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38" r:id="rId5"/>
  </p:sldMasterIdLst>
  <p:notesMasterIdLst>
    <p:notesMasterId r:id="rId11"/>
  </p:notesMasterIdLst>
  <p:sldIdLst>
    <p:sldId id="331" r:id="rId6"/>
    <p:sldId id="329" r:id="rId7"/>
    <p:sldId id="332" r:id="rId8"/>
    <p:sldId id="333" r:id="rId9"/>
    <p:sldId id="334" r:id="rId10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cola Lavin" initials="NL" lastIdx="2" clrIdx="0">
    <p:extLst>
      <p:ext uri="{19B8F6BF-5375-455C-9EA6-DF929625EA0E}">
        <p15:presenceInfo xmlns:p15="http://schemas.microsoft.com/office/powerpoint/2012/main" userId="S::Nicola.Lavin@communities.gov.uk::0f35c955-3e7e-4de7-86a7-70a46afa524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4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9-02-07T11:26:45.4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 0 16128 0 0,'12'70'1719'0'0,"-13"21"716"0"0,-24-43-4527 0 0,24-48 1975 0 0,1 0-1 0 0,-1 0 1 0 0,1 0-1 0 0,-1 0 1 0 0,1 0-1 0 0,-1 0 1 0 0,1-1-1 0 0,-1 1 1 0 0,1 0-1 0 0,0 0 1 0 0,-1 0-1 0 0,1-1 1 0 0,-1 1-1 0 0,1 0 0 0 0,0-1 1 0 0,-1 1-1 0 0,1 0 1 0 0,0-1-1 0 0,-1 1 1 0 0,1 0-1 0 0,0-1 1 0 0,-1 1-1 0 0,1-1 1 0 0,0 1-1 0 0,0-1 1 0 0,0 1-1 0 0,-1 0 1 0 0,1-1-1 0 0,0 1 1 0 0,0-1-1 0 0,0 1 1 0 0,0-1-1 0 0,0 1 1 0 0,0-1-1 0 0,0 1 1 0 0,0-1-1 0 0,0 1 1 0 0,0-1-1 0 0,0 1 1 0 0,0-1-1 0 0,0 1 1 0 0,1-1-1 0 0,-1 1 1 0 0,0-1-1 0 0,0 1 1 0 0,0 0-1 0 0,1-1 1 0 0,-1 1-1 0 0,0-1 1 0 0,1 1-1 0 0,-1 0 1 0 0,0-1-1 0 0,1 1 1 0 0,-1 0-1 0 0,0-1 1 0 0,1 1-1 0 0,-1 0 1 0 0,0 0-1 0 0,1-1 1 0 0,0 1 117 0 0,5-17-1679 0 0,-3-5-94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75F7D6-41EB-455F-88F4-CA8825D3892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94306F-8E4E-4857-B3EA-886A6CFF5C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211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222250" y="808038"/>
            <a:ext cx="7183438" cy="4041775"/>
          </a:xfrm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946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664" indent="-285639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2561" indent="-228512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99585" indent="-228512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6608" indent="-228512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3634" indent="-22851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0659" indent="-22851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7683" indent="-22851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4708" indent="-22851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19461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664" indent="-285639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2561" indent="-228512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99585" indent="-228512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6608" indent="-228512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3634" indent="-22851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0659" indent="-22851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7683" indent="-22851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4708" indent="-22851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19462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664" indent="-285639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2561" indent="-228512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99585" indent="-228512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6608" indent="-228512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3634" indent="-22851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0659" indent="-22851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7683" indent="-22851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4708" indent="-22851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0DE5391-4425-45E0-910E-31118D7E8491}" type="slidenum">
              <a:rPr lang="en-GB" altLang="en-US" sz="1200">
                <a:solidFill>
                  <a:srgbClr val="000000"/>
                </a:solidFill>
              </a:rPr>
              <a:pPr eaLnBrk="1" hangingPunct="1"/>
              <a:t>1</a:t>
            </a:fld>
            <a:endParaRPr lang="en-GB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33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4306F-8E4E-4857-B3EA-886A6CFF5C1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16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4306F-8E4E-4857-B3EA-886A6CFF5C1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8038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4306F-8E4E-4857-B3EA-886A6CFF5C1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5827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4306F-8E4E-4857-B3EA-886A6CFF5C1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850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4023A-52E1-4A4C-8621-6B9F8A8F14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C7FC15-5C67-483E-90F9-FD80C9E7EE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6CAB23-E2C7-46DB-8066-2F2F4AF0B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CD00-1C7F-43D1-B353-FA06CE314719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381584-2933-4E4D-89C4-5D47777EB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0900B2-E95A-407C-A0E3-483D236BC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363F-6C1C-4F1E-96FC-39EFEF7A14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339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EE498-2395-456F-BE6B-B6FEFAA5C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ECC8D0-B191-446D-9BF4-C36636AE93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F443A-E232-4703-8ABB-C5AA6B29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CD00-1C7F-43D1-B353-FA06CE314719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1C9270-D546-48C8-AF66-F96937923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17C6F5-186C-4FD5-A534-3C750E055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363F-6C1C-4F1E-96FC-39EFEF7A14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252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DE054-5F9F-4E30-AE52-C61D50600C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78E9A0-9A6B-496C-8376-3C76FA1004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6D34E5-8286-4947-B06C-11FA2AC33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CD00-1C7F-43D1-B353-FA06CE314719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21D3FD-1A8E-4DAA-B123-434B748DB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50413-BFC4-4C18-97D7-F2C53EDF9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363F-6C1C-4F1E-96FC-39EFEF7A14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840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F7A7846-3FB3-4956-B8AA-AAB3EE0A67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832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96DA2-70C4-4D98-99A7-D66A1C620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75AA1D-4EFB-4F7E-B6D9-CCD20F2634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7E782D-F16D-4829-A193-C08E731E0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CD00-1C7F-43D1-B353-FA06CE314719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C0A94A-CD19-4A33-A982-D826879DE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6D0D5-1753-4BDD-81E5-2D81AD01F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363F-6C1C-4F1E-96FC-39EFEF7A14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561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6E458-57BB-4537-866F-600F89794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C9310D-1E2B-4F27-89CC-7AE9FE8FFD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55145E-4B9D-4A8B-842D-761E556A1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CD00-1C7F-43D1-B353-FA06CE314719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1C44FD-3CDC-4EA9-80F9-41C13EEA1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2D0C58-5B5C-48F8-9920-F58BA10C1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363F-6C1C-4F1E-96FC-39EFEF7A14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763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74BDF-3D89-4878-8AB3-16204232C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470FE6-0C9E-4AFD-91C0-7BB13CC20F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BAEAA6-F047-45B9-AA81-3D87E73DFB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AECAE6-1EFE-4985-AA9D-2B987D404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CD00-1C7F-43D1-B353-FA06CE314719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A5DE05-477B-4504-BC9E-0041B7276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384E3-24ED-4B3A-8FDB-8E6292588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363F-6C1C-4F1E-96FC-39EFEF7A14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230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9C2F3-4BCF-4E83-87DB-3EC112C03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8E72E8-BA75-4C44-85C1-4F9D5BB1AD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F83753-57F8-439B-A640-A03E62980E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0DDA99-A91F-44E8-82E8-E84E3DC1FB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F8FA32-D1E2-4248-B1FD-F0FB34605E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AF6061-1DB8-4E3B-83B7-0308FCC62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CD00-1C7F-43D1-B353-FA06CE314719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5A4241-C3A2-42EB-B101-88D25902B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9F03E8-F08B-46D5-BDEB-44069A834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363F-6C1C-4F1E-96FC-39EFEF7A14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13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A3536-47A6-486F-8491-F6944434B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F3B73A-6430-4204-A413-749F98155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CD00-1C7F-43D1-B353-FA06CE314719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E60E0C-6328-4F3F-80C8-8318019CC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DBDF59-76E3-4422-8021-43C77EC30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363F-6C1C-4F1E-96FC-39EFEF7A14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199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CE71A6-1B73-43BB-9DC0-9171AEE67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CD00-1C7F-43D1-B353-FA06CE314719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DCB02D-868D-4F0E-A6BC-7160A233A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A4FDFA-6DED-4279-972C-7AC8B547B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363F-6C1C-4F1E-96FC-39EFEF7A14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474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92845-0A75-4F22-9588-E899BD42E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7209C8-4311-4D33-B264-D3165AF16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4F8860-9122-4016-BFDE-1B6A95833D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59E87F-CE5C-4C09-906D-C1F2458F7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CD00-1C7F-43D1-B353-FA06CE314719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EF67E7-3887-4902-BF5A-828933F08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F5B3FF-C07E-4DB1-A6BB-5A1957641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363F-6C1C-4F1E-96FC-39EFEF7A14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858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733D0-EBEB-42EA-9C06-8A1CD61EC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7433E2-9F4B-4F9F-8998-40DAAF6CD9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36757B-B29D-480F-841F-5BE9537075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AB87C4-D9C2-4333-8957-48176A8DF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CD00-1C7F-43D1-B353-FA06CE314719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979774-8939-457C-9F5E-C0B97E141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185ABF-7B54-4E0D-B226-8CE1370EA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363F-6C1C-4F1E-96FC-39EFEF7A14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858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39D3FA-AB00-4439-8BB5-51B9C1171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20C9A8-8885-4D62-A8EA-9CE5BE4EB6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B2122E-7D1A-45AD-9119-1BD1404E51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FCD00-1C7F-43D1-B353-FA06CE314719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30139-6C5A-4A7F-8D80-517E25A72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3315B-364D-497A-A6BA-E9621A2EBE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2363F-6C1C-4F1E-96FC-39EFEF7A147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37688B-3391-88BE-857A-C60496CAA3EA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5865813" y="63500"/>
            <a:ext cx="4889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OFFICIAL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48175C-A4AC-36E1-2378-6885DF58FBC5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865813" y="6642100"/>
            <a:ext cx="4889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OFFICIAL</a:t>
            </a:r>
          </a:p>
        </p:txBody>
      </p:sp>
    </p:spTree>
    <p:extLst>
      <p:ext uri="{BB962C8B-B14F-4D97-AF65-F5344CB8AC3E}">
        <p14:creationId xmlns:p14="http://schemas.microsoft.com/office/powerpoint/2010/main" val="365863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41" r:id="rId2"/>
    <p:sldLayoutId id="2147483651" r:id="rId3"/>
    <p:sldLayoutId id="2147483652" r:id="rId4"/>
    <p:sldLayoutId id="2147483653" r:id="rId5"/>
    <p:sldLayoutId id="2147483740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83867" y="549276"/>
            <a:ext cx="51181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2349501"/>
            <a:ext cx="10972800" cy="377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defRPr/>
            </a:pPr>
            <a:fld id="{B3A9E752-F8E4-4B3C-8BE9-324F024DF0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3933" y="123209"/>
            <a:ext cx="2783715" cy="114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DFA6BB6-910E-101D-C648-236518C4AE95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5865813" y="63500"/>
            <a:ext cx="4889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OFFICIAL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966C97-8320-4812-C33E-D7F8826DDAD3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865813" y="6642100"/>
            <a:ext cx="4889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OFFICIAL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hlink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hlink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hlink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hlink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hlink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400">
          <a:solidFill>
            <a:schemeClr val="hlink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400">
          <a:solidFill>
            <a:schemeClr val="hlink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400">
          <a:solidFill>
            <a:schemeClr val="hlink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400">
          <a:solidFill>
            <a:schemeClr val="hlink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2FB5F9F4-CEEA-4FA5-8F61-19A92C20842A}"/>
                  </a:ext>
                </a:extLst>
              </p14:cNvPr>
              <p14:cNvContentPartPr/>
              <p14:nvPr/>
            </p14:nvContentPartPr>
            <p14:xfrm>
              <a:off x="12733383" y="2515680"/>
              <a:ext cx="13680" cy="7560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2FB5F9F4-CEEA-4FA5-8F61-19A92C20842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724383" y="2506680"/>
                <a:ext cx="31320" cy="9324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55E0BA9C-4326-461C-8EDF-93305BE430D2}"/>
              </a:ext>
            </a:extLst>
          </p:cNvPr>
          <p:cNvSpPr/>
          <p:nvPr/>
        </p:nvSpPr>
        <p:spPr>
          <a:xfrm>
            <a:off x="5965195" y="3198169"/>
            <a:ext cx="2616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GB" sz="24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9B48360-E3A5-4650-B9C2-74DE4756D7B5}"/>
              </a:ext>
            </a:extLst>
          </p:cNvPr>
          <p:cNvSpPr/>
          <p:nvPr/>
        </p:nvSpPr>
        <p:spPr>
          <a:xfrm>
            <a:off x="5965195" y="3198169"/>
            <a:ext cx="2616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GB" sz="24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86DC75-0F7E-414F-9335-2FD42C018CDC}"/>
              </a:ext>
            </a:extLst>
          </p:cNvPr>
          <p:cNvSpPr/>
          <p:nvPr/>
        </p:nvSpPr>
        <p:spPr>
          <a:xfrm>
            <a:off x="5965195" y="3198169"/>
            <a:ext cx="2616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GB" sz="24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6AA9367-05B2-47A2-8D01-FD3C978E782E}"/>
              </a:ext>
            </a:extLst>
          </p:cNvPr>
          <p:cNvSpPr/>
          <p:nvPr/>
        </p:nvSpPr>
        <p:spPr>
          <a:xfrm>
            <a:off x="5961187" y="3198169"/>
            <a:ext cx="2696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/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932FC37-D03F-4952-A520-B0D4B86B2343}"/>
              </a:ext>
            </a:extLst>
          </p:cNvPr>
          <p:cNvSpPr/>
          <p:nvPr/>
        </p:nvSpPr>
        <p:spPr>
          <a:xfrm>
            <a:off x="5965195" y="3198169"/>
            <a:ext cx="2616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GB" sz="24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0BCF041-10FA-4E31-A927-F3E66CF242CD}"/>
              </a:ext>
            </a:extLst>
          </p:cNvPr>
          <p:cNvSpPr/>
          <p:nvPr/>
        </p:nvSpPr>
        <p:spPr>
          <a:xfrm>
            <a:off x="5965195" y="3198169"/>
            <a:ext cx="2616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GB" sz="24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FFC1E8C-38B3-4CC7-ABD4-162293399204}"/>
              </a:ext>
            </a:extLst>
          </p:cNvPr>
          <p:cNvSpPr/>
          <p:nvPr/>
        </p:nvSpPr>
        <p:spPr>
          <a:xfrm>
            <a:off x="5965195" y="3198169"/>
            <a:ext cx="2616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GB" sz="24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6026272-0DA0-435C-B028-E603356611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1052"/>
            <a:ext cx="3113516" cy="12677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7BFAF55-65BD-4A7E-9110-3D71F75909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93426" y="241674"/>
            <a:ext cx="3385683" cy="9718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326BFC5-0C56-7BD3-CC12-6D3C269ADE80}"/>
              </a:ext>
            </a:extLst>
          </p:cNvPr>
          <p:cNvSpPr txBox="1"/>
          <p:nvPr/>
        </p:nvSpPr>
        <p:spPr>
          <a:xfrm>
            <a:off x="3197087" y="3403360"/>
            <a:ext cx="63941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</a:p>
        </p:txBody>
      </p:sp>
      <p:pic>
        <p:nvPicPr>
          <p:cNvPr id="10" name="Picture 9" descr="Shape, rectangle&#10;&#10;Description automatically generated">
            <a:extLst>
              <a:ext uri="{FF2B5EF4-FFF2-40B4-BE49-F238E27FC236}">
                <a16:creationId xmlns:a16="http://schemas.microsoft.com/office/drawing/2014/main" id="{6ECC6363-984A-8E55-4D54-0576E986C0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264600"/>
            <a:ext cx="12192000" cy="562929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5F312B8-4562-C057-4C2C-2DA1EDC50695}"/>
              </a:ext>
            </a:extLst>
          </p:cNvPr>
          <p:cNvSpPr txBox="1"/>
          <p:nvPr/>
        </p:nvSpPr>
        <p:spPr>
          <a:xfrm>
            <a:off x="2097741" y="2140256"/>
            <a:ext cx="7650305" cy="25545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GB" sz="40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en-GB" sz="4000" dirty="0">
                <a:solidFill>
                  <a:schemeClr val="bg1"/>
                </a:solidFill>
                <a:latin typeface="Arial"/>
                <a:cs typeface="Arial"/>
              </a:rPr>
              <a:t>ERDF and ESF Communications update</a:t>
            </a:r>
          </a:p>
          <a:p>
            <a:pPr algn="ctr"/>
            <a:endParaRPr lang="en-GB" sz="4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F4B44D-3138-449D-5ED3-12E5172F6FEB}"/>
              </a:ext>
            </a:extLst>
          </p:cNvPr>
          <p:cNvSpPr txBox="1"/>
          <p:nvPr/>
        </p:nvSpPr>
        <p:spPr>
          <a:xfrm>
            <a:off x="132901" y="5448401"/>
            <a:ext cx="664059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Growth Programme Board</a:t>
            </a:r>
          </a:p>
          <a:p>
            <a:r>
              <a:rPr lang="en-GB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r>
              <a:rPr lang="en-GB" sz="26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March 2024</a:t>
            </a:r>
          </a:p>
        </p:txBody>
      </p:sp>
    </p:spTree>
    <p:extLst>
      <p:ext uri="{BB962C8B-B14F-4D97-AF65-F5344CB8AC3E}">
        <p14:creationId xmlns:p14="http://schemas.microsoft.com/office/powerpoint/2010/main" val="3682630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F45DC-762D-4B41-85DD-45FAB299B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745" y="355889"/>
            <a:ext cx="11536219" cy="650875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Purpose of presentation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B5B63A-ED8C-4462-8C92-30ACCCAE0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620" y="1163782"/>
            <a:ext cx="4238566" cy="540327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Ensure the GPB is sighted on delivered, ongoing and planned communications activities</a:t>
            </a:r>
          </a:p>
          <a:p>
            <a:pPr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Provide an opportunity for members to comment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Meet the regulatory requirement around annually reporting to PMCs on Communications 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8E1BF5-D336-4B4D-9A08-A19C48071D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2428" y="1386667"/>
            <a:ext cx="3515779" cy="3653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02CF7D3-EC0F-44A0-ABFB-6BD001A673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4338" y="1941560"/>
            <a:ext cx="3171054" cy="4467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69F9E84-DC3F-9B35-953F-5B687709C431}"/>
              </a:ext>
            </a:extLst>
          </p:cNvPr>
          <p:cNvGrpSpPr/>
          <p:nvPr/>
        </p:nvGrpSpPr>
        <p:grpSpPr>
          <a:xfrm>
            <a:off x="-1" y="0"/>
            <a:ext cx="12192000" cy="966355"/>
            <a:chOff x="0" y="0"/>
            <a:chExt cx="12192000" cy="966355"/>
          </a:xfrm>
          <a:solidFill>
            <a:srgbClr val="002060"/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31A1B1C-EC61-8370-463D-76AA0F4995EA}"/>
                </a:ext>
              </a:extLst>
            </p:cNvPr>
            <p:cNvSpPr/>
            <p:nvPr/>
          </p:nvSpPr>
          <p:spPr>
            <a:xfrm>
              <a:off x="0" y="0"/>
              <a:ext cx="12192000" cy="9663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7" name="Title 1">
              <a:extLst>
                <a:ext uri="{FF2B5EF4-FFF2-40B4-BE49-F238E27FC236}">
                  <a16:creationId xmlns:a16="http://schemas.microsoft.com/office/drawing/2014/main" id="{BB0B8AED-6EA7-CF09-E8D7-E7798BDDDA02}"/>
                </a:ext>
              </a:extLst>
            </p:cNvPr>
            <p:cNvSpPr txBox="1">
              <a:spLocks/>
            </p:cNvSpPr>
            <p:nvPr/>
          </p:nvSpPr>
          <p:spPr>
            <a:xfrm>
              <a:off x="301708" y="128292"/>
              <a:ext cx="11588583" cy="70977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GB" b="1" dirty="0">
                  <a:solidFill>
                    <a:schemeClr val="bg1"/>
                  </a:solidFill>
                  <a:latin typeface="+mn-lt"/>
                </a:rPr>
                <a:t>Purpose of Presentation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4128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F45DC-762D-4B41-85DD-45FAB299B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745" y="355889"/>
            <a:ext cx="11536219" cy="650875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Purpose of presentation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69F9E84-DC3F-9B35-953F-5B687709C431}"/>
              </a:ext>
            </a:extLst>
          </p:cNvPr>
          <p:cNvGrpSpPr/>
          <p:nvPr/>
        </p:nvGrpSpPr>
        <p:grpSpPr>
          <a:xfrm>
            <a:off x="-1" y="0"/>
            <a:ext cx="12192000" cy="966355"/>
            <a:chOff x="0" y="0"/>
            <a:chExt cx="12192000" cy="966355"/>
          </a:xfrm>
          <a:solidFill>
            <a:srgbClr val="002060"/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31A1B1C-EC61-8370-463D-76AA0F4995EA}"/>
                </a:ext>
              </a:extLst>
            </p:cNvPr>
            <p:cNvSpPr/>
            <p:nvPr/>
          </p:nvSpPr>
          <p:spPr>
            <a:xfrm>
              <a:off x="0" y="0"/>
              <a:ext cx="12192000" cy="9663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7" name="Title 1">
              <a:extLst>
                <a:ext uri="{FF2B5EF4-FFF2-40B4-BE49-F238E27FC236}">
                  <a16:creationId xmlns:a16="http://schemas.microsoft.com/office/drawing/2014/main" id="{BB0B8AED-6EA7-CF09-E8D7-E7798BDDDA02}"/>
                </a:ext>
              </a:extLst>
            </p:cNvPr>
            <p:cNvSpPr txBox="1">
              <a:spLocks/>
            </p:cNvSpPr>
            <p:nvPr/>
          </p:nvSpPr>
          <p:spPr>
            <a:xfrm>
              <a:off x="74816" y="128292"/>
              <a:ext cx="12045141" cy="70977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lIns="91440" tIns="45720" rIns="91440" bIns="45720" rtlCol="0" anchor="ctr">
              <a:normAutofit fontScale="850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GB" b="1" dirty="0">
                  <a:solidFill>
                    <a:schemeClr val="bg1"/>
                  </a:solidFill>
                  <a:latin typeface="+mn-lt"/>
                </a:rPr>
                <a:t>Review of Communications activities delivered during 2023</a:t>
              </a:r>
            </a:p>
          </p:txBody>
        </p:sp>
      </p:grp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4DD1F7C-D42A-EBDC-6AA1-163C2EDC5176}"/>
              </a:ext>
            </a:extLst>
          </p:cNvPr>
          <p:cNvSpPr txBox="1">
            <a:spLocks/>
          </p:cNvSpPr>
          <p:nvPr/>
        </p:nvSpPr>
        <p:spPr>
          <a:xfrm>
            <a:off x="341745" y="1313411"/>
            <a:ext cx="4255192" cy="5188699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ERDF and ESF Annual Information Activities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Other communications activities delivered during 2023</a:t>
            </a:r>
          </a:p>
          <a:p>
            <a:pPr lvl="1"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GOV.UK page updates</a:t>
            </a:r>
          </a:p>
          <a:p>
            <a:pPr lvl="1"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ERDF/ESF list of beneficiaries</a:t>
            </a:r>
          </a:p>
          <a:p>
            <a:pPr lvl="1"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Partner bulletins/notification</a:t>
            </a:r>
          </a:p>
          <a:p>
            <a:pPr lvl="1"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ERDF/ESF evaluation communication</a:t>
            </a:r>
          </a:p>
          <a:p>
            <a:pPr lvl="1"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Internal communications</a:t>
            </a: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FA15113-011F-EE82-CD81-CDFEAFA5A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8838" y="3624349"/>
            <a:ext cx="5247053" cy="262166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/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FAD9EA9-36F7-5E0E-3141-1CA076DA4D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1100" y="1186268"/>
            <a:ext cx="3193944" cy="365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234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F45DC-762D-4B41-85DD-45FAB299B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745" y="355889"/>
            <a:ext cx="11536219" cy="650875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Purpose of presentation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69F9E84-DC3F-9B35-953F-5B687709C431}"/>
              </a:ext>
            </a:extLst>
          </p:cNvPr>
          <p:cNvGrpSpPr/>
          <p:nvPr/>
        </p:nvGrpSpPr>
        <p:grpSpPr>
          <a:xfrm>
            <a:off x="-1" y="0"/>
            <a:ext cx="12192000" cy="966355"/>
            <a:chOff x="0" y="0"/>
            <a:chExt cx="12192000" cy="966355"/>
          </a:xfrm>
          <a:solidFill>
            <a:srgbClr val="002060"/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31A1B1C-EC61-8370-463D-76AA0F4995EA}"/>
                </a:ext>
              </a:extLst>
            </p:cNvPr>
            <p:cNvSpPr/>
            <p:nvPr/>
          </p:nvSpPr>
          <p:spPr>
            <a:xfrm>
              <a:off x="0" y="0"/>
              <a:ext cx="12192000" cy="9663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7" name="Title 1">
              <a:extLst>
                <a:ext uri="{FF2B5EF4-FFF2-40B4-BE49-F238E27FC236}">
                  <a16:creationId xmlns:a16="http://schemas.microsoft.com/office/drawing/2014/main" id="{BB0B8AED-6EA7-CF09-E8D7-E7798BDDDA02}"/>
                </a:ext>
              </a:extLst>
            </p:cNvPr>
            <p:cNvSpPr txBox="1">
              <a:spLocks/>
            </p:cNvSpPr>
            <p:nvPr/>
          </p:nvSpPr>
          <p:spPr>
            <a:xfrm>
              <a:off x="74816" y="128292"/>
              <a:ext cx="12045141" cy="70977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GB" b="1" dirty="0">
                  <a:solidFill>
                    <a:schemeClr val="bg1"/>
                  </a:solidFill>
                  <a:latin typeface="+mn-lt"/>
                </a:rPr>
                <a:t>2024 Communications Annual Activity Plan</a:t>
              </a:r>
            </a:p>
          </p:txBody>
        </p:sp>
      </p:grp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4DD1F7C-D42A-EBDC-6AA1-163C2EDC5176}"/>
              </a:ext>
            </a:extLst>
          </p:cNvPr>
          <p:cNvSpPr txBox="1">
            <a:spLocks/>
          </p:cNvSpPr>
          <p:nvPr/>
        </p:nvSpPr>
        <p:spPr>
          <a:xfrm>
            <a:off x="283556" y="1729048"/>
            <a:ext cx="4255192" cy="518869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Shared with papers distributed to members in December 2023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Includes breakdown of activities planned for 2024 with additional info on timing, target audience, purpose and expected impacts / measures</a:t>
            </a:r>
          </a:p>
          <a:p>
            <a:pPr marL="0" indent="0">
              <a:spcAft>
                <a:spcPts val="600"/>
              </a:spcAft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E198538-0C25-4FE4-AE35-14CA96F547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3253" y="1646477"/>
            <a:ext cx="6077262" cy="30164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AB41079-866E-64DE-6D41-58C14DD50D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8748" y="3428999"/>
            <a:ext cx="4318966" cy="3073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471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F45DC-762D-4B41-85DD-45FAB299B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745" y="355889"/>
            <a:ext cx="11536219" cy="650875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Purpose of presentation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69F9E84-DC3F-9B35-953F-5B687709C431}"/>
              </a:ext>
            </a:extLst>
          </p:cNvPr>
          <p:cNvGrpSpPr/>
          <p:nvPr/>
        </p:nvGrpSpPr>
        <p:grpSpPr>
          <a:xfrm>
            <a:off x="-1" y="0"/>
            <a:ext cx="12192000" cy="966355"/>
            <a:chOff x="0" y="0"/>
            <a:chExt cx="12192000" cy="966355"/>
          </a:xfrm>
          <a:solidFill>
            <a:srgbClr val="002060"/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31A1B1C-EC61-8370-463D-76AA0F4995EA}"/>
                </a:ext>
              </a:extLst>
            </p:cNvPr>
            <p:cNvSpPr/>
            <p:nvPr/>
          </p:nvSpPr>
          <p:spPr>
            <a:xfrm>
              <a:off x="0" y="0"/>
              <a:ext cx="12192000" cy="9663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7" name="Title 1">
              <a:extLst>
                <a:ext uri="{FF2B5EF4-FFF2-40B4-BE49-F238E27FC236}">
                  <a16:creationId xmlns:a16="http://schemas.microsoft.com/office/drawing/2014/main" id="{BB0B8AED-6EA7-CF09-E8D7-E7798BDDDA02}"/>
                </a:ext>
              </a:extLst>
            </p:cNvPr>
            <p:cNvSpPr txBox="1">
              <a:spLocks/>
            </p:cNvSpPr>
            <p:nvPr/>
          </p:nvSpPr>
          <p:spPr>
            <a:xfrm>
              <a:off x="74816" y="128292"/>
              <a:ext cx="12045141" cy="70977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GB" b="1" dirty="0">
                  <a:solidFill>
                    <a:schemeClr val="bg1"/>
                  </a:solidFill>
                  <a:latin typeface="+mn-lt"/>
                </a:rPr>
                <a:t>Growth Programme Board – 19 March 2023</a:t>
              </a:r>
            </a:p>
          </p:txBody>
        </p:sp>
      </p:grp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4DD1F7C-D42A-EBDC-6AA1-163C2EDC5176}"/>
              </a:ext>
            </a:extLst>
          </p:cNvPr>
          <p:cNvSpPr txBox="1">
            <a:spLocks/>
          </p:cNvSpPr>
          <p:nvPr/>
        </p:nvSpPr>
        <p:spPr>
          <a:xfrm>
            <a:off x="3793834" y="3142211"/>
            <a:ext cx="4604329" cy="17290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GB" sz="6600" dirty="0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840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012_DCLG_Presentation">
  <a:themeElements>
    <a:clrScheme name="2012_DCLG_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012_DCLG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012_DCLG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12_DCLG_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12_DCLG_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12_DCLG_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12_DCLG_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12_DCLG_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2_DCLG_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2_DCLG_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2_DCLG_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2_DCLG_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2_DCLG_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12_DCLG_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22A2E62C8DA947A70B36AB73AF9C75" ma:contentTypeVersion="21" ma:contentTypeDescription="Create a new document." ma:contentTypeScope="" ma:versionID="7b6f72a7af4a17347f545bef48a1a9e7">
  <xsd:schema xmlns:xsd="http://www.w3.org/2001/XMLSchema" xmlns:xs="http://www.w3.org/2001/XMLSchema" xmlns:p="http://schemas.microsoft.com/office/2006/metadata/properties" xmlns:ns1="http://schemas.microsoft.com/sharepoint/v3" xmlns:ns2="17246725-5d5f-45c2-b87a-dbf14c222794" xmlns:ns3="c459490b-d3ca-41f7-90d7-b54bb2428402" xmlns:ns4="83a87e31-bf32-46ab-8e70-9fa18461fa4d" targetNamespace="http://schemas.microsoft.com/office/2006/metadata/properties" ma:root="true" ma:fieldsID="9b132038c5aa8aa06b1621e416eb54e3" ns1:_="" ns2:_="" ns3:_="" ns4:_="">
    <xsd:import namespace="http://schemas.microsoft.com/sharepoint/v3"/>
    <xsd:import namespace="17246725-5d5f-45c2-b87a-dbf14c222794"/>
    <xsd:import namespace="c459490b-d3ca-41f7-90d7-b54bb2428402"/>
    <xsd:import namespace="83a87e31-bf32-46ab-8e70-9fa18461fa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246725-5d5f-45c2-b87a-dbf14c2227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756ca3a0-e5c0-40d7-8522-e7aae8be603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59490b-d3ca-41f7-90d7-b54bb2428402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a87e31-bf32-46ab-8e70-9fa18461fa4d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585476bf-56f4-4ba2-992a-4da998b8b660}" ma:internalName="TaxCatchAll" ma:showField="CatchAllData" ma:web="c459490b-d3ca-41f7-90d7-b54bb242840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SharedWithUsers xmlns="c459490b-d3ca-41f7-90d7-b54bb2428402">
      <UserInfo>
        <DisplayName>David Malpass</DisplayName>
        <AccountId>265</AccountId>
        <AccountType/>
      </UserInfo>
      <UserInfo>
        <DisplayName>Rob Martell</DisplayName>
        <AccountId>10195</AccountId>
        <AccountType/>
      </UserInfo>
      <UserInfo>
        <DisplayName>David Read</DisplayName>
        <AccountId>10345</AccountId>
        <AccountType/>
      </UserInfo>
    </SharedWithUsers>
    <lcf76f155ced4ddcb4097134ff3c332f xmlns="17246725-5d5f-45c2-b87a-dbf14c222794">
      <Terms xmlns="http://schemas.microsoft.com/office/infopath/2007/PartnerControls"/>
    </lcf76f155ced4ddcb4097134ff3c332f>
    <TaxCatchAll xmlns="83a87e31-bf32-46ab-8e70-9fa18461fa4d" xsi:nil="true"/>
  </documentManagement>
</p:properties>
</file>

<file path=customXml/itemProps1.xml><?xml version="1.0" encoding="utf-8"?>
<ds:datastoreItem xmlns:ds="http://schemas.openxmlformats.org/officeDocument/2006/customXml" ds:itemID="{C9CD67D9-43D5-4D6A-9291-92B127FD537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CFF6C3C-6136-4DF6-95AA-855D9E3D85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17246725-5d5f-45c2-b87a-dbf14c222794"/>
    <ds:schemaRef ds:uri="c459490b-d3ca-41f7-90d7-b54bb2428402"/>
    <ds:schemaRef ds:uri="83a87e31-bf32-46ab-8e70-9fa18461fa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B632FFF-16ED-4F45-9781-240C99C656C0}">
  <ds:schemaRefs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dcmitype/"/>
    <ds:schemaRef ds:uri="17246725-5d5f-45c2-b87a-dbf14c222794"/>
    <ds:schemaRef ds:uri="http://purl.org/dc/elements/1.1/"/>
    <ds:schemaRef ds:uri="http://schemas.microsoft.com/office/infopath/2007/PartnerControls"/>
    <ds:schemaRef ds:uri="http://schemas.microsoft.com/sharepoint/v3"/>
    <ds:schemaRef ds:uri="c459490b-d3ca-41f7-90d7-b54bb2428402"/>
    <ds:schemaRef ds:uri="http://schemas.microsoft.com/office/2006/metadata/properties"/>
    <ds:schemaRef ds:uri="http://www.w3.org/XML/1998/namespace"/>
    <ds:schemaRef ds:uri="83a87e31-bf32-46ab-8e70-9fa18461fa4d"/>
  </ds:schemaRefs>
</ds:datastoreItem>
</file>

<file path=docMetadata/LabelInfo.xml><?xml version="1.0" encoding="utf-8"?>
<clbl:labelList xmlns:clbl="http://schemas.microsoft.com/office/2020/mipLabelMetadata">
  <clbl:label id="{fbd41ebe-fca6-4f2c-aecb-bf3a17e72416}" enabled="1" method="Privileged" siteId="{bf346810-9c7d-43de-a872-24a2ef3995a8}" contentBits="3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</Words>
  <Application>Microsoft Office PowerPoint</Application>
  <PresentationFormat>Widescreen</PresentationFormat>
  <Paragraphs>62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2012_DCLG_Presentation</vt:lpstr>
      <vt:lpstr>PowerPoint Presentation</vt:lpstr>
      <vt:lpstr>Purpose of presentation</vt:lpstr>
      <vt:lpstr>Purpose of presentation</vt:lpstr>
      <vt:lpstr>Purpose of presentation</vt:lpstr>
      <vt:lpstr>Purpose of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Lavin</dc:creator>
  <cp:lastModifiedBy>Rob Martell</cp:lastModifiedBy>
  <cp:revision>46</cp:revision>
  <cp:lastPrinted>2021-06-15T19:48:46Z</cp:lastPrinted>
  <dcterms:created xsi:type="dcterms:W3CDTF">2021-06-07T06:50:48Z</dcterms:created>
  <dcterms:modified xsi:type="dcterms:W3CDTF">2024-08-09T15:45:39Z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0x0101006C22A2E62C8DA947A70B36AB73AF9C75</vt:lpwstr>
  </property>
  <property fmtid="{D5CDD505-2E9C-101B-9397-08002B2CF9AE}" pid="3" name="ClassificationContentMarkingFooterLocations">
    <vt:lpwstr>Office Theme:10\2012_DCLG_Presentation:5</vt:lpwstr>
  </property>
  <property fmtid="{D5CDD505-2E9C-101B-9397-08002B2CF9AE}" pid="4" name="ClassificationContentMarkingFooterText">
    <vt:lpwstr>OFFICIAL</vt:lpwstr>
  </property>
  <property fmtid="{D5CDD505-2E9C-101B-9397-08002B2CF9AE}" pid="5" name="ClassificationContentMarkingHeaderLocations">
    <vt:lpwstr>Office Theme:9\2012_DCLG_Presentation:4</vt:lpwstr>
  </property>
  <property fmtid="{D5CDD505-2E9C-101B-9397-08002B2CF9AE}" pid="6" name="ClassificationContentMarkingHeaderText">
    <vt:lpwstr>OFFICIAL</vt:lpwstr>
  </property>
  <property fmtid="{D5CDD505-2E9C-101B-9397-08002B2CF9AE}" pid="7" name="MediaServiceImageTags">
    <vt:lpwstr/>
  </property>
</Properties>
</file>