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3"/>
  </p:notesMasterIdLst>
  <p:sldIdLst>
    <p:sldId id="269" r:id="rId5"/>
    <p:sldId id="265" r:id="rId6"/>
    <p:sldId id="268" r:id="rId7"/>
    <p:sldId id="259" r:id="rId8"/>
    <p:sldId id="263" r:id="rId9"/>
    <p:sldId id="264" r:id="rId10"/>
    <p:sldId id="266" r:id="rId11"/>
    <p:sldId id="267" r:id="rId12"/>
  </p:sldIdLst>
  <p:sldSz cx="9144000" cy="6858000" type="screen4x3"/>
  <p:notesSz cx="6789738" cy="99298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0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760475-D548-6FB7-AA0D-848653B1C68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29E6FC-57E4-30A0-9B97-52074FEC2DE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6513" y="0"/>
            <a:ext cx="294163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F2DCB9-8E75-41BF-8FF7-02018D7CF0AC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519C65-D48A-87DB-9DA9-11332C0EC7D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1241425"/>
            <a:ext cx="44688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6DD34D2-5FC5-EEA2-2FA6-8D8BA0FDD6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0838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20F71-8410-9180-228F-94833859D9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163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C9523E-5D73-483A-0C94-A603111DCE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6513" y="9431338"/>
            <a:ext cx="294163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CF247C-BF75-41A8-8013-8DDFAAEED7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6E20BE97-F808-4F7D-5158-C8F380BC9A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6965BCF8-606A-505F-8225-2BBD9C272B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C71500FC-CBF9-E56D-BF0F-84153B64FC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9E3DF3-C34C-4469-A88D-6D3CBF727C4E}" type="slidenum">
              <a:rPr lang="en-GB" altLang="en-US" smtClean="0">
                <a:latin typeface="Calibri" panose="020F050202020403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en-US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>
            <a:extLst>
              <a:ext uri="{FF2B5EF4-FFF2-40B4-BE49-F238E27FC236}">
                <a16:creationId xmlns:a16="http://schemas.microsoft.com/office/drawing/2014/main" id="{45E77CF4-1AC3-716D-FBBD-5BE65D821D32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72F7F77-93E4-FA49-318B-2BA272B6FE39}"/>
                </a:ext>
              </a:extLst>
            </p:cNvPr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C6A9223-E7A6-E85D-F8D4-8269B084D806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A2D959D6-0D6D-272A-AD55-7D24B44ABC0D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85581811-578B-0B0C-1261-28A59C30BE0E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E02919C1-543D-761A-BABF-E492DD8531AD}"/>
                </a:ext>
              </a:extLst>
            </p:cNvPr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89C6F54C-5694-5177-9B93-34EB316167B1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0D4242C6-E0D8-7B9F-CB57-FB9C45D72442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A0D4C4B0-D78A-6326-72E5-D92376404F87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BF9ADA78-3AD6-2A60-FF8E-203E82F31160}"/>
                </a:ext>
              </a:extLst>
            </p:cNvPr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E2C5F0CE-6E5A-7CD3-A89A-F1C6B46B6D0F}"/>
                </a:ext>
              </a:extLst>
            </p:cNvPr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3340948-EAAF-342A-B652-090762069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5DE7A-C966-4077-B951-A2B6409DA20B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C5695D76-68BA-4D64-5B15-700667DF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CF0A046-DD7B-36FE-81A7-DAC717114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DA149-147A-478D-A602-BDFF5FDD99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454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D59AF-AA64-77D2-1C44-F6E057604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FFA8A-7A4F-4FD1-81DC-1D31783572D3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FE35-5E62-F887-FB10-7D1B73B29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C272C-1144-659B-B909-B4F5CA8B3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5DD2-48B3-41D3-99F8-5DB74BC2AB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877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>
            <a:extLst>
              <a:ext uri="{FF2B5EF4-FFF2-40B4-BE49-F238E27FC236}">
                <a16:creationId xmlns:a16="http://schemas.microsoft.com/office/drawing/2014/main" id="{5227F965-8E93-D59A-CBC4-C81B85E93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18">
            <a:extLst>
              <a:ext uri="{FF2B5EF4-FFF2-40B4-BE49-F238E27FC236}">
                <a16:creationId xmlns:a16="http://schemas.microsoft.com/office/drawing/2014/main" id="{B6482AEF-3440-6F31-C651-4D148A9E8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759C3F8-70BA-7E48-1B9A-6BB2B6D20EB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00680-EAC2-46F0-91EB-6B87B62E4F41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D560ED3-7B66-D188-BF85-D7E0B9F52E8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4C3FBD-521D-95EC-851A-CCE5FDC766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4006-CD93-4FA0-92E3-8CB5E4C5890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9125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348AC-4950-999E-72AF-226BE9418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5762-9B2E-4336-99F4-92C993E73C2D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FA38C-8681-B765-B43C-0D8DC5881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FA228-DB67-2C82-D87E-99EF832B9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8F1DE-899D-4145-BBAA-BE757AAFE9B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7001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>
            <a:extLst>
              <a:ext uri="{FF2B5EF4-FFF2-40B4-BE49-F238E27FC236}">
                <a16:creationId xmlns:a16="http://schemas.microsoft.com/office/drawing/2014/main" id="{54492523-5257-91E1-0057-FC0C78201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18">
            <a:extLst>
              <a:ext uri="{FF2B5EF4-FFF2-40B4-BE49-F238E27FC236}">
                <a16:creationId xmlns:a16="http://schemas.microsoft.com/office/drawing/2014/main" id="{0A6D170F-AF90-EB5F-BD48-2556CE2EA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8F89BBB-A538-937E-58A3-A5F03E107E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1A660-6DA4-4ECC-8D45-3EAF1AD98AF6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168D2BC-3BF2-6FAB-9145-D117740C345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37FA285-9A7B-1172-552A-F6138B66E2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0DC6D-047E-48EB-AAFA-1159B9CA51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805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49767-852A-92D0-90A7-64079EA2DC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8334-15F3-4EC7-97F4-DA4E20A3F605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0CB32-C466-335F-9325-0B4EE522A3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9BCF3-B635-A862-9DA1-3C3A063705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D3DF1-013E-4B76-9381-6FBE539FCE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6921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AFE34-7ECC-CBE8-80FF-8F7BE42A1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F1417-F01C-4128-BD3D-DD1199D11D1C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0EEF7-CB5B-C7EA-5E62-ABBB8CF24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BB88C-BC73-F03C-1EF1-F86755E41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401D4-48F4-4106-B295-2838D6B8B8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6378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1750C-2B42-ABD2-8C0C-E12D5690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A7C92-FDE8-49BF-9814-FCB8337165F9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811F6-F89C-FF1D-BE63-8948E56B6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4CDF1-7537-CB74-E0D5-C6431F33D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E06B7-C48D-410D-8C4E-6E0C8AFD416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60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D401A-D10E-8981-86B1-5E11B7456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76C8C-B65D-4C1B-A17B-0C800DFA3120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0B8E3-9CBA-C630-2228-CF828B319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5B2D1-299F-00BE-4CB1-4CA85F842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37E4-009D-4CD9-98A0-480EEFC3F2E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210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53DBE-D0D4-40FD-7AF3-F99C7D076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0AD50-F94E-4DA9-9B7C-25C9B56DE175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8EE05-40B2-640F-2DC7-AE328D3B4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26F2A-09FD-1D32-C6DC-23D8C8F4D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A97E2-B422-4CFF-8BDC-BC5A0761FC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1208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91F661-3613-77F2-8C47-83E8531D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BAF2C-4E94-4F4A-A678-942753BC9EDF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089628-93EA-BFC9-4F7E-3A91292E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8A9F69-3BFF-3923-D402-2CE3A1B55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4C7F7-CA49-44B3-8D8A-8B53669D73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9813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20F5DD7-EAAD-F0ED-C720-6100DA885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96153-98D2-4663-929D-6C9C5799DAF8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0C3418-DAF2-49D8-2E88-A5AEC1EF2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08EE745-DBD5-19FF-D90A-E89C184C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77098-2430-401B-BF43-77706D5383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864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1E38771-F5BA-81C0-4E3E-07C6FDA5F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D89B8-8FA3-4DCD-A073-6300C62994AA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2132692-A20D-7DE3-9E72-BE849AE2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29ED4E3-54F0-8281-6E37-A758D5F87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EFA26-97BA-43BD-A136-C4E038ECBC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503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5ED8652-0585-29C6-1AE3-B87AA1A4C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E8C77-103F-446F-8A3B-F9913D055C68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54DACB0-516C-9441-5F1A-AD00DA61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9CADF03-C792-DB82-EFFB-7BA4DE3C2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15917-5E26-403F-BDBE-A301212CD6D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273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B20C4E6-6686-515E-8E0F-7BDABBE2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1081-5F06-421D-85DC-4E4526FAA4E4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FF4850-F38E-295A-D840-8ACFCAF81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E7FA15-65A4-A2F3-BA7A-84FF8FBF8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BD5A8-81B8-46E0-94DB-DF8EC49EEC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521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8E87590-9CD5-3112-ED4C-1DA7A93B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EED1D-489C-4359-8F89-DB4E116DE6DA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88E936-C105-6EBE-036A-F26126C2F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41A0BC-712F-979B-F188-5C389049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D6C50-B837-42C8-8E6C-FA2C8DDEF2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83979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>
            <a:extLst>
              <a:ext uri="{FF2B5EF4-FFF2-40B4-BE49-F238E27FC236}">
                <a16:creationId xmlns:a16="http://schemas.microsoft.com/office/drawing/2014/main" id="{0A41AA03-E5FC-D39D-E63F-445D0D778C6C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55EAD06A-C00F-EB14-D8FA-F56F17FC2851}"/>
                </a:ext>
              </a:extLst>
            </p:cNvPr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DE83D22-2E5F-427D-C52E-D1D1B2CE767D}"/>
                </a:ext>
              </a:extLst>
            </p:cNvPr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F02C06-C8D3-3201-6C29-904193531B40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1DFADEB3-8B1D-0190-D4DF-445DC0845447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535199F8-50A0-4BCF-AC6F-112F635C1729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5CEA04C-F4D8-6C63-D086-B22F2F4D18E9}"/>
                </a:ext>
              </a:extLst>
            </p:cNvPr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4049AEA-672E-5ACB-1A76-2EDC29CBC808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2C466D72-F412-F1B9-E280-BADF1F494A69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054EEBF-362C-18B8-8F25-16E2661C8691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41B31850-D8CC-5259-21EF-A750486ED5CC}"/>
                </a:ext>
              </a:extLst>
            </p:cNvPr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50A07FAE-070A-25C0-2277-3DAD3E95EE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73A000D2-231F-8F6A-41E7-B10A43DCF9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2C7BB-F30F-5E19-142E-E10720132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F07019-A9E9-45F1-859E-A0C06CC77AE4}" type="datetimeFigureOut">
              <a:rPr lang="en-GB"/>
              <a:pPr>
                <a:defRPr/>
              </a:pPr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E9487-2896-16CD-5DBF-2253BE40CB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E9B0-6C94-5750-6497-CCA4B1DD1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363BBC9E-A9EA-41C6-8DD4-D73BC8E5116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FE3620-339E-C981-0262-D1496A31693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062413" y="63500"/>
            <a:ext cx="10477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OFFICIAL-SENSITIVE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B5D1EA-07C5-86C8-210C-26C1C204A8E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062413" y="6642100"/>
            <a:ext cx="10477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OFFICIAL-SENSITIVE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9" r:id="rId11"/>
    <p:sldLayoutId id="2147483764" r:id="rId12"/>
    <p:sldLayoutId id="2147483770" r:id="rId13"/>
    <p:sldLayoutId id="2147483765" r:id="rId14"/>
    <p:sldLayoutId id="2147483766" r:id="rId15"/>
    <p:sldLayoutId id="2147483767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572EF-A5A2-23BC-102D-3DB3A2201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EMFF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F6214-ACA7-180C-6FF5-AB5E67C180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1561" y="4050834"/>
            <a:ext cx="6345754" cy="1096899"/>
          </a:xfrm>
        </p:spPr>
        <p:txBody>
          <a:bodyPr/>
          <a:lstStyle/>
          <a:p>
            <a:r>
              <a:rPr lang="en-GB" sz="2800" dirty="0"/>
              <a:t>Growth Programme Board March 2024</a:t>
            </a:r>
          </a:p>
        </p:txBody>
      </p:sp>
    </p:spTree>
    <p:extLst>
      <p:ext uri="{BB962C8B-B14F-4D97-AF65-F5344CB8AC3E}">
        <p14:creationId xmlns:p14="http://schemas.microsoft.com/office/powerpoint/2010/main" val="103010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BAFB045-6DE2-63BC-D1A5-232AA6596D11}"/>
              </a:ext>
            </a:extLst>
          </p:cNvPr>
          <p:cNvSpPr txBox="1">
            <a:spLocks/>
          </p:cNvSpPr>
          <p:nvPr/>
        </p:nvSpPr>
        <p:spPr bwMode="auto">
          <a:xfrm>
            <a:off x="539750" y="476251"/>
            <a:ext cx="7920038" cy="72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5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EMFF COMMITTED &amp; SPEND SUMMARY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58AE37B-D038-D81D-5653-4CFBAC4BB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499356"/>
              </p:ext>
            </p:extLst>
          </p:nvPr>
        </p:nvGraphicFramePr>
        <p:xfrm>
          <a:off x="547802" y="3789040"/>
          <a:ext cx="7345362" cy="2076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5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2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3964">
                <a:tc>
                  <a:txBody>
                    <a:bodyPr/>
                    <a:lstStyle/>
                    <a:p>
                      <a:r>
                        <a:rPr lang="en-GB" sz="1800" dirty="0"/>
                        <a:t>Area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EMFF Commitment (£m)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EMFF Spend (£m)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EMFF </a:t>
                      </a:r>
                    </a:p>
                    <a:p>
                      <a:pPr algn="ctr"/>
                      <a:r>
                        <a:rPr lang="en-GB" sz="1800" dirty="0"/>
                        <a:t>% Spend vs Committed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048">
                <a:tc>
                  <a:txBody>
                    <a:bodyPr/>
                    <a:lstStyle/>
                    <a:p>
                      <a:r>
                        <a:rPr lang="en-GB" sz="1800" b="1" dirty="0"/>
                        <a:t>Core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£43.1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£40.1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93%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Data Collection Framework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£21.1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£21.1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Control and Enforcement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£15.0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£13.4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89%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E70993B-CA0A-1EED-87F9-8D07BCEB48C5}"/>
              </a:ext>
            </a:extLst>
          </p:cNvPr>
          <p:cNvSpPr txBox="1"/>
          <p:nvPr/>
        </p:nvSpPr>
        <p:spPr>
          <a:xfrm>
            <a:off x="525742" y="1196753"/>
            <a:ext cx="63009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 total of 1578 projects funded in the programme period  </a:t>
            </a:r>
          </a:p>
          <a:p>
            <a:endParaRPr lang="en-GB" dirty="0"/>
          </a:p>
          <a:p>
            <a:r>
              <a:rPr lang="en-GB" dirty="0"/>
              <a:t>£83m of EMFF plus £13m National funding committed to projects (includes Core Scheme, Data Collection Framework and Control and Enforcement elements) </a:t>
            </a:r>
          </a:p>
          <a:p>
            <a:endParaRPr lang="en-GB" dirty="0"/>
          </a:p>
          <a:p>
            <a:r>
              <a:rPr lang="en-GB" dirty="0"/>
              <a:t>£77m EMFF plus £12m National funding spent against projects to end December 2023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A040DC-896F-554B-23A9-3E1A05CAA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187B6805-9839-2BAB-FDC6-CC6B350A9BFF}"/>
              </a:ext>
            </a:extLst>
          </p:cNvPr>
          <p:cNvSpPr txBox="1">
            <a:spLocks/>
          </p:cNvSpPr>
          <p:nvPr/>
        </p:nvSpPr>
        <p:spPr bwMode="auto">
          <a:xfrm>
            <a:off x="395536" y="260648"/>
            <a:ext cx="7920038" cy="72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5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COMMITMENTS AND SPEND – KEY CORE AREAS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13C0043-BE41-00C9-1E8F-8BB49C9A81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437240"/>
              </p:ext>
            </p:extLst>
          </p:nvPr>
        </p:nvGraphicFramePr>
        <p:xfrm>
          <a:off x="539552" y="997172"/>
          <a:ext cx="7345362" cy="4278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864055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3964">
                <a:tc>
                  <a:txBody>
                    <a:bodyPr/>
                    <a:lstStyle/>
                    <a:p>
                      <a:r>
                        <a:rPr lang="en-GB" sz="1800" dirty="0"/>
                        <a:t>Area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Number of  projects 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EMFF Commitment (£m)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EMFF Spend (£m)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EMFF </a:t>
                      </a:r>
                    </a:p>
                    <a:p>
                      <a:pPr algn="ctr"/>
                      <a:r>
                        <a:rPr lang="en-GB" sz="1400" dirty="0"/>
                        <a:t>% Spend vs Committed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048">
                <a:tc>
                  <a:txBody>
                    <a:bodyPr/>
                    <a:lstStyle/>
                    <a:p>
                      <a:r>
                        <a:rPr lang="en-GB" sz="1800" b="1" dirty="0"/>
                        <a:t>Overall Core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1512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£43.1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£40.1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93%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Health and Safety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481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£2.8 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£2.8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Limiting Fishing Impact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275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£2.9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£2.9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100%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Adding Value to Catch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119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£0.9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£0.84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94%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933">
                <a:tc>
                  <a:txBody>
                    <a:bodyPr/>
                    <a:lstStyle/>
                    <a:p>
                      <a:r>
                        <a:rPr lang="en-GB" sz="1800" dirty="0"/>
                        <a:t>Ports and Harbours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123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£12.8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£12.4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97%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Aquaculture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£2.7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£2.6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96%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Seafood Processing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89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£5.1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£4.5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88%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Human Capital, Training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22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£2.5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£1.9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76%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7607">
                <a:tc>
                  <a:txBody>
                    <a:bodyPr/>
                    <a:lstStyle/>
                    <a:p>
                      <a:r>
                        <a:rPr lang="en-GB" sz="1800" dirty="0"/>
                        <a:t>Marine Environment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64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£5.4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£5.3</a:t>
                      </a:r>
                    </a:p>
                  </a:txBody>
                  <a:tcPr marL="68586" marR="68586" marT="34287" marB="3428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98%</a:t>
                      </a:r>
                    </a:p>
                  </a:txBody>
                  <a:tcPr marL="68586" marR="68586" marT="34287" marB="34287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3AF7879-193C-9904-EF45-2CC833DF6885}"/>
              </a:ext>
            </a:extLst>
          </p:cNvPr>
          <p:cNvSpPr txBox="1"/>
          <p:nvPr/>
        </p:nvSpPr>
        <p:spPr>
          <a:xfrm>
            <a:off x="683568" y="558924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£2.2m further core spend to date in 2024 taking us to present committed vs spend of 98% scheme expenditure to date</a:t>
            </a:r>
          </a:p>
        </p:txBody>
      </p:sp>
    </p:spTree>
    <p:extLst>
      <p:ext uri="{BB962C8B-B14F-4D97-AF65-F5344CB8AC3E}">
        <p14:creationId xmlns:p14="http://schemas.microsoft.com/office/powerpoint/2010/main" val="420149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BB8F4FB0-FC2F-F8F0-4282-8C0D8F34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888"/>
            <a:ext cx="7283152" cy="86484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2800" b="1" dirty="0"/>
              <a:t>EMFF CORE SCHEME -</a:t>
            </a:r>
            <a:br>
              <a:rPr lang="en-GB" altLang="en-US" sz="2800" b="1" dirty="0"/>
            </a:br>
            <a:r>
              <a:rPr lang="en-GB" altLang="en-US" sz="2800" b="1" dirty="0"/>
              <a:t>VOL APPROVED PROJECTS IN POPULAR AREAS </a:t>
            </a:r>
            <a:endParaRPr lang="en-GB" altLang="en-US" sz="2800" dirty="0"/>
          </a:p>
        </p:txBody>
      </p:sp>
      <p:graphicFrame>
        <p:nvGraphicFramePr>
          <p:cNvPr id="7171" name="Chart 2">
            <a:extLst>
              <a:ext uri="{FF2B5EF4-FFF2-40B4-BE49-F238E27FC236}">
                <a16:creationId xmlns:a16="http://schemas.microsoft.com/office/drawing/2014/main" id="{45AD0072-86A7-5B25-41CE-597905B6CD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271205"/>
              </p:ext>
            </p:extLst>
          </p:nvPr>
        </p:nvGraphicFramePr>
        <p:xfrm>
          <a:off x="119063" y="1163638"/>
          <a:ext cx="8413377" cy="5001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" imgW="8162889" imgH="5200693" progId="Excel.Chart.8">
                  <p:embed/>
                </p:oleObj>
              </mc:Choice>
              <mc:Fallback>
                <p:oleObj name="Chart" r:id="rId3" imgW="8162889" imgH="5200693" progId="Excel.Chart.8">
                  <p:embed/>
                  <p:pic>
                    <p:nvPicPr>
                      <p:cNvPr id="7171" name="Chart 2">
                        <a:extLst>
                          <a:ext uri="{FF2B5EF4-FFF2-40B4-BE49-F238E27FC236}">
                            <a16:creationId xmlns:a16="http://schemas.microsoft.com/office/drawing/2014/main" id="{45AD0072-86A7-5B25-41CE-597905B6CD0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3" y="1163638"/>
                        <a:ext cx="8413377" cy="50016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Box 2">
            <a:extLst>
              <a:ext uri="{FF2B5EF4-FFF2-40B4-BE49-F238E27FC236}">
                <a16:creationId xmlns:a16="http://schemas.microsoft.com/office/drawing/2014/main" id="{5250F93B-9582-E938-F8EA-20C6E28DA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25" y="6130473"/>
            <a:ext cx="61211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Number of approved projects under the most popular articles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4A827E6-A308-689F-91A9-2ECACFFC3C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658813"/>
          </a:xfrm>
        </p:spPr>
        <p:txBody>
          <a:bodyPr/>
          <a:lstStyle/>
          <a:p>
            <a:pPr eaLnBrk="1" hangingPunct="1"/>
            <a:r>
              <a:rPr lang="en-GB" altLang="en-US" sz="2800" b="1" dirty="0"/>
              <a:t>POST PROJECT MONITORING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E4D04A4B-F669-AECF-C3FF-0A96079CAB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1335224"/>
            <a:ext cx="7706816" cy="4187552"/>
          </a:xfrm>
        </p:spPr>
        <p:txBody>
          <a:bodyPr/>
          <a:lstStyle/>
          <a:p>
            <a:pPr eaLnBrk="1" hangingPunct="1"/>
            <a:r>
              <a:rPr lang="en-GB" altLang="en-US" sz="2400" dirty="0"/>
              <a:t>Work on Post Project Monitoring (PPM) is ongoing</a:t>
            </a:r>
          </a:p>
          <a:p>
            <a:pPr eaLnBrk="1" hangingPunct="1"/>
            <a:r>
              <a:rPr lang="en-GB" altLang="en-US" sz="2400" dirty="0"/>
              <a:t>Projects eligible for PPM at 3 years following final payment date</a:t>
            </a:r>
          </a:p>
          <a:p>
            <a:pPr eaLnBrk="1" hangingPunct="1"/>
            <a:r>
              <a:rPr lang="en-GB" altLang="en-US" sz="2400" dirty="0"/>
              <a:t>PPM sampling strategy in place and agreed by Audit Authority and UK Managing Authority</a:t>
            </a:r>
          </a:p>
          <a:p>
            <a:pPr eaLnBrk="1" hangingPunct="1"/>
            <a:r>
              <a:rPr lang="en-GB" altLang="en-US" sz="2400" dirty="0"/>
              <a:t>Performance against wide range of project targets and deliverables analysed to provide data to establish the benefits of the scheme in line with Union Priorities and industry need</a:t>
            </a:r>
          </a:p>
          <a:p>
            <a:pPr eaLnBrk="1" hangingPunct="1"/>
            <a:r>
              <a:rPr lang="en-GB" altLang="en-US" sz="2400" dirty="0"/>
              <a:t>To date PPM data received in respect of 235 projects</a:t>
            </a:r>
          </a:p>
          <a:p>
            <a:pPr eaLnBrk="1" hangingPunct="1"/>
            <a:endParaRPr lang="en-GB" altLang="en-US" dirty="0"/>
          </a:p>
          <a:p>
            <a:pPr marL="0" indent="0" eaLnBrk="1" hangingPunct="1">
              <a:buNone/>
            </a:pPr>
            <a:endParaRPr lang="en-GB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A3A33502-7B7E-06B5-02D0-52A39A433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659160"/>
          </a:xfrm>
        </p:spPr>
        <p:txBody>
          <a:bodyPr/>
          <a:lstStyle/>
          <a:p>
            <a:pPr eaLnBrk="1" hangingPunct="1"/>
            <a:r>
              <a:rPr lang="en-GB" altLang="en-US" sz="2800" b="1" dirty="0"/>
              <a:t>POST PROJECT MONITORING CONT’D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7B282762-114D-3930-7BFE-F35C2B122C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628775"/>
            <a:ext cx="8229600" cy="403247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PPM for 235 projects – cumulative benefits: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Employment maintained in the seafood industry – &gt;2000 FTE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Employment created – 62 FTE 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Increased annual net profit - £1.5m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GB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Estimated reduction in accidents at sea – 51</a:t>
            </a:r>
          </a:p>
          <a:p>
            <a:pPr lvl="1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en-GB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5DA06941-4095-A330-3A07-A2D93A901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6348413" cy="731838"/>
          </a:xfrm>
        </p:spPr>
        <p:txBody>
          <a:bodyPr/>
          <a:lstStyle/>
          <a:p>
            <a:pPr eaLnBrk="1" hangingPunct="1"/>
            <a:r>
              <a:rPr lang="en-GB" altLang="en-US" dirty="0"/>
              <a:t>Scheme Impact Evaluation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00F6779A-3F4F-504F-C1C0-BC1ADF31072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557338"/>
            <a:ext cx="7274768" cy="4484687"/>
          </a:xfrm>
        </p:spPr>
        <p:txBody>
          <a:bodyPr/>
          <a:lstStyle/>
          <a:p>
            <a:pPr eaLnBrk="1" hangingPunct="1"/>
            <a:r>
              <a:rPr lang="en-GB" altLang="en-US" sz="2400" dirty="0"/>
              <a:t>A scheme impact evaluation is required by Article 56 of the Common Provisions Regulation</a:t>
            </a:r>
          </a:p>
          <a:p>
            <a:pPr eaLnBrk="1" hangingPunct="1"/>
            <a:r>
              <a:rPr lang="en-GB" altLang="en-US" sz="2400" dirty="0"/>
              <a:t>Completed by external evaluator, Air Quality Consultants (AQC) </a:t>
            </a:r>
          </a:p>
          <a:p>
            <a:pPr eaLnBrk="1" hangingPunct="1"/>
            <a:r>
              <a:rPr lang="en-GB" altLang="en-US" sz="2400" dirty="0"/>
              <a:t>Scheme Impact Evaluation Report was submitted to the Commission ahead of the Regulatory deadline of 31 December 2023</a:t>
            </a:r>
          </a:p>
          <a:p>
            <a:pPr eaLnBrk="1" hangingPunct="1"/>
            <a:r>
              <a:rPr lang="en-GB" altLang="en-US" sz="2400" dirty="0"/>
              <a:t>Preliminary findings were presented by AQC during the annual meeting with the EMFF Monitoring Committee in October 2023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E114EB6F-35C2-C000-5CF1-8E716E2BBC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B710D-2FA6-CE06-98E1-62B14ADE7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926" y="1488281"/>
            <a:ext cx="6348413" cy="3881437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400" dirty="0"/>
              <a:t>Work on closure activities will continue during 2024</a:t>
            </a:r>
          </a:p>
          <a:p>
            <a:pPr eaLnBrk="1" hangingPunct="1">
              <a:defRPr/>
            </a:pPr>
            <a:r>
              <a:rPr lang="en-GB" altLang="en-US" sz="2400" dirty="0"/>
              <a:t>On course to submit final Statement of Spend and complete accounts in July 2024 </a:t>
            </a:r>
          </a:p>
          <a:p>
            <a:pPr eaLnBrk="1" hangingPunct="1">
              <a:defRPr/>
            </a:pPr>
            <a:r>
              <a:rPr lang="en-GB" altLang="en-US" sz="2400" dirty="0"/>
              <a:t>PPM will continue beyond 2024 as projects continue to qualify</a:t>
            </a:r>
          </a:p>
          <a:p>
            <a:pPr marL="0" indent="0" eaLnBrk="1" hangingPunct="1">
              <a:buFont typeface="Wingdings 3" panose="05040102010807070707" pitchFamily="18" charset="2"/>
              <a:buNone/>
              <a:defRPr/>
            </a:pPr>
            <a:endParaRPr lang="en-GB" altLang="en-US" dirty="0"/>
          </a:p>
          <a:p>
            <a:pPr eaLnBrk="1" hangingPunct="1">
              <a:defRPr/>
            </a:pPr>
            <a:endParaRPr lang="en-GB" altLang="en-US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17246725-5d5f-45c2-b87a-dbf14c222794">
      <Terms xmlns="http://schemas.microsoft.com/office/infopath/2007/PartnerControls"/>
    </lcf76f155ced4ddcb4097134ff3c332f>
    <_ip_UnifiedCompliancePolicyProperties xmlns="http://schemas.microsoft.com/sharepoint/v3" xsi:nil="true"/>
    <TaxCatchAll xmlns="83a87e31-bf32-46ab-8e70-9fa18461fa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22A2E62C8DA947A70B36AB73AF9C75" ma:contentTypeVersion="21" ma:contentTypeDescription="Create a new document." ma:contentTypeScope="" ma:versionID="7b6f72a7af4a17347f545bef48a1a9e7">
  <xsd:schema xmlns:xsd="http://www.w3.org/2001/XMLSchema" xmlns:xs="http://www.w3.org/2001/XMLSchema" xmlns:p="http://schemas.microsoft.com/office/2006/metadata/properties" xmlns:ns1="http://schemas.microsoft.com/sharepoint/v3" xmlns:ns2="17246725-5d5f-45c2-b87a-dbf14c222794" xmlns:ns3="c459490b-d3ca-41f7-90d7-b54bb2428402" xmlns:ns4="83a87e31-bf32-46ab-8e70-9fa18461fa4d" targetNamespace="http://schemas.microsoft.com/office/2006/metadata/properties" ma:root="true" ma:fieldsID="9b132038c5aa8aa06b1621e416eb54e3" ns1:_="" ns2:_="" ns3:_="" ns4:_="">
    <xsd:import namespace="http://schemas.microsoft.com/sharepoint/v3"/>
    <xsd:import namespace="17246725-5d5f-45c2-b87a-dbf14c222794"/>
    <xsd:import namespace="c459490b-d3ca-41f7-90d7-b54bb2428402"/>
    <xsd:import namespace="83a87e31-bf32-46ab-8e70-9fa18461f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46725-5d5f-45c2-b87a-dbf14c2227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756ca3a0-e5c0-40d7-8522-e7aae8be60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9490b-d3ca-41f7-90d7-b54bb242840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a87e31-bf32-46ab-8e70-9fa18461fa4d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85476bf-56f4-4ba2-992a-4da998b8b660}" ma:internalName="TaxCatchAll" ma:showField="CatchAllData" ma:web="c459490b-d3ca-41f7-90d7-b54bb24284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EBF8D0-808B-495F-B0E4-2FAB847CF57D}">
  <ds:schemaRefs>
    <ds:schemaRef ds:uri="http://schemas.microsoft.com/office/2006/documentManagement/types"/>
    <ds:schemaRef ds:uri="17246725-5d5f-45c2-b87a-dbf14c222794"/>
    <ds:schemaRef ds:uri="http://purl.org/dc/elements/1.1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c459490b-d3ca-41f7-90d7-b54bb2428402"/>
    <ds:schemaRef ds:uri="83a87e31-bf32-46ab-8e70-9fa18461fa4d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5FAE993-6621-4746-8F46-92928C958F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7246725-5d5f-45c2-b87a-dbf14c222794"/>
    <ds:schemaRef ds:uri="c459490b-d3ca-41f7-90d7-b54bb2428402"/>
    <ds:schemaRef ds:uri="83a87e31-bf32-46ab-8e70-9fa18461fa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A3305B-2B05-4904-9D72-D10B40C19B04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247d46da-5217-4778-863d-a406d1533580}" enabled="1" method="Privileged" siteId="{bf346810-9c7d-43de-a872-24a2ef3995a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477</Words>
  <Application>Microsoft Office PowerPoint</Application>
  <PresentationFormat>On-screen Show (4:3)</PresentationFormat>
  <Paragraphs>103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Chart</vt:lpstr>
      <vt:lpstr>EMFF Update</vt:lpstr>
      <vt:lpstr>PowerPoint Presentation</vt:lpstr>
      <vt:lpstr>PowerPoint Presentation</vt:lpstr>
      <vt:lpstr>EMFF CORE SCHEME - VOL APPROVED PROJECTS IN POPULAR AREAS </vt:lpstr>
      <vt:lpstr>POST PROJECT MONITORING</vt:lpstr>
      <vt:lpstr>POST PROJECT MONITORING CONT’D</vt:lpstr>
      <vt:lpstr>Scheme Impact Evaluation</vt:lpstr>
      <vt:lpstr>Next Steps</vt:lpstr>
    </vt:vector>
  </TitlesOfParts>
  <Company>Defra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EMFF GROWTH PROGRAMME – PROGRESS TO DATE JUNE 2016</dc:title>
  <dc:creator>Little, Paul (Defra)</dc:creator>
  <cp:lastModifiedBy>Rob Martell</cp:lastModifiedBy>
  <cp:revision>178</cp:revision>
  <cp:lastPrinted>2017-03-09T14:39:10Z</cp:lastPrinted>
  <dcterms:created xsi:type="dcterms:W3CDTF">2016-06-15T09:13:58Z</dcterms:created>
  <dcterms:modified xsi:type="dcterms:W3CDTF">2024-08-09T15:48:33Z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0x0101006C22A2E62C8DA947A70B36AB73AF9C75</vt:lpwstr>
  </property>
  <property fmtid="{D5CDD505-2E9C-101B-9397-08002B2CF9AE}" pid="3" name="ClassificationContentMarkingFooterLocations">
    <vt:lpwstr>Facet:18</vt:lpwstr>
  </property>
  <property fmtid="{D5CDD505-2E9C-101B-9397-08002B2CF9AE}" pid="4" name="ClassificationContentMarkingFooterText">
    <vt:lpwstr>OFFICIAL-SENSITIVE</vt:lpwstr>
  </property>
  <property fmtid="{D5CDD505-2E9C-101B-9397-08002B2CF9AE}" pid="5" name="ClassificationContentMarkingHeaderLocations">
    <vt:lpwstr>Facet:17</vt:lpwstr>
  </property>
  <property fmtid="{D5CDD505-2E9C-101B-9397-08002B2CF9AE}" pid="6" name="ClassificationContentMarkingHeaderText">
    <vt:lpwstr>OFFICIAL-SENSITIVE</vt:lpwstr>
  </property>
  <property fmtid="{D5CDD505-2E9C-101B-9397-08002B2CF9AE}" pid="7" name="MediaServiceImageTags">
    <vt:lpwstr/>
  </property>
</Properties>
</file>