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app.xml" ContentType="application/vnd.openxmlformats-officedocument.extended-properties+xml"/>
  <Override PartName="/docMetadata/LabelInfo.xml" ContentType="application/vnd.ms-office.classificationlabel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8" r:id="rId6"/>
    <p:sldId id="257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F96B"/>
    <a:srgbClr val="B2F86C"/>
    <a:srgbClr val="00FF00"/>
    <a:srgbClr val="D3FBAB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18" autoAdjust="0"/>
  </p:normalViewPr>
  <p:slideViewPr>
    <p:cSldViewPr snapToGrid="0">
      <p:cViewPr varScale="1">
        <p:scale>
          <a:sx n="63" d="100"/>
          <a:sy n="63" d="100"/>
        </p:scale>
        <p:origin x="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Goodwin" userId="6e1e206c-8778-4dd4-a47e-d6f911f0c167" providerId="ADAL" clId="{39891245-70CB-41D7-A403-8EADCB533533}"/>
    <pc:docChg chg="delSld modSld sldOrd">
      <pc:chgData name="Max Goodwin" userId="6e1e206c-8778-4dd4-a47e-d6f911f0c167" providerId="ADAL" clId="{39891245-70CB-41D7-A403-8EADCB533533}" dt="2024-07-09T12:11:20.981" v="6"/>
      <pc:docMkLst>
        <pc:docMk/>
      </pc:docMkLst>
      <pc:sldChg chg="ord">
        <pc:chgData name="Max Goodwin" userId="6e1e206c-8778-4dd4-a47e-d6f911f0c167" providerId="ADAL" clId="{39891245-70CB-41D7-A403-8EADCB533533}" dt="2024-07-09T12:11:20.981" v="6"/>
        <pc:sldMkLst>
          <pc:docMk/>
          <pc:sldMk cId="0" sldId="257"/>
        </pc:sldMkLst>
      </pc:sldChg>
      <pc:sldChg chg="ord">
        <pc:chgData name="Max Goodwin" userId="6e1e206c-8778-4dd4-a47e-d6f911f0c167" providerId="ADAL" clId="{39891245-70CB-41D7-A403-8EADCB533533}" dt="2024-07-09T12:11:18.477" v="4"/>
        <pc:sldMkLst>
          <pc:docMk/>
          <pc:sldMk cId="0" sldId="258"/>
        </pc:sldMkLst>
      </pc:sldChg>
      <pc:sldChg chg="del">
        <pc:chgData name="Max Goodwin" userId="6e1e206c-8778-4dd4-a47e-d6f911f0c167" providerId="ADAL" clId="{39891245-70CB-41D7-A403-8EADCB533533}" dt="2024-07-09T12:11:07.677" v="0" actId="47"/>
        <pc:sldMkLst>
          <pc:docMk/>
          <pc:sldMk cId="0" sldId="259"/>
        </pc:sldMkLst>
      </pc:sldChg>
      <pc:sldChg chg="del">
        <pc:chgData name="Max Goodwin" userId="6e1e206c-8778-4dd4-a47e-d6f911f0c167" providerId="ADAL" clId="{39891245-70CB-41D7-A403-8EADCB533533}" dt="2024-07-09T12:11:07.677" v="0" actId="47"/>
        <pc:sldMkLst>
          <pc:docMk/>
          <pc:sldMk cId="3364912859" sldId="260"/>
        </pc:sldMkLst>
      </pc:sldChg>
      <pc:sldChg chg="del">
        <pc:chgData name="Max Goodwin" userId="6e1e206c-8778-4dd4-a47e-d6f911f0c167" providerId="ADAL" clId="{39891245-70CB-41D7-A403-8EADCB533533}" dt="2024-07-09T12:11:07.677" v="0" actId="47"/>
        <pc:sldMkLst>
          <pc:docMk/>
          <pc:sldMk cId="2612234142" sldId="261"/>
        </pc:sldMkLst>
      </pc:sldChg>
      <pc:sldChg chg="ord">
        <pc:chgData name="Max Goodwin" userId="6e1e206c-8778-4dd4-a47e-d6f911f0c167" providerId="ADAL" clId="{39891245-70CB-41D7-A403-8EADCB533533}" dt="2024-07-09T12:11:15.811" v="2"/>
        <pc:sldMkLst>
          <pc:docMk/>
          <pc:sldMk cId="2999565958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C065-D22B-D20C-8F08-D9D71CA7737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07D7B-2C98-A250-E409-0271B0FAD20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14735-C6E2-4877-FF55-D1233B75098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529795-B345-4D3A-8D1E-152F710C3AF6}" type="datetime1">
              <a:rPr lang="en-GB"/>
              <a:pPr lvl="0"/>
              <a:t>09/07/2024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A4D4E-C60E-F551-C06F-EFCC0785FA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B6722-6066-2D64-04A0-18E1388475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C24698-99C6-4B42-BE47-40AEE196127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71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4E1D-1B6B-B0A2-AC62-F20C25FAD3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0ACB8-F8C1-ED35-47CF-2BB090AFD93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00AED-F740-9A90-FA02-365981EFEC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088F9B-F339-4387-B453-47B23A64CB00}" type="datetime1">
              <a:rPr lang="en-GB"/>
              <a:pPr lvl="0"/>
              <a:t>09/07/2024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0EC98-55BB-4700-C1F1-AA2BF9412C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1FD53-F43D-68F5-11C9-78F626CFF0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7F4DFE-C6D0-4AAA-A0C7-A1202B8E138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0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1B9CD4-9DCC-B355-19B5-E78229C290B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CA619-6AAC-81E7-CF15-DA6B0E7B6B7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5A30B-B846-C9C0-409A-3CF6F547825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892177-006E-47D2-9E6C-41955E79505C}" type="datetime1">
              <a:rPr lang="en-GB"/>
              <a:pPr lvl="0"/>
              <a:t>09/07/2024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8D06A-427B-E984-D979-D923D82698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A0567-3F3D-A4E9-6019-7E8E8798A2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1AFE3B-4BC4-4BC4-BFB7-76D374177E3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5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A868D-AF0D-6FF2-8703-422AE2A2F8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27011-1A9E-5EC5-0EEE-14ACA823738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F06B2-D4B6-7036-5C9E-2B5254D151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65435A-FA94-46AD-8B38-742894CAD17A}" type="datetime1">
              <a:rPr lang="en-GB"/>
              <a:pPr lvl="0"/>
              <a:t>09/07/2024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9FDD-F623-E3F6-6AF4-F24A11B8BE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A6484-5A8F-39D4-4E6B-A06B0B6AD3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72829-45BB-4534-AF36-8A9EFE155F1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53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BD06A-8146-25CF-19D8-E5FB98D1C3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20821-D622-CC74-1620-BE05F4A4A0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B9A31-966E-1A1B-067C-9BC38F5CAE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B2C6E9-A715-4A24-9394-ED7BA5C00CA8}" type="datetime1">
              <a:rPr lang="en-GB"/>
              <a:pPr lvl="0"/>
              <a:t>09/07/2024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187DA-E530-86A7-0C77-99FE41BBE7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68EE1-58E4-5570-1F0D-FF9A333237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EF315C-589F-455E-AA7F-A9828C55196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29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29E8-9664-6476-AA59-E4403014D3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39F31-3BD1-A8F7-589B-D1EBDB89CF6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40085-A323-8355-21E0-23A0F593173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BED53-7FF9-8748-5A5A-0F72AA089B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A79E75-7B3D-452A-B9FD-FD9163F81E08}" type="datetime1">
              <a:rPr lang="en-GB"/>
              <a:pPr lvl="0"/>
              <a:t>09/07/2024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1F507-038F-6948-BED6-D1BC63E71B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9088F-B0DA-02FA-9F55-4B5FB0341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4461C2-4E87-4426-A596-96F020CB6D5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50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2E4C9-318C-184B-E028-89FF6C86DD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21401-AB38-1925-5F4C-430BD32EEB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2131A-33ED-8906-E41D-A6E76CA2261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3CBBF-2562-665D-D1B4-140873F8056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436919-A030-17D5-352C-CEF85CCD936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129B52-E412-A094-53A8-6F68E7C1B3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404C70-95D8-461A-A82D-F0589DC4DE79}" type="datetime1">
              <a:rPr lang="en-GB"/>
              <a:pPr lvl="0"/>
              <a:t>09/07/2024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7C87D4-C19F-68FD-E462-BC12DA3F9C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5CC9AB-C93B-83A8-3C46-9242280318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64E41-B1EE-44D1-98AB-CCF84F6B041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34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4A5C-5FB4-BFEE-A2EC-C74FD66B78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FB32C-E080-E664-FB22-3113F8AD3A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CF6B88-72AB-45DF-8DE0-B15E463D2B07}" type="datetime1">
              <a:rPr lang="en-GB"/>
              <a:pPr lvl="0"/>
              <a:t>09/07/2024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C9241-D183-5F79-2245-B235251EE2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BFBF0-0337-9CC7-1720-CF731EDDE6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2E78DA-236A-43FA-8BE3-F098A57226E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2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735921-28F7-E5BB-22EB-38FE907AC0B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C7AE7A-52CC-4407-B5CB-5AC808C33A27}" type="datetime1">
              <a:rPr lang="en-GB"/>
              <a:pPr lvl="0"/>
              <a:t>09/07/2024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1A3ACE-93D9-D691-D150-B1560E2754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B314F-FE6F-EFEF-3530-50BC5BE444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73AAAA-F7B6-4806-95DF-9D5E0CA40BA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44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D6B8-F459-9154-E040-CF32E84BF9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79E8D-C7B8-76EA-76CB-BC53160ACF6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97106-1AD6-B335-1732-EA8148D6DFE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76269-4B59-6450-86B6-D51EF3CC7A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66CC08-8277-4544-B1AD-A3D43AB4E35A}" type="datetime1">
              <a:rPr lang="en-GB"/>
              <a:pPr lvl="0"/>
              <a:t>09/07/2024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91C42-C52A-F1EB-F60F-ACD1FB132D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F3513-D082-3B10-404D-AC7A78188C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7A1F2B-C929-4F64-BDA6-DB1AAB9B4DA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25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1130E-9FD5-0968-52CD-AB7C363357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DB9DF0-D19E-B17E-2E99-E5C27647414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43C68-D440-CBAE-5194-F3E41770903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E9318-6F70-3963-C18B-D425FA1ADD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E3E83E-63F4-4144-9B89-6E5630F36B7E}" type="datetime1">
              <a:rPr lang="en-GB"/>
              <a:pPr lvl="0"/>
              <a:t>09/07/2024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C04A5-5E1E-1737-666B-2EA413A6EF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E3BA6-3B9D-BD8C-D109-B14FA1DEC6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C3D140-05D9-4A34-B2BE-E28F8C20A7D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27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56CFC2-B29D-9DC0-0DF5-2F77052780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E9762-2833-C7FA-EF7B-77AE00E68F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ABACF-62F1-78A8-83F1-74FF8F997D4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6AA213F-362C-44AC-9D35-30142E1807B3}" type="datetime1">
              <a:rPr lang="en-GB"/>
              <a:pPr lvl="0"/>
              <a:t>09/07/2024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B57C0-937E-5F1A-0F36-B5354876818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46DA0-7D61-4E99-6EBD-B5505A31DE2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2238C94-60F8-43D9-A08A-8518E6502FC2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67F345F2-561B-E3BF-4EBF-F43B0F0CC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02" y="266612"/>
            <a:ext cx="9648644" cy="65558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8034A7F-5364-47C1-C484-9F2B07259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925" y="164682"/>
            <a:ext cx="8196764" cy="6657780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4D74B8C-BCBE-BDE5-3E50-4D0955D77B96}"/>
              </a:ext>
            </a:extLst>
          </p:cNvPr>
          <p:cNvSpPr/>
          <p:nvPr/>
        </p:nvSpPr>
        <p:spPr>
          <a:xfrm>
            <a:off x="4862513" y="1138238"/>
            <a:ext cx="823912" cy="661987"/>
          </a:xfrm>
          <a:custGeom>
            <a:avLst/>
            <a:gdLst>
              <a:gd name="connsiteX0" fmla="*/ 0 w 823912"/>
              <a:gd name="connsiteY0" fmla="*/ 385762 h 661987"/>
              <a:gd name="connsiteX1" fmla="*/ 709612 w 823912"/>
              <a:gd name="connsiteY1" fmla="*/ 0 h 661987"/>
              <a:gd name="connsiteX2" fmla="*/ 823912 w 823912"/>
              <a:gd name="connsiteY2" fmla="*/ 276225 h 661987"/>
              <a:gd name="connsiteX3" fmla="*/ 142875 w 823912"/>
              <a:gd name="connsiteY3" fmla="*/ 661987 h 661987"/>
              <a:gd name="connsiteX4" fmla="*/ 0 w 823912"/>
              <a:gd name="connsiteY4" fmla="*/ 385762 h 66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912" h="661987">
                <a:moveTo>
                  <a:pt x="0" y="385762"/>
                </a:moveTo>
                <a:lnTo>
                  <a:pt x="709612" y="0"/>
                </a:lnTo>
                <a:lnTo>
                  <a:pt x="823912" y="276225"/>
                </a:lnTo>
                <a:lnTo>
                  <a:pt x="142875" y="661987"/>
                </a:lnTo>
                <a:lnTo>
                  <a:pt x="0" y="385762"/>
                </a:lnTo>
                <a:close/>
              </a:path>
            </a:pathLst>
          </a:custGeom>
          <a:solidFill>
            <a:srgbClr val="6BF96B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B4E3C55-91A1-4235-69B0-25A7CA9E85E1}"/>
              </a:ext>
            </a:extLst>
          </p:cNvPr>
          <p:cNvSpPr/>
          <p:nvPr/>
        </p:nvSpPr>
        <p:spPr>
          <a:xfrm>
            <a:off x="5051425" y="1479550"/>
            <a:ext cx="1025525" cy="977900"/>
          </a:xfrm>
          <a:custGeom>
            <a:avLst/>
            <a:gdLst>
              <a:gd name="connsiteX0" fmla="*/ 0 w 1025525"/>
              <a:gd name="connsiteY0" fmla="*/ 396875 h 977900"/>
              <a:gd name="connsiteX1" fmla="*/ 0 w 1025525"/>
              <a:gd name="connsiteY1" fmla="*/ 396875 h 977900"/>
              <a:gd name="connsiteX2" fmla="*/ 654050 w 1025525"/>
              <a:gd name="connsiteY2" fmla="*/ 0 h 977900"/>
              <a:gd name="connsiteX3" fmla="*/ 1025525 w 1025525"/>
              <a:gd name="connsiteY3" fmla="*/ 977900 h 977900"/>
              <a:gd name="connsiteX4" fmla="*/ 276225 w 1025525"/>
              <a:gd name="connsiteY4" fmla="*/ 974725 h 977900"/>
              <a:gd name="connsiteX5" fmla="*/ 0 w 1025525"/>
              <a:gd name="connsiteY5" fmla="*/ 396875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5525" h="977900">
                <a:moveTo>
                  <a:pt x="0" y="396875"/>
                </a:moveTo>
                <a:lnTo>
                  <a:pt x="0" y="396875"/>
                </a:lnTo>
                <a:lnTo>
                  <a:pt x="654050" y="0"/>
                </a:lnTo>
                <a:lnTo>
                  <a:pt x="1025525" y="977900"/>
                </a:lnTo>
                <a:lnTo>
                  <a:pt x="276225" y="974725"/>
                </a:lnTo>
                <a:lnTo>
                  <a:pt x="0" y="396875"/>
                </a:lnTo>
                <a:close/>
              </a:path>
            </a:pathLst>
          </a:custGeom>
          <a:solidFill>
            <a:srgbClr val="6BF96B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5AAB870-43DD-757E-7388-0E3FE5482E0A}"/>
              </a:ext>
            </a:extLst>
          </p:cNvPr>
          <p:cNvSpPr/>
          <p:nvPr/>
        </p:nvSpPr>
        <p:spPr>
          <a:xfrm>
            <a:off x="5378450" y="2565400"/>
            <a:ext cx="765175" cy="60325"/>
          </a:xfrm>
          <a:custGeom>
            <a:avLst/>
            <a:gdLst>
              <a:gd name="connsiteX0" fmla="*/ 0 w 765175"/>
              <a:gd name="connsiteY0" fmla="*/ 3175 h 60325"/>
              <a:gd name="connsiteX1" fmla="*/ 736600 w 765175"/>
              <a:gd name="connsiteY1" fmla="*/ 0 h 60325"/>
              <a:gd name="connsiteX2" fmla="*/ 765175 w 765175"/>
              <a:gd name="connsiteY2" fmla="*/ 53975 h 60325"/>
              <a:gd name="connsiteX3" fmla="*/ 25400 w 765175"/>
              <a:gd name="connsiteY3" fmla="*/ 60325 h 60325"/>
              <a:gd name="connsiteX4" fmla="*/ 0 w 765175"/>
              <a:gd name="connsiteY4" fmla="*/ 3175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175" h="60325">
                <a:moveTo>
                  <a:pt x="0" y="3175"/>
                </a:moveTo>
                <a:lnTo>
                  <a:pt x="736600" y="0"/>
                </a:lnTo>
                <a:lnTo>
                  <a:pt x="765175" y="53975"/>
                </a:lnTo>
                <a:lnTo>
                  <a:pt x="25400" y="60325"/>
                </a:lnTo>
                <a:lnTo>
                  <a:pt x="0" y="3175"/>
                </a:lnTo>
                <a:close/>
              </a:path>
            </a:pathLst>
          </a:custGeom>
          <a:solidFill>
            <a:srgbClr val="6BF96B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2E9496D-7184-C1CE-B9AF-D9C263F9D73F}"/>
              </a:ext>
            </a:extLst>
          </p:cNvPr>
          <p:cNvSpPr/>
          <p:nvPr/>
        </p:nvSpPr>
        <p:spPr>
          <a:xfrm>
            <a:off x="5461000" y="2727325"/>
            <a:ext cx="800100" cy="215900"/>
          </a:xfrm>
          <a:custGeom>
            <a:avLst/>
            <a:gdLst>
              <a:gd name="connsiteX0" fmla="*/ 0 w 800100"/>
              <a:gd name="connsiteY0" fmla="*/ 3175 h 215900"/>
              <a:gd name="connsiteX1" fmla="*/ 0 w 800100"/>
              <a:gd name="connsiteY1" fmla="*/ 3175 h 215900"/>
              <a:gd name="connsiteX2" fmla="*/ 50800 w 800100"/>
              <a:gd name="connsiteY2" fmla="*/ 0 h 215900"/>
              <a:gd name="connsiteX3" fmla="*/ 723900 w 800100"/>
              <a:gd name="connsiteY3" fmla="*/ 12700 h 215900"/>
              <a:gd name="connsiteX4" fmla="*/ 800100 w 800100"/>
              <a:gd name="connsiteY4" fmla="*/ 206375 h 215900"/>
              <a:gd name="connsiteX5" fmla="*/ 111125 w 800100"/>
              <a:gd name="connsiteY5" fmla="*/ 215900 h 215900"/>
              <a:gd name="connsiteX6" fmla="*/ 0 w 800100"/>
              <a:gd name="connsiteY6" fmla="*/ 3175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100" h="215900">
                <a:moveTo>
                  <a:pt x="0" y="3175"/>
                </a:moveTo>
                <a:lnTo>
                  <a:pt x="0" y="3175"/>
                </a:lnTo>
                <a:lnTo>
                  <a:pt x="50800" y="0"/>
                </a:lnTo>
                <a:lnTo>
                  <a:pt x="723900" y="12700"/>
                </a:lnTo>
                <a:lnTo>
                  <a:pt x="800100" y="206375"/>
                </a:lnTo>
                <a:lnTo>
                  <a:pt x="111125" y="215900"/>
                </a:lnTo>
                <a:lnTo>
                  <a:pt x="0" y="3175"/>
                </a:lnTo>
                <a:close/>
              </a:path>
            </a:pathLst>
          </a:custGeom>
          <a:solidFill>
            <a:srgbClr val="6BF96B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F594435-17E1-8E5B-14B4-7C5F14962125}"/>
              </a:ext>
            </a:extLst>
          </p:cNvPr>
          <p:cNvSpPr/>
          <p:nvPr/>
        </p:nvSpPr>
        <p:spPr>
          <a:xfrm>
            <a:off x="5605463" y="3005138"/>
            <a:ext cx="1119187" cy="1200150"/>
          </a:xfrm>
          <a:custGeom>
            <a:avLst/>
            <a:gdLst>
              <a:gd name="connsiteX0" fmla="*/ 0 w 1119187"/>
              <a:gd name="connsiteY0" fmla="*/ 4762 h 1200150"/>
              <a:gd name="connsiteX1" fmla="*/ 700087 w 1119187"/>
              <a:gd name="connsiteY1" fmla="*/ 0 h 1200150"/>
              <a:gd name="connsiteX2" fmla="*/ 1119187 w 1119187"/>
              <a:gd name="connsiteY2" fmla="*/ 1190625 h 1200150"/>
              <a:gd name="connsiteX3" fmla="*/ 571500 w 1119187"/>
              <a:gd name="connsiteY3" fmla="*/ 1200150 h 1200150"/>
              <a:gd name="connsiteX4" fmla="*/ 0 w 1119187"/>
              <a:gd name="connsiteY4" fmla="*/ 4762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87" h="1200150">
                <a:moveTo>
                  <a:pt x="0" y="4762"/>
                </a:moveTo>
                <a:lnTo>
                  <a:pt x="700087" y="0"/>
                </a:lnTo>
                <a:lnTo>
                  <a:pt x="1119187" y="1190625"/>
                </a:lnTo>
                <a:lnTo>
                  <a:pt x="571500" y="1200150"/>
                </a:lnTo>
                <a:lnTo>
                  <a:pt x="0" y="4762"/>
                </a:lnTo>
                <a:close/>
              </a:path>
            </a:pathLst>
          </a:custGeom>
          <a:solidFill>
            <a:srgbClr val="6BF96B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C527AEF-8895-0D75-80C3-515316B4C34B}"/>
              </a:ext>
            </a:extLst>
          </p:cNvPr>
          <p:cNvSpPr/>
          <p:nvPr/>
        </p:nvSpPr>
        <p:spPr>
          <a:xfrm>
            <a:off x="6165850" y="4203700"/>
            <a:ext cx="952500" cy="1111250"/>
          </a:xfrm>
          <a:custGeom>
            <a:avLst/>
            <a:gdLst>
              <a:gd name="connsiteX0" fmla="*/ 0 w 952500"/>
              <a:gd name="connsiteY0" fmla="*/ 0 h 1111250"/>
              <a:gd name="connsiteX1" fmla="*/ 539750 w 952500"/>
              <a:gd name="connsiteY1" fmla="*/ 6350 h 1111250"/>
              <a:gd name="connsiteX2" fmla="*/ 952500 w 952500"/>
              <a:gd name="connsiteY2" fmla="*/ 1111250 h 1111250"/>
              <a:gd name="connsiteX3" fmla="*/ 501650 w 952500"/>
              <a:gd name="connsiteY3" fmla="*/ 1111250 h 1111250"/>
              <a:gd name="connsiteX4" fmla="*/ 0 w 952500"/>
              <a:gd name="connsiteY4" fmla="*/ 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0" h="1111250">
                <a:moveTo>
                  <a:pt x="0" y="0"/>
                </a:moveTo>
                <a:lnTo>
                  <a:pt x="539750" y="6350"/>
                </a:lnTo>
                <a:lnTo>
                  <a:pt x="952500" y="1111250"/>
                </a:lnTo>
                <a:lnTo>
                  <a:pt x="501650" y="1111250"/>
                </a:lnTo>
                <a:lnTo>
                  <a:pt x="0" y="0"/>
                </a:lnTo>
                <a:close/>
              </a:path>
            </a:pathLst>
          </a:custGeom>
          <a:solidFill>
            <a:srgbClr val="6BF96B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D28A15D-3773-C69C-D0BE-AE9AE97C882C}"/>
              </a:ext>
            </a:extLst>
          </p:cNvPr>
          <p:cNvSpPr/>
          <p:nvPr/>
        </p:nvSpPr>
        <p:spPr>
          <a:xfrm>
            <a:off x="7146131" y="5036344"/>
            <a:ext cx="771525" cy="407194"/>
          </a:xfrm>
          <a:custGeom>
            <a:avLst/>
            <a:gdLst>
              <a:gd name="connsiteX0" fmla="*/ 38100 w 771525"/>
              <a:gd name="connsiteY0" fmla="*/ 207169 h 407194"/>
              <a:gd name="connsiteX1" fmla="*/ 183357 w 771525"/>
              <a:gd name="connsiteY1" fmla="*/ 109537 h 407194"/>
              <a:gd name="connsiteX2" fmla="*/ 340519 w 771525"/>
              <a:gd name="connsiteY2" fmla="*/ 76200 h 407194"/>
              <a:gd name="connsiteX3" fmla="*/ 495300 w 771525"/>
              <a:gd name="connsiteY3" fmla="*/ 119062 h 407194"/>
              <a:gd name="connsiteX4" fmla="*/ 597694 w 771525"/>
              <a:gd name="connsiteY4" fmla="*/ 190500 h 407194"/>
              <a:gd name="connsiteX5" fmla="*/ 676275 w 771525"/>
              <a:gd name="connsiteY5" fmla="*/ 323850 h 407194"/>
              <a:gd name="connsiteX6" fmla="*/ 704850 w 771525"/>
              <a:gd name="connsiteY6" fmla="*/ 402431 h 407194"/>
              <a:gd name="connsiteX7" fmla="*/ 771525 w 771525"/>
              <a:gd name="connsiteY7" fmla="*/ 407194 h 407194"/>
              <a:gd name="connsiteX8" fmla="*/ 747713 w 771525"/>
              <a:gd name="connsiteY8" fmla="*/ 278606 h 407194"/>
              <a:gd name="connsiteX9" fmla="*/ 669132 w 771525"/>
              <a:gd name="connsiteY9" fmla="*/ 142875 h 407194"/>
              <a:gd name="connsiteX10" fmla="*/ 576263 w 771525"/>
              <a:gd name="connsiteY10" fmla="*/ 76200 h 407194"/>
              <a:gd name="connsiteX11" fmla="*/ 423863 w 771525"/>
              <a:gd name="connsiteY11" fmla="*/ 7144 h 407194"/>
              <a:gd name="connsiteX12" fmla="*/ 257175 w 771525"/>
              <a:gd name="connsiteY12" fmla="*/ 0 h 407194"/>
              <a:gd name="connsiteX13" fmla="*/ 133350 w 771525"/>
              <a:gd name="connsiteY13" fmla="*/ 45244 h 407194"/>
              <a:gd name="connsiteX14" fmla="*/ 0 w 771525"/>
              <a:gd name="connsiteY14" fmla="*/ 147637 h 407194"/>
              <a:gd name="connsiteX15" fmla="*/ 38100 w 771525"/>
              <a:gd name="connsiteY15" fmla="*/ 207169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1525" h="407194">
                <a:moveTo>
                  <a:pt x="38100" y="207169"/>
                </a:moveTo>
                <a:lnTo>
                  <a:pt x="183357" y="109537"/>
                </a:lnTo>
                <a:lnTo>
                  <a:pt x="340519" y="76200"/>
                </a:lnTo>
                <a:lnTo>
                  <a:pt x="495300" y="119062"/>
                </a:lnTo>
                <a:lnTo>
                  <a:pt x="597694" y="190500"/>
                </a:lnTo>
                <a:lnTo>
                  <a:pt x="676275" y="323850"/>
                </a:lnTo>
                <a:lnTo>
                  <a:pt x="704850" y="402431"/>
                </a:lnTo>
                <a:lnTo>
                  <a:pt x="771525" y="407194"/>
                </a:lnTo>
                <a:lnTo>
                  <a:pt x="747713" y="278606"/>
                </a:lnTo>
                <a:lnTo>
                  <a:pt x="669132" y="142875"/>
                </a:lnTo>
                <a:lnTo>
                  <a:pt x="576263" y="76200"/>
                </a:lnTo>
                <a:lnTo>
                  <a:pt x="423863" y="7144"/>
                </a:lnTo>
                <a:lnTo>
                  <a:pt x="257175" y="0"/>
                </a:lnTo>
                <a:lnTo>
                  <a:pt x="133350" y="45244"/>
                </a:lnTo>
                <a:lnTo>
                  <a:pt x="0" y="147637"/>
                </a:lnTo>
                <a:lnTo>
                  <a:pt x="38100" y="207169"/>
                </a:lnTo>
                <a:close/>
              </a:path>
            </a:pathLst>
          </a:custGeom>
          <a:solidFill>
            <a:srgbClr val="6BF96B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2876961-6C64-5BE6-1273-667034A8722C}"/>
              </a:ext>
            </a:extLst>
          </p:cNvPr>
          <p:cNvSpPr txBox="1"/>
          <p:nvPr/>
        </p:nvSpPr>
        <p:spPr>
          <a:xfrm>
            <a:off x="7027482" y="5679163"/>
            <a:ext cx="1445520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DOUGLAS COMPLEX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6D1F48F-FCEB-E372-FEE5-87C3C23AFE38}"/>
              </a:ext>
            </a:extLst>
          </p:cNvPr>
          <p:cNvSpPr txBox="1"/>
          <p:nvPr/>
        </p:nvSpPr>
        <p:spPr>
          <a:xfrm>
            <a:off x="1371224" y="1318238"/>
            <a:ext cx="743425" cy="553998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NEW DOUGLAS CCS</a:t>
            </a:r>
          </a:p>
        </p:txBody>
      </p:sp>
      <p:cxnSp>
        <p:nvCxnSpPr>
          <p:cNvPr id="5" name="Straight Arrow Connector 6">
            <a:extLst>
              <a:ext uri="{FF2B5EF4-FFF2-40B4-BE49-F238E27FC236}">
                <a16:creationId xmlns:a16="http://schemas.microsoft.com/office/drawing/2014/main" id="{56C2696B-CDDA-4051-1865-65AA441512CA}"/>
              </a:ext>
            </a:extLst>
          </p:cNvPr>
          <p:cNvCxnSpPr>
            <a:cxnSpLocks/>
          </p:cNvCxnSpPr>
          <p:nvPr/>
        </p:nvCxnSpPr>
        <p:spPr>
          <a:xfrm>
            <a:off x="2114649" y="1872236"/>
            <a:ext cx="548660" cy="513959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6" name="TextBox 15">
            <a:extLst>
              <a:ext uri="{FF2B5EF4-FFF2-40B4-BE49-F238E27FC236}">
                <a16:creationId xmlns:a16="http://schemas.microsoft.com/office/drawing/2014/main" id="{C0CD0794-E74B-6BB6-AAC9-3FAACEBB4810}"/>
              </a:ext>
            </a:extLst>
          </p:cNvPr>
          <p:cNvSpPr txBox="1"/>
          <p:nvPr/>
        </p:nvSpPr>
        <p:spPr>
          <a:xfrm>
            <a:off x="9053720" y="5986433"/>
            <a:ext cx="836118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3” PL1032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783B3BA0-0416-E7E7-9832-D2F23B88B443}"/>
              </a:ext>
            </a:extLst>
          </p:cNvPr>
          <p:cNvSpPr txBox="1"/>
          <p:nvPr/>
        </p:nvSpPr>
        <p:spPr>
          <a:xfrm>
            <a:off x="9080843" y="6345168"/>
            <a:ext cx="836118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3” PL1033</a:t>
            </a:r>
          </a:p>
        </p:txBody>
      </p:sp>
      <p:cxnSp>
        <p:nvCxnSpPr>
          <p:cNvPr id="8" name="Straight Arrow Connector 17">
            <a:extLst>
              <a:ext uri="{FF2B5EF4-FFF2-40B4-BE49-F238E27FC236}">
                <a16:creationId xmlns:a16="http://schemas.microsoft.com/office/drawing/2014/main" id="{FC657EF5-7B24-68C7-DD86-09B6F8C9EA0A}"/>
              </a:ext>
            </a:extLst>
          </p:cNvPr>
          <p:cNvCxnSpPr>
            <a:cxnSpLocks/>
          </p:cNvCxnSpPr>
          <p:nvPr/>
        </p:nvCxnSpPr>
        <p:spPr>
          <a:xfrm flipH="1">
            <a:off x="8670658" y="6232653"/>
            <a:ext cx="383062" cy="171508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9" name="Straight Arrow Connector 20">
            <a:extLst>
              <a:ext uri="{FF2B5EF4-FFF2-40B4-BE49-F238E27FC236}">
                <a16:creationId xmlns:a16="http://schemas.microsoft.com/office/drawing/2014/main" id="{8E65A3D8-9D91-30CE-E230-6FEC87C1A281}"/>
              </a:ext>
            </a:extLst>
          </p:cNvPr>
          <p:cNvCxnSpPr>
            <a:cxnSpLocks/>
          </p:cNvCxnSpPr>
          <p:nvPr/>
        </p:nvCxnSpPr>
        <p:spPr>
          <a:xfrm flipH="1">
            <a:off x="8412965" y="6591388"/>
            <a:ext cx="667878" cy="158943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0" name="TextBox 23">
            <a:extLst>
              <a:ext uri="{FF2B5EF4-FFF2-40B4-BE49-F238E27FC236}">
                <a16:creationId xmlns:a16="http://schemas.microsoft.com/office/drawing/2014/main" id="{2B8362E2-D006-A186-0810-419C907569B5}"/>
              </a:ext>
            </a:extLst>
          </p:cNvPr>
          <p:cNvSpPr txBox="1"/>
          <p:nvPr/>
        </p:nvSpPr>
        <p:spPr>
          <a:xfrm>
            <a:off x="6975375" y="6264343"/>
            <a:ext cx="836118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20” PL1030</a:t>
            </a:r>
          </a:p>
        </p:txBody>
      </p:sp>
      <p:cxnSp>
        <p:nvCxnSpPr>
          <p:cNvPr id="11" name="Straight Arrow Connector 24">
            <a:extLst>
              <a:ext uri="{FF2B5EF4-FFF2-40B4-BE49-F238E27FC236}">
                <a16:creationId xmlns:a16="http://schemas.microsoft.com/office/drawing/2014/main" id="{0202F00D-B5E5-6998-42A9-BEEA3DD01C19}"/>
              </a:ext>
            </a:extLst>
          </p:cNvPr>
          <p:cNvCxnSpPr>
            <a:cxnSpLocks/>
          </p:cNvCxnSpPr>
          <p:nvPr/>
        </p:nvCxnSpPr>
        <p:spPr>
          <a:xfrm>
            <a:off x="7811493" y="6510563"/>
            <a:ext cx="475257" cy="128362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2" name="TextBox 28">
            <a:extLst>
              <a:ext uri="{FF2B5EF4-FFF2-40B4-BE49-F238E27FC236}">
                <a16:creationId xmlns:a16="http://schemas.microsoft.com/office/drawing/2014/main" id="{E36727EB-5597-FE17-143F-99191DD40D64}"/>
              </a:ext>
            </a:extLst>
          </p:cNvPr>
          <p:cNvSpPr txBox="1"/>
          <p:nvPr/>
        </p:nvSpPr>
        <p:spPr>
          <a:xfrm>
            <a:off x="1030754" y="4363624"/>
            <a:ext cx="975993" cy="553998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NEW POWER CABLES FOR CCS</a:t>
            </a:r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C497A063-F706-D735-496F-3A4BFB139B21}"/>
              </a:ext>
            </a:extLst>
          </p:cNvPr>
          <p:cNvSpPr txBox="1"/>
          <p:nvPr/>
        </p:nvSpPr>
        <p:spPr>
          <a:xfrm>
            <a:off x="419569" y="2819993"/>
            <a:ext cx="1100260" cy="553998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FUTURE PIPELINE </a:t>
            </a:r>
            <a:r>
              <a:rPr lang="en-GB" sz="1000" b="1">
                <a:solidFill>
                  <a:srgbClr val="000000"/>
                </a:solidFill>
                <a:latin typeface="Calibri"/>
              </a:rPr>
              <a:t>CORRIDOR </a:t>
            </a: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FOR CCS</a:t>
            </a:r>
          </a:p>
        </p:txBody>
      </p:sp>
      <p:cxnSp>
        <p:nvCxnSpPr>
          <p:cNvPr id="14" name="Straight Arrow Connector 30">
            <a:extLst>
              <a:ext uri="{FF2B5EF4-FFF2-40B4-BE49-F238E27FC236}">
                <a16:creationId xmlns:a16="http://schemas.microsoft.com/office/drawing/2014/main" id="{01FD0128-F776-C2D0-5568-A69085256E33}"/>
              </a:ext>
            </a:extLst>
          </p:cNvPr>
          <p:cNvCxnSpPr>
            <a:cxnSpLocks/>
          </p:cNvCxnSpPr>
          <p:nvPr/>
        </p:nvCxnSpPr>
        <p:spPr>
          <a:xfrm flipV="1">
            <a:off x="1518751" y="2625725"/>
            <a:ext cx="342885" cy="185963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5" name="Straight Arrow Connector 33">
            <a:extLst>
              <a:ext uri="{FF2B5EF4-FFF2-40B4-BE49-F238E27FC236}">
                <a16:creationId xmlns:a16="http://schemas.microsoft.com/office/drawing/2014/main" id="{F915BB99-FDB3-706E-3F84-0E1EE8A88B1E}"/>
              </a:ext>
            </a:extLst>
          </p:cNvPr>
          <p:cNvCxnSpPr>
            <a:cxnSpLocks/>
          </p:cNvCxnSpPr>
          <p:nvPr/>
        </p:nvCxnSpPr>
        <p:spPr>
          <a:xfrm flipV="1">
            <a:off x="2006758" y="4246993"/>
            <a:ext cx="323339" cy="116631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6" name="Straight Arrow Connector 36">
            <a:extLst>
              <a:ext uri="{FF2B5EF4-FFF2-40B4-BE49-F238E27FC236}">
                <a16:creationId xmlns:a16="http://schemas.microsoft.com/office/drawing/2014/main" id="{6076D47E-5290-A283-FAAB-7971AE6AA82D}"/>
              </a:ext>
            </a:extLst>
          </p:cNvPr>
          <p:cNvCxnSpPr>
            <a:cxnSpLocks/>
          </p:cNvCxnSpPr>
          <p:nvPr/>
        </p:nvCxnSpPr>
        <p:spPr>
          <a:xfrm>
            <a:off x="2006758" y="4917623"/>
            <a:ext cx="830871" cy="235402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7" name="TextBox 39">
            <a:extLst>
              <a:ext uri="{FF2B5EF4-FFF2-40B4-BE49-F238E27FC236}">
                <a16:creationId xmlns:a16="http://schemas.microsoft.com/office/drawing/2014/main" id="{5D932E99-6C82-CE1D-0ADB-2D90D817A1CA}"/>
              </a:ext>
            </a:extLst>
          </p:cNvPr>
          <p:cNvSpPr txBox="1"/>
          <p:nvPr/>
        </p:nvSpPr>
        <p:spPr>
          <a:xfrm>
            <a:off x="3682948" y="3550238"/>
            <a:ext cx="1301374" cy="400114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FUTURE SPOOLS FOR CCS</a:t>
            </a:r>
          </a:p>
        </p:txBody>
      </p:sp>
      <p:cxnSp>
        <p:nvCxnSpPr>
          <p:cNvPr id="18" name="Straight Arrow Connector 40">
            <a:extLst>
              <a:ext uri="{FF2B5EF4-FFF2-40B4-BE49-F238E27FC236}">
                <a16:creationId xmlns:a16="http://schemas.microsoft.com/office/drawing/2014/main" id="{D82EF69C-3FE1-52B9-9926-3E6DB8CBBF62}"/>
              </a:ext>
            </a:extLst>
          </p:cNvPr>
          <p:cNvCxnSpPr>
            <a:cxnSpLocks/>
          </p:cNvCxnSpPr>
          <p:nvPr/>
        </p:nvCxnSpPr>
        <p:spPr>
          <a:xfrm flipH="1">
            <a:off x="3433964" y="3950352"/>
            <a:ext cx="248984" cy="167564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9" name="TextBox 44">
            <a:extLst>
              <a:ext uri="{FF2B5EF4-FFF2-40B4-BE49-F238E27FC236}">
                <a16:creationId xmlns:a16="http://schemas.microsoft.com/office/drawing/2014/main" id="{7FCE6FEB-E356-8A26-4F6F-BB3EBB92EA7F}"/>
              </a:ext>
            </a:extLst>
          </p:cNvPr>
          <p:cNvSpPr txBox="1"/>
          <p:nvPr/>
        </p:nvSpPr>
        <p:spPr>
          <a:xfrm>
            <a:off x="3143873" y="145509"/>
            <a:ext cx="922117" cy="400114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8” PL2939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3” PL2941</a:t>
            </a:r>
          </a:p>
        </p:txBody>
      </p:sp>
      <p:cxnSp>
        <p:nvCxnSpPr>
          <p:cNvPr id="20" name="Straight Arrow Connector 45">
            <a:extLst>
              <a:ext uri="{FF2B5EF4-FFF2-40B4-BE49-F238E27FC236}">
                <a16:creationId xmlns:a16="http://schemas.microsoft.com/office/drawing/2014/main" id="{6FE0B096-400D-A95B-3DEB-F4FCF4ECCCFA}"/>
              </a:ext>
            </a:extLst>
          </p:cNvPr>
          <p:cNvCxnSpPr/>
          <p:nvPr/>
        </p:nvCxnSpPr>
        <p:spPr>
          <a:xfrm>
            <a:off x="4065982" y="545495"/>
            <a:ext cx="332219" cy="60616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21" name="TextBox 48">
            <a:extLst>
              <a:ext uri="{FF2B5EF4-FFF2-40B4-BE49-F238E27FC236}">
                <a16:creationId xmlns:a16="http://schemas.microsoft.com/office/drawing/2014/main" id="{B4F18461-80DF-5C17-79AA-5B9D8370D145}"/>
              </a:ext>
            </a:extLst>
          </p:cNvPr>
          <p:cNvSpPr txBox="1"/>
          <p:nvPr/>
        </p:nvSpPr>
        <p:spPr>
          <a:xfrm>
            <a:off x="5092614" y="4439063"/>
            <a:ext cx="865507" cy="553998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CONTROL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UMBILICAL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PLU2942</a:t>
            </a:r>
          </a:p>
        </p:txBody>
      </p:sp>
      <p:cxnSp>
        <p:nvCxnSpPr>
          <p:cNvPr id="22" name="Straight Arrow Connector 49">
            <a:extLst>
              <a:ext uri="{FF2B5EF4-FFF2-40B4-BE49-F238E27FC236}">
                <a16:creationId xmlns:a16="http://schemas.microsoft.com/office/drawing/2014/main" id="{C5502CD6-95DF-9D7C-67E6-58A0CA370B0B}"/>
              </a:ext>
            </a:extLst>
          </p:cNvPr>
          <p:cNvCxnSpPr>
            <a:cxnSpLocks/>
          </p:cNvCxnSpPr>
          <p:nvPr/>
        </p:nvCxnSpPr>
        <p:spPr>
          <a:xfrm flipV="1">
            <a:off x="5958121" y="4756563"/>
            <a:ext cx="810902" cy="18023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23" name="TextBox 53">
            <a:extLst>
              <a:ext uri="{FF2B5EF4-FFF2-40B4-BE49-F238E27FC236}">
                <a16:creationId xmlns:a16="http://schemas.microsoft.com/office/drawing/2014/main" id="{9951BFE2-FDA7-0B45-3651-3AF18B668603}"/>
              </a:ext>
            </a:extLst>
          </p:cNvPr>
          <p:cNvSpPr txBox="1"/>
          <p:nvPr/>
        </p:nvSpPr>
        <p:spPr>
          <a:xfrm>
            <a:off x="3389899" y="1072018"/>
            <a:ext cx="840114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8” PL2940</a:t>
            </a:r>
          </a:p>
        </p:txBody>
      </p:sp>
      <p:cxnSp>
        <p:nvCxnSpPr>
          <p:cNvPr id="24" name="Straight Arrow Connector 54">
            <a:extLst>
              <a:ext uri="{FF2B5EF4-FFF2-40B4-BE49-F238E27FC236}">
                <a16:creationId xmlns:a16="http://schemas.microsoft.com/office/drawing/2014/main" id="{E7611788-9717-74C5-116D-B88E95D62667}"/>
              </a:ext>
            </a:extLst>
          </p:cNvPr>
          <p:cNvCxnSpPr>
            <a:cxnSpLocks/>
          </p:cNvCxnSpPr>
          <p:nvPr/>
        </p:nvCxnSpPr>
        <p:spPr>
          <a:xfrm flipV="1">
            <a:off x="4230013" y="1047591"/>
            <a:ext cx="898425" cy="269239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25" name="TextBox 56">
            <a:extLst>
              <a:ext uri="{FF2B5EF4-FFF2-40B4-BE49-F238E27FC236}">
                <a16:creationId xmlns:a16="http://schemas.microsoft.com/office/drawing/2014/main" id="{07F772C4-5260-FE2E-E837-2B052F60B8E4}"/>
              </a:ext>
            </a:extLst>
          </p:cNvPr>
          <p:cNvSpPr txBox="1"/>
          <p:nvPr/>
        </p:nvSpPr>
        <p:spPr>
          <a:xfrm>
            <a:off x="3394528" y="1569543"/>
            <a:ext cx="836118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dirty="0">
                <a:solidFill>
                  <a:srgbClr val="000000"/>
                </a:solidFill>
                <a:latin typeface="Calibri"/>
              </a:rPr>
              <a:t>14</a:t>
            </a: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” PL1031</a:t>
            </a:r>
          </a:p>
        </p:txBody>
      </p:sp>
      <p:cxnSp>
        <p:nvCxnSpPr>
          <p:cNvPr id="26" name="Straight Arrow Connector 57">
            <a:extLst>
              <a:ext uri="{FF2B5EF4-FFF2-40B4-BE49-F238E27FC236}">
                <a16:creationId xmlns:a16="http://schemas.microsoft.com/office/drawing/2014/main" id="{25685891-CDDA-C680-E1FB-BE2CCF29F6FE}"/>
              </a:ext>
            </a:extLst>
          </p:cNvPr>
          <p:cNvCxnSpPr>
            <a:cxnSpLocks/>
          </p:cNvCxnSpPr>
          <p:nvPr/>
        </p:nvCxnSpPr>
        <p:spPr>
          <a:xfrm flipV="1">
            <a:off x="4230646" y="1264684"/>
            <a:ext cx="1374041" cy="427969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28" name="Straight Arrow Connector 63">
            <a:extLst>
              <a:ext uri="{FF2B5EF4-FFF2-40B4-BE49-F238E27FC236}">
                <a16:creationId xmlns:a16="http://schemas.microsoft.com/office/drawing/2014/main" id="{D7CF518A-022D-2577-D1D4-8E69E6958FEE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6426422" y="315623"/>
            <a:ext cx="432987" cy="319338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29" name="Straight Arrow Connector 68">
            <a:extLst>
              <a:ext uri="{FF2B5EF4-FFF2-40B4-BE49-F238E27FC236}">
                <a16:creationId xmlns:a16="http://schemas.microsoft.com/office/drawing/2014/main" id="{8D04A1C1-4178-891B-29B9-461C66D14E3B}"/>
              </a:ext>
            </a:extLst>
          </p:cNvPr>
          <p:cNvCxnSpPr>
            <a:cxnSpLocks/>
            <a:stCxn id="53" idx="1"/>
          </p:cNvCxnSpPr>
          <p:nvPr/>
        </p:nvCxnSpPr>
        <p:spPr>
          <a:xfrm flipH="1">
            <a:off x="6318464" y="641052"/>
            <a:ext cx="528422" cy="273749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30" name="TextBox 71">
            <a:extLst>
              <a:ext uri="{FF2B5EF4-FFF2-40B4-BE49-F238E27FC236}">
                <a16:creationId xmlns:a16="http://schemas.microsoft.com/office/drawing/2014/main" id="{7F39D439-B1F7-166F-38BE-D705DFE5EC33}"/>
              </a:ext>
            </a:extLst>
          </p:cNvPr>
          <p:cNvSpPr txBox="1"/>
          <p:nvPr/>
        </p:nvSpPr>
        <p:spPr>
          <a:xfrm>
            <a:off x="8506473" y="546683"/>
            <a:ext cx="840114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16” PL1035</a:t>
            </a:r>
          </a:p>
        </p:txBody>
      </p:sp>
      <p:cxnSp>
        <p:nvCxnSpPr>
          <p:cNvPr id="31" name="Straight Arrow Connector 72">
            <a:extLst>
              <a:ext uri="{FF2B5EF4-FFF2-40B4-BE49-F238E27FC236}">
                <a16:creationId xmlns:a16="http://schemas.microsoft.com/office/drawing/2014/main" id="{9D5E3E93-D2D4-8C93-D012-36D9E0B3A218}"/>
              </a:ext>
            </a:extLst>
          </p:cNvPr>
          <p:cNvCxnSpPr>
            <a:cxnSpLocks/>
          </p:cNvCxnSpPr>
          <p:nvPr/>
        </p:nvCxnSpPr>
        <p:spPr>
          <a:xfrm flipH="1">
            <a:off x="7059364" y="787943"/>
            <a:ext cx="1453789" cy="506747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32" name="Straight Arrow Connector 77">
            <a:extLst>
              <a:ext uri="{FF2B5EF4-FFF2-40B4-BE49-F238E27FC236}">
                <a16:creationId xmlns:a16="http://schemas.microsoft.com/office/drawing/2014/main" id="{0C1B52D4-ED18-7DDB-10C2-788130B18AE1}"/>
              </a:ext>
            </a:extLst>
          </p:cNvPr>
          <p:cNvCxnSpPr/>
          <p:nvPr/>
        </p:nvCxnSpPr>
        <p:spPr>
          <a:xfrm flipH="1">
            <a:off x="7412359" y="1183147"/>
            <a:ext cx="1076066" cy="285805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33" name="TextBox 79">
            <a:extLst>
              <a:ext uri="{FF2B5EF4-FFF2-40B4-BE49-F238E27FC236}">
                <a16:creationId xmlns:a16="http://schemas.microsoft.com/office/drawing/2014/main" id="{5C9EE714-2273-EBA5-5DC0-BF553122DB05}"/>
              </a:ext>
            </a:extLst>
          </p:cNvPr>
          <p:cNvSpPr txBox="1"/>
          <p:nvPr/>
        </p:nvSpPr>
        <p:spPr>
          <a:xfrm>
            <a:off x="8494103" y="936927"/>
            <a:ext cx="1460260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14” PL1034 + 2” PL1037</a:t>
            </a:r>
          </a:p>
        </p:txBody>
      </p:sp>
      <p:cxnSp>
        <p:nvCxnSpPr>
          <p:cNvPr id="34" name="Straight Arrow Connector 81">
            <a:extLst>
              <a:ext uri="{FF2B5EF4-FFF2-40B4-BE49-F238E27FC236}">
                <a16:creationId xmlns:a16="http://schemas.microsoft.com/office/drawing/2014/main" id="{40B106CF-2860-742A-20AD-EC19A6DB9E8D}"/>
              </a:ext>
            </a:extLst>
          </p:cNvPr>
          <p:cNvCxnSpPr/>
          <p:nvPr/>
        </p:nvCxnSpPr>
        <p:spPr>
          <a:xfrm flipH="1">
            <a:off x="7773520" y="1556940"/>
            <a:ext cx="829315" cy="16024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35" name="TextBox 82">
            <a:extLst>
              <a:ext uri="{FF2B5EF4-FFF2-40B4-BE49-F238E27FC236}">
                <a16:creationId xmlns:a16="http://schemas.microsoft.com/office/drawing/2014/main" id="{D52F6EDB-8BAF-6ABD-DA16-EB716289F3DB}"/>
              </a:ext>
            </a:extLst>
          </p:cNvPr>
          <p:cNvSpPr txBox="1"/>
          <p:nvPr/>
        </p:nvSpPr>
        <p:spPr>
          <a:xfrm>
            <a:off x="8608513" y="1306888"/>
            <a:ext cx="1460260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12” PL1036 + 2” PL1038</a:t>
            </a:r>
          </a:p>
        </p:txBody>
      </p:sp>
      <p:cxnSp>
        <p:nvCxnSpPr>
          <p:cNvPr id="36" name="Straight Arrow Connector 84">
            <a:extLst>
              <a:ext uri="{FF2B5EF4-FFF2-40B4-BE49-F238E27FC236}">
                <a16:creationId xmlns:a16="http://schemas.microsoft.com/office/drawing/2014/main" id="{8330D0A0-D8E5-A3F5-EB9C-EB89C3B954F6}"/>
              </a:ext>
            </a:extLst>
          </p:cNvPr>
          <p:cNvCxnSpPr/>
          <p:nvPr/>
        </p:nvCxnSpPr>
        <p:spPr>
          <a:xfrm flipH="1">
            <a:off x="8129161" y="1923964"/>
            <a:ext cx="621938" cy="110843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37" name="TextBox 86">
            <a:extLst>
              <a:ext uri="{FF2B5EF4-FFF2-40B4-BE49-F238E27FC236}">
                <a16:creationId xmlns:a16="http://schemas.microsoft.com/office/drawing/2014/main" id="{11EF1CAA-8BCE-F5DA-8480-2E6A0605934F}"/>
              </a:ext>
            </a:extLst>
          </p:cNvPr>
          <p:cNvSpPr txBox="1"/>
          <p:nvPr/>
        </p:nvSpPr>
        <p:spPr>
          <a:xfrm>
            <a:off x="8751099" y="1677743"/>
            <a:ext cx="1460260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20” PL1039 + 2” PL1040</a:t>
            </a:r>
          </a:p>
        </p:txBody>
      </p:sp>
      <p:cxnSp>
        <p:nvCxnSpPr>
          <p:cNvPr id="38" name="Straight Arrow Connector 88">
            <a:extLst>
              <a:ext uri="{FF2B5EF4-FFF2-40B4-BE49-F238E27FC236}">
                <a16:creationId xmlns:a16="http://schemas.microsoft.com/office/drawing/2014/main" id="{D3FB8EA1-01DC-8B3A-DC04-58764046A7B2}"/>
              </a:ext>
            </a:extLst>
          </p:cNvPr>
          <p:cNvCxnSpPr>
            <a:cxnSpLocks/>
          </p:cNvCxnSpPr>
          <p:nvPr/>
        </p:nvCxnSpPr>
        <p:spPr>
          <a:xfrm flipH="1">
            <a:off x="8662856" y="3264090"/>
            <a:ext cx="445667" cy="75473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39" name="TextBox 90">
            <a:extLst>
              <a:ext uri="{FF2B5EF4-FFF2-40B4-BE49-F238E27FC236}">
                <a16:creationId xmlns:a16="http://schemas.microsoft.com/office/drawing/2014/main" id="{EF341B2D-242A-E57C-5E04-C2137055F281}"/>
              </a:ext>
            </a:extLst>
          </p:cNvPr>
          <p:cNvSpPr txBox="1"/>
          <p:nvPr/>
        </p:nvSpPr>
        <p:spPr>
          <a:xfrm>
            <a:off x="9101427" y="3017869"/>
            <a:ext cx="865507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12” PL1036A</a:t>
            </a:r>
          </a:p>
        </p:txBody>
      </p:sp>
      <p:sp>
        <p:nvSpPr>
          <p:cNvPr id="2" name="TextBox 82">
            <a:extLst>
              <a:ext uri="{FF2B5EF4-FFF2-40B4-BE49-F238E27FC236}">
                <a16:creationId xmlns:a16="http://schemas.microsoft.com/office/drawing/2014/main" id="{4C99FB7F-8152-5267-88A7-099645614336}"/>
              </a:ext>
            </a:extLst>
          </p:cNvPr>
          <p:cNvSpPr txBox="1"/>
          <p:nvPr/>
        </p:nvSpPr>
        <p:spPr>
          <a:xfrm>
            <a:off x="3524062" y="2141371"/>
            <a:ext cx="1460260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14” PL1041 + 2” PL1042</a:t>
            </a:r>
          </a:p>
        </p:txBody>
      </p:sp>
      <p:cxnSp>
        <p:nvCxnSpPr>
          <p:cNvPr id="49" name="Straight Arrow Connector 57">
            <a:extLst>
              <a:ext uri="{FF2B5EF4-FFF2-40B4-BE49-F238E27FC236}">
                <a16:creationId xmlns:a16="http://schemas.microsoft.com/office/drawing/2014/main" id="{05EEF0E2-FA8B-DB94-DB5F-96A73119D578}"/>
              </a:ext>
            </a:extLst>
          </p:cNvPr>
          <p:cNvCxnSpPr>
            <a:cxnSpLocks/>
          </p:cNvCxnSpPr>
          <p:nvPr/>
        </p:nvCxnSpPr>
        <p:spPr>
          <a:xfrm flipV="1">
            <a:off x="4995611" y="1849760"/>
            <a:ext cx="1169445" cy="289126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50" name="TextBox 71">
            <a:extLst>
              <a:ext uri="{FF2B5EF4-FFF2-40B4-BE49-F238E27FC236}">
                <a16:creationId xmlns:a16="http://schemas.microsoft.com/office/drawing/2014/main" id="{A88B5A25-5311-53EF-616B-A9EE47B518D6}"/>
              </a:ext>
            </a:extLst>
          </p:cNvPr>
          <p:cNvSpPr txBox="1"/>
          <p:nvPr/>
        </p:nvSpPr>
        <p:spPr>
          <a:xfrm>
            <a:off x="6859409" y="192513"/>
            <a:ext cx="1427341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POWER CABLE PL6424</a:t>
            </a:r>
          </a:p>
        </p:txBody>
      </p:sp>
      <p:sp>
        <p:nvSpPr>
          <p:cNvPr id="53" name="TextBox 71">
            <a:extLst>
              <a:ext uri="{FF2B5EF4-FFF2-40B4-BE49-F238E27FC236}">
                <a16:creationId xmlns:a16="http://schemas.microsoft.com/office/drawing/2014/main" id="{7A8D3D26-E228-8A88-536F-1C3E2D7C737A}"/>
              </a:ext>
            </a:extLst>
          </p:cNvPr>
          <p:cNvSpPr txBox="1"/>
          <p:nvPr/>
        </p:nvSpPr>
        <p:spPr>
          <a:xfrm>
            <a:off x="6846886" y="517942"/>
            <a:ext cx="1439864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POWER CABLE PL6423</a:t>
            </a:r>
          </a:p>
        </p:txBody>
      </p:sp>
      <p:sp>
        <p:nvSpPr>
          <p:cNvPr id="51" name="TextBox 30">
            <a:extLst>
              <a:ext uri="{FF2B5EF4-FFF2-40B4-BE49-F238E27FC236}">
                <a16:creationId xmlns:a16="http://schemas.microsoft.com/office/drawing/2014/main" id="{655E984D-6E23-E7E3-863B-FB3B63F25FC4}"/>
              </a:ext>
            </a:extLst>
          </p:cNvPr>
          <p:cNvSpPr txBox="1"/>
          <p:nvPr/>
        </p:nvSpPr>
        <p:spPr>
          <a:xfrm>
            <a:off x="9051148" y="4034134"/>
            <a:ext cx="1004861" cy="553998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SSBV CONTROL UMBILICAL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dirty="0">
                <a:solidFill>
                  <a:srgbClr val="000000"/>
                </a:solidFill>
                <a:latin typeface="Calibri"/>
              </a:rPr>
              <a:t>PLU6445</a:t>
            </a:r>
            <a:endParaRPr lang="en-GB" sz="10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52" name="Straight Arrow Connector 88">
            <a:extLst>
              <a:ext uri="{FF2B5EF4-FFF2-40B4-BE49-F238E27FC236}">
                <a16:creationId xmlns:a16="http://schemas.microsoft.com/office/drawing/2014/main" id="{F9634A8F-E8C0-1128-D2EE-6FBF87FC6998}"/>
              </a:ext>
            </a:extLst>
          </p:cNvPr>
          <p:cNvCxnSpPr>
            <a:cxnSpLocks/>
          </p:cNvCxnSpPr>
          <p:nvPr/>
        </p:nvCxnSpPr>
        <p:spPr>
          <a:xfrm flipH="1">
            <a:off x="8049121" y="4309877"/>
            <a:ext cx="1006557" cy="617862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299956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CE38312-CA7A-A190-C774-8AB05C5A5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780" y="431962"/>
            <a:ext cx="7572301" cy="62008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CBB189E2-A532-D1FB-5A85-B5545DC501F2}"/>
              </a:ext>
            </a:extLst>
          </p:cNvPr>
          <p:cNvSpPr txBox="1"/>
          <p:nvPr/>
        </p:nvSpPr>
        <p:spPr>
          <a:xfrm>
            <a:off x="5050276" y="743800"/>
            <a:ext cx="913796" cy="530141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HAMILTON PLATFORM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1D1FB448-38C9-D2D6-591B-06FADD28838B}"/>
              </a:ext>
            </a:extLst>
          </p:cNvPr>
          <p:cNvSpPr txBox="1"/>
          <p:nvPr/>
        </p:nvSpPr>
        <p:spPr>
          <a:xfrm>
            <a:off x="5045348" y="4873633"/>
            <a:ext cx="1138519" cy="40011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POWER CABLE PL6424</a:t>
            </a:r>
          </a:p>
        </p:txBody>
      </p:sp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id="{36EE6065-08CC-8C87-B71D-FBC5E1BC3C8B}"/>
              </a:ext>
            </a:extLst>
          </p:cNvPr>
          <p:cNvCxnSpPr/>
          <p:nvPr/>
        </p:nvCxnSpPr>
        <p:spPr>
          <a:xfrm flipH="1" flipV="1">
            <a:off x="4804010" y="4585651"/>
            <a:ext cx="241338" cy="287982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6" name="TextBox 12">
            <a:extLst>
              <a:ext uri="{FF2B5EF4-FFF2-40B4-BE49-F238E27FC236}">
                <a16:creationId xmlns:a16="http://schemas.microsoft.com/office/drawing/2014/main" id="{0BC0CF86-C70D-7F07-BFCD-CEC23A534CB8}"/>
              </a:ext>
            </a:extLst>
          </p:cNvPr>
          <p:cNvSpPr txBox="1"/>
          <p:nvPr/>
        </p:nvSpPr>
        <p:spPr>
          <a:xfrm>
            <a:off x="8313112" y="5921883"/>
            <a:ext cx="1138519" cy="400114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FUTURE POWER CABLE FOR CCS</a:t>
            </a:r>
          </a:p>
        </p:txBody>
      </p:sp>
      <p:cxnSp>
        <p:nvCxnSpPr>
          <p:cNvPr id="7" name="Straight Arrow Connector 13">
            <a:extLst>
              <a:ext uri="{FF2B5EF4-FFF2-40B4-BE49-F238E27FC236}">
                <a16:creationId xmlns:a16="http://schemas.microsoft.com/office/drawing/2014/main" id="{7433F602-1D15-D9C3-59AF-2C3CECBBFF20}"/>
              </a:ext>
            </a:extLst>
          </p:cNvPr>
          <p:cNvCxnSpPr/>
          <p:nvPr/>
        </p:nvCxnSpPr>
        <p:spPr>
          <a:xfrm flipH="1" flipV="1">
            <a:off x="7821384" y="5692917"/>
            <a:ext cx="491728" cy="228966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8" name="TextBox 17">
            <a:extLst>
              <a:ext uri="{FF2B5EF4-FFF2-40B4-BE49-F238E27FC236}">
                <a16:creationId xmlns:a16="http://schemas.microsoft.com/office/drawing/2014/main" id="{8DF50A13-F7BA-58E1-62A5-D21E686329D3}"/>
              </a:ext>
            </a:extLst>
          </p:cNvPr>
          <p:cNvSpPr txBox="1"/>
          <p:nvPr/>
        </p:nvSpPr>
        <p:spPr>
          <a:xfrm>
            <a:off x="8554449" y="3903701"/>
            <a:ext cx="1138519" cy="40011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POWER CABLE PL6426</a:t>
            </a:r>
          </a:p>
        </p:txBody>
      </p:sp>
      <p:cxnSp>
        <p:nvCxnSpPr>
          <p:cNvPr id="9" name="Straight Arrow Connector 18">
            <a:extLst>
              <a:ext uri="{FF2B5EF4-FFF2-40B4-BE49-F238E27FC236}">
                <a16:creationId xmlns:a16="http://schemas.microsoft.com/office/drawing/2014/main" id="{2CD6C33A-0D7C-69F6-B318-22EAB698AFB2}"/>
              </a:ext>
            </a:extLst>
          </p:cNvPr>
          <p:cNvCxnSpPr/>
          <p:nvPr/>
        </p:nvCxnSpPr>
        <p:spPr>
          <a:xfrm flipH="1" flipV="1">
            <a:off x="8216898" y="3162296"/>
            <a:ext cx="337551" cy="741405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0" name="TextBox 20">
            <a:extLst>
              <a:ext uri="{FF2B5EF4-FFF2-40B4-BE49-F238E27FC236}">
                <a16:creationId xmlns:a16="http://schemas.microsoft.com/office/drawing/2014/main" id="{74DBC4F8-4F28-CCAB-1B7C-7A2872D9867A}"/>
              </a:ext>
            </a:extLst>
          </p:cNvPr>
          <p:cNvSpPr txBox="1"/>
          <p:nvPr/>
        </p:nvSpPr>
        <p:spPr>
          <a:xfrm>
            <a:off x="2364126" y="4873633"/>
            <a:ext cx="1301374" cy="400114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FUTURE PIPELINE FOR CCS</a:t>
            </a:r>
          </a:p>
        </p:txBody>
      </p:sp>
      <p:cxnSp>
        <p:nvCxnSpPr>
          <p:cNvPr id="11" name="Straight Arrow Connector 21">
            <a:extLst>
              <a:ext uri="{FF2B5EF4-FFF2-40B4-BE49-F238E27FC236}">
                <a16:creationId xmlns:a16="http://schemas.microsoft.com/office/drawing/2014/main" id="{C60F5CE4-77F0-AC55-513B-B0299F3B2AEA}"/>
              </a:ext>
            </a:extLst>
          </p:cNvPr>
          <p:cNvCxnSpPr/>
          <p:nvPr/>
        </p:nvCxnSpPr>
        <p:spPr>
          <a:xfrm flipH="1" flipV="1">
            <a:off x="2247896" y="4373776"/>
            <a:ext cx="116230" cy="499857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2" name="TextBox 23">
            <a:extLst>
              <a:ext uri="{FF2B5EF4-FFF2-40B4-BE49-F238E27FC236}">
                <a16:creationId xmlns:a16="http://schemas.microsoft.com/office/drawing/2014/main" id="{4D2ECBCF-E3D0-2FEB-8C68-E8CD217B9E96}"/>
              </a:ext>
            </a:extLst>
          </p:cNvPr>
          <p:cNvSpPr txBox="1"/>
          <p:nvPr/>
        </p:nvSpPr>
        <p:spPr>
          <a:xfrm>
            <a:off x="2036780" y="1906725"/>
            <a:ext cx="922117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2” PL1040</a:t>
            </a:r>
          </a:p>
        </p:txBody>
      </p:sp>
      <p:cxnSp>
        <p:nvCxnSpPr>
          <p:cNvPr id="13" name="Straight Arrow Connector 24">
            <a:extLst>
              <a:ext uri="{FF2B5EF4-FFF2-40B4-BE49-F238E27FC236}">
                <a16:creationId xmlns:a16="http://schemas.microsoft.com/office/drawing/2014/main" id="{DC3850E6-D87C-A1DE-2260-C7DA40699C99}"/>
              </a:ext>
            </a:extLst>
          </p:cNvPr>
          <p:cNvCxnSpPr/>
          <p:nvPr/>
        </p:nvCxnSpPr>
        <p:spPr>
          <a:xfrm flipV="1">
            <a:off x="2958897" y="1752603"/>
            <a:ext cx="343101" cy="154122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4" name="TextBox 27">
            <a:extLst>
              <a:ext uri="{FF2B5EF4-FFF2-40B4-BE49-F238E27FC236}">
                <a16:creationId xmlns:a16="http://schemas.microsoft.com/office/drawing/2014/main" id="{6278C61C-7D99-0F4F-095F-153E265E7822}"/>
              </a:ext>
            </a:extLst>
          </p:cNvPr>
          <p:cNvSpPr txBox="1"/>
          <p:nvPr/>
        </p:nvSpPr>
        <p:spPr>
          <a:xfrm>
            <a:off x="4854613" y="1583439"/>
            <a:ext cx="922117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20” PL1039</a:t>
            </a:r>
          </a:p>
        </p:txBody>
      </p:sp>
      <p:cxnSp>
        <p:nvCxnSpPr>
          <p:cNvPr id="15" name="Straight Arrow Connector 28">
            <a:extLst>
              <a:ext uri="{FF2B5EF4-FFF2-40B4-BE49-F238E27FC236}">
                <a16:creationId xmlns:a16="http://schemas.microsoft.com/office/drawing/2014/main" id="{1477A79E-712C-528B-D49B-524BA3F8C56C}"/>
              </a:ext>
            </a:extLst>
          </p:cNvPr>
          <p:cNvCxnSpPr/>
          <p:nvPr/>
        </p:nvCxnSpPr>
        <p:spPr>
          <a:xfrm flipH="1">
            <a:off x="4572000" y="1829659"/>
            <a:ext cx="282613" cy="154707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8BFF23F-85FF-C5E7-AAD4-1E287FC3A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228" y="445989"/>
            <a:ext cx="8076758" cy="59548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26C4CBFE-5CB6-262A-1179-BA0971F8E039}"/>
              </a:ext>
            </a:extLst>
          </p:cNvPr>
          <p:cNvSpPr txBox="1"/>
          <p:nvPr/>
        </p:nvSpPr>
        <p:spPr>
          <a:xfrm>
            <a:off x="3630908" y="443548"/>
            <a:ext cx="1062322" cy="553998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HAMILTON NORTH PLATFORM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731A5F00-A025-E812-C7DD-BD006F3B81A5}"/>
              </a:ext>
            </a:extLst>
          </p:cNvPr>
          <p:cNvSpPr txBox="1"/>
          <p:nvPr/>
        </p:nvSpPr>
        <p:spPr>
          <a:xfrm>
            <a:off x="8300420" y="5921883"/>
            <a:ext cx="1138519" cy="400114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FUTURE POWER CABLE FOR CCS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F27B615-FDAF-71A2-778A-712A9AE47E35}"/>
              </a:ext>
            </a:extLst>
          </p:cNvPr>
          <p:cNvSpPr txBox="1"/>
          <p:nvPr/>
        </p:nvSpPr>
        <p:spPr>
          <a:xfrm>
            <a:off x="3227886" y="3050548"/>
            <a:ext cx="1451692" cy="247427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14” PL1041 + 2” PL1042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E2120ABF-5B47-A395-4426-E6617BBD5C9F}"/>
              </a:ext>
            </a:extLst>
          </p:cNvPr>
          <p:cNvSpPr txBox="1"/>
          <p:nvPr/>
        </p:nvSpPr>
        <p:spPr>
          <a:xfrm>
            <a:off x="4957483" y="5692917"/>
            <a:ext cx="1138519" cy="40011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POWER CABLE PL6423</a:t>
            </a:r>
          </a:p>
        </p:txBody>
      </p:sp>
      <p:cxnSp>
        <p:nvCxnSpPr>
          <p:cNvPr id="7" name="Straight Arrow Connector 11">
            <a:extLst>
              <a:ext uri="{FF2B5EF4-FFF2-40B4-BE49-F238E27FC236}">
                <a16:creationId xmlns:a16="http://schemas.microsoft.com/office/drawing/2014/main" id="{5C444793-32A6-5F09-584B-3267E7315545}"/>
              </a:ext>
            </a:extLst>
          </p:cNvPr>
          <p:cNvCxnSpPr/>
          <p:nvPr/>
        </p:nvCxnSpPr>
        <p:spPr>
          <a:xfrm flipV="1">
            <a:off x="6096003" y="5457367"/>
            <a:ext cx="362852" cy="23555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8" name="TextBox 16">
            <a:extLst>
              <a:ext uri="{FF2B5EF4-FFF2-40B4-BE49-F238E27FC236}">
                <a16:creationId xmlns:a16="http://schemas.microsoft.com/office/drawing/2014/main" id="{52C44048-1161-B87D-666A-80C02B02BB62}"/>
              </a:ext>
            </a:extLst>
          </p:cNvPr>
          <p:cNvSpPr txBox="1"/>
          <p:nvPr/>
        </p:nvSpPr>
        <p:spPr>
          <a:xfrm>
            <a:off x="8537396" y="2345198"/>
            <a:ext cx="978307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8” PL1860</a:t>
            </a:r>
          </a:p>
        </p:txBody>
      </p:sp>
      <p:cxnSp>
        <p:nvCxnSpPr>
          <p:cNvPr id="9" name="Straight Arrow Connector 17">
            <a:extLst>
              <a:ext uri="{FF2B5EF4-FFF2-40B4-BE49-F238E27FC236}">
                <a16:creationId xmlns:a16="http://schemas.microsoft.com/office/drawing/2014/main" id="{457C402E-7BEB-DB3F-3C3A-BD0ADFD5071C}"/>
              </a:ext>
            </a:extLst>
          </p:cNvPr>
          <p:cNvCxnSpPr/>
          <p:nvPr/>
        </p:nvCxnSpPr>
        <p:spPr>
          <a:xfrm flipH="1">
            <a:off x="8140994" y="2591418"/>
            <a:ext cx="390668" cy="24249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0" name="TextBox 20">
            <a:extLst>
              <a:ext uri="{FF2B5EF4-FFF2-40B4-BE49-F238E27FC236}">
                <a16:creationId xmlns:a16="http://schemas.microsoft.com/office/drawing/2014/main" id="{1C5BC6A4-2506-132D-1AA4-7BF150C7945B}"/>
              </a:ext>
            </a:extLst>
          </p:cNvPr>
          <p:cNvSpPr txBox="1"/>
          <p:nvPr/>
        </p:nvSpPr>
        <p:spPr>
          <a:xfrm>
            <a:off x="9222199" y="3045774"/>
            <a:ext cx="978307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8” PLU1861</a:t>
            </a:r>
          </a:p>
        </p:txBody>
      </p:sp>
      <p:cxnSp>
        <p:nvCxnSpPr>
          <p:cNvPr id="11" name="Straight Arrow Connector 21">
            <a:extLst>
              <a:ext uri="{FF2B5EF4-FFF2-40B4-BE49-F238E27FC236}">
                <a16:creationId xmlns:a16="http://schemas.microsoft.com/office/drawing/2014/main" id="{56C10A01-B2CC-8E2B-0F15-7DC93110D2C2}"/>
              </a:ext>
            </a:extLst>
          </p:cNvPr>
          <p:cNvCxnSpPr/>
          <p:nvPr/>
        </p:nvCxnSpPr>
        <p:spPr>
          <a:xfrm flipH="1">
            <a:off x="8531662" y="3291995"/>
            <a:ext cx="676025" cy="612346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2" name="Straight Arrow Connector 25">
            <a:extLst>
              <a:ext uri="{FF2B5EF4-FFF2-40B4-BE49-F238E27FC236}">
                <a16:creationId xmlns:a16="http://schemas.microsoft.com/office/drawing/2014/main" id="{A23E97F3-5087-9264-5A00-5D49E0951C28}"/>
              </a:ext>
            </a:extLst>
          </p:cNvPr>
          <p:cNvCxnSpPr/>
          <p:nvPr/>
        </p:nvCxnSpPr>
        <p:spPr>
          <a:xfrm>
            <a:off x="4679579" y="3291995"/>
            <a:ext cx="847164" cy="474491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3" name="Straight Arrow Connector 28">
            <a:extLst>
              <a:ext uri="{FF2B5EF4-FFF2-40B4-BE49-F238E27FC236}">
                <a16:creationId xmlns:a16="http://schemas.microsoft.com/office/drawing/2014/main" id="{5F31BB7D-128B-40CB-86E3-D0BCA11F6A76}"/>
              </a:ext>
            </a:extLst>
          </p:cNvPr>
          <p:cNvCxnSpPr/>
          <p:nvPr/>
        </p:nvCxnSpPr>
        <p:spPr>
          <a:xfrm flipH="1" flipV="1">
            <a:off x="7808683" y="5692917"/>
            <a:ext cx="491737" cy="228966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4" name="TextBox 33">
            <a:extLst>
              <a:ext uri="{FF2B5EF4-FFF2-40B4-BE49-F238E27FC236}">
                <a16:creationId xmlns:a16="http://schemas.microsoft.com/office/drawing/2014/main" id="{242A864E-C961-1B34-D7A6-D59C1D48490A}"/>
              </a:ext>
            </a:extLst>
          </p:cNvPr>
          <p:cNvSpPr txBox="1"/>
          <p:nvPr/>
        </p:nvSpPr>
        <p:spPr>
          <a:xfrm>
            <a:off x="2213634" y="2205770"/>
            <a:ext cx="1301374" cy="400114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FUTURE PIPELINE FOR CCS</a:t>
            </a:r>
          </a:p>
        </p:txBody>
      </p:sp>
      <p:cxnSp>
        <p:nvCxnSpPr>
          <p:cNvPr id="15" name="Straight Arrow Connector 34">
            <a:extLst>
              <a:ext uri="{FF2B5EF4-FFF2-40B4-BE49-F238E27FC236}">
                <a16:creationId xmlns:a16="http://schemas.microsoft.com/office/drawing/2014/main" id="{02BB06E1-6AC2-F1E6-7D2E-E1D2087963AA}"/>
              </a:ext>
            </a:extLst>
          </p:cNvPr>
          <p:cNvCxnSpPr/>
          <p:nvPr/>
        </p:nvCxnSpPr>
        <p:spPr>
          <a:xfrm flipV="1">
            <a:off x="3514999" y="1993904"/>
            <a:ext cx="295004" cy="211866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CD0CE811-0B13-A822-8DB6-F232DBAE5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307" y="165887"/>
            <a:ext cx="7440816" cy="6458493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643A64D2-3DB8-532B-37D6-A91D9DEE7436}"/>
              </a:ext>
            </a:extLst>
          </p:cNvPr>
          <p:cNvSpPr txBox="1"/>
          <p:nvPr/>
        </p:nvSpPr>
        <p:spPr>
          <a:xfrm>
            <a:off x="6231900" y="3907479"/>
            <a:ext cx="1004861" cy="40011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POWER CABLE PL6426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735228F-0F96-FD09-8F08-6AC97DB474BF}"/>
              </a:ext>
            </a:extLst>
          </p:cNvPr>
          <p:cNvSpPr txBox="1"/>
          <p:nvPr/>
        </p:nvSpPr>
        <p:spPr>
          <a:xfrm>
            <a:off x="7167725" y="116704"/>
            <a:ext cx="1138519" cy="400114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LENNOX PLATFORM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107ACDF-38D4-4288-6549-0641E50C34A0}"/>
              </a:ext>
            </a:extLst>
          </p:cNvPr>
          <p:cNvSpPr txBox="1"/>
          <p:nvPr/>
        </p:nvSpPr>
        <p:spPr>
          <a:xfrm>
            <a:off x="8722664" y="3711442"/>
            <a:ext cx="896468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PL1036A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F760AD3D-3D73-67E5-4824-8DB0EE442EC1}"/>
              </a:ext>
            </a:extLst>
          </p:cNvPr>
          <p:cNvSpPr txBox="1"/>
          <p:nvPr/>
        </p:nvSpPr>
        <p:spPr>
          <a:xfrm>
            <a:off x="1244431" y="1925281"/>
            <a:ext cx="1301374" cy="400114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FUTURE POWER CABLE FOR CCS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2F671DE-EC30-5A00-D404-6BF7C4B73840}"/>
              </a:ext>
            </a:extLst>
          </p:cNvPr>
          <p:cNvSpPr txBox="1"/>
          <p:nvPr/>
        </p:nvSpPr>
        <p:spPr>
          <a:xfrm>
            <a:off x="517511" y="667447"/>
            <a:ext cx="1301374" cy="400114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FUTURE PIPELINE FOR CCS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5CEA8BD6-DAC5-42A7-F5DE-99D4773491D9}"/>
              </a:ext>
            </a:extLst>
          </p:cNvPr>
          <p:cNvSpPr txBox="1"/>
          <p:nvPr/>
        </p:nvSpPr>
        <p:spPr>
          <a:xfrm>
            <a:off x="7127025" y="2750464"/>
            <a:ext cx="1004861" cy="553998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SSBV CONTROL UMBILICAL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dirty="0">
                <a:solidFill>
                  <a:srgbClr val="000000"/>
                </a:solidFill>
                <a:latin typeface="Calibri"/>
              </a:rPr>
              <a:t>PLU6438</a:t>
            </a:r>
            <a:endParaRPr lang="en-GB" sz="10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9" name="Straight Arrow Connector 11">
            <a:extLst>
              <a:ext uri="{FF2B5EF4-FFF2-40B4-BE49-F238E27FC236}">
                <a16:creationId xmlns:a16="http://schemas.microsoft.com/office/drawing/2014/main" id="{D136D16A-C2C5-CB80-BFAE-F2A8012922B8}"/>
              </a:ext>
            </a:extLst>
          </p:cNvPr>
          <p:cNvCxnSpPr/>
          <p:nvPr/>
        </p:nvCxnSpPr>
        <p:spPr>
          <a:xfrm flipH="1" flipV="1">
            <a:off x="6333280" y="2282401"/>
            <a:ext cx="792328" cy="468063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0" name="Straight Arrow Connector 12">
            <a:extLst>
              <a:ext uri="{FF2B5EF4-FFF2-40B4-BE49-F238E27FC236}">
                <a16:creationId xmlns:a16="http://schemas.microsoft.com/office/drawing/2014/main" id="{832708CE-54D4-8770-A423-9DE8BEF572E4}"/>
              </a:ext>
            </a:extLst>
          </p:cNvPr>
          <p:cNvCxnSpPr/>
          <p:nvPr/>
        </p:nvCxnSpPr>
        <p:spPr>
          <a:xfrm flipH="1" flipV="1">
            <a:off x="5918197" y="3777549"/>
            <a:ext cx="313703" cy="191402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1" name="Straight Arrow Connector 15">
            <a:extLst>
              <a:ext uri="{FF2B5EF4-FFF2-40B4-BE49-F238E27FC236}">
                <a16:creationId xmlns:a16="http://schemas.microsoft.com/office/drawing/2014/main" id="{782684FF-DFDA-C561-72A5-B58C782F9AA2}"/>
              </a:ext>
            </a:extLst>
          </p:cNvPr>
          <p:cNvCxnSpPr/>
          <p:nvPr/>
        </p:nvCxnSpPr>
        <p:spPr>
          <a:xfrm flipH="1" flipV="1">
            <a:off x="8348162" y="3428816"/>
            <a:ext cx="374502" cy="280309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2" name="Straight Arrow Connector 17">
            <a:extLst>
              <a:ext uri="{FF2B5EF4-FFF2-40B4-BE49-F238E27FC236}">
                <a16:creationId xmlns:a16="http://schemas.microsoft.com/office/drawing/2014/main" id="{7B27AD31-5904-55A7-B7B7-2AA65292E788}"/>
              </a:ext>
            </a:extLst>
          </p:cNvPr>
          <p:cNvCxnSpPr/>
          <p:nvPr/>
        </p:nvCxnSpPr>
        <p:spPr>
          <a:xfrm>
            <a:off x="2545795" y="2325385"/>
            <a:ext cx="384369" cy="207405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3" name="Straight Arrow Connector 20">
            <a:extLst>
              <a:ext uri="{FF2B5EF4-FFF2-40B4-BE49-F238E27FC236}">
                <a16:creationId xmlns:a16="http://schemas.microsoft.com/office/drawing/2014/main" id="{3088C6F9-4348-E7EE-24BC-66EC10A0543C}"/>
              </a:ext>
            </a:extLst>
          </p:cNvPr>
          <p:cNvCxnSpPr/>
          <p:nvPr/>
        </p:nvCxnSpPr>
        <p:spPr>
          <a:xfrm>
            <a:off x="1819980" y="1075805"/>
            <a:ext cx="563884" cy="330309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4" name="TextBox 24">
            <a:extLst>
              <a:ext uri="{FF2B5EF4-FFF2-40B4-BE49-F238E27FC236}">
                <a16:creationId xmlns:a16="http://schemas.microsoft.com/office/drawing/2014/main" id="{4D9A308B-0F91-6440-234C-2FB5395220E1}"/>
              </a:ext>
            </a:extLst>
          </p:cNvPr>
          <p:cNvSpPr txBox="1"/>
          <p:nvPr/>
        </p:nvSpPr>
        <p:spPr>
          <a:xfrm>
            <a:off x="1506529" y="3965015"/>
            <a:ext cx="849377" cy="400114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SSBV TO BE REMOVED</a:t>
            </a:r>
          </a:p>
        </p:txBody>
      </p:sp>
      <p:cxnSp>
        <p:nvCxnSpPr>
          <p:cNvPr id="15" name="Straight Arrow Connector 25">
            <a:extLst>
              <a:ext uri="{FF2B5EF4-FFF2-40B4-BE49-F238E27FC236}">
                <a16:creationId xmlns:a16="http://schemas.microsoft.com/office/drawing/2014/main" id="{3DB99464-A496-B944-65C6-5FB66DF25B08}"/>
              </a:ext>
            </a:extLst>
          </p:cNvPr>
          <p:cNvCxnSpPr>
            <a:cxnSpLocks/>
          </p:cNvCxnSpPr>
          <p:nvPr/>
        </p:nvCxnSpPr>
        <p:spPr>
          <a:xfrm flipV="1">
            <a:off x="2342370" y="3203834"/>
            <a:ext cx="1449085" cy="767481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6" name="TextBox 27">
            <a:extLst>
              <a:ext uri="{FF2B5EF4-FFF2-40B4-BE49-F238E27FC236}">
                <a16:creationId xmlns:a16="http://schemas.microsoft.com/office/drawing/2014/main" id="{EC66D4B3-9C5A-85E7-A8CD-6C9CC761DF16}"/>
              </a:ext>
            </a:extLst>
          </p:cNvPr>
          <p:cNvSpPr txBox="1"/>
          <p:nvPr/>
        </p:nvSpPr>
        <p:spPr>
          <a:xfrm rot="18109912">
            <a:off x="3626837" y="1973715"/>
            <a:ext cx="1451692" cy="247427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14” PL1034 + 2” PL1037</a:t>
            </a: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C44B6219-5ADC-4C94-EF57-B25EE6EF1C7C}"/>
              </a:ext>
            </a:extLst>
          </p:cNvPr>
          <p:cNvSpPr txBox="1"/>
          <p:nvPr/>
        </p:nvSpPr>
        <p:spPr>
          <a:xfrm rot="18132181">
            <a:off x="3398739" y="1643958"/>
            <a:ext cx="978307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16” PL1035</a:t>
            </a: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2ED27B3D-99AF-25D8-AF35-CDFFE581AAAA}"/>
              </a:ext>
            </a:extLst>
          </p:cNvPr>
          <p:cNvSpPr txBox="1"/>
          <p:nvPr/>
        </p:nvSpPr>
        <p:spPr>
          <a:xfrm rot="18231024">
            <a:off x="4842144" y="2237644"/>
            <a:ext cx="1451692" cy="247427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12” PL1036 + 2” PL1038</a:t>
            </a:r>
          </a:p>
        </p:txBody>
      </p:sp>
      <p:sp>
        <p:nvSpPr>
          <p:cNvPr id="19" name="TextBox 30">
            <a:extLst>
              <a:ext uri="{FF2B5EF4-FFF2-40B4-BE49-F238E27FC236}">
                <a16:creationId xmlns:a16="http://schemas.microsoft.com/office/drawing/2014/main" id="{6CBFE210-FCD5-4335-2B4A-D832F2CCFE5F}"/>
              </a:ext>
            </a:extLst>
          </p:cNvPr>
          <p:cNvSpPr txBox="1"/>
          <p:nvPr/>
        </p:nvSpPr>
        <p:spPr>
          <a:xfrm>
            <a:off x="4343605" y="5158714"/>
            <a:ext cx="1004861" cy="553998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SSBV CONTROL UMBILICAL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dirty="0">
                <a:solidFill>
                  <a:srgbClr val="000000"/>
                </a:solidFill>
                <a:latin typeface="Calibri"/>
              </a:rPr>
              <a:t>PLU6436</a:t>
            </a:r>
            <a:endParaRPr lang="en-GB" sz="10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20" name="Straight Arrow Connector 31">
            <a:extLst>
              <a:ext uri="{FF2B5EF4-FFF2-40B4-BE49-F238E27FC236}">
                <a16:creationId xmlns:a16="http://schemas.microsoft.com/office/drawing/2014/main" id="{5F89A4D1-F30F-18DC-3D5E-E1B9D1B44110}"/>
              </a:ext>
            </a:extLst>
          </p:cNvPr>
          <p:cNvCxnSpPr/>
          <p:nvPr/>
        </p:nvCxnSpPr>
        <p:spPr>
          <a:xfrm flipV="1">
            <a:off x="5348466" y="4881148"/>
            <a:ext cx="451677" cy="277566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21" name="TextBox 35">
            <a:extLst>
              <a:ext uri="{FF2B5EF4-FFF2-40B4-BE49-F238E27FC236}">
                <a16:creationId xmlns:a16="http://schemas.microsoft.com/office/drawing/2014/main" id="{A9BF5A45-BCA1-0284-E069-410CF037502A}"/>
              </a:ext>
            </a:extLst>
          </p:cNvPr>
          <p:cNvSpPr txBox="1"/>
          <p:nvPr/>
        </p:nvSpPr>
        <p:spPr>
          <a:xfrm>
            <a:off x="7585573" y="5721630"/>
            <a:ext cx="833109" cy="400114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SSBV TO BE RE-USED</a:t>
            </a:r>
          </a:p>
        </p:txBody>
      </p:sp>
      <p:cxnSp>
        <p:nvCxnSpPr>
          <p:cNvPr id="22" name="Straight Arrow Connector 36">
            <a:extLst>
              <a:ext uri="{FF2B5EF4-FFF2-40B4-BE49-F238E27FC236}">
                <a16:creationId xmlns:a16="http://schemas.microsoft.com/office/drawing/2014/main" id="{CEC66D6F-5960-42DD-1ACC-91C9946B8784}"/>
              </a:ext>
            </a:extLst>
          </p:cNvPr>
          <p:cNvCxnSpPr>
            <a:stCxn id="21" idx="1"/>
          </p:cNvCxnSpPr>
          <p:nvPr/>
        </p:nvCxnSpPr>
        <p:spPr>
          <a:xfrm flipH="1">
            <a:off x="6832756" y="5921683"/>
            <a:ext cx="752817" cy="80302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23" name="TextBox 42">
            <a:extLst>
              <a:ext uri="{FF2B5EF4-FFF2-40B4-BE49-F238E27FC236}">
                <a16:creationId xmlns:a16="http://schemas.microsoft.com/office/drawing/2014/main" id="{DD9D2125-868D-C512-AA7D-8C1302AA15FF}"/>
              </a:ext>
            </a:extLst>
          </p:cNvPr>
          <p:cNvSpPr txBox="1"/>
          <p:nvPr/>
        </p:nvSpPr>
        <p:spPr>
          <a:xfrm>
            <a:off x="1102771" y="2806835"/>
            <a:ext cx="925546" cy="400114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SSBV TO BE RE-USED</a:t>
            </a:r>
          </a:p>
        </p:txBody>
      </p:sp>
      <p:cxnSp>
        <p:nvCxnSpPr>
          <p:cNvPr id="24" name="Straight Arrow Connector 43">
            <a:extLst>
              <a:ext uri="{FF2B5EF4-FFF2-40B4-BE49-F238E27FC236}">
                <a16:creationId xmlns:a16="http://schemas.microsoft.com/office/drawing/2014/main" id="{3BECBF71-B71E-795E-C429-CF614D5506FC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2028317" y="2892985"/>
            <a:ext cx="1278796" cy="113907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25" name="TextBox 51">
            <a:extLst>
              <a:ext uri="{FF2B5EF4-FFF2-40B4-BE49-F238E27FC236}">
                <a16:creationId xmlns:a16="http://schemas.microsoft.com/office/drawing/2014/main" id="{AC31224A-DF90-C683-09EC-CD2DAEB3D638}"/>
              </a:ext>
            </a:extLst>
          </p:cNvPr>
          <p:cNvSpPr txBox="1"/>
          <p:nvPr/>
        </p:nvSpPr>
        <p:spPr>
          <a:xfrm>
            <a:off x="3403367" y="4606067"/>
            <a:ext cx="849377" cy="24622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SUTU</a:t>
            </a:r>
          </a:p>
        </p:txBody>
      </p:sp>
      <p:cxnSp>
        <p:nvCxnSpPr>
          <p:cNvPr id="26" name="Straight Arrow Connector 52">
            <a:extLst>
              <a:ext uri="{FF2B5EF4-FFF2-40B4-BE49-F238E27FC236}">
                <a16:creationId xmlns:a16="http://schemas.microsoft.com/office/drawing/2014/main" id="{78780E80-C4BD-00AC-00B0-3CBAB4CBE6E7}"/>
              </a:ext>
            </a:extLst>
          </p:cNvPr>
          <p:cNvCxnSpPr>
            <a:cxnSpLocks/>
          </p:cNvCxnSpPr>
          <p:nvPr/>
        </p:nvCxnSpPr>
        <p:spPr>
          <a:xfrm flipV="1">
            <a:off x="3713569" y="3197193"/>
            <a:ext cx="551519" cy="1414227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2" name="TextBox 30">
            <a:extLst>
              <a:ext uri="{FF2B5EF4-FFF2-40B4-BE49-F238E27FC236}">
                <a16:creationId xmlns:a16="http://schemas.microsoft.com/office/drawing/2014/main" id="{B0296034-6787-52E9-D49E-D20C4C219732}"/>
              </a:ext>
            </a:extLst>
          </p:cNvPr>
          <p:cNvSpPr txBox="1"/>
          <p:nvPr/>
        </p:nvSpPr>
        <p:spPr>
          <a:xfrm>
            <a:off x="983257" y="3334295"/>
            <a:ext cx="1004861" cy="553998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SSBV CONTROL UMBILICAL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dirty="0">
                <a:solidFill>
                  <a:srgbClr val="000000"/>
                </a:solidFill>
                <a:latin typeface="Calibri"/>
              </a:rPr>
              <a:t>PLU6437</a:t>
            </a:r>
            <a:endParaRPr lang="en-GB" sz="10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30" name="Straight Arrow Connector 43">
            <a:extLst>
              <a:ext uri="{FF2B5EF4-FFF2-40B4-BE49-F238E27FC236}">
                <a16:creationId xmlns:a16="http://schemas.microsoft.com/office/drawing/2014/main" id="{80CFAE79-89D0-2B92-32F5-EFB50241A564}"/>
              </a:ext>
            </a:extLst>
          </p:cNvPr>
          <p:cNvCxnSpPr>
            <a:cxnSpLocks/>
          </p:cNvCxnSpPr>
          <p:nvPr/>
        </p:nvCxnSpPr>
        <p:spPr>
          <a:xfrm flipV="1">
            <a:off x="1988118" y="2959471"/>
            <a:ext cx="1725452" cy="606141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35" name="TextBox 30">
            <a:extLst>
              <a:ext uri="{FF2B5EF4-FFF2-40B4-BE49-F238E27FC236}">
                <a16:creationId xmlns:a16="http://schemas.microsoft.com/office/drawing/2014/main" id="{4C7120E6-FDE9-C188-0939-C0454B1824E6}"/>
              </a:ext>
            </a:extLst>
          </p:cNvPr>
          <p:cNvSpPr txBox="1"/>
          <p:nvPr/>
        </p:nvSpPr>
        <p:spPr>
          <a:xfrm>
            <a:off x="1853475" y="4484893"/>
            <a:ext cx="1004861" cy="553998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SSBV CONTROL UMBILICAL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dirty="0">
                <a:solidFill>
                  <a:srgbClr val="000000"/>
                </a:solidFill>
                <a:latin typeface="Calibri"/>
              </a:rPr>
              <a:t>PLU6435</a:t>
            </a:r>
            <a:endParaRPr lang="en-GB" sz="10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37" name="Straight Arrow Connector 43">
            <a:extLst>
              <a:ext uri="{FF2B5EF4-FFF2-40B4-BE49-F238E27FC236}">
                <a16:creationId xmlns:a16="http://schemas.microsoft.com/office/drawing/2014/main" id="{D0ADE58F-6611-9036-ED2E-CE53CB85613F}"/>
              </a:ext>
            </a:extLst>
          </p:cNvPr>
          <p:cNvCxnSpPr>
            <a:cxnSpLocks/>
          </p:cNvCxnSpPr>
          <p:nvPr/>
        </p:nvCxnSpPr>
        <p:spPr>
          <a:xfrm flipV="1">
            <a:off x="2841367" y="3179461"/>
            <a:ext cx="1295765" cy="1305432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4d917-2ad0-4f64-9578-766b263190e2">
      <Value>3</Value>
      <Value>2</Value>
      <Value>1</Value>
    </TaxCatchAll>
    <lcf76f155ced4ddcb4097134ff3c332f xmlns="e98c8981-41d7-42d9-8668-fbf316cf9bec">
      <Terms xmlns="http://schemas.microsoft.com/office/infopath/2007/PartnerControls"/>
    </lcf76f155ced4ddcb4097134ff3c332f>
    <c6f593ada1854b629148449de059396b xmlns="0f9fa326-da26-4ea8-b6a9-645e8136fe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DESNZ</TermName>
          <TermId xmlns="http://schemas.microsoft.com/office/infopath/2007/PartnerControls">bb335eaf-f697-16af-0755-aa8d4628e736</TermId>
        </TermInfo>
      </Terms>
    </c6f593ada1854b629148449de059396b>
    <LegacyData xmlns="aaacb922-5235-4a66-b188-303b9b46fbd7" xsi:nil="true"/>
    <m817f42addf14c9a838da36e78800043 xmlns="0f9fa326-da26-4ea8-b6a9-645e8136fe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Energy supply and security</TermName>
          <TermId xmlns="http://schemas.microsoft.com/office/infopath/2007/PartnerControls">ca24af43-cb19-9c06-b7c6-7d5864afb0e5</TermId>
        </TermInfo>
      </Terms>
    </m817f42addf14c9a838da36e78800043>
    <h573c97cf80c4aa6b446c5363dc3ac94 xmlns="0f9fa326-da26-4ea8-b6a9-645e8136fe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Petroleum environmental and decomissioning regulation</TermName>
          <TermId xmlns="http://schemas.microsoft.com/office/infopath/2007/PartnerControls">ec2bd04c-7dd0-067d-ce58-52c4856b154e</TermId>
        </TermInfo>
      </Terms>
    </h573c97cf80c4aa6b446c5363dc3ac94>
    <_dlc_DocId xmlns="0c54d917-2ad0-4f64-9578-766b263190e2">AK5RJDRZXC6X-813839516-261375</_dlc_DocId>
    <_dlc_DocIdUrl xmlns="0c54d917-2ad0-4f64-9578-766b263190e2">
      <Url>https://beisgov.sharepoint.com/sites/Opreddcom-OS/_layouts/15/DocIdRedir.aspx?ID=AK5RJDRZXC6X-813839516-261375</Url>
      <Description>AK5RJDRZXC6X-813839516-261375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re Document" ma:contentTypeID="0x0101004691A8DE0991884F8E90AD6474FC737301006C3FAC20EB899840ADFF15324A6046DD" ma:contentTypeVersion="17" ma:contentTypeDescription="Create a new document." ma:contentTypeScope="" ma:versionID="3df383fa32224eed0055d36bb00b9df6">
  <xsd:schema xmlns:xsd="http://www.w3.org/2001/XMLSchema" xmlns:xs="http://www.w3.org/2001/XMLSchema" xmlns:p="http://schemas.microsoft.com/office/2006/metadata/properties" xmlns:ns2="0f9fa326-da26-4ea8-b6a9-645e8136fe1d" xmlns:ns3="0c54d917-2ad0-4f64-9578-766b263190e2" xmlns:ns4="aaacb922-5235-4a66-b188-303b9b46fbd7" xmlns:ns5="e98c8981-41d7-42d9-8668-fbf316cf9bec" targetNamespace="http://schemas.microsoft.com/office/2006/metadata/properties" ma:root="true" ma:fieldsID="7d0f1facd786d8a83ce6139b40de88a0" ns2:_="" ns3:_="" ns4:_="" ns5:_="">
    <xsd:import namespace="0f9fa326-da26-4ea8-b6a9-645e8136fe1d"/>
    <xsd:import namespace="0c54d917-2ad0-4f64-9578-766b263190e2"/>
    <xsd:import namespace="aaacb922-5235-4a66-b188-303b9b46fbd7"/>
    <xsd:import namespace="e98c8981-41d7-42d9-8668-fbf316cf9bec"/>
    <xsd:element name="properties">
      <xsd:complexType>
        <xsd:sequence>
          <xsd:element name="documentManagement">
            <xsd:complexType>
              <xsd:all>
                <xsd:element ref="ns2:c6f593ada1854b629148449de059396b" minOccurs="0"/>
                <xsd:element ref="ns3:TaxCatchAll" minOccurs="0"/>
                <xsd:element ref="ns3:TaxCatchAllLabel" minOccurs="0"/>
                <xsd:element ref="ns2:m817f42addf14c9a838da36e78800043" minOccurs="0"/>
                <xsd:element ref="ns2:h573c97cf80c4aa6b446c5363dc3ac94" minOccurs="0"/>
                <xsd:element ref="ns4:LegacyData" minOccurs="0"/>
                <xsd:element ref="ns3:_dlc_DocId" minOccurs="0"/>
                <xsd:element ref="ns3:_dlc_DocIdPersistId" minOccurs="0"/>
                <xsd:element ref="ns3:_dlc_DocIdUrl" minOccurs="0"/>
                <xsd:element ref="ns5:MediaServiceMetadata" minOccurs="0"/>
                <xsd:element ref="ns5:MediaServiceFastMetadata" minOccurs="0"/>
                <xsd:element ref="ns5:MediaServiceObjectDetectorVersions" minOccurs="0"/>
                <xsd:element ref="ns5:MediaServiceGenerationTime" minOccurs="0"/>
                <xsd:element ref="ns5:MediaServiceEventHashCode" minOccurs="0"/>
                <xsd:element ref="ns5:MediaLengthInSeconds" minOccurs="0"/>
                <xsd:element ref="ns5:MediaServiceDateTaken" minOccurs="0"/>
                <xsd:element ref="ns5:lcf76f155ced4ddcb4097134ff3c332f" minOccurs="0"/>
                <xsd:element ref="ns5:MediaServiceOCR" minOccurs="0"/>
                <xsd:element ref="ns3:SharedWithUsers" minOccurs="0"/>
                <xsd:element ref="ns3:SharedWithDetail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fa326-da26-4ea8-b6a9-645e8136fe1d" elementFormDefault="qualified">
    <xsd:import namespace="http://schemas.microsoft.com/office/2006/documentManagement/types"/>
    <xsd:import namespace="http://schemas.microsoft.com/office/infopath/2007/PartnerControls"/>
    <xsd:element name="c6f593ada1854b629148449de059396b" ma:index="8" nillable="true" ma:taxonomy="true" ma:internalName="c6f593ada1854b629148449de059396b" ma:taxonomyFieldName="KIM_GovernmentBody" ma:displayName="Government Body" ma:default="3;#DESNZ|bb335eaf-f697-16af-0755-aa8d4628e736" ma:fieldId="{c6f593ad-a185-4b62-9148-449de059396b}" ma:sspId="9b0aeba9-2bce-41c2-8545-5d12d676a674" ma:termSetId="46784332-da01-4f4a-94fa-2a245cb438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817f42addf14c9a838da36e78800043" ma:index="12" nillable="true" ma:taxonomy="true" ma:internalName="m817f42addf14c9a838da36e78800043" ma:taxonomyFieldName="KIM_Function" ma:displayName="Function" ma:default="1;#Energy supply and security|ca24af43-cb19-9c06-b7c6-7d5864afb0e5" ma:fieldId="{6817f42a-ddf1-4c9a-838d-a36e78800043}" ma:sspId="9b0aeba9-2bce-41c2-8545-5d12d676a674" ma:termSetId="8a8c3714-5ee2-45f9-8c60-591b9d0702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73c97cf80c4aa6b446c5363dc3ac94" ma:index="14" nillable="true" ma:taxonomy="true" ma:internalName="h573c97cf80c4aa6b446c5363dc3ac94" ma:taxonomyFieldName="KIM_Activity" ma:displayName="Activity" ma:default="2;#Petroleum environmental and decomissioning regulation|ec2bd04c-7dd0-067d-ce58-52c4856b154e" ma:fieldId="{1573c97c-f80c-4aa6-b446-c5363dc3ac94}" ma:sspId="9b0aeba9-2bce-41c2-8545-5d12d676a674" ma:termSetId="5c6dcaef-f335-486f-b10e-5a74f102472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4d917-2ad0-4f64-9578-766b263190e2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7f09a0bd-2a75-44ed-8a96-aabb5e1f8e14}" ma:internalName="TaxCatchAll" ma:showField="CatchAllData" ma:web="0c54d917-2ad0-4f64-9578-766b263190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f09a0bd-2a75-44ed-8a96-aabb5e1f8e14}" ma:internalName="TaxCatchAllLabel" ma:readOnly="true" ma:showField="CatchAllDataLabel" ma:web="0c54d917-2ad0-4f64-9578-766b263190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cb922-5235-4a66-b188-303b9b46fbd7" elementFormDefault="qualified">
    <xsd:import namespace="http://schemas.microsoft.com/office/2006/documentManagement/types"/>
    <xsd:import namespace="http://schemas.microsoft.com/office/infopath/2007/PartnerControls"/>
    <xsd:element name="LegacyData" ma:index="16" nillable="true" ma:displayName="Legacy Data" ma:internalName="Legacy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c8981-41d7-42d9-8668-fbf316cf9b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9b0aeba9-2bce-41c2-8545-5d12d676a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7B9EC94-3E3C-452F-A956-3322E85686FC}">
  <ds:schemaRefs>
    <ds:schemaRef ds:uri="http://purl.org/dc/elements/1.1/"/>
    <ds:schemaRef ds:uri="ed0a98af-ce9f-4376-9ae3-1ade9c870c3b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c79d65ef-79f1-45ab-88e4-b5b9a5c984a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B80BC90-593E-4502-94E5-D085751B85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3105E2-09F5-4EAC-AB32-0F98AD674784}"/>
</file>

<file path=customXml/itemProps4.xml><?xml version="1.0" encoding="utf-8"?>
<ds:datastoreItem xmlns:ds="http://schemas.openxmlformats.org/officeDocument/2006/customXml" ds:itemID="{455A7191-6F9A-4A72-A51B-E988EF736996}"/>
</file>

<file path=docMetadata/LabelInfo.xml><?xml version="1.0" encoding="utf-8"?>
<clbl:labelList xmlns:clbl="http://schemas.microsoft.com/office/2020/mipLabelMetadata">
  <clbl:label id="{a6c0d0a6-a4b9-4802-9a97-568759608577}" enabled="1" method="Standard" siteId="{f2fe6bd3-9c4a-485b-ae69-e18820a8813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199</Words>
  <Application>Microsoft Office PowerPoint</Application>
  <PresentationFormat>Widescreen</PresentationFormat>
  <Paragraphs>59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Griffoni Fabio</dc:creator>
  <cp:lastModifiedBy>Max Goodwin</cp:lastModifiedBy>
  <cp:revision>15</cp:revision>
  <dcterms:created xsi:type="dcterms:W3CDTF">2023-07-20T07:58:06Z</dcterms:created>
  <dcterms:modified xsi:type="dcterms:W3CDTF">2024-07-09T12:11:26Z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0x0101004691A8DE0991884F8E90AD6474FC737301006C3FAC20EB899840ADFF15324A6046DD</vt:lpwstr>
  </property>
  <property fmtid="{D5CDD505-2E9C-101B-9397-08002B2CF9AE}" pid="3" name="MediaServiceImageTags">
    <vt:lpwstr/>
  </property>
  <property fmtid="{D5CDD505-2E9C-101B-9397-08002B2CF9AE}" pid="4" name="KIM_Activity">
    <vt:lpwstr>2;#Petroleum environmental and decomissioning regulation|ec2bd04c-7dd0-067d-ce58-52c4856b154e</vt:lpwstr>
  </property>
  <property fmtid="{D5CDD505-2E9C-101B-9397-08002B2CF9AE}" pid="5" name="KIM_Function">
    <vt:lpwstr>1;#Energy supply and security|ca24af43-cb19-9c06-b7c6-7d5864afb0e5</vt:lpwstr>
  </property>
  <property fmtid="{D5CDD505-2E9C-101B-9397-08002B2CF9AE}" pid="6" name="_dlc_DocIdItemGuid">
    <vt:lpwstr>efa4ac48-d842-4a36-b796-03ff3ee587a8</vt:lpwstr>
  </property>
  <property fmtid="{D5CDD505-2E9C-101B-9397-08002B2CF9AE}" pid="7" name="KIM_GovernmentBody">
    <vt:lpwstr>3;#DESNZ|bb335eaf-f697-16af-0755-aa8d4628e736</vt:lpwstr>
  </property>
</Properties>
</file>