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 id="2147483672" r:id="rId7"/>
  </p:sldMasterIdLst>
  <p:notesMasterIdLst>
    <p:notesMasterId r:id="rId35"/>
  </p:notesMasterIdLst>
  <p:sldIdLst>
    <p:sldId id="286" r:id="rId8"/>
    <p:sldId id="1059" r:id="rId9"/>
    <p:sldId id="891" r:id="rId10"/>
    <p:sldId id="1056" r:id="rId11"/>
    <p:sldId id="892" r:id="rId12"/>
    <p:sldId id="1058" r:id="rId13"/>
    <p:sldId id="331" r:id="rId14"/>
    <p:sldId id="667" r:id="rId15"/>
    <p:sldId id="329" r:id="rId16"/>
    <p:sldId id="882" r:id="rId17"/>
    <p:sldId id="567" r:id="rId18"/>
    <p:sldId id="881" r:id="rId19"/>
    <p:sldId id="890" r:id="rId20"/>
    <p:sldId id="878" r:id="rId21"/>
    <p:sldId id="367" r:id="rId22"/>
    <p:sldId id="568" r:id="rId23"/>
    <p:sldId id="389" r:id="rId24"/>
    <p:sldId id="669" r:id="rId25"/>
    <p:sldId id="885" r:id="rId26"/>
    <p:sldId id="679" r:id="rId27"/>
    <p:sldId id="732" r:id="rId28"/>
    <p:sldId id="893" r:id="rId29"/>
    <p:sldId id="894" r:id="rId30"/>
    <p:sldId id="347" r:id="rId31"/>
    <p:sldId id="501" r:id="rId32"/>
    <p:sldId id="789" r:id="rId33"/>
    <p:sldId id="563" r:id="rId34"/>
  </p:sldIdLst>
  <p:sldSz cx="9144000" cy="6858000" type="screen4x3"/>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08" userDrawn="1">
          <p15:clr>
            <a:srgbClr val="A4A3A4"/>
          </p15:clr>
        </p15:guide>
        <p15:guide id="2" pos="862" userDrawn="1">
          <p15:clr>
            <a:srgbClr val="A4A3A4"/>
          </p15:clr>
        </p15:guide>
        <p15:guide id="3" orient="horz" pos="411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666930C-ABDE-48D4-E55C-8A743D9568AB}" name="Joanne Watts" initials="JW" userId="S::joanne.watts@ssro.gov.uk::64dbe2c9-dfc1-4fcb-bcc6-11f1bcb02316" providerId="AD"/>
  <p188:author id="{B370B60D-A3E4-2ED3-8DBC-C3F6733B6BA4}" name="Joanne Watts" initials="JW" userId="S::Joanne.Watts@ssro.gov.uk::64dbe2c9-dfc1-4fcb-bcc6-11f1bcb02316" providerId="AD"/>
  <p188:author id="{B481040F-6173-E350-90A6-F6054B0EDE69}" name="Malcolm Botting" initials="MB" userId="S::malcolm.botting@ssro.gov.uk::5d029148-0008-43dc-96f2-0a080d90dac5" providerId="AD"/>
  <p188:author id="{84089610-CF94-EAE4-F635-FC52BB4B9989}" name="Alan Brennan" initials="AB" userId="S::Alan.Brennan@ssro.gov.uk::cf03327d-d611-4314-ae32-56d0cf1287ee" providerId="AD"/>
  <p188:author id="{745AC659-27D0-38B2-9929-25FCD299F5CA}" name="Colin Sharples" initials="CS" userId="S::colin.sharples@ssro.gov.uk::069b81ac-f916-4fb2-8ead-4cbe571cce8b" providerId="AD"/>
  <p188:author id="{ACA98E75-B624-3509-69C5-D0A934397491}" name="Simon McCullough" initials="SM" userId="S::Simon.McCullough@ssro.gov.uk::a1771b9d-7de1-4444-90cb-4814f22a3352" providerId="AD"/>
  <p188:author id="{F6B14CB7-7EC3-F6A4-27F6-32405C41F27D}" name="Peter Regan" initials="PR" userId="S::peter.regan@ssro.gov.uk::a26f1ff9-7238-4b42-b1d4-74f898b9f88b" providerId="AD"/>
  <p188:author id="{47C268BD-E63A-3E4B-FE3F-53E4E0B908D1}" name="Chris Willcox" initials="CW" userId="S::chris.willcox@ssro.gov.uk::f37b3b0a-ac12-42aa-99c4-508ca69cd67f" providerId="AD"/>
  <p188:author id="{9CEDD3D4-B241-349C-C622-6F34AC3D69A4}" name="Ben Gilding" initials="BG" userId="S::ben.gilding@ssro.gov.uk::997334bb-b5f2-443e-93c1-9990e2da6318" providerId="AD"/>
  <p188:author id="{E2C3F4FB-5257-DD29-3787-AFBAF0BA45C3}" name="Simon Mahony" initials="SM" userId="S::simon.mahony@ssro.gov.uk::06c36861-2b7e-42ea-bb1f-5b8484e460bf"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lcolm Botting" initials="MB" lastIdx="9" clrIdx="0">
    <p:extLst>
      <p:ext uri="{19B8F6BF-5375-455C-9EA6-DF929625EA0E}">
        <p15:presenceInfo xmlns:p15="http://schemas.microsoft.com/office/powerpoint/2012/main" userId="Malcolm Botting" providerId="None"/>
      </p:ext>
    </p:extLst>
  </p:cmAuthor>
  <p:cmAuthor id="2" name="C Kingdom" initials="C Kingdom" lastIdx="10" clrIdx="1">
    <p:extLst>
      <p:ext uri="{19B8F6BF-5375-455C-9EA6-DF929625EA0E}">
        <p15:presenceInfo xmlns:p15="http://schemas.microsoft.com/office/powerpoint/2012/main" userId="C Kingdom" providerId="None"/>
      </p:ext>
    </p:extLst>
  </p:cmAuthor>
  <p:cmAuthor id="3" name="Rochelle Charles-Watson" initials="RCW" lastIdx="1" clrIdx="2">
    <p:extLst>
      <p:ext uri="{19B8F6BF-5375-455C-9EA6-DF929625EA0E}">
        <p15:presenceInfo xmlns:p15="http://schemas.microsoft.com/office/powerpoint/2012/main" userId="S::Rochelle.Charles-Watson@ssro.gov.uk::609be9ec-2141-44aa-8f21-4dee38f9c41d" providerId="AD"/>
      </p:ext>
    </p:extLst>
  </p:cmAuthor>
  <p:cmAuthor id="4" name="Adrian Wallis" initials="AW" lastIdx="4" clrIdx="3">
    <p:extLst>
      <p:ext uri="{19B8F6BF-5375-455C-9EA6-DF929625EA0E}">
        <p15:presenceInfo xmlns:p15="http://schemas.microsoft.com/office/powerpoint/2012/main" userId="S::Adrian.Wallis@ssro.gov.uk::fe456385-cda5-404f-a568-9a9eb6036e96" providerId="AD"/>
      </p:ext>
    </p:extLst>
  </p:cmAuthor>
  <p:cmAuthor id="5" name="Simon McCullough" initials="SM" lastIdx="1" clrIdx="4">
    <p:extLst>
      <p:ext uri="{19B8F6BF-5375-455C-9EA6-DF929625EA0E}">
        <p15:presenceInfo xmlns:p15="http://schemas.microsoft.com/office/powerpoint/2012/main" userId="S::Simon.McCullough@ssro.gov.uk::a1771b9d-7de1-4444-90cb-4814f22a335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6600"/>
    <a:srgbClr val="046A38"/>
    <a:srgbClr val="33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65" autoAdjust="0"/>
  </p:normalViewPr>
  <p:slideViewPr>
    <p:cSldViewPr snapToGrid="0">
      <p:cViewPr varScale="1">
        <p:scale>
          <a:sx n="61" d="100"/>
          <a:sy n="61" d="100"/>
        </p:scale>
        <p:origin x="1440" y="64"/>
      </p:cViewPr>
      <p:guideLst>
        <p:guide orient="horz" pos="2908"/>
        <p:guide pos="862"/>
        <p:guide orient="horz" pos="411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theme" Target="theme/theme1.xml"/><Relationship Id="rId21" Type="http://schemas.openxmlformats.org/officeDocument/2006/relationships/slide" Target="slides/slide14.xml"/><Relationship Id="rId34" Type="http://schemas.openxmlformats.org/officeDocument/2006/relationships/slide" Target="slides/slide27.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Master" Target="slideMasters/slideMaster1.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customXml" Target="../customXml/item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commentAuthors" Target="commentAuthor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notesMaster" Target="notesMasters/notesMaster1.xml"/><Relationship Id="rId8" Type="http://schemas.openxmlformats.org/officeDocument/2006/relationships/slide" Target="slides/slid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diagrams/_rels/drawing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jpeg"/><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4">
  <dgm:title val=""/>
  <dgm:desc val=""/>
  <dgm:catLst>
    <dgm:cat type="accent2" pri="11400"/>
  </dgm:catLst>
  <dgm:styleLbl name="node0">
    <dgm:fillClrLst meth="cycle">
      <a:schemeClr val="accent2">
        <a:shade val="60000"/>
      </a:schemeClr>
    </dgm:fillClrLst>
    <dgm:linClrLst meth="repeat">
      <a:schemeClr val="lt1"/>
    </dgm:linClrLst>
    <dgm:effectClrLst/>
    <dgm:txLinClrLst/>
    <dgm:txFillClrLst/>
    <dgm:txEffectClrLst/>
  </dgm:styleLbl>
  <dgm:styleLbl name="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alignNode1">
    <dgm:fillClrLst meth="cycle">
      <a:schemeClr val="accent2">
        <a:shade val="50000"/>
      </a:schemeClr>
      <a:schemeClr val="accent2">
        <a:tint val="45000"/>
      </a:schemeClr>
    </dgm:fillClrLst>
    <dgm:linClrLst meth="cycle">
      <a:schemeClr val="accent2">
        <a:shade val="50000"/>
      </a:schemeClr>
      <a:schemeClr val="accent2">
        <a:tint val="45000"/>
      </a:schemeClr>
    </dgm:linClrLst>
    <dgm:effectClrLst/>
    <dgm:txLinClrLst/>
    <dgm:txFillClrLst/>
    <dgm:txEffectClrLst/>
  </dgm:styleLbl>
  <dgm:styleLbl name="lnNode1">
    <dgm:fillClrLst meth="cycle">
      <a:schemeClr val="accent2">
        <a:shade val="50000"/>
      </a:schemeClr>
      <a:schemeClr val="accent2">
        <a:tint val="45000"/>
      </a:schemeClr>
    </dgm:fillClrLst>
    <dgm:linClrLst meth="repeat">
      <a:schemeClr val="lt1"/>
    </dgm:linClrLst>
    <dgm:effectClrLst/>
    <dgm:txLinClrLst/>
    <dgm:txFillClrLst/>
    <dgm:txEffectClrLst/>
  </dgm:styleLbl>
  <dgm:styleLbl name="vennNode1">
    <dgm:fillClrLst meth="cycle">
      <a:schemeClr val="accent2">
        <a:shade val="80000"/>
        <a:alpha val="50000"/>
      </a:schemeClr>
      <a:schemeClr val="accent2">
        <a:tint val="45000"/>
        <a:alpha val="50000"/>
      </a:schemeClr>
    </dgm:fillClrLst>
    <dgm:linClrLst meth="repeat">
      <a:schemeClr val="lt1"/>
    </dgm:linClrLst>
    <dgm:effectClrLst/>
    <dgm:txLinClrLst/>
    <dgm:txFillClrLst/>
    <dgm:txEffectClrLst/>
  </dgm:styleLbl>
  <dgm:styleLbl name="node2">
    <dgm:fillClrLst>
      <a:schemeClr val="accent2">
        <a:shade val="80000"/>
      </a:schemeClr>
    </dgm:fillClrLst>
    <dgm:linClrLst meth="repeat">
      <a:schemeClr val="lt1"/>
    </dgm:linClrLst>
    <dgm:effectClrLst/>
    <dgm:txLinClrLst/>
    <dgm:txFillClrLst/>
    <dgm:txEffectClrLst/>
  </dgm:styleLbl>
  <dgm:styleLbl name="node3">
    <dgm:fillClrLst>
      <a:schemeClr val="accent2">
        <a:tint val="99000"/>
      </a:schemeClr>
    </dgm:fillClrLst>
    <dgm:linClrLst meth="repeat">
      <a:schemeClr val="lt1"/>
    </dgm:linClrLst>
    <dgm:effectClrLst/>
    <dgm:txLinClrLst/>
    <dgm:txFillClrLst/>
    <dgm:txEffectClrLst/>
  </dgm:styleLbl>
  <dgm:styleLbl name="node4">
    <dgm:fillClrLst>
      <a:schemeClr val="accent2">
        <a:tint val="70000"/>
      </a:schemeClr>
    </dgm:fillClrLst>
    <dgm:linClrLst meth="repeat">
      <a:schemeClr val="lt1"/>
    </dgm:linClrLst>
    <dgm:effectClrLst/>
    <dgm:txLinClrLst/>
    <dgm:txFillClrLst/>
    <dgm:txEffectClrLst/>
  </dgm:styleLbl>
  <dgm:styleLbl name="f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f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bgSibTrans2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dgm:txEffectClrLst/>
  </dgm:styleLbl>
  <dgm:styleLbl name="sibTrans1D1">
    <dgm:fillClrLst meth="cycle">
      <a:schemeClr val="accent2">
        <a:shade val="90000"/>
      </a:schemeClr>
      <a:schemeClr val="accent2">
        <a:tint val="50000"/>
      </a:schemeClr>
    </dgm:fillClrLst>
    <dgm:linClrLst meth="cycle">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shade val="80000"/>
      </a:schemeClr>
    </dgm:fillClrLst>
    <dgm:linClrLst meth="repeat">
      <a:schemeClr val="lt1"/>
    </dgm:linClrLst>
    <dgm:effectClrLst/>
    <dgm:txLinClrLst/>
    <dgm:txFillClrLst/>
    <dgm:txEffectClrLst/>
  </dgm:styleLbl>
  <dgm:styleLbl name="asst1">
    <dgm:fillClrLst meth="repeat">
      <a:schemeClr val="accent2">
        <a:shade val="80000"/>
      </a:schemeClr>
    </dgm:fillClrLst>
    <dgm:linClrLst meth="repeat">
      <a:schemeClr val="lt1"/>
    </dgm:linClrLst>
    <dgm:effectClrLst/>
    <dgm:txLinClrLst/>
    <dgm:txFillClrLst/>
    <dgm:txEffectClrLst/>
  </dgm:styleLbl>
  <dgm:styleLbl name="asst2">
    <dgm:fillClrLst>
      <a:schemeClr val="accent2">
        <a:tint val="90000"/>
      </a:schemeClr>
    </dgm:fillClrLst>
    <dgm:linClrLst meth="repeat">
      <a:schemeClr val="lt1"/>
    </dgm:linClrLst>
    <dgm:effectClrLst/>
    <dgm:txLinClrLst/>
    <dgm:txFillClrLst/>
    <dgm:txEffectClrLst/>
  </dgm:styleLbl>
  <dgm:styleLbl name="asst3">
    <dgm:fillClrLst>
      <a:schemeClr val="accent2">
        <a:tint val="70000"/>
      </a:schemeClr>
    </dgm:fillClrLst>
    <dgm:linClrLst meth="repeat">
      <a:schemeClr val="lt1"/>
    </dgm:linClrLst>
    <dgm:effectClrLst/>
    <dgm:txLinClrLst/>
    <dgm:txFillClrLst/>
    <dgm:txEffectClrLst/>
  </dgm:styleLbl>
  <dgm:styleLbl name="asst4">
    <dgm:fillClrLst>
      <a:schemeClr val="accent2">
        <a:tint val="50000"/>
      </a:schemeClr>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2">
        <a:shade val="50000"/>
      </a:schemeClr>
      <a:schemeClr val="accent2">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alignAccFollowNode1">
    <dgm:fillClrLst meth="repeat">
      <a:schemeClr val="accent2">
        <a:alpha val="90000"/>
        <a:tint val="55000"/>
      </a:schemeClr>
    </dgm:fillClrLst>
    <dgm:linClrLst meth="repeat">
      <a:schemeClr val="accent2">
        <a:alpha val="90000"/>
        <a:tint val="55000"/>
      </a:schemeClr>
    </dgm:linClrLst>
    <dgm:effectClrLst/>
    <dgm:txLinClrLst/>
    <dgm:txFillClrLst meth="repeat">
      <a:schemeClr val="dk1"/>
    </dgm:txFillClrLst>
    <dgm:txEffectClrLst/>
  </dgm:styleLbl>
  <dgm:styleLbl name="bgAccFollowNode1">
    <dgm:fillClrLst meth="repeat">
      <a:schemeClr val="accent2">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55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EB190F-6F0F-4C0B-BA79-F586C489333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GB"/>
        </a:p>
      </dgm:t>
    </dgm:pt>
    <dgm:pt modelId="{10BD462B-2DED-4991-A416-535379104ABD}">
      <dgm:prSet phldrT="[Text]" custT="1"/>
      <dgm:spPr/>
      <dgm:t>
        <a:bodyPr/>
        <a:lstStyle/>
        <a:p>
          <a:r>
            <a:rPr lang="en-GB" sz="2000">
              <a:latin typeface="Arial" panose="020B0604020202020204" pitchFamily="34" charset="0"/>
              <a:cs typeface="Arial" panose="020B0604020202020204" pitchFamily="34" charset="0"/>
            </a:rPr>
            <a:t>SSRO role</a:t>
          </a:r>
        </a:p>
      </dgm:t>
    </dgm:pt>
    <dgm:pt modelId="{24A8234F-F4AA-4B04-9F88-01689501BA2F}" type="parTrans" cxnId="{3C646478-B886-4EB5-977F-A4C2855CB71D}">
      <dgm:prSet/>
      <dgm:spPr/>
      <dgm:t>
        <a:bodyPr/>
        <a:lstStyle/>
        <a:p>
          <a:endParaRPr lang="en-GB">
            <a:latin typeface="Arial" panose="020B0604020202020204" pitchFamily="34" charset="0"/>
            <a:cs typeface="Arial" panose="020B0604020202020204" pitchFamily="34" charset="0"/>
          </a:endParaRPr>
        </a:p>
      </dgm:t>
    </dgm:pt>
    <dgm:pt modelId="{6F7A6908-4D43-40E2-A216-C951F519CFA2}" type="sibTrans" cxnId="{3C646478-B886-4EB5-977F-A4C2855CB71D}">
      <dgm:prSet/>
      <dgm:spPr/>
      <dgm:t>
        <a:bodyPr/>
        <a:lstStyle/>
        <a:p>
          <a:endParaRPr lang="en-GB">
            <a:latin typeface="Arial" panose="020B0604020202020204" pitchFamily="34" charset="0"/>
            <a:cs typeface="Arial" panose="020B0604020202020204" pitchFamily="34" charset="0"/>
          </a:endParaRPr>
        </a:p>
      </dgm:t>
    </dgm:pt>
    <dgm:pt modelId="{05660DFB-96C8-4973-BB21-3371710E59EC}">
      <dgm:prSet phldrT="[Text]"/>
      <dgm:spPr/>
      <dgm:t>
        <a:bodyPr/>
        <a:lstStyle/>
        <a:p>
          <a:pPr>
            <a:buFont typeface="Arial" panose="020B0604020202020204" pitchFamily="34" charset="0"/>
            <a:buChar char="•"/>
          </a:pPr>
          <a:r>
            <a:rPr lang="en-GB">
              <a:latin typeface="Arial" panose="020B0604020202020204" pitchFamily="34" charset="0"/>
              <a:cs typeface="Arial" panose="020B0604020202020204" pitchFamily="34" charset="0"/>
            </a:rPr>
            <a:t>The SSRO plays a vital role in helping the Government to ensure that good value for money is obtained for the UK taxpayer, and that suppliers are paid a fair and reasonable price</a:t>
          </a:r>
        </a:p>
      </dgm:t>
    </dgm:pt>
    <dgm:pt modelId="{DA035A41-A2FC-4218-AFBE-1BF965D28838}" type="parTrans" cxnId="{FC255884-53D7-4590-B0EF-C41DAD25C570}">
      <dgm:prSet/>
      <dgm:spPr/>
      <dgm:t>
        <a:bodyPr/>
        <a:lstStyle/>
        <a:p>
          <a:endParaRPr lang="en-GB">
            <a:latin typeface="Arial" panose="020B0604020202020204" pitchFamily="34" charset="0"/>
            <a:cs typeface="Arial" panose="020B0604020202020204" pitchFamily="34" charset="0"/>
          </a:endParaRPr>
        </a:p>
      </dgm:t>
    </dgm:pt>
    <dgm:pt modelId="{83EDE3F6-5597-4463-A521-5EF9A8CCC9B7}" type="sibTrans" cxnId="{FC255884-53D7-4590-B0EF-C41DAD25C570}">
      <dgm:prSet/>
      <dgm:spPr/>
      <dgm:t>
        <a:bodyPr/>
        <a:lstStyle/>
        <a:p>
          <a:endParaRPr lang="en-GB">
            <a:latin typeface="Arial" panose="020B0604020202020204" pitchFamily="34" charset="0"/>
            <a:cs typeface="Arial" panose="020B0604020202020204" pitchFamily="34" charset="0"/>
          </a:endParaRPr>
        </a:p>
      </dgm:t>
    </dgm:pt>
    <dgm:pt modelId="{3C6707F4-E9CB-4C94-8488-21B1DDE42187}">
      <dgm:prSet phldrT="[Text]" custT="1"/>
      <dgm:spPr/>
      <dgm:t>
        <a:bodyPr/>
        <a:lstStyle/>
        <a:p>
          <a:r>
            <a:rPr lang="en-GB" sz="2000">
              <a:latin typeface="Arial" panose="020B0604020202020204" pitchFamily="34" charset="0"/>
              <a:cs typeface="Arial" panose="020B0604020202020204" pitchFamily="34" charset="0"/>
            </a:rPr>
            <a:t>Size of the regulatory framework</a:t>
          </a:r>
        </a:p>
      </dgm:t>
    </dgm:pt>
    <dgm:pt modelId="{DA3FEBA0-10CA-4BEE-B995-198463FE99D8}" type="parTrans" cxnId="{CBBACF01-53EB-4E5A-9EA8-70826204DF23}">
      <dgm:prSet/>
      <dgm:spPr/>
      <dgm:t>
        <a:bodyPr/>
        <a:lstStyle/>
        <a:p>
          <a:endParaRPr lang="en-GB">
            <a:latin typeface="Arial" panose="020B0604020202020204" pitchFamily="34" charset="0"/>
            <a:cs typeface="Arial" panose="020B0604020202020204" pitchFamily="34" charset="0"/>
          </a:endParaRPr>
        </a:p>
      </dgm:t>
    </dgm:pt>
    <dgm:pt modelId="{89203C22-646A-4C1B-931A-1C82D73F1A8E}" type="sibTrans" cxnId="{CBBACF01-53EB-4E5A-9EA8-70826204DF23}">
      <dgm:prSet/>
      <dgm:spPr/>
      <dgm:t>
        <a:bodyPr/>
        <a:lstStyle/>
        <a:p>
          <a:endParaRPr lang="en-GB">
            <a:latin typeface="Arial" panose="020B0604020202020204" pitchFamily="34" charset="0"/>
            <a:cs typeface="Arial" panose="020B0604020202020204" pitchFamily="34" charset="0"/>
          </a:endParaRPr>
        </a:p>
      </dgm:t>
    </dgm:pt>
    <dgm:pt modelId="{EEB5071F-9B9C-42B3-9826-F0C8CF866057}">
      <dgm:prSet phldrT="[Text]"/>
      <dgm:spPr/>
      <dgm:t>
        <a:bodyPr/>
        <a:lstStyle/>
        <a:p>
          <a:r>
            <a:rPr lang="en-GB" dirty="0">
              <a:latin typeface="Arial" panose="020B0604020202020204" pitchFamily="34" charset="0"/>
              <a:cs typeface="Arial" panose="020B0604020202020204" pitchFamily="34" charset="0"/>
            </a:rPr>
            <a:t>The contracts we regulate equal roughly half of all UK defence spending each year on equipment and support (£102 billion in the regime since 2015)</a:t>
          </a:r>
        </a:p>
      </dgm:t>
    </dgm:pt>
    <dgm:pt modelId="{20A546CD-7E10-46EA-9450-1A3003D54CC2}" type="parTrans" cxnId="{B658AB98-6538-4484-9F48-A838F8708EBC}">
      <dgm:prSet/>
      <dgm:spPr/>
      <dgm:t>
        <a:bodyPr/>
        <a:lstStyle/>
        <a:p>
          <a:endParaRPr lang="en-GB">
            <a:latin typeface="Arial" panose="020B0604020202020204" pitchFamily="34" charset="0"/>
            <a:cs typeface="Arial" panose="020B0604020202020204" pitchFamily="34" charset="0"/>
          </a:endParaRPr>
        </a:p>
      </dgm:t>
    </dgm:pt>
    <dgm:pt modelId="{9238D2D2-8EAE-44C9-B1DA-5142FF4D9D77}" type="sibTrans" cxnId="{B658AB98-6538-4484-9F48-A838F8708EBC}">
      <dgm:prSet/>
      <dgm:spPr/>
      <dgm:t>
        <a:bodyPr/>
        <a:lstStyle/>
        <a:p>
          <a:endParaRPr lang="en-GB">
            <a:latin typeface="Arial" panose="020B0604020202020204" pitchFamily="34" charset="0"/>
            <a:cs typeface="Arial" panose="020B0604020202020204" pitchFamily="34" charset="0"/>
          </a:endParaRPr>
        </a:p>
      </dgm:t>
    </dgm:pt>
    <dgm:pt modelId="{A3F0753B-F85F-479B-9451-9C5B9434D5C0}">
      <dgm:prSet custT="1"/>
      <dgm:spPr/>
      <dgm:t>
        <a:bodyPr/>
        <a:lstStyle/>
        <a:p>
          <a:r>
            <a:rPr lang="en-GB" sz="2000">
              <a:latin typeface="Arial" panose="020B0604020202020204" pitchFamily="34" charset="0"/>
              <a:cs typeface="Arial" panose="020B0604020202020204" pitchFamily="34" charset="0"/>
            </a:rPr>
            <a:t>Global challenges </a:t>
          </a:r>
        </a:p>
      </dgm:t>
    </dgm:pt>
    <dgm:pt modelId="{EA071B3D-2995-4448-87A4-1E95CD44CAC9}" type="parTrans" cxnId="{194E83F1-EA7A-470A-B4B2-86BED222A41E}">
      <dgm:prSet/>
      <dgm:spPr/>
      <dgm:t>
        <a:bodyPr/>
        <a:lstStyle/>
        <a:p>
          <a:endParaRPr lang="en-GB">
            <a:latin typeface="Arial" panose="020B0604020202020204" pitchFamily="34" charset="0"/>
            <a:cs typeface="Arial" panose="020B0604020202020204" pitchFamily="34" charset="0"/>
          </a:endParaRPr>
        </a:p>
      </dgm:t>
    </dgm:pt>
    <dgm:pt modelId="{DA806D3C-572D-4D26-ADAA-46C9267DF9E1}" type="sibTrans" cxnId="{194E83F1-EA7A-470A-B4B2-86BED222A41E}">
      <dgm:prSet/>
      <dgm:spPr/>
      <dgm:t>
        <a:bodyPr/>
        <a:lstStyle/>
        <a:p>
          <a:endParaRPr lang="en-GB">
            <a:latin typeface="Arial" panose="020B0604020202020204" pitchFamily="34" charset="0"/>
            <a:cs typeface="Arial" panose="020B0604020202020204" pitchFamily="34" charset="0"/>
          </a:endParaRPr>
        </a:p>
      </dgm:t>
    </dgm:pt>
    <dgm:pt modelId="{0BA4BC00-4358-4C30-96CE-4B5B7ADFFC37}">
      <dgm:prSet/>
      <dgm:spPr/>
      <dgm:t>
        <a:bodyPr/>
        <a:lstStyle/>
        <a:p>
          <a:r>
            <a:rPr lang="en-GB">
              <a:latin typeface="Arial" panose="020B0604020202020204" pitchFamily="34" charset="0"/>
              <a:cs typeface="Arial" panose="020B0604020202020204" pitchFamily="34" charset="0"/>
            </a:rPr>
            <a:t>Volatile and challenging international environment: the SSRO can play a full and effective role in enabling swift and efficient delivery of defence capabilities that also enhance UK industrial resilience</a:t>
          </a:r>
        </a:p>
      </dgm:t>
    </dgm:pt>
    <dgm:pt modelId="{E456BFFF-053D-4B94-AF2F-A3DD1CCD52B8}" type="parTrans" cxnId="{CBA9ACF9-038D-482C-AA15-6F5BEF2D0786}">
      <dgm:prSet/>
      <dgm:spPr/>
      <dgm:t>
        <a:bodyPr/>
        <a:lstStyle/>
        <a:p>
          <a:endParaRPr lang="en-GB">
            <a:latin typeface="Arial" panose="020B0604020202020204" pitchFamily="34" charset="0"/>
            <a:cs typeface="Arial" panose="020B0604020202020204" pitchFamily="34" charset="0"/>
          </a:endParaRPr>
        </a:p>
      </dgm:t>
    </dgm:pt>
    <dgm:pt modelId="{392F6292-5A8F-4360-B508-9EE6BEC12AA5}" type="sibTrans" cxnId="{CBA9ACF9-038D-482C-AA15-6F5BEF2D0786}">
      <dgm:prSet/>
      <dgm:spPr/>
      <dgm:t>
        <a:bodyPr/>
        <a:lstStyle/>
        <a:p>
          <a:endParaRPr lang="en-GB">
            <a:latin typeface="Arial" panose="020B0604020202020204" pitchFamily="34" charset="0"/>
            <a:cs typeface="Arial" panose="020B0604020202020204" pitchFamily="34" charset="0"/>
          </a:endParaRPr>
        </a:p>
      </dgm:t>
    </dgm:pt>
    <dgm:pt modelId="{5233209B-A561-442E-8FFE-C3E83701BE85}">
      <dgm:prSet custT="1"/>
      <dgm:spPr/>
      <dgm:t>
        <a:bodyPr/>
        <a:lstStyle/>
        <a:p>
          <a:r>
            <a:rPr lang="en-GB" sz="2000">
              <a:latin typeface="Arial" panose="020B0604020202020204" pitchFamily="34" charset="0"/>
              <a:cs typeface="Arial" panose="020B0604020202020204" pitchFamily="34" charset="0"/>
            </a:rPr>
            <a:t>Support</a:t>
          </a:r>
        </a:p>
      </dgm:t>
    </dgm:pt>
    <dgm:pt modelId="{219450B5-1076-45B0-868C-2AB44F173B3A}" type="parTrans" cxnId="{0B5BE019-93BF-4A34-ACB4-A6E7D6135906}">
      <dgm:prSet/>
      <dgm:spPr/>
      <dgm:t>
        <a:bodyPr/>
        <a:lstStyle/>
        <a:p>
          <a:endParaRPr lang="en-GB">
            <a:latin typeface="Arial" panose="020B0604020202020204" pitchFamily="34" charset="0"/>
            <a:cs typeface="Arial" panose="020B0604020202020204" pitchFamily="34" charset="0"/>
          </a:endParaRPr>
        </a:p>
      </dgm:t>
    </dgm:pt>
    <dgm:pt modelId="{1CE57790-77E6-4399-AB11-D5870AE1563C}" type="sibTrans" cxnId="{0B5BE019-93BF-4A34-ACB4-A6E7D6135906}">
      <dgm:prSet/>
      <dgm:spPr/>
      <dgm:t>
        <a:bodyPr/>
        <a:lstStyle/>
        <a:p>
          <a:endParaRPr lang="en-GB">
            <a:latin typeface="Arial" panose="020B0604020202020204" pitchFamily="34" charset="0"/>
            <a:cs typeface="Arial" panose="020B0604020202020204" pitchFamily="34" charset="0"/>
          </a:endParaRPr>
        </a:p>
      </dgm:t>
    </dgm:pt>
    <dgm:pt modelId="{DE1DDDC7-653E-40E7-BF2F-CA2BEAE2FF70}">
      <dgm:prSet/>
      <dgm:spPr/>
      <dgm:t>
        <a:bodyPr/>
        <a:lstStyle/>
        <a:p>
          <a:pPr>
            <a:buFont typeface="Arial" panose="020B0604020202020204" pitchFamily="34" charset="0"/>
            <a:buChar char="•"/>
          </a:pPr>
          <a:r>
            <a:rPr lang="en-GB">
              <a:latin typeface="Arial" panose="020B0604020202020204" pitchFamily="34" charset="0"/>
              <a:cs typeface="Arial" panose="020B0604020202020204" pitchFamily="34" charset="0"/>
            </a:rPr>
            <a:t>We want to further support </a:t>
          </a:r>
          <a:r>
            <a:rPr lang="en-GB">
              <a:effectLst/>
              <a:latin typeface="Arial" panose="020B0604020202020204" pitchFamily="34" charset="0"/>
              <a:ea typeface="Times New Roman" panose="02020603050405020304" pitchFamily="18" charset="0"/>
              <a:cs typeface="Arial" panose="020B0604020202020204" pitchFamily="34" charset="0"/>
            </a:rPr>
            <a:t>the effective use of the single source procurement framework by industry and the MOD</a:t>
          </a:r>
          <a:endParaRPr lang="en-GB">
            <a:latin typeface="Arial" panose="020B0604020202020204" pitchFamily="34" charset="0"/>
            <a:cs typeface="Arial" panose="020B0604020202020204" pitchFamily="34" charset="0"/>
          </a:endParaRPr>
        </a:p>
      </dgm:t>
    </dgm:pt>
    <dgm:pt modelId="{50F0F479-07E0-4CFC-840A-E3B6333992D7}" type="parTrans" cxnId="{87297A97-6860-4854-A6B9-CD652160C271}">
      <dgm:prSet/>
      <dgm:spPr/>
      <dgm:t>
        <a:bodyPr/>
        <a:lstStyle/>
        <a:p>
          <a:endParaRPr lang="en-GB">
            <a:latin typeface="Arial" panose="020B0604020202020204" pitchFamily="34" charset="0"/>
            <a:cs typeface="Arial" panose="020B0604020202020204" pitchFamily="34" charset="0"/>
          </a:endParaRPr>
        </a:p>
      </dgm:t>
    </dgm:pt>
    <dgm:pt modelId="{4C061B9E-9C69-42DA-8EE0-71AA117F9D0C}" type="sibTrans" cxnId="{87297A97-6860-4854-A6B9-CD652160C271}">
      <dgm:prSet/>
      <dgm:spPr/>
      <dgm:t>
        <a:bodyPr/>
        <a:lstStyle/>
        <a:p>
          <a:endParaRPr lang="en-GB">
            <a:latin typeface="Arial" panose="020B0604020202020204" pitchFamily="34" charset="0"/>
            <a:cs typeface="Arial" panose="020B0604020202020204" pitchFamily="34" charset="0"/>
          </a:endParaRPr>
        </a:p>
      </dgm:t>
    </dgm:pt>
    <dgm:pt modelId="{848F1D2C-8643-409C-8C2E-4763DD008ACF}">
      <dgm:prSet phldrT="[Text]"/>
      <dgm:spPr/>
      <dgm:t>
        <a:bodyPr/>
        <a:lstStyle/>
        <a:p>
          <a:pPr>
            <a:buFont typeface="Arial" panose="020B0604020202020204" pitchFamily="34" charset="0"/>
            <a:buChar char="•"/>
          </a:pPr>
          <a:r>
            <a:rPr lang="en-GB">
              <a:latin typeface="Arial" panose="020B0604020202020204" pitchFamily="34" charset="0"/>
              <a:cs typeface="Arial" panose="020B0604020202020204" pitchFamily="34" charset="0"/>
            </a:rPr>
            <a:t>In common with many countries that have a defence industry the UK has strict rules about how Single Source Contracts must be priced</a:t>
          </a:r>
        </a:p>
      </dgm:t>
    </dgm:pt>
    <dgm:pt modelId="{A092797E-9A97-4634-BCBA-CBB9FCD508E9}" type="parTrans" cxnId="{CFA192AA-1E19-4C80-AE78-A134DA4C7DBE}">
      <dgm:prSet/>
      <dgm:spPr/>
      <dgm:t>
        <a:bodyPr/>
        <a:lstStyle/>
        <a:p>
          <a:endParaRPr lang="en-GB"/>
        </a:p>
      </dgm:t>
    </dgm:pt>
    <dgm:pt modelId="{1A744E63-FE79-4C5D-AD06-68E1412296A3}" type="sibTrans" cxnId="{CFA192AA-1E19-4C80-AE78-A134DA4C7DBE}">
      <dgm:prSet/>
      <dgm:spPr/>
      <dgm:t>
        <a:bodyPr/>
        <a:lstStyle/>
        <a:p>
          <a:endParaRPr lang="en-GB"/>
        </a:p>
      </dgm:t>
    </dgm:pt>
    <dgm:pt modelId="{DEA829B0-93F9-42FC-88CD-E06358DDCB92}" type="pres">
      <dgm:prSet presAssocID="{64EB190F-6F0F-4C0B-BA79-F586C4893336}" presName="linear" presStyleCnt="0">
        <dgm:presLayoutVars>
          <dgm:animLvl val="lvl"/>
          <dgm:resizeHandles val="exact"/>
        </dgm:presLayoutVars>
      </dgm:prSet>
      <dgm:spPr/>
    </dgm:pt>
    <dgm:pt modelId="{EF9FEE0D-8185-43BA-BE48-59173896DB55}" type="pres">
      <dgm:prSet presAssocID="{10BD462B-2DED-4991-A416-535379104ABD}" presName="parentText" presStyleLbl="node1" presStyleIdx="0" presStyleCnt="4">
        <dgm:presLayoutVars>
          <dgm:chMax val="0"/>
          <dgm:bulletEnabled val="1"/>
        </dgm:presLayoutVars>
      </dgm:prSet>
      <dgm:spPr/>
    </dgm:pt>
    <dgm:pt modelId="{28C18BA5-1AA7-44E7-8A96-039935B2428E}" type="pres">
      <dgm:prSet presAssocID="{10BD462B-2DED-4991-A416-535379104ABD}" presName="childText" presStyleLbl="revTx" presStyleIdx="0" presStyleCnt="4">
        <dgm:presLayoutVars>
          <dgm:bulletEnabled val="1"/>
        </dgm:presLayoutVars>
      </dgm:prSet>
      <dgm:spPr/>
    </dgm:pt>
    <dgm:pt modelId="{6DA9DE39-F327-4C8B-97B4-5E1F13C21118}" type="pres">
      <dgm:prSet presAssocID="{3C6707F4-E9CB-4C94-8488-21B1DDE42187}" presName="parentText" presStyleLbl="node1" presStyleIdx="1" presStyleCnt="4">
        <dgm:presLayoutVars>
          <dgm:chMax val="0"/>
          <dgm:bulletEnabled val="1"/>
        </dgm:presLayoutVars>
      </dgm:prSet>
      <dgm:spPr/>
    </dgm:pt>
    <dgm:pt modelId="{EF4AC7C4-4F8A-4D87-8D8C-374E16AB9A3C}" type="pres">
      <dgm:prSet presAssocID="{3C6707F4-E9CB-4C94-8488-21B1DDE42187}" presName="childText" presStyleLbl="revTx" presStyleIdx="1" presStyleCnt="4">
        <dgm:presLayoutVars>
          <dgm:bulletEnabled val="1"/>
        </dgm:presLayoutVars>
      </dgm:prSet>
      <dgm:spPr/>
    </dgm:pt>
    <dgm:pt modelId="{DBF987AC-2215-4049-ABCA-0D8F6A786333}" type="pres">
      <dgm:prSet presAssocID="{A3F0753B-F85F-479B-9451-9C5B9434D5C0}" presName="parentText" presStyleLbl="node1" presStyleIdx="2" presStyleCnt="4">
        <dgm:presLayoutVars>
          <dgm:chMax val="0"/>
          <dgm:bulletEnabled val="1"/>
        </dgm:presLayoutVars>
      </dgm:prSet>
      <dgm:spPr/>
    </dgm:pt>
    <dgm:pt modelId="{16E3D0B3-3A02-4E1A-A198-64B22DE7B6BE}" type="pres">
      <dgm:prSet presAssocID="{A3F0753B-F85F-479B-9451-9C5B9434D5C0}" presName="childText" presStyleLbl="revTx" presStyleIdx="2" presStyleCnt="4">
        <dgm:presLayoutVars>
          <dgm:bulletEnabled val="1"/>
        </dgm:presLayoutVars>
      </dgm:prSet>
      <dgm:spPr/>
    </dgm:pt>
    <dgm:pt modelId="{4DDDF35E-C020-4E46-9FE7-9E21972478C1}" type="pres">
      <dgm:prSet presAssocID="{5233209B-A561-442E-8FFE-C3E83701BE85}" presName="parentText" presStyleLbl="node1" presStyleIdx="3" presStyleCnt="4">
        <dgm:presLayoutVars>
          <dgm:chMax val="0"/>
          <dgm:bulletEnabled val="1"/>
        </dgm:presLayoutVars>
      </dgm:prSet>
      <dgm:spPr/>
    </dgm:pt>
    <dgm:pt modelId="{EBA10ABE-93F9-4EF7-8188-D27CD9784D12}" type="pres">
      <dgm:prSet presAssocID="{5233209B-A561-442E-8FFE-C3E83701BE85}" presName="childText" presStyleLbl="revTx" presStyleIdx="3" presStyleCnt="4">
        <dgm:presLayoutVars>
          <dgm:bulletEnabled val="1"/>
        </dgm:presLayoutVars>
      </dgm:prSet>
      <dgm:spPr/>
    </dgm:pt>
  </dgm:ptLst>
  <dgm:cxnLst>
    <dgm:cxn modelId="{CBBACF01-53EB-4E5A-9EA8-70826204DF23}" srcId="{64EB190F-6F0F-4C0B-BA79-F586C4893336}" destId="{3C6707F4-E9CB-4C94-8488-21B1DDE42187}" srcOrd="1" destOrd="0" parTransId="{DA3FEBA0-10CA-4BEE-B995-198463FE99D8}" sibTransId="{89203C22-646A-4C1B-931A-1C82D73F1A8E}"/>
    <dgm:cxn modelId="{D25A2310-A600-4DA1-AEA7-5366DA74BB43}" type="presOf" srcId="{10BD462B-2DED-4991-A416-535379104ABD}" destId="{EF9FEE0D-8185-43BA-BE48-59173896DB55}" srcOrd="0" destOrd="0" presId="urn:microsoft.com/office/officeart/2005/8/layout/vList2"/>
    <dgm:cxn modelId="{0B5BE019-93BF-4A34-ACB4-A6E7D6135906}" srcId="{64EB190F-6F0F-4C0B-BA79-F586C4893336}" destId="{5233209B-A561-442E-8FFE-C3E83701BE85}" srcOrd="3" destOrd="0" parTransId="{219450B5-1076-45B0-868C-2AB44F173B3A}" sibTransId="{1CE57790-77E6-4399-AB11-D5870AE1563C}"/>
    <dgm:cxn modelId="{47342425-C754-4E6B-8DC6-962356AD75CE}" type="presOf" srcId="{3C6707F4-E9CB-4C94-8488-21B1DDE42187}" destId="{6DA9DE39-F327-4C8B-97B4-5E1F13C21118}" srcOrd="0" destOrd="0" presId="urn:microsoft.com/office/officeart/2005/8/layout/vList2"/>
    <dgm:cxn modelId="{468C9468-F9CE-4CE9-A3C0-943BACF2E326}" type="presOf" srcId="{848F1D2C-8643-409C-8C2E-4763DD008ACF}" destId="{28C18BA5-1AA7-44E7-8A96-039935B2428E}" srcOrd="0" destOrd="1" presId="urn:microsoft.com/office/officeart/2005/8/layout/vList2"/>
    <dgm:cxn modelId="{E9419474-2276-4842-9CA2-8016F149096A}" type="presOf" srcId="{5233209B-A561-442E-8FFE-C3E83701BE85}" destId="{4DDDF35E-C020-4E46-9FE7-9E21972478C1}" srcOrd="0" destOrd="0" presId="urn:microsoft.com/office/officeart/2005/8/layout/vList2"/>
    <dgm:cxn modelId="{3C646478-B886-4EB5-977F-A4C2855CB71D}" srcId="{64EB190F-6F0F-4C0B-BA79-F586C4893336}" destId="{10BD462B-2DED-4991-A416-535379104ABD}" srcOrd="0" destOrd="0" parTransId="{24A8234F-F4AA-4B04-9F88-01689501BA2F}" sibTransId="{6F7A6908-4D43-40E2-A216-C951F519CFA2}"/>
    <dgm:cxn modelId="{FC255884-53D7-4590-B0EF-C41DAD25C570}" srcId="{10BD462B-2DED-4991-A416-535379104ABD}" destId="{05660DFB-96C8-4973-BB21-3371710E59EC}" srcOrd="0" destOrd="0" parTransId="{DA035A41-A2FC-4218-AFBE-1BF965D28838}" sibTransId="{83EDE3F6-5597-4463-A521-5EF9A8CCC9B7}"/>
    <dgm:cxn modelId="{87297A97-6860-4854-A6B9-CD652160C271}" srcId="{5233209B-A561-442E-8FFE-C3E83701BE85}" destId="{DE1DDDC7-653E-40E7-BF2F-CA2BEAE2FF70}" srcOrd="0" destOrd="0" parTransId="{50F0F479-07E0-4CFC-840A-E3B6333992D7}" sibTransId="{4C061B9E-9C69-42DA-8EE0-71AA117F9D0C}"/>
    <dgm:cxn modelId="{B658AB98-6538-4484-9F48-A838F8708EBC}" srcId="{3C6707F4-E9CB-4C94-8488-21B1DDE42187}" destId="{EEB5071F-9B9C-42B3-9826-F0C8CF866057}" srcOrd="0" destOrd="0" parTransId="{20A546CD-7E10-46EA-9450-1A3003D54CC2}" sibTransId="{9238D2D2-8EAE-44C9-B1DA-5142FF4D9D77}"/>
    <dgm:cxn modelId="{41A1D1A9-A971-4978-8D3A-FF0D2235B8FF}" type="presOf" srcId="{05660DFB-96C8-4973-BB21-3371710E59EC}" destId="{28C18BA5-1AA7-44E7-8A96-039935B2428E}" srcOrd="0" destOrd="0" presId="urn:microsoft.com/office/officeart/2005/8/layout/vList2"/>
    <dgm:cxn modelId="{CFA192AA-1E19-4C80-AE78-A134DA4C7DBE}" srcId="{10BD462B-2DED-4991-A416-535379104ABD}" destId="{848F1D2C-8643-409C-8C2E-4763DD008ACF}" srcOrd="1" destOrd="0" parTransId="{A092797E-9A97-4634-BCBA-CBB9FCD508E9}" sibTransId="{1A744E63-FE79-4C5D-AD06-68E1412296A3}"/>
    <dgm:cxn modelId="{7B9E73C2-9614-472C-AE78-DF8944E99013}" type="presOf" srcId="{64EB190F-6F0F-4C0B-BA79-F586C4893336}" destId="{DEA829B0-93F9-42FC-88CD-E06358DDCB92}" srcOrd="0" destOrd="0" presId="urn:microsoft.com/office/officeart/2005/8/layout/vList2"/>
    <dgm:cxn modelId="{407A71CB-D342-4CC9-8058-04ADE86A7257}" type="presOf" srcId="{0BA4BC00-4358-4C30-96CE-4B5B7ADFFC37}" destId="{16E3D0B3-3A02-4E1A-A198-64B22DE7B6BE}" srcOrd="0" destOrd="0" presId="urn:microsoft.com/office/officeart/2005/8/layout/vList2"/>
    <dgm:cxn modelId="{4692C0DF-4FC1-44EA-AA89-97ECEF25E035}" type="presOf" srcId="{A3F0753B-F85F-479B-9451-9C5B9434D5C0}" destId="{DBF987AC-2215-4049-ABCA-0D8F6A786333}" srcOrd="0" destOrd="0" presId="urn:microsoft.com/office/officeart/2005/8/layout/vList2"/>
    <dgm:cxn modelId="{F75384E1-2F46-46A1-BE0B-2F3C09AEFADD}" type="presOf" srcId="{EEB5071F-9B9C-42B3-9826-F0C8CF866057}" destId="{EF4AC7C4-4F8A-4D87-8D8C-374E16AB9A3C}" srcOrd="0" destOrd="0" presId="urn:microsoft.com/office/officeart/2005/8/layout/vList2"/>
    <dgm:cxn modelId="{194E83F1-EA7A-470A-B4B2-86BED222A41E}" srcId="{64EB190F-6F0F-4C0B-BA79-F586C4893336}" destId="{A3F0753B-F85F-479B-9451-9C5B9434D5C0}" srcOrd="2" destOrd="0" parTransId="{EA071B3D-2995-4448-87A4-1E95CD44CAC9}" sibTransId="{DA806D3C-572D-4D26-ADAA-46C9267DF9E1}"/>
    <dgm:cxn modelId="{CBA9ACF9-038D-482C-AA15-6F5BEF2D0786}" srcId="{A3F0753B-F85F-479B-9451-9C5B9434D5C0}" destId="{0BA4BC00-4358-4C30-96CE-4B5B7ADFFC37}" srcOrd="0" destOrd="0" parTransId="{E456BFFF-053D-4B94-AF2F-A3DD1CCD52B8}" sibTransId="{392F6292-5A8F-4360-B508-9EE6BEC12AA5}"/>
    <dgm:cxn modelId="{194BF9F9-C9F8-43BE-8C94-B018D0E7CF6C}" type="presOf" srcId="{DE1DDDC7-653E-40E7-BF2F-CA2BEAE2FF70}" destId="{EBA10ABE-93F9-4EF7-8188-D27CD9784D12}" srcOrd="0" destOrd="0" presId="urn:microsoft.com/office/officeart/2005/8/layout/vList2"/>
    <dgm:cxn modelId="{C58F165F-087C-43D9-BD7C-D6AF2C35DC8F}" type="presParOf" srcId="{DEA829B0-93F9-42FC-88CD-E06358DDCB92}" destId="{EF9FEE0D-8185-43BA-BE48-59173896DB55}" srcOrd="0" destOrd="0" presId="urn:microsoft.com/office/officeart/2005/8/layout/vList2"/>
    <dgm:cxn modelId="{1D4D0AFE-ED6C-4571-A5CC-F0F9D8B59CAA}" type="presParOf" srcId="{DEA829B0-93F9-42FC-88CD-E06358DDCB92}" destId="{28C18BA5-1AA7-44E7-8A96-039935B2428E}" srcOrd="1" destOrd="0" presId="urn:microsoft.com/office/officeart/2005/8/layout/vList2"/>
    <dgm:cxn modelId="{B001D23D-B82A-48B0-B2BC-4EE996436468}" type="presParOf" srcId="{DEA829B0-93F9-42FC-88CD-E06358DDCB92}" destId="{6DA9DE39-F327-4C8B-97B4-5E1F13C21118}" srcOrd="2" destOrd="0" presId="urn:microsoft.com/office/officeart/2005/8/layout/vList2"/>
    <dgm:cxn modelId="{CD911D06-44E0-4F2C-A5F6-E26C83B9AC7F}" type="presParOf" srcId="{DEA829B0-93F9-42FC-88CD-E06358DDCB92}" destId="{EF4AC7C4-4F8A-4D87-8D8C-374E16AB9A3C}" srcOrd="3" destOrd="0" presId="urn:microsoft.com/office/officeart/2005/8/layout/vList2"/>
    <dgm:cxn modelId="{8F95B43B-0811-41AF-9A10-28D2EED0F127}" type="presParOf" srcId="{DEA829B0-93F9-42FC-88CD-E06358DDCB92}" destId="{DBF987AC-2215-4049-ABCA-0D8F6A786333}" srcOrd="4" destOrd="0" presId="urn:microsoft.com/office/officeart/2005/8/layout/vList2"/>
    <dgm:cxn modelId="{ECE46A55-EA0B-4F6F-93FB-340C6E7043F4}" type="presParOf" srcId="{DEA829B0-93F9-42FC-88CD-E06358DDCB92}" destId="{16E3D0B3-3A02-4E1A-A198-64B22DE7B6BE}" srcOrd="5" destOrd="0" presId="urn:microsoft.com/office/officeart/2005/8/layout/vList2"/>
    <dgm:cxn modelId="{FC96E84D-355B-4DB0-B3C9-309B997743AF}" type="presParOf" srcId="{DEA829B0-93F9-42FC-88CD-E06358DDCB92}" destId="{4DDDF35E-C020-4E46-9FE7-9E21972478C1}" srcOrd="6" destOrd="0" presId="urn:microsoft.com/office/officeart/2005/8/layout/vList2"/>
    <dgm:cxn modelId="{4E4B6028-9335-4C96-8727-0096A034F28C}" type="presParOf" srcId="{DEA829B0-93F9-42FC-88CD-E06358DDCB92}" destId="{EBA10ABE-93F9-4EF7-8188-D27CD9784D12}" srcOrd="7"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69EA14-B13B-4258-9165-F4C668D7B8AF}" type="doc">
      <dgm:prSet loTypeId="urn:microsoft.com/office/officeart/2005/8/layout/hList7" loCatId="list" qsTypeId="urn:microsoft.com/office/officeart/2005/8/quickstyle/simple4" qsCatId="simple" csTypeId="urn:microsoft.com/office/officeart/2005/8/colors/accent2_4" csCatId="accent2" phldr="1"/>
      <dgm:spPr/>
    </dgm:pt>
    <dgm:pt modelId="{2ABCFD41-E2AF-420D-AF5C-995472F275D2}">
      <dgm:prSet phldrT="[Text]" custT="1"/>
      <dgm:spPr>
        <a:solidFill>
          <a:srgbClr val="0070C0"/>
        </a:solidFill>
      </dgm:spPr>
      <dgm:t>
        <a:bodyPr/>
        <a:lstStyle/>
        <a:p>
          <a:r>
            <a:rPr lang="en-GB" sz="1600">
              <a:latin typeface="Arial" panose="020B0604020202020204" pitchFamily="34" charset="0"/>
              <a:cs typeface="Arial" panose="020B0604020202020204" pitchFamily="34" charset="0"/>
            </a:rPr>
            <a:t>Out on the ground meeting </a:t>
          </a:r>
          <a:r>
            <a:rPr lang="en-GB" sz="1500">
              <a:latin typeface="Arial" panose="020B0604020202020204" pitchFamily="34" charset="0"/>
              <a:cs typeface="Arial" panose="020B0604020202020204" pitchFamily="34" charset="0"/>
            </a:rPr>
            <a:t>stakeholders</a:t>
          </a:r>
          <a:r>
            <a:rPr lang="en-GB" sz="1600">
              <a:latin typeface="Arial" panose="020B0604020202020204" pitchFamily="34" charset="0"/>
              <a:cs typeface="Arial" panose="020B0604020202020204" pitchFamily="34" charset="0"/>
            </a:rPr>
            <a:t>and speaking at industry &amp; MOD </a:t>
          </a:r>
          <a:r>
            <a:rPr lang="en-GB" sz="1550">
              <a:latin typeface="Arial" panose="020B0604020202020204" pitchFamily="34" charset="0"/>
              <a:cs typeface="Arial" panose="020B0604020202020204" pitchFamily="34" charset="0"/>
            </a:rPr>
            <a:t>conferences</a:t>
          </a:r>
        </a:p>
      </dgm:t>
    </dgm:pt>
    <dgm:pt modelId="{D0A6B4A9-8FEA-421F-95EF-37C8BA38B204}" type="parTrans" cxnId="{02BC047A-E9BC-4450-9DA1-E8E40C714462}">
      <dgm:prSet/>
      <dgm:spPr/>
      <dgm:t>
        <a:bodyPr/>
        <a:lstStyle/>
        <a:p>
          <a:endParaRPr lang="en-GB"/>
        </a:p>
      </dgm:t>
    </dgm:pt>
    <dgm:pt modelId="{2F25C525-32DB-49E0-AEA6-B44FCD01A174}" type="sibTrans" cxnId="{02BC047A-E9BC-4450-9DA1-E8E40C714462}">
      <dgm:prSet/>
      <dgm:spPr/>
      <dgm:t>
        <a:bodyPr/>
        <a:lstStyle/>
        <a:p>
          <a:endParaRPr lang="en-GB"/>
        </a:p>
      </dgm:t>
    </dgm:pt>
    <dgm:pt modelId="{6A99B8D5-0E04-42E4-BC67-35894089FA80}">
      <dgm:prSet phldrT="[Text]" custT="1"/>
      <dgm:spPr>
        <a:solidFill>
          <a:srgbClr val="0070C0"/>
        </a:solidFill>
      </dgm:spPr>
      <dgm:t>
        <a:bodyPr/>
        <a:lstStyle/>
        <a:p>
          <a:r>
            <a:rPr lang="en-GB" sz="1600">
              <a:latin typeface="Arial" panose="020B0604020202020204" pitchFamily="34" charset="0"/>
              <a:cs typeface="Arial" panose="020B0604020202020204" pitchFamily="34" charset="0"/>
            </a:rPr>
            <a:t>Making it easier to upload data and driving better insight from it</a:t>
          </a:r>
        </a:p>
      </dgm:t>
    </dgm:pt>
    <dgm:pt modelId="{373922FF-A3FE-458D-BA01-008010D7B3C5}" type="parTrans" cxnId="{6AB1CD2B-10E2-4824-9AD3-9359D5466CC2}">
      <dgm:prSet/>
      <dgm:spPr/>
      <dgm:t>
        <a:bodyPr/>
        <a:lstStyle/>
        <a:p>
          <a:endParaRPr lang="en-GB"/>
        </a:p>
      </dgm:t>
    </dgm:pt>
    <dgm:pt modelId="{80573DD0-7DF4-496D-BB2E-E566BC731D0A}" type="sibTrans" cxnId="{6AB1CD2B-10E2-4824-9AD3-9359D5466CC2}">
      <dgm:prSet/>
      <dgm:spPr/>
      <dgm:t>
        <a:bodyPr/>
        <a:lstStyle/>
        <a:p>
          <a:endParaRPr lang="en-GB"/>
        </a:p>
      </dgm:t>
    </dgm:pt>
    <dgm:pt modelId="{B2FEFF9F-5B98-4AAE-ADF6-DBA3B5034460}">
      <dgm:prSet phldrT="[Text]" custT="1"/>
      <dgm:spPr>
        <a:solidFill>
          <a:srgbClr val="0070C0"/>
        </a:solidFill>
      </dgm:spPr>
      <dgm:t>
        <a:bodyPr/>
        <a:lstStyle/>
        <a:p>
          <a:r>
            <a:rPr lang="en-GB" sz="1550">
              <a:latin typeface="Arial" panose="020B0604020202020204" pitchFamily="34" charset="0"/>
              <a:cs typeface="Arial" panose="020B0604020202020204" pitchFamily="34" charset="0"/>
            </a:rPr>
            <a:t>Assisting in solving contract disputes: offering advice and support and publishing our findings</a:t>
          </a:r>
        </a:p>
      </dgm:t>
    </dgm:pt>
    <dgm:pt modelId="{1B25B3A5-D7CD-4FB9-AAD2-028BD2F06FBD}" type="parTrans" cxnId="{48419DC9-4EF7-4FCC-8BA6-71F4B6B291F8}">
      <dgm:prSet/>
      <dgm:spPr/>
      <dgm:t>
        <a:bodyPr/>
        <a:lstStyle/>
        <a:p>
          <a:endParaRPr lang="en-GB"/>
        </a:p>
      </dgm:t>
    </dgm:pt>
    <dgm:pt modelId="{DA3BA84E-ADA6-47E8-8A2E-2162E0E64FC4}" type="sibTrans" cxnId="{48419DC9-4EF7-4FCC-8BA6-71F4B6B291F8}">
      <dgm:prSet/>
      <dgm:spPr/>
      <dgm:t>
        <a:bodyPr/>
        <a:lstStyle/>
        <a:p>
          <a:endParaRPr lang="en-GB"/>
        </a:p>
      </dgm:t>
    </dgm:pt>
    <dgm:pt modelId="{EF2956B3-F44F-436A-9C34-65962BCBBC86}">
      <dgm:prSet custT="1"/>
      <dgm:spPr>
        <a:solidFill>
          <a:srgbClr val="0070C0"/>
        </a:solidFill>
      </dgm:spPr>
      <dgm:t>
        <a:bodyPr/>
        <a:lstStyle/>
        <a:p>
          <a:r>
            <a:rPr lang="en-GB" sz="1500">
              <a:latin typeface="Arial" panose="020B0604020202020204" pitchFamily="34" charset="0"/>
              <a:cs typeface="Arial" panose="020B0604020202020204" pitchFamily="34" charset="0"/>
            </a:rPr>
            <a:t>Making our guidance and webpages easy to use</a:t>
          </a:r>
        </a:p>
      </dgm:t>
    </dgm:pt>
    <dgm:pt modelId="{EF39E2E8-3959-482F-A188-25CE86F96394}" type="parTrans" cxnId="{418B3112-95A9-4861-BFDA-F39FF804EE4F}">
      <dgm:prSet/>
      <dgm:spPr/>
      <dgm:t>
        <a:bodyPr/>
        <a:lstStyle/>
        <a:p>
          <a:endParaRPr lang="en-GB"/>
        </a:p>
      </dgm:t>
    </dgm:pt>
    <dgm:pt modelId="{A9473D68-1FC2-4F36-8EAC-DC208419A886}" type="sibTrans" cxnId="{418B3112-95A9-4861-BFDA-F39FF804EE4F}">
      <dgm:prSet/>
      <dgm:spPr/>
      <dgm:t>
        <a:bodyPr/>
        <a:lstStyle/>
        <a:p>
          <a:endParaRPr lang="en-GB"/>
        </a:p>
      </dgm:t>
    </dgm:pt>
    <dgm:pt modelId="{8BCA5810-5361-44A9-ADB9-03C953A1532E}">
      <dgm:prSet custT="1"/>
      <dgm:spPr>
        <a:solidFill>
          <a:srgbClr val="0070C0"/>
        </a:solidFill>
      </dgm:spPr>
      <dgm:t>
        <a:bodyPr/>
        <a:lstStyle/>
        <a:p>
          <a:r>
            <a:rPr lang="en-GB" sz="1600">
              <a:latin typeface="Arial" panose="020B0604020202020204" pitchFamily="34" charset="0"/>
              <a:cs typeface="Arial" panose="020B0604020202020204" pitchFamily="34" charset="0"/>
            </a:rPr>
            <a:t>Our training offer: tailored to user need </a:t>
          </a:r>
        </a:p>
      </dgm:t>
    </dgm:pt>
    <dgm:pt modelId="{A3825122-9090-46AC-B310-6683397433F3}" type="parTrans" cxnId="{FAC28534-D6B6-4AED-9FAE-CB8D0EBC2EB0}">
      <dgm:prSet/>
      <dgm:spPr/>
      <dgm:t>
        <a:bodyPr/>
        <a:lstStyle/>
        <a:p>
          <a:endParaRPr lang="en-GB"/>
        </a:p>
      </dgm:t>
    </dgm:pt>
    <dgm:pt modelId="{58132F55-09AF-42F3-A331-759050952AC8}" type="sibTrans" cxnId="{FAC28534-D6B6-4AED-9FAE-CB8D0EBC2EB0}">
      <dgm:prSet/>
      <dgm:spPr/>
      <dgm:t>
        <a:bodyPr/>
        <a:lstStyle/>
        <a:p>
          <a:endParaRPr lang="en-GB"/>
        </a:p>
      </dgm:t>
    </dgm:pt>
    <dgm:pt modelId="{EA3092EA-E75B-4ED9-BAEA-32CEAD32CE45}">
      <dgm:prSet/>
      <dgm:spPr>
        <a:solidFill>
          <a:srgbClr val="0070C0"/>
        </a:solidFill>
      </dgm:spPr>
      <dgm:t>
        <a:bodyPr/>
        <a:lstStyle/>
        <a:p>
          <a:r>
            <a:rPr lang="en-GB">
              <a:latin typeface="Arial" panose="020B0604020202020204" pitchFamily="34" charset="0"/>
              <a:cs typeface="Arial" panose="020B0604020202020204" pitchFamily="34" charset="0"/>
            </a:rPr>
            <a:t>Stakeholder Teach Ins &amp; to support Procurement Act and new guidance</a:t>
          </a:r>
        </a:p>
      </dgm:t>
    </dgm:pt>
    <dgm:pt modelId="{271D53ED-91F1-499D-969A-17B969433C46}" type="parTrans" cxnId="{5C596C40-7D02-42DA-AA02-4F9DB1EB670E}">
      <dgm:prSet/>
      <dgm:spPr/>
      <dgm:t>
        <a:bodyPr/>
        <a:lstStyle/>
        <a:p>
          <a:endParaRPr lang="en-GB"/>
        </a:p>
      </dgm:t>
    </dgm:pt>
    <dgm:pt modelId="{E59A3E49-4AC7-406D-A7D8-6BFD551E56B3}" type="sibTrans" cxnId="{5C596C40-7D02-42DA-AA02-4F9DB1EB670E}">
      <dgm:prSet/>
      <dgm:spPr/>
      <dgm:t>
        <a:bodyPr/>
        <a:lstStyle/>
        <a:p>
          <a:endParaRPr lang="en-GB"/>
        </a:p>
      </dgm:t>
    </dgm:pt>
    <dgm:pt modelId="{5EF7400E-B5FD-482C-A5E0-73D856939EA8}" type="pres">
      <dgm:prSet presAssocID="{0E69EA14-B13B-4258-9165-F4C668D7B8AF}" presName="Name0" presStyleCnt="0">
        <dgm:presLayoutVars>
          <dgm:dir/>
          <dgm:resizeHandles val="exact"/>
        </dgm:presLayoutVars>
      </dgm:prSet>
      <dgm:spPr/>
    </dgm:pt>
    <dgm:pt modelId="{EC4899BB-3BE8-48E2-876D-D391AD18BBB5}" type="pres">
      <dgm:prSet presAssocID="{0E69EA14-B13B-4258-9165-F4C668D7B8AF}" presName="fgShape" presStyleLbl="fgShp" presStyleIdx="0" presStyleCnt="1" custScaleX="82942" custScaleY="153220" custLinFactNeighborX="520" custLinFactNeighborY="-1607"/>
      <dgm:spPr/>
    </dgm:pt>
    <dgm:pt modelId="{BE790B10-2D06-4430-A81B-4477BDBAAA2F}" type="pres">
      <dgm:prSet presAssocID="{0E69EA14-B13B-4258-9165-F4C668D7B8AF}" presName="linComp" presStyleCnt="0"/>
      <dgm:spPr/>
    </dgm:pt>
    <dgm:pt modelId="{C65C9AB7-DBB8-435B-AECC-8BE2CD92D13F}" type="pres">
      <dgm:prSet presAssocID="{2ABCFD41-E2AF-420D-AF5C-995472F275D2}" presName="compNode" presStyleCnt="0"/>
      <dgm:spPr/>
    </dgm:pt>
    <dgm:pt modelId="{A2846506-B1B6-4A42-933A-A96B0C22C8BD}" type="pres">
      <dgm:prSet presAssocID="{2ABCFD41-E2AF-420D-AF5C-995472F275D2}" presName="bkgdShape" presStyleLbl="node1" presStyleIdx="0" presStyleCnt="6"/>
      <dgm:spPr/>
    </dgm:pt>
    <dgm:pt modelId="{839E56C1-887F-4564-A65D-88422F9347DD}" type="pres">
      <dgm:prSet presAssocID="{2ABCFD41-E2AF-420D-AF5C-995472F275D2}" presName="nodeTx" presStyleLbl="node1" presStyleIdx="0" presStyleCnt="6">
        <dgm:presLayoutVars>
          <dgm:bulletEnabled val="1"/>
        </dgm:presLayoutVars>
      </dgm:prSet>
      <dgm:spPr/>
    </dgm:pt>
    <dgm:pt modelId="{C14D9CBC-0743-4C57-BF72-B5E535E9940E}" type="pres">
      <dgm:prSet presAssocID="{2ABCFD41-E2AF-420D-AF5C-995472F275D2}" presName="invisiNode" presStyleLbl="node1" presStyleIdx="0" presStyleCnt="6"/>
      <dgm:spPr/>
    </dgm:pt>
    <dgm:pt modelId="{FEE557DF-C910-4E74-ACC5-09BEDC86DC47}" type="pres">
      <dgm:prSet presAssocID="{2ABCFD41-E2AF-420D-AF5C-995472F275D2}" presName="imagNode" presStyleLbl="fgImgPlace1" presStyleIdx="0" presStyleCnt="6"/>
      <dgm:spPr>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dgm:spPr>
    </dgm:pt>
    <dgm:pt modelId="{B08FD720-150E-4990-9599-9FD743624B06}" type="pres">
      <dgm:prSet presAssocID="{2F25C525-32DB-49E0-AEA6-B44FCD01A174}" presName="sibTrans" presStyleLbl="sibTrans2D1" presStyleIdx="0" presStyleCnt="0"/>
      <dgm:spPr/>
    </dgm:pt>
    <dgm:pt modelId="{1B8BEE5D-AEA5-44E6-9CDA-ADC5D52ED45F}" type="pres">
      <dgm:prSet presAssocID="{6A99B8D5-0E04-42E4-BC67-35894089FA80}" presName="compNode" presStyleCnt="0"/>
      <dgm:spPr/>
    </dgm:pt>
    <dgm:pt modelId="{41BA5A92-BC9B-4528-AC71-A541A1485C21}" type="pres">
      <dgm:prSet presAssocID="{6A99B8D5-0E04-42E4-BC67-35894089FA80}" presName="bkgdShape" presStyleLbl="node1" presStyleIdx="1" presStyleCnt="6"/>
      <dgm:spPr/>
    </dgm:pt>
    <dgm:pt modelId="{760EF060-ED0F-4183-8A0D-A41E25D6B179}" type="pres">
      <dgm:prSet presAssocID="{6A99B8D5-0E04-42E4-BC67-35894089FA80}" presName="nodeTx" presStyleLbl="node1" presStyleIdx="1" presStyleCnt="6">
        <dgm:presLayoutVars>
          <dgm:bulletEnabled val="1"/>
        </dgm:presLayoutVars>
      </dgm:prSet>
      <dgm:spPr/>
    </dgm:pt>
    <dgm:pt modelId="{B24520FB-E62B-450F-9EBF-0E2F731A008E}" type="pres">
      <dgm:prSet presAssocID="{6A99B8D5-0E04-42E4-BC67-35894089FA80}" presName="invisiNode" presStyleLbl="node1" presStyleIdx="1" presStyleCnt="6"/>
      <dgm:spPr/>
    </dgm:pt>
    <dgm:pt modelId="{26AF7C82-151A-43AA-A5B4-B5F5666AA0B1}" type="pres">
      <dgm:prSet presAssocID="{6A99B8D5-0E04-42E4-BC67-35894089FA80}" presName="imagNode" presStyleLbl="fgImgPlace1" presStyleIdx="1" presStyleCnt="6"/>
      <dgm:spPr>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dgm:spPr>
    </dgm:pt>
    <dgm:pt modelId="{C5C1BD63-F329-46DE-9419-D883AB94AFE0}" type="pres">
      <dgm:prSet presAssocID="{80573DD0-7DF4-496D-BB2E-E566BC731D0A}" presName="sibTrans" presStyleLbl="sibTrans2D1" presStyleIdx="0" presStyleCnt="0"/>
      <dgm:spPr/>
    </dgm:pt>
    <dgm:pt modelId="{92576B56-D5D3-4E7F-9F28-E5FC02D8D215}" type="pres">
      <dgm:prSet presAssocID="{B2FEFF9F-5B98-4AAE-ADF6-DBA3B5034460}" presName="compNode" presStyleCnt="0"/>
      <dgm:spPr/>
    </dgm:pt>
    <dgm:pt modelId="{C7D281E4-BF72-403A-8AA0-42D55FDCEF9E}" type="pres">
      <dgm:prSet presAssocID="{B2FEFF9F-5B98-4AAE-ADF6-DBA3B5034460}" presName="bkgdShape" presStyleLbl="node1" presStyleIdx="2" presStyleCnt="6"/>
      <dgm:spPr/>
    </dgm:pt>
    <dgm:pt modelId="{0ED74B2D-1F14-4F5D-87B1-7A4908C2FC82}" type="pres">
      <dgm:prSet presAssocID="{B2FEFF9F-5B98-4AAE-ADF6-DBA3B5034460}" presName="nodeTx" presStyleLbl="node1" presStyleIdx="2" presStyleCnt="6">
        <dgm:presLayoutVars>
          <dgm:bulletEnabled val="1"/>
        </dgm:presLayoutVars>
      </dgm:prSet>
      <dgm:spPr/>
    </dgm:pt>
    <dgm:pt modelId="{BF910B8D-D5C8-454B-A318-FD15E953DF1E}" type="pres">
      <dgm:prSet presAssocID="{B2FEFF9F-5B98-4AAE-ADF6-DBA3B5034460}" presName="invisiNode" presStyleLbl="node1" presStyleIdx="2" presStyleCnt="6"/>
      <dgm:spPr/>
    </dgm:pt>
    <dgm:pt modelId="{2F900282-9D6C-4CA6-B687-0B4276A31A1F}" type="pres">
      <dgm:prSet presAssocID="{B2FEFF9F-5B98-4AAE-ADF6-DBA3B5034460}" presName="imagNode" presStyleLbl="fgImgPlace1" presStyleIdx="2" presStyleCnt="6" custLinFactNeighborX="-2506" custLinFactNeighborY="-1993"/>
      <dgm:spPr>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dgm:spPr>
    </dgm:pt>
    <dgm:pt modelId="{6463E4CA-373E-4044-B048-584CCE682E90}" type="pres">
      <dgm:prSet presAssocID="{DA3BA84E-ADA6-47E8-8A2E-2162E0E64FC4}" presName="sibTrans" presStyleLbl="sibTrans2D1" presStyleIdx="0" presStyleCnt="0"/>
      <dgm:spPr/>
    </dgm:pt>
    <dgm:pt modelId="{46D5D657-5C34-4DE7-8170-C72471BA9E08}" type="pres">
      <dgm:prSet presAssocID="{EF2956B3-F44F-436A-9C34-65962BCBBC86}" presName="compNode" presStyleCnt="0"/>
      <dgm:spPr/>
    </dgm:pt>
    <dgm:pt modelId="{42A367CC-533A-4373-82F1-28667BB58C0C}" type="pres">
      <dgm:prSet presAssocID="{EF2956B3-F44F-436A-9C34-65962BCBBC86}" presName="bkgdShape" presStyleLbl="node1" presStyleIdx="3" presStyleCnt="6"/>
      <dgm:spPr/>
    </dgm:pt>
    <dgm:pt modelId="{C4B4B55B-68F2-47F6-8C12-17003BC60A05}" type="pres">
      <dgm:prSet presAssocID="{EF2956B3-F44F-436A-9C34-65962BCBBC86}" presName="nodeTx" presStyleLbl="node1" presStyleIdx="3" presStyleCnt="6">
        <dgm:presLayoutVars>
          <dgm:bulletEnabled val="1"/>
        </dgm:presLayoutVars>
      </dgm:prSet>
      <dgm:spPr/>
    </dgm:pt>
    <dgm:pt modelId="{02199FE1-415B-4AF1-B5D5-9323DFC71C34}" type="pres">
      <dgm:prSet presAssocID="{EF2956B3-F44F-436A-9C34-65962BCBBC86}" presName="invisiNode" presStyleLbl="node1" presStyleIdx="3" presStyleCnt="6"/>
      <dgm:spPr/>
    </dgm:pt>
    <dgm:pt modelId="{A97DEF86-9E86-4AF0-9A0A-A2D1C2051394}" type="pres">
      <dgm:prSet presAssocID="{EF2956B3-F44F-436A-9C34-65962BCBBC86}" presName="imagNode" presStyleLbl="fgImgPlace1" presStyleIdx="3" presStyleCnt="6" custLinFactNeighborY="194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59000" r="-59000"/>
          </a:stretch>
        </a:blipFill>
      </dgm:spPr>
    </dgm:pt>
    <dgm:pt modelId="{91A3C5F5-C899-49F4-9B7E-0B6517377F9C}" type="pres">
      <dgm:prSet presAssocID="{A9473D68-1FC2-4F36-8EAC-DC208419A886}" presName="sibTrans" presStyleLbl="sibTrans2D1" presStyleIdx="0" presStyleCnt="0"/>
      <dgm:spPr/>
    </dgm:pt>
    <dgm:pt modelId="{BA0BB383-9410-43E9-8E83-89F46633DB7A}" type="pres">
      <dgm:prSet presAssocID="{8BCA5810-5361-44A9-ADB9-03C953A1532E}" presName="compNode" presStyleCnt="0"/>
      <dgm:spPr/>
    </dgm:pt>
    <dgm:pt modelId="{8AB68321-AE34-44A8-983A-84CA1201B332}" type="pres">
      <dgm:prSet presAssocID="{8BCA5810-5361-44A9-ADB9-03C953A1532E}" presName="bkgdShape" presStyleLbl="node1" presStyleIdx="4" presStyleCnt="6"/>
      <dgm:spPr/>
    </dgm:pt>
    <dgm:pt modelId="{61EDC464-E270-42B9-B176-1787588BC282}" type="pres">
      <dgm:prSet presAssocID="{8BCA5810-5361-44A9-ADB9-03C953A1532E}" presName="nodeTx" presStyleLbl="node1" presStyleIdx="4" presStyleCnt="6">
        <dgm:presLayoutVars>
          <dgm:bulletEnabled val="1"/>
        </dgm:presLayoutVars>
      </dgm:prSet>
      <dgm:spPr/>
    </dgm:pt>
    <dgm:pt modelId="{520E4316-B61D-43C0-8452-7500437A6FD0}" type="pres">
      <dgm:prSet presAssocID="{8BCA5810-5361-44A9-ADB9-03C953A1532E}" presName="invisiNode" presStyleLbl="node1" presStyleIdx="4" presStyleCnt="6"/>
      <dgm:spPr/>
    </dgm:pt>
    <dgm:pt modelId="{27A2C8C2-1E1C-438D-A67B-85867105C07F}" type="pres">
      <dgm:prSet presAssocID="{8BCA5810-5361-44A9-ADB9-03C953A1532E}" presName="imagNode" presStyleLbl="fgImgPlace1" presStyleIdx="4" presStyleCnt="6"/>
      <dgm:spPr>
        <a:blipFill>
          <a:blip xmlns:r="http://schemas.openxmlformats.org/officeDocument/2006/relationships" r:embed="rId5">
            <a:extLst>
              <a:ext uri="{28A0092B-C50C-407E-A947-70E740481C1C}">
                <a14:useLocalDpi xmlns:a14="http://schemas.microsoft.com/office/drawing/2010/main" val="0"/>
              </a:ext>
            </a:extLst>
          </a:blip>
          <a:srcRect/>
          <a:stretch>
            <a:fillRect l="-71000" r="-71000"/>
          </a:stretch>
        </a:blipFill>
      </dgm:spPr>
    </dgm:pt>
    <dgm:pt modelId="{A440CD77-B98D-4E0F-A31E-110AD0DE98F5}" type="pres">
      <dgm:prSet presAssocID="{58132F55-09AF-42F3-A331-759050952AC8}" presName="sibTrans" presStyleLbl="sibTrans2D1" presStyleIdx="0" presStyleCnt="0"/>
      <dgm:spPr/>
    </dgm:pt>
    <dgm:pt modelId="{3EDDA9D3-3C46-472A-8046-ECCCD0A7C34E}" type="pres">
      <dgm:prSet presAssocID="{EA3092EA-E75B-4ED9-BAEA-32CEAD32CE45}" presName="compNode" presStyleCnt="0"/>
      <dgm:spPr/>
    </dgm:pt>
    <dgm:pt modelId="{ED2DA8F4-3A85-4828-9C24-02E89D5F8224}" type="pres">
      <dgm:prSet presAssocID="{EA3092EA-E75B-4ED9-BAEA-32CEAD32CE45}" presName="bkgdShape" presStyleLbl="node1" presStyleIdx="5" presStyleCnt="6"/>
      <dgm:spPr/>
    </dgm:pt>
    <dgm:pt modelId="{4BCBA4EA-CE1B-4EBD-BAD9-DE9DB290F91B}" type="pres">
      <dgm:prSet presAssocID="{EA3092EA-E75B-4ED9-BAEA-32CEAD32CE45}" presName="nodeTx" presStyleLbl="node1" presStyleIdx="5" presStyleCnt="6">
        <dgm:presLayoutVars>
          <dgm:bulletEnabled val="1"/>
        </dgm:presLayoutVars>
      </dgm:prSet>
      <dgm:spPr/>
    </dgm:pt>
    <dgm:pt modelId="{3602A25A-155C-4AE6-866B-48ECC98EB06E}" type="pres">
      <dgm:prSet presAssocID="{EA3092EA-E75B-4ED9-BAEA-32CEAD32CE45}" presName="invisiNode" presStyleLbl="node1" presStyleIdx="5" presStyleCnt="6"/>
      <dgm:spPr/>
    </dgm:pt>
    <dgm:pt modelId="{B710748A-C8C3-4D78-823F-DFF0ADF4C6BF}" type="pres">
      <dgm:prSet presAssocID="{EA3092EA-E75B-4ED9-BAEA-32CEAD32CE45}" presName="imagNode" presStyleLbl="fgImgPlace1" presStyleIdx="5" presStyleCnt="6"/>
      <dgm:spPr>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dgm:spPr>
    </dgm:pt>
  </dgm:ptLst>
  <dgm:cxnLst>
    <dgm:cxn modelId="{80A41103-6FC3-485F-AE37-16977E3A801D}" type="presOf" srcId="{80573DD0-7DF4-496D-BB2E-E566BC731D0A}" destId="{C5C1BD63-F329-46DE-9419-D883AB94AFE0}" srcOrd="0" destOrd="0" presId="urn:microsoft.com/office/officeart/2005/8/layout/hList7"/>
    <dgm:cxn modelId="{A112A70C-0645-4736-8A55-B71DD44EE19B}" type="presOf" srcId="{2F25C525-32DB-49E0-AEA6-B44FCD01A174}" destId="{B08FD720-150E-4990-9599-9FD743624B06}" srcOrd="0" destOrd="0" presId="urn:microsoft.com/office/officeart/2005/8/layout/hList7"/>
    <dgm:cxn modelId="{983BE310-DDD5-471E-A088-3B051A1C6CB8}" type="presOf" srcId="{B2FEFF9F-5B98-4AAE-ADF6-DBA3B5034460}" destId="{0ED74B2D-1F14-4F5D-87B1-7A4908C2FC82}" srcOrd="1" destOrd="0" presId="urn:microsoft.com/office/officeart/2005/8/layout/hList7"/>
    <dgm:cxn modelId="{A21F3311-42FE-4ADE-8F24-9AE932D6E6B4}" type="presOf" srcId="{EA3092EA-E75B-4ED9-BAEA-32CEAD32CE45}" destId="{4BCBA4EA-CE1B-4EBD-BAD9-DE9DB290F91B}" srcOrd="1" destOrd="0" presId="urn:microsoft.com/office/officeart/2005/8/layout/hList7"/>
    <dgm:cxn modelId="{418B3112-95A9-4861-BFDA-F39FF804EE4F}" srcId="{0E69EA14-B13B-4258-9165-F4C668D7B8AF}" destId="{EF2956B3-F44F-436A-9C34-65962BCBBC86}" srcOrd="3" destOrd="0" parTransId="{EF39E2E8-3959-482F-A188-25CE86F96394}" sibTransId="{A9473D68-1FC2-4F36-8EAC-DC208419A886}"/>
    <dgm:cxn modelId="{B1604720-7C08-405F-8771-8A05E6A94350}" type="presOf" srcId="{58132F55-09AF-42F3-A331-759050952AC8}" destId="{A440CD77-B98D-4E0F-A31E-110AD0DE98F5}" srcOrd="0" destOrd="0" presId="urn:microsoft.com/office/officeart/2005/8/layout/hList7"/>
    <dgm:cxn modelId="{1C2DEF22-F617-404F-BF18-7BEF6E6FF729}" type="presOf" srcId="{EF2956B3-F44F-436A-9C34-65962BCBBC86}" destId="{42A367CC-533A-4373-82F1-28667BB58C0C}" srcOrd="0" destOrd="0" presId="urn:microsoft.com/office/officeart/2005/8/layout/hList7"/>
    <dgm:cxn modelId="{C303EB27-448E-47A7-9193-6FA6BB244ECF}" type="presOf" srcId="{2ABCFD41-E2AF-420D-AF5C-995472F275D2}" destId="{839E56C1-887F-4564-A65D-88422F9347DD}" srcOrd="1" destOrd="0" presId="urn:microsoft.com/office/officeart/2005/8/layout/hList7"/>
    <dgm:cxn modelId="{6AB1CD2B-10E2-4824-9AD3-9359D5466CC2}" srcId="{0E69EA14-B13B-4258-9165-F4C668D7B8AF}" destId="{6A99B8D5-0E04-42E4-BC67-35894089FA80}" srcOrd="1" destOrd="0" parTransId="{373922FF-A3FE-458D-BA01-008010D7B3C5}" sibTransId="{80573DD0-7DF4-496D-BB2E-E566BC731D0A}"/>
    <dgm:cxn modelId="{FAC28534-D6B6-4AED-9FAE-CB8D0EBC2EB0}" srcId="{0E69EA14-B13B-4258-9165-F4C668D7B8AF}" destId="{8BCA5810-5361-44A9-ADB9-03C953A1532E}" srcOrd="4" destOrd="0" parTransId="{A3825122-9090-46AC-B310-6683397433F3}" sibTransId="{58132F55-09AF-42F3-A331-759050952AC8}"/>
    <dgm:cxn modelId="{5C596C40-7D02-42DA-AA02-4F9DB1EB670E}" srcId="{0E69EA14-B13B-4258-9165-F4C668D7B8AF}" destId="{EA3092EA-E75B-4ED9-BAEA-32CEAD32CE45}" srcOrd="5" destOrd="0" parTransId="{271D53ED-91F1-499D-969A-17B969433C46}" sibTransId="{E59A3E49-4AC7-406D-A7D8-6BFD551E56B3}"/>
    <dgm:cxn modelId="{1095085F-75FD-4595-9F62-AECB0B9572E3}" type="presOf" srcId="{8BCA5810-5361-44A9-ADB9-03C953A1532E}" destId="{61EDC464-E270-42B9-B176-1787588BC282}" srcOrd="1" destOrd="0" presId="urn:microsoft.com/office/officeart/2005/8/layout/hList7"/>
    <dgm:cxn modelId="{89722142-1D69-425B-ACFB-658BC896EAB4}" type="presOf" srcId="{A9473D68-1FC2-4F36-8EAC-DC208419A886}" destId="{91A3C5F5-C899-49F4-9B7E-0B6517377F9C}" srcOrd="0" destOrd="0" presId="urn:microsoft.com/office/officeart/2005/8/layout/hList7"/>
    <dgm:cxn modelId="{FAA4F547-05EC-46A9-8A22-1165B68A7E74}" type="presOf" srcId="{6A99B8D5-0E04-42E4-BC67-35894089FA80}" destId="{760EF060-ED0F-4183-8A0D-A41E25D6B179}" srcOrd="1" destOrd="0" presId="urn:microsoft.com/office/officeart/2005/8/layout/hList7"/>
    <dgm:cxn modelId="{DA5AB168-04E8-4E62-B736-CA9D9B733806}" type="presOf" srcId="{EF2956B3-F44F-436A-9C34-65962BCBBC86}" destId="{C4B4B55B-68F2-47F6-8C12-17003BC60A05}" srcOrd="1" destOrd="0" presId="urn:microsoft.com/office/officeart/2005/8/layout/hList7"/>
    <dgm:cxn modelId="{370F6E6A-A3C6-478E-91D0-D03F2A104632}" type="presOf" srcId="{0E69EA14-B13B-4258-9165-F4C668D7B8AF}" destId="{5EF7400E-B5FD-482C-A5E0-73D856939EA8}" srcOrd="0" destOrd="0" presId="urn:microsoft.com/office/officeart/2005/8/layout/hList7"/>
    <dgm:cxn modelId="{82199059-BA70-49CA-8643-A2DBDDE7D24E}" type="presOf" srcId="{B2FEFF9F-5B98-4AAE-ADF6-DBA3B5034460}" destId="{C7D281E4-BF72-403A-8AA0-42D55FDCEF9E}" srcOrd="0" destOrd="0" presId="urn:microsoft.com/office/officeart/2005/8/layout/hList7"/>
    <dgm:cxn modelId="{02BC047A-E9BC-4450-9DA1-E8E40C714462}" srcId="{0E69EA14-B13B-4258-9165-F4C668D7B8AF}" destId="{2ABCFD41-E2AF-420D-AF5C-995472F275D2}" srcOrd="0" destOrd="0" parTransId="{D0A6B4A9-8FEA-421F-95EF-37C8BA38B204}" sibTransId="{2F25C525-32DB-49E0-AEA6-B44FCD01A174}"/>
    <dgm:cxn modelId="{8B156A94-76E6-44F6-8DCA-6E995D70D39B}" type="presOf" srcId="{6A99B8D5-0E04-42E4-BC67-35894089FA80}" destId="{41BA5A92-BC9B-4528-AC71-A541A1485C21}" srcOrd="0" destOrd="0" presId="urn:microsoft.com/office/officeart/2005/8/layout/hList7"/>
    <dgm:cxn modelId="{F49C67AB-AE55-41EB-899D-C2F9F40413FF}" type="presOf" srcId="{2ABCFD41-E2AF-420D-AF5C-995472F275D2}" destId="{A2846506-B1B6-4A42-933A-A96B0C22C8BD}" srcOrd="0" destOrd="0" presId="urn:microsoft.com/office/officeart/2005/8/layout/hList7"/>
    <dgm:cxn modelId="{ADAC2EBA-BD4E-4D0E-A3E4-F7758336DD98}" type="presOf" srcId="{DA3BA84E-ADA6-47E8-8A2E-2162E0E64FC4}" destId="{6463E4CA-373E-4044-B048-584CCE682E90}" srcOrd="0" destOrd="0" presId="urn:microsoft.com/office/officeart/2005/8/layout/hList7"/>
    <dgm:cxn modelId="{48419DC9-4EF7-4FCC-8BA6-71F4B6B291F8}" srcId="{0E69EA14-B13B-4258-9165-F4C668D7B8AF}" destId="{B2FEFF9F-5B98-4AAE-ADF6-DBA3B5034460}" srcOrd="2" destOrd="0" parTransId="{1B25B3A5-D7CD-4FB9-AAD2-028BD2F06FBD}" sibTransId="{DA3BA84E-ADA6-47E8-8A2E-2162E0E64FC4}"/>
    <dgm:cxn modelId="{57EDF1CC-FC6C-4A77-A079-150E3D608280}" type="presOf" srcId="{EA3092EA-E75B-4ED9-BAEA-32CEAD32CE45}" destId="{ED2DA8F4-3A85-4828-9C24-02E89D5F8224}" srcOrd="0" destOrd="0" presId="urn:microsoft.com/office/officeart/2005/8/layout/hList7"/>
    <dgm:cxn modelId="{3F2796F9-01B3-4479-9E86-EDC47A8D269E}" type="presOf" srcId="{8BCA5810-5361-44A9-ADB9-03C953A1532E}" destId="{8AB68321-AE34-44A8-983A-84CA1201B332}" srcOrd="0" destOrd="0" presId="urn:microsoft.com/office/officeart/2005/8/layout/hList7"/>
    <dgm:cxn modelId="{836F0CAE-6965-4EED-BED0-B614453CBBAE}" type="presParOf" srcId="{5EF7400E-B5FD-482C-A5E0-73D856939EA8}" destId="{EC4899BB-3BE8-48E2-876D-D391AD18BBB5}" srcOrd="0" destOrd="0" presId="urn:microsoft.com/office/officeart/2005/8/layout/hList7"/>
    <dgm:cxn modelId="{1DDA517B-E46E-49BB-A720-9AB7BE66EF44}" type="presParOf" srcId="{5EF7400E-B5FD-482C-A5E0-73D856939EA8}" destId="{BE790B10-2D06-4430-A81B-4477BDBAAA2F}" srcOrd="1" destOrd="0" presId="urn:microsoft.com/office/officeart/2005/8/layout/hList7"/>
    <dgm:cxn modelId="{0F5842F5-28F8-4D84-B1B8-19ECC88EF9E3}" type="presParOf" srcId="{BE790B10-2D06-4430-A81B-4477BDBAAA2F}" destId="{C65C9AB7-DBB8-435B-AECC-8BE2CD92D13F}" srcOrd="0" destOrd="0" presId="urn:microsoft.com/office/officeart/2005/8/layout/hList7"/>
    <dgm:cxn modelId="{9710CD7C-6370-4FA4-BA88-B96A2A1A96F0}" type="presParOf" srcId="{C65C9AB7-DBB8-435B-AECC-8BE2CD92D13F}" destId="{A2846506-B1B6-4A42-933A-A96B0C22C8BD}" srcOrd="0" destOrd="0" presId="urn:microsoft.com/office/officeart/2005/8/layout/hList7"/>
    <dgm:cxn modelId="{D758005C-5796-4B74-9F2A-38B7213D408F}" type="presParOf" srcId="{C65C9AB7-DBB8-435B-AECC-8BE2CD92D13F}" destId="{839E56C1-887F-4564-A65D-88422F9347DD}" srcOrd="1" destOrd="0" presId="urn:microsoft.com/office/officeart/2005/8/layout/hList7"/>
    <dgm:cxn modelId="{565D748C-EAFB-47B5-AAB2-817F6F8F7606}" type="presParOf" srcId="{C65C9AB7-DBB8-435B-AECC-8BE2CD92D13F}" destId="{C14D9CBC-0743-4C57-BF72-B5E535E9940E}" srcOrd="2" destOrd="0" presId="urn:microsoft.com/office/officeart/2005/8/layout/hList7"/>
    <dgm:cxn modelId="{DDEB5D6D-66C0-4D43-865C-3B6EBCC62B0D}" type="presParOf" srcId="{C65C9AB7-DBB8-435B-AECC-8BE2CD92D13F}" destId="{FEE557DF-C910-4E74-ACC5-09BEDC86DC47}" srcOrd="3" destOrd="0" presId="urn:microsoft.com/office/officeart/2005/8/layout/hList7"/>
    <dgm:cxn modelId="{0DD51792-7F12-4BD4-883A-064B04042E2F}" type="presParOf" srcId="{BE790B10-2D06-4430-A81B-4477BDBAAA2F}" destId="{B08FD720-150E-4990-9599-9FD743624B06}" srcOrd="1" destOrd="0" presId="urn:microsoft.com/office/officeart/2005/8/layout/hList7"/>
    <dgm:cxn modelId="{106F78D8-471E-434B-9886-C357B1FE6841}" type="presParOf" srcId="{BE790B10-2D06-4430-A81B-4477BDBAAA2F}" destId="{1B8BEE5D-AEA5-44E6-9CDA-ADC5D52ED45F}" srcOrd="2" destOrd="0" presId="urn:microsoft.com/office/officeart/2005/8/layout/hList7"/>
    <dgm:cxn modelId="{E2A0F4D6-C960-4C01-B2EF-C25588DC4921}" type="presParOf" srcId="{1B8BEE5D-AEA5-44E6-9CDA-ADC5D52ED45F}" destId="{41BA5A92-BC9B-4528-AC71-A541A1485C21}" srcOrd="0" destOrd="0" presId="urn:microsoft.com/office/officeart/2005/8/layout/hList7"/>
    <dgm:cxn modelId="{1AC39F01-9C60-4FD5-85A7-8577EF9EEAC0}" type="presParOf" srcId="{1B8BEE5D-AEA5-44E6-9CDA-ADC5D52ED45F}" destId="{760EF060-ED0F-4183-8A0D-A41E25D6B179}" srcOrd="1" destOrd="0" presId="urn:microsoft.com/office/officeart/2005/8/layout/hList7"/>
    <dgm:cxn modelId="{221520B2-F351-466F-B824-8A41ED9BEEC4}" type="presParOf" srcId="{1B8BEE5D-AEA5-44E6-9CDA-ADC5D52ED45F}" destId="{B24520FB-E62B-450F-9EBF-0E2F731A008E}" srcOrd="2" destOrd="0" presId="urn:microsoft.com/office/officeart/2005/8/layout/hList7"/>
    <dgm:cxn modelId="{D48F1CC8-EFB4-47D4-994E-ABEBB99E7EB6}" type="presParOf" srcId="{1B8BEE5D-AEA5-44E6-9CDA-ADC5D52ED45F}" destId="{26AF7C82-151A-43AA-A5B4-B5F5666AA0B1}" srcOrd="3" destOrd="0" presId="urn:microsoft.com/office/officeart/2005/8/layout/hList7"/>
    <dgm:cxn modelId="{919A7FC9-8D56-4C5E-B0B9-EE5552109FE6}" type="presParOf" srcId="{BE790B10-2D06-4430-A81B-4477BDBAAA2F}" destId="{C5C1BD63-F329-46DE-9419-D883AB94AFE0}" srcOrd="3" destOrd="0" presId="urn:microsoft.com/office/officeart/2005/8/layout/hList7"/>
    <dgm:cxn modelId="{7B306708-919C-4C33-AFB5-FE4FB6AC7F57}" type="presParOf" srcId="{BE790B10-2D06-4430-A81B-4477BDBAAA2F}" destId="{92576B56-D5D3-4E7F-9F28-E5FC02D8D215}" srcOrd="4" destOrd="0" presId="urn:microsoft.com/office/officeart/2005/8/layout/hList7"/>
    <dgm:cxn modelId="{06183975-7640-48E8-A92F-AABB51C130BB}" type="presParOf" srcId="{92576B56-D5D3-4E7F-9F28-E5FC02D8D215}" destId="{C7D281E4-BF72-403A-8AA0-42D55FDCEF9E}" srcOrd="0" destOrd="0" presId="urn:microsoft.com/office/officeart/2005/8/layout/hList7"/>
    <dgm:cxn modelId="{17C769CB-5660-4359-BD45-1AC4A33D9CC4}" type="presParOf" srcId="{92576B56-D5D3-4E7F-9F28-E5FC02D8D215}" destId="{0ED74B2D-1F14-4F5D-87B1-7A4908C2FC82}" srcOrd="1" destOrd="0" presId="urn:microsoft.com/office/officeart/2005/8/layout/hList7"/>
    <dgm:cxn modelId="{96E1142D-9229-4AAB-AAFF-925A868B3911}" type="presParOf" srcId="{92576B56-D5D3-4E7F-9F28-E5FC02D8D215}" destId="{BF910B8D-D5C8-454B-A318-FD15E953DF1E}" srcOrd="2" destOrd="0" presId="urn:microsoft.com/office/officeart/2005/8/layout/hList7"/>
    <dgm:cxn modelId="{47A9F8E5-0C00-4B53-93C0-F6B1062082F6}" type="presParOf" srcId="{92576B56-D5D3-4E7F-9F28-E5FC02D8D215}" destId="{2F900282-9D6C-4CA6-B687-0B4276A31A1F}" srcOrd="3" destOrd="0" presId="urn:microsoft.com/office/officeart/2005/8/layout/hList7"/>
    <dgm:cxn modelId="{188B6ED2-AE67-44E0-AD34-6CAAE798866B}" type="presParOf" srcId="{BE790B10-2D06-4430-A81B-4477BDBAAA2F}" destId="{6463E4CA-373E-4044-B048-584CCE682E90}" srcOrd="5" destOrd="0" presId="urn:microsoft.com/office/officeart/2005/8/layout/hList7"/>
    <dgm:cxn modelId="{16926BC8-869B-40F7-BFCC-359491A2C958}" type="presParOf" srcId="{BE790B10-2D06-4430-A81B-4477BDBAAA2F}" destId="{46D5D657-5C34-4DE7-8170-C72471BA9E08}" srcOrd="6" destOrd="0" presId="urn:microsoft.com/office/officeart/2005/8/layout/hList7"/>
    <dgm:cxn modelId="{967CFFF4-573C-4C4E-BD1C-AA22F7257F2F}" type="presParOf" srcId="{46D5D657-5C34-4DE7-8170-C72471BA9E08}" destId="{42A367CC-533A-4373-82F1-28667BB58C0C}" srcOrd="0" destOrd="0" presId="urn:microsoft.com/office/officeart/2005/8/layout/hList7"/>
    <dgm:cxn modelId="{98596B1C-872B-4E28-9DEF-2282ECC57312}" type="presParOf" srcId="{46D5D657-5C34-4DE7-8170-C72471BA9E08}" destId="{C4B4B55B-68F2-47F6-8C12-17003BC60A05}" srcOrd="1" destOrd="0" presId="urn:microsoft.com/office/officeart/2005/8/layout/hList7"/>
    <dgm:cxn modelId="{C9779081-701A-4398-AD2D-7CBCED811FF8}" type="presParOf" srcId="{46D5D657-5C34-4DE7-8170-C72471BA9E08}" destId="{02199FE1-415B-4AF1-B5D5-9323DFC71C34}" srcOrd="2" destOrd="0" presId="urn:microsoft.com/office/officeart/2005/8/layout/hList7"/>
    <dgm:cxn modelId="{D1E8D75A-7D56-4622-9AF7-9A3356322A26}" type="presParOf" srcId="{46D5D657-5C34-4DE7-8170-C72471BA9E08}" destId="{A97DEF86-9E86-4AF0-9A0A-A2D1C2051394}" srcOrd="3" destOrd="0" presId="urn:microsoft.com/office/officeart/2005/8/layout/hList7"/>
    <dgm:cxn modelId="{AA6C8714-AC69-479A-B719-D7D1355AB198}" type="presParOf" srcId="{BE790B10-2D06-4430-A81B-4477BDBAAA2F}" destId="{91A3C5F5-C899-49F4-9B7E-0B6517377F9C}" srcOrd="7" destOrd="0" presId="urn:microsoft.com/office/officeart/2005/8/layout/hList7"/>
    <dgm:cxn modelId="{4AC73AA6-AE80-4B8A-BE79-27A9160F81EC}" type="presParOf" srcId="{BE790B10-2D06-4430-A81B-4477BDBAAA2F}" destId="{BA0BB383-9410-43E9-8E83-89F46633DB7A}" srcOrd="8" destOrd="0" presId="urn:microsoft.com/office/officeart/2005/8/layout/hList7"/>
    <dgm:cxn modelId="{C6AD8D38-0AD1-4ABA-A295-AFFA6F2F366B}" type="presParOf" srcId="{BA0BB383-9410-43E9-8E83-89F46633DB7A}" destId="{8AB68321-AE34-44A8-983A-84CA1201B332}" srcOrd="0" destOrd="0" presId="urn:microsoft.com/office/officeart/2005/8/layout/hList7"/>
    <dgm:cxn modelId="{7C66B8A3-F539-458F-9FB4-80CA375DCCD9}" type="presParOf" srcId="{BA0BB383-9410-43E9-8E83-89F46633DB7A}" destId="{61EDC464-E270-42B9-B176-1787588BC282}" srcOrd="1" destOrd="0" presId="urn:microsoft.com/office/officeart/2005/8/layout/hList7"/>
    <dgm:cxn modelId="{E984BBBE-0B5F-49D0-ACE9-BF532E01FBEB}" type="presParOf" srcId="{BA0BB383-9410-43E9-8E83-89F46633DB7A}" destId="{520E4316-B61D-43C0-8452-7500437A6FD0}" srcOrd="2" destOrd="0" presId="urn:microsoft.com/office/officeart/2005/8/layout/hList7"/>
    <dgm:cxn modelId="{95DDF420-B900-46DF-B93D-C22FFC8FBD66}" type="presParOf" srcId="{BA0BB383-9410-43E9-8E83-89F46633DB7A}" destId="{27A2C8C2-1E1C-438D-A67B-85867105C07F}" srcOrd="3" destOrd="0" presId="urn:microsoft.com/office/officeart/2005/8/layout/hList7"/>
    <dgm:cxn modelId="{341C0216-467C-4C8A-B646-7F0726049B8D}" type="presParOf" srcId="{BE790B10-2D06-4430-A81B-4477BDBAAA2F}" destId="{A440CD77-B98D-4E0F-A31E-110AD0DE98F5}" srcOrd="9" destOrd="0" presId="urn:microsoft.com/office/officeart/2005/8/layout/hList7"/>
    <dgm:cxn modelId="{543D12D7-EAC3-431D-9992-03EFC041ECBE}" type="presParOf" srcId="{BE790B10-2D06-4430-A81B-4477BDBAAA2F}" destId="{3EDDA9D3-3C46-472A-8046-ECCCD0A7C34E}" srcOrd="10" destOrd="0" presId="urn:microsoft.com/office/officeart/2005/8/layout/hList7"/>
    <dgm:cxn modelId="{42325FD4-6513-44A9-9A93-1BDF62EBA357}" type="presParOf" srcId="{3EDDA9D3-3C46-472A-8046-ECCCD0A7C34E}" destId="{ED2DA8F4-3A85-4828-9C24-02E89D5F8224}" srcOrd="0" destOrd="0" presId="urn:microsoft.com/office/officeart/2005/8/layout/hList7"/>
    <dgm:cxn modelId="{70C54D28-F398-43D4-BC59-FDB54628A7C6}" type="presParOf" srcId="{3EDDA9D3-3C46-472A-8046-ECCCD0A7C34E}" destId="{4BCBA4EA-CE1B-4EBD-BAD9-DE9DB290F91B}" srcOrd="1" destOrd="0" presId="urn:microsoft.com/office/officeart/2005/8/layout/hList7"/>
    <dgm:cxn modelId="{3EC0B2CF-0EF7-42CF-AF27-782BB73BC17C}" type="presParOf" srcId="{3EDDA9D3-3C46-472A-8046-ECCCD0A7C34E}" destId="{3602A25A-155C-4AE6-866B-48ECC98EB06E}" srcOrd="2" destOrd="0" presId="urn:microsoft.com/office/officeart/2005/8/layout/hList7"/>
    <dgm:cxn modelId="{43B1C87E-8DD5-47B3-A91B-3C7DD7F03355}" type="presParOf" srcId="{3EDDA9D3-3C46-472A-8046-ECCCD0A7C34E}" destId="{B710748A-C8C3-4D78-823F-DFF0ADF4C6BF}" srcOrd="3" destOrd="0" presId="urn:microsoft.com/office/officeart/2005/8/layout/hList7"/>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609CFF1-5337-439C-85FD-1684CA136DD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GB"/>
        </a:p>
      </dgm:t>
    </dgm:pt>
    <dgm:pt modelId="{1AB4675F-43C8-4776-8113-48FB03AD650E}">
      <dgm:prSet phldrT="[Text]"/>
      <dgm:spPr>
        <a:solidFill>
          <a:srgbClr val="0070C0"/>
        </a:solidFill>
      </dgm:spPr>
      <dgm:t>
        <a:bodyPr/>
        <a:lstStyle/>
        <a:p>
          <a:r>
            <a:rPr lang="en-GB"/>
            <a:t>Helpdesk</a:t>
          </a:r>
        </a:p>
      </dgm:t>
    </dgm:pt>
    <dgm:pt modelId="{B760EB9E-F7A3-42C3-9C54-94429342ECC4}" type="parTrans" cxnId="{309FD66A-6C9D-4720-920C-8290AA0BB8CF}">
      <dgm:prSet/>
      <dgm:spPr/>
      <dgm:t>
        <a:bodyPr/>
        <a:lstStyle/>
        <a:p>
          <a:endParaRPr lang="en-GB"/>
        </a:p>
      </dgm:t>
    </dgm:pt>
    <dgm:pt modelId="{46EF940D-CEBA-4B24-AF30-D9FC09622307}" type="sibTrans" cxnId="{309FD66A-6C9D-4720-920C-8290AA0BB8CF}">
      <dgm:prSet/>
      <dgm:spPr/>
      <dgm:t>
        <a:bodyPr/>
        <a:lstStyle/>
        <a:p>
          <a:endParaRPr lang="en-GB" sz="2800"/>
        </a:p>
      </dgm:t>
    </dgm:pt>
    <dgm:pt modelId="{1869A061-E5EB-4BF1-97E9-57278F435068}">
      <dgm:prSet phldrT="[Text]"/>
      <dgm:spPr>
        <a:solidFill>
          <a:srgbClr val="0070C0"/>
        </a:solidFill>
      </dgm:spPr>
      <dgm:t>
        <a:bodyPr/>
        <a:lstStyle/>
        <a:p>
          <a:r>
            <a:rPr lang="en-GB"/>
            <a:t>Onboarding</a:t>
          </a:r>
        </a:p>
      </dgm:t>
    </dgm:pt>
    <dgm:pt modelId="{DA2BC321-1268-43DB-9708-EDDC2407CA3D}" type="parTrans" cxnId="{A51CB620-9AE6-4767-89E2-045FE489D5BD}">
      <dgm:prSet/>
      <dgm:spPr/>
      <dgm:t>
        <a:bodyPr/>
        <a:lstStyle/>
        <a:p>
          <a:endParaRPr lang="en-GB"/>
        </a:p>
      </dgm:t>
    </dgm:pt>
    <dgm:pt modelId="{2053E0AC-860F-4489-BB87-4395281B497D}" type="sibTrans" cxnId="{A51CB620-9AE6-4767-89E2-045FE489D5BD}">
      <dgm:prSet/>
      <dgm:spPr/>
      <dgm:t>
        <a:bodyPr/>
        <a:lstStyle/>
        <a:p>
          <a:endParaRPr lang="en-GB"/>
        </a:p>
      </dgm:t>
    </dgm:pt>
    <dgm:pt modelId="{D35A5813-C665-4CFF-9B4C-82145CF663C5}">
      <dgm:prSet phldrT="[Text]"/>
      <dgm:spPr>
        <a:solidFill>
          <a:srgbClr val="0070C0"/>
        </a:solidFill>
      </dgm:spPr>
      <dgm:t>
        <a:bodyPr/>
        <a:lstStyle/>
        <a:p>
          <a:r>
            <a:rPr lang="en-GB"/>
            <a:t>Training</a:t>
          </a:r>
        </a:p>
      </dgm:t>
    </dgm:pt>
    <dgm:pt modelId="{AEA44983-71B7-43A5-99DE-CBC670656C3D}" type="parTrans" cxnId="{E43BD62B-84DC-4A04-9F4E-B0B8B3092AE9}">
      <dgm:prSet/>
      <dgm:spPr/>
      <dgm:t>
        <a:bodyPr/>
        <a:lstStyle/>
        <a:p>
          <a:endParaRPr lang="en-GB"/>
        </a:p>
      </dgm:t>
    </dgm:pt>
    <dgm:pt modelId="{DD8FCDAB-FA3D-4232-8863-96687D10C9F3}" type="sibTrans" cxnId="{E43BD62B-84DC-4A04-9F4E-B0B8B3092AE9}">
      <dgm:prSet/>
      <dgm:spPr/>
      <dgm:t>
        <a:bodyPr/>
        <a:lstStyle/>
        <a:p>
          <a:endParaRPr lang="en-GB"/>
        </a:p>
      </dgm:t>
    </dgm:pt>
    <dgm:pt modelId="{FFA87143-4FA3-4328-ABD4-B58DFFE8FF0F}">
      <dgm:prSet phldrT="[Text]"/>
      <dgm:spPr>
        <a:solidFill>
          <a:srgbClr val="0070C0"/>
        </a:solidFill>
      </dgm:spPr>
      <dgm:t>
        <a:bodyPr/>
        <a:lstStyle/>
        <a:p>
          <a:r>
            <a:rPr lang="en-GB"/>
            <a:t>Website</a:t>
          </a:r>
        </a:p>
      </dgm:t>
    </dgm:pt>
    <dgm:pt modelId="{78114F56-4DCB-4ED9-9286-59184F127AF1}" type="parTrans" cxnId="{DB11AF59-FFAF-4195-AFF3-AECADC38E66B}">
      <dgm:prSet/>
      <dgm:spPr/>
      <dgm:t>
        <a:bodyPr/>
        <a:lstStyle/>
        <a:p>
          <a:endParaRPr lang="en-GB"/>
        </a:p>
      </dgm:t>
    </dgm:pt>
    <dgm:pt modelId="{0A589C7E-CFA2-44C0-8B57-A4B8CDEF82E1}" type="sibTrans" cxnId="{DB11AF59-FFAF-4195-AFF3-AECADC38E66B}">
      <dgm:prSet/>
      <dgm:spPr/>
      <dgm:t>
        <a:bodyPr/>
        <a:lstStyle/>
        <a:p>
          <a:endParaRPr lang="en-GB"/>
        </a:p>
      </dgm:t>
    </dgm:pt>
    <dgm:pt modelId="{B29362DB-B474-4ECF-A19E-1B15487BF0E0}">
      <dgm:prSet phldrT="[Text]"/>
      <dgm:spPr>
        <a:solidFill>
          <a:srgbClr val="0070C0"/>
        </a:solidFill>
      </dgm:spPr>
      <dgm:t>
        <a:bodyPr/>
        <a:lstStyle/>
        <a:p>
          <a:r>
            <a:rPr lang="en-GB"/>
            <a:t>Engagement</a:t>
          </a:r>
        </a:p>
      </dgm:t>
    </dgm:pt>
    <dgm:pt modelId="{31C14BC1-8D82-468F-AC0E-A3B843A99E0D}" type="parTrans" cxnId="{A5C6107B-19BA-4C1A-B5F3-AA463AE16C32}">
      <dgm:prSet/>
      <dgm:spPr/>
      <dgm:t>
        <a:bodyPr/>
        <a:lstStyle/>
        <a:p>
          <a:endParaRPr lang="en-GB"/>
        </a:p>
      </dgm:t>
    </dgm:pt>
    <dgm:pt modelId="{8D83FB04-241A-4BBD-9E76-2A0C4C699298}" type="sibTrans" cxnId="{A5C6107B-19BA-4C1A-B5F3-AA463AE16C32}">
      <dgm:prSet/>
      <dgm:spPr/>
      <dgm:t>
        <a:bodyPr/>
        <a:lstStyle/>
        <a:p>
          <a:endParaRPr lang="en-GB"/>
        </a:p>
      </dgm:t>
    </dgm:pt>
    <dgm:pt modelId="{6D04C4F9-5268-45EC-9F18-5E325B022143}" type="pres">
      <dgm:prSet presAssocID="{F609CFF1-5337-439C-85FD-1684CA136DD6}" presName="cycle" presStyleCnt="0">
        <dgm:presLayoutVars>
          <dgm:dir/>
          <dgm:resizeHandles val="exact"/>
        </dgm:presLayoutVars>
      </dgm:prSet>
      <dgm:spPr/>
    </dgm:pt>
    <dgm:pt modelId="{59EB67DD-F9DF-4AE3-8653-DD909DE9A368}" type="pres">
      <dgm:prSet presAssocID="{1AB4675F-43C8-4776-8113-48FB03AD650E}" presName="node" presStyleLbl="node1" presStyleIdx="0" presStyleCnt="5">
        <dgm:presLayoutVars>
          <dgm:bulletEnabled val="1"/>
        </dgm:presLayoutVars>
      </dgm:prSet>
      <dgm:spPr/>
    </dgm:pt>
    <dgm:pt modelId="{3DADC6DE-433C-405E-A469-50BC20E3ED16}" type="pres">
      <dgm:prSet presAssocID="{1AB4675F-43C8-4776-8113-48FB03AD650E}" presName="spNode" presStyleCnt="0"/>
      <dgm:spPr/>
    </dgm:pt>
    <dgm:pt modelId="{7FD99F37-84CD-47A3-9F53-87D09D8FB4BC}" type="pres">
      <dgm:prSet presAssocID="{46EF940D-CEBA-4B24-AF30-D9FC09622307}" presName="sibTrans" presStyleLbl="sibTrans1D1" presStyleIdx="0" presStyleCnt="5"/>
      <dgm:spPr/>
    </dgm:pt>
    <dgm:pt modelId="{C53202CF-034B-463C-9C5F-B7BDE70AD755}" type="pres">
      <dgm:prSet presAssocID="{1869A061-E5EB-4BF1-97E9-57278F435068}" presName="node" presStyleLbl="node1" presStyleIdx="1" presStyleCnt="5">
        <dgm:presLayoutVars>
          <dgm:bulletEnabled val="1"/>
        </dgm:presLayoutVars>
      </dgm:prSet>
      <dgm:spPr/>
    </dgm:pt>
    <dgm:pt modelId="{DD8E0C77-A05F-4369-A13D-150D241B5B7A}" type="pres">
      <dgm:prSet presAssocID="{1869A061-E5EB-4BF1-97E9-57278F435068}" presName="spNode" presStyleCnt="0"/>
      <dgm:spPr/>
    </dgm:pt>
    <dgm:pt modelId="{AFFD046C-7D80-473A-92AD-D87B92383DAF}" type="pres">
      <dgm:prSet presAssocID="{2053E0AC-860F-4489-BB87-4395281B497D}" presName="sibTrans" presStyleLbl="sibTrans1D1" presStyleIdx="1" presStyleCnt="5"/>
      <dgm:spPr/>
    </dgm:pt>
    <dgm:pt modelId="{657B4E35-EB29-408B-A836-756F79B092B8}" type="pres">
      <dgm:prSet presAssocID="{D35A5813-C665-4CFF-9B4C-82145CF663C5}" presName="node" presStyleLbl="node1" presStyleIdx="2" presStyleCnt="5">
        <dgm:presLayoutVars>
          <dgm:bulletEnabled val="1"/>
        </dgm:presLayoutVars>
      </dgm:prSet>
      <dgm:spPr/>
    </dgm:pt>
    <dgm:pt modelId="{574C356C-869E-4D55-A113-0352524A9FB8}" type="pres">
      <dgm:prSet presAssocID="{D35A5813-C665-4CFF-9B4C-82145CF663C5}" presName="spNode" presStyleCnt="0"/>
      <dgm:spPr/>
    </dgm:pt>
    <dgm:pt modelId="{9B2FBC7B-4BA0-42D8-9360-DAEA034F3CAD}" type="pres">
      <dgm:prSet presAssocID="{DD8FCDAB-FA3D-4232-8863-96687D10C9F3}" presName="sibTrans" presStyleLbl="sibTrans1D1" presStyleIdx="2" presStyleCnt="5"/>
      <dgm:spPr/>
    </dgm:pt>
    <dgm:pt modelId="{EAE8B9F5-489D-41CB-BB37-4669D23D4F55}" type="pres">
      <dgm:prSet presAssocID="{FFA87143-4FA3-4328-ABD4-B58DFFE8FF0F}" presName="node" presStyleLbl="node1" presStyleIdx="3" presStyleCnt="5">
        <dgm:presLayoutVars>
          <dgm:bulletEnabled val="1"/>
        </dgm:presLayoutVars>
      </dgm:prSet>
      <dgm:spPr/>
    </dgm:pt>
    <dgm:pt modelId="{551D0C9F-EFB9-4FAA-BB7B-0841C62B36D2}" type="pres">
      <dgm:prSet presAssocID="{FFA87143-4FA3-4328-ABD4-B58DFFE8FF0F}" presName="spNode" presStyleCnt="0"/>
      <dgm:spPr/>
    </dgm:pt>
    <dgm:pt modelId="{1DBAC7E9-08E6-42E2-A1EB-C8CCF7D64ECD}" type="pres">
      <dgm:prSet presAssocID="{0A589C7E-CFA2-44C0-8B57-A4B8CDEF82E1}" presName="sibTrans" presStyleLbl="sibTrans1D1" presStyleIdx="3" presStyleCnt="5"/>
      <dgm:spPr/>
    </dgm:pt>
    <dgm:pt modelId="{E76828CE-3DFA-4B28-91DF-76A4A9292968}" type="pres">
      <dgm:prSet presAssocID="{B29362DB-B474-4ECF-A19E-1B15487BF0E0}" presName="node" presStyleLbl="node1" presStyleIdx="4" presStyleCnt="5">
        <dgm:presLayoutVars>
          <dgm:bulletEnabled val="1"/>
        </dgm:presLayoutVars>
      </dgm:prSet>
      <dgm:spPr/>
    </dgm:pt>
    <dgm:pt modelId="{E46508B1-1C55-4508-9DD8-46C34F0E18FA}" type="pres">
      <dgm:prSet presAssocID="{B29362DB-B474-4ECF-A19E-1B15487BF0E0}" presName="spNode" presStyleCnt="0"/>
      <dgm:spPr/>
    </dgm:pt>
    <dgm:pt modelId="{3612B2BE-4A5D-4A3D-B739-BA1CDFFF83C8}" type="pres">
      <dgm:prSet presAssocID="{8D83FB04-241A-4BBD-9E76-2A0C4C699298}" presName="sibTrans" presStyleLbl="sibTrans1D1" presStyleIdx="4" presStyleCnt="5"/>
      <dgm:spPr/>
    </dgm:pt>
  </dgm:ptLst>
  <dgm:cxnLst>
    <dgm:cxn modelId="{675EA401-E2CF-44AC-8DD8-77BE49E29E69}" type="presOf" srcId="{FFA87143-4FA3-4328-ABD4-B58DFFE8FF0F}" destId="{EAE8B9F5-489D-41CB-BB37-4669D23D4F55}" srcOrd="0" destOrd="0" presId="urn:microsoft.com/office/officeart/2005/8/layout/cycle5"/>
    <dgm:cxn modelId="{15E9531E-739B-40DB-96FB-5E48C05D0D17}" type="presOf" srcId="{F609CFF1-5337-439C-85FD-1684CA136DD6}" destId="{6D04C4F9-5268-45EC-9F18-5E325B022143}" srcOrd="0" destOrd="0" presId="urn:microsoft.com/office/officeart/2005/8/layout/cycle5"/>
    <dgm:cxn modelId="{AA57C11E-73E6-4648-88F5-DCBB17B94AFE}" type="presOf" srcId="{1AB4675F-43C8-4776-8113-48FB03AD650E}" destId="{59EB67DD-F9DF-4AE3-8653-DD909DE9A368}" srcOrd="0" destOrd="0" presId="urn:microsoft.com/office/officeart/2005/8/layout/cycle5"/>
    <dgm:cxn modelId="{A51CB620-9AE6-4767-89E2-045FE489D5BD}" srcId="{F609CFF1-5337-439C-85FD-1684CA136DD6}" destId="{1869A061-E5EB-4BF1-97E9-57278F435068}" srcOrd="1" destOrd="0" parTransId="{DA2BC321-1268-43DB-9708-EDDC2407CA3D}" sibTransId="{2053E0AC-860F-4489-BB87-4395281B497D}"/>
    <dgm:cxn modelId="{E43BD62B-84DC-4A04-9F4E-B0B8B3092AE9}" srcId="{F609CFF1-5337-439C-85FD-1684CA136DD6}" destId="{D35A5813-C665-4CFF-9B4C-82145CF663C5}" srcOrd="2" destOrd="0" parTransId="{AEA44983-71B7-43A5-99DE-CBC670656C3D}" sibTransId="{DD8FCDAB-FA3D-4232-8863-96687D10C9F3}"/>
    <dgm:cxn modelId="{309FD66A-6C9D-4720-920C-8290AA0BB8CF}" srcId="{F609CFF1-5337-439C-85FD-1684CA136DD6}" destId="{1AB4675F-43C8-4776-8113-48FB03AD650E}" srcOrd="0" destOrd="0" parTransId="{B760EB9E-F7A3-42C3-9C54-94429342ECC4}" sibTransId="{46EF940D-CEBA-4B24-AF30-D9FC09622307}"/>
    <dgm:cxn modelId="{6EAE4856-CFCA-4D4D-9860-1C036174D091}" type="presOf" srcId="{8D83FB04-241A-4BBD-9E76-2A0C4C699298}" destId="{3612B2BE-4A5D-4A3D-B739-BA1CDFFF83C8}" srcOrd="0" destOrd="0" presId="urn:microsoft.com/office/officeart/2005/8/layout/cycle5"/>
    <dgm:cxn modelId="{DB11AF59-FFAF-4195-AFF3-AECADC38E66B}" srcId="{F609CFF1-5337-439C-85FD-1684CA136DD6}" destId="{FFA87143-4FA3-4328-ABD4-B58DFFE8FF0F}" srcOrd="3" destOrd="0" parTransId="{78114F56-4DCB-4ED9-9286-59184F127AF1}" sibTransId="{0A589C7E-CFA2-44C0-8B57-A4B8CDEF82E1}"/>
    <dgm:cxn modelId="{6391EB79-EB70-4390-829D-DE43C2595595}" type="presOf" srcId="{DD8FCDAB-FA3D-4232-8863-96687D10C9F3}" destId="{9B2FBC7B-4BA0-42D8-9360-DAEA034F3CAD}" srcOrd="0" destOrd="0" presId="urn:microsoft.com/office/officeart/2005/8/layout/cycle5"/>
    <dgm:cxn modelId="{A5C6107B-19BA-4C1A-B5F3-AA463AE16C32}" srcId="{F609CFF1-5337-439C-85FD-1684CA136DD6}" destId="{B29362DB-B474-4ECF-A19E-1B15487BF0E0}" srcOrd="4" destOrd="0" parTransId="{31C14BC1-8D82-468F-AC0E-A3B843A99E0D}" sibTransId="{8D83FB04-241A-4BBD-9E76-2A0C4C699298}"/>
    <dgm:cxn modelId="{EF966C7D-F0C5-45DF-B0A9-76B48E1C04EB}" type="presOf" srcId="{2053E0AC-860F-4489-BB87-4395281B497D}" destId="{AFFD046C-7D80-473A-92AD-D87B92383DAF}" srcOrd="0" destOrd="0" presId="urn:microsoft.com/office/officeart/2005/8/layout/cycle5"/>
    <dgm:cxn modelId="{CFFCA99E-9F13-4F21-AFE9-83DACBC6C7D9}" type="presOf" srcId="{D35A5813-C665-4CFF-9B4C-82145CF663C5}" destId="{657B4E35-EB29-408B-A836-756F79B092B8}" srcOrd="0" destOrd="0" presId="urn:microsoft.com/office/officeart/2005/8/layout/cycle5"/>
    <dgm:cxn modelId="{E84522A7-7973-43AD-8662-D7A480678E21}" type="presOf" srcId="{1869A061-E5EB-4BF1-97E9-57278F435068}" destId="{C53202CF-034B-463C-9C5F-B7BDE70AD755}" srcOrd="0" destOrd="0" presId="urn:microsoft.com/office/officeart/2005/8/layout/cycle5"/>
    <dgm:cxn modelId="{9AAEA4BF-A52B-4DC1-9732-9E679ECFAF66}" type="presOf" srcId="{46EF940D-CEBA-4B24-AF30-D9FC09622307}" destId="{7FD99F37-84CD-47A3-9F53-87D09D8FB4BC}" srcOrd="0" destOrd="0" presId="urn:microsoft.com/office/officeart/2005/8/layout/cycle5"/>
    <dgm:cxn modelId="{D559ABD9-15E8-4278-9A8E-8C01254C5CA8}" type="presOf" srcId="{B29362DB-B474-4ECF-A19E-1B15487BF0E0}" destId="{E76828CE-3DFA-4B28-91DF-76A4A9292968}" srcOrd="0" destOrd="0" presId="urn:microsoft.com/office/officeart/2005/8/layout/cycle5"/>
    <dgm:cxn modelId="{28FD01F4-474F-41DE-A0F5-351FAB4A715E}" type="presOf" srcId="{0A589C7E-CFA2-44C0-8B57-A4B8CDEF82E1}" destId="{1DBAC7E9-08E6-42E2-A1EB-C8CCF7D64ECD}" srcOrd="0" destOrd="0" presId="urn:microsoft.com/office/officeart/2005/8/layout/cycle5"/>
    <dgm:cxn modelId="{CAFA82E0-A3F8-482F-A4F5-99AC6A5C69DE}" type="presParOf" srcId="{6D04C4F9-5268-45EC-9F18-5E325B022143}" destId="{59EB67DD-F9DF-4AE3-8653-DD909DE9A368}" srcOrd="0" destOrd="0" presId="urn:microsoft.com/office/officeart/2005/8/layout/cycle5"/>
    <dgm:cxn modelId="{F0207EAF-6890-459F-BCB6-A2D3B0CA6561}" type="presParOf" srcId="{6D04C4F9-5268-45EC-9F18-5E325B022143}" destId="{3DADC6DE-433C-405E-A469-50BC20E3ED16}" srcOrd="1" destOrd="0" presId="urn:microsoft.com/office/officeart/2005/8/layout/cycle5"/>
    <dgm:cxn modelId="{7FEE1277-9C2E-4A5A-A81C-96750CFA80AA}" type="presParOf" srcId="{6D04C4F9-5268-45EC-9F18-5E325B022143}" destId="{7FD99F37-84CD-47A3-9F53-87D09D8FB4BC}" srcOrd="2" destOrd="0" presId="urn:microsoft.com/office/officeart/2005/8/layout/cycle5"/>
    <dgm:cxn modelId="{8E6D8B0F-EEBD-4B4E-9303-162AD436EE5D}" type="presParOf" srcId="{6D04C4F9-5268-45EC-9F18-5E325B022143}" destId="{C53202CF-034B-463C-9C5F-B7BDE70AD755}" srcOrd="3" destOrd="0" presId="urn:microsoft.com/office/officeart/2005/8/layout/cycle5"/>
    <dgm:cxn modelId="{F7BB600E-CCDA-48F6-92A6-58AD6538B82D}" type="presParOf" srcId="{6D04C4F9-5268-45EC-9F18-5E325B022143}" destId="{DD8E0C77-A05F-4369-A13D-150D241B5B7A}" srcOrd="4" destOrd="0" presId="urn:microsoft.com/office/officeart/2005/8/layout/cycle5"/>
    <dgm:cxn modelId="{C387E0AA-A670-4D2A-91B9-A6B665B61B79}" type="presParOf" srcId="{6D04C4F9-5268-45EC-9F18-5E325B022143}" destId="{AFFD046C-7D80-473A-92AD-D87B92383DAF}" srcOrd="5" destOrd="0" presId="urn:microsoft.com/office/officeart/2005/8/layout/cycle5"/>
    <dgm:cxn modelId="{7FD828A3-BCBD-4543-B3A3-63A6F460C1A5}" type="presParOf" srcId="{6D04C4F9-5268-45EC-9F18-5E325B022143}" destId="{657B4E35-EB29-408B-A836-756F79B092B8}" srcOrd="6" destOrd="0" presId="urn:microsoft.com/office/officeart/2005/8/layout/cycle5"/>
    <dgm:cxn modelId="{FF7B3DAD-22CF-44A7-97D4-7D4E2B17B763}" type="presParOf" srcId="{6D04C4F9-5268-45EC-9F18-5E325B022143}" destId="{574C356C-869E-4D55-A113-0352524A9FB8}" srcOrd="7" destOrd="0" presId="urn:microsoft.com/office/officeart/2005/8/layout/cycle5"/>
    <dgm:cxn modelId="{4D83C984-A619-4FC4-B337-F93E2163737E}" type="presParOf" srcId="{6D04C4F9-5268-45EC-9F18-5E325B022143}" destId="{9B2FBC7B-4BA0-42D8-9360-DAEA034F3CAD}" srcOrd="8" destOrd="0" presId="urn:microsoft.com/office/officeart/2005/8/layout/cycle5"/>
    <dgm:cxn modelId="{49883D11-A49A-4D78-972C-A4722A06CE71}" type="presParOf" srcId="{6D04C4F9-5268-45EC-9F18-5E325B022143}" destId="{EAE8B9F5-489D-41CB-BB37-4669D23D4F55}" srcOrd="9" destOrd="0" presId="urn:microsoft.com/office/officeart/2005/8/layout/cycle5"/>
    <dgm:cxn modelId="{9427010C-3180-43D2-BE0B-6C7EADB596B1}" type="presParOf" srcId="{6D04C4F9-5268-45EC-9F18-5E325B022143}" destId="{551D0C9F-EFB9-4FAA-BB7B-0841C62B36D2}" srcOrd="10" destOrd="0" presId="urn:microsoft.com/office/officeart/2005/8/layout/cycle5"/>
    <dgm:cxn modelId="{A529A9A6-7100-4D2E-8C7C-95BDDDDF32E2}" type="presParOf" srcId="{6D04C4F9-5268-45EC-9F18-5E325B022143}" destId="{1DBAC7E9-08E6-42E2-A1EB-C8CCF7D64ECD}" srcOrd="11" destOrd="0" presId="urn:microsoft.com/office/officeart/2005/8/layout/cycle5"/>
    <dgm:cxn modelId="{F081470D-99E0-4569-8C8A-CBD88B3E27B0}" type="presParOf" srcId="{6D04C4F9-5268-45EC-9F18-5E325B022143}" destId="{E76828CE-3DFA-4B28-91DF-76A4A9292968}" srcOrd="12" destOrd="0" presId="urn:microsoft.com/office/officeart/2005/8/layout/cycle5"/>
    <dgm:cxn modelId="{7BF03B7E-3607-4222-8305-E4F42733DF37}" type="presParOf" srcId="{6D04C4F9-5268-45EC-9F18-5E325B022143}" destId="{E46508B1-1C55-4508-9DD8-46C34F0E18FA}" srcOrd="13" destOrd="0" presId="urn:microsoft.com/office/officeart/2005/8/layout/cycle5"/>
    <dgm:cxn modelId="{4D6D6F43-CEF3-4EC9-9FEA-0BD41752AF95}" type="presParOf" srcId="{6D04C4F9-5268-45EC-9F18-5E325B022143}" destId="{3612B2BE-4A5D-4A3D-B739-BA1CDFFF83C8}" srcOrd="14" destOrd="0" presId="urn:microsoft.com/office/officeart/2005/8/layout/cycle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2AA72FD-FF5A-42A8-80A0-9485B4022E24}" type="doc">
      <dgm:prSet loTypeId="urn:microsoft.com/office/officeart/2005/8/layout/radial6" loCatId="cycle" qsTypeId="urn:microsoft.com/office/officeart/2005/8/quickstyle/simple1" qsCatId="simple" csTypeId="urn:microsoft.com/office/officeart/2005/8/colors/accent1_2" csCatId="accent1" phldr="1"/>
      <dgm:spPr/>
      <dgm:t>
        <a:bodyPr/>
        <a:lstStyle/>
        <a:p>
          <a:endParaRPr lang="en-US"/>
        </a:p>
      </dgm:t>
    </dgm:pt>
    <dgm:pt modelId="{26EDF12D-E977-4F82-9AA7-11BD4075A0A3}">
      <dgm:prSet phldrT="[Text]" custT="1"/>
      <dgm:spPr>
        <a:solidFill>
          <a:srgbClr val="046A38"/>
        </a:solidFill>
      </dgm:spPr>
      <dgm:t>
        <a:bodyPr/>
        <a:lstStyle/>
        <a:p>
          <a:r>
            <a:rPr lang="en-US" sz="2400">
              <a:latin typeface="Arial"/>
              <a:cs typeface="Arial"/>
            </a:rPr>
            <a:t>AAR Test</a:t>
          </a:r>
        </a:p>
      </dgm:t>
    </dgm:pt>
    <dgm:pt modelId="{B0DA1A63-93DD-49DE-B185-14754CE81602}" type="parTrans" cxnId="{A6F9C357-3A73-4A89-A186-5DE11A901859}">
      <dgm:prSet/>
      <dgm:spPr/>
      <dgm:t>
        <a:bodyPr/>
        <a:lstStyle/>
        <a:p>
          <a:endParaRPr lang="en-US"/>
        </a:p>
      </dgm:t>
    </dgm:pt>
    <dgm:pt modelId="{BE860814-BF12-43B8-B127-4B44258A9C7D}" type="sibTrans" cxnId="{A6F9C357-3A73-4A89-A186-5DE11A901859}">
      <dgm:prSet/>
      <dgm:spPr/>
      <dgm:t>
        <a:bodyPr/>
        <a:lstStyle/>
        <a:p>
          <a:endParaRPr lang="en-US"/>
        </a:p>
      </dgm:t>
    </dgm:pt>
    <dgm:pt modelId="{BC300C16-8E1C-451E-9D0B-C97E520511C8}">
      <dgm:prSet phldrT="[Text]" custT="1"/>
      <dgm:spPr>
        <a:solidFill>
          <a:srgbClr val="046A38"/>
        </a:solidFill>
      </dgm:spPr>
      <dgm:t>
        <a:bodyPr lIns="0" rIns="0"/>
        <a:lstStyle/>
        <a:p>
          <a:r>
            <a:rPr lang="en-US" sz="1200" b="1">
              <a:latin typeface="Arial"/>
              <a:cs typeface="Arial"/>
            </a:rPr>
            <a:t>Appropriate</a:t>
          </a:r>
        </a:p>
      </dgm:t>
    </dgm:pt>
    <dgm:pt modelId="{30B1EB72-BBE0-451F-8211-EBF60FF3535C}" type="parTrans" cxnId="{A12A39BE-BB00-4569-A89E-AAFD6C1354A5}">
      <dgm:prSet/>
      <dgm:spPr/>
      <dgm:t>
        <a:bodyPr/>
        <a:lstStyle/>
        <a:p>
          <a:endParaRPr lang="en-US"/>
        </a:p>
      </dgm:t>
    </dgm:pt>
    <dgm:pt modelId="{EB83BB68-E5A2-4A37-828F-CEAE6EB66D20}" type="sibTrans" cxnId="{A12A39BE-BB00-4569-A89E-AAFD6C1354A5}">
      <dgm:prSet/>
      <dgm:spPr>
        <a:solidFill>
          <a:schemeClr val="bg1">
            <a:lumMod val="75000"/>
          </a:schemeClr>
        </a:solidFill>
      </dgm:spPr>
      <dgm:t>
        <a:bodyPr/>
        <a:lstStyle/>
        <a:p>
          <a:endParaRPr lang="en-US"/>
        </a:p>
      </dgm:t>
    </dgm:pt>
    <dgm:pt modelId="{3B725668-323C-44AF-9E1D-1692FD746ACE}">
      <dgm:prSet phldrT="[Text]" custT="1"/>
      <dgm:spPr>
        <a:solidFill>
          <a:srgbClr val="046A38"/>
        </a:solidFill>
      </dgm:spPr>
      <dgm:t>
        <a:bodyPr lIns="0" rIns="0"/>
        <a:lstStyle/>
        <a:p>
          <a:pPr rtl="0"/>
          <a:r>
            <a:rPr lang="en-US" sz="1100" b="1">
              <a:latin typeface="Arial"/>
              <a:cs typeface="Arial"/>
            </a:rPr>
            <a:t>Attributable to the contract</a:t>
          </a:r>
        </a:p>
      </dgm:t>
    </dgm:pt>
    <dgm:pt modelId="{BC9E7B6B-BC39-4C95-8875-52737E8C37DE}" type="parTrans" cxnId="{4F8E62E3-752F-4A34-A1C7-6229FA0018C0}">
      <dgm:prSet/>
      <dgm:spPr/>
      <dgm:t>
        <a:bodyPr/>
        <a:lstStyle/>
        <a:p>
          <a:endParaRPr lang="en-US"/>
        </a:p>
      </dgm:t>
    </dgm:pt>
    <dgm:pt modelId="{852A7782-0FBC-416E-AC70-EFED6DE9816C}" type="sibTrans" cxnId="{4F8E62E3-752F-4A34-A1C7-6229FA0018C0}">
      <dgm:prSet/>
      <dgm:spPr>
        <a:solidFill>
          <a:schemeClr val="bg1">
            <a:lumMod val="75000"/>
          </a:schemeClr>
        </a:solidFill>
      </dgm:spPr>
      <dgm:t>
        <a:bodyPr/>
        <a:lstStyle/>
        <a:p>
          <a:endParaRPr lang="en-US"/>
        </a:p>
      </dgm:t>
    </dgm:pt>
    <dgm:pt modelId="{D6E8F0B1-C3A4-4692-8B53-E35EF2CCE030}">
      <dgm:prSet phldrT="[Text]" custT="1"/>
      <dgm:spPr>
        <a:solidFill>
          <a:srgbClr val="046A38"/>
        </a:solidFill>
      </dgm:spPr>
      <dgm:t>
        <a:bodyPr lIns="0" rIns="0"/>
        <a:lstStyle/>
        <a:p>
          <a:r>
            <a:rPr lang="en-US" sz="1000" b="1">
              <a:latin typeface="Arial"/>
              <a:cs typeface="Arial"/>
            </a:rPr>
            <a:t>Reasonable </a:t>
          </a:r>
        </a:p>
        <a:p>
          <a:r>
            <a:rPr lang="en-US" sz="1000" b="1">
              <a:latin typeface="Arial"/>
              <a:cs typeface="Arial"/>
            </a:rPr>
            <a:t>in the circumstances</a:t>
          </a:r>
        </a:p>
      </dgm:t>
    </dgm:pt>
    <dgm:pt modelId="{5D9277D5-8EA0-422B-BCE6-CAC77FF8E2EC}" type="parTrans" cxnId="{D6872282-6186-4BAB-BA4E-A7276023D501}">
      <dgm:prSet/>
      <dgm:spPr/>
      <dgm:t>
        <a:bodyPr/>
        <a:lstStyle/>
        <a:p>
          <a:endParaRPr lang="en-US"/>
        </a:p>
      </dgm:t>
    </dgm:pt>
    <dgm:pt modelId="{5E7A7CC1-8EE7-40C0-A242-2FC4FD9648BD}" type="sibTrans" cxnId="{D6872282-6186-4BAB-BA4E-A7276023D501}">
      <dgm:prSet/>
      <dgm:spPr>
        <a:solidFill>
          <a:schemeClr val="bg1">
            <a:lumMod val="75000"/>
          </a:schemeClr>
        </a:solidFill>
      </dgm:spPr>
      <dgm:t>
        <a:bodyPr/>
        <a:lstStyle/>
        <a:p>
          <a:endParaRPr lang="en-US"/>
        </a:p>
      </dgm:t>
    </dgm:pt>
    <dgm:pt modelId="{A7F42ADC-597A-4A19-8C49-09A680C830F9}" type="pres">
      <dgm:prSet presAssocID="{E2AA72FD-FF5A-42A8-80A0-9485B4022E24}" presName="Name0" presStyleCnt="0">
        <dgm:presLayoutVars>
          <dgm:chMax val="1"/>
          <dgm:dir/>
          <dgm:animLvl val="ctr"/>
          <dgm:resizeHandles val="exact"/>
        </dgm:presLayoutVars>
      </dgm:prSet>
      <dgm:spPr/>
    </dgm:pt>
    <dgm:pt modelId="{2935E5B7-CE1A-4BDB-9ED7-E0EF636EC559}" type="pres">
      <dgm:prSet presAssocID="{26EDF12D-E977-4F82-9AA7-11BD4075A0A3}" presName="centerShape" presStyleLbl="node0" presStyleIdx="0" presStyleCnt="1" custScaleX="84914" custScaleY="82260"/>
      <dgm:spPr/>
    </dgm:pt>
    <dgm:pt modelId="{239A5119-A923-4541-8958-125A9AA310DF}" type="pres">
      <dgm:prSet presAssocID="{BC300C16-8E1C-451E-9D0B-C97E520511C8}" presName="node" presStyleLbl="node1" presStyleIdx="0" presStyleCnt="3" custScaleX="156480" custScaleY="152413">
        <dgm:presLayoutVars>
          <dgm:bulletEnabled val="1"/>
        </dgm:presLayoutVars>
      </dgm:prSet>
      <dgm:spPr/>
    </dgm:pt>
    <dgm:pt modelId="{ED337757-B8C2-437C-9AB3-226669D01CB6}" type="pres">
      <dgm:prSet presAssocID="{BC300C16-8E1C-451E-9D0B-C97E520511C8}" presName="dummy" presStyleCnt="0"/>
      <dgm:spPr/>
    </dgm:pt>
    <dgm:pt modelId="{61332250-24E7-4637-8C57-3AEC86827D28}" type="pres">
      <dgm:prSet presAssocID="{EB83BB68-E5A2-4A37-828F-CEAE6EB66D20}" presName="sibTrans" presStyleLbl="sibTrans2D1" presStyleIdx="0" presStyleCnt="3"/>
      <dgm:spPr/>
    </dgm:pt>
    <dgm:pt modelId="{31634346-A302-45EF-93D1-746F0C6AADF3}" type="pres">
      <dgm:prSet presAssocID="{3B725668-323C-44AF-9E1D-1692FD746ACE}" presName="node" presStyleLbl="node1" presStyleIdx="1" presStyleCnt="3" custScaleX="162326" custScaleY="157499">
        <dgm:presLayoutVars>
          <dgm:bulletEnabled val="1"/>
        </dgm:presLayoutVars>
      </dgm:prSet>
      <dgm:spPr/>
    </dgm:pt>
    <dgm:pt modelId="{8EF6C9C6-1435-429A-A043-B9EA056A753E}" type="pres">
      <dgm:prSet presAssocID="{3B725668-323C-44AF-9E1D-1692FD746ACE}" presName="dummy" presStyleCnt="0"/>
      <dgm:spPr/>
    </dgm:pt>
    <dgm:pt modelId="{D03FFC71-0D9F-4D31-BC38-6FDA439FBB7F}" type="pres">
      <dgm:prSet presAssocID="{852A7782-0FBC-416E-AC70-EFED6DE9816C}" presName="sibTrans" presStyleLbl="sibTrans2D1" presStyleIdx="1" presStyleCnt="3"/>
      <dgm:spPr/>
    </dgm:pt>
    <dgm:pt modelId="{C95F589F-DF11-4973-AAC8-7710A033F6D4}" type="pres">
      <dgm:prSet presAssocID="{D6E8F0B1-C3A4-4692-8B53-E35EF2CCE030}" presName="node" presStyleLbl="node1" presStyleIdx="2" presStyleCnt="3" custScaleX="159547" custScaleY="158918">
        <dgm:presLayoutVars>
          <dgm:bulletEnabled val="1"/>
        </dgm:presLayoutVars>
      </dgm:prSet>
      <dgm:spPr/>
    </dgm:pt>
    <dgm:pt modelId="{BA3C9669-B96F-499E-BE0C-87906B2F2202}" type="pres">
      <dgm:prSet presAssocID="{D6E8F0B1-C3A4-4692-8B53-E35EF2CCE030}" presName="dummy" presStyleCnt="0"/>
      <dgm:spPr/>
    </dgm:pt>
    <dgm:pt modelId="{4E13BC93-D0DB-4E66-BC49-467FB8955517}" type="pres">
      <dgm:prSet presAssocID="{5E7A7CC1-8EE7-40C0-A242-2FC4FD9648BD}" presName="sibTrans" presStyleLbl="sibTrans2D1" presStyleIdx="2" presStyleCnt="3" custLinFactNeighborY="-1650"/>
      <dgm:spPr/>
    </dgm:pt>
  </dgm:ptLst>
  <dgm:cxnLst>
    <dgm:cxn modelId="{08357F12-9D74-4364-AD54-3B3B8CFD3E55}" type="presOf" srcId="{EB83BB68-E5A2-4A37-828F-CEAE6EB66D20}" destId="{61332250-24E7-4637-8C57-3AEC86827D28}" srcOrd="0" destOrd="0" presId="urn:microsoft.com/office/officeart/2005/8/layout/radial6"/>
    <dgm:cxn modelId="{7D6F3A1A-75B2-45A1-A97E-03704A9A651F}" type="presOf" srcId="{D6E8F0B1-C3A4-4692-8B53-E35EF2CCE030}" destId="{C95F589F-DF11-4973-AAC8-7710A033F6D4}" srcOrd="0" destOrd="0" presId="urn:microsoft.com/office/officeart/2005/8/layout/radial6"/>
    <dgm:cxn modelId="{350BF51B-FDB2-4D7B-AF52-AC687DA3616D}" type="presOf" srcId="{BC300C16-8E1C-451E-9D0B-C97E520511C8}" destId="{239A5119-A923-4541-8958-125A9AA310DF}" srcOrd="0" destOrd="0" presId="urn:microsoft.com/office/officeart/2005/8/layout/radial6"/>
    <dgm:cxn modelId="{C8B4E320-59E6-494C-956F-B0D02AF39BFC}" type="presOf" srcId="{3B725668-323C-44AF-9E1D-1692FD746ACE}" destId="{31634346-A302-45EF-93D1-746F0C6AADF3}" srcOrd="0" destOrd="0" presId="urn:microsoft.com/office/officeart/2005/8/layout/radial6"/>
    <dgm:cxn modelId="{A6F9C357-3A73-4A89-A186-5DE11A901859}" srcId="{E2AA72FD-FF5A-42A8-80A0-9485B4022E24}" destId="{26EDF12D-E977-4F82-9AA7-11BD4075A0A3}" srcOrd="0" destOrd="0" parTransId="{B0DA1A63-93DD-49DE-B185-14754CE81602}" sibTransId="{BE860814-BF12-43B8-B127-4B44258A9C7D}"/>
    <dgm:cxn modelId="{138E4280-47EC-4AA6-9752-EA14A76F0B3C}" type="presOf" srcId="{852A7782-0FBC-416E-AC70-EFED6DE9816C}" destId="{D03FFC71-0D9F-4D31-BC38-6FDA439FBB7F}" srcOrd="0" destOrd="0" presId="urn:microsoft.com/office/officeart/2005/8/layout/radial6"/>
    <dgm:cxn modelId="{D6872282-6186-4BAB-BA4E-A7276023D501}" srcId="{26EDF12D-E977-4F82-9AA7-11BD4075A0A3}" destId="{D6E8F0B1-C3A4-4692-8B53-E35EF2CCE030}" srcOrd="2" destOrd="0" parTransId="{5D9277D5-8EA0-422B-BCE6-CAC77FF8E2EC}" sibTransId="{5E7A7CC1-8EE7-40C0-A242-2FC4FD9648BD}"/>
    <dgm:cxn modelId="{AB060796-D4B8-4379-8F81-24491476E42D}" type="presOf" srcId="{E2AA72FD-FF5A-42A8-80A0-9485B4022E24}" destId="{A7F42ADC-597A-4A19-8C49-09A680C830F9}" srcOrd="0" destOrd="0" presId="urn:microsoft.com/office/officeart/2005/8/layout/radial6"/>
    <dgm:cxn modelId="{539859B0-D8C3-40CB-B520-6351F83D8191}" type="presOf" srcId="{5E7A7CC1-8EE7-40C0-A242-2FC4FD9648BD}" destId="{4E13BC93-D0DB-4E66-BC49-467FB8955517}" srcOrd="0" destOrd="0" presId="urn:microsoft.com/office/officeart/2005/8/layout/radial6"/>
    <dgm:cxn modelId="{A12A39BE-BB00-4569-A89E-AAFD6C1354A5}" srcId="{26EDF12D-E977-4F82-9AA7-11BD4075A0A3}" destId="{BC300C16-8E1C-451E-9D0B-C97E520511C8}" srcOrd="0" destOrd="0" parTransId="{30B1EB72-BBE0-451F-8211-EBF60FF3535C}" sibTransId="{EB83BB68-E5A2-4A37-828F-CEAE6EB66D20}"/>
    <dgm:cxn modelId="{4F8E62E3-752F-4A34-A1C7-6229FA0018C0}" srcId="{26EDF12D-E977-4F82-9AA7-11BD4075A0A3}" destId="{3B725668-323C-44AF-9E1D-1692FD746ACE}" srcOrd="1" destOrd="0" parTransId="{BC9E7B6B-BC39-4C95-8875-52737E8C37DE}" sibTransId="{852A7782-0FBC-416E-AC70-EFED6DE9816C}"/>
    <dgm:cxn modelId="{041AC2E7-EC8B-4CA3-9E84-7DF78399E774}" type="presOf" srcId="{26EDF12D-E977-4F82-9AA7-11BD4075A0A3}" destId="{2935E5B7-CE1A-4BDB-9ED7-E0EF636EC559}" srcOrd="0" destOrd="0" presId="urn:microsoft.com/office/officeart/2005/8/layout/radial6"/>
    <dgm:cxn modelId="{77C17461-FE34-43DF-A381-109F15928844}" type="presParOf" srcId="{A7F42ADC-597A-4A19-8C49-09A680C830F9}" destId="{2935E5B7-CE1A-4BDB-9ED7-E0EF636EC559}" srcOrd="0" destOrd="0" presId="urn:microsoft.com/office/officeart/2005/8/layout/radial6"/>
    <dgm:cxn modelId="{AF88CB48-9CF4-4ABB-84AD-2EA3A737DE98}" type="presParOf" srcId="{A7F42ADC-597A-4A19-8C49-09A680C830F9}" destId="{239A5119-A923-4541-8958-125A9AA310DF}" srcOrd="1" destOrd="0" presId="urn:microsoft.com/office/officeart/2005/8/layout/radial6"/>
    <dgm:cxn modelId="{CEAE30E3-8BEA-4E07-899F-3A1BC44D12C0}" type="presParOf" srcId="{A7F42ADC-597A-4A19-8C49-09A680C830F9}" destId="{ED337757-B8C2-437C-9AB3-226669D01CB6}" srcOrd="2" destOrd="0" presId="urn:microsoft.com/office/officeart/2005/8/layout/radial6"/>
    <dgm:cxn modelId="{70EE6765-F872-4A9F-8F1F-D788C5BF26CB}" type="presParOf" srcId="{A7F42ADC-597A-4A19-8C49-09A680C830F9}" destId="{61332250-24E7-4637-8C57-3AEC86827D28}" srcOrd="3" destOrd="0" presId="urn:microsoft.com/office/officeart/2005/8/layout/radial6"/>
    <dgm:cxn modelId="{D9FF098D-C8E3-4A88-A32B-F4DAF62B8454}" type="presParOf" srcId="{A7F42ADC-597A-4A19-8C49-09A680C830F9}" destId="{31634346-A302-45EF-93D1-746F0C6AADF3}" srcOrd="4" destOrd="0" presId="urn:microsoft.com/office/officeart/2005/8/layout/radial6"/>
    <dgm:cxn modelId="{639CD36D-D6C1-43ED-8B20-F39E72CD384F}" type="presParOf" srcId="{A7F42ADC-597A-4A19-8C49-09A680C830F9}" destId="{8EF6C9C6-1435-429A-A043-B9EA056A753E}" srcOrd="5" destOrd="0" presId="urn:microsoft.com/office/officeart/2005/8/layout/radial6"/>
    <dgm:cxn modelId="{5C36E665-B8D5-4A10-875E-B74695E92A77}" type="presParOf" srcId="{A7F42ADC-597A-4A19-8C49-09A680C830F9}" destId="{D03FFC71-0D9F-4D31-BC38-6FDA439FBB7F}" srcOrd="6" destOrd="0" presId="urn:microsoft.com/office/officeart/2005/8/layout/radial6"/>
    <dgm:cxn modelId="{C351C2E6-7983-4749-A564-394BD6B2E448}" type="presParOf" srcId="{A7F42ADC-597A-4A19-8C49-09A680C830F9}" destId="{C95F589F-DF11-4973-AAC8-7710A033F6D4}" srcOrd="7" destOrd="0" presId="urn:microsoft.com/office/officeart/2005/8/layout/radial6"/>
    <dgm:cxn modelId="{18680190-8616-49EF-AF62-DA6F01187273}" type="presParOf" srcId="{A7F42ADC-597A-4A19-8C49-09A680C830F9}" destId="{BA3C9669-B96F-499E-BE0C-87906B2F2202}" srcOrd="8" destOrd="0" presId="urn:microsoft.com/office/officeart/2005/8/layout/radial6"/>
    <dgm:cxn modelId="{DA6AF3DB-3DA7-4FAE-8C90-1F045226047B}" type="presParOf" srcId="{A7F42ADC-597A-4A19-8C49-09A680C830F9}" destId="{4E13BC93-D0DB-4E66-BC49-467FB8955517}" srcOrd="9"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82194C-9F18-49F3-827F-EEA0FD2B4276}" type="doc">
      <dgm:prSet loTypeId="urn:microsoft.com/office/officeart/2005/8/layout/pyramid3" loCatId="pyramid" qsTypeId="urn:microsoft.com/office/officeart/2005/8/quickstyle/3d1" qsCatId="3D" csTypeId="urn:microsoft.com/office/officeart/2005/8/colors/accent1_2" csCatId="accent1" phldr="1"/>
      <dgm:spPr/>
    </dgm:pt>
    <dgm:pt modelId="{65C5C919-86B9-4C21-B9E1-68A907AC1D8A}">
      <dgm:prSet phldrT="[Text]" custT="1"/>
      <dgm:spPr/>
      <dgm:t>
        <a:bodyPr tIns="72000" anchor="ctr" anchorCtr="0"/>
        <a:lstStyle/>
        <a:p>
          <a:r>
            <a:rPr lang="en-US" sz="1800">
              <a:latin typeface="Arial"/>
              <a:cs typeface="Arial"/>
            </a:rPr>
            <a:t>Helpdesk</a:t>
          </a:r>
          <a:endParaRPr lang="en-GB" sz="1800">
            <a:latin typeface="Arial"/>
            <a:cs typeface="Arial"/>
          </a:endParaRPr>
        </a:p>
      </dgm:t>
    </dgm:pt>
    <dgm:pt modelId="{1BEB3935-30EE-4CA4-BB7D-8DA4E5E8CB59}" type="parTrans" cxnId="{046F7831-C475-467C-B0D5-0799D7F24442}">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6B6766C7-AA15-4978-82C5-4AAE85E9F10C}" type="sibTrans" cxnId="{046F7831-C475-467C-B0D5-0799D7F24442}">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43B4D9D0-4F80-4740-B50C-DC1538AABD2B}">
      <dgm:prSet phldrT="[Text]" custT="1"/>
      <dgm:spPr/>
      <dgm:t>
        <a:bodyPr tIns="144000" anchor="t"/>
        <a:lstStyle/>
        <a:p>
          <a:r>
            <a:rPr lang="en-US" sz="1800">
              <a:latin typeface="Arial"/>
              <a:cs typeface="Arial"/>
            </a:rPr>
            <a:t>Referrals</a:t>
          </a:r>
          <a:endParaRPr lang="en-GB" sz="1800">
            <a:latin typeface="Arial"/>
            <a:cs typeface="Arial"/>
          </a:endParaRPr>
        </a:p>
      </dgm:t>
    </dgm:pt>
    <dgm:pt modelId="{00E716E1-ECDB-4644-9919-94305F18D7C6}" type="parTrans" cxnId="{2B41B57C-959D-4A6E-9966-3290193C70EE}">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4EBA75E5-A41F-4568-9A5A-3AD1EB765A9B}" type="sibTrans" cxnId="{2B41B57C-959D-4A6E-9966-3290193C70EE}">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8E7960FD-4C87-4D1A-9BFB-C0B1A0CBB3B8}">
      <dgm:prSet phldrT="[Text]" custT="1"/>
      <dgm:spPr/>
      <dgm:t>
        <a:bodyPr tIns="72000" anchor="ctr" anchorCtr="0"/>
        <a:lstStyle/>
        <a:p>
          <a:pPr rtl="0"/>
          <a:r>
            <a:rPr lang="en-US" sz="1800" b="1">
              <a:latin typeface="Arial"/>
              <a:cs typeface="Arial"/>
            </a:rPr>
            <a:t>Non-referral advice</a:t>
          </a:r>
          <a:br>
            <a:rPr lang="en-US" sz="1800" b="1">
              <a:latin typeface="Arial"/>
              <a:cs typeface="Arial"/>
            </a:rPr>
          </a:br>
          <a:r>
            <a:rPr lang="en-US" sz="1800" b="1">
              <a:latin typeface="Arial"/>
              <a:cs typeface="Arial"/>
            </a:rPr>
            <a:t>service</a:t>
          </a:r>
        </a:p>
      </dgm:t>
    </dgm:pt>
    <dgm:pt modelId="{E3D6C3D2-170C-4085-AF93-DA729F003429}" type="sibTrans" cxnId="{9F237DEC-38C5-435F-98C8-8AA36F70C670}">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14D4D8D1-F301-49B8-8DFA-569A1AB6B979}" type="parTrans" cxnId="{9F237DEC-38C5-435F-98C8-8AA36F70C670}">
      <dgm:prSet/>
      <dgm:spPr/>
      <dgm:t>
        <a:bodyPr/>
        <a:lstStyle/>
        <a:p>
          <a:endParaRPr lang="en-GB" sz="1800">
            <a:solidFill>
              <a:schemeClr val="bg1"/>
            </a:solidFill>
            <a:latin typeface="Arial" panose="020B0604020202020204" pitchFamily="34" charset="0"/>
            <a:cs typeface="Arial" panose="020B0604020202020204" pitchFamily="34" charset="0"/>
          </a:endParaRPr>
        </a:p>
      </dgm:t>
    </dgm:pt>
    <dgm:pt modelId="{C1DEBAB4-D913-4F62-A417-D558015DAADC}" type="pres">
      <dgm:prSet presAssocID="{0882194C-9F18-49F3-827F-EEA0FD2B4276}" presName="Name0" presStyleCnt="0">
        <dgm:presLayoutVars>
          <dgm:dir/>
          <dgm:animLvl val="lvl"/>
          <dgm:resizeHandles val="exact"/>
        </dgm:presLayoutVars>
      </dgm:prSet>
      <dgm:spPr/>
    </dgm:pt>
    <dgm:pt modelId="{B062B84A-D071-4289-AC28-F58E5042E81E}" type="pres">
      <dgm:prSet presAssocID="{65C5C919-86B9-4C21-B9E1-68A907AC1D8A}" presName="Name8" presStyleCnt="0"/>
      <dgm:spPr/>
    </dgm:pt>
    <dgm:pt modelId="{CA96CCF5-C550-48D8-AF27-AFB11168F760}" type="pres">
      <dgm:prSet presAssocID="{65C5C919-86B9-4C21-B9E1-68A907AC1D8A}" presName="level" presStyleLbl="node1" presStyleIdx="0" presStyleCnt="3" custScaleY="91731">
        <dgm:presLayoutVars>
          <dgm:chMax val="1"/>
          <dgm:bulletEnabled val="1"/>
        </dgm:presLayoutVars>
      </dgm:prSet>
      <dgm:spPr/>
    </dgm:pt>
    <dgm:pt modelId="{9DFFE409-61D3-4CA3-98F9-C6B05EC3E13D}" type="pres">
      <dgm:prSet presAssocID="{65C5C919-86B9-4C21-B9E1-68A907AC1D8A}" presName="levelTx" presStyleLbl="revTx" presStyleIdx="0" presStyleCnt="0">
        <dgm:presLayoutVars>
          <dgm:chMax val="1"/>
          <dgm:bulletEnabled val="1"/>
        </dgm:presLayoutVars>
      </dgm:prSet>
      <dgm:spPr/>
    </dgm:pt>
    <dgm:pt modelId="{5036CE6C-D5F9-4272-B365-6FA55B16A4D1}" type="pres">
      <dgm:prSet presAssocID="{8E7960FD-4C87-4D1A-9BFB-C0B1A0CBB3B8}" presName="Name8" presStyleCnt="0"/>
      <dgm:spPr/>
    </dgm:pt>
    <dgm:pt modelId="{ABE11AF8-7988-4EB7-84A5-147C223FED99}" type="pres">
      <dgm:prSet presAssocID="{8E7960FD-4C87-4D1A-9BFB-C0B1A0CBB3B8}" presName="level" presStyleLbl="node1" presStyleIdx="1" presStyleCnt="3" custScaleY="92350" custLinFactNeighborY="64">
        <dgm:presLayoutVars>
          <dgm:chMax val="1"/>
          <dgm:bulletEnabled val="1"/>
        </dgm:presLayoutVars>
      </dgm:prSet>
      <dgm:spPr/>
    </dgm:pt>
    <dgm:pt modelId="{B3669853-B9E0-43F1-BD8C-E3A0DC8D929A}" type="pres">
      <dgm:prSet presAssocID="{8E7960FD-4C87-4D1A-9BFB-C0B1A0CBB3B8}" presName="levelTx" presStyleLbl="revTx" presStyleIdx="0" presStyleCnt="0">
        <dgm:presLayoutVars>
          <dgm:chMax val="1"/>
          <dgm:bulletEnabled val="1"/>
        </dgm:presLayoutVars>
      </dgm:prSet>
      <dgm:spPr/>
    </dgm:pt>
    <dgm:pt modelId="{FC33127C-8202-4284-8BAD-E845425C9287}" type="pres">
      <dgm:prSet presAssocID="{43B4D9D0-4F80-4740-B50C-DC1538AABD2B}" presName="Name8" presStyleCnt="0"/>
      <dgm:spPr/>
    </dgm:pt>
    <dgm:pt modelId="{8EFB8363-6EBA-4737-A958-15F8525DE460}" type="pres">
      <dgm:prSet presAssocID="{43B4D9D0-4F80-4740-B50C-DC1538AABD2B}" presName="level" presStyleLbl="node1" presStyleIdx="2" presStyleCnt="3" custScaleY="94770">
        <dgm:presLayoutVars>
          <dgm:chMax val="1"/>
          <dgm:bulletEnabled val="1"/>
        </dgm:presLayoutVars>
      </dgm:prSet>
      <dgm:spPr/>
    </dgm:pt>
    <dgm:pt modelId="{7ADE2FF1-1955-4471-BB55-9A3867FFF399}" type="pres">
      <dgm:prSet presAssocID="{43B4D9D0-4F80-4740-B50C-DC1538AABD2B}" presName="levelTx" presStyleLbl="revTx" presStyleIdx="0" presStyleCnt="0">
        <dgm:presLayoutVars>
          <dgm:chMax val="1"/>
          <dgm:bulletEnabled val="1"/>
        </dgm:presLayoutVars>
      </dgm:prSet>
      <dgm:spPr/>
    </dgm:pt>
  </dgm:ptLst>
  <dgm:cxnLst>
    <dgm:cxn modelId="{046F7831-C475-467C-B0D5-0799D7F24442}" srcId="{0882194C-9F18-49F3-827F-EEA0FD2B4276}" destId="{65C5C919-86B9-4C21-B9E1-68A907AC1D8A}" srcOrd="0" destOrd="0" parTransId="{1BEB3935-30EE-4CA4-BB7D-8DA4E5E8CB59}" sibTransId="{6B6766C7-AA15-4978-82C5-4AAE85E9F10C}"/>
    <dgm:cxn modelId="{019EEC3A-8DD1-4A4F-B295-2DD81F3B60DF}" type="presOf" srcId="{65C5C919-86B9-4C21-B9E1-68A907AC1D8A}" destId="{9DFFE409-61D3-4CA3-98F9-C6B05EC3E13D}" srcOrd="1" destOrd="0" presId="urn:microsoft.com/office/officeart/2005/8/layout/pyramid3"/>
    <dgm:cxn modelId="{F5B3E96E-4EB9-4A99-95AA-C969E1D23F72}" type="presOf" srcId="{65C5C919-86B9-4C21-B9E1-68A907AC1D8A}" destId="{CA96CCF5-C550-48D8-AF27-AFB11168F760}" srcOrd="0" destOrd="0" presId="urn:microsoft.com/office/officeart/2005/8/layout/pyramid3"/>
    <dgm:cxn modelId="{F8B0B770-DB4D-4859-8A43-8B87E53E8080}" type="presOf" srcId="{43B4D9D0-4F80-4740-B50C-DC1538AABD2B}" destId="{8EFB8363-6EBA-4737-A958-15F8525DE460}" srcOrd="0" destOrd="0" presId="urn:microsoft.com/office/officeart/2005/8/layout/pyramid3"/>
    <dgm:cxn modelId="{2B41B57C-959D-4A6E-9966-3290193C70EE}" srcId="{0882194C-9F18-49F3-827F-EEA0FD2B4276}" destId="{43B4D9D0-4F80-4740-B50C-DC1538AABD2B}" srcOrd="2" destOrd="0" parTransId="{00E716E1-ECDB-4644-9919-94305F18D7C6}" sibTransId="{4EBA75E5-A41F-4568-9A5A-3AD1EB765A9B}"/>
    <dgm:cxn modelId="{6FCE72A4-4BFC-448A-8277-5741D4AB6A63}" type="presOf" srcId="{0882194C-9F18-49F3-827F-EEA0FD2B4276}" destId="{C1DEBAB4-D913-4F62-A417-D558015DAADC}" srcOrd="0" destOrd="0" presId="urn:microsoft.com/office/officeart/2005/8/layout/pyramid3"/>
    <dgm:cxn modelId="{F95C98A9-51BB-43BE-AD0A-EBEB394CD8AD}" type="presOf" srcId="{43B4D9D0-4F80-4740-B50C-DC1538AABD2B}" destId="{7ADE2FF1-1955-4471-BB55-9A3867FFF399}" srcOrd="1" destOrd="0" presId="urn:microsoft.com/office/officeart/2005/8/layout/pyramid3"/>
    <dgm:cxn modelId="{D8D50CAB-6142-4D74-9968-12F4C39B5A62}" type="presOf" srcId="{8E7960FD-4C87-4D1A-9BFB-C0B1A0CBB3B8}" destId="{B3669853-B9E0-43F1-BD8C-E3A0DC8D929A}" srcOrd="1" destOrd="0" presId="urn:microsoft.com/office/officeart/2005/8/layout/pyramid3"/>
    <dgm:cxn modelId="{498D0CEC-C46C-4819-B6A6-2FB0CB8F6BA6}" type="presOf" srcId="{8E7960FD-4C87-4D1A-9BFB-C0B1A0CBB3B8}" destId="{ABE11AF8-7988-4EB7-84A5-147C223FED99}" srcOrd="0" destOrd="0" presId="urn:microsoft.com/office/officeart/2005/8/layout/pyramid3"/>
    <dgm:cxn modelId="{9F237DEC-38C5-435F-98C8-8AA36F70C670}" srcId="{0882194C-9F18-49F3-827F-EEA0FD2B4276}" destId="{8E7960FD-4C87-4D1A-9BFB-C0B1A0CBB3B8}" srcOrd="1" destOrd="0" parTransId="{14D4D8D1-F301-49B8-8DFA-569A1AB6B979}" sibTransId="{E3D6C3D2-170C-4085-AF93-DA729F003429}"/>
    <dgm:cxn modelId="{A2E3AC3D-87C6-47E3-8B74-21ED78A226E0}" type="presParOf" srcId="{C1DEBAB4-D913-4F62-A417-D558015DAADC}" destId="{B062B84A-D071-4289-AC28-F58E5042E81E}" srcOrd="0" destOrd="0" presId="urn:microsoft.com/office/officeart/2005/8/layout/pyramid3"/>
    <dgm:cxn modelId="{DBEF3BC5-DD10-437F-AC00-B305B3B49894}" type="presParOf" srcId="{B062B84A-D071-4289-AC28-F58E5042E81E}" destId="{CA96CCF5-C550-48D8-AF27-AFB11168F760}" srcOrd="0" destOrd="0" presId="urn:microsoft.com/office/officeart/2005/8/layout/pyramid3"/>
    <dgm:cxn modelId="{D42E3191-37D9-47B5-88D3-2A5D18E38CB8}" type="presParOf" srcId="{B062B84A-D071-4289-AC28-F58E5042E81E}" destId="{9DFFE409-61D3-4CA3-98F9-C6B05EC3E13D}" srcOrd="1" destOrd="0" presId="urn:microsoft.com/office/officeart/2005/8/layout/pyramid3"/>
    <dgm:cxn modelId="{24E3415F-60CA-4F62-B0E3-0A28B5B67880}" type="presParOf" srcId="{C1DEBAB4-D913-4F62-A417-D558015DAADC}" destId="{5036CE6C-D5F9-4272-B365-6FA55B16A4D1}" srcOrd="1" destOrd="0" presId="urn:microsoft.com/office/officeart/2005/8/layout/pyramid3"/>
    <dgm:cxn modelId="{77E14107-D33A-4807-BF6C-43BB2F1D6B77}" type="presParOf" srcId="{5036CE6C-D5F9-4272-B365-6FA55B16A4D1}" destId="{ABE11AF8-7988-4EB7-84A5-147C223FED99}" srcOrd="0" destOrd="0" presId="urn:microsoft.com/office/officeart/2005/8/layout/pyramid3"/>
    <dgm:cxn modelId="{6B345133-D224-4A57-AA81-C0BAF13E9ECA}" type="presParOf" srcId="{5036CE6C-D5F9-4272-B365-6FA55B16A4D1}" destId="{B3669853-B9E0-43F1-BD8C-E3A0DC8D929A}" srcOrd="1" destOrd="0" presId="urn:microsoft.com/office/officeart/2005/8/layout/pyramid3"/>
    <dgm:cxn modelId="{7C10F04F-6E4C-4C93-B247-13EA5A03718C}" type="presParOf" srcId="{C1DEBAB4-D913-4F62-A417-D558015DAADC}" destId="{FC33127C-8202-4284-8BAD-E845425C9287}" srcOrd="2" destOrd="0" presId="urn:microsoft.com/office/officeart/2005/8/layout/pyramid3"/>
    <dgm:cxn modelId="{E519F667-46EF-4E91-9A55-6D688177F6E0}" type="presParOf" srcId="{FC33127C-8202-4284-8BAD-E845425C9287}" destId="{8EFB8363-6EBA-4737-A958-15F8525DE460}" srcOrd="0" destOrd="0" presId="urn:microsoft.com/office/officeart/2005/8/layout/pyramid3"/>
    <dgm:cxn modelId="{BBE3C5EE-1B25-46A0-9E15-F44F4B750444}" type="presParOf" srcId="{FC33127C-8202-4284-8BAD-E845425C9287}" destId="{7ADE2FF1-1955-4471-BB55-9A3867FFF399}" srcOrd="1" destOrd="0" presId="urn:microsoft.com/office/officeart/2005/8/layout/pyramid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9FEE0D-8185-43BA-BE48-59173896DB55}">
      <dsp:nvSpPr>
        <dsp:cNvPr id="0" name=""/>
        <dsp:cNvSpPr/>
      </dsp:nvSpPr>
      <dsp:spPr>
        <a:xfrm>
          <a:off x="0" y="30804"/>
          <a:ext cx="7274606" cy="466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SSRO role</a:t>
          </a:r>
        </a:p>
      </dsp:txBody>
      <dsp:txXfrm>
        <a:off x="22789" y="53593"/>
        <a:ext cx="7229028" cy="421251"/>
      </dsp:txXfrm>
    </dsp:sp>
    <dsp:sp modelId="{28C18BA5-1AA7-44E7-8A96-039935B2428E}">
      <dsp:nvSpPr>
        <dsp:cNvPr id="0" name=""/>
        <dsp:cNvSpPr/>
      </dsp:nvSpPr>
      <dsp:spPr>
        <a:xfrm>
          <a:off x="0" y="497634"/>
          <a:ext cx="7274606" cy="11519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969"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a:latin typeface="Arial" panose="020B0604020202020204" pitchFamily="34" charset="0"/>
              <a:cs typeface="Arial" panose="020B0604020202020204" pitchFamily="34" charset="0"/>
            </a:rPr>
            <a:t>The SSRO plays a vital role in helping the Government to ensure that good value for money is obtained for the UK taxpayer, and that suppliers are paid a fair and reasonable price</a:t>
          </a:r>
        </a:p>
        <a:p>
          <a:pPr marL="171450" lvl="1" indent="-171450" algn="l" defTabSz="711200">
            <a:lnSpc>
              <a:spcPct val="90000"/>
            </a:lnSpc>
            <a:spcBef>
              <a:spcPct val="0"/>
            </a:spcBef>
            <a:spcAft>
              <a:spcPct val="20000"/>
            </a:spcAft>
            <a:buFont typeface="Arial" panose="020B0604020202020204" pitchFamily="34" charset="0"/>
            <a:buChar char="•"/>
          </a:pPr>
          <a:r>
            <a:rPr lang="en-GB" sz="1600" kern="1200">
              <a:latin typeface="Arial" panose="020B0604020202020204" pitchFamily="34" charset="0"/>
              <a:cs typeface="Arial" panose="020B0604020202020204" pitchFamily="34" charset="0"/>
            </a:rPr>
            <a:t>In common with many countries that have a defence industry the UK has strict rules about how Single Source Contracts must be priced</a:t>
          </a:r>
        </a:p>
      </dsp:txBody>
      <dsp:txXfrm>
        <a:off x="0" y="497634"/>
        <a:ext cx="7274606" cy="1151955"/>
      </dsp:txXfrm>
    </dsp:sp>
    <dsp:sp modelId="{6DA9DE39-F327-4C8B-97B4-5E1F13C21118}">
      <dsp:nvSpPr>
        <dsp:cNvPr id="0" name=""/>
        <dsp:cNvSpPr/>
      </dsp:nvSpPr>
      <dsp:spPr>
        <a:xfrm>
          <a:off x="0" y="1649589"/>
          <a:ext cx="7274606" cy="466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Size of the regulatory framework</a:t>
          </a:r>
        </a:p>
      </dsp:txBody>
      <dsp:txXfrm>
        <a:off x="22789" y="1672378"/>
        <a:ext cx="7229028" cy="421251"/>
      </dsp:txXfrm>
    </dsp:sp>
    <dsp:sp modelId="{EF4AC7C4-4F8A-4D87-8D8C-374E16AB9A3C}">
      <dsp:nvSpPr>
        <dsp:cNvPr id="0" name=""/>
        <dsp:cNvSpPr/>
      </dsp:nvSpPr>
      <dsp:spPr>
        <a:xfrm>
          <a:off x="0" y="2116419"/>
          <a:ext cx="7274606"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9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dirty="0">
              <a:latin typeface="Arial" panose="020B0604020202020204" pitchFamily="34" charset="0"/>
              <a:cs typeface="Arial" panose="020B0604020202020204" pitchFamily="34" charset="0"/>
            </a:rPr>
            <a:t>The contracts we regulate equal roughly half of all UK defence spending each year on equipment and support (£102 billion in the regime since 2015)</a:t>
          </a:r>
        </a:p>
      </dsp:txBody>
      <dsp:txXfrm>
        <a:off x="0" y="2116419"/>
        <a:ext cx="7274606" cy="684652"/>
      </dsp:txXfrm>
    </dsp:sp>
    <dsp:sp modelId="{DBF987AC-2215-4049-ABCA-0D8F6A786333}">
      <dsp:nvSpPr>
        <dsp:cNvPr id="0" name=""/>
        <dsp:cNvSpPr/>
      </dsp:nvSpPr>
      <dsp:spPr>
        <a:xfrm>
          <a:off x="0" y="2801072"/>
          <a:ext cx="7274606" cy="466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Global challenges </a:t>
          </a:r>
        </a:p>
      </dsp:txBody>
      <dsp:txXfrm>
        <a:off x="22789" y="2823861"/>
        <a:ext cx="7229028" cy="421251"/>
      </dsp:txXfrm>
    </dsp:sp>
    <dsp:sp modelId="{16E3D0B3-3A02-4E1A-A198-64B22DE7B6BE}">
      <dsp:nvSpPr>
        <dsp:cNvPr id="0" name=""/>
        <dsp:cNvSpPr/>
      </dsp:nvSpPr>
      <dsp:spPr>
        <a:xfrm>
          <a:off x="0" y="3267902"/>
          <a:ext cx="7274606" cy="68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969"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GB" sz="1600" kern="1200">
              <a:latin typeface="Arial" panose="020B0604020202020204" pitchFamily="34" charset="0"/>
              <a:cs typeface="Arial" panose="020B0604020202020204" pitchFamily="34" charset="0"/>
            </a:rPr>
            <a:t>Volatile and challenging international environment: the SSRO can play a full and effective role in enabling swift and efficient delivery of defence capabilities that also enhance UK industrial resilience</a:t>
          </a:r>
        </a:p>
      </dsp:txBody>
      <dsp:txXfrm>
        <a:off x="0" y="3267902"/>
        <a:ext cx="7274606" cy="684652"/>
      </dsp:txXfrm>
    </dsp:sp>
    <dsp:sp modelId="{4DDDF35E-C020-4E46-9FE7-9E21972478C1}">
      <dsp:nvSpPr>
        <dsp:cNvPr id="0" name=""/>
        <dsp:cNvSpPr/>
      </dsp:nvSpPr>
      <dsp:spPr>
        <a:xfrm>
          <a:off x="0" y="3952554"/>
          <a:ext cx="7274606" cy="46682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latin typeface="Arial" panose="020B0604020202020204" pitchFamily="34" charset="0"/>
              <a:cs typeface="Arial" panose="020B0604020202020204" pitchFamily="34" charset="0"/>
            </a:rPr>
            <a:t>Support</a:t>
          </a:r>
        </a:p>
      </dsp:txBody>
      <dsp:txXfrm>
        <a:off x="22789" y="3975343"/>
        <a:ext cx="7229028" cy="421251"/>
      </dsp:txXfrm>
    </dsp:sp>
    <dsp:sp modelId="{EBA10ABE-93F9-4EF7-8188-D27CD9784D12}">
      <dsp:nvSpPr>
        <dsp:cNvPr id="0" name=""/>
        <dsp:cNvSpPr/>
      </dsp:nvSpPr>
      <dsp:spPr>
        <a:xfrm>
          <a:off x="0" y="4419384"/>
          <a:ext cx="7274606" cy="4781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0969" tIns="26670" rIns="149352" bIns="26670" numCol="1" spcCol="1270" anchor="t" anchorCtr="0">
          <a:noAutofit/>
        </a:bodyPr>
        <a:lstStyle/>
        <a:p>
          <a:pPr marL="171450" lvl="1" indent="-171450" algn="l" defTabSz="711200">
            <a:lnSpc>
              <a:spcPct val="90000"/>
            </a:lnSpc>
            <a:spcBef>
              <a:spcPct val="0"/>
            </a:spcBef>
            <a:spcAft>
              <a:spcPct val="20000"/>
            </a:spcAft>
            <a:buFont typeface="Arial" panose="020B0604020202020204" pitchFamily="34" charset="0"/>
            <a:buChar char="•"/>
          </a:pPr>
          <a:r>
            <a:rPr lang="en-GB" sz="1600" kern="1200">
              <a:latin typeface="Arial" panose="020B0604020202020204" pitchFamily="34" charset="0"/>
              <a:cs typeface="Arial" panose="020B0604020202020204" pitchFamily="34" charset="0"/>
            </a:rPr>
            <a:t>We want to further support </a:t>
          </a:r>
          <a:r>
            <a:rPr lang="en-GB" sz="1600" kern="1200">
              <a:effectLst/>
              <a:latin typeface="Arial" panose="020B0604020202020204" pitchFamily="34" charset="0"/>
              <a:ea typeface="Times New Roman" panose="02020603050405020304" pitchFamily="18" charset="0"/>
              <a:cs typeface="Arial" panose="020B0604020202020204" pitchFamily="34" charset="0"/>
            </a:rPr>
            <a:t>the effective use of the single source procurement framework by industry and the MOD</a:t>
          </a:r>
          <a:endParaRPr lang="en-GB" sz="1600" kern="1200">
            <a:latin typeface="Arial" panose="020B0604020202020204" pitchFamily="34" charset="0"/>
            <a:cs typeface="Arial" panose="020B0604020202020204" pitchFamily="34" charset="0"/>
          </a:endParaRPr>
        </a:p>
      </dsp:txBody>
      <dsp:txXfrm>
        <a:off x="0" y="4419384"/>
        <a:ext cx="7274606" cy="4781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846506-B1B6-4A42-933A-A96B0C22C8BD}">
      <dsp:nvSpPr>
        <dsp:cNvPr id="0" name=""/>
        <dsp:cNvSpPr/>
      </dsp:nvSpPr>
      <dsp:spPr>
        <a:xfrm>
          <a:off x="98" y="0"/>
          <a:ext cx="1316738" cy="486373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Out on the ground meeting </a:t>
          </a:r>
          <a:r>
            <a:rPr lang="en-GB" sz="1500" kern="1200">
              <a:latin typeface="Arial" panose="020B0604020202020204" pitchFamily="34" charset="0"/>
              <a:cs typeface="Arial" panose="020B0604020202020204" pitchFamily="34" charset="0"/>
            </a:rPr>
            <a:t>stakeholders</a:t>
          </a:r>
          <a:r>
            <a:rPr lang="en-GB" sz="1600" kern="1200">
              <a:latin typeface="Arial" panose="020B0604020202020204" pitchFamily="34" charset="0"/>
              <a:cs typeface="Arial" panose="020B0604020202020204" pitchFamily="34" charset="0"/>
            </a:rPr>
            <a:t>and speaking at industry &amp; MOD </a:t>
          </a:r>
          <a:r>
            <a:rPr lang="en-GB" sz="1550" kern="1200">
              <a:latin typeface="Arial" panose="020B0604020202020204" pitchFamily="34" charset="0"/>
              <a:cs typeface="Arial" panose="020B0604020202020204" pitchFamily="34" charset="0"/>
            </a:rPr>
            <a:t>conferences</a:t>
          </a:r>
        </a:p>
      </dsp:txBody>
      <dsp:txXfrm>
        <a:off x="98" y="1945494"/>
        <a:ext cx="1316738" cy="1945494"/>
      </dsp:txXfrm>
    </dsp:sp>
    <dsp:sp modelId="{FEE557DF-C910-4E74-ACC5-09BEDC86DC47}">
      <dsp:nvSpPr>
        <dsp:cNvPr id="0" name=""/>
        <dsp:cNvSpPr/>
      </dsp:nvSpPr>
      <dsp:spPr>
        <a:xfrm>
          <a:off x="39601" y="291824"/>
          <a:ext cx="1237734" cy="1619624"/>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9000" r="-39000"/>
          </a:stretch>
        </a:blipFill>
        <a:ln>
          <a:noFill/>
        </a:ln>
        <a:effectLst/>
      </dsp:spPr>
      <dsp:style>
        <a:lnRef idx="0">
          <a:scrgbClr r="0" g="0" b="0"/>
        </a:lnRef>
        <a:fillRef idx="1">
          <a:scrgbClr r="0" g="0" b="0"/>
        </a:fillRef>
        <a:effectRef idx="2">
          <a:scrgbClr r="0" g="0" b="0"/>
        </a:effectRef>
        <a:fontRef idx="minor"/>
      </dsp:style>
    </dsp:sp>
    <dsp:sp modelId="{41BA5A92-BC9B-4528-AC71-A541A1485C21}">
      <dsp:nvSpPr>
        <dsp:cNvPr id="0" name=""/>
        <dsp:cNvSpPr/>
      </dsp:nvSpPr>
      <dsp:spPr>
        <a:xfrm>
          <a:off x="1356339" y="0"/>
          <a:ext cx="1316738" cy="486373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Making it easier to upload data and driving better insight from it</a:t>
          </a:r>
        </a:p>
      </dsp:txBody>
      <dsp:txXfrm>
        <a:off x="1356339" y="1945494"/>
        <a:ext cx="1316738" cy="1945494"/>
      </dsp:txXfrm>
    </dsp:sp>
    <dsp:sp modelId="{26AF7C82-151A-43AA-A5B4-B5F5666AA0B1}">
      <dsp:nvSpPr>
        <dsp:cNvPr id="0" name=""/>
        <dsp:cNvSpPr/>
      </dsp:nvSpPr>
      <dsp:spPr>
        <a:xfrm>
          <a:off x="1395841" y="291824"/>
          <a:ext cx="1237734" cy="1619624"/>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000" b="-1000"/>
          </a:stretch>
        </a:blipFill>
        <a:ln>
          <a:noFill/>
        </a:ln>
        <a:effectLst/>
      </dsp:spPr>
      <dsp:style>
        <a:lnRef idx="0">
          <a:scrgbClr r="0" g="0" b="0"/>
        </a:lnRef>
        <a:fillRef idx="1">
          <a:scrgbClr r="0" g="0" b="0"/>
        </a:fillRef>
        <a:effectRef idx="2">
          <a:scrgbClr r="0" g="0" b="0"/>
        </a:effectRef>
        <a:fontRef idx="minor"/>
      </dsp:style>
    </dsp:sp>
    <dsp:sp modelId="{C7D281E4-BF72-403A-8AA0-42D55FDCEF9E}">
      <dsp:nvSpPr>
        <dsp:cNvPr id="0" name=""/>
        <dsp:cNvSpPr/>
      </dsp:nvSpPr>
      <dsp:spPr>
        <a:xfrm>
          <a:off x="2712580" y="0"/>
          <a:ext cx="1316738" cy="486373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688975">
            <a:lnSpc>
              <a:spcPct val="90000"/>
            </a:lnSpc>
            <a:spcBef>
              <a:spcPct val="0"/>
            </a:spcBef>
            <a:spcAft>
              <a:spcPct val="35000"/>
            </a:spcAft>
            <a:buNone/>
          </a:pPr>
          <a:r>
            <a:rPr lang="en-GB" sz="1550" kern="1200">
              <a:latin typeface="Arial" panose="020B0604020202020204" pitchFamily="34" charset="0"/>
              <a:cs typeface="Arial" panose="020B0604020202020204" pitchFamily="34" charset="0"/>
            </a:rPr>
            <a:t>Assisting in solving contract disputes: offering advice and support and publishing our findings</a:t>
          </a:r>
        </a:p>
      </dsp:txBody>
      <dsp:txXfrm>
        <a:off x="2712580" y="1945494"/>
        <a:ext cx="1316738" cy="1945494"/>
      </dsp:txXfrm>
    </dsp:sp>
    <dsp:sp modelId="{2F900282-9D6C-4CA6-B687-0B4276A31A1F}">
      <dsp:nvSpPr>
        <dsp:cNvPr id="0" name=""/>
        <dsp:cNvSpPr/>
      </dsp:nvSpPr>
      <dsp:spPr>
        <a:xfrm>
          <a:off x="2721064" y="259545"/>
          <a:ext cx="1237734" cy="1619624"/>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0" r="-10000"/>
          </a:stretch>
        </a:blipFill>
        <a:ln>
          <a:noFill/>
        </a:ln>
        <a:effectLst/>
      </dsp:spPr>
      <dsp:style>
        <a:lnRef idx="0">
          <a:scrgbClr r="0" g="0" b="0"/>
        </a:lnRef>
        <a:fillRef idx="1">
          <a:scrgbClr r="0" g="0" b="0"/>
        </a:fillRef>
        <a:effectRef idx="2">
          <a:scrgbClr r="0" g="0" b="0"/>
        </a:effectRef>
        <a:fontRef idx="minor"/>
      </dsp:style>
    </dsp:sp>
    <dsp:sp modelId="{42A367CC-533A-4373-82F1-28667BB58C0C}">
      <dsp:nvSpPr>
        <dsp:cNvPr id="0" name=""/>
        <dsp:cNvSpPr/>
      </dsp:nvSpPr>
      <dsp:spPr>
        <a:xfrm>
          <a:off x="4068820" y="0"/>
          <a:ext cx="1316738" cy="486373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Making our guidance and webpages easy to use</a:t>
          </a:r>
        </a:p>
      </dsp:txBody>
      <dsp:txXfrm>
        <a:off x="4068820" y="1945494"/>
        <a:ext cx="1316738" cy="1945494"/>
      </dsp:txXfrm>
    </dsp:sp>
    <dsp:sp modelId="{A97DEF86-9E86-4AF0-9A0A-A2D1C2051394}">
      <dsp:nvSpPr>
        <dsp:cNvPr id="0" name=""/>
        <dsp:cNvSpPr/>
      </dsp:nvSpPr>
      <dsp:spPr>
        <a:xfrm>
          <a:off x="4108322" y="323358"/>
          <a:ext cx="1237734" cy="161962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59000" r="-59000"/>
          </a:stretch>
        </a:blipFill>
        <a:ln>
          <a:noFill/>
        </a:ln>
        <a:effectLst/>
      </dsp:spPr>
      <dsp:style>
        <a:lnRef idx="0">
          <a:scrgbClr r="0" g="0" b="0"/>
        </a:lnRef>
        <a:fillRef idx="1">
          <a:scrgbClr r="0" g="0" b="0"/>
        </a:fillRef>
        <a:effectRef idx="2">
          <a:scrgbClr r="0" g="0" b="0"/>
        </a:effectRef>
        <a:fontRef idx="minor"/>
      </dsp:style>
    </dsp:sp>
    <dsp:sp modelId="{8AB68321-AE34-44A8-983A-84CA1201B332}">
      <dsp:nvSpPr>
        <dsp:cNvPr id="0" name=""/>
        <dsp:cNvSpPr/>
      </dsp:nvSpPr>
      <dsp:spPr>
        <a:xfrm>
          <a:off x="5425061" y="0"/>
          <a:ext cx="1316738" cy="486373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GB" sz="1600" kern="1200">
              <a:latin typeface="Arial" panose="020B0604020202020204" pitchFamily="34" charset="0"/>
              <a:cs typeface="Arial" panose="020B0604020202020204" pitchFamily="34" charset="0"/>
            </a:rPr>
            <a:t>Our training offer: tailored to user need </a:t>
          </a:r>
        </a:p>
      </dsp:txBody>
      <dsp:txXfrm>
        <a:off x="5425061" y="1945494"/>
        <a:ext cx="1316738" cy="1945494"/>
      </dsp:txXfrm>
    </dsp:sp>
    <dsp:sp modelId="{27A2C8C2-1E1C-438D-A67B-85867105C07F}">
      <dsp:nvSpPr>
        <dsp:cNvPr id="0" name=""/>
        <dsp:cNvSpPr/>
      </dsp:nvSpPr>
      <dsp:spPr>
        <a:xfrm>
          <a:off x="5464563" y="291824"/>
          <a:ext cx="1237734" cy="1619624"/>
        </a:xfrm>
        <a:prstGeom prst="ellipse">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71000" r="-71000"/>
          </a:stretch>
        </a:blipFill>
        <a:ln>
          <a:noFill/>
        </a:ln>
        <a:effectLst/>
      </dsp:spPr>
      <dsp:style>
        <a:lnRef idx="0">
          <a:scrgbClr r="0" g="0" b="0"/>
        </a:lnRef>
        <a:fillRef idx="1">
          <a:scrgbClr r="0" g="0" b="0"/>
        </a:fillRef>
        <a:effectRef idx="2">
          <a:scrgbClr r="0" g="0" b="0"/>
        </a:effectRef>
        <a:fontRef idx="minor"/>
      </dsp:style>
    </dsp:sp>
    <dsp:sp modelId="{ED2DA8F4-3A85-4828-9C24-02E89D5F8224}">
      <dsp:nvSpPr>
        <dsp:cNvPr id="0" name=""/>
        <dsp:cNvSpPr/>
      </dsp:nvSpPr>
      <dsp:spPr>
        <a:xfrm>
          <a:off x="6781301" y="0"/>
          <a:ext cx="1316738" cy="4863737"/>
        </a:xfrm>
        <a:prstGeom prst="roundRect">
          <a:avLst>
            <a:gd name="adj" fmla="val 10000"/>
          </a:avLst>
        </a:prstGeom>
        <a:solidFill>
          <a:srgbClr val="0070C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GB" sz="1500" kern="1200">
              <a:latin typeface="Arial" panose="020B0604020202020204" pitchFamily="34" charset="0"/>
              <a:cs typeface="Arial" panose="020B0604020202020204" pitchFamily="34" charset="0"/>
            </a:rPr>
            <a:t>Stakeholder Teach Ins &amp; to support Procurement Act and new guidance</a:t>
          </a:r>
        </a:p>
      </dsp:txBody>
      <dsp:txXfrm>
        <a:off x="6781301" y="1945494"/>
        <a:ext cx="1316738" cy="1945494"/>
      </dsp:txXfrm>
    </dsp:sp>
    <dsp:sp modelId="{B710748A-C8C3-4D78-823F-DFF0ADF4C6BF}">
      <dsp:nvSpPr>
        <dsp:cNvPr id="0" name=""/>
        <dsp:cNvSpPr/>
      </dsp:nvSpPr>
      <dsp:spPr>
        <a:xfrm>
          <a:off x="6820803" y="291824"/>
          <a:ext cx="1237734" cy="1619624"/>
        </a:xfrm>
        <a:prstGeom prst="ellipse">
          <a:avLst/>
        </a:prstGeom>
        <a:blipFill>
          <a:blip xmlns:r="http://schemas.openxmlformats.org/officeDocument/2006/relationships" r:embed="rId6">
            <a:extLst>
              <a:ext uri="{28A0092B-C50C-407E-A947-70E740481C1C}">
                <a14:useLocalDpi xmlns:a14="http://schemas.microsoft.com/office/drawing/2010/main" val="0"/>
              </a:ext>
            </a:extLst>
          </a:blip>
          <a:srcRect/>
          <a:stretch>
            <a:fillRect l="-14000" r="-14000"/>
          </a:stretch>
        </a:blipFill>
        <a:ln>
          <a:noFill/>
        </a:ln>
        <a:effectLst/>
      </dsp:spPr>
      <dsp:style>
        <a:lnRef idx="0">
          <a:scrgbClr r="0" g="0" b="0"/>
        </a:lnRef>
        <a:fillRef idx="1">
          <a:scrgbClr r="0" g="0" b="0"/>
        </a:fillRef>
        <a:effectRef idx="2">
          <a:scrgbClr r="0" g="0" b="0"/>
        </a:effectRef>
        <a:fontRef idx="minor"/>
      </dsp:style>
    </dsp:sp>
    <dsp:sp modelId="{EC4899BB-3BE8-48E2-876D-D391AD18BBB5}">
      <dsp:nvSpPr>
        <dsp:cNvPr id="0" name=""/>
        <dsp:cNvSpPr/>
      </dsp:nvSpPr>
      <dsp:spPr>
        <a:xfrm>
          <a:off x="998102" y="3685129"/>
          <a:ext cx="6179417" cy="1117832"/>
        </a:xfrm>
        <a:prstGeom prst="leftRightArrow">
          <a:avLst/>
        </a:prstGeom>
        <a:gradFill rotWithShape="0">
          <a:gsLst>
            <a:gs pos="0">
              <a:schemeClr val="accent2">
                <a:tint val="55000"/>
                <a:hueOff val="0"/>
                <a:satOff val="0"/>
                <a:lumOff val="0"/>
                <a:alphaOff val="0"/>
                <a:satMod val="103000"/>
                <a:lumMod val="102000"/>
                <a:tint val="94000"/>
              </a:schemeClr>
            </a:gs>
            <a:gs pos="50000">
              <a:schemeClr val="accent2">
                <a:tint val="55000"/>
                <a:hueOff val="0"/>
                <a:satOff val="0"/>
                <a:lumOff val="0"/>
                <a:alphaOff val="0"/>
                <a:satMod val="110000"/>
                <a:lumMod val="100000"/>
                <a:shade val="100000"/>
              </a:schemeClr>
            </a:gs>
            <a:gs pos="100000">
              <a:schemeClr val="accent2">
                <a:tint val="55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EB67DD-F9DF-4AE3-8653-DD909DE9A368}">
      <dsp:nvSpPr>
        <dsp:cNvPr id="0" name=""/>
        <dsp:cNvSpPr/>
      </dsp:nvSpPr>
      <dsp:spPr>
        <a:xfrm>
          <a:off x="1837087" y="1847"/>
          <a:ext cx="1240724" cy="8064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Helpdesk</a:t>
          </a:r>
        </a:p>
      </dsp:txBody>
      <dsp:txXfrm>
        <a:off x="1876456" y="41216"/>
        <a:ext cx="1161986" cy="727732"/>
      </dsp:txXfrm>
    </dsp:sp>
    <dsp:sp modelId="{7FD99F37-84CD-47A3-9F53-87D09D8FB4BC}">
      <dsp:nvSpPr>
        <dsp:cNvPr id="0" name=""/>
        <dsp:cNvSpPr/>
      </dsp:nvSpPr>
      <dsp:spPr>
        <a:xfrm>
          <a:off x="847084" y="405082"/>
          <a:ext cx="3220729" cy="3220729"/>
        </a:xfrm>
        <a:custGeom>
          <a:avLst/>
          <a:gdLst/>
          <a:ahLst/>
          <a:cxnLst/>
          <a:rect l="0" t="0" r="0" b="0"/>
          <a:pathLst>
            <a:path>
              <a:moveTo>
                <a:pt x="2396727" y="205050"/>
              </a:moveTo>
              <a:arcTo wR="1610364" hR="1610364" stAng="17953788" swAng="1210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53202CF-034B-463C-9C5F-B7BDE70AD755}">
      <dsp:nvSpPr>
        <dsp:cNvPr id="0" name=""/>
        <dsp:cNvSpPr/>
      </dsp:nvSpPr>
      <dsp:spPr>
        <a:xfrm>
          <a:off x="3368635" y="1114581"/>
          <a:ext cx="1240724" cy="8064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Onboarding</a:t>
          </a:r>
        </a:p>
      </dsp:txBody>
      <dsp:txXfrm>
        <a:off x="3408004" y="1153950"/>
        <a:ext cx="1161986" cy="727732"/>
      </dsp:txXfrm>
    </dsp:sp>
    <dsp:sp modelId="{AFFD046C-7D80-473A-92AD-D87B92383DAF}">
      <dsp:nvSpPr>
        <dsp:cNvPr id="0" name=""/>
        <dsp:cNvSpPr/>
      </dsp:nvSpPr>
      <dsp:spPr>
        <a:xfrm>
          <a:off x="847084" y="405082"/>
          <a:ext cx="3220729" cy="3220729"/>
        </a:xfrm>
        <a:custGeom>
          <a:avLst/>
          <a:gdLst/>
          <a:ahLst/>
          <a:cxnLst/>
          <a:rect l="0" t="0" r="0" b="0"/>
          <a:pathLst>
            <a:path>
              <a:moveTo>
                <a:pt x="3216860" y="1721925"/>
              </a:moveTo>
              <a:arcTo wR="1610364" hR="1610364" stAng="21838346" swAng="13592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657B4E35-EB29-408B-A836-756F79B092B8}">
      <dsp:nvSpPr>
        <dsp:cNvPr id="0" name=""/>
        <dsp:cNvSpPr/>
      </dsp:nvSpPr>
      <dsp:spPr>
        <a:xfrm>
          <a:off x="2783636" y="2915024"/>
          <a:ext cx="1240724" cy="8064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Training</a:t>
          </a:r>
        </a:p>
      </dsp:txBody>
      <dsp:txXfrm>
        <a:off x="2823005" y="2954393"/>
        <a:ext cx="1161986" cy="727732"/>
      </dsp:txXfrm>
    </dsp:sp>
    <dsp:sp modelId="{9B2FBC7B-4BA0-42D8-9360-DAEA034F3CAD}">
      <dsp:nvSpPr>
        <dsp:cNvPr id="0" name=""/>
        <dsp:cNvSpPr/>
      </dsp:nvSpPr>
      <dsp:spPr>
        <a:xfrm>
          <a:off x="847084" y="405082"/>
          <a:ext cx="3220729" cy="3220729"/>
        </a:xfrm>
        <a:custGeom>
          <a:avLst/>
          <a:gdLst/>
          <a:ahLst/>
          <a:cxnLst/>
          <a:rect l="0" t="0" r="0" b="0"/>
          <a:pathLst>
            <a:path>
              <a:moveTo>
                <a:pt x="1807850" y="3208574"/>
              </a:moveTo>
              <a:arcTo wR="1610364" hR="1610364" stAng="4977350" swAng="84530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AE8B9F5-489D-41CB-BB37-4669D23D4F55}">
      <dsp:nvSpPr>
        <dsp:cNvPr id="0" name=""/>
        <dsp:cNvSpPr/>
      </dsp:nvSpPr>
      <dsp:spPr>
        <a:xfrm>
          <a:off x="890538" y="2915024"/>
          <a:ext cx="1240724" cy="8064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Website</a:t>
          </a:r>
        </a:p>
      </dsp:txBody>
      <dsp:txXfrm>
        <a:off x="929907" y="2954393"/>
        <a:ext cx="1161986" cy="727732"/>
      </dsp:txXfrm>
    </dsp:sp>
    <dsp:sp modelId="{1DBAC7E9-08E6-42E2-A1EB-C8CCF7D64ECD}">
      <dsp:nvSpPr>
        <dsp:cNvPr id="0" name=""/>
        <dsp:cNvSpPr/>
      </dsp:nvSpPr>
      <dsp:spPr>
        <a:xfrm>
          <a:off x="847084" y="405082"/>
          <a:ext cx="3220729" cy="3220729"/>
        </a:xfrm>
        <a:custGeom>
          <a:avLst/>
          <a:gdLst/>
          <a:ahLst/>
          <a:cxnLst/>
          <a:rect l="0" t="0" r="0" b="0"/>
          <a:pathLst>
            <a:path>
              <a:moveTo>
                <a:pt x="170794" y="2332106"/>
              </a:moveTo>
              <a:arcTo wR="1610364" hR="1610364" stAng="9202360" swAng="1359294"/>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76828CE-3DFA-4B28-91DF-76A4A9292968}">
      <dsp:nvSpPr>
        <dsp:cNvPr id="0" name=""/>
        <dsp:cNvSpPr/>
      </dsp:nvSpPr>
      <dsp:spPr>
        <a:xfrm>
          <a:off x="305539" y="1114581"/>
          <a:ext cx="1240724" cy="806470"/>
        </a:xfrm>
        <a:prstGeom prst="round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Engagement</a:t>
          </a:r>
        </a:p>
      </dsp:txBody>
      <dsp:txXfrm>
        <a:off x="344908" y="1153950"/>
        <a:ext cx="1161986" cy="727732"/>
      </dsp:txXfrm>
    </dsp:sp>
    <dsp:sp modelId="{3612B2BE-4A5D-4A3D-B739-BA1CDFFF83C8}">
      <dsp:nvSpPr>
        <dsp:cNvPr id="0" name=""/>
        <dsp:cNvSpPr/>
      </dsp:nvSpPr>
      <dsp:spPr>
        <a:xfrm>
          <a:off x="847084" y="405082"/>
          <a:ext cx="3220729" cy="3220729"/>
        </a:xfrm>
        <a:custGeom>
          <a:avLst/>
          <a:gdLst/>
          <a:ahLst/>
          <a:cxnLst/>
          <a:rect l="0" t="0" r="0" b="0"/>
          <a:pathLst>
            <a:path>
              <a:moveTo>
                <a:pt x="387427" y="562653"/>
              </a:moveTo>
              <a:arcTo wR="1610364" hR="1610364" stAng="13235233" swAng="1210980"/>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3BC93-D0DB-4E66-BC49-467FB8955517}">
      <dsp:nvSpPr>
        <dsp:cNvPr id="0" name=""/>
        <dsp:cNvSpPr/>
      </dsp:nvSpPr>
      <dsp:spPr>
        <a:xfrm>
          <a:off x="945107" y="449911"/>
          <a:ext cx="2559662" cy="2559662"/>
        </a:xfrm>
        <a:prstGeom prst="blockArc">
          <a:avLst>
            <a:gd name="adj1" fmla="val 9000000"/>
            <a:gd name="adj2" fmla="val 16200000"/>
            <a:gd name="adj3" fmla="val 4641"/>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D03FFC71-0D9F-4D31-BC38-6FDA439FBB7F}">
      <dsp:nvSpPr>
        <dsp:cNvPr id="0" name=""/>
        <dsp:cNvSpPr/>
      </dsp:nvSpPr>
      <dsp:spPr>
        <a:xfrm>
          <a:off x="945107" y="492145"/>
          <a:ext cx="2559662" cy="2559662"/>
        </a:xfrm>
        <a:prstGeom prst="blockArc">
          <a:avLst>
            <a:gd name="adj1" fmla="val 1800000"/>
            <a:gd name="adj2" fmla="val 9000000"/>
            <a:gd name="adj3" fmla="val 4641"/>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61332250-24E7-4637-8C57-3AEC86827D28}">
      <dsp:nvSpPr>
        <dsp:cNvPr id="0" name=""/>
        <dsp:cNvSpPr/>
      </dsp:nvSpPr>
      <dsp:spPr>
        <a:xfrm>
          <a:off x="945107" y="492145"/>
          <a:ext cx="2559662" cy="2559662"/>
        </a:xfrm>
        <a:prstGeom prst="blockArc">
          <a:avLst>
            <a:gd name="adj1" fmla="val 16200000"/>
            <a:gd name="adj2" fmla="val 1800000"/>
            <a:gd name="adj3" fmla="val 4641"/>
          </a:avLst>
        </a:prstGeom>
        <a:solidFill>
          <a:schemeClr val="bg1">
            <a:lumMod val="75000"/>
          </a:schemeClr>
        </a:solidFill>
        <a:ln>
          <a:noFill/>
        </a:ln>
        <a:effectLst/>
      </dsp:spPr>
      <dsp:style>
        <a:lnRef idx="0">
          <a:scrgbClr r="0" g="0" b="0"/>
        </a:lnRef>
        <a:fillRef idx="1">
          <a:scrgbClr r="0" g="0" b="0"/>
        </a:fillRef>
        <a:effectRef idx="0">
          <a:scrgbClr r="0" g="0" b="0"/>
        </a:effectRef>
        <a:fontRef idx="minor">
          <a:schemeClr val="lt1"/>
        </a:fontRef>
      </dsp:style>
    </dsp:sp>
    <dsp:sp modelId="{2935E5B7-CE1A-4BDB-9ED7-E0EF636EC559}">
      <dsp:nvSpPr>
        <dsp:cNvPr id="0" name=""/>
        <dsp:cNvSpPr/>
      </dsp:nvSpPr>
      <dsp:spPr>
        <a:xfrm>
          <a:off x="1724579" y="1287256"/>
          <a:ext cx="1000718" cy="969440"/>
        </a:xfrm>
        <a:prstGeom prst="ellipse">
          <a:avLst/>
        </a:prstGeom>
        <a:solidFill>
          <a:srgbClr val="046A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a:latin typeface="Arial"/>
              <a:cs typeface="Arial"/>
            </a:rPr>
            <a:t>AAR Test</a:t>
          </a:r>
        </a:p>
      </dsp:txBody>
      <dsp:txXfrm>
        <a:off x="1871131" y="1429227"/>
        <a:ext cx="707614" cy="685498"/>
      </dsp:txXfrm>
    </dsp:sp>
    <dsp:sp modelId="{239A5119-A923-4541-8958-125A9AA310DF}">
      <dsp:nvSpPr>
        <dsp:cNvPr id="0" name=""/>
        <dsp:cNvSpPr/>
      </dsp:nvSpPr>
      <dsp:spPr>
        <a:xfrm>
          <a:off x="1579493" y="-106825"/>
          <a:ext cx="1290890" cy="1257339"/>
        </a:xfrm>
        <a:prstGeom prst="ellipse">
          <a:avLst/>
        </a:prstGeom>
        <a:solidFill>
          <a:srgbClr val="046A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sz="1200" b="1" kern="1200">
              <a:latin typeface="Arial"/>
              <a:cs typeface="Arial"/>
            </a:rPr>
            <a:t>Appropriate</a:t>
          </a:r>
        </a:p>
      </dsp:txBody>
      <dsp:txXfrm>
        <a:off x="1768539" y="77308"/>
        <a:ext cx="912798" cy="889073"/>
      </dsp:txXfrm>
    </dsp:sp>
    <dsp:sp modelId="{31634346-A302-45EF-93D1-746F0C6AADF3}">
      <dsp:nvSpPr>
        <dsp:cNvPr id="0" name=""/>
        <dsp:cNvSpPr/>
      </dsp:nvSpPr>
      <dsp:spPr>
        <a:xfrm>
          <a:off x="2638026" y="1747395"/>
          <a:ext cx="1339117" cy="1299297"/>
        </a:xfrm>
        <a:prstGeom prst="ellipse">
          <a:avLst/>
        </a:prstGeom>
        <a:solidFill>
          <a:srgbClr val="046A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3970" rIns="0" bIns="13970" numCol="1" spcCol="1270" anchor="ctr" anchorCtr="0">
          <a:noAutofit/>
        </a:bodyPr>
        <a:lstStyle/>
        <a:p>
          <a:pPr marL="0" lvl="0" indent="0" algn="ctr" defTabSz="488950" rtl="0">
            <a:lnSpc>
              <a:spcPct val="90000"/>
            </a:lnSpc>
            <a:spcBef>
              <a:spcPct val="0"/>
            </a:spcBef>
            <a:spcAft>
              <a:spcPct val="35000"/>
            </a:spcAft>
            <a:buNone/>
          </a:pPr>
          <a:r>
            <a:rPr lang="en-US" sz="1100" b="1" kern="1200">
              <a:latin typeface="Arial"/>
              <a:cs typeface="Arial"/>
            </a:rPr>
            <a:t>Attributable to the contract</a:t>
          </a:r>
        </a:p>
      </dsp:txBody>
      <dsp:txXfrm>
        <a:off x="2834135" y="1937673"/>
        <a:ext cx="946899" cy="918741"/>
      </dsp:txXfrm>
    </dsp:sp>
    <dsp:sp modelId="{C95F589F-DF11-4973-AAC8-7710A033F6D4}">
      <dsp:nvSpPr>
        <dsp:cNvPr id="0" name=""/>
        <dsp:cNvSpPr/>
      </dsp:nvSpPr>
      <dsp:spPr>
        <a:xfrm>
          <a:off x="484195" y="1741542"/>
          <a:ext cx="1316192" cy="1311003"/>
        </a:xfrm>
        <a:prstGeom prst="ellipse">
          <a:avLst/>
        </a:prstGeom>
        <a:solidFill>
          <a:srgbClr val="046A38"/>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2700" rIns="0" bIns="12700" numCol="1" spcCol="1270" anchor="ctr" anchorCtr="0">
          <a:noAutofit/>
        </a:bodyPr>
        <a:lstStyle/>
        <a:p>
          <a:pPr marL="0" lvl="0" indent="0" algn="ctr" defTabSz="444500">
            <a:lnSpc>
              <a:spcPct val="90000"/>
            </a:lnSpc>
            <a:spcBef>
              <a:spcPct val="0"/>
            </a:spcBef>
            <a:spcAft>
              <a:spcPct val="35000"/>
            </a:spcAft>
            <a:buNone/>
          </a:pPr>
          <a:r>
            <a:rPr lang="en-US" sz="1000" b="1" kern="1200">
              <a:latin typeface="Arial"/>
              <a:cs typeface="Arial"/>
            </a:rPr>
            <a:t>Reasonable </a:t>
          </a:r>
        </a:p>
        <a:p>
          <a:pPr marL="0" lvl="0" indent="0" algn="ctr" defTabSz="444500">
            <a:lnSpc>
              <a:spcPct val="90000"/>
            </a:lnSpc>
            <a:spcBef>
              <a:spcPct val="0"/>
            </a:spcBef>
            <a:spcAft>
              <a:spcPct val="35000"/>
            </a:spcAft>
            <a:buNone/>
          </a:pPr>
          <a:r>
            <a:rPr lang="en-US" sz="1000" b="1" kern="1200">
              <a:latin typeface="Arial"/>
              <a:cs typeface="Arial"/>
            </a:rPr>
            <a:t>in the circumstances</a:t>
          </a:r>
        </a:p>
      </dsp:txBody>
      <dsp:txXfrm>
        <a:off x="676947" y="1933534"/>
        <a:ext cx="930688" cy="9270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96CCF5-C550-48D8-AF27-AFB11168F760}">
      <dsp:nvSpPr>
        <dsp:cNvPr id="0" name=""/>
        <dsp:cNvSpPr/>
      </dsp:nvSpPr>
      <dsp:spPr>
        <a:xfrm rot="10800000">
          <a:off x="0" y="0"/>
          <a:ext cx="3646364" cy="1384485"/>
        </a:xfrm>
        <a:prstGeom prst="trapezoid">
          <a:avLst>
            <a:gd name="adj" fmla="val 4332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72000" rIns="22860" bIns="22860" numCol="1" spcCol="1270" anchor="ctr" anchorCtr="0">
          <a:noAutofit/>
        </a:bodyPr>
        <a:lstStyle/>
        <a:p>
          <a:pPr marL="0" lvl="0" indent="0" algn="ctr" defTabSz="800100">
            <a:lnSpc>
              <a:spcPct val="90000"/>
            </a:lnSpc>
            <a:spcBef>
              <a:spcPct val="0"/>
            </a:spcBef>
            <a:spcAft>
              <a:spcPct val="35000"/>
            </a:spcAft>
            <a:buNone/>
          </a:pPr>
          <a:r>
            <a:rPr lang="en-US" sz="1800" kern="1200">
              <a:latin typeface="Arial"/>
              <a:cs typeface="Arial"/>
            </a:rPr>
            <a:t>Helpdesk</a:t>
          </a:r>
          <a:endParaRPr lang="en-GB" sz="1800" kern="1200">
            <a:latin typeface="Arial"/>
            <a:cs typeface="Arial"/>
          </a:endParaRPr>
        </a:p>
      </dsp:txBody>
      <dsp:txXfrm rot="-10800000">
        <a:off x="638113" y="0"/>
        <a:ext cx="2370136" cy="1384485"/>
      </dsp:txXfrm>
    </dsp:sp>
    <dsp:sp modelId="{ABE11AF8-7988-4EB7-84A5-147C223FED99}">
      <dsp:nvSpPr>
        <dsp:cNvPr id="0" name=""/>
        <dsp:cNvSpPr/>
      </dsp:nvSpPr>
      <dsp:spPr>
        <a:xfrm rot="10800000">
          <a:off x="599755" y="1385451"/>
          <a:ext cx="2446853" cy="1393828"/>
        </a:xfrm>
        <a:prstGeom prst="trapezoid">
          <a:avLst>
            <a:gd name="adj" fmla="val 4332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72000" rIns="22860" bIns="22860" numCol="1" spcCol="1270" anchor="ctr" anchorCtr="0">
          <a:noAutofit/>
        </a:bodyPr>
        <a:lstStyle/>
        <a:p>
          <a:pPr marL="0" lvl="0" indent="0" algn="ctr" defTabSz="800100" rtl="0">
            <a:lnSpc>
              <a:spcPct val="90000"/>
            </a:lnSpc>
            <a:spcBef>
              <a:spcPct val="0"/>
            </a:spcBef>
            <a:spcAft>
              <a:spcPct val="35000"/>
            </a:spcAft>
            <a:buNone/>
          </a:pPr>
          <a:r>
            <a:rPr lang="en-US" sz="1800" b="1" kern="1200">
              <a:latin typeface="Arial"/>
              <a:cs typeface="Arial"/>
            </a:rPr>
            <a:t>Non-referral advice</a:t>
          </a:r>
          <a:br>
            <a:rPr lang="en-US" sz="1800" b="1" kern="1200">
              <a:latin typeface="Arial"/>
              <a:cs typeface="Arial"/>
            </a:rPr>
          </a:br>
          <a:r>
            <a:rPr lang="en-US" sz="1800" b="1" kern="1200">
              <a:latin typeface="Arial"/>
              <a:cs typeface="Arial"/>
            </a:rPr>
            <a:t>service</a:t>
          </a:r>
        </a:p>
      </dsp:txBody>
      <dsp:txXfrm rot="-10800000">
        <a:off x="1027954" y="1385451"/>
        <a:ext cx="1590454" cy="1393828"/>
      </dsp:txXfrm>
    </dsp:sp>
    <dsp:sp modelId="{8EFB8363-6EBA-4737-A958-15F8525DE460}">
      <dsp:nvSpPr>
        <dsp:cNvPr id="0" name=""/>
        <dsp:cNvSpPr/>
      </dsp:nvSpPr>
      <dsp:spPr>
        <a:xfrm rot="10800000">
          <a:off x="1203557" y="2778313"/>
          <a:ext cx="1239249" cy="1430353"/>
        </a:xfrm>
        <a:prstGeom prst="trapezoid">
          <a:avLst>
            <a:gd name="adj" fmla="val 5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2860" tIns="144000" rIns="22860" bIns="22860" numCol="1" spcCol="1270" anchor="t" anchorCtr="0">
          <a:noAutofit/>
        </a:bodyPr>
        <a:lstStyle/>
        <a:p>
          <a:pPr marL="0" lvl="0" indent="0" algn="ctr" defTabSz="800100">
            <a:lnSpc>
              <a:spcPct val="90000"/>
            </a:lnSpc>
            <a:spcBef>
              <a:spcPct val="0"/>
            </a:spcBef>
            <a:spcAft>
              <a:spcPct val="35000"/>
            </a:spcAft>
            <a:buNone/>
          </a:pPr>
          <a:r>
            <a:rPr lang="en-US" sz="1800" kern="1200">
              <a:latin typeface="Arial"/>
              <a:cs typeface="Arial"/>
            </a:rPr>
            <a:t>Referrals</a:t>
          </a:r>
          <a:endParaRPr lang="en-GB" sz="1800" kern="1200">
            <a:latin typeface="Arial"/>
            <a:cs typeface="Arial"/>
          </a:endParaRPr>
        </a:p>
      </dsp:txBody>
      <dsp:txXfrm rot="-10800000">
        <a:off x="1203557" y="2778313"/>
        <a:ext cx="1239249" cy="1430353"/>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39" cy="513508"/>
          </a:xfrm>
          <a:prstGeom prst="rect">
            <a:avLst/>
          </a:prstGeom>
        </p:spPr>
        <p:txBody>
          <a:bodyPr vert="horz" lIns="94640" tIns="47320" rIns="94640" bIns="47320" rtlCol="0"/>
          <a:lstStyle>
            <a:lvl1pPr algn="l">
              <a:defRPr sz="1200"/>
            </a:lvl1pPr>
          </a:lstStyle>
          <a:p>
            <a:endParaRPr lang="en-GB"/>
          </a:p>
        </p:txBody>
      </p:sp>
      <p:sp>
        <p:nvSpPr>
          <p:cNvPr id="3" name="Date Placeholder 2"/>
          <p:cNvSpPr>
            <a:spLocks noGrp="1"/>
          </p:cNvSpPr>
          <p:nvPr>
            <p:ph type="dt" idx="1"/>
          </p:nvPr>
        </p:nvSpPr>
        <p:spPr>
          <a:xfrm>
            <a:off x="4023093" y="0"/>
            <a:ext cx="3077739" cy="513508"/>
          </a:xfrm>
          <a:prstGeom prst="rect">
            <a:avLst/>
          </a:prstGeom>
        </p:spPr>
        <p:txBody>
          <a:bodyPr vert="horz" lIns="94640" tIns="47320" rIns="94640" bIns="47320" rtlCol="0"/>
          <a:lstStyle>
            <a:lvl1pPr algn="r">
              <a:defRPr sz="1200"/>
            </a:lvl1pPr>
          </a:lstStyle>
          <a:p>
            <a:fld id="{B44CA068-337D-4FA5-A085-7C893E116299}" type="datetimeFigureOut">
              <a:rPr lang="en-GB" smtClean="0"/>
              <a:pPr/>
              <a:t>19/07/2024</a:t>
            </a:fld>
            <a:endParaRPr lang="en-GB"/>
          </a:p>
        </p:txBody>
      </p:sp>
      <p:sp>
        <p:nvSpPr>
          <p:cNvPr id="4" name="Slide Image Placeholder 3"/>
          <p:cNvSpPr>
            <a:spLocks noGrp="1" noRot="1" noChangeAspect="1"/>
          </p:cNvSpPr>
          <p:nvPr>
            <p:ph type="sldImg" idx="2"/>
          </p:nvPr>
        </p:nvSpPr>
        <p:spPr>
          <a:xfrm>
            <a:off x="1247775" y="1279525"/>
            <a:ext cx="4606925" cy="3454400"/>
          </a:xfrm>
          <a:prstGeom prst="rect">
            <a:avLst/>
          </a:prstGeom>
          <a:noFill/>
          <a:ln w="12700">
            <a:solidFill>
              <a:prstClr val="black"/>
            </a:solidFill>
          </a:ln>
        </p:spPr>
        <p:txBody>
          <a:bodyPr vert="horz" lIns="94640" tIns="47320" rIns="94640" bIns="47320" rtlCol="0" anchor="ctr"/>
          <a:lstStyle/>
          <a:p>
            <a:endParaRPr lang="en-GB"/>
          </a:p>
        </p:txBody>
      </p:sp>
      <p:sp>
        <p:nvSpPr>
          <p:cNvPr id="5" name="Notes Placeholder 4"/>
          <p:cNvSpPr>
            <a:spLocks noGrp="1"/>
          </p:cNvSpPr>
          <p:nvPr>
            <p:ph type="body" sz="quarter" idx="3"/>
          </p:nvPr>
        </p:nvSpPr>
        <p:spPr>
          <a:xfrm>
            <a:off x="710248" y="4925408"/>
            <a:ext cx="5681980" cy="4029878"/>
          </a:xfrm>
          <a:prstGeom prst="rect">
            <a:avLst/>
          </a:prstGeom>
        </p:spPr>
        <p:txBody>
          <a:bodyPr vert="horz" lIns="94640" tIns="47320" rIns="94640" bIns="47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721108"/>
            <a:ext cx="3077739" cy="513507"/>
          </a:xfrm>
          <a:prstGeom prst="rect">
            <a:avLst/>
          </a:prstGeom>
        </p:spPr>
        <p:txBody>
          <a:bodyPr vert="horz" lIns="94640" tIns="47320" rIns="94640" bIns="47320" rtlCol="0" anchor="b"/>
          <a:lstStyle>
            <a:lvl1pPr algn="l">
              <a:defRPr sz="1200"/>
            </a:lvl1pPr>
          </a:lstStyle>
          <a:p>
            <a:endParaRPr lang="en-GB"/>
          </a:p>
        </p:txBody>
      </p:sp>
      <p:sp>
        <p:nvSpPr>
          <p:cNvPr id="7" name="Slide Number Placeholder 6"/>
          <p:cNvSpPr>
            <a:spLocks noGrp="1"/>
          </p:cNvSpPr>
          <p:nvPr>
            <p:ph type="sldNum" sz="quarter" idx="5"/>
          </p:nvPr>
        </p:nvSpPr>
        <p:spPr>
          <a:xfrm>
            <a:off x="4023093" y="9721108"/>
            <a:ext cx="3077739" cy="513507"/>
          </a:xfrm>
          <a:prstGeom prst="rect">
            <a:avLst/>
          </a:prstGeom>
        </p:spPr>
        <p:txBody>
          <a:bodyPr vert="horz" lIns="94640" tIns="47320" rIns="94640" bIns="47320" rtlCol="0" anchor="b"/>
          <a:lstStyle>
            <a:lvl1pPr algn="r">
              <a:defRPr sz="1200"/>
            </a:lvl1pPr>
          </a:lstStyle>
          <a:p>
            <a:fld id="{8E9A3339-F1CD-40E4-AC95-E323CA14C260}" type="slidenum">
              <a:rPr lang="en-GB" smtClean="0"/>
              <a:pPr/>
              <a:t>‹#›</a:t>
            </a:fld>
            <a:endParaRPr lang="en-GB"/>
          </a:p>
        </p:txBody>
      </p:sp>
    </p:spTree>
    <p:extLst>
      <p:ext uri="{BB962C8B-B14F-4D97-AF65-F5344CB8AC3E}">
        <p14:creationId xmlns:p14="http://schemas.microsoft.com/office/powerpoint/2010/main" val="215217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defRPr/>
            </a:pPr>
            <a:r>
              <a:rPr lang="en-GB"/>
              <a:t>Image: </a:t>
            </a:r>
            <a:r>
              <a:rPr lang="en-GB" b="0" i="0">
                <a:solidFill>
                  <a:srgbClr val="212529"/>
                </a:solidFill>
                <a:effectLst/>
                <a:latin typeface="Clear Sans"/>
              </a:rPr>
              <a:t>The UK has completed its 11th airdrop into Gaza today (09/05/24), reaching the milestone of over 100 tonnes of life-saving aid delivered by air. Over the course of 11 Royal Air Force flights, the UK has delivered ready-to-eat meals, water, rice, tinned goods and flour, with a total of 12 tonnes dropped into Northern Gaza today. The UK began conducting airdrops in late March, as part of the Jordanian international initiative. The Royal Air Force has used A400Ms, flying from Amman, Jordan, where aid pallets attached to parachutes are collected and loaded by RAF and British Army personnel. The aid is dropped along the northern coastline of Gaza, with drop zones regularly surveyed to ensure civilians are not harmed. Each flight takes around one hour and British personnel work closely with the Royal Jordanian Air Force to plan and conduct each mission.</a:t>
            </a:r>
            <a:endParaRPr lang="en-GB"/>
          </a:p>
          <a:p>
            <a:pPr defTabSz="946404">
              <a:defRPr/>
            </a:pPr>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pPr/>
              <a:t>1</a:t>
            </a:fld>
            <a:endParaRPr lang="en-GB"/>
          </a:p>
        </p:txBody>
      </p:sp>
    </p:spTree>
    <p:extLst>
      <p:ext uri="{BB962C8B-B14F-4D97-AF65-F5344CB8AC3E}">
        <p14:creationId xmlns:p14="http://schemas.microsoft.com/office/powerpoint/2010/main" val="24539129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A3339-F1CD-40E4-AC95-E323CA14C260}" type="slidenum">
              <a:rPr lang="en-GB" smtClean="0"/>
              <a:pPr/>
              <a:t>10</a:t>
            </a:fld>
            <a:endParaRPr lang="en-GB"/>
          </a:p>
        </p:txBody>
      </p:sp>
    </p:spTree>
    <p:extLst>
      <p:ext uri="{BB962C8B-B14F-4D97-AF65-F5344CB8AC3E}">
        <p14:creationId xmlns:p14="http://schemas.microsoft.com/office/powerpoint/2010/main" val="24456511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0E4263F-DE32-4CC9-B804-58B623B6425F}" type="slidenum">
              <a:rPr lang="en-GB" altLang="en-US" smtClean="0"/>
              <a:pPr>
                <a:defRPr/>
              </a:pPr>
              <a:t>11</a:t>
            </a:fld>
            <a:endParaRPr lang="en-GB" altLang="en-US"/>
          </a:p>
        </p:txBody>
      </p:sp>
    </p:spTree>
    <p:extLst>
      <p:ext uri="{BB962C8B-B14F-4D97-AF65-F5344CB8AC3E}">
        <p14:creationId xmlns:p14="http://schemas.microsoft.com/office/powerpoint/2010/main" val="3593525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12</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6228592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13</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6049631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14</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144280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A3339-F1CD-40E4-AC95-E323CA14C260}" type="slidenum">
              <a:rPr lang="en-GB" smtClean="0"/>
              <a:pPr/>
              <a:t>15</a:t>
            </a:fld>
            <a:endParaRPr lang="en-GB"/>
          </a:p>
        </p:txBody>
      </p:sp>
    </p:spTree>
    <p:extLst>
      <p:ext uri="{BB962C8B-B14F-4D97-AF65-F5344CB8AC3E}">
        <p14:creationId xmlns:p14="http://schemas.microsoft.com/office/powerpoint/2010/main" val="883232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t>16</a:t>
            </a:fld>
            <a:endParaRPr lang="en-GB"/>
          </a:p>
        </p:txBody>
      </p:sp>
    </p:spTree>
    <p:extLst>
      <p:ext uri="{BB962C8B-B14F-4D97-AF65-F5344CB8AC3E}">
        <p14:creationId xmlns:p14="http://schemas.microsoft.com/office/powerpoint/2010/main" val="657071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E0E4263F-DE32-4CC9-B804-58B623B6425F}" type="slidenum">
              <a:rPr lang="en-GB" altLang="en-US" smtClean="0"/>
              <a:pPr>
                <a:defRPr/>
              </a:pPr>
              <a:t>17</a:t>
            </a:fld>
            <a:endParaRPr lang="en-GB" altLang="en-US"/>
          </a:p>
        </p:txBody>
      </p:sp>
    </p:spTree>
    <p:extLst>
      <p:ext uri="{BB962C8B-B14F-4D97-AF65-F5344CB8AC3E}">
        <p14:creationId xmlns:p14="http://schemas.microsoft.com/office/powerpoint/2010/main" val="27005674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A3339-F1CD-40E4-AC95-E323CA14C260}" type="slidenum">
              <a:rPr lang="en-GB" smtClean="0"/>
              <a:pPr/>
              <a:t>18</a:t>
            </a:fld>
            <a:endParaRPr lang="en-GB"/>
          </a:p>
        </p:txBody>
      </p:sp>
    </p:spTree>
    <p:extLst>
      <p:ext uri="{BB962C8B-B14F-4D97-AF65-F5344CB8AC3E}">
        <p14:creationId xmlns:p14="http://schemas.microsoft.com/office/powerpoint/2010/main" val="25024586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19</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57689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A3339-F1CD-40E4-AC95-E323CA14C260}" type="slidenum">
              <a:rPr lang="en-GB" smtClean="0"/>
              <a:pPr/>
              <a:t>2</a:t>
            </a:fld>
            <a:endParaRPr lang="en-GB"/>
          </a:p>
        </p:txBody>
      </p:sp>
    </p:spTree>
    <p:extLst>
      <p:ext uri="{BB962C8B-B14F-4D97-AF65-F5344CB8AC3E}">
        <p14:creationId xmlns:p14="http://schemas.microsoft.com/office/powerpoint/2010/main" val="10600723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71494" y="4605903"/>
            <a:ext cx="6295263" cy="5416348"/>
          </a:xfrm>
        </p:spPr>
        <p:txBody>
          <a:bodyPr/>
          <a:lstStyle/>
          <a:p>
            <a:pPr defTabSz="946404">
              <a:defRPr/>
            </a:pPr>
            <a:endParaRPr lang="en-GB" sz="1000" dirty="0"/>
          </a:p>
        </p:txBody>
      </p:sp>
      <p:sp>
        <p:nvSpPr>
          <p:cNvPr id="4" name="Slide Number Placeholder 3"/>
          <p:cNvSpPr>
            <a:spLocks noGrp="1"/>
          </p:cNvSpPr>
          <p:nvPr>
            <p:ph type="sldNum" sz="quarter" idx="10"/>
          </p:nvPr>
        </p:nvSpPr>
        <p:spPr/>
        <p:txBody>
          <a:bodyPr/>
          <a:lstStyle/>
          <a:p>
            <a:pPr>
              <a:defRPr/>
            </a:pPr>
            <a:fld id="{E0E4263F-DE32-4CC9-B804-58B623B6425F}" type="slidenum">
              <a:rPr lang="en-GB" altLang="en-US" smtClean="0"/>
              <a:pPr>
                <a:defRPr/>
              </a:pPr>
              <a:t>20</a:t>
            </a:fld>
            <a:endParaRPr lang="en-GB" altLang="en-US"/>
          </a:p>
        </p:txBody>
      </p:sp>
    </p:spTree>
    <p:extLst>
      <p:ext uri="{BB962C8B-B14F-4D97-AF65-F5344CB8AC3E}">
        <p14:creationId xmlns:p14="http://schemas.microsoft.com/office/powerpoint/2010/main" val="7210837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91606" y="5266808"/>
            <a:ext cx="6251326" cy="4728691"/>
          </a:xfrm>
        </p:spPr>
        <p:txBody>
          <a:bodyPr/>
          <a:lstStyle/>
          <a:p>
            <a:endParaRPr lang="en-GB" sz="1100" dirty="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0E4263F-DE32-4CC9-B804-58B623B6425F}" type="slidenum">
              <a:rPr lang="en-GB" altLang="en-US" smtClean="0"/>
              <a:pPr>
                <a:defRPr/>
              </a:pPr>
              <a:t>21</a:t>
            </a:fld>
            <a:endParaRPr lang="en-GB" altLang="en-US"/>
          </a:p>
        </p:txBody>
      </p:sp>
    </p:spTree>
    <p:extLst>
      <p:ext uri="{BB962C8B-B14F-4D97-AF65-F5344CB8AC3E}">
        <p14:creationId xmlns:p14="http://schemas.microsoft.com/office/powerpoint/2010/main" val="1725060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0E4263F-DE32-4CC9-B804-58B623B6425F}" type="slidenum">
              <a:rPr lang="en-GB" altLang="en-US" smtClean="0"/>
              <a:pPr>
                <a:defRPr/>
              </a:pPr>
              <a:t>22</a:t>
            </a:fld>
            <a:endParaRPr lang="en-GB" altLang="en-US"/>
          </a:p>
        </p:txBody>
      </p:sp>
    </p:spTree>
    <p:extLst>
      <p:ext uri="{BB962C8B-B14F-4D97-AF65-F5344CB8AC3E}">
        <p14:creationId xmlns:p14="http://schemas.microsoft.com/office/powerpoint/2010/main" val="3349523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0E4263F-DE32-4CC9-B804-58B623B6425F}" type="slidenum">
              <a:rPr lang="en-GB" altLang="en-US" smtClean="0"/>
              <a:pPr>
                <a:defRPr/>
              </a:pPr>
              <a:t>23</a:t>
            </a:fld>
            <a:endParaRPr lang="en-GB" altLang="en-US"/>
          </a:p>
        </p:txBody>
      </p:sp>
    </p:spTree>
    <p:extLst>
      <p:ext uri="{BB962C8B-B14F-4D97-AF65-F5344CB8AC3E}">
        <p14:creationId xmlns:p14="http://schemas.microsoft.com/office/powerpoint/2010/main" val="27161571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24</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29133030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47775" y="1279525"/>
            <a:ext cx="4606925" cy="34544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E0E4263F-DE32-4CC9-B804-58B623B6425F}" type="slidenum">
              <a:rPr lang="en-GB" altLang="en-US" smtClean="0"/>
              <a:pPr>
                <a:defRPr/>
              </a:pPr>
              <a:t>25</a:t>
            </a:fld>
            <a:endParaRPr lang="en-GB" altLang="en-US"/>
          </a:p>
        </p:txBody>
      </p:sp>
    </p:spTree>
    <p:extLst>
      <p:ext uri="{BB962C8B-B14F-4D97-AF65-F5344CB8AC3E}">
        <p14:creationId xmlns:p14="http://schemas.microsoft.com/office/powerpoint/2010/main" val="25490041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26</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1042778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46404">
              <a:spcBef>
                <a:spcPct val="0"/>
              </a:spcBef>
              <a:defRPr/>
            </a:pPr>
            <a:r>
              <a:rPr lang="en-GB" altLang="en-US" b="0" i="0">
                <a:solidFill>
                  <a:srgbClr val="212529"/>
                </a:solidFill>
                <a:effectLst/>
                <a:latin typeface="Clear Sans"/>
              </a:rPr>
              <a:t>Image file (08/03/24) description: </a:t>
            </a:r>
            <a:r>
              <a:rPr lang="en-GB" b="0" i="0">
                <a:solidFill>
                  <a:srgbClr val="212529"/>
                </a:solidFill>
                <a:effectLst/>
                <a:latin typeface="Clear Sans"/>
              </a:rPr>
              <a:t>HMS PRINCE OF WALES TRANSITING NORAWAYS FJORDS Pictured: HMS Prince Of Wales with fjords in the background On the 8th March, HMS Prince of Wales led one of the </a:t>
            </a:r>
            <a:r>
              <a:rPr lang="en-GB" b="0" i="0" err="1">
                <a:solidFill>
                  <a:srgbClr val="212529"/>
                </a:solidFill>
                <a:effectLst/>
                <a:latin typeface="Clear Sans"/>
              </a:rPr>
              <a:t>taskgroups</a:t>
            </a:r>
            <a:r>
              <a:rPr lang="en-GB" b="0" i="0">
                <a:solidFill>
                  <a:srgbClr val="212529"/>
                </a:solidFill>
                <a:effectLst/>
                <a:latin typeface="Clear Sans"/>
              </a:rPr>
              <a:t> taking part in Exercise Steadfast Defender through one of </a:t>
            </a:r>
            <a:r>
              <a:rPr lang="en-GB" b="0" i="0" err="1">
                <a:solidFill>
                  <a:srgbClr val="212529"/>
                </a:solidFill>
                <a:effectLst/>
                <a:latin typeface="Clear Sans"/>
              </a:rPr>
              <a:t>Norways</a:t>
            </a:r>
            <a:r>
              <a:rPr lang="en-GB" b="0" i="0">
                <a:solidFill>
                  <a:srgbClr val="212529"/>
                </a:solidFill>
                <a:effectLst/>
                <a:latin typeface="Clear Sans"/>
              </a:rPr>
              <a:t> many fjords. HMS Portland is part of the task group alongside with HMS Prince of Wales and other supporting vessels that form that forms the UK’s carrier strike group (UKCSG). Steadfast Defender 24 (STDE 24), the principal NATO, multi-domain flagship exercise for 2024, is a large-scale multinational live exercise (LIVEX) conducted across various geographical locations within </a:t>
            </a:r>
            <a:r>
              <a:rPr lang="en-GB" b="0" i="0" err="1">
                <a:solidFill>
                  <a:srgbClr val="212529"/>
                </a:solidFill>
                <a:effectLst/>
                <a:latin typeface="Clear Sans"/>
              </a:rPr>
              <a:t>Saceur’s</a:t>
            </a:r>
            <a:r>
              <a:rPr lang="en-GB" b="0" i="0">
                <a:solidFill>
                  <a:srgbClr val="212529"/>
                </a:solidFill>
                <a:effectLst/>
                <a:latin typeface="Clear Sans"/>
              </a:rPr>
              <a:t> area of responsibility. Steadfast Defender 24 demonstrates NATO’s unity and strength, as Allies from Europe and North America operate together in support of our shared security.</a:t>
            </a:r>
            <a:endParaRPr lang="en-GB" altLang="en-US" b="0" i="0">
              <a:solidFill>
                <a:srgbClr val="212529"/>
              </a:solidFill>
              <a:effectLst/>
              <a:latin typeface="Clear Sans"/>
            </a:endParaRPr>
          </a:p>
          <a:p>
            <a:pPr eaLnBrk="1" hangingPunct="1">
              <a:spcBef>
                <a:spcPct val="0"/>
              </a:spcBef>
            </a:pPr>
            <a:endParaRPr lang="en-GB" altLang="en-US"/>
          </a:p>
        </p:txBody>
      </p:sp>
      <p:sp>
        <p:nvSpPr>
          <p:cNvPr id="163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68953" indent="-295751">
              <a:spcBef>
                <a:spcPct val="30000"/>
              </a:spcBef>
              <a:defRPr sz="1200">
                <a:solidFill>
                  <a:schemeClr val="tx1"/>
                </a:solidFill>
                <a:latin typeface="Calibri" panose="020F0502020204030204" pitchFamily="34" charset="0"/>
              </a:defRPr>
            </a:lvl2pPr>
            <a:lvl3pPr marL="1183005" indent="-236601">
              <a:spcBef>
                <a:spcPct val="30000"/>
              </a:spcBef>
              <a:defRPr sz="1200">
                <a:solidFill>
                  <a:schemeClr val="tx1"/>
                </a:solidFill>
                <a:latin typeface="Calibri" panose="020F0502020204030204" pitchFamily="34" charset="0"/>
              </a:defRPr>
            </a:lvl3pPr>
            <a:lvl4pPr marL="1656207" indent="-236601">
              <a:spcBef>
                <a:spcPct val="30000"/>
              </a:spcBef>
              <a:defRPr sz="1200">
                <a:solidFill>
                  <a:schemeClr val="tx1"/>
                </a:solidFill>
                <a:latin typeface="Calibri" panose="020F0502020204030204" pitchFamily="34" charset="0"/>
              </a:defRPr>
            </a:lvl4pPr>
            <a:lvl5pPr marL="2129409" indent="-236601">
              <a:spcBef>
                <a:spcPct val="30000"/>
              </a:spcBef>
              <a:defRPr sz="1200">
                <a:solidFill>
                  <a:schemeClr val="tx1"/>
                </a:solidFill>
                <a:latin typeface="Calibri" panose="020F0502020204030204" pitchFamily="34" charset="0"/>
              </a:defRPr>
            </a:lvl5pPr>
            <a:lvl6pPr marL="2602611" indent="-236601" eaLnBrk="0" fontAlgn="base" hangingPunct="0">
              <a:spcBef>
                <a:spcPct val="30000"/>
              </a:spcBef>
              <a:spcAft>
                <a:spcPct val="0"/>
              </a:spcAft>
              <a:defRPr sz="1200">
                <a:solidFill>
                  <a:schemeClr val="tx1"/>
                </a:solidFill>
                <a:latin typeface="Calibri" panose="020F0502020204030204" pitchFamily="34" charset="0"/>
              </a:defRPr>
            </a:lvl6pPr>
            <a:lvl7pPr marL="3075813" indent="-236601" eaLnBrk="0" fontAlgn="base" hangingPunct="0">
              <a:spcBef>
                <a:spcPct val="30000"/>
              </a:spcBef>
              <a:spcAft>
                <a:spcPct val="0"/>
              </a:spcAft>
              <a:defRPr sz="1200">
                <a:solidFill>
                  <a:schemeClr val="tx1"/>
                </a:solidFill>
                <a:latin typeface="Calibri" panose="020F0502020204030204" pitchFamily="34" charset="0"/>
              </a:defRPr>
            </a:lvl7pPr>
            <a:lvl8pPr marL="3549015" indent="-236601" eaLnBrk="0" fontAlgn="base" hangingPunct="0">
              <a:spcBef>
                <a:spcPct val="30000"/>
              </a:spcBef>
              <a:spcAft>
                <a:spcPct val="0"/>
              </a:spcAft>
              <a:defRPr sz="1200">
                <a:solidFill>
                  <a:schemeClr val="tx1"/>
                </a:solidFill>
                <a:latin typeface="Calibri" panose="020F0502020204030204" pitchFamily="34" charset="0"/>
              </a:defRPr>
            </a:lvl8pPr>
            <a:lvl9pPr marL="4022217" indent="-236601"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D19B6C36-4A3C-4033-A8F4-1A747B1F3B5D}" type="slidenum">
              <a:rPr lang="en-GB" altLang="en-US" smtClean="0">
                <a:solidFill>
                  <a:srgbClr val="000000"/>
                </a:solidFill>
                <a:latin typeface="Gill Sans" charset="0"/>
              </a:rPr>
              <a:pPr>
                <a:spcBef>
                  <a:spcPct val="0"/>
                </a:spcBef>
              </a:pPr>
              <a:t>27</a:t>
            </a:fld>
            <a:endParaRPr lang="en-GB" altLang="en-US">
              <a:solidFill>
                <a:srgbClr val="000000"/>
              </a:solidFill>
              <a:latin typeface="Gill Sans" charset="0"/>
            </a:endParaRPr>
          </a:p>
        </p:txBody>
      </p:sp>
    </p:spTree>
    <p:extLst>
      <p:ext uri="{BB962C8B-B14F-4D97-AF65-F5344CB8AC3E}">
        <p14:creationId xmlns:p14="http://schemas.microsoft.com/office/powerpoint/2010/main" val="13349157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3</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28238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defRPr/>
            </a:pPr>
            <a:endParaRPr lang="en-GB" dirty="0"/>
          </a:p>
        </p:txBody>
      </p:sp>
      <p:sp>
        <p:nvSpPr>
          <p:cNvPr id="4" name="Slide Number Placeholder 3"/>
          <p:cNvSpPr>
            <a:spLocks noGrp="1"/>
          </p:cNvSpPr>
          <p:nvPr>
            <p:ph type="sldNum" sz="quarter" idx="10"/>
          </p:nvPr>
        </p:nvSpPr>
        <p:spPr/>
        <p:txBody>
          <a:bodyPr/>
          <a:lstStyle/>
          <a:p>
            <a:pPr defTabSz="946404" fontAlgn="base">
              <a:spcBef>
                <a:spcPct val="0"/>
              </a:spcBef>
              <a:spcAft>
                <a:spcPct val="0"/>
              </a:spcAft>
              <a:defRPr/>
            </a:pPr>
            <a:fld id="{E0E4263F-DE32-4CC9-B804-58B623B6425F}" type="slidenum">
              <a:rPr lang="en-GB" altLang="en-US">
                <a:solidFill>
                  <a:srgbClr val="000000"/>
                </a:solidFill>
                <a:latin typeface="Gill Sans" charset="0"/>
                <a:ea typeface="ヒラギノ角ゴ ProN W3" charset="-128"/>
                <a:sym typeface="Gill Sans" charset="0"/>
              </a:rPr>
              <a:pPr defTabSz="946404" fontAlgn="base">
                <a:spcBef>
                  <a:spcPct val="0"/>
                </a:spcBef>
                <a:spcAft>
                  <a:spcPct val="0"/>
                </a:spcAft>
                <a:defRPr/>
              </a:pPr>
              <a:t>4</a:t>
            </a:fld>
            <a:endParaRPr lang="en-GB" altLang="en-US">
              <a:solidFill>
                <a:srgbClr val="000000"/>
              </a:solidFill>
              <a:latin typeface="Gill Sans" charset="0"/>
              <a:ea typeface="ヒラギノ角ゴ ProN W3" charset="-128"/>
              <a:sym typeface="Gill Sans" charset="0"/>
            </a:endParaRPr>
          </a:p>
        </p:txBody>
      </p:sp>
    </p:spTree>
    <p:extLst>
      <p:ext uri="{BB962C8B-B14F-4D97-AF65-F5344CB8AC3E}">
        <p14:creationId xmlns:p14="http://schemas.microsoft.com/office/powerpoint/2010/main" val="1509461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6404">
              <a:defRPr/>
            </a:pPr>
            <a:r>
              <a:rPr lang="en-GB"/>
              <a:t>Image description (07/05/24): </a:t>
            </a:r>
            <a:r>
              <a:rPr lang="en-GB" b="0" i="0">
                <a:solidFill>
                  <a:srgbClr val="212529"/>
                </a:solidFill>
                <a:effectLst/>
                <a:latin typeface="Clear Sans"/>
              </a:rPr>
              <a:t>A Soldier guides a Warrior Mechanised Combat Vehicle over a bridge on </a:t>
            </a:r>
            <a:r>
              <a:rPr lang="en-GB" b="0" i="0" err="1">
                <a:solidFill>
                  <a:srgbClr val="212529"/>
                </a:solidFill>
                <a:effectLst/>
                <a:latin typeface="Clear Sans"/>
              </a:rPr>
              <a:t>Drawsko</a:t>
            </a:r>
            <a:r>
              <a:rPr lang="en-GB" b="0" i="0">
                <a:solidFill>
                  <a:srgbClr val="212529"/>
                </a:solidFill>
                <a:effectLst/>
                <a:latin typeface="Clear Sans"/>
              </a:rPr>
              <a:t> </a:t>
            </a:r>
            <a:r>
              <a:rPr lang="en-GB" b="0" i="0" err="1">
                <a:solidFill>
                  <a:srgbClr val="212529"/>
                </a:solidFill>
                <a:effectLst/>
                <a:latin typeface="Clear Sans"/>
              </a:rPr>
              <a:t>Pomorskie</a:t>
            </a:r>
            <a:r>
              <a:rPr lang="en-GB" b="0" i="0">
                <a:solidFill>
                  <a:srgbClr val="212529"/>
                </a:solidFill>
                <a:effectLst/>
                <a:latin typeface="Clear Sans"/>
              </a:rPr>
              <a:t> Training Area during a training exercise on Ex STEADFAST DEFENDER, Poland. Exercise Steadfast Defender 2024, the largest NATO deployment of its kind in a generation, is a programme of exercises designed to train and demonstrate the Alliance’s ability to reinforce continental Europe via movement of forces from the United Kingdom, Europe and the United States. This demonstrates the ability to move soldiers, their vehicles and equipment quickly across thousands of miles to enable the defence of NATO territory. The UK plays a leading role in NATO and this exercise is about demonstrating the British Army's ability to operate and fight, including providing leadership and operating well with partners from across the alliance. In turn this demonstrates the importance of NATO to the security resilience of the UK. As part of Exercise Steadfast Defender, the British Army’s 12th Armoured Brigade Combat Team (ABCT) are conducting Exercise Immediate Response, alongside NATO allies as the Lead Armoured Brigade Combat Team, with 4-10 (US) Cavalry Squadron from the 4th (US) Infantry Division. The US forces are integrated into the Brigade and working alongside Battle Groups formed from 1st Battalion The Royal Welsh and 1st Battalion The Mercian Regiment. The exercise provides opportunities for learning between allies and as a leading member of NATO, Exercise Immediate Response is just one example of the UK’s leadership, readiness and confidence as a global force, alongside partner forces across the Alliance.</a:t>
            </a:r>
            <a:endParaRPr lang="en-GB"/>
          </a:p>
          <a:p>
            <a:pPr defTabSz="946404">
              <a:defRPr/>
            </a:pPr>
            <a:endParaRPr lang="en-GB"/>
          </a:p>
        </p:txBody>
      </p:sp>
      <p:sp>
        <p:nvSpPr>
          <p:cNvPr id="4" name="Header Placeholder 3"/>
          <p:cNvSpPr>
            <a:spLocks noGrp="1"/>
          </p:cNvSpPr>
          <p:nvPr>
            <p:ph type="hdr" sz="quarter"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1F77D57-1EBB-4C47-88B0-058FF01EBF31}" type="slidenum">
              <a:rPr lang="en-GB" smtClean="0"/>
              <a:pPr/>
              <a:t>5</a:t>
            </a:fld>
            <a:endParaRPr lang="en-GB"/>
          </a:p>
        </p:txBody>
      </p:sp>
    </p:spTree>
    <p:extLst>
      <p:ext uri="{BB962C8B-B14F-4D97-AF65-F5344CB8AC3E}">
        <p14:creationId xmlns:p14="http://schemas.microsoft.com/office/powerpoint/2010/main" val="36337568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A3339-F1CD-40E4-AC95-E323CA14C260}" type="slidenum">
              <a:rPr lang="en-GB" smtClean="0"/>
              <a:pPr/>
              <a:t>6</a:t>
            </a:fld>
            <a:endParaRPr lang="en-GB"/>
          </a:p>
        </p:txBody>
      </p:sp>
    </p:spTree>
    <p:extLst>
      <p:ext uri="{BB962C8B-B14F-4D97-AF65-F5344CB8AC3E}">
        <p14:creationId xmlns:p14="http://schemas.microsoft.com/office/powerpoint/2010/main" val="3980304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473202" lvl="1" defTabSz="946404">
              <a:defRPr/>
            </a:pPr>
            <a:endParaRPr lang="en-GB" dirty="0"/>
          </a:p>
        </p:txBody>
      </p:sp>
      <p:sp>
        <p:nvSpPr>
          <p:cNvPr id="307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rgbClr val="000000"/>
                </a:solidFill>
                <a:latin typeface="Gill Sans" charset="0"/>
                <a:ea typeface="ヒラギノ角ゴ ProN W3" charset="-128"/>
                <a:sym typeface="Gill Sans" charset="0"/>
              </a:defRPr>
            </a:lvl1pPr>
            <a:lvl2pPr marL="768953" indent="-295751">
              <a:defRPr sz="4300">
                <a:solidFill>
                  <a:srgbClr val="000000"/>
                </a:solidFill>
                <a:latin typeface="Gill Sans" charset="0"/>
                <a:ea typeface="ヒラギノ角ゴ ProN W3" charset="-128"/>
                <a:sym typeface="Gill Sans" charset="0"/>
              </a:defRPr>
            </a:lvl2pPr>
            <a:lvl3pPr marL="1183005" indent="-236601">
              <a:defRPr sz="4300">
                <a:solidFill>
                  <a:srgbClr val="000000"/>
                </a:solidFill>
                <a:latin typeface="Gill Sans" charset="0"/>
                <a:ea typeface="ヒラギノ角ゴ ProN W3" charset="-128"/>
                <a:sym typeface="Gill Sans" charset="0"/>
              </a:defRPr>
            </a:lvl3pPr>
            <a:lvl4pPr marL="1656207" indent="-236601">
              <a:defRPr sz="4300">
                <a:solidFill>
                  <a:srgbClr val="000000"/>
                </a:solidFill>
                <a:latin typeface="Gill Sans" charset="0"/>
                <a:ea typeface="ヒラギノ角ゴ ProN W3" charset="-128"/>
                <a:sym typeface="Gill Sans" charset="0"/>
              </a:defRPr>
            </a:lvl4pPr>
            <a:lvl5pPr marL="2129409" indent="-236601">
              <a:defRPr sz="4300">
                <a:solidFill>
                  <a:srgbClr val="000000"/>
                </a:solidFill>
                <a:latin typeface="Gill Sans" charset="0"/>
                <a:ea typeface="ヒラギノ角ゴ ProN W3" charset="-128"/>
                <a:sym typeface="Gill Sans" charset="0"/>
              </a:defRPr>
            </a:lvl5pPr>
            <a:lvl6pPr marL="2602611" indent="-236601"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75813" indent="-236601"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549015" indent="-236601"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4022217" indent="-236601"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fld id="{28F5BD1E-DB04-4119-ACBA-03FE4180A1F1}" type="slidenum">
              <a:rPr lang="en-GB" altLang="en-US" sz="1200"/>
              <a:pPr/>
              <a:t>7</a:t>
            </a:fld>
            <a:endParaRPr lang="en-GB" altLang="en-US" sz="1200"/>
          </a:p>
        </p:txBody>
      </p:sp>
    </p:spTree>
    <p:extLst>
      <p:ext uri="{BB962C8B-B14F-4D97-AF65-F5344CB8AC3E}">
        <p14:creationId xmlns:p14="http://schemas.microsoft.com/office/powerpoint/2010/main" val="7236073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dirty="0"/>
          </a:p>
        </p:txBody>
      </p:sp>
      <p:sp>
        <p:nvSpPr>
          <p:cNvPr id="73732" name="Header Placeholder 3"/>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sz="4300">
                <a:solidFill>
                  <a:srgbClr val="000000"/>
                </a:solidFill>
                <a:latin typeface="Gill Sans" charset="0"/>
                <a:ea typeface="ヒラギノ角ゴ ProN W3" charset="-128"/>
                <a:sym typeface="Gill Sans" charset="0"/>
              </a:defRPr>
            </a:lvl1pPr>
            <a:lvl2pPr marL="768861" indent="-295716">
              <a:defRPr sz="4300">
                <a:solidFill>
                  <a:srgbClr val="000000"/>
                </a:solidFill>
                <a:latin typeface="Gill Sans" charset="0"/>
                <a:ea typeface="ヒラギノ角ゴ ProN W3" charset="-128"/>
                <a:sym typeface="Gill Sans" charset="0"/>
              </a:defRPr>
            </a:lvl2pPr>
            <a:lvl3pPr marL="1182864" indent="-236572">
              <a:defRPr sz="4300">
                <a:solidFill>
                  <a:srgbClr val="000000"/>
                </a:solidFill>
                <a:latin typeface="Gill Sans" charset="0"/>
                <a:ea typeface="ヒラギノ角ゴ ProN W3" charset="-128"/>
                <a:sym typeface="Gill Sans" charset="0"/>
              </a:defRPr>
            </a:lvl3pPr>
            <a:lvl4pPr marL="1656008" indent="-236572">
              <a:defRPr sz="4300">
                <a:solidFill>
                  <a:srgbClr val="000000"/>
                </a:solidFill>
                <a:latin typeface="Gill Sans" charset="0"/>
                <a:ea typeface="ヒラギノ角ゴ ProN W3" charset="-128"/>
                <a:sym typeface="Gill Sans" charset="0"/>
              </a:defRPr>
            </a:lvl4pPr>
            <a:lvl5pPr marL="2129154" indent="-236572">
              <a:defRPr sz="4300">
                <a:solidFill>
                  <a:srgbClr val="000000"/>
                </a:solidFill>
                <a:latin typeface="Gill Sans" charset="0"/>
                <a:ea typeface="ヒラギノ角ゴ ProN W3" charset="-128"/>
                <a:sym typeface="Gill Sans" charset="0"/>
              </a:defRPr>
            </a:lvl5pPr>
            <a:lvl6pPr marL="2602298"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75445"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548591"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4021735"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endParaRPr lang="en-GB" altLang="en-US" sz="1200"/>
          </a:p>
        </p:txBody>
      </p:sp>
      <p:sp>
        <p:nvSpPr>
          <p:cNvPr id="73733" name="Footer Placeholder 4"/>
          <p:cNvSpPr>
            <a:spLocks noGrp="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300">
                <a:solidFill>
                  <a:srgbClr val="000000"/>
                </a:solidFill>
                <a:latin typeface="Gill Sans" charset="0"/>
                <a:ea typeface="ヒラギノ角ゴ ProN W3" charset="-128"/>
                <a:sym typeface="Gill Sans" charset="0"/>
              </a:defRPr>
            </a:lvl1pPr>
            <a:lvl2pPr marL="768861" indent="-295716">
              <a:defRPr sz="4300">
                <a:solidFill>
                  <a:srgbClr val="000000"/>
                </a:solidFill>
                <a:latin typeface="Gill Sans" charset="0"/>
                <a:ea typeface="ヒラギノ角ゴ ProN W3" charset="-128"/>
                <a:sym typeface="Gill Sans" charset="0"/>
              </a:defRPr>
            </a:lvl2pPr>
            <a:lvl3pPr marL="1182864" indent="-236572">
              <a:defRPr sz="4300">
                <a:solidFill>
                  <a:srgbClr val="000000"/>
                </a:solidFill>
                <a:latin typeface="Gill Sans" charset="0"/>
                <a:ea typeface="ヒラギノ角ゴ ProN W3" charset="-128"/>
                <a:sym typeface="Gill Sans" charset="0"/>
              </a:defRPr>
            </a:lvl3pPr>
            <a:lvl4pPr marL="1656008" indent="-236572">
              <a:defRPr sz="4300">
                <a:solidFill>
                  <a:srgbClr val="000000"/>
                </a:solidFill>
                <a:latin typeface="Gill Sans" charset="0"/>
                <a:ea typeface="ヒラギノ角ゴ ProN W3" charset="-128"/>
                <a:sym typeface="Gill Sans" charset="0"/>
              </a:defRPr>
            </a:lvl4pPr>
            <a:lvl5pPr marL="2129154" indent="-236572">
              <a:defRPr sz="4300">
                <a:solidFill>
                  <a:srgbClr val="000000"/>
                </a:solidFill>
                <a:latin typeface="Gill Sans" charset="0"/>
                <a:ea typeface="ヒラギノ角ゴ ProN W3" charset="-128"/>
                <a:sym typeface="Gill Sans" charset="0"/>
              </a:defRPr>
            </a:lvl5pPr>
            <a:lvl6pPr marL="2602298"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75445"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548591"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4021735"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endParaRPr lang="en-GB" altLang="en-US" sz="1200"/>
          </a:p>
        </p:txBody>
      </p:sp>
      <p:sp>
        <p:nvSpPr>
          <p:cNvPr id="73734" name="Slide Number Placeholder 5"/>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300">
                <a:solidFill>
                  <a:srgbClr val="000000"/>
                </a:solidFill>
                <a:latin typeface="Gill Sans" charset="0"/>
                <a:ea typeface="ヒラギノ角ゴ ProN W3" charset="-128"/>
                <a:sym typeface="Gill Sans" charset="0"/>
              </a:defRPr>
            </a:lvl1pPr>
            <a:lvl2pPr marL="768861" indent="-295716">
              <a:defRPr sz="4300">
                <a:solidFill>
                  <a:srgbClr val="000000"/>
                </a:solidFill>
                <a:latin typeface="Gill Sans" charset="0"/>
                <a:ea typeface="ヒラギノ角ゴ ProN W3" charset="-128"/>
                <a:sym typeface="Gill Sans" charset="0"/>
              </a:defRPr>
            </a:lvl2pPr>
            <a:lvl3pPr marL="1182864" indent="-236572">
              <a:defRPr sz="4300">
                <a:solidFill>
                  <a:srgbClr val="000000"/>
                </a:solidFill>
                <a:latin typeface="Gill Sans" charset="0"/>
                <a:ea typeface="ヒラギノ角ゴ ProN W3" charset="-128"/>
                <a:sym typeface="Gill Sans" charset="0"/>
              </a:defRPr>
            </a:lvl3pPr>
            <a:lvl4pPr marL="1656008" indent="-236572">
              <a:defRPr sz="4300">
                <a:solidFill>
                  <a:srgbClr val="000000"/>
                </a:solidFill>
                <a:latin typeface="Gill Sans" charset="0"/>
                <a:ea typeface="ヒラギノ角ゴ ProN W3" charset="-128"/>
                <a:sym typeface="Gill Sans" charset="0"/>
              </a:defRPr>
            </a:lvl4pPr>
            <a:lvl5pPr marL="2129154" indent="-236572">
              <a:defRPr sz="4300">
                <a:solidFill>
                  <a:srgbClr val="000000"/>
                </a:solidFill>
                <a:latin typeface="Gill Sans" charset="0"/>
                <a:ea typeface="ヒラギノ角ゴ ProN W3" charset="-128"/>
                <a:sym typeface="Gill Sans" charset="0"/>
              </a:defRPr>
            </a:lvl5pPr>
            <a:lvl6pPr marL="2602298"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6pPr>
            <a:lvl7pPr marL="3075445"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7pPr>
            <a:lvl8pPr marL="3548591"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8pPr>
            <a:lvl9pPr marL="4021735" indent="-236572" eaLnBrk="0" fontAlgn="base" hangingPunct="0">
              <a:spcBef>
                <a:spcPct val="0"/>
              </a:spcBef>
              <a:spcAft>
                <a:spcPct val="0"/>
              </a:spcAft>
              <a:defRPr sz="4300">
                <a:solidFill>
                  <a:srgbClr val="000000"/>
                </a:solidFill>
                <a:latin typeface="Gill Sans" charset="0"/>
                <a:ea typeface="ヒラギノ角ゴ ProN W3" charset="-128"/>
                <a:sym typeface="Gill Sans" charset="0"/>
              </a:defRPr>
            </a:lvl9pPr>
          </a:lstStyle>
          <a:p>
            <a:fld id="{63E329D2-0F4E-4CF6-BD55-F7B77190FCC6}" type="slidenum">
              <a:rPr lang="en-GB" altLang="en-US" sz="1200"/>
              <a:pPr/>
              <a:t>8</a:t>
            </a:fld>
            <a:endParaRPr lang="en-GB" altLang="en-US" sz="1200"/>
          </a:p>
        </p:txBody>
      </p:sp>
    </p:spTree>
    <p:extLst>
      <p:ext uri="{BB962C8B-B14F-4D97-AF65-F5344CB8AC3E}">
        <p14:creationId xmlns:p14="http://schemas.microsoft.com/office/powerpoint/2010/main" val="6406339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E9A3339-F1CD-40E4-AC95-E323CA14C260}" type="slidenum">
              <a:rPr lang="en-GB" smtClean="0"/>
              <a:pPr/>
              <a:t>9</a:t>
            </a:fld>
            <a:endParaRPr lang="en-GB"/>
          </a:p>
        </p:txBody>
      </p:sp>
    </p:spTree>
    <p:extLst>
      <p:ext uri="{BB962C8B-B14F-4D97-AF65-F5344CB8AC3E}">
        <p14:creationId xmlns:p14="http://schemas.microsoft.com/office/powerpoint/2010/main" val="18372210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989286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3913847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102207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354" y="2130848"/>
            <a:ext cx="7773293" cy="1470049"/>
          </a:xfrm>
        </p:spPr>
        <p:txBody>
          <a:bodyPr/>
          <a:lstStyle/>
          <a:p>
            <a:r>
              <a:rPr lang="en-US"/>
              <a:t>Click to edit Master title style</a:t>
            </a:r>
          </a:p>
        </p:txBody>
      </p:sp>
      <p:sp>
        <p:nvSpPr>
          <p:cNvPr id="3" name="Subtitle 2"/>
          <p:cNvSpPr>
            <a:spLocks noGrp="1"/>
          </p:cNvSpPr>
          <p:nvPr>
            <p:ph type="subTitle" idx="1"/>
          </p:nvPr>
        </p:nvSpPr>
        <p:spPr>
          <a:xfrm>
            <a:off x="1371824" y="3886647"/>
            <a:ext cx="6400354" cy="1752451"/>
          </a:xfrm>
        </p:spPr>
        <p:txBody>
          <a:bodyPr/>
          <a:lstStyle>
            <a:lvl1pPr marL="0" indent="0" algn="ctr">
              <a:buNone/>
              <a:defRPr/>
            </a:lvl1pPr>
            <a:lvl2pPr marL="321457" indent="0" algn="ctr">
              <a:buNone/>
              <a:defRPr/>
            </a:lvl2pPr>
            <a:lvl3pPr marL="642915" indent="0" algn="ctr">
              <a:buNone/>
              <a:defRPr/>
            </a:lvl3pPr>
            <a:lvl4pPr marL="964372" indent="0" algn="ctr">
              <a:buNone/>
              <a:defRPr/>
            </a:lvl4pPr>
            <a:lvl5pPr marL="1285829" indent="0" algn="ctr">
              <a:buNone/>
              <a:defRPr/>
            </a:lvl5pPr>
            <a:lvl6pPr marL="1607287" indent="0" algn="ctr">
              <a:buNone/>
              <a:defRPr/>
            </a:lvl6pPr>
            <a:lvl7pPr marL="1928744" indent="0" algn="ctr">
              <a:buNone/>
              <a:defRPr/>
            </a:lvl7pPr>
            <a:lvl8pPr marL="2250201" indent="0" algn="ctr">
              <a:buNone/>
              <a:defRPr/>
            </a:lvl8pPr>
            <a:lvl9pPr marL="2571659" indent="0" algn="ctr">
              <a:buNone/>
              <a:defRPr/>
            </a:lvl9pPr>
          </a:lstStyle>
          <a:p>
            <a:r>
              <a:rPr lang="en-US"/>
              <a:t>Click to edit Master subtitle style</a:t>
            </a:r>
          </a:p>
        </p:txBody>
      </p:sp>
      <p:sp>
        <p:nvSpPr>
          <p:cNvPr id="4" name="TextBox 3"/>
          <p:cNvSpPr txBox="1"/>
          <p:nvPr userDrawn="1"/>
        </p:nvSpPr>
        <p:spPr>
          <a:xfrm>
            <a:off x="8251031" y="6568099"/>
            <a:ext cx="506306" cy="211276"/>
          </a:xfrm>
          <a:prstGeom prst="rect">
            <a:avLst/>
          </a:prstGeom>
          <a:noFill/>
        </p:spPr>
        <p:txBody>
          <a:bodyPr wrap="square" rtlCol="0">
            <a:spAutoFit/>
          </a:bodyPr>
          <a:lstStyle/>
          <a:p>
            <a:fld id="{8ACFD45A-9626-45AF-A486-10249FD5C1AA}" type="slidenum">
              <a:rPr lang="en-GB" sz="773" smtClean="0">
                <a:latin typeface="Arial" panose="020B0604020202020204" pitchFamily="34" charset="0"/>
                <a:cs typeface="Arial" panose="020B0604020202020204" pitchFamily="34" charset="0"/>
              </a:rPr>
              <a:t>‹#›</a:t>
            </a:fld>
            <a:endParaRPr lang="en-GB" sz="77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12327554"/>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Box 3"/>
          <p:cNvSpPr txBox="1"/>
          <p:nvPr userDrawn="1"/>
        </p:nvSpPr>
        <p:spPr>
          <a:xfrm>
            <a:off x="8251031" y="6568099"/>
            <a:ext cx="506306" cy="211276"/>
          </a:xfrm>
          <a:prstGeom prst="rect">
            <a:avLst/>
          </a:prstGeom>
          <a:noFill/>
        </p:spPr>
        <p:txBody>
          <a:bodyPr wrap="square" rtlCol="0">
            <a:spAutoFit/>
          </a:bodyPr>
          <a:lstStyle/>
          <a:p>
            <a:fld id="{8ACFD45A-9626-45AF-A486-10249FD5C1AA}" type="slidenum">
              <a:rPr lang="en-GB" sz="773" smtClean="0">
                <a:latin typeface="Arial" panose="020B0604020202020204" pitchFamily="34" charset="0"/>
                <a:cs typeface="Arial" panose="020B0604020202020204" pitchFamily="34" charset="0"/>
              </a:rPr>
              <a:t>‹#›</a:t>
            </a:fld>
            <a:endParaRPr lang="en-GB" sz="77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48584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189" y="4406801"/>
            <a:ext cx="7772176" cy="1361777"/>
          </a:xfrm>
        </p:spPr>
        <p:txBody>
          <a:bodyPr anchor="t"/>
          <a:lstStyle>
            <a:lvl1pPr algn="l">
              <a:defRPr sz="2812" b="1" cap="all"/>
            </a:lvl1pPr>
          </a:lstStyle>
          <a:p>
            <a:r>
              <a:rPr lang="en-US"/>
              <a:t>Click to edit Master title style</a:t>
            </a:r>
          </a:p>
        </p:txBody>
      </p:sp>
      <p:sp>
        <p:nvSpPr>
          <p:cNvPr id="3" name="Text Placeholder 2"/>
          <p:cNvSpPr>
            <a:spLocks noGrp="1"/>
          </p:cNvSpPr>
          <p:nvPr>
            <p:ph type="body" idx="1"/>
          </p:nvPr>
        </p:nvSpPr>
        <p:spPr>
          <a:xfrm>
            <a:off x="722189" y="2906613"/>
            <a:ext cx="7772176" cy="1500188"/>
          </a:xfrm>
        </p:spPr>
        <p:txBody>
          <a:bodyPr anchor="b"/>
          <a:lstStyle>
            <a:lvl1pPr marL="0" indent="0">
              <a:buNone/>
              <a:defRPr sz="1406"/>
            </a:lvl1pPr>
            <a:lvl2pPr marL="321457" indent="0">
              <a:buNone/>
              <a:defRPr sz="1266"/>
            </a:lvl2pPr>
            <a:lvl3pPr marL="642915" indent="0">
              <a:buNone/>
              <a:defRPr sz="1125"/>
            </a:lvl3pPr>
            <a:lvl4pPr marL="964372" indent="0">
              <a:buNone/>
              <a:defRPr sz="984"/>
            </a:lvl4pPr>
            <a:lvl5pPr marL="1285829" indent="0">
              <a:buNone/>
              <a:defRPr sz="984"/>
            </a:lvl5pPr>
            <a:lvl6pPr marL="1607287" indent="0">
              <a:buNone/>
              <a:defRPr sz="984"/>
            </a:lvl6pPr>
            <a:lvl7pPr marL="1928744" indent="0">
              <a:buNone/>
              <a:defRPr sz="984"/>
            </a:lvl7pPr>
            <a:lvl8pPr marL="2250201" indent="0">
              <a:buNone/>
              <a:defRPr sz="984"/>
            </a:lvl8pPr>
            <a:lvl9pPr marL="2571659" indent="0">
              <a:buNone/>
              <a:defRPr sz="984"/>
            </a:lvl9pPr>
          </a:lstStyle>
          <a:p>
            <a:pPr lvl="0"/>
            <a:r>
              <a:rPr lang="en-US"/>
              <a:t>Click to edit Master text styles</a:t>
            </a:r>
          </a:p>
        </p:txBody>
      </p:sp>
    </p:spTree>
    <p:extLst>
      <p:ext uri="{BB962C8B-B14F-4D97-AF65-F5344CB8AC3E}">
        <p14:creationId xmlns:p14="http://schemas.microsoft.com/office/powerpoint/2010/main" val="297177990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92969" y="3536156"/>
            <a:ext cx="3625453" cy="794742"/>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5578" y="3536156"/>
            <a:ext cx="3625453" cy="794742"/>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2556830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4588"/>
            <a:ext cx="8228707"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647" y="1534791"/>
            <a:ext cx="4039568"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4" name="Content Placeholder 3"/>
          <p:cNvSpPr>
            <a:spLocks noGrp="1"/>
          </p:cNvSpPr>
          <p:nvPr>
            <p:ph sz="half" idx="2"/>
          </p:nvPr>
        </p:nvSpPr>
        <p:spPr>
          <a:xfrm>
            <a:off x="457647" y="2174379"/>
            <a:ext cx="4039568"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4555" y="1534791"/>
            <a:ext cx="4041799" cy="639589"/>
          </a:xfrm>
        </p:spPr>
        <p:txBody>
          <a:bodyPr anchor="b"/>
          <a:lstStyle>
            <a:lvl1pPr marL="0" indent="0">
              <a:buNone/>
              <a:defRPr sz="1687" b="1"/>
            </a:lvl1pPr>
            <a:lvl2pPr marL="321457" indent="0">
              <a:buNone/>
              <a:defRPr sz="1406" b="1"/>
            </a:lvl2pPr>
            <a:lvl3pPr marL="642915" indent="0">
              <a:buNone/>
              <a:defRPr sz="1266" b="1"/>
            </a:lvl3pPr>
            <a:lvl4pPr marL="964372" indent="0">
              <a:buNone/>
              <a:defRPr sz="1125" b="1"/>
            </a:lvl4pPr>
            <a:lvl5pPr marL="1285829" indent="0">
              <a:buNone/>
              <a:defRPr sz="1125" b="1"/>
            </a:lvl5pPr>
            <a:lvl6pPr marL="1607287" indent="0">
              <a:buNone/>
              <a:defRPr sz="1125" b="1"/>
            </a:lvl6pPr>
            <a:lvl7pPr marL="1928744" indent="0">
              <a:buNone/>
              <a:defRPr sz="1125" b="1"/>
            </a:lvl7pPr>
            <a:lvl8pPr marL="2250201" indent="0">
              <a:buNone/>
              <a:defRPr sz="1125" b="1"/>
            </a:lvl8pPr>
            <a:lvl9pPr marL="2571659" indent="0">
              <a:buNone/>
              <a:defRPr sz="1125" b="1"/>
            </a:lvl9pPr>
          </a:lstStyle>
          <a:p>
            <a:pPr lvl="0"/>
            <a:r>
              <a:rPr lang="en-US"/>
              <a:t>Click to edit Master text styles</a:t>
            </a:r>
          </a:p>
        </p:txBody>
      </p:sp>
      <p:sp>
        <p:nvSpPr>
          <p:cNvPr id="6" name="Content Placeholder 5"/>
          <p:cNvSpPr>
            <a:spLocks noGrp="1"/>
          </p:cNvSpPr>
          <p:nvPr>
            <p:ph sz="quarter" idx="4"/>
          </p:nvPr>
        </p:nvSpPr>
        <p:spPr>
          <a:xfrm>
            <a:off x="4644555" y="2174379"/>
            <a:ext cx="4041799" cy="395138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559573"/>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81304101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766325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647" y="273473"/>
            <a:ext cx="3008189" cy="1161975"/>
          </a:xfrm>
        </p:spPr>
        <p:txBody>
          <a:bodyPr/>
          <a:lstStyle>
            <a:lvl1pPr algn="l">
              <a:defRPr sz="1969" b="1">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p:cNvSpPr>
            <a:spLocks noGrp="1"/>
          </p:cNvSpPr>
          <p:nvPr>
            <p:ph idx="1"/>
          </p:nvPr>
        </p:nvSpPr>
        <p:spPr>
          <a:xfrm>
            <a:off x="3575224" y="273472"/>
            <a:ext cx="5111130" cy="5852294"/>
          </a:xfrm>
        </p:spPr>
        <p:txBody>
          <a:bodyPr/>
          <a:lstStyle>
            <a:lvl1pPr>
              <a:defRPr sz="1969">
                <a:latin typeface="Arial" panose="020B0604020202020204" pitchFamily="34" charset="0"/>
                <a:cs typeface="Arial" panose="020B0604020202020204" pitchFamily="34" charset="0"/>
              </a:defRPr>
            </a:lvl1pPr>
            <a:lvl2pPr>
              <a:defRPr sz="1406">
                <a:latin typeface="Arial" panose="020B0604020202020204" pitchFamily="34" charset="0"/>
                <a:cs typeface="Arial" panose="020B0604020202020204" pitchFamily="34" charset="0"/>
              </a:defRPr>
            </a:lvl2pPr>
            <a:lvl3pPr>
              <a:defRPr sz="1406">
                <a:latin typeface="Arial" panose="020B0604020202020204" pitchFamily="34" charset="0"/>
                <a:cs typeface="Arial" panose="020B0604020202020204" pitchFamily="34" charset="0"/>
              </a:defRPr>
            </a:lvl3pPr>
            <a:lvl4pPr>
              <a:defRPr sz="1406">
                <a:latin typeface="Arial" panose="020B0604020202020204" pitchFamily="34" charset="0"/>
                <a:cs typeface="Arial" panose="020B0604020202020204" pitchFamily="34" charset="0"/>
              </a:defRPr>
            </a:lvl4pPr>
            <a:lvl5pPr>
              <a:defRPr sz="1406">
                <a:latin typeface="Arial" panose="020B0604020202020204" pitchFamily="34" charset="0"/>
                <a:cs typeface="Arial" panose="020B0604020202020204" pitchFamily="34" charset="0"/>
              </a:defRPr>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647" y="1435448"/>
            <a:ext cx="3008189" cy="469031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144528545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13B7DD-0EB9-4077-ABB4-3DD6DE910BC3}" type="slidenum">
              <a:rPr lang="en-GB" smtClean="0"/>
              <a:pPr/>
              <a:t>‹#›</a:t>
            </a:fld>
            <a:endParaRPr lang="en-GB"/>
          </a:p>
        </p:txBody>
      </p:sp>
      <p:sp>
        <p:nvSpPr>
          <p:cNvPr id="7" name="TextBox 6">
            <a:extLst>
              <a:ext uri="{FF2B5EF4-FFF2-40B4-BE49-F238E27FC236}">
                <a16:creationId xmlns:a16="http://schemas.microsoft.com/office/drawing/2014/main" id="{DEBE03C3-5109-43C5-BD67-A741A5523935}"/>
              </a:ext>
            </a:extLst>
          </p:cNvPr>
          <p:cNvSpPr txBox="1"/>
          <p:nvPr userDrawn="1"/>
        </p:nvSpPr>
        <p:spPr>
          <a:xfrm>
            <a:off x="3879542" y="0"/>
            <a:ext cx="1633491" cy="230190"/>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6634386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635" y="4800824"/>
            <a:ext cx="5486177" cy="567035"/>
          </a:xfrm>
        </p:spPr>
        <p:txBody>
          <a:bodyPr/>
          <a:lstStyle>
            <a:lvl1pPr algn="l">
              <a:defRPr sz="1406" b="1">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p:cNvSpPr>
            <a:spLocks noGrp="1"/>
          </p:cNvSpPr>
          <p:nvPr>
            <p:ph type="pic" idx="1"/>
          </p:nvPr>
        </p:nvSpPr>
        <p:spPr>
          <a:xfrm>
            <a:off x="1792635" y="612800"/>
            <a:ext cx="5486177" cy="4114354"/>
          </a:xfrm>
        </p:spPr>
        <p:txBody>
          <a:bodyPr/>
          <a:lstStyle>
            <a:lvl1pPr marL="0" indent="0">
              <a:buNone/>
              <a:defRPr sz="2250"/>
            </a:lvl1pPr>
            <a:lvl2pPr marL="321457" indent="0">
              <a:buNone/>
              <a:defRPr sz="1969"/>
            </a:lvl2pPr>
            <a:lvl3pPr marL="642915" indent="0">
              <a:buNone/>
              <a:defRPr sz="1687"/>
            </a:lvl3pPr>
            <a:lvl4pPr marL="964372" indent="0">
              <a:buNone/>
              <a:defRPr sz="1406"/>
            </a:lvl4pPr>
            <a:lvl5pPr marL="1285829" indent="0">
              <a:buNone/>
              <a:defRPr sz="1406"/>
            </a:lvl5pPr>
            <a:lvl6pPr marL="1607287" indent="0">
              <a:buNone/>
              <a:defRPr sz="1406"/>
            </a:lvl6pPr>
            <a:lvl7pPr marL="1928744" indent="0">
              <a:buNone/>
              <a:defRPr sz="1406"/>
            </a:lvl7pPr>
            <a:lvl8pPr marL="2250201" indent="0">
              <a:buNone/>
              <a:defRPr sz="1406"/>
            </a:lvl8pPr>
            <a:lvl9pPr marL="2571659" indent="0">
              <a:buNone/>
              <a:defRPr sz="1406"/>
            </a:lvl9pPr>
          </a:lstStyle>
          <a:p>
            <a:pPr lvl="0"/>
            <a:r>
              <a:rPr lang="en-US" noProof="0">
                <a:sym typeface="Gill Sans" charset="0"/>
              </a:rPr>
              <a:t>Click icon to add picture</a:t>
            </a:r>
          </a:p>
        </p:txBody>
      </p:sp>
      <p:sp>
        <p:nvSpPr>
          <p:cNvPr id="4" name="Text Placeholder 3"/>
          <p:cNvSpPr>
            <a:spLocks noGrp="1"/>
          </p:cNvSpPr>
          <p:nvPr>
            <p:ph type="body" sz="half" idx="2"/>
          </p:nvPr>
        </p:nvSpPr>
        <p:spPr>
          <a:xfrm>
            <a:off x="1792635" y="5367859"/>
            <a:ext cx="5486177" cy="804788"/>
          </a:xfrm>
        </p:spPr>
        <p:txBody>
          <a:bodyPr/>
          <a:lstStyle>
            <a:lvl1pPr marL="0" indent="0">
              <a:buNone/>
              <a:defRPr sz="984"/>
            </a:lvl1pPr>
            <a:lvl2pPr marL="321457" indent="0">
              <a:buNone/>
              <a:defRPr sz="844"/>
            </a:lvl2pPr>
            <a:lvl3pPr marL="642915" indent="0">
              <a:buNone/>
              <a:defRPr sz="703"/>
            </a:lvl3pPr>
            <a:lvl4pPr marL="964372" indent="0">
              <a:buNone/>
              <a:defRPr sz="633"/>
            </a:lvl4pPr>
            <a:lvl5pPr marL="1285829" indent="0">
              <a:buNone/>
              <a:defRPr sz="633"/>
            </a:lvl5pPr>
            <a:lvl6pPr marL="1607287" indent="0">
              <a:buNone/>
              <a:defRPr sz="633"/>
            </a:lvl6pPr>
            <a:lvl7pPr marL="1928744" indent="0">
              <a:buNone/>
              <a:defRPr sz="633"/>
            </a:lvl7pPr>
            <a:lvl8pPr marL="2250201" indent="0">
              <a:buNone/>
              <a:defRPr sz="633"/>
            </a:lvl8pPr>
            <a:lvl9pPr marL="2571659" indent="0">
              <a:buNone/>
              <a:defRPr sz="633"/>
            </a:lvl9pPr>
          </a:lstStyle>
          <a:p>
            <a:pPr lvl="0"/>
            <a:r>
              <a:rPr lang="en-US"/>
              <a:t>Click to edit Master text styles</a:t>
            </a:r>
          </a:p>
        </p:txBody>
      </p:sp>
    </p:spTree>
    <p:extLst>
      <p:ext uri="{BB962C8B-B14F-4D97-AF65-F5344CB8AC3E}">
        <p14:creationId xmlns:p14="http://schemas.microsoft.com/office/powerpoint/2010/main" val="1661526612"/>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p:txBody>
          <a:bodyPr vert="eaVert"/>
          <a:lstStyle>
            <a:lvl2pPr>
              <a:defRPr>
                <a:latin typeface="Arial" panose="020B0604020202020204" pitchFamily="34" charset="0"/>
                <a:cs typeface="Arial" panose="020B0604020202020204" pitchFamily="34" charset="0"/>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14168904"/>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515" y="1151930"/>
            <a:ext cx="1839516" cy="3178969"/>
          </a:xfrm>
        </p:spPr>
        <p:txBody>
          <a:bodyPr vert="eaVert"/>
          <a:lstStyle>
            <a:lvl1pPr>
              <a:defRPr>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p:cNvSpPr>
            <a:spLocks noGrp="1"/>
          </p:cNvSpPr>
          <p:nvPr>
            <p:ph type="body" orient="vert" idx="1"/>
          </p:nvPr>
        </p:nvSpPr>
        <p:spPr>
          <a:xfrm>
            <a:off x="892969" y="1151930"/>
            <a:ext cx="5411391" cy="3178969"/>
          </a:xfrm>
        </p:spPr>
        <p:txBody>
          <a:bodyPr vert="eaVert"/>
          <a:lstStyle>
            <a:lvl1pPr>
              <a:defRPr>
                <a:latin typeface="Arial" panose="020B0604020202020204" pitchFamily="34" charset="0"/>
                <a:cs typeface="Arial" panose="020B0604020202020204" pitchFamily="34" charset="0"/>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38526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541494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13B7DD-0EB9-4077-ABB4-3DD6DE910BC3}" type="slidenum">
              <a:rPr lang="en-GB" smtClean="0"/>
              <a:pPr/>
              <a:t>‹#›</a:t>
            </a:fld>
            <a:endParaRPr lang="en-GB"/>
          </a:p>
        </p:txBody>
      </p:sp>
      <p:sp>
        <p:nvSpPr>
          <p:cNvPr id="8" name="TextBox 7">
            <a:extLst>
              <a:ext uri="{FF2B5EF4-FFF2-40B4-BE49-F238E27FC236}">
                <a16:creationId xmlns:a16="http://schemas.microsoft.com/office/drawing/2014/main" id="{B522814E-E981-463F-9FCD-72E9106ADF38}"/>
              </a:ext>
            </a:extLst>
          </p:cNvPr>
          <p:cNvSpPr txBox="1"/>
          <p:nvPr userDrawn="1"/>
        </p:nvSpPr>
        <p:spPr>
          <a:xfrm>
            <a:off x="3698104" y="6606381"/>
            <a:ext cx="1633491" cy="230190"/>
          </a:xfrm>
          <a:prstGeom prst="rect">
            <a:avLst/>
          </a:prstGeom>
          <a:solidFill>
            <a:schemeClr val="bg1"/>
          </a:solidFill>
        </p:spPr>
        <p:txBody>
          <a:bodyPr wrap="square" rtlCol="0">
            <a:spAutoFit/>
          </a:bodyPr>
          <a:lstStyle/>
          <a:p>
            <a:endParaRPr lang="en-GB"/>
          </a:p>
        </p:txBody>
      </p:sp>
      <p:sp>
        <p:nvSpPr>
          <p:cNvPr id="9" name="TextBox 8">
            <a:extLst>
              <a:ext uri="{FF2B5EF4-FFF2-40B4-BE49-F238E27FC236}">
                <a16:creationId xmlns:a16="http://schemas.microsoft.com/office/drawing/2014/main" id="{20248482-4C97-4FD7-A8B0-366C9AACAC3F}"/>
              </a:ext>
            </a:extLst>
          </p:cNvPr>
          <p:cNvSpPr txBox="1"/>
          <p:nvPr userDrawn="1"/>
        </p:nvSpPr>
        <p:spPr>
          <a:xfrm>
            <a:off x="3698103" y="21429"/>
            <a:ext cx="1633491" cy="230190"/>
          </a:xfrm>
          <a:prstGeom prst="rect">
            <a:avLst/>
          </a:prstGeom>
          <a:solidFill>
            <a:schemeClr val="bg1"/>
          </a:solidFill>
        </p:spPr>
        <p:txBody>
          <a:bodyPr wrap="square" rtlCol="0">
            <a:spAutoFit/>
          </a:bodyPr>
          <a:lstStyle/>
          <a:p>
            <a:endParaRPr lang="en-GB"/>
          </a:p>
        </p:txBody>
      </p:sp>
    </p:spTree>
    <p:extLst>
      <p:ext uri="{BB962C8B-B14F-4D97-AF65-F5344CB8AC3E}">
        <p14:creationId xmlns:p14="http://schemas.microsoft.com/office/powerpoint/2010/main" val="17815294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16339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16026012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2463460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7198485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13B7DD-0EB9-4077-ABB4-3DD6DE910BC3}" type="slidenum">
              <a:rPr lang="en-GB" smtClean="0"/>
              <a:pPr/>
              <a:t>‹#›</a:t>
            </a:fld>
            <a:endParaRPr lang="en-GB"/>
          </a:p>
        </p:txBody>
      </p:sp>
    </p:spTree>
    <p:extLst>
      <p:ext uri="{BB962C8B-B14F-4D97-AF65-F5344CB8AC3E}">
        <p14:creationId xmlns:p14="http://schemas.microsoft.com/office/powerpoint/2010/main" val="4287093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3B7DD-0EB9-4077-ABB4-3DD6DE910BC3}" type="slidenum">
              <a:rPr lang="en-GB" smtClean="0"/>
              <a:pPr/>
              <a:t>‹#›</a:t>
            </a:fld>
            <a:endParaRPr lang="en-GB"/>
          </a:p>
        </p:txBody>
      </p:sp>
    </p:spTree>
    <p:extLst>
      <p:ext uri="{BB962C8B-B14F-4D97-AF65-F5344CB8AC3E}">
        <p14:creationId xmlns:p14="http://schemas.microsoft.com/office/powerpoint/2010/main" val="7738973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body" idx="1"/>
          </p:nvPr>
        </p:nvSpPr>
        <p:spPr bwMode="auto">
          <a:xfrm>
            <a:off x="892969" y="3536156"/>
            <a:ext cx="7358063" cy="7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t" anchorCtr="0" compatLnSpc="1">
            <a:prstTxWarp prst="textNoShape">
              <a:avLst/>
            </a:prstTxWarp>
          </a:bodyPr>
          <a:lstStyle/>
          <a:p>
            <a:pPr lvl="0"/>
            <a:r>
              <a:rPr lang="en-US" altLang="en-US">
                <a:sym typeface="Gill Sans" charset="0"/>
              </a:rPr>
              <a:t>Edit Master text styles</a:t>
            </a:r>
          </a:p>
          <a:p>
            <a:pPr lvl="1"/>
            <a:r>
              <a:rPr lang="en-US" altLang="en-US">
                <a:sym typeface="Gill Sans" charset="0"/>
              </a:rPr>
              <a:t>Second level</a:t>
            </a:r>
          </a:p>
          <a:p>
            <a:pPr lvl="2"/>
            <a:r>
              <a:rPr lang="en-US" altLang="en-US">
                <a:sym typeface="Gill Sans" charset="0"/>
              </a:rPr>
              <a:t>Third level</a:t>
            </a:r>
          </a:p>
          <a:p>
            <a:pPr lvl="3"/>
            <a:r>
              <a:rPr lang="en-US" altLang="en-US">
                <a:sym typeface="Gill Sans" charset="0"/>
              </a:rPr>
              <a:t>Fourth level</a:t>
            </a:r>
          </a:p>
          <a:p>
            <a:pPr lvl="4"/>
            <a:r>
              <a:rPr lang="en-US" altLang="en-US">
                <a:sym typeface="Gill Sans" charset="0"/>
              </a:rPr>
              <a:t>Fifth level</a:t>
            </a:r>
          </a:p>
        </p:txBody>
      </p:sp>
      <p:sp>
        <p:nvSpPr>
          <p:cNvPr id="1027" name="Rectangle 2"/>
          <p:cNvSpPr>
            <a:spLocks noGrp="1" noChangeArrowheads="1"/>
          </p:cNvSpPr>
          <p:nvPr>
            <p:ph type="title"/>
          </p:nvPr>
        </p:nvSpPr>
        <p:spPr bwMode="auto">
          <a:xfrm>
            <a:off x="892969" y="1151930"/>
            <a:ext cx="7358063" cy="2321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vert="horz" wrap="square" lIns="50800" tIns="50800" rIns="50800" bIns="50800" numCol="1" anchor="b" anchorCtr="0" compatLnSpc="1">
            <a:prstTxWarp prst="textNoShape">
              <a:avLst/>
            </a:prstTxWarp>
          </a:bodyPr>
          <a:lstStyle/>
          <a:p>
            <a:pPr lvl="0"/>
            <a:r>
              <a:rPr lang="en-US" altLang="en-US">
                <a:sym typeface="Gill Sans" charset="0"/>
              </a:rPr>
              <a:t>Click to edit Master title style</a:t>
            </a:r>
          </a:p>
        </p:txBody>
      </p:sp>
      <p:sp>
        <p:nvSpPr>
          <p:cNvPr id="4" name="TextBox 3"/>
          <p:cNvSpPr txBox="1"/>
          <p:nvPr userDrawn="1"/>
        </p:nvSpPr>
        <p:spPr>
          <a:xfrm>
            <a:off x="8251031" y="6568099"/>
            <a:ext cx="506306" cy="211276"/>
          </a:xfrm>
          <a:prstGeom prst="rect">
            <a:avLst/>
          </a:prstGeom>
          <a:noFill/>
        </p:spPr>
        <p:txBody>
          <a:bodyPr wrap="square" rtlCol="0">
            <a:spAutoFit/>
          </a:bodyPr>
          <a:lstStyle/>
          <a:p>
            <a:fld id="{8ACFD45A-9626-45AF-A486-10249FD5C1AA}" type="slidenum">
              <a:rPr lang="en-GB" sz="773" smtClean="0">
                <a:latin typeface="Arial" panose="020B0604020202020204" pitchFamily="34" charset="0"/>
                <a:cs typeface="Arial" panose="020B0604020202020204" pitchFamily="34" charset="0"/>
              </a:rPr>
              <a:t>‹#›</a:t>
            </a:fld>
            <a:endParaRPr lang="en-GB" sz="773">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4641648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algn="ctr" rtl="0" eaLnBrk="1" fontAlgn="base" hangingPunct="1">
        <a:spcBef>
          <a:spcPct val="0"/>
        </a:spcBef>
        <a:spcAft>
          <a:spcPct val="0"/>
        </a:spcAft>
        <a:defRPr sz="5906">
          <a:solidFill>
            <a:schemeClr val="tx1"/>
          </a:solidFill>
          <a:latin typeface="+mj-lt"/>
          <a:ea typeface="+mj-ea"/>
          <a:cs typeface="+mj-cs"/>
          <a:sym typeface="Gill Sans" charset="0"/>
        </a:defRPr>
      </a:lvl1pPr>
      <a:lvl2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2pPr>
      <a:lvl3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3pPr>
      <a:lvl4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4pPr>
      <a:lvl5pPr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5pPr>
      <a:lvl6pPr marL="321457"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6pPr>
      <a:lvl7pPr marL="642915"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7pPr>
      <a:lvl8pPr marL="964372"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8pPr>
      <a:lvl9pPr marL="1285829" algn="ctr" rtl="0" eaLnBrk="1" fontAlgn="base" hangingPunct="1">
        <a:spcBef>
          <a:spcPct val="0"/>
        </a:spcBef>
        <a:spcAft>
          <a:spcPct val="0"/>
        </a:spcAft>
        <a:defRPr sz="5906">
          <a:solidFill>
            <a:schemeClr val="tx1"/>
          </a:solidFill>
          <a:latin typeface="Gill Sans" charset="0"/>
          <a:ea typeface="ヒラギノ角ゴ ProN W3" charset="-128"/>
          <a:cs typeface="ヒラギノ角ゴ ProN W3" charset="-128"/>
          <a:sym typeface="Gill Sans" charset="0"/>
        </a:defRPr>
      </a:lvl9pPr>
    </p:titleStyle>
    <p:bodyStyle>
      <a:lvl1pPr marL="241093" indent="-241093" algn="ctr" rtl="0" eaLnBrk="1" fontAlgn="base" hangingPunct="1">
        <a:spcBef>
          <a:spcPct val="0"/>
        </a:spcBef>
        <a:spcAft>
          <a:spcPct val="0"/>
        </a:spcAft>
        <a:defRPr sz="2531">
          <a:solidFill>
            <a:schemeClr val="tx1"/>
          </a:solidFill>
          <a:latin typeface="+mn-lt"/>
          <a:ea typeface="+mn-ea"/>
          <a:cs typeface="+mn-cs"/>
          <a:sym typeface="Gill Sans" charset="0"/>
        </a:defRPr>
      </a:lvl1pPr>
      <a:lvl2pPr marL="522368" indent="-200911" algn="ctr" rtl="0" eaLnBrk="1" fontAlgn="base" hangingPunct="1">
        <a:spcBef>
          <a:spcPct val="0"/>
        </a:spcBef>
        <a:spcAft>
          <a:spcPct val="0"/>
        </a:spcAft>
        <a:defRPr sz="2531">
          <a:solidFill>
            <a:schemeClr val="tx1"/>
          </a:solidFill>
          <a:latin typeface="+mn-lt"/>
          <a:ea typeface="+mn-ea"/>
          <a:cs typeface="+mn-cs"/>
          <a:sym typeface="Gill Sans" charset="0"/>
        </a:defRPr>
      </a:lvl2pPr>
      <a:lvl3pPr marL="803643" indent="-160729" algn="ctr" rtl="0" eaLnBrk="1" fontAlgn="base" hangingPunct="1">
        <a:spcBef>
          <a:spcPct val="0"/>
        </a:spcBef>
        <a:spcAft>
          <a:spcPct val="0"/>
        </a:spcAft>
        <a:defRPr sz="2531">
          <a:solidFill>
            <a:schemeClr val="tx1"/>
          </a:solidFill>
          <a:latin typeface="+mn-lt"/>
          <a:ea typeface="+mn-ea"/>
          <a:cs typeface="+mn-cs"/>
          <a:sym typeface="Gill Sans" charset="0"/>
        </a:defRPr>
      </a:lvl3pPr>
      <a:lvl4pPr marL="1125101" indent="-160729" algn="ctr" rtl="0" eaLnBrk="1" fontAlgn="base" hangingPunct="1">
        <a:spcBef>
          <a:spcPct val="0"/>
        </a:spcBef>
        <a:spcAft>
          <a:spcPct val="0"/>
        </a:spcAft>
        <a:defRPr sz="2531">
          <a:solidFill>
            <a:schemeClr val="tx1"/>
          </a:solidFill>
          <a:latin typeface="+mn-lt"/>
          <a:ea typeface="+mn-ea"/>
          <a:cs typeface="+mn-cs"/>
          <a:sym typeface="Gill Sans" charset="0"/>
        </a:defRPr>
      </a:lvl4pPr>
      <a:lvl5pPr marL="1446558" indent="-160729" algn="ctr" rtl="0" eaLnBrk="1" fontAlgn="base" hangingPunct="1">
        <a:spcBef>
          <a:spcPct val="0"/>
        </a:spcBef>
        <a:spcAft>
          <a:spcPct val="0"/>
        </a:spcAft>
        <a:defRPr sz="2531">
          <a:solidFill>
            <a:schemeClr val="tx1"/>
          </a:solidFill>
          <a:latin typeface="+mn-lt"/>
          <a:ea typeface="+mn-ea"/>
          <a:cs typeface="+mn-cs"/>
          <a:sym typeface="Gill Sans" charset="0"/>
        </a:defRPr>
      </a:lvl5pPr>
      <a:lvl6pPr marL="321457" algn="ctr" rtl="0" eaLnBrk="1" fontAlgn="base" hangingPunct="1">
        <a:spcBef>
          <a:spcPct val="0"/>
        </a:spcBef>
        <a:spcAft>
          <a:spcPct val="0"/>
        </a:spcAft>
        <a:defRPr sz="2531">
          <a:solidFill>
            <a:schemeClr val="tx1"/>
          </a:solidFill>
          <a:latin typeface="+mn-lt"/>
          <a:ea typeface="+mn-ea"/>
          <a:cs typeface="+mn-cs"/>
          <a:sym typeface="Gill Sans" charset="0"/>
        </a:defRPr>
      </a:lvl6pPr>
      <a:lvl7pPr marL="642915" algn="ctr" rtl="0" eaLnBrk="1" fontAlgn="base" hangingPunct="1">
        <a:spcBef>
          <a:spcPct val="0"/>
        </a:spcBef>
        <a:spcAft>
          <a:spcPct val="0"/>
        </a:spcAft>
        <a:defRPr sz="2531">
          <a:solidFill>
            <a:schemeClr val="tx1"/>
          </a:solidFill>
          <a:latin typeface="+mn-lt"/>
          <a:ea typeface="+mn-ea"/>
          <a:cs typeface="+mn-cs"/>
          <a:sym typeface="Gill Sans" charset="0"/>
        </a:defRPr>
      </a:lvl7pPr>
      <a:lvl8pPr marL="964372" algn="ctr" rtl="0" eaLnBrk="1" fontAlgn="base" hangingPunct="1">
        <a:spcBef>
          <a:spcPct val="0"/>
        </a:spcBef>
        <a:spcAft>
          <a:spcPct val="0"/>
        </a:spcAft>
        <a:defRPr sz="2531">
          <a:solidFill>
            <a:schemeClr val="tx1"/>
          </a:solidFill>
          <a:latin typeface="+mn-lt"/>
          <a:ea typeface="+mn-ea"/>
          <a:cs typeface="+mn-cs"/>
          <a:sym typeface="Gill Sans" charset="0"/>
        </a:defRPr>
      </a:lvl8pPr>
      <a:lvl9pPr marL="1285829" algn="ctr" rtl="0" eaLnBrk="1" fontAlgn="base" hangingPunct="1">
        <a:spcBef>
          <a:spcPct val="0"/>
        </a:spcBef>
        <a:spcAft>
          <a:spcPct val="0"/>
        </a:spcAft>
        <a:defRPr sz="2531">
          <a:solidFill>
            <a:schemeClr val="tx1"/>
          </a:solidFill>
          <a:latin typeface="+mn-lt"/>
          <a:ea typeface="+mn-ea"/>
          <a:cs typeface="+mn-cs"/>
          <a:sym typeface="Gill Sans" charset="0"/>
        </a:defRPr>
      </a:lvl9pPr>
    </p:bodyStyle>
    <p:otherStyle>
      <a:defPPr>
        <a:defRPr lang="en-US"/>
      </a:defPPr>
      <a:lvl1pPr marL="0" algn="l" defTabSz="321457" rtl="0" eaLnBrk="1" latinLnBrk="0" hangingPunct="1">
        <a:defRPr sz="1266" kern="1200">
          <a:solidFill>
            <a:schemeClr val="tx1"/>
          </a:solidFill>
          <a:latin typeface="+mn-lt"/>
          <a:ea typeface="+mn-ea"/>
          <a:cs typeface="+mn-cs"/>
        </a:defRPr>
      </a:lvl1pPr>
      <a:lvl2pPr marL="321457" algn="l" defTabSz="321457" rtl="0" eaLnBrk="1" latinLnBrk="0" hangingPunct="1">
        <a:defRPr sz="1266" kern="1200">
          <a:solidFill>
            <a:schemeClr val="tx1"/>
          </a:solidFill>
          <a:latin typeface="+mn-lt"/>
          <a:ea typeface="+mn-ea"/>
          <a:cs typeface="+mn-cs"/>
        </a:defRPr>
      </a:lvl2pPr>
      <a:lvl3pPr marL="642915" algn="l" defTabSz="321457" rtl="0" eaLnBrk="1" latinLnBrk="0" hangingPunct="1">
        <a:defRPr sz="1266" kern="1200">
          <a:solidFill>
            <a:schemeClr val="tx1"/>
          </a:solidFill>
          <a:latin typeface="+mn-lt"/>
          <a:ea typeface="+mn-ea"/>
          <a:cs typeface="+mn-cs"/>
        </a:defRPr>
      </a:lvl3pPr>
      <a:lvl4pPr marL="964372" algn="l" defTabSz="321457" rtl="0" eaLnBrk="1" latinLnBrk="0" hangingPunct="1">
        <a:defRPr sz="1266" kern="1200">
          <a:solidFill>
            <a:schemeClr val="tx1"/>
          </a:solidFill>
          <a:latin typeface="+mn-lt"/>
          <a:ea typeface="+mn-ea"/>
          <a:cs typeface="+mn-cs"/>
        </a:defRPr>
      </a:lvl4pPr>
      <a:lvl5pPr marL="1285829" algn="l" defTabSz="321457" rtl="0" eaLnBrk="1" latinLnBrk="0" hangingPunct="1">
        <a:defRPr sz="1266" kern="1200">
          <a:solidFill>
            <a:schemeClr val="tx1"/>
          </a:solidFill>
          <a:latin typeface="+mn-lt"/>
          <a:ea typeface="+mn-ea"/>
          <a:cs typeface="+mn-cs"/>
        </a:defRPr>
      </a:lvl5pPr>
      <a:lvl6pPr marL="1607287" algn="l" defTabSz="321457" rtl="0" eaLnBrk="1" latinLnBrk="0" hangingPunct="1">
        <a:defRPr sz="1266" kern="1200">
          <a:solidFill>
            <a:schemeClr val="tx1"/>
          </a:solidFill>
          <a:latin typeface="+mn-lt"/>
          <a:ea typeface="+mn-ea"/>
          <a:cs typeface="+mn-cs"/>
        </a:defRPr>
      </a:lvl6pPr>
      <a:lvl7pPr marL="1928744" algn="l" defTabSz="321457" rtl="0" eaLnBrk="1" latinLnBrk="0" hangingPunct="1">
        <a:defRPr sz="1266" kern="1200">
          <a:solidFill>
            <a:schemeClr val="tx1"/>
          </a:solidFill>
          <a:latin typeface="+mn-lt"/>
          <a:ea typeface="+mn-ea"/>
          <a:cs typeface="+mn-cs"/>
        </a:defRPr>
      </a:lvl7pPr>
      <a:lvl8pPr marL="2250201" algn="l" defTabSz="321457" rtl="0" eaLnBrk="1" latinLnBrk="0" hangingPunct="1">
        <a:defRPr sz="1266" kern="1200">
          <a:solidFill>
            <a:schemeClr val="tx1"/>
          </a:solidFill>
          <a:latin typeface="+mn-lt"/>
          <a:ea typeface="+mn-ea"/>
          <a:cs typeface="+mn-cs"/>
        </a:defRPr>
      </a:lvl8pPr>
      <a:lvl9pPr marL="2571659" algn="l" defTabSz="321457"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5.png"/><Relationship Id="rId7" Type="http://schemas.openxmlformats.org/officeDocument/2006/relationships/diagramQuickStyle" Target="../diagrams/quickStyle3.xml"/><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diagramLayout" Target="../diagrams/layout3.xml"/><Relationship Id="rId11" Type="http://schemas.openxmlformats.org/officeDocument/2006/relationships/image" Target="../media/image4.png"/><Relationship Id="rId5" Type="http://schemas.openxmlformats.org/officeDocument/2006/relationships/diagramData" Target="../diagrams/data3.xml"/><Relationship Id="rId10" Type="http://schemas.openxmlformats.org/officeDocument/2006/relationships/hyperlink" Target="mailto:helpdesk@ssro.gov.uk" TargetMode="External"/><Relationship Id="rId4" Type="http://schemas.openxmlformats.org/officeDocument/2006/relationships/hyperlink" Target="https://www.gov.uk/government/publications/responses-to-commonly-asked-questions" TargetMode="External"/><Relationship Id="rId9" Type="http://schemas.microsoft.com/office/2007/relationships/diagramDrawing" Target="../diagrams/drawing3.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4.png"/><Relationship Id="rId4" Type="http://schemas.openxmlformats.org/officeDocument/2006/relationships/hyperlink" Target="https://www.gov.uk/government/collections/price-costs-and-profit"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4.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13" Type="http://schemas.openxmlformats.org/officeDocument/2006/relationships/image" Target="../media/image32.svg"/><Relationship Id="rId18" Type="http://schemas.openxmlformats.org/officeDocument/2006/relationships/image" Target="../media/image37.png"/><Relationship Id="rId26" Type="http://schemas.openxmlformats.org/officeDocument/2006/relationships/image" Target="../media/image45.png"/><Relationship Id="rId39" Type="http://schemas.openxmlformats.org/officeDocument/2006/relationships/image" Target="../media/image58.svg"/><Relationship Id="rId21" Type="http://schemas.openxmlformats.org/officeDocument/2006/relationships/image" Target="../media/image40.svg"/><Relationship Id="rId34" Type="http://schemas.openxmlformats.org/officeDocument/2006/relationships/image" Target="../media/image53.png"/><Relationship Id="rId42" Type="http://schemas.openxmlformats.org/officeDocument/2006/relationships/image" Target="../media/image4.png"/><Relationship Id="rId7" Type="http://schemas.openxmlformats.org/officeDocument/2006/relationships/image" Target="../media/image26.svg"/><Relationship Id="rId2" Type="http://schemas.openxmlformats.org/officeDocument/2006/relationships/notesSlide" Target="../notesSlides/notesSlide17.xml"/><Relationship Id="rId16" Type="http://schemas.openxmlformats.org/officeDocument/2006/relationships/image" Target="../media/image35.png"/><Relationship Id="rId20" Type="http://schemas.openxmlformats.org/officeDocument/2006/relationships/image" Target="../media/image39.png"/><Relationship Id="rId29" Type="http://schemas.openxmlformats.org/officeDocument/2006/relationships/image" Target="../media/image48.svg"/><Relationship Id="rId41" Type="http://schemas.openxmlformats.org/officeDocument/2006/relationships/image" Target="../media/image60.svg"/><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svg"/><Relationship Id="rId24" Type="http://schemas.openxmlformats.org/officeDocument/2006/relationships/image" Target="../media/image43.png"/><Relationship Id="rId32" Type="http://schemas.openxmlformats.org/officeDocument/2006/relationships/image" Target="../media/image51.png"/><Relationship Id="rId37" Type="http://schemas.openxmlformats.org/officeDocument/2006/relationships/image" Target="../media/image56.svg"/><Relationship Id="rId40" Type="http://schemas.openxmlformats.org/officeDocument/2006/relationships/image" Target="../media/image59.png"/><Relationship Id="rId5" Type="http://schemas.openxmlformats.org/officeDocument/2006/relationships/image" Target="../media/image24.svg"/><Relationship Id="rId15" Type="http://schemas.openxmlformats.org/officeDocument/2006/relationships/image" Target="../media/image34.svg"/><Relationship Id="rId23" Type="http://schemas.openxmlformats.org/officeDocument/2006/relationships/image" Target="../media/image42.svg"/><Relationship Id="rId28" Type="http://schemas.openxmlformats.org/officeDocument/2006/relationships/image" Target="../media/image47.png"/><Relationship Id="rId36" Type="http://schemas.openxmlformats.org/officeDocument/2006/relationships/image" Target="../media/image55.png"/><Relationship Id="rId10" Type="http://schemas.openxmlformats.org/officeDocument/2006/relationships/image" Target="../media/image29.png"/><Relationship Id="rId19" Type="http://schemas.openxmlformats.org/officeDocument/2006/relationships/image" Target="../media/image38.svg"/><Relationship Id="rId31" Type="http://schemas.openxmlformats.org/officeDocument/2006/relationships/image" Target="../media/image50.svg"/><Relationship Id="rId4" Type="http://schemas.openxmlformats.org/officeDocument/2006/relationships/image" Target="../media/image23.png"/><Relationship Id="rId9" Type="http://schemas.openxmlformats.org/officeDocument/2006/relationships/image" Target="../media/image28.svg"/><Relationship Id="rId14" Type="http://schemas.openxmlformats.org/officeDocument/2006/relationships/image" Target="../media/image33.png"/><Relationship Id="rId22" Type="http://schemas.openxmlformats.org/officeDocument/2006/relationships/image" Target="../media/image41.png"/><Relationship Id="rId27" Type="http://schemas.openxmlformats.org/officeDocument/2006/relationships/image" Target="../media/image46.svg"/><Relationship Id="rId30" Type="http://schemas.openxmlformats.org/officeDocument/2006/relationships/image" Target="../media/image49.png"/><Relationship Id="rId35" Type="http://schemas.openxmlformats.org/officeDocument/2006/relationships/image" Target="../media/image54.svg"/><Relationship Id="rId8" Type="http://schemas.openxmlformats.org/officeDocument/2006/relationships/image" Target="../media/image27.png"/><Relationship Id="rId3" Type="http://schemas.openxmlformats.org/officeDocument/2006/relationships/image" Target="../media/image5.png"/><Relationship Id="rId12" Type="http://schemas.openxmlformats.org/officeDocument/2006/relationships/image" Target="../media/image31.png"/><Relationship Id="rId17" Type="http://schemas.openxmlformats.org/officeDocument/2006/relationships/image" Target="../media/image36.svg"/><Relationship Id="rId25" Type="http://schemas.openxmlformats.org/officeDocument/2006/relationships/image" Target="../media/image44.svg"/><Relationship Id="rId33" Type="http://schemas.openxmlformats.org/officeDocument/2006/relationships/image" Target="../media/image52.svg"/><Relationship Id="rId38" Type="http://schemas.openxmlformats.org/officeDocument/2006/relationships/image" Target="../media/image57.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diagramColors" Target="../diagrams/colors4.xml"/><Relationship Id="rId11" Type="http://schemas.openxmlformats.org/officeDocument/2006/relationships/image" Target="../media/image61.png"/><Relationship Id="rId5" Type="http://schemas.openxmlformats.org/officeDocument/2006/relationships/diagramQuickStyle" Target="../diagrams/quickStyle4.xml"/><Relationship Id="rId10" Type="http://schemas.openxmlformats.org/officeDocument/2006/relationships/image" Target="../media/image4.png"/><Relationship Id="rId4" Type="http://schemas.openxmlformats.org/officeDocument/2006/relationships/diagramLayout" Target="../diagrams/layout4.xml"/><Relationship Id="rId9" Type="http://schemas.openxmlformats.org/officeDocument/2006/relationships/hyperlink" Target="https://assets.publishing.service.gov.uk/media/665f11ea16cf36f4d63ebddc/Allowable_Costs_guidance_Version_7_4_June.pdf" TargetMode="External"/></Relationships>
</file>

<file path=ppt/slides/_rels/slide19.xml.rels><?xml version="1.0" encoding="UTF-8" standalone="yes"?>
<Relationships xmlns="http://schemas.openxmlformats.org/package/2006/relationships"><Relationship Id="rId8" Type="http://schemas.openxmlformats.org/officeDocument/2006/relationships/hyperlink" Target="https://assets.publishing.service.gov.uk/media/652d0b1a6972600014ccf850/DefCARS_contract_guidance_Version_11.2_October_2023.pdf" TargetMode="External"/><Relationship Id="rId3" Type="http://schemas.openxmlformats.org/officeDocument/2006/relationships/image" Target="../media/image62.pn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64.png"/><Relationship Id="rId10" Type="http://schemas.openxmlformats.org/officeDocument/2006/relationships/hyperlink" Target="https://assets.publishing.service.gov.uk/media/652d0c2f6b6fbf000db7569d/Guidance_on_DefCARS_functionality_Version_11.2_October_2023.pdf" TargetMode="External"/><Relationship Id="rId4" Type="http://schemas.openxmlformats.org/officeDocument/2006/relationships/image" Target="../media/image63.png"/><Relationship Id="rId9" Type="http://schemas.openxmlformats.org/officeDocument/2006/relationships/hyperlink" Target="https://assets.publishing.service.gov.uk/media/652d0a8f6b6fbf000db75699/DefCARS_supplier_reports_guidance_Version_9.1_October_2023.pdf" TargetMode="External"/></Relationships>
</file>

<file path=ppt/slides/_rels/slide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5.png"/><Relationship Id="rId7" Type="http://schemas.openxmlformats.org/officeDocument/2006/relationships/diagramQuickStyle" Target="../diagrams/quickStyle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4.png"/><Relationship Id="rId9" Type="http://schemas.microsoft.com/office/2007/relationships/diagramDrawing" Target="../diagrams/drawing1.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5.png"/><Relationship Id="rId7" Type="http://schemas.openxmlformats.org/officeDocument/2006/relationships/diagramLayout" Target="../diagrams/layout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4.png"/><Relationship Id="rId10" Type="http://schemas.microsoft.com/office/2007/relationships/diagramDrawing" Target="../diagrams/drawing5.xml"/><Relationship Id="rId4" Type="http://schemas.openxmlformats.org/officeDocument/2006/relationships/hyperlink" Target="https://www.gov.uk/government/publications/the-ssros-non-referral-advice-service" TargetMode="External"/><Relationship Id="rId9" Type="http://schemas.openxmlformats.org/officeDocument/2006/relationships/diagramColors" Target="../diagrams/colors5.xml"/></Relationships>
</file>

<file path=ppt/slides/_rels/slide2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68.png"/><Relationship Id="rId4" Type="http://schemas.openxmlformats.org/officeDocument/2006/relationships/hyperlink" Target="https://assets.publishing.service.gov.uk/media/6523c28c244f8e00138e71fc/SSRO_Annual_Compliance_Report_2023.pdf"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13.xml"/><Relationship Id="rId5" Type="http://schemas.openxmlformats.org/officeDocument/2006/relationships/hyperlink" Target="mailto:helpdesk@ssro.gov.uk" TargetMode="Externa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27.xml"/><Relationship Id="rId1" Type="http://schemas.openxmlformats.org/officeDocument/2006/relationships/slideLayout" Target="../slideLayouts/slideLayout13.xml"/><Relationship Id="rId5" Type="http://schemas.openxmlformats.org/officeDocument/2006/relationships/image" Target="../media/image4.png"/><Relationship Id="rId4" Type="http://schemas.openxmlformats.org/officeDocument/2006/relationships/image" Target="../media/image70.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s://www.gov.uk/government/publications/annual-qualifying-defence-contract-statistics-202324"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hyperlink" Target="https://www.gov.uk/government/publications/annual-qualifying-defence-contract-statistics-202324" TargetMode="Externa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group of soldiers in the cockpit of a plane&#10;&#10;Description automatically generated">
            <a:extLst>
              <a:ext uri="{FF2B5EF4-FFF2-40B4-BE49-F238E27FC236}">
                <a16:creationId xmlns:a16="http://schemas.microsoft.com/office/drawing/2014/main" id="{4B074E1D-22B5-2719-611F-575E92590F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749" y="117498"/>
            <a:ext cx="7877823" cy="5251882"/>
          </a:xfrm>
          <a:prstGeom prst="rect">
            <a:avLst/>
          </a:prstGeom>
        </p:spPr>
      </p:pic>
      <p:grpSp>
        <p:nvGrpSpPr>
          <p:cNvPr id="4" name="Group 3"/>
          <p:cNvGrpSpPr/>
          <p:nvPr/>
        </p:nvGrpSpPr>
        <p:grpSpPr>
          <a:xfrm>
            <a:off x="713850" y="3790863"/>
            <a:ext cx="8083903" cy="2803126"/>
            <a:chOff x="1209675" y="3622789"/>
            <a:chExt cx="6845436" cy="2352214"/>
          </a:xfrm>
        </p:grpSpPr>
        <p:sp>
          <p:nvSpPr>
            <p:cNvPr id="12" name="Rectangle 11"/>
            <p:cNvSpPr>
              <a:spLocks noChangeArrowheads="1"/>
            </p:cNvSpPr>
            <p:nvPr/>
          </p:nvSpPr>
          <p:spPr bwMode="auto">
            <a:xfrm>
              <a:off x="1209675" y="3622789"/>
              <a:ext cx="1389663" cy="981596"/>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endParaRPr lang="en-GB" altLang="en-US" sz="315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7118" y="3685891"/>
              <a:ext cx="1274776" cy="84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51326" y="5605671"/>
              <a:ext cx="4303785" cy="369332"/>
            </a:xfrm>
            <a:prstGeom prst="rect">
              <a:avLst/>
            </a:prstGeom>
            <a:noFill/>
          </p:spPr>
          <p:txBody>
            <a:bodyPr wrap="square" rtlCol="0">
              <a:spAutoFit/>
            </a:bodyPr>
            <a:lstStyle/>
            <a:p>
              <a:endParaRPr lang="en-GB" b="1" i="1">
                <a:solidFill>
                  <a:schemeClr val="bg1"/>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B9D47087-9C7E-2E23-4499-53C2BDC8777B}"/>
              </a:ext>
            </a:extLst>
          </p:cNvPr>
          <p:cNvPicPr>
            <a:picLocks noChangeAspect="1"/>
          </p:cNvPicPr>
          <p:nvPr/>
        </p:nvPicPr>
        <p:blipFill>
          <a:blip r:embed="rId5"/>
          <a:stretch>
            <a:fillRect/>
          </a:stretch>
        </p:blipFill>
        <p:spPr>
          <a:xfrm>
            <a:off x="6945493" y="3540851"/>
            <a:ext cx="1641079" cy="1370783"/>
          </a:xfrm>
          <a:prstGeom prst="rect">
            <a:avLst/>
          </a:prstGeom>
        </p:spPr>
      </p:pic>
      <p:sp>
        <p:nvSpPr>
          <p:cNvPr id="7" name="Rectangle 6">
            <a:extLst>
              <a:ext uri="{FF2B5EF4-FFF2-40B4-BE49-F238E27FC236}">
                <a16:creationId xmlns:a16="http://schemas.microsoft.com/office/drawing/2014/main" id="{298C7FAA-C6F1-192A-3BFF-92A9EA0B205D}"/>
              </a:ext>
            </a:extLst>
          </p:cNvPr>
          <p:cNvSpPr/>
          <p:nvPr/>
        </p:nvSpPr>
        <p:spPr bwMode="auto">
          <a:xfrm>
            <a:off x="713850" y="4911634"/>
            <a:ext cx="7872722" cy="1824265"/>
          </a:xfrm>
          <a:prstGeom prst="rect">
            <a:avLst/>
          </a:prstGeom>
          <a:solidFill>
            <a:srgbClr val="005EB8"/>
          </a:solidFill>
          <a:ln w="25400" cap="flat" cmpd="sng" algn="ctr">
            <a:noFill/>
            <a:prstDash val="solid"/>
            <a:round/>
            <a:headEnd type="none" w="med" len="med"/>
            <a:tailEnd type="none" w="med" len="med"/>
          </a:ln>
          <a:effectLst/>
        </p:spPr>
        <p:txBody>
          <a:bodyPr/>
          <a:lstStyle/>
          <a:p>
            <a:pPr algn="ctr" eaLnBrk="1" hangingPunct="1">
              <a:defRPr/>
            </a:pPr>
            <a:endParaRPr lang="en-GB"/>
          </a:p>
        </p:txBody>
      </p:sp>
      <p:sp>
        <p:nvSpPr>
          <p:cNvPr id="5" name="TextBox 4">
            <a:extLst>
              <a:ext uri="{FF2B5EF4-FFF2-40B4-BE49-F238E27FC236}">
                <a16:creationId xmlns:a16="http://schemas.microsoft.com/office/drawing/2014/main" id="{DE109328-EF1F-4E8F-AE54-58E1E843EEB1}"/>
              </a:ext>
            </a:extLst>
          </p:cNvPr>
          <p:cNvSpPr txBox="1"/>
          <p:nvPr/>
        </p:nvSpPr>
        <p:spPr>
          <a:xfrm>
            <a:off x="970834" y="4947719"/>
            <a:ext cx="7358753" cy="1692771"/>
          </a:xfrm>
          <a:prstGeom prst="rect">
            <a:avLst/>
          </a:prstGeom>
          <a:noFill/>
        </p:spPr>
        <p:txBody>
          <a:bodyPr wrap="square" lIns="91440" tIns="45720" rIns="91440" bIns="45720" rtlCol="0" anchor="t">
            <a:spAutoFit/>
          </a:bodyPr>
          <a:lstStyle/>
          <a:p>
            <a:pPr algn="ctr"/>
            <a:r>
              <a:rPr lang="en-GB" sz="2000" b="1" dirty="0">
                <a:solidFill>
                  <a:srgbClr val="FFFFFF"/>
                </a:solidFill>
                <a:latin typeface="Arial"/>
                <a:cs typeface="Arial"/>
              </a:rPr>
              <a:t>Single-source contracting with the MOD: demystifying the Single-Source Regulatory Framework</a:t>
            </a:r>
            <a:endParaRPr lang="en-GB" sz="1400" b="1" dirty="0">
              <a:solidFill>
                <a:srgbClr val="FFFFFF"/>
              </a:solidFill>
              <a:latin typeface="Arial"/>
              <a:cs typeface="Arial"/>
            </a:endParaRPr>
          </a:p>
          <a:p>
            <a:endParaRPr lang="en-GB" sz="1600" b="1" dirty="0">
              <a:solidFill>
                <a:srgbClr val="FFFFFF"/>
              </a:solidFill>
              <a:latin typeface="Arial"/>
              <a:cs typeface="Arial"/>
            </a:endParaRPr>
          </a:p>
          <a:p>
            <a:r>
              <a:rPr lang="en-GB" sz="1600" b="1" dirty="0">
                <a:solidFill>
                  <a:srgbClr val="FFFFFF"/>
                </a:solidFill>
                <a:latin typeface="Arial"/>
                <a:cs typeface="Arial"/>
              </a:rPr>
              <a:t>Introduction by: John Russell  - </a:t>
            </a:r>
            <a:r>
              <a:rPr lang="en-GB" sz="1600" dirty="0">
                <a:solidFill>
                  <a:srgbClr val="FFFFFF"/>
                </a:solidFill>
                <a:latin typeface="Arial"/>
                <a:cs typeface="Arial"/>
              </a:rPr>
              <a:t>Chief Executive, SSRO </a:t>
            </a:r>
          </a:p>
          <a:p>
            <a:endParaRPr lang="en-GB" sz="1600" b="1" dirty="0">
              <a:solidFill>
                <a:srgbClr val="FFFFFF"/>
              </a:solidFill>
              <a:latin typeface="Arial"/>
              <a:cs typeface="Arial"/>
            </a:endParaRPr>
          </a:p>
          <a:p>
            <a:r>
              <a:rPr lang="en-GB" sz="1600" dirty="0">
                <a:solidFill>
                  <a:srgbClr val="FFFFFF"/>
                </a:solidFill>
                <a:latin typeface="Arial"/>
                <a:cs typeface="Arial"/>
              </a:rPr>
              <a:t>17 July 2024</a:t>
            </a:r>
          </a:p>
        </p:txBody>
      </p:sp>
    </p:spTree>
    <p:extLst>
      <p:ext uri="{BB962C8B-B14F-4D97-AF65-F5344CB8AC3E}">
        <p14:creationId xmlns:p14="http://schemas.microsoft.com/office/powerpoint/2010/main" val="3940363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60"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946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19200" y="1328778"/>
            <a:ext cx="8193874" cy="45667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en-GB" sz="2000" b="1">
                <a:latin typeface="Arial" panose="020B0604020202020204" pitchFamily="34" charset="0"/>
                <a:cs typeface="Arial" panose="020B0604020202020204" pitchFamily="34" charset="0"/>
              </a:rPr>
              <a:t>MOD role in regulatory framework</a:t>
            </a:r>
            <a:endParaRPr lang="en-GB" sz="2000" b="1">
              <a:solidFill>
                <a:srgbClr val="FF0000"/>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702B6DB2-393E-7735-63BE-AD6056429C89}"/>
              </a:ext>
            </a:extLst>
          </p:cNvPr>
          <p:cNvPicPr>
            <a:picLocks noChangeAspect="1"/>
          </p:cNvPicPr>
          <p:nvPr/>
        </p:nvPicPr>
        <p:blipFill>
          <a:blip r:embed="rId4"/>
          <a:stretch>
            <a:fillRect/>
          </a:stretch>
        </p:blipFill>
        <p:spPr>
          <a:xfrm>
            <a:off x="7189043" y="26758"/>
            <a:ext cx="1432443" cy="1196511"/>
          </a:xfrm>
          <a:prstGeom prst="rect">
            <a:avLst/>
          </a:prstGeom>
        </p:spPr>
      </p:pic>
      <p:sp>
        <p:nvSpPr>
          <p:cNvPr id="4" name="TextBox 8">
            <a:extLst>
              <a:ext uri="{FF2B5EF4-FFF2-40B4-BE49-F238E27FC236}">
                <a16:creationId xmlns:a16="http://schemas.microsoft.com/office/drawing/2014/main" id="{19BF46F5-13A2-416C-9C6D-B09E643DA4CF}"/>
              </a:ext>
            </a:extLst>
          </p:cNvPr>
          <p:cNvSpPr txBox="1"/>
          <p:nvPr/>
        </p:nvSpPr>
        <p:spPr>
          <a:xfrm>
            <a:off x="403423" y="1768318"/>
            <a:ext cx="8337153" cy="50629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t">
              <a:defRPr/>
            </a:pPr>
            <a:r>
              <a:rPr lang="en-GB" sz="1900">
                <a:latin typeface="Arial" panose="020B0604020202020204" pitchFamily="34" charset="0"/>
                <a:cs typeface="Arial" panose="020B0604020202020204" pitchFamily="34" charset="0"/>
              </a:rPr>
              <a:t>The MOD periodically puts legislation to Parliament to update the regime to ensure that it’s delivering the policy intent.</a:t>
            </a:r>
          </a:p>
          <a:p>
            <a:pPr fontAlgn="t">
              <a:defRPr/>
            </a:pPr>
            <a:endParaRPr lang="en-GB" sz="1900">
              <a:latin typeface="Arial" panose="020B0604020202020204" pitchFamily="34" charset="0"/>
              <a:cs typeface="Arial" panose="020B0604020202020204" pitchFamily="34" charset="0"/>
            </a:endParaRPr>
          </a:p>
          <a:p>
            <a:pPr fontAlgn="t">
              <a:defRPr/>
            </a:pPr>
            <a:r>
              <a:rPr lang="en-GB" sz="1900">
                <a:latin typeface="Arial" panose="020B0604020202020204" pitchFamily="34" charset="0"/>
                <a:cs typeface="Arial" panose="020B0604020202020204" pitchFamily="34" charset="0"/>
              </a:rPr>
              <a:t>Specialist teams in MOD Head Office set the standards for implementation of the SSCRs across MOD and ensure MOD’s obligations under the legislation are met.</a:t>
            </a:r>
          </a:p>
          <a:p>
            <a:pPr marL="0" indent="0" fontAlgn="t">
              <a:buFont typeface="Arial" panose="020B0604020202020204" pitchFamily="34" charset="0"/>
              <a:buNone/>
              <a:defRPr/>
            </a:pPr>
            <a:r>
              <a:rPr lang="en-GB" sz="1900">
                <a:latin typeface="Arial" panose="020B0604020202020204" pitchFamily="34" charset="0"/>
                <a:cs typeface="Arial" panose="020B0604020202020204" pitchFamily="34" charset="0"/>
              </a:rPr>
              <a:t> </a:t>
            </a:r>
          </a:p>
          <a:p>
            <a:pPr>
              <a:defRPr/>
            </a:pPr>
            <a:r>
              <a:rPr lang="en-AU" sz="1900">
                <a:latin typeface="Arial" panose="020B0604020202020204" pitchFamily="34" charset="0"/>
                <a:cs typeface="Arial" panose="020B0604020202020204" pitchFamily="34" charset="0"/>
              </a:rPr>
              <a:t>The </a:t>
            </a:r>
            <a:r>
              <a:rPr lang="en-AU" sz="1900" b="1">
                <a:latin typeface="Arial" panose="020B0604020202020204" pitchFamily="34" charset="0"/>
                <a:cs typeface="Arial" panose="020B0604020202020204" pitchFamily="34" charset="0"/>
              </a:rPr>
              <a:t>SSCR Casework team</a:t>
            </a:r>
            <a:r>
              <a:rPr lang="en-AU" sz="1900">
                <a:latin typeface="Arial" panose="020B0604020202020204" pitchFamily="34" charset="0"/>
                <a:cs typeface="Arial" panose="020B0604020202020204" pitchFamily="34" charset="0"/>
              </a:rPr>
              <a:t> provides advice to delivery teams on the SSCRS and MOD policy. They deal with around 200 complex queries a year and a further 600 that are quickly resolved without needing formal tracking.</a:t>
            </a:r>
          </a:p>
          <a:p>
            <a:pPr>
              <a:defRPr/>
            </a:pPr>
            <a:endParaRPr lang="en-AU" sz="1900">
              <a:latin typeface="Arial" panose="020B0604020202020204" pitchFamily="34" charset="0"/>
              <a:cs typeface="Arial" panose="020B0604020202020204" pitchFamily="34" charset="0"/>
            </a:endParaRPr>
          </a:p>
          <a:p>
            <a:pPr>
              <a:defRPr/>
            </a:pPr>
            <a:r>
              <a:rPr lang="en-AU" sz="1900">
                <a:latin typeface="Arial" panose="020B0604020202020204" pitchFamily="34" charset="0"/>
                <a:cs typeface="Arial" panose="020B0604020202020204" pitchFamily="34" charset="0"/>
              </a:rPr>
              <a:t>The </a:t>
            </a:r>
            <a:r>
              <a:rPr lang="en-AU" sz="1900" b="1">
                <a:latin typeface="Arial" panose="020B0604020202020204" pitchFamily="34" charset="0"/>
                <a:cs typeface="Arial" panose="020B0604020202020204" pitchFamily="34" charset="0"/>
              </a:rPr>
              <a:t>SSCR Compliance &amp; Data team</a:t>
            </a:r>
            <a:r>
              <a:rPr lang="en-AU" sz="1900">
                <a:latin typeface="Arial" panose="020B0604020202020204" pitchFamily="34" charset="0"/>
                <a:cs typeface="Arial" panose="020B0604020202020204" pitchFamily="34" charset="0"/>
              </a:rPr>
              <a:t> ensures that the reporting obligations are complied with, and that the MOD properly exploits the reported data.</a:t>
            </a:r>
          </a:p>
          <a:p>
            <a:pPr>
              <a:defRPr/>
            </a:pPr>
            <a:endParaRPr lang="en-AU" sz="1900">
              <a:latin typeface="Arial" panose="020B0604020202020204" pitchFamily="34" charset="0"/>
              <a:cs typeface="Arial" panose="020B0604020202020204" pitchFamily="34" charset="0"/>
            </a:endParaRPr>
          </a:p>
          <a:p>
            <a:pPr>
              <a:defRPr/>
            </a:pPr>
            <a:r>
              <a:rPr lang="en-AU" altLang="en-US" sz="1900">
                <a:latin typeface="Arial" panose="020B0604020202020204" pitchFamily="34" charset="0"/>
                <a:cs typeface="Arial" panose="020B0604020202020204" pitchFamily="34" charset="0"/>
              </a:rPr>
              <a:t>The </a:t>
            </a:r>
            <a:r>
              <a:rPr lang="en-AU" altLang="en-US" sz="1900" b="1">
                <a:latin typeface="Arial" panose="020B0604020202020204" pitchFamily="34" charset="0"/>
                <a:cs typeface="Arial" panose="020B0604020202020204" pitchFamily="34" charset="0"/>
              </a:rPr>
              <a:t>SSCR Review Team </a:t>
            </a:r>
            <a:r>
              <a:rPr lang="en-AU" altLang="en-US" sz="1900">
                <a:latin typeface="Arial" panose="020B0604020202020204" pitchFamily="34" charset="0"/>
                <a:cs typeface="Arial" panose="020B0604020202020204" pitchFamily="34" charset="0"/>
              </a:rPr>
              <a:t>is responsible for reviewing the existing legislation and updating it where necessary</a:t>
            </a:r>
          </a:p>
          <a:p>
            <a:pPr>
              <a:defRPr/>
            </a:pPr>
            <a:endParaRPr lang="en-AU" sz="19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10689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662D281D-A888-C897-1FBC-583515ADA524}"/>
              </a:ext>
            </a:extLst>
          </p:cNvPr>
          <p:cNvSpPr/>
          <p:nvPr/>
        </p:nvSpPr>
        <p:spPr>
          <a:xfrm>
            <a:off x="245857" y="5752748"/>
            <a:ext cx="8652286" cy="978207"/>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“The SSRO is not impartial and always sides with the MOD”</a:t>
            </a:r>
          </a:p>
          <a:p>
            <a:pPr algn="ctr"/>
            <a:r>
              <a:rPr lang="en-GB" sz="1600">
                <a:solidFill>
                  <a:schemeClr val="tx1"/>
                </a:solidFill>
                <a:latin typeface="Arial" panose="020B0604020202020204" pitchFamily="34" charset="0"/>
                <a:cs typeface="Arial" panose="020B0604020202020204" pitchFamily="34" charset="0"/>
              </a:rPr>
              <a:t>The SSRO is an arms’ length body, has its own budget / Board. The MOD is not involved in SSRO day-to-day operations. The SSRO has ruled against the MOD on several occasions. </a:t>
            </a:r>
          </a:p>
        </p:txBody>
      </p:sp>
      <p:pic>
        <p:nvPicPr>
          <p:cNvPr id="2" name="Picture 1">
            <a:extLst>
              <a:ext uri="{FF2B5EF4-FFF2-40B4-BE49-F238E27FC236}">
                <a16:creationId xmlns:a16="http://schemas.microsoft.com/office/drawing/2014/main" id="{1300E7CE-9E96-5E9A-0A2C-DCA5877CFE42}"/>
              </a:ext>
            </a:extLst>
          </p:cNvPr>
          <p:cNvPicPr>
            <a:picLocks noChangeAspect="1"/>
          </p:cNvPicPr>
          <p:nvPr/>
        </p:nvPicPr>
        <p:blipFill>
          <a:blip r:embed="rId4"/>
          <a:stretch>
            <a:fillRect/>
          </a:stretch>
        </p:blipFill>
        <p:spPr>
          <a:xfrm>
            <a:off x="7189043" y="26758"/>
            <a:ext cx="1432443" cy="1196511"/>
          </a:xfrm>
          <a:prstGeom prst="rect">
            <a:avLst/>
          </a:prstGeom>
        </p:spPr>
      </p:pic>
      <p:sp>
        <p:nvSpPr>
          <p:cNvPr id="20482" name="Rectangle 3"/>
          <p:cNvSpPr>
            <a:spLocks/>
          </p:cNvSpPr>
          <p:nvPr/>
        </p:nvSpPr>
        <p:spPr bwMode="auto">
          <a:xfrm>
            <a:off x="619200" y="1258512"/>
            <a:ext cx="8355888" cy="6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eaLnBrk="1" hangingPunct="1"/>
            <a:r>
              <a:rPr lang="en-US" altLang="en-US" sz="1969" b="1">
                <a:latin typeface="Arial" panose="020B0604020202020204" pitchFamily="34" charset="0"/>
                <a:cs typeface="Arial" panose="020B0604020202020204" pitchFamily="34" charset="0"/>
                <a:sym typeface="Interstate-Bold" charset="0"/>
              </a:rPr>
              <a:t>The SSRO has a range of functions to support the regulatory framework</a:t>
            </a:r>
          </a:p>
        </p:txBody>
      </p:sp>
      <p:pic>
        <p:nvPicPr>
          <p:cNvPr id="6" name="Picture 5" descr="A blue and grey squares with text&#10;&#10;Description automatically generated">
            <a:extLst>
              <a:ext uri="{FF2B5EF4-FFF2-40B4-BE49-F238E27FC236}">
                <a16:creationId xmlns:a16="http://schemas.microsoft.com/office/drawing/2014/main" id="{DD7C968F-F895-7ED1-79A6-38F52817E9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9319" y="1864575"/>
            <a:ext cx="6705945" cy="3835597"/>
          </a:xfrm>
          <a:prstGeom prst="rect">
            <a:avLst/>
          </a:prstGeom>
        </p:spPr>
      </p:pic>
    </p:spTree>
    <p:extLst>
      <p:ext uri="{BB962C8B-B14F-4D97-AF65-F5344CB8AC3E}">
        <p14:creationId xmlns:p14="http://schemas.microsoft.com/office/powerpoint/2010/main" val="19713317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p:cNvSpPr>
          <p:nvPr/>
        </p:nvSpPr>
        <p:spPr bwMode="auto">
          <a:xfrm>
            <a:off x="619200" y="1483200"/>
            <a:ext cx="7893844"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1969" b="1">
                <a:solidFill>
                  <a:srgbClr val="000000"/>
                </a:solidFill>
                <a:latin typeface="Arial" panose="020B0604020202020204" pitchFamily="34" charset="0"/>
                <a:cs typeface="Arial" panose="020B0604020202020204" pitchFamily="34" charset="0"/>
              </a:rPr>
              <a:t>The SSRO Support offering to you</a:t>
            </a:r>
          </a:p>
        </p:txBody>
      </p:sp>
      <p:sp>
        <p:nvSpPr>
          <p:cNvPr id="20483" name="Rectangle 4"/>
          <p:cNvSpPr>
            <a:spLocks/>
          </p:cNvSpPr>
          <p:nvPr/>
        </p:nvSpPr>
        <p:spPr bwMode="auto">
          <a:xfrm rot="-6194">
            <a:off x="629079" y="2220634"/>
            <a:ext cx="751720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00911" indent="-200911"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sym typeface="Gill Sans" charset="0"/>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p:cNvSpPr>
          <p:nvPr/>
        </p:nvSpPr>
        <p:spPr bwMode="auto">
          <a:xfrm rot="-6194">
            <a:off x="547415" y="2020729"/>
            <a:ext cx="3931593"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marL="240665" indent="-240665" defTabSz="642915" eaLnBrk="0" fontAlgn="base" hangingPunct="0">
              <a:spcBef>
                <a:spcPts val="600"/>
              </a:spcBef>
              <a:spcAft>
                <a:spcPts val="600"/>
              </a:spcAft>
              <a:buFont typeface="Arial" panose="020B0604020202020204" pitchFamily="34" charset="0"/>
              <a:buChar char="•"/>
            </a:pPr>
            <a:r>
              <a:rPr lang="en-GB" sz="2000" dirty="0">
                <a:solidFill>
                  <a:srgbClr val="000000"/>
                </a:solidFill>
                <a:latin typeface="Arial"/>
                <a:ea typeface="ヒラギノ角ゴ ProN W3"/>
                <a:cs typeface="Arial"/>
                <a:sym typeface="Gill Sans" charset="0"/>
              </a:rPr>
              <a:t>We are here to help you </a:t>
            </a:r>
          </a:p>
          <a:p>
            <a:pPr marL="240665" indent="-240665" defTabSz="642915" eaLnBrk="0" fontAlgn="base" hangingPunct="0">
              <a:spcBef>
                <a:spcPts val="600"/>
              </a:spcBef>
              <a:spcAft>
                <a:spcPts val="600"/>
              </a:spcAft>
              <a:buFont typeface="Arial" panose="020B0604020202020204" pitchFamily="34" charset="0"/>
              <a:buChar char="•"/>
            </a:pPr>
            <a:r>
              <a:rPr lang="en-GB" sz="2000" dirty="0">
                <a:solidFill>
                  <a:srgbClr val="000000"/>
                </a:solidFill>
                <a:latin typeface="Arial"/>
                <a:ea typeface="ヒラギノ角ゴ ProN W3"/>
                <a:cs typeface="Arial"/>
                <a:sym typeface="Gill Sans" charset="0"/>
              </a:rPr>
              <a:t>There is a comprehensive SSRO Support offering </a:t>
            </a:r>
            <a:endParaRPr lang="en-GB" sz="2000" dirty="0">
              <a:solidFill>
                <a:srgbClr val="000000"/>
              </a:solidFill>
              <a:latin typeface="Arial"/>
              <a:ea typeface="ヒラギノ角ゴ ProN W3"/>
              <a:cs typeface="Arial"/>
            </a:endParaRPr>
          </a:p>
          <a:p>
            <a:pPr marL="240665" indent="-240665" defTabSz="642915" eaLnBrk="0" fontAlgn="base" hangingPunct="0">
              <a:spcBef>
                <a:spcPts val="600"/>
              </a:spcBef>
              <a:spcAft>
                <a:spcPts val="600"/>
              </a:spcAft>
              <a:buFont typeface="Arial" panose="020B0604020202020204" pitchFamily="34" charset="0"/>
              <a:buChar char="•"/>
            </a:pPr>
            <a:r>
              <a:rPr lang="en-GB" sz="2000" dirty="0">
                <a:solidFill>
                  <a:srgbClr val="000000"/>
                </a:solidFill>
                <a:latin typeface="Arial"/>
                <a:ea typeface="ヒラギノ角ゴ ProN W3"/>
                <a:cs typeface="Arial"/>
                <a:sym typeface="Gill Sans" charset="0"/>
                <a:hlinkClick r:id="rId4"/>
              </a:rPr>
              <a:t>Q&amp;A document </a:t>
            </a:r>
            <a:r>
              <a:rPr lang="en-GB" sz="2000" dirty="0">
                <a:solidFill>
                  <a:srgbClr val="000000"/>
                </a:solidFill>
                <a:latin typeface="Arial"/>
                <a:ea typeface="ヒラギノ角ゴ ProN W3"/>
                <a:cs typeface="Arial"/>
                <a:sym typeface="Gill Sans" charset="0"/>
              </a:rPr>
              <a:t>receives good feedback and is a helpful reference source </a:t>
            </a:r>
            <a:r>
              <a:rPr lang="en-GB" sz="1200" dirty="0">
                <a:solidFill>
                  <a:srgbClr val="000000"/>
                </a:solidFill>
                <a:latin typeface="Arial"/>
                <a:ea typeface="ヒラギノ角ゴ ProN W3"/>
                <a:cs typeface="Arial"/>
                <a:sym typeface="Gill Sans" charset="0"/>
              </a:rPr>
              <a:t>(https://www.gov.uk/government/publications/responses-to-commonly-asked-questions)</a:t>
            </a:r>
          </a:p>
          <a:p>
            <a:pPr marL="240665" indent="-240665" defTabSz="642915" eaLnBrk="0" fontAlgn="base" hangingPunct="0">
              <a:spcBef>
                <a:spcPts val="600"/>
              </a:spcBef>
              <a:spcAft>
                <a:spcPts val="600"/>
              </a:spcAft>
              <a:buFont typeface="Arial" panose="020B0604020202020204" pitchFamily="34" charset="0"/>
              <a:buChar char="•"/>
            </a:pPr>
            <a:r>
              <a:rPr lang="en-GB" sz="2000" dirty="0">
                <a:solidFill>
                  <a:srgbClr val="000000"/>
                </a:solidFill>
                <a:latin typeface="Arial"/>
                <a:ea typeface="ヒラギノ角ゴ ProN W3"/>
                <a:cs typeface="Arial"/>
                <a:sym typeface="Gill Sans" charset="0"/>
              </a:rPr>
              <a:t>Encourage you to make early contact if you are to become subject to the regime</a:t>
            </a:r>
          </a:p>
          <a:p>
            <a:pPr marL="240665" indent="-240665" defTabSz="642915" eaLnBrk="0" fontAlgn="base" hangingPunct="0">
              <a:spcBef>
                <a:spcPts val="600"/>
              </a:spcBef>
              <a:spcAft>
                <a:spcPts val="600"/>
              </a:spcAft>
              <a:buFont typeface="Arial" panose="020B0604020202020204" pitchFamily="34" charset="0"/>
              <a:buChar char="•"/>
            </a:pPr>
            <a:r>
              <a:rPr lang="en-GB" sz="2000" dirty="0">
                <a:solidFill>
                  <a:srgbClr val="000000"/>
                </a:solidFill>
                <a:latin typeface="Arial"/>
                <a:ea typeface="ヒラギノ角ゴ ProN W3"/>
                <a:cs typeface="Arial"/>
                <a:sym typeface="Gill Sans" charset="0"/>
              </a:rPr>
              <a:t>The SSRO is looking to engage with you in your forums – please do invite us if we can help!</a:t>
            </a:r>
            <a:endParaRPr lang="en-GB" sz="1266" dirty="0">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graphicFrame>
        <p:nvGraphicFramePr>
          <p:cNvPr id="2" name="Diagram 1">
            <a:extLst>
              <a:ext uri="{FF2B5EF4-FFF2-40B4-BE49-F238E27FC236}">
                <a16:creationId xmlns:a16="http://schemas.microsoft.com/office/drawing/2014/main" id="{6EB9EC41-0407-3EFE-782C-BA7CE246F024}"/>
              </a:ext>
            </a:extLst>
          </p:cNvPr>
          <p:cNvGraphicFramePr/>
          <p:nvPr>
            <p:extLst>
              <p:ext uri="{D42A27DB-BD31-4B8C-83A1-F6EECF244321}">
                <p14:modId xmlns:p14="http://schemas.microsoft.com/office/powerpoint/2010/main" val="1777832196"/>
              </p:ext>
            </p:extLst>
          </p:nvPr>
        </p:nvGraphicFramePr>
        <p:xfrm>
          <a:off x="4229100" y="2356617"/>
          <a:ext cx="4914899" cy="377654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3" name="Rectangle 3">
            <a:extLst>
              <a:ext uri="{FF2B5EF4-FFF2-40B4-BE49-F238E27FC236}">
                <a16:creationId xmlns:a16="http://schemas.microsoft.com/office/drawing/2014/main" id="{E853086F-F20A-598B-2C11-074CBAC34655}"/>
              </a:ext>
            </a:extLst>
          </p:cNvPr>
          <p:cNvSpPr>
            <a:spLocks/>
          </p:cNvSpPr>
          <p:nvPr/>
        </p:nvSpPr>
        <p:spPr bwMode="auto">
          <a:xfrm>
            <a:off x="4936365" y="1987262"/>
            <a:ext cx="3500370"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defTabSz="642915" eaLnBrk="0" fontAlgn="base" hangingPunct="0">
              <a:spcBef>
                <a:spcPct val="0"/>
              </a:spcBef>
              <a:spcAft>
                <a:spcPct val="0"/>
              </a:spcAft>
            </a:pPr>
            <a:r>
              <a:rPr lang="en-GB" sz="1969" b="1">
                <a:solidFill>
                  <a:srgbClr val="0070C0"/>
                </a:solidFill>
                <a:latin typeface="Arial" panose="020B0604020202020204" pitchFamily="34" charset="0"/>
                <a:cs typeface="Arial" panose="020B0604020202020204" pitchFamily="34" charset="0"/>
              </a:rPr>
              <a:t>SSRO Support</a:t>
            </a:r>
          </a:p>
        </p:txBody>
      </p:sp>
      <p:sp>
        <p:nvSpPr>
          <p:cNvPr id="4" name="Rectangle 3">
            <a:extLst>
              <a:ext uri="{FF2B5EF4-FFF2-40B4-BE49-F238E27FC236}">
                <a16:creationId xmlns:a16="http://schemas.microsoft.com/office/drawing/2014/main" id="{7ED4062F-2943-375E-D6E2-E08587D3ACC9}"/>
              </a:ext>
            </a:extLst>
          </p:cNvPr>
          <p:cNvSpPr>
            <a:spLocks/>
          </p:cNvSpPr>
          <p:nvPr/>
        </p:nvSpPr>
        <p:spPr bwMode="auto">
          <a:xfrm>
            <a:off x="4259825" y="6431876"/>
            <a:ext cx="4784271"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defTabSz="642915" eaLnBrk="0" fontAlgn="base" hangingPunct="0">
              <a:spcBef>
                <a:spcPct val="0"/>
              </a:spcBef>
              <a:spcAft>
                <a:spcPct val="0"/>
              </a:spcAft>
            </a:pPr>
            <a:r>
              <a:rPr lang="en-GB" sz="1969" b="1">
                <a:solidFill>
                  <a:srgbClr val="0070C0"/>
                </a:solidFill>
                <a:latin typeface="Arial" panose="020B0604020202020204" pitchFamily="34" charset="0"/>
                <a:cs typeface="Arial" panose="020B0604020202020204" pitchFamily="34" charset="0"/>
                <a:hlinkClick r:id="rId10"/>
              </a:rPr>
              <a:t>helpdesk@ssro.gov.uk</a:t>
            </a:r>
            <a:r>
              <a:rPr lang="en-GB" sz="1969" b="1">
                <a:solidFill>
                  <a:srgbClr val="0070C0"/>
                </a:solidFill>
                <a:latin typeface="Arial" panose="020B0604020202020204" pitchFamily="34" charset="0"/>
                <a:cs typeface="Arial" panose="020B0604020202020204" pitchFamily="34" charset="0"/>
              </a:rPr>
              <a:t> or 020 3771 4785</a:t>
            </a:r>
          </a:p>
        </p:txBody>
      </p:sp>
      <p:pic>
        <p:nvPicPr>
          <p:cNvPr id="5" name="Picture 4">
            <a:extLst>
              <a:ext uri="{FF2B5EF4-FFF2-40B4-BE49-F238E27FC236}">
                <a16:creationId xmlns:a16="http://schemas.microsoft.com/office/drawing/2014/main" id="{C4EE24C2-D6F0-CB46-CEA9-4E10A8AB6030}"/>
              </a:ext>
            </a:extLst>
          </p:cNvPr>
          <p:cNvPicPr>
            <a:picLocks noChangeAspect="1"/>
          </p:cNvPicPr>
          <p:nvPr/>
        </p:nvPicPr>
        <p:blipFill>
          <a:blip r:embed="rId11"/>
          <a:stretch>
            <a:fillRect/>
          </a:stretch>
        </p:blipFill>
        <p:spPr>
          <a:xfrm>
            <a:off x="7189043" y="26758"/>
            <a:ext cx="1432443" cy="1196511"/>
          </a:xfrm>
          <a:prstGeom prst="rect">
            <a:avLst/>
          </a:prstGeom>
        </p:spPr>
      </p:pic>
    </p:spTree>
    <p:extLst>
      <p:ext uri="{BB962C8B-B14F-4D97-AF65-F5344CB8AC3E}">
        <p14:creationId xmlns:p14="http://schemas.microsoft.com/office/powerpoint/2010/main" val="347079560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p:cNvSpPr>
          <p:nvPr/>
        </p:nvSpPr>
        <p:spPr bwMode="auto">
          <a:xfrm>
            <a:off x="619200" y="1483200"/>
            <a:ext cx="7893844"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1969" b="1">
                <a:solidFill>
                  <a:srgbClr val="000000"/>
                </a:solidFill>
                <a:latin typeface="Arial" panose="020B0604020202020204" pitchFamily="34" charset="0"/>
                <a:cs typeface="Arial" panose="020B0604020202020204" pitchFamily="34" charset="0"/>
              </a:rPr>
              <a:t>Support from the MOD</a:t>
            </a:r>
          </a:p>
        </p:txBody>
      </p:sp>
      <p:sp>
        <p:nvSpPr>
          <p:cNvPr id="20483" name="Rectangle 4"/>
          <p:cNvSpPr>
            <a:spLocks/>
          </p:cNvSpPr>
          <p:nvPr/>
        </p:nvSpPr>
        <p:spPr bwMode="auto">
          <a:xfrm rot="-6194">
            <a:off x="629079" y="2220634"/>
            <a:ext cx="751720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00911" indent="-200911"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sym typeface="Gill Sans" charset="0"/>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a:extLst>
              <a:ext uri="{FF2B5EF4-FFF2-40B4-BE49-F238E27FC236}">
                <a16:creationId xmlns:a16="http://schemas.microsoft.com/office/drawing/2014/main" id="{01452FAF-429F-E403-6304-0019300E188F}"/>
              </a:ext>
            </a:extLst>
          </p:cNvPr>
          <p:cNvPicPr>
            <a:picLocks noChangeAspect="1"/>
          </p:cNvPicPr>
          <p:nvPr/>
        </p:nvPicPr>
        <p:blipFill>
          <a:blip r:embed="rId4"/>
          <a:stretch>
            <a:fillRect/>
          </a:stretch>
        </p:blipFill>
        <p:spPr>
          <a:xfrm>
            <a:off x="7189043" y="26758"/>
            <a:ext cx="1432443" cy="1196511"/>
          </a:xfrm>
          <a:prstGeom prst="rect">
            <a:avLst/>
          </a:prstGeom>
        </p:spPr>
      </p:pic>
      <p:sp>
        <p:nvSpPr>
          <p:cNvPr id="4" name="Rectangle 3">
            <a:extLst>
              <a:ext uri="{FF2B5EF4-FFF2-40B4-BE49-F238E27FC236}">
                <a16:creationId xmlns:a16="http://schemas.microsoft.com/office/drawing/2014/main" id="{2952CB91-15DC-AED8-1311-1520DCF35F36}"/>
              </a:ext>
            </a:extLst>
          </p:cNvPr>
          <p:cNvSpPr/>
          <p:nvPr/>
        </p:nvSpPr>
        <p:spPr>
          <a:xfrm>
            <a:off x="7189043" y="1798507"/>
            <a:ext cx="1768199" cy="4903186"/>
          </a:xfrm>
          <a:prstGeom prst="rect">
            <a:avLst/>
          </a:prstGeom>
          <a:solidFill>
            <a:srgbClr val="5B9BD5"/>
          </a:solidFill>
          <a:ln w="28575" cap="flat" cmpd="sng" algn="ctr">
            <a:solidFill>
              <a:sysClr val="windowText" lastClr="00000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1"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Myth Buster</a:t>
            </a:r>
            <a:r>
              <a:rPr kumimoji="0" lang="en-GB" sz="1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1" u="none" strike="noStrike" kern="0" cap="none" spc="0" normalizeH="0" baseline="0" noProof="0">
                <a:ln>
                  <a:noFill/>
                </a:ln>
                <a:solidFill>
                  <a:prstClr val="white"/>
                </a:solidFill>
                <a:effectLst/>
                <a:uLnTx/>
                <a:uFillTx/>
                <a:latin typeface="Arial" panose="020B0604020202020204" pitchFamily="34" charset="0"/>
                <a:cs typeface="Arial" panose="020B0604020202020204" pitchFamily="34" charset="0"/>
              </a:rPr>
              <a:t>“The MOD can be inconsistent in the way it applies the SSCRs”</a:t>
            </a:r>
            <a:endParaRPr kumimoji="0" lang="en-GB" sz="15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500" b="0"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There are central bodies within the MOD who oversee use of SSCRs to ensure consistency of use.</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500" b="0" i="0"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 </a:t>
            </a:r>
            <a:r>
              <a:rPr kumimoji="0" lang="en-GB" sz="1500" b="1" i="1" u="none" strike="noStrike" kern="0" cap="none" spc="0" normalizeH="0" baseline="0" noProof="0">
                <a:ln>
                  <a:noFill/>
                </a:ln>
                <a:solidFill>
                  <a:prstClr val="black"/>
                </a:solidFill>
                <a:effectLst/>
                <a:uLnTx/>
                <a:uFillTx/>
                <a:latin typeface="Arial" panose="020B0604020202020204" pitchFamily="34" charset="0"/>
                <a:cs typeface="Arial" panose="020B0604020202020204" pitchFamily="34" charset="0"/>
              </a:rPr>
              <a:t>If you think this is not the case, please do let us know – your Delivery Team will be able to direct you. </a:t>
            </a:r>
          </a:p>
        </p:txBody>
      </p:sp>
      <p:sp>
        <p:nvSpPr>
          <p:cNvPr id="5" name="Rectangle 4">
            <a:extLst>
              <a:ext uri="{FF2B5EF4-FFF2-40B4-BE49-F238E27FC236}">
                <a16:creationId xmlns:a16="http://schemas.microsoft.com/office/drawing/2014/main" id="{F079B9C0-5558-C416-6CEE-9FE5A20A0AE2}"/>
              </a:ext>
            </a:extLst>
          </p:cNvPr>
          <p:cNvSpPr>
            <a:spLocks/>
          </p:cNvSpPr>
          <p:nvPr/>
        </p:nvSpPr>
        <p:spPr bwMode="auto">
          <a:xfrm rot="-6194">
            <a:off x="623201" y="2022660"/>
            <a:ext cx="6239541"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40665" indent="-240665" defTabSz="642915" eaLnBrk="0" fontAlgn="base" hangingPunct="0">
              <a:spcBef>
                <a:spcPts val="600"/>
              </a:spcBef>
              <a:spcAft>
                <a:spcPts val="600"/>
              </a:spcAft>
              <a:buFont typeface="Arial" panose="020B0604020202020204" pitchFamily="34" charset="0"/>
              <a:buChar char="•"/>
            </a:pPr>
            <a:r>
              <a:rPr lang="en-GB" sz="2000">
                <a:solidFill>
                  <a:srgbClr val="000000"/>
                </a:solidFill>
                <a:latin typeface="Arial"/>
                <a:ea typeface="ヒラギノ角ゴ ProN W3"/>
                <a:cs typeface="Arial"/>
                <a:sym typeface="Gill Sans" charset="0"/>
              </a:rPr>
              <a:t>The MOD teams provide support to delivery teams rather than suppliers.</a:t>
            </a:r>
          </a:p>
          <a:p>
            <a:pPr marL="240665" indent="-240665" defTabSz="642915" eaLnBrk="0" fontAlgn="base" hangingPunct="0">
              <a:spcBef>
                <a:spcPts val="600"/>
              </a:spcBef>
              <a:spcAft>
                <a:spcPts val="600"/>
              </a:spcAft>
              <a:buFont typeface="Arial" panose="020B0604020202020204" pitchFamily="34" charset="0"/>
              <a:buChar char="•"/>
            </a:pPr>
            <a:r>
              <a:rPr lang="en-GB" sz="2000">
                <a:solidFill>
                  <a:srgbClr val="000000"/>
                </a:solidFill>
                <a:latin typeface="Arial"/>
                <a:ea typeface="ヒラギノ角ゴ ProN W3"/>
                <a:cs typeface="Arial"/>
                <a:sym typeface="Gill Sans" charset="0"/>
              </a:rPr>
              <a:t>If you think that your delivery teams are not applying the rules correctly, you can get in touch with the SSCR casework team.</a:t>
            </a:r>
          </a:p>
          <a:p>
            <a:pPr marL="240665" indent="-240665" defTabSz="642915" eaLnBrk="0" fontAlgn="base" hangingPunct="0">
              <a:spcBef>
                <a:spcPts val="600"/>
              </a:spcBef>
              <a:spcAft>
                <a:spcPts val="600"/>
              </a:spcAft>
              <a:buFont typeface="Arial" panose="020B0604020202020204" pitchFamily="34" charset="0"/>
              <a:buChar char="•"/>
            </a:pPr>
            <a:r>
              <a:rPr lang="en-GB" sz="2000"/>
              <a:t>They will then form a view, and liaise with the delivery team. They may be involved in any subsequent discussions.</a:t>
            </a:r>
          </a:p>
          <a:p>
            <a:pPr marL="240665" indent="-240665" defTabSz="642915" eaLnBrk="0" fontAlgn="base" hangingPunct="0">
              <a:spcBef>
                <a:spcPts val="600"/>
              </a:spcBef>
              <a:spcAft>
                <a:spcPts val="600"/>
              </a:spcAft>
              <a:buFont typeface="Arial" panose="020B0604020202020204" pitchFamily="34" charset="0"/>
              <a:buChar char="•"/>
            </a:pPr>
            <a:r>
              <a:rPr lang="en-GB" sz="2000"/>
              <a:t>The SSCR Casework team are also the MOD lead on referrals. They will usually attend any oral hearings, and may take overall lead from the delivery team.</a:t>
            </a:r>
          </a:p>
          <a:p>
            <a:pPr marL="240665" indent="-240665" defTabSz="642915" eaLnBrk="0" fontAlgn="base" hangingPunct="0">
              <a:spcBef>
                <a:spcPts val="600"/>
              </a:spcBef>
              <a:spcAft>
                <a:spcPts val="600"/>
              </a:spcAft>
              <a:buFont typeface="Arial" panose="020B0604020202020204" pitchFamily="34" charset="0"/>
              <a:buChar char="•"/>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spTree>
    <p:extLst>
      <p:ext uri="{BB962C8B-B14F-4D97-AF65-F5344CB8AC3E}">
        <p14:creationId xmlns:p14="http://schemas.microsoft.com/office/powerpoint/2010/main" val="2390367539"/>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2" name="Rectangle 3"/>
          <p:cNvSpPr>
            <a:spLocks/>
          </p:cNvSpPr>
          <p:nvPr/>
        </p:nvSpPr>
        <p:spPr bwMode="auto">
          <a:xfrm>
            <a:off x="619200" y="1366716"/>
            <a:ext cx="7893844"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1969" b="1">
                <a:solidFill>
                  <a:srgbClr val="000000"/>
                </a:solidFill>
                <a:latin typeface="Arial" panose="020B0604020202020204" pitchFamily="34" charset="0"/>
                <a:cs typeface="Arial" panose="020B0604020202020204" pitchFamily="34" charset="0"/>
              </a:rPr>
              <a:t>Updates to the Single Source Contract Regulations</a:t>
            </a:r>
          </a:p>
        </p:txBody>
      </p:sp>
      <p:sp>
        <p:nvSpPr>
          <p:cNvPr id="20483" name="Rectangle 4"/>
          <p:cNvSpPr>
            <a:spLocks/>
          </p:cNvSpPr>
          <p:nvPr/>
        </p:nvSpPr>
        <p:spPr bwMode="auto">
          <a:xfrm rot="-6194">
            <a:off x="629079" y="2220634"/>
            <a:ext cx="751720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00911" indent="-200911"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sym typeface="Gill Sans" charset="0"/>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p:cNvSpPr>
          <p:nvPr/>
        </p:nvSpPr>
        <p:spPr bwMode="auto">
          <a:xfrm rot="-6194">
            <a:off x="134031" y="1921375"/>
            <a:ext cx="4164159"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marL="240665" indent="-240665" defTabSz="642915" eaLnBrk="0" fontAlgn="base" hangingPunct="0">
              <a:spcBef>
                <a:spcPct val="0"/>
              </a:spcBef>
              <a:spcAft>
                <a:spcPct val="0"/>
              </a:spcAft>
              <a:buFont typeface="Arial" panose="020B0604020202020204" pitchFamily="34" charset="0"/>
              <a:buChar char="•"/>
            </a:pPr>
            <a:r>
              <a:rPr lang="en-GB" sz="2000">
                <a:solidFill>
                  <a:srgbClr val="000000"/>
                </a:solidFill>
                <a:latin typeface="Arial"/>
                <a:ea typeface="ヒラギノ角ゴ ProN W3"/>
                <a:cs typeface="Arial"/>
                <a:sym typeface="Gill Sans" charset="0"/>
              </a:rPr>
              <a:t>Considerable changes to the existing regulatory framework </a:t>
            </a:r>
          </a:p>
          <a:p>
            <a:pPr defTabSz="642915" eaLnBrk="0" fontAlgn="base" hangingPunct="0">
              <a:spcBef>
                <a:spcPct val="0"/>
              </a:spcBef>
              <a:spcAft>
                <a:spcPct val="0"/>
              </a:spcAft>
            </a:pPr>
            <a:endParaRPr lang="en-GB" sz="2000">
              <a:solidFill>
                <a:srgbClr val="000000"/>
              </a:solidFill>
              <a:latin typeface="Arial" panose="020B0604020202020204" pitchFamily="34" charset="0"/>
              <a:ea typeface="ヒラギノ角ゴ ProN W3" charset="-128"/>
              <a:cs typeface="Arial" panose="020B0604020202020204" pitchFamily="34" charset="0"/>
            </a:endParaRPr>
          </a:p>
          <a:p>
            <a:pPr marL="240665" indent="-240665" defTabSz="642915" eaLnBrk="0" fontAlgn="base" hangingPunct="0">
              <a:spcBef>
                <a:spcPct val="0"/>
              </a:spcBef>
              <a:spcAft>
                <a:spcPct val="0"/>
              </a:spcAft>
              <a:buFont typeface="Arial" panose="020B0604020202020204" pitchFamily="34" charset="0"/>
              <a:buChar char="•"/>
            </a:pPr>
            <a:r>
              <a:rPr lang="en-GB" sz="2000">
                <a:solidFill>
                  <a:srgbClr val="000000"/>
                </a:solidFill>
                <a:latin typeface="Arial"/>
                <a:ea typeface="ヒラギノ角ゴ ProN W3"/>
                <a:cs typeface="Arial"/>
                <a:sym typeface="Gill Sans" charset="0"/>
              </a:rPr>
              <a:t>Two steps removed from the contract profit rate calculation resulting in 4 not 6 steps</a:t>
            </a:r>
          </a:p>
          <a:p>
            <a:pPr marL="240665" indent="-240665" defTabSz="642915" eaLnBrk="0" fontAlgn="base" hangingPunct="0">
              <a:spcBef>
                <a:spcPct val="0"/>
              </a:spcBef>
              <a:spcAft>
                <a:spcPct val="0"/>
              </a:spcAft>
              <a:buFont typeface="Arial" panose="020B0604020202020204" pitchFamily="34" charset="0"/>
              <a:buChar char="•"/>
            </a:pPr>
            <a:endParaRPr lang="en-GB" sz="2000">
              <a:solidFill>
                <a:srgbClr val="000000"/>
              </a:solidFill>
              <a:latin typeface="Arial"/>
              <a:ea typeface="ヒラギノ角ゴ ProN W3"/>
              <a:cs typeface="Arial"/>
              <a:sym typeface="Gill Sans" charset="0"/>
            </a:endParaRPr>
          </a:p>
          <a:p>
            <a:pPr marL="240665" indent="-240665" defTabSz="642915" eaLnBrk="0" fontAlgn="base" hangingPunct="0">
              <a:spcBef>
                <a:spcPct val="0"/>
              </a:spcBef>
              <a:spcAft>
                <a:spcPct val="0"/>
              </a:spcAft>
              <a:buFont typeface="Arial" panose="020B0604020202020204" pitchFamily="34" charset="0"/>
              <a:buChar char="•"/>
            </a:pPr>
            <a:r>
              <a:rPr lang="en-GB" sz="2000">
                <a:solidFill>
                  <a:srgbClr val="000000"/>
                </a:solidFill>
                <a:latin typeface="Arial"/>
                <a:ea typeface="ヒラギノ角ゴ ProN W3"/>
                <a:cs typeface="Arial"/>
                <a:sym typeface="Gill Sans" charset="0"/>
              </a:rPr>
              <a:t>Flexibility introduced through use of alternative pricing methods of contracts; as well as introduction of componentisation </a:t>
            </a:r>
          </a:p>
          <a:p>
            <a:pPr defTabSz="642915" eaLnBrk="0" fontAlgn="base" hangingPunct="0">
              <a:spcBef>
                <a:spcPct val="0"/>
              </a:spcBef>
              <a:spcAft>
                <a:spcPct val="0"/>
              </a:spcAft>
            </a:pPr>
            <a:endParaRPr lang="en-GB" sz="2000">
              <a:solidFill>
                <a:srgbClr val="000000"/>
              </a:solidFill>
              <a:latin typeface="Arial" panose="020B0604020202020204" pitchFamily="34" charset="0"/>
              <a:ea typeface="ヒラギノ角ゴ ProN W3" charset="-128"/>
              <a:cs typeface="Arial" panose="020B0604020202020204" pitchFamily="34" charset="0"/>
              <a:sym typeface="Gill Sans" charset="0"/>
            </a:endParaRPr>
          </a:p>
          <a:p>
            <a:pPr marL="240665" indent="-240665" defTabSz="642915" eaLnBrk="0" fontAlgn="base" hangingPunct="0">
              <a:spcBef>
                <a:spcPct val="0"/>
              </a:spcBef>
              <a:spcAft>
                <a:spcPct val="0"/>
              </a:spcAft>
              <a:buFont typeface="Arial" panose="020B0604020202020204" pitchFamily="34" charset="0"/>
              <a:buChar char="•"/>
            </a:pPr>
            <a:r>
              <a:rPr lang="en-GB" sz="2000">
                <a:solidFill>
                  <a:srgbClr val="000000"/>
                </a:solidFill>
                <a:latin typeface="Arial" panose="020B0604020202020204" pitchFamily="34" charset="0"/>
                <a:ea typeface="ヒラギノ角ゴ ProN W3" charset="-128"/>
                <a:cs typeface="Arial" panose="020B0604020202020204" pitchFamily="34" charset="0"/>
                <a:sym typeface="Gill Sans" charset="0"/>
              </a:rPr>
              <a:t>The SSRO is supporting industry and the MOD through these changes: Teach-In sessions; updating guidance; and training</a:t>
            </a:r>
            <a:endParaRPr lang="en-GB" sz="1687">
              <a:solidFill>
                <a:srgbClr val="000000"/>
              </a:solidFill>
              <a:latin typeface="Arial" panose="020B0604020202020204" pitchFamily="34" charset="0"/>
              <a:ea typeface="ヒラギノ角ゴ ProN W3" charset="-128"/>
              <a:cs typeface="Arial" panose="020B0604020202020204" pitchFamily="34" charset="0"/>
              <a:sym typeface="Gill Sans" charset="0"/>
            </a:endParaRPr>
          </a:p>
          <a:p>
            <a:pPr marL="200660" indent="-200660"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cs typeface="Arial" panose="020B0604020202020204"/>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pic>
        <p:nvPicPr>
          <p:cNvPr id="3" name="Picture 2">
            <a:extLst>
              <a:ext uri="{FF2B5EF4-FFF2-40B4-BE49-F238E27FC236}">
                <a16:creationId xmlns:a16="http://schemas.microsoft.com/office/drawing/2014/main" id="{C4A6AA93-E4BC-FF23-568D-9B953EBDD31D}"/>
              </a:ext>
            </a:extLst>
          </p:cNvPr>
          <p:cNvPicPr>
            <a:picLocks noChangeAspect="1"/>
          </p:cNvPicPr>
          <p:nvPr/>
        </p:nvPicPr>
        <p:blipFill>
          <a:blip r:embed="rId4"/>
          <a:stretch>
            <a:fillRect/>
          </a:stretch>
        </p:blipFill>
        <p:spPr>
          <a:xfrm>
            <a:off x="4298185" y="1894734"/>
            <a:ext cx="4059547" cy="1974030"/>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303F4BE3-1FBC-779A-2B16-03620F288A88}"/>
              </a:ext>
            </a:extLst>
          </p:cNvPr>
          <p:cNvSpPr/>
          <p:nvPr/>
        </p:nvSpPr>
        <p:spPr>
          <a:xfrm>
            <a:off x="4956320" y="4141009"/>
            <a:ext cx="3908724" cy="2468796"/>
          </a:xfrm>
          <a:prstGeom prst="rect">
            <a:avLst/>
          </a:prstGeom>
          <a:solidFill>
            <a:srgbClr val="5B9BD5"/>
          </a:solidFill>
          <a:ln w="38100" cap="flat" cmpd="sng" algn="ctr">
            <a:solidFill>
              <a:schemeClr val="tx1"/>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a:ln>
                  <a:noFill/>
                </a:ln>
                <a:effectLst/>
                <a:uLnTx/>
                <a:uFillTx/>
                <a:ea typeface="+mn-ea"/>
                <a:cs typeface="Arial" panose="020B0604020202020204" pitchFamily="34" charset="0"/>
              </a:rPr>
              <a:t>Myth Buster</a:t>
            </a:r>
            <a:r>
              <a:rPr kumimoji="0" lang="en-GB" sz="1600" b="0" i="0" u="none" strike="noStrike" kern="0" cap="none" spc="0" normalizeH="0" baseline="0" noProof="0">
                <a:ln>
                  <a:noFill/>
                </a:ln>
                <a:effectLst/>
                <a:uLnTx/>
                <a:uFillTx/>
                <a:ea typeface="+mn-ea"/>
                <a:cs typeface="Arial" panose="020B0604020202020204" pitchFamily="34" charset="0"/>
              </a:rPr>
              <a:t> </a:t>
            </a:r>
            <a:endParaRPr kumimoji="0" lang="en-GB" sz="1400" b="0" i="0" u="none" strike="noStrike" kern="0" cap="none" spc="0" normalizeH="0" baseline="0" noProof="0">
              <a:ln>
                <a:noFill/>
              </a:ln>
              <a:effectLst/>
              <a:uLnTx/>
              <a:uFillTx/>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1" u="none" strike="noStrike" kern="0" cap="none" spc="0" normalizeH="0" baseline="0" noProof="0">
                <a:ln>
                  <a:noFill/>
                </a:ln>
                <a:solidFill>
                  <a:schemeClr val="bg1"/>
                </a:solidFill>
                <a:effectLst/>
                <a:uLnTx/>
                <a:uFillTx/>
                <a:ea typeface="+mn-ea"/>
                <a:cs typeface="Arial" panose="020B0604020202020204" pitchFamily="34" charset="0"/>
              </a:rPr>
              <a:t>“The legislation and Regulations have been developed in isolation”.</a:t>
            </a: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600" b="0" i="1" u="none" strike="noStrike" kern="0" cap="none" spc="0" normalizeH="0" baseline="0" noProof="0">
              <a:ln>
                <a:noFill/>
              </a:ln>
              <a:effectLst/>
              <a:uLnTx/>
              <a:uFillTx/>
              <a:ea typeface="+mn-ea"/>
              <a:cs typeface="Arial" panose="020B0604020202020204" pitchFamily="34"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600" b="0" i="0" u="none" strike="noStrike" kern="0" cap="none" spc="0" normalizeH="0" baseline="0" noProof="0">
                <a:ln>
                  <a:noFill/>
                </a:ln>
                <a:effectLst/>
                <a:uLnTx/>
                <a:uFillTx/>
                <a:ea typeface="+mn-ea"/>
                <a:cs typeface="Arial" panose="020B0604020202020204" pitchFamily="34" charset="0"/>
              </a:rPr>
              <a:t>MOD has led development alongside stakeholder engagement. </a:t>
            </a:r>
          </a:p>
          <a:p>
            <a:pPr marL="0" marR="0" lvl="0" indent="0" algn="ctr" defTabSz="914400" eaLnBrk="1" fontAlgn="auto" latinLnBrk="0" hangingPunct="1">
              <a:lnSpc>
                <a:spcPct val="100000"/>
              </a:lnSpc>
              <a:spcBef>
                <a:spcPts val="0"/>
              </a:spcBef>
              <a:spcAft>
                <a:spcPts val="0"/>
              </a:spcAft>
              <a:buClrTx/>
              <a:buSzTx/>
              <a:buFontTx/>
              <a:buNone/>
              <a:tabLst/>
              <a:defRPr/>
            </a:pPr>
            <a:r>
              <a:rPr lang="en-GB" sz="1600" kern="0">
                <a:cs typeface="Arial" panose="020B0604020202020204" pitchFamily="34" charset="0"/>
              </a:rPr>
              <a:t>The </a:t>
            </a:r>
            <a:r>
              <a:rPr kumimoji="0" lang="en-GB" sz="1600" b="0" i="0" u="none" strike="noStrike" kern="0" cap="none" spc="0" normalizeH="0" baseline="0" noProof="0">
                <a:ln>
                  <a:noFill/>
                </a:ln>
                <a:effectLst/>
                <a:uLnTx/>
                <a:uFillTx/>
                <a:ea typeface="+mn-ea"/>
                <a:cs typeface="Arial" panose="020B0604020202020204" pitchFamily="34" charset="0"/>
              </a:rPr>
              <a:t>legislation has been changed to solve procurement problems that existed – as reported by industry and MOD end users</a:t>
            </a:r>
          </a:p>
        </p:txBody>
      </p:sp>
      <p:pic>
        <p:nvPicPr>
          <p:cNvPr id="2" name="Picture 1">
            <a:extLst>
              <a:ext uri="{FF2B5EF4-FFF2-40B4-BE49-F238E27FC236}">
                <a16:creationId xmlns:a16="http://schemas.microsoft.com/office/drawing/2014/main" id="{D766A678-BF59-8E46-5A47-AF53B3F27566}"/>
              </a:ext>
            </a:extLst>
          </p:cNvPr>
          <p:cNvPicPr>
            <a:picLocks noChangeAspect="1"/>
          </p:cNvPicPr>
          <p:nvPr/>
        </p:nvPicPr>
        <p:blipFill>
          <a:blip r:embed="rId5"/>
          <a:stretch>
            <a:fillRect/>
          </a:stretch>
        </p:blipFill>
        <p:spPr>
          <a:xfrm>
            <a:off x="7189043" y="26758"/>
            <a:ext cx="1432443" cy="1196511"/>
          </a:xfrm>
          <a:prstGeom prst="rect">
            <a:avLst/>
          </a:prstGeom>
        </p:spPr>
      </p:pic>
    </p:spTree>
    <p:extLst>
      <p:ext uri="{BB962C8B-B14F-4D97-AF65-F5344CB8AC3E}">
        <p14:creationId xmlns:p14="http://schemas.microsoft.com/office/powerpoint/2010/main" val="29102629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5"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622811" y="1252389"/>
            <a:ext cx="8111886" cy="860215"/>
          </a:xfrm>
          <a:prstGeom prst="rect">
            <a:avLst/>
          </a:prstGeom>
          <a:no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endParaRPr lang="en-GB" sz="2400" b="1">
              <a:latin typeface="Arial" panose="020B0604020202020204" pitchFamily="34" charset="0"/>
              <a:cs typeface="Arial" panose="020B0604020202020204" pitchFamily="34" charset="0"/>
            </a:endParaRPr>
          </a:p>
        </p:txBody>
      </p:sp>
      <p:sp>
        <p:nvSpPr>
          <p:cNvPr id="11" name="TextBox 10"/>
          <p:cNvSpPr txBox="1"/>
          <p:nvPr/>
        </p:nvSpPr>
        <p:spPr>
          <a:xfrm>
            <a:off x="248378" y="3620408"/>
            <a:ext cx="3740148" cy="738664"/>
          </a:xfrm>
          <a:prstGeom prst="rect">
            <a:avLst/>
          </a:prstGeom>
          <a:noFill/>
        </p:spPr>
        <p:txBody>
          <a:bodyPr wrap="square" rtlCol="0">
            <a:spAutoFit/>
          </a:bodyPr>
          <a:lstStyle/>
          <a:p>
            <a:r>
              <a:rPr lang="en-GB" sz="1400">
                <a:latin typeface="Arial" panose="020B0604020202020204" pitchFamily="34" charset="0"/>
                <a:cs typeface="Arial" panose="020B0604020202020204" pitchFamily="34" charset="0"/>
              </a:rPr>
              <a:t>The Defence Reform Act specifies a four-step process to determine the contract profit rate for qualifying defence contracts:</a:t>
            </a:r>
          </a:p>
        </p:txBody>
      </p:sp>
      <p:sp>
        <p:nvSpPr>
          <p:cNvPr id="2" name="TextBox 1">
            <a:extLst>
              <a:ext uri="{FF2B5EF4-FFF2-40B4-BE49-F238E27FC236}">
                <a16:creationId xmlns:a16="http://schemas.microsoft.com/office/drawing/2014/main" id="{53C9B455-C3E4-43C6-9077-5A474CB72171}"/>
              </a:ext>
            </a:extLst>
          </p:cNvPr>
          <p:cNvSpPr txBox="1"/>
          <p:nvPr/>
        </p:nvSpPr>
        <p:spPr>
          <a:xfrm>
            <a:off x="281695" y="1788692"/>
            <a:ext cx="4074458"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a:latin typeface="Arial" panose="020B0604020202020204" pitchFamily="34" charset="0"/>
                <a:ea typeface="+mn-lt"/>
                <a:cs typeface="Arial" panose="020B0604020202020204" pitchFamily="34" charset="0"/>
              </a:rPr>
              <a:t>The Defence Reform Act and the Single Source Contract Regulations require that the price payable under a qualifying contract be </a:t>
            </a:r>
            <a:r>
              <a:rPr lang="en-GB" sz="1400" b="1">
                <a:solidFill>
                  <a:srgbClr val="FF0000"/>
                </a:solidFill>
                <a:latin typeface="Arial" panose="020B0604020202020204" pitchFamily="34" charset="0"/>
                <a:ea typeface="+mn-lt"/>
                <a:cs typeface="Arial" panose="020B0604020202020204" pitchFamily="34" charset="0"/>
              </a:rPr>
              <a:t>EITHER</a:t>
            </a:r>
            <a:r>
              <a:rPr lang="en-GB" sz="1400">
                <a:latin typeface="Arial" panose="020B0604020202020204" pitchFamily="34" charset="0"/>
                <a:ea typeface="+mn-lt"/>
                <a:cs typeface="Arial" panose="020B0604020202020204" pitchFamily="34" charset="0"/>
              </a:rPr>
              <a:t> determined in accordance with the formula:</a:t>
            </a:r>
            <a:endParaRPr lang="en-US" sz="1400">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49382F90-5D5A-4CF4-B3CF-652B8033A6CA}"/>
              </a:ext>
            </a:extLst>
          </p:cNvPr>
          <p:cNvSpPr txBox="1"/>
          <p:nvPr/>
        </p:nvSpPr>
        <p:spPr>
          <a:xfrm>
            <a:off x="578729" y="1312927"/>
            <a:ext cx="2687120" cy="307777"/>
          </a:xfrm>
          <a:prstGeom prst="rect">
            <a:avLst/>
          </a:prstGeom>
          <a:noFill/>
        </p:spPr>
        <p:txBody>
          <a:bodyPr wrap="square" lIns="0" tIns="0" rIns="0" bIns="0" rtlCol="0">
            <a:spAutoFit/>
          </a:bodyPr>
          <a:lstStyle/>
          <a:p>
            <a:r>
              <a:rPr lang="en-GB" sz="2000" b="1">
                <a:latin typeface="Arial" panose="020B0604020202020204" pitchFamily="34" charset="0"/>
                <a:cs typeface="Arial" panose="020B0604020202020204" pitchFamily="34" charset="0"/>
              </a:rPr>
              <a:t>Pricing QDCs</a:t>
            </a:r>
          </a:p>
        </p:txBody>
      </p:sp>
      <p:sp>
        <p:nvSpPr>
          <p:cNvPr id="6" name="TextBox 5">
            <a:extLst>
              <a:ext uri="{FF2B5EF4-FFF2-40B4-BE49-F238E27FC236}">
                <a16:creationId xmlns:a16="http://schemas.microsoft.com/office/drawing/2014/main" id="{885D13CD-9B0F-45DB-BEE8-CC19DF2725EE}"/>
              </a:ext>
            </a:extLst>
          </p:cNvPr>
          <p:cNvSpPr txBox="1"/>
          <p:nvPr/>
        </p:nvSpPr>
        <p:spPr>
          <a:xfrm>
            <a:off x="388650" y="2889216"/>
            <a:ext cx="3459603" cy="584775"/>
          </a:xfrm>
          <a:prstGeom prst="rect">
            <a:avLst/>
          </a:prstGeom>
          <a:noFill/>
        </p:spPr>
        <p:txBody>
          <a:bodyPr wrap="square" rtlCol="0">
            <a:spAutoFit/>
          </a:bodyPr>
          <a:lstStyle/>
          <a:p>
            <a:pPr algn="ctr"/>
            <a:r>
              <a:rPr lang="en-GB" sz="1600" i="1">
                <a:latin typeface="Arial" panose="020B0604020202020204" pitchFamily="34" charset="0"/>
                <a:ea typeface="+mn-lt"/>
                <a:cs typeface="Arial" panose="020B0604020202020204" pitchFamily="34" charset="0"/>
              </a:rPr>
              <a:t>(Contract profit rate x Allowable Costs) + Allowable Costs</a:t>
            </a:r>
            <a:endParaRPr lang="en-GB" sz="1600" i="1">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13DEBFD2-2F12-4A02-8B80-4FE88BE01D19}"/>
              </a:ext>
            </a:extLst>
          </p:cNvPr>
          <p:cNvSpPr txBox="1"/>
          <p:nvPr/>
        </p:nvSpPr>
        <p:spPr>
          <a:xfrm>
            <a:off x="6988179" y="6080813"/>
            <a:ext cx="1746518" cy="769441"/>
          </a:xfrm>
          <a:prstGeom prst="rect">
            <a:avLst/>
          </a:prstGeom>
          <a:noFill/>
        </p:spPr>
        <p:txBody>
          <a:bodyPr wrap="square" rtlCol="0">
            <a:spAutoFit/>
          </a:bodyPr>
          <a:lstStyle/>
          <a:p>
            <a:r>
              <a:rPr lang="en-GB" sz="1100">
                <a:latin typeface="Arial" panose="020B0604020202020204" pitchFamily="34" charset="0"/>
                <a:cs typeface="Arial" panose="020B0604020202020204" pitchFamily="34" charset="0"/>
              </a:rPr>
              <a:t>SSRO guidance on the baseline profit rate and its adjustment can be found </a:t>
            </a:r>
            <a:r>
              <a:rPr lang="en-GB" sz="1100">
                <a:latin typeface="Arial" panose="020B0604020202020204" pitchFamily="34" charset="0"/>
                <a:cs typeface="Arial" panose="020B0604020202020204" pitchFamily="34" charset="0"/>
                <a:hlinkClick r:id="rId4"/>
              </a:rPr>
              <a:t>here</a:t>
            </a:r>
            <a:r>
              <a:rPr lang="en-GB" sz="1100">
                <a:latin typeface="Arial" panose="020B0604020202020204" pitchFamily="34" charset="0"/>
                <a:cs typeface="Arial" panose="020B0604020202020204" pitchFamily="34" charset="0"/>
              </a:rPr>
              <a:t>.</a:t>
            </a:r>
          </a:p>
        </p:txBody>
      </p:sp>
      <p:pic>
        <p:nvPicPr>
          <p:cNvPr id="12" name="Picture 11">
            <a:extLst>
              <a:ext uri="{FF2B5EF4-FFF2-40B4-BE49-F238E27FC236}">
                <a16:creationId xmlns:a16="http://schemas.microsoft.com/office/drawing/2014/main" id="{A1C68A84-6DD2-F3E8-5572-3D225371CAB3}"/>
              </a:ext>
            </a:extLst>
          </p:cNvPr>
          <p:cNvPicPr>
            <a:picLocks noChangeAspect="1"/>
          </p:cNvPicPr>
          <p:nvPr/>
        </p:nvPicPr>
        <p:blipFill>
          <a:blip r:embed="rId5"/>
          <a:stretch>
            <a:fillRect/>
          </a:stretch>
        </p:blipFill>
        <p:spPr>
          <a:xfrm>
            <a:off x="7189043" y="26758"/>
            <a:ext cx="1432443" cy="1196511"/>
          </a:xfrm>
          <a:prstGeom prst="rect">
            <a:avLst/>
          </a:prstGeom>
        </p:spPr>
      </p:pic>
      <p:pic>
        <p:nvPicPr>
          <p:cNvPr id="16" name="Picture 15">
            <a:extLst>
              <a:ext uri="{FF2B5EF4-FFF2-40B4-BE49-F238E27FC236}">
                <a16:creationId xmlns:a16="http://schemas.microsoft.com/office/drawing/2014/main" id="{78D6310D-BE69-A32B-1452-E5CE28D482B1}"/>
              </a:ext>
            </a:extLst>
          </p:cNvPr>
          <p:cNvPicPr>
            <a:picLocks noChangeAspect="1"/>
          </p:cNvPicPr>
          <p:nvPr/>
        </p:nvPicPr>
        <p:blipFill>
          <a:blip r:embed="rId6"/>
          <a:stretch>
            <a:fillRect/>
          </a:stretch>
        </p:blipFill>
        <p:spPr>
          <a:xfrm>
            <a:off x="6896983" y="3264901"/>
            <a:ext cx="1899810" cy="2719895"/>
          </a:xfrm>
          <a:prstGeom prst="rect">
            <a:avLst/>
          </a:prstGeom>
          <a:ln>
            <a:noFill/>
          </a:ln>
          <a:effectLst>
            <a:outerShdw blurRad="292100" dist="139700" dir="2700000" algn="tl" rotWithShape="0">
              <a:srgbClr val="333333">
                <a:alpha val="65000"/>
              </a:srgbClr>
            </a:outerShdw>
          </a:effectLst>
        </p:spPr>
      </p:pic>
      <p:pic>
        <p:nvPicPr>
          <p:cNvPr id="18" name="Picture 17">
            <a:extLst>
              <a:ext uri="{FF2B5EF4-FFF2-40B4-BE49-F238E27FC236}">
                <a16:creationId xmlns:a16="http://schemas.microsoft.com/office/drawing/2014/main" id="{DBA3797A-D930-6FCC-747A-7336C57B727F}"/>
              </a:ext>
            </a:extLst>
          </p:cNvPr>
          <p:cNvPicPr>
            <a:picLocks noChangeAspect="1"/>
          </p:cNvPicPr>
          <p:nvPr/>
        </p:nvPicPr>
        <p:blipFill>
          <a:blip r:embed="rId7"/>
          <a:stretch>
            <a:fillRect/>
          </a:stretch>
        </p:blipFill>
        <p:spPr>
          <a:xfrm>
            <a:off x="649759" y="4745688"/>
            <a:ext cx="2369976" cy="1719846"/>
          </a:xfrm>
          <a:prstGeom prst="rect">
            <a:avLst/>
          </a:prstGeom>
        </p:spPr>
      </p:pic>
      <p:sp>
        <p:nvSpPr>
          <p:cNvPr id="9" name="Rectangle 8">
            <a:extLst>
              <a:ext uri="{FF2B5EF4-FFF2-40B4-BE49-F238E27FC236}">
                <a16:creationId xmlns:a16="http://schemas.microsoft.com/office/drawing/2014/main" id="{4CDB9390-D70B-5F61-2DA2-6DC23AA45BEC}"/>
              </a:ext>
            </a:extLst>
          </p:cNvPr>
          <p:cNvSpPr/>
          <p:nvPr/>
        </p:nvSpPr>
        <p:spPr>
          <a:xfrm>
            <a:off x="4153327" y="3053335"/>
            <a:ext cx="2430456" cy="3267900"/>
          </a:xfrm>
          <a:prstGeom prst="rect">
            <a:avLst/>
          </a:prstGeom>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Myth Buster</a:t>
            </a:r>
            <a:r>
              <a:rPr lang="en-GB" sz="1500">
                <a:solidFill>
                  <a:schemeClr val="tx1"/>
                </a:solidFill>
                <a:latin typeface="Arial" panose="020B0604020202020204" pitchFamily="34" charset="0"/>
                <a:cs typeface="Arial" panose="020B0604020202020204" pitchFamily="34" charset="0"/>
              </a:rPr>
              <a:t> </a:t>
            </a:r>
          </a:p>
          <a:p>
            <a:pPr algn="ctr"/>
            <a:r>
              <a:rPr lang="en-GB" sz="1500" i="1">
                <a:solidFill>
                  <a:schemeClr val="bg1"/>
                </a:solidFill>
                <a:latin typeface="Arial" panose="020B0604020202020204" pitchFamily="34" charset="0"/>
                <a:cs typeface="Arial" panose="020B0604020202020204" pitchFamily="34" charset="0"/>
              </a:rPr>
              <a:t>“Single sourcing and the SSCRs = difficult &amp; laborious contracting”</a:t>
            </a:r>
            <a:r>
              <a:rPr lang="en-GB" sz="1500" i="1">
                <a:solidFill>
                  <a:schemeClr val="tx1"/>
                </a:solidFill>
                <a:latin typeface="Arial" panose="020B0604020202020204" pitchFamily="34" charset="0"/>
                <a:cs typeface="Arial" panose="020B0604020202020204" pitchFamily="34" charset="0"/>
              </a:rPr>
              <a:t> </a:t>
            </a:r>
          </a:p>
          <a:p>
            <a:pPr algn="ctr"/>
            <a:endParaRPr lang="en-GB" sz="1500" i="1">
              <a:solidFill>
                <a:schemeClr val="tx1"/>
              </a:solidFill>
              <a:latin typeface="Arial" panose="020B0604020202020204" pitchFamily="34" charset="0"/>
              <a:cs typeface="Arial" panose="020B0604020202020204" pitchFamily="34" charset="0"/>
            </a:endParaRPr>
          </a:p>
          <a:p>
            <a:pPr algn="ctr"/>
            <a:r>
              <a:rPr lang="en-GB" sz="1500">
                <a:solidFill>
                  <a:schemeClr val="tx1"/>
                </a:solidFill>
                <a:latin typeface="Arial" panose="020B0604020202020204" pitchFamily="34" charset="0"/>
                <a:cs typeface="Arial" panose="020B0604020202020204" pitchFamily="34" charset="0"/>
              </a:rPr>
              <a:t>Competitive contracting must also be priced – this is not single source specific.</a:t>
            </a:r>
          </a:p>
          <a:p>
            <a:pPr algn="ctr"/>
            <a:r>
              <a:rPr lang="en-GB" sz="1500">
                <a:solidFill>
                  <a:schemeClr val="tx1"/>
                </a:solidFill>
                <a:latin typeface="Arial" panose="020B0604020202020204" pitchFamily="34" charset="0"/>
                <a:cs typeface="Arial" panose="020B0604020202020204" pitchFamily="34" charset="0"/>
              </a:rPr>
              <a:t>The SSCR can be tailored: just ensure a fair price and have regard to SSRO guidance</a:t>
            </a:r>
          </a:p>
        </p:txBody>
      </p:sp>
      <p:sp>
        <p:nvSpPr>
          <p:cNvPr id="10" name="TextBox 9">
            <a:extLst>
              <a:ext uri="{FF2B5EF4-FFF2-40B4-BE49-F238E27FC236}">
                <a16:creationId xmlns:a16="http://schemas.microsoft.com/office/drawing/2014/main" id="{2893FF3C-5399-0E9E-7BA4-2FE782CCC751}"/>
              </a:ext>
            </a:extLst>
          </p:cNvPr>
          <p:cNvSpPr txBox="1"/>
          <p:nvPr/>
        </p:nvSpPr>
        <p:spPr>
          <a:xfrm>
            <a:off x="4912732" y="1781592"/>
            <a:ext cx="4074458" cy="116955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b="1">
                <a:solidFill>
                  <a:srgbClr val="FF0000"/>
                </a:solidFill>
                <a:latin typeface="Arial" panose="020B0604020202020204" pitchFamily="34" charset="0"/>
                <a:ea typeface="+mn-lt"/>
                <a:cs typeface="Arial" panose="020B0604020202020204" pitchFamily="34" charset="0"/>
              </a:rPr>
              <a:t>OR</a:t>
            </a:r>
            <a:r>
              <a:rPr lang="en-GB" sz="1400">
                <a:latin typeface="Arial" panose="020B0604020202020204" pitchFamily="34" charset="0"/>
                <a:ea typeface="+mn-lt"/>
                <a:cs typeface="Arial" panose="020B0604020202020204" pitchFamily="34" charset="0"/>
              </a:rPr>
              <a:t> in limited cases the price can be determined using prescribed alternative pricing methods as set out in the Regulations: e.g. with reference to a previously agreed price or commercially priced items.</a:t>
            </a:r>
          </a:p>
        </p:txBody>
      </p:sp>
    </p:spTree>
    <p:extLst>
      <p:ext uri="{BB962C8B-B14F-4D97-AF65-F5344CB8AC3E}">
        <p14:creationId xmlns:p14="http://schemas.microsoft.com/office/powerpoint/2010/main" val="4145349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3"/>
          <a:stretch>
            <a:fillRect/>
          </a:stretch>
        </p:blipFill>
        <p:spPr>
          <a:xfrm>
            <a:off x="5731017" y="2117685"/>
            <a:ext cx="2034046" cy="703454"/>
          </a:xfrm>
          <a:prstGeom prst="rect">
            <a:avLst/>
          </a:prstGeom>
          <a:effectLst>
            <a:glow rad="101600">
              <a:schemeClr val="bg2">
                <a:lumMod val="90000"/>
                <a:alpha val="60000"/>
              </a:schemeClr>
            </a:glow>
          </a:effectLst>
        </p:spPr>
      </p:pic>
      <p:sp>
        <p:nvSpPr>
          <p:cNvPr id="8" name="Rectangle 3"/>
          <p:cNvSpPr>
            <a:spLocks/>
          </p:cNvSpPr>
          <p:nvPr/>
        </p:nvSpPr>
        <p:spPr bwMode="auto">
          <a:xfrm>
            <a:off x="299169" y="1553091"/>
            <a:ext cx="74747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a:spcBef>
                <a:spcPts val="450"/>
              </a:spcBef>
              <a:spcAft>
                <a:spcPts val="450"/>
              </a:spcAft>
              <a:defRPr/>
            </a:pPr>
            <a:r>
              <a:rPr lang="en-GB" sz="2000" b="1">
                <a:latin typeface="Arial" panose="020B0604020202020204" pitchFamily="34" charset="0"/>
                <a:cs typeface="Arial" panose="020B0604020202020204" pitchFamily="34" charset="0"/>
              </a:rPr>
              <a:t>Baseline Profit Rate</a:t>
            </a:r>
          </a:p>
        </p:txBody>
      </p:sp>
      <p:sp>
        <p:nvSpPr>
          <p:cNvPr id="9" name="Rectangle 3"/>
          <p:cNvSpPr>
            <a:spLocks/>
          </p:cNvSpPr>
          <p:nvPr/>
        </p:nvSpPr>
        <p:spPr bwMode="auto">
          <a:xfrm>
            <a:off x="-4409" y="2053605"/>
            <a:ext cx="5369511" cy="4216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t">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marL="842645" lvl="1" algn="l">
              <a:spcBef>
                <a:spcPts val="600"/>
              </a:spcBef>
              <a:spcAft>
                <a:spcPts val="600"/>
              </a:spcAft>
              <a:buFont typeface="Arial" panose="020B0604020202020204" pitchFamily="34" charset="0"/>
              <a:buChar char="•"/>
              <a:defRPr/>
            </a:pPr>
            <a:r>
              <a:rPr lang="en-GB" sz="1800">
                <a:latin typeface="Arial" panose="020B0604020202020204" pitchFamily="34" charset="0"/>
                <a:ea typeface="ヒラギノ角ゴ ProN W3"/>
                <a:cs typeface="Arial" panose="020B0604020202020204" pitchFamily="34" charset="0"/>
              </a:rPr>
              <a:t>The baseline profit rate is applied to QDCs and QSCs</a:t>
            </a:r>
            <a:endParaRPr lang="en-GB" sz="1800">
              <a:latin typeface="Arial" panose="020B0604020202020204" pitchFamily="34" charset="0"/>
              <a:cs typeface="Arial" panose="020B0604020202020204" pitchFamily="34" charset="0"/>
            </a:endParaRPr>
          </a:p>
          <a:p>
            <a:pPr marL="842645" lvl="1" algn="l">
              <a:spcBef>
                <a:spcPts val="600"/>
              </a:spcBef>
              <a:spcAft>
                <a:spcPts val="600"/>
              </a:spcAft>
              <a:buFont typeface="Arial" panose="020B0604020202020204" pitchFamily="34" charset="0"/>
              <a:buChar char="•"/>
              <a:defRPr/>
            </a:pPr>
            <a:r>
              <a:rPr lang="en-GB" sz="1800">
                <a:latin typeface="Arial" panose="020B0604020202020204" pitchFamily="34" charset="0"/>
                <a:ea typeface="ヒラギノ角ゴ ProN W3"/>
                <a:cs typeface="Arial" panose="020B0604020202020204" pitchFamily="34" charset="0"/>
              </a:rPr>
              <a:t>The SSRO recommends the baseline profit rate to the Secretary of State on an annual basis</a:t>
            </a:r>
          </a:p>
          <a:p>
            <a:pPr marL="842645" lvl="1" algn="l">
              <a:spcBef>
                <a:spcPts val="600"/>
              </a:spcBef>
              <a:spcAft>
                <a:spcPts val="600"/>
              </a:spcAft>
              <a:buFont typeface="Arial" panose="020B0604020202020204" pitchFamily="34" charset="0"/>
              <a:buChar char="•"/>
              <a:defRPr/>
            </a:pPr>
            <a:r>
              <a:rPr lang="en-GB" sz="1800">
                <a:latin typeface="Arial" panose="020B0604020202020204" pitchFamily="34" charset="0"/>
                <a:ea typeface="ヒラギノ角ゴ ProN W3"/>
                <a:cs typeface="Arial" panose="020B0604020202020204" pitchFamily="34" charset="0"/>
              </a:rPr>
              <a:t>Alongside the rate, the SSRO publishes information on the methodology for calculating the rate, and provides information to aid those who may wish to scrutinise or replicate the approach taken</a:t>
            </a:r>
          </a:p>
          <a:p>
            <a:pPr marL="842645" lvl="1" algn="l">
              <a:spcBef>
                <a:spcPts val="600"/>
              </a:spcBef>
              <a:spcAft>
                <a:spcPts val="600"/>
              </a:spcAft>
              <a:buFont typeface="Arial" panose="020B0604020202020204" pitchFamily="34" charset="0"/>
              <a:buChar char="•"/>
              <a:defRPr/>
            </a:pPr>
            <a:r>
              <a:rPr lang="en-GB" sz="1800">
                <a:latin typeface="Arial" panose="020B0604020202020204" pitchFamily="34" charset="0"/>
                <a:ea typeface="ヒラギノ角ゴ ProN W3"/>
                <a:cs typeface="Arial" panose="020B0604020202020204" pitchFamily="34" charset="0"/>
              </a:rPr>
              <a:t>The SSRO is confident that the methodology is correct and robust </a:t>
            </a:r>
            <a:endParaRPr lang="en-GB" sz="1800">
              <a:latin typeface="Arial" panose="020B0604020202020204" pitchFamily="34" charset="0"/>
              <a:cs typeface="Arial" panose="020B0604020202020204" pitchFamily="34" charset="0"/>
            </a:endParaRPr>
          </a:p>
          <a:p>
            <a:pPr marL="842645" lvl="1" algn="l">
              <a:spcBef>
                <a:spcPts val="600"/>
              </a:spcBef>
              <a:spcAft>
                <a:spcPts val="600"/>
              </a:spcAft>
              <a:buFont typeface="Arial" panose="020B0604020202020204" pitchFamily="34" charset="0"/>
              <a:buChar char="•"/>
              <a:defRPr/>
            </a:pPr>
            <a:r>
              <a:rPr lang="en-GB" sz="1800">
                <a:latin typeface="Arial" panose="020B0604020202020204" pitchFamily="34" charset="0"/>
                <a:ea typeface="ヒラギノ角ゴ ProN W3"/>
                <a:cs typeface="Arial" panose="020B0604020202020204" pitchFamily="34" charset="0"/>
              </a:rPr>
              <a:t>The rate for 2024/25 is 8.24 per cent</a:t>
            </a:r>
          </a:p>
        </p:txBody>
      </p:sp>
      <p:cxnSp>
        <p:nvCxnSpPr>
          <p:cNvPr id="11" name="Straight Connector 6"/>
          <p:cNvCxnSpPr>
            <a:cxnSpLocks noChangeShapeType="1"/>
          </p:cNvCxnSpPr>
          <p:nvPr/>
        </p:nvCxnSpPr>
        <p:spPr bwMode="auto">
          <a:xfrm>
            <a:off x="619498" y="1421461"/>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7"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id="{1283BF93-B43C-4657-96A3-F29097480F86}"/>
              </a:ext>
            </a:extLst>
          </p:cNvPr>
          <p:cNvSpPr txBox="1"/>
          <p:nvPr/>
        </p:nvSpPr>
        <p:spPr>
          <a:xfrm>
            <a:off x="526311" y="6254145"/>
            <a:ext cx="6911602" cy="461665"/>
          </a:xfrm>
          <a:prstGeom prst="rect">
            <a:avLst/>
          </a:prstGeom>
          <a:noFill/>
        </p:spPr>
        <p:txBody>
          <a:bodyPr wrap="square" lIns="91440" tIns="45720" rIns="91440" bIns="45720" rtlCol="0" anchor="t">
            <a:spAutoFit/>
          </a:bodyPr>
          <a:lstStyle/>
          <a:p>
            <a:r>
              <a:rPr lang="en-GB" sz="1200" dirty="0">
                <a:latin typeface="Arial" panose="020B0604020202020204" pitchFamily="34" charset="0"/>
                <a:cs typeface="Arial" panose="020B0604020202020204" pitchFamily="34" charset="0"/>
              </a:rPr>
              <a:t>Our recommendation for 2024/25 can be found here: </a:t>
            </a:r>
          </a:p>
          <a:p>
            <a:r>
              <a:rPr lang="en-GB" sz="1200" dirty="0">
                <a:latin typeface="Arial" panose="020B0604020202020204" pitchFamily="34" charset="0"/>
                <a:cs typeface="Arial" panose="020B0604020202020204" pitchFamily="34" charset="0"/>
              </a:rPr>
              <a:t>https://www.gov.uk/government/news/2024-contract-profit-rate</a:t>
            </a:r>
          </a:p>
        </p:txBody>
      </p:sp>
      <p:pic>
        <p:nvPicPr>
          <p:cNvPr id="2" name="Picture 1">
            <a:extLst>
              <a:ext uri="{FF2B5EF4-FFF2-40B4-BE49-F238E27FC236}">
                <a16:creationId xmlns:a16="http://schemas.microsoft.com/office/drawing/2014/main" id="{EC99B412-5E79-BAFC-348A-7D2AF6EF1035}"/>
              </a:ext>
            </a:extLst>
          </p:cNvPr>
          <p:cNvPicPr>
            <a:picLocks noChangeAspect="1"/>
          </p:cNvPicPr>
          <p:nvPr/>
        </p:nvPicPr>
        <p:blipFill>
          <a:blip r:embed="rId5"/>
          <a:stretch>
            <a:fillRect/>
          </a:stretch>
        </p:blipFill>
        <p:spPr>
          <a:xfrm>
            <a:off x="7189043" y="26758"/>
            <a:ext cx="1432443" cy="1196511"/>
          </a:xfrm>
          <a:prstGeom prst="rect">
            <a:avLst/>
          </a:prstGeom>
        </p:spPr>
      </p:pic>
      <p:pic>
        <p:nvPicPr>
          <p:cNvPr id="7" name="Picture 6">
            <a:extLst>
              <a:ext uri="{FF2B5EF4-FFF2-40B4-BE49-F238E27FC236}">
                <a16:creationId xmlns:a16="http://schemas.microsoft.com/office/drawing/2014/main" id="{FECFD751-C01C-77B8-F762-C2A903BD347C}"/>
              </a:ext>
            </a:extLst>
          </p:cNvPr>
          <p:cNvPicPr>
            <a:picLocks noChangeAspect="1"/>
          </p:cNvPicPr>
          <p:nvPr/>
        </p:nvPicPr>
        <p:blipFill>
          <a:blip r:embed="rId6"/>
          <a:stretch>
            <a:fillRect/>
          </a:stretch>
        </p:blipFill>
        <p:spPr>
          <a:xfrm>
            <a:off x="5731017" y="2891589"/>
            <a:ext cx="2657370" cy="3877708"/>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E2352D44-AEAA-7A1E-D356-A718D63466D6}"/>
              </a:ext>
            </a:extLst>
          </p:cNvPr>
          <p:cNvSpPr/>
          <p:nvPr/>
        </p:nvSpPr>
        <p:spPr>
          <a:xfrm>
            <a:off x="5651761" y="3917196"/>
            <a:ext cx="3378039" cy="261245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Myth Buster</a:t>
            </a:r>
            <a:r>
              <a:rPr lang="en-GB" sz="1500">
                <a:solidFill>
                  <a:schemeClr val="tx1"/>
                </a:solidFill>
                <a:latin typeface="Arial" panose="020B0604020202020204" pitchFamily="34" charset="0"/>
                <a:cs typeface="Arial" panose="020B0604020202020204" pitchFamily="34" charset="0"/>
              </a:rPr>
              <a:t> </a:t>
            </a:r>
          </a:p>
          <a:p>
            <a:pPr algn="ctr"/>
            <a:r>
              <a:rPr lang="en-GB" sz="1500" i="1">
                <a:solidFill>
                  <a:schemeClr val="bg1"/>
                </a:solidFill>
                <a:latin typeface="Arial" panose="020B0604020202020204" pitchFamily="34" charset="0"/>
                <a:cs typeface="Arial" panose="020B0604020202020204" pitchFamily="34" charset="0"/>
              </a:rPr>
              <a:t>“The profit rate is inflexible and stops contracting freedom”. </a:t>
            </a:r>
          </a:p>
          <a:p>
            <a:pPr algn="ctr"/>
            <a:endParaRPr lang="en-GB" sz="1500" i="1">
              <a:solidFill>
                <a:schemeClr val="tx1"/>
              </a:solidFill>
              <a:latin typeface="Arial" panose="020B0604020202020204" pitchFamily="34" charset="0"/>
              <a:cs typeface="Arial" panose="020B0604020202020204" pitchFamily="34" charset="0"/>
            </a:endParaRPr>
          </a:p>
          <a:p>
            <a:pPr algn="ctr"/>
            <a:r>
              <a:rPr lang="en-GB" sz="1500">
                <a:solidFill>
                  <a:schemeClr val="tx1"/>
                </a:solidFill>
                <a:latin typeface="Arial" panose="020B0604020202020204" pitchFamily="34" charset="0"/>
                <a:cs typeface="Arial" panose="020B0604020202020204" pitchFamily="34" charset="0"/>
              </a:rPr>
              <a:t>BPR is not the CPR! </a:t>
            </a:r>
          </a:p>
          <a:p>
            <a:pPr algn="ctr"/>
            <a:r>
              <a:rPr lang="en-GB" sz="1500">
                <a:solidFill>
                  <a:schemeClr val="tx1"/>
                </a:solidFill>
                <a:latin typeface="Arial" panose="020B0604020202020204" pitchFamily="34" charset="0"/>
                <a:cs typeface="Arial" panose="020B0604020202020204" pitchFamily="34" charset="0"/>
              </a:rPr>
              <a:t>Your capital investment: Capital Servicing Adjustment</a:t>
            </a:r>
          </a:p>
          <a:p>
            <a:pPr algn="ctr"/>
            <a:r>
              <a:rPr lang="en-GB" sz="1500">
                <a:solidFill>
                  <a:schemeClr val="tx1"/>
                </a:solidFill>
                <a:latin typeface="Arial" panose="020B0604020202020204" pitchFamily="34" charset="0"/>
                <a:cs typeface="Arial" panose="020B0604020202020204" pitchFamily="34" charset="0"/>
              </a:rPr>
              <a:t>Risk rewarded: Cost Risk Adjustment ADS members did not support the idea of increasing the available range when the MOD floated it in 2022. </a:t>
            </a:r>
          </a:p>
        </p:txBody>
      </p:sp>
    </p:spTree>
    <p:extLst>
      <p:ext uri="{BB962C8B-B14F-4D97-AF65-F5344CB8AC3E}">
        <p14:creationId xmlns:p14="http://schemas.microsoft.com/office/powerpoint/2010/main" val="25556197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5">
            <a:extLst>
              <a:ext uri="{FF2B5EF4-FFF2-40B4-BE49-F238E27FC236}">
                <a16:creationId xmlns:a16="http://schemas.microsoft.com/office/drawing/2014/main" id="{25914B89-EB19-42D8-A628-2B087D08D3E2}"/>
              </a:ext>
            </a:extLst>
          </p:cNvPr>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5" name="Picture 6">
            <a:extLst>
              <a:ext uri="{FF2B5EF4-FFF2-40B4-BE49-F238E27FC236}">
                <a16:creationId xmlns:a16="http://schemas.microsoft.com/office/drawing/2014/main" id="{A804B058-78AF-4F29-AB49-7EE6234D87D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3673"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Graphic 2" descr="Playbook">
            <a:extLst>
              <a:ext uri="{FF2B5EF4-FFF2-40B4-BE49-F238E27FC236}">
                <a16:creationId xmlns:a16="http://schemas.microsoft.com/office/drawing/2014/main" id="{40A59CCC-4A36-4765-B583-0F32167F7ED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4689" y="5550811"/>
            <a:ext cx="642938" cy="642938"/>
          </a:xfrm>
          <a:prstGeom prst="rect">
            <a:avLst/>
          </a:prstGeom>
        </p:spPr>
      </p:pic>
      <p:pic>
        <p:nvPicPr>
          <p:cNvPr id="7" name="Graphic 4" descr="Pie chart">
            <a:extLst>
              <a:ext uri="{FF2B5EF4-FFF2-40B4-BE49-F238E27FC236}">
                <a16:creationId xmlns:a16="http://schemas.microsoft.com/office/drawing/2014/main" id="{02B809EE-A13C-4D12-A384-D6F95147D8C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391992" y="5566071"/>
            <a:ext cx="642938" cy="642938"/>
          </a:xfrm>
          <a:prstGeom prst="rect">
            <a:avLst/>
          </a:prstGeom>
        </p:spPr>
      </p:pic>
      <p:pic>
        <p:nvPicPr>
          <p:cNvPr id="8" name="Graphic 6" descr="Bar chart">
            <a:extLst>
              <a:ext uri="{FF2B5EF4-FFF2-40B4-BE49-F238E27FC236}">
                <a16:creationId xmlns:a16="http://schemas.microsoft.com/office/drawing/2014/main" id="{61EC47D3-59FE-4390-8B31-F6FB99D7BE5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3751368" y="4788146"/>
            <a:ext cx="642938" cy="642938"/>
          </a:xfrm>
          <a:prstGeom prst="rect">
            <a:avLst/>
          </a:prstGeom>
        </p:spPr>
      </p:pic>
      <p:pic>
        <p:nvPicPr>
          <p:cNvPr id="9" name="Graphic 8" descr="Earth Globe Americas">
            <a:extLst>
              <a:ext uri="{FF2B5EF4-FFF2-40B4-BE49-F238E27FC236}">
                <a16:creationId xmlns:a16="http://schemas.microsoft.com/office/drawing/2014/main" id="{B7149395-17C4-4FE3-8FDA-E55BC8252A5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72897" y="4817993"/>
            <a:ext cx="642938" cy="642938"/>
          </a:xfrm>
          <a:prstGeom prst="rect">
            <a:avLst/>
          </a:prstGeom>
        </p:spPr>
      </p:pic>
      <p:pic>
        <p:nvPicPr>
          <p:cNvPr id="11" name="Graphic 12" descr="Unlock">
            <a:extLst>
              <a:ext uri="{FF2B5EF4-FFF2-40B4-BE49-F238E27FC236}">
                <a16:creationId xmlns:a16="http://schemas.microsoft.com/office/drawing/2014/main" id="{0E98EC6E-5894-4BE9-8D5E-6B8713BCCB69}"/>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619497" y="4817993"/>
            <a:ext cx="642938" cy="642938"/>
          </a:xfrm>
          <a:prstGeom prst="rect">
            <a:avLst/>
          </a:prstGeom>
        </p:spPr>
      </p:pic>
      <p:pic>
        <p:nvPicPr>
          <p:cNvPr id="12" name="Graphic 14" descr="Checklist">
            <a:extLst>
              <a:ext uri="{FF2B5EF4-FFF2-40B4-BE49-F238E27FC236}">
                <a16:creationId xmlns:a16="http://schemas.microsoft.com/office/drawing/2014/main" id="{23F122E8-777A-4E7A-BE13-F07BFCBEB1E9}"/>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3736845" y="5601441"/>
            <a:ext cx="642938" cy="642938"/>
          </a:xfrm>
          <a:prstGeom prst="rect">
            <a:avLst/>
          </a:prstGeom>
        </p:spPr>
      </p:pic>
      <p:sp>
        <p:nvSpPr>
          <p:cNvPr id="13" name="TextBox 15">
            <a:extLst>
              <a:ext uri="{FF2B5EF4-FFF2-40B4-BE49-F238E27FC236}">
                <a16:creationId xmlns:a16="http://schemas.microsoft.com/office/drawing/2014/main" id="{12A763C4-AFAB-4AA6-8215-9C0AC5854078}"/>
              </a:ext>
            </a:extLst>
          </p:cNvPr>
          <p:cNvSpPr txBox="1"/>
          <p:nvPr/>
        </p:nvSpPr>
        <p:spPr>
          <a:xfrm>
            <a:off x="3033431" y="4874413"/>
            <a:ext cx="857258"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chemeClr val="accent1"/>
                </a:solidFill>
                <a:latin typeface="Arial" panose="020B0604020202020204" pitchFamily="34" charset="0"/>
                <a:cs typeface="Arial" panose="020B0604020202020204" pitchFamily="34" charset="0"/>
              </a:rPr>
              <a:t>Geographic location</a:t>
            </a:r>
          </a:p>
        </p:txBody>
      </p:sp>
      <p:sp>
        <p:nvSpPr>
          <p:cNvPr id="15" name="TextBox 17">
            <a:extLst>
              <a:ext uri="{FF2B5EF4-FFF2-40B4-BE49-F238E27FC236}">
                <a16:creationId xmlns:a16="http://schemas.microsoft.com/office/drawing/2014/main" id="{A13D69EB-F2A8-44F3-AD76-33C6C42D373F}"/>
              </a:ext>
            </a:extLst>
          </p:cNvPr>
          <p:cNvSpPr txBox="1"/>
          <p:nvPr/>
        </p:nvSpPr>
        <p:spPr>
          <a:xfrm>
            <a:off x="7295539" y="4160586"/>
            <a:ext cx="857954"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Consolidated accounts</a:t>
            </a:r>
          </a:p>
        </p:txBody>
      </p:sp>
      <p:sp>
        <p:nvSpPr>
          <p:cNvPr id="16" name="TextBox 18">
            <a:extLst>
              <a:ext uri="{FF2B5EF4-FFF2-40B4-BE49-F238E27FC236}">
                <a16:creationId xmlns:a16="http://schemas.microsoft.com/office/drawing/2014/main" id="{33207E04-84EA-4889-9CFE-D9DF8433197D}"/>
              </a:ext>
            </a:extLst>
          </p:cNvPr>
          <p:cNvSpPr txBox="1"/>
          <p:nvPr/>
        </p:nvSpPr>
        <p:spPr>
          <a:xfrm>
            <a:off x="1281010" y="5601442"/>
            <a:ext cx="1432936" cy="5466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Functions</a:t>
            </a:r>
          </a:p>
          <a:p>
            <a:r>
              <a:rPr lang="en-GB" sz="984">
                <a:solidFill>
                  <a:srgbClr val="C69214"/>
                </a:solidFill>
                <a:latin typeface="Arial" panose="020B0604020202020204" pitchFamily="34" charset="0"/>
                <a:cs typeface="Arial" panose="020B0604020202020204" pitchFamily="34" charset="0"/>
              </a:rPr>
              <a:t>NACE code</a:t>
            </a:r>
          </a:p>
          <a:p>
            <a:r>
              <a:rPr lang="en-GB" sz="984">
                <a:solidFill>
                  <a:srgbClr val="C69214"/>
                </a:solidFill>
                <a:latin typeface="Arial" panose="020B0604020202020204" pitchFamily="34" charset="0"/>
                <a:cs typeface="Arial" panose="020B0604020202020204" pitchFamily="34" charset="0"/>
              </a:rPr>
              <a:t>Text terms</a:t>
            </a:r>
          </a:p>
        </p:txBody>
      </p:sp>
      <p:sp>
        <p:nvSpPr>
          <p:cNvPr id="18" name="TextBox 21">
            <a:extLst>
              <a:ext uri="{FF2B5EF4-FFF2-40B4-BE49-F238E27FC236}">
                <a16:creationId xmlns:a16="http://schemas.microsoft.com/office/drawing/2014/main" id="{CAF46836-CD13-43B6-BC97-59BA8B840B2A}"/>
              </a:ext>
            </a:extLst>
          </p:cNvPr>
          <p:cNvSpPr txBox="1"/>
          <p:nvPr/>
        </p:nvSpPr>
        <p:spPr>
          <a:xfrm>
            <a:off x="4304756" y="5689228"/>
            <a:ext cx="868986" cy="5466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005EB8"/>
                </a:solidFill>
                <a:latin typeface="Arial" panose="020B0604020202020204" pitchFamily="34" charset="0"/>
                <a:cs typeface="Arial" panose="020B0604020202020204" pitchFamily="34" charset="0"/>
              </a:rPr>
              <a:t>MOD supplier</a:t>
            </a:r>
          </a:p>
          <a:p>
            <a:r>
              <a:rPr lang="en-GB" sz="984">
                <a:solidFill>
                  <a:srgbClr val="005EB8"/>
                </a:solidFill>
                <a:latin typeface="Arial" panose="020B0604020202020204" pitchFamily="34" charset="0"/>
                <a:cs typeface="Arial" panose="020B0604020202020204" pitchFamily="34" charset="0"/>
              </a:rPr>
              <a:t>lists</a:t>
            </a:r>
          </a:p>
        </p:txBody>
      </p:sp>
      <p:pic>
        <p:nvPicPr>
          <p:cNvPr id="19" name="Graphic 23" descr="Upward trend">
            <a:extLst>
              <a:ext uri="{FF2B5EF4-FFF2-40B4-BE49-F238E27FC236}">
                <a16:creationId xmlns:a16="http://schemas.microsoft.com/office/drawing/2014/main" id="{1A6A2740-B250-447F-AE9C-5B0373A9FA97}"/>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5171065" y="4779180"/>
            <a:ext cx="642938" cy="642938"/>
          </a:xfrm>
          <a:prstGeom prst="rect">
            <a:avLst/>
          </a:prstGeom>
        </p:spPr>
      </p:pic>
      <p:sp>
        <p:nvSpPr>
          <p:cNvPr id="20" name="TextBox 24">
            <a:extLst>
              <a:ext uri="{FF2B5EF4-FFF2-40B4-BE49-F238E27FC236}">
                <a16:creationId xmlns:a16="http://schemas.microsoft.com/office/drawing/2014/main" id="{736E3583-358B-46E5-AEBF-2E34DF6102FB}"/>
              </a:ext>
            </a:extLst>
          </p:cNvPr>
          <p:cNvSpPr txBox="1"/>
          <p:nvPr/>
        </p:nvSpPr>
        <p:spPr>
          <a:xfrm>
            <a:off x="4378739" y="4868685"/>
            <a:ext cx="838179" cy="2437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Turnover</a:t>
            </a:r>
          </a:p>
        </p:txBody>
      </p:sp>
      <p:pic>
        <p:nvPicPr>
          <p:cNvPr id="21" name="Graphic 28" descr="Rocket">
            <a:extLst>
              <a:ext uri="{FF2B5EF4-FFF2-40B4-BE49-F238E27FC236}">
                <a16:creationId xmlns:a16="http://schemas.microsoft.com/office/drawing/2014/main" id="{FB71044A-7839-42AE-A16A-A433CF197410}"/>
              </a:ext>
            </a:extLst>
          </p:cNvPr>
          <p:cNvPicPr>
            <a:picLocks noChangeAspect="1"/>
          </p:cNvPicPr>
          <p:nvPr/>
        </p:nvPicPr>
        <p:blipFill>
          <a:blip r:embed="rId18">
            <a:extLst>
              <a:ext uri="{28A0092B-C50C-407E-A947-70E740481C1C}">
                <a14:useLocalDpi xmlns:a14="http://schemas.microsoft.com/office/drawing/2010/main" val="0"/>
              </a:ext>
              <a:ext uri="{96DAC541-7B7A-43D3-8B79-37D633B846F1}">
                <asvg:svgBlip xmlns:asvg="http://schemas.microsoft.com/office/drawing/2016/SVG/main" r:embed="rId19"/>
              </a:ext>
            </a:extLst>
          </a:blip>
          <a:stretch>
            <a:fillRect/>
          </a:stretch>
        </p:blipFill>
        <p:spPr>
          <a:xfrm>
            <a:off x="5085686" y="5601441"/>
            <a:ext cx="642938" cy="642938"/>
          </a:xfrm>
          <a:prstGeom prst="rect">
            <a:avLst/>
          </a:prstGeom>
        </p:spPr>
      </p:pic>
      <p:sp>
        <p:nvSpPr>
          <p:cNvPr id="22" name="TextBox 29">
            <a:extLst>
              <a:ext uri="{FF2B5EF4-FFF2-40B4-BE49-F238E27FC236}">
                <a16:creationId xmlns:a16="http://schemas.microsoft.com/office/drawing/2014/main" id="{12379192-8868-4599-8100-28BCC0353959}"/>
              </a:ext>
            </a:extLst>
          </p:cNvPr>
          <p:cNvSpPr txBox="1"/>
          <p:nvPr/>
        </p:nvSpPr>
        <p:spPr>
          <a:xfrm>
            <a:off x="5823426" y="5671543"/>
            <a:ext cx="958643"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Defence </a:t>
            </a:r>
          </a:p>
          <a:p>
            <a:r>
              <a:rPr lang="en-GB" sz="984">
                <a:solidFill>
                  <a:srgbClr val="C69214"/>
                </a:solidFill>
                <a:latin typeface="Arial" panose="020B0604020202020204" pitchFamily="34" charset="0"/>
                <a:cs typeface="Arial" panose="020B0604020202020204" pitchFamily="34" charset="0"/>
              </a:rPr>
              <a:t>keyword</a:t>
            </a:r>
          </a:p>
        </p:txBody>
      </p:sp>
      <p:pic>
        <p:nvPicPr>
          <p:cNvPr id="24" name="Graphic 33" descr="Filter">
            <a:extLst>
              <a:ext uri="{FF2B5EF4-FFF2-40B4-BE49-F238E27FC236}">
                <a16:creationId xmlns:a16="http://schemas.microsoft.com/office/drawing/2014/main" id="{0464922E-8EF6-4F00-8ECF-443056557F57}"/>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83916" y="3986909"/>
            <a:ext cx="642938" cy="642938"/>
          </a:xfrm>
          <a:prstGeom prst="rect">
            <a:avLst/>
          </a:prstGeom>
        </p:spPr>
      </p:pic>
      <p:pic>
        <p:nvPicPr>
          <p:cNvPr id="25" name="Graphic 35" descr="Ruler">
            <a:extLst>
              <a:ext uri="{FF2B5EF4-FFF2-40B4-BE49-F238E27FC236}">
                <a16:creationId xmlns:a16="http://schemas.microsoft.com/office/drawing/2014/main" id="{C4B49CAB-1E7E-4238-9476-6D3E68857657}"/>
              </a:ext>
            </a:extLst>
          </p:cNvPr>
          <p:cNvPicPr>
            <a:picLocks noChangeAspect="1"/>
          </p:cNvPicPr>
          <p:nvPr/>
        </p:nvPicPr>
        <p:blipFill>
          <a:blip r:embed="rId22">
            <a:extLst>
              <a:ext uri="{28A0092B-C50C-407E-A947-70E740481C1C}">
                <a14:useLocalDpi xmlns:a14="http://schemas.microsoft.com/office/drawing/2010/main" val="0"/>
              </a:ext>
              <a:ext uri="{96DAC541-7B7A-43D3-8B79-37D633B846F1}">
                <asvg:svgBlip xmlns:asvg="http://schemas.microsoft.com/office/drawing/2016/SVG/main" r:embed="rId23"/>
              </a:ext>
            </a:extLst>
          </a:blip>
          <a:stretch>
            <a:fillRect/>
          </a:stretch>
        </p:blipFill>
        <p:spPr>
          <a:xfrm>
            <a:off x="6652601" y="5494944"/>
            <a:ext cx="642938" cy="642938"/>
          </a:xfrm>
          <a:prstGeom prst="rect">
            <a:avLst/>
          </a:prstGeom>
        </p:spPr>
      </p:pic>
      <p:sp>
        <p:nvSpPr>
          <p:cNvPr id="26" name="TextBox 37">
            <a:extLst>
              <a:ext uri="{FF2B5EF4-FFF2-40B4-BE49-F238E27FC236}">
                <a16:creationId xmlns:a16="http://schemas.microsoft.com/office/drawing/2014/main" id="{8DD6C48F-2DCE-4119-A480-96589EAE8745}"/>
              </a:ext>
            </a:extLst>
          </p:cNvPr>
          <p:cNvSpPr txBox="1"/>
          <p:nvPr/>
        </p:nvSpPr>
        <p:spPr>
          <a:xfrm>
            <a:off x="1186029" y="4056351"/>
            <a:ext cx="1432936" cy="5466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Databases:</a:t>
            </a:r>
          </a:p>
          <a:p>
            <a:r>
              <a:rPr lang="en-GB" sz="984">
                <a:solidFill>
                  <a:srgbClr val="C69214"/>
                </a:solidFill>
                <a:latin typeface="Arial" panose="020B0604020202020204" pitchFamily="34" charset="0"/>
                <a:cs typeface="Arial" panose="020B0604020202020204" pitchFamily="34" charset="0"/>
              </a:rPr>
              <a:t>Orbis, Bloomberg,</a:t>
            </a:r>
          </a:p>
          <a:p>
            <a:r>
              <a:rPr lang="en-GB" sz="984">
                <a:solidFill>
                  <a:srgbClr val="C69214"/>
                </a:solidFill>
                <a:latin typeface="Arial" panose="020B0604020202020204" pitchFamily="34" charset="0"/>
                <a:cs typeface="Arial" panose="020B0604020202020204" pitchFamily="34" charset="0"/>
              </a:rPr>
              <a:t>Bank of England</a:t>
            </a:r>
          </a:p>
        </p:txBody>
      </p:sp>
      <p:pic>
        <p:nvPicPr>
          <p:cNvPr id="27" name="Graphic 5" descr="World">
            <a:extLst>
              <a:ext uri="{FF2B5EF4-FFF2-40B4-BE49-F238E27FC236}">
                <a16:creationId xmlns:a16="http://schemas.microsoft.com/office/drawing/2014/main" id="{06DB3646-FD66-4CED-8456-71DDA968758F}"/>
              </a:ext>
            </a:extLst>
          </p:cNvPr>
          <p:cNvPicPr>
            <a:picLocks noChangeAspect="1"/>
          </p:cNvPicPr>
          <p:nvPr/>
        </p:nvPicPr>
        <p:blipFill>
          <a:blip r:embed="rId24">
            <a:extLst>
              <a:ext uri="{28A0092B-C50C-407E-A947-70E740481C1C}">
                <a14:useLocalDpi xmlns:a14="http://schemas.microsoft.com/office/drawing/2010/main" val="0"/>
              </a:ext>
              <a:ext uri="{96DAC541-7B7A-43D3-8B79-37D633B846F1}">
                <asvg:svgBlip xmlns:asvg="http://schemas.microsoft.com/office/drawing/2016/SVG/main" r:embed="rId25"/>
              </a:ext>
            </a:extLst>
          </a:blip>
          <a:stretch>
            <a:fillRect/>
          </a:stretch>
        </p:blipFill>
        <p:spPr>
          <a:xfrm>
            <a:off x="566057" y="1620961"/>
            <a:ext cx="678656" cy="678656"/>
          </a:xfrm>
          <a:prstGeom prst="rect">
            <a:avLst/>
          </a:prstGeom>
        </p:spPr>
      </p:pic>
      <p:pic>
        <p:nvPicPr>
          <p:cNvPr id="28" name="Graphic 7" descr="Scales of Justice">
            <a:extLst>
              <a:ext uri="{FF2B5EF4-FFF2-40B4-BE49-F238E27FC236}">
                <a16:creationId xmlns:a16="http://schemas.microsoft.com/office/drawing/2014/main" id="{2515C53D-02B8-4D1D-B94A-72EAA8A87063}"/>
              </a:ext>
            </a:extLst>
          </p:cNvPr>
          <p:cNvPicPr>
            <a:picLocks noChangeAspect="1"/>
          </p:cNvPicPr>
          <p:nvPr/>
        </p:nvPicPr>
        <p:blipFill>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tretch>
            <a:fillRect/>
          </a:stretch>
        </p:blipFill>
        <p:spPr>
          <a:xfrm>
            <a:off x="3539443" y="1603806"/>
            <a:ext cx="678656" cy="678656"/>
          </a:xfrm>
          <a:prstGeom prst="rect">
            <a:avLst/>
          </a:prstGeom>
        </p:spPr>
      </p:pic>
      <p:pic>
        <p:nvPicPr>
          <p:cNvPr id="29" name="Graphic 9" descr="Repeat">
            <a:extLst>
              <a:ext uri="{FF2B5EF4-FFF2-40B4-BE49-F238E27FC236}">
                <a16:creationId xmlns:a16="http://schemas.microsoft.com/office/drawing/2014/main" id="{E9A6354C-1BBC-41E5-B0B7-3A9B17DAF164}"/>
              </a:ext>
            </a:extLst>
          </p:cNvPr>
          <p:cNvPicPr>
            <a:picLocks noChangeAspect="1"/>
          </p:cNvPicPr>
          <p:nvPr/>
        </p:nvPicPr>
        <p:blipFill>
          <a:blip r:embed="rId28">
            <a:extLst>
              <a:ext uri="{28A0092B-C50C-407E-A947-70E740481C1C}">
                <a14:useLocalDpi xmlns:a14="http://schemas.microsoft.com/office/drawing/2010/main" val="0"/>
              </a:ext>
              <a:ext uri="{96DAC541-7B7A-43D3-8B79-37D633B846F1}">
                <asvg:svgBlip xmlns:asvg="http://schemas.microsoft.com/office/drawing/2016/SVG/main" r:embed="rId29"/>
              </a:ext>
            </a:extLst>
          </a:blip>
          <a:stretch>
            <a:fillRect/>
          </a:stretch>
        </p:blipFill>
        <p:spPr>
          <a:xfrm>
            <a:off x="5107462" y="1636656"/>
            <a:ext cx="678656" cy="678656"/>
          </a:xfrm>
          <a:prstGeom prst="rect">
            <a:avLst/>
          </a:prstGeom>
        </p:spPr>
      </p:pic>
      <p:sp>
        <p:nvSpPr>
          <p:cNvPr id="30" name="TextBox 10">
            <a:extLst>
              <a:ext uri="{FF2B5EF4-FFF2-40B4-BE49-F238E27FC236}">
                <a16:creationId xmlns:a16="http://schemas.microsoft.com/office/drawing/2014/main" id="{ACDB4A4D-DF9F-4252-B565-051C4B884E1F}"/>
              </a:ext>
            </a:extLst>
          </p:cNvPr>
          <p:cNvSpPr txBox="1"/>
          <p:nvPr/>
        </p:nvSpPr>
        <p:spPr>
          <a:xfrm>
            <a:off x="579931" y="2340913"/>
            <a:ext cx="1432936" cy="13039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u="sng">
                <a:latin typeface="Arial" panose="020B0604020202020204" pitchFamily="34" charset="0"/>
                <a:cs typeface="Arial" panose="020B0604020202020204" pitchFamily="34" charset="0"/>
              </a:rPr>
              <a:t>Objective</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OECD: Transfer Pricing principles</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Replicable</a:t>
            </a:r>
          </a:p>
          <a:p>
            <a:endParaRPr lang="en-GB" sz="984">
              <a:latin typeface="Arial" panose="020B0604020202020204" pitchFamily="34" charset="0"/>
              <a:cs typeface="Arial" panose="020B0604020202020204" pitchFamily="34" charset="0"/>
            </a:endParaRPr>
          </a:p>
          <a:p>
            <a:endParaRPr lang="en-GB" sz="984">
              <a:latin typeface="Arial" panose="020B0604020202020204" pitchFamily="34" charset="0"/>
              <a:cs typeface="Arial" panose="020B0604020202020204" pitchFamily="34" charset="0"/>
            </a:endParaRPr>
          </a:p>
        </p:txBody>
      </p:sp>
      <p:sp>
        <p:nvSpPr>
          <p:cNvPr id="31" name="TextBox 11">
            <a:extLst>
              <a:ext uri="{FF2B5EF4-FFF2-40B4-BE49-F238E27FC236}">
                <a16:creationId xmlns:a16="http://schemas.microsoft.com/office/drawing/2014/main" id="{D4913BFD-8880-4446-86E6-DF863C132CE6}"/>
              </a:ext>
            </a:extLst>
          </p:cNvPr>
          <p:cNvSpPr txBox="1"/>
          <p:nvPr/>
        </p:nvSpPr>
        <p:spPr>
          <a:xfrm>
            <a:off x="3539443" y="2339515"/>
            <a:ext cx="1756777" cy="8495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u="sng">
                <a:latin typeface="Arial" panose="020B0604020202020204" pitchFamily="34" charset="0"/>
                <a:cs typeface="Arial" panose="020B0604020202020204" pitchFamily="34" charset="0"/>
              </a:rPr>
              <a:t>Predictable</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Stable approach</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3 year rolling average</a:t>
            </a:r>
          </a:p>
        </p:txBody>
      </p:sp>
      <p:pic>
        <p:nvPicPr>
          <p:cNvPr id="32" name="Graphic 13" descr="Bullseye">
            <a:extLst>
              <a:ext uri="{FF2B5EF4-FFF2-40B4-BE49-F238E27FC236}">
                <a16:creationId xmlns:a16="http://schemas.microsoft.com/office/drawing/2014/main" id="{8E537F4F-D10F-46FC-9A2B-9A8FFEE0C1B0}"/>
              </a:ext>
            </a:extLst>
          </p:cNvPr>
          <p:cNvPicPr>
            <a:picLocks noChangeAspect="1"/>
          </p:cNvPicPr>
          <p:nvPr/>
        </p:nvPicPr>
        <p:blipFill>
          <a:blip r:embed="rId30">
            <a:extLst>
              <a:ext uri="{28A0092B-C50C-407E-A947-70E740481C1C}">
                <a14:useLocalDpi xmlns:a14="http://schemas.microsoft.com/office/drawing/2010/main" val="0"/>
              </a:ext>
              <a:ext uri="{96DAC541-7B7A-43D3-8B79-37D633B846F1}">
                <asvg:svgBlip xmlns:asvg="http://schemas.microsoft.com/office/drawing/2016/SVG/main" r:embed="rId31"/>
              </a:ext>
            </a:extLst>
          </a:blip>
          <a:stretch>
            <a:fillRect/>
          </a:stretch>
        </p:blipFill>
        <p:spPr>
          <a:xfrm>
            <a:off x="1902900" y="1650778"/>
            <a:ext cx="642938" cy="642938"/>
          </a:xfrm>
          <a:prstGeom prst="rect">
            <a:avLst/>
          </a:prstGeom>
        </p:spPr>
      </p:pic>
      <p:sp>
        <p:nvSpPr>
          <p:cNvPr id="33" name="TextBox 14">
            <a:extLst>
              <a:ext uri="{FF2B5EF4-FFF2-40B4-BE49-F238E27FC236}">
                <a16:creationId xmlns:a16="http://schemas.microsoft.com/office/drawing/2014/main" id="{85580FE7-0C2C-4E4D-8F51-2CBACA2F39C6}"/>
              </a:ext>
            </a:extLst>
          </p:cNvPr>
          <p:cNvSpPr txBox="1"/>
          <p:nvPr/>
        </p:nvSpPr>
        <p:spPr>
          <a:xfrm>
            <a:off x="1890957" y="2341250"/>
            <a:ext cx="1535906" cy="130394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u="sng">
                <a:latin typeface="Arial" panose="020B0604020202020204" pitchFamily="34" charset="0"/>
                <a:cs typeface="Arial" panose="020B0604020202020204" pitchFamily="34" charset="0"/>
              </a:rPr>
              <a:t>Reliable</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Actual profit on actual cost</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IFRS / GAAP numbers</a:t>
            </a:r>
          </a:p>
          <a:p>
            <a:endParaRPr lang="en-GB" sz="984">
              <a:latin typeface="Arial" panose="020B0604020202020204" pitchFamily="34" charset="0"/>
              <a:cs typeface="Arial" panose="020B0604020202020204" pitchFamily="34" charset="0"/>
            </a:endParaRPr>
          </a:p>
          <a:p>
            <a:endParaRPr lang="en-GB" sz="984">
              <a:latin typeface="Arial" panose="020B0604020202020204" pitchFamily="34" charset="0"/>
              <a:cs typeface="Arial" panose="020B0604020202020204" pitchFamily="34" charset="0"/>
            </a:endParaRPr>
          </a:p>
        </p:txBody>
      </p:sp>
      <p:sp>
        <p:nvSpPr>
          <p:cNvPr id="34" name="TextBox 16">
            <a:extLst>
              <a:ext uri="{FF2B5EF4-FFF2-40B4-BE49-F238E27FC236}">
                <a16:creationId xmlns:a16="http://schemas.microsoft.com/office/drawing/2014/main" id="{E743F950-CBE2-4ADB-B37E-36C1EC44E887}"/>
              </a:ext>
            </a:extLst>
          </p:cNvPr>
          <p:cNvSpPr txBox="1"/>
          <p:nvPr/>
        </p:nvSpPr>
        <p:spPr>
          <a:xfrm>
            <a:off x="5099012" y="2339515"/>
            <a:ext cx="1634215" cy="115249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u="sng">
                <a:latin typeface="Arial" panose="020B0604020202020204" pitchFamily="34" charset="0"/>
                <a:cs typeface="Arial" panose="020B0604020202020204" pitchFamily="34" charset="0"/>
              </a:rPr>
              <a:t>Calibrated</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Stakeholder feedback (including QA of accounting data)</a:t>
            </a:r>
          </a:p>
          <a:p>
            <a:endParaRPr lang="en-GB" sz="984">
              <a:latin typeface="Arial" panose="020B0604020202020204" pitchFamily="34" charset="0"/>
              <a:cs typeface="Arial" panose="020B0604020202020204" pitchFamily="34" charset="0"/>
            </a:endParaRPr>
          </a:p>
          <a:p>
            <a:r>
              <a:rPr lang="en-GB" sz="984">
                <a:latin typeface="Arial" panose="020B0604020202020204" pitchFamily="34" charset="0"/>
                <a:cs typeface="Arial" panose="020B0604020202020204" pitchFamily="34" charset="0"/>
              </a:rPr>
              <a:t>Completed contracts</a:t>
            </a:r>
          </a:p>
        </p:txBody>
      </p:sp>
      <p:cxnSp>
        <p:nvCxnSpPr>
          <p:cNvPr id="36" name="Straight Connector 5">
            <a:extLst>
              <a:ext uri="{FF2B5EF4-FFF2-40B4-BE49-F238E27FC236}">
                <a16:creationId xmlns:a16="http://schemas.microsoft.com/office/drawing/2014/main" id="{BE0171EF-D083-4456-A338-22AAAB213A60}"/>
              </a:ext>
            </a:extLst>
          </p:cNvPr>
          <p:cNvCxnSpPr>
            <a:cxnSpLocks noChangeShapeType="1"/>
          </p:cNvCxnSpPr>
          <p:nvPr/>
        </p:nvCxnSpPr>
        <p:spPr bwMode="auto">
          <a:xfrm>
            <a:off x="622811" y="3660434"/>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39" name="Graphic 38" descr="Hierarchy">
            <a:extLst>
              <a:ext uri="{FF2B5EF4-FFF2-40B4-BE49-F238E27FC236}">
                <a16:creationId xmlns:a16="http://schemas.microsoft.com/office/drawing/2014/main" id="{896D159C-01D2-4D18-B0F1-927782D43A8D}"/>
              </a:ext>
            </a:extLst>
          </p:cNvPr>
          <p:cNvPicPr>
            <a:picLocks noChangeAspect="1"/>
          </p:cNvPicPr>
          <p:nvPr/>
        </p:nvPicPr>
        <p:blipFill>
          <a:blip r:embed="rId32">
            <a:extLst>
              <a:ext uri="{28A0092B-C50C-407E-A947-70E740481C1C}">
                <a14:useLocalDpi xmlns:a14="http://schemas.microsoft.com/office/drawing/2010/main" val="0"/>
              </a:ext>
              <a:ext uri="{96DAC541-7B7A-43D3-8B79-37D633B846F1}">
                <asvg:svgBlip xmlns:asvg="http://schemas.microsoft.com/office/drawing/2016/SVG/main" r:embed="rId33"/>
              </a:ext>
            </a:extLst>
          </a:blip>
          <a:stretch>
            <a:fillRect/>
          </a:stretch>
        </p:blipFill>
        <p:spPr>
          <a:xfrm>
            <a:off x="6652601" y="3982552"/>
            <a:ext cx="642938" cy="642938"/>
          </a:xfrm>
          <a:prstGeom prst="rect">
            <a:avLst/>
          </a:prstGeom>
        </p:spPr>
      </p:pic>
      <p:pic>
        <p:nvPicPr>
          <p:cNvPr id="41" name="Graphic 40" descr="Document">
            <a:extLst>
              <a:ext uri="{FF2B5EF4-FFF2-40B4-BE49-F238E27FC236}">
                <a16:creationId xmlns:a16="http://schemas.microsoft.com/office/drawing/2014/main" id="{540BCCED-E43E-4AD4-A97E-B91E94693CB8}"/>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3722245" y="3938165"/>
            <a:ext cx="642938" cy="642938"/>
          </a:xfrm>
          <a:prstGeom prst="rect">
            <a:avLst/>
          </a:prstGeom>
        </p:spPr>
      </p:pic>
      <p:sp>
        <p:nvSpPr>
          <p:cNvPr id="42" name="TextBox 17">
            <a:extLst>
              <a:ext uri="{FF2B5EF4-FFF2-40B4-BE49-F238E27FC236}">
                <a16:creationId xmlns:a16="http://schemas.microsoft.com/office/drawing/2014/main" id="{0B9682D9-4EED-4CC8-B38A-C794B57CC57A}"/>
              </a:ext>
            </a:extLst>
          </p:cNvPr>
          <p:cNvSpPr txBox="1"/>
          <p:nvPr/>
        </p:nvSpPr>
        <p:spPr>
          <a:xfrm>
            <a:off x="4248013" y="4190820"/>
            <a:ext cx="968906" cy="546688"/>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Limited liability companies</a:t>
            </a:r>
          </a:p>
        </p:txBody>
      </p:sp>
      <p:sp>
        <p:nvSpPr>
          <p:cNvPr id="43" name="TextBox 24">
            <a:extLst>
              <a:ext uri="{FF2B5EF4-FFF2-40B4-BE49-F238E27FC236}">
                <a16:creationId xmlns:a16="http://schemas.microsoft.com/office/drawing/2014/main" id="{F515014B-66DD-4BF1-9544-4ED370B38A13}"/>
              </a:ext>
            </a:extLst>
          </p:cNvPr>
          <p:cNvSpPr txBox="1"/>
          <p:nvPr/>
        </p:nvSpPr>
        <p:spPr>
          <a:xfrm>
            <a:off x="3097005" y="4192540"/>
            <a:ext cx="1250482"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Active</a:t>
            </a:r>
          </a:p>
          <a:p>
            <a:r>
              <a:rPr lang="en-GB" sz="984">
                <a:solidFill>
                  <a:srgbClr val="C69214"/>
                </a:solidFill>
                <a:latin typeface="Arial" panose="020B0604020202020204" pitchFamily="34" charset="0"/>
                <a:cs typeface="Arial" panose="020B0604020202020204" pitchFamily="34" charset="0"/>
              </a:rPr>
              <a:t>companies</a:t>
            </a:r>
          </a:p>
        </p:txBody>
      </p:sp>
      <p:pic>
        <p:nvPicPr>
          <p:cNvPr id="45" name="Graphic 44" descr="Monthly calendar">
            <a:extLst>
              <a:ext uri="{FF2B5EF4-FFF2-40B4-BE49-F238E27FC236}">
                <a16:creationId xmlns:a16="http://schemas.microsoft.com/office/drawing/2014/main" id="{60D96A67-2A7D-4C77-A198-1C05EE8BFBE3}"/>
              </a:ext>
            </a:extLst>
          </p:cNvPr>
          <p:cNvPicPr>
            <a:picLocks noChangeAspect="1"/>
          </p:cNvPicPr>
          <p:nvPr/>
        </p:nvPicPr>
        <p:blipFill>
          <a:blip r:embed="rId36">
            <a:extLst>
              <a:ext uri="{28A0092B-C50C-407E-A947-70E740481C1C}">
                <a14:useLocalDpi xmlns:a14="http://schemas.microsoft.com/office/drawing/2010/main" val="0"/>
              </a:ext>
              <a:ext uri="{96DAC541-7B7A-43D3-8B79-37D633B846F1}">
                <asvg:svgBlip xmlns:asvg="http://schemas.microsoft.com/office/drawing/2016/SVG/main" r:embed="rId37"/>
              </a:ext>
            </a:extLst>
          </a:blip>
          <a:stretch>
            <a:fillRect/>
          </a:stretch>
        </p:blipFill>
        <p:spPr>
          <a:xfrm>
            <a:off x="5157927" y="3977553"/>
            <a:ext cx="642938" cy="642938"/>
          </a:xfrm>
          <a:prstGeom prst="rect">
            <a:avLst/>
          </a:prstGeom>
        </p:spPr>
      </p:pic>
      <p:sp>
        <p:nvSpPr>
          <p:cNvPr id="46" name="TextBox 17">
            <a:extLst>
              <a:ext uri="{FF2B5EF4-FFF2-40B4-BE49-F238E27FC236}">
                <a16:creationId xmlns:a16="http://schemas.microsoft.com/office/drawing/2014/main" id="{23F1625F-316F-4439-9F4A-839CC401F4DA}"/>
              </a:ext>
            </a:extLst>
          </p:cNvPr>
          <p:cNvSpPr txBox="1"/>
          <p:nvPr/>
        </p:nvSpPr>
        <p:spPr>
          <a:xfrm>
            <a:off x="5730913" y="4169239"/>
            <a:ext cx="873026"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Latest year of accounts</a:t>
            </a:r>
          </a:p>
        </p:txBody>
      </p:sp>
      <p:sp>
        <p:nvSpPr>
          <p:cNvPr id="47" name="TextBox 24">
            <a:extLst>
              <a:ext uri="{FF2B5EF4-FFF2-40B4-BE49-F238E27FC236}">
                <a16:creationId xmlns:a16="http://schemas.microsoft.com/office/drawing/2014/main" id="{60EF55BA-EA91-4C3A-A7D0-D2B1FE621D55}"/>
              </a:ext>
            </a:extLst>
          </p:cNvPr>
          <p:cNvSpPr txBox="1"/>
          <p:nvPr/>
        </p:nvSpPr>
        <p:spPr>
          <a:xfrm>
            <a:off x="7295539" y="5688820"/>
            <a:ext cx="1432936" cy="2437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Average</a:t>
            </a:r>
          </a:p>
        </p:txBody>
      </p:sp>
      <p:pic>
        <p:nvPicPr>
          <p:cNvPr id="51" name="Graphic 50" descr="Coins">
            <a:extLst>
              <a:ext uri="{FF2B5EF4-FFF2-40B4-BE49-F238E27FC236}">
                <a16:creationId xmlns:a16="http://schemas.microsoft.com/office/drawing/2014/main" id="{5DCE7974-D59B-42DE-8E3F-B8F77D193B6E}"/>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6627641" y="4758501"/>
            <a:ext cx="642938" cy="642938"/>
          </a:xfrm>
          <a:prstGeom prst="rect">
            <a:avLst/>
          </a:prstGeom>
        </p:spPr>
      </p:pic>
      <p:sp>
        <p:nvSpPr>
          <p:cNvPr id="52" name="TextBox 15">
            <a:extLst>
              <a:ext uri="{FF2B5EF4-FFF2-40B4-BE49-F238E27FC236}">
                <a16:creationId xmlns:a16="http://schemas.microsoft.com/office/drawing/2014/main" id="{E2663B27-7969-4B6B-8F52-D4DE7A1B064D}"/>
              </a:ext>
            </a:extLst>
          </p:cNvPr>
          <p:cNvSpPr txBox="1"/>
          <p:nvPr/>
        </p:nvSpPr>
        <p:spPr>
          <a:xfrm>
            <a:off x="1226853" y="4868476"/>
            <a:ext cx="1432936" cy="2437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Independence</a:t>
            </a:r>
          </a:p>
        </p:txBody>
      </p:sp>
      <p:pic>
        <p:nvPicPr>
          <p:cNvPr id="54" name="Graphic 53" descr="Gauge">
            <a:extLst>
              <a:ext uri="{FF2B5EF4-FFF2-40B4-BE49-F238E27FC236}">
                <a16:creationId xmlns:a16="http://schemas.microsoft.com/office/drawing/2014/main" id="{31A5BAE8-6DE5-424B-86EF-7D79434A5314}"/>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2391992" y="3982552"/>
            <a:ext cx="642938" cy="642938"/>
          </a:xfrm>
          <a:prstGeom prst="rect">
            <a:avLst/>
          </a:prstGeom>
        </p:spPr>
      </p:pic>
      <p:sp>
        <p:nvSpPr>
          <p:cNvPr id="55" name="TextBox 24">
            <a:extLst>
              <a:ext uri="{FF2B5EF4-FFF2-40B4-BE49-F238E27FC236}">
                <a16:creationId xmlns:a16="http://schemas.microsoft.com/office/drawing/2014/main" id="{C627DD4A-B269-436D-B837-5736A69660BE}"/>
              </a:ext>
            </a:extLst>
          </p:cNvPr>
          <p:cNvSpPr txBox="1"/>
          <p:nvPr/>
        </p:nvSpPr>
        <p:spPr>
          <a:xfrm>
            <a:off x="7295539" y="4868684"/>
            <a:ext cx="788678"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Assets / liabilities</a:t>
            </a:r>
          </a:p>
        </p:txBody>
      </p:sp>
      <p:sp>
        <p:nvSpPr>
          <p:cNvPr id="56" name="TextBox 24">
            <a:extLst>
              <a:ext uri="{FF2B5EF4-FFF2-40B4-BE49-F238E27FC236}">
                <a16:creationId xmlns:a16="http://schemas.microsoft.com/office/drawing/2014/main" id="{1220158D-656F-4A26-90BA-B0AC7AA4BC65}"/>
              </a:ext>
            </a:extLst>
          </p:cNvPr>
          <p:cNvSpPr txBox="1"/>
          <p:nvPr/>
        </p:nvSpPr>
        <p:spPr>
          <a:xfrm>
            <a:off x="5860201" y="4870183"/>
            <a:ext cx="873026" cy="39523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C69214"/>
                </a:solidFill>
                <a:latin typeface="Arial" panose="020B0604020202020204" pitchFamily="34" charset="0"/>
                <a:cs typeface="Arial" panose="020B0604020202020204" pitchFamily="34" charset="0"/>
              </a:rPr>
              <a:t>Operating Profit</a:t>
            </a:r>
          </a:p>
        </p:txBody>
      </p:sp>
      <p:sp>
        <p:nvSpPr>
          <p:cNvPr id="57" name="Rectangle 3">
            <a:extLst>
              <a:ext uri="{FF2B5EF4-FFF2-40B4-BE49-F238E27FC236}">
                <a16:creationId xmlns:a16="http://schemas.microsoft.com/office/drawing/2014/main" id="{56531CBB-463C-46D2-8604-14A7F9E0F624}"/>
              </a:ext>
            </a:extLst>
          </p:cNvPr>
          <p:cNvSpPr>
            <a:spLocks/>
          </p:cNvSpPr>
          <p:nvPr/>
        </p:nvSpPr>
        <p:spPr bwMode="auto">
          <a:xfrm>
            <a:off x="427004" y="1325953"/>
            <a:ext cx="7893844"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eaLnBrk="1" hangingPunct="1"/>
            <a:r>
              <a:rPr lang="en-GB" altLang="en-US" sz="1969" b="1">
                <a:latin typeface="Arial" panose="020B0604020202020204" pitchFamily="34" charset="0"/>
                <a:cs typeface="Arial" panose="020B0604020202020204" pitchFamily="34" charset="0"/>
                <a:sym typeface="Interstate-Bold" charset="0"/>
              </a:rPr>
              <a:t>Baseline profit rate approach and methodology</a:t>
            </a:r>
            <a:endParaRPr lang="en-US" altLang="en-US" sz="1969" b="1">
              <a:latin typeface="Arial" panose="020B0604020202020204" pitchFamily="34" charset="0"/>
              <a:cs typeface="Arial" panose="020B0604020202020204" pitchFamily="34" charset="0"/>
              <a:sym typeface="Interstate-Bold" charset="0"/>
            </a:endParaRPr>
          </a:p>
        </p:txBody>
      </p:sp>
      <p:sp>
        <p:nvSpPr>
          <p:cNvPr id="58" name="TextBox 18">
            <a:extLst>
              <a:ext uri="{FF2B5EF4-FFF2-40B4-BE49-F238E27FC236}">
                <a16:creationId xmlns:a16="http://schemas.microsoft.com/office/drawing/2014/main" id="{8736ECF3-A461-44E9-99DC-480FBAEC315E}"/>
              </a:ext>
            </a:extLst>
          </p:cNvPr>
          <p:cNvSpPr txBox="1"/>
          <p:nvPr/>
        </p:nvSpPr>
        <p:spPr>
          <a:xfrm>
            <a:off x="2996868" y="5678908"/>
            <a:ext cx="1432936" cy="24378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984">
                <a:solidFill>
                  <a:srgbClr val="005EB8"/>
                </a:solidFill>
                <a:latin typeface="Arial" panose="020B0604020202020204" pitchFamily="34" charset="0"/>
                <a:cs typeface="Arial" panose="020B0604020202020204" pitchFamily="34" charset="0"/>
              </a:rPr>
              <a:t>Activities</a:t>
            </a:r>
          </a:p>
        </p:txBody>
      </p:sp>
      <p:sp>
        <p:nvSpPr>
          <p:cNvPr id="2" name="Rectangle 1">
            <a:extLst>
              <a:ext uri="{FF2B5EF4-FFF2-40B4-BE49-F238E27FC236}">
                <a16:creationId xmlns:a16="http://schemas.microsoft.com/office/drawing/2014/main" id="{41E7CC17-CCB4-4FD9-84C6-8EBE25E2E99B}"/>
              </a:ext>
            </a:extLst>
          </p:cNvPr>
          <p:cNvSpPr/>
          <p:nvPr/>
        </p:nvSpPr>
        <p:spPr>
          <a:xfrm>
            <a:off x="4567076" y="6378748"/>
            <a:ext cx="216408" cy="216406"/>
          </a:xfrm>
          <a:prstGeom prst="rect">
            <a:avLst/>
          </a:prstGeom>
          <a:ln w="4445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10" name="TextBox 9">
            <a:extLst>
              <a:ext uri="{FF2B5EF4-FFF2-40B4-BE49-F238E27FC236}">
                <a16:creationId xmlns:a16="http://schemas.microsoft.com/office/drawing/2014/main" id="{7A528272-0E34-4BA5-9380-750E63438B44}"/>
              </a:ext>
            </a:extLst>
          </p:cNvPr>
          <p:cNvSpPr txBox="1"/>
          <p:nvPr/>
        </p:nvSpPr>
        <p:spPr>
          <a:xfrm>
            <a:off x="4783484" y="6378748"/>
            <a:ext cx="936475" cy="243785"/>
          </a:xfrm>
          <a:prstGeom prst="rect">
            <a:avLst/>
          </a:prstGeom>
          <a:noFill/>
          <a:ln>
            <a:noFill/>
          </a:ln>
        </p:spPr>
        <p:txBody>
          <a:bodyPr wrap="none" rtlCol="0">
            <a:spAutoFit/>
          </a:bodyPr>
          <a:lstStyle/>
          <a:p>
            <a:r>
              <a:rPr lang="en-GB" sz="984">
                <a:latin typeface="+mj-lt"/>
              </a:rPr>
              <a:t>Manual review</a:t>
            </a:r>
          </a:p>
        </p:txBody>
      </p:sp>
      <p:sp>
        <p:nvSpPr>
          <p:cNvPr id="68" name="Rectangle 67">
            <a:extLst>
              <a:ext uri="{FF2B5EF4-FFF2-40B4-BE49-F238E27FC236}">
                <a16:creationId xmlns:a16="http://schemas.microsoft.com/office/drawing/2014/main" id="{498654A6-4ED2-4AF8-AFEA-91D2BF188B73}"/>
              </a:ext>
            </a:extLst>
          </p:cNvPr>
          <p:cNvSpPr/>
          <p:nvPr/>
        </p:nvSpPr>
        <p:spPr>
          <a:xfrm>
            <a:off x="3015835" y="6378748"/>
            <a:ext cx="216408" cy="216406"/>
          </a:xfrm>
          <a:prstGeom prst="rect">
            <a:avLst/>
          </a:prstGeom>
          <a:solidFill>
            <a:srgbClr val="C692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66"/>
          </a:p>
        </p:txBody>
      </p:sp>
      <p:sp>
        <p:nvSpPr>
          <p:cNvPr id="69" name="TextBox 68">
            <a:extLst>
              <a:ext uri="{FF2B5EF4-FFF2-40B4-BE49-F238E27FC236}">
                <a16:creationId xmlns:a16="http://schemas.microsoft.com/office/drawing/2014/main" id="{BF7C370A-8DEB-4915-B849-1B0D498FADB0}"/>
              </a:ext>
            </a:extLst>
          </p:cNvPr>
          <p:cNvSpPr txBox="1"/>
          <p:nvPr/>
        </p:nvSpPr>
        <p:spPr>
          <a:xfrm>
            <a:off x="3232243" y="6378748"/>
            <a:ext cx="1117614" cy="243785"/>
          </a:xfrm>
          <a:prstGeom prst="rect">
            <a:avLst/>
          </a:prstGeom>
          <a:noFill/>
        </p:spPr>
        <p:txBody>
          <a:bodyPr wrap="none" rtlCol="0">
            <a:spAutoFit/>
          </a:bodyPr>
          <a:lstStyle/>
          <a:p>
            <a:r>
              <a:rPr lang="en-GB" sz="984">
                <a:latin typeface="+mj-lt"/>
              </a:rPr>
              <a:t>Automated search</a:t>
            </a:r>
          </a:p>
        </p:txBody>
      </p:sp>
      <p:sp>
        <p:nvSpPr>
          <p:cNvPr id="50" name="Rectangle 3">
            <a:extLst>
              <a:ext uri="{FF2B5EF4-FFF2-40B4-BE49-F238E27FC236}">
                <a16:creationId xmlns:a16="http://schemas.microsoft.com/office/drawing/2014/main" id="{39BE3572-80B9-476F-A2B5-4C29B050026E}"/>
              </a:ext>
            </a:extLst>
          </p:cNvPr>
          <p:cNvSpPr>
            <a:spLocks/>
          </p:cNvSpPr>
          <p:nvPr/>
        </p:nvSpPr>
        <p:spPr bwMode="auto">
          <a:xfrm>
            <a:off x="579931" y="3653629"/>
            <a:ext cx="7893844"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eaLnBrk="1" hangingPunct="1"/>
            <a:r>
              <a:rPr lang="en-GB" altLang="en-US" sz="1969">
                <a:latin typeface="Arial" panose="020B0604020202020204" pitchFamily="34" charset="0"/>
                <a:cs typeface="Arial" panose="020B0604020202020204" pitchFamily="34" charset="0"/>
                <a:sym typeface="Interstate-Bold" charset="0"/>
              </a:rPr>
              <a:t>Company selection process</a:t>
            </a:r>
            <a:endParaRPr lang="en-US" altLang="en-US" sz="1969">
              <a:latin typeface="Arial" panose="020B0604020202020204" pitchFamily="34" charset="0"/>
              <a:cs typeface="Arial" panose="020B0604020202020204" pitchFamily="34" charset="0"/>
              <a:sym typeface="Interstate-Bold" charset="0"/>
            </a:endParaRPr>
          </a:p>
        </p:txBody>
      </p:sp>
      <p:grpSp>
        <p:nvGrpSpPr>
          <p:cNvPr id="64" name="Group 63">
            <a:extLst>
              <a:ext uri="{FF2B5EF4-FFF2-40B4-BE49-F238E27FC236}">
                <a16:creationId xmlns:a16="http://schemas.microsoft.com/office/drawing/2014/main" id="{F4F394A8-1AE1-4A51-9A2E-3234DA94B457}"/>
              </a:ext>
            </a:extLst>
          </p:cNvPr>
          <p:cNvGrpSpPr/>
          <p:nvPr/>
        </p:nvGrpSpPr>
        <p:grpSpPr>
          <a:xfrm>
            <a:off x="2275761" y="4779180"/>
            <a:ext cx="2683968" cy="1465199"/>
            <a:chOff x="3236686" y="6905430"/>
            <a:chExt cx="3817257" cy="2083838"/>
          </a:xfrm>
        </p:grpSpPr>
        <p:cxnSp>
          <p:nvCxnSpPr>
            <p:cNvPr id="14" name="Straight Connector 13">
              <a:extLst>
                <a:ext uri="{FF2B5EF4-FFF2-40B4-BE49-F238E27FC236}">
                  <a16:creationId xmlns:a16="http://schemas.microsoft.com/office/drawing/2014/main" id="{C9A835D4-DED5-47E4-B985-B84CE3FD5628}"/>
                </a:ext>
              </a:extLst>
            </p:cNvPr>
            <p:cNvCxnSpPr>
              <a:cxnSpLocks/>
            </p:cNvCxnSpPr>
            <p:nvPr/>
          </p:nvCxnSpPr>
          <p:spPr>
            <a:xfrm>
              <a:off x="3236686" y="6905430"/>
              <a:ext cx="14514" cy="2083838"/>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9792704-E90B-460C-84C4-AF4DE96B79CB}"/>
                </a:ext>
              </a:extLst>
            </p:cNvPr>
            <p:cNvCxnSpPr/>
            <p:nvPr/>
          </p:nvCxnSpPr>
          <p:spPr>
            <a:xfrm>
              <a:off x="3236686" y="6905430"/>
              <a:ext cx="2098593"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A121BB42-F844-4D10-A2DF-19C5A25A0A08}"/>
                </a:ext>
              </a:extLst>
            </p:cNvPr>
            <p:cNvCxnSpPr>
              <a:cxnSpLocks/>
            </p:cNvCxnSpPr>
            <p:nvPr/>
          </p:nvCxnSpPr>
          <p:spPr>
            <a:xfrm>
              <a:off x="5335279" y="6905430"/>
              <a:ext cx="0" cy="109743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46E9170B-1F36-4E36-BC14-DE2CC444C6D4}"/>
                </a:ext>
              </a:extLst>
            </p:cNvPr>
            <p:cNvCxnSpPr>
              <a:cxnSpLocks/>
            </p:cNvCxnSpPr>
            <p:nvPr/>
          </p:nvCxnSpPr>
          <p:spPr>
            <a:xfrm>
              <a:off x="5335279" y="8002860"/>
              <a:ext cx="1718664"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D9451648-9F03-4CA3-8D42-39450E7C02BD}"/>
                </a:ext>
              </a:extLst>
            </p:cNvPr>
            <p:cNvCxnSpPr/>
            <p:nvPr/>
          </p:nvCxnSpPr>
          <p:spPr>
            <a:xfrm>
              <a:off x="7053943" y="8002860"/>
              <a:ext cx="0" cy="986408"/>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E29464F6-BA9A-425D-B6D7-E57E6F4D3ABB}"/>
                </a:ext>
              </a:extLst>
            </p:cNvPr>
            <p:cNvCxnSpPr>
              <a:cxnSpLocks/>
            </p:cNvCxnSpPr>
            <p:nvPr/>
          </p:nvCxnSpPr>
          <p:spPr>
            <a:xfrm>
              <a:off x="3251200" y="8989268"/>
              <a:ext cx="3802743" cy="0"/>
            </a:xfrm>
            <a:prstGeom prst="line">
              <a:avLst/>
            </a:prstGeom>
            <a:ln w="12700">
              <a:solidFill>
                <a:schemeClr val="accent3"/>
              </a:solidFill>
              <a:prstDash val="dash"/>
            </a:ln>
          </p:spPr>
          <p:style>
            <a:lnRef idx="1">
              <a:schemeClr val="accent1"/>
            </a:lnRef>
            <a:fillRef idx="0">
              <a:schemeClr val="accent1"/>
            </a:fillRef>
            <a:effectRef idx="0">
              <a:schemeClr val="accent1"/>
            </a:effectRef>
            <a:fontRef idx="minor">
              <a:schemeClr val="tx1"/>
            </a:fontRef>
          </p:style>
        </p:cxnSp>
      </p:grpSp>
      <p:sp>
        <p:nvSpPr>
          <p:cNvPr id="17" name="Rectangle 16">
            <a:extLst>
              <a:ext uri="{FF2B5EF4-FFF2-40B4-BE49-F238E27FC236}">
                <a16:creationId xmlns:a16="http://schemas.microsoft.com/office/drawing/2014/main" id="{E451A9C1-C610-EA84-8718-7B9E99C45412}"/>
              </a:ext>
            </a:extLst>
          </p:cNvPr>
          <p:cNvSpPr/>
          <p:nvPr/>
        </p:nvSpPr>
        <p:spPr>
          <a:xfrm>
            <a:off x="6512829" y="1277773"/>
            <a:ext cx="2526336" cy="27312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Myth Buster</a:t>
            </a:r>
            <a:r>
              <a:rPr lang="en-GB" sz="1500">
                <a:solidFill>
                  <a:schemeClr val="tx1"/>
                </a:solidFill>
                <a:latin typeface="Arial" panose="020B0604020202020204" pitchFamily="34" charset="0"/>
                <a:cs typeface="Arial" panose="020B0604020202020204" pitchFamily="34" charset="0"/>
              </a:rPr>
              <a:t> </a:t>
            </a:r>
          </a:p>
          <a:p>
            <a:pPr algn="ctr"/>
            <a:r>
              <a:rPr lang="en-GB" sz="1400" i="1">
                <a:solidFill>
                  <a:schemeClr val="bg1"/>
                </a:solidFill>
                <a:latin typeface="Arial" panose="020B0604020202020204" pitchFamily="34" charset="0"/>
                <a:cs typeface="Arial" panose="020B0604020202020204" pitchFamily="34" charset="0"/>
              </a:rPr>
              <a:t>“Can’t make good level of profit through single sourcing”</a:t>
            </a:r>
          </a:p>
          <a:p>
            <a:pPr algn="ctr"/>
            <a:endParaRPr lang="en-GB" sz="1500" i="1">
              <a:solidFill>
                <a:schemeClr val="tx1"/>
              </a:solidFill>
              <a:latin typeface="Arial" panose="020B0604020202020204" pitchFamily="34" charset="0"/>
              <a:cs typeface="Arial" panose="020B0604020202020204" pitchFamily="34" charset="0"/>
            </a:endParaRPr>
          </a:p>
          <a:p>
            <a:pPr algn="ctr"/>
            <a:r>
              <a:rPr lang="en-GB" sz="1400">
                <a:solidFill>
                  <a:schemeClr val="tx1"/>
                </a:solidFill>
                <a:latin typeface="Arial" panose="020B0604020202020204" pitchFamily="34" charset="0"/>
                <a:cs typeface="Arial" panose="020B0604020202020204" pitchFamily="34" charset="0"/>
              </a:rPr>
              <a:t>The evidence does not point to companies with significant exposure to the regulatory framework performing financially poorer than their peers. </a:t>
            </a:r>
          </a:p>
          <a:p>
            <a:pPr algn="ctr"/>
            <a:r>
              <a:rPr lang="en-GB" sz="1400">
                <a:solidFill>
                  <a:schemeClr val="tx1"/>
                </a:solidFill>
                <a:latin typeface="Arial" panose="020B0604020202020204" pitchFamily="34" charset="0"/>
                <a:cs typeface="Arial" panose="020B0604020202020204" pitchFamily="34" charset="0"/>
              </a:rPr>
              <a:t>Overheads are an Allowable Cost - if AAR</a:t>
            </a:r>
          </a:p>
        </p:txBody>
      </p:sp>
      <p:pic>
        <p:nvPicPr>
          <p:cNvPr id="3" name="Picture 2">
            <a:extLst>
              <a:ext uri="{FF2B5EF4-FFF2-40B4-BE49-F238E27FC236}">
                <a16:creationId xmlns:a16="http://schemas.microsoft.com/office/drawing/2014/main" id="{162A9FC2-8E80-CE2B-1284-51802FF972E4}"/>
              </a:ext>
            </a:extLst>
          </p:cNvPr>
          <p:cNvPicPr>
            <a:picLocks noChangeAspect="1"/>
          </p:cNvPicPr>
          <p:nvPr/>
        </p:nvPicPr>
        <p:blipFill>
          <a:blip r:embed="rId42"/>
          <a:stretch>
            <a:fillRect/>
          </a:stretch>
        </p:blipFill>
        <p:spPr>
          <a:xfrm>
            <a:off x="7095854" y="26758"/>
            <a:ext cx="1432443" cy="1196511"/>
          </a:xfrm>
          <a:prstGeom prst="rect">
            <a:avLst/>
          </a:prstGeom>
        </p:spPr>
      </p:pic>
    </p:spTree>
    <p:extLst>
      <p:ext uri="{BB962C8B-B14F-4D97-AF65-F5344CB8AC3E}">
        <p14:creationId xmlns:p14="http://schemas.microsoft.com/office/powerpoint/2010/main" val="19833868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2">
            <a:extLst>
              <a:ext uri="{FF2B5EF4-FFF2-40B4-BE49-F238E27FC236}">
                <a16:creationId xmlns:a16="http://schemas.microsoft.com/office/drawing/2014/main" id="{076CD9BF-38A3-439E-AB46-D0D95F0FC0CF}"/>
              </a:ext>
            </a:extLst>
          </p:cNvPr>
          <p:cNvGraphicFramePr/>
          <p:nvPr>
            <p:extLst>
              <p:ext uri="{D42A27DB-BD31-4B8C-83A1-F6EECF244321}">
                <p14:modId xmlns:p14="http://schemas.microsoft.com/office/powerpoint/2010/main" val="867858885"/>
              </p:ext>
            </p:extLst>
          </p:nvPr>
        </p:nvGraphicFramePr>
        <p:xfrm>
          <a:off x="4682660" y="3680762"/>
          <a:ext cx="4461340" cy="310851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bwMode="auto">
          <a:xfrm>
            <a:off x="619499" y="1322455"/>
            <a:ext cx="8235458" cy="469319"/>
          </a:xfrm>
          <a:prstGeom prst="rect">
            <a:avLst/>
          </a:prstGeom>
          <a:no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r>
              <a:rPr lang="en-GB" sz="2000" b="1">
                <a:latin typeface="Arial" panose="020B0604020202020204" pitchFamily="34" charset="0"/>
                <a:cs typeface="Arial" panose="020B0604020202020204" pitchFamily="34" charset="0"/>
              </a:rPr>
              <a:t>Allowable Costs </a:t>
            </a:r>
            <a:endParaRPr lang="en-GB" sz="2000" b="1">
              <a:solidFill>
                <a:srgbClr val="FF0000"/>
              </a:solidFill>
              <a:latin typeface="Arial" panose="020B0604020202020204" pitchFamily="34" charset="0"/>
              <a:cs typeface="Arial" panose="020B0604020202020204" pitchFamily="34" charset="0"/>
            </a:endParaRPr>
          </a:p>
        </p:txBody>
      </p:sp>
      <p:cxnSp>
        <p:nvCxnSpPr>
          <p:cNvPr id="7"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8" name="Picture 7"/>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19499" y="616149"/>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bwMode="auto">
          <a:xfrm>
            <a:off x="512569" y="1810285"/>
            <a:ext cx="7530714" cy="4302138"/>
          </a:xfrm>
          <a:prstGeom prst="rect">
            <a:avLst/>
          </a:prstGeom>
          <a:no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pPr marL="361639" indent="-361639">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361639" indent="-361639">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361639" indent="-361639">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361639" indent="-361639">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361639" indent="-361639">
              <a:buFont typeface="Arial" panose="020B0604020202020204" pitchFamily="34" charset="0"/>
              <a:buChar char="•"/>
            </a:pPr>
            <a:endParaRPr lang="en-GB" sz="1200">
              <a:latin typeface="Arial" panose="020B0604020202020204" pitchFamily="34" charset="0"/>
              <a:cs typeface="Arial" panose="020B0604020202020204" pitchFamily="34" charset="0"/>
            </a:endParaRPr>
          </a:p>
          <a:p>
            <a:pPr marL="361639" indent="-361639">
              <a:buFont typeface="Arial" panose="020B0604020202020204" pitchFamily="34" charset="0"/>
              <a:buChar char="•"/>
            </a:pPr>
            <a:endParaRPr lang="en-GB" sz="1200">
              <a:latin typeface="Arial" panose="020B0604020202020204" pitchFamily="34" charset="0"/>
              <a:cs typeface="Arial" panose="020B0604020202020204" pitchFamily="34" charset="0"/>
            </a:endParaRPr>
          </a:p>
        </p:txBody>
      </p:sp>
      <p:sp>
        <p:nvSpPr>
          <p:cNvPr id="2" name="TextBox 1"/>
          <p:cNvSpPr txBox="1"/>
          <p:nvPr/>
        </p:nvSpPr>
        <p:spPr>
          <a:xfrm>
            <a:off x="205891" y="1685836"/>
            <a:ext cx="4886284" cy="3693319"/>
          </a:xfrm>
          <a:prstGeom prst="rect">
            <a:avLst/>
          </a:prstGeom>
          <a:noFill/>
        </p:spPr>
        <p:txBody>
          <a:bodyPr wrap="square" lIns="91440" tIns="45720" rIns="91440" bIns="45720" rtlCol="0" anchor="t">
            <a:spAutoFit/>
          </a:bodyPr>
          <a:lstStyle/>
          <a:p>
            <a:pPr marL="285750" indent="-285750">
              <a:spcBef>
                <a:spcPts val="600"/>
              </a:spcBef>
              <a:spcAft>
                <a:spcPts val="600"/>
              </a:spcAft>
              <a:buFont typeface="Arial" panose="020B0604020202020204" pitchFamily="34" charset="0"/>
              <a:buChar char="•"/>
            </a:pPr>
            <a:r>
              <a:rPr lang="en-GB" dirty="0">
                <a:latin typeface="Arial"/>
                <a:cs typeface="Arial"/>
              </a:rPr>
              <a:t>Allowable Costs make up the majority of the contract price</a:t>
            </a:r>
          </a:p>
          <a:p>
            <a:pPr marL="285750" indent="-285750">
              <a:spcBef>
                <a:spcPts val="600"/>
              </a:spcBef>
              <a:spcAft>
                <a:spcPts val="600"/>
              </a:spcAft>
              <a:buFont typeface="Arial" panose="020B0604020202020204" pitchFamily="34" charset="0"/>
              <a:buChar char="•"/>
            </a:pPr>
            <a:r>
              <a:rPr lang="en-GB" dirty="0">
                <a:latin typeface="Arial"/>
                <a:cs typeface="Arial"/>
              </a:rPr>
              <a:t>Costs must be </a:t>
            </a:r>
            <a:r>
              <a:rPr lang="en-GB" b="1" dirty="0">
                <a:solidFill>
                  <a:schemeClr val="accent5"/>
                </a:solidFill>
                <a:latin typeface="Arial"/>
                <a:cs typeface="Arial"/>
              </a:rPr>
              <a:t>appropriate</a:t>
            </a:r>
            <a:r>
              <a:rPr lang="en-GB" dirty="0">
                <a:solidFill>
                  <a:schemeClr val="accent5"/>
                </a:solidFill>
                <a:latin typeface="Arial"/>
                <a:cs typeface="Arial"/>
              </a:rPr>
              <a:t>, </a:t>
            </a:r>
            <a:r>
              <a:rPr lang="en-GB" b="1" dirty="0">
                <a:solidFill>
                  <a:schemeClr val="accent5"/>
                </a:solidFill>
                <a:latin typeface="Arial"/>
                <a:cs typeface="Arial"/>
              </a:rPr>
              <a:t>attributable to the contract</a:t>
            </a:r>
            <a:r>
              <a:rPr lang="en-GB" dirty="0">
                <a:solidFill>
                  <a:schemeClr val="accent5"/>
                </a:solidFill>
                <a:latin typeface="Arial"/>
                <a:cs typeface="Arial"/>
              </a:rPr>
              <a:t>, and </a:t>
            </a:r>
            <a:r>
              <a:rPr lang="en-GB" b="1" dirty="0">
                <a:solidFill>
                  <a:schemeClr val="accent5"/>
                </a:solidFill>
                <a:latin typeface="Arial"/>
                <a:cs typeface="Arial"/>
              </a:rPr>
              <a:t>reasonable in the circumstances </a:t>
            </a:r>
            <a:r>
              <a:rPr lang="en-GB" dirty="0">
                <a:latin typeface="Arial"/>
                <a:cs typeface="Arial"/>
              </a:rPr>
              <a:t>to be an Allowable Cost</a:t>
            </a:r>
          </a:p>
          <a:p>
            <a:pPr marL="285750" indent="-285750">
              <a:spcBef>
                <a:spcPts val="600"/>
              </a:spcBef>
              <a:spcAft>
                <a:spcPts val="600"/>
              </a:spcAft>
              <a:buFont typeface="Arial" panose="020B0604020202020204" pitchFamily="34" charset="0"/>
              <a:buChar char="•"/>
            </a:pPr>
            <a:r>
              <a:rPr lang="en-GB" dirty="0">
                <a:latin typeface="Arial"/>
                <a:cs typeface="Arial"/>
              </a:rPr>
              <a:t>The contracting parties must have regard to the SSRO guidance in determining whether costs are Allowable Costs</a:t>
            </a:r>
          </a:p>
          <a:p>
            <a:pPr marL="285750" indent="-285750">
              <a:spcBef>
                <a:spcPts val="600"/>
              </a:spcBef>
              <a:spcAft>
                <a:spcPts val="600"/>
              </a:spcAft>
              <a:buFont typeface="Arial" panose="020B0604020202020204" pitchFamily="34" charset="0"/>
              <a:buChar char="•"/>
            </a:pPr>
            <a:r>
              <a:rPr lang="en-GB" dirty="0">
                <a:latin typeface="Arial"/>
                <a:cs typeface="Arial"/>
                <a:hlinkClick r:id="rId9"/>
              </a:rPr>
              <a:t>Current guidance </a:t>
            </a:r>
            <a:r>
              <a:rPr lang="en-GB" dirty="0">
                <a:latin typeface="Arial"/>
                <a:cs typeface="Arial"/>
              </a:rPr>
              <a:t>(v7) applies from </a:t>
            </a:r>
            <a:br>
              <a:rPr lang="en-GB" dirty="0">
                <a:latin typeface="Arial" panose="020B0604020202020204" pitchFamily="34" charset="0"/>
                <a:cs typeface="Arial" panose="020B0604020202020204" pitchFamily="34" charset="0"/>
              </a:rPr>
            </a:br>
            <a:r>
              <a:rPr lang="en-GB" dirty="0">
                <a:latin typeface="Arial"/>
                <a:cs typeface="Arial"/>
              </a:rPr>
              <a:t>1 April 2024 </a:t>
            </a:r>
            <a:r>
              <a:rPr lang="en-GB" sz="1200" dirty="0">
                <a:latin typeface="Arial"/>
                <a:cs typeface="Arial"/>
              </a:rPr>
              <a:t>https://assets.publishing.service.gov.uk/media/665f11ea16cf36f4d63ebddc/Allowable_Costs_guidance_Version_7_4_June.pdf</a:t>
            </a:r>
            <a:endParaRPr lang="en-GB" dirty="0">
              <a:latin typeface="Arial"/>
              <a:cs typeface="Arial"/>
            </a:endParaRPr>
          </a:p>
        </p:txBody>
      </p:sp>
      <p:sp>
        <p:nvSpPr>
          <p:cNvPr id="9" name="Rectangle 8">
            <a:extLst>
              <a:ext uri="{FF2B5EF4-FFF2-40B4-BE49-F238E27FC236}">
                <a16:creationId xmlns:a16="http://schemas.microsoft.com/office/drawing/2014/main" id="{CF23A833-68A3-57D6-26DD-F4850A18921D}"/>
              </a:ext>
            </a:extLst>
          </p:cNvPr>
          <p:cNvSpPr/>
          <p:nvPr/>
        </p:nvSpPr>
        <p:spPr>
          <a:xfrm>
            <a:off x="5037671" y="1345407"/>
            <a:ext cx="3943349" cy="1357022"/>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“You can’t charge the MOD for bid costs”.</a:t>
            </a:r>
          </a:p>
          <a:p>
            <a:pPr algn="ctr"/>
            <a:endParaRPr lang="en-GB" sz="16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Bid costs, if AAR and agreed, are allowable.</a:t>
            </a:r>
          </a:p>
        </p:txBody>
      </p:sp>
      <p:pic>
        <p:nvPicPr>
          <p:cNvPr id="3" name="Picture 2">
            <a:extLst>
              <a:ext uri="{FF2B5EF4-FFF2-40B4-BE49-F238E27FC236}">
                <a16:creationId xmlns:a16="http://schemas.microsoft.com/office/drawing/2014/main" id="{4AF59C47-80DA-DAD4-9547-315F3F13C01E}"/>
              </a:ext>
            </a:extLst>
          </p:cNvPr>
          <p:cNvPicPr>
            <a:picLocks noChangeAspect="1"/>
          </p:cNvPicPr>
          <p:nvPr/>
        </p:nvPicPr>
        <p:blipFill>
          <a:blip r:embed="rId10"/>
          <a:stretch>
            <a:fillRect/>
          </a:stretch>
        </p:blipFill>
        <p:spPr>
          <a:xfrm>
            <a:off x="7189043" y="26758"/>
            <a:ext cx="1432443" cy="1196511"/>
          </a:xfrm>
          <a:prstGeom prst="rect">
            <a:avLst/>
          </a:prstGeom>
        </p:spPr>
      </p:pic>
      <p:sp>
        <p:nvSpPr>
          <p:cNvPr id="4" name="Rectangle 3">
            <a:extLst>
              <a:ext uri="{FF2B5EF4-FFF2-40B4-BE49-F238E27FC236}">
                <a16:creationId xmlns:a16="http://schemas.microsoft.com/office/drawing/2014/main" id="{8D80D863-5A01-7F34-0E84-E041DA232051}"/>
              </a:ext>
            </a:extLst>
          </p:cNvPr>
          <p:cNvSpPr/>
          <p:nvPr/>
        </p:nvSpPr>
        <p:spPr>
          <a:xfrm>
            <a:off x="30920" y="5386743"/>
            <a:ext cx="4096413" cy="1475348"/>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“The guidance only applies to the contractor and not the MOD”.</a:t>
            </a:r>
          </a:p>
          <a:p>
            <a:pPr algn="ctr"/>
            <a:endParaRPr lang="en-GB" sz="1600" i="1">
              <a:solidFill>
                <a:schemeClr val="bg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The MOD is bound by the guidance as much as the contractor.</a:t>
            </a:r>
          </a:p>
        </p:txBody>
      </p:sp>
      <p:pic>
        <p:nvPicPr>
          <p:cNvPr id="16" name="Picture 15">
            <a:extLst>
              <a:ext uri="{FF2B5EF4-FFF2-40B4-BE49-F238E27FC236}">
                <a16:creationId xmlns:a16="http://schemas.microsoft.com/office/drawing/2014/main" id="{D7154564-84AF-B0B3-3D0D-2FAB5A0A3603}"/>
              </a:ext>
            </a:extLst>
          </p:cNvPr>
          <p:cNvPicPr>
            <a:picLocks noChangeAspect="1"/>
          </p:cNvPicPr>
          <p:nvPr/>
        </p:nvPicPr>
        <p:blipFill>
          <a:blip r:embed="rId11"/>
          <a:stretch>
            <a:fillRect/>
          </a:stretch>
        </p:blipFill>
        <p:spPr>
          <a:xfrm>
            <a:off x="7609279" y="3040095"/>
            <a:ext cx="1481364" cy="2273838"/>
          </a:xfrm>
          <a:prstGeom prst="rect">
            <a:avLst/>
          </a:prstGeom>
        </p:spPr>
      </p:pic>
    </p:spTree>
    <p:extLst>
      <p:ext uri="{BB962C8B-B14F-4D97-AF65-F5344CB8AC3E}">
        <p14:creationId xmlns:p14="http://schemas.microsoft.com/office/powerpoint/2010/main" val="38413459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9E83F6B-B658-690D-6449-40ADD46364A2}"/>
              </a:ext>
            </a:extLst>
          </p:cNvPr>
          <p:cNvPicPr>
            <a:picLocks noChangeAspect="1"/>
          </p:cNvPicPr>
          <p:nvPr/>
        </p:nvPicPr>
        <p:blipFill>
          <a:blip r:embed="rId3"/>
          <a:stretch>
            <a:fillRect/>
          </a:stretch>
        </p:blipFill>
        <p:spPr>
          <a:xfrm>
            <a:off x="7365438" y="4767375"/>
            <a:ext cx="1438001" cy="2063867"/>
          </a:xfrm>
          <a:prstGeom prst="rect">
            <a:avLst/>
          </a:prstGeom>
        </p:spPr>
      </p:pic>
      <p:pic>
        <p:nvPicPr>
          <p:cNvPr id="14" name="Picture 13">
            <a:extLst>
              <a:ext uri="{FF2B5EF4-FFF2-40B4-BE49-F238E27FC236}">
                <a16:creationId xmlns:a16="http://schemas.microsoft.com/office/drawing/2014/main" id="{EB11C6F4-7C08-A9B2-71D6-781334C99D4C}"/>
              </a:ext>
            </a:extLst>
          </p:cNvPr>
          <p:cNvPicPr>
            <a:picLocks noChangeAspect="1"/>
          </p:cNvPicPr>
          <p:nvPr/>
        </p:nvPicPr>
        <p:blipFill>
          <a:blip r:embed="rId4"/>
          <a:stretch>
            <a:fillRect/>
          </a:stretch>
        </p:blipFill>
        <p:spPr>
          <a:xfrm>
            <a:off x="5736045" y="4283702"/>
            <a:ext cx="1595729" cy="2285975"/>
          </a:xfrm>
          <a:prstGeom prst="rect">
            <a:avLst/>
          </a:prstGeom>
        </p:spPr>
      </p:pic>
      <p:pic>
        <p:nvPicPr>
          <p:cNvPr id="10" name="Picture 9">
            <a:extLst>
              <a:ext uri="{FF2B5EF4-FFF2-40B4-BE49-F238E27FC236}">
                <a16:creationId xmlns:a16="http://schemas.microsoft.com/office/drawing/2014/main" id="{8673E50A-F475-A722-A078-13C0E2EEDBA5}"/>
              </a:ext>
            </a:extLst>
          </p:cNvPr>
          <p:cNvPicPr>
            <a:picLocks noChangeAspect="1"/>
          </p:cNvPicPr>
          <p:nvPr/>
        </p:nvPicPr>
        <p:blipFill>
          <a:blip r:embed="rId5"/>
          <a:stretch>
            <a:fillRect/>
          </a:stretch>
        </p:blipFill>
        <p:spPr>
          <a:xfrm>
            <a:off x="4363357" y="3928608"/>
            <a:ext cx="1487884" cy="2129449"/>
          </a:xfrm>
          <a:prstGeom prst="rect">
            <a:avLst/>
          </a:prstGeom>
        </p:spPr>
      </p:pic>
      <p:sp>
        <p:nvSpPr>
          <p:cNvPr id="20482" name="Rectangle 3"/>
          <p:cNvSpPr>
            <a:spLocks/>
          </p:cNvSpPr>
          <p:nvPr/>
        </p:nvSpPr>
        <p:spPr bwMode="auto">
          <a:xfrm>
            <a:off x="440759" y="1431310"/>
            <a:ext cx="7893844"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1969" b="1">
                <a:solidFill>
                  <a:srgbClr val="000000"/>
                </a:solidFill>
                <a:latin typeface="Arial" panose="020B0604020202020204" pitchFamily="34" charset="0"/>
                <a:cs typeface="Arial" panose="020B0604020202020204" pitchFamily="34" charset="0"/>
              </a:rPr>
              <a:t>Our reporting guidance is three documents</a:t>
            </a:r>
          </a:p>
        </p:txBody>
      </p:sp>
      <p:sp>
        <p:nvSpPr>
          <p:cNvPr id="20483" name="Rectangle 4"/>
          <p:cNvSpPr>
            <a:spLocks/>
          </p:cNvSpPr>
          <p:nvPr/>
        </p:nvSpPr>
        <p:spPr bwMode="auto">
          <a:xfrm rot="-6194">
            <a:off x="629079" y="2220634"/>
            <a:ext cx="751720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00911" indent="-200911"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sym typeface="Gill Sans" charset="0"/>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p:cNvSpPr>
          <p:nvPr/>
        </p:nvSpPr>
        <p:spPr bwMode="auto">
          <a:xfrm rot="-6194">
            <a:off x="161731" y="2140224"/>
            <a:ext cx="388887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marL="240665" indent="-240665" defTabSz="642915" eaLnBrk="0" fontAlgn="base" hangingPunct="0">
              <a:spcBef>
                <a:spcPct val="0"/>
              </a:spcBef>
              <a:spcAft>
                <a:spcPct val="0"/>
              </a:spcAft>
              <a:buFont typeface="Arial" panose="020B0604020202020204" pitchFamily="34" charset="0"/>
              <a:buChar char="•"/>
            </a:pPr>
            <a:r>
              <a:rPr lang="en-GB" sz="1500">
                <a:solidFill>
                  <a:srgbClr val="000000"/>
                </a:solidFill>
                <a:latin typeface="Arial"/>
                <a:ea typeface="ヒラギノ角ゴ ProN W3"/>
                <a:cs typeface="Arial"/>
                <a:sym typeface="Gill Sans" charset="0"/>
              </a:rPr>
              <a:t>The most recent reporting guidance update was published on 20 March 2024.</a:t>
            </a:r>
            <a:endParaRPr lang="en-US" sz="1500">
              <a:latin typeface="Arial"/>
              <a:ea typeface="ヒラギノ角ゴ ProN W3"/>
              <a:cs typeface="Arial"/>
            </a:endParaRPr>
          </a:p>
          <a:p>
            <a:pPr marL="240665" indent="-240665" defTabSz="642915" eaLnBrk="0" fontAlgn="base" hangingPunct="0">
              <a:spcBef>
                <a:spcPct val="0"/>
              </a:spcBef>
              <a:spcAft>
                <a:spcPct val="0"/>
              </a:spcAft>
              <a:buFont typeface="Arial" panose="020B0604020202020204" pitchFamily="34" charset="0"/>
              <a:buChar char="•"/>
            </a:pPr>
            <a:endParaRPr lang="en-GB" sz="1547">
              <a:solidFill>
                <a:srgbClr val="000000"/>
              </a:solidFill>
              <a:latin typeface="Arial" panose="020B0604020202020204" pitchFamily="34" charset="0"/>
              <a:ea typeface="ヒラギノ角ゴ ProN W3" charset="-128"/>
              <a:cs typeface="Arial" panose="020B0604020202020204" pitchFamily="34" charset="0"/>
            </a:endParaRPr>
          </a:p>
          <a:p>
            <a:pPr marL="240665" indent="-240665" defTabSz="642915" eaLnBrk="0" fontAlgn="base" hangingPunct="0">
              <a:spcBef>
                <a:spcPct val="0"/>
              </a:spcBef>
              <a:spcAft>
                <a:spcPct val="0"/>
              </a:spcAft>
              <a:buFont typeface="Arial" panose="020B0604020202020204" pitchFamily="34" charset="0"/>
              <a:buChar char="•"/>
            </a:pPr>
            <a:r>
              <a:rPr lang="en-GB" sz="1500">
                <a:solidFill>
                  <a:srgbClr val="000000"/>
                </a:solidFill>
                <a:latin typeface="Arial"/>
                <a:ea typeface="ヒラギノ角ゴ ProN W3"/>
                <a:cs typeface="Arial"/>
                <a:sym typeface="Gill Sans" charset="0"/>
              </a:rPr>
              <a:t>Guidance is built into </a:t>
            </a:r>
            <a:r>
              <a:rPr lang="en-GB" sz="1500" err="1">
                <a:solidFill>
                  <a:srgbClr val="000000"/>
                </a:solidFill>
                <a:latin typeface="Arial"/>
                <a:ea typeface="ヒラギノ角ゴ ProN W3"/>
                <a:cs typeface="Arial"/>
                <a:sym typeface="Gill Sans" charset="0"/>
              </a:rPr>
              <a:t>DefCARS</a:t>
            </a:r>
            <a:r>
              <a:rPr lang="en-GB" sz="1500">
                <a:solidFill>
                  <a:srgbClr val="000000"/>
                </a:solidFill>
                <a:latin typeface="Arial"/>
                <a:ea typeface="ヒラギノ角ゴ ProN W3"/>
                <a:cs typeface="Arial"/>
                <a:sym typeface="Gill Sans" charset="0"/>
              </a:rPr>
              <a:t> via use of links on each page to take users to the relevant section and is sent to new users. </a:t>
            </a:r>
            <a:endParaRPr lang="en-GB" sz="1500">
              <a:solidFill>
                <a:srgbClr val="000000"/>
              </a:solidFill>
              <a:latin typeface="Arial" panose="020B0604020202020204" pitchFamily="34" charset="0"/>
              <a:ea typeface="ヒラギノ角ゴ ProN W3" charset="-128"/>
              <a:cs typeface="Arial" panose="020B0604020202020204" pitchFamily="34" charset="0"/>
            </a:endParaRPr>
          </a:p>
          <a:p>
            <a:pPr defTabSz="642915" eaLnBrk="0" fontAlgn="base" hangingPunct="0">
              <a:spcBef>
                <a:spcPct val="0"/>
              </a:spcBef>
              <a:spcAft>
                <a:spcPct val="0"/>
              </a:spcAft>
            </a:pPr>
            <a:endParaRPr lang="en-GB" sz="1547">
              <a:solidFill>
                <a:srgbClr val="000000"/>
              </a:solidFill>
              <a:latin typeface="Arial" panose="020B0604020202020204" pitchFamily="34" charset="0"/>
              <a:ea typeface="ヒラギノ角ゴ ProN W3" charset="-128"/>
              <a:cs typeface="Arial" panose="020B0604020202020204" pitchFamily="34" charset="0"/>
              <a:sym typeface="Gill Sans" charset="0"/>
            </a:endParaRPr>
          </a:p>
          <a:p>
            <a:pPr marL="240665" indent="-240665" defTabSz="642915" eaLnBrk="0" fontAlgn="base" hangingPunct="0">
              <a:spcBef>
                <a:spcPct val="0"/>
              </a:spcBef>
              <a:spcAft>
                <a:spcPct val="0"/>
              </a:spcAft>
              <a:buFont typeface="Arial" panose="020B0604020202020204" pitchFamily="34" charset="0"/>
              <a:buChar char="•"/>
            </a:pPr>
            <a:r>
              <a:rPr lang="en-GB" sz="1547">
                <a:solidFill>
                  <a:srgbClr val="000000"/>
                </a:solidFill>
                <a:latin typeface="Arial" panose="020B0604020202020204" pitchFamily="34" charset="0"/>
                <a:ea typeface="ヒラギノ角ゴ ProN W3" charset="-128"/>
                <a:cs typeface="Arial" panose="020B0604020202020204" pitchFamily="34" charset="0"/>
                <a:sym typeface="Gill Sans" charset="0"/>
              </a:rPr>
              <a:t>The guidance was developed in parallel with the system and will continue to be updated in line with future system developments</a:t>
            </a:r>
          </a:p>
          <a:p>
            <a:pPr defTabSz="642915" eaLnBrk="0" fontAlgn="base" hangingPunct="0">
              <a:spcBef>
                <a:spcPct val="0"/>
              </a:spcBef>
              <a:spcAft>
                <a:spcPct val="0"/>
              </a:spcAft>
            </a:pPr>
            <a:endParaRPr lang="en-GB" sz="1547">
              <a:solidFill>
                <a:srgbClr val="000000"/>
              </a:solidFill>
              <a:latin typeface="Arial" panose="020B0604020202020204" pitchFamily="34" charset="0"/>
              <a:ea typeface="ヒラギノ角ゴ ProN W3" charset="-128"/>
              <a:cs typeface="Arial" panose="020B0604020202020204" pitchFamily="34" charset="0"/>
              <a:sym typeface="Gill Sans" charset="0"/>
            </a:endParaRPr>
          </a:p>
          <a:p>
            <a:pPr marL="240665" indent="-240665" defTabSz="642915" eaLnBrk="0" fontAlgn="base" hangingPunct="0">
              <a:spcBef>
                <a:spcPct val="0"/>
              </a:spcBef>
              <a:spcAft>
                <a:spcPct val="0"/>
              </a:spcAft>
              <a:buFont typeface="Arial" panose="020B0604020202020204" pitchFamily="34" charset="0"/>
              <a:buChar char="•"/>
            </a:pPr>
            <a:r>
              <a:rPr lang="en-GB" sz="1547">
                <a:solidFill>
                  <a:srgbClr val="000000"/>
                </a:solidFill>
                <a:latin typeface="Arial" panose="020B0604020202020204" pitchFamily="34" charset="0"/>
                <a:ea typeface="ヒラギノ角ゴ ProN W3" charset="-128"/>
                <a:cs typeface="Arial" panose="020B0604020202020204" pitchFamily="34" charset="0"/>
                <a:sym typeface="Gill Sans" charset="0"/>
              </a:rPr>
              <a:t>The SSRO seeks and captures views of stakeholders and users of </a:t>
            </a:r>
            <a:r>
              <a:rPr lang="en-GB" sz="1547" err="1">
                <a:solidFill>
                  <a:srgbClr val="000000"/>
                </a:solidFill>
                <a:latin typeface="Arial" panose="020B0604020202020204" pitchFamily="34" charset="0"/>
                <a:ea typeface="ヒラギノ角ゴ ProN W3" charset="-128"/>
                <a:cs typeface="Arial" panose="020B0604020202020204" pitchFamily="34" charset="0"/>
                <a:sym typeface="Gill Sans" charset="0"/>
              </a:rPr>
              <a:t>DefCARS</a:t>
            </a:r>
            <a:r>
              <a:rPr lang="en-GB" sz="1547">
                <a:solidFill>
                  <a:srgbClr val="000000"/>
                </a:solidFill>
                <a:latin typeface="Arial" panose="020B0604020202020204" pitchFamily="34" charset="0"/>
                <a:ea typeface="ヒラギノ角ゴ ProN W3" charset="-128"/>
                <a:cs typeface="Arial" panose="020B0604020202020204" pitchFamily="34" charset="0"/>
                <a:sym typeface="Gill Sans" charset="0"/>
              </a:rPr>
              <a:t> through the Reporting and IT Sub-Group of the SSRO’s Operational Working Group</a:t>
            </a:r>
            <a:r>
              <a:rPr lang="en-US" sz="1547">
                <a:solidFill>
                  <a:srgbClr val="000000"/>
                </a:solidFill>
                <a:latin typeface="Arial" panose="020B0604020202020204" pitchFamily="34" charset="0"/>
                <a:ea typeface="ヒラギノ角ゴ ProN W3" charset="-128"/>
                <a:cs typeface="Arial" panose="020B0604020202020204" pitchFamily="34" charset="0"/>
                <a:sym typeface="Gill Sans" charset="0"/>
              </a:rPr>
              <a:t>. </a:t>
            </a:r>
            <a:endParaRPr lang="en-US" sz="1687">
              <a:solidFill>
                <a:srgbClr val="000000"/>
              </a:solidFill>
              <a:latin typeface="Arial" panose="020B0604020202020204" pitchFamily="34" charset="0"/>
              <a:ea typeface="ヒラギノ角ゴ ProN W3" charset="-128"/>
              <a:cs typeface="Arial" panose="020B0604020202020204" pitchFamily="34" charset="0"/>
            </a:endParaRPr>
          </a:p>
          <a:p>
            <a:pPr defTabSz="642915" eaLnBrk="0" fontAlgn="base" hangingPunct="0">
              <a:spcBef>
                <a:spcPct val="0"/>
              </a:spcBef>
              <a:spcAft>
                <a:spcPct val="0"/>
              </a:spcAft>
            </a:pPr>
            <a:endParaRPr lang="en-GB" sz="1687">
              <a:solidFill>
                <a:srgbClr val="000000"/>
              </a:solidFill>
              <a:latin typeface="Arial" panose="020B0604020202020204" pitchFamily="34" charset="0"/>
              <a:ea typeface="ヒラギノ角ゴ ProN W3" charset="-128"/>
              <a:cs typeface="Arial" panose="020B0604020202020204" pitchFamily="34" charset="0"/>
              <a:sym typeface="Gill Sans" charset="0"/>
            </a:endParaRPr>
          </a:p>
          <a:p>
            <a:pPr marL="200660" indent="-200660"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cs typeface="Arial" panose="020B0604020202020204"/>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pic>
        <p:nvPicPr>
          <p:cNvPr id="5" name="Picture 4">
            <a:extLst>
              <a:ext uri="{FF2B5EF4-FFF2-40B4-BE49-F238E27FC236}">
                <a16:creationId xmlns:a16="http://schemas.microsoft.com/office/drawing/2014/main" id="{954D0521-5EEC-AF9E-D80B-5A1562AAA400}"/>
              </a:ext>
            </a:extLst>
          </p:cNvPr>
          <p:cNvPicPr>
            <a:picLocks noChangeAspect="1"/>
          </p:cNvPicPr>
          <p:nvPr/>
        </p:nvPicPr>
        <p:blipFill>
          <a:blip r:embed="rId7"/>
          <a:stretch>
            <a:fillRect/>
          </a:stretch>
        </p:blipFill>
        <p:spPr>
          <a:xfrm>
            <a:off x="7189043" y="26758"/>
            <a:ext cx="1432443" cy="1196511"/>
          </a:xfrm>
          <a:prstGeom prst="rect">
            <a:avLst/>
          </a:prstGeom>
        </p:spPr>
      </p:pic>
      <p:sp>
        <p:nvSpPr>
          <p:cNvPr id="2" name="Rectangle: Rounded Corners 1">
            <a:extLst>
              <a:ext uri="{FF2B5EF4-FFF2-40B4-BE49-F238E27FC236}">
                <a16:creationId xmlns:a16="http://schemas.microsoft.com/office/drawing/2014/main" id="{83EAD107-F990-44E3-9B20-2F762E8B0B62}"/>
              </a:ext>
            </a:extLst>
          </p:cNvPr>
          <p:cNvSpPr/>
          <p:nvPr/>
        </p:nvSpPr>
        <p:spPr bwMode="auto">
          <a:xfrm>
            <a:off x="4332786" y="3799534"/>
            <a:ext cx="1513210" cy="612637"/>
          </a:xfrm>
          <a:prstGeom prst="roundRect">
            <a:avLst/>
          </a:prstGeom>
          <a:solidFill>
            <a:srgbClr val="046A38"/>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rgbClr val="FFFFFF"/>
                </a:solidFill>
                <a:effectLst/>
                <a:latin typeface="+mn-lt"/>
                <a:ea typeface="ヒラギノ角ゴ ProN W3" charset="-128"/>
                <a:cs typeface="ヒラギノ角ゴ ProN W3" charset="-128"/>
                <a:sym typeface="Gill Sans" charset="0"/>
                <a:hlinkClick r:id="rId8">
                  <a:extLst>
                    <a:ext uri="{A12FA001-AC4F-418D-AE19-62706E023703}">
                      <ahyp:hlinkClr xmlns:ahyp="http://schemas.microsoft.com/office/drawing/2018/hyperlinkcolor" val="tx"/>
                    </a:ext>
                  </a:extLst>
                </a:hlinkClick>
              </a:rPr>
              <a:t>Contract reports</a:t>
            </a:r>
            <a:endParaRPr kumimoji="0" lang="en-GB" b="0" i="0" u="none" strike="noStrike" cap="none" normalizeH="0" baseline="0">
              <a:ln>
                <a:noFill/>
              </a:ln>
              <a:solidFill>
                <a:srgbClr val="FFFFFF"/>
              </a:solidFill>
              <a:effectLst/>
              <a:latin typeface="+mn-lt"/>
              <a:ea typeface="ヒラギノ角ゴ ProN W3" charset="-128"/>
              <a:cs typeface="ヒラギノ角ゴ ProN W3" charset="-128"/>
              <a:sym typeface="Gill Sans" charset="0"/>
            </a:endParaRPr>
          </a:p>
        </p:txBody>
      </p:sp>
      <p:sp>
        <p:nvSpPr>
          <p:cNvPr id="12" name="Rectangle: Rounded Corners 11">
            <a:extLst>
              <a:ext uri="{FF2B5EF4-FFF2-40B4-BE49-F238E27FC236}">
                <a16:creationId xmlns:a16="http://schemas.microsoft.com/office/drawing/2014/main" id="{DA383AC6-4ACB-4792-9DEC-65B16C13554F}"/>
              </a:ext>
            </a:extLst>
          </p:cNvPr>
          <p:cNvSpPr/>
          <p:nvPr/>
        </p:nvSpPr>
        <p:spPr bwMode="auto">
          <a:xfrm>
            <a:off x="5852228" y="4197475"/>
            <a:ext cx="1513210" cy="612637"/>
          </a:xfrm>
          <a:prstGeom prst="roundRect">
            <a:avLst/>
          </a:prstGeom>
          <a:solidFill>
            <a:srgbClr val="046A38"/>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rgbClr val="FFFFFF"/>
                </a:solidFill>
                <a:effectLst/>
                <a:latin typeface="+mn-lt"/>
                <a:ea typeface="ヒラギノ角ゴ ProN W3" charset="-128"/>
                <a:cs typeface="ヒラギノ角ゴ ProN W3" charset="-128"/>
                <a:sym typeface="Gill Sans" charset="0"/>
                <a:hlinkClick r:id="rId9">
                  <a:extLst>
                    <a:ext uri="{A12FA001-AC4F-418D-AE19-62706E023703}">
                      <ahyp:hlinkClr xmlns:ahyp="http://schemas.microsoft.com/office/drawing/2018/hyperlinkcolor" val="tx"/>
                    </a:ext>
                  </a:extLst>
                </a:hlinkClick>
              </a:rPr>
              <a:t>Supplier reports</a:t>
            </a:r>
            <a:endParaRPr kumimoji="0" lang="en-GB" b="0" i="0" u="none" strike="noStrike" cap="none" normalizeH="0" baseline="0">
              <a:ln>
                <a:noFill/>
              </a:ln>
              <a:solidFill>
                <a:srgbClr val="FFFFFF"/>
              </a:solidFill>
              <a:effectLst/>
              <a:latin typeface="+mn-lt"/>
              <a:ea typeface="ヒラギノ角ゴ ProN W3" charset="-128"/>
              <a:cs typeface="ヒラギノ角ゴ ProN W3" charset="-128"/>
              <a:sym typeface="Gill Sans" charset="0"/>
            </a:endParaRPr>
          </a:p>
        </p:txBody>
      </p:sp>
      <p:sp>
        <p:nvSpPr>
          <p:cNvPr id="13" name="Rectangle: Rounded Corners 12">
            <a:extLst>
              <a:ext uri="{FF2B5EF4-FFF2-40B4-BE49-F238E27FC236}">
                <a16:creationId xmlns:a16="http://schemas.microsoft.com/office/drawing/2014/main" id="{1C8B0026-5EC0-4EB2-9082-88D51BDE4E5F}"/>
              </a:ext>
            </a:extLst>
          </p:cNvPr>
          <p:cNvSpPr/>
          <p:nvPr/>
        </p:nvSpPr>
        <p:spPr bwMode="auto">
          <a:xfrm>
            <a:off x="7338006" y="4533001"/>
            <a:ext cx="1616912" cy="612637"/>
          </a:xfrm>
          <a:prstGeom prst="roundRect">
            <a:avLst/>
          </a:prstGeom>
          <a:solidFill>
            <a:srgbClr val="046A38"/>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b="0" i="0" u="none" strike="noStrike" cap="none" normalizeH="0" baseline="0">
                <a:ln>
                  <a:noFill/>
                </a:ln>
                <a:solidFill>
                  <a:srgbClr val="FFFFFF"/>
                </a:solidFill>
                <a:effectLst/>
                <a:latin typeface="+mn-lt"/>
                <a:ea typeface="ヒラギノ角ゴ ProN W3" charset="-128"/>
                <a:cs typeface="ヒラギノ角ゴ ProN W3" charset="-128"/>
                <a:sym typeface="Gill Sans" charset="0"/>
                <a:hlinkClick r:id="rId10">
                  <a:extLst>
                    <a:ext uri="{A12FA001-AC4F-418D-AE19-62706E023703}">
                      <ahyp:hlinkClr xmlns:ahyp="http://schemas.microsoft.com/office/drawing/2018/hyperlinkcolor" val="tx"/>
                    </a:ext>
                  </a:extLst>
                </a:hlinkClick>
              </a:rPr>
              <a:t>DefCARS functionality</a:t>
            </a:r>
            <a:endParaRPr kumimoji="0" lang="en-GB" b="0" i="0" u="none" strike="noStrike" cap="none" normalizeH="0" baseline="0">
              <a:ln>
                <a:noFill/>
              </a:ln>
              <a:solidFill>
                <a:srgbClr val="FFFFFF"/>
              </a:solidFill>
              <a:effectLst/>
              <a:latin typeface="+mn-lt"/>
              <a:ea typeface="ヒラギノ角ゴ ProN W3" charset="-128"/>
              <a:cs typeface="ヒラギノ角ゴ ProN W3" charset="-128"/>
              <a:sym typeface="Gill Sans" charset="0"/>
            </a:endParaRPr>
          </a:p>
        </p:txBody>
      </p:sp>
      <p:sp>
        <p:nvSpPr>
          <p:cNvPr id="3" name="Rectangle 2">
            <a:extLst>
              <a:ext uri="{FF2B5EF4-FFF2-40B4-BE49-F238E27FC236}">
                <a16:creationId xmlns:a16="http://schemas.microsoft.com/office/drawing/2014/main" id="{661F1A3A-56E6-3AF8-D1E6-39BC4DFE1355}"/>
              </a:ext>
            </a:extLst>
          </p:cNvPr>
          <p:cNvSpPr/>
          <p:nvPr/>
        </p:nvSpPr>
        <p:spPr>
          <a:xfrm>
            <a:off x="5876567" y="1319351"/>
            <a:ext cx="3078351" cy="2893736"/>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“Nothing is done with the data that is collected under the regime”</a:t>
            </a:r>
          </a:p>
          <a:p>
            <a:pPr algn="ctr"/>
            <a:endParaRPr lang="en-GB" sz="1600" i="1">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The SSRO uses it to undertake analysis and provide the MOD with MI to inform their procurement. The MOD also uses the data for a wide range of purposes.</a:t>
            </a:r>
          </a:p>
        </p:txBody>
      </p:sp>
    </p:spTree>
    <p:extLst>
      <p:ext uri="{BB962C8B-B14F-4D97-AF65-F5344CB8AC3E}">
        <p14:creationId xmlns:p14="http://schemas.microsoft.com/office/powerpoint/2010/main" val="3168730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9460"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946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19497" y="1281510"/>
            <a:ext cx="7893844" cy="456676"/>
          </a:xfrm>
          <a:prstGeom prst="rect">
            <a:avLst/>
          </a:prstGeom>
          <a:noFill/>
          <a:ln w="25400" cap="flat" cmpd="sng" algn="ctr">
            <a:noFill/>
            <a:prstDash val="solid"/>
            <a:round/>
            <a:headEnd type="none" w="med" len="med"/>
            <a:tailEnd type="none" w="med" len="med"/>
          </a:ln>
          <a:effectLst/>
        </p:spPr>
        <p:txBody>
          <a:bodyPr vert="horz" wrap="square" lIns="64294" tIns="32147" rIns="64294" bIns="32147" numCol="1" rtlCol="0" anchor="t" anchorCtr="0" compatLnSpc="1">
            <a:prstTxWarp prst="textNoShape">
              <a:avLst/>
            </a:prstTxWarp>
          </a:bodyPr>
          <a:lstStyle/>
          <a:p>
            <a:r>
              <a:rPr lang="en-GB" sz="2000" b="1">
                <a:latin typeface="Arial" panose="020B0604020202020204" pitchFamily="34" charset="0"/>
                <a:cs typeface="Arial" panose="020B0604020202020204" pitchFamily="34" charset="0"/>
              </a:rPr>
              <a:t>Introduction by John Russell</a:t>
            </a:r>
          </a:p>
        </p:txBody>
      </p:sp>
      <p:pic>
        <p:nvPicPr>
          <p:cNvPr id="4" name="Picture 3">
            <a:extLst>
              <a:ext uri="{FF2B5EF4-FFF2-40B4-BE49-F238E27FC236}">
                <a16:creationId xmlns:a16="http://schemas.microsoft.com/office/drawing/2014/main" id="{1E45CDE6-6772-901A-DFE0-869A71C76268}"/>
              </a:ext>
            </a:extLst>
          </p:cNvPr>
          <p:cNvPicPr>
            <a:picLocks noChangeAspect="1"/>
          </p:cNvPicPr>
          <p:nvPr/>
        </p:nvPicPr>
        <p:blipFill>
          <a:blip r:embed="rId4"/>
          <a:stretch>
            <a:fillRect/>
          </a:stretch>
        </p:blipFill>
        <p:spPr>
          <a:xfrm>
            <a:off x="7189043" y="26758"/>
            <a:ext cx="1432443" cy="1196511"/>
          </a:xfrm>
          <a:prstGeom prst="rect">
            <a:avLst/>
          </a:prstGeom>
        </p:spPr>
      </p:pic>
      <p:graphicFrame>
        <p:nvGraphicFramePr>
          <p:cNvPr id="6" name="Diagram 5">
            <a:extLst>
              <a:ext uri="{FF2B5EF4-FFF2-40B4-BE49-F238E27FC236}">
                <a16:creationId xmlns:a16="http://schemas.microsoft.com/office/drawing/2014/main" id="{6EBE608E-4178-5C18-344A-6A3E11F7FC58}"/>
              </a:ext>
            </a:extLst>
          </p:cNvPr>
          <p:cNvGraphicFramePr/>
          <p:nvPr>
            <p:extLst>
              <p:ext uri="{D42A27DB-BD31-4B8C-83A1-F6EECF244321}">
                <p14:modId xmlns:p14="http://schemas.microsoft.com/office/powerpoint/2010/main" val="630379645"/>
              </p:ext>
            </p:extLst>
          </p:nvPr>
        </p:nvGraphicFramePr>
        <p:xfrm>
          <a:off x="630659" y="1668397"/>
          <a:ext cx="7274606" cy="492835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0569943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p:cNvSpPr>
          <p:nvPr/>
        </p:nvSpPr>
        <p:spPr bwMode="auto">
          <a:xfrm>
            <a:off x="619498" y="1275292"/>
            <a:ext cx="7893844" cy="6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eaLnBrk="1" hangingPunct="1"/>
            <a:r>
              <a:rPr lang="en-US" altLang="en-US" sz="1969" b="1">
                <a:latin typeface="Arial" panose="020B0604020202020204" pitchFamily="34" charset="0"/>
                <a:cs typeface="Arial" panose="020B0604020202020204" pitchFamily="34" charset="0"/>
                <a:sym typeface="Interstate-Bold" charset="0"/>
              </a:rPr>
              <a:t>The SSRO is empowered to give opinions or make determinations on matters referred to it by the contractors or the MOD</a:t>
            </a: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 name="Rectangle 4">
            <a:extLst>
              <a:ext uri="{FF2B5EF4-FFF2-40B4-BE49-F238E27FC236}">
                <a16:creationId xmlns:a16="http://schemas.microsoft.com/office/drawing/2014/main" id="{67653CD5-6526-4E57-A7E8-A3B2C33D65BF}"/>
              </a:ext>
            </a:extLst>
          </p:cNvPr>
          <p:cNvSpPr>
            <a:spLocks/>
          </p:cNvSpPr>
          <p:nvPr/>
        </p:nvSpPr>
        <p:spPr bwMode="auto">
          <a:xfrm rot="-6194">
            <a:off x="174477" y="1929161"/>
            <a:ext cx="6429266" cy="4098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marL="240665" indent="-240665">
              <a:buFont typeface="Arial" panose="020B0604020202020204" pitchFamily="34" charset="0"/>
              <a:buChar char="•"/>
            </a:pPr>
            <a:r>
              <a:rPr lang="en-GB" sz="1687">
                <a:latin typeface="Arial" panose="020B0604020202020204" pitchFamily="34" charset="0"/>
                <a:cs typeface="Arial" panose="020B0604020202020204" pitchFamily="34" charset="0"/>
              </a:rPr>
              <a:t>The legislation identifies:</a:t>
            </a:r>
            <a:endParaRPr lang="en-US"/>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the range of matters that may be referred</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who may refer them</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the circumstances in which referrals may be made</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whether the SSRO </a:t>
            </a:r>
            <a:r>
              <a:rPr lang="en-GB" sz="1687" u="sng">
                <a:latin typeface="Arial" panose="020B0604020202020204" pitchFamily="34" charset="0"/>
                <a:cs typeface="Arial" panose="020B0604020202020204" pitchFamily="34" charset="0"/>
              </a:rPr>
              <a:t>may</a:t>
            </a:r>
            <a:r>
              <a:rPr lang="en-GB" sz="1687">
                <a:latin typeface="Arial" panose="020B0604020202020204" pitchFamily="34" charset="0"/>
                <a:cs typeface="Arial" panose="020B0604020202020204" pitchFamily="34" charset="0"/>
              </a:rPr>
              <a:t> or </a:t>
            </a:r>
            <a:r>
              <a:rPr lang="en-GB" sz="1687" u="sng">
                <a:latin typeface="Arial" panose="020B0604020202020204" pitchFamily="34" charset="0"/>
                <a:cs typeface="Arial" panose="020B0604020202020204" pitchFamily="34" charset="0"/>
              </a:rPr>
              <a:t>must</a:t>
            </a:r>
            <a:r>
              <a:rPr lang="en-GB" sz="1687">
                <a:latin typeface="Arial" panose="020B0604020202020204" pitchFamily="34" charset="0"/>
                <a:cs typeface="Arial" panose="020B0604020202020204" pitchFamily="34" charset="0"/>
              </a:rPr>
              <a:t> provide an opinion or determination</a:t>
            </a:r>
          </a:p>
          <a:p>
            <a:pPr marL="561975" lvl="1" indent="-240665">
              <a:buFont typeface="Arial" panose="020B0604020202020204" pitchFamily="34" charset="0"/>
              <a:buChar char="•"/>
            </a:pPr>
            <a:endParaRPr lang="en-GB" sz="1687">
              <a:latin typeface="Arial" panose="020B0604020202020204" pitchFamily="34" charset="0"/>
              <a:cs typeface="Arial" panose="020B0604020202020204" pitchFamily="34" charset="0"/>
            </a:endParaRPr>
          </a:p>
          <a:p>
            <a:pPr marL="240665" indent="-240665">
              <a:buFont typeface="Arial" panose="020B0604020202020204" pitchFamily="34" charset="0"/>
              <a:buChar char="•"/>
            </a:pPr>
            <a:r>
              <a:rPr lang="en-GB" sz="1687">
                <a:latin typeface="Arial" panose="020B0604020202020204" pitchFamily="34" charset="0"/>
                <a:cs typeface="Arial" panose="020B0604020202020204" pitchFamily="34" charset="0"/>
              </a:rPr>
              <a:t>Referrals can:</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make legally binding changes to the price of an existing contract.</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support the agreement of contract prices that are VFM as  well as fair and reasonable</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help to resolve disagreements on individual contracts</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clarify how the regulatory framework should be applied</a:t>
            </a:r>
          </a:p>
          <a:p>
            <a:pPr marL="561975" lvl="1" indent="-240665">
              <a:buFont typeface="Arial" panose="020B0604020202020204" pitchFamily="34" charset="0"/>
              <a:buChar char="•"/>
            </a:pPr>
            <a:r>
              <a:rPr lang="en-GB" sz="1687">
                <a:latin typeface="Arial" panose="020B0604020202020204" pitchFamily="34" charset="0"/>
                <a:cs typeface="Arial" panose="020B0604020202020204" pitchFamily="34" charset="0"/>
              </a:rPr>
              <a:t>generate insights that inform subsequent improvements in  the regulatory framework</a:t>
            </a:r>
          </a:p>
          <a:p>
            <a:pPr marL="321310" lvl="1"/>
            <a:endParaRPr lang="en-GB" sz="1687">
              <a:latin typeface="Arial" panose="020B0604020202020204" pitchFamily="34" charset="0"/>
              <a:cs typeface="Arial" panose="020B0604020202020204" pitchFamily="34" charset="0"/>
            </a:endParaRPr>
          </a:p>
          <a:p>
            <a:pPr marL="240665" indent="-240665">
              <a:buFont typeface="Arial,Sans-Serif" panose="020B0604020202020204" pitchFamily="34" charset="0"/>
              <a:buChar char="•"/>
            </a:pPr>
            <a:r>
              <a:rPr lang="en-GB" sz="1700">
                <a:latin typeface="Arial"/>
                <a:cs typeface="Arial"/>
              </a:rPr>
              <a:t>Referral investigations are funded on a case-by-case basis</a:t>
            </a:r>
            <a:endParaRPr lang="en-US" sz="1700">
              <a:latin typeface="Arial"/>
              <a:cs typeface="Arial"/>
            </a:endParaRPr>
          </a:p>
        </p:txBody>
      </p:sp>
      <p:sp>
        <p:nvSpPr>
          <p:cNvPr id="3" name="Rectangle 2">
            <a:extLst>
              <a:ext uri="{FF2B5EF4-FFF2-40B4-BE49-F238E27FC236}">
                <a16:creationId xmlns:a16="http://schemas.microsoft.com/office/drawing/2014/main" id="{88C5893E-031D-011F-01C7-61F367D376A4}"/>
              </a:ext>
            </a:extLst>
          </p:cNvPr>
          <p:cNvSpPr/>
          <p:nvPr/>
        </p:nvSpPr>
        <p:spPr>
          <a:xfrm>
            <a:off x="6609620" y="2208981"/>
            <a:ext cx="2341331" cy="3917200"/>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“Referrals are complex”.</a:t>
            </a:r>
          </a:p>
          <a:p>
            <a:pPr algn="ctr"/>
            <a:endParaRPr lang="en-GB" sz="16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Referrals can help resolve complex contract issues. </a:t>
            </a:r>
          </a:p>
          <a:p>
            <a:pPr algn="ctr"/>
            <a:endParaRPr lang="en-GB" sz="1600">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a:cs typeface="Arial"/>
              </a:rPr>
              <a:t>The SSRO offers pre-referral support and is continuing to enhance the services in this area</a:t>
            </a:r>
          </a:p>
          <a:p>
            <a:pPr algn="ctr"/>
            <a:endParaRPr lang="en-GB" sz="1600">
              <a:solidFill>
                <a:schemeClr val="tx1"/>
              </a:solidFill>
              <a:latin typeface="Arial"/>
              <a:cs typeface="Arial"/>
            </a:endParaRPr>
          </a:p>
          <a:p>
            <a:pPr algn="ctr"/>
            <a:r>
              <a:rPr lang="en-GB" sz="1600">
                <a:solidFill>
                  <a:schemeClr val="tx1"/>
                </a:solidFill>
                <a:latin typeface="Arial"/>
                <a:cs typeface="Arial"/>
              </a:rPr>
              <a:t> </a:t>
            </a:r>
            <a:r>
              <a:rPr lang="en-GB" sz="1400" i="1">
                <a:solidFill>
                  <a:schemeClr val="tx1"/>
                </a:solidFill>
                <a:latin typeface="Arial"/>
                <a:cs typeface="Arial"/>
              </a:rPr>
              <a:t>(see next slide on Non Referral Advice Service)</a:t>
            </a:r>
            <a:endParaRPr lang="en-GB" sz="1400" i="1">
              <a:solidFill>
                <a:schemeClr val="tx1"/>
              </a:solidFill>
              <a:latin typeface="Arial" panose="020B0604020202020204" pitchFamily="34" charset="0"/>
              <a:cs typeface="Arial" panose="020B0604020202020204" pitchFamily="34" charset="0"/>
            </a:endParaRPr>
          </a:p>
          <a:p>
            <a:pPr algn="ctr"/>
            <a:endParaRPr lang="en-GB" sz="1600">
              <a:solidFill>
                <a:schemeClr val="tx1"/>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1242F521-862E-FAC2-9D62-FAA7CA786386}"/>
              </a:ext>
            </a:extLst>
          </p:cNvPr>
          <p:cNvPicPr>
            <a:picLocks noChangeAspect="1"/>
          </p:cNvPicPr>
          <p:nvPr/>
        </p:nvPicPr>
        <p:blipFill>
          <a:blip r:embed="rId4"/>
          <a:stretch>
            <a:fillRect/>
          </a:stretch>
        </p:blipFill>
        <p:spPr>
          <a:xfrm>
            <a:off x="7189043" y="26758"/>
            <a:ext cx="1432443" cy="1196511"/>
          </a:xfrm>
          <a:prstGeom prst="rect">
            <a:avLst/>
          </a:prstGeom>
        </p:spPr>
      </p:pic>
    </p:spTree>
    <p:extLst>
      <p:ext uri="{BB962C8B-B14F-4D97-AF65-F5344CB8AC3E}">
        <p14:creationId xmlns:p14="http://schemas.microsoft.com/office/powerpoint/2010/main" val="13813318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4" name="Straight Connector 5">
            <a:extLst>
              <a:ext uri="{C183D7F6-B498-43B3-948B-1728B52AA6E4}">
                <adec:decorative xmlns:adec="http://schemas.microsoft.com/office/drawing/2017/decorative" val="1"/>
              </a:ext>
            </a:extLst>
          </p:cNvPr>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3">
            <a:extLst>
              <a:ext uri="{FF2B5EF4-FFF2-40B4-BE49-F238E27FC236}">
                <a16:creationId xmlns:a16="http://schemas.microsoft.com/office/drawing/2014/main" id="{18ACA72B-460C-09BA-788E-87D80223AD61}"/>
              </a:ext>
            </a:extLst>
          </p:cNvPr>
          <p:cNvSpPr>
            <a:spLocks/>
          </p:cNvSpPr>
          <p:nvPr/>
        </p:nvSpPr>
        <p:spPr bwMode="auto">
          <a:xfrm>
            <a:off x="619498" y="1414732"/>
            <a:ext cx="8065593" cy="90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t">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a:r>
              <a:rPr lang="en-US" altLang="en-US" sz="1950" b="1" dirty="0">
                <a:latin typeface="Arial"/>
                <a:ea typeface="ヒラギノ角ゴ ProN W3"/>
                <a:cs typeface="Arial"/>
                <a:sym typeface="Interstate-Bold" charset="0"/>
              </a:rPr>
              <a:t>We have launched a new ‘Non-referral advice service’ for complex contract-specific queries that cannot be dealt with by the SSRO Helpdesk or are inappropriate for referral</a:t>
            </a:r>
            <a:endParaRPr lang="en-US" altLang="en-US" sz="1969" b="1" dirty="0">
              <a:latin typeface="Arial"/>
              <a:ea typeface="ヒラギノ角ゴ ProN W3"/>
              <a:cs typeface="Arial"/>
              <a:sym typeface="Interstate-Bold" charset="0"/>
            </a:endParaRPr>
          </a:p>
        </p:txBody>
      </p:sp>
      <p:sp>
        <p:nvSpPr>
          <p:cNvPr id="7" name="TextBox 6">
            <a:extLst>
              <a:ext uri="{FF2B5EF4-FFF2-40B4-BE49-F238E27FC236}">
                <a16:creationId xmlns:a16="http://schemas.microsoft.com/office/drawing/2014/main" id="{E4346C7B-56FE-38C3-143D-149EBAFAE6A6}"/>
              </a:ext>
            </a:extLst>
          </p:cNvPr>
          <p:cNvSpPr txBox="1"/>
          <p:nvPr/>
        </p:nvSpPr>
        <p:spPr>
          <a:xfrm>
            <a:off x="3233991" y="2354966"/>
            <a:ext cx="2676018" cy="308674"/>
          </a:xfrm>
          <a:prstGeom prst="rect">
            <a:avLst/>
          </a:prstGeom>
          <a:noFill/>
        </p:spPr>
        <p:txBody>
          <a:bodyPr wrap="square" rtlCol="0">
            <a:spAutoFit/>
          </a:bodyPr>
          <a:lstStyle/>
          <a:p>
            <a:pPr algn="ctr"/>
            <a:r>
              <a:rPr lang="en-US" sz="1406" b="1">
                <a:latin typeface="Arial" panose="020B0604020202020204" pitchFamily="34" charset="0"/>
                <a:cs typeface="Arial" panose="020B0604020202020204" pitchFamily="34" charset="0"/>
              </a:rPr>
              <a:t>Responsive services</a:t>
            </a:r>
            <a:endParaRPr lang="en-GB" sz="1406" b="1">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814F8974-688F-2CAD-29F3-2687E605614F}"/>
              </a:ext>
            </a:extLst>
          </p:cNvPr>
          <p:cNvSpPr txBox="1"/>
          <p:nvPr/>
        </p:nvSpPr>
        <p:spPr>
          <a:xfrm>
            <a:off x="4937717" y="6522568"/>
            <a:ext cx="4483826" cy="308674"/>
          </a:xfrm>
          <a:prstGeom prst="rect">
            <a:avLst/>
          </a:prstGeom>
          <a:noFill/>
        </p:spPr>
        <p:txBody>
          <a:bodyPr wrap="square" rtlCol="0" anchor="ctr">
            <a:spAutoFit/>
          </a:bodyPr>
          <a:lstStyle/>
          <a:p>
            <a:r>
              <a:rPr lang="en-US" sz="1406">
                <a:latin typeface="Arial" panose="020B0604020202020204" pitchFamily="34" charset="0"/>
                <a:cs typeface="Arial" panose="020B0604020202020204" pitchFamily="34" charset="0"/>
              </a:rPr>
              <a:t>Further information on the service is available </a:t>
            </a:r>
            <a:r>
              <a:rPr lang="en-US" sz="1406">
                <a:latin typeface="Arial" panose="020B0604020202020204" pitchFamily="34" charset="0"/>
                <a:cs typeface="Arial" panose="020B0604020202020204" pitchFamily="34" charset="0"/>
                <a:hlinkClick r:id="rId4"/>
              </a:rPr>
              <a:t>here</a:t>
            </a:r>
            <a:r>
              <a:rPr lang="en-US" sz="1406">
                <a:latin typeface="Arial" panose="020B0604020202020204" pitchFamily="34" charset="0"/>
                <a:cs typeface="Arial" panose="020B0604020202020204" pitchFamily="34" charset="0"/>
              </a:rPr>
              <a:t>.</a:t>
            </a:r>
          </a:p>
        </p:txBody>
      </p:sp>
      <p:pic>
        <p:nvPicPr>
          <p:cNvPr id="4" name="Picture 3">
            <a:extLst>
              <a:ext uri="{FF2B5EF4-FFF2-40B4-BE49-F238E27FC236}">
                <a16:creationId xmlns:a16="http://schemas.microsoft.com/office/drawing/2014/main" id="{006F7EAE-EDF4-3BA3-811C-68A4908262EF}"/>
              </a:ext>
            </a:extLst>
          </p:cNvPr>
          <p:cNvPicPr>
            <a:picLocks noChangeAspect="1"/>
          </p:cNvPicPr>
          <p:nvPr/>
        </p:nvPicPr>
        <p:blipFill>
          <a:blip r:embed="rId5"/>
          <a:stretch>
            <a:fillRect/>
          </a:stretch>
        </p:blipFill>
        <p:spPr>
          <a:xfrm>
            <a:off x="7189043" y="26758"/>
            <a:ext cx="1432443" cy="1196511"/>
          </a:xfrm>
          <a:prstGeom prst="rect">
            <a:avLst/>
          </a:prstGeom>
        </p:spPr>
      </p:pic>
      <p:sp>
        <p:nvSpPr>
          <p:cNvPr id="5" name="Rectangle 4">
            <a:extLst>
              <a:ext uri="{FF2B5EF4-FFF2-40B4-BE49-F238E27FC236}">
                <a16:creationId xmlns:a16="http://schemas.microsoft.com/office/drawing/2014/main" id="{EE100D84-24D1-D44F-F147-A4FF031C9C4B}"/>
              </a:ext>
            </a:extLst>
          </p:cNvPr>
          <p:cNvSpPr/>
          <p:nvPr/>
        </p:nvSpPr>
        <p:spPr>
          <a:xfrm>
            <a:off x="6480301" y="2328041"/>
            <a:ext cx="2523714" cy="3215425"/>
          </a:xfrm>
          <a:prstGeom prst="rect">
            <a:avLst/>
          </a:prstGeom>
          <a:ln w="38100"/>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“Referrals are time intensive”.</a:t>
            </a:r>
          </a:p>
          <a:p>
            <a:pPr algn="ctr"/>
            <a:endParaRPr lang="en-GB" sz="1600" i="1">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NRAS aim to help speed up contract negotiations and enable the parties to qualifying contracts to resolve disagreement without the need for a formal opinion or determination</a:t>
            </a:r>
          </a:p>
        </p:txBody>
      </p:sp>
      <p:graphicFrame>
        <p:nvGraphicFramePr>
          <p:cNvPr id="10" name="Diagram 9">
            <a:extLst>
              <a:ext uri="{FF2B5EF4-FFF2-40B4-BE49-F238E27FC236}">
                <a16:creationId xmlns:a16="http://schemas.microsoft.com/office/drawing/2014/main" id="{D5E14EC5-BD0E-CCF9-7542-D3B6ADB19029}"/>
              </a:ext>
            </a:extLst>
          </p:cNvPr>
          <p:cNvGraphicFramePr/>
          <p:nvPr>
            <p:extLst>
              <p:ext uri="{D42A27DB-BD31-4B8C-83A1-F6EECF244321}">
                <p14:modId xmlns:p14="http://schemas.microsoft.com/office/powerpoint/2010/main" val="3820328581"/>
              </p:ext>
            </p:extLst>
          </p:nvPr>
        </p:nvGraphicFramePr>
        <p:xfrm>
          <a:off x="2620570" y="2663640"/>
          <a:ext cx="3646364" cy="420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9FD76B20-32CF-80CE-B2DC-31A02BB78ED9}"/>
              </a:ext>
            </a:extLst>
          </p:cNvPr>
          <p:cNvSpPr txBox="1"/>
          <p:nvPr/>
        </p:nvSpPr>
        <p:spPr>
          <a:xfrm>
            <a:off x="512623" y="3082662"/>
            <a:ext cx="2107947" cy="741357"/>
          </a:xfrm>
          <a:prstGeom prst="rect">
            <a:avLst/>
          </a:prstGeom>
          <a:noFill/>
        </p:spPr>
        <p:txBody>
          <a:bodyPr wrap="square" rtlCol="0" anchor="ctr">
            <a:spAutoFit/>
          </a:bodyPr>
          <a:lstStyle/>
          <a:p>
            <a:r>
              <a:rPr lang="en-US" sz="1406">
                <a:latin typeface="Arial" panose="020B0604020202020204" pitchFamily="34" charset="0"/>
                <a:cs typeface="Arial" panose="020B0604020202020204" pitchFamily="34" charset="0"/>
              </a:rPr>
              <a:t>General enquiries on applying the regulatory framework</a:t>
            </a:r>
            <a:endParaRPr lang="en-GB" sz="1406">
              <a:latin typeface="Arial" panose="020B0604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A0494E7B-C89E-4982-4FD8-B128D0496A48}"/>
              </a:ext>
            </a:extLst>
          </p:cNvPr>
          <p:cNvSpPr txBox="1"/>
          <p:nvPr/>
        </p:nvSpPr>
        <p:spPr>
          <a:xfrm>
            <a:off x="512623" y="4243040"/>
            <a:ext cx="2107947" cy="957698"/>
          </a:xfrm>
          <a:prstGeom prst="rect">
            <a:avLst/>
          </a:prstGeom>
          <a:noFill/>
        </p:spPr>
        <p:txBody>
          <a:bodyPr wrap="square" rtlCol="0" anchor="ctr">
            <a:spAutoFit/>
          </a:bodyPr>
          <a:lstStyle/>
          <a:p>
            <a:r>
              <a:rPr lang="en-US" sz="1406" b="1" dirty="0">
                <a:latin typeface="Arial" panose="020B0604020202020204" pitchFamily="34" charset="0"/>
                <a:cs typeface="Arial" panose="020B0604020202020204" pitchFamily="34" charset="0"/>
              </a:rPr>
              <a:t>More complex queries on applying the regulatory framework to specific contracts</a:t>
            </a:r>
            <a:endParaRPr lang="en-GB" sz="1406" b="1" dirty="0">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B56E231D-7AF6-0F0B-3169-43B4FEF1C6EF}"/>
              </a:ext>
            </a:extLst>
          </p:cNvPr>
          <p:cNvSpPr txBox="1"/>
          <p:nvPr/>
        </p:nvSpPr>
        <p:spPr>
          <a:xfrm>
            <a:off x="512623" y="5559469"/>
            <a:ext cx="2875716" cy="954107"/>
          </a:xfrm>
          <a:prstGeom prst="rect">
            <a:avLst/>
          </a:prstGeom>
          <a:noFill/>
        </p:spPr>
        <p:txBody>
          <a:bodyPr wrap="square" lIns="91440" tIns="45720" rIns="91440" bIns="45720" rtlCol="0" anchor="ctr">
            <a:spAutoFit/>
          </a:bodyPr>
          <a:lstStyle/>
          <a:p>
            <a:r>
              <a:rPr lang="en-US" sz="1400" dirty="0">
                <a:latin typeface="Arial"/>
                <a:cs typeface="Arial"/>
              </a:rPr>
              <a:t>Matters which the legislation provides may be referred to the SSRO for a formal opinion or legally-binding determination. </a:t>
            </a:r>
          </a:p>
        </p:txBody>
      </p:sp>
      <p:sp>
        <p:nvSpPr>
          <p:cNvPr id="15" name="Arrow: Right 14">
            <a:extLst>
              <a:ext uri="{FF2B5EF4-FFF2-40B4-BE49-F238E27FC236}">
                <a16:creationId xmlns:a16="http://schemas.microsoft.com/office/drawing/2014/main" id="{9B0A85AE-6FD4-EA03-1C7B-AAA946174CC2}"/>
              </a:ext>
            </a:extLst>
          </p:cNvPr>
          <p:cNvSpPr/>
          <p:nvPr/>
        </p:nvSpPr>
        <p:spPr>
          <a:xfrm>
            <a:off x="2453820" y="3211024"/>
            <a:ext cx="49855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Arrow: Right 15">
            <a:extLst>
              <a:ext uri="{FF2B5EF4-FFF2-40B4-BE49-F238E27FC236}">
                <a16:creationId xmlns:a16="http://schemas.microsoft.com/office/drawing/2014/main" id="{8B80AD7F-007F-B340-9837-7EAF10B20DF2}"/>
              </a:ext>
            </a:extLst>
          </p:cNvPr>
          <p:cNvSpPr/>
          <p:nvPr/>
        </p:nvSpPr>
        <p:spPr>
          <a:xfrm>
            <a:off x="2791338" y="4479573"/>
            <a:ext cx="49855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Arrow: Right 16">
            <a:extLst>
              <a:ext uri="{FF2B5EF4-FFF2-40B4-BE49-F238E27FC236}">
                <a16:creationId xmlns:a16="http://schemas.microsoft.com/office/drawing/2014/main" id="{875B90A3-6B88-335E-FE7F-6104F0F8D176}"/>
              </a:ext>
            </a:extLst>
          </p:cNvPr>
          <p:cNvSpPr/>
          <p:nvPr/>
        </p:nvSpPr>
        <p:spPr>
          <a:xfrm>
            <a:off x="3332330" y="5794206"/>
            <a:ext cx="498559" cy="484632"/>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TextBox 29">
            <a:extLst>
              <a:ext uri="{FF2B5EF4-FFF2-40B4-BE49-F238E27FC236}">
                <a16:creationId xmlns:a16="http://schemas.microsoft.com/office/drawing/2014/main" id="{7D19CA50-2E83-D143-09D4-5B3603DA4700}"/>
              </a:ext>
            </a:extLst>
          </p:cNvPr>
          <p:cNvSpPr txBox="1"/>
          <p:nvPr/>
        </p:nvSpPr>
        <p:spPr>
          <a:xfrm rot="17640000">
            <a:off x="3329990" y="4408413"/>
            <a:ext cx="4656821"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i="1">
                <a:solidFill>
                  <a:srgbClr val="FF0000"/>
                </a:solidFill>
                <a:ea typeface="Calibri"/>
                <a:cs typeface="Calibri"/>
              </a:rPr>
              <a:t>Consider proportionality in choosing service</a:t>
            </a:r>
            <a:r>
              <a:rPr lang="en-US">
                <a:ea typeface="Calibri"/>
                <a:cs typeface="Calibri"/>
              </a:rPr>
              <a:t> </a:t>
            </a:r>
            <a:endParaRPr lang="en-US"/>
          </a:p>
        </p:txBody>
      </p:sp>
    </p:spTree>
    <p:extLst>
      <p:ext uri="{BB962C8B-B14F-4D97-AF65-F5344CB8AC3E}">
        <p14:creationId xmlns:p14="http://schemas.microsoft.com/office/powerpoint/2010/main" val="26486411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diagram of a project">
            <a:extLst>
              <a:ext uri="{FF2B5EF4-FFF2-40B4-BE49-F238E27FC236}">
                <a16:creationId xmlns:a16="http://schemas.microsoft.com/office/drawing/2014/main" id="{2FAFC756-79D0-AF55-F206-3213F1FB38AC}"/>
              </a:ext>
            </a:extLst>
          </p:cNvPr>
          <p:cNvPicPr>
            <a:picLocks noChangeAspect="1"/>
          </p:cNvPicPr>
          <p:nvPr/>
        </p:nvPicPr>
        <p:blipFill>
          <a:blip r:embed="rId3"/>
          <a:stretch>
            <a:fillRect/>
          </a:stretch>
        </p:blipFill>
        <p:spPr>
          <a:xfrm>
            <a:off x="829689" y="1782048"/>
            <a:ext cx="7695111" cy="4031855"/>
          </a:xfrm>
          <a:prstGeom prst="rect">
            <a:avLst/>
          </a:prstGeom>
        </p:spPr>
      </p:pic>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p:cNvSpPr>
          <p:nvPr/>
        </p:nvSpPr>
        <p:spPr bwMode="auto">
          <a:xfrm>
            <a:off x="619200" y="1328400"/>
            <a:ext cx="7893844" cy="6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a:r>
              <a:rPr lang="en-GB" sz="1969" b="1">
                <a:solidFill>
                  <a:srgbClr val="000000"/>
                </a:solidFill>
                <a:latin typeface="Arial" panose="020B0604020202020204" pitchFamily="34" charset="0"/>
                <a:cs typeface="Arial" panose="020B0604020202020204" pitchFamily="34" charset="0"/>
              </a:rPr>
              <a:t>Contract reports relating to QDCs or QSCs are required by the Single Source Contract Regulations 2014</a:t>
            </a:r>
          </a:p>
        </p:txBody>
      </p:sp>
      <p:pic>
        <p:nvPicPr>
          <p:cNvPr id="2" name="Picture 1">
            <a:extLst>
              <a:ext uri="{FF2B5EF4-FFF2-40B4-BE49-F238E27FC236}">
                <a16:creationId xmlns:a16="http://schemas.microsoft.com/office/drawing/2014/main" id="{7600C5C6-CBA7-9365-6629-8CB7612577BF}"/>
              </a:ext>
            </a:extLst>
          </p:cNvPr>
          <p:cNvPicPr>
            <a:picLocks noChangeAspect="1"/>
          </p:cNvPicPr>
          <p:nvPr/>
        </p:nvPicPr>
        <p:blipFill>
          <a:blip r:embed="rId5"/>
          <a:stretch>
            <a:fillRect/>
          </a:stretch>
        </p:blipFill>
        <p:spPr>
          <a:xfrm>
            <a:off x="7189043" y="26758"/>
            <a:ext cx="1432443" cy="1196511"/>
          </a:xfrm>
          <a:prstGeom prst="rect">
            <a:avLst/>
          </a:prstGeom>
        </p:spPr>
      </p:pic>
      <p:sp>
        <p:nvSpPr>
          <p:cNvPr id="3" name="Rectangle 2">
            <a:extLst>
              <a:ext uri="{FF2B5EF4-FFF2-40B4-BE49-F238E27FC236}">
                <a16:creationId xmlns:a16="http://schemas.microsoft.com/office/drawing/2014/main" id="{0C965632-3953-1892-4DD9-271F6230AFAB}"/>
              </a:ext>
            </a:extLst>
          </p:cNvPr>
          <p:cNvSpPr/>
          <p:nvPr/>
        </p:nvSpPr>
        <p:spPr>
          <a:xfrm>
            <a:off x="84083" y="5605611"/>
            <a:ext cx="8975833" cy="1252389"/>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Myth Buster</a:t>
            </a:r>
            <a:r>
              <a:rPr lang="en-GB" sz="1400">
                <a:solidFill>
                  <a:schemeClr val="tx1"/>
                </a:solidFill>
                <a:latin typeface="Arial" panose="020B0604020202020204" pitchFamily="34" charset="0"/>
                <a:cs typeface="Arial" panose="020B0604020202020204" pitchFamily="34" charset="0"/>
              </a:rPr>
              <a:t> </a:t>
            </a:r>
          </a:p>
          <a:p>
            <a:pPr algn="ctr"/>
            <a:r>
              <a:rPr lang="en-GB" sz="1400" i="1">
                <a:solidFill>
                  <a:schemeClr val="bg1"/>
                </a:solidFill>
                <a:latin typeface="Arial" panose="020B0604020202020204" pitchFamily="34" charset="0"/>
                <a:cs typeface="Arial" panose="020B0604020202020204" pitchFamily="34" charset="0"/>
              </a:rPr>
              <a:t>“There is a reporting burden associated with being subject to the regulatory framework”.</a:t>
            </a:r>
            <a:endParaRPr lang="en-GB" sz="1400" i="1">
              <a:solidFill>
                <a:schemeClr val="tx1"/>
              </a:solidFill>
              <a:latin typeface="Arial" panose="020B0604020202020204" pitchFamily="34" charset="0"/>
              <a:cs typeface="Arial" panose="020B0604020202020204" pitchFamily="34" charset="0"/>
            </a:endParaRPr>
          </a:p>
          <a:p>
            <a:pPr algn="ctr"/>
            <a:r>
              <a:rPr lang="en-GB" sz="1400">
                <a:solidFill>
                  <a:schemeClr val="tx1"/>
                </a:solidFill>
                <a:latin typeface="Arial" panose="020B0604020202020204" pitchFamily="34" charset="0"/>
                <a:cs typeface="Arial" panose="020B0604020202020204" pitchFamily="34" charset="0"/>
              </a:rPr>
              <a:t>Frequency of reports can be tailored to value of the contract.</a:t>
            </a:r>
          </a:p>
          <a:p>
            <a:pPr algn="ctr"/>
            <a:r>
              <a:rPr lang="en-GB" sz="1400">
                <a:solidFill>
                  <a:schemeClr val="tx1"/>
                </a:solidFill>
                <a:latin typeface="Arial" panose="020B0604020202020204" pitchFamily="34" charset="0"/>
                <a:cs typeface="Arial" panose="020B0604020202020204" pitchFamily="34" charset="0"/>
              </a:rPr>
              <a:t>This is information that a contractor should already be collecting: should involve a minimal increase in additional information required. Can build in the cost of reporting to contract bid, as an Allowable Cost. </a:t>
            </a:r>
          </a:p>
          <a:p>
            <a:pPr algn="ctr"/>
            <a:endParaRPr lang="en-GB" sz="140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096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p:cNvSpPr>
          <p:nvPr/>
        </p:nvSpPr>
        <p:spPr bwMode="auto">
          <a:xfrm>
            <a:off x="619200" y="1328400"/>
            <a:ext cx="7893844" cy="60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a:r>
              <a:rPr lang="en-GB" sz="1969" b="1">
                <a:solidFill>
                  <a:srgbClr val="000000"/>
                </a:solidFill>
                <a:latin typeface="Arial" panose="020B0604020202020204" pitchFamily="34" charset="0"/>
                <a:cs typeface="Arial" panose="020B0604020202020204" pitchFamily="34" charset="0"/>
              </a:rPr>
              <a:t>Supplier reports relating to business units that hold QDCs or QSCs over a certain value are required by the Regulations</a:t>
            </a:r>
          </a:p>
        </p:txBody>
      </p:sp>
      <p:pic>
        <p:nvPicPr>
          <p:cNvPr id="2" name="Picture 1">
            <a:extLst>
              <a:ext uri="{FF2B5EF4-FFF2-40B4-BE49-F238E27FC236}">
                <a16:creationId xmlns:a16="http://schemas.microsoft.com/office/drawing/2014/main" id="{7600C5C6-CBA7-9365-6629-8CB7612577BF}"/>
              </a:ext>
            </a:extLst>
          </p:cNvPr>
          <p:cNvPicPr>
            <a:picLocks noChangeAspect="1"/>
          </p:cNvPicPr>
          <p:nvPr/>
        </p:nvPicPr>
        <p:blipFill>
          <a:blip r:embed="rId4"/>
          <a:stretch>
            <a:fillRect/>
          </a:stretch>
        </p:blipFill>
        <p:spPr>
          <a:xfrm>
            <a:off x="7189043" y="26758"/>
            <a:ext cx="1432443" cy="1196511"/>
          </a:xfrm>
          <a:prstGeom prst="rect">
            <a:avLst/>
          </a:prstGeom>
        </p:spPr>
      </p:pic>
      <p:sp>
        <p:nvSpPr>
          <p:cNvPr id="3" name="Rectangle 2">
            <a:extLst>
              <a:ext uri="{FF2B5EF4-FFF2-40B4-BE49-F238E27FC236}">
                <a16:creationId xmlns:a16="http://schemas.microsoft.com/office/drawing/2014/main" id="{0C965632-3953-1892-4DD9-271F6230AFAB}"/>
              </a:ext>
            </a:extLst>
          </p:cNvPr>
          <p:cNvSpPr/>
          <p:nvPr/>
        </p:nvSpPr>
        <p:spPr>
          <a:xfrm>
            <a:off x="997911" y="5325184"/>
            <a:ext cx="7449932" cy="1196512"/>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Myth Buster</a:t>
            </a:r>
            <a:r>
              <a:rPr lang="en-GB" sz="1400">
                <a:solidFill>
                  <a:schemeClr val="tx1"/>
                </a:solidFill>
                <a:latin typeface="Arial" panose="020B0604020202020204" pitchFamily="34" charset="0"/>
                <a:cs typeface="Arial" panose="020B0604020202020204" pitchFamily="34" charset="0"/>
              </a:rPr>
              <a:t> </a:t>
            </a:r>
          </a:p>
          <a:p>
            <a:pPr algn="ctr"/>
            <a:r>
              <a:rPr lang="en-GB" sz="1400" i="1">
                <a:solidFill>
                  <a:schemeClr val="bg1"/>
                </a:solidFill>
                <a:latin typeface="Arial" panose="020B0604020202020204" pitchFamily="34" charset="0"/>
                <a:cs typeface="Arial" panose="020B0604020202020204" pitchFamily="34" charset="0"/>
              </a:rPr>
              <a:t>“There is a reporting burden associated with being subject to the regulatory framework”.</a:t>
            </a:r>
            <a:endParaRPr lang="en-GB" sz="1400" i="1">
              <a:solidFill>
                <a:schemeClr val="tx1"/>
              </a:solidFill>
              <a:latin typeface="Arial" panose="020B0604020202020204" pitchFamily="34" charset="0"/>
              <a:cs typeface="Arial" panose="020B0604020202020204" pitchFamily="34" charset="0"/>
            </a:endParaRPr>
          </a:p>
          <a:p>
            <a:pPr algn="ctr"/>
            <a:r>
              <a:rPr lang="en-GB" sz="1400">
                <a:solidFill>
                  <a:schemeClr val="tx1"/>
                </a:solidFill>
                <a:latin typeface="Arial" panose="020B0604020202020204" pitchFamily="34" charset="0"/>
                <a:cs typeface="Arial" panose="020B0604020202020204" pitchFamily="34" charset="0"/>
              </a:rPr>
              <a:t>Many contractors will not have to provide any supplier reports at all. Those that do will often have to provide information through the MOD’s rate setting process. </a:t>
            </a:r>
          </a:p>
        </p:txBody>
      </p:sp>
      <p:pic>
        <p:nvPicPr>
          <p:cNvPr id="5" name="Picture 4">
            <a:extLst>
              <a:ext uri="{FF2B5EF4-FFF2-40B4-BE49-F238E27FC236}">
                <a16:creationId xmlns:a16="http://schemas.microsoft.com/office/drawing/2014/main" id="{6B781A17-AAD3-BE99-A6AB-4E15DD90AAB5}"/>
              </a:ext>
            </a:extLst>
          </p:cNvPr>
          <p:cNvPicPr>
            <a:picLocks noChangeAspect="1"/>
          </p:cNvPicPr>
          <p:nvPr/>
        </p:nvPicPr>
        <p:blipFill>
          <a:blip r:embed="rId5"/>
          <a:stretch>
            <a:fillRect/>
          </a:stretch>
        </p:blipFill>
        <p:spPr>
          <a:xfrm>
            <a:off x="442309" y="2315200"/>
            <a:ext cx="8396303" cy="2838959"/>
          </a:xfrm>
          <a:prstGeom prst="rect">
            <a:avLst/>
          </a:prstGeom>
        </p:spPr>
      </p:pic>
    </p:spTree>
    <p:extLst>
      <p:ext uri="{BB962C8B-B14F-4D97-AF65-F5344CB8AC3E}">
        <p14:creationId xmlns:p14="http://schemas.microsoft.com/office/powerpoint/2010/main" val="42238276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p:cNvSpPr>
          <p:nvPr/>
        </p:nvSpPr>
        <p:spPr bwMode="auto">
          <a:xfrm>
            <a:off x="619200" y="1483200"/>
            <a:ext cx="8142109" cy="909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1969" b="1">
                <a:solidFill>
                  <a:srgbClr val="000000"/>
                </a:solidFill>
                <a:latin typeface="Arial" panose="020B0604020202020204"/>
                <a:cs typeface="Arial" panose="020B0604020202020204" pitchFamily="34" charset="0"/>
              </a:rPr>
              <a:t>The Defence Contracts Analysis and Reporting System (DefCARS) is the central system for the capture, storage and analysis of all data submitted in accordance with statutory reporting requirements</a:t>
            </a:r>
          </a:p>
        </p:txBody>
      </p:sp>
      <p:sp>
        <p:nvSpPr>
          <p:cNvPr id="6" name="Rectangle 5"/>
          <p:cNvSpPr/>
          <p:nvPr/>
        </p:nvSpPr>
        <p:spPr bwMode="auto">
          <a:xfrm>
            <a:off x="7842968" y="6400607"/>
            <a:ext cx="264739" cy="155527"/>
          </a:xfrm>
          <a:prstGeom prst="rect">
            <a:avLst/>
          </a:prstGeom>
          <a:solidFill>
            <a:schemeClr val="bg1"/>
          </a:solidFill>
          <a:ln w="25400" cap="flat" cmpd="sng" algn="ctr">
            <a:noFill/>
            <a:prstDash val="solid"/>
            <a:round/>
            <a:headEnd type="none" w="med" len="med"/>
            <a:tailEnd type="none" w="med" len="med"/>
          </a:ln>
          <a:effectLst/>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pPr>
            <a:endParaRPr lang="en-GB" sz="1969">
              <a:solidFill>
                <a:srgbClr val="FFFFFF"/>
              </a:solidFill>
              <a:latin typeface="Arial" panose="020B0604020202020204"/>
              <a:ea typeface="ヒラギノ角ゴ ProN W3" charset="-128"/>
              <a:cs typeface="ヒラギノ角ゴ ProN W3" charset="-128"/>
              <a:sym typeface="Gill Sans" charset="0"/>
            </a:endParaRPr>
          </a:p>
        </p:txBody>
      </p:sp>
      <p:sp>
        <p:nvSpPr>
          <p:cNvPr id="2" name="TextBox 1">
            <a:extLst>
              <a:ext uri="{FF2B5EF4-FFF2-40B4-BE49-F238E27FC236}">
                <a16:creationId xmlns:a16="http://schemas.microsoft.com/office/drawing/2014/main" id="{E2B3FB68-A90E-4439-BB86-5C7964A1391F}"/>
              </a:ext>
            </a:extLst>
          </p:cNvPr>
          <p:cNvSpPr txBox="1"/>
          <p:nvPr/>
        </p:nvSpPr>
        <p:spPr>
          <a:xfrm>
            <a:off x="0" y="5695126"/>
            <a:ext cx="8518922" cy="1077218"/>
          </a:xfrm>
          <a:prstGeom prst="rect">
            <a:avLst/>
          </a:prstGeom>
          <a:noFill/>
        </p:spPr>
        <p:txBody>
          <a:bodyPr wrap="square" rtlCol="0" anchor="t">
            <a:spAutoFit/>
          </a:bodyPr>
          <a:lstStyle/>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All queries and comments on reports are within the system, rather than via email correspondence.</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The SSRO monitors the extent to which reporting requirements are met. </a:t>
            </a:r>
          </a:p>
          <a:p>
            <a:pPr marL="285750" indent="-285750">
              <a:buFont typeface="Arial" panose="020B0604020202020204" pitchFamily="34" charset="0"/>
              <a:buChar char="•"/>
            </a:pPr>
            <a:r>
              <a:rPr lang="en-GB" sz="1600">
                <a:latin typeface="Arial" panose="020B0604020202020204" pitchFamily="34" charset="0"/>
                <a:cs typeface="Arial" panose="020B0604020202020204" pitchFamily="34" charset="0"/>
              </a:rPr>
              <a:t>As well as the live system there is a potential QDC and training environment available</a:t>
            </a:r>
          </a:p>
        </p:txBody>
      </p:sp>
      <p:sp>
        <p:nvSpPr>
          <p:cNvPr id="5" name="Rectangle 4">
            <a:extLst>
              <a:ext uri="{FF2B5EF4-FFF2-40B4-BE49-F238E27FC236}">
                <a16:creationId xmlns:a16="http://schemas.microsoft.com/office/drawing/2014/main" id="{33C309C9-F261-E260-9024-C5705C305FEC}"/>
              </a:ext>
            </a:extLst>
          </p:cNvPr>
          <p:cNvSpPr/>
          <p:nvPr/>
        </p:nvSpPr>
        <p:spPr>
          <a:xfrm>
            <a:off x="6813265" y="2738554"/>
            <a:ext cx="2141220" cy="2964689"/>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a:solidFill>
                  <a:schemeClr val="tx1"/>
                </a:solidFill>
                <a:latin typeface="Arial" panose="020B0604020202020204" pitchFamily="34" charset="0"/>
                <a:cs typeface="Arial" panose="020B0604020202020204" pitchFamily="34" charset="0"/>
              </a:rPr>
              <a:t>Myth Buster</a:t>
            </a:r>
            <a:r>
              <a:rPr lang="en-GB" sz="1500">
                <a:solidFill>
                  <a:schemeClr val="tx1"/>
                </a:solidFill>
                <a:latin typeface="Arial" panose="020B0604020202020204" pitchFamily="34" charset="0"/>
                <a:cs typeface="Arial" panose="020B0604020202020204" pitchFamily="34" charset="0"/>
              </a:rPr>
              <a:t> </a:t>
            </a:r>
          </a:p>
          <a:p>
            <a:pPr algn="ctr"/>
            <a:r>
              <a:rPr lang="en-GB" sz="1500" i="1">
                <a:solidFill>
                  <a:schemeClr val="bg1"/>
                </a:solidFill>
                <a:latin typeface="Arial" panose="020B0604020202020204" pitchFamily="34" charset="0"/>
                <a:cs typeface="Arial" panose="020B0604020202020204" pitchFamily="34" charset="0"/>
              </a:rPr>
              <a:t>“Using DefCARS is complicated”.</a:t>
            </a:r>
          </a:p>
          <a:p>
            <a:pPr algn="ctr"/>
            <a:endParaRPr lang="en-GB" sz="1500" i="1">
              <a:solidFill>
                <a:schemeClr val="tx1"/>
              </a:solidFill>
              <a:latin typeface="Arial" panose="020B0604020202020204" pitchFamily="34" charset="0"/>
              <a:cs typeface="Arial" panose="020B0604020202020204" pitchFamily="34" charset="0"/>
            </a:endParaRPr>
          </a:p>
          <a:p>
            <a:pPr algn="ctr"/>
            <a:endParaRPr lang="en-GB" sz="1500" i="1">
              <a:solidFill>
                <a:schemeClr val="tx1"/>
              </a:solidFill>
              <a:latin typeface="Arial" panose="020B0604020202020204" pitchFamily="34" charset="0"/>
              <a:cs typeface="Arial" panose="020B0604020202020204" pitchFamily="34" charset="0"/>
            </a:endParaRPr>
          </a:p>
          <a:p>
            <a:pPr algn="ctr"/>
            <a:r>
              <a:rPr lang="en-GB" sz="1500">
                <a:solidFill>
                  <a:schemeClr val="tx1"/>
                </a:solidFill>
                <a:latin typeface="Arial" panose="020B0604020202020204" pitchFamily="34" charset="0"/>
                <a:cs typeface="Arial" panose="020B0604020202020204" pitchFamily="34" charset="0"/>
              </a:rPr>
              <a:t>You will need training to use the system, but the SSRO provides this and its Helpdesk can assist throughout the life of the contract. </a:t>
            </a:r>
          </a:p>
        </p:txBody>
      </p:sp>
      <p:pic>
        <p:nvPicPr>
          <p:cNvPr id="3" name="Picture 2">
            <a:extLst>
              <a:ext uri="{FF2B5EF4-FFF2-40B4-BE49-F238E27FC236}">
                <a16:creationId xmlns:a16="http://schemas.microsoft.com/office/drawing/2014/main" id="{4D842F3B-0807-4C9D-7182-F33FF1511A48}"/>
              </a:ext>
            </a:extLst>
          </p:cNvPr>
          <p:cNvPicPr>
            <a:picLocks noChangeAspect="1"/>
          </p:cNvPicPr>
          <p:nvPr/>
        </p:nvPicPr>
        <p:blipFill>
          <a:blip r:embed="rId4"/>
          <a:stretch>
            <a:fillRect/>
          </a:stretch>
        </p:blipFill>
        <p:spPr>
          <a:xfrm>
            <a:off x="7189043" y="26758"/>
            <a:ext cx="1432443" cy="1196511"/>
          </a:xfrm>
          <a:prstGeom prst="rect">
            <a:avLst/>
          </a:prstGeom>
        </p:spPr>
      </p:pic>
      <p:pic>
        <p:nvPicPr>
          <p:cNvPr id="8" name="Picture 7">
            <a:extLst>
              <a:ext uri="{FF2B5EF4-FFF2-40B4-BE49-F238E27FC236}">
                <a16:creationId xmlns:a16="http://schemas.microsoft.com/office/drawing/2014/main" id="{0F8F330F-FE5C-72B9-404D-4D6350137D9E}"/>
              </a:ext>
            </a:extLst>
          </p:cNvPr>
          <p:cNvPicPr>
            <a:picLocks noChangeAspect="1"/>
          </p:cNvPicPr>
          <p:nvPr/>
        </p:nvPicPr>
        <p:blipFill>
          <a:blip r:embed="rId5"/>
          <a:stretch>
            <a:fillRect/>
          </a:stretch>
        </p:blipFill>
        <p:spPr>
          <a:xfrm>
            <a:off x="149063" y="2775482"/>
            <a:ext cx="6437028" cy="2623034"/>
          </a:xfrm>
          <a:prstGeom prst="rect">
            <a:avLst/>
          </a:prstGeom>
        </p:spPr>
      </p:pic>
    </p:spTree>
    <p:extLst>
      <p:ext uri="{BB962C8B-B14F-4D97-AF65-F5344CB8AC3E}">
        <p14:creationId xmlns:p14="http://schemas.microsoft.com/office/powerpoint/2010/main" val="16126935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484" name="Straight Connector 5"/>
          <p:cNvCxnSpPr>
            <a:cxnSpLocks noChangeShapeType="1"/>
          </p:cNvCxnSpPr>
          <p:nvPr/>
        </p:nvCxnSpPr>
        <p:spPr bwMode="auto">
          <a:xfrm>
            <a:off x="625079"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501" y="616150"/>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3"/>
          <p:cNvSpPr>
            <a:spLocks/>
          </p:cNvSpPr>
          <p:nvPr/>
        </p:nvSpPr>
        <p:spPr bwMode="auto">
          <a:xfrm>
            <a:off x="619501" y="1307789"/>
            <a:ext cx="831388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a:r>
              <a:rPr lang="en-GB" sz="2000" b="1">
                <a:latin typeface="Arial" panose="020B0604020202020204" pitchFamily="34" charset="0"/>
                <a:cs typeface="Arial" panose="020B0604020202020204" pitchFamily="34" charset="0"/>
              </a:rPr>
              <a:t>Annual Compliance Report 2023</a:t>
            </a:r>
            <a:endParaRPr lang="en-GB" sz="1969">
              <a:solidFill>
                <a:srgbClr val="000000"/>
              </a:solidFill>
              <a:latin typeface="Arial" panose="020B0604020202020204" pitchFamily="34" charset="0"/>
              <a:cs typeface="Arial" panose="020B0604020202020204" pitchFamily="34" charset="0"/>
            </a:endParaRPr>
          </a:p>
        </p:txBody>
      </p:sp>
      <p:sp>
        <p:nvSpPr>
          <p:cNvPr id="6" name="Rectangle 5"/>
          <p:cNvSpPr/>
          <p:nvPr/>
        </p:nvSpPr>
        <p:spPr bwMode="auto">
          <a:xfrm>
            <a:off x="7761730" y="6702475"/>
            <a:ext cx="264739" cy="155527"/>
          </a:xfrm>
          <a:prstGeom prst="rect">
            <a:avLst/>
          </a:prstGeom>
          <a:solidFill>
            <a:schemeClr val="bg1"/>
          </a:solidFill>
          <a:ln w="25400" cap="flat" cmpd="sng" algn="ctr">
            <a:noFill/>
            <a:prstDash val="solid"/>
            <a:round/>
            <a:headEnd type="none" w="med" len="med"/>
            <a:tailEnd type="none" w="med" len="med"/>
          </a:ln>
          <a:effectLst/>
        </p:spPr>
        <p:txBody>
          <a:bodyPr rot="0" spcFirstLastPara="0" vertOverflow="overflow" horzOverflow="overflow" vert="horz" wrap="square" lIns="64295" tIns="32147" rIns="64295" bIns="32147" numCol="1" spcCol="0" rtlCol="0" fromWordArt="0" anchor="ctr" anchorCtr="0" forceAA="0" compatLnSpc="1">
            <a:prstTxWarp prst="textNoShape">
              <a:avLst/>
            </a:prstTxWarp>
            <a:noAutofit/>
          </a:bodyPr>
          <a:lstStyle/>
          <a:p>
            <a:pPr algn="ctr" defTabSz="642899" fontAlgn="base">
              <a:spcBef>
                <a:spcPct val="0"/>
              </a:spcBef>
              <a:spcAft>
                <a:spcPct val="0"/>
              </a:spcAft>
            </a:pPr>
            <a:endParaRPr lang="en-GB" sz="1969">
              <a:solidFill>
                <a:schemeClr val="bg1"/>
              </a:solidFill>
              <a:ea typeface="ヒラギノ角ゴ ProN W3" charset="-128"/>
              <a:cs typeface="ヒラギノ角ゴ ProN W3" charset="-128"/>
              <a:sym typeface="Gill Sans" charset="0"/>
            </a:endParaRPr>
          </a:p>
        </p:txBody>
      </p:sp>
      <p:sp>
        <p:nvSpPr>
          <p:cNvPr id="11" name="TextBox 10">
            <a:extLst>
              <a:ext uri="{FF2B5EF4-FFF2-40B4-BE49-F238E27FC236}">
                <a16:creationId xmlns:a16="http://schemas.microsoft.com/office/drawing/2014/main" id="{AD60B2A8-763F-498A-9C7A-70B46AC02C55}"/>
              </a:ext>
            </a:extLst>
          </p:cNvPr>
          <p:cNvSpPr txBox="1"/>
          <p:nvPr/>
        </p:nvSpPr>
        <p:spPr>
          <a:xfrm>
            <a:off x="5451566" y="1419497"/>
            <a:ext cx="1480457" cy="338554"/>
          </a:xfrm>
          <a:prstGeom prst="rect">
            <a:avLst/>
          </a:prstGeom>
          <a:noFill/>
        </p:spPr>
        <p:txBody>
          <a:bodyPr wrap="square" rtlCol="0">
            <a:spAutoFit/>
          </a:bodyPr>
          <a:lstStyle/>
          <a:p>
            <a:r>
              <a:rPr lang="en-GB" sz="1600">
                <a:latin typeface="Arial" panose="020B0604020202020204" pitchFamily="34" charset="0"/>
                <a:cs typeface="Arial" panose="020B0604020202020204" pitchFamily="34" charset="0"/>
                <a:hlinkClick r:id="rId4"/>
              </a:rPr>
              <a:t>Link</a:t>
            </a:r>
            <a:r>
              <a:rPr lang="en-GB" sz="1600">
                <a:latin typeface="Arial" panose="020B0604020202020204" pitchFamily="34" charset="0"/>
                <a:cs typeface="Arial" panose="020B0604020202020204" pitchFamily="34" charset="0"/>
              </a:rPr>
              <a:t> to report</a:t>
            </a:r>
          </a:p>
        </p:txBody>
      </p:sp>
      <p:pic>
        <p:nvPicPr>
          <p:cNvPr id="13" name="Picture 12">
            <a:extLst>
              <a:ext uri="{FF2B5EF4-FFF2-40B4-BE49-F238E27FC236}">
                <a16:creationId xmlns:a16="http://schemas.microsoft.com/office/drawing/2014/main" id="{4D0C1940-9391-9675-98AE-80AA97826705}"/>
              </a:ext>
            </a:extLst>
          </p:cNvPr>
          <p:cNvPicPr>
            <a:picLocks noChangeAspect="1"/>
          </p:cNvPicPr>
          <p:nvPr/>
        </p:nvPicPr>
        <p:blipFill>
          <a:blip r:embed="rId5"/>
          <a:stretch>
            <a:fillRect/>
          </a:stretch>
        </p:blipFill>
        <p:spPr>
          <a:xfrm>
            <a:off x="3124726" y="1758051"/>
            <a:ext cx="3769683" cy="4584507"/>
          </a:xfrm>
          <a:prstGeom prst="rect">
            <a:avLst/>
          </a:prstGeom>
        </p:spPr>
      </p:pic>
      <p:sp>
        <p:nvSpPr>
          <p:cNvPr id="4" name="Rectangle 3">
            <a:extLst>
              <a:ext uri="{FF2B5EF4-FFF2-40B4-BE49-F238E27FC236}">
                <a16:creationId xmlns:a16="http://schemas.microsoft.com/office/drawing/2014/main" id="{F4AC474F-0126-8AC7-0811-0598B10C61F4}"/>
              </a:ext>
            </a:extLst>
          </p:cNvPr>
          <p:cNvSpPr/>
          <p:nvPr/>
        </p:nvSpPr>
        <p:spPr>
          <a:xfrm>
            <a:off x="7022247" y="1709034"/>
            <a:ext cx="1881015" cy="2086931"/>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“SSRO is there to catch you out”.</a:t>
            </a:r>
          </a:p>
          <a:p>
            <a:pPr algn="ctr"/>
            <a:endParaRPr lang="en-GB" sz="1600" i="1">
              <a:solidFill>
                <a:schemeClr val="tx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SSRO is there to help you comply with the regulatory framework.</a:t>
            </a:r>
          </a:p>
        </p:txBody>
      </p:sp>
      <p:pic>
        <p:nvPicPr>
          <p:cNvPr id="3" name="Picture 2">
            <a:extLst>
              <a:ext uri="{FF2B5EF4-FFF2-40B4-BE49-F238E27FC236}">
                <a16:creationId xmlns:a16="http://schemas.microsoft.com/office/drawing/2014/main" id="{AF1FC81D-C29F-F2EF-5C8B-E0B3F508D8AD}"/>
              </a:ext>
            </a:extLst>
          </p:cNvPr>
          <p:cNvPicPr>
            <a:picLocks noChangeAspect="1"/>
          </p:cNvPicPr>
          <p:nvPr/>
        </p:nvPicPr>
        <p:blipFill>
          <a:blip r:embed="rId6"/>
          <a:stretch>
            <a:fillRect/>
          </a:stretch>
        </p:blipFill>
        <p:spPr>
          <a:xfrm>
            <a:off x="7189043" y="26758"/>
            <a:ext cx="1432443" cy="1196511"/>
          </a:xfrm>
          <a:prstGeom prst="rect">
            <a:avLst/>
          </a:prstGeom>
        </p:spPr>
      </p:pic>
      <p:sp>
        <p:nvSpPr>
          <p:cNvPr id="8" name="Rectangle 7">
            <a:extLst>
              <a:ext uri="{FF2B5EF4-FFF2-40B4-BE49-F238E27FC236}">
                <a16:creationId xmlns:a16="http://schemas.microsoft.com/office/drawing/2014/main" id="{2A20AE10-FF39-8E2D-A7A8-556F25DF13AD}"/>
              </a:ext>
            </a:extLst>
          </p:cNvPr>
          <p:cNvSpPr/>
          <p:nvPr/>
        </p:nvSpPr>
        <p:spPr>
          <a:xfrm>
            <a:off x="7022247" y="4045157"/>
            <a:ext cx="1850964" cy="233456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a:solidFill>
                  <a:schemeClr val="tx1"/>
                </a:solidFill>
                <a:latin typeface="Arial" panose="020B0604020202020204" pitchFamily="34" charset="0"/>
                <a:cs typeface="Arial" panose="020B0604020202020204" pitchFamily="34" charset="0"/>
              </a:rPr>
              <a:t>Myth Buster</a:t>
            </a:r>
            <a:r>
              <a:rPr lang="en-GB" sz="1600">
                <a:solidFill>
                  <a:schemeClr val="tx1"/>
                </a:solidFill>
                <a:latin typeface="Arial" panose="020B0604020202020204" pitchFamily="34" charset="0"/>
                <a:cs typeface="Arial" panose="020B0604020202020204" pitchFamily="34" charset="0"/>
              </a:rPr>
              <a:t> </a:t>
            </a:r>
          </a:p>
          <a:p>
            <a:pPr algn="ctr"/>
            <a:r>
              <a:rPr lang="en-GB" sz="1600" i="1">
                <a:solidFill>
                  <a:schemeClr val="bg1"/>
                </a:solidFill>
                <a:latin typeface="Arial" panose="020B0604020202020204" pitchFamily="34" charset="0"/>
                <a:cs typeface="Arial" panose="020B0604020202020204" pitchFamily="34" charset="0"/>
              </a:rPr>
              <a:t>“MOD is there to catch you out”.</a:t>
            </a:r>
          </a:p>
          <a:p>
            <a:pPr algn="ctr"/>
            <a:endParaRPr lang="en-GB" sz="1600" i="1">
              <a:solidFill>
                <a:schemeClr val="bg1"/>
              </a:solidFill>
              <a:latin typeface="Arial" panose="020B0604020202020204" pitchFamily="34" charset="0"/>
              <a:cs typeface="Arial" panose="020B0604020202020204" pitchFamily="34" charset="0"/>
            </a:endParaRPr>
          </a:p>
          <a:p>
            <a:pPr algn="ctr"/>
            <a:r>
              <a:rPr lang="en-GB" sz="1600">
                <a:solidFill>
                  <a:schemeClr val="tx1"/>
                </a:solidFill>
                <a:latin typeface="Arial" panose="020B0604020202020204" pitchFamily="34" charset="0"/>
                <a:cs typeface="Arial" panose="020B0604020202020204" pitchFamily="34" charset="0"/>
              </a:rPr>
              <a:t>MOD wants to get high quality data / information that is useful</a:t>
            </a:r>
          </a:p>
        </p:txBody>
      </p:sp>
      <p:sp>
        <p:nvSpPr>
          <p:cNvPr id="2" name="TextBox 1">
            <a:extLst>
              <a:ext uri="{FF2B5EF4-FFF2-40B4-BE49-F238E27FC236}">
                <a16:creationId xmlns:a16="http://schemas.microsoft.com/office/drawing/2014/main" id="{CC08AB38-D36A-489D-982E-FD992E6693E2}"/>
              </a:ext>
            </a:extLst>
          </p:cNvPr>
          <p:cNvSpPr txBox="1"/>
          <p:nvPr/>
        </p:nvSpPr>
        <p:spPr>
          <a:xfrm>
            <a:off x="124446" y="1645393"/>
            <a:ext cx="3000280" cy="5047536"/>
          </a:xfrm>
          <a:prstGeom prst="rect">
            <a:avLst/>
          </a:prstGeom>
          <a:noFill/>
          <a:ln>
            <a:solidFill>
              <a:schemeClr val="tx1"/>
            </a:solidFill>
          </a:ln>
        </p:spPr>
        <p:txBody>
          <a:bodyPr wrap="square" rtlCol="0">
            <a:spAutoFit/>
          </a:bodyPr>
          <a:lstStyle/>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65 per cent of contract reports and 68 per cent of supplier reports were received on time in 2022/23.</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62 per cent of contract reports and 7 per cent of supplier reports were submitted right first time.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89 per cent of contract report submissions and 82 per cent of supplier overhead report submissions are received, however often this is post the report due dates. </a:t>
            </a:r>
          </a:p>
          <a:p>
            <a:pPr marL="285750" indent="-285750">
              <a:buFont typeface="Arial" panose="020B0604020202020204" pitchFamily="34" charset="0"/>
              <a:buChar char="•"/>
            </a:pPr>
            <a:r>
              <a:rPr lang="en-GB" sz="1400">
                <a:latin typeface="Arial" panose="020B0604020202020204" pitchFamily="34" charset="0"/>
                <a:cs typeface="Arial" panose="020B0604020202020204" pitchFamily="34" charset="0"/>
              </a:rPr>
              <a:t>The MOD issued 82 compliance notices against late reports since the last compliance report. This is a significant increase to the 12 notices issued the previous year and resulted in 68 (83 per cent of those with a notice) providing additional submissions</a:t>
            </a:r>
          </a:p>
        </p:txBody>
      </p:sp>
    </p:spTree>
    <p:extLst>
      <p:ext uri="{BB962C8B-B14F-4D97-AF65-F5344CB8AC3E}">
        <p14:creationId xmlns:p14="http://schemas.microsoft.com/office/powerpoint/2010/main" val="30507220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p:cNvSpPr>
          <p:nvPr/>
        </p:nvSpPr>
        <p:spPr bwMode="auto">
          <a:xfrm>
            <a:off x="625078" y="1488431"/>
            <a:ext cx="7893844" cy="519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t">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fontAlgn="base">
              <a:spcBef>
                <a:spcPct val="0"/>
              </a:spcBef>
              <a:spcAft>
                <a:spcPct val="0"/>
              </a:spcAft>
              <a:defRPr/>
            </a:pPr>
            <a:r>
              <a:rPr lang="en-US" altLang="en-US" sz="1969" b="1">
                <a:solidFill>
                  <a:srgbClr val="000000"/>
                </a:solidFill>
                <a:latin typeface="Arial"/>
                <a:ea typeface="ヒラギノ角ゴ ProN W3"/>
                <a:cs typeface="Arial"/>
              </a:rPr>
              <a:t>SSRO Support – a variety of ways to help you </a:t>
            </a:r>
          </a:p>
          <a:p>
            <a:pPr algn="l" defTabSz="642915" fontAlgn="base">
              <a:spcBef>
                <a:spcPct val="0"/>
              </a:spcBef>
              <a:spcAft>
                <a:spcPct val="0"/>
              </a:spcAft>
              <a:defRPr/>
            </a:pPr>
            <a:endParaRPr lang="en-US" altLang="en-US" sz="1406">
              <a:solidFill>
                <a:srgbClr val="FF0000"/>
              </a:solidFill>
              <a:latin typeface="Arial" panose="020B0604020202020204" pitchFamily="34" charset="0"/>
              <a:cs typeface="Arial" panose="020B0604020202020204" pitchFamily="34" charset="0"/>
            </a:endParaRP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Rounded Corners 1">
            <a:extLst>
              <a:ext uri="{FF2B5EF4-FFF2-40B4-BE49-F238E27FC236}">
                <a16:creationId xmlns:a16="http://schemas.microsoft.com/office/drawing/2014/main" id="{EC2E6323-5E11-438A-A87C-611BEB714F37}"/>
              </a:ext>
            </a:extLst>
          </p:cNvPr>
          <p:cNvSpPr/>
          <p:nvPr/>
        </p:nvSpPr>
        <p:spPr bwMode="auto">
          <a:xfrm>
            <a:off x="120543" y="2287335"/>
            <a:ext cx="1263090" cy="829157"/>
          </a:xfrm>
          <a:prstGeom prst="roundRect">
            <a:avLst/>
          </a:prstGeom>
          <a:solidFill>
            <a:srgbClr val="0070C0"/>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defRPr/>
            </a:pPr>
            <a:r>
              <a:rPr lang="en-GB" sz="1969">
                <a:solidFill>
                  <a:srgbClr val="FFFFFF"/>
                </a:solidFill>
                <a:latin typeface="Arial" panose="020B0604020202020204"/>
                <a:ea typeface="ヒラギノ角ゴ ProN W3" charset="-128"/>
                <a:cs typeface="ヒラギノ角ゴ ProN W3" charset="-128"/>
                <a:sym typeface="Gill Sans" charset="0"/>
              </a:rPr>
              <a:t>Helpdesk</a:t>
            </a:r>
          </a:p>
        </p:txBody>
      </p:sp>
      <p:sp>
        <p:nvSpPr>
          <p:cNvPr id="6" name="Rectangle: Rounded Corners 5">
            <a:extLst>
              <a:ext uri="{FF2B5EF4-FFF2-40B4-BE49-F238E27FC236}">
                <a16:creationId xmlns:a16="http://schemas.microsoft.com/office/drawing/2014/main" id="{60A9667A-7263-4E43-9DA5-C517196B7D87}"/>
              </a:ext>
            </a:extLst>
          </p:cNvPr>
          <p:cNvSpPr/>
          <p:nvPr/>
        </p:nvSpPr>
        <p:spPr bwMode="auto">
          <a:xfrm>
            <a:off x="3051796" y="2301373"/>
            <a:ext cx="1284979" cy="829157"/>
          </a:xfrm>
          <a:prstGeom prst="roundRect">
            <a:avLst/>
          </a:prstGeom>
          <a:solidFill>
            <a:srgbClr val="0070C0"/>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defRPr/>
            </a:pPr>
            <a:r>
              <a:rPr lang="en-GB" sz="1600">
                <a:solidFill>
                  <a:srgbClr val="FFFFFF"/>
                </a:solidFill>
                <a:latin typeface="Arial" panose="020B0604020202020204"/>
                <a:ea typeface="ヒラギノ角ゴ ProN W3" charset="-128"/>
                <a:cs typeface="ヒラギノ角ゴ ProN W3" charset="-128"/>
                <a:sym typeface="Gill Sans" charset="0"/>
              </a:rPr>
              <a:t>Onboarding</a:t>
            </a:r>
          </a:p>
        </p:txBody>
      </p:sp>
      <p:sp>
        <p:nvSpPr>
          <p:cNvPr id="7" name="Rectangle: Rounded Corners 6">
            <a:extLst>
              <a:ext uri="{FF2B5EF4-FFF2-40B4-BE49-F238E27FC236}">
                <a16:creationId xmlns:a16="http://schemas.microsoft.com/office/drawing/2014/main" id="{BAE22A30-149F-4A48-B39D-737472AD31E6}"/>
              </a:ext>
            </a:extLst>
          </p:cNvPr>
          <p:cNvSpPr/>
          <p:nvPr/>
        </p:nvSpPr>
        <p:spPr bwMode="auto">
          <a:xfrm>
            <a:off x="4545069" y="2302482"/>
            <a:ext cx="1284979" cy="828048"/>
          </a:xfrm>
          <a:prstGeom prst="roundRect">
            <a:avLst/>
          </a:prstGeom>
          <a:solidFill>
            <a:srgbClr val="0070C0"/>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defRPr/>
            </a:pPr>
            <a:r>
              <a:rPr lang="en-GB" sz="1969">
                <a:solidFill>
                  <a:srgbClr val="FFFFFF"/>
                </a:solidFill>
                <a:latin typeface="Arial" panose="020B0604020202020204"/>
                <a:ea typeface="ヒラギノ角ゴ ProN W3" charset="-128"/>
                <a:cs typeface="ヒラギノ角ゴ ProN W3" charset="-128"/>
                <a:sym typeface="Gill Sans" charset="0"/>
              </a:rPr>
              <a:t>Training</a:t>
            </a:r>
          </a:p>
        </p:txBody>
      </p:sp>
      <p:sp>
        <p:nvSpPr>
          <p:cNvPr id="8" name="Rectangle: Rounded Corners 7">
            <a:extLst>
              <a:ext uri="{FF2B5EF4-FFF2-40B4-BE49-F238E27FC236}">
                <a16:creationId xmlns:a16="http://schemas.microsoft.com/office/drawing/2014/main" id="{0C9A27EE-F059-46D0-808D-685604EA8E84}"/>
              </a:ext>
            </a:extLst>
          </p:cNvPr>
          <p:cNvSpPr/>
          <p:nvPr/>
        </p:nvSpPr>
        <p:spPr bwMode="auto">
          <a:xfrm>
            <a:off x="6037291" y="2296424"/>
            <a:ext cx="1349188" cy="834106"/>
          </a:xfrm>
          <a:prstGeom prst="roundRect">
            <a:avLst/>
          </a:prstGeom>
          <a:solidFill>
            <a:srgbClr val="0070C0"/>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defRPr/>
            </a:pPr>
            <a:r>
              <a:rPr lang="en-GB" sz="1969">
                <a:solidFill>
                  <a:srgbClr val="FFFFFF"/>
                </a:solidFill>
                <a:latin typeface="Arial" panose="020B0604020202020204"/>
                <a:ea typeface="ヒラギノ角ゴ ProN W3" charset="-128"/>
                <a:cs typeface="ヒラギノ角ゴ ProN W3" charset="-128"/>
                <a:sym typeface="Gill Sans" charset="0"/>
              </a:rPr>
              <a:t>Website</a:t>
            </a:r>
          </a:p>
        </p:txBody>
      </p:sp>
      <p:sp>
        <p:nvSpPr>
          <p:cNvPr id="9" name="Rectangle: Rounded Corners 8">
            <a:extLst>
              <a:ext uri="{FF2B5EF4-FFF2-40B4-BE49-F238E27FC236}">
                <a16:creationId xmlns:a16="http://schemas.microsoft.com/office/drawing/2014/main" id="{5C79373B-86B8-45BC-AE7F-5F2F74A4B92D}"/>
              </a:ext>
            </a:extLst>
          </p:cNvPr>
          <p:cNvSpPr/>
          <p:nvPr/>
        </p:nvSpPr>
        <p:spPr bwMode="auto">
          <a:xfrm>
            <a:off x="7593722" y="2302472"/>
            <a:ext cx="1284979" cy="828055"/>
          </a:xfrm>
          <a:prstGeom prst="roundRect">
            <a:avLst/>
          </a:prstGeom>
          <a:solidFill>
            <a:srgbClr val="0070C0"/>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defRPr/>
            </a:pPr>
            <a:r>
              <a:rPr lang="en-GB" sz="1969">
                <a:solidFill>
                  <a:srgbClr val="FFFFFF"/>
                </a:solidFill>
                <a:latin typeface="Arial" panose="020B0604020202020204"/>
                <a:ea typeface="ヒラギノ角ゴ ProN W3" charset="-128"/>
                <a:cs typeface="ヒラギノ角ゴ ProN W3" charset="-128"/>
                <a:sym typeface="Gill Sans" charset="0"/>
              </a:rPr>
              <a:t>OWG &amp; R&amp;ITSG</a:t>
            </a:r>
          </a:p>
        </p:txBody>
      </p:sp>
      <p:sp>
        <p:nvSpPr>
          <p:cNvPr id="3" name="TextBox 2">
            <a:extLst>
              <a:ext uri="{FF2B5EF4-FFF2-40B4-BE49-F238E27FC236}">
                <a16:creationId xmlns:a16="http://schemas.microsoft.com/office/drawing/2014/main" id="{BB68296B-DD1A-4D14-B30C-940C74ACD310}"/>
              </a:ext>
            </a:extLst>
          </p:cNvPr>
          <p:cNvSpPr txBox="1"/>
          <p:nvPr/>
        </p:nvSpPr>
        <p:spPr>
          <a:xfrm>
            <a:off x="120542" y="3162022"/>
            <a:ext cx="1263090" cy="1174039"/>
          </a:xfrm>
          <a:prstGeom prst="rect">
            <a:avLst/>
          </a:prstGeom>
          <a:noFill/>
        </p:spPr>
        <p:txBody>
          <a:bodyPr wrap="square" rtlCol="0">
            <a:spAutoFit/>
          </a:bodyPr>
          <a:lstStyle/>
          <a:p>
            <a:pPr algn="ctr" defTabSz="642915" eaLnBrk="0" fontAlgn="base" hangingPunct="0">
              <a:spcBef>
                <a:spcPct val="0"/>
              </a:spcBef>
              <a:spcAft>
                <a:spcPct val="0"/>
              </a:spcAft>
              <a:defRPr/>
            </a:pPr>
            <a:r>
              <a:rPr lang="en-GB" sz="1406">
                <a:solidFill>
                  <a:srgbClr val="000000"/>
                </a:solidFill>
                <a:latin typeface="Arial" panose="020B0604020202020204" pitchFamily="34" charset="0"/>
                <a:ea typeface="ヒラギノ角ゴ ProN W3" charset="-128"/>
                <a:cs typeface="Arial" panose="020B0604020202020204" pitchFamily="34" charset="0"/>
                <a:sym typeface="Gill Sans" charset="0"/>
              </a:rPr>
              <a:t>Over 1000 queries a year, from simple to complex</a:t>
            </a:r>
          </a:p>
        </p:txBody>
      </p:sp>
      <p:sp>
        <p:nvSpPr>
          <p:cNvPr id="11" name="TextBox 10">
            <a:extLst>
              <a:ext uri="{FF2B5EF4-FFF2-40B4-BE49-F238E27FC236}">
                <a16:creationId xmlns:a16="http://schemas.microsoft.com/office/drawing/2014/main" id="{0467050F-3CC3-4A22-8010-CAD33FCB55A7}"/>
              </a:ext>
            </a:extLst>
          </p:cNvPr>
          <p:cNvSpPr txBox="1"/>
          <p:nvPr/>
        </p:nvSpPr>
        <p:spPr>
          <a:xfrm>
            <a:off x="2994330" y="3193753"/>
            <a:ext cx="1384055" cy="741357"/>
          </a:xfrm>
          <a:prstGeom prst="rect">
            <a:avLst/>
          </a:prstGeom>
          <a:noFill/>
        </p:spPr>
        <p:txBody>
          <a:bodyPr wrap="square" rtlCol="0">
            <a:spAutoFit/>
          </a:bodyPr>
          <a:lstStyle/>
          <a:p>
            <a:pPr algn="ctr" defTabSz="642915" eaLnBrk="0" fontAlgn="base" hangingPunct="0">
              <a:spcBef>
                <a:spcPct val="0"/>
              </a:spcBef>
              <a:spcAft>
                <a:spcPct val="0"/>
              </a:spcAft>
              <a:defRPr/>
            </a:pPr>
            <a:r>
              <a:rPr lang="en-GB" sz="1406">
                <a:solidFill>
                  <a:srgbClr val="000000"/>
                </a:solidFill>
                <a:latin typeface="Arial" panose="020B0604020202020204" pitchFamily="34" charset="0"/>
                <a:ea typeface="ヒラギノ角ゴ ProN W3" charset="-128"/>
                <a:cs typeface="Arial" panose="020B0604020202020204" pitchFamily="34" charset="0"/>
                <a:sym typeface="Gill Sans" charset="0"/>
              </a:rPr>
              <a:t>c. 2 or 3 sessions a month</a:t>
            </a:r>
          </a:p>
        </p:txBody>
      </p:sp>
      <p:sp>
        <p:nvSpPr>
          <p:cNvPr id="12" name="TextBox 11">
            <a:extLst>
              <a:ext uri="{FF2B5EF4-FFF2-40B4-BE49-F238E27FC236}">
                <a16:creationId xmlns:a16="http://schemas.microsoft.com/office/drawing/2014/main" id="{C9E52FC6-99C8-4D62-8004-EBB6B288CA50}"/>
              </a:ext>
            </a:extLst>
          </p:cNvPr>
          <p:cNvSpPr txBox="1"/>
          <p:nvPr/>
        </p:nvSpPr>
        <p:spPr>
          <a:xfrm>
            <a:off x="4593466" y="3195867"/>
            <a:ext cx="1188183" cy="741357"/>
          </a:xfrm>
          <a:prstGeom prst="rect">
            <a:avLst/>
          </a:prstGeom>
          <a:noFill/>
        </p:spPr>
        <p:txBody>
          <a:bodyPr wrap="square" rtlCol="0">
            <a:spAutoFit/>
          </a:bodyPr>
          <a:lstStyle/>
          <a:p>
            <a:pPr algn="ctr" defTabSz="642915" eaLnBrk="0" fontAlgn="base" hangingPunct="0">
              <a:spcBef>
                <a:spcPct val="0"/>
              </a:spcBef>
              <a:spcAft>
                <a:spcPct val="0"/>
              </a:spcAft>
              <a:defRPr/>
            </a:pPr>
            <a:r>
              <a:rPr lang="en-GB" sz="1406">
                <a:solidFill>
                  <a:srgbClr val="000000"/>
                </a:solidFill>
                <a:latin typeface="Arial" panose="020B0604020202020204" pitchFamily="34" charset="0"/>
                <a:ea typeface="ヒラギノ角ゴ ProN W3" charset="-128"/>
                <a:cs typeface="Arial" panose="020B0604020202020204" pitchFamily="34" charset="0"/>
                <a:sym typeface="Gill Sans" charset="0"/>
              </a:rPr>
              <a:t>Sessions based on user need</a:t>
            </a:r>
          </a:p>
        </p:txBody>
      </p:sp>
      <p:sp>
        <p:nvSpPr>
          <p:cNvPr id="13" name="TextBox 12">
            <a:extLst>
              <a:ext uri="{FF2B5EF4-FFF2-40B4-BE49-F238E27FC236}">
                <a16:creationId xmlns:a16="http://schemas.microsoft.com/office/drawing/2014/main" id="{D2493C8D-A17A-4B64-B3FA-9E38E7F7D9F6}"/>
              </a:ext>
            </a:extLst>
          </p:cNvPr>
          <p:cNvSpPr txBox="1"/>
          <p:nvPr/>
        </p:nvSpPr>
        <p:spPr>
          <a:xfrm>
            <a:off x="6048467" y="3194438"/>
            <a:ext cx="1338012" cy="525016"/>
          </a:xfrm>
          <a:prstGeom prst="rect">
            <a:avLst/>
          </a:prstGeom>
          <a:noFill/>
        </p:spPr>
        <p:txBody>
          <a:bodyPr wrap="square" rtlCol="0">
            <a:spAutoFit/>
          </a:bodyPr>
          <a:lstStyle/>
          <a:p>
            <a:pPr algn="ctr" defTabSz="642915" eaLnBrk="0" fontAlgn="base" hangingPunct="0">
              <a:spcBef>
                <a:spcPct val="0"/>
              </a:spcBef>
              <a:spcAft>
                <a:spcPct val="0"/>
              </a:spcAft>
              <a:defRPr/>
            </a:pPr>
            <a:r>
              <a:rPr lang="en-GB" sz="1406">
                <a:solidFill>
                  <a:srgbClr val="000000"/>
                </a:solidFill>
                <a:latin typeface="Arial" panose="020B0604020202020204" pitchFamily="34" charset="0"/>
                <a:ea typeface="ヒラギノ角ゴ ProN W3" charset="-128"/>
                <a:cs typeface="Arial" panose="020B0604020202020204" pitchFamily="34" charset="0"/>
                <a:sym typeface="Gill Sans" charset="0"/>
              </a:rPr>
              <a:t>Improvements underway</a:t>
            </a:r>
          </a:p>
        </p:txBody>
      </p:sp>
      <p:sp>
        <p:nvSpPr>
          <p:cNvPr id="14" name="TextBox 13">
            <a:extLst>
              <a:ext uri="{FF2B5EF4-FFF2-40B4-BE49-F238E27FC236}">
                <a16:creationId xmlns:a16="http://schemas.microsoft.com/office/drawing/2014/main" id="{BDF96B9B-024C-4894-8418-426820A261AF}"/>
              </a:ext>
            </a:extLst>
          </p:cNvPr>
          <p:cNvSpPr txBox="1"/>
          <p:nvPr/>
        </p:nvSpPr>
        <p:spPr>
          <a:xfrm>
            <a:off x="7529513" y="3195242"/>
            <a:ext cx="1349188" cy="741357"/>
          </a:xfrm>
          <a:prstGeom prst="rect">
            <a:avLst/>
          </a:prstGeom>
          <a:noFill/>
        </p:spPr>
        <p:txBody>
          <a:bodyPr wrap="square" rtlCol="0">
            <a:spAutoFit/>
          </a:bodyPr>
          <a:lstStyle/>
          <a:p>
            <a:pPr algn="ctr" defTabSz="642915" eaLnBrk="0" fontAlgn="base" hangingPunct="0">
              <a:spcBef>
                <a:spcPct val="0"/>
              </a:spcBef>
              <a:spcAft>
                <a:spcPct val="0"/>
              </a:spcAft>
              <a:defRPr/>
            </a:pPr>
            <a:r>
              <a:rPr lang="en-GB" sz="1406">
                <a:solidFill>
                  <a:srgbClr val="000000"/>
                </a:solidFill>
                <a:latin typeface="Arial" panose="020B0604020202020204" pitchFamily="34" charset="0"/>
                <a:ea typeface="ヒラギノ角ゴ ProN W3" charset="-128"/>
                <a:cs typeface="Arial" panose="020B0604020202020204" pitchFamily="34" charset="0"/>
                <a:sym typeface="Gill Sans" charset="0"/>
              </a:rPr>
              <a:t>Five set meetings a year</a:t>
            </a:r>
          </a:p>
        </p:txBody>
      </p:sp>
      <p:sp>
        <p:nvSpPr>
          <p:cNvPr id="4" name="Rectangle: Rounded Corners 3">
            <a:extLst>
              <a:ext uri="{FF2B5EF4-FFF2-40B4-BE49-F238E27FC236}">
                <a16:creationId xmlns:a16="http://schemas.microsoft.com/office/drawing/2014/main" id="{5CA08FC7-9864-44EB-9DCE-C39987C1C5D8}"/>
              </a:ext>
            </a:extLst>
          </p:cNvPr>
          <p:cNvSpPr/>
          <p:nvPr/>
        </p:nvSpPr>
        <p:spPr bwMode="auto">
          <a:xfrm>
            <a:off x="648247" y="4491856"/>
            <a:ext cx="8014998" cy="2227509"/>
          </a:xfrm>
          <a:prstGeom prst="roundRect">
            <a:avLst/>
          </a:prstGeom>
          <a:solidFill>
            <a:schemeClr val="bg1"/>
          </a:solidFill>
          <a:ln w="25400" cap="flat" cmpd="sng" algn="ctr">
            <a:solidFill>
              <a:srgbClr val="006633"/>
            </a:solid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marL="321457" indent="-321457" defTabSz="642915" fontAlgn="base">
              <a:spcBef>
                <a:spcPts val="600"/>
              </a:spcBef>
              <a:spcAft>
                <a:spcPts val="600"/>
              </a:spcAft>
              <a:buFont typeface="Arial" panose="020B0604020202020204" pitchFamily="34" charset="0"/>
              <a:buChar char="•"/>
              <a:defRPr/>
            </a:pPr>
            <a:r>
              <a:rPr lang="en-GB" sz="1687">
                <a:solidFill>
                  <a:srgbClr val="000000"/>
                </a:solidFill>
                <a:latin typeface="Arial" panose="020B0604020202020204"/>
                <a:ea typeface="ヒラギノ角ゴ ProN W3" charset="-128"/>
                <a:cs typeface="ヒラギノ角ゴ ProN W3" charset="-128"/>
                <a:sym typeface="Gill Sans" charset="0"/>
              </a:rPr>
              <a:t>SSRO Support is a key engagement mechanism for the organisation</a:t>
            </a:r>
          </a:p>
          <a:p>
            <a:pPr marL="321457" indent="-321457" defTabSz="642915" fontAlgn="base">
              <a:spcBef>
                <a:spcPts val="600"/>
              </a:spcBef>
              <a:spcAft>
                <a:spcPts val="600"/>
              </a:spcAft>
              <a:buFont typeface="Arial" panose="020B0604020202020204" pitchFamily="34" charset="0"/>
              <a:buChar char="•"/>
              <a:defRPr/>
            </a:pPr>
            <a:r>
              <a:rPr lang="en-GB" sz="1687">
                <a:solidFill>
                  <a:srgbClr val="000000"/>
                </a:solidFill>
                <a:latin typeface="Arial" panose="020B0604020202020204"/>
                <a:ea typeface="ヒラギノ角ゴ ProN W3" charset="-128"/>
                <a:cs typeface="ヒラギノ角ゴ ProN W3" charset="-128"/>
                <a:sym typeface="Gill Sans" charset="0"/>
              </a:rPr>
              <a:t>Multiple points of contact for stakeholders</a:t>
            </a:r>
          </a:p>
          <a:p>
            <a:pPr marL="321457" indent="-321457" defTabSz="642915" fontAlgn="base">
              <a:spcBef>
                <a:spcPts val="600"/>
              </a:spcBef>
              <a:spcAft>
                <a:spcPts val="600"/>
              </a:spcAft>
              <a:buFont typeface="Arial" panose="020B0604020202020204" pitchFamily="34" charset="0"/>
              <a:buChar char="•"/>
              <a:defRPr/>
            </a:pPr>
            <a:r>
              <a:rPr lang="en-GB" sz="1687">
                <a:solidFill>
                  <a:srgbClr val="000000"/>
                </a:solidFill>
                <a:latin typeface="Arial" panose="020B0604020202020204"/>
                <a:ea typeface="ヒラギノ角ゴ ProN W3" charset="-128"/>
                <a:cs typeface="ヒラギノ角ゴ ProN W3" charset="-128"/>
                <a:sym typeface="Gill Sans" charset="0"/>
              </a:rPr>
              <a:t>The SSRO first looks to help the stakeholder but will also use the nature of stakeholder information / insight to improve SSRO Support</a:t>
            </a:r>
          </a:p>
          <a:p>
            <a:pPr marL="321457" indent="-321457" defTabSz="642915" fontAlgn="base">
              <a:spcBef>
                <a:spcPts val="600"/>
              </a:spcBef>
              <a:spcAft>
                <a:spcPts val="600"/>
              </a:spcAft>
              <a:buFont typeface="Arial" panose="020B0604020202020204" pitchFamily="34" charset="0"/>
              <a:buChar char="•"/>
              <a:defRPr/>
            </a:pPr>
            <a:r>
              <a:rPr lang="en-GB" sz="1687">
                <a:solidFill>
                  <a:srgbClr val="000000"/>
                </a:solidFill>
                <a:latin typeface="Arial" panose="020B0604020202020204"/>
                <a:ea typeface="ヒラギノ角ゴ ProN W3" charset="-128"/>
                <a:cs typeface="ヒラギノ角ゴ ProN W3" charset="-128"/>
                <a:sym typeface="Gill Sans" charset="0"/>
              </a:rPr>
              <a:t>Stakeholder satisfaction with what the SSRO offers is high</a:t>
            </a:r>
          </a:p>
          <a:p>
            <a:pPr marL="321457" indent="-321457" defTabSz="642915" fontAlgn="base">
              <a:spcBef>
                <a:spcPts val="600"/>
              </a:spcBef>
              <a:spcAft>
                <a:spcPts val="600"/>
              </a:spcAft>
              <a:buFont typeface="Arial" panose="020B0604020202020204" pitchFamily="34" charset="0"/>
              <a:buChar char="•"/>
              <a:defRPr/>
            </a:pPr>
            <a:endParaRPr lang="en-GB" sz="1687">
              <a:solidFill>
                <a:srgbClr val="FF0000"/>
              </a:solidFill>
              <a:latin typeface="Arial" panose="020B0604020202020204"/>
              <a:ea typeface="ヒラギノ角ゴ ProN W3" charset="-128"/>
              <a:cs typeface="ヒラギノ角ゴ ProN W3" charset="-128"/>
              <a:sym typeface="Gill Sans" charset="0"/>
            </a:endParaRPr>
          </a:p>
        </p:txBody>
      </p:sp>
      <p:pic>
        <p:nvPicPr>
          <p:cNvPr id="5" name="Picture 4">
            <a:extLst>
              <a:ext uri="{FF2B5EF4-FFF2-40B4-BE49-F238E27FC236}">
                <a16:creationId xmlns:a16="http://schemas.microsoft.com/office/drawing/2014/main" id="{B9DB6CB6-27C5-CF6B-B6A8-18A416BD6080}"/>
              </a:ext>
            </a:extLst>
          </p:cNvPr>
          <p:cNvPicPr>
            <a:picLocks noChangeAspect="1"/>
          </p:cNvPicPr>
          <p:nvPr/>
        </p:nvPicPr>
        <p:blipFill>
          <a:blip r:embed="rId4"/>
          <a:stretch>
            <a:fillRect/>
          </a:stretch>
        </p:blipFill>
        <p:spPr>
          <a:xfrm>
            <a:off x="7189043" y="26758"/>
            <a:ext cx="1432443" cy="1196511"/>
          </a:xfrm>
          <a:prstGeom prst="rect">
            <a:avLst/>
          </a:prstGeom>
        </p:spPr>
      </p:pic>
      <p:sp>
        <p:nvSpPr>
          <p:cNvPr id="16" name="Rectangle 15">
            <a:extLst>
              <a:ext uri="{FF2B5EF4-FFF2-40B4-BE49-F238E27FC236}">
                <a16:creationId xmlns:a16="http://schemas.microsoft.com/office/drawing/2014/main" id="{9714C2F1-846C-9562-B779-9618AFA4D35E}"/>
              </a:ext>
            </a:extLst>
          </p:cNvPr>
          <p:cNvSpPr>
            <a:spLocks/>
          </p:cNvSpPr>
          <p:nvPr/>
        </p:nvSpPr>
        <p:spPr bwMode="auto">
          <a:xfrm>
            <a:off x="2404772" y="6362768"/>
            <a:ext cx="4784271" cy="30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defTabSz="642915" eaLnBrk="0" fontAlgn="base" hangingPunct="0">
              <a:spcBef>
                <a:spcPct val="0"/>
              </a:spcBef>
              <a:spcAft>
                <a:spcPct val="0"/>
              </a:spcAft>
            </a:pPr>
            <a:r>
              <a:rPr lang="en-GB" sz="1969" b="1">
                <a:solidFill>
                  <a:srgbClr val="0070C0"/>
                </a:solidFill>
                <a:latin typeface="Arial" panose="020B0604020202020204" pitchFamily="34" charset="0"/>
                <a:cs typeface="Arial" panose="020B0604020202020204" pitchFamily="34" charset="0"/>
                <a:hlinkClick r:id="rId5"/>
              </a:rPr>
              <a:t>helpdesk@ssro.gov.uk</a:t>
            </a:r>
            <a:r>
              <a:rPr lang="en-GB" sz="1969" b="1">
                <a:solidFill>
                  <a:srgbClr val="0070C0"/>
                </a:solidFill>
                <a:latin typeface="Arial" panose="020B0604020202020204" pitchFamily="34" charset="0"/>
                <a:cs typeface="Arial" panose="020B0604020202020204" pitchFamily="34" charset="0"/>
              </a:rPr>
              <a:t> or 020 3771 4785</a:t>
            </a:r>
          </a:p>
        </p:txBody>
      </p:sp>
      <p:sp>
        <p:nvSpPr>
          <p:cNvPr id="10" name="Rectangle: Rounded Corners 9">
            <a:extLst>
              <a:ext uri="{FF2B5EF4-FFF2-40B4-BE49-F238E27FC236}">
                <a16:creationId xmlns:a16="http://schemas.microsoft.com/office/drawing/2014/main" id="{BAD3D2E0-235F-CF8A-4AF6-98B926FA8A25}"/>
              </a:ext>
            </a:extLst>
          </p:cNvPr>
          <p:cNvSpPr/>
          <p:nvPr/>
        </p:nvSpPr>
        <p:spPr bwMode="auto">
          <a:xfrm>
            <a:off x="1583066" y="2303407"/>
            <a:ext cx="1263090" cy="813086"/>
          </a:xfrm>
          <a:prstGeom prst="roundRect">
            <a:avLst/>
          </a:prstGeom>
          <a:solidFill>
            <a:srgbClr val="0070C0"/>
          </a:solidFill>
          <a:ln w="25400" cap="flat" cmpd="sng" algn="ctr">
            <a:noFill/>
            <a:prstDash val="solid"/>
            <a:round/>
            <a:headEnd type="none" w="med" len="med"/>
            <a:tailEnd type="none" w="med" len="med"/>
          </a:ln>
          <a:effectLst/>
          <a:scene3d>
            <a:camera prst="orthographicFront"/>
            <a:lightRig rig="threePt" dir="t"/>
          </a:scene3d>
          <a:sp3d>
            <a:bevelT/>
          </a:sp3d>
        </p:spPr>
        <p:txBody>
          <a:bodyPr rot="0" spcFirstLastPara="0" vertOverflow="overflow" horzOverflow="overflow" vert="horz" wrap="square" lIns="64294" tIns="32147" rIns="64294" bIns="32147" numCol="1" spcCol="0" rtlCol="0" fromWordArt="0" anchor="ctr" anchorCtr="0" forceAA="0" compatLnSpc="1">
            <a:prstTxWarp prst="textNoShape">
              <a:avLst/>
            </a:prstTxWarp>
            <a:noAutofit/>
          </a:bodyPr>
          <a:lstStyle/>
          <a:p>
            <a:pPr algn="ctr" defTabSz="642915" fontAlgn="base">
              <a:spcBef>
                <a:spcPct val="0"/>
              </a:spcBef>
              <a:spcAft>
                <a:spcPct val="0"/>
              </a:spcAft>
              <a:defRPr/>
            </a:pPr>
            <a:r>
              <a:rPr lang="en-GB" sz="1400">
                <a:solidFill>
                  <a:srgbClr val="FFFFFF"/>
                </a:solidFill>
                <a:latin typeface="Arial" panose="020B0604020202020204"/>
                <a:ea typeface="ヒラギノ角ゴ ProN W3" charset="-128"/>
                <a:cs typeface="ヒラギノ角ゴ ProN W3" charset="-128"/>
                <a:sym typeface="Gill Sans" charset="0"/>
              </a:rPr>
              <a:t>Non-Referral Advice Service</a:t>
            </a:r>
          </a:p>
        </p:txBody>
      </p:sp>
      <p:sp>
        <p:nvSpPr>
          <p:cNvPr id="15" name="TextBox 14">
            <a:extLst>
              <a:ext uri="{FF2B5EF4-FFF2-40B4-BE49-F238E27FC236}">
                <a16:creationId xmlns:a16="http://schemas.microsoft.com/office/drawing/2014/main" id="{519775C6-03D3-857A-6D13-3DFE4A8B798F}"/>
              </a:ext>
            </a:extLst>
          </p:cNvPr>
          <p:cNvSpPr txBox="1"/>
          <p:nvPr/>
        </p:nvSpPr>
        <p:spPr>
          <a:xfrm>
            <a:off x="1566276" y="3162022"/>
            <a:ext cx="1263090" cy="957698"/>
          </a:xfrm>
          <a:prstGeom prst="rect">
            <a:avLst/>
          </a:prstGeom>
          <a:noFill/>
        </p:spPr>
        <p:txBody>
          <a:bodyPr wrap="square" rtlCol="0">
            <a:spAutoFit/>
          </a:bodyPr>
          <a:lstStyle/>
          <a:p>
            <a:pPr algn="ctr" defTabSz="642915" eaLnBrk="0" fontAlgn="base" hangingPunct="0">
              <a:spcBef>
                <a:spcPct val="0"/>
              </a:spcBef>
              <a:spcAft>
                <a:spcPct val="0"/>
              </a:spcAft>
              <a:defRPr/>
            </a:pPr>
            <a:r>
              <a:rPr lang="en-GB" sz="1406">
                <a:solidFill>
                  <a:srgbClr val="000000"/>
                </a:solidFill>
                <a:latin typeface="Arial" panose="020B0604020202020204" pitchFamily="34" charset="0"/>
                <a:ea typeface="ヒラギノ角ゴ ProN W3" charset="-128"/>
                <a:cs typeface="Arial" panose="020B0604020202020204" pitchFamily="34" charset="0"/>
                <a:sym typeface="Gill Sans" charset="0"/>
              </a:rPr>
              <a:t>A growing interest in this from stakeholders</a:t>
            </a:r>
          </a:p>
        </p:txBody>
      </p:sp>
    </p:spTree>
    <p:extLst>
      <p:ext uri="{BB962C8B-B14F-4D97-AF65-F5344CB8AC3E}">
        <p14:creationId xmlns:p14="http://schemas.microsoft.com/office/powerpoint/2010/main" val="2479167286"/>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large ship in the water&#10;&#10;Description automatically generated">
            <a:extLst>
              <a:ext uri="{FF2B5EF4-FFF2-40B4-BE49-F238E27FC236}">
                <a16:creationId xmlns:a16="http://schemas.microsoft.com/office/drawing/2014/main" id="{5E3D4151-BF38-C8A3-7A45-B6BE83C0B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383" y="314386"/>
            <a:ext cx="8491853" cy="4758546"/>
          </a:xfrm>
          <a:prstGeom prst="rect">
            <a:avLst/>
          </a:prstGeom>
        </p:spPr>
      </p:pic>
      <p:sp>
        <p:nvSpPr>
          <p:cNvPr id="12" name="TextBox 15"/>
          <p:cNvSpPr txBox="1">
            <a:spLocks noChangeArrowheads="1"/>
          </p:cNvSpPr>
          <p:nvPr/>
        </p:nvSpPr>
        <p:spPr bwMode="auto">
          <a:xfrm>
            <a:off x="7008644" y="5096218"/>
            <a:ext cx="2162101" cy="51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eaLnBrk="1" hangingPunct="1"/>
            <a:r>
              <a:rPr lang="en-GB" altLang="en-US" sz="844">
                <a:solidFill>
                  <a:schemeClr val="bg1"/>
                </a:solidFill>
                <a:latin typeface="Arial" panose="020B0604020202020204" pitchFamily="34" charset="0"/>
                <a:cs typeface="Arial" panose="020B0604020202020204" pitchFamily="34" charset="0"/>
              </a:rPr>
              <a:t>Date: Arial 12pt</a:t>
            </a:r>
          </a:p>
          <a:p>
            <a:pPr algn="l" eaLnBrk="1" hangingPunct="1"/>
            <a:r>
              <a:rPr lang="en-GB" altLang="en-US" sz="844">
                <a:solidFill>
                  <a:schemeClr val="bg1"/>
                </a:solidFill>
                <a:latin typeface="Arial" panose="020B0604020202020204" pitchFamily="34" charset="0"/>
                <a:cs typeface="Arial" panose="020B0604020202020204" pitchFamily="34" charset="0"/>
              </a:rPr>
              <a:t>Version: x</a:t>
            </a:r>
          </a:p>
          <a:p>
            <a:pPr algn="l" eaLnBrk="1" hangingPunct="1"/>
            <a:endParaRPr lang="en-GB" altLang="en-US" sz="1687">
              <a:solidFill>
                <a:schemeClr val="bg1"/>
              </a:solidFill>
              <a:latin typeface="Arial" panose="020B0604020202020204" pitchFamily="34" charset="0"/>
              <a:cs typeface="Arial" panose="020B0604020202020204" pitchFamily="34" charset="0"/>
            </a:endParaRPr>
          </a:p>
        </p:txBody>
      </p:sp>
      <p:sp>
        <p:nvSpPr>
          <p:cNvPr id="18" name="Rectangle 2"/>
          <p:cNvSpPr>
            <a:spLocks/>
          </p:cNvSpPr>
          <p:nvPr/>
        </p:nvSpPr>
        <p:spPr bwMode="auto">
          <a:xfrm>
            <a:off x="325889" y="5845389"/>
            <a:ext cx="4151188" cy="4673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ctr">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eaLnBrk="1" hangingPunct="1">
              <a:lnSpc>
                <a:spcPct val="90000"/>
              </a:lnSpc>
            </a:pPr>
            <a:r>
              <a:rPr lang="en-US" altLang="en-US" sz="1687">
                <a:solidFill>
                  <a:schemeClr val="bg1"/>
                </a:solidFill>
                <a:latin typeface="Interstate-Bold" charset="0"/>
                <a:sym typeface="Interstate-Bold" charset="0"/>
              </a:rPr>
              <a:t>PRESENTATION TITLE</a:t>
            </a:r>
          </a:p>
          <a:p>
            <a:pPr algn="l" eaLnBrk="1" hangingPunct="1">
              <a:lnSpc>
                <a:spcPct val="90000"/>
              </a:lnSpc>
            </a:pPr>
            <a:r>
              <a:rPr lang="en-US" altLang="en-US" sz="1687">
                <a:solidFill>
                  <a:schemeClr val="bg1"/>
                </a:solidFill>
                <a:latin typeface="Interstate-Light" charset="0"/>
                <a:sym typeface="Interstate-Bold" charset="0"/>
              </a:rPr>
              <a:t>DATE</a:t>
            </a:r>
          </a:p>
        </p:txBody>
      </p:sp>
      <p:sp>
        <p:nvSpPr>
          <p:cNvPr id="11" name="Rectangle 2">
            <a:extLst>
              <a:ext uri="{FF2B5EF4-FFF2-40B4-BE49-F238E27FC236}">
                <a16:creationId xmlns:a16="http://schemas.microsoft.com/office/drawing/2014/main" id="{C1AFF260-C49F-4273-BCCE-3DBA9D60740F}"/>
              </a:ext>
            </a:extLst>
          </p:cNvPr>
          <p:cNvSpPr>
            <a:spLocks noChangeArrowheads="1"/>
          </p:cNvSpPr>
          <p:nvPr/>
        </p:nvSpPr>
        <p:spPr bwMode="auto">
          <a:xfrm>
            <a:off x="354382" y="3869684"/>
            <a:ext cx="1836325" cy="1239326"/>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eaLnBrk="1" hangingPunct="1"/>
            <a:endParaRPr lang="en-GB" altLang="en-US" sz="2953">
              <a:solidFill>
                <a:srgbClr val="000000"/>
              </a:solidFill>
            </a:endParaRPr>
          </a:p>
        </p:txBody>
      </p:sp>
      <p:pic>
        <p:nvPicPr>
          <p:cNvPr id="10" name="Picture 9">
            <a:extLst>
              <a:ext uri="{FF2B5EF4-FFF2-40B4-BE49-F238E27FC236}">
                <a16:creationId xmlns:a16="http://schemas.microsoft.com/office/drawing/2014/main" id="{98BCCA30-B077-4D1D-BEF3-2AD9A2798E4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88089" y="4037572"/>
            <a:ext cx="1368910" cy="903549"/>
          </a:xfrm>
          <a:prstGeom prst="rect">
            <a:avLst/>
          </a:prstGeom>
        </p:spPr>
      </p:pic>
      <p:sp>
        <p:nvSpPr>
          <p:cNvPr id="2" name="Rectangle 1">
            <a:extLst>
              <a:ext uri="{FF2B5EF4-FFF2-40B4-BE49-F238E27FC236}">
                <a16:creationId xmlns:a16="http://schemas.microsoft.com/office/drawing/2014/main" id="{49928508-B868-F3D2-FE8C-54C8D49E651E}"/>
              </a:ext>
            </a:extLst>
          </p:cNvPr>
          <p:cNvSpPr/>
          <p:nvPr/>
        </p:nvSpPr>
        <p:spPr bwMode="auto">
          <a:xfrm>
            <a:off x="354382" y="5121801"/>
            <a:ext cx="8491853" cy="1631100"/>
          </a:xfrm>
          <a:prstGeom prst="rect">
            <a:avLst/>
          </a:prstGeom>
          <a:solidFill>
            <a:srgbClr val="005EB8"/>
          </a:solidFill>
          <a:ln w="25400" cap="flat" cmpd="sng" algn="ctr">
            <a:noFill/>
            <a:prstDash val="solid"/>
            <a:round/>
            <a:headEnd type="none" w="med" len="med"/>
            <a:tailEnd type="none" w="med" len="med"/>
          </a:ln>
          <a:effectLst/>
        </p:spPr>
        <p:txBody>
          <a:bodyPr/>
          <a:lstStyle/>
          <a:p>
            <a:pPr algn="ctr" eaLnBrk="1" hangingPunct="1">
              <a:defRPr/>
            </a:pPr>
            <a:endParaRPr lang="en-GB"/>
          </a:p>
        </p:txBody>
      </p:sp>
      <p:sp>
        <p:nvSpPr>
          <p:cNvPr id="16" name="TextBox 4">
            <a:extLst>
              <a:ext uri="{FF2B5EF4-FFF2-40B4-BE49-F238E27FC236}">
                <a16:creationId xmlns:a16="http://schemas.microsoft.com/office/drawing/2014/main" id="{352416A8-E1DB-4E42-9703-10BC448D1898}"/>
              </a:ext>
            </a:extLst>
          </p:cNvPr>
          <p:cNvSpPr txBox="1">
            <a:spLocks noChangeArrowheads="1"/>
          </p:cNvSpPr>
          <p:nvPr/>
        </p:nvSpPr>
        <p:spPr bwMode="auto">
          <a:xfrm>
            <a:off x="1945511" y="5096219"/>
            <a:ext cx="4911206" cy="123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eaLnBrk="1" hangingPunct="1"/>
            <a:r>
              <a:rPr lang="en-GB" sz="4400">
                <a:solidFill>
                  <a:schemeClr val="bg1"/>
                </a:solidFill>
                <a:latin typeface="Arial" panose="020B0604020202020204" pitchFamily="34" charset="0"/>
                <a:cs typeface="Arial" panose="020B0604020202020204" pitchFamily="34" charset="0"/>
              </a:rPr>
              <a:t>Any questions?</a:t>
            </a:r>
          </a:p>
          <a:p>
            <a:pPr algn="l" eaLnBrk="1" hangingPunct="1"/>
            <a:endParaRPr lang="en-GB" sz="1969">
              <a:solidFill>
                <a:schemeClr val="bg1"/>
              </a:solidFill>
              <a:latin typeface="Arial" panose="020B0604020202020204" pitchFamily="34" charset="0"/>
              <a:cs typeface="Arial" panose="020B0604020202020204" pitchFamily="34" charset="0"/>
            </a:endParaRPr>
          </a:p>
          <a:p>
            <a:pPr algn="l" eaLnBrk="1" hangingPunct="1"/>
            <a:endParaRPr lang="en-GB" altLang="en-US" sz="1687">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1C6F62DB-36D8-ABE3-6CC6-9C875D9AFDF5}"/>
              </a:ext>
            </a:extLst>
          </p:cNvPr>
          <p:cNvPicPr>
            <a:picLocks noChangeAspect="1"/>
          </p:cNvPicPr>
          <p:nvPr/>
        </p:nvPicPr>
        <p:blipFill>
          <a:blip r:embed="rId5"/>
          <a:stretch>
            <a:fillRect/>
          </a:stretch>
        </p:blipFill>
        <p:spPr>
          <a:xfrm>
            <a:off x="7307675" y="3798277"/>
            <a:ext cx="1538560" cy="1285150"/>
          </a:xfrm>
          <a:prstGeom prst="rect">
            <a:avLst/>
          </a:prstGeom>
        </p:spPr>
      </p:pic>
    </p:spTree>
    <p:extLst>
      <p:ext uri="{BB962C8B-B14F-4D97-AF65-F5344CB8AC3E}">
        <p14:creationId xmlns:p14="http://schemas.microsoft.com/office/powerpoint/2010/main" val="105799512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120ACE3-08FC-9704-1BC6-D8E876D1C2DC}"/>
              </a:ext>
            </a:extLst>
          </p:cNvPr>
          <p:cNvPicPr>
            <a:picLocks noChangeAspect="1"/>
          </p:cNvPicPr>
          <p:nvPr/>
        </p:nvPicPr>
        <p:blipFill>
          <a:blip r:embed="rId3"/>
          <a:stretch>
            <a:fillRect/>
          </a:stretch>
        </p:blipFill>
        <p:spPr>
          <a:xfrm>
            <a:off x="7189043" y="26758"/>
            <a:ext cx="1432443" cy="1196511"/>
          </a:xfrm>
          <a:prstGeom prst="rect">
            <a:avLst/>
          </a:prstGeom>
        </p:spPr>
      </p:pic>
      <p:sp>
        <p:nvSpPr>
          <p:cNvPr id="20482" name="Rectangle 3"/>
          <p:cNvSpPr>
            <a:spLocks/>
          </p:cNvSpPr>
          <p:nvPr/>
        </p:nvSpPr>
        <p:spPr bwMode="auto">
          <a:xfrm>
            <a:off x="619200" y="1483200"/>
            <a:ext cx="78938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2000" b="1">
                <a:solidFill>
                  <a:srgbClr val="000000"/>
                </a:solidFill>
                <a:latin typeface="Arial" panose="020B0604020202020204" pitchFamily="34" charset="0"/>
                <a:cs typeface="Arial" panose="020B0604020202020204" pitchFamily="34" charset="0"/>
              </a:rPr>
              <a:t>Four strategic themes for the SSRO</a:t>
            </a:r>
          </a:p>
        </p:txBody>
      </p:sp>
      <p:sp>
        <p:nvSpPr>
          <p:cNvPr id="20483" name="Rectangle 4"/>
          <p:cNvSpPr>
            <a:spLocks/>
          </p:cNvSpPr>
          <p:nvPr/>
        </p:nvSpPr>
        <p:spPr bwMode="auto">
          <a:xfrm rot="-6194">
            <a:off x="629079" y="2220634"/>
            <a:ext cx="751720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00911" indent="-200911"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sym typeface="Gill Sans" charset="0"/>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cxnSp>
        <p:nvCxnSpPr>
          <p:cNvPr id="20484" name="Straight Connector 5"/>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9704FF2-15E6-EBA6-267D-73F3E9D60CFE}"/>
              </a:ext>
            </a:extLst>
          </p:cNvPr>
          <p:cNvPicPr>
            <a:picLocks noChangeAspect="1"/>
          </p:cNvPicPr>
          <p:nvPr/>
        </p:nvPicPr>
        <p:blipFill>
          <a:blip r:embed="rId5"/>
          <a:stretch>
            <a:fillRect/>
          </a:stretch>
        </p:blipFill>
        <p:spPr>
          <a:xfrm>
            <a:off x="5326603" y="2121192"/>
            <a:ext cx="3051694" cy="4044789"/>
          </a:xfrm>
          <a:prstGeom prst="rect">
            <a:avLst/>
          </a:prstGeom>
          <a:ln>
            <a:noFill/>
          </a:ln>
          <a:effectLst>
            <a:outerShdw blurRad="292100" dist="139700" dir="2700000" algn="tl" rotWithShape="0">
              <a:srgbClr val="333333">
                <a:alpha val="65000"/>
              </a:srgbClr>
            </a:outerShdw>
          </a:effectLst>
        </p:spPr>
      </p:pic>
      <p:sp>
        <p:nvSpPr>
          <p:cNvPr id="5" name="Rectangle 4">
            <a:extLst>
              <a:ext uri="{FF2B5EF4-FFF2-40B4-BE49-F238E27FC236}">
                <a16:creationId xmlns:a16="http://schemas.microsoft.com/office/drawing/2014/main" id="{52A8ADB8-F6BF-6543-3DE8-AEFDB77CC045}"/>
              </a:ext>
            </a:extLst>
          </p:cNvPr>
          <p:cNvSpPr>
            <a:spLocks/>
          </p:cNvSpPr>
          <p:nvPr/>
        </p:nvSpPr>
        <p:spPr bwMode="auto">
          <a:xfrm rot="-6194">
            <a:off x="676518" y="2040681"/>
            <a:ext cx="4329634"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marL="240665" indent="-240665" defTabSz="642915" eaLnBrk="0" fontAlgn="base" hangingPunct="0">
              <a:spcBef>
                <a:spcPts val="600"/>
              </a:spcBef>
              <a:spcAft>
                <a:spcPts val="600"/>
              </a:spcAft>
              <a:buFont typeface="Arial" panose="020B0604020202020204" pitchFamily="34" charset="0"/>
              <a:buChar char="•"/>
            </a:pPr>
            <a:r>
              <a:rPr lang="en-US" sz="2000">
                <a:latin typeface="Arial" panose="020B0604020202020204" pitchFamily="34" charset="0"/>
                <a:cs typeface="Arial" panose="020B0604020202020204" pitchFamily="34" charset="0"/>
              </a:rPr>
              <a:t>Four areas of strategic focus</a:t>
            </a:r>
          </a:p>
          <a:p>
            <a:pPr marL="800100" lvl="1" indent="-342900" defTabSz="642915" eaLnBrk="0" fontAlgn="base" hangingPunct="0">
              <a:spcBef>
                <a:spcPts val="600"/>
              </a:spcBef>
              <a:spcAft>
                <a:spcPts val="600"/>
              </a:spcAft>
              <a:buFont typeface="Wingdings" panose="05000000000000000000" pitchFamily="2" charset="2"/>
              <a:buChar char="Ø"/>
            </a:pPr>
            <a:r>
              <a:rPr lang="en-GB" sz="2000">
                <a:solidFill>
                  <a:srgbClr val="000000"/>
                </a:solidFill>
                <a:latin typeface="Arial" panose="020B0604020202020204" pitchFamily="34" charset="0"/>
                <a:ea typeface="ヒラギノ角ゴ ProN W3"/>
                <a:cs typeface="Arial" panose="020B0604020202020204" pitchFamily="34" charset="0"/>
                <a:sym typeface="Gill Sans" charset="0"/>
              </a:rPr>
              <a:t>Relevance</a:t>
            </a:r>
            <a:endParaRPr lang="en-GB" sz="2000">
              <a:solidFill>
                <a:srgbClr val="000000"/>
              </a:solidFill>
              <a:latin typeface="Arial" panose="020B0604020202020204" pitchFamily="34" charset="0"/>
              <a:ea typeface="ヒラギノ角ゴ ProN W3"/>
              <a:cs typeface="Arial" panose="020B0604020202020204" pitchFamily="34" charset="0"/>
            </a:endParaRPr>
          </a:p>
          <a:p>
            <a:pPr marL="800100" lvl="1" indent="-342900" defTabSz="642915" eaLnBrk="0" fontAlgn="base" hangingPunct="0">
              <a:spcBef>
                <a:spcPts val="600"/>
              </a:spcBef>
              <a:spcAft>
                <a:spcPts val="600"/>
              </a:spcAft>
              <a:buFont typeface="Wingdings" panose="05000000000000000000" pitchFamily="2" charset="2"/>
              <a:buChar char="Ø"/>
            </a:pPr>
            <a:r>
              <a:rPr lang="en-GB" sz="2000">
                <a:solidFill>
                  <a:srgbClr val="000000"/>
                </a:solidFill>
                <a:latin typeface="Arial" panose="020B0604020202020204" pitchFamily="34" charset="0"/>
                <a:ea typeface="ヒラギノ角ゴ ProN W3"/>
                <a:cs typeface="Arial" panose="020B0604020202020204" pitchFamily="34" charset="0"/>
                <a:sym typeface="Gill Sans" charset="0"/>
              </a:rPr>
              <a:t>Visibility</a:t>
            </a:r>
            <a:endParaRPr lang="en-GB" sz="2000">
              <a:solidFill>
                <a:srgbClr val="000000"/>
              </a:solidFill>
              <a:latin typeface="Arial" panose="020B0604020202020204" pitchFamily="34" charset="0"/>
              <a:ea typeface="ヒラギノ角ゴ ProN W3"/>
              <a:cs typeface="Arial" panose="020B0604020202020204" pitchFamily="34" charset="0"/>
            </a:endParaRPr>
          </a:p>
          <a:p>
            <a:pPr marL="800100" lvl="1" indent="-342900" defTabSz="642915" eaLnBrk="0" fontAlgn="base" hangingPunct="0">
              <a:spcBef>
                <a:spcPts val="600"/>
              </a:spcBef>
              <a:spcAft>
                <a:spcPts val="600"/>
              </a:spcAft>
              <a:buFont typeface="Wingdings" panose="05000000000000000000" pitchFamily="2" charset="2"/>
              <a:buChar char="Ø"/>
            </a:pPr>
            <a:r>
              <a:rPr lang="en-GB" sz="2000">
                <a:solidFill>
                  <a:srgbClr val="000000"/>
                </a:solidFill>
                <a:latin typeface="Arial" panose="020B0604020202020204" pitchFamily="34" charset="0"/>
                <a:ea typeface="ヒラギノ角ゴ ProN W3"/>
                <a:cs typeface="Arial" panose="020B0604020202020204" pitchFamily="34" charset="0"/>
                <a:sym typeface="Gill Sans" charset="0"/>
              </a:rPr>
              <a:t>Accessibility</a:t>
            </a:r>
          </a:p>
          <a:p>
            <a:pPr marL="800100" lvl="1" indent="-342900" defTabSz="642915" eaLnBrk="0" fontAlgn="base" hangingPunct="0">
              <a:spcBef>
                <a:spcPts val="600"/>
              </a:spcBef>
              <a:spcAft>
                <a:spcPts val="600"/>
              </a:spcAft>
              <a:buFont typeface="Wingdings" panose="05000000000000000000" pitchFamily="2" charset="2"/>
              <a:buChar char="Ø"/>
            </a:pPr>
            <a:r>
              <a:rPr lang="en-GB" sz="2000">
                <a:solidFill>
                  <a:srgbClr val="000000"/>
                </a:solidFill>
                <a:latin typeface="Arial" panose="020B0604020202020204" pitchFamily="34" charset="0"/>
                <a:ea typeface="ヒラギノ角ゴ ProN W3"/>
                <a:cs typeface="Arial" panose="020B0604020202020204" pitchFamily="34" charset="0"/>
                <a:sym typeface="Gill Sans" charset="0"/>
              </a:rPr>
              <a:t>Trust</a:t>
            </a:r>
            <a:endParaRPr lang="en-GB" sz="2000">
              <a:solidFill>
                <a:srgbClr val="000000"/>
              </a:solidFill>
              <a:latin typeface="Arial" panose="020B0604020202020204" pitchFamily="34" charset="0"/>
              <a:ea typeface="ヒラギノ角ゴ ProN W3"/>
              <a:cs typeface="Arial" panose="020B0604020202020204" pitchFamily="34" charset="0"/>
            </a:endParaRPr>
          </a:p>
          <a:p>
            <a:pPr marL="240665" marR="0" lvl="0" indent="-240665" algn="l" defTabSz="642915" rtl="0" eaLnBrk="0" fontAlgn="base" latinLnBrk="0" hangingPunct="0">
              <a:lnSpc>
                <a:spcPct val="100000"/>
              </a:lnSpc>
              <a:spcBef>
                <a:spcPts val="600"/>
              </a:spcBef>
              <a:spcAft>
                <a:spcPts val="600"/>
              </a:spcAft>
              <a:buClrTx/>
              <a:buSzTx/>
              <a:buFont typeface="Arial" panose="020B0604020202020204" pitchFamily="34" charset="0"/>
              <a:buChar char="•"/>
              <a:tabLst/>
              <a:defRPr/>
            </a:pPr>
            <a:r>
              <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rPr>
              <a:t>One of our core objectives looks at how we engage with our stakeholders </a:t>
            </a:r>
          </a:p>
          <a:p>
            <a:pPr marL="240665" indent="-240665" defTabSz="642915" eaLnBrk="0" fontAlgn="base" hangingPunct="0">
              <a:spcBef>
                <a:spcPts val="600"/>
              </a:spcBef>
              <a:spcAft>
                <a:spcPts val="600"/>
              </a:spcAft>
              <a:buFont typeface="Arial" panose="020B0604020202020204" pitchFamily="34" charset="0"/>
              <a:buChar char="•"/>
              <a:defRPr/>
            </a:pPr>
            <a:r>
              <a:rPr lang="en-GB" sz="2000">
                <a:solidFill>
                  <a:srgbClr val="000000"/>
                </a:solidFill>
                <a:latin typeface="Arial" panose="020B0604020202020204" pitchFamily="34" charset="0"/>
                <a:ea typeface="ヒラギノ角ゴ ProN W3" charset="-128"/>
                <a:cs typeface="Arial" panose="020B0604020202020204" pitchFamily="34" charset="0"/>
                <a:sym typeface="Gill Sans" charset="0"/>
              </a:rPr>
              <a:t>We work collaboratively with industry and the MOD</a:t>
            </a:r>
          </a:p>
          <a:p>
            <a:pPr marL="240665" marR="0" lvl="0" indent="-240665" algn="l" defTabSz="642915" rtl="0" eaLnBrk="0" fontAlgn="base" latinLnBrk="0" hangingPunct="0">
              <a:lnSpc>
                <a:spcPct val="100000"/>
              </a:lnSpc>
              <a:spcBef>
                <a:spcPts val="600"/>
              </a:spcBef>
              <a:spcAft>
                <a:spcPts val="600"/>
              </a:spcAft>
              <a:buClrTx/>
              <a:buSzTx/>
              <a:buFont typeface="Arial" panose="020B0604020202020204" pitchFamily="34" charset="0"/>
              <a:buChar char="•"/>
              <a:tabLst/>
              <a:defRPr/>
            </a:pPr>
            <a:r>
              <a:rPr lang="en-US" sz="2000">
                <a:solidFill>
                  <a:srgbClr val="000000"/>
                </a:solidFill>
                <a:latin typeface="Arial" panose="020B0604020202020204" pitchFamily="34" charset="0"/>
                <a:cs typeface="Arial" panose="020B0604020202020204" pitchFamily="34" charset="0"/>
              </a:rPr>
              <a:t>We’re here and want to build on our good relationship with ADS! </a:t>
            </a:r>
            <a:endParaRPr kumimoji="0" lang="en-US" sz="2000" b="0" i="0" u="none" strike="noStrike" kern="1200" cap="none" spc="0" normalizeH="0" baseline="0" noProof="0">
              <a:ln>
                <a:noFill/>
              </a:ln>
              <a:solidFill>
                <a:srgbClr val="000000"/>
              </a:solidFill>
              <a:effectLst/>
              <a:uLnTx/>
              <a:uFillTx/>
              <a:latin typeface="Arial" panose="020B0604020202020204" pitchFamily="34" charset="0"/>
              <a:cs typeface="Arial" panose="020B0604020202020204" pitchFamily="34" charset="0"/>
            </a:endParaRPr>
          </a:p>
          <a:p>
            <a:pPr lvl="1" defTabSz="642915" eaLnBrk="0" fontAlgn="base" hangingPunct="0">
              <a:spcBef>
                <a:spcPts val="600"/>
              </a:spcBef>
              <a:spcAft>
                <a:spcPts val="600"/>
              </a:spcAft>
            </a:pPr>
            <a:endParaRPr lang="en-GB" sz="2000">
              <a:solidFill>
                <a:srgbClr val="000000"/>
              </a:solidFill>
              <a:latin typeface="Arial"/>
              <a:ea typeface="ヒラギノ角ゴ ProN W3"/>
              <a:cs typeface="Arial"/>
            </a:endParaRPr>
          </a:p>
          <a:p>
            <a:pPr marL="200660" indent="-200660"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cs typeface="Arial" panose="020B0604020202020204"/>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spTree>
    <p:extLst>
      <p:ext uri="{BB962C8B-B14F-4D97-AF65-F5344CB8AC3E}">
        <p14:creationId xmlns:p14="http://schemas.microsoft.com/office/powerpoint/2010/main" val="3656578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3"/>
          <p:cNvSpPr>
            <a:spLocks/>
          </p:cNvSpPr>
          <p:nvPr/>
        </p:nvSpPr>
        <p:spPr bwMode="auto">
          <a:xfrm>
            <a:off x="631015" y="1089739"/>
            <a:ext cx="7893844"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0" tIns="0" rIns="0" bIns="0" anchor="t">
            <a:spAutoFit/>
          </a:bodyPr>
          <a:lstStyle>
            <a:lvl1pPr algn="ctr">
              <a:defRPr sz="3600">
                <a:solidFill>
                  <a:schemeClr val="tx1"/>
                </a:solidFill>
                <a:latin typeface="Gill Sans" charset="0"/>
                <a:ea typeface="ヒラギノ角ゴ ProN W3" charset="-128"/>
                <a:sym typeface="Gill Sans" charset="0"/>
              </a:defRPr>
            </a:lvl1pPr>
            <a:lvl2pPr marL="742950" indent="-285750" algn="ctr">
              <a:defRPr sz="3600">
                <a:solidFill>
                  <a:schemeClr val="tx1"/>
                </a:solidFill>
                <a:latin typeface="Gill Sans" charset="0"/>
                <a:ea typeface="ヒラギノ角ゴ ProN W3" charset="-128"/>
                <a:sym typeface="Gill Sans" charset="0"/>
              </a:defRPr>
            </a:lvl2pPr>
            <a:lvl3pPr marL="1143000" indent="-228600" algn="ctr">
              <a:defRPr sz="3600">
                <a:solidFill>
                  <a:schemeClr val="tx1"/>
                </a:solidFill>
                <a:latin typeface="Gill Sans" charset="0"/>
                <a:ea typeface="ヒラギノ角ゴ ProN W3" charset="-128"/>
                <a:sym typeface="Gill Sans" charset="0"/>
              </a:defRPr>
            </a:lvl3pPr>
            <a:lvl4pPr marL="1600200" indent="-228600" algn="ctr">
              <a:defRPr sz="3600">
                <a:solidFill>
                  <a:schemeClr val="tx1"/>
                </a:solidFill>
                <a:latin typeface="Gill Sans" charset="0"/>
                <a:ea typeface="ヒラギノ角ゴ ProN W3" charset="-128"/>
                <a:sym typeface="Gill Sans" charset="0"/>
              </a:defRPr>
            </a:lvl4pPr>
            <a:lvl5pPr marL="2057400" indent="-228600" algn="ctr">
              <a:defRPr sz="36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600">
                <a:solidFill>
                  <a:schemeClr val="tx1"/>
                </a:solidFill>
                <a:latin typeface="Gill Sans" charset="0"/>
                <a:ea typeface="ヒラギノ角ゴ ProN W3" charset="-128"/>
                <a:sym typeface="Gill Sans" charset="0"/>
              </a:defRPr>
            </a:lvl9pPr>
          </a:lstStyle>
          <a:p>
            <a:pPr algn="l" defTabSz="642915" eaLnBrk="0" fontAlgn="base" hangingPunct="0">
              <a:spcBef>
                <a:spcPct val="0"/>
              </a:spcBef>
              <a:spcAft>
                <a:spcPct val="0"/>
              </a:spcAft>
            </a:pPr>
            <a:r>
              <a:rPr lang="en-GB" sz="2000" b="1">
                <a:solidFill>
                  <a:srgbClr val="000000"/>
                </a:solidFill>
                <a:latin typeface="Arial"/>
                <a:ea typeface="ヒラギノ角ゴ ProN W3"/>
                <a:cs typeface="Arial"/>
              </a:rPr>
              <a:t>How do these strategic themes translate into practice?</a:t>
            </a:r>
          </a:p>
          <a:p>
            <a:pPr algn="l" defTabSz="642915" eaLnBrk="0" fontAlgn="base" hangingPunct="0">
              <a:spcBef>
                <a:spcPct val="0"/>
              </a:spcBef>
              <a:spcAft>
                <a:spcPct val="0"/>
              </a:spcAft>
            </a:pPr>
            <a:endParaRPr lang="en-GB" sz="2000" b="1">
              <a:solidFill>
                <a:srgbClr val="000000"/>
              </a:solidFill>
              <a:latin typeface="Arial"/>
              <a:ea typeface="ヒラギノ角ゴ ProN W3"/>
              <a:cs typeface="Arial"/>
            </a:endParaRPr>
          </a:p>
        </p:txBody>
      </p:sp>
      <p:sp>
        <p:nvSpPr>
          <p:cNvPr id="20483" name="Rectangle 4"/>
          <p:cNvSpPr>
            <a:spLocks/>
          </p:cNvSpPr>
          <p:nvPr/>
        </p:nvSpPr>
        <p:spPr bwMode="auto">
          <a:xfrm rot="-6194">
            <a:off x="629079" y="2220634"/>
            <a:ext cx="7517205" cy="4448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200911" indent="-200911" defTabSz="642915" eaLnBrk="0" fontAlgn="base" hangingPunct="0">
              <a:spcBef>
                <a:spcPct val="0"/>
              </a:spcBef>
              <a:spcAft>
                <a:spcPct val="0"/>
              </a:spcAft>
              <a:buFont typeface="Arial" panose="020B0604020202020204" pitchFamily="34" charset="0"/>
              <a:buChar char="•"/>
            </a:pPr>
            <a:endParaRPr lang="en-GB" sz="352">
              <a:solidFill>
                <a:srgbClr val="000000"/>
              </a:solidFill>
              <a:latin typeface="Arial" panose="020B0604020202020204"/>
              <a:ea typeface="ヒラギノ角ゴ ProN W3" charset="-128"/>
              <a:sym typeface="Gill Sans" charset="0"/>
            </a:endParaRPr>
          </a:p>
          <a:p>
            <a:pPr defTabSz="642915" eaLnBrk="0" fontAlgn="base" hangingPunct="0">
              <a:spcBef>
                <a:spcPct val="0"/>
              </a:spcBef>
              <a:spcAft>
                <a:spcPct val="0"/>
              </a:spcAft>
            </a:pPr>
            <a:endParaRPr lang="en-GB" sz="1266">
              <a:solidFill>
                <a:srgbClr val="000000"/>
              </a:solidFill>
              <a:latin typeface="Arial" panose="020B0604020202020204" pitchFamily="34" charset="0"/>
              <a:ea typeface="ヒラギノ角ゴ ProN W3" charset="-128"/>
              <a:cs typeface="Arial" panose="020B0604020202020204" pitchFamily="34" charset="0"/>
              <a:sym typeface="Gill Sans" charset="0"/>
            </a:endParaRPr>
          </a:p>
        </p:txBody>
      </p:sp>
      <p:cxnSp>
        <p:nvCxnSpPr>
          <p:cNvPr id="20484" name="Straight Connector 5"/>
          <p:cNvCxnSpPr>
            <a:cxnSpLocks noChangeShapeType="1"/>
          </p:cNvCxnSpPr>
          <p:nvPr/>
        </p:nvCxnSpPr>
        <p:spPr bwMode="auto">
          <a:xfrm>
            <a:off x="619141" y="1054384"/>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20486"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4">
            <a:extLst>
              <a:ext uri="{FF2B5EF4-FFF2-40B4-BE49-F238E27FC236}">
                <a16:creationId xmlns:a16="http://schemas.microsoft.com/office/drawing/2014/main" id="{012EA2E3-1912-A539-B60B-8AF4A717A0F5}"/>
              </a:ext>
            </a:extLst>
          </p:cNvPr>
          <p:cNvGrpSpPr/>
          <p:nvPr/>
        </p:nvGrpSpPr>
        <p:grpSpPr>
          <a:xfrm>
            <a:off x="631015" y="1562958"/>
            <a:ext cx="8098139" cy="4863737"/>
            <a:chOff x="619141" y="1994263"/>
            <a:chExt cx="8098139" cy="4863737"/>
          </a:xfrm>
        </p:grpSpPr>
        <p:graphicFrame>
          <p:nvGraphicFramePr>
            <p:cNvPr id="3" name="Diagram 2">
              <a:extLst>
                <a:ext uri="{FF2B5EF4-FFF2-40B4-BE49-F238E27FC236}">
                  <a16:creationId xmlns:a16="http://schemas.microsoft.com/office/drawing/2014/main" id="{C7E7D875-68A0-D0FC-D55C-604EA8FA41AD}"/>
                </a:ext>
              </a:extLst>
            </p:cNvPr>
            <p:cNvGraphicFramePr/>
            <p:nvPr>
              <p:extLst>
                <p:ext uri="{D42A27DB-BD31-4B8C-83A1-F6EECF244321}">
                  <p14:modId xmlns:p14="http://schemas.microsoft.com/office/powerpoint/2010/main" val="1634854804"/>
                </p:ext>
              </p:extLst>
            </p:nvPr>
          </p:nvGraphicFramePr>
          <p:xfrm>
            <a:off x="619141" y="1994263"/>
            <a:ext cx="8098139" cy="48637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626647CC-DC0C-F2C6-7444-550031BC3718}"/>
                </a:ext>
              </a:extLst>
            </p:cNvPr>
            <p:cNvSpPr txBox="1"/>
            <p:nvPr/>
          </p:nvSpPr>
          <p:spPr>
            <a:xfrm>
              <a:off x="2065636" y="5906031"/>
              <a:ext cx="5844865" cy="646331"/>
            </a:xfrm>
            <a:prstGeom prst="rect">
              <a:avLst/>
            </a:prstGeom>
            <a:noFill/>
          </p:spPr>
          <p:txBody>
            <a:bodyPr wrap="square" lIns="91440" tIns="45720" rIns="91440" bIns="45720" rtlCol="0" anchor="t">
              <a:spAutoFit/>
            </a:bodyPr>
            <a:lstStyle/>
            <a:p>
              <a:pPr algn="ctr"/>
              <a:r>
                <a:rPr lang="en-GB">
                  <a:latin typeface="Arial" panose="020B0604020202020204" pitchFamily="34" charset="0"/>
                  <a:cs typeface="Arial" panose="020B0604020202020204" pitchFamily="34" charset="0"/>
                </a:rPr>
                <a:t>All contribute to increasing our visibility, accessibility, relevance and trust among stakeholders</a:t>
              </a:r>
            </a:p>
          </p:txBody>
        </p:sp>
      </p:grpSp>
    </p:spTree>
    <p:extLst>
      <p:ext uri="{BB962C8B-B14F-4D97-AF65-F5344CB8AC3E}">
        <p14:creationId xmlns:p14="http://schemas.microsoft.com/office/powerpoint/2010/main" val="35255484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descr="A person standing on a bridge with a tank on it&#10;&#10;Description automatically generated">
            <a:extLst>
              <a:ext uri="{FF2B5EF4-FFF2-40B4-BE49-F238E27FC236}">
                <a16:creationId xmlns:a16="http://schemas.microsoft.com/office/drawing/2014/main" id="{6A2B77CB-53BA-0EEE-600E-ED77842C42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8822" y="107749"/>
            <a:ext cx="7867506" cy="5247565"/>
          </a:xfrm>
          <a:prstGeom prst="rect">
            <a:avLst/>
          </a:prstGeom>
        </p:spPr>
      </p:pic>
      <p:grpSp>
        <p:nvGrpSpPr>
          <p:cNvPr id="4" name="Group 3"/>
          <p:cNvGrpSpPr/>
          <p:nvPr/>
        </p:nvGrpSpPr>
        <p:grpSpPr>
          <a:xfrm>
            <a:off x="708822" y="2722403"/>
            <a:ext cx="8083903" cy="2803126"/>
            <a:chOff x="1209675" y="3622789"/>
            <a:chExt cx="6845436" cy="2352214"/>
          </a:xfrm>
        </p:grpSpPr>
        <p:sp>
          <p:nvSpPr>
            <p:cNvPr id="12" name="Rectangle 11"/>
            <p:cNvSpPr>
              <a:spLocks noChangeArrowheads="1"/>
            </p:cNvSpPr>
            <p:nvPr/>
          </p:nvSpPr>
          <p:spPr bwMode="auto">
            <a:xfrm>
              <a:off x="1209675" y="3622789"/>
              <a:ext cx="1389663" cy="981596"/>
            </a:xfrm>
            <a:prstGeom prst="rect">
              <a:avLst/>
            </a:prstGeom>
            <a:solidFill>
              <a:schemeClr val="bg1"/>
            </a:solidFill>
            <a:ln>
              <a:noFill/>
            </a:ln>
            <a:extLst>
              <a:ext uri="{91240B29-F687-4F45-9708-019B960494DF}">
                <a14:hiddenLine xmlns:a14="http://schemas.microsoft.com/office/drawing/2010/main" w="25400" algn="ctr">
                  <a:solidFill>
                    <a:srgbClr val="000000"/>
                  </a:solidFill>
                  <a:round/>
                  <a:headEnd/>
                  <a:tailEnd/>
                </a14:hiddenLine>
              </a:ext>
            </a:extLst>
          </p:spPr>
          <p:txBody>
            <a:bodyPr/>
            <a:lstStyle>
              <a:defPPr>
                <a:defRPr lang="en-US"/>
              </a:defPPr>
              <a:lvl1pPr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1pPr>
              <a:lvl2pPr marL="4572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2pPr>
              <a:lvl3pPr marL="9144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3pPr>
              <a:lvl4pPr marL="13716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4pPr>
              <a:lvl5pPr marL="1828800" algn="l" rtl="0" eaLnBrk="0" fontAlgn="base" hangingPunct="0">
                <a:spcBef>
                  <a:spcPct val="0"/>
                </a:spcBef>
                <a:spcAft>
                  <a:spcPct val="0"/>
                </a:spcAft>
                <a:defRPr sz="4200" kern="1200">
                  <a:solidFill>
                    <a:srgbClr val="000000"/>
                  </a:solidFill>
                  <a:latin typeface="Gill Sans" charset="0"/>
                  <a:ea typeface="ヒラギノ角ゴ ProN W3" charset="-128"/>
                  <a:cs typeface="+mn-cs"/>
                  <a:sym typeface="Gill Sans" charset="0"/>
                </a:defRPr>
              </a:lvl5pPr>
              <a:lvl6pPr marL="2286000" algn="l" defTabSz="914400" rtl="0" eaLnBrk="1" latinLnBrk="0" hangingPunct="1">
                <a:defRPr sz="4200" kern="1200">
                  <a:solidFill>
                    <a:srgbClr val="000000"/>
                  </a:solidFill>
                  <a:latin typeface="Gill Sans" charset="0"/>
                  <a:ea typeface="ヒラギノ角ゴ ProN W3" charset="-128"/>
                  <a:cs typeface="+mn-cs"/>
                  <a:sym typeface="Gill Sans" charset="0"/>
                </a:defRPr>
              </a:lvl6pPr>
              <a:lvl7pPr marL="2743200" algn="l" defTabSz="914400" rtl="0" eaLnBrk="1" latinLnBrk="0" hangingPunct="1">
                <a:defRPr sz="4200" kern="1200">
                  <a:solidFill>
                    <a:srgbClr val="000000"/>
                  </a:solidFill>
                  <a:latin typeface="Gill Sans" charset="0"/>
                  <a:ea typeface="ヒラギノ角ゴ ProN W3" charset="-128"/>
                  <a:cs typeface="+mn-cs"/>
                  <a:sym typeface="Gill Sans" charset="0"/>
                </a:defRPr>
              </a:lvl7pPr>
              <a:lvl8pPr marL="3200400" algn="l" defTabSz="914400" rtl="0" eaLnBrk="1" latinLnBrk="0" hangingPunct="1">
                <a:defRPr sz="4200" kern="1200">
                  <a:solidFill>
                    <a:srgbClr val="000000"/>
                  </a:solidFill>
                  <a:latin typeface="Gill Sans" charset="0"/>
                  <a:ea typeface="ヒラギノ角ゴ ProN W3" charset="-128"/>
                  <a:cs typeface="+mn-cs"/>
                  <a:sym typeface="Gill Sans" charset="0"/>
                </a:defRPr>
              </a:lvl8pPr>
              <a:lvl9pPr marL="3657600" algn="l" defTabSz="914400" rtl="0" eaLnBrk="1" latinLnBrk="0" hangingPunct="1">
                <a:defRPr sz="4200" kern="1200">
                  <a:solidFill>
                    <a:srgbClr val="000000"/>
                  </a:solidFill>
                  <a:latin typeface="Gill Sans" charset="0"/>
                  <a:ea typeface="ヒラギノ角ゴ ProN W3" charset="-128"/>
                  <a:cs typeface="+mn-cs"/>
                  <a:sym typeface="Gill Sans" charset="0"/>
                </a:defRPr>
              </a:lvl9pPr>
            </a:lstStyle>
            <a:p>
              <a:pPr algn="ctr" eaLnBrk="1" hangingPunct="1"/>
              <a:endParaRPr lang="en-GB" altLang="en-US" sz="3150"/>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67118" y="3685891"/>
              <a:ext cx="1274776" cy="846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751326" y="5605671"/>
              <a:ext cx="4303785" cy="369332"/>
            </a:xfrm>
            <a:prstGeom prst="rect">
              <a:avLst/>
            </a:prstGeom>
            <a:noFill/>
          </p:spPr>
          <p:txBody>
            <a:bodyPr wrap="square" rtlCol="0">
              <a:spAutoFit/>
            </a:bodyPr>
            <a:lstStyle/>
            <a:p>
              <a:endParaRPr lang="en-GB" b="1" i="1">
                <a:solidFill>
                  <a:schemeClr val="bg1"/>
                </a:solidFill>
                <a:latin typeface="Arial" panose="020B0604020202020204" pitchFamily="34" charset="0"/>
                <a:cs typeface="Arial" panose="020B0604020202020204" pitchFamily="34" charset="0"/>
              </a:endParaRPr>
            </a:p>
          </p:txBody>
        </p:sp>
      </p:grpSp>
      <p:pic>
        <p:nvPicPr>
          <p:cNvPr id="6" name="Picture 5">
            <a:extLst>
              <a:ext uri="{FF2B5EF4-FFF2-40B4-BE49-F238E27FC236}">
                <a16:creationId xmlns:a16="http://schemas.microsoft.com/office/drawing/2014/main" id="{B9D47087-9C7E-2E23-4499-53C2BDC8777B}"/>
              </a:ext>
            </a:extLst>
          </p:cNvPr>
          <p:cNvPicPr>
            <a:picLocks noChangeAspect="1"/>
          </p:cNvPicPr>
          <p:nvPr/>
        </p:nvPicPr>
        <p:blipFill>
          <a:blip r:embed="rId5"/>
          <a:stretch>
            <a:fillRect/>
          </a:stretch>
        </p:blipFill>
        <p:spPr>
          <a:xfrm>
            <a:off x="6945493" y="2557470"/>
            <a:ext cx="1641079" cy="1370783"/>
          </a:xfrm>
          <a:prstGeom prst="rect">
            <a:avLst/>
          </a:prstGeom>
        </p:spPr>
      </p:pic>
      <p:sp>
        <p:nvSpPr>
          <p:cNvPr id="7" name="Rectangle 6">
            <a:extLst>
              <a:ext uri="{FF2B5EF4-FFF2-40B4-BE49-F238E27FC236}">
                <a16:creationId xmlns:a16="http://schemas.microsoft.com/office/drawing/2014/main" id="{298C7FAA-C6F1-192A-3BFF-92A9EA0B205D}"/>
              </a:ext>
            </a:extLst>
          </p:cNvPr>
          <p:cNvSpPr/>
          <p:nvPr/>
        </p:nvSpPr>
        <p:spPr bwMode="auto">
          <a:xfrm>
            <a:off x="713850" y="3900250"/>
            <a:ext cx="7872722" cy="2835649"/>
          </a:xfrm>
          <a:prstGeom prst="rect">
            <a:avLst/>
          </a:prstGeom>
          <a:solidFill>
            <a:srgbClr val="005EB8"/>
          </a:solidFill>
          <a:ln w="25400" cap="flat" cmpd="sng" algn="ctr">
            <a:noFill/>
            <a:prstDash val="solid"/>
            <a:round/>
            <a:headEnd type="none" w="med" len="med"/>
            <a:tailEnd type="none" w="med" len="med"/>
          </a:ln>
          <a:effectLst/>
        </p:spPr>
        <p:txBody>
          <a:bodyPr/>
          <a:lstStyle/>
          <a:p>
            <a:pPr algn="ctr" eaLnBrk="1" hangingPunct="1">
              <a:defRPr/>
            </a:pPr>
            <a:endParaRPr lang="en-GB"/>
          </a:p>
        </p:txBody>
      </p:sp>
      <p:sp>
        <p:nvSpPr>
          <p:cNvPr id="5" name="TextBox 4">
            <a:extLst>
              <a:ext uri="{FF2B5EF4-FFF2-40B4-BE49-F238E27FC236}">
                <a16:creationId xmlns:a16="http://schemas.microsoft.com/office/drawing/2014/main" id="{DE109328-EF1F-4E8F-AE54-58E1E843EEB1}"/>
              </a:ext>
            </a:extLst>
          </p:cNvPr>
          <p:cNvSpPr txBox="1"/>
          <p:nvPr/>
        </p:nvSpPr>
        <p:spPr>
          <a:xfrm>
            <a:off x="1071397" y="4116514"/>
            <a:ext cx="7358753" cy="2477601"/>
          </a:xfrm>
          <a:prstGeom prst="rect">
            <a:avLst/>
          </a:prstGeom>
          <a:noFill/>
        </p:spPr>
        <p:txBody>
          <a:bodyPr wrap="square" lIns="91440" tIns="45720" rIns="91440" bIns="45720" rtlCol="0" anchor="t">
            <a:spAutoFit/>
          </a:bodyPr>
          <a:lstStyle/>
          <a:p>
            <a:pPr algn="ctr"/>
            <a:r>
              <a:rPr lang="en-GB" sz="2000" b="1">
                <a:solidFill>
                  <a:srgbClr val="FFFFFF"/>
                </a:solidFill>
                <a:latin typeface="Arial"/>
                <a:cs typeface="Arial"/>
              </a:rPr>
              <a:t>Single-source contracting with the MOD: demystifying the Single-Source Regulatory Framework</a:t>
            </a:r>
            <a:endParaRPr lang="en-GB" sz="1400" b="1">
              <a:solidFill>
                <a:srgbClr val="FFFFFF"/>
              </a:solidFill>
              <a:latin typeface="Arial"/>
              <a:cs typeface="Arial"/>
            </a:endParaRPr>
          </a:p>
          <a:p>
            <a:pPr>
              <a:spcBef>
                <a:spcPts val="600"/>
              </a:spcBef>
              <a:spcAft>
                <a:spcPts val="600"/>
              </a:spcAft>
            </a:pPr>
            <a:endParaRPr lang="en-GB" sz="1600" b="1">
              <a:solidFill>
                <a:srgbClr val="FFFFFF"/>
              </a:solidFill>
              <a:latin typeface="Arial"/>
              <a:cs typeface="Arial"/>
            </a:endParaRPr>
          </a:p>
          <a:p>
            <a:pPr>
              <a:spcBef>
                <a:spcPts val="600"/>
              </a:spcBef>
              <a:spcAft>
                <a:spcPts val="600"/>
              </a:spcAft>
            </a:pPr>
            <a:r>
              <a:rPr lang="en-GB" sz="1600" b="1">
                <a:solidFill>
                  <a:srgbClr val="FFFFFF"/>
                </a:solidFill>
                <a:latin typeface="Arial"/>
                <a:cs typeface="Arial"/>
              </a:rPr>
              <a:t>Presentation by:</a:t>
            </a:r>
          </a:p>
          <a:p>
            <a:pPr>
              <a:spcBef>
                <a:spcPts val="600"/>
              </a:spcBef>
              <a:spcAft>
                <a:spcPts val="600"/>
              </a:spcAft>
            </a:pPr>
            <a:r>
              <a:rPr lang="en-GB" sz="1600" b="1">
                <a:solidFill>
                  <a:srgbClr val="FFFFFF"/>
                </a:solidFill>
                <a:latin typeface="Arial"/>
                <a:cs typeface="Arial"/>
              </a:rPr>
              <a:t>Joanne Watts - </a:t>
            </a:r>
            <a:r>
              <a:rPr lang="en-GB" sz="1600">
                <a:solidFill>
                  <a:srgbClr val="FFFFFF"/>
                </a:solidFill>
                <a:latin typeface="Arial"/>
                <a:cs typeface="Arial"/>
              </a:rPr>
              <a:t>Chief Regulatory Officer, SSRO</a:t>
            </a:r>
          </a:p>
          <a:p>
            <a:pPr>
              <a:spcBef>
                <a:spcPts val="600"/>
              </a:spcBef>
              <a:spcAft>
                <a:spcPts val="600"/>
              </a:spcAft>
            </a:pPr>
            <a:r>
              <a:rPr lang="en-GB" sz="1600" b="1">
                <a:solidFill>
                  <a:srgbClr val="FFFFFF"/>
                </a:solidFill>
                <a:latin typeface="Arial"/>
                <a:cs typeface="Arial"/>
              </a:rPr>
              <a:t>Charly Wason - </a:t>
            </a:r>
            <a:r>
              <a:rPr lang="en-GB" sz="1600">
                <a:solidFill>
                  <a:srgbClr val="FFFFFF"/>
                </a:solidFill>
                <a:latin typeface="Arial"/>
                <a:cs typeface="Arial"/>
              </a:rPr>
              <a:t>Single Source Contract Regulations Review Team (Head), Ministry of Defence</a:t>
            </a:r>
          </a:p>
        </p:txBody>
      </p:sp>
    </p:spTree>
    <p:extLst>
      <p:ext uri="{BB962C8B-B14F-4D97-AF65-F5344CB8AC3E}">
        <p14:creationId xmlns:p14="http://schemas.microsoft.com/office/powerpoint/2010/main" val="35743370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B1D2F0F2-89D7-FC42-161C-1B6061327A0B}"/>
              </a:ext>
            </a:extLst>
          </p:cNvPr>
          <p:cNvGrpSpPr/>
          <p:nvPr/>
        </p:nvGrpSpPr>
        <p:grpSpPr>
          <a:xfrm>
            <a:off x="5719299" y="5304612"/>
            <a:ext cx="2202724" cy="1195570"/>
            <a:chOff x="6130990" y="5342578"/>
            <a:chExt cx="2202724" cy="1195570"/>
          </a:xfrm>
        </p:grpSpPr>
        <p:pic>
          <p:nvPicPr>
            <p:cNvPr id="12" name="Picture 11">
              <a:extLst>
                <a:ext uri="{FF2B5EF4-FFF2-40B4-BE49-F238E27FC236}">
                  <a16:creationId xmlns:a16="http://schemas.microsoft.com/office/drawing/2014/main" id="{BCEAF6C3-DAAE-F0B5-B00D-54442EFA772F}"/>
                </a:ext>
              </a:extLst>
            </p:cNvPr>
            <p:cNvPicPr>
              <a:picLocks noChangeAspect="1"/>
            </p:cNvPicPr>
            <p:nvPr/>
          </p:nvPicPr>
          <p:blipFill>
            <a:blip r:embed="rId3"/>
            <a:stretch>
              <a:fillRect/>
            </a:stretch>
          </p:blipFill>
          <p:spPr>
            <a:xfrm>
              <a:off x="6130990" y="5342578"/>
              <a:ext cx="2202724" cy="1189602"/>
            </a:xfrm>
            <a:prstGeom prst="rect">
              <a:avLst/>
            </a:prstGeom>
          </p:spPr>
        </p:pic>
        <p:sp>
          <p:nvSpPr>
            <p:cNvPr id="13" name="Flowchart: Connector 12">
              <a:extLst>
                <a:ext uri="{FF2B5EF4-FFF2-40B4-BE49-F238E27FC236}">
                  <a16:creationId xmlns:a16="http://schemas.microsoft.com/office/drawing/2014/main" id="{DBB6697D-5159-8E02-F1F2-95C0D25F7037}"/>
                </a:ext>
              </a:extLst>
            </p:cNvPr>
            <p:cNvSpPr/>
            <p:nvPr/>
          </p:nvSpPr>
          <p:spPr>
            <a:xfrm>
              <a:off x="6908802" y="5605611"/>
              <a:ext cx="931332" cy="932537"/>
            </a:xfrm>
            <a:prstGeom prst="flowChartConnector">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latin typeface="Arial" panose="020B0604020202020204" pitchFamily="34" charset="0"/>
                  <a:cs typeface="Arial" panose="020B0604020202020204" pitchFamily="34" charset="0"/>
                </a:rPr>
                <a:t>£102 </a:t>
              </a:r>
              <a:r>
                <a:rPr lang="en-GB" sz="1200" b="1">
                  <a:latin typeface="Arial" panose="020B0604020202020204" pitchFamily="34" charset="0"/>
                  <a:cs typeface="Arial" panose="020B0604020202020204" pitchFamily="34" charset="0"/>
                </a:rPr>
                <a:t>billion</a:t>
              </a:r>
              <a:endParaRPr lang="en-GB" sz="1400" b="1">
                <a:latin typeface="Arial" panose="020B0604020202020204" pitchFamily="34" charset="0"/>
                <a:cs typeface="Arial" panose="020B0604020202020204" pitchFamily="34" charset="0"/>
              </a:endParaRPr>
            </a:p>
          </p:txBody>
        </p:sp>
      </p:grpSp>
      <p:cxnSp>
        <p:nvCxnSpPr>
          <p:cNvPr id="19460"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9463"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19200" y="1387018"/>
            <a:ext cx="8193874" cy="45667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en-GB" sz="2000" b="1">
                <a:latin typeface="Arial" panose="020B0604020202020204" pitchFamily="34" charset="0"/>
                <a:cs typeface="Arial" panose="020B0604020202020204" pitchFamily="34" charset="0"/>
              </a:rPr>
              <a:t>SSRO established by the Defence Reform Act and Single Source Contract Regulations 2014</a:t>
            </a:r>
            <a:endParaRPr lang="en-GB" sz="2000" b="1">
              <a:solidFill>
                <a:srgbClr val="FF000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19BF46F5-13A2-416C-9C6D-B09E643DA4CF}"/>
              </a:ext>
            </a:extLst>
          </p:cNvPr>
          <p:cNvSpPr txBox="1"/>
          <p:nvPr/>
        </p:nvSpPr>
        <p:spPr>
          <a:xfrm>
            <a:off x="495171" y="2192183"/>
            <a:ext cx="4007537" cy="3508653"/>
          </a:xfrm>
          <a:prstGeom prst="rect">
            <a:avLst/>
          </a:prstGeom>
          <a:noFill/>
        </p:spPr>
        <p:txBody>
          <a:bodyPr wrap="square" rtlCol="0">
            <a:spAutoFit/>
          </a:bodyPr>
          <a:lstStyle/>
          <a:p>
            <a:pPr marL="285750" indent="-285750">
              <a:spcBef>
                <a:spcPts val="1200"/>
              </a:spcBef>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Legislation introduced in 2014 </a:t>
            </a:r>
          </a:p>
          <a:p>
            <a:pPr marL="285750" indent="-285750">
              <a:spcBef>
                <a:spcPts val="1200"/>
              </a:spcBef>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Regulatory framework with controls on prices of qualifying contracts and transparency</a:t>
            </a:r>
          </a:p>
          <a:p>
            <a:pPr marL="285750" indent="-285750">
              <a:spcBef>
                <a:spcPts val="1200"/>
              </a:spcBef>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As of 30 April 2024: 615 single source contracts, with an estimated price c.£102 billion</a:t>
            </a:r>
          </a:p>
          <a:p>
            <a:pPr marL="285750" indent="-285750">
              <a:spcBef>
                <a:spcPts val="1200"/>
              </a:spcBef>
              <a:spcAft>
                <a:spcPts val="1200"/>
              </a:spcAft>
              <a:buFont typeface="Arial" panose="020B0604020202020204" pitchFamily="34" charset="0"/>
              <a:buChar char="•"/>
            </a:pPr>
            <a:r>
              <a:rPr lang="en-GB">
                <a:latin typeface="Arial" panose="020B0604020202020204" pitchFamily="34" charset="0"/>
                <a:cs typeface="Arial" panose="020B0604020202020204" pitchFamily="34" charset="0"/>
              </a:rPr>
              <a:t>The SSRO publishes statistical bulletins regularly</a:t>
            </a:r>
          </a:p>
        </p:txBody>
      </p:sp>
      <p:sp>
        <p:nvSpPr>
          <p:cNvPr id="6" name="Rectangle 5">
            <a:extLst>
              <a:ext uri="{FF2B5EF4-FFF2-40B4-BE49-F238E27FC236}">
                <a16:creationId xmlns:a16="http://schemas.microsoft.com/office/drawing/2014/main" id="{40D7A9AF-427E-328A-1033-E0EC55E8A22D}"/>
              </a:ext>
            </a:extLst>
          </p:cNvPr>
          <p:cNvSpPr/>
          <p:nvPr/>
        </p:nvSpPr>
        <p:spPr>
          <a:xfrm>
            <a:off x="113488" y="6177833"/>
            <a:ext cx="6045574" cy="57941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Arial" panose="020B0604020202020204" pitchFamily="34" charset="0"/>
                <a:cs typeface="Arial" panose="020B0604020202020204" pitchFamily="34" charset="0"/>
              </a:rPr>
              <a:t>Source: </a:t>
            </a:r>
            <a:r>
              <a:rPr lang="en-GB" sz="1050" dirty="0">
                <a:solidFill>
                  <a:schemeClr val="tx1"/>
                </a:solidFill>
                <a:latin typeface="Arial" panose="020B0604020202020204" pitchFamily="34" charset="0"/>
                <a:cs typeface="Arial" panose="020B0604020202020204" pitchFamily="34" charset="0"/>
                <a:hlinkClick r:id="rId5"/>
              </a:rPr>
              <a:t>Annual qualifying defence contract statistics 2023/24</a:t>
            </a:r>
            <a:r>
              <a:rPr lang="en-GB" sz="1050" dirty="0">
                <a:solidFill>
                  <a:schemeClr val="tx1"/>
                </a:solidFill>
                <a:latin typeface="Arial" panose="020B0604020202020204" pitchFamily="34" charset="0"/>
                <a:cs typeface="Arial" panose="020B0604020202020204" pitchFamily="34" charset="0"/>
              </a:rPr>
              <a:t> (https://www.gov.uk/government/publications/annual-qualifying-defence-contract-statistics-202324)</a:t>
            </a:r>
          </a:p>
          <a:p>
            <a:r>
              <a:rPr lang="en-GB" sz="1050" dirty="0">
                <a:solidFill>
                  <a:schemeClr val="tx1"/>
                </a:solidFill>
                <a:latin typeface="Arial" panose="020B0604020202020204" pitchFamily="34" charset="0"/>
                <a:cs typeface="Arial" panose="020B0604020202020204" pitchFamily="34" charset="0"/>
              </a:rPr>
              <a:t>Published 9 July 2024.</a:t>
            </a:r>
          </a:p>
        </p:txBody>
      </p:sp>
      <p:pic>
        <p:nvPicPr>
          <p:cNvPr id="7" name="Picture 6">
            <a:extLst>
              <a:ext uri="{FF2B5EF4-FFF2-40B4-BE49-F238E27FC236}">
                <a16:creationId xmlns:a16="http://schemas.microsoft.com/office/drawing/2014/main" id="{E07300EA-641B-9780-7516-B4B422F39BC0}"/>
              </a:ext>
            </a:extLst>
          </p:cNvPr>
          <p:cNvPicPr>
            <a:picLocks noChangeAspect="1"/>
          </p:cNvPicPr>
          <p:nvPr/>
        </p:nvPicPr>
        <p:blipFill>
          <a:blip r:embed="rId6"/>
          <a:stretch>
            <a:fillRect/>
          </a:stretch>
        </p:blipFill>
        <p:spPr>
          <a:xfrm>
            <a:off x="4299957" y="2175331"/>
            <a:ext cx="4602899" cy="3100675"/>
          </a:xfrm>
          <a:prstGeom prst="rect">
            <a:avLst/>
          </a:prstGeom>
        </p:spPr>
      </p:pic>
    </p:spTree>
    <p:extLst>
      <p:ext uri="{BB962C8B-B14F-4D97-AF65-F5344CB8AC3E}">
        <p14:creationId xmlns:p14="http://schemas.microsoft.com/office/powerpoint/2010/main" val="40116914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1"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
          <p:cNvSpPr>
            <a:spLocks/>
          </p:cNvSpPr>
          <p:nvPr/>
        </p:nvSpPr>
        <p:spPr bwMode="auto">
          <a:xfrm rot="-6194">
            <a:off x="622458" y="2051695"/>
            <a:ext cx="8129603" cy="4563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nchor="t"/>
          <a:lstStyle/>
          <a:p>
            <a:pPr marL="285750" lvl="0" indent="-285750">
              <a:spcBef>
                <a:spcPts val="600"/>
              </a:spcBef>
              <a:spcAft>
                <a:spcPts val="600"/>
              </a:spcAft>
              <a:buFont typeface="Arial" panose="020B0604020202020204" pitchFamily="34" charset="0"/>
              <a:buChar char="•"/>
            </a:pPr>
            <a:r>
              <a:rPr lang="en-GB">
                <a:latin typeface="Arial"/>
                <a:cs typeface="Arial"/>
              </a:rPr>
              <a:t>What is a QDC?</a:t>
            </a:r>
          </a:p>
          <a:p>
            <a:pPr marL="285750" lvl="0" indent="-285750">
              <a:spcBef>
                <a:spcPts val="600"/>
              </a:spcBef>
              <a:spcAft>
                <a:spcPts val="600"/>
              </a:spcAf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endParaRPr lang="en-GB">
              <a:latin typeface="Arial" panose="020B0604020202020204" pitchFamily="34" charset="0"/>
              <a:cs typeface="Arial" panose="020B0604020202020204" pitchFamily="34" charset="0"/>
            </a:endParaRPr>
          </a:p>
          <a:p>
            <a:pPr marL="285750" lvl="0" indent="-285750">
              <a:spcBef>
                <a:spcPts val="600"/>
              </a:spcBef>
              <a:spcAft>
                <a:spcPts val="600"/>
              </a:spcAft>
              <a:buFont typeface="Arial" panose="020B0604020202020204" pitchFamily="34" charset="0"/>
              <a:buChar char="•"/>
            </a:pPr>
            <a:r>
              <a:rPr lang="en-GB">
                <a:latin typeface="Arial"/>
                <a:cs typeface="Arial"/>
              </a:rPr>
              <a:t>A QSC is a non-competitive contract between a primary contractor and another contractor or between a sub-contractor and another contractor (minimum value £25 million)**</a:t>
            </a:r>
          </a:p>
          <a:p>
            <a:pPr marL="285750" indent="-285750">
              <a:spcBef>
                <a:spcPts val="600"/>
              </a:spcBef>
              <a:spcAft>
                <a:spcPts val="600"/>
              </a:spcAft>
              <a:buFont typeface="Arial" panose="020B0604020202020204" pitchFamily="34" charset="0"/>
              <a:buChar char="•"/>
            </a:pPr>
            <a:r>
              <a:rPr lang="en-GB">
                <a:latin typeface="Arial"/>
                <a:cs typeface="Arial"/>
              </a:rPr>
              <a:t>There are exceptions which are set out in Regulation 7 (for example, contracts with foreign governments) or Secretary of State exemption.</a:t>
            </a:r>
          </a:p>
        </p:txBody>
      </p:sp>
      <p:sp>
        <p:nvSpPr>
          <p:cNvPr id="7" name="Rectangle 2">
            <a:extLst>
              <a:ext uri="{FF2B5EF4-FFF2-40B4-BE49-F238E27FC236}">
                <a16:creationId xmlns:a16="http://schemas.microsoft.com/office/drawing/2014/main" id="{80E4CBC1-6B5A-4D36-A964-DAAD610589BB}"/>
              </a:ext>
            </a:extLst>
          </p:cNvPr>
          <p:cNvSpPr>
            <a:spLocks/>
          </p:cNvSpPr>
          <p:nvPr/>
        </p:nvSpPr>
        <p:spPr bwMode="auto">
          <a:xfrm>
            <a:off x="619498" y="1328551"/>
            <a:ext cx="8012438" cy="615553"/>
          </a:xfrm>
          <a:prstGeom prst="rect">
            <a:avLst/>
          </a:prstGeom>
          <a:solidFill>
            <a:schemeClr val="bg1"/>
          </a:solidFill>
          <a:ln w="9525">
            <a:noFill/>
            <a:miter lim="800000"/>
            <a:headEnd/>
            <a:tailEnd/>
          </a:ln>
        </p:spPr>
        <p:txBody>
          <a:bodyPr wrap="square" lIns="0" tIns="0" rIns="0" bIns="0" anchor="ctr">
            <a:spAutoFit/>
          </a:bodyPr>
          <a:lstStyle/>
          <a:p>
            <a:r>
              <a:rPr lang="en-GB" altLang="en-US" sz="2000" b="1">
                <a:latin typeface="Arial" panose="020B0604020202020204" pitchFamily="34" charset="0"/>
                <a:cs typeface="Arial" panose="020B0604020202020204" pitchFamily="34" charset="0"/>
                <a:sym typeface="Interstate-Bold" charset="0"/>
              </a:rPr>
              <a:t>The SSRO is notified of Qualifying Defence Contracts (QDC) and Qualifying Sub-Contracts (QSC)</a:t>
            </a:r>
            <a:endParaRPr lang="en-US" altLang="en-US" sz="2000" b="1">
              <a:solidFill>
                <a:srgbClr val="FF0000"/>
              </a:solidFill>
              <a:latin typeface="Arial" panose="020B0604020202020204" pitchFamily="34" charset="0"/>
              <a:cs typeface="Arial" panose="020B0604020202020204" pitchFamily="34" charset="0"/>
              <a:sym typeface="Interstate-Bold" charset="0"/>
            </a:endParaRPr>
          </a:p>
        </p:txBody>
      </p:sp>
      <p:sp>
        <p:nvSpPr>
          <p:cNvPr id="8" name="Rectangle: Rounded Corners 7">
            <a:extLst>
              <a:ext uri="{FF2B5EF4-FFF2-40B4-BE49-F238E27FC236}">
                <a16:creationId xmlns:a16="http://schemas.microsoft.com/office/drawing/2014/main" id="{C9EC5FF2-E7B9-4464-BE0C-A487C3FFF23C}"/>
              </a:ext>
            </a:extLst>
          </p:cNvPr>
          <p:cNvSpPr/>
          <p:nvPr/>
        </p:nvSpPr>
        <p:spPr>
          <a:xfrm>
            <a:off x="866776" y="2428875"/>
            <a:ext cx="7652146" cy="1971675"/>
          </a:xfrm>
          <a:prstGeom prst="roundRect">
            <a:avLst/>
          </a:prstGeom>
          <a:solidFill>
            <a:srgbClr val="0070C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300460" eaLnBrk="1" fontAlgn="auto" hangingPunct="1">
              <a:spcBef>
                <a:spcPts val="0"/>
              </a:spcBef>
              <a:spcAft>
                <a:spcPts val="0"/>
              </a:spcAft>
            </a:pPr>
            <a:r>
              <a:rPr lang="en-GB" sz="2200">
                <a:solidFill>
                  <a:prstClr val="white"/>
                </a:solidFill>
                <a:latin typeface="Arial" panose="020B0604020202020204" pitchFamily="34" charset="0"/>
                <a:cs typeface="Arial" panose="020B0604020202020204" pitchFamily="34" charset="0"/>
              </a:rPr>
              <a:t>A QDC is a contract made by the Secretary of State for goods, works or services for defence purposes from a ‘primary contractor’. The award of the contract is not the result of a competitive process, and the value of the contract is equal to or greater than £5 million</a:t>
            </a:r>
            <a:r>
              <a:rPr lang="en-GB" sz="2200">
                <a:solidFill>
                  <a:schemeClr val="tx1"/>
                </a:solidFill>
                <a:latin typeface="Arial" panose="020B0604020202020204" pitchFamily="34" charset="0"/>
                <a:cs typeface="Arial" panose="020B0604020202020204" pitchFamily="34" charset="0"/>
              </a:rPr>
              <a:t>*</a:t>
            </a:r>
          </a:p>
        </p:txBody>
      </p:sp>
      <p:sp>
        <p:nvSpPr>
          <p:cNvPr id="2" name="TextBox 1">
            <a:extLst>
              <a:ext uri="{FF2B5EF4-FFF2-40B4-BE49-F238E27FC236}">
                <a16:creationId xmlns:a16="http://schemas.microsoft.com/office/drawing/2014/main" id="{3E37BC50-2B44-444E-9808-AF047E2D2FD8}"/>
              </a:ext>
            </a:extLst>
          </p:cNvPr>
          <p:cNvSpPr txBox="1"/>
          <p:nvPr/>
        </p:nvSpPr>
        <p:spPr>
          <a:xfrm>
            <a:off x="161925" y="6381750"/>
            <a:ext cx="8594241" cy="400110"/>
          </a:xfrm>
          <a:prstGeom prst="rect">
            <a:avLst/>
          </a:prstGeom>
          <a:noFill/>
        </p:spPr>
        <p:txBody>
          <a:bodyPr wrap="square" rtlCol="0">
            <a:spAutoFit/>
          </a:bodyPr>
          <a:lstStyle/>
          <a:p>
            <a:r>
              <a:rPr lang="en-GB" sz="1000">
                <a:latin typeface="Arial" panose="020B0604020202020204" pitchFamily="34" charset="0"/>
                <a:cs typeface="Arial" panose="020B0604020202020204" pitchFamily="34" charset="0"/>
              </a:rPr>
              <a:t>*Section 14(2) of the DRA provides the full definition of a QDC</a:t>
            </a:r>
          </a:p>
          <a:p>
            <a:r>
              <a:rPr lang="en-GB" sz="1000">
                <a:latin typeface="Arial" panose="020B0604020202020204" pitchFamily="34" charset="0"/>
                <a:cs typeface="Arial" panose="020B0604020202020204" pitchFamily="34" charset="0"/>
              </a:rPr>
              <a:t>**Section 28(2) of the DRA provides the full definition of a QSC</a:t>
            </a:r>
          </a:p>
        </p:txBody>
      </p:sp>
      <p:pic>
        <p:nvPicPr>
          <p:cNvPr id="3" name="Picture 2">
            <a:extLst>
              <a:ext uri="{FF2B5EF4-FFF2-40B4-BE49-F238E27FC236}">
                <a16:creationId xmlns:a16="http://schemas.microsoft.com/office/drawing/2014/main" id="{68433DAF-E40E-6BBD-A494-93EBD5BC82A6}"/>
              </a:ext>
            </a:extLst>
          </p:cNvPr>
          <p:cNvPicPr>
            <a:picLocks noChangeAspect="1"/>
          </p:cNvPicPr>
          <p:nvPr/>
        </p:nvPicPr>
        <p:blipFill>
          <a:blip r:embed="rId4"/>
          <a:stretch>
            <a:fillRect/>
          </a:stretch>
        </p:blipFill>
        <p:spPr>
          <a:xfrm>
            <a:off x="7189043" y="26758"/>
            <a:ext cx="1432443" cy="1196511"/>
          </a:xfrm>
          <a:prstGeom prst="rect">
            <a:avLst/>
          </a:prstGeom>
        </p:spPr>
      </p:pic>
    </p:spTree>
    <p:extLst>
      <p:ext uri="{BB962C8B-B14F-4D97-AF65-F5344CB8AC3E}">
        <p14:creationId xmlns:p14="http://schemas.microsoft.com/office/powerpoint/2010/main" val="2400826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graph of blue bars with numbers&#10;&#10;Description automatically generated">
            <a:extLst>
              <a:ext uri="{FF2B5EF4-FFF2-40B4-BE49-F238E27FC236}">
                <a16:creationId xmlns:a16="http://schemas.microsoft.com/office/drawing/2014/main" id="{17016AFF-3970-830F-AACC-82AFA7E9CA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200" y="1928564"/>
            <a:ext cx="5598710" cy="4455820"/>
          </a:xfrm>
          <a:prstGeom prst="rect">
            <a:avLst/>
          </a:prstGeom>
        </p:spPr>
      </p:pic>
      <p:pic>
        <p:nvPicPr>
          <p:cNvPr id="72708"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72709" name="Straight Connector 7"/>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sp>
        <p:nvSpPr>
          <p:cNvPr id="3" name="TextBox 2"/>
          <p:cNvSpPr txBox="1"/>
          <p:nvPr/>
        </p:nvSpPr>
        <p:spPr>
          <a:xfrm>
            <a:off x="619200" y="1328400"/>
            <a:ext cx="8137123" cy="600164"/>
          </a:xfrm>
          <a:prstGeom prst="rect">
            <a:avLst/>
          </a:prstGeom>
          <a:noFill/>
        </p:spPr>
        <p:txBody>
          <a:bodyPr wrap="square" lIns="0" tIns="0" rIns="0" bIns="0" rtlCol="0" anchor="t">
            <a:spAutoFit/>
          </a:bodyPr>
          <a:lstStyle/>
          <a:p>
            <a:r>
              <a:rPr lang="en-GB" sz="1950" b="1">
                <a:latin typeface="Arial"/>
                <a:cs typeface="Arial"/>
              </a:rPr>
              <a:t>As of 30 April 2024, 525 contracts became QDCs and 90 became QSCs </a:t>
            </a:r>
            <a:endParaRPr lang="en-GB" sz="1950" b="1">
              <a:latin typeface="Arial" panose="020B0604020202020204" pitchFamily="34" charset="0"/>
              <a:cs typeface="Arial" panose="020B0604020202020204" pitchFamily="34" charset="0"/>
            </a:endParaRPr>
          </a:p>
        </p:txBody>
      </p:sp>
      <p:sp>
        <p:nvSpPr>
          <p:cNvPr id="9" name="Rectangle 8">
            <a:extLst>
              <a:ext uri="{FF2B5EF4-FFF2-40B4-BE49-F238E27FC236}">
                <a16:creationId xmlns:a16="http://schemas.microsoft.com/office/drawing/2014/main" id="{1AB8DBD7-4C71-31B8-49F9-80D3F6775DA5}"/>
              </a:ext>
            </a:extLst>
          </p:cNvPr>
          <p:cNvSpPr/>
          <p:nvPr/>
        </p:nvSpPr>
        <p:spPr>
          <a:xfrm>
            <a:off x="6906126" y="2060830"/>
            <a:ext cx="2117368" cy="3459130"/>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dirty="0">
                <a:solidFill>
                  <a:schemeClr val="tx1"/>
                </a:solidFill>
                <a:latin typeface="Arial" panose="020B0604020202020204" pitchFamily="34" charset="0"/>
                <a:cs typeface="Arial" panose="020B0604020202020204" pitchFamily="34" charset="0"/>
              </a:rPr>
              <a:t>Myth Buster</a:t>
            </a:r>
            <a:r>
              <a:rPr lang="en-GB" sz="1400" dirty="0">
                <a:solidFill>
                  <a:schemeClr val="tx1"/>
                </a:solidFill>
                <a:latin typeface="Arial" panose="020B0604020202020204" pitchFamily="34" charset="0"/>
                <a:cs typeface="Arial" panose="020B0604020202020204" pitchFamily="34" charset="0"/>
              </a:rPr>
              <a:t> </a:t>
            </a:r>
          </a:p>
          <a:p>
            <a:pPr algn="ctr"/>
            <a:r>
              <a:rPr lang="en-GB" sz="1400" i="1" dirty="0">
                <a:solidFill>
                  <a:schemeClr val="bg1"/>
                </a:solidFill>
                <a:latin typeface="Arial" panose="020B0604020202020204" pitchFamily="34" charset="0"/>
                <a:cs typeface="Arial" panose="020B0604020202020204" pitchFamily="34" charset="0"/>
              </a:rPr>
              <a:t>“The regime mostly applies to the prime defence companies…few SMEs are subject to the regulatory framework” </a:t>
            </a:r>
          </a:p>
          <a:p>
            <a:pPr algn="ctr"/>
            <a:endParaRPr lang="en-GB" sz="1400" i="1" dirty="0">
              <a:solidFill>
                <a:schemeClr val="tx1"/>
              </a:solidFill>
              <a:latin typeface="Arial" panose="020B0604020202020204" pitchFamily="34" charset="0"/>
              <a:cs typeface="Arial" panose="020B0604020202020204" pitchFamily="34" charset="0"/>
            </a:endParaRPr>
          </a:p>
          <a:p>
            <a:pPr algn="ctr"/>
            <a:r>
              <a:rPr lang="en-GB" sz="1400" dirty="0">
                <a:solidFill>
                  <a:schemeClr val="tx1"/>
                </a:solidFill>
                <a:latin typeface="Arial"/>
                <a:cs typeface="Arial"/>
              </a:rPr>
              <a:t> 31 of the 615 QDCs/QSCs were with contracting companies that identified as a small or medium enterprise (SME).</a:t>
            </a:r>
          </a:p>
        </p:txBody>
      </p:sp>
      <p:sp>
        <p:nvSpPr>
          <p:cNvPr id="12" name="Rectangle 11">
            <a:extLst>
              <a:ext uri="{FF2B5EF4-FFF2-40B4-BE49-F238E27FC236}">
                <a16:creationId xmlns:a16="http://schemas.microsoft.com/office/drawing/2014/main" id="{3FF30464-3F6B-8520-B228-1AD272B62696}"/>
              </a:ext>
            </a:extLst>
          </p:cNvPr>
          <p:cNvSpPr/>
          <p:nvPr/>
        </p:nvSpPr>
        <p:spPr>
          <a:xfrm>
            <a:off x="153372" y="6464325"/>
            <a:ext cx="8717359" cy="33151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50" dirty="0">
                <a:solidFill>
                  <a:schemeClr val="tx1"/>
                </a:solidFill>
                <a:latin typeface="Arial" panose="020B0604020202020204" pitchFamily="34" charset="0"/>
                <a:cs typeface="Arial" panose="020B0604020202020204" pitchFamily="34" charset="0"/>
              </a:rPr>
              <a:t>Source: </a:t>
            </a:r>
            <a:r>
              <a:rPr lang="en-GB" sz="1050" dirty="0">
                <a:solidFill>
                  <a:schemeClr val="tx1"/>
                </a:solidFill>
                <a:latin typeface="Arial" panose="020B0604020202020204" pitchFamily="34" charset="0"/>
                <a:cs typeface="Arial" panose="020B0604020202020204" pitchFamily="34" charset="0"/>
                <a:hlinkClick r:id="rId5"/>
              </a:rPr>
              <a:t>Annual qualifying defence contract statistics 2023/24</a:t>
            </a:r>
            <a:r>
              <a:rPr lang="en-GB" sz="1050" dirty="0">
                <a:solidFill>
                  <a:schemeClr val="tx1"/>
                </a:solidFill>
                <a:latin typeface="Arial" panose="020B0604020202020204" pitchFamily="34" charset="0"/>
                <a:cs typeface="Arial" panose="020B0604020202020204" pitchFamily="34" charset="0"/>
              </a:rPr>
              <a:t> (</a:t>
            </a:r>
            <a:r>
              <a:rPr lang="en-GB" sz="1050" dirty="0">
                <a:solidFill>
                  <a:schemeClr val="tx1"/>
                </a:solidFill>
                <a:latin typeface="Arial" panose="020B0604020202020204" pitchFamily="34" charset="0"/>
                <a:cs typeface="Arial" panose="020B0604020202020204" pitchFamily="34" charset="0"/>
                <a:hlinkClick r:id="rId5"/>
              </a:rPr>
              <a:t>https://www.gov.uk/government/publications/annual-qualifying-defence-contract-statistics-202324</a:t>
            </a:r>
            <a:r>
              <a:rPr lang="en-GB" sz="1050" dirty="0">
                <a:solidFill>
                  <a:schemeClr val="tx1"/>
                </a:solidFill>
                <a:latin typeface="Arial" panose="020B0604020202020204" pitchFamily="34" charset="0"/>
                <a:cs typeface="Arial" panose="020B0604020202020204" pitchFamily="34" charset="0"/>
              </a:rPr>
              <a:t>). Published 9 July 2024.</a:t>
            </a:r>
          </a:p>
        </p:txBody>
      </p:sp>
      <p:pic>
        <p:nvPicPr>
          <p:cNvPr id="4" name="Picture 3">
            <a:extLst>
              <a:ext uri="{FF2B5EF4-FFF2-40B4-BE49-F238E27FC236}">
                <a16:creationId xmlns:a16="http://schemas.microsoft.com/office/drawing/2014/main" id="{75D15FEE-08B9-9E84-6D5E-1176436170B6}"/>
              </a:ext>
            </a:extLst>
          </p:cNvPr>
          <p:cNvPicPr>
            <a:picLocks noChangeAspect="1"/>
          </p:cNvPicPr>
          <p:nvPr/>
        </p:nvPicPr>
        <p:blipFill>
          <a:blip r:embed="rId6"/>
          <a:stretch>
            <a:fillRect/>
          </a:stretch>
        </p:blipFill>
        <p:spPr>
          <a:xfrm>
            <a:off x="7189043" y="26758"/>
            <a:ext cx="1432443" cy="1196511"/>
          </a:xfrm>
          <a:prstGeom prst="rect">
            <a:avLst/>
          </a:prstGeom>
        </p:spPr>
      </p:pic>
    </p:spTree>
    <p:extLst>
      <p:ext uri="{BB962C8B-B14F-4D97-AF65-F5344CB8AC3E}">
        <p14:creationId xmlns:p14="http://schemas.microsoft.com/office/powerpoint/2010/main" val="3072096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460" name="Straight Connector 6"/>
          <p:cNvCxnSpPr>
            <a:cxnSpLocks noChangeShapeType="1"/>
          </p:cNvCxnSpPr>
          <p:nvPr/>
        </p:nvCxnSpPr>
        <p:spPr bwMode="auto">
          <a:xfrm>
            <a:off x="625078" y="1252389"/>
            <a:ext cx="7893844" cy="0"/>
          </a:xfrm>
          <a:prstGeom prst="line">
            <a:avLst/>
          </a:prstGeom>
          <a:noFill/>
          <a:ln w="12700" algn="ctr">
            <a:solidFill>
              <a:schemeClr val="tx1"/>
            </a:solidFill>
            <a:round/>
            <a:headEnd/>
            <a:tailEnd/>
          </a:ln>
          <a:extLst>
            <a:ext uri="{909E8E84-426E-40DD-AFC4-6F175D3DCCD1}">
              <a14:hiddenFill xmlns:a14="http://schemas.microsoft.com/office/drawing/2010/main">
                <a:noFill/>
              </a14:hiddenFill>
            </a:ext>
          </a:extLst>
        </p:spPr>
      </p:cxnSp>
      <p:pic>
        <p:nvPicPr>
          <p:cNvPr id="1946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9498" y="616148"/>
            <a:ext cx="2332881" cy="3315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bwMode="auto">
          <a:xfrm>
            <a:off x="619498" y="1328400"/>
            <a:ext cx="7893844" cy="456676"/>
          </a:xfrm>
          <a:prstGeom prst="rect">
            <a:avLst/>
          </a:prstGeom>
          <a:noFill/>
          <a:ln w="25400" cap="flat" cmpd="sng" algn="ctr">
            <a:noFill/>
            <a:prstDash val="solid"/>
            <a:round/>
            <a:headEnd type="none" w="med" len="med"/>
            <a:tailEnd type="none" w="med" len="med"/>
          </a:ln>
          <a:effectLst/>
        </p:spPr>
        <p:txBody>
          <a:bodyPr vert="horz" wrap="square" lIns="0" tIns="0" rIns="0" bIns="0" numCol="1" rtlCol="0" anchor="t" anchorCtr="0" compatLnSpc="1">
            <a:prstTxWarp prst="textNoShape">
              <a:avLst/>
            </a:prstTxWarp>
          </a:bodyPr>
          <a:lstStyle/>
          <a:p>
            <a:r>
              <a:rPr lang="en-GB" sz="2000" b="1">
                <a:latin typeface="Arial" panose="020B0604020202020204" pitchFamily="34" charset="0"/>
                <a:cs typeface="Arial" panose="020B0604020202020204" pitchFamily="34" charset="0"/>
              </a:rPr>
              <a:t>The formal relationship between the SSRO and MOD is set by the Defence Reform Act and SSRO Framework Document</a:t>
            </a:r>
          </a:p>
        </p:txBody>
      </p:sp>
      <p:sp>
        <p:nvSpPr>
          <p:cNvPr id="6" name="TextBox 5">
            <a:extLst>
              <a:ext uri="{FF2B5EF4-FFF2-40B4-BE49-F238E27FC236}">
                <a16:creationId xmlns:a16="http://schemas.microsoft.com/office/drawing/2014/main" id="{7FD3502D-16B1-4CC9-9F0D-3783A955541D}"/>
              </a:ext>
            </a:extLst>
          </p:cNvPr>
          <p:cNvSpPr txBox="1"/>
          <p:nvPr/>
        </p:nvSpPr>
        <p:spPr>
          <a:xfrm>
            <a:off x="80320" y="3678244"/>
            <a:ext cx="1007395" cy="1546577"/>
          </a:xfrm>
          <a:prstGeom prst="rect">
            <a:avLst/>
          </a:prstGeom>
          <a:noFill/>
        </p:spPr>
        <p:txBody>
          <a:bodyPr wrap="square" rtlCol="0">
            <a:spAutoFit/>
          </a:bodyPr>
          <a:lstStyle/>
          <a:p>
            <a:r>
              <a:rPr lang="en-GB" sz="1050">
                <a:latin typeface="Arial" panose="020B0604020202020204" pitchFamily="34" charset="0"/>
                <a:cs typeface="Arial" panose="020B0604020202020204" pitchFamily="34" charset="0"/>
              </a:rPr>
              <a:t>*</a:t>
            </a:r>
            <a:r>
              <a:rPr lang="en-GB" sz="1050">
                <a:solidFill>
                  <a:srgbClr val="FF0000"/>
                </a:solidFill>
                <a:latin typeface="Arial" panose="020B0604020202020204" pitchFamily="34" charset="0"/>
                <a:cs typeface="Arial" panose="020B0604020202020204" pitchFamily="34" charset="0"/>
              </a:rPr>
              <a:t> </a:t>
            </a:r>
            <a:r>
              <a:rPr lang="en-GB" sz="1050">
                <a:latin typeface="Arial" panose="020B0604020202020204" pitchFamily="34" charset="0"/>
                <a:cs typeface="Arial" panose="020B0604020202020204" pitchFamily="34" charset="0"/>
              </a:rPr>
              <a:t>The SSRO is sponsored by the MOD’s Directorate of Sponsorship and Organisational Policy (DSOP)</a:t>
            </a:r>
          </a:p>
        </p:txBody>
      </p:sp>
      <p:pic>
        <p:nvPicPr>
          <p:cNvPr id="13" name="Picture 12">
            <a:extLst>
              <a:ext uri="{FF2B5EF4-FFF2-40B4-BE49-F238E27FC236}">
                <a16:creationId xmlns:a16="http://schemas.microsoft.com/office/drawing/2014/main" id="{87C982A9-C3E0-FA25-AC02-5827E8062F16}"/>
              </a:ext>
            </a:extLst>
          </p:cNvPr>
          <p:cNvPicPr>
            <a:picLocks noChangeAspect="1"/>
          </p:cNvPicPr>
          <p:nvPr/>
        </p:nvPicPr>
        <p:blipFill>
          <a:blip r:embed="rId4"/>
          <a:stretch>
            <a:fillRect/>
          </a:stretch>
        </p:blipFill>
        <p:spPr>
          <a:xfrm>
            <a:off x="7189043" y="26758"/>
            <a:ext cx="1432443" cy="1196511"/>
          </a:xfrm>
          <a:prstGeom prst="rect">
            <a:avLst/>
          </a:prstGeom>
        </p:spPr>
      </p:pic>
      <p:sp>
        <p:nvSpPr>
          <p:cNvPr id="28" name="Rectangle: Rounded Corners 27">
            <a:extLst>
              <a:ext uri="{FF2B5EF4-FFF2-40B4-BE49-F238E27FC236}">
                <a16:creationId xmlns:a16="http://schemas.microsoft.com/office/drawing/2014/main" id="{9EAC9C09-A7A2-A7AD-AC13-9089982BFB34}"/>
              </a:ext>
            </a:extLst>
          </p:cNvPr>
          <p:cNvSpPr/>
          <p:nvPr/>
        </p:nvSpPr>
        <p:spPr>
          <a:xfrm>
            <a:off x="3605721" y="2299062"/>
            <a:ext cx="1921397" cy="942462"/>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SSRO </a:t>
            </a:r>
            <a:r>
              <a:rPr lang="en-GB" sz="1400">
                <a:solidFill>
                  <a:schemeClr val="tx1"/>
                </a:solidFill>
                <a:latin typeface="Arial" panose="020B0604020202020204" pitchFamily="34" charset="0"/>
                <a:cs typeface="Arial" panose="020B0604020202020204" pitchFamily="34" charset="0"/>
              </a:rPr>
              <a:t>*</a:t>
            </a:r>
            <a:r>
              <a:rPr lang="en-GB" sz="1400">
                <a:latin typeface="Arial" panose="020B0604020202020204" pitchFamily="34" charset="0"/>
                <a:cs typeface="Arial" panose="020B0604020202020204" pitchFamily="34" charset="0"/>
              </a:rPr>
              <a:t> </a:t>
            </a:r>
          </a:p>
          <a:p>
            <a:pPr algn="ctr"/>
            <a:r>
              <a:rPr lang="en-GB" sz="1400">
                <a:latin typeface="Arial" panose="020B0604020202020204" pitchFamily="34" charset="0"/>
                <a:cs typeface="Arial" panose="020B0604020202020204" pitchFamily="34" charset="0"/>
              </a:rPr>
              <a:t>(c40 people, c£6m budget)</a:t>
            </a:r>
          </a:p>
        </p:txBody>
      </p:sp>
      <p:sp>
        <p:nvSpPr>
          <p:cNvPr id="29" name="Rectangle: Rounded Corners 28">
            <a:extLst>
              <a:ext uri="{FF2B5EF4-FFF2-40B4-BE49-F238E27FC236}">
                <a16:creationId xmlns:a16="http://schemas.microsoft.com/office/drawing/2014/main" id="{E283B73B-B9F4-4D35-6B13-5D4AA3BE3954}"/>
              </a:ext>
            </a:extLst>
          </p:cNvPr>
          <p:cNvSpPr/>
          <p:nvPr/>
        </p:nvSpPr>
        <p:spPr>
          <a:xfrm>
            <a:off x="429342" y="2299062"/>
            <a:ext cx="1921397" cy="1125927"/>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a:latin typeface="Arial"/>
                <a:cs typeface="Arial"/>
              </a:rPr>
              <a:t>Contractors with QDCs</a:t>
            </a:r>
          </a:p>
        </p:txBody>
      </p:sp>
      <p:sp>
        <p:nvSpPr>
          <p:cNvPr id="30" name="Rectangle: Rounded Corners 29">
            <a:extLst>
              <a:ext uri="{FF2B5EF4-FFF2-40B4-BE49-F238E27FC236}">
                <a16:creationId xmlns:a16="http://schemas.microsoft.com/office/drawing/2014/main" id="{90EC9C55-8F1F-5994-998E-08744FACD807}"/>
              </a:ext>
            </a:extLst>
          </p:cNvPr>
          <p:cNvSpPr/>
          <p:nvPr/>
        </p:nvSpPr>
        <p:spPr>
          <a:xfrm>
            <a:off x="6157224" y="2931409"/>
            <a:ext cx="2873433" cy="608395"/>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MOD Performance &amp; Scrutiny Team (ensures that MOD meets it obligations)</a:t>
            </a:r>
          </a:p>
        </p:txBody>
      </p:sp>
      <p:sp>
        <p:nvSpPr>
          <p:cNvPr id="31" name="Rectangle: Rounded Corners 30">
            <a:extLst>
              <a:ext uri="{FF2B5EF4-FFF2-40B4-BE49-F238E27FC236}">
                <a16:creationId xmlns:a16="http://schemas.microsoft.com/office/drawing/2014/main" id="{C30BA743-F9B9-4B0C-CCA4-214A879C1F4F}"/>
              </a:ext>
            </a:extLst>
          </p:cNvPr>
          <p:cNvSpPr/>
          <p:nvPr/>
        </p:nvSpPr>
        <p:spPr>
          <a:xfrm>
            <a:off x="6865651" y="3870310"/>
            <a:ext cx="1826065" cy="1253327"/>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a:latin typeface="Arial" panose="020B0604020202020204" pitchFamily="34" charset="0"/>
                <a:cs typeface="Arial" panose="020B0604020202020204" pitchFamily="34" charset="0"/>
              </a:rPr>
              <a:t>MOD Delivery Teams (manage individual or multiple QDCs)</a:t>
            </a:r>
          </a:p>
        </p:txBody>
      </p:sp>
      <p:sp>
        <p:nvSpPr>
          <p:cNvPr id="32" name="Arrow: Up 31">
            <a:extLst>
              <a:ext uri="{FF2B5EF4-FFF2-40B4-BE49-F238E27FC236}">
                <a16:creationId xmlns:a16="http://schemas.microsoft.com/office/drawing/2014/main" id="{D0BB6BAB-89D9-A7EA-D765-30971CB44F81}"/>
              </a:ext>
            </a:extLst>
          </p:cNvPr>
          <p:cNvSpPr/>
          <p:nvPr/>
        </p:nvSpPr>
        <p:spPr>
          <a:xfrm>
            <a:off x="7462476" y="3609304"/>
            <a:ext cx="462324" cy="195780"/>
          </a:xfrm>
          <a:prstGeom prst="upArrow">
            <a:avLst/>
          </a:prstGeom>
          <a:solidFill>
            <a:srgbClr val="FFFFFF"/>
          </a:solidFill>
          <a:ln w="28575">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Arrow: Up 32">
            <a:extLst>
              <a:ext uri="{FF2B5EF4-FFF2-40B4-BE49-F238E27FC236}">
                <a16:creationId xmlns:a16="http://schemas.microsoft.com/office/drawing/2014/main" id="{4ECA4DA5-06BA-033D-9ABC-7391999FF253}"/>
              </a:ext>
            </a:extLst>
          </p:cNvPr>
          <p:cNvSpPr/>
          <p:nvPr/>
        </p:nvSpPr>
        <p:spPr>
          <a:xfrm rot="16200000">
            <a:off x="5575323" y="2618447"/>
            <a:ext cx="439838" cy="456676"/>
          </a:xfrm>
          <a:prstGeom prst="upArrow">
            <a:avLst/>
          </a:prstGeom>
          <a:solidFill>
            <a:srgbClr val="FFFFFF"/>
          </a:solidFill>
          <a:ln w="28575">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Arrow: Up 33">
            <a:extLst>
              <a:ext uri="{FF2B5EF4-FFF2-40B4-BE49-F238E27FC236}">
                <a16:creationId xmlns:a16="http://schemas.microsoft.com/office/drawing/2014/main" id="{D2B46D17-255A-10F5-C339-E98EA9697E0A}"/>
              </a:ext>
            </a:extLst>
          </p:cNvPr>
          <p:cNvSpPr/>
          <p:nvPr/>
        </p:nvSpPr>
        <p:spPr>
          <a:xfrm rot="5400000">
            <a:off x="2668194" y="2509687"/>
            <a:ext cx="439838" cy="456676"/>
          </a:xfrm>
          <a:prstGeom prst="upArrow">
            <a:avLst/>
          </a:prstGeom>
          <a:solidFill>
            <a:srgbClr val="FFFFFF"/>
          </a:solidFill>
          <a:ln w="28575">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Arrow: Bent 34">
            <a:extLst>
              <a:ext uri="{FF2B5EF4-FFF2-40B4-BE49-F238E27FC236}">
                <a16:creationId xmlns:a16="http://schemas.microsoft.com/office/drawing/2014/main" id="{58AC340D-E932-7DE9-AE1F-32F05752A4EF}"/>
              </a:ext>
            </a:extLst>
          </p:cNvPr>
          <p:cNvSpPr/>
          <p:nvPr/>
        </p:nvSpPr>
        <p:spPr>
          <a:xfrm flipV="1">
            <a:off x="1095504" y="3363179"/>
            <a:ext cx="5731736" cy="1765533"/>
          </a:xfrm>
          <a:prstGeom prst="bentArrow">
            <a:avLst>
              <a:gd name="adj1" fmla="val 17267"/>
              <a:gd name="adj2" fmla="val 16689"/>
              <a:gd name="adj3" fmla="val 15460"/>
              <a:gd name="adj4" fmla="val 39476"/>
            </a:avLst>
          </a:prstGeom>
          <a:noFill/>
          <a:ln w="28575">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6" name="Rectangle: Rounded Corners 35">
            <a:extLst>
              <a:ext uri="{FF2B5EF4-FFF2-40B4-BE49-F238E27FC236}">
                <a16:creationId xmlns:a16="http://schemas.microsoft.com/office/drawing/2014/main" id="{D7777A6E-A4C2-412D-2A67-C838113704C9}"/>
              </a:ext>
            </a:extLst>
          </p:cNvPr>
          <p:cNvSpPr/>
          <p:nvPr/>
        </p:nvSpPr>
        <p:spPr>
          <a:xfrm>
            <a:off x="1680873" y="3995424"/>
            <a:ext cx="1921397" cy="634189"/>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a:latin typeface="Arial" panose="020B0604020202020204" pitchFamily="34" charset="0"/>
                <a:cs typeface="Arial" panose="020B0604020202020204" pitchFamily="34" charset="0"/>
              </a:rPr>
              <a:t>Sub-contractors with QSCs</a:t>
            </a:r>
          </a:p>
        </p:txBody>
      </p:sp>
      <p:sp>
        <p:nvSpPr>
          <p:cNvPr id="37" name="Arrow: Up 36">
            <a:extLst>
              <a:ext uri="{FF2B5EF4-FFF2-40B4-BE49-F238E27FC236}">
                <a16:creationId xmlns:a16="http://schemas.microsoft.com/office/drawing/2014/main" id="{0DD008FB-2806-52DE-BDC4-1A5690D7C24C}"/>
              </a:ext>
            </a:extLst>
          </p:cNvPr>
          <p:cNvSpPr/>
          <p:nvPr/>
        </p:nvSpPr>
        <p:spPr>
          <a:xfrm>
            <a:off x="1793790" y="3487271"/>
            <a:ext cx="439838" cy="456676"/>
          </a:xfrm>
          <a:prstGeom prst="upArrow">
            <a:avLst/>
          </a:prstGeom>
          <a:solidFill>
            <a:srgbClr val="FFFFFF"/>
          </a:solidFill>
          <a:ln w="28575">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Arrow: Up 37">
            <a:extLst>
              <a:ext uri="{FF2B5EF4-FFF2-40B4-BE49-F238E27FC236}">
                <a16:creationId xmlns:a16="http://schemas.microsoft.com/office/drawing/2014/main" id="{95DCD493-F7BC-C1CE-4385-64099146DE51}"/>
              </a:ext>
            </a:extLst>
          </p:cNvPr>
          <p:cNvSpPr/>
          <p:nvPr/>
        </p:nvSpPr>
        <p:spPr>
          <a:xfrm rot="2423763">
            <a:off x="3550540" y="3253082"/>
            <a:ext cx="439838" cy="794616"/>
          </a:xfrm>
          <a:prstGeom prst="upArrow">
            <a:avLst/>
          </a:prstGeom>
          <a:solidFill>
            <a:srgbClr val="FFFFFF"/>
          </a:solidFill>
          <a:ln w="28575">
            <a:solidFill>
              <a:srgbClr val="046A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Rounded Corners 38">
            <a:extLst>
              <a:ext uri="{FF2B5EF4-FFF2-40B4-BE49-F238E27FC236}">
                <a16:creationId xmlns:a16="http://schemas.microsoft.com/office/drawing/2014/main" id="{44AC9296-C050-BA71-9863-C093C104DFFD}"/>
              </a:ext>
            </a:extLst>
          </p:cNvPr>
          <p:cNvSpPr/>
          <p:nvPr/>
        </p:nvSpPr>
        <p:spPr>
          <a:xfrm>
            <a:off x="6157224" y="2299061"/>
            <a:ext cx="2866460" cy="572475"/>
          </a:xfrm>
          <a:prstGeom prst="roundRect">
            <a:avLst/>
          </a:prstGeom>
          <a:solidFill>
            <a:srgbClr val="046A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latin typeface="Arial" panose="020B0604020202020204" pitchFamily="34" charset="0"/>
                <a:cs typeface="Arial" panose="020B0604020202020204" pitchFamily="34" charset="0"/>
              </a:rPr>
              <a:t>MOD SSCR Review Team (oversee the legislation)</a:t>
            </a:r>
          </a:p>
        </p:txBody>
      </p:sp>
      <p:sp>
        <p:nvSpPr>
          <p:cNvPr id="10" name="Rectangle 9">
            <a:extLst>
              <a:ext uri="{FF2B5EF4-FFF2-40B4-BE49-F238E27FC236}">
                <a16:creationId xmlns:a16="http://schemas.microsoft.com/office/drawing/2014/main" id="{F411654D-3968-14B7-A82E-6D69AE998C0F}"/>
              </a:ext>
            </a:extLst>
          </p:cNvPr>
          <p:cNvSpPr/>
          <p:nvPr/>
        </p:nvSpPr>
        <p:spPr>
          <a:xfrm>
            <a:off x="277043" y="5284168"/>
            <a:ext cx="8774667" cy="1518608"/>
          </a:xfrm>
          <a:prstGeom prst="rect">
            <a:avLst/>
          </a:prstGeom>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a:solidFill>
                  <a:schemeClr val="tx1"/>
                </a:solidFill>
                <a:latin typeface="Arial" panose="020B0604020202020204" pitchFamily="34" charset="0"/>
                <a:cs typeface="Arial" panose="020B0604020202020204" pitchFamily="34" charset="0"/>
              </a:rPr>
              <a:t>Myth Buster</a:t>
            </a:r>
            <a:r>
              <a:rPr lang="en-GB" sz="1400">
                <a:solidFill>
                  <a:schemeClr val="tx1"/>
                </a:solidFill>
                <a:latin typeface="Arial" panose="020B0604020202020204" pitchFamily="34" charset="0"/>
                <a:cs typeface="Arial" panose="020B0604020202020204" pitchFamily="34" charset="0"/>
              </a:rPr>
              <a:t> </a:t>
            </a:r>
          </a:p>
          <a:p>
            <a:pPr algn="ctr"/>
            <a:r>
              <a:rPr lang="en-GB" sz="1400" i="1">
                <a:solidFill>
                  <a:schemeClr val="bg1"/>
                </a:solidFill>
                <a:latin typeface="Arial" panose="020B0604020202020204" pitchFamily="34" charset="0"/>
                <a:cs typeface="Arial" panose="020B0604020202020204" pitchFamily="34" charset="0"/>
              </a:rPr>
              <a:t>“The regulatory framework means that contracting takes longer”.</a:t>
            </a:r>
            <a:r>
              <a:rPr lang="en-GB" sz="1400" i="1">
                <a:solidFill>
                  <a:schemeClr val="tx1"/>
                </a:solidFill>
                <a:latin typeface="Arial" panose="020B0604020202020204" pitchFamily="34" charset="0"/>
                <a:cs typeface="Arial" panose="020B0604020202020204" pitchFamily="34" charset="0"/>
              </a:rPr>
              <a:t> </a:t>
            </a:r>
          </a:p>
          <a:p>
            <a:pPr algn="ctr"/>
            <a:r>
              <a:rPr lang="en-GB" sz="1400">
                <a:solidFill>
                  <a:schemeClr val="tx1"/>
                </a:solidFill>
                <a:latin typeface="Arial" panose="020B0604020202020204" pitchFamily="34" charset="0"/>
                <a:cs typeface="Arial" panose="020B0604020202020204" pitchFamily="34" charset="0"/>
              </a:rPr>
              <a:t>The regulations require that contractors demonstrate costs charged to a contract are reasonable and the profit fair. The MOD would usually require this information in any case.</a:t>
            </a:r>
          </a:p>
          <a:p>
            <a:pPr algn="ctr"/>
            <a:r>
              <a:rPr lang="en-GB" sz="1400">
                <a:solidFill>
                  <a:schemeClr val="tx1"/>
                </a:solidFill>
                <a:latin typeface="Arial" panose="020B0604020202020204" pitchFamily="34" charset="0"/>
                <a:cs typeface="Arial" panose="020B0604020202020204" pitchFamily="34" charset="0"/>
              </a:rPr>
              <a:t>The framework requires transparency on the part of defence contractors regarding prices. Larger suppliers may have to provide details about their strategic operations – again likely requirement in competitive bidding.</a:t>
            </a:r>
          </a:p>
        </p:txBody>
      </p:sp>
    </p:spTree>
    <p:extLst>
      <p:ext uri="{BB962C8B-B14F-4D97-AF65-F5344CB8AC3E}">
        <p14:creationId xmlns:p14="http://schemas.microsoft.com/office/powerpoint/2010/main" val="4233521506"/>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181539"/>
      </a:accent1>
      <a:accent2>
        <a:srgbClr val="333399"/>
      </a:accent2>
      <a:accent3>
        <a:srgbClr val="FFFFFF"/>
      </a:accent3>
      <a:accent4>
        <a:srgbClr val="000000"/>
      </a:accent4>
      <a:accent5>
        <a:srgbClr val="ABAAAE"/>
      </a:accent5>
      <a:accent6>
        <a:srgbClr val="2D2D8A"/>
      </a:accent6>
      <a:hlink>
        <a:srgbClr val="009999"/>
      </a:hlink>
      <a:folHlink>
        <a:srgbClr val="99CC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rgbClr val="046A38"/>
        </a:solidFill>
        <a:ln w="25400" cap="flat" cmpd="sng" algn="ctr">
          <a:noFill/>
          <a:prstDash val="solid"/>
          <a:round/>
          <a:headEnd type="none" w="med" len="med"/>
          <a:tailEnd type="none" w="med" len="med"/>
        </a:ln>
        <a:effectLst/>
        <a:scene3d>
          <a:camera prst="orthographicFront"/>
          <a:lightRig rig="threePt" dir="t"/>
        </a:scene3d>
        <a:sp3d>
          <a:bevelT/>
        </a:sp3d>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ln>
              <a:noFill/>
            </a:ln>
            <a:solidFill>
              <a:schemeClr val="bg1"/>
            </a:solidFill>
            <a:effectLst/>
            <a:latin typeface="+mn-lt"/>
            <a:ea typeface="ヒラギノ角ゴ ProN W3" charset="-128"/>
            <a:cs typeface="ヒラギノ角ゴ ProN W3" charset="-128"/>
            <a:sym typeface="Gill Sans" charset="0"/>
          </a:defRPr>
        </a:defPPr>
      </a:lstStyle>
    </a:spDef>
    <a:lnDef>
      <a:spPr bwMode="auto">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spPr>
      <a:bodyPr/>
      <a:lstStyle/>
    </a:lnDef>
    <a:txDef>
      <a:spPr>
        <a:noFill/>
      </a:spPr>
      <a:bodyPr wrap="square" rtlCol="0">
        <a:spAutoFit/>
      </a:bodyPr>
      <a:lstStyle>
        <a:defPPr>
          <a:defRPr sz="1000" dirty="0" smtClean="0"/>
        </a:defPPr>
      </a:lstStyle>
    </a:tx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066B6C5D-B2BA-4932-B299-D36E80577452}" vid="{353BEDC5-1205-4206-9A36-4B50C0DC028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mso-contentType ?>
<SharedContentType xmlns="Microsoft.SharePoint.Taxonomy.ContentTypeSync" SourceId="8033c51b-9e13-4064-a3ac-ab76bcc65b4f" ContentTypeId="0x010100BF14E7D67191774F8003521275BA7864" PreviousValue="false"/>
</file>

<file path=customXml/item3.xml><?xml version="1.0" encoding="utf-8"?>
<ct:contentTypeSchema xmlns:ct="http://schemas.microsoft.com/office/2006/metadata/contentType" xmlns:ma="http://schemas.microsoft.com/office/2006/metadata/properties/metaAttributes" ct:_="" ma:_="" ma:contentTypeName="SSRO - Presentation" ma:contentTypeID="0x010100BF14E7D67191774F8003521275BA786400F0B8DBD96F93064FAD658A7EDBEA3FE8" ma:contentTypeVersion="6" ma:contentTypeDescription="" ma:contentTypeScope="" ma:versionID="906e34a9d382d76b5a69ad492cd9885e">
  <xsd:schema xmlns:xsd="http://www.w3.org/2001/XMLSchema" xmlns:xs="http://www.w3.org/2001/XMLSchema" xmlns:p="http://schemas.microsoft.com/office/2006/metadata/properties" xmlns:ns2="f6c0f5a9-fb1b-46f7-8164-1a62f2efa361" xmlns:ns3="56f896cd-9252-4591-a7f5-578271a0cd53" targetNamespace="http://schemas.microsoft.com/office/2006/metadata/properties" ma:root="true" ma:fieldsID="9fe28ff80b6f6bb8a522a3984b674c71" ns2:_="" ns3:_="">
    <xsd:import namespace="f6c0f5a9-fb1b-46f7-8164-1a62f2efa361"/>
    <xsd:import namespace="56f896cd-9252-4591-a7f5-578271a0cd53"/>
    <xsd:element name="properties">
      <xsd:complexType>
        <xsd:sequence>
          <xsd:element name="documentManagement">
            <xsd:complexType>
              <xsd:all>
                <xsd:element ref="ns2:TaxCatchAll" minOccurs="0"/>
                <xsd:element ref="ns2:TaxCatchAllLabel" minOccurs="0"/>
                <xsd:element ref="ns3:_dlc_DocIdUrl" minOccurs="0"/>
                <xsd:element ref="ns3:_dlc_DocIdPersistId" minOccurs="0"/>
                <xsd:element ref="ns3:_dlc_Doc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6c0f5a9-fb1b-46f7-8164-1a62f2efa361" elementFormDefault="qualified">
    <xsd:import namespace="http://schemas.microsoft.com/office/2006/documentManagement/types"/>
    <xsd:import namespace="http://schemas.microsoft.com/office/infopath/2007/PartnerControls"/>
    <xsd:element name="TaxCatchAll" ma:index="8" nillable="true" ma:displayName="Taxonomy Catch All Column" ma:hidden="true" ma:list="{4936e536-cda4-4491-9f0c-b653c6b61de5}" ma:internalName="TaxCatchAll" ma:showField="CatchAllData" ma:web="6762ae1e-4987-46ce-a953-158c71a5ae3f">
      <xsd:complexType>
        <xsd:complexContent>
          <xsd:extension base="dms:MultiChoiceLookup">
            <xsd:sequence>
              <xsd:element name="Value" type="dms:Lookup" maxOccurs="unbounded" minOccurs="0" nillable="true"/>
            </xsd:sequence>
          </xsd:extension>
        </xsd:complexContent>
      </xsd:complexType>
    </xsd:element>
    <xsd:element name="TaxCatchAllLabel" ma:index="9" nillable="true" ma:displayName="Taxonomy Catch All Column1" ma:hidden="true" ma:list="{4936e536-cda4-4491-9f0c-b653c6b61de5}" ma:internalName="TaxCatchAllLabel" ma:readOnly="true" ma:showField="CatchAllDataLabel" ma:web="6762ae1e-4987-46ce-a953-158c71a5ae3f">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f896cd-9252-4591-a7f5-578271a0cd53" elementFormDefault="qualified">
    <xsd:import namespace="http://schemas.microsoft.com/office/2006/documentManagement/types"/>
    <xsd:import namespace="http://schemas.microsoft.com/office/infopath/2007/PartnerControls"/>
    <xsd:element name="_dlc_DocIdUrl" ma:index="10"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1" nillable="true" ma:displayName="Persist ID" ma:description="Keep ID on add." ma:hidden="true" ma:internalName="_dlc_DocIdPersistId" ma:readOnly="true">
      <xsd:simpleType>
        <xsd:restriction base="dms:Boolean"/>
      </xsd:simpleType>
    </xsd:element>
    <xsd:element name="_dlc_DocId" ma:index="12" nillable="true" ma:displayName="Document ID Value" ma:description="The value of the document ID assigned to this item." ma:internalName="_dlc_DocId"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p:properties xmlns:p="http://schemas.microsoft.com/office/2006/metadata/properties" xmlns:xsi="http://www.w3.org/2001/XMLSchema-instance" xmlns:pc="http://schemas.microsoft.com/office/infopath/2007/PartnerControls">
  <documentManagement>
    <TaxCatchAll xmlns="f6c0f5a9-fb1b-46f7-8164-1a62f2efa361">
      <Value>1</Value>
    </TaxCatchAll>
  </documentManagement>
</p:properties>
</file>

<file path=customXml/itemProps1.xml><?xml version="1.0" encoding="utf-8"?>
<ds:datastoreItem xmlns:ds="http://schemas.openxmlformats.org/officeDocument/2006/customXml" ds:itemID="{F569DEE1-D411-4CA1-9C7F-65B0DFCC7D0C}">
  <ds:schemaRefs>
    <ds:schemaRef ds:uri="http://schemas.microsoft.com/sharepoint/events"/>
  </ds:schemaRefs>
</ds:datastoreItem>
</file>

<file path=customXml/itemProps2.xml><?xml version="1.0" encoding="utf-8"?>
<ds:datastoreItem xmlns:ds="http://schemas.openxmlformats.org/officeDocument/2006/customXml" ds:itemID="{BBCA8E3D-8C85-4E5B-B66D-1C1354968D8D}">
  <ds:schemaRefs>
    <ds:schemaRef ds:uri="Microsoft.SharePoint.Taxonomy.ContentTypeSync"/>
  </ds:schemaRefs>
</ds:datastoreItem>
</file>

<file path=customXml/itemProps3.xml><?xml version="1.0" encoding="utf-8"?>
<ds:datastoreItem xmlns:ds="http://schemas.openxmlformats.org/officeDocument/2006/customXml" ds:itemID="{C439945B-9E2D-41D1-A97A-23CD7F5F58E9}">
  <ds:schemaRefs>
    <ds:schemaRef ds:uri="56f896cd-9252-4591-a7f5-578271a0cd53"/>
    <ds:schemaRef ds:uri="f6c0f5a9-fb1b-46f7-8164-1a62f2efa36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4.xml><?xml version="1.0" encoding="utf-8"?>
<ds:datastoreItem xmlns:ds="http://schemas.openxmlformats.org/officeDocument/2006/customXml" ds:itemID="{E59634C4-ACA4-4A1F-A571-348E581BEAE9}">
  <ds:schemaRefs>
    <ds:schemaRef ds:uri="http://schemas.microsoft.com/sharepoint/v3/contenttype/forms"/>
  </ds:schemaRefs>
</ds:datastoreItem>
</file>

<file path=customXml/itemProps5.xml><?xml version="1.0" encoding="utf-8"?>
<ds:datastoreItem xmlns:ds="http://schemas.openxmlformats.org/officeDocument/2006/customXml" ds:itemID="{AC984638-6F09-4163-BE5D-B3C0F93453F3}">
  <ds:schemaRef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 ds:uri="http://schemas.microsoft.com/office/2006/metadata/properties"/>
    <ds:schemaRef ds:uri="56f896cd-9252-4591-a7f5-578271a0cd53"/>
    <ds:schemaRef ds:uri="http://schemas.openxmlformats.org/package/2006/metadata/core-properties"/>
    <ds:schemaRef ds:uri="f6c0f5a9-fb1b-46f7-8164-1a62f2efa361"/>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208</TotalTime>
  <Words>3574</Words>
  <Application>Microsoft Office PowerPoint</Application>
  <PresentationFormat>On-screen Show (4:3)</PresentationFormat>
  <Paragraphs>363</Paragraphs>
  <Slides>27</Slides>
  <Notes>27</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27</vt:i4>
      </vt:variant>
    </vt:vector>
  </HeadingPairs>
  <TitlesOfParts>
    <vt:vector size="38" baseType="lpstr">
      <vt:lpstr>Arial</vt:lpstr>
      <vt:lpstr>Arial,Sans-Serif</vt:lpstr>
      <vt:lpstr>Calibri</vt:lpstr>
      <vt:lpstr>Calibri Light</vt:lpstr>
      <vt:lpstr>Clear Sans</vt:lpstr>
      <vt:lpstr>Gill Sans</vt:lpstr>
      <vt:lpstr>Interstate-Bold</vt:lpstr>
      <vt:lpstr>Interstate-Light</vt:lpstr>
      <vt:lpstr>Wingdings</vt:lpstr>
      <vt:lpstr>Office Theme</vt:lpstr>
      <vt:lpstr>Title &amp; Subtitle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Simon McCullough</dc:creator>
  <cp:lastModifiedBy>Peter Regan</cp:lastModifiedBy>
  <cp:revision>4</cp:revision>
  <cp:lastPrinted>2024-07-17T10:29:15Z</cp:lastPrinted>
  <dcterms:modified xsi:type="dcterms:W3CDTF">2024-07-19T11:29:48Z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Record Type">
    <vt:lpwstr>1;#General|039a3792-0c82-43f3-a689-1bfec2571e99</vt:lpwstr>
  </property>
  <property fmtid="{D5CDD505-2E9C-101B-9397-08002B2CF9AE}" pid="3" name="AuthorIds_UIVersion_13312">
    <vt:lpwstr>248</vt:lpwstr>
  </property>
  <property fmtid="{D5CDD505-2E9C-101B-9397-08002B2CF9AE}" pid="4" name="AuthorIds_UIVersion_14336">
    <vt:lpwstr>248</vt:lpwstr>
  </property>
  <property fmtid="{D5CDD505-2E9C-101B-9397-08002B2CF9AE}" pid="5" name="AuthorIds_UIVersion_14848">
    <vt:lpwstr>248</vt:lpwstr>
  </property>
  <property fmtid="{D5CDD505-2E9C-101B-9397-08002B2CF9AE}" pid="6" name="AuthorIds_UIVersion_15360">
    <vt:lpwstr>19</vt:lpwstr>
  </property>
  <property fmtid="{D5CDD505-2E9C-101B-9397-08002B2CF9AE}" pid="7" name="AuthorIds_UIVersion_16384">
    <vt:lpwstr>248</vt:lpwstr>
  </property>
  <property fmtid="{D5CDD505-2E9C-101B-9397-08002B2CF9AE}" pid="8" name="AuthorIds_UIVersion_18432">
    <vt:lpwstr>256</vt:lpwstr>
  </property>
  <property fmtid="{D5CDD505-2E9C-101B-9397-08002B2CF9AE}" pid="9" name="AuthorIds_UIVersion_18944">
    <vt:lpwstr>256</vt:lpwstr>
  </property>
  <property fmtid="{D5CDD505-2E9C-101B-9397-08002B2CF9AE}" pid="10" name="AuthorIds_UIVersion_19456">
    <vt:lpwstr>248</vt:lpwstr>
  </property>
  <property fmtid="{D5CDD505-2E9C-101B-9397-08002B2CF9AE}" pid="11" name="AuthorIds_UIVersion_19968">
    <vt:lpwstr>248</vt:lpwstr>
  </property>
  <property fmtid="{D5CDD505-2E9C-101B-9397-08002B2CF9AE}" pid="12" name="AuthorIds_UIVersion_20480">
    <vt:lpwstr>248</vt:lpwstr>
  </property>
  <property fmtid="{D5CDD505-2E9C-101B-9397-08002B2CF9AE}" pid="13" name="MSIP_Label_4f0fc1b6-aa00-484c-89af-cee83a633fe4_SiteId">
    <vt:lpwstr>fa810b6b-7dd2-4340-934f-96091d79eacd</vt:lpwstr>
  </property>
  <property fmtid="{D5CDD505-2E9C-101B-9397-08002B2CF9AE}" pid="14" name="MSIP_Label_4f0fc1b6-aa00-484c-89af-cee83a633fe4_ActionId">
    <vt:lpwstr>5b898652-e7a8-4bf1-b33d-7f76a64d8472</vt:lpwstr>
  </property>
  <property fmtid="{D5CDD505-2E9C-101B-9397-08002B2CF9AE}" pid="15" name="MSIP_Label_4f0fc1b6-aa00-484c-89af-cee83a633fe4_ContentBits">
    <vt:lpwstr>0</vt:lpwstr>
  </property>
  <property fmtid="{D5CDD505-2E9C-101B-9397-08002B2CF9AE}" pid="16" name="MSIP_Label_4f0fc1b6-aa00-484c-89af-cee83a633fe4_Name">
    <vt:lpwstr>4f0fc1b6-aa00-484c-89af-cee83a633fe4</vt:lpwstr>
  </property>
  <property fmtid="{D5CDD505-2E9C-101B-9397-08002B2CF9AE}" pid="17" name="MSIP_Label_4f0fc1b6-aa00-484c-89af-cee83a633fe4_SetDate">
    <vt:lpwstr>2023-11-13T15:30:19Z</vt:lpwstr>
  </property>
  <property fmtid="{D5CDD505-2E9C-101B-9397-08002B2CF9AE}" pid="18" name="MSIP_Label_4f0fc1b6-aa00-484c-89af-cee83a633fe4_Enabled">
    <vt:lpwstr>true</vt:lpwstr>
  </property>
  <property fmtid="{D5CDD505-2E9C-101B-9397-08002B2CF9AE}" pid="19" name="MSIP_Label_4f0fc1b6-aa00-484c-89af-cee83a633fe4_Method">
    <vt:lpwstr>Privileged</vt:lpwstr>
  </property>
  <property fmtid="{D5CDD505-2E9C-101B-9397-08002B2CF9AE}" pid="20" name="c4579692400644ce876cf1278b0445c5">
    <vt:lpwstr>General|039a3792-0c82-43f3-a689-1bfec2571e99</vt:lpwstr>
  </property>
  <property fmtid="{D5CDD505-2E9C-101B-9397-08002B2CF9AE}" pid="21" name="ContentTypeId">
    <vt:lpwstr>0x010100BF14E7D67191774F8003521275BA786400F0B8DBD96F93064FAD658A7EDBEA3FE8</vt:lpwstr>
  </property>
  <property fmtid="{D5CDD505-2E9C-101B-9397-08002B2CF9AE}" pid="22" name="SharedWithUsers">
    <vt:lpwstr>57;#SharingLinks.739f12cd-f27b-4d9d-b4e8-db17220c2093.Flexible.fb41fe71-ec14-47ac-bd27-9557218e1aa1;#23;#Susan Richardson;#70;#SharingLinks.7cf6551d-c787-4c94-bd06-dc0c6c437a8c.OrganizationEdit.05a6e14c-2dd0-4116-b570-050e93602902;#65;#Neil Robins;#14;#Malcolm Botting;#41;#Sarah Quartermain;#640;#Fiona Massey;#21;#Simon Mahony;#44;#Akhlaq Shah;#27;#Simon McCullough;#16;#Colin Sharples;#30;#Peter Regan</vt:lpwstr>
  </property>
  <property fmtid="{D5CDD505-2E9C-101B-9397-08002B2CF9AE}" pid="23" name="MSIP_Label_d8a60473-494b-4586-a1bb-b0e663054676_Enabled">
    <vt:lpwstr>true</vt:lpwstr>
  </property>
  <property fmtid="{D5CDD505-2E9C-101B-9397-08002B2CF9AE}" pid="24" name="MSIP_Label_d8a60473-494b-4586-a1bb-b0e663054676_SetDate">
    <vt:lpwstr>2023-12-11T09:55:36Z</vt:lpwstr>
  </property>
  <property fmtid="{D5CDD505-2E9C-101B-9397-08002B2CF9AE}" pid="25" name="MSIP_Label_d8a60473-494b-4586-a1bb-b0e663054676_Method">
    <vt:lpwstr>Privileged</vt:lpwstr>
  </property>
  <property fmtid="{D5CDD505-2E9C-101B-9397-08002B2CF9AE}" pid="26" name="MSIP_Label_d8a60473-494b-4586-a1bb-b0e663054676_Name">
    <vt:lpwstr>MOD-1-O-‘UNMARKED’</vt:lpwstr>
  </property>
  <property fmtid="{D5CDD505-2E9C-101B-9397-08002B2CF9AE}" pid="27" name="MSIP_Label_d8a60473-494b-4586-a1bb-b0e663054676_SiteId">
    <vt:lpwstr>be7760ed-5953-484b-ae95-d0a16dfa09e5</vt:lpwstr>
  </property>
  <property fmtid="{D5CDD505-2E9C-101B-9397-08002B2CF9AE}" pid="28" name="MSIP_Label_d8a60473-494b-4586-a1bb-b0e663054676_ActionId">
    <vt:lpwstr>2f14f18b-a341-492f-b114-f93acc127bc2</vt:lpwstr>
  </property>
  <property fmtid="{D5CDD505-2E9C-101B-9397-08002B2CF9AE}" pid="29" name="MSIP_Label_d8a60473-494b-4586-a1bb-b0e663054676_ContentBits">
    <vt:lpwstr>0</vt:lpwstr>
  </property>
</Properties>
</file>