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E4E16B_B00718A7.xml" ContentType="application/vnd.ms-powerpoint.comments+xml"/>
  <Override PartName="/ppt/comments/modernComment_7FE4E16A_CA115779.xml" ContentType="application/vnd.ms-powerpoint.comments+xml"/>
  <Override PartName="/ppt/comments/modernComment_7FE4E169_E6F939B0.xml" ContentType="application/vnd.ms-powerpoint.comment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847" r:id="rId4"/>
    <p:sldMasterId id="2147483866" r:id="rId5"/>
    <p:sldMasterId id="2147483875" r:id="rId6"/>
    <p:sldMasterId id="2147483897" r:id="rId7"/>
    <p:sldMasterId id="2147483912" r:id="rId8"/>
    <p:sldMasterId id="2147483926" r:id="rId9"/>
    <p:sldMasterId id="2147483937" r:id="rId10"/>
    <p:sldMasterId id="2147483942" r:id="rId11"/>
  </p:sldMasterIdLst>
  <p:notesMasterIdLst>
    <p:notesMasterId r:id="rId20"/>
  </p:notesMasterIdLst>
  <p:handoutMasterIdLst>
    <p:handoutMasterId r:id="rId21"/>
  </p:handoutMasterIdLst>
  <p:sldIdLst>
    <p:sldId id="257" r:id="rId12"/>
    <p:sldId id="2145706341" r:id="rId13"/>
    <p:sldId id="2145706342" r:id="rId14"/>
    <p:sldId id="2145706347" r:id="rId15"/>
    <p:sldId id="2145706344" r:id="rId16"/>
    <p:sldId id="2145706346" r:id="rId17"/>
    <p:sldId id="2145706345" r:id="rId18"/>
    <p:sldId id="276" r:id="rId19"/>
  </p:sldIdLst>
  <p:sldSz cx="12192000" cy="6858000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Franklin Gothic Book" panose="020B0503020102020204" pitchFamily="34" charset="0"/>
      <p:regular r:id="rId30"/>
      <p:italic r:id="rId31"/>
    </p:embeddedFont>
    <p:embeddedFont>
      <p:font typeface="Myriad Web Pro" panose="020B060402020202020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C5DC09-7792-A8FD-E293-5E84232E7A99}" name="Taan, Gavia" initials="GT" userId="S::Gavia.Taan@mhra.gov.uk::cc719f48-9b28-4c3c-8604-44a757dd471c" providerId="AD"/>
  <p188:author id="{80A83ECA-CD04-2DEF-EB1D-70314F5336E6}" name="Ryan, Anne" initials="AR" userId="S::Anne.Ryan@mhra.gov.uk::57582924-8ae1-4b72-b950-d1b383bce0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 Gee" initials="dzg2" lastIdx="1" clrIdx="6">
    <p:extLst>
      <p:ext uri="{19B8F6BF-5375-455C-9EA6-DF929625EA0E}">
        <p15:presenceInfo xmlns:p15="http://schemas.microsoft.com/office/powerpoint/2012/main" userId="J Gee" providerId="None"/>
      </p:ext>
    </p:extLst>
  </p:cmAuthor>
  <p:cmAuthor id="1" name="Messonnier, Nancy (CDC/OID/NCIRD)" initials="MN(" lastIdx="4" clrIdx="0">
    <p:extLst>
      <p:ext uri="{19B8F6BF-5375-455C-9EA6-DF929625EA0E}">
        <p15:presenceInfo xmlns:p15="http://schemas.microsoft.com/office/powerpoint/2012/main" userId="S-1-5-21-1207783550-2075000910-922709458-191222" providerId="AD"/>
      </p:ext>
    </p:extLst>
  </p:cmAuthor>
  <p:cmAuthor id="2" name="Basket, Michelle (CDC/OID/NCIRD)" initials="BM(" lastIdx="1" clrIdx="1">
    <p:extLst>
      <p:ext uri="{19B8F6BF-5375-455C-9EA6-DF929625EA0E}">
        <p15:presenceInfo xmlns:p15="http://schemas.microsoft.com/office/powerpoint/2012/main" userId="S-1-5-21-1207783550-2075000910-922709458-176752" providerId="AD"/>
      </p:ext>
    </p:extLst>
  </p:cmAuthor>
  <p:cmAuthor id="3" name="Dooling, Kathleen L. (CDC/DDID/NCIRD/DVD)" initials="DKL(" lastIdx="63" clrIdx="2">
    <p:extLst>
      <p:ext uri="{19B8F6BF-5375-455C-9EA6-DF929625EA0E}">
        <p15:presenceInfo xmlns:p15="http://schemas.microsoft.com/office/powerpoint/2012/main" userId="S::vic9@cdc.gov::cd0aa7e2-e6e3-45c1-a0f0-d648da62e83f" providerId="AD"/>
      </p:ext>
    </p:extLst>
  </p:cmAuthor>
  <p:cmAuthor id="4" name="Mbaeyi, Sarah (CDC/DDID/NCIRD/OD)" initials="MS(" lastIdx="63" clrIdx="3">
    <p:extLst>
      <p:ext uri="{19B8F6BF-5375-455C-9EA6-DF929625EA0E}">
        <p15:presenceInfo xmlns:p15="http://schemas.microsoft.com/office/powerpoint/2012/main" userId="S::vif6@cdc.gov::d83c734d-1e79-4fd5-899a-7003005510f2" providerId="AD"/>
      </p:ext>
    </p:extLst>
  </p:cmAuthor>
  <p:cmAuthor id="5" name="Beth Bell" initials="BB" lastIdx="17" clrIdx="4">
    <p:extLst>
      <p:ext uri="{19B8F6BF-5375-455C-9EA6-DF929625EA0E}">
        <p15:presenceInfo xmlns:p15="http://schemas.microsoft.com/office/powerpoint/2012/main" userId="0634aab1220f35ac" providerId="Windows Live"/>
      </p:ext>
    </p:extLst>
  </p:cmAuthor>
  <p:cmAuthor id="6" name="Shimabukuro, Tom (CDC/DDID/NCEZID/DHQP)" initials="ayv6" lastIdx="4" clrIdx="5">
    <p:extLst>
      <p:ext uri="{19B8F6BF-5375-455C-9EA6-DF929625EA0E}">
        <p15:presenceInfo xmlns:p15="http://schemas.microsoft.com/office/powerpoint/2012/main" userId="Shimabukuro, Tom (CDC/DDID/NCEZID/DHQP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0A5"/>
    <a:srgbClr val="5595B8"/>
    <a:srgbClr val="009999"/>
    <a:srgbClr val="009BD2"/>
    <a:srgbClr val="6699FF"/>
    <a:srgbClr val="9999FF"/>
    <a:srgbClr val="E61B40"/>
    <a:srgbClr val="05A5CB"/>
    <a:srgbClr val="E5E9EE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84259" autoAdjust="0"/>
  </p:normalViewPr>
  <p:slideViewPr>
    <p:cSldViewPr snapToGrid="0">
      <p:cViewPr varScale="1">
        <p:scale>
          <a:sx n="72" d="100"/>
          <a:sy n="72" d="100"/>
        </p:scale>
        <p:origin x="80" y="3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5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comments/modernComment_7FE4E169_E6F939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E243DC-85D4-4715-887D-F237DAB59DAE}" authorId="{80A83ECA-CD04-2DEF-EB1D-70314F5336E6}" created="2024-01-05T14:11:57.1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75092912" sldId="2145706345"/>
      <ac:spMk id="2" creationId="{5BAC826C-E787-42D2-BCDB-4640635575B6}"/>
      <ac:txMk cp="73" len="20">
        <ac:context len="522" hash="3401661715"/>
      </ac:txMk>
    </ac:txMkLst>
    <p188:pos x="4813738" y="716455"/>
    <p188:txBody>
      <a:bodyPr/>
      <a:lstStyle/>
      <a:p>
        <a:r>
          <a:rPr lang="en-GB"/>
          <a:t>As above</a:t>
        </a:r>
      </a:p>
    </p188:txBody>
  </p188:cm>
</p188:cmLst>
</file>

<file path=ppt/comments/modernComment_7FE4E16A_CA1157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D5D5C6-FFBA-471C-ABF5-1CE614553ACD}" authorId="{80A83ECA-CD04-2DEF-EB1D-70314F5336E6}" created="2024-01-05T14:11:34.99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90134137" sldId="2145706346"/>
      <ac:graphicFrameMk id="6" creationId="{D179B7AD-D5B9-400C-8E6A-516DB725232A}"/>
      <ac:tblMk/>
      <ac:tcMk rowId="2829699203" colId="2643605960"/>
      <ac:txMk cp="0" len="1">
        <ac:context len="2" hash="1762"/>
      </ac:txMk>
    </ac:txMkLst>
    <p188:pos x="6011917" y="3256105"/>
    <p188:txBody>
      <a:bodyPr/>
      <a:lstStyle/>
      <a:p>
        <a:r>
          <a:rPr lang="en-GB"/>
          <a:t>See above, potential for release</a:t>
        </a:r>
      </a:p>
    </p188:txBody>
  </p188:cm>
</p188:cmLst>
</file>

<file path=ppt/comments/modernComment_7FE4E16B_B00718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0FDC04-3CF8-473F-8D3F-5CA103C2E840}" authorId="{80A83ECA-CD04-2DEF-EB1D-70314F5336E6}" created="2024-01-05T14:10:59.225">
    <pc:sldMkLst xmlns:pc="http://schemas.microsoft.com/office/powerpoint/2013/main/command">
      <pc:docMk/>
      <pc:sldMk cId="2953255079" sldId="2145706347"/>
    </pc:sldMkLst>
    <p188:txBody>
      <a:bodyPr/>
      <a:lstStyle/>
      <a:p>
        <a:r>
          <a:rPr lang="en-GB"/>
          <a:t>Wait  for input from Phil on whether this number of cases is ok to release.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2EC53-6E23-4295-9AB1-B4ABCF009334}" type="datetimeFigureOut">
              <a:rPr lang="en-US" smtClean="0">
                <a:solidFill>
                  <a:schemeClr val="tx2"/>
                </a:solidFill>
              </a:rPr>
              <a:t>1/11/2024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590B-C96D-4767-8B2C-514239B15746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 smtClean="0"/>
              <a:pPr>
                <a:defRPr/>
              </a:pPr>
              <a:t>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hcp/acip-recs/general-recs/index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Good afternoon, today I will be reviewing clinical considerations for the use of mRNA COVID-19 vaccines in the United States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Proposed clinical considerations for the use of Pfizer-</a:t>
            </a:r>
            <a:r>
              <a:rPr lang="en-US" dirty="0" err="1"/>
              <a:t>BioNTech</a:t>
            </a:r>
            <a:r>
              <a:rPr lang="en-US" dirty="0"/>
              <a:t> COVID-19 vaccine were presented to ACIP on December 12 and the final considerations were published to the CDC website shortly thereafter.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These clinical considerations will be updated to include information on both authorized mRNA vaccine productions, the Pfizer-</a:t>
            </a:r>
            <a:r>
              <a:rPr lang="en-US" dirty="0" err="1"/>
              <a:t>BioNTech</a:t>
            </a:r>
            <a:r>
              <a:rPr lang="en-US" dirty="0"/>
              <a:t> and </a:t>
            </a:r>
            <a:r>
              <a:rPr lang="en-US" dirty="0" err="1"/>
              <a:t>Moderna</a:t>
            </a:r>
            <a:r>
              <a:rPr lang="en-US" dirty="0"/>
              <a:t> COVID-19 vaccines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In this presentation, I will not review all components of the considerations document but will instead focus on key updates or changes to the document</a:t>
            </a:r>
          </a:p>
          <a:p>
            <a:pPr marL="285750" indent="-285750">
              <a:buFontTx/>
              <a:buChar char="-"/>
            </a:pPr>
            <a:r>
              <a:rPr lang="en-US" sz="16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These interim CDC clinical considerations are informed by data submitted to the Food and Drug Administration for Emergency Use Authorization (EUA) of the vaccines, other data sources, </a:t>
            </a:r>
            <a:r>
              <a:rPr lang="en-US" sz="1600" u="sng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best practice guidelines for immunization</a:t>
            </a:r>
            <a:r>
              <a:rPr lang="en-US" sz="16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and expert opinion. </a:t>
            </a:r>
          </a:p>
          <a:p>
            <a:pPr marL="285750" indent="-285750">
              <a:buFontTx/>
              <a:buChar char="-"/>
            </a:pPr>
            <a:r>
              <a:rPr lang="en-US" sz="16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Considerations will be updated as additional information becomes available or if additional vaccine products are authorized.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3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5"/>
            <a:ext cx="10972800" cy="11557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800" b="1" baseline="0">
                <a:solidFill>
                  <a:schemeClr val="accent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1"/>
                </a:solidFill>
                <a:effectLst/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</a:schemeClr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National Center for Immunization and Respiratory Diseases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9598" y="6495064"/>
            <a:ext cx="10972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9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</p:spTree>
    <p:extLst>
      <p:ext uri="{BB962C8B-B14F-4D97-AF65-F5344CB8AC3E}">
        <p14:creationId xmlns:p14="http://schemas.microsoft.com/office/powerpoint/2010/main" val="158546859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2318479" y="12129"/>
            <a:ext cx="9873521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2318479" y="1368341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2318479" y="2520846"/>
            <a:ext cx="8454453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0F564-F207-41E1-9362-106259E2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812" cy="11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01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06910" indent="-306910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rgbClr val="2D2D2D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6001464"/>
            <a:ext cx="1158819" cy="6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789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2" y="6727353"/>
            <a:ext cx="804111" cy="121584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6" y="6727353"/>
            <a:ext cx="804111" cy="121584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5" y="6727353"/>
            <a:ext cx="804765" cy="121584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4" y="6727353"/>
            <a:ext cx="1697737" cy="121584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27353"/>
            <a:ext cx="7572332" cy="121584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8078" y="6727353"/>
            <a:ext cx="804111" cy="121584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endParaRPr lang="en-US" sz="2223" dirty="0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57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330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425" y="674915"/>
            <a:ext cx="5979136" cy="579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3255151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39484" y="4688982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9" y="5706813"/>
            <a:ext cx="1672779" cy="9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010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B5A247-08D2-4173-9D7D-19CB4FBA8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3829"/>
          <a:stretch/>
        </p:blipFill>
        <p:spPr>
          <a:xfrm>
            <a:off x="6870493" y="347439"/>
            <a:ext cx="5321508" cy="43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508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473"/>
            <a:ext cx="12192000" cy="1183824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5" y="5786588"/>
            <a:ext cx="1672779" cy="95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C1A37-4888-4B69-99C9-98D605CCFB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3"/>
            <a:ext cx="12192000" cy="3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7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R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0" y="1779"/>
            <a:ext cx="12192000" cy="12088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8B9B9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for Immunization &amp; Respiratory Diseases</a:t>
            </a:r>
          </a:p>
        </p:txBody>
      </p:sp>
    </p:spTree>
    <p:extLst>
      <p:ext uri="{BB962C8B-B14F-4D97-AF65-F5344CB8AC3E}">
        <p14:creationId xmlns:p14="http://schemas.microsoft.com/office/powerpoint/2010/main" val="370176550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NCIRD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4"/>
          <a:stretch/>
        </p:blipFill>
        <p:spPr>
          <a:xfrm>
            <a:off x="0" y="6683027"/>
            <a:ext cx="12192000" cy="17497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8B9B92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2A97E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94F4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394831" y="61905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fld id="{7D96B669-72E4-422A-B10D-E1BA4CC8663E}" type="slidenum">
              <a:rPr lang="en-US" smtClean="0">
                <a:solidFill>
                  <a:srgbClr val="8B9B92"/>
                </a:solidFill>
                <a:latin typeface="Calibri" panose="020F0502020204030204" pitchFamily="34" charset="0"/>
              </a:rPr>
              <a:pPr eaLnBrk="0" hangingPunct="0"/>
              <a:t>‹#›</a:t>
            </a:fld>
            <a:endParaRPr lang="en-US" dirty="0">
              <a:solidFill>
                <a:srgbClr val="8B9B9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37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4"/>
          <a:stretch/>
        </p:blipFill>
        <p:spPr>
          <a:xfrm>
            <a:off x="0" y="6684935"/>
            <a:ext cx="12192000" cy="18339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394831" y="61905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fld id="{7D96B669-72E4-422A-B10D-E1BA4CC8663E}" type="slidenum">
              <a:rPr lang="en-US" smtClean="0">
                <a:solidFill>
                  <a:srgbClr val="8B9B92"/>
                </a:solidFill>
                <a:latin typeface="Calibri" panose="020F0502020204030204" pitchFamily="34" charset="0"/>
              </a:rPr>
              <a:pPr eaLnBrk="0" hangingPunct="0"/>
              <a:t>‹#›</a:t>
            </a:fld>
            <a:endParaRPr lang="en-US" dirty="0">
              <a:solidFill>
                <a:srgbClr val="8B9B9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754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910049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594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752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79808"/>
            <a:ext cx="12198571" cy="11781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8318478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554A2-8CE9-4FCB-BC5A-DA8F638FC7C9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3DF1D0-E552-4032-AF38-79DB509C7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5ADAFB52-4C4C-425A-B9E2-3D88D13F98D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1326DDCE-8327-4734-B842-BB9863C27516}"/>
              </a:ext>
            </a:extLst>
          </p:cNvPr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>
            <a:extLst>
              <a:ext uri="{FF2B5EF4-FFF2-40B4-BE49-F238E27FC236}">
                <a16:creationId xmlns:a16="http://schemas.microsoft.com/office/drawing/2014/main" id="{4ADAF6F9-15DD-4FB6-ADA8-86F01393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458BFBB7-EF61-4775-9580-FF98D47F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CD107BE7-6918-48F5-854A-12A233B1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23EE-BCA1-4E07-BBCC-52B646E753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461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DF48F09-21DD-42B5-9E86-BF70FD9F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0E8E3FD-390A-4E9D-99F9-70C95185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C6B38C1-4853-418F-B7D1-B2CE582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C8CE-0F1C-47E2-A6ED-29D8B8185C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896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E99BFAE7-51AB-4C74-8F4E-8D25D19E89B3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3774388-0790-4512-B668-C32FCDFDFAA8}"/>
              </a:ext>
            </a:extLst>
          </p:cNvPr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5D393FF-E201-42AA-8EEE-43867D3E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2D3B09-6157-493E-BF4E-BB85ABAA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E1BE5C-036C-4EB2-B657-14D027A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05EA-8B4B-404F-B38F-A4BEC5D127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37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6E1BEBE-44A9-42F0-8658-CC10DD45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73C59F1-A685-4336-8DC5-D2426318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079B957-8522-443D-B590-3369F29B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72A9-FE8F-4682-BF04-E9648AC4D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549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31913DD0-205E-4836-974F-D453923C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E5C5B361-5C0A-4D5F-959F-2100076F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F7A45E48-CA52-4062-B11F-2E6754C4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E532-E5BF-44ED-A6A1-2C107B2609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9459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1A320541-AD8F-4316-A9C7-1B9DCFCB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3F49F4D-A573-4DC4-A1B7-30300F1D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E01A799-D0EE-4957-8913-3FF3D3BA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4CE0-EB61-427C-B73B-1DAD441005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989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E82C07E-B420-4001-9B65-9CB074B9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DAB256A-9F4A-400A-BA0A-54E507BC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5999AC2-F204-41FB-8D6F-D1B87EA3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3E13-5A60-4A96-B007-7E1509BABB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0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4479"/>
            <a:ext cx="5242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339840" y="1554480"/>
            <a:ext cx="524256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 baseline="0">
                <a:solidFill>
                  <a:schemeClr val="tx2"/>
                </a:solidFill>
                <a:latin typeface="+mn-lt"/>
              </a:defRPr>
            </a:lvl7pPr>
            <a:lvl8pPr>
              <a:defRPr baseline="0">
                <a:solidFill>
                  <a:schemeClr val="tx2"/>
                </a:solidFill>
                <a:latin typeface="+mn-lt"/>
              </a:defRPr>
            </a:lvl8pPr>
            <a:lvl9pPr>
              <a:defRPr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07426263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76F5B-113D-4641-9303-ACBCEFAB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1147F-DB8C-4F07-9EAA-CA308B32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B634D-BD1B-4FAF-8F42-FDC309DC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433" y="6421439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DA7F-1898-41C7-93D8-F07C08B1AD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476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FFD2F86-325F-4C3D-B9E1-C4211117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BC1AFDA-2B79-45BF-B658-9234F674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717D3FE-5B17-4212-857E-49D80572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E583-A8A3-449F-9241-9E6F043F03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898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9198E2B-03EB-4F0F-9BAC-F4E2D367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958072B-AA59-44C1-B628-1B36BAB0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00449C0-E5EC-4785-99D4-929C92FB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7823-78AF-4006-898E-812A78F8AA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643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8C799B2-6EDE-480D-967B-86DBC9D5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0D35556-28E6-46B1-9627-B348620B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517A756-240E-4DB9-A721-395CB570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008D-3BC5-4102-BC06-15183C6284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1145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online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4C219-F916-42A6-88CF-F5BB6CF71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305B9-F8F3-4F87-88CA-AD84AD2E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CCAC6-0E9E-4027-891B-4A8F5AD1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575A3-7A26-4FDF-9A1F-F97F515A9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564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24691D-19E4-4EAA-AE49-19C0FCD8D847}"/>
              </a:ext>
            </a:extLst>
          </p:cNvPr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122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2" descr="EmoryHealthcare-rev.eps">
            <a:extLst>
              <a:ext uri="{FF2B5EF4-FFF2-40B4-BE49-F238E27FC236}">
                <a16:creationId xmlns:a16="http://schemas.microsoft.com/office/drawing/2014/main" id="{4C92DC46-74B3-4BC2-90C3-55E34589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943600"/>
            <a:ext cx="1981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4D2F537C-F775-4133-916D-42E463F1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" y="6227764"/>
            <a:ext cx="279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3E92681-EAA7-4791-8C2B-76CEDAF093A1}"/>
              </a:ext>
            </a:extLst>
          </p:cNvPr>
          <p:cNvSpPr txBox="1">
            <a:spLocks/>
          </p:cNvSpPr>
          <p:nvPr/>
        </p:nvSpPr>
        <p:spPr>
          <a:xfrm>
            <a:off x="933451" y="6175375"/>
            <a:ext cx="5803900" cy="3127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 i="0" cap="all">
                <a:solidFill>
                  <a:srgbClr val="122A5D"/>
                </a:solidFill>
                <a:latin typeface="Century Gothic"/>
                <a:cs typeface="Century Gothic"/>
              </a:defRPr>
            </a:lvl1pPr>
          </a:lstStyle>
          <a:p>
            <a:pPr>
              <a:spcAft>
                <a:spcPts val="1200"/>
              </a:spcAft>
              <a:defRPr/>
            </a:pPr>
            <a:r>
              <a:rPr lang="en-US" sz="1100" b="0" cap="none" dirty="0">
                <a:solidFill>
                  <a:schemeClr val="bg1"/>
                </a:solidFill>
              </a:rPr>
              <a:t>emoryhealthcare.org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C2A15-F32C-4C18-814C-027D9AA0CA4C}"/>
              </a:ext>
            </a:extLst>
          </p:cNvPr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122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8" descr="EmoryHealthcare-rev.eps">
            <a:extLst>
              <a:ext uri="{FF2B5EF4-FFF2-40B4-BE49-F238E27FC236}">
                <a16:creationId xmlns:a16="http://schemas.microsoft.com/office/drawing/2014/main" id="{3804B2B1-018C-4740-98E0-28BA1B3B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943600"/>
            <a:ext cx="1981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D9B2A34F-2A8B-4C99-95A9-24E99D27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" y="6227764"/>
            <a:ext cx="279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ACFC8AB-3938-4347-984E-E634CB181433}"/>
              </a:ext>
            </a:extLst>
          </p:cNvPr>
          <p:cNvSpPr txBox="1">
            <a:spLocks/>
          </p:cNvSpPr>
          <p:nvPr/>
        </p:nvSpPr>
        <p:spPr>
          <a:xfrm>
            <a:off x="933451" y="6175375"/>
            <a:ext cx="5803900" cy="3127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 i="0" cap="all">
                <a:solidFill>
                  <a:srgbClr val="122A5D"/>
                </a:solidFill>
                <a:latin typeface="Century Gothic"/>
                <a:cs typeface="Century Gothic"/>
              </a:defRPr>
            </a:lvl1pPr>
          </a:lstStyle>
          <a:p>
            <a:pPr>
              <a:spcAft>
                <a:spcPts val="1200"/>
              </a:spcAft>
              <a:defRPr/>
            </a:pPr>
            <a:r>
              <a:rPr lang="en-US" sz="1100" b="0" cap="none" dirty="0">
                <a:solidFill>
                  <a:schemeClr val="bg1"/>
                </a:solidFill>
              </a:rPr>
              <a:t>emoryhealthcare.org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51933" y="1600200"/>
            <a:ext cx="10930467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819BBFF-E786-4DB2-A547-42183854B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1867" y="6356351"/>
            <a:ext cx="2844800" cy="365125"/>
          </a:xfrm>
        </p:spPr>
        <p:txBody>
          <a:bodyPr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EF16D1-9C43-4A59-9445-6A3DB11DC3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9487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523121-1415-45AD-A45C-B390DC403F4B}"/>
              </a:ext>
            </a:extLst>
          </p:cNvPr>
          <p:cNvSpPr/>
          <p:nvPr/>
        </p:nvSpPr>
        <p:spPr>
          <a:xfrm>
            <a:off x="0" y="5791200"/>
            <a:ext cx="12192000" cy="1066800"/>
          </a:xfrm>
          <a:prstGeom prst="rect">
            <a:avLst/>
          </a:prstGeom>
          <a:solidFill>
            <a:srgbClr val="122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2" descr="EmoryHealthcare-rev.eps">
            <a:extLst>
              <a:ext uri="{FF2B5EF4-FFF2-40B4-BE49-F238E27FC236}">
                <a16:creationId xmlns:a16="http://schemas.microsoft.com/office/drawing/2014/main" id="{212F2A97-4B28-4472-BCF0-F0CC760A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943600"/>
            <a:ext cx="1981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5EF9CF8A-2259-4928-A7F8-DB5ED4B5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" y="6227764"/>
            <a:ext cx="279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FFAD2D9-0E89-415C-A014-5A06CA337FF8}"/>
              </a:ext>
            </a:extLst>
          </p:cNvPr>
          <p:cNvSpPr txBox="1">
            <a:spLocks/>
          </p:cNvSpPr>
          <p:nvPr/>
        </p:nvSpPr>
        <p:spPr>
          <a:xfrm>
            <a:off x="933451" y="6175375"/>
            <a:ext cx="5803900" cy="31273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1" i="0" cap="all">
                <a:solidFill>
                  <a:srgbClr val="122A5D"/>
                </a:solidFill>
                <a:latin typeface="Century Gothic"/>
                <a:cs typeface="Century Gothic"/>
              </a:defRPr>
            </a:lvl1pPr>
          </a:lstStyle>
          <a:p>
            <a:pPr>
              <a:spcAft>
                <a:spcPts val="1200"/>
              </a:spcAft>
              <a:defRPr/>
            </a:pPr>
            <a:r>
              <a:rPr lang="en-US" sz="1100" b="0" cap="none" dirty="0">
                <a:solidFill>
                  <a:schemeClr val="bg1"/>
                </a:solidFill>
              </a:rPr>
              <a:t>emoryhealthcare.org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51933" y="1600200"/>
            <a:ext cx="10930467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1D1E3C-FA88-4BB2-882C-1AD85B7F5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1867" y="6356351"/>
            <a:ext cx="2844800" cy="365125"/>
          </a:xfrm>
        </p:spPr>
        <p:txBody>
          <a:bodyPr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38E443-1A3C-4386-85B9-28891B44CD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645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5"/>
            <a:ext cx="10972800" cy="11557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800" b="1" baseline="0">
                <a:solidFill>
                  <a:schemeClr val="accent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1"/>
                </a:solidFill>
                <a:effectLst/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</a:schemeClr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National Center for Immunization and Respiratory Diseases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9598" y="6495064"/>
            <a:ext cx="10972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9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</p:spTree>
    <p:extLst>
      <p:ext uri="{BB962C8B-B14F-4D97-AF65-F5344CB8AC3E}">
        <p14:creationId xmlns:p14="http://schemas.microsoft.com/office/powerpoint/2010/main" val="247757165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r>
              <a:rPr lang="en-US" dirty="0"/>
              <a:t>Tenth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93618115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4479"/>
            <a:ext cx="5242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339840" y="1554480"/>
            <a:ext cx="524256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 baseline="0">
                <a:solidFill>
                  <a:schemeClr val="tx2"/>
                </a:solidFill>
                <a:latin typeface="+mn-lt"/>
              </a:defRPr>
            </a:lvl7pPr>
            <a:lvl8pPr>
              <a:defRPr baseline="0">
                <a:solidFill>
                  <a:schemeClr val="tx2"/>
                </a:solidFill>
                <a:latin typeface="+mn-lt"/>
              </a:defRPr>
            </a:lvl8pPr>
            <a:lvl9pPr>
              <a:defRPr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7478993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833360" y="1554480"/>
            <a:ext cx="374904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54479"/>
            <a:ext cx="6766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Courier New" panose="02070309020205020404" pitchFamily="49" charset="0"/>
              <a:buChar char="-"/>
              <a:defRPr sz="1800" b="0">
                <a:solidFill>
                  <a:schemeClr val="tx2"/>
                </a:solidFill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 marL="1005840" indent="-243834">
              <a:buClr>
                <a:schemeClr val="accent1"/>
              </a:buClr>
              <a:buSzPct val="100000"/>
              <a:buFont typeface="Courier New" pitchFamily="49" charset="0"/>
              <a:buChar char="-"/>
              <a:defRPr sz="1800" baseline="0">
                <a:solidFill>
                  <a:schemeClr val="tx2"/>
                </a:solidFill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6pPr>
            <a:lvl7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7pPr>
            <a:lvl8pPr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  <a:p>
            <a:pPr lvl="7"/>
            <a:r>
              <a:rPr 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38709316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833360" y="1554480"/>
            <a:ext cx="374904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54479"/>
            <a:ext cx="6766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Courier New" panose="02070309020205020404" pitchFamily="49" charset="0"/>
              <a:buChar char="-"/>
              <a:defRPr sz="1800" b="0">
                <a:solidFill>
                  <a:schemeClr val="tx2"/>
                </a:solidFill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 marL="1005840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6pPr>
            <a:lvl7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7pPr>
            <a:lvl8pPr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  <a:p>
            <a:pPr lvl="7"/>
            <a:r>
              <a:rPr 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65296982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64636993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8970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O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FFFFFF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75921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80441"/>
            <a:ext cx="12192000" cy="117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09600" y="3472543"/>
            <a:ext cx="10972800" cy="2207898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For more information, contact CDC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1-800-CDC-INFO (232-4636)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TTY:  1-888-232-6348    </a:t>
            </a:r>
            <a:r>
              <a:rPr lang="en-US" sz="1600" dirty="0">
                <a:solidFill>
                  <a:schemeClr val="tx2"/>
                </a:solidFill>
                <a:latin typeface="+mj-lt"/>
                <a:hlinkClick r:id="rId3"/>
              </a:rPr>
              <a:t>www.cdc.gov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200" dirty="0">
                <a:solidFill>
                  <a:schemeClr val="tx2"/>
                </a:solidFill>
                <a:latin typeface="+mj-lt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sz="1200" dirty="0">
              <a:solidFill>
                <a:schemeClr val="tx2"/>
              </a:solidFill>
              <a:latin typeface="+mj-lt"/>
            </a:endParaRPr>
          </a:p>
          <a:p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1200" kern="12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93850"/>
            <a:ext cx="10972800" cy="2163763"/>
          </a:xfrm>
        </p:spPr>
        <p:txBody>
          <a:bodyPr/>
          <a:lstStyle>
            <a:lvl1pPr marL="0" indent="0">
              <a:buNone/>
              <a:defRPr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76200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1890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NCIRD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8B9B92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2A97E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94F4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415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>
            <a:lvl1pPr marL="243834" indent="-243834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2771547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5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5"/>
            <a:ext cx="10972800" cy="11557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800" b="1" baseline="0">
                <a:solidFill>
                  <a:schemeClr val="accent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1"/>
                </a:solidFill>
                <a:effectLst/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</a:schemeClr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National Center for Immunization and Respiratory Diseases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9598" y="6495064"/>
            <a:ext cx="10972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9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</p:spTree>
    <p:extLst>
      <p:ext uri="{BB962C8B-B14F-4D97-AF65-F5344CB8AC3E}">
        <p14:creationId xmlns:p14="http://schemas.microsoft.com/office/powerpoint/2010/main" val="246573841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0591916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86571338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4479"/>
            <a:ext cx="5242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339840" y="1554480"/>
            <a:ext cx="524256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 baseline="0">
                <a:solidFill>
                  <a:schemeClr val="tx2"/>
                </a:solidFill>
                <a:latin typeface="+mn-lt"/>
              </a:defRPr>
            </a:lvl7pPr>
            <a:lvl8pPr>
              <a:defRPr baseline="0">
                <a:solidFill>
                  <a:schemeClr val="tx2"/>
                </a:solidFill>
                <a:latin typeface="+mn-lt"/>
              </a:defRPr>
            </a:lvl8pPr>
            <a:lvl9pPr>
              <a:defRPr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83761258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833360" y="1554480"/>
            <a:ext cx="374904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54479"/>
            <a:ext cx="6766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Courier New" panose="02070309020205020404" pitchFamily="49" charset="0"/>
              <a:buChar char="-"/>
              <a:defRPr sz="1800" b="0">
                <a:solidFill>
                  <a:schemeClr val="tx2"/>
                </a:solidFill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 marL="1005840" indent="-243834">
              <a:buClr>
                <a:schemeClr val="accent1"/>
              </a:buClr>
              <a:buSzPct val="100000"/>
              <a:buFont typeface="Courier New" pitchFamily="49" charset="0"/>
              <a:buChar char="-"/>
              <a:defRPr sz="1800" baseline="0">
                <a:solidFill>
                  <a:schemeClr val="tx2"/>
                </a:solidFill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6pPr>
            <a:lvl7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7pPr>
            <a:lvl8pPr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  <a:p>
            <a:pPr lvl="7"/>
            <a:r>
              <a:rPr 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12774516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53345380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94687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O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FFFFFF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59979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80441"/>
            <a:ext cx="12192000" cy="117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09600" y="3472543"/>
            <a:ext cx="10972800" cy="2207898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For more information, contact CDC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1-800-CDC-INFO (232-4636)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TTY:  1-888-232-6348    </a:t>
            </a:r>
            <a:r>
              <a:rPr lang="en-US" sz="1600" dirty="0">
                <a:solidFill>
                  <a:schemeClr val="tx2"/>
                </a:solidFill>
                <a:latin typeface="+mj-lt"/>
                <a:hlinkClick r:id="rId3"/>
              </a:rPr>
              <a:t>www.cdc.gov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200" dirty="0">
                <a:solidFill>
                  <a:schemeClr val="tx2"/>
                </a:solidFill>
                <a:latin typeface="+mj-lt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sz="1200" dirty="0">
              <a:solidFill>
                <a:schemeClr val="tx2"/>
              </a:solidFill>
              <a:latin typeface="+mj-lt"/>
            </a:endParaRPr>
          </a:p>
          <a:p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1200" kern="12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93850"/>
            <a:ext cx="10972800" cy="2163763"/>
          </a:xfrm>
        </p:spPr>
        <p:txBody>
          <a:bodyPr/>
          <a:lstStyle>
            <a:lvl1pPr marL="0" indent="0">
              <a:buNone/>
              <a:defRPr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76200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4473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3367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R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0" y="1779"/>
            <a:ext cx="12192000" cy="12088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8B9B9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Immunization &amp; Respiratory Diseases</a:t>
            </a:r>
          </a:p>
        </p:txBody>
      </p:sp>
    </p:spTree>
    <p:extLst>
      <p:ext uri="{BB962C8B-B14F-4D97-AF65-F5344CB8AC3E}">
        <p14:creationId xmlns:p14="http://schemas.microsoft.com/office/powerpoint/2010/main" val="384850668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400" b="1" baseline="0"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NCIRD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8B9B92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Clr>
                <a:srgbClr val="B2A97E"/>
              </a:buCl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Clr>
                <a:srgbClr val="594F40"/>
              </a:buClr>
              <a:defRPr sz="24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582400" y="6401181"/>
            <a:ext cx="60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6041F50-0364-4BD4-B150-BDB238B3C35C}" type="slidenum">
              <a:rPr lang="en-US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0372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4"/>
          <a:stretch/>
        </p:blipFill>
        <p:spPr>
          <a:xfrm>
            <a:off x="0" y="6684935"/>
            <a:ext cx="12192000" cy="1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2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7520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594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42947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R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0" y="1779"/>
            <a:ext cx="12192000" cy="12088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8B9B9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Immunization &amp; Respiratory Diseases</a:t>
            </a:r>
          </a:p>
        </p:txBody>
      </p:sp>
    </p:spTree>
    <p:extLst>
      <p:ext uri="{BB962C8B-B14F-4D97-AF65-F5344CB8AC3E}">
        <p14:creationId xmlns:p14="http://schemas.microsoft.com/office/powerpoint/2010/main" val="367586962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NCIRD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4"/>
          <a:stretch/>
        </p:blipFill>
        <p:spPr>
          <a:xfrm>
            <a:off x="0" y="6683027"/>
            <a:ext cx="12192000" cy="17497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8B9B92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2A97E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94F4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512910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4"/>
          <a:stretch/>
        </p:blipFill>
        <p:spPr>
          <a:xfrm>
            <a:off x="0" y="6684935"/>
            <a:ext cx="12192000" cy="1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441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594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5146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O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FFFFFF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487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80441"/>
            <a:ext cx="12192000" cy="117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09600" y="3472543"/>
            <a:ext cx="10972800" cy="2207898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For more information, contact CDC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1-800-CDC-INFO (232-4636)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TTY:  1-888-232-6348    </a:t>
            </a:r>
            <a:r>
              <a:rPr lang="en-US" sz="1600" dirty="0">
                <a:solidFill>
                  <a:schemeClr val="tx2"/>
                </a:solidFill>
                <a:latin typeface="+mj-lt"/>
                <a:hlinkClick r:id="rId3"/>
              </a:rPr>
              <a:t>www.cdc.gov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200" dirty="0">
                <a:solidFill>
                  <a:schemeClr val="tx2"/>
                </a:solidFill>
                <a:latin typeface="+mj-lt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sz="1200" dirty="0">
              <a:solidFill>
                <a:schemeClr val="tx2"/>
              </a:solidFill>
              <a:latin typeface="+mj-lt"/>
            </a:endParaRPr>
          </a:p>
          <a:p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1200" kern="12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93850"/>
            <a:ext cx="10972800" cy="2163763"/>
          </a:xfrm>
        </p:spPr>
        <p:txBody>
          <a:bodyPr/>
          <a:lstStyle>
            <a:lvl1pPr marL="0" indent="0">
              <a:buNone/>
              <a:defRPr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76200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8061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085EE-CF13-4F48-9537-75848290B8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3829"/>
          <a:stretch/>
        </p:blipFill>
        <p:spPr>
          <a:xfrm>
            <a:off x="6870493" y="1365041"/>
            <a:ext cx="5321508" cy="4390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1808813" y="0"/>
            <a:ext cx="10383188" cy="1194093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2318479" y="12129"/>
            <a:ext cx="9873521" cy="115577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2318479" y="1368341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2318479" y="2520846"/>
            <a:ext cx="8454453" cy="103931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" y="5706813"/>
            <a:ext cx="1672779" cy="95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EDCE1-A912-48DB-9E58-051F8752A375}"/>
              </a:ext>
            </a:extLst>
          </p:cNvPr>
          <p:cNvSpPr txBox="1"/>
          <p:nvPr userDrawn="1"/>
        </p:nvSpPr>
        <p:spPr>
          <a:xfrm>
            <a:off x="6616119" y="6014057"/>
            <a:ext cx="5575883" cy="420564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33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information: </a:t>
            </a:r>
            <a:r>
              <a:rPr lang="en-US" sz="2133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www.cdc.gov/COVID19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47315E-FAA7-45C6-91F8-589E519E4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812" cy="11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12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80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5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64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3DF54F0-592A-7D45-BB27-9F97AAC5BA28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C6BE6E7-40F8-5246-80A3-4A7221530F25}"/>
              </a:ext>
            </a:extLst>
          </p:cNvPr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5A224977-6F8F-4E36-877C-E09999E16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D7B453E5-F182-40AB-A163-A24F9B309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995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E7D3252-6860-1A48-9D9F-DAF0367F5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21439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83C9758-0977-5241-912D-3635F40FE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21439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D5A1B3D-3952-574D-91AF-7C8D29165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642143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801561C-9A9E-4411-A316-AE512BB31B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9096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0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6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9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27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vaccines/covid-19/info-by-product/pfizer/clinical-considerations.html#contraindications-precau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E4E16B_B00718A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vaccines/covid-19/info-by-product/pfizer/anaphylaxis-managemen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E4E16A_CA11577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E4E169_E6F939B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15101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85BFC6-D273-466D-8406-D5898CF298B3}"/>
              </a:ext>
            </a:extLst>
          </p:cNvPr>
          <p:cNvSpPr/>
          <p:nvPr/>
        </p:nvSpPr>
        <p:spPr>
          <a:xfrm>
            <a:off x="203199" y="1418672"/>
            <a:ext cx="7205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endParaRPr lang="en-US" sz="2800" b="1" dirty="0">
              <a:solidFill>
                <a:srgbClr val="006A71"/>
              </a:solidFill>
              <a:latin typeface="Calibri" pitchFamily="34" charset="0"/>
            </a:endParaRPr>
          </a:p>
          <a:p>
            <a:pPr defTabSz="1219170"/>
            <a:endParaRPr lang="en-US" sz="2800" b="1" dirty="0">
              <a:solidFill>
                <a:srgbClr val="006A71"/>
              </a:solidFill>
              <a:latin typeface="Calibri" pitchFamily="34" charset="0"/>
            </a:endParaRPr>
          </a:p>
          <a:p>
            <a:pPr defTabSz="1219170"/>
            <a:r>
              <a:rPr lang="en-US" sz="3200" b="1" dirty="0">
                <a:solidFill>
                  <a:srgbClr val="006A71"/>
                </a:solidFill>
                <a:latin typeface="Calibri" pitchFamily="34" charset="0"/>
              </a:rPr>
              <a:t>Anaphylaxis Following m-RNA COVID-19 Vaccine Receipt</a:t>
            </a:r>
          </a:p>
          <a:p>
            <a:pPr defTabSz="1219170"/>
            <a:endParaRPr lang="en-US" sz="2800" b="1" dirty="0">
              <a:solidFill>
                <a:srgbClr val="006A71"/>
              </a:solidFill>
              <a:latin typeface="Calibri" pitchFamily="34" charset="0"/>
            </a:endParaRPr>
          </a:p>
          <a:p>
            <a:pPr defTabSz="1219170"/>
            <a:endParaRPr lang="en-US" sz="2800" b="1" dirty="0">
              <a:solidFill>
                <a:srgbClr val="006A71"/>
              </a:solidFill>
              <a:latin typeface="Calibri" pitchFamily="34" charset="0"/>
            </a:endParaRPr>
          </a:p>
          <a:p>
            <a:pPr defTabSz="1219170"/>
            <a:endParaRPr lang="en-US" sz="2800" b="1" dirty="0">
              <a:solidFill>
                <a:srgbClr val="006A71"/>
              </a:solidFill>
              <a:latin typeface="Calibri" pitchFamily="34" charset="0"/>
            </a:endParaRPr>
          </a:p>
          <a:p>
            <a:pPr defTabSz="1219170"/>
            <a:r>
              <a:rPr lang="en-US" sz="2800" b="1" dirty="0">
                <a:solidFill>
                  <a:srgbClr val="006A71"/>
                </a:solidFill>
                <a:latin typeface="Calibri" pitchFamily="34" charset="0"/>
              </a:rPr>
              <a:t>Thomas Clark, MD, MPH</a:t>
            </a:r>
          </a:p>
          <a:p>
            <a:pPr defTabSz="1219170"/>
            <a:r>
              <a:rPr lang="en-US" sz="2800" b="1" dirty="0">
                <a:solidFill>
                  <a:srgbClr val="006A71"/>
                </a:solidFill>
                <a:latin typeface="Calibri" pitchFamily="34" charset="0"/>
              </a:rPr>
              <a:t>December 19, 2020</a:t>
            </a:r>
          </a:p>
          <a:p>
            <a:pPr defTabSz="1219170"/>
            <a:endParaRPr lang="en-US" sz="2800" b="1" dirty="0">
              <a:solidFill>
                <a:srgbClr val="006A71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D30B3-07F9-4FDD-BAD6-546E1F2A07FE}"/>
              </a:ext>
            </a:extLst>
          </p:cNvPr>
          <p:cNvSpPr txBox="1"/>
          <p:nvPr/>
        </p:nvSpPr>
        <p:spPr>
          <a:xfrm>
            <a:off x="6362701" y="5819776"/>
            <a:ext cx="58293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1219170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1219170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99FB9-3E08-4783-994E-ED91B4B90FCD}"/>
              </a:ext>
            </a:extLst>
          </p:cNvPr>
          <p:cNvSpPr/>
          <p:nvPr/>
        </p:nvSpPr>
        <p:spPr>
          <a:xfrm>
            <a:off x="2865502" y="301378"/>
            <a:ext cx="72055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3400" b="1" dirty="0">
                <a:solidFill>
                  <a:schemeClr val="bg2"/>
                </a:solidFill>
                <a:latin typeface="Calibri" pitchFamily="34" charset="0"/>
              </a:rPr>
              <a:t>ACIP COVID-19 Vaccines Work Group</a:t>
            </a: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3ACC43-7EAA-4261-B40F-24B13B3AC3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241778"/>
            <a:ext cx="10972800" cy="5090822"/>
          </a:xfrm>
        </p:spPr>
        <p:txBody>
          <a:bodyPr/>
          <a:lstStyle/>
          <a:p>
            <a:r>
              <a:rPr lang="en-US" sz="2800" dirty="0"/>
              <a:t>December 8, 2020 –</a:t>
            </a:r>
            <a:r>
              <a:rPr lang="en-US" dirty="0"/>
              <a:t> </a:t>
            </a:r>
            <a:r>
              <a:rPr lang="en-US" sz="2800" dirty="0"/>
              <a:t>UK initiated vaccination with Pfizer-</a:t>
            </a:r>
            <a:r>
              <a:rPr lang="en-US" sz="2800" dirty="0" err="1"/>
              <a:t>BioNTech</a:t>
            </a:r>
            <a:r>
              <a:rPr lang="en-US" sz="2800" dirty="0"/>
              <a:t> COVID-19 vaccine</a:t>
            </a:r>
            <a:endParaRPr lang="en-US" dirty="0"/>
          </a:p>
          <a:p>
            <a:r>
              <a:rPr lang="en-US" sz="2800" dirty="0"/>
              <a:t>December 9 – UK authorities confirmed 2 cases of anaphylaxis after vaccination </a:t>
            </a:r>
            <a:endParaRPr lang="en-US" sz="1400" dirty="0"/>
          </a:p>
          <a:p>
            <a:r>
              <a:rPr lang="en-US" sz="2800" dirty="0"/>
              <a:t>Prescribing information for both Pfizer-</a:t>
            </a:r>
            <a:r>
              <a:rPr lang="en-US" sz="2800" dirty="0" err="1"/>
              <a:t>BioNTech</a:t>
            </a:r>
            <a:r>
              <a:rPr lang="en-US" sz="2800" dirty="0"/>
              <a:t> and </a:t>
            </a:r>
            <a:r>
              <a:rPr lang="en-US" sz="2800" dirty="0" err="1"/>
              <a:t>Moderna</a:t>
            </a:r>
            <a:r>
              <a:rPr lang="en-US" sz="2800" dirty="0"/>
              <a:t> COVID-19 vaccines contains information on anaphylaxis</a:t>
            </a:r>
          </a:p>
          <a:p>
            <a:pPr lvl="1"/>
            <a:r>
              <a:rPr lang="en-US" sz="2400" dirty="0"/>
              <a:t>Severe allergic reaction (e.g., anaphylaxis) to any component of the vaccine is a contraindication to vaccination</a:t>
            </a:r>
            <a:endParaRPr lang="en-US" sz="1400" dirty="0"/>
          </a:p>
          <a:p>
            <a:pPr lvl="1"/>
            <a:r>
              <a:rPr lang="en-US" sz="2400" dirty="0"/>
              <a:t>Appropriate medical treatment used to manage immediate allergic reactions must be immediately available in the event an acute anaphylactic reaction occurs following administration of the vaccine</a:t>
            </a:r>
          </a:p>
          <a:p>
            <a:pPr marL="243834" lvl="1" indent="0">
              <a:buNone/>
            </a:pPr>
            <a:endParaRPr lang="en-US" sz="16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F62DB-4C04-4AA9-8D02-04394700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967458"/>
          </a:xfrm>
        </p:spPr>
        <p:txBody>
          <a:bodyPr>
            <a:normAutofit/>
          </a:bodyPr>
          <a:lstStyle/>
          <a:p>
            <a:r>
              <a:rPr lang="en-US" dirty="0"/>
              <a:t>Anaphylaxis in UK Following COVID-19 Vaccination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A0969-78E7-469E-92FC-E290DD49D368}"/>
              </a:ext>
            </a:extLst>
          </p:cNvPr>
          <p:cNvSpPr txBox="1"/>
          <p:nvPr/>
        </p:nvSpPr>
        <p:spPr>
          <a:xfrm>
            <a:off x="11628580" y="6332600"/>
            <a:ext cx="56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D4E17-D53A-4ABE-BB32-3BD7513C77F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B495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B495B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520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706DDE-EF4C-4FDF-BF11-F97FA450A2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/>
              <a:t>ACIP considered anaphylaxis risk during deliberations on Pfizer-</a:t>
            </a:r>
            <a:r>
              <a:rPr lang="en-US" sz="2800" dirty="0" err="1"/>
              <a:t>BioNTech</a:t>
            </a:r>
            <a:r>
              <a:rPr lang="en-US" sz="2800" dirty="0"/>
              <a:t> COVID-19 vaccine during December 11-12 meetings</a:t>
            </a:r>
          </a:p>
          <a:p>
            <a:r>
              <a:rPr lang="en-US" sz="2800" dirty="0"/>
              <a:t>December 12 – CDC published clinical considerations for use of Pfizer-</a:t>
            </a:r>
            <a:r>
              <a:rPr lang="en-US" sz="2800" dirty="0" err="1"/>
              <a:t>BioNTech</a:t>
            </a:r>
            <a:r>
              <a:rPr lang="en-US" sz="2800" dirty="0"/>
              <a:t> COVID-19 vaccine</a:t>
            </a:r>
          </a:p>
          <a:p>
            <a:pPr lvl="1"/>
            <a:r>
              <a:rPr lang="en-US" sz="2400" dirty="0"/>
              <a:t>Included guidance on contraindications and precautions (</a:t>
            </a:r>
            <a:r>
              <a:rPr lang="en-US" sz="2400" u="sng" dirty="0">
                <a:hlinkClick r:id="rId2"/>
              </a:rPr>
              <a:t>https://www.cdc.gov/vaccines/covid-19/info-by-product/pfizer/clinical-considerations.html#contraindications-precautions</a:t>
            </a:r>
            <a:r>
              <a:rPr lang="en-US" sz="24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F038E-2E1E-480B-A8DB-DA9AA81C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CDC Guidance on Anaphylaxis Following COVID-19 Vaccination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1833B-7EF2-40F1-97A7-D8BE1287CD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63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C826C-E787-42D2-BCDB-464063557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9282" y="1178243"/>
            <a:ext cx="11513435" cy="5159057"/>
          </a:xfrm>
        </p:spPr>
        <p:txBody>
          <a:bodyPr/>
          <a:lstStyle/>
          <a:p>
            <a:r>
              <a:rPr lang="en-US" sz="2800" dirty="0"/>
              <a:t>December 18</a:t>
            </a:r>
            <a:r>
              <a:rPr lang="en-US" sz="2800" baseline="30000" dirty="0"/>
              <a:t>*</a:t>
            </a:r>
            <a:r>
              <a:rPr lang="en-US" sz="2800" dirty="0"/>
              <a:t>, 2020 – CDC has identified 6 case reports of anaphylaxis following Pfizer-BioNTech vaccine meeting Brighton Collaboration criteria for anaphylaxis  </a:t>
            </a:r>
          </a:p>
          <a:p>
            <a:pPr lvl="1"/>
            <a:r>
              <a:rPr lang="en-US" sz="2400" dirty="0"/>
              <a:t>Cases were Brighton Collaboration levels 1 or 2 </a:t>
            </a:r>
          </a:p>
          <a:p>
            <a:pPr lvl="1"/>
            <a:r>
              <a:rPr lang="en-US" sz="2400" dirty="0"/>
              <a:t>Additional case reports have been reviewed and determined not anaphylaxis</a:t>
            </a:r>
          </a:p>
          <a:p>
            <a:r>
              <a:rPr lang="en-US" sz="2800" dirty="0"/>
              <a:t>Cases occurred within recommended observation window and were promptly treated</a:t>
            </a:r>
          </a:p>
          <a:p>
            <a:r>
              <a:rPr lang="en-US" sz="2800" dirty="0"/>
              <a:t>One case had a history of anaphylaxis following rabies vaccination</a:t>
            </a:r>
          </a:p>
          <a:p>
            <a:r>
              <a:rPr lang="en-US" sz="2800" dirty="0"/>
              <a:t>All suspect cases were notified through VAERS or CDC notification processes</a:t>
            </a:r>
          </a:p>
          <a:p>
            <a:r>
              <a:rPr lang="en-US" sz="2800" dirty="0"/>
              <a:t>These case reports are undergoing/will undergo clinical case review by CISA</a:t>
            </a:r>
          </a:p>
          <a:p>
            <a:r>
              <a:rPr lang="en-US" sz="2800" dirty="0"/>
              <a:t>December 19</a:t>
            </a:r>
            <a:r>
              <a:rPr lang="en-US" sz="2800" baseline="30000" dirty="0"/>
              <a:t>** </a:t>
            </a:r>
            <a:r>
              <a:rPr lang="en-US" sz="2800" dirty="0"/>
              <a:t>–  272,001 doses of vaccine have been administered</a:t>
            </a:r>
            <a:endParaRPr lang="en-US" sz="22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16C84-68FF-4DBA-9F57-633BD75E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929323"/>
          </a:xfrm>
        </p:spPr>
        <p:txBody>
          <a:bodyPr>
            <a:normAutofit/>
          </a:bodyPr>
          <a:lstStyle/>
          <a:p>
            <a:r>
              <a:rPr lang="en-US" dirty="0"/>
              <a:t>Anaphylaxis in US Following COVID-19 Vaccination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2A350-F10C-4CA3-AB5B-8E93866C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10300"/>
            <a:ext cx="10972800" cy="515938"/>
          </a:xfrm>
        </p:spPr>
        <p:txBody>
          <a:bodyPr/>
          <a:lstStyle/>
          <a:p>
            <a:r>
              <a:rPr lang="en-US" dirty="0"/>
              <a:t>*December 18, 2020 at 2300 </a:t>
            </a:r>
            <a:r>
              <a:rPr lang="en-US" dirty="0" err="1"/>
              <a:t>hrs</a:t>
            </a:r>
            <a:r>
              <a:rPr lang="en-US" dirty="0"/>
              <a:t> EST</a:t>
            </a:r>
          </a:p>
          <a:p>
            <a:r>
              <a:rPr lang="en-US" dirty="0"/>
              <a:t>**December 19, 2020 at 0945 </a:t>
            </a:r>
            <a:r>
              <a:rPr lang="en-US" dirty="0" err="1"/>
              <a:t>hrs</a:t>
            </a:r>
            <a:r>
              <a:rPr lang="en-US" dirty="0"/>
              <a:t> EST</a:t>
            </a:r>
          </a:p>
        </p:txBody>
      </p:sp>
    </p:spTree>
    <p:extLst>
      <p:ext uri="{BB962C8B-B14F-4D97-AF65-F5344CB8AC3E}">
        <p14:creationId xmlns:p14="http://schemas.microsoft.com/office/powerpoint/2010/main" val="2953255079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C826C-E787-42D2-BCDB-4640635575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/>
              <a:t>Close coordination with FDA</a:t>
            </a:r>
          </a:p>
          <a:p>
            <a:r>
              <a:rPr lang="en-US" sz="2800" dirty="0"/>
              <a:t>Discussions with CISA investigators, NIH, Medicine and Healthcare products Regulatory Agency (UK), Allergy/Immunology experts, and other partners</a:t>
            </a:r>
          </a:p>
          <a:p>
            <a:r>
              <a:rPr lang="en-US" sz="2800" dirty="0"/>
              <a:t>Published Interim Considerations: Preparing for the Potential Management of Anaphylaxis at COVID-19 Vaccination Sites (</a:t>
            </a:r>
            <a:r>
              <a:rPr lang="en-US" sz="2800" u="sng" dirty="0">
                <a:hlinkClick r:id="rId2"/>
              </a:rPr>
              <a:t>https://www.cdc.gov/vaccines/covid-19/info-by-product/pfizer/anaphylaxis-management.html</a:t>
            </a:r>
            <a:r>
              <a:rPr lang="en-US" sz="2800" dirty="0"/>
              <a:t>) 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16C84-68FF-4DBA-9F57-633BD75E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Actions Following Reports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3E7B0-0217-416A-A68A-7B84740DD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713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16C84-68FF-4DBA-9F57-633BD75E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V-safe Active Surveillance for COVID-19 Vaccines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179B7AD-D5B9-400C-8E6A-516DB7252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97079"/>
              </p:ext>
            </p:extLst>
          </p:nvPr>
        </p:nvGraphicFramePr>
        <p:xfrm>
          <a:off x="609600" y="1463040"/>
          <a:ext cx="10972798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173">
                  <a:extLst>
                    <a:ext uri="{9D8B030D-6E8A-4147-A177-3AD203B41FA5}">
                      <a16:colId xmlns:a16="http://schemas.microsoft.com/office/drawing/2014/main" val="4094589195"/>
                    </a:ext>
                  </a:extLst>
                </a:gridCol>
                <a:gridCol w="1243725">
                  <a:extLst>
                    <a:ext uri="{9D8B030D-6E8A-4147-A177-3AD203B41FA5}">
                      <a16:colId xmlns:a16="http://schemas.microsoft.com/office/drawing/2014/main" val="2643605960"/>
                    </a:ext>
                  </a:extLst>
                </a:gridCol>
                <a:gridCol w="1243725">
                  <a:extLst>
                    <a:ext uri="{9D8B030D-6E8A-4147-A177-3AD203B41FA5}">
                      <a16:colId xmlns:a16="http://schemas.microsoft.com/office/drawing/2014/main" val="1772960521"/>
                    </a:ext>
                  </a:extLst>
                </a:gridCol>
                <a:gridCol w="1243725">
                  <a:extLst>
                    <a:ext uri="{9D8B030D-6E8A-4147-A177-3AD203B41FA5}">
                      <a16:colId xmlns:a16="http://schemas.microsoft.com/office/drawing/2014/main" val="2828272061"/>
                    </a:ext>
                  </a:extLst>
                </a:gridCol>
                <a:gridCol w="1243725">
                  <a:extLst>
                    <a:ext uri="{9D8B030D-6E8A-4147-A177-3AD203B41FA5}">
                      <a16:colId xmlns:a16="http://schemas.microsoft.com/office/drawing/2014/main" val="2504798851"/>
                    </a:ext>
                  </a:extLst>
                </a:gridCol>
                <a:gridCol w="1243725">
                  <a:extLst>
                    <a:ext uri="{9D8B030D-6E8A-4147-A177-3AD203B41FA5}">
                      <a16:colId xmlns:a16="http://schemas.microsoft.com/office/drawing/2014/main" val="575756604"/>
                    </a:ext>
                  </a:extLst>
                </a:gridCol>
              </a:tblGrid>
              <a:tr h="9867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18</a:t>
                      </a:r>
                      <a:r>
                        <a:rPr lang="en-US" baseline="30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54525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r>
                        <a:rPr lang="en-US" b="1" dirty="0"/>
                        <a:t>Registrants with recorded 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6,090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27,823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67,963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112,807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996415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r>
                        <a:rPr lang="en-US" b="1" dirty="0"/>
                        <a:t>Health Impact Events</a:t>
                      </a:r>
                      <a:r>
                        <a:rPr lang="en-US" b="1" baseline="30000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1,476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43978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r>
                        <a:rPr lang="en-US" b="1" dirty="0"/>
                        <a:t>Pregnancies at time of vaccination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992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5C575BA-9610-4F30-ACB4-CD39326184C8}"/>
              </a:ext>
            </a:extLst>
          </p:cNvPr>
          <p:cNvSpPr txBox="1"/>
          <p:nvPr/>
        </p:nvSpPr>
        <p:spPr>
          <a:xfrm>
            <a:off x="609600" y="5860920"/>
            <a:ext cx="1083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*Dec 18, 5:30 pm 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**unable to perform normal daily activities, unable to work, required care from doctor or health care professional</a:t>
            </a:r>
          </a:p>
        </p:txBody>
      </p:sp>
    </p:spTree>
    <p:extLst>
      <p:ext uri="{BB962C8B-B14F-4D97-AF65-F5344CB8AC3E}">
        <p14:creationId xmlns:p14="http://schemas.microsoft.com/office/powerpoint/2010/main" val="3390134137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C826C-E787-42D2-BCDB-464063557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270000"/>
            <a:ext cx="10972800" cy="4841877"/>
          </a:xfrm>
        </p:spPr>
        <p:txBody>
          <a:bodyPr/>
          <a:lstStyle/>
          <a:p>
            <a:r>
              <a:rPr lang="en-US" sz="2800" dirty="0"/>
              <a:t>Post-authorization pharmacovigilance systems have detected and confirmed 6 anaphylaxis cases following vaccination</a:t>
            </a:r>
          </a:p>
          <a:p>
            <a:pPr lvl="1"/>
            <a:r>
              <a:rPr lang="en-US" sz="2400" dirty="0"/>
              <a:t>Notifications received have been timely</a:t>
            </a:r>
          </a:p>
          <a:p>
            <a:pPr lvl="1"/>
            <a:r>
              <a:rPr lang="en-US" sz="2400" dirty="0"/>
              <a:t>Notifications ruled out suggests systems are sensitive </a:t>
            </a:r>
          </a:p>
          <a:p>
            <a:r>
              <a:rPr lang="en-US" sz="2800" dirty="0"/>
              <a:t>Reinforce measures to recognize, respond, and report anaphylaxis</a:t>
            </a:r>
          </a:p>
          <a:p>
            <a:r>
              <a:rPr lang="en-US" sz="2800" dirty="0"/>
              <a:t>Persons with anaphylaxis following COVID-19 vaccination should not receive additional doses of COVID-19 vaccine</a:t>
            </a:r>
          </a:p>
          <a:p>
            <a:r>
              <a:rPr lang="en-US" sz="2800" dirty="0"/>
              <a:t>Consultation with allergy/immunology experts to provide guidance on evaluation of persons following anaphylaxis to COVID-19 vaccine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16C84-68FF-4DBA-9F57-633BD75E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Assessment and Further 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3E7B0-0217-416A-A68A-7B84740DD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92912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A7CB9D4-5641-46C9-8FB9-607D693B1966}"/>
              </a:ext>
            </a:extLst>
          </p:cNvPr>
          <p:cNvSpPr txBox="1">
            <a:spLocks/>
          </p:cNvSpPr>
          <p:nvPr/>
        </p:nvSpPr>
        <p:spPr>
          <a:xfrm>
            <a:off x="4765420" y="3641446"/>
            <a:ext cx="3761433" cy="8984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B40A5"/>
                </a:solidFill>
                <a:latin typeface="Calibri" panose="020F0502020204030204"/>
              </a:rPr>
              <a:t>Thank you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B40A5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33012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10.xml><?xml version="1.0" encoding="utf-8"?>
<a:theme xmlns:a="http://schemas.openxmlformats.org/drawingml/2006/main" name="Office Theme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CEH_ATSDR_combined">
  <a:themeElements>
    <a:clrScheme name="Custom 8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CIRD-2016-9b">
  <a:themeElements>
    <a:clrScheme name="colors-ncird-2016-9c">
      <a:dk1>
        <a:srgbClr val="0B40A5"/>
      </a:dk1>
      <a:lt1>
        <a:srgbClr val="FFFFFF"/>
      </a:lt1>
      <a:dk2>
        <a:srgbClr val="3B495B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6.xml><?xml version="1.0" encoding="utf-8"?>
<a:theme xmlns:a="http://schemas.openxmlformats.org/drawingml/2006/main" name="2_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7.xml><?xml version="1.0" encoding="utf-8"?>
<a:theme xmlns:a="http://schemas.openxmlformats.org/drawingml/2006/main" name="1_NCEH_ATSDR_combined">
  <a:themeElements>
    <a:clrScheme name="Custom 8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NCEH_ATSDR_combined">
  <a:themeElements>
    <a:clrScheme name="Custom 8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hemera" ma:contentTypeID="0x0101005DC155F682264648A38C2A02D853A29A0100128A2B41C78C304BA0165BCE745EE144" ma:contentTypeVersion="" ma:contentTypeDescription="The base content type for all Agency documents" ma:contentTypeScope="" ma:versionID="5b80a5d334c168964cfefc0372a7d903">
  <xsd:schema xmlns:xsd="http://www.w3.org/2001/XMLSchema" xmlns:xs="http://www.w3.org/2001/XMLSchema" xmlns:p="http://schemas.microsoft.com/office/2006/metadata/properties" xmlns:ns1="http://schemas.microsoft.com/sharepoint/v3" xmlns:ns2="603af227-bd41-4012-ae1b-08ada9265a1f" xmlns:ns3="8d211251-081d-41ed-8e26-60ff6a4eba52" xmlns:ns4="13dc998f-7d42-41cd-99ae-854e0f25a059" targetNamespace="http://schemas.microsoft.com/office/2006/metadata/properties" ma:root="true" ma:fieldsID="abd38cc88f025b424c0c6e2c240b4837" ns1:_="" ns2:_="" ns3:_="" ns4:_="">
    <xsd:import namespace="http://schemas.microsoft.com/sharepoint/v3"/>
    <xsd:import namespace="603af227-bd41-4012-ae1b-08ada9265a1f"/>
    <xsd:import namespace="8d211251-081d-41ed-8e26-60ff6a4eba52"/>
    <xsd:import namespace="13dc998f-7d42-41cd-99ae-854e0f25a059"/>
    <xsd:element name="properties">
      <xsd:complexType>
        <xsd:sequence>
          <xsd:element name="documentManagement">
            <xsd:complexType>
              <xsd:all>
                <xsd:element ref="ns2:d38ec887c5c24b7597ee90d37b16f021" minOccurs="0"/>
                <xsd:element ref="ns3:TaxCatchAll" minOccurs="0"/>
                <xsd:element ref="ns3:TaxCatchAllLabel" minOccurs="0"/>
                <xsd:element ref="ns2:l4d76ba1ef02463e886f3558602d0a10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MediaServiceObjectDetectorVersions" minOccurs="0"/>
                <xsd:element ref="ns4:lcf76f155ced4ddcb4097134ff3c332f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af227-bd41-4012-ae1b-08ada9265a1f" elementFormDefault="qualified">
    <xsd:import namespace="http://schemas.microsoft.com/office/2006/documentManagement/types"/>
    <xsd:import namespace="http://schemas.microsoft.com/office/infopath/2007/PartnerControls"/>
    <xsd:element name="d38ec887c5c24b7597ee90d37b16f021" ma:index="8" nillable="true" ma:taxonomy="true" ma:internalName="d38ec887c5c24b7597ee90d37b16f021" ma:taxonomyFieldName="AgencyKeywords" ma:displayName="Agency Keywords" ma:default="" ma:fieldId="{d38ec887-c5c2-4b75-97ee-90d37b16f021}" ma:taxonomyMulti="true" ma:sspId="ee18d120-e8a3-4027-a24d-9aff90b49386" ma:termSetId="30143de7-8d03-4488-a6c1-277305f62f7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4d76ba1ef02463e886f3558602d0a10" ma:index="12" nillable="true" ma:taxonomy="true" ma:internalName="l4d76ba1ef02463e886f3558602d0a10" ma:taxonomyFieldName="SecurityClassification" ma:displayName="Security Classification" ma:default="1;#Official|9d42bd58-89d2-4e46-94bb-80d8f31efd91" ma:fieldId="{54d76ba1-ef02-463e-886f-3558602d0a10}" ma:sspId="ee18d120-e8a3-4027-a24d-9aff90b49386" ma:termSetId="39c39363-0566-4543-8d36-d2293ffdaad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11251-081d-41ed-8e26-60ff6a4eba52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4ea8dd79-017a-419a-b6d9-a449423c7380}" ma:internalName="TaxCatchAll" ma:showField="CatchAllData" ma:web="8d211251-081d-41ed-8e26-60ff6a4eb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ea8dd79-017a-419a-b6d9-a449423c7380}" ma:internalName="TaxCatchAllLabel" ma:readOnly="true" ma:showField="CatchAllDataLabel" ma:web="8d211251-081d-41ed-8e26-60ff6a4eb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c998f-7d42-41cd-99ae-854e0f25a0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ee18d120-e8a3-4027-a24d-9aff90b49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38ec887c5c24b7597ee90d37b16f021 xmlns="603af227-bd41-4012-ae1b-08ada9265a1f">
      <Terms xmlns="http://schemas.microsoft.com/office/infopath/2007/PartnerControls"/>
    </d38ec887c5c24b7597ee90d37b16f021>
    <TaxCatchAll xmlns="8d211251-081d-41ed-8e26-60ff6a4eba52">
      <Value>1</Value>
    </TaxCatchAll>
    <l4d76ba1ef02463e886f3558602d0a10 xmlns="603af227-bd41-4012-ae1b-08ada9265a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9d42bd58-89d2-4e46-94bb-80d8f31efd91</TermId>
        </TermInfo>
      </Terms>
    </l4d76ba1ef02463e886f3558602d0a10>
    <lcf76f155ced4ddcb4097134ff3c332f xmlns="13dc998f-7d42-41cd-99ae-854e0f25a05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149E2E-3285-44D0-8BE5-9B482769908F}"/>
</file>

<file path=customXml/itemProps2.xml><?xml version="1.0" encoding="utf-8"?>
<ds:datastoreItem xmlns:ds="http://schemas.openxmlformats.org/officeDocument/2006/customXml" ds:itemID="{F989D7AD-812E-4DCA-B246-E556234E4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B91150-3F69-4E5B-95CE-391BDBE5635F}">
  <ds:schemaRefs>
    <ds:schemaRef ds:uri="http://schemas.microsoft.com/office/2006/documentManagement/types"/>
    <ds:schemaRef ds:uri="01560da8-91a8-40fa-baad-333fc2c24192"/>
    <ds:schemaRef ds:uri="http://www.w3.org/XML/1998/namespace"/>
    <ds:schemaRef ds:uri="769ebd85-33b1-40b0-b57d-9e1ed3227c8d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22317</TotalTime>
  <Words>671</Words>
  <Application>Microsoft Office PowerPoint</Application>
  <PresentationFormat>Widescreen</PresentationFormat>
  <Paragraphs>79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Century Gothic</vt:lpstr>
      <vt:lpstr>Wingdings</vt:lpstr>
      <vt:lpstr>Wingdings 2</vt:lpstr>
      <vt:lpstr>Myriad Web Pro</vt:lpstr>
      <vt:lpstr>Courier New</vt:lpstr>
      <vt:lpstr>Franklin Gothic Book</vt:lpstr>
      <vt:lpstr>Calibri</vt:lpstr>
      <vt:lpstr>Arial</vt:lpstr>
      <vt:lpstr>NCIRD-2016-9b</vt:lpstr>
      <vt:lpstr>Master</vt:lpstr>
      <vt:lpstr>NCEH_ATSDR_combined</vt:lpstr>
      <vt:lpstr>Technic</vt:lpstr>
      <vt:lpstr>1_NCIRD-2016-9b</vt:lpstr>
      <vt:lpstr>2_NCIRD-2016-9b</vt:lpstr>
      <vt:lpstr>1_NCEH_ATSDR_combined</vt:lpstr>
      <vt:lpstr>2_NCEH_ATSDR_combined</vt:lpstr>
      <vt:lpstr>PowerPoint Presentation</vt:lpstr>
      <vt:lpstr>Anaphylaxis in UK Following COVID-19 Vaccination</vt:lpstr>
      <vt:lpstr>CDC Guidance on Anaphylaxis Following COVID-19 Vaccination </vt:lpstr>
      <vt:lpstr>Anaphylaxis in US Following COVID-19 Vaccination</vt:lpstr>
      <vt:lpstr>CDC Actions Following Reports</vt:lpstr>
      <vt:lpstr>V-safe Active Surveillance for COVID-19 Vaccines</vt:lpstr>
      <vt:lpstr>CDC Assessment and Further Actions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Lander, Lou</cp:lastModifiedBy>
  <cp:revision>1224</cp:revision>
  <cp:lastPrinted>2017-06-19T19:43:37Z</cp:lastPrinted>
  <dcterms:created xsi:type="dcterms:W3CDTF">2011-03-17T17:43:16Z</dcterms:created>
  <dcterms:modified xsi:type="dcterms:W3CDTF">2024-01-11T17:49:45Z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0x0101005DC155F682264648A38C2A02D853A29A0100128A2B41C78C304BA0165BCE745EE144</vt:lpwstr>
  </property>
  <property fmtid="{D5CDD505-2E9C-101B-9397-08002B2CF9AE}" pid="4" name="_dlc_DocIdItemGuid">
    <vt:lpwstr>bdab446f-01cf-4853-b8f9-9c6aebe517bb</vt:lpwstr>
  </property>
  <property fmtid="{D5CDD505-2E9C-101B-9397-08002B2CF9AE}" pid="5" name="MSIP_Label_7b94a7b8-f06c-4dfe-bdcc-9b548fd58c31_Enabled">
    <vt:lpwstr>true</vt:lpwstr>
  </property>
  <property fmtid="{D5CDD505-2E9C-101B-9397-08002B2CF9AE}" pid="6" name="MSIP_Label_7b94a7b8-f06c-4dfe-bdcc-9b548fd58c31_SetDate">
    <vt:lpwstr>2020-12-12T00:13:33Z</vt:lpwstr>
  </property>
  <property fmtid="{D5CDD505-2E9C-101B-9397-08002B2CF9AE}" pid="7" name="MSIP_Label_7b94a7b8-f06c-4dfe-bdcc-9b548fd58c31_Method">
    <vt:lpwstr>Privileged</vt:lpwstr>
  </property>
  <property fmtid="{D5CDD505-2E9C-101B-9397-08002B2CF9AE}" pid="8" name="MSIP_Label_7b94a7b8-f06c-4dfe-bdcc-9b548fd58c31_Name">
    <vt:lpwstr>7b94a7b8-f06c-4dfe-bdcc-9b548fd58c31</vt:lpwstr>
  </property>
  <property fmtid="{D5CDD505-2E9C-101B-9397-08002B2CF9AE}" pid="9" name="MSIP_Label_7b94a7b8-f06c-4dfe-bdcc-9b548fd58c31_SiteId">
    <vt:lpwstr>9ce70869-60db-44fd-abe8-d2767077fc8f</vt:lpwstr>
  </property>
  <property fmtid="{D5CDD505-2E9C-101B-9397-08002B2CF9AE}" pid="10" name="MSIP_Label_7b94a7b8-f06c-4dfe-bdcc-9b548fd58c31_ActionId">
    <vt:lpwstr>c2997fb6-092c-4219-8422-b3c8d85ba35b</vt:lpwstr>
  </property>
  <property fmtid="{D5CDD505-2E9C-101B-9397-08002B2CF9AE}" pid="11" name="MSIP_Label_7b94a7b8-f06c-4dfe-bdcc-9b548fd58c31_ContentBits">
    <vt:lpwstr>0</vt:lpwstr>
  </property>
</Properties>
</file>