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44"/>
  </p:notesMasterIdLst>
  <p:handoutMasterIdLst>
    <p:handoutMasterId r:id="rId45"/>
  </p:handoutMasterIdLst>
  <p:sldIdLst>
    <p:sldId id="256" r:id="rId3"/>
    <p:sldId id="637" r:id="rId4"/>
    <p:sldId id="260" r:id="rId5"/>
    <p:sldId id="258" r:id="rId6"/>
    <p:sldId id="259" r:id="rId7"/>
    <p:sldId id="257" r:id="rId8"/>
    <p:sldId id="297" r:id="rId9"/>
    <p:sldId id="262" r:id="rId10"/>
    <p:sldId id="267" r:id="rId11"/>
    <p:sldId id="264" r:id="rId12"/>
    <p:sldId id="265" r:id="rId13"/>
    <p:sldId id="266" r:id="rId14"/>
    <p:sldId id="268" r:id="rId15"/>
    <p:sldId id="645" r:id="rId16"/>
    <p:sldId id="263" r:id="rId17"/>
    <p:sldId id="640" r:id="rId18"/>
    <p:sldId id="319" r:id="rId19"/>
    <p:sldId id="646" r:id="rId20"/>
    <p:sldId id="320" r:id="rId21"/>
    <p:sldId id="642" r:id="rId22"/>
    <p:sldId id="302" r:id="rId23"/>
    <p:sldId id="281" r:id="rId24"/>
    <p:sldId id="283" r:id="rId25"/>
    <p:sldId id="285" r:id="rId26"/>
    <p:sldId id="287" r:id="rId27"/>
    <p:sldId id="316" r:id="rId28"/>
    <p:sldId id="317" r:id="rId29"/>
    <p:sldId id="288" r:id="rId30"/>
    <p:sldId id="289" r:id="rId31"/>
    <p:sldId id="290" r:id="rId32"/>
    <p:sldId id="291" r:id="rId33"/>
    <p:sldId id="292" r:id="rId34"/>
    <p:sldId id="293" r:id="rId35"/>
    <p:sldId id="643" r:id="rId36"/>
    <p:sldId id="312" r:id="rId37"/>
    <p:sldId id="294" r:id="rId38"/>
    <p:sldId id="310" r:id="rId39"/>
    <p:sldId id="644" r:id="rId40"/>
    <p:sldId id="295" r:id="rId41"/>
    <p:sldId id="296" r:id="rId42"/>
    <p:sldId id="31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A01BBC-C29E-B3E8-CBD9-BC45D8166443}" name="Lesley McFarlane" initials="LM" userId="S::Lesley.McFarlane@ukhsa.gov.uk::3ff71c5c-cfbc-466f-818f-fdc24ec99b27" providerId="AD"/>
  <p188:author id="{FED260C9-E15B-31D9-3366-6E2255DF2C16}" name="Kirsty Smith2" initials="KS" userId="S::Kirsty.Smith2@ukhsa.gov.uk::f9461996-3888-4c5a-99f5-4aab4fa103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0702" autoAdjust="0"/>
  </p:normalViewPr>
  <p:slideViewPr>
    <p:cSldViewPr snapToGrid="0">
      <p:cViewPr varScale="1">
        <p:scale>
          <a:sx n="54" d="100"/>
          <a:sy n="54" d="100"/>
        </p:scale>
        <p:origin x="1112" y="24"/>
      </p:cViewPr>
      <p:guideLst/>
    </p:cSldViewPr>
  </p:slideViewPr>
  <p:outlineViewPr>
    <p:cViewPr>
      <p:scale>
        <a:sx n="33" d="100"/>
        <a:sy n="33" d="100"/>
      </p:scale>
      <p:origin x="0" y="-49104"/>
    </p:cViewPr>
  </p:outlineViewPr>
  <p:notesTextViewPr>
    <p:cViewPr>
      <p:scale>
        <a:sx n="1" d="1"/>
        <a:sy n="1" d="1"/>
      </p:scale>
      <p:origin x="0" y="0"/>
    </p:cViewPr>
  </p:notesTextViewPr>
  <p:sorterViewPr>
    <p:cViewPr>
      <p:scale>
        <a:sx n="54" d="100"/>
        <a:sy n="54" d="100"/>
      </p:scale>
      <p:origin x="0" y="-976"/>
    </p:cViewPr>
  </p:sorterViewPr>
  <p:notesViewPr>
    <p:cSldViewPr snapToGrid="0">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174BA1-2DDF-666F-22CB-55CCF196DB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4CA6D76-57EF-4454-986A-F754F9F88C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416DEA-7A9B-4D44-8C0E-8DEE9BCE1D66}" type="datetimeFigureOut">
              <a:rPr lang="en-GB" smtClean="0"/>
              <a:t>13/06/2024</a:t>
            </a:fld>
            <a:endParaRPr lang="en-GB" dirty="0"/>
          </a:p>
        </p:txBody>
      </p:sp>
      <p:sp>
        <p:nvSpPr>
          <p:cNvPr id="4" name="Footer Placeholder 3">
            <a:extLst>
              <a:ext uri="{FF2B5EF4-FFF2-40B4-BE49-F238E27FC236}">
                <a16:creationId xmlns:a16="http://schemas.microsoft.com/office/drawing/2014/main" id="{8D22AC8B-AB58-8A2D-EB6F-1F4AF1AEED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9094EC3-1CAE-949E-04C0-0C426E1453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EB12FE-2897-4983-BC66-E3CB2FD34065}" type="slidenum">
              <a:rPr lang="en-GB" smtClean="0"/>
              <a:t>‹#›</a:t>
            </a:fld>
            <a:endParaRPr lang="en-GB" dirty="0"/>
          </a:p>
        </p:txBody>
      </p:sp>
    </p:spTree>
    <p:extLst>
      <p:ext uri="{BB962C8B-B14F-4D97-AF65-F5344CB8AC3E}">
        <p14:creationId xmlns:p14="http://schemas.microsoft.com/office/powerpoint/2010/main" val="1518025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6/13/2024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eningitis-trust.org/meningitis-info/signs-and-symptom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publications/meningococcal-disease-laboratory-confirmed-cases-in-england-in-2021-to-2022/invasive-meningococcal-disease-in-england-annual-laboratory-confirmed-reports-for-epidemiological-year-2021-to-2022#:~:text=The%20distribution%20of%20IMD%20cases,and%208%20ungrouped%20or%20ungroupabl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edicines.org.uk/emc/product/2939/smpc/prin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ov.uk/government/publications/meningococcal-disease-guidance-on-public-health-managemen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meningococcal-acwy-immunisation-programme-vaccine-coverage-estimat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www.healthpublications.gov.uk/ViewArticle.html?sp=Smenacwysavealifelandscapeandportraitpostersuniversityversion" TargetMode="External"/><Relationship Id="rId3" Type="http://schemas.openxmlformats.org/officeDocument/2006/relationships/hyperlink" Target="https://www.gov.uk/government/publications/meningitis-and-septicaemia-prevention-and-management-in-higher-education-institutions" TargetMode="External"/><Relationship Id="rId7" Type="http://schemas.openxmlformats.org/officeDocument/2006/relationships/hyperlink" Target="https://www.healthpublications.gov.uk/ViewArticle.html?sp=Smenacwysavealifeanimationvideoandbanners"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healthpublications.gov.uk/ViewArticle.html?sp=Smenacwyandmmruniversitysocialmediacards" TargetMode="External"/><Relationship Id="rId11" Type="http://schemas.openxmlformats.org/officeDocument/2006/relationships/hyperlink" Target="https://www.healthpublications.gov.uk/ArticleSearch.html?sp=St-59&amp;sp=Sreset" TargetMode="External"/><Relationship Id="rId5" Type="http://schemas.openxmlformats.org/officeDocument/2006/relationships/hyperlink" Target="https://www.healthpublications.gov.uk/ViewArticle.html?sp=Ssavealifemenacwyandsignssymptomsunihallssticker" TargetMode="External"/><Relationship Id="rId10" Type="http://schemas.openxmlformats.org/officeDocument/2006/relationships/hyperlink" Target="https://www.healthpublications.gov.uk/ViewArticle.html?sp=Smenacwysavealifepullupbannerartwork" TargetMode="External"/><Relationship Id="rId4" Type="http://schemas.openxmlformats.org/officeDocument/2006/relationships/hyperlink" Target="https://www.healthpublications.gov.uk/ViewArticle.html?sp=Ssavealifemenacwycampaignbooklet" TargetMode="External"/><Relationship Id="rId9" Type="http://schemas.openxmlformats.org/officeDocument/2006/relationships/hyperlink" Target="https://www.healthpublications.gov.uk/ViewArticle.html?sp=Smenacwysavealifelandscapeandportraitposterscollegeversion"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cid.oxfordjournals.org/content/60/4/578"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pubmed.ncbi.nlm.nih.gov/34883094/" TargetMode="External"/><Relationship Id="rId4" Type="http://schemas.openxmlformats.org/officeDocument/2006/relationships/hyperlink" Target="https://www.gov.uk/government/publications/health-protection-report-volume-9-2015"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48539"/>
          </a:xfrm>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3337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Arial" pitchFamily="34" charset="0"/>
                <a:cs typeface="Arial" pitchFamily="34" charset="0"/>
              </a:rPr>
              <a:t>Please note that some or all symptoms may appear, in any order, and this list is not exhaustive. Table contents are based on content from the Meningitis Trust </a:t>
            </a:r>
            <a:r>
              <a:rPr lang="en-GB" u="sng" dirty="0">
                <a:latin typeface="Arial" pitchFamily="34" charset="0"/>
                <a:cs typeface="Arial" pitchFamily="34" charset="0"/>
                <a:hlinkClick r:id="rId3"/>
              </a:rPr>
              <a:t>http://www.meningitis-trust.org/meningitis-info/signs-and-symptoms/</a:t>
            </a:r>
            <a:r>
              <a:rPr lang="en-GB" u="sng" dirty="0">
                <a:latin typeface="Arial" pitchFamily="34" charset="0"/>
                <a:cs typeface="Arial" pitchFamily="34" charset="0"/>
              </a:rPr>
              <a:t>. </a:t>
            </a:r>
          </a:p>
          <a:p>
            <a:pPr>
              <a:defRPr/>
            </a:pPr>
            <a:r>
              <a:rPr lang="en-GB" dirty="0">
                <a:solidFill>
                  <a:srgbClr val="000000"/>
                </a:solidFill>
                <a:latin typeface="Arial" pitchFamily="34" charset="0"/>
                <a:ea typeface="Times New Roman" pitchFamily="18" charset="0"/>
                <a:cs typeface="Arial" pitchFamily="34" charset="0"/>
              </a:rPr>
              <a:t>Onset of disease varies from </a:t>
            </a:r>
            <a:r>
              <a:rPr lang="en-GB" dirty="0">
                <a:solidFill>
                  <a:srgbClr val="FF0000"/>
                </a:solidFill>
                <a:highlight>
                  <a:srgbClr val="00FFFF"/>
                </a:highlight>
                <a:latin typeface="Arial" pitchFamily="34" charset="0"/>
                <a:ea typeface="Times New Roman" pitchFamily="18" charset="0"/>
                <a:cs typeface="Arial" pitchFamily="34" charset="0"/>
              </a:rPr>
              <a:t>fulminant with </a:t>
            </a:r>
            <a:r>
              <a:rPr lang="en-GB" dirty="0">
                <a:solidFill>
                  <a:srgbClr val="000000"/>
                </a:solidFill>
                <a:latin typeface="Arial" pitchFamily="34" charset="0"/>
                <a:ea typeface="Times New Roman" pitchFamily="18" charset="0"/>
                <a:cs typeface="Arial" pitchFamily="34" charset="0"/>
              </a:rPr>
              <a:t>severe acute and overwhelming features, to insidious with mild prodromal symptoms. </a:t>
            </a:r>
            <a:r>
              <a:rPr lang="en-GB" dirty="0">
                <a:latin typeface="Arial" pitchFamily="34" charset="0"/>
                <a:cs typeface="Arial" pitchFamily="34" charset="0"/>
              </a:rPr>
              <a:t>Symptoms may be harder to identify in </a:t>
            </a:r>
            <a:r>
              <a:rPr lang="en-GB" dirty="0">
                <a:solidFill>
                  <a:srgbClr val="000000"/>
                </a:solidFill>
                <a:latin typeface="Arial" pitchFamily="34" charset="0"/>
                <a:ea typeface="Times New Roman" pitchFamily="18" charset="0"/>
                <a:cs typeface="Arial" pitchFamily="34" charset="0"/>
              </a:rPr>
              <a:t>young infants particularly as the onset may be insidious and the signs be non-specific without classical features of meningitis. </a:t>
            </a:r>
            <a:endParaRPr lang="en-GB" b="1" dirty="0">
              <a:latin typeface="Arial" pitchFamily="34" charset="0"/>
              <a:cs typeface="Arial" pitchFamily="34"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dirty="0"/>
          </a:p>
        </p:txBody>
      </p:sp>
    </p:spTree>
    <p:extLst>
      <p:ext uri="{BB962C8B-B14F-4D97-AF65-F5344CB8AC3E}">
        <p14:creationId xmlns:p14="http://schemas.microsoft.com/office/powerpoint/2010/main" val="79107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A non-blanching rash tends to be a late symptom and should be treated as a medical emergency. </a:t>
            </a:r>
            <a:endParaRPr lang="en-GB" altLang="en-US" b="1" i="0" dirty="0">
              <a:solidFill>
                <a:srgbClr val="0B0C0C"/>
              </a:solidFill>
              <a:effectLst/>
              <a:latin typeface="GDS Transport"/>
              <a:ea typeface="ヒラギノ角ゴ Pro W3"/>
              <a:cs typeface="Arial" panose="020B0604020202020204" pitchFamily="34" charset="0"/>
            </a:endParaRPr>
          </a:p>
          <a:p>
            <a:r>
              <a:rPr lang="en-GB" altLang="en-US" dirty="0">
                <a:latin typeface="Arial" panose="020B0604020202020204" pitchFamily="34" charset="0"/>
                <a:ea typeface="ヒラギノ角ゴ Pro W3"/>
                <a:cs typeface="Arial" panose="020B0604020202020204" pitchFamily="34" charset="0"/>
              </a:rPr>
              <a:t>It is important to note the absence of a rash does not preclude </a:t>
            </a:r>
            <a:r>
              <a:rPr lang="en-GB" altLang="en-US" dirty="0">
                <a:solidFill>
                  <a:srgbClr val="FF0000"/>
                </a:solidFill>
                <a:latin typeface="Arial" panose="020B0604020202020204" pitchFamily="34" charset="0"/>
                <a:ea typeface="ヒラギノ角ゴ Pro W3"/>
                <a:cs typeface="Arial" panose="020B0604020202020204" pitchFamily="34" charset="0"/>
              </a:rPr>
              <a:t>meningococcal disease.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a:t>
            </a:fld>
            <a:endParaRPr lang="en-US" dirty="0"/>
          </a:p>
        </p:txBody>
      </p:sp>
    </p:spTree>
    <p:extLst>
      <p:ext uri="{BB962C8B-B14F-4D97-AF65-F5344CB8AC3E}">
        <p14:creationId xmlns:p14="http://schemas.microsoft.com/office/powerpoint/2010/main" val="1180786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dirty="0"/>
          </a:p>
        </p:txBody>
      </p:sp>
    </p:spTree>
    <p:extLst>
      <p:ext uri="{BB962C8B-B14F-4D97-AF65-F5344CB8AC3E}">
        <p14:creationId xmlns:p14="http://schemas.microsoft.com/office/powerpoint/2010/main" val="2613945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dirty="0"/>
          </a:p>
        </p:txBody>
      </p:sp>
    </p:spTree>
    <p:extLst>
      <p:ext uri="{BB962C8B-B14F-4D97-AF65-F5344CB8AC3E}">
        <p14:creationId xmlns:p14="http://schemas.microsoft.com/office/powerpoint/2010/main" val="6138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Since the introduction of the routine meningococcal C conjugate immunisation programme (1999), cases of invasive meningococcal disease (IMD) in the UK from group C have reduced dramatically and </a:t>
            </a:r>
            <a:r>
              <a:rPr lang="en-GB" altLang="en-US" dirty="0">
                <a:solidFill>
                  <a:srgbClr val="FF0000"/>
                </a:solidFill>
                <a:highlight>
                  <a:srgbClr val="FFFF00"/>
                </a:highlight>
                <a:ea typeface="ヒラギノ角ゴ Pro W3"/>
                <a:cs typeface="ヒラギノ角ゴ Pro W3"/>
              </a:rPr>
              <a:t>invasive MenC disease has nearly been eliminated. The vaccine was introduced into the infant schedule and there was an initial catch-up of under 18s; cases have fallen in all age groups as a result of reduced carriage (indirect herd protection). Although </a:t>
            </a:r>
            <a:r>
              <a:rPr lang="en-GB" altLang="en-US" dirty="0" err="1">
                <a:solidFill>
                  <a:srgbClr val="FF0000"/>
                </a:solidFill>
                <a:highlight>
                  <a:srgbClr val="FFFF00"/>
                </a:highlight>
                <a:ea typeface="ヒラギノ角ゴ Pro W3"/>
                <a:cs typeface="ヒラギノ角ゴ Pro W3"/>
              </a:rPr>
              <a:t>MenB</a:t>
            </a:r>
            <a:r>
              <a:rPr lang="en-GB" altLang="en-US" dirty="0">
                <a:solidFill>
                  <a:srgbClr val="FF0000"/>
                </a:solidFill>
                <a:highlight>
                  <a:srgbClr val="FFFF00"/>
                </a:highlight>
                <a:ea typeface="ヒラギノ角ゴ Pro W3"/>
                <a:cs typeface="ヒラギノ角ゴ Pro W3"/>
              </a:rPr>
              <a:t> infections were declining before the introduction of </a:t>
            </a:r>
            <a:r>
              <a:rPr lang="en-GB" altLang="en-US" dirty="0" err="1">
                <a:solidFill>
                  <a:srgbClr val="FF0000"/>
                </a:solidFill>
                <a:highlight>
                  <a:srgbClr val="FFFF00"/>
                </a:highlight>
                <a:ea typeface="ヒラギノ角ゴ Pro W3"/>
                <a:cs typeface="ヒラギノ角ゴ Pro W3"/>
              </a:rPr>
              <a:t>MenB</a:t>
            </a:r>
            <a:r>
              <a:rPr lang="en-GB" altLang="en-US" dirty="0">
                <a:solidFill>
                  <a:srgbClr val="FF0000"/>
                </a:solidFill>
                <a:highlight>
                  <a:srgbClr val="FFFF00"/>
                </a:highlight>
                <a:ea typeface="ヒラギノ角ゴ Pro W3"/>
                <a:cs typeface="ヒラギノ角ゴ Pro W3"/>
              </a:rPr>
              <a:t> vaccination, and have continued to fall, they still account for the majority (87%) of notified, laboratory confirmed cases. The overall incidence of meningococcal disease has continued to decline.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solidFill>
                <a:srgbClr val="FF0000"/>
              </a:solidFill>
              <a:highlight>
                <a:srgbClr val="FFFF00"/>
              </a:highlight>
              <a:ea typeface="ヒラギノ角ゴ Pro W3"/>
              <a:cs typeface="ヒラギノ角ゴ Pro W3"/>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dirty="0"/>
          </a:p>
        </p:txBody>
      </p:sp>
    </p:spTree>
    <p:extLst>
      <p:ext uri="{BB962C8B-B14F-4D97-AF65-F5344CB8AC3E}">
        <p14:creationId xmlns:p14="http://schemas.microsoft.com/office/powerpoint/2010/main" val="2257749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Teens are at high risk and are known to have high carriage rates. Vaccination for adolescents was therefore expected to rapidly impact on carriage and hence, disease, in all age groups.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528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Source: </a:t>
            </a:r>
          </a:p>
          <a:p>
            <a:r>
              <a:rPr lang="en-US" dirty="0">
                <a:hlinkClick r:id="rId3"/>
              </a:rPr>
              <a:t>Invasive meningococcal disease in England: annual laboratory confirmed reports for epidemiological year 2021 to 2022 - GOV.UK (www.gov.uk)</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374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dirty="0"/>
          </a:p>
        </p:txBody>
      </p:sp>
    </p:spTree>
    <p:extLst>
      <p:ext uri="{BB962C8B-B14F-4D97-AF65-F5344CB8AC3E}">
        <p14:creationId xmlns:p14="http://schemas.microsoft.com/office/powerpoint/2010/main" val="2950413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dirty="0"/>
          </a:p>
        </p:txBody>
      </p:sp>
    </p:spTree>
    <p:extLst>
      <p:ext uri="{BB962C8B-B14F-4D97-AF65-F5344CB8AC3E}">
        <p14:creationId xmlns:p14="http://schemas.microsoft.com/office/powerpoint/2010/main" val="80624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dirty="0"/>
          </a:p>
        </p:txBody>
      </p:sp>
    </p:spTree>
    <p:extLst>
      <p:ext uri="{BB962C8B-B14F-4D97-AF65-F5344CB8AC3E}">
        <p14:creationId xmlns:p14="http://schemas.microsoft.com/office/powerpoint/2010/main" val="419615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dirty="0"/>
          </a:p>
        </p:txBody>
      </p:sp>
    </p:spTree>
    <p:extLst>
      <p:ext uri="{BB962C8B-B14F-4D97-AF65-F5344CB8AC3E}">
        <p14:creationId xmlns:p14="http://schemas.microsoft.com/office/powerpoint/2010/main" val="3238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Not all vaccines may be routinely supplied. Details of all licensed products are included here in case a short-notice substitution of one product for another is required to maintain the programme in the event of manufacturing issues. Supplies of MenQuadfi will commence during 2024. </a:t>
            </a:r>
            <a:r>
              <a:rPr lang="en-GB" sz="1200" dirty="0">
                <a:solidFill>
                  <a:srgbClr val="FF0000"/>
                </a:solidFill>
                <a:highlight>
                  <a:srgbClr val="00FFFF"/>
                </a:highlight>
              </a:rPr>
              <a:t>Ordering is via </a:t>
            </a:r>
            <a:r>
              <a:rPr lang="en-GB" sz="1200" dirty="0"/>
              <a:t>ImmForm: https://portal.immform.phe.gov.uk/ - the latest information about supplies is also provided on that website. </a:t>
            </a:r>
          </a:p>
          <a:p>
            <a:endParaRPr lang="en-GB" sz="1200"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dirty="0"/>
          </a:p>
        </p:txBody>
      </p:sp>
    </p:spTree>
    <p:extLst>
      <p:ext uri="{BB962C8B-B14F-4D97-AF65-F5344CB8AC3E}">
        <p14:creationId xmlns:p14="http://schemas.microsoft.com/office/powerpoint/2010/main" val="386248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580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The vaccine should be stored between +2°C to +8°C. Both vials should be visually inspected before reconstitution (see SPC </a:t>
            </a:r>
            <a:r>
              <a:rPr lang="en-GB" dirty="0">
                <a:hlinkClick r:id="rId3"/>
              </a:rPr>
              <a:t>Menveo Group A,C,W135 and Y conjugate vaccine - Summary of Product Characteristics (SmPC) - print friendly - (emc) (medicines.org.uk)</a:t>
            </a:r>
            <a:r>
              <a:rPr lang="en-GB" dirty="0"/>
              <a:t>). </a:t>
            </a:r>
            <a:r>
              <a:rPr lang="en-GB" b="0" i="0" dirty="0">
                <a:solidFill>
                  <a:srgbClr val="000000"/>
                </a:solidFill>
                <a:effectLst/>
                <a:latin typeface="Arial" panose="020B0604020202020204" pitchFamily="34" charset="0"/>
              </a:rPr>
              <a:t>After reconstitution, the medicinal product should be used immediately. However, chemical and physical stability after reconstitution have been demonstrated for 8 hours below 25°C.</a:t>
            </a:r>
            <a:endParaRPr lang="en-GB" dirty="0"/>
          </a:p>
          <a:p>
            <a:pPr>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303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24</a:t>
            </a:fld>
            <a:endParaRPr lang="en-US" dirty="0"/>
          </a:p>
        </p:txBody>
      </p:sp>
    </p:spTree>
    <p:extLst>
      <p:ext uri="{BB962C8B-B14F-4D97-AF65-F5344CB8AC3E}">
        <p14:creationId xmlns:p14="http://schemas.microsoft.com/office/powerpoint/2010/main" val="2588683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The vaccine should be stored between +2°C to +8°C</a:t>
            </a:r>
          </a:p>
          <a:p>
            <a:r>
              <a:rPr lang="en-GB" b="0" i="0" dirty="0">
                <a:solidFill>
                  <a:srgbClr val="000000"/>
                </a:solidFill>
                <a:effectLst/>
                <a:latin typeface="Times New Roman" panose="02020603050405020304" pitchFamily="18" charset="0"/>
              </a:rPr>
              <a:t>After reconstitution, the vaccine should be used immediately. However, stability after reconstitution has been demonstrated for 8 hours below 30°.  Discard any reconstituted vaccine not used within 8 hours.</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dirty="0"/>
          </a:p>
        </p:txBody>
      </p:sp>
    </p:spTree>
    <p:extLst>
      <p:ext uri="{BB962C8B-B14F-4D97-AF65-F5344CB8AC3E}">
        <p14:creationId xmlns:p14="http://schemas.microsoft.com/office/powerpoint/2010/main" val="3092022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038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435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local Health Protection Team (HPT) will advise about vaccination of close contacts of any confirmed case of MenACWY infection according to the </a:t>
            </a:r>
            <a:r>
              <a:rPr lang="en-GB" b="0" i="0" dirty="0">
                <a:solidFill>
                  <a:srgbClr val="000000"/>
                </a:solidFill>
                <a:effectLst/>
                <a:latin typeface="Times New Roman" panose="02020603050405020304" pitchFamily="18" charset="0"/>
              </a:rPr>
              <a:t>Guidance for Public Health Management of Meningococcal Disease in the UK: </a:t>
            </a:r>
            <a:r>
              <a:rPr lang="en-GB" dirty="0">
                <a:hlinkClick r:id="rId3"/>
              </a:rPr>
              <a:t>Meningococcal disease: guidance on public health management - GOV.UK (www.gov.uk)</a:t>
            </a:r>
            <a:r>
              <a:rPr lang="en-GB" b="0" i="0" dirty="0">
                <a:solidFill>
                  <a:srgbClr val="000000"/>
                </a:solidFill>
                <a:effectLst/>
                <a:latin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28</a:t>
            </a:fld>
            <a:endParaRPr lang="en-US" dirty="0"/>
          </a:p>
        </p:txBody>
      </p:sp>
    </p:spTree>
    <p:extLst>
      <p:ext uri="{BB962C8B-B14F-4D97-AF65-F5344CB8AC3E}">
        <p14:creationId xmlns:p14="http://schemas.microsoft.com/office/powerpoint/2010/main" val="2877543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separate PGD template is also available for the vaccination of individuals who, due to an underlying medical condition, require doses of MenACWY vaccine that are not included the routine programme</a:t>
            </a:r>
          </a:p>
        </p:txBody>
      </p:sp>
      <p:sp>
        <p:nvSpPr>
          <p:cNvPr id="4" name="Slide Number Placeholder 3"/>
          <p:cNvSpPr>
            <a:spLocks noGrp="1"/>
          </p:cNvSpPr>
          <p:nvPr>
            <p:ph type="sldNum" sz="quarter" idx="5"/>
          </p:nvPr>
        </p:nvSpPr>
        <p:spPr/>
        <p:txBody>
          <a:bodyPr/>
          <a:lstStyle/>
          <a:p>
            <a:fld id="{0C9349AD-43E2-A142-9B61-FBB06C64E86F}" type="slidenum">
              <a:rPr lang="en-US" smtClean="0"/>
              <a:t>29</a:t>
            </a:fld>
            <a:endParaRPr lang="en-US" dirty="0"/>
          </a:p>
        </p:txBody>
      </p:sp>
    </p:spTree>
    <p:extLst>
      <p:ext uri="{BB962C8B-B14F-4D97-AF65-F5344CB8AC3E}">
        <p14:creationId xmlns:p14="http://schemas.microsoft.com/office/powerpoint/2010/main" val="3063099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30</a:t>
            </a:fld>
            <a:endParaRPr lang="en-US" dirty="0"/>
          </a:p>
        </p:txBody>
      </p:sp>
    </p:spTree>
    <p:extLst>
      <p:ext uri="{BB962C8B-B14F-4D97-AF65-F5344CB8AC3E}">
        <p14:creationId xmlns:p14="http://schemas.microsoft.com/office/powerpoint/2010/main" val="314547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061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31</a:t>
            </a:fld>
            <a:endParaRPr lang="en-US" dirty="0"/>
          </a:p>
        </p:txBody>
      </p:sp>
    </p:spTree>
    <p:extLst>
      <p:ext uri="{BB962C8B-B14F-4D97-AF65-F5344CB8AC3E}">
        <p14:creationId xmlns:p14="http://schemas.microsoft.com/office/powerpoint/2010/main" val="3628084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28202"/>
          </a:xfrm>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32</a:t>
            </a:fld>
            <a:endParaRPr lang="en-US" dirty="0"/>
          </a:p>
        </p:txBody>
      </p:sp>
    </p:spTree>
    <p:extLst>
      <p:ext uri="{BB962C8B-B14F-4D97-AF65-F5344CB8AC3E}">
        <p14:creationId xmlns:p14="http://schemas.microsoft.com/office/powerpoint/2010/main" val="3338581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solidFill>
                  <a:prstClr val="black"/>
                </a:solidFill>
              </a:rPr>
              <a:t>Healthcare professionals and vaccine recipients (and/or their parent or carer) are encouraged to report suspected adverse reactions to the Medicines and Healthcare products Regulatory Agency (MHRA) using the Yellow Card reporting scheme.</a:t>
            </a:r>
          </a:p>
          <a:p>
            <a:pPr>
              <a:defRPr/>
            </a:pPr>
            <a:endParaRPr lang="en-GB" dirty="0">
              <a:solidFill>
                <a:prstClr val="black"/>
              </a:solidFill>
            </a:endParaRPr>
          </a:p>
          <a:p>
            <a:pPr>
              <a:defRPr/>
            </a:pPr>
            <a:r>
              <a:rPr lang="en-GB" dirty="0"/>
              <a:t>The MHRA additionally monitored the safety of MenACWY vaccine as its use was increased through the adolescent programme.  No safety concerns have been raised since this vaccine has been more widely used in adolescents. Safety monitoring is a continuous process.</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33</a:t>
            </a:fld>
            <a:endParaRPr lang="en-US" dirty="0"/>
          </a:p>
        </p:txBody>
      </p:sp>
    </p:spTree>
    <p:extLst>
      <p:ext uri="{BB962C8B-B14F-4D97-AF65-F5344CB8AC3E}">
        <p14:creationId xmlns:p14="http://schemas.microsoft.com/office/powerpoint/2010/main" val="2518704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34</a:t>
            </a:fld>
            <a:endParaRPr lang="en-US" dirty="0"/>
          </a:p>
        </p:txBody>
      </p:sp>
    </p:spTree>
    <p:extLst>
      <p:ext uri="{BB962C8B-B14F-4D97-AF65-F5344CB8AC3E}">
        <p14:creationId xmlns:p14="http://schemas.microsoft.com/office/powerpoint/2010/main" val="3260506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Source: Meningococcal ACWY (MenACWY) vaccine coverage for adolescents in England, academic year 2021 to 2022 </a:t>
            </a:r>
            <a:r>
              <a:rPr lang="en-GB" dirty="0">
                <a:hlinkClick r:id="rId3"/>
              </a:rPr>
              <a:t>Meningococcal ACWY immunisation programme: vaccine coverage estimates - GOV.UK (www.gov.uk)</a:t>
            </a:r>
            <a:endParaRPr lang="en-GB" dirty="0"/>
          </a:p>
          <a:p>
            <a:pPr algn="l"/>
            <a:endParaRPr lang="en-GB" dirty="0"/>
          </a:p>
          <a:p>
            <a:pPr algn="l"/>
            <a:r>
              <a:rPr lang="en-GB" dirty="0"/>
              <a:t>Coverage peaked in 2018/2019. Despite the considerable efforts of the school-based teams since the pandemic commenced, a significant number of eligible young people and young adults have not yet received their MenACWY vaccine. Healthcare staff are encouraged to use every available opportunity to offer/administer the adolescent dose, noting that disease rates were </a:t>
            </a:r>
            <a:r>
              <a:rPr lang="en-GB" u="sng" dirty="0"/>
              <a:t>artificially</a:t>
            </a:r>
            <a:r>
              <a:rPr lang="en-GB" dirty="0"/>
              <a:t> reduced as a result of lockdown and social distancing and the risk remains. </a:t>
            </a:r>
          </a:p>
        </p:txBody>
      </p:sp>
      <p:sp>
        <p:nvSpPr>
          <p:cNvPr id="4" name="Slide Number Placeholder 3"/>
          <p:cNvSpPr>
            <a:spLocks noGrp="1"/>
          </p:cNvSpPr>
          <p:nvPr>
            <p:ph type="sldNum" sz="quarter" idx="5"/>
          </p:nvPr>
        </p:nvSpPr>
        <p:spPr/>
        <p:txBody>
          <a:bodyPr/>
          <a:lstStyle/>
          <a:p>
            <a:fld id="{0C9349AD-43E2-A142-9B61-FBB06C64E86F}" type="slidenum">
              <a:rPr lang="en-US" smtClean="0"/>
              <a:t>35</a:t>
            </a:fld>
            <a:endParaRPr lang="en-US" dirty="0"/>
          </a:p>
        </p:txBody>
      </p:sp>
    </p:spTree>
    <p:extLst>
      <p:ext uri="{BB962C8B-B14F-4D97-AF65-F5344CB8AC3E}">
        <p14:creationId xmlns:p14="http://schemas.microsoft.com/office/powerpoint/2010/main" val="453471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for the public is increasingly being made available in accessible formats; at the time of publication of this slide set, the pictured leaflet is currently also available translated into 32 community languages.</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Key roles of immunisers in relation to immunisation against </a:t>
            </a:r>
            <a:r>
              <a:rPr lang="en-GB" sz="3600" dirty="0"/>
              <a:t>disease caused by A, C, W and Y meningococcal strains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adolescents/ young adults: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Advise</a:t>
            </a:r>
            <a:r>
              <a:rPr lang="en-GB" sz="1800" dirty="0">
                <a:effectLst/>
                <a:latin typeface="Calibri" panose="020F0502020204030204" pitchFamily="34" charset="0"/>
                <a:ea typeface="Calibri" panose="020F0502020204030204" pitchFamily="34" charset="0"/>
                <a:cs typeface="Times New Roman" panose="02020603050405020304" pitchFamily="18" charset="0"/>
              </a:rPr>
              <a:t> individuals eligible for the meningococcal ACWY immunisation programme (and/or their parents/carers) that the vaccine is strongly recommended to ensure direct protection against meningococcal capsular groups A, C, W and Y.  </a:t>
            </a:r>
          </a:p>
          <a:p>
            <a:pPr marL="342900" lvl="0" indent="-342900">
              <a:lnSpc>
                <a:spcPct val="107000"/>
              </a:lnSpc>
              <a:spcAft>
                <a:spcPts val="800"/>
              </a:spcAft>
              <a:buFont typeface="Arial" panose="020B0604020202020204" pitchFamily="34" charset="0"/>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Explain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risks and complications of invasive meningococcal disease in all age groups and in particular explain that up to 25 % of adolescents can carry the bacteria in their nose and throat without showing any signs or symptoms of the disease. In being immunised against meningococcal ACWY, carriage of the bacteria will also be prevented.  </a:t>
            </a:r>
          </a:p>
          <a:p>
            <a:pPr marL="342900" lvl="0" indent="-342900">
              <a:lnSpc>
                <a:spcPct val="107000"/>
              </a:lnSpc>
              <a:spcAft>
                <a:spcPts val="800"/>
              </a:spcAft>
              <a:buFont typeface="Arial" panose="020B0604020202020204" pitchFamily="34" charset="0"/>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Explain </a:t>
            </a:r>
            <a:r>
              <a:rPr lang="en-GB" sz="1800" dirty="0">
                <a:effectLst/>
                <a:latin typeface="Calibri" panose="020F0502020204030204" pitchFamily="34" charset="0"/>
                <a:ea typeface="Calibri" panose="020F0502020204030204" pitchFamily="34" charset="0"/>
                <a:cs typeface="Times New Roman" panose="02020603050405020304" pitchFamily="18" charset="0"/>
              </a:rPr>
              <a:t>what vaccine will be used, the contraindications and possible side effects of immunisation and the evidence for this immunisation programme. </a:t>
            </a:r>
          </a:p>
          <a:p>
            <a:pPr marL="342900" lvl="0" indent="-342900">
              <a:lnSpc>
                <a:spcPct val="107000"/>
              </a:lnSpc>
              <a:spcAft>
                <a:spcPts val="800"/>
              </a:spcAft>
              <a:buFont typeface="Arial" panose="020B0604020202020204" pitchFamily="34" charset="0"/>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Advise </a:t>
            </a:r>
            <a:r>
              <a:rPr lang="en-GB" sz="1800" dirty="0">
                <a:effectLst/>
                <a:latin typeface="Calibri" panose="020F0502020204030204" pitchFamily="34" charset="0"/>
                <a:ea typeface="Calibri" panose="020F0502020204030204" pitchFamily="34" charset="0"/>
                <a:cs typeface="Times New Roman" panose="02020603050405020304" pitchFamily="18" charset="0"/>
              </a:rPr>
              <a:t>individuals eligible for the vaccine (and/or their parents/carers) that this immunisation schedule for adolescents will extend protection within the wider community/population </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dirty="0"/>
          </a:p>
        </p:txBody>
      </p:sp>
    </p:spTree>
    <p:extLst>
      <p:ext uri="{BB962C8B-B14F-4D97-AF65-F5344CB8AC3E}">
        <p14:creationId xmlns:p14="http://schemas.microsoft.com/office/powerpoint/2010/main" val="988508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UKHSA publishes specific guidance for higher education settings: </a:t>
            </a:r>
            <a:r>
              <a:rPr lang="en-GB" dirty="0">
                <a:hlinkClick r:id="rId3"/>
              </a:rPr>
              <a:t>Meningitis and septicaemia: prevention and management in higher education institutions. - GOV.UK (www.gov.uk)</a:t>
            </a:r>
            <a:r>
              <a:rPr lang="en-GB" dirty="0"/>
              <a:t>. Additionally, r</a:t>
            </a:r>
            <a:r>
              <a:rPr lang="en-GB" b="0" i="0" dirty="0">
                <a:solidFill>
                  <a:srgbClr val="0B0C0C"/>
                </a:solidFill>
                <a:effectLst/>
                <a:latin typeface="GDS Transport"/>
              </a:rPr>
              <a:t>esources for the ‘Save a Life’ MenACWY campaign are available to order and download and include a </a:t>
            </a:r>
            <a:r>
              <a:rPr lang="en-GB" b="0" i="0" dirty="0">
                <a:solidFill>
                  <a:srgbClr val="1D70B8"/>
                </a:solidFill>
                <a:effectLst/>
                <a:latin typeface="GDS Transport"/>
                <a:hlinkClick r:id="rId4"/>
              </a:rPr>
              <a:t>campaign booklet</a:t>
            </a:r>
            <a:r>
              <a:rPr lang="en-GB" b="0" i="0" dirty="0">
                <a:solidFill>
                  <a:srgbClr val="0B0C0C"/>
                </a:solidFill>
                <a:effectLst/>
                <a:latin typeface="GDS Transport"/>
              </a:rPr>
              <a:t>, </a:t>
            </a:r>
            <a:r>
              <a:rPr lang="en-GB" b="0" i="0" dirty="0">
                <a:solidFill>
                  <a:srgbClr val="1D70B8"/>
                </a:solidFill>
                <a:effectLst/>
                <a:latin typeface="GDS Transport"/>
                <a:hlinkClick r:id="rId5"/>
              </a:rPr>
              <a:t>A5 sticker</a:t>
            </a:r>
            <a:r>
              <a:rPr lang="en-GB" b="0" i="0" dirty="0">
                <a:solidFill>
                  <a:srgbClr val="0B0C0C"/>
                </a:solidFill>
                <a:effectLst/>
                <a:latin typeface="GDS Transport"/>
              </a:rPr>
              <a:t>, </a:t>
            </a:r>
            <a:r>
              <a:rPr lang="en-GB" b="0" i="0" dirty="0">
                <a:solidFill>
                  <a:srgbClr val="1D70B8"/>
                </a:solidFill>
                <a:effectLst/>
                <a:latin typeface="GDS Transport"/>
                <a:hlinkClick r:id="rId6"/>
              </a:rPr>
              <a:t>social media cards</a:t>
            </a:r>
            <a:r>
              <a:rPr lang="en-GB" b="0" i="0" dirty="0">
                <a:solidFill>
                  <a:srgbClr val="0B0C0C"/>
                </a:solidFill>
                <a:effectLst/>
                <a:latin typeface="GDS Transport"/>
              </a:rPr>
              <a:t>, </a:t>
            </a:r>
            <a:r>
              <a:rPr lang="en-GB" b="0" i="0" dirty="0">
                <a:solidFill>
                  <a:srgbClr val="1D70B8"/>
                </a:solidFill>
                <a:effectLst/>
                <a:latin typeface="GDS Transport"/>
                <a:hlinkClick r:id="rId7"/>
              </a:rPr>
              <a:t>animation video and banners</a:t>
            </a:r>
            <a:r>
              <a:rPr lang="en-GB" b="0" i="0" dirty="0">
                <a:solidFill>
                  <a:srgbClr val="0B0C0C"/>
                </a:solidFill>
                <a:effectLst/>
                <a:latin typeface="GDS Transport"/>
              </a:rPr>
              <a:t>, posters for </a:t>
            </a:r>
            <a:r>
              <a:rPr lang="en-GB" b="0" i="0" dirty="0">
                <a:solidFill>
                  <a:srgbClr val="1D70B8"/>
                </a:solidFill>
                <a:effectLst/>
                <a:latin typeface="GDS Transport"/>
                <a:hlinkClick r:id="rId8"/>
              </a:rPr>
              <a:t>universities</a:t>
            </a:r>
            <a:r>
              <a:rPr lang="en-GB" b="0" i="0" dirty="0">
                <a:solidFill>
                  <a:srgbClr val="0B0C0C"/>
                </a:solidFill>
                <a:effectLst/>
                <a:latin typeface="GDS Transport"/>
              </a:rPr>
              <a:t> and </a:t>
            </a:r>
            <a:r>
              <a:rPr lang="en-GB" b="0" i="0" dirty="0">
                <a:solidFill>
                  <a:srgbClr val="1D70B8"/>
                </a:solidFill>
                <a:effectLst/>
                <a:latin typeface="GDS Transport"/>
                <a:hlinkClick r:id="rId9"/>
              </a:rPr>
              <a:t>further education settings</a:t>
            </a:r>
            <a:r>
              <a:rPr lang="en-GB" b="0" i="0" dirty="0">
                <a:solidFill>
                  <a:srgbClr val="0B0C0C"/>
                </a:solidFill>
                <a:effectLst/>
                <a:latin typeface="GDS Transport"/>
              </a:rPr>
              <a:t>, and </a:t>
            </a:r>
            <a:r>
              <a:rPr lang="en-GB" b="0" i="0" u="none" strike="noStrike" dirty="0">
                <a:solidFill>
                  <a:srgbClr val="0B0C0C"/>
                </a:solidFill>
                <a:effectLst/>
                <a:latin typeface="GDS Transport"/>
                <a:hlinkClick r:id="rId10"/>
              </a:rPr>
              <a:t>banner artwork</a:t>
            </a:r>
            <a:r>
              <a:rPr lang="en-GB" b="0" i="0" dirty="0">
                <a:solidFill>
                  <a:srgbClr val="0B0C0C"/>
                </a:solidFill>
                <a:effectLst/>
                <a:latin typeface="GDS Transport"/>
              </a:rPr>
              <a:t>. </a:t>
            </a:r>
            <a:r>
              <a:rPr lang="en-GB" dirty="0">
                <a:hlinkClick r:id="rId11"/>
              </a:rPr>
              <a:t>Search Publications - Health Publications</a:t>
            </a:r>
            <a:r>
              <a:rPr lang="en-GB" dirty="0"/>
              <a:t> (https://www.healthpublications.gov.uk/). The meningitis charities (see ‘Useful links’ slide) also have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37</a:t>
            </a:fld>
            <a:endParaRPr lang="en-US" dirty="0"/>
          </a:p>
        </p:txBody>
      </p:sp>
    </p:spTree>
    <p:extLst>
      <p:ext uri="{BB962C8B-B14F-4D97-AF65-F5344CB8AC3E}">
        <p14:creationId xmlns:p14="http://schemas.microsoft.com/office/powerpoint/2010/main" val="3672080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39</a:t>
            </a:fld>
            <a:endParaRPr lang="en-US" dirty="0"/>
          </a:p>
        </p:txBody>
      </p:sp>
    </p:spTree>
    <p:extLst>
      <p:ext uri="{BB962C8B-B14F-4D97-AF65-F5344CB8AC3E}">
        <p14:creationId xmlns:p14="http://schemas.microsoft.com/office/powerpoint/2010/main" val="1624272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References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 Ladhani, S. Beebeejaun, K. Lucidarme, J. Campbell, H. Gray, S. Kaczmarkski, E. Ramsay, M.E, Borrow, R. (2015). Increase in Endemic Neisseria meningitidis Capsular Group W Sequence Type 11 Complex Associated With Severe Invasive Disease in England and Wales. Clin Infect Dis. (2015) 60 (4): 578-585. [internet] accessed 15 January 2024.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https://cid.oxfordjournals.org/content/60/4/578</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 Public Health England (2015) Health Protection Report: Continuing increase in meningococcal group W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MenW</a:t>
            </a:r>
            <a:r>
              <a:rPr lang="en-GB" sz="1200" dirty="0">
                <a:effectLst/>
                <a:latin typeface="Calibri" panose="020F0502020204030204" pitchFamily="34" charset="0"/>
                <a:ea typeface="Calibri" panose="020F0502020204030204" pitchFamily="34" charset="0"/>
                <a:cs typeface="Times New Roman" panose="02020603050405020304" pitchFamily="18" charset="0"/>
              </a:rPr>
              <a:t>) disease in England. Weekly report. Vol 9. No.7. Published 27 February 2015. [internet]. accessed 15 January 2024. </a:t>
            </a: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Health Protection Report volume 9 (2015) - GOV.UK (www.gov.uk)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 Joint Committee on Vaccination and Immunisation (2015). Minutes of the meeting 4 February 2015. [internet] accessed 15 January 2024. https://www.gov.uk/government/groups/joint-committee-on-vaccination-and-immunisation</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 Campbell H and others (2022).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Impact of an adolescent meningococcal ACWY immunisation programme to control a national outbreak of group W meningococcal disease in England: a national surveillance and modelling study, England, 2015 to 2016</a:t>
            </a:r>
            <a:r>
              <a:rPr lang="en-GB" sz="1200" dirty="0">
                <a:effectLst/>
                <a:latin typeface="Calibri" panose="020F0502020204030204" pitchFamily="34" charset="0"/>
                <a:ea typeface="Calibri" panose="020F0502020204030204" pitchFamily="34" charset="0"/>
                <a:cs typeface="Times New Roman" panose="02020603050405020304" pitchFamily="18" charset="0"/>
              </a:rPr>
              <a:t>. Lancet Child Adolescent Health: volume 6 issue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2 </a:t>
            </a:r>
            <a:r>
              <a:rPr lang="en-GB" sz="1200" dirty="0">
                <a:effectLst/>
                <a:latin typeface="Calibri" panose="020F0502020204030204" pitchFamily="34" charset="0"/>
                <a:ea typeface="Calibri" panose="020F0502020204030204" pitchFamily="34" charset="0"/>
                <a:cs typeface="Times New Roman" panose="02020603050405020304" pitchFamily="18" charset="0"/>
              </a:rPr>
              <a:t>[internet] accessed 15 January 2024.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https://pubmed.ncbi.nlm.nih.gov/34883094/</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40</a:t>
            </a:fld>
            <a:endParaRPr lang="en-US" dirty="0"/>
          </a:p>
        </p:txBody>
      </p:sp>
    </p:spTree>
    <p:extLst>
      <p:ext uri="{BB962C8B-B14F-4D97-AF65-F5344CB8AC3E}">
        <p14:creationId xmlns:p14="http://schemas.microsoft.com/office/powerpoint/2010/main" val="3150007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41</a:t>
            </a:fld>
            <a:endParaRPr lang="en-US" dirty="0"/>
          </a:p>
        </p:txBody>
      </p:sp>
    </p:spTree>
    <p:extLst>
      <p:ext uri="{BB962C8B-B14F-4D97-AF65-F5344CB8AC3E}">
        <p14:creationId xmlns:p14="http://schemas.microsoft.com/office/powerpoint/2010/main" val="138774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roles for those who advise on or deliver the MenACWY vaccination programme are as follows. To:</a:t>
            </a:r>
          </a:p>
          <a:p>
            <a:r>
              <a:rPr lang="en-GB" dirty="0"/>
              <a:t>•	understand the evidence base for the administration of the MenACWY vaccination</a:t>
            </a:r>
          </a:p>
          <a:p>
            <a:r>
              <a:rPr lang="en-GB" dirty="0"/>
              <a:t>•	understand why high vaccine coverage is required</a:t>
            </a:r>
          </a:p>
          <a:p>
            <a:r>
              <a:rPr lang="en-GB" dirty="0"/>
              <a:t>•	ensure those eligible to receive the vaccine can do so </a:t>
            </a:r>
          </a:p>
          <a:p>
            <a:r>
              <a:rPr lang="en-GB" dirty="0"/>
              <a:t>•	schedule appointments</a:t>
            </a:r>
          </a:p>
          <a:p>
            <a:r>
              <a:rPr lang="en-GB" dirty="0"/>
              <a:t>•	understand how the vaccine works and what vaccines are used </a:t>
            </a:r>
          </a:p>
          <a:p>
            <a:r>
              <a:rPr lang="en-GB" dirty="0"/>
              <a:t>•	provide individuals who are eligible to receive the MenACWY vaccine (and/or their parents/carers) with the information necessary for 	them to provide informed consent</a:t>
            </a:r>
          </a:p>
          <a:p>
            <a:r>
              <a:rPr lang="en-GB" dirty="0"/>
              <a:t>•	safely administer MenACWY vaccine</a:t>
            </a:r>
          </a:p>
          <a:p>
            <a:r>
              <a:rPr lang="en-GB" dirty="0"/>
              <a:t>•	provide individuals and/or their parents/carers with post vaccination advice and signpost to other sources of information	</a:t>
            </a:r>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dirty="0"/>
          </a:p>
        </p:txBody>
      </p:sp>
    </p:spTree>
    <p:extLst>
      <p:ext uri="{BB962C8B-B14F-4D97-AF65-F5344CB8AC3E}">
        <p14:creationId xmlns:p14="http://schemas.microsoft.com/office/powerpoint/2010/main" val="66839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dirty="0"/>
          </a:p>
        </p:txBody>
      </p:sp>
    </p:spTree>
    <p:extLst>
      <p:ext uri="{BB962C8B-B14F-4D97-AF65-F5344CB8AC3E}">
        <p14:creationId xmlns:p14="http://schemas.microsoft.com/office/powerpoint/2010/main" val="174784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highlight>
                <a:srgbClr val="00FFFF"/>
              </a:highlight>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269374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a:t>
            </a:fld>
            <a:endParaRPr lang="en-US" dirty="0"/>
          </a:p>
        </p:txBody>
      </p:sp>
    </p:spTree>
    <p:extLst>
      <p:ext uri="{BB962C8B-B14F-4D97-AF65-F5344CB8AC3E}">
        <p14:creationId xmlns:p14="http://schemas.microsoft.com/office/powerpoint/2010/main" val="277768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Plural: meningococci. The organism is associated with both asymptomatic carriage and invasive disease</a:t>
            </a:r>
          </a:p>
          <a:p>
            <a:pPr marL="171450" indent="-171450">
              <a:buFont typeface="Arial" panose="020B0604020202020204" pitchFamily="34" charset="0"/>
              <a:buChar char="•"/>
            </a:pPr>
            <a:r>
              <a:rPr lang="en-GB" dirty="0"/>
              <a:t>Each group has a distinct (i.e. group specific) outer polysaccharide (sugar) capsule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Disease onset is sudden and often dramatic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The overall case fatality rate </a:t>
            </a:r>
            <a:r>
              <a:rPr lang="en-GB" dirty="0"/>
              <a:t>is </a:t>
            </a:r>
            <a:r>
              <a:rPr lang="en-GB" dirty="0">
                <a:solidFill>
                  <a:srgbClr val="FF0000"/>
                </a:solidFill>
              </a:rPr>
              <a:t> ~10% but </a:t>
            </a:r>
            <a:r>
              <a:rPr lang="en-GB" dirty="0"/>
              <a:t>varies with age, capsular group and clinical presentation </a:t>
            </a:r>
            <a:r>
              <a:rPr lang="en-GB" dirty="0">
                <a:solidFill>
                  <a:srgbClr val="FF0000"/>
                </a:solidFill>
              </a:rPr>
              <a:t>and many survivors have long term complications which may include</a:t>
            </a:r>
            <a:r>
              <a:rPr lang="en-GB" dirty="0"/>
              <a:t> brain damage, deafness, epilepsy, limb/digit loss and cognitive deficit</a:t>
            </a:r>
          </a:p>
          <a:p>
            <a:pPr marL="171450" indent="-171450">
              <a:buFont typeface="Arial" panose="020B0604020202020204" pitchFamily="34" charset="0"/>
              <a:buChar char="•"/>
            </a:pPr>
            <a:r>
              <a:rPr lang="en-GB" altLang="en-US" dirty="0">
                <a:latin typeface="Arial" panose="020B0604020202020204" pitchFamily="34" charset="0"/>
                <a:ea typeface="ヒラギノ角ゴ Pro W3"/>
                <a:cs typeface="Arial" panose="020B0604020202020204" pitchFamily="34" charset="0"/>
              </a:rPr>
              <a:t>Less commonly, individuals may present with pneumonia, myocarditis, endocarditis, pericarditis, arthritis, conjunctivitis, urethritis, pharyngitis and cervicitis.</a:t>
            </a:r>
          </a:p>
          <a:p>
            <a:pPr marL="171450" indent="-171450">
              <a:buFont typeface="Arial" panose="020B0604020202020204" pitchFamily="34" charset="0"/>
              <a:buChar char="•"/>
            </a:pPr>
            <a:r>
              <a:rPr lang="en-GB" dirty="0"/>
              <a:t>Occasional outbreaks occur e.g. in families, schools, universities: onward transmission from cases to close contacts can rarely result in secondary cases, as well as clusters of infection but fewer than 2% of invasive meningococcal disease (IMD) cases, result from close contact with a primary IMD case </a:t>
            </a:r>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dirty="0"/>
          </a:p>
        </p:txBody>
      </p:sp>
    </p:spTree>
    <p:extLst>
      <p:ext uri="{BB962C8B-B14F-4D97-AF65-F5344CB8AC3E}">
        <p14:creationId xmlns:p14="http://schemas.microsoft.com/office/powerpoint/2010/main" val="97705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solidFill>
                  <a:srgbClr val="FF0000"/>
                </a:solidFill>
                <a:ea typeface="ヒラギノ角ゴ Pro W3"/>
              </a:rPr>
              <a:t>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dirty="0"/>
          </a:p>
        </p:txBody>
      </p:sp>
    </p:spTree>
    <p:extLst>
      <p:ext uri="{BB962C8B-B14F-4D97-AF65-F5344CB8AC3E}">
        <p14:creationId xmlns:p14="http://schemas.microsoft.com/office/powerpoint/2010/main" val="2070907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045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421053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8593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58153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322248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fr-FR"/>
              <a:t>Meningococcal ACWY immunisation programme for adolescents June 2024</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fr-FR"/>
              <a:t>Meningococcal ACWY immunisation programme for adolescents June 2024</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84218491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meningitis.org/symptom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gov.uk/government/publications/surveillance-and-monitoring-for-vaccine-safety-the-green-book-chapter-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ines.org.uk/emc/product/293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medicines.org.uk/emc/product/12818/smpc#gref" TargetMode="External"/><Relationship Id="rId4" Type="http://schemas.openxmlformats.org/officeDocument/2006/relationships/hyperlink" Target="https://www.medicines.org.uk/emc/product/4118"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mhra.gov.uk/yellowcar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collections/meningococcal-acwy-menacwy-vaccination-programme#posters-and-leaflet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healthpublications.gov.u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nhs.uk/conditions/Meningitis/Pages/Introduction.aspx" TargetMode="External"/><Relationship Id="rId3" Type="http://schemas.openxmlformats.org/officeDocument/2006/relationships/hyperlink" Target="https://www.gov.uk/government/publications/menacwy-vaccine-introduction" TargetMode="External"/><Relationship Id="rId7" Type="http://schemas.openxmlformats.org/officeDocument/2006/relationships/hyperlink" Target="https://www.meningitisnow.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meningitis.org/" TargetMode="External"/><Relationship Id="rId5" Type="http://schemas.openxmlformats.org/officeDocument/2006/relationships/hyperlink" Target="https://www.gov.uk/government/collections/meningococcal-acwy-menacwy-vaccination-programme" TargetMode="External"/><Relationship Id="rId4" Type="http://schemas.openxmlformats.org/officeDocument/2006/relationships/hyperlink" Target="https://www.gov.uk/government/publications/meningococcal-the-green-book-chapter-22"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uidance/meningococcal-disease-clinical-and-public-health-managemen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gov.uk/government/publications/menacwy-programme-information-for-healthcare-professiona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dirty="0"/>
              <a:t>Meningococcal ACWY immunisation programme for adolescents</a:t>
            </a:r>
            <a:br>
              <a:rPr lang="en-GB" dirty="0"/>
            </a:br>
            <a:br>
              <a:rPr lang="en-GB" dirty="0"/>
            </a:br>
            <a:br>
              <a:rPr lang="en-GB" dirty="0"/>
            </a:br>
            <a:br>
              <a:rPr lang="en-GB" dirty="0"/>
            </a:br>
            <a:r>
              <a:rPr lang="en-GB" sz="2700" dirty="0"/>
              <a:t>Training slides for healthcare professionals</a:t>
            </a:r>
            <a:br>
              <a:rPr lang="en-GB" sz="2700" dirty="0"/>
            </a:br>
            <a:br>
              <a:rPr lang="en-GB" sz="2700" dirty="0"/>
            </a:br>
            <a:br>
              <a:rPr lang="en-GB" sz="2700" dirty="0"/>
            </a:br>
            <a:r>
              <a:rPr lang="en-GB" sz="2700" dirty="0"/>
              <a:t>June 2024</a:t>
            </a:r>
            <a:br>
              <a:rPr lang="en-GB" sz="2700" dirty="0"/>
            </a:br>
            <a:endParaRPr lang="en-GB" sz="2700" strike="sngStrike" dirty="0">
              <a:solidFill>
                <a:srgbClr val="FF0000"/>
              </a:solidFill>
            </a:endParaRP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9C5D-B08D-4CED-9E0E-0CC25202602F}"/>
              </a:ext>
            </a:extLst>
          </p:cNvPr>
          <p:cNvSpPr>
            <a:spLocks noGrp="1"/>
          </p:cNvSpPr>
          <p:nvPr>
            <p:ph type="title"/>
          </p:nvPr>
        </p:nvSpPr>
        <p:spPr/>
        <p:txBody>
          <a:bodyPr>
            <a:normAutofit fontScale="90000"/>
          </a:bodyPr>
          <a:lstStyle/>
          <a:p>
            <a:r>
              <a:rPr lang="en-GB" sz="4000" dirty="0"/>
              <a:t>Clinical presentation of meningococcal disease </a:t>
            </a:r>
            <a:br>
              <a:rPr lang="en-GB" sz="4000" dirty="0"/>
            </a:br>
            <a:endParaRPr lang="en-GB" dirty="0"/>
          </a:p>
        </p:txBody>
      </p:sp>
      <p:pic>
        <p:nvPicPr>
          <p:cNvPr id="6" name="Content Placeholder 5">
            <a:extLst>
              <a:ext uri="{FF2B5EF4-FFF2-40B4-BE49-F238E27FC236}">
                <a16:creationId xmlns:a16="http://schemas.microsoft.com/office/drawing/2014/main" id="{8D4C0A17-F276-409C-B17A-DB8EE4B1078E}"/>
              </a:ext>
            </a:extLst>
          </p:cNvPr>
          <p:cNvPicPr>
            <a:picLocks noGrp="1" noChangeAspect="1"/>
          </p:cNvPicPr>
          <p:nvPr>
            <p:ph idx="1"/>
          </p:nvPr>
        </p:nvPicPr>
        <p:blipFill>
          <a:blip r:embed="rId3"/>
          <a:stretch>
            <a:fillRect/>
          </a:stretch>
        </p:blipFill>
        <p:spPr>
          <a:xfrm>
            <a:off x="2432664" y="1740952"/>
            <a:ext cx="7133627" cy="4351338"/>
          </a:xfrm>
          <a:prstGeom prst="rect">
            <a:avLst/>
          </a:prstGeom>
        </p:spPr>
      </p:pic>
      <p:sp>
        <p:nvSpPr>
          <p:cNvPr id="4" name="Footer Placeholder 3">
            <a:extLst>
              <a:ext uri="{FF2B5EF4-FFF2-40B4-BE49-F238E27FC236}">
                <a16:creationId xmlns:a16="http://schemas.microsoft.com/office/drawing/2014/main" id="{C2B2B8DC-F6C1-4630-B851-C13B83275943}"/>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F82776A7-7DD0-40C6-B098-845CDDEC12D1}"/>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224424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C741-96F8-4300-A008-95531FE7811B}"/>
              </a:ext>
            </a:extLst>
          </p:cNvPr>
          <p:cNvSpPr>
            <a:spLocks noGrp="1"/>
          </p:cNvSpPr>
          <p:nvPr>
            <p:ph type="title"/>
          </p:nvPr>
        </p:nvSpPr>
        <p:spPr/>
        <p:txBody>
          <a:bodyPr/>
          <a:lstStyle/>
          <a:p>
            <a:r>
              <a:rPr lang="en-GB" sz="4000" dirty="0">
                <a:ea typeface="Verdana" pitchFamily="34" charset="0"/>
                <a:cs typeface="Verdana" pitchFamily="34" charset="0"/>
              </a:rPr>
              <a:t>The meningococcal rash</a:t>
            </a:r>
            <a:endParaRPr lang="en-GB" dirty="0"/>
          </a:p>
        </p:txBody>
      </p:sp>
      <p:sp>
        <p:nvSpPr>
          <p:cNvPr id="3" name="Content Placeholder 2">
            <a:extLst>
              <a:ext uri="{FF2B5EF4-FFF2-40B4-BE49-F238E27FC236}">
                <a16:creationId xmlns:a16="http://schemas.microsoft.com/office/drawing/2014/main" id="{0316F3CB-EB6C-44C4-87DA-548FEB21911D}"/>
              </a:ext>
            </a:extLst>
          </p:cNvPr>
          <p:cNvSpPr>
            <a:spLocks noGrp="1"/>
          </p:cNvSpPr>
          <p:nvPr>
            <p:ph idx="1"/>
          </p:nvPr>
        </p:nvSpPr>
        <p:spPr>
          <a:xfrm>
            <a:off x="330205" y="1662545"/>
            <a:ext cx="7768766" cy="4599657"/>
          </a:xfrm>
        </p:spPr>
        <p:txBody>
          <a:bodyPr>
            <a:normAutofit/>
          </a:bodyPr>
          <a:lstStyle/>
          <a:p>
            <a:r>
              <a:rPr lang="en-GB" altLang="en-US" dirty="0">
                <a:ea typeface="ヒラギノ角ゴ Pro W3"/>
                <a:cs typeface="ヒラギノ角ゴ Pro W3"/>
              </a:rPr>
              <a:t>a distinctive red rash can appear anywhere on the body</a:t>
            </a:r>
          </a:p>
          <a:p>
            <a:r>
              <a:rPr lang="en-GB" altLang="en-US" dirty="0">
                <a:ea typeface="ヒラギノ角ゴ Pro W3"/>
                <a:cs typeface="ヒラギノ角ゴ Pro W3"/>
              </a:rPr>
              <a:t>the rash is formed of tiny ‘pinprick’ blood spots under the skin, also known as petechiae, and appears red in colour. The rash may later develop into purple bruising of the skin</a:t>
            </a:r>
          </a:p>
          <a:p>
            <a:r>
              <a:rPr lang="en-GB" altLang="en-US" dirty="0">
                <a:ea typeface="ヒラギノ角ゴ Pro W3"/>
                <a:cs typeface="ヒラギノ角ゴ Pro W3"/>
              </a:rPr>
              <a:t>the meningococcal rash can be distinguished from other rashes by pressing a glass tumbler against it:</a:t>
            </a:r>
          </a:p>
          <a:p>
            <a:pPr lvl="1"/>
            <a:r>
              <a:rPr lang="en-GB" altLang="en-US" sz="2400" b="1" dirty="0">
                <a:ea typeface="ヒラギノ角ゴ Pro W3"/>
                <a:cs typeface="ヒラギノ角ゴ Pro W3"/>
              </a:rPr>
              <a:t>a meningococcal rash will not fade when a glass tumbler is rolled over it (non-blanching)</a:t>
            </a:r>
          </a:p>
          <a:p>
            <a:r>
              <a:rPr lang="en-GB" altLang="en-US" dirty="0">
                <a:ea typeface="ヒラギノ角ゴ Pro W3"/>
                <a:cs typeface="ヒラギノ角ゴ Pro W3"/>
              </a:rPr>
              <a:t>a febrile illness and rash that does not fade is a sign of meningococcal septicaemia</a:t>
            </a:r>
          </a:p>
          <a:p>
            <a:endParaRPr lang="en-GB" dirty="0"/>
          </a:p>
        </p:txBody>
      </p:sp>
      <p:sp>
        <p:nvSpPr>
          <p:cNvPr id="4" name="Footer Placeholder 3">
            <a:extLst>
              <a:ext uri="{FF2B5EF4-FFF2-40B4-BE49-F238E27FC236}">
                <a16:creationId xmlns:a16="http://schemas.microsoft.com/office/drawing/2014/main" id="{75AD92A7-A949-487E-BB78-45EE79E8C295}"/>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E9FD8F93-71CF-473A-8AE7-8AE2738FC6D4}"/>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pic>
        <p:nvPicPr>
          <p:cNvPr id="6" name="Picture 2" descr="Glass Test">
            <a:extLst>
              <a:ext uri="{FF2B5EF4-FFF2-40B4-BE49-F238E27FC236}">
                <a16:creationId xmlns:a16="http://schemas.microsoft.com/office/drawing/2014/main" id="{F8066DB5-9B80-4469-9F07-B1564B4DF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239" y="1837167"/>
            <a:ext cx="2707574" cy="29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0AD432D-E0D7-4758-894C-8F6DDE26F6A9}"/>
              </a:ext>
            </a:extLst>
          </p:cNvPr>
          <p:cNvSpPr/>
          <p:nvPr/>
        </p:nvSpPr>
        <p:spPr>
          <a:xfrm>
            <a:off x="8930243" y="4963252"/>
            <a:ext cx="2410691" cy="1446550"/>
          </a:xfrm>
          <a:prstGeom prst="rect">
            <a:avLst/>
          </a:prstGeom>
        </p:spPr>
        <p:txBody>
          <a:bodyPr wrap="square">
            <a:spAutoFit/>
          </a:bodyPr>
          <a:lstStyle/>
          <a:p>
            <a:pPr fontAlgn="auto">
              <a:spcBef>
                <a:spcPts val="0"/>
              </a:spcBef>
              <a:spcAft>
                <a:spcPts val="0"/>
              </a:spcAft>
              <a:defRPr/>
            </a:pPr>
            <a:r>
              <a:rPr lang="en-GB" sz="1400" dirty="0">
                <a:solidFill>
                  <a:prstClr val="black"/>
                </a:solidFill>
                <a:latin typeface="+mn-lt"/>
                <a:ea typeface="Verdana" pitchFamily="34" charset="0"/>
                <a:cs typeface="Verdana" pitchFamily="34" charset="0"/>
              </a:rPr>
              <a:t>The ‘tumbler’ test picture courtesy of </a:t>
            </a:r>
            <a:r>
              <a:rPr lang="en-GB" sz="1400" i="1" dirty="0">
                <a:solidFill>
                  <a:prstClr val="black"/>
                </a:solidFill>
                <a:latin typeface="+mn-lt"/>
                <a:ea typeface="Verdana" pitchFamily="34" charset="0"/>
                <a:cs typeface="Verdana" pitchFamily="34" charset="0"/>
              </a:rPr>
              <a:t>Meningitis Research Foundation</a:t>
            </a:r>
          </a:p>
          <a:p>
            <a:pPr fontAlgn="auto">
              <a:spcBef>
                <a:spcPts val="0"/>
              </a:spcBef>
              <a:spcAft>
                <a:spcPts val="0"/>
              </a:spcAft>
              <a:defRPr/>
            </a:pPr>
            <a:r>
              <a:rPr lang="en-GB" sz="1400" dirty="0">
                <a:solidFill>
                  <a:prstClr val="black"/>
                </a:solidFill>
                <a:latin typeface="+mn-lt"/>
                <a:ea typeface="+mn-ea"/>
                <a:cs typeface="+mn-cs"/>
                <a:hlinkClick r:id="rId4"/>
              </a:rPr>
              <a:t>http://www.meningitis.org/symptoms</a:t>
            </a:r>
            <a:endParaRPr lang="en-GB" sz="1400" dirty="0">
              <a:solidFill>
                <a:prstClr val="black"/>
              </a:solidFill>
              <a:latin typeface="+mn-lt"/>
              <a:ea typeface="+mn-ea"/>
              <a:cs typeface="+mn-cs"/>
            </a:endParaRPr>
          </a:p>
          <a:p>
            <a:pPr fontAlgn="auto">
              <a:spcBef>
                <a:spcPts val="0"/>
              </a:spcBef>
              <a:spcAft>
                <a:spcPts val="0"/>
              </a:spcAft>
              <a:defRPr/>
            </a:pPr>
            <a:endParaRPr lang="en-GB" sz="1800" i="1"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818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C6E7-05DE-43E9-8517-A3E38B6F39B7}"/>
              </a:ext>
            </a:extLst>
          </p:cNvPr>
          <p:cNvSpPr>
            <a:spLocks noGrp="1"/>
          </p:cNvSpPr>
          <p:nvPr>
            <p:ph type="title"/>
          </p:nvPr>
        </p:nvSpPr>
        <p:spPr/>
        <p:txBody>
          <a:bodyPr/>
          <a:lstStyle/>
          <a:p>
            <a:r>
              <a:rPr lang="en-GB" dirty="0"/>
              <a:t>Clinical presentation of </a:t>
            </a:r>
            <a:r>
              <a:rPr lang="en-GB" dirty="0" err="1"/>
              <a:t>MenW</a:t>
            </a:r>
            <a:r>
              <a:rPr lang="en-GB" dirty="0"/>
              <a:t> disease</a:t>
            </a:r>
          </a:p>
        </p:txBody>
      </p:sp>
      <p:sp>
        <p:nvSpPr>
          <p:cNvPr id="3" name="Content Placeholder 2">
            <a:extLst>
              <a:ext uri="{FF2B5EF4-FFF2-40B4-BE49-F238E27FC236}">
                <a16:creationId xmlns:a16="http://schemas.microsoft.com/office/drawing/2014/main" id="{1CB8B042-9229-447B-A21F-7FA60CD8D69B}"/>
              </a:ext>
            </a:extLst>
          </p:cNvPr>
          <p:cNvSpPr>
            <a:spLocks noGrp="1"/>
          </p:cNvSpPr>
          <p:nvPr>
            <p:ph idx="1"/>
          </p:nvPr>
        </p:nvSpPr>
        <p:spPr/>
        <p:txBody>
          <a:bodyPr/>
          <a:lstStyle/>
          <a:p>
            <a:r>
              <a:rPr lang="en-GB" altLang="en-US" sz="2800" dirty="0">
                <a:ea typeface="ヒラギノ角ゴ Pro W3"/>
                <a:cs typeface="ヒラギノ角ゴ Pro W3"/>
              </a:rPr>
              <a:t>cases of meningococcal W disease have often presented atypically with septic arthritis and severe respiratory tract infections (including pneumonia, epiglottis, and supraglottitis) being seen more commonly among </a:t>
            </a:r>
            <a:r>
              <a:rPr lang="en-GB" altLang="en-US" sz="2800" dirty="0" err="1">
                <a:ea typeface="ヒラギノ角ゴ Pro W3"/>
                <a:cs typeface="ヒラギノ角ゴ Pro W3"/>
              </a:rPr>
              <a:t>MenW</a:t>
            </a:r>
            <a:r>
              <a:rPr lang="en-GB" altLang="en-US" sz="2800" dirty="0">
                <a:ea typeface="ヒラギノ角ゴ Pro W3"/>
                <a:cs typeface="ヒラギノ角ゴ Pro W3"/>
              </a:rPr>
              <a:t> cases compared to cases caused by other meningococcal groups</a:t>
            </a:r>
          </a:p>
          <a:p>
            <a:r>
              <a:rPr lang="en-GB" altLang="en-US" sz="2800" dirty="0">
                <a:ea typeface="ヒラギノ角ゴ Pro W3"/>
                <a:cs typeface="ヒラギノ角ゴ Pro W3"/>
              </a:rPr>
              <a:t>several adults with meningococcal W septicaemia have presented primarily with gastrointestinal symptoms without the characteristic rash making clinical diagnosis of the disease difficult</a:t>
            </a:r>
          </a:p>
          <a:p>
            <a:endParaRPr lang="en-GB" dirty="0"/>
          </a:p>
        </p:txBody>
      </p:sp>
      <p:sp>
        <p:nvSpPr>
          <p:cNvPr id="4" name="Footer Placeholder 3">
            <a:extLst>
              <a:ext uri="{FF2B5EF4-FFF2-40B4-BE49-F238E27FC236}">
                <a16:creationId xmlns:a16="http://schemas.microsoft.com/office/drawing/2014/main" id="{E04FD927-3692-4DF2-9D7A-40E99F9FBEC7}"/>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A70F19F2-6D6B-4013-9BFF-8264913C076A}"/>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347134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D358-5185-4ADC-ABD5-8F389BC55A60}"/>
              </a:ext>
            </a:extLst>
          </p:cNvPr>
          <p:cNvSpPr>
            <a:spLocks noGrp="1"/>
          </p:cNvSpPr>
          <p:nvPr>
            <p:ph type="title"/>
          </p:nvPr>
        </p:nvSpPr>
        <p:spPr/>
        <p:txBody>
          <a:bodyPr>
            <a:normAutofit fontScale="90000"/>
          </a:bodyPr>
          <a:lstStyle/>
          <a:p>
            <a:r>
              <a:rPr lang="en-GB" sz="4000" dirty="0"/>
              <a:t>Potential complications of meningococcal disease </a:t>
            </a:r>
            <a:endParaRPr lang="en-GB" dirty="0"/>
          </a:p>
        </p:txBody>
      </p:sp>
      <p:sp>
        <p:nvSpPr>
          <p:cNvPr id="3" name="Content Placeholder 2">
            <a:extLst>
              <a:ext uri="{FF2B5EF4-FFF2-40B4-BE49-F238E27FC236}">
                <a16:creationId xmlns:a16="http://schemas.microsoft.com/office/drawing/2014/main" id="{80F73D46-0003-4D52-8B89-A4A45CD93DCC}"/>
              </a:ext>
            </a:extLst>
          </p:cNvPr>
          <p:cNvSpPr>
            <a:spLocks noGrp="1"/>
          </p:cNvSpPr>
          <p:nvPr>
            <p:ph idx="1"/>
          </p:nvPr>
        </p:nvSpPr>
        <p:spPr>
          <a:xfrm>
            <a:off x="330205" y="1774826"/>
            <a:ext cx="11123857" cy="4351338"/>
          </a:xfrm>
        </p:spPr>
        <p:txBody>
          <a:bodyPr>
            <a:normAutofit lnSpcReduction="10000"/>
          </a:bodyPr>
          <a:lstStyle/>
          <a:p>
            <a:pPr marL="342900" lvl="0" indent="-342900" fontAlgn="base">
              <a:lnSpc>
                <a:spcPct val="100000"/>
              </a:lnSpc>
              <a:spcBef>
                <a:spcPts val="1200"/>
              </a:spcBef>
              <a:spcAft>
                <a:spcPct val="0"/>
              </a:spcAft>
              <a:buClrTx/>
              <a:defRPr/>
            </a:pPr>
            <a:r>
              <a:rPr lang="en-GB" sz="2800" dirty="0">
                <a:solidFill>
                  <a:prstClr val="black"/>
                </a:solidFill>
                <a:latin typeface="Arial"/>
                <a:ea typeface="ヒラギノ角ゴ Pro W3" pitchFamily="84" charset="-128"/>
              </a:rPr>
              <a:t>it is estimated that approximately one quarter of those diagnosed with meningococcal disease caused by </a:t>
            </a:r>
            <a:r>
              <a:rPr lang="en-GB" sz="2800" i="1" dirty="0">
                <a:solidFill>
                  <a:prstClr val="black"/>
                </a:solidFill>
                <a:latin typeface="Arial"/>
                <a:ea typeface="ヒラギノ角ゴ Pro W3" pitchFamily="84" charset="-128"/>
              </a:rPr>
              <a:t>Neisseria meningitidis </a:t>
            </a:r>
            <a:r>
              <a:rPr lang="en-GB" sz="2800" dirty="0">
                <a:solidFill>
                  <a:prstClr val="black"/>
                </a:solidFill>
                <a:latin typeface="Arial"/>
                <a:ea typeface="ヒラギノ角ゴ Pro W3" pitchFamily="84" charset="-128"/>
              </a:rPr>
              <a:t>will suffer complications as a result</a:t>
            </a:r>
          </a:p>
          <a:p>
            <a:pPr marL="342900" lvl="0" indent="-342900" fontAlgn="base">
              <a:lnSpc>
                <a:spcPct val="100000"/>
              </a:lnSpc>
              <a:spcBef>
                <a:spcPts val="1200"/>
              </a:spcBef>
              <a:spcAft>
                <a:spcPct val="0"/>
              </a:spcAft>
              <a:buClrTx/>
              <a:defRPr/>
            </a:pPr>
            <a:r>
              <a:rPr lang="en-GB" sz="2800" dirty="0">
                <a:solidFill>
                  <a:prstClr val="black"/>
                </a:solidFill>
                <a:latin typeface="Arial"/>
                <a:ea typeface="ヒラギノ角ゴ Pro W3" pitchFamily="84" charset="-128"/>
              </a:rPr>
              <a:t>complications can vary in severity and can either be temporary or permanent. The more severe the disease, the greater the risk of complications</a:t>
            </a:r>
          </a:p>
          <a:p>
            <a:pPr marL="342900" indent="-342900" fontAlgn="base">
              <a:lnSpc>
                <a:spcPct val="100000"/>
              </a:lnSpc>
              <a:spcBef>
                <a:spcPts val="1200"/>
              </a:spcBef>
              <a:spcAft>
                <a:spcPct val="0"/>
              </a:spcAft>
              <a:buClrTx/>
              <a:defRPr/>
            </a:pPr>
            <a:r>
              <a:rPr lang="en-GB" sz="2800" dirty="0">
                <a:solidFill>
                  <a:prstClr val="black"/>
                </a:solidFill>
                <a:latin typeface="Arial"/>
                <a:ea typeface="ヒラギノ角ゴ Pro W3" pitchFamily="84" charset="-128"/>
              </a:rPr>
              <a:t>complications can include loss of hearing, loss of vision, loss of memory and/or concentration, difficulties in co-ordination and balance, epilepsy, cerebral palsy and limb amputations, and may result in death</a:t>
            </a:r>
          </a:p>
          <a:p>
            <a:endParaRPr lang="en-GB" dirty="0"/>
          </a:p>
        </p:txBody>
      </p:sp>
      <p:sp>
        <p:nvSpPr>
          <p:cNvPr id="4" name="Footer Placeholder 3">
            <a:extLst>
              <a:ext uri="{FF2B5EF4-FFF2-40B4-BE49-F238E27FC236}">
                <a16:creationId xmlns:a16="http://schemas.microsoft.com/office/drawing/2014/main" id="{620CC657-AC54-4842-B629-A9B5EB962D80}"/>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14BF7278-B6AA-47C0-AB3B-33162FE24269}"/>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17182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377DBE-4758-868E-B3B2-6EA54DF978B6}"/>
              </a:ext>
            </a:extLst>
          </p:cNvPr>
          <p:cNvSpPr>
            <a:spLocks noGrp="1"/>
          </p:cNvSpPr>
          <p:nvPr>
            <p:ph type="ctrTitle"/>
          </p:nvPr>
        </p:nvSpPr>
        <p:spPr/>
        <p:txBody>
          <a:bodyPr/>
          <a:lstStyle/>
          <a:p>
            <a:r>
              <a:rPr lang="en-GB" dirty="0"/>
              <a:t>Meningococcal W disease control</a:t>
            </a:r>
          </a:p>
        </p:txBody>
      </p:sp>
      <p:sp>
        <p:nvSpPr>
          <p:cNvPr id="4" name="Footer Placeholder 3">
            <a:extLst>
              <a:ext uri="{FF2B5EF4-FFF2-40B4-BE49-F238E27FC236}">
                <a16:creationId xmlns:a16="http://schemas.microsoft.com/office/drawing/2014/main" id="{1DA2E4F1-A93D-3C3F-0841-74748E31FE0F}"/>
              </a:ext>
            </a:extLst>
          </p:cNvPr>
          <p:cNvSpPr>
            <a:spLocks noGrp="1"/>
          </p:cNvSpPr>
          <p:nvPr>
            <p:ph type="ftr" sz="quarter" idx="4294967295"/>
          </p:nvPr>
        </p:nvSpPr>
        <p:spPr>
          <a:xfrm>
            <a:off x="0" y="6438900"/>
            <a:ext cx="10007600" cy="363538"/>
          </a:xfrm>
        </p:spPr>
        <p:txBody>
          <a:bodyPr/>
          <a:lstStyle/>
          <a:p>
            <a:r>
              <a:rPr lang="fr-FR"/>
              <a:t>Meningococcal ACWY immunisation programme for adolescents June 2024</a:t>
            </a:r>
            <a:endParaRPr lang="en-GB" sz="1400" dirty="0"/>
          </a:p>
        </p:txBody>
      </p:sp>
    </p:spTree>
    <p:extLst>
      <p:ext uri="{BB962C8B-B14F-4D97-AF65-F5344CB8AC3E}">
        <p14:creationId xmlns:p14="http://schemas.microsoft.com/office/powerpoint/2010/main" val="1042710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95F3-44EA-40CC-A746-6FB2217F4460}"/>
              </a:ext>
            </a:extLst>
          </p:cNvPr>
          <p:cNvSpPr>
            <a:spLocks noGrp="1"/>
          </p:cNvSpPr>
          <p:nvPr>
            <p:ph type="title"/>
          </p:nvPr>
        </p:nvSpPr>
        <p:spPr/>
        <p:txBody>
          <a:bodyPr>
            <a:normAutofit/>
          </a:bodyPr>
          <a:lstStyle/>
          <a:p>
            <a:r>
              <a:rPr lang="en-GB" dirty="0"/>
              <a:t>Changing epidemiology of IMD</a:t>
            </a:r>
          </a:p>
        </p:txBody>
      </p:sp>
      <p:sp>
        <p:nvSpPr>
          <p:cNvPr id="3" name="Content Placeholder 2">
            <a:extLst>
              <a:ext uri="{FF2B5EF4-FFF2-40B4-BE49-F238E27FC236}">
                <a16:creationId xmlns:a16="http://schemas.microsoft.com/office/drawing/2014/main" id="{7734C021-EF91-4B34-90BD-E51A5E52221D}"/>
              </a:ext>
            </a:extLst>
          </p:cNvPr>
          <p:cNvSpPr>
            <a:spLocks noGrp="1"/>
          </p:cNvSpPr>
          <p:nvPr>
            <p:ph idx="1"/>
          </p:nvPr>
        </p:nvSpPr>
        <p:spPr/>
        <p:txBody>
          <a:bodyPr>
            <a:normAutofit lnSpcReduction="10000"/>
          </a:bodyPr>
          <a:lstStyle/>
          <a:p>
            <a:pPr marL="285750" indent="-285750">
              <a:defRPr/>
            </a:pPr>
            <a:r>
              <a:rPr lang="en-GB" dirty="0"/>
              <a:t>although cases of meningococcal disease overall had been in decline since 2000, cases of capsular group W were first observed in previously healthy adults in 2009</a:t>
            </a:r>
            <a:r>
              <a:rPr lang="en-GB" baseline="30000" dirty="0"/>
              <a:t>1,2</a:t>
            </a:r>
          </a:p>
          <a:p>
            <a:r>
              <a:rPr lang="en-GB" dirty="0"/>
              <a:t>by 2011, cases had extended across all age groups and across all regions in England, indicating the strain had become endemic</a:t>
            </a:r>
          </a:p>
          <a:p>
            <a:r>
              <a:rPr lang="en-GB" dirty="0"/>
              <a:t>for the first time in a decade, meningococcal W related deaths were observed in young children, particularly those under 2 years of age </a:t>
            </a:r>
          </a:p>
          <a:p>
            <a:r>
              <a:rPr lang="en-GB" dirty="0"/>
              <a:t>additionally, an increase in </a:t>
            </a:r>
            <a:r>
              <a:rPr lang="en-GB" dirty="0" err="1"/>
              <a:t>MenW</a:t>
            </a:r>
            <a:r>
              <a:rPr lang="en-GB" dirty="0"/>
              <a:t> cases among university students across the country suggested that carriage and transmission of bacteria had become established</a:t>
            </a:r>
          </a:p>
          <a:p>
            <a:r>
              <a:rPr lang="en-GB" dirty="0"/>
              <a:t>the increase in </a:t>
            </a:r>
            <a:r>
              <a:rPr lang="en-GB" dirty="0" err="1"/>
              <a:t>MenW</a:t>
            </a:r>
            <a:r>
              <a:rPr lang="en-GB" dirty="0"/>
              <a:t> cases was linked to the emergence of a specific, virulent clone in 2010/11</a:t>
            </a:r>
            <a:r>
              <a:rPr lang="en-GB" baseline="30000" dirty="0"/>
              <a:t>1,2</a:t>
            </a:r>
            <a:r>
              <a:rPr lang="en-GB" dirty="0"/>
              <a:t>; from 2015/2016 the number of cases increased rapidly</a:t>
            </a:r>
            <a:endParaRPr lang="en-GB" dirty="0">
              <a:highlight>
                <a:srgbClr val="FFFF00"/>
              </a:highlight>
            </a:endParaRPr>
          </a:p>
          <a:p>
            <a:endParaRPr lang="en-GB" dirty="0"/>
          </a:p>
        </p:txBody>
      </p:sp>
      <p:sp>
        <p:nvSpPr>
          <p:cNvPr id="4" name="Footer Placeholder 3">
            <a:extLst>
              <a:ext uri="{FF2B5EF4-FFF2-40B4-BE49-F238E27FC236}">
                <a16:creationId xmlns:a16="http://schemas.microsoft.com/office/drawing/2014/main" id="{63CA04C4-AD69-421E-B46D-BFD08486F125}"/>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A4153B50-4375-4B09-B36F-7194C0DF73E2}"/>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1285055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8D34-80D2-4826-B14E-6D22DDC831C0}"/>
              </a:ext>
            </a:extLst>
          </p:cNvPr>
          <p:cNvSpPr>
            <a:spLocks noGrp="1"/>
          </p:cNvSpPr>
          <p:nvPr>
            <p:ph type="title"/>
          </p:nvPr>
        </p:nvSpPr>
        <p:spPr/>
        <p:txBody>
          <a:bodyPr>
            <a:normAutofit fontScale="90000"/>
          </a:bodyPr>
          <a:lstStyle/>
          <a:p>
            <a:r>
              <a:rPr lang="en-GB" sz="4000" dirty="0"/>
              <a:t>Rationale for the adolescent MenACWY vaccination programme</a:t>
            </a:r>
            <a:endParaRPr lang="en-GB" dirty="0">
              <a:solidFill>
                <a:srgbClr val="FF0000"/>
              </a:solidFill>
            </a:endParaRPr>
          </a:p>
        </p:txBody>
      </p:sp>
      <p:sp>
        <p:nvSpPr>
          <p:cNvPr id="3" name="Content Placeholder 2">
            <a:extLst>
              <a:ext uri="{FF2B5EF4-FFF2-40B4-BE49-F238E27FC236}">
                <a16:creationId xmlns:a16="http://schemas.microsoft.com/office/drawing/2014/main" id="{20DBC109-A6D5-40BB-A3A9-39602CD0E0EE}"/>
              </a:ext>
            </a:extLst>
          </p:cNvPr>
          <p:cNvSpPr>
            <a:spLocks noGrp="1"/>
          </p:cNvSpPr>
          <p:nvPr>
            <p:ph idx="1"/>
          </p:nvPr>
        </p:nvSpPr>
        <p:spPr>
          <a:xfrm>
            <a:off x="330206" y="1423686"/>
            <a:ext cx="11023594" cy="5015164"/>
          </a:xfrm>
        </p:spPr>
        <p:txBody>
          <a:bodyPr>
            <a:normAutofit fontScale="92500" lnSpcReduction="20000"/>
          </a:bodyPr>
          <a:lstStyle/>
          <a:p>
            <a:pPr marL="342900" lvl="0" indent="-342900" fontAlgn="base">
              <a:lnSpc>
                <a:spcPct val="100000"/>
              </a:lnSpc>
              <a:spcBef>
                <a:spcPts val="1200"/>
              </a:spcBef>
              <a:spcAft>
                <a:spcPct val="0"/>
              </a:spcAft>
              <a:buClrTx/>
              <a:defRPr/>
            </a:pPr>
            <a:r>
              <a:rPr lang="en-GB" sz="2600" dirty="0">
                <a:solidFill>
                  <a:prstClr val="black"/>
                </a:solidFill>
                <a:latin typeface="Arial"/>
                <a:ea typeface="ヒラギノ角ゴ Pro W3" pitchFamily="84" charset="-128"/>
              </a:rPr>
              <a:t>in February 2015, the JCVI agreed that the increase in meningococcal W cases in England and Wales constituted an outbreak</a:t>
            </a:r>
            <a:r>
              <a:rPr lang="en-GB" sz="2600" baseline="30000" dirty="0">
                <a:solidFill>
                  <a:prstClr val="black"/>
                </a:solidFill>
                <a:latin typeface="Arial"/>
                <a:ea typeface="ヒラギノ角ゴ Pro W3" pitchFamily="84" charset="-128"/>
              </a:rPr>
              <a:t>3</a:t>
            </a:r>
          </a:p>
          <a:p>
            <a:pPr marL="342900" lvl="0" indent="-342900" fontAlgn="base">
              <a:lnSpc>
                <a:spcPct val="100000"/>
              </a:lnSpc>
              <a:spcBef>
                <a:spcPts val="1200"/>
              </a:spcBef>
              <a:spcAft>
                <a:spcPct val="0"/>
              </a:spcAft>
              <a:buClrTx/>
              <a:defRPr/>
            </a:pPr>
            <a:r>
              <a:rPr lang="en-GB" sz="2600" dirty="0">
                <a:solidFill>
                  <a:prstClr val="black"/>
                </a:solidFill>
                <a:latin typeface="Arial"/>
                <a:ea typeface="ヒラギノ角ゴ Pro W3" pitchFamily="84" charset="-128"/>
              </a:rPr>
              <a:t>as a control measure, an immunisation programme was recommended for all adolescents aged 13-18 years and included the </a:t>
            </a:r>
            <a:r>
              <a:rPr lang="en-GB" sz="2600" b="1" dirty="0">
                <a:solidFill>
                  <a:prstClr val="black"/>
                </a:solidFill>
                <a:latin typeface="Arial"/>
                <a:ea typeface="ヒラギノ角ゴ Pro W3" pitchFamily="84" charset="-128"/>
              </a:rPr>
              <a:t>replacement</a:t>
            </a:r>
            <a:r>
              <a:rPr lang="en-GB" sz="2600" dirty="0">
                <a:solidFill>
                  <a:prstClr val="black"/>
                </a:solidFill>
                <a:latin typeface="Arial"/>
                <a:ea typeface="ヒラギノ角ゴ Pro W3" pitchFamily="84" charset="-128"/>
              </a:rPr>
              <a:t> of the adolescent dose of MenC with MenACWY</a:t>
            </a:r>
          </a:p>
          <a:p>
            <a:pPr marL="342900" lvl="0" indent="-342900" fontAlgn="base">
              <a:lnSpc>
                <a:spcPct val="100000"/>
              </a:lnSpc>
              <a:spcBef>
                <a:spcPts val="1200"/>
              </a:spcBef>
              <a:spcAft>
                <a:spcPct val="0"/>
              </a:spcAft>
              <a:buClrTx/>
              <a:defRPr/>
            </a:pPr>
            <a:r>
              <a:rPr lang="en-GB" sz="2600" dirty="0">
                <a:solidFill>
                  <a:prstClr val="black"/>
                </a:solidFill>
                <a:ea typeface="ヒラギノ角ゴ Pro W3" pitchFamily="84" charset="-128"/>
              </a:rPr>
              <a:t>this </a:t>
            </a:r>
            <a:r>
              <a:rPr lang="en-GB" sz="2600" dirty="0">
                <a:ea typeface="ヒラギノ角ゴ Pro W3" pitchFamily="84" charset="-128"/>
              </a:rPr>
              <a:t>was</a:t>
            </a:r>
            <a:r>
              <a:rPr lang="en-GB" sz="2600" dirty="0">
                <a:solidFill>
                  <a:srgbClr val="FF0000"/>
                </a:solidFill>
                <a:ea typeface="ヒラギノ角ゴ Pro W3" pitchFamily="84" charset="-128"/>
              </a:rPr>
              <a:t> </a:t>
            </a:r>
            <a:r>
              <a:rPr lang="en-GB" sz="2600" dirty="0">
                <a:solidFill>
                  <a:prstClr val="black"/>
                </a:solidFill>
                <a:ea typeface="ヒラギノ角ゴ Pro W3" pitchFamily="84" charset="-128"/>
              </a:rPr>
              <a:t>to ensure direct protection against meningococcal capsular group C as previously recommended, and </a:t>
            </a:r>
            <a:r>
              <a:rPr lang="en-GB" sz="2600" dirty="0">
                <a:ea typeface="ヒラギノ角ゴ Pro W3" pitchFamily="84" charset="-128"/>
              </a:rPr>
              <a:t>ensure</a:t>
            </a:r>
            <a:r>
              <a:rPr lang="en-GB" sz="2600" dirty="0">
                <a:solidFill>
                  <a:srgbClr val="FF0000"/>
                </a:solidFill>
                <a:ea typeface="ヒラギノ角ゴ Pro W3" pitchFamily="84" charset="-128"/>
              </a:rPr>
              <a:t> </a:t>
            </a:r>
            <a:r>
              <a:rPr lang="en-GB" sz="2600" dirty="0">
                <a:solidFill>
                  <a:prstClr val="black"/>
                </a:solidFill>
                <a:ea typeface="ヒラギノ角ゴ Pro W3" pitchFamily="84" charset="-128"/>
              </a:rPr>
              <a:t>direct protection against capsular groups A, </a:t>
            </a:r>
            <a:r>
              <a:rPr lang="en-GB" sz="2600" b="1" dirty="0">
                <a:solidFill>
                  <a:prstClr val="black"/>
                </a:solidFill>
                <a:ea typeface="ヒラギノ角ゴ Pro W3" pitchFamily="84" charset="-128"/>
              </a:rPr>
              <a:t>W</a:t>
            </a:r>
            <a:r>
              <a:rPr lang="en-GB" sz="2600" dirty="0">
                <a:solidFill>
                  <a:prstClr val="black"/>
                </a:solidFill>
                <a:ea typeface="ヒラギノ角ゴ Pro W3" pitchFamily="84" charset="-128"/>
              </a:rPr>
              <a:t> and Y</a:t>
            </a:r>
            <a:endParaRPr lang="en-GB" sz="2600" dirty="0">
              <a:solidFill>
                <a:prstClr val="black"/>
              </a:solidFill>
              <a:latin typeface="Arial"/>
              <a:ea typeface="ヒラギノ角ゴ Pro W3" pitchFamily="84" charset="-128"/>
            </a:endParaRPr>
          </a:p>
          <a:p>
            <a:pPr marL="342900" lvl="0" indent="-342900" fontAlgn="base">
              <a:lnSpc>
                <a:spcPct val="100000"/>
              </a:lnSpc>
              <a:spcBef>
                <a:spcPts val="1200"/>
              </a:spcBef>
              <a:spcAft>
                <a:spcPct val="0"/>
              </a:spcAft>
              <a:buClrTx/>
              <a:defRPr/>
            </a:pPr>
            <a:r>
              <a:rPr lang="en-GB" sz="2600" dirty="0">
                <a:solidFill>
                  <a:prstClr val="black"/>
                </a:solidFill>
                <a:latin typeface="Arial"/>
                <a:ea typeface="ヒラギノ角ゴ Pro W3" pitchFamily="84" charset="-128"/>
              </a:rPr>
              <a:t>operationally, adolescents aged between 13-18 years </a:t>
            </a:r>
            <a:r>
              <a:rPr lang="en-GB" sz="2600" dirty="0">
                <a:latin typeface="Arial"/>
                <a:ea typeface="ヒラギノ角ゴ Pro W3" pitchFamily="84" charset="-128"/>
              </a:rPr>
              <a:t>were</a:t>
            </a:r>
            <a:r>
              <a:rPr lang="en-GB" sz="2600" dirty="0">
                <a:solidFill>
                  <a:srgbClr val="FF0000"/>
                </a:solidFill>
                <a:latin typeface="Arial"/>
                <a:ea typeface="ヒラギノ角ゴ Pro W3" pitchFamily="84" charset="-128"/>
              </a:rPr>
              <a:t> </a:t>
            </a:r>
            <a:r>
              <a:rPr lang="en-GB" sz="2600" dirty="0">
                <a:solidFill>
                  <a:prstClr val="black"/>
                </a:solidFill>
                <a:latin typeface="Arial"/>
                <a:ea typeface="ヒラギノ角ゴ Pro W3" pitchFamily="84" charset="-128"/>
              </a:rPr>
              <a:t>offered the vaccine as part of routine and catch up programmes during 2015 and 2016;  university ‘freshers’ up to the age of 25 years were also offered vaccination</a:t>
            </a:r>
          </a:p>
          <a:p>
            <a:pPr marL="342900" lvl="0" indent="-342900" fontAlgn="base">
              <a:lnSpc>
                <a:spcPct val="100000"/>
              </a:lnSpc>
              <a:spcBef>
                <a:spcPts val="1200"/>
              </a:spcBef>
              <a:spcAft>
                <a:spcPct val="0"/>
              </a:spcAft>
              <a:buClrTx/>
              <a:defRPr/>
            </a:pPr>
            <a:r>
              <a:rPr lang="en-GB" sz="2600" dirty="0">
                <a:solidFill>
                  <a:prstClr val="black"/>
                </a:solidFill>
                <a:latin typeface="Arial"/>
                <a:ea typeface="ヒラギノ角ゴ Pro W3" pitchFamily="84" charset="-128"/>
              </a:rPr>
              <a:t>JCVI </a:t>
            </a:r>
            <a:r>
              <a:rPr lang="en-GB" sz="2600" dirty="0">
                <a:latin typeface="Arial"/>
                <a:ea typeface="ヒラギノ角ゴ Pro W3" pitchFamily="84" charset="-128"/>
              </a:rPr>
              <a:t>recommended this as the </a:t>
            </a:r>
            <a:r>
              <a:rPr lang="en-GB" sz="2600" dirty="0">
                <a:solidFill>
                  <a:prstClr val="black"/>
                </a:solidFill>
                <a:latin typeface="Arial"/>
                <a:ea typeface="ヒラギノ角ゴ Pro W3" pitchFamily="84" charset="-128"/>
              </a:rPr>
              <a:t>best option to generate population level herd immunity, providing protection across all other age groups, including infants at highest risk</a:t>
            </a:r>
          </a:p>
          <a:p>
            <a:endParaRPr lang="en-GB" dirty="0"/>
          </a:p>
        </p:txBody>
      </p:sp>
      <p:sp>
        <p:nvSpPr>
          <p:cNvPr id="4" name="Footer Placeholder 3">
            <a:extLst>
              <a:ext uri="{FF2B5EF4-FFF2-40B4-BE49-F238E27FC236}">
                <a16:creationId xmlns:a16="http://schemas.microsoft.com/office/drawing/2014/main" id="{C1F5B27F-2BB6-45B3-A7D2-9D98A1A2E55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Meningococcal ACWY immunisation programme for adolescents June 2024</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B6720E00-15A7-4CA7-8E70-FC474048EE2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1721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2990-A356-2332-B333-2289A5585A7B}"/>
              </a:ext>
            </a:extLst>
          </p:cNvPr>
          <p:cNvSpPr>
            <a:spLocks noGrp="1"/>
          </p:cNvSpPr>
          <p:nvPr>
            <p:ph type="title"/>
          </p:nvPr>
        </p:nvSpPr>
        <p:spPr/>
        <p:txBody>
          <a:bodyPr>
            <a:normAutofit fontScale="90000"/>
          </a:bodyPr>
          <a:lstStyle/>
          <a:p>
            <a:r>
              <a:rPr lang="en-GB" dirty="0"/>
              <a:t>IMD in England by capsular group 2011/2012 to 2021/22</a:t>
            </a:r>
          </a:p>
        </p:txBody>
      </p:sp>
      <p:sp>
        <p:nvSpPr>
          <p:cNvPr id="4" name="Footer Placeholder 3">
            <a:extLst>
              <a:ext uri="{FF2B5EF4-FFF2-40B4-BE49-F238E27FC236}">
                <a16:creationId xmlns:a16="http://schemas.microsoft.com/office/drawing/2014/main" id="{095D6A8C-9ABB-BA4B-7837-51DCED11740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Meningococcal ACWY immunisation programme for adolescents June 2024</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B4B83413-E6E0-6DC8-BF4F-B311414C690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C5B6AA3B-18EA-6172-D239-E027900521A4}"/>
              </a:ext>
            </a:extLst>
          </p:cNvPr>
          <p:cNvSpPr txBox="1"/>
          <p:nvPr/>
        </p:nvSpPr>
        <p:spPr>
          <a:xfrm rot="10800000" flipV="1">
            <a:off x="9461634" y="1628044"/>
            <a:ext cx="1958426"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Annual MenW cases peaked at 225 cases in 2016 to 2017 and have since decreased year on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Note the significant impact on the spread and detection of IMD as a result of the COVID-19 pandemic and the implementation of social distancing measures and lockdown periods across the UK from 23 March 2020. </a:t>
            </a:r>
          </a:p>
        </p:txBody>
      </p:sp>
      <p:sp>
        <p:nvSpPr>
          <p:cNvPr id="14" name="Content Placeholder 13">
            <a:extLst>
              <a:ext uri="{FF2B5EF4-FFF2-40B4-BE49-F238E27FC236}">
                <a16:creationId xmlns:a16="http://schemas.microsoft.com/office/drawing/2014/main" id="{E75F9DF4-14F0-AD67-4DC0-9B5816BB6366}"/>
              </a:ext>
            </a:extLst>
          </p:cNvPr>
          <p:cNvSpPr>
            <a:spLocks noGrp="1"/>
          </p:cNvSpPr>
          <p:nvPr>
            <p:ph idx="1"/>
          </p:nvPr>
        </p:nvSpPr>
        <p:spPr/>
        <p:txBody>
          <a:bodyPr/>
          <a:lstStyle/>
          <a:p>
            <a:endParaRPr lang="en-US" dirty="0"/>
          </a:p>
        </p:txBody>
      </p:sp>
      <p:pic>
        <p:nvPicPr>
          <p:cNvPr id="16" name="Picture 15">
            <a:extLst>
              <a:ext uri="{FF2B5EF4-FFF2-40B4-BE49-F238E27FC236}">
                <a16:creationId xmlns:a16="http://schemas.microsoft.com/office/drawing/2014/main" id="{00A9D934-85F0-B53D-1F25-4889F3565FFF}"/>
              </a:ext>
            </a:extLst>
          </p:cNvPr>
          <p:cNvPicPr>
            <a:picLocks noChangeAspect="1"/>
          </p:cNvPicPr>
          <p:nvPr/>
        </p:nvPicPr>
        <p:blipFill>
          <a:blip r:embed="rId3"/>
          <a:stretch>
            <a:fillRect/>
          </a:stretch>
        </p:blipFill>
        <p:spPr>
          <a:xfrm>
            <a:off x="330205" y="1816965"/>
            <a:ext cx="8434398" cy="4166863"/>
          </a:xfrm>
          <a:prstGeom prst="rect">
            <a:avLst/>
          </a:prstGeom>
        </p:spPr>
      </p:pic>
    </p:spTree>
    <p:extLst>
      <p:ext uri="{BB962C8B-B14F-4D97-AF65-F5344CB8AC3E}">
        <p14:creationId xmlns:p14="http://schemas.microsoft.com/office/powerpoint/2010/main" val="10075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9CA8-2140-6E7D-09BD-07394E8F6BF2}"/>
              </a:ext>
            </a:extLst>
          </p:cNvPr>
          <p:cNvSpPr>
            <a:spLocks noGrp="1"/>
          </p:cNvSpPr>
          <p:nvPr>
            <p:ph type="title"/>
          </p:nvPr>
        </p:nvSpPr>
        <p:spPr/>
        <p:txBody>
          <a:bodyPr/>
          <a:lstStyle/>
          <a:p>
            <a:r>
              <a:rPr lang="en-GB" dirty="0"/>
              <a:t>Impact of MenACWY vaccination </a:t>
            </a:r>
          </a:p>
        </p:txBody>
      </p:sp>
      <p:sp>
        <p:nvSpPr>
          <p:cNvPr id="3" name="Content Placeholder 2">
            <a:extLst>
              <a:ext uri="{FF2B5EF4-FFF2-40B4-BE49-F238E27FC236}">
                <a16:creationId xmlns:a16="http://schemas.microsoft.com/office/drawing/2014/main" id="{B2C5E13A-00C9-F3DB-DED3-6C7048666943}"/>
              </a:ext>
            </a:extLst>
          </p:cNvPr>
          <p:cNvSpPr>
            <a:spLocks noGrp="1"/>
          </p:cNvSpPr>
          <p:nvPr>
            <p:ph idx="1"/>
          </p:nvPr>
        </p:nvSpPr>
        <p:spPr/>
        <p:txBody>
          <a:bodyPr/>
          <a:lstStyle/>
          <a:p>
            <a:r>
              <a:rPr lang="en-GB" dirty="0" err="1"/>
              <a:t>MenW</a:t>
            </a:r>
            <a:r>
              <a:rPr lang="en-GB" dirty="0"/>
              <a:t> cases plateaued within 12 months of the adolescent MenACWY immunisation programme starting, with cases peaking in 2015–16, stabilising in 2016–17, and declining during the next 2 years.</a:t>
            </a:r>
            <a:r>
              <a:rPr lang="en-GB" baseline="30000" dirty="0"/>
              <a:t>4</a:t>
            </a:r>
            <a:endParaRPr lang="en-GB" dirty="0"/>
          </a:p>
          <a:p>
            <a:endParaRPr lang="en-GB" dirty="0">
              <a:latin typeface="+mn-lt"/>
            </a:endParaRPr>
          </a:p>
          <a:p>
            <a:r>
              <a:rPr lang="en-GB" sz="2400" dirty="0">
                <a:effectLst/>
                <a:latin typeface="+mn-lt"/>
                <a:ea typeface="Calibri" panose="020F0502020204030204" pitchFamily="34" charset="0"/>
                <a:cs typeface="Times New Roman" panose="02020603050405020304" pitchFamily="18" charset="0"/>
              </a:rPr>
              <a:t>MenACWY vaccine effectiveness against disease caused by capsular groups C, W and Y combined was 94% (95%CI 80-99%). Note that </a:t>
            </a:r>
            <a:r>
              <a:rPr lang="en-GB" sz="2400" dirty="0" err="1">
                <a:effectLst/>
                <a:latin typeface="+mn-lt"/>
                <a:ea typeface="Calibri" panose="020F0502020204030204" pitchFamily="34" charset="0"/>
                <a:cs typeface="Times New Roman" panose="02020603050405020304" pitchFamily="18" charset="0"/>
              </a:rPr>
              <a:t>MenA</a:t>
            </a:r>
            <a:r>
              <a:rPr lang="en-GB" sz="2400" dirty="0">
                <a:effectLst/>
                <a:latin typeface="+mn-lt"/>
                <a:ea typeface="Calibri" panose="020F0502020204030204" pitchFamily="34" charset="0"/>
                <a:cs typeface="Times New Roman" panose="02020603050405020304" pitchFamily="18" charset="0"/>
              </a:rPr>
              <a:t> cases are very unusual in the UK.</a:t>
            </a:r>
          </a:p>
          <a:p>
            <a:endParaRPr lang="en-GB" dirty="0">
              <a:latin typeface="+mn-lt"/>
              <a:ea typeface="Calibri" panose="020F0502020204030204" pitchFamily="34" charset="0"/>
              <a:cs typeface="Times New Roman" panose="02020603050405020304" pitchFamily="18" charset="0"/>
            </a:endParaRPr>
          </a:p>
          <a:p>
            <a:r>
              <a:rPr lang="en-GB" sz="2400" dirty="0">
                <a:effectLst/>
                <a:latin typeface="+mn-lt"/>
                <a:ea typeface="Calibri" panose="020F0502020204030204" pitchFamily="34" charset="0"/>
                <a:cs typeface="Times New Roman" panose="02020603050405020304" pitchFamily="18" charset="0"/>
              </a:rPr>
              <a:t>The MenACWY immunisation programme has successfully reduced cases of </a:t>
            </a:r>
            <a:r>
              <a:rPr lang="en-GB" sz="2400" dirty="0" err="1">
                <a:effectLst/>
                <a:latin typeface="+mn-lt"/>
                <a:ea typeface="Calibri" panose="020F0502020204030204" pitchFamily="34" charset="0"/>
                <a:cs typeface="Times New Roman" panose="02020603050405020304" pitchFamily="18" charset="0"/>
              </a:rPr>
              <a:t>MenW</a:t>
            </a:r>
            <a:r>
              <a:rPr lang="en-GB" sz="2400" dirty="0">
                <a:effectLst/>
                <a:latin typeface="+mn-lt"/>
                <a:ea typeface="Calibri" panose="020F0502020204030204" pitchFamily="34" charset="0"/>
                <a:cs typeface="Times New Roman" panose="02020603050405020304" pitchFamily="18" charset="0"/>
              </a:rPr>
              <a:t> disease across the whole population and now accounts for few cases each year (13 cases in 2021/22)</a:t>
            </a:r>
            <a:endParaRPr lang="en-GB" dirty="0">
              <a:latin typeface="+mn-lt"/>
            </a:endParaRPr>
          </a:p>
          <a:p>
            <a:endParaRPr lang="en-GB" dirty="0"/>
          </a:p>
          <a:p>
            <a:endParaRPr lang="en-GB" dirty="0"/>
          </a:p>
        </p:txBody>
      </p:sp>
      <p:sp>
        <p:nvSpPr>
          <p:cNvPr id="4" name="Footer Placeholder 3">
            <a:extLst>
              <a:ext uri="{FF2B5EF4-FFF2-40B4-BE49-F238E27FC236}">
                <a16:creationId xmlns:a16="http://schemas.microsoft.com/office/drawing/2014/main" id="{BC66DE71-7366-6308-D8F1-78612EC94CE3}"/>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08D6C137-89C7-B943-D20B-C62A8A1BDCA7}"/>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119596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C49B-BF95-9801-3B71-DE2A58781190}"/>
              </a:ext>
            </a:extLst>
          </p:cNvPr>
          <p:cNvSpPr>
            <a:spLocks noGrp="1"/>
          </p:cNvSpPr>
          <p:nvPr>
            <p:ph type="title"/>
          </p:nvPr>
        </p:nvSpPr>
        <p:spPr/>
        <p:txBody>
          <a:bodyPr/>
          <a:lstStyle/>
          <a:p>
            <a:r>
              <a:rPr lang="en-GB" dirty="0"/>
              <a:t>Currently eligible groups</a:t>
            </a:r>
            <a:endParaRPr lang="en-US" dirty="0"/>
          </a:p>
        </p:txBody>
      </p:sp>
      <p:sp>
        <p:nvSpPr>
          <p:cNvPr id="4" name="Footer Placeholder 3">
            <a:extLst>
              <a:ext uri="{FF2B5EF4-FFF2-40B4-BE49-F238E27FC236}">
                <a16:creationId xmlns:a16="http://schemas.microsoft.com/office/drawing/2014/main" id="{4E54D30B-FCFC-6A57-B8F0-5D7C0DCD648A}"/>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9B29E188-19B0-0198-6B79-CC01AFB9B997}"/>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
        <p:nvSpPr>
          <p:cNvPr id="8" name="TextBox 7">
            <a:extLst>
              <a:ext uri="{FF2B5EF4-FFF2-40B4-BE49-F238E27FC236}">
                <a16:creationId xmlns:a16="http://schemas.microsoft.com/office/drawing/2014/main" id="{41C77A08-23F0-65B8-F395-BA1F2D0A4899}"/>
              </a:ext>
            </a:extLst>
          </p:cNvPr>
          <p:cNvSpPr txBox="1"/>
          <p:nvPr/>
        </p:nvSpPr>
        <p:spPr>
          <a:xfrm>
            <a:off x="330206" y="1493134"/>
            <a:ext cx="11163454" cy="4278094"/>
          </a:xfrm>
          <a:prstGeom prst="rect">
            <a:avLst/>
          </a:prstGeom>
          <a:noFill/>
        </p:spPr>
        <p:txBody>
          <a:bodyPr wrap="square" rtlCol="0">
            <a:spAutoFit/>
          </a:bodyPr>
          <a:lstStyle/>
          <a:p>
            <a:r>
              <a:rPr lang="en-US" sz="1600" dirty="0">
                <a:latin typeface="+mj-lt"/>
              </a:rPr>
              <a:t>The purpose of the MenACWY programme is to actively offer a single dose of MenACWY vaccine to: </a:t>
            </a:r>
          </a:p>
          <a:p>
            <a:endParaRPr lang="en-US" sz="1600" dirty="0">
              <a:latin typeface="+mj-lt"/>
            </a:endParaRPr>
          </a:p>
          <a:p>
            <a:r>
              <a:rPr lang="en-US" sz="1600" dirty="0">
                <a:latin typeface="+mj-lt"/>
              </a:rPr>
              <a:t>• all teenagers - this is usually administered in school year 9 or 10 (at around age 14 years) </a:t>
            </a:r>
          </a:p>
          <a:p>
            <a:endParaRPr lang="en-US" sz="1600" dirty="0">
              <a:latin typeface="+mj-lt"/>
            </a:endParaRPr>
          </a:p>
          <a:p>
            <a:r>
              <a:rPr lang="en-US" sz="1600" dirty="0">
                <a:latin typeface="+mj-lt"/>
              </a:rPr>
              <a:t>• anyone aged 10 years up to their 25th birthday if they have an incomplete or unknown MenC vaccination history</a:t>
            </a:r>
          </a:p>
          <a:p>
            <a:endParaRPr lang="en-US" sz="1600" dirty="0">
              <a:latin typeface="+mj-lt"/>
            </a:endParaRPr>
          </a:p>
          <a:p>
            <a:r>
              <a:rPr lang="en-US" sz="1600" dirty="0">
                <a:latin typeface="+mj-lt"/>
              </a:rPr>
              <a:t>The terms of the General Medical Services (GMS) s</a:t>
            </a:r>
            <a:r>
              <a:rPr lang="en-GB" altLang="en-US" sz="1600" dirty="0">
                <a:solidFill>
                  <a:prstClr val="black"/>
                </a:solidFill>
                <a:latin typeface="+mj-lt"/>
                <a:ea typeface="ヒラギノ角ゴ Pro W3"/>
              </a:rPr>
              <a:t>tatement of financial entitlement (SFE) make provision for GP practices to offer the vaccine opportunistically to adolescents who miss out on the routine school based MenACWY vaccination programme </a:t>
            </a:r>
          </a:p>
          <a:p>
            <a:endParaRPr lang="en-GB" sz="1600" dirty="0">
              <a:solidFill>
                <a:prstClr val="black"/>
              </a:solidFill>
              <a:latin typeface="+mj-lt"/>
              <a:ea typeface="ヒラギノ角ゴ Pro W3"/>
            </a:endParaRPr>
          </a:p>
          <a:p>
            <a:pPr marL="285750" indent="-285750">
              <a:buFont typeface="Arial" panose="020B0604020202020204" pitchFamily="34" charset="0"/>
              <a:buChar char="•"/>
            </a:pPr>
            <a:r>
              <a:rPr lang="en-GB" altLang="en-US" sz="1600" dirty="0">
                <a:solidFill>
                  <a:prstClr val="black"/>
                </a:solidFill>
                <a:latin typeface="+mj-lt"/>
                <a:ea typeface="ヒラギノ角ゴ Pro W3"/>
              </a:rPr>
              <a:t>any patient born on or after 1 September 2001 who has missed the school-based dose remains eligible for this vaccine up to the age of 25 years</a:t>
            </a:r>
          </a:p>
          <a:p>
            <a:endParaRPr lang="en-GB" altLang="en-US" sz="1600" dirty="0">
              <a:solidFill>
                <a:prstClr val="black"/>
              </a:solidFill>
              <a:latin typeface="+mj-lt"/>
              <a:ea typeface="ヒラギノ角ゴ Pro W3"/>
            </a:endParaRPr>
          </a:p>
          <a:p>
            <a:pPr marL="285750" indent="-285750">
              <a:buFont typeface="Arial" panose="020B0604020202020204" pitchFamily="34" charset="0"/>
              <a:buChar char="•"/>
            </a:pPr>
            <a:r>
              <a:rPr lang="en-GB" sz="1600" dirty="0"/>
              <a:t>there is no longer a specific ‘freshers’ dose but prospective university entry is a good opportunity to offer vaccine to anyone who is under 25 years of age and un-immunised. Ideally the dose should be administered at least two weeks before attending university to ensure timely protection. Note that if an individual’s vaccination history cannot be confirmed before attending university, it is acceptable to offer them a dose of MenACWY conjugate vaccine </a:t>
            </a:r>
            <a:endParaRPr lang="en-US" sz="1600" dirty="0"/>
          </a:p>
        </p:txBody>
      </p:sp>
    </p:spTree>
    <p:extLst>
      <p:ext uri="{BB962C8B-B14F-4D97-AF65-F5344CB8AC3E}">
        <p14:creationId xmlns:p14="http://schemas.microsoft.com/office/powerpoint/2010/main" val="188530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9A22-A1B6-4395-857E-2F7778599FC3}"/>
              </a:ext>
            </a:extLst>
          </p:cNvPr>
          <p:cNvSpPr>
            <a:spLocks noGrp="1"/>
          </p:cNvSpPr>
          <p:nvPr>
            <p:ph type="title"/>
          </p:nvPr>
        </p:nvSpPr>
        <p:spPr/>
        <p:txBody>
          <a:bodyPr/>
          <a:lstStyle/>
          <a:p>
            <a:r>
              <a:rPr lang="en-GB" dirty="0"/>
              <a:t>Notes for users</a:t>
            </a:r>
            <a:endParaRPr lang="en-GB" strike="sngStrike" dirty="0"/>
          </a:p>
        </p:txBody>
      </p:sp>
      <p:sp>
        <p:nvSpPr>
          <p:cNvPr id="3" name="Content Placeholder 2">
            <a:extLst>
              <a:ext uri="{FF2B5EF4-FFF2-40B4-BE49-F238E27FC236}">
                <a16:creationId xmlns:a16="http://schemas.microsoft.com/office/drawing/2014/main" id="{82C469DF-45B4-4612-A89A-3E1D6BFB7F60}"/>
              </a:ext>
            </a:extLst>
          </p:cNvPr>
          <p:cNvSpPr>
            <a:spLocks noGrp="1"/>
          </p:cNvSpPr>
          <p:nvPr>
            <p:ph idx="1"/>
          </p:nvPr>
        </p:nvSpPr>
        <p:spPr>
          <a:xfrm>
            <a:off x="428795" y="1377539"/>
            <a:ext cx="10007606" cy="5061312"/>
          </a:xfrm>
        </p:spPr>
        <p:txBody>
          <a:bodyPr>
            <a:normAutofit fontScale="85000" lnSpcReduction="20000"/>
          </a:bodyPr>
          <a:lstStyle/>
          <a:p>
            <a:pPr>
              <a:lnSpc>
                <a:spcPct val="120000"/>
              </a:lnSpc>
              <a:spcBef>
                <a:spcPts val="0"/>
              </a:spcBef>
            </a:pPr>
            <a:r>
              <a:rPr lang="en-GB" sz="2600" dirty="0"/>
              <a:t>this slide set contains a collection of core slides for both individual use, and for use or adaptation during the delivery of MenACWY vaccination training</a:t>
            </a:r>
          </a:p>
          <a:p>
            <a:pPr>
              <a:lnSpc>
                <a:spcPct val="120000"/>
              </a:lnSpc>
              <a:spcBef>
                <a:spcPts val="0"/>
              </a:spcBef>
            </a:pPr>
            <a:endParaRPr lang="en-GB" dirty="0"/>
          </a:p>
          <a:p>
            <a:pPr lvl="1">
              <a:lnSpc>
                <a:spcPct val="120000"/>
              </a:lnSpc>
              <a:spcBef>
                <a:spcPts val="0"/>
              </a:spcBef>
            </a:pPr>
            <a:r>
              <a:rPr lang="en-GB" sz="2400" dirty="0"/>
              <a:t>trainers should select the slides required depending on the background and experience of the immunisers they are training and according to the role they will have in delivering the MenACWY vaccine programme</a:t>
            </a:r>
          </a:p>
          <a:p>
            <a:pPr>
              <a:lnSpc>
                <a:spcPct val="120000"/>
              </a:lnSpc>
              <a:spcBef>
                <a:spcPts val="0"/>
              </a:spcBef>
            </a:pPr>
            <a:endParaRPr lang="en-GB" sz="2000" dirty="0"/>
          </a:p>
          <a:p>
            <a:pPr>
              <a:lnSpc>
                <a:spcPct val="120000"/>
              </a:lnSpc>
              <a:spcBef>
                <a:spcPts val="1200"/>
              </a:spcBef>
            </a:pPr>
            <a:r>
              <a:rPr lang="en-GB" sz="2800" dirty="0"/>
              <a:t>the information in this slide set was correct at time of publication</a:t>
            </a:r>
          </a:p>
          <a:p>
            <a:pPr lvl="1">
              <a:lnSpc>
                <a:spcPct val="120000"/>
              </a:lnSpc>
              <a:spcBef>
                <a:spcPts val="1200"/>
              </a:spcBef>
            </a:pPr>
            <a:r>
              <a:rPr lang="en-GB" sz="2400" dirty="0"/>
              <a:t>updates to the slide set may in the future be required, for example in response to changing epidemiology or vaccination recommendations - please check online to ensure you are using the latest version of these slides</a:t>
            </a:r>
          </a:p>
          <a:p>
            <a:pPr>
              <a:lnSpc>
                <a:spcPct val="120000"/>
              </a:lnSpc>
              <a:spcBef>
                <a:spcPts val="1200"/>
              </a:spcBef>
            </a:pPr>
            <a:endParaRPr lang="en-GB" sz="2000" dirty="0"/>
          </a:p>
          <a:p>
            <a:r>
              <a:rPr lang="en-GB" sz="2800" dirty="0"/>
              <a:t>the next slide contains information about the contents, which can be used to select which section(s) you require </a:t>
            </a:r>
          </a:p>
        </p:txBody>
      </p:sp>
      <p:sp>
        <p:nvSpPr>
          <p:cNvPr id="4" name="Footer Placeholder 3">
            <a:extLst>
              <a:ext uri="{FF2B5EF4-FFF2-40B4-BE49-F238E27FC236}">
                <a16:creationId xmlns:a16="http://schemas.microsoft.com/office/drawing/2014/main" id="{5B79C6AD-4599-4E20-8042-28EB34C17B42}"/>
              </a:ext>
            </a:extLst>
          </p:cNvPr>
          <p:cNvSpPr>
            <a:spLocks noGrp="1"/>
          </p:cNvSpPr>
          <p:nvPr>
            <p:ph type="ftr" sz="quarter" idx="10"/>
          </p:nvPr>
        </p:nvSpPr>
        <p:spPr>
          <a:xfrm>
            <a:off x="838199" y="6678584"/>
            <a:ext cx="10007607" cy="123866"/>
          </a:xfrm>
        </p:spPr>
        <p:txBody>
          <a:bodyPr/>
          <a:lstStyle/>
          <a:p>
            <a:r>
              <a:rPr lang="fr-FR"/>
              <a:t>Meningococcal ACWY immunisation programme for adolescents June 2024</a:t>
            </a:r>
            <a:endParaRPr lang="en-GB" sz="1400" dirty="0">
              <a:highlight>
                <a:srgbClr val="FF00FF"/>
              </a:highlight>
            </a:endParaRPr>
          </a:p>
        </p:txBody>
      </p:sp>
      <p:sp>
        <p:nvSpPr>
          <p:cNvPr id="5" name="Slide Number Placeholder 4">
            <a:extLst>
              <a:ext uri="{FF2B5EF4-FFF2-40B4-BE49-F238E27FC236}">
                <a16:creationId xmlns:a16="http://schemas.microsoft.com/office/drawing/2014/main" id="{C2969276-0280-407F-AF1C-151FCACCAC71}"/>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424254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3F9C4E-928D-FEA8-5F46-C9EE79796D2C}"/>
              </a:ext>
            </a:extLst>
          </p:cNvPr>
          <p:cNvSpPr>
            <a:spLocks noGrp="1"/>
          </p:cNvSpPr>
          <p:nvPr>
            <p:ph type="ctrTitle"/>
          </p:nvPr>
        </p:nvSpPr>
        <p:spPr/>
        <p:txBody>
          <a:bodyPr/>
          <a:lstStyle/>
          <a:p>
            <a:r>
              <a:rPr lang="en-GB" dirty="0"/>
              <a:t>Meningococcal ACWY vaccines</a:t>
            </a:r>
          </a:p>
        </p:txBody>
      </p:sp>
      <p:sp>
        <p:nvSpPr>
          <p:cNvPr id="4" name="Footer Placeholder 3">
            <a:extLst>
              <a:ext uri="{FF2B5EF4-FFF2-40B4-BE49-F238E27FC236}">
                <a16:creationId xmlns:a16="http://schemas.microsoft.com/office/drawing/2014/main" id="{26E91EF2-6199-2EB6-AD9B-D5693FA06C67}"/>
              </a:ext>
            </a:extLst>
          </p:cNvPr>
          <p:cNvSpPr>
            <a:spLocks noGrp="1"/>
          </p:cNvSpPr>
          <p:nvPr>
            <p:ph type="ftr" sz="quarter" idx="4294967295"/>
          </p:nvPr>
        </p:nvSpPr>
        <p:spPr>
          <a:xfrm>
            <a:off x="0" y="6438900"/>
            <a:ext cx="10007600" cy="363538"/>
          </a:xfrm>
        </p:spPr>
        <p:txBody>
          <a:bodyPr/>
          <a:lstStyle/>
          <a:p>
            <a:r>
              <a:rPr lang="fr-FR"/>
              <a:t>Meningococcal ACWY immunisation programme for adolescents June 2024</a:t>
            </a:r>
            <a:endParaRPr lang="en-GB" sz="1400" dirty="0"/>
          </a:p>
        </p:txBody>
      </p:sp>
    </p:spTree>
    <p:extLst>
      <p:ext uri="{BB962C8B-B14F-4D97-AF65-F5344CB8AC3E}">
        <p14:creationId xmlns:p14="http://schemas.microsoft.com/office/powerpoint/2010/main" val="60075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1509-01F0-643E-DF31-BD8FBE3983FC}"/>
              </a:ext>
            </a:extLst>
          </p:cNvPr>
          <p:cNvSpPr>
            <a:spLocks noGrp="1"/>
          </p:cNvSpPr>
          <p:nvPr>
            <p:ph type="title"/>
          </p:nvPr>
        </p:nvSpPr>
        <p:spPr/>
        <p:txBody>
          <a:bodyPr>
            <a:normAutofit/>
          </a:bodyPr>
          <a:lstStyle/>
          <a:p>
            <a:r>
              <a:rPr lang="en-GB" dirty="0"/>
              <a:t>MenACWY vaccines</a:t>
            </a:r>
            <a:endParaRPr lang="en-GB" dirty="0">
              <a:solidFill>
                <a:srgbClr val="FF0000"/>
              </a:solidFill>
            </a:endParaRPr>
          </a:p>
        </p:txBody>
      </p:sp>
      <p:sp>
        <p:nvSpPr>
          <p:cNvPr id="3" name="Content Placeholder 2">
            <a:extLst>
              <a:ext uri="{FF2B5EF4-FFF2-40B4-BE49-F238E27FC236}">
                <a16:creationId xmlns:a16="http://schemas.microsoft.com/office/drawing/2014/main" id="{AC6CB523-F4C9-3CD4-DEC2-92922E9A3B61}"/>
              </a:ext>
            </a:extLst>
          </p:cNvPr>
          <p:cNvSpPr>
            <a:spLocks noGrp="1"/>
          </p:cNvSpPr>
          <p:nvPr>
            <p:ph idx="1"/>
          </p:nvPr>
        </p:nvSpPr>
        <p:spPr>
          <a:xfrm>
            <a:off x="330205" y="1531088"/>
            <a:ext cx="11123857" cy="4907762"/>
          </a:xfrm>
        </p:spPr>
        <p:txBody>
          <a:bodyPr/>
          <a:lstStyle/>
          <a:p>
            <a:r>
              <a:rPr lang="en-GB" sz="2000" dirty="0"/>
              <a:t>three MenACWY conjugate vaccines are currently licensed: Menveo</a:t>
            </a:r>
            <a:r>
              <a:rPr lang="en-GB" sz="2000" baseline="30000" dirty="0"/>
              <a:t>®</a:t>
            </a:r>
            <a:r>
              <a:rPr lang="en-GB" sz="2000" dirty="0"/>
              <a:t>, Nimenrix</a:t>
            </a:r>
            <a:r>
              <a:rPr lang="en-GB" sz="2000" baseline="30000" dirty="0"/>
              <a:t>® </a:t>
            </a:r>
            <a:r>
              <a:rPr lang="en-GB" sz="2000" dirty="0"/>
              <a:t>and MenQuadfi</a:t>
            </a:r>
            <a:r>
              <a:rPr lang="en-GB" sz="2000" baseline="30000" dirty="0"/>
              <a:t>® </a:t>
            </a:r>
          </a:p>
          <a:p>
            <a:r>
              <a:rPr lang="en-GB" sz="2000" dirty="0"/>
              <a:t>all vaccines for the routine adolescent programme are centrally supplied through ImmForm</a:t>
            </a:r>
          </a:p>
          <a:p>
            <a:r>
              <a:rPr lang="en-GB" sz="2000" dirty="0"/>
              <a:t>it is important that immunisers familiarise themselves with the specific product information for any vaccine in current use to avoid administration errors</a:t>
            </a:r>
          </a:p>
          <a:p>
            <a:endParaRPr lang="en-GB" dirty="0"/>
          </a:p>
          <a:p>
            <a:endParaRPr lang="en-GB" dirty="0"/>
          </a:p>
        </p:txBody>
      </p:sp>
      <p:sp>
        <p:nvSpPr>
          <p:cNvPr id="4" name="Footer Placeholder 3">
            <a:extLst>
              <a:ext uri="{FF2B5EF4-FFF2-40B4-BE49-F238E27FC236}">
                <a16:creationId xmlns:a16="http://schemas.microsoft.com/office/drawing/2014/main" id="{ECF3C744-1E30-EAA5-FE63-44DAA61C8FF1}"/>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0FC81140-94FB-05AF-D0FC-7B97A5769944}"/>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
        <p:nvSpPr>
          <p:cNvPr id="8" name="TextBox 7">
            <a:extLst>
              <a:ext uri="{FF2B5EF4-FFF2-40B4-BE49-F238E27FC236}">
                <a16:creationId xmlns:a16="http://schemas.microsoft.com/office/drawing/2014/main" id="{592C42FC-BF37-CED6-784E-9552D9133DD1}"/>
              </a:ext>
            </a:extLst>
          </p:cNvPr>
          <p:cNvSpPr txBox="1"/>
          <p:nvPr/>
        </p:nvSpPr>
        <p:spPr>
          <a:xfrm>
            <a:off x="-3124200" y="5965926"/>
            <a:ext cx="4718830" cy="369332"/>
          </a:xfrm>
          <a:prstGeom prst="rect">
            <a:avLst/>
          </a:prstGeom>
          <a:noFill/>
        </p:spPr>
        <p:txBody>
          <a:bodyPr wrap="square" rtlCol="0">
            <a:spAutoFit/>
          </a:bodyPr>
          <a:lstStyle/>
          <a:p>
            <a:endParaRPr lang="en-GB" dirty="0"/>
          </a:p>
        </p:txBody>
      </p:sp>
      <p:sp>
        <p:nvSpPr>
          <p:cNvPr id="20" name="TextBox 19">
            <a:extLst>
              <a:ext uri="{FF2B5EF4-FFF2-40B4-BE49-F238E27FC236}">
                <a16:creationId xmlns:a16="http://schemas.microsoft.com/office/drawing/2014/main" id="{569CA8BA-DC49-2834-BB2D-3F3BEB09BE30}"/>
              </a:ext>
            </a:extLst>
          </p:cNvPr>
          <p:cNvSpPr txBox="1"/>
          <p:nvPr/>
        </p:nvSpPr>
        <p:spPr>
          <a:xfrm rot="10800000" flipV="1">
            <a:off x="737938" y="5882247"/>
            <a:ext cx="2818062" cy="307777"/>
          </a:xfrm>
          <a:prstGeom prst="rect">
            <a:avLst/>
          </a:prstGeom>
          <a:noFill/>
        </p:spPr>
        <p:txBody>
          <a:bodyPr wrap="square" rtlCol="0">
            <a:spAutoFit/>
          </a:bodyPr>
          <a:lstStyle/>
          <a:p>
            <a:r>
              <a:rPr lang="en-GB" sz="1400" dirty="0"/>
              <a:t>Image courtesy of GSK</a:t>
            </a:r>
          </a:p>
        </p:txBody>
      </p:sp>
      <p:pic>
        <p:nvPicPr>
          <p:cNvPr id="21" name="Picture 20">
            <a:extLst>
              <a:ext uri="{FF2B5EF4-FFF2-40B4-BE49-F238E27FC236}">
                <a16:creationId xmlns:a16="http://schemas.microsoft.com/office/drawing/2014/main" id="{732B4EE9-FD7E-1BF7-1FF3-19D261213344}"/>
              </a:ext>
            </a:extLst>
          </p:cNvPr>
          <p:cNvPicPr>
            <a:picLocks noChangeAspect="1"/>
          </p:cNvPicPr>
          <p:nvPr/>
        </p:nvPicPr>
        <p:blipFill>
          <a:blip r:embed="rId3"/>
          <a:stretch>
            <a:fillRect/>
          </a:stretch>
        </p:blipFill>
        <p:spPr>
          <a:xfrm>
            <a:off x="4533900" y="3812096"/>
            <a:ext cx="3962399" cy="1836000"/>
          </a:xfrm>
          <a:prstGeom prst="rect">
            <a:avLst/>
          </a:prstGeom>
          <a:ln w="3175">
            <a:noFill/>
          </a:ln>
        </p:spPr>
      </p:pic>
      <p:pic>
        <p:nvPicPr>
          <p:cNvPr id="6" name="Picture 5">
            <a:extLst>
              <a:ext uri="{FF2B5EF4-FFF2-40B4-BE49-F238E27FC236}">
                <a16:creationId xmlns:a16="http://schemas.microsoft.com/office/drawing/2014/main" id="{59E5D84E-DE63-AD5A-34C2-4057465BE76A}"/>
              </a:ext>
            </a:extLst>
          </p:cNvPr>
          <p:cNvPicPr>
            <a:picLocks noChangeAspect="1"/>
          </p:cNvPicPr>
          <p:nvPr/>
        </p:nvPicPr>
        <p:blipFill>
          <a:blip r:embed="rId4"/>
          <a:stretch>
            <a:fillRect/>
          </a:stretch>
        </p:blipFill>
        <p:spPr>
          <a:xfrm>
            <a:off x="8909239" y="3363785"/>
            <a:ext cx="2394285" cy="2732619"/>
          </a:xfrm>
          <a:prstGeom prst="rect">
            <a:avLst/>
          </a:prstGeom>
        </p:spPr>
      </p:pic>
      <p:pic>
        <p:nvPicPr>
          <p:cNvPr id="7" name="Picture 10" descr="C:\Users\matthew.olley.PHE\AppData\Local\Microsoft\Windows\Temporary Internet Files\Content.Word\Menveo+UK+5x1.jpg">
            <a:extLst>
              <a:ext uri="{FF2B5EF4-FFF2-40B4-BE49-F238E27FC236}">
                <a16:creationId xmlns:a16="http://schemas.microsoft.com/office/drawing/2014/main" id="{C8F0AF0E-58FB-29FB-1262-D93000745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50" t="12759" r="4588" b="24483"/>
          <a:stretch>
            <a:fillRect/>
          </a:stretch>
        </p:blipFill>
        <p:spPr bwMode="auto">
          <a:xfrm>
            <a:off x="538834" y="3738734"/>
            <a:ext cx="3504100" cy="209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D1A6F69-58C9-993D-049C-9343258A2A9F}"/>
              </a:ext>
            </a:extLst>
          </p:cNvPr>
          <p:cNvSpPr txBox="1"/>
          <p:nvPr/>
        </p:nvSpPr>
        <p:spPr>
          <a:xfrm rot="10800000" flipV="1">
            <a:off x="4816238" y="5755830"/>
            <a:ext cx="3341468" cy="307777"/>
          </a:xfrm>
          <a:prstGeom prst="rect">
            <a:avLst/>
          </a:prstGeom>
          <a:noFill/>
        </p:spPr>
        <p:txBody>
          <a:bodyPr wrap="square" rtlCol="0">
            <a:spAutoFit/>
          </a:bodyPr>
          <a:lstStyle/>
          <a:p>
            <a:r>
              <a:rPr lang="en-GB" sz="1400" dirty="0"/>
              <a:t>Image courtesy of GSK</a:t>
            </a:r>
          </a:p>
        </p:txBody>
      </p:sp>
      <p:sp>
        <p:nvSpPr>
          <p:cNvPr id="10" name="TextBox 9">
            <a:extLst>
              <a:ext uri="{FF2B5EF4-FFF2-40B4-BE49-F238E27FC236}">
                <a16:creationId xmlns:a16="http://schemas.microsoft.com/office/drawing/2014/main" id="{28A1B33F-7D98-12C4-53D3-C219554FADC6}"/>
              </a:ext>
            </a:extLst>
          </p:cNvPr>
          <p:cNvSpPr txBox="1"/>
          <p:nvPr/>
        </p:nvSpPr>
        <p:spPr>
          <a:xfrm rot="10800000" flipV="1">
            <a:off x="9016998" y="6095429"/>
            <a:ext cx="2437063" cy="307777"/>
          </a:xfrm>
          <a:prstGeom prst="rect">
            <a:avLst/>
          </a:prstGeom>
          <a:noFill/>
        </p:spPr>
        <p:txBody>
          <a:bodyPr wrap="square" rtlCol="0">
            <a:spAutoFit/>
          </a:bodyPr>
          <a:lstStyle/>
          <a:p>
            <a:r>
              <a:rPr lang="en-GB" sz="1400" dirty="0"/>
              <a:t>Image courtesy of Sanofi</a:t>
            </a:r>
          </a:p>
        </p:txBody>
      </p:sp>
    </p:spTree>
    <p:extLst>
      <p:ext uri="{BB962C8B-B14F-4D97-AF65-F5344CB8AC3E}">
        <p14:creationId xmlns:p14="http://schemas.microsoft.com/office/powerpoint/2010/main" val="173542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97E1-425B-4826-85FB-494D3C13DC2B}"/>
              </a:ext>
            </a:extLst>
          </p:cNvPr>
          <p:cNvSpPr>
            <a:spLocks noGrp="1"/>
          </p:cNvSpPr>
          <p:nvPr>
            <p:ph type="title"/>
          </p:nvPr>
        </p:nvSpPr>
        <p:spPr/>
        <p:txBody>
          <a:bodyPr/>
          <a:lstStyle/>
          <a:p>
            <a:r>
              <a:rPr lang="en-GB" dirty="0"/>
              <a:t>Menveo</a:t>
            </a:r>
            <a:r>
              <a:rPr lang="en-GB" baseline="30000" dirty="0"/>
              <a:t>®</a:t>
            </a:r>
            <a:endParaRPr lang="en-GB" dirty="0"/>
          </a:p>
        </p:txBody>
      </p:sp>
      <p:sp>
        <p:nvSpPr>
          <p:cNvPr id="3" name="Content Placeholder 2">
            <a:extLst>
              <a:ext uri="{FF2B5EF4-FFF2-40B4-BE49-F238E27FC236}">
                <a16:creationId xmlns:a16="http://schemas.microsoft.com/office/drawing/2014/main" id="{ABED4D1A-09CC-49D5-94F3-8019F5DC9D24}"/>
              </a:ext>
            </a:extLst>
          </p:cNvPr>
          <p:cNvSpPr>
            <a:spLocks noGrp="1"/>
          </p:cNvSpPr>
          <p:nvPr>
            <p:ph idx="1"/>
          </p:nvPr>
        </p:nvSpPr>
        <p:spPr/>
        <p:txBody>
          <a:bodyPr>
            <a:normAutofit fontScale="92500" lnSpcReduction="20000"/>
          </a:bodyPr>
          <a:lstStyle/>
          <a:p>
            <a:pPr>
              <a:defRPr/>
            </a:pPr>
            <a:r>
              <a:rPr lang="en-GB" b="1" dirty="0"/>
              <a:t>full product name: </a:t>
            </a:r>
            <a:r>
              <a:rPr lang="en-GB" i="0" dirty="0">
                <a:solidFill>
                  <a:srgbClr val="161616"/>
                </a:solidFill>
                <a:effectLst/>
              </a:rPr>
              <a:t>Menveo</a:t>
            </a:r>
            <a:r>
              <a:rPr lang="en-GB" i="0" baseline="30000" dirty="0">
                <a:solidFill>
                  <a:srgbClr val="161616"/>
                </a:solidFill>
                <a:effectLst/>
              </a:rPr>
              <a:t>®</a:t>
            </a:r>
            <a:r>
              <a:rPr lang="en-GB" i="0" dirty="0">
                <a:solidFill>
                  <a:srgbClr val="161616"/>
                </a:solidFill>
                <a:effectLst/>
              </a:rPr>
              <a:t> powder and solution for solution for injection</a:t>
            </a:r>
          </a:p>
          <a:p>
            <a:pPr>
              <a:defRPr/>
            </a:pPr>
            <a:r>
              <a:rPr lang="en-GB" i="0" dirty="0">
                <a:solidFill>
                  <a:srgbClr val="161616"/>
                </a:solidFill>
                <a:effectLst/>
              </a:rPr>
              <a:t>Meningococcal Group A, C, W-135 and Y conjugate vaccine</a:t>
            </a:r>
          </a:p>
          <a:p>
            <a:pPr>
              <a:defRPr/>
            </a:pPr>
            <a:r>
              <a:rPr lang="en-GB" dirty="0"/>
              <a:t>marketed by GlaxoSmithKline</a:t>
            </a:r>
          </a:p>
          <a:p>
            <a:pPr>
              <a:defRPr/>
            </a:pPr>
            <a:r>
              <a:rPr lang="en-GB" b="1" dirty="0"/>
              <a:t>contains: </a:t>
            </a:r>
            <a:r>
              <a:rPr lang="en-GB" dirty="0"/>
              <a:t>10 micrograms of Neisseria meningitidis group A oligosaccharide and 5 micrograms of each of Neisseria meningitidis groups C, W and Y, each conjugated to Corynebacterium diphtheriae CRM197 protein oligosaccharides per 0.5ml dose</a:t>
            </a:r>
          </a:p>
          <a:p>
            <a:pPr>
              <a:defRPr/>
            </a:pPr>
            <a:r>
              <a:rPr lang="en-GB" b="1" dirty="0"/>
              <a:t>is licensed </a:t>
            </a:r>
            <a:r>
              <a:rPr lang="en-GB" dirty="0"/>
              <a:t>for use in children from 2 years, adolescents and adults at risk of invasive disease from </a:t>
            </a:r>
            <a:r>
              <a:rPr lang="en-GB" i="1" dirty="0"/>
              <a:t>Neisseria meningitidis </a:t>
            </a:r>
            <a:r>
              <a:rPr lang="en-GB" dirty="0"/>
              <a:t>A, C, W and Y and can safely be given with other routine adolescent vaccines</a:t>
            </a:r>
          </a:p>
          <a:p>
            <a:pPr marL="230400" indent="-230400">
              <a:defRPr/>
            </a:pPr>
            <a:r>
              <a:rPr lang="en-GB" b="1" dirty="0"/>
              <a:t>is recommended </a:t>
            </a:r>
            <a:r>
              <a:rPr lang="en-GB" dirty="0"/>
              <a:t>for adolescents (and young adults</a:t>
            </a:r>
          </a:p>
          <a:p>
            <a:pPr marL="230400" indent="-230400">
              <a:buNone/>
              <a:defRPr/>
            </a:pPr>
            <a:r>
              <a:rPr lang="en-GB" dirty="0"/>
              <a:t>   aged less than 25 years, including those with an unknown</a:t>
            </a:r>
          </a:p>
          <a:p>
            <a:pPr marL="230400" indent="-230400">
              <a:buNone/>
              <a:defRPr/>
            </a:pPr>
            <a:r>
              <a:rPr lang="en-GB" dirty="0"/>
              <a:t>   or incomplete MenC or MenACWY immunisation history) as part</a:t>
            </a:r>
          </a:p>
          <a:p>
            <a:pPr marL="230400" indent="-230400">
              <a:buNone/>
              <a:defRPr/>
            </a:pPr>
            <a:r>
              <a:rPr lang="en-GB" dirty="0"/>
              <a:t>   of the routine immunisation programme</a:t>
            </a:r>
          </a:p>
        </p:txBody>
      </p:sp>
      <p:sp>
        <p:nvSpPr>
          <p:cNvPr id="4" name="Footer Placeholder 3">
            <a:extLst>
              <a:ext uri="{FF2B5EF4-FFF2-40B4-BE49-F238E27FC236}">
                <a16:creationId xmlns:a16="http://schemas.microsoft.com/office/drawing/2014/main" id="{C0B261D9-8695-4FDC-A19B-AE642553BF4A}"/>
              </a:ext>
            </a:extLst>
          </p:cNvPr>
          <p:cNvSpPr>
            <a:spLocks noGrp="1"/>
          </p:cNvSpPr>
          <p:nvPr>
            <p:ph type="ftr" sz="quarter" idx="10"/>
          </p:nvPr>
        </p:nvSpPr>
        <p:spPr>
          <a:xfrm>
            <a:off x="926274" y="6678584"/>
            <a:ext cx="9919531" cy="123866"/>
          </a:xfrm>
        </p:spPr>
        <p:txBody>
          <a:bodyPr/>
          <a:lstStyle/>
          <a:p>
            <a:pPr>
              <a:defRPr/>
            </a:pPr>
            <a:r>
              <a:rPr lang="fr-FR"/>
              <a:t>Meningococcal ACWY immunisation programme for adolescents June 2024</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FDE3AF8F-4DE0-4D31-BE09-5F96B6EE581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58F7E0D2-103B-7464-4942-BB19C4C10BC6}"/>
              </a:ext>
            </a:extLst>
          </p:cNvPr>
          <p:cNvPicPr>
            <a:picLocks noChangeAspect="1"/>
          </p:cNvPicPr>
          <p:nvPr/>
        </p:nvPicPr>
        <p:blipFill>
          <a:blip r:embed="rId3"/>
          <a:stretch>
            <a:fillRect/>
          </a:stretch>
        </p:blipFill>
        <p:spPr>
          <a:xfrm>
            <a:off x="8979720" y="4543975"/>
            <a:ext cx="2474342" cy="1476000"/>
          </a:xfrm>
          <a:prstGeom prst="rect">
            <a:avLst/>
          </a:prstGeom>
        </p:spPr>
      </p:pic>
      <p:sp>
        <p:nvSpPr>
          <p:cNvPr id="8" name="TextBox 7">
            <a:extLst>
              <a:ext uri="{FF2B5EF4-FFF2-40B4-BE49-F238E27FC236}">
                <a16:creationId xmlns:a16="http://schemas.microsoft.com/office/drawing/2014/main" id="{86B4D95F-AADC-DD54-E8A5-4B0F66113416}"/>
              </a:ext>
            </a:extLst>
          </p:cNvPr>
          <p:cNvSpPr txBox="1"/>
          <p:nvPr/>
        </p:nvSpPr>
        <p:spPr>
          <a:xfrm>
            <a:off x="8356291" y="6019975"/>
            <a:ext cx="3505504" cy="369332"/>
          </a:xfrm>
          <a:prstGeom prst="rect">
            <a:avLst/>
          </a:prstGeom>
          <a:noFill/>
        </p:spPr>
        <p:txBody>
          <a:bodyPr wrap="square" rtlCol="0">
            <a:spAutoFit/>
          </a:bodyPr>
          <a:lstStyle/>
          <a:p>
            <a:r>
              <a:rPr lang="en-GB" dirty="0"/>
              <a:t>            </a:t>
            </a:r>
            <a:r>
              <a:rPr lang="en-GB" sz="1400" dirty="0"/>
              <a:t>Image courtesy of GSK</a:t>
            </a:r>
          </a:p>
        </p:txBody>
      </p:sp>
    </p:spTree>
    <p:extLst>
      <p:ext uri="{BB962C8B-B14F-4D97-AF65-F5344CB8AC3E}">
        <p14:creationId xmlns:p14="http://schemas.microsoft.com/office/powerpoint/2010/main" val="1397563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0983-3EA8-4C9F-82A2-311D0A2D2C60}"/>
              </a:ext>
            </a:extLst>
          </p:cNvPr>
          <p:cNvSpPr>
            <a:spLocks noGrp="1"/>
          </p:cNvSpPr>
          <p:nvPr>
            <p:ph type="title"/>
          </p:nvPr>
        </p:nvSpPr>
        <p:spPr/>
        <p:txBody>
          <a:bodyPr/>
          <a:lstStyle/>
          <a:p>
            <a:r>
              <a:rPr lang="en-GB" dirty="0"/>
              <a:t>Preparation and administration of Menveo</a:t>
            </a:r>
            <a:r>
              <a:rPr lang="en-GB" baseline="30000" dirty="0"/>
              <a:t>®</a:t>
            </a:r>
            <a:endParaRPr lang="en-GB" dirty="0"/>
          </a:p>
        </p:txBody>
      </p:sp>
      <p:sp>
        <p:nvSpPr>
          <p:cNvPr id="3" name="Content Placeholder 2">
            <a:extLst>
              <a:ext uri="{FF2B5EF4-FFF2-40B4-BE49-F238E27FC236}">
                <a16:creationId xmlns:a16="http://schemas.microsoft.com/office/drawing/2014/main" id="{2507C4B1-C8C7-4075-9D10-50FC4CBB6384}"/>
              </a:ext>
            </a:extLst>
          </p:cNvPr>
          <p:cNvSpPr>
            <a:spLocks noGrp="1"/>
          </p:cNvSpPr>
          <p:nvPr>
            <p:ph idx="1"/>
          </p:nvPr>
        </p:nvSpPr>
        <p:spPr>
          <a:xfrm>
            <a:off x="330206" y="1453243"/>
            <a:ext cx="11116124" cy="4833257"/>
          </a:xfrm>
        </p:spPr>
        <p:txBody>
          <a:bodyPr>
            <a:normAutofit fontScale="92500" lnSpcReduction="10000"/>
          </a:bodyPr>
          <a:lstStyle/>
          <a:p>
            <a:r>
              <a:rPr lang="en-GB" altLang="en-US" dirty="0">
                <a:ea typeface="ヒラギノ角ゴ Pro W3"/>
                <a:cs typeface="ヒラギノ角ゴ Pro W3"/>
              </a:rPr>
              <a:t>the vaccine is supplied in two separate vials – one vial containing Men A (a white to off-white </a:t>
            </a:r>
            <a:r>
              <a:rPr lang="en-GB" altLang="en-US" dirty="0">
                <a:solidFill>
                  <a:srgbClr val="C00000"/>
                </a:solidFill>
                <a:ea typeface="ヒラギノ角ゴ Pro W3"/>
                <a:cs typeface="ヒラギノ角ゴ Pro W3"/>
              </a:rPr>
              <a:t>powder</a:t>
            </a:r>
            <a:r>
              <a:rPr lang="en-GB" altLang="en-US" dirty="0">
                <a:ea typeface="ヒラギノ角ゴ Pro W3"/>
                <a:cs typeface="ヒラギノ角ゴ Pro W3"/>
              </a:rPr>
              <a:t>) and the second vial containing Men C,W &amp; Y (a colourless, clear </a:t>
            </a:r>
            <a:r>
              <a:rPr lang="en-GB" altLang="en-US" dirty="0">
                <a:solidFill>
                  <a:srgbClr val="C00000"/>
                </a:solidFill>
                <a:ea typeface="ヒラギノ角ゴ Pro W3"/>
                <a:cs typeface="ヒラギノ角ゴ Pro W3"/>
              </a:rPr>
              <a:t>solution</a:t>
            </a:r>
            <a:r>
              <a:rPr lang="en-GB" altLang="en-US" dirty="0">
                <a:ea typeface="ヒラギノ角ゴ Pro W3"/>
                <a:cs typeface="ヒラギノ角ゴ Pro W3"/>
              </a:rPr>
              <a:t>)</a:t>
            </a:r>
          </a:p>
          <a:p>
            <a:r>
              <a:rPr lang="en-GB" altLang="en-US" dirty="0">
                <a:ea typeface="ヒラギノ角ゴ Pro W3"/>
                <a:cs typeface="ヒラギノ角ゴ Pro W3"/>
              </a:rPr>
              <a:t>draw up and inject the entire contents of the vial of Men C, W &amp; Y solution into the vial of </a:t>
            </a:r>
            <a:r>
              <a:rPr lang="en-GB" altLang="en-US" dirty="0" err="1">
                <a:ea typeface="ヒラギノ角ゴ Pro W3"/>
                <a:cs typeface="ヒラギノ角ゴ Pro W3"/>
              </a:rPr>
              <a:t>MenA</a:t>
            </a:r>
            <a:r>
              <a:rPr lang="en-GB" altLang="en-US" dirty="0">
                <a:ea typeface="ヒラギノ角ゴ Pro W3"/>
                <a:cs typeface="ヒラギノ角ゴ Pro W3"/>
              </a:rPr>
              <a:t> powder then invert and vigorously shake the vial</a:t>
            </a:r>
          </a:p>
          <a:p>
            <a:r>
              <a:rPr lang="en-GB" altLang="en-US" dirty="0">
                <a:ea typeface="ヒラギノ角ゴ Pro W3"/>
                <a:cs typeface="ヒラギノ角ゴ Pro W3"/>
              </a:rPr>
              <a:t>after reconstitution, the solution should be clear, colourless to light yellow and free from visible foreign particles; the vaccine should not be administered where there are variations in physical appearance or signs of foreign particulate are observed after shaking</a:t>
            </a:r>
          </a:p>
          <a:p>
            <a:r>
              <a:rPr lang="en-GB" altLang="en-US" dirty="0">
                <a:ea typeface="ヒラギノ角ゴ Pro W3"/>
                <a:cs typeface="ヒラギノ角ゴ Pro W3"/>
              </a:rPr>
              <a:t>withdraw 0.5ml of reconstituted product; it is normal for a small amount of liquid to remain in the vial following withdrawal of the dose</a:t>
            </a:r>
            <a:endParaRPr lang="en-GB" altLang="en-US" strike="sngStrike" dirty="0">
              <a:highlight>
                <a:srgbClr val="C0C0C0"/>
              </a:highlight>
              <a:ea typeface="ヒラギノ角ゴ Pro W3"/>
              <a:cs typeface="ヒラギノ角ゴ Pro W3"/>
            </a:endParaRPr>
          </a:p>
          <a:p>
            <a:r>
              <a:rPr lang="en-GB" altLang="en-US" dirty="0">
                <a:ea typeface="ヒラギノ角ゴ Pro W3"/>
                <a:cs typeface="ヒラギノ角ゴ Pro W3"/>
              </a:rPr>
              <a:t>change the needle prior to administration; choose a size suitable for IM administration into the chosen muscle of each </a:t>
            </a:r>
            <a:r>
              <a:rPr lang="en-GB" sz="2600" dirty="0">
                <a:effectLst/>
                <a:latin typeface="+mn-lt"/>
              </a:rPr>
              <a:t>individual patient</a:t>
            </a:r>
            <a:endParaRPr lang="en-GB" altLang="en-US" sz="2600" dirty="0">
              <a:latin typeface="+mn-lt"/>
              <a:ea typeface="ヒラギノ角ゴ Pro W3"/>
              <a:cs typeface="ヒラギノ角ゴ Pro W3"/>
            </a:endParaRPr>
          </a:p>
          <a:p>
            <a:r>
              <a:rPr lang="en-GB" altLang="en-US" dirty="0">
                <a:ea typeface="ヒラギノ角ゴ Pro W3"/>
                <a:cs typeface="ヒラギノ角ゴ Pro W3"/>
              </a:rPr>
              <a:t>Menveo</a:t>
            </a:r>
            <a:r>
              <a:rPr lang="en-GB" altLang="en-US" baseline="30000" dirty="0">
                <a:ea typeface="ヒラギノ角ゴ Pro W3"/>
                <a:cs typeface="ヒラギノ角ゴ Pro W3"/>
              </a:rPr>
              <a:t>®</a:t>
            </a:r>
            <a:r>
              <a:rPr lang="en-GB" altLang="en-US" dirty="0">
                <a:ea typeface="ヒラギノ角ゴ Pro W3"/>
                <a:cs typeface="ヒラギノ角ゴ Pro W3"/>
              </a:rPr>
              <a:t> should be administered via intramuscular injection (IM), preferably into the deltoid muscle of the upper arm</a:t>
            </a:r>
          </a:p>
          <a:p>
            <a:endParaRPr lang="en-GB" altLang="en-US" dirty="0">
              <a:ea typeface="ヒラギノ角ゴ Pro W3"/>
              <a:cs typeface="ヒラギノ角ゴ Pro W3"/>
            </a:endParaRPr>
          </a:p>
          <a:p>
            <a:endParaRPr lang="en-GB" dirty="0"/>
          </a:p>
        </p:txBody>
      </p:sp>
      <p:sp>
        <p:nvSpPr>
          <p:cNvPr id="4" name="Footer Placeholder 3">
            <a:extLst>
              <a:ext uri="{FF2B5EF4-FFF2-40B4-BE49-F238E27FC236}">
                <a16:creationId xmlns:a16="http://schemas.microsoft.com/office/drawing/2014/main" id="{AF1B63D6-A94D-44DC-B41B-23307E82CBA5}"/>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0846B47F-9C67-456C-A0C1-C04073A481A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7929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CADA-A770-482E-A3A6-653FAE094934}"/>
              </a:ext>
            </a:extLst>
          </p:cNvPr>
          <p:cNvSpPr>
            <a:spLocks noGrp="1"/>
          </p:cNvSpPr>
          <p:nvPr>
            <p:ph type="title"/>
          </p:nvPr>
        </p:nvSpPr>
        <p:spPr/>
        <p:txBody>
          <a:bodyPr/>
          <a:lstStyle/>
          <a:p>
            <a:r>
              <a:rPr lang="en-GB" dirty="0"/>
              <a:t>Nimenrix</a:t>
            </a:r>
            <a:r>
              <a:rPr lang="en-GB" baseline="30000" dirty="0"/>
              <a:t>®</a:t>
            </a:r>
            <a:endParaRPr lang="en-GB" dirty="0"/>
          </a:p>
        </p:txBody>
      </p:sp>
      <p:sp>
        <p:nvSpPr>
          <p:cNvPr id="3" name="Content Placeholder 2">
            <a:extLst>
              <a:ext uri="{FF2B5EF4-FFF2-40B4-BE49-F238E27FC236}">
                <a16:creationId xmlns:a16="http://schemas.microsoft.com/office/drawing/2014/main" id="{9ABD84AB-37AA-4715-8514-2CDFD9BFD3B9}"/>
              </a:ext>
            </a:extLst>
          </p:cNvPr>
          <p:cNvSpPr>
            <a:spLocks noGrp="1"/>
          </p:cNvSpPr>
          <p:nvPr>
            <p:ph idx="1"/>
          </p:nvPr>
        </p:nvSpPr>
        <p:spPr>
          <a:xfrm>
            <a:off x="284957" y="1503851"/>
            <a:ext cx="7940842" cy="4351338"/>
          </a:xfrm>
        </p:spPr>
        <p:txBody>
          <a:bodyPr>
            <a:normAutofit fontScale="85000" lnSpcReduction="20000"/>
          </a:bodyPr>
          <a:lstStyle/>
          <a:p>
            <a:pPr algn="l"/>
            <a:endParaRPr lang="en-GB" b="1" dirty="0">
              <a:solidFill>
                <a:srgbClr val="FF0000"/>
              </a:solidFill>
            </a:endParaRPr>
          </a:p>
          <a:p>
            <a:pPr algn="l"/>
            <a:r>
              <a:rPr lang="en-GB" b="1" dirty="0"/>
              <a:t>full product name: </a:t>
            </a:r>
            <a:r>
              <a:rPr lang="en-GB" b="0" i="0" dirty="0">
                <a:effectLst/>
                <a:latin typeface="Arial" panose="020B0604020202020204" pitchFamily="34" charset="0"/>
              </a:rPr>
              <a:t>Nimenrix</a:t>
            </a:r>
            <a:r>
              <a:rPr lang="en-GB" b="0" i="0" baseline="30000" dirty="0">
                <a:effectLst/>
                <a:latin typeface="Arial" panose="020B0604020202020204" pitchFamily="34" charset="0"/>
              </a:rPr>
              <a:t>®</a:t>
            </a:r>
            <a:r>
              <a:rPr lang="en-GB" b="0" i="0" dirty="0">
                <a:effectLst/>
                <a:latin typeface="Arial" panose="020B0604020202020204" pitchFamily="34" charset="0"/>
              </a:rPr>
              <a:t> powder and solvent for solution for injection in pre-filled syringe </a:t>
            </a:r>
          </a:p>
          <a:p>
            <a:pPr algn="l"/>
            <a:r>
              <a:rPr lang="en-GB" b="0" i="0" dirty="0">
                <a:effectLst/>
                <a:latin typeface="Arial" panose="020B0604020202020204" pitchFamily="34" charset="0"/>
              </a:rPr>
              <a:t>Meningococcal groups A, C, W-135 and Y conjugate vaccine</a:t>
            </a:r>
          </a:p>
          <a:p>
            <a:r>
              <a:rPr lang="en-GB" dirty="0"/>
              <a:t>marketed by GlaxoSmithKline</a:t>
            </a:r>
            <a:endParaRPr lang="en-GB" b="0" i="0" dirty="0">
              <a:effectLst/>
              <a:latin typeface="Arial" panose="020B0604020202020204" pitchFamily="34" charset="0"/>
            </a:endParaRPr>
          </a:p>
          <a:p>
            <a:pPr>
              <a:defRPr/>
            </a:pPr>
            <a:r>
              <a:rPr lang="en-GB" b="1" dirty="0"/>
              <a:t>contains: </a:t>
            </a:r>
            <a:r>
              <a:rPr lang="en-GB" dirty="0"/>
              <a:t>5 micrograms of each of </a:t>
            </a:r>
            <a:r>
              <a:rPr lang="en-GB" i="1" dirty="0"/>
              <a:t>Neisseria meningitidis</a:t>
            </a:r>
            <a:r>
              <a:rPr lang="en-GB" dirty="0"/>
              <a:t> groups A, C, W-135 and Y polysaccharides, each conjugated to </a:t>
            </a:r>
            <a:r>
              <a:rPr lang="en-GB" b="0" i="0" dirty="0">
                <a:effectLst/>
                <a:latin typeface="Arial" panose="020B0604020202020204" pitchFamily="34" charset="0"/>
              </a:rPr>
              <a:t>tetanus toxoid carrier protein per 0.5ml dose</a:t>
            </a:r>
            <a:endParaRPr lang="en-GB" b="1" dirty="0"/>
          </a:p>
          <a:p>
            <a:pPr>
              <a:defRPr/>
            </a:pPr>
            <a:r>
              <a:rPr lang="en-GB" b="1" dirty="0"/>
              <a:t>is licensed </a:t>
            </a:r>
            <a:r>
              <a:rPr lang="en-GB" dirty="0"/>
              <a:t>for use in children from 12 months, adolescents and adults at risk of invasive disease from </a:t>
            </a:r>
            <a:r>
              <a:rPr lang="en-GB" i="1" dirty="0"/>
              <a:t>Neisseria meningitidis </a:t>
            </a:r>
            <a:r>
              <a:rPr lang="en-GB" dirty="0"/>
              <a:t>A, C, W and Y and can safely be given with other routine adolescent vaccines</a:t>
            </a:r>
            <a:endParaRPr lang="en-GB" b="0" i="0" dirty="0">
              <a:effectLst/>
              <a:latin typeface="Arial" panose="020B0604020202020204" pitchFamily="34" charset="0"/>
            </a:endParaRPr>
          </a:p>
          <a:p>
            <a:pPr>
              <a:defRPr/>
            </a:pPr>
            <a:r>
              <a:rPr lang="en-GB" b="1" dirty="0"/>
              <a:t>is recommended </a:t>
            </a:r>
            <a:r>
              <a:rPr lang="en-GB" dirty="0"/>
              <a:t>for adolescents (and young adults aged less than 25 years, including those with an unknown or incomplete MenC or MenACWY immunisation history) as part of </a:t>
            </a:r>
            <a:r>
              <a:rPr lang="en-GB" strike="sngStrike" dirty="0"/>
              <a:t>a</a:t>
            </a:r>
            <a:r>
              <a:rPr lang="en-GB" dirty="0"/>
              <a:t> the routine immunisation programme</a:t>
            </a:r>
          </a:p>
          <a:p>
            <a:endParaRPr lang="en-GB" dirty="0"/>
          </a:p>
        </p:txBody>
      </p:sp>
      <p:sp>
        <p:nvSpPr>
          <p:cNvPr id="4" name="Footer Placeholder 3">
            <a:extLst>
              <a:ext uri="{FF2B5EF4-FFF2-40B4-BE49-F238E27FC236}">
                <a16:creationId xmlns:a16="http://schemas.microsoft.com/office/drawing/2014/main" id="{C619CAD9-03BA-41FB-B97C-6F45F8B65983}"/>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C0EAEBF4-7F3D-4575-830B-6562F88A45BE}"/>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pic>
        <p:nvPicPr>
          <p:cNvPr id="6" name="Picture 5">
            <a:extLst>
              <a:ext uri="{FF2B5EF4-FFF2-40B4-BE49-F238E27FC236}">
                <a16:creationId xmlns:a16="http://schemas.microsoft.com/office/drawing/2014/main" id="{FA358E27-710A-6005-77EF-DFA1D1CDFBAD}"/>
              </a:ext>
            </a:extLst>
          </p:cNvPr>
          <p:cNvPicPr>
            <a:picLocks noChangeAspect="1"/>
          </p:cNvPicPr>
          <p:nvPr/>
        </p:nvPicPr>
        <p:blipFill>
          <a:blip r:embed="rId3"/>
          <a:stretch>
            <a:fillRect/>
          </a:stretch>
        </p:blipFill>
        <p:spPr>
          <a:xfrm>
            <a:off x="8343900" y="4490769"/>
            <a:ext cx="3848100" cy="1791737"/>
          </a:xfrm>
          <a:prstGeom prst="rect">
            <a:avLst/>
          </a:prstGeom>
          <a:ln w="3175">
            <a:noFill/>
          </a:ln>
        </p:spPr>
      </p:pic>
      <p:sp>
        <p:nvSpPr>
          <p:cNvPr id="7" name="TextBox 6">
            <a:extLst>
              <a:ext uri="{FF2B5EF4-FFF2-40B4-BE49-F238E27FC236}">
                <a16:creationId xmlns:a16="http://schemas.microsoft.com/office/drawing/2014/main" id="{93EA6B18-AF67-5309-478E-B54ABAF0CAF3}"/>
              </a:ext>
            </a:extLst>
          </p:cNvPr>
          <p:cNvSpPr txBox="1"/>
          <p:nvPr/>
        </p:nvSpPr>
        <p:spPr>
          <a:xfrm rot="10800000" flipV="1">
            <a:off x="9086126" y="6097490"/>
            <a:ext cx="2349190" cy="307777"/>
          </a:xfrm>
          <a:prstGeom prst="rect">
            <a:avLst/>
          </a:prstGeom>
          <a:noFill/>
        </p:spPr>
        <p:txBody>
          <a:bodyPr wrap="square" rtlCol="0">
            <a:spAutoFit/>
          </a:bodyPr>
          <a:lstStyle/>
          <a:p>
            <a:r>
              <a:rPr lang="en-GB" sz="1400" dirty="0"/>
              <a:t>Image courtesy of GSK</a:t>
            </a:r>
          </a:p>
        </p:txBody>
      </p:sp>
    </p:spTree>
    <p:extLst>
      <p:ext uri="{BB962C8B-B14F-4D97-AF65-F5344CB8AC3E}">
        <p14:creationId xmlns:p14="http://schemas.microsoft.com/office/powerpoint/2010/main" val="91194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F31B-E77E-4092-9253-B80ADE5CD144}"/>
              </a:ext>
            </a:extLst>
          </p:cNvPr>
          <p:cNvSpPr>
            <a:spLocks noGrp="1"/>
          </p:cNvSpPr>
          <p:nvPr>
            <p:ph type="title"/>
          </p:nvPr>
        </p:nvSpPr>
        <p:spPr/>
        <p:txBody>
          <a:bodyPr/>
          <a:lstStyle/>
          <a:p>
            <a:r>
              <a:rPr lang="en-GB" sz="3600" dirty="0"/>
              <a:t>Preparation and administration of Nimenrix</a:t>
            </a:r>
            <a:r>
              <a:rPr lang="en-GB" sz="3600" baseline="30000" dirty="0"/>
              <a:t>®</a:t>
            </a:r>
            <a:endParaRPr lang="en-GB" baseline="30000" dirty="0"/>
          </a:p>
        </p:txBody>
      </p:sp>
      <p:sp>
        <p:nvSpPr>
          <p:cNvPr id="3" name="Content Placeholder 2">
            <a:extLst>
              <a:ext uri="{FF2B5EF4-FFF2-40B4-BE49-F238E27FC236}">
                <a16:creationId xmlns:a16="http://schemas.microsoft.com/office/drawing/2014/main" id="{6308A86F-3FAB-40D9-AEE0-BE2409D4DF93}"/>
              </a:ext>
            </a:extLst>
          </p:cNvPr>
          <p:cNvSpPr>
            <a:spLocks noGrp="1"/>
          </p:cNvSpPr>
          <p:nvPr>
            <p:ph idx="1"/>
          </p:nvPr>
        </p:nvSpPr>
        <p:spPr/>
        <p:txBody>
          <a:bodyPr>
            <a:normAutofit/>
          </a:bodyPr>
          <a:lstStyle/>
          <a:p>
            <a:pPr marL="0" indent="0">
              <a:buNone/>
              <a:defRPr/>
            </a:pPr>
            <a:r>
              <a:rPr lang="en-GB" sz="2000" dirty="0"/>
              <a:t>The vaccine is supplied as one vial of (white) powder containing the active components and one pre-filled syringe containing a clear solvent (sodium chloride solution):</a:t>
            </a:r>
          </a:p>
          <a:p>
            <a:pPr marL="285750" indent="-285750">
              <a:defRPr/>
            </a:pPr>
            <a:r>
              <a:rPr lang="en-GB" sz="2000" dirty="0"/>
              <a:t>prior to administration the entire contents of the pre-filled syringe should be injected into the vial of powder; the vial should be shaken well to mix the contents - until the powder dissolves, providing one dose (</a:t>
            </a:r>
            <a:r>
              <a:rPr lang="en-GB" sz="2000" b="1" dirty="0"/>
              <a:t>0.5ml</a:t>
            </a:r>
            <a:r>
              <a:rPr lang="en-GB" sz="2000" dirty="0"/>
              <a:t>)</a:t>
            </a:r>
          </a:p>
          <a:p>
            <a:pPr marL="285750" indent="-285750">
              <a:defRPr/>
            </a:pPr>
            <a:r>
              <a:rPr lang="en-GB" sz="2000" dirty="0"/>
              <a:t>after reconstitution, the solution should be clear, colourless to light yellow and free from visible foreign particles</a:t>
            </a:r>
          </a:p>
          <a:p>
            <a:pPr marL="285750" indent="-285750">
              <a:defRPr/>
            </a:pPr>
            <a:r>
              <a:rPr lang="en-GB" sz="2000" dirty="0"/>
              <a:t>the vaccine should not be administered where there are variations in physical appearance or signs of foreign particulate are observed after mixing</a:t>
            </a:r>
          </a:p>
          <a:p>
            <a:pPr marL="285750" indent="-285750">
              <a:defRPr/>
            </a:pPr>
            <a:r>
              <a:rPr lang="en-GB" sz="2000" dirty="0">
                <a:effectLst/>
                <a:latin typeface="+mn-lt"/>
              </a:rPr>
              <a:t>change the needle prior to administration; choose a size suitable for IM administration into the chosen muscle of each individual patient</a:t>
            </a:r>
            <a:endParaRPr lang="en-GB" sz="2000" dirty="0">
              <a:latin typeface="+mn-lt"/>
            </a:endParaRPr>
          </a:p>
          <a:p>
            <a:pPr>
              <a:defRPr/>
            </a:pPr>
            <a:r>
              <a:rPr lang="en-GB" sz="2000" dirty="0"/>
              <a:t>Nimenrix</a:t>
            </a:r>
            <a:r>
              <a:rPr lang="en-GB" sz="2000" baseline="30000" dirty="0"/>
              <a:t>®</a:t>
            </a:r>
            <a:r>
              <a:rPr lang="en-GB" sz="2000" dirty="0"/>
              <a:t> should be administered via </a:t>
            </a:r>
            <a:r>
              <a:rPr lang="en-GB" sz="2000" b="1" dirty="0"/>
              <a:t>intramuscular</a:t>
            </a:r>
            <a:r>
              <a:rPr lang="en-GB" sz="2000" dirty="0"/>
              <a:t> injection (IM), preferably into the deltoid muscle of the upper arm</a:t>
            </a:r>
          </a:p>
          <a:p>
            <a:pPr marL="0" indent="0">
              <a:buNone/>
              <a:defRPr/>
            </a:pPr>
            <a:endParaRPr lang="en-GB" dirty="0"/>
          </a:p>
          <a:p>
            <a:endParaRPr lang="en-GB" dirty="0"/>
          </a:p>
        </p:txBody>
      </p:sp>
      <p:sp>
        <p:nvSpPr>
          <p:cNvPr id="4" name="Footer Placeholder 3">
            <a:extLst>
              <a:ext uri="{FF2B5EF4-FFF2-40B4-BE49-F238E27FC236}">
                <a16:creationId xmlns:a16="http://schemas.microsoft.com/office/drawing/2014/main" id="{FC07376A-A3B2-4D0B-AB63-1E045AE6F503}"/>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7509A80C-C895-481B-8E16-5D3607D1CDF3}"/>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3691813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CADA-A770-482E-A3A6-653FAE094934}"/>
              </a:ext>
            </a:extLst>
          </p:cNvPr>
          <p:cNvSpPr>
            <a:spLocks noGrp="1"/>
          </p:cNvSpPr>
          <p:nvPr>
            <p:ph type="title"/>
          </p:nvPr>
        </p:nvSpPr>
        <p:spPr/>
        <p:txBody>
          <a:bodyPr/>
          <a:lstStyle/>
          <a:p>
            <a:r>
              <a:rPr lang="en-GB" dirty="0"/>
              <a:t>MenQuadfi</a:t>
            </a:r>
            <a:r>
              <a:rPr lang="en-GB" baseline="30000" dirty="0"/>
              <a:t>®</a:t>
            </a:r>
            <a:endParaRPr lang="en-GB" dirty="0"/>
          </a:p>
        </p:txBody>
      </p:sp>
      <p:sp>
        <p:nvSpPr>
          <p:cNvPr id="3" name="Content Placeholder 2">
            <a:extLst>
              <a:ext uri="{FF2B5EF4-FFF2-40B4-BE49-F238E27FC236}">
                <a16:creationId xmlns:a16="http://schemas.microsoft.com/office/drawing/2014/main" id="{9ABD84AB-37AA-4715-8514-2CDFD9BFD3B9}"/>
              </a:ext>
            </a:extLst>
          </p:cNvPr>
          <p:cNvSpPr>
            <a:spLocks noGrp="1"/>
          </p:cNvSpPr>
          <p:nvPr>
            <p:ph idx="1"/>
          </p:nvPr>
        </p:nvSpPr>
        <p:spPr>
          <a:xfrm>
            <a:off x="130629" y="1152024"/>
            <a:ext cx="11495313" cy="5286826"/>
          </a:xfrm>
        </p:spPr>
        <p:txBody>
          <a:bodyPr>
            <a:noAutofit/>
          </a:bodyPr>
          <a:lstStyle/>
          <a:p>
            <a:pPr algn="l"/>
            <a:endParaRPr lang="en-GB" sz="2000" b="1" dirty="0">
              <a:solidFill>
                <a:srgbClr val="FF0000"/>
              </a:solidFill>
            </a:endParaRPr>
          </a:p>
          <a:p>
            <a:r>
              <a:rPr lang="en-GB" sz="2000" b="1" dirty="0"/>
              <a:t>full product name</a:t>
            </a:r>
            <a:r>
              <a:rPr lang="en-GB" sz="2000" dirty="0"/>
              <a:t>: </a:t>
            </a:r>
            <a:r>
              <a:rPr lang="en-US" sz="2000" b="0" i="0" dirty="0">
                <a:effectLst/>
                <a:latin typeface="+mj-lt"/>
              </a:rPr>
              <a:t>MenQuadfi</a:t>
            </a:r>
            <a:r>
              <a:rPr lang="en-US" sz="2000" b="0" i="0" baseline="30000" dirty="0">
                <a:effectLst/>
                <a:latin typeface="+mj-lt"/>
              </a:rPr>
              <a:t>®</a:t>
            </a:r>
            <a:r>
              <a:rPr lang="en-US" sz="2000" baseline="30000" dirty="0">
                <a:latin typeface="+mj-lt"/>
              </a:rPr>
              <a:t> </a:t>
            </a:r>
            <a:r>
              <a:rPr lang="en-US" sz="2000" dirty="0">
                <a:latin typeface="+mj-lt"/>
              </a:rPr>
              <a:t>solution for injection</a:t>
            </a:r>
            <a:endParaRPr lang="en-GB" sz="2000" strike="sngStrike" dirty="0">
              <a:latin typeface="+mj-lt"/>
            </a:endParaRPr>
          </a:p>
          <a:p>
            <a:r>
              <a:rPr lang="en-GB" sz="2000" dirty="0"/>
              <a:t>Meningococcal groups A, C, W-135 and Y conjugate vaccine</a:t>
            </a:r>
            <a:r>
              <a:rPr lang="en-US" sz="2000" b="0" i="0" dirty="0">
                <a:effectLst/>
                <a:latin typeface="MontserratMedium"/>
              </a:rPr>
              <a:t> </a:t>
            </a:r>
          </a:p>
          <a:p>
            <a:r>
              <a:rPr lang="en-GB" sz="2000" dirty="0"/>
              <a:t>marketed by Sanofi</a:t>
            </a:r>
            <a:endParaRPr lang="en-GB" sz="2000" b="0" i="0" strike="sngStrike" dirty="0">
              <a:effectLst/>
              <a:latin typeface="Arial" panose="020B0604020202020204" pitchFamily="34" charset="0"/>
            </a:endParaRPr>
          </a:p>
          <a:p>
            <a:pPr>
              <a:defRPr/>
            </a:pPr>
            <a:r>
              <a:rPr lang="en-GB" sz="2000" b="1" dirty="0"/>
              <a:t>contains: </a:t>
            </a:r>
            <a:r>
              <a:rPr lang="en-GB" sz="2000" dirty="0"/>
              <a:t>10 micrograms of each of </a:t>
            </a:r>
            <a:r>
              <a:rPr lang="en-GB" sz="2000" i="1" dirty="0"/>
              <a:t>Neisseria meningitidis</a:t>
            </a:r>
            <a:r>
              <a:rPr lang="en-GB" sz="2000" dirty="0"/>
              <a:t> groups A, C, W-135 and Y polysaccharides, each conjugated to </a:t>
            </a:r>
            <a:r>
              <a:rPr lang="en-GB" sz="2000" b="0" i="0" dirty="0">
                <a:effectLst/>
                <a:latin typeface="Arial" panose="020B0604020202020204" pitchFamily="34" charset="0"/>
              </a:rPr>
              <a:t>tetanus toxoid carrier protein per 0.5ml dose</a:t>
            </a:r>
            <a:endParaRPr lang="en-GB" sz="2000" b="1" dirty="0"/>
          </a:p>
          <a:p>
            <a:pPr>
              <a:defRPr/>
            </a:pPr>
            <a:r>
              <a:rPr lang="en-GB" sz="2000" b="1" dirty="0"/>
              <a:t>is licensed </a:t>
            </a:r>
            <a:r>
              <a:rPr lang="en-GB" sz="2000" dirty="0"/>
              <a:t>for use in children from 12 months, adolescents and adults at risk of invasive disease from </a:t>
            </a:r>
            <a:r>
              <a:rPr lang="en-GB" sz="2000" i="1" dirty="0"/>
              <a:t>Neisseria meningitidis </a:t>
            </a:r>
            <a:r>
              <a:rPr lang="en-GB" sz="2000" dirty="0"/>
              <a:t>A, C, W and Y and can safely be given with other routine adolescent vaccines</a:t>
            </a:r>
            <a:endParaRPr lang="en-GB" sz="2000" b="0" i="0" dirty="0">
              <a:solidFill>
                <a:srgbClr val="FF0000"/>
              </a:solidFill>
              <a:effectLst/>
              <a:latin typeface="Arial" panose="020B0604020202020204" pitchFamily="34" charset="0"/>
            </a:endParaRPr>
          </a:p>
          <a:p>
            <a:pPr>
              <a:defRPr/>
            </a:pPr>
            <a:r>
              <a:rPr lang="en-GB" sz="2000" b="1" dirty="0"/>
              <a:t>is recommended</a:t>
            </a:r>
            <a:r>
              <a:rPr lang="en-GB" sz="2000" dirty="0"/>
              <a:t> for adolescents (and young adults aged less than 25 years, including those with an unknown or incomplete MenC or MenACWY immunisation history) as part of the routine immunisation programme</a:t>
            </a:r>
          </a:p>
          <a:p>
            <a:r>
              <a:rPr lang="en-GB" sz="2000" dirty="0"/>
              <a:t>this is a </a:t>
            </a:r>
            <a:r>
              <a:rPr lang="en-GB" sz="2000" b="1" dirty="0"/>
              <a:t>black triangle medication </a:t>
            </a:r>
            <a:r>
              <a:rPr lang="en-GB" sz="2000" dirty="0"/>
              <a:t>which means it is subject to additional monitoring. Healthcare professionals are asked to report </a:t>
            </a:r>
            <a:r>
              <a:rPr lang="en-GB" sz="2000" u="sng" dirty="0"/>
              <a:t>any</a:t>
            </a:r>
            <a:r>
              <a:rPr lang="en-GB" sz="2000" dirty="0"/>
              <a:t> suspected adverse reactions to the MHRA’s </a:t>
            </a:r>
            <a:r>
              <a:rPr lang="en-GB" sz="2000" dirty="0">
                <a:hlinkClick r:id="rId3"/>
              </a:rPr>
              <a:t>Yellow Card scheme </a:t>
            </a:r>
            <a:r>
              <a:rPr lang="en-GB" sz="2000" dirty="0"/>
              <a:t>(see slide 34 and </a:t>
            </a:r>
            <a:r>
              <a:rPr lang="en-GB" sz="2000" dirty="0">
                <a:hlinkClick r:id="rId4"/>
              </a:rPr>
              <a:t>Green Book, chapter 9</a:t>
            </a:r>
            <a:r>
              <a:rPr lang="en-GB" sz="2000" dirty="0"/>
              <a:t>)</a:t>
            </a:r>
          </a:p>
        </p:txBody>
      </p:sp>
      <p:sp>
        <p:nvSpPr>
          <p:cNvPr id="4" name="Footer Placeholder 3">
            <a:extLst>
              <a:ext uri="{FF2B5EF4-FFF2-40B4-BE49-F238E27FC236}">
                <a16:creationId xmlns:a16="http://schemas.microsoft.com/office/drawing/2014/main" id="{C619CAD9-03BA-41FB-B97C-6F45F8B6598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Meningococcal ACWY immunisation programme for adolescents June 2024</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C0EAEBF4-7F3D-4575-830B-6562F88A45B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AutoShape 2">
            <a:extLst>
              <a:ext uri="{FF2B5EF4-FFF2-40B4-BE49-F238E27FC236}">
                <a16:creationId xmlns:a16="http://schemas.microsoft.com/office/drawing/2014/main" id="{CC5B9E1B-3C26-8182-41AA-90564A93DDD4}"/>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a:extLst>
              <a:ext uri="{FF2B5EF4-FFF2-40B4-BE49-F238E27FC236}">
                <a16:creationId xmlns:a16="http://schemas.microsoft.com/office/drawing/2014/main" id="{EC1AA575-BB91-F9AA-7DE8-06D98AC47E7F}"/>
              </a:ext>
            </a:extLst>
          </p:cNvPr>
          <p:cNvSpPr>
            <a:spLocks noChangeAspect="1" noChangeArrowheads="1"/>
          </p:cNvSpPr>
          <p:nvPr/>
        </p:nvSpPr>
        <p:spPr bwMode="auto">
          <a:xfrm>
            <a:off x="6134100" y="34671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2887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F31B-E77E-4092-9253-B80ADE5CD144}"/>
              </a:ext>
            </a:extLst>
          </p:cNvPr>
          <p:cNvSpPr>
            <a:spLocks noGrp="1"/>
          </p:cNvSpPr>
          <p:nvPr>
            <p:ph type="title"/>
          </p:nvPr>
        </p:nvSpPr>
        <p:spPr/>
        <p:txBody>
          <a:bodyPr/>
          <a:lstStyle/>
          <a:p>
            <a:r>
              <a:rPr lang="en-GB" sz="3600" dirty="0"/>
              <a:t>Preparation and administration of MenQuadfi</a:t>
            </a:r>
            <a:r>
              <a:rPr lang="en-GB" sz="3600" baseline="30000" dirty="0"/>
              <a:t>®</a:t>
            </a:r>
            <a:endParaRPr lang="en-GB" baseline="30000" dirty="0"/>
          </a:p>
        </p:txBody>
      </p:sp>
      <p:sp>
        <p:nvSpPr>
          <p:cNvPr id="3" name="Content Placeholder 2">
            <a:extLst>
              <a:ext uri="{FF2B5EF4-FFF2-40B4-BE49-F238E27FC236}">
                <a16:creationId xmlns:a16="http://schemas.microsoft.com/office/drawing/2014/main" id="{6308A86F-3FAB-40D9-AEE0-BE2409D4DF93}"/>
              </a:ext>
            </a:extLst>
          </p:cNvPr>
          <p:cNvSpPr>
            <a:spLocks noGrp="1"/>
          </p:cNvSpPr>
          <p:nvPr>
            <p:ph idx="1"/>
          </p:nvPr>
        </p:nvSpPr>
        <p:spPr>
          <a:xfrm>
            <a:off x="330206" y="1591294"/>
            <a:ext cx="7526416" cy="4534870"/>
          </a:xfrm>
        </p:spPr>
        <p:txBody>
          <a:bodyPr>
            <a:normAutofit fontScale="92500" lnSpcReduction="10000"/>
          </a:bodyPr>
          <a:lstStyle/>
          <a:p>
            <a:pPr>
              <a:defRPr/>
            </a:pPr>
            <a:r>
              <a:rPr lang="en-GB" sz="2000" dirty="0"/>
              <a:t>MenQuadfi</a:t>
            </a:r>
            <a:r>
              <a:rPr lang="en-GB" sz="2000" baseline="30000" dirty="0"/>
              <a:t>®</a:t>
            </a:r>
            <a:r>
              <a:rPr lang="en-GB" sz="2000" dirty="0"/>
              <a:t> solution for injection is a </a:t>
            </a:r>
            <a:r>
              <a:rPr lang="en-GB" sz="2000" b="1" dirty="0"/>
              <a:t>ready-to-use</a:t>
            </a:r>
            <a:r>
              <a:rPr lang="en-GB" sz="2000" dirty="0"/>
              <a:t> solution that </a:t>
            </a:r>
            <a:r>
              <a:rPr lang="en-GB" sz="2000" u="sng" dirty="0"/>
              <a:t>does not require reconstitution </a:t>
            </a:r>
          </a:p>
          <a:p>
            <a:pPr>
              <a:defRPr/>
            </a:pPr>
            <a:r>
              <a:rPr lang="en-GB" sz="2000" dirty="0"/>
              <a:t>the vaccine is supplied as a single dose vial</a:t>
            </a:r>
          </a:p>
          <a:p>
            <a:pPr>
              <a:defRPr/>
            </a:pPr>
            <a:r>
              <a:rPr lang="en-US" sz="2000" b="0" i="0" dirty="0">
                <a:solidFill>
                  <a:srgbClr val="161616"/>
                </a:solidFill>
                <a:effectLst/>
                <a:latin typeface="+mj-lt"/>
              </a:rPr>
              <a:t>the vaccine should be inspected visually for any particulate matter and/or variation of physical aspect (or discolouration) prior to administration; in the event of either being observed, discard the vaccine</a:t>
            </a:r>
          </a:p>
          <a:p>
            <a:pPr>
              <a:defRPr/>
            </a:pPr>
            <a:r>
              <a:rPr lang="en-US" sz="2000" b="0" i="0" dirty="0">
                <a:solidFill>
                  <a:srgbClr val="161616"/>
                </a:solidFill>
                <a:effectLst/>
                <a:latin typeface="+mj-lt"/>
              </a:rPr>
              <a:t>remove the flip off seal and using a suitable syringe and needle, withdraw 0.5 ml of solution, ensuring no air bubbles are present before injection</a:t>
            </a:r>
            <a:endParaRPr lang="en-GB" sz="2000" dirty="0">
              <a:latin typeface="+mj-lt"/>
            </a:endParaRPr>
          </a:p>
          <a:p>
            <a:pPr>
              <a:defRPr/>
            </a:pPr>
            <a:r>
              <a:rPr lang="en-GB" altLang="en-US" sz="2200" dirty="0">
                <a:ea typeface="ヒラギノ角ゴ Pro W3"/>
                <a:cs typeface="ヒラギノ角ゴ Pro W3"/>
              </a:rPr>
              <a:t>change the needle prior to administration; choose a size suitable for IM administration into the chosen muscle of each </a:t>
            </a:r>
            <a:r>
              <a:rPr lang="en-GB" sz="2200" dirty="0">
                <a:effectLst/>
                <a:latin typeface="+mn-lt"/>
              </a:rPr>
              <a:t>individual patient</a:t>
            </a:r>
            <a:endParaRPr lang="en-GB" altLang="en-US" sz="2200" dirty="0">
              <a:latin typeface="+mn-lt"/>
              <a:ea typeface="ヒラギノ角ゴ Pro W3"/>
              <a:cs typeface="ヒラギノ角ゴ Pro W3"/>
            </a:endParaRPr>
          </a:p>
          <a:p>
            <a:pPr>
              <a:defRPr/>
            </a:pPr>
            <a:r>
              <a:rPr lang="en-GB" sz="2000" dirty="0"/>
              <a:t>MenQuadfi</a:t>
            </a:r>
            <a:r>
              <a:rPr lang="en-GB" sz="2000" baseline="30000" dirty="0"/>
              <a:t>®</a:t>
            </a:r>
            <a:r>
              <a:rPr lang="en-GB" sz="2000" dirty="0"/>
              <a:t> should be administered via </a:t>
            </a:r>
            <a:r>
              <a:rPr lang="en-GB" sz="2000" b="1" dirty="0"/>
              <a:t>intramuscular</a:t>
            </a:r>
            <a:r>
              <a:rPr lang="en-GB" sz="2000" dirty="0"/>
              <a:t> injection (IM), preferably into the deltoid muscle of the upper arm</a:t>
            </a:r>
          </a:p>
          <a:p>
            <a:pPr marL="285750" indent="-285750">
              <a:defRPr/>
            </a:pPr>
            <a:endParaRPr lang="en-GB" dirty="0"/>
          </a:p>
          <a:p>
            <a:endParaRPr lang="en-GB" dirty="0"/>
          </a:p>
        </p:txBody>
      </p:sp>
      <p:sp>
        <p:nvSpPr>
          <p:cNvPr id="4" name="Footer Placeholder 3">
            <a:extLst>
              <a:ext uri="{FF2B5EF4-FFF2-40B4-BE49-F238E27FC236}">
                <a16:creationId xmlns:a16="http://schemas.microsoft.com/office/drawing/2014/main" id="{FC07376A-A3B2-4D0B-AB63-1E045AE6F50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Meningococcal ACWY immunisation programme for adolescents June 2024</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7509A80C-C895-481B-8E16-5D3607D1CDF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EE5EC0F0-784C-8B27-423F-01CD5A7C7108}"/>
              </a:ext>
            </a:extLst>
          </p:cNvPr>
          <p:cNvPicPr>
            <a:picLocks noChangeAspect="1"/>
          </p:cNvPicPr>
          <p:nvPr/>
        </p:nvPicPr>
        <p:blipFill>
          <a:blip r:embed="rId3"/>
          <a:stretch>
            <a:fillRect/>
          </a:stretch>
        </p:blipFill>
        <p:spPr>
          <a:xfrm>
            <a:off x="8277726" y="2308738"/>
            <a:ext cx="3344779" cy="3817426"/>
          </a:xfrm>
          <a:prstGeom prst="rect">
            <a:avLst/>
          </a:prstGeom>
        </p:spPr>
      </p:pic>
    </p:spTree>
    <p:extLst>
      <p:ext uri="{BB962C8B-B14F-4D97-AF65-F5344CB8AC3E}">
        <p14:creationId xmlns:p14="http://schemas.microsoft.com/office/powerpoint/2010/main" val="1218727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E4FD-71AA-4062-AF53-FFEAD1E0BC36}"/>
              </a:ext>
            </a:extLst>
          </p:cNvPr>
          <p:cNvSpPr>
            <a:spLocks noGrp="1"/>
          </p:cNvSpPr>
          <p:nvPr>
            <p:ph type="title"/>
          </p:nvPr>
        </p:nvSpPr>
        <p:spPr/>
        <p:txBody>
          <a:bodyPr/>
          <a:lstStyle/>
          <a:p>
            <a:r>
              <a:rPr lang="en-GB" dirty="0"/>
              <a:t>Dose and scheduling</a:t>
            </a:r>
          </a:p>
        </p:txBody>
      </p:sp>
      <p:sp>
        <p:nvSpPr>
          <p:cNvPr id="3" name="Content Placeholder 2">
            <a:extLst>
              <a:ext uri="{FF2B5EF4-FFF2-40B4-BE49-F238E27FC236}">
                <a16:creationId xmlns:a16="http://schemas.microsoft.com/office/drawing/2014/main" id="{71AE533F-8A7E-43BA-9EAC-8000596F7D99}"/>
              </a:ext>
            </a:extLst>
          </p:cNvPr>
          <p:cNvSpPr>
            <a:spLocks noGrp="1"/>
          </p:cNvSpPr>
          <p:nvPr>
            <p:ph idx="1"/>
          </p:nvPr>
        </p:nvSpPr>
        <p:spPr/>
        <p:txBody>
          <a:bodyPr>
            <a:normAutofit lnSpcReduction="10000"/>
          </a:bodyPr>
          <a:lstStyle/>
          <a:p>
            <a:r>
              <a:rPr lang="en-GB" sz="2000" dirty="0"/>
              <a:t>all licensed Men</a:t>
            </a:r>
            <a:r>
              <a:rPr lang="en-GB" sz="2000" b="0" dirty="0"/>
              <a:t>ACWY</a:t>
            </a:r>
            <a:r>
              <a:rPr lang="en-GB" sz="2000" dirty="0"/>
              <a:t> conjugate vaccines induce very high serum bactericidal antibody titres - i.e. excellent protection - after one dose in adolescents and adults and are therefore administered as a single 0.5ml dose</a:t>
            </a:r>
          </a:p>
          <a:p>
            <a:r>
              <a:rPr lang="en-GB" sz="2000" dirty="0"/>
              <a:t>the need for, and the timing of a booster dose of MenACWY vaccine has not yet been determined and is therefore not currently recommended</a:t>
            </a:r>
          </a:p>
          <a:p>
            <a:r>
              <a:rPr lang="en-GB" sz="2000" dirty="0"/>
              <a:t>it can be administered at any interval before, after or at the same time as all other vaccines, including MenC, Td/IPV, MMR, travel vaccines</a:t>
            </a:r>
          </a:p>
          <a:p>
            <a:r>
              <a:rPr lang="en-GB" sz="2000" dirty="0"/>
              <a:t>those who have already received a MenC vaccine over the age of 10 years should still be offered MenACWY conjugate vaccine as part of a catch-up programme to ensure protection against the additional capsular groups A, W and Y</a:t>
            </a:r>
          </a:p>
          <a:p>
            <a:pPr>
              <a:lnSpc>
                <a:spcPts val="1600"/>
              </a:lnSpc>
              <a:spcBef>
                <a:spcPts val="600"/>
              </a:spcBef>
            </a:pPr>
            <a:r>
              <a:rPr lang="en-GB" sz="2000" dirty="0"/>
              <a:t>those who have already received a MenACWY conjugate vaccine at the age of 10 years or over do not require an  additional dose (with the exception of close contacts of a confirmed case of disease caused by Men A, C, W or Y capsular groups, who will be offered a</a:t>
            </a: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dose of MenACWY conjugate vaccine if they have not received a dose in the preceding 12 months).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GB" sz="2000" dirty="0"/>
          </a:p>
          <a:p>
            <a:endParaRPr lang="en-GB" dirty="0"/>
          </a:p>
        </p:txBody>
      </p:sp>
      <p:sp>
        <p:nvSpPr>
          <p:cNvPr id="4" name="Footer Placeholder 3">
            <a:extLst>
              <a:ext uri="{FF2B5EF4-FFF2-40B4-BE49-F238E27FC236}">
                <a16:creationId xmlns:a16="http://schemas.microsoft.com/office/drawing/2014/main" id="{6F0B0DB7-F25B-4F35-B00E-69F335EFE3EB}"/>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84FBACC3-9877-4245-A944-D57DC03E3B85}"/>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2391538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9931-7070-4B7A-B85C-B4D6C1AC15A1}"/>
              </a:ext>
            </a:extLst>
          </p:cNvPr>
          <p:cNvSpPr>
            <a:spLocks noGrp="1"/>
          </p:cNvSpPr>
          <p:nvPr>
            <p:ph type="title"/>
          </p:nvPr>
        </p:nvSpPr>
        <p:spPr/>
        <p:txBody>
          <a:bodyPr>
            <a:normAutofit/>
          </a:bodyPr>
          <a:lstStyle/>
          <a:p>
            <a:r>
              <a:rPr lang="en-GB" sz="4000" dirty="0"/>
              <a:t>Legal authorisation</a:t>
            </a:r>
            <a:endParaRPr lang="en-GB" strike="sngStrike" baseline="30000" dirty="0"/>
          </a:p>
        </p:txBody>
      </p:sp>
      <p:sp>
        <p:nvSpPr>
          <p:cNvPr id="3" name="Content Placeholder 2">
            <a:extLst>
              <a:ext uri="{FF2B5EF4-FFF2-40B4-BE49-F238E27FC236}">
                <a16:creationId xmlns:a16="http://schemas.microsoft.com/office/drawing/2014/main" id="{EDD28519-A72F-4725-A541-E197477DB0F2}"/>
              </a:ext>
            </a:extLst>
          </p:cNvPr>
          <p:cNvSpPr>
            <a:spLocks noGrp="1"/>
          </p:cNvSpPr>
          <p:nvPr>
            <p:ph idx="1"/>
          </p:nvPr>
        </p:nvSpPr>
        <p:spPr>
          <a:xfrm>
            <a:off x="330205" y="1684421"/>
            <a:ext cx="11123857" cy="4533499"/>
          </a:xfrm>
        </p:spPr>
        <p:txBody>
          <a:bodyPr>
            <a:noAutofit/>
          </a:bodyPr>
          <a:lstStyle/>
          <a:p>
            <a:r>
              <a:rPr lang="en-GB" altLang="en-US" sz="2000" dirty="0">
                <a:latin typeface="+mn-lt"/>
                <a:ea typeface="ヒラギノ角ゴ Pro W3"/>
                <a:cs typeface="ヒラギノ角ゴ Pro W3"/>
              </a:rPr>
              <a:t>MenQuadfi</a:t>
            </a:r>
            <a:r>
              <a:rPr lang="en-GB" altLang="en-US" sz="2000" baseline="30000" dirty="0">
                <a:latin typeface="+mn-lt"/>
                <a:ea typeface="ヒラギノ角ゴ Pro W3"/>
                <a:cs typeface="ヒラギノ角ゴ Pro W3"/>
              </a:rPr>
              <a:t>®</a:t>
            </a:r>
            <a:r>
              <a:rPr lang="en-GB" altLang="en-US" sz="2000" dirty="0">
                <a:latin typeface="+mn-lt"/>
                <a:ea typeface="ヒラギノ角ゴ Pro W3"/>
                <a:cs typeface="ヒラギノ角ゴ Pro W3"/>
              </a:rPr>
              <a:t> ,Nimenrix</a:t>
            </a:r>
            <a:r>
              <a:rPr lang="en-GB" altLang="en-US" sz="2000" baseline="30000" dirty="0">
                <a:latin typeface="+mn-lt"/>
                <a:ea typeface="ヒラギノ角ゴ Pro W3"/>
                <a:cs typeface="ヒラギノ角ゴ Pro W3"/>
              </a:rPr>
              <a:t>® </a:t>
            </a:r>
            <a:r>
              <a:rPr lang="en-GB" altLang="en-US" sz="2000" dirty="0">
                <a:latin typeface="+mn-lt"/>
                <a:ea typeface="ヒラギノ角ゴ Pro W3"/>
                <a:cs typeface="ヒラギノ角ゴ Pro W3"/>
              </a:rPr>
              <a:t>and Menveo</a:t>
            </a:r>
            <a:r>
              <a:rPr lang="en-GB" altLang="en-US" sz="2000" baseline="30000" dirty="0">
                <a:latin typeface="+mn-lt"/>
                <a:ea typeface="ヒラギノ角ゴ Pro W3"/>
                <a:cs typeface="ヒラギノ角ゴ Pro W3"/>
              </a:rPr>
              <a:t>®</a:t>
            </a:r>
            <a:r>
              <a:rPr lang="en-GB" altLang="en-US" sz="2000" dirty="0">
                <a:latin typeface="+mn-lt"/>
                <a:ea typeface="ヒラギノ角ゴ Pro W3"/>
                <a:cs typeface="ヒラギノ角ゴ Pro W3"/>
              </a:rPr>
              <a:t> are </a:t>
            </a:r>
            <a:r>
              <a:rPr lang="en-GB" altLang="en-US" sz="2000" b="1" dirty="0">
                <a:latin typeface="+mn-lt"/>
                <a:ea typeface="ヒラギノ角ゴ Pro W3"/>
                <a:cs typeface="ヒラギノ角ゴ Pro W3"/>
              </a:rPr>
              <a:t>prescription only medicines and should therefore only be administered</a:t>
            </a:r>
            <a:r>
              <a:rPr lang="en-GB" altLang="en-US" sz="2000" dirty="0">
                <a:latin typeface="+mn-lt"/>
                <a:ea typeface="ヒラギノ角ゴ Pro W3"/>
                <a:cs typeface="ヒラギノ角ゴ Pro W3"/>
              </a:rPr>
              <a:t>:</a:t>
            </a:r>
          </a:p>
          <a:p>
            <a:pPr lvl="1"/>
            <a:r>
              <a:rPr lang="en-GB" altLang="en-US" sz="1800" dirty="0">
                <a:latin typeface="+mn-lt"/>
                <a:ea typeface="ヒラギノ角ゴ Pro W3"/>
                <a:cs typeface="ヒラギノ角ゴ Pro W3"/>
              </a:rPr>
              <a:t>against a prescription written manually or electronically by a registered medical practitioner or other authorised prescriber</a:t>
            </a:r>
          </a:p>
          <a:p>
            <a:pPr lvl="1"/>
            <a:r>
              <a:rPr lang="en-GB" altLang="en-US" sz="1800" dirty="0">
                <a:latin typeface="+mn-lt"/>
                <a:ea typeface="ヒラギノ角ゴ Pro W3"/>
                <a:cs typeface="ヒラギノ角ゴ Pro W3"/>
              </a:rPr>
              <a:t>against a patient specific direction</a:t>
            </a:r>
          </a:p>
          <a:p>
            <a:pPr lvl="1"/>
            <a:r>
              <a:rPr lang="en-GB" altLang="en-US" sz="1800" dirty="0">
                <a:latin typeface="+mn-lt"/>
                <a:ea typeface="ヒラギノ角ゴ Pro W3"/>
                <a:cs typeface="ヒラギノ角ゴ Pro W3"/>
              </a:rPr>
              <a:t>against a patient group direction</a:t>
            </a:r>
          </a:p>
          <a:p>
            <a:r>
              <a:rPr lang="en-GB" sz="2000" dirty="0">
                <a:latin typeface="+mn-lt"/>
              </a:rPr>
              <a:t>a</a:t>
            </a:r>
            <a:r>
              <a:rPr lang="en-GB" sz="2000" b="0" i="0" dirty="0">
                <a:effectLst/>
                <a:latin typeface="+mn-lt"/>
              </a:rPr>
              <a:t> Meningococcal groups A, C, W and Y (MenACWY) Conjugate Vaccine Patient Group Direction (PGD) </a:t>
            </a:r>
            <a:r>
              <a:rPr lang="en-GB" altLang="en-US" sz="2000" b="1" dirty="0">
                <a:latin typeface="+mn-lt"/>
                <a:ea typeface="ヒラギノ角ゴ Pro W3"/>
                <a:cs typeface="ヒラギノ角ゴ Pro W3"/>
              </a:rPr>
              <a:t>template </a:t>
            </a:r>
            <a:r>
              <a:rPr lang="en-GB" altLang="en-US" sz="2000" dirty="0">
                <a:latin typeface="+mn-lt"/>
                <a:ea typeface="ヒラギノ角ゴ Pro W3"/>
                <a:cs typeface="ヒラギノ角ゴ Pro W3"/>
              </a:rPr>
              <a:t>is available on the UKHSA website </a:t>
            </a:r>
            <a:r>
              <a:rPr lang="en-GB" sz="2000" dirty="0">
                <a:latin typeface="+mn-lt"/>
                <a:hlinkClick r:id="rId3"/>
              </a:rPr>
              <a:t>https://www.gov.uk/government/collections/immunisation-patient-group-direction-pgd</a:t>
            </a:r>
            <a:r>
              <a:rPr lang="en-GB" sz="2000" dirty="0">
                <a:latin typeface="+mn-lt"/>
              </a:rPr>
              <a:t> for:</a:t>
            </a:r>
          </a:p>
          <a:p>
            <a:pPr lvl="1"/>
            <a:r>
              <a:rPr lang="en-GB" sz="1800" dirty="0">
                <a:latin typeface="+mn-lt"/>
              </a:rPr>
              <a:t>individuals eligible for national routine MenACWY programme (including </a:t>
            </a:r>
            <a:r>
              <a:rPr lang="en-GB" sz="1800" b="0" i="0" dirty="0">
                <a:solidFill>
                  <a:srgbClr val="000000"/>
                </a:solidFill>
                <a:effectLst/>
                <a:latin typeface="+mn-lt"/>
              </a:rPr>
              <a:t>individuals with an incomplete or unknown vaccination history</a:t>
            </a:r>
            <a:r>
              <a:rPr lang="en-GB" sz="1800" dirty="0">
                <a:latin typeface="+mn-lt"/>
              </a:rPr>
              <a:t> until their 25</a:t>
            </a:r>
            <a:r>
              <a:rPr lang="en-GB" sz="1800" baseline="30000" dirty="0">
                <a:latin typeface="+mn-lt"/>
              </a:rPr>
              <a:t>th</a:t>
            </a:r>
            <a:r>
              <a:rPr lang="en-GB" sz="1800" dirty="0">
                <a:latin typeface="+mn-lt"/>
              </a:rPr>
              <a:t> birthday) </a:t>
            </a:r>
          </a:p>
          <a:p>
            <a:pPr lvl="1"/>
            <a:r>
              <a:rPr lang="en-GB" sz="1800" dirty="0">
                <a:latin typeface="+mn-lt"/>
              </a:rPr>
              <a:t>outbreak control and contacts of confirmed cases (under the direction of the local Health Protection Team)</a:t>
            </a:r>
          </a:p>
          <a:p>
            <a:pPr lvl="1"/>
            <a:r>
              <a:rPr lang="en-GB" sz="1800" dirty="0">
                <a:latin typeface="+mn-lt"/>
              </a:rPr>
              <a:t>all three licensed vaccines are included in the PGD template</a:t>
            </a:r>
          </a:p>
          <a:p>
            <a:pPr lvl="1"/>
            <a:r>
              <a:rPr lang="en-GB" sz="1800" dirty="0">
                <a:latin typeface="+mn-lt"/>
              </a:rPr>
              <a:t>NB: Local authorisation is required before UKHSA PGD templates can be used		</a:t>
            </a:r>
          </a:p>
        </p:txBody>
      </p:sp>
      <p:sp>
        <p:nvSpPr>
          <p:cNvPr id="4" name="Footer Placeholder 3">
            <a:extLst>
              <a:ext uri="{FF2B5EF4-FFF2-40B4-BE49-F238E27FC236}">
                <a16:creationId xmlns:a16="http://schemas.microsoft.com/office/drawing/2014/main" id="{21B905B3-146E-47CB-AF48-20D6C59589BD}"/>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7FD67B8B-A291-4FDD-9D01-FE064B6A9DC5}"/>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63575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AF28-5E9A-4182-828C-D132BAA72E26}"/>
              </a:ext>
            </a:extLst>
          </p:cNvPr>
          <p:cNvSpPr>
            <a:spLocks noGrp="1"/>
          </p:cNvSpPr>
          <p:nvPr>
            <p:ph type="title"/>
          </p:nvPr>
        </p:nvSpPr>
        <p:spPr/>
        <p:txBody>
          <a:bodyPr/>
          <a:lstStyle/>
          <a:p>
            <a:r>
              <a:rPr lang="en-GB" sz="3600" dirty="0"/>
              <a:t>Contents</a:t>
            </a:r>
            <a:endParaRPr lang="en-GB" dirty="0"/>
          </a:p>
        </p:txBody>
      </p:sp>
      <p:sp>
        <p:nvSpPr>
          <p:cNvPr id="3" name="Content Placeholder 2">
            <a:extLst>
              <a:ext uri="{FF2B5EF4-FFF2-40B4-BE49-F238E27FC236}">
                <a16:creationId xmlns:a16="http://schemas.microsoft.com/office/drawing/2014/main" id="{80ACF7ED-99F8-497C-BEE1-90E70F4F76DD}"/>
              </a:ext>
            </a:extLst>
          </p:cNvPr>
          <p:cNvSpPr>
            <a:spLocks noGrp="1"/>
          </p:cNvSpPr>
          <p:nvPr>
            <p:ph idx="1"/>
          </p:nvPr>
        </p:nvSpPr>
        <p:spPr>
          <a:xfrm>
            <a:off x="330205" y="1604211"/>
            <a:ext cx="11123857" cy="4521953"/>
          </a:xfrm>
        </p:spPr>
        <p:txBody>
          <a:bodyPr>
            <a:normAutofit/>
          </a:bodyPr>
          <a:lstStyle/>
          <a:p>
            <a:pPr marL="0" indent="0">
              <a:buNone/>
            </a:pPr>
            <a:endParaRPr lang="en-GB" sz="2600" dirty="0"/>
          </a:p>
          <a:p>
            <a:pPr marL="0" indent="0">
              <a:buNone/>
            </a:pPr>
            <a:endParaRPr lang="en-GB" dirty="0"/>
          </a:p>
          <a:p>
            <a:pPr marL="0" indent="0">
              <a:buNone/>
            </a:pPr>
            <a:r>
              <a:rPr lang="en-GB" dirty="0"/>
              <a:t>				</a:t>
            </a:r>
          </a:p>
          <a:p>
            <a:pPr marL="0" indent="0">
              <a:buNone/>
            </a:pPr>
            <a:endParaRPr lang="en-GB" sz="2400" b="1" dirty="0"/>
          </a:p>
          <a:p>
            <a:pPr marL="0" indent="0">
              <a:buNone/>
            </a:pPr>
            <a:endParaRPr lang="en-GB" b="1" dirty="0"/>
          </a:p>
          <a:p>
            <a:pPr marL="0" indent="0">
              <a:buNone/>
            </a:pPr>
            <a:endParaRPr lang="en-GB" b="1" dirty="0"/>
          </a:p>
        </p:txBody>
      </p:sp>
      <p:sp>
        <p:nvSpPr>
          <p:cNvPr id="4" name="Footer Placeholder 3">
            <a:extLst>
              <a:ext uri="{FF2B5EF4-FFF2-40B4-BE49-F238E27FC236}">
                <a16:creationId xmlns:a16="http://schemas.microsoft.com/office/drawing/2014/main" id="{D91727B2-BE0C-4F80-B84B-F595FEB0225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Meningococcal ACWY immunisation programme for adolescents June 2024</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3F1DFFF0-BF33-484F-BEB2-C20A5EB4CC4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AE5C4529-E6E0-5DDE-AAF0-111F4E340AD3}"/>
              </a:ext>
            </a:extLst>
          </p:cNvPr>
          <p:cNvGraphicFramePr>
            <a:graphicFrameLocks noGrp="1"/>
          </p:cNvGraphicFramePr>
          <p:nvPr>
            <p:extLst>
              <p:ext uri="{D42A27DB-BD31-4B8C-83A1-F6EECF244321}">
                <p14:modId xmlns:p14="http://schemas.microsoft.com/office/powerpoint/2010/main" val="3809961015"/>
              </p:ext>
            </p:extLst>
          </p:nvPr>
        </p:nvGraphicFramePr>
        <p:xfrm>
          <a:off x="1203158" y="1604213"/>
          <a:ext cx="9364438" cy="4154903"/>
        </p:xfrm>
        <a:graphic>
          <a:graphicData uri="http://schemas.openxmlformats.org/drawingml/2006/table">
            <a:tbl>
              <a:tblPr firstRow="1" firstCol="1" bandRow="1">
                <a:tableStyleId>{69CF1AB2-1976-4502-BF36-3FF5EA218861}</a:tableStyleId>
              </a:tblPr>
              <a:tblGrid>
                <a:gridCol w="8143016">
                  <a:extLst>
                    <a:ext uri="{9D8B030D-6E8A-4147-A177-3AD203B41FA5}">
                      <a16:colId xmlns:a16="http://schemas.microsoft.com/office/drawing/2014/main" val="1389157216"/>
                    </a:ext>
                  </a:extLst>
                </a:gridCol>
                <a:gridCol w="1221422">
                  <a:extLst>
                    <a:ext uri="{9D8B030D-6E8A-4147-A177-3AD203B41FA5}">
                      <a16:colId xmlns:a16="http://schemas.microsoft.com/office/drawing/2014/main" val="3458494868"/>
                    </a:ext>
                  </a:extLst>
                </a:gridCol>
              </a:tblGrid>
              <a:tr h="424880">
                <a:tc>
                  <a:txBody>
                    <a:bodyPr/>
                    <a:lstStyle/>
                    <a:p>
                      <a:pPr>
                        <a:lnSpc>
                          <a:spcPct val="107000"/>
                        </a:lnSpc>
                        <a:spcAft>
                          <a:spcPts val="800"/>
                        </a:spcAft>
                      </a:pPr>
                      <a:r>
                        <a:rPr lang="en-GB" sz="1400" b="0" dirty="0">
                          <a:effectLst/>
                        </a:rPr>
                        <a:t>Section/topic(s)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n-GB" sz="1400" b="0" dirty="0">
                          <a:effectLst/>
                        </a:rPr>
                        <a:t>Slide number</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662352671"/>
                  </a:ext>
                </a:extLst>
              </a:tr>
              <a:tr h="409707">
                <a:tc>
                  <a:txBody>
                    <a:bodyPr/>
                    <a:lstStyle/>
                    <a:p>
                      <a:pPr>
                        <a:lnSpc>
                          <a:spcPct val="107000"/>
                        </a:lnSpc>
                        <a:spcAft>
                          <a:spcPts val="800"/>
                        </a:spcAft>
                      </a:pPr>
                      <a:r>
                        <a:rPr lang="en-GB" sz="1400" b="0" dirty="0">
                          <a:effectLst/>
                        </a:rPr>
                        <a:t>Aims of this resource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GB" sz="1400" b="0" dirty="0">
                          <a:effectLst/>
                        </a:rPr>
                        <a:t>4</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27320334"/>
                  </a:ext>
                </a:extLst>
              </a:tr>
              <a:tr h="409707">
                <a:tc>
                  <a:txBody>
                    <a:bodyPr/>
                    <a:lstStyle/>
                    <a:p>
                      <a:pPr>
                        <a:lnSpc>
                          <a:spcPct val="107000"/>
                        </a:lnSpc>
                        <a:spcAft>
                          <a:spcPts val="800"/>
                        </a:spcAft>
                      </a:pPr>
                      <a:r>
                        <a:rPr lang="en-GB" sz="1400" b="0" dirty="0">
                          <a:effectLst/>
                        </a:rPr>
                        <a:t>Learning outcomes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GB" sz="1400" b="0" dirty="0">
                          <a:effectLst/>
                        </a:rPr>
                        <a:t>5</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2213803"/>
                  </a:ext>
                </a:extLst>
              </a:tr>
              <a:tr h="379359">
                <a:tc>
                  <a:txBody>
                    <a:bodyPr/>
                    <a:lstStyle/>
                    <a:p>
                      <a:pPr>
                        <a:lnSpc>
                          <a:spcPct val="107000"/>
                        </a:lnSpc>
                        <a:spcAft>
                          <a:spcPts val="800"/>
                        </a:spcAft>
                      </a:pPr>
                      <a:r>
                        <a:rPr lang="en-GB" sz="1400" b="0" dirty="0">
                          <a:effectLst/>
                        </a:rPr>
                        <a:t>Key messages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GB" sz="1400" b="0" dirty="0">
                          <a:effectLst/>
                        </a:rPr>
                        <a:t>6</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20152715"/>
                  </a:ext>
                </a:extLst>
              </a:tr>
              <a:tr h="394533">
                <a:tc>
                  <a:txBody>
                    <a:bodyPr/>
                    <a:lstStyle/>
                    <a:p>
                      <a:pPr>
                        <a:lnSpc>
                          <a:spcPct val="107000"/>
                        </a:lnSpc>
                        <a:spcAft>
                          <a:spcPts val="800"/>
                        </a:spcAft>
                      </a:pPr>
                      <a:r>
                        <a:rPr lang="en-GB" sz="1400" b="0" dirty="0">
                          <a:effectLst/>
                        </a:rPr>
                        <a:t>Meningococcal disease (overview/aetiology, transmission, clinical presentation/rash, complications)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GB" sz="1400" b="0" dirty="0">
                          <a:effectLst/>
                        </a:rPr>
                        <a:t>7</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94318895"/>
                  </a:ext>
                </a:extLst>
              </a:tr>
              <a:tr h="424881">
                <a:tc>
                  <a:txBody>
                    <a:bodyPr/>
                    <a:lstStyle/>
                    <a:p>
                      <a:pPr>
                        <a:lnSpc>
                          <a:spcPct val="107000"/>
                        </a:lnSpc>
                        <a:spcAft>
                          <a:spcPts val="800"/>
                        </a:spcAft>
                      </a:pPr>
                      <a:r>
                        <a:rPr lang="en-GB" sz="1400" b="0" kern="1200" dirty="0" err="1">
                          <a:effectLst/>
                        </a:rPr>
                        <a:t>MenW</a:t>
                      </a:r>
                      <a:r>
                        <a:rPr lang="en-GB" sz="1400" b="0" kern="1200" dirty="0">
                          <a:effectLst/>
                        </a:rPr>
                        <a:t> disease control (epidemiology, programme rationale and impact, current eligibility)</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GB" sz="1400" b="0" dirty="0">
                          <a:effectLst/>
                        </a:rPr>
                        <a:t>14</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85319115"/>
                  </a:ext>
                </a:extLst>
              </a:tr>
              <a:tr h="910461">
                <a:tc>
                  <a:txBody>
                    <a:bodyPr/>
                    <a:lstStyle/>
                    <a:p>
                      <a:pPr>
                        <a:lnSpc>
                          <a:spcPct val="107000"/>
                        </a:lnSpc>
                        <a:spcAft>
                          <a:spcPts val="800"/>
                        </a:spcAft>
                      </a:pPr>
                      <a:r>
                        <a:rPr lang="en-GB" sz="1400" b="0" kern="1200" dirty="0">
                          <a:effectLst/>
                        </a:rPr>
                        <a:t>MenACWY vaccines: Menveo</a:t>
                      </a:r>
                      <a:r>
                        <a:rPr lang="en-GB" sz="1400" b="0" kern="1200" baseline="30000" dirty="0">
                          <a:effectLst/>
                        </a:rPr>
                        <a:t>®</a:t>
                      </a:r>
                      <a:r>
                        <a:rPr lang="en-GB" sz="1400" b="0" kern="1200" dirty="0">
                          <a:effectLst/>
                        </a:rPr>
                        <a:t>, Nimenrix</a:t>
                      </a:r>
                      <a:r>
                        <a:rPr lang="en-GB" sz="1400" b="0" kern="1200" baseline="30000" dirty="0">
                          <a:effectLst/>
                        </a:rPr>
                        <a:t>®</a:t>
                      </a:r>
                      <a:r>
                        <a:rPr lang="en-GB" sz="1400" b="0" kern="1200" dirty="0">
                          <a:effectLst/>
                        </a:rPr>
                        <a:t> and MenQuadfi</a:t>
                      </a:r>
                      <a:r>
                        <a:rPr lang="en-GB" sz="1400" b="0" kern="1200" baseline="30000" dirty="0">
                          <a:effectLst/>
                        </a:rPr>
                        <a:t>®</a:t>
                      </a:r>
                    </a:p>
                    <a:p>
                      <a:pPr>
                        <a:lnSpc>
                          <a:spcPct val="107000"/>
                        </a:lnSpc>
                        <a:spcAft>
                          <a:spcPts val="800"/>
                        </a:spcAft>
                      </a:pPr>
                      <a:r>
                        <a:rPr lang="en-GB" sz="1400" b="0" kern="1200" dirty="0">
                          <a:effectLst/>
                        </a:rPr>
                        <a:t>(overview/ordering, preparation/administration, dose/schedule, legal authorisation, contraindications &amp; precautions, adverse reactions, Yellow Card reporting requirements)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GB" sz="1400" b="0" dirty="0">
                          <a:effectLst/>
                        </a:rPr>
                        <a:t>20</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43951732"/>
                  </a:ext>
                </a:extLst>
              </a:tr>
              <a:tr h="435391">
                <a:tc>
                  <a:txBody>
                    <a:bodyPr/>
                    <a:lstStyle/>
                    <a:p>
                      <a:pPr>
                        <a:lnSpc>
                          <a:spcPct val="107000"/>
                        </a:lnSpc>
                        <a:spcAft>
                          <a:spcPts val="800"/>
                        </a:spcAft>
                      </a:pPr>
                      <a:r>
                        <a:rPr lang="en-GB" sz="1400" b="0" kern="1200" dirty="0">
                          <a:effectLst/>
                        </a:rPr>
                        <a:t>Vaccine uptake (adolescent coverage data, role of HCPs, opportunistic vaccination)</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GB" sz="1400" b="0" dirty="0">
                          <a:effectLst/>
                        </a:rPr>
                        <a:t>34</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3728919"/>
                  </a:ext>
                </a:extLst>
              </a:tr>
              <a:tr h="365984">
                <a:tc>
                  <a:txBody>
                    <a:bodyPr/>
                    <a:lstStyle/>
                    <a:p>
                      <a:pPr>
                        <a:lnSpc>
                          <a:spcPct val="90000"/>
                        </a:lnSpc>
                        <a:spcBef>
                          <a:spcPts val="1000"/>
                        </a:spcBef>
                      </a:pPr>
                      <a:r>
                        <a:rPr lang="en-GB" sz="1400" b="0" kern="1200" dirty="0">
                          <a:effectLst/>
                        </a:rPr>
                        <a:t>Summary &amp; resources (key messages, links, references)</a:t>
                      </a:r>
                      <a:endParaRPr lang="en-GB"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GB" sz="1400" b="0" dirty="0">
                          <a:effectLst/>
                        </a:rPr>
                        <a:t>38</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47610945"/>
                  </a:ext>
                </a:extLst>
              </a:tr>
            </a:tbl>
          </a:graphicData>
        </a:graphic>
      </p:graphicFrame>
    </p:spTree>
    <p:extLst>
      <p:ext uri="{BB962C8B-B14F-4D97-AF65-F5344CB8AC3E}">
        <p14:creationId xmlns:p14="http://schemas.microsoft.com/office/powerpoint/2010/main" val="2906902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4B73-D303-4805-AC08-2DCBB0679392}"/>
              </a:ext>
            </a:extLst>
          </p:cNvPr>
          <p:cNvSpPr>
            <a:spLocks noGrp="1"/>
          </p:cNvSpPr>
          <p:nvPr>
            <p:ph type="title"/>
          </p:nvPr>
        </p:nvSpPr>
        <p:spPr/>
        <p:txBody>
          <a:bodyPr/>
          <a:lstStyle/>
          <a:p>
            <a:r>
              <a:rPr lang="en-GB" dirty="0"/>
              <a:t>Contraindications</a:t>
            </a:r>
          </a:p>
        </p:txBody>
      </p:sp>
      <p:sp>
        <p:nvSpPr>
          <p:cNvPr id="3" name="Content Placeholder 2">
            <a:extLst>
              <a:ext uri="{FF2B5EF4-FFF2-40B4-BE49-F238E27FC236}">
                <a16:creationId xmlns:a16="http://schemas.microsoft.com/office/drawing/2014/main" id="{E35D00D0-4C83-436B-AD2B-0A6D72B7D53A}"/>
              </a:ext>
            </a:extLst>
          </p:cNvPr>
          <p:cNvSpPr>
            <a:spLocks noGrp="1"/>
          </p:cNvSpPr>
          <p:nvPr>
            <p:ph idx="1"/>
          </p:nvPr>
        </p:nvSpPr>
        <p:spPr/>
        <p:txBody>
          <a:bodyPr/>
          <a:lstStyle/>
          <a:p>
            <a:r>
              <a:rPr lang="en-GB" dirty="0"/>
              <a:t>Menveo</a:t>
            </a:r>
            <a:r>
              <a:rPr lang="en-GB" baseline="30000" dirty="0"/>
              <a:t>®</a:t>
            </a:r>
            <a:r>
              <a:rPr lang="en-GB" dirty="0"/>
              <a:t>, Nimenrix</a:t>
            </a:r>
            <a:r>
              <a:rPr lang="en-GB" baseline="30000" dirty="0"/>
              <a:t>® </a:t>
            </a:r>
            <a:r>
              <a:rPr lang="en-GB" dirty="0"/>
              <a:t>and MenQuadfi</a:t>
            </a:r>
            <a:r>
              <a:rPr lang="en-GB" baseline="30000" dirty="0"/>
              <a:t>®</a:t>
            </a:r>
            <a:r>
              <a:rPr lang="en-GB" dirty="0"/>
              <a:t> should not be administered to those who have had:</a:t>
            </a:r>
          </a:p>
          <a:p>
            <a:pPr lvl="1"/>
            <a:r>
              <a:rPr lang="en-GB" sz="2400" dirty="0"/>
              <a:t>a confirmed anaphylaxis to a previous dose of the same vaccine OR </a:t>
            </a:r>
          </a:p>
          <a:p>
            <a:pPr lvl="1"/>
            <a:r>
              <a:rPr lang="en-GB" sz="2400" dirty="0"/>
              <a:t>a confirmed anaphylaxis to any constituent or excipient of the vaccine, including tetanus toxoid (Nimenrix</a:t>
            </a:r>
            <a:r>
              <a:rPr lang="en-GB" sz="2400" baseline="30000" dirty="0"/>
              <a:t>®</a:t>
            </a:r>
            <a:r>
              <a:rPr lang="en-GB" sz="2400" dirty="0"/>
              <a:t> and MenQuadfi</a:t>
            </a:r>
            <a:r>
              <a:rPr lang="en-GB" sz="2400" baseline="30000" dirty="0"/>
              <a:t>®</a:t>
            </a:r>
            <a:r>
              <a:rPr lang="en-GB" sz="2400" dirty="0"/>
              <a:t>) or diphtheria toxoid (Menveo</a:t>
            </a:r>
            <a:r>
              <a:rPr lang="en-GB" sz="2400" baseline="30000" dirty="0"/>
              <a:t>®</a:t>
            </a:r>
            <a:r>
              <a:rPr lang="en-GB" sz="2400" dirty="0"/>
              <a:t>)</a:t>
            </a:r>
          </a:p>
          <a:p>
            <a:endParaRPr lang="en-GB" dirty="0">
              <a:highlight>
                <a:srgbClr val="00FFFF"/>
              </a:highlight>
            </a:endParaRPr>
          </a:p>
          <a:p>
            <a:r>
              <a:rPr lang="en-GB" dirty="0"/>
              <a:t>there are very few individuals who cannot receive meningococcal vaccines</a:t>
            </a:r>
          </a:p>
          <a:p>
            <a:pPr lvl="1"/>
            <a:r>
              <a:rPr lang="en-GB" sz="2400" dirty="0"/>
              <a:t>where there is doubt, appropriate advice should be sought rather than withholding immunisation </a:t>
            </a:r>
          </a:p>
          <a:p>
            <a:endParaRPr lang="en-GB" sz="2000" dirty="0"/>
          </a:p>
        </p:txBody>
      </p:sp>
      <p:sp>
        <p:nvSpPr>
          <p:cNvPr id="4" name="Footer Placeholder 3">
            <a:extLst>
              <a:ext uri="{FF2B5EF4-FFF2-40B4-BE49-F238E27FC236}">
                <a16:creationId xmlns:a16="http://schemas.microsoft.com/office/drawing/2014/main" id="{47E49D7F-EE58-4059-85E3-292CF54C9F13}"/>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8FF9AF32-0CD1-455C-8BD6-BE56AE467B40}"/>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369385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B083-D425-4414-8283-DF3DFCBF4B92}"/>
              </a:ext>
            </a:extLst>
          </p:cNvPr>
          <p:cNvSpPr>
            <a:spLocks noGrp="1"/>
          </p:cNvSpPr>
          <p:nvPr>
            <p:ph type="title"/>
          </p:nvPr>
        </p:nvSpPr>
        <p:spPr/>
        <p:txBody>
          <a:bodyPr/>
          <a:lstStyle/>
          <a:p>
            <a:r>
              <a:rPr lang="en-GB" dirty="0"/>
              <a:t>Precautions and additional information</a:t>
            </a:r>
          </a:p>
        </p:txBody>
      </p:sp>
      <p:sp>
        <p:nvSpPr>
          <p:cNvPr id="3" name="Content Placeholder 2">
            <a:extLst>
              <a:ext uri="{FF2B5EF4-FFF2-40B4-BE49-F238E27FC236}">
                <a16:creationId xmlns:a16="http://schemas.microsoft.com/office/drawing/2014/main" id="{DF1E2AD6-0CB2-491D-AF96-D9888AB27933}"/>
              </a:ext>
            </a:extLst>
          </p:cNvPr>
          <p:cNvSpPr>
            <a:spLocks noGrp="1"/>
          </p:cNvSpPr>
          <p:nvPr>
            <p:ph idx="1"/>
          </p:nvPr>
        </p:nvSpPr>
        <p:spPr>
          <a:xfrm>
            <a:off x="330205" y="1774825"/>
            <a:ext cx="11123857" cy="4545763"/>
          </a:xfrm>
        </p:spPr>
        <p:txBody>
          <a:bodyPr>
            <a:normAutofit/>
          </a:bodyPr>
          <a:lstStyle/>
          <a:p>
            <a:r>
              <a:rPr lang="en-GB" b="0" i="0" dirty="0">
                <a:effectLst/>
                <a:latin typeface="+mn-lt"/>
              </a:rPr>
              <a:t>postpone </a:t>
            </a:r>
            <a:r>
              <a:rPr lang="en-GB" i="0" dirty="0">
                <a:effectLst/>
                <a:latin typeface="+mn-lt"/>
              </a:rPr>
              <a:t>vaccination </a:t>
            </a:r>
            <a:r>
              <a:rPr lang="en-GB" dirty="0">
                <a:latin typeface="+mn-lt"/>
              </a:rPr>
              <a:t>of any individual </a:t>
            </a:r>
            <a:r>
              <a:rPr lang="en-GB" b="1" i="0" dirty="0">
                <a:effectLst/>
                <a:latin typeface="+mn-lt"/>
              </a:rPr>
              <a:t>suffering from acute severe febrile illness</a:t>
            </a:r>
            <a:endParaRPr lang="en-GB" dirty="0">
              <a:latin typeface="+mn-lt"/>
            </a:endParaRPr>
          </a:p>
          <a:p>
            <a:pPr lvl="1"/>
            <a:r>
              <a:rPr lang="en-GB" sz="2400" i="0" dirty="0">
                <a:effectLst/>
                <a:latin typeface="+mn-lt"/>
              </a:rPr>
              <a:t>note: </a:t>
            </a:r>
            <a:r>
              <a:rPr lang="en-GB" sz="2400" dirty="0">
                <a:latin typeface="+mn-lt"/>
              </a:rPr>
              <a:t>minor illnesses without fever or systemic upset are </a:t>
            </a:r>
            <a:r>
              <a:rPr lang="en-GB" sz="2400" u="sng" dirty="0">
                <a:latin typeface="+mn-lt"/>
              </a:rPr>
              <a:t>not</a:t>
            </a:r>
            <a:r>
              <a:rPr lang="en-GB" sz="2400" dirty="0">
                <a:latin typeface="+mn-lt"/>
              </a:rPr>
              <a:t> valid reasons to postpone immunisation</a:t>
            </a:r>
          </a:p>
          <a:p>
            <a:r>
              <a:rPr lang="en-GB" b="1" dirty="0"/>
              <a:t>pregnancy and breast-feeding</a:t>
            </a:r>
          </a:p>
          <a:p>
            <a:pPr lvl="1"/>
            <a:r>
              <a:rPr lang="en-GB" sz="2400" dirty="0"/>
              <a:t>meningococcal vaccines may be given to pregnant women when clinically indicated. There is no evidence of risk from vaccinating pregnant women or those who are breastfeeding with inactivated vaccines or toxoids </a:t>
            </a:r>
          </a:p>
          <a:p>
            <a:r>
              <a:rPr lang="en-GB" b="1" dirty="0"/>
              <a:t>immunosuppression and HIV infection</a:t>
            </a:r>
          </a:p>
          <a:p>
            <a:pPr lvl="1"/>
            <a:r>
              <a:rPr lang="en-GB" sz="2400" dirty="0"/>
              <a:t>individuals with immunosuppression and human immunodeficiency virus (HIV) infection (regardless of CD4 count) should be given meningococcal vaccines in accordance with the routine schedule</a:t>
            </a:r>
          </a:p>
          <a:p>
            <a:endParaRPr lang="en-GB" dirty="0"/>
          </a:p>
        </p:txBody>
      </p:sp>
      <p:sp>
        <p:nvSpPr>
          <p:cNvPr id="4" name="Footer Placeholder 3">
            <a:extLst>
              <a:ext uri="{FF2B5EF4-FFF2-40B4-BE49-F238E27FC236}">
                <a16:creationId xmlns:a16="http://schemas.microsoft.com/office/drawing/2014/main" id="{29E8D441-AFB4-4045-9A5E-4290EEE00E97}"/>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E91B36BC-C126-4377-AF39-3116834E7C2B}"/>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2435411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618E-20D2-42C8-835D-D5EE4DDB9BDE}"/>
              </a:ext>
            </a:extLst>
          </p:cNvPr>
          <p:cNvSpPr>
            <a:spLocks noGrp="1"/>
          </p:cNvSpPr>
          <p:nvPr>
            <p:ph type="title"/>
          </p:nvPr>
        </p:nvSpPr>
        <p:spPr/>
        <p:txBody>
          <a:bodyPr/>
          <a:lstStyle/>
          <a:p>
            <a:r>
              <a:rPr lang="en-GB" dirty="0"/>
              <a:t>Possible adverse reactions</a:t>
            </a:r>
            <a:endParaRPr lang="en-GB" strike="sngStrike" dirty="0"/>
          </a:p>
        </p:txBody>
      </p:sp>
      <p:sp>
        <p:nvSpPr>
          <p:cNvPr id="3" name="Content Placeholder 2">
            <a:extLst>
              <a:ext uri="{FF2B5EF4-FFF2-40B4-BE49-F238E27FC236}">
                <a16:creationId xmlns:a16="http://schemas.microsoft.com/office/drawing/2014/main" id="{291257D2-54F4-4C5D-88B7-8CF5E192C3DC}"/>
              </a:ext>
            </a:extLst>
          </p:cNvPr>
          <p:cNvSpPr>
            <a:spLocks noGrp="1"/>
          </p:cNvSpPr>
          <p:nvPr>
            <p:ph idx="1"/>
          </p:nvPr>
        </p:nvSpPr>
        <p:spPr>
          <a:xfrm>
            <a:off x="330206" y="1443789"/>
            <a:ext cx="11492826" cy="4682375"/>
          </a:xfrm>
        </p:spPr>
        <p:txBody>
          <a:bodyPr>
            <a:normAutofit/>
          </a:bodyPr>
          <a:lstStyle/>
          <a:p>
            <a:pPr>
              <a:defRPr/>
            </a:pPr>
            <a:r>
              <a:rPr lang="en-GB" sz="1800" dirty="0"/>
              <a:t>all three MenACWY conjugate vaccines have excellent side effect profiles; adverse reactions very commonly or commonly reported in the clinical trails were the short-lived, self-resolving type that are expected after vaccination</a:t>
            </a:r>
          </a:p>
          <a:p>
            <a:pPr>
              <a:defRPr/>
            </a:pPr>
            <a:r>
              <a:rPr lang="en-GB" sz="1800" dirty="0"/>
              <a:t>only those that were very commonly reported in the clinical trials (by 1 in 10 or more recipients) are listed below;  full details of all adverse reactions can be found in the summaries of product characteristics (SPCs), which vaccinators should always consult</a:t>
            </a:r>
          </a:p>
          <a:p>
            <a:pPr>
              <a:defRPr/>
            </a:pPr>
            <a:endParaRPr lang="en-GB" dirty="0"/>
          </a:p>
          <a:p>
            <a:endParaRPr lang="en-GB" dirty="0"/>
          </a:p>
        </p:txBody>
      </p:sp>
      <p:sp>
        <p:nvSpPr>
          <p:cNvPr id="4" name="Footer Placeholder 3">
            <a:extLst>
              <a:ext uri="{FF2B5EF4-FFF2-40B4-BE49-F238E27FC236}">
                <a16:creationId xmlns:a16="http://schemas.microsoft.com/office/drawing/2014/main" id="{4DAC90D6-6D7C-4914-9340-0AE99DC3B8FC}"/>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090435F9-974D-4E78-9992-55C1FC3514F5}"/>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graphicFrame>
        <p:nvGraphicFramePr>
          <p:cNvPr id="7" name="Table 6">
            <a:extLst>
              <a:ext uri="{FF2B5EF4-FFF2-40B4-BE49-F238E27FC236}">
                <a16:creationId xmlns:a16="http://schemas.microsoft.com/office/drawing/2014/main" id="{A26BB97D-2446-4D1B-2E54-FBD1AEF07E42}"/>
              </a:ext>
            </a:extLst>
          </p:cNvPr>
          <p:cNvGraphicFramePr>
            <a:graphicFrameLocks noGrp="1"/>
          </p:cNvGraphicFramePr>
          <p:nvPr>
            <p:extLst>
              <p:ext uri="{D42A27DB-BD31-4B8C-83A1-F6EECF244321}">
                <p14:modId xmlns:p14="http://schemas.microsoft.com/office/powerpoint/2010/main" val="4093603007"/>
              </p:ext>
            </p:extLst>
          </p:nvPr>
        </p:nvGraphicFramePr>
        <p:xfrm>
          <a:off x="699175" y="3256546"/>
          <a:ext cx="10146632" cy="3116540"/>
        </p:xfrm>
        <a:graphic>
          <a:graphicData uri="http://schemas.openxmlformats.org/drawingml/2006/table">
            <a:tbl>
              <a:tblPr firstRow="1" firstCol="1" bandRow="1">
                <a:tableStyleId>{BC89EF96-8CEA-46FF-86C4-4CE0E7609802}</a:tableStyleId>
              </a:tblPr>
              <a:tblGrid>
                <a:gridCol w="2536658">
                  <a:extLst>
                    <a:ext uri="{9D8B030D-6E8A-4147-A177-3AD203B41FA5}">
                      <a16:colId xmlns:a16="http://schemas.microsoft.com/office/drawing/2014/main" val="2458939760"/>
                    </a:ext>
                  </a:extLst>
                </a:gridCol>
                <a:gridCol w="2536658">
                  <a:extLst>
                    <a:ext uri="{9D8B030D-6E8A-4147-A177-3AD203B41FA5}">
                      <a16:colId xmlns:a16="http://schemas.microsoft.com/office/drawing/2014/main" val="113284715"/>
                    </a:ext>
                  </a:extLst>
                </a:gridCol>
                <a:gridCol w="2536658">
                  <a:extLst>
                    <a:ext uri="{9D8B030D-6E8A-4147-A177-3AD203B41FA5}">
                      <a16:colId xmlns:a16="http://schemas.microsoft.com/office/drawing/2014/main" val="3687269326"/>
                    </a:ext>
                  </a:extLst>
                </a:gridCol>
                <a:gridCol w="2536658">
                  <a:extLst>
                    <a:ext uri="{9D8B030D-6E8A-4147-A177-3AD203B41FA5}">
                      <a16:colId xmlns:a16="http://schemas.microsoft.com/office/drawing/2014/main" val="2171135335"/>
                    </a:ext>
                  </a:extLst>
                </a:gridCol>
              </a:tblGrid>
              <a:tr h="957894">
                <a:tc>
                  <a:txBody>
                    <a:bodyPr/>
                    <a:lstStyle/>
                    <a:p>
                      <a:pPr>
                        <a:lnSpc>
                          <a:spcPct val="107000"/>
                        </a:lnSpc>
                        <a:spcAft>
                          <a:spcPts val="800"/>
                        </a:spcAft>
                      </a:pPr>
                      <a:r>
                        <a:rPr lang="en-GB" sz="1600" dirty="0">
                          <a:effectLst/>
                        </a:rPr>
                        <a:t>Vaccine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nSpc>
                          <a:spcPct val="107000"/>
                        </a:lnSpc>
                        <a:spcAft>
                          <a:spcPts val="800"/>
                        </a:spcAft>
                      </a:pPr>
                      <a:r>
                        <a:rPr lang="en-GB" sz="1600" dirty="0">
                          <a:effectLst/>
                        </a:rPr>
                        <a:t>Menveo</a:t>
                      </a:r>
                      <a:r>
                        <a:rPr lang="en-GB" sz="1600" baseline="30000" dirty="0">
                          <a:effectLst/>
                        </a:rPr>
                        <a:t>®</a:t>
                      </a:r>
                    </a:p>
                    <a:p>
                      <a:pPr>
                        <a:lnSpc>
                          <a:spcPct val="107000"/>
                        </a:lnSpc>
                        <a:spcAft>
                          <a:spcPts val="800"/>
                        </a:spcAft>
                      </a:pPr>
                      <a:r>
                        <a:rPr lang="en-GB" sz="1600" u="sng" dirty="0">
                          <a:effectLst/>
                          <a:hlinkClick r:id="rId3"/>
                        </a:rPr>
                        <a:t>SPC</a:t>
                      </a:r>
                      <a:endParaRPr lang="en-GB" sz="1600" dirty="0">
                        <a:effectLst/>
                      </a:endParaRPr>
                    </a:p>
                    <a:p>
                      <a:pPr>
                        <a:lnSpc>
                          <a:spcPct val="107000"/>
                        </a:lnSpc>
                        <a:spcAft>
                          <a:spcPts val="80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nSpc>
                          <a:spcPct val="107000"/>
                        </a:lnSpc>
                        <a:spcAft>
                          <a:spcPts val="800"/>
                        </a:spcAft>
                      </a:pPr>
                      <a:r>
                        <a:rPr lang="en-GB" sz="1600" dirty="0">
                          <a:effectLst/>
                        </a:rPr>
                        <a:t>Nimenrix</a:t>
                      </a:r>
                      <a:r>
                        <a:rPr lang="en-GB" sz="1600" baseline="30000" dirty="0">
                          <a:effectLst/>
                        </a:rPr>
                        <a:t>® </a:t>
                      </a:r>
                      <a:r>
                        <a:rPr lang="en-GB" sz="1600" u="sng" dirty="0">
                          <a:effectLst/>
                          <a:hlinkClick r:id="rId4"/>
                        </a:rPr>
                        <a:t>SPC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nSpc>
                          <a:spcPct val="107000"/>
                        </a:lnSpc>
                        <a:spcAft>
                          <a:spcPts val="800"/>
                        </a:spcAft>
                      </a:pPr>
                      <a:r>
                        <a:rPr lang="en-GB" sz="1600" dirty="0">
                          <a:effectLst/>
                        </a:rPr>
                        <a:t>MenQuadfi</a:t>
                      </a:r>
                      <a:r>
                        <a:rPr lang="en-GB" sz="1600" baseline="30000" dirty="0">
                          <a:effectLst/>
                        </a:rPr>
                        <a:t>®</a:t>
                      </a:r>
                    </a:p>
                    <a:p>
                      <a:pPr>
                        <a:lnSpc>
                          <a:spcPct val="107000"/>
                        </a:lnSpc>
                        <a:spcAft>
                          <a:spcPts val="800"/>
                        </a:spcAft>
                      </a:pPr>
                      <a:r>
                        <a:rPr lang="en-GB" sz="1600" u="sng" dirty="0">
                          <a:effectLst/>
                          <a:hlinkClick r:id="rId5"/>
                        </a:rPr>
                        <a:t>SPC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739209614"/>
                  </a:ext>
                </a:extLst>
              </a:tr>
              <a:tr h="1046904">
                <a:tc>
                  <a:txBody>
                    <a:bodyPr/>
                    <a:lstStyle/>
                    <a:p>
                      <a:pPr>
                        <a:lnSpc>
                          <a:spcPct val="107000"/>
                        </a:lnSpc>
                        <a:spcAft>
                          <a:spcPts val="800"/>
                        </a:spcAft>
                      </a:pPr>
                      <a:r>
                        <a:rPr lang="en-GB" sz="1600" dirty="0">
                          <a:effectLst/>
                        </a:rPr>
                        <a:t>Very commonly reported local reactions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nSpc>
                          <a:spcPct val="107000"/>
                        </a:lnSpc>
                        <a:spcAft>
                          <a:spcPts val="800"/>
                        </a:spcAft>
                      </a:pPr>
                      <a:r>
                        <a:rPr lang="en-GB" sz="1600" dirty="0">
                          <a:effectLst/>
                        </a:rPr>
                        <a:t>Injection site pain, redness, induration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GB" sz="1600" dirty="0">
                          <a:effectLst/>
                        </a:rPr>
                        <a:t>Injection site pain, redness, swelling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GB" sz="1600" dirty="0">
                          <a:effectLst/>
                        </a:rPr>
                        <a:t>Injection site pain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8059945"/>
                  </a:ext>
                </a:extLst>
              </a:tr>
              <a:tr h="1096879">
                <a:tc>
                  <a:txBody>
                    <a:bodyPr/>
                    <a:lstStyle/>
                    <a:p>
                      <a:pPr>
                        <a:lnSpc>
                          <a:spcPct val="107000"/>
                        </a:lnSpc>
                        <a:spcAft>
                          <a:spcPts val="800"/>
                        </a:spcAft>
                      </a:pPr>
                      <a:r>
                        <a:rPr lang="en-GB" sz="1600" dirty="0">
                          <a:effectLst/>
                        </a:rPr>
                        <a:t>Very commonly reported systemic reactions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nSpc>
                          <a:spcPct val="107000"/>
                        </a:lnSpc>
                        <a:spcAft>
                          <a:spcPts val="800"/>
                        </a:spcAft>
                      </a:pPr>
                      <a:r>
                        <a:rPr lang="en-GB" sz="1600" dirty="0">
                          <a:effectLst/>
                        </a:rPr>
                        <a:t>Headache, nausea, myalgia, malaise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Loss of appetite, headache, fever, fatigue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Headache, myalgia, malaise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120858"/>
                  </a:ext>
                </a:extLst>
              </a:tr>
            </a:tbl>
          </a:graphicData>
        </a:graphic>
      </p:graphicFrame>
    </p:spTree>
    <p:extLst>
      <p:ext uri="{BB962C8B-B14F-4D97-AF65-F5344CB8AC3E}">
        <p14:creationId xmlns:p14="http://schemas.microsoft.com/office/powerpoint/2010/main" val="1484904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42BC-D7FE-4843-BC4E-CCDCBBDE729F}"/>
              </a:ext>
            </a:extLst>
          </p:cNvPr>
          <p:cNvSpPr>
            <a:spLocks noGrp="1"/>
          </p:cNvSpPr>
          <p:nvPr>
            <p:ph type="title"/>
          </p:nvPr>
        </p:nvSpPr>
        <p:spPr/>
        <p:txBody>
          <a:bodyPr/>
          <a:lstStyle/>
          <a:p>
            <a:r>
              <a:rPr lang="en-GB" dirty="0"/>
              <a:t>Reporting suspected adverse reactions</a:t>
            </a:r>
          </a:p>
        </p:txBody>
      </p:sp>
      <p:sp>
        <p:nvSpPr>
          <p:cNvPr id="3" name="Content Placeholder 2">
            <a:extLst>
              <a:ext uri="{FF2B5EF4-FFF2-40B4-BE49-F238E27FC236}">
                <a16:creationId xmlns:a16="http://schemas.microsoft.com/office/drawing/2014/main" id="{0E833E54-5A35-4231-A871-CA18EA575AA4}"/>
              </a:ext>
            </a:extLst>
          </p:cNvPr>
          <p:cNvSpPr>
            <a:spLocks noGrp="1"/>
          </p:cNvSpPr>
          <p:nvPr>
            <p:ph idx="1"/>
          </p:nvPr>
        </p:nvSpPr>
        <p:spPr>
          <a:xfrm>
            <a:off x="330205" y="1459832"/>
            <a:ext cx="11123857" cy="4979017"/>
          </a:xfrm>
        </p:spPr>
        <p:txBody>
          <a:bodyPr>
            <a:normAutofit fontScale="70000" lnSpcReduction="20000"/>
          </a:bodyPr>
          <a:lstStyle/>
          <a:p>
            <a:pPr lvl="1"/>
            <a:r>
              <a:rPr lang="en-GB" altLang="en-US" sz="3100" dirty="0">
                <a:ea typeface="ヒラギノ角ゴ Pro W3"/>
                <a:cs typeface="ヒラギノ角ゴ Pro W3"/>
              </a:rPr>
              <a:t>all suspected adverse reactions should be reported to the MHRA using </a:t>
            </a:r>
            <a:r>
              <a:rPr lang="en-GB" altLang="en-US" sz="3100" b="1" dirty="0">
                <a:ea typeface="ヒラギノ角ゴ Pro W3"/>
                <a:cs typeface="ヒラギノ角ゴ Pro W3"/>
              </a:rPr>
              <a:t>the Yellow Card scheme</a:t>
            </a:r>
            <a:r>
              <a:rPr lang="en-GB" altLang="en-US" sz="3100" dirty="0">
                <a:ea typeface="ヒラギノ角ゴ Pro W3"/>
                <a:cs typeface="ヒラギノ角ゴ Pro W3"/>
              </a:rPr>
              <a:t> </a:t>
            </a:r>
            <a:r>
              <a:rPr lang="en-GB" altLang="en-US" sz="3100" dirty="0">
                <a:ea typeface="ヒラギノ角ゴ Pro W3"/>
                <a:cs typeface="ヒラギノ角ゴ Pro W3"/>
                <a:hlinkClick r:id="rId3"/>
              </a:rPr>
              <a:t>http://mhra.gov.uk/yellowcard</a:t>
            </a:r>
            <a:r>
              <a:rPr lang="en-GB" altLang="en-US" sz="3100" dirty="0">
                <a:ea typeface="ヒラギノ角ゴ Pro W3"/>
                <a:cs typeface="ヒラギノ角ゴ Pro W3"/>
              </a:rPr>
              <a:t>  </a:t>
            </a:r>
          </a:p>
          <a:p>
            <a:pPr lvl="1"/>
            <a:endParaRPr lang="en-GB" altLang="en-US" sz="3100" dirty="0">
              <a:ea typeface="ヒラギノ角ゴ Pro W3"/>
              <a:cs typeface="ヒラギノ角ゴ Pro W3"/>
            </a:endParaRPr>
          </a:p>
          <a:p>
            <a:pPr lvl="2"/>
            <a:r>
              <a:rPr lang="en-GB" sz="3100" dirty="0"/>
              <a:t>for vaccines that have been marketed in the UK for two years or more only serious suspected ADRs should be reported: this includes Menveo</a:t>
            </a:r>
            <a:r>
              <a:rPr lang="en-GB" sz="3100" baseline="30000" dirty="0"/>
              <a:t>®</a:t>
            </a:r>
            <a:r>
              <a:rPr lang="en-GB" sz="3100" dirty="0"/>
              <a:t> and Nimenrix</a:t>
            </a:r>
            <a:r>
              <a:rPr lang="en-GB" sz="3100" baseline="30000" dirty="0"/>
              <a:t>®</a:t>
            </a:r>
          </a:p>
          <a:p>
            <a:pPr lvl="2"/>
            <a:r>
              <a:rPr lang="en-GB" sz="3100" dirty="0"/>
              <a:t>for vaccines that are newly licensed in the UK, and which are therefore subject to enhanced surveillance and are given ‘black triangle’ status (indicated by an inverted triangle on the product information), all serious </a:t>
            </a:r>
            <a:r>
              <a:rPr lang="en-GB" sz="3100" u="sng" dirty="0"/>
              <a:t>and</a:t>
            </a:r>
            <a:r>
              <a:rPr lang="en-GB" sz="3100" dirty="0"/>
              <a:t> non-serious suspected ADRs should be reported: this includes MenQuadfi</a:t>
            </a:r>
            <a:r>
              <a:rPr lang="en-GB" sz="3100" baseline="30000" dirty="0"/>
              <a:t>®</a:t>
            </a:r>
          </a:p>
          <a:p>
            <a:pPr lvl="2"/>
            <a:r>
              <a:rPr lang="en-GB" altLang="en-US" sz="3100" dirty="0">
                <a:ea typeface="ヒラギノ角ゴ Pro W3"/>
                <a:cs typeface="ヒラギノ角ゴ Pro W3"/>
              </a:rPr>
              <a:t>success of the scheme depends on early, </a:t>
            </a:r>
          </a:p>
          <a:p>
            <a:pPr marL="914400" lvl="2" indent="0">
              <a:buNone/>
            </a:pPr>
            <a:r>
              <a:rPr lang="en-GB" altLang="en-US" sz="3100" dirty="0">
                <a:ea typeface="ヒラギノ角ゴ Pro W3"/>
                <a:cs typeface="ヒラギノ角ゴ Pro W3"/>
              </a:rPr>
              <a:t>   complete and accurate reporting; report even</a:t>
            </a:r>
          </a:p>
          <a:p>
            <a:pPr marL="914400" lvl="2" indent="0">
              <a:buNone/>
            </a:pPr>
            <a:r>
              <a:rPr lang="en-GB" altLang="en-US" sz="3100" dirty="0">
                <a:ea typeface="ヒラギノ角ゴ Pro W3"/>
                <a:cs typeface="ヒラギノ角ゴ Pro W3"/>
              </a:rPr>
              <a:t>   if uncertain about whether the vaccine caused</a:t>
            </a:r>
          </a:p>
          <a:p>
            <a:pPr marL="914400" lvl="2" indent="0">
              <a:buNone/>
            </a:pPr>
            <a:r>
              <a:rPr lang="en-GB" altLang="en-US" sz="3100" dirty="0">
                <a:ea typeface="ヒラギノ角ゴ Pro W3"/>
                <a:cs typeface="ヒラギノ角ゴ Pro W3"/>
              </a:rPr>
              <a:t>   the condition</a:t>
            </a:r>
          </a:p>
          <a:p>
            <a:pPr lvl="2"/>
            <a:endParaRPr lang="en-GB" sz="3100" dirty="0"/>
          </a:p>
          <a:p>
            <a:pPr lvl="1"/>
            <a:r>
              <a:rPr lang="en-GB" altLang="en-US" sz="3100" dirty="0">
                <a:ea typeface="ヒラギノ角ゴ Pro W3"/>
                <a:cs typeface="ヒラギノ角ゴ Pro W3"/>
              </a:rPr>
              <a:t>see chapter 9 of the Green Book for details</a:t>
            </a:r>
          </a:p>
          <a:p>
            <a:endParaRPr lang="en-GB" dirty="0"/>
          </a:p>
        </p:txBody>
      </p:sp>
      <p:sp>
        <p:nvSpPr>
          <p:cNvPr id="4" name="Footer Placeholder 3">
            <a:extLst>
              <a:ext uri="{FF2B5EF4-FFF2-40B4-BE49-F238E27FC236}">
                <a16:creationId xmlns:a16="http://schemas.microsoft.com/office/drawing/2014/main" id="{18EB8A50-FB3F-43BF-8763-0AD5A50F022F}"/>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F702EA27-02D7-465E-8C50-9D4F1DEFC940}"/>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pic>
        <p:nvPicPr>
          <p:cNvPr id="6" name="Picture 5" descr="images.jpg">
            <a:extLst>
              <a:ext uri="{FF2B5EF4-FFF2-40B4-BE49-F238E27FC236}">
                <a16:creationId xmlns:a16="http://schemas.microsoft.com/office/drawing/2014/main" id="{5614FABE-A369-4015-B7CB-76CA53B241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56064" y="4281827"/>
            <a:ext cx="3440269" cy="19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997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ED05AA-5E7B-FCE6-01AF-259E5C34EE1D}"/>
              </a:ext>
            </a:extLst>
          </p:cNvPr>
          <p:cNvSpPr>
            <a:spLocks noGrp="1"/>
          </p:cNvSpPr>
          <p:nvPr>
            <p:ph type="ctrTitle"/>
          </p:nvPr>
        </p:nvSpPr>
        <p:spPr/>
        <p:txBody>
          <a:bodyPr/>
          <a:lstStyle/>
          <a:p>
            <a:r>
              <a:rPr lang="en-GB" dirty="0"/>
              <a:t>Vaccine uptake</a:t>
            </a:r>
          </a:p>
        </p:txBody>
      </p:sp>
      <p:sp>
        <p:nvSpPr>
          <p:cNvPr id="4" name="Footer Placeholder 3">
            <a:extLst>
              <a:ext uri="{FF2B5EF4-FFF2-40B4-BE49-F238E27FC236}">
                <a16:creationId xmlns:a16="http://schemas.microsoft.com/office/drawing/2014/main" id="{754FDD98-12FB-55DD-CD2A-361D06E82236}"/>
              </a:ext>
            </a:extLst>
          </p:cNvPr>
          <p:cNvSpPr>
            <a:spLocks noGrp="1"/>
          </p:cNvSpPr>
          <p:nvPr>
            <p:ph type="ftr" sz="quarter" idx="4294967295"/>
          </p:nvPr>
        </p:nvSpPr>
        <p:spPr>
          <a:xfrm>
            <a:off x="0" y="6438900"/>
            <a:ext cx="10007600" cy="363538"/>
          </a:xfrm>
        </p:spPr>
        <p:txBody>
          <a:bodyPr/>
          <a:lstStyle/>
          <a:p>
            <a:r>
              <a:rPr lang="fr-FR"/>
              <a:t>Meningococcal ACWY immunisation programme for adolescents June 2024</a:t>
            </a:r>
            <a:endParaRPr lang="en-GB" sz="1400" dirty="0"/>
          </a:p>
        </p:txBody>
      </p:sp>
    </p:spTree>
    <p:extLst>
      <p:ext uri="{BB962C8B-B14F-4D97-AF65-F5344CB8AC3E}">
        <p14:creationId xmlns:p14="http://schemas.microsoft.com/office/powerpoint/2010/main" val="95725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C27426-A238-6371-4B38-FBFFB54FA0FF}"/>
              </a:ext>
            </a:extLst>
          </p:cNvPr>
          <p:cNvSpPr>
            <a:spLocks noGrp="1"/>
          </p:cNvSpPr>
          <p:nvPr>
            <p:ph type="title"/>
          </p:nvPr>
        </p:nvSpPr>
        <p:spPr/>
        <p:txBody>
          <a:bodyPr>
            <a:normAutofit fontScale="90000"/>
          </a:bodyPr>
          <a:lstStyle/>
          <a:p>
            <a:r>
              <a:rPr lang="en-GB" dirty="0"/>
              <a:t>MenACWY coverage in adolescents in school years 9 and 10 by academic year from 2015 to 2022</a:t>
            </a:r>
            <a:endParaRPr lang="en-GB" sz="1200" dirty="0">
              <a:solidFill>
                <a:srgbClr val="FF0000"/>
              </a:solidFill>
            </a:endParaRPr>
          </a:p>
        </p:txBody>
      </p:sp>
      <p:pic>
        <p:nvPicPr>
          <p:cNvPr id="10" name="Content Placeholder 9">
            <a:extLst>
              <a:ext uri="{FF2B5EF4-FFF2-40B4-BE49-F238E27FC236}">
                <a16:creationId xmlns:a16="http://schemas.microsoft.com/office/drawing/2014/main" id="{573C0685-9C3E-5537-8465-3A1338E902BC}"/>
              </a:ext>
            </a:extLst>
          </p:cNvPr>
          <p:cNvPicPr>
            <a:picLocks noGrp="1" noChangeAspect="1"/>
          </p:cNvPicPr>
          <p:nvPr>
            <p:ph idx="1"/>
          </p:nvPr>
        </p:nvPicPr>
        <p:blipFill>
          <a:blip r:embed="rId3"/>
          <a:stretch>
            <a:fillRect/>
          </a:stretch>
        </p:blipFill>
        <p:spPr>
          <a:xfrm>
            <a:off x="150294" y="1873148"/>
            <a:ext cx="6563389" cy="4351338"/>
          </a:xfrm>
        </p:spPr>
      </p:pic>
      <p:sp>
        <p:nvSpPr>
          <p:cNvPr id="5" name="Footer Placeholder 4">
            <a:extLst>
              <a:ext uri="{FF2B5EF4-FFF2-40B4-BE49-F238E27FC236}">
                <a16:creationId xmlns:a16="http://schemas.microsoft.com/office/drawing/2014/main" id="{C394E13B-9879-2963-6EB5-6C809A8C9CD1}"/>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6" name="Slide Number Placeholder 5">
            <a:extLst>
              <a:ext uri="{FF2B5EF4-FFF2-40B4-BE49-F238E27FC236}">
                <a16:creationId xmlns:a16="http://schemas.microsoft.com/office/drawing/2014/main" id="{FE7085DC-A423-53DD-CF52-37B9EE736DCE}"/>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
        <p:nvSpPr>
          <p:cNvPr id="11" name="TextBox 10">
            <a:extLst>
              <a:ext uri="{FF2B5EF4-FFF2-40B4-BE49-F238E27FC236}">
                <a16:creationId xmlns:a16="http://schemas.microsoft.com/office/drawing/2014/main" id="{6D15D9B7-A30A-47B6-E174-C97A03F967E4}"/>
              </a:ext>
            </a:extLst>
          </p:cNvPr>
          <p:cNvSpPr txBox="1"/>
          <p:nvPr/>
        </p:nvSpPr>
        <p:spPr>
          <a:xfrm rot="10800000" flipV="1">
            <a:off x="7479609" y="1530354"/>
            <a:ext cx="3366197" cy="4801314"/>
          </a:xfrm>
          <a:prstGeom prst="rect">
            <a:avLst/>
          </a:prstGeom>
          <a:noFill/>
        </p:spPr>
        <p:txBody>
          <a:bodyPr wrap="square" rtlCol="0">
            <a:spAutoFit/>
          </a:bodyPr>
          <a:lstStyle/>
          <a:p>
            <a:r>
              <a:rPr lang="en-GB" dirty="0"/>
              <a:t>From March 2020, the COVID-19 pandemic led to some disruption of and additional challenges for the school-based immunisation programme (school closures; reduced school attendance which did not quickly recover; staff absences; introduction of the COVID-19 vaccination programme and extension of the influenza vaccination programme) from which there has been a partial but not yet complete return to pre-pandemic levels of vaccine coverage</a:t>
            </a:r>
          </a:p>
        </p:txBody>
      </p:sp>
    </p:spTree>
    <p:extLst>
      <p:ext uri="{BB962C8B-B14F-4D97-AF65-F5344CB8AC3E}">
        <p14:creationId xmlns:p14="http://schemas.microsoft.com/office/powerpoint/2010/main" val="1027230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7AF1-4C29-4F2A-982D-4FB9A78B13BA}"/>
              </a:ext>
            </a:extLst>
          </p:cNvPr>
          <p:cNvSpPr>
            <a:spLocks noGrp="1"/>
          </p:cNvSpPr>
          <p:nvPr>
            <p:ph type="title"/>
          </p:nvPr>
        </p:nvSpPr>
        <p:spPr/>
        <p:txBody>
          <a:bodyPr/>
          <a:lstStyle/>
          <a:p>
            <a:r>
              <a:rPr lang="en-GB" dirty="0"/>
              <a:t>The role of healthcare professionals</a:t>
            </a:r>
          </a:p>
        </p:txBody>
      </p:sp>
      <p:sp>
        <p:nvSpPr>
          <p:cNvPr id="3" name="Content Placeholder 2">
            <a:extLst>
              <a:ext uri="{FF2B5EF4-FFF2-40B4-BE49-F238E27FC236}">
                <a16:creationId xmlns:a16="http://schemas.microsoft.com/office/drawing/2014/main" id="{612E7841-6987-414A-8C49-964E0648750E}"/>
              </a:ext>
            </a:extLst>
          </p:cNvPr>
          <p:cNvSpPr>
            <a:spLocks noGrp="1"/>
          </p:cNvSpPr>
          <p:nvPr>
            <p:ph idx="1"/>
          </p:nvPr>
        </p:nvSpPr>
        <p:spPr>
          <a:xfrm>
            <a:off x="330205" y="1774825"/>
            <a:ext cx="8376473" cy="4616269"/>
          </a:xfrm>
        </p:spPr>
        <p:txBody>
          <a:bodyPr>
            <a:normAutofit fontScale="85000" lnSpcReduction="20000"/>
          </a:bodyPr>
          <a:lstStyle/>
          <a:p>
            <a:r>
              <a:rPr lang="en-GB" dirty="0"/>
              <a:t>to provide clear, concise and accurate information to young people and the parents or carers of those receiving the MenACWY vaccine as part of the routine adolescent immunisation programme</a:t>
            </a:r>
          </a:p>
          <a:p>
            <a:r>
              <a:rPr lang="en-GB" dirty="0"/>
              <a:t>every effort should be made by healthcare professionals to maximise the uptake of the meningococcal ACWY vaccine in adolescents and to ensure that young people and their parents or carers are fully informed about the importance of ensuring protection against meningococcal disease caused by A, C, W and Y meningococcal strains</a:t>
            </a:r>
          </a:p>
          <a:p>
            <a:r>
              <a:rPr lang="en-GB" dirty="0"/>
              <a:t>staff should be clear about arrangements in their area so that they can signpost young people and their parents or carers to the correct service provider – or promptly offer vaccination, as appropriate</a:t>
            </a:r>
          </a:p>
          <a:p>
            <a:r>
              <a:rPr lang="en-GB" dirty="0"/>
              <a:t>leaflets and posters are available from:</a:t>
            </a:r>
            <a:r>
              <a:rPr lang="en-GB" dirty="0">
                <a:solidFill>
                  <a:srgbClr val="FF0000"/>
                </a:solidFill>
              </a:rPr>
              <a:t> </a:t>
            </a:r>
            <a:r>
              <a:rPr lang="en-GB" dirty="0">
                <a:hlinkClick r:id="rId3"/>
              </a:rPr>
              <a:t>Meningococcal ACWY (MenACWY) vaccination programme - GOV.UK (www.gov.uk)</a:t>
            </a:r>
            <a:r>
              <a:rPr lang="en-GB" dirty="0"/>
              <a:t> (download) and </a:t>
            </a:r>
            <a:r>
              <a:rPr lang="en-GB" dirty="0">
                <a:hlinkClick r:id="rId4"/>
              </a:rPr>
              <a:t>https://www.healthpublications.gov.uk</a:t>
            </a:r>
            <a:r>
              <a:rPr lang="en-GB" dirty="0"/>
              <a:t> (download and order) – staff should use these and the available digital resources to raise awareness about the disease and the vaccine amongst the target population and to support the process of informed consent prior to vaccine administration</a:t>
            </a:r>
          </a:p>
          <a:p>
            <a:endParaRPr lang="en-GB" dirty="0"/>
          </a:p>
          <a:p>
            <a:endParaRPr lang="en-GB" dirty="0">
              <a:solidFill>
                <a:srgbClr val="FF0000"/>
              </a:solidFill>
            </a:endParaRPr>
          </a:p>
          <a:p>
            <a:endParaRPr lang="en-GB" dirty="0"/>
          </a:p>
          <a:p>
            <a:endParaRPr lang="en-GB" dirty="0"/>
          </a:p>
        </p:txBody>
      </p:sp>
      <p:sp>
        <p:nvSpPr>
          <p:cNvPr id="4" name="Footer Placeholder 3">
            <a:extLst>
              <a:ext uri="{FF2B5EF4-FFF2-40B4-BE49-F238E27FC236}">
                <a16:creationId xmlns:a16="http://schemas.microsoft.com/office/drawing/2014/main" id="{BBEE593E-5CD7-454F-B5A3-51FCF7A24DAD}"/>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C0E3BF89-BD3F-4651-B944-504C7CD08513}"/>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pic>
        <p:nvPicPr>
          <p:cNvPr id="8" name="Content Placeholder 9">
            <a:extLst>
              <a:ext uri="{FF2B5EF4-FFF2-40B4-BE49-F238E27FC236}">
                <a16:creationId xmlns:a16="http://schemas.microsoft.com/office/drawing/2014/main" id="{F7591E5F-74B2-6D10-1649-0F0D31698D84}"/>
              </a:ext>
            </a:extLst>
          </p:cNvPr>
          <p:cNvPicPr>
            <a:picLocks noChangeAspect="1"/>
          </p:cNvPicPr>
          <p:nvPr/>
        </p:nvPicPr>
        <p:blipFill>
          <a:blip r:embed="rId5"/>
          <a:stretch>
            <a:fillRect/>
          </a:stretch>
        </p:blipFill>
        <p:spPr>
          <a:xfrm>
            <a:off x="8871286" y="1464709"/>
            <a:ext cx="2594810" cy="4926386"/>
          </a:xfrm>
          <a:prstGeom prst="rect">
            <a:avLst/>
          </a:prstGeom>
        </p:spPr>
      </p:pic>
    </p:spTree>
    <p:extLst>
      <p:ext uri="{BB962C8B-B14F-4D97-AF65-F5344CB8AC3E}">
        <p14:creationId xmlns:p14="http://schemas.microsoft.com/office/powerpoint/2010/main" val="2818596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7DA9-5274-F8D2-7FD4-2B8448F6080C}"/>
              </a:ext>
            </a:extLst>
          </p:cNvPr>
          <p:cNvSpPr>
            <a:spLocks noGrp="1"/>
          </p:cNvSpPr>
          <p:nvPr>
            <p:ph type="title"/>
          </p:nvPr>
        </p:nvSpPr>
        <p:spPr/>
        <p:txBody>
          <a:bodyPr>
            <a:normAutofit/>
          </a:bodyPr>
          <a:lstStyle/>
          <a:p>
            <a:r>
              <a:rPr lang="en-GB" dirty="0"/>
              <a:t>Opportunistic vaccination</a:t>
            </a:r>
          </a:p>
        </p:txBody>
      </p:sp>
      <p:sp>
        <p:nvSpPr>
          <p:cNvPr id="10" name="Content Placeholder 9">
            <a:extLst>
              <a:ext uri="{FF2B5EF4-FFF2-40B4-BE49-F238E27FC236}">
                <a16:creationId xmlns:a16="http://schemas.microsoft.com/office/drawing/2014/main" id="{A9267467-D84D-C0C6-1D55-BAD2862590C1}"/>
              </a:ext>
            </a:extLst>
          </p:cNvPr>
          <p:cNvSpPr>
            <a:spLocks noGrp="1"/>
          </p:cNvSpPr>
          <p:nvPr>
            <p:ph sz="half" idx="2"/>
          </p:nvPr>
        </p:nvSpPr>
        <p:spPr>
          <a:xfrm>
            <a:off x="8758990" y="1839922"/>
            <a:ext cx="3124200" cy="4145480"/>
          </a:xfrm>
        </p:spPr>
        <p:txBody>
          <a:bodyPr>
            <a:normAutofit fontScale="77500" lnSpcReduction="20000"/>
          </a:bodyPr>
          <a:lstStyle/>
          <a:p>
            <a:r>
              <a:rPr lang="en-GB" dirty="0"/>
              <a:t>Individuals who have left school and remain unvaccinated should be offered vaccination opportunistically – they remain eligible until they become 25 years of age</a:t>
            </a:r>
          </a:p>
          <a:p>
            <a:r>
              <a:rPr lang="en-GB" dirty="0"/>
              <a:t>Contact with young people/ young adults, in school or GP practices and upon entrance to a sixth form college or university, provides a good opportunity to promote and offer vaccination and raise awareness of the signs and symptoms of the disease</a:t>
            </a:r>
          </a:p>
        </p:txBody>
      </p:sp>
      <p:sp>
        <p:nvSpPr>
          <p:cNvPr id="4" name="Footer Placeholder 3">
            <a:extLst>
              <a:ext uri="{FF2B5EF4-FFF2-40B4-BE49-F238E27FC236}">
                <a16:creationId xmlns:a16="http://schemas.microsoft.com/office/drawing/2014/main" id="{90B657BA-0532-77E8-38D8-7E5270231A90}"/>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5E0A6884-787B-5623-5F56-1B58518849E5}"/>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pic>
        <p:nvPicPr>
          <p:cNvPr id="8" name="Picture 7">
            <a:extLst>
              <a:ext uri="{FF2B5EF4-FFF2-40B4-BE49-F238E27FC236}">
                <a16:creationId xmlns:a16="http://schemas.microsoft.com/office/drawing/2014/main" id="{35A0A92D-E99B-4CF4-00D6-3C4D0126984F}"/>
              </a:ext>
            </a:extLst>
          </p:cNvPr>
          <p:cNvPicPr>
            <a:picLocks noChangeAspect="1"/>
          </p:cNvPicPr>
          <p:nvPr/>
        </p:nvPicPr>
        <p:blipFill>
          <a:blip r:embed="rId3"/>
          <a:stretch>
            <a:fillRect/>
          </a:stretch>
        </p:blipFill>
        <p:spPr>
          <a:xfrm>
            <a:off x="3137693" y="1449471"/>
            <a:ext cx="3150443" cy="4926386"/>
          </a:xfrm>
          <a:prstGeom prst="rect">
            <a:avLst/>
          </a:prstGeom>
        </p:spPr>
      </p:pic>
      <p:pic>
        <p:nvPicPr>
          <p:cNvPr id="11" name="Content Placeholder 7">
            <a:extLst>
              <a:ext uri="{FF2B5EF4-FFF2-40B4-BE49-F238E27FC236}">
                <a16:creationId xmlns:a16="http://schemas.microsoft.com/office/drawing/2014/main" id="{716BB391-1A52-09E9-B58F-231C8190F2DF}"/>
              </a:ext>
            </a:extLst>
          </p:cNvPr>
          <p:cNvPicPr>
            <a:picLocks noChangeAspect="1"/>
          </p:cNvPicPr>
          <p:nvPr/>
        </p:nvPicPr>
        <p:blipFill>
          <a:blip r:embed="rId4"/>
          <a:stretch>
            <a:fillRect/>
          </a:stretch>
        </p:blipFill>
        <p:spPr>
          <a:xfrm>
            <a:off x="6288136" y="1449470"/>
            <a:ext cx="2470854" cy="4926385"/>
          </a:xfrm>
          <a:prstGeom prst="rect">
            <a:avLst/>
          </a:prstGeom>
        </p:spPr>
      </p:pic>
      <p:pic>
        <p:nvPicPr>
          <p:cNvPr id="19" name="Content Placeholder 18">
            <a:extLst>
              <a:ext uri="{FF2B5EF4-FFF2-40B4-BE49-F238E27FC236}">
                <a16:creationId xmlns:a16="http://schemas.microsoft.com/office/drawing/2014/main" id="{4BCC33D8-A7F5-63CD-8144-53F0D57E6D6D}"/>
              </a:ext>
            </a:extLst>
          </p:cNvPr>
          <p:cNvPicPr>
            <a:picLocks noGrp="1" noChangeAspect="1"/>
          </p:cNvPicPr>
          <p:nvPr>
            <p:ph sz="half" idx="1"/>
          </p:nvPr>
        </p:nvPicPr>
        <p:blipFill>
          <a:blip r:embed="rId5"/>
          <a:stretch>
            <a:fillRect/>
          </a:stretch>
        </p:blipFill>
        <p:spPr>
          <a:xfrm>
            <a:off x="57946" y="1449470"/>
            <a:ext cx="3079747" cy="4926384"/>
          </a:xfrm>
          <a:prstGeom prst="rect">
            <a:avLst/>
          </a:prstGeom>
        </p:spPr>
      </p:pic>
    </p:spTree>
    <p:extLst>
      <p:ext uri="{BB962C8B-B14F-4D97-AF65-F5344CB8AC3E}">
        <p14:creationId xmlns:p14="http://schemas.microsoft.com/office/powerpoint/2010/main" val="3194080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C7EB7D-75F4-E292-1908-A150A534A327}"/>
              </a:ext>
            </a:extLst>
          </p:cNvPr>
          <p:cNvSpPr>
            <a:spLocks noGrp="1"/>
          </p:cNvSpPr>
          <p:nvPr>
            <p:ph type="ctrTitle"/>
          </p:nvPr>
        </p:nvSpPr>
        <p:spPr/>
        <p:txBody>
          <a:bodyPr/>
          <a:lstStyle/>
          <a:p>
            <a:r>
              <a:rPr lang="en-GB" dirty="0"/>
              <a:t>Summary and resources</a:t>
            </a:r>
          </a:p>
        </p:txBody>
      </p:sp>
      <p:sp>
        <p:nvSpPr>
          <p:cNvPr id="4" name="Footer Placeholder 3">
            <a:extLst>
              <a:ext uri="{FF2B5EF4-FFF2-40B4-BE49-F238E27FC236}">
                <a16:creationId xmlns:a16="http://schemas.microsoft.com/office/drawing/2014/main" id="{B906089F-E09B-4FE9-70E1-462DCE5F8746}"/>
              </a:ext>
            </a:extLst>
          </p:cNvPr>
          <p:cNvSpPr>
            <a:spLocks noGrp="1"/>
          </p:cNvSpPr>
          <p:nvPr>
            <p:ph type="ftr" sz="quarter" idx="4294967295"/>
          </p:nvPr>
        </p:nvSpPr>
        <p:spPr>
          <a:xfrm>
            <a:off x="0" y="6438900"/>
            <a:ext cx="10007600" cy="363538"/>
          </a:xfrm>
        </p:spPr>
        <p:txBody>
          <a:bodyPr/>
          <a:lstStyle/>
          <a:p>
            <a:r>
              <a:rPr lang="fr-FR"/>
              <a:t>Meningococcal ACWY immunisation programme for adolescents June 2024</a:t>
            </a:r>
            <a:endParaRPr lang="en-GB" sz="1400" dirty="0"/>
          </a:p>
        </p:txBody>
      </p:sp>
    </p:spTree>
    <p:extLst>
      <p:ext uri="{BB962C8B-B14F-4D97-AF65-F5344CB8AC3E}">
        <p14:creationId xmlns:p14="http://schemas.microsoft.com/office/powerpoint/2010/main" val="3118085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3B6B-3E0D-410F-B7F7-15DD5F4B59E4}"/>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190C8E45-73CF-4D2E-B4F7-806983289779}"/>
              </a:ext>
            </a:extLst>
          </p:cNvPr>
          <p:cNvSpPr>
            <a:spLocks noGrp="1"/>
          </p:cNvSpPr>
          <p:nvPr>
            <p:ph idx="1"/>
          </p:nvPr>
        </p:nvSpPr>
        <p:spPr>
          <a:xfrm>
            <a:off x="330205" y="1622323"/>
            <a:ext cx="11123857" cy="4640825"/>
          </a:xfrm>
        </p:spPr>
        <p:txBody>
          <a:bodyPr>
            <a:normAutofit fontScale="77500" lnSpcReduction="20000"/>
          </a:bodyPr>
          <a:lstStyle/>
          <a:p>
            <a:r>
              <a:rPr lang="en-GB" dirty="0"/>
              <a:t>meningococcal disease is caused by invasive infection with the bacterium Neisseria meningitidis also known as meningococcus</a:t>
            </a:r>
          </a:p>
          <a:p>
            <a:r>
              <a:rPr lang="en-GB" dirty="0"/>
              <a:t>invasive meningococcal disease most commonly presents as meningitis or septicaemia and can affect all age groups</a:t>
            </a:r>
          </a:p>
          <a:p>
            <a:r>
              <a:rPr lang="en-GB" dirty="0"/>
              <a:t>there are 12 capsular groups of meningococcus of which groups B, C, W and Y. In the UK disease is usually caused by groups B, C, W and Y; vaccination has largely eliminated group C disease</a:t>
            </a:r>
          </a:p>
          <a:p>
            <a:r>
              <a:rPr lang="en-GB" dirty="0"/>
              <a:t>the MenACWY vaccine was introduced in response to an increase in cases of invasive meningococcal disease caused by capsular group W (</a:t>
            </a:r>
            <a:r>
              <a:rPr lang="en-GB" dirty="0" err="1"/>
              <a:t>MenW</a:t>
            </a:r>
            <a:r>
              <a:rPr lang="en-GB" dirty="0"/>
              <a:t>) disease</a:t>
            </a:r>
          </a:p>
          <a:p>
            <a:r>
              <a:rPr lang="en-GB" dirty="0"/>
              <a:t>offering MenACWY vaccine to adolescents offers them direct protection against capsular groups A, C, W and Y and prevents carriage of these bacteria in this age group, thereby offering protection through herd immunity to other age groups</a:t>
            </a:r>
          </a:p>
          <a:p>
            <a:r>
              <a:rPr lang="en-GB" dirty="0"/>
              <a:t>vaccine coverage had steadily increased and case numbers had declined between the commencement of the programme and the onset of the COVID 19 pandemic</a:t>
            </a:r>
          </a:p>
          <a:p>
            <a:r>
              <a:rPr lang="en-GB" dirty="0"/>
              <a:t>the measures (lockdown, social distancing) used to control the COVID-19 pandemic led to a dramatic reduction in cases and to poorer vaccine coverage: encouraging vaccination uptake of the routine cohorts and maximising opportunistic vaccination of those under the age of 25 years who remain unprotected are crucial to mitigating the impact of lower coverage against any increasing risk of disease</a:t>
            </a:r>
          </a:p>
        </p:txBody>
      </p:sp>
      <p:sp>
        <p:nvSpPr>
          <p:cNvPr id="4" name="Footer Placeholder 3">
            <a:extLst>
              <a:ext uri="{FF2B5EF4-FFF2-40B4-BE49-F238E27FC236}">
                <a16:creationId xmlns:a16="http://schemas.microsoft.com/office/drawing/2014/main" id="{6FBE3030-BFDD-49A5-A48B-6E80F2A12FCD}"/>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37DC157B-063B-40B3-8331-9F84EC39AF3F}"/>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210808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6045-5817-40EB-B785-4E4F4B2550E2}"/>
              </a:ext>
            </a:extLst>
          </p:cNvPr>
          <p:cNvSpPr>
            <a:spLocks noGrp="1"/>
          </p:cNvSpPr>
          <p:nvPr>
            <p:ph type="title"/>
          </p:nvPr>
        </p:nvSpPr>
        <p:spPr/>
        <p:txBody>
          <a:bodyPr/>
          <a:lstStyle/>
          <a:p>
            <a:r>
              <a:rPr lang="en-GB" dirty="0"/>
              <a:t>Aims of this resource</a:t>
            </a:r>
          </a:p>
        </p:txBody>
      </p:sp>
      <p:sp>
        <p:nvSpPr>
          <p:cNvPr id="3" name="Content Placeholder 2">
            <a:extLst>
              <a:ext uri="{FF2B5EF4-FFF2-40B4-BE49-F238E27FC236}">
                <a16:creationId xmlns:a16="http://schemas.microsoft.com/office/drawing/2014/main" id="{D5806508-A39D-4337-8E2F-E5E8B3B7CFB5}"/>
              </a:ext>
            </a:extLst>
          </p:cNvPr>
          <p:cNvSpPr>
            <a:spLocks noGrp="1"/>
          </p:cNvSpPr>
          <p:nvPr>
            <p:ph idx="1"/>
          </p:nvPr>
        </p:nvSpPr>
        <p:spPr>
          <a:xfrm>
            <a:off x="330205" y="1520042"/>
            <a:ext cx="11123857" cy="4579816"/>
          </a:xfrm>
        </p:spPr>
        <p:txBody>
          <a:bodyPr/>
          <a:lstStyle/>
          <a:p>
            <a:r>
              <a:rPr lang="en-GB" altLang="en-US" sz="2800" dirty="0">
                <a:ea typeface="ヒラギノ角ゴ Pro W3"/>
                <a:cs typeface="ヒラギノ角ゴ Pro W3"/>
              </a:rPr>
              <a:t>to raise awareness of invasive meningococcal disease (IMD) epidemiology and the impact of IMD on infants and adolescents</a:t>
            </a:r>
          </a:p>
          <a:p>
            <a:endParaRPr lang="en-GB" altLang="en-US" sz="2800" dirty="0">
              <a:ea typeface="ヒラギノ角ゴ Pro W3"/>
              <a:cs typeface="ヒラギノ角ゴ Pro W3"/>
            </a:endParaRPr>
          </a:p>
          <a:p>
            <a:r>
              <a:rPr lang="en-GB" altLang="en-US" sz="2800" dirty="0">
                <a:ea typeface="ヒラギノ角ゴ Pro W3"/>
                <a:cs typeface="ヒラギノ角ゴ Pro W3"/>
              </a:rPr>
              <a:t>to support and educate healthcare professionals involved in discussing immunisation against meningococcal ACWY disease with patients, parents or carers</a:t>
            </a:r>
          </a:p>
          <a:p>
            <a:endParaRPr lang="en-GB" altLang="en-US" sz="2800" dirty="0">
              <a:ea typeface="ヒラギノ角ゴ Pro W3"/>
              <a:cs typeface="ヒラギノ角ゴ Pro W3"/>
            </a:endParaRPr>
          </a:p>
          <a:p>
            <a:r>
              <a:rPr lang="en-GB" altLang="en-US" sz="2800" dirty="0">
                <a:ea typeface="ヒラギノ角ゴ Pro W3"/>
                <a:cs typeface="ヒラギノ角ゴ Pro W3"/>
              </a:rPr>
              <a:t>to promote the uptake of meningococcal ACWY vaccine through increasing awareness in healthcare professionals involved in immunisation</a:t>
            </a:r>
          </a:p>
          <a:p>
            <a:endParaRPr lang="en-GB" dirty="0"/>
          </a:p>
        </p:txBody>
      </p:sp>
      <p:sp>
        <p:nvSpPr>
          <p:cNvPr id="4" name="Footer Placeholder 3">
            <a:extLst>
              <a:ext uri="{FF2B5EF4-FFF2-40B4-BE49-F238E27FC236}">
                <a16:creationId xmlns:a16="http://schemas.microsoft.com/office/drawing/2014/main" id="{07AE74C0-0744-43D1-BD36-D86DF284EB55}"/>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79438E42-3C86-4654-B495-66B8C566DEF5}"/>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3191447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247D-641A-4350-8E04-A84C29FEFF7E}"/>
              </a:ext>
            </a:extLst>
          </p:cNvPr>
          <p:cNvSpPr>
            <a:spLocks noGrp="1"/>
          </p:cNvSpPr>
          <p:nvPr>
            <p:ph type="title"/>
          </p:nvPr>
        </p:nvSpPr>
        <p:spPr/>
        <p:txBody>
          <a:bodyPr/>
          <a:lstStyle/>
          <a:p>
            <a:r>
              <a:rPr lang="en-GB" dirty="0"/>
              <a:t>Useful links</a:t>
            </a:r>
          </a:p>
        </p:txBody>
      </p:sp>
      <p:sp>
        <p:nvSpPr>
          <p:cNvPr id="3" name="Content Placeholder 2">
            <a:extLst>
              <a:ext uri="{FF2B5EF4-FFF2-40B4-BE49-F238E27FC236}">
                <a16:creationId xmlns:a16="http://schemas.microsoft.com/office/drawing/2014/main" id="{8C8FA3A7-FF8A-48A7-86E8-F395839BAFC6}"/>
              </a:ext>
            </a:extLst>
          </p:cNvPr>
          <p:cNvSpPr>
            <a:spLocks noGrp="1"/>
          </p:cNvSpPr>
          <p:nvPr>
            <p:ph idx="1"/>
          </p:nvPr>
        </p:nvSpPr>
        <p:spPr/>
        <p:txBody>
          <a:bodyPr>
            <a:normAutofit fontScale="92500" lnSpcReduction="10000"/>
          </a:bodyPr>
          <a:lstStyle/>
          <a:p>
            <a:r>
              <a:rPr lang="en-GB" dirty="0"/>
              <a:t>Public Health England/ NHS England. Meningococcal ACWY conjugate vaccination (MenACWY). 22 June 2015 </a:t>
            </a:r>
            <a:r>
              <a:rPr lang="en-GB" dirty="0">
                <a:hlinkClick r:id="rId3"/>
              </a:rPr>
              <a:t>https://www.gov.uk/government/publications/menacwy-vaccine-introduction</a:t>
            </a:r>
            <a:endParaRPr lang="en-GB" dirty="0"/>
          </a:p>
          <a:p>
            <a:r>
              <a:rPr lang="en-GB" dirty="0"/>
              <a:t>UKHSA. Immunisation against infectious diseases (The Green Book) Meningococcal chapter 22 </a:t>
            </a:r>
            <a:r>
              <a:rPr lang="en-GB" dirty="0">
                <a:hlinkClick r:id="rId4"/>
              </a:rPr>
              <a:t>https://www.gov.uk/government/publications/meningococcal-the-green-book-chapter-22</a:t>
            </a:r>
            <a:endParaRPr lang="en-GB" dirty="0"/>
          </a:p>
          <a:p>
            <a:r>
              <a:rPr lang="en-GB" dirty="0"/>
              <a:t>UKHSA. Meningococcal leaflets, consent forms, PGD, information for healthcare practitioners and other MenACWY-specific materials: </a:t>
            </a:r>
            <a:r>
              <a:rPr lang="en-GB" dirty="0">
                <a:hlinkClick r:id="rId5"/>
              </a:rPr>
              <a:t>https://www.gov.uk/government/collections/meningococcal-acwy-menacwy-vaccination-programme</a:t>
            </a:r>
            <a:r>
              <a:rPr lang="en-GB" dirty="0"/>
              <a:t>  </a:t>
            </a:r>
          </a:p>
          <a:p>
            <a:r>
              <a:rPr lang="en-GB" dirty="0"/>
              <a:t>Meningitis Research Foundation:  </a:t>
            </a:r>
            <a:r>
              <a:rPr lang="en-GB" dirty="0">
                <a:hlinkClick r:id="rId6"/>
              </a:rPr>
              <a:t>http://www.meningitis.org/</a:t>
            </a:r>
            <a:endParaRPr lang="en-GB" dirty="0"/>
          </a:p>
          <a:p>
            <a:r>
              <a:rPr lang="en-GB" dirty="0"/>
              <a:t>Meningitis Now.  </a:t>
            </a:r>
            <a:r>
              <a:rPr lang="en-GB" dirty="0">
                <a:hlinkClick r:id="rId7"/>
              </a:rPr>
              <a:t>https://www.meningitisnow.org/</a:t>
            </a:r>
            <a:r>
              <a:rPr lang="en-GB" dirty="0"/>
              <a:t>  </a:t>
            </a:r>
          </a:p>
          <a:p>
            <a:r>
              <a:rPr lang="en-GB" dirty="0"/>
              <a:t>NHS Choices. </a:t>
            </a:r>
            <a:r>
              <a:rPr lang="en-GB" dirty="0">
                <a:hlinkClick r:id="rId8"/>
              </a:rPr>
              <a:t>http://www.nhs.uk/conditions/Meningitis/Pages/Introduction.aspx</a:t>
            </a:r>
            <a:r>
              <a:rPr lang="en-GB" dirty="0"/>
              <a:t>  </a:t>
            </a:r>
          </a:p>
          <a:p>
            <a:endParaRPr lang="en-GB" dirty="0"/>
          </a:p>
        </p:txBody>
      </p:sp>
      <p:sp>
        <p:nvSpPr>
          <p:cNvPr id="4" name="Footer Placeholder 3">
            <a:extLst>
              <a:ext uri="{FF2B5EF4-FFF2-40B4-BE49-F238E27FC236}">
                <a16:creationId xmlns:a16="http://schemas.microsoft.com/office/drawing/2014/main" id="{CC4E525A-DA71-4C92-88F3-1AD3BCBCC7E7}"/>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9EEB1719-D854-4242-A2D5-E588A36437C5}"/>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1982654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C017-11A7-31D1-9C62-8C13622BEBCC}"/>
              </a:ext>
            </a:extLst>
          </p:cNvPr>
          <p:cNvSpPr>
            <a:spLocks noGrp="1"/>
          </p:cNvSpPr>
          <p:nvPr>
            <p:ph type="title"/>
          </p:nvPr>
        </p:nvSpPr>
        <p:spPr/>
        <p:txBody>
          <a:bodyPr>
            <a:normAutofit fontScale="90000"/>
          </a:bodyPr>
          <a:lstStyle/>
          <a:p>
            <a:r>
              <a:rPr lang="en-GB" dirty="0"/>
              <a:t>Sources</a:t>
            </a:r>
            <a:br>
              <a:rPr lang="en-GB" dirty="0"/>
            </a:br>
            <a:endParaRPr lang="en-GB" dirty="0"/>
          </a:p>
        </p:txBody>
      </p:sp>
      <p:sp>
        <p:nvSpPr>
          <p:cNvPr id="3" name="Content Placeholder 2">
            <a:extLst>
              <a:ext uri="{FF2B5EF4-FFF2-40B4-BE49-F238E27FC236}">
                <a16:creationId xmlns:a16="http://schemas.microsoft.com/office/drawing/2014/main" id="{E6EEAFC1-E894-0D08-ED7C-5A59074246EE}"/>
              </a:ext>
            </a:extLst>
          </p:cNvPr>
          <p:cNvSpPr>
            <a:spLocks noGrp="1"/>
          </p:cNvSpPr>
          <p:nvPr>
            <p:ph idx="1"/>
          </p:nvPr>
        </p:nvSpPr>
        <p:spPr/>
        <p:txBody>
          <a:bodyPr/>
          <a:lstStyle/>
          <a:p>
            <a:pPr marL="0" indent="0" algn="l">
              <a:buNone/>
            </a:pPr>
            <a:r>
              <a:rPr lang="en-GB" b="1" i="0" dirty="0">
                <a:solidFill>
                  <a:srgbClr val="0B0C0C"/>
                </a:solidFill>
                <a:effectLst/>
                <a:latin typeface="+mn-lt"/>
              </a:rPr>
              <a:t>Meningococcal disease: clinical and public health management </a:t>
            </a:r>
            <a:r>
              <a:rPr lang="en-GB" b="0" i="0" dirty="0">
                <a:solidFill>
                  <a:srgbClr val="0B0C0C"/>
                </a:solidFill>
                <a:effectLst/>
                <a:latin typeface="+mn-lt"/>
              </a:rPr>
              <a:t>Guidance for health professionals on diagnoses, prevention and treatment of meningococcal disease: </a:t>
            </a:r>
            <a:r>
              <a:rPr lang="en-GB" dirty="0">
                <a:latin typeface="+mn-lt"/>
                <a:hlinkClick r:id="rId3"/>
              </a:rPr>
              <a:t>Meningococcal disease: clinical and public health management - GOV.UK (www.gov.uk)</a:t>
            </a:r>
            <a:endParaRPr lang="en-GB" dirty="0">
              <a:latin typeface="+mn-lt"/>
            </a:endParaRPr>
          </a:p>
          <a:p>
            <a:pPr marL="0" indent="0" algn="l">
              <a:buNone/>
            </a:pPr>
            <a:endParaRPr lang="en-GB" dirty="0">
              <a:latin typeface="+mn-lt"/>
            </a:endParaRPr>
          </a:p>
          <a:p>
            <a:pPr marL="0" indent="0" algn="l">
              <a:buNone/>
            </a:pPr>
            <a:r>
              <a:rPr lang="en-GB" b="1" dirty="0">
                <a:latin typeface="+mn-lt"/>
              </a:rPr>
              <a:t>Meningococcal ACWY programme: information for healthcare professionals:</a:t>
            </a:r>
          </a:p>
          <a:p>
            <a:pPr marL="0" indent="0" algn="l">
              <a:buNone/>
            </a:pPr>
            <a:r>
              <a:rPr lang="en-US" dirty="0">
                <a:hlinkClick r:id="rId4"/>
              </a:rPr>
              <a:t>MenACWY programme: information for healthcare professionals - GOV.UK (www.gov.uk)</a:t>
            </a:r>
            <a:endParaRPr lang="en-GB" dirty="0">
              <a:latin typeface="+mn-lt"/>
            </a:endParaRPr>
          </a:p>
        </p:txBody>
      </p:sp>
      <p:sp>
        <p:nvSpPr>
          <p:cNvPr id="4" name="Footer Placeholder 3">
            <a:extLst>
              <a:ext uri="{FF2B5EF4-FFF2-40B4-BE49-F238E27FC236}">
                <a16:creationId xmlns:a16="http://schemas.microsoft.com/office/drawing/2014/main" id="{3126001D-8E45-BB92-C66E-68CCB76B9519}"/>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E6CC3E3D-D720-B2A5-4405-EE2C7D1BB907}"/>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spTree>
    <p:extLst>
      <p:ext uri="{BB962C8B-B14F-4D97-AF65-F5344CB8AC3E}">
        <p14:creationId xmlns:p14="http://schemas.microsoft.com/office/powerpoint/2010/main" val="241066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79AB-F8C2-48FF-97C7-E5845668087E}"/>
              </a:ext>
            </a:extLst>
          </p:cNvPr>
          <p:cNvSpPr>
            <a:spLocks noGrp="1"/>
          </p:cNvSpPr>
          <p:nvPr>
            <p:ph type="title"/>
          </p:nvPr>
        </p:nvSpPr>
        <p:spPr/>
        <p:txBody>
          <a:bodyPr/>
          <a:lstStyle/>
          <a:p>
            <a:r>
              <a:rPr lang="en-GB" sz="3600" dirty="0"/>
              <a:t>Learning outcomes</a:t>
            </a:r>
            <a:endParaRPr lang="en-GB" dirty="0"/>
          </a:p>
        </p:txBody>
      </p:sp>
      <p:sp>
        <p:nvSpPr>
          <p:cNvPr id="3" name="Content Placeholder 2">
            <a:extLst>
              <a:ext uri="{FF2B5EF4-FFF2-40B4-BE49-F238E27FC236}">
                <a16:creationId xmlns:a16="http://schemas.microsoft.com/office/drawing/2014/main" id="{A271ECBA-D3C8-4347-A1EC-CB16A3E2A621}"/>
              </a:ext>
            </a:extLst>
          </p:cNvPr>
          <p:cNvSpPr>
            <a:spLocks noGrp="1"/>
          </p:cNvSpPr>
          <p:nvPr>
            <p:ph idx="1"/>
          </p:nvPr>
        </p:nvSpPr>
        <p:spPr/>
        <p:txBody>
          <a:bodyPr>
            <a:normAutofit/>
          </a:bodyPr>
          <a:lstStyle/>
          <a:p>
            <a:pPr marL="0" indent="0">
              <a:lnSpc>
                <a:spcPct val="110000"/>
              </a:lnSpc>
              <a:buFont typeface="Arial" pitchFamily="84" charset="0"/>
              <a:buNone/>
              <a:defRPr/>
            </a:pPr>
            <a:r>
              <a:rPr lang="en-GB" sz="2800" dirty="0"/>
              <a:t>after completing this training, healthcare professionals will be able to: </a:t>
            </a:r>
          </a:p>
          <a:p>
            <a:pPr>
              <a:lnSpc>
                <a:spcPct val="110000"/>
              </a:lnSpc>
              <a:defRPr/>
            </a:pPr>
            <a:r>
              <a:rPr lang="en-GB" sz="2800" b="1" dirty="0"/>
              <a:t>describe</a:t>
            </a:r>
            <a:r>
              <a:rPr lang="en-GB" sz="2800" dirty="0"/>
              <a:t> the aetiology and epidemiology of invasive meningococcal disease, with specific reference to the UK</a:t>
            </a:r>
          </a:p>
          <a:p>
            <a:pPr>
              <a:lnSpc>
                <a:spcPct val="110000"/>
              </a:lnSpc>
              <a:defRPr/>
            </a:pPr>
            <a:r>
              <a:rPr lang="en-GB" sz="2800" b="1" dirty="0"/>
              <a:t>advise</a:t>
            </a:r>
            <a:r>
              <a:rPr lang="en-GB" sz="2800" dirty="0"/>
              <a:t> and inform individuals, and/or parents/carers of those who are eligible about the importance of receiving MenACWY vaccine and provide evidence-based information where required</a:t>
            </a:r>
          </a:p>
          <a:p>
            <a:pPr>
              <a:lnSpc>
                <a:spcPct val="110000"/>
              </a:lnSpc>
              <a:defRPr/>
            </a:pPr>
            <a:r>
              <a:rPr lang="en-GB" sz="2800" b="1" dirty="0"/>
              <a:t>identify </a:t>
            </a:r>
            <a:r>
              <a:rPr lang="en-GB" sz="2800" dirty="0"/>
              <a:t>sources of additional information and resources </a:t>
            </a:r>
            <a:endParaRPr lang="en-GB" sz="2800" dirty="0">
              <a:latin typeface="Verdana" pitchFamily="34" charset="0"/>
            </a:endParaRPr>
          </a:p>
          <a:p>
            <a:endParaRPr lang="en-GB" dirty="0"/>
          </a:p>
        </p:txBody>
      </p:sp>
      <p:sp>
        <p:nvSpPr>
          <p:cNvPr id="4" name="Footer Placeholder 3">
            <a:extLst>
              <a:ext uri="{FF2B5EF4-FFF2-40B4-BE49-F238E27FC236}">
                <a16:creationId xmlns:a16="http://schemas.microsoft.com/office/drawing/2014/main" id="{79D46C52-C844-480F-A4AA-83E6375E4B82}"/>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B718CECF-359A-45B4-80C8-05EDDEDB7318}"/>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386985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15DA-D6EF-4711-BD07-E9F63BF9819E}"/>
              </a:ext>
            </a:extLst>
          </p:cNvPr>
          <p:cNvSpPr>
            <a:spLocks noGrp="1"/>
          </p:cNvSpPr>
          <p:nvPr>
            <p:ph type="title"/>
          </p:nvPr>
        </p:nvSpPr>
        <p:spPr/>
        <p:txBody>
          <a:bodyPr/>
          <a:lstStyle/>
          <a:p>
            <a:r>
              <a:rPr lang="en-GB" dirty="0"/>
              <a:t>Key messages</a:t>
            </a:r>
          </a:p>
        </p:txBody>
      </p:sp>
      <p:sp>
        <p:nvSpPr>
          <p:cNvPr id="4" name="Footer Placeholder 3">
            <a:extLst>
              <a:ext uri="{FF2B5EF4-FFF2-40B4-BE49-F238E27FC236}">
                <a16:creationId xmlns:a16="http://schemas.microsoft.com/office/drawing/2014/main" id="{6801EFE5-0032-4FBF-B52B-5D18D00B7366}"/>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25340428-892E-4222-B00C-55E5278D9BE5}"/>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
        <p:nvSpPr>
          <p:cNvPr id="6" name="Content Placeholder 2">
            <a:extLst>
              <a:ext uri="{FF2B5EF4-FFF2-40B4-BE49-F238E27FC236}">
                <a16:creationId xmlns:a16="http://schemas.microsoft.com/office/drawing/2014/main" id="{137CD31E-4AB9-4587-BCFD-6E7C5BD1F2BD}"/>
              </a:ext>
            </a:extLst>
          </p:cNvPr>
          <p:cNvSpPr>
            <a:spLocks noGrp="1"/>
          </p:cNvSpPr>
          <p:nvPr>
            <p:ph idx="1"/>
          </p:nvPr>
        </p:nvSpPr>
        <p:spPr>
          <a:xfrm>
            <a:off x="130630" y="1401557"/>
            <a:ext cx="11432480" cy="4607413"/>
          </a:xfrm>
        </p:spPr>
        <p:txBody>
          <a:bodyPr>
            <a:noAutofit/>
          </a:bodyPr>
          <a:lstStyle/>
          <a:p>
            <a:r>
              <a:rPr lang="en-GB" altLang="en-US" sz="2000" dirty="0">
                <a:ea typeface="ヒラギノ角ゴ Pro W3"/>
                <a:cs typeface="ヒラギノ角ゴ Pro W3"/>
              </a:rPr>
              <a:t>meningococcal disease is caused by invasive infection with the bacterium </a:t>
            </a:r>
            <a:r>
              <a:rPr lang="en-GB" altLang="en-US" sz="2000" i="1" dirty="0">
                <a:ea typeface="ヒラギノ角ゴ Pro W3"/>
                <a:cs typeface="ヒラギノ角ゴ Pro W3"/>
              </a:rPr>
              <a:t>Neisseria meningitidis </a:t>
            </a:r>
            <a:r>
              <a:rPr lang="en-GB" altLang="en-US" sz="2000" dirty="0">
                <a:ea typeface="ヒラギノ角ゴ Pro W3"/>
                <a:cs typeface="ヒラギノ角ゴ Pro W3"/>
              </a:rPr>
              <a:t>also known as the meningococcus</a:t>
            </a:r>
            <a:endParaRPr lang="en-GB" sz="2000" dirty="0"/>
          </a:p>
          <a:p>
            <a:r>
              <a:rPr lang="en-GB" altLang="en-US" sz="2000" dirty="0">
                <a:ea typeface="ヒラギノ角ゴ Pro W3"/>
                <a:cs typeface="ヒラギノ角ゴ Pro W3"/>
              </a:rPr>
              <a:t>meningococcal disease </a:t>
            </a:r>
            <a:r>
              <a:rPr lang="en-GB" sz="2000" dirty="0"/>
              <a:t>is an important clinical and public health problem; it </a:t>
            </a:r>
            <a:r>
              <a:rPr lang="en-GB" altLang="en-US" sz="2000" dirty="0">
                <a:ea typeface="ヒラギノ角ゴ Pro W3"/>
                <a:cs typeface="ヒラギノ角ゴ Pro W3"/>
              </a:rPr>
              <a:t>most commonly presents as meningitis or septicaemia and can affect all age groups</a:t>
            </a:r>
          </a:p>
          <a:p>
            <a:r>
              <a:rPr lang="en-GB" altLang="en-US" sz="2000" dirty="0">
                <a:ea typeface="ヒラギノ角ゴ Pro W3"/>
              </a:rPr>
              <a:t>the meningococcal bacteria colonise the nasopharynx of humans; asymptomatic carriage prevalence increases throughout childhood, peaks in late teens/ early 20s and subsequently decreases in adulthood </a:t>
            </a:r>
          </a:p>
          <a:p>
            <a:r>
              <a:rPr lang="en-GB" altLang="en-US" sz="2000" dirty="0">
                <a:ea typeface="ヒラギノ角ゴ Pro W3"/>
                <a:cs typeface="ヒラギノ角ゴ Pro W3"/>
              </a:rPr>
              <a:t>there are 12 capsular groups of meningococcus; in the UK disease is usually caused by groups B, C, W and Y; </a:t>
            </a:r>
            <a:r>
              <a:rPr lang="en-GB" sz="2000" dirty="0"/>
              <a:t>vaccination has largely eliminated group C disease</a:t>
            </a:r>
            <a:endParaRPr lang="en-GB" altLang="en-US" sz="2000" strike="sngStrike" dirty="0">
              <a:ea typeface="ヒラギノ角ゴ Pro W3"/>
              <a:cs typeface="ヒラギノ角ゴ Pro W3"/>
            </a:endParaRPr>
          </a:p>
          <a:p>
            <a:pPr>
              <a:buFont typeface="Arial" panose="020B0604020202020204" pitchFamily="34" charset="0"/>
              <a:buChar char="•"/>
            </a:pPr>
            <a:r>
              <a:rPr lang="en-GB" altLang="en-US" sz="2000" dirty="0">
                <a:ea typeface="ヒラギノ角ゴ Pro W3"/>
                <a:cs typeface="ヒラギノ角ゴ Pro W3"/>
              </a:rPr>
              <a:t>the MenACWY vaccine was introduced in response to an increase in cases of invasive meningococcal capsular group W (</a:t>
            </a:r>
            <a:r>
              <a:rPr lang="en-GB" altLang="en-US" sz="2000" dirty="0" err="1">
                <a:ea typeface="ヒラギノ角ゴ Pro W3"/>
                <a:cs typeface="ヒラギノ角ゴ Pro W3"/>
              </a:rPr>
              <a:t>MenW</a:t>
            </a:r>
            <a:r>
              <a:rPr lang="en-GB" altLang="en-US" sz="2000" dirty="0">
                <a:ea typeface="ヒラギノ角ゴ Pro W3"/>
                <a:cs typeface="ヒラギノ角ゴ Pro W3"/>
              </a:rPr>
              <a:t>) disease</a:t>
            </a:r>
          </a:p>
          <a:p>
            <a:pPr>
              <a:buFont typeface="Arial" panose="020B0604020202020204" pitchFamily="34" charset="0"/>
              <a:buChar char="•"/>
            </a:pPr>
            <a:r>
              <a:rPr lang="en-GB" altLang="en-US" sz="2000" dirty="0">
                <a:ea typeface="ヒラギノ角ゴ Pro W3"/>
                <a:cs typeface="ヒラギノ角ゴ Pro W3"/>
              </a:rPr>
              <a:t>offering MenACWY vaccine to adolescents offers them direct protection against capsular groups A, C, W and Y and prevents carriage of these bacteria in this age group, thereby offering protection through herd protection to other age groups</a:t>
            </a:r>
          </a:p>
          <a:p>
            <a:pPr>
              <a:buFont typeface="Arial" panose="020B0604020202020204" pitchFamily="34" charset="0"/>
              <a:buChar char="•"/>
            </a:pPr>
            <a:r>
              <a:rPr lang="en-GB" altLang="en-US" sz="2000" dirty="0">
                <a:ea typeface="ヒラギノ角ゴ Pro W3"/>
                <a:cs typeface="ヒラギノ角ゴ Pro W3"/>
              </a:rPr>
              <a:t>There are now very few cases of </a:t>
            </a:r>
            <a:r>
              <a:rPr lang="en-GB" altLang="en-US" sz="2000" dirty="0" err="1">
                <a:ea typeface="ヒラギノ角ゴ Pro W3"/>
                <a:cs typeface="ヒラギノ角ゴ Pro W3"/>
              </a:rPr>
              <a:t>MenW</a:t>
            </a:r>
            <a:r>
              <a:rPr lang="en-GB" altLang="en-US" sz="2000" dirty="0">
                <a:ea typeface="ヒラギノ角ゴ Pro W3"/>
                <a:cs typeface="ヒラギノ角ゴ Pro W3"/>
              </a:rPr>
              <a:t> and </a:t>
            </a:r>
            <a:r>
              <a:rPr lang="en-GB" altLang="en-US" sz="2000" dirty="0" err="1">
                <a:ea typeface="ヒラギノ角ゴ Pro W3"/>
                <a:cs typeface="ヒラギノ角ゴ Pro W3"/>
              </a:rPr>
              <a:t>MenY</a:t>
            </a:r>
            <a:r>
              <a:rPr lang="en-GB" altLang="en-US" sz="2000" dirty="0">
                <a:ea typeface="ヒラギノ角ゴ Pro W3"/>
                <a:cs typeface="ヒラギノ角ゴ Pro W3"/>
              </a:rPr>
              <a:t> disease. </a:t>
            </a:r>
            <a:r>
              <a:rPr lang="en-GB" altLang="en-US" sz="2000" dirty="0" err="1">
                <a:ea typeface="ヒラギノ角ゴ Pro W3"/>
                <a:cs typeface="ヒラギノ角ゴ Pro W3"/>
              </a:rPr>
              <a:t>MenB</a:t>
            </a:r>
            <a:r>
              <a:rPr lang="en-GB" altLang="en-US" sz="2000" dirty="0">
                <a:ea typeface="ヒラギノ角ゴ Pro W3"/>
                <a:cs typeface="ヒラギノ角ゴ Pro W3"/>
              </a:rPr>
              <a:t> accounts for most UK disease.</a:t>
            </a:r>
          </a:p>
        </p:txBody>
      </p:sp>
    </p:spTree>
    <p:extLst>
      <p:ext uri="{BB962C8B-B14F-4D97-AF65-F5344CB8AC3E}">
        <p14:creationId xmlns:p14="http://schemas.microsoft.com/office/powerpoint/2010/main" val="315947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D6C681C-D9C1-043D-6C98-CFD47232FA66}"/>
              </a:ext>
            </a:extLst>
          </p:cNvPr>
          <p:cNvSpPr>
            <a:spLocks noGrp="1"/>
          </p:cNvSpPr>
          <p:nvPr>
            <p:ph type="ctrTitle"/>
          </p:nvPr>
        </p:nvSpPr>
        <p:spPr/>
        <p:txBody>
          <a:bodyPr/>
          <a:lstStyle/>
          <a:p>
            <a:r>
              <a:rPr lang="en-GB" dirty="0"/>
              <a:t>Meningococcal disease</a:t>
            </a:r>
          </a:p>
        </p:txBody>
      </p:sp>
      <p:sp>
        <p:nvSpPr>
          <p:cNvPr id="3" name="Content Placeholder 2">
            <a:extLst>
              <a:ext uri="{FF2B5EF4-FFF2-40B4-BE49-F238E27FC236}">
                <a16:creationId xmlns:a16="http://schemas.microsoft.com/office/drawing/2014/main" id="{FA0AB9EB-F782-54E0-4B22-F8FF79EA92FC}"/>
              </a:ext>
            </a:extLst>
          </p:cNvPr>
          <p:cNvSpPr>
            <a:spLocks noGrp="1"/>
          </p:cNvSpPr>
          <p:nvPr>
            <p:ph idx="4294967295"/>
          </p:nvPr>
        </p:nvSpPr>
        <p:spPr>
          <a:xfrm>
            <a:off x="0" y="1774825"/>
            <a:ext cx="11123613" cy="4351338"/>
          </a:xfrm>
        </p:spPr>
        <p:txBody>
          <a:bodyPr>
            <a:normAutofit/>
          </a:bodyPr>
          <a:lstStyle/>
          <a:p>
            <a:pPr marL="0" indent="0" algn="ctr">
              <a:buNone/>
            </a:pPr>
            <a:endParaRPr lang="en-GB" sz="4000" b="1" dirty="0">
              <a:solidFill>
                <a:srgbClr val="007C91"/>
              </a:solidFill>
            </a:endParaRPr>
          </a:p>
          <a:p>
            <a:pPr marL="0" indent="0" algn="ctr">
              <a:buNone/>
            </a:pPr>
            <a:endParaRPr lang="en-GB" sz="4000" b="1" dirty="0">
              <a:solidFill>
                <a:srgbClr val="007C91"/>
              </a:solidFill>
            </a:endParaRPr>
          </a:p>
          <a:p>
            <a:pPr marL="0" indent="0" algn="ctr">
              <a:buNone/>
            </a:pPr>
            <a:r>
              <a:rPr lang="en-GB" sz="4000" b="1" dirty="0">
                <a:solidFill>
                  <a:srgbClr val="007C91"/>
                </a:solidFill>
              </a:rPr>
              <a:t>Meningococcal disease</a:t>
            </a:r>
          </a:p>
        </p:txBody>
      </p:sp>
      <p:sp>
        <p:nvSpPr>
          <p:cNvPr id="4" name="Footer Placeholder 3">
            <a:extLst>
              <a:ext uri="{FF2B5EF4-FFF2-40B4-BE49-F238E27FC236}">
                <a16:creationId xmlns:a16="http://schemas.microsoft.com/office/drawing/2014/main" id="{F4FC7D05-7FC1-2BE8-42E7-050BC6AB975D}"/>
              </a:ext>
            </a:extLst>
          </p:cNvPr>
          <p:cNvSpPr>
            <a:spLocks noGrp="1"/>
          </p:cNvSpPr>
          <p:nvPr>
            <p:ph type="ftr" sz="quarter" idx="4294967295"/>
          </p:nvPr>
        </p:nvSpPr>
        <p:spPr>
          <a:xfrm>
            <a:off x="0" y="6438900"/>
            <a:ext cx="10007600" cy="363538"/>
          </a:xfrm>
        </p:spPr>
        <p:txBody>
          <a:bodyPr/>
          <a:lstStyle/>
          <a:p>
            <a:r>
              <a:rPr lang="fr-FR"/>
              <a:t>Meningococcal ACWY immunisation programme for adolescents June 2024</a:t>
            </a:r>
            <a:endParaRPr lang="en-GB" sz="1400" dirty="0"/>
          </a:p>
        </p:txBody>
      </p:sp>
      <p:sp>
        <p:nvSpPr>
          <p:cNvPr id="6" name="Rectangle 5">
            <a:extLst>
              <a:ext uri="{FF2B5EF4-FFF2-40B4-BE49-F238E27FC236}">
                <a16:creationId xmlns:a16="http://schemas.microsoft.com/office/drawing/2014/main" id="{8507DD7F-B6B9-5347-CEA2-520AD54D2F81}"/>
              </a:ext>
            </a:extLst>
          </p:cNvPr>
          <p:cNvSpPr/>
          <p:nvPr/>
        </p:nvSpPr>
        <p:spPr>
          <a:xfrm>
            <a:off x="1828800" y="2511846"/>
            <a:ext cx="8130448" cy="1972019"/>
          </a:xfrm>
          <a:prstGeom prst="rect">
            <a:avLst/>
          </a:prstGeom>
          <a:noFill/>
          <a:ln w="19050">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3891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557-106A-4D79-ACCF-069683CB8734}"/>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9353827F-7D88-410D-A8CA-8FBEF83593BA}"/>
              </a:ext>
            </a:extLst>
          </p:cNvPr>
          <p:cNvSpPr>
            <a:spLocks noGrp="1"/>
          </p:cNvSpPr>
          <p:nvPr>
            <p:ph idx="1"/>
          </p:nvPr>
        </p:nvSpPr>
        <p:spPr/>
        <p:txBody>
          <a:bodyPr>
            <a:normAutofit/>
          </a:bodyPr>
          <a:lstStyle/>
          <a:p>
            <a:pPr marL="285750" indent="-285750">
              <a:defRPr/>
            </a:pPr>
            <a:r>
              <a:rPr lang="en-GB" dirty="0"/>
              <a:t>meningococcal disease occurs as a result of an invasive bacterial infection caused by </a:t>
            </a:r>
            <a:r>
              <a:rPr lang="en-GB" i="1" dirty="0"/>
              <a:t>Neisseria meningitidis </a:t>
            </a:r>
            <a:r>
              <a:rPr lang="en-GB" dirty="0"/>
              <a:t>also known as the meningococcus</a:t>
            </a:r>
            <a:endParaRPr lang="en-GB" strike="sngStrike" dirty="0"/>
          </a:p>
          <a:p>
            <a:pPr marL="285750" indent="-285750">
              <a:defRPr/>
            </a:pPr>
            <a:r>
              <a:rPr lang="en-GB" dirty="0"/>
              <a:t>there are 12 identified capsular groups of meningococcus; groups B, C, W and Y are the most common in the UK</a:t>
            </a:r>
          </a:p>
          <a:p>
            <a:pPr marL="285750" indent="-285750">
              <a:defRPr/>
            </a:pPr>
            <a:r>
              <a:rPr lang="en-GB" dirty="0"/>
              <a:t>invasive meningococcal disease (IMD) is rare but serious, resulting in significant mortality and morbidity</a:t>
            </a:r>
          </a:p>
          <a:p>
            <a:pPr marL="285750" indent="-285750">
              <a:defRPr/>
            </a:pPr>
            <a:r>
              <a:rPr lang="en-GB" dirty="0"/>
              <a:t>meningococcal disease most commonly presents as either meningitis or septicaemia, or a combination of both</a:t>
            </a:r>
          </a:p>
          <a:p>
            <a:pPr marL="285750" indent="-285750">
              <a:defRPr/>
            </a:pPr>
            <a:r>
              <a:rPr lang="en-GB" dirty="0"/>
              <a:t>the highest rates of disease are in children under 2 years, particularly infants aged 5 months although disease can occur at any age</a:t>
            </a:r>
          </a:p>
          <a:p>
            <a:pPr marL="285750" indent="-285750">
              <a:defRPr/>
            </a:pPr>
            <a:r>
              <a:rPr lang="en-GB" dirty="0"/>
              <a:t>95% of cases are sporadic</a:t>
            </a:r>
          </a:p>
          <a:p>
            <a:endParaRPr lang="en-GB" dirty="0"/>
          </a:p>
        </p:txBody>
      </p:sp>
      <p:sp>
        <p:nvSpPr>
          <p:cNvPr id="4" name="Footer Placeholder 3">
            <a:extLst>
              <a:ext uri="{FF2B5EF4-FFF2-40B4-BE49-F238E27FC236}">
                <a16:creationId xmlns:a16="http://schemas.microsoft.com/office/drawing/2014/main" id="{F0D685AA-353E-47CF-84C8-1F80A4E8ACBD}"/>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0F582B13-506A-46EB-82FE-8991392CEA83}"/>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441356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613A-AA6E-42FA-86DB-535BA157B14D}"/>
              </a:ext>
            </a:extLst>
          </p:cNvPr>
          <p:cNvSpPr>
            <a:spLocks noGrp="1"/>
          </p:cNvSpPr>
          <p:nvPr>
            <p:ph type="title"/>
          </p:nvPr>
        </p:nvSpPr>
        <p:spPr/>
        <p:txBody>
          <a:bodyPr>
            <a:normAutofit fontScale="90000"/>
          </a:bodyPr>
          <a:lstStyle/>
          <a:p>
            <a:r>
              <a:rPr lang="en-GB" dirty="0"/>
              <a:t>Carriage, transmission, infectivity and incubation</a:t>
            </a:r>
            <a:endParaRPr lang="en-GB" dirty="0">
              <a:solidFill>
                <a:srgbClr val="FF0000"/>
              </a:solidFill>
            </a:endParaRPr>
          </a:p>
        </p:txBody>
      </p:sp>
      <p:sp>
        <p:nvSpPr>
          <p:cNvPr id="3" name="Content Placeholder 2">
            <a:extLst>
              <a:ext uri="{FF2B5EF4-FFF2-40B4-BE49-F238E27FC236}">
                <a16:creationId xmlns:a16="http://schemas.microsoft.com/office/drawing/2014/main" id="{E450D3FB-6005-42E7-BCB5-B0301ECDD474}"/>
              </a:ext>
            </a:extLst>
          </p:cNvPr>
          <p:cNvSpPr>
            <a:spLocks noGrp="1"/>
          </p:cNvSpPr>
          <p:nvPr>
            <p:ph idx="1"/>
          </p:nvPr>
        </p:nvSpPr>
        <p:spPr/>
        <p:txBody>
          <a:bodyPr>
            <a:normAutofit/>
          </a:bodyPr>
          <a:lstStyle/>
          <a:p>
            <a:r>
              <a:rPr lang="en-GB" altLang="en-US" dirty="0">
                <a:ea typeface="ヒラギノ角ゴ Pro W3"/>
              </a:rPr>
              <a:t>asymptomatic carriage prevalence increases throughout childhood from around 5% in infants to a peak of 24% in 19-year olds and subsequently decreases in adulthood to around 8%</a:t>
            </a:r>
          </a:p>
          <a:p>
            <a:r>
              <a:rPr lang="en-GB" altLang="en-US" dirty="0">
                <a:ea typeface="ヒラギノ角ゴ Pro W3"/>
                <a:cs typeface="ヒラギノ角ゴ Pro W3"/>
              </a:rPr>
              <a:t>transmission is through person-to-person spread from respiratory aerosols, droplets or by direct close contact with the respiratory secretions of someone who is carrying the bacteria </a:t>
            </a:r>
          </a:p>
          <a:p>
            <a:r>
              <a:rPr lang="en-GB" altLang="en-US" dirty="0">
                <a:ea typeface="ヒラギノ角ゴ Pro W3"/>
                <a:cs typeface="ヒラギノ角ゴ Pro W3"/>
              </a:rPr>
              <a:t>infectivity of meningococcal disease is relatively low and requires prolonged close contact, for example those living in the same household or through direct contact with nose and respiratory secretions such as intimate ‘wet’ kissing</a:t>
            </a:r>
          </a:p>
          <a:p>
            <a:r>
              <a:rPr lang="en-GB" altLang="en-US" dirty="0">
                <a:ea typeface="ヒラギノ角ゴ Pro W3"/>
                <a:cs typeface="ヒラギノ角ゴ Pro W3"/>
              </a:rPr>
              <a:t>incubation period ranges from 2 to 7 days with the onset of disease ranging from severe with overwhelming features to insidious mild prodromal symptoms</a:t>
            </a:r>
          </a:p>
          <a:p>
            <a:endParaRPr lang="en-GB" dirty="0"/>
          </a:p>
        </p:txBody>
      </p:sp>
      <p:sp>
        <p:nvSpPr>
          <p:cNvPr id="4" name="Footer Placeholder 3">
            <a:extLst>
              <a:ext uri="{FF2B5EF4-FFF2-40B4-BE49-F238E27FC236}">
                <a16:creationId xmlns:a16="http://schemas.microsoft.com/office/drawing/2014/main" id="{7F00ACB2-2FA8-400B-8162-B396F7A650B2}"/>
              </a:ext>
            </a:extLst>
          </p:cNvPr>
          <p:cNvSpPr>
            <a:spLocks noGrp="1"/>
          </p:cNvSpPr>
          <p:nvPr>
            <p:ph type="ftr" sz="quarter" idx="10"/>
          </p:nvPr>
        </p:nvSpPr>
        <p:spPr/>
        <p:txBody>
          <a:bodyPr/>
          <a:lstStyle/>
          <a:p>
            <a:r>
              <a:rPr lang="fr-FR"/>
              <a:t>Meningococcal ACWY immunisation programme for adolescents June 2024</a:t>
            </a:r>
            <a:endParaRPr lang="en-GB" sz="1400" dirty="0"/>
          </a:p>
        </p:txBody>
      </p:sp>
      <p:sp>
        <p:nvSpPr>
          <p:cNvPr id="5" name="Slide Number Placeholder 4">
            <a:extLst>
              <a:ext uri="{FF2B5EF4-FFF2-40B4-BE49-F238E27FC236}">
                <a16:creationId xmlns:a16="http://schemas.microsoft.com/office/drawing/2014/main" id="{5549A527-B58C-4C41-AD08-49134EB4E247}"/>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3856706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40281</TotalTime>
  <Words>6478</Words>
  <Application>Microsoft Office PowerPoint</Application>
  <PresentationFormat>Widescreen</PresentationFormat>
  <Paragraphs>437</Paragraphs>
  <Slides>41</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GDS Transport</vt:lpstr>
      <vt:lpstr>MontserratMedium</vt:lpstr>
      <vt:lpstr>Times New Roman</vt:lpstr>
      <vt:lpstr>Verdana</vt:lpstr>
      <vt:lpstr>Office Theme</vt:lpstr>
      <vt:lpstr>1_Office Theme</vt:lpstr>
      <vt:lpstr>Meningococcal ACWY immunisation programme for adolescents    Training slides for healthcare professionals   June 2024 </vt:lpstr>
      <vt:lpstr>Notes for users</vt:lpstr>
      <vt:lpstr>Contents</vt:lpstr>
      <vt:lpstr>Aims of this resource</vt:lpstr>
      <vt:lpstr>Learning outcomes</vt:lpstr>
      <vt:lpstr>Key messages</vt:lpstr>
      <vt:lpstr>Meningococcal disease</vt:lpstr>
      <vt:lpstr>Overview</vt:lpstr>
      <vt:lpstr>Carriage, transmission, infectivity and incubation</vt:lpstr>
      <vt:lpstr>Clinical presentation of meningococcal disease  </vt:lpstr>
      <vt:lpstr>The meningococcal rash</vt:lpstr>
      <vt:lpstr>Clinical presentation of MenW disease</vt:lpstr>
      <vt:lpstr>Potential complications of meningococcal disease </vt:lpstr>
      <vt:lpstr>Meningococcal W disease control</vt:lpstr>
      <vt:lpstr>Changing epidemiology of IMD</vt:lpstr>
      <vt:lpstr>Rationale for the adolescent MenACWY vaccination programme</vt:lpstr>
      <vt:lpstr>IMD in England by capsular group 2011/2012 to 2021/22</vt:lpstr>
      <vt:lpstr>Impact of MenACWY vaccination </vt:lpstr>
      <vt:lpstr>Currently eligible groups</vt:lpstr>
      <vt:lpstr>Meningococcal ACWY vaccines</vt:lpstr>
      <vt:lpstr>MenACWY vaccines</vt:lpstr>
      <vt:lpstr>Menveo®</vt:lpstr>
      <vt:lpstr>Preparation and administration of Menveo®</vt:lpstr>
      <vt:lpstr>Nimenrix®</vt:lpstr>
      <vt:lpstr>Preparation and administration of Nimenrix®</vt:lpstr>
      <vt:lpstr>MenQuadfi®</vt:lpstr>
      <vt:lpstr>Preparation and administration of MenQuadfi®</vt:lpstr>
      <vt:lpstr>Dose and scheduling</vt:lpstr>
      <vt:lpstr>Legal authorisation</vt:lpstr>
      <vt:lpstr>Contraindications</vt:lpstr>
      <vt:lpstr>Precautions and additional information</vt:lpstr>
      <vt:lpstr>Possible adverse reactions</vt:lpstr>
      <vt:lpstr>Reporting suspected adverse reactions</vt:lpstr>
      <vt:lpstr>Vaccine uptake</vt:lpstr>
      <vt:lpstr>MenACWY coverage in adolescents in school years 9 and 10 by academic year from 2015 to 2022</vt:lpstr>
      <vt:lpstr>The role of healthcare professionals</vt:lpstr>
      <vt:lpstr>Opportunistic vaccination</vt:lpstr>
      <vt:lpstr>Summary and resources</vt:lpstr>
      <vt:lpstr>Key messages</vt:lpstr>
      <vt:lpstr>Useful links</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Meningococcal ACWY immunisation programme for adolescents    Guidance for  healthcare practitioners Updated April 2022</dc:title>
  <dc:creator>Amanda Dennis</dc:creator>
  <cp:lastModifiedBy>Lesley McFarlane</cp:lastModifiedBy>
  <cp:revision>143</cp:revision>
  <cp:lastPrinted>2021-08-09T14:01:33Z</cp:lastPrinted>
  <dcterms:created xsi:type="dcterms:W3CDTF">2022-04-11T16:41:20Z</dcterms:created>
  <dcterms:modified xsi:type="dcterms:W3CDTF">2024-06-13T16:33:48Z</dcterms:modified>
</cp:coreProperties>
</file>