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2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3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sldIdLst>
    <p:sldId id="271" r:id="rId6"/>
    <p:sldId id="272" r:id="rId7"/>
    <p:sldId id="273" r:id="rId8"/>
    <p:sldId id="274" r:id="rId9"/>
    <p:sldId id="276" r:id="rId10"/>
    <p:sldId id="287" r:id="rId11"/>
    <p:sldId id="268" r:id="rId12"/>
    <p:sldId id="278" r:id="rId13"/>
    <p:sldId id="270" r:id="rId14"/>
    <p:sldId id="293" r:id="rId15"/>
    <p:sldId id="264" r:id="rId16"/>
    <p:sldId id="282" r:id="rId17"/>
    <p:sldId id="283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FF5C3D2A-C0C8-6542-980E-92C3BE120620}">
          <p14:sldIdLst>
            <p14:sldId id="271"/>
          </p14:sldIdLst>
        </p14:section>
        <p14:section name="Green Places Visited" id="{8B922006-CA93-394B-9B84-C8B7F5488A94}">
          <p14:sldIdLst>
            <p14:sldId id="272"/>
            <p14:sldId id="273"/>
          </p14:sldIdLst>
        </p14:section>
        <p14:section name="Travel" id="{D449CB8A-3BE0-D748-B88D-CF2C68EF35BA}">
          <p14:sldIdLst>
            <p14:sldId id="274"/>
            <p14:sldId id="276"/>
            <p14:sldId id="287"/>
          </p14:sldIdLst>
        </p14:section>
        <p14:section name="Reasons" id="{3BB2F5D2-57DE-6143-BEEF-FC457885292C}">
          <p14:sldIdLst>
            <p14:sldId id="268"/>
            <p14:sldId id="278"/>
          </p14:sldIdLst>
        </p14:section>
        <p14:section name="Barriers" id="{54792D3C-ABFF-F845-9CB8-432B22E87C75}">
          <p14:sldIdLst>
            <p14:sldId id="270"/>
            <p14:sldId id="293"/>
          </p14:sldIdLst>
        </p14:section>
        <p14:section name="Quality" id="{10F26059-9FC5-F040-A275-557F2701AF14}">
          <p14:sldIdLst>
            <p14:sldId id="264"/>
          </p14:sldIdLst>
        </p14:section>
        <p14:section name="Concern" id="{F6D4D487-5AD2-1A47-B535-E8795368A0A4}">
          <p14:sldIdLst>
            <p14:sldId id="282"/>
            <p14:sldId id="283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36370C-5851-C7E0-DD4B-4569A7B23546}" name="Scarff, Moira" initials="SM" userId="S::moira.scarff@naturalengland.org.uk::ab55d2de-6c39-4e27-bf79-63b9c07084fd" providerId="AD"/>
  <p188:author id="{88ACBB10-F274-E4A7-05A7-9046C385CB0D}" name="Martin Duee" initials="MD" userId="ab366940a2fc5934" providerId="Windows Live"/>
  <p188:author id="{25BBFE12-1785-AD92-2685-0A49CEDC8A03}" name="Anna Reinbold" initials="AR" userId="0d4039ea4c6885bb" providerId="Windows Live"/>
  <p188:author id="{5E30132B-E03F-CCE9-57F7-B28FF51D0A12}" name="Mailley, Jen" initials="MJ" userId="S::jennifer.mailley@naturalengland.org.uk::0334f8ec-e026-4bf0-8ed9-c89b943a7a6f" providerId="AD"/>
  <p188:author id="{943F7D42-AB93-ED7D-EAB9-20DD97B57C09}" name="Kibowski, Fraenze" initials="KF" userId="S::fraenze.kibowski@naturalengland.org.uk::7a92f03c-2a50-49b3-bfc6-1151596322ad" providerId="AD"/>
  <p188:author id="{1B225A54-5BB9-5FE6-BD4C-4206EFBC9900}" name="Kibowski, Fraenze" initials="KF" userId="S::Fraenze.Kibowski@naturalengland.org.uk::7a92f03c-2a50-49b3-bfc6-1151596322ad" providerId="AD"/>
  <p188:author id="{3C292675-2794-93B2-DD11-B5D300A2DB53}" name="Grantham, Ruby" initials="GR" userId="S::Ruby.Grantham@naturalengland.org.uk::da9f0b14-be86-4817-92ab-4a0313b23fb0" providerId="AD"/>
  <p188:author id="{29DD1C93-61AF-B8B4-E4F9-BB45043382F0}" name="hampus.bornebusch@brandsoftomorrow.se" initials="" userId="62c3c46fabca35ba" providerId="Windows Live"/>
  <p188:author id="{2A06DDBE-622B-B3F2-4922-6DF2C77D5D52}" name="Todd, Shaun" initials="TS" userId="S::shaun.todd@naturalengland.org.uk::b4afef34-beb4-4583-855c-e709a9db659d" providerId="AD"/>
  <p188:author id="{641AC5E4-A777-7644-42BA-E8A2CA6F1585}" name="Lotta Bornebusch" initials="LB" userId="c7f4c3c2ed0b058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01D"/>
    <a:srgbClr val="394553"/>
    <a:srgbClr val="F6EEF2"/>
    <a:srgbClr val="DDE1F0"/>
    <a:srgbClr val="1AAF80"/>
    <a:srgbClr val="FFA701"/>
    <a:srgbClr val="F9C158"/>
    <a:srgbClr val="58B8B0"/>
    <a:srgbClr val="DC6C18"/>
    <a:srgbClr val="D6D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660A8-F3CF-4C76-B172-25AEB96EC54B}" v="90" dt="2024-03-25T13:01:35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4"/>
    <p:restoredTop sz="86395" autoAdjust="0"/>
  </p:normalViewPr>
  <p:slideViewPr>
    <p:cSldViewPr snapToGrid="0">
      <p:cViewPr varScale="1">
        <p:scale>
          <a:sx n="92" d="100"/>
          <a:sy n="92" d="100"/>
        </p:scale>
        <p:origin x="1176" y="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4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EC-154D-B31C-771F41EBA02C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EC-154D-B31C-771F41EBA0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C-154D-B31C-771F41EBA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375000000000013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814-5D47-BB09-B0011E7C5CB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7-9946-BBAB-2939F6DE31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3FD-994E-AD82-48D00399C94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47-9946-BBAB-2939F6DE3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875651648"/>
        <c:axId val="875820880"/>
      </c:barChart>
      <c:catAx>
        <c:axId val="875651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5820880"/>
        <c:crosses val="autoZero"/>
        <c:auto val="1"/>
        <c:lblAlgn val="ctr"/>
        <c:lblOffset val="100"/>
        <c:noMultiLvlLbl val="0"/>
      </c:catAx>
      <c:valAx>
        <c:axId val="875820880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875651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375000000000013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1BC-564B-A53C-202EDB4C95B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7-9946-BBAB-2939F6DE31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47-9946-BBAB-2939F6DE3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875651648"/>
        <c:axId val="875820880"/>
      </c:barChart>
      <c:catAx>
        <c:axId val="875651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5820880"/>
        <c:crosses val="autoZero"/>
        <c:auto val="1"/>
        <c:lblAlgn val="ctr"/>
        <c:lblOffset val="100"/>
        <c:noMultiLvlLbl val="0"/>
      </c:catAx>
      <c:valAx>
        <c:axId val="875820880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875651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55939037501712"/>
          <c:y val="2.578124841404722E-2"/>
          <c:w val="0.62144060962498293"/>
          <c:h val="0.95576958580870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4C5-6B44-9215-7406004E9CE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D7A-3145-9937-4B1F20A85DA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D7A-3145-9937-4B1F20A85DA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D7A-3145-9937-4B1F20A85DA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D7A-3145-9937-4B1F20A85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 get fresh air</c:v>
                </c:pt>
                <c:pt idx="1">
                  <c:v>For physical exercise</c:v>
                </c:pt>
                <c:pt idx="2">
                  <c:v>For mental health and wellbeing</c:v>
                </c:pt>
                <c:pt idx="3">
                  <c:v>To walk a dog</c:v>
                </c:pt>
                <c:pt idx="4">
                  <c:v>To connect with nature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0.56000000000000005</c:v>
                </c:pt>
                <c:pt idx="1">
                  <c:v>0.51</c:v>
                </c:pt>
                <c:pt idx="2">
                  <c:v>0.36</c:v>
                </c:pt>
                <c:pt idx="3">
                  <c:v>0.28999999999999998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C5-6B44-9215-7406004E9C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516119839"/>
        <c:axId val="406788799"/>
      </c:barChart>
      <c:catAx>
        <c:axId val="51611983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 algn="r"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88799"/>
        <c:crosses val="autoZero"/>
        <c:auto val="0"/>
        <c:lblAlgn val="ctr"/>
        <c:lblOffset val="200"/>
        <c:noMultiLvlLbl val="0"/>
      </c:catAx>
      <c:valAx>
        <c:axId val="40678879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1611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EC-154D-B31C-771F41EBA02C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EC-154D-B31C-771F41EBA0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C-154D-B31C-771F41EBA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EC-154D-B31C-771F41EBA02C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EC-154D-B31C-771F41EBA0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C-154D-B31C-771F41EBA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E2-42AC-9950-3686842C3167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E2-42AC-9950-3686842C316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E2-42AC-9950-3686842C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93-42B0-BF10-5EDCE25DBD19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93-42B0-BF10-5EDCE25DBD19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3-42B0-BF10-5EDCE25DB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3-48B9-BB04-FB69A5F861E6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E3-48B9-BB04-FB69A5F861E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E3-48B9-BB04-FB69A5F86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BE-4BFF-AF61-B6C133B6B9CE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BE-4BFF-AF61-B6C133B6B9CE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6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BE-4BFF-AF61-B6C133B6B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3-48B9-BB04-FB69A5F861E6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E3-48B9-BB04-FB69A5F861E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E3-48B9-BB04-FB69A5F86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EC-154D-B31C-771F41EBA02C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EC-154D-B31C-771F41EBA0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C-154D-B31C-771F41EBA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E2-42AC-9950-3686842C3167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E2-42AC-9950-3686842C316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E2-42AC-9950-3686842C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93-42B0-BF10-5EDCE25DBD19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93-42B0-BF10-5EDCE25DBD19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3-42B0-BF10-5EDCE25DB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3-48B9-BB04-FB69A5F861E6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E3-48B9-BB04-FB69A5F861E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E3-48B9-BB04-FB69A5F86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BE-4BFF-AF61-B6C133B6B9CE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BE-4BFF-AF61-B6C133B6B9CE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BE-4BFF-AF61-B6C133B6B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3-48B9-BB04-FB69A5F861E6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E3-48B9-BB04-FB69A5F861E6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E3-48B9-BB04-FB69A5F86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9D-8648-88DE-98E100220222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9D-8648-88DE-98E100220222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9D-8648-88DE-98E100220222}"/>
              </c:ext>
            </c:extLst>
          </c:dPt>
          <c:cat>
            <c:strRef>
              <c:f>Sheet1!$A$2:$A$4</c:f>
              <c:strCache>
                <c:ptCount val="3"/>
                <c:pt idx="0">
                  <c:v>NET: Improved quality</c:v>
                </c:pt>
                <c:pt idx="1">
                  <c:v>No Change</c:v>
                </c:pt>
                <c:pt idx="2">
                  <c:v>NET: Reduced quality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0.42</c:v>
                </c:pt>
                <c:pt idx="1">
                  <c:v>0.36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9D-8648-88DE-98E100220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34025713235643"/>
          <c:y val="2.578124841404722E-2"/>
          <c:w val="0.40372483909983797"/>
          <c:h val="0.95576958580870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9455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945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FE-2445-8A26-CA3F4458C75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8B9C411-CA1D-8A42-8A03-BF626C2073EB}" type="VALUE">
                      <a:rPr lang="en-US" sz="1200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FE-2445-8A26-CA3F4458C75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1200" b="1" i="0" u="none" strike="noStrike" kern="1200" baseline="0">
                    <a:solidFill>
                      <a:srgbClr val="39455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Recycled </c:v>
                </c:pt>
                <c:pt idx="1">
                  <c:v>Brought own shopping bags </c:v>
                </c:pt>
                <c:pt idx="2">
                  <c:v>Switched off appliances </c:v>
                </c:pt>
                <c:pt idx="3">
                  <c:v>Composted food waste </c:v>
                </c:pt>
                <c:pt idx="4">
                  <c:v>Take shorter showers to save water or energy</c:v>
                </c:pt>
                <c:pt idx="5">
                  <c:v>Bought local produce grown locally or in season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0.81</c:v>
                </c:pt>
                <c:pt idx="1">
                  <c:v>0.79</c:v>
                </c:pt>
                <c:pt idx="2">
                  <c:v>0.75</c:v>
                </c:pt>
                <c:pt idx="3">
                  <c:v>0.46</c:v>
                </c:pt>
                <c:pt idx="4">
                  <c:v>0.43</c:v>
                </c:pt>
                <c:pt idx="5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FE-2445-8A26-CA3F4458C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16119839"/>
        <c:axId val="406788799"/>
      </c:barChart>
      <c:catAx>
        <c:axId val="51611983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 algn="r">
              <a:defRPr sz="1100" b="1" i="0" u="none" strike="noStrike" kern="1200" baseline="0">
                <a:solidFill>
                  <a:srgbClr val="39455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88799"/>
        <c:crosses val="autoZero"/>
        <c:auto val="0"/>
        <c:lblAlgn val="ctr"/>
        <c:lblOffset val="200"/>
        <c:noMultiLvlLbl val="0"/>
      </c:catAx>
      <c:valAx>
        <c:axId val="40678879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1611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06-AB4A-BF9B-9C5329634855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06-AB4A-BF9B-9C532963485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06-AB4A-BF9B-9C5329634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06-AB4A-BF9B-9C5329634855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06-AB4A-BF9B-9C532963485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06-AB4A-BF9B-9C5329634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06-AB4A-BF9B-9C5329634855}"/>
              </c:ext>
            </c:extLst>
          </c:dPt>
          <c:dPt>
            <c:idx val="1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06-AB4A-BF9B-9C532963485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06-AB4A-BF9B-9C5329634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34025713235643"/>
          <c:y val="2.578124841404722E-2"/>
          <c:w val="0.28702383195005704"/>
          <c:h val="0.95576958580870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AC-E24A-AD97-4B4557954B5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8B9C411-CA1D-8A42-8A03-BF626C2073EB}" type="VALUE">
                      <a:rPr lang="en-US" sz="1200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AC-E24A-AD97-4B4557954B5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Urban green space</c:v>
                </c:pt>
                <c:pt idx="1">
                  <c:v>Woodland or forest</c:v>
                </c:pt>
                <c:pt idx="2">
                  <c:v>Fields / farm </c:v>
                </c:pt>
                <c:pt idx="3">
                  <c:v>River, lake or canal </c:v>
                </c:pt>
                <c:pt idx="4">
                  <c:v>Beach, coastline or sea</c:v>
                </c:pt>
                <c:pt idx="5">
                  <c:v>Nature or wildlife reserve </c:v>
                </c:pt>
                <c:pt idx="6">
                  <c:v>Grounds of historic property or country park</c:v>
                </c:pt>
                <c:pt idx="7">
                  <c:v>Hill, mountain or moorland </c:v>
                </c:pt>
                <c:pt idx="8">
                  <c:v>Allotment or community garden 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0.5</c:v>
                </c:pt>
                <c:pt idx="1">
                  <c:v>0.33</c:v>
                </c:pt>
                <c:pt idx="2">
                  <c:v>0.32</c:v>
                </c:pt>
                <c:pt idx="3">
                  <c:v>0.31</c:v>
                </c:pt>
                <c:pt idx="4">
                  <c:v>0.28999999999999998</c:v>
                </c:pt>
                <c:pt idx="5">
                  <c:v>0.2</c:v>
                </c:pt>
                <c:pt idx="6">
                  <c:v>0.19</c:v>
                </c:pt>
                <c:pt idx="7">
                  <c:v>0.12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C-E24A-AD97-4B4557954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16119839"/>
        <c:axId val="406788799"/>
      </c:barChart>
      <c:catAx>
        <c:axId val="51611983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 algn="r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88799"/>
        <c:crosses val="autoZero"/>
        <c:auto val="0"/>
        <c:lblAlgn val="ctr"/>
        <c:lblOffset val="200"/>
        <c:noMultiLvlLbl val="0"/>
      </c:catAx>
      <c:valAx>
        <c:axId val="40678879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1611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34025713235643"/>
          <c:y val="2.578124841404722E-2"/>
          <c:w val="0.40372483909983797"/>
          <c:h val="0.95576958580870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9455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945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B-0D41-A361-7C670E8DFAE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8B9C411-CA1D-8A42-8A03-BF626C2073EB}" type="VALUE">
                      <a:rPr lang="en-US" sz="1200" smtClean="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BB-0D41-A361-7C670E8DFAE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1200" b="1" i="0" u="none" strike="noStrike" kern="1200" baseline="0">
                    <a:solidFill>
                      <a:srgbClr val="39455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Climate change </c:v>
                </c:pt>
                <c:pt idx="1">
                  <c:v>Plastic pollution</c:v>
                </c:pt>
                <c:pt idx="2">
                  <c:v>Decline or extinction of animal and plant life </c:v>
                </c:pt>
                <c:pt idx="3">
                  <c:v>Pollution of rivers, lakes, and ground water </c:v>
                </c:pt>
                <c:pt idx="4">
                  <c:v>Pollution of the sea</c:v>
                </c:pt>
                <c:pt idx="5">
                  <c:v>Building on green and natural spaces </c:v>
                </c:pt>
                <c:pt idx="6">
                  <c:v>Growing amount of waste 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0.49</c:v>
                </c:pt>
                <c:pt idx="1">
                  <c:v>0.41</c:v>
                </c:pt>
                <c:pt idx="2">
                  <c:v>0.4</c:v>
                </c:pt>
                <c:pt idx="3">
                  <c:v>0.33</c:v>
                </c:pt>
                <c:pt idx="4">
                  <c:v>0.32</c:v>
                </c:pt>
                <c:pt idx="5">
                  <c:v>0.32</c:v>
                </c:pt>
                <c:pt idx="6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BB-0D41-A361-7C670E8DF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16119839"/>
        <c:axId val="406788799"/>
      </c:barChart>
      <c:catAx>
        <c:axId val="51611983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 algn="r">
              <a:defRPr sz="1100" b="1" i="0" u="none" strike="noStrike" kern="1200" baseline="0">
                <a:solidFill>
                  <a:srgbClr val="39455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88799"/>
        <c:crosses val="autoZero"/>
        <c:auto val="0"/>
        <c:lblAlgn val="ctr"/>
        <c:lblOffset val="200"/>
        <c:noMultiLvlLbl val="0"/>
      </c:catAx>
      <c:valAx>
        <c:axId val="40678879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16119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227596801953894E-2"/>
          <c:y val="4.5582881719110908E-2"/>
          <c:w val="0.9755448063960922"/>
          <c:h val="0.648479436546561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>
                <a:lumMod val="1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A10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5B8-D34D-B6E2-A7504D0FB6BD}"/>
              </c:ext>
            </c:extLst>
          </c:dPt>
          <c:dLbls>
            <c:dLbl>
              <c:idx val="0"/>
              <c:layout>
                <c:manualLayout>
                  <c:x val="-6.5534361334107644E-3"/>
                  <c:y val="-1.56847698826071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B8-D34D-B6E2-A7504D0FB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7D-C543-B278-C0DB9834020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09130265101429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01AC17-621A-C647-B7F9-129CAFEDE323}" type="VALUE">
                      <a:rPr lang="en-US" sz="1600" b="1">
                        <a:solidFill>
                          <a:schemeClr val="bg2"/>
                        </a:solidFill>
                      </a:rPr>
                      <a:pPr>
                        <a:defRPr>
                          <a:solidFill>
                            <a:schemeClr val="bg2"/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9BE-864E-8677-78027A82B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7D-C543-B278-C0DB9834020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2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D3D-9D40-8DF1-5F4B6BAA432E}"/>
              </c:ext>
            </c:extLst>
          </c:dPt>
          <c:dLbls>
            <c:dLbl>
              <c:idx val="0"/>
              <c:layout>
                <c:manualLayout>
                  <c:x val="0"/>
                  <c:y val="-1.04565132550714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3D-9D40-8DF1-5F4B6BAA4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7D-C543-B278-C0DB9834020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09130265101428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3D-9D40-8DF1-5F4B6BAA4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7D-C543-B278-C0DB9834020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7D-C543-B278-C0DB9834020F}"/>
              </c:ext>
            </c:extLst>
          </c:dPt>
          <c:dLbls>
            <c:dLbl>
              <c:idx val="0"/>
              <c:layout>
                <c:manualLayout>
                  <c:x val="1.0922393555682997E-3"/>
                  <c:y val="-1.56847698826071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7D-C543-B278-C0DB98340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7D-C543-B278-C0DB9834020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138964336"/>
        <c:axId val="2138631024"/>
      </c:barChart>
      <c:catAx>
        <c:axId val="2138964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8631024"/>
        <c:crosses val="autoZero"/>
        <c:auto val="1"/>
        <c:lblAlgn val="ctr"/>
        <c:lblOffset val="100"/>
        <c:noMultiLvlLbl val="0"/>
      </c:catAx>
      <c:valAx>
        <c:axId val="21386310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3896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&lt;1 Mile</c:v>
                </c:pt>
              </c:strCache>
            </c:strRef>
          </c:tx>
          <c:spPr>
            <a:solidFill>
              <a:schemeClr val="accent5">
                <a:lumMod val="1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42-A94A-8143-D01E638067C6}"/>
              </c:ext>
            </c:extLst>
          </c:dPt>
          <c:cat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42-A94A-8143-D01E638067C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1-2 Miles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7E-1E4B-A0BF-9AC3ADF6B6F4}"/>
              </c:ext>
            </c:extLst>
          </c:dPt>
          <c:cat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cat>
          <c:val>
            <c:numRef>
              <c:f>Sheet1!$B$3</c:f>
              <c:numCache>
                <c:formatCode>0.00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A42-A94A-8143-D01E638067C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3-10 Miles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7E-1E4B-A0BF-9AC3ADF6B6F4}"/>
              </c:ext>
            </c:extLst>
          </c:dPt>
          <c:cat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42-A94A-8143-D01E638067C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&gt;10 Miles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7E-1E4B-A0BF-9AC3ADF6B6F4}"/>
              </c:ext>
            </c:extLst>
          </c:dPt>
          <c:cat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A42-A94A-8143-D01E63806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1303312"/>
        <c:axId val="1091224192"/>
      </c:barChart>
      <c:valAx>
        <c:axId val="10912241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91303312"/>
        <c:crosses val="autoZero"/>
        <c:crossBetween val="between"/>
      </c:valAx>
      <c:catAx>
        <c:axId val="1091303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1224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&lt;1 Mile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F6-1847-A91B-D57C3A2E97D9}"/>
              </c:ext>
            </c:extLst>
          </c:dPt>
          <c:cat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F6-1847-A91B-D57C3A2E97D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1-2 Miles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3F6-1847-A91B-D57C3A2E97D9}"/>
              </c:ext>
            </c:extLst>
          </c:dPt>
          <c:cat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cat>
          <c:val>
            <c:numRef>
              <c:f>Sheet1!$B$3</c:f>
              <c:numCache>
                <c:formatCode>0.00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F6-1847-A91B-D57C3A2E9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1303312"/>
        <c:axId val="1091224192"/>
      </c:barChart>
      <c:valAx>
        <c:axId val="10912241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91303312"/>
        <c:crosses val="autoZero"/>
        <c:crossBetween val="between"/>
      </c:valAx>
      <c:catAx>
        <c:axId val="1091303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1224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3-10 Miles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F6-1847-A91B-D57C3A2E97D9}"/>
              </c:ext>
            </c:extLst>
          </c:dPt>
          <c:cat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F6-1847-A91B-D57C3A2E97D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&gt;10 Miles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3F6-1847-A91B-D57C3A2E97D9}"/>
              </c:ext>
            </c:extLst>
          </c:dPt>
          <c:cat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F6-1847-A91B-D57C3A2E9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1303312"/>
        <c:axId val="1091224192"/>
      </c:barChart>
      <c:valAx>
        <c:axId val="10912241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91303312"/>
        <c:crosses val="autoZero"/>
        <c:crossBetween val="between"/>
      </c:valAx>
      <c:catAx>
        <c:axId val="1091303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912241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375000000000013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882-8A4F-AB2B-91CDE2A7FC0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7-9946-BBAB-2939F6DE31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47-9946-BBAB-2939F6DE3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875651648"/>
        <c:axId val="875820880"/>
      </c:barChart>
      <c:catAx>
        <c:axId val="875651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5820880"/>
        <c:crosses val="autoZero"/>
        <c:auto val="1"/>
        <c:lblAlgn val="ctr"/>
        <c:lblOffset val="100"/>
        <c:noMultiLvlLbl val="0"/>
      </c:catAx>
      <c:valAx>
        <c:axId val="875820880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875651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375000000000013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470-5343-A940-135A63C0E3F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7-9946-BBAB-2939F6DE31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47-9946-BBAB-2939F6DE3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875651648"/>
        <c:axId val="875820880"/>
      </c:barChart>
      <c:catAx>
        <c:axId val="875651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5820880"/>
        <c:crosses val="autoZero"/>
        <c:auto val="1"/>
        <c:lblAlgn val="ctr"/>
        <c:lblOffset val="100"/>
        <c:noMultiLvlLbl val="0"/>
      </c:catAx>
      <c:valAx>
        <c:axId val="875820880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875651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96A10-D7CE-9E4F-8D12-0FD7E1FB13C0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7C45E-A63F-FD4E-9D1E-96A8A5609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9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31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D47D0-5852-3A24-400E-1B31A505D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0CF8A-4BC5-8AC8-471F-1555551DE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DA34B-8166-C5CC-9464-08AD24A12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sz="1800" b="0" i="0" u="none" strike="noStrike" baseline="0" dirty="0">
                <a:latin typeface="CIDFont+F1"/>
              </a:rPr>
              <a:t>M2B_Q4A.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37C71-A333-7B5F-D6FB-12F8B8976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65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sz="1800" b="0" i="0" u="none" strike="noStrike" baseline="0" dirty="0">
                <a:latin typeface="CIDFont+F1"/>
              </a:rPr>
              <a:t>M1_Q3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052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BF8B5-238A-C5B3-75A2-70F444101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8685B-4CAC-3060-CB09-FABB333E3D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576CAE-F8B0-B114-6F27-AD337587D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sz="1800" b="0" i="0" u="none" strike="noStrike" baseline="0" dirty="0">
                <a:latin typeface="CIDFont+F1"/>
              </a:rPr>
              <a:t>M4_Q11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83081-22F1-7FAE-A1FC-3C277AED1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58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B94FB-0869-643A-4F06-B0FD2B4F9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E08A7D-63BF-F1D3-5D07-B15761EA4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C0175E-24C8-A4B0-B719-C57D455D8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sz="1800" b="0" i="0" u="none" strike="noStrike" baseline="0" dirty="0">
                <a:latin typeface="CIDFont+F1"/>
              </a:rPr>
              <a:t>M4_Q7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3E2E1-A9D7-DB04-F56E-64E53C62E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85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918A3-02C4-886E-AF1B-63BFF878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96D460-F8F9-C2E9-2444-DBE08F68B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34DFDE-DD34-FA0C-E2FA-418C634F5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1F51E-DA37-0567-B478-97DFF5DA5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0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1D38C-59C8-3288-4837-3216392CA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B66D36-516D-0172-17C4-25EA905C7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05809-CF2A-DA03-2AA8-5AAE1F81E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 detailed information on the answer options for this question, </a:t>
            </a:r>
            <a:r>
              <a:rPr lang="en-GB" sz="1200" dirty="0"/>
              <a:t>click on the link for the questionnaire content in the final slide</a:t>
            </a:r>
            <a:r>
              <a:rPr lang="en-GB" dirty="0"/>
              <a:t>, download the updated questionnaire pdf, and find question ‘</a:t>
            </a:r>
            <a:r>
              <a:rPr lang="en-GB" sz="1800" b="0" i="0" u="none" strike="noStrike" baseline="0" dirty="0" err="1">
                <a:latin typeface="CIDFont+F1"/>
              </a:rPr>
              <a:t>No_Of_Visits</a:t>
            </a:r>
            <a:r>
              <a:rPr lang="en-GB" sz="1800" b="0" i="0" u="none" strike="noStrike" baseline="0" dirty="0">
                <a:latin typeface="CIDFont+F1"/>
              </a:rPr>
              <a:t>’. </a:t>
            </a:r>
            <a:r>
              <a:rPr lang="en-GB" dirty="0"/>
              <a:t>You can also check out breakdowns for this question in our data viewer (link on the final slide) – the question ‘Any_Visits_14’ can be found in the dropdown box for ‘Visits Taken (M2A)’.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F0484-F36C-738F-D8FA-A4F9AF121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4293F-647E-6FFF-F8BB-F081E4669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51E14-F0EE-D7B1-EC60-0EA93778C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46D3C-4998-F63F-B10F-679094F9A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detailed information on the answer options for this question, </a:t>
            </a:r>
            <a:r>
              <a:rPr lang="en-GB" sz="1200" dirty="0"/>
              <a:t>click on the link for the questionnaire content in the final slide</a:t>
            </a:r>
            <a:r>
              <a:rPr lang="en-GB" dirty="0"/>
              <a:t>, download the updated questionnaire pdf, and find question M1_Q2. You can also check out breakdowns for this question in our data viewer (link on the final slide) – the question M1_Q2 can be found in the dropdown box for ‘General Experiences (M1)’.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BEEF3-A55D-5AD7-18EA-5FBC7E0C4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01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5A856-3BC3-3B31-11D2-918C420D3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2D678-57A3-2FF0-B868-0D4BAF953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37F3A3-4D62-01DC-4327-832FF932A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dirty="0"/>
              <a:t>M1_Q5 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DE7DF-D485-EF65-B2A6-C2662C29A7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09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A9125-BBF6-36C9-B884-36D46D17F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581CE-7D5B-4A98-D85F-3487693DC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AAA932-960B-47ED-70B8-185AB8C4B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b="0" dirty="0"/>
              <a:t>M2A_Q6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56090-FC6B-1E95-5AAD-71B13520F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40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8FC5B-BC17-CC2F-5C71-FF5DA5DB9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0D1907-CEB2-446F-6264-45FDE1988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8BD400-D05C-7A9F-6F26-C7408255C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Question about distance travelled (M2A_Q6) broken down by the main form of transport used question (</a:t>
            </a:r>
            <a:r>
              <a:rPr lang="en-GB" sz="1800" b="0" i="0" u="none" strike="noStrike" baseline="0" dirty="0">
                <a:latin typeface="CIDFont+F1"/>
              </a:rPr>
              <a:t>M2A_SUB_Q1).</a:t>
            </a: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410E1-6090-D637-6A55-262961341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09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sz="1800" b="0" i="0" u="none" strike="noStrike" baseline="0" dirty="0">
                <a:latin typeface="CIDFont+F1"/>
              </a:rPr>
              <a:t>M2A_SUB_Q5.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416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F7218-B711-B3E9-A2B0-4C35A767E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690672-FAD5-5A15-70DC-AEB296902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BDF90C-0E99-E545-0885-B7FD69C88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sz="1800" b="0" i="0" u="none" strike="noStrike" baseline="0" dirty="0">
                <a:latin typeface="CIDFont+F1"/>
              </a:rPr>
              <a:t>M2A_Q9 </a:t>
            </a:r>
            <a:r>
              <a:rPr lang="en-GB" sz="1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and b)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1DC91-59BB-1DD0-6209-62AB42535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440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For detailed information on the answer options for this question, click on the link for the questionnaire content in the final slide, download the updated questionnaire pdf, and find question </a:t>
            </a:r>
            <a:r>
              <a:rPr lang="en-GB" sz="1800" b="0" i="0" u="none" strike="noStrike" baseline="0" dirty="0">
                <a:latin typeface="CIDFont+F1"/>
              </a:rPr>
              <a:t>M2B_Q2.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7C45E-A63F-FD4E-9D1E-96A8A5609A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03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375711-527B-2FB8-B96B-AF6D8E49FED0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79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A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7403998" cy="17999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740399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7403998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88EC4BC-4C58-AFB0-1106-6B5F101B8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4000" y="0"/>
            <a:ext cx="4068000" cy="6858000"/>
          </a:xfrm>
          <a:solidFill>
            <a:schemeClr val="accent5"/>
          </a:solidFill>
        </p:spPr>
        <p:txBody>
          <a:bodyPr lIns="360000" tIns="360000" rIns="360000" bIns="36000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25ECF-C320-684A-A1FC-7B70AC4AA2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25754" y="6373714"/>
            <a:ext cx="5838244" cy="1384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8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10800000" cy="17999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800000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0378E-6182-D8F1-C717-94A1BC2551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30/05/2024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B58A8-3A31-E6C7-E151-F260602187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45500-19AA-1CAD-0D09-9E1367BF9B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1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Foc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67599"/>
            <a:ext cx="4266428" cy="179997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2760734"/>
            <a:ext cx="4266428" cy="205723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C61FF-D19F-CFB3-6E70-93DF8DE28B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DFB-A7B0-4CD0-99FE-B6F12A0E64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5817-429A-642B-9483-933E6D4076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4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016664"/>
            <a:ext cx="3735481" cy="17999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3538667"/>
            <a:ext cx="3735481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2EE43-7742-B3E2-6E29-33B988E3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2196664"/>
            <a:ext cx="3735481" cy="1342004"/>
          </a:xfrm>
        </p:spPr>
        <p:txBody>
          <a:bodyPr anchor="t" anchorCtr="0"/>
          <a:lstStyle>
            <a:lvl1pPr>
              <a:lnSpc>
                <a:spcPct val="95000"/>
              </a:lnSpc>
              <a:spcAft>
                <a:spcPts val="0"/>
              </a:spcAft>
              <a:defRPr sz="96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52BCA-7315-0F41-0BAB-3824E5BAB04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F2AE6E-BE01-1C4E-9DE7-60F3D9D414B1}" type="datetime1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9A830-963B-B38D-225B-6DBBC8678E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9496E-E861-9A50-9AA4-78C0BB1DE7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0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7403998" cy="1799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740399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7403998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88EC4BC-4C58-AFB0-1106-6B5F101B8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4000" y="0"/>
            <a:ext cx="4068000" cy="6858000"/>
          </a:xfrm>
          <a:solidFill>
            <a:schemeClr val="accent3"/>
          </a:solidFill>
        </p:spPr>
        <p:txBody>
          <a:bodyPr lIns="360000" tIns="360000" rIns="360000" bIns="360000">
            <a:no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900">
                <a:solidFill>
                  <a:schemeClr val="bg2"/>
                </a:solidFill>
              </a:defRPr>
            </a:lvl2pPr>
            <a:lvl3pPr>
              <a:defRPr sz="900">
                <a:solidFill>
                  <a:schemeClr val="bg2"/>
                </a:solidFill>
              </a:defRPr>
            </a:lvl3pPr>
            <a:lvl4pPr>
              <a:defRPr sz="900">
                <a:solidFill>
                  <a:schemeClr val="bg2"/>
                </a:solidFill>
              </a:defRPr>
            </a:lvl4pPr>
            <a:lvl5pPr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37546-D5E6-292E-8E18-CE006E3706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25754" y="6322424"/>
            <a:ext cx="5838244" cy="18979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10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10800000" cy="1799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800000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D6FAF-548C-E59D-2E50-35369708B8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30/05/2024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AA542-897F-8957-83D2-AB7DCE7470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3FC1E-3B80-8C16-F820-7760ABF3D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0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c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67599"/>
            <a:ext cx="4266428" cy="17999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2760734"/>
            <a:ext cx="4266428" cy="205723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C61FF-D19F-CFB3-6E70-93DF8DE28B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DFB-A7B0-4CD0-99FE-B6F12A0E64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5817-429A-642B-9483-933E6D4076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905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016664"/>
            <a:ext cx="3735481" cy="1799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3538667"/>
            <a:ext cx="3735481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2EE43-7742-B3E2-6E29-33B988E3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2196664"/>
            <a:ext cx="3735481" cy="1403461"/>
          </a:xfrm>
        </p:spPr>
        <p:txBody>
          <a:bodyPr anchor="t" anchorCtr="0"/>
          <a:lstStyle>
            <a:lvl1pPr>
              <a:lnSpc>
                <a:spcPct val="95000"/>
              </a:lnSpc>
              <a:spcAft>
                <a:spcPts val="0"/>
              </a:spcAft>
              <a:defRPr sz="9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6335F8-FA52-C90C-B471-EB26D7D9D7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7CA98-4850-F163-208B-CC3B62F5A8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056AF-4876-D57F-CFF2-9D116E31E3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939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7403998" cy="179998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740399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7403998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88EC4BC-4C58-AFB0-1106-6B5F101B8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4000" y="0"/>
            <a:ext cx="4068000" cy="6858000"/>
          </a:xfrm>
          <a:solidFill>
            <a:schemeClr val="accent4"/>
          </a:solidFill>
        </p:spPr>
        <p:txBody>
          <a:bodyPr lIns="360000" tIns="360000" rIns="360000" bIns="36000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7C81F-CBA0-C839-20E5-5F871CF823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25754" y="6348550"/>
            <a:ext cx="5838244" cy="16366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7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10800000" cy="179998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800000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5EB33-D26D-91DA-E1F5-662B3F7358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30/05/2024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91560-05C4-A037-A6E1-C43B82EE88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5017E-8BC3-0BD3-A0C0-7C26F85BCC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766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 A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7403998" cy="17999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740399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7403998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88EC4BC-4C58-AFB0-1106-6B5F101B8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4000" y="0"/>
            <a:ext cx="4068000" cy="6858000"/>
          </a:xfrm>
          <a:solidFill>
            <a:schemeClr val="accent1"/>
          </a:solidFill>
        </p:spPr>
        <p:txBody>
          <a:bodyPr lIns="360000" tIns="360000" rIns="360000" bIns="36000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1915C987-2E80-0FC9-B5DD-335D57A47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5754" y="6313118"/>
            <a:ext cx="5838244" cy="199095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 algn="l">
              <a:buFontTx/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12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oc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67599"/>
            <a:ext cx="4266428" cy="179997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2760734"/>
            <a:ext cx="4266428" cy="205723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C61FF-D19F-CFB3-6E70-93DF8DE28B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DFB-A7B0-4CD0-99FE-B6F12A0E64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5817-429A-642B-9483-933E6D4076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58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016664"/>
            <a:ext cx="3735481" cy="179998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3538667"/>
            <a:ext cx="3735481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2EE43-7742-B3E2-6E29-33B988E3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2196664"/>
            <a:ext cx="3735481" cy="1403461"/>
          </a:xfrm>
        </p:spPr>
        <p:txBody>
          <a:bodyPr anchor="t" anchorCtr="0"/>
          <a:lstStyle>
            <a:lvl1pPr>
              <a:lnSpc>
                <a:spcPct val="95000"/>
              </a:lnSpc>
              <a:spcAft>
                <a:spcPts val="0"/>
              </a:spcAft>
              <a:defRPr sz="9600" b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1B4A4-A7A7-25B4-0CE7-BA45AEC433E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97FE3-474A-ECED-4521-1CBEF75AEA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56806-1B55-D0EE-F73C-7F15B46F70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A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7403998" cy="17999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740399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7403998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88EC4BC-4C58-AFB0-1106-6B5F101B8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4000" y="0"/>
            <a:ext cx="4068000" cy="6858000"/>
          </a:xfrm>
          <a:solidFill>
            <a:schemeClr val="accent6"/>
          </a:solidFill>
        </p:spPr>
        <p:txBody>
          <a:bodyPr lIns="360000" tIns="360000" rIns="360000" bIns="36000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A971B-7625-2C62-3229-858E1F0306D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25754" y="6322424"/>
            <a:ext cx="5838244" cy="18979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61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10800000" cy="17999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800000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4EB994-BD41-0B15-A58D-69AE355740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30/05/2024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8AFBD-D1DF-E95C-C728-3B56836BEC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9F1F0-E598-8B02-BF23-1F6AB651DF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166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Foc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67599"/>
            <a:ext cx="4266428" cy="179997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2760734"/>
            <a:ext cx="4266428" cy="205723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C61FF-D19F-CFB3-6E70-93DF8DE28B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DFB-A7B0-4CD0-99FE-B6F12A0E64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5817-429A-642B-9483-933E6D4076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64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016664"/>
            <a:ext cx="3735481" cy="17999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3538667"/>
            <a:ext cx="3735481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2EE43-7742-B3E2-6E29-33B988E3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2196664"/>
            <a:ext cx="3735481" cy="1403461"/>
          </a:xfrm>
        </p:spPr>
        <p:txBody>
          <a:bodyPr anchor="t" anchorCtr="0"/>
          <a:lstStyle>
            <a:lvl1pPr>
              <a:lnSpc>
                <a:spcPct val="95000"/>
              </a:lnSpc>
              <a:spcAft>
                <a:spcPts val="0"/>
              </a:spcAft>
              <a:defRPr sz="96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0CCC5-50D0-1E84-76D7-50ACE55176B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9F045-4D76-C1E9-EDB1-D7759E1CEA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4A5F6-B696-33C5-E70D-5604E354EC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3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10800000" cy="17999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800000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F4D1B-B6EA-F194-CD36-2E5B066590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9BA60A-53B9-4A4F-B71B-89C520BA5299}" type="datetime1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48DDD-02E5-C749-A65F-52E7D0A35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C5DFB-C087-75D4-C8F9-F33DC394ED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0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 Foc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67599"/>
            <a:ext cx="4266428" cy="17999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2760734"/>
            <a:ext cx="4266428" cy="205723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C61FF-D19F-CFB3-6E70-93DF8DE28B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DFB-A7B0-4CD0-99FE-B6F12A0E64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5817-429A-642B-9483-933E6D4076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7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016664"/>
            <a:ext cx="3735481" cy="17999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3538667"/>
            <a:ext cx="3735481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2EE43-7742-B3E2-6E29-33B988E3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2196664"/>
            <a:ext cx="3735481" cy="1403461"/>
          </a:xfrm>
        </p:spPr>
        <p:txBody>
          <a:bodyPr anchor="t" anchorCtr="0"/>
          <a:lstStyle>
            <a:lvl1pPr>
              <a:lnSpc>
                <a:spcPct val="95000"/>
              </a:lnSpc>
              <a:spcAft>
                <a:spcPts val="0"/>
              </a:spcAft>
              <a:defRPr sz="96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C61FF-D19F-CFB3-6E70-93DF8DE28B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DFB-A7B0-4CD0-99FE-B6F12A0E64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5817-429A-642B-9483-933E6D4076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A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7403998" cy="17999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740399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7403998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88EC4BC-4C58-AFB0-1106-6B5F101B8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4000" y="0"/>
            <a:ext cx="4068000" cy="6858000"/>
          </a:xfrm>
          <a:solidFill>
            <a:schemeClr val="accent2"/>
          </a:solidFill>
        </p:spPr>
        <p:txBody>
          <a:bodyPr lIns="360000" tIns="360000" rIns="360000" bIns="36000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9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1915C987-2E80-0FC9-B5DD-335D57A47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5754" y="6313118"/>
            <a:ext cx="5838244" cy="199095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 algn="l">
              <a:buFontTx/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6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10800000" cy="17999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800000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F4D1B-B6EA-F194-CD36-2E5B066590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9BA60A-53B9-4A4F-B71B-89C520BA5299}" type="datetime1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48DDD-02E5-C749-A65F-52E7D0A35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C5DFB-C087-75D4-C8F9-F33DC394ED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7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Foc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67599"/>
            <a:ext cx="4266428" cy="179997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2760734"/>
            <a:ext cx="4266428" cy="205723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C61FF-D19F-CFB3-6E70-93DF8DE28B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DFB-A7B0-4CD0-99FE-B6F12A0E64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5817-429A-642B-9483-933E6D4076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9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3D094D-09B5-A569-DFB3-6411E19F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016664"/>
            <a:ext cx="3735481" cy="17999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DFA60F-E5F0-0C39-D5CB-79E2F38FD0BE}"/>
              </a:ext>
            </a:extLst>
          </p:cNvPr>
          <p:cNvCxnSpPr>
            <a:cxnSpLocks/>
          </p:cNvCxnSpPr>
          <p:nvPr userDrawn="1"/>
        </p:nvCxnSpPr>
        <p:spPr>
          <a:xfrm>
            <a:off x="360000" y="166004"/>
            <a:ext cx="1147200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15C3360-C700-F4F4-B998-5FF09DC26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3538667"/>
            <a:ext cx="3735481" cy="1594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2EE43-7742-B3E2-6E29-33B988E3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00" y="2196664"/>
            <a:ext cx="3735481" cy="1403461"/>
          </a:xfrm>
        </p:spPr>
        <p:txBody>
          <a:bodyPr anchor="t" anchorCtr="0"/>
          <a:lstStyle>
            <a:lvl1pPr>
              <a:lnSpc>
                <a:spcPct val="95000"/>
              </a:lnSpc>
              <a:spcAft>
                <a:spcPts val="0"/>
              </a:spcAft>
              <a:defRPr sz="9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XX%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C61FF-D19F-CFB3-6E70-93DF8DE28B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EBA9CA-9CDE-4445-B4ED-AA5D5AFB97E6}" type="datetime1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CDFB-A7B0-4CD0-99FE-B6F12A0E64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D5817-429A-642B-9483-933E6D4076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5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Relationship Id="rId30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54F7C9-9B1C-61CD-27BE-6C32F4C9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332000"/>
            <a:ext cx="7429762" cy="1799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7DA4A-CB30-BA75-C54E-F25D2E05C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512000"/>
            <a:ext cx="7429762" cy="163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DB85D-638F-BE4C-08A2-A54FBB58F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6246" y="6373714"/>
            <a:ext cx="1043604" cy="138499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 algn="r">
              <a:buFontTx/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EBA9CA-9CDE-4445-B4ED-AA5D5AFB97E6}" type="datetime1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A6ED6-07AC-0BAF-8414-242E6422D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5754" y="6373714"/>
            <a:ext cx="8310342" cy="138499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>
            <a:lvl1pPr algn="l">
              <a:buFontTx/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9220B-6E25-0C8D-86D6-87FE98167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373714"/>
            <a:ext cx="293318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buFontTx/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64AA34-34F4-3E4A-AAA5-A25E349208F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 descr="The People and Nature Surveys">
            <a:extLst>
              <a:ext uri="{FF2B5EF4-FFF2-40B4-BE49-F238E27FC236}">
                <a16:creationId xmlns:a16="http://schemas.microsoft.com/office/drawing/2014/main" id="{BFD71C7A-E84B-82F8-0093-6B3F8F33BF93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60000" y="6072650"/>
            <a:ext cx="1337206" cy="454307"/>
          </a:xfrm>
          <a:prstGeom prst="rect">
            <a:avLst/>
          </a:prstGeom>
        </p:spPr>
      </p:pic>
      <p:pic>
        <p:nvPicPr>
          <p:cNvPr id="14" name="Graphic 13" descr="Natural England">
            <a:extLst>
              <a:ext uri="{FF2B5EF4-FFF2-40B4-BE49-F238E27FC236}">
                <a16:creationId xmlns:a16="http://schemas.microsoft.com/office/drawing/2014/main" id="{63415DE4-3558-AAEC-DA24-B23ED641964D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60000" y="29294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1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70" r:id="rId4"/>
    <p:sldLayoutId id="2147483666" r:id="rId5"/>
    <p:sldLayoutId id="2147483667" r:id="rId6"/>
    <p:sldLayoutId id="2147483668" r:id="rId7"/>
    <p:sldLayoutId id="2147483672" r:id="rId8"/>
    <p:sldLayoutId id="2147483669" r:id="rId9"/>
    <p:sldLayoutId id="2147483654" r:id="rId10"/>
    <p:sldLayoutId id="2147483655" r:id="rId11"/>
    <p:sldLayoutId id="2147483671" r:id="rId12"/>
    <p:sldLayoutId id="2147483662" r:id="rId13"/>
    <p:sldLayoutId id="2147483656" r:id="rId14"/>
    <p:sldLayoutId id="2147483657" r:id="rId15"/>
    <p:sldLayoutId id="2147483673" r:id="rId16"/>
    <p:sldLayoutId id="2147483663" r:id="rId17"/>
    <p:sldLayoutId id="2147483658" r:id="rId18"/>
    <p:sldLayoutId id="2147483659" r:id="rId19"/>
    <p:sldLayoutId id="2147483674" r:id="rId20"/>
    <p:sldLayoutId id="2147483664" r:id="rId21"/>
    <p:sldLayoutId id="2147483660" r:id="rId22"/>
    <p:sldLayoutId id="2147483661" r:id="rId23"/>
    <p:sldLayoutId id="2147483675" r:id="rId24"/>
    <p:sldLayoutId id="2147483665" r:id="rId2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the-people-and-nature-survey-for-england-data-tables-and-publications-from-adults-survey-year-3-april-2022-march-2023-official-statistics/adults-year-3-annual-report-april-2022-march-2023-official-statisti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chart" Target="../charts/chart20.xml"/><Relationship Id="rId7" Type="http://schemas.openxmlformats.org/officeDocument/2006/relationships/hyperlink" Target="https://publications.naturalengland.org.uk/publication/638283717358387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naturalengland.org.uk/publication/638283717358387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eople-and-nature-survey-defra.hub.arcgis.com/" TargetMode="External"/><Relationship Id="rId3" Type="http://schemas.openxmlformats.org/officeDocument/2006/relationships/hyperlink" Target="https://www.gov.uk/government/statistics/the-people-and-nature-survey-for-england-data-tables-and-publications-from-adults-survey-year-3-april-2022-march-2023-official-statistics/adults-year-3-annual-report-april-2022-march-2023-official-statistics" TargetMode="External"/><Relationship Id="rId7" Type="http://schemas.openxmlformats.org/officeDocument/2006/relationships/hyperlink" Target="https://natural-england.shinyapps.io/People_and_Nature_Data_Viewe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ublications.naturalengland.org.uk/publication/6382837173583872?category=6637553967169536" TargetMode="External"/><Relationship Id="rId5" Type="http://schemas.openxmlformats.org/officeDocument/2006/relationships/hyperlink" Target="https://www.gov.uk/government/collections/people-and-nature-survey-for-england" TargetMode="External"/><Relationship Id="rId4" Type="http://schemas.openxmlformats.org/officeDocument/2006/relationships/image" Target="../media/image5.png"/><Relationship Id="rId9" Type="http://schemas.openxmlformats.org/officeDocument/2006/relationships/hyperlink" Target="mailto:people_and_nature@naturalengland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/>
            <a:extLst>
              <a:ext uri="{FF2B5EF4-FFF2-40B4-BE49-F238E27FC236}">
                <a16:creationId xmlns:a16="http://schemas.microsoft.com/office/drawing/2014/main" id="{2662CA96-1B9E-19F4-9CA5-90B2B9CB59FD}"/>
              </a:ext>
            </a:extLst>
          </p:cNvPr>
          <p:cNvSpPr/>
          <p:nvPr/>
        </p:nvSpPr>
        <p:spPr>
          <a:xfrm>
            <a:off x="7671112" y="5418553"/>
            <a:ext cx="3898588" cy="472645"/>
          </a:xfrm>
          <a:prstGeom prst="roundRect">
            <a:avLst/>
          </a:prstGeom>
          <a:solidFill>
            <a:srgbClr val="1AA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/>
                </a:solidFill>
              </a:rPr>
              <a:t>Read the full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A136C-6CC1-ABC9-1E2D-40F972FDFF7F}"/>
              </a:ext>
            </a:extLst>
          </p:cNvPr>
          <p:cNvSpPr txBox="1"/>
          <p:nvPr/>
        </p:nvSpPr>
        <p:spPr>
          <a:xfrm>
            <a:off x="7671113" y="2036282"/>
            <a:ext cx="3898588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300" dirty="0"/>
              <a:t>The Adults’ People and Nature Survey for England (A-PaNS) provides information on how adults experience, think about, and engage with the natural environment. </a:t>
            </a:r>
          </a:p>
          <a:p>
            <a:endParaRPr lang="en-GB" sz="1300" dirty="0"/>
          </a:p>
          <a:p>
            <a:r>
              <a:rPr lang="en-GB" sz="1300" dirty="0">
                <a:effectLst/>
              </a:rPr>
              <a:t>The Accredited Official Statistics in this publication are based on continuous online data collection between the 1st of April 2022 and the 31st of March 2023. </a:t>
            </a:r>
          </a:p>
          <a:p>
            <a:r>
              <a:rPr lang="en-GB" sz="1300" dirty="0">
                <a:effectLst/>
              </a:rPr>
              <a:t>The weighted percentages shown are representative of the population of England. E</a:t>
            </a:r>
            <a:r>
              <a:rPr lang="en-GB" sz="1300" dirty="0"/>
              <a:t>ach slide will outline the relevant sample size.</a:t>
            </a:r>
            <a:r>
              <a:rPr lang="en-GB" sz="1300" dirty="0">
                <a:effectLst/>
              </a:rPr>
              <a:t> </a:t>
            </a:r>
          </a:p>
          <a:p>
            <a:endParaRPr lang="en-GB" sz="1300" dirty="0"/>
          </a:p>
          <a:p>
            <a:r>
              <a:rPr lang="en-GB" sz="1300" dirty="0"/>
              <a:t>The following slides present some of the headline findings. Further information, the project report and data are available here: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5931F-5DDC-6022-C785-3C89B26A853E}"/>
              </a:ext>
            </a:extLst>
          </p:cNvPr>
          <p:cNvSpPr txBox="1"/>
          <p:nvPr/>
        </p:nvSpPr>
        <p:spPr>
          <a:xfrm>
            <a:off x="7671112" y="1612212"/>
            <a:ext cx="14635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25.03.2024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76EA3E-45A9-64F6-D42B-2B56C2EE64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71112" y="736577"/>
            <a:ext cx="3898588" cy="704471"/>
          </a:xfrm>
        </p:spPr>
        <p:txBody>
          <a:bodyPr/>
          <a:lstStyle/>
          <a:p>
            <a:r>
              <a:rPr lang="en-GB" sz="2400" b="0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The Adults’ People and Nature Survey for England </a:t>
            </a:r>
            <a:endParaRPr lang="en-GB" sz="2400" b="0" dirty="0">
              <a:latin typeface="+mj-lt"/>
            </a:endParaRPr>
          </a:p>
        </p:txBody>
      </p:sp>
      <p:pic>
        <p:nvPicPr>
          <p:cNvPr id="11" name="Picture 10" descr="An outdoor scene showing different ages of adults engaged in various outdoor activity such as going for a stroll, walking the dog and engaging in exercise.">
            <a:extLst>
              <a:ext uri="{FF2B5EF4-FFF2-40B4-BE49-F238E27FC236}">
                <a16:creationId xmlns:a16="http://schemas.microsoft.com/office/drawing/2014/main" id="{402EBD11-B4EB-F537-4285-7222E719FD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5759" y="1796877"/>
            <a:ext cx="6493151" cy="34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2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51A83-BCCE-2064-F88A-30651C85A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C46E27A7-6023-E370-9015-62A2445FA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6552" y="3298885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154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aphicFrame>
        <p:nvGraphicFramePr>
          <p:cNvPr id="13" name="Chart 12" descr="24% Visiting after dark">
            <a:extLst>
              <a:ext uri="{FF2B5EF4-FFF2-40B4-BE49-F238E27FC236}">
                <a16:creationId xmlns:a16="http://schemas.microsoft.com/office/drawing/2014/main" id="{95422FFB-2BD4-4B3A-1F7D-74D81A24A6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563" y="2987457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 descr="24% Lack of facilities">
            <a:extLst>
              <a:ext uri="{FF2B5EF4-FFF2-40B4-BE49-F238E27FC236}">
                <a16:creationId xmlns:a16="http://schemas.microsoft.com/office/drawing/2014/main" id="{FFD98C9C-F3DD-B1BF-6CBD-5DD9B00151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2848" y="2987457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 descr="24% Anti-social behaviour">
            <a:extLst>
              <a:ext uri="{FF2B5EF4-FFF2-40B4-BE49-F238E27FC236}">
                <a16:creationId xmlns:a16="http://schemas.microsoft.com/office/drawing/2014/main" id="{677C7026-47D6-1F06-8B2A-E512A5A36A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0133" y="2987457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Chart 34" descr="15% Being on my own or isolated">
            <a:extLst>
              <a:ext uri="{FF2B5EF4-FFF2-40B4-BE49-F238E27FC236}">
                <a16:creationId xmlns:a16="http://schemas.microsoft.com/office/drawing/2014/main" id="{D94877B1-11EB-8CEC-B65F-6146CFDD95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94703" y="2987457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64CA8D-499F-3ED8-6514-C938B922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10800000" cy="179998"/>
          </a:xfrm>
        </p:spPr>
        <p:txBody>
          <a:bodyPr/>
          <a:lstStyle/>
          <a:p>
            <a:r>
              <a:rPr lang="en-GB"/>
              <a:t>BARRIERS TO VISITING GREEN AND NATURAL SPACE  </a:t>
            </a:r>
            <a:br>
              <a:rPr lang="en-GB"/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5C390-3755-7F62-097E-15D136ACDA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1473200"/>
            <a:ext cx="10799762" cy="651845"/>
          </a:xfrm>
        </p:spPr>
        <p:txBody>
          <a:bodyPr/>
          <a:lstStyle/>
          <a:p>
            <a:r>
              <a:rPr lang="en-GB" dirty="0"/>
              <a:t>The top five concerns or worries about visiting green and natural spaces for people that had not visited green and natural spaces in the previous 14 days*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9AE02F-364C-CF5B-BBD6-ECDD5D7CFB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25638" y="5957927"/>
            <a:ext cx="8310562" cy="553998"/>
          </a:xfrm>
        </p:spPr>
        <p:txBody>
          <a:bodyPr/>
          <a:lstStyle/>
          <a:p>
            <a:r>
              <a:rPr lang="en-GB"/>
              <a:t>*Just under a third of people (32%) said they did not have any concerns or worries. Only a subset (top 5) of concerns or worries are presented here. More information on the questionnaire is available </a:t>
            </a:r>
            <a:r>
              <a:rPr lang="en-GB">
                <a:hlinkClick r:id="rId7"/>
              </a:rPr>
              <a:t>here</a:t>
            </a:r>
            <a:r>
              <a:rPr lang="en-GB"/>
              <a:t> – download the pdf and search for question M2B_Q4A for a full list of concerns and worries that were asked about.</a:t>
            </a:r>
          </a:p>
          <a:p>
            <a:r>
              <a:rPr lang="en-GB"/>
              <a:t>†Sample size 7,702 (April 2022 to March 2023) 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01C05A-EDC1-8CA6-86DE-C61318C98E03}"/>
              </a:ext>
            </a:extLst>
          </p:cNvPr>
          <p:cNvSpPr txBox="1"/>
          <p:nvPr/>
        </p:nvSpPr>
        <p:spPr>
          <a:xfrm>
            <a:off x="1205008" y="2718149"/>
            <a:ext cx="5414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 dirty="0">
                <a:solidFill>
                  <a:schemeClr val="accent4">
                    <a:lumMod val="75000"/>
                  </a:schemeClr>
                </a:solidFill>
              </a:rPr>
              <a:t>DARK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EEDC0-F3B1-45BD-9C93-14696A80D411}"/>
              </a:ext>
            </a:extLst>
          </p:cNvPr>
          <p:cNvSpPr txBox="1"/>
          <p:nvPr/>
        </p:nvSpPr>
        <p:spPr>
          <a:xfrm>
            <a:off x="3263220" y="2718149"/>
            <a:ext cx="103958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 dirty="0">
                <a:solidFill>
                  <a:schemeClr val="accent4">
                    <a:lumMod val="75000"/>
                  </a:schemeClr>
                </a:solidFill>
              </a:rPr>
              <a:t>FACILITIES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97F3C1-706A-C63E-35F6-8FFF24894261}"/>
              </a:ext>
            </a:extLst>
          </p:cNvPr>
          <p:cNvSpPr txBox="1"/>
          <p:nvPr/>
        </p:nvSpPr>
        <p:spPr>
          <a:xfrm>
            <a:off x="5910145" y="2718149"/>
            <a:ext cx="3815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 dirty="0">
                <a:solidFill>
                  <a:schemeClr val="accent4">
                    <a:lumMod val="75000"/>
                  </a:schemeClr>
                </a:solidFill>
              </a:rPr>
              <a:t>ASB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1562B5-2263-A546-8FBE-0335B5CB4C66}"/>
              </a:ext>
            </a:extLst>
          </p:cNvPr>
          <p:cNvSpPr txBox="1"/>
          <p:nvPr/>
        </p:nvSpPr>
        <p:spPr>
          <a:xfrm>
            <a:off x="10227841" y="2718149"/>
            <a:ext cx="954044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GB" sz="1400" b="1" spc="100" dirty="0">
                <a:solidFill>
                  <a:schemeClr val="accent4">
                    <a:lumMod val="75000"/>
                  </a:schemeClr>
                </a:solidFill>
              </a:rPr>
              <a:t>ISOLATED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9BE29C-CF1B-618F-0BDE-917DF896F846}"/>
              </a:ext>
            </a:extLst>
          </p:cNvPr>
          <p:cNvSpPr txBox="1"/>
          <p:nvPr/>
        </p:nvSpPr>
        <p:spPr>
          <a:xfrm>
            <a:off x="8084189" y="2718149"/>
            <a:ext cx="6267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 dirty="0">
                <a:solidFill>
                  <a:schemeClr val="accent4">
                    <a:lumMod val="75000"/>
                  </a:schemeClr>
                </a:solidFill>
              </a:rPr>
              <a:t>CRIME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7C5CA-6C0E-FB4C-B2F3-923D33754BFD}"/>
              </a:ext>
            </a:extLst>
          </p:cNvPr>
          <p:cNvSpPr txBox="1"/>
          <p:nvPr/>
        </p:nvSpPr>
        <p:spPr>
          <a:xfrm>
            <a:off x="362692" y="2208534"/>
            <a:ext cx="11015389" cy="2192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Top five concerns about visiting green and natural space†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847320-605A-F1E7-1D77-60817212AA2A}"/>
              </a:ext>
            </a:extLst>
          </p:cNvPr>
          <p:cNvSpPr>
            <a:spLocks/>
          </p:cNvSpPr>
          <p:nvPr/>
        </p:nvSpPr>
        <p:spPr>
          <a:xfrm>
            <a:off x="1018342" y="4936525"/>
            <a:ext cx="91476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24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Visiting after dark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3618FC-D40E-83C3-9F6F-AF60F5916527}"/>
              </a:ext>
            </a:extLst>
          </p:cNvPr>
          <p:cNvSpPr>
            <a:spLocks/>
          </p:cNvSpPr>
          <p:nvPr/>
        </p:nvSpPr>
        <p:spPr>
          <a:xfrm>
            <a:off x="3325626" y="4936525"/>
            <a:ext cx="97538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24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Lack of facilities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F72734-6F97-F26D-FA5E-C0C254828393}"/>
              </a:ext>
            </a:extLst>
          </p:cNvPr>
          <p:cNvSpPr>
            <a:spLocks/>
          </p:cNvSpPr>
          <p:nvPr/>
        </p:nvSpPr>
        <p:spPr>
          <a:xfrm>
            <a:off x="5632912" y="4936524"/>
            <a:ext cx="91476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24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Anti-social behaviour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EEAB54-E87F-A7A4-7D77-4A4F3C2EA20F}"/>
              </a:ext>
            </a:extLst>
          </p:cNvPr>
          <p:cNvSpPr>
            <a:spLocks/>
          </p:cNvSpPr>
          <p:nvPr/>
        </p:nvSpPr>
        <p:spPr>
          <a:xfrm>
            <a:off x="7574630" y="5021162"/>
            <a:ext cx="1771119" cy="538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17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Fear of crime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4059F8-46AA-87F3-A2AF-F96C08007DA7}"/>
              </a:ext>
            </a:extLst>
          </p:cNvPr>
          <p:cNvSpPr>
            <a:spLocks/>
          </p:cNvSpPr>
          <p:nvPr/>
        </p:nvSpPr>
        <p:spPr>
          <a:xfrm>
            <a:off x="10124866" y="4936524"/>
            <a:ext cx="135079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15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Being on my own/ isolated 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181" name="Chart 180" descr="17% Fear of crime">
            <a:extLst>
              <a:ext uri="{FF2B5EF4-FFF2-40B4-BE49-F238E27FC236}">
                <a16:creationId xmlns:a16="http://schemas.microsoft.com/office/drawing/2014/main" id="{4F67778B-CD99-2CEC-5B71-71E6234F81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7418" y="2987457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Freeform 4">
            <a:extLst>
              <a:ext uri="{FF2B5EF4-FFF2-40B4-BE49-F238E27FC236}">
                <a16:creationId xmlns:a16="http://schemas.microsoft.com/office/drawing/2014/main" id="{56F51261-0F72-E2E3-9FB2-F06EA1F0F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8292" y="3295616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075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EE0D6EA-DD86-5A46-830D-C27FD08A1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3722" y="3295616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075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21D0F28-513C-EB32-7990-8FD25CC2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95577" y="3295616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075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7A52164-6EA7-35F4-9C49-A9FE692FF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02862" y="3295616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075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48" name="Graphic 46" descr="Half-moon appearing together with stars during a clear night. ">
            <a:extLst>
              <a:ext uri="{FF2B5EF4-FFF2-40B4-BE49-F238E27FC236}">
                <a16:creationId xmlns:a16="http://schemas.microsoft.com/office/drawing/2014/main" id="{88D04367-FC98-EAA0-7150-B18AC298CC08}"/>
              </a:ext>
            </a:extLst>
          </p:cNvPr>
          <p:cNvGrpSpPr/>
          <p:nvPr/>
        </p:nvGrpSpPr>
        <p:grpSpPr>
          <a:xfrm>
            <a:off x="1040219" y="3593086"/>
            <a:ext cx="865422" cy="811983"/>
            <a:chOff x="1040219" y="3593086"/>
            <a:chExt cx="865422" cy="811983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11F4778-B131-7396-937C-3DF1922AB526}"/>
                </a:ext>
              </a:extLst>
            </p:cNvPr>
            <p:cNvSpPr/>
            <p:nvPr/>
          </p:nvSpPr>
          <p:spPr>
            <a:xfrm>
              <a:off x="1370836" y="3688305"/>
              <a:ext cx="19604" cy="19892"/>
            </a:xfrm>
            <a:custGeom>
              <a:avLst/>
              <a:gdLst>
                <a:gd name="connsiteX0" fmla="*/ 0 w 19604"/>
                <a:gd name="connsiteY0" fmla="*/ 9946 h 19892"/>
                <a:gd name="connsiteX1" fmla="*/ 9802 w 19604"/>
                <a:gd name="connsiteY1" fmla="*/ 19893 h 19892"/>
                <a:gd name="connsiteX2" fmla="*/ 19604 w 19604"/>
                <a:gd name="connsiteY2" fmla="*/ 9946 h 19892"/>
                <a:gd name="connsiteX3" fmla="*/ 9802 w 19604"/>
                <a:gd name="connsiteY3" fmla="*/ 0 h 19892"/>
                <a:gd name="connsiteX4" fmla="*/ 0 w 19604"/>
                <a:gd name="connsiteY4" fmla="*/ 9946 h 1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4" h="19892">
                  <a:moveTo>
                    <a:pt x="0" y="9946"/>
                  </a:moveTo>
                  <a:cubicBezTo>
                    <a:pt x="0" y="15384"/>
                    <a:pt x="4313" y="19893"/>
                    <a:pt x="9802" y="19893"/>
                  </a:cubicBezTo>
                  <a:cubicBezTo>
                    <a:pt x="15291" y="19893"/>
                    <a:pt x="19604" y="15384"/>
                    <a:pt x="19604" y="9946"/>
                  </a:cubicBezTo>
                  <a:cubicBezTo>
                    <a:pt x="19604" y="4509"/>
                    <a:pt x="15161" y="0"/>
                    <a:pt x="9802" y="0"/>
                  </a:cubicBezTo>
                  <a:cubicBezTo>
                    <a:pt x="4444" y="0"/>
                    <a:pt x="0" y="4509"/>
                    <a:pt x="0" y="9946"/>
                  </a:cubicBezTo>
                  <a:close/>
                </a:path>
              </a:pathLst>
            </a:custGeom>
            <a:solidFill>
              <a:srgbClr val="394552"/>
            </a:solidFill>
            <a:ln w="31750" cap="flat">
              <a:solidFill>
                <a:srgbClr val="39455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6C2E49F-C424-383B-AE9C-3AC4C5F18257}"/>
                </a:ext>
              </a:extLst>
            </p:cNvPr>
            <p:cNvSpPr/>
            <p:nvPr/>
          </p:nvSpPr>
          <p:spPr>
            <a:xfrm>
              <a:off x="1640199" y="3593086"/>
              <a:ext cx="13069" cy="109144"/>
            </a:xfrm>
            <a:custGeom>
              <a:avLst/>
              <a:gdLst>
                <a:gd name="connsiteX0" fmla="*/ 0 w 13069"/>
                <a:gd name="connsiteY0" fmla="*/ 0 h 109144"/>
                <a:gd name="connsiteX1" fmla="*/ 0 w 13069"/>
                <a:gd name="connsiteY1" fmla="*/ 109144 h 10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69" h="109144">
                  <a:moveTo>
                    <a:pt x="0" y="0"/>
                  </a:moveTo>
                  <a:lnTo>
                    <a:pt x="0" y="109144"/>
                  </a:lnTo>
                </a:path>
              </a:pathLst>
            </a:custGeom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436D5C4-14A8-534D-4F38-0EBE1F5A3194}"/>
                </a:ext>
              </a:extLst>
            </p:cNvPr>
            <p:cNvSpPr/>
            <p:nvPr/>
          </p:nvSpPr>
          <p:spPr>
            <a:xfrm>
              <a:off x="1586483" y="3647724"/>
              <a:ext cx="107562" cy="13261"/>
            </a:xfrm>
            <a:custGeom>
              <a:avLst/>
              <a:gdLst>
                <a:gd name="connsiteX0" fmla="*/ 107562 w 107562"/>
                <a:gd name="connsiteY0" fmla="*/ 0 h 13261"/>
                <a:gd name="connsiteX1" fmla="*/ 0 w 107562"/>
                <a:gd name="connsiteY1" fmla="*/ 0 h 1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562" h="13261">
                  <a:moveTo>
                    <a:pt x="107562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D15F5A4-27CA-7156-ED0B-C78C28D9E35F}"/>
                </a:ext>
              </a:extLst>
            </p:cNvPr>
            <p:cNvSpPr/>
            <p:nvPr/>
          </p:nvSpPr>
          <p:spPr>
            <a:xfrm>
              <a:off x="1830753" y="3686979"/>
              <a:ext cx="13069" cy="151979"/>
            </a:xfrm>
            <a:custGeom>
              <a:avLst/>
              <a:gdLst>
                <a:gd name="connsiteX0" fmla="*/ 0 w 13069"/>
                <a:gd name="connsiteY0" fmla="*/ 0 h 151979"/>
                <a:gd name="connsiteX1" fmla="*/ 0 w 13069"/>
                <a:gd name="connsiteY1" fmla="*/ 151980 h 15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69" h="151979">
                  <a:moveTo>
                    <a:pt x="0" y="0"/>
                  </a:moveTo>
                  <a:lnTo>
                    <a:pt x="0" y="151980"/>
                  </a:lnTo>
                </a:path>
              </a:pathLst>
            </a:custGeom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0C0DBC7-4607-84CD-A434-BC85D01E9889}"/>
                </a:ext>
              </a:extLst>
            </p:cNvPr>
            <p:cNvSpPr/>
            <p:nvPr/>
          </p:nvSpPr>
          <p:spPr>
            <a:xfrm>
              <a:off x="1755864" y="3762969"/>
              <a:ext cx="149776" cy="13261"/>
            </a:xfrm>
            <a:custGeom>
              <a:avLst/>
              <a:gdLst>
                <a:gd name="connsiteX0" fmla="*/ 149777 w 149776"/>
                <a:gd name="connsiteY0" fmla="*/ 0 h 13261"/>
                <a:gd name="connsiteX1" fmla="*/ 0 w 149776"/>
                <a:gd name="connsiteY1" fmla="*/ 0 h 1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776" h="13261">
                  <a:moveTo>
                    <a:pt x="149777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054ADAE-9CBF-5A9B-FBFF-7F6CE94FCF88}"/>
                </a:ext>
              </a:extLst>
            </p:cNvPr>
            <p:cNvSpPr/>
            <p:nvPr/>
          </p:nvSpPr>
          <p:spPr>
            <a:xfrm>
              <a:off x="1040219" y="3673187"/>
              <a:ext cx="721134" cy="731882"/>
            </a:xfrm>
            <a:custGeom>
              <a:avLst/>
              <a:gdLst>
                <a:gd name="connsiteX0" fmla="*/ 206064 w 721134"/>
                <a:gd name="connsiteY0" fmla="*/ 0 h 731882"/>
                <a:gd name="connsiteX1" fmla="*/ 111964 w 721134"/>
                <a:gd name="connsiteY1" fmla="*/ 70022 h 731882"/>
                <a:gd name="connsiteX2" fmla="*/ 111049 w 721134"/>
                <a:gd name="connsiteY2" fmla="*/ 70950 h 731882"/>
                <a:gd name="connsiteX3" fmla="*/ 29495 w 721134"/>
                <a:gd name="connsiteY3" fmla="*/ 199324 h 731882"/>
                <a:gd name="connsiteX4" fmla="*/ 15380 w 721134"/>
                <a:gd name="connsiteY4" fmla="*/ 234998 h 731882"/>
                <a:gd name="connsiteX5" fmla="*/ 111833 w 721134"/>
                <a:gd name="connsiteY5" fmla="*/ 618395 h 731882"/>
                <a:gd name="connsiteX6" fmla="*/ 652128 w 721134"/>
                <a:gd name="connsiteY6" fmla="*/ 618395 h 731882"/>
                <a:gd name="connsiteX7" fmla="*/ 721135 w 721134"/>
                <a:gd name="connsiteY7" fmla="*/ 522911 h 731882"/>
                <a:gd name="connsiteX8" fmla="*/ 274941 w 721134"/>
                <a:gd name="connsiteY8" fmla="*/ 453021 h 731882"/>
                <a:gd name="connsiteX9" fmla="*/ 206064 w 721134"/>
                <a:gd name="connsiteY9" fmla="*/ 133 h 7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1134" h="731882">
                  <a:moveTo>
                    <a:pt x="206064" y="0"/>
                  </a:moveTo>
                  <a:cubicBezTo>
                    <a:pt x="172214" y="17903"/>
                    <a:pt x="140325" y="41244"/>
                    <a:pt x="111964" y="70022"/>
                  </a:cubicBezTo>
                  <a:cubicBezTo>
                    <a:pt x="111702" y="70287"/>
                    <a:pt x="111441" y="70553"/>
                    <a:pt x="111049" y="70950"/>
                  </a:cubicBezTo>
                  <a:cubicBezTo>
                    <a:pt x="75369" y="107420"/>
                    <a:pt x="48315" y="151714"/>
                    <a:pt x="29495" y="199324"/>
                  </a:cubicBezTo>
                  <a:lnTo>
                    <a:pt x="15380" y="234998"/>
                  </a:lnTo>
                  <a:cubicBezTo>
                    <a:pt x="-22522" y="366555"/>
                    <a:pt x="9629" y="514556"/>
                    <a:pt x="111833" y="618395"/>
                  </a:cubicBezTo>
                  <a:cubicBezTo>
                    <a:pt x="260956" y="769712"/>
                    <a:pt x="503004" y="769712"/>
                    <a:pt x="652128" y="618395"/>
                  </a:cubicBezTo>
                  <a:cubicBezTo>
                    <a:pt x="680489" y="589617"/>
                    <a:pt x="703622" y="557259"/>
                    <a:pt x="721135" y="522911"/>
                  </a:cubicBezTo>
                  <a:cubicBezTo>
                    <a:pt x="577239" y="598768"/>
                    <a:pt x="395703" y="575560"/>
                    <a:pt x="274941" y="453021"/>
                  </a:cubicBezTo>
                  <a:cubicBezTo>
                    <a:pt x="154178" y="330483"/>
                    <a:pt x="131176" y="146277"/>
                    <a:pt x="206064" y="133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317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87EC46-51CD-A660-B927-DD43F1C2CD35}"/>
                </a:ext>
              </a:extLst>
            </p:cNvPr>
            <p:cNvSpPr/>
            <p:nvPr/>
          </p:nvSpPr>
          <p:spPr>
            <a:xfrm>
              <a:off x="1360903" y="3822779"/>
              <a:ext cx="244923" cy="248525"/>
            </a:xfrm>
            <a:custGeom>
              <a:avLst/>
              <a:gdLst>
                <a:gd name="connsiteX0" fmla="*/ 122462 w 244923"/>
                <a:gd name="connsiteY0" fmla="*/ 248525 h 248525"/>
                <a:gd name="connsiteX1" fmla="*/ 0 w 244923"/>
                <a:gd name="connsiteY1" fmla="*/ 124263 h 248525"/>
                <a:gd name="connsiteX2" fmla="*/ 122462 w 244923"/>
                <a:gd name="connsiteY2" fmla="*/ 0 h 248525"/>
                <a:gd name="connsiteX3" fmla="*/ 244923 w 244923"/>
                <a:gd name="connsiteY3" fmla="*/ 124263 h 248525"/>
                <a:gd name="connsiteX4" fmla="*/ 122462 w 244923"/>
                <a:gd name="connsiteY4" fmla="*/ 248525 h 24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923" h="248525">
                  <a:moveTo>
                    <a:pt x="122462" y="248525"/>
                  </a:moveTo>
                  <a:cubicBezTo>
                    <a:pt x="82207" y="155826"/>
                    <a:pt x="91487" y="165109"/>
                    <a:pt x="0" y="124263"/>
                  </a:cubicBezTo>
                  <a:cubicBezTo>
                    <a:pt x="91356" y="83416"/>
                    <a:pt x="82207" y="92700"/>
                    <a:pt x="122462" y="0"/>
                  </a:cubicBezTo>
                  <a:cubicBezTo>
                    <a:pt x="162716" y="92700"/>
                    <a:pt x="153567" y="83416"/>
                    <a:pt x="244923" y="124263"/>
                  </a:cubicBezTo>
                  <a:cubicBezTo>
                    <a:pt x="153567" y="165109"/>
                    <a:pt x="162716" y="155826"/>
                    <a:pt x="122462" y="248525"/>
                  </a:cubicBezTo>
                  <a:close/>
                </a:path>
              </a:pathLst>
            </a:custGeom>
            <a:noFill/>
            <a:ln w="31750" cap="flat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11A91AA-B590-C8E1-1F2F-6A17B4899897}"/>
                </a:ext>
              </a:extLst>
            </p:cNvPr>
            <p:cNvSpPr/>
            <p:nvPr/>
          </p:nvSpPr>
          <p:spPr>
            <a:xfrm>
              <a:off x="1723844" y="3873439"/>
              <a:ext cx="19604" cy="19892"/>
            </a:xfrm>
            <a:custGeom>
              <a:avLst/>
              <a:gdLst>
                <a:gd name="connsiteX0" fmla="*/ 0 w 19604"/>
                <a:gd name="connsiteY0" fmla="*/ 9946 h 19892"/>
                <a:gd name="connsiteX1" fmla="*/ 9802 w 19604"/>
                <a:gd name="connsiteY1" fmla="*/ 19893 h 19892"/>
                <a:gd name="connsiteX2" fmla="*/ 19604 w 19604"/>
                <a:gd name="connsiteY2" fmla="*/ 9946 h 19892"/>
                <a:gd name="connsiteX3" fmla="*/ 9802 w 19604"/>
                <a:gd name="connsiteY3" fmla="*/ 0 h 19892"/>
                <a:gd name="connsiteX4" fmla="*/ 0 w 19604"/>
                <a:gd name="connsiteY4" fmla="*/ 9946 h 1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4" h="19892">
                  <a:moveTo>
                    <a:pt x="0" y="9946"/>
                  </a:moveTo>
                  <a:cubicBezTo>
                    <a:pt x="0" y="15384"/>
                    <a:pt x="4313" y="19893"/>
                    <a:pt x="9802" y="19893"/>
                  </a:cubicBezTo>
                  <a:cubicBezTo>
                    <a:pt x="15291" y="19893"/>
                    <a:pt x="19604" y="15384"/>
                    <a:pt x="19604" y="9946"/>
                  </a:cubicBezTo>
                  <a:cubicBezTo>
                    <a:pt x="19604" y="4509"/>
                    <a:pt x="15161" y="0"/>
                    <a:pt x="9802" y="0"/>
                  </a:cubicBezTo>
                  <a:cubicBezTo>
                    <a:pt x="4444" y="0"/>
                    <a:pt x="0" y="4509"/>
                    <a:pt x="0" y="9946"/>
                  </a:cubicBezTo>
                  <a:close/>
                </a:path>
              </a:pathLst>
            </a:custGeom>
            <a:solidFill>
              <a:srgbClr val="394552"/>
            </a:solidFill>
            <a:ln w="31750" cap="flat">
              <a:solidFill>
                <a:srgbClr val="39455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FA37EF5-CFFC-873E-19F1-F806A3EABBF7}"/>
                </a:ext>
              </a:extLst>
            </p:cNvPr>
            <p:cNvSpPr/>
            <p:nvPr/>
          </p:nvSpPr>
          <p:spPr>
            <a:xfrm>
              <a:off x="1693784" y="4057910"/>
              <a:ext cx="19604" cy="19892"/>
            </a:xfrm>
            <a:custGeom>
              <a:avLst/>
              <a:gdLst>
                <a:gd name="connsiteX0" fmla="*/ 0 w 19604"/>
                <a:gd name="connsiteY0" fmla="*/ 9946 h 19892"/>
                <a:gd name="connsiteX1" fmla="*/ 9802 w 19604"/>
                <a:gd name="connsiteY1" fmla="*/ 19893 h 19892"/>
                <a:gd name="connsiteX2" fmla="*/ 19604 w 19604"/>
                <a:gd name="connsiteY2" fmla="*/ 9946 h 19892"/>
                <a:gd name="connsiteX3" fmla="*/ 9802 w 19604"/>
                <a:gd name="connsiteY3" fmla="*/ 0 h 19892"/>
                <a:gd name="connsiteX4" fmla="*/ 0 w 19604"/>
                <a:gd name="connsiteY4" fmla="*/ 9946 h 1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4" h="19892">
                  <a:moveTo>
                    <a:pt x="0" y="9946"/>
                  </a:moveTo>
                  <a:cubicBezTo>
                    <a:pt x="0" y="15384"/>
                    <a:pt x="4313" y="19893"/>
                    <a:pt x="9802" y="19893"/>
                  </a:cubicBezTo>
                  <a:cubicBezTo>
                    <a:pt x="15291" y="19893"/>
                    <a:pt x="19604" y="15384"/>
                    <a:pt x="19604" y="9946"/>
                  </a:cubicBezTo>
                  <a:cubicBezTo>
                    <a:pt x="19604" y="4509"/>
                    <a:pt x="15161" y="0"/>
                    <a:pt x="9802" y="0"/>
                  </a:cubicBezTo>
                  <a:cubicBezTo>
                    <a:pt x="4444" y="0"/>
                    <a:pt x="0" y="4376"/>
                    <a:pt x="0" y="9946"/>
                  </a:cubicBezTo>
                  <a:close/>
                </a:path>
              </a:pathLst>
            </a:custGeom>
            <a:solidFill>
              <a:srgbClr val="394552"/>
            </a:solidFill>
            <a:ln w="31750" cap="flat">
              <a:solidFill>
                <a:srgbClr val="39455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3" name="Graphic 61" descr="A toilet.">
            <a:extLst>
              <a:ext uri="{FF2B5EF4-FFF2-40B4-BE49-F238E27FC236}">
                <a16:creationId xmlns:a16="http://schemas.microsoft.com/office/drawing/2014/main" id="{85D83037-06FD-270E-0BF1-9BF899464D32}"/>
              </a:ext>
            </a:extLst>
          </p:cNvPr>
          <p:cNvGrpSpPr/>
          <p:nvPr/>
        </p:nvGrpSpPr>
        <p:grpSpPr>
          <a:xfrm>
            <a:off x="3415837" y="3600543"/>
            <a:ext cx="734340" cy="794146"/>
            <a:chOff x="5648021" y="3120340"/>
            <a:chExt cx="734340" cy="794146"/>
          </a:xfrm>
          <a:noFill/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9C80BF54-6E14-E725-F18E-7B8DF1F2E02E}"/>
                </a:ext>
              </a:extLst>
            </p:cNvPr>
            <p:cNvSpPr/>
            <p:nvPr/>
          </p:nvSpPr>
          <p:spPr>
            <a:xfrm>
              <a:off x="5648021" y="3120340"/>
              <a:ext cx="269076" cy="793782"/>
            </a:xfrm>
            <a:custGeom>
              <a:avLst/>
              <a:gdLst>
                <a:gd name="connsiteX0" fmla="*/ 269077 w 269076"/>
                <a:gd name="connsiteY0" fmla="*/ 793782 h 793782"/>
                <a:gd name="connsiteX1" fmla="*/ 269077 w 269076"/>
                <a:gd name="connsiteY1" fmla="*/ 632644 h 793782"/>
                <a:gd name="connsiteX2" fmla="*/ 222780 w 269076"/>
                <a:gd name="connsiteY2" fmla="*/ 576258 h 793782"/>
                <a:gd name="connsiteX3" fmla="*/ 64429 w 269076"/>
                <a:gd name="connsiteY3" fmla="*/ 576258 h 793782"/>
                <a:gd name="connsiteX4" fmla="*/ 0 w 269076"/>
                <a:gd name="connsiteY4" fmla="*/ 474787 h 793782"/>
                <a:gd name="connsiteX5" fmla="*/ 0 w 269076"/>
                <a:gd name="connsiteY5" fmla="*/ 63921 h 793782"/>
                <a:gd name="connsiteX6" fmla="*/ 63582 w 269076"/>
                <a:gd name="connsiteY6" fmla="*/ 0 h 793782"/>
                <a:gd name="connsiteX7" fmla="*/ 129824 w 269076"/>
                <a:gd name="connsiteY7" fmla="*/ 0 h 793782"/>
                <a:gd name="connsiteX8" fmla="*/ 193406 w 269076"/>
                <a:gd name="connsiteY8" fmla="*/ 63921 h 793782"/>
                <a:gd name="connsiteX9" fmla="*/ 193406 w 269076"/>
                <a:gd name="connsiteY9" fmla="*/ 471992 h 79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076" h="793782">
                  <a:moveTo>
                    <a:pt x="269077" y="793782"/>
                  </a:moveTo>
                  <a:lnTo>
                    <a:pt x="269077" y="632644"/>
                  </a:lnTo>
                  <a:cubicBezTo>
                    <a:pt x="269077" y="584764"/>
                    <a:pt x="245264" y="576258"/>
                    <a:pt x="222780" y="576258"/>
                  </a:cubicBezTo>
                  <a:lnTo>
                    <a:pt x="64429" y="576258"/>
                  </a:lnTo>
                  <a:cubicBezTo>
                    <a:pt x="2055" y="576258"/>
                    <a:pt x="0" y="474787"/>
                    <a:pt x="0" y="474787"/>
                  </a:cubicBezTo>
                  <a:lnTo>
                    <a:pt x="0" y="63921"/>
                  </a:lnTo>
                  <a:cubicBezTo>
                    <a:pt x="0" y="28801"/>
                    <a:pt x="28527" y="0"/>
                    <a:pt x="63582" y="0"/>
                  </a:cubicBezTo>
                  <a:lnTo>
                    <a:pt x="129824" y="0"/>
                  </a:lnTo>
                  <a:cubicBezTo>
                    <a:pt x="164758" y="0"/>
                    <a:pt x="193406" y="28801"/>
                    <a:pt x="193406" y="63921"/>
                  </a:cubicBezTo>
                  <a:lnTo>
                    <a:pt x="193406" y="471992"/>
                  </a:ln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7436083-78D5-E7D0-CD73-BAA50BA61F59}"/>
                </a:ext>
              </a:extLst>
            </p:cNvPr>
            <p:cNvSpPr/>
            <p:nvPr/>
          </p:nvSpPr>
          <p:spPr>
            <a:xfrm>
              <a:off x="6124406" y="3873533"/>
              <a:ext cx="12087" cy="40952"/>
            </a:xfrm>
            <a:custGeom>
              <a:avLst/>
              <a:gdLst>
                <a:gd name="connsiteX0" fmla="*/ 0 w 12087"/>
                <a:gd name="connsiteY0" fmla="*/ 40953 h 40952"/>
                <a:gd name="connsiteX1" fmla="*/ 0 w 12087"/>
                <a:gd name="connsiteY1" fmla="*/ 0 h 4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87" h="40952">
                  <a:moveTo>
                    <a:pt x="0" y="40953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8EC98AE-29B8-B290-8ADD-0F6E56956A52}"/>
                </a:ext>
              </a:extLst>
            </p:cNvPr>
            <p:cNvSpPr/>
            <p:nvPr/>
          </p:nvSpPr>
          <p:spPr>
            <a:xfrm>
              <a:off x="6124406" y="3839021"/>
              <a:ext cx="12087" cy="48730"/>
            </a:xfrm>
            <a:custGeom>
              <a:avLst/>
              <a:gdLst>
                <a:gd name="connsiteX0" fmla="*/ 0 w 12087"/>
                <a:gd name="connsiteY0" fmla="*/ 48730 h 48730"/>
                <a:gd name="connsiteX1" fmla="*/ 0 w 12087"/>
                <a:gd name="connsiteY1" fmla="*/ 0 h 4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87" h="48730">
                  <a:moveTo>
                    <a:pt x="0" y="48730"/>
                  </a:moveTo>
                  <a:lnTo>
                    <a:pt x="0" y="0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5D8B51E3-25D1-9920-016E-CD4FD3A17C41}"/>
                </a:ext>
              </a:extLst>
            </p:cNvPr>
            <p:cNvSpPr/>
            <p:nvPr/>
          </p:nvSpPr>
          <p:spPr>
            <a:xfrm>
              <a:off x="6049823" y="3602175"/>
              <a:ext cx="297725" cy="186536"/>
            </a:xfrm>
            <a:custGeom>
              <a:avLst/>
              <a:gdLst>
                <a:gd name="connsiteX0" fmla="*/ 0 w 297725"/>
                <a:gd name="connsiteY0" fmla="*/ 186536 h 186536"/>
                <a:gd name="connsiteX1" fmla="*/ 92231 w 297725"/>
                <a:gd name="connsiteY1" fmla="*/ 186536 h 186536"/>
                <a:gd name="connsiteX2" fmla="*/ 297725 w 297725"/>
                <a:gd name="connsiteY2" fmla="*/ 0 h 18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725" h="186536">
                  <a:moveTo>
                    <a:pt x="0" y="186536"/>
                  </a:moveTo>
                  <a:lnTo>
                    <a:pt x="92231" y="186536"/>
                  </a:lnTo>
                  <a:cubicBezTo>
                    <a:pt x="198725" y="186536"/>
                    <a:pt x="287088" y="104387"/>
                    <a:pt x="297725" y="0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0DE9060-1F0C-969D-4007-74AC55D8462C}"/>
                </a:ext>
              </a:extLst>
            </p:cNvPr>
            <p:cNvSpPr/>
            <p:nvPr/>
          </p:nvSpPr>
          <p:spPr>
            <a:xfrm>
              <a:off x="5843725" y="3525859"/>
              <a:ext cx="538637" cy="72305"/>
            </a:xfrm>
            <a:custGeom>
              <a:avLst/>
              <a:gdLst>
                <a:gd name="connsiteX0" fmla="*/ 0 w 538637"/>
                <a:gd name="connsiteY0" fmla="*/ 72306 h 72305"/>
                <a:gd name="connsiteX1" fmla="*/ 506846 w 538637"/>
                <a:gd name="connsiteY1" fmla="*/ 72306 h 72305"/>
                <a:gd name="connsiteX2" fmla="*/ 538637 w 538637"/>
                <a:gd name="connsiteY2" fmla="*/ 40345 h 72305"/>
                <a:gd name="connsiteX3" fmla="*/ 538637 w 538637"/>
                <a:gd name="connsiteY3" fmla="*/ 31960 h 72305"/>
                <a:gd name="connsiteX4" fmla="*/ 506846 w 538637"/>
                <a:gd name="connsiteY4" fmla="*/ 0 h 72305"/>
                <a:gd name="connsiteX5" fmla="*/ 3264 w 538637"/>
                <a:gd name="connsiteY5" fmla="*/ 0 h 72305"/>
                <a:gd name="connsiteX6" fmla="*/ 0 w 538637"/>
                <a:gd name="connsiteY6" fmla="*/ 72306 h 72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7" h="72305">
                  <a:moveTo>
                    <a:pt x="0" y="72306"/>
                  </a:moveTo>
                  <a:lnTo>
                    <a:pt x="506846" y="72306"/>
                  </a:lnTo>
                  <a:cubicBezTo>
                    <a:pt x="524373" y="72306"/>
                    <a:pt x="538637" y="57845"/>
                    <a:pt x="538637" y="40345"/>
                  </a:cubicBezTo>
                  <a:lnTo>
                    <a:pt x="538637" y="31960"/>
                  </a:lnTo>
                  <a:cubicBezTo>
                    <a:pt x="538637" y="14340"/>
                    <a:pt x="524373" y="0"/>
                    <a:pt x="506846" y="0"/>
                  </a:cubicBezTo>
                  <a:lnTo>
                    <a:pt x="3264" y="0"/>
                  </a:lnTo>
                  <a:lnTo>
                    <a:pt x="0" y="7230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0" cap="rnd">
              <a:solidFill>
                <a:schemeClr val="accent4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71" name="Graphic 69" descr="A large bladed knife.">
            <a:extLst>
              <a:ext uri="{FF2B5EF4-FFF2-40B4-BE49-F238E27FC236}">
                <a16:creationId xmlns:a16="http://schemas.microsoft.com/office/drawing/2014/main" id="{ED13A935-44B8-EFD8-4679-0A76D827DCF8}"/>
              </a:ext>
            </a:extLst>
          </p:cNvPr>
          <p:cNvGrpSpPr/>
          <p:nvPr/>
        </p:nvGrpSpPr>
        <p:grpSpPr>
          <a:xfrm>
            <a:off x="7986136" y="3622469"/>
            <a:ext cx="822881" cy="756833"/>
            <a:chOff x="8096012" y="3648235"/>
            <a:chExt cx="621720" cy="571818"/>
          </a:xfrm>
          <a:noFill/>
        </p:grpSpPr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B49FA93-F56B-516C-A456-339684F55890}"/>
                </a:ext>
              </a:extLst>
            </p:cNvPr>
            <p:cNvSpPr/>
            <p:nvPr/>
          </p:nvSpPr>
          <p:spPr>
            <a:xfrm>
              <a:off x="8096012" y="3960178"/>
              <a:ext cx="285742" cy="259875"/>
            </a:xfrm>
            <a:custGeom>
              <a:avLst/>
              <a:gdLst>
                <a:gd name="connsiteX0" fmla="*/ 285649 w 285742"/>
                <a:gd name="connsiteY0" fmla="*/ 93440 h 259875"/>
                <a:gd name="connsiteX1" fmla="*/ 85894 w 285742"/>
                <a:gd name="connsiteY1" fmla="*/ 254032 h 259875"/>
                <a:gd name="connsiteX2" fmla="*/ 48534 w 285742"/>
                <a:gd name="connsiteY2" fmla="*/ 249650 h 259875"/>
                <a:gd name="connsiteX3" fmla="*/ 5730 w 285742"/>
                <a:gd name="connsiteY3" fmla="*/ 194977 h 259875"/>
                <a:gd name="connsiteX4" fmla="*/ 10048 w 285742"/>
                <a:gd name="connsiteY4" fmla="*/ 157067 h 259875"/>
                <a:gd name="connsiteX5" fmla="*/ 213275 w 285742"/>
                <a:gd name="connsiteY5" fmla="*/ 0 h 259875"/>
                <a:gd name="connsiteX6" fmla="*/ 285743 w 285742"/>
                <a:gd name="connsiteY6" fmla="*/ 93440 h 25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42" h="259875">
                  <a:moveTo>
                    <a:pt x="285649" y="93440"/>
                  </a:moveTo>
                  <a:lnTo>
                    <a:pt x="85894" y="254032"/>
                  </a:lnTo>
                  <a:cubicBezTo>
                    <a:pt x="74442" y="263271"/>
                    <a:pt x="57640" y="261366"/>
                    <a:pt x="48534" y="249650"/>
                  </a:cubicBezTo>
                  <a:lnTo>
                    <a:pt x="5730" y="194977"/>
                  </a:lnTo>
                  <a:cubicBezTo>
                    <a:pt x="-3376" y="183356"/>
                    <a:pt x="-1404" y="166307"/>
                    <a:pt x="10048" y="157067"/>
                  </a:cubicBezTo>
                  <a:lnTo>
                    <a:pt x="213275" y="0"/>
                  </a:lnTo>
                  <a:lnTo>
                    <a:pt x="285743" y="934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A11AD85-5870-CD88-882C-E3E3A633D459}"/>
                </a:ext>
              </a:extLst>
            </p:cNvPr>
            <p:cNvSpPr/>
            <p:nvPr/>
          </p:nvSpPr>
          <p:spPr>
            <a:xfrm>
              <a:off x="8319144" y="3648235"/>
              <a:ext cx="398588" cy="424052"/>
            </a:xfrm>
            <a:custGeom>
              <a:avLst/>
              <a:gdLst>
                <a:gd name="connsiteX0" fmla="*/ 0 w 398588"/>
                <a:gd name="connsiteY0" fmla="*/ 254889 h 424052"/>
                <a:gd name="connsiteX1" fmla="*/ 175442 w 398588"/>
                <a:gd name="connsiteY1" fmla="*/ 113062 h 424052"/>
                <a:gd name="connsiteX2" fmla="*/ 288367 w 398588"/>
                <a:gd name="connsiteY2" fmla="*/ 88868 h 424052"/>
                <a:gd name="connsiteX3" fmla="*/ 398570 w 398588"/>
                <a:gd name="connsiteY3" fmla="*/ 0 h 424052"/>
                <a:gd name="connsiteX4" fmla="*/ 249224 w 398588"/>
                <a:gd name="connsiteY4" fmla="*/ 287750 h 424052"/>
                <a:gd name="connsiteX5" fmla="*/ 80258 w 398588"/>
                <a:gd name="connsiteY5" fmla="*/ 424053 h 42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588" h="424052">
                  <a:moveTo>
                    <a:pt x="0" y="254889"/>
                  </a:moveTo>
                  <a:lnTo>
                    <a:pt x="175442" y="113062"/>
                  </a:lnTo>
                  <a:cubicBezTo>
                    <a:pt x="175442" y="113062"/>
                    <a:pt x="225944" y="139256"/>
                    <a:pt x="288367" y="88868"/>
                  </a:cubicBezTo>
                  <a:lnTo>
                    <a:pt x="398570" y="0"/>
                  </a:lnTo>
                  <a:cubicBezTo>
                    <a:pt x="398570" y="0"/>
                    <a:pt x="403545" y="163259"/>
                    <a:pt x="249224" y="287750"/>
                  </a:cubicBezTo>
                  <a:cubicBezTo>
                    <a:pt x="94902" y="412147"/>
                    <a:pt x="80258" y="424053"/>
                    <a:pt x="80258" y="424053"/>
                  </a:cubicBezTo>
                </a:path>
              </a:pathLst>
            </a:custGeom>
            <a:noFill/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14F7B18-536A-9534-F78C-14D6EB1DD6EC}"/>
                </a:ext>
              </a:extLst>
            </p:cNvPr>
            <p:cNvSpPr/>
            <p:nvPr/>
          </p:nvSpPr>
          <p:spPr>
            <a:xfrm>
              <a:off x="8393770" y="3752819"/>
              <a:ext cx="303480" cy="244697"/>
            </a:xfrm>
            <a:custGeom>
              <a:avLst/>
              <a:gdLst>
                <a:gd name="connsiteX0" fmla="*/ 303480 w 303480"/>
                <a:gd name="connsiteY0" fmla="*/ 0 h 244697"/>
                <a:gd name="connsiteX1" fmla="*/ 0 w 303480"/>
                <a:gd name="connsiteY1" fmla="*/ 244697 h 24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480" h="244697">
                  <a:moveTo>
                    <a:pt x="303480" y="0"/>
                  </a:moveTo>
                  <a:lnTo>
                    <a:pt x="0" y="244697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6EC57293-CF79-EF06-E84C-1F433794DC87}"/>
                </a:ext>
              </a:extLst>
            </p:cNvPr>
            <p:cNvSpPr/>
            <p:nvPr/>
          </p:nvSpPr>
          <p:spPr>
            <a:xfrm>
              <a:off x="8264230" y="3903410"/>
              <a:ext cx="157700" cy="201358"/>
            </a:xfrm>
            <a:custGeom>
              <a:avLst/>
              <a:gdLst>
                <a:gd name="connsiteX0" fmla="*/ 0 w 157700"/>
                <a:gd name="connsiteY0" fmla="*/ 0 h 201358"/>
                <a:gd name="connsiteX1" fmla="*/ 157701 w 157700"/>
                <a:gd name="connsiteY1" fmla="*/ 201358 h 20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7700" h="201358">
                  <a:moveTo>
                    <a:pt x="0" y="0"/>
                  </a:moveTo>
                  <a:lnTo>
                    <a:pt x="157701" y="201358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8A98045-CAC7-7A0A-EFEE-8936A9D2E4CD}"/>
                </a:ext>
              </a:extLst>
            </p:cNvPr>
            <p:cNvSpPr/>
            <p:nvPr/>
          </p:nvSpPr>
          <p:spPr>
            <a:xfrm>
              <a:off x="8131311" y="4099244"/>
              <a:ext cx="73499" cy="93821"/>
            </a:xfrm>
            <a:custGeom>
              <a:avLst/>
              <a:gdLst>
                <a:gd name="connsiteX0" fmla="*/ 0 w 73499"/>
                <a:gd name="connsiteY0" fmla="*/ 0 h 93821"/>
                <a:gd name="connsiteX1" fmla="*/ 73500 w 73499"/>
                <a:gd name="connsiteY1" fmla="*/ 93821 h 9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499" h="93821">
                  <a:moveTo>
                    <a:pt x="0" y="0"/>
                  </a:moveTo>
                  <a:lnTo>
                    <a:pt x="73500" y="93821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F0D82C4-05E3-D57C-5077-FF4E7F8B7CB7}"/>
                </a:ext>
              </a:extLst>
            </p:cNvPr>
            <p:cNvSpPr/>
            <p:nvPr/>
          </p:nvSpPr>
          <p:spPr>
            <a:xfrm>
              <a:off x="8174491" y="4064382"/>
              <a:ext cx="73499" cy="93916"/>
            </a:xfrm>
            <a:custGeom>
              <a:avLst/>
              <a:gdLst>
                <a:gd name="connsiteX0" fmla="*/ 0 w 73499"/>
                <a:gd name="connsiteY0" fmla="*/ 0 h 93916"/>
                <a:gd name="connsiteX1" fmla="*/ 73500 w 73499"/>
                <a:gd name="connsiteY1" fmla="*/ 93917 h 9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499" h="93916">
                  <a:moveTo>
                    <a:pt x="0" y="0"/>
                  </a:moveTo>
                  <a:lnTo>
                    <a:pt x="73500" y="93917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CBCE01F6-02F4-EC9B-E983-8EBCFACBCDE6}"/>
                </a:ext>
              </a:extLst>
            </p:cNvPr>
            <p:cNvSpPr/>
            <p:nvPr/>
          </p:nvSpPr>
          <p:spPr>
            <a:xfrm>
              <a:off x="8217671" y="4029616"/>
              <a:ext cx="73499" cy="93821"/>
            </a:xfrm>
            <a:custGeom>
              <a:avLst/>
              <a:gdLst>
                <a:gd name="connsiteX0" fmla="*/ 0 w 73499"/>
                <a:gd name="connsiteY0" fmla="*/ 0 h 93821"/>
                <a:gd name="connsiteX1" fmla="*/ 73500 w 73499"/>
                <a:gd name="connsiteY1" fmla="*/ 93821 h 9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499" h="93821">
                  <a:moveTo>
                    <a:pt x="0" y="0"/>
                  </a:moveTo>
                  <a:lnTo>
                    <a:pt x="73500" y="93821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555F271C-25A2-6F84-E6C6-42D8C16410E5}"/>
                </a:ext>
              </a:extLst>
            </p:cNvPr>
            <p:cNvSpPr/>
            <p:nvPr/>
          </p:nvSpPr>
          <p:spPr>
            <a:xfrm>
              <a:off x="8262962" y="3996481"/>
              <a:ext cx="73499" cy="93821"/>
            </a:xfrm>
            <a:custGeom>
              <a:avLst/>
              <a:gdLst>
                <a:gd name="connsiteX0" fmla="*/ 0 w 73499"/>
                <a:gd name="connsiteY0" fmla="*/ 0 h 93821"/>
                <a:gd name="connsiteX1" fmla="*/ 73500 w 73499"/>
                <a:gd name="connsiteY1" fmla="*/ 93821 h 9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499" h="93821">
                  <a:moveTo>
                    <a:pt x="0" y="0"/>
                  </a:moveTo>
                  <a:lnTo>
                    <a:pt x="73500" y="93821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07" name="Group 206" descr="A graffiti spray can spraying its paint.">
            <a:extLst>
              <a:ext uri="{FF2B5EF4-FFF2-40B4-BE49-F238E27FC236}">
                <a16:creationId xmlns:a16="http://schemas.microsoft.com/office/drawing/2014/main" id="{2D100989-73AA-E7D8-7782-E8665EA2DA60}"/>
              </a:ext>
            </a:extLst>
          </p:cNvPr>
          <p:cNvGrpSpPr/>
          <p:nvPr/>
        </p:nvGrpSpPr>
        <p:grpSpPr>
          <a:xfrm>
            <a:off x="5680615" y="3602020"/>
            <a:ext cx="803500" cy="797731"/>
            <a:chOff x="5757452" y="3568542"/>
            <a:chExt cx="803500" cy="797731"/>
          </a:xfrm>
        </p:grpSpPr>
        <p:grpSp>
          <p:nvGrpSpPr>
            <p:cNvPr id="197" name="Graphic 184">
              <a:extLst>
                <a:ext uri="{FF2B5EF4-FFF2-40B4-BE49-F238E27FC236}">
                  <a16:creationId xmlns:a16="http://schemas.microsoft.com/office/drawing/2014/main" id="{E07424F7-B68A-D701-DFD1-0522F3E12BED}"/>
                </a:ext>
              </a:extLst>
            </p:cNvPr>
            <p:cNvGrpSpPr/>
            <p:nvPr/>
          </p:nvGrpSpPr>
          <p:grpSpPr>
            <a:xfrm>
              <a:off x="5757452" y="3654354"/>
              <a:ext cx="378709" cy="711919"/>
              <a:chOff x="3548485" y="625465"/>
              <a:chExt cx="3168517" cy="5956355"/>
            </a:xfrm>
            <a:noFill/>
          </p:grpSpPr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E37A53CC-F634-9795-CEA4-F9007E179883}"/>
                  </a:ext>
                </a:extLst>
              </p:cNvPr>
              <p:cNvSpPr/>
              <p:nvPr/>
            </p:nvSpPr>
            <p:spPr>
              <a:xfrm flipV="1">
                <a:off x="5624100" y="1067716"/>
                <a:ext cx="449207" cy="449207"/>
              </a:xfrm>
              <a:custGeom>
                <a:avLst/>
                <a:gdLst>
                  <a:gd name="connsiteX0" fmla="*/ 298 w 449207"/>
                  <a:gd name="connsiteY0" fmla="*/ 99 h 449207"/>
                  <a:gd name="connsiteX1" fmla="*/ 317477 w 449207"/>
                  <a:gd name="connsiteY1" fmla="*/ 99 h 449207"/>
                  <a:gd name="connsiteX2" fmla="*/ 449505 w 449207"/>
                  <a:gd name="connsiteY2" fmla="*/ 132115 h 449207"/>
                  <a:gd name="connsiteX3" fmla="*/ 449505 w 449207"/>
                  <a:gd name="connsiteY3" fmla="*/ 317279 h 449207"/>
                  <a:gd name="connsiteX4" fmla="*/ 317477 w 449207"/>
                  <a:gd name="connsiteY4" fmla="*/ 449307 h 449207"/>
                  <a:gd name="connsiteX5" fmla="*/ 298 w 449207"/>
                  <a:gd name="connsiteY5" fmla="*/ 449307 h 44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207" h="449207">
                    <a:moveTo>
                      <a:pt x="298" y="99"/>
                    </a:moveTo>
                    <a:lnTo>
                      <a:pt x="317477" y="99"/>
                    </a:lnTo>
                    <a:cubicBezTo>
                      <a:pt x="390390" y="99"/>
                      <a:pt x="449505" y="59214"/>
                      <a:pt x="449505" y="132115"/>
                    </a:cubicBezTo>
                    <a:lnTo>
                      <a:pt x="449505" y="317279"/>
                    </a:lnTo>
                    <a:cubicBezTo>
                      <a:pt x="449505" y="390192"/>
                      <a:pt x="390390" y="449307"/>
                      <a:pt x="317477" y="449307"/>
                    </a:cubicBezTo>
                    <a:lnTo>
                      <a:pt x="298" y="449307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08DC123D-3305-3EE8-1960-42A3F30BCE31}"/>
                  </a:ext>
                </a:extLst>
              </p:cNvPr>
              <p:cNvSpPr/>
              <p:nvPr/>
            </p:nvSpPr>
            <p:spPr>
              <a:xfrm flipV="1">
                <a:off x="3812526" y="3056521"/>
                <a:ext cx="9520" cy="3095185"/>
              </a:xfrm>
              <a:custGeom>
                <a:avLst/>
                <a:gdLst>
                  <a:gd name="connsiteX0" fmla="*/ 102 w 9520"/>
                  <a:gd name="connsiteY0" fmla="*/ 343 h 3095185"/>
                  <a:gd name="connsiteX1" fmla="*/ 102 w 9520"/>
                  <a:gd name="connsiteY1" fmla="*/ 3095529 h 309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0" h="3095185">
                    <a:moveTo>
                      <a:pt x="102" y="343"/>
                    </a:moveTo>
                    <a:lnTo>
                      <a:pt x="102" y="3095529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F2078E61-792B-7299-6989-576580A2DD76}"/>
                  </a:ext>
                </a:extLst>
              </p:cNvPr>
              <p:cNvSpPr/>
              <p:nvPr/>
            </p:nvSpPr>
            <p:spPr>
              <a:xfrm flipV="1">
                <a:off x="6452966" y="3056525"/>
                <a:ext cx="9520" cy="3095185"/>
              </a:xfrm>
              <a:custGeom>
                <a:avLst/>
                <a:gdLst>
                  <a:gd name="connsiteX0" fmla="*/ 379 w 9520"/>
                  <a:gd name="connsiteY0" fmla="*/ 3095772 h 3095185"/>
                  <a:gd name="connsiteX1" fmla="*/ 379 w 9520"/>
                  <a:gd name="connsiteY1" fmla="*/ 587 h 309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0" h="3095185">
                    <a:moveTo>
                      <a:pt x="379" y="3095772"/>
                    </a:moveTo>
                    <a:lnTo>
                      <a:pt x="379" y="587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AAC42C3B-F988-9C8A-13CB-D0353574A667}"/>
                  </a:ext>
                </a:extLst>
              </p:cNvPr>
              <p:cNvSpPr/>
              <p:nvPr/>
            </p:nvSpPr>
            <p:spPr>
              <a:xfrm flipV="1">
                <a:off x="4321444" y="3056160"/>
                <a:ext cx="1320873" cy="1547582"/>
              </a:xfrm>
              <a:custGeom>
                <a:avLst/>
                <a:gdLst>
                  <a:gd name="connsiteX0" fmla="*/ 172 w 1320875"/>
                  <a:gd name="connsiteY0" fmla="*/ 542364 h 1547586"/>
                  <a:gd name="connsiteX1" fmla="*/ 172 w 1320875"/>
                  <a:gd name="connsiteY1" fmla="*/ 220513 h 1547586"/>
                  <a:gd name="connsiteX2" fmla="*/ 220320 w 1320875"/>
                  <a:gd name="connsiteY2" fmla="*/ 365 h 1547586"/>
                  <a:gd name="connsiteX3" fmla="*/ 440469 w 1320875"/>
                  <a:gd name="connsiteY3" fmla="*/ 220513 h 1547586"/>
                  <a:gd name="connsiteX4" fmla="*/ 440469 w 1320875"/>
                  <a:gd name="connsiteY4" fmla="*/ 944122 h 1547586"/>
                  <a:gd name="connsiteX5" fmla="*/ 660604 w 1320875"/>
                  <a:gd name="connsiteY5" fmla="*/ 1164270 h 1547586"/>
                  <a:gd name="connsiteX6" fmla="*/ 880752 w 1320875"/>
                  <a:gd name="connsiteY6" fmla="*/ 944122 h 1547586"/>
                  <a:gd name="connsiteX7" fmla="*/ 880752 w 1320875"/>
                  <a:gd name="connsiteY7" fmla="*/ 796493 h 1547586"/>
                  <a:gd name="connsiteX8" fmla="*/ 1100900 w 1320875"/>
                  <a:gd name="connsiteY8" fmla="*/ 576345 h 1547586"/>
                  <a:gd name="connsiteX9" fmla="*/ 1321048 w 1320875"/>
                  <a:gd name="connsiteY9" fmla="*/ 796493 h 1547586"/>
                  <a:gd name="connsiteX10" fmla="*/ 1321048 w 1320875"/>
                  <a:gd name="connsiteY10" fmla="*/ 1547952 h 1547586"/>
                  <a:gd name="connsiteX0" fmla="*/ 53128 w 1320875"/>
                  <a:gd name="connsiteY0" fmla="*/ 1524871 h 1547586"/>
                  <a:gd name="connsiteX1" fmla="*/ -4 w 1320875"/>
                  <a:gd name="connsiteY1" fmla="*/ 220145 h 1547586"/>
                  <a:gd name="connsiteX2" fmla="*/ 220144 w 1320875"/>
                  <a:gd name="connsiteY2" fmla="*/ -3 h 1547586"/>
                  <a:gd name="connsiteX3" fmla="*/ 440293 w 1320875"/>
                  <a:gd name="connsiteY3" fmla="*/ 220145 h 1547586"/>
                  <a:gd name="connsiteX4" fmla="*/ 440293 w 1320875"/>
                  <a:gd name="connsiteY4" fmla="*/ 943754 h 1547586"/>
                  <a:gd name="connsiteX5" fmla="*/ 660428 w 1320875"/>
                  <a:gd name="connsiteY5" fmla="*/ 1163902 h 1547586"/>
                  <a:gd name="connsiteX6" fmla="*/ 880576 w 1320875"/>
                  <a:gd name="connsiteY6" fmla="*/ 943754 h 1547586"/>
                  <a:gd name="connsiteX7" fmla="*/ 880576 w 1320875"/>
                  <a:gd name="connsiteY7" fmla="*/ 796125 h 1547586"/>
                  <a:gd name="connsiteX8" fmla="*/ 1100724 w 1320875"/>
                  <a:gd name="connsiteY8" fmla="*/ 575977 h 1547586"/>
                  <a:gd name="connsiteX9" fmla="*/ 1320872 w 1320875"/>
                  <a:gd name="connsiteY9" fmla="*/ 796125 h 1547586"/>
                  <a:gd name="connsiteX10" fmla="*/ 1320872 w 1320875"/>
                  <a:gd name="connsiteY10" fmla="*/ 1547584 h 1547586"/>
                  <a:gd name="connsiteX0" fmla="*/ 0 w 1320875"/>
                  <a:gd name="connsiteY0" fmla="*/ 1498306 h 1547586"/>
                  <a:gd name="connsiteX1" fmla="*/ -4 w 1320875"/>
                  <a:gd name="connsiteY1" fmla="*/ 220145 h 1547586"/>
                  <a:gd name="connsiteX2" fmla="*/ 220144 w 1320875"/>
                  <a:gd name="connsiteY2" fmla="*/ -3 h 1547586"/>
                  <a:gd name="connsiteX3" fmla="*/ 440293 w 1320875"/>
                  <a:gd name="connsiteY3" fmla="*/ 220145 h 1547586"/>
                  <a:gd name="connsiteX4" fmla="*/ 440293 w 1320875"/>
                  <a:gd name="connsiteY4" fmla="*/ 943754 h 1547586"/>
                  <a:gd name="connsiteX5" fmla="*/ 660428 w 1320875"/>
                  <a:gd name="connsiteY5" fmla="*/ 1163902 h 1547586"/>
                  <a:gd name="connsiteX6" fmla="*/ 880576 w 1320875"/>
                  <a:gd name="connsiteY6" fmla="*/ 943754 h 1547586"/>
                  <a:gd name="connsiteX7" fmla="*/ 880576 w 1320875"/>
                  <a:gd name="connsiteY7" fmla="*/ 796125 h 1547586"/>
                  <a:gd name="connsiteX8" fmla="*/ 1100724 w 1320875"/>
                  <a:gd name="connsiteY8" fmla="*/ 575977 h 1547586"/>
                  <a:gd name="connsiteX9" fmla="*/ 1320872 w 1320875"/>
                  <a:gd name="connsiteY9" fmla="*/ 796125 h 1547586"/>
                  <a:gd name="connsiteX10" fmla="*/ 1320872 w 1320875"/>
                  <a:gd name="connsiteY10" fmla="*/ 1547584 h 154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20875" h="1547586">
                    <a:moveTo>
                      <a:pt x="0" y="1498306"/>
                    </a:moveTo>
                    <a:cubicBezTo>
                      <a:pt x="0" y="1391022"/>
                      <a:pt x="-4" y="327429"/>
                      <a:pt x="-4" y="220145"/>
                    </a:cubicBezTo>
                    <a:cubicBezTo>
                      <a:pt x="-4" y="98552"/>
                      <a:pt x="98564" y="-3"/>
                      <a:pt x="220144" y="-3"/>
                    </a:cubicBezTo>
                    <a:cubicBezTo>
                      <a:pt x="341725" y="-3"/>
                      <a:pt x="440293" y="98552"/>
                      <a:pt x="440293" y="220145"/>
                    </a:cubicBezTo>
                    <a:lnTo>
                      <a:pt x="440293" y="943754"/>
                    </a:lnTo>
                    <a:cubicBezTo>
                      <a:pt x="440293" y="1065348"/>
                      <a:pt x="538847" y="1163902"/>
                      <a:pt x="660428" y="1163902"/>
                    </a:cubicBezTo>
                    <a:cubicBezTo>
                      <a:pt x="782009" y="1163902"/>
                      <a:pt x="880576" y="1065348"/>
                      <a:pt x="880576" y="943754"/>
                    </a:cubicBezTo>
                    <a:lnTo>
                      <a:pt x="880576" y="796125"/>
                    </a:lnTo>
                    <a:cubicBezTo>
                      <a:pt x="880576" y="674532"/>
                      <a:pt x="979143" y="575977"/>
                      <a:pt x="1100724" y="575977"/>
                    </a:cubicBezTo>
                    <a:cubicBezTo>
                      <a:pt x="1222305" y="575977"/>
                      <a:pt x="1320872" y="674532"/>
                      <a:pt x="1320872" y="796125"/>
                    </a:cubicBezTo>
                    <a:lnTo>
                      <a:pt x="1320872" y="1547584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1750" cap="rnd">
                <a:solidFill>
                  <a:schemeClr val="accent4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0FD70D5B-E764-3016-120C-886A3DB3FEF1}"/>
                  </a:ext>
                </a:extLst>
              </p:cNvPr>
              <p:cNvSpPr/>
              <p:nvPr/>
            </p:nvSpPr>
            <p:spPr>
              <a:xfrm flipV="1">
                <a:off x="3548485" y="2626409"/>
                <a:ext cx="3168517" cy="430115"/>
              </a:xfrm>
              <a:custGeom>
                <a:avLst/>
                <a:gdLst>
                  <a:gd name="connsiteX0" fmla="*/ 116 w 3168517"/>
                  <a:gd name="connsiteY0" fmla="*/ 215338 h 430115"/>
                  <a:gd name="connsiteX1" fmla="*/ 116 w 3168517"/>
                  <a:gd name="connsiteY1" fmla="*/ 215338 h 430115"/>
                  <a:gd name="connsiteX2" fmla="*/ 215173 w 3168517"/>
                  <a:gd name="connsiteY2" fmla="*/ 280 h 430115"/>
                  <a:gd name="connsiteX3" fmla="*/ 2953575 w 3168517"/>
                  <a:gd name="connsiteY3" fmla="*/ 280 h 430115"/>
                  <a:gd name="connsiteX4" fmla="*/ 3168633 w 3168517"/>
                  <a:gd name="connsiteY4" fmla="*/ 215338 h 430115"/>
                  <a:gd name="connsiteX5" fmla="*/ 2953575 w 3168517"/>
                  <a:gd name="connsiteY5" fmla="*/ 430395 h 430115"/>
                  <a:gd name="connsiteX6" fmla="*/ 215173 w 3168517"/>
                  <a:gd name="connsiteY6" fmla="*/ 430395 h 430115"/>
                  <a:gd name="connsiteX7" fmla="*/ 116 w 3168517"/>
                  <a:gd name="connsiteY7" fmla="*/ 215338 h 430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8517" h="430115">
                    <a:moveTo>
                      <a:pt x="116" y="215338"/>
                    </a:moveTo>
                    <a:lnTo>
                      <a:pt x="116" y="215338"/>
                    </a:lnTo>
                    <a:cubicBezTo>
                      <a:pt x="116" y="96562"/>
                      <a:pt x="96398" y="280"/>
                      <a:pt x="215173" y="280"/>
                    </a:cubicBezTo>
                    <a:lnTo>
                      <a:pt x="2953575" y="280"/>
                    </a:lnTo>
                    <a:cubicBezTo>
                      <a:pt x="3072351" y="280"/>
                      <a:pt x="3168633" y="96562"/>
                      <a:pt x="3168633" y="215338"/>
                    </a:cubicBezTo>
                    <a:cubicBezTo>
                      <a:pt x="3168633" y="334113"/>
                      <a:pt x="3072351" y="430395"/>
                      <a:pt x="2953575" y="430395"/>
                    </a:cubicBezTo>
                    <a:lnTo>
                      <a:pt x="215173" y="430395"/>
                    </a:lnTo>
                    <a:cubicBezTo>
                      <a:pt x="96398" y="430395"/>
                      <a:pt x="116" y="334113"/>
                      <a:pt x="116" y="215338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546CF12A-CB09-9DFA-4DF2-71D9991D51E6}"/>
                  </a:ext>
                </a:extLst>
              </p:cNvPr>
              <p:cNvSpPr/>
              <p:nvPr/>
            </p:nvSpPr>
            <p:spPr>
              <a:xfrm flipV="1">
                <a:off x="3548485" y="6151705"/>
                <a:ext cx="3168517" cy="430115"/>
              </a:xfrm>
              <a:custGeom>
                <a:avLst/>
                <a:gdLst>
                  <a:gd name="connsiteX0" fmla="*/ 116 w 3168517"/>
                  <a:gd name="connsiteY0" fmla="*/ 215708 h 430115"/>
                  <a:gd name="connsiteX1" fmla="*/ 116 w 3168517"/>
                  <a:gd name="connsiteY1" fmla="*/ 215708 h 430115"/>
                  <a:gd name="connsiteX2" fmla="*/ 215173 w 3168517"/>
                  <a:gd name="connsiteY2" fmla="*/ 650 h 430115"/>
                  <a:gd name="connsiteX3" fmla="*/ 2953575 w 3168517"/>
                  <a:gd name="connsiteY3" fmla="*/ 650 h 430115"/>
                  <a:gd name="connsiteX4" fmla="*/ 3168633 w 3168517"/>
                  <a:gd name="connsiteY4" fmla="*/ 215708 h 430115"/>
                  <a:gd name="connsiteX5" fmla="*/ 2953575 w 3168517"/>
                  <a:gd name="connsiteY5" fmla="*/ 430766 h 430115"/>
                  <a:gd name="connsiteX6" fmla="*/ 215173 w 3168517"/>
                  <a:gd name="connsiteY6" fmla="*/ 430766 h 430115"/>
                  <a:gd name="connsiteX7" fmla="*/ 116 w 3168517"/>
                  <a:gd name="connsiteY7" fmla="*/ 215708 h 430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68517" h="430115">
                    <a:moveTo>
                      <a:pt x="116" y="215708"/>
                    </a:moveTo>
                    <a:lnTo>
                      <a:pt x="116" y="215708"/>
                    </a:lnTo>
                    <a:cubicBezTo>
                      <a:pt x="116" y="96932"/>
                      <a:pt x="96398" y="650"/>
                      <a:pt x="215173" y="650"/>
                    </a:cubicBezTo>
                    <a:lnTo>
                      <a:pt x="2953575" y="650"/>
                    </a:lnTo>
                    <a:cubicBezTo>
                      <a:pt x="3072351" y="650"/>
                      <a:pt x="3168633" y="96932"/>
                      <a:pt x="3168633" y="215708"/>
                    </a:cubicBezTo>
                    <a:cubicBezTo>
                      <a:pt x="3168633" y="334484"/>
                      <a:pt x="3072351" y="430766"/>
                      <a:pt x="2953575" y="430766"/>
                    </a:cubicBezTo>
                    <a:lnTo>
                      <a:pt x="215173" y="430766"/>
                    </a:lnTo>
                    <a:cubicBezTo>
                      <a:pt x="96398" y="430766"/>
                      <a:pt x="116" y="334484"/>
                      <a:pt x="116" y="215708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0D4C4DC3-45DF-DADF-3CF7-4F701FFD3C31}"/>
                  </a:ext>
                </a:extLst>
              </p:cNvPr>
              <p:cNvSpPr/>
              <p:nvPr/>
            </p:nvSpPr>
            <p:spPr>
              <a:xfrm flipV="1">
                <a:off x="4641387" y="625465"/>
                <a:ext cx="982713" cy="1283911"/>
              </a:xfrm>
              <a:custGeom>
                <a:avLst/>
                <a:gdLst>
                  <a:gd name="connsiteX0" fmla="*/ 202 w 982713"/>
                  <a:gd name="connsiteY0" fmla="*/ 64 h 1283911"/>
                  <a:gd name="connsiteX1" fmla="*/ 202 w 982713"/>
                  <a:gd name="connsiteY1" fmla="*/ 1136715 h 1283911"/>
                  <a:gd name="connsiteX2" fmla="*/ 147449 w 982713"/>
                  <a:gd name="connsiteY2" fmla="*/ 1283975 h 1283911"/>
                  <a:gd name="connsiteX3" fmla="*/ 835668 w 982713"/>
                  <a:gd name="connsiteY3" fmla="*/ 1283975 h 1283911"/>
                  <a:gd name="connsiteX4" fmla="*/ 982915 w 982713"/>
                  <a:gd name="connsiteY4" fmla="*/ 1136715 h 1283911"/>
                  <a:gd name="connsiteX5" fmla="*/ 982915 w 982713"/>
                  <a:gd name="connsiteY5" fmla="*/ 64 h 1283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2713" h="1283911">
                    <a:moveTo>
                      <a:pt x="202" y="64"/>
                    </a:moveTo>
                    <a:lnTo>
                      <a:pt x="202" y="1136715"/>
                    </a:lnTo>
                    <a:cubicBezTo>
                      <a:pt x="202" y="1218044"/>
                      <a:pt x="66120" y="1283975"/>
                      <a:pt x="147449" y="1283975"/>
                    </a:cubicBezTo>
                    <a:lnTo>
                      <a:pt x="835668" y="1283975"/>
                    </a:lnTo>
                    <a:cubicBezTo>
                      <a:pt x="916996" y="1283975"/>
                      <a:pt x="982915" y="1218044"/>
                      <a:pt x="982915" y="1136715"/>
                    </a:cubicBezTo>
                    <a:lnTo>
                      <a:pt x="982915" y="64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8B1C7B56-DB1B-6764-B5BA-9F52242C26BB}"/>
                  </a:ext>
                </a:extLst>
              </p:cNvPr>
              <p:cNvSpPr/>
              <p:nvPr/>
            </p:nvSpPr>
            <p:spPr>
              <a:xfrm flipV="1">
                <a:off x="4006813" y="1909389"/>
                <a:ext cx="2251874" cy="717020"/>
              </a:xfrm>
              <a:custGeom>
                <a:avLst/>
                <a:gdLst>
                  <a:gd name="connsiteX0" fmla="*/ 2252204 w 2251874"/>
                  <a:gd name="connsiteY0" fmla="*/ 191 h 717020"/>
                  <a:gd name="connsiteX1" fmla="*/ 1617617 w 2251874"/>
                  <a:gd name="connsiteY1" fmla="*/ 717212 h 717020"/>
                  <a:gd name="connsiteX2" fmla="*/ 634903 w 2251874"/>
                  <a:gd name="connsiteY2" fmla="*/ 717212 h 717020"/>
                  <a:gd name="connsiteX3" fmla="*/ 329 w 2251874"/>
                  <a:gd name="connsiteY3" fmla="*/ 191 h 717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874" h="717020">
                    <a:moveTo>
                      <a:pt x="2252204" y="191"/>
                    </a:moveTo>
                    <a:cubicBezTo>
                      <a:pt x="2151161" y="319173"/>
                      <a:pt x="1918320" y="579497"/>
                      <a:pt x="1617617" y="717212"/>
                    </a:cubicBezTo>
                    <a:lnTo>
                      <a:pt x="634903" y="717212"/>
                    </a:lnTo>
                    <a:cubicBezTo>
                      <a:pt x="334200" y="579497"/>
                      <a:pt x="101371" y="319173"/>
                      <a:pt x="329" y="191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12DCEDEB-AB4C-E81F-A2E0-2988EF9F10F7}"/>
                </a:ext>
              </a:extLst>
            </p:cNvPr>
            <p:cNvSpPr/>
            <p:nvPr/>
          </p:nvSpPr>
          <p:spPr>
            <a:xfrm flipV="1">
              <a:off x="6149254" y="3568542"/>
              <a:ext cx="411698" cy="319369"/>
            </a:xfrm>
            <a:custGeom>
              <a:avLst/>
              <a:gdLst>
                <a:gd name="connsiteX0" fmla="*/ 345 w 3452705"/>
                <a:gd name="connsiteY0" fmla="*/ 1333006 h 2678385"/>
                <a:gd name="connsiteX1" fmla="*/ 1751146 w 3452705"/>
                <a:gd name="connsiteY1" fmla="*/ 1979068 h 2678385"/>
                <a:gd name="connsiteX2" fmla="*/ 1739392 w 3452705"/>
                <a:gd name="connsiteY2" fmla="*/ 2094632 h 2678385"/>
                <a:gd name="connsiteX3" fmla="*/ 2310612 w 3452705"/>
                <a:gd name="connsiteY3" fmla="*/ 2678546 h 2678385"/>
                <a:gd name="connsiteX4" fmla="*/ 2881831 w 3452705"/>
                <a:gd name="connsiteY4" fmla="*/ 2094632 h 2678385"/>
                <a:gd name="connsiteX5" fmla="*/ 2881336 w 3452705"/>
                <a:gd name="connsiteY5" fmla="*/ 2070768 h 2678385"/>
                <a:gd name="connsiteX6" fmla="*/ 3453051 w 3452705"/>
                <a:gd name="connsiteY6" fmla="*/ 1333006 h 2678385"/>
                <a:gd name="connsiteX7" fmla="*/ 2881336 w 3452705"/>
                <a:gd name="connsiteY7" fmla="*/ 595244 h 2678385"/>
                <a:gd name="connsiteX8" fmla="*/ 2881831 w 3452705"/>
                <a:gd name="connsiteY8" fmla="*/ 571380 h 2678385"/>
                <a:gd name="connsiteX9" fmla="*/ 2310612 w 3452705"/>
                <a:gd name="connsiteY9" fmla="*/ 160 h 2678385"/>
                <a:gd name="connsiteX10" fmla="*/ 1739392 w 3452705"/>
                <a:gd name="connsiteY10" fmla="*/ 571380 h 2678385"/>
                <a:gd name="connsiteX11" fmla="*/ 1751146 w 3452705"/>
                <a:gd name="connsiteY11" fmla="*/ 686944 h 2678385"/>
                <a:gd name="connsiteX12" fmla="*/ 345 w 3452705"/>
                <a:gd name="connsiteY12" fmla="*/ 1333006 h 267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2705" h="2678385">
                  <a:moveTo>
                    <a:pt x="345" y="1333006"/>
                  </a:moveTo>
                  <a:cubicBezTo>
                    <a:pt x="664534" y="1333006"/>
                    <a:pt x="1354111" y="1866995"/>
                    <a:pt x="1751146" y="1979068"/>
                  </a:cubicBezTo>
                  <a:cubicBezTo>
                    <a:pt x="1743428" y="2016388"/>
                    <a:pt x="1739392" y="2055053"/>
                    <a:pt x="1739392" y="2094632"/>
                  </a:cubicBezTo>
                  <a:cubicBezTo>
                    <a:pt x="1739392" y="2409616"/>
                    <a:pt x="1995628" y="2678546"/>
                    <a:pt x="2310612" y="2678546"/>
                  </a:cubicBezTo>
                  <a:cubicBezTo>
                    <a:pt x="2625595" y="2678546"/>
                    <a:pt x="2881831" y="2409616"/>
                    <a:pt x="2881831" y="2094632"/>
                  </a:cubicBezTo>
                  <a:cubicBezTo>
                    <a:pt x="2881831" y="2086635"/>
                    <a:pt x="2881666" y="2078676"/>
                    <a:pt x="2881336" y="2070768"/>
                  </a:cubicBezTo>
                  <a:cubicBezTo>
                    <a:pt x="3210079" y="1986393"/>
                    <a:pt x="3453051" y="1688076"/>
                    <a:pt x="3453051" y="1333006"/>
                  </a:cubicBezTo>
                  <a:cubicBezTo>
                    <a:pt x="3453051" y="977936"/>
                    <a:pt x="3210079" y="679620"/>
                    <a:pt x="2881336" y="595244"/>
                  </a:cubicBezTo>
                  <a:cubicBezTo>
                    <a:pt x="2881666" y="587336"/>
                    <a:pt x="2881831" y="579377"/>
                    <a:pt x="2881831" y="571380"/>
                  </a:cubicBezTo>
                  <a:cubicBezTo>
                    <a:pt x="2881831" y="256397"/>
                    <a:pt x="2625595" y="160"/>
                    <a:pt x="2310612" y="160"/>
                  </a:cubicBezTo>
                  <a:cubicBezTo>
                    <a:pt x="1995628" y="160"/>
                    <a:pt x="1739392" y="256397"/>
                    <a:pt x="1739392" y="571380"/>
                  </a:cubicBezTo>
                  <a:cubicBezTo>
                    <a:pt x="1739392" y="610959"/>
                    <a:pt x="1743428" y="649624"/>
                    <a:pt x="1751146" y="686944"/>
                  </a:cubicBezTo>
                  <a:cubicBezTo>
                    <a:pt x="1354111" y="799017"/>
                    <a:pt x="664534" y="1333006"/>
                    <a:pt x="345" y="1333006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31750" cap="rnd">
              <a:solidFill>
                <a:schemeClr val="accent4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24" name="Picture 23" descr="A lonely person.">
            <a:extLst>
              <a:ext uri="{FF2B5EF4-FFF2-40B4-BE49-F238E27FC236}">
                <a16:creationId xmlns:a16="http://schemas.microsoft.com/office/drawing/2014/main" id="{BE1CB64E-E94B-8A65-FA86-FCE345126A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0862" y="3535798"/>
            <a:ext cx="508000" cy="92363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A5A7FEF-63CA-A9FA-04C8-C95163D0576B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 dirty="0">
                <a:solidFill>
                  <a:srgbClr val="0B0C0C"/>
                </a:solidFill>
                <a:effectLst/>
              </a:rPr>
              <a:t>Dataset from April 2022 – March 2023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6605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6858499-E7A1-5EC9-B020-F0BA94EE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QUALITY OF LOCAL NATURAL SPACES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B1EFE1-974B-C6BE-3A69-B920771992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2760734"/>
            <a:ext cx="4266428" cy="1594732"/>
          </a:xfrm>
        </p:spPr>
        <p:txBody>
          <a:bodyPr/>
          <a:lstStyle/>
          <a:p>
            <a:r>
              <a:rPr lang="en-GB" sz="2400" dirty="0"/>
              <a:t>More people thought the quality of local green and natural spaces had improved rather than reduced</a:t>
            </a:r>
            <a:r>
              <a:rPr lang="en-GB" dirty="0"/>
              <a:t>*</a:t>
            </a:r>
            <a:endParaRPr lang="en-GB" sz="24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CF42F4-92C6-5CB0-DB84-1ECCA6A172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* Sample size 24,987 (April 2022 to March 2023).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2C0CCE-6D35-046D-9672-B4DB1DCA26A2}"/>
              </a:ext>
            </a:extLst>
          </p:cNvPr>
          <p:cNvSpPr txBox="1"/>
          <p:nvPr/>
        </p:nvSpPr>
        <p:spPr>
          <a:xfrm>
            <a:off x="5596246" y="1639156"/>
            <a:ext cx="106760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REDUCED QUALITY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CCF008-3372-4EE0-76B3-01B469220139}"/>
              </a:ext>
            </a:extLst>
          </p:cNvPr>
          <p:cNvSpPr txBox="1"/>
          <p:nvPr/>
        </p:nvSpPr>
        <p:spPr>
          <a:xfrm>
            <a:off x="6028327" y="5671586"/>
            <a:ext cx="70051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900" b="1">
                <a:solidFill>
                  <a:schemeClr val="accent2">
                    <a:lumMod val="75000"/>
                  </a:schemeClr>
                </a:solidFill>
              </a:rPr>
              <a:t>NO CHANGE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2E9F2A-BB8E-70A5-71EA-3E77278A058B}"/>
              </a:ext>
            </a:extLst>
          </p:cNvPr>
          <p:cNvSpPr txBox="1"/>
          <p:nvPr/>
        </p:nvSpPr>
        <p:spPr>
          <a:xfrm>
            <a:off x="10746966" y="2956368"/>
            <a:ext cx="867121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900" b="1" dirty="0">
                <a:solidFill>
                  <a:schemeClr val="accent2">
                    <a:lumMod val="50000"/>
                  </a:schemeClr>
                </a:solidFill>
              </a:rPr>
              <a:t>IMPROVED QUALITY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28F3E8-BB8C-6FBF-7AB9-57FBF27EF0EA}"/>
              </a:ext>
            </a:extLst>
          </p:cNvPr>
          <p:cNvSpPr txBox="1"/>
          <p:nvPr/>
        </p:nvSpPr>
        <p:spPr>
          <a:xfrm>
            <a:off x="5613104" y="1139305"/>
            <a:ext cx="10507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22</a:t>
            </a:r>
            <a:r>
              <a:rPr lang="en-GB" b="1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</a:p>
        </p:txBody>
      </p:sp>
      <p:graphicFrame>
        <p:nvGraphicFramePr>
          <p:cNvPr id="23" name="Chart 22" descr="22% Reduced quality&#10;36% No change&#10;42% Improved quality">
            <a:extLst>
              <a:ext uri="{FF2B5EF4-FFF2-40B4-BE49-F238E27FC236}">
                <a16:creationId xmlns:a16="http://schemas.microsoft.com/office/drawing/2014/main" id="{9C0355DE-CE66-EF0F-5F7F-AC7289684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623869"/>
              </p:ext>
            </p:extLst>
          </p:nvPr>
        </p:nvGraphicFramePr>
        <p:xfrm>
          <a:off x="5838783" y="1109614"/>
          <a:ext cx="4942473" cy="470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44ECD7D-74CC-D715-9EFE-382EBBCF2178}"/>
              </a:ext>
            </a:extLst>
          </p:cNvPr>
          <p:cNvSpPr txBox="1"/>
          <p:nvPr/>
        </p:nvSpPr>
        <p:spPr>
          <a:xfrm>
            <a:off x="10746966" y="2480240"/>
            <a:ext cx="10507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>
                <a:solidFill>
                  <a:schemeClr val="accent2">
                    <a:lumMod val="50000"/>
                  </a:schemeClr>
                </a:solidFill>
              </a:rPr>
              <a:t>42</a:t>
            </a:r>
            <a:r>
              <a:rPr lang="en-GB" b="1">
                <a:solidFill>
                  <a:schemeClr val="accent2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9AB7B3-5677-8D2E-7D17-476919402C90}"/>
              </a:ext>
            </a:extLst>
          </p:cNvPr>
          <p:cNvSpPr txBox="1"/>
          <p:nvPr/>
        </p:nvSpPr>
        <p:spPr>
          <a:xfrm>
            <a:off x="5678097" y="5182089"/>
            <a:ext cx="10507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>
                <a:solidFill>
                  <a:schemeClr val="accent2">
                    <a:lumMod val="75000"/>
                  </a:schemeClr>
                </a:solidFill>
              </a:rPr>
              <a:t>36</a:t>
            </a:r>
            <a:r>
              <a:rPr lang="en-GB" b="1">
                <a:solidFill>
                  <a:schemeClr val="accent2">
                    <a:lumMod val="75000"/>
                  </a:schemeClr>
                </a:solidFill>
              </a:rPr>
              <a:t>%</a:t>
            </a:r>
          </a:p>
        </p:txBody>
      </p:sp>
      <p:pic>
        <p:nvPicPr>
          <p:cNvPr id="34" name="Graphic 33" descr="A landscape with trees, lampposts, mountains, a bench with two birds and a path heading into the distance.">
            <a:extLst>
              <a:ext uri="{FF2B5EF4-FFF2-40B4-BE49-F238E27FC236}">
                <a16:creationId xmlns:a16="http://schemas.microsoft.com/office/drawing/2014/main" id="{16DEC092-2D0C-5947-8B9E-36DF278421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52235" y="1874739"/>
            <a:ext cx="3269717" cy="3108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FE6FC3-040B-A410-4120-ECF5B6249E29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 dirty="0">
                <a:solidFill>
                  <a:srgbClr val="0B0C0C"/>
                </a:solidFill>
                <a:effectLst/>
              </a:rPr>
              <a:t>Dataset from April 2022 – March 2023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282134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D4D26-B5EF-C41A-CAA6-6B56B33C7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34C67B-DE1B-5181-AD6E-BD3FA1E4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PROTECTING THE ENVIRONMENT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FEDC88-A122-08E4-7197-A80069D19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7403998" cy="651845"/>
          </a:xfrm>
        </p:spPr>
        <p:txBody>
          <a:bodyPr wrap="square">
            <a:spAutoFit/>
          </a:bodyPr>
          <a:lstStyle/>
          <a:p>
            <a:r>
              <a:rPr lang="en-GB" dirty="0"/>
              <a:t>People undertook a range of household, gardening, and broader lifestyle behaviours that are positive for the environment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815BFC-9889-008B-016C-AF999D264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Actions people take to protect the environment†</a:t>
            </a:r>
          </a:p>
        </p:txBody>
      </p:sp>
      <p:sp>
        <p:nvSpPr>
          <p:cNvPr id="2" name="Footer Placeholder 55">
            <a:extLst>
              <a:ext uri="{FF2B5EF4-FFF2-40B4-BE49-F238E27FC236}">
                <a16:creationId xmlns:a16="http://schemas.microsoft.com/office/drawing/2014/main" id="{C96489AD-584A-EA01-3EA5-C64F1BE787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* Only a subset of actions have been presented. More information on the questionnaire is available </a:t>
            </a:r>
            <a:r>
              <a:rPr lang="en-GB">
                <a:hlinkClick r:id="rId3"/>
              </a:rPr>
              <a:t>here</a:t>
            </a:r>
            <a:r>
              <a:rPr lang="en-GB"/>
              <a:t>. </a:t>
            </a:r>
          </a:p>
          <a:p>
            <a:r>
              <a:rPr lang="en-GB"/>
              <a:t>†Sample size 5,028 (April 2022 to March 2023). </a:t>
            </a:r>
          </a:p>
        </p:txBody>
      </p:sp>
      <p:graphicFrame>
        <p:nvGraphicFramePr>
          <p:cNvPr id="10" name="Chart 9" descr="Recycled 81%&#10;Brough own shopping bags 79%&#10;Switched off appliances 75% &#10;Composted own food waste 46%&#10;Take shorter showers to save water or energy 43%&#10;Bought local produce grown locally or in season 36%">
            <a:extLst>
              <a:ext uri="{FF2B5EF4-FFF2-40B4-BE49-F238E27FC236}">
                <a16:creationId xmlns:a16="http://schemas.microsoft.com/office/drawing/2014/main" id="{37A66F28-2E9A-BA88-0633-2A10C2F87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781453"/>
              </p:ext>
            </p:extLst>
          </p:nvPr>
        </p:nvGraphicFramePr>
        <p:xfrm>
          <a:off x="8394253" y="1267016"/>
          <a:ext cx="3572557" cy="514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Freeform 10">
            <a:extLst>
              <a:ext uri="{FF2B5EF4-FFF2-40B4-BE49-F238E27FC236}">
                <a16:creationId xmlns:a16="http://schemas.microsoft.com/office/drawing/2014/main" id="{8CC703DF-6E74-D279-119B-C30119B11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4938" y="2812434"/>
            <a:ext cx="2160000" cy="2160000"/>
          </a:xfrm>
          <a:custGeom>
            <a:avLst/>
            <a:gdLst>
              <a:gd name="connsiteX0" fmla="*/ 1080000 w 2160000"/>
              <a:gd name="connsiteY0" fmla="*/ 0 h 2160000"/>
              <a:gd name="connsiteX1" fmla="*/ 2160000 w 2160000"/>
              <a:gd name="connsiteY1" fmla="*/ 1080000 h 2160000"/>
              <a:gd name="connsiteX2" fmla="*/ 1080000 w 2160000"/>
              <a:gd name="connsiteY2" fmla="*/ 2160000 h 2160000"/>
              <a:gd name="connsiteX3" fmla="*/ 0 w 2160000"/>
              <a:gd name="connsiteY3" fmla="*/ 1080000 h 2160000"/>
              <a:gd name="connsiteX4" fmla="*/ 1080000 w 2160000"/>
              <a:gd name="connsiteY4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2160000">
                <a:moveTo>
                  <a:pt x="1080000" y="0"/>
                </a:moveTo>
                <a:cubicBezTo>
                  <a:pt x="1676465" y="0"/>
                  <a:pt x="2160000" y="483533"/>
                  <a:pt x="2160000" y="1080000"/>
                </a:cubicBezTo>
                <a:cubicBezTo>
                  <a:pt x="2160000" y="1676465"/>
                  <a:pt x="1676465" y="2160000"/>
                  <a:pt x="1080000" y="2160000"/>
                </a:cubicBezTo>
                <a:cubicBezTo>
                  <a:pt x="483533" y="2160000"/>
                  <a:pt x="0" y="1676465"/>
                  <a:pt x="0" y="1080000"/>
                </a:cubicBezTo>
                <a:cubicBezTo>
                  <a:pt x="0" y="483533"/>
                  <a:pt x="483533" y="0"/>
                  <a:pt x="1080000" y="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844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" name="Freeform 41" descr="A light switch that is turned off.">
            <a:extLst>
              <a:ext uri="{FF2B5EF4-FFF2-40B4-BE49-F238E27FC236}">
                <a16:creationId xmlns:a16="http://schemas.microsoft.com/office/drawing/2014/main" id="{082AC566-B092-04BC-8283-25B52C81E1BD}"/>
              </a:ext>
            </a:extLst>
          </p:cNvPr>
          <p:cNvSpPr/>
          <p:nvPr/>
        </p:nvSpPr>
        <p:spPr>
          <a:xfrm>
            <a:off x="5491576" y="2812435"/>
            <a:ext cx="2160000" cy="2160000"/>
          </a:xfrm>
          <a:custGeom>
            <a:avLst/>
            <a:gdLst>
              <a:gd name="connsiteX0" fmla="*/ 2160000 w 2160000"/>
              <a:gd name="connsiteY0" fmla="*/ 1080000 h 2160000"/>
              <a:gd name="connsiteX1" fmla="*/ 1080000 w 2160000"/>
              <a:gd name="connsiteY1" fmla="*/ 2160000 h 2160000"/>
              <a:gd name="connsiteX2" fmla="*/ 0 w 2160000"/>
              <a:gd name="connsiteY2" fmla="*/ 1080000 h 2160000"/>
              <a:gd name="connsiteX3" fmla="*/ 1080000 w 2160000"/>
              <a:gd name="connsiteY3" fmla="*/ 0 h 2160000"/>
              <a:gd name="connsiteX4" fmla="*/ 2160000 w 2160000"/>
              <a:gd name="connsiteY4" fmla="*/ 108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2160000">
                <a:moveTo>
                  <a:pt x="2160000" y="1080000"/>
                </a:move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ubicBezTo>
                  <a:pt x="1676468" y="0"/>
                  <a:pt x="2160000" y="483532"/>
                  <a:pt x="2160000" y="108000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844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B8CA28E-B403-D942-3B52-3F31EE097710}"/>
              </a:ext>
            </a:extLst>
          </p:cNvPr>
          <p:cNvSpPr>
            <a:spLocks noChangeAspect="1"/>
          </p:cNvSpPr>
          <p:nvPr/>
        </p:nvSpPr>
        <p:spPr>
          <a:xfrm>
            <a:off x="4435958" y="2699468"/>
            <a:ext cx="756000" cy="75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rgbClr val="394553"/>
                </a:solidFill>
              </a:rPr>
              <a:t>79</a:t>
            </a:r>
            <a:r>
              <a:rPr lang="en-GB" sz="1200" b="1">
                <a:solidFill>
                  <a:srgbClr val="394553"/>
                </a:solidFill>
              </a:rPr>
              <a:t>%</a:t>
            </a:r>
            <a:endParaRPr lang="en-GB" b="1">
              <a:solidFill>
                <a:srgbClr val="394553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CD99823-3862-AA19-B437-8FF08660D276}"/>
              </a:ext>
            </a:extLst>
          </p:cNvPr>
          <p:cNvSpPr>
            <a:spLocks noChangeAspect="1"/>
          </p:cNvSpPr>
          <p:nvPr/>
        </p:nvSpPr>
        <p:spPr>
          <a:xfrm>
            <a:off x="7009347" y="2699468"/>
            <a:ext cx="756000" cy="75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rgbClr val="394553"/>
                </a:solidFill>
              </a:rPr>
              <a:t>75</a:t>
            </a:r>
            <a:r>
              <a:rPr lang="en-GB" sz="1200" b="1">
                <a:solidFill>
                  <a:srgbClr val="394553"/>
                </a:solidFill>
              </a:rPr>
              <a:t>%</a:t>
            </a:r>
            <a:endParaRPr lang="en-GB" b="1">
              <a:solidFill>
                <a:srgbClr val="394553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18CCBD-9E1F-61BB-7393-5AE63039AE92}"/>
              </a:ext>
            </a:extLst>
          </p:cNvPr>
          <p:cNvSpPr txBox="1"/>
          <p:nvPr/>
        </p:nvSpPr>
        <p:spPr>
          <a:xfrm>
            <a:off x="2978365" y="5164508"/>
            <a:ext cx="18331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/>
              <a:t>Brought own shopping bags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DA62BE7-6310-177D-458B-2B60D511F619}"/>
              </a:ext>
            </a:extLst>
          </p:cNvPr>
          <p:cNvSpPr txBox="1"/>
          <p:nvPr/>
        </p:nvSpPr>
        <p:spPr>
          <a:xfrm>
            <a:off x="5654407" y="5164508"/>
            <a:ext cx="18112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/>
              <a:t>Switched off appliances</a:t>
            </a: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74ECD8A3-4B11-3F39-F654-9D5D56113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301" y="2812435"/>
            <a:ext cx="2160000" cy="2160000"/>
          </a:xfrm>
          <a:custGeom>
            <a:avLst/>
            <a:gdLst>
              <a:gd name="connsiteX0" fmla="*/ 2160000 w 2160000"/>
              <a:gd name="connsiteY0" fmla="*/ 1080000 h 2160000"/>
              <a:gd name="connsiteX1" fmla="*/ 1080000 w 2160000"/>
              <a:gd name="connsiteY1" fmla="*/ 2160000 h 2160000"/>
              <a:gd name="connsiteX2" fmla="*/ 0 w 2160000"/>
              <a:gd name="connsiteY2" fmla="*/ 1080000 h 2160000"/>
              <a:gd name="connsiteX3" fmla="*/ 1080000 w 2160000"/>
              <a:gd name="connsiteY3" fmla="*/ 0 h 2160000"/>
              <a:gd name="connsiteX4" fmla="*/ 2160000 w 2160000"/>
              <a:gd name="connsiteY4" fmla="*/ 108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0" h="2160000">
                <a:moveTo>
                  <a:pt x="2160000" y="1080000"/>
                </a:move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ubicBezTo>
                  <a:pt x="1676468" y="0"/>
                  <a:pt x="2160000" y="483532"/>
                  <a:pt x="2160000" y="108000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844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D96E50-E566-2A19-DDEE-58E357DC5017}"/>
              </a:ext>
            </a:extLst>
          </p:cNvPr>
          <p:cNvSpPr>
            <a:spLocks noChangeAspect="1"/>
          </p:cNvSpPr>
          <p:nvPr/>
        </p:nvSpPr>
        <p:spPr>
          <a:xfrm>
            <a:off x="1862569" y="2699468"/>
            <a:ext cx="756000" cy="75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rgbClr val="394553"/>
                </a:solidFill>
              </a:rPr>
              <a:t>81</a:t>
            </a:r>
            <a:r>
              <a:rPr lang="en-GB" sz="1200" b="1">
                <a:solidFill>
                  <a:srgbClr val="394553"/>
                </a:solidFill>
              </a:rPr>
              <a:t>%</a:t>
            </a:r>
            <a:endParaRPr lang="en-GB" b="1">
              <a:solidFill>
                <a:srgbClr val="39455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C937D-6E85-839C-64B9-D3EDC8CC96B0}"/>
              </a:ext>
            </a:extLst>
          </p:cNvPr>
          <p:cNvSpPr txBox="1"/>
          <p:nvPr/>
        </p:nvSpPr>
        <p:spPr>
          <a:xfrm>
            <a:off x="345942" y="5164508"/>
            <a:ext cx="21599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/>
              <a:t>Recycled</a:t>
            </a:r>
          </a:p>
        </p:txBody>
      </p:sp>
      <p:grpSp>
        <p:nvGrpSpPr>
          <p:cNvPr id="93" name="Graphic 91" descr="Recycle symbol">
            <a:extLst>
              <a:ext uri="{FF2B5EF4-FFF2-40B4-BE49-F238E27FC236}">
                <a16:creationId xmlns:a16="http://schemas.microsoft.com/office/drawing/2014/main" id="{0B4FE0CC-33EE-74DB-0B43-4C817D83FE83}"/>
              </a:ext>
            </a:extLst>
          </p:cNvPr>
          <p:cNvGrpSpPr/>
          <p:nvPr/>
        </p:nvGrpSpPr>
        <p:grpSpPr>
          <a:xfrm>
            <a:off x="886073" y="3352800"/>
            <a:ext cx="1104458" cy="1079270"/>
            <a:chOff x="5809386" y="3148772"/>
            <a:chExt cx="575565" cy="562439"/>
          </a:xfrm>
          <a:noFill/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35C2988-70F9-1CB6-1D26-2EF9F01E140B}"/>
                </a:ext>
              </a:extLst>
            </p:cNvPr>
            <p:cNvSpPr/>
            <p:nvPr/>
          </p:nvSpPr>
          <p:spPr>
            <a:xfrm>
              <a:off x="5937774" y="3148772"/>
              <a:ext cx="340858" cy="225403"/>
            </a:xfrm>
            <a:custGeom>
              <a:avLst/>
              <a:gdLst>
                <a:gd name="connsiteX0" fmla="*/ 152541 w 340858"/>
                <a:gd name="connsiteY0" fmla="*/ 58703 h 225403"/>
                <a:gd name="connsiteX1" fmla="*/ 74091 w 340858"/>
                <a:gd name="connsiteY1" fmla="*/ 203340 h 225403"/>
                <a:gd name="connsiteX2" fmla="*/ 0 w 340858"/>
                <a:gd name="connsiteY2" fmla="*/ 162351 h 225403"/>
                <a:gd name="connsiteX3" fmla="*/ 71628 w 340858"/>
                <a:gd name="connsiteY3" fmla="*/ 31377 h 225403"/>
                <a:gd name="connsiteX4" fmla="*/ 125065 w 340858"/>
                <a:gd name="connsiteY4" fmla="*/ 0 h 225403"/>
                <a:gd name="connsiteX5" fmla="*/ 198588 w 340858"/>
                <a:gd name="connsiteY5" fmla="*/ 6313 h 225403"/>
                <a:gd name="connsiteX6" fmla="*/ 254204 w 340858"/>
                <a:gd name="connsiteY6" fmla="*/ 50411 h 225403"/>
                <a:gd name="connsiteX7" fmla="*/ 291534 w 340858"/>
                <a:gd name="connsiteY7" fmla="*/ 115144 h 225403"/>
                <a:gd name="connsiteX8" fmla="*/ 325832 w 340858"/>
                <a:gd name="connsiteY8" fmla="*/ 95639 h 225403"/>
                <a:gd name="connsiteX9" fmla="*/ 335401 w 340858"/>
                <a:gd name="connsiteY9" fmla="*/ 96864 h 225403"/>
                <a:gd name="connsiteX10" fmla="*/ 340612 w 340858"/>
                <a:gd name="connsiteY10" fmla="*/ 108925 h 225403"/>
                <a:gd name="connsiteX11" fmla="*/ 307261 w 340858"/>
                <a:gd name="connsiteY11" fmla="*/ 215400 h 225403"/>
                <a:gd name="connsiteX12" fmla="*/ 290491 w 340858"/>
                <a:gd name="connsiteY12" fmla="*/ 224917 h 225403"/>
                <a:gd name="connsiteX13" fmla="*/ 181628 w 340858"/>
                <a:gd name="connsiteY13" fmla="*/ 199288 h 225403"/>
                <a:gd name="connsiteX14" fmla="*/ 173385 w 340858"/>
                <a:gd name="connsiteY14" fmla="*/ 189017 h 225403"/>
                <a:gd name="connsiteX15" fmla="*/ 178596 w 340858"/>
                <a:gd name="connsiteY15" fmla="*/ 179312 h 225403"/>
                <a:gd name="connsiteX16" fmla="*/ 212610 w 340858"/>
                <a:gd name="connsiteY16" fmla="*/ 159996 h 225403"/>
                <a:gd name="connsiteX17" fmla="*/ 180775 w 340858"/>
                <a:gd name="connsiteY17" fmla="*/ 104591 h 225403"/>
                <a:gd name="connsiteX18" fmla="*/ 152636 w 340858"/>
                <a:gd name="connsiteY18" fmla="*/ 58703 h 22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0858" h="225403">
                  <a:moveTo>
                    <a:pt x="152541" y="58703"/>
                  </a:moveTo>
                  <a:lnTo>
                    <a:pt x="74091" y="203340"/>
                  </a:lnTo>
                  <a:lnTo>
                    <a:pt x="0" y="162351"/>
                  </a:lnTo>
                  <a:lnTo>
                    <a:pt x="71628" y="31377"/>
                  </a:lnTo>
                  <a:cubicBezTo>
                    <a:pt x="71628" y="31377"/>
                    <a:pt x="90577" y="-94"/>
                    <a:pt x="125065" y="0"/>
                  </a:cubicBezTo>
                  <a:lnTo>
                    <a:pt x="198588" y="6313"/>
                  </a:lnTo>
                  <a:cubicBezTo>
                    <a:pt x="198588" y="6313"/>
                    <a:pt x="229949" y="8292"/>
                    <a:pt x="254204" y="50411"/>
                  </a:cubicBezTo>
                  <a:lnTo>
                    <a:pt x="291534" y="115144"/>
                  </a:lnTo>
                  <a:lnTo>
                    <a:pt x="325832" y="95639"/>
                  </a:lnTo>
                  <a:cubicBezTo>
                    <a:pt x="329811" y="93378"/>
                    <a:pt x="333601" y="95451"/>
                    <a:pt x="335401" y="96864"/>
                  </a:cubicBezTo>
                  <a:cubicBezTo>
                    <a:pt x="339286" y="99880"/>
                    <a:pt x="341654" y="105156"/>
                    <a:pt x="340612" y="108925"/>
                  </a:cubicBezTo>
                  <a:lnTo>
                    <a:pt x="307261" y="215400"/>
                  </a:lnTo>
                  <a:cubicBezTo>
                    <a:pt x="305272" y="222656"/>
                    <a:pt x="297787" y="226896"/>
                    <a:pt x="290491" y="224917"/>
                  </a:cubicBezTo>
                  <a:lnTo>
                    <a:pt x="181628" y="199288"/>
                  </a:lnTo>
                  <a:cubicBezTo>
                    <a:pt x="177554" y="198157"/>
                    <a:pt x="174048" y="193728"/>
                    <a:pt x="173385" y="189017"/>
                  </a:cubicBezTo>
                  <a:cubicBezTo>
                    <a:pt x="172912" y="184965"/>
                    <a:pt x="174712" y="181479"/>
                    <a:pt x="178596" y="179312"/>
                  </a:cubicBezTo>
                  <a:lnTo>
                    <a:pt x="212610" y="159996"/>
                  </a:lnTo>
                  <a:lnTo>
                    <a:pt x="180775" y="104591"/>
                  </a:lnTo>
                  <a:lnTo>
                    <a:pt x="152636" y="587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6212CB51-6F25-1B11-4C74-B6B5FACCB29F}"/>
                </a:ext>
              </a:extLst>
            </p:cNvPr>
            <p:cNvSpPr/>
            <p:nvPr/>
          </p:nvSpPr>
          <p:spPr>
            <a:xfrm>
              <a:off x="6094531" y="3388765"/>
              <a:ext cx="290420" cy="322446"/>
            </a:xfrm>
            <a:custGeom>
              <a:avLst/>
              <a:gdLst>
                <a:gd name="connsiteX0" fmla="*/ 204604 w 290420"/>
                <a:gd name="connsiteY0" fmla="*/ 0 h 322446"/>
                <a:gd name="connsiteX1" fmla="*/ 282391 w 290420"/>
                <a:gd name="connsiteY1" fmla="*/ 127488 h 322446"/>
                <a:gd name="connsiteX2" fmla="*/ 282770 w 290420"/>
                <a:gd name="connsiteY2" fmla="*/ 189300 h 322446"/>
                <a:gd name="connsiteX3" fmla="*/ 240324 w 290420"/>
                <a:gd name="connsiteY3" fmla="*/ 249321 h 322446"/>
                <a:gd name="connsiteX4" fmla="*/ 174001 w 290420"/>
                <a:gd name="connsiteY4" fmla="*/ 274480 h 322446"/>
                <a:gd name="connsiteX5" fmla="*/ 98963 w 290420"/>
                <a:gd name="connsiteY5" fmla="*/ 274480 h 322446"/>
                <a:gd name="connsiteX6" fmla="*/ 98963 w 290420"/>
                <a:gd name="connsiteY6" fmla="*/ 313772 h 322446"/>
                <a:gd name="connsiteX7" fmla="*/ 92804 w 290420"/>
                <a:gd name="connsiteY7" fmla="*/ 321404 h 322446"/>
                <a:gd name="connsiteX8" fmla="*/ 79729 w 290420"/>
                <a:gd name="connsiteY8" fmla="*/ 319802 h 322446"/>
                <a:gd name="connsiteX9" fmla="*/ 3932 w 290420"/>
                <a:gd name="connsiteY9" fmla="*/ 237543 h 322446"/>
                <a:gd name="connsiteX10" fmla="*/ 4027 w 290420"/>
                <a:gd name="connsiteY10" fmla="*/ 218321 h 322446"/>
                <a:gd name="connsiteX11" fmla="*/ 81056 w 290420"/>
                <a:gd name="connsiteY11" fmla="*/ 137570 h 322446"/>
                <a:gd name="connsiteX12" fmla="*/ 94130 w 290420"/>
                <a:gd name="connsiteY12" fmla="*/ 135591 h 322446"/>
                <a:gd name="connsiteX13" fmla="*/ 100005 w 290420"/>
                <a:gd name="connsiteY13" fmla="*/ 144919 h 322446"/>
                <a:gd name="connsiteX14" fmla="*/ 100005 w 290420"/>
                <a:gd name="connsiteY14" fmla="*/ 183835 h 322446"/>
                <a:gd name="connsiteX15" fmla="*/ 163864 w 290420"/>
                <a:gd name="connsiteY15" fmla="*/ 183835 h 32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0420" h="322446">
                  <a:moveTo>
                    <a:pt x="204604" y="0"/>
                  </a:moveTo>
                  <a:lnTo>
                    <a:pt x="282391" y="127488"/>
                  </a:lnTo>
                  <a:cubicBezTo>
                    <a:pt x="282391" y="127488"/>
                    <a:pt x="300203" y="159619"/>
                    <a:pt x="282770" y="189300"/>
                  </a:cubicBezTo>
                  <a:lnTo>
                    <a:pt x="240324" y="249321"/>
                  </a:lnTo>
                  <a:cubicBezTo>
                    <a:pt x="240324" y="249321"/>
                    <a:pt x="222796" y="274857"/>
                    <a:pt x="174001" y="274480"/>
                  </a:cubicBezTo>
                  <a:lnTo>
                    <a:pt x="98963" y="274480"/>
                  </a:lnTo>
                  <a:lnTo>
                    <a:pt x="98963" y="313772"/>
                  </a:lnTo>
                  <a:cubicBezTo>
                    <a:pt x="98963" y="318389"/>
                    <a:pt x="94983" y="320556"/>
                    <a:pt x="92804" y="321404"/>
                  </a:cubicBezTo>
                  <a:cubicBezTo>
                    <a:pt x="88162" y="323289"/>
                    <a:pt x="82382" y="322535"/>
                    <a:pt x="79729" y="319802"/>
                  </a:cubicBezTo>
                  <a:lnTo>
                    <a:pt x="3932" y="237543"/>
                  </a:lnTo>
                  <a:cubicBezTo>
                    <a:pt x="-1373" y="232172"/>
                    <a:pt x="-1279" y="223598"/>
                    <a:pt x="4027" y="218321"/>
                  </a:cubicBezTo>
                  <a:lnTo>
                    <a:pt x="81056" y="137570"/>
                  </a:lnTo>
                  <a:cubicBezTo>
                    <a:pt x="84087" y="134649"/>
                    <a:pt x="89677" y="133801"/>
                    <a:pt x="94130" y="135591"/>
                  </a:cubicBezTo>
                  <a:cubicBezTo>
                    <a:pt x="97920" y="137193"/>
                    <a:pt x="100005" y="140585"/>
                    <a:pt x="100005" y="144919"/>
                  </a:cubicBezTo>
                  <a:lnTo>
                    <a:pt x="100005" y="183835"/>
                  </a:lnTo>
                  <a:lnTo>
                    <a:pt x="163864" y="183835"/>
                  </a:lnTo>
                </a:path>
              </a:pathLst>
            </a:custGeom>
            <a:noFill/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966930-A3CB-2E32-C9FE-FCB25640EED9}"/>
                </a:ext>
              </a:extLst>
            </p:cNvPr>
            <p:cNvSpPr/>
            <p:nvPr/>
          </p:nvSpPr>
          <p:spPr>
            <a:xfrm>
              <a:off x="6226275" y="3431826"/>
              <a:ext cx="105323" cy="218415"/>
            </a:xfrm>
            <a:custGeom>
              <a:avLst/>
              <a:gdLst>
                <a:gd name="connsiteX0" fmla="*/ 0 w 105323"/>
                <a:gd name="connsiteY0" fmla="*/ 0 h 218415"/>
                <a:gd name="connsiteX1" fmla="*/ 95978 w 105323"/>
                <a:gd name="connsiteY1" fmla="*/ 158959 h 218415"/>
                <a:gd name="connsiteX2" fmla="*/ 94651 w 105323"/>
                <a:gd name="connsiteY2" fmla="*/ 218415 h 21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323" h="218415">
                  <a:moveTo>
                    <a:pt x="0" y="0"/>
                  </a:moveTo>
                  <a:lnTo>
                    <a:pt x="95978" y="158959"/>
                  </a:lnTo>
                  <a:cubicBezTo>
                    <a:pt x="95978" y="158959"/>
                    <a:pt x="117864" y="194482"/>
                    <a:pt x="94651" y="218415"/>
                  </a:cubicBezTo>
                </a:path>
              </a:pathLst>
            </a:custGeom>
            <a:noFill/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8A52D6F-C374-C32C-2B21-804427E5C755}"/>
                </a:ext>
              </a:extLst>
            </p:cNvPr>
            <p:cNvSpPr/>
            <p:nvPr/>
          </p:nvSpPr>
          <p:spPr>
            <a:xfrm>
              <a:off x="5809386" y="3366607"/>
              <a:ext cx="236776" cy="293999"/>
            </a:xfrm>
            <a:custGeom>
              <a:avLst/>
              <a:gdLst>
                <a:gd name="connsiteX0" fmla="*/ 236777 w 236776"/>
                <a:gd name="connsiteY0" fmla="*/ 293999 h 293999"/>
                <a:gd name="connsiteX1" fmla="*/ 86794 w 236776"/>
                <a:gd name="connsiteY1" fmla="*/ 293999 h 293999"/>
                <a:gd name="connsiteX2" fmla="*/ 33357 w 236776"/>
                <a:gd name="connsiteY2" fmla="*/ 263093 h 293999"/>
                <a:gd name="connsiteX3" fmla="*/ 3512 w 236776"/>
                <a:gd name="connsiteY3" fmla="*/ 196004 h 293999"/>
                <a:gd name="connsiteX4" fmla="*/ 15545 w 236776"/>
                <a:gd name="connsiteY4" fmla="*/ 126277 h 293999"/>
                <a:gd name="connsiteX5" fmla="*/ 54580 w 236776"/>
                <a:gd name="connsiteY5" fmla="*/ 62486 h 293999"/>
                <a:gd name="connsiteX6" fmla="*/ 20851 w 236776"/>
                <a:gd name="connsiteY6" fmla="*/ 42039 h 293999"/>
                <a:gd name="connsiteX7" fmla="*/ 17345 w 236776"/>
                <a:gd name="connsiteY7" fmla="*/ 33088 h 293999"/>
                <a:gd name="connsiteX8" fmla="*/ 25493 w 236776"/>
                <a:gd name="connsiteY8" fmla="*/ 22723 h 293999"/>
                <a:gd name="connsiteX9" fmla="*/ 135398 w 236776"/>
                <a:gd name="connsiteY9" fmla="*/ 392 h 293999"/>
                <a:gd name="connsiteX10" fmla="*/ 151884 w 236776"/>
                <a:gd name="connsiteY10" fmla="*/ 10380 h 293999"/>
                <a:gd name="connsiteX11" fmla="*/ 181919 w 236776"/>
                <a:gd name="connsiteY11" fmla="*/ 117609 h 293999"/>
                <a:gd name="connsiteX12" fmla="*/ 176897 w 236776"/>
                <a:gd name="connsiteY12" fmla="*/ 129764 h 293999"/>
                <a:gd name="connsiteX13" fmla="*/ 165812 w 236776"/>
                <a:gd name="connsiteY13" fmla="*/ 129952 h 293999"/>
                <a:gd name="connsiteX14" fmla="*/ 132367 w 236776"/>
                <a:gd name="connsiteY14" fmla="*/ 109694 h 293999"/>
                <a:gd name="connsiteX15" fmla="*/ 98921 w 236776"/>
                <a:gd name="connsiteY15" fmla="*/ 164156 h 29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6776" h="293999">
                  <a:moveTo>
                    <a:pt x="236777" y="293999"/>
                  </a:moveTo>
                  <a:lnTo>
                    <a:pt x="86794" y="293999"/>
                  </a:lnTo>
                  <a:cubicBezTo>
                    <a:pt x="86794" y="293999"/>
                    <a:pt x="49938" y="293245"/>
                    <a:pt x="33357" y="263093"/>
                  </a:cubicBezTo>
                  <a:lnTo>
                    <a:pt x="3512" y="196004"/>
                  </a:lnTo>
                  <a:cubicBezTo>
                    <a:pt x="3512" y="196004"/>
                    <a:pt x="-9847" y="167642"/>
                    <a:pt x="15545" y="126277"/>
                  </a:cubicBezTo>
                  <a:lnTo>
                    <a:pt x="54580" y="62486"/>
                  </a:lnTo>
                  <a:lnTo>
                    <a:pt x="20851" y="42039"/>
                  </a:lnTo>
                  <a:cubicBezTo>
                    <a:pt x="16871" y="39684"/>
                    <a:pt x="16966" y="35444"/>
                    <a:pt x="17345" y="33088"/>
                  </a:cubicBezTo>
                  <a:cubicBezTo>
                    <a:pt x="18103" y="28188"/>
                    <a:pt x="21703" y="23665"/>
                    <a:pt x="25493" y="22723"/>
                  </a:cubicBezTo>
                  <a:lnTo>
                    <a:pt x="135398" y="392"/>
                  </a:lnTo>
                  <a:cubicBezTo>
                    <a:pt x="142694" y="-1399"/>
                    <a:pt x="150179" y="3124"/>
                    <a:pt x="151884" y="10380"/>
                  </a:cubicBezTo>
                  <a:lnTo>
                    <a:pt x="181919" y="117609"/>
                  </a:lnTo>
                  <a:cubicBezTo>
                    <a:pt x="182866" y="121660"/>
                    <a:pt x="180687" y="126937"/>
                    <a:pt x="176897" y="129764"/>
                  </a:cubicBezTo>
                  <a:cubicBezTo>
                    <a:pt x="173581" y="132214"/>
                    <a:pt x="169602" y="132214"/>
                    <a:pt x="165812" y="129952"/>
                  </a:cubicBezTo>
                  <a:lnTo>
                    <a:pt x="132367" y="109694"/>
                  </a:lnTo>
                  <a:lnTo>
                    <a:pt x="98921" y="164156"/>
                  </a:lnTo>
                </a:path>
              </a:pathLst>
            </a:custGeom>
            <a:noFill/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1A2CE1BE-3FFD-E720-CB48-F9DE0CD0C03F}"/>
                </a:ext>
              </a:extLst>
            </p:cNvPr>
            <p:cNvSpPr/>
            <p:nvPr/>
          </p:nvSpPr>
          <p:spPr>
            <a:xfrm>
              <a:off x="5809487" y="3544332"/>
              <a:ext cx="237054" cy="31754"/>
            </a:xfrm>
            <a:custGeom>
              <a:avLst/>
              <a:gdLst>
                <a:gd name="connsiteX0" fmla="*/ 237055 w 237054"/>
                <a:gd name="connsiteY0" fmla="*/ 31754 h 31754"/>
                <a:gd name="connsiteX1" fmla="*/ 50594 w 237054"/>
                <a:gd name="connsiteY1" fmla="*/ 31754 h 31754"/>
                <a:gd name="connsiteX2" fmla="*/ 0 w 237054"/>
                <a:gd name="connsiteY2" fmla="*/ 0 h 3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054" h="31754">
                  <a:moveTo>
                    <a:pt x="237055" y="31754"/>
                  </a:moveTo>
                  <a:lnTo>
                    <a:pt x="50594" y="31754"/>
                  </a:lnTo>
                  <a:cubicBezTo>
                    <a:pt x="50594" y="31754"/>
                    <a:pt x="8717" y="32225"/>
                    <a:pt x="0" y="0"/>
                  </a:cubicBezTo>
                </a:path>
              </a:pathLst>
            </a:custGeom>
            <a:noFill/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01" name="Graphic 99" descr="A paper bag">
            <a:extLst>
              <a:ext uri="{FF2B5EF4-FFF2-40B4-BE49-F238E27FC236}">
                <a16:creationId xmlns:a16="http://schemas.microsoft.com/office/drawing/2014/main" id="{F1CEC65A-E8BF-2902-DB6D-2B4CAF3DD872}"/>
              </a:ext>
            </a:extLst>
          </p:cNvPr>
          <p:cNvGrpSpPr/>
          <p:nvPr/>
        </p:nvGrpSpPr>
        <p:grpSpPr>
          <a:xfrm>
            <a:off x="3617751" y="3410478"/>
            <a:ext cx="774374" cy="963912"/>
            <a:chOff x="4213593" y="1085850"/>
            <a:chExt cx="3764813" cy="4686299"/>
          </a:xfrm>
          <a:noFill/>
        </p:grpSpPr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48CDD8F3-EB34-9C23-9DB9-C7E83EC455C2}"/>
                </a:ext>
              </a:extLst>
            </p:cNvPr>
            <p:cNvSpPr/>
            <p:nvPr/>
          </p:nvSpPr>
          <p:spPr>
            <a:xfrm>
              <a:off x="4213602" y="2300020"/>
              <a:ext cx="3764803" cy="3472129"/>
            </a:xfrm>
            <a:custGeom>
              <a:avLst/>
              <a:gdLst>
                <a:gd name="connsiteX0" fmla="*/ 3655181 w 3764803"/>
                <a:gd name="connsiteY0" fmla="*/ 0 h 3472129"/>
                <a:gd name="connsiteX1" fmla="*/ 109614 w 3764803"/>
                <a:gd name="connsiteY1" fmla="*/ 0 h 3472129"/>
                <a:gd name="connsiteX2" fmla="*/ 0 w 3764803"/>
                <a:gd name="connsiteY2" fmla="*/ 109614 h 3472129"/>
                <a:gd name="connsiteX3" fmla="*/ 0 w 3764803"/>
                <a:gd name="connsiteY3" fmla="*/ 2839260 h 3472129"/>
                <a:gd name="connsiteX4" fmla="*/ 632870 w 3764803"/>
                <a:gd name="connsiteY4" fmla="*/ 3472129 h 3472129"/>
                <a:gd name="connsiteX5" fmla="*/ 3132211 w 3764803"/>
                <a:gd name="connsiteY5" fmla="*/ 3472129 h 3472129"/>
                <a:gd name="connsiteX6" fmla="*/ 3764804 w 3764803"/>
                <a:gd name="connsiteY6" fmla="*/ 2839260 h 3472129"/>
                <a:gd name="connsiteX7" fmla="*/ 3764804 w 3764803"/>
                <a:gd name="connsiteY7" fmla="*/ 109614 h 3472129"/>
                <a:gd name="connsiteX8" fmla="*/ 3655181 w 3764803"/>
                <a:gd name="connsiteY8" fmla="*/ 0 h 3472129"/>
                <a:gd name="connsiteX9" fmla="*/ 3655181 w 3764803"/>
                <a:gd name="connsiteY9" fmla="*/ 0 h 347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64803" h="3472129">
                  <a:moveTo>
                    <a:pt x="3655181" y="0"/>
                  </a:moveTo>
                  <a:lnTo>
                    <a:pt x="109614" y="0"/>
                  </a:lnTo>
                  <a:cubicBezTo>
                    <a:pt x="49406" y="0"/>
                    <a:pt x="0" y="49406"/>
                    <a:pt x="0" y="109614"/>
                  </a:cubicBezTo>
                  <a:lnTo>
                    <a:pt x="0" y="2839260"/>
                  </a:lnTo>
                  <a:cubicBezTo>
                    <a:pt x="0" y="3187284"/>
                    <a:pt x="284845" y="3472129"/>
                    <a:pt x="632870" y="3472129"/>
                  </a:cubicBezTo>
                  <a:lnTo>
                    <a:pt x="3132211" y="3472129"/>
                  </a:lnTo>
                  <a:cubicBezTo>
                    <a:pt x="3480235" y="3472129"/>
                    <a:pt x="3764804" y="3187284"/>
                    <a:pt x="3764804" y="2839260"/>
                  </a:cubicBezTo>
                  <a:lnTo>
                    <a:pt x="3764804" y="109614"/>
                  </a:lnTo>
                  <a:cubicBezTo>
                    <a:pt x="3764804" y="49406"/>
                    <a:pt x="3715664" y="0"/>
                    <a:pt x="3655181" y="0"/>
                  </a:cubicBezTo>
                  <a:lnTo>
                    <a:pt x="3655181" y="0"/>
                  </a:lnTo>
                  <a:close/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5A705370-45F7-5B9B-46CF-A589F22D760E}"/>
                </a:ext>
              </a:extLst>
            </p:cNvPr>
            <p:cNvSpPr/>
            <p:nvPr/>
          </p:nvSpPr>
          <p:spPr>
            <a:xfrm>
              <a:off x="4659087" y="1085850"/>
              <a:ext cx="549173" cy="1214170"/>
            </a:xfrm>
            <a:custGeom>
              <a:avLst/>
              <a:gdLst>
                <a:gd name="connsiteX0" fmla="*/ 0 w 549173"/>
                <a:gd name="connsiteY0" fmla="*/ 1214171 h 1214170"/>
                <a:gd name="connsiteX1" fmla="*/ 549173 w 549173"/>
                <a:gd name="connsiteY1" fmla="*/ 1214171 h 1214170"/>
                <a:gd name="connsiteX2" fmla="*/ 549173 w 549173"/>
                <a:gd name="connsiteY2" fmla="*/ 0 h 1214170"/>
                <a:gd name="connsiteX3" fmla="*/ 0 w 549173"/>
                <a:gd name="connsiteY3" fmla="*/ 476269 h 121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173" h="1214170">
                  <a:moveTo>
                    <a:pt x="0" y="1214171"/>
                  </a:moveTo>
                  <a:lnTo>
                    <a:pt x="549173" y="1214171"/>
                  </a:lnTo>
                  <a:lnTo>
                    <a:pt x="549173" y="0"/>
                  </a:lnTo>
                  <a:lnTo>
                    <a:pt x="0" y="476269"/>
                  </a:lnTo>
                  <a:close/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98F8E132-3670-CB01-5427-2B6486DF22D7}"/>
                </a:ext>
              </a:extLst>
            </p:cNvPr>
            <p:cNvSpPr/>
            <p:nvPr/>
          </p:nvSpPr>
          <p:spPr>
            <a:xfrm>
              <a:off x="6984015" y="1085850"/>
              <a:ext cx="548897" cy="1214170"/>
            </a:xfrm>
            <a:custGeom>
              <a:avLst/>
              <a:gdLst>
                <a:gd name="connsiteX0" fmla="*/ 548897 w 548897"/>
                <a:gd name="connsiteY0" fmla="*/ 1214171 h 1214170"/>
                <a:gd name="connsiteX1" fmla="*/ 0 w 548897"/>
                <a:gd name="connsiteY1" fmla="*/ 1214171 h 1214170"/>
                <a:gd name="connsiteX2" fmla="*/ 0 w 548897"/>
                <a:gd name="connsiteY2" fmla="*/ 0 h 1214170"/>
                <a:gd name="connsiteX3" fmla="*/ 548897 w 548897"/>
                <a:gd name="connsiteY3" fmla="*/ 476269 h 121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897" h="1214170">
                  <a:moveTo>
                    <a:pt x="548897" y="1214171"/>
                  </a:moveTo>
                  <a:lnTo>
                    <a:pt x="0" y="1214171"/>
                  </a:lnTo>
                  <a:lnTo>
                    <a:pt x="0" y="0"/>
                  </a:lnTo>
                  <a:lnTo>
                    <a:pt x="548897" y="476269"/>
                  </a:lnTo>
                  <a:close/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7E99532-713A-B168-FD8D-E962BD634D9D}"/>
                </a:ext>
              </a:extLst>
            </p:cNvPr>
            <p:cNvSpPr/>
            <p:nvPr/>
          </p:nvSpPr>
          <p:spPr>
            <a:xfrm>
              <a:off x="5208260" y="1085850"/>
              <a:ext cx="1775755" cy="548897"/>
            </a:xfrm>
            <a:custGeom>
              <a:avLst/>
              <a:gdLst>
                <a:gd name="connsiteX0" fmla="*/ 0 w 1775755"/>
                <a:gd name="connsiteY0" fmla="*/ 548897 h 548897"/>
                <a:gd name="connsiteX1" fmla="*/ 1775755 w 1775755"/>
                <a:gd name="connsiteY1" fmla="*/ 548897 h 548897"/>
                <a:gd name="connsiteX2" fmla="*/ 1775755 w 1775755"/>
                <a:gd name="connsiteY2" fmla="*/ 0 h 548897"/>
                <a:gd name="connsiteX3" fmla="*/ 0 w 1775755"/>
                <a:gd name="connsiteY3" fmla="*/ 0 h 54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755" h="548897">
                  <a:moveTo>
                    <a:pt x="0" y="548897"/>
                  </a:moveTo>
                  <a:lnTo>
                    <a:pt x="1775755" y="548897"/>
                  </a:lnTo>
                  <a:moveTo>
                    <a:pt x="1775755" y="0"/>
                  </a:move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7A307159-895F-2121-590D-6179833730BE}"/>
                </a:ext>
              </a:extLst>
            </p:cNvPr>
            <p:cNvSpPr/>
            <p:nvPr/>
          </p:nvSpPr>
          <p:spPr>
            <a:xfrm>
              <a:off x="4213593" y="5043973"/>
              <a:ext cx="3764813" cy="9525"/>
            </a:xfrm>
            <a:custGeom>
              <a:avLst/>
              <a:gdLst>
                <a:gd name="connsiteX0" fmla="*/ 0 w 3764813"/>
                <a:gd name="connsiteY0" fmla="*/ 0 h 9525"/>
                <a:gd name="connsiteX1" fmla="*/ 3764813 w 376481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64813" h="9525">
                  <a:moveTo>
                    <a:pt x="0" y="0"/>
                  </a:moveTo>
                  <a:lnTo>
                    <a:pt x="3764813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61B30431-011F-EE00-0E5D-8CE0473FCF77}"/>
                </a:ext>
              </a:extLst>
            </p:cNvPr>
            <p:cNvSpPr/>
            <p:nvPr/>
          </p:nvSpPr>
          <p:spPr>
            <a:xfrm>
              <a:off x="5762558" y="3220623"/>
              <a:ext cx="1512512" cy="1145749"/>
            </a:xfrm>
            <a:custGeom>
              <a:avLst/>
              <a:gdLst>
                <a:gd name="connsiteX0" fmla="*/ 495710 w 1512512"/>
                <a:gd name="connsiteY0" fmla="*/ 125357 h 1145749"/>
                <a:gd name="connsiteX1" fmla="*/ 0 w 1512512"/>
                <a:gd name="connsiteY1" fmla="*/ 1013373 h 1145749"/>
                <a:gd name="connsiteX2" fmla="*/ 1017070 w 1512512"/>
                <a:gd name="connsiteY2" fmla="*/ 1020393 h 1145749"/>
                <a:gd name="connsiteX3" fmla="*/ 1512513 w 1512512"/>
                <a:gd name="connsiteY3" fmla="*/ 132377 h 1145749"/>
                <a:gd name="connsiteX4" fmla="*/ 495710 w 1512512"/>
                <a:gd name="connsiteY4" fmla="*/ 125357 h 1145749"/>
                <a:gd name="connsiteX5" fmla="*/ 495710 w 1512512"/>
                <a:gd name="connsiteY5" fmla="*/ 125357 h 114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2512" h="1145749">
                  <a:moveTo>
                    <a:pt x="495710" y="125357"/>
                  </a:moveTo>
                  <a:cubicBezTo>
                    <a:pt x="299152" y="238219"/>
                    <a:pt x="18898" y="529808"/>
                    <a:pt x="0" y="1013373"/>
                  </a:cubicBezTo>
                  <a:cubicBezTo>
                    <a:pt x="430102" y="1235581"/>
                    <a:pt x="821865" y="1135683"/>
                    <a:pt x="1017070" y="1020393"/>
                  </a:cubicBezTo>
                  <a:cubicBezTo>
                    <a:pt x="1213628" y="907531"/>
                    <a:pt x="1493615" y="615942"/>
                    <a:pt x="1512513" y="132377"/>
                  </a:cubicBezTo>
                  <a:cubicBezTo>
                    <a:pt x="1082678" y="-89832"/>
                    <a:pt x="690648" y="10066"/>
                    <a:pt x="495710" y="125357"/>
                  </a:cubicBezTo>
                  <a:lnTo>
                    <a:pt x="495710" y="125357"/>
                  </a:lnTo>
                  <a:close/>
                </a:path>
              </a:pathLst>
            </a:custGeom>
            <a:solidFill>
              <a:schemeClr val="accent6"/>
            </a:solidFill>
            <a:ln w="317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E2D9E7A2-0E0F-4538-750D-E5B516E30A74}"/>
                </a:ext>
              </a:extLst>
            </p:cNvPr>
            <p:cNvSpPr/>
            <p:nvPr/>
          </p:nvSpPr>
          <p:spPr>
            <a:xfrm>
              <a:off x="4916928" y="3269119"/>
              <a:ext cx="1081335" cy="964989"/>
            </a:xfrm>
            <a:custGeom>
              <a:avLst/>
              <a:gdLst>
                <a:gd name="connsiteX0" fmla="*/ 845630 w 1081335"/>
                <a:gd name="connsiteY0" fmla="*/ 964867 h 964989"/>
                <a:gd name="connsiteX1" fmla="*/ 417414 w 1081335"/>
                <a:gd name="connsiteY1" fmla="*/ 859569 h 964989"/>
                <a:gd name="connsiteX2" fmla="*/ 0 w 1081335"/>
                <a:gd name="connsiteY2" fmla="*/ 111408 h 964989"/>
                <a:gd name="connsiteX3" fmla="*/ 856698 w 1081335"/>
                <a:gd name="connsiteY3" fmla="*/ 105741 h 964989"/>
                <a:gd name="connsiteX4" fmla="*/ 1081335 w 1081335"/>
                <a:gd name="connsiteY4" fmla="*/ 306347 h 96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335" h="964989">
                  <a:moveTo>
                    <a:pt x="845630" y="964867"/>
                  </a:moveTo>
                  <a:cubicBezTo>
                    <a:pt x="664464" y="967839"/>
                    <a:pt x="512997" y="915994"/>
                    <a:pt x="417414" y="859569"/>
                  </a:cubicBezTo>
                  <a:cubicBezTo>
                    <a:pt x="251908" y="764261"/>
                    <a:pt x="15935" y="518831"/>
                    <a:pt x="0" y="111408"/>
                  </a:cubicBezTo>
                  <a:cubicBezTo>
                    <a:pt x="362064" y="-75701"/>
                    <a:pt x="692268" y="8538"/>
                    <a:pt x="856698" y="105741"/>
                  </a:cubicBezTo>
                  <a:cubicBezTo>
                    <a:pt x="926354" y="145698"/>
                    <a:pt x="1008431" y="212392"/>
                    <a:pt x="1081335" y="306347"/>
                  </a:cubicBezTo>
                </a:path>
              </a:pathLst>
            </a:custGeom>
            <a:solidFill>
              <a:schemeClr val="accent6"/>
            </a:solidFill>
            <a:ln w="317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2" name="Graphic 110">
            <a:extLst>
              <a:ext uri="{FF2B5EF4-FFF2-40B4-BE49-F238E27FC236}">
                <a16:creationId xmlns:a16="http://schemas.microsoft.com/office/drawing/2014/main" id="{0AC1C36A-7486-544E-FB7F-7CE7DF615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87407" y="3408265"/>
            <a:ext cx="968338" cy="968341"/>
            <a:chOff x="6296588" y="3601551"/>
            <a:chExt cx="672324" cy="672326"/>
          </a:xfrm>
          <a:noFill/>
        </p:grpSpPr>
        <p:grpSp>
          <p:nvGrpSpPr>
            <p:cNvPr id="113" name="Graphic 110">
              <a:extLst>
                <a:ext uri="{FF2B5EF4-FFF2-40B4-BE49-F238E27FC236}">
                  <a16:creationId xmlns:a16="http://schemas.microsoft.com/office/drawing/2014/main" id="{12FB5359-5876-C4E2-555E-8FFCD6A5B3B2}"/>
                </a:ext>
              </a:extLst>
            </p:cNvPr>
            <p:cNvGrpSpPr/>
            <p:nvPr/>
          </p:nvGrpSpPr>
          <p:grpSpPr>
            <a:xfrm>
              <a:off x="6296588" y="3737648"/>
              <a:ext cx="370880" cy="536229"/>
              <a:chOff x="6296588" y="3737648"/>
              <a:chExt cx="370880" cy="536229"/>
            </a:xfrm>
            <a:noFill/>
          </p:grpSpPr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BD89D2F-A9E2-E7A2-4268-93C870B36ED5}"/>
                  </a:ext>
                </a:extLst>
              </p:cNvPr>
              <p:cNvSpPr/>
              <p:nvPr/>
            </p:nvSpPr>
            <p:spPr>
              <a:xfrm>
                <a:off x="6414698" y="4005763"/>
                <a:ext cx="134657" cy="134657"/>
              </a:xfrm>
              <a:custGeom>
                <a:avLst/>
                <a:gdLst>
                  <a:gd name="connsiteX0" fmla="*/ 0 w 134657"/>
                  <a:gd name="connsiteY0" fmla="*/ 0 h 134657"/>
                  <a:gd name="connsiteX1" fmla="*/ 134658 w 134657"/>
                  <a:gd name="connsiteY1" fmla="*/ 0 h 134657"/>
                  <a:gd name="connsiteX2" fmla="*/ 134658 w 134657"/>
                  <a:gd name="connsiteY2" fmla="*/ 134658 h 134657"/>
                  <a:gd name="connsiteX3" fmla="*/ 0 w 134657"/>
                  <a:gd name="connsiteY3" fmla="*/ 134658 h 134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657" h="134657">
                    <a:moveTo>
                      <a:pt x="0" y="0"/>
                    </a:moveTo>
                    <a:lnTo>
                      <a:pt x="134658" y="0"/>
                    </a:lnTo>
                    <a:lnTo>
                      <a:pt x="134658" y="134658"/>
                    </a:lnTo>
                    <a:lnTo>
                      <a:pt x="0" y="134658"/>
                    </a:lnTo>
                    <a:close/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00B3C70B-AE3C-362C-3CE5-65A524B75E6F}"/>
                  </a:ext>
                </a:extLst>
              </p:cNvPr>
              <p:cNvSpPr/>
              <p:nvPr/>
            </p:nvSpPr>
            <p:spPr>
              <a:xfrm>
                <a:off x="6414698" y="3903803"/>
                <a:ext cx="1394" cy="101959"/>
              </a:xfrm>
              <a:custGeom>
                <a:avLst/>
                <a:gdLst>
                  <a:gd name="connsiteX0" fmla="*/ 0 w 1394"/>
                  <a:gd name="connsiteY0" fmla="*/ 101959 h 101959"/>
                  <a:gd name="connsiteX1" fmla="*/ 0 w 1394"/>
                  <a:gd name="connsiteY1" fmla="*/ 0 h 10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4" h="101959">
                    <a:moveTo>
                      <a:pt x="0" y="101959"/>
                    </a:moveTo>
                    <a:lnTo>
                      <a:pt x="0" y="0"/>
                    </a:lnTo>
                  </a:path>
                </a:pathLst>
              </a:custGeom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845096CA-65AE-BEEF-F15C-0700B2549462}"/>
                  </a:ext>
                </a:extLst>
              </p:cNvPr>
              <p:cNvSpPr/>
              <p:nvPr/>
            </p:nvSpPr>
            <p:spPr>
              <a:xfrm>
                <a:off x="6549358" y="3903803"/>
                <a:ext cx="1394" cy="101959"/>
              </a:xfrm>
              <a:custGeom>
                <a:avLst/>
                <a:gdLst>
                  <a:gd name="connsiteX0" fmla="*/ 0 w 1394"/>
                  <a:gd name="connsiteY0" fmla="*/ 0 h 101959"/>
                  <a:gd name="connsiteX1" fmla="*/ 0 w 1394"/>
                  <a:gd name="connsiteY1" fmla="*/ 101959 h 10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4" h="101959">
                    <a:moveTo>
                      <a:pt x="0" y="0"/>
                    </a:moveTo>
                    <a:lnTo>
                      <a:pt x="0" y="101959"/>
                    </a:lnTo>
                  </a:path>
                </a:pathLst>
              </a:custGeom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46A7DEC1-3369-050D-AEB3-3A04294E397E}"/>
                  </a:ext>
                </a:extLst>
              </p:cNvPr>
              <p:cNvSpPr/>
              <p:nvPr/>
            </p:nvSpPr>
            <p:spPr>
              <a:xfrm>
                <a:off x="6296588" y="3737648"/>
                <a:ext cx="370880" cy="536229"/>
              </a:xfrm>
              <a:custGeom>
                <a:avLst/>
                <a:gdLst>
                  <a:gd name="connsiteX0" fmla="*/ 370880 w 370880"/>
                  <a:gd name="connsiteY0" fmla="*/ 224229 h 536229"/>
                  <a:gd name="connsiteX1" fmla="*/ 370880 w 370880"/>
                  <a:gd name="connsiteY1" fmla="*/ 536230 h 536229"/>
                  <a:gd name="connsiteX2" fmla="*/ 0 w 370880"/>
                  <a:gd name="connsiteY2" fmla="*/ 536230 h 536229"/>
                  <a:gd name="connsiteX3" fmla="*/ 0 w 370880"/>
                  <a:gd name="connsiteY3" fmla="*/ 0 h 536229"/>
                  <a:gd name="connsiteX4" fmla="*/ 118111 w 370880"/>
                  <a:gd name="connsiteY4" fmla="*/ 0 h 536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880" h="536229">
                    <a:moveTo>
                      <a:pt x="370880" y="224229"/>
                    </a:moveTo>
                    <a:lnTo>
                      <a:pt x="370880" y="536230"/>
                    </a:lnTo>
                    <a:lnTo>
                      <a:pt x="0" y="536230"/>
                    </a:lnTo>
                    <a:lnTo>
                      <a:pt x="0" y="0"/>
                    </a:lnTo>
                    <a:lnTo>
                      <a:pt x="118111" y="0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18" name="Graphic 110">
              <a:extLst>
                <a:ext uri="{FF2B5EF4-FFF2-40B4-BE49-F238E27FC236}">
                  <a16:creationId xmlns:a16="http://schemas.microsoft.com/office/drawing/2014/main" id="{9D42AE84-93E7-E21E-BEF4-1887F99EC396}"/>
                </a:ext>
              </a:extLst>
            </p:cNvPr>
            <p:cNvGrpSpPr/>
            <p:nvPr/>
          </p:nvGrpSpPr>
          <p:grpSpPr>
            <a:xfrm>
              <a:off x="6414698" y="3601551"/>
              <a:ext cx="554213" cy="394294"/>
              <a:chOff x="6414698" y="3601551"/>
              <a:chExt cx="554213" cy="394294"/>
            </a:xfrm>
            <a:noFill/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2ECBC650-C07B-B7AB-A41D-7134A0147056}"/>
                  </a:ext>
                </a:extLst>
              </p:cNvPr>
              <p:cNvSpPr/>
              <p:nvPr/>
            </p:nvSpPr>
            <p:spPr>
              <a:xfrm>
                <a:off x="6414698" y="3601551"/>
                <a:ext cx="554213" cy="394294"/>
              </a:xfrm>
              <a:custGeom>
                <a:avLst/>
                <a:gdLst>
                  <a:gd name="connsiteX0" fmla="*/ 554214 w 554213"/>
                  <a:gd name="connsiteY0" fmla="*/ 0 h 394294"/>
                  <a:gd name="connsiteX1" fmla="*/ 0 w 554213"/>
                  <a:gd name="connsiteY1" fmla="*/ 0 h 394294"/>
                  <a:gd name="connsiteX2" fmla="*/ 0 w 554213"/>
                  <a:gd name="connsiteY2" fmla="*/ 302253 h 394294"/>
                  <a:gd name="connsiteX3" fmla="*/ 218802 w 554213"/>
                  <a:gd name="connsiteY3" fmla="*/ 302253 h 394294"/>
                  <a:gd name="connsiteX4" fmla="*/ 218802 w 554213"/>
                  <a:gd name="connsiteY4" fmla="*/ 394295 h 394294"/>
                  <a:gd name="connsiteX5" fmla="*/ 310844 w 554213"/>
                  <a:gd name="connsiteY5" fmla="*/ 302253 h 394294"/>
                  <a:gd name="connsiteX6" fmla="*/ 554214 w 554213"/>
                  <a:gd name="connsiteY6" fmla="*/ 302253 h 394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4213" h="394294">
                    <a:moveTo>
                      <a:pt x="554214" y="0"/>
                    </a:moveTo>
                    <a:lnTo>
                      <a:pt x="0" y="0"/>
                    </a:lnTo>
                    <a:lnTo>
                      <a:pt x="0" y="302253"/>
                    </a:lnTo>
                    <a:lnTo>
                      <a:pt x="218802" y="302253"/>
                    </a:lnTo>
                    <a:lnTo>
                      <a:pt x="218802" y="394295"/>
                    </a:lnTo>
                    <a:lnTo>
                      <a:pt x="310844" y="302253"/>
                    </a:lnTo>
                    <a:lnTo>
                      <a:pt x="554214" y="302253"/>
                    </a:lnTo>
                    <a:close/>
                  </a:path>
                </a:pathLst>
              </a:custGeom>
              <a:solidFill>
                <a:schemeClr val="accent6"/>
              </a:solidFill>
              <a:ln w="317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grpSp>
            <p:nvGrpSpPr>
              <p:cNvPr id="120" name="Graphic 110">
                <a:extLst>
                  <a:ext uri="{FF2B5EF4-FFF2-40B4-BE49-F238E27FC236}">
                    <a16:creationId xmlns:a16="http://schemas.microsoft.com/office/drawing/2014/main" id="{FC43B382-3E3A-5B49-34C0-A7F0FC26597B}"/>
                  </a:ext>
                </a:extLst>
              </p:cNvPr>
              <p:cNvGrpSpPr/>
              <p:nvPr/>
            </p:nvGrpSpPr>
            <p:grpSpPr>
              <a:xfrm>
                <a:off x="6480292" y="3663513"/>
                <a:ext cx="408511" cy="178324"/>
                <a:chOff x="6480292" y="3663513"/>
                <a:chExt cx="408511" cy="178324"/>
              </a:xfrm>
              <a:noFill/>
            </p:grpSpPr>
            <p:grpSp>
              <p:nvGrpSpPr>
                <p:cNvPr id="121" name="Graphic 110">
                  <a:extLst>
                    <a:ext uri="{FF2B5EF4-FFF2-40B4-BE49-F238E27FC236}">
                      <a16:creationId xmlns:a16="http://schemas.microsoft.com/office/drawing/2014/main" id="{2FE5EA3E-9AFD-5869-CA2B-FE1025FDF3BD}"/>
                    </a:ext>
                  </a:extLst>
                </p:cNvPr>
                <p:cNvGrpSpPr/>
                <p:nvPr/>
              </p:nvGrpSpPr>
              <p:grpSpPr>
                <a:xfrm>
                  <a:off x="6833893" y="3684937"/>
                  <a:ext cx="54910" cy="135479"/>
                  <a:chOff x="6833893" y="3684937"/>
                  <a:chExt cx="54910" cy="135479"/>
                </a:xfrm>
                <a:noFill/>
              </p:grpSpPr>
              <p:sp>
                <p:nvSpPr>
                  <p:cNvPr id="122" name="Freeform 121">
                    <a:extLst>
                      <a:ext uri="{FF2B5EF4-FFF2-40B4-BE49-F238E27FC236}">
                        <a16:creationId xmlns:a16="http://schemas.microsoft.com/office/drawing/2014/main" id="{552E586F-4DC9-BE0B-85AF-9A46319CDBD4}"/>
                      </a:ext>
                    </a:extLst>
                  </p:cNvPr>
                  <p:cNvSpPr/>
                  <p:nvPr/>
                </p:nvSpPr>
                <p:spPr>
                  <a:xfrm>
                    <a:off x="6833893" y="3684937"/>
                    <a:ext cx="54910" cy="135479"/>
                  </a:xfrm>
                  <a:custGeom>
                    <a:avLst/>
                    <a:gdLst>
                      <a:gd name="connsiteX0" fmla="*/ 54910 w 54910"/>
                      <a:gd name="connsiteY0" fmla="*/ 0 h 135479"/>
                      <a:gd name="connsiteX1" fmla="*/ 0 w 54910"/>
                      <a:gd name="connsiteY1" fmla="*/ 0 h 135479"/>
                      <a:gd name="connsiteX2" fmla="*/ 0 w 54910"/>
                      <a:gd name="connsiteY2" fmla="*/ 135479 h 135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910" h="135479">
                        <a:moveTo>
                          <a:pt x="54910" y="0"/>
                        </a:moveTo>
                        <a:lnTo>
                          <a:pt x="0" y="0"/>
                        </a:lnTo>
                        <a:lnTo>
                          <a:pt x="0" y="135479"/>
                        </a:lnTo>
                      </a:path>
                    </a:pathLst>
                  </a:custGeom>
                  <a:noFill/>
                  <a:ln w="31750" cap="rnd">
                    <a:solidFill>
                      <a:srgbClr val="39455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123" name="Freeform 122">
                    <a:extLst>
                      <a:ext uri="{FF2B5EF4-FFF2-40B4-BE49-F238E27FC236}">
                        <a16:creationId xmlns:a16="http://schemas.microsoft.com/office/drawing/2014/main" id="{C307D232-1125-28B9-BA82-59641D2C01F6}"/>
                      </a:ext>
                    </a:extLst>
                  </p:cNvPr>
                  <p:cNvSpPr/>
                  <p:nvPr/>
                </p:nvSpPr>
                <p:spPr>
                  <a:xfrm>
                    <a:off x="6833893" y="3751393"/>
                    <a:ext cx="50548" cy="1394"/>
                  </a:xfrm>
                  <a:custGeom>
                    <a:avLst/>
                    <a:gdLst>
                      <a:gd name="connsiteX0" fmla="*/ 0 w 50548"/>
                      <a:gd name="connsiteY0" fmla="*/ 0 h 1394"/>
                      <a:gd name="connsiteX1" fmla="*/ 50549 w 50548"/>
                      <a:gd name="connsiteY1" fmla="*/ 0 h 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548" h="1394">
                        <a:moveTo>
                          <a:pt x="0" y="0"/>
                        </a:moveTo>
                        <a:lnTo>
                          <a:pt x="50549" y="0"/>
                        </a:lnTo>
                      </a:path>
                    </a:pathLst>
                  </a:custGeom>
                  <a:ln w="31750" cap="rnd">
                    <a:solidFill>
                      <a:srgbClr val="39455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" name="Graphic 110">
                  <a:extLst>
                    <a:ext uri="{FF2B5EF4-FFF2-40B4-BE49-F238E27FC236}">
                      <a16:creationId xmlns:a16="http://schemas.microsoft.com/office/drawing/2014/main" id="{0BB5CC42-87B6-5F7B-23D5-36392C35E928}"/>
                    </a:ext>
                  </a:extLst>
                </p:cNvPr>
                <p:cNvGrpSpPr/>
                <p:nvPr/>
              </p:nvGrpSpPr>
              <p:grpSpPr>
                <a:xfrm>
                  <a:off x="6708180" y="3684937"/>
                  <a:ext cx="54910" cy="135479"/>
                  <a:chOff x="6708180" y="3684937"/>
                  <a:chExt cx="54910" cy="135479"/>
                </a:xfrm>
                <a:noFill/>
              </p:grpSpPr>
              <p:sp>
                <p:nvSpPr>
                  <p:cNvPr id="125" name="Freeform 124">
                    <a:extLst>
                      <a:ext uri="{FF2B5EF4-FFF2-40B4-BE49-F238E27FC236}">
                        <a16:creationId xmlns:a16="http://schemas.microsoft.com/office/drawing/2014/main" id="{01393529-EA76-338D-E58C-B134653E8F17}"/>
                      </a:ext>
                    </a:extLst>
                  </p:cNvPr>
                  <p:cNvSpPr/>
                  <p:nvPr/>
                </p:nvSpPr>
                <p:spPr>
                  <a:xfrm>
                    <a:off x="6708180" y="3684937"/>
                    <a:ext cx="54910" cy="135479"/>
                  </a:xfrm>
                  <a:custGeom>
                    <a:avLst/>
                    <a:gdLst>
                      <a:gd name="connsiteX0" fmla="*/ 54910 w 54910"/>
                      <a:gd name="connsiteY0" fmla="*/ 0 h 135479"/>
                      <a:gd name="connsiteX1" fmla="*/ 0 w 54910"/>
                      <a:gd name="connsiteY1" fmla="*/ 0 h 135479"/>
                      <a:gd name="connsiteX2" fmla="*/ 0 w 54910"/>
                      <a:gd name="connsiteY2" fmla="*/ 135479 h 135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4910" h="135479">
                        <a:moveTo>
                          <a:pt x="54910" y="0"/>
                        </a:moveTo>
                        <a:lnTo>
                          <a:pt x="0" y="0"/>
                        </a:lnTo>
                        <a:lnTo>
                          <a:pt x="0" y="135479"/>
                        </a:lnTo>
                      </a:path>
                    </a:pathLst>
                  </a:custGeom>
                  <a:noFill/>
                  <a:ln w="31750" cap="rnd">
                    <a:solidFill>
                      <a:srgbClr val="39455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  <p:sp>
                <p:nvSpPr>
                  <p:cNvPr id="126" name="Freeform 125">
                    <a:extLst>
                      <a:ext uri="{FF2B5EF4-FFF2-40B4-BE49-F238E27FC236}">
                        <a16:creationId xmlns:a16="http://schemas.microsoft.com/office/drawing/2014/main" id="{F6D538F4-AE96-E581-7839-26CE7726B964}"/>
                      </a:ext>
                    </a:extLst>
                  </p:cNvPr>
                  <p:cNvSpPr/>
                  <p:nvPr/>
                </p:nvSpPr>
                <p:spPr>
                  <a:xfrm>
                    <a:off x="6708180" y="3751393"/>
                    <a:ext cx="50548" cy="1394"/>
                  </a:xfrm>
                  <a:custGeom>
                    <a:avLst/>
                    <a:gdLst>
                      <a:gd name="connsiteX0" fmla="*/ 0 w 50548"/>
                      <a:gd name="connsiteY0" fmla="*/ 0 h 1394"/>
                      <a:gd name="connsiteX1" fmla="*/ 50549 w 50548"/>
                      <a:gd name="connsiteY1" fmla="*/ 0 h 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548" h="1394">
                        <a:moveTo>
                          <a:pt x="0" y="0"/>
                        </a:moveTo>
                        <a:lnTo>
                          <a:pt x="50549" y="0"/>
                        </a:lnTo>
                      </a:path>
                    </a:pathLst>
                  </a:custGeom>
                  <a:ln w="31750" cap="rnd">
                    <a:solidFill>
                      <a:srgbClr val="39455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C70AA78E-0B58-C3B9-9E54-0B6061FB8968}"/>
                    </a:ext>
                  </a:extLst>
                </p:cNvPr>
                <p:cNvSpPr/>
                <p:nvPr/>
              </p:nvSpPr>
              <p:spPr>
                <a:xfrm rot="-1350026">
                  <a:off x="6501212" y="3684433"/>
                  <a:ext cx="136483" cy="136483"/>
                </a:xfrm>
                <a:custGeom>
                  <a:avLst/>
                  <a:gdLst>
                    <a:gd name="connsiteX0" fmla="*/ 136483 w 136483"/>
                    <a:gd name="connsiteY0" fmla="*/ 68242 h 136483"/>
                    <a:gd name="connsiteX1" fmla="*/ 68242 w 136483"/>
                    <a:gd name="connsiteY1" fmla="*/ 136483 h 136483"/>
                    <a:gd name="connsiteX2" fmla="*/ 0 w 136483"/>
                    <a:gd name="connsiteY2" fmla="*/ 68242 h 136483"/>
                    <a:gd name="connsiteX3" fmla="*/ 68242 w 136483"/>
                    <a:gd name="connsiteY3" fmla="*/ 0 h 136483"/>
                    <a:gd name="connsiteX4" fmla="*/ 136483 w 136483"/>
                    <a:gd name="connsiteY4" fmla="*/ 68242 h 136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483" h="136483">
                      <a:moveTo>
                        <a:pt x="136483" y="68242"/>
                      </a:moveTo>
                      <a:cubicBezTo>
                        <a:pt x="136483" y="105930"/>
                        <a:pt x="105930" y="136483"/>
                        <a:pt x="68242" y="136483"/>
                      </a:cubicBezTo>
                      <a:cubicBezTo>
                        <a:pt x="30553" y="136483"/>
                        <a:pt x="0" y="105930"/>
                        <a:pt x="0" y="68242"/>
                      </a:cubicBezTo>
                      <a:cubicBezTo>
                        <a:pt x="0" y="30553"/>
                        <a:pt x="30553" y="0"/>
                        <a:pt x="68242" y="0"/>
                      </a:cubicBezTo>
                      <a:cubicBezTo>
                        <a:pt x="105930" y="0"/>
                        <a:pt x="136483" y="30553"/>
                        <a:pt x="136483" y="68242"/>
                      </a:cubicBezTo>
                      <a:close/>
                    </a:path>
                  </a:pathLst>
                </a:custGeom>
                <a:noFill/>
                <a:ln w="31751" cap="rnd">
                  <a:solidFill>
                    <a:srgbClr val="39455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2B215CB-3D97-A18A-1D5A-17C68C2E9CD7}"/>
              </a:ext>
            </a:extLst>
          </p:cNvPr>
          <p:cNvSpPr txBox="1"/>
          <p:nvPr/>
        </p:nvSpPr>
        <p:spPr>
          <a:xfrm>
            <a:off x="3320359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 dirty="0">
                <a:solidFill>
                  <a:srgbClr val="0B0C0C"/>
                </a:solidFill>
                <a:effectLst/>
              </a:rPr>
              <a:t>Dataset from April 2022 – March 2023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176188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5CFB6-6A8F-27A8-9191-87EB23D2E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 descr="49% Climate change">
            <a:extLst>
              <a:ext uri="{FF2B5EF4-FFF2-40B4-BE49-F238E27FC236}">
                <a16:creationId xmlns:a16="http://schemas.microsoft.com/office/drawing/2014/main" id="{C97D085F-590A-531C-5005-CB72AE3B0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220597"/>
              </p:ext>
            </p:extLst>
          </p:nvPr>
        </p:nvGraphicFramePr>
        <p:xfrm>
          <a:off x="189386" y="2544130"/>
          <a:ext cx="2497830" cy="249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 descr="41% Plastic pollution">
            <a:extLst>
              <a:ext uri="{FF2B5EF4-FFF2-40B4-BE49-F238E27FC236}">
                <a16:creationId xmlns:a16="http://schemas.microsoft.com/office/drawing/2014/main" id="{BE47B5BF-E636-250E-3929-683E9F44F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020607"/>
              </p:ext>
            </p:extLst>
          </p:nvPr>
        </p:nvGraphicFramePr>
        <p:xfrm>
          <a:off x="2757055" y="2544130"/>
          <a:ext cx="2497830" cy="249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 descr="40% Extinction of animal &amp; plant life">
            <a:extLst>
              <a:ext uri="{FF2B5EF4-FFF2-40B4-BE49-F238E27FC236}">
                <a16:creationId xmlns:a16="http://schemas.microsoft.com/office/drawing/2014/main" id="{EF9CC689-4D13-C06A-C95F-A2EB0504B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877125"/>
              </p:ext>
            </p:extLst>
          </p:nvPr>
        </p:nvGraphicFramePr>
        <p:xfrm>
          <a:off x="5322661" y="2544130"/>
          <a:ext cx="2497830" cy="249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71DE9EFE-E937-B3E9-6CE7-D570D2E5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PROTECTING THE ENVIRONMENT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A3D0AF-0965-2313-A8F4-36377609A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7403998" cy="990399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dirty="0"/>
              <a:t>Most people ranked climate change, plastic pollution, and the decline or extinction of animal and plant life as the environmental issues they are most concerned about*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2C15B1-F544-F3D5-938D-9F48C5EFD6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Environmental issues people are most concerned about†</a:t>
            </a:r>
          </a:p>
        </p:txBody>
      </p:sp>
      <p:sp>
        <p:nvSpPr>
          <p:cNvPr id="56" name="Footer Placeholder 55">
            <a:extLst>
              <a:ext uri="{FF2B5EF4-FFF2-40B4-BE49-F238E27FC236}">
                <a16:creationId xmlns:a16="http://schemas.microsoft.com/office/drawing/2014/main" id="{ABC70BAE-1B04-2B11-236B-3E586EA5AE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25754" y="5854030"/>
            <a:ext cx="6109536" cy="658184"/>
          </a:xfrm>
        </p:spPr>
        <p:txBody>
          <a:bodyPr/>
          <a:lstStyle/>
          <a:p>
            <a:r>
              <a:rPr lang="en-GB"/>
              <a:t>*</a:t>
            </a:r>
            <a:r>
              <a:rPr lang="en-GB">
                <a:solidFill>
                  <a:schemeClr val="tx1"/>
                </a:solidFill>
              </a:rPr>
              <a:t>Sample size 5,028 (April 2022 to March 2023). </a:t>
            </a:r>
          </a:p>
          <a:p>
            <a:r>
              <a:rPr lang="en-GB">
                <a:solidFill>
                  <a:schemeClr val="tx1"/>
                </a:solidFill>
              </a:rPr>
              <a:t>† </a:t>
            </a:r>
            <a:r>
              <a:rPr lang="en-GB" sz="900">
                <a:solidFill>
                  <a:schemeClr val="tx1"/>
                </a:solidFill>
              </a:rPr>
              <a:t>Respondents were asked to pick the four issues that they are most concerned about: Answer options subset: Climate change, Plastic pollution, Decline or extinction of animal and plant life, Pollution of rivers, lakes and ground water, Pollution of </a:t>
            </a:r>
            <a:r>
              <a:rPr lang="en-GB">
                <a:solidFill>
                  <a:schemeClr val="tx1"/>
                </a:solidFill>
              </a:rPr>
              <a:t>the sea,</a:t>
            </a:r>
            <a:r>
              <a:rPr lang="en-GB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Building on green and natural spaces, Growing amount of waste.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AA73539-0340-5802-B11A-0B8465586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6779" y="2909462"/>
            <a:ext cx="1767166" cy="1767166"/>
          </a:xfrm>
          <a:custGeom>
            <a:avLst/>
            <a:gdLst>
              <a:gd name="connsiteX0" fmla="*/ 883583 w 1767166"/>
              <a:gd name="connsiteY0" fmla="*/ 0 h 1767166"/>
              <a:gd name="connsiteX1" fmla="*/ 1767166 w 1767166"/>
              <a:gd name="connsiteY1" fmla="*/ 883583 h 1767166"/>
              <a:gd name="connsiteX2" fmla="*/ 883583 w 1767166"/>
              <a:gd name="connsiteY2" fmla="*/ 1767166 h 1767166"/>
              <a:gd name="connsiteX3" fmla="*/ 0 w 1767166"/>
              <a:gd name="connsiteY3" fmla="*/ 883583 h 1767166"/>
              <a:gd name="connsiteX4" fmla="*/ 883583 w 1767166"/>
              <a:gd name="connsiteY4" fmla="*/ 0 h 17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166" h="1767166">
                <a:moveTo>
                  <a:pt x="883583" y="0"/>
                </a:moveTo>
                <a:cubicBezTo>
                  <a:pt x="1371570" y="0"/>
                  <a:pt x="1767166" y="395594"/>
                  <a:pt x="1767166" y="883583"/>
                </a:cubicBezTo>
                <a:cubicBezTo>
                  <a:pt x="1767166" y="1371570"/>
                  <a:pt x="1371570" y="1767166"/>
                  <a:pt x="883583" y="1767166"/>
                </a:cubicBezTo>
                <a:cubicBezTo>
                  <a:pt x="395594" y="1767166"/>
                  <a:pt x="0" y="1371570"/>
                  <a:pt x="0" y="883583"/>
                </a:cubicBezTo>
                <a:cubicBezTo>
                  <a:pt x="0" y="395594"/>
                  <a:pt x="395594" y="0"/>
                  <a:pt x="883583" y="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9193E8F0-2E9B-B490-A359-22EB9BFB3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7993" y="2909462"/>
            <a:ext cx="1767166" cy="1767166"/>
          </a:xfrm>
          <a:custGeom>
            <a:avLst/>
            <a:gdLst>
              <a:gd name="connsiteX0" fmla="*/ 1767166 w 1767166"/>
              <a:gd name="connsiteY0" fmla="*/ 883583 h 1767166"/>
              <a:gd name="connsiteX1" fmla="*/ 883583 w 1767166"/>
              <a:gd name="connsiteY1" fmla="*/ 1767166 h 1767166"/>
              <a:gd name="connsiteX2" fmla="*/ 0 w 1767166"/>
              <a:gd name="connsiteY2" fmla="*/ 883583 h 1767166"/>
              <a:gd name="connsiteX3" fmla="*/ 883583 w 1767166"/>
              <a:gd name="connsiteY3" fmla="*/ 0 h 1767166"/>
              <a:gd name="connsiteX4" fmla="*/ 1767166 w 1767166"/>
              <a:gd name="connsiteY4" fmla="*/ 883583 h 17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166" h="1767166">
                <a:moveTo>
                  <a:pt x="1767166" y="883583"/>
                </a:moveTo>
                <a:cubicBezTo>
                  <a:pt x="1767166" y="1371572"/>
                  <a:pt x="1371572" y="1767166"/>
                  <a:pt x="883583" y="1767166"/>
                </a:cubicBezTo>
                <a:cubicBezTo>
                  <a:pt x="395594" y="1767166"/>
                  <a:pt x="0" y="1371572"/>
                  <a:pt x="0" y="883583"/>
                </a:cubicBezTo>
                <a:cubicBezTo>
                  <a:pt x="0" y="395594"/>
                  <a:pt x="395594" y="0"/>
                  <a:pt x="883583" y="0"/>
                </a:cubicBezTo>
                <a:cubicBezTo>
                  <a:pt x="1371572" y="0"/>
                  <a:pt x="1767166" y="395594"/>
                  <a:pt x="1767166" y="883583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281CC620-4231-44A6-CB79-11D143AA1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2387" y="2909462"/>
            <a:ext cx="1767166" cy="1767166"/>
          </a:xfrm>
          <a:custGeom>
            <a:avLst/>
            <a:gdLst>
              <a:gd name="connsiteX0" fmla="*/ 1767166 w 1767166"/>
              <a:gd name="connsiteY0" fmla="*/ 883583 h 1767166"/>
              <a:gd name="connsiteX1" fmla="*/ 883583 w 1767166"/>
              <a:gd name="connsiteY1" fmla="*/ 1767166 h 1767166"/>
              <a:gd name="connsiteX2" fmla="*/ 0 w 1767166"/>
              <a:gd name="connsiteY2" fmla="*/ 883583 h 1767166"/>
              <a:gd name="connsiteX3" fmla="*/ 883583 w 1767166"/>
              <a:gd name="connsiteY3" fmla="*/ 0 h 1767166"/>
              <a:gd name="connsiteX4" fmla="*/ 1767166 w 1767166"/>
              <a:gd name="connsiteY4" fmla="*/ 883583 h 17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166" h="1767166">
                <a:moveTo>
                  <a:pt x="1767166" y="883583"/>
                </a:moveTo>
                <a:cubicBezTo>
                  <a:pt x="1767166" y="1371572"/>
                  <a:pt x="1371572" y="1767166"/>
                  <a:pt x="883583" y="1767166"/>
                </a:cubicBezTo>
                <a:cubicBezTo>
                  <a:pt x="395594" y="1767166"/>
                  <a:pt x="0" y="1371572"/>
                  <a:pt x="0" y="883583"/>
                </a:cubicBezTo>
                <a:cubicBezTo>
                  <a:pt x="0" y="395594"/>
                  <a:pt x="395594" y="0"/>
                  <a:pt x="883583" y="0"/>
                </a:cubicBezTo>
                <a:cubicBezTo>
                  <a:pt x="1371572" y="0"/>
                  <a:pt x="1767166" y="395594"/>
                  <a:pt x="1767166" y="883583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5078F3-1D89-9E7D-BC8A-E6831678532E}"/>
              </a:ext>
            </a:extLst>
          </p:cNvPr>
          <p:cNvSpPr>
            <a:spLocks noChangeAspect="1"/>
          </p:cNvSpPr>
          <p:nvPr/>
        </p:nvSpPr>
        <p:spPr>
          <a:xfrm>
            <a:off x="1060301" y="4848963"/>
            <a:ext cx="756000" cy="756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chemeClr val="accent6">
                    <a:lumMod val="50000"/>
                  </a:schemeClr>
                </a:solidFill>
              </a:rPr>
              <a:t>49</a:t>
            </a:r>
            <a:r>
              <a:rPr lang="en-GB" sz="1200" b="1">
                <a:solidFill>
                  <a:schemeClr val="accent6">
                    <a:lumMod val="50000"/>
                  </a:schemeClr>
                </a:solidFill>
              </a:rPr>
              <a:t>%</a:t>
            </a:r>
            <a:endParaRPr lang="en-GB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8475DC5-C1F7-F1FB-B01F-FE1F5448F639}"/>
              </a:ext>
            </a:extLst>
          </p:cNvPr>
          <p:cNvSpPr>
            <a:spLocks noChangeAspect="1"/>
          </p:cNvSpPr>
          <p:nvPr/>
        </p:nvSpPr>
        <p:spPr>
          <a:xfrm>
            <a:off x="3615610" y="4848963"/>
            <a:ext cx="756000" cy="756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chemeClr val="accent6">
                    <a:lumMod val="50000"/>
                  </a:schemeClr>
                </a:solidFill>
              </a:rPr>
              <a:t>41</a:t>
            </a:r>
            <a:r>
              <a:rPr lang="en-GB" sz="1200" b="1">
                <a:solidFill>
                  <a:schemeClr val="accent6">
                    <a:lumMod val="50000"/>
                  </a:schemeClr>
                </a:solidFill>
              </a:rPr>
              <a:t>%</a:t>
            </a:r>
            <a:endParaRPr lang="en-GB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8C988F-925E-0D8F-6BA6-584B48295BAD}"/>
              </a:ext>
            </a:extLst>
          </p:cNvPr>
          <p:cNvSpPr>
            <a:spLocks noChangeAspect="1"/>
          </p:cNvSpPr>
          <p:nvPr/>
        </p:nvSpPr>
        <p:spPr>
          <a:xfrm>
            <a:off x="6170919" y="4848963"/>
            <a:ext cx="756000" cy="756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chemeClr val="accent6">
                    <a:lumMod val="50000"/>
                  </a:schemeClr>
                </a:solidFill>
              </a:rPr>
              <a:t>40</a:t>
            </a:r>
            <a:r>
              <a:rPr lang="en-GB" sz="1200" b="1">
                <a:solidFill>
                  <a:schemeClr val="accent6">
                    <a:lumMod val="50000"/>
                  </a:schemeClr>
                </a:solidFill>
              </a:rPr>
              <a:t>%</a:t>
            </a:r>
            <a:endParaRPr lang="en-GB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2E3C9D-45F8-ED9B-7A4B-F64BAE2D297B}"/>
              </a:ext>
            </a:extLst>
          </p:cNvPr>
          <p:cNvSpPr txBox="1"/>
          <p:nvPr/>
        </p:nvSpPr>
        <p:spPr>
          <a:xfrm>
            <a:off x="358301" y="5423143"/>
            <a:ext cx="21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/>
              <a:t>Climate change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9E12E8-A725-A394-3457-F419B5B5C02A}"/>
              </a:ext>
            </a:extLst>
          </p:cNvPr>
          <p:cNvSpPr txBox="1"/>
          <p:nvPr/>
        </p:nvSpPr>
        <p:spPr>
          <a:xfrm>
            <a:off x="2913611" y="5423143"/>
            <a:ext cx="215999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/>
              <a:t>Plastic pollution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5C0E98A-D168-CC6E-5E35-DCA12385E69F}"/>
              </a:ext>
            </a:extLst>
          </p:cNvPr>
          <p:cNvSpPr txBox="1"/>
          <p:nvPr/>
        </p:nvSpPr>
        <p:spPr>
          <a:xfrm>
            <a:off x="5468920" y="5423143"/>
            <a:ext cx="21599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/>
              <a:t>Extinction of animal &amp; plant life</a:t>
            </a:r>
          </a:p>
        </p:txBody>
      </p:sp>
      <p:graphicFrame>
        <p:nvGraphicFramePr>
          <p:cNvPr id="2" name="Chart 1" descr="Climate change 49%&#10;Plastic pollution 41%&#10;Decline or extinction of animal and plant life 40%&#10;Pollution of rivers, lakes and ground water 33%&#10;Pollution of the sea 32%&#10;Building on green and natural spaces 32%&#10;Growing amount of waste 31%">
            <a:extLst>
              <a:ext uri="{FF2B5EF4-FFF2-40B4-BE49-F238E27FC236}">
                <a16:creationId xmlns:a16="http://schemas.microsoft.com/office/drawing/2014/main" id="{4283CDA9-0E4D-98D6-49E8-5B6D7EC8B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393548"/>
              </p:ext>
            </p:extLst>
          </p:nvPr>
        </p:nvGraphicFramePr>
        <p:xfrm>
          <a:off x="8394253" y="1220200"/>
          <a:ext cx="3572557" cy="514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55" name="Group 154" descr="A plastic water bottle.">
            <a:extLst>
              <a:ext uri="{FF2B5EF4-FFF2-40B4-BE49-F238E27FC236}">
                <a16:creationId xmlns:a16="http://schemas.microsoft.com/office/drawing/2014/main" id="{5016136B-5EEC-C7AA-6DB0-13012428153B}"/>
              </a:ext>
            </a:extLst>
          </p:cNvPr>
          <p:cNvGrpSpPr/>
          <p:nvPr/>
        </p:nvGrpSpPr>
        <p:grpSpPr>
          <a:xfrm>
            <a:off x="3546881" y="3333973"/>
            <a:ext cx="918179" cy="918144"/>
            <a:chOff x="2972548" y="305798"/>
            <a:chExt cx="6244485" cy="6244252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721E6D63-AF9D-F390-37C8-206C46C1E640}"/>
                </a:ext>
              </a:extLst>
            </p:cNvPr>
            <p:cNvSpPr/>
            <p:nvPr/>
          </p:nvSpPr>
          <p:spPr>
            <a:xfrm>
              <a:off x="4596544" y="1929544"/>
              <a:ext cx="3419710" cy="3419710"/>
            </a:xfrm>
            <a:custGeom>
              <a:avLst/>
              <a:gdLst>
                <a:gd name="connsiteX0" fmla="*/ 1409012 w 3419710"/>
                <a:gd name="connsiteY0" fmla="*/ 3419710 h 3419710"/>
                <a:gd name="connsiteX1" fmla="*/ 1923111 w 3419710"/>
                <a:gd name="connsiteY1" fmla="*/ 2905611 h 3419710"/>
                <a:gd name="connsiteX2" fmla="*/ 2600008 w 3419710"/>
                <a:gd name="connsiteY2" fmla="*/ 2600008 h 3419710"/>
                <a:gd name="connsiteX3" fmla="*/ 2905611 w 3419710"/>
                <a:gd name="connsiteY3" fmla="*/ 1923111 h 3419710"/>
                <a:gd name="connsiteX4" fmla="*/ 3419710 w 3419710"/>
                <a:gd name="connsiteY4" fmla="*/ 1409012 h 3419710"/>
                <a:gd name="connsiteX5" fmla="*/ 2009746 w 3419710"/>
                <a:gd name="connsiteY5" fmla="*/ 0 h 3419710"/>
                <a:gd name="connsiteX6" fmla="*/ 1496599 w 3419710"/>
                <a:gd name="connsiteY6" fmla="*/ 513147 h 3419710"/>
                <a:gd name="connsiteX7" fmla="*/ 819702 w 3419710"/>
                <a:gd name="connsiteY7" fmla="*/ 818750 h 3419710"/>
                <a:gd name="connsiteX8" fmla="*/ 514099 w 3419710"/>
                <a:gd name="connsiteY8" fmla="*/ 1495647 h 3419710"/>
                <a:gd name="connsiteX9" fmla="*/ 0 w 3419710"/>
                <a:gd name="connsiteY9" fmla="*/ 2009746 h 3419710"/>
                <a:gd name="connsiteX10" fmla="*/ 1409012 w 3419710"/>
                <a:gd name="connsiteY10" fmla="*/ 3419710 h 341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9710" h="3419710">
                  <a:moveTo>
                    <a:pt x="1409012" y="3419710"/>
                  </a:moveTo>
                  <a:lnTo>
                    <a:pt x="1923111" y="2905611"/>
                  </a:lnTo>
                  <a:cubicBezTo>
                    <a:pt x="2185873" y="2889427"/>
                    <a:pt x="2423882" y="2776135"/>
                    <a:pt x="2600008" y="2600008"/>
                  </a:cubicBezTo>
                  <a:cubicBezTo>
                    <a:pt x="2775183" y="2423882"/>
                    <a:pt x="2889427" y="2185873"/>
                    <a:pt x="2905611" y="1923111"/>
                  </a:cubicBezTo>
                  <a:lnTo>
                    <a:pt x="3419710" y="1409012"/>
                  </a:lnTo>
                  <a:lnTo>
                    <a:pt x="2009746" y="0"/>
                  </a:lnTo>
                  <a:lnTo>
                    <a:pt x="1496599" y="513147"/>
                  </a:lnTo>
                  <a:cubicBezTo>
                    <a:pt x="1232886" y="529332"/>
                    <a:pt x="995829" y="642624"/>
                    <a:pt x="819702" y="818750"/>
                  </a:cubicBezTo>
                  <a:cubicBezTo>
                    <a:pt x="643576" y="994877"/>
                    <a:pt x="529332" y="1232886"/>
                    <a:pt x="514099" y="1495647"/>
                  </a:cubicBezTo>
                  <a:lnTo>
                    <a:pt x="0" y="2009746"/>
                  </a:lnTo>
                  <a:lnTo>
                    <a:pt x="1409012" y="3419710"/>
                  </a:lnTo>
                  <a:close/>
                </a:path>
              </a:pathLst>
            </a:custGeom>
            <a:solidFill>
              <a:schemeClr val="accent6"/>
            </a:solidFill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46" name="Graphic 143">
              <a:extLst>
                <a:ext uri="{FF2B5EF4-FFF2-40B4-BE49-F238E27FC236}">
                  <a16:creationId xmlns:a16="http://schemas.microsoft.com/office/drawing/2014/main" id="{633CADEF-2A76-DDCB-7979-27A7826B13A9}"/>
                </a:ext>
              </a:extLst>
            </p:cNvPr>
            <p:cNvGrpSpPr/>
            <p:nvPr/>
          </p:nvGrpSpPr>
          <p:grpSpPr>
            <a:xfrm>
              <a:off x="2972548" y="305798"/>
              <a:ext cx="6244485" cy="6244252"/>
              <a:chOff x="2972548" y="305798"/>
              <a:chExt cx="6244485" cy="6244252"/>
            </a:xfrm>
            <a:noFill/>
          </p:grpSpPr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F250113C-615A-5FB4-EA05-1052E3878299}"/>
                  </a:ext>
                </a:extLst>
              </p:cNvPr>
              <p:cNvSpPr/>
              <p:nvPr/>
            </p:nvSpPr>
            <p:spPr>
              <a:xfrm flipV="1">
                <a:off x="7034036" y="5961059"/>
                <a:ext cx="1005346" cy="588990"/>
              </a:xfrm>
              <a:custGeom>
                <a:avLst/>
                <a:gdLst>
                  <a:gd name="connsiteX0" fmla="*/ 1005879 w 1005346"/>
                  <a:gd name="connsiteY0" fmla="*/ 589653 h 588990"/>
                  <a:gd name="connsiteX1" fmla="*/ 416888 w 1005346"/>
                  <a:gd name="connsiteY1" fmla="*/ 662 h 588990"/>
                  <a:gd name="connsiteX2" fmla="*/ 532 w 1005346"/>
                  <a:gd name="connsiteY2" fmla="*/ 173297 h 588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5346" h="588990">
                    <a:moveTo>
                      <a:pt x="1005879" y="589653"/>
                    </a:moveTo>
                    <a:cubicBezTo>
                      <a:pt x="1005879" y="264692"/>
                      <a:pt x="741849" y="662"/>
                      <a:pt x="416888" y="662"/>
                    </a:cubicBezTo>
                    <a:cubicBezTo>
                      <a:pt x="254408" y="662"/>
                      <a:pt x="107160" y="66669"/>
                      <a:pt x="532" y="173297"/>
                    </a:cubicBez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584DC55E-0A5E-E565-E002-5FDEA1A8E03D}"/>
                  </a:ext>
                </a:extLst>
              </p:cNvPr>
              <p:cNvSpPr/>
              <p:nvPr/>
            </p:nvSpPr>
            <p:spPr>
              <a:xfrm flipV="1">
                <a:off x="8628043" y="4367055"/>
                <a:ext cx="588990" cy="1005346"/>
              </a:xfrm>
              <a:custGeom>
                <a:avLst/>
                <a:gdLst>
                  <a:gd name="connsiteX0" fmla="*/ 615 w 588990"/>
                  <a:gd name="connsiteY0" fmla="*/ 453 h 1005346"/>
                  <a:gd name="connsiteX1" fmla="*/ 589606 w 588990"/>
                  <a:gd name="connsiteY1" fmla="*/ 589444 h 1005346"/>
                  <a:gd name="connsiteX2" fmla="*/ 416971 w 588990"/>
                  <a:gd name="connsiteY2" fmla="*/ 1005800 h 10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8990" h="1005346">
                    <a:moveTo>
                      <a:pt x="615" y="453"/>
                    </a:moveTo>
                    <a:cubicBezTo>
                      <a:pt x="325576" y="453"/>
                      <a:pt x="589606" y="264484"/>
                      <a:pt x="589606" y="589444"/>
                    </a:cubicBezTo>
                    <a:cubicBezTo>
                      <a:pt x="589606" y="751924"/>
                      <a:pt x="523599" y="899172"/>
                      <a:pt x="416971" y="1005800"/>
                    </a:cubicBez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8FE5C4CD-EB87-6109-4D2E-23968D9653A3}"/>
                  </a:ext>
                </a:extLst>
              </p:cNvPr>
              <p:cNvSpPr/>
              <p:nvPr/>
            </p:nvSpPr>
            <p:spPr>
              <a:xfrm flipV="1">
                <a:off x="7623065" y="4956002"/>
                <a:ext cx="1005346" cy="1005346"/>
              </a:xfrm>
              <a:custGeom>
                <a:avLst/>
                <a:gdLst>
                  <a:gd name="connsiteX0" fmla="*/ 515 w 1005346"/>
                  <a:gd name="connsiteY0" fmla="*/ 173164 h 1005346"/>
                  <a:gd name="connsiteX1" fmla="*/ 416871 w 1005346"/>
                  <a:gd name="connsiteY1" fmla="*/ 529 h 1005346"/>
                  <a:gd name="connsiteX2" fmla="*/ 1005862 w 1005346"/>
                  <a:gd name="connsiteY2" fmla="*/ 589520 h 1005346"/>
                  <a:gd name="connsiteX3" fmla="*/ 833226 w 1005346"/>
                  <a:gd name="connsiteY3" fmla="*/ 1005875 h 10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5346" h="1005346">
                    <a:moveTo>
                      <a:pt x="515" y="173164"/>
                    </a:moveTo>
                    <a:cubicBezTo>
                      <a:pt x="107143" y="66536"/>
                      <a:pt x="254391" y="529"/>
                      <a:pt x="416871" y="529"/>
                    </a:cubicBezTo>
                    <a:cubicBezTo>
                      <a:pt x="741831" y="529"/>
                      <a:pt x="1005862" y="263290"/>
                      <a:pt x="1005862" y="589520"/>
                    </a:cubicBezTo>
                    <a:cubicBezTo>
                      <a:pt x="1005862" y="752000"/>
                      <a:pt x="939854" y="899248"/>
                      <a:pt x="833226" y="1005875"/>
                    </a:cubicBez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D5C8DC07-0E15-3F7F-543C-8E6C949EF482}"/>
                  </a:ext>
                </a:extLst>
              </p:cNvPr>
              <p:cNvSpPr/>
              <p:nvPr/>
            </p:nvSpPr>
            <p:spPr>
              <a:xfrm flipV="1">
                <a:off x="3562834" y="896045"/>
                <a:ext cx="5481169" cy="5482439"/>
              </a:xfrm>
              <a:custGeom>
                <a:avLst/>
                <a:gdLst>
                  <a:gd name="connsiteX0" fmla="*/ 147 w 5481169"/>
                  <a:gd name="connsiteY0" fmla="*/ 4615966 h 5482439"/>
                  <a:gd name="connsiteX1" fmla="*/ 252753 w 5481169"/>
                  <a:gd name="connsiteY1" fmla="*/ 4363360 h 5482439"/>
                  <a:gd name="connsiteX2" fmla="*/ 727500 w 5481169"/>
                  <a:gd name="connsiteY2" fmla="*/ 2746174 h 5482439"/>
                  <a:gd name="connsiteX3" fmla="*/ 3473163 w 5481169"/>
                  <a:gd name="connsiteY3" fmla="*/ 511 h 5482439"/>
                  <a:gd name="connsiteX4" fmla="*/ 5481317 w 5481169"/>
                  <a:gd name="connsiteY4" fmla="*/ 2011204 h 5482439"/>
                  <a:gd name="connsiteX5" fmla="*/ 4106582 w 5481169"/>
                  <a:gd name="connsiteY5" fmla="*/ 3385940 h 5482439"/>
                  <a:gd name="connsiteX6" fmla="*/ 3292911 w 5481169"/>
                  <a:gd name="connsiteY6" fmla="*/ 4199611 h 5482439"/>
                  <a:gd name="connsiteX7" fmla="*/ 2735655 w 5481169"/>
                  <a:gd name="connsiteY7" fmla="*/ 4756867 h 5482439"/>
                  <a:gd name="connsiteX8" fmla="*/ 1119738 w 5481169"/>
                  <a:gd name="connsiteY8" fmla="*/ 5230345 h 5482439"/>
                  <a:gd name="connsiteX9" fmla="*/ 867132 w 5481169"/>
                  <a:gd name="connsiteY9" fmla="*/ 5482951 h 548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1169" h="5482439">
                    <a:moveTo>
                      <a:pt x="147" y="4615966"/>
                    </a:moveTo>
                    <a:lnTo>
                      <a:pt x="252753" y="4363360"/>
                    </a:lnTo>
                    <a:cubicBezTo>
                      <a:pt x="535825" y="4080289"/>
                      <a:pt x="22996" y="3449409"/>
                      <a:pt x="727500" y="2746174"/>
                    </a:cubicBezTo>
                    <a:lnTo>
                      <a:pt x="3473163" y="511"/>
                    </a:lnTo>
                    <a:moveTo>
                      <a:pt x="5481317" y="2011204"/>
                    </a:moveTo>
                    <a:lnTo>
                      <a:pt x="4106582" y="3385940"/>
                    </a:lnTo>
                    <a:lnTo>
                      <a:pt x="3292911" y="4199611"/>
                    </a:lnTo>
                    <a:lnTo>
                      <a:pt x="2735655" y="4756867"/>
                    </a:lnTo>
                    <a:cubicBezTo>
                      <a:pt x="2033689" y="5460102"/>
                      <a:pt x="1401540" y="4948543"/>
                      <a:pt x="1119738" y="5230345"/>
                    </a:cubicBezTo>
                    <a:lnTo>
                      <a:pt x="867132" y="5482951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F502F1CA-B3A8-FACC-894A-9C6A6A9049FA}"/>
                  </a:ext>
                </a:extLst>
              </p:cNvPr>
              <p:cNvSpPr/>
              <p:nvPr/>
            </p:nvSpPr>
            <p:spPr>
              <a:xfrm flipV="1">
                <a:off x="2972548" y="305798"/>
                <a:ext cx="1556890" cy="1556890"/>
              </a:xfrm>
              <a:custGeom>
                <a:avLst/>
                <a:gdLst>
                  <a:gd name="connsiteX0" fmla="*/ 490687 w 1556890"/>
                  <a:gd name="connsiteY0" fmla="*/ 34 h 1556890"/>
                  <a:gd name="connsiteX1" fmla="*/ 1556963 w 1556890"/>
                  <a:gd name="connsiteY1" fmla="*/ 1066311 h 1556890"/>
                  <a:gd name="connsiteX2" fmla="*/ 1162187 w 1556890"/>
                  <a:gd name="connsiteY2" fmla="*/ 1459818 h 1556890"/>
                  <a:gd name="connsiteX3" fmla="*/ 689979 w 1556890"/>
                  <a:gd name="connsiteY3" fmla="*/ 1459818 h 1556890"/>
                  <a:gd name="connsiteX4" fmla="*/ 97180 w 1556890"/>
                  <a:gd name="connsiteY4" fmla="*/ 867018 h 1556890"/>
                  <a:gd name="connsiteX5" fmla="*/ 97180 w 1556890"/>
                  <a:gd name="connsiteY5" fmla="*/ 394810 h 1556890"/>
                  <a:gd name="connsiteX6" fmla="*/ 490687 w 1556890"/>
                  <a:gd name="connsiteY6" fmla="*/ 34 h 1556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6890" h="1556890">
                    <a:moveTo>
                      <a:pt x="490687" y="34"/>
                    </a:moveTo>
                    <a:lnTo>
                      <a:pt x="1556963" y="1066311"/>
                    </a:lnTo>
                    <a:lnTo>
                      <a:pt x="1162187" y="1459818"/>
                    </a:lnTo>
                    <a:cubicBezTo>
                      <a:pt x="1032711" y="1589294"/>
                      <a:pt x="819455" y="1589294"/>
                      <a:pt x="689979" y="1459818"/>
                    </a:cubicBezTo>
                    <a:lnTo>
                      <a:pt x="97180" y="867018"/>
                    </a:lnTo>
                    <a:cubicBezTo>
                      <a:pt x="-32297" y="737542"/>
                      <a:pt x="-32297" y="524287"/>
                      <a:pt x="97180" y="394810"/>
                    </a:cubicBezTo>
                    <a:lnTo>
                      <a:pt x="490687" y="34"/>
                    </a:lnTo>
                    <a:close/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1A7ABA13-9944-4F71-FE59-7933662D2457}"/>
                  </a:ext>
                </a:extLst>
              </p:cNvPr>
              <p:cNvSpPr/>
              <p:nvPr/>
            </p:nvSpPr>
            <p:spPr>
              <a:xfrm flipV="1">
                <a:off x="5650884" y="2969420"/>
                <a:ext cx="832711" cy="832711"/>
              </a:xfrm>
              <a:custGeom>
                <a:avLst/>
                <a:gdLst>
                  <a:gd name="connsiteX0" fmla="*/ 306 w 832711"/>
                  <a:gd name="connsiteY0" fmla="*/ 304 h 832711"/>
                  <a:gd name="connsiteX1" fmla="*/ 833017 w 832711"/>
                  <a:gd name="connsiteY1" fmla="*/ 833015 h 83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2711" h="832711">
                    <a:moveTo>
                      <a:pt x="306" y="304"/>
                    </a:moveTo>
                    <a:lnTo>
                      <a:pt x="833017" y="833015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E50CDFF5-AD31-DAC3-88BE-F9EB08E387A1}"/>
                  </a:ext>
                </a:extLst>
              </p:cNvPr>
              <p:cNvSpPr/>
              <p:nvPr/>
            </p:nvSpPr>
            <p:spPr>
              <a:xfrm flipV="1">
                <a:off x="6082663" y="3401211"/>
                <a:ext cx="832711" cy="832711"/>
              </a:xfrm>
              <a:custGeom>
                <a:avLst/>
                <a:gdLst>
                  <a:gd name="connsiteX0" fmla="*/ 351 w 832711"/>
                  <a:gd name="connsiteY0" fmla="*/ 350 h 832711"/>
                  <a:gd name="connsiteX1" fmla="*/ 833062 w 832711"/>
                  <a:gd name="connsiteY1" fmla="*/ 833061 h 83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2711" h="832711">
                    <a:moveTo>
                      <a:pt x="351" y="350"/>
                    </a:moveTo>
                    <a:lnTo>
                      <a:pt x="833062" y="833061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158" name="Graphic 156" descr="Three trees on fire.">
            <a:extLst>
              <a:ext uri="{FF2B5EF4-FFF2-40B4-BE49-F238E27FC236}">
                <a16:creationId xmlns:a16="http://schemas.microsoft.com/office/drawing/2014/main" id="{733FEB27-0AC6-4E78-4FAE-4E92D2207684}"/>
              </a:ext>
            </a:extLst>
          </p:cNvPr>
          <p:cNvGrpSpPr/>
          <p:nvPr/>
        </p:nvGrpSpPr>
        <p:grpSpPr>
          <a:xfrm>
            <a:off x="962049" y="3204790"/>
            <a:ext cx="956626" cy="1028226"/>
            <a:chOff x="5784083" y="3091454"/>
            <a:chExt cx="628432" cy="675468"/>
          </a:xfrm>
          <a:noFill/>
        </p:grpSpPr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F72591C1-DD29-5391-9C97-3C8531457FD1}"/>
                </a:ext>
              </a:extLst>
            </p:cNvPr>
            <p:cNvSpPr/>
            <p:nvPr/>
          </p:nvSpPr>
          <p:spPr>
            <a:xfrm>
              <a:off x="5841385" y="3205857"/>
              <a:ext cx="137933" cy="210210"/>
            </a:xfrm>
            <a:custGeom>
              <a:avLst/>
              <a:gdLst>
                <a:gd name="connsiteX0" fmla="*/ 137933 w 137933"/>
                <a:gd name="connsiteY0" fmla="*/ 109778 h 210210"/>
                <a:gd name="connsiteX1" fmla="*/ 62686 w 137933"/>
                <a:gd name="connsiteY1" fmla="*/ 0 h 210210"/>
                <a:gd name="connsiteX2" fmla="*/ 35063 w 137933"/>
                <a:gd name="connsiteY2" fmla="*/ 103737 h 210210"/>
                <a:gd name="connsiteX3" fmla="*/ 6488 w 137933"/>
                <a:gd name="connsiteY3" fmla="*/ 210211 h 21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933" h="210210">
                  <a:moveTo>
                    <a:pt x="137933" y="109778"/>
                  </a:moveTo>
                  <a:cubicBezTo>
                    <a:pt x="120026" y="43231"/>
                    <a:pt x="62686" y="0"/>
                    <a:pt x="62686" y="0"/>
                  </a:cubicBezTo>
                  <a:cubicBezTo>
                    <a:pt x="62686" y="0"/>
                    <a:pt x="85260" y="47385"/>
                    <a:pt x="35063" y="103737"/>
                  </a:cubicBezTo>
                  <a:cubicBezTo>
                    <a:pt x="35063" y="103737"/>
                    <a:pt x="-18086" y="157823"/>
                    <a:pt x="6488" y="210211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565C9CB3-917D-6985-883E-59B43AFA086E}"/>
                </a:ext>
              </a:extLst>
            </p:cNvPr>
            <p:cNvSpPr/>
            <p:nvPr/>
          </p:nvSpPr>
          <p:spPr>
            <a:xfrm>
              <a:off x="5969412" y="3091454"/>
              <a:ext cx="407289" cy="319138"/>
            </a:xfrm>
            <a:custGeom>
              <a:avLst/>
              <a:gdLst>
                <a:gd name="connsiteX0" fmla="*/ 384715 w 407289"/>
                <a:gd name="connsiteY0" fmla="*/ 319139 h 319138"/>
                <a:gd name="connsiteX1" fmla="*/ 343472 w 407289"/>
                <a:gd name="connsiteY1" fmla="*/ 102132 h 319138"/>
                <a:gd name="connsiteX2" fmla="*/ 274701 w 407289"/>
                <a:gd name="connsiteY2" fmla="*/ 220216 h 319138"/>
                <a:gd name="connsiteX3" fmla="*/ 221647 w 407289"/>
                <a:gd name="connsiteY3" fmla="*/ 113742 h 319138"/>
                <a:gd name="connsiteX4" fmla="*/ 144399 w 407289"/>
                <a:gd name="connsiteY4" fmla="*/ 184536 h 319138"/>
                <a:gd name="connsiteX5" fmla="*/ 68866 w 407289"/>
                <a:gd name="connsiteY5" fmla="*/ 0 h 319138"/>
                <a:gd name="connsiteX6" fmla="*/ 0 w 407289"/>
                <a:gd name="connsiteY6" fmla="*/ 105341 h 31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289" h="319138">
                  <a:moveTo>
                    <a:pt x="384715" y="319139"/>
                  </a:moveTo>
                  <a:cubicBezTo>
                    <a:pt x="453390" y="242398"/>
                    <a:pt x="343472" y="102132"/>
                    <a:pt x="343472" y="102132"/>
                  </a:cubicBezTo>
                  <a:cubicBezTo>
                    <a:pt x="355378" y="186896"/>
                    <a:pt x="274701" y="220216"/>
                    <a:pt x="274701" y="220216"/>
                  </a:cubicBezTo>
                  <a:cubicBezTo>
                    <a:pt x="285750" y="181232"/>
                    <a:pt x="221647" y="113742"/>
                    <a:pt x="221647" y="113742"/>
                  </a:cubicBezTo>
                  <a:cubicBezTo>
                    <a:pt x="216027" y="148006"/>
                    <a:pt x="144399" y="184536"/>
                    <a:pt x="144399" y="184536"/>
                  </a:cubicBezTo>
                  <a:cubicBezTo>
                    <a:pt x="109347" y="157446"/>
                    <a:pt x="51149" y="101283"/>
                    <a:pt x="68866" y="0"/>
                  </a:cubicBezTo>
                  <a:cubicBezTo>
                    <a:pt x="68866" y="0"/>
                    <a:pt x="14288" y="43987"/>
                    <a:pt x="0" y="105341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7FD5CE2A-2697-0B3F-EFDD-1FF06A16DACF}"/>
                </a:ext>
              </a:extLst>
            </p:cNvPr>
            <p:cNvSpPr/>
            <p:nvPr/>
          </p:nvSpPr>
          <p:spPr>
            <a:xfrm>
              <a:off x="6178295" y="3430699"/>
              <a:ext cx="234219" cy="246457"/>
            </a:xfrm>
            <a:custGeom>
              <a:avLst/>
              <a:gdLst>
                <a:gd name="connsiteX0" fmla="*/ 0 w 234219"/>
                <a:gd name="connsiteY0" fmla="*/ 240416 h 246457"/>
                <a:gd name="connsiteX1" fmla="*/ 32290 w 234219"/>
                <a:gd name="connsiteY1" fmla="*/ 246457 h 246457"/>
                <a:gd name="connsiteX2" fmla="*/ 89059 w 234219"/>
                <a:gd name="connsiteY2" fmla="*/ 225974 h 246457"/>
                <a:gd name="connsiteX3" fmla="*/ 145828 w 234219"/>
                <a:gd name="connsiteY3" fmla="*/ 246457 h 246457"/>
                <a:gd name="connsiteX4" fmla="*/ 234220 w 234219"/>
                <a:gd name="connsiteY4" fmla="*/ 158862 h 246457"/>
                <a:gd name="connsiteX5" fmla="*/ 177832 w 234219"/>
                <a:gd name="connsiteY5" fmla="*/ 77307 h 246457"/>
                <a:gd name="connsiteX6" fmla="*/ 89059 w 234219"/>
                <a:gd name="connsiteY6" fmla="*/ 0 h 246457"/>
                <a:gd name="connsiteX7" fmla="*/ 35909 w 234219"/>
                <a:gd name="connsiteY7" fmla="*/ 18501 h 24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219" h="246457">
                  <a:moveTo>
                    <a:pt x="0" y="240416"/>
                  </a:moveTo>
                  <a:cubicBezTo>
                    <a:pt x="10001" y="244286"/>
                    <a:pt x="20955" y="246457"/>
                    <a:pt x="32290" y="246457"/>
                  </a:cubicBezTo>
                  <a:cubicBezTo>
                    <a:pt x="53912" y="246457"/>
                    <a:pt x="73724" y="238717"/>
                    <a:pt x="89059" y="225974"/>
                  </a:cubicBezTo>
                  <a:cubicBezTo>
                    <a:pt x="104394" y="238717"/>
                    <a:pt x="124206" y="246457"/>
                    <a:pt x="145828" y="246457"/>
                  </a:cubicBezTo>
                  <a:cubicBezTo>
                    <a:pt x="194596" y="246457"/>
                    <a:pt x="234220" y="207285"/>
                    <a:pt x="234220" y="158862"/>
                  </a:cubicBezTo>
                  <a:cubicBezTo>
                    <a:pt x="234220" y="121671"/>
                    <a:pt x="210788" y="90050"/>
                    <a:pt x="177832" y="77307"/>
                  </a:cubicBezTo>
                  <a:cubicBezTo>
                    <a:pt x="168974" y="33132"/>
                    <a:pt x="132588" y="0"/>
                    <a:pt x="89059" y="0"/>
                  </a:cubicBezTo>
                  <a:cubicBezTo>
                    <a:pt x="69247" y="0"/>
                    <a:pt x="50864" y="6891"/>
                    <a:pt x="35909" y="18501"/>
                  </a:cubicBezTo>
                </a:path>
              </a:pathLst>
            </a:custGeom>
            <a:noFill/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F7112D62-460F-CB6A-1213-EE22E4C9AA11}"/>
                </a:ext>
              </a:extLst>
            </p:cNvPr>
            <p:cNvSpPr/>
            <p:nvPr/>
          </p:nvSpPr>
          <p:spPr>
            <a:xfrm>
              <a:off x="6267259" y="3539155"/>
              <a:ext cx="9525" cy="225124"/>
            </a:xfrm>
            <a:custGeom>
              <a:avLst/>
              <a:gdLst>
                <a:gd name="connsiteX0" fmla="*/ 0 w 9525"/>
                <a:gd name="connsiteY0" fmla="*/ 0 h 225124"/>
                <a:gd name="connsiteX1" fmla="*/ 0 w 9525"/>
                <a:gd name="connsiteY1" fmla="*/ 225125 h 22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25124">
                  <a:moveTo>
                    <a:pt x="0" y="0"/>
                  </a:moveTo>
                  <a:lnTo>
                    <a:pt x="0" y="225125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EA008591-49E7-198A-9471-35843C128C06}"/>
                </a:ext>
              </a:extLst>
            </p:cNvPr>
            <p:cNvSpPr/>
            <p:nvPr/>
          </p:nvSpPr>
          <p:spPr>
            <a:xfrm>
              <a:off x="6226302" y="3601265"/>
              <a:ext cx="36576" cy="21804"/>
            </a:xfrm>
            <a:custGeom>
              <a:avLst/>
              <a:gdLst>
                <a:gd name="connsiteX0" fmla="*/ 0 w 36576"/>
                <a:gd name="connsiteY0" fmla="*/ 0 h 21804"/>
                <a:gd name="connsiteX1" fmla="*/ 36576 w 36576"/>
                <a:gd name="connsiteY1" fmla="*/ 21805 h 2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76" h="21804">
                  <a:moveTo>
                    <a:pt x="0" y="0"/>
                  </a:moveTo>
                  <a:lnTo>
                    <a:pt x="36576" y="21805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F15F6F1-2DC9-928A-6D11-8689C995B180}"/>
                </a:ext>
              </a:extLst>
            </p:cNvPr>
            <p:cNvSpPr/>
            <p:nvPr/>
          </p:nvSpPr>
          <p:spPr>
            <a:xfrm>
              <a:off x="6267164" y="3567756"/>
              <a:ext cx="45910" cy="23220"/>
            </a:xfrm>
            <a:custGeom>
              <a:avLst/>
              <a:gdLst>
                <a:gd name="connsiteX0" fmla="*/ 45911 w 45910"/>
                <a:gd name="connsiteY0" fmla="*/ 0 h 23220"/>
                <a:gd name="connsiteX1" fmla="*/ 0 w 45910"/>
                <a:gd name="connsiteY1" fmla="*/ 23220 h 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910" h="23220">
                  <a:moveTo>
                    <a:pt x="45911" y="0"/>
                  </a:moveTo>
                  <a:lnTo>
                    <a:pt x="0" y="2322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DA9F13CF-D1DE-0CE4-8B03-CF96C413759A}"/>
                </a:ext>
              </a:extLst>
            </p:cNvPr>
            <p:cNvSpPr/>
            <p:nvPr/>
          </p:nvSpPr>
          <p:spPr>
            <a:xfrm>
              <a:off x="5948163" y="3313181"/>
              <a:ext cx="246640" cy="353819"/>
            </a:xfrm>
            <a:custGeom>
              <a:avLst/>
              <a:gdLst>
                <a:gd name="connsiteX0" fmla="*/ 81923 w 246640"/>
                <a:gd name="connsiteY0" fmla="*/ 346607 h 353819"/>
                <a:gd name="connsiteX1" fmla="*/ 2199 w 246640"/>
                <a:gd name="connsiteY1" fmla="*/ 206435 h 353819"/>
                <a:gd name="connsiteX2" fmla="*/ 123548 w 246640"/>
                <a:gd name="connsiteY2" fmla="*/ 0 h 353819"/>
                <a:gd name="connsiteX3" fmla="*/ 243658 w 246640"/>
                <a:gd name="connsiteY3" fmla="*/ 205114 h 353819"/>
                <a:gd name="connsiteX4" fmla="*/ 122881 w 246640"/>
                <a:gd name="connsiteY4" fmla="*/ 353781 h 35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640" h="353819">
                  <a:moveTo>
                    <a:pt x="81923" y="346607"/>
                  </a:moveTo>
                  <a:cubicBezTo>
                    <a:pt x="31536" y="329617"/>
                    <a:pt x="-10183" y="282704"/>
                    <a:pt x="2199" y="206435"/>
                  </a:cubicBezTo>
                  <a:cubicBezTo>
                    <a:pt x="14105" y="133470"/>
                    <a:pt x="58397" y="0"/>
                    <a:pt x="123548" y="0"/>
                  </a:cubicBezTo>
                  <a:cubicBezTo>
                    <a:pt x="188699" y="0"/>
                    <a:pt x="230037" y="127335"/>
                    <a:pt x="243658" y="205114"/>
                  </a:cubicBezTo>
                  <a:cubicBezTo>
                    <a:pt x="262517" y="312437"/>
                    <a:pt x="188318" y="355291"/>
                    <a:pt x="122881" y="353781"/>
                  </a:cubicBezTo>
                </a:path>
              </a:pathLst>
            </a:custGeom>
            <a:solidFill>
              <a:schemeClr val="accent6"/>
            </a:solidFill>
            <a:ln w="317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814106B2-B57C-D506-6BCC-6012852A646E}"/>
                </a:ext>
              </a:extLst>
            </p:cNvPr>
            <p:cNvSpPr/>
            <p:nvPr/>
          </p:nvSpPr>
          <p:spPr>
            <a:xfrm>
              <a:off x="5997130" y="3538400"/>
              <a:ext cx="72294" cy="58994"/>
            </a:xfrm>
            <a:custGeom>
              <a:avLst/>
              <a:gdLst>
                <a:gd name="connsiteX0" fmla="*/ 72295 w 72294"/>
                <a:gd name="connsiteY0" fmla="*/ 58995 h 58994"/>
                <a:gd name="connsiteX1" fmla="*/ 0 w 72294"/>
                <a:gd name="connsiteY1" fmla="*/ 0 h 5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94" h="58994">
                  <a:moveTo>
                    <a:pt x="72295" y="58995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BCD892B6-DD86-8AE8-DA65-A4B23D9360FB}"/>
                </a:ext>
              </a:extLst>
            </p:cNvPr>
            <p:cNvSpPr/>
            <p:nvPr/>
          </p:nvSpPr>
          <p:spPr>
            <a:xfrm>
              <a:off x="6024657" y="3477800"/>
              <a:ext cx="43529" cy="35680"/>
            </a:xfrm>
            <a:custGeom>
              <a:avLst/>
              <a:gdLst>
                <a:gd name="connsiteX0" fmla="*/ 43529 w 43529"/>
                <a:gd name="connsiteY0" fmla="*/ 35680 h 35680"/>
                <a:gd name="connsiteX1" fmla="*/ 0 w 43529"/>
                <a:gd name="connsiteY1" fmla="*/ 0 h 3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529" h="35680">
                  <a:moveTo>
                    <a:pt x="43529" y="3568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F32DA859-2A57-8F62-5CD3-0F9E3DAFFC17}"/>
                </a:ext>
              </a:extLst>
            </p:cNvPr>
            <p:cNvSpPr/>
            <p:nvPr/>
          </p:nvSpPr>
          <p:spPr>
            <a:xfrm>
              <a:off x="6073330" y="3538400"/>
              <a:ext cx="72294" cy="58994"/>
            </a:xfrm>
            <a:custGeom>
              <a:avLst/>
              <a:gdLst>
                <a:gd name="connsiteX0" fmla="*/ 0 w 72294"/>
                <a:gd name="connsiteY0" fmla="*/ 58995 h 58994"/>
                <a:gd name="connsiteX1" fmla="*/ 72295 w 72294"/>
                <a:gd name="connsiteY1" fmla="*/ 0 h 5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94" h="58994">
                  <a:moveTo>
                    <a:pt x="0" y="58995"/>
                  </a:moveTo>
                  <a:lnTo>
                    <a:pt x="72295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5A8746B4-4B81-812E-44BF-34FBBB916353}"/>
                </a:ext>
              </a:extLst>
            </p:cNvPr>
            <p:cNvSpPr/>
            <p:nvPr/>
          </p:nvSpPr>
          <p:spPr>
            <a:xfrm>
              <a:off x="6074568" y="3477800"/>
              <a:ext cx="43624" cy="35680"/>
            </a:xfrm>
            <a:custGeom>
              <a:avLst/>
              <a:gdLst>
                <a:gd name="connsiteX0" fmla="*/ 0 w 43624"/>
                <a:gd name="connsiteY0" fmla="*/ 35680 h 35680"/>
                <a:gd name="connsiteX1" fmla="*/ 43625 w 43624"/>
                <a:gd name="connsiteY1" fmla="*/ 0 h 3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624" h="35680">
                  <a:moveTo>
                    <a:pt x="0" y="35680"/>
                  </a:moveTo>
                  <a:lnTo>
                    <a:pt x="43625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AA6486B7-7123-98A1-3018-7E4B9BB55C79}"/>
                </a:ext>
              </a:extLst>
            </p:cNvPr>
            <p:cNvSpPr/>
            <p:nvPr/>
          </p:nvSpPr>
          <p:spPr>
            <a:xfrm>
              <a:off x="6071520" y="3435796"/>
              <a:ext cx="9525" cy="328483"/>
            </a:xfrm>
            <a:custGeom>
              <a:avLst/>
              <a:gdLst>
                <a:gd name="connsiteX0" fmla="*/ 0 w 9525"/>
                <a:gd name="connsiteY0" fmla="*/ 0 h 328483"/>
                <a:gd name="connsiteX1" fmla="*/ 0 w 9525"/>
                <a:gd name="connsiteY1" fmla="*/ 328484 h 32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28483">
                  <a:moveTo>
                    <a:pt x="0" y="0"/>
                  </a:moveTo>
                  <a:lnTo>
                    <a:pt x="0" y="328484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B028FE89-3F96-7A6C-6E4F-1C2F4F829267}"/>
                </a:ext>
              </a:extLst>
            </p:cNvPr>
            <p:cNvSpPr/>
            <p:nvPr/>
          </p:nvSpPr>
          <p:spPr>
            <a:xfrm>
              <a:off x="5879020" y="3654596"/>
              <a:ext cx="78485" cy="34207"/>
            </a:xfrm>
            <a:custGeom>
              <a:avLst/>
              <a:gdLst>
                <a:gd name="connsiteX0" fmla="*/ 78486 w 78485"/>
                <a:gd name="connsiteY0" fmla="*/ 0 h 34207"/>
                <a:gd name="connsiteX1" fmla="*/ 0 w 78485"/>
                <a:gd name="connsiteY1" fmla="*/ 34170 h 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485" h="34207">
                  <a:moveTo>
                    <a:pt x="78486" y="0"/>
                  </a:moveTo>
                  <a:cubicBezTo>
                    <a:pt x="59817" y="24448"/>
                    <a:pt x="28861" y="34925"/>
                    <a:pt x="0" y="34170"/>
                  </a:cubicBezTo>
                </a:path>
              </a:pathLst>
            </a:custGeom>
            <a:noFill/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FBF22F0A-A21A-31D0-7114-451197D8BCD2}"/>
                </a:ext>
              </a:extLst>
            </p:cNvPr>
            <p:cNvSpPr/>
            <p:nvPr/>
          </p:nvSpPr>
          <p:spPr>
            <a:xfrm>
              <a:off x="5784083" y="3415407"/>
              <a:ext cx="146562" cy="267884"/>
            </a:xfrm>
            <a:custGeom>
              <a:avLst/>
              <a:gdLst>
                <a:gd name="connsiteX0" fmla="*/ 63314 w 146562"/>
                <a:gd name="connsiteY0" fmla="*/ 267884 h 267884"/>
                <a:gd name="connsiteX1" fmla="*/ 1687 w 146562"/>
                <a:gd name="connsiteY1" fmla="*/ 159522 h 267884"/>
                <a:gd name="connsiteX2" fmla="*/ 95508 w 146562"/>
                <a:gd name="connsiteY2" fmla="*/ 0 h 267884"/>
                <a:gd name="connsiteX3" fmla="*/ 146562 w 146562"/>
                <a:gd name="connsiteY3" fmla="*/ 37851 h 26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62" h="267884">
                  <a:moveTo>
                    <a:pt x="63314" y="267884"/>
                  </a:moveTo>
                  <a:cubicBezTo>
                    <a:pt x="24357" y="254764"/>
                    <a:pt x="-7838" y="218517"/>
                    <a:pt x="1687" y="159522"/>
                  </a:cubicBezTo>
                  <a:cubicBezTo>
                    <a:pt x="10926" y="103170"/>
                    <a:pt x="45121" y="0"/>
                    <a:pt x="95508" y="0"/>
                  </a:cubicBezTo>
                  <a:cubicBezTo>
                    <a:pt x="115416" y="0"/>
                    <a:pt x="132561" y="15480"/>
                    <a:pt x="146562" y="37851"/>
                  </a:cubicBezTo>
                </a:path>
              </a:pathLst>
            </a:custGeom>
            <a:noFill/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0149D360-6796-4C32-294B-66B9CD30E91C}"/>
                </a:ext>
              </a:extLst>
            </p:cNvPr>
            <p:cNvSpPr/>
            <p:nvPr/>
          </p:nvSpPr>
          <p:spPr>
            <a:xfrm>
              <a:off x="5821870" y="3589466"/>
              <a:ext cx="55911" cy="45591"/>
            </a:xfrm>
            <a:custGeom>
              <a:avLst/>
              <a:gdLst>
                <a:gd name="connsiteX0" fmla="*/ 55912 w 55911"/>
                <a:gd name="connsiteY0" fmla="*/ 45591 h 45591"/>
                <a:gd name="connsiteX1" fmla="*/ 0 w 55911"/>
                <a:gd name="connsiteY1" fmla="*/ 0 h 4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911" h="45591">
                  <a:moveTo>
                    <a:pt x="55912" y="45591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272356EF-9D4F-AEF5-CEB4-B3893CD5EFA8}"/>
                </a:ext>
              </a:extLst>
            </p:cNvPr>
            <p:cNvSpPr/>
            <p:nvPr/>
          </p:nvSpPr>
          <p:spPr>
            <a:xfrm>
              <a:off x="5843111" y="3542647"/>
              <a:ext cx="33718" cy="27562"/>
            </a:xfrm>
            <a:custGeom>
              <a:avLst/>
              <a:gdLst>
                <a:gd name="connsiteX0" fmla="*/ 33718 w 33718"/>
                <a:gd name="connsiteY0" fmla="*/ 27562 h 27562"/>
                <a:gd name="connsiteX1" fmla="*/ 0 w 33718"/>
                <a:gd name="connsiteY1" fmla="*/ 0 h 2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18" h="27562">
                  <a:moveTo>
                    <a:pt x="33718" y="27562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899EC5CE-B347-673D-44BE-9743DECE3641}"/>
                </a:ext>
              </a:extLst>
            </p:cNvPr>
            <p:cNvSpPr/>
            <p:nvPr/>
          </p:nvSpPr>
          <p:spPr>
            <a:xfrm>
              <a:off x="5880830" y="3600321"/>
              <a:ext cx="42576" cy="34736"/>
            </a:xfrm>
            <a:custGeom>
              <a:avLst/>
              <a:gdLst>
                <a:gd name="connsiteX0" fmla="*/ 0 w 42576"/>
                <a:gd name="connsiteY0" fmla="*/ 34736 h 34736"/>
                <a:gd name="connsiteX1" fmla="*/ 42577 w 42576"/>
                <a:gd name="connsiteY1" fmla="*/ 0 h 3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576" h="34736">
                  <a:moveTo>
                    <a:pt x="0" y="34736"/>
                  </a:moveTo>
                  <a:lnTo>
                    <a:pt x="42577" y="0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7C78D503-6E43-1716-62CB-64C04D781E97}"/>
                </a:ext>
              </a:extLst>
            </p:cNvPr>
            <p:cNvSpPr/>
            <p:nvPr/>
          </p:nvSpPr>
          <p:spPr>
            <a:xfrm>
              <a:off x="5881782" y="3541798"/>
              <a:ext cx="34671" cy="28411"/>
            </a:xfrm>
            <a:custGeom>
              <a:avLst/>
              <a:gdLst>
                <a:gd name="connsiteX0" fmla="*/ 0 w 34671"/>
                <a:gd name="connsiteY0" fmla="*/ 28412 h 28411"/>
                <a:gd name="connsiteX1" fmla="*/ 34671 w 34671"/>
                <a:gd name="connsiteY1" fmla="*/ 0 h 2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71" h="28411">
                  <a:moveTo>
                    <a:pt x="0" y="28412"/>
                  </a:moveTo>
                  <a:lnTo>
                    <a:pt x="34671" y="0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30809BFE-9B6A-F288-0307-3B3AA8AA4059}"/>
                </a:ext>
              </a:extLst>
            </p:cNvPr>
            <p:cNvSpPr/>
            <p:nvPr/>
          </p:nvSpPr>
          <p:spPr>
            <a:xfrm>
              <a:off x="5879401" y="3510177"/>
              <a:ext cx="9525" cy="254102"/>
            </a:xfrm>
            <a:custGeom>
              <a:avLst/>
              <a:gdLst>
                <a:gd name="connsiteX0" fmla="*/ 0 w 9525"/>
                <a:gd name="connsiteY0" fmla="*/ 0 h 254102"/>
                <a:gd name="connsiteX1" fmla="*/ 0 w 9525"/>
                <a:gd name="connsiteY1" fmla="*/ 254103 h 25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54102">
                  <a:moveTo>
                    <a:pt x="0" y="0"/>
                  </a:moveTo>
                  <a:lnTo>
                    <a:pt x="0" y="254103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0ADC602B-821F-1120-00B9-AD6EB190166B}"/>
                </a:ext>
              </a:extLst>
            </p:cNvPr>
            <p:cNvSpPr/>
            <p:nvPr/>
          </p:nvSpPr>
          <p:spPr>
            <a:xfrm>
              <a:off x="5811583" y="3766922"/>
              <a:ext cx="529209" cy="9439"/>
            </a:xfrm>
            <a:custGeom>
              <a:avLst/>
              <a:gdLst>
                <a:gd name="connsiteX0" fmla="*/ 0 w 529209"/>
                <a:gd name="connsiteY0" fmla="*/ 0 h 9439"/>
                <a:gd name="connsiteX1" fmla="*/ 529209 w 529209"/>
                <a:gd name="connsiteY1" fmla="*/ 0 h 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9209" h="9439">
                  <a:moveTo>
                    <a:pt x="0" y="0"/>
                  </a:moveTo>
                  <a:lnTo>
                    <a:pt x="529209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B5D116E4-D9A9-1789-7BAF-D00EE5460EEA}"/>
                </a:ext>
              </a:extLst>
            </p:cNvPr>
            <p:cNvSpPr/>
            <p:nvPr/>
          </p:nvSpPr>
          <p:spPr>
            <a:xfrm>
              <a:off x="6382512" y="3766922"/>
              <a:ext cx="19526" cy="9439"/>
            </a:xfrm>
            <a:custGeom>
              <a:avLst/>
              <a:gdLst>
                <a:gd name="connsiteX0" fmla="*/ 0 w 19526"/>
                <a:gd name="connsiteY0" fmla="*/ 0 h 9439"/>
                <a:gd name="connsiteX1" fmla="*/ 19526 w 19526"/>
                <a:gd name="connsiteY1" fmla="*/ 0 h 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526" h="9439">
                  <a:moveTo>
                    <a:pt x="0" y="0"/>
                  </a:moveTo>
                  <a:lnTo>
                    <a:pt x="19526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2" name="Picture 11" descr="The head of a rhino.">
            <a:extLst>
              <a:ext uri="{FF2B5EF4-FFF2-40B4-BE49-F238E27FC236}">
                <a16:creationId xmlns:a16="http://schemas.microsoft.com/office/drawing/2014/main" id="{C22D7EF5-79E4-1AC9-2D3A-A034E9CBF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626" y="3253295"/>
            <a:ext cx="977900" cy="1079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6F1869-6CEB-CE6C-1A6D-DBDB3FB912E4}"/>
              </a:ext>
            </a:extLst>
          </p:cNvPr>
          <p:cNvSpPr txBox="1"/>
          <p:nvPr/>
        </p:nvSpPr>
        <p:spPr>
          <a:xfrm>
            <a:off x="3310632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 dirty="0">
                <a:solidFill>
                  <a:srgbClr val="0B0C0C"/>
                </a:solidFill>
                <a:effectLst/>
              </a:rPr>
              <a:t>Dataset from April 2022 – March 2023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454565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6D405-130B-CBEB-D750-97D2CAB70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/>
            <a:extLst>
              <a:ext uri="{FF2B5EF4-FFF2-40B4-BE49-F238E27FC236}">
                <a16:creationId xmlns:a16="http://schemas.microsoft.com/office/drawing/2014/main" id="{4225C311-D3AC-C0E6-6D2B-5A40475789BF}"/>
              </a:ext>
            </a:extLst>
          </p:cNvPr>
          <p:cNvSpPr/>
          <p:nvPr/>
        </p:nvSpPr>
        <p:spPr>
          <a:xfrm>
            <a:off x="7671112" y="2279608"/>
            <a:ext cx="3898588" cy="472645"/>
          </a:xfrm>
          <a:prstGeom prst="roundRect">
            <a:avLst/>
          </a:prstGeom>
          <a:solidFill>
            <a:srgbClr val="1AAF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/>
                </a:solidFill>
              </a:rPr>
              <a:t>Read the full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178A4-3E22-81A8-0CEA-5881417DE7A7}"/>
              </a:ext>
            </a:extLst>
          </p:cNvPr>
          <p:cNvSpPr txBox="1"/>
          <p:nvPr/>
        </p:nvSpPr>
        <p:spPr>
          <a:xfrm>
            <a:off x="7671112" y="1189975"/>
            <a:ext cx="3898588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GB" sz="1300" dirty="0"/>
          </a:p>
          <a:p>
            <a:r>
              <a:rPr lang="en-GB" sz="1300" dirty="0"/>
              <a:t>The following slides present some of the headline findings. Further information, the project report and data are available here: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B2E47C-A997-8A1D-2FAD-97D37C6985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71112" y="736577"/>
            <a:ext cx="3898588" cy="704471"/>
          </a:xfrm>
        </p:spPr>
        <p:txBody>
          <a:bodyPr/>
          <a:lstStyle/>
          <a:p>
            <a:r>
              <a:rPr lang="en-GB" sz="2400" b="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Where to find out more?</a:t>
            </a:r>
            <a:endParaRPr lang="en-GB" sz="2400" b="0" dirty="0">
              <a:latin typeface="+mj-lt"/>
            </a:endParaRPr>
          </a:p>
        </p:txBody>
      </p:sp>
      <p:pic>
        <p:nvPicPr>
          <p:cNvPr id="11" name="Picture 10" descr="An outdoor scene showing different ages of adults engaged in various outdoor activity such as going for a stroll, walking the dog and engaging in exercise.">
            <a:extLst>
              <a:ext uri="{FF2B5EF4-FFF2-40B4-BE49-F238E27FC236}">
                <a16:creationId xmlns:a16="http://schemas.microsoft.com/office/drawing/2014/main" id="{2D7BE33C-0ED1-A21F-0028-55C3EECD5C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5759" y="1796877"/>
            <a:ext cx="6493151" cy="34489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E3505B-5C89-9921-A00F-26BF1A1586CA}"/>
              </a:ext>
            </a:extLst>
          </p:cNvPr>
          <p:cNvSpPr txBox="1"/>
          <p:nvPr/>
        </p:nvSpPr>
        <p:spPr>
          <a:xfrm>
            <a:off x="7671112" y="3255681"/>
            <a:ext cx="3898588" cy="318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300" b="1" dirty="0"/>
              <a:t>Links to further information</a:t>
            </a:r>
          </a:p>
          <a:p>
            <a:endParaRPr lang="en-GB" sz="1300" dirty="0"/>
          </a:p>
          <a:p>
            <a:r>
              <a:rPr lang="en-GB" sz="1300" dirty="0"/>
              <a:t>More background on A-PaNS: </a:t>
            </a:r>
          </a:p>
          <a:p>
            <a:r>
              <a:rPr lang="en-GB" sz="1100" dirty="0">
                <a:hlinkClick r:id="rId5"/>
              </a:rPr>
              <a:t>The People and Nature Surveys for England - GOV.UK (www.gov.uk)</a:t>
            </a:r>
            <a:endParaRPr lang="en-GB" sz="1100" dirty="0"/>
          </a:p>
          <a:p>
            <a:endParaRPr lang="en-GB" sz="1300" dirty="0"/>
          </a:p>
          <a:p>
            <a:r>
              <a:rPr lang="en-GB" sz="1300" dirty="0"/>
              <a:t>For the full content of the questionnaire (the actual questionnaire questions asked):</a:t>
            </a:r>
          </a:p>
          <a:p>
            <a:r>
              <a:rPr lang="en-GB" sz="11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The People and Nature Survey For England - PANS001 (naturalengland.org.uk)</a:t>
            </a:r>
            <a:r>
              <a:rPr lang="en-GB" sz="1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GB" sz="13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300" dirty="0"/>
              <a:t>For the data viewer: </a:t>
            </a:r>
          </a:p>
          <a:p>
            <a:r>
              <a:rPr lang="en-GB" sz="11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natural-england.shinyapps.io/</a:t>
            </a:r>
            <a:r>
              <a:rPr lang="en-GB" sz="1100" u="sng" dirty="0" err="1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People_and_Nature_Data_Viewer</a:t>
            </a:r>
            <a:r>
              <a:rPr lang="en-GB" sz="11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GB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 dirty="0"/>
          </a:p>
          <a:p>
            <a:endParaRPr lang="en-GB" sz="1300" dirty="0"/>
          </a:p>
          <a:p>
            <a:r>
              <a:rPr lang="en-GB" sz="1300" dirty="0"/>
              <a:t>User Hub: </a:t>
            </a:r>
          </a:p>
          <a:p>
            <a:r>
              <a:rPr lang="en-GB" sz="1100" dirty="0">
                <a:hlinkClick r:id="rId8"/>
              </a:rPr>
              <a:t>Welcome to the People and Nature Survey (arcgis.com)</a:t>
            </a:r>
            <a:endParaRPr lang="en-GB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BCE9D-A018-38B6-4A41-44ECD1858A1C}"/>
              </a:ext>
            </a:extLst>
          </p:cNvPr>
          <p:cNvSpPr txBox="1"/>
          <p:nvPr/>
        </p:nvSpPr>
        <p:spPr>
          <a:xfrm>
            <a:off x="2176169" y="6077334"/>
            <a:ext cx="49027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0" i="0" dirty="0">
                <a:solidFill>
                  <a:srgbClr val="0B0C0C"/>
                </a:solidFill>
                <a:effectLst/>
              </a:rPr>
              <a:t>If you have questions about The People and Nature Surveys for England, contact </a:t>
            </a:r>
            <a:r>
              <a:rPr lang="en-GB" sz="1200" b="0" i="0" dirty="0">
                <a:solidFill>
                  <a:srgbClr val="1D70B8"/>
                </a:solidFill>
                <a:effectLst/>
                <a:hlinkClick r:id="rId9"/>
              </a:rPr>
              <a:t>people_and_nature@naturalengland.org.uk</a:t>
            </a:r>
            <a:r>
              <a:rPr lang="en-GB" sz="1200" b="0" i="0" dirty="0">
                <a:solidFill>
                  <a:srgbClr val="0B0C0C"/>
                </a:solidFill>
                <a:effectLst/>
              </a:rPr>
              <a:t>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348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1CB5F-6E80-77F6-24F7-3E0420567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5FEC562-DB2D-59B1-2FDE-FD168835A5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* Sample size 22,417 (April 2022 to March 2023).  †12% of respondents selected don’t know or prefer not to say.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5E27E2-6280-BA1F-9FB3-467949D90A2A}"/>
              </a:ext>
            </a:extLst>
          </p:cNvPr>
          <p:cNvSpPr txBox="1"/>
          <p:nvPr/>
        </p:nvSpPr>
        <p:spPr>
          <a:xfrm>
            <a:off x="3477183" y="3900888"/>
            <a:ext cx="2343501" cy="646331"/>
          </a:xfrm>
          <a:prstGeom prst="rect">
            <a:avLst/>
          </a:prstGeom>
          <a:noFill/>
        </p:spPr>
        <p:txBody>
          <a:bodyPr wrap="square" lIns="251999" tIns="0" rIns="0" bIns="0" rtlCol="0">
            <a:spAutoFit/>
          </a:bodyPr>
          <a:lstStyle/>
          <a:p>
            <a:r>
              <a:rPr lang="en-GB" sz="1400" dirty="0"/>
              <a:t>of adults had visited a green and natural space in the last 14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3AD2D-D312-1A69-DE7D-F8DCB88C0447}"/>
              </a:ext>
            </a:extLst>
          </p:cNvPr>
          <p:cNvSpPr txBox="1"/>
          <p:nvPr/>
        </p:nvSpPr>
        <p:spPr>
          <a:xfrm>
            <a:off x="9073496" y="3963531"/>
            <a:ext cx="2289447" cy="861774"/>
          </a:xfrm>
          <a:prstGeom prst="rect">
            <a:avLst/>
          </a:prstGeom>
          <a:noFill/>
        </p:spPr>
        <p:txBody>
          <a:bodyPr wrap="square" lIns="251999" tIns="0" rIns="0" bIns="0" rtlCol="0">
            <a:spAutoFit/>
          </a:bodyPr>
          <a:lstStyle/>
          <a:p>
            <a:r>
              <a:rPr lang="en-GB" sz="1400" dirty="0"/>
              <a:t>of adults reported having not visited a green and natural space in the last 14 days</a:t>
            </a:r>
            <a:r>
              <a:rPr lang="en-GB" sz="1400" baseline="30000" dirty="0"/>
              <a:t>†</a:t>
            </a:r>
            <a:endParaRPr lang="en-GB" sz="1400" dirty="0"/>
          </a:p>
        </p:txBody>
      </p:sp>
      <p:graphicFrame>
        <p:nvGraphicFramePr>
          <p:cNvPr id="22" name="Chart 21" descr="Chart showing 22%">
            <a:extLst>
              <a:ext uri="{FF2B5EF4-FFF2-40B4-BE49-F238E27FC236}">
                <a16:creationId xmlns:a16="http://schemas.microsoft.com/office/drawing/2014/main" id="{B85FB41A-2F5B-43E2-0767-08C404DFAF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314800"/>
              </p:ext>
            </p:extLst>
          </p:nvPr>
        </p:nvGraphicFramePr>
        <p:xfrm>
          <a:off x="6135662" y="2466747"/>
          <a:ext cx="306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 descr="Chart showing 65%">
            <a:extLst>
              <a:ext uri="{FF2B5EF4-FFF2-40B4-BE49-F238E27FC236}">
                <a16:creationId xmlns:a16="http://schemas.microsoft.com/office/drawing/2014/main" id="{D012C419-4E42-A9AF-27C5-4D2C5CA300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876267"/>
              </p:ext>
            </p:extLst>
          </p:nvPr>
        </p:nvGraphicFramePr>
        <p:xfrm>
          <a:off x="540618" y="2466747"/>
          <a:ext cx="306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D0E83B9F-7E09-E89F-6FC7-8E76FC926072}"/>
              </a:ext>
            </a:extLst>
          </p:cNvPr>
          <p:cNvSpPr>
            <a:spLocks/>
          </p:cNvSpPr>
          <p:nvPr/>
        </p:nvSpPr>
        <p:spPr>
          <a:xfrm>
            <a:off x="3477183" y="3157314"/>
            <a:ext cx="1184758" cy="651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0" rIns="0" bIns="0" rtlCol="0" anchor="b"/>
          <a:lstStyle/>
          <a:p>
            <a:r>
              <a:rPr lang="en-GB" sz="3600" b="1">
                <a:solidFill>
                  <a:schemeClr val="accent1">
                    <a:lumMod val="75000"/>
                  </a:schemeClr>
                </a:solidFill>
              </a:rPr>
              <a:t>65</a:t>
            </a:r>
            <a:r>
              <a:rPr lang="en-GB" sz="2000" b="1">
                <a:solidFill>
                  <a:schemeClr val="accent1">
                    <a:lumMod val="75000"/>
                  </a:schemeClr>
                </a:solidFill>
              </a:rPr>
              <a:t>%</a:t>
            </a:r>
            <a:endParaRPr lang="en-GB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B5CF88-2C64-F22F-CB34-D80AF014E81E}"/>
              </a:ext>
            </a:extLst>
          </p:cNvPr>
          <p:cNvSpPr>
            <a:spLocks/>
          </p:cNvSpPr>
          <p:nvPr/>
        </p:nvSpPr>
        <p:spPr>
          <a:xfrm>
            <a:off x="9073497" y="3219957"/>
            <a:ext cx="1184758" cy="651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0" rIns="0" bIns="0" rtlCol="0" anchor="b"/>
          <a:lstStyle/>
          <a:p>
            <a:r>
              <a:rPr lang="en-GB" sz="3600" b="1">
                <a:solidFill>
                  <a:schemeClr val="accent1">
                    <a:lumMod val="75000"/>
                  </a:schemeClr>
                </a:solidFill>
              </a:rPr>
              <a:t>22</a:t>
            </a:r>
            <a:r>
              <a:rPr lang="en-GB" sz="2000" b="1">
                <a:solidFill>
                  <a:schemeClr val="accent1">
                    <a:lumMod val="75000"/>
                  </a:schemeClr>
                </a:solidFill>
              </a:rPr>
              <a:t>%</a:t>
            </a:r>
            <a:endParaRPr lang="en-GB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BE265283-5C40-C018-9341-6B4D2039F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761" y="2903890"/>
            <a:ext cx="2185714" cy="2185714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62" name="Graphic 60" descr="A city scape showing a skyline.">
            <a:extLst>
              <a:ext uri="{FF2B5EF4-FFF2-40B4-BE49-F238E27FC236}">
                <a16:creationId xmlns:a16="http://schemas.microsoft.com/office/drawing/2014/main" id="{707F141C-8476-D050-1955-56E457272740}"/>
              </a:ext>
            </a:extLst>
          </p:cNvPr>
          <p:cNvGrpSpPr/>
          <p:nvPr/>
        </p:nvGrpSpPr>
        <p:grpSpPr>
          <a:xfrm>
            <a:off x="7017779" y="3387736"/>
            <a:ext cx="1295767" cy="1218022"/>
            <a:chOff x="5739504" y="3098006"/>
            <a:chExt cx="709308" cy="666750"/>
          </a:xfrm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D92E9D4-D7F1-31C9-7BE7-FB58E7DB4D50}"/>
                </a:ext>
              </a:extLst>
            </p:cNvPr>
            <p:cNvSpPr/>
            <p:nvPr/>
          </p:nvSpPr>
          <p:spPr>
            <a:xfrm>
              <a:off x="5967661" y="3260874"/>
              <a:ext cx="233540" cy="492023"/>
            </a:xfrm>
            <a:custGeom>
              <a:avLst/>
              <a:gdLst>
                <a:gd name="connsiteX0" fmla="*/ 0 w 248744"/>
                <a:gd name="connsiteY0" fmla="*/ 0 h 493014"/>
                <a:gd name="connsiteX1" fmla="*/ 248744 w 248744"/>
                <a:gd name="connsiteY1" fmla="*/ 0 h 493014"/>
                <a:gd name="connsiteX2" fmla="*/ 248744 w 248744"/>
                <a:gd name="connsiteY2" fmla="*/ 493014 h 493014"/>
                <a:gd name="connsiteX3" fmla="*/ 0 w 248744"/>
                <a:gd name="connsiteY3" fmla="*/ 493014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744" h="493014">
                  <a:moveTo>
                    <a:pt x="0" y="0"/>
                  </a:moveTo>
                  <a:lnTo>
                    <a:pt x="248744" y="0"/>
                  </a:lnTo>
                  <a:lnTo>
                    <a:pt x="248744" y="493014"/>
                  </a:lnTo>
                  <a:lnTo>
                    <a:pt x="0" y="493014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F2693ABA-B712-9D42-DDD4-48D31C91C6B9}"/>
                </a:ext>
              </a:extLst>
            </p:cNvPr>
            <p:cNvSpPr/>
            <p:nvPr/>
          </p:nvSpPr>
          <p:spPr>
            <a:xfrm>
              <a:off x="6416232" y="3755231"/>
              <a:ext cx="32580" cy="9525"/>
            </a:xfrm>
            <a:custGeom>
              <a:avLst/>
              <a:gdLst>
                <a:gd name="connsiteX0" fmla="*/ 0 w 32580"/>
                <a:gd name="connsiteY0" fmla="*/ 0 h 9525"/>
                <a:gd name="connsiteX1" fmla="*/ 32580 w 3258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80" h="9525">
                  <a:moveTo>
                    <a:pt x="0" y="0"/>
                  </a:moveTo>
                  <a:lnTo>
                    <a:pt x="32580" y="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5CC05064-F76E-E2B5-4342-2EF6CFE7E9A7}"/>
                </a:ext>
              </a:extLst>
            </p:cNvPr>
            <p:cNvSpPr/>
            <p:nvPr/>
          </p:nvSpPr>
          <p:spPr>
            <a:xfrm>
              <a:off x="5739504" y="3755231"/>
              <a:ext cx="633476" cy="9525"/>
            </a:xfrm>
            <a:custGeom>
              <a:avLst/>
              <a:gdLst>
                <a:gd name="connsiteX0" fmla="*/ 0 w 633476"/>
                <a:gd name="connsiteY0" fmla="*/ 0 h 9525"/>
                <a:gd name="connsiteX1" fmla="*/ 633476 w 63347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3476" h="9525">
                  <a:moveTo>
                    <a:pt x="0" y="0"/>
                  </a:moveTo>
                  <a:lnTo>
                    <a:pt x="633476" y="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B3612EC-27BE-F28D-3482-BB60C0BFCC3B}"/>
                </a:ext>
              </a:extLst>
            </p:cNvPr>
            <p:cNvSpPr/>
            <p:nvPr/>
          </p:nvSpPr>
          <p:spPr>
            <a:xfrm>
              <a:off x="6014407" y="3331654"/>
              <a:ext cx="137404" cy="9525"/>
            </a:xfrm>
            <a:custGeom>
              <a:avLst/>
              <a:gdLst>
                <a:gd name="connsiteX0" fmla="*/ 0 w 137404"/>
                <a:gd name="connsiteY0" fmla="*/ 0 h 9525"/>
                <a:gd name="connsiteX1" fmla="*/ 137404 w 13740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404" h="9525">
                  <a:moveTo>
                    <a:pt x="0" y="0"/>
                  </a:moveTo>
                  <a:lnTo>
                    <a:pt x="137404" y="0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8C7A069C-D7B3-59A5-920F-DBAE34F70C23}"/>
                </a:ext>
              </a:extLst>
            </p:cNvPr>
            <p:cNvSpPr/>
            <p:nvPr/>
          </p:nvSpPr>
          <p:spPr>
            <a:xfrm>
              <a:off x="6014407" y="3402234"/>
              <a:ext cx="137404" cy="9525"/>
            </a:xfrm>
            <a:custGeom>
              <a:avLst/>
              <a:gdLst>
                <a:gd name="connsiteX0" fmla="*/ 0 w 137404"/>
                <a:gd name="connsiteY0" fmla="*/ 0 h 9525"/>
                <a:gd name="connsiteX1" fmla="*/ 137404 w 13740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404" h="9525">
                  <a:moveTo>
                    <a:pt x="0" y="0"/>
                  </a:moveTo>
                  <a:lnTo>
                    <a:pt x="137404" y="0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151FFD42-4D36-BA76-2AF8-7F1C73F66F08}"/>
                </a:ext>
              </a:extLst>
            </p:cNvPr>
            <p:cNvSpPr/>
            <p:nvPr/>
          </p:nvSpPr>
          <p:spPr>
            <a:xfrm>
              <a:off x="6014407" y="3472910"/>
              <a:ext cx="137404" cy="9525"/>
            </a:xfrm>
            <a:custGeom>
              <a:avLst/>
              <a:gdLst>
                <a:gd name="connsiteX0" fmla="*/ 0 w 137404"/>
                <a:gd name="connsiteY0" fmla="*/ 0 h 9525"/>
                <a:gd name="connsiteX1" fmla="*/ 137404 w 13740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404" h="9525">
                  <a:moveTo>
                    <a:pt x="0" y="0"/>
                  </a:moveTo>
                  <a:lnTo>
                    <a:pt x="137404" y="0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0635EDE-19AB-3B23-51E1-CAA0CDF32DC2}"/>
                </a:ext>
              </a:extLst>
            </p:cNvPr>
            <p:cNvSpPr/>
            <p:nvPr/>
          </p:nvSpPr>
          <p:spPr>
            <a:xfrm>
              <a:off x="6014407" y="3614070"/>
              <a:ext cx="137404" cy="9525"/>
            </a:xfrm>
            <a:custGeom>
              <a:avLst/>
              <a:gdLst>
                <a:gd name="connsiteX0" fmla="*/ 0 w 137404"/>
                <a:gd name="connsiteY0" fmla="*/ 0 h 9525"/>
                <a:gd name="connsiteX1" fmla="*/ 137404 w 13740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404" h="9525">
                  <a:moveTo>
                    <a:pt x="0" y="0"/>
                  </a:moveTo>
                  <a:lnTo>
                    <a:pt x="137404" y="0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587FC6D4-B474-599F-67F0-21499127A6A1}"/>
                </a:ext>
              </a:extLst>
            </p:cNvPr>
            <p:cNvSpPr/>
            <p:nvPr/>
          </p:nvSpPr>
          <p:spPr>
            <a:xfrm>
              <a:off x="6014407" y="3684746"/>
              <a:ext cx="137404" cy="9525"/>
            </a:xfrm>
            <a:custGeom>
              <a:avLst/>
              <a:gdLst>
                <a:gd name="connsiteX0" fmla="*/ 0 w 137404"/>
                <a:gd name="connsiteY0" fmla="*/ 0 h 9525"/>
                <a:gd name="connsiteX1" fmla="*/ 137404 w 13740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404" h="9525">
                  <a:moveTo>
                    <a:pt x="0" y="0"/>
                  </a:moveTo>
                  <a:lnTo>
                    <a:pt x="137404" y="0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4848AE9C-63C4-2E66-F77B-51F15CB121CF}"/>
                </a:ext>
              </a:extLst>
            </p:cNvPr>
            <p:cNvSpPr/>
            <p:nvPr/>
          </p:nvSpPr>
          <p:spPr>
            <a:xfrm>
              <a:off x="6014407" y="3543490"/>
              <a:ext cx="137404" cy="9525"/>
            </a:xfrm>
            <a:custGeom>
              <a:avLst/>
              <a:gdLst>
                <a:gd name="connsiteX0" fmla="*/ 0 w 137404"/>
                <a:gd name="connsiteY0" fmla="*/ 0 h 9525"/>
                <a:gd name="connsiteX1" fmla="*/ 137404 w 13740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404" h="9525">
                  <a:moveTo>
                    <a:pt x="0" y="0"/>
                  </a:moveTo>
                  <a:lnTo>
                    <a:pt x="137404" y="0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0FC638D3-254E-28F7-52E8-6504AF308715}"/>
                </a:ext>
              </a:extLst>
            </p:cNvPr>
            <p:cNvSpPr/>
            <p:nvPr/>
          </p:nvSpPr>
          <p:spPr>
            <a:xfrm>
              <a:off x="6083062" y="3098006"/>
              <a:ext cx="9443" cy="55245"/>
            </a:xfrm>
            <a:custGeom>
              <a:avLst/>
              <a:gdLst>
                <a:gd name="connsiteX0" fmla="*/ 0 w 9443"/>
                <a:gd name="connsiteY0" fmla="*/ 0 h 55245"/>
                <a:gd name="connsiteX1" fmla="*/ 0 w 9443"/>
                <a:gd name="connsiteY1" fmla="*/ 55245 h 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55245">
                  <a:moveTo>
                    <a:pt x="0" y="0"/>
                  </a:moveTo>
                  <a:lnTo>
                    <a:pt x="0" y="55245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FB09FC6-3885-07EF-C28E-4603AE6001D5}"/>
                </a:ext>
              </a:extLst>
            </p:cNvPr>
            <p:cNvSpPr/>
            <p:nvPr/>
          </p:nvSpPr>
          <p:spPr>
            <a:xfrm>
              <a:off x="6040093" y="3155060"/>
              <a:ext cx="86031" cy="49053"/>
            </a:xfrm>
            <a:custGeom>
              <a:avLst/>
              <a:gdLst>
                <a:gd name="connsiteX0" fmla="*/ 0 w 86031"/>
                <a:gd name="connsiteY0" fmla="*/ 0 h 49053"/>
                <a:gd name="connsiteX1" fmla="*/ 86031 w 86031"/>
                <a:gd name="connsiteY1" fmla="*/ 0 h 49053"/>
                <a:gd name="connsiteX2" fmla="*/ 86031 w 86031"/>
                <a:gd name="connsiteY2" fmla="*/ 49054 h 4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031" h="49053">
                  <a:moveTo>
                    <a:pt x="0" y="0"/>
                  </a:moveTo>
                  <a:lnTo>
                    <a:pt x="86031" y="0"/>
                  </a:lnTo>
                  <a:lnTo>
                    <a:pt x="86031" y="49054"/>
                  </a:ln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DF2AFA3-57DA-2969-BECF-7D47CAB057A5}"/>
                </a:ext>
              </a:extLst>
            </p:cNvPr>
            <p:cNvSpPr/>
            <p:nvPr/>
          </p:nvSpPr>
          <p:spPr>
            <a:xfrm>
              <a:off x="5786344" y="3462528"/>
              <a:ext cx="130888" cy="249459"/>
            </a:xfrm>
            <a:custGeom>
              <a:avLst/>
              <a:gdLst>
                <a:gd name="connsiteX0" fmla="*/ 0 w 130888"/>
                <a:gd name="connsiteY0" fmla="*/ 249460 h 249459"/>
                <a:gd name="connsiteX1" fmla="*/ 0 w 130888"/>
                <a:gd name="connsiteY1" fmla="*/ 0 h 249459"/>
                <a:gd name="connsiteX2" fmla="*/ 130888 w 130888"/>
                <a:gd name="connsiteY2" fmla="*/ 0 h 24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88" h="249459">
                  <a:moveTo>
                    <a:pt x="0" y="249460"/>
                  </a:moveTo>
                  <a:lnTo>
                    <a:pt x="0" y="0"/>
                  </a:lnTo>
                  <a:lnTo>
                    <a:pt x="130888" y="0"/>
                  </a:lnTo>
                </a:path>
              </a:pathLst>
            </a:custGeom>
            <a:noFill/>
            <a:ln w="15875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CA40E384-9F06-548C-140D-84EB8A7DC749}"/>
                </a:ext>
              </a:extLst>
            </p:cNvPr>
            <p:cNvSpPr/>
            <p:nvPr/>
          </p:nvSpPr>
          <p:spPr>
            <a:xfrm>
              <a:off x="5905145" y="3610070"/>
              <a:ext cx="9443" cy="46386"/>
            </a:xfrm>
            <a:custGeom>
              <a:avLst/>
              <a:gdLst>
                <a:gd name="connsiteX0" fmla="*/ 0 w 9443"/>
                <a:gd name="connsiteY0" fmla="*/ 0 h 46386"/>
                <a:gd name="connsiteX1" fmla="*/ 0 w 9443"/>
                <a:gd name="connsiteY1" fmla="*/ 46387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46386">
                  <a:moveTo>
                    <a:pt x="0" y="0"/>
                  </a:moveTo>
                  <a:lnTo>
                    <a:pt x="0" y="46387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EC76547-4F68-BE1C-5467-1A5751076353}"/>
                </a:ext>
              </a:extLst>
            </p:cNvPr>
            <p:cNvSpPr/>
            <p:nvPr/>
          </p:nvSpPr>
          <p:spPr>
            <a:xfrm>
              <a:off x="5850183" y="3610070"/>
              <a:ext cx="9443" cy="46386"/>
            </a:xfrm>
            <a:custGeom>
              <a:avLst/>
              <a:gdLst>
                <a:gd name="connsiteX0" fmla="*/ 0 w 9443"/>
                <a:gd name="connsiteY0" fmla="*/ 0 h 46386"/>
                <a:gd name="connsiteX1" fmla="*/ 0 w 9443"/>
                <a:gd name="connsiteY1" fmla="*/ 46387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46386">
                  <a:moveTo>
                    <a:pt x="0" y="0"/>
                  </a:moveTo>
                  <a:lnTo>
                    <a:pt x="0" y="46387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6164ED5A-C9B4-0A63-3A5F-8307DBEFE65E}"/>
                </a:ext>
              </a:extLst>
            </p:cNvPr>
            <p:cNvSpPr/>
            <p:nvPr/>
          </p:nvSpPr>
          <p:spPr>
            <a:xfrm>
              <a:off x="5905145" y="3517773"/>
              <a:ext cx="9443" cy="46291"/>
            </a:xfrm>
            <a:custGeom>
              <a:avLst/>
              <a:gdLst>
                <a:gd name="connsiteX0" fmla="*/ 0 w 9443"/>
                <a:gd name="connsiteY0" fmla="*/ 0 h 46291"/>
                <a:gd name="connsiteX1" fmla="*/ 0 w 9443"/>
                <a:gd name="connsiteY1" fmla="*/ 46292 h 4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46291">
                  <a:moveTo>
                    <a:pt x="0" y="0"/>
                  </a:moveTo>
                  <a:lnTo>
                    <a:pt x="0" y="46292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63401A23-9584-8EF2-759A-3BB1824F2CAB}"/>
                </a:ext>
              </a:extLst>
            </p:cNvPr>
            <p:cNvSpPr/>
            <p:nvPr/>
          </p:nvSpPr>
          <p:spPr>
            <a:xfrm>
              <a:off x="5850183" y="3517773"/>
              <a:ext cx="9443" cy="46291"/>
            </a:xfrm>
            <a:custGeom>
              <a:avLst/>
              <a:gdLst>
                <a:gd name="connsiteX0" fmla="*/ 0 w 9443"/>
                <a:gd name="connsiteY0" fmla="*/ 0 h 46291"/>
                <a:gd name="connsiteX1" fmla="*/ 0 w 9443"/>
                <a:gd name="connsiteY1" fmla="*/ 46292 h 4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46291">
                  <a:moveTo>
                    <a:pt x="0" y="0"/>
                  </a:moveTo>
                  <a:lnTo>
                    <a:pt x="0" y="46292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DAF56B6-7057-9684-FD68-EE034C5DEFB5}"/>
                </a:ext>
              </a:extLst>
            </p:cNvPr>
            <p:cNvSpPr/>
            <p:nvPr/>
          </p:nvSpPr>
          <p:spPr>
            <a:xfrm>
              <a:off x="5905145" y="3702367"/>
              <a:ext cx="9443" cy="50958"/>
            </a:xfrm>
            <a:custGeom>
              <a:avLst/>
              <a:gdLst>
                <a:gd name="connsiteX0" fmla="*/ 0 w 9443"/>
                <a:gd name="connsiteY0" fmla="*/ 0 h 50958"/>
                <a:gd name="connsiteX1" fmla="*/ 0 w 9443"/>
                <a:gd name="connsiteY1" fmla="*/ 50959 h 5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50958">
                  <a:moveTo>
                    <a:pt x="0" y="0"/>
                  </a:moveTo>
                  <a:lnTo>
                    <a:pt x="0" y="50959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4B88C366-E9A2-691B-559F-50299DEB04A1}"/>
                </a:ext>
              </a:extLst>
            </p:cNvPr>
            <p:cNvSpPr/>
            <p:nvPr/>
          </p:nvSpPr>
          <p:spPr>
            <a:xfrm>
              <a:off x="5850183" y="3702367"/>
              <a:ext cx="9443" cy="50958"/>
            </a:xfrm>
            <a:custGeom>
              <a:avLst/>
              <a:gdLst>
                <a:gd name="connsiteX0" fmla="*/ 0 w 9443"/>
                <a:gd name="connsiteY0" fmla="*/ 0 h 50958"/>
                <a:gd name="connsiteX1" fmla="*/ 0 w 9443"/>
                <a:gd name="connsiteY1" fmla="*/ 50959 h 5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50958">
                  <a:moveTo>
                    <a:pt x="0" y="0"/>
                  </a:moveTo>
                  <a:lnTo>
                    <a:pt x="0" y="50959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9CF0527-C9DF-B97A-4B80-01816B1A33F7}"/>
                </a:ext>
              </a:extLst>
            </p:cNvPr>
            <p:cNvSpPr/>
            <p:nvPr/>
          </p:nvSpPr>
          <p:spPr>
            <a:xfrm>
              <a:off x="6251819" y="3555777"/>
              <a:ext cx="71960" cy="198024"/>
            </a:xfrm>
            <a:custGeom>
              <a:avLst/>
              <a:gdLst>
                <a:gd name="connsiteX0" fmla="*/ 71960 w 71960"/>
                <a:gd name="connsiteY0" fmla="*/ 198025 h 198024"/>
                <a:gd name="connsiteX1" fmla="*/ 71960 w 71960"/>
                <a:gd name="connsiteY1" fmla="*/ 0 h 198024"/>
                <a:gd name="connsiteX2" fmla="*/ 0 w 71960"/>
                <a:gd name="connsiteY2" fmla="*/ 0 h 19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960" h="198024">
                  <a:moveTo>
                    <a:pt x="71960" y="198025"/>
                  </a:moveTo>
                  <a:lnTo>
                    <a:pt x="71960" y="0"/>
                  </a:lnTo>
                  <a:lnTo>
                    <a:pt x="0" y="0"/>
                  </a:lnTo>
                </a:path>
              </a:pathLst>
            </a:custGeom>
            <a:noFill/>
            <a:ln w="15875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85407D24-D491-43BE-F491-8D066FD75012}"/>
                </a:ext>
              </a:extLst>
            </p:cNvPr>
            <p:cNvSpPr/>
            <p:nvPr/>
          </p:nvSpPr>
          <p:spPr>
            <a:xfrm>
              <a:off x="6263812" y="3610070"/>
              <a:ext cx="9443" cy="46386"/>
            </a:xfrm>
            <a:custGeom>
              <a:avLst/>
              <a:gdLst>
                <a:gd name="connsiteX0" fmla="*/ 0 w 9443"/>
                <a:gd name="connsiteY0" fmla="*/ 0 h 46386"/>
                <a:gd name="connsiteX1" fmla="*/ 0 w 9443"/>
                <a:gd name="connsiteY1" fmla="*/ 46387 h 4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46386">
                  <a:moveTo>
                    <a:pt x="0" y="0"/>
                  </a:moveTo>
                  <a:lnTo>
                    <a:pt x="0" y="46387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F8535F41-5A38-E28E-AEC1-D0A44A06B79F}"/>
                </a:ext>
              </a:extLst>
            </p:cNvPr>
            <p:cNvSpPr/>
            <p:nvPr/>
          </p:nvSpPr>
          <p:spPr>
            <a:xfrm>
              <a:off x="6263812" y="3702367"/>
              <a:ext cx="9443" cy="50958"/>
            </a:xfrm>
            <a:custGeom>
              <a:avLst/>
              <a:gdLst>
                <a:gd name="connsiteX0" fmla="*/ 0 w 9443"/>
                <a:gd name="connsiteY0" fmla="*/ 0 h 50958"/>
                <a:gd name="connsiteX1" fmla="*/ 0 w 9443"/>
                <a:gd name="connsiteY1" fmla="*/ 50959 h 5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43" h="50958">
                  <a:moveTo>
                    <a:pt x="0" y="0"/>
                  </a:moveTo>
                  <a:lnTo>
                    <a:pt x="0" y="50959"/>
                  </a:lnTo>
                </a:path>
              </a:pathLst>
            </a:custGeom>
            <a:ln w="158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ACDBB03A-85CC-023A-2DE4-0C382021FC9E}"/>
                </a:ext>
              </a:extLst>
            </p:cNvPr>
            <p:cNvSpPr/>
            <p:nvPr/>
          </p:nvSpPr>
          <p:spPr>
            <a:xfrm>
              <a:off x="5781622" y="3174110"/>
              <a:ext cx="140331" cy="32480"/>
            </a:xfrm>
            <a:custGeom>
              <a:avLst/>
              <a:gdLst>
                <a:gd name="connsiteX0" fmla="*/ 0 w 140331"/>
                <a:gd name="connsiteY0" fmla="*/ 32480 h 32480"/>
                <a:gd name="connsiteX1" fmla="*/ 47312 w 140331"/>
                <a:gd name="connsiteY1" fmla="*/ 32480 h 32480"/>
                <a:gd name="connsiteX2" fmla="*/ 79515 w 140331"/>
                <a:gd name="connsiteY2" fmla="*/ 0 h 32480"/>
                <a:gd name="connsiteX3" fmla="*/ 111718 w 140331"/>
                <a:gd name="connsiteY3" fmla="*/ 32480 h 32480"/>
                <a:gd name="connsiteX4" fmla="*/ 140332 w 140331"/>
                <a:gd name="connsiteY4" fmla="*/ 32480 h 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31" h="32480">
                  <a:moveTo>
                    <a:pt x="0" y="32480"/>
                  </a:moveTo>
                  <a:lnTo>
                    <a:pt x="47312" y="32480"/>
                  </a:lnTo>
                  <a:cubicBezTo>
                    <a:pt x="47312" y="14573"/>
                    <a:pt x="61761" y="0"/>
                    <a:pt x="79515" y="0"/>
                  </a:cubicBezTo>
                  <a:cubicBezTo>
                    <a:pt x="97269" y="0"/>
                    <a:pt x="111718" y="14573"/>
                    <a:pt x="111718" y="32480"/>
                  </a:cubicBezTo>
                  <a:lnTo>
                    <a:pt x="140332" y="32480"/>
                  </a:ln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F8738267-0EF1-1F8E-DD68-B8F2096F6F9F}"/>
                </a:ext>
              </a:extLst>
            </p:cNvPr>
            <p:cNvSpPr/>
            <p:nvPr/>
          </p:nvSpPr>
          <p:spPr>
            <a:xfrm>
              <a:off x="6254180" y="3365468"/>
              <a:ext cx="125977" cy="26574"/>
            </a:xfrm>
            <a:custGeom>
              <a:avLst/>
              <a:gdLst>
                <a:gd name="connsiteX0" fmla="*/ 125977 w 125977"/>
                <a:gd name="connsiteY0" fmla="*/ 26575 h 26574"/>
                <a:gd name="connsiteX1" fmla="*/ 100480 w 125977"/>
                <a:gd name="connsiteY1" fmla="*/ 26575 h 26574"/>
                <a:gd name="connsiteX2" fmla="*/ 74132 w 125977"/>
                <a:gd name="connsiteY2" fmla="*/ 0 h 26574"/>
                <a:gd name="connsiteX3" fmla="*/ 47785 w 125977"/>
                <a:gd name="connsiteY3" fmla="*/ 26575 h 26574"/>
                <a:gd name="connsiteX4" fmla="*/ 0 w 125977"/>
                <a:gd name="connsiteY4" fmla="*/ 26575 h 2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77" h="26574">
                  <a:moveTo>
                    <a:pt x="125977" y="26575"/>
                  </a:moveTo>
                  <a:lnTo>
                    <a:pt x="100480" y="26575"/>
                  </a:lnTo>
                  <a:cubicBezTo>
                    <a:pt x="100480" y="11906"/>
                    <a:pt x="88675" y="0"/>
                    <a:pt x="74132" y="0"/>
                  </a:cubicBezTo>
                  <a:cubicBezTo>
                    <a:pt x="59589" y="0"/>
                    <a:pt x="47785" y="11906"/>
                    <a:pt x="47785" y="26575"/>
                  </a:cubicBezTo>
                  <a:lnTo>
                    <a:pt x="0" y="26575"/>
                  </a:ln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FA63C197-451D-8BC1-03CC-53283989E63E}"/>
                </a:ext>
              </a:extLst>
            </p:cNvPr>
            <p:cNvSpPr/>
            <p:nvPr/>
          </p:nvSpPr>
          <p:spPr>
            <a:xfrm>
              <a:off x="6368164" y="3436239"/>
              <a:ext cx="52600" cy="9525"/>
            </a:xfrm>
            <a:custGeom>
              <a:avLst/>
              <a:gdLst>
                <a:gd name="connsiteX0" fmla="*/ 0 w 52600"/>
                <a:gd name="connsiteY0" fmla="*/ 0 h 9525"/>
                <a:gd name="connsiteX1" fmla="*/ 52601 w 5260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600" h="9525">
                  <a:moveTo>
                    <a:pt x="0" y="0"/>
                  </a:moveTo>
                  <a:lnTo>
                    <a:pt x="52601" y="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7D499C8E-3957-C1C2-F106-A8CE6A2EE828}"/>
                </a:ext>
              </a:extLst>
            </p:cNvPr>
            <p:cNvSpPr/>
            <p:nvPr/>
          </p:nvSpPr>
          <p:spPr>
            <a:xfrm>
              <a:off x="6294693" y="3447002"/>
              <a:ext cx="21909" cy="9525"/>
            </a:xfrm>
            <a:custGeom>
              <a:avLst/>
              <a:gdLst>
                <a:gd name="connsiteX0" fmla="*/ 0 w 21909"/>
                <a:gd name="connsiteY0" fmla="*/ 0 h 9525"/>
                <a:gd name="connsiteX1" fmla="*/ 21909 w 2190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9" h="9525">
                  <a:moveTo>
                    <a:pt x="0" y="0"/>
                  </a:moveTo>
                  <a:lnTo>
                    <a:pt x="21909" y="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CBDCE90-026C-68C0-DE90-6680D080AC4E}"/>
                </a:ext>
              </a:extLst>
            </p:cNvPr>
            <p:cNvSpPr/>
            <p:nvPr/>
          </p:nvSpPr>
          <p:spPr>
            <a:xfrm>
              <a:off x="6007230" y="3205448"/>
              <a:ext cx="151664" cy="56197"/>
            </a:xfrm>
            <a:custGeom>
              <a:avLst/>
              <a:gdLst>
                <a:gd name="connsiteX0" fmla="*/ 0 w 151664"/>
                <a:gd name="connsiteY0" fmla="*/ 56198 h 56197"/>
                <a:gd name="connsiteX1" fmla="*/ 0 w 151664"/>
                <a:gd name="connsiteY1" fmla="*/ 0 h 56197"/>
                <a:gd name="connsiteX2" fmla="*/ 151664 w 151664"/>
                <a:gd name="connsiteY2" fmla="*/ 0 h 56197"/>
                <a:gd name="connsiteX3" fmla="*/ 151664 w 151664"/>
                <a:gd name="connsiteY3" fmla="*/ 56198 h 5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664" h="56197">
                  <a:moveTo>
                    <a:pt x="0" y="56198"/>
                  </a:moveTo>
                  <a:lnTo>
                    <a:pt x="0" y="0"/>
                  </a:lnTo>
                  <a:lnTo>
                    <a:pt x="151664" y="0"/>
                  </a:lnTo>
                  <a:lnTo>
                    <a:pt x="151664" y="56198"/>
                  </a:lnTo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0" name="Freeform 89">
            <a:extLst>
              <a:ext uri="{FF2B5EF4-FFF2-40B4-BE49-F238E27FC236}">
                <a16:creationId xmlns:a16="http://schemas.microsoft.com/office/drawing/2014/main" id="{7693AB87-F1BB-283A-AC02-F9BA98D44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2805" y="2903890"/>
            <a:ext cx="2185714" cy="2185714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39" name="Graphic 24" descr="A landscape featuring green trees and rolling hills.">
            <a:extLst>
              <a:ext uri="{FF2B5EF4-FFF2-40B4-BE49-F238E27FC236}">
                <a16:creationId xmlns:a16="http://schemas.microsoft.com/office/drawing/2014/main" id="{60F7E5DF-1F7A-7BE7-34FB-AA3044B8B956}"/>
              </a:ext>
            </a:extLst>
          </p:cNvPr>
          <p:cNvGrpSpPr/>
          <p:nvPr/>
        </p:nvGrpSpPr>
        <p:grpSpPr>
          <a:xfrm>
            <a:off x="1369679" y="3431503"/>
            <a:ext cx="1400123" cy="1119128"/>
            <a:chOff x="5632115" y="3957235"/>
            <a:chExt cx="899373" cy="718875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389A6F9-48A8-5383-F445-6D2A7583BEBC}"/>
                </a:ext>
              </a:extLst>
            </p:cNvPr>
            <p:cNvSpPr/>
            <p:nvPr/>
          </p:nvSpPr>
          <p:spPr>
            <a:xfrm>
              <a:off x="6260699" y="4136237"/>
              <a:ext cx="270790" cy="425863"/>
            </a:xfrm>
            <a:custGeom>
              <a:avLst/>
              <a:gdLst>
                <a:gd name="connsiteX0" fmla="*/ 77662 w 270790"/>
                <a:gd name="connsiteY0" fmla="*/ 411978 h 425863"/>
                <a:gd name="connsiteX1" fmla="*/ 2534 w 270790"/>
                <a:gd name="connsiteY1" fmla="*/ 248558 h 425863"/>
                <a:gd name="connsiteX2" fmla="*/ 135749 w 270790"/>
                <a:gd name="connsiteY2" fmla="*/ 83 h 425863"/>
                <a:gd name="connsiteX3" fmla="*/ 267615 w 270790"/>
                <a:gd name="connsiteY3" fmla="*/ 246961 h 425863"/>
                <a:gd name="connsiteX4" fmla="*/ 140484 w 270790"/>
                <a:gd name="connsiteY4" fmla="*/ 425946 h 42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90" h="425863">
                  <a:moveTo>
                    <a:pt x="77662" y="411978"/>
                  </a:moveTo>
                  <a:cubicBezTo>
                    <a:pt x="28137" y="388027"/>
                    <a:pt x="-10080" y="333409"/>
                    <a:pt x="2534" y="248558"/>
                  </a:cubicBezTo>
                  <a:cubicBezTo>
                    <a:pt x="15611" y="160717"/>
                    <a:pt x="64266" y="83"/>
                    <a:pt x="135749" y="83"/>
                  </a:cubicBezTo>
                  <a:cubicBezTo>
                    <a:pt x="207232" y="83"/>
                    <a:pt x="252644" y="153323"/>
                    <a:pt x="267615" y="246961"/>
                  </a:cubicBezTo>
                  <a:cubicBezTo>
                    <a:pt x="287822" y="372853"/>
                    <a:pt x="210904" y="425043"/>
                    <a:pt x="140484" y="425946"/>
                  </a:cubicBezTo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EDE86DF-9C67-B56C-6622-78A89ADD9661}"/>
                </a:ext>
              </a:extLst>
            </p:cNvPr>
            <p:cNvSpPr/>
            <p:nvPr/>
          </p:nvSpPr>
          <p:spPr>
            <a:xfrm>
              <a:off x="6314476" y="4407313"/>
              <a:ext cx="79367" cy="71042"/>
            </a:xfrm>
            <a:custGeom>
              <a:avLst/>
              <a:gdLst>
                <a:gd name="connsiteX0" fmla="*/ 79537 w 79367"/>
                <a:gd name="connsiteY0" fmla="*/ 71186 h 71042"/>
                <a:gd name="connsiteX1" fmla="*/ 170 w 79367"/>
                <a:gd name="connsiteY1" fmla="*/ 143 h 7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67" h="71042">
                  <a:moveTo>
                    <a:pt x="79537" y="71186"/>
                  </a:moveTo>
                  <a:lnTo>
                    <a:pt x="170" y="143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1E11D83-A6EA-443B-66AD-2F7D144CFC99}"/>
                </a:ext>
              </a:extLst>
            </p:cNvPr>
            <p:cNvSpPr/>
            <p:nvPr/>
          </p:nvSpPr>
          <p:spPr>
            <a:xfrm>
              <a:off x="6344659" y="4334327"/>
              <a:ext cx="47835" cy="42973"/>
            </a:xfrm>
            <a:custGeom>
              <a:avLst/>
              <a:gdLst>
                <a:gd name="connsiteX0" fmla="*/ 48010 w 47835"/>
                <a:gd name="connsiteY0" fmla="*/ 43103 h 42973"/>
                <a:gd name="connsiteX1" fmla="*/ 175 w 47835"/>
                <a:gd name="connsiteY1" fmla="*/ 130 h 4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5" h="42973">
                  <a:moveTo>
                    <a:pt x="48010" y="43103"/>
                  </a:moveTo>
                  <a:lnTo>
                    <a:pt x="175" y="13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729DACE-7C6D-5BA1-C34F-7E491F8033B1}"/>
                </a:ext>
              </a:extLst>
            </p:cNvPr>
            <p:cNvSpPr/>
            <p:nvPr/>
          </p:nvSpPr>
          <p:spPr>
            <a:xfrm>
              <a:off x="6398132" y="4407313"/>
              <a:ext cx="79378" cy="71042"/>
            </a:xfrm>
            <a:custGeom>
              <a:avLst/>
              <a:gdLst>
                <a:gd name="connsiteX0" fmla="*/ 185 w 79378"/>
                <a:gd name="connsiteY0" fmla="*/ 71186 h 71042"/>
                <a:gd name="connsiteX1" fmla="*/ 79563 w 79378"/>
                <a:gd name="connsiteY1" fmla="*/ 143 h 7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8" h="71042">
                  <a:moveTo>
                    <a:pt x="185" y="71186"/>
                  </a:moveTo>
                  <a:lnTo>
                    <a:pt x="79563" y="143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1BAD469-0A03-351C-4B48-4BBEC49E84B1}"/>
                </a:ext>
              </a:extLst>
            </p:cNvPr>
            <p:cNvSpPr/>
            <p:nvPr/>
          </p:nvSpPr>
          <p:spPr>
            <a:xfrm>
              <a:off x="6399492" y="4334327"/>
              <a:ext cx="47846" cy="42973"/>
            </a:xfrm>
            <a:custGeom>
              <a:avLst/>
              <a:gdLst>
                <a:gd name="connsiteX0" fmla="*/ 185 w 47846"/>
                <a:gd name="connsiteY0" fmla="*/ 43103 h 42973"/>
                <a:gd name="connsiteX1" fmla="*/ 48031 w 47846"/>
                <a:gd name="connsiteY1" fmla="*/ 130 h 4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46" h="42973">
                  <a:moveTo>
                    <a:pt x="185" y="43103"/>
                  </a:moveTo>
                  <a:lnTo>
                    <a:pt x="48031" y="13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1192E9F-7308-317A-CE2F-1966A0A02EE1}"/>
                </a:ext>
              </a:extLst>
            </p:cNvPr>
            <p:cNvSpPr/>
            <p:nvPr/>
          </p:nvSpPr>
          <p:spPr>
            <a:xfrm>
              <a:off x="6396117" y="4273273"/>
              <a:ext cx="5505" cy="402837"/>
            </a:xfrm>
            <a:custGeom>
              <a:avLst/>
              <a:gdLst>
                <a:gd name="connsiteX0" fmla="*/ 184 w 5505"/>
                <a:gd name="connsiteY0" fmla="*/ 119 h 402837"/>
                <a:gd name="connsiteX1" fmla="*/ 184 w 5505"/>
                <a:gd name="connsiteY1" fmla="*/ 402957 h 4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402837">
                  <a:moveTo>
                    <a:pt x="184" y="119"/>
                  </a:moveTo>
                  <a:lnTo>
                    <a:pt x="184" y="402957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98BAFD39-A256-814C-4324-55B0C47FF9E5}"/>
                </a:ext>
              </a:extLst>
            </p:cNvPr>
            <p:cNvSpPr/>
            <p:nvPr/>
          </p:nvSpPr>
          <p:spPr>
            <a:xfrm>
              <a:off x="6026964" y="4304634"/>
              <a:ext cx="5505" cy="74142"/>
            </a:xfrm>
            <a:custGeom>
              <a:avLst/>
              <a:gdLst>
                <a:gd name="connsiteX0" fmla="*/ 117 w 5505"/>
                <a:gd name="connsiteY0" fmla="*/ 125 h 74142"/>
                <a:gd name="connsiteX1" fmla="*/ 117 w 5505"/>
                <a:gd name="connsiteY1" fmla="*/ 74267 h 7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74142">
                  <a:moveTo>
                    <a:pt x="117" y="125"/>
                  </a:moveTo>
                  <a:lnTo>
                    <a:pt x="117" y="74267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FE84D4-A08C-53DA-152E-76A30CEF2B3A}"/>
                </a:ext>
              </a:extLst>
            </p:cNvPr>
            <p:cNvSpPr/>
            <p:nvPr/>
          </p:nvSpPr>
          <p:spPr>
            <a:xfrm>
              <a:off x="6160862" y="4241884"/>
              <a:ext cx="5505" cy="60977"/>
            </a:xfrm>
            <a:custGeom>
              <a:avLst/>
              <a:gdLst>
                <a:gd name="connsiteX0" fmla="*/ 142 w 5505"/>
                <a:gd name="connsiteY0" fmla="*/ 113 h 60977"/>
                <a:gd name="connsiteX1" fmla="*/ 142 w 5505"/>
                <a:gd name="connsiteY1" fmla="*/ 61091 h 6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60977">
                  <a:moveTo>
                    <a:pt x="142" y="113"/>
                  </a:moveTo>
                  <a:lnTo>
                    <a:pt x="142" y="61091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8B8A23D-0610-7777-CA04-8A6FC2881E34}"/>
                </a:ext>
              </a:extLst>
            </p:cNvPr>
            <p:cNvSpPr/>
            <p:nvPr/>
          </p:nvSpPr>
          <p:spPr>
            <a:xfrm>
              <a:off x="5730197" y="4057161"/>
              <a:ext cx="124190" cy="124190"/>
            </a:xfrm>
            <a:custGeom>
              <a:avLst/>
              <a:gdLst>
                <a:gd name="connsiteX0" fmla="*/ 124245 w 124190"/>
                <a:gd name="connsiteY0" fmla="*/ 62176 h 124190"/>
                <a:gd name="connsiteX1" fmla="*/ 62144 w 124190"/>
                <a:gd name="connsiteY1" fmla="*/ 124266 h 124190"/>
                <a:gd name="connsiteX2" fmla="*/ 54 w 124190"/>
                <a:gd name="connsiteY2" fmla="*/ 62165 h 124190"/>
                <a:gd name="connsiteX3" fmla="*/ 62138 w 124190"/>
                <a:gd name="connsiteY3" fmla="*/ 75 h 124190"/>
                <a:gd name="connsiteX4" fmla="*/ 124245 w 124190"/>
                <a:gd name="connsiteY4" fmla="*/ 62160 h 124190"/>
                <a:gd name="connsiteX5" fmla="*/ 124245 w 124190"/>
                <a:gd name="connsiteY5" fmla="*/ 62176 h 12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90" h="124190">
                  <a:moveTo>
                    <a:pt x="124245" y="62176"/>
                  </a:moveTo>
                  <a:cubicBezTo>
                    <a:pt x="124241" y="96471"/>
                    <a:pt x="96438" y="124269"/>
                    <a:pt x="62144" y="124266"/>
                  </a:cubicBezTo>
                  <a:cubicBezTo>
                    <a:pt x="27849" y="124263"/>
                    <a:pt x="51" y="96460"/>
                    <a:pt x="54" y="62165"/>
                  </a:cubicBezTo>
                  <a:cubicBezTo>
                    <a:pt x="57" y="27877"/>
                    <a:pt x="27850" y="81"/>
                    <a:pt x="62138" y="75"/>
                  </a:cubicBezTo>
                  <a:cubicBezTo>
                    <a:pt x="96433" y="69"/>
                    <a:pt x="124239" y="27865"/>
                    <a:pt x="124245" y="62160"/>
                  </a:cubicBezTo>
                  <a:cubicBezTo>
                    <a:pt x="124245" y="62165"/>
                    <a:pt x="124245" y="62171"/>
                    <a:pt x="124245" y="62176"/>
                  </a:cubicBezTo>
                  <a:close/>
                </a:path>
              </a:pathLst>
            </a:custGeom>
            <a:solidFill>
              <a:schemeClr val="accent1"/>
            </a:solidFill>
            <a:ln w="1587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301E8A8-4825-5772-E0A4-3D2F3BFCF521}"/>
                </a:ext>
              </a:extLst>
            </p:cNvPr>
            <p:cNvSpPr/>
            <p:nvPr/>
          </p:nvSpPr>
          <p:spPr>
            <a:xfrm>
              <a:off x="6232670" y="3957235"/>
              <a:ext cx="163442" cy="34136"/>
            </a:xfrm>
            <a:custGeom>
              <a:avLst/>
              <a:gdLst>
                <a:gd name="connsiteX0" fmla="*/ 163548 w 163442"/>
                <a:gd name="connsiteY0" fmla="*/ 34197 h 34136"/>
                <a:gd name="connsiteX1" fmla="*/ 130474 w 163442"/>
                <a:gd name="connsiteY1" fmla="*/ 34197 h 34136"/>
                <a:gd name="connsiteX2" fmla="*/ 96338 w 163442"/>
                <a:gd name="connsiteY2" fmla="*/ 60 h 34136"/>
                <a:gd name="connsiteX3" fmla="*/ 62201 w 163442"/>
                <a:gd name="connsiteY3" fmla="*/ 34197 h 34136"/>
                <a:gd name="connsiteX4" fmla="*/ 106 w 163442"/>
                <a:gd name="connsiteY4" fmla="*/ 34197 h 3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42" h="34136">
                  <a:moveTo>
                    <a:pt x="163548" y="34197"/>
                  </a:moveTo>
                  <a:lnTo>
                    <a:pt x="130474" y="34197"/>
                  </a:lnTo>
                  <a:cubicBezTo>
                    <a:pt x="130474" y="15344"/>
                    <a:pt x="115191" y="60"/>
                    <a:pt x="96338" y="60"/>
                  </a:cubicBezTo>
                  <a:cubicBezTo>
                    <a:pt x="77485" y="60"/>
                    <a:pt x="62201" y="15344"/>
                    <a:pt x="62201" y="34197"/>
                  </a:cubicBezTo>
                  <a:lnTo>
                    <a:pt x="106" y="34197"/>
                  </a:ln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25D70041-F967-3FF4-C2A1-1660E639682A}"/>
                </a:ext>
              </a:extLst>
            </p:cNvPr>
            <p:cNvSpPr/>
            <p:nvPr/>
          </p:nvSpPr>
          <p:spPr>
            <a:xfrm>
              <a:off x="5632115" y="4473395"/>
              <a:ext cx="579565" cy="175834"/>
            </a:xfrm>
            <a:custGeom>
              <a:avLst/>
              <a:gdLst>
                <a:gd name="connsiteX0" fmla="*/ 44 w 579565"/>
                <a:gd name="connsiteY0" fmla="*/ 165237 h 175834"/>
                <a:gd name="connsiteX1" fmla="*/ 483808 w 579565"/>
                <a:gd name="connsiteY1" fmla="*/ 43480 h 175834"/>
                <a:gd name="connsiteX2" fmla="*/ 579610 w 579565"/>
                <a:gd name="connsiteY2" fmla="*/ 115 h 17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565" h="175834">
                  <a:moveTo>
                    <a:pt x="44" y="165237"/>
                  </a:moveTo>
                  <a:cubicBezTo>
                    <a:pt x="44" y="165237"/>
                    <a:pt x="215176" y="229446"/>
                    <a:pt x="483808" y="43480"/>
                  </a:cubicBezTo>
                  <a:cubicBezTo>
                    <a:pt x="512894" y="23417"/>
                    <a:pt x="545342" y="8730"/>
                    <a:pt x="579610" y="115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5E32403-C301-53B7-3B49-C0B9EF7AD0ED}"/>
                </a:ext>
              </a:extLst>
            </p:cNvPr>
            <p:cNvSpPr/>
            <p:nvPr/>
          </p:nvSpPr>
          <p:spPr>
            <a:xfrm>
              <a:off x="5806454" y="4412071"/>
              <a:ext cx="309430" cy="104694"/>
            </a:xfrm>
            <a:custGeom>
              <a:avLst/>
              <a:gdLst>
                <a:gd name="connsiteX0" fmla="*/ 61 w 309430"/>
                <a:gd name="connsiteY0" fmla="*/ 109 h 104694"/>
                <a:gd name="connsiteX1" fmla="*/ 309492 w 309430"/>
                <a:gd name="connsiteY1" fmla="*/ 104804 h 10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9430" h="104694">
                  <a:moveTo>
                    <a:pt x="61" y="109"/>
                  </a:moveTo>
                  <a:cubicBezTo>
                    <a:pt x="97411" y="14678"/>
                    <a:pt x="217318" y="44360"/>
                    <a:pt x="309492" y="104804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4A5FDE7-0E1C-786C-27C7-A001B568908C}"/>
                </a:ext>
              </a:extLst>
            </p:cNvPr>
            <p:cNvSpPr/>
            <p:nvPr/>
          </p:nvSpPr>
          <p:spPr>
            <a:xfrm>
              <a:off x="5632115" y="4398051"/>
              <a:ext cx="78546" cy="3310"/>
            </a:xfrm>
            <a:custGeom>
              <a:avLst/>
              <a:gdLst>
                <a:gd name="connsiteX0" fmla="*/ 44 w 78546"/>
                <a:gd name="connsiteY0" fmla="*/ 115 h 3310"/>
                <a:gd name="connsiteX1" fmla="*/ 78591 w 78546"/>
                <a:gd name="connsiteY1" fmla="*/ 3418 h 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46" h="3310">
                  <a:moveTo>
                    <a:pt x="44" y="115"/>
                  </a:moveTo>
                  <a:cubicBezTo>
                    <a:pt x="44" y="115"/>
                    <a:pt x="30745" y="-199"/>
                    <a:pt x="78591" y="3418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DBD4567-AFB7-FFA3-739F-A16189EF49CB}"/>
                </a:ext>
              </a:extLst>
            </p:cNvPr>
            <p:cNvSpPr/>
            <p:nvPr/>
          </p:nvSpPr>
          <p:spPr>
            <a:xfrm>
              <a:off x="5972814" y="4287472"/>
              <a:ext cx="256177" cy="156234"/>
            </a:xfrm>
            <a:custGeom>
              <a:avLst/>
              <a:gdLst>
                <a:gd name="connsiteX0" fmla="*/ 77 w 256177"/>
                <a:gd name="connsiteY0" fmla="*/ 156332 h 156234"/>
                <a:gd name="connsiteX1" fmla="*/ 256255 w 256177"/>
                <a:gd name="connsiteY1" fmla="*/ 97 h 1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177" h="156234">
                  <a:moveTo>
                    <a:pt x="77" y="156332"/>
                  </a:moveTo>
                  <a:cubicBezTo>
                    <a:pt x="77" y="156332"/>
                    <a:pt x="61160" y="44012"/>
                    <a:pt x="256255" y="97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D8A1CF8-B38D-52CB-1795-768F56F17B66}"/>
                </a:ext>
              </a:extLst>
            </p:cNvPr>
            <p:cNvSpPr/>
            <p:nvPr/>
          </p:nvSpPr>
          <p:spPr>
            <a:xfrm>
              <a:off x="5632115" y="4261782"/>
              <a:ext cx="277705" cy="166712"/>
            </a:xfrm>
            <a:custGeom>
              <a:avLst/>
              <a:gdLst>
                <a:gd name="connsiteX0" fmla="*/ 44 w 277705"/>
                <a:gd name="connsiteY0" fmla="*/ 95 h 166712"/>
                <a:gd name="connsiteX1" fmla="*/ 277750 w 277705"/>
                <a:gd name="connsiteY1" fmla="*/ 166808 h 1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7705" h="166712">
                  <a:moveTo>
                    <a:pt x="44" y="95"/>
                  </a:moveTo>
                  <a:cubicBezTo>
                    <a:pt x="44" y="95"/>
                    <a:pt x="189012" y="6278"/>
                    <a:pt x="277750" y="166808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D59A408-386E-229B-CA8C-6FEDBE3220C8}"/>
                </a:ext>
              </a:extLst>
            </p:cNvPr>
            <p:cNvSpPr/>
            <p:nvPr/>
          </p:nvSpPr>
          <p:spPr>
            <a:xfrm>
              <a:off x="5753272" y="4483730"/>
              <a:ext cx="5505" cy="162908"/>
            </a:xfrm>
            <a:custGeom>
              <a:avLst/>
              <a:gdLst>
                <a:gd name="connsiteX0" fmla="*/ 68 w 5505"/>
                <a:gd name="connsiteY0" fmla="*/ 157 h 162908"/>
                <a:gd name="connsiteX1" fmla="*/ 68 w 5505"/>
                <a:gd name="connsiteY1" fmla="*/ 163065 h 16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162908">
                  <a:moveTo>
                    <a:pt x="68" y="157"/>
                  </a:moveTo>
                  <a:lnTo>
                    <a:pt x="68" y="163065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4AA4BDD1-E4D5-94CF-458B-BE171A64AA08}"/>
                </a:ext>
              </a:extLst>
            </p:cNvPr>
            <p:cNvSpPr/>
            <p:nvPr/>
          </p:nvSpPr>
          <p:spPr>
            <a:xfrm>
              <a:off x="5673173" y="4334338"/>
              <a:ext cx="160198" cy="252659"/>
            </a:xfrm>
            <a:custGeom>
              <a:avLst/>
              <a:gdLst>
                <a:gd name="connsiteX0" fmla="*/ 158392 w 160198"/>
                <a:gd name="connsiteY0" fmla="*/ 146556 h 252659"/>
                <a:gd name="connsiteX1" fmla="*/ 80142 w 160198"/>
                <a:gd name="connsiteY1" fmla="*/ 99 h 252659"/>
                <a:gd name="connsiteX2" fmla="*/ 1898 w 160198"/>
                <a:gd name="connsiteY2" fmla="*/ 146556 h 252659"/>
                <a:gd name="connsiteX3" fmla="*/ 80142 w 160198"/>
                <a:gd name="connsiteY3" fmla="*/ 252759 h 252659"/>
                <a:gd name="connsiteX4" fmla="*/ 158392 w 160198"/>
                <a:gd name="connsiteY4" fmla="*/ 146556 h 25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8" h="252659">
                  <a:moveTo>
                    <a:pt x="158392" y="146556"/>
                  </a:moveTo>
                  <a:cubicBezTo>
                    <a:pt x="149489" y="91013"/>
                    <a:pt x="122565" y="99"/>
                    <a:pt x="80142" y="99"/>
                  </a:cubicBezTo>
                  <a:cubicBezTo>
                    <a:pt x="37719" y="99"/>
                    <a:pt x="10812" y="91013"/>
                    <a:pt x="1898" y="146556"/>
                  </a:cubicBezTo>
                  <a:cubicBezTo>
                    <a:pt x="-10072" y="221260"/>
                    <a:pt x="38363" y="252225"/>
                    <a:pt x="80142" y="252759"/>
                  </a:cubicBezTo>
                  <a:cubicBezTo>
                    <a:pt x="121926" y="252225"/>
                    <a:pt x="170378" y="221260"/>
                    <a:pt x="158392" y="146556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0846678-5D84-2E2A-7B41-E492FE810B33}"/>
                </a:ext>
              </a:extLst>
            </p:cNvPr>
            <p:cNvSpPr/>
            <p:nvPr/>
          </p:nvSpPr>
          <p:spPr>
            <a:xfrm>
              <a:off x="5980742" y="4149385"/>
              <a:ext cx="92433" cy="145779"/>
            </a:xfrm>
            <a:custGeom>
              <a:avLst/>
              <a:gdLst>
                <a:gd name="connsiteX0" fmla="*/ 91443 w 92433"/>
                <a:gd name="connsiteY0" fmla="*/ 84582 h 145779"/>
                <a:gd name="connsiteX1" fmla="*/ 46295 w 92433"/>
                <a:gd name="connsiteY1" fmla="*/ 83 h 145779"/>
                <a:gd name="connsiteX2" fmla="*/ 1147 w 92433"/>
                <a:gd name="connsiteY2" fmla="*/ 84582 h 145779"/>
                <a:gd name="connsiteX3" fmla="*/ 46295 w 92433"/>
                <a:gd name="connsiteY3" fmla="*/ 145863 h 145779"/>
                <a:gd name="connsiteX4" fmla="*/ 91443 w 92433"/>
                <a:gd name="connsiteY4" fmla="*/ 84582 h 14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33" h="145779">
                  <a:moveTo>
                    <a:pt x="91443" y="84582"/>
                  </a:moveTo>
                  <a:cubicBezTo>
                    <a:pt x="86323" y="52532"/>
                    <a:pt x="70768" y="83"/>
                    <a:pt x="46295" y="83"/>
                  </a:cubicBezTo>
                  <a:cubicBezTo>
                    <a:pt x="21821" y="83"/>
                    <a:pt x="6284" y="52532"/>
                    <a:pt x="1147" y="84582"/>
                  </a:cubicBezTo>
                  <a:cubicBezTo>
                    <a:pt x="-5763" y="127688"/>
                    <a:pt x="22184" y="145549"/>
                    <a:pt x="46295" y="145863"/>
                  </a:cubicBezTo>
                  <a:cubicBezTo>
                    <a:pt x="70416" y="145549"/>
                    <a:pt x="98353" y="127704"/>
                    <a:pt x="91443" y="84582"/>
                  </a:cubicBezTo>
                  <a:close/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7784B61-68E7-3564-F2ED-9E263E0AA194}"/>
                </a:ext>
              </a:extLst>
            </p:cNvPr>
            <p:cNvSpPr/>
            <p:nvPr/>
          </p:nvSpPr>
          <p:spPr>
            <a:xfrm>
              <a:off x="6115881" y="4094998"/>
              <a:ext cx="89969" cy="141908"/>
            </a:xfrm>
            <a:custGeom>
              <a:avLst/>
              <a:gdLst>
                <a:gd name="connsiteX0" fmla="*/ 89024 w 89969"/>
                <a:gd name="connsiteY0" fmla="*/ 82346 h 141908"/>
                <a:gd name="connsiteX1" fmla="*/ 45065 w 89969"/>
                <a:gd name="connsiteY1" fmla="*/ 77 h 141908"/>
                <a:gd name="connsiteX2" fmla="*/ 1134 w 89969"/>
                <a:gd name="connsiteY2" fmla="*/ 82346 h 141908"/>
                <a:gd name="connsiteX3" fmla="*/ 45065 w 89969"/>
                <a:gd name="connsiteY3" fmla="*/ 141985 h 141908"/>
                <a:gd name="connsiteX4" fmla="*/ 89024 w 89969"/>
                <a:gd name="connsiteY4" fmla="*/ 82346 h 1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69" h="141908">
                  <a:moveTo>
                    <a:pt x="89024" y="82346"/>
                  </a:moveTo>
                  <a:cubicBezTo>
                    <a:pt x="84019" y="51138"/>
                    <a:pt x="68906" y="77"/>
                    <a:pt x="45065" y="77"/>
                  </a:cubicBezTo>
                  <a:cubicBezTo>
                    <a:pt x="21225" y="77"/>
                    <a:pt x="6111" y="51138"/>
                    <a:pt x="1134" y="82346"/>
                  </a:cubicBezTo>
                  <a:cubicBezTo>
                    <a:pt x="-5605" y="124295"/>
                    <a:pt x="21610" y="141693"/>
                    <a:pt x="45065" y="141985"/>
                  </a:cubicBezTo>
                  <a:cubicBezTo>
                    <a:pt x="68531" y="141693"/>
                    <a:pt x="95736" y="124295"/>
                    <a:pt x="89024" y="82346"/>
                  </a:cubicBezTo>
                  <a:close/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4DD19-3358-2422-5CE1-B971F7818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473199"/>
            <a:ext cx="11471999" cy="313291"/>
          </a:xfrm>
        </p:spPr>
        <p:txBody>
          <a:bodyPr/>
          <a:lstStyle/>
          <a:p>
            <a:r>
              <a:rPr lang="en-GB" dirty="0"/>
              <a:t>More than six in ten people had visited green and natural spaces in the previous 14 days*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99F29-9A6C-6761-B6D1-C8C9FE73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GREEN PLACES VISITED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7121E-A701-13B0-3436-B6D466FC7A0B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 dirty="0">
                <a:solidFill>
                  <a:srgbClr val="0B0C0C"/>
                </a:solidFill>
                <a:effectLst/>
              </a:rPr>
              <a:t>Dataset from April 2022 – March 2023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73421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9F4AE-63ED-8D0C-D898-77A039BBF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AAF0E0-6D1D-7289-DF44-1594DD1F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306780"/>
            <a:ext cx="7403998" cy="179998"/>
          </a:xfrm>
        </p:spPr>
        <p:txBody>
          <a:bodyPr/>
          <a:lstStyle/>
          <a:p>
            <a:r>
              <a:rPr lang="en-GB" dirty="0"/>
              <a:t>GREEN PLACES VISITED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916AA8-1D23-32AD-B3DE-921DD2B6A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4" y="1461218"/>
            <a:ext cx="6582696" cy="658385"/>
          </a:xfrm>
        </p:spPr>
        <p:txBody>
          <a:bodyPr wrap="square">
            <a:spAutoFit/>
          </a:bodyPr>
          <a:lstStyle/>
          <a:p>
            <a:r>
              <a:rPr lang="en-GB" dirty="0"/>
              <a:t>Urban green spaces (such as a park, field, or playground) were visited by five in ten people in the last month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666BEC-6721-70E7-1632-D343491F89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4000" y="0"/>
            <a:ext cx="4068000" cy="6858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and natural places that people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isit†. </a:t>
            </a:r>
          </a:p>
          <a:p>
            <a:pPr lvl="2"/>
            <a:r>
              <a:rPr lang="en-GB" dirty="0"/>
              <a:t>Percentage of  adults.</a:t>
            </a:r>
          </a:p>
        </p:txBody>
      </p:sp>
      <p:graphicFrame>
        <p:nvGraphicFramePr>
          <p:cNvPr id="32" name="Chart 31" descr="Urban green space 50%&#10;Woodland of forest 33%&#10;Fields / farm 32%&#10;River, lake or canal 31%&#10;Beach, coastline or sea 29%&#10;Nature or wildlife reserve 20%&#10;Grounds of historic property 19%&#10;Hill, mountain or moorland 12%&#10;Allotment or community garden 8%">
            <a:extLst>
              <a:ext uri="{FF2B5EF4-FFF2-40B4-BE49-F238E27FC236}">
                <a16:creationId xmlns:a16="http://schemas.microsoft.com/office/drawing/2014/main" id="{A4EFB3C7-1DAD-DA2E-5BBE-556980255A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357125"/>
              </p:ext>
            </p:extLst>
          </p:nvPr>
        </p:nvGraphicFramePr>
        <p:xfrm>
          <a:off x="8394253" y="1396779"/>
          <a:ext cx="3572557" cy="514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Footer Placeholder 55">
            <a:extLst>
              <a:ext uri="{FF2B5EF4-FFF2-40B4-BE49-F238E27FC236}">
                <a16:creationId xmlns:a16="http://schemas.microsoft.com/office/drawing/2014/main" id="{AA25677B-D877-F46E-B23E-E01370335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5754" y="5958215"/>
            <a:ext cx="5838244" cy="553998"/>
          </a:xfrm>
        </p:spPr>
        <p:txBody>
          <a:bodyPr/>
          <a:lstStyle/>
          <a:p>
            <a:r>
              <a:rPr lang="en-GB"/>
              <a:t>* </a:t>
            </a:r>
            <a:r>
              <a:rPr lang="en-GB" sz="900"/>
              <a:t>Sample size 24,104 (April 2022 to March 2023). </a:t>
            </a:r>
          </a:p>
          <a:p>
            <a:r>
              <a:rPr lang="en-GB" sz="900"/>
              <a:t>† Respondents were asked: ‘Which of the following type(s) of green and natural spaces have you visited during the last month?’ [Select all that apply]. Answer options not included here are: no visits in the last month, don’t know, prefer not to say, and other.</a:t>
            </a:r>
            <a:endParaRPr lang="en-GB" dirty="0"/>
          </a:p>
        </p:txBody>
      </p:sp>
      <p:pic>
        <p:nvPicPr>
          <p:cNvPr id="28" name="Picture 27" descr="An outdoor scene showing three adults and a child engaging in various activities such as working out, blind man on a stroll with his guide dog and a woman walking with child in a stroller.">
            <a:extLst>
              <a:ext uri="{FF2B5EF4-FFF2-40B4-BE49-F238E27FC236}">
                <a16:creationId xmlns:a16="http://schemas.microsoft.com/office/drawing/2014/main" id="{5BEBB618-B20D-1F23-E94D-39A20CEDA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1852" y="2261160"/>
            <a:ext cx="6425320" cy="35570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48EE6-9E49-FC9F-4F1E-C6A3411171D4}"/>
              </a:ext>
            </a:extLst>
          </p:cNvPr>
          <p:cNvSpPr txBox="1"/>
          <p:nvPr/>
        </p:nvSpPr>
        <p:spPr>
          <a:xfrm>
            <a:off x="3281457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 dirty="0">
                <a:solidFill>
                  <a:srgbClr val="0B0C0C"/>
                </a:solidFill>
                <a:effectLst/>
              </a:rPr>
              <a:t>Dataset from April 2022 – March 2023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69290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7F71A-E0EF-270C-8B6C-B10585334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0B42-7726-6D4B-C7E6-58980C0C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5">
                    <a:lumMod val="50000"/>
                  </a:schemeClr>
                </a:solidFill>
              </a:rPr>
              <a:t>TRAVEL TO GREEN &amp; NATURAL SPACES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02096-888F-D334-3E3B-70F38F88E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5179562" cy="651845"/>
          </a:xfrm>
        </p:spPr>
        <p:txBody>
          <a:bodyPr/>
          <a:lstStyle/>
          <a:p>
            <a:r>
              <a:rPr lang="en-GB" dirty="0"/>
              <a:t>65% of people agreed that local green spaces were within easy walking distance*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25A90-616F-0E04-DDDF-11EED702AC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25754" y="6235214"/>
            <a:ext cx="8310342" cy="276999"/>
          </a:xfrm>
        </p:spPr>
        <p:txBody>
          <a:bodyPr/>
          <a:lstStyle/>
          <a:p>
            <a:r>
              <a:rPr lang="en-GB"/>
              <a:t>*Sample size 24,987 (April 2022 to March 2023). </a:t>
            </a:r>
          </a:p>
          <a:p>
            <a:r>
              <a:rPr lang="en-GB" sz="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† Due to rounding, the total disagree does add up to 24%. The missing 1% when totalling up the numbers (24%+10%+65%=99%) is due to ‘don’t know’ answers.</a:t>
            </a:r>
            <a:endParaRPr lang="en-GB" dirty="0"/>
          </a:p>
        </p:txBody>
      </p:sp>
      <p:graphicFrame>
        <p:nvGraphicFramePr>
          <p:cNvPr id="7" name="Chart 6" descr="31% Strongly Agree&#10;34% Agree&#10;10% Neither agree nor disagree&#10;11% Disagree&#10;12% Strongly Disagree">
            <a:extLst>
              <a:ext uri="{FF2B5EF4-FFF2-40B4-BE49-F238E27FC236}">
                <a16:creationId xmlns:a16="http://schemas.microsoft.com/office/drawing/2014/main" id="{9B656016-19C9-67EE-1BA6-0D96725503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534560"/>
              </p:ext>
            </p:extLst>
          </p:nvPr>
        </p:nvGraphicFramePr>
        <p:xfrm>
          <a:off x="282256" y="3234199"/>
          <a:ext cx="11627488" cy="2429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5A6036C-82E4-2977-66A1-CEBCA174B638}"/>
              </a:ext>
            </a:extLst>
          </p:cNvPr>
          <p:cNvSpPr txBox="1"/>
          <p:nvPr/>
        </p:nvSpPr>
        <p:spPr>
          <a:xfrm>
            <a:off x="1431756" y="5517114"/>
            <a:ext cx="6780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b="1" dirty="0">
                <a:solidFill>
                  <a:schemeClr val="accent5">
                    <a:lumMod val="25000"/>
                  </a:schemeClr>
                </a:solidFill>
              </a:rPr>
              <a:t>DISAGREE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F32A8-3032-9D41-E3F6-E793D79FB30B}"/>
              </a:ext>
            </a:extLst>
          </p:cNvPr>
          <p:cNvSpPr txBox="1"/>
          <p:nvPr/>
        </p:nvSpPr>
        <p:spPr>
          <a:xfrm>
            <a:off x="1422893" y="5086227"/>
            <a:ext cx="9361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25000"/>
                  </a:schemeClr>
                </a:solidFill>
              </a:rPr>
              <a:t>24</a:t>
            </a:r>
            <a:r>
              <a:rPr lang="en-GB" b="1" dirty="0">
                <a:solidFill>
                  <a:schemeClr val="accent5">
                    <a:lumMod val="25000"/>
                  </a:schemeClr>
                </a:solidFill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B0109-6933-10C8-B5CC-352BAF22B39F}"/>
              </a:ext>
            </a:extLst>
          </p:cNvPr>
          <p:cNvSpPr txBox="1"/>
          <p:nvPr/>
        </p:nvSpPr>
        <p:spPr>
          <a:xfrm>
            <a:off x="7905665" y="5511449"/>
            <a:ext cx="45044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accent5">
                    <a:lumMod val="50000"/>
                  </a:schemeClr>
                </a:solidFill>
              </a:rPr>
              <a:t>AGREE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82FC66-9B85-274A-67D8-73AF94EB9C91}"/>
              </a:ext>
            </a:extLst>
          </p:cNvPr>
          <p:cNvSpPr txBox="1"/>
          <p:nvPr/>
        </p:nvSpPr>
        <p:spPr>
          <a:xfrm>
            <a:off x="7665747" y="5089034"/>
            <a:ext cx="10507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>
                <a:solidFill>
                  <a:schemeClr val="accent5">
                    <a:lumMod val="50000"/>
                  </a:schemeClr>
                </a:solidFill>
              </a:rPr>
              <a:t>65</a:t>
            </a:r>
            <a:r>
              <a:rPr lang="en-GB" b="1">
                <a:solidFill>
                  <a:schemeClr val="accent5">
                    <a:lumMod val="50000"/>
                  </a:schemeClr>
                </a:solidFill>
              </a:rPr>
              <a:t>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5BB647-8C08-CBD2-4403-710F296A9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41950" y="5341117"/>
            <a:ext cx="3280337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headEnd type="triangle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9910D9-B9F8-BEA8-7CB6-A36CD188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75865" y="5341117"/>
            <a:ext cx="2980542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headEnd type="triangle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A692D0-7535-82BF-9189-BE81178C4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241950" y="5237166"/>
            <a:ext cx="0" cy="207463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38CA80-1C63-ACA8-744D-ED536DE7E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1756407" y="5237166"/>
            <a:ext cx="0" cy="207463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343493E-657E-70D7-003E-A1940A401D76}"/>
              </a:ext>
            </a:extLst>
          </p:cNvPr>
          <p:cNvSpPr txBox="1"/>
          <p:nvPr/>
        </p:nvSpPr>
        <p:spPr>
          <a:xfrm>
            <a:off x="8169133" y="4394575"/>
            <a:ext cx="35872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b="1">
                <a:solidFill>
                  <a:schemeClr val="bg2"/>
                </a:solidFill>
              </a:rPr>
              <a:t>STRONGLY AGREE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4B3AC8-DF2B-EB16-8E65-4E2CD4E1C019}"/>
              </a:ext>
            </a:extLst>
          </p:cNvPr>
          <p:cNvSpPr txBox="1"/>
          <p:nvPr/>
        </p:nvSpPr>
        <p:spPr>
          <a:xfrm>
            <a:off x="4254269" y="4394575"/>
            <a:ext cx="39148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b="1">
                <a:solidFill>
                  <a:schemeClr val="bg2"/>
                </a:solidFill>
              </a:rPr>
              <a:t>AGREE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45D4C4-FB47-D758-4F68-85728FA96C05}"/>
              </a:ext>
            </a:extLst>
          </p:cNvPr>
          <p:cNvSpPr txBox="1"/>
          <p:nvPr/>
        </p:nvSpPr>
        <p:spPr>
          <a:xfrm>
            <a:off x="444239" y="4394575"/>
            <a:ext cx="1341019" cy="276999"/>
          </a:xfrm>
          <a:prstGeom prst="rect">
            <a:avLst/>
          </a:prstGeom>
          <a:noFill/>
        </p:spPr>
        <p:txBody>
          <a:bodyPr wrap="square" lIns="144000" tIns="0" rIns="144000" bIns="0" rtlCol="0">
            <a:spAutoFit/>
          </a:bodyPr>
          <a:lstStyle/>
          <a:p>
            <a:pPr algn="ctr"/>
            <a:r>
              <a:rPr lang="en-GB" sz="900" b="1">
                <a:solidFill>
                  <a:schemeClr val="bg2"/>
                </a:solidFill>
              </a:rPr>
              <a:t>STRONGLY DISAGREE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F0921F-4372-A07F-7A62-92C958DD3BA7}"/>
              </a:ext>
            </a:extLst>
          </p:cNvPr>
          <p:cNvSpPr txBox="1"/>
          <p:nvPr/>
        </p:nvSpPr>
        <p:spPr>
          <a:xfrm>
            <a:off x="3070416" y="4394575"/>
            <a:ext cx="11776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b="1">
                <a:solidFill>
                  <a:schemeClr val="accent5">
                    <a:lumMod val="50000"/>
                  </a:schemeClr>
                </a:solidFill>
              </a:rPr>
              <a:t>NEITHER AGREE</a:t>
            </a:r>
            <a:br>
              <a:rPr lang="en-GB" sz="900" b="1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900" b="1">
                <a:solidFill>
                  <a:schemeClr val="accent5">
                    <a:lumMod val="50000"/>
                  </a:schemeClr>
                </a:solidFill>
              </a:rPr>
              <a:t>NOR DISAGREE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4821D9-29CB-6F43-7DBD-6AFEB7BF946B}"/>
              </a:ext>
            </a:extLst>
          </p:cNvPr>
          <p:cNvSpPr txBox="1"/>
          <p:nvPr/>
        </p:nvSpPr>
        <p:spPr>
          <a:xfrm>
            <a:off x="1818949" y="4394575"/>
            <a:ext cx="1245247" cy="138499"/>
          </a:xfrm>
          <a:prstGeom prst="rect">
            <a:avLst/>
          </a:prstGeom>
          <a:noFill/>
        </p:spPr>
        <p:txBody>
          <a:bodyPr wrap="square" lIns="144000" tIns="0" rIns="144000" bIns="0" rtlCol="0">
            <a:spAutoFit/>
          </a:bodyPr>
          <a:lstStyle/>
          <a:p>
            <a:pPr algn="ctr"/>
            <a:r>
              <a:rPr lang="en-GB" sz="900" b="1">
                <a:solidFill>
                  <a:schemeClr val="bg2"/>
                </a:solidFill>
              </a:rPr>
              <a:t>DISAGREE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A7F91F-9E66-FC59-A1AE-7F146E4AC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4862" y="5341117"/>
            <a:ext cx="790932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headEnd type="triangle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08E6F1D-6F66-8A53-2575-493D927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24862" y="5237166"/>
            <a:ext cx="0" cy="207463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D0B533-1C9C-0064-FD31-B81F59E7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278337" y="5341117"/>
            <a:ext cx="791270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headEnd type="triangle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C04FC3-A9CB-26D5-10F4-68FA32C8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3069607" y="5237166"/>
            <a:ext cx="0" cy="207463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family of four going for a walk. Mother is carrying a small child. The father leads a slightly older child by the hand.&#10;">
            <a:extLst>
              <a:ext uri="{FF2B5EF4-FFF2-40B4-BE49-F238E27FC236}">
                <a16:creationId xmlns:a16="http://schemas.microsoft.com/office/drawing/2014/main" id="{54E21CCD-79A3-83B4-A848-6BE570BE6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477" y="619873"/>
            <a:ext cx="2714845" cy="2750724"/>
          </a:xfrm>
          <a:prstGeom prst="rect">
            <a:avLst/>
          </a:prstGeom>
        </p:spPr>
      </p:pic>
      <p:grpSp>
        <p:nvGrpSpPr>
          <p:cNvPr id="28" name="Group 27" descr="dagger symbol">
            <a:extLst>
              <a:ext uri="{FF2B5EF4-FFF2-40B4-BE49-F238E27FC236}">
                <a16:creationId xmlns:a16="http://schemas.microsoft.com/office/drawing/2014/main" id="{B387746E-9E82-26E6-7520-6D282A3C60CD}"/>
              </a:ext>
            </a:extLst>
          </p:cNvPr>
          <p:cNvGrpSpPr/>
          <p:nvPr/>
        </p:nvGrpSpPr>
        <p:grpSpPr>
          <a:xfrm>
            <a:off x="2029175" y="5158215"/>
            <a:ext cx="107255" cy="143455"/>
            <a:chOff x="2125043" y="5154350"/>
            <a:chExt cx="107255" cy="1434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EDE45EC-D359-DEBB-B675-F7717F7E36C7}"/>
                </a:ext>
              </a:extLst>
            </p:cNvPr>
            <p:cNvCxnSpPr>
              <a:cxnSpLocks/>
            </p:cNvCxnSpPr>
            <p:nvPr/>
          </p:nvCxnSpPr>
          <p:spPr>
            <a:xfrm>
              <a:off x="2178671" y="5154350"/>
              <a:ext cx="0" cy="143455"/>
            </a:xfrm>
            <a:prstGeom prst="line">
              <a:avLst/>
            </a:prstGeom>
            <a:ln w="25400"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9EAE61-0DDD-FB22-7429-C503CA14C4ED}"/>
                </a:ext>
              </a:extLst>
            </p:cNvPr>
            <p:cNvCxnSpPr>
              <a:cxnSpLocks/>
            </p:cNvCxnSpPr>
            <p:nvPr/>
          </p:nvCxnSpPr>
          <p:spPr>
            <a:xfrm>
              <a:off x="2125043" y="5207669"/>
              <a:ext cx="107255" cy="0"/>
            </a:xfrm>
            <a:prstGeom prst="line">
              <a:avLst/>
            </a:prstGeom>
            <a:ln w="25400"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68CE24-F3BD-DC47-F3F0-E8A29055898F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 dirty="0">
                <a:solidFill>
                  <a:srgbClr val="0B0C0C"/>
                </a:solidFill>
                <a:effectLst/>
              </a:rPr>
              <a:t>Dataset from April 2022 – March 2023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63464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7F009-3614-5521-9F15-2A0FF9AE9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9A345-BB0D-9F44-510A-D3590918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5">
                    <a:lumMod val="50000"/>
                  </a:schemeClr>
                </a:solidFill>
              </a:rPr>
              <a:t>TRAVEL TO GREEN &amp; NATURAL SPACES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0B3E-8F31-7137-9966-2885B2F77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473199"/>
            <a:ext cx="11108099" cy="313291"/>
          </a:xfrm>
        </p:spPr>
        <p:txBody>
          <a:bodyPr/>
          <a:lstStyle/>
          <a:p>
            <a:r>
              <a:rPr lang="en-GB" dirty="0"/>
              <a:t>Almost two in three journeys (65%) to a natural space were below three miles in travel distance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BA4E7-A7CE-B976-0AC0-0976C1B8F8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*Sample size 14,715 (April 2022 to March 2023)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E1D0845-AEB8-1EEB-E111-43AA4627B595}"/>
              </a:ext>
            </a:extLst>
          </p:cNvPr>
          <p:cNvSpPr txBox="1"/>
          <p:nvPr/>
        </p:nvSpPr>
        <p:spPr>
          <a:xfrm>
            <a:off x="360000" y="1972375"/>
            <a:ext cx="6096000" cy="1880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Distance travelled to green and natural space* 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 descr="41% &lt; 1 Mile&#10;24% 1-2 Miles&#10;22% 3-10 Miles&#10;12% &gt; 19 Miles">
            <a:extLst>
              <a:ext uri="{FF2B5EF4-FFF2-40B4-BE49-F238E27FC236}">
                <a16:creationId xmlns:a16="http://schemas.microsoft.com/office/drawing/2014/main" id="{F153257F-3B7C-9ED5-7CD8-3F7D86A29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448206"/>
              </p:ext>
            </p:extLst>
          </p:nvPr>
        </p:nvGraphicFramePr>
        <p:xfrm>
          <a:off x="360000" y="2304343"/>
          <a:ext cx="11307744" cy="26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0D84F4A-FC05-1A22-66EB-5B1BD77CCA65}"/>
              </a:ext>
            </a:extLst>
          </p:cNvPr>
          <p:cNvSpPr>
            <a:spLocks/>
          </p:cNvSpPr>
          <p:nvPr/>
        </p:nvSpPr>
        <p:spPr>
          <a:xfrm>
            <a:off x="1493640" y="4300455"/>
            <a:ext cx="914760" cy="35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400" b="1" dirty="0">
                <a:solidFill>
                  <a:schemeClr val="bg2"/>
                </a:solidFill>
              </a:rPr>
              <a:t>41</a:t>
            </a:r>
            <a:r>
              <a:rPr lang="en-GB" sz="1400" b="1" dirty="0">
                <a:solidFill>
                  <a:schemeClr val="bg2"/>
                </a:solidFill>
              </a:rPr>
              <a:t>%</a:t>
            </a:r>
          </a:p>
          <a:p>
            <a:r>
              <a:rPr lang="en-GB" sz="1100" dirty="0">
                <a:solidFill>
                  <a:schemeClr val="bg2"/>
                </a:solidFill>
              </a:rPr>
              <a:t>&lt;1 Mile</a:t>
            </a: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A0A44-2DA8-B493-B773-342024C3EC45}"/>
              </a:ext>
            </a:extLst>
          </p:cNvPr>
          <p:cNvSpPr>
            <a:spLocks/>
          </p:cNvSpPr>
          <p:nvPr/>
        </p:nvSpPr>
        <p:spPr>
          <a:xfrm>
            <a:off x="6070943" y="4267637"/>
            <a:ext cx="914760" cy="38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400" b="1" dirty="0">
                <a:solidFill>
                  <a:schemeClr val="bg2"/>
                </a:solidFill>
              </a:rPr>
              <a:t>24</a:t>
            </a:r>
            <a:r>
              <a:rPr lang="en-GB" sz="1400" b="1" dirty="0">
                <a:solidFill>
                  <a:schemeClr val="bg2"/>
                </a:solidFill>
              </a:rPr>
              <a:t>%</a:t>
            </a:r>
          </a:p>
          <a:p>
            <a:r>
              <a:rPr lang="en-GB" sz="1100" dirty="0">
                <a:solidFill>
                  <a:schemeClr val="bg2"/>
                </a:solidFill>
              </a:rPr>
              <a:t>1-2 Miles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B82931-1BE1-8792-8D8E-F879122A2863}"/>
              </a:ext>
            </a:extLst>
          </p:cNvPr>
          <p:cNvSpPr>
            <a:spLocks/>
          </p:cNvSpPr>
          <p:nvPr/>
        </p:nvSpPr>
        <p:spPr>
          <a:xfrm>
            <a:off x="8699009" y="4267637"/>
            <a:ext cx="914760" cy="38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400" b="1" dirty="0">
                <a:solidFill>
                  <a:schemeClr val="bg2"/>
                </a:solidFill>
              </a:rPr>
              <a:t>22</a:t>
            </a:r>
            <a:r>
              <a:rPr lang="en-GB" sz="1400" b="1" dirty="0">
                <a:solidFill>
                  <a:schemeClr val="bg2"/>
                </a:solidFill>
              </a:rPr>
              <a:t>%</a:t>
            </a:r>
          </a:p>
          <a:p>
            <a:r>
              <a:rPr lang="en-GB" sz="1100" dirty="0">
                <a:solidFill>
                  <a:schemeClr val="bg2"/>
                </a:solidFill>
              </a:rPr>
              <a:t>3-10 Miles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A5C9F8-A5A9-6DD8-EF83-FC6510F1FBC8}"/>
              </a:ext>
            </a:extLst>
          </p:cNvPr>
          <p:cNvSpPr>
            <a:spLocks/>
          </p:cNvSpPr>
          <p:nvPr/>
        </p:nvSpPr>
        <p:spPr>
          <a:xfrm>
            <a:off x="10881789" y="4267637"/>
            <a:ext cx="914760" cy="38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000" b="1" dirty="0">
                <a:solidFill>
                  <a:schemeClr val="bg2"/>
                </a:solidFill>
              </a:rPr>
              <a:t>12</a:t>
            </a:r>
            <a:r>
              <a:rPr lang="en-GB" sz="1200" b="1" dirty="0">
                <a:solidFill>
                  <a:schemeClr val="bg2"/>
                </a:solidFill>
              </a:rPr>
              <a:t>%</a:t>
            </a:r>
          </a:p>
          <a:p>
            <a:r>
              <a:rPr lang="en-GB" sz="1050" dirty="0">
                <a:solidFill>
                  <a:schemeClr val="bg2"/>
                </a:solidFill>
              </a:rPr>
              <a:t>&gt;10 Miles</a:t>
            </a:r>
          </a:p>
        </p:txBody>
      </p:sp>
      <p:grpSp>
        <p:nvGrpSpPr>
          <p:cNvPr id="71" name="Graphic 24" descr="A landscape featuring green trees and rolling hills.">
            <a:extLst>
              <a:ext uri="{FF2B5EF4-FFF2-40B4-BE49-F238E27FC236}">
                <a16:creationId xmlns:a16="http://schemas.microsoft.com/office/drawing/2014/main" id="{99F02434-6E16-7F44-D580-FB74815C4A2E}"/>
              </a:ext>
            </a:extLst>
          </p:cNvPr>
          <p:cNvGrpSpPr/>
          <p:nvPr/>
        </p:nvGrpSpPr>
        <p:grpSpPr>
          <a:xfrm>
            <a:off x="5246768" y="4142163"/>
            <a:ext cx="690865" cy="552212"/>
            <a:chOff x="5632115" y="3957235"/>
            <a:chExt cx="899374" cy="718875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DD213E3-77E6-108A-CD0C-8CB0A220D264}"/>
                </a:ext>
              </a:extLst>
            </p:cNvPr>
            <p:cNvSpPr/>
            <p:nvPr/>
          </p:nvSpPr>
          <p:spPr>
            <a:xfrm>
              <a:off x="6260699" y="4136237"/>
              <a:ext cx="270790" cy="425863"/>
            </a:xfrm>
            <a:custGeom>
              <a:avLst/>
              <a:gdLst>
                <a:gd name="connsiteX0" fmla="*/ 77662 w 270790"/>
                <a:gd name="connsiteY0" fmla="*/ 411978 h 425863"/>
                <a:gd name="connsiteX1" fmla="*/ 2534 w 270790"/>
                <a:gd name="connsiteY1" fmla="*/ 248558 h 425863"/>
                <a:gd name="connsiteX2" fmla="*/ 135749 w 270790"/>
                <a:gd name="connsiteY2" fmla="*/ 83 h 425863"/>
                <a:gd name="connsiteX3" fmla="*/ 267615 w 270790"/>
                <a:gd name="connsiteY3" fmla="*/ 246961 h 425863"/>
                <a:gd name="connsiteX4" fmla="*/ 140484 w 270790"/>
                <a:gd name="connsiteY4" fmla="*/ 425946 h 42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90" h="425863">
                  <a:moveTo>
                    <a:pt x="77662" y="411978"/>
                  </a:moveTo>
                  <a:cubicBezTo>
                    <a:pt x="28137" y="388027"/>
                    <a:pt x="-10080" y="333409"/>
                    <a:pt x="2534" y="248558"/>
                  </a:cubicBezTo>
                  <a:cubicBezTo>
                    <a:pt x="15611" y="160717"/>
                    <a:pt x="64266" y="83"/>
                    <a:pt x="135749" y="83"/>
                  </a:cubicBezTo>
                  <a:cubicBezTo>
                    <a:pt x="207232" y="83"/>
                    <a:pt x="252644" y="153323"/>
                    <a:pt x="267615" y="246961"/>
                  </a:cubicBezTo>
                  <a:cubicBezTo>
                    <a:pt x="287822" y="372853"/>
                    <a:pt x="210904" y="425043"/>
                    <a:pt x="140484" y="425946"/>
                  </a:cubicBezTo>
                </a:path>
              </a:pathLst>
            </a:custGeom>
            <a:solidFill>
              <a:schemeClr val="bg2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637FB568-D037-E920-6C8E-A3CD1ED05833}"/>
                </a:ext>
              </a:extLst>
            </p:cNvPr>
            <p:cNvSpPr/>
            <p:nvPr/>
          </p:nvSpPr>
          <p:spPr>
            <a:xfrm>
              <a:off x="6314476" y="4407313"/>
              <a:ext cx="79367" cy="71042"/>
            </a:xfrm>
            <a:custGeom>
              <a:avLst/>
              <a:gdLst>
                <a:gd name="connsiteX0" fmla="*/ 79537 w 79367"/>
                <a:gd name="connsiteY0" fmla="*/ 71186 h 71042"/>
                <a:gd name="connsiteX1" fmla="*/ 170 w 79367"/>
                <a:gd name="connsiteY1" fmla="*/ 143 h 7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67" h="71042">
                  <a:moveTo>
                    <a:pt x="79537" y="71186"/>
                  </a:moveTo>
                  <a:lnTo>
                    <a:pt x="170" y="143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76AD60FB-B038-2D06-4567-5E54338BA3DC}"/>
                </a:ext>
              </a:extLst>
            </p:cNvPr>
            <p:cNvSpPr/>
            <p:nvPr/>
          </p:nvSpPr>
          <p:spPr>
            <a:xfrm>
              <a:off x="6344659" y="4334327"/>
              <a:ext cx="47835" cy="42973"/>
            </a:xfrm>
            <a:custGeom>
              <a:avLst/>
              <a:gdLst>
                <a:gd name="connsiteX0" fmla="*/ 48010 w 47835"/>
                <a:gd name="connsiteY0" fmla="*/ 43103 h 42973"/>
                <a:gd name="connsiteX1" fmla="*/ 175 w 47835"/>
                <a:gd name="connsiteY1" fmla="*/ 130 h 4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5" h="42973">
                  <a:moveTo>
                    <a:pt x="48010" y="43103"/>
                  </a:moveTo>
                  <a:lnTo>
                    <a:pt x="175" y="13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61097FB2-574F-AFA9-1FDD-ADF50F3ACEE0}"/>
                </a:ext>
              </a:extLst>
            </p:cNvPr>
            <p:cNvSpPr/>
            <p:nvPr/>
          </p:nvSpPr>
          <p:spPr>
            <a:xfrm>
              <a:off x="6398132" y="4407313"/>
              <a:ext cx="79378" cy="71042"/>
            </a:xfrm>
            <a:custGeom>
              <a:avLst/>
              <a:gdLst>
                <a:gd name="connsiteX0" fmla="*/ 185 w 79378"/>
                <a:gd name="connsiteY0" fmla="*/ 71186 h 71042"/>
                <a:gd name="connsiteX1" fmla="*/ 79563 w 79378"/>
                <a:gd name="connsiteY1" fmla="*/ 143 h 7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8" h="71042">
                  <a:moveTo>
                    <a:pt x="185" y="71186"/>
                  </a:moveTo>
                  <a:lnTo>
                    <a:pt x="79563" y="143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91AF0D-E931-6161-8468-733E444E58EA}"/>
                </a:ext>
              </a:extLst>
            </p:cNvPr>
            <p:cNvSpPr/>
            <p:nvPr/>
          </p:nvSpPr>
          <p:spPr>
            <a:xfrm>
              <a:off x="6399492" y="4334327"/>
              <a:ext cx="47846" cy="42973"/>
            </a:xfrm>
            <a:custGeom>
              <a:avLst/>
              <a:gdLst>
                <a:gd name="connsiteX0" fmla="*/ 185 w 47846"/>
                <a:gd name="connsiteY0" fmla="*/ 43103 h 42973"/>
                <a:gd name="connsiteX1" fmla="*/ 48031 w 47846"/>
                <a:gd name="connsiteY1" fmla="*/ 130 h 4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46" h="42973">
                  <a:moveTo>
                    <a:pt x="185" y="43103"/>
                  </a:moveTo>
                  <a:lnTo>
                    <a:pt x="48031" y="13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032F21BD-8DD4-BE87-921E-71A9F4FB205B}"/>
                </a:ext>
              </a:extLst>
            </p:cNvPr>
            <p:cNvSpPr/>
            <p:nvPr/>
          </p:nvSpPr>
          <p:spPr>
            <a:xfrm>
              <a:off x="6396117" y="4273273"/>
              <a:ext cx="5505" cy="402837"/>
            </a:xfrm>
            <a:custGeom>
              <a:avLst/>
              <a:gdLst>
                <a:gd name="connsiteX0" fmla="*/ 184 w 5505"/>
                <a:gd name="connsiteY0" fmla="*/ 119 h 402837"/>
                <a:gd name="connsiteX1" fmla="*/ 184 w 5505"/>
                <a:gd name="connsiteY1" fmla="*/ 402957 h 4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402837">
                  <a:moveTo>
                    <a:pt x="184" y="119"/>
                  </a:moveTo>
                  <a:lnTo>
                    <a:pt x="184" y="402957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812FBAC-FAEC-518F-8F69-D18A49D9794F}"/>
                </a:ext>
              </a:extLst>
            </p:cNvPr>
            <p:cNvSpPr/>
            <p:nvPr/>
          </p:nvSpPr>
          <p:spPr>
            <a:xfrm>
              <a:off x="6026964" y="4304634"/>
              <a:ext cx="5505" cy="74142"/>
            </a:xfrm>
            <a:custGeom>
              <a:avLst/>
              <a:gdLst>
                <a:gd name="connsiteX0" fmla="*/ 117 w 5505"/>
                <a:gd name="connsiteY0" fmla="*/ 125 h 74142"/>
                <a:gd name="connsiteX1" fmla="*/ 117 w 5505"/>
                <a:gd name="connsiteY1" fmla="*/ 74267 h 7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74142">
                  <a:moveTo>
                    <a:pt x="117" y="125"/>
                  </a:moveTo>
                  <a:lnTo>
                    <a:pt x="117" y="74267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F70CD82F-C2A3-887B-921D-D33E5E473A14}"/>
                </a:ext>
              </a:extLst>
            </p:cNvPr>
            <p:cNvSpPr/>
            <p:nvPr/>
          </p:nvSpPr>
          <p:spPr>
            <a:xfrm>
              <a:off x="6160862" y="4241884"/>
              <a:ext cx="5505" cy="60977"/>
            </a:xfrm>
            <a:custGeom>
              <a:avLst/>
              <a:gdLst>
                <a:gd name="connsiteX0" fmla="*/ 142 w 5505"/>
                <a:gd name="connsiteY0" fmla="*/ 113 h 60977"/>
                <a:gd name="connsiteX1" fmla="*/ 142 w 5505"/>
                <a:gd name="connsiteY1" fmla="*/ 61091 h 6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60977">
                  <a:moveTo>
                    <a:pt x="142" y="113"/>
                  </a:moveTo>
                  <a:lnTo>
                    <a:pt x="142" y="61091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36B581A-8FD0-C20C-79BD-8357027A708E}"/>
                </a:ext>
              </a:extLst>
            </p:cNvPr>
            <p:cNvSpPr/>
            <p:nvPr/>
          </p:nvSpPr>
          <p:spPr>
            <a:xfrm>
              <a:off x="5730197" y="4057161"/>
              <a:ext cx="124190" cy="124190"/>
            </a:xfrm>
            <a:custGeom>
              <a:avLst/>
              <a:gdLst>
                <a:gd name="connsiteX0" fmla="*/ 124245 w 124190"/>
                <a:gd name="connsiteY0" fmla="*/ 62176 h 124190"/>
                <a:gd name="connsiteX1" fmla="*/ 62144 w 124190"/>
                <a:gd name="connsiteY1" fmla="*/ 124266 h 124190"/>
                <a:gd name="connsiteX2" fmla="*/ 54 w 124190"/>
                <a:gd name="connsiteY2" fmla="*/ 62165 h 124190"/>
                <a:gd name="connsiteX3" fmla="*/ 62138 w 124190"/>
                <a:gd name="connsiteY3" fmla="*/ 75 h 124190"/>
                <a:gd name="connsiteX4" fmla="*/ 124245 w 124190"/>
                <a:gd name="connsiteY4" fmla="*/ 62160 h 124190"/>
                <a:gd name="connsiteX5" fmla="*/ 124245 w 124190"/>
                <a:gd name="connsiteY5" fmla="*/ 62176 h 12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90" h="124190">
                  <a:moveTo>
                    <a:pt x="124245" y="62176"/>
                  </a:moveTo>
                  <a:cubicBezTo>
                    <a:pt x="124241" y="96471"/>
                    <a:pt x="96438" y="124269"/>
                    <a:pt x="62144" y="124266"/>
                  </a:cubicBezTo>
                  <a:cubicBezTo>
                    <a:pt x="27849" y="124263"/>
                    <a:pt x="51" y="96460"/>
                    <a:pt x="54" y="62165"/>
                  </a:cubicBezTo>
                  <a:cubicBezTo>
                    <a:pt x="57" y="27877"/>
                    <a:pt x="27850" y="81"/>
                    <a:pt x="62138" y="75"/>
                  </a:cubicBezTo>
                  <a:cubicBezTo>
                    <a:pt x="96433" y="69"/>
                    <a:pt x="124239" y="27865"/>
                    <a:pt x="124245" y="62160"/>
                  </a:cubicBezTo>
                  <a:cubicBezTo>
                    <a:pt x="124245" y="62165"/>
                    <a:pt x="124245" y="62171"/>
                    <a:pt x="124245" y="62176"/>
                  </a:cubicBezTo>
                  <a:close/>
                </a:path>
              </a:pathLst>
            </a:custGeom>
            <a:solidFill>
              <a:schemeClr val="bg2"/>
            </a:solidFill>
            <a:ln w="1587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C2CB91CA-F7FD-F664-9211-442BBE21C0BD}"/>
                </a:ext>
              </a:extLst>
            </p:cNvPr>
            <p:cNvSpPr/>
            <p:nvPr/>
          </p:nvSpPr>
          <p:spPr>
            <a:xfrm>
              <a:off x="6232670" y="3957235"/>
              <a:ext cx="163442" cy="34136"/>
            </a:xfrm>
            <a:custGeom>
              <a:avLst/>
              <a:gdLst>
                <a:gd name="connsiteX0" fmla="*/ 163548 w 163442"/>
                <a:gd name="connsiteY0" fmla="*/ 34197 h 34136"/>
                <a:gd name="connsiteX1" fmla="*/ 130474 w 163442"/>
                <a:gd name="connsiteY1" fmla="*/ 34197 h 34136"/>
                <a:gd name="connsiteX2" fmla="*/ 96338 w 163442"/>
                <a:gd name="connsiteY2" fmla="*/ 60 h 34136"/>
                <a:gd name="connsiteX3" fmla="*/ 62201 w 163442"/>
                <a:gd name="connsiteY3" fmla="*/ 34197 h 34136"/>
                <a:gd name="connsiteX4" fmla="*/ 106 w 163442"/>
                <a:gd name="connsiteY4" fmla="*/ 34197 h 3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42" h="34136">
                  <a:moveTo>
                    <a:pt x="163548" y="34197"/>
                  </a:moveTo>
                  <a:lnTo>
                    <a:pt x="130474" y="34197"/>
                  </a:lnTo>
                  <a:cubicBezTo>
                    <a:pt x="130474" y="15344"/>
                    <a:pt x="115191" y="60"/>
                    <a:pt x="96338" y="60"/>
                  </a:cubicBezTo>
                  <a:cubicBezTo>
                    <a:pt x="77485" y="60"/>
                    <a:pt x="62201" y="15344"/>
                    <a:pt x="62201" y="34197"/>
                  </a:cubicBezTo>
                  <a:lnTo>
                    <a:pt x="106" y="34197"/>
                  </a:ln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643BB1EE-526A-88C2-C787-0E9BBB23E23D}"/>
                </a:ext>
              </a:extLst>
            </p:cNvPr>
            <p:cNvSpPr/>
            <p:nvPr/>
          </p:nvSpPr>
          <p:spPr>
            <a:xfrm>
              <a:off x="5632115" y="4473395"/>
              <a:ext cx="579565" cy="175834"/>
            </a:xfrm>
            <a:custGeom>
              <a:avLst/>
              <a:gdLst>
                <a:gd name="connsiteX0" fmla="*/ 44 w 579565"/>
                <a:gd name="connsiteY0" fmla="*/ 165237 h 175834"/>
                <a:gd name="connsiteX1" fmla="*/ 483808 w 579565"/>
                <a:gd name="connsiteY1" fmla="*/ 43480 h 175834"/>
                <a:gd name="connsiteX2" fmla="*/ 579610 w 579565"/>
                <a:gd name="connsiteY2" fmla="*/ 115 h 17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565" h="175834">
                  <a:moveTo>
                    <a:pt x="44" y="165237"/>
                  </a:moveTo>
                  <a:cubicBezTo>
                    <a:pt x="44" y="165237"/>
                    <a:pt x="215176" y="229446"/>
                    <a:pt x="483808" y="43480"/>
                  </a:cubicBezTo>
                  <a:cubicBezTo>
                    <a:pt x="512894" y="23417"/>
                    <a:pt x="545342" y="8730"/>
                    <a:pt x="579610" y="115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E33CA302-8408-9266-1946-186A5F109413}"/>
                </a:ext>
              </a:extLst>
            </p:cNvPr>
            <p:cNvSpPr/>
            <p:nvPr/>
          </p:nvSpPr>
          <p:spPr>
            <a:xfrm>
              <a:off x="5806454" y="4412071"/>
              <a:ext cx="309430" cy="104694"/>
            </a:xfrm>
            <a:custGeom>
              <a:avLst/>
              <a:gdLst>
                <a:gd name="connsiteX0" fmla="*/ 61 w 309430"/>
                <a:gd name="connsiteY0" fmla="*/ 109 h 104694"/>
                <a:gd name="connsiteX1" fmla="*/ 309492 w 309430"/>
                <a:gd name="connsiteY1" fmla="*/ 104804 h 10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9430" h="104694">
                  <a:moveTo>
                    <a:pt x="61" y="109"/>
                  </a:moveTo>
                  <a:cubicBezTo>
                    <a:pt x="97411" y="14678"/>
                    <a:pt x="217318" y="44360"/>
                    <a:pt x="309492" y="104804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1146DC0F-2896-92CC-EF67-13C9187DC273}"/>
                </a:ext>
              </a:extLst>
            </p:cNvPr>
            <p:cNvSpPr/>
            <p:nvPr/>
          </p:nvSpPr>
          <p:spPr>
            <a:xfrm>
              <a:off x="5632115" y="4398051"/>
              <a:ext cx="78546" cy="3310"/>
            </a:xfrm>
            <a:custGeom>
              <a:avLst/>
              <a:gdLst>
                <a:gd name="connsiteX0" fmla="*/ 44 w 78546"/>
                <a:gd name="connsiteY0" fmla="*/ 115 h 3310"/>
                <a:gd name="connsiteX1" fmla="*/ 78591 w 78546"/>
                <a:gd name="connsiteY1" fmla="*/ 3418 h 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46" h="3310">
                  <a:moveTo>
                    <a:pt x="44" y="115"/>
                  </a:moveTo>
                  <a:cubicBezTo>
                    <a:pt x="44" y="115"/>
                    <a:pt x="30745" y="-199"/>
                    <a:pt x="78591" y="3418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CEFE1BCB-E5C8-4737-1CDE-72BBF19C6884}"/>
                </a:ext>
              </a:extLst>
            </p:cNvPr>
            <p:cNvSpPr/>
            <p:nvPr/>
          </p:nvSpPr>
          <p:spPr>
            <a:xfrm>
              <a:off x="5972814" y="4287472"/>
              <a:ext cx="256177" cy="156234"/>
            </a:xfrm>
            <a:custGeom>
              <a:avLst/>
              <a:gdLst>
                <a:gd name="connsiteX0" fmla="*/ 77 w 256177"/>
                <a:gd name="connsiteY0" fmla="*/ 156332 h 156234"/>
                <a:gd name="connsiteX1" fmla="*/ 256255 w 256177"/>
                <a:gd name="connsiteY1" fmla="*/ 97 h 1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177" h="156234">
                  <a:moveTo>
                    <a:pt x="77" y="156332"/>
                  </a:moveTo>
                  <a:cubicBezTo>
                    <a:pt x="77" y="156332"/>
                    <a:pt x="61160" y="44012"/>
                    <a:pt x="256255" y="97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C5C3A12C-5982-18F9-499D-A1C71C8317EC}"/>
                </a:ext>
              </a:extLst>
            </p:cNvPr>
            <p:cNvSpPr/>
            <p:nvPr/>
          </p:nvSpPr>
          <p:spPr>
            <a:xfrm>
              <a:off x="5632115" y="4261782"/>
              <a:ext cx="277705" cy="166712"/>
            </a:xfrm>
            <a:custGeom>
              <a:avLst/>
              <a:gdLst>
                <a:gd name="connsiteX0" fmla="*/ 44 w 277705"/>
                <a:gd name="connsiteY0" fmla="*/ 95 h 166712"/>
                <a:gd name="connsiteX1" fmla="*/ 277750 w 277705"/>
                <a:gd name="connsiteY1" fmla="*/ 166808 h 1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7705" h="166712">
                  <a:moveTo>
                    <a:pt x="44" y="95"/>
                  </a:moveTo>
                  <a:cubicBezTo>
                    <a:pt x="44" y="95"/>
                    <a:pt x="189012" y="6278"/>
                    <a:pt x="277750" y="166808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554F4F1-FC25-C8A3-ADFC-4218EFDA96CE}"/>
                </a:ext>
              </a:extLst>
            </p:cNvPr>
            <p:cNvSpPr/>
            <p:nvPr/>
          </p:nvSpPr>
          <p:spPr>
            <a:xfrm>
              <a:off x="5753272" y="4483730"/>
              <a:ext cx="5505" cy="162908"/>
            </a:xfrm>
            <a:custGeom>
              <a:avLst/>
              <a:gdLst>
                <a:gd name="connsiteX0" fmla="*/ 68 w 5505"/>
                <a:gd name="connsiteY0" fmla="*/ 157 h 162908"/>
                <a:gd name="connsiteX1" fmla="*/ 68 w 5505"/>
                <a:gd name="connsiteY1" fmla="*/ 163065 h 16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162908">
                  <a:moveTo>
                    <a:pt x="68" y="157"/>
                  </a:moveTo>
                  <a:lnTo>
                    <a:pt x="68" y="163065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C031B60-45EF-CEDC-62CE-DFF3A1E780BA}"/>
                </a:ext>
              </a:extLst>
            </p:cNvPr>
            <p:cNvSpPr/>
            <p:nvPr/>
          </p:nvSpPr>
          <p:spPr>
            <a:xfrm>
              <a:off x="5673173" y="4334338"/>
              <a:ext cx="160198" cy="252659"/>
            </a:xfrm>
            <a:custGeom>
              <a:avLst/>
              <a:gdLst>
                <a:gd name="connsiteX0" fmla="*/ 158392 w 160198"/>
                <a:gd name="connsiteY0" fmla="*/ 146556 h 252659"/>
                <a:gd name="connsiteX1" fmla="*/ 80142 w 160198"/>
                <a:gd name="connsiteY1" fmla="*/ 99 h 252659"/>
                <a:gd name="connsiteX2" fmla="*/ 1898 w 160198"/>
                <a:gd name="connsiteY2" fmla="*/ 146556 h 252659"/>
                <a:gd name="connsiteX3" fmla="*/ 80142 w 160198"/>
                <a:gd name="connsiteY3" fmla="*/ 252759 h 252659"/>
                <a:gd name="connsiteX4" fmla="*/ 158392 w 160198"/>
                <a:gd name="connsiteY4" fmla="*/ 146556 h 25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8" h="252659">
                  <a:moveTo>
                    <a:pt x="158392" y="146556"/>
                  </a:moveTo>
                  <a:cubicBezTo>
                    <a:pt x="149489" y="91013"/>
                    <a:pt x="122565" y="99"/>
                    <a:pt x="80142" y="99"/>
                  </a:cubicBezTo>
                  <a:cubicBezTo>
                    <a:pt x="37719" y="99"/>
                    <a:pt x="10812" y="91013"/>
                    <a:pt x="1898" y="146556"/>
                  </a:cubicBezTo>
                  <a:cubicBezTo>
                    <a:pt x="-10072" y="221260"/>
                    <a:pt x="38363" y="252225"/>
                    <a:pt x="80142" y="252759"/>
                  </a:cubicBezTo>
                  <a:cubicBezTo>
                    <a:pt x="121926" y="252225"/>
                    <a:pt x="170378" y="221260"/>
                    <a:pt x="158392" y="146556"/>
                  </a:cubicBezTo>
                  <a:close/>
                </a:path>
              </a:pathLst>
            </a:custGeom>
            <a:solidFill>
              <a:schemeClr val="bg2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0212E79-80BA-4524-A3B7-71CD72AD9434}"/>
                </a:ext>
              </a:extLst>
            </p:cNvPr>
            <p:cNvSpPr/>
            <p:nvPr/>
          </p:nvSpPr>
          <p:spPr>
            <a:xfrm>
              <a:off x="5980742" y="4149385"/>
              <a:ext cx="92433" cy="145779"/>
            </a:xfrm>
            <a:custGeom>
              <a:avLst/>
              <a:gdLst>
                <a:gd name="connsiteX0" fmla="*/ 91443 w 92433"/>
                <a:gd name="connsiteY0" fmla="*/ 84582 h 145779"/>
                <a:gd name="connsiteX1" fmla="*/ 46295 w 92433"/>
                <a:gd name="connsiteY1" fmla="*/ 83 h 145779"/>
                <a:gd name="connsiteX2" fmla="*/ 1147 w 92433"/>
                <a:gd name="connsiteY2" fmla="*/ 84582 h 145779"/>
                <a:gd name="connsiteX3" fmla="*/ 46295 w 92433"/>
                <a:gd name="connsiteY3" fmla="*/ 145863 h 145779"/>
                <a:gd name="connsiteX4" fmla="*/ 91443 w 92433"/>
                <a:gd name="connsiteY4" fmla="*/ 84582 h 14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33" h="145779">
                  <a:moveTo>
                    <a:pt x="91443" y="84582"/>
                  </a:moveTo>
                  <a:cubicBezTo>
                    <a:pt x="86323" y="52532"/>
                    <a:pt x="70768" y="83"/>
                    <a:pt x="46295" y="83"/>
                  </a:cubicBezTo>
                  <a:cubicBezTo>
                    <a:pt x="21821" y="83"/>
                    <a:pt x="6284" y="52532"/>
                    <a:pt x="1147" y="84582"/>
                  </a:cubicBezTo>
                  <a:cubicBezTo>
                    <a:pt x="-5763" y="127688"/>
                    <a:pt x="22184" y="145549"/>
                    <a:pt x="46295" y="145863"/>
                  </a:cubicBezTo>
                  <a:cubicBezTo>
                    <a:pt x="70416" y="145549"/>
                    <a:pt x="98353" y="127704"/>
                    <a:pt x="91443" y="84582"/>
                  </a:cubicBezTo>
                  <a:close/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4CBCE468-7D77-209B-6072-54B7A1132B96}"/>
                </a:ext>
              </a:extLst>
            </p:cNvPr>
            <p:cNvSpPr/>
            <p:nvPr/>
          </p:nvSpPr>
          <p:spPr>
            <a:xfrm>
              <a:off x="6115881" y="4094998"/>
              <a:ext cx="89969" cy="141908"/>
            </a:xfrm>
            <a:custGeom>
              <a:avLst/>
              <a:gdLst>
                <a:gd name="connsiteX0" fmla="*/ 89024 w 89969"/>
                <a:gd name="connsiteY0" fmla="*/ 82346 h 141908"/>
                <a:gd name="connsiteX1" fmla="*/ 45065 w 89969"/>
                <a:gd name="connsiteY1" fmla="*/ 77 h 141908"/>
                <a:gd name="connsiteX2" fmla="*/ 1134 w 89969"/>
                <a:gd name="connsiteY2" fmla="*/ 82346 h 141908"/>
                <a:gd name="connsiteX3" fmla="*/ 45065 w 89969"/>
                <a:gd name="connsiteY3" fmla="*/ 141985 h 141908"/>
                <a:gd name="connsiteX4" fmla="*/ 89024 w 89969"/>
                <a:gd name="connsiteY4" fmla="*/ 82346 h 1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69" h="141908">
                  <a:moveTo>
                    <a:pt x="89024" y="82346"/>
                  </a:moveTo>
                  <a:cubicBezTo>
                    <a:pt x="84019" y="51138"/>
                    <a:pt x="68906" y="77"/>
                    <a:pt x="45065" y="77"/>
                  </a:cubicBezTo>
                  <a:cubicBezTo>
                    <a:pt x="21225" y="77"/>
                    <a:pt x="6111" y="51138"/>
                    <a:pt x="1134" y="82346"/>
                  </a:cubicBezTo>
                  <a:cubicBezTo>
                    <a:pt x="-5605" y="124295"/>
                    <a:pt x="21610" y="141693"/>
                    <a:pt x="45065" y="141985"/>
                  </a:cubicBezTo>
                  <a:cubicBezTo>
                    <a:pt x="68531" y="141693"/>
                    <a:pt x="95736" y="124295"/>
                    <a:pt x="89024" y="82346"/>
                  </a:cubicBezTo>
                  <a:close/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22" name="Group 121" descr="A park featuring a green tree, a bench and a lamppost. ">
            <a:extLst>
              <a:ext uri="{FF2B5EF4-FFF2-40B4-BE49-F238E27FC236}">
                <a16:creationId xmlns:a16="http://schemas.microsoft.com/office/drawing/2014/main" id="{224FD9E4-9449-AD27-98D5-51328D2D798F}"/>
              </a:ext>
            </a:extLst>
          </p:cNvPr>
          <p:cNvGrpSpPr/>
          <p:nvPr/>
        </p:nvGrpSpPr>
        <p:grpSpPr>
          <a:xfrm>
            <a:off x="667407" y="4142163"/>
            <a:ext cx="667735" cy="551474"/>
            <a:chOff x="1569054" y="3438244"/>
            <a:chExt cx="951107" cy="785507"/>
          </a:xfrm>
        </p:grpSpPr>
        <p:grpSp>
          <p:nvGrpSpPr>
            <p:cNvPr id="47" name="Graphic 152">
              <a:extLst>
                <a:ext uri="{FF2B5EF4-FFF2-40B4-BE49-F238E27FC236}">
                  <a16:creationId xmlns:a16="http://schemas.microsoft.com/office/drawing/2014/main" id="{3D6E175F-93F5-1A1D-20BF-530EC29B6E95}"/>
                </a:ext>
              </a:extLst>
            </p:cNvPr>
            <p:cNvGrpSpPr/>
            <p:nvPr/>
          </p:nvGrpSpPr>
          <p:grpSpPr>
            <a:xfrm>
              <a:off x="1569054" y="3438244"/>
              <a:ext cx="951107" cy="785507"/>
              <a:chOff x="-317052" y="4466178"/>
              <a:chExt cx="1094821" cy="904200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5D01CE6B-0F33-5A4E-2B3D-C75076B36BB3}"/>
                  </a:ext>
                </a:extLst>
              </p:cNvPr>
              <p:cNvSpPr/>
              <p:nvPr/>
            </p:nvSpPr>
            <p:spPr>
              <a:xfrm>
                <a:off x="309493" y="4490849"/>
                <a:ext cx="468276" cy="677829"/>
              </a:xfrm>
              <a:custGeom>
                <a:avLst/>
                <a:gdLst>
                  <a:gd name="connsiteX0" fmla="*/ 3523 w 468276"/>
                  <a:gd name="connsiteY0" fmla="*/ 488774 h 677830"/>
                  <a:gd name="connsiteX1" fmla="*/ 4313 w 468276"/>
                  <a:gd name="connsiteY1" fmla="*/ 395481 h 677830"/>
                  <a:gd name="connsiteX2" fmla="*/ 234647 w 468276"/>
                  <a:gd name="connsiteY2" fmla="*/ 66 h 677830"/>
                  <a:gd name="connsiteX3" fmla="*/ 462716 w 468276"/>
                  <a:gd name="connsiteY3" fmla="*/ 393000 h 677830"/>
                  <a:gd name="connsiteX4" fmla="*/ 233407 w 468276"/>
                  <a:gd name="connsiteY4" fmla="*/ 677826 h 677830"/>
                  <a:gd name="connsiteX5" fmla="*/ 132921 w 468276"/>
                  <a:gd name="connsiteY5" fmla="*/ 655033 h 67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276" h="677830">
                    <a:moveTo>
                      <a:pt x="3523" y="488774"/>
                    </a:moveTo>
                    <a:cubicBezTo>
                      <a:pt x="-1294" y="457841"/>
                      <a:pt x="-1028" y="426328"/>
                      <a:pt x="4313" y="395481"/>
                    </a:cubicBezTo>
                    <a:cubicBezTo>
                      <a:pt x="26898" y="255702"/>
                      <a:pt x="111036" y="66"/>
                      <a:pt x="234647" y="66"/>
                    </a:cubicBezTo>
                    <a:cubicBezTo>
                      <a:pt x="358259" y="66"/>
                      <a:pt x="436797" y="243949"/>
                      <a:pt x="462716" y="393000"/>
                    </a:cubicBezTo>
                    <a:cubicBezTo>
                      <a:pt x="498509" y="598546"/>
                      <a:pt x="357649" y="680647"/>
                      <a:pt x="233407" y="677826"/>
                    </a:cubicBezTo>
                    <a:cubicBezTo>
                      <a:pt x="198725" y="677015"/>
                      <a:pt x="164558" y="669265"/>
                      <a:pt x="132921" y="655033"/>
                    </a:cubicBezTo>
                  </a:path>
                </a:pathLst>
              </a:custGeom>
              <a:solidFill>
                <a:schemeClr val="bg2"/>
              </a:solidFill>
              <a:ln w="691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E65EE23-B712-DB10-8C3F-1C86B5F29A6A}"/>
                  </a:ext>
                </a:extLst>
              </p:cNvPr>
              <p:cNvSpPr/>
              <p:nvPr/>
            </p:nvSpPr>
            <p:spPr>
              <a:xfrm>
                <a:off x="309483" y="4490835"/>
                <a:ext cx="468277" cy="677829"/>
              </a:xfrm>
              <a:custGeom>
                <a:avLst/>
                <a:gdLst>
                  <a:gd name="connsiteX0" fmla="*/ 464951 w 468277"/>
                  <a:gd name="connsiteY0" fmla="*/ 488781 h 677830"/>
                  <a:gd name="connsiteX1" fmla="*/ 464161 w 468277"/>
                  <a:gd name="connsiteY1" fmla="*/ 395481 h 677830"/>
                  <a:gd name="connsiteX2" fmla="*/ 233826 w 468277"/>
                  <a:gd name="connsiteY2" fmla="*/ 66 h 677830"/>
                  <a:gd name="connsiteX3" fmla="*/ 5758 w 468277"/>
                  <a:gd name="connsiteY3" fmla="*/ 393000 h 677830"/>
                  <a:gd name="connsiteX4" fmla="*/ 235067 w 468277"/>
                  <a:gd name="connsiteY4" fmla="*/ 677826 h 677830"/>
                  <a:gd name="connsiteX5" fmla="*/ 335552 w 468277"/>
                  <a:gd name="connsiteY5" fmla="*/ 655033 h 67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277" h="677830">
                    <a:moveTo>
                      <a:pt x="464951" y="488781"/>
                    </a:moveTo>
                    <a:cubicBezTo>
                      <a:pt x="469767" y="457845"/>
                      <a:pt x="469504" y="426331"/>
                      <a:pt x="464161" y="395481"/>
                    </a:cubicBezTo>
                    <a:cubicBezTo>
                      <a:pt x="441575" y="255702"/>
                      <a:pt x="357438" y="66"/>
                      <a:pt x="233826" y="66"/>
                    </a:cubicBezTo>
                    <a:cubicBezTo>
                      <a:pt x="110215" y="66"/>
                      <a:pt x="31676" y="243949"/>
                      <a:pt x="5758" y="393000"/>
                    </a:cubicBezTo>
                    <a:cubicBezTo>
                      <a:pt x="-30036" y="598546"/>
                      <a:pt x="110824" y="680647"/>
                      <a:pt x="235067" y="677826"/>
                    </a:cubicBezTo>
                    <a:cubicBezTo>
                      <a:pt x="269748" y="677015"/>
                      <a:pt x="303915" y="669265"/>
                      <a:pt x="335552" y="655033"/>
                    </a:cubicBezTo>
                  </a:path>
                </a:pathLst>
              </a:custGeom>
              <a:solidFill>
                <a:schemeClr val="bg2"/>
              </a:solidFill>
              <a:ln w="691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72996C4-4F63-4296-30A2-7ABD2BC99638}"/>
                  </a:ext>
                </a:extLst>
              </p:cNvPr>
              <p:cNvSpPr/>
              <p:nvPr/>
            </p:nvSpPr>
            <p:spPr>
              <a:xfrm>
                <a:off x="402468" y="4922253"/>
                <a:ext cx="137236" cy="113063"/>
              </a:xfrm>
              <a:custGeom>
                <a:avLst/>
                <a:gdLst>
                  <a:gd name="connsiteX0" fmla="*/ 137390 w 137236"/>
                  <a:gd name="connsiteY0" fmla="*/ 113195 h 113063"/>
                  <a:gd name="connsiteX1" fmla="*/ 154 w 137236"/>
                  <a:gd name="connsiteY1" fmla="*/ 131 h 11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236" h="113063">
                    <a:moveTo>
                      <a:pt x="137390" y="113195"/>
                    </a:moveTo>
                    <a:lnTo>
                      <a:pt x="154" y="131"/>
                    </a:lnTo>
                  </a:path>
                </a:pathLst>
              </a:custGeom>
              <a:ln w="17276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E059B9C-797C-1DB8-F46F-0450EA350AA4}"/>
                  </a:ext>
                </a:extLst>
              </p:cNvPr>
              <p:cNvSpPr/>
              <p:nvPr/>
            </p:nvSpPr>
            <p:spPr>
              <a:xfrm>
                <a:off x="454651" y="4806112"/>
                <a:ext cx="82724" cy="68385"/>
              </a:xfrm>
              <a:custGeom>
                <a:avLst/>
                <a:gdLst>
                  <a:gd name="connsiteX0" fmla="*/ 82885 w 82724"/>
                  <a:gd name="connsiteY0" fmla="*/ 68500 h 68385"/>
                  <a:gd name="connsiteX1" fmla="*/ 161 w 82724"/>
                  <a:gd name="connsiteY1" fmla="*/ 114 h 6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724" h="68385">
                    <a:moveTo>
                      <a:pt x="82885" y="68500"/>
                    </a:moveTo>
                    <a:lnTo>
                      <a:pt x="161" y="114"/>
                    </a:lnTo>
                  </a:path>
                </a:pathLst>
              </a:custGeom>
              <a:ln w="17276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0B516FBB-B879-EF59-FBB8-7F69214BE17A}"/>
                  </a:ext>
                </a:extLst>
              </p:cNvPr>
              <p:cNvSpPr/>
              <p:nvPr/>
            </p:nvSpPr>
            <p:spPr>
              <a:xfrm>
                <a:off x="547154" y="4922253"/>
                <a:ext cx="137236" cy="113063"/>
              </a:xfrm>
              <a:custGeom>
                <a:avLst/>
                <a:gdLst>
                  <a:gd name="connsiteX0" fmla="*/ 174 w 137236"/>
                  <a:gd name="connsiteY0" fmla="*/ 113195 h 113063"/>
                  <a:gd name="connsiteX1" fmla="*/ 137410 w 137236"/>
                  <a:gd name="connsiteY1" fmla="*/ 131 h 11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236" h="113063">
                    <a:moveTo>
                      <a:pt x="174" y="113195"/>
                    </a:moveTo>
                    <a:lnTo>
                      <a:pt x="137410" y="131"/>
                    </a:lnTo>
                  </a:path>
                </a:pathLst>
              </a:custGeom>
              <a:ln w="17276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887C284C-AC41-1101-9A56-736A0E438D03}"/>
                  </a:ext>
                </a:extLst>
              </p:cNvPr>
              <p:cNvSpPr/>
              <p:nvPr/>
            </p:nvSpPr>
            <p:spPr>
              <a:xfrm>
                <a:off x="549489" y="4806112"/>
                <a:ext cx="82724" cy="68385"/>
              </a:xfrm>
              <a:custGeom>
                <a:avLst/>
                <a:gdLst>
                  <a:gd name="connsiteX0" fmla="*/ 175 w 82724"/>
                  <a:gd name="connsiteY0" fmla="*/ 68500 h 68385"/>
                  <a:gd name="connsiteX1" fmla="*/ 82899 w 82724"/>
                  <a:gd name="connsiteY1" fmla="*/ 114 h 6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724" h="68385">
                    <a:moveTo>
                      <a:pt x="175" y="68500"/>
                    </a:moveTo>
                    <a:lnTo>
                      <a:pt x="82899" y="114"/>
                    </a:lnTo>
                  </a:path>
                </a:pathLst>
              </a:custGeom>
              <a:ln w="17276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E185CDDF-9B30-181C-F668-D742FD27F841}"/>
                  </a:ext>
                </a:extLst>
              </p:cNvPr>
              <p:cNvSpPr/>
              <p:nvPr/>
            </p:nvSpPr>
            <p:spPr>
              <a:xfrm>
                <a:off x="543640" y="4725716"/>
                <a:ext cx="6930" cy="631758"/>
              </a:xfrm>
              <a:custGeom>
                <a:avLst/>
                <a:gdLst>
                  <a:gd name="connsiteX0" fmla="*/ 174 w 6930"/>
                  <a:gd name="connsiteY0" fmla="*/ 103 h 631758"/>
                  <a:gd name="connsiteX1" fmla="*/ 174 w 6930"/>
                  <a:gd name="connsiteY1" fmla="*/ 631861 h 63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631758">
                    <a:moveTo>
                      <a:pt x="174" y="103"/>
                    </a:moveTo>
                    <a:lnTo>
                      <a:pt x="174" y="631861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3A12CE8-5D1E-684D-26DC-B17123405A1C}"/>
                  </a:ext>
                </a:extLst>
              </p:cNvPr>
              <p:cNvSpPr/>
              <p:nvPr/>
            </p:nvSpPr>
            <p:spPr>
              <a:xfrm>
                <a:off x="13172" y="4642022"/>
                <a:ext cx="208116" cy="43479"/>
              </a:xfrm>
              <a:custGeom>
                <a:avLst/>
                <a:gdLst>
                  <a:gd name="connsiteX0" fmla="*/ 208192 w 208116"/>
                  <a:gd name="connsiteY0" fmla="*/ 43557 h 43479"/>
                  <a:gd name="connsiteX1" fmla="*/ 166050 w 208116"/>
                  <a:gd name="connsiteY1" fmla="*/ 43557 h 43479"/>
                  <a:gd name="connsiteX2" fmla="*/ 122571 w 208116"/>
                  <a:gd name="connsiteY2" fmla="*/ 78 h 43479"/>
                  <a:gd name="connsiteX3" fmla="*/ 79091 w 208116"/>
                  <a:gd name="connsiteY3" fmla="*/ 43557 h 43479"/>
                  <a:gd name="connsiteX4" fmla="*/ 75 w 208116"/>
                  <a:gd name="connsiteY4" fmla="*/ 43557 h 43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116" h="43479">
                    <a:moveTo>
                      <a:pt x="208192" y="43557"/>
                    </a:moveTo>
                    <a:lnTo>
                      <a:pt x="166050" y="43557"/>
                    </a:lnTo>
                    <a:cubicBezTo>
                      <a:pt x="166050" y="19544"/>
                      <a:pt x="146583" y="78"/>
                      <a:pt x="122571" y="78"/>
                    </a:cubicBezTo>
                    <a:cubicBezTo>
                      <a:pt x="98558" y="78"/>
                      <a:pt x="79091" y="19544"/>
                      <a:pt x="79091" y="43557"/>
                    </a:cubicBezTo>
                    <a:lnTo>
                      <a:pt x="75" y="43557"/>
                    </a:lnTo>
                  </a:path>
                </a:pathLst>
              </a:custGeom>
              <a:noFill/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71C58306-6052-EE28-0BDA-F7B68A838850}"/>
                  </a:ext>
                </a:extLst>
              </p:cNvPr>
              <p:cNvSpPr/>
              <p:nvPr/>
            </p:nvSpPr>
            <p:spPr>
              <a:xfrm>
                <a:off x="106915" y="4771753"/>
                <a:ext cx="86882" cy="6930"/>
              </a:xfrm>
              <a:custGeom>
                <a:avLst/>
                <a:gdLst>
                  <a:gd name="connsiteX0" fmla="*/ 111 w 86882"/>
                  <a:gd name="connsiteY0" fmla="*/ 109 h 6930"/>
                  <a:gd name="connsiteX1" fmla="*/ 86993 w 86882"/>
                  <a:gd name="connsiteY1" fmla="*/ 109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882" h="6930">
                    <a:moveTo>
                      <a:pt x="111" y="109"/>
                    </a:moveTo>
                    <a:lnTo>
                      <a:pt x="86993" y="109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9257EF6E-D5EF-E502-E2EB-0E70095E1B08}"/>
                  </a:ext>
                </a:extLst>
              </p:cNvPr>
              <p:cNvSpPr/>
              <p:nvPr/>
            </p:nvSpPr>
            <p:spPr>
              <a:xfrm>
                <a:off x="-62109" y="4838420"/>
                <a:ext cx="47796" cy="6930"/>
              </a:xfrm>
              <a:custGeom>
                <a:avLst/>
                <a:gdLst>
                  <a:gd name="connsiteX0" fmla="*/ 86 w 47796"/>
                  <a:gd name="connsiteY0" fmla="*/ 119 h 6930"/>
                  <a:gd name="connsiteX1" fmla="*/ 47883 w 47796"/>
                  <a:gd name="connsiteY1" fmla="*/ 119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96" h="6930">
                    <a:moveTo>
                      <a:pt x="86" y="119"/>
                    </a:moveTo>
                    <a:lnTo>
                      <a:pt x="47883" y="119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9C29583-C1C0-53F4-B700-9EE1B830B242}"/>
                  </a:ext>
                </a:extLst>
              </p:cNvPr>
              <p:cNvSpPr/>
              <p:nvPr/>
            </p:nvSpPr>
            <p:spPr>
              <a:xfrm>
                <a:off x="-36246" y="5066301"/>
                <a:ext cx="400543" cy="6930"/>
              </a:xfrm>
              <a:custGeom>
                <a:avLst/>
                <a:gdLst>
                  <a:gd name="connsiteX0" fmla="*/ 90 w 400543"/>
                  <a:gd name="connsiteY0" fmla="*/ 152 h 6930"/>
                  <a:gd name="connsiteX1" fmla="*/ 400634 w 400543"/>
                  <a:gd name="connsiteY1" fmla="*/ 152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543" h="6930">
                    <a:moveTo>
                      <a:pt x="90" y="152"/>
                    </a:moveTo>
                    <a:lnTo>
                      <a:pt x="400634" y="152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3D678FF0-A5B4-6505-AC27-143A2D480598}"/>
                  </a:ext>
                </a:extLst>
              </p:cNvPr>
              <p:cNvSpPr/>
              <p:nvPr/>
            </p:nvSpPr>
            <p:spPr>
              <a:xfrm>
                <a:off x="-36246" y="5144853"/>
                <a:ext cx="400543" cy="6930"/>
              </a:xfrm>
              <a:custGeom>
                <a:avLst/>
                <a:gdLst>
                  <a:gd name="connsiteX0" fmla="*/ 90 w 400543"/>
                  <a:gd name="connsiteY0" fmla="*/ 163 h 6930"/>
                  <a:gd name="connsiteX1" fmla="*/ 400634 w 400543"/>
                  <a:gd name="connsiteY1" fmla="*/ 163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543" h="6930">
                    <a:moveTo>
                      <a:pt x="90" y="163"/>
                    </a:moveTo>
                    <a:lnTo>
                      <a:pt x="400634" y="163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C6611F49-52A8-4532-7F55-D81EBD0A1C6B}"/>
                  </a:ext>
                </a:extLst>
              </p:cNvPr>
              <p:cNvSpPr/>
              <p:nvPr/>
            </p:nvSpPr>
            <p:spPr>
              <a:xfrm>
                <a:off x="-123024" y="5252879"/>
                <a:ext cx="574107" cy="6930"/>
              </a:xfrm>
              <a:custGeom>
                <a:avLst/>
                <a:gdLst>
                  <a:gd name="connsiteX0" fmla="*/ 574185 w 574107"/>
                  <a:gd name="connsiteY0" fmla="*/ 179 h 6930"/>
                  <a:gd name="connsiteX1" fmla="*/ 78 w 574107"/>
                  <a:gd name="connsiteY1" fmla="*/ 179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4107" h="6930">
                    <a:moveTo>
                      <a:pt x="574185" y="179"/>
                    </a:moveTo>
                    <a:lnTo>
                      <a:pt x="78" y="179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F57B2F39-8E6F-53B2-6ABA-C2E1D4FD2C1A}"/>
                  </a:ext>
                </a:extLst>
              </p:cNvPr>
              <p:cNvSpPr/>
              <p:nvPr/>
            </p:nvSpPr>
            <p:spPr>
              <a:xfrm>
                <a:off x="-36232" y="5017077"/>
                <a:ext cx="6930" cy="234769"/>
              </a:xfrm>
              <a:custGeom>
                <a:avLst/>
                <a:gdLst>
                  <a:gd name="connsiteX0" fmla="*/ 90 w 6930"/>
                  <a:gd name="connsiteY0" fmla="*/ 145 h 234769"/>
                  <a:gd name="connsiteX1" fmla="*/ 90 w 6930"/>
                  <a:gd name="connsiteY1" fmla="*/ 234914 h 23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234769">
                    <a:moveTo>
                      <a:pt x="90" y="145"/>
                    </a:moveTo>
                    <a:lnTo>
                      <a:pt x="90" y="234914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E1B772AD-3E87-AB7B-BB59-A06C63085151}"/>
                  </a:ext>
                </a:extLst>
              </p:cNvPr>
              <p:cNvSpPr/>
              <p:nvPr/>
            </p:nvSpPr>
            <p:spPr>
              <a:xfrm>
                <a:off x="364263" y="5017077"/>
                <a:ext cx="6930" cy="234769"/>
              </a:xfrm>
              <a:custGeom>
                <a:avLst/>
                <a:gdLst>
                  <a:gd name="connsiteX0" fmla="*/ 148 w 6930"/>
                  <a:gd name="connsiteY0" fmla="*/ 145 h 234769"/>
                  <a:gd name="connsiteX1" fmla="*/ 148 w 6930"/>
                  <a:gd name="connsiteY1" fmla="*/ 234914 h 23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234769">
                    <a:moveTo>
                      <a:pt x="148" y="145"/>
                    </a:moveTo>
                    <a:lnTo>
                      <a:pt x="148" y="234914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14CCC115-24BD-FDC3-1E13-541302E28D05}"/>
                  </a:ext>
                </a:extLst>
              </p:cNvPr>
              <p:cNvSpPr/>
              <p:nvPr/>
            </p:nvSpPr>
            <p:spPr>
              <a:xfrm>
                <a:off x="-60771" y="5253912"/>
                <a:ext cx="6930" cy="107824"/>
              </a:xfrm>
              <a:custGeom>
                <a:avLst/>
                <a:gdLst>
                  <a:gd name="connsiteX0" fmla="*/ 87 w 6930"/>
                  <a:gd name="connsiteY0" fmla="*/ 179 h 107824"/>
                  <a:gd name="connsiteX1" fmla="*/ 87 w 6930"/>
                  <a:gd name="connsiteY1" fmla="*/ 108004 h 1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107824">
                    <a:moveTo>
                      <a:pt x="87" y="179"/>
                    </a:moveTo>
                    <a:lnTo>
                      <a:pt x="87" y="108004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6613D725-4272-8902-9733-3D67014206CF}"/>
                  </a:ext>
                </a:extLst>
              </p:cNvPr>
              <p:cNvSpPr/>
              <p:nvPr/>
            </p:nvSpPr>
            <p:spPr>
              <a:xfrm>
                <a:off x="388823" y="5253912"/>
                <a:ext cx="6930" cy="107824"/>
              </a:xfrm>
              <a:custGeom>
                <a:avLst/>
                <a:gdLst>
                  <a:gd name="connsiteX0" fmla="*/ 152 w 6930"/>
                  <a:gd name="connsiteY0" fmla="*/ 179 h 107824"/>
                  <a:gd name="connsiteX1" fmla="*/ 152 w 6930"/>
                  <a:gd name="connsiteY1" fmla="*/ 108004 h 1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107824">
                    <a:moveTo>
                      <a:pt x="152" y="179"/>
                    </a:moveTo>
                    <a:lnTo>
                      <a:pt x="152" y="108004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0B74804A-F4F0-9146-3B82-22CCD043E553}"/>
                  </a:ext>
                </a:extLst>
              </p:cNvPr>
              <p:cNvSpPr/>
              <p:nvPr/>
            </p:nvSpPr>
            <p:spPr>
              <a:xfrm>
                <a:off x="-204667" y="4624426"/>
                <a:ext cx="6930" cy="737310"/>
              </a:xfrm>
              <a:custGeom>
                <a:avLst/>
                <a:gdLst>
                  <a:gd name="connsiteX0" fmla="*/ 66 w 6930"/>
                  <a:gd name="connsiteY0" fmla="*/ 737398 h 737310"/>
                  <a:gd name="connsiteX1" fmla="*/ 66 w 6930"/>
                  <a:gd name="connsiteY1" fmla="*/ 88 h 7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737310">
                    <a:moveTo>
                      <a:pt x="66" y="737398"/>
                    </a:moveTo>
                    <a:lnTo>
                      <a:pt x="66" y="88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8B459DE3-D052-0F10-32B7-23CFA1E27715}"/>
                  </a:ext>
                </a:extLst>
              </p:cNvPr>
              <p:cNvSpPr/>
              <p:nvPr/>
            </p:nvSpPr>
            <p:spPr>
              <a:xfrm>
                <a:off x="-308860" y="5363448"/>
                <a:ext cx="961968" cy="6930"/>
              </a:xfrm>
              <a:custGeom>
                <a:avLst/>
                <a:gdLst>
                  <a:gd name="connsiteX0" fmla="*/ 51 w 961968"/>
                  <a:gd name="connsiteY0" fmla="*/ 195 h 6930"/>
                  <a:gd name="connsiteX1" fmla="*/ 962020 w 961968"/>
                  <a:gd name="connsiteY1" fmla="*/ 195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1968" h="6930">
                    <a:moveTo>
                      <a:pt x="51" y="195"/>
                    </a:moveTo>
                    <a:lnTo>
                      <a:pt x="962020" y="195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1196A66-E63F-4256-A49A-76CE41DF3AD8}"/>
                  </a:ext>
                </a:extLst>
              </p:cNvPr>
              <p:cNvSpPr/>
              <p:nvPr/>
            </p:nvSpPr>
            <p:spPr>
              <a:xfrm>
                <a:off x="720537" y="5363448"/>
                <a:ext cx="49626" cy="6930"/>
              </a:xfrm>
              <a:custGeom>
                <a:avLst/>
                <a:gdLst>
                  <a:gd name="connsiteX0" fmla="*/ 199 w 49626"/>
                  <a:gd name="connsiteY0" fmla="*/ 195 h 6930"/>
                  <a:gd name="connsiteX1" fmla="*/ 49826 w 49626"/>
                  <a:gd name="connsiteY1" fmla="*/ 195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626" h="6930">
                    <a:moveTo>
                      <a:pt x="199" y="195"/>
                    </a:moveTo>
                    <a:lnTo>
                      <a:pt x="49826" y="195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D0F1535-D53D-32BC-D7FE-16FE573179F1}"/>
                  </a:ext>
                </a:extLst>
              </p:cNvPr>
              <p:cNvSpPr/>
              <p:nvPr/>
            </p:nvSpPr>
            <p:spPr>
              <a:xfrm>
                <a:off x="-317052" y="4549894"/>
                <a:ext cx="224762" cy="166668"/>
              </a:xfrm>
              <a:custGeom>
                <a:avLst/>
                <a:gdLst>
                  <a:gd name="connsiteX0" fmla="*/ 165545 w 224762"/>
                  <a:gd name="connsiteY0" fmla="*/ 166739 h 166668"/>
                  <a:gd name="connsiteX1" fmla="*/ 59300 w 224762"/>
                  <a:gd name="connsiteY1" fmla="*/ 166739 h 166668"/>
                  <a:gd name="connsiteX2" fmla="*/ 48 w 224762"/>
                  <a:gd name="connsiteY2" fmla="*/ 71 h 166668"/>
                  <a:gd name="connsiteX3" fmla="*/ 224811 w 224762"/>
                  <a:gd name="connsiteY3" fmla="*/ 71 h 16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762" h="166668">
                    <a:moveTo>
                      <a:pt x="165545" y="166739"/>
                    </a:moveTo>
                    <a:lnTo>
                      <a:pt x="59300" y="166739"/>
                    </a:lnTo>
                    <a:lnTo>
                      <a:pt x="48" y="71"/>
                    </a:lnTo>
                    <a:lnTo>
                      <a:pt x="224811" y="71"/>
                    </a:lnTo>
                    <a:close/>
                  </a:path>
                </a:pathLst>
              </a:custGeom>
              <a:solidFill>
                <a:schemeClr val="bg2"/>
              </a:solidFill>
              <a:ln w="691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B28C6457-0392-ED0D-C454-3C41B2FE4CDE}"/>
                  </a:ext>
                </a:extLst>
              </p:cNvPr>
              <p:cNvSpPr/>
              <p:nvPr/>
            </p:nvSpPr>
            <p:spPr>
              <a:xfrm>
                <a:off x="-317052" y="4466178"/>
                <a:ext cx="224769" cy="83722"/>
              </a:xfrm>
              <a:custGeom>
                <a:avLst/>
                <a:gdLst>
                  <a:gd name="connsiteX0" fmla="*/ 224818 w 224769"/>
                  <a:gd name="connsiteY0" fmla="*/ 83786 h 83722"/>
                  <a:gd name="connsiteX1" fmla="*/ 174832 w 224769"/>
                  <a:gd name="connsiteY1" fmla="*/ 64 h 83722"/>
                  <a:gd name="connsiteX2" fmla="*/ 50028 w 224769"/>
                  <a:gd name="connsiteY2" fmla="*/ 64 h 83722"/>
                  <a:gd name="connsiteX3" fmla="*/ 48 w 224769"/>
                  <a:gd name="connsiteY3" fmla="*/ 83786 h 8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769" h="83722">
                    <a:moveTo>
                      <a:pt x="224818" y="83786"/>
                    </a:moveTo>
                    <a:lnTo>
                      <a:pt x="174832" y="64"/>
                    </a:lnTo>
                    <a:lnTo>
                      <a:pt x="50028" y="64"/>
                    </a:lnTo>
                    <a:lnTo>
                      <a:pt x="48" y="83786"/>
                    </a:lnTo>
                  </a:path>
                </a:pathLst>
              </a:custGeom>
              <a:noFill/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8277E509-9AF1-9E0D-846E-1FD1F16ED8EC}"/>
                </a:ext>
              </a:extLst>
            </p:cNvPr>
            <p:cNvSpPr/>
            <p:nvPr/>
          </p:nvSpPr>
          <p:spPr>
            <a:xfrm>
              <a:off x="2316765" y="3684975"/>
              <a:ext cx="6020" cy="360000"/>
            </a:xfrm>
            <a:custGeom>
              <a:avLst/>
              <a:gdLst>
                <a:gd name="connsiteX0" fmla="*/ 174 w 6930"/>
                <a:gd name="connsiteY0" fmla="*/ 103 h 631758"/>
                <a:gd name="connsiteX1" fmla="*/ 174 w 6930"/>
                <a:gd name="connsiteY1" fmla="*/ 631861 h 6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30" h="631758">
                  <a:moveTo>
                    <a:pt x="174" y="103"/>
                  </a:moveTo>
                  <a:lnTo>
                    <a:pt x="174" y="631861"/>
                  </a:lnTo>
                </a:path>
              </a:pathLst>
            </a:custGeom>
            <a:ln w="17276" cap="rnd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EA9F0FB-CFAA-641C-7043-9628C336EC7C}"/>
              </a:ext>
            </a:extLst>
          </p:cNvPr>
          <p:cNvSpPr txBox="1"/>
          <p:nvPr/>
        </p:nvSpPr>
        <p:spPr>
          <a:xfrm>
            <a:off x="3631551" y="5000898"/>
            <a:ext cx="9779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65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%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403E27-B216-1FA9-3740-31D792DEE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503921" y="5216341"/>
            <a:ext cx="3127630" cy="1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headEnd type="triangle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FEC3E7-A405-FE7F-6659-8C0B3FB04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609499" y="5216342"/>
            <a:ext cx="3128400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headEnd type="triangle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665641F-EA88-4180-63BA-2E69FCB10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03921" y="5112609"/>
            <a:ext cx="0" cy="207463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D27D5E-5A9D-34AA-6740-8010A3B6D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737899" y="5112610"/>
            <a:ext cx="0" cy="207463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689F647C-2A42-6CF2-05E4-A2E191C2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1754" y="4606797"/>
            <a:ext cx="45719" cy="86840"/>
          </a:xfrm>
          <a:custGeom>
            <a:avLst/>
            <a:gdLst>
              <a:gd name="connsiteX0" fmla="*/ 184 w 5505"/>
              <a:gd name="connsiteY0" fmla="*/ 119 h 402837"/>
              <a:gd name="connsiteX1" fmla="*/ 184 w 5505"/>
              <a:gd name="connsiteY1" fmla="*/ 402957 h 40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05" h="402837">
                <a:moveTo>
                  <a:pt x="184" y="119"/>
                </a:moveTo>
                <a:lnTo>
                  <a:pt x="184" y="402957"/>
                </a:lnTo>
              </a:path>
            </a:pathLst>
          </a:custGeom>
          <a:ln w="15875" cap="rnd">
            <a:solidFill>
              <a:srgbClr val="394553"/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55" name="Group 154" descr="A landscape featuring a variety of trees and a path heading into the distance.">
            <a:extLst>
              <a:ext uri="{FF2B5EF4-FFF2-40B4-BE49-F238E27FC236}">
                <a16:creationId xmlns:a16="http://schemas.microsoft.com/office/drawing/2014/main" id="{845DB912-2232-F300-ADA8-A16C0394AD33}"/>
              </a:ext>
            </a:extLst>
          </p:cNvPr>
          <p:cNvGrpSpPr/>
          <p:nvPr/>
        </p:nvGrpSpPr>
        <p:grpSpPr>
          <a:xfrm>
            <a:off x="7879745" y="4133465"/>
            <a:ext cx="639187" cy="557951"/>
            <a:chOff x="8032223" y="3033205"/>
            <a:chExt cx="639187" cy="557951"/>
          </a:xfrm>
        </p:grpSpPr>
        <p:grpSp>
          <p:nvGrpSpPr>
            <p:cNvPr id="156" name="Graphic 206">
              <a:extLst>
                <a:ext uri="{FF2B5EF4-FFF2-40B4-BE49-F238E27FC236}">
                  <a16:creationId xmlns:a16="http://schemas.microsoft.com/office/drawing/2014/main" id="{369E6E21-3EC7-BFEC-966C-4E4CA3B8186A}"/>
                </a:ext>
              </a:extLst>
            </p:cNvPr>
            <p:cNvGrpSpPr/>
            <p:nvPr/>
          </p:nvGrpSpPr>
          <p:grpSpPr>
            <a:xfrm>
              <a:off x="8032223" y="3033205"/>
              <a:ext cx="639187" cy="557951"/>
              <a:chOff x="6834163" y="3212088"/>
              <a:chExt cx="917541" cy="800928"/>
            </a:xfrm>
          </p:grpSpPr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314EA7C5-CDDE-E02E-282E-04C75A924483}"/>
                  </a:ext>
                </a:extLst>
              </p:cNvPr>
              <p:cNvSpPr/>
              <p:nvPr/>
            </p:nvSpPr>
            <p:spPr>
              <a:xfrm>
                <a:off x="7367688" y="3527033"/>
                <a:ext cx="384016" cy="286688"/>
              </a:xfrm>
              <a:custGeom>
                <a:avLst/>
                <a:gdLst>
                  <a:gd name="connsiteX0" fmla="*/ 202948 w 384016"/>
                  <a:gd name="connsiteY0" fmla="*/ 286689 h 286688"/>
                  <a:gd name="connsiteX1" fmla="*/ 294740 w 384016"/>
                  <a:gd name="connsiteY1" fmla="*/ 286689 h 286688"/>
                  <a:gd name="connsiteX2" fmla="*/ 384017 w 384016"/>
                  <a:gd name="connsiteY2" fmla="*/ 197919 h 286688"/>
                  <a:gd name="connsiteX3" fmla="*/ 303668 w 384016"/>
                  <a:gd name="connsiteY3" fmla="*/ 109149 h 286688"/>
                  <a:gd name="connsiteX4" fmla="*/ 193769 w 384016"/>
                  <a:gd name="connsiteY4" fmla="*/ 0 h 286688"/>
                  <a:gd name="connsiteX5" fmla="*/ 83870 w 384016"/>
                  <a:gd name="connsiteY5" fmla="*/ 109149 h 286688"/>
                  <a:gd name="connsiteX6" fmla="*/ 0 w 384016"/>
                  <a:gd name="connsiteY6" fmla="*/ 197794 h 286688"/>
                  <a:gd name="connsiteX7" fmla="*/ 89277 w 384016"/>
                  <a:gd name="connsiteY7" fmla="*/ 286564 h 286688"/>
                  <a:gd name="connsiteX8" fmla="*/ 139951 w 384016"/>
                  <a:gd name="connsiteY8" fmla="*/ 286564 h 28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4016" h="286688">
                    <a:moveTo>
                      <a:pt x="202948" y="286689"/>
                    </a:moveTo>
                    <a:lnTo>
                      <a:pt x="294740" y="286689"/>
                    </a:lnTo>
                    <a:cubicBezTo>
                      <a:pt x="344031" y="286689"/>
                      <a:pt x="384017" y="246930"/>
                      <a:pt x="384017" y="197919"/>
                    </a:cubicBezTo>
                    <a:cubicBezTo>
                      <a:pt x="384017" y="151534"/>
                      <a:pt x="349186" y="113275"/>
                      <a:pt x="303668" y="109149"/>
                    </a:cubicBezTo>
                    <a:cubicBezTo>
                      <a:pt x="303668" y="48886"/>
                      <a:pt x="254502" y="0"/>
                      <a:pt x="193769" y="0"/>
                    </a:cubicBezTo>
                    <a:cubicBezTo>
                      <a:pt x="133035" y="0"/>
                      <a:pt x="83870" y="48886"/>
                      <a:pt x="83870" y="109149"/>
                    </a:cubicBezTo>
                    <a:cubicBezTo>
                      <a:pt x="36717" y="111525"/>
                      <a:pt x="0" y="150283"/>
                      <a:pt x="0" y="197794"/>
                    </a:cubicBezTo>
                    <a:cubicBezTo>
                      <a:pt x="0" y="246805"/>
                      <a:pt x="39986" y="286564"/>
                      <a:pt x="89277" y="286564"/>
                    </a:cubicBezTo>
                    <a:lnTo>
                      <a:pt x="139951" y="286564"/>
                    </a:lnTo>
                  </a:path>
                </a:pathLst>
              </a:custGeom>
              <a:solidFill>
                <a:schemeClr val="bg2"/>
              </a:solidFill>
              <a:ln w="158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A7C1464A-E86E-4728-D1CA-8AF57E712F0A}"/>
                  </a:ext>
                </a:extLst>
              </p:cNvPr>
              <p:cNvSpPr/>
              <p:nvPr/>
            </p:nvSpPr>
            <p:spPr>
              <a:xfrm>
                <a:off x="7563468" y="3680943"/>
                <a:ext cx="38854" cy="28381"/>
              </a:xfrm>
              <a:custGeom>
                <a:avLst/>
                <a:gdLst>
                  <a:gd name="connsiteX0" fmla="*/ 0 w 38854"/>
                  <a:gd name="connsiteY0" fmla="*/ 28381 h 28381"/>
                  <a:gd name="connsiteX1" fmla="*/ 38854 w 38854"/>
                  <a:gd name="connsiteY1" fmla="*/ 0 h 2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54" h="28381">
                    <a:moveTo>
                      <a:pt x="0" y="28381"/>
                    </a:moveTo>
                    <a:lnTo>
                      <a:pt x="38854" y="0"/>
                    </a:lnTo>
                  </a:path>
                </a:pathLst>
              </a:custGeom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51C9ACE1-5A84-CDC2-5F94-231178223F43}"/>
                  </a:ext>
                </a:extLst>
              </p:cNvPr>
              <p:cNvSpPr/>
              <p:nvPr/>
            </p:nvSpPr>
            <p:spPr>
              <a:xfrm>
                <a:off x="7573276" y="3442639"/>
                <a:ext cx="38854" cy="28256"/>
              </a:xfrm>
              <a:custGeom>
                <a:avLst/>
                <a:gdLst>
                  <a:gd name="connsiteX0" fmla="*/ 38854 w 38854"/>
                  <a:gd name="connsiteY0" fmla="*/ 28256 h 28256"/>
                  <a:gd name="connsiteX1" fmla="*/ 0 w 38854"/>
                  <a:gd name="connsiteY1" fmla="*/ 0 h 2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54" h="28256">
                    <a:moveTo>
                      <a:pt x="38854" y="28256"/>
                    </a:moveTo>
                    <a:lnTo>
                      <a:pt x="0" y="0"/>
                    </a:lnTo>
                  </a:path>
                </a:pathLst>
              </a:custGeom>
              <a:ln w="158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9325D9C1-11C4-90C2-D6AE-F1AADAC94B2B}"/>
                  </a:ext>
                </a:extLst>
              </p:cNvPr>
              <p:cNvSpPr/>
              <p:nvPr/>
            </p:nvSpPr>
            <p:spPr>
              <a:xfrm>
                <a:off x="7628226" y="3405881"/>
                <a:ext cx="31309" cy="17128"/>
              </a:xfrm>
              <a:custGeom>
                <a:avLst/>
                <a:gdLst>
                  <a:gd name="connsiteX0" fmla="*/ 0 w 31309"/>
                  <a:gd name="connsiteY0" fmla="*/ 17129 h 17128"/>
                  <a:gd name="connsiteX1" fmla="*/ 31310 w 31309"/>
                  <a:gd name="connsiteY1" fmla="*/ 0 h 17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309" h="17128">
                    <a:moveTo>
                      <a:pt x="0" y="17129"/>
                    </a:moveTo>
                    <a:lnTo>
                      <a:pt x="31310" y="0"/>
                    </a:lnTo>
                  </a:path>
                </a:pathLst>
              </a:custGeom>
              <a:ln w="158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ACB76356-47EF-D6BC-8C79-482704FAF724}"/>
                  </a:ext>
                </a:extLst>
              </p:cNvPr>
              <p:cNvSpPr/>
              <p:nvPr/>
            </p:nvSpPr>
            <p:spPr>
              <a:xfrm>
                <a:off x="7491921" y="3713575"/>
                <a:ext cx="64883" cy="48135"/>
              </a:xfrm>
              <a:custGeom>
                <a:avLst/>
                <a:gdLst>
                  <a:gd name="connsiteX0" fmla="*/ 64883 w 64883"/>
                  <a:gd name="connsiteY0" fmla="*/ 48136 h 48135"/>
                  <a:gd name="connsiteX1" fmla="*/ 0 w 64883"/>
                  <a:gd name="connsiteY1" fmla="*/ 0 h 4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883" h="48135">
                    <a:moveTo>
                      <a:pt x="64883" y="48136"/>
                    </a:moveTo>
                    <a:lnTo>
                      <a:pt x="0" y="0"/>
                    </a:lnTo>
                  </a:path>
                </a:pathLst>
              </a:custGeom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BD2F126A-3D2D-1AD4-C54D-3AC81C48FD57}"/>
                  </a:ext>
                </a:extLst>
              </p:cNvPr>
              <p:cNvSpPr/>
              <p:nvPr/>
            </p:nvSpPr>
            <p:spPr>
              <a:xfrm>
                <a:off x="7505124" y="3258473"/>
                <a:ext cx="229402" cy="289689"/>
              </a:xfrm>
              <a:custGeom>
                <a:avLst/>
                <a:gdLst>
                  <a:gd name="connsiteX0" fmla="*/ 204080 w 229402"/>
                  <a:gd name="connsiteY0" fmla="*/ 289690 h 289689"/>
                  <a:gd name="connsiteX1" fmla="*/ 227342 w 229402"/>
                  <a:gd name="connsiteY1" fmla="*/ 192668 h 289689"/>
                  <a:gd name="connsiteX2" fmla="*/ 114425 w 229402"/>
                  <a:gd name="connsiteY2" fmla="*/ 0 h 289689"/>
                  <a:gd name="connsiteX3" fmla="*/ 2641 w 229402"/>
                  <a:gd name="connsiteY3" fmla="*/ 191543 h 289689"/>
                  <a:gd name="connsiteX4" fmla="*/ 0 w 229402"/>
                  <a:gd name="connsiteY4" fmla="*/ 217048 h 28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402" h="289689">
                    <a:moveTo>
                      <a:pt x="204080" y="289690"/>
                    </a:moveTo>
                    <a:cubicBezTo>
                      <a:pt x="223570" y="266935"/>
                      <a:pt x="234132" y="234552"/>
                      <a:pt x="227342" y="192668"/>
                    </a:cubicBezTo>
                    <a:cubicBezTo>
                      <a:pt x="216277" y="124528"/>
                      <a:pt x="175033" y="0"/>
                      <a:pt x="114425" y="0"/>
                    </a:cubicBezTo>
                    <a:cubicBezTo>
                      <a:pt x="53818" y="0"/>
                      <a:pt x="15341" y="118902"/>
                      <a:pt x="2641" y="191543"/>
                    </a:cubicBezTo>
                    <a:cubicBezTo>
                      <a:pt x="1132" y="200545"/>
                      <a:pt x="126" y="209047"/>
                      <a:pt x="0" y="217048"/>
                    </a:cubicBezTo>
                  </a:path>
                </a:pathLst>
              </a:custGeom>
              <a:noFill/>
              <a:ln w="158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FE4A6163-0049-0BB2-A502-75F454B3831D}"/>
                  </a:ext>
                </a:extLst>
              </p:cNvPr>
              <p:cNvSpPr/>
              <p:nvPr/>
            </p:nvSpPr>
            <p:spPr>
              <a:xfrm>
                <a:off x="7619801" y="3365372"/>
                <a:ext cx="12574" cy="174538"/>
              </a:xfrm>
              <a:custGeom>
                <a:avLst/>
                <a:gdLst>
                  <a:gd name="connsiteX0" fmla="*/ 0 w 12574"/>
                  <a:gd name="connsiteY0" fmla="*/ 0 h 174538"/>
                  <a:gd name="connsiteX1" fmla="*/ 0 w 12574"/>
                  <a:gd name="connsiteY1" fmla="*/ 174539 h 17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74" h="174538">
                    <a:moveTo>
                      <a:pt x="0" y="0"/>
                    </a:moveTo>
                    <a:lnTo>
                      <a:pt x="0" y="174539"/>
                    </a:lnTo>
                  </a:path>
                </a:pathLst>
              </a:custGeom>
              <a:ln w="158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BB14F2E6-8E85-6D5B-6D33-759E9C8D350A}"/>
                  </a:ext>
                </a:extLst>
              </p:cNvPr>
              <p:cNvSpPr/>
              <p:nvPr/>
            </p:nvSpPr>
            <p:spPr>
              <a:xfrm>
                <a:off x="6988579" y="3577419"/>
                <a:ext cx="334926" cy="435597"/>
              </a:xfrm>
              <a:custGeom>
                <a:avLst/>
                <a:gdLst>
                  <a:gd name="connsiteX0" fmla="*/ 327932 w 334926"/>
                  <a:gd name="connsiteY0" fmla="*/ 0 h 435597"/>
                  <a:gd name="connsiteX1" fmla="*/ 212752 w 334926"/>
                  <a:gd name="connsiteY1" fmla="*/ 124278 h 435597"/>
                  <a:gd name="connsiteX2" fmla="*/ 92039 w 334926"/>
                  <a:gd name="connsiteY2" fmla="*/ 435597 h 43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4926" h="435597">
                    <a:moveTo>
                      <a:pt x="327932" y="0"/>
                    </a:moveTo>
                    <a:cubicBezTo>
                      <a:pt x="343524" y="33633"/>
                      <a:pt x="343649" y="82518"/>
                      <a:pt x="212752" y="124278"/>
                    </a:cubicBezTo>
                    <a:cubicBezTo>
                      <a:pt x="212752" y="124278"/>
                      <a:pt x="-170762" y="218049"/>
                      <a:pt x="92039" y="435597"/>
                    </a:cubicBez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5AE67675-1EE3-4C3B-B626-B4CC88B79B8C}"/>
                  </a:ext>
                </a:extLst>
              </p:cNvPr>
              <p:cNvSpPr/>
              <p:nvPr/>
            </p:nvSpPr>
            <p:spPr>
              <a:xfrm>
                <a:off x="7247539" y="3756584"/>
                <a:ext cx="242998" cy="245179"/>
              </a:xfrm>
              <a:custGeom>
                <a:avLst/>
                <a:gdLst>
                  <a:gd name="connsiteX0" fmla="*/ 69852 w 242998"/>
                  <a:gd name="connsiteY0" fmla="*/ 0 h 245179"/>
                  <a:gd name="connsiteX1" fmla="*/ 57655 w 242998"/>
                  <a:gd name="connsiteY1" fmla="*/ 5001 h 245179"/>
                  <a:gd name="connsiteX2" fmla="*/ 242999 w 242998"/>
                  <a:gd name="connsiteY2" fmla="*/ 245180 h 245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998" h="245179">
                    <a:moveTo>
                      <a:pt x="69852" y="0"/>
                    </a:moveTo>
                    <a:cubicBezTo>
                      <a:pt x="64445" y="2251"/>
                      <a:pt x="58535" y="4626"/>
                      <a:pt x="57655" y="5001"/>
                    </a:cubicBezTo>
                    <a:cubicBezTo>
                      <a:pt x="32632" y="14878"/>
                      <a:pt x="-132593" y="94021"/>
                      <a:pt x="242999" y="245180"/>
                    </a:cubicBez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69D79BA8-9EFD-D5FA-F916-D64544B15F4C}"/>
                  </a:ext>
                </a:extLst>
              </p:cNvPr>
              <p:cNvSpPr/>
              <p:nvPr/>
            </p:nvSpPr>
            <p:spPr>
              <a:xfrm>
                <a:off x="6834163" y="3310485"/>
                <a:ext cx="289961" cy="314820"/>
              </a:xfrm>
              <a:custGeom>
                <a:avLst/>
                <a:gdLst>
                  <a:gd name="connsiteX0" fmla="*/ 93427 w 289961"/>
                  <a:gd name="connsiteY0" fmla="*/ 314820 h 314820"/>
                  <a:gd name="connsiteX1" fmla="*/ 0 w 289961"/>
                  <a:gd name="connsiteY1" fmla="*/ 314820 h 314820"/>
                  <a:gd name="connsiteX2" fmla="*/ 105498 w 289961"/>
                  <a:gd name="connsiteY2" fmla="*/ 207421 h 314820"/>
                  <a:gd name="connsiteX3" fmla="*/ 25903 w 289961"/>
                  <a:gd name="connsiteY3" fmla="*/ 207421 h 314820"/>
                  <a:gd name="connsiteX4" fmla="*/ 110276 w 289961"/>
                  <a:gd name="connsiteY4" fmla="*/ 104273 h 314820"/>
                  <a:gd name="connsiteX5" fmla="*/ 54069 w 289961"/>
                  <a:gd name="connsiteY5" fmla="*/ 104273 h 314820"/>
                  <a:gd name="connsiteX6" fmla="*/ 144478 w 289961"/>
                  <a:gd name="connsiteY6" fmla="*/ 0 h 314820"/>
                  <a:gd name="connsiteX7" fmla="*/ 145358 w 289961"/>
                  <a:gd name="connsiteY7" fmla="*/ 0 h 314820"/>
                  <a:gd name="connsiteX8" fmla="*/ 235893 w 289961"/>
                  <a:gd name="connsiteY8" fmla="*/ 104273 h 314820"/>
                  <a:gd name="connsiteX9" fmla="*/ 179686 w 289961"/>
                  <a:gd name="connsiteY9" fmla="*/ 104273 h 314820"/>
                  <a:gd name="connsiteX10" fmla="*/ 263933 w 289961"/>
                  <a:gd name="connsiteY10" fmla="*/ 207421 h 314820"/>
                  <a:gd name="connsiteX11" fmla="*/ 184464 w 289961"/>
                  <a:gd name="connsiteY11" fmla="*/ 207421 h 314820"/>
                  <a:gd name="connsiteX12" fmla="*/ 289962 w 289961"/>
                  <a:gd name="connsiteY12" fmla="*/ 314820 h 314820"/>
                  <a:gd name="connsiteX13" fmla="*/ 148753 w 289961"/>
                  <a:gd name="connsiteY13" fmla="*/ 314820 h 314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9961" h="314820">
                    <a:moveTo>
                      <a:pt x="93427" y="314820"/>
                    </a:moveTo>
                    <a:lnTo>
                      <a:pt x="0" y="314820"/>
                    </a:lnTo>
                    <a:lnTo>
                      <a:pt x="105498" y="207421"/>
                    </a:lnTo>
                    <a:lnTo>
                      <a:pt x="25903" y="207421"/>
                    </a:lnTo>
                    <a:lnTo>
                      <a:pt x="110276" y="104273"/>
                    </a:lnTo>
                    <a:lnTo>
                      <a:pt x="54069" y="104273"/>
                    </a:lnTo>
                    <a:lnTo>
                      <a:pt x="144478" y="0"/>
                    </a:lnTo>
                    <a:lnTo>
                      <a:pt x="145358" y="0"/>
                    </a:lnTo>
                    <a:lnTo>
                      <a:pt x="235893" y="104273"/>
                    </a:lnTo>
                    <a:lnTo>
                      <a:pt x="179686" y="104273"/>
                    </a:lnTo>
                    <a:lnTo>
                      <a:pt x="263933" y="207421"/>
                    </a:lnTo>
                    <a:lnTo>
                      <a:pt x="184464" y="207421"/>
                    </a:lnTo>
                    <a:lnTo>
                      <a:pt x="289962" y="314820"/>
                    </a:lnTo>
                    <a:lnTo>
                      <a:pt x="148753" y="314820"/>
                    </a:lnTo>
                  </a:path>
                </a:pathLst>
              </a:custGeom>
              <a:solidFill>
                <a:schemeClr val="bg2"/>
              </a:solidFill>
              <a:ln w="158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F70AB42B-43DE-CA22-B04E-8C45B69B79C9}"/>
                  </a:ext>
                </a:extLst>
              </p:cNvPr>
              <p:cNvSpPr/>
              <p:nvPr/>
            </p:nvSpPr>
            <p:spPr>
              <a:xfrm>
                <a:off x="6979144" y="3573419"/>
                <a:ext cx="12573" cy="143782"/>
              </a:xfrm>
              <a:custGeom>
                <a:avLst/>
                <a:gdLst>
                  <a:gd name="connsiteX0" fmla="*/ 0 w 12574"/>
                  <a:gd name="connsiteY0" fmla="*/ 0 h 143782"/>
                  <a:gd name="connsiteX1" fmla="*/ 0 w 12574"/>
                  <a:gd name="connsiteY1" fmla="*/ 143782 h 143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74" h="143782">
                    <a:moveTo>
                      <a:pt x="0" y="0"/>
                    </a:moveTo>
                    <a:lnTo>
                      <a:pt x="0" y="143782"/>
                    </a:lnTo>
                  </a:path>
                </a:pathLst>
              </a:custGeom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EAB27946-BDBE-524F-A82F-5CA54E906446}"/>
                  </a:ext>
                </a:extLst>
              </p:cNvPr>
              <p:cNvSpPr/>
              <p:nvPr/>
            </p:nvSpPr>
            <p:spPr>
              <a:xfrm>
                <a:off x="7094827" y="3212088"/>
                <a:ext cx="235892" cy="314945"/>
              </a:xfrm>
              <a:custGeom>
                <a:avLst/>
                <a:gdLst>
                  <a:gd name="connsiteX0" fmla="*/ 7419 w 235892"/>
                  <a:gd name="connsiteY0" fmla="*/ 164912 h 314945"/>
                  <a:gd name="connsiteX1" fmla="*/ 56207 w 235892"/>
                  <a:gd name="connsiteY1" fmla="*/ 104398 h 314945"/>
                  <a:gd name="connsiteX2" fmla="*/ 0 w 235892"/>
                  <a:gd name="connsiteY2" fmla="*/ 104398 h 314945"/>
                  <a:gd name="connsiteX3" fmla="*/ 90534 w 235892"/>
                  <a:gd name="connsiteY3" fmla="*/ 0 h 314945"/>
                  <a:gd name="connsiteX4" fmla="*/ 91415 w 235892"/>
                  <a:gd name="connsiteY4" fmla="*/ 0 h 314945"/>
                  <a:gd name="connsiteX5" fmla="*/ 181949 w 235892"/>
                  <a:gd name="connsiteY5" fmla="*/ 104398 h 314945"/>
                  <a:gd name="connsiteX6" fmla="*/ 125617 w 235892"/>
                  <a:gd name="connsiteY6" fmla="*/ 104398 h 314945"/>
                  <a:gd name="connsiteX7" fmla="*/ 209990 w 235892"/>
                  <a:gd name="connsiteY7" fmla="*/ 207421 h 314945"/>
                  <a:gd name="connsiteX8" fmla="*/ 130395 w 235892"/>
                  <a:gd name="connsiteY8" fmla="*/ 207421 h 314945"/>
                  <a:gd name="connsiteX9" fmla="*/ 235893 w 235892"/>
                  <a:gd name="connsiteY9" fmla="*/ 314945 h 314945"/>
                  <a:gd name="connsiteX10" fmla="*/ 94810 w 235892"/>
                  <a:gd name="connsiteY10" fmla="*/ 314945 h 31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892" h="314945">
                    <a:moveTo>
                      <a:pt x="7419" y="164912"/>
                    </a:moveTo>
                    <a:lnTo>
                      <a:pt x="56207" y="104398"/>
                    </a:lnTo>
                    <a:lnTo>
                      <a:pt x="0" y="104398"/>
                    </a:lnTo>
                    <a:lnTo>
                      <a:pt x="90534" y="0"/>
                    </a:lnTo>
                    <a:lnTo>
                      <a:pt x="91415" y="0"/>
                    </a:lnTo>
                    <a:lnTo>
                      <a:pt x="181949" y="104398"/>
                    </a:lnTo>
                    <a:lnTo>
                      <a:pt x="125617" y="104398"/>
                    </a:lnTo>
                    <a:lnTo>
                      <a:pt x="209990" y="207421"/>
                    </a:lnTo>
                    <a:lnTo>
                      <a:pt x="130395" y="207421"/>
                    </a:lnTo>
                    <a:lnTo>
                      <a:pt x="235893" y="314945"/>
                    </a:lnTo>
                    <a:lnTo>
                      <a:pt x="94810" y="314945"/>
                    </a:ln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4D673E78-0820-5FE0-A9C8-CD98FFA0095D}"/>
                  </a:ext>
                </a:extLst>
              </p:cNvPr>
              <p:cNvSpPr/>
              <p:nvPr/>
            </p:nvSpPr>
            <p:spPr>
              <a:xfrm>
                <a:off x="7185739" y="3475147"/>
                <a:ext cx="12574" cy="143782"/>
              </a:xfrm>
              <a:custGeom>
                <a:avLst/>
                <a:gdLst>
                  <a:gd name="connsiteX0" fmla="*/ 0 w 12574"/>
                  <a:gd name="connsiteY0" fmla="*/ 0 h 143782"/>
                  <a:gd name="connsiteX1" fmla="*/ 0 w 12574"/>
                  <a:gd name="connsiteY1" fmla="*/ 143782 h 143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74" h="143782">
                    <a:moveTo>
                      <a:pt x="0" y="0"/>
                    </a:moveTo>
                    <a:lnTo>
                      <a:pt x="0" y="143782"/>
                    </a:lnTo>
                  </a:path>
                </a:pathLst>
              </a:custGeom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38D231D2-C04E-205F-D6A3-D77CC0EE1D00}"/>
                  </a:ext>
                </a:extLst>
              </p:cNvPr>
              <p:cNvSpPr/>
              <p:nvPr/>
            </p:nvSpPr>
            <p:spPr>
              <a:xfrm>
                <a:off x="7327702" y="3329520"/>
                <a:ext cx="157555" cy="39103"/>
              </a:xfrm>
              <a:custGeom>
                <a:avLst/>
                <a:gdLst>
                  <a:gd name="connsiteX0" fmla="*/ 157555 w 157555"/>
                  <a:gd name="connsiteY0" fmla="*/ 24350 h 39103"/>
                  <a:gd name="connsiteX1" fmla="*/ 135424 w 157555"/>
                  <a:gd name="connsiteY1" fmla="*/ 7596 h 39103"/>
                  <a:gd name="connsiteX2" fmla="*/ 50800 w 157555"/>
                  <a:gd name="connsiteY2" fmla="*/ 37603 h 39103"/>
                  <a:gd name="connsiteX3" fmla="*/ 0 w 157555"/>
                  <a:gd name="connsiteY3" fmla="*/ 39103 h 39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555" h="39103">
                    <a:moveTo>
                      <a:pt x="157555" y="24350"/>
                    </a:moveTo>
                    <a:cubicBezTo>
                      <a:pt x="151519" y="17598"/>
                      <a:pt x="144101" y="11847"/>
                      <a:pt x="135424" y="7596"/>
                    </a:cubicBezTo>
                    <a:cubicBezTo>
                      <a:pt x="100594" y="-9158"/>
                      <a:pt x="71296" y="2220"/>
                      <a:pt x="50800" y="37603"/>
                    </a:cubicBezTo>
                    <a:cubicBezTo>
                      <a:pt x="36968" y="31726"/>
                      <a:pt x="13077" y="34102"/>
                      <a:pt x="0" y="39103"/>
                    </a:cubicBez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8E558CC3-052E-6E72-3967-D754881825D2}"/>
                  </a:ext>
                </a:extLst>
              </p:cNvPr>
              <p:cNvSpPr/>
              <p:nvPr/>
            </p:nvSpPr>
            <p:spPr>
              <a:xfrm>
                <a:off x="7373723" y="3516156"/>
                <a:ext cx="47782" cy="49010"/>
              </a:xfrm>
              <a:custGeom>
                <a:avLst/>
                <a:gdLst>
                  <a:gd name="connsiteX0" fmla="*/ 0 w 47782"/>
                  <a:gd name="connsiteY0" fmla="*/ 0 h 49010"/>
                  <a:gd name="connsiteX1" fmla="*/ 47782 w 47782"/>
                  <a:gd name="connsiteY1" fmla="*/ 49011 h 4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82" h="49010">
                    <a:moveTo>
                      <a:pt x="0" y="0"/>
                    </a:moveTo>
                    <a:cubicBezTo>
                      <a:pt x="0" y="0"/>
                      <a:pt x="46147" y="15378"/>
                      <a:pt x="47782" y="49011"/>
                    </a:cubicBez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70504A30-92A8-8FC5-7C94-9B6A5CE63F10}"/>
                </a:ext>
              </a:extLst>
            </p:cNvPr>
            <p:cNvSpPr/>
            <p:nvPr/>
          </p:nvSpPr>
          <p:spPr>
            <a:xfrm>
              <a:off x="8538344" y="3262438"/>
              <a:ext cx="45719" cy="262350"/>
            </a:xfrm>
            <a:custGeom>
              <a:avLst/>
              <a:gdLst>
                <a:gd name="connsiteX0" fmla="*/ 174 w 6930"/>
                <a:gd name="connsiteY0" fmla="*/ 103 h 631758"/>
                <a:gd name="connsiteX1" fmla="*/ 174 w 6930"/>
                <a:gd name="connsiteY1" fmla="*/ 631861 h 6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30" h="631758">
                  <a:moveTo>
                    <a:pt x="174" y="103"/>
                  </a:moveTo>
                  <a:lnTo>
                    <a:pt x="174" y="631861"/>
                  </a:lnTo>
                </a:path>
              </a:pathLst>
            </a:custGeom>
            <a:ln w="17276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31497674-B025-7B00-A673-50517776CAED}"/>
                </a:ext>
              </a:extLst>
            </p:cNvPr>
            <p:cNvSpPr/>
            <p:nvPr/>
          </p:nvSpPr>
          <p:spPr>
            <a:xfrm>
              <a:off x="8538343" y="3314818"/>
              <a:ext cx="45719" cy="134633"/>
            </a:xfrm>
            <a:custGeom>
              <a:avLst/>
              <a:gdLst>
                <a:gd name="connsiteX0" fmla="*/ 174 w 6930"/>
                <a:gd name="connsiteY0" fmla="*/ 103 h 631758"/>
                <a:gd name="connsiteX1" fmla="*/ 174 w 6930"/>
                <a:gd name="connsiteY1" fmla="*/ 631861 h 6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30" h="631758">
                  <a:moveTo>
                    <a:pt x="174" y="103"/>
                  </a:moveTo>
                  <a:lnTo>
                    <a:pt x="174" y="631861"/>
                  </a:lnTo>
                </a:path>
              </a:pathLst>
            </a:custGeom>
            <a:ln w="17276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87" name="Graphic 204" descr="A landscape featuring a lake, mountains and a tree.">
            <a:extLst>
              <a:ext uri="{FF2B5EF4-FFF2-40B4-BE49-F238E27FC236}">
                <a16:creationId xmlns:a16="http://schemas.microsoft.com/office/drawing/2014/main" id="{0D921144-4E28-7EC2-23B7-D625EAF954BE}"/>
              </a:ext>
            </a:extLst>
          </p:cNvPr>
          <p:cNvGrpSpPr/>
          <p:nvPr/>
        </p:nvGrpSpPr>
        <p:grpSpPr>
          <a:xfrm>
            <a:off x="10282053" y="4209440"/>
            <a:ext cx="543008" cy="469420"/>
            <a:chOff x="10161989" y="3041861"/>
            <a:chExt cx="691605" cy="597879"/>
          </a:xfrm>
          <a:noFill/>
        </p:grpSpPr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E82FBC91-2AC2-0B77-7B94-95CBA0AAA450}"/>
                </a:ext>
              </a:extLst>
            </p:cNvPr>
            <p:cNvSpPr/>
            <p:nvPr/>
          </p:nvSpPr>
          <p:spPr>
            <a:xfrm>
              <a:off x="10161989" y="3406216"/>
              <a:ext cx="691605" cy="233525"/>
            </a:xfrm>
            <a:custGeom>
              <a:avLst/>
              <a:gdLst>
                <a:gd name="connsiteX0" fmla="*/ 594156 w 691605"/>
                <a:gd name="connsiteY0" fmla="*/ 93508 h 233525"/>
                <a:gd name="connsiteX1" fmla="*/ 691543 w 691605"/>
                <a:gd name="connsiteY1" fmla="*/ 52115 h 233525"/>
                <a:gd name="connsiteX2" fmla="*/ 637681 w 691605"/>
                <a:gd name="connsiteY2" fmla="*/ 18643 h 233525"/>
                <a:gd name="connsiteX3" fmla="*/ 268900 w 691605"/>
                <a:gd name="connsiteY3" fmla="*/ 10063 h 233525"/>
                <a:gd name="connsiteX4" fmla="*/ 232676 w 691605"/>
                <a:gd name="connsiteY4" fmla="*/ 45515 h 233525"/>
                <a:gd name="connsiteX5" fmla="*/ 208970 w 691605"/>
                <a:gd name="connsiteY5" fmla="*/ 83985 h 233525"/>
                <a:gd name="connsiteX6" fmla="*/ 66 w 691605"/>
                <a:gd name="connsiteY6" fmla="*/ 142160 h 233525"/>
                <a:gd name="connsiteX7" fmla="*/ 362115 w 691605"/>
                <a:gd name="connsiteY7" fmla="*/ 233525 h 233525"/>
                <a:gd name="connsiteX8" fmla="*/ 647543 w 691605"/>
                <a:gd name="connsiteY8" fmla="*/ 192793 h 233525"/>
                <a:gd name="connsiteX9" fmla="*/ 537544 w 691605"/>
                <a:gd name="connsiteY9" fmla="*/ 140746 h 233525"/>
                <a:gd name="connsiteX10" fmla="*/ 503501 w 691605"/>
                <a:gd name="connsiteY10" fmla="*/ 119154 h 233525"/>
                <a:gd name="connsiteX11" fmla="*/ 545889 w 691605"/>
                <a:gd name="connsiteY11" fmla="*/ 99542 h 2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1605" h="233525">
                  <a:moveTo>
                    <a:pt x="594156" y="93508"/>
                  </a:moveTo>
                  <a:cubicBezTo>
                    <a:pt x="635974" y="86813"/>
                    <a:pt x="690025" y="73990"/>
                    <a:pt x="691543" y="52115"/>
                  </a:cubicBezTo>
                  <a:cubicBezTo>
                    <a:pt x="692775" y="34484"/>
                    <a:pt x="675991" y="23829"/>
                    <a:pt x="637681" y="18643"/>
                  </a:cubicBezTo>
                  <a:cubicBezTo>
                    <a:pt x="637681" y="18643"/>
                    <a:pt x="417968" y="-16809"/>
                    <a:pt x="268900" y="10063"/>
                  </a:cubicBezTo>
                  <a:cubicBezTo>
                    <a:pt x="268900" y="10063"/>
                    <a:pt x="199297" y="20623"/>
                    <a:pt x="232676" y="45515"/>
                  </a:cubicBezTo>
                  <a:cubicBezTo>
                    <a:pt x="232676" y="45515"/>
                    <a:pt x="287676" y="79836"/>
                    <a:pt x="208970" y="83985"/>
                  </a:cubicBezTo>
                  <a:cubicBezTo>
                    <a:pt x="208970" y="83985"/>
                    <a:pt x="66" y="88133"/>
                    <a:pt x="66" y="142160"/>
                  </a:cubicBezTo>
                  <a:cubicBezTo>
                    <a:pt x="66" y="142160"/>
                    <a:pt x="-13873" y="233525"/>
                    <a:pt x="362115" y="233525"/>
                  </a:cubicBezTo>
                  <a:cubicBezTo>
                    <a:pt x="362115" y="233525"/>
                    <a:pt x="627629" y="228811"/>
                    <a:pt x="647543" y="192793"/>
                  </a:cubicBezTo>
                  <a:cubicBezTo>
                    <a:pt x="654465" y="180158"/>
                    <a:pt x="648207" y="162149"/>
                    <a:pt x="537544" y="140746"/>
                  </a:cubicBezTo>
                  <a:cubicBezTo>
                    <a:pt x="537544" y="140746"/>
                    <a:pt x="501984" y="135937"/>
                    <a:pt x="503501" y="119154"/>
                  </a:cubicBezTo>
                  <a:cubicBezTo>
                    <a:pt x="504070" y="112554"/>
                    <a:pt x="508337" y="101334"/>
                    <a:pt x="545889" y="99542"/>
                  </a:cubicBezTo>
                </a:path>
              </a:pathLst>
            </a:custGeom>
            <a:solidFill>
              <a:schemeClr val="bg2"/>
            </a:solidFill>
            <a:ln w="15875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63E2817F-738A-7DC6-BFE1-E4E9FFEE293E}"/>
                </a:ext>
              </a:extLst>
            </p:cNvPr>
            <p:cNvSpPr/>
            <p:nvPr/>
          </p:nvSpPr>
          <p:spPr>
            <a:xfrm>
              <a:off x="10351045" y="3557145"/>
              <a:ext cx="207291" cy="12948"/>
            </a:xfrm>
            <a:custGeom>
              <a:avLst/>
              <a:gdLst>
                <a:gd name="connsiteX0" fmla="*/ 207291 w 207291"/>
                <a:gd name="connsiteY0" fmla="*/ 0 h 12948"/>
                <a:gd name="connsiteX1" fmla="*/ 138447 w 207291"/>
                <a:gd name="connsiteY1" fmla="*/ 0 h 12948"/>
                <a:gd name="connsiteX2" fmla="*/ 138068 w 207291"/>
                <a:gd name="connsiteY2" fmla="*/ 0 h 12948"/>
                <a:gd name="connsiteX3" fmla="*/ 69223 w 207291"/>
                <a:gd name="connsiteY3" fmla="*/ 0 h 12948"/>
                <a:gd name="connsiteX4" fmla="*/ 68844 w 207291"/>
                <a:gd name="connsiteY4" fmla="*/ 0 h 12948"/>
                <a:gd name="connsiteX5" fmla="*/ 0 w 207291"/>
                <a:gd name="connsiteY5" fmla="*/ 0 h 1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91" h="12948">
                  <a:moveTo>
                    <a:pt x="207291" y="0"/>
                  </a:moveTo>
                  <a:cubicBezTo>
                    <a:pt x="167369" y="29135"/>
                    <a:pt x="138447" y="0"/>
                    <a:pt x="138447" y="0"/>
                  </a:cubicBezTo>
                  <a:lnTo>
                    <a:pt x="138068" y="0"/>
                  </a:lnTo>
                  <a:cubicBezTo>
                    <a:pt x="98146" y="29135"/>
                    <a:pt x="69223" y="0"/>
                    <a:pt x="69223" y="0"/>
                  </a:cubicBezTo>
                  <a:lnTo>
                    <a:pt x="68844" y="0"/>
                  </a:lnTo>
                  <a:cubicBezTo>
                    <a:pt x="28922" y="29135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accent5">
                  <a:lumMod val="1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74212A3A-4D8B-49FE-1132-C43BABD6E784}"/>
                </a:ext>
              </a:extLst>
            </p:cNvPr>
            <p:cNvSpPr/>
            <p:nvPr/>
          </p:nvSpPr>
          <p:spPr>
            <a:xfrm>
              <a:off x="10485698" y="3463800"/>
              <a:ext cx="138541" cy="12948"/>
            </a:xfrm>
            <a:custGeom>
              <a:avLst/>
              <a:gdLst>
                <a:gd name="connsiteX0" fmla="*/ 138542 w 138541"/>
                <a:gd name="connsiteY0" fmla="*/ 0 h 12948"/>
                <a:gd name="connsiteX1" fmla="*/ 138068 w 138541"/>
                <a:gd name="connsiteY1" fmla="*/ 0 h 12948"/>
                <a:gd name="connsiteX2" fmla="*/ 69223 w 138541"/>
                <a:gd name="connsiteY2" fmla="*/ 0 h 12948"/>
                <a:gd name="connsiteX3" fmla="*/ 68844 w 138541"/>
                <a:gd name="connsiteY3" fmla="*/ 0 h 12948"/>
                <a:gd name="connsiteX4" fmla="*/ 0 w 138541"/>
                <a:gd name="connsiteY4" fmla="*/ 0 h 1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41" h="12948">
                  <a:moveTo>
                    <a:pt x="138542" y="0"/>
                  </a:moveTo>
                  <a:lnTo>
                    <a:pt x="138068" y="0"/>
                  </a:lnTo>
                  <a:cubicBezTo>
                    <a:pt x="98146" y="29135"/>
                    <a:pt x="69223" y="0"/>
                    <a:pt x="69223" y="0"/>
                  </a:cubicBezTo>
                  <a:lnTo>
                    <a:pt x="68844" y="0"/>
                  </a:lnTo>
                  <a:cubicBezTo>
                    <a:pt x="28922" y="29135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accent5">
                  <a:lumMod val="1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4626DF96-FAA8-44AE-31AC-E5B07860A3E0}"/>
                </a:ext>
              </a:extLst>
            </p:cNvPr>
            <p:cNvSpPr/>
            <p:nvPr/>
          </p:nvSpPr>
          <p:spPr>
            <a:xfrm>
              <a:off x="10404622" y="3041861"/>
              <a:ext cx="89326" cy="88819"/>
            </a:xfrm>
            <a:custGeom>
              <a:avLst/>
              <a:gdLst>
                <a:gd name="connsiteX0" fmla="*/ 89327 w 89326"/>
                <a:gd name="connsiteY0" fmla="*/ 44410 h 88819"/>
                <a:gd name="connsiteX1" fmla="*/ 44663 w 89326"/>
                <a:gd name="connsiteY1" fmla="*/ 88819 h 88819"/>
                <a:gd name="connsiteX2" fmla="*/ 0 w 89326"/>
                <a:gd name="connsiteY2" fmla="*/ 44410 h 88819"/>
                <a:gd name="connsiteX3" fmla="*/ 44663 w 89326"/>
                <a:gd name="connsiteY3" fmla="*/ 0 h 88819"/>
                <a:gd name="connsiteX4" fmla="*/ 89327 w 89326"/>
                <a:gd name="connsiteY4" fmla="*/ 44410 h 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26" h="88819">
                  <a:moveTo>
                    <a:pt x="89327" y="44410"/>
                  </a:moveTo>
                  <a:cubicBezTo>
                    <a:pt x="89327" y="68936"/>
                    <a:pt x="69330" y="88819"/>
                    <a:pt x="44663" y="88819"/>
                  </a:cubicBezTo>
                  <a:cubicBezTo>
                    <a:pt x="19996" y="88819"/>
                    <a:pt x="0" y="68936"/>
                    <a:pt x="0" y="44410"/>
                  </a:cubicBezTo>
                  <a:cubicBezTo>
                    <a:pt x="0" y="19883"/>
                    <a:pt x="19996" y="0"/>
                    <a:pt x="44663" y="0"/>
                  </a:cubicBezTo>
                  <a:cubicBezTo>
                    <a:pt x="69330" y="0"/>
                    <a:pt x="89327" y="19883"/>
                    <a:pt x="89327" y="44410"/>
                  </a:cubicBezTo>
                  <a:close/>
                </a:path>
              </a:pathLst>
            </a:custGeom>
            <a:solidFill>
              <a:schemeClr val="bg2"/>
            </a:solidFill>
            <a:ln w="1587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BA2A5D83-216E-C691-B2C8-10623174CA65}"/>
                </a:ext>
              </a:extLst>
            </p:cNvPr>
            <p:cNvSpPr/>
            <p:nvPr/>
          </p:nvSpPr>
          <p:spPr>
            <a:xfrm>
              <a:off x="10225399" y="3125778"/>
              <a:ext cx="402539" cy="201681"/>
            </a:xfrm>
            <a:custGeom>
              <a:avLst/>
              <a:gdLst>
                <a:gd name="connsiteX0" fmla="*/ 0 w 402539"/>
                <a:gd name="connsiteY0" fmla="*/ 102302 h 201681"/>
                <a:gd name="connsiteX1" fmla="*/ 106870 w 402539"/>
                <a:gd name="connsiteY1" fmla="*/ 0 h 201681"/>
                <a:gd name="connsiteX2" fmla="*/ 402539 w 402539"/>
                <a:gd name="connsiteY2" fmla="*/ 201682 h 2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539" h="201681">
                  <a:moveTo>
                    <a:pt x="0" y="102302"/>
                  </a:moveTo>
                  <a:lnTo>
                    <a:pt x="106870" y="0"/>
                  </a:lnTo>
                  <a:lnTo>
                    <a:pt x="402539" y="201682"/>
                  </a:ln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A1078404-4114-F640-C33E-F7B4B9F4ACBB}"/>
                </a:ext>
              </a:extLst>
            </p:cNvPr>
            <p:cNvSpPr/>
            <p:nvPr/>
          </p:nvSpPr>
          <p:spPr>
            <a:xfrm>
              <a:off x="10503241" y="3145672"/>
              <a:ext cx="127541" cy="60155"/>
            </a:xfrm>
            <a:custGeom>
              <a:avLst/>
              <a:gdLst>
                <a:gd name="connsiteX0" fmla="*/ 0 w 127541"/>
                <a:gd name="connsiteY0" fmla="*/ 37904 h 60155"/>
                <a:gd name="connsiteX1" fmla="*/ 51870 w 127541"/>
                <a:gd name="connsiteY1" fmla="*/ 0 h 60155"/>
                <a:gd name="connsiteX2" fmla="*/ 127542 w 127541"/>
                <a:gd name="connsiteY2" fmla="*/ 60156 h 6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541" h="60155">
                  <a:moveTo>
                    <a:pt x="0" y="37904"/>
                  </a:moveTo>
                  <a:lnTo>
                    <a:pt x="51870" y="0"/>
                  </a:lnTo>
                  <a:lnTo>
                    <a:pt x="127542" y="60156"/>
                  </a:ln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2951421-57FF-B6AD-7E8B-8CB2C27C49C7}"/>
                </a:ext>
              </a:extLst>
            </p:cNvPr>
            <p:cNvSpPr/>
            <p:nvPr/>
          </p:nvSpPr>
          <p:spPr>
            <a:xfrm>
              <a:off x="10545439" y="3173110"/>
              <a:ext cx="256885" cy="96173"/>
            </a:xfrm>
            <a:custGeom>
              <a:avLst/>
              <a:gdLst>
                <a:gd name="connsiteX0" fmla="*/ 0 w 256885"/>
                <a:gd name="connsiteY0" fmla="*/ 93251 h 96173"/>
                <a:gd name="connsiteX1" fmla="*/ 131904 w 256885"/>
                <a:gd name="connsiteY1" fmla="*/ 0 h 96173"/>
                <a:gd name="connsiteX2" fmla="*/ 256885 w 256885"/>
                <a:gd name="connsiteY2" fmla="*/ 96174 h 9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885" h="96173">
                  <a:moveTo>
                    <a:pt x="0" y="93251"/>
                  </a:moveTo>
                  <a:lnTo>
                    <a:pt x="131904" y="0"/>
                  </a:lnTo>
                  <a:lnTo>
                    <a:pt x="256885" y="96174"/>
                  </a:ln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971E29C3-BA9C-6B5E-5A3B-7F3AEDF0AE36}"/>
                </a:ext>
              </a:extLst>
            </p:cNvPr>
            <p:cNvSpPr/>
            <p:nvPr/>
          </p:nvSpPr>
          <p:spPr>
            <a:xfrm>
              <a:off x="10333502" y="3133792"/>
              <a:ext cx="91602" cy="231193"/>
            </a:xfrm>
            <a:custGeom>
              <a:avLst/>
              <a:gdLst>
                <a:gd name="connsiteX0" fmla="*/ 0 w 91602"/>
                <a:gd name="connsiteY0" fmla="*/ 0 h 231193"/>
                <a:gd name="connsiteX1" fmla="*/ 60689 w 91602"/>
                <a:gd name="connsiteY1" fmla="*/ 108148 h 231193"/>
                <a:gd name="connsiteX2" fmla="*/ 29681 w 91602"/>
                <a:gd name="connsiteY2" fmla="*/ 145769 h 231193"/>
                <a:gd name="connsiteX3" fmla="*/ 91603 w 91602"/>
                <a:gd name="connsiteY3" fmla="*/ 231194 h 23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02" h="231193">
                  <a:moveTo>
                    <a:pt x="0" y="0"/>
                  </a:moveTo>
                  <a:lnTo>
                    <a:pt x="60689" y="108148"/>
                  </a:lnTo>
                  <a:lnTo>
                    <a:pt x="29681" y="145769"/>
                  </a:lnTo>
                  <a:lnTo>
                    <a:pt x="91603" y="231194"/>
                  </a:ln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BE241560-B0E5-F204-34AE-4FE9E4AF77A1}"/>
                </a:ext>
              </a:extLst>
            </p:cNvPr>
            <p:cNvSpPr/>
            <p:nvPr/>
          </p:nvSpPr>
          <p:spPr>
            <a:xfrm>
              <a:off x="10192589" y="3367438"/>
              <a:ext cx="130860" cy="43843"/>
            </a:xfrm>
            <a:custGeom>
              <a:avLst/>
              <a:gdLst>
                <a:gd name="connsiteX0" fmla="*/ 130861 w 130860"/>
                <a:gd name="connsiteY0" fmla="*/ 43844 h 43843"/>
                <a:gd name="connsiteX1" fmla="*/ 65430 w 130860"/>
                <a:gd name="connsiteY1" fmla="*/ 0 h 43843"/>
                <a:gd name="connsiteX2" fmla="*/ 0 w 130860"/>
                <a:gd name="connsiteY2" fmla="*/ 43844 h 4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60" h="43843">
                  <a:moveTo>
                    <a:pt x="130861" y="43844"/>
                  </a:moveTo>
                  <a:cubicBezTo>
                    <a:pt x="78706" y="32058"/>
                    <a:pt x="65430" y="0"/>
                    <a:pt x="65430" y="0"/>
                  </a:cubicBezTo>
                  <a:cubicBezTo>
                    <a:pt x="65430" y="0"/>
                    <a:pt x="52155" y="32058"/>
                    <a:pt x="0" y="43844"/>
                  </a:cubicBez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1102C238-6988-D7E1-B661-6575A14CA6F3}"/>
                </a:ext>
              </a:extLst>
            </p:cNvPr>
            <p:cNvSpPr/>
            <p:nvPr/>
          </p:nvSpPr>
          <p:spPr>
            <a:xfrm>
              <a:off x="10195813" y="3315485"/>
              <a:ext cx="124412" cy="39412"/>
            </a:xfrm>
            <a:custGeom>
              <a:avLst/>
              <a:gdLst>
                <a:gd name="connsiteX0" fmla="*/ 124413 w 124412"/>
                <a:gd name="connsiteY0" fmla="*/ 39412 h 39412"/>
                <a:gd name="connsiteX1" fmla="*/ 62206 w 124412"/>
                <a:gd name="connsiteY1" fmla="*/ 0 h 39412"/>
                <a:gd name="connsiteX2" fmla="*/ 0 w 124412"/>
                <a:gd name="connsiteY2" fmla="*/ 39412 h 3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12" h="39412">
                  <a:moveTo>
                    <a:pt x="124413" y="39412"/>
                  </a:moveTo>
                  <a:cubicBezTo>
                    <a:pt x="78801" y="29135"/>
                    <a:pt x="62206" y="0"/>
                    <a:pt x="62206" y="0"/>
                  </a:cubicBezTo>
                  <a:cubicBezTo>
                    <a:pt x="62206" y="0"/>
                    <a:pt x="45612" y="29135"/>
                    <a:pt x="0" y="39412"/>
                  </a:cubicBez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5534FAEB-DC34-BD42-0B67-0E08CDF90E6E}"/>
                </a:ext>
              </a:extLst>
            </p:cNvPr>
            <p:cNvSpPr/>
            <p:nvPr/>
          </p:nvSpPr>
          <p:spPr>
            <a:xfrm>
              <a:off x="10211365" y="3265135"/>
              <a:ext cx="93309" cy="31680"/>
            </a:xfrm>
            <a:custGeom>
              <a:avLst/>
              <a:gdLst>
                <a:gd name="connsiteX0" fmla="*/ 93309 w 93309"/>
                <a:gd name="connsiteY0" fmla="*/ 31681 h 31680"/>
                <a:gd name="connsiteX1" fmla="*/ 46655 w 93309"/>
                <a:gd name="connsiteY1" fmla="*/ 0 h 31680"/>
                <a:gd name="connsiteX2" fmla="*/ 0 w 93309"/>
                <a:gd name="connsiteY2" fmla="*/ 31681 h 3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09" h="31680">
                  <a:moveTo>
                    <a:pt x="93309" y="31681"/>
                  </a:moveTo>
                  <a:cubicBezTo>
                    <a:pt x="59077" y="23949"/>
                    <a:pt x="46655" y="0"/>
                    <a:pt x="46655" y="0"/>
                  </a:cubicBezTo>
                  <a:cubicBezTo>
                    <a:pt x="46655" y="0"/>
                    <a:pt x="34232" y="23949"/>
                    <a:pt x="0" y="31681"/>
                  </a:cubicBez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3EE4CA56-A1A8-9888-058D-2CA1EDFE9F5C}"/>
                </a:ext>
              </a:extLst>
            </p:cNvPr>
            <p:cNvSpPr/>
            <p:nvPr/>
          </p:nvSpPr>
          <p:spPr>
            <a:xfrm>
              <a:off x="10258020" y="3373566"/>
              <a:ext cx="9482" cy="75430"/>
            </a:xfrm>
            <a:custGeom>
              <a:avLst/>
              <a:gdLst>
                <a:gd name="connsiteX0" fmla="*/ 0 w 9482"/>
                <a:gd name="connsiteY0" fmla="*/ 0 h 75430"/>
                <a:gd name="connsiteX1" fmla="*/ 0 w 9482"/>
                <a:gd name="connsiteY1" fmla="*/ 75430 h 7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2" h="75430">
                  <a:moveTo>
                    <a:pt x="0" y="0"/>
                  </a:moveTo>
                  <a:lnTo>
                    <a:pt x="0" y="75430"/>
                  </a:lnTo>
                </a:path>
              </a:pathLst>
            </a:custGeom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53A9EB-F6FA-F711-1FC8-BFF3377801CE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 dirty="0">
                <a:solidFill>
                  <a:srgbClr val="0B0C0C"/>
                </a:solidFill>
                <a:effectLst/>
              </a:rPr>
              <a:t>Dataset from April 2022 – March 2023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1337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2D852-4981-124E-8006-C9AFFFAB1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 descr="41% &lt; 1 Mile&#10;24% 1-2 Miles">
            <a:extLst>
              <a:ext uri="{FF2B5EF4-FFF2-40B4-BE49-F238E27FC236}">
                <a16:creationId xmlns:a16="http://schemas.microsoft.com/office/drawing/2014/main" id="{92DD1E98-EC22-6A05-291A-6BB8F8507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264126"/>
              </p:ext>
            </p:extLst>
          </p:nvPr>
        </p:nvGraphicFramePr>
        <p:xfrm>
          <a:off x="214784" y="2607015"/>
          <a:ext cx="7678624" cy="137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16A5816-F3DC-F945-6B8B-FE7F96EA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TRAVEL TO GREEN &amp; NATURAL SPACES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C01FD-A53F-557D-8FD8-FE047766C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395085" cy="651845"/>
          </a:xfrm>
        </p:spPr>
        <p:txBody>
          <a:bodyPr/>
          <a:lstStyle/>
          <a:p>
            <a:r>
              <a:rPr lang="en-GB" dirty="0"/>
              <a:t>The mode of transportation switched from mostly active travel to mostly passive travel* between two- and three-miles travel distance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07C73-9056-585B-C928-FCE8C2BE7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25754" y="6096715"/>
            <a:ext cx="8600732" cy="415498"/>
          </a:xfrm>
        </p:spPr>
        <p:txBody>
          <a:bodyPr/>
          <a:lstStyle/>
          <a:p>
            <a:r>
              <a:rPr lang="en-GB" dirty="0"/>
              <a:t>*Responses have been combined to create the ‘Active’ and ‘Passive’ categories of travel. Active travel is comprised of: ‘Bicycle/ mountain bike’, ‘On foot/ walking’ and ‘Mobility aid (such as wheelchair or mobility scooter)’. Passive travel is comprised of ‘Car/van/motorbike’ and ‘Public transport (e.g., train, bus or coach)’. </a:t>
            </a:r>
            <a:br>
              <a:rPr lang="en-GB" dirty="0"/>
            </a:br>
            <a:r>
              <a:rPr lang="en-GB" dirty="0"/>
              <a:t>†Sample size 4,443 (April 2022 to March 2023).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D2C53E1-CAB6-71CF-47E2-FBD762B59B8C}"/>
              </a:ext>
            </a:extLst>
          </p:cNvPr>
          <p:cNvSpPr txBox="1"/>
          <p:nvPr/>
        </p:nvSpPr>
        <p:spPr>
          <a:xfrm>
            <a:off x="360000" y="2429575"/>
            <a:ext cx="6096000" cy="1880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Distance travelled to green and natural space, and mode of travel* </a:t>
            </a:r>
            <a:endParaRPr lang="en-GB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45B3F9-FF73-DE06-11F0-202044BA0D14}"/>
              </a:ext>
            </a:extLst>
          </p:cNvPr>
          <p:cNvSpPr txBox="1"/>
          <p:nvPr/>
        </p:nvSpPr>
        <p:spPr>
          <a:xfrm>
            <a:off x="543090" y="5395649"/>
            <a:ext cx="4867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Active travel (</a:t>
            </a:r>
            <a:r>
              <a:rPr lang="en-GB" sz="1200" b="0" i="0" dirty="0">
                <a:solidFill>
                  <a:srgbClr val="0B0C0C"/>
                </a:solidFill>
                <a:effectLst/>
              </a:rPr>
              <a:t>on foot, by bike, or by mobility aid)</a:t>
            </a:r>
            <a:endParaRPr lang="en-GB" sz="1200" dirty="0"/>
          </a:p>
        </p:txBody>
      </p:sp>
      <p:sp>
        <p:nvSpPr>
          <p:cNvPr id="29" name="Rectangle 28" descr="Legend entry for: Active travel (on foot, by bike, or by mobility aid)&#10;">
            <a:extLst>
              <a:ext uri="{FF2B5EF4-FFF2-40B4-BE49-F238E27FC236}">
                <a16:creationId xmlns:a16="http://schemas.microsoft.com/office/drawing/2014/main" id="{32930299-AEE3-CC11-C9F2-B4272BF0A687}"/>
              </a:ext>
            </a:extLst>
          </p:cNvPr>
          <p:cNvSpPr/>
          <p:nvPr/>
        </p:nvSpPr>
        <p:spPr>
          <a:xfrm>
            <a:off x="331454" y="5440247"/>
            <a:ext cx="211636" cy="1384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257441-9996-4215-352D-8BB68CA556A9}"/>
              </a:ext>
            </a:extLst>
          </p:cNvPr>
          <p:cNvSpPr txBox="1"/>
          <p:nvPr/>
        </p:nvSpPr>
        <p:spPr>
          <a:xfrm>
            <a:off x="543090" y="5635968"/>
            <a:ext cx="471471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Passive travel (</a:t>
            </a:r>
            <a:r>
              <a:rPr lang="en-GB" sz="1200" b="0" i="0" dirty="0">
                <a:solidFill>
                  <a:srgbClr val="0B0C0C"/>
                </a:solidFill>
                <a:effectLst/>
                <a:cs typeface="Calibri"/>
              </a:rPr>
              <a:t>by car, van, motorbike or by public transport</a:t>
            </a:r>
            <a:r>
              <a:rPr lang="en-GB" sz="1200" b="0" i="0" dirty="0">
                <a:solidFill>
                  <a:srgbClr val="0B0C0C"/>
                </a:solidFill>
                <a:effectLst/>
              </a:rPr>
              <a:t>)</a:t>
            </a:r>
            <a:endParaRPr lang="en-GB" sz="1200" dirty="0"/>
          </a:p>
        </p:txBody>
      </p:sp>
      <p:sp>
        <p:nvSpPr>
          <p:cNvPr id="31" name="Rectangle 30" descr="Legend entry for: Passive travel (by car, van, motorbike or by public transport)">
            <a:extLst>
              <a:ext uri="{FF2B5EF4-FFF2-40B4-BE49-F238E27FC236}">
                <a16:creationId xmlns:a16="http://schemas.microsoft.com/office/drawing/2014/main" id="{B0EDAA66-6D2D-592F-5AC3-9C7CF220C13A}"/>
              </a:ext>
            </a:extLst>
          </p:cNvPr>
          <p:cNvSpPr/>
          <p:nvPr/>
        </p:nvSpPr>
        <p:spPr>
          <a:xfrm>
            <a:off x="331453" y="5671686"/>
            <a:ext cx="211636" cy="13847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graphicFrame>
        <p:nvGraphicFramePr>
          <p:cNvPr id="33" name="Chart 32" descr="22% 3-10 Miles&#10;12% &gt; 10 Miles">
            <a:extLst>
              <a:ext uri="{FF2B5EF4-FFF2-40B4-BE49-F238E27FC236}">
                <a16:creationId xmlns:a16="http://schemas.microsoft.com/office/drawing/2014/main" id="{6640F274-B183-75F6-0A0E-5121275A0D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02432"/>
              </p:ext>
            </p:extLst>
          </p:nvPr>
        </p:nvGraphicFramePr>
        <p:xfrm>
          <a:off x="7883878" y="2607015"/>
          <a:ext cx="4089155" cy="137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8C5B4A91-D8C1-C979-6B10-048499BFECF9}"/>
              </a:ext>
            </a:extLst>
          </p:cNvPr>
          <p:cNvSpPr>
            <a:spLocks/>
          </p:cNvSpPr>
          <p:nvPr/>
        </p:nvSpPr>
        <p:spPr>
          <a:xfrm>
            <a:off x="1493640" y="3196275"/>
            <a:ext cx="914760" cy="355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400" b="1">
                <a:solidFill>
                  <a:schemeClr val="bg2"/>
                </a:solidFill>
              </a:rPr>
              <a:t>41</a:t>
            </a:r>
            <a:r>
              <a:rPr lang="en-GB" sz="1400" b="1">
                <a:solidFill>
                  <a:schemeClr val="bg2"/>
                </a:solidFill>
              </a:rPr>
              <a:t>%</a:t>
            </a:r>
          </a:p>
          <a:p>
            <a:r>
              <a:rPr lang="en-GB" sz="1100">
                <a:solidFill>
                  <a:schemeClr val="bg2"/>
                </a:solidFill>
              </a:rPr>
              <a:t>&lt;1 Mile</a:t>
            </a:r>
            <a:endParaRPr lang="en-GB" sz="3200">
              <a:solidFill>
                <a:schemeClr val="bg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7276A0-161B-09A6-CA1F-65FDC48E6294}"/>
              </a:ext>
            </a:extLst>
          </p:cNvPr>
          <p:cNvSpPr>
            <a:spLocks/>
          </p:cNvSpPr>
          <p:nvPr/>
        </p:nvSpPr>
        <p:spPr>
          <a:xfrm>
            <a:off x="6070943" y="3163457"/>
            <a:ext cx="914760" cy="38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400" b="1" dirty="0">
                <a:solidFill>
                  <a:schemeClr val="bg2"/>
                </a:solidFill>
              </a:rPr>
              <a:t>24</a:t>
            </a:r>
            <a:r>
              <a:rPr lang="en-GB" sz="1400" b="1" dirty="0">
                <a:solidFill>
                  <a:schemeClr val="bg2"/>
                </a:solidFill>
              </a:rPr>
              <a:t>%</a:t>
            </a:r>
          </a:p>
          <a:p>
            <a:r>
              <a:rPr lang="en-GB" sz="1100" dirty="0">
                <a:solidFill>
                  <a:schemeClr val="bg2"/>
                </a:solidFill>
              </a:rPr>
              <a:t>1-2 Miles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F6F02CE-C1D3-CBDE-DEC7-6E242AC2F1E5}"/>
              </a:ext>
            </a:extLst>
          </p:cNvPr>
          <p:cNvSpPr>
            <a:spLocks/>
          </p:cNvSpPr>
          <p:nvPr/>
        </p:nvSpPr>
        <p:spPr>
          <a:xfrm>
            <a:off x="9076644" y="3163457"/>
            <a:ext cx="914760" cy="38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400" b="1" dirty="0">
                <a:solidFill>
                  <a:schemeClr val="bg2"/>
                </a:solidFill>
              </a:rPr>
              <a:t>22</a:t>
            </a:r>
            <a:r>
              <a:rPr lang="en-GB" sz="1400" b="1" dirty="0">
                <a:solidFill>
                  <a:schemeClr val="bg2"/>
                </a:solidFill>
              </a:rPr>
              <a:t>%</a:t>
            </a:r>
          </a:p>
          <a:p>
            <a:r>
              <a:rPr lang="en-GB" sz="1100" dirty="0">
                <a:solidFill>
                  <a:schemeClr val="bg2"/>
                </a:solidFill>
              </a:rPr>
              <a:t>3-10 Miles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17D536-050C-D150-52D9-7ADD8090913C}"/>
              </a:ext>
            </a:extLst>
          </p:cNvPr>
          <p:cNvSpPr>
            <a:spLocks/>
          </p:cNvSpPr>
          <p:nvPr/>
        </p:nvSpPr>
        <p:spPr>
          <a:xfrm>
            <a:off x="11160000" y="3163457"/>
            <a:ext cx="914760" cy="38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2000" b="1" dirty="0">
                <a:solidFill>
                  <a:schemeClr val="bg2"/>
                </a:solidFill>
              </a:rPr>
              <a:t>12</a:t>
            </a:r>
            <a:r>
              <a:rPr lang="en-GB" sz="1200" b="1" dirty="0">
                <a:solidFill>
                  <a:schemeClr val="bg2"/>
                </a:solidFill>
              </a:rPr>
              <a:t>%</a:t>
            </a:r>
          </a:p>
          <a:p>
            <a:r>
              <a:rPr lang="en-GB" sz="1050" dirty="0">
                <a:solidFill>
                  <a:schemeClr val="bg2"/>
                </a:solidFill>
              </a:rPr>
              <a:t>&gt;10 Miles</a:t>
            </a:r>
          </a:p>
        </p:txBody>
      </p:sp>
      <p:grpSp>
        <p:nvGrpSpPr>
          <p:cNvPr id="39" name="Graphic 24" descr="A landscape featuring green trees and rolling hills.">
            <a:extLst>
              <a:ext uri="{FF2B5EF4-FFF2-40B4-BE49-F238E27FC236}">
                <a16:creationId xmlns:a16="http://schemas.microsoft.com/office/drawing/2014/main" id="{AC6A19F4-8B25-74FC-9733-0D6CC3171857}"/>
              </a:ext>
            </a:extLst>
          </p:cNvPr>
          <p:cNvGrpSpPr/>
          <p:nvPr/>
        </p:nvGrpSpPr>
        <p:grpSpPr>
          <a:xfrm>
            <a:off x="5246767" y="3037983"/>
            <a:ext cx="690864" cy="552212"/>
            <a:chOff x="5632115" y="3957235"/>
            <a:chExt cx="899373" cy="718875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67136F0-BFDD-0961-345A-5300AA4F2162}"/>
                </a:ext>
              </a:extLst>
            </p:cNvPr>
            <p:cNvSpPr/>
            <p:nvPr/>
          </p:nvSpPr>
          <p:spPr>
            <a:xfrm>
              <a:off x="6260699" y="4136237"/>
              <a:ext cx="270790" cy="425863"/>
            </a:xfrm>
            <a:custGeom>
              <a:avLst/>
              <a:gdLst>
                <a:gd name="connsiteX0" fmla="*/ 77662 w 270790"/>
                <a:gd name="connsiteY0" fmla="*/ 411978 h 425863"/>
                <a:gd name="connsiteX1" fmla="*/ 2534 w 270790"/>
                <a:gd name="connsiteY1" fmla="*/ 248558 h 425863"/>
                <a:gd name="connsiteX2" fmla="*/ 135749 w 270790"/>
                <a:gd name="connsiteY2" fmla="*/ 83 h 425863"/>
                <a:gd name="connsiteX3" fmla="*/ 267615 w 270790"/>
                <a:gd name="connsiteY3" fmla="*/ 246961 h 425863"/>
                <a:gd name="connsiteX4" fmla="*/ 140484 w 270790"/>
                <a:gd name="connsiteY4" fmla="*/ 425946 h 42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790" h="425863">
                  <a:moveTo>
                    <a:pt x="77662" y="411978"/>
                  </a:moveTo>
                  <a:cubicBezTo>
                    <a:pt x="28137" y="388027"/>
                    <a:pt x="-10080" y="333409"/>
                    <a:pt x="2534" y="248558"/>
                  </a:cubicBezTo>
                  <a:cubicBezTo>
                    <a:pt x="15611" y="160717"/>
                    <a:pt x="64266" y="83"/>
                    <a:pt x="135749" y="83"/>
                  </a:cubicBezTo>
                  <a:cubicBezTo>
                    <a:pt x="207232" y="83"/>
                    <a:pt x="252644" y="153323"/>
                    <a:pt x="267615" y="246961"/>
                  </a:cubicBezTo>
                  <a:cubicBezTo>
                    <a:pt x="287822" y="372853"/>
                    <a:pt x="210904" y="425043"/>
                    <a:pt x="140484" y="425946"/>
                  </a:cubicBezTo>
                </a:path>
              </a:pathLst>
            </a:custGeom>
            <a:solidFill>
              <a:schemeClr val="bg2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00DCCA4-CE11-5EB4-5C21-04CDAA65CB90}"/>
                </a:ext>
              </a:extLst>
            </p:cNvPr>
            <p:cNvSpPr/>
            <p:nvPr/>
          </p:nvSpPr>
          <p:spPr>
            <a:xfrm>
              <a:off x="6314476" y="4407313"/>
              <a:ext cx="79367" cy="71042"/>
            </a:xfrm>
            <a:custGeom>
              <a:avLst/>
              <a:gdLst>
                <a:gd name="connsiteX0" fmla="*/ 79537 w 79367"/>
                <a:gd name="connsiteY0" fmla="*/ 71186 h 71042"/>
                <a:gd name="connsiteX1" fmla="*/ 170 w 79367"/>
                <a:gd name="connsiteY1" fmla="*/ 143 h 7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67" h="71042">
                  <a:moveTo>
                    <a:pt x="79537" y="71186"/>
                  </a:moveTo>
                  <a:lnTo>
                    <a:pt x="170" y="143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9D8E66E-AF49-5421-F6F1-29A72EFA3BEE}"/>
                </a:ext>
              </a:extLst>
            </p:cNvPr>
            <p:cNvSpPr/>
            <p:nvPr/>
          </p:nvSpPr>
          <p:spPr>
            <a:xfrm>
              <a:off x="6344659" y="4334327"/>
              <a:ext cx="47835" cy="42973"/>
            </a:xfrm>
            <a:custGeom>
              <a:avLst/>
              <a:gdLst>
                <a:gd name="connsiteX0" fmla="*/ 48010 w 47835"/>
                <a:gd name="connsiteY0" fmla="*/ 43103 h 42973"/>
                <a:gd name="connsiteX1" fmla="*/ 175 w 47835"/>
                <a:gd name="connsiteY1" fmla="*/ 130 h 4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5" h="42973">
                  <a:moveTo>
                    <a:pt x="48010" y="43103"/>
                  </a:moveTo>
                  <a:lnTo>
                    <a:pt x="175" y="13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C2B65D5-D41B-3FBA-F2A1-3DCCD01E17CB}"/>
                </a:ext>
              </a:extLst>
            </p:cNvPr>
            <p:cNvSpPr/>
            <p:nvPr/>
          </p:nvSpPr>
          <p:spPr>
            <a:xfrm>
              <a:off x="6398132" y="4407313"/>
              <a:ext cx="79378" cy="71042"/>
            </a:xfrm>
            <a:custGeom>
              <a:avLst/>
              <a:gdLst>
                <a:gd name="connsiteX0" fmla="*/ 185 w 79378"/>
                <a:gd name="connsiteY0" fmla="*/ 71186 h 71042"/>
                <a:gd name="connsiteX1" fmla="*/ 79563 w 79378"/>
                <a:gd name="connsiteY1" fmla="*/ 143 h 7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8" h="71042">
                  <a:moveTo>
                    <a:pt x="185" y="71186"/>
                  </a:moveTo>
                  <a:lnTo>
                    <a:pt x="79563" y="143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42C6B6C-FF24-D4E5-3F77-2804A7CFCF0C}"/>
                </a:ext>
              </a:extLst>
            </p:cNvPr>
            <p:cNvSpPr/>
            <p:nvPr/>
          </p:nvSpPr>
          <p:spPr>
            <a:xfrm>
              <a:off x="6399492" y="4334327"/>
              <a:ext cx="47846" cy="42973"/>
            </a:xfrm>
            <a:custGeom>
              <a:avLst/>
              <a:gdLst>
                <a:gd name="connsiteX0" fmla="*/ 185 w 47846"/>
                <a:gd name="connsiteY0" fmla="*/ 43103 h 42973"/>
                <a:gd name="connsiteX1" fmla="*/ 48031 w 47846"/>
                <a:gd name="connsiteY1" fmla="*/ 130 h 4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46" h="42973">
                  <a:moveTo>
                    <a:pt x="185" y="43103"/>
                  </a:moveTo>
                  <a:lnTo>
                    <a:pt x="48031" y="130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C119E33B-B55C-866E-0F8A-9E2FE4DB0AC1}"/>
                </a:ext>
              </a:extLst>
            </p:cNvPr>
            <p:cNvSpPr/>
            <p:nvPr/>
          </p:nvSpPr>
          <p:spPr>
            <a:xfrm>
              <a:off x="6396117" y="4273273"/>
              <a:ext cx="5505" cy="402837"/>
            </a:xfrm>
            <a:custGeom>
              <a:avLst/>
              <a:gdLst>
                <a:gd name="connsiteX0" fmla="*/ 184 w 5505"/>
                <a:gd name="connsiteY0" fmla="*/ 119 h 402837"/>
                <a:gd name="connsiteX1" fmla="*/ 184 w 5505"/>
                <a:gd name="connsiteY1" fmla="*/ 402957 h 4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402837">
                  <a:moveTo>
                    <a:pt x="184" y="119"/>
                  </a:moveTo>
                  <a:lnTo>
                    <a:pt x="184" y="402957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E1BAB49-3CA2-428F-BFC6-39945917D73F}"/>
                </a:ext>
              </a:extLst>
            </p:cNvPr>
            <p:cNvSpPr/>
            <p:nvPr/>
          </p:nvSpPr>
          <p:spPr>
            <a:xfrm>
              <a:off x="6026964" y="4304634"/>
              <a:ext cx="5505" cy="74142"/>
            </a:xfrm>
            <a:custGeom>
              <a:avLst/>
              <a:gdLst>
                <a:gd name="connsiteX0" fmla="*/ 117 w 5505"/>
                <a:gd name="connsiteY0" fmla="*/ 125 h 74142"/>
                <a:gd name="connsiteX1" fmla="*/ 117 w 5505"/>
                <a:gd name="connsiteY1" fmla="*/ 74267 h 7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74142">
                  <a:moveTo>
                    <a:pt x="117" y="125"/>
                  </a:moveTo>
                  <a:lnTo>
                    <a:pt x="117" y="74267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438A2DF4-95B2-6715-3A34-20BD6A3628E8}"/>
                </a:ext>
              </a:extLst>
            </p:cNvPr>
            <p:cNvSpPr/>
            <p:nvPr/>
          </p:nvSpPr>
          <p:spPr>
            <a:xfrm>
              <a:off x="6160862" y="4241884"/>
              <a:ext cx="5505" cy="60977"/>
            </a:xfrm>
            <a:custGeom>
              <a:avLst/>
              <a:gdLst>
                <a:gd name="connsiteX0" fmla="*/ 142 w 5505"/>
                <a:gd name="connsiteY0" fmla="*/ 113 h 60977"/>
                <a:gd name="connsiteX1" fmla="*/ 142 w 5505"/>
                <a:gd name="connsiteY1" fmla="*/ 61091 h 6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60977">
                  <a:moveTo>
                    <a:pt x="142" y="113"/>
                  </a:moveTo>
                  <a:lnTo>
                    <a:pt x="142" y="61091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C8A2B0F-7667-DED8-1E0D-63C4B41E1B74}"/>
                </a:ext>
              </a:extLst>
            </p:cNvPr>
            <p:cNvSpPr/>
            <p:nvPr/>
          </p:nvSpPr>
          <p:spPr>
            <a:xfrm>
              <a:off x="5730197" y="4057161"/>
              <a:ext cx="124190" cy="124190"/>
            </a:xfrm>
            <a:custGeom>
              <a:avLst/>
              <a:gdLst>
                <a:gd name="connsiteX0" fmla="*/ 124245 w 124190"/>
                <a:gd name="connsiteY0" fmla="*/ 62176 h 124190"/>
                <a:gd name="connsiteX1" fmla="*/ 62144 w 124190"/>
                <a:gd name="connsiteY1" fmla="*/ 124266 h 124190"/>
                <a:gd name="connsiteX2" fmla="*/ 54 w 124190"/>
                <a:gd name="connsiteY2" fmla="*/ 62165 h 124190"/>
                <a:gd name="connsiteX3" fmla="*/ 62138 w 124190"/>
                <a:gd name="connsiteY3" fmla="*/ 75 h 124190"/>
                <a:gd name="connsiteX4" fmla="*/ 124245 w 124190"/>
                <a:gd name="connsiteY4" fmla="*/ 62160 h 124190"/>
                <a:gd name="connsiteX5" fmla="*/ 124245 w 124190"/>
                <a:gd name="connsiteY5" fmla="*/ 62176 h 12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90" h="124190">
                  <a:moveTo>
                    <a:pt x="124245" y="62176"/>
                  </a:moveTo>
                  <a:cubicBezTo>
                    <a:pt x="124241" y="96471"/>
                    <a:pt x="96438" y="124269"/>
                    <a:pt x="62144" y="124266"/>
                  </a:cubicBezTo>
                  <a:cubicBezTo>
                    <a:pt x="27849" y="124263"/>
                    <a:pt x="51" y="96460"/>
                    <a:pt x="54" y="62165"/>
                  </a:cubicBezTo>
                  <a:cubicBezTo>
                    <a:pt x="57" y="27877"/>
                    <a:pt x="27850" y="81"/>
                    <a:pt x="62138" y="75"/>
                  </a:cubicBezTo>
                  <a:cubicBezTo>
                    <a:pt x="96433" y="69"/>
                    <a:pt x="124239" y="27865"/>
                    <a:pt x="124245" y="62160"/>
                  </a:cubicBezTo>
                  <a:cubicBezTo>
                    <a:pt x="124245" y="62165"/>
                    <a:pt x="124245" y="62171"/>
                    <a:pt x="124245" y="62176"/>
                  </a:cubicBezTo>
                  <a:close/>
                </a:path>
              </a:pathLst>
            </a:custGeom>
            <a:solidFill>
              <a:schemeClr val="bg2"/>
            </a:solidFill>
            <a:ln w="1587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3FF3BE8-DCA9-CC9B-F4ED-E7AEC49CA223}"/>
                </a:ext>
              </a:extLst>
            </p:cNvPr>
            <p:cNvSpPr/>
            <p:nvPr/>
          </p:nvSpPr>
          <p:spPr>
            <a:xfrm>
              <a:off x="6232670" y="3957235"/>
              <a:ext cx="163442" cy="34136"/>
            </a:xfrm>
            <a:custGeom>
              <a:avLst/>
              <a:gdLst>
                <a:gd name="connsiteX0" fmla="*/ 163548 w 163442"/>
                <a:gd name="connsiteY0" fmla="*/ 34197 h 34136"/>
                <a:gd name="connsiteX1" fmla="*/ 130474 w 163442"/>
                <a:gd name="connsiteY1" fmla="*/ 34197 h 34136"/>
                <a:gd name="connsiteX2" fmla="*/ 96338 w 163442"/>
                <a:gd name="connsiteY2" fmla="*/ 60 h 34136"/>
                <a:gd name="connsiteX3" fmla="*/ 62201 w 163442"/>
                <a:gd name="connsiteY3" fmla="*/ 34197 h 34136"/>
                <a:gd name="connsiteX4" fmla="*/ 106 w 163442"/>
                <a:gd name="connsiteY4" fmla="*/ 34197 h 3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442" h="34136">
                  <a:moveTo>
                    <a:pt x="163548" y="34197"/>
                  </a:moveTo>
                  <a:lnTo>
                    <a:pt x="130474" y="34197"/>
                  </a:lnTo>
                  <a:cubicBezTo>
                    <a:pt x="130474" y="15344"/>
                    <a:pt x="115191" y="60"/>
                    <a:pt x="96338" y="60"/>
                  </a:cubicBezTo>
                  <a:cubicBezTo>
                    <a:pt x="77485" y="60"/>
                    <a:pt x="62201" y="15344"/>
                    <a:pt x="62201" y="34197"/>
                  </a:cubicBezTo>
                  <a:lnTo>
                    <a:pt x="106" y="34197"/>
                  </a:ln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A56E732C-052B-3803-DACF-6F9D0C44C319}"/>
                </a:ext>
              </a:extLst>
            </p:cNvPr>
            <p:cNvSpPr/>
            <p:nvPr/>
          </p:nvSpPr>
          <p:spPr>
            <a:xfrm>
              <a:off x="5632115" y="4473395"/>
              <a:ext cx="579565" cy="175834"/>
            </a:xfrm>
            <a:custGeom>
              <a:avLst/>
              <a:gdLst>
                <a:gd name="connsiteX0" fmla="*/ 44 w 579565"/>
                <a:gd name="connsiteY0" fmla="*/ 165237 h 175834"/>
                <a:gd name="connsiteX1" fmla="*/ 483808 w 579565"/>
                <a:gd name="connsiteY1" fmla="*/ 43480 h 175834"/>
                <a:gd name="connsiteX2" fmla="*/ 579610 w 579565"/>
                <a:gd name="connsiteY2" fmla="*/ 115 h 17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565" h="175834">
                  <a:moveTo>
                    <a:pt x="44" y="165237"/>
                  </a:moveTo>
                  <a:cubicBezTo>
                    <a:pt x="44" y="165237"/>
                    <a:pt x="215176" y="229446"/>
                    <a:pt x="483808" y="43480"/>
                  </a:cubicBezTo>
                  <a:cubicBezTo>
                    <a:pt x="512894" y="23417"/>
                    <a:pt x="545342" y="8730"/>
                    <a:pt x="579610" y="115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AD3705E-A3D7-5F9F-8C95-026040F159F8}"/>
                </a:ext>
              </a:extLst>
            </p:cNvPr>
            <p:cNvSpPr/>
            <p:nvPr/>
          </p:nvSpPr>
          <p:spPr>
            <a:xfrm>
              <a:off x="5806454" y="4412071"/>
              <a:ext cx="309430" cy="104694"/>
            </a:xfrm>
            <a:custGeom>
              <a:avLst/>
              <a:gdLst>
                <a:gd name="connsiteX0" fmla="*/ 61 w 309430"/>
                <a:gd name="connsiteY0" fmla="*/ 109 h 104694"/>
                <a:gd name="connsiteX1" fmla="*/ 309492 w 309430"/>
                <a:gd name="connsiteY1" fmla="*/ 104804 h 10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9430" h="104694">
                  <a:moveTo>
                    <a:pt x="61" y="109"/>
                  </a:moveTo>
                  <a:cubicBezTo>
                    <a:pt x="97411" y="14678"/>
                    <a:pt x="217318" y="44360"/>
                    <a:pt x="309492" y="104804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B7C0462-A082-06E9-4023-0FBE75044FB0}"/>
                </a:ext>
              </a:extLst>
            </p:cNvPr>
            <p:cNvSpPr/>
            <p:nvPr/>
          </p:nvSpPr>
          <p:spPr>
            <a:xfrm>
              <a:off x="5632115" y="4398051"/>
              <a:ext cx="78546" cy="3310"/>
            </a:xfrm>
            <a:custGeom>
              <a:avLst/>
              <a:gdLst>
                <a:gd name="connsiteX0" fmla="*/ 44 w 78546"/>
                <a:gd name="connsiteY0" fmla="*/ 115 h 3310"/>
                <a:gd name="connsiteX1" fmla="*/ 78591 w 78546"/>
                <a:gd name="connsiteY1" fmla="*/ 3418 h 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546" h="3310">
                  <a:moveTo>
                    <a:pt x="44" y="115"/>
                  </a:moveTo>
                  <a:cubicBezTo>
                    <a:pt x="44" y="115"/>
                    <a:pt x="30745" y="-199"/>
                    <a:pt x="78591" y="3418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BC8A003-0CF3-122B-5485-A93129AEFA73}"/>
                </a:ext>
              </a:extLst>
            </p:cNvPr>
            <p:cNvSpPr/>
            <p:nvPr/>
          </p:nvSpPr>
          <p:spPr>
            <a:xfrm>
              <a:off x="5972814" y="4287472"/>
              <a:ext cx="256177" cy="156234"/>
            </a:xfrm>
            <a:custGeom>
              <a:avLst/>
              <a:gdLst>
                <a:gd name="connsiteX0" fmla="*/ 77 w 256177"/>
                <a:gd name="connsiteY0" fmla="*/ 156332 h 156234"/>
                <a:gd name="connsiteX1" fmla="*/ 256255 w 256177"/>
                <a:gd name="connsiteY1" fmla="*/ 97 h 15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177" h="156234">
                  <a:moveTo>
                    <a:pt x="77" y="156332"/>
                  </a:moveTo>
                  <a:cubicBezTo>
                    <a:pt x="77" y="156332"/>
                    <a:pt x="61160" y="44012"/>
                    <a:pt x="256255" y="97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0ADEB2C-11C6-C1A3-7F64-535800C215FD}"/>
                </a:ext>
              </a:extLst>
            </p:cNvPr>
            <p:cNvSpPr/>
            <p:nvPr/>
          </p:nvSpPr>
          <p:spPr>
            <a:xfrm>
              <a:off x="5632115" y="4261782"/>
              <a:ext cx="277705" cy="166712"/>
            </a:xfrm>
            <a:custGeom>
              <a:avLst/>
              <a:gdLst>
                <a:gd name="connsiteX0" fmla="*/ 44 w 277705"/>
                <a:gd name="connsiteY0" fmla="*/ 95 h 166712"/>
                <a:gd name="connsiteX1" fmla="*/ 277750 w 277705"/>
                <a:gd name="connsiteY1" fmla="*/ 166808 h 1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7705" h="166712">
                  <a:moveTo>
                    <a:pt x="44" y="95"/>
                  </a:moveTo>
                  <a:cubicBezTo>
                    <a:pt x="44" y="95"/>
                    <a:pt x="189012" y="6278"/>
                    <a:pt x="277750" y="166808"/>
                  </a:cubicBezTo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33B35CD-1D01-971B-A922-8773CB39EC82}"/>
                </a:ext>
              </a:extLst>
            </p:cNvPr>
            <p:cNvSpPr/>
            <p:nvPr/>
          </p:nvSpPr>
          <p:spPr>
            <a:xfrm>
              <a:off x="5753272" y="4483730"/>
              <a:ext cx="5505" cy="162908"/>
            </a:xfrm>
            <a:custGeom>
              <a:avLst/>
              <a:gdLst>
                <a:gd name="connsiteX0" fmla="*/ 68 w 5505"/>
                <a:gd name="connsiteY0" fmla="*/ 157 h 162908"/>
                <a:gd name="connsiteX1" fmla="*/ 68 w 5505"/>
                <a:gd name="connsiteY1" fmla="*/ 163065 h 16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05" h="162908">
                  <a:moveTo>
                    <a:pt x="68" y="157"/>
                  </a:moveTo>
                  <a:lnTo>
                    <a:pt x="68" y="163065"/>
                  </a:lnTo>
                </a:path>
              </a:pathLst>
            </a:custGeom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8A29BCE-DBC6-5674-DB27-9168CD194C66}"/>
                </a:ext>
              </a:extLst>
            </p:cNvPr>
            <p:cNvSpPr/>
            <p:nvPr/>
          </p:nvSpPr>
          <p:spPr>
            <a:xfrm>
              <a:off x="5673173" y="4334338"/>
              <a:ext cx="160198" cy="252659"/>
            </a:xfrm>
            <a:custGeom>
              <a:avLst/>
              <a:gdLst>
                <a:gd name="connsiteX0" fmla="*/ 158392 w 160198"/>
                <a:gd name="connsiteY0" fmla="*/ 146556 h 252659"/>
                <a:gd name="connsiteX1" fmla="*/ 80142 w 160198"/>
                <a:gd name="connsiteY1" fmla="*/ 99 h 252659"/>
                <a:gd name="connsiteX2" fmla="*/ 1898 w 160198"/>
                <a:gd name="connsiteY2" fmla="*/ 146556 h 252659"/>
                <a:gd name="connsiteX3" fmla="*/ 80142 w 160198"/>
                <a:gd name="connsiteY3" fmla="*/ 252759 h 252659"/>
                <a:gd name="connsiteX4" fmla="*/ 158392 w 160198"/>
                <a:gd name="connsiteY4" fmla="*/ 146556 h 25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98" h="252659">
                  <a:moveTo>
                    <a:pt x="158392" y="146556"/>
                  </a:moveTo>
                  <a:cubicBezTo>
                    <a:pt x="149489" y="91013"/>
                    <a:pt x="122565" y="99"/>
                    <a:pt x="80142" y="99"/>
                  </a:cubicBezTo>
                  <a:cubicBezTo>
                    <a:pt x="37719" y="99"/>
                    <a:pt x="10812" y="91013"/>
                    <a:pt x="1898" y="146556"/>
                  </a:cubicBezTo>
                  <a:cubicBezTo>
                    <a:pt x="-10072" y="221260"/>
                    <a:pt x="38363" y="252225"/>
                    <a:pt x="80142" y="252759"/>
                  </a:cubicBezTo>
                  <a:cubicBezTo>
                    <a:pt x="121926" y="252225"/>
                    <a:pt x="170378" y="221260"/>
                    <a:pt x="158392" y="146556"/>
                  </a:cubicBezTo>
                  <a:close/>
                </a:path>
              </a:pathLst>
            </a:custGeom>
            <a:solidFill>
              <a:schemeClr val="bg2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8B98BCA-4BC9-109E-4B27-23B4BFC166FE}"/>
                </a:ext>
              </a:extLst>
            </p:cNvPr>
            <p:cNvSpPr/>
            <p:nvPr/>
          </p:nvSpPr>
          <p:spPr>
            <a:xfrm>
              <a:off x="5980742" y="4149385"/>
              <a:ext cx="92433" cy="145779"/>
            </a:xfrm>
            <a:custGeom>
              <a:avLst/>
              <a:gdLst>
                <a:gd name="connsiteX0" fmla="*/ 91443 w 92433"/>
                <a:gd name="connsiteY0" fmla="*/ 84582 h 145779"/>
                <a:gd name="connsiteX1" fmla="*/ 46295 w 92433"/>
                <a:gd name="connsiteY1" fmla="*/ 83 h 145779"/>
                <a:gd name="connsiteX2" fmla="*/ 1147 w 92433"/>
                <a:gd name="connsiteY2" fmla="*/ 84582 h 145779"/>
                <a:gd name="connsiteX3" fmla="*/ 46295 w 92433"/>
                <a:gd name="connsiteY3" fmla="*/ 145863 h 145779"/>
                <a:gd name="connsiteX4" fmla="*/ 91443 w 92433"/>
                <a:gd name="connsiteY4" fmla="*/ 84582 h 14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33" h="145779">
                  <a:moveTo>
                    <a:pt x="91443" y="84582"/>
                  </a:moveTo>
                  <a:cubicBezTo>
                    <a:pt x="86323" y="52532"/>
                    <a:pt x="70768" y="83"/>
                    <a:pt x="46295" y="83"/>
                  </a:cubicBezTo>
                  <a:cubicBezTo>
                    <a:pt x="21821" y="83"/>
                    <a:pt x="6284" y="52532"/>
                    <a:pt x="1147" y="84582"/>
                  </a:cubicBezTo>
                  <a:cubicBezTo>
                    <a:pt x="-5763" y="127688"/>
                    <a:pt x="22184" y="145549"/>
                    <a:pt x="46295" y="145863"/>
                  </a:cubicBezTo>
                  <a:cubicBezTo>
                    <a:pt x="70416" y="145549"/>
                    <a:pt x="98353" y="127704"/>
                    <a:pt x="91443" y="84582"/>
                  </a:cubicBezTo>
                  <a:close/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64DC222-76E0-6035-902C-452758ACD648}"/>
                </a:ext>
              </a:extLst>
            </p:cNvPr>
            <p:cNvSpPr/>
            <p:nvPr/>
          </p:nvSpPr>
          <p:spPr>
            <a:xfrm>
              <a:off x="6115881" y="4094998"/>
              <a:ext cx="89969" cy="141908"/>
            </a:xfrm>
            <a:custGeom>
              <a:avLst/>
              <a:gdLst>
                <a:gd name="connsiteX0" fmla="*/ 89024 w 89969"/>
                <a:gd name="connsiteY0" fmla="*/ 82346 h 141908"/>
                <a:gd name="connsiteX1" fmla="*/ 45065 w 89969"/>
                <a:gd name="connsiteY1" fmla="*/ 77 h 141908"/>
                <a:gd name="connsiteX2" fmla="*/ 1134 w 89969"/>
                <a:gd name="connsiteY2" fmla="*/ 82346 h 141908"/>
                <a:gd name="connsiteX3" fmla="*/ 45065 w 89969"/>
                <a:gd name="connsiteY3" fmla="*/ 141985 h 141908"/>
                <a:gd name="connsiteX4" fmla="*/ 89024 w 89969"/>
                <a:gd name="connsiteY4" fmla="*/ 82346 h 14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69" h="141908">
                  <a:moveTo>
                    <a:pt x="89024" y="82346"/>
                  </a:moveTo>
                  <a:cubicBezTo>
                    <a:pt x="84019" y="51138"/>
                    <a:pt x="68906" y="77"/>
                    <a:pt x="45065" y="77"/>
                  </a:cubicBezTo>
                  <a:cubicBezTo>
                    <a:pt x="21225" y="77"/>
                    <a:pt x="6111" y="51138"/>
                    <a:pt x="1134" y="82346"/>
                  </a:cubicBezTo>
                  <a:cubicBezTo>
                    <a:pt x="-5605" y="124295"/>
                    <a:pt x="21610" y="141693"/>
                    <a:pt x="45065" y="141985"/>
                  </a:cubicBezTo>
                  <a:cubicBezTo>
                    <a:pt x="68531" y="141693"/>
                    <a:pt x="95736" y="124295"/>
                    <a:pt x="89024" y="82346"/>
                  </a:cubicBezTo>
                  <a:close/>
                </a:path>
              </a:pathLst>
            </a:custGeom>
            <a:noFill/>
            <a:ln w="158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9" name="Graphic 204" descr="A landscape featuring a lake, mountains and a tree.">
            <a:extLst>
              <a:ext uri="{FF2B5EF4-FFF2-40B4-BE49-F238E27FC236}">
                <a16:creationId xmlns:a16="http://schemas.microsoft.com/office/drawing/2014/main" id="{CBDF6706-785E-BF34-EA46-AEB413B88DAB}"/>
              </a:ext>
            </a:extLst>
          </p:cNvPr>
          <p:cNvGrpSpPr/>
          <p:nvPr/>
        </p:nvGrpSpPr>
        <p:grpSpPr>
          <a:xfrm>
            <a:off x="10555644" y="3112167"/>
            <a:ext cx="543008" cy="469420"/>
            <a:chOff x="10161989" y="3041861"/>
            <a:chExt cx="691605" cy="597879"/>
          </a:xfrm>
          <a:noFill/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36EFD0F-2302-A2EC-D2A8-ECEDAC954009}"/>
                </a:ext>
              </a:extLst>
            </p:cNvPr>
            <p:cNvSpPr/>
            <p:nvPr/>
          </p:nvSpPr>
          <p:spPr>
            <a:xfrm>
              <a:off x="10161989" y="3406216"/>
              <a:ext cx="691605" cy="233525"/>
            </a:xfrm>
            <a:custGeom>
              <a:avLst/>
              <a:gdLst>
                <a:gd name="connsiteX0" fmla="*/ 594156 w 691605"/>
                <a:gd name="connsiteY0" fmla="*/ 93508 h 233525"/>
                <a:gd name="connsiteX1" fmla="*/ 691543 w 691605"/>
                <a:gd name="connsiteY1" fmla="*/ 52115 h 233525"/>
                <a:gd name="connsiteX2" fmla="*/ 637681 w 691605"/>
                <a:gd name="connsiteY2" fmla="*/ 18643 h 233525"/>
                <a:gd name="connsiteX3" fmla="*/ 268900 w 691605"/>
                <a:gd name="connsiteY3" fmla="*/ 10063 h 233525"/>
                <a:gd name="connsiteX4" fmla="*/ 232676 w 691605"/>
                <a:gd name="connsiteY4" fmla="*/ 45515 h 233525"/>
                <a:gd name="connsiteX5" fmla="*/ 208970 w 691605"/>
                <a:gd name="connsiteY5" fmla="*/ 83985 h 233525"/>
                <a:gd name="connsiteX6" fmla="*/ 66 w 691605"/>
                <a:gd name="connsiteY6" fmla="*/ 142160 h 233525"/>
                <a:gd name="connsiteX7" fmla="*/ 362115 w 691605"/>
                <a:gd name="connsiteY7" fmla="*/ 233525 h 233525"/>
                <a:gd name="connsiteX8" fmla="*/ 647543 w 691605"/>
                <a:gd name="connsiteY8" fmla="*/ 192793 h 233525"/>
                <a:gd name="connsiteX9" fmla="*/ 537544 w 691605"/>
                <a:gd name="connsiteY9" fmla="*/ 140746 h 233525"/>
                <a:gd name="connsiteX10" fmla="*/ 503501 w 691605"/>
                <a:gd name="connsiteY10" fmla="*/ 119154 h 233525"/>
                <a:gd name="connsiteX11" fmla="*/ 545889 w 691605"/>
                <a:gd name="connsiteY11" fmla="*/ 99542 h 2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1605" h="233525">
                  <a:moveTo>
                    <a:pt x="594156" y="93508"/>
                  </a:moveTo>
                  <a:cubicBezTo>
                    <a:pt x="635974" y="86813"/>
                    <a:pt x="690025" y="73990"/>
                    <a:pt x="691543" y="52115"/>
                  </a:cubicBezTo>
                  <a:cubicBezTo>
                    <a:pt x="692775" y="34484"/>
                    <a:pt x="675991" y="23829"/>
                    <a:pt x="637681" y="18643"/>
                  </a:cubicBezTo>
                  <a:cubicBezTo>
                    <a:pt x="637681" y="18643"/>
                    <a:pt x="417968" y="-16809"/>
                    <a:pt x="268900" y="10063"/>
                  </a:cubicBezTo>
                  <a:cubicBezTo>
                    <a:pt x="268900" y="10063"/>
                    <a:pt x="199297" y="20623"/>
                    <a:pt x="232676" y="45515"/>
                  </a:cubicBezTo>
                  <a:cubicBezTo>
                    <a:pt x="232676" y="45515"/>
                    <a:pt x="287676" y="79836"/>
                    <a:pt x="208970" y="83985"/>
                  </a:cubicBezTo>
                  <a:cubicBezTo>
                    <a:pt x="208970" y="83985"/>
                    <a:pt x="66" y="88133"/>
                    <a:pt x="66" y="142160"/>
                  </a:cubicBezTo>
                  <a:cubicBezTo>
                    <a:pt x="66" y="142160"/>
                    <a:pt x="-13873" y="233525"/>
                    <a:pt x="362115" y="233525"/>
                  </a:cubicBezTo>
                  <a:cubicBezTo>
                    <a:pt x="362115" y="233525"/>
                    <a:pt x="627629" y="228811"/>
                    <a:pt x="647543" y="192793"/>
                  </a:cubicBezTo>
                  <a:cubicBezTo>
                    <a:pt x="654465" y="180158"/>
                    <a:pt x="648207" y="162149"/>
                    <a:pt x="537544" y="140746"/>
                  </a:cubicBezTo>
                  <a:cubicBezTo>
                    <a:pt x="537544" y="140746"/>
                    <a:pt x="501984" y="135937"/>
                    <a:pt x="503501" y="119154"/>
                  </a:cubicBezTo>
                  <a:cubicBezTo>
                    <a:pt x="504070" y="112554"/>
                    <a:pt x="508337" y="101334"/>
                    <a:pt x="545889" y="99542"/>
                  </a:cubicBezTo>
                </a:path>
              </a:pathLst>
            </a:custGeom>
            <a:solidFill>
              <a:schemeClr val="bg2"/>
            </a:solidFill>
            <a:ln w="15875" cap="rnd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30744098-B8B7-6B93-5056-8181E4D99C5B}"/>
                </a:ext>
              </a:extLst>
            </p:cNvPr>
            <p:cNvSpPr/>
            <p:nvPr/>
          </p:nvSpPr>
          <p:spPr>
            <a:xfrm>
              <a:off x="10351045" y="3557145"/>
              <a:ext cx="207291" cy="12948"/>
            </a:xfrm>
            <a:custGeom>
              <a:avLst/>
              <a:gdLst>
                <a:gd name="connsiteX0" fmla="*/ 207291 w 207291"/>
                <a:gd name="connsiteY0" fmla="*/ 0 h 12948"/>
                <a:gd name="connsiteX1" fmla="*/ 138447 w 207291"/>
                <a:gd name="connsiteY1" fmla="*/ 0 h 12948"/>
                <a:gd name="connsiteX2" fmla="*/ 138068 w 207291"/>
                <a:gd name="connsiteY2" fmla="*/ 0 h 12948"/>
                <a:gd name="connsiteX3" fmla="*/ 69223 w 207291"/>
                <a:gd name="connsiteY3" fmla="*/ 0 h 12948"/>
                <a:gd name="connsiteX4" fmla="*/ 68844 w 207291"/>
                <a:gd name="connsiteY4" fmla="*/ 0 h 12948"/>
                <a:gd name="connsiteX5" fmla="*/ 0 w 207291"/>
                <a:gd name="connsiteY5" fmla="*/ 0 h 1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291" h="12948">
                  <a:moveTo>
                    <a:pt x="207291" y="0"/>
                  </a:moveTo>
                  <a:cubicBezTo>
                    <a:pt x="167369" y="29135"/>
                    <a:pt x="138447" y="0"/>
                    <a:pt x="138447" y="0"/>
                  </a:cubicBezTo>
                  <a:lnTo>
                    <a:pt x="138068" y="0"/>
                  </a:lnTo>
                  <a:cubicBezTo>
                    <a:pt x="98146" y="29135"/>
                    <a:pt x="69223" y="0"/>
                    <a:pt x="69223" y="0"/>
                  </a:cubicBezTo>
                  <a:lnTo>
                    <a:pt x="68844" y="0"/>
                  </a:lnTo>
                  <a:cubicBezTo>
                    <a:pt x="28922" y="29135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accent5">
                  <a:lumMod val="1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D2468B7-407D-1319-FFE3-35E3966F1784}"/>
                </a:ext>
              </a:extLst>
            </p:cNvPr>
            <p:cNvSpPr/>
            <p:nvPr/>
          </p:nvSpPr>
          <p:spPr>
            <a:xfrm>
              <a:off x="10485698" y="3463800"/>
              <a:ext cx="138541" cy="12948"/>
            </a:xfrm>
            <a:custGeom>
              <a:avLst/>
              <a:gdLst>
                <a:gd name="connsiteX0" fmla="*/ 138542 w 138541"/>
                <a:gd name="connsiteY0" fmla="*/ 0 h 12948"/>
                <a:gd name="connsiteX1" fmla="*/ 138068 w 138541"/>
                <a:gd name="connsiteY1" fmla="*/ 0 h 12948"/>
                <a:gd name="connsiteX2" fmla="*/ 69223 w 138541"/>
                <a:gd name="connsiteY2" fmla="*/ 0 h 12948"/>
                <a:gd name="connsiteX3" fmla="*/ 68844 w 138541"/>
                <a:gd name="connsiteY3" fmla="*/ 0 h 12948"/>
                <a:gd name="connsiteX4" fmla="*/ 0 w 138541"/>
                <a:gd name="connsiteY4" fmla="*/ 0 h 1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41" h="12948">
                  <a:moveTo>
                    <a:pt x="138542" y="0"/>
                  </a:moveTo>
                  <a:lnTo>
                    <a:pt x="138068" y="0"/>
                  </a:lnTo>
                  <a:cubicBezTo>
                    <a:pt x="98146" y="29135"/>
                    <a:pt x="69223" y="0"/>
                    <a:pt x="69223" y="0"/>
                  </a:cubicBezTo>
                  <a:lnTo>
                    <a:pt x="68844" y="0"/>
                  </a:lnTo>
                  <a:cubicBezTo>
                    <a:pt x="28922" y="29135"/>
                    <a:pt x="0" y="0"/>
                    <a:pt x="0" y="0"/>
                  </a:cubicBezTo>
                </a:path>
              </a:pathLst>
            </a:custGeom>
            <a:noFill/>
            <a:ln w="15875" cap="rnd">
              <a:solidFill>
                <a:schemeClr val="accent5">
                  <a:lumMod val="1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25AFACE-5824-394B-81B8-F15CB98EAE54}"/>
                </a:ext>
              </a:extLst>
            </p:cNvPr>
            <p:cNvSpPr/>
            <p:nvPr/>
          </p:nvSpPr>
          <p:spPr>
            <a:xfrm>
              <a:off x="10404622" y="3041861"/>
              <a:ext cx="89326" cy="88819"/>
            </a:xfrm>
            <a:custGeom>
              <a:avLst/>
              <a:gdLst>
                <a:gd name="connsiteX0" fmla="*/ 89327 w 89326"/>
                <a:gd name="connsiteY0" fmla="*/ 44410 h 88819"/>
                <a:gd name="connsiteX1" fmla="*/ 44663 w 89326"/>
                <a:gd name="connsiteY1" fmla="*/ 88819 h 88819"/>
                <a:gd name="connsiteX2" fmla="*/ 0 w 89326"/>
                <a:gd name="connsiteY2" fmla="*/ 44410 h 88819"/>
                <a:gd name="connsiteX3" fmla="*/ 44663 w 89326"/>
                <a:gd name="connsiteY3" fmla="*/ 0 h 88819"/>
                <a:gd name="connsiteX4" fmla="*/ 89327 w 89326"/>
                <a:gd name="connsiteY4" fmla="*/ 44410 h 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26" h="88819">
                  <a:moveTo>
                    <a:pt x="89327" y="44410"/>
                  </a:moveTo>
                  <a:cubicBezTo>
                    <a:pt x="89327" y="68936"/>
                    <a:pt x="69330" y="88819"/>
                    <a:pt x="44663" y="88819"/>
                  </a:cubicBezTo>
                  <a:cubicBezTo>
                    <a:pt x="19996" y="88819"/>
                    <a:pt x="0" y="68936"/>
                    <a:pt x="0" y="44410"/>
                  </a:cubicBezTo>
                  <a:cubicBezTo>
                    <a:pt x="0" y="19883"/>
                    <a:pt x="19996" y="0"/>
                    <a:pt x="44663" y="0"/>
                  </a:cubicBezTo>
                  <a:cubicBezTo>
                    <a:pt x="69330" y="0"/>
                    <a:pt x="89327" y="19883"/>
                    <a:pt x="89327" y="44410"/>
                  </a:cubicBezTo>
                  <a:close/>
                </a:path>
              </a:pathLst>
            </a:custGeom>
            <a:solidFill>
              <a:schemeClr val="bg2"/>
            </a:solidFill>
            <a:ln w="1587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3B91224-6D58-5EFE-3E43-40F1351AF0CA}"/>
                </a:ext>
              </a:extLst>
            </p:cNvPr>
            <p:cNvSpPr/>
            <p:nvPr/>
          </p:nvSpPr>
          <p:spPr>
            <a:xfrm>
              <a:off x="10225399" y="3125778"/>
              <a:ext cx="402539" cy="201681"/>
            </a:xfrm>
            <a:custGeom>
              <a:avLst/>
              <a:gdLst>
                <a:gd name="connsiteX0" fmla="*/ 0 w 402539"/>
                <a:gd name="connsiteY0" fmla="*/ 102302 h 201681"/>
                <a:gd name="connsiteX1" fmla="*/ 106870 w 402539"/>
                <a:gd name="connsiteY1" fmla="*/ 0 h 201681"/>
                <a:gd name="connsiteX2" fmla="*/ 402539 w 402539"/>
                <a:gd name="connsiteY2" fmla="*/ 201682 h 20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539" h="201681">
                  <a:moveTo>
                    <a:pt x="0" y="102302"/>
                  </a:moveTo>
                  <a:lnTo>
                    <a:pt x="106870" y="0"/>
                  </a:lnTo>
                  <a:lnTo>
                    <a:pt x="402539" y="201682"/>
                  </a:ln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9ACA847-90AE-0D81-50E0-3C10254FEBBB}"/>
                </a:ext>
              </a:extLst>
            </p:cNvPr>
            <p:cNvSpPr/>
            <p:nvPr/>
          </p:nvSpPr>
          <p:spPr>
            <a:xfrm>
              <a:off x="10503241" y="3145672"/>
              <a:ext cx="127541" cy="60155"/>
            </a:xfrm>
            <a:custGeom>
              <a:avLst/>
              <a:gdLst>
                <a:gd name="connsiteX0" fmla="*/ 0 w 127541"/>
                <a:gd name="connsiteY0" fmla="*/ 37904 h 60155"/>
                <a:gd name="connsiteX1" fmla="*/ 51870 w 127541"/>
                <a:gd name="connsiteY1" fmla="*/ 0 h 60155"/>
                <a:gd name="connsiteX2" fmla="*/ 127542 w 127541"/>
                <a:gd name="connsiteY2" fmla="*/ 60156 h 6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541" h="60155">
                  <a:moveTo>
                    <a:pt x="0" y="37904"/>
                  </a:moveTo>
                  <a:lnTo>
                    <a:pt x="51870" y="0"/>
                  </a:lnTo>
                  <a:lnTo>
                    <a:pt x="127542" y="60156"/>
                  </a:ln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933A110-8362-3C39-3CEA-CCCF086B830C}"/>
                </a:ext>
              </a:extLst>
            </p:cNvPr>
            <p:cNvSpPr/>
            <p:nvPr/>
          </p:nvSpPr>
          <p:spPr>
            <a:xfrm>
              <a:off x="10545439" y="3173110"/>
              <a:ext cx="256885" cy="96173"/>
            </a:xfrm>
            <a:custGeom>
              <a:avLst/>
              <a:gdLst>
                <a:gd name="connsiteX0" fmla="*/ 0 w 256885"/>
                <a:gd name="connsiteY0" fmla="*/ 93251 h 96173"/>
                <a:gd name="connsiteX1" fmla="*/ 131904 w 256885"/>
                <a:gd name="connsiteY1" fmla="*/ 0 h 96173"/>
                <a:gd name="connsiteX2" fmla="*/ 256885 w 256885"/>
                <a:gd name="connsiteY2" fmla="*/ 96174 h 9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885" h="96173">
                  <a:moveTo>
                    <a:pt x="0" y="93251"/>
                  </a:moveTo>
                  <a:lnTo>
                    <a:pt x="131904" y="0"/>
                  </a:lnTo>
                  <a:lnTo>
                    <a:pt x="256885" y="96174"/>
                  </a:ln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7DD4067-4BD1-CDEF-3945-BED40881E2AD}"/>
                </a:ext>
              </a:extLst>
            </p:cNvPr>
            <p:cNvSpPr/>
            <p:nvPr/>
          </p:nvSpPr>
          <p:spPr>
            <a:xfrm>
              <a:off x="10333502" y="3133792"/>
              <a:ext cx="91602" cy="231193"/>
            </a:xfrm>
            <a:custGeom>
              <a:avLst/>
              <a:gdLst>
                <a:gd name="connsiteX0" fmla="*/ 0 w 91602"/>
                <a:gd name="connsiteY0" fmla="*/ 0 h 231193"/>
                <a:gd name="connsiteX1" fmla="*/ 60689 w 91602"/>
                <a:gd name="connsiteY1" fmla="*/ 108148 h 231193"/>
                <a:gd name="connsiteX2" fmla="*/ 29681 w 91602"/>
                <a:gd name="connsiteY2" fmla="*/ 145769 h 231193"/>
                <a:gd name="connsiteX3" fmla="*/ 91603 w 91602"/>
                <a:gd name="connsiteY3" fmla="*/ 231194 h 23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02" h="231193">
                  <a:moveTo>
                    <a:pt x="0" y="0"/>
                  </a:moveTo>
                  <a:lnTo>
                    <a:pt x="60689" y="108148"/>
                  </a:lnTo>
                  <a:lnTo>
                    <a:pt x="29681" y="145769"/>
                  </a:lnTo>
                  <a:lnTo>
                    <a:pt x="91603" y="231194"/>
                  </a:ln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A3186F9E-FA71-A102-1080-1BF00DECF6AA}"/>
                </a:ext>
              </a:extLst>
            </p:cNvPr>
            <p:cNvSpPr/>
            <p:nvPr/>
          </p:nvSpPr>
          <p:spPr>
            <a:xfrm>
              <a:off x="10192589" y="3367438"/>
              <a:ext cx="130860" cy="43843"/>
            </a:xfrm>
            <a:custGeom>
              <a:avLst/>
              <a:gdLst>
                <a:gd name="connsiteX0" fmla="*/ 130861 w 130860"/>
                <a:gd name="connsiteY0" fmla="*/ 43844 h 43843"/>
                <a:gd name="connsiteX1" fmla="*/ 65430 w 130860"/>
                <a:gd name="connsiteY1" fmla="*/ 0 h 43843"/>
                <a:gd name="connsiteX2" fmla="*/ 0 w 130860"/>
                <a:gd name="connsiteY2" fmla="*/ 43844 h 4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860" h="43843">
                  <a:moveTo>
                    <a:pt x="130861" y="43844"/>
                  </a:moveTo>
                  <a:cubicBezTo>
                    <a:pt x="78706" y="32058"/>
                    <a:pt x="65430" y="0"/>
                    <a:pt x="65430" y="0"/>
                  </a:cubicBezTo>
                  <a:cubicBezTo>
                    <a:pt x="65430" y="0"/>
                    <a:pt x="52155" y="32058"/>
                    <a:pt x="0" y="43844"/>
                  </a:cubicBez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61E5616-206A-2B2B-0D6E-1FDACA2022FC}"/>
                </a:ext>
              </a:extLst>
            </p:cNvPr>
            <p:cNvSpPr/>
            <p:nvPr/>
          </p:nvSpPr>
          <p:spPr>
            <a:xfrm>
              <a:off x="10195813" y="3315485"/>
              <a:ext cx="124412" cy="39412"/>
            </a:xfrm>
            <a:custGeom>
              <a:avLst/>
              <a:gdLst>
                <a:gd name="connsiteX0" fmla="*/ 124413 w 124412"/>
                <a:gd name="connsiteY0" fmla="*/ 39412 h 39412"/>
                <a:gd name="connsiteX1" fmla="*/ 62206 w 124412"/>
                <a:gd name="connsiteY1" fmla="*/ 0 h 39412"/>
                <a:gd name="connsiteX2" fmla="*/ 0 w 124412"/>
                <a:gd name="connsiteY2" fmla="*/ 39412 h 3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12" h="39412">
                  <a:moveTo>
                    <a:pt x="124413" y="39412"/>
                  </a:moveTo>
                  <a:cubicBezTo>
                    <a:pt x="78801" y="29135"/>
                    <a:pt x="62206" y="0"/>
                    <a:pt x="62206" y="0"/>
                  </a:cubicBezTo>
                  <a:cubicBezTo>
                    <a:pt x="62206" y="0"/>
                    <a:pt x="45612" y="29135"/>
                    <a:pt x="0" y="39412"/>
                  </a:cubicBez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796727E4-91B5-790F-B357-3FF2917D770F}"/>
                </a:ext>
              </a:extLst>
            </p:cNvPr>
            <p:cNvSpPr/>
            <p:nvPr/>
          </p:nvSpPr>
          <p:spPr>
            <a:xfrm>
              <a:off x="10211365" y="3265135"/>
              <a:ext cx="93309" cy="31680"/>
            </a:xfrm>
            <a:custGeom>
              <a:avLst/>
              <a:gdLst>
                <a:gd name="connsiteX0" fmla="*/ 93309 w 93309"/>
                <a:gd name="connsiteY0" fmla="*/ 31681 h 31680"/>
                <a:gd name="connsiteX1" fmla="*/ 46655 w 93309"/>
                <a:gd name="connsiteY1" fmla="*/ 0 h 31680"/>
                <a:gd name="connsiteX2" fmla="*/ 0 w 93309"/>
                <a:gd name="connsiteY2" fmla="*/ 31681 h 3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09" h="31680">
                  <a:moveTo>
                    <a:pt x="93309" y="31681"/>
                  </a:moveTo>
                  <a:cubicBezTo>
                    <a:pt x="59077" y="23949"/>
                    <a:pt x="46655" y="0"/>
                    <a:pt x="46655" y="0"/>
                  </a:cubicBezTo>
                  <a:cubicBezTo>
                    <a:pt x="46655" y="0"/>
                    <a:pt x="34232" y="23949"/>
                    <a:pt x="0" y="31681"/>
                  </a:cubicBezTo>
                </a:path>
              </a:pathLst>
            </a:custGeom>
            <a:noFill/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050A9E8-D20F-5154-048D-36FB9D80CE14}"/>
                </a:ext>
              </a:extLst>
            </p:cNvPr>
            <p:cNvSpPr/>
            <p:nvPr/>
          </p:nvSpPr>
          <p:spPr>
            <a:xfrm>
              <a:off x="10258020" y="3373566"/>
              <a:ext cx="9482" cy="75430"/>
            </a:xfrm>
            <a:custGeom>
              <a:avLst/>
              <a:gdLst>
                <a:gd name="connsiteX0" fmla="*/ 0 w 9482"/>
                <a:gd name="connsiteY0" fmla="*/ 0 h 75430"/>
                <a:gd name="connsiteX1" fmla="*/ 0 w 9482"/>
                <a:gd name="connsiteY1" fmla="*/ 75430 h 7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2" h="75430">
                  <a:moveTo>
                    <a:pt x="0" y="0"/>
                  </a:moveTo>
                  <a:lnTo>
                    <a:pt x="0" y="75430"/>
                  </a:lnTo>
                </a:path>
              </a:pathLst>
            </a:custGeom>
            <a:ln w="15875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90" name="Group 89" descr="A park featuring a green tree, a bench and a lamppost. ">
            <a:extLst>
              <a:ext uri="{FF2B5EF4-FFF2-40B4-BE49-F238E27FC236}">
                <a16:creationId xmlns:a16="http://schemas.microsoft.com/office/drawing/2014/main" id="{0EA2748A-E71B-DBCA-5CF7-FEA8A2AA97B6}"/>
              </a:ext>
            </a:extLst>
          </p:cNvPr>
          <p:cNvGrpSpPr/>
          <p:nvPr/>
        </p:nvGrpSpPr>
        <p:grpSpPr>
          <a:xfrm>
            <a:off x="667407" y="3037983"/>
            <a:ext cx="667735" cy="551474"/>
            <a:chOff x="1569054" y="3438244"/>
            <a:chExt cx="951107" cy="785507"/>
          </a:xfrm>
        </p:grpSpPr>
        <p:grpSp>
          <p:nvGrpSpPr>
            <p:cNvPr id="91" name="Graphic 152">
              <a:extLst>
                <a:ext uri="{FF2B5EF4-FFF2-40B4-BE49-F238E27FC236}">
                  <a16:creationId xmlns:a16="http://schemas.microsoft.com/office/drawing/2014/main" id="{A2F5F400-6A1C-FD22-39E1-A4E0535FCCB7}"/>
                </a:ext>
              </a:extLst>
            </p:cNvPr>
            <p:cNvGrpSpPr/>
            <p:nvPr/>
          </p:nvGrpSpPr>
          <p:grpSpPr>
            <a:xfrm>
              <a:off x="1569054" y="3438244"/>
              <a:ext cx="951107" cy="785507"/>
              <a:chOff x="-317052" y="4466178"/>
              <a:chExt cx="1094821" cy="904200"/>
            </a:xfrm>
          </p:grpSpPr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3CB25415-3F42-0FC5-AFF5-312A1DB1C492}"/>
                  </a:ext>
                </a:extLst>
              </p:cNvPr>
              <p:cNvSpPr/>
              <p:nvPr/>
            </p:nvSpPr>
            <p:spPr>
              <a:xfrm>
                <a:off x="309493" y="4490850"/>
                <a:ext cx="468276" cy="677830"/>
              </a:xfrm>
              <a:custGeom>
                <a:avLst/>
                <a:gdLst>
                  <a:gd name="connsiteX0" fmla="*/ 3523 w 468276"/>
                  <a:gd name="connsiteY0" fmla="*/ 488774 h 677830"/>
                  <a:gd name="connsiteX1" fmla="*/ 4313 w 468276"/>
                  <a:gd name="connsiteY1" fmla="*/ 395481 h 677830"/>
                  <a:gd name="connsiteX2" fmla="*/ 234647 w 468276"/>
                  <a:gd name="connsiteY2" fmla="*/ 66 h 677830"/>
                  <a:gd name="connsiteX3" fmla="*/ 462716 w 468276"/>
                  <a:gd name="connsiteY3" fmla="*/ 393000 h 677830"/>
                  <a:gd name="connsiteX4" fmla="*/ 233407 w 468276"/>
                  <a:gd name="connsiteY4" fmla="*/ 677826 h 677830"/>
                  <a:gd name="connsiteX5" fmla="*/ 132921 w 468276"/>
                  <a:gd name="connsiteY5" fmla="*/ 655033 h 67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276" h="677830">
                    <a:moveTo>
                      <a:pt x="3523" y="488774"/>
                    </a:moveTo>
                    <a:cubicBezTo>
                      <a:pt x="-1294" y="457841"/>
                      <a:pt x="-1028" y="426328"/>
                      <a:pt x="4313" y="395481"/>
                    </a:cubicBezTo>
                    <a:cubicBezTo>
                      <a:pt x="26898" y="255702"/>
                      <a:pt x="111036" y="66"/>
                      <a:pt x="234647" y="66"/>
                    </a:cubicBezTo>
                    <a:cubicBezTo>
                      <a:pt x="358259" y="66"/>
                      <a:pt x="436797" y="243949"/>
                      <a:pt x="462716" y="393000"/>
                    </a:cubicBezTo>
                    <a:cubicBezTo>
                      <a:pt x="498509" y="598546"/>
                      <a:pt x="357649" y="680647"/>
                      <a:pt x="233407" y="677826"/>
                    </a:cubicBezTo>
                    <a:cubicBezTo>
                      <a:pt x="198725" y="677015"/>
                      <a:pt x="164558" y="669265"/>
                      <a:pt x="132921" y="655033"/>
                    </a:cubicBezTo>
                  </a:path>
                </a:pathLst>
              </a:custGeom>
              <a:solidFill>
                <a:schemeClr val="bg2"/>
              </a:solidFill>
              <a:ln w="691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5D79D521-A2FE-EA22-D85C-029C6624BAC5}"/>
                  </a:ext>
                </a:extLst>
              </p:cNvPr>
              <p:cNvSpPr/>
              <p:nvPr/>
            </p:nvSpPr>
            <p:spPr>
              <a:xfrm>
                <a:off x="309483" y="4490836"/>
                <a:ext cx="468277" cy="677830"/>
              </a:xfrm>
              <a:custGeom>
                <a:avLst/>
                <a:gdLst>
                  <a:gd name="connsiteX0" fmla="*/ 464951 w 468277"/>
                  <a:gd name="connsiteY0" fmla="*/ 488781 h 677830"/>
                  <a:gd name="connsiteX1" fmla="*/ 464161 w 468277"/>
                  <a:gd name="connsiteY1" fmla="*/ 395481 h 677830"/>
                  <a:gd name="connsiteX2" fmla="*/ 233826 w 468277"/>
                  <a:gd name="connsiteY2" fmla="*/ 66 h 677830"/>
                  <a:gd name="connsiteX3" fmla="*/ 5758 w 468277"/>
                  <a:gd name="connsiteY3" fmla="*/ 393000 h 677830"/>
                  <a:gd name="connsiteX4" fmla="*/ 235067 w 468277"/>
                  <a:gd name="connsiteY4" fmla="*/ 677826 h 677830"/>
                  <a:gd name="connsiteX5" fmla="*/ 335552 w 468277"/>
                  <a:gd name="connsiteY5" fmla="*/ 655033 h 67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277" h="677830">
                    <a:moveTo>
                      <a:pt x="464951" y="488781"/>
                    </a:moveTo>
                    <a:cubicBezTo>
                      <a:pt x="469767" y="457845"/>
                      <a:pt x="469504" y="426331"/>
                      <a:pt x="464161" y="395481"/>
                    </a:cubicBezTo>
                    <a:cubicBezTo>
                      <a:pt x="441575" y="255702"/>
                      <a:pt x="357438" y="66"/>
                      <a:pt x="233826" y="66"/>
                    </a:cubicBezTo>
                    <a:cubicBezTo>
                      <a:pt x="110215" y="66"/>
                      <a:pt x="31676" y="243949"/>
                      <a:pt x="5758" y="393000"/>
                    </a:cubicBezTo>
                    <a:cubicBezTo>
                      <a:pt x="-30036" y="598546"/>
                      <a:pt x="110824" y="680647"/>
                      <a:pt x="235067" y="677826"/>
                    </a:cubicBezTo>
                    <a:cubicBezTo>
                      <a:pt x="269748" y="677015"/>
                      <a:pt x="303915" y="669265"/>
                      <a:pt x="335552" y="655033"/>
                    </a:cubicBezTo>
                  </a:path>
                </a:pathLst>
              </a:custGeom>
              <a:solidFill>
                <a:schemeClr val="bg2"/>
              </a:solidFill>
              <a:ln w="691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5F989CF4-831A-D4A4-88B1-3164F7A88834}"/>
                  </a:ext>
                </a:extLst>
              </p:cNvPr>
              <p:cNvSpPr/>
              <p:nvPr/>
            </p:nvSpPr>
            <p:spPr>
              <a:xfrm>
                <a:off x="402468" y="4922253"/>
                <a:ext cx="137236" cy="113063"/>
              </a:xfrm>
              <a:custGeom>
                <a:avLst/>
                <a:gdLst>
                  <a:gd name="connsiteX0" fmla="*/ 137390 w 137236"/>
                  <a:gd name="connsiteY0" fmla="*/ 113195 h 113063"/>
                  <a:gd name="connsiteX1" fmla="*/ 154 w 137236"/>
                  <a:gd name="connsiteY1" fmla="*/ 131 h 11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236" h="113063">
                    <a:moveTo>
                      <a:pt x="137390" y="113195"/>
                    </a:moveTo>
                    <a:lnTo>
                      <a:pt x="154" y="131"/>
                    </a:lnTo>
                  </a:path>
                </a:pathLst>
              </a:custGeom>
              <a:ln w="17276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50FA0C4-8C97-9457-A353-57B42BFD41C3}"/>
                  </a:ext>
                </a:extLst>
              </p:cNvPr>
              <p:cNvSpPr/>
              <p:nvPr/>
            </p:nvSpPr>
            <p:spPr>
              <a:xfrm>
                <a:off x="454651" y="4806112"/>
                <a:ext cx="82724" cy="68385"/>
              </a:xfrm>
              <a:custGeom>
                <a:avLst/>
                <a:gdLst>
                  <a:gd name="connsiteX0" fmla="*/ 82885 w 82724"/>
                  <a:gd name="connsiteY0" fmla="*/ 68500 h 68385"/>
                  <a:gd name="connsiteX1" fmla="*/ 161 w 82724"/>
                  <a:gd name="connsiteY1" fmla="*/ 114 h 6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724" h="68385">
                    <a:moveTo>
                      <a:pt x="82885" y="68500"/>
                    </a:moveTo>
                    <a:lnTo>
                      <a:pt x="161" y="114"/>
                    </a:lnTo>
                  </a:path>
                </a:pathLst>
              </a:custGeom>
              <a:ln w="17276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20089722-0132-DBED-D5B1-E6789CB4ACFA}"/>
                  </a:ext>
                </a:extLst>
              </p:cNvPr>
              <p:cNvSpPr/>
              <p:nvPr/>
            </p:nvSpPr>
            <p:spPr>
              <a:xfrm>
                <a:off x="547154" y="4922253"/>
                <a:ext cx="137236" cy="113063"/>
              </a:xfrm>
              <a:custGeom>
                <a:avLst/>
                <a:gdLst>
                  <a:gd name="connsiteX0" fmla="*/ 174 w 137236"/>
                  <a:gd name="connsiteY0" fmla="*/ 113195 h 113063"/>
                  <a:gd name="connsiteX1" fmla="*/ 137410 w 137236"/>
                  <a:gd name="connsiteY1" fmla="*/ 131 h 11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7236" h="113063">
                    <a:moveTo>
                      <a:pt x="174" y="113195"/>
                    </a:moveTo>
                    <a:lnTo>
                      <a:pt x="137410" y="131"/>
                    </a:lnTo>
                  </a:path>
                </a:pathLst>
              </a:custGeom>
              <a:ln w="17276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B29089FC-DDBC-8BBC-619B-960EB16B4EDA}"/>
                  </a:ext>
                </a:extLst>
              </p:cNvPr>
              <p:cNvSpPr/>
              <p:nvPr/>
            </p:nvSpPr>
            <p:spPr>
              <a:xfrm>
                <a:off x="549489" y="4806112"/>
                <a:ext cx="82724" cy="68385"/>
              </a:xfrm>
              <a:custGeom>
                <a:avLst/>
                <a:gdLst>
                  <a:gd name="connsiteX0" fmla="*/ 175 w 82724"/>
                  <a:gd name="connsiteY0" fmla="*/ 68500 h 68385"/>
                  <a:gd name="connsiteX1" fmla="*/ 82899 w 82724"/>
                  <a:gd name="connsiteY1" fmla="*/ 114 h 6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724" h="68385">
                    <a:moveTo>
                      <a:pt x="175" y="68500"/>
                    </a:moveTo>
                    <a:lnTo>
                      <a:pt x="82899" y="114"/>
                    </a:lnTo>
                  </a:path>
                </a:pathLst>
              </a:custGeom>
              <a:ln w="17276" cap="rnd">
                <a:solidFill>
                  <a:schemeClr val="accent5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270D6C7F-ADF4-A4DE-B41E-92442D3D7BDC}"/>
                  </a:ext>
                </a:extLst>
              </p:cNvPr>
              <p:cNvSpPr/>
              <p:nvPr/>
            </p:nvSpPr>
            <p:spPr>
              <a:xfrm>
                <a:off x="543640" y="4725716"/>
                <a:ext cx="6930" cy="631758"/>
              </a:xfrm>
              <a:custGeom>
                <a:avLst/>
                <a:gdLst>
                  <a:gd name="connsiteX0" fmla="*/ 174 w 6930"/>
                  <a:gd name="connsiteY0" fmla="*/ 103 h 631758"/>
                  <a:gd name="connsiteX1" fmla="*/ 174 w 6930"/>
                  <a:gd name="connsiteY1" fmla="*/ 631861 h 63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631758">
                    <a:moveTo>
                      <a:pt x="174" y="103"/>
                    </a:moveTo>
                    <a:lnTo>
                      <a:pt x="174" y="631861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0E6523C4-E782-C0D4-6DB7-A3448425B108}"/>
                  </a:ext>
                </a:extLst>
              </p:cNvPr>
              <p:cNvSpPr/>
              <p:nvPr/>
            </p:nvSpPr>
            <p:spPr>
              <a:xfrm>
                <a:off x="13172" y="4642022"/>
                <a:ext cx="208116" cy="43479"/>
              </a:xfrm>
              <a:custGeom>
                <a:avLst/>
                <a:gdLst>
                  <a:gd name="connsiteX0" fmla="*/ 208192 w 208116"/>
                  <a:gd name="connsiteY0" fmla="*/ 43557 h 43479"/>
                  <a:gd name="connsiteX1" fmla="*/ 166050 w 208116"/>
                  <a:gd name="connsiteY1" fmla="*/ 43557 h 43479"/>
                  <a:gd name="connsiteX2" fmla="*/ 122571 w 208116"/>
                  <a:gd name="connsiteY2" fmla="*/ 78 h 43479"/>
                  <a:gd name="connsiteX3" fmla="*/ 79091 w 208116"/>
                  <a:gd name="connsiteY3" fmla="*/ 43557 h 43479"/>
                  <a:gd name="connsiteX4" fmla="*/ 75 w 208116"/>
                  <a:gd name="connsiteY4" fmla="*/ 43557 h 43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116" h="43479">
                    <a:moveTo>
                      <a:pt x="208192" y="43557"/>
                    </a:moveTo>
                    <a:lnTo>
                      <a:pt x="166050" y="43557"/>
                    </a:lnTo>
                    <a:cubicBezTo>
                      <a:pt x="166050" y="19544"/>
                      <a:pt x="146583" y="78"/>
                      <a:pt x="122571" y="78"/>
                    </a:cubicBezTo>
                    <a:cubicBezTo>
                      <a:pt x="98558" y="78"/>
                      <a:pt x="79091" y="19544"/>
                      <a:pt x="79091" y="43557"/>
                    </a:cubicBezTo>
                    <a:lnTo>
                      <a:pt x="75" y="43557"/>
                    </a:lnTo>
                  </a:path>
                </a:pathLst>
              </a:custGeom>
              <a:noFill/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BA8D3ABD-F30A-84E9-8A2F-7E7381F1433D}"/>
                  </a:ext>
                </a:extLst>
              </p:cNvPr>
              <p:cNvSpPr/>
              <p:nvPr/>
            </p:nvSpPr>
            <p:spPr>
              <a:xfrm>
                <a:off x="106915" y="4771753"/>
                <a:ext cx="86882" cy="6930"/>
              </a:xfrm>
              <a:custGeom>
                <a:avLst/>
                <a:gdLst>
                  <a:gd name="connsiteX0" fmla="*/ 111 w 86882"/>
                  <a:gd name="connsiteY0" fmla="*/ 109 h 6930"/>
                  <a:gd name="connsiteX1" fmla="*/ 86993 w 86882"/>
                  <a:gd name="connsiteY1" fmla="*/ 109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882" h="6930">
                    <a:moveTo>
                      <a:pt x="111" y="109"/>
                    </a:moveTo>
                    <a:lnTo>
                      <a:pt x="86993" y="109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C5F95B4B-DB2F-B4FF-388E-D38939300267}"/>
                  </a:ext>
                </a:extLst>
              </p:cNvPr>
              <p:cNvSpPr/>
              <p:nvPr/>
            </p:nvSpPr>
            <p:spPr>
              <a:xfrm>
                <a:off x="-62109" y="4838420"/>
                <a:ext cx="47796" cy="6930"/>
              </a:xfrm>
              <a:custGeom>
                <a:avLst/>
                <a:gdLst>
                  <a:gd name="connsiteX0" fmla="*/ 86 w 47796"/>
                  <a:gd name="connsiteY0" fmla="*/ 119 h 6930"/>
                  <a:gd name="connsiteX1" fmla="*/ 47883 w 47796"/>
                  <a:gd name="connsiteY1" fmla="*/ 119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96" h="6930">
                    <a:moveTo>
                      <a:pt x="86" y="119"/>
                    </a:moveTo>
                    <a:lnTo>
                      <a:pt x="47883" y="119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27B4EE59-6101-08B0-B324-2743C9FAC5E5}"/>
                  </a:ext>
                </a:extLst>
              </p:cNvPr>
              <p:cNvSpPr/>
              <p:nvPr/>
            </p:nvSpPr>
            <p:spPr>
              <a:xfrm>
                <a:off x="-36246" y="5066301"/>
                <a:ext cx="400543" cy="6930"/>
              </a:xfrm>
              <a:custGeom>
                <a:avLst/>
                <a:gdLst>
                  <a:gd name="connsiteX0" fmla="*/ 90 w 400543"/>
                  <a:gd name="connsiteY0" fmla="*/ 152 h 6930"/>
                  <a:gd name="connsiteX1" fmla="*/ 400634 w 400543"/>
                  <a:gd name="connsiteY1" fmla="*/ 152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543" h="6930">
                    <a:moveTo>
                      <a:pt x="90" y="152"/>
                    </a:moveTo>
                    <a:lnTo>
                      <a:pt x="400634" y="152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4EFF4893-E67E-D2CC-356C-C099EEABDFBC}"/>
                  </a:ext>
                </a:extLst>
              </p:cNvPr>
              <p:cNvSpPr/>
              <p:nvPr/>
            </p:nvSpPr>
            <p:spPr>
              <a:xfrm>
                <a:off x="-36246" y="5144853"/>
                <a:ext cx="400543" cy="6930"/>
              </a:xfrm>
              <a:custGeom>
                <a:avLst/>
                <a:gdLst>
                  <a:gd name="connsiteX0" fmla="*/ 90 w 400543"/>
                  <a:gd name="connsiteY0" fmla="*/ 163 h 6930"/>
                  <a:gd name="connsiteX1" fmla="*/ 400634 w 400543"/>
                  <a:gd name="connsiteY1" fmla="*/ 163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0543" h="6930">
                    <a:moveTo>
                      <a:pt x="90" y="163"/>
                    </a:moveTo>
                    <a:lnTo>
                      <a:pt x="400634" y="163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8C5236BC-AD39-7CEC-263A-0B5B0771B102}"/>
                  </a:ext>
                </a:extLst>
              </p:cNvPr>
              <p:cNvSpPr/>
              <p:nvPr/>
            </p:nvSpPr>
            <p:spPr>
              <a:xfrm>
                <a:off x="-123024" y="5252879"/>
                <a:ext cx="574107" cy="6930"/>
              </a:xfrm>
              <a:custGeom>
                <a:avLst/>
                <a:gdLst>
                  <a:gd name="connsiteX0" fmla="*/ 574185 w 574107"/>
                  <a:gd name="connsiteY0" fmla="*/ 179 h 6930"/>
                  <a:gd name="connsiteX1" fmla="*/ 78 w 574107"/>
                  <a:gd name="connsiteY1" fmla="*/ 179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4107" h="6930">
                    <a:moveTo>
                      <a:pt x="574185" y="179"/>
                    </a:moveTo>
                    <a:lnTo>
                      <a:pt x="78" y="179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6023D4C6-056E-BBED-48B4-44979414C3AC}"/>
                  </a:ext>
                </a:extLst>
              </p:cNvPr>
              <p:cNvSpPr/>
              <p:nvPr/>
            </p:nvSpPr>
            <p:spPr>
              <a:xfrm>
                <a:off x="-36232" y="5017077"/>
                <a:ext cx="6930" cy="234769"/>
              </a:xfrm>
              <a:custGeom>
                <a:avLst/>
                <a:gdLst>
                  <a:gd name="connsiteX0" fmla="*/ 90 w 6930"/>
                  <a:gd name="connsiteY0" fmla="*/ 145 h 234769"/>
                  <a:gd name="connsiteX1" fmla="*/ 90 w 6930"/>
                  <a:gd name="connsiteY1" fmla="*/ 234914 h 23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234769">
                    <a:moveTo>
                      <a:pt x="90" y="145"/>
                    </a:moveTo>
                    <a:lnTo>
                      <a:pt x="90" y="234914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4689E09C-D21E-9C94-1E84-402D0B775BFF}"/>
                  </a:ext>
                </a:extLst>
              </p:cNvPr>
              <p:cNvSpPr/>
              <p:nvPr/>
            </p:nvSpPr>
            <p:spPr>
              <a:xfrm>
                <a:off x="364263" y="5017077"/>
                <a:ext cx="6930" cy="234769"/>
              </a:xfrm>
              <a:custGeom>
                <a:avLst/>
                <a:gdLst>
                  <a:gd name="connsiteX0" fmla="*/ 148 w 6930"/>
                  <a:gd name="connsiteY0" fmla="*/ 145 h 234769"/>
                  <a:gd name="connsiteX1" fmla="*/ 148 w 6930"/>
                  <a:gd name="connsiteY1" fmla="*/ 234914 h 23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234769">
                    <a:moveTo>
                      <a:pt x="148" y="145"/>
                    </a:moveTo>
                    <a:lnTo>
                      <a:pt x="148" y="234914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F0D22AC2-B017-56DF-176D-7C3A163275A7}"/>
                  </a:ext>
                </a:extLst>
              </p:cNvPr>
              <p:cNvSpPr/>
              <p:nvPr/>
            </p:nvSpPr>
            <p:spPr>
              <a:xfrm>
                <a:off x="-60771" y="5253912"/>
                <a:ext cx="6930" cy="107824"/>
              </a:xfrm>
              <a:custGeom>
                <a:avLst/>
                <a:gdLst>
                  <a:gd name="connsiteX0" fmla="*/ 87 w 6930"/>
                  <a:gd name="connsiteY0" fmla="*/ 179 h 107824"/>
                  <a:gd name="connsiteX1" fmla="*/ 87 w 6930"/>
                  <a:gd name="connsiteY1" fmla="*/ 108004 h 1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107824">
                    <a:moveTo>
                      <a:pt x="87" y="179"/>
                    </a:moveTo>
                    <a:lnTo>
                      <a:pt x="87" y="108004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E0B9361E-9393-92C9-76F2-4396E4AEE831}"/>
                  </a:ext>
                </a:extLst>
              </p:cNvPr>
              <p:cNvSpPr/>
              <p:nvPr/>
            </p:nvSpPr>
            <p:spPr>
              <a:xfrm>
                <a:off x="388823" y="5253912"/>
                <a:ext cx="6930" cy="107824"/>
              </a:xfrm>
              <a:custGeom>
                <a:avLst/>
                <a:gdLst>
                  <a:gd name="connsiteX0" fmla="*/ 152 w 6930"/>
                  <a:gd name="connsiteY0" fmla="*/ 179 h 107824"/>
                  <a:gd name="connsiteX1" fmla="*/ 152 w 6930"/>
                  <a:gd name="connsiteY1" fmla="*/ 108004 h 1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107824">
                    <a:moveTo>
                      <a:pt x="152" y="179"/>
                    </a:moveTo>
                    <a:lnTo>
                      <a:pt x="152" y="108004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80621ADA-CADD-C4BC-2394-5C499F767223}"/>
                  </a:ext>
                </a:extLst>
              </p:cNvPr>
              <p:cNvSpPr/>
              <p:nvPr/>
            </p:nvSpPr>
            <p:spPr>
              <a:xfrm>
                <a:off x="-204667" y="4624426"/>
                <a:ext cx="6930" cy="737310"/>
              </a:xfrm>
              <a:custGeom>
                <a:avLst/>
                <a:gdLst>
                  <a:gd name="connsiteX0" fmla="*/ 66 w 6930"/>
                  <a:gd name="connsiteY0" fmla="*/ 737398 h 737310"/>
                  <a:gd name="connsiteX1" fmla="*/ 66 w 6930"/>
                  <a:gd name="connsiteY1" fmla="*/ 88 h 7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0" h="737310">
                    <a:moveTo>
                      <a:pt x="66" y="737398"/>
                    </a:moveTo>
                    <a:lnTo>
                      <a:pt x="66" y="88"/>
                    </a:lnTo>
                  </a:path>
                </a:pathLst>
              </a:custGeom>
              <a:ln w="17276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74A357B6-8E24-1E95-9F4B-E7A3178BA1EF}"/>
                  </a:ext>
                </a:extLst>
              </p:cNvPr>
              <p:cNvSpPr/>
              <p:nvPr/>
            </p:nvSpPr>
            <p:spPr>
              <a:xfrm>
                <a:off x="-308860" y="5363448"/>
                <a:ext cx="961968" cy="6930"/>
              </a:xfrm>
              <a:custGeom>
                <a:avLst/>
                <a:gdLst>
                  <a:gd name="connsiteX0" fmla="*/ 51 w 961968"/>
                  <a:gd name="connsiteY0" fmla="*/ 195 h 6930"/>
                  <a:gd name="connsiteX1" fmla="*/ 962020 w 961968"/>
                  <a:gd name="connsiteY1" fmla="*/ 195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1968" h="6930">
                    <a:moveTo>
                      <a:pt x="51" y="195"/>
                    </a:moveTo>
                    <a:lnTo>
                      <a:pt x="962020" y="195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B1204973-E9E9-31A6-B5C8-27EAF57A38ED}"/>
                  </a:ext>
                </a:extLst>
              </p:cNvPr>
              <p:cNvSpPr/>
              <p:nvPr/>
            </p:nvSpPr>
            <p:spPr>
              <a:xfrm>
                <a:off x="720537" y="5363448"/>
                <a:ext cx="49626" cy="6930"/>
              </a:xfrm>
              <a:custGeom>
                <a:avLst/>
                <a:gdLst>
                  <a:gd name="connsiteX0" fmla="*/ 199 w 49626"/>
                  <a:gd name="connsiteY0" fmla="*/ 195 h 6930"/>
                  <a:gd name="connsiteX1" fmla="*/ 49826 w 49626"/>
                  <a:gd name="connsiteY1" fmla="*/ 195 h 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626" h="6930">
                    <a:moveTo>
                      <a:pt x="199" y="195"/>
                    </a:moveTo>
                    <a:lnTo>
                      <a:pt x="49826" y="195"/>
                    </a:lnTo>
                  </a:path>
                </a:pathLst>
              </a:custGeom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4D441FC5-A9BA-9DE9-9F5E-2B5CC2EA2B0E}"/>
                  </a:ext>
                </a:extLst>
              </p:cNvPr>
              <p:cNvSpPr/>
              <p:nvPr/>
            </p:nvSpPr>
            <p:spPr>
              <a:xfrm>
                <a:off x="-317052" y="4549894"/>
                <a:ext cx="224762" cy="166668"/>
              </a:xfrm>
              <a:custGeom>
                <a:avLst/>
                <a:gdLst>
                  <a:gd name="connsiteX0" fmla="*/ 165545 w 224762"/>
                  <a:gd name="connsiteY0" fmla="*/ 166739 h 166668"/>
                  <a:gd name="connsiteX1" fmla="*/ 59300 w 224762"/>
                  <a:gd name="connsiteY1" fmla="*/ 166739 h 166668"/>
                  <a:gd name="connsiteX2" fmla="*/ 48 w 224762"/>
                  <a:gd name="connsiteY2" fmla="*/ 71 h 166668"/>
                  <a:gd name="connsiteX3" fmla="*/ 224811 w 224762"/>
                  <a:gd name="connsiteY3" fmla="*/ 71 h 16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762" h="166668">
                    <a:moveTo>
                      <a:pt x="165545" y="166739"/>
                    </a:moveTo>
                    <a:lnTo>
                      <a:pt x="59300" y="166739"/>
                    </a:lnTo>
                    <a:lnTo>
                      <a:pt x="48" y="71"/>
                    </a:lnTo>
                    <a:lnTo>
                      <a:pt x="224811" y="71"/>
                    </a:lnTo>
                    <a:close/>
                  </a:path>
                </a:pathLst>
              </a:custGeom>
              <a:solidFill>
                <a:schemeClr val="bg2"/>
              </a:solidFill>
              <a:ln w="691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69B8E131-8959-3BD6-AD35-AECED9A4408C}"/>
                  </a:ext>
                </a:extLst>
              </p:cNvPr>
              <p:cNvSpPr/>
              <p:nvPr/>
            </p:nvSpPr>
            <p:spPr>
              <a:xfrm>
                <a:off x="-317052" y="4466178"/>
                <a:ext cx="224769" cy="83722"/>
              </a:xfrm>
              <a:custGeom>
                <a:avLst/>
                <a:gdLst>
                  <a:gd name="connsiteX0" fmla="*/ 224818 w 224769"/>
                  <a:gd name="connsiteY0" fmla="*/ 83786 h 83722"/>
                  <a:gd name="connsiteX1" fmla="*/ 174832 w 224769"/>
                  <a:gd name="connsiteY1" fmla="*/ 64 h 83722"/>
                  <a:gd name="connsiteX2" fmla="*/ 50028 w 224769"/>
                  <a:gd name="connsiteY2" fmla="*/ 64 h 83722"/>
                  <a:gd name="connsiteX3" fmla="*/ 48 w 224769"/>
                  <a:gd name="connsiteY3" fmla="*/ 83786 h 8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769" h="83722">
                    <a:moveTo>
                      <a:pt x="224818" y="83786"/>
                    </a:moveTo>
                    <a:lnTo>
                      <a:pt x="174832" y="64"/>
                    </a:lnTo>
                    <a:lnTo>
                      <a:pt x="50028" y="64"/>
                    </a:lnTo>
                    <a:lnTo>
                      <a:pt x="48" y="83786"/>
                    </a:lnTo>
                  </a:path>
                </a:pathLst>
              </a:custGeom>
              <a:noFill/>
              <a:ln w="17276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C2621434-ABFE-A515-FC52-BD470CAB4780}"/>
                </a:ext>
              </a:extLst>
            </p:cNvPr>
            <p:cNvSpPr/>
            <p:nvPr/>
          </p:nvSpPr>
          <p:spPr>
            <a:xfrm>
              <a:off x="2316765" y="3684975"/>
              <a:ext cx="6020" cy="360000"/>
            </a:xfrm>
            <a:custGeom>
              <a:avLst/>
              <a:gdLst>
                <a:gd name="connsiteX0" fmla="*/ 174 w 6930"/>
                <a:gd name="connsiteY0" fmla="*/ 103 h 631758"/>
                <a:gd name="connsiteX1" fmla="*/ 174 w 6930"/>
                <a:gd name="connsiteY1" fmla="*/ 631861 h 6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30" h="631758">
                  <a:moveTo>
                    <a:pt x="174" y="103"/>
                  </a:moveTo>
                  <a:lnTo>
                    <a:pt x="174" y="631861"/>
                  </a:lnTo>
                </a:path>
              </a:pathLst>
            </a:custGeom>
            <a:ln w="17276" cap="rnd">
              <a:solidFill>
                <a:schemeClr val="accent5">
                  <a:lumMod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aphicFrame>
        <p:nvGraphicFramePr>
          <p:cNvPr id="117" name="Chart 116" descr="92% Active&#10;8% Passive">
            <a:extLst>
              <a:ext uri="{FF2B5EF4-FFF2-40B4-BE49-F238E27FC236}">
                <a16:creationId xmlns:a16="http://schemas.microsoft.com/office/drawing/2014/main" id="{1A0BF427-5F9D-A96F-9AC1-B7215376B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985247"/>
              </p:ext>
            </p:extLst>
          </p:nvPr>
        </p:nvGraphicFramePr>
        <p:xfrm>
          <a:off x="442555" y="4039451"/>
          <a:ext cx="4503606" cy="74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8" name="Chart 117" descr="61% Active&#10;29% Passive">
            <a:extLst>
              <a:ext uri="{FF2B5EF4-FFF2-40B4-BE49-F238E27FC236}">
                <a16:creationId xmlns:a16="http://schemas.microsoft.com/office/drawing/2014/main" id="{D9D4BA26-7987-B50E-74FB-1EEA12A17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844804"/>
              </p:ext>
            </p:extLst>
          </p:nvPr>
        </p:nvGraphicFramePr>
        <p:xfrm>
          <a:off x="5143093" y="4039451"/>
          <a:ext cx="2501252" cy="74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60AFC3C-0FF2-4E94-DDB8-09DB88A0A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6713" y="2746517"/>
            <a:ext cx="11482087" cy="2445062"/>
            <a:chOff x="346713" y="2756396"/>
            <a:chExt cx="11482087" cy="703893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081E893-E5A3-1EED-95DC-902203E619BC}"/>
                </a:ext>
              </a:extLst>
            </p:cNvPr>
            <p:cNvCxnSpPr/>
            <p:nvPr/>
          </p:nvCxnSpPr>
          <p:spPr>
            <a:xfrm>
              <a:off x="5018183" y="2756736"/>
              <a:ext cx="0" cy="7035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8F3CD94-6F7B-507E-4EB0-15B39DF495BF}"/>
                </a:ext>
              </a:extLst>
            </p:cNvPr>
            <p:cNvCxnSpPr>
              <a:cxnSpLocks/>
            </p:cNvCxnSpPr>
            <p:nvPr/>
          </p:nvCxnSpPr>
          <p:spPr>
            <a:xfrm>
              <a:off x="346713" y="2756418"/>
              <a:ext cx="0" cy="7035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79D1835-2F8D-A146-E0AD-AB130C2185D1}"/>
                </a:ext>
              </a:extLst>
            </p:cNvPr>
            <p:cNvCxnSpPr/>
            <p:nvPr/>
          </p:nvCxnSpPr>
          <p:spPr>
            <a:xfrm>
              <a:off x="7756538" y="2756736"/>
              <a:ext cx="0" cy="7035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4BAB17B-3E1F-08A0-C0D4-34872D9D3C64}"/>
                </a:ext>
              </a:extLst>
            </p:cNvPr>
            <p:cNvCxnSpPr/>
            <p:nvPr/>
          </p:nvCxnSpPr>
          <p:spPr>
            <a:xfrm>
              <a:off x="10480511" y="2756672"/>
              <a:ext cx="0" cy="7035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EF6D8E2-84F7-CA1F-85C1-4C5607A6B18C}"/>
                </a:ext>
              </a:extLst>
            </p:cNvPr>
            <p:cNvCxnSpPr/>
            <p:nvPr/>
          </p:nvCxnSpPr>
          <p:spPr>
            <a:xfrm>
              <a:off x="11828800" y="2756396"/>
              <a:ext cx="0" cy="703553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6" name="Chart 125" descr="44% Active&#10;56% Passive">
            <a:extLst>
              <a:ext uri="{FF2B5EF4-FFF2-40B4-BE49-F238E27FC236}">
                <a16:creationId xmlns:a16="http://schemas.microsoft.com/office/drawing/2014/main" id="{AAC06471-758C-9DBB-34D0-49C8209BC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824990"/>
              </p:ext>
            </p:extLst>
          </p:nvPr>
        </p:nvGraphicFramePr>
        <p:xfrm>
          <a:off x="8109565" y="4039451"/>
          <a:ext cx="2292322" cy="74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7" name="Chart 126" descr="14% Active&#10;86% Passive">
            <a:extLst>
              <a:ext uri="{FF2B5EF4-FFF2-40B4-BE49-F238E27FC236}">
                <a16:creationId xmlns:a16="http://schemas.microsoft.com/office/drawing/2014/main" id="{69705592-6AB2-DFAF-497C-14DB8DCAC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779287"/>
              </p:ext>
            </p:extLst>
          </p:nvPr>
        </p:nvGraphicFramePr>
        <p:xfrm>
          <a:off x="10592203" y="4039451"/>
          <a:ext cx="1134385" cy="74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8" name="TextBox 127">
            <a:extLst>
              <a:ext uri="{FF2B5EF4-FFF2-40B4-BE49-F238E27FC236}">
                <a16:creationId xmlns:a16="http://schemas.microsoft.com/office/drawing/2014/main" id="{0CBEE9A2-8272-A7C9-58AD-475E998C4754}"/>
              </a:ext>
            </a:extLst>
          </p:cNvPr>
          <p:cNvSpPr txBox="1"/>
          <p:nvPr/>
        </p:nvSpPr>
        <p:spPr>
          <a:xfrm>
            <a:off x="430327" y="4121308"/>
            <a:ext cx="954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small" dirty="0">
                <a:solidFill>
                  <a:schemeClr val="bg2"/>
                </a:solidFill>
                <a:cs typeface="Arial" panose="020B0604020202020204" pitchFamily="34" charset="0"/>
              </a:rPr>
              <a:t>92% </a:t>
            </a:r>
            <a:r>
              <a:rPr lang="en-GB" sz="1200" cap="small" dirty="0">
                <a:solidFill>
                  <a:schemeClr val="bg2"/>
                </a:solidFill>
                <a:cs typeface="Arial" panose="020B0604020202020204" pitchFamily="34" charset="0"/>
              </a:rPr>
              <a:t>active</a:t>
            </a:r>
            <a:endParaRPr lang="en-GB" sz="1400" cap="small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42FA4EB-8D17-1070-30EE-847B7AE60873}"/>
              </a:ext>
            </a:extLst>
          </p:cNvPr>
          <p:cNvSpPr txBox="1"/>
          <p:nvPr/>
        </p:nvSpPr>
        <p:spPr>
          <a:xfrm>
            <a:off x="5172523" y="4133823"/>
            <a:ext cx="827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small" dirty="0">
                <a:solidFill>
                  <a:schemeClr val="bg2"/>
                </a:solidFill>
                <a:cs typeface="Arial" panose="020B0604020202020204" pitchFamily="34" charset="0"/>
              </a:rPr>
              <a:t>61% </a:t>
            </a:r>
            <a:r>
              <a:rPr lang="en-GB" sz="1200" cap="small" dirty="0">
                <a:solidFill>
                  <a:schemeClr val="bg2"/>
                </a:solidFill>
                <a:cs typeface="Arial" panose="020B0604020202020204" pitchFamily="34" charset="0"/>
              </a:rPr>
              <a:t>active</a:t>
            </a:r>
            <a:endParaRPr lang="en-GB" sz="1400" cap="small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A0D87B6-ABCF-659C-C9E3-B35D8FC7C65A}"/>
              </a:ext>
            </a:extLst>
          </p:cNvPr>
          <p:cNvSpPr txBox="1"/>
          <p:nvPr/>
        </p:nvSpPr>
        <p:spPr>
          <a:xfrm>
            <a:off x="8134526" y="4140118"/>
            <a:ext cx="827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small" dirty="0">
                <a:solidFill>
                  <a:schemeClr val="bg2"/>
                </a:solidFill>
                <a:cs typeface="Arial" panose="020B0604020202020204" pitchFamily="34" charset="0"/>
              </a:rPr>
              <a:t>44% </a:t>
            </a:r>
            <a:r>
              <a:rPr lang="en-GB" sz="1200" cap="small" dirty="0">
                <a:solidFill>
                  <a:schemeClr val="bg2"/>
                </a:solidFill>
                <a:cs typeface="Arial" panose="020B0604020202020204" pitchFamily="34" charset="0"/>
              </a:rPr>
              <a:t>active</a:t>
            </a:r>
            <a:endParaRPr lang="en-GB" sz="1400" cap="small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EF63F56-70C0-283B-12C8-FF272D39E59D}"/>
              </a:ext>
            </a:extLst>
          </p:cNvPr>
          <p:cNvSpPr txBox="1"/>
          <p:nvPr/>
        </p:nvSpPr>
        <p:spPr>
          <a:xfrm>
            <a:off x="10747101" y="4121835"/>
            <a:ext cx="827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cap="small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14% </a:t>
            </a:r>
            <a:r>
              <a:rPr lang="en-GB" sz="1200" cap="small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active</a:t>
            </a:r>
            <a:endParaRPr lang="en-GB" sz="1400" cap="small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4614D4-AFB6-9F6D-C46F-C4839C8CE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26079" y="2748509"/>
            <a:ext cx="0" cy="244388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DAF0CDD7-720C-A0C4-7C56-AE0A42DFE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1020" y="3278569"/>
            <a:ext cx="45719" cy="45719"/>
          </a:xfrm>
          <a:custGeom>
            <a:avLst/>
            <a:gdLst>
              <a:gd name="connsiteX0" fmla="*/ 0 w 12574"/>
              <a:gd name="connsiteY0" fmla="*/ 0 h 143782"/>
              <a:gd name="connsiteX1" fmla="*/ 0 w 12574"/>
              <a:gd name="connsiteY1" fmla="*/ 143782 h 1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74" h="143782">
                <a:moveTo>
                  <a:pt x="0" y="0"/>
                </a:moveTo>
                <a:lnTo>
                  <a:pt x="0" y="143782"/>
                </a:lnTo>
              </a:path>
            </a:pathLst>
          </a:custGeom>
          <a:ln w="15875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4" name="Group 13" descr="A landscape featuring a variety of trees and a path heading into the distance.">
            <a:extLst>
              <a:ext uri="{FF2B5EF4-FFF2-40B4-BE49-F238E27FC236}">
                <a16:creationId xmlns:a16="http://schemas.microsoft.com/office/drawing/2014/main" id="{43C36623-955C-674D-B10A-EB223C8891D1}"/>
              </a:ext>
            </a:extLst>
          </p:cNvPr>
          <p:cNvGrpSpPr/>
          <p:nvPr/>
        </p:nvGrpSpPr>
        <p:grpSpPr>
          <a:xfrm>
            <a:off x="8259098" y="3033205"/>
            <a:ext cx="639187" cy="557951"/>
            <a:chOff x="8032223" y="3033205"/>
            <a:chExt cx="639187" cy="557951"/>
          </a:xfrm>
        </p:grpSpPr>
        <p:grpSp>
          <p:nvGrpSpPr>
            <p:cNvPr id="72" name="Graphic 206">
              <a:extLst>
                <a:ext uri="{FF2B5EF4-FFF2-40B4-BE49-F238E27FC236}">
                  <a16:creationId xmlns:a16="http://schemas.microsoft.com/office/drawing/2014/main" id="{CF404657-7168-45E9-E71C-3E3B1445757B}"/>
                </a:ext>
              </a:extLst>
            </p:cNvPr>
            <p:cNvGrpSpPr/>
            <p:nvPr/>
          </p:nvGrpSpPr>
          <p:grpSpPr>
            <a:xfrm>
              <a:off x="8032223" y="3033205"/>
              <a:ext cx="639187" cy="557951"/>
              <a:chOff x="6834163" y="3212088"/>
              <a:chExt cx="917541" cy="800928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9648602-99B6-8F90-FF0D-8538CD15AC4F}"/>
                  </a:ext>
                </a:extLst>
              </p:cNvPr>
              <p:cNvSpPr/>
              <p:nvPr/>
            </p:nvSpPr>
            <p:spPr>
              <a:xfrm>
                <a:off x="7367688" y="3527033"/>
                <a:ext cx="384016" cy="286688"/>
              </a:xfrm>
              <a:custGeom>
                <a:avLst/>
                <a:gdLst>
                  <a:gd name="connsiteX0" fmla="*/ 202948 w 384016"/>
                  <a:gd name="connsiteY0" fmla="*/ 286689 h 286688"/>
                  <a:gd name="connsiteX1" fmla="*/ 294740 w 384016"/>
                  <a:gd name="connsiteY1" fmla="*/ 286689 h 286688"/>
                  <a:gd name="connsiteX2" fmla="*/ 384017 w 384016"/>
                  <a:gd name="connsiteY2" fmla="*/ 197919 h 286688"/>
                  <a:gd name="connsiteX3" fmla="*/ 303668 w 384016"/>
                  <a:gd name="connsiteY3" fmla="*/ 109149 h 286688"/>
                  <a:gd name="connsiteX4" fmla="*/ 193769 w 384016"/>
                  <a:gd name="connsiteY4" fmla="*/ 0 h 286688"/>
                  <a:gd name="connsiteX5" fmla="*/ 83870 w 384016"/>
                  <a:gd name="connsiteY5" fmla="*/ 109149 h 286688"/>
                  <a:gd name="connsiteX6" fmla="*/ 0 w 384016"/>
                  <a:gd name="connsiteY6" fmla="*/ 197794 h 286688"/>
                  <a:gd name="connsiteX7" fmla="*/ 89277 w 384016"/>
                  <a:gd name="connsiteY7" fmla="*/ 286564 h 286688"/>
                  <a:gd name="connsiteX8" fmla="*/ 139951 w 384016"/>
                  <a:gd name="connsiteY8" fmla="*/ 286564 h 28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4016" h="286688">
                    <a:moveTo>
                      <a:pt x="202948" y="286689"/>
                    </a:moveTo>
                    <a:lnTo>
                      <a:pt x="294740" y="286689"/>
                    </a:lnTo>
                    <a:cubicBezTo>
                      <a:pt x="344031" y="286689"/>
                      <a:pt x="384017" y="246930"/>
                      <a:pt x="384017" y="197919"/>
                    </a:cubicBezTo>
                    <a:cubicBezTo>
                      <a:pt x="384017" y="151534"/>
                      <a:pt x="349186" y="113275"/>
                      <a:pt x="303668" y="109149"/>
                    </a:cubicBezTo>
                    <a:cubicBezTo>
                      <a:pt x="303668" y="48886"/>
                      <a:pt x="254502" y="0"/>
                      <a:pt x="193769" y="0"/>
                    </a:cubicBezTo>
                    <a:cubicBezTo>
                      <a:pt x="133035" y="0"/>
                      <a:pt x="83870" y="48886"/>
                      <a:pt x="83870" y="109149"/>
                    </a:cubicBezTo>
                    <a:cubicBezTo>
                      <a:pt x="36717" y="111525"/>
                      <a:pt x="0" y="150283"/>
                      <a:pt x="0" y="197794"/>
                    </a:cubicBezTo>
                    <a:cubicBezTo>
                      <a:pt x="0" y="246805"/>
                      <a:pt x="39986" y="286564"/>
                      <a:pt x="89277" y="286564"/>
                    </a:cubicBezTo>
                    <a:lnTo>
                      <a:pt x="139951" y="286564"/>
                    </a:lnTo>
                  </a:path>
                </a:pathLst>
              </a:custGeom>
              <a:solidFill>
                <a:schemeClr val="bg2"/>
              </a:solidFill>
              <a:ln w="158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0BA97917-764C-6B28-B082-B6882856C5DA}"/>
                  </a:ext>
                </a:extLst>
              </p:cNvPr>
              <p:cNvSpPr/>
              <p:nvPr/>
            </p:nvSpPr>
            <p:spPr>
              <a:xfrm>
                <a:off x="7563468" y="3680943"/>
                <a:ext cx="38854" cy="28381"/>
              </a:xfrm>
              <a:custGeom>
                <a:avLst/>
                <a:gdLst>
                  <a:gd name="connsiteX0" fmla="*/ 0 w 38854"/>
                  <a:gd name="connsiteY0" fmla="*/ 28381 h 28381"/>
                  <a:gd name="connsiteX1" fmla="*/ 38854 w 38854"/>
                  <a:gd name="connsiteY1" fmla="*/ 0 h 2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54" h="28381">
                    <a:moveTo>
                      <a:pt x="0" y="28381"/>
                    </a:moveTo>
                    <a:lnTo>
                      <a:pt x="38854" y="0"/>
                    </a:lnTo>
                  </a:path>
                </a:pathLst>
              </a:custGeom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2B4B0BC-F917-C17C-8FB4-D36148103D14}"/>
                  </a:ext>
                </a:extLst>
              </p:cNvPr>
              <p:cNvSpPr/>
              <p:nvPr/>
            </p:nvSpPr>
            <p:spPr>
              <a:xfrm>
                <a:off x="7573276" y="3442639"/>
                <a:ext cx="38854" cy="28256"/>
              </a:xfrm>
              <a:custGeom>
                <a:avLst/>
                <a:gdLst>
                  <a:gd name="connsiteX0" fmla="*/ 38854 w 38854"/>
                  <a:gd name="connsiteY0" fmla="*/ 28256 h 28256"/>
                  <a:gd name="connsiteX1" fmla="*/ 0 w 38854"/>
                  <a:gd name="connsiteY1" fmla="*/ 0 h 2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54" h="28256">
                    <a:moveTo>
                      <a:pt x="38854" y="28256"/>
                    </a:moveTo>
                    <a:lnTo>
                      <a:pt x="0" y="0"/>
                    </a:lnTo>
                  </a:path>
                </a:pathLst>
              </a:custGeom>
              <a:ln w="158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B5C9A3CE-6F19-FC24-6EF4-ED5FE01C18CD}"/>
                  </a:ext>
                </a:extLst>
              </p:cNvPr>
              <p:cNvSpPr/>
              <p:nvPr/>
            </p:nvSpPr>
            <p:spPr>
              <a:xfrm>
                <a:off x="7628226" y="3405881"/>
                <a:ext cx="31309" cy="17128"/>
              </a:xfrm>
              <a:custGeom>
                <a:avLst/>
                <a:gdLst>
                  <a:gd name="connsiteX0" fmla="*/ 0 w 31309"/>
                  <a:gd name="connsiteY0" fmla="*/ 17129 h 17128"/>
                  <a:gd name="connsiteX1" fmla="*/ 31310 w 31309"/>
                  <a:gd name="connsiteY1" fmla="*/ 0 h 17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309" h="17128">
                    <a:moveTo>
                      <a:pt x="0" y="17129"/>
                    </a:moveTo>
                    <a:lnTo>
                      <a:pt x="31310" y="0"/>
                    </a:lnTo>
                  </a:path>
                </a:pathLst>
              </a:custGeom>
              <a:ln w="158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99B88314-2126-1F74-FC73-C10C288B663D}"/>
                  </a:ext>
                </a:extLst>
              </p:cNvPr>
              <p:cNvSpPr/>
              <p:nvPr/>
            </p:nvSpPr>
            <p:spPr>
              <a:xfrm>
                <a:off x="7491921" y="3713575"/>
                <a:ext cx="64883" cy="48135"/>
              </a:xfrm>
              <a:custGeom>
                <a:avLst/>
                <a:gdLst>
                  <a:gd name="connsiteX0" fmla="*/ 64883 w 64883"/>
                  <a:gd name="connsiteY0" fmla="*/ 48136 h 48135"/>
                  <a:gd name="connsiteX1" fmla="*/ 0 w 64883"/>
                  <a:gd name="connsiteY1" fmla="*/ 0 h 4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883" h="48135">
                    <a:moveTo>
                      <a:pt x="64883" y="48136"/>
                    </a:moveTo>
                    <a:lnTo>
                      <a:pt x="0" y="0"/>
                    </a:lnTo>
                  </a:path>
                </a:pathLst>
              </a:custGeom>
              <a:ln w="15875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FB00E65A-C6A9-DD8D-A10D-F0232026521D}"/>
                  </a:ext>
                </a:extLst>
              </p:cNvPr>
              <p:cNvSpPr/>
              <p:nvPr/>
            </p:nvSpPr>
            <p:spPr>
              <a:xfrm>
                <a:off x="7505124" y="3258473"/>
                <a:ext cx="229402" cy="289689"/>
              </a:xfrm>
              <a:custGeom>
                <a:avLst/>
                <a:gdLst>
                  <a:gd name="connsiteX0" fmla="*/ 204080 w 229402"/>
                  <a:gd name="connsiteY0" fmla="*/ 289690 h 289689"/>
                  <a:gd name="connsiteX1" fmla="*/ 227342 w 229402"/>
                  <a:gd name="connsiteY1" fmla="*/ 192668 h 289689"/>
                  <a:gd name="connsiteX2" fmla="*/ 114425 w 229402"/>
                  <a:gd name="connsiteY2" fmla="*/ 0 h 289689"/>
                  <a:gd name="connsiteX3" fmla="*/ 2641 w 229402"/>
                  <a:gd name="connsiteY3" fmla="*/ 191543 h 289689"/>
                  <a:gd name="connsiteX4" fmla="*/ 0 w 229402"/>
                  <a:gd name="connsiteY4" fmla="*/ 217048 h 28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402" h="289689">
                    <a:moveTo>
                      <a:pt x="204080" y="289690"/>
                    </a:moveTo>
                    <a:cubicBezTo>
                      <a:pt x="223570" y="266935"/>
                      <a:pt x="234132" y="234552"/>
                      <a:pt x="227342" y="192668"/>
                    </a:cubicBezTo>
                    <a:cubicBezTo>
                      <a:pt x="216277" y="124528"/>
                      <a:pt x="175033" y="0"/>
                      <a:pt x="114425" y="0"/>
                    </a:cubicBezTo>
                    <a:cubicBezTo>
                      <a:pt x="53818" y="0"/>
                      <a:pt x="15341" y="118902"/>
                      <a:pt x="2641" y="191543"/>
                    </a:cubicBezTo>
                    <a:cubicBezTo>
                      <a:pt x="1132" y="200545"/>
                      <a:pt x="126" y="209047"/>
                      <a:pt x="0" y="217048"/>
                    </a:cubicBezTo>
                  </a:path>
                </a:pathLst>
              </a:custGeom>
              <a:noFill/>
              <a:ln w="158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E2B0C818-607A-7DF7-7755-D7B1AAB48E3A}"/>
                  </a:ext>
                </a:extLst>
              </p:cNvPr>
              <p:cNvSpPr/>
              <p:nvPr/>
            </p:nvSpPr>
            <p:spPr>
              <a:xfrm>
                <a:off x="7619801" y="3365372"/>
                <a:ext cx="12574" cy="174538"/>
              </a:xfrm>
              <a:custGeom>
                <a:avLst/>
                <a:gdLst>
                  <a:gd name="connsiteX0" fmla="*/ 0 w 12574"/>
                  <a:gd name="connsiteY0" fmla="*/ 0 h 174538"/>
                  <a:gd name="connsiteX1" fmla="*/ 0 w 12574"/>
                  <a:gd name="connsiteY1" fmla="*/ 174539 h 17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74" h="174538">
                    <a:moveTo>
                      <a:pt x="0" y="0"/>
                    </a:moveTo>
                    <a:lnTo>
                      <a:pt x="0" y="174539"/>
                    </a:lnTo>
                  </a:path>
                </a:pathLst>
              </a:custGeom>
              <a:ln w="15875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85156634-6658-63A0-5F09-30DEB3812C9C}"/>
                  </a:ext>
                </a:extLst>
              </p:cNvPr>
              <p:cNvSpPr/>
              <p:nvPr/>
            </p:nvSpPr>
            <p:spPr>
              <a:xfrm>
                <a:off x="6988579" y="3577419"/>
                <a:ext cx="334926" cy="435597"/>
              </a:xfrm>
              <a:custGeom>
                <a:avLst/>
                <a:gdLst>
                  <a:gd name="connsiteX0" fmla="*/ 327932 w 334926"/>
                  <a:gd name="connsiteY0" fmla="*/ 0 h 435597"/>
                  <a:gd name="connsiteX1" fmla="*/ 212752 w 334926"/>
                  <a:gd name="connsiteY1" fmla="*/ 124278 h 435597"/>
                  <a:gd name="connsiteX2" fmla="*/ 92039 w 334926"/>
                  <a:gd name="connsiteY2" fmla="*/ 435597 h 43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4926" h="435597">
                    <a:moveTo>
                      <a:pt x="327932" y="0"/>
                    </a:moveTo>
                    <a:cubicBezTo>
                      <a:pt x="343524" y="33633"/>
                      <a:pt x="343649" y="82518"/>
                      <a:pt x="212752" y="124278"/>
                    </a:cubicBezTo>
                    <a:cubicBezTo>
                      <a:pt x="212752" y="124278"/>
                      <a:pt x="-170762" y="218049"/>
                      <a:pt x="92039" y="435597"/>
                    </a:cubicBez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DC5F957B-4B1F-617D-1E07-41E00D35789B}"/>
                  </a:ext>
                </a:extLst>
              </p:cNvPr>
              <p:cNvSpPr/>
              <p:nvPr/>
            </p:nvSpPr>
            <p:spPr>
              <a:xfrm>
                <a:off x="7247539" y="3756584"/>
                <a:ext cx="242998" cy="245179"/>
              </a:xfrm>
              <a:custGeom>
                <a:avLst/>
                <a:gdLst>
                  <a:gd name="connsiteX0" fmla="*/ 69852 w 242998"/>
                  <a:gd name="connsiteY0" fmla="*/ 0 h 245179"/>
                  <a:gd name="connsiteX1" fmla="*/ 57655 w 242998"/>
                  <a:gd name="connsiteY1" fmla="*/ 5001 h 245179"/>
                  <a:gd name="connsiteX2" fmla="*/ 242999 w 242998"/>
                  <a:gd name="connsiteY2" fmla="*/ 245180 h 245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998" h="245179">
                    <a:moveTo>
                      <a:pt x="69852" y="0"/>
                    </a:moveTo>
                    <a:cubicBezTo>
                      <a:pt x="64445" y="2251"/>
                      <a:pt x="58535" y="4626"/>
                      <a:pt x="57655" y="5001"/>
                    </a:cubicBezTo>
                    <a:cubicBezTo>
                      <a:pt x="32632" y="14878"/>
                      <a:pt x="-132593" y="94021"/>
                      <a:pt x="242999" y="245180"/>
                    </a:cubicBez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E22B41E7-AD38-EA97-D747-6A3ED9CAAA6E}"/>
                  </a:ext>
                </a:extLst>
              </p:cNvPr>
              <p:cNvSpPr/>
              <p:nvPr/>
            </p:nvSpPr>
            <p:spPr>
              <a:xfrm>
                <a:off x="6834163" y="3310485"/>
                <a:ext cx="289961" cy="314820"/>
              </a:xfrm>
              <a:custGeom>
                <a:avLst/>
                <a:gdLst>
                  <a:gd name="connsiteX0" fmla="*/ 93427 w 289961"/>
                  <a:gd name="connsiteY0" fmla="*/ 314820 h 314820"/>
                  <a:gd name="connsiteX1" fmla="*/ 0 w 289961"/>
                  <a:gd name="connsiteY1" fmla="*/ 314820 h 314820"/>
                  <a:gd name="connsiteX2" fmla="*/ 105498 w 289961"/>
                  <a:gd name="connsiteY2" fmla="*/ 207421 h 314820"/>
                  <a:gd name="connsiteX3" fmla="*/ 25903 w 289961"/>
                  <a:gd name="connsiteY3" fmla="*/ 207421 h 314820"/>
                  <a:gd name="connsiteX4" fmla="*/ 110276 w 289961"/>
                  <a:gd name="connsiteY4" fmla="*/ 104273 h 314820"/>
                  <a:gd name="connsiteX5" fmla="*/ 54069 w 289961"/>
                  <a:gd name="connsiteY5" fmla="*/ 104273 h 314820"/>
                  <a:gd name="connsiteX6" fmla="*/ 144478 w 289961"/>
                  <a:gd name="connsiteY6" fmla="*/ 0 h 314820"/>
                  <a:gd name="connsiteX7" fmla="*/ 145358 w 289961"/>
                  <a:gd name="connsiteY7" fmla="*/ 0 h 314820"/>
                  <a:gd name="connsiteX8" fmla="*/ 235893 w 289961"/>
                  <a:gd name="connsiteY8" fmla="*/ 104273 h 314820"/>
                  <a:gd name="connsiteX9" fmla="*/ 179686 w 289961"/>
                  <a:gd name="connsiteY9" fmla="*/ 104273 h 314820"/>
                  <a:gd name="connsiteX10" fmla="*/ 263933 w 289961"/>
                  <a:gd name="connsiteY10" fmla="*/ 207421 h 314820"/>
                  <a:gd name="connsiteX11" fmla="*/ 184464 w 289961"/>
                  <a:gd name="connsiteY11" fmla="*/ 207421 h 314820"/>
                  <a:gd name="connsiteX12" fmla="*/ 289962 w 289961"/>
                  <a:gd name="connsiteY12" fmla="*/ 314820 h 314820"/>
                  <a:gd name="connsiteX13" fmla="*/ 148753 w 289961"/>
                  <a:gd name="connsiteY13" fmla="*/ 314820 h 314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9961" h="314820">
                    <a:moveTo>
                      <a:pt x="93427" y="314820"/>
                    </a:moveTo>
                    <a:lnTo>
                      <a:pt x="0" y="314820"/>
                    </a:lnTo>
                    <a:lnTo>
                      <a:pt x="105498" y="207421"/>
                    </a:lnTo>
                    <a:lnTo>
                      <a:pt x="25903" y="207421"/>
                    </a:lnTo>
                    <a:lnTo>
                      <a:pt x="110276" y="104273"/>
                    </a:lnTo>
                    <a:lnTo>
                      <a:pt x="54069" y="104273"/>
                    </a:lnTo>
                    <a:lnTo>
                      <a:pt x="144478" y="0"/>
                    </a:lnTo>
                    <a:lnTo>
                      <a:pt x="145358" y="0"/>
                    </a:lnTo>
                    <a:lnTo>
                      <a:pt x="235893" y="104273"/>
                    </a:lnTo>
                    <a:lnTo>
                      <a:pt x="179686" y="104273"/>
                    </a:lnTo>
                    <a:lnTo>
                      <a:pt x="263933" y="207421"/>
                    </a:lnTo>
                    <a:lnTo>
                      <a:pt x="184464" y="207421"/>
                    </a:lnTo>
                    <a:lnTo>
                      <a:pt x="289962" y="314820"/>
                    </a:lnTo>
                    <a:lnTo>
                      <a:pt x="148753" y="314820"/>
                    </a:lnTo>
                  </a:path>
                </a:pathLst>
              </a:custGeom>
              <a:solidFill>
                <a:schemeClr val="bg2"/>
              </a:solidFill>
              <a:ln w="15875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782E863A-BBEE-ABF1-2F61-25385AAE7D35}"/>
                  </a:ext>
                </a:extLst>
              </p:cNvPr>
              <p:cNvSpPr/>
              <p:nvPr/>
            </p:nvSpPr>
            <p:spPr>
              <a:xfrm>
                <a:off x="6979144" y="3573419"/>
                <a:ext cx="12573" cy="143782"/>
              </a:xfrm>
              <a:custGeom>
                <a:avLst/>
                <a:gdLst>
                  <a:gd name="connsiteX0" fmla="*/ 0 w 12574"/>
                  <a:gd name="connsiteY0" fmla="*/ 0 h 143782"/>
                  <a:gd name="connsiteX1" fmla="*/ 0 w 12574"/>
                  <a:gd name="connsiteY1" fmla="*/ 143782 h 143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74" h="143782">
                    <a:moveTo>
                      <a:pt x="0" y="0"/>
                    </a:moveTo>
                    <a:lnTo>
                      <a:pt x="0" y="143782"/>
                    </a:lnTo>
                  </a:path>
                </a:pathLst>
              </a:custGeom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4A33D835-D461-6A17-F449-87F2B092C4C2}"/>
                  </a:ext>
                </a:extLst>
              </p:cNvPr>
              <p:cNvSpPr/>
              <p:nvPr/>
            </p:nvSpPr>
            <p:spPr>
              <a:xfrm>
                <a:off x="7094827" y="3212088"/>
                <a:ext cx="235892" cy="314945"/>
              </a:xfrm>
              <a:custGeom>
                <a:avLst/>
                <a:gdLst>
                  <a:gd name="connsiteX0" fmla="*/ 7419 w 235892"/>
                  <a:gd name="connsiteY0" fmla="*/ 164912 h 314945"/>
                  <a:gd name="connsiteX1" fmla="*/ 56207 w 235892"/>
                  <a:gd name="connsiteY1" fmla="*/ 104398 h 314945"/>
                  <a:gd name="connsiteX2" fmla="*/ 0 w 235892"/>
                  <a:gd name="connsiteY2" fmla="*/ 104398 h 314945"/>
                  <a:gd name="connsiteX3" fmla="*/ 90534 w 235892"/>
                  <a:gd name="connsiteY3" fmla="*/ 0 h 314945"/>
                  <a:gd name="connsiteX4" fmla="*/ 91415 w 235892"/>
                  <a:gd name="connsiteY4" fmla="*/ 0 h 314945"/>
                  <a:gd name="connsiteX5" fmla="*/ 181949 w 235892"/>
                  <a:gd name="connsiteY5" fmla="*/ 104398 h 314945"/>
                  <a:gd name="connsiteX6" fmla="*/ 125617 w 235892"/>
                  <a:gd name="connsiteY6" fmla="*/ 104398 h 314945"/>
                  <a:gd name="connsiteX7" fmla="*/ 209990 w 235892"/>
                  <a:gd name="connsiteY7" fmla="*/ 207421 h 314945"/>
                  <a:gd name="connsiteX8" fmla="*/ 130395 w 235892"/>
                  <a:gd name="connsiteY8" fmla="*/ 207421 h 314945"/>
                  <a:gd name="connsiteX9" fmla="*/ 235893 w 235892"/>
                  <a:gd name="connsiteY9" fmla="*/ 314945 h 314945"/>
                  <a:gd name="connsiteX10" fmla="*/ 94810 w 235892"/>
                  <a:gd name="connsiteY10" fmla="*/ 314945 h 31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892" h="314945">
                    <a:moveTo>
                      <a:pt x="7419" y="164912"/>
                    </a:moveTo>
                    <a:lnTo>
                      <a:pt x="56207" y="104398"/>
                    </a:lnTo>
                    <a:lnTo>
                      <a:pt x="0" y="104398"/>
                    </a:lnTo>
                    <a:lnTo>
                      <a:pt x="90534" y="0"/>
                    </a:lnTo>
                    <a:lnTo>
                      <a:pt x="91415" y="0"/>
                    </a:lnTo>
                    <a:lnTo>
                      <a:pt x="181949" y="104398"/>
                    </a:lnTo>
                    <a:lnTo>
                      <a:pt x="125617" y="104398"/>
                    </a:lnTo>
                    <a:lnTo>
                      <a:pt x="209990" y="207421"/>
                    </a:lnTo>
                    <a:lnTo>
                      <a:pt x="130395" y="207421"/>
                    </a:lnTo>
                    <a:lnTo>
                      <a:pt x="235893" y="314945"/>
                    </a:lnTo>
                    <a:lnTo>
                      <a:pt x="94810" y="314945"/>
                    </a:ln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F93D1EE2-AA14-25E3-CC79-275D5B9AE909}"/>
                  </a:ext>
                </a:extLst>
              </p:cNvPr>
              <p:cNvSpPr/>
              <p:nvPr/>
            </p:nvSpPr>
            <p:spPr>
              <a:xfrm>
                <a:off x="7185739" y="3475147"/>
                <a:ext cx="12574" cy="143782"/>
              </a:xfrm>
              <a:custGeom>
                <a:avLst/>
                <a:gdLst>
                  <a:gd name="connsiteX0" fmla="*/ 0 w 12574"/>
                  <a:gd name="connsiteY0" fmla="*/ 0 h 143782"/>
                  <a:gd name="connsiteX1" fmla="*/ 0 w 12574"/>
                  <a:gd name="connsiteY1" fmla="*/ 143782 h 143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74" h="143782">
                    <a:moveTo>
                      <a:pt x="0" y="0"/>
                    </a:moveTo>
                    <a:lnTo>
                      <a:pt x="0" y="143782"/>
                    </a:lnTo>
                  </a:path>
                </a:pathLst>
              </a:custGeom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39B3DFA4-B913-EF88-3BC7-6BC2E4BE829C}"/>
                  </a:ext>
                </a:extLst>
              </p:cNvPr>
              <p:cNvSpPr/>
              <p:nvPr/>
            </p:nvSpPr>
            <p:spPr>
              <a:xfrm>
                <a:off x="7327702" y="3329520"/>
                <a:ext cx="157555" cy="39103"/>
              </a:xfrm>
              <a:custGeom>
                <a:avLst/>
                <a:gdLst>
                  <a:gd name="connsiteX0" fmla="*/ 157555 w 157555"/>
                  <a:gd name="connsiteY0" fmla="*/ 24350 h 39103"/>
                  <a:gd name="connsiteX1" fmla="*/ 135424 w 157555"/>
                  <a:gd name="connsiteY1" fmla="*/ 7596 h 39103"/>
                  <a:gd name="connsiteX2" fmla="*/ 50800 w 157555"/>
                  <a:gd name="connsiteY2" fmla="*/ 37603 h 39103"/>
                  <a:gd name="connsiteX3" fmla="*/ 0 w 157555"/>
                  <a:gd name="connsiteY3" fmla="*/ 39103 h 39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555" h="39103">
                    <a:moveTo>
                      <a:pt x="157555" y="24350"/>
                    </a:moveTo>
                    <a:cubicBezTo>
                      <a:pt x="151519" y="17598"/>
                      <a:pt x="144101" y="11847"/>
                      <a:pt x="135424" y="7596"/>
                    </a:cubicBezTo>
                    <a:cubicBezTo>
                      <a:pt x="100594" y="-9158"/>
                      <a:pt x="71296" y="2220"/>
                      <a:pt x="50800" y="37603"/>
                    </a:cubicBezTo>
                    <a:cubicBezTo>
                      <a:pt x="36968" y="31726"/>
                      <a:pt x="13077" y="34102"/>
                      <a:pt x="0" y="39103"/>
                    </a:cubicBez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D1F9D616-8B64-F0A2-3EE1-219AF2183BBD}"/>
                  </a:ext>
                </a:extLst>
              </p:cNvPr>
              <p:cNvSpPr/>
              <p:nvPr/>
            </p:nvSpPr>
            <p:spPr>
              <a:xfrm>
                <a:off x="7373723" y="3516156"/>
                <a:ext cx="47782" cy="49010"/>
              </a:xfrm>
              <a:custGeom>
                <a:avLst/>
                <a:gdLst>
                  <a:gd name="connsiteX0" fmla="*/ 0 w 47782"/>
                  <a:gd name="connsiteY0" fmla="*/ 0 h 49010"/>
                  <a:gd name="connsiteX1" fmla="*/ 47782 w 47782"/>
                  <a:gd name="connsiteY1" fmla="*/ 49011 h 4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82" h="49010">
                    <a:moveTo>
                      <a:pt x="0" y="0"/>
                    </a:moveTo>
                    <a:cubicBezTo>
                      <a:pt x="0" y="0"/>
                      <a:pt x="46147" y="15378"/>
                      <a:pt x="47782" y="49011"/>
                    </a:cubicBezTo>
                  </a:path>
                </a:pathLst>
              </a:custGeom>
              <a:noFill/>
              <a:ln w="15875" cap="flat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2810FAB-2386-1DE8-F0A0-CA651FD207D1}"/>
                </a:ext>
              </a:extLst>
            </p:cNvPr>
            <p:cNvSpPr/>
            <p:nvPr/>
          </p:nvSpPr>
          <p:spPr>
            <a:xfrm>
              <a:off x="8538344" y="3262438"/>
              <a:ext cx="45719" cy="262350"/>
            </a:xfrm>
            <a:custGeom>
              <a:avLst/>
              <a:gdLst>
                <a:gd name="connsiteX0" fmla="*/ 174 w 6930"/>
                <a:gd name="connsiteY0" fmla="*/ 103 h 631758"/>
                <a:gd name="connsiteX1" fmla="*/ 174 w 6930"/>
                <a:gd name="connsiteY1" fmla="*/ 631861 h 6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30" h="631758">
                  <a:moveTo>
                    <a:pt x="174" y="103"/>
                  </a:moveTo>
                  <a:lnTo>
                    <a:pt x="174" y="631861"/>
                  </a:lnTo>
                </a:path>
              </a:pathLst>
            </a:custGeom>
            <a:ln w="17276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DEC4A1-6D69-F302-C2D1-39D11E96F2C9}"/>
                </a:ext>
              </a:extLst>
            </p:cNvPr>
            <p:cNvSpPr/>
            <p:nvPr/>
          </p:nvSpPr>
          <p:spPr>
            <a:xfrm>
              <a:off x="8538343" y="3314818"/>
              <a:ext cx="45719" cy="134633"/>
            </a:xfrm>
            <a:custGeom>
              <a:avLst/>
              <a:gdLst>
                <a:gd name="connsiteX0" fmla="*/ 174 w 6930"/>
                <a:gd name="connsiteY0" fmla="*/ 103 h 631758"/>
                <a:gd name="connsiteX1" fmla="*/ 174 w 6930"/>
                <a:gd name="connsiteY1" fmla="*/ 631861 h 631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30" h="631758">
                  <a:moveTo>
                    <a:pt x="174" y="103"/>
                  </a:moveTo>
                  <a:lnTo>
                    <a:pt x="174" y="631861"/>
                  </a:lnTo>
                </a:path>
              </a:pathLst>
            </a:custGeom>
            <a:ln w="17276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8FDF7D-F33E-B55C-61EB-39B8A61A1F89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 dirty="0">
                <a:solidFill>
                  <a:srgbClr val="0B0C0C"/>
                </a:solidFill>
                <a:effectLst/>
              </a:rPr>
              <a:t>Dataset from April 2022 – March 2023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09760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CA52-09D2-0268-8CFC-1B51B2AC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REASONS FOR VISITING GREEN SPACES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74426-4555-2D37-AFD0-DDC985E85E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Getting fresh air and physical health and exercise were the main reasons for people taking a visit to a green and natural space*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8F92D-3798-53A4-AA46-8CB22A3A6D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Reasons for visiting green and natural space†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5B4B2-7021-A3FF-5BAF-7B44885DF8A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*Sample size 4,450 (April 2022 to March 2023) </a:t>
            </a:r>
          </a:p>
          <a:p>
            <a:r>
              <a:rPr lang="en-GB"/>
              <a:t>†Respondents were asked to select the main three reasons for taking this visit. Answer options subset of the top 5 selections: For physical health and exercise, To get fresh air, For mental health and wellbeing, To walk a dog, To connect to nature / watch wildlife. </a:t>
            </a:r>
          </a:p>
          <a:p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4F1B35-ABC5-1BA4-F92C-8C1D8E062C02}"/>
              </a:ext>
            </a:extLst>
          </p:cNvPr>
          <p:cNvSpPr txBox="1"/>
          <p:nvPr/>
        </p:nvSpPr>
        <p:spPr>
          <a:xfrm>
            <a:off x="4320529" y="5474997"/>
            <a:ext cx="23503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/>
              <a:t>For physical exercise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C0D187-04D8-0B9B-70EC-9BE83125B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8458" y="3008412"/>
            <a:ext cx="2351188" cy="2351188"/>
          </a:xfrm>
          <a:custGeom>
            <a:avLst/>
            <a:gdLst>
              <a:gd name="connsiteX0" fmla="*/ 2351188 w 2351188"/>
              <a:gd name="connsiteY0" fmla="*/ 1175594 h 2351188"/>
              <a:gd name="connsiteX1" fmla="*/ 1175594 w 2351188"/>
              <a:gd name="connsiteY1" fmla="*/ 2351188 h 2351188"/>
              <a:gd name="connsiteX2" fmla="*/ 0 w 2351188"/>
              <a:gd name="connsiteY2" fmla="*/ 1175594 h 2351188"/>
              <a:gd name="connsiteX3" fmla="*/ 1175594 w 2351188"/>
              <a:gd name="connsiteY3" fmla="*/ 0 h 2351188"/>
              <a:gd name="connsiteX4" fmla="*/ 2351188 w 2351188"/>
              <a:gd name="connsiteY4" fmla="*/ 1175594 h 235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188" h="2351188">
                <a:moveTo>
                  <a:pt x="2351188" y="1175594"/>
                </a:moveTo>
                <a:cubicBezTo>
                  <a:pt x="2351188" y="1824857"/>
                  <a:pt x="1824857" y="2351188"/>
                  <a:pt x="1175594" y="2351188"/>
                </a:cubicBezTo>
                <a:cubicBezTo>
                  <a:pt x="526331" y="2351188"/>
                  <a:pt x="0" y="1824857"/>
                  <a:pt x="0" y="1175594"/>
                </a:cubicBezTo>
                <a:cubicBezTo>
                  <a:pt x="0" y="526331"/>
                  <a:pt x="526331" y="0"/>
                  <a:pt x="1175594" y="0"/>
                </a:cubicBezTo>
                <a:cubicBezTo>
                  <a:pt x="1824857" y="0"/>
                  <a:pt x="2351188" y="526331"/>
                  <a:pt x="2351188" y="1175594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918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279EB2-CF1A-C718-23B3-2975EC07B0A4}"/>
              </a:ext>
            </a:extLst>
          </p:cNvPr>
          <p:cNvSpPr>
            <a:spLocks noChangeAspect="1"/>
          </p:cNvSpPr>
          <p:nvPr/>
        </p:nvSpPr>
        <p:spPr>
          <a:xfrm>
            <a:off x="2885529" y="2899743"/>
            <a:ext cx="822613" cy="822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chemeClr val="bg2"/>
                </a:solidFill>
              </a:rPr>
              <a:t>56</a:t>
            </a:r>
            <a:r>
              <a:rPr lang="en-GB" sz="1200" b="1">
                <a:solidFill>
                  <a:schemeClr val="bg2"/>
                </a:solidFill>
              </a:rPr>
              <a:t>%</a:t>
            </a:r>
            <a:endParaRPr lang="en-GB" b="1">
              <a:solidFill>
                <a:schemeClr val="bg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BC0240-5F50-BF42-9500-BD7973935676}"/>
              </a:ext>
            </a:extLst>
          </p:cNvPr>
          <p:cNvSpPr txBox="1"/>
          <p:nvPr/>
        </p:nvSpPr>
        <p:spPr>
          <a:xfrm>
            <a:off x="1247718" y="5474997"/>
            <a:ext cx="23503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/>
              <a:t>To get fresh air</a:t>
            </a:r>
          </a:p>
        </p:txBody>
      </p:sp>
      <p:graphicFrame>
        <p:nvGraphicFramePr>
          <p:cNvPr id="6" name="Chart 5" descr="To get fresh air 56%&#10;For physical exercise 51%&#10;For mental health and wellbeing 36%&#10;To walk a dog 29%&#10;To connect with nature 28%">
            <a:extLst>
              <a:ext uri="{FF2B5EF4-FFF2-40B4-BE49-F238E27FC236}">
                <a16:creationId xmlns:a16="http://schemas.microsoft.com/office/drawing/2014/main" id="{21BC0CB9-C454-F5C6-5C62-14DE56B68A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726903"/>
              </p:ext>
            </p:extLst>
          </p:nvPr>
        </p:nvGraphicFramePr>
        <p:xfrm>
          <a:off x="8394253" y="1396779"/>
          <a:ext cx="3572557" cy="514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Freeform 26">
            <a:extLst>
              <a:ext uri="{FF2B5EF4-FFF2-40B4-BE49-F238E27FC236}">
                <a16:creationId xmlns:a16="http://schemas.microsoft.com/office/drawing/2014/main" id="{B6F9A94A-9381-4144-387F-5513C26CD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278" y="3008412"/>
            <a:ext cx="2351188" cy="2351188"/>
          </a:xfrm>
          <a:custGeom>
            <a:avLst/>
            <a:gdLst>
              <a:gd name="connsiteX0" fmla="*/ 2351188 w 2351188"/>
              <a:gd name="connsiteY0" fmla="*/ 1175594 h 2351188"/>
              <a:gd name="connsiteX1" fmla="*/ 1175594 w 2351188"/>
              <a:gd name="connsiteY1" fmla="*/ 2351188 h 2351188"/>
              <a:gd name="connsiteX2" fmla="*/ 0 w 2351188"/>
              <a:gd name="connsiteY2" fmla="*/ 1175594 h 2351188"/>
              <a:gd name="connsiteX3" fmla="*/ 1175594 w 2351188"/>
              <a:gd name="connsiteY3" fmla="*/ 0 h 2351188"/>
              <a:gd name="connsiteX4" fmla="*/ 2351188 w 2351188"/>
              <a:gd name="connsiteY4" fmla="*/ 1175594 h 235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188" h="2351188">
                <a:moveTo>
                  <a:pt x="2351188" y="1175594"/>
                </a:moveTo>
                <a:cubicBezTo>
                  <a:pt x="2351188" y="1824857"/>
                  <a:pt x="1824857" y="2351188"/>
                  <a:pt x="1175594" y="2351188"/>
                </a:cubicBezTo>
                <a:cubicBezTo>
                  <a:pt x="526331" y="2351188"/>
                  <a:pt x="0" y="1824857"/>
                  <a:pt x="0" y="1175594"/>
                </a:cubicBezTo>
                <a:cubicBezTo>
                  <a:pt x="0" y="526331"/>
                  <a:pt x="526331" y="0"/>
                  <a:pt x="1175594" y="0"/>
                </a:cubicBezTo>
                <a:cubicBezTo>
                  <a:pt x="1824857" y="0"/>
                  <a:pt x="2351188" y="526331"/>
                  <a:pt x="2351188" y="1175594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918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8EFC9F-74A0-76E9-30C6-977F40F3C1CC}"/>
              </a:ext>
            </a:extLst>
          </p:cNvPr>
          <p:cNvSpPr>
            <a:spLocks noChangeAspect="1"/>
          </p:cNvSpPr>
          <p:nvPr/>
        </p:nvSpPr>
        <p:spPr>
          <a:xfrm>
            <a:off x="5900329" y="2899743"/>
            <a:ext cx="822613" cy="822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>
                <a:solidFill>
                  <a:schemeClr val="bg2"/>
                </a:solidFill>
              </a:rPr>
              <a:t>51</a:t>
            </a:r>
            <a:r>
              <a:rPr lang="en-GB" sz="1200" b="1">
                <a:solidFill>
                  <a:schemeClr val="bg2"/>
                </a:solidFill>
              </a:rPr>
              <a:t>%</a:t>
            </a:r>
            <a:endParaRPr lang="en-GB" b="1">
              <a:solidFill>
                <a:schemeClr val="bg2"/>
              </a:solidFill>
            </a:endParaRPr>
          </a:p>
        </p:txBody>
      </p:sp>
      <p:grpSp>
        <p:nvGrpSpPr>
          <p:cNvPr id="63" name="Graphic 61" descr="A landscape featuring three spruce trees on rolling hills.">
            <a:extLst>
              <a:ext uri="{FF2B5EF4-FFF2-40B4-BE49-F238E27FC236}">
                <a16:creationId xmlns:a16="http://schemas.microsoft.com/office/drawing/2014/main" id="{93B6F6B1-0B78-FE3C-266B-5613062D61D1}"/>
              </a:ext>
            </a:extLst>
          </p:cNvPr>
          <p:cNvGrpSpPr/>
          <p:nvPr/>
        </p:nvGrpSpPr>
        <p:grpSpPr>
          <a:xfrm>
            <a:off x="1702092" y="3629526"/>
            <a:ext cx="1483920" cy="1108960"/>
            <a:chOff x="1718938" y="3826178"/>
            <a:chExt cx="1483920" cy="1108960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4C82193-F334-1BFA-3BDB-FEFE058E67BE}"/>
                </a:ext>
              </a:extLst>
            </p:cNvPr>
            <p:cNvSpPr/>
            <p:nvPr/>
          </p:nvSpPr>
          <p:spPr>
            <a:xfrm>
              <a:off x="2215836" y="3826178"/>
              <a:ext cx="19349" cy="153509"/>
            </a:xfrm>
            <a:custGeom>
              <a:avLst/>
              <a:gdLst>
                <a:gd name="connsiteX0" fmla="*/ 0 w 19349"/>
                <a:gd name="connsiteY0" fmla="*/ 0 h 153509"/>
                <a:gd name="connsiteX1" fmla="*/ 0 w 19349"/>
                <a:gd name="connsiteY1" fmla="*/ 153510 h 15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49" h="153509">
                  <a:moveTo>
                    <a:pt x="0" y="0"/>
                  </a:moveTo>
                  <a:lnTo>
                    <a:pt x="0" y="15351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E1E3142-7BAA-7ED5-9230-354001FA5EA1}"/>
                </a:ext>
              </a:extLst>
            </p:cNvPr>
            <p:cNvSpPr/>
            <p:nvPr/>
          </p:nvSpPr>
          <p:spPr>
            <a:xfrm>
              <a:off x="2139405" y="3902933"/>
              <a:ext cx="152861" cy="19431"/>
            </a:xfrm>
            <a:custGeom>
              <a:avLst/>
              <a:gdLst>
                <a:gd name="connsiteX0" fmla="*/ 152862 w 152861"/>
                <a:gd name="connsiteY0" fmla="*/ 0 h 19431"/>
                <a:gd name="connsiteX1" fmla="*/ 0 w 152861"/>
                <a:gd name="connsiteY1" fmla="*/ 0 h 1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861" h="19431">
                  <a:moveTo>
                    <a:pt x="152862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0D6D84B-E2A9-89E5-188A-917E7E4204EC}"/>
                </a:ext>
              </a:extLst>
            </p:cNvPr>
            <p:cNvSpPr/>
            <p:nvPr/>
          </p:nvSpPr>
          <p:spPr>
            <a:xfrm>
              <a:off x="2960409" y="3978133"/>
              <a:ext cx="29024" cy="29147"/>
            </a:xfrm>
            <a:custGeom>
              <a:avLst/>
              <a:gdLst>
                <a:gd name="connsiteX0" fmla="*/ 29024 w 29024"/>
                <a:gd name="connsiteY0" fmla="*/ 14574 h 29147"/>
                <a:gd name="connsiteX1" fmla="*/ 14512 w 29024"/>
                <a:gd name="connsiteY1" fmla="*/ 29147 h 29147"/>
                <a:gd name="connsiteX2" fmla="*/ 0 w 29024"/>
                <a:gd name="connsiteY2" fmla="*/ 14574 h 29147"/>
                <a:gd name="connsiteX3" fmla="*/ 14512 w 29024"/>
                <a:gd name="connsiteY3" fmla="*/ 0 h 29147"/>
                <a:gd name="connsiteX4" fmla="*/ 29024 w 29024"/>
                <a:gd name="connsiteY4" fmla="*/ 14574 h 2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4" h="29147">
                  <a:moveTo>
                    <a:pt x="29024" y="14574"/>
                  </a:moveTo>
                  <a:cubicBezTo>
                    <a:pt x="29024" y="22541"/>
                    <a:pt x="22639" y="29147"/>
                    <a:pt x="14512" y="29147"/>
                  </a:cubicBezTo>
                  <a:cubicBezTo>
                    <a:pt x="6385" y="29147"/>
                    <a:pt x="0" y="22541"/>
                    <a:pt x="0" y="14574"/>
                  </a:cubicBezTo>
                  <a:cubicBezTo>
                    <a:pt x="0" y="6607"/>
                    <a:pt x="6579" y="0"/>
                    <a:pt x="14512" y="0"/>
                  </a:cubicBezTo>
                  <a:cubicBezTo>
                    <a:pt x="22445" y="0"/>
                    <a:pt x="29024" y="6412"/>
                    <a:pt x="29024" y="14574"/>
                  </a:cubicBezTo>
                  <a:close/>
                </a:path>
              </a:pathLst>
            </a:custGeom>
            <a:solidFill>
              <a:srgbClr val="394552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3E9C7FD-A652-4078-6266-60A8BE0729A8}"/>
                </a:ext>
              </a:extLst>
            </p:cNvPr>
            <p:cNvSpPr/>
            <p:nvPr/>
          </p:nvSpPr>
          <p:spPr>
            <a:xfrm>
              <a:off x="2279883" y="4265332"/>
              <a:ext cx="29024" cy="29147"/>
            </a:xfrm>
            <a:custGeom>
              <a:avLst/>
              <a:gdLst>
                <a:gd name="connsiteX0" fmla="*/ 29024 w 29024"/>
                <a:gd name="connsiteY0" fmla="*/ 14574 h 29147"/>
                <a:gd name="connsiteX1" fmla="*/ 14512 w 29024"/>
                <a:gd name="connsiteY1" fmla="*/ 29147 h 29147"/>
                <a:gd name="connsiteX2" fmla="*/ 0 w 29024"/>
                <a:gd name="connsiteY2" fmla="*/ 14574 h 29147"/>
                <a:gd name="connsiteX3" fmla="*/ 14512 w 29024"/>
                <a:gd name="connsiteY3" fmla="*/ 0 h 29147"/>
                <a:gd name="connsiteX4" fmla="*/ 29024 w 29024"/>
                <a:gd name="connsiteY4" fmla="*/ 14574 h 2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4" h="29147">
                  <a:moveTo>
                    <a:pt x="29024" y="14574"/>
                  </a:moveTo>
                  <a:cubicBezTo>
                    <a:pt x="29024" y="22735"/>
                    <a:pt x="22639" y="29147"/>
                    <a:pt x="14512" y="29147"/>
                  </a:cubicBezTo>
                  <a:cubicBezTo>
                    <a:pt x="6385" y="29147"/>
                    <a:pt x="0" y="22735"/>
                    <a:pt x="0" y="14574"/>
                  </a:cubicBezTo>
                  <a:cubicBezTo>
                    <a:pt x="0" y="6412"/>
                    <a:pt x="6579" y="0"/>
                    <a:pt x="14512" y="0"/>
                  </a:cubicBezTo>
                  <a:cubicBezTo>
                    <a:pt x="22446" y="0"/>
                    <a:pt x="29024" y="6412"/>
                    <a:pt x="29024" y="14574"/>
                  </a:cubicBezTo>
                  <a:close/>
                </a:path>
              </a:pathLst>
            </a:custGeom>
            <a:solidFill>
              <a:srgbClr val="394552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32DF6180-A0F2-8698-0A87-ADEEABFB7BEE}"/>
                </a:ext>
              </a:extLst>
            </p:cNvPr>
            <p:cNvSpPr/>
            <p:nvPr/>
          </p:nvSpPr>
          <p:spPr>
            <a:xfrm>
              <a:off x="2674035" y="3831230"/>
              <a:ext cx="29024" cy="29147"/>
            </a:xfrm>
            <a:custGeom>
              <a:avLst/>
              <a:gdLst>
                <a:gd name="connsiteX0" fmla="*/ 29024 w 29024"/>
                <a:gd name="connsiteY0" fmla="*/ 14574 h 29147"/>
                <a:gd name="connsiteX1" fmla="*/ 14512 w 29024"/>
                <a:gd name="connsiteY1" fmla="*/ 29147 h 29147"/>
                <a:gd name="connsiteX2" fmla="*/ 0 w 29024"/>
                <a:gd name="connsiteY2" fmla="*/ 14574 h 29147"/>
                <a:gd name="connsiteX3" fmla="*/ 14512 w 29024"/>
                <a:gd name="connsiteY3" fmla="*/ 0 h 29147"/>
                <a:gd name="connsiteX4" fmla="*/ 29024 w 29024"/>
                <a:gd name="connsiteY4" fmla="*/ 14574 h 2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4" h="29147">
                  <a:moveTo>
                    <a:pt x="29024" y="14574"/>
                  </a:moveTo>
                  <a:cubicBezTo>
                    <a:pt x="29024" y="22735"/>
                    <a:pt x="22639" y="29147"/>
                    <a:pt x="14512" y="29147"/>
                  </a:cubicBezTo>
                  <a:cubicBezTo>
                    <a:pt x="6385" y="29147"/>
                    <a:pt x="0" y="22735"/>
                    <a:pt x="0" y="14574"/>
                  </a:cubicBezTo>
                  <a:cubicBezTo>
                    <a:pt x="0" y="6412"/>
                    <a:pt x="6579" y="0"/>
                    <a:pt x="14512" y="0"/>
                  </a:cubicBezTo>
                  <a:cubicBezTo>
                    <a:pt x="22446" y="0"/>
                    <a:pt x="29024" y="6412"/>
                    <a:pt x="29024" y="14574"/>
                  </a:cubicBezTo>
                  <a:close/>
                </a:path>
              </a:pathLst>
            </a:custGeom>
            <a:solidFill>
              <a:srgbClr val="394552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623AFE9E-2606-7540-4543-9D750120D26A}"/>
                </a:ext>
              </a:extLst>
            </p:cNvPr>
            <p:cNvSpPr/>
            <p:nvPr/>
          </p:nvSpPr>
          <p:spPr>
            <a:xfrm>
              <a:off x="1841808" y="4086950"/>
              <a:ext cx="29024" cy="29147"/>
            </a:xfrm>
            <a:custGeom>
              <a:avLst/>
              <a:gdLst>
                <a:gd name="connsiteX0" fmla="*/ 29024 w 29024"/>
                <a:gd name="connsiteY0" fmla="*/ 14574 h 29147"/>
                <a:gd name="connsiteX1" fmla="*/ 14512 w 29024"/>
                <a:gd name="connsiteY1" fmla="*/ 29147 h 29147"/>
                <a:gd name="connsiteX2" fmla="*/ 0 w 29024"/>
                <a:gd name="connsiteY2" fmla="*/ 14574 h 29147"/>
                <a:gd name="connsiteX3" fmla="*/ 14512 w 29024"/>
                <a:gd name="connsiteY3" fmla="*/ 0 h 29147"/>
                <a:gd name="connsiteX4" fmla="*/ 29024 w 29024"/>
                <a:gd name="connsiteY4" fmla="*/ 14574 h 2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4" h="29147">
                  <a:moveTo>
                    <a:pt x="29024" y="14574"/>
                  </a:moveTo>
                  <a:cubicBezTo>
                    <a:pt x="29024" y="22623"/>
                    <a:pt x="22527" y="29147"/>
                    <a:pt x="14512" y="29147"/>
                  </a:cubicBezTo>
                  <a:cubicBezTo>
                    <a:pt x="6497" y="29147"/>
                    <a:pt x="0" y="22623"/>
                    <a:pt x="0" y="14574"/>
                  </a:cubicBezTo>
                  <a:cubicBezTo>
                    <a:pt x="0" y="6525"/>
                    <a:pt x="6497" y="0"/>
                    <a:pt x="14512" y="0"/>
                  </a:cubicBezTo>
                  <a:cubicBezTo>
                    <a:pt x="22527" y="0"/>
                    <a:pt x="29024" y="6525"/>
                    <a:pt x="29024" y="14574"/>
                  </a:cubicBezTo>
                  <a:close/>
                </a:path>
              </a:pathLst>
            </a:custGeom>
            <a:solidFill>
              <a:srgbClr val="394552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B0BCDCB-D306-8FED-AADD-2AD7A5A71AE1}"/>
                </a:ext>
              </a:extLst>
            </p:cNvPr>
            <p:cNvSpPr/>
            <p:nvPr/>
          </p:nvSpPr>
          <p:spPr>
            <a:xfrm>
              <a:off x="2143082" y="4804160"/>
              <a:ext cx="1029978" cy="130978"/>
            </a:xfrm>
            <a:custGeom>
              <a:avLst/>
              <a:gdLst>
                <a:gd name="connsiteX0" fmla="*/ 0 w 1029978"/>
                <a:gd name="connsiteY0" fmla="*/ 130978 h 130978"/>
                <a:gd name="connsiteX1" fmla="*/ 1029979 w 1029978"/>
                <a:gd name="connsiteY1" fmla="*/ 28768 h 13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9978" h="130978">
                  <a:moveTo>
                    <a:pt x="0" y="130978"/>
                  </a:moveTo>
                  <a:cubicBezTo>
                    <a:pt x="0" y="130978"/>
                    <a:pt x="523600" y="-73831"/>
                    <a:pt x="1029979" y="28768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8D277D1-4CE8-B4CC-4F82-98575D49AC16}"/>
                </a:ext>
              </a:extLst>
            </p:cNvPr>
            <p:cNvSpPr/>
            <p:nvPr/>
          </p:nvSpPr>
          <p:spPr>
            <a:xfrm>
              <a:off x="1718938" y="4708772"/>
              <a:ext cx="681686" cy="144559"/>
            </a:xfrm>
            <a:custGeom>
              <a:avLst/>
              <a:gdLst>
                <a:gd name="connsiteX0" fmla="*/ 0 w 681686"/>
                <a:gd name="connsiteY0" fmla="*/ 7178 h 144559"/>
                <a:gd name="connsiteX1" fmla="*/ 681686 w 681686"/>
                <a:gd name="connsiteY1" fmla="*/ 144560 h 14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686" h="144559">
                  <a:moveTo>
                    <a:pt x="0" y="7178"/>
                  </a:moveTo>
                  <a:cubicBezTo>
                    <a:pt x="0" y="7178"/>
                    <a:pt x="299145" y="-47424"/>
                    <a:pt x="681686" y="144560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660BE32F-1EB4-7298-D048-1F3FDEF8732E}"/>
                </a:ext>
              </a:extLst>
            </p:cNvPr>
            <p:cNvSpPr/>
            <p:nvPr/>
          </p:nvSpPr>
          <p:spPr>
            <a:xfrm>
              <a:off x="2686418" y="4099192"/>
              <a:ext cx="327782" cy="521738"/>
            </a:xfrm>
            <a:custGeom>
              <a:avLst/>
              <a:gdLst>
                <a:gd name="connsiteX0" fmla="*/ 0 w 327782"/>
                <a:gd name="connsiteY0" fmla="*/ 521738 h 521738"/>
                <a:gd name="connsiteX1" fmla="*/ 164085 w 327782"/>
                <a:gd name="connsiteY1" fmla="*/ 0 h 521738"/>
                <a:gd name="connsiteX2" fmla="*/ 327782 w 327782"/>
                <a:gd name="connsiteY2" fmla="*/ 521738 h 521738"/>
                <a:gd name="connsiteX3" fmla="*/ 0 w 327782"/>
                <a:gd name="connsiteY3" fmla="*/ 521738 h 52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782" h="521738">
                  <a:moveTo>
                    <a:pt x="0" y="521738"/>
                  </a:moveTo>
                  <a:lnTo>
                    <a:pt x="164085" y="0"/>
                  </a:lnTo>
                  <a:lnTo>
                    <a:pt x="327782" y="521738"/>
                  </a:lnTo>
                  <a:lnTo>
                    <a:pt x="0" y="521738"/>
                  </a:lnTo>
                  <a:close/>
                </a:path>
              </a:pathLst>
            </a:custGeom>
            <a:solidFill>
              <a:schemeClr val="accent3"/>
            </a:solidFill>
            <a:ln w="317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30740AB7-384F-7BF6-A8F4-3979AB70353D}"/>
                </a:ext>
              </a:extLst>
            </p:cNvPr>
            <p:cNvSpPr/>
            <p:nvPr/>
          </p:nvSpPr>
          <p:spPr>
            <a:xfrm>
              <a:off x="2850309" y="4625205"/>
              <a:ext cx="19349" cy="175467"/>
            </a:xfrm>
            <a:custGeom>
              <a:avLst/>
              <a:gdLst>
                <a:gd name="connsiteX0" fmla="*/ 0 w 19349"/>
                <a:gd name="connsiteY0" fmla="*/ 0 h 175467"/>
                <a:gd name="connsiteX1" fmla="*/ 0 w 19349"/>
                <a:gd name="connsiteY1" fmla="*/ 175467 h 17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49" h="175467">
                  <a:moveTo>
                    <a:pt x="0" y="0"/>
                  </a:moveTo>
                  <a:lnTo>
                    <a:pt x="0" y="175467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0686B25-C477-6530-5EA1-D7DBADC51BFD}"/>
                </a:ext>
              </a:extLst>
            </p:cNvPr>
            <p:cNvSpPr/>
            <p:nvPr/>
          </p:nvSpPr>
          <p:spPr>
            <a:xfrm>
              <a:off x="1913595" y="4148548"/>
              <a:ext cx="272635" cy="434101"/>
            </a:xfrm>
            <a:custGeom>
              <a:avLst/>
              <a:gdLst>
                <a:gd name="connsiteX0" fmla="*/ 0 w 272635"/>
                <a:gd name="connsiteY0" fmla="*/ 434102 h 434101"/>
                <a:gd name="connsiteX1" fmla="*/ 136415 w 272635"/>
                <a:gd name="connsiteY1" fmla="*/ 0 h 434101"/>
                <a:gd name="connsiteX2" fmla="*/ 272636 w 272635"/>
                <a:gd name="connsiteY2" fmla="*/ 434102 h 434101"/>
                <a:gd name="connsiteX3" fmla="*/ 0 w 272635"/>
                <a:gd name="connsiteY3" fmla="*/ 434102 h 43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35" h="434101">
                  <a:moveTo>
                    <a:pt x="0" y="434102"/>
                  </a:moveTo>
                  <a:lnTo>
                    <a:pt x="136415" y="0"/>
                  </a:lnTo>
                  <a:lnTo>
                    <a:pt x="272636" y="434102"/>
                  </a:lnTo>
                  <a:lnTo>
                    <a:pt x="0" y="434102"/>
                  </a:lnTo>
                  <a:close/>
                </a:path>
              </a:pathLst>
            </a:custGeom>
            <a:solidFill>
              <a:schemeClr val="accent3"/>
            </a:solidFill>
            <a:ln w="317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49C1EAB9-7475-AF6A-D179-73431420BAA4}"/>
                </a:ext>
              </a:extLst>
            </p:cNvPr>
            <p:cNvSpPr/>
            <p:nvPr/>
          </p:nvSpPr>
          <p:spPr>
            <a:xfrm>
              <a:off x="2050010" y="4586147"/>
              <a:ext cx="19349" cy="146125"/>
            </a:xfrm>
            <a:custGeom>
              <a:avLst/>
              <a:gdLst>
                <a:gd name="connsiteX0" fmla="*/ 0 w 19349"/>
                <a:gd name="connsiteY0" fmla="*/ 0 h 146125"/>
                <a:gd name="connsiteX1" fmla="*/ 0 w 19349"/>
                <a:gd name="connsiteY1" fmla="*/ 146126 h 1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49" h="146125">
                  <a:moveTo>
                    <a:pt x="0" y="0"/>
                  </a:moveTo>
                  <a:lnTo>
                    <a:pt x="0" y="146126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516DDC1-39BC-BCEC-2B98-72BFB15DEC20}"/>
                </a:ext>
              </a:extLst>
            </p:cNvPr>
            <p:cNvSpPr/>
            <p:nvPr/>
          </p:nvSpPr>
          <p:spPr>
            <a:xfrm>
              <a:off x="2421522" y="4145633"/>
              <a:ext cx="236258" cy="675830"/>
            </a:xfrm>
            <a:custGeom>
              <a:avLst/>
              <a:gdLst>
                <a:gd name="connsiteX0" fmla="*/ 163891 w 236258"/>
                <a:gd name="connsiteY0" fmla="*/ 675831 h 675830"/>
                <a:gd name="connsiteX1" fmla="*/ 163891 w 236258"/>
                <a:gd name="connsiteY1" fmla="*/ 521738 h 675830"/>
                <a:gd name="connsiteX2" fmla="*/ 0 w 236258"/>
                <a:gd name="connsiteY2" fmla="*/ 521738 h 675830"/>
                <a:gd name="connsiteX3" fmla="*/ 164085 w 236258"/>
                <a:gd name="connsiteY3" fmla="*/ 0 h 675830"/>
                <a:gd name="connsiteX4" fmla="*/ 236259 w 236258"/>
                <a:gd name="connsiteY4" fmla="*/ 231624 h 67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58" h="675830">
                  <a:moveTo>
                    <a:pt x="163891" y="675831"/>
                  </a:moveTo>
                  <a:lnTo>
                    <a:pt x="163891" y="521738"/>
                  </a:lnTo>
                  <a:lnTo>
                    <a:pt x="0" y="521738"/>
                  </a:lnTo>
                  <a:lnTo>
                    <a:pt x="164085" y="0"/>
                  </a:lnTo>
                  <a:lnTo>
                    <a:pt x="236259" y="231624"/>
                  </a:ln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AAA1EEEE-0908-F881-C89F-F91A580FEBA7}"/>
                </a:ext>
              </a:extLst>
            </p:cNvPr>
            <p:cNvSpPr/>
            <p:nvPr/>
          </p:nvSpPr>
          <p:spPr>
            <a:xfrm>
              <a:off x="3126428" y="4186634"/>
              <a:ext cx="19349" cy="153509"/>
            </a:xfrm>
            <a:custGeom>
              <a:avLst/>
              <a:gdLst>
                <a:gd name="connsiteX0" fmla="*/ 0 w 19349"/>
                <a:gd name="connsiteY0" fmla="*/ 0 h 153509"/>
                <a:gd name="connsiteX1" fmla="*/ 0 w 19349"/>
                <a:gd name="connsiteY1" fmla="*/ 153510 h 153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49" h="153509">
                  <a:moveTo>
                    <a:pt x="0" y="0"/>
                  </a:moveTo>
                  <a:lnTo>
                    <a:pt x="0" y="15351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7F493898-EA34-2DB8-0BE9-6738F25AA666}"/>
                </a:ext>
              </a:extLst>
            </p:cNvPr>
            <p:cNvSpPr/>
            <p:nvPr/>
          </p:nvSpPr>
          <p:spPr>
            <a:xfrm>
              <a:off x="3049997" y="4263389"/>
              <a:ext cx="152861" cy="19431"/>
            </a:xfrm>
            <a:custGeom>
              <a:avLst/>
              <a:gdLst>
                <a:gd name="connsiteX0" fmla="*/ 152862 w 152861"/>
                <a:gd name="connsiteY0" fmla="*/ 0 h 19431"/>
                <a:gd name="connsiteX1" fmla="*/ 0 w 152861"/>
                <a:gd name="connsiteY1" fmla="*/ 0 h 1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861" h="19431">
                  <a:moveTo>
                    <a:pt x="152862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84" name="Group 83" descr="A man performing a stretching exercise.">
            <a:extLst>
              <a:ext uri="{FF2B5EF4-FFF2-40B4-BE49-F238E27FC236}">
                <a16:creationId xmlns:a16="http://schemas.microsoft.com/office/drawing/2014/main" id="{A9F2ACAF-4BD2-7B03-EAFE-18DD124BB606}"/>
              </a:ext>
            </a:extLst>
          </p:cNvPr>
          <p:cNvGrpSpPr/>
          <p:nvPr/>
        </p:nvGrpSpPr>
        <p:grpSpPr>
          <a:xfrm>
            <a:off x="5153216" y="3613033"/>
            <a:ext cx="565312" cy="1141946"/>
            <a:chOff x="1694410" y="3246679"/>
            <a:chExt cx="746144" cy="1507232"/>
          </a:xfrm>
        </p:grpSpPr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0E12964-5408-227D-CBEC-F8D7EF799719}"/>
                </a:ext>
              </a:extLst>
            </p:cNvPr>
            <p:cNvSpPr/>
            <p:nvPr/>
          </p:nvSpPr>
          <p:spPr>
            <a:xfrm>
              <a:off x="1885950" y="3695700"/>
              <a:ext cx="384175" cy="428625"/>
            </a:xfrm>
            <a:custGeom>
              <a:avLst/>
              <a:gdLst>
                <a:gd name="connsiteX0" fmla="*/ 0 w 384175"/>
                <a:gd name="connsiteY0" fmla="*/ 0 h 428625"/>
                <a:gd name="connsiteX1" fmla="*/ 384175 w 384175"/>
                <a:gd name="connsiteY1" fmla="*/ 85725 h 428625"/>
                <a:gd name="connsiteX2" fmla="*/ 282575 w 384175"/>
                <a:gd name="connsiteY2" fmla="*/ 428625 h 428625"/>
                <a:gd name="connsiteX3" fmla="*/ 28575 w 384175"/>
                <a:gd name="connsiteY3" fmla="*/ 422275 h 428625"/>
                <a:gd name="connsiteX4" fmla="*/ 0 w 384175"/>
                <a:gd name="connsiteY4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175" h="428625">
                  <a:moveTo>
                    <a:pt x="0" y="0"/>
                  </a:moveTo>
                  <a:lnTo>
                    <a:pt x="384175" y="85725"/>
                  </a:lnTo>
                  <a:lnTo>
                    <a:pt x="282575" y="428625"/>
                  </a:lnTo>
                  <a:lnTo>
                    <a:pt x="28575" y="422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0" name="Graphic 39">
              <a:extLst>
                <a:ext uri="{FF2B5EF4-FFF2-40B4-BE49-F238E27FC236}">
                  <a16:creationId xmlns:a16="http://schemas.microsoft.com/office/drawing/2014/main" id="{45D55CB2-0792-9EEF-483E-7DACFA5E3CD6}"/>
                </a:ext>
              </a:extLst>
            </p:cNvPr>
            <p:cNvGrpSpPr/>
            <p:nvPr/>
          </p:nvGrpSpPr>
          <p:grpSpPr>
            <a:xfrm>
              <a:off x="1694410" y="3246679"/>
              <a:ext cx="746144" cy="1507232"/>
              <a:chOff x="1694410" y="3246679"/>
              <a:chExt cx="746144" cy="1507232"/>
            </a:xfrm>
            <a:noFill/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95BE0230-FF97-3E73-648D-D1BE1BC1088E}"/>
                  </a:ext>
                </a:extLst>
              </p:cNvPr>
              <p:cNvSpPr/>
              <p:nvPr/>
            </p:nvSpPr>
            <p:spPr>
              <a:xfrm>
                <a:off x="2073474" y="3438116"/>
                <a:ext cx="196969" cy="200146"/>
              </a:xfrm>
              <a:custGeom>
                <a:avLst/>
                <a:gdLst>
                  <a:gd name="connsiteX0" fmla="*/ 196970 w 196969"/>
                  <a:gd name="connsiteY0" fmla="*/ 100073 h 200146"/>
                  <a:gd name="connsiteX1" fmla="*/ 98485 w 196969"/>
                  <a:gd name="connsiteY1" fmla="*/ 200147 h 200146"/>
                  <a:gd name="connsiteX2" fmla="*/ 0 w 196969"/>
                  <a:gd name="connsiteY2" fmla="*/ 100073 h 200146"/>
                  <a:gd name="connsiteX3" fmla="*/ 98485 w 196969"/>
                  <a:gd name="connsiteY3" fmla="*/ 0 h 200146"/>
                  <a:gd name="connsiteX4" fmla="*/ 196970 w 196969"/>
                  <a:gd name="connsiteY4" fmla="*/ 100073 h 200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969" h="200146">
                    <a:moveTo>
                      <a:pt x="196970" y="100073"/>
                    </a:moveTo>
                    <a:cubicBezTo>
                      <a:pt x="196970" y="155342"/>
                      <a:pt x="152877" y="200147"/>
                      <a:pt x="98485" y="200147"/>
                    </a:cubicBezTo>
                    <a:cubicBezTo>
                      <a:pt x="44093" y="200147"/>
                      <a:pt x="0" y="155342"/>
                      <a:pt x="0" y="100073"/>
                    </a:cubicBezTo>
                    <a:cubicBezTo>
                      <a:pt x="0" y="44804"/>
                      <a:pt x="44093" y="0"/>
                      <a:pt x="98485" y="0"/>
                    </a:cubicBezTo>
                    <a:cubicBezTo>
                      <a:pt x="152877" y="0"/>
                      <a:pt x="196970" y="44804"/>
                      <a:pt x="196970" y="100073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52F51C5A-3366-D691-A122-4939DED969A6}"/>
                  </a:ext>
                </a:extLst>
              </p:cNvPr>
              <p:cNvSpPr/>
              <p:nvPr/>
            </p:nvSpPr>
            <p:spPr>
              <a:xfrm>
                <a:off x="1991372" y="3711043"/>
                <a:ext cx="449182" cy="418295"/>
              </a:xfrm>
              <a:custGeom>
                <a:avLst/>
                <a:gdLst>
                  <a:gd name="connsiteX0" fmla="*/ 0 w 449182"/>
                  <a:gd name="connsiteY0" fmla="*/ 0 h 418295"/>
                  <a:gd name="connsiteX1" fmla="*/ 307075 w 449182"/>
                  <a:gd name="connsiteY1" fmla="*/ 79555 h 418295"/>
                  <a:gd name="connsiteX2" fmla="*/ 449183 w 449182"/>
                  <a:gd name="connsiteY2" fmla="*/ 253765 h 418295"/>
                  <a:gd name="connsiteX3" fmla="*/ 290121 w 449182"/>
                  <a:gd name="connsiteY3" fmla="*/ 418295 h 41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182" h="418295">
                    <a:moveTo>
                      <a:pt x="0" y="0"/>
                    </a:moveTo>
                    <a:cubicBezTo>
                      <a:pt x="0" y="0"/>
                      <a:pt x="180206" y="24776"/>
                      <a:pt x="307075" y="79555"/>
                    </a:cubicBezTo>
                    <a:lnTo>
                      <a:pt x="449183" y="253765"/>
                    </a:lnTo>
                    <a:lnTo>
                      <a:pt x="290121" y="418295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9269AA20-D300-4F27-7A5F-1C8A4A357879}"/>
                  </a:ext>
                </a:extLst>
              </p:cNvPr>
              <p:cNvSpPr/>
              <p:nvPr/>
            </p:nvSpPr>
            <p:spPr>
              <a:xfrm>
                <a:off x="1694410" y="3246679"/>
                <a:ext cx="694884" cy="1507232"/>
              </a:xfrm>
              <a:custGeom>
                <a:avLst/>
                <a:gdLst>
                  <a:gd name="connsiteX0" fmla="*/ 536030 w 694884"/>
                  <a:gd name="connsiteY0" fmla="*/ 640122 h 1507232"/>
                  <a:gd name="connsiteX1" fmla="*/ 476216 w 694884"/>
                  <a:gd name="connsiteY1" fmla="*/ 887498 h 1507232"/>
                  <a:gd name="connsiteX2" fmla="*/ 687472 w 694884"/>
                  <a:gd name="connsiteY2" fmla="*/ 1412255 h 1507232"/>
                  <a:gd name="connsiteX3" fmla="*/ 662137 w 694884"/>
                  <a:gd name="connsiteY3" fmla="*/ 1501295 h 1507232"/>
                  <a:gd name="connsiteX4" fmla="*/ 577367 w 694884"/>
                  <a:gd name="connsiteY4" fmla="*/ 1467421 h 1507232"/>
                  <a:gd name="connsiteX5" fmla="*/ 347442 w 694884"/>
                  <a:gd name="connsiteY5" fmla="*/ 1013703 h 1507232"/>
                  <a:gd name="connsiteX6" fmla="*/ 347442 w 694884"/>
                  <a:gd name="connsiteY6" fmla="*/ 1013703 h 1507232"/>
                  <a:gd name="connsiteX7" fmla="*/ 117517 w 694884"/>
                  <a:gd name="connsiteY7" fmla="*/ 1467421 h 1507232"/>
                  <a:gd name="connsiteX8" fmla="*/ 32748 w 694884"/>
                  <a:gd name="connsiteY8" fmla="*/ 1501295 h 1507232"/>
                  <a:gd name="connsiteX9" fmla="*/ 7412 w 694884"/>
                  <a:gd name="connsiteY9" fmla="*/ 1412255 h 1507232"/>
                  <a:gd name="connsiteX10" fmla="*/ 219621 w 694884"/>
                  <a:gd name="connsiteY10" fmla="*/ 884014 h 1507232"/>
                  <a:gd name="connsiteX11" fmla="*/ 183047 w 694884"/>
                  <a:gd name="connsiteY11" fmla="*/ 423134 h 1507232"/>
                  <a:gd name="connsiteX12" fmla="*/ 568033 w 694884"/>
                  <a:gd name="connsiteY12" fmla="*/ 0 h 15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4884" h="1507232">
                    <a:moveTo>
                      <a:pt x="536030" y="640122"/>
                    </a:moveTo>
                    <a:lnTo>
                      <a:pt x="476216" y="887498"/>
                    </a:lnTo>
                    <a:lnTo>
                      <a:pt x="687472" y="1412255"/>
                    </a:lnTo>
                    <a:cubicBezTo>
                      <a:pt x="702902" y="1446129"/>
                      <a:pt x="694140" y="1486003"/>
                      <a:pt x="662137" y="1501295"/>
                    </a:cubicBezTo>
                    <a:cubicBezTo>
                      <a:pt x="630134" y="1516393"/>
                      <a:pt x="592797" y="1501295"/>
                      <a:pt x="577367" y="1467421"/>
                    </a:cubicBezTo>
                    <a:lnTo>
                      <a:pt x="347442" y="1013703"/>
                    </a:lnTo>
                    <a:lnTo>
                      <a:pt x="347442" y="1013703"/>
                    </a:lnTo>
                    <a:lnTo>
                      <a:pt x="117517" y="1467421"/>
                    </a:lnTo>
                    <a:cubicBezTo>
                      <a:pt x="102087" y="1501295"/>
                      <a:pt x="64750" y="1516587"/>
                      <a:pt x="32748" y="1501295"/>
                    </a:cubicBezTo>
                    <a:cubicBezTo>
                      <a:pt x="745" y="1486197"/>
                      <a:pt x="-8018" y="1446129"/>
                      <a:pt x="7412" y="1412255"/>
                    </a:cubicBezTo>
                    <a:lnTo>
                      <a:pt x="219621" y="884014"/>
                    </a:lnTo>
                    <a:lnTo>
                      <a:pt x="183047" y="423134"/>
                    </a:lnTo>
                    <a:cubicBezTo>
                      <a:pt x="183047" y="423134"/>
                      <a:pt x="134661" y="67748"/>
                      <a:pt x="568033" y="0"/>
                    </a:cubicBez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E1D388A-0B63-7E18-B9F2-67CF5BEF730C}"/>
              </a:ext>
            </a:extLst>
          </p:cNvPr>
          <p:cNvSpPr txBox="1"/>
          <p:nvPr/>
        </p:nvSpPr>
        <p:spPr>
          <a:xfrm>
            <a:off x="3330085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 dirty="0">
                <a:solidFill>
                  <a:srgbClr val="0B0C0C"/>
                </a:solidFill>
                <a:effectLst/>
              </a:rPr>
              <a:t>Dataset from April 2022 – March 2023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80363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97E48-99BE-222F-F116-ED401D463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5">
            <a:extLst>
              <a:ext uri="{FF2B5EF4-FFF2-40B4-BE49-F238E27FC236}">
                <a16:creationId xmlns:a16="http://schemas.microsoft.com/office/drawing/2014/main" id="{515546BE-3775-5B06-F481-7EAF7737A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2805" y="2903889"/>
            <a:ext cx="2185714" cy="2185714"/>
          </a:xfrm>
          <a:custGeom>
            <a:avLst/>
            <a:gdLst>
              <a:gd name="connsiteX0" fmla="*/ 1092857 w 2185714"/>
              <a:gd name="connsiteY0" fmla="*/ 0 h 2185714"/>
              <a:gd name="connsiteX1" fmla="*/ 2185714 w 2185714"/>
              <a:gd name="connsiteY1" fmla="*/ 1092857 h 2185714"/>
              <a:gd name="connsiteX2" fmla="*/ 1092857 w 2185714"/>
              <a:gd name="connsiteY2" fmla="*/ 2185714 h 2185714"/>
              <a:gd name="connsiteX3" fmla="*/ 0 w 2185714"/>
              <a:gd name="connsiteY3" fmla="*/ 1092857 h 2185714"/>
              <a:gd name="connsiteX4" fmla="*/ 1092857 w 2185714"/>
              <a:gd name="connsiteY4" fmla="*/ 0 h 218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714" h="2185714">
                <a:moveTo>
                  <a:pt x="1092857" y="0"/>
                </a:moveTo>
                <a:cubicBezTo>
                  <a:pt x="1696423" y="0"/>
                  <a:pt x="2185714" y="489289"/>
                  <a:pt x="2185714" y="1092857"/>
                </a:cubicBezTo>
                <a:cubicBezTo>
                  <a:pt x="2185714" y="1696423"/>
                  <a:pt x="1696423" y="2185714"/>
                  <a:pt x="1092857" y="2185714"/>
                </a:cubicBezTo>
                <a:cubicBezTo>
                  <a:pt x="489289" y="2185714"/>
                  <a:pt x="0" y="1696423"/>
                  <a:pt x="0" y="1092857"/>
                </a:cubicBezTo>
                <a:cubicBezTo>
                  <a:pt x="0" y="489289"/>
                  <a:pt x="489289" y="0"/>
                  <a:pt x="1092857" y="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855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BC954-334D-CF3A-8F68-F3C00C6EF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900"/>
            <a:ext cx="10800000" cy="179998"/>
          </a:xfrm>
        </p:spPr>
        <p:txBody>
          <a:bodyPr/>
          <a:lstStyle/>
          <a:p>
            <a:r>
              <a:rPr lang="en-GB"/>
              <a:t>BENEFITS OF VISITING GREEN AND NATURAL SPACES </a:t>
            </a:r>
            <a:br>
              <a:rPr lang="en-GB"/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40299-653B-412D-0EEB-E1D9333B7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800000" cy="313291"/>
          </a:xfrm>
        </p:spPr>
        <p:txBody>
          <a:bodyPr/>
          <a:lstStyle/>
          <a:p>
            <a:r>
              <a:rPr lang="en-GB" dirty="0"/>
              <a:t>For people who had visited a green and natural space in the last 14 days: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B17405E-65F1-F7AD-843A-0B143E914E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25754" y="6373714"/>
            <a:ext cx="8310342" cy="138499"/>
          </a:xfrm>
        </p:spPr>
        <p:txBody>
          <a:bodyPr/>
          <a:lstStyle/>
          <a:p>
            <a:r>
              <a:rPr lang="en-GB" dirty="0"/>
              <a:t>*Sample size 14,715 (April 2022 to March 2023).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CE9A7-8E0A-4164-8FEA-07885E30AC73}"/>
              </a:ext>
            </a:extLst>
          </p:cNvPr>
          <p:cNvSpPr txBox="1"/>
          <p:nvPr/>
        </p:nvSpPr>
        <p:spPr>
          <a:xfrm>
            <a:off x="3477183" y="3900888"/>
            <a:ext cx="2343501" cy="646331"/>
          </a:xfrm>
          <a:prstGeom prst="rect">
            <a:avLst/>
          </a:prstGeom>
          <a:noFill/>
        </p:spPr>
        <p:txBody>
          <a:bodyPr wrap="square" lIns="251999" tIns="0" rIns="0" bIns="0" rtlCol="0">
            <a:spAutoFit/>
          </a:bodyPr>
          <a:lstStyle/>
          <a:p>
            <a:r>
              <a:rPr lang="en-GB" sz="1400" dirty="0"/>
              <a:t>agreed that spending time outdoors was good for their physical health*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DF70E-6EAB-A68F-F5F3-91DB58FCF925}"/>
              </a:ext>
            </a:extLst>
          </p:cNvPr>
          <p:cNvSpPr txBox="1"/>
          <p:nvPr/>
        </p:nvSpPr>
        <p:spPr>
          <a:xfrm>
            <a:off x="9073496" y="3963531"/>
            <a:ext cx="2289447" cy="553998"/>
          </a:xfrm>
          <a:prstGeom prst="rect">
            <a:avLst/>
          </a:prstGeom>
          <a:noFill/>
        </p:spPr>
        <p:txBody>
          <a:bodyPr wrap="square" lIns="251999" tIns="0" rIns="0" bIns="0" rtlCol="0">
            <a:spAutoFit/>
          </a:bodyPr>
          <a:lstStyle/>
          <a:p>
            <a:r>
              <a:rPr lang="en-GB" sz="1200" dirty="0">
                <a:solidFill>
                  <a:srgbClr val="0B0C0C"/>
                </a:solidFill>
                <a:effectLst/>
                <a:ea typeface="Calibri" panose="020F0502020204030204" pitchFamily="34" charset="0"/>
              </a:rPr>
              <a:t>agreed that spending time outdoors was good for their mental health</a:t>
            </a:r>
            <a:r>
              <a:rPr lang="en-GB" sz="1200" dirty="0"/>
              <a:t> *</a:t>
            </a:r>
          </a:p>
        </p:txBody>
      </p:sp>
      <p:graphicFrame>
        <p:nvGraphicFramePr>
          <p:cNvPr id="22" name="Chart 21" descr="The head of a smiling man and a sun. ">
            <a:extLst>
              <a:ext uri="{FF2B5EF4-FFF2-40B4-BE49-F238E27FC236}">
                <a16:creationId xmlns:a16="http://schemas.microsoft.com/office/drawing/2014/main" id="{DDFAB4C6-680D-17D6-3B74-9126C3D25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303100"/>
              </p:ext>
            </p:extLst>
          </p:nvPr>
        </p:nvGraphicFramePr>
        <p:xfrm>
          <a:off x="6135662" y="2466747"/>
          <a:ext cx="306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 descr="92%">
            <a:extLst>
              <a:ext uri="{FF2B5EF4-FFF2-40B4-BE49-F238E27FC236}">
                <a16:creationId xmlns:a16="http://schemas.microsoft.com/office/drawing/2014/main" id="{0E3DCF27-0F0D-E404-0894-D893BF28D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619039"/>
              </p:ext>
            </p:extLst>
          </p:nvPr>
        </p:nvGraphicFramePr>
        <p:xfrm>
          <a:off x="540618" y="2466747"/>
          <a:ext cx="306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Freeform 4">
            <a:extLst>
              <a:ext uri="{FF2B5EF4-FFF2-40B4-BE49-F238E27FC236}">
                <a16:creationId xmlns:a16="http://schemas.microsoft.com/office/drawing/2014/main" id="{806CEFA8-D378-4BE9-D727-5B754E634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761" y="2903889"/>
            <a:ext cx="2185714" cy="2185714"/>
          </a:xfrm>
          <a:custGeom>
            <a:avLst/>
            <a:gdLst>
              <a:gd name="connsiteX0" fmla="*/ 1092857 w 2185714"/>
              <a:gd name="connsiteY0" fmla="*/ 0 h 2185714"/>
              <a:gd name="connsiteX1" fmla="*/ 2185714 w 2185714"/>
              <a:gd name="connsiteY1" fmla="*/ 1092857 h 2185714"/>
              <a:gd name="connsiteX2" fmla="*/ 1092857 w 2185714"/>
              <a:gd name="connsiteY2" fmla="*/ 2185714 h 2185714"/>
              <a:gd name="connsiteX3" fmla="*/ 0 w 2185714"/>
              <a:gd name="connsiteY3" fmla="*/ 1092857 h 2185714"/>
              <a:gd name="connsiteX4" fmla="*/ 1092857 w 2185714"/>
              <a:gd name="connsiteY4" fmla="*/ 0 h 218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5714" h="2185714">
                <a:moveTo>
                  <a:pt x="1092857" y="0"/>
                </a:moveTo>
                <a:cubicBezTo>
                  <a:pt x="1696423" y="0"/>
                  <a:pt x="2185714" y="489289"/>
                  <a:pt x="2185714" y="1092857"/>
                </a:cubicBezTo>
                <a:cubicBezTo>
                  <a:pt x="2185714" y="1696423"/>
                  <a:pt x="1696423" y="2185714"/>
                  <a:pt x="1092857" y="2185714"/>
                </a:cubicBezTo>
                <a:cubicBezTo>
                  <a:pt x="489289" y="2185714"/>
                  <a:pt x="0" y="1696423"/>
                  <a:pt x="0" y="1092857"/>
                </a:cubicBezTo>
                <a:cubicBezTo>
                  <a:pt x="0" y="489289"/>
                  <a:pt x="489289" y="0"/>
                  <a:pt x="1092857" y="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855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BC1999-2774-1C74-78B2-8AA1B9A11D0C}"/>
              </a:ext>
            </a:extLst>
          </p:cNvPr>
          <p:cNvSpPr>
            <a:spLocks/>
          </p:cNvSpPr>
          <p:nvPr/>
        </p:nvSpPr>
        <p:spPr>
          <a:xfrm>
            <a:off x="3477183" y="3157314"/>
            <a:ext cx="1184758" cy="651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0" rIns="0" bIns="0" rtlCol="0" anchor="b"/>
          <a:lstStyle/>
          <a:p>
            <a:r>
              <a:rPr lang="en-GB" sz="3600" b="1">
                <a:solidFill>
                  <a:schemeClr val="accent3"/>
                </a:solidFill>
              </a:rPr>
              <a:t>92</a:t>
            </a:r>
            <a:r>
              <a:rPr lang="en-GB" sz="2000" b="1">
                <a:solidFill>
                  <a:schemeClr val="accent3"/>
                </a:solidFill>
              </a:rPr>
              <a:t>%</a:t>
            </a:r>
            <a:endParaRPr lang="en-GB" sz="3200" b="1">
              <a:solidFill>
                <a:schemeClr val="accent3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1AB9D8-301F-2B1E-20D7-F369423CF444}"/>
              </a:ext>
            </a:extLst>
          </p:cNvPr>
          <p:cNvSpPr>
            <a:spLocks/>
          </p:cNvSpPr>
          <p:nvPr/>
        </p:nvSpPr>
        <p:spPr>
          <a:xfrm>
            <a:off x="9073497" y="3219957"/>
            <a:ext cx="1184758" cy="651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0" rIns="0" bIns="0" rtlCol="0" anchor="b"/>
          <a:lstStyle/>
          <a:p>
            <a:r>
              <a:rPr lang="en-GB" sz="3600" b="1">
                <a:solidFill>
                  <a:schemeClr val="accent3"/>
                </a:solidFill>
              </a:rPr>
              <a:t>91</a:t>
            </a:r>
            <a:r>
              <a:rPr lang="en-GB" sz="2000" b="1">
                <a:solidFill>
                  <a:schemeClr val="accent3"/>
                </a:solidFill>
              </a:rPr>
              <a:t>%</a:t>
            </a:r>
            <a:endParaRPr lang="en-GB" sz="3200" b="1">
              <a:solidFill>
                <a:schemeClr val="accent3"/>
              </a:solidFill>
            </a:endParaRPr>
          </a:p>
        </p:txBody>
      </p:sp>
      <p:grpSp>
        <p:nvGrpSpPr>
          <p:cNvPr id="69" name="Group 68" descr="A smiling man and a sun">
            <a:extLst>
              <a:ext uri="{FF2B5EF4-FFF2-40B4-BE49-F238E27FC236}">
                <a16:creationId xmlns:a16="http://schemas.microsoft.com/office/drawing/2014/main" id="{1D94F75B-BE36-68E4-F734-34742547D584}"/>
              </a:ext>
            </a:extLst>
          </p:cNvPr>
          <p:cNvGrpSpPr/>
          <p:nvPr/>
        </p:nvGrpSpPr>
        <p:grpSpPr>
          <a:xfrm>
            <a:off x="7026076" y="3355985"/>
            <a:ext cx="1329660" cy="1307009"/>
            <a:chOff x="7026076" y="3355985"/>
            <a:chExt cx="1329660" cy="1307009"/>
          </a:xfrm>
        </p:grpSpPr>
        <p:grpSp>
          <p:nvGrpSpPr>
            <p:cNvPr id="43" name="Graphic 41">
              <a:extLst>
                <a:ext uri="{FF2B5EF4-FFF2-40B4-BE49-F238E27FC236}">
                  <a16:creationId xmlns:a16="http://schemas.microsoft.com/office/drawing/2014/main" id="{201905F9-03B6-053E-3323-E4DF2796F974}"/>
                </a:ext>
              </a:extLst>
            </p:cNvPr>
            <p:cNvGrpSpPr/>
            <p:nvPr/>
          </p:nvGrpSpPr>
          <p:grpSpPr>
            <a:xfrm>
              <a:off x="7540709" y="3355985"/>
              <a:ext cx="815027" cy="1281522"/>
              <a:chOff x="6037707" y="3142393"/>
              <a:chExt cx="365759" cy="575108"/>
            </a:xfrm>
            <a:noFill/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9A1E3223-D579-CF3A-09C0-B65FAC275BF2}"/>
                  </a:ext>
                </a:extLst>
              </p:cNvPr>
              <p:cNvSpPr/>
              <p:nvPr/>
            </p:nvSpPr>
            <p:spPr>
              <a:xfrm>
                <a:off x="6358128" y="3379447"/>
                <a:ext cx="45338" cy="18191"/>
              </a:xfrm>
              <a:custGeom>
                <a:avLst/>
                <a:gdLst>
                  <a:gd name="connsiteX0" fmla="*/ 0 w 45338"/>
                  <a:gd name="connsiteY0" fmla="*/ 0 h 18191"/>
                  <a:gd name="connsiteX1" fmla="*/ 45339 w 45338"/>
                  <a:gd name="connsiteY1" fmla="*/ 18191 h 1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338" h="18191">
                    <a:moveTo>
                      <a:pt x="0" y="0"/>
                    </a:moveTo>
                    <a:lnTo>
                      <a:pt x="45339" y="18191"/>
                    </a:lnTo>
                  </a:path>
                </a:pathLst>
              </a:custGeom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AE258A3-F936-CE2B-C7C9-389462BBC753}"/>
                  </a:ext>
                </a:extLst>
              </p:cNvPr>
              <p:cNvSpPr/>
              <p:nvPr/>
            </p:nvSpPr>
            <p:spPr>
              <a:xfrm>
                <a:off x="6037707" y="3251066"/>
                <a:ext cx="45243" cy="18096"/>
              </a:xfrm>
              <a:custGeom>
                <a:avLst/>
                <a:gdLst>
                  <a:gd name="connsiteX0" fmla="*/ 0 w 45243"/>
                  <a:gd name="connsiteY0" fmla="*/ 0 h 18096"/>
                  <a:gd name="connsiteX1" fmla="*/ 45244 w 45243"/>
                  <a:gd name="connsiteY1" fmla="*/ 18096 h 1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243" h="18096">
                    <a:moveTo>
                      <a:pt x="0" y="0"/>
                    </a:moveTo>
                    <a:lnTo>
                      <a:pt x="45244" y="18096"/>
                    </a:lnTo>
                  </a:path>
                </a:pathLst>
              </a:custGeom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7ED4FD37-960D-F22C-3B85-611D6B308792}"/>
                  </a:ext>
                </a:extLst>
              </p:cNvPr>
              <p:cNvSpPr/>
              <p:nvPr/>
            </p:nvSpPr>
            <p:spPr>
              <a:xfrm>
                <a:off x="6278689" y="3460076"/>
                <a:ext cx="19145" cy="44720"/>
              </a:xfrm>
              <a:custGeom>
                <a:avLst/>
                <a:gdLst>
                  <a:gd name="connsiteX0" fmla="*/ 0 w 19145"/>
                  <a:gd name="connsiteY0" fmla="*/ 0 h 44720"/>
                  <a:gd name="connsiteX1" fmla="*/ 19145 w 19145"/>
                  <a:gd name="connsiteY1" fmla="*/ 44720 h 4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145" h="44720">
                    <a:moveTo>
                      <a:pt x="0" y="0"/>
                    </a:moveTo>
                    <a:lnTo>
                      <a:pt x="19145" y="44720"/>
                    </a:lnTo>
                  </a:path>
                </a:pathLst>
              </a:custGeom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FC7032F-5CFA-96D1-B851-5487A9EBDB0B}"/>
                  </a:ext>
                </a:extLst>
              </p:cNvPr>
              <p:cNvSpPr/>
              <p:nvPr/>
            </p:nvSpPr>
            <p:spPr>
              <a:xfrm>
                <a:off x="6143339" y="3143814"/>
                <a:ext cx="19145" cy="44720"/>
              </a:xfrm>
              <a:custGeom>
                <a:avLst/>
                <a:gdLst>
                  <a:gd name="connsiteX0" fmla="*/ 0 w 19145"/>
                  <a:gd name="connsiteY0" fmla="*/ 0 h 44720"/>
                  <a:gd name="connsiteX1" fmla="*/ 19145 w 19145"/>
                  <a:gd name="connsiteY1" fmla="*/ 44720 h 4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145" h="44720">
                    <a:moveTo>
                      <a:pt x="0" y="0"/>
                    </a:moveTo>
                    <a:lnTo>
                      <a:pt x="19145" y="44720"/>
                    </a:lnTo>
                  </a:path>
                </a:pathLst>
              </a:custGeom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0AFCE574-5172-D398-5551-80E2629839B3}"/>
                  </a:ext>
                </a:extLst>
              </p:cNvPr>
              <p:cNvSpPr/>
              <p:nvPr/>
            </p:nvSpPr>
            <p:spPr>
              <a:xfrm>
                <a:off x="6146863" y="3461213"/>
                <a:ext cx="18287" cy="45099"/>
              </a:xfrm>
              <a:custGeom>
                <a:avLst/>
                <a:gdLst>
                  <a:gd name="connsiteX0" fmla="*/ 18288 w 18287"/>
                  <a:gd name="connsiteY0" fmla="*/ 0 h 45099"/>
                  <a:gd name="connsiteX1" fmla="*/ 0 w 18287"/>
                  <a:gd name="connsiteY1" fmla="*/ 45099 h 4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287" h="45099">
                    <a:moveTo>
                      <a:pt x="18288" y="0"/>
                    </a:moveTo>
                    <a:lnTo>
                      <a:pt x="0" y="45099"/>
                    </a:lnTo>
                  </a:path>
                </a:pathLst>
              </a:custGeom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0CBD715E-FAD4-80E3-60A7-EAA2B47938FC}"/>
                  </a:ext>
                </a:extLst>
              </p:cNvPr>
              <p:cNvSpPr/>
              <p:nvPr/>
            </p:nvSpPr>
            <p:spPr>
              <a:xfrm>
                <a:off x="6276022" y="3142393"/>
                <a:ext cx="18192" cy="45099"/>
              </a:xfrm>
              <a:custGeom>
                <a:avLst/>
                <a:gdLst>
                  <a:gd name="connsiteX0" fmla="*/ 18193 w 18192"/>
                  <a:gd name="connsiteY0" fmla="*/ 0 h 45099"/>
                  <a:gd name="connsiteX1" fmla="*/ 0 w 18192"/>
                  <a:gd name="connsiteY1" fmla="*/ 45099 h 4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192" h="45099">
                    <a:moveTo>
                      <a:pt x="18193" y="0"/>
                    </a:moveTo>
                    <a:lnTo>
                      <a:pt x="0" y="45099"/>
                    </a:lnTo>
                  </a:path>
                </a:pathLst>
              </a:custGeom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3A69971-117D-128D-7BAF-248057E7D942}"/>
                  </a:ext>
                </a:extLst>
              </p:cNvPr>
              <p:cNvSpPr/>
              <p:nvPr/>
            </p:nvSpPr>
            <p:spPr>
              <a:xfrm>
                <a:off x="6039135" y="3382100"/>
                <a:ext cx="44957" cy="19043"/>
              </a:xfrm>
              <a:custGeom>
                <a:avLst/>
                <a:gdLst>
                  <a:gd name="connsiteX0" fmla="*/ 44958 w 44957"/>
                  <a:gd name="connsiteY0" fmla="*/ 0 h 19043"/>
                  <a:gd name="connsiteX1" fmla="*/ 0 w 44957"/>
                  <a:gd name="connsiteY1" fmla="*/ 19044 h 19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57" h="19043">
                    <a:moveTo>
                      <a:pt x="44958" y="0"/>
                    </a:moveTo>
                    <a:lnTo>
                      <a:pt x="0" y="19044"/>
                    </a:lnTo>
                  </a:path>
                </a:pathLst>
              </a:custGeom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FC94280-B391-8CC6-1D9F-72AE68B07834}"/>
                  </a:ext>
                </a:extLst>
              </p:cNvPr>
              <p:cNvSpPr/>
              <p:nvPr/>
            </p:nvSpPr>
            <p:spPr>
              <a:xfrm>
                <a:off x="6357080" y="3247561"/>
                <a:ext cx="44957" cy="18949"/>
              </a:xfrm>
              <a:custGeom>
                <a:avLst/>
                <a:gdLst>
                  <a:gd name="connsiteX0" fmla="*/ 44958 w 44957"/>
                  <a:gd name="connsiteY0" fmla="*/ 0 h 18949"/>
                  <a:gd name="connsiteX1" fmla="*/ 0 w 44957"/>
                  <a:gd name="connsiteY1" fmla="*/ 18949 h 1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957" h="18949">
                    <a:moveTo>
                      <a:pt x="44958" y="0"/>
                    </a:moveTo>
                    <a:lnTo>
                      <a:pt x="0" y="18949"/>
                    </a:lnTo>
                  </a:path>
                </a:pathLst>
              </a:custGeom>
              <a:ln w="31750" cap="rnd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80331BEC-3A92-BD4D-2E64-989F58D5A5AA}"/>
                  </a:ext>
                </a:extLst>
              </p:cNvPr>
              <p:cNvSpPr/>
              <p:nvPr/>
            </p:nvSpPr>
            <p:spPr>
              <a:xfrm>
                <a:off x="6129650" y="3234324"/>
                <a:ext cx="182158" cy="181100"/>
              </a:xfrm>
              <a:custGeom>
                <a:avLst/>
                <a:gdLst>
                  <a:gd name="connsiteX0" fmla="*/ 179328 w 182158"/>
                  <a:gd name="connsiteY0" fmla="*/ 112436 h 181100"/>
                  <a:gd name="connsiteX1" fmla="*/ 69029 w 182158"/>
                  <a:gd name="connsiteY1" fmla="*/ 178380 h 181100"/>
                  <a:gd name="connsiteX2" fmla="*/ 2735 w 182158"/>
                  <a:gd name="connsiteY2" fmla="*/ 68664 h 181100"/>
                  <a:gd name="connsiteX3" fmla="*/ 113130 w 182158"/>
                  <a:gd name="connsiteY3" fmla="*/ 2721 h 181100"/>
                  <a:gd name="connsiteX4" fmla="*/ 179424 w 182158"/>
                  <a:gd name="connsiteY4" fmla="*/ 112436 h 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158" h="181100">
                    <a:moveTo>
                      <a:pt x="179328" y="112436"/>
                    </a:moveTo>
                    <a:cubicBezTo>
                      <a:pt x="167136" y="160946"/>
                      <a:pt x="117797" y="190507"/>
                      <a:pt x="69029" y="178380"/>
                    </a:cubicBezTo>
                    <a:cubicBezTo>
                      <a:pt x="20261" y="166252"/>
                      <a:pt x="-9457" y="117174"/>
                      <a:pt x="2735" y="68664"/>
                    </a:cubicBezTo>
                    <a:cubicBezTo>
                      <a:pt x="14927" y="20154"/>
                      <a:pt x="64266" y="-9407"/>
                      <a:pt x="113130" y="2721"/>
                    </a:cubicBezTo>
                    <a:cubicBezTo>
                      <a:pt x="161898" y="14848"/>
                      <a:pt x="191616" y="63926"/>
                      <a:pt x="179424" y="1124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1750" cap="flat">
                <a:solidFill>
                  <a:schemeClr val="accent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B6FD377D-8E36-7B74-44C4-D03FBD1090C7}"/>
                  </a:ext>
                </a:extLst>
              </p:cNvPr>
              <p:cNvSpPr/>
              <p:nvPr/>
            </p:nvSpPr>
            <p:spPr>
              <a:xfrm>
                <a:off x="6191046" y="3507260"/>
                <a:ext cx="37255" cy="210241"/>
              </a:xfrm>
              <a:custGeom>
                <a:avLst/>
                <a:gdLst>
                  <a:gd name="connsiteX0" fmla="*/ 10491 w 37255"/>
                  <a:gd name="connsiteY0" fmla="*/ 210241 h 210241"/>
                  <a:gd name="connsiteX1" fmla="*/ 489 w 37255"/>
                  <a:gd name="connsiteY1" fmla="*/ 96736 h 210241"/>
                  <a:gd name="connsiteX2" fmla="*/ 37256 w 37255"/>
                  <a:gd name="connsiteY2" fmla="*/ 0 h 210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255" h="210241">
                    <a:moveTo>
                      <a:pt x="10491" y="210241"/>
                    </a:moveTo>
                    <a:cubicBezTo>
                      <a:pt x="6109" y="184660"/>
                      <a:pt x="-2082" y="137287"/>
                      <a:pt x="489" y="96736"/>
                    </a:cubicBezTo>
                    <a:cubicBezTo>
                      <a:pt x="489" y="96736"/>
                      <a:pt x="12777" y="41783"/>
                      <a:pt x="37256" y="0"/>
                    </a:cubicBezTo>
                  </a:path>
                </a:pathLst>
              </a:custGeom>
              <a:noFill/>
              <a:ln w="31750" cap="rnd">
                <a:solidFill>
                  <a:srgbClr val="39455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4" name="Graphic 62">
              <a:extLst>
                <a:ext uri="{FF2B5EF4-FFF2-40B4-BE49-F238E27FC236}">
                  <a16:creationId xmlns:a16="http://schemas.microsoft.com/office/drawing/2014/main" id="{4065A22F-373F-D5D9-38AC-2549C1A7711B}"/>
                </a:ext>
              </a:extLst>
            </p:cNvPr>
            <p:cNvGrpSpPr/>
            <p:nvPr/>
          </p:nvGrpSpPr>
          <p:grpSpPr>
            <a:xfrm flipH="1">
              <a:off x="7026076" y="3493827"/>
              <a:ext cx="615498" cy="1169167"/>
              <a:chOff x="5494980" y="305087"/>
              <a:chExt cx="3287608" cy="6244969"/>
            </a:xfrm>
            <a:noFill/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0F77613-3BE1-E46C-3020-858679BAE3DC}"/>
                  </a:ext>
                </a:extLst>
              </p:cNvPr>
              <p:cNvSpPr/>
              <p:nvPr/>
            </p:nvSpPr>
            <p:spPr>
              <a:xfrm>
                <a:off x="5494980" y="305087"/>
                <a:ext cx="3287608" cy="5432598"/>
              </a:xfrm>
              <a:custGeom>
                <a:avLst/>
                <a:gdLst>
                  <a:gd name="connsiteX0" fmla="*/ 428606 w 3287608"/>
                  <a:gd name="connsiteY0" fmla="*/ 0 h 5432598"/>
                  <a:gd name="connsiteX1" fmla="*/ 2864388 w 3287608"/>
                  <a:gd name="connsiteY1" fmla="*/ 2476244 h 5432598"/>
                  <a:gd name="connsiteX2" fmla="*/ 3281951 w 3287608"/>
                  <a:gd name="connsiteY2" fmla="*/ 3835845 h 5432598"/>
                  <a:gd name="connsiteX3" fmla="*/ 3161328 w 3287608"/>
                  <a:gd name="connsiteY3" fmla="*/ 3999024 h 5432598"/>
                  <a:gd name="connsiteX4" fmla="*/ 2590869 w 3287608"/>
                  <a:gd name="connsiteY4" fmla="*/ 3999024 h 5432598"/>
                  <a:gd name="connsiteX5" fmla="*/ 2590869 w 3287608"/>
                  <a:gd name="connsiteY5" fmla="*/ 4699912 h 5432598"/>
                  <a:gd name="connsiteX6" fmla="*/ 1858182 w 3287608"/>
                  <a:gd name="connsiteY6" fmla="*/ 5432598 h 5432598"/>
                  <a:gd name="connsiteX7" fmla="*/ 888725 w 3287608"/>
                  <a:gd name="connsiteY7" fmla="*/ 5432598 h 5432598"/>
                  <a:gd name="connsiteX8" fmla="*/ 0 w 3287608"/>
                  <a:gd name="connsiteY8" fmla="*/ 5064447 h 5432598"/>
                  <a:gd name="connsiteX9" fmla="*/ 0 w 3287608"/>
                  <a:gd name="connsiteY9" fmla="*/ 5064447 h 543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7608" h="5432598">
                    <a:moveTo>
                      <a:pt x="428606" y="0"/>
                    </a:moveTo>
                    <a:cubicBezTo>
                      <a:pt x="1777545" y="21802"/>
                      <a:pt x="2864388" y="1122069"/>
                      <a:pt x="2864388" y="2476244"/>
                    </a:cubicBezTo>
                    <a:lnTo>
                      <a:pt x="3281951" y="3835845"/>
                    </a:lnTo>
                    <a:cubicBezTo>
                      <a:pt x="3306894" y="3916958"/>
                      <a:pt x="3246249" y="3999024"/>
                      <a:pt x="3161328" y="3999024"/>
                    </a:cubicBezTo>
                    <a:lnTo>
                      <a:pt x="2590869" y="3999024"/>
                    </a:lnTo>
                    <a:lnTo>
                      <a:pt x="2590869" y="4699912"/>
                    </a:lnTo>
                    <a:cubicBezTo>
                      <a:pt x="2590869" y="5104527"/>
                      <a:pt x="2262797" y="5432598"/>
                      <a:pt x="1858182" y="5432598"/>
                    </a:cubicBezTo>
                    <a:lnTo>
                      <a:pt x="888725" y="5432598"/>
                    </a:lnTo>
                    <a:cubicBezTo>
                      <a:pt x="555417" y="5432598"/>
                      <a:pt x="235724" y="5300171"/>
                      <a:pt x="0" y="5064447"/>
                    </a:cubicBezTo>
                    <a:lnTo>
                      <a:pt x="0" y="5064447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4FB1D5F-A264-C6AD-495F-113AC9C565C9}"/>
                  </a:ext>
                </a:extLst>
              </p:cNvPr>
              <p:cNvSpPr/>
              <p:nvPr/>
            </p:nvSpPr>
            <p:spPr>
              <a:xfrm>
                <a:off x="6282027" y="5737685"/>
                <a:ext cx="232677" cy="812371"/>
              </a:xfrm>
              <a:custGeom>
                <a:avLst/>
                <a:gdLst>
                  <a:gd name="connsiteX0" fmla="*/ 232677 w 232677"/>
                  <a:gd name="connsiteY0" fmla="*/ 0 h 812371"/>
                  <a:gd name="connsiteX1" fmla="*/ 0 w 232677"/>
                  <a:gd name="connsiteY1" fmla="*/ 812372 h 812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2677" h="812371">
                    <a:moveTo>
                      <a:pt x="232677" y="0"/>
                    </a:moveTo>
                    <a:lnTo>
                      <a:pt x="0" y="812372"/>
                    </a:lnTo>
                  </a:path>
                </a:pathLst>
              </a:custGeom>
              <a:noFill/>
              <a:ln w="31750" cap="rnd">
                <a:solidFill>
                  <a:srgbClr val="39455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08E2D7BA-DF86-EEC0-26C1-3DB5E48EA6C4}"/>
                </a:ext>
              </a:extLst>
            </p:cNvPr>
            <p:cNvSpPr/>
            <p:nvPr/>
          </p:nvSpPr>
          <p:spPr>
            <a:xfrm rot="7532114">
              <a:off x="7111990" y="4102119"/>
              <a:ext cx="287864" cy="287864"/>
            </a:xfrm>
            <a:prstGeom prst="arc">
              <a:avLst/>
            </a:prstGeom>
            <a:ln w="31750" cap="rnd">
              <a:solidFill>
                <a:srgbClr val="39455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aphic 22" descr="A foot wearing a shoe in the middle of a step.">
            <a:extLst>
              <a:ext uri="{FF2B5EF4-FFF2-40B4-BE49-F238E27FC236}">
                <a16:creationId xmlns:a16="http://schemas.microsoft.com/office/drawing/2014/main" id="{5F09E35B-E44F-296E-460C-2E5F38E070DA}"/>
              </a:ext>
            </a:extLst>
          </p:cNvPr>
          <p:cNvGrpSpPr/>
          <p:nvPr/>
        </p:nvGrpSpPr>
        <p:grpSpPr>
          <a:xfrm>
            <a:off x="1303321" y="3334850"/>
            <a:ext cx="1298151" cy="1323793"/>
            <a:chOff x="1062087" y="3893020"/>
            <a:chExt cx="831388" cy="847810"/>
          </a:xfrm>
        </p:grpSpPr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32BB0F0-37E9-E700-272B-F02BFD11632B}"/>
                </a:ext>
              </a:extLst>
            </p:cNvPr>
            <p:cNvSpPr/>
            <p:nvPr/>
          </p:nvSpPr>
          <p:spPr>
            <a:xfrm>
              <a:off x="1166594" y="4215080"/>
              <a:ext cx="654082" cy="435411"/>
            </a:xfrm>
            <a:custGeom>
              <a:avLst/>
              <a:gdLst>
                <a:gd name="connsiteX0" fmla="*/ 484492 w 654082"/>
                <a:gd name="connsiteY0" fmla="*/ 324996 h 435411"/>
                <a:gd name="connsiteX1" fmla="*/ 602196 w 654082"/>
                <a:gd name="connsiteY1" fmla="*/ 348418 h 435411"/>
                <a:gd name="connsiteX2" fmla="*/ 650224 w 654082"/>
                <a:gd name="connsiteY2" fmla="*/ 392102 h 435411"/>
                <a:gd name="connsiteX3" fmla="*/ 654078 w 654082"/>
                <a:gd name="connsiteY3" fmla="*/ 405007 h 435411"/>
                <a:gd name="connsiteX4" fmla="*/ 636614 w 654082"/>
                <a:gd name="connsiteY4" fmla="*/ 417836 h 435411"/>
                <a:gd name="connsiteX5" fmla="*/ 583262 w 654082"/>
                <a:gd name="connsiteY5" fmla="*/ 435323 h 435411"/>
                <a:gd name="connsiteX6" fmla="*/ 337319 w 654082"/>
                <a:gd name="connsiteY6" fmla="*/ 435323 h 435411"/>
                <a:gd name="connsiteX7" fmla="*/ 257633 w 654082"/>
                <a:gd name="connsiteY7" fmla="*/ 404424 h 435411"/>
                <a:gd name="connsiteX8" fmla="*/ -4 w 654082"/>
                <a:gd name="connsiteY8" fmla="*/ 173309 h 435411"/>
                <a:gd name="connsiteX9" fmla="*/ 148512 w 654082"/>
                <a:gd name="connsiteY9" fmla="*/ 8061 h 435411"/>
                <a:gd name="connsiteX10" fmla="*/ 183221 w 654082"/>
                <a:gd name="connsiteY10" fmla="*/ 6211 h 435411"/>
                <a:gd name="connsiteX11" fmla="*/ 184388 w 654082"/>
                <a:gd name="connsiteY11" fmla="*/ 7328 h 435411"/>
                <a:gd name="connsiteX12" fmla="*/ 191628 w 654082"/>
                <a:gd name="connsiteY12" fmla="*/ 14750 h 435411"/>
                <a:gd name="connsiteX13" fmla="*/ 197756 w 654082"/>
                <a:gd name="connsiteY13" fmla="*/ 38354 h 435411"/>
                <a:gd name="connsiteX14" fmla="*/ 184922 w 654082"/>
                <a:gd name="connsiteY14" fmla="*/ 85672 h 435411"/>
                <a:gd name="connsiteX15" fmla="*/ 206500 w 654082"/>
                <a:gd name="connsiteY15" fmla="*/ 156037 h 435411"/>
                <a:gd name="connsiteX16" fmla="*/ 239353 w 654082"/>
                <a:gd name="connsiteY16" fmla="*/ 184612 h 435411"/>
                <a:gd name="connsiteX17" fmla="*/ 305071 w 654082"/>
                <a:gd name="connsiteY17" fmla="*/ 198129 h 435411"/>
                <a:gd name="connsiteX18" fmla="*/ 355417 w 654082"/>
                <a:gd name="connsiteY18" fmla="*/ 182283 h 435411"/>
                <a:gd name="connsiteX19" fmla="*/ 371819 w 654082"/>
                <a:gd name="connsiteY19" fmla="*/ 237860 h 435411"/>
                <a:gd name="connsiteX20" fmla="*/ 484492 w 654082"/>
                <a:gd name="connsiteY20" fmla="*/ 324996 h 43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4082" h="435411">
                  <a:moveTo>
                    <a:pt x="484492" y="324996"/>
                  </a:moveTo>
                  <a:lnTo>
                    <a:pt x="602196" y="348418"/>
                  </a:lnTo>
                  <a:cubicBezTo>
                    <a:pt x="625057" y="352966"/>
                    <a:pt x="643534" y="369775"/>
                    <a:pt x="650224" y="392102"/>
                  </a:cubicBezTo>
                  <a:lnTo>
                    <a:pt x="654078" y="405007"/>
                  </a:lnTo>
                  <a:lnTo>
                    <a:pt x="636614" y="417836"/>
                  </a:lnTo>
                  <a:cubicBezTo>
                    <a:pt x="621148" y="429195"/>
                    <a:pt x="602455" y="435323"/>
                    <a:pt x="583262" y="435323"/>
                  </a:cubicBezTo>
                  <a:lnTo>
                    <a:pt x="337319" y="435323"/>
                  </a:lnTo>
                  <a:cubicBezTo>
                    <a:pt x="307835" y="435323"/>
                    <a:pt x="279408" y="424300"/>
                    <a:pt x="257633" y="404424"/>
                  </a:cubicBezTo>
                  <a:lnTo>
                    <a:pt x="-4" y="173309"/>
                  </a:lnTo>
                  <a:lnTo>
                    <a:pt x="148512" y="8061"/>
                  </a:lnTo>
                  <a:cubicBezTo>
                    <a:pt x="157585" y="-2037"/>
                    <a:pt x="173123" y="-2863"/>
                    <a:pt x="183221" y="6211"/>
                  </a:cubicBezTo>
                  <a:cubicBezTo>
                    <a:pt x="183623" y="6569"/>
                    <a:pt x="184014" y="6943"/>
                    <a:pt x="184388" y="7328"/>
                  </a:cubicBezTo>
                  <a:lnTo>
                    <a:pt x="191628" y="14750"/>
                  </a:lnTo>
                  <a:cubicBezTo>
                    <a:pt x="197707" y="20978"/>
                    <a:pt x="200036" y="29958"/>
                    <a:pt x="197756" y="38354"/>
                  </a:cubicBezTo>
                  <a:lnTo>
                    <a:pt x="184922" y="85672"/>
                  </a:lnTo>
                  <a:cubicBezTo>
                    <a:pt x="177957" y="111324"/>
                    <a:pt x="186354" y="138699"/>
                    <a:pt x="206500" y="156037"/>
                  </a:cubicBezTo>
                  <a:lnTo>
                    <a:pt x="239353" y="184612"/>
                  </a:lnTo>
                  <a:cubicBezTo>
                    <a:pt x="257445" y="200183"/>
                    <a:pt x="282305" y="205298"/>
                    <a:pt x="305071" y="198129"/>
                  </a:cubicBezTo>
                  <a:lnTo>
                    <a:pt x="355417" y="182283"/>
                  </a:lnTo>
                  <a:lnTo>
                    <a:pt x="371819" y="237860"/>
                  </a:lnTo>
                  <a:cubicBezTo>
                    <a:pt x="393644" y="282958"/>
                    <a:pt x="435352" y="315212"/>
                    <a:pt x="484492" y="324996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3CFB49D-DF97-3EA7-227D-26C927A2AE15}"/>
                </a:ext>
              </a:extLst>
            </p:cNvPr>
            <p:cNvSpPr/>
            <p:nvPr/>
          </p:nvSpPr>
          <p:spPr>
            <a:xfrm>
              <a:off x="1062087" y="4388472"/>
              <a:ext cx="771423" cy="352358"/>
            </a:xfrm>
            <a:custGeom>
              <a:avLst/>
              <a:gdLst>
                <a:gd name="connsiteX0" fmla="*/ 758638 w 771423"/>
                <a:gd name="connsiteY0" fmla="*/ 231519 h 352358"/>
                <a:gd name="connsiteX1" fmla="*/ 769022 w 771423"/>
                <a:gd name="connsiteY1" fmla="*/ 260640 h 352358"/>
                <a:gd name="connsiteX2" fmla="*/ 763120 w 771423"/>
                <a:gd name="connsiteY2" fmla="*/ 299847 h 352358"/>
                <a:gd name="connsiteX3" fmla="*/ 760956 w 771423"/>
                <a:gd name="connsiteY3" fmla="*/ 302743 h 352358"/>
                <a:gd name="connsiteX4" fmla="*/ 710753 w 771423"/>
                <a:gd name="connsiteY4" fmla="*/ 330311 h 352358"/>
                <a:gd name="connsiteX5" fmla="*/ 425284 w 771423"/>
                <a:gd name="connsiteY5" fmla="*/ 351762 h 352358"/>
                <a:gd name="connsiteX6" fmla="*/ 394815 w 771423"/>
                <a:gd name="connsiteY6" fmla="*/ 351057 h 352358"/>
                <a:gd name="connsiteX7" fmla="*/ 357089 w 771423"/>
                <a:gd name="connsiteY7" fmla="*/ 346454 h 352358"/>
                <a:gd name="connsiteX8" fmla="*/ 271120 w 771423"/>
                <a:gd name="connsiteY8" fmla="*/ 306949 h 352358"/>
                <a:gd name="connsiteX9" fmla="*/ 38 w 771423"/>
                <a:gd name="connsiteY9" fmla="*/ 63639 h 352358"/>
                <a:gd name="connsiteX10" fmla="*/ 53015 w 771423"/>
                <a:gd name="connsiteY10" fmla="*/ 5530 h 352358"/>
                <a:gd name="connsiteX11" fmla="*/ 104545 w 771423"/>
                <a:gd name="connsiteY11" fmla="*/ -158 h 352358"/>
                <a:gd name="connsiteX12" fmla="*/ 362182 w 771423"/>
                <a:gd name="connsiteY12" fmla="*/ 230968 h 352358"/>
                <a:gd name="connsiteX13" fmla="*/ 441868 w 771423"/>
                <a:gd name="connsiteY13" fmla="*/ 261867 h 352358"/>
                <a:gd name="connsiteX14" fmla="*/ 687821 w 771423"/>
                <a:gd name="connsiteY14" fmla="*/ 261867 h 352358"/>
                <a:gd name="connsiteX15" fmla="*/ 741173 w 771423"/>
                <a:gd name="connsiteY15" fmla="*/ 244381 h 3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1423" h="352358">
                  <a:moveTo>
                    <a:pt x="758638" y="231519"/>
                  </a:moveTo>
                  <a:lnTo>
                    <a:pt x="769022" y="260640"/>
                  </a:lnTo>
                  <a:cubicBezTo>
                    <a:pt x="773741" y="273870"/>
                    <a:pt x="771527" y="288587"/>
                    <a:pt x="763120" y="299847"/>
                  </a:cubicBezTo>
                  <a:lnTo>
                    <a:pt x="760956" y="302743"/>
                  </a:lnTo>
                  <a:cubicBezTo>
                    <a:pt x="748997" y="318760"/>
                    <a:pt x="730685" y="328813"/>
                    <a:pt x="710753" y="330311"/>
                  </a:cubicBezTo>
                  <a:lnTo>
                    <a:pt x="425284" y="351762"/>
                  </a:lnTo>
                  <a:cubicBezTo>
                    <a:pt x="415129" y="352527"/>
                    <a:pt x="404924" y="352290"/>
                    <a:pt x="394815" y="351057"/>
                  </a:cubicBezTo>
                  <a:lnTo>
                    <a:pt x="357089" y="346454"/>
                  </a:lnTo>
                  <a:cubicBezTo>
                    <a:pt x="325025" y="342534"/>
                    <a:pt x="294978" y="328725"/>
                    <a:pt x="271120" y="306949"/>
                  </a:cubicBezTo>
                  <a:lnTo>
                    <a:pt x="38" y="63639"/>
                  </a:lnTo>
                  <a:lnTo>
                    <a:pt x="53015" y="5530"/>
                  </a:lnTo>
                  <a:lnTo>
                    <a:pt x="104545" y="-158"/>
                  </a:lnTo>
                  <a:lnTo>
                    <a:pt x="362182" y="230968"/>
                  </a:lnTo>
                  <a:cubicBezTo>
                    <a:pt x="383960" y="250844"/>
                    <a:pt x="412382" y="261867"/>
                    <a:pt x="441868" y="261867"/>
                  </a:cubicBezTo>
                  <a:lnTo>
                    <a:pt x="687821" y="261867"/>
                  </a:lnTo>
                  <a:cubicBezTo>
                    <a:pt x="707015" y="261867"/>
                    <a:pt x="725707" y="255739"/>
                    <a:pt x="741173" y="244381"/>
                  </a:cubicBezTo>
                  <a:close/>
                </a:path>
              </a:pathLst>
            </a:custGeom>
            <a:noFill/>
            <a:ln w="285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C7941219-F2E1-7DE6-7666-E9A1432CBFF9}"/>
                </a:ext>
              </a:extLst>
            </p:cNvPr>
            <p:cNvSpPr/>
            <p:nvPr/>
          </p:nvSpPr>
          <p:spPr>
            <a:xfrm>
              <a:off x="1349099" y="3893020"/>
              <a:ext cx="312148" cy="523477"/>
            </a:xfrm>
            <a:custGeom>
              <a:avLst/>
              <a:gdLst>
                <a:gd name="connsiteX0" fmla="*/ 244179 w 312148"/>
                <a:gd name="connsiteY0" fmla="*/ 40 h 523477"/>
                <a:gd name="connsiteX1" fmla="*/ 1805 w 312148"/>
                <a:gd name="connsiteY1" fmla="*/ 329512 h 523477"/>
                <a:gd name="connsiteX2" fmla="*/ 9061 w 312148"/>
                <a:gd name="connsiteY2" fmla="*/ 336928 h 523477"/>
                <a:gd name="connsiteX3" fmla="*/ 15173 w 312148"/>
                <a:gd name="connsiteY3" fmla="*/ 360538 h 523477"/>
                <a:gd name="connsiteX4" fmla="*/ 2333 w 312148"/>
                <a:gd name="connsiteY4" fmla="*/ 407888 h 523477"/>
                <a:gd name="connsiteX5" fmla="*/ 23911 w 312148"/>
                <a:gd name="connsiteY5" fmla="*/ 478242 h 523477"/>
                <a:gd name="connsiteX6" fmla="*/ 56759 w 312148"/>
                <a:gd name="connsiteY6" fmla="*/ 506812 h 523477"/>
                <a:gd name="connsiteX7" fmla="*/ 122488 w 312148"/>
                <a:gd name="connsiteY7" fmla="*/ 520340 h 523477"/>
                <a:gd name="connsiteX8" fmla="*/ 141561 w 312148"/>
                <a:gd name="connsiteY8" fmla="*/ 514339 h 523477"/>
                <a:gd name="connsiteX9" fmla="*/ 152616 w 312148"/>
                <a:gd name="connsiteY9" fmla="*/ 504483 h 523477"/>
                <a:gd name="connsiteX10" fmla="*/ 312072 w 312148"/>
                <a:gd name="connsiteY10" fmla="*/ 355362 h 52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2148" h="523477">
                  <a:moveTo>
                    <a:pt x="244179" y="40"/>
                  </a:moveTo>
                  <a:lnTo>
                    <a:pt x="1805" y="329512"/>
                  </a:lnTo>
                  <a:lnTo>
                    <a:pt x="9061" y="336928"/>
                  </a:lnTo>
                  <a:cubicBezTo>
                    <a:pt x="15140" y="343159"/>
                    <a:pt x="17463" y="352141"/>
                    <a:pt x="15173" y="360538"/>
                  </a:cubicBezTo>
                  <a:lnTo>
                    <a:pt x="2333" y="407888"/>
                  </a:lnTo>
                  <a:cubicBezTo>
                    <a:pt x="-4626" y="433538"/>
                    <a:pt x="3765" y="460905"/>
                    <a:pt x="23911" y="478242"/>
                  </a:cubicBezTo>
                  <a:lnTo>
                    <a:pt x="56759" y="506812"/>
                  </a:lnTo>
                  <a:cubicBezTo>
                    <a:pt x="74857" y="522383"/>
                    <a:pt x="99716" y="527498"/>
                    <a:pt x="122488" y="520340"/>
                  </a:cubicBezTo>
                  <a:lnTo>
                    <a:pt x="141561" y="514339"/>
                  </a:lnTo>
                  <a:lnTo>
                    <a:pt x="152616" y="504483"/>
                  </a:lnTo>
                  <a:lnTo>
                    <a:pt x="312072" y="355362"/>
                  </a:lnTo>
                </a:path>
              </a:pathLst>
            </a:custGeom>
            <a:noFill/>
            <a:ln w="285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4F44C7E-5C2B-7FB1-867A-C77DB5437FCF}"/>
                </a:ext>
              </a:extLst>
            </p:cNvPr>
            <p:cNvSpPr/>
            <p:nvPr/>
          </p:nvSpPr>
          <p:spPr>
            <a:xfrm>
              <a:off x="1771101" y="4031152"/>
              <a:ext cx="122373" cy="114439"/>
            </a:xfrm>
            <a:custGeom>
              <a:avLst/>
              <a:gdLst>
                <a:gd name="connsiteX0" fmla="*/ 181 w 122373"/>
                <a:gd name="connsiteY0" fmla="*/ 114515 h 114439"/>
                <a:gd name="connsiteX1" fmla="*/ 122555 w 122373"/>
                <a:gd name="connsiteY1" fmla="*/ 75 h 114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73" h="114439">
                  <a:moveTo>
                    <a:pt x="181" y="114515"/>
                  </a:moveTo>
                  <a:lnTo>
                    <a:pt x="122555" y="75"/>
                  </a:lnTo>
                </a:path>
              </a:pathLst>
            </a:custGeom>
            <a:ln w="285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9BCB128-7A88-33D8-FEAC-0CE7D875763E}"/>
                </a:ext>
              </a:extLst>
            </p:cNvPr>
            <p:cNvSpPr/>
            <p:nvPr/>
          </p:nvSpPr>
          <p:spPr>
            <a:xfrm>
              <a:off x="1236177" y="4136039"/>
              <a:ext cx="87416" cy="110194"/>
            </a:xfrm>
            <a:custGeom>
              <a:avLst/>
              <a:gdLst>
                <a:gd name="connsiteX0" fmla="*/ 87385 w 87416"/>
                <a:gd name="connsiteY0" fmla="*/ 79299 h 110194"/>
                <a:gd name="connsiteX1" fmla="*/ 87385 w 87416"/>
                <a:gd name="connsiteY1" fmla="*/ 49408 h 110194"/>
                <a:gd name="connsiteX2" fmla="*/ 76269 w 87416"/>
                <a:gd name="connsiteY2" fmla="*/ 22578 h 110194"/>
                <a:gd name="connsiteX3" fmla="*/ 64750 w 87416"/>
                <a:gd name="connsiteY3" fmla="*/ 11059 h 110194"/>
                <a:gd name="connsiteX4" fmla="*/ 11085 w 87416"/>
                <a:gd name="connsiteY4" fmla="*/ 11059 h 110194"/>
                <a:gd name="connsiteX5" fmla="*/ 11085 w 87416"/>
                <a:gd name="connsiteY5" fmla="*/ 11059 h 110194"/>
                <a:gd name="connsiteX6" fmla="*/ 11085 w 87416"/>
                <a:gd name="connsiteY6" fmla="*/ 11059 h 110194"/>
                <a:gd name="connsiteX7" fmla="*/ 11085 w 87416"/>
                <a:gd name="connsiteY7" fmla="*/ 64725 h 110194"/>
                <a:gd name="connsiteX8" fmla="*/ 11085 w 87416"/>
                <a:gd name="connsiteY8" fmla="*/ 64725 h 110194"/>
                <a:gd name="connsiteX9" fmla="*/ 56497 w 87416"/>
                <a:gd name="connsiteY9" fmla="*/ 110138 h 11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416" h="110194">
                  <a:moveTo>
                    <a:pt x="87385" y="79299"/>
                  </a:moveTo>
                  <a:lnTo>
                    <a:pt x="87385" y="49408"/>
                  </a:lnTo>
                  <a:cubicBezTo>
                    <a:pt x="87385" y="39343"/>
                    <a:pt x="83388" y="29691"/>
                    <a:pt x="76269" y="22578"/>
                  </a:cubicBezTo>
                  <a:lnTo>
                    <a:pt x="64750" y="11059"/>
                  </a:lnTo>
                  <a:cubicBezTo>
                    <a:pt x="49934" y="-3762"/>
                    <a:pt x="25906" y="-3762"/>
                    <a:pt x="11085" y="11059"/>
                  </a:cubicBezTo>
                  <a:cubicBezTo>
                    <a:pt x="11085" y="11059"/>
                    <a:pt x="11085" y="11059"/>
                    <a:pt x="11085" y="11059"/>
                  </a:cubicBezTo>
                  <a:lnTo>
                    <a:pt x="11085" y="11059"/>
                  </a:lnTo>
                  <a:cubicBezTo>
                    <a:pt x="-3737" y="25876"/>
                    <a:pt x="-3737" y="49903"/>
                    <a:pt x="11085" y="64725"/>
                  </a:cubicBezTo>
                  <a:cubicBezTo>
                    <a:pt x="11085" y="64725"/>
                    <a:pt x="11085" y="64725"/>
                    <a:pt x="11085" y="64725"/>
                  </a:cubicBezTo>
                  <a:lnTo>
                    <a:pt x="56497" y="110138"/>
                  </a:lnTo>
                  <a:close/>
                </a:path>
              </a:pathLst>
            </a:custGeom>
            <a:noFill/>
            <a:ln w="28575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A676E99-FE34-FA90-2D57-617592E1DC61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 dirty="0">
                <a:solidFill>
                  <a:srgbClr val="0B0C0C"/>
                </a:solidFill>
                <a:effectLst/>
              </a:rPr>
              <a:t>Dataset from April 2022 – March 2023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34652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 descr="Add poor weather 36%">
            <a:extLst>
              <a:ext uri="{FF2B5EF4-FFF2-40B4-BE49-F238E27FC236}">
                <a16:creationId xmlns:a16="http://schemas.microsoft.com/office/drawing/2014/main" id="{7C082A8B-CAB0-0A17-C757-D649B90B78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968905"/>
              </p:ext>
            </p:extLst>
          </p:nvPr>
        </p:nvGraphicFramePr>
        <p:xfrm>
          <a:off x="465563" y="2780623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 descr="22% too busy at home">
            <a:extLst>
              <a:ext uri="{FF2B5EF4-FFF2-40B4-BE49-F238E27FC236}">
                <a16:creationId xmlns:a16="http://schemas.microsoft.com/office/drawing/2014/main" id="{71FBDFBD-A175-6D3C-E64C-4A2135163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414534"/>
              </p:ext>
            </p:extLst>
          </p:nvPr>
        </p:nvGraphicFramePr>
        <p:xfrm>
          <a:off x="2772848" y="2780623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 descr="22% Poor physical health">
            <a:extLst>
              <a:ext uri="{FF2B5EF4-FFF2-40B4-BE49-F238E27FC236}">
                <a16:creationId xmlns:a16="http://schemas.microsoft.com/office/drawing/2014/main" id="{069725C2-00B0-DB00-40AF-E989B33BF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32622"/>
              </p:ext>
            </p:extLst>
          </p:nvPr>
        </p:nvGraphicFramePr>
        <p:xfrm>
          <a:off x="5080133" y="2780623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Chart 34" descr="6% to stop spreading Covid">
            <a:extLst>
              <a:ext uri="{FF2B5EF4-FFF2-40B4-BE49-F238E27FC236}">
                <a16:creationId xmlns:a16="http://schemas.microsoft.com/office/drawing/2014/main" id="{310C178D-21A6-B441-F8CD-9EA17292F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230577"/>
              </p:ext>
            </p:extLst>
          </p:nvPr>
        </p:nvGraphicFramePr>
        <p:xfrm>
          <a:off x="9694703" y="2780623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4CB7678-4764-43B6-18D4-716EC507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BARRIERS TO VISITING GREEN AND NATURAL SPACE  </a:t>
            </a:r>
            <a:br>
              <a:rPr lang="en-GB"/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D6B39-62D1-A981-99FF-0A4C0AC46A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1" y="1473199"/>
            <a:ext cx="10800000" cy="313291"/>
          </a:xfrm>
        </p:spPr>
        <p:txBody>
          <a:bodyPr/>
          <a:lstStyle/>
          <a:p>
            <a:r>
              <a:rPr lang="en-GB" dirty="0"/>
              <a:t>The most common reason cited for not spending free time outside was bad/poor weather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27DBC-0E75-0D77-C8C7-7278AF064A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925754" y="6096715"/>
            <a:ext cx="7995925" cy="415498"/>
          </a:xfrm>
        </p:spPr>
        <p:txBody>
          <a:bodyPr/>
          <a:lstStyle/>
          <a:p>
            <a:r>
              <a:rPr lang="en-GB"/>
              <a:t>*Respondents were asked What was the main reason or reasons for not spending free time outdoors in the last 14 days? Answer options subset: Bad / poor weather, Poor physical health, Busy at home, Busy at work, Stayed at home to stop coronavirus spreading / Government restrictions</a:t>
            </a:r>
          </a:p>
          <a:p>
            <a:r>
              <a:rPr lang="en-GB"/>
              <a:t> †Sample size 7,702 (April 2022 to March 2023)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BF5A33-CFF9-6EF8-F324-31CD903172D5}"/>
              </a:ext>
            </a:extLst>
          </p:cNvPr>
          <p:cNvSpPr txBox="1"/>
          <p:nvPr/>
        </p:nvSpPr>
        <p:spPr>
          <a:xfrm>
            <a:off x="1007518" y="2511315"/>
            <a:ext cx="93641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>
                <a:solidFill>
                  <a:schemeClr val="accent4">
                    <a:lumMod val="75000"/>
                  </a:schemeClr>
                </a:solidFill>
              </a:rPr>
              <a:t>WEATHER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5C24DC-BF89-F98F-7310-CFD57DA32B84}"/>
              </a:ext>
            </a:extLst>
          </p:cNvPr>
          <p:cNvSpPr txBox="1"/>
          <p:nvPr/>
        </p:nvSpPr>
        <p:spPr>
          <a:xfrm>
            <a:off x="3042293" y="2511315"/>
            <a:ext cx="14814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 dirty="0">
                <a:solidFill>
                  <a:schemeClr val="accent4">
                    <a:lumMod val="75000"/>
                  </a:schemeClr>
                </a:solidFill>
              </a:rPr>
              <a:t>BUSY AT HOME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5C1CDC-E633-F3D8-B4D4-77BD4B137DBD}"/>
              </a:ext>
            </a:extLst>
          </p:cNvPr>
          <p:cNvSpPr txBox="1"/>
          <p:nvPr/>
        </p:nvSpPr>
        <p:spPr>
          <a:xfrm>
            <a:off x="5711566" y="2511315"/>
            <a:ext cx="7786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>
                <a:solidFill>
                  <a:schemeClr val="accent4">
                    <a:lumMod val="75000"/>
                  </a:schemeClr>
                </a:solidFill>
              </a:rPr>
              <a:t>HEALTH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D99A84-CCDC-8DCB-74EF-1FDBF4DA24FD}"/>
              </a:ext>
            </a:extLst>
          </p:cNvPr>
          <p:cNvSpPr txBox="1"/>
          <p:nvPr/>
        </p:nvSpPr>
        <p:spPr>
          <a:xfrm>
            <a:off x="10392534" y="2511315"/>
            <a:ext cx="62465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>
                <a:solidFill>
                  <a:schemeClr val="accent4">
                    <a:lumMod val="75000"/>
                  </a:schemeClr>
                </a:solidFill>
              </a:rPr>
              <a:t>COVID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F5488D-3718-010E-3F23-FD9DCFF03763}"/>
              </a:ext>
            </a:extLst>
          </p:cNvPr>
          <p:cNvSpPr txBox="1"/>
          <p:nvPr/>
        </p:nvSpPr>
        <p:spPr>
          <a:xfrm>
            <a:off x="7656928" y="2511315"/>
            <a:ext cx="14813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spc="100" dirty="0">
                <a:solidFill>
                  <a:schemeClr val="accent4">
                    <a:lumMod val="75000"/>
                  </a:schemeClr>
                </a:solidFill>
              </a:rPr>
              <a:t>BUSY AT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4050E5-A379-EE8A-14B1-A5FE61A0202B}"/>
              </a:ext>
            </a:extLst>
          </p:cNvPr>
          <p:cNvSpPr txBox="1"/>
          <p:nvPr/>
        </p:nvSpPr>
        <p:spPr>
          <a:xfrm>
            <a:off x="362692" y="1946486"/>
            <a:ext cx="11015389" cy="2192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Reasons for not visiting green and natural space in the last 14 days</a:t>
            </a:r>
            <a:r>
              <a:rPr lang="en-GB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† 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864C10-B6E8-EBBA-9761-0FEDF7BBCDE2}"/>
              </a:ext>
            </a:extLst>
          </p:cNvPr>
          <p:cNvSpPr>
            <a:spLocks/>
          </p:cNvSpPr>
          <p:nvPr/>
        </p:nvSpPr>
        <p:spPr>
          <a:xfrm>
            <a:off x="1018342" y="4707917"/>
            <a:ext cx="91476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36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Bad / poor weather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8AE7D-F51D-DC37-03B4-A0E3F9D52F31}"/>
              </a:ext>
            </a:extLst>
          </p:cNvPr>
          <p:cNvSpPr>
            <a:spLocks/>
          </p:cNvSpPr>
          <p:nvPr/>
        </p:nvSpPr>
        <p:spPr>
          <a:xfrm>
            <a:off x="3325627" y="4707917"/>
            <a:ext cx="91476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22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Too busy at home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942C71-A94C-934A-696C-303A26BE4121}"/>
              </a:ext>
            </a:extLst>
          </p:cNvPr>
          <p:cNvSpPr>
            <a:spLocks/>
          </p:cNvSpPr>
          <p:nvPr/>
        </p:nvSpPr>
        <p:spPr>
          <a:xfrm>
            <a:off x="5632912" y="4707917"/>
            <a:ext cx="91476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22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Poor physical health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BB19BD-B542-97D7-1D72-43E93B145C1F}"/>
              </a:ext>
            </a:extLst>
          </p:cNvPr>
          <p:cNvSpPr>
            <a:spLocks/>
          </p:cNvSpPr>
          <p:nvPr/>
        </p:nvSpPr>
        <p:spPr>
          <a:xfrm>
            <a:off x="7574630" y="4707917"/>
            <a:ext cx="177111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21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Too busy with work/family commitments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0E0CF7-239D-4CF0-969F-959777BE80F1}"/>
              </a:ext>
            </a:extLst>
          </p:cNvPr>
          <p:cNvSpPr>
            <a:spLocks/>
          </p:cNvSpPr>
          <p:nvPr/>
        </p:nvSpPr>
        <p:spPr>
          <a:xfrm>
            <a:off x="9763001" y="4623278"/>
            <a:ext cx="1942126" cy="877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To stop coronavirus spreading/ Government restrictions </a:t>
            </a:r>
          </a:p>
        </p:txBody>
      </p:sp>
      <p:graphicFrame>
        <p:nvGraphicFramePr>
          <p:cNvPr id="181" name="Chart 180" descr="21% Too busy at work or family commitments">
            <a:extLst>
              <a:ext uri="{FF2B5EF4-FFF2-40B4-BE49-F238E27FC236}">
                <a16:creationId xmlns:a16="http://schemas.microsoft.com/office/drawing/2014/main" id="{5A8F0304-057D-051A-4EA9-59C073684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75421"/>
              </p:ext>
            </p:extLst>
          </p:nvPr>
        </p:nvGraphicFramePr>
        <p:xfrm>
          <a:off x="7387418" y="2780623"/>
          <a:ext cx="2020319" cy="202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Freeform 4" descr="A woman wearing a face mask.">
            <a:extLst>
              <a:ext uri="{FF2B5EF4-FFF2-40B4-BE49-F238E27FC236}">
                <a16:creationId xmlns:a16="http://schemas.microsoft.com/office/drawing/2014/main" id="{E0643B49-B543-88F4-3F21-16180485E474}"/>
              </a:ext>
            </a:extLst>
          </p:cNvPr>
          <p:cNvSpPr/>
          <p:nvPr/>
        </p:nvSpPr>
        <p:spPr>
          <a:xfrm>
            <a:off x="5388292" y="3088782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075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DA3AD02-0BAD-A5CF-492E-691677D72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1007" y="3091741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154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2F4BF7C-41F5-2C7A-8C9B-F1FF65850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3722" y="3088782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075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2F45A48-1E7E-360A-44EC-9A462815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95576" y="3091741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075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423D17D-BE81-2682-CF39-314F92011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9389" y="3091741"/>
            <a:ext cx="1404000" cy="1404000"/>
          </a:xfrm>
          <a:custGeom>
            <a:avLst/>
            <a:gdLst>
              <a:gd name="connsiteX0" fmla="*/ 1404000 w 1404000"/>
              <a:gd name="connsiteY0" fmla="*/ 702000 h 1404000"/>
              <a:gd name="connsiteX1" fmla="*/ 702000 w 1404000"/>
              <a:gd name="connsiteY1" fmla="*/ 1404000 h 1404000"/>
              <a:gd name="connsiteX2" fmla="*/ 0 w 1404000"/>
              <a:gd name="connsiteY2" fmla="*/ 702000 h 1404000"/>
              <a:gd name="connsiteX3" fmla="*/ 702000 w 1404000"/>
              <a:gd name="connsiteY3" fmla="*/ 0 h 1404000"/>
              <a:gd name="connsiteX4" fmla="*/ 1404000 w 1404000"/>
              <a:gd name="connsiteY4" fmla="*/ 70200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1404000" y="702000"/>
                </a:move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ubicBezTo>
                  <a:pt x="1089704" y="0"/>
                  <a:pt x="1404000" y="314296"/>
                  <a:pt x="1404000" y="702000"/>
                </a:cubicBezTo>
                <a:close/>
              </a:path>
            </a:pathLst>
          </a:custGeom>
          <a:solidFill>
            <a:schemeClr val="accent4">
              <a:alpha val="40075"/>
            </a:schemeClr>
          </a:solidFill>
          <a:ln w="549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51" name="Graphic 49" descr="A cloud in the Sky during a windy day. ">
            <a:extLst>
              <a:ext uri="{FF2B5EF4-FFF2-40B4-BE49-F238E27FC236}">
                <a16:creationId xmlns:a16="http://schemas.microsoft.com/office/drawing/2014/main" id="{5AD841C4-C684-78F6-6B43-0DB46A9F1A4A}"/>
              </a:ext>
            </a:extLst>
          </p:cNvPr>
          <p:cNvGrpSpPr/>
          <p:nvPr/>
        </p:nvGrpSpPr>
        <p:grpSpPr>
          <a:xfrm>
            <a:off x="1078571" y="3385704"/>
            <a:ext cx="792337" cy="816074"/>
            <a:chOff x="3448050" y="3492332"/>
            <a:chExt cx="569971" cy="587046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D181B12-70AA-6507-8F61-5A91C48A8FD8}"/>
                </a:ext>
              </a:extLst>
            </p:cNvPr>
            <p:cNvSpPr/>
            <p:nvPr/>
          </p:nvSpPr>
          <p:spPr>
            <a:xfrm>
              <a:off x="3448050" y="3492332"/>
              <a:ext cx="555272" cy="384574"/>
            </a:xfrm>
            <a:custGeom>
              <a:avLst/>
              <a:gdLst>
                <a:gd name="connsiteX0" fmla="*/ 433156 w 555272"/>
                <a:gd name="connsiteY0" fmla="*/ 134729 h 384574"/>
                <a:gd name="connsiteX1" fmla="*/ 402062 w 555272"/>
                <a:gd name="connsiteY1" fmla="*/ 134729 h 384574"/>
                <a:gd name="connsiteX2" fmla="*/ 402062 w 555272"/>
                <a:gd name="connsiteY2" fmla="*/ 125160 h 384574"/>
                <a:gd name="connsiteX3" fmla="*/ 277589 w 555272"/>
                <a:gd name="connsiteY3" fmla="*/ 0 h 384574"/>
                <a:gd name="connsiteX4" fmla="*/ 157451 w 555272"/>
                <a:gd name="connsiteY4" fmla="*/ 92567 h 384574"/>
                <a:gd name="connsiteX5" fmla="*/ 155567 w 555272"/>
                <a:gd name="connsiteY5" fmla="*/ 139277 h 384574"/>
                <a:gd name="connsiteX6" fmla="*/ 119573 w 555272"/>
                <a:gd name="connsiteY6" fmla="*/ 134824 h 384574"/>
                <a:gd name="connsiteX7" fmla="*/ 113542 w 555272"/>
                <a:gd name="connsiteY7" fmla="*/ 135013 h 384574"/>
                <a:gd name="connsiteX8" fmla="*/ 0 w 555272"/>
                <a:gd name="connsiteY8" fmla="*/ 257520 h 384574"/>
                <a:gd name="connsiteX9" fmla="*/ 0 w 555272"/>
                <a:gd name="connsiteY9" fmla="*/ 262257 h 384574"/>
                <a:gd name="connsiteX10" fmla="*/ 111563 w 555272"/>
                <a:gd name="connsiteY10" fmla="*/ 384574 h 384574"/>
                <a:gd name="connsiteX11" fmla="*/ 145014 w 555272"/>
                <a:gd name="connsiteY11" fmla="*/ 384574 h 384574"/>
                <a:gd name="connsiteX12" fmla="*/ 477913 w 555272"/>
                <a:gd name="connsiteY12" fmla="*/ 376426 h 384574"/>
                <a:gd name="connsiteX13" fmla="*/ 555273 w 555272"/>
                <a:gd name="connsiteY13" fmla="*/ 262257 h 384574"/>
                <a:gd name="connsiteX14" fmla="*/ 555273 w 555272"/>
                <a:gd name="connsiteY14" fmla="*/ 257520 h 384574"/>
                <a:gd name="connsiteX15" fmla="*/ 433156 w 555272"/>
                <a:gd name="connsiteY15" fmla="*/ 134729 h 38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272" h="384574">
                  <a:moveTo>
                    <a:pt x="433156" y="134729"/>
                  </a:moveTo>
                  <a:lnTo>
                    <a:pt x="402062" y="134729"/>
                  </a:lnTo>
                  <a:lnTo>
                    <a:pt x="402062" y="125160"/>
                  </a:lnTo>
                  <a:cubicBezTo>
                    <a:pt x="402062" y="55995"/>
                    <a:pt x="346374" y="0"/>
                    <a:pt x="277589" y="0"/>
                  </a:cubicBezTo>
                  <a:cubicBezTo>
                    <a:pt x="220017" y="0"/>
                    <a:pt x="171679" y="39320"/>
                    <a:pt x="157451" y="92567"/>
                  </a:cubicBezTo>
                  <a:cubicBezTo>
                    <a:pt x="157451" y="92567"/>
                    <a:pt x="152269" y="115495"/>
                    <a:pt x="155567" y="139277"/>
                  </a:cubicBezTo>
                  <a:cubicBezTo>
                    <a:pt x="145014" y="136245"/>
                    <a:pt x="133330" y="134824"/>
                    <a:pt x="119573" y="134824"/>
                  </a:cubicBezTo>
                  <a:lnTo>
                    <a:pt x="113542" y="135013"/>
                  </a:lnTo>
                  <a:cubicBezTo>
                    <a:pt x="50317" y="139466"/>
                    <a:pt x="0" y="192903"/>
                    <a:pt x="0" y="257520"/>
                  </a:cubicBezTo>
                  <a:lnTo>
                    <a:pt x="0" y="262257"/>
                  </a:lnTo>
                  <a:cubicBezTo>
                    <a:pt x="0" y="326211"/>
                    <a:pt x="49940" y="384574"/>
                    <a:pt x="111563" y="384574"/>
                  </a:cubicBezTo>
                  <a:lnTo>
                    <a:pt x="145014" y="384574"/>
                  </a:lnTo>
                  <a:cubicBezTo>
                    <a:pt x="145014" y="384574"/>
                    <a:pt x="477913" y="376426"/>
                    <a:pt x="477913" y="376426"/>
                  </a:cubicBezTo>
                  <a:cubicBezTo>
                    <a:pt x="523047" y="358330"/>
                    <a:pt x="555273" y="313894"/>
                    <a:pt x="555273" y="262257"/>
                  </a:cubicBezTo>
                  <a:lnTo>
                    <a:pt x="555273" y="257520"/>
                  </a:lnTo>
                  <a:cubicBezTo>
                    <a:pt x="555273" y="189966"/>
                    <a:pt x="500339" y="134729"/>
                    <a:pt x="433156" y="13472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20C99A6E-5962-6A9A-E56E-73C6C93F4524}"/>
                </a:ext>
              </a:extLst>
            </p:cNvPr>
            <p:cNvSpPr/>
            <p:nvPr/>
          </p:nvSpPr>
          <p:spPr>
            <a:xfrm>
              <a:off x="3645924" y="3749283"/>
              <a:ext cx="243385" cy="127717"/>
            </a:xfrm>
            <a:custGeom>
              <a:avLst/>
              <a:gdLst>
                <a:gd name="connsiteX0" fmla="*/ 116369 w 243385"/>
                <a:gd name="connsiteY0" fmla="*/ 63859 h 127717"/>
                <a:gd name="connsiteX1" fmla="*/ 179877 w 243385"/>
                <a:gd name="connsiteY1" fmla="*/ 0 h 127717"/>
                <a:gd name="connsiteX2" fmla="*/ 243385 w 243385"/>
                <a:gd name="connsiteY2" fmla="*/ 63859 h 127717"/>
                <a:gd name="connsiteX3" fmla="*/ 179877 w 243385"/>
                <a:gd name="connsiteY3" fmla="*/ 127718 h 127717"/>
                <a:gd name="connsiteX4" fmla="*/ 0 w 243385"/>
                <a:gd name="connsiteY4" fmla="*/ 127718 h 1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385" h="127717">
                  <a:moveTo>
                    <a:pt x="116369" y="63859"/>
                  </a:moveTo>
                  <a:cubicBezTo>
                    <a:pt x="116369" y="28613"/>
                    <a:pt x="144731" y="0"/>
                    <a:pt x="179877" y="0"/>
                  </a:cubicBezTo>
                  <a:cubicBezTo>
                    <a:pt x="215023" y="0"/>
                    <a:pt x="243385" y="28613"/>
                    <a:pt x="243385" y="63859"/>
                  </a:cubicBezTo>
                  <a:cubicBezTo>
                    <a:pt x="243385" y="99104"/>
                    <a:pt x="215023" y="127718"/>
                    <a:pt x="179877" y="127718"/>
                  </a:cubicBezTo>
                  <a:lnTo>
                    <a:pt x="0" y="127718"/>
                  </a:lnTo>
                </a:path>
              </a:pathLst>
            </a:custGeom>
            <a:noFill/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BF0AAF74-9BB3-DD47-1F76-75745AA8885B}"/>
                </a:ext>
              </a:extLst>
            </p:cNvPr>
            <p:cNvSpPr/>
            <p:nvPr/>
          </p:nvSpPr>
          <p:spPr>
            <a:xfrm>
              <a:off x="3580437" y="3940670"/>
              <a:ext cx="101292" cy="9474"/>
            </a:xfrm>
            <a:custGeom>
              <a:avLst/>
              <a:gdLst>
                <a:gd name="connsiteX0" fmla="*/ 101293 w 101292"/>
                <a:gd name="connsiteY0" fmla="*/ 0 h 9474"/>
                <a:gd name="connsiteX1" fmla="*/ 0 w 101292"/>
                <a:gd name="connsiteY1" fmla="*/ 0 h 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292" h="9474">
                  <a:moveTo>
                    <a:pt x="101293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EDBC29C-F8F1-4711-A7F6-7A3406AE625C}"/>
                </a:ext>
              </a:extLst>
            </p:cNvPr>
            <p:cNvSpPr/>
            <p:nvPr/>
          </p:nvSpPr>
          <p:spPr>
            <a:xfrm>
              <a:off x="3470475" y="3940670"/>
              <a:ext cx="45887" cy="9474"/>
            </a:xfrm>
            <a:custGeom>
              <a:avLst/>
              <a:gdLst>
                <a:gd name="connsiteX0" fmla="*/ 45888 w 45887"/>
                <a:gd name="connsiteY0" fmla="*/ 0 h 9474"/>
                <a:gd name="connsiteX1" fmla="*/ 0 w 45887"/>
                <a:gd name="connsiteY1" fmla="*/ 0 h 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887" h="9474">
                  <a:moveTo>
                    <a:pt x="45888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F0A5701-D96D-5A34-330D-6DCCB5F0566F}"/>
                </a:ext>
              </a:extLst>
            </p:cNvPr>
            <p:cNvSpPr/>
            <p:nvPr/>
          </p:nvSpPr>
          <p:spPr>
            <a:xfrm>
              <a:off x="3750891" y="3940575"/>
              <a:ext cx="267130" cy="111800"/>
            </a:xfrm>
            <a:custGeom>
              <a:avLst/>
              <a:gdLst>
                <a:gd name="connsiteX0" fmla="*/ 156509 w 267130"/>
                <a:gd name="connsiteY0" fmla="*/ 63764 h 111800"/>
                <a:gd name="connsiteX1" fmla="*/ 211537 w 267130"/>
                <a:gd name="connsiteY1" fmla="*/ 111800 h 111800"/>
                <a:gd name="connsiteX2" fmla="*/ 267130 w 267130"/>
                <a:gd name="connsiteY2" fmla="*/ 55900 h 111800"/>
                <a:gd name="connsiteX3" fmla="*/ 211537 w 267130"/>
                <a:gd name="connsiteY3" fmla="*/ 0 h 111800"/>
                <a:gd name="connsiteX4" fmla="*/ 0 w 267130"/>
                <a:gd name="connsiteY4" fmla="*/ 0 h 11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130" h="111800">
                  <a:moveTo>
                    <a:pt x="156509" y="63764"/>
                  </a:moveTo>
                  <a:cubicBezTo>
                    <a:pt x="160278" y="90956"/>
                    <a:pt x="183458" y="111800"/>
                    <a:pt x="211537" y="111800"/>
                  </a:cubicBezTo>
                  <a:cubicBezTo>
                    <a:pt x="242255" y="111800"/>
                    <a:pt x="267130" y="86787"/>
                    <a:pt x="267130" y="55900"/>
                  </a:cubicBezTo>
                  <a:cubicBezTo>
                    <a:pt x="267130" y="25013"/>
                    <a:pt x="242255" y="0"/>
                    <a:pt x="211537" y="0"/>
                  </a:cubicBez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8197ADF-F85C-A52B-137D-EAF7EAA2D759}"/>
                </a:ext>
              </a:extLst>
            </p:cNvPr>
            <p:cNvSpPr/>
            <p:nvPr/>
          </p:nvSpPr>
          <p:spPr>
            <a:xfrm>
              <a:off x="3640459" y="4004529"/>
              <a:ext cx="189488" cy="74849"/>
            </a:xfrm>
            <a:custGeom>
              <a:avLst/>
              <a:gdLst>
                <a:gd name="connsiteX0" fmla="*/ 116746 w 189488"/>
                <a:gd name="connsiteY0" fmla="*/ 48605 h 74849"/>
                <a:gd name="connsiteX1" fmla="*/ 152269 w 189488"/>
                <a:gd name="connsiteY1" fmla="*/ 74849 h 74849"/>
                <a:gd name="connsiteX2" fmla="*/ 189488 w 189488"/>
                <a:gd name="connsiteY2" fmla="*/ 37425 h 74849"/>
                <a:gd name="connsiteX3" fmla="*/ 152269 w 189488"/>
                <a:gd name="connsiteY3" fmla="*/ 0 h 74849"/>
                <a:gd name="connsiteX4" fmla="*/ 0 w 189488"/>
                <a:gd name="connsiteY4" fmla="*/ 0 h 7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488" h="74849">
                  <a:moveTo>
                    <a:pt x="116746" y="48605"/>
                  </a:moveTo>
                  <a:cubicBezTo>
                    <a:pt x="121457" y="63859"/>
                    <a:pt x="135591" y="74849"/>
                    <a:pt x="152269" y="74849"/>
                  </a:cubicBezTo>
                  <a:cubicBezTo>
                    <a:pt x="172810" y="74849"/>
                    <a:pt x="189488" y="58079"/>
                    <a:pt x="189488" y="37425"/>
                  </a:cubicBezTo>
                  <a:cubicBezTo>
                    <a:pt x="189488" y="16770"/>
                    <a:pt x="172810" y="0"/>
                    <a:pt x="152269" y="0"/>
                  </a:cubicBez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rgbClr val="39455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2" name="Graphic 1" descr="A small house with smoke coming out the chimney. ">
            <a:extLst>
              <a:ext uri="{FF2B5EF4-FFF2-40B4-BE49-F238E27FC236}">
                <a16:creationId xmlns:a16="http://schemas.microsoft.com/office/drawing/2014/main" id="{FBA86662-8A96-D839-D393-45A946570070}"/>
              </a:ext>
            </a:extLst>
          </p:cNvPr>
          <p:cNvGrpSpPr/>
          <p:nvPr/>
        </p:nvGrpSpPr>
        <p:grpSpPr>
          <a:xfrm>
            <a:off x="3389388" y="3354518"/>
            <a:ext cx="778328" cy="809722"/>
            <a:chOff x="5790347" y="3110592"/>
            <a:chExt cx="615570" cy="640399"/>
          </a:xfrm>
        </p:grpSpPr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A1ABAF1-832D-9C4F-B4E1-0025D82EB372}"/>
                </a:ext>
              </a:extLst>
            </p:cNvPr>
            <p:cNvSpPr/>
            <p:nvPr/>
          </p:nvSpPr>
          <p:spPr>
            <a:xfrm>
              <a:off x="5897064" y="3334657"/>
              <a:ext cx="55917" cy="104437"/>
            </a:xfrm>
            <a:custGeom>
              <a:avLst/>
              <a:gdLst>
                <a:gd name="connsiteX0" fmla="*/ 0 w 55917"/>
                <a:gd name="connsiteY0" fmla="*/ 104438 h 104437"/>
                <a:gd name="connsiteX1" fmla="*/ 0 w 55917"/>
                <a:gd name="connsiteY1" fmla="*/ 0 h 104437"/>
                <a:gd name="connsiteX2" fmla="*/ 55918 w 55917"/>
                <a:gd name="connsiteY2" fmla="*/ 0 h 104437"/>
                <a:gd name="connsiteX3" fmla="*/ 55918 w 55917"/>
                <a:gd name="connsiteY3" fmla="*/ 71795 h 10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917" h="104437">
                  <a:moveTo>
                    <a:pt x="0" y="104438"/>
                  </a:moveTo>
                  <a:lnTo>
                    <a:pt x="0" y="0"/>
                  </a:lnTo>
                  <a:lnTo>
                    <a:pt x="55918" y="0"/>
                  </a:lnTo>
                  <a:lnTo>
                    <a:pt x="55918" y="71795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 w="317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9B02A184-1848-CC34-5AC0-CFF9DEBB776F}"/>
                </a:ext>
              </a:extLst>
            </p:cNvPr>
            <p:cNvSpPr/>
            <p:nvPr/>
          </p:nvSpPr>
          <p:spPr>
            <a:xfrm>
              <a:off x="6310478" y="3253144"/>
              <a:ext cx="9477" cy="70662"/>
            </a:xfrm>
            <a:custGeom>
              <a:avLst/>
              <a:gdLst>
                <a:gd name="connsiteX0" fmla="*/ 0 w 9477"/>
                <a:gd name="connsiteY0" fmla="*/ 0 h 70662"/>
                <a:gd name="connsiteX1" fmla="*/ 0 w 9477"/>
                <a:gd name="connsiteY1" fmla="*/ 70663 h 7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77" h="70662">
                  <a:moveTo>
                    <a:pt x="0" y="0"/>
                  </a:moveTo>
                  <a:lnTo>
                    <a:pt x="0" y="70663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23B2BBE-D9F9-8C63-609B-F00E5EC58C47}"/>
                </a:ext>
              </a:extLst>
            </p:cNvPr>
            <p:cNvSpPr/>
            <p:nvPr/>
          </p:nvSpPr>
          <p:spPr>
            <a:xfrm>
              <a:off x="6274937" y="3288523"/>
              <a:ext cx="70987" cy="9434"/>
            </a:xfrm>
            <a:custGeom>
              <a:avLst/>
              <a:gdLst>
                <a:gd name="connsiteX0" fmla="*/ 70987 w 70987"/>
                <a:gd name="connsiteY0" fmla="*/ 0 h 9434"/>
                <a:gd name="connsiteX1" fmla="*/ 0 w 70987"/>
                <a:gd name="connsiteY1" fmla="*/ 0 h 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987" h="9434">
                  <a:moveTo>
                    <a:pt x="70987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0CB5C88-F4C4-026D-AF1E-4606EE49B080}"/>
                </a:ext>
              </a:extLst>
            </p:cNvPr>
            <p:cNvSpPr/>
            <p:nvPr/>
          </p:nvSpPr>
          <p:spPr>
            <a:xfrm>
              <a:off x="6389616" y="3575891"/>
              <a:ext cx="16301" cy="16226"/>
            </a:xfrm>
            <a:custGeom>
              <a:avLst/>
              <a:gdLst>
                <a:gd name="connsiteX0" fmla="*/ 16301 w 16301"/>
                <a:gd name="connsiteY0" fmla="*/ 8113 h 16226"/>
                <a:gd name="connsiteX1" fmla="*/ 8151 w 16301"/>
                <a:gd name="connsiteY1" fmla="*/ 16227 h 16226"/>
                <a:gd name="connsiteX2" fmla="*/ 0 w 16301"/>
                <a:gd name="connsiteY2" fmla="*/ 8113 h 16226"/>
                <a:gd name="connsiteX3" fmla="*/ 8151 w 16301"/>
                <a:gd name="connsiteY3" fmla="*/ 0 h 16226"/>
                <a:gd name="connsiteX4" fmla="*/ 16301 w 16301"/>
                <a:gd name="connsiteY4" fmla="*/ 8113 h 1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1" h="16226">
                  <a:moveTo>
                    <a:pt x="16301" y="8113"/>
                  </a:moveTo>
                  <a:cubicBezTo>
                    <a:pt x="16301" y="12642"/>
                    <a:pt x="12700" y="16227"/>
                    <a:pt x="8151" y="16227"/>
                  </a:cubicBezTo>
                  <a:cubicBezTo>
                    <a:pt x="3601" y="16227"/>
                    <a:pt x="0" y="12642"/>
                    <a:pt x="0" y="8113"/>
                  </a:cubicBezTo>
                  <a:cubicBezTo>
                    <a:pt x="0" y="3585"/>
                    <a:pt x="3696" y="0"/>
                    <a:pt x="8151" y="0"/>
                  </a:cubicBezTo>
                  <a:cubicBezTo>
                    <a:pt x="12605" y="0"/>
                    <a:pt x="16301" y="3585"/>
                    <a:pt x="16301" y="8113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85B9B84-DD1D-F475-F39D-4828F7F4A787}"/>
                </a:ext>
              </a:extLst>
            </p:cNvPr>
            <p:cNvSpPr/>
            <p:nvPr/>
          </p:nvSpPr>
          <p:spPr>
            <a:xfrm>
              <a:off x="6147558" y="3219747"/>
              <a:ext cx="16301" cy="16226"/>
            </a:xfrm>
            <a:custGeom>
              <a:avLst/>
              <a:gdLst>
                <a:gd name="connsiteX0" fmla="*/ 16302 w 16301"/>
                <a:gd name="connsiteY0" fmla="*/ 8113 h 16226"/>
                <a:gd name="connsiteX1" fmla="*/ 8151 w 16301"/>
                <a:gd name="connsiteY1" fmla="*/ 16227 h 16226"/>
                <a:gd name="connsiteX2" fmla="*/ 0 w 16301"/>
                <a:gd name="connsiteY2" fmla="*/ 8113 h 16226"/>
                <a:gd name="connsiteX3" fmla="*/ 8151 w 16301"/>
                <a:gd name="connsiteY3" fmla="*/ 0 h 16226"/>
                <a:gd name="connsiteX4" fmla="*/ 16302 w 16301"/>
                <a:gd name="connsiteY4" fmla="*/ 8113 h 1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1" h="16226">
                  <a:moveTo>
                    <a:pt x="16302" y="8113"/>
                  </a:moveTo>
                  <a:cubicBezTo>
                    <a:pt x="16302" y="12642"/>
                    <a:pt x="12700" y="16227"/>
                    <a:pt x="8151" y="16227"/>
                  </a:cubicBezTo>
                  <a:cubicBezTo>
                    <a:pt x="3602" y="16227"/>
                    <a:pt x="0" y="12642"/>
                    <a:pt x="0" y="8113"/>
                  </a:cubicBezTo>
                  <a:cubicBezTo>
                    <a:pt x="0" y="3585"/>
                    <a:pt x="3696" y="0"/>
                    <a:pt x="8151" y="0"/>
                  </a:cubicBezTo>
                  <a:cubicBezTo>
                    <a:pt x="12605" y="0"/>
                    <a:pt x="16302" y="3585"/>
                    <a:pt x="16302" y="8113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1E78278-DE7C-9CD3-B705-5A8567F15D94}"/>
                </a:ext>
              </a:extLst>
            </p:cNvPr>
            <p:cNvSpPr/>
            <p:nvPr/>
          </p:nvSpPr>
          <p:spPr>
            <a:xfrm>
              <a:off x="6232761" y="3158141"/>
              <a:ext cx="16301" cy="16226"/>
            </a:xfrm>
            <a:custGeom>
              <a:avLst/>
              <a:gdLst>
                <a:gd name="connsiteX0" fmla="*/ 16302 w 16301"/>
                <a:gd name="connsiteY0" fmla="*/ 8113 h 16226"/>
                <a:gd name="connsiteX1" fmla="*/ 8151 w 16301"/>
                <a:gd name="connsiteY1" fmla="*/ 16227 h 16226"/>
                <a:gd name="connsiteX2" fmla="*/ 0 w 16301"/>
                <a:gd name="connsiteY2" fmla="*/ 8113 h 16226"/>
                <a:gd name="connsiteX3" fmla="*/ 8151 w 16301"/>
                <a:gd name="connsiteY3" fmla="*/ 0 h 16226"/>
                <a:gd name="connsiteX4" fmla="*/ 16302 w 16301"/>
                <a:gd name="connsiteY4" fmla="*/ 8113 h 1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1" h="16226">
                  <a:moveTo>
                    <a:pt x="16302" y="8113"/>
                  </a:moveTo>
                  <a:cubicBezTo>
                    <a:pt x="16302" y="12642"/>
                    <a:pt x="12700" y="16227"/>
                    <a:pt x="8151" y="16227"/>
                  </a:cubicBezTo>
                  <a:cubicBezTo>
                    <a:pt x="3602" y="16227"/>
                    <a:pt x="0" y="12642"/>
                    <a:pt x="0" y="8113"/>
                  </a:cubicBezTo>
                  <a:cubicBezTo>
                    <a:pt x="0" y="3585"/>
                    <a:pt x="3696" y="0"/>
                    <a:pt x="8151" y="0"/>
                  </a:cubicBezTo>
                  <a:cubicBezTo>
                    <a:pt x="12605" y="0"/>
                    <a:pt x="16302" y="3585"/>
                    <a:pt x="16302" y="8113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4EB946E-01DF-DABA-145F-4090E99F18BD}"/>
                </a:ext>
              </a:extLst>
            </p:cNvPr>
            <p:cNvSpPr/>
            <p:nvPr/>
          </p:nvSpPr>
          <p:spPr>
            <a:xfrm>
              <a:off x="5804468" y="3342393"/>
              <a:ext cx="16301" cy="16226"/>
            </a:xfrm>
            <a:custGeom>
              <a:avLst/>
              <a:gdLst>
                <a:gd name="connsiteX0" fmla="*/ 16301 w 16301"/>
                <a:gd name="connsiteY0" fmla="*/ 8113 h 16226"/>
                <a:gd name="connsiteX1" fmla="*/ 8151 w 16301"/>
                <a:gd name="connsiteY1" fmla="*/ 16227 h 16226"/>
                <a:gd name="connsiteX2" fmla="*/ 0 w 16301"/>
                <a:gd name="connsiteY2" fmla="*/ 8113 h 16226"/>
                <a:gd name="connsiteX3" fmla="*/ 8151 w 16301"/>
                <a:gd name="connsiteY3" fmla="*/ 0 h 16226"/>
                <a:gd name="connsiteX4" fmla="*/ 16301 w 16301"/>
                <a:gd name="connsiteY4" fmla="*/ 8113 h 1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1" h="16226">
                  <a:moveTo>
                    <a:pt x="16301" y="8113"/>
                  </a:moveTo>
                  <a:cubicBezTo>
                    <a:pt x="16301" y="12642"/>
                    <a:pt x="12700" y="16227"/>
                    <a:pt x="8151" y="16227"/>
                  </a:cubicBezTo>
                  <a:cubicBezTo>
                    <a:pt x="3601" y="16227"/>
                    <a:pt x="0" y="12642"/>
                    <a:pt x="0" y="8113"/>
                  </a:cubicBezTo>
                  <a:cubicBezTo>
                    <a:pt x="0" y="3585"/>
                    <a:pt x="3696" y="0"/>
                    <a:pt x="8151" y="0"/>
                  </a:cubicBezTo>
                  <a:cubicBezTo>
                    <a:pt x="12605" y="0"/>
                    <a:pt x="16301" y="3585"/>
                    <a:pt x="16301" y="8113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2A20A5FD-FB0C-D4F4-CE65-2187C84AE79C}"/>
                </a:ext>
              </a:extLst>
            </p:cNvPr>
            <p:cNvSpPr/>
            <p:nvPr/>
          </p:nvSpPr>
          <p:spPr>
            <a:xfrm>
              <a:off x="5969284" y="3690697"/>
              <a:ext cx="434453" cy="60294"/>
            </a:xfrm>
            <a:custGeom>
              <a:avLst/>
              <a:gdLst>
                <a:gd name="connsiteX0" fmla="*/ 0 w 434453"/>
                <a:gd name="connsiteY0" fmla="*/ 60295 h 60294"/>
                <a:gd name="connsiteX1" fmla="*/ 434454 w 434453"/>
                <a:gd name="connsiteY1" fmla="*/ 13218 h 6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453" h="60294">
                  <a:moveTo>
                    <a:pt x="0" y="60295"/>
                  </a:moveTo>
                  <a:cubicBezTo>
                    <a:pt x="0" y="60295"/>
                    <a:pt x="220923" y="-33954"/>
                    <a:pt x="434454" y="13218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B8B3C0B-8B44-1147-2AE8-8FE6162AB9FB}"/>
                </a:ext>
              </a:extLst>
            </p:cNvPr>
            <p:cNvSpPr/>
            <p:nvPr/>
          </p:nvSpPr>
          <p:spPr>
            <a:xfrm>
              <a:off x="5790347" y="3646820"/>
              <a:ext cx="287550" cy="66529"/>
            </a:xfrm>
            <a:custGeom>
              <a:avLst/>
              <a:gdLst>
                <a:gd name="connsiteX0" fmla="*/ 0 w 287550"/>
                <a:gd name="connsiteY0" fmla="*/ 3320 h 66529"/>
                <a:gd name="connsiteX1" fmla="*/ 287551 w 287550"/>
                <a:gd name="connsiteY1" fmla="*/ 66529 h 66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550" h="66529">
                  <a:moveTo>
                    <a:pt x="0" y="3320"/>
                  </a:moveTo>
                  <a:cubicBezTo>
                    <a:pt x="0" y="3320"/>
                    <a:pt x="126242" y="-21870"/>
                    <a:pt x="287551" y="66529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AC3378B-D193-9F05-46D2-B5FD999FEC0F}"/>
                </a:ext>
              </a:extLst>
            </p:cNvPr>
            <p:cNvSpPr/>
            <p:nvPr/>
          </p:nvSpPr>
          <p:spPr>
            <a:xfrm>
              <a:off x="5822855" y="3319279"/>
              <a:ext cx="521173" cy="172741"/>
            </a:xfrm>
            <a:custGeom>
              <a:avLst/>
              <a:gdLst>
                <a:gd name="connsiteX0" fmla="*/ 0 w 521173"/>
                <a:gd name="connsiteY0" fmla="*/ 172742 h 172741"/>
                <a:gd name="connsiteX1" fmla="*/ 260729 w 521173"/>
                <a:gd name="connsiteY1" fmla="*/ 0 h 172741"/>
                <a:gd name="connsiteX2" fmla="*/ 521174 w 521173"/>
                <a:gd name="connsiteY2" fmla="*/ 172742 h 17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173" h="172741">
                  <a:moveTo>
                    <a:pt x="0" y="172742"/>
                  </a:moveTo>
                  <a:lnTo>
                    <a:pt x="260729" y="0"/>
                  </a:lnTo>
                  <a:lnTo>
                    <a:pt x="521174" y="172742"/>
                  </a:ln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E4BECC99-E3D5-4669-634C-47560E476436}"/>
                </a:ext>
              </a:extLst>
            </p:cNvPr>
            <p:cNvSpPr/>
            <p:nvPr/>
          </p:nvSpPr>
          <p:spPr>
            <a:xfrm>
              <a:off x="5894032" y="3500700"/>
              <a:ext cx="9477" cy="149344"/>
            </a:xfrm>
            <a:custGeom>
              <a:avLst/>
              <a:gdLst>
                <a:gd name="connsiteX0" fmla="*/ 0 w 9477"/>
                <a:gd name="connsiteY0" fmla="*/ 0 h 149344"/>
                <a:gd name="connsiteX1" fmla="*/ 0 w 9477"/>
                <a:gd name="connsiteY1" fmla="*/ 149345 h 14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77" h="149344">
                  <a:moveTo>
                    <a:pt x="0" y="0"/>
                  </a:moveTo>
                  <a:lnTo>
                    <a:pt x="0" y="149345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9E0CF73-BAA6-4A86-8E63-D2F9CE413F24}"/>
                </a:ext>
              </a:extLst>
            </p:cNvPr>
            <p:cNvSpPr/>
            <p:nvPr/>
          </p:nvSpPr>
          <p:spPr>
            <a:xfrm>
              <a:off x="6272852" y="3500700"/>
              <a:ext cx="9477" cy="187081"/>
            </a:xfrm>
            <a:custGeom>
              <a:avLst/>
              <a:gdLst>
                <a:gd name="connsiteX0" fmla="*/ 0 w 9477"/>
                <a:gd name="connsiteY0" fmla="*/ 0 h 187081"/>
                <a:gd name="connsiteX1" fmla="*/ 0 w 9477"/>
                <a:gd name="connsiteY1" fmla="*/ 187082 h 18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77" h="187081">
                  <a:moveTo>
                    <a:pt x="0" y="0"/>
                  </a:moveTo>
                  <a:lnTo>
                    <a:pt x="0" y="187082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688B2CF-B477-C09F-02E1-82C1C50B90E1}"/>
                </a:ext>
              </a:extLst>
            </p:cNvPr>
            <p:cNvSpPr/>
            <p:nvPr/>
          </p:nvSpPr>
          <p:spPr>
            <a:xfrm>
              <a:off x="6018662" y="3482398"/>
              <a:ext cx="129558" cy="128966"/>
            </a:xfrm>
            <a:custGeom>
              <a:avLst/>
              <a:gdLst>
                <a:gd name="connsiteX0" fmla="*/ 0 w 129558"/>
                <a:gd name="connsiteY0" fmla="*/ 0 h 128966"/>
                <a:gd name="connsiteX1" fmla="*/ 129559 w 129558"/>
                <a:gd name="connsiteY1" fmla="*/ 0 h 128966"/>
                <a:gd name="connsiteX2" fmla="*/ 129559 w 129558"/>
                <a:gd name="connsiteY2" fmla="*/ 128967 h 128966"/>
                <a:gd name="connsiteX3" fmla="*/ 0 w 129558"/>
                <a:gd name="connsiteY3" fmla="*/ 128967 h 12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58" h="128966">
                  <a:moveTo>
                    <a:pt x="0" y="0"/>
                  </a:moveTo>
                  <a:lnTo>
                    <a:pt x="129559" y="0"/>
                  </a:lnTo>
                  <a:lnTo>
                    <a:pt x="129559" y="128967"/>
                  </a:lnTo>
                  <a:lnTo>
                    <a:pt x="0" y="128967"/>
                  </a:lnTo>
                  <a:close/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1CCF9C7-50E4-C520-154D-092DBFC05191}"/>
                </a:ext>
              </a:extLst>
            </p:cNvPr>
            <p:cNvSpPr/>
            <p:nvPr/>
          </p:nvSpPr>
          <p:spPr>
            <a:xfrm>
              <a:off x="6083489" y="3482586"/>
              <a:ext cx="9477" cy="128966"/>
            </a:xfrm>
            <a:custGeom>
              <a:avLst/>
              <a:gdLst>
                <a:gd name="connsiteX0" fmla="*/ 0 w 9477"/>
                <a:gd name="connsiteY0" fmla="*/ 0 h 128966"/>
                <a:gd name="connsiteX1" fmla="*/ 0 w 9477"/>
                <a:gd name="connsiteY1" fmla="*/ 128967 h 12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77" h="128966">
                  <a:moveTo>
                    <a:pt x="0" y="0"/>
                  </a:moveTo>
                  <a:lnTo>
                    <a:pt x="0" y="128967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A4D35AF-5C9D-F65A-24E6-97D0E8B72C6B}"/>
                </a:ext>
              </a:extLst>
            </p:cNvPr>
            <p:cNvSpPr/>
            <p:nvPr/>
          </p:nvSpPr>
          <p:spPr>
            <a:xfrm>
              <a:off x="6018662" y="3547588"/>
              <a:ext cx="129558" cy="9434"/>
            </a:xfrm>
            <a:custGeom>
              <a:avLst/>
              <a:gdLst>
                <a:gd name="connsiteX0" fmla="*/ 129559 w 129558"/>
                <a:gd name="connsiteY0" fmla="*/ 0 h 9434"/>
                <a:gd name="connsiteX1" fmla="*/ 0 w 129558"/>
                <a:gd name="connsiteY1" fmla="*/ 0 h 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558" h="9434">
                  <a:moveTo>
                    <a:pt x="129559" y="0"/>
                  </a:moveTo>
                  <a:lnTo>
                    <a:pt x="0" y="0"/>
                  </a:lnTo>
                </a:path>
              </a:pathLst>
            </a:custGeom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683BA56-7CA0-7A60-B476-6ECCF42F66DC}"/>
                </a:ext>
              </a:extLst>
            </p:cNvPr>
            <p:cNvSpPr/>
            <p:nvPr/>
          </p:nvSpPr>
          <p:spPr>
            <a:xfrm>
              <a:off x="5873844" y="3110592"/>
              <a:ext cx="208791" cy="176987"/>
            </a:xfrm>
            <a:custGeom>
              <a:avLst/>
              <a:gdLst>
                <a:gd name="connsiteX0" fmla="*/ 51274 w 208791"/>
                <a:gd name="connsiteY0" fmla="*/ 176987 h 176987"/>
                <a:gd name="connsiteX1" fmla="*/ 51274 w 208791"/>
                <a:gd name="connsiteY1" fmla="*/ 174817 h 176987"/>
                <a:gd name="connsiteX2" fmla="*/ 81887 w 208791"/>
                <a:gd name="connsiteY2" fmla="*/ 144345 h 176987"/>
                <a:gd name="connsiteX3" fmla="*/ 115248 w 208791"/>
                <a:gd name="connsiteY3" fmla="*/ 144345 h 176987"/>
                <a:gd name="connsiteX4" fmla="*/ 145860 w 208791"/>
                <a:gd name="connsiteY4" fmla="*/ 113777 h 176987"/>
                <a:gd name="connsiteX5" fmla="*/ 145860 w 208791"/>
                <a:gd name="connsiteY5" fmla="*/ 112079 h 176987"/>
                <a:gd name="connsiteX6" fmla="*/ 115248 w 208791"/>
                <a:gd name="connsiteY6" fmla="*/ 81607 h 176987"/>
                <a:gd name="connsiteX7" fmla="*/ 39332 w 208791"/>
                <a:gd name="connsiteY7" fmla="*/ 81607 h 176987"/>
                <a:gd name="connsiteX8" fmla="*/ 0 w 208791"/>
                <a:gd name="connsiteY8" fmla="*/ 42454 h 176987"/>
                <a:gd name="connsiteX9" fmla="*/ 0 w 208791"/>
                <a:gd name="connsiteY9" fmla="*/ 39152 h 176987"/>
                <a:gd name="connsiteX10" fmla="*/ 39332 w 208791"/>
                <a:gd name="connsiteY10" fmla="*/ 0 h 176987"/>
                <a:gd name="connsiteX11" fmla="*/ 208792 w 208791"/>
                <a:gd name="connsiteY11" fmla="*/ 0 h 17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791" h="176987">
                  <a:moveTo>
                    <a:pt x="51274" y="176987"/>
                  </a:moveTo>
                  <a:lnTo>
                    <a:pt x="51274" y="174817"/>
                  </a:lnTo>
                  <a:cubicBezTo>
                    <a:pt x="51274" y="158024"/>
                    <a:pt x="65016" y="144345"/>
                    <a:pt x="81887" y="144345"/>
                  </a:cubicBezTo>
                  <a:lnTo>
                    <a:pt x="115248" y="144345"/>
                  </a:lnTo>
                  <a:cubicBezTo>
                    <a:pt x="132118" y="144345"/>
                    <a:pt x="145860" y="130476"/>
                    <a:pt x="145860" y="113777"/>
                  </a:cubicBezTo>
                  <a:lnTo>
                    <a:pt x="145860" y="112079"/>
                  </a:lnTo>
                  <a:cubicBezTo>
                    <a:pt x="145860" y="95286"/>
                    <a:pt x="132118" y="81607"/>
                    <a:pt x="115248" y="81607"/>
                  </a:cubicBezTo>
                  <a:lnTo>
                    <a:pt x="39332" y="81607"/>
                  </a:lnTo>
                  <a:cubicBezTo>
                    <a:pt x="17723" y="81607"/>
                    <a:pt x="0" y="63964"/>
                    <a:pt x="0" y="42454"/>
                  </a:cubicBezTo>
                  <a:lnTo>
                    <a:pt x="0" y="39152"/>
                  </a:lnTo>
                  <a:cubicBezTo>
                    <a:pt x="0" y="17642"/>
                    <a:pt x="17723" y="0"/>
                    <a:pt x="39332" y="0"/>
                  </a:cubicBezTo>
                  <a:lnTo>
                    <a:pt x="208792" y="0"/>
                  </a:lnTo>
                </a:path>
              </a:pathLst>
            </a:custGeom>
            <a:noFill/>
            <a:ln w="31750" cap="rnd">
              <a:solidFill>
                <a:schemeClr val="accent4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85" name="Graphic 183" descr="Coronavirus spreading with a wind gust.">
            <a:extLst>
              <a:ext uri="{FF2B5EF4-FFF2-40B4-BE49-F238E27FC236}">
                <a16:creationId xmlns:a16="http://schemas.microsoft.com/office/drawing/2014/main" id="{214EEDC4-BEC7-A94E-47B6-CC72D930A6E2}"/>
              </a:ext>
            </a:extLst>
          </p:cNvPr>
          <p:cNvGrpSpPr/>
          <p:nvPr/>
        </p:nvGrpSpPr>
        <p:grpSpPr>
          <a:xfrm>
            <a:off x="10228454" y="3493154"/>
            <a:ext cx="945876" cy="601174"/>
            <a:chOff x="10319547" y="3311514"/>
            <a:chExt cx="768046" cy="488150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3AC60D05-E1C3-8C77-03C3-A6E10818CCD9}"/>
                </a:ext>
              </a:extLst>
            </p:cNvPr>
            <p:cNvSpPr/>
            <p:nvPr/>
          </p:nvSpPr>
          <p:spPr>
            <a:xfrm>
              <a:off x="10501218" y="3397121"/>
              <a:ext cx="206147" cy="204328"/>
            </a:xfrm>
            <a:custGeom>
              <a:avLst/>
              <a:gdLst>
                <a:gd name="connsiteX0" fmla="*/ 206147 w 206147"/>
                <a:gd name="connsiteY0" fmla="*/ 102164 h 204328"/>
                <a:gd name="connsiteX1" fmla="*/ 103026 w 206147"/>
                <a:gd name="connsiteY1" fmla="*/ 204329 h 204328"/>
                <a:gd name="connsiteX2" fmla="*/ 0 w 206147"/>
                <a:gd name="connsiteY2" fmla="*/ 102164 h 204328"/>
                <a:gd name="connsiteX3" fmla="*/ 103026 w 206147"/>
                <a:gd name="connsiteY3" fmla="*/ 0 h 204328"/>
                <a:gd name="connsiteX4" fmla="*/ 206147 w 206147"/>
                <a:gd name="connsiteY4" fmla="*/ 102164 h 20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47" h="204328">
                  <a:moveTo>
                    <a:pt x="206147" y="102164"/>
                  </a:moveTo>
                  <a:cubicBezTo>
                    <a:pt x="206147" y="158609"/>
                    <a:pt x="159947" y="204329"/>
                    <a:pt x="103026" y="204329"/>
                  </a:cubicBezTo>
                  <a:cubicBezTo>
                    <a:pt x="46106" y="204329"/>
                    <a:pt x="0" y="158609"/>
                    <a:pt x="0" y="102164"/>
                  </a:cubicBezTo>
                  <a:cubicBezTo>
                    <a:pt x="0" y="45720"/>
                    <a:pt x="46106" y="0"/>
                    <a:pt x="103026" y="0"/>
                  </a:cubicBezTo>
                  <a:cubicBezTo>
                    <a:pt x="159947" y="0"/>
                    <a:pt x="206147" y="45720"/>
                    <a:pt x="206147" y="10216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0" cap="flat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D6175A86-A847-5DBF-6DAA-6BFAD7B2C8A7}"/>
                </a:ext>
              </a:extLst>
            </p:cNvPr>
            <p:cNvSpPr/>
            <p:nvPr/>
          </p:nvSpPr>
          <p:spPr>
            <a:xfrm>
              <a:off x="10604244" y="3356575"/>
              <a:ext cx="9486" cy="38570"/>
            </a:xfrm>
            <a:custGeom>
              <a:avLst/>
              <a:gdLst>
                <a:gd name="connsiteX0" fmla="*/ 0 w 9486"/>
                <a:gd name="connsiteY0" fmla="*/ 38570 h 38570"/>
                <a:gd name="connsiteX1" fmla="*/ 0 w 9486"/>
                <a:gd name="connsiteY1" fmla="*/ 0 h 3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6" h="38570">
                  <a:moveTo>
                    <a:pt x="0" y="3857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C713EED4-7178-BA5B-BE8D-3F7340DB60C6}"/>
                </a:ext>
              </a:extLst>
            </p:cNvPr>
            <p:cNvSpPr/>
            <p:nvPr/>
          </p:nvSpPr>
          <p:spPr>
            <a:xfrm>
              <a:off x="10604244" y="3603332"/>
              <a:ext cx="9486" cy="38570"/>
            </a:xfrm>
            <a:custGeom>
              <a:avLst/>
              <a:gdLst>
                <a:gd name="connsiteX0" fmla="*/ 0 w 9486"/>
                <a:gd name="connsiteY0" fmla="*/ 38570 h 38570"/>
                <a:gd name="connsiteX1" fmla="*/ 0 w 9486"/>
                <a:gd name="connsiteY1" fmla="*/ 0 h 38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6" h="38570">
                  <a:moveTo>
                    <a:pt x="0" y="3857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843FB981-88C7-FF76-DD1C-335F385E3AB5}"/>
                </a:ext>
              </a:extLst>
            </p:cNvPr>
            <p:cNvSpPr/>
            <p:nvPr/>
          </p:nvSpPr>
          <p:spPr>
            <a:xfrm>
              <a:off x="10709263" y="3499286"/>
              <a:ext cx="38895" cy="9407"/>
            </a:xfrm>
            <a:custGeom>
              <a:avLst/>
              <a:gdLst>
                <a:gd name="connsiteX0" fmla="*/ 0 w 38895"/>
                <a:gd name="connsiteY0" fmla="*/ 0 h 9407"/>
                <a:gd name="connsiteX1" fmla="*/ 38896 w 38895"/>
                <a:gd name="connsiteY1" fmla="*/ 0 h 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95" h="9407">
                  <a:moveTo>
                    <a:pt x="0" y="0"/>
                  </a:moveTo>
                  <a:lnTo>
                    <a:pt x="38896" y="0"/>
                  </a:lnTo>
                </a:path>
              </a:pathLst>
            </a:custGeom>
            <a:ln w="31750" cap="rnd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A86A782A-7C43-5034-DBE5-C51E7922A17A}"/>
                </a:ext>
              </a:extLst>
            </p:cNvPr>
            <p:cNvSpPr/>
            <p:nvPr/>
          </p:nvSpPr>
          <p:spPr>
            <a:xfrm>
              <a:off x="10460330" y="3499286"/>
              <a:ext cx="38990" cy="9407"/>
            </a:xfrm>
            <a:custGeom>
              <a:avLst/>
              <a:gdLst>
                <a:gd name="connsiteX0" fmla="*/ 0 w 38990"/>
                <a:gd name="connsiteY0" fmla="*/ 0 h 9407"/>
                <a:gd name="connsiteX1" fmla="*/ 38991 w 38990"/>
                <a:gd name="connsiteY1" fmla="*/ 0 h 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990" h="9407">
                  <a:moveTo>
                    <a:pt x="0" y="0"/>
                  </a:moveTo>
                  <a:lnTo>
                    <a:pt x="38991" y="0"/>
                  </a:lnTo>
                </a:path>
              </a:pathLst>
            </a:custGeom>
            <a:ln w="31750" cap="rnd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388A7F9D-1E02-AA85-F88D-8018AF7F6C20}"/>
                </a:ext>
              </a:extLst>
            </p:cNvPr>
            <p:cNvSpPr/>
            <p:nvPr/>
          </p:nvSpPr>
          <p:spPr>
            <a:xfrm>
              <a:off x="10502546" y="3398344"/>
              <a:ext cx="27511" cy="27281"/>
            </a:xfrm>
            <a:custGeom>
              <a:avLst/>
              <a:gdLst>
                <a:gd name="connsiteX0" fmla="*/ 27512 w 27511"/>
                <a:gd name="connsiteY0" fmla="*/ 27281 h 27281"/>
                <a:gd name="connsiteX1" fmla="*/ 0 w 27511"/>
                <a:gd name="connsiteY1" fmla="*/ 0 h 2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11" h="27281">
                  <a:moveTo>
                    <a:pt x="27512" y="27281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3CE287CA-50D3-95E0-1277-964DC0459657}"/>
                </a:ext>
              </a:extLst>
            </p:cNvPr>
            <p:cNvSpPr/>
            <p:nvPr/>
          </p:nvSpPr>
          <p:spPr>
            <a:xfrm>
              <a:off x="10678525" y="3572852"/>
              <a:ext cx="27511" cy="27281"/>
            </a:xfrm>
            <a:custGeom>
              <a:avLst/>
              <a:gdLst>
                <a:gd name="connsiteX0" fmla="*/ 27512 w 27511"/>
                <a:gd name="connsiteY0" fmla="*/ 27281 h 27281"/>
                <a:gd name="connsiteX1" fmla="*/ 0 w 27511"/>
                <a:gd name="connsiteY1" fmla="*/ 0 h 2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11" h="27281">
                  <a:moveTo>
                    <a:pt x="27512" y="27281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8BEB4454-3DED-DA3D-FB5F-F5DB4528F0AB}"/>
                </a:ext>
              </a:extLst>
            </p:cNvPr>
            <p:cNvSpPr/>
            <p:nvPr/>
          </p:nvSpPr>
          <p:spPr>
            <a:xfrm>
              <a:off x="10678525" y="3398344"/>
              <a:ext cx="27416" cy="27281"/>
            </a:xfrm>
            <a:custGeom>
              <a:avLst/>
              <a:gdLst>
                <a:gd name="connsiteX0" fmla="*/ 0 w 27416"/>
                <a:gd name="connsiteY0" fmla="*/ 27281 h 27281"/>
                <a:gd name="connsiteX1" fmla="*/ 27417 w 27416"/>
                <a:gd name="connsiteY1" fmla="*/ 0 h 2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6" h="27281">
                  <a:moveTo>
                    <a:pt x="0" y="27281"/>
                  </a:moveTo>
                  <a:lnTo>
                    <a:pt x="27417" y="0"/>
                  </a:lnTo>
                </a:path>
              </a:pathLst>
            </a:custGeom>
            <a:ln w="31750" cap="rnd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7F14745-AEC7-BE43-196C-EC05BA91672E}"/>
                </a:ext>
              </a:extLst>
            </p:cNvPr>
            <p:cNvSpPr/>
            <p:nvPr/>
          </p:nvSpPr>
          <p:spPr>
            <a:xfrm>
              <a:off x="10502546" y="3572852"/>
              <a:ext cx="27511" cy="27281"/>
            </a:xfrm>
            <a:custGeom>
              <a:avLst/>
              <a:gdLst>
                <a:gd name="connsiteX0" fmla="*/ 0 w 27511"/>
                <a:gd name="connsiteY0" fmla="*/ 27281 h 27281"/>
                <a:gd name="connsiteX1" fmla="*/ 27512 w 27511"/>
                <a:gd name="connsiteY1" fmla="*/ 0 h 27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11" h="27281">
                  <a:moveTo>
                    <a:pt x="0" y="27281"/>
                  </a:moveTo>
                  <a:lnTo>
                    <a:pt x="27512" y="0"/>
                  </a:lnTo>
                </a:path>
              </a:pathLst>
            </a:custGeom>
            <a:ln w="31750" cap="rnd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CC19B7A6-7AD5-DA17-7BF3-EAF3BD141DF1}"/>
                </a:ext>
              </a:extLst>
            </p:cNvPr>
            <p:cNvSpPr/>
            <p:nvPr/>
          </p:nvSpPr>
          <p:spPr>
            <a:xfrm>
              <a:off x="10362712" y="3444723"/>
              <a:ext cx="83957" cy="9407"/>
            </a:xfrm>
            <a:custGeom>
              <a:avLst/>
              <a:gdLst>
                <a:gd name="connsiteX0" fmla="*/ 83958 w 83957"/>
                <a:gd name="connsiteY0" fmla="*/ 0 h 9407"/>
                <a:gd name="connsiteX1" fmla="*/ 0 w 83957"/>
                <a:gd name="connsiteY1" fmla="*/ 0 h 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957" h="9407">
                  <a:moveTo>
                    <a:pt x="83958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7B97AF94-43B3-BD64-AD57-E70A86776680}"/>
                </a:ext>
              </a:extLst>
            </p:cNvPr>
            <p:cNvSpPr/>
            <p:nvPr/>
          </p:nvSpPr>
          <p:spPr>
            <a:xfrm>
              <a:off x="10810201" y="3378683"/>
              <a:ext cx="277392" cy="143368"/>
            </a:xfrm>
            <a:custGeom>
              <a:avLst/>
              <a:gdLst>
                <a:gd name="connsiteX0" fmla="*/ 132814 w 277392"/>
                <a:gd name="connsiteY0" fmla="*/ 71684 h 143368"/>
                <a:gd name="connsiteX1" fmla="*/ 205103 w 277392"/>
                <a:gd name="connsiteY1" fmla="*/ 0 h 143368"/>
                <a:gd name="connsiteX2" fmla="*/ 277392 w 277392"/>
                <a:gd name="connsiteY2" fmla="*/ 71684 h 143368"/>
                <a:gd name="connsiteX3" fmla="*/ 205103 w 277392"/>
                <a:gd name="connsiteY3" fmla="*/ 143369 h 143368"/>
                <a:gd name="connsiteX4" fmla="*/ 0 w 277392"/>
                <a:gd name="connsiteY4" fmla="*/ 143369 h 14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392" h="143368">
                  <a:moveTo>
                    <a:pt x="132814" y="71684"/>
                  </a:moveTo>
                  <a:cubicBezTo>
                    <a:pt x="132814" y="32079"/>
                    <a:pt x="165164" y="0"/>
                    <a:pt x="205103" y="0"/>
                  </a:cubicBezTo>
                  <a:cubicBezTo>
                    <a:pt x="245043" y="0"/>
                    <a:pt x="277392" y="32079"/>
                    <a:pt x="277392" y="71684"/>
                  </a:cubicBezTo>
                  <a:cubicBezTo>
                    <a:pt x="277392" y="111290"/>
                    <a:pt x="245043" y="143369"/>
                    <a:pt x="205103" y="143369"/>
                  </a:cubicBezTo>
                  <a:lnTo>
                    <a:pt x="0" y="143369"/>
                  </a:ln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EC6B0B81-BE97-348F-E67F-4B7FFB6DBD11}"/>
                </a:ext>
              </a:extLst>
            </p:cNvPr>
            <p:cNvSpPr/>
            <p:nvPr/>
          </p:nvSpPr>
          <p:spPr>
            <a:xfrm>
              <a:off x="10392405" y="3565514"/>
              <a:ext cx="57679" cy="9407"/>
            </a:xfrm>
            <a:custGeom>
              <a:avLst/>
              <a:gdLst>
                <a:gd name="connsiteX0" fmla="*/ 57679 w 57679"/>
                <a:gd name="connsiteY0" fmla="*/ 0 h 9407"/>
                <a:gd name="connsiteX1" fmla="*/ 0 w 57679"/>
                <a:gd name="connsiteY1" fmla="*/ 0 h 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679" h="9407">
                  <a:moveTo>
                    <a:pt x="57679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396C4244-DA84-C35E-F9D1-BFE21E67F649}"/>
                </a:ext>
              </a:extLst>
            </p:cNvPr>
            <p:cNvSpPr/>
            <p:nvPr/>
          </p:nvSpPr>
          <p:spPr>
            <a:xfrm>
              <a:off x="10319547" y="3565514"/>
              <a:ext cx="26373" cy="9407"/>
            </a:xfrm>
            <a:custGeom>
              <a:avLst/>
              <a:gdLst>
                <a:gd name="connsiteX0" fmla="*/ 26373 w 26373"/>
                <a:gd name="connsiteY0" fmla="*/ 0 h 9407"/>
                <a:gd name="connsiteX1" fmla="*/ 0 w 26373"/>
                <a:gd name="connsiteY1" fmla="*/ 0 h 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73" h="9407">
                  <a:moveTo>
                    <a:pt x="26373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51758452-7496-79AF-BFE8-51D63C436B43}"/>
                </a:ext>
              </a:extLst>
            </p:cNvPr>
            <p:cNvSpPr/>
            <p:nvPr/>
          </p:nvSpPr>
          <p:spPr>
            <a:xfrm>
              <a:off x="10464694" y="3698911"/>
              <a:ext cx="26373" cy="9407"/>
            </a:xfrm>
            <a:custGeom>
              <a:avLst/>
              <a:gdLst>
                <a:gd name="connsiteX0" fmla="*/ 26373 w 26373"/>
                <a:gd name="connsiteY0" fmla="*/ 0 h 9407"/>
                <a:gd name="connsiteX1" fmla="*/ 0 w 26373"/>
                <a:gd name="connsiteY1" fmla="*/ 0 h 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73" h="9407">
                  <a:moveTo>
                    <a:pt x="26373" y="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F91BEDBB-77D7-0EB0-00D4-D13C46E82883}"/>
                </a:ext>
              </a:extLst>
            </p:cNvPr>
            <p:cNvSpPr/>
            <p:nvPr/>
          </p:nvSpPr>
          <p:spPr>
            <a:xfrm>
              <a:off x="10771875" y="3585269"/>
              <a:ext cx="183853" cy="114582"/>
            </a:xfrm>
            <a:custGeom>
              <a:avLst/>
              <a:gdLst>
                <a:gd name="connsiteX0" fmla="*/ 68305 w 183853"/>
                <a:gd name="connsiteY0" fmla="*/ 57291 h 114582"/>
                <a:gd name="connsiteX1" fmla="*/ 126079 w 183853"/>
                <a:gd name="connsiteY1" fmla="*/ 114582 h 114582"/>
                <a:gd name="connsiteX2" fmla="*/ 183853 w 183853"/>
                <a:gd name="connsiteY2" fmla="*/ 57291 h 114582"/>
                <a:gd name="connsiteX3" fmla="*/ 126079 w 183853"/>
                <a:gd name="connsiteY3" fmla="*/ 0 h 114582"/>
                <a:gd name="connsiteX4" fmla="*/ 0 w 183853"/>
                <a:gd name="connsiteY4" fmla="*/ 0 h 11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853" h="114582">
                  <a:moveTo>
                    <a:pt x="68305" y="57291"/>
                  </a:moveTo>
                  <a:cubicBezTo>
                    <a:pt x="68305" y="88994"/>
                    <a:pt x="94203" y="114582"/>
                    <a:pt x="126079" y="114582"/>
                  </a:cubicBezTo>
                  <a:cubicBezTo>
                    <a:pt x="157954" y="114582"/>
                    <a:pt x="183853" y="88900"/>
                    <a:pt x="183853" y="57291"/>
                  </a:cubicBezTo>
                  <a:cubicBezTo>
                    <a:pt x="183853" y="25682"/>
                    <a:pt x="158049" y="0"/>
                    <a:pt x="126079" y="0"/>
                  </a:cubicBez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662C7D3B-2C67-17D4-E749-2814FF0722DE}"/>
                </a:ext>
              </a:extLst>
            </p:cNvPr>
            <p:cNvSpPr/>
            <p:nvPr/>
          </p:nvSpPr>
          <p:spPr>
            <a:xfrm>
              <a:off x="10536034" y="3698817"/>
              <a:ext cx="240109" cy="84102"/>
            </a:xfrm>
            <a:custGeom>
              <a:avLst/>
              <a:gdLst>
                <a:gd name="connsiteX0" fmla="*/ 155488 w 240109"/>
                <a:gd name="connsiteY0" fmla="*/ 42051 h 84102"/>
                <a:gd name="connsiteX1" fmla="*/ 197799 w 240109"/>
                <a:gd name="connsiteY1" fmla="*/ 84102 h 84102"/>
                <a:gd name="connsiteX2" fmla="*/ 240110 w 240109"/>
                <a:gd name="connsiteY2" fmla="*/ 42051 h 84102"/>
                <a:gd name="connsiteX3" fmla="*/ 197799 w 240109"/>
                <a:gd name="connsiteY3" fmla="*/ 0 h 84102"/>
                <a:gd name="connsiteX4" fmla="*/ 0 w 240109"/>
                <a:gd name="connsiteY4" fmla="*/ 0 h 8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109" h="84102">
                  <a:moveTo>
                    <a:pt x="155488" y="42051"/>
                  </a:moveTo>
                  <a:cubicBezTo>
                    <a:pt x="155488" y="65287"/>
                    <a:pt x="174461" y="84102"/>
                    <a:pt x="197799" y="84102"/>
                  </a:cubicBezTo>
                  <a:cubicBezTo>
                    <a:pt x="221136" y="84102"/>
                    <a:pt x="240110" y="65287"/>
                    <a:pt x="240110" y="42051"/>
                  </a:cubicBezTo>
                  <a:cubicBezTo>
                    <a:pt x="240110" y="18815"/>
                    <a:pt x="221136" y="0"/>
                    <a:pt x="197799" y="0"/>
                  </a:cubicBezTo>
                  <a:lnTo>
                    <a:pt x="0" y="0"/>
                  </a:ln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1B513992-5904-CC14-0B89-345089CB9D45}"/>
                </a:ext>
              </a:extLst>
            </p:cNvPr>
            <p:cNvSpPr/>
            <p:nvPr/>
          </p:nvSpPr>
          <p:spPr>
            <a:xfrm>
              <a:off x="10774531" y="3353189"/>
              <a:ext cx="113840" cy="91439"/>
            </a:xfrm>
            <a:custGeom>
              <a:avLst/>
              <a:gdLst>
                <a:gd name="connsiteX0" fmla="*/ 21535 w 113840"/>
                <a:gd name="connsiteY0" fmla="*/ 45720 h 91439"/>
                <a:gd name="connsiteX1" fmla="*/ 67641 w 113840"/>
                <a:gd name="connsiteY1" fmla="*/ 0 h 91439"/>
                <a:gd name="connsiteX2" fmla="*/ 113841 w 113840"/>
                <a:gd name="connsiteY2" fmla="*/ 45720 h 91439"/>
                <a:gd name="connsiteX3" fmla="*/ 67641 w 113840"/>
                <a:gd name="connsiteY3" fmla="*/ 91440 h 91439"/>
                <a:gd name="connsiteX4" fmla="*/ 0 w 113840"/>
                <a:gd name="connsiteY4" fmla="*/ 91440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40" h="91439">
                  <a:moveTo>
                    <a:pt x="21535" y="45720"/>
                  </a:moveTo>
                  <a:cubicBezTo>
                    <a:pt x="21535" y="20414"/>
                    <a:pt x="42216" y="0"/>
                    <a:pt x="67641" y="0"/>
                  </a:cubicBezTo>
                  <a:cubicBezTo>
                    <a:pt x="93065" y="0"/>
                    <a:pt x="113841" y="20508"/>
                    <a:pt x="113841" y="45720"/>
                  </a:cubicBezTo>
                  <a:cubicBezTo>
                    <a:pt x="113841" y="70932"/>
                    <a:pt x="93160" y="91440"/>
                    <a:pt x="67641" y="91440"/>
                  </a:cubicBezTo>
                  <a:lnTo>
                    <a:pt x="0" y="91440"/>
                  </a:ln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F164EB84-7D8F-F10B-8E5D-110DE52304B8}"/>
                </a:ext>
              </a:extLst>
            </p:cNvPr>
            <p:cNvSpPr/>
            <p:nvPr/>
          </p:nvSpPr>
          <p:spPr>
            <a:xfrm>
              <a:off x="10919109" y="3311514"/>
              <a:ext cx="14799" cy="14675"/>
            </a:xfrm>
            <a:custGeom>
              <a:avLst/>
              <a:gdLst>
                <a:gd name="connsiteX0" fmla="*/ 7400 w 14799"/>
                <a:gd name="connsiteY0" fmla="*/ 0 h 14675"/>
                <a:gd name="connsiteX1" fmla="*/ 14799 w 14799"/>
                <a:gd name="connsiteY1" fmla="*/ 7338 h 14675"/>
                <a:gd name="connsiteX2" fmla="*/ 7400 w 14799"/>
                <a:gd name="connsiteY2" fmla="*/ 14676 h 14675"/>
                <a:gd name="connsiteX3" fmla="*/ 0 w 14799"/>
                <a:gd name="connsiteY3" fmla="*/ 7338 h 14675"/>
                <a:gd name="connsiteX4" fmla="*/ 7400 w 14799"/>
                <a:gd name="connsiteY4" fmla="*/ 0 h 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9" h="14675">
                  <a:moveTo>
                    <a:pt x="7400" y="0"/>
                  </a:moveTo>
                  <a:cubicBezTo>
                    <a:pt x="11479" y="0"/>
                    <a:pt x="14799" y="3293"/>
                    <a:pt x="14799" y="7338"/>
                  </a:cubicBezTo>
                  <a:cubicBezTo>
                    <a:pt x="14799" y="11383"/>
                    <a:pt x="11479" y="14676"/>
                    <a:pt x="7400" y="14676"/>
                  </a:cubicBezTo>
                  <a:cubicBezTo>
                    <a:pt x="3320" y="14676"/>
                    <a:pt x="0" y="11383"/>
                    <a:pt x="0" y="7338"/>
                  </a:cubicBezTo>
                  <a:cubicBezTo>
                    <a:pt x="0" y="3293"/>
                    <a:pt x="3320" y="0"/>
                    <a:pt x="7400" y="0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4B8CB587-CDEE-D2D1-D26D-9C8023D22C48}"/>
                </a:ext>
              </a:extLst>
            </p:cNvPr>
            <p:cNvSpPr/>
            <p:nvPr/>
          </p:nvSpPr>
          <p:spPr>
            <a:xfrm>
              <a:off x="11016633" y="3597123"/>
              <a:ext cx="14799" cy="14675"/>
            </a:xfrm>
            <a:custGeom>
              <a:avLst/>
              <a:gdLst>
                <a:gd name="connsiteX0" fmla="*/ 7400 w 14799"/>
                <a:gd name="connsiteY0" fmla="*/ 0 h 14675"/>
                <a:gd name="connsiteX1" fmla="*/ 14799 w 14799"/>
                <a:gd name="connsiteY1" fmla="*/ 7338 h 14675"/>
                <a:gd name="connsiteX2" fmla="*/ 7400 w 14799"/>
                <a:gd name="connsiteY2" fmla="*/ 14676 h 14675"/>
                <a:gd name="connsiteX3" fmla="*/ 0 w 14799"/>
                <a:gd name="connsiteY3" fmla="*/ 7338 h 14675"/>
                <a:gd name="connsiteX4" fmla="*/ 7400 w 14799"/>
                <a:gd name="connsiteY4" fmla="*/ 0 h 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9" h="14675">
                  <a:moveTo>
                    <a:pt x="7400" y="0"/>
                  </a:moveTo>
                  <a:cubicBezTo>
                    <a:pt x="11479" y="0"/>
                    <a:pt x="14799" y="3293"/>
                    <a:pt x="14799" y="7338"/>
                  </a:cubicBezTo>
                  <a:cubicBezTo>
                    <a:pt x="14799" y="11383"/>
                    <a:pt x="11479" y="14676"/>
                    <a:pt x="7400" y="14676"/>
                  </a:cubicBezTo>
                  <a:cubicBezTo>
                    <a:pt x="3320" y="14676"/>
                    <a:pt x="0" y="11383"/>
                    <a:pt x="0" y="7338"/>
                  </a:cubicBezTo>
                  <a:cubicBezTo>
                    <a:pt x="0" y="3293"/>
                    <a:pt x="3320" y="0"/>
                    <a:pt x="7400" y="0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961A157C-A805-D44D-4625-1FAAFEE6D47B}"/>
                </a:ext>
              </a:extLst>
            </p:cNvPr>
            <p:cNvSpPr/>
            <p:nvPr/>
          </p:nvSpPr>
          <p:spPr>
            <a:xfrm>
              <a:off x="10696740" y="3316500"/>
              <a:ext cx="14799" cy="14675"/>
            </a:xfrm>
            <a:custGeom>
              <a:avLst/>
              <a:gdLst>
                <a:gd name="connsiteX0" fmla="*/ 7400 w 14799"/>
                <a:gd name="connsiteY0" fmla="*/ 0 h 14675"/>
                <a:gd name="connsiteX1" fmla="*/ 14799 w 14799"/>
                <a:gd name="connsiteY1" fmla="*/ 7338 h 14675"/>
                <a:gd name="connsiteX2" fmla="*/ 7400 w 14799"/>
                <a:gd name="connsiteY2" fmla="*/ 14676 h 14675"/>
                <a:gd name="connsiteX3" fmla="*/ 0 w 14799"/>
                <a:gd name="connsiteY3" fmla="*/ 7338 h 14675"/>
                <a:gd name="connsiteX4" fmla="*/ 7400 w 14799"/>
                <a:gd name="connsiteY4" fmla="*/ 0 h 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9" h="14675">
                  <a:moveTo>
                    <a:pt x="7400" y="0"/>
                  </a:moveTo>
                  <a:cubicBezTo>
                    <a:pt x="11479" y="0"/>
                    <a:pt x="14799" y="3293"/>
                    <a:pt x="14799" y="7338"/>
                  </a:cubicBezTo>
                  <a:cubicBezTo>
                    <a:pt x="14799" y="11383"/>
                    <a:pt x="11479" y="14676"/>
                    <a:pt x="7400" y="14676"/>
                  </a:cubicBezTo>
                  <a:cubicBezTo>
                    <a:pt x="3320" y="14676"/>
                    <a:pt x="0" y="11383"/>
                    <a:pt x="0" y="7338"/>
                  </a:cubicBezTo>
                  <a:cubicBezTo>
                    <a:pt x="0" y="3293"/>
                    <a:pt x="3320" y="0"/>
                    <a:pt x="7400" y="0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2AD436BA-F77A-35DB-1108-7ECE9F003CAE}"/>
                </a:ext>
              </a:extLst>
            </p:cNvPr>
            <p:cNvSpPr/>
            <p:nvPr/>
          </p:nvSpPr>
          <p:spPr>
            <a:xfrm>
              <a:off x="10756317" y="3636634"/>
              <a:ext cx="14799" cy="14675"/>
            </a:xfrm>
            <a:custGeom>
              <a:avLst/>
              <a:gdLst>
                <a:gd name="connsiteX0" fmla="*/ 7400 w 14799"/>
                <a:gd name="connsiteY0" fmla="*/ 0 h 14675"/>
                <a:gd name="connsiteX1" fmla="*/ 14799 w 14799"/>
                <a:gd name="connsiteY1" fmla="*/ 7338 h 14675"/>
                <a:gd name="connsiteX2" fmla="*/ 7400 w 14799"/>
                <a:gd name="connsiteY2" fmla="*/ 14676 h 14675"/>
                <a:gd name="connsiteX3" fmla="*/ 0 w 14799"/>
                <a:gd name="connsiteY3" fmla="*/ 7338 h 14675"/>
                <a:gd name="connsiteX4" fmla="*/ 7400 w 14799"/>
                <a:gd name="connsiteY4" fmla="*/ 0 h 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9" h="14675">
                  <a:moveTo>
                    <a:pt x="7400" y="0"/>
                  </a:moveTo>
                  <a:cubicBezTo>
                    <a:pt x="11479" y="0"/>
                    <a:pt x="14799" y="3293"/>
                    <a:pt x="14799" y="7338"/>
                  </a:cubicBezTo>
                  <a:cubicBezTo>
                    <a:pt x="14799" y="11383"/>
                    <a:pt x="11479" y="14676"/>
                    <a:pt x="7400" y="14676"/>
                  </a:cubicBezTo>
                  <a:cubicBezTo>
                    <a:pt x="3320" y="14676"/>
                    <a:pt x="0" y="11383"/>
                    <a:pt x="0" y="7338"/>
                  </a:cubicBezTo>
                  <a:cubicBezTo>
                    <a:pt x="0" y="3293"/>
                    <a:pt x="3320" y="0"/>
                    <a:pt x="7400" y="0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D5DC262F-CB3A-EC43-1037-C48E0ABE4E4E}"/>
                </a:ext>
              </a:extLst>
            </p:cNvPr>
            <p:cNvSpPr/>
            <p:nvPr/>
          </p:nvSpPr>
          <p:spPr>
            <a:xfrm>
              <a:off x="10833823" y="3750181"/>
              <a:ext cx="14799" cy="14675"/>
            </a:xfrm>
            <a:custGeom>
              <a:avLst/>
              <a:gdLst>
                <a:gd name="connsiteX0" fmla="*/ 7400 w 14799"/>
                <a:gd name="connsiteY0" fmla="*/ 0 h 14675"/>
                <a:gd name="connsiteX1" fmla="*/ 14799 w 14799"/>
                <a:gd name="connsiteY1" fmla="*/ 7338 h 14675"/>
                <a:gd name="connsiteX2" fmla="*/ 7400 w 14799"/>
                <a:gd name="connsiteY2" fmla="*/ 14676 h 14675"/>
                <a:gd name="connsiteX3" fmla="*/ 0 w 14799"/>
                <a:gd name="connsiteY3" fmla="*/ 7338 h 14675"/>
                <a:gd name="connsiteX4" fmla="*/ 7400 w 14799"/>
                <a:gd name="connsiteY4" fmla="*/ 0 h 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9" h="14675">
                  <a:moveTo>
                    <a:pt x="7400" y="0"/>
                  </a:moveTo>
                  <a:cubicBezTo>
                    <a:pt x="11479" y="0"/>
                    <a:pt x="14799" y="3293"/>
                    <a:pt x="14799" y="7338"/>
                  </a:cubicBezTo>
                  <a:cubicBezTo>
                    <a:pt x="14799" y="11383"/>
                    <a:pt x="11479" y="14676"/>
                    <a:pt x="7400" y="14676"/>
                  </a:cubicBezTo>
                  <a:cubicBezTo>
                    <a:pt x="3320" y="14676"/>
                    <a:pt x="0" y="11383"/>
                    <a:pt x="0" y="7338"/>
                  </a:cubicBezTo>
                  <a:cubicBezTo>
                    <a:pt x="0" y="3293"/>
                    <a:pt x="3320" y="0"/>
                    <a:pt x="7400" y="0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F5C522B3-D5CF-889B-5E16-4F001DBC2775}"/>
                </a:ext>
              </a:extLst>
            </p:cNvPr>
            <p:cNvSpPr/>
            <p:nvPr/>
          </p:nvSpPr>
          <p:spPr>
            <a:xfrm>
              <a:off x="10902887" y="3784989"/>
              <a:ext cx="14799" cy="14675"/>
            </a:xfrm>
            <a:custGeom>
              <a:avLst/>
              <a:gdLst>
                <a:gd name="connsiteX0" fmla="*/ 7400 w 14799"/>
                <a:gd name="connsiteY0" fmla="*/ 0 h 14675"/>
                <a:gd name="connsiteX1" fmla="*/ 14799 w 14799"/>
                <a:gd name="connsiteY1" fmla="*/ 7338 h 14675"/>
                <a:gd name="connsiteX2" fmla="*/ 7400 w 14799"/>
                <a:gd name="connsiteY2" fmla="*/ 14676 h 14675"/>
                <a:gd name="connsiteX3" fmla="*/ 0 w 14799"/>
                <a:gd name="connsiteY3" fmla="*/ 7338 h 14675"/>
                <a:gd name="connsiteX4" fmla="*/ 7400 w 14799"/>
                <a:gd name="connsiteY4" fmla="*/ 0 h 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9" h="14675">
                  <a:moveTo>
                    <a:pt x="7400" y="0"/>
                  </a:moveTo>
                  <a:cubicBezTo>
                    <a:pt x="11479" y="0"/>
                    <a:pt x="14799" y="3293"/>
                    <a:pt x="14799" y="7338"/>
                  </a:cubicBezTo>
                  <a:cubicBezTo>
                    <a:pt x="14799" y="11383"/>
                    <a:pt x="11479" y="14676"/>
                    <a:pt x="7400" y="14676"/>
                  </a:cubicBezTo>
                  <a:cubicBezTo>
                    <a:pt x="3320" y="14676"/>
                    <a:pt x="0" y="11383"/>
                    <a:pt x="0" y="7338"/>
                  </a:cubicBezTo>
                  <a:cubicBezTo>
                    <a:pt x="0" y="3293"/>
                    <a:pt x="3320" y="0"/>
                    <a:pt x="7400" y="0"/>
                  </a:cubicBezTo>
                  <a:close/>
                </a:path>
              </a:pathLst>
            </a:custGeom>
            <a:solidFill>
              <a:srgbClr val="394553"/>
            </a:solidFill>
            <a:ln w="31750" cap="flat">
              <a:solidFill>
                <a:srgbClr val="39455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14" name="Graphic 212" descr="A woman wearing a facemask.">
            <a:extLst>
              <a:ext uri="{FF2B5EF4-FFF2-40B4-BE49-F238E27FC236}">
                <a16:creationId xmlns:a16="http://schemas.microsoft.com/office/drawing/2014/main" id="{2248E39D-F5F7-3F96-C82D-922FB7223DD5}"/>
              </a:ext>
            </a:extLst>
          </p:cNvPr>
          <p:cNvGrpSpPr/>
          <p:nvPr/>
        </p:nvGrpSpPr>
        <p:grpSpPr>
          <a:xfrm>
            <a:off x="5777989" y="3448159"/>
            <a:ext cx="608753" cy="691164"/>
            <a:chOff x="5822156" y="3116821"/>
            <a:chExt cx="547211" cy="621291"/>
          </a:xfrm>
          <a:noFill/>
        </p:grpSpPr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BA5F51E5-878E-C202-BB60-36BB1F919816}"/>
                </a:ext>
              </a:extLst>
            </p:cNvPr>
            <p:cNvSpPr/>
            <p:nvPr/>
          </p:nvSpPr>
          <p:spPr>
            <a:xfrm>
              <a:off x="5961301" y="3359543"/>
              <a:ext cx="89645" cy="134505"/>
            </a:xfrm>
            <a:custGeom>
              <a:avLst/>
              <a:gdLst>
                <a:gd name="connsiteX0" fmla="*/ 89645 w 89645"/>
                <a:gd name="connsiteY0" fmla="*/ 42704 h 134505"/>
                <a:gd name="connsiteX1" fmla="*/ 32686 w 89645"/>
                <a:gd name="connsiteY1" fmla="*/ 1871 h 134505"/>
                <a:gd name="connsiteX2" fmla="*/ 4873 w 89645"/>
                <a:gd name="connsiteY2" fmla="*/ 69457 h 134505"/>
                <a:gd name="connsiteX3" fmla="*/ 68214 w 89645"/>
                <a:gd name="connsiteY3" fmla="*/ 134133 h 134505"/>
                <a:gd name="connsiteX4" fmla="*/ 83454 w 89645"/>
                <a:gd name="connsiteY4" fmla="*/ 120897 h 13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5" h="134505">
                  <a:moveTo>
                    <a:pt x="89645" y="42704"/>
                  </a:moveTo>
                  <a:cubicBezTo>
                    <a:pt x="89645" y="42704"/>
                    <a:pt x="74215" y="-10520"/>
                    <a:pt x="32686" y="1871"/>
                  </a:cubicBezTo>
                  <a:cubicBezTo>
                    <a:pt x="-2366" y="12290"/>
                    <a:pt x="-4748" y="39325"/>
                    <a:pt x="4873" y="69457"/>
                  </a:cubicBezTo>
                  <a:cubicBezTo>
                    <a:pt x="4873" y="69457"/>
                    <a:pt x="39639" y="140234"/>
                    <a:pt x="68214" y="134133"/>
                  </a:cubicBezTo>
                  <a:cubicBezTo>
                    <a:pt x="68214" y="134133"/>
                    <a:pt x="78310" y="132912"/>
                    <a:pt x="83454" y="120897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81CDDF03-E849-6F68-720C-C2D64DAA113F}"/>
                </a:ext>
              </a:extLst>
            </p:cNvPr>
            <p:cNvSpPr/>
            <p:nvPr/>
          </p:nvSpPr>
          <p:spPr>
            <a:xfrm>
              <a:off x="6146196" y="3656219"/>
              <a:ext cx="80295" cy="81892"/>
            </a:xfrm>
            <a:custGeom>
              <a:avLst/>
              <a:gdLst>
                <a:gd name="connsiteX0" fmla="*/ 0 w 80295"/>
                <a:gd name="connsiteY0" fmla="*/ 81893 h 81892"/>
                <a:gd name="connsiteX1" fmla="*/ 8572 w 80295"/>
                <a:gd name="connsiteY1" fmla="*/ 40684 h 81892"/>
                <a:gd name="connsiteX2" fmla="*/ 28289 w 80295"/>
                <a:gd name="connsiteY2" fmla="*/ 2761 h 81892"/>
                <a:gd name="connsiteX3" fmla="*/ 80296 w 80295"/>
                <a:gd name="connsiteY3" fmla="*/ 132 h 8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95" h="81892">
                  <a:moveTo>
                    <a:pt x="0" y="81893"/>
                  </a:moveTo>
                  <a:lnTo>
                    <a:pt x="8572" y="40684"/>
                  </a:lnTo>
                  <a:cubicBezTo>
                    <a:pt x="8572" y="40684"/>
                    <a:pt x="8572" y="5952"/>
                    <a:pt x="28289" y="2761"/>
                  </a:cubicBezTo>
                  <a:cubicBezTo>
                    <a:pt x="28289" y="2761"/>
                    <a:pt x="40196" y="-712"/>
                    <a:pt x="80296" y="132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9DA06F47-AF66-8EA2-36CD-092DB22DEAAF}"/>
                </a:ext>
              </a:extLst>
            </p:cNvPr>
            <p:cNvSpPr/>
            <p:nvPr/>
          </p:nvSpPr>
          <p:spPr>
            <a:xfrm>
              <a:off x="6118574" y="3231498"/>
              <a:ext cx="250793" cy="424855"/>
            </a:xfrm>
            <a:custGeom>
              <a:avLst/>
              <a:gdLst>
                <a:gd name="connsiteX0" fmla="*/ 200311 w 250793"/>
                <a:gd name="connsiteY0" fmla="*/ 149816 h 424855"/>
                <a:gd name="connsiteX1" fmla="*/ 165068 w 250793"/>
                <a:gd name="connsiteY1" fmla="*/ 180511 h 424855"/>
                <a:gd name="connsiteX2" fmla="*/ 57150 w 250793"/>
                <a:gd name="connsiteY2" fmla="*/ 227446 h 424855"/>
                <a:gd name="connsiteX3" fmla="*/ 0 w 250793"/>
                <a:gd name="connsiteY3" fmla="*/ 321316 h 424855"/>
                <a:gd name="connsiteX4" fmla="*/ 107918 w 250793"/>
                <a:gd name="connsiteY4" fmla="*/ 424854 h 424855"/>
                <a:gd name="connsiteX5" fmla="*/ 250793 w 250793"/>
                <a:gd name="connsiteY5" fmla="*/ 214867 h 424855"/>
                <a:gd name="connsiteX6" fmla="*/ 239840 w 250793"/>
                <a:gd name="connsiteY6" fmla="*/ 192620 h 424855"/>
                <a:gd name="connsiteX7" fmla="*/ 182213 w 250793"/>
                <a:gd name="connsiteY7" fmla="*/ 125785 h 424855"/>
                <a:gd name="connsiteX8" fmla="*/ 172593 w 250793"/>
                <a:gd name="connsiteY8" fmla="*/ 48343 h 424855"/>
                <a:gd name="connsiteX9" fmla="*/ 146018 w 250793"/>
                <a:gd name="connsiteY9" fmla="*/ 0 h 42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793" h="424855">
                  <a:moveTo>
                    <a:pt x="200311" y="149816"/>
                  </a:moveTo>
                  <a:cubicBezTo>
                    <a:pt x="200311" y="149816"/>
                    <a:pt x="183356" y="148689"/>
                    <a:pt x="165068" y="180511"/>
                  </a:cubicBezTo>
                  <a:cubicBezTo>
                    <a:pt x="165068" y="180511"/>
                    <a:pt x="133350" y="234392"/>
                    <a:pt x="57150" y="227446"/>
                  </a:cubicBezTo>
                  <a:lnTo>
                    <a:pt x="0" y="321316"/>
                  </a:lnTo>
                  <a:cubicBezTo>
                    <a:pt x="0" y="321316"/>
                    <a:pt x="80201" y="424854"/>
                    <a:pt x="107918" y="424854"/>
                  </a:cubicBezTo>
                  <a:cubicBezTo>
                    <a:pt x="168974" y="424854"/>
                    <a:pt x="250793" y="427670"/>
                    <a:pt x="250793" y="214867"/>
                  </a:cubicBezTo>
                  <a:cubicBezTo>
                    <a:pt x="250793" y="214867"/>
                    <a:pt x="249650" y="203885"/>
                    <a:pt x="239840" y="192620"/>
                  </a:cubicBezTo>
                  <a:lnTo>
                    <a:pt x="182213" y="125785"/>
                  </a:lnTo>
                  <a:cubicBezTo>
                    <a:pt x="170307" y="106730"/>
                    <a:pt x="184118" y="82417"/>
                    <a:pt x="172593" y="48343"/>
                  </a:cubicBezTo>
                  <a:cubicBezTo>
                    <a:pt x="164306" y="23749"/>
                    <a:pt x="161925" y="16239"/>
                    <a:pt x="146018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A6E17CE7-690A-C193-1BB2-E7718C9CD24A}"/>
                </a:ext>
              </a:extLst>
            </p:cNvPr>
            <p:cNvSpPr/>
            <p:nvPr/>
          </p:nvSpPr>
          <p:spPr>
            <a:xfrm>
              <a:off x="6101429" y="3411164"/>
              <a:ext cx="74294" cy="47779"/>
            </a:xfrm>
            <a:custGeom>
              <a:avLst/>
              <a:gdLst>
                <a:gd name="connsiteX0" fmla="*/ 74295 w 74294"/>
                <a:gd name="connsiteY0" fmla="*/ 47780 h 47779"/>
                <a:gd name="connsiteX1" fmla="*/ 0 w 74294"/>
                <a:gd name="connsiteY1" fmla="*/ 0 h 4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4" h="47779">
                  <a:moveTo>
                    <a:pt x="74295" y="47780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FA70820D-760B-E8A6-41A5-642BE69AADC1}"/>
                </a:ext>
              </a:extLst>
            </p:cNvPr>
            <p:cNvSpPr/>
            <p:nvPr/>
          </p:nvSpPr>
          <p:spPr>
            <a:xfrm>
              <a:off x="6029515" y="3493676"/>
              <a:ext cx="89058" cy="59137"/>
            </a:xfrm>
            <a:custGeom>
              <a:avLst/>
              <a:gdLst>
                <a:gd name="connsiteX0" fmla="*/ 89059 w 89058"/>
                <a:gd name="connsiteY0" fmla="*/ 59138 h 59137"/>
                <a:gd name="connsiteX1" fmla="*/ 0 w 89058"/>
                <a:gd name="connsiteY1" fmla="*/ 0 h 5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058" h="59137">
                  <a:moveTo>
                    <a:pt x="89059" y="59138"/>
                  </a:moveTo>
                  <a:lnTo>
                    <a:pt x="0" y="0"/>
                  </a:lnTo>
                </a:path>
              </a:pathLst>
            </a:custGeom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C0EABDC5-EFEE-3A42-494D-78E7EFEEA4B2}"/>
                </a:ext>
              </a:extLst>
            </p:cNvPr>
            <p:cNvSpPr/>
            <p:nvPr/>
          </p:nvSpPr>
          <p:spPr>
            <a:xfrm>
              <a:off x="5962840" y="3490953"/>
              <a:ext cx="40957" cy="183045"/>
            </a:xfrm>
            <a:custGeom>
              <a:avLst/>
              <a:gdLst>
                <a:gd name="connsiteX0" fmla="*/ 40957 w 40957"/>
                <a:gd name="connsiteY0" fmla="*/ 0 h 183045"/>
                <a:gd name="connsiteX1" fmla="*/ 0 w 40957"/>
                <a:gd name="connsiteY1" fmla="*/ 183046 h 18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" h="183045">
                  <a:moveTo>
                    <a:pt x="40957" y="0"/>
                  </a:moveTo>
                  <a:cubicBezTo>
                    <a:pt x="40957" y="0"/>
                    <a:pt x="38100" y="131417"/>
                    <a:pt x="0" y="183046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1F4D9944-771F-9513-BDE3-B7C15B0A1405}"/>
                </a:ext>
              </a:extLst>
            </p:cNvPr>
            <p:cNvSpPr/>
            <p:nvPr/>
          </p:nvSpPr>
          <p:spPr>
            <a:xfrm>
              <a:off x="6053804" y="3180245"/>
              <a:ext cx="191738" cy="202288"/>
            </a:xfrm>
            <a:custGeom>
              <a:avLst/>
              <a:gdLst>
                <a:gd name="connsiteX0" fmla="*/ 0 w 191738"/>
                <a:gd name="connsiteY0" fmla="*/ 202289 h 202288"/>
                <a:gd name="connsiteX1" fmla="*/ 191738 w 191738"/>
                <a:gd name="connsiteY1" fmla="*/ 0 h 20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738" h="202288">
                  <a:moveTo>
                    <a:pt x="0" y="202289"/>
                  </a:moveTo>
                  <a:cubicBezTo>
                    <a:pt x="0" y="202289"/>
                    <a:pt x="131445" y="157232"/>
                    <a:pt x="191738" y="0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B3B5A68B-EA7F-B44C-60F2-D9FD9A18CEEB}"/>
                </a:ext>
              </a:extLst>
            </p:cNvPr>
            <p:cNvSpPr/>
            <p:nvPr/>
          </p:nvSpPr>
          <p:spPr>
            <a:xfrm>
              <a:off x="5822156" y="3116821"/>
              <a:ext cx="488056" cy="547321"/>
            </a:xfrm>
            <a:custGeom>
              <a:avLst/>
              <a:gdLst>
                <a:gd name="connsiteX0" fmla="*/ 486918 w 488056"/>
                <a:gd name="connsiteY0" fmla="*/ 110828 h 547321"/>
                <a:gd name="connsiteX1" fmla="*/ 413385 w 488056"/>
                <a:gd name="connsiteY1" fmla="*/ 7009 h 547321"/>
                <a:gd name="connsiteX2" fmla="*/ 233839 w 488056"/>
                <a:gd name="connsiteY2" fmla="*/ 625 h 547321"/>
                <a:gd name="connsiteX3" fmla="*/ 0 w 488056"/>
                <a:gd name="connsiteY3" fmla="*/ 232202 h 547321"/>
                <a:gd name="connsiteX4" fmla="*/ 14478 w 488056"/>
                <a:gd name="connsiteY4" fmla="*/ 547322 h 5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056" h="547321">
                  <a:moveTo>
                    <a:pt x="486918" y="110828"/>
                  </a:moveTo>
                  <a:cubicBezTo>
                    <a:pt x="486918" y="110828"/>
                    <a:pt x="503111" y="13861"/>
                    <a:pt x="413385" y="7009"/>
                  </a:cubicBezTo>
                  <a:cubicBezTo>
                    <a:pt x="372809" y="1846"/>
                    <a:pt x="306038" y="-1440"/>
                    <a:pt x="233839" y="625"/>
                  </a:cubicBezTo>
                  <a:cubicBezTo>
                    <a:pt x="105632" y="719"/>
                    <a:pt x="0" y="105947"/>
                    <a:pt x="0" y="232202"/>
                  </a:cubicBezTo>
                  <a:cubicBezTo>
                    <a:pt x="0" y="278010"/>
                    <a:pt x="7144" y="420598"/>
                    <a:pt x="14478" y="547322"/>
                  </a:cubicBezTo>
                </a:path>
              </a:pathLst>
            </a:custGeom>
            <a:noFill/>
            <a:ln w="31750" cap="rnd">
              <a:solidFill>
                <a:srgbClr val="39455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41" name="Picture 40" descr="An unfolded laptop">
            <a:extLst>
              <a:ext uri="{FF2B5EF4-FFF2-40B4-BE49-F238E27FC236}">
                <a16:creationId xmlns:a16="http://schemas.microsoft.com/office/drawing/2014/main" id="{4C0975C8-1AEF-6E73-93C8-C91358E3C5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3076" y="3457191"/>
            <a:ext cx="889000" cy="673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E94E0B7-F5D9-3F50-04FF-62420B43C417}"/>
              </a:ext>
            </a:extLst>
          </p:cNvPr>
          <p:cNvSpPr txBox="1"/>
          <p:nvPr/>
        </p:nvSpPr>
        <p:spPr>
          <a:xfrm>
            <a:off x="7357354" y="0"/>
            <a:ext cx="47860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50" b="0" i="0" dirty="0">
                <a:solidFill>
                  <a:srgbClr val="0B0C0C"/>
                </a:solidFill>
                <a:effectLst/>
              </a:rPr>
              <a:t>Dataset from April 2022 – March 2023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433149082"/>
      </p:ext>
    </p:extLst>
  </p:cSld>
  <p:clrMapOvr>
    <a:masterClrMapping/>
  </p:clrMapOvr>
</p:sld>
</file>

<file path=ppt/theme/theme1.xml><?xml version="1.0" encoding="utf-8"?>
<a:theme xmlns:a="http://schemas.openxmlformats.org/drawingml/2006/main" name="NE PANS Layouts">
  <a:themeElements>
    <a:clrScheme name="NE PANS 1">
      <a:dk1>
        <a:srgbClr val="000000"/>
      </a:dk1>
      <a:lt1>
        <a:srgbClr val="2F5F2B"/>
      </a:lt1>
      <a:dk2>
        <a:srgbClr val="FBF6F3"/>
      </a:dk2>
      <a:lt2>
        <a:srgbClr val="FFFFFF"/>
      </a:lt2>
      <a:accent1>
        <a:srgbClr val="BCBC41"/>
      </a:accent1>
      <a:accent2>
        <a:srgbClr val="F8D5DA"/>
      </a:accent2>
      <a:accent3>
        <a:srgbClr val="EF7830"/>
      </a:accent3>
      <a:accent4>
        <a:srgbClr val="AFBFEC"/>
      </a:accent4>
      <a:accent5>
        <a:srgbClr val="E7DAEB"/>
      </a:accent5>
      <a:accent6>
        <a:srgbClr val="F3E374"/>
      </a:accent6>
      <a:hlink>
        <a:srgbClr val="3AAC4D"/>
      </a:hlink>
      <a:folHlink>
        <a:srgbClr val="6B2432"/>
      </a:folHlink>
    </a:clrScheme>
    <a:fontScheme name="Natural England PANS">
      <a:majorFont>
        <a:latin typeface="Georgia" panose="22635452340000000000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Open Sans" panose="02116242222700000000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d1117845-93f6-4da3-abaa-fcb4fa669c78" ContentTypeId="0x010100A5BF1C78D9F64B679A5EBDE1C6598EBC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efra document" ma:contentTypeID="0x010100A5BF1C78D9F64B679A5EBDE1C6598EBC0100C6BB3719333E694D92DDC9A88FFC3A1C" ma:contentTypeVersion="21" ma:contentTypeDescription="Create a new document." ma:contentTypeScope="" ma:versionID="7aed3003c0c8ac151413ed6311f2f1b8">
  <xsd:schema xmlns:xsd="http://www.w3.org/2001/XMLSchema" xmlns:xs="http://www.w3.org/2001/XMLSchema" xmlns:p="http://schemas.microsoft.com/office/2006/metadata/properties" xmlns:ns2="662745e8-e224-48e8-a2e3-254862b8c2f5" xmlns:ns3="7b9eaad8-f406-4151-9248-f333614af941" xmlns:ns4="0f50e317-d97a-4d4b-be23-be7479f90fa5" targetNamespace="http://schemas.microsoft.com/office/2006/metadata/properties" ma:root="true" ma:fieldsID="c257b3e799f3dd45135e1196441b5cc7" ns2:_="" ns3:_="" ns4:_="">
    <xsd:import namespace="662745e8-e224-48e8-a2e3-254862b8c2f5"/>
    <xsd:import namespace="7b9eaad8-f406-4151-9248-f333614af941"/>
    <xsd:import namespace="0f50e317-d97a-4d4b-be23-be7479f90fa5"/>
    <xsd:element name="properties">
      <xsd:complexType>
        <xsd:sequence>
          <xsd:element name="documentManagement">
            <xsd:complexType>
              <xsd:all>
                <xsd:element ref="ns2:lae2bfa7b6474897ab4a53f76ea236c7" minOccurs="0"/>
                <xsd:element ref="ns2:TaxCatchAll" minOccurs="0"/>
                <xsd:element ref="ns2:TaxCatchAllLabel" minOccurs="0"/>
                <xsd:element ref="ns2:cf401361b24e474cb011be6eb76c0e76" minOccurs="0"/>
                <xsd:element ref="ns2:n7493b4506bf40e28c373b1e51a33445" minOccurs="0"/>
                <xsd:element ref="ns2:HOMigrated" minOccurs="0"/>
                <xsd:element ref="ns2:k85d23755b3a46b5a51451cf336b2e9b" minOccurs="0"/>
                <xsd:element ref="ns2:Team" minOccurs="0"/>
                <xsd:element ref="ns2:Topic" minOccurs="0"/>
                <xsd:element ref="ns2:ddeb1fd0a9ad4436a96525d34737dc44" minOccurs="0"/>
                <xsd:element ref="ns2:fe59e9859d6a491389c5b03567f5dda5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lae2bfa7b6474897ab4a53f76ea236c7" ma:index="8" ma:taxonomy="true" ma:internalName="lae2bfa7b6474897ab4a53f76ea236c7" ma:taxonomyFieldName="HOGovernmentSecurityClassification" ma:displayName="Government Security Classification" ma:readOnly="false" ma:default="6;#Official|14c80daa-741b-422c-9722-f71693c9ede4" ma:fieldId="{5ae2bfa7-b647-4897-ab4a-53f76ea236c7}" ma:sspId="d1117845-93f6-4da3-abaa-fcb4fa669c78" ma:termSetId="56209604-fc17-4ace-9b7b-f45f0f17d5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6f9def51-d1b6-40ff-847d-ce6a6ca3d49f}" ma:internalName="TaxCatchAll" ma:showField="CatchAllData" ma:web="0f50e317-d97a-4d4b-be23-be7479f90f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f9def51-d1b6-40ff-847d-ce6a6ca3d49f}" ma:internalName="TaxCatchAllLabel" ma:readOnly="true" ma:showField="CatchAllDataLabel" ma:web="0f50e317-d97a-4d4b-be23-be7479f90f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f401361b24e474cb011be6eb76c0e76" ma:index="12" ma:taxonomy="true" ma:internalName="cf401361b24e474cb011be6eb76c0e76" ma:taxonomyFieldName="HOCopyrightLevel" ma:displayName="Copyright level" ma:readOnly="false" ma:default="7;#Crown|69589897-2828-4761-976e-717fd8e631c9" ma:fieldId="{cf401361-b24e-474c-b011-be6eb76c0e76}" ma:sspId="d1117845-93f6-4da3-abaa-fcb4fa669c78" ma:termSetId="bdd694c6-7266-48f2-93d6-d15992cd20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493b4506bf40e28c373b1e51a33445" ma:index="14" nillable="true" ma:taxonomy="true" ma:internalName="n7493b4506bf40e28c373b1e51a33445" ma:taxonomyFieldName="HOSiteType" ma:displayName="Site type" ma:default="10;#Team|ff0485df-0575-416f-802f-e999165821b7" ma:fieldId="{77493b45-06bf-40e2-8c37-3b1e51a33445}" ma:sspId="d1117845-93f6-4da3-abaa-fcb4fa669c78" ma:termSetId="4518b03a-1a05-49af-8bf2-e5548589f2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OMigrated" ma:index="16" nillable="true" ma:displayName="Migrated" ma:default="0" ma:internalName="HOMigrated">
      <xsd:simpleType>
        <xsd:restriction base="dms:Boolean"/>
      </xsd:simpleType>
    </xsd:element>
    <xsd:element name="k85d23755b3a46b5a51451cf336b2e9b" ma:index="17" nillable="true" ma:taxonomy="true" ma:internalName="k85d23755b3a46b5a51451cf336b2e9b" ma:taxonomyFieldName="InformationType" ma:displayName="Information Type" ma:fieldId="{485d2375-5b3a-46b5-a514-51cf336b2e9b}" ma:sspId="d1117845-93f6-4da3-abaa-fcb4fa669c78" ma:termSetId="75cb3767-2327-4339-b999-281b3f58ac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eam" ma:index="19" nillable="true" ma:displayName="Team" ma:default="Library  Information Services" ma:internalName="Team">
      <xsd:simpleType>
        <xsd:restriction base="dms:Text"/>
      </xsd:simpleType>
    </xsd:element>
    <xsd:element name="Topic" ma:index="20" nillable="true" ma:displayName="Topic" ma:default="D&amp;IA Collections &amp; resources" ma:internalName="Topic">
      <xsd:simpleType>
        <xsd:restriction base="dms:Text"/>
      </xsd:simpleType>
    </xsd:element>
    <xsd:element name="ddeb1fd0a9ad4436a96525d34737dc44" ma:index="21" nillable="true" ma:taxonomy="true" ma:internalName="ddeb1fd0a9ad4436a96525d34737dc44" ma:taxonomyFieldName="Distribution" ma:displayName="Distribution" ma:default="9;#Internal Defra Group|0867f7b3-e76e-40ca-bb1f-5ba341a49230" ma:fieldId="{ddeb1fd0-a9ad-4436-a965-25d34737dc44}" ma:sspId="d1117845-93f6-4da3-abaa-fcb4fa669c78" ma:termSetId="9c8b5dbf-8bad-46e4-8055-6e01c16178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e59e9859d6a491389c5b03567f5dda5" ma:index="23" nillable="true" ma:taxonomy="true" ma:internalName="fe59e9859d6a491389c5b03567f5dda5" ma:taxonomyFieldName="OrganisationalUnit" ma:displayName="Organisational Unit" ma:default="8;#Core Defra|026223dd-2e56-4615-868d-7c5bfd566810" ma:fieldId="{fe59e985-9d6a-4913-89c5-b03567f5dda5}" ma:sspId="d1117845-93f6-4da3-abaa-fcb4fa669c78" ma:termSetId="55eb802e-fbca-455b-a7d2-d5919d4ea3d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eaad8-f406-4151-9248-f333614a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d1117845-93f6-4da3-abaa-fcb4fa669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3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0e317-d97a-4d4b-be23-be7479f90fa5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e2bfa7b6474897ab4a53f76ea236c7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14c80daa-741b-422c-9722-f71693c9ede4</TermId>
        </TermInfo>
      </Terms>
    </lae2bfa7b6474897ab4a53f76ea236c7>
    <fe59e9859d6a491389c5b03567f5dda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</TermName>
          <TermId xmlns="http://schemas.microsoft.com/office/infopath/2007/PartnerControls">275df9ce-cd92-4318-adfe-db572e51c7ff</TermId>
        </TermInfo>
      </Terms>
    </fe59e9859d6a491389c5b03567f5dda5>
    <k85d23755b3a46b5a51451cf336b2e9b xmlns="662745e8-e224-48e8-a2e3-254862b8c2f5">
      <Terms xmlns="http://schemas.microsoft.com/office/infopath/2007/PartnerControls"/>
    </k85d23755b3a46b5a51451cf336b2e9b>
    <Topic xmlns="662745e8-e224-48e8-a2e3-254862b8c2f5">PANS Team (Restricted)</Topic>
    <cf401361b24e474cb011be6eb76c0e76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Crown</TermName>
          <TermId xmlns="http://schemas.microsoft.com/office/infopath/2007/PartnerControls">69589897-2828-4761-976e-717fd8e631c9</TermId>
        </TermInfo>
      </Terms>
    </cf401361b24e474cb011be6eb76c0e76>
    <ddeb1fd0a9ad4436a96525d34737dc44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NE</TermName>
          <TermId xmlns="http://schemas.microsoft.com/office/infopath/2007/PartnerControls">70a74972-c838-4a08-aeb8-2c6aad14b4d9</TermId>
        </TermInfo>
      </Terms>
    </ddeb1fd0a9ad4436a96525d34737dc44>
    <HOMigrated xmlns="662745e8-e224-48e8-a2e3-254862b8c2f5">false</HOMigrated>
    <n7493b4506bf40e28c373b1e51a3344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</TermName>
          <TermId xmlns="http://schemas.microsoft.com/office/infopath/2007/PartnerControls">ff0485df-0575-416f-802f-e999165821b7</TermId>
        </TermInfo>
      </Terms>
    </n7493b4506bf40e28c373b1e51a33445>
    <TaxCatchAll xmlns="662745e8-e224-48e8-a2e3-254862b8c2f5">
      <Value>6</Value>
      <Value>10</Value>
      <Value>23</Value>
      <Value>22</Value>
      <Value>7</Value>
    </TaxCatchAll>
    <Team xmlns="662745e8-e224-48e8-a2e3-254862b8c2f5">People and Nature Survey Team</Team>
    <lcf76f155ced4ddcb4097134ff3c332f xmlns="7b9eaad8-f406-4151-9248-f333614af9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ADBC65-491F-44EB-82AC-A6AB09D585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CBB0C4-093A-4F2F-B546-6314DE10FDE8}"/>
</file>

<file path=customXml/itemProps3.xml><?xml version="1.0" encoding="utf-8"?>
<ds:datastoreItem xmlns:ds="http://schemas.openxmlformats.org/officeDocument/2006/customXml" ds:itemID="{3685E494-965B-4CD1-9619-239CAA028A4A}"/>
</file>

<file path=customXml/itemProps4.xml><?xml version="1.0" encoding="utf-8"?>
<ds:datastoreItem xmlns:ds="http://schemas.openxmlformats.org/officeDocument/2006/customXml" ds:itemID="{D8616AE1-DE02-46F8-9E44-CC0929F77AAC}">
  <ds:schemaRefs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ce19842e-cb33-48b7-9156-cae6be609397"/>
    <ds:schemaRef ds:uri="91c3861b-0ad9-4d81-acc1-4b13364bd825"/>
    <ds:schemaRef ds:uri="662745e8-e224-48e8-a2e3-254862b8c2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3878</TotalTime>
  <Words>2146</Words>
  <Application>Microsoft Office PowerPoint</Application>
  <PresentationFormat>Widescreen</PresentationFormat>
  <Paragraphs>213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CIDFont+F1</vt:lpstr>
      <vt:lpstr>Georgia</vt:lpstr>
      <vt:lpstr>Open Sans</vt:lpstr>
      <vt:lpstr>Times New Roman</vt:lpstr>
      <vt:lpstr>NE PANS Layouts</vt:lpstr>
      <vt:lpstr>The Adults’ People and Nature Survey for England </vt:lpstr>
      <vt:lpstr>GREEN PLACES VISITED</vt:lpstr>
      <vt:lpstr>GREEN PLACES VISITED</vt:lpstr>
      <vt:lpstr>TRAVEL TO GREEN &amp; NATURAL SPACES </vt:lpstr>
      <vt:lpstr>TRAVEL TO GREEN &amp; NATURAL SPACES </vt:lpstr>
      <vt:lpstr>TRAVEL TO GREEN &amp; NATURAL SPACES </vt:lpstr>
      <vt:lpstr>REASONS FOR VISITING GREEN SPACES</vt:lpstr>
      <vt:lpstr>BENEFITS OF VISITING GREEN AND NATURAL SPACES  </vt:lpstr>
      <vt:lpstr>BARRIERS TO VISITING GREEN AND NATURAL SPACE   </vt:lpstr>
      <vt:lpstr>BARRIERS TO VISITING GREEN AND NATURAL SPACE   </vt:lpstr>
      <vt:lpstr>QUALITY OF LOCAL NATURAL SPACES</vt:lpstr>
      <vt:lpstr>PROTECTING THE ENVIRONMENT </vt:lpstr>
      <vt:lpstr>PROTECTING THE ENVIRONMENT </vt:lpstr>
      <vt:lpstr>Where to find out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Duee</dc:creator>
  <cp:lastModifiedBy>Ahmed, Fatimah</cp:lastModifiedBy>
  <cp:revision>37</cp:revision>
  <dcterms:created xsi:type="dcterms:W3CDTF">2023-11-10T15:57:19Z</dcterms:created>
  <dcterms:modified xsi:type="dcterms:W3CDTF">2024-05-30T09:51:35Z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tribution">
    <vt:lpwstr>22;#Internal NE|70a74972-c838-4a08-aeb8-2c6aad14b4d9</vt:lpwstr>
  </property>
  <property fmtid="{D5CDD505-2E9C-101B-9397-08002B2CF9AE}" pid="3" name="ContentTypeId">
    <vt:lpwstr>0x010100A5BF1C78D9F64B679A5EBDE1C6598EBC0100C6BB3719333E694D92DDC9A88FFC3A1C</vt:lpwstr>
  </property>
  <property fmtid="{D5CDD505-2E9C-101B-9397-08002B2CF9AE}" pid="4" name="HOCopyrightLevel">
    <vt:lpwstr>7;#Crown|69589897-2828-4761-976e-717fd8e631c9</vt:lpwstr>
  </property>
  <property fmtid="{D5CDD505-2E9C-101B-9397-08002B2CF9AE}" pid="5" name="HOGovernmentSecurityClassification">
    <vt:lpwstr>6;#Official|14c80daa-741b-422c-9722-f71693c9ede4</vt:lpwstr>
  </property>
  <property fmtid="{D5CDD505-2E9C-101B-9397-08002B2CF9AE}" pid="6" name="HOSiteType">
    <vt:lpwstr>10;#Team|ff0485df-0575-416f-802f-e999165821b7</vt:lpwstr>
  </property>
  <property fmtid="{D5CDD505-2E9C-101B-9397-08002B2CF9AE}" pid="7" name="OrganisationalUnit">
    <vt:lpwstr>23;#NE|275df9ce-cd92-4318-adfe-db572e51c7ff</vt:lpwstr>
  </property>
  <property fmtid="{D5CDD505-2E9C-101B-9397-08002B2CF9AE}" pid="8" name="InformationType">
    <vt:lpwstr/>
  </property>
  <property fmtid="{D5CDD505-2E9C-101B-9397-08002B2CF9AE}" pid="9" name="MediaServiceImageTags">
    <vt:lpwstr/>
  </property>
</Properties>
</file>