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5"/>
    <p:sldMasterId id="2147483693" r:id="rId6"/>
  </p:sldMasterIdLst>
  <p:notesMasterIdLst>
    <p:notesMasterId r:id="rId13"/>
  </p:notesMasterIdLst>
  <p:sldIdLst>
    <p:sldId id="256" r:id="rId7"/>
    <p:sldId id="290" r:id="rId8"/>
    <p:sldId id="427" r:id="rId9"/>
    <p:sldId id="432" r:id="rId10"/>
    <p:sldId id="440" r:id="rId11"/>
    <p:sldId id="44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22CB2F-C66D-6C93-B82E-A292F373090A}" name="Hughes3, Iain (UKSA)" initials="H(" userId="S::iain.hughes3@ukspaceagency.gov.uk::a0a724eb-313b-4f79-a1a9-9d8bb45593fb" providerId="AD"/>
  <p188:author id="{7F6872DD-3BC6-FDBC-AA50-D0227D30CA18}" name="Willis, Clare (UKSA)" initials="CW" userId="S::Clare.Willis@ukspaceagency.gov.uk::6b2e8f22-e943-4579-aa50-18ad9d90ecb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usland, Charles (UKSA)" initials="MC(" lastIdx="1" clrIdx="0">
    <p:extLst>
      <p:ext uri="{19B8F6BF-5375-455C-9EA6-DF929625EA0E}">
        <p15:presenceInfo xmlns:p15="http://schemas.microsoft.com/office/powerpoint/2012/main" userId="S::charles.mccausland@cirrus.beis.gov.uk::7d681422-fc9b-409d-a2be-0f33124d5ca1" providerId="AD"/>
      </p:ext>
    </p:extLst>
  </p:cmAuthor>
  <p:cmAuthor id="2" name="Mccausland, Charles (UKSA)" initials="MC( [2]" lastIdx="3" clrIdx="1">
    <p:extLst>
      <p:ext uri="{19B8F6BF-5375-455C-9EA6-DF929625EA0E}">
        <p15:presenceInfo xmlns:p15="http://schemas.microsoft.com/office/powerpoint/2012/main" userId="S::charles.mccausland@beis.gov.uk::7d681422-fc9b-409d-a2be-0f33124d5ca1" providerId="AD"/>
      </p:ext>
    </p:extLst>
  </p:cmAuthor>
  <p:cmAuthor id="3" name="Gurung2, Tanya (UKSA)" initials="G(" lastIdx="1" clrIdx="2">
    <p:extLst>
      <p:ext uri="{19B8F6BF-5375-455C-9EA6-DF929625EA0E}">
        <p15:presenceInfo xmlns:p15="http://schemas.microsoft.com/office/powerpoint/2012/main" userId="S::tanya.gurung2@ukspaceagency.gov.uk::bf34fcea-73d8-459a-906d-c25454ec3c8b" providerId="AD"/>
      </p:ext>
    </p:extLst>
  </p:cmAuthor>
  <p:cmAuthor id="4" name="Seaman, Elizabeth (UKSA)" initials="SE(" lastIdx="4" clrIdx="3">
    <p:extLst>
      <p:ext uri="{19B8F6BF-5375-455C-9EA6-DF929625EA0E}">
        <p15:presenceInfo xmlns:p15="http://schemas.microsoft.com/office/powerpoint/2012/main" userId="S::elizabeth.seaman@beis.gov.uk::096b0343-d9fe-40c4-ac69-46c3b81083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D3ADAA-E5EC-41E4-A618-90356371920E}" v="29" dt="2024-03-12T10:22:04.568"/>
    <p1510:client id="{7F6C8319-F7C2-F3C7-A227-41F519310A77}" v="6" dt="2024-03-12T16:33:57.2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30BFA7-67CB-4C82-8EB8-FBA40AEE028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323770-450E-4FCC-90CA-8BCD22A6EF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More than 140 applications for funding in </a:t>
          </a:r>
          <a:r>
            <a:rPr lang="en-GB" sz="1800" dirty="0">
              <a:latin typeface="+mn-lt"/>
            </a:rPr>
            <a:t>Call 1</a:t>
          </a:r>
          <a:endParaRPr lang="en-US" sz="1800" dirty="0">
            <a:latin typeface="+mn-lt"/>
          </a:endParaRPr>
        </a:p>
      </dgm:t>
    </dgm:pt>
    <dgm:pt modelId="{003BBF4E-C6A1-45EB-BD45-9164FAD38E1A}" type="parTrans" cxnId="{9A74A4C0-C0A2-41A1-9760-CE37AEAC976A}">
      <dgm:prSet/>
      <dgm:spPr/>
      <dgm:t>
        <a:bodyPr/>
        <a:lstStyle/>
        <a:p>
          <a:endParaRPr lang="en-US" sz="1800"/>
        </a:p>
      </dgm:t>
    </dgm:pt>
    <dgm:pt modelId="{F60B3979-BCA4-4DA9-A8CC-4122B8FD7EC0}" type="sibTrans" cxnId="{9A74A4C0-C0A2-41A1-9760-CE37AEAC976A}">
      <dgm:prSet/>
      <dgm:spPr/>
      <dgm:t>
        <a:bodyPr/>
        <a:lstStyle/>
        <a:p>
          <a:endParaRPr lang="en-US" sz="1800"/>
        </a:p>
      </dgm:t>
    </dgm:pt>
    <dgm:pt modelId="{9F2AD340-28C1-43C0-BC6A-460C27F5C6F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50+ feedback sessions requested</a:t>
          </a:r>
          <a:endParaRPr lang="en-US" sz="1800" dirty="0"/>
        </a:p>
      </dgm:t>
    </dgm:pt>
    <dgm:pt modelId="{78697EC4-A282-4D6B-AB24-6E1DA46330D2}" type="parTrans" cxnId="{FFCADC68-EF63-439A-A809-7796B9B7CB2A}">
      <dgm:prSet/>
      <dgm:spPr/>
      <dgm:t>
        <a:bodyPr/>
        <a:lstStyle/>
        <a:p>
          <a:endParaRPr lang="en-US" sz="1800"/>
        </a:p>
      </dgm:t>
    </dgm:pt>
    <dgm:pt modelId="{4E3717B6-761E-4440-B200-7F6A621CF3F3}" type="sibTrans" cxnId="{FFCADC68-EF63-439A-A809-7796B9B7CB2A}">
      <dgm:prSet/>
      <dgm:spPr/>
      <dgm:t>
        <a:bodyPr/>
        <a:lstStyle/>
        <a:p>
          <a:endParaRPr lang="en-US" sz="1800"/>
        </a:p>
      </dgm:t>
    </dgm:pt>
    <dgm:pt modelId="{5DF631DD-51D2-4686-88EE-F91317307BF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Session today will cover generic feedback, applicable to all</a:t>
          </a:r>
          <a:endParaRPr lang="en-US" sz="1800" dirty="0"/>
        </a:p>
      </dgm:t>
    </dgm:pt>
    <dgm:pt modelId="{AFD76382-35D1-4DB4-A7A5-B78B660F9B27}" type="parTrans" cxnId="{2D012EFC-1027-4C9B-B42C-EDF70D452197}">
      <dgm:prSet/>
      <dgm:spPr/>
      <dgm:t>
        <a:bodyPr/>
        <a:lstStyle/>
        <a:p>
          <a:endParaRPr lang="en-US" sz="1800"/>
        </a:p>
      </dgm:t>
    </dgm:pt>
    <dgm:pt modelId="{5F3D1EA7-838C-4BA6-A53D-DD293AA99C4E}" type="sibTrans" cxnId="{2D012EFC-1027-4C9B-B42C-EDF70D452197}">
      <dgm:prSet/>
      <dgm:spPr/>
      <dgm:t>
        <a:bodyPr/>
        <a:lstStyle/>
        <a:p>
          <a:endParaRPr lang="en-US" sz="1800"/>
        </a:p>
      </dgm:t>
    </dgm:pt>
    <dgm:pt modelId="{333E112E-9B11-4E15-8F97-C8598E03E65F}" type="pres">
      <dgm:prSet presAssocID="{4F30BFA7-67CB-4C82-8EB8-FBA40AEE028D}" presName="root" presStyleCnt="0">
        <dgm:presLayoutVars>
          <dgm:dir/>
          <dgm:resizeHandles val="exact"/>
        </dgm:presLayoutVars>
      </dgm:prSet>
      <dgm:spPr/>
    </dgm:pt>
    <dgm:pt modelId="{386E2BA2-389A-44C2-ACA5-D7826D2685ED}" type="pres">
      <dgm:prSet presAssocID="{DB323770-450E-4FCC-90CA-8BCD22A6EF81}" presName="compNode" presStyleCnt="0"/>
      <dgm:spPr/>
    </dgm:pt>
    <dgm:pt modelId="{F2C75A99-E8D1-4BBB-A015-4B9E8FB6A6C3}" type="pres">
      <dgm:prSet presAssocID="{DB323770-450E-4FCC-90CA-8BCD22A6EF81}" presName="bgRect" presStyleLbl="bgShp" presStyleIdx="0" presStyleCnt="3" custLinFactNeighborX="-5301" custLinFactNeighborY="2389"/>
      <dgm:spPr>
        <a:solidFill>
          <a:schemeClr val="bg1">
            <a:alpha val="80000"/>
          </a:schemeClr>
        </a:solidFill>
      </dgm:spPr>
    </dgm:pt>
    <dgm:pt modelId="{D56B6F4E-9700-42BD-B241-AF35700902A8}" type="pres">
      <dgm:prSet presAssocID="{DB323770-450E-4FCC-90CA-8BCD22A6EF8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3B6D717-3269-4045-8998-1C1917B57984}" type="pres">
      <dgm:prSet presAssocID="{DB323770-450E-4FCC-90CA-8BCD22A6EF81}" presName="spaceRect" presStyleCnt="0"/>
      <dgm:spPr/>
    </dgm:pt>
    <dgm:pt modelId="{678D4652-DA75-4B23-8948-055E5DEF5E5C}" type="pres">
      <dgm:prSet presAssocID="{DB323770-450E-4FCC-90CA-8BCD22A6EF81}" presName="parTx" presStyleLbl="revTx" presStyleIdx="0" presStyleCnt="3">
        <dgm:presLayoutVars>
          <dgm:chMax val="0"/>
          <dgm:chPref val="0"/>
        </dgm:presLayoutVars>
      </dgm:prSet>
      <dgm:spPr/>
    </dgm:pt>
    <dgm:pt modelId="{2204B791-3CD4-44C8-AD78-4B31F345201F}" type="pres">
      <dgm:prSet presAssocID="{F60B3979-BCA4-4DA9-A8CC-4122B8FD7EC0}" presName="sibTrans" presStyleCnt="0"/>
      <dgm:spPr/>
    </dgm:pt>
    <dgm:pt modelId="{833DCFC6-48FE-499C-A9DE-FDB61DBB170A}" type="pres">
      <dgm:prSet presAssocID="{9F2AD340-28C1-43C0-BC6A-460C27F5C6F1}" presName="compNode" presStyleCnt="0"/>
      <dgm:spPr/>
    </dgm:pt>
    <dgm:pt modelId="{6BD747D2-3AA8-459B-A8D1-7F4E0B0C7EDB}" type="pres">
      <dgm:prSet presAssocID="{9F2AD340-28C1-43C0-BC6A-460C27F5C6F1}" presName="bgRect" presStyleLbl="bgShp" presStyleIdx="1" presStyleCnt="3"/>
      <dgm:spPr>
        <a:solidFill>
          <a:schemeClr val="bg1">
            <a:alpha val="80000"/>
          </a:schemeClr>
        </a:solidFill>
      </dgm:spPr>
    </dgm:pt>
    <dgm:pt modelId="{98AEFA5E-3E11-4271-A30B-3E31602803C2}" type="pres">
      <dgm:prSet presAssocID="{9F2AD340-28C1-43C0-BC6A-460C27F5C6F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02B1175-B517-4BF8-9C84-C800C233A391}" type="pres">
      <dgm:prSet presAssocID="{9F2AD340-28C1-43C0-BC6A-460C27F5C6F1}" presName="spaceRect" presStyleCnt="0"/>
      <dgm:spPr/>
    </dgm:pt>
    <dgm:pt modelId="{A9107472-4CC6-4C43-A824-48D5001F725F}" type="pres">
      <dgm:prSet presAssocID="{9F2AD340-28C1-43C0-BC6A-460C27F5C6F1}" presName="parTx" presStyleLbl="revTx" presStyleIdx="1" presStyleCnt="3">
        <dgm:presLayoutVars>
          <dgm:chMax val="0"/>
          <dgm:chPref val="0"/>
        </dgm:presLayoutVars>
      </dgm:prSet>
      <dgm:spPr/>
    </dgm:pt>
    <dgm:pt modelId="{BB5CC949-F293-475E-AF8D-D252F9067C99}" type="pres">
      <dgm:prSet presAssocID="{4E3717B6-761E-4440-B200-7F6A621CF3F3}" presName="sibTrans" presStyleCnt="0"/>
      <dgm:spPr/>
    </dgm:pt>
    <dgm:pt modelId="{627B799A-CC35-4DEC-B9EF-AA92D7505588}" type="pres">
      <dgm:prSet presAssocID="{5DF631DD-51D2-4686-88EE-F91317307BFF}" presName="compNode" presStyleCnt="0"/>
      <dgm:spPr/>
    </dgm:pt>
    <dgm:pt modelId="{3CE73C7F-9606-4262-88D5-835DD3C56B30}" type="pres">
      <dgm:prSet presAssocID="{5DF631DD-51D2-4686-88EE-F91317307BFF}" presName="bgRect" presStyleLbl="bgShp" presStyleIdx="2" presStyleCnt="3"/>
      <dgm:spPr>
        <a:solidFill>
          <a:schemeClr val="bg1">
            <a:alpha val="80000"/>
          </a:schemeClr>
        </a:solidFill>
      </dgm:spPr>
    </dgm:pt>
    <dgm:pt modelId="{B101FE36-F1B1-4AFD-AAAA-28790AA8322C}" type="pres">
      <dgm:prSet presAssocID="{5DF631DD-51D2-4686-88EE-F91317307BF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84DCE4A-40BB-4675-BAFE-239EB2309666}" type="pres">
      <dgm:prSet presAssocID="{5DF631DD-51D2-4686-88EE-F91317307BFF}" presName="spaceRect" presStyleCnt="0"/>
      <dgm:spPr/>
    </dgm:pt>
    <dgm:pt modelId="{509FA1DF-004A-429E-9DE7-1E560E4C9A9E}" type="pres">
      <dgm:prSet presAssocID="{5DF631DD-51D2-4686-88EE-F91317307BF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4601D15-1E49-4F3D-9E6D-843FFA5B485D}" type="presOf" srcId="{4F30BFA7-67CB-4C82-8EB8-FBA40AEE028D}" destId="{333E112E-9B11-4E15-8F97-C8598E03E65F}" srcOrd="0" destOrd="0" presId="urn:microsoft.com/office/officeart/2018/2/layout/IconVerticalSolidList"/>
    <dgm:cxn modelId="{FFCADC68-EF63-439A-A809-7796B9B7CB2A}" srcId="{4F30BFA7-67CB-4C82-8EB8-FBA40AEE028D}" destId="{9F2AD340-28C1-43C0-BC6A-460C27F5C6F1}" srcOrd="1" destOrd="0" parTransId="{78697EC4-A282-4D6B-AB24-6E1DA46330D2}" sibTransId="{4E3717B6-761E-4440-B200-7F6A621CF3F3}"/>
    <dgm:cxn modelId="{6B39368B-80C1-479B-910E-597B9B5B86FE}" type="presOf" srcId="{9F2AD340-28C1-43C0-BC6A-460C27F5C6F1}" destId="{A9107472-4CC6-4C43-A824-48D5001F725F}" srcOrd="0" destOrd="0" presId="urn:microsoft.com/office/officeart/2018/2/layout/IconVerticalSolidList"/>
    <dgm:cxn modelId="{105B5CA9-9B8A-4B51-BD9D-83ABD0F50D75}" type="presOf" srcId="{5DF631DD-51D2-4686-88EE-F91317307BFF}" destId="{509FA1DF-004A-429E-9DE7-1E560E4C9A9E}" srcOrd="0" destOrd="0" presId="urn:microsoft.com/office/officeart/2018/2/layout/IconVerticalSolidList"/>
    <dgm:cxn modelId="{11758CB6-B0DD-4D7B-8E25-297A00231615}" type="presOf" srcId="{DB323770-450E-4FCC-90CA-8BCD22A6EF81}" destId="{678D4652-DA75-4B23-8948-055E5DEF5E5C}" srcOrd="0" destOrd="0" presId="urn:microsoft.com/office/officeart/2018/2/layout/IconVerticalSolidList"/>
    <dgm:cxn modelId="{9A74A4C0-C0A2-41A1-9760-CE37AEAC976A}" srcId="{4F30BFA7-67CB-4C82-8EB8-FBA40AEE028D}" destId="{DB323770-450E-4FCC-90CA-8BCD22A6EF81}" srcOrd="0" destOrd="0" parTransId="{003BBF4E-C6A1-45EB-BD45-9164FAD38E1A}" sibTransId="{F60B3979-BCA4-4DA9-A8CC-4122B8FD7EC0}"/>
    <dgm:cxn modelId="{2D012EFC-1027-4C9B-B42C-EDF70D452197}" srcId="{4F30BFA7-67CB-4C82-8EB8-FBA40AEE028D}" destId="{5DF631DD-51D2-4686-88EE-F91317307BFF}" srcOrd="2" destOrd="0" parTransId="{AFD76382-35D1-4DB4-A7A5-B78B660F9B27}" sibTransId="{5F3D1EA7-838C-4BA6-A53D-DD293AA99C4E}"/>
    <dgm:cxn modelId="{6CE8A54C-AEF0-41EB-94E9-D3F9AA7AAA9A}" type="presParOf" srcId="{333E112E-9B11-4E15-8F97-C8598E03E65F}" destId="{386E2BA2-389A-44C2-ACA5-D7826D2685ED}" srcOrd="0" destOrd="0" presId="urn:microsoft.com/office/officeart/2018/2/layout/IconVerticalSolidList"/>
    <dgm:cxn modelId="{6A7B67CD-1EE9-4A8D-9D6C-6D9D2D7A5CD0}" type="presParOf" srcId="{386E2BA2-389A-44C2-ACA5-D7826D2685ED}" destId="{F2C75A99-E8D1-4BBB-A015-4B9E8FB6A6C3}" srcOrd="0" destOrd="0" presId="urn:microsoft.com/office/officeart/2018/2/layout/IconVerticalSolidList"/>
    <dgm:cxn modelId="{6AF92BD4-5586-45C8-909B-E93ECC7E3C69}" type="presParOf" srcId="{386E2BA2-389A-44C2-ACA5-D7826D2685ED}" destId="{D56B6F4E-9700-42BD-B241-AF35700902A8}" srcOrd="1" destOrd="0" presId="urn:microsoft.com/office/officeart/2018/2/layout/IconVerticalSolidList"/>
    <dgm:cxn modelId="{D1FD6749-E7B0-44C6-A62C-1D654A0FB4D3}" type="presParOf" srcId="{386E2BA2-389A-44C2-ACA5-D7826D2685ED}" destId="{D3B6D717-3269-4045-8998-1C1917B57984}" srcOrd="2" destOrd="0" presId="urn:microsoft.com/office/officeart/2018/2/layout/IconVerticalSolidList"/>
    <dgm:cxn modelId="{A1829CF9-0B48-4EAE-BE87-81B3E4ED6DBF}" type="presParOf" srcId="{386E2BA2-389A-44C2-ACA5-D7826D2685ED}" destId="{678D4652-DA75-4B23-8948-055E5DEF5E5C}" srcOrd="3" destOrd="0" presId="urn:microsoft.com/office/officeart/2018/2/layout/IconVerticalSolidList"/>
    <dgm:cxn modelId="{A24DDD6C-BCED-462E-8326-4AFE7D90450E}" type="presParOf" srcId="{333E112E-9B11-4E15-8F97-C8598E03E65F}" destId="{2204B791-3CD4-44C8-AD78-4B31F345201F}" srcOrd="1" destOrd="0" presId="urn:microsoft.com/office/officeart/2018/2/layout/IconVerticalSolidList"/>
    <dgm:cxn modelId="{684BC022-BFFD-4C83-9061-BB5E758A6886}" type="presParOf" srcId="{333E112E-9B11-4E15-8F97-C8598E03E65F}" destId="{833DCFC6-48FE-499C-A9DE-FDB61DBB170A}" srcOrd="2" destOrd="0" presId="urn:microsoft.com/office/officeart/2018/2/layout/IconVerticalSolidList"/>
    <dgm:cxn modelId="{8C1B5CA9-752F-474B-BC3F-14265E74ADF8}" type="presParOf" srcId="{833DCFC6-48FE-499C-A9DE-FDB61DBB170A}" destId="{6BD747D2-3AA8-459B-A8D1-7F4E0B0C7EDB}" srcOrd="0" destOrd="0" presId="urn:microsoft.com/office/officeart/2018/2/layout/IconVerticalSolidList"/>
    <dgm:cxn modelId="{0866C555-20AE-4CF7-8B12-28728734002F}" type="presParOf" srcId="{833DCFC6-48FE-499C-A9DE-FDB61DBB170A}" destId="{98AEFA5E-3E11-4271-A30B-3E31602803C2}" srcOrd="1" destOrd="0" presId="urn:microsoft.com/office/officeart/2018/2/layout/IconVerticalSolidList"/>
    <dgm:cxn modelId="{1CB47168-C35D-4353-A49C-AF13BC5D3729}" type="presParOf" srcId="{833DCFC6-48FE-499C-A9DE-FDB61DBB170A}" destId="{802B1175-B517-4BF8-9C84-C800C233A391}" srcOrd="2" destOrd="0" presId="urn:microsoft.com/office/officeart/2018/2/layout/IconVerticalSolidList"/>
    <dgm:cxn modelId="{DBE640E0-5C62-494F-8BD2-FEEB63110DE3}" type="presParOf" srcId="{833DCFC6-48FE-499C-A9DE-FDB61DBB170A}" destId="{A9107472-4CC6-4C43-A824-48D5001F725F}" srcOrd="3" destOrd="0" presId="urn:microsoft.com/office/officeart/2018/2/layout/IconVerticalSolidList"/>
    <dgm:cxn modelId="{5923B43B-6AC2-4690-9455-5DC43F1D894F}" type="presParOf" srcId="{333E112E-9B11-4E15-8F97-C8598E03E65F}" destId="{BB5CC949-F293-475E-AF8D-D252F9067C99}" srcOrd="3" destOrd="0" presId="urn:microsoft.com/office/officeart/2018/2/layout/IconVerticalSolidList"/>
    <dgm:cxn modelId="{5289B1E3-D797-489B-B8ED-E7123EF78A06}" type="presParOf" srcId="{333E112E-9B11-4E15-8F97-C8598E03E65F}" destId="{627B799A-CC35-4DEC-B9EF-AA92D7505588}" srcOrd="4" destOrd="0" presId="urn:microsoft.com/office/officeart/2018/2/layout/IconVerticalSolidList"/>
    <dgm:cxn modelId="{D3AEEB9D-00A9-41BA-82DE-21387E2674D0}" type="presParOf" srcId="{627B799A-CC35-4DEC-B9EF-AA92D7505588}" destId="{3CE73C7F-9606-4262-88D5-835DD3C56B30}" srcOrd="0" destOrd="0" presId="urn:microsoft.com/office/officeart/2018/2/layout/IconVerticalSolidList"/>
    <dgm:cxn modelId="{A01DBCEA-BECE-4F17-8F03-422E74E039C3}" type="presParOf" srcId="{627B799A-CC35-4DEC-B9EF-AA92D7505588}" destId="{B101FE36-F1B1-4AFD-AAAA-28790AA8322C}" srcOrd="1" destOrd="0" presId="urn:microsoft.com/office/officeart/2018/2/layout/IconVerticalSolidList"/>
    <dgm:cxn modelId="{735E94F9-DBAD-4735-A637-F56769E398DE}" type="presParOf" srcId="{627B799A-CC35-4DEC-B9EF-AA92D7505588}" destId="{684DCE4A-40BB-4675-BAFE-239EB2309666}" srcOrd="2" destOrd="0" presId="urn:microsoft.com/office/officeart/2018/2/layout/IconVerticalSolidList"/>
    <dgm:cxn modelId="{B3A4A1DF-F73C-4ADB-9446-D478AD9749DF}" type="presParOf" srcId="{627B799A-CC35-4DEC-B9EF-AA92D7505588}" destId="{509FA1DF-004A-429E-9DE7-1E560E4C9A9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75A99-E8D1-4BBB-A015-4B9E8FB6A6C3}">
      <dsp:nvSpPr>
        <dsp:cNvPr id="0" name=""/>
        <dsp:cNvSpPr/>
      </dsp:nvSpPr>
      <dsp:spPr>
        <a:xfrm>
          <a:off x="0" y="18411"/>
          <a:ext cx="7841076" cy="757133"/>
        </a:xfrm>
        <a:prstGeom prst="roundRect">
          <a:avLst>
            <a:gd name="adj" fmla="val 10000"/>
          </a:avLst>
        </a:prstGeom>
        <a:solidFill>
          <a:schemeClr val="bg1">
            <a:alpha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B6F4E-9700-42BD-B241-AF35700902A8}">
      <dsp:nvSpPr>
        <dsp:cNvPr id="0" name=""/>
        <dsp:cNvSpPr/>
      </dsp:nvSpPr>
      <dsp:spPr>
        <a:xfrm>
          <a:off x="229032" y="170678"/>
          <a:ext cx="416423" cy="4164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D4652-DA75-4B23-8948-055E5DEF5E5C}">
      <dsp:nvSpPr>
        <dsp:cNvPr id="0" name=""/>
        <dsp:cNvSpPr/>
      </dsp:nvSpPr>
      <dsp:spPr>
        <a:xfrm>
          <a:off x="874489" y="323"/>
          <a:ext cx="6966586" cy="757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30" tIns="80130" rIns="80130" bIns="8013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More than 140 applications for funding in </a:t>
          </a:r>
          <a:r>
            <a:rPr lang="en-GB" sz="1800" kern="1200" dirty="0">
              <a:latin typeface="+mn-lt"/>
            </a:rPr>
            <a:t>Call 1</a:t>
          </a:r>
          <a:endParaRPr lang="en-US" sz="1800" kern="1200" dirty="0">
            <a:latin typeface="+mn-lt"/>
          </a:endParaRPr>
        </a:p>
      </dsp:txBody>
      <dsp:txXfrm>
        <a:off x="874489" y="323"/>
        <a:ext cx="6966586" cy="757133"/>
      </dsp:txXfrm>
    </dsp:sp>
    <dsp:sp modelId="{6BD747D2-3AA8-459B-A8D1-7F4E0B0C7EDB}">
      <dsp:nvSpPr>
        <dsp:cNvPr id="0" name=""/>
        <dsp:cNvSpPr/>
      </dsp:nvSpPr>
      <dsp:spPr>
        <a:xfrm>
          <a:off x="0" y="946740"/>
          <a:ext cx="7841076" cy="757133"/>
        </a:xfrm>
        <a:prstGeom prst="roundRect">
          <a:avLst>
            <a:gd name="adj" fmla="val 10000"/>
          </a:avLst>
        </a:prstGeom>
        <a:solidFill>
          <a:schemeClr val="bg1">
            <a:alpha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EFA5E-3E11-4271-A30B-3E31602803C2}">
      <dsp:nvSpPr>
        <dsp:cNvPr id="0" name=""/>
        <dsp:cNvSpPr/>
      </dsp:nvSpPr>
      <dsp:spPr>
        <a:xfrm>
          <a:off x="229032" y="1117095"/>
          <a:ext cx="416423" cy="4164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07472-4CC6-4C43-A824-48D5001F725F}">
      <dsp:nvSpPr>
        <dsp:cNvPr id="0" name=""/>
        <dsp:cNvSpPr/>
      </dsp:nvSpPr>
      <dsp:spPr>
        <a:xfrm>
          <a:off x="874489" y="946740"/>
          <a:ext cx="6966586" cy="757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30" tIns="80130" rIns="80130" bIns="8013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50+ feedback sessions requested</a:t>
          </a:r>
          <a:endParaRPr lang="en-US" sz="1800" kern="1200" dirty="0"/>
        </a:p>
      </dsp:txBody>
      <dsp:txXfrm>
        <a:off x="874489" y="946740"/>
        <a:ext cx="6966586" cy="757133"/>
      </dsp:txXfrm>
    </dsp:sp>
    <dsp:sp modelId="{3CE73C7F-9606-4262-88D5-835DD3C56B30}">
      <dsp:nvSpPr>
        <dsp:cNvPr id="0" name=""/>
        <dsp:cNvSpPr/>
      </dsp:nvSpPr>
      <dsp:spPr>
        <a:xfrm>
          <a:off x="0" y="1893157"/>
          <a:ext cx="7841076" cy="757133"/>
        </a:xfrm>
        <a:prstGeom prst="roundRect">
          <a:avLst>
            <a:gd name="adj" fmla="val 10000"/>
          </a:avLst>
        </a:prstGeom>
        <a:solidFill>
          <a:schemeClr val="bg1">
            <a:alpha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1FE36-F1B1-4AFD-AAAA-28790AA8322C}">
      <dsp:nvSpPr>
        <dsp:cNvPr id="0" name=""/>
        <dsp:cNvSpPr/>
      </dsp:nvSpPr>
      <dsp:spPr>
        <a:xfrm>
          <a:off x="229032" y="2063512"/>
          <a:ext cx="416423" cy="4164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FA1DF-004A-429E-9DE7-1E560E4C9A9E}">
      <dsp:nvSpPr>
        <dsp:cNvPr id="0" name=""/>
        <dsp:cNvSpPr/>
      </dsp:nvSpPr>
      <dsp:spPr>
        <a:xfrm>
          <a:off x="874489" y="1893157"/>
          <a:ext cx="6966586" cy="757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30" tIns="80130" rIns="80130" bIns="8013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Session today will cover generic feedback, applicable to all</a:t>
          </a:r>
          <a:endParaRPr lang="en-US" sz="1800" kern="1200" dirty="0"/>
        </a:p>
      </dsp:txBody>
      <dsp:txXfrm>
        <a:off x="874489" y="1893157"/>
        <a:ext cx="6966586" cy="757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3E6CE-FEB7-4077-B424-116B9CE8FAF2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E50EC-BE3F-4A84-A961-E91EA6808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098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E50EC-BE3F-4A84-A961-E91EA68088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875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E50EC-BE3F-4A84-A961-E91EA68088B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734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E50EC-BE3F-4A84-A961-E91EA68088B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813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E50EC-BE3F-4A84-A961-E91EA68088B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462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E50EC-BE3F-4A84-A961-E91EA68088B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65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36DCB-6BD5-4E92-B67A-6A922BE1D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D02D7-652D-425A-9ACA-4B65EBFE2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654-A539-483D-9A80-48F8DD05D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3125-1174-4D6D-A96C-54BEF7726D8A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0B188-9730-427B-875F-FEA3576E3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FD48B-8F70-4187-8292-3F0954739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FA46-3F4B-43DC-8747-BE93FDDA92F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5CA02-553C-4A68-9E90-389D4FCAF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D786F7-989E-4AF2-B233-8C34AFF50A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" y="0"/>
            <a:ext cx="1219131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E67D96-11B5-4F50-A2B6-CA4C4AC78A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428624"/>
            <a:ext cx="1847849" cy="51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2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5628-5B85-43D7-B758-E3BF3CF2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638F3-305D-4CF7-BAC4-923195DC9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2167D-CCF2-44C8-81FA-6B0B9B25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3125-1174-4D6D-A96C-54BEF7726D8A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DBFCC-C029-428F-8E66-CFA1EB390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58C69-C539-43B3-BF54-03869156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EECE-B15D-402B-B309-7FABA9D582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00571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95B6F-C903-4E5E-895B-C833447CE5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1FE0DB-AEBB-4ADD-8A36-1C07565FB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39218-9E98-4988-BA11-E5F431D51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3125-1174-4D6D-A96C-54BEF7726D8A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0CEF0-36B6-408F-A923-F135348D7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B5DBA-AC35-44D1-BE60-42AF8D34D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EECE-B15D-402B-B309-7FABA9D582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2621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 descr="A view of the earth from space&#10;&#10;Description automatically generated">
            <a:extLst>
              <a:ext uri="{FF2B5EF4-FFF2-40B4-BE49-F238E27FC236}">
                <a16:creationId xmlns:a16="http://schemas.microsoft.com/office/drawing/2014/main" id="{96995A1B-B121-47B7-A2B4-2E6FA505D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12"/>
          <a:stretch/>
        </p:blipFill>
        <p:spPr>
          <a:xfrm>
            <a:off x="4339458" y="0"/>
            <a:ext cx="785185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1" y="1914525"/>
            <a:ext cx="6692700" cy="2867025"/>
          </a:xfrm>
        </p:spPr>
        <p:txBody>
          <a:bodyPr anchor="t">
            <a:norm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5631" y="5505450"/>
            <a:ext cx="4631194" cy="924976"/>
          </a:xfrm>
        </p:spPr>
        <p:txBody>
          <a:bodyPr anchor="b"/>
          <a:lstStyle>
            <a:lvl1pPr marL="0" indent="0" algn="l">
              <a:buNone/>
              <a:defRPr sz="2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date / event info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1" y="428624"/>
            <a:ext cx="1847849" cy="515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0"/>
            <a:ext cx="1219131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CF0241-1669-465A-9B0D-FA3DD1B06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581024"/>
            <a:ext cx="1847849" cy="51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01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1" y="1914525"/>
            <a:ext cx="6692700" cy="2867025"/>
          </a:xfrm>
        </p:spPr>
        <p:txBody>
          <a:bodyPr anchor="t">
            <a:norm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5631" y="5505450"/>
            <a:ext cx="4631194" cy="924976"/>
          </a:xfrm>
        </p:spPr>
        <p:txBody>
          <a:bodyPr anchor="b"/>
          <a:lstStyle>
            <a:lvl1pPr marL="0" indent="0" algn="l">
              <a:buNone/>
              <a:defRPr sz="2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date / event info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1" y="428624"/>
            <a:ext cx="1847849" cy="515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0"/>
            <a:ext cx="8667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13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EECE-B15D-402B-B309-7FABA9D58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657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825625"/>
            <a:ext cx="5587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87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EECE-B15D-402B-B309-7FABA9D58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353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call-ou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825625"/>
            <a:ext cx="3726000" cy="4351338"/>
          </a:xfrm>
          <a:solidFill>
            <a:schemeClr val="accent1"/>
          </a:solidFill>
        </p:spPr>
        <p:txBody>
          <a:bodyPr lIns="144000" tIns="180000" rIns="144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8898" y="1825625"/>
            <a:ext cx="745110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EECE-B15D-402B-B309-7FABA9D58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08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-1637847"/>
            <a:ext cx="11328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EECE-B15D-402B-B309-7FABA9D58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188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EECE-B15D-402B-B309-7FABA9D582F9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3C3F21-DF75-4FBA-821B-84ACA3665F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880" y="-151422"/>
            <a:ext cx="10332891" cy="700987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E7C854D-6D6D-42FE-A268-11FC63F8B699}"/>
              </a:ext>
            </a:extLst>
          </p:cNvPr>
          <p:cNvGrpSpPr/>
          <p:nvPr userDrawn="1"/>
        </p:nvGrpSpPr>
        <p:grpSpPr>
          <a:xfrm>
            <a:off x="-24041" y="-219405"/>
            <a:ext cx="12648766" cy="8308595"/>
            <a:chOff x="-24041" y="-219405"/>
            <a:chExt cx="12648766" cy="830859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38E0563-55E1-4102-8BB8-AF8C16D71D8D}"/>
                </a:ext>
              </a:extLst>
            </p:cNvPr>
            <p:cNvCxnSpPr/>
            <p:nvPr/>
          </p:nvCxnSpPr>
          <p:spPr>
            <a:xfrm>
              <a:off x="5386872" y="-142445"/>
              <a:ext cx="3282367" cy="3552395"/>
            </a:xfrm>
            <a:prstGeom prst="line">
              <a:avLst/>
            </a:prstGeom>
            <a:ln w="136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E22B167-6976-4DE5-9492-ADB84E51E11D}"/>
                </a:ext>
              </a:extLst>
            </p:cNvPr>
            <p:cNvCxnSpPr/>
            <p:nvPr/>
          </p:nvCxnSpPr>
          <p:spPr>
            <a:xfrm>
              <a:off x="10599501" y="1412777"/>
              <a:ext cx="2025224" cy="1977220"/>
            </a:xfrm>
            <a:prstGeom prst="line">
              <a:avLst/>
            </a:prstGeom>
            <a:ln w="136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8CC256F-C6F8-46E2-A7CC-BF495A2A9387}"/>
                </a:ext>
              </a:extLst>
            </p:cNvPr>
            <p:cNvCxnSpPr/>
            <p:nvPr/>
          </p:nvCxnSpPr>
          <p:spPr>
            <a:xfrm flipH="1">
              <a:off x="5000880" y="-219405"/>
              <a:ext cx="7239805" cy="7218804"/>
            </a:xfrm>
            <a:prstGeom prst="line">
              <a:avLst/>
            </a:prstGeom>
            <a:ln w="136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39BDE0B-07D2-4A7B-A352-C1E96C72FE14}"/>
                </a:ext>
              </a:extLst>
            </p:cNvPr>
            <p:cNvCxnSpPr/>
            <p:nvPr/>
          </p:nvCxnSpPr>
          <p:spPr>
            <a:xfrm>
              <a:off x="7462605" y="4536795"/>
              <a:ext cx="3282367" cy="3552395"/>
            </a:xfrm>
            <a:prstGeom prst="line">
              <a:avLst/>
            </a:prstGeom>
            <a:ln w="136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84E76EF1-CFFA-4870-8CAB-E9D4C2978FC6}"/>
                </a:ext>
              </a:extLst>
            </p:cNvPr>
            <p:cNvSpPr/>
            <p:nvPr/>
          </p:nvSpPr>
          <p:spPr>
            <a:xfrm>
              <a:off x="-24041" y="-103326"/>
              <a:ext cx="8637100" cy="7009874"/>
            </a:xfrm>
            <a:custGeom>
              <a:avLst/>
              <a:gdLst>
                <a:gd name="connsiteX0" fmla="*/ 0 w 8693279"/>
                <a:gd name="connsiteY0" fmla="*/ 0 h 6950880"/>
                <a:gd name="connsiteX1" fmla="*/ 8693279 w 8693279"/>
                <a:gd name="connsiteY1" fmla="*/ 0 h 6950880"/>
                <a:gd name="connsiteX2" fmla="*/ 8693279 w 8693279"/>
                <a:gd name="connsiteY2" fmla="*/ 6950880 h 6950880"/>
                <a:gd name="connsiteX3" fmla="*/ 0 w 8693279"/>
                <a:gd name="connsiteY3" fmla="*/ 6950880 h 6950880"/>
                <a:gd name="connsiteX4" fmla="*/ 0 w 8693279"/>
                <a:gd name="connsiteY4" fmla="*/ 0 h 6950880"/>
                <a:gd name="connsiteX0" fmla="*/ 0 w 8693279"/>
                <a:gd name="connsiteY0" fmla="*/ 0 h 6950880"/>
                <a:gd name="connsiteX1" fmla="*/ 8693279 w 8693279"/>
                <a:gd name="connsiteY1" fmla="*/ 0 h 6950880"/>
                <a:gd name="connsiteX2" fmla="*/ 8666596 w 8693279"/>
                <a:gd name="connsiteY2" fmla="*/ 3908410 h 6950880"/>
                <a:gd name="connsiteX3" fmla="*/ 8693279 w 8693279"/>
                <a:gd name="connsiteY3" fmla="*/ 6950880 h 6950880"/>
                <a:gd name="connsiteX4" fmla="*/ 0 w 8693279"/>
                <a:gd name="connsiteY4" fmla="*/ 6950880 h 6950880"/>
                <a:gd name="connsiteX5" fmla="*/ 0 w 8693279"/>
                <a:gd name="connsiteY5" fmla="*/ 0 h 6950880"/>
                <a:gd name="connsiteX0" fmla="*/ 0 w 8693279"/>
                <a:gd name="connsiteY0" fmla="*/ 0 h 6950880"/>
                <a:gd name="connsiteX1" fmla="*/ 5183163 w 8693279"/>
                <a:gd name="connsiteY1" fmla="*/ 442451 h 6950880"/>
                <a:gd name="connsiteX2" fmla="*/ 8666596 w 8693279"/>
                <a:gd name="connsiteY2" fmla="*/ 3908410 h 6950880"/>
                <a:gd name="connsiteX3" fmla="*/ 8693279 w 8693279"/>
                <a:gd name="connsiteY3" fmla="*/ 6950880 h 6950880"/>
                <a:gd name="connsiteX4" fmla="*/ 0 w 8693279"/>
                <a:gd name="connsiteY4" fmla="*/ 6950880 h 6950880"/>
                <a:gd name="connsiteX5" fmla="*/ 0 w 8693279"/>
                <a:gd name="connsiteY5" fmla="*/ 0 h 6950880"/>
                <a:gd name="connsiteX0" fmla="*/ 0 w 8693279"/>
                <a:gd name="connsiteY0" fmla="*/ 29497 h 6980377"/>
                <a:gd name="connsiteX1" fmla="*/ 5419137 w 8693279"/>
                <a:gd name="connsiteY1" fmla="*/ 0 h 6980377"/>
                <a:gd name="connsiteX2" fmla="*/ 8666596 w 8693279"/>
                <a:gd name="connsiteY2" fmla="*/ 3937907 h 6980377"/>
                <a:gd name="connsiteX3" fmla="*/ 8693279 w 8693279"/>
                <a:gd name="connsiteY3" fmla="*/ 6980377 h 6980377"/>
                <a:gd name="connsiteX4" fmla="*/ 0 w 8693279"/>
                <a:gd name="connsiteY4" fmla="*/ 6980377 h 6980377"/>
                <a:gd name="connsiteX5" fmla="*/ 0 w 8693279"/>
                <a:gd name="connsiteY5" fmla="*/ 29497 h 6980377"/>
                <a:gd name="connsiteX0" fmla="*/ 0 w 8693279"/>
                <a:gd name="connsiteY0" fmla="*/ 29497 h 6980377"/>
                <a:gd name="connsiteX1" fmla="*/ 5419137 w 8693279"/>
                <a:gd name="connsiteY1" fmla="*/ 0 h 6980377"/>
                <a:gd name="connsiteX2" fmla="*/ 8637100 w 8693279"/>
                <a:gd name="connsiteY2" fmla="*/ 3524952 h 6980377"/>
                <a:gd name="connsiteX3" fmla="*/ 8693279 w 8693279"/>
                <a:gd name="connsiteY3" fmla="*/ 6980377 h 6980377"/>
                <a:gd name="connsiteX4" fmla="*/ 0 w 8693279"/>
                <a:gd name="connsiteY4" fmla="*/ 6980377 h 6980377"/>
                <a:gd name="connsiteX5" fmla="*/ 0 w 8693279"/>
                <a:gd name="connsiteY5" fmla="*/ 29497 h 6980377"/>
                <a:gd name="connsiteX0" fmla="*/ 0 w 8637100"/>
                <a:gd name="connsiteY0" fmla="*/ 29497 h 6980377"/>
                <a:gd name="connsiteX1" fmla="*/ 5419137 w 8637100"/>
                <a:gd name="connsiteY1" fmla="*/ 0 h 6980377"/>
                <a:gd name="connsiteX2" fmla="*/ 8637100 w 8637100"/>
                <a:gd name="connsiteY2" fmla="*/ 3524952 h 6980377"/>
                <a:gd name="connsiteX3" fmla="*/ 4829202 w 8637100"/>
                <a:gd name="connsiteY3" fmla="*/ 6862390 h 6980377"/>
                <a:gd name="connsiteX4" fmla="*/ 0 w 8637100"/>
                <a:gd name="connsiteY4" fmla="*/ 6980377 h 6980377"/>
                <a:gd name="connsiteX5" fmla="*/ 0 w 8637100"/>
                <a:gd name="connsiteY5" fmla="*/ 29497 h 6980377"/>
                <a:gd name="connsiteX0" fmla="*/ 0 w 8637100"/>
                <a:gd name="connsiteY0" fmla="*/ 29497 h 7009874"/>
                <a:gd name="connsiteX1" fmla="*/ 5419137 w 8637100"/>
                <a:gd name="connsiteY1" fmla="*/ 0 h 7009874"/>
                <a:gd name="connsiteX2" fmla="*/ 8637100 w 8637100"/>
                <a:gd name="connsiteY2" fmla="*/ 3524952 h 7009874"/>
                <a:gd name="connsiteX3" fmla="*/ 5212660 w 8637100"/>
                <a:gd name="connsiteY3" fmla="*/ 7009874 h 7009874"/>
                <a:gd name="connsiteX4" fmla="*/ 0 w 8637100"/>
                <a:gd name="connsiteY4" fmla="*/ 6980377 h 7009874"/>
                <a:gd name="connsiteX5" fmla="*/ 0 w 8637100"/>
                <a:gd name="connsiteY5" fmla="*/ 29497 h 700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37100" h="7009874">
                  <a:moveTo>
                    <a:pt x="0" y="29497"/>
                  </a:moveTo>
                  <a:lnTo>
                    <a:pt x="5419137" y="0"/>
                  </a:lnTo>
                  <a:lnTo>
                    <a:pt x="8637100" y="3524952"/>
                  </a:lnTo>
                  <a:lnTo>
                    <a:pt x="5212660" y="7009874"/>
                  </a:lnTo>
                  <a:lnTo>
                    <a:pt x="0" y="6980377"/>
                  </a:lnTo>
                  <a:lnTo>
                    <a:pt x="0" y="294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255EC30D-17D8-4768-BE82-B9CBC332C2C8}"/>
              </a:ext>
            </a:extLst>
          </p:cNvPr>
          <p:cNvSpPr txBox="1">
            <a:spLocks/>
          </p:cNvSpPr>
          <p:nvPr userDrawn="1"/>
        </p:nvSpPr>
        <p:spPr>
          <a:xfrm>
            <a:off x="360000" y="1440000"/>
            <a:ext cx="917862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Blank slide for you to change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86E51E-5A08-4B92-9DB1-93D5629EDF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05" y="428626"/>
            <a:ext cx="1844898" cy="51480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C03BE01-D569-46EF-9088-40DE46A5A29C}"/>
              </a:ext>
            </a:extLst>
          </p:cNvPr>
          <p:cNvSpPr txBox="1">
            <a:spLocks/>
          </p:cNvSpPr>
          <p:nvPr userDrawn="1"/>
        </p:nvSpPr>
        <p:spPr>
          <a:xfrm>
            <a:off x="360000" y="2880000"/>
            <a:ext cx="7391989" cy="43283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Blip>
                <a:blip r:embed="rId4"/>
              </a:buBlip>
              <a:defRPr sz="2400">
                <a:solidFill>
                  <a:schemeClr val="tx2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/>
              <a:t>To use this slide you need to un-hide it. To do this click ‘Slide Show’ on the top menu then click ‘Hide Slide’ so that it is </a:t>
            </a:r>
            <a:r>
              <a:rPr lang="en-GB" b="1"/>
              <a:t>not highlighted</a:t>
            </a:r>
            <a:r>
              <a:rPr lang="en-GB"/>
              <a:t>.</a:t>
            </a:r>
          </a:p>
          <a:p>
            <a:r>
              <a:rPr lang="en-GB"/>
              <a:t>To change the image: (1) delete current image and insert new image from file or copy from the web (2) right click on the image and select send-to-back (3) move into position behind the white lines.</a:t>
            </a:r>
          </a:p>
          <a:p>
            <a:r>
              <a:rPr lang="en-GB"/>
              <a:t>Bullet 3</a:t>
            </a:r>
          </a:p>
          <a:p>
            <a:r>
              <a:rPr lang="en-GB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29369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2660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4" y="428626"/>
            <a:ext cx="1847849" cy="5152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9CDE5F-F3AF-4F8E-9285-E5593BC26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-1623332"/>
            <a:ext cx="11328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36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88DC5-1285-4102-A80F-0BFC80397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507C-1FE2-42C7-8A34-E65080B59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3817A-80BF-4015-8EC9-82A6200B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3125-1174-4D6D-A96C-54BEF7726D8A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6AA91-EC9F-4D48-8560-13B0750FA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EFFDE-04C7-4874-84CD-E8DEA0C8C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EECE-B15D-402B-B309-7FABA9D58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76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AC933-8810-4492-B566-674036A84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D3A65-D86C-4B73-9F79-C217D9324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94D6A-845C-4180-89E8-300104337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3125-1174-4D6D-A96C-54BEF7726D8A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70701-114C-4187-9D68-01B63CEDF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0AEF9-71DE-4F6D-88F3-82448EC6D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EECE-B15D-402B-B309-7FABA9D582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1064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1EFD7-CCEE-4FB3-8E3F-6BA9D663D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8045C-8917-411C-BB97-ABDE756FE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6C1C3-B97C-4BEF-988A-39E27F6C7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5D3B7-05E0-4594-A53D-1A4095AF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3125-1174-4D6D-A96C-54BEF7726D8A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9327B-D737-4B15-81DD-8D846AA04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98A302-B0DB-449F-BBEB-D58DD60B7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EECE-B15D-402B-B309-7FABA9D58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71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9CAFE-2BA1-47D5-8706-78DE98017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44E79-7998-48AF-B3B9-DFD3AFE9B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6A31E-7775-4712-806C-841E4CF92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5C5E55-80DA-4EF2-B277-49C29D5668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687560-B48C-4168-97D2-EE638AEC8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487353-080C-45D5-9CFA-282C50062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3125-1174-4D6D-A96C-54BEF7726D8A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87943-70DD-48AB-B0B5-EA2BEA4F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ABADF4-EAD3-4665-8AAB-6CA15A76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EECE-B15D-402B-B309-7FABA9D582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04104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AEB31-3C4D-46CF-991D-9CB76DF04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1DA3E-4BE1-4D69-9072-9EFFF48B3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3125-1174-4D6D-A96C-54BEF7726D8A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C3F1AC-FE2E-4B06-A45A-38789F63F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1B85A-B3A4-4D43-ACEE-B0EC3CA4D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EECE-B15D-402B-B309-7FABA9D58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67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E1ABE0-3B1C-40CF-8F6B-737625761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3125-1174-4D6D-A96C-54BEF7726D8A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0FF73C-0BE2-42B9-8461-09E0889F8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1D35D-B29B-4277-8AD5-5A81782E1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EECE-B15D-402B-B309-7FABA9D58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0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4AD58-9771-40CA-A742-9989099C8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1DD40-DECF-4766-9181-99D102A54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D50F0-325A-40C2-8224-B13DE37B3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5D4CA-D58D-48A7-905E-EC322B189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3125-1174-4D6D-A96C-54BEF7726D8A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9C3B3-B415-49C1-AC20-975D6313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492FE-58BC-45E2-987F-69939EC0E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EECE-B15D-402B-B309-7FABA9D582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6307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70D93-0D8D-4946-AF5F-9BD819D80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00B9F4-397D-4228-9181-53D3D982ED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8843D-E69B-408D-8BC8-C533ACD62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C19F7-E76C-45FF-9AAC-09BB6B85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3125-1174-4D6D-A96C-54BEF7726D8A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32E3F-201B-44DF-825D-42FE64280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3EC54-F8F3-41A3-A1A0-D7785197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EECE-B15D-402B-B309-7FABA9D582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82547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AF8C9C-E7F8-4988-B44A-1C7784A52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1024D-021C-4894-A5DC-85B58FD63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A71CB-2175-4C24-B0E4-B89183388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C7FF6-70E8-4C67-89AB-E76C64CFC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AD1CC-33AB-4F99-90F4-7D0730623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48A8E24-DCD7-4312-BFAD-811AD97D73A1}"/>
              </a:ext>
            </a:extLst>
          </p:cNvPr>
          <p:cNvSpPr/>
          <p:nvPr userDrawn="1"/>
        </p:nvSpPr>
        <p:spPr>
          <a:xfrm>
            <a:off x="0" y="5910263"/>
            <a:ext cx="714375" cy="947737"/>
          </a:xfrm>
          <a:prstGeom prst="triangle">
            <a:avLst>
              <a:gd name="adj" fmla="val 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3A36FC3C-2DC8-4C42-848B-B1A493956976}"/>
              </a:ext>
            </a:extLst>
          </p:cNvPr>
          <p:cNvSpPr/>
          <p:nvPr userDrawn="1"/>
        </p:nvSpPr>
        <p:spPr>
          <a:xfrm>
            <a:off x="10372725" y="5910263"/>
            <a:ext cx="1819275" cy="947308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18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365125"/>
            <a:ext cx="113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825625"/>
            <a:ext cx="1132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2001" y="6364817"/>
            <a:ext cx="772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8200" y="6364817"/>
            <a:ext cx="76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5642EECE-B15D-402B-B309-7FABA9D582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E5DB48-CF25-4A75-BC02-9D8FAA240568}"/>
              </a:ext>
            </a:extLst>
          </p:cNvPr>
          <p:cNvSpPr txBox="1"/>
          <p:nvPr/>
        </p:nvSpPr>
        <p:spPr>
          <a:xfrm>
            <a:off x="376280" y="1607737"/>
            <a:ext cx="9712264" cy="3908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NSIP Kickstarter </a:t>
            </a:r>
          </a:p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Session</a:t>
            </a:r>
          </a:p>
          <a:p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NSIP@ukspaceagency.go</a:t>
            </a:r>
            <a:r>
              <a:rPr lang="en-GB" sz="2400" dirty="0">
                <a:solidFill>
                  <a:prstClr val="white"/>
                </a:solidFill>
                <a:latin typeface="Calibri" panose="020F0502020204030204"/>
                <a:cs typeface="Calibri" panose="020F0502020204030204"/>
              </a:rPr>
              <a:t>v.uk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90133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K Space Agency supporting new space exhibition and conference - Conference  News">
            <a:extLst>
              <a:ext uri="{FF2B5EF4-FFF2-40B4-BE49-F238E27FC236}">
                <a16:creationId xmlns:a16="http://schemas.microsoft.com/office/drawing/2014/main" id="{EE7B2C67-F98D-9672-B1C1-D1EC280D8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t="7331" r="943" b="9759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824E544-1AFF-683B-211C-1740E342DBF5}"/>
              </a:ext>
            </a:extLst>
          </p:cNvPr>
          <p:cNvSpPr txBox="1">
            <a:spLocks/>
          </p:cNvSpPr>
          <p:nvPr/>
        </p:nvSpPr>
        <p:spPr>
          <a:xfrm>
            <a:off x="482042" y="1700331"/>
            <a:ext cx="6300317" cy="4851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>
              <a:cs typeface="Arial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1F8C6754-D2AB-796F-88E0-3FF10590E5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314514"/>
              </p:ext>
            </p:extLst>
          </p:nvPr>
        </p:nvGraphicFramePr>
        <p:xfrm>
          <a:off x="482042" y="3955084"/>
          <a:ext cx="7841076" cy="2650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AF9E987-A176-5239-AB69-204E72BFB71F}"/>
              </a:ext>
            </a:extLst>
          </p:cNvPr>
          <p:cNvSpPr/>
          <p:nvPr/>
        </p:nvSpPr>
        <p:spPr>
          <a:xfrm>
            <a:off x="482042" y="2034823"/>
            <a:ext cx="7841076" cy="1325563"/>
          </a:xfrm>
          <a:prstGeom prst="roundRect">
            <a:avLst>
              <a:gd name="adj" fmla="val 10000"/>
            </a:avLst>
          </a:prstGeom>
          <a:solidFill>
            <a:schemeClr val="bg1">
              <a:alpha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GB" sz="1800" dirty="0">
                <a:cs typeface="Arial"/>
              </a:rPr>
              <a:t>NSIP Kickstarter is a UK Space Agency funding programme to research and develop new and emerging space technologies and building strong foundations to underpin the UK’s global leadership in space technology with a focus on innovation and catalysing investment. </a:t>
            </a:r>
          </a:p>
          <a:p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49DE26C-6B89-E974-91C9-B97F666814CD}"/>
              </a:ext>
            </a:extLst>
          </p:cNvPr>
          <p:cNvSpPr/>
          <p:nvPr/>
        </p:nvSpPr>
        <p:spPr>
          <a:xfrm>
            <a:off x="482042" y="1551826"/>
            <a:ext cx="2249435" cy="395203"/>
          </a:xfrm>
          <a:prstGeom prst="roundRect">
            <a:avLst>
              <a:gd name="adj" fmla="val 10000"/>
            </a:avLst>
          </a:prstGeom>
          <a:solidFill>
            <a:schemeClr val="bg1">
              <a:alpha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GB" b="1"/>
              <a:t>Overview and Aims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EC65E8B-5951-4096-2DF5-6D4A4A5B651D}"/>
              </a:ext>
            </a:extLst>
          </p:cNvPr>
          <p:cNvSpPr/>
          <p:nvPr/>
        </p:nvSpPr>
        <p:spPr>
          <a:xfrm>
            <a:off x="361460" y="319215"/>
            <a:ext cx="8400799" cy="656146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GB" sz="3200" b="1" dirty="0"/>
              <a:t>National Space Innovation Programme (NSIP)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75E4A-C0CB-6EA8-8491-14A666367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431" y="6388171"/>
            <a:ext cx="1168398" cy="32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05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alaxy in space with stars&#10;&#10;Description automatically generated">
            <a:extLst>
              <a:ext uri="{FF2B5EF4-FFF2-40B4-BE49-F238E27FC236}">
                <a16:creationId xmlns:a16="http://schemas.microsoft.com/office/drawing/2014/main" id="{1B10EDE9-A9BC-FB0A-5CFA-80EE105CC4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7" b="28855"/>
          <a:stretch/>
        </p:blipFill>
        <p:spPr>
          <a:xfrm>
            <a:off x="0" y="-121919"/>
            <a:ext cx="12192000" cy="697992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D2F0D3F-3445-536A-97C6-28BABB1EB520}"/>
              </a:ext>
            </a:extLst>
          </p:cNvPr>
          <p:cNvSpPr/>
          <p:nvPr/>
        </p:nvSpPr>
        <p:spPr>
          <a:xfrm>
            <a:off x="361461" y="319215"/>
            <a:ext cx="6973836" cy="656146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GB" sz="3200" b="1" dirty="0"/>
              <a:t>NSIP Kickstarter Assessment Criteria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2E6DC40-B579-4692-2C18-CA6ACA0CAC37}"/>
              </a:ext>
            </a:extLst>
          </p:cNvPr>
          <p:cNvSpPr/>
          <p:nvPr/>
        </p:nvSpPr>
        <p:spPr>
          <a:xfrm>
            <a:off x="506028" y="1365174"/>
            <a:ext cx="7040304" cy="1325563"/>
          </a:xfrm>
          <a:prstGeom prst="roundRect">
            <a:avLst>
              <a:gd name="adj" fmla="val 10000"/>
            </a:avLst>
          </a:prstGeom>
          <a:solidFill>
            <a:schemeClr val="bg1">
              <a:alpha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Feedback will be applicable to all, but will not be specific to any individual application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Questions on individual applications sent to NSIP mailbox cannot be answered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C913778-6A47-76CC-C201-C4F404FD4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431" y="6388171"/>
            <a:ext cx="1168398" cy="32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E4C2B8-F182-1CEC-1DB9-0B75202D9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336672"/>
              </p:ext>
            </p:extLst>
          </p:nvPr>
        </p:nvGraphicFramePr>
        <p:xfrm>
          <a:off x="7821227" y="1347417"/>
          <a:ext cx="3864745" cy="4285750"/>
        </p:xfrm>
        <a:graphic>
          <a:graphicData uri="http://schemas.openxmlformats.org/drawingml/2006/table">
            <a:tbl>
              <a:tblPr/>
              <a:tblGrid>
                <a:gridCol w="496723">
                  <a:extLst>
                    <a:ext uri="{9D8B030D-6E8A-4147-A177-3AD203B41FA5}">
                      <a16:colId xmlns:a16="http://schemas.microsoft.com/office/drawing/2014/main" val="1609766695"/>
                    </a:ext>
                  </a:extLst>
                </a:gridCol>
                <a:gridCol w="2450664">
                  <a:extLst>
                    <a:ext uri="{9D8B030D-6E8A-4147-A177-3AD203B41FA5}">
                      <a16:colId xmlns:a16="http://schemas.microsoft.com/office/drawing/2014/main" val="3648663840"/>
                    </a:ext>
                  </a:extLst>
                </a:gridCol>
                <a:gridCol w="917358">
                  <a:extLst>
                    <a:ext uri="{9D8B030D-6E8A-4147-A177-3AD203B41FA5}">
                      <a16:colId xmlns:a16="http://schemas.microsoft.com/office/drawing/2014/main" val="1649577235"/>
                    </a:ext>
                  </a:extLst>
                </a:gridCol>
              </a:tblGrid>
              <a:tr h="604910"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GB" sz="1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Assessment Criteria Questions</a:t>
                      </a:r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2800" b="0" i="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Weighting Multiplier</a:t>
                      </a:r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2800" b="0" i="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41102"/>
                  </a:ext>
                </a:extLst>
              </a:tr>
              <a:tr h="362946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1 </a:t>
                      </a:r>
                      <a:endParaRPr lang="en-GB" sz="2800" b="0" i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Disruptive Technology </a:t>
                      </a:r>
                      <a:endParaRPr lang="en-GB" sz="2800" b="0" i="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4 </a:t>
                      </a:r>
                      <a:endParaRPr lang="en-GB" sz="2800" b="0" i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14680"/>
                  </a:ext>
                </a:extLst>
              </a:tr>
              <a:tr h="362946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2 </a:t>
                      </a:r>
                      <a:endParaRPr lang="en-GB" sz="2800" b="0" i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Technological Innovation </a:t>
                      </a:r>
                      <a:endParaRPr lang="en-GB" sz="2800" b="0" i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3 </a:t>
                      </a:r>
                      <a:endParaRPr lang="en-GB" sz="2800" b="0" i="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261773"/>
                  </a:ext>
                </a:extLst>
              </a:tr>
              <a:tr h="362946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3 </a:t>
                      </a:r>
                      <a:endParaRPr lang="en-GB" sz="2800" b="0" i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Application to Space </a:t>
                      </a:r>
                      <a:endParaRPr lang="en-GB" sz="2800" b="0" i="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3 </a:t>
                      </a:r>
                      <a:endParaRPr lang="en-GB" sz="2800" b="0" i="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727978"/>
                  </a:ext>
                </a:extLst>
              </a:tr>
              <a:tr h="362946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4 </a:t>
                      </a:r>
                      <a:endParaRPr lang="en-GB" sz="2800" b="0" i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Competition and Barriers </a:t>
                      </a:r>
                      <a:endParaRPr lang="en-GB" sz="2800" b="0" i="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2 </a:t>
                      </a:r>
                      <a:endParaRPr lang="en-GB" sz="2800" b="0" i="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776699"/>
                  </a:ext>
                </a:extLst>
              </a:tr>
              <a:tr h="362946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5 </a:t>
                      </a:r>
                      <a:endParaRPr lang="en-GB" sz="2800" b="0" i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Catalysing Investment </a:t>
                      </a:r>
                      <a:endParaRPr lang="en-GB" sz="2800" b="0" i="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2 </a:t>
                      </a:r>
                      <a:endParaRPr lang="en-GB" sz="2800" b="0" i="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480236"/>
                  </a:ext>
                </a:extLst>
              </a:tr>
              <a:tr h="414326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6 </a:t>
                      </a:r>
                      <a:endParaRPr lang="en-GB" sz="2800" b="0" i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Case and Route to Market </a:t>
                      </a:r>
                      <a:endParaRPr lang="en-GB" sz="2800" b="0" i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2 </a:t>
                      </a:r>
                      <a:endParaRPr lang="en-GB" sz="2800" b="0" i="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97873"/>
                  </a:ext>
                </a:extLst>
              </a:tr>
              <a:tr h="362946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7 </a:t>
                      </a:r>
                      <a:endParaRPr lang="en-GB" sz="2800" b="0" i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Risk Mitigation </a:t>
                      </a:r>
                      <a:endParaRPr lang="en-GB" sz="2800" b="0" i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1 </a:t>
                      </a:r>
                      <a:endParaRPr lang="en-GB" sz="2800" b="0" i="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837068"/>
                  </a:ext>
                </a:extLst>
              </a:tr>
              <a:tr h="362946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8 </a:t>
                      </a:r>
                      <a:endParaRPr lang="en-GB" sz="2800" b="0" i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Quality of Team and Proposal </a:t>
                      </a:r>
                      <a:endParaRPr lang="en-GB" sz="2800" b="0" i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1 </a:t>
                      </a:r>
                      <a:endParaRPr lang="en-GB" sz="2800" b="0" i="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353566"/>
                  </a:ext>
                </a:extLst>
              </a:tr>
              <a:tr h="362946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9 </a:t>
                      </a:r>
                      <a:endParaRPr lang="en-GB" sz="2800" b="0" i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Management  </a:t>
                      </a:r>
                      <a:endParaRPr lang="en-GB" sz="2800" b="0" i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1 </a:t>
                      </a:r>
                      <a:endParaRPr lang="en-GB" sz="2800" b="0" i="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798274"/>
                  </a:ext>
                </a:extLst>
              </a:tr>
              <a:tr h="362946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10 </a:t>
                      </a:r>
                      <a:endParaRPr lang="en-GB" sz="2800" b="0" i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Collaboration </a:t>
                      </a:r>
                      <a:endParaRPr lang="en-GB" sz="2800" b="0" i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1 </a:t>
                      </a:r>
                      <a:endParaRPr lang="en-GB" sz="2800" b="0" i="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920598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3C30C90-3C27-78D2-AD2E-8941BE5ECCF0}"/>
              </a:ext>
            </a:extLst>
          </p:cNvPr>
          <p:cNvSpPr/>
          <p:nvPr/>
        </p:nvSpPr>
        <p:spPr>
          <a:xfrm>
            <a:off x="506028" y="3224815"/>
            <a:ext cx="1029809" cy="841158"/>
          </a:xfrm>
          <a:prstGeom prst="roundRect">
            <a:avLst>
              <a:gd name="adj" fmla="val 10000"/>
            </a:avLst>
          </a:prstGeom>
          <a:solidFill>
            <a:schemeClr val="bg1">
              <a:alpha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en-GB" sz="1600" dirty="0"/>
          </a:p>
          <a:p>
            <a:pPr algn="ctr"/>
            <a:r>
              <a:rPr lang="en-GB" sz="1600" dirty="0"/>
              <a:t>Reviewer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F52CBB6-2FFF-C2A7-7064-85C510199872}"/>
              </a:ext>
            </a:extLst>
          </p:cNvPr>
          <p:cNvSpPr/>
          <p:nvPr/>
        </p:nvSpPr>
        <p:spPr>
          <a:xfrm>
            <a:off x="506028" y="4305849"/>
            <a:ext cx="1029809" cy="841158"/>
          </a:xfrm>
          <a:prstGeom prst="roundRect">
            <a:avLst>
              <a:gd name="adj" fmla="val 10000"/>
            </a:avLst>
          </a:prstGeom>
          <a:solidFill>
            <a:schemeClr val="bg1">
              <a:alpha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en-GB" sz="1600" dirty="0"/>
          </a:p>
          <a:p>
            <a:pPr algn="ctr"/>
            <a:r>
              <a:rPr lang="en-GB" sz="1600" dirty="0"/>
              <a:t>Reviewer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8BF4D3-C806-97CC-E6A9-FF4A7BEF4DC3}"/>
              </a:ext>
            </a:extLst>
          </p:cNvPr>
          <p:cNvSpPr/>
          <p:nvPr/>
        </p:nvSpPr>
        <p:spPr>
          <a:xfrm>
            <a:off x="506027" y="5386883"/>
            <a:ext cx="1029809" cy="841158"/>
          </a:xfrm>
          <a:prstGeom prst="roundRect">
            <a:avLst>
              <a:gd name="adj" fmla="val 10000"/>
            </a:avLst>
          </a:prstGeom>
          <a:solidFill>
            <a:schemeClr val="bg1">
              <a:alpha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en-GB" sz="1600" dirty="0"/>
          </a:p>
          <a:p>
            <a:pPr algn="ctr"/>
            <a:r>
              <a:rPr lang="en-GB" sz="1600" dirty="0"/>
              <a:t>Reviewer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C844FD-6908-71F6-A436-246E0BF60BFE}"/>
              </a:ext>
            </a:extLst>
          </p:cNvPr>
          <p:cNvSpPr/>
          <p:nvPr/>
        </p:nvSpPr>
        <p:spPr>
          <a:xfrm>
            <a:off x="2422123" y="4079638"/>
            <a:ext cx="1544714" cy="1307245"/>
          </a:xfrm>
          <a:prstGeom prst="roundRect">
            <a:avLst>
              <a:gd name="adj" fmla="val 10000"/>
            </a:avLst>
          </a:prstGeom>
          <a:solidFill>
            <a:schemeClr val="bg1">
              <a:alpha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en-GB" sz="1600" dirty="0"/>
          </a:p>
          <a:p>
            <a:pPr algn="ctr"/>
            <a:r>
              <a:rPr lang="en-GB" sz="1600" dirty="0"/>
              <a:t>Independent Reviewer Panel Session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43103C-9E81-BC53-AC2E-A6C2F07EE0F2}"/>
              </a:ext>
            </a:extLst>
          </p:cNvPr>
          <p:cNvSpPr/>
          <p:nvPr/>
        </p:nvSpPr>
        <p:spPr>
          <a:xfrm>
            <a:off x="4853123" y="4070198"/>
            <a:ext cx="1544714" cy="1325563"/>
          </a:xfrm>
          <a:prstGeom prst="roundRect">
            <a:avLst>
              <a:gd name="adj" fmla="val 10000"/>
            </a:avLst>
          </a:prstGeom>
          <a:solidFill>
            <a:schemeClr val="bg1">
              <a:alpha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en-GB" sz="1600" dirty="0"/>
          </a:p>
          <a:p>
            <a:pPr algn="ctr"/>
            <a:r>
              <a:rPr lang="en-GB" sz="1600" dirty="0"/>
              <a:t>UK Space Agency Panel Session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32782A-5D0F-A270-08D1-47DD9E2F6C07}"/>
              </a:ext>
            </a:extLst>
          </p:cNvPr>
          <p:cNvCxnSpPr/>
          <p:nvPr/>
        </p:nvCxnSpPr>
        <p:spPr>
          <a:xfrm>
            <a:off x="1731146" y="3737499"/>
            <a:ext cx="532660" cy="417251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B0291DB-A7E6-0B03-B025-3F36F2B39D33}"/>
              </a:ext>
            </a:extLst>
          </p:cNvPr>
          <p:cNvCxnSpPr>
            <a:cxnSpLocks/>
          </p:cNvCxnSpPr>
          <p:nvPr/>
        </p:nvCxnSpPr>
        <p:spPr>
          <a:xfrm>
            <a:off x="1712650" y="4724101"/>
            <a:ext cx="622177" cy="9159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4E40FB4-9CF3-F90C-79CA-43ECB778E57F}"/>
              </a:ext>
            </a:extLst>
          </p:cNvPr>
          <p:cNvCxnSpPr>
            <a:cxnSpLocks/>
          </p:cNvCxnSpPr>
          <p:nvPr/>
        </p:nvCxnSpPr>
        <p:spPr>
          <a:xfrm flipV="1">
            <a:off x="1686387" y="5302611"/>
            <a:ext cx="577419" cy="479281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63AE5F-0B44-C0E6-8E53-20D8C16CF112}"/>
              </a:ext>
            </a:extLst>
          </p:cNvPr>
          <p:cNvCxnSpPr>
            <a:cxnSpLocks/>
          </p:cNvCxnSpPr>
          <p:nvPr/>
        </p:nvCxnSpPr>
        <p:spPr>
          <a:xfrm>
            <a:off x="4093498" y="4732979"/>
            <a:ext cx="622177" cy="9159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467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atellite view of the earth&#10;&#10;Description automatically generated">
            <a:extLst>
              <a:ext uri="{FF2B5EF4-FFF2-40B4-BE49-F238E27FC236}">
                <a16:creationId xmlns:a16="http://schemas.microsoft.com/office/drawing/2014/main" id="{FE334D37-3B87-5790-AAD9-CFABB36ACD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33" b="175"/>
          <a:stretch/>
        </p:blipFill>
        <p:spPr>
          <a:xfrm>
            <a:off x="0" y="-419100"/>
            <a:ext cx="12192000" cy="1099184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C2930B-47A0-CAA2-E253-62DA6E1F35E5}"/>
              </a:ext>
            </a:extLst>
          </p:cNvPr>
          <p:cNvSpPr/>
          <p:nvPr/>
        </p:nvSpPr>
        <p:spPr>
          <a:xfrm>
            <a:off x="500101" y="1121658"/>
            <a:ext cx="5219381" cy="1939790"/>
          </a:xfrm>
          <a:prstGeom prst="roundRect">
            <a:avLst>
              <a:gd name="adj" fmla="val 10000"/>
            </a:avLst>
          </a:prstGeom>
          <a:solidFill>
            <a:schemeClr val="bg1">
              <a:alpha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The technology should be disruptive to the space industry: </a:t>
            </a:r>
          </a:p>
          <a:p>
            <a:pPr marL="285750" indent="-285750">
              <a:buFontTx/>
              <a:buChar char="-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Step change in performance</a:t>
            </a:r>
          </a:p>
          <a:p>
            <a:pPr marL="285750" indent="-285750">
              <a:buFontTx/>
              <a:buChar char="-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Significant reduction in cost</a:t>
            </a:r>
          </a:p>
          <a:p>
            <a:pPr marL="285750" indent="-285750">
              <a:buFontTx/>
              <a:buChar char="-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Enabling new capabilities</a:t>
            </a:r>
          </a:p>
          <a:p>
            <a:pPr marL="285750" indent="-285750">
              <a:buFontTx/>
              <a:buChar char="-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Creating new business models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F4E8630-5E12-5ECF-DD1A-18DC00FA3998}"/>
              </a:ext>
            </a:extLst>
          </p:cNvPr>
          <p:cNvSpPr/>
          <p:nvPr/>
        </p:nvSpPr>
        <p:spPr>
          <a:xfrm>
            <a:off x="500100" y="281233"/>
            <a:ext cx="4815971" cy="656146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GB" sz="2800" b="1" dirty="0"/>
              <a:t>Disruptive Technology - 4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388046-DB17-9765-FEB7-94C9C8202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431" y="6388171"/>
            <a:ext cx="1168398" cy="32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670353-EDB3-DE67-CAF9-FED3288323BB}"/>
              </a:ext>
            </a:extLst>
          </p:cNvPr>
          <p:cNvSpPr/>
          <p:nvPr/>
        </p:nvSpPr>
        <p:spPr>
          <a:xfrm>
            <a:off x="500100" y="3590364"/>
            <a:ext cx="4815971" cy="656146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GB" sz="2800" b="1" dirty="0"/>
              <a:t>Technological Innovation - 3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26C361-7D5A-1C5D-8DAC-7CD00BB3EF45}"/>
              </a:ext>
            </a:extLst>
          </p:cNvPr>
          <p:cNvSpPr/>
          <p:nvPr/>
        </p:nvSpPr>
        <p:spPr>
          <a:xfrm>
            <a:off x="500100" y="4419262"/>
            <a:ext cx="5219381" cy="1939790"/>
          </a:xfrm>
          <a:prstGeom prst="roundRect">
            <a:avLst>
              <a:gd name="adj" fmla="val 10000"/>
            </a:avLst>
          </a:prstGeom>
          <a:solidFill>
            <a:schemeClr val="bg1">
              <a:alpha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The technology should be new or applied in a new setting: </a:t>
            </a:r>
          </a:p>
          <a:p>
            <a:pPr marL="285750" indent="-285750">
              <a:buFontTx/>
              <a:buChar char="-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New technology</a:t>
            </a:r>
          </a:p>
          <a:p>
            <a:pPr marL="285750" indent="-285750">
              <a:buFontTx/>
              <a:buChar char="-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New approach/method</a:t>
            </a:r>
          </a:p>
          <a:p>
            <a:pPr marL="285750" indent="-285750">
              <a:buFontTx/>
              <a:buChar char="-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New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1190A6-C076-28E5-7022-B5B324765AB5}"/>
              </a:ext>
            </a:extLst>
          </p:cNvPr>
          <p:cNvSpPr/>
          <p:nvPr/>
        </p:nvSpPr>
        <p:spPr>
          <a:xfrm>
            <a:off x="6346050" y="291267"/>
            <a:ext cx="4815971" cy="656146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GB" sz="2800" b="1" dirty="0"/>
              <a:t>Application to Space- 3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F63DC3C-BB14-E631-FE2A-21663C2282BD}"/>
              </a:ext>
            </a:extLst>
          </p:cNvPr>
          <p:cNvSpPr/>
          <p:nvPr/>
        </p:nvSpPr>
        <p:spPr>
          <a:xfrm>
            <a:off x="6346050" y="1121658"/>
            <a:ext cx="5219381" cy="1939790"/>
          </a:xfrm>
          <a:prstGeom prst="roundRect">
            <a:avLst>
              <a:gd name="adj" fmla="val 10000"/>
            </a:avLst>
          </a:prstGeom>
          <a:solidFill>
            <a:schemeClr val="bg1">
              <a:alpha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The technology should be space related: </a:t>
            </a:r>
          </a:p>
          <a:p>
            <a:pPr marL="285750" indent="-285750">
              <a:buFontTx/>
              <a:buChar char="-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Mostly focussed on civil space</a:t>
            </a:r>
          </a:p>
          <a:p>
            <a:pPr marL="285750" indent="-285750">
              <a:buFontTx/>
              <a:buChar char="-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Terrestrial applications are good but has to be space related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6CF6A4-9F77-E7F7-9328-C03CF09AC386}"/>
              </a:ext>
            </a:extLst>
          </p:cNvPr>
          <p:cNvSpPr/>
          <p:nvPr/>
        </p:nvSpPr>
        <p:spPr>
          <a:xfrm>
            <a:off x="6346049" y="3590364"/>
            <a:ext cx="4815971" cy="656146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GB" sz="2800" b="1" dirty="0"/>
              <a:t>Competition and Barriers - 2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DB61C9E-041B-8BC8-7BB5-22F26146BA26}"/>
              </a:ext>
            </a:extLst>
          </p:cNvPr>
          <p:cNvSpPr/>
          <p:nvPr/>
        </p:nvSpPr>
        <p:spPr>
          <a:xfrm>
            <a:off x="6346049" y="4414048"/>
            <a:ext cx="5219381" cy="1939790"/>
          </a:xfrm>
          <a:prstGeom prst="roundRect">
            <a:avLst>
              <a:gd name="adj" fmla="val 10000"/>
            </a:avLst>
          </a:prstGeom>
          <a:solidFill>
            <a:schemeClr val="bg1">
              <a:alpha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What is stopping the technology from entering the market today? </a:t>
            </a:r>
          </a:p>
          <a:p>
            <a:pPr marL="285750" indent="-285750">
              <a:buFontTx/>
              <a:buChar char="-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Competition from others in the field (global) </a:t>
            </a:r>
          </a:p>
          <a:p>
            <a:pPr marL="285750" indent="-285750">
              <a:buFontTx/>
              <a:buChar char="-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Barriers to entry (technological, IP, skills, financial) </a:t>
            </a:r>
          </a:p>
          <a:p>
            <a:pPr marL="285750" indent="-285750">
              <a:buFontTx/>
              <a:buChar char="-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How does this project address those barriers?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56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atellite view of the earth&#10;&#10;Description automatically generated">
            <a:extLst>
              <a:ext uri="{FF2B5EF4-FFF2-40B4-BE49-F238E27FC236}">
                <a16:creationId xmlns:a16="http://schemas.microsoft.com/office/drawing/2014/main" id="{FE334D37-3B87-5790-AAD9-CFABB36ACD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33" b="175"/>
          <a:stretch/>
        </p:blipFill>
        <p:spPr>
          <a:xfrm>
            <a:off x="0" y="-419100"/>
            <a:ext cx="12192000" cy="1099184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C2930B-47A0-CAA2-E253-62DA6E1F35E5}"/>
              </a:ext>
            </a:extLst>
          </p:cNvPr>
          <p:cNvSpPr/>
          <p:nvPr/>
        </p:nvSpPr>
        <p:spPr>
          <a:xfrm>
            <a:off x="500101" y="1121658"/>
            <a:ext cx="5219381" cy="1939790"/>
          </a:xfrm>
          <a:prstGeom prst="roundRect">
            <a:avLst>
              <a:gd name="adj" fmla="val 10000"/>
            </a:avLst>
          </a:prstGeom>
          <a:solidFill>
            <a:schemeClr val="bg1">
              <a:alpha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The technology should represent good value for money:</a:t>
            </a:r>
          </a:p>
          <a:p>
            <a:pPr marL="285750" indent="-285750">
              <a:buFontTx/>
              <a:buChar char="-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Finance sheet assessed</a:t>
            </a:r>
          </a:p>
          <a:p>
            <a:pPr marL="285750" indent="-285750">
              <a:buFontTx/>
              <a:buChar char="-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Job creation/retention in the UK</a:t>
            </a:r>
          </a:p>
          <a:p>
            <a:pPr marL="285750" indent="-285750">
              <a:buFontTx/>
              <a:buChar char="-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Is this a good investment for the 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F4E8630-5E12-5ECF-DD1A-18DC00FA3998}"/>
              </a:ext>
            </a:extLst>
          </p:cNvPr>
          <p:cNvSpPr/>
          <p:nvPr/>
        </p:nvSpPr>
        <p:spPr>
          <a:xfrm>
            <a:off x="500100" y="281233"/>
            <a:ext cx="4815971" cy="656146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GB" sz="2800" b="1" dirty="0"/>
              <a:t>Catalysing Investment - 2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388046-DB17-9765-FEB7-94C9C8202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431" y="6388171"/>
            <a:ext cx="1168398" cy="32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670353-EDB3-DE67-CAF9-FED3288323BB}"/>
              </a:ext>
            </a:extLst>
          </p:cNvPr>
          <p:cNvSpPr/>
          <p:nvPr/>
        </p:nvSpPr>
        <p:spPr>
          <a:xfrm>
            <a:off x="500100" y="3590364"/>
            <a:ext cx="5075947" cy="515472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GB" sz="2400" b="1" dirty="0"/>
              <a:t>Business Case and Route to Market- 2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26C361-7D5A-1C5D-8DAC-7CD00BB3EF45}"/>
              </a:ext>
            </a:extLst>
          </p:cNvPr>
          <p:cNvSpPr/>
          <p:nvPr/>
        </p:nvSpPr>
        <p:spPr>
          <a:xfrm>
            <a:off x="500100" y="4259281"/>
            <a:ext cx="5219381" cy="2295697"/>
          </a:xfrm>
          <a:prstGeom prst="roundRect">
            <a:avLst>
              <a:gd name="adj" fmla="val 10000"/>
            </a:avLst>
          </a:prstGeom>
          <a:solidFill>
            <a:schemeClr val="bg1">
              <a:alpha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The technology should be relevant to a new or existing business model: </a:t>
            </a:r>
          </a:p>
          <a:p>
            <a:pPr marL="285750" indent="-285750">
              <a:buFontTx/>
              <a:buChar char="-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What is the business opportunity this project seeks to address? (can also be mission or science objective)</a:t>
            </a:r>
          </a:p>
          <a:p>
            <a:pPr marL="285750" indent="-285750">
              <a:buFontTx/>
              <a:buChar char="-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What is the route to market, including after the project has finished? </a:t>
            </a:r>
            <a:r>
              <a:rPr lang="en-GB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E.g</a:t>
            </a: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 timeline of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1190A6-C076-28E5-7022-B5B324765AB5}"/>
              </a:ext>
            </a:extLst>
          </p:cNvPr>
          <p:cNvSpPr/>
          <p:nvPr/>
        </p:nvSpPr>
        <p:spPr>
          <a:xfrm>
            <a:off x="6346050" y="291267"/>
            <a:ext cx="4815971" cy="656146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GB" sz="2800" b="1" dirty="0"/>
              <a:t>Risk Mitigation - 1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F63DC3C-BB14-E631-FE2A-21663C2282BD}"/>
              </a:ext>
            </a:extLst>
          </p:cNvPr>
          <p:cNvSpPr/>
          <p:nvPr/>
        </p:nvSpPr>
        <p:spPr>
          <a:xfrm>
            <a:off x="6346050" y="1121658"/>
            <a:ext cx="5219381" cy="1939790"/>
          </a:xfrm>
          <a:prstGeom prst="roundRect">
            <a:avLst>
              <a:gd name="adj" fmla="val 10000"/>
            </a:avLst>
          </a:prstGeom>
          <a:solidFill>
            <a:schemeClr val="bg1">
              <a:alpha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The risks associated with delivery of the project: </a:t>
            </a:r>
          </a:p>
          <a:p>
            <a:pPr marL="285750" indent="-285750">
              <a:buFontTx/>
              <a:buChar char="-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Technical risks </a:t>
            </a:r>
          </a:p>
          <a:p>
            <a:pPr marL="285750" indent="-285750">
              <a:buFontTx/>
              <a:buChar char="-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Project risks </a:t>
            </a:r>
          </a:p>
          <a:p>
            <a:pPr marL="285750" indent="-285750">
              <a:buFontTx/>
              <a:buChar char="-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Commercial risks </a:t>
            </a:r>
          </a:p>
          <a:p>
            <a:pPr marL="285750" indent="-285750">
              <a:buFontTx/>
              <a:buChar char="-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Include detailed mitigations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6CF6A4-9F77-E7F7-9328-C03CF09AC386}"/>
              </a:ext>
            </a:extLst>
          </p:cNvPr>
          <p:cNvSpPr/>
          <p:nvPr/>
        </p:nvSpPr>
        <p:spPr>
          <a:xfrm>
            <a:off x="6346049" y="3590364"/>
            <a:ext cx="5219381" cy="656146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GB" sz="2800" b="1" dirty="0"/>
              <a:t>Quality of Team and Proposal - 1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DB61C9E-041B-8BC8-7BB5-22F26146BA26}"/>
              </a:ext>
            </a:extLst>
          </p:cNvPr>
          <p:cNvSpPr/>
          <p:nvPr/>
        </p:nvSpPr>
        <p:spPr>
          <a:xfrm>
            <a:off x="6346049" y="4414048"/>
            <a:ext cx="5219381" cy="1744705"/>
          </a:xfrm>
          <a:prstGeom prst="roundRect">
            <a:avLst>
              <a:gd name="adj" fmla="val 10000"/>
            </a:avLst>
          </a:prstGeom>
          <a:solidFill>
            <a:schemeClr val="bg1">
              <a:alpha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Is the team suitable, competent and experienced enough to deliver the project? </a:t>
            </a:r>
          </a:p>
          <a:p>
            <a:pPr marL="285750" indent="-285750">
              <a:buFontTx/>
              <a:buChar char="-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CVs</a:t>
            </a:r>
          </a:p>
          <a:p>
            <a:pPr marL="285750" indent="-285750">
              <a:buFontTx/>
              <a:buChar char="-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Errors frequency throughout application (finance sheet, proposal etc)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905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atellite view of the earth&#10;&#10;Description automatically generated">
            <a:extLst>
              <a:ext uri="{FF2B5EF4-FFF2-40B4-BE49-F238E27FC236}">
                <a16:creationId xmlns:a16="http://schemas.microsoft.com/office/drawing/2014/main" id="{FE334D37-3B87-5790-AAD9-CFABB36ACD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33" b="175"/>
          <a:stretch/>
        </p:blipFill>
        <p:spPr>
          <a:xfrm>
            <a:off x="0" y="-419100"/>
            <a:ext cx="12192000" cy="1099184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C2930B-47A0-CAA2-E253-62DA6E1F35E5}"/>
              </a:ext>
            </a:extLst>
          </p:cNvPr>
          <p:cNvSpPr/>
          <p:nvPr/>
        </p:nvSpPr>
        <p:spPr>
          <a:xfrm>
            <a:off x="500101" y="1121658"/>
            <a:ext cx="5219381" cy="1424318"/>
          </a:xfrm>
          <a:prstGeom prst="roundRect">
            <a:avLst>
              <a:gd name="adj" fmla="val 10000"/>
            </a:avLst>
          </a:prstGeom>
          <a:solidFill>
            <a:schemeClr val="bg1">
              <a:alpha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The three pillars of project management:</a:t>
            </a:r>
          </a:p>
          <a:p>
            <a:pPr marL="285750" indent="-285750">
              <a:buFontTx/>
              <a:buChar char="-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Cost (finance sheet)</a:t>
            </a:r>
          </a:p>
          <a:p>
            <a:pPr marL="285750" indent="-285750">
              <a:buFontTx/>
              <a:buChar char="-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Quality (e.g. success criteria)</a:t>
            </a:r>
          </a:p>
          <a:p>
            <a:pPr marL="285750" indent="-285750">
              <a:buFontTx/>
              <a:buChar char="-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Schedule (resourced Gantt chart)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F4E8630-5E12-5ECF-DD1A-18DC00FA3998}"/>
              </a:ext>
            </a:extLst>
          </p:cNvPr>
          <p:cNvSpPr/>
          <p:nvPr/>
        </p:nvSpPr>
        <p:spPr>
          <a:xfrm>
            <a:off x="500100" y="281233"/>
            <a:ext cx="4815971" cy="656146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GB" sz="2800" b="1" dirty="0"/>
              <a:t>Project Management - 1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388046-DB17-9765-FEB7-94C9C8202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431" y="6388171"/>
            <a:ext cx="1168398" cy="32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1190A6-C076-28E5-7022-B5B324765AB5}"/>
              </a:ext>
            </a:extLst>
          </p:cNvPr>
          <p:cNvSpPr/>
          <p:nvPr/>
        </p:nvSpPr>
        <p:spPr>
          <a:xfrm>
            <a:off x="6346050" y="291267"/>
            <a:ext cx="4815971" cy="656146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GB" sz="2800" b="1" dirty="0"/>
              <a:t>Collaboration - 1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F63DC3C-BB14-E631-FE2A-21663C2282BD}"/>
              </a:ext>
            </a:extLst>
          </p:cNvPr>
          <p:cNvSpPr/>
          <p:nvPr/>
        </p:nvSpPr>
        <p:spPr>
          <a:xfrm>
            <a:off x="6346050" y="1121658"/>
            <a:ext cx="5219381" cy="1621542"/>
          </a:xfrm>
          <a:prstGeom prst="roundRect">
            <a:avLst>
              <a:gd name="adj" fmla="val 10000"/>
            </a:avLst>
          </a:prstGeom>
          <a:solidFill>
            <a:schemeClr val="bg1">
              <a:alpha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Does the collaboration bring value to the project: </a:t>
            </a:r>
          </a:p>
          <a:p>
            <a:pPr marL="285750" indent="-285750">
              <a:buFontTx/>
              <a:buChar char="-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End users included as partners </a:t>
            </a:r>
          </a:p>
          <a:p>
            <a:pPr marL="285750" indent="-285750">
              <a:buFontTx/>
              <a:buChar char="-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Specialist expertise</a:t>
            </a:r>
          </a:p>
          <a:p>
            <a:pPr marL="285750" indent="-285750">
              <a:buFontTx/>
              <a:buChar char="-"/>
            </a:pPr>
            <a:r>
              <a:rPr lang="en-GB" dirty="0">
                <a:ea typeface="ＭＳ Ｐゴシック" panose="020B0600070205080204" pitchFamily="34" charset="-128"/>
                <a:cs typeface="Arial" panose="020B0604020202020204" pitchFamily="34" charset="0"/>
              </a:rPr>
              <a:t>Creating new relationships or exploiting established ones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068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.3278_UKSA_CAP_PowerPoint Template-v1-280417">
  <a:themeElements>
    <a:clrScheme name="UKSA Colours">
      <a:dk1>
        <a:sysClr val="windowText" lastClr="000000"/>
      </a:dk1>
      <a:lt1>
        <a:sysClr val="window" lastClr="FFFFFF"/>
      </a:lt1>
      <a:dk2>
        <a:srgbClr val="266093"/>
      </a:dk2>
      <a:lt2>
        <a:srgbClr val="E7E6E6"/>
      </a:lt2>
      <a:accent1>
        <a:srgbClr val="266093"/>
      </a:accent1>
      <a:accent2>
        <a:srgbClr val="DD0932"/>
      </a:accent2>
      <a:accent3>
        <a:srgbClr val="672565"/>
      </a:accent3>
      <a:accent4>
        <a:srgbClr val="47BCCA"/>
      </a:accent4>
      <a:accent5>
        <a:srgbClr val="EC627E"/>
      </a:accent5>
      <a:accent6>
        <a:srgbClr val="00837E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.3278_UKSA_CAP_PowerPoint Template-v1-280417.potx" id="{6887A201-599D-4F56-A134-0451FFA702ED}" vid="{21A107AD-0905-40BB-BDB3-268548E9D4D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overnment_x0020_Body xmlns="b413c3fd-5a3b-4239-b985-69032e371c04">BEIS</Government_x0020_Body>
    <Date_x0020_Opened xmlns="b413c3fd-5a3b-4239-b985-69032e371c04">2020-05-29T12:40:42+00:00</Date_x0020_Opened>
    <Descriptor xmlns="0063f72e-ace3-48fb-9c1f-5b513408b31f">LOCSEN</Descriptor>
    <Security_x0020_Classification xmlns="0063f72e-ace3-48fb-9c1f-5b513408b31f">OFFICIAL</Security_x0020_Classification>
    <Retention_x0020_Label xmlns="a8f60570-4bd3-4f2b-950b-a996de8ab151">Group Review</Retention_x0020_Label>
    <Date_x0020_Closed xmlns="b413c3fd-5a3b-4239-b985-69032e371c04" xsi:nil="true"/>
    <LegacyData xmlns="aaacb922-5235-4a66-b188-303b9b46fbd7" xsi:nil="true"/>
    <m975189f4ba442ecbf67d4147307b177 xmlns="90cfc997-634d-4487-af58-8bd21666d197">
      <Terms xmlns="http://schemas.microsoft.com/office/infopath/2007/PartnerControls">
        <TermInfo xmlns="http://schemas.microsoft.com/office/infopath/2007/PartnerControls">
          <TermName xmlns="http://schemas.microsoft.com/office/infopath/2007/PartnerControls">UK Space Agency</TermName>
          <TermId xmlns="http://schemas.microsoft.com/office/infopath/2007/PartnerControls">e94dee48-3a05-4a12-8e11-f3f2fb95bcf1</TermId>
        </TermInfo>
      </Terms>
    </m975189f4ba442ecbf67d4147307b177>
    <TaxCatchAll xmlns="90cfc997-634d-4487-af58-8bd21666d197">
      <Value>1</Value>
    </TaxCatchAll>
    <_dlc_DocId xmlns="90cfc997-634d-4487-af58-8bd21666d197">T7AC4P2DUEKD-1440021267-285610</_dlc_DocId>
    <_dlc_DocIdUrl xmlns="90cfc997-634d-4487-af58-8bd21666d197">
      <Url>https://beisgov.sharepoint.com/sites/NSIPTSRes/_layouts/15/DocIdRedir.aspx?ID=T7AC4P2DUEKD-1440021267-285610</Url>
      <Description>T7AC4P2DUEKD-1440021267-285610</Description>
    </_dlc_DocIdUrl>
    <lcf76f155ced4ddcb4097134ff3c332f xmlns="eca3d3d1-c99d-4fa3-9248-d21af82f382e">
      <Terms xmlns="http://schemas.microsoft.com/office/infopath/2007/PartnerControls"/>
    </lcf76f155ced4ddcb4097134ff3c332f>
    <Notes xmlns="eca3d3d1-c99d-4fa3-9248-d21af82f382e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E1CE09128D5645BCE187ABD0C4DD55" ma:contentTypeVersion="27" ma:contentTypeDescription="Create a new document." ma:contentTypeScope="" ma:versionID="b00682851a786f4e1c5fdf118c323bed">
  <xsd:schema xmlns:xsd="http://www.w3.org/2001/XMLSchema" xmlns:xs="http://www.w3.org/2001/XMLSchema" xmlns:p="http://schemas.microsoft.com/office/2006/metadata/properties" xmlns:ns2="90cfc997-634d-4487-af58-8bd21666d197" xmlns:ns3="0063f72e-ace3-48fb-9c1f-5b513408b31f" xmlns:ns4="b413c3fd-5a3b-4239-b985-69032e371c04" xmlns:ns5="a8f60570-4bd3-4f2b-950b-a996de8ab151" xmlns:ns6="aaacb922-5235-4a66-b188-303b9b46fbd7" xmlns:ns7="eca3d3d1-c99d-4fa3-9248-d21af82f382e" targetNamespace="http://schemas.microsoft.com/office/2006/metadata/properties" ma:root="true" ma:fieldsID="56fb8e74cf9dd415cb3f50b4043730fc" ns2:_="" ns3:_="" ns4:_="" ns5:_="" ns6:_="" ns7:_="">
    <xsd:import namespace="90cfc997-634d-4487-af58-8bd21666d197"/>
    <xsd:import namespace="0063f72e-ace3-48fb-9c1f-5b513408b31f"/>
    <xsd:import namespace="b413c3fd-5a3b-4239-b985-69032e371c04"/>
    <xsd:import namespace="a8f60570-4bd3-4f2b-950b-a996de8ab151"/>
    <xsd:import namespace="aaacb922-5235-4a66-b188-303b9b46fbd7"/>
    <xsd:import namespace="eca3d3d1-c99d-4fa3-9248-d21af82f382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ecurity_x0020_Classification" minOccurs="0"/>
                <xsd:element ref="ns3:Descriptor" minOccurs="0"/>
                <xsd:element ref="ns2:m975189f4ba442ecbf67d4147307b177" minOccurs="0"/>
                <xsd:element ref="ns2:TaxCatchAll" minOccurs="0"/>
                <xsd:element ref="ns2:TaxCatchAllLabel" minOccurs="0"/>
                <xsd:element ref="ns4:Government_x0020_Body" minOccurs="0"/>
                <xsd:element ref="ns4:Date_x0020_Opened" minOccurs="0"/>
                <xsd:element ref="ns4:Date_x0020_Closed" minOccurs="0"/>
                <xsd:element ref="ns5:Retention_x0020_Label" minOccurs="0"/>
                <xsd:element ref="ns6:LegacyData" minOccurs="0"/>
                <xsd:element ref="ns7:MediaServiceMetadata" minOccurs="0"/>
                <xsd:element ref="ns7:MediaServiceFastMetadata" minOccurs="0"/>
                <xsd:element ref="ns7:MediaServiceAutoKeyPoints" minOccurs="0"/>
                <xsd:element ref="ns7:MediaServiceKeyPoints" minOccurs="0"/>
                <xsd:element ref="ns7:MediaServiceDateTaken" minOccurs="0"/>
                <xsd:element ref="ns7:MediaLengthInSeconds" minOccurs="0"/>
                <xsd:element ref="ns7:MediaServiceAutoTags" minOccurs="0"/>
                <xsd:element ref="ns7:MediaServiceGenerationTime" minOccurs="0"/>
                <xsd:element ref="ns7:MediaServiceEventHashCode" minOccurs="0"/>
                <xsd:element ref="ns2:SharedWithUsers" minOccurs="0"/>
                <xsd:element ref="ns2:SharedWithDetails" minOccurs="0"/>
                <xsd:element ref="ns7:MediaServiceOCR" minOccurs="0"/>
                <xsd:element ref="ns7:lcf76f155ced4ddcb4097134ff3c332f" minOccurs="0"/>
                <xsd:element ref="ns7:MediaServiceObjectDetectorVersions" minOccurs="0"/>
                <xsd:element ref="ns7:Notes" minOccurs="0"/>
                <xsd:element ref="ns7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fc997-634d-4487-af58-8bd21666d19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m975189f4ba442ecbf67d4147307b177" ma:index="13" nillable="true" ma:taxonomy="true" ma:internalName="m975189f4ba442ecbf67d4147307b177" ma:taxonomyFieldName="Business_x0020_Unit" ma:displayName="Business Unit" ma:default="1;#UK Space Agency|e94dee48-3a05-4a12-8e11-f3f2fb95bcf1" ma:fieldId="{6975189f-4ba4-42ec-bf67-d4147307b177}" ma:sspId="9b0aeba9-2bce-41c2-8545-5d12d676a674" ma:termSetId="6f71e40e-3a2e-4baf-91d9-2069eb3545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43ff6326-55f7-4afa-a2cf-2b3414693eab}" ma:internalName="TaxCatchAll" ma:showField="CatchAllData" ma:web="90cfc997-634d-4487-af58-8bd21666d1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43ff6326-55f7-4afa-a2cf-2b3414693eab}" ma:internalName="TaxCatchAllLabel" ma:readOnly="true" ma:showField="CatchAllDataLabel" ma:web="90cfc997-634d-4487-af58-8bd21666d1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3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63f72e-ace3-48fb-9c1f-5b513408b31f" elementFormDefault="qualified">
    <xsd:import namespace="http://schemas.microsoft.com/office/2006/documentManagement/types"/>
    <xsd:import namespace="http://schemas.microsoft.com/office/infopath/2007/PartnerControls"/>
    <xsd:element name="Security_x0020_Classification" ma:index="11" nillable="true" ma:displayName="Security Classification" ma:default="OFFICIAL" ma:format="Dropdown" ma:indexed="true" ma:internalName="Security_x0020_Classification">
      <xsd:simpleType>
        <xsd:restriction base="dms:Choice">
          <xsd:enumeration value="OFFICIAL"/>
          <xsd:enumeration value="OFFICIAL - SENSITIVE"/>
        </xsd:restriction>
      </xsd:simpleType>
    </xsd:element>
    <xsd:element name="Descriptor" ma:index="12" nillable="true" ma:displayName="Descriptor" ma:default="" ma:format="Dropdown" ma:indexed="true" ma:internalName="Descriptor">
      <xsd:simpleType>
        <xsd:restriction base="dms:Choice">
          <xsd:enumeration value="COMMERCIAL"/>
          <xsd:enumeration value="PERSONAL"/>
          <xsd:enumeration value="LOCSE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3c3fd-5a3b-4239-b985-69032e371c04" elementFormDefault="qualified">
    <xsd:import namespace="http://schemas.microsoft.com/office/2006/documentManagement/types"/>
    <xsd:import namespace="http://schemas.microsoft.com/office/infopath/2007/PartnerControls"/>
    <xsd:element name="Government_x0020_Body" ma:index="17" nillable="true" ma:displayName="Government Body" ma:default="UK Space Agency" ma:internalName="Government_x0020_Body">
      <xsd:simpleType>
        <xsd:restriction base="dms:Text">
          <xsd:maxLength value="255"/>
        </xsd:restriction>
      </xsd:simpleType>
    </xsd:element>
    <xsd:element name="Date_x0020_Opened" ma:index="18" nillable="true" ma:displayName="Date Opened" ma:default="[Today]" ma:format="DateOnly" ma:internalName="Date_x0020_Opened">
      <xsd:simpleType>
        <xsd:restriction base="dms:DateTime"/>
      </xsd:simpleType>
    </xsd:element>
    <xsd:element name="Date_x0020_Closed" ma:index="19" nillable="true" ma:displayName="Date Closed" ma:format="DateOnly" ma:internalName="Date_x0020_Clos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60570-4bd3-4f2b-950b-a996de8ab151" elementFormDefault="qualified">
    <xsd:import namespace="http://schemas.microsoft.com/office/2006/documentManagement/types"/>
    <xsd:import namespace="http://schemas.microsoft.com/office/infopath/2007/PartnerControls"/>
    <xsd:element name="Retention_x0020_Label" ma:index="20" nillable="true" ma:displayName="Retention Label" ma:internalName="Retention_x0020_Labe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cb922-5235-4a66-b188-303b9b46fbd7" elementFormDefault="qualified">
    <xsd:import namespace="http://schemas.microsoft.com/office/2006/documentManagement/types"/>
    <xsd:import namespace="http://schemas.microsoft.com/office/infopath/2007/PartnerControls"/>
    <xsd:element name="LegacyData" ma:index="21" nillable="true" ma:displayName="Legacy Data" ma:internalName="Legacy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a3d3d1-c99d-4fa3-9248-d21af82f38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35" nillable="true" ma:taxonomy="true" ma:internalName="lcf76f155ced4ddcb4097134ff3c332f" ma:taxonomyFieldName="MediaServiceImageTags" ma:displayName="Image Tags" ma:readOnly="false" ma:fieldId="{5cf76f15-5ced-4ddc-b409-7134ff3c332f}" ma:taxonomyMulti="true" ma:sspId="9b0aeba9-2bce-41c2-8545-5d12d676a6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37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SearchProperties" ma:index="3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CF8FEA-5ED8-4E55-A180-0F9B841587BB}">
  <ds:schemaRefs>
    <ds:schemaRef ds:uri="http://schemas.microsoft.com/office/infopath/2007/PartnerControls"/>
    <ds:schemaRef ds:uri="a8f60570-4bd3-4f2b-950b-a996de8ab151"/>
    <ds:schemaRef ds:uri="http://purl.org/dc/elements/1.1/"/>
    <ds:schemaRef ds:uri="http://schemas.microsoft.com/office/2006/metadata/properties"/>
    <ds:schemaRef ds:uri="90cfc997-634d-4487-af58-8bd21666d197"/>
    <ds:schemaRef ds:uri="http://schemas.openxmlformats.org/package/2006/metadata/core-properties"/>
    <ds:schemaRef ds:uri="eca3d3d1-c99d-4fa3-9248-d21af82f382e"/>
    <ds:schemaRef ds:uri="http://purl.org/dc/terms/"/>
    <ds:schemaRef ds:uri="aaacb922-5235-4a66-b188-303b9b46fbd7"/>
    <ds:schemaRef ds:uri="b413c3fd-5a3b-4239-b985-69032e371c04"/>
    <ds:schemaRef ds:uri="http://schemas.microsoft.com/office/2006/documentManagement/types"/>
    <ds:schemaRef ds:uri="0063f72e-ace3-48fb-9c1f-5b513408b31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A9002C3-E8B2-4DA7-B1D6-75F4F2BA7B1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2CE1AC4-3726-4586-8BB8-A54D9EAF8D4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22D2B1F-B5A6-4B9F-842F-07A5025183EE}">
  <ds:schemaRefs>
    <ds:schemaRef ds:uri="0063f72e-ace3-48fb-9c1f-5b513408b31f"/>
    <ds:schemaRef ds:uri="90cfc997-634d-4487-af58-8bd21666d197"/>
    <ds:schemaRef ds:uri="a8f60570-4bd3-4f2b-950b-a996de8ab151"/>
    <ds:schemaRef ds:uri="aaacb922-5235-4a66-b188-303b9b46fbd7"/>
    <ds:schemaRef ds:uri="b413c3fd-5a3b-4239-b985-69032e371c04"/>
    <ds:schemaRef ds:uri="eca3d3d1-c99d-4fa3-9248-d21af82f38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513</Words>
  <Application>Microsoft Office PowerPoint</Application>
  <PresentationFormat>Widescreen</PresentationFormat>
  <Paragraphs>133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MS PGothic</vt:lpstr>
      <vt:lpstr>Arial</vt:lpstr>
      <vt:lpstr>Calibri</vt:lpstr>
      <vt:lpstr>Calibri Light</vt:lpstr>
      <vt:lpstr>Office Theme</vt:lpstr>
      <vt:lpstr>6.3278_UKSA_CAP_PowerPoint Template-v1-280417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Pembridge, Karen (UKSA)</dc:creator>
  <cp:lastModifiedBy>Humphreys, William (UKSA)</cp:lastModifiedBy>
  <cp:revision>7</cp:revision>
  <dcterms:created xsi:type="dcterms:W3CDTF">2020-10-14T13:48:59Z</dcterms:created>
  <dcterms:modified xsi:type="dcterms:W3CDTF">2024-04-02T08:47:40Z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a62f585-b40f-4ab9-bafe-39150f03d124_Enabled">
    <vt:lpwstr>true</vt:lpwstr>
  </property>
  <property fmtid="{D5CDD505-2E9C-101B-9397-08002B2CF9AE}" pid="3" name="MSIP_Label_ba62f585-b40f-4ab9-bafe-39150f03d124_SetDate">
    <vt:lpwstr>2020-10-14T15:07:47Z</vt:lpwstr>
  </property>
  <property fmtid="{D5CDD505-2E9C-101B-9397-08002B2CF9AE}" pid="4" name="MSIP_Label_ba62f585-b40f-4ab9-bafe-39150f03d124_Method">
    <vt:lpwstr>Standard</vt:lpwstr>
  </property>
  <property fmtid="{D5CDD505-2E9C-101B-9397-08002B2CF9AE}" pid="5" name="MSIP_Label_ba62f585-b40f-4ab9-bafe-39150f03d124_Name">
    <vt:lpwstr>OFFICIAL</vt:lpwstr>
  </property>
  <property fmtid="{D5CDD505-2E9C-101B-9397-08002B2CF9AE}" pid="6" name="MSIP_Label_ba62f585-b40f-4ab9-bafe-39150f03d124_SiteId">
    <vt:lpwstr>cbac7005-02c1-43eb-b497-e6492d1b2dd8</vt:lpwstr>
  </property>
  <property fmtid="{D5CDD505-2E9C-101B-9397-08002B2CF9AE}" pid="7" name="MSIP_Label_ba62f585-b40f-4ab9-bafe-39150f03d124_ActionId">
    <vt:lpwstr>9c916471-859b-4ef6-a9d5-0000d2a2c22d</vt:lpwstr>
  </property>
  <property fmtid="{D5CDD505-2E9C-101B-9397-08002B2CF9AE}" pid="8" name="MSIP_Label_ba62f585-b40f-4ab9-bafe-39150f03d124_ContentBits">
    <vt:lpwstr>0</vt:lpwstr>
  </property>
  <property fmtid="{D5CDD505-2E9C-101B-9397-08002B2CF9AE}" pid="9" name="Business Unit">
    <vt:lpwstr>1;#UK Space Agency|e94dee48-3a05-4a12-8e11-f3f2fb95bcf1</vt:lpwstr>
  </property>
  <property fmtid="{D5CDD505-2E9C-101B-9397-08002B2CF9AE}" pid="10" name="ContentTypeId">
    <vt:lpwstr>0x01010021E1CE09128D5645BCE187ABD0C4DD55</vt:lpwstr>
  </property>
  <property fmtid="{D5CDD505-2E9C-101B-9397-08002B2CF9AE}" pid="11" name="_dlc_DocIdItemGuid">
    <vt:lpwstr>42e2483e-5f8d-4840-8678-0517666bbcbf</vt:lpwstr>
  </property>
  <property fmtid="{D5CDD505-2E9C-101B-9397-08002B2CF9AE}" pid="12" name="Order">
    <vt:r8>26291200</vt:r8>
  </property>
  <property fmtid="{D5CDD505-2E9C-101B-9397-08002B2CF9AE}" pid="13" name="_ExtendedDescription">
    <vt:lpwstr/>
  </property>
  <property fmtid="{D5CDD505-2E9C-101B-9397-08002B2CF9AE}" pid="14" name="MediaServiceImageTags">
    <vt:lpwstr/>
  </property>
</Properties>
</file>