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44" r:id="rId1"/>
  </p:sldMasterIdLst>
  <p:notesMasterIdLst>
    <p:notesMasterId r:id="rId19"/>
  </p:notesMasterIdLst>
  <p:sldIdLst>
    <p:sldId id="256" r:id="rId2"/>
    <p:sldId id="324" r:id="rId3"/>
    <p:sldId id="326" r:id="rId4"/>
    <p:sldId id="347" r:id="rId5"/>
    <p:sldId id="369" r:id="rId6"/>
    <p:sldId id="386" r:id="rId7"/>
    <p:sldId id="394" r:id="rId8"/>
    <p:sldId id="393" r:id="rId9"/>
    <p:sldId id="396" r:id="rId10"/>
    <p:sldId id="397" r:id="rId11"/>
    <p:sldId id="387" r:id="rId12"/>
    <p:sldId id="388" r:id="rId13"/>
    <p:sldId id="400" r:id="rId14"/>
    <p:sldId id="407" r:id="rId15"/>
    <p:sldId id="408" r:id="rId16"/>
    <p:sldId id="378" r:id="rId17"/>
    <p:sldId id="35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169"/>
    <a:srgbClr val="003F72"/>
    <a:srgbClr val="9A8419"/>
    <a:srgbClr val="556A1C"/>
    <a:srgbClr val="006A4D"/>
    <a:srgbClr val="6C0843"/>
    <a:srgbClr val="534237"/>
    <a:srgbClr val="490F21"/>
    <a:srgbClr val="9F401B"/>
    <a:srgbClr val="6D4A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C6D831-1DBE-44D8-8C53-DE78C79A1E0D}" v="5" dt="2024-04-05T12:02:35.2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385" autoAdjust="0"/>
  </p:normalViewPr>
  <p:slideViewPr>
    <p:cSldViewPr snapToGrid="0">
      <p:cViewPr varScale="1">
        <p:scale>
          <a:sx n="43" d="100"/>
          <a:sy n="43" d="100"/>
        </p:scale>
        <p:origin x="1552"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5965F-46C9-4FA8-9786-426A2753F503}" type="datetimeFigureOut">
              <a:rPr lang="en-US" smtClean="0"/>
              <a:pPr/>
              <a:t>4/5/2024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A7007-A200-4625-857B-C1B607EDAC37}" type="slidenum">
              <a:rPr lang="en-US" smtClean="0"/>
              <a:pPr/>
              <a:t>‹#›</a:t>
            </a:fld>
            <a:endParaRPr lang="en-US"/>
          </a:p>
        </p:txBody>
      </p:sp>
    </p:spTree>
    <p:extLst>
      <p:ext uri="{BB962C8B-B14F-4D97-AF65-F5344CB8AC3E}">
        <p14:creationId xmlns:p14="http://schemas.microsoft.com/office/powerpoint/2010/main" val="3633935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1A7007-A200-4625-857B-C1B607EDAC37}" type="slidenum">
              <a:rPr lang="en-US" smtClean="0"/>
              <a:pPr/>
              <a:t>1</a:t>
            </a:fld>
            <a:endParaRPr lang="en-US"/>
          </a:p>
        </p:txBody>
      </p:sp>
    </p:spTree>
    <p:extLst>
      <p:ext uri="{BB962C8B-B14F-4D97-AF65-F5344CB8AC3E}">
        <p14:creationId xmlns:p14="http://schemas.microsoft.com/office/powerpoint/2010/main" val="1239490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F1A7007-A200-4625-857B-C1B607EDAC37}" type="slidenum">
              <a:rPr lang="en-US" smtClean="0"/>
              <a:pPr/>
              <a:t>2</a:t>
            </a:fld>
            <a:endParaRPr lang="en-US"/>
          </a:p>
        </p:txBody>
      </p:sp>
    </p:spTree>
    <p:extLst>
      <p:ext uri="{BB962C8B-B14F-4D97-AF65-F5344CB8AC3E}">
        <p14:creationId xmlns:p14="http://schemas.microsoft.com/office/powerpoint/2010/main" val="659808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F1A7007-A200-4625-857B-C1B607EDAC37}" type="slidenum">
              <a:rPr lang="en-US" smtClean="0"/>
              <a:pPr/>
              <a:t>3</a:t>
            </a:fld>
            <a:endParaRPr lang="en-US"/>
          </a:p>
        </p:txBody>
      </p:sp>
    </p:spTree>
    <p:extLst>
      <p:ext uri="{BB962C8B-B14F-4D97-AF65-F5344CB8AC3E}">
        <p14:creationId xmlns:p14="http://schemas.microsoft.com/office/powerpoint/2010/main" val="3957738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1A7007-A200-4625-857B-C1B607EDAC37}" type="slidenum">
              <a:rPr lang="en-US" smtClean="0"/>
              <a:pPr/>
              <a:t>4</a:t>
            </a:fld>
            <a:endParaRPr lang="en-US"/>
          </a:p>
        </p:txBody>
      </p:sp>
    </p:spTree>
    <p:extLst>
      <p:ext uri="{BB962C8B-B14F-4D97-AF65-F5344CB8AC3E}">
        <p14:creationId xmlns:p14="http://schemas.microsoft.com/office/powerpoint/2010/main" val="3289126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BF1A7007-A200-4625-857B-C1B607EDAC37}" type="slidenum">
              <a:rPr lang="en-US" smtClean="0"/>
              <a:pPr/>
              <a:t>7</a:t>
            </a:fld>
            <a:endParaRPr lang="en-US"/>
          </a:p>
        </p:txBody>
      </p:sp>
    </p:spTree>
    <p:extLst>
      <p:ext uri="{BB962C8B-B14F-4D97-AF65-F5344CB8AC3E}">
        <p14:creationId xmlns:p14="http://schemas.microsoft.com/office/powerpoint/2010/main" val="2465897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BF1A7007-A200-4625-857B-C1B607EDAC37}" type="slidenum">
              <a:rPr lang="en-US" smtClean="0"/>
              <a:pPr/>
              <a:t>8</a:t>
            </a:fld>
            <a:endParaRPr lang="en-US"/>
          </a:p>
        </p:txBody>
      </p:sp>
    </p:spTree>
    <p:extLst>
      <p:ext uri="{BB962C8B-B14F-4D97-AF65-F5344CB8AC3E}">
        <p14:creationId xmlns:p14="http://schemas.microsoft.com/office/powerpoint/2010/main" val="7346691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74D063-4A62-7F46-AD3A-766F03ACB5EB}"/>
              </a:ext>
            </a:extLst>
          </p:cNvPr>
          <p:cNvSpPr/>
          <p:nvPr userDrawn="1"/>
        </p:nvSpPr>
        <p:spPr>
          <a:xfrm>
            <a:off x="0" y="1484784"/>
            <a:ext cx="12192000" cy="5373216"/>
          </a:xfrm>
          <a:prstGeom prst="rect">
            <a:avLst/>
          </a:prstGeom>
          <a:solidFill>
            <a:srgbClr val="01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7368" y="1699917"/>
            <a:ext cx="11161240" cy="2664296"/>
          </a:xfrm>
          <a:ln>
            <a:noFill/>
          </a:ln>
        </p:spPr>
        <p:txBody>
          <a:bodyPr lIns="0" tIns="0" rIns="0" bIns="0" anchor="b" anchorCtr="0">
            <a:noAutofit/>
          </a:bodyPr>
          <a:lstStyle>
            <a:lvl1pPr algn="l">
              <a:defRPr sz="4500" baseline="0">
                <a:solidFill>
                  <a:schemeClr val="bg1"/>
                </a:solidFill>
              </a:defRPr>
            </a:lvl1pPr>
          </a:lstStyle>
          <a:p>
            <a:r>
              <a:rPr lang="en-US"/>
              <a:t>Click to edit Master title style</a:t>
            </a:r>
          </a:p>
        </p:txBody>
      </p:sp>
      <p:sp>
        <p:nvSpPr>
          <p:cNvPr id="3" name="Subtitle 2"/>
          <p:cNvSpPr>
            <a:spLocks noGrp="1"/>
          </p:cNvSpPr>
          <p:nvPr>
            <p:ph type="subTitle" idx="1"/>
          </p:nvPr>
        </p:nvSpPr>
        <p:spPr>
          <a:xfrm>
            <a:off x="407368" y="4536198"/>
            <a:ext cx="11161240" cy="1562472"/>
          </a:xfrm>
        </p:spPr>
        <p:txBody>
          <a:bodyPr lIns="0" tIns="0" rIns="0" bIns="0" anchor="t" anchorCtr="0">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10" name="Picture 9">
            <a:extLst>
              <a:ext uri="{FF2B5EF4-FFF2-40B4-BE49-F238E27FC236}">
                <a16:creationId xmlns:a16="http://schemas.microsoft.com/office/drawing/2014/main" id="{1AC42697-8592-A046-92E8-E8888479989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2766" y="304687"/>
            <a:ext cx="2937147" cy="1008112"/>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E039B931-9DA3-4B97-805D-17D134A76F1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16480" y="332656"/>
            <a:ext cx="1472952" cy="110547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44000" y="1368000"/>
            <a:ext cx="10704000" cy="648072"/>
          </a:xfrm>
        </p:spPr>
        <p:txBody>
          <a:bodyPr lIns="0" tIns="0" rIns="0" bIns="0" anchor="t" anchorCtr="0">
            <a:normAutofit/>
          </a:bodyPr>
          <a:lstStyle>
            <a:lvl1pPr>
              <a:defRPr sz="3600" spc="0" baseline="0">
                <a:solidFill>
                  <a:srgbClr val="012169"/>
                </a:solidFill>
                <a:latin typeface="Arial" pitchFamily="34" charset="0"/>
              </a:defRPr>
            </a:lvl1pPr>
          </a:lstStyle>
          <a:p>
            <a:r>
              <a:rPr lang="en-US"/>
              <a:t>Click to edit Master title style</a:t>
            </a:r>
          </a:p>
        </p:txBody>
      </p:sp>
      <p:sp>
        <p:nvSpPr>
          <p:cNvPr id="3" name="Content Placeholder 2"/>
          <p:cNvSpPr>
            <a:spLocks noGrp="1"/>
          </p:cNvSpPr>
          <p:nvPr>
            <p:ph idx="1"/>
          </p:nvPr>
        </p:nvSpPr>
        <p:spPr>
          <a:xfrm>
            <a:off x="744000" y="2088001"/>
            <a:ext cx="10704000" cy="4064455"/>
          </a:xfrm>
        </p:spPr>
        <p:txBody>
          <a:bodyPr lIns="0" tIns="0" rIns="0" bIns="0"/>
          <a:lstStyle>
            <a:lvl1pPr>
              <a:spcBef>
                <a:spcPts val="1200"/>
              </a:spcBef>
              <a:defRPr sz="2000" b="0">
                <a:solidFill>
                  <a:schemeClr val="tx1">
                    <a:lumMod val="50000"/>
                    <a:lumOff val="50000"/>
                  </a:schemeClr>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2"/>
          </p:nvPr>
        </p:nvSpPr>
        <p:spPr>
          <a:xfrm>
            <a:off x="0" y="6309320"/>
            <a:ext cx="12192000" cy="548680"/>
          </a:xfrm>
          <a:prstGeom prst="rect">
            <a:avLst/>
          </a:prstGeom>
          <a:solidFill>
            <a:srgbClr val="012169"/>
          </a:solidFill>
        </p:spPr>
        <p:txBody>
          <a:bodyPr/>
          <a:lstStyle>
            <a:lvl1pPr marL="540000" algn="l">
              <a:defRPr>
                <a:solidFill>
                  <a:schemeClr val="bg1"/>
                </a:solidFill>
              </a:defRPr>
            </a:lvl1pPr>
          </a:lstStyle>
          <a:p>
            <a:fld id="{E051598E-9D06-4046-8EF2-7702044C4E81}" type="slidenum">
              <a:rPr lang="en-US" smtClean="0"/>
              <a:pPr/>
              <a:t>‹#›</a:t>
            </a:fld>
            <a:endParaRPr lang="en-US"/>
          </a:p>
        </p:txBody>
      </p:sp>
      <p:sp>
        <p:nvSpPr>
          <p:cNvPr id="7" name="Footer Placeholder 5"/>
          <p:cNvSpPr>
            <a:spLocks noGrp="1"/>
          </p:cNvSpPr>
          <p:nvPr>
            <p:ph type="ftr" sz="quarter" idx="3"/>
          </p:nvPr>
        </p:nvSpPr>
        <p:spPr>
          <a:xfrm>
            <a:off x="1199456" y="6309320"/>
            <a:ext cx="10272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PROJ 10150 – The Evidence Fund</a:t>
            </a:r>
          </a:p>
        </p:txBody>
      </p:sp>
      <p:pic>
        <p:nvPicPr>
          <p:cNvPr id="9" name="Picture 8">
            <a:extLst>
              <a:ext uri="{FF2B5EF4-FFF2-40B4-BE49-F238E27FC236}">
                <a16:creationId xmlns:a16="http://schemas.microsoft.com/office/drawing/2014/main" id="{4A81E51F-E568-4483-806A-F8AC0735F86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3565" y="260648"/>
            <a:ext cx="2163872" cy="742702"/>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573C01BF-0A88-414B-83B7-BA80AD6D2E9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72464" y="127943"/>
            <a:ext cx="1440160" cy="100811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itle (1 line) and Two Col Content">
    <p:spTree>
      <p:nvGrpSpPr>
        <p:cNvPr id="1" name=""/>
        <p:cNvGrpSpPr/>
        <p:nvPr/>
      </p:nvGrpSpPr>
      <p:grpSpPr>
        <a:xfrm>
          <a:off x="0" y="0"/>
          <a:ext cx="0" cy="0"/>
          <a:chOff x="0" y="0"/>
          <a:chExt cx="0" cy="0"/>
        </a:xfrm>
      </p:grpSpPr>
      <p:sp>
        <p:nvSpPr>
          <p:cNvPr id="2" name="Title 1"/>
          <p:cNvSpPr>
            <a:spLocks noGrp="1"/>
          </p:cNvSpPr>
          <p:nvPr>
            <p:ph type="title"/>
          </p:nvPr>
        </p:nvSpPr>
        <p:spPr>
          <a:xfrm>
            <a:off x="744000" y="1368000"/>
            <a:ext cx="10704000" cy="648000"/>
          </a:xfrm>
        </p:spPr>
        <p:txBody>
          <a:bodyPr lIns="0" tIns="0" rIns="0" bIns="0" anchor="t" anchorCtr="0"/>
          <a:lstStyle>
            <a:lvl1pPr>
              <a:defRPr>
                <a:solidFill>
                  <a:srgbClr val="012169"/>
                </a:solidFill>
              </a:defRPr>
            </a:lvl1pPr>
          </a:lstStyle>
          <a:p>
            <a:r>
              <a:rPr lang="en-US"/>
              <a:t>Click to edit Master title style</a:t>
            </a:r>
          </a:p>
        </p:txBody>
      </p:sp>
      <p:sp>
        <p:nvSpPr>
          <p:cNvPr id="3" name="Content Placeholder 2"/>
          <p:cNvSpPr>
            <a:spLocks noGrp="1"/>
          </p:cNvSpPr>
          <p:nvPr>
            <p:ph sz="half" idx="1"/>
          </p:nvPr>
        </p:nvSpPr>
        <p:spPr>
          <a:xfrm>
            <a:off x="744000" y="2088000"/>
            <a:ext cx="5232000" cy="4068000"/>
          </a:xfrm>
        </p:spPr>
        <p:txBody>
          <a:bodyPr lIns="0" tIns="0" rIns="0" bIns="0"/>
          <a:lstStyle>
            <a:lvl1pPr>
              <a:defRPr sz="2000" baseline="0">
                <a:solidFill>
                  <a:schemeClr val="tx1">
                    <a:lumMod val="50000"/>
                    <a:lumOff val="50000"/>
                  </a:schemeClr>
                </a:solidFill>
              </a:defRPr>
            </a:lvl1pPr>
            <a:lvl2pPr>
              <a:defRPr sz="18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6000" y="2088000"/>
            <a:ext cx="5232000" cy="4068000"/>
          </a:xfrm>
        </p:spPr>
        <p:txBody>
          <a:bodyPr lIns="0" tIns="0" rIns="0" bIns="0"/>
          <a:lstStyle>
            <a:lvl1pPr>
              <a:defRPr sz="2000" baseline="0">
                <a:solidFill>
                  <a:schemeClr val="tx1">
                    <a:lumMod val="50000"/>
                    <a:lumOff val="50000"/>
                  </a:schemeClr>
                </a:solidFill>
              </a:defRPr>
            </a:lvl1pPr>
            <a:lvl2pPr>
              <a:defRPr sz="18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0" y="6309320"/>
            <a:ext cx="12192000" cy="548680"/>
          </a:xfrm>
          <a:prstGeom prst="rect">
            <a:avLst/>
          </a:prstGeom>
          <a:solidFill>
            <a:srgbClr val="012169"/>
          </a:solidFill>
        </p:spPr>
        <p:txBody>
          <a:bodyPr/>
          <a:lstStyle>
            <a:lvl1pPr marL="540000" algn="l">
              <a:defRPr>
                <a:solidFill>
                  <a:schemeClr val="bg1"/>
                </a:solidFill>
              </a:defRPr>
            </a:lvl1pPr>
          </a:lstStyle>
          <a:p>
            <a:fld id="{E051598E-9D06-4046-8EF2-7702044C4E81}" type="slidenum">
              <a:rPr lang="en-US" smtClean="0"/>
              <a:pPr/>
              <a:t>‹#›</a:t>
            </a:fld>
            <a:endParaRPr lang="en-US"/>
          </a:p>
        </p:txBody>
      </p:sp>
      <p:sp>
        <p:nvSpPr>
          <p:cNvPr id="7" name="Footer Placeholder 5"/>
          <p:cNvSpPr>
            <a:spLocks noGrp="1"/>
          </p:cNvSpPr>
          <p:nvPr>
            <p:ph type="ftr" sz="quarter" idx="3"/>
          </p:nvPr>
        </p:nvSpPr>
        <p:spPr>
          <a:xfrm>
            <a:off x="1199456" y="6309320"/>
            <a:ext cx="10273141"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PROJ 10150 – The Evidence Fund</a:t>
            </a:r>
          </a:p>
        </p:txBody>
      </p:sp>
      <p:pic>
        <p:nvPicPr>
          <p:cNvPr id="10" name="Picture 9">
            <a:extLst>
              <a:ext uri="{FF2B5EF4-FFF2-40B4-BE49-F238E27FC236}">
                <a16:creationId xmlns:a16="http://schemas.microsoft.com/office/drawing/2014/main" id="{426BE790-2AE3-2341-8849-9C742343F5B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3565" y="260648"/>
            <a:ext cx="2163872" cy="742702"/>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B804BD64-8485-4F86-8BE7-BA1ABDBCCCA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72464" y="127943"/>
            <a:ext cx="1440160" cy="100811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lines) and Two Col Content">
    <p:spTree>
      <p:nvGrpSpPr>
        <p:cNvPr id="1" name=""/>
        <p:cNvGrpSpPr/>
        <p:nvPr/>
      </p:nvGrpSpPr>
      <p:grpSpPr>
        <a:xfrm>
          <a:off x="0" y="0"/>
          <a:ext cx="0" cy="0"/>
          <a:chOff x="0" y="0"/>
          <a:chExt cx="0" cy="0"/>
        </a:xfrm>
      </p:grpSpPr>
      <p:sp>
        <p:nvSpPr>
          <p:cNvPr id="2" name="Title 1"/>
          <p:cNvSpPr>
            <a:spLocks noGrp="1"/>
          </p:cNvSpPr>
          <p:nvPr>
            <p:ph type="title"/>
          </p:nvPr>
        </p:nvSpPr>
        <p:spPr>
          <a:xfrm>
            <a:off x="744000" y="1368000"/>
            <a:ext cx="10704000" cy="1188000"/>
          </a:xfrm>
        </p:spPr>
        <p:txBody>
          <a:bodyPr lIns="0" tIns="0" rIns="0" bIns="0" anchor="t" anchorCtr="0"/>
          <a:lstStyle>
            <a:lvl1pPr>
              <a:defRPr>
                <a:solidFill>
                  <a:srgbClr val="012169"/>
                </a:solidFill>
              </a:defRPr>
            </a:lvl1pPr>
          </a:lstStyle>
          <a:p>
            <a:r>
              <a:rPr lang="en-US"/>
              <a:t>Click to edit Master title style</a:t>
            </a:r>
          </a:p>
        </p:txBody>
      </p:sp>
      <p:sp>
        <p:nvSpPr>
          <p:cNvPr id="3" name="Content Placeholder 2"/>
          <p:cNvSpPr>
            <a:spLocks noGrp="1"/>
          </p:cNvSpPr>
          <p:nvPr>
            <p:ph sz="half" idx="1"/>
          </p:nvPr>
        </p:nvSpPr>
        <p:spPr>
          <a:xfrm>
            <a:off x="744000" y="2628000"/>
            <a:ext cx="5232000" cy="3564000"/>
          </a:xfrm>
        </p:spPr>
        <p:txBody>
          <a:bodyPr lIns="0" tIns="0" rIns="0" bIns="0"/>
          <a:lstStyle>
            <a:lvl1pPr>
              <a:defRPr sz="2000" baseline="0"/>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6000" y="2628000"/>
            <a:ext cx="5232000" cy="3564000"/>
          </a:xfrm>
        </p:spPr>
        <p:txBody>
          <a:bodyPr lIns="0" tIns="0" rIns="0" bIns="0"/>
          <a:lstStyle>
            <a:lvl1pPr>
              <a:defRPr sz="2000" baseline="0"/>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0" y="6309320"/>
            <a:ext cx="12192000" cy="548680"/>
          </a:xfrm>
          <a:prstGeom prst="rect">
            <a:avLst/>
          </a:prstGeom>
          <a:solidFill>
            <a:srgbClr val="012169"/>
          </a:solidFill>
        </p:spPr>
        <p:txBody>
          <a:bodyPr/>
          <a:lstStyle>
            <a:lvl1pPr marL="540000" algn="l">
              <a:defRPr>
                <a:solidFill>
                  <a:schemeClr val="bg1"/>
                </a:solidFill>
              </a:defRPr>
            </a:lvl1pPr>
          </a:lstStyle>
          <a:p>
            <a:fld id="{E051598E-9D06-4046-8EF2-7702044C4E81}" type="slidenum">
              <a:rPr lang="en-US" smtClean="0"/>
              <a:pPr/>
              <a:t>‹#›</a:t>
            </a:fld>
            <a:endParaRPr lang="en-US"/>
          </a:p>
        </p:txBody>
      </p:sp>
      <p:sp>
        <p:nvSpPr>
          <p:cNvPr id="7" name="Footer Placeholder 5"/>
          <p:cNvSpPr>
            <a:spLocks noGrp="1"/>
          </p:cNvSpPr>
          <p:nvPr>
            <p:ph type="ftr" sz="quarter" idx="3"/>
          </p:nvPr>
        </p:nvSpPr>
        <p:spPr>
          <a:xfrm>
            <a:off x="1199456" y="6309320"/>
            <a:ext cx="10273141"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PROJ 10150 – The Evidence Fund</a:t>
            </a:r>
          </a:p>
        </p:txBody>
      </p:sp>
      <p:pic>
        <p:nvPicPr>
          <p:cNvPr id="10" name="Picture 9">
            <a:extLst>
              <a:ext uri="{FF2B5EF4-FFF2-40B4-BE49-F238E27FC236}">
                <a16:creationId xmlns:a16="http://schemas.microsoft.com/office/drawing/2014/main" id="{12733F6F-8496-9A4F-AE68-5088363770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3565" y="260648"/>
            <a:ext cx="2163872" cy="742702"/>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0C137923-D167-4C5F-BEDD-18F0939EDF9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72464" y="127943"/>
            <a:ext cx="1440160" cy="100811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744000" y="1367999"/>
            <a:ext cx="10704000" cy="4788000"/>
          </a:xfrm>
        </p:spPr>
        <p:txBody>
          <a:bodyPr lIns="0" tIns="0" rIns="0" bIns="0"/>
          <a:lstStyle>
            <a:lvl1pPr>
              <a:spcBef>
                <a:spcPts val="1200"/>
              </a:spcBef>
              <a:defRPr>
                <a:solidFill>
                  <a:schemeClr val="tx1">
                    <a:lumMod val="50000"/>
                    <a:lumOff val="50000"/>
                  </a:schemeClr>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2"/>
          </p:nvPr>
        </p:nvSpPr>
        <p:spPr>
          <a:xfrm>
            <a:off x="0" y="6309320"/>
            <a:ext cx="12192000" cy="548680"/>
          </a:xfrm>
          <a:prstGeom prst="rect">
            <a:avLst/>
          </a:prstGeom>
          <a:solidFill>
            <a:srgbClr val="012169"/>
          </a:solidFill>
        </p:spPr>
        <p:txBody>
          <a:bodyPr/>
          <a:lstStyle>
            <a:lvl1pPr marL="540000" algn="l">
              <a:defRPr>
                <a:solidFill>
                  <a:schemeClr val="bg1"/>
                </a:solidFill>
              </a:defRPr>
            </a:lvl1pPr>
          </a:lstStyle>
          <a:p>
            <a:fld id="{E051598E-9D06-4046-8EF2-7702044C4E81}" type="slidenum">
              <a:rPr lang="en-US" smtClean="0"/>
              <a:pPr/>
              <a:t>‹#›</a:t>
            </a:fld>
            <a:endParaRPr lang="en-US"/>
          </a:p>
        </p:txBody>
      </p:sp>
      <p:sp>
        <p:nvSpPr>
          <p:cNvPr id="7" name="Footer Placeholder 5"/>
          <p:cNvSpPr>
            <a:spLocks noGrp="1"/>
          </p:cNvSpPr>
          <p:nvPr>
            <p:ph type="ftr" sz="quarter" idx="3"/>
          </p:nvPr>
        </p:nvSpPr>
        <p:spPr>
          <a:xfrm>
            <a:off x="1199456" y="6309320"/>
            <a:ext cx="10272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PROJ 10150 – The Evidence Fund</a:t>
            </a:r>
          </a:p>
        </p:txBody>
      </p:sp>
      <p:pic>
        <p:nvPicPr>
          <p:cNvPr id="6" name="Picture 5">
            <a:extLst>
              <a:ext uri="{FF2B5EF4-FFF2-40B4-BE49-F238E27FC236}">
                <a16:creationId xmlns:a16="http://schemas.microsoft.com/office/drawing/2014/main" id="{3811A68F-F2F8-844C-915A-B8555EB3258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3565" y="260648"/>
            <a:ext cx="2163872" cy="742702"/>
          </a:xfrm>
          <a:prstGeom prst="rect">
            <a:avLst/>
          </a:prstGeom>
        </p:spPr>
      </p:pic>
      <p:pic>
        <p:nvPicPr>
          <p:cNvPr id="8" name="Picture 7" descr="A picture containing drawing&#10;&#10;Description automatically generated">
            <a:extLst>
              <a:ext uri="{FF2B5EF4-FFF2-40B4-BE49-F238E27FC236}">
                <a16:creationId xmlns:a16="http://schemas.microsoft.com/office/drawing/2014/main" id="{F9834821-F725-4DD7-89C0-953D5A5769F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72464" y="127943"/>
            <a:ext cx="1440160" cy="100811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4000" y="1368000"/>
            <a:ext cx="4103861" cy="670396"/>
          </a:xfrm>
        </p:spPr>
        <p:txBody>
          <a:bodyPr anchor="t" anchorCtr="0"/>
          <a:lstStyle>
            <a:lvl1pPr algn="l">
              <a:defRPr sz="2000" b="0" i="0" spc="0" baseline="0">
                <a:solidFill>
                  <a:srgbClr val="012169"/>
                </a:solidFill>
                <a:latin typeface="Arial" pitchFamily="34" charset="0"/>
              </a:defRPr>
            </a:lvl1pPr>
          </a:lstStyle>
          <a:p>
            <a:r>
              <a:rPr lang="en-US"/>
              <a:t>Click to edit Master title style</a:t>
            </a:r>
          </a:p>
        </p:txBody>
      </p:sp>
      <p:sp>
        <p:nvSpPr>
          <p:cNvPr id="3" name="Content Placeholder 2"/>
          <p:cNvSpPr>
            <a:spLocks noGrp="1"/>
          </p:cNvSpPr>
          <p:nvPr>
            <p:ph idx="1"/>
          </p:nvPr>
        </p:nvSpPr>
        <p:spPr>
          <a:xfrm>
            <a:off x="5039883" y="1368001"/>
            <a:ext cx="6398851" cy="4788000"/>
          </a:xfrm>
        </p:spPr>
        <p:txBody>
          <a:bodyPr/>
          <a:lstStyle>
            <a:lvl1pPr>
              <a:defRPr sz="2000" baseline="0"/>
            </a:lvl1pPr>
            <a:lvl2pPr>
              <a:defRPr sz="1800" baseline="0"/>
            </a:lvl2pPr>
            <a:lvl3pPr>
              <a:defRPr sz="1800" baseline="0"/>
            </a:lvl3pPr>
            <a:lvl4pPr>
              <a:defRPr sz="1600" baseline="0"/>
            </a:lvl4pPr>
            <a:lvl5pPr>
              <a:defRPr sz="16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44000" y="2132856"/>
            <a:ext cx="4103861" cy="4032448"/>
          </a:xfrm>
        </p:spPr>
        <p:txBody>
          <a:bodyPr/>
          <a:lstStyle>
            <a:lvl1pPr marL="0" indent="0">
              <a:buNone/>
              <a:defRPr sz="1600" baseline="0">
                <a:solidFill>
                  <a:srgbClr val="01216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0" y="6309320"/>
            <a:ext cx="12192000" cy="548680"/>
          </a:xfrm>
          <a:prstGeom prst="rect">
            <a:avLst/>
          </a:prstGeom>
          <a:solidFill>
            <a:srgbClr val="012169"/>
          </a:solidFill>
        </p:spPr>
        <p:txBody>
          <a:bodyPr/>
          <a:lstStyle>
            <a:lvl1pPr marL="540000" algn="l">
              <a:defRPr>
                <a:solidFill>
                  <a:schemeClr val="bg1"/>
                </a:solidFill>
              </a:defRPr>
            </a:lvl1pPr>
          </a:lstStyle>
          <a:p>
            <a:fld id="{E051598E-9D06-4046-8EF2-7702044C4E81}" type="slidenum">
              <a:rPr lang="en-US" smtClean="0"/>
              <a:pPr/>
              <a:t>‹#›</a:t>
            </a:fld>
            <a:endParaRPr lang="en-US"/>
          </a:p>
        </p:txBody>
      </p:sp>
      <p:sp>
        <p:nvSpPr>
          <p:cNvPr id="6" name="Footer Placeholder 5"/>
          <p:cNvSpPr>
            <a:spLocks noGrp="1"/>
          </p:cNvSpPr>
          <p:nvPr>
            <p:ph type="ftr" sz="quarter" idx="3"/>
          </p:nvPr>
        </p:nvSpPr>
        <p:spPr>
          <a:xfrm>
            <a:off x="1199456" y="6309320"/>
            <a:ext cx="10272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PROJ 10150 – The Evidence Fund</a:t>
            </a:r>
          </a:p>
        </p:txBody>
      </p:sp>
      <p:pic>
        <p:nvPicPr>
          <p:cNvPr id="10" name="Picture 9">
            <a:extLst>
              <a:ext uri="{FF2B5EF4-FFF2-40B4-BE49-F238E27FC236}">
                <a16:creationId xmlns:a16="http://schemas.microsoft.com/office/drawing/2014/main" id="{D49E1509-A439-074B-B6FB-973AFBFD30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3565" y="260648"/>
            <a:ext cx="2163872" cy="742702"/>
          </a:xfrm>
          <a:prstGeom prst="rect">
            <a:avLst/>
          </a:prstGeom>
        </p:spPr>
      </p:pic>
      <p:pic>
        <p:nvPicPr>
          <p:cNvPr id="9" name="Picture 8" descr="A picture containing drawing&#10;&#10;Description automatically generated">
            <a:extLst>
              <a:ext uri="{FF2B5EF4-FFF2-40B4-BE49-F238E27FC236}">
                <a16:creationId xmlns:a16="http://schemas.microsoft.com/office/drawing/2014/main" id="{4694555E-0DBC-4ADA-916A-C1CCCF051EA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72464" y="127943"/>
            <a:ext cx="1440160" cy="100811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Rectangle 5"/>
          <p:cNvSpPr/>
          <p:nvPr userDrawn="1"/>
        </p:nvSpPr>
        <p:spPr>
          <a:xfrm>
            <a:off x="0" y="1124744"/>
            <a:ext cx="12192000" cy="5733256"/>
          </a:xfrm>
          <a:prstGeom prst="rect">
            <a:avLst/>
          </a:prstGeom>
          <a:solidFill>
            <a:srgbClr val="012169">
              <a:alpha val="25098"/>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744000" y="1800000"/>
            <a:ext cx="10704000" cy="4377600"/>
          </a:xfrm>
        </p:spPr>
        <p:txBody>
          <a:bodyPr lIns="0" tIns="0" rIns="0" bIns="0" anchor="t" anchorCtr="0"/>
          <a:lstStyle>
            <a:lvl1pPr marL="0" indent="0">
              <a:buNone/>
              <a:defRPr sz="3600" b="0" i="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0" y="6309320"/>
            <a:ext cx="12192000" cy="548680"/>
          </a:xfrm>
          <a:prstGeom prst="rect">
            <a:avLst/>
          </a:prstGeom>
          <a:noFill/>
        </p:spPr>
        <p:txBody>
          <a:bodyPr/>
          <a:lstStyle>
            <a:lvl1pPr marL="540000" algn="l">
              <a:defRPr>
                <a:solidFill>
                  <a:schemeClr val="tx2"/>
                </a:solidFill>
              </a:defRPr>
            </a:lvl1pPr>
          </a:lstStyle>
          <a:p>
            <a:fld id="{E051598E-9D06-4046-8EF2-7702044C4E81}" type="slidenum">
              <a:rPr lang="en-US" smtClean="0"/>
              <a:pPr/>
              <a:t>‹#›</a:t>
            </a:fld>
            <a:endParaRPr lang="en-US"/>
          </a:p>
        </p:txBody>
      </p:sp>
      <p:sp>
        <p:nvSpPr>
          <p:cNvPr id="9" name="Footer Placeholder 5"/>
          <p:cNvSpPr>
            <a:spLocks noGrp="1"/>
          </p:cNvSpPr>
          <p:nvPr>
            <p:ph type="ftr" sz="quarter" idx="3"/>
          </p:nvPr>
        </p:nvSpPr>
        <p:spPr>
          <a:xfrm>
            <a:off x="1199456" y="6309320"/>
            <a:ext cx="10272000" cy="548680"/>
          </a:xfrm>
          <a:prstGeom prst="rect">
            <a:avLst/>
          </a:prstGeom>
        </p:spPr>
        <p:txBody>
          <a:bodyPr vert="horz" lIns="0" tIns="0" rIns="0" bIns="0" rtlCol="0" anchor="ctr"/>
          <a:lstStyle>
            <a:lvl1pPr algn="l">
              <a:defRPr sz="1200" baseline="0">
                <a:solidFill>
                  <a:schemeClr val="tx2"/>
                </a:solidFill>
                <a:latin typeface="Arial" pitchFamily="34" charset="0"/>
              </a:defRPr>
            </a:lvl1pPr>
          </a:lstStyle>
          <a:p>
            <a:r>
              <a:rPr lang="en-US"/>
              <a:t>PROJ 10150 – The Evidence Fund</a:t>
            </a:r>
          </a:p>
        </p:txBody>
      </p:sp>
      <p:pic>
        <p:nvPicPr>
          <p:cNvPr id="8" name="Picture 7">
            <a:extLst>
              <a:ext uri="{FF2B5EF4-FFF2-40B4-BE49-F238E27FC236}">
                <a16:creationId xmlns:a16="http://schemas.microsoft.com/office/drawing/2014/main" id="{0DB62348-5E41-2545-9E5F-290CF6212BB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3565" y="260648"/>
            <a:ext cx="2163872" cy="742702"/>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BEA54D61-244A-41C4-8700-4BECD9816DD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72464" y="127943"/>
            <a:ext cx="1440160" cy="100811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309320"/>
            <a:ext cx="12192000" cy="548680"/>
          </a:xfrm>
          <a:prstGeom prst="rect">
            <a:avLst/>
          </a:prstGeom>
          <a:solidFill>
            <a:srgbClr val="012169"/>
          </a:solidFill>
        </p:spPr>
        <p:txBody>
          <a:bodyPr/>
          <a:lstStyle>
            <a:lvl1pPr marL="540000" algn="l">
              <a:defRPr>
                <a:solidFill>
                  <a:schemeClr val="bg1"/>
                </a:solidFill>
              </a:defRPr>
            </a:lvl1pPr>
          </a:lstStyle>
          <a:p>
            <a:fld id="{E051598E-9D06-4046-8EF2-7702044C4E81}" type="slidenum">
              <a:rPr lang="en-US" smtClean="0"/>
              <a:pPr/>
              <a:t>‹#›</a:t>
            </a:fld>
            <a:endParaRPr lang="en-US"/>
          </a:p>
        </p:txBody>
      </p:sp>
      <p:sp>
        <p:nvSpPr>
          <p:cNvPr id="3" name="Footer Placeholder 5"/>
          <p:cNvSpPr>
            <a:spLocks noGrp="1"/>
          </p:cNvSpPr>
          <p:nvPr>
            <p:ph type="ftr" sz="quarter" idx="3"/>
          </p:nvPr>
        </p:nvSpPr>
        <p:spPr>
          <a:xfrm>
            <a:off x="1199456" y="6309320"/>
            <a:ext cx="10272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PROJ 10150 – The Evidence Fund</a:t>
            </a:r>
          </a:p>
        </p:txBody>
      </p:sp>
      <p:sp>
        <p:nvSpPr>
          <p:cNvPr id="8" name="Picture Placeholder 7"/>
          <p:cNvSpPr>
            <a:spLocks noGrp="1"/>
          </p:cNvSpPr>
          <p:nvPr>
            <p:ph type="pic" sz="quarter" idx="13"/>
          </p:nvPr>
        </p:nvSpPr>
        <p:spPr>
          <a:xfrm>
            <a:off x="0" y="1"/>
            <a:ext cx="12192000" cy="6308725"/>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0" y="6309320"/>
            <a:ext cx="12192000" cy="548680"/>
          </a:xfrm>
          <a:prstGeom prst="rect">
            <a:avLst/>
          </a:prstGeom>
          <a:solidFill>
            <a:srgbClr val="012169"/>
          </a:solidFill>
        </p:spPr>
        <p:txBody>
          <a:bodyPr/>
          <a:lstStyle>
            <a:lvl1pPr marL="540000" algn="l">
              <a:defRPr>
                <a:solidFill>
                  <a:schemeClr val="bg1"/>
                </a:solidFill>
              </a:defRPr>
            </a:lvl1pPr>
          </a:lstStyle>
          <a:p>
            <a:fld id="{E051598E-9D06-4046-8EF2-7702044C4E81}" type="slidenum">
              <a:rPr lang="en-US" smtClean="0"/>
              <a:pPr/>
              <a:t>‹#›</a:t>
            </a:fld>
            <a:endParaRPr lang="en-US"/>
          </a:p>
        </p:txBody>
      </p:sp>
      <p:sp>
        <p:nvSpPr>
          <p:cNvPr id="7" name="Footer Placeholder 5"/>
          <p:cNvSpPr>
            <a:spLocks noGrp="1"/>
          </p:cNvSpPr>
          <p:nvPr>
            <p:ph type="ftr" sz="quarter" idx="3"/>
          </p:nvPr>
        </p:nvSpPr>
        <p:spPr>
          <a:xfrm>
            <a:off x="1199456" y="6309320"/>
            <a:ext cx="10272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PROJ 10150 – The Evidence Fund</a:t>
            </a:r>
          </a:p>
        </p:txBody>
      </p:sp>
      <p:sp>
        <p:nvSpPr>
          <p:cNvPr id="6" name="Title 1"/>
          <p:cNvSpPr>
            <a:spLocks noGrp="1"/>
          </p:cNvSpPr>
          <p:nvPr>
            <p:ph type="title"/>
          </p:nvPr>
        </p:nvSpPr>
        <p:spPr>
          <a:xfrm>
            <a:off x="744000" y="1368000"/>
            <a:ext cx="10704000" cy="648072"/>
          </a:xfrm>
        </p:spPr>
        <p:txBody>
          <a:bodyPr lIns="0" tIns="0" rIns="0" bIns="0" anchor="t" anchorCtr="0">
            <a:normAutofit/>
          </a:bodyPr>
          <a:lstStyle>
            <a:lvl1pPr>
              <a:defRPr sz="3600" baseline="0">
                <a:solidFill>
                  <a:srgbClr val="012169"/>
                </a:solidFill>
                <a:latin typeface="Arial" pitchFamily="34" charset="0"/>
              </a:defRPr>
            </a:lvl1pPr>
          </a:lstStyle>
          <a:p>
            <a:r>
              <a:rPr lang="en-US"/>
              <a:t>Click to edit Master title style</a:t>
            </a:r>
          </a:p>
        </p:txBody>
      </p:sp>
      <p:pic>
        <p:nvPicPr>
          <p:cNvPr id="9" name="Picture 8">
            <a:extLst>
              <a:ext uri="{FF2B5EF4-FFF2-40B4-BE49-F238E27FC236}">
                <a16:creationId xmlns:a16="http://schemas.microsoft.com/office/drawing/2014/main" id="{714015C2-89DB-C14C-A7FD-5F6C3C88177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3565" y="260648"/>
            <a:ext cx="2163872" cy="74270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4000" y="274638"/>
            <a:ext cx="10704000" cy="1143000"/>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744000" y="1600201"/>
            <a:ext cx="10704000" cy="45259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4"/>
          </p:nvPr>
        </p:nvSpPr>
        <p:spPr>
          <a:xfrm>
            <a:off x="0" y="6309320"/>
            <a:ext cx="12192000" cy="548680"/>
          </a:xfrm>
          <a:prstGeom prst="rect">
            <a:avLst/>
          </a:prstGeom>
          <a:solidFill>
            <a:srgbClr val="012169"/>
          </a:solidFill>
        </p:spPr>
        <p:txBody>
          <a:bodyPr lIns="0" tIns="0" bIns="0" anchor="ctr"/>
          <a:lstStyle>
            <a:lvl1pPr marL="540000" algn="l">
              <a:defRPr sz="1200">
                <a:solidFill>
                  <a:schemeClr val="bg1"/>
                </a:solidFill>
              </a:defRPr>
            </a:lvl1pPr>
          </a:lstStyle>
          <a:p>
            <a:fld id="{E051598E-9D06-4046-8EF2-7702044C4E81}" type="slidenum">
              <a:rPr lang="en-US" smtClean="0"/>
              <a:pPr/>
              <a:t>‹#›</a:t>
            </a:fld>
            <a:r>
              <a:rPr lang="en-US"/>
              <a:t> </a:t>
            </a:r>
          </a:p>
        </p:txBody>
      </p:sp>
      <p:sp>
        <p:nvSpPr>
          <p:cNvPr id="6" name="Footer Placeholder 5"/>
          <p:cNvSpPr>
            <a:spLocks noGrp="1"/>
          </p:cNvSpPr>
          <p:nvPr>
            <p:ph type="ftr" sz="quarter" idx="3"/>
          </p:nvPr>
        </p:nvSpPr>
        <p:spPr>
          <a:xfrm>
            <a:off x="1199456" y="6309320"/>
            <a:ext cx="10273141"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US"/>
              <a:t>PROJ 10150 – The Evidence Fund</a:t>
            </a:r>
          </a:p>
        </p:txBody>
      </p:sp>
      <p:sp>
        <p:nvSpPr>
          <p:cNvPr id="5" name="TextBox 4">
            <a:extLst>
              <a:ext uri="{FF2B5EF4-FFF2-40B4-BE49-F238E27FC236}">
                <a16:creationId xmlns:a16="http://schemas.microsoft.com/office/drawing/2014/main" id="{5CFDEF22-15FE-497C-8B4A-0F62E4D84350}"/>
              </a:ext>
            </a:extLst>
          </p:cNvPr>
          <p:cNvSpPr txBox="1"/>
          <p:nvPr>
            <p:extLst>
              <p:ext uri="{1162E1C5-73C7-4A58-AE30-91384D911F3F}">
                <p184:classification xmlns:p184="http://schemas.microsoft.com/office/powerpoint/2018/4/main" val="hdr"/>
              </p:ext>
            </p:extLst>
          </p:nvPr>
        </p:nvSpPr>
        <p:spPr>
          <a:xfrm>
            <a:off x="0" y="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
        <p:nvSpPr>
          <p:cNvPr id="9" name="TextBox 8">
            <a:extLst>
              <a:ext uri="{FF2B5EF4-FFF2-40B4-BE49-F238E27FC236}">
                <a16:creationId xmlns:a16="http://schemas.microsoft.com/office/drawing/2014/main" id="{72D4A194-5215-76FF-9267-F5CBBB857289}"/>
              </a:ext>
            </a:extLst>
          </p:cNvPr>
          <p:cNvSpPr txBox="1"/>
          <p:nvPr userDrawn="1">
            <p:extLst>
              <p:ext uri="{1162E1C5-73C7-4A58-AE30-91384D911F3F}">
                <p184:classification xmlns:p184="http://schemas.microsoft.com/office/powerpoint/2018/4/main" val="ftr"/>
              </p:ext>
            </p:extLst>
          </p:nvPr>
        </p:nvSpPr>
        <p:spPr>
          <a:xfrm>
            <a:off x="0"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55" r:id="rId3"/>
    <p:sldLayoutId id="2147483748" r:id="rId4"/>
    <p:sldLayoutId id="2147483756" r:id="rId5"/>
    <p:sldLayoutId id="2147483752" r:id="rId6"/>
    <p:sldLayoutId id="2147483747" r:id="rId7"/>
    <p:sldLayoutId id="2147483751" r:id="rId8"/>
    <p:sldLayoutId id="2147483758" r:id="rId9"/>
  </p:sldLayoutIdLst>
  <p:hf hdr="0" ftr="0" dt="0"/>
  <p:txStyles>
    <p:titleStyle>
      <a:lvl1pPr algn="l" defTabSz="914400" rtl="0" eaLnBrk="1" latinLnBrk="0" hangingPunct="1">
        <a:spcBef>
          <a:spcPct val="0"/>
        </a:spcBef>
        <a:buNone/>
        <a:defRPr sz="3600" kern="1200" spc="0" baseline="0">
          <a:solidFill>
            <a:srgbClr val="012169"/>
          </a:solidFill>
          <a:latin typeface="+mj-lt"/>
          <a:ea typeface="+mj-ea"/>
          <a:cs typeface="+mj-cs"/>
        </a:defRPr>
      </a:lvl1pPr>
    </p:titleStyle>
    <p:bodyStyle>
      <a:lvl1pPr marL="0" indent="0" algn="l" defTabSz="914400" rtl="0" eaLnBrk="1" latinLnBrk="0" hangingPunct="1">
        <a:spcBef>
          <a:spcPts val="1200"/>
        </a:spcBef>
        <a:buFont typeface="Arial" pitchFamily="34" charset="0"/>
        <a:buNone/>
        <a:defRPr sz="2000" b="0" i="0" kern="1200" baseline="0">
          <a:solidFill>
            <a:schemeClr val="tx1">
              <a:lumMod val="50000"/>
              <a:lumOff val="50000"/>
            </a:schemeClr>
          </a:solidFill>
          <a:latin typeface="Arial" pitchFamily="34" charset="0"/>
          <a:ea typeface="+mn-ea"/>
          <a:cs typeface="+mn-cs"/>
        </a:defRPr>
      </a:lvl1pPr>
      <a:lvl2pPr marL="0" indent="0" algn="l" defTabSz="914400" rtl="0" eaLnBrk="1" latinLnBrk="0" hangingPunct="1">
        <a:spcBef>
          <a:spcPts val="600"/>
        </a:spcBef>
        <a:buFontTx/>
        <a:buNone/>
        <a:defRPr sz="1800" kern="1200" baseline="0">
          <a:solidFill>
            <a:schemeClr val="tx1">
              <a:lumMod val="50000"/>
              <a:lumOff val="50000"/>
            </a:schemeClr>
          </a:solidFill>
          <a:latin typeface="Arial" pitchFamily="34" charset="0"/>
          <a:ea typeface="+mn-ea"/>
          <a:cs typeface="+mn-cs"/>
        </a:defRPr>
      </a:lvl2pPr>
      <a:lvl3pPr marL="216000" indent="-216000" algn="l" defTabSz="914400" rtl="0" eaLnBrk="1" latinLnBrk="0" hangingPunct="1">
        <a:spcBef>
          <a:spcPts val="600"/>
        </a:spcBef>
        <a:buFont typeface="Arial" pitchFamily="34" charset="0"/>
        <a:buChar char="•"/>
        <a:defRPr sz="1800" kern="1200" baseline="0">
          <a:solidFill>
            <a:schemeClr val="tx1">
              <a:lumMod val="50000"/>
              <a:lumOff val="50000"/>
            </a:schemeClr>
          </a:solidFill>
          <a:latin typeface="Arial" pitchFamily="34" charset="0"/>
          <a:ea typeface="+mn-ea"/>
          <a:cs typeface="+mn-cs"/>
        </a:defRPr>
      </a:lvl3pPr>
      <a:lvl4pPr marL="900000" indent="-288000" algn="l" defTabSz="914400" rtl="0" eaLnBrk="1" latinLnBrk="0" hangingPunct="1">
        <a:spcBef>
          <a:spcPts val="600"/>
        </a:spcBef>
        <a:buFont typeface="Arial" pitchFamily="34" charset="0"/>
        <a:buChar char="–"/>
        <a:defRPr sz="1600" kern="1200" baseline="0">
          <a:solidFill>
            <a:schemeClr val="tx1">
              <a:lumMod val="50000"/>
              <a:lumOff val="50000"/>
            </a:schemeClr>
          </a:solidFill>
          <a:latin typeface="Arial" pitchFamily="34" charset="0"/>
          <a:ea typeface="+mn-ea"/>
          <a:cs typeface="+mn-cs"/>
        </a:defRPr>
      </a:lvl4pPr>
      <a:lvl5pPr marL="900000" indent="-288000" algn="l" defTabSz="914400" rtl="0" eaLnBrk="1" latinLnBrk="0" hangingPunct="1">
        <a:spcBef>
          <a:spcPct val="20000"/>
        </a:spcBef>
        <a:buFont typeface="+mj-lt"/>
        <a:buAutoNum type="arabicPeriod"/>
        <a:defRPr sz="1600" kern="1200" baseline="0">
          <a:solidFill>
            <a:schemeClr val="tx1">
              <a:lumMod val="50000"/>
              <a:lumOff val="50000"/>
            </a:schemeClr>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sz="4800" err="1">
                <a:latin typeface="Arial" panose="020B0604020202020204" pitchFamily="34" charset="0"/>
                <a:ea typeface="+mn-ea"/>
                <a:cs typeface="Arial" panose="020B0604020202020204" pitchFamily="34" charset="0"/>
              </a:rPr>
              <a:t>Khilo</a:t>
            </a:r>
            <a:r>
              <a:rPr lang="en-GB" sz="4800">
                <a:latin typeface="Arial" panose="020B0604020202020204" pitchFamily="34" charset="0"/>
                <a:ea typeface="+mn-ea"/>
                <a:cs typeface="Arial" panose="020B0604020202020204" pitchFamily="34" charset="0"/>
              </a:rPr>
              <a:t> aur </a:t>
            </a:r>
            <a:r>
              <a:rPr lang="en-GB" sz="4800" err="1">
                <a:latin typeface="Arial" panose="020B0604020202020204" pitchFamily="34" charset="0"/>
                <a:ea typeface="+mn-ea"/>
                <a:cs typeface="Arial" panose="020B0604020202020204" pitchFamily="34" charset="0"/>
              </a:rPr>
              <a:t>Barho</a:t>
            </a:r>
            <a:r>
              <a:rPr lang="en-GB" sz="4800">
                <a:latin typeface="Arial" panose="020B0604020202020204" pitchFamily="34" charset="0"/>
                <a:ea typeface="+mn-ea"/>
                <a:cs typeface="Arial" panose="020B0604020202020204" pitchFamily="34" charset="0"/>
              </a:rPr>
              <a:t> - Service Delivery</a:t>
            </a:r>
            <a:br>
              <a:rPr lang="en-GB" sz="4800">
                <a:solidFill>
                  <a:prstClr val="black"/>
                </a:solidFill>
                <a:latin typeface="Arial" panose="020B0604020202020204" pitchFamily="34" charset="0"/>
                <a:ea typeface="+mn-ea"/>
                <a:cs typeface="Arial" panose="020B0604020202020204" pitchFamily="34" charset="0"/>
              </a:rPr>
            </a:br>
            <a:r>
              <a:rPr lang="en-GB" sz="3200">
                <a:latin typeface="Arial" panose="020B0604020202020204" pitchFamily="34" charset="0"/>
                <a:ea typeface="+mn-ea"/>
                <a:cs typeface="Arial" panose="020B0604020202020204" pitchFamily="34" charset="0"/>
              </a:rPr>
              <a:t>Girls and Out of School Children: Action for Learning (GOAL)</a:t>
            </a:r>
            <a:endParaRPr lang="en-US" spc="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GB" kern="0"/>
          </a:p>
          <a:p>
            <a:r>
              <a:rPr lang="en-GB" kern="0"/>
              <a:t>Early Market Engagement</a:t>
            </a:r>
          </a:p>
          <a:p>
            <a:r>
              <a:rPr lang="en-GB" kern="0"/>
              <a:t>19</a:t>
            </a:r>
            <a:r>
              <a:rPr lang="en-GB" kern="0" baseline="30000"/>
              <a:t>th</a:t>
            </a:r>
            <a:r>
              <a:rPr lang="en-GB" kern="0"/>
              <a:t> March 2024</a:t>
            </a:r>
          </a:p>
          <a:p>
            <a:r>
              <a:rPr lang="en-GB" kern="0"/>
              <a:t>13:30 to 15:00hrs Pakistan Standard Time</a:t>
            </a:r>
            <a:endParaRPr lang="en-US" kern="0"/>
          </a:p>
        </p:txBody>
      </p:sp>
    </p:spTree>
    <p:extLst>
      <p:ext uri="{BB962C8B-B14F-4D97-AF65-F5344CB8AC3E}">
        <p14:creationId xmlns:p14="http://schemas.microsoft.com/office/powerpoint/2010/main" val="937558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346E8-C2B2-3F28-C1E7-D820D4881A55}"/>
              </a:ext>
            </a:extLst>
          </p:cNvPr>
          <p:cNvSpPr>
            <a:spLocks noGrp="1"/>
          </p:cNvSpPr>
          <p:nvPr>
            <p:ph type="title"/>
          </p:nvPr>
        </p:nvSpPr>
        <p:spPr>
          <a:xfrm>
            <a:off x="744000" y="1134534"/>
            <a:ext cx="10704000" cy="548680"/>
          </a:xfrm>
        </p:spPr>
        <p:txBody>
          <a:bodyPr>
            <a:normAutofit/>
          </a:bodyPr>
          <a:lstStyle/>
          <a:p>
            <a:r>
              <a:rPr lang="en-GB">
                <a:latin typeface="Arial"/>
                <a:cs typeface="Arial"/>
              </a:rPr>
              <a:t>Thematic focus and potential interventions</a:t>
            </a:r>
            <a:endParaRPr lang="en-GB"/>
          </a:p>
        </p:txBody>
      </p:sp>
      <p:sp>
        <p:nvSpPr>
          <p:cNvPr id="3" name="Content Placeholder 2">
            <a:extLst>
              <a:ext uri="{FF2B5EF4-FFF2-40B4-BE49-F238E27FC236}">
                <a16:creationId xmlns:a16="http://schemas.microsoft.com/office/drawing/2014/main" id="{04D486CA-D781-C6D7-23CC-B8796158DD8B}"/>
              </a:ext>
            </a:extLst>
          </p:cNvPr>
          <p:cNvSpPr>
            <a:spLocks noGrp="1"/>
          </p:cNvSpPr>
          <p:nvPr>
            <p:ph idx="1"/>
          </p:nvPr>
        </p:nvSpPr>
        <p:spPr>
          <a:xfrm>
            <a:off x="820200" y="1769534"/>
            <a:ext cx="10704000" cy="4425390"/>
          </a:xfrm>
        </p:spPr>
        <p:txBody>
          <a:bodyPr>
            <a:normAutofit fontScale="32500" lnSpcReduction="20000"/>
          </a:bodyPr>
          <a:lstStyle/>
          <a:p>
            <a:pPr marL="685800" lvl="1" indent="-685800" fontAlgn="base">
              <a:lnSpc>
                <a:spcPct val="106000"/>
              </a:lnSpc>
              <a:spcAft>
                <a:spcPts val="800"/>
              </a:spcAft>
              <a:buFont typeface="Arial" panose="020B0604020202020204" pitchFamily="34" charset="0"/>
              <a:buChar char="•"/>
            </a:pPr>
            <a:r>
              <a:rPr lang="en-GB" sz="4600">
                <a:solidFill>
                  <a:schemeClr val="tx1"/>
                </a:solidFill>
                <a:effectLst/>
                <a:latin typeface="+mn-lt"/>
                <a:ea typeface="Arial" panose="020B0604020202020204" pitchFamily="34" charset="0"/>
                <a:cs typeface="Times New Roman" panose="02020603050405020304" pitchFamily="18" charset="0"/>
              </a:rPr>
              <a:t>Improving Foundational Learning for children in and out of school through accelerated/alternative learning programmes (ALP), and remediation. </a:t>
            </a:r>
            <a:endParaRPr lang="en-GB" sz="4600">
              <a:solidFill>
                <a:schemeClr val="tx1"/>
              </a:solidFill>
              <a:effectLst/>
              <a:latin typeface="+mn-lt"/>
              <a:ea typeface="Calibri" panose="020F0502020204030204" pitchFamily="34" charset="0"/>
              <a:cs typeface="Times New Roman" panose="02020603050405020304" pitchFamily="18" charset="0"/>
            </a:endParaRPr>
          </a:p>
          <a:p>
            <a:pPr marL="685800" lvl="1" indent="-685800" fontAlgn="base">
              <a:lnSpc>
                <a:spcPct val="106000"/>
              </a:lnSpc>
              <a:spcAft>
                <a:spcPts val="800"/>
              </a:spcAft>
              <a:buFont typeface="Arial" panose="020B0604020202020204" pitchFamily="34" charset="0"/>
              <a:buChar char="•"/>
            </a:pPr>
            <a:r>
              <a:rPr lang="en-GB" sz="4600">
                <a:solidFill>
                  <a:schemeClr val="tx1"/>
                </a:solidFill>
                <a:effectLst/>
                <a:latin typeface="+mn-lt"/>
                <a:ea typeface="Arial" panose="020B0604020202020204" pitchFamily="34" charset="0"/>
                <a:cs typeface="Times New Roman" panose="02020603050405020304" pitchFamily="18" charset="0"/>
              </a:rPr>
              <a:t>Improving reading and maths skills of children. </a:t>
            </a:r>
            <a:endParaRPr lang="en-GB" sz="4600">
              <a:solidFill>
                <a:schemeClr val="tx1"/>
              </a:solidFill>
              <a:effectLst/>
              <a:latin typeface="+mn-lt"/>
              <a:ea typeface="Calibri" panose="020F0502020204030204" pitchFamily="34" charset="0"/>
              <a:cs typeface="Times New Roman" panose="02020603050405020304" pitchFamily="18" charset="0"/>
            </a:endParaRPr>
          </a:p>
          <a:p>
            <a:pPr marL="685800" lvl="1" indent="-685800" fontAlgn="base">
              <a:lnSpc>
                <a:spcPct val="106000"/>
              </a:lnSpc>
              <a:spcAft>
                <a:spcPts val="800"/>
              </a:spcAft>
              <a:buFont typeface="Arial" panose="020B0604020202020204" pitchFamily="34" charset="0"/>
              <a:buChar char="•"/>
            </a:pPr>
            <a:r>
              <a:rPr lang="en-GB" sz="4600">
                <a:solidFill>
                  <a:schemeClr val="tx1"/>
                </a:solidFill>
                <a:effectLst/>
                <a:latin typeface="+mn-lt"/>
                <a:ea typeface="Arial" panose="020B0604020202020204" pitchFamily="34" charset="0"/>
                <a:cs typeface="Times New Roman" panose="02020603050405020304" pitchFamily="18" charset="0"/>
              </a:rPr>
              <a:t>Sensitising school administration, parent-teacher councils/school management committees, teachers, and students to make school culture safer and more tolerant/inclusive to ensure safeguarding principles. </a:t>
            </a:r>
            <a:endParaRPr lang="en-GB" sz="4600">
              <a:solidFill>
                <a:schemeClr val="tx1"/>
              </a:solidFill>
              <a:effectLst/>
              <a:latin typeface="+mn-lt"/>
              <a:ea typeface="Calibri" panose="020F0502020204030204" pitchFamily="34" charset="0"/>
              <a:cs typeface="Times New Roman" panose="02020603050405020304" pitchFamily="18" charset="0"/>
            </a:endParaRPr>
          </a:p>
          <a:p>
            <a:pPr marL="685800" lvl="1" indent="-685800" algn="just">
              <a:lnSpc>
                <a:spcPct val="106000"/>
              </a:lnSpc>
              <a:spcAft>
                <a:spcPts val="800"/>
              </a:spcAft>
              <a:buFont typeface="Arial" panose="020B0604020202020204" pitchFamily="34" charset="0"/>
              <a:buChar char="•"/>
            </a:pPr>
            <a:r>
              <a:rPr lang="en-GB" sz="4600">
                <a:solidFill>
                  <a:schemeClr val="tx1"/>
                </a:solidFill>
                <a:effectLst/>
                <a:latin typeface="+mn-lt"/>
                <a:ea typeface="Arial" panose="020B0604020202020204" pitchFamily="34" charset="0"/>
                <a:cs typeface="Times New Roman" panose="02020603050405020304" pitchFamily="18" charset="0"/>
              </a:rPr>
              <a:t>Changing perceptions around children from marginalised groups including girls, minority religions, khwaja-sera (trans) communities, and children with disabilities..</a:t>
            </a:r>
            <a:endParaRPr lang="en-GB" sz="4600">
              <a:solidFill>
                <a:schemeClr val="tx1"/>
              </a:solidFill>
              <a:effectLst/>
              <a:latin typeface="+mn-lt"/>
              <a:ea typeface="Calibri" panose="020F0502020204030204" pitchFamily="34" charset="0"/>
              <a:cs typeface="Times New Roman" panose="02020603050405020304" pitchFamily="18" charset="0"/>
            </a:endParaRPr>
          </a:p>
          <a:p>
            <a:pPr marL="685800" lvl="1" indent="-685800" algn="just">
              <a:lnSpc>
                <a:spcPct val="106000"/>
              </a:lnSpc>
              <a:spcAft>
                <a:spcPts val="800"/>
              </a:spcAft>
              <a:buFont typeface="Arial" panose="020B0604020202020204" pitchFamily="34" charset="0"/>
              <a:buChar char="•"/>
            </a:pPr>
            <a:r>
              <a:rPr lang="en-GB" sz="4600">
                <a:solidFill>
                  <a:schemeClr val="tx1"/>
                </a:solidFill>
                <a:effectLst/>
                <a:latin typeface="+mn-lt"/>
                <a:ea typeface="Arial" panose="020B0604020202020204" pitchFamily="34" charset="0"/>
                <a:cs typeface="Times New Roman" panose="02020603050405020304" pitchFamily="18" charset="0"/>
              </a:rPr>
              <a:t>Remediation and learning support to religious minority communities. </a:t>
            </a:r>
            <a:endParaRPr lang="en-GB" sz="4600">
              <a:solidFill>
                <a:schemeClr val="tx1"/>
              </a:solidFill>
              <a:effectLst/>
              <a:latin typeface="+mn-lt"/>
              <a:ea typeface="Calibri" panose="020F0502020204030204" pitchFamily="34" charset="0"/>
              <a:cs typeface="Times New Roman" panose="02020603050405020304" pitchFamily="18" charset="0"/>
            </a:endParaRPr>
          </a:p>
          <a:p>
            <a:pPr marL="685800" lvl="1" indent="-685800" algn="just">
              <a:lnSpc>
                <a:spcPct val="106000"/>
              </a:lnSpc>
              <a:spcAft>
                <a:spcPts val="800"/>
              </a:spcAft>
              <a:buFont typeface="Arial" panose="020B0604020202020204" pitchFamily="34" charset="0"/>
              <a:buChar char="•"/>
            </a:pPr>
            <a:r>
              <a:rPr lang="en-GB" sz="4600">
                <a:solidFill>
                  <a:schemeClr val="tx1"/>
                </a:solidFill>
                <a:effectLst/>
                <a:latin typeface="+mn-lt"/>
                <a:ea typeface="Arial" panose="020B0604020202020204" pitchFamily="34" charset="0"/>
                <a:cs typeface="Times New Roman" panose="02020603050405020304" pitchFamily="18" charset="0"/>
              </a:rPr>
              <a:t>Enhancing Education through community and parental engagement.</a:t>
            </a:r>
          </a:p>
          <a:p>
            <a:pPr marL="685800" lvl="1" indent="-685800" algn="just">
              <a:lnSpc>
                <a:spcPct val="106000"/>
              </a:lnSpc>
              <a:spcAft>
                <a:spcPts val="800"/>
              </a:spcAft>
              <a:buFont typeface="Arial" panose="020B0604020202020204" pitchFamily="34" charset="0"/>
              <a:buChar char="•"/>
            </a:pPr>
            <a:r>
              <a:rPr lang="en-GB" sz="4600">
                <a:solidFill>
                  <a:schemeClr val="tx1"/>
                </a:solidFill>
                <a:effectLst/>
                <a:latin typeface="+mn-lt"/>
                <a:ea typeface="Arial" panose="020B0604020202020204" pitchFamily="34" charset="0"/>
                <a:cs typeface="Times New Roman" panose="02020603050405020304" pitchFamily="18" charset="0"/>
              </a:rPr>
              <a:t>Building student leadership and long-term vision for their learning and success. </a:t>
            </a:r>
            <a:endParaRPr lang="en-GB" sz="4600">
              <a:solidFill>
                <a:schemeClr val="tx1"/>
              </a:solidFill>
              <a:effectLst/>
              <a:latin typeface="+mn-lt"/>
              <a:ea typeface="Calibri" panose="020F0502020204030204" pitchFamily="34" charset="0"/>
              <a:cs typeface="Times New Roman" panose="02020603050405020304" pitchFamily="18" charset="0"/>
            </a:endParaRPr>
          </a:p>
          <a:p>
            <a:pPr marL="685800" lvl="1" indent="-685800" algn="just">
              <a:lnSpc>
                <a:spcPct val="106000"/>
              </a:lnSpc>
              <a:spcAft>
                <a:spcPts val="800"/>
              </a:spcAft>
              <a:buFont typeface="Arial" panose="020B0604020202020204" pitchFamily="34" charset="0"/>
              <a:buChar char="•"/>
            </a:pPr>
            <a:r>
              <a:rPr lang="en-GB" sz="4600">
                <a:solidFill>
                  <a:schemeClr val="tx1"/>
                </a:solidFill>
                <a:effectLst/>
                <a:latin typeface="+mn-lt"/>
                <a:ea typeface="Arial" panose="020B0604020202020204" pitchFamily="34" charset="0"/>
                <a:cs typeface="Times New Roman" panose="02020603050405020304" pitchFamily="18" charset="0"/>
              </a:rPr>
              <a:t>Provision of specialised support to children with disabilities to enrol and stay in school. </a:t>
            </a:r>
            <a:endParaRPr lang="en-GB" sz="4600">
              <a:solidFill>
                <a:schemeClr val="tx1"/>
              </a:solidFill>
              <a:effectLst/>
              <a:latin typeface="+mn-lt"/>
              <a:ea typeface="Calibri" panose="020F0502020204030204" pitchFamily="34" charset="0"/>
              <a:cs typeface="Times New Roman" panose="02020603050405020304" pitchFamily="18" charset="0"/>
            </a:endParaRPr>
          </a:p>
          <a:p>
            <a:pPr marL="685800" lvl="1" indent="-685800" algn="just">
              <a:lnSpc>
                <a:spcPct val="106000"/>
              </a:lnSpc>
              <a:spcAft>
                <a:spcPts val="800"/>
              </a:spcAft>
              <a:buFont typeface="Arial" panose="020B0604020202020204" pitchFamily="34" charset="0"/>
              <a:buChar char="•"/>
            </a:pPr>
            <a:r>
              <a:rPr lang="en-GB" sz="4600">
                <a:solidFill>
                  <a:schemeClr val="tx1"/>
                </a:solidFill>
                <a:effectLst/>
                <a:latin typeface="+mn-lt"/>
                <a:ea typeface="Arial" panose="020B0604020202020204" pitchFamily="34" charset="0"/>
                <a:cs typeface="Times New Roman" panose="02020603050405020304" pitchFamily="18" charset="0"/>
              </a:rPr>
              <a:t>Addressing learning disabilities to promote inclusive education. </a:t>
            </a:r>
            <a:endParaRPr lang="en-GB" sz="4600">
              <a:solidFill>
                <a:schemeClr val="tx1"/>
              </a:solidFill>
              <a:effectLst/>
              <a:latin typeface="+mn-lt"/>
              <a:ea typeface="Calibri" panose="020F0502020204030204" pitchFamily="34" charset="0"/>
              <a:cs typeface="Times New Roman" panose="02020603050405020304" pitchFamily="18" charset="0"/>
            </a:endParaRPr>
          </a:p>
          <a:p>
            <a:pPr marL="685800" lvl="1" indent="-685800" algn="just">
              <a:lnSpc>
                <a:spcPct val="106000"/>
              </a:lnSpc>
              <a:spcAft>
                <a:spcPts val="800"/>
              </a:spcAft>
              <a:buFont typeface="Arial" panose="020B0604020202020204" pitchFamily="34" charset="0"/>
              <a:buChar char="•"/>
            </a:pPr>
            <a:r>
              <a:rPr lang="en-GB" sz="4600">
                <a:solidFill>
                  <a:schemeClr val="tx1"/>
                </a:solidFill>
                <a:effectLst/>
                <a:latin typeface="+mn-lt"/>
                <a:ea typeface="Arial" panose="020B0604020202020204" pitchFamily="34" charset="0"/>
                <a:cs typeface="Times New Roman" panose="02020603050405020304" pitchFamily="18" charset="0"/>
              </a:rPr>
              <a:t>Piloting school-based health promotion activities to support enrolment and improved learning outcomes</a:t>
            </a:r>
            <a:endParaRPr lang="en-GB" sz="4600">
              <a:solidFill>
                <a:schemeClr val="tx1"/>
              </a:solidFill>
              <a:effectLst/>
              <a:latin typeface="+mn-lt"/>
              <a:ea typeface="Calibri" panose="020F0502020204030204" pitchFamily="34" charset="0"/>
              <a:cs typeface="Times New Roman" panose="02020603050405020304" pitchFamily="18" charset="0"/>
            </a:endParaRPr>
          </a:p>
          <a:p>
            <a:endParaRPr lang="en-GB"/>
          </a:p>
        </p:txBody>
      </p:sp>
      <p:sp>
        <p:nvSpPr>
          <p:cNvPr id="4" name="Slide Number Placeholder 3">
            <a:extLst>
              <a:ext uri="{FF2B5EF4-FFF2-40B4-BE49-F238E27FC236}">
                <a16:creationId xmlns:a16="http://schemas.microsoft.com/office/drawing/2014/main" id="{5732B8D2-28FB-DE55-549D-CC168B54CA5B}"/>
              </a:ext>
            </a:extLst>
          </p:cNvPr>
          <p:cNvSpPr>
            <a:spLocks noGrp="1"/>
          </p:cNvSpPr>
          <p:nvPr>
            <p:ph type="sldNum" sz="quarter" idx="12"/>
          </p:nvPr>
        </p:nvSpPr>
        <p:spPr/>
        <p:txBody>
          <a:bodyPr/>
          <a:lstStyle/>
          <a:p>
            <a:fld id="{E051598E-9D06-4046-8EF2-7702044C4E81}" type="slidenum">
              <a:rPr lang="en-US" smtClean="0"/>
              <a:pPr/>
              <a:t>10</a:t>
            </a:fld>
            <a:endParaRPr lang="en-US"/>
          </a:p>
        </p:txBody>
      </p:sp>
    </p:spTree>
    <p:extLst>
      <p:ext uri="{BB962C8B-B14F-4D97-AF65-F5344CB8AC3E}">
        <p14:creationId xmlns:p14="http://schemas.microsoft.com/office/powerpoint/2010/main" val="73331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CB49D-FB7F-4C9C-7D9A-B02654EF9E90}"/>
              </a:ext>
            </a:extLst>
          </p:cNvPr>
          <p:cNvSpPr>
            <a:spLocks noGrp="1"/>
          </p:cNvSpPr>
          <p:nvPr>
            <p:ph type="title"/>
          </p:nvPr>
        </p:nvSpPr>
        <p:spPr>
          <a:xfrm>
            <a:off x="461849" y="1194034"/>
            <a:ext cx="3490649" cy="254762"/>
          </a:xfrm>
        </p:spPr>
        <p:txBody>
          <a:bodyPr>
            <a:normAutofit fontScale="90000"/>
          </a:bodyPr>
          <a:lstStyle/>
          <a:p>
            <a:r>
              <a:rPr lang="en-GB" sz="1800" b="1"/>
              <a:t>Procurement Timelines (tentative)</a:t>
            </a:r>
          </a:p>
        </p:txBody>
      </p:sp>
      <p:graphicFrame>
        <p:nvGraphicFramePr>
          <p:cNvPr id="7" name="Content Placeholder 6">
            <a:extLst>
              <a:ext uri="{FF2B5EF4-FFF2-40B4-BE49-F238E27FC236}">
                <a16:creationId xmlns:a16="http://schemas.microsoft.com/office/drawing/2014/main" id="{41357E42-64A3-0EC4-4B66-5D368297677C}"/>
              </a:ext>
            </a:extLst>
          </p:cNvPr>
          <p:cNvGraphicFramePr>
            <a:graphicFrameLocks noGrp="1"/>
          </p:cNvGraphicFramePr>
          <p:nvPr>
            <p:ph idx="1"/>
            <p:extLst>
              <p:ext uri="{D42A27DB-BD31-4B8C-83A1-F6EECF244321}">
                <p14:modId xmlns:p14="http://schemas.microsoft.com/office/powerpoint/2010/main" val="2292277809"/>
              </p:ext>
            </p:extLst>
          </p:nvPr>
        </p:nvGraphicFramePr>
        <p:xfrm>
          <a:off x="2125800" y="1548744"/>
          <a:ext cx="5808517" cy="2735580"/>
        </p:xfrm>
        <a:graphic>
          <a:graphicData uri="http://schemas.openxmlformats.org/drawingml/2006/table">
            <a:tbl>
              <a:tblPr/>
              <a:tblGrid>
                <a:gridCol w="4233126">
                  <a:extLst>
                    <a:ext uri="{9D8B030D-6E8A-4147-A177-3AD203B41FA5}">
                      <a16:colId xmlns:a16="http://schemas.microsoft.com/office/drawing/2014/main" val="2366349566"/>
                    </a:ext>
                  </a:extLst>
                </a:gridCol>
                <a:gridCol w="1575391">
                  <a:extLst>
                    <a:ext uri="{9D8B030D-6E8A-4147-A177-3AD203B41FA5}">
                      <a16:colId xmlns:a16="http://schemas.microsoft.com/office/drawing/2014/main" val="2696602473"/>
                    </a:ext>
                  </a:extLst>
                </a:gridCol>
              </a:tblGrid>
              <a:tr h="196850">
                <a:tc>
                  <a:txBody>
                    <a:bodyPr/>
                    <a:lstStyle/>
                    <a:p>
                      <a:pPr algn="l" fontAlgn="b"/>
                      <a:r>
                        <a:rPr lang="en-GB" sz="1200" b="1" i="0" u="none" strike="noStrike" dirty="0">
                          <a:solidFill>
                            <a:schemeClr val="tx1"/>
                          </a:solidFill>
                          <a:effectLst/>
                          <a:latin typeface="Arial" panose="020B0604020202020204" pitchFamily="34" charset="0"/>
                        </a:rPr>
                        <a:t>Activity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200" b="1" i="0" u="none" strike="noStrike">
                          <a:solidFill>
                            <a:schemeClr val="tx1"/>
                          </a:solidFill>
                          <a:effectLst/>
                          <a:latin typeface="Arial" panose="020B0604020202020204" pitchFamily="34" charset="0"/>
                        </a:rPr>
                        <a:t>Tentative Dates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6464322"/>
                  </a:ext>
                </a:extLst>
              </a:tr>
              <a:tr h="196850">
                <a:tc>
                  <a:txBody>
                    <a:bodyPr/>
                    <a:lstStyle/>
                    <a:p>
                      <a:pPr algn="l" fontAlgn="b"/>
                      <a:r>
                        <a:rPr lang="en-GB" sz="1400" b="1" i="0" u="none" strike="noStrike" dirty="0">
                          <a:solidFill>
                            <a:srgbClr val="FF0000"/>
                          </a:solidFill>
                          <a:effectLst/>
                          <a:latin typeface="Arial" panose="020B0604020202020204" pitchFamily="34" charset="0"/>
                        </a:rPr>
                        <a:t>Early Market Engagement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400" b="1" i="0" u="none" strike="noStrike" dirty="0">
                          <a:solidFill>
                            <a:srgbClr val="000000"/>
                          </a:solidFill>
                          <a:effectLst/>
                          <a:latin typeface="Arial" panose="020B0604020202020204" pitchFamily="34" charset="0"/>
                        </a:rPr>
                        <a:t>19/03/2024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33284592"/>
                  </a:ext>
                </a:extLst>
              </a:tr>
              <a:tr h="393700">
                <a:tc>
                  <a:txBody>
                    <a:bodyPr/>
                    <a:lstStyle/>
                    <a:p>
                      <a:pPr algn="l" fontAlgn="b"/>
                      <a:r>
                        <a:rPr lang="en-GB" sz="1400" b="1" i="0" u="none" strike="noStrike" dirty="0">
                          <a:solidFill>
                            <a:srgbClr val="000000"/>
                          </a:solidFill>
                          <a:effectLst/>
                          <a:latin typeface="Arial" panose="020B0604020202020204" pitchFamily="34" charset="0"/>
                        </a:rPr>
                        <a:t>EME Q&amp;A note shared with  participants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400" b="1" i="0" u="none" strike="noStrike" dirty="0">
                          <a:solidFill>
                            <a:srgbClr val="000000"/>
                          </a:solidFill>
                          <a:effectLst/>
                          <a:latin typeface="Arial" panose="020B0604020202020204" pitchFamily="34" charset="0"/>
                        </a:rPr>
                        <a:t>26/03/2024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18490822"/>
                  </a:ext>
                </a:extLst>
              </a:tr>
              <a:tr h="0">
                <a:tc>
                  <a:txBody>
                    <a:bodyPr/>
                    <a:lstStyle/>
                    <a:p>
                      <a:pPr algn="l" fontAlgn="b"/>
                      <a:r>
                        <a:rPr lang="en-GB" sz="1400" b="1" i="0" u="none" strike="noStrike">
                          <a:solidFill>
                            <a:srgbClr val="FF0000"/>
                          </a:solidFill>
                          <a:effectLst/>
                          <a:latin typeface="Arial" panose="020B0604020202020204" pitchFamily="34" charset="0"/>
                        </a:rPr>
                        <a:t>Deadline to submit proposals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400" b="1" i="0" u="none" strike="noStrike" dirty="0">
                          <a:solidFill>
                            <a:srgbClr val="FF0000"/>
                          </a:solidFill>
                          <a:effectLst/>
                          <a:latin typeface="Arial" panose="020B0604020202020204" pitchFamily="34" charset="0"/>
                        </a:rPr>
                        <a:t>30/04/2024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39863478"/>
                  </a:ext>
                </a:extLst>
              </a:tr>
              <a:tr h="196850">
                <a:tc>
                  <a:txBody>
                    <a:bodyPr/>
                    <a:lstStyle/>
                    <a:p>
                      <a:pPr algn="l" fontAlgn="b"/>
                      <a:r>
                        <a:rPr lang="en-GB" sz="1400" b="1" i="0" u="none" strike="noStrike">
                          <a:solidFill>
                            <a:srgbClr val="000000"/>
                          </a:solidFill>
                          <a:effectLst/>
                          <a:latin typeface="Arial" panose="020B0604020202020204" pitchFamily="34" charset="0"/>
                        </a:rPr>
                        <a:t>Proposals assessment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400" b="1" i="0" u="none" strike="noStrike" dirty="0">
                          <a:solidFill>
                            <a:srgbClr val="000000"/>
                          </a:solidFill>
                          <a:effectLst/>
                          <a:latin typeface="Arial" panose="020B0604020202020204" pitchFamily="34" charset="0"/>
                        </a:rPr>
                        <a:t>01/05/2024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56532809"/>
                  </a:ext>
                </a:extLst>
              </a:tr>
              <a:tr h="196850">
                <a:tc>
                  <a:txBody>
                    <a:bodyPr/>
                    <a:lstStyle/>
                    <a:p>
                      <a:pPr algn="l" fontAlgn="b"/>
                      <a:r>
                        <a:rPr lang="en-GB" sz="1400" b="1" i="0" u="none" strike="noStrike">
                          <a:solidFill>
                            <a:srgbClr val="000000"/>
                          </a:solidFill>
                          <a:effectLst/>
                          <a:latin typeface="Arial" panose="020B0604020202020204" pitchFamily="34" charset="0"/>
                        </a:rPr>
                        <a:t>Moderation Meeting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400" b="1" i="0" u="none" strike="noStrike" dirty="0">
                          <a:solidFill>
                            <a:srgbClr val="000000"/>
                          </a:solidFill>
                          <a:effectLst/>
                          <a:latin typeface="Arial" panose="020B0604020202020204" pitchFamily="34" charset="0"/>
                        </a:rPr>
                        <a:t>16/05/2024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16308915"/>
                  </a:ext>
                </a:extLst>
              </a:tr>
              <a:tr h="393700">
                <a:tc>
                  <a:txBody>
                    <a:bodyPr/>
                    <a:lstStyle/>
                    <a:p>
                      <a:pPr algn="l" fontAlgn="b"/>
                      <a:r>
                        <a:rPr lang="en-GB" sz="1400" b="1" i="0" u="none" strike="noStrike">
                          <a:solidFill>
                            <a:srgbClr val="FF0000"/>
                          </a:solidFill>
                          <a:effectLst/>
                          <a:latin typeface="Arial" panose="020B0604020202020204" pitchFamily="34" charset="0"/>
                        </a:rPr>
                        <a:t>Selection of the Successful Partner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400" b="1" i="0" u="none" strike="noStrike" dirty="0">
                          <a:solidFill>
                            <a:srgbClr val="FF0000"/>
                          </a:solidFill>
                          <a:effectLst/>
                          <a:latin typeface="Arial" panose="020B0604020202020204" pitchFamily="34" charset="0"/>
                        </a:rPr>
                        <a:t>20/05/2024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91875196"/>
                  </a:ext>
                </a:extLst>
              </a:tr>
              <a:tr h="196850">
                <a:tc>
                  <a:txBody>
                    <a:bodyPr/>
                    <a:lstStyle/>
                    <a:p>
                      <a:pPr algn="l" fontAlgn="b"/>
                      <a:r>
                        <a:rPr lang="en-GB" sz="1400" b="1" i="0" u="none" strike="noStrike">
                          <a:solidFill>
                            <a:srgbClr val="000000"/>
                          </a:solidFill>
                          <a:effectLst/>
                          <a:latin typeface="Arial" panose="020B0604020202020204" pitchFamily="34" charset="0"/>
                        </a:rPr>
                        <a:t>Internal Approvals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400" b="1" i="0" u="none" strike="noStrike" dirty="0">
                          <a:solidFill>
                            <a:srgbClr val="000000"/>
                          </a:solidFill>
                          <a:effectLst/>
                          <a:latin typeface="Arial" panose="020B0604020202020204" pitchFamily="34" charset="0"/>
                        </a:rPr>
                        <a:t>05/06/2024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15397927"/>
                  </a:ext>
                </a:extLst>
              </a:tr>
              <a:tr h="393700">
                <a:tc>
                  <a:txBody>
                    <a:bodyPr/>
                    <a:lstStyle/>
                    <a:p>
                      <a:pPr algn="l" fontAlgn="b"/>
                      <a:r>
                        <a:rPr lang="en-GB" sz="1400" b="1" i="0" u="none" strike="noStrike">
                          <a:solidFill>
                            <a:srgbClr val="000000"/>
                          </a:solidFill>
                          <a:effectLst/>
                          <a:latin typeface="Arial" panose="020B0604020202020204" pitchFamily="34" charset="0"/>
                        </a:rPr>
                        <a:t>Due Diligence process starts on lead implementing partner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400" b="1" i="0" u="none" strike="noStrike" dirty="0">
                          <a:solidFill>
                            <a:srgbClr val="000000"/>
                          </a:solidFill>
                          <a:effectLst/>
                          <a:latin typeface="Arial" panose="020B0604020202020204" pitchFamily="34" charset="0"/>
                        </a:rPr>
                        <a:t>10/06/2024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63549694"/>
                  </a:ext>
                </a:extLst>
              </a:tr>
              <a:tr h="196850">
                <a:tc>
                  <a:txBody>
                    <a:bodyPr/>
                    <a:lstStyle/>
                    <a:p>
                      <a:pPr algn="l" fontAlgn="b"/>
                      <a:r>
                        <a:rPr lang="en-GB" sz="1400" b="1" i="0" u="none" strike="noStrike">
                          <a:solidFill>
                            <a:srgbClr val="FF0000"/>
                          </a:solidFill>
                          <a:effectLst/>
                          <a:latin typeface="Arial" panose="020B0604020202020204" pitchFamily="34" charset="0"/>
                        </a:rPr>
                        <a:t>Signing of Grant Letter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GB" sz="1400" b="1" i="0" u="none" strike="noStrike" dirty="0">
                          <a:solidFill>
                            <a:srgbClr val="FF0000"/>
                          </a:solidFill>
                          <a:effectLst/>
                          <a:latin typeface="Arial" panose="020B0604020202020204" pitchFamily="34" charset="0"/>
                        </a:rPr>
                        <a:t>02/08/2024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83531789"/>
                  </a:ext>
                </a:extLst>
              </a:tr>
            </a:tbl>
          </a:graphicData>
        </a:graphic>
      </p:graphicFrame>
      <p:sp>
        <p:nvSpPr>
          <p:cNvPr id="4" name="Slide Number Placeholder 3">
            <a:extLst>
              <a:ext uri="{FF2B5EF4-FFF2-40B4-BE49-F238E27FC236}">
                <a16:creationId xmlns:a16="http://schemas.microsoft.com/office/drawing/2014/main" id="{5EEE48CD-BD84-48F9-241B-309B1048B36F}"/>
              </a:ext>
            </a:extLst>
          </p:cNvPr>
          <p:cNvSpPr>
            <a:spLocks noGrp="1"/>
          </p:cNvSpPr>
          <p:nvPr>
            <p:ph type="sldNum" sz="quarter" idx="12"/>
          </p:nvPr>
        </p:nvSpPr>
        <p:spPr/>
        <p:txBody>
          <a:bodyPr/>
          <a:lstStyle/>
          <a:p>
            <a:fld id="{E051598E-9D06-4046-8EF2-7702044C4E81}" type="slidenum">
              <a:rPr lang="en-US" smtClean="0"/>
              <a:pPr/>
              <a:t>11</a:t>
            </a:fld>
            <a:endParaRPr lang="en-US"/>
          </a:p>
        </p:txBody>
      </p:sp>
      <p:sp>
        <p:nvSpPr>
          <p:cNvPr id="5" name="Title 1">
            <a:extLst>
              <a:ext uri="{FF2B5EF4-FFF2-40B4-BE49-F238E27FC236}">
                <a16:creationId xmlns:a16="http://schemas.microsoft.com/office/drawing/2014/main" id="{3C9F2FCC-9101-E767-9A69-0BDD5228158A}"/>
              </a:ext>
            </a:extLst>
          </p:cNvPr>
          <p:cNvSpPr txBox="1">
            <a:spLocks/>
          </p:cNvSpPr>
          <p:nvPr/>
        </p:nvSpPr>
        <p:spPr>
          <a:xfrm>
            <a:off x="461849" y="4571752"/>
            <a:ext cx="10845325" cy="1465063"/>
          </a:xfrm>
          <a:prstGeom prst="rect">
            <a:avLst/>
          </a:prstGeom>
        </p:spPr>
        <p:txBody>
          <a:bodyPr vert="horz" lIns="0" tIns="0" rIns="0" bIns="0" rtlCol="0" anchor="t" anchorCtr="0">
            <a:normAutofit fontScale="70000" lnSpcReduction="20000"/>
          </a:bodyPr>
          <a:lstStyle>
            <a:lvl1pPr algn="l" defTabSz="914400" rtl="0" eaLnBrk="1" latinLnBrk="0" hangingPunct="1">
              <a:spcBef>
                <a:spcPct val="0"/>
              </a:spcBef>
              <a:buNone/>
              <a:defRPr sz="3600" kern="1200" spc="0" baseline="0">
                <a:solidFill>
                  <a:srgbClr val="012169"/>
                </a:solidFill>
                <a:latin typeface="Arial" pitchFamily="34" charset="0"/>
                <a:ea typeface="+mj-ea"/>
                <a:cs typeface="+mj-cs"/>
              </a:defRPr>
            </a:lvl1pPr>
          </a:lstStyle>
          <a:p>
            <a:r>
              <a:rPr lang="en-GB" sz="1800">
                <a:solidFill>
                  <a:srgbClr val="FF0000"/>
                </a:solidFill>
              </a:rPr>
              <a:t>Stage </a:t>
            </a:r>
            <a:r>
              <a:rPr lang="en-GB" sz="1800" err="1">
                <a:solidFill>
                  <a:srgbClr val="FF0000"/>
                </a:solidFill>
              </a:rPr>
              <a:t>i</a:t>
            </a:r>
            <a:r>
              <a:rPr lang="en-GB" sz="1800">
                <a:solidFill>
                  <a:srgbClr val="FF0000"/>
                </a:solidFill>
              </a:rPr>
              <a:t>- </a:t>
            </a:r>
            <a:r>
              <a:rPr lang="en-GB" sz="1800" b="1">
                <a:solidFill>
                  <a:srgbClr val="FF0000"/>
                </a:solidFill>
              </a:rPr>
              <a:t>Minimum Qualification Criteria </a:t>
            </a:r>
          </a:p>
          <a:p>
            <a:endParaRPr lang="en-GB" sz="1800" b="1"/>
          </a:p>
          <a:p>
            <a:pPr marL="285750" indent="-285750">
              <a:buFont typeface="Arial" panose="020B0604020202020204" pitchFamily="34" charset="0"/>
              <a:buChar char="•"/>
            </a:pPr>
            <a:r>
              <a:rPr lang="en-GB" sz="1800"/>
              <a:t>All participating organisations must </a:t>
            </a:r>
            <a:r>
              <a:rPr lang="en-GB" sz="1800" b="1" u="sng"/>
              <a:t>“Pass”</a:t>
            </a:r>
            <a:r>
              <a:rPr lang="en-GB" sz="1800"/>
              <a:t> all criteria’s’ in order to qualify for the submission of technical and financial proposal. </a:t>
            </a:r>
          </a:p>
          <a:p>
            <a:r>
              <a:rPr lang="en-GB" sz="1800"/>
              <a:t> </a:t>
            </a:r>
          </a:p>
          <a:p>
            <a:r>
              <a:rPr lang="en-GB" sz="1800" b="1">
                <a:solidFill>
                  <a:srgbClr val="FF0000"/>
                </a:solidFill>
              </a:rPr>
              <a:t>Stage ii- Technical &amp; Financial Evaluation Criteria</a:t>
            </a:r>
          </a:p>
          <a:p>
            <a:pPr marL="285750" indent="-285750">
              <a:buFont typeface="Arial" panose="020B0604020202020204" pitchFamily="34" charset="0"/>
              <a:buChar char="•"/>
            </a:pPr>
            <a:r>
              <a:rPr lang="en-GB" sz="1800"/>
              <a:t>Please use the templates for drafting Technical and Financial bids. Bids in other formats will not be entertained.  </a:t>
            </a:r>
          </a:p>
          <a:p>
            <a:pPr marL="285750" indent="-285750">
              <a:buFont typeface="Arial" panose="020B0604020202020204" pitchFamily="34" charset="0"/>
              <a:buChar char="•"/>
            </a:pPr>
            <a:r>
              <a:rPr lang="en-GB" sz="1800"/>
              <a:t>A Technical Evaluation panel with technical and programme management expertise will evaluate the technical bids and a separate team will evaluate the financial bids following the criteria shared with the SOR. </a:t>
            </a:r>
          </a:p>
          <a:p>
            <a:pPr marL="285750" indent="-285750">
              <a:buFont typeface="Arial" panose="020B0604020202020204" pitchFamily="34" charset="0"/>
              <a:buChar char="•"/>
            </a:pPr>
            <a:r>
              <a:rPr lang="en-GB" sz="1800"/>
              <a:t>Only final scoring of bids shall be shared with organisations. No other feedback will be provided. </a:t>
            </a:r>
          </a:p>
          <a:p>
            <a:pPr marL="285750" indent="-285750">
              <a:buFont typeface="Arial" panose="020B0604020202020204" pitchFamily="34" charset="0"/>
              <a:buChar char="•"/>
            </a:pPr>
            <a:endParaRPr lang="en-GB" sz="1800"/>
          </a:p>
          <a:p>
            <a:pPr marL="285750" indent="-285750">
              <a:buFont typeface="Arial" panose="020B0604020202020204" pitchFamily="34" charset="0"/>
              <a:buChar char="•"/>
            </a:pPr>
            <a:endParaRPr lang="en-GB" sz="1800"/>
          </a:p>
          <a:p>
            <a:pPr marL="285750" indent="-285750">
              <a:buFont typeface="Arial" panose="020B0604020202020204" pitchFamily="34" charset="0"/>
              <a:buChar char="•"/>
            </a:pPr>
            <a:endParaRPr lang="en-GB" sz="1800"/>
          </a:p>
          <a:p>
            <a:endParaRPr lang="en-GB" sz="1800"/>
          </a:p>
        </p:txBody>
      </p:sp>
      <p:sp>
        <p:nvSpPr>
          <p:cNvPr id="3" name="Title 1">
            <a:extLst>
              <a:ext uri="{FF2B5EF4-FFF2-40B4-BE49-F238E27FC236}">
                <a16:creationId xmlns:a16="http://schemas.microsoft.com/office/drawing/2014/main" id="{81058A7C-C0F3-B6DE-5C26-E4FA4BBB1DB9}"/>
              </a:ext>
            </a:extLst>
          </p:cNvPr>
          <p:cNvSpPr txBox="1">
            <a:spLocks/>
          </p:cNvSpPr>
          <p:nvPr/>
        </p:nvSpPr>
        <p:spPr>
          <a:xfrm>
            <a:off x="461849" y="4316990"/>
            <a:ext cx="3490649" cy="254762"/>
          </a:xfrm>
          <a:prstGeom prst="rect">
            <a:avLst/>
          </a:prstGeom>
        </p:spPr>
        <p:txBody>
          <a:bodyPr vert="horz" lIns="0" tIns="0" rIns="0" bIns="0" rtlCol="0" anchor="t" anchorCtr="0">
            <a:normAutofit fontScale="97500" lnSpcReduction="10000"/>
          </a:bodyPr>
          <a:lstStyle>
            <a:lvl1pPr algn="l" defTabSz="914400" rtl="0" eaLnBrk="1" latinLnBrk="0" hangingPunct="1">
              <a:spcBef>
                <a:spcPct val="0"/>
              </a:spcBef>
              <a:buNone/>
              <a:defRPr sz="3600" kern="1200" spc="0" baseline="0">
                <a:solidFill>
                  <a:srgbClr val="012169"/>
                </a:solidFill>
                <a:latin typeface="Arial" pitchFamily="34" charset="0"/>
                <a:ea typeface="+mj-ea"/>
                <a:cs typeface="+mj-cs"/>
              </a:defRPr>
            </a:lvl1pPr>
          </a:lstStyle>
          <a:p>
            <a:r>
              <a:rPr lang="en-GB" sz="1800" b="1"/>
              <a:t>Procurement Process </a:t>
            </a:r>
          </a:p>
        </p:txBody>
      </p:sp>
    </p:spTree>
    <p:extLst>
      <p:ext uri="{BB962C8B-B14F-4D97-AF65-F5344CB8AC3E}">
        <p14:creationId xmlns:p14="http://schemas.microsoft.com/office/powerpoint/2010/main" val="1684188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B2DD0-F91B-4225-F268-022C63C2F1B7}"/>
              </a:ext>
            </a:extLst>
          </p:cNvPr>
          <p:cNvSpPr>
            <a:spLocks noGrp="1"/>
          </p:cNvSpPr>
          <p:nvPr>
            <p:ph type="title"/>
          </p:nvPr>
        </p:nvSpPr>
        <p:spPr>
          <a:xfrm>
            <a:off x="854801" y="924360"/>
            <a:ext cx="10704000" cy="384895"/>
          </a:xfrm>
        </p:spPr>
        <p:txBody>
          <a:bodyPr>
            <a:normAutofit fontScale="90000"/>
          </a:bodyPr>
          <a:lstStyle/>
          <a:p>
            <a:pPr algn="ctr"/>
            <a:r>
              <a:rPr lang="en-GB" sz="2800">
                <a:latin typeface="Arial"/>
                <a:cs typeface="Arial"/>
              </a:rPr>
              <a:t>Minimum Criteria</a:t>
            </a:r>
            <a:endParaRPr lang="en-GB" sz="2800"/>
          </a:p>
        </p:txBody>
      </p:sp>
      <p:graphicFrame>
        <p:nvGraphicFramePr>
          <p:cNvPr id="6" name="Content Placeholder 5">
            <a:extLst>
              <a:ext uri="{FF2B5EF4-FFF2-40B4-BE49-F238E27FC236}">
                <a16:creationId xmlns:a16="http://schemas.microsoft.com/office/drawing/2014/main" id="{2DD5E147-4E4E-9DA5-2FFA-DA1B91B0C38A}"/>
              </a:ext>
            </a:extLst>
          </p:cNvPr>
          <p:cNvGraphicFramePr>
            <a:graphicFrameLocks noGrp="1"/>
          </p:cNvGraphicFramePr>
          <p:nvPr>
            <p:ph idx="1"/>
            <p:extLst>
              <p:ext uri="{D42A27DB-BD31-4B8C-83A1-F6EECF244321}">
                <p14:modId xmlns:p14="http://schemas.microsoft.com/office/powerpoint/2010/main" val="1234251391"/>
              </p:ext>
            </p:extLst>
          </p:nvPr>
        </p:nvGraphicFramePr>
        <p:xfrm>
          <a:off x="668867" y="1378245"/>
          <a:ext cx="11075869" cy="4101509"/>
        </p:xfrm>
        <a:graphic>
          <a:graphicData uri="http://schemas.openxmlformats.org/drawingml/2006/table">
            <a:tbl>
              <a:tblPr firstRow="1" bandRow="1">
                <a:tableStyleId>{5C22544A-7EE6-4342-B048-85BDC9FD1C3A}</a:tableStyleId>
              </a:tblPr>
              <a:tblGrid>
                <a:gridCol w="601133">
                  <a:extLst>
                    <a:ext uri="{9D8B030D-6E8A-4147-A177-3AD203B41FA5}">
                      <a16:colId xmlns:a16="http://schemas.microsoft.com/office/drawing/2014/main" val="3710762460"/>
                    </a:ext>
                  </a:extLst>
                </a:gridCol>
                <a:gridCol w="3488267">
                  <a:extLst>
                    <a:ext uri="{9D8B030D-6E8A-4147-A177-3AD203B41FA5}">
                      <a16:colId xmlns:a16="http://schemas.microsoft.com/office/drawing/2014/main" val="3914651118"/>
                    </a:ext>
                  </a:extLst>
                </a:gridCol>
                <a:gridCol w="778933">
                  <a:extLst>
                    <a:ext uri="{9D8B030D-6E8A-4147-A177-3AD203B41FA5}">
                      <a16:colId xmlns:a16="http://schemas.microsoft.com/office/drawing/2014/main" val="2160568092"/>
                    </a:ext>
                  </a:extLst>
                </a:gridCol>
                <a:gridCol w="6207536">
                  <a:extLst>
                    <a:ext uri="{9D8B030D-6E8A-4147-A177-3AD203B41FA5}">
                      <a16:colId xmlns:a16="http://schemas.microsoft.com/office/drawing/2014/main" val="238534146"/>
                    </a:ext>
                  </a:extLst>
                </a:gridCol>
              </a:tblGrid>
              <a:tr h="913215">
                <a:tc>
                  <a:txBody>
                    <a:bodyPr/>
                    <a:lstStyle/>
                    <a:p>
                      <a:pPr>
                        <a:lnSpc>
                          <a:spcPct val="107000"/>
                        </a:lnSpc>
                        <a:spcBef>
                          <a:spcPts val="600"/>
                        </a:spcBef>
                        <a:spcAft>
                          <a:spcPts val="800"/>
                        </a:spcAft>
                      </a:pPr>
                      <a:r>
                        <a:rPr lang="en-GB" sz="1200" b="1">
                          <a:solidFill>
                            <a:schemeClr val="bg1"/>
                          </a:solidFill>
                          <a:effectLst/>
                          <a:latin typeface="Arial" panose="020B0604020202020204" pitchFamily="34" charset="0"/>
                          <a:cs typeface="Times New Roman" panose="02020603050405020304" pitchFamily="18" charset="0"/>
                        </a:rPr>
                        <a:t>Sr. No</a:t>
                      </a:r>
                      <a:endParaRPr lang="en-GB" sz="1100">
                        <a:solidFill>
                          <a:schemeClr val="bg1"/>
                        </a:solidFill>
                        <a:effectLst/>
                        <a:latin typeface="Calibri" panose="020F0502020204030204" pitchFamily="34" charset="0"/>
                        <a:cs typeface="Times New Roman" panose="02020603050405020304" pitchFamily="18" charset="0"/>
                      </a:endParaRPr>
                    </a:p>
                  </a:txBody>
                  <a:tcPr anchor="ctr"/>
                </a:tc>
                <a:tc>
                  <a:txBody>
                    <a:bodyPr/>
                    <a:lstStyle/>
                    <a:p>
                      <a:pPr>
                        <a:lnSpc>
                          <a:spcPct val="107000"/>
                        </a:lnSpc>
                        <a:spcAft>
                          <a:spcPts val="800"/>
                        </a:spcAft>
                      </a:pPr>
                      <a:r>
                        <a:rPr lang="en-GB" sz="1200" b="1">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b="1">
                          <a:solidFill>
                            <a:schemeClr val="bg1"/>
                          </a:solidFill>
                          <a:effectLst/>
                          <a:latin typeface="Arial" panose="020B0604020202020204" pitchFamily="34" charset="0"/>
                          <a:ea typeface="Calibri" panose="020F0502020204030204" pitchFamily="34" charset="0"/>
                          <a:cs typeface="Times New Roman" panose="02020603050405020304" pitchFamily="18" charset="0"/>
                        </a:rPr>
                        <a:t>Pre-Qualification Criteria</a:t>
                      </a:r>
                      <a:endParaRPr lang="en-GB"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r>
                        <a:rPr lang="en-GB" sz="1200" b="1">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Response</a:t>
                      </a:r>
                      <a:endParaRPr lang="en-GB"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r>
                        <a:rPr lang="en-GB" sz="1200" b="1">
                          <a:solidFill>
                            <a:schemeClr val="bg1"/>
                          </a:solidFill>
                          <a:effectLst/>
                          <a:latin typeface="Arial" panose="020B0604020202020204" pitchFamily="34" charset="0"/>
                          <a:ea typeface="Calibri" panose="020F0502020204030204" pitchFamily="34" charset="0"/>
                          <a:cs typeface="Times New Roman" panose="02020603050405020304" pitchFamily="18" charset="0"/>
                        </a:rPr>
                        <a:t>Comments</a:t>
                      </a:r>
                      <a:endParaRPr lang="en-GB"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741647"/>
                  </a:ext>
                </a:extLst>
              </a:tr>
              <a:tr h="639251">
                <a:tc>
                  <a:txBody>
                    <a:bodyPr/>
                    <a:lstStyle/>
                    <a:p>
                      <a:pPr>
                        <a:lnSpc>
                          <a:spcPct val="107000"/>
                        </a:lnSpc>
                        <a:spcBef>
                          <a:spcPts val="600"/>
                        </a:spcBef>
                        <a:spcAft>
                          <a:spcPts val="800"/>
                        </a:spcAft>
                      </a:pPr>
                      <a:r>
                        <a:rPr lang="en-GB" sz="1200">
                          <a:effectLst/>
                          <a:latin typeface="Arial" panose="020B0604020202020204" pitchFamily="34" charset="0"/>
                          <a:cs typeface="Times New Roman" panose="02020603050405020304" pitchFamily="18" charset="0"/>
                        </a:rPr>
                        <a:t>1</a:t>
                      </a:r>
                      <a:endParaRPr lang="en-GB" sz="1100">
                        <a:effectLst/>
                        <a:latin typeface="Calibri" panose="020F0502020204030204" pitchFamily="34" charset="0"/>
                        <a:cs typeface="Times New Roman" panose="02020603050405020304" pitchFamily="18" charset="0"/>
                      </a:endParaRPr>
                    </a:p>
                  </a:txBody>
                  <a:tcPr anchor="ctr"/>
                </a:tc>
                <a:tc>
                  <a:txBody>
                    <a:bodyPr/>
                    <a:lstStyle/>
                    <a:p>
                      <a:pPr>
                        <a:lnSpc>
                          <a:spcPct val="107000"/>
                        </a:lnSpc>
                        <a:spcBef>
                          <a:spcPts val="600"/>
                        </a:spcBef>
                        <a:spcAft>
                          <a:spcPts val="800"/>
                        </a:spcAft>
                      </a:pPr>
                      <a:r>
                        <a:rPr lang="en-GB" sz="1200">
                          <a:effectLst/>
                          <a:latin typeface="Arial" panose="020B0604020202020204" pitchFamily="34" charset="0"/>
                          <a:ea typeface="Calibri" panose="020F0502020204030204" pitchFamily="34" charset="0"/>
                          <a:cs typeface="Times New Roman" panose="02020603050405020304" pitchFamily="18" charset="0"/>
                        </a:rPr>
                        <a:t>Are you as the Lead Partner along with your consortium members/downstream partners authorised to operate within Pakistan?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Bef>
                          <a:spcPts val="600"/>
                        </a:spcBef>
                        <a:buFont typeface="+mj-lt"/>
                        <a:buAutoNum type="alphaLcParenR"/>
                      </a:pPr>
                      <a:r>
                        <a:rPr lang="en-GB" sz="1200">
                          <a:effectLst/>
                          <a:latin typeface="Arial" panose="020B0604020202020204" pitchFamily="34" charset="0"/>
                          <a:ea typeface="Calibri" panose="020F0502020204030204" pitchFamily="34" charset="0"/>
                          <a:cs typeface="Times New Roman" panose="02020603050405020304" pitchFamily="18" charset="0"/>
                        </a:rPr>
                        <a:t>Yes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800"/>
                        </a:spcAft>
                        <a:buFont typeface="+mj-lt"/>
                        <a:buAutoNum type="alphaLcParenR"/>
                      </a:pPr>
                      <a:r>
                        <a:rPr lang="en-GB" sz="1200">
                          <a:effectLst/>
                          <a:latin typeface="Arial" panose="020B0604020202020204" pitchFamily="34" charset="0"/>
                          <a:ea typeface="Calibri" panose="020F0502020204030204" pitchFamily="34" charset="0"/>
                          <a:cs typeface="Times New Roman" panose="02020603050405020304" pitchFamily="18" charset="0"/>
                        </a:rPr>
                        <a:t>No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r>
                        <a:rPr lang="en-GB" sz="1200">
                          <a:effectLst/>
                          <a:latin typeface="Arial" panose="020B0604020202020204" pitchFamily="34" charset="0"/>
                          <a:ea typeface="Calibri" panose="020F0502020204030204" pitchFamily="34" charset="0"/>
                          <a:cs typeface="Times New Roman" panose="02020603050405020304" pitchFamily="18" charset="0"/>
                        </a:rPr>
                        <a:t>If No, please do not proceed further.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en-GB" sz="1200">
                          <a:effectLst/>
                          <a:latin typeface="Arial" panose="020B0604020202020204" pitchFamily="34" charset="0"/>
                          <a:ea typeface="Calibri" panose="020F0502020204030204" pitchFamily="34" charset="0"/>
                          <a:cs typeface="Times New Roman" panose="02020603050405020304" pitchFamily="18" charset="0"/>
                        </a:rPr>
                        <a:t>If yes, please provide proof, including for proposed downstream partners (Registration Document; No Objection Certificate (</a:t>
                      </a:r>
                      <a:r>
                        <a:rPr lang="en-GB" sz="1200" err="1">
                          <a:effectLst/>
                          <a:latin typeface="Arial" panose="020B0604020202020204" pitchFamily="34" charset="0"/>
                          <a:ea typeface="Calibri" panose="020F0502020204030204" pitchFamily="34" charset="0"/>
                          <a:cs typeface="Times New Roman" panose="02020603050405020304" pitchFamily="18" charset="0"/>
                        </a:rPr>
                        <a:t>NoC</a:t>
                      </a:r>
                      <a:r>
                        <a:rPr lang="en-GB" sz="1200">
                          <a:effectLst/>
                          <a:latin typeface="Arial" panose="020B0604020202020204" pitchFamily="34" charset="0"/>
                          <a:ea typeface="Calibri" panose="020F0502020204030204" pitchFamily="34" charset="0"/>
                          <a:cs typeface="Times New Roman" panose="02020603050405020304" pitchFamily="18" charset="0"/>
                        </a:rPr>
                        <a:t>) etc. If the registration is in renewal process, please mention)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4937524"/>
                  </a:ext>
                </a:extLst>
              </a:tr>
              <a:tr h="490432">
                <a:tc>
                  <a:txBody>
                    <a:bodyPr/>
                    <a:lstStyle/>
                    <a:p>
                      <a:pPr>
                        <a:lnSpc>
                          <a:spcPct val="107000"/>
                        </a:lnSpc>
                        <a:spcBef>
                          <a:spcPts val="600"/>
                        </a:spcBef>
                        <a:spcAft>
                          <a:spcPts val="800"/>
                        </a:spcAft>
                      </a:pPr>
                      <a:r>
                        <a:rPr lang="en-GB" sz="1200">
                          <a:effectLst/>
                          <a:latin typeface="Arial" panose="020B0604020202020204" pitchFamily="34" charset="0"/>
                          <a:ea typeface="Calibri" panose="020F0502020204030204" pitchFamily="34" charset="0"/>
                          <a:cs typeface="Times New Roman" panose="02020603050405020304" pitchFamily="18" charset="0"/>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r>
                        <a:rPr lang="en-GB" sz="1200">
                          <a:effectLst/>
                          <a:latin typeface="Arial" panose="020B0604020202020204" pitchFamily="34" charset="0"/>
                          <a:ea typeface="Calibri" panose="020F0502020204030204" pitchFamily="34" charset="0"/>
                          <a:cs typeface="Times New Roman" panose="02020603050405020304" pitchFamily="18" charset="0"/>
                        </a:rPr>
                        <a:t>Do you as the Lead Partner have strong experience managing a grant programme of £10m or above?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Bef>
                          <a:spcPts val="600"/>
                        </a:spcBef>
                        <a:buFont typeface="+mj-lt"/>
                        <a:buAutoNum type="alphaLcParenR"/>
                      </a:pPr>
                      <a:r>
                        <a:rPr lang="en-GB" sz="1200">
                          <a:effectLst/>
                          <a:latin typeface="Arial" panose="020B0604020202020204" pitchFamily="34" charset="0"/>
                          <a:ea typeface="Calibri" panose="020F0502020204030204" pitchFamily="34" charset="0"/>
                          <a:cs typeface="Times New Roman" panose="02020603050405020304" pitchFamily="18" charset="0"/>
                        </a:rPr>
                        <a:t>Yes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800"/>
                        </a:spcAft>
                        <a:buFont typeface="+mj-lt"/>
                        <a:buAutoNum type="alphaLcParenR"/>
                      </a:pPr>
                      <a:r>
                        <a:rPr lang="en-GB" sz="1200">
                          <a:effectLst/>
                          <a:latin typeface="Arial" panose="020B0604020202020204" pitchFamily="34" charset="0"/>
                          <a:ea typeface="Calibri" panose="020F0502020204030204" pitchFamily="34" charset="0"/>
                          <a:cs typeface="Times New Roman" panose="02020603050405020304" pitchFamily="18" charset="0"/>
                        </a:rPr>
                        <a:t>No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r>
                        <a:rPr lang="en-GB" sz="1200">
                          <a:effectLst/>
                          <a:latin typeface="Arial" panose="020B0604020202020204" pitchFamily="34" charset="0"/>
                          <a:ea typeface="Calibri" panose="020F0502020204030204" pitchFamily="34" charset="0"/>
                          <a:cs typeface="Times New Roman" panose="02020603050405020304" pitchFamily="18" charset="0"/>
                        </a:rPr>
                        <a:t>If No, please do not proceed further.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en-GB" sz="1200">
                          <a:effectLst/>
                          <a:latin typeface="Arial" panose="020B0604020202020204" pitchFamily="34" charset="0"/>
                          <a:ea typeface="Calibri" panose="020F0502020204030204" pitchFamily="34" charset="0"/>
                          <a:cs typeface="Times New Roman" panose="02020603050405020304" pitchFamily="18" charset="0"/>
                        </a:rPr>
                        <a:t>If yes, please provide proof (contracts, letter of understanding, etc.) of partnership and terms.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en-GB" sz="1200" i="1" u="sng">
                          <a:effectLst/>
                          <a:latin typeface="Arial" panose="020B0604020202020204" pitchFamily="34" charset="0"/>
                          <a:ea typeface="Calibri" panose="020F0502020204030204" pitchFamily="34" charset="0"/>
                          <a:cs typeface="Times New Roman" panose="02020603050405020304" pitchFamily="18" charset="0"/>
                        </a:rPr>
                        <a:t>Responses should include annual spending amount. Optional – PKR equivalents managed and impact of exchange rate depreciation/inflation.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3119682"/>
                  </a:ext>
                </a:extLst>
              </a:tr>
              <a:tr h="913215">
                <a:tc>
                  <a:txBody>
                    <a:bodyPr/>
                    <a:lstStyle/>
                    <a:p>
                      <a:pPr>
                        <a:lnSpc>
                          <a:spcPct val="107000"/>
                        </a:lnSpc>
                        <a:spcBef>
                          <a:spcPts val="600"/>
                        </a:spcBef>
                        <a:spcAft>
                          <a:spcPts val="800"/>
                        </a:spcAft>
                      </a:pPr>
                      <a:r>
                        <a:rPr lang="en-GB" sz="1200">
                          <a:effectLst/>
                          <a:latin typeface="Arial" panose="020B0604020202020204" pitchFamily="34" charset="0"/>
                          <a:ea typeface="Calibri" panose="020F0502020204030204" pitchFamily="34" charset="0"/>
                          <a:cs typeface="Times New Roman" panose="02020603050405020304" pitchFamily="18" charset="0"/>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r>
                        <a:rPr lang="en-GB" sz="1200">
                          <a:effectLst/>
                          <a:latin typeface="Arial" panose="020B0604020202020204" pitchFamily="34" charset="0"/>
                          <a:ea typeface="Calibri" panose="020F0502020204030204" pitchFamily="34" charset="0"/>
                          <a:cs typeface="Times New Roman" panose="02020603050405020304" pitchFamily="18" charset="0"/>
                        </a:rPr>
                        <a:t>Are you willing to sign an Accountable Grant Arrangement with FCDO?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Bef>
                          <a:spcPts val="600"/>
                        </a:spcBef>
                        <a:buFont typeface="+mj-lt"/>
                        <a:buAutoNum type="alphaLcParenR"/>
                      </a:pPr>
                      <a:r>
                        <a:rPr lang="en-GB" sz="1200">
                          <a:effectLst/>
                          <a:latin typeface="Arial" panose="020B0604020202020204" pitchFamily="34" charset="0"/>
                          <a:ea typeface="Calibri" panose="020F0502020204030204" pitchFamily="34" charset="0"/>
                          <a:cs typeface="Times New Roman" panose="02020603050405020304" pitchFamily="18" charset="0"/>
                        </a:rPr>
                        <a:t>Yes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800"/>
                        </a:spcAft>
                        <a:buFont typeface="+mj-lt"/>
                        <a:buAutoNum type="alphaLcParenR"/>
                      </a:pPr>
                      <a:r>
                        <a:rPr lang="en-GB" sz="1200">
                          <a:effectLst/>
                          <a:latin typeface="Arial" panose="020B0604020202020204" pitchFamily="34" charset="0"/>
                          <a:ea typeface="Calibri" panose="020F0502020204030204" pitchFamily="34" charset="0"/>
                          <a:cs typeface="Times New Roman" panose="02020603050405020304" pitchFamily="18" charset="0"/>
                        </a:rPr>
                        <a:t>No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If No, please do not proceed further.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4743192"/>
                  </a:ext>
                </a:extLst>
              </a:tr>
            </a:tbl>
          </a:graphicData>
        </a:graphic>
      </p:graphicFrame>
      <p:sp>
        <p:nvSpPr>
          <p:cNvPr id="4" name="Slide Number Placeholder 3">
            <a:extLst>
              <a:ext uri="{FF2B5EF4-FFF2-40B4-BE49-F238E27FC236}">
                <a16:creationId xmlns:a16="http://schemas.microsoft.com/office/drawing/2014/main" id="{D0BC1C3B-DB62-C170-03C4-F5132570BDFA}"/>
              </a:ext>
            </a:extLst>
          </p:cNvPr>
          <p:cNvSpPr>
            <a:spLocks noGrp="1"/>
          </p:cNvSpPr>
          <p:nvPr>
            <p:ph type="sldNum" sz="quarter" idx="12"/>
          </p:nvPr>
        </p:nvSpPr>
        <p:spPr/>
        <p:txBody>
          <a:bodyPr/>
          <a:lstStyle/>
          <a:p>
            <a:fld id="{E051598E-9D06-4046-8EF2-7702044C4E81}" type="slidenum">
              <a:rPr lang="en-US" smtClean="0"/>
              <a:pPr/>
              <a:t>12</a:t>
            </a:fld>
            <a:endParaRPr lang="en-US"/>
          </a:p>
        </p:txBody>
      </p:sp>
    </p:spTree>
    <p:extLst>
      <p:ext uri="{BB962C8B-B14F-4D97-AF65-F5344CB8AC3E}">
        <p14:creationId xmlns:p14="http://schemas.microsoft.com/office/powerpoint/2010/main" val="260395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B2DD0-F91B-4225-F268-022C63C2F1B7}"/>
              </a:ext>
            </a:extLst>
          </p:cNvPr>
          <p:cNvSpPr>
            <a:spLocks noGrp="1"/>
          </p:cNvSpPr>
          <p:nvPr>
            <p:ph type="title"/>
          </p:nvPr>
        </p:nvSpPr>
        <p:spPr>
          <a:xfrm>
            <a:off x="744000" y="1164800"/>
            <a:ext cx="10704000" cy="648072"/>
          </a:xfrm>
        </p:spPr>
        <p:txBody>
          <a:bodyPr/>
          <a:lstStyle/>
          <a:p>
            <a:pPr algn="ctr"/>
            <a:r>
              <a:rPr lang="en-GB">
                <a:latin typeface="Arial"/>
                <a:cs typeface="Arial"/>
              </a:rPr>
              <a:t>Minimum Criteria</a:t>
            </a:r>
            <a:endParaRPr lang="en-GB"/>
          </a:p>
        </p:txBody>
      </p:sp>
      <p:graphicFrame>
        <p:nvGraphicFramePr>
          <p:cNvPr id="6" name="Content Placeholder 5">
            <a:extLst>
              <a:ext uri="{FF2B5EF4-FFF2-40B4-BE49-F238E27FC236}">
                <a16:creationId xmlns:a16="http://schemas.microsoft.com/office/drawing/2014/main" id="{2DD5E147-4E4E-9DA5-2FFA-DA1B91B0C38A}"/>
              </a:ext>
            </a:extLst>
          </p:cNvPr>
          <p:cNvGraphicFramePr>
            <a:graphicFrameLocks noGrp="1"/>
          </p:cNvGraphicFramePr>
          <p:nvPr>
            <p:ph idx="1"/>
            <p:extLst>
              <p:ext uri="{D42A27DB-BD31-4B8C-83A1-F6EECF244321}">
                <p14:modId xmlns:p14="http://schemas.microsoft.com/office/powerpoint/2010/main" val="940516053"/>
              </p:ext>
            </p:extLst>
          </p:nvPr>
        </p:nvGraphicFramePr>
        <p:xfrm>
          <a:off x="744000" y="1792324"/>
          <a:ext cx="11075869" cy="4378629"/>
        </p:xfrm>
        <a:graphic>
          <a:graphicData uri="http://schemas.openxmlformats.org/drawingml/2006/table">
            <a:tbl>
              <a:tblPr firstRow="1" bandRow="1">
                <a:tableStyleId>{5C22544A-7EE6-4342-B048-85BDC9FD1C3A}</a:tableStyleId>
              </a:tblPr>
              <a:tblGrid>
                <a:gridCol w="601133">
                  <a:extLst>
                    <a:ext uri="{9D8B030D-6E8A-4147-A177-3AD203B41FA5}">
                      <a16:colId xmlns:a16="http://schemas.microsoft.com/office/drawing/2014/main" val="3710762460"/>
                    </a:ext>
                  </a:extLst>
                </a:gridCol>
                <a:gridCol w="4267200">
                  <a:extLst>
                    <a:ext uri="{9D8B030D-6E8A-4147-A177-3AD203B41FA5}">
                      <a16:colId xmlns:a16="http://schemas.microsoft.com/office/drawing/2014/main" val="3914651118"/>
                    </a:ext>
                  </a:extLst>
                </a:gridCol>
                <a:gridCol w="1016000">
                  <a:extLst>
                    <a:ext uri="{9D8B030D-6E8A-4147-A177-3AD203B41FA5}">
                      <a16:colId xmlns:a16="http://schemas.microsoft.com/office/drawing/2014/main" val="2160568092"/>
                    </a:ext>
                  </a:extLst>
                </a:gridCol>
                <a:gridCol w="5191536">
                  <a:extLst>
                    <a:ext uri="{9D8B030D-6E8A-4147-A177-3AD203B41FA5}">
                      <a16:colId xmlns:a16="http://schemas.microsoft.com/office/drawing/2014/main" val="238534146"/>
                    </a:ext>
                  </a:extLst>
                </a:gridCol>
              </a:tblGrid>
              <a:tr h="574728">
                <a:tc>
                  <a:txBody>
                    <a:bodyPr/>
                    <a:lstStyle/>
                    <a:p>
                      <a:pPr>
                        <a:lnSpc>
                          <a:spcPct val="107000"/>
                        </a:lnSpc>
                        <a:spcBef>
                          <a:spcPts val="600"/>
                        </a:spcBef>
                        <a:spcAft>
                          <a:spcPts val="800"/>
                        </a:spcAft>
                      </a:pPr>
                      <a:r>
                        <a:rPr lang="en-GB" sz="1200" b="1">
                          <a:solidFill>
                            <a:schemeClr val="bg1"/>
                          </a:solidFill>
                          <a:effectLst/>
                          <a:latin typeface="Arial"/>
                          <a:cs typeface="Times New Roman"/>
                        </a:rPr>
                        <a:t>Sr. No</a:t>
                      </a:r>
                      <a:endParaRPr lang="en-GB" sz="1100" dirty="0">
                        <a:solidFill>
                          <a:schemeClr val="bg1"/>
                        </a:solidFill>
                        <a:effectLst/>
                        <a:latin typeface="Arial"/>
                        <a:cs typeface="Times New Roman"/>
                      </a:endParaRPr>
                    </a:p>
                  </a:txBody>
                  <a:tcPr anchor="ctr"/>
                </a:tc>
                <a:tc>
                  <a:txBody>
                    <a:bodyPr/>
                    <a:lstStyle/>
                    <a:p>
                      <a:pPr>
                        <a:lnSpc>
                          <a:spcPct val="107000"/>
                        </a:lnSpc>
                        <a:spcAft>
                          <a:spcPts val="800"/>
                        </a:spcAft>
                      </a:pPr>
                      <a:endParaRPr lang="en-GB" sz="1100">
                        <a:solidFill>
                          <a:schemeClr val="bg1"/>
                        </a:solidFill>
                        <a:effectLst/>
                        <a:latin typeface="Arial"/>
                        <a:ea typeface="Calibri"/>
                        <a:cs typeface="Times New Roman"/>
                      </a:endParaRPr>
                    </a:p>
                    <a:p>
                      <a:pPr>
                        <a:lnSpc>
                          <a:spcPct val="107000"/>
                        </a:lnSpc>
                        <a:spcAft>
                          <a:spcPts val="800"/>
                        </a:spcAft>
                      </a:pPr>
                      <a:r>
                        <a:rPr lang="en-GB" sz="1200" b="1">
                          <a:solidFill>
                            <a:schemeClr val="bg1"/>
                          </a:solidFill>
                          <a:effectLst/>
                          <a:latin typeface="Arial"/>
                          <a:ea typeface="Calibri"/>
                          <a:cs typeface="Times New Roman"/>
                        </a:rPr>
                        <a:t>Pre-Qualification Criteria</a:t>
                      </a:r>
                      <a:endParaRPr lang="en-GB" sz="1100" dirty="0">
                        <a:solidFill>
                          <a:schemeClr val="bg1"/>
                        </a:solidFill>
                        <a:effectLst/>
                        <a:latin typeface="Arial"/>
                        <a:ea typeface="Calibri"/>
                        <a:cs typeface="Times New Roman"/>
                      </a:endParaRPr>
                    </a:p>
                  </a:txBody>
                  <a:tcPr marL="68580" marR="68580" marT="0" marB="0"/>
                </a:tc>
                <a:tc>
                  <a:txBody>
                    <a:bodyPr/>
                    <a:lstStyle/>
                    <a:p>
                      <a:pPr>
                        <a:lnSpc>
                          <a:spcPct val="107000"/>
                        </a:lnSpc>
                        <a:spcBef>
                          <a:spcPts val="600"/>
                        </a:spcBef>
                        <a:spcAft>
                          <a:spcPts val="800"/>
                        </a:spcAft>
                      </a:pPr>
                      <a:r>
                        <a:rPr lang="en-GB" sz="1200" b="1">
                          <a:solidFill>
                            <a:schemeClr val="bg1"/>
                          </a:solidFill>
                          <a:effectLst/>
                          <a:latin typeface="Arial"/>
                          <a:ea typeface="Calibri"/>
                          <a:cs typeface="Times New Roman"/>
                        </a:rPr>
                        <a:t>Response</a:t>
                      </a:r>
                      <a:endParaRPr lang="en-GB" sz="1100" dirty="0">
                        <a:solidFill>
                          <a:schemeClr val="bg1"/>
                        </a:solidFill>
                        <a:effectLst/>
                        <a:latin typeface="Arial"/>
                        <a:ea typeface="Calibri"/>
                        <a:cs typeface="Times New Roman"/>
                      </a:endParaRPr>
                    </a:p>
                  </a:txBody>
                  <a:tcPr marL="68580" marR="68580" marT="0" marB="0"/>
                </a:tc>
                <a:tc>
                  <a:txBody>
                    <a:bodyPr/>
                    <a:lstStyle/>
                    <a:p>
                      <a:pPr>
                        <a:lnSpc>
                          <a:spcPct val="107000"/>
                        </a:lnSpc>
                        <a:spcBef>
                          <a:spcPts val="600"/>
                        </a:spcBef>
                        <a:spcAft>
                          <a:spcPts val="800"/>
                        </a:spcAft>
                      </a:pPr>
                      <a:r>
                        <a:rPr lang="en-GB" sz="1200" b="1">
                          <a:solidFill>
                            <a:schemeClr val="bg1"/>
                          </a:solidFill>
                          <a:effectLst/>
                          <a:latin typeface="Arial"/>
                          <a:ea typeface="Calibri"/>
                          <a:cs typeface="Times New Roman"/>
                        </a:rPr>
                        <a:t>Comments</a:t>
                      </a:r>
                      <a:endParaRPr lang="en-GB" sz="1100" dirty="0">
                        <a:solidFill>
                          <a:schemeClr val="bg1"/>
                        </a:solidFill>
                        <a:effectLst/>
                        <a:latin typeface="Arial"/>
                        <a:ea typeface="Calibri"/>
                        <a:cs typeface="Times New Roman"/>
                      </a:endParaRPr>
                    </a:p>
                  </a:txBody>
                  <a:tcPr marL="68580" marR="68580" marT="0" marB="0"/>
                </a:tc>
                <a:extLst>
                  <a:ext uri="{0D108BD9-81ED-4DB2-BD59-A6C34878D82A}">
                    <a16:rowId xmlns:a16="http://schemas.microsoft.com/office/drawing/2014/main" val="63741647"/>
                  </a:ext>
                </a:extLst>
              </a:tr>
              <a:tr h="639251">
                <a:tc>
                  <a:txBody>
                    <a:bodyPr/>
                    <a:lstStyle/>
                    <a:p>
                      <a:pPr>
                        <a:lnSpc>
                          <a:spcPct val="107000"/>
                        </a:lnSpc>
                        <a:spcBef>
                          <a:spcPts val="600"/>
                        </a:spcBef>
                        <a:spcAft>
                          <a:spcPts val="800"/>
                        </a:spcAft>
                      </a:pPr>
                      <a:r>
                        <a:rPr lang="en-GB" sz="1200">
                          <a:effectLst/>
                          <a:latin typeface="Arial"/>
                          <a:ea typeface="Calibri"/>
                          <a:cs typeface="Times New Roman"/>
                        </a:rPr>
                        <a:t>4</a:t>
                      </a:r>
                      <a:endParaRPr lang="en-GB" sz="1100" dirty="0">
                        <a:effectLst/>
                        <a:latin typeface="Arial"/>
                        <a:ea typeface="Calibri"/>
                        <a:cs typeface="Times New Roman"/>
                      </a:endParaRPr>
                    </a:p>
                  </a:txBody>
                  <a:tcPr marL="68580" marR="68580" marT="0" marB="0"/>
                </a:tc>
                <a:tc>
                  <a:txBody>
                    <a:bodyPr/>
                    <a:lstStyle/>
                    <a:p>
                      <a:pPr>
                        <a:lnSpc>
                          <a:spcPct val="107000"/>
                        </a:lnSpc>
                        <a:spcBef>
                          <a:spcPts val="600"/>
                        </a:spcBef>
                        <a:spcAft>
                          <a:spcPts val="800"/>
                        </a:spcAft>
                      </a:pPr>
                      <a:r>
                        <a:rPr lang="en-GB" sz="1200">
                          <a:effectLst/>
                          <a:latin typeface="Arial"/>
                          <a:ea typeface="Calibri"/>
                          <a:cs typeface="Times New Roman"/>
                        </a:rPr>
                        <a:t>Do you have audited financial statements from last 5 years?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Bef>
                          <a:spcPts val="600"/>
                        </a:spcBef>
                        <a:buFont typeface="+mj-lt"/>
                        <a:buAutoNum type="alphaLcParenR"/>
                      </a:pPr>
                      <a:r>
                        <a:rPr lang="en-GB" sz="1200">
                          <a:effectLst/>
                          <a:latin typeface="Arial"/>
                          <a:ea typeface="Calibri"/>
                          <a:cs typeface="Times New Roman"/>
                        </a:rPr>
                        <a:t>Yes</a:t>
                      </a:r>
                      <a:endParaRPr lang="en-GB" sz="1100">
                        <a:effectLst/>
                        <a:latin typeface="Arial"/>
                        <a:ea typeface="Calibri"/>
                        <a:cs typeface="Times New Roman"/>
                      </a:endParaRPr>
                    </a:p>
                    <a:p>
                      <a:pPr marL="342900" lvl="0" indent="-342900">
                        <a:lnSpc>
                          <a:spcPct val="107000"/>
                        </a:lnSpc>
                        <a:spcBef>
                          <a:spcPts val="600"/>
                        </a:spcBef>
                        <a:spcAft>
                          <a:spcPts val="800"/>
                        </a:spcAft>
                        <a:buFont typeface="+mj-lt"/>
                        <a:buAutoNum type="alphaLcParenR"/>
                      </a:pPr>
                      <a:r>
                        <a:rPr lang="en-GB" sz="1200">
                          <a:effectLst/>
                          <a:latin typeface="Arial"/>
                          <a:ea typeface="Calibri"/>
                          <a:cs typeface="Times New Roman"/>
                        </a:rPr>
                        <a:t>No</a:t>
                      </a:r>
                      <a:endParaRPr lang="en-GB" sz="1100" dirty="0">
                        <a:effectLst/>
                        <a:latin typeface="Arial"/>
                        <a:ea typeface="Calibri"/>
                        <a:cs typeface="Times New Roman"/>
                      </a:endParaRPr>
                    </a:p>
                  </a:txBody>
                  <a:tcPr marL="68580" marR="68580" marT="0" marB="0"/>
                </a:tc>
                <a:tc>
                  <a:txBody>
                    <a:bodyPr/>
                    <a:lstStyle/>
                    <a:p>
                      <a:pPr>
                        <a:lnSpc>
                          <a:spcPct val="107000"/>
                        </a:lnSpc>
                        <a:spcBef>
                          <a:spcPts val="600"/>
                        </a:spcBef>
                        <a:spcAft>
                          <a:spcPts val="800"/>
                        </a:spcAft>
                      </a:pPr>
                      <a:r>
                        <a:rPr lang="en-GB" sz="1200">
                          <a:effectLst/>
                          <a:latin typeface="Arial"/>
                          <a:ea typeface="Calibri"/>
                          <a:cs typeface="Times New Roman"/>
                        </a:rPr>
                        <a:t>If No, please do not proceed further.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en-GB" sz="1200">
                          <a:effectLst/>
                          <a:latin typeface="Arial"/>
                          <a:ea typeface="Calibri"/>
                          <a:cs typeface="Times New Roman"/>
                        </a:rPr>
                        <a:t>If yes, please share audit statements of last three years.</a:t>
                      </a:r>
                      <a:endParaRPr lang="en-GB" sz="1100" dirty="0">
                        <a:effectLst/>
                        <a:latin typeface="Arial"/>
                        <a:ea typeface="Calibri"/>
                        <a:cs typeface="Times New Roman"/>
                      </a:endParaRPr>
                    </a:p>
                  </a:txBody>
                  <a:tcPr marL="68580" marR="68580" marT="0" marB="0"/>
                </a:tc>
                <a:extLst>
                  <a:ext uri="{0D108BD9-81ED-4DB2-BD59-A6C34878D82A}">
                    <a16:rowId xmlns:a16="http://schemas.microsoft.com/office/drawing/2014/main" val="2154937524"/>
                  </a:ext>
                </a:extLst>
              </a:tr>
              <a:tr h="979767">
                <a:tc>
                  <a:txBody>
                    <a:bodyPr/>
                    <a:lstStyle/>
                    <a:p>
                      <a:pPr>
                        <a:lnSpc>
                          <a:spcPct val="107000"/>
                        </a:lnSpc>
                        <a:spcBef>
                          <a:spcPts val="600"/>
                        </a:spcBef>
                        <a:spcAft>
                          <a:spcPts val="800"/>
                        </a:spcAft>
                      </a:pPr>
                      <a:r>
                        <a:rPr lang="en-GB" sz="1200">
                          <a:effectLst/>
                          <a:latin typeface="Arial"/>
                          <a:ea typeface="Calibri"/>
                          <a:cs typeface="Times New Roman"/>
                        </a:rPr>
                        <a:t>5</a:t>
                      </a:r>
                      <a:r>
                        <a:rPr lang="en-GB" sz="800">
                          <a:effectLst/>
                          <a:latin typeface="Calibri"/>
                          <a:ea typeface="Calibri"/>
                          <a:cs typeface="Times New Roman"/>
                        </a:rPr>
                        <a:t>  </a:t>
                      </a:r>
                      <a:endParaRPr lang="en-GB" sz="1100" dirty="0">
                        <a:effectLst/>
                        <a:latin typeface="Calibri"/>
                        <a:ea typeface="Calibri"/>
                        <a:cs typeface="Times New Roman"/>
                      </a:endParaRPr>
                    </a:p>
                  </a:txBody>
                  <a:tcPr marL="68580" marR="68580" marT="0" marB="0"/>
                </a:tc>
                <a:tc>
                  <a:txBody>
                    <a:bodyPr/>
                    <a:lstStyle/>
                    <a:p>
                      <a:pPr>
                        <a:lnSpc>
                          <a:spcPct val="107000"/>
                        </a:lnSpc>
                        <a:spcBef>
                          <a:spcPts val="600"/>
                        </a:spcBef>
                        <a:spcAft>
                          <a:spcPts val="800"/>
                        </a:spcAft>
                      </a:pPr>
                      <a:r>
                        <a:rPr lang="en-GB" sz="1200">
                          <a:effectLst/>
                          <a:latin typeface="Arial"/>
                          <a:ea typeface="Calibri"/>
                          <a:cs typeface="Times New Roman"/>
                        </a:rPr>
                        <a:t>Do you and/or consortium partners </a:t>
                      </a:r>
                      <a:r>
                        <a:rPr lang="en-GB" sz="800">
                          <a:effectLst/>
                          <a:latin typeface="Calibri"/>
                          <a:ea typeface="Calibri"/>
                          <a:cs typeface="Times New Roman"/>
                        </a:rPr>
                        <a:t>   </a:t>
                      </a:r>
                      <a:r>
                        <a:rPr lang="en-GB" sz="1200">
                          <a:effectLst/>
                          <a:latin typeface="Arial"/>
                          <a:ea typeface="Calibri"/>
                          <a:cs typeface="Times New Roman"/>
                        </a:rPr>
                        <a:t>have experience of designing and implementing direct service delivery in education, focussed on girls and the most marginalised children, including robust financial management of programme budgets in Pakistan?</a:t>
                      </a:r>
                      <a:endParaRPr lang="en-GB" sz="1100">
                        <a:effectLst/>
                        <a:latin typeface="Arial"/>
                        <a:ea typeface="Calibri"/>
                        <a:cs typeface="Times New Roman"/>
                      </a:endParaRPr>
                    </a:p>
                  </a:txBody>
                  <a:tcPr marL="68580" marR="68580" marT="0" marB="0"/>
                </a:tc>
                <a:tc>
                  <a:txBody>
                    <a:bodyPr/>
                    <a:lstStyle/>
                    <a:p>
                      <a:pPr marL="342900" lvl="0" indent="-342900">
                        <a:lnSpc>
                          <a:spcPct val="107000"/>
                        </a:lnSpc>
                        <a:spcBef>
                          <a:spcPts val="600"/>
                        </a:spcBef>
                        <a:buFont typeface="+mj-lt"/>
                        <a:buAutoNum type="alphaLcParenR"/>
                      </a:pPr>
                      <a:r>
                        <a:rPr lang="en-GB" sz="1200">
                          <a:effectLst/>
                          <a:latin typeface="Arial"/>
                          <a:ea typeface="Calibri"/>
                          <a:cs typeface="Times New Roman"/>
                        </a:rPr>
                        <a:t>Yes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800"/>
                        </a:spcAft>
                        <a:buFont typeface="+mj-lt"/>
                        <a:buAutoNum type="alphaLcParenR"/>
                      </a:pPr>
                      <a:r>
                        <a:rPr lang="en-GB" sz="1200">
                          <a:effectLst/>
                          <a:latin typeface="Arial"/>
                          <a:ea typeface="Calibri"/>
                          <a:cs typeface="Times New Roman"/>
                        </a:rPr>
                        <a:t>No</a:t>
                      </a:r>
                      <a:endParaRPr lang="en-GB" sz="1100" dirty="0">
                        <a:effectLst/>
                        <a:latin typeface="Arial"/>
                        <a:ea typeface="Calibri"/>
                        <a:cs typeface="Times New Roman"/>
                      </a:endParaRPr>
                    </a:p>
                  </a:txBody>
                  <a:tcPr marL="68580" marR="68580" marT="0" marB="0"/>
                </a:tc>
                <a:tc>
                  <a:txBody>
                    <a:bodyPr/>
                    <a:lstStyle/>
                    <a:p>
                      <a:pPr>
                        <a:lnSpc>
                          <a:spcPct val="107000"/>
                        </a:lnSpc>
                        <a:spcBef>
                          <a:spcPts val="600"/>
                        </a:spcBef>
                        <a:spcAft>
                          <a:spcPts val="800"/>
                        </a:spcAft>
                      </a:pPr>
                      <a:r>
                        <a:rPr lang="en-GB" sz="1200">
                          <a:effectLst/>
                          <a:latin typeface="Arial"/>
                          <a:ea typeface="Calibri"/>
                          <a:cs typeface="Times New Roman"/>
                        </a:rPr>
                        <a:t>If no, please do not proceed further.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en-GB" sz="1200">
                          <a:effectLst/>
                          <a:latin typeface="Arial"/>
                          <a:ea typeface="Calibri"/>
                          <a:cs typeface="Times New Roman"/>
                        </a:rPr>
                        <a:t>If yes, please share the project details i.e., project name, project scope and duration, donor agency etc.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endParaRPr lang="en-GB" sz="1100" dirty="0">
                        <a:effectLst/>
                        <a:latin typeface="Arial"/>
                        <a:ea typeface="Calibri"/>
                        <a:cs typeface="Times New Roman"/>
                      </a:endParaRPr>
                    </a:p>
                  </a:txBody>
                  <a:tcPr marL="68580" marR="68580" marT="0" marB="0"/>
                </a:tc>
                <a:extLst>
                  <a:ext uri="{0D108BD9-81ED-4DB2-BD59-A6C34878D82A}">
                    <a16:rowId xmlns:a16="http://schemas.microsoft.com/office/drawing/2014/main" val="2913119682"/>
                  </a:ext>
                </a:extLst>
              </a:tr>
              <a:tr h="913215">
                <a:tc>
                  <a:txBody>
                    <a:bodyPr/>
                    <a:lstStyle/>
                    <a:p>
                      <a:pPr>
                        <a:lnSpc>
                          <a:spcPct val="107000"/>
                        </a:lnSpc>
                        <a:spcBef>
                          <a:spcPts val="600"/>
                        </a:spcBef>
                        <a:spcAft>
                          <a:spcPts val="800"/>
                        </a:spcAft>
                      </a:pPr>
                      <a:r>
                        <a:rPr lang="en-GB" sz="1200">
                          <a:effectLst/>
                          <a:latin typeface="Arial"/>
                          <a:ea typeface="Calibri"/>
                          <a:cs typeface="Times New Roman"/>
                        </a:rPr>
                        <a:t>6</a:t>
                      </a:r>
                      <a:endParaRPr lang="en-GB" sz="1100" dirty="0">
                        <a:effectLst/>
                        <a:latin typeface="Arial"/>
                        <a:ea typeface="Calibri"/>
                        <a:cs typeface="Times New Roman"/>
                      </a:endParaRPr>
                    </a:p>
                  </a:txBody>
                  <a:tcPr marL="68580" marR="68580" marT="0" marB="0"/>
                </a:tc>
                <a:tc>
                  <a:txBody>
                    <a:bodyPr/>
                    <a:lstStyle/>
                    <a:p>
                      <a:pPr>
                        <a:lnSpc>
                          <a:spcPct val="107000"/>
                        </a:lnSpc>
                        <a:spcBef>
                          <a:spcPts val="600"/>
                        </a:spcBef>
                        <a:spcAft>
                          <a:spcPts val="800"/>
                        </a:spcAft>
                      </a:pPr>
                      <a:r>
                        <a:rPr lang="en-GB" sz="1200">
                          <a:effectLst/>
                          <a:latin typeface="Arial"/>
                          <a:ea typeface="Calibri"/>
                          <a:cs typeface="Times New Roman"/>
                        </a:rPr>
                        <a:t> </a:t>
                      </a:r>
                      <a:r>
                        <a:rPr lang="en-GB" sz="1200">
                          <a:effectLst/>
                          <a:latin typeface="Arial"/>
                          <a:ea typeface="Calibri"/>
                          <a:cs typeface="Segoe UI"/>
                        </a:rPr>
                        <a:t>Do you or a consortium partner have experience of designing and implementing robust Monitoring, Evaluation and Learning Frameworks?</a:t>
                      </a:r>
                      <a:endParaRPr lang="en-GB" sz="1100" dirty="0">
                        <a:effectLst/>
                        <a:latin typeface="Arial"/>
                        <a:ea typeface="Calibri"/>
                        <a:cs typeface="Segoe UI"/>
                      </a:endParaRPr>
                    </a:p>
                  </a:txBody>
                  <a:tcPr marL="68580" marR="68580" marT="0" marB="0"/>
                </a:tc>
                <a:tc>
                  <a:txBody>
                    <a:bodyPr/>
                    <a:lstStyle/>
                    <a:p>
                      <a:pPr marL="342900" lvl="0" indent="-342900">
                        <a:lnSpc>
                          <a:spcPct val="107000"/>
                        </a:lnSpc>
                        <a:spcBef>
                          <a:spcPts val="600"/>
                        </a:spcBef>
                        <a:buFont typeface="+mj-lt"/>
                        <a:buAutoNum type="alphaLcParenR"/>
                      </a:pPr>
                      <a:r>
                        <a:rPr lang="en-GB" sz="1200">
                          <a:effectLst/>
                          <a:latin typeface="Arial"/>
                          <a:ea typeface="Calibri"/>
                          <a:cs typeface="Times New Roman"/>
                        </a:rPr>
                        <a:t>Yes</a:t>
                      </a:r>
                      <a:endParaRPr lang="en-GB" sz="1100">
                        <a:effectLst/>
                        <a:latin typeface="Arial"/>
                        <a:ea typeface="Calibri"/>
                        <a:cs typeface="Times New Roman"/>
                      </a:endParaRPr>
                    </a:p>
                    <a:p>
                      <a:pPr marL="342900" lvl="0" indent="-342900">
                        <a:lnSpc>
                          <a:spcPct val="107000"/>
                        </a:lnSpc>
                        <a:spcBef>
                          <a:spcPts val="600"/>
                        </a:spcBef>
                        <a:buFont typeface="+mj-lt"/>
                        <a:buAutoNum type="alphaLcParenR"/>
                      </a:pPr>
                      <a:r>
                        <a:rPr lang="en-GB" sz="1200">
                          <a:effectLst/>
                          <a:latin typeface="Arial"/>
                          <a:ea typeface="Calibri"/>
                          <a:cs typeface="Times New Roman"/>
                        </a:rPr>
                        <a:t>No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Bef>
                          <a:spcPts val="600"/>
                        </a:spcBef>
                        <a:spcAft>
                          <a:spcPts val="800"/>
                        </a:spcAft>
                      </a:pPr>
                      <a:endParaRPr lang="en-GB" sz="1100" dirty="0">
                        <a:effectLst/>
                        <a:latin typeface="Arial"/>
                        <a:ea typeface="Calibri"/>
                        <a:cs typeface="Times New Roman"/>
                      </a:endParaRPr>
                    </a:p>
                  </a:txBody>
                  <a:tcPr marL="68580" marR="68580" marT="0" marB="0"/>
                </a:tc>
                <a:tc>
                  <a:txBody>
                    <a:bodyPr/>
                    <a:lstStyle/>
                    <a:p>
                      <a:pPr>
                        <a:lnSpc>
                          <a:spcPct val="107000"/>
                        </a:lnSpc>
                        <a:spcBef>
                          <a:spcPts val="600"/>
                        </a:spcBef>
                        <a:spcAft>
                          <a:spcPts val="800"/>
                        </a:spcAft>
                      </a:pPr>
                      <a:r>
                        <a:rPr lang="en-GB" sz="1200">
                          <a:effectLst/>
                          <a:latin typeface="Arial"/>
                          <a:ea typeface="Calibri"/>
                          <a:cs typeface="Segoe UI"/>
                        </a:rPr>
                        <a:t>If yes; please share a two-pager covering summary of MEL frameworks along links to project/programmes briefs.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en-GB" sz="1200">
                          <a:effectLst/>
                          <a:latin typeface="Arial"/>
                          <a:ea typeface="Calibri"/>
                          <a:cs typeface="Segoe UI"/>
                        </a:rPr>
                        <a:t>If no, please share a 3-page plan on how your organisation is prepared to do this and what resources you will bring on to do so.</a:t>
                      </a:r>
                      <a:endParaRPr lang="en-GB" sz="1100" dirty="0">
                        <a:effectLst/>
                        <a:latin typeface="Arial"/>
                        <a:ea typeface="Calibri"/>
                        <a:cs typeface="Segoe UI"/>
                      </a:endParaRPr>
                    </a:p>
                  </a:txBody>
                  <a:tcPr marL="68580" marR="68580" marT="0" marB="0"/>
                </a:tc>
                <a:extLst>
                  <a:ext uri="{0D108BD9-81ED-4DB2-BD59-A6C34878D82A}">
                    <a16:rowId xmlns:a16="http://schemas.microsoft.com/office/drawing/2014/main" val="2144743192"/>
                  </a:ext>
                </a:extLst>
              </a:tr>
              <a:tr h="913215">
                <a:tc>
                  <a:txBody>
                    <a:bodyPr/>
                    <a:lstStyle/>
                    <a:p>
                      <a:pPr>
                        <a:lnSpc>
                          <a:spcPct val="107000"/>
                        </a:lnSpc>
                        <a:spcBef>
                          <a:spcPts val="600"/>
                        </a:spcBef>
                        <a:spcAft>
                          <a:spcPts val="800"/>
                        </a:spcAft>
                      </a:pPr>
                      <a:r>
                        <a:rPr lang="en-GB" sz="1200">
                          <a:effectLst/>
                          <a:latin typeface="Arial"/>
                          <a:ea typeface="Calibri"/>
                          <a:cs typeface="Times New Roman"/>
                        </a:rPr>
                        <a:t>7</a:t>
                      </a:r>
                      <a:endParaRPr lang="en-GB" sz="1100" dirty="0">
                        <a:effectLst/>
                        <a:latin typeface="Arial"/>
                        <a:ea typeface="Calibri"/>
                        <a:cs typeface="Times New Roman"/>
                      </a:endParaRPr>
                    </a:p>
                  </a:txBody>
                  <a:tcPr marL="68580" marR="68580" marT="0" marB="0"/>
                </a:tc>
                <a:tc>
                  <a:txBody>
                    <a:bodyPr/>
                    <a:lstStyle/>
                    <a:p>
                      <a:pPr>
                        <a:lnSpc>
                          <a:spcPct val="107000"/>
                        </a:lnSpc>
                        <a:spcBef>
                          <a:spcPts val="600"/>
                        </a:spcBef>
                        <a:spcAft>
                          <a:spcPts val="800"/>
                        </a:spcAft>
                      </a:pPr>
                      <a:r>
                        <a:rPr lang="en-GB" sz="1200">
                          <a:effectLst/>
                          <a:latin typeface="Arial"/>
                          <a:ea typeface="Calibri"/>
                          <a:cs typeface="Times New Roman"/>
                        </a:rPr>
                        <a:t>BHC Islamabad </a:t>
                      </a:r>
                      <a:r>
                        <a:rPr lang="en-GB" sz="1200" u="sng">
                          <a:effectLst/>
                          <a:latin typeface="Arial"/>
                          <a:ea typeface="Calibri"/>
                          <a:cs typeface="Times New Roman"/>
                        </a:rPr>
                        <a:t>prefers </a:t>
                      </a:r>
                      <a:r>
                        <a:rPr lang="en-GB" sz="1200">
                          <a:effectLst/>
                          <a:latin typeface="Arial"/>
                          <a:ea typeface="Calibri"/>
                          <a:cs typeface="Times New Roman"/>
                        </a:rPr>
                        <a:t>payment by results delivery modalities. Will the organisation be able to link at least 30% of the budget to the delivery of mutually agreed milestones?</a:t>
                      </a:r>
                      <a:r>
                        <a:rPr lang="en-GB" sz="800">
                          <a:effectLst/>
                          <a:latin typeface="Calibri"/>
                          <a:ea typeface="Calibri"/>
                          <a:cs typeface="Times New Roman"/>
                        </a:rPr>
                        <a:t>  </a:t>
                      </a:r>
                      <a:r>
                        <a:rPr lang="en-GB" sz="1200">
                          <a:effectLst/>
                          <a:latin typeface="Arial"/>
                          <a:ea typeface="Calibri"/>
                          <a:cs typeface="Times New Roman"/>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r>
                        <a:rPr lang="en-GB" sz="1200">
                          <a:effectLst/>
                          <a:latin typeface="Arial"/>
                          <a:ea typeface="Calibri"/>
                          <a:cs typeface="Times New Roman"/>
                        </a:rPr>
                        <a:t>a) Yes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en-GB" sz="1200">
                          <a:effectLst/>
                          <a:latin typeface="Arial"/>
                          <a:ea typeface="Calibri"/>
                          <a:cs typeface="Times New Roman"/>
                        </a:rPr>
                        <a:t>b) No</a:t>
                      </a:r>
                      <a:endParaRPr lang="en-GB" sz="1100" dirty="0">
                        <a:effectLst/>
                        <a:latin typeface="Arial"/>
                        <a:ea typeface="Calibri"/>
                        <a:cs typeface="Times New Roman"/>
                      </a:endParaRPr>
                    </a:p>
                  </a:txBody>
                  <a:tcPr marL="68580" marR="68580" marT="0" marB="0"/>
                </a:tc>
                <a:tc>
                  <a:txBody>
                    <a:bodyPr/>
                    <a:lstStyle/>
                    <a:p>
                      <a:pPr>
                        <a:lnSpc>
                          <a:spcPct val="107000"/>
                        </a:lnSpc>
                        <a:spcBef>
                          <a:spcPts val="600"/>
                        </a:spcBef>
                        <a:spcAft>
                          <a:spcPts val="800"/>
                        </a:spcAft>
                      </a:pPr>
                      <a:r>
                        <a:rPr lang="en-GB" sz="1200" i="1" dirty="0">
                          <a:effectLst/>
                          <a:latin typeface="Arial"/>
                          <a:ea typeface="Calibri"/>
                          <a:cs typeface="Times New Roman"/>
                        </a:rPr>
                        <a:t>(Provide an example(s) (if any) where the organisation used this delivery modality)</a:t>
                      </a:r>
                      <a:endParaRPr lang="en-GB" sz="1100" dirty="0">
                        <a:effectLst/>
                        <a:latin typeface="Arial"/>
                        <a:ea typeface="Calibri"/>
                        <a:cs typeface="Times New Roman"/>
                      </a:endParaRPr>
                    </a:p>
                    <a:p>
                      <a:pPr>
                        <a:lnSpc>
                          <a:spcPct val="107000"/>
                        </a:lnSpc>
                        <a:spcBef>
                          <a:spcPts val="600"/>
                        </a:spcBef>
                        <a:spcAft>
                          <a:spcPts val="800"/>
                        </a:spcAft>
                      </a:pPr>
                      <a:r>
                        <a:rPr lang="en-GB" sz="1200" i="1" u="sng" dirty="0">
                          <a:effectLst/>
                          <a:latin typeface="Arial"/>
                          <a:ea typeface="Calibri"/>
                          <a:cs typeface="Times New Roman"/>
                        </a:rPr>
                        <a:t>Response should not be more than 1 page.</a:t>
                      </a:r>
                      <a:endParaRPr lang="en-GB" sz="1100" dirty="0">
                        <a:effectLst/>
                        <a:latin typeface="Arial"/>
                        <a:ea typeface="Calibri"/>
                        <a:cs typeface="Times New Roman"/>
                      </a:endParaRPr>
                    </a:p>
                    <a:p>
                      <a:pPr>
                        <a:lnSpc>
                          <a:spcPct val="107000"/>
                        </a:lnSpc>
                        <a:spcBef>
                          <a:spcPts val="600"/>
                        </a:spcBef>
                        <a:spcAft>
                          <a:spcPts val="800"/>
                        </a:spcAft>
                      </a:pPr>
                      <a:endParaRPr lang="en-GB" sz="1100" dirty="0">
                        <a:effectLst/>
                        <a:latin typeface="Arial"/>
                        <a:ea typeface="Calibri"/>
                        <a:cs typeface="Times New Roman"/>
                      </a:endParaRPr>
                    </a:p>
                  </a:txBody>
                  <a:tcPr marL="68580" marR="68580" marT="0" marB="0"/>
                </a:tc>
                <a:extLst>
                  <a:ext uri="{0D108BD9-81ED-4DB2-BD59-A6C34878D82A}">
                    <a16:rowId xmlns:a16="http://schemas.microsoft.com/office/drawing/2014/main" val="2529348218"/>
                  </a:ext>
                </a:extLst>
              </a:tr>
            </a:tbl>
          </a:graphicData>
        </a:graphic>
      </p:graphicFrame>
      <p:sp>
        <p:nvSpPr>
          <p:cNvPr id="4" name="Slide Number Placeholder 3">
            <a:extLst>
              <a:ext uri="{FF2B5EF4-FFF2-40B4-BE49-F238E27FC236}">
                <a16:creationId xmlns:a16="http://schemas.microsoft.com/office/drawing/2014/main" id="{D0BC1C3B-DB62-C170-03C4-F5132570BDFA}"/>
              </a:ext>
            </a:extLst>
          </p:cNvPr>
          <p:cNvSpPr>
            <a:spLocks noGrp="1"/>
          </p:cNvSpPr>
          <p:nvPr>
            <p:ph type="sldNum" sz="quarter" idx="12"/>
          </p:nvPr>
        </p:nvSpPr>
        <p:spPr/>
        <p:txBody>
          <a:bodyPr/>
          <a:lstStyle/>
          <a:p>
            <a:fld id="{E051598E-9D06-4046-8EF2-7702044C4E81}" type="slidenum">
              <a:rPr lang="en-US" smtClean="0"/>
              <a:pPr/>
              <a:t>13</a:t>
            </a:fld>
            <a:endParaRPr lang="en-US"/>
          </a:p>
        </p:txBody>
      </p:sp>
    </p:spTree>
    <p:extLst>
      <p:ext uri="{BB962C8B-B14F-4D97-AF65-F5344CB8AC3E}">
        <p14:creationId xmlns:p14="http://schemas.microsoft.com/office/powerpoint/2010/main" val="76756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D48A3-AEDA-EB4F-4EA5-4521D4FD0C6F}"/>
              </a:ext>
            </a:extLst>
          </p:cNvPr>
          <p:cNvSpPr>
            <a:spLocks noGrp="1"/>
          </p:cNvSpPr>
          <p:nvPr>
            <p:ph type="title"/>
          </p:nvPr>
        </p:nvSpPr>
        <p:spPr>
          <a:xfrm>
            <a:off x="744000" y="1125919"/>
            <a:ext cx="10704000" cy="648072"/>
          </a:xfrm>
        </p:spPr>
        <p:txBody>
          <a:bodyPr>
            <a:normAutofit fontScale="90000"/>
          </a:bodyPr>
          <a:lstStyle/>
          <a:p>
            <a:pPr algn="ctr"/>
            <a:r>
              <a:rPr lang="en-GB" sz="3600" b="1" u="sng" kern="100">
                <a:effectLst/>
                <a:latin typeface="Arial" panose="020B0604020202020204" pitchFamily="34" charset="0"/>
                <a:ea typeface="Calibri" panose="020F0502020204030204" pitchFamily="34" charset="0"/>
                <a:cs typeface="Times New Roman" panose="02020603050405020304" pitchFamily="18" charset="0"/>
              </a:rPr>
              <a:t>Technical Proposal Evaluation Criteria </a:t>
            </a:r>
            <a:br>
              <a:rPr lang="en-GB" sz="3200" kern="100">
                <a:effectLst/>
                <a:latin typeface="Calibri" panose="020F0502020204030204" pitchFamily="34" charset="0"/>
                <a:ea typeface="Calibri" panose="020F0502020204030204" pitchFamily="34" charset="0"/>
                <a:cs typeface="Times New Roman" panose="02020603050405020304" pitchFamily="18" charset="0"/>
              </a:rPr>
            </a:br>
            <a:endParaRPr lang="en-GB"/>
          </a:p>
        </p:txBody>
      </p:sp>
      <p:graphicFrame>
        <p:nvGraphicFramePr>
          <p:cNvPr id="5" name="Content Placeholder 4">
            <a:extLst>
              <a:ext uri="{FF2B5EF4-FFF2-40B4-BE49-F238E27FC236}">
                <a16:creationId xmlns:a16="http://schemas.microsoft.com/office/drawing/2014/main" id="{45BAEBD9-6A0F-56C1-0471-67B2F817086B}"/>
              </a:ext>
            </a:extLst>
          </p:cNvPr>
          <p:cNvGraphicFramePr>
            <a:graphicFrameLocks noGrp="1"/>
          </p:cNvGraphicFramePr>
          <p:nvPr>
            <p:ph idx="1"/>
            <p:extLst>
              <p:ext uri="{D42A27DB-BD31-4B8C-83A1-F6EECF244321}">
                <p14:modId xmlns:p14="http://schemas.microsoft.com/office/powerpoint/2010/main" val="4015478013"/>
              </p:ext>
            </p:extLst>
          </p:nvPr>
        </p:nvGraphicFramePr>
        <p:xfrm>
          <a:off x="1828801" y="1911927"/>
          <a:ext cx="8936759" cy="3935458"/>
        </p:xfrm>
        <a:graphic>
          <a:graphicData uri="http://schemas.openxmlformats.org/drawingml/2006/table">
            <a:tbl>
              <a:tblPr/>
              <a:tblGrid>
                <a:gridCol w="738810">
                  <a:extLst>
                    <a:ext uri="{9D8B030D-6E8A-4147-A177-3AD203B41FA5}">
                      <a16:colId xmlns:a16="http://schemas.microsoft.com/office/drawing/2014/main" val="3887116879"/>
                    </a:ext>
                  </a:extLst>
                </a:gridCol>
                <a:gridCol w="7032903">
                  <a:extLst>
                    <a:ext uri="{9D8B030D-6E8A-4147-A177-3AD203B41FA5}">
                      <a16:colId xmlns:a16="http://schemas.microsoft.com/office/drawing/2014/main" val="75571993"/>
                    </a:ext>
                  </a:extLst>
                </a:gridCol>
                <a:gridCol w="1165046">
                  <a:extLst>
                    <a:ext uri="{9D8B030D-6E8A-4147-A177-3AD203B41FA5}">
                      <a16:colId xmlns:a16="http://schemas.microsoft.com/office/drawing/2014/main" val="1567947144"/>
                    </a:ext>
                  </a:extLst>
                </a:gridCol>
              </a:tblGrid>
              <a:tr h="430517">
                <a:tc>
                  <a:txBody>
                    <a:bodyPr/>
                    <a:lstStyle/>
                    <a:p>
                      <a:pPr algn="ctr" fontAlgn="b"/>
                      <a:r>
                        <a:rPr lang="en-GB" sz="1100" b="1" i="0" u="none" strike="noStrike">
                          <a:solidFill>
                            <a:srgbClr val="000000"/>
                          </a:solidFill>
                          <a:effectLst/>
                          <a:latin typeface="Arial" panose="020B0604020202020204" pitchFamily="34" charset="0"/>
                        </a:rPr>
                        <a:t>Criteria No.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b"/>
                      <a:r>
                        <a:rPr lang="en-GB" sz="1100" b="1" i="0" u="none" strike="noStrike">
                          <a:solidFill>
                            <a:srgbClr val="000000"/>
                          </a:solidFill>
                          <a:effectLst/>
                          <a:latin typeface="Arial" panose="020B0604020202020204" pitchFamily="34" charset="0"/>
                        </a:rPr>
                        <a:t>Proposal Evaluation Criteria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n-GB" sz="1100" b="1" i="0" u="none" strike="noStrike">
                          <a:solidFill>
                            <a:srgbClr val="000000"/>
                          </a:solidFill>
                          <a:effectLst/>
                          <a:latin typeface="Arial" panose="020B0604020202020204" pitchFamily="34" charset="0"/>
                        </a:rPr>
                        <a:t>Weightage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194320178"/>
                  </a:ext>
                </a:extLst>
              </a:tr>
              <a:tr h="430517">
                <a:tc>
                  <a:txBody>
                    <a:bodyPr/>
                    <a:lstStyle/>
                    <a:p>
                      <a:pPr algn="ctr" fontAlgn="b"/>
                      <a:r>
                        <a:rPr lang="en-GB" sz="1400" b="0" i="0" u="none" strike="noStrike">
                          <a:solidFill>
                            <a:srgbClr val="000000"/>
                          </a:solidFill>
                          <a:effectLst/>
                          <a:latin typeface="Arial" panose="020B060402020202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GB" sz="1400" b="0" i="0" u="none" strike="noStrike">
                          <a:solidFill>
                            <a:srgbClr val="000000"/>
                          </a:solidFill>
                          <a:effectLst/>
                          <a:latin typeface="Arial" panose="020B0604020202020204" pitchFamily="34" charset="0"/>
                        </a:rPr>
                        <a:t>Quality and suitability of the proposal: Proposal provides strategic fit to the programme objectives as detailed in the SOR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400" b="0" i="0" u="none" strike="noStrike">
                          <a:solidFill>
                            <a:srgbClr val="000000"/>
                          </a:solidFill>
                          <a:effectLst/>
                          <a:latin typeface="Arial" panose="020B0604020202020204" pitchFamily="34" charset="0"/>
                        </a:rPr>
                        <a:t>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62373536"/>
                  </a:ext>
                </a:extLst>
              </a:tr>
              <a:tr h="422965">
                <a:tc>
                  <a:txBody>
                    <a:bodyPr/>
                    <a:lstStyle/>
                    <a:p>
                      <a:pPr algn="ctr" fontAlgn="b"/>
                      <a:r>
                        <a:rPr lang="en-GB" sz="1400" b="0" i="0" u="none" strike="noStrike">
                          <a:solidFill>
                            <a:srgbClr val="000000"/>
                          </a:solidFill>
                          <a:effectLst/>
                          <a:latin typeface="Arial" panose="020B060402020202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GB" sz="1400" b="0" i="0" u="none" strike="noStrike">
                          <a:solidFill>
                            <a:srgbClr val="000000"/>
                          </a:solidFill>
                          <a:effectLst/>
                          <a:latin typeface="Arial" panose="020B0604020202020204" pitchFamily="34" charset="0"/>
                        </a:rPr>
                        <a:t>Monitoring, Evaluation and Learning (MEL): Capacity to monitor, evaluate and record lessons learned throughout duration of the programme.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400" b="0" i="0" u="none" strike="noStrike">
                          <a:solidFill>
                            <a:srgbClr val="000000"/>
                          </a:solidFill>
                          <a:effectLst/>
                          <a:latin typeface="Arial" panose="020B060402020202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69995332"/>
                  </a:ext>
                </a:extLst>
              </a:tr>
              <a:tr h="1004541">
                <a:tc>
                  <a:txBody>
                    <a:bodyPr/>
                    <a:lstStyle/>
                    <a:p>
                      <a:pPr algn="ctr" fontAlgn="b"/>
                      <a:r>
                        <a:rPr lang="en-GB" sz="1400" b="0" i="0" u="none" strike="noStrike">
                          <a:solidFill>
                            <a:srgbClr val="000000"/>
                          </a:solidFill>
                          <a:effectLst/>
                          <a:latin typeface="Arial" panose="020B060402020202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GB" sz="1400" b="0" i="0" u="none" strike="noStrike">
                          <a:solidFill>
                            <a:srgbClr val="000000"/>
                          </a:solidFill>
                          <a:effectLst/>
                          <a:latin typeface="Arial" panose="020B0604020202020204" pitchFamily="34" charset="0"/>
                        </a:rPr>
                        <a:t>Approach to equity and inclusion:  Demonstrate a robust approach to equity and inclusion, building in support to marginalised communities outlined in the SOR. There should be a strong focus on inclusion of girls and marginalised children, especially gender, disability, and religious minorities as well as areas with high multi-dimensional poverty (particularly Newly Merged Districts in KP and South Punjab districts)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400" b="0" i="0" u="none" strike="noStrike">
                          <a:solidFill>
                            <a:srgbClr val="000000"/>
                          </a:solidFill>
                          <a:effectLst/>
                          <a:latin typeface="Arial" panose="020B0604020202020204" pitchFamily="34" charset="0"/>
                        </a:rPr>
                        <a:t>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31491647"/>
                  </a:ext>
                </a:extLst>
              </a:tr>
              <a:tr h="219035">
                <a:tc>
                  <a:txBody>
                    <a:bodyPr/>
                    <a:lstStyle/>
                    <a:p>
                      <a:pPr algn="ctr" fontAlgn="b"/>
                      <a:r>
                        <a:rPr lang="en-GB" sz="1400" b="0" i="0" u="none" strike="noStrike">
                          <a:solidFill>
                            <a:srgbClr val="000000"/>
                          </a:solidFill>
                          <a:effectLst/>
                          <a:latin typeface="Arial" panose="020B060402020202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rtl="0" fontAlgn="ctr"/>
                      <a:r>
                        <a:rPr lang="en-GB" sz="1400" b="0" i="0" u="none" strike="noStrike">
                          <a:solidFill>
                            <a:srgbClr val="000000"/>
                          </a:solidFill>
                          <a:effectLst/>
                          <a:latin typeface="Arial" panose="020B0604020202020204" pitchFamily="34" charset="0"/>
                        </a:rPr>
                        <a:t>Quality and suitability of the proposed team: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400" b="0" i="0" u="none" strike="noStrike">
                          <a:solidFill>
                            <a:srgbClr val="000000"/>
                          </a:solidFill>
                          <a:effectLst/>
                          <a:latin typeface="Arial" panose="020B0604020202020204" pitchFamily="34" charset="0"/>
                        </a:rPr>
                        <a:t>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8466194"/>
                  </a:ext>
                </a:extLst>
              </a:tr>
              <a:tr h="219035">
                <a:tc>
                  <a:txBody>
                    <a:bodyPr/>
                    <a:lstStyle/>
                    <a:p>
                      <a:pPr algn="ctr" fontAlgn="b"/>
                      <a:r>
                        <a:rPr lang="en-GB" sz="1400" b="0" i="0" u="none" strike="noStrike">
                          <a:solidFill>
                            <a:srgbClr val="000000"/>
                          </a:solidFill>
                          <a:effectLst/>
                          <a:latin typeface="Arial" panose="020B0604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b"/>
                      <a:r>
                        <a:rPr lang="en-GB" sz="1400" b="1" i="0" u="none" strike="noStrike">
                          <a:solidFill>
                            <a:srgbClr val="000000"/>
                          </a:solidFill>
                          <a:effectLst/>
                          <a:latin typeface="Arial" panose="020B0604020202020204" pitchFamily="34" charset="0"/>
                        </a:rPr>
                        <a:t>Sub- Total- Technical Criteria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n-GB" sz="1400" b="1" i="0" u="none" strike="noStrike">
                          <a:solidFill>
                            <a:srgbClr val="000000"/>
                          </a:solidFill>
                          <a:effectLst/>
                          <a:latin typeface="Arial" panose="020B0604020202020204" pitchFamily="34" charset="0"/>
                        </a:rPr>
                        <a:t>70%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376766187"/>
                  </a:ext>
                </a:extLst>
              </a:tr>
              <a:tr h="219035">
                <a:tc>
                  <a:txBody>
                    <a:bodyPr/>
                    <a:lstStyle/>
                    <a:p>
                      <a:pPr algn="ctr" fontAlgn="b"/>
                      <a:endParaRPr lang="en-GB" sz="1400" b="0" i="0" u="none" strike="noStrike">
                        <a:solidFill>
                          <a:srgbClr val="000000"/>
                        </a:solidFill>
                        <a:effectLst/>
                        <a:latin typeface="Arial" panose="020B060402020202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GB" sz="1400" b="0" i="0" u="none" strike="noStrike">
                        <a:solidFill>
                          <a:srgbClr val="000000"/>
                        </a:solidFill>
                        <a:effectLst/>
                        <a:latin typeface="Arial" panose="020B060402020202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endParaRPr lang="en-GB" sz="1400" b="0" i="0" u="none" strike="noStrike">
                        <a:solidFill>
                          <a:srgbClr val="000000"/>
                        </a:solidFill>
                        <a:effectLst/>
                        <a:latin typeface="Arial" panose="020B0604020202020204" pitchFamily="34" charset="0"/>
                      </a:endParaRPr>
                    </a:p>
                  </a:txBody>
                  <a:tcPr marL="6350" marR="6350" marT="635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38174431"/>
                  </a:ext>
                </a:extLst>
              </a:tr>
              <a:tr h="288084">
                <a:tc>
                  <a:txBody>
                    <a:bodyPr/>
                    <a:lstStyle/>
                    <a:p>
                      <a:pPr algn="ctr" fontAlgn="b"/>
                      <a:r>
                        <a:rPr lang="en-GB" sz="1400" b="0" i="0" u="none" strike="noStrike">
                          <a:solidFill>
                            <a:srgbClr val="000000"/>
                          </a:solidFill>
                          <a:effectLst/>
                          <a:latin typeface="Arial" panose="020B060402020202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fontAlgn="b"/>
                      <a:r>
                        <a:rPr lang="en-GB" sz="1400" b="1" i="0" u="none" strike="noStrike">
                          <a:solidFill>
                            <a:srgbClr val="000000"/>
                          </a:solidFill>
                          <a:effectLst/>
                          <a:latin typeface="Arial" panose="020B0604020202020204" pitchFamily="34" charset="0"/>
                        </a:rPr>
                        <a:t>Financial Criteria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n-GB" sz="1400" b="1" i="0" u="none" strike="noStrike">
                          <a:solidFill>
                            <a:srgbClr val="000000"/>
                          </a:solidFill>
                          <a:effectLst/>
                          <a:latin typeface="Arial" panose="020B0604020202020204" pitchFamily="34" charset="0"/>
                        </a:rPr>
                        <a:t>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95106518"/>
                  </a:ext>
                </a:extLst>
              </a:tr>
              <a:tr h="618437">
                <a:tc>
                  <a:txBody>
                    <a:bodyPr/>
                    <a:lstStyle/>
                    <a:p>
                      <a:pPr algn="ctr" fontAlgn="b"/>
                      <a:endParaRPr lang="en-GB" sz="1400" b="0" i="0" u="none" strike="noStrike">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400" b="1" i="0" u="none" strike="noStrike">
                          <a:solidFill>
                            <a:srgbClr val="000000"/>
                          </a:solidFill>
                          <a:effectLst/>
                          <a:latin typeface="Arial" panose="020B0604020202020204" pitchFamily="34" charset="0"/>
                        </a:rPr>
                        <a:t>Total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GB" sz="1400" b="1" i="0" u="none" strike="noStrike" dirty="0">
                          <a:solidFill>
                            <a:srgbClr val="000000"/>
                          </a:solidFill>
                          <a:effectLst/>
                          <a:latin typeface="Arial" panose="020B0604020202020204" pitchFamily="34" charset="0"/>
                        </a:rPr>
                        <a:t>100%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11831627"/>
                  </a:ext>
                </a:extLst>
              </a:tr>
            </a:tbl>
          </a:graphicData>
        </a:graphic>
      </p:graphicFrame>
      <p:sp>
        <p:nvSpPr>
          <p:cNvPr id="4" name="Slide Number Placeholder 3">
            <a:extLst>
              <a:ext uri="{FF2B5EF4-FFF2-40B4-BE49-F238E27FC236}">
                <a16:creationId xmlns:a16="http://schemas.microsoft.com/office/drawing/2014/main" id="{E0D5DB61-46D7-EC59-4927-C6E520BF08DB}"/>
              </a:ext>
            </a:extLst>
          </p:cNvPr>
          <p:cNvSpPr>
            <a:spLocks noGrp="1"/>
          </p:cNvSpPr>
          <p:nvPr>
            <p:ph type="sldNum" sz="quarter" idx="12"/>
          </p:nvPr>
        </p:nvSpPr>
        <p:spPr/>
        <p:txBody>
          <a:bodyPr/>
          <a:lstStyle/>
          <a:p>
            <a:fld id="{E051598E-9D06-4046-8EF2-7702044C4E81}" type="slidenum">
              <a:rPr lang="en-US" smtClean="0"/>
              <a:pPr/>
              <a:t>14</a:t>
            </a:fld>
            <a:endParaRPr lang="en-US"/>
          </a:p>
        </p:txBody>
      </p:sp>
    </p:spTree>
    <p:extLst>
      <p:ext uri="{BB962C8B-B14F-4D97-AF65-F5344CB8AC3E}">
        <p14:creationId xmlns:p14="http://schemas.microsoft.com/office/powerpoint/2010/main" val="880363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C78A-A5D6-723E-933E-E0DB7A25371F}"/>
              </a:ext>
            </a:extLst>
          </p:cNvPr>
          <p:cNvSpPr>
            <a:spLocks noGrp="1"/>
          </p:cNvSpPr>
          <p:nvPr>
            <p:ph type="title"/>
          </p:nvPr>
        </p:nvSpPr>
        <p:spPr>
          <a:xfrm>
            <a:off x="744000" y="1037371"/>
            <a:ext cx="10704000" cy="469311"/>
          </a:xfrm>
        </p:spPr>
        <p:txBody>
          <a:bodyPr>
            <a:normAutofit fontScale="90000"/>
          </a:bodyPr>
          <a:lstStyle/>
          <a:p>
            <a:pPr algn="ctr"/>
            <a:r>
              <a:rPr lang="en-GB" sz="1800" u="sng">
                <a:effectLst/>
                <a:latin typeface="Arial" panose="020B0604020202020204" pitchFamily="34" charset="0"/>
                <a:ea typeface="SimSun" panose="02010600030101010101" pitchFamily="2" charset="-122"/>
              </a:rPr>
              <a:t>Technical Scoring Methodology</a:t>
            </a:r>
            <a:br>
              <a:rPr lang="en-GB" sz="1800">
                <a:effectLst/>
                <a:latin typeface="Arial" panose="020B0604020202020204" pitchFamily="34" charset="0"/>
                <a:ea typeface="SimSun" panose="02010600030101010101" pitchFamily="2" charset="-122"/>
              </a:rPr>
            </a:br>
            <a:endParaRPr lang="en-GB"/>
          </a:p>
        </p:txBody>
      </p:sp>
      <p:graphicFrame>
        <p:nvGraphicFramePr>
          <p:cNvPr id="5" name="Content Placeholder 4">
            <a:extLst>
              <a:ext uri="{FF2B5EF4-FFF2-40B4-BE49-F238E27FC236}">
                <a16:creationId xmlns:a16="http://schemas.microsoft.com/office/drawing/2014/main" id="{293E5F2B-B879-A1E9-1E28-7EB91B084F41}"/>
              </a:ext>
            </a:extLst>
          </p:cNvPr>
          <p:cNvGraphicFramePr>
            <a:graphicFrameLocks noGrp="1"/>
          </p:cNvGraphicFramePr>
          <p:nvPr>
            <p:ph idx="1"/>
            <p:extLst>
              <p:ext uri="{D42A27DB-BD31-4B8C-83A1-F6EECF244321}">
                <p14:modId xmlns:p14="http://schemas.microsoft.com/office/powerpoint/2010/main" val="229833265"/>
              </p:ext>
            </p:extLst>
          </p:nvPr>
        </p:nvGraphicFramePr>
        <p:xfrm>
          <a:off x="744000" y="1506682"/>
          <a:ext cx="10613264" cy="4295574"/>
        </p:xfrm>
        <a:graphic>
          <a:graphicData uri="http://schemas.openxmlformats.org/drawingml/2006/table">
            <a:tbl>
              <a:tblPr firstRow="1" firstCol="1" lastRow="1" lastCol="1" bandRow="1" bandCol="1"/>
              <a:tblGrid>
                <a:gridCol w="1438091">
                  <a:extLst>
                    <a:ext uri="{9D8B030D-6E8A-4147-A177-3AD203B41FA5}">
                      <a16:colId xmlns:a16="http://schemas.microsoft.com/office/drawing/2014/main" val="1391084817"/>
                    </a:ext>
                  </a:extLst>
                </a:gridCol>
                <a:gridCol w="9175173">
                  <a:extLst>
                    <a:ext uri="{9D8B030D-6E8A-4147-A177-3AD203B41FA5}">
                      <a16:colId xmlns:a16="http://schemas.microsoft.com/office/drawing/2014/main" val="3897551832"/>
                    </a:ext>
                  </a:extLst>
                </a:gridCol>
              </a:tblGrid>
              <a:tr h="207189">
                <a:tc>
                  <a:txBody>
                    <a:bodyPr/>
                    <a:lstStyle/>
                    <a:p>
                      <a:pPr algn="just">
                        <a:lnSpc>
                          <a:spcPct val="107000"/>
                        </a:lnSpc>
                      </a:pPr>
                      <a:r>
                        <a:rPr lang="en-GB" sz="1200" b="1" kern="100">
                          <a:effectLst/>
                          <a:latin typeface="Arial" panose="020B0604020202020204" pitchFamily="34" charset="0"/>
                          <a:ea typeface="SimSun" panose="02010600030101010101" pitchFamily="2" charset="-122"/>
                          <a:cs typeface="Times New Roman" panose="02020603050405020304" pitchFamily="18" charset="0"/>
                        </a:rPr>
                        <a:t>Score</a:t>
                      </a:r>
                      <a:endParaRPr lang="en-GB" sz="1200" kern="100">
                        <a:effectLst/>
                        <a:latin typeface="Arial" panose="020B0604020202020204" pitchFamily="34" charset="0"/>
                        <a:ea typeface="SimSun" panose="02010600030101010101" pitchFamily="2" charset="-122"/>
                        <a:cs typeface="Times New Roman" panose="02020603050405020304"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lnSpc>
                          <a:spcPct val="107000"/>
                        </a:lnSpc>
                      </a:pPr>
                      <a:r>
                        <a:rPr lang="en-GB" sz="1200" b="1" kern="100">
                          <a:effectLst/>
                          <a:latin typeface="Arial" panose="020B0604020202020204" pitchFamily="34" charset="0"/>
                          <a:ea typeface="SimSun" panose="02010600030101010101" pitchFamily="2" charset="-122"/>
                          <a:cs typeface="Times New Roman" panose="02020603050405020304" pitchFamily="18" charset="0"/>
                        </a:rPr>
                        <a:t>Comment</a:t>
                      </a:r>
                      <a:endParaRPr lang="en-GB" sz="1200" kern="100">
                        <a:effectLst/>
                        <a:latin typeface="Arial" panose="020B0604020202020204" pitchFamily="34" charset="0"/>
                        <a:ea typeface="SimSun" panose="02010600030101010101" pitchFamily="2" charset="-122"/>
                        <a:cs typeface="Times New Roman" panose="02020603050405020304"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461752601"/>
                  </a:ext>
                </a:extLst>
              </a:tr>
              <a:tr h="877237">
                <a:tc>
                  <a:txBody>
                    <a:bodyPr/>
                    <a:lstStyle/>
                    <a:p>
                      <a:pPr algn="l">
                        <a:lnSpc>
                          <a:spcPct val="107000"/>
                        </a:lnSpc>
                      </a:pPr>
                      <a:r>
                        <a:rPr lang="en-GB" sz="1400" b="1" kern="100">
                          <a:effectLst/>
                          <a:latin typeface="Arial" panose="020B0604020202020204" pitchFamily="34" charset="0"/>
                          <a:ea typeface="SimSun" panose="02010600030101010101" pitchFamily="2" charset="-122"/>
                          <a:cs typeface="Times New Roman" panose="02020603050405020304" pitchFamily="18" charset="0"/>
                        </a:rPr>
                        <a:t>10 (Expert)</a:t>
                      </a:r>
                      <a:endParaRPr lang="en-GB" sz="1400" kern="100">
                        <a:effectLst/>
                        <a:latin typeface="Arial" panose="020B0604020202020204" pitchFamily="34" charset="0"/>
                        <a:ea typeface="SimSun" panose="02010600030101010101" pitchFamily="2" charset="-122"/>
                        <a:cs typeface="Times New Roman" panose="02020603050405020304"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pPr>
                      <a:r>
                        <a:rPr lang="en-GB" sz="1400" kern="100">
                          <a:effectLst/>
                          <a:latin typeface="Arial" panose="020B0604020202020204" pitchFamily="34" charset="0"/>
                          <a:ea typeface="SimSun" panose="02010600030101010101" pitchFamily="2" charset="-122"/>
                          <a:cs typeface="Times New Roman" panose="02020603050405020304" pitchFamily="18" charset="0"/>
                        </a:rPr>
                        <a:t>Demonstrates </a:t>
                      </a:r>
                      <a:r>
                        <a:rPr lang="en-GB" sz="1400" b="1" kern="100">
                          <a:effectLst/>
                          <a:latin typeface="Arial" panose="020B0604020202020204" pitchFamily="34" charset="0"/>
                          <a:ea typeface="SimSun" panose="02010600030101010101" pitchFamily="2" charset="-122"/>
                          <a:cs typeface="Times New Roman" panose="02020603050405020304" pitchFamily="18" charset="0"/>
                        </a:rPr>
                        <a:t>expert</a:t>
                      </a:r>
                      <a:r>
                        <a:rPr lang="en-GB" sz="1400" kern="100">
                          <a:effectLst/>
                          <a:latin typeface="Arial" panose="020B0604020202020204" pitchFamily="34" charset="0"/>
                          <a:ea typeface="SimSun" panose="02010600030101010101" pitchFamily="2" charset="-122"/>
                          <a:cs typeface="Times New Roman" panose="02020603050405020304" pitchFamily="18" charset="0"/>
                        </a:rPr>
                        <a:t> understanding of “Statement of Requirement” and proposes </a:t>
                      </a:r>
                      <a:r>
                        <a:rPr lang="en-GB" sz="1400" b="1" kern="100">
                          <a:effectLst/>
                          <a:latin typeface="Arial" panose="020B0604020202020204" pitchFamily="34" charset="0"/>
                          <a:ea typeface="SimSun" panose="02010600030101010101" pitchFamily="2" charset="-122"/>
                          <a:cs typeface="Times New Roman" panose="02020603050405020304" pitchFamily="18" charset="0"/>
                        </a:rPr>
                        <a:t>excellent and accurate</a:t>
                      </a:r>
                      <a:r>
                        <a:rPr lang="en-GB" sz="1400" kern="100">
                          <a:effectLst/>
                          <a:latin typeface="Arial" panose="020B0604020202020204" pitchFamily="34" charset="0"/>
                          <a:ea typeface="SimSun" panose="02010600030101010101" pitchFamily="2" charset="-122"/>
                          <a:cs typeface="Times New Roman" panose="02020603050405020304" pitchFamily="18" charset="0"/>
                        </a:rPr>
                        <a:t> solutions which address </a:t>
                      </a:r>
                      <a:r>
                        <a:rPr lang="en-GB" sz="1400" b="1" kern="100">
                          <a:effectLst/>
                          <a:latin typeface="Arial" panose="020B0604020202020204" pitchFamily="34" charset="0"/>
                          <a:ea typeface="SimSun" panose="02010600030101010101" pitchFamily="2" charset="-122"/>
                          <a:cs typeface="Times New Roman" panose="02020603050405020304" pitchFamily="18" charset="0"/>
                        </a:rPr>
                        <a:t>all</a:t>
                      </a:r>
                      <a:r>
                        <a:rPr lang="en-GB" sz="1400" kern="100">
                          <a:effectLst/>
                          <a:latin typeface="Arial" panose="020B0604020202020204" pitchFamily="34" charset="0"/>
                          <a:ea typeface="SimSun" panose="02010600030101010101" pitchFamily="2" charset="-122"/>
                          <a:cs typeface="Times New Roman" panose="02020603050405020304" pitchFamily="18" charset="0"/>
                        </a:rPr>
                        <a:t> requirements and which are innovative where appropriate. Responses are </a:t>
                      </a:r>
                      <a:r>
                        <a:rPr lang="en-GB" sz="1400" b="1" kern="100">
                          <a:effectLst/>
                          <a:latin typeface="Arial" panose="020B0604020202020204" pitchFamily="34" charset="0"/>
                          <a:ea typeface="SimSun" panose="02010600030101010101" pitchFamily="2" charset="-122"/>
                          <a:cs typeface="Times New Roman" panose="02020603050405020304" pitchFamily="18" charset="0"/>
                        </a:rPr>
                        <a:t>excellently tailored</a:t>
                      </a:r>
                      <a:r>
                        <a:rPr lang="en-GB" sz="1400" kern="100">
                          <a:effectLst/>
                          <a:latin typeface="Arial" panose="020B0604020202020204" pitchFamily="34" charset="0"/>
                          <a:ea typeface="SimSun" panose="02010600030101010101" pitchFamily="2" charset="-122"/>
                          <a:cs typeface="Times New Roman" panose="02020603050405020304" pitchFamily="18" charset="0"/>
                        </a:rPr>
                        <a:t> to the customer’s requirements in </a:t>
                      </a:r>
                      <a:r>
                        <a:rPr lang="en-GB" sz="1400" b="1" kern="100">
                          <a:effectLst/>
                          <a:latin typeface="Arial" panose="020B0604020202020204" pitchFamily="34" charset="0"/>
                          <a:ea typeface="SimSun" panose="02010600030101010101" pitchFamily="2" charset="-122"/>
                          <a:cs typeface="Times New Roman" panose="02020603050405020304" pitchFamily="18" charset="0"/>
                        </a:rPr>
                        <a:t>all aspects</a:t>
                      </a:r>
                      <a:r>
                        <a:rPr lang="en-GB" sz="1400" kern="100">
                          <a:effectLst/>
                          <a:latin typeface="Arial" panose="020B0604020202020204" pitchFamily="34" charset="0"/>
                          <a:ea typeface="SimSun" panose="02010600030101010101" pitchFamily="2" charset="-122"/>
                          <a:cs typeface="Times New Roman" panose="02020603050405020304" pitchFamily="18" charset="0"/>
                        </a:rPr>
                        <a:t>. Level of detail and quality of information provides  the </a:t>
                      </a:r>
                      <a:r>
                        <a:rPr lang="en-GB" sz="1400" b="1" kern="100">
                          <a:effectLst/>
                          <a:latin typeface="Arial" panose="020B0604020202020204" pitchFamily="34" charset="0"/>
                          <a:ea typeface="SimSun" panose="02010600030101010101" pitchFamily="2" charset="-122"/>
                          <a:cs typeface="Times New Roman" panose="02020603050405020304" pitchFamily="18" charset="0"/>
                        </a:rPr>
                        <a:t>highest degree</a:t>
                      </a:r>
                      <a:r>
                        <a:rPr lang="en-GB" sz="1400" kern="100">
                          <a:effectLst/>
                          <a:latin typeface="Arial" panose="020B0604020202020204" pitchFamily="34" charset="0"/>
                          <a:ea typeface="SimSun" panose="02010600030101010101" pitchFamily="2" charset="-122"/>
                          <a:cs typeface="Times New Roman" panose="02020603050405020304" pitchFamily="18" charset="0"/>
                        </a:rPr>
                        <a:t> of confidence in certainty of delivery.</a:t>
                      </a: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332993"/>
                  </a:ext>
                </a:extLst>
              </a:tr>
              <a:tr h="653888">
                <a:tc>
                  <a:txBody>
                    <a:bodyPr/>
                    <a:lstStyle/>
                    <a:p>
                      <a:pPr algn="l">
                        <a:lnSpc>
                          <a:spcPct val="107000"/>
                        </a:lnSpc>
                      </a:pPr>
                      <a:r>
                        <a:rPr lang="en-GB" sz="1400" b="1" kern="100">
                          <a:effectLst/>
                          <a:latin typeface="Arial" panose="020B0604020202020204" pitchFamily="34" charset="0"/>
                          <a:ea typeface="SimSun" panose="02010600030101010101" pitchFamily="2" charset="-122"/>
                          <a:cs typeface="Times New Roman" panose="02020603050405020304" pitchFamily="18" charset="0"/>
                        </a:rPr>
                        <a:t>8 (Very Good)</a:t>
                      </a:r>
                      <a:endParaRPr lang="en-GB" sz="1400" kern="100">
                        <a:effectLst/>
                        <a:latin typeface="Arial" panose="020B0604020202020204" pitchFamily="34" charset="0"/>
                        <a:ea typeface="SimSun" panose="02010600030101010101" pitchFamily="2" charset="-122"/>
                        <a:cs typeface="Times New Roman" panose="02020603050405020304"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pPr>
                      <a:r>
                        <a:rPr lang="en-GB" sz="1400" kern="100">
                          <a:effectLst/>
                          <a:latin typeface="Arial" panose="020B0604020202020204" pitchFamily="34" charset="0"/>
                          <a:ea typeface="SimSun" panose="02010600030101010101" pitchFamily="2" charset="-122"/>
                          <a:cs typeface="Times New Roman" panose="02020603050405020304" pitchFamily="18" charset="0"/>
                        </a:rPr>
                        <a:t>Demonstrates a </a:t>
                      </a:r>
                      <a:r>
                        <a:rPr lang="en-GB" sz="1400" b="1" kern="100">
                          <a:effectLst/>
                          <a:latin typeface="Arial" panose="020B0604020202020204" pitchFamily="34" charset="0"/>
                          <a:ea typeface="SimSun" panose="02010600030101010101" pitchFamily="2" charset="-122"/>
                          <a:cs typeface="Times New Roman" panose="02020603050405020304" pitchFamily="18" charset="0"/>
                        </a:rPr>
                        <a:t>very good </a:t>
                      </a:r>
                      <a:r>
                        <a:rPr lang="en-GB" sz="1400" kern="100">
                          <a:effectLst/>
                          <a:latin typeface="Arial" panose="020B0604020202020204" pitchFamily="34" charset="0"/>
                          <a:ea typeface="SimSun" panose="02010600030101010101" pitchFamily="2" charset="-122"/>
                          <a:cs typeface="Times New Roman" panose="02020603050405020304" pitchFamily="18" charset="0"/>
                        </a:rPr>
                        <a:t>understanding of </a:t>
                      </a:r>
                      <a:r>
                        <a:rPr lang="en-GB" sz="1400" b="1" kern="100">
                          <a:effectLst/>
                          <a:latin typeface="Arial" panose="020B0604020202020204" pitchFamily="34" charset="0"/>
                          <a:ea typeface="SimSun" panose="02010600030101010101" pitchFamily="2" charset="-122"/>
                          <a:cs typeface="Times New Roman" panose="02020603050405020304" pitchFamily="18" charset="0"/>
                        </a:rPr>
                        <a:t>the majority of</a:t>
                      </a:r>
                      <a:r>
                        <a:rPr lang="en-GB" sz="1400" kern="100">
                          <a:effectLst/>
                          <a:latin typeface="Arial" panose="020B0604020202020204" pitchFamily="34" charset="0"/>
                          <a:ea typeface="SimSun" panose="02010600030101010101" pitchFamily="2" charset="-122"/>
                          <a:cs typeface="Times New Roman" panose="02020603050405020304" pitchFamily="18" charset="0"/>
                        </a:rPr>
                        <a:t> issues relating to delivery of the “Statement of Requirements”. Responses are </a:t>
                      </a:r>
                      <a:r>
                        <a:rPr lang="en-GB" sz="1400" b="1" kern="100">
                          <a:effectLst/>
                          <a:latin typeface="Arial" panose="020B0604020202020204" pitchFamily="34" charset="0"/>
                          <a:ea typeface="SimSun" panose="02010600030101010101" pitchFamily="2" charset="-122"/>
                          <a:cs typeface="Times New Roman" panose="02020603050405020304" pitchFamily="18" charset="0"/>
                        </a:rPr>
                        <a:t>relevantly tailored</a:t>
                      </a:r>
                      <a:r>
                        <a:rPr lang="en-GB" sz="1400" kern="100">
                          <a:effectLst/>
                          <a:latin typeface="Arial" panose="020B0604020202020204" pitchFamily="34" charset="0"/>
                          <a:ea typeface="SimSun" panose="02010600030101010101" pitchFamily="2" charset="-122"/>
                          <a:cs typeface="Times New Roman" panose="02020603050405020304" pitchFamily="18" charset="0"/>
                        </a:rPr>
                        <a:t> to the customer’s requirements in</a:t>
                      </a:r>
                      <a:r>
                        <a:rPr lang="en-GB" sz="1400" b="1" kern="100">
                          <a:effectLst/>
                          <a:latin typeface="Arial" panose="020B0604020202020204" pitchFamily="34" charset="0"/>
                          <a:ea typeface="SimSun" panose="02010600030101010101" pitchFamily="2" charset="-122"/>
                          <a:cs typeface="Times New Roman" panose="02020603050405020304" pitchFamily="18" charset="0"/>
                        </a:rPr>
                        <a:t> the majority of</a:t>
                      </a:r>
                      <a:r>
                        <a:rPr lang="en-GB" sz="1400" kern="100">
                          <a:effectLst/>
                          <a:latin typeface="Arial" panose="020B0604020202020204" pitchFamily="34" charset="0"/>
                          <a:ea typeface="SimSun" panose="02010600030101010101" pitchFamily="2" charset="-122"/>
                          <a:cs typeface="Times New Roman" panose="02020603050405020304" pitchFamily="18" charset="0"/>
                        </a:rPr>
                        <a:t> </a:t>
                      </a:r>
                      <a:r>
                        <a:rPr lang="en-GB" sz="1400" b="1" kern="100">
                          <a:effectLst/>
                          <a:latin typeface="Arial" panose="020B0604020202020204" pitchFamily="34" charset="0"/>
                          <a:ea typeface="SimSun" panose="02010600030101010101" pitchFamily="2" charset="-122"/>
                          <a:cs typeface="Times New Roman" panose="02020603050405020304" pitchFamily="18" charset="0"/>
                        </a:rPr>
                        <a:t>aspects</a:t>
                      </a:r>
                      <a:r>
                        <a:rPr lang="en-GB" sz="1400" kern="100">
                          <a:effectLst/>
                          <a:latin typeface="Arial" panose="020B0604020202020204" pitchFamily="34" charset="0"/>
                          <a:ea typeface="SimSun" panose="02010600030101010101" pitchFamily="2" charset="-122"/>
                          <a:cs typeface="Times New Roman" panose="02020603050405020304" pitchFamily="18" charset="0"/>
                        </a:rPr>
                        <a:t>. Provides sufficient detail and quality of information to give a </a:t>
                      </a:r>
                      <a:r>
                        <a:rPr lang="en-GB" sz="1400" b="1" kern="100">
                          <a:effectLst/>
                          <a:latin typeface="Arial" panose="020B0604020202020204" pitchFamily="34" charset="0"/>
                          <a:ea typeface="SimSun" panose="02010600030101010101" pitchFamily="2" charset="-122"/>
                          <a:cs typeface="Times New Roman" panose="02020603050405020304" pitchFamily="18" charset="0"/>
                        </a:rPr>
                        <a:t>strong</a:t>
                      </a:r>
                      <a:r>
                        <a:rPr lang="en-GB" sz="1400" kern="100">
                          <a:effectLst/>
                          <a:latin typeface="Arial" panose="020B0604020202020204" pitchFamily="34" charset="0"/>
                          <a:ea typeface="SimSun" panose="02010600030101010101" pitchFamily="2" charset="-122"/>
                          <a:cs typeface="Times New Roman" panose="02020603050405020304" pitchFamily="18" charset="0"/>
                        </a:rPr>
                        <a:t> level of confidence that they will deliver.</a:t>
                      </a: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7003735"/>
                  </a:ext>
                </a:extLst>
              </a:tr>
              <a:tr h="653888">
                <a:tc>
                  <a:txBody>
                    <a:bodyPr/>
                    <a:lstStyle/>
                    <a:p>
                      <a:pPr algn="l">
                        <a:lnSpc>
                          <a:spcPct val="107000"/>
                        </a:lnSpc>
                      </a:pPr>
                      <a:r>
                        <a:rPr lang="en-GB" sz="1400" b="1" kern="100">
                          <a:effectLst/>
                          <a:latin typeface="Arial" panose="020B0604020202020204" pitchFamily="34" charset="0"/>
                          <a:ea typeface="SimSun" panose="02010600030101010101" pitchFamily="2" charset="-122"/>
                          <a:cs typeface="Times New Roman" panose="02020603050405020304" pitchFamily="18" charset="0"/>
                        </a:rPr>
                        <a:t>6 (Good)</a:t>
                      </a:r>
                      <a:endParaRPr lang="en-GB" sz="1400" kern="100">
                        <a:effectLst/>
                        <a:latin typeface="Arial" panose="020B0604020202020204" pitchFamily="34" charset="0"/>
                        <a:ea typeface="SimSun" panose="02010600030101010101" pitchFamily="2" charset="-122"/>
                        <a:cs typeface="Times New Roman" panose="02020603050405020304"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pPr>
                      <a:r>
                        <a:rPr lang="en-GB" sz="1400" kern="100">
                          <a:effectLst/>
                          <a:latin typeface="Arial" panose="020B0604020202020204" pitchFamily="34" charset="0"/>
                          <a:ea typeface="SimSun" panose="02010600030101010101" pitchFamily="2" charset="-122"/>
                          <a:cs typeface="Times New Roman" panose="02020603050405020304" pitchFamily="18" charset="0"/>
                        </a:rPr>
                        <a:t>Demonstrates </a:t>
                      </a:r>
                      <a:r>
                        <a:rPr lang="en-GB" sz="1400" b="1" kern="100">
                          <a:effectLst/>
                          <a:latin typeface="Arial" panose="020B0604020202020204" pitchFamily="34" charset="0"/>
                          <a:ea typeface="SimSun" panose="02010600030101010101" pitchFamily="2" charset="-122"/>
                          <a:cs typeface="Times New Roman" panose="02020603050405020304" pitchFamily="18" charset="0"/>
                        </a:rPr>
                        <a:t>a good</a:t>
                      </a:r>
                      <a:r>
                        <a:rPr lang="en-GB" sz="1400" kern="100">
                          <a:effectLst/>
                          <a:latin typeface="Arial" panose="020B0604020202020204" pitchFamily="34" charset="0"/>
                          <a:ea typeface="SimSun" panose="02010600030101010101" pitchFamily="2" charset="-122"/>
                          <a:cs typeface="Times New Roman" panose="02020603050405020304" pitchFamily="18" charset="0"/>
                        </a:rPr>
                        <a:t> understanding of </a:t>
                      </a:r>
                      <a:r>
                        <a:rPr lang="en-GB" sz="1400" b="1" kern="100">
                          <a:effectLst/>
                          <a:latin typeface="Arial" panose="020B0604020202020204" pitchFamily="34" charset="0"/>
                          <a:ea typeface="SimSun" panose="02010600030101010101" pitchFamily="2" charset="-122"/>
                          <a:cs typeface="Times New Roman" panose="02020603050405020304" pitchFamily="18" charset="0"/>
                        </a:rPr>
                        <a:t>many</a:t>
                      </a:r>
                      <a:r>
                        <a:rPr lang="en-GB" sz="1400" kern="100">
                          <a:effectLst/>
                          <a:latin typeface="Arial" panose="020B0604020202020204" pitchFamily="34" charset="0"/>
                          <a:ea typeface="SimSun" panose="02010600030101010101" pitchFamily="2" charset="-122"/>
                          <a:cs typeface="Times New Roman" panose="02020603050405020304" pitchFamily="18" charset="0"/>
                        </a:rPr>
                        <a:t> of the issues relating to the delivery of the “Statement of Requirements”. Responses are </a:t>
                      </a:r>
                      <a:r>
                        <a:rPr lang="en-GB" sz="1400" b="1" kern="100">
                          <a:effectLst/>
                          <a:latin typeface="Arial" panose="020B0604020202020204" pitchFamily="34" charset="0"/>
                          <a:ea typeface="SimSun" panose="02010600030101010101" pitchFamily="2" charset="-122"/>
                          <a:cs typeface="Times New Roman" panose="02020603050405020304" pitchFamily="18" charset="0"/>
                        </a:rPr>
                        <a:t>reasonably tailored</a:t>
                      </a:r>
                      <a:r>
                        <a:rPr lang="en-GB" sz="1400" kern="100">
                          <a:effectLst/>
                          <a:latin typeface="Arial" panose="020B0604020202020204" pitchFamily="34" charset="0"/>
                          <a:ea typeface="SimSun" panose="02010600030101010101" pitchFamily="2" charset="-122"/>
                          <a:cs typeface="Times New Roman" panose="02020603050405020304" pitchFamily="18" charset="0"/>
                        </a:rPr>
                        <a:t> to the customer’s requirements for </a:t>
                      </a:r>
                      <a:r>
                        <a:rPr lang="en-GB" sz="1400" b="1" kern="100">
                          <a:effectLst/>
                          <a:latin typeface="Arial" panose="020B0604020202020204" pitchFamily="34" charset="0"/>
                          <a:ea typeface="SimSun" panose="02010600030101010101" pitchFamily="2" charset="-122"/>
                          <a:cs typeface="Times New Roman" panose="02020603050405020304" pitchFamily="18" charset="0"/>
                        </a:rPr>
                        <a:t>many of the of aspects</a:t>
                      </a:r>
                      <a:r>
                        <a:rPr lang="en-GB" sz="1400" kern="100">
                          <a:effectLst/>
                          <a:latin typeface="Arial" panose="020B0604020202020204" pitchFamily="34" charset="0"/>
                          <a:ea typeface="SimSun" panose="02010600030101010101" pitchFamily="2" charset="-122"/>
                          <a:cs typeface="Times New Roman" panose="02020603050405020304" pitchFamily="18" charset="0"/>
                        </a:rPr>
                        <a:t>. Provides a </a:t>
                      </a:r>
                      <a:r>
                        <a:rPr lang="en-GB" sz="1400" b="1" kern="100">
                          <a:effectLst/>
                          <a:latin typeface="Arial" panose="020B0604020202020204" pitchFamily="34" charset="0"/>
                          <a:ea typeface="SimSun" panose="02010600030101010101" pitchFamily="2" charset="-122"/>
                          <a:cs typeface="Times New Roman" panose="02020603050405020304" pitchFamily="18" charset="0"/>
                        </a:rPr>
                        <a:t>good</a:t>
                      </a:r>
                      <a:r>
                        <a:rPr lang="en-GB" sz="1400" kern="100">
                          <a:effectLst/>
                          <a:latin typeface="Arial" panose="020B0604020202020204" pitchFamily="34" charset="0"/>
                          <a:ea typeface="SimSun" panose="02010600030101010101" pitchFamily="2" charset="-122"/>
                          <a:cs typeface="Times New Roman" panose="02020603050405020304" pitchFamily="18" charset="0"/>
                        </a:rPr>
                        <a:t> </a:t>
                      </a:r>
                      <a:r>
                        <a:rPr lang="en-GB" sz="1400" b="1" kern="100">
                          <a:effectLst/>
                          <a:latin typeface="Arial" panose="020B0604020202020204" pitchFamily="34" charset="0"/>
                          <a:ea typeface="SimSun" panose="02010600030101010101" pitchFamily="2" charset="-122"/>
                          <a:cs typeface="Times New Roman" panose="02020603050405020304" pitchFamily="18" charset="0"/>
                        </a:rPr>
                        <a:t>level</a:t>
                      </a:r>
                      <a:r>
                        <a:rPr lang="en-GB" sz="1400" kern="100">
                          <a:effectLst/>
                          <a:latin typeface="Arial" panose="020B0604020202020204" pitchFamily="34" charset="0"/>
                          <a:ea typeface="SimSun" panose="02010600030101010101" pitchFamily="2" charset="-122"/>
                          <a:cs typeface="Times New Roman" panose="02020603050405020304" pitchFamily="18" charset="0"/>
                        </a:rPr>
                        <a:t> of detail and quality  of information to give a </a:t>
                      </a:r>
                      <a:r>
                        <a:rPr lang="en-GB" sz="1400" b="1" kern="100">
                          <a:effectLst/>
                          <a:latin typeface="Arial" panose="020B0604020202020204" pitchFamily="34" charset="0"/>
                          <a:ea typeface="SimSun" panose="02010600030101010101" pitchFamily="2" charset="-122"/>
                          <a:cs typeface="Times New Roman" panose="02020603050405020304" pitchFamily="18" charset="0"/>
                        </a:rPr>
                        <a:t>good level</a:t>
                      </a:r>
                      <a:r>
                        <a:rPr lang="en-GB" sz="1400" kern="100">
                          <a:effectLst/>
                          <a:latin typeface="Arial" panose="020B0604020202020204" pitchFamily="34" charset="0"/>
                          <a:ea typeface="SimSun" panose="02010600030101010101" pitchFamily="2" charset="-122"/>
                          <a:cs typeface="Times New Roman" panose="02020603050405020304" pitchFamily="18" charset="0"/>
                        </a:rPr>
                        <a:t> of confidence that they will deliver.  </a:t>
                      </a: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62577421"/>
                  </a:ext>
                </a:extLst>
              </a:tr>
              <a:tr h="653888">
                <a:tc>
                  <a:txBody>
                    <a:bodyPr/>
                    <a:lstStyle/>
                    <a:p>
                      <a:pPr algn="l">
                        <a:lnSpc>
                          <a:spcPct val="107000"/>
                        </a:lnSpc>
                      </a:pPr>
                      <a:r>
                        <a:rPr lang="en-GB" sz="1400" b="1" kern="100">
                          <a:effectLst/>
                          <a:latin typeface="Arial" panose="020B0604020202020204" pitchFamily="34" charset="0"/>
                          <a:ea typeface="SimSun" panose="02010600030101010101" pitchFamily="2" charset="-122"/>
                          <a:cs typeface="Times New Roman" panose="02020603050405020304" pitchFamily="18" charset="0"/>
                        </a:rPr>
                        <a:t>4 (Satisfactory)</a:t>
                      </a:r>
                      <a:endParaRPr lang="en-GB" sz="1400" kern="100">
                        <a:effectLst/>
                        <a:latin typeface="Arial" panose="020B0604020202020204" pitchFamily="34" charset="0"/>
                        <a:ea typeface="SimSun" panose="02010600030101010101" pitchFamily="2" charset="-122"/>
                        <a:cs typeface="Times New Roman" panose="02020603050405020304"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pPr>
                      <a:r>
                        <a:rPr lang="en-GB" sz="1400" kern="100">
                          <a:effectLst/>
                          <a:latin typeface="Arial" panose="020B0604020202020204" pitchFamily="34" charset="0"/>
                          <a:ea typeface="SimSun" panose="02010600030101010101" pitchFamily="2" charset="-122"/>
                          <a:cs typeface="Times New Roman" panose="02020603050405020304" pitchFamily="18" charset="0"/>
                        </a:rPr>
                        <a:t>Demonstrates a </a:t>
                      </a:r>
                      <a:r>
                        <a:rPr lang="en-GB" sz="1400" b="1" kern="100">
                          <a:effectLst/>
                          <a:latin typeface="Arial" panose="020B0604020202020204" pitchFamily="34" charset="0"/>
                          <a:ea typeface="SimSun" panose="02010600030101010101" pitchFamily="2" charset="-122"/>
                          <a:cs typeface="Times New Roman" panose="02020603050405020304" pitchFamily="18" charset="0"/>
                        </a:rPr>
                        <a:t>satisfactory</a:t>
                      </a:r>
                      <a:r>
                        <a:rPr lang="en-GB" sz="1400" kern="100">
                          <a:effectLst/>
                          <a:latin typeface="Arial" panose="020B0604020202020204" pitchFamily="34" charset="0"/>
                          <a:ea typeface="SimSun" panose="02010600030101010101" pitchFamily="2" charset="-122"/>
                          <a:cs typeface="Times New Roman" panose="02020603050405020304" pitchFamily="18" charset="0"/>
                        </a:rPr>
                        <a:t> understanding of </a:t>
                      </a:r>
                      <a:r>
                        <a:rPr lang="en-GB" sz="1400" b="1" kern="100">
                          <a:effectLst/>
                          <a:latin typeface="Arial" panose="020B0604020202020204" pitchFamily="34" charset="0"/>
                          <a:ea typeface="SimSun" panose="02010600030101010101" pitchFamily="2" charset="-122"/>
                          <a:cs typeface="Times New Roman" panose="02020603050405020304" pitchFamily="18" charset="0"/>
                        </a:rPr>
                        <a:t>some</a:t>
                      </a:r>
                      <a:r>
                        <a:rPr lang="en-GB" sz="1400" kern="100">
                          <a:effectLst/>
                          <a:latin typeface="Arial" panose="020B0604020202020204" pitchFamily="34" charset="0"/>
                          <a:ea typeface="SimSun" panose="02010600030101010101" pitchFamily="2" charset="-122"/>
                          <a:cs typeface="Times New Roman" panose="02020603050405020304" pitchFamily="18" charset="0"/>
                        </a:rPr>
                        <a:t> of the issues relating to delivery of the “Statement of Requirements”. </a:t>
                      </a:r>
                      <a:r>
                        <a:rPr lang="en-GB" sz="1400" b="1" kern="100">
                          <a:effectLst/>
                          <a:latin typeface="Arial" panose="020B0604020202020204" pitchFamily="34" charset="0"/>
                          <a:ea typeface="SimSun" panose="02010600030101010101" pitchFamily="2" charset="-122"/>
                          <a:cs typeface="Times New Roman" panose="02020603050405020304" pitchFamily="18" charset="0"/>
                        </a:rPr>
                        <a:t>Only some appetite to tailor</a:t>
                      </a:r>
                      <a:r>
                        <a:rPr lang="en-GB" sz="1400" kern="100">
                          <a:effectLst/>
                          <a:latin typeface="Arial" panose="020B0604020202020204" pitchFamily="34" charset="0"/>
                          <a:ea typeface="SimSun" panose="02010600030101010101" pitchFamily="2" charset="-122"/>
                          <a:cs typeface="Times New Roman" panose="02020603050405020304" pitchFamily="18" charset="0"/>
                        </a:rPr>
                        <a:t> to customers requirements where required. Provides </a:t>
                      </a:r>
                      <a:r>
                        <a:rPr lang="en-GB" sz="1400" b="1" kern="100">
                          <a:effectLst/>
                          <a:latin typeface="Arial" panose="020B0604020202020204" pitchFamily="34" charset="0"/>
                          <a:ea typeface="SimSun" panose="02010600030101010101" pitchFamily="2" charset="-122"/>
                          <a:cs typeface="Times New Roman" panose="02020603050405020304" pitchFamily="18" charset="0"/>
                        </a:rPr>
                        <a:t>only some level</a:t>
                      </a:r>
                      <a:r>
                        <a:rPr lang="en-GB" sz="1400" kern="100">
                          <a:effectLst/>
                          <a:latin typeface="Arial" panose="020B0604020202020204" pitchFamily="34" charset="0"/>
                          <a:ea typeface="SimSun" panose="02010600030101010101" pitchFamily="2" charset="-122"/>
                          <a:cs typeface="Times New Roman" panose="02020603050405020304" pitchFamily="18" charset="0"/>
                        </a:rPr>
                        <a:t> of detail and quality of information to give </a:t>
                      </a:r>
                      <a:r>
                        <a:rPr lang="en-GB" sz="1400" b="1" kern="100">
                          <a:effectLst/>
                          <a:latin typeface="Arial" panose="020B0604020202020204" pitchFamily="34" charset="0"/>
                          <a:ea typeface="SimSun" panose="02010600030101010101" pitchFamily="2" charset="-122"/>
                          <a:cs typeface="Times New Roman" panose="02020603050405020304" pitchFamily="18" charset="0"/>
                        </a:rPr>
                        <a:t>only some level</a:t>
                      </a:r>
                      <a:r>
                        <a:rPr lang="en-GB" sz="1400" kern="100">
                          <a:effectLst/>
                          <a:latin typeface="Arial" panose="020B0604020202020204" pitchFamily="34" charset="0"/>
                          <a:ea typeface="SimSun" panose="02010600030101010101" pitchFamily="2" charset="-122"/>
                          <a:cs typeface="Times New Roman" panose="02020603050405020304" pitchFamily="18" charset="0"/>
                        </a:rPr>
                        <a:t> of confidence they will be able to deliver.</a:t>
                      </a: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76509759"/>
                  </a:ext>
                </a:extLst>
              </a:tr>
              <a:tr h="653888">
                <a:tc>
                  <a:txBody>
                    <a:bodyPr/>
                    <a:lstStyle/>
                    <a:p>
                      <a:pPr algn="l">
                        <a:lnSpc>
                          <a:spcPct val="107000"/>
                        </a:lnSpc>
                      </a:pPr>
                      <a:r>
                        <a:rPr lang="en-GB" sz="1400" b="1" kern="100">
                          <a:effectLst/>
                          <a:latin typeface="Arial" panose="020B0604020202020204" pitchFamily="34" charset="0"/>
                          <a:ea typeface="SimSun" panose="02010600030101010101" pitchFamily="2" charset="-122"/>
                          <a:cs typeface="Times New Roman" panose="02020603050405020304" pitchFamily="18" charset="0"/>
                        </a:rPr>
                        <a:t>2 (Unsatisfactory)</a:t>
                      </a:r>
                      <a:endParaRPr lang="en-GB" sz="1400" kern="100">
                        <a:effectLst/>
                        <a:latin typeface="Arial" panose="020B0604020202020204" pitchFamily="34" charset="0"/>
                        <a:ea typeface="SimSun" panose="02010600030101010101" pitchFamily="2" charset="-122"/>
                        <a:cs typeface="Times New Roman" panose="02020603050405020304"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pPr>
                      <a:r>
                        <a:rPr lang="en-GB" sz="1400" kern="100">
                          <a:effectLst/>
                          <a:latin typeface="Arial" panose="020B0604020202020204" pitchFamily="34" charset="0"/>
                          <a:ea typeface="SimSun" panose="02010600030101010101" pitchFamily="2" charset="-122"/>
                          <a:cs typeface="Times New Roman" panose="02020603050405020304" pitchFamily="18" charset="0"/>
                        </a:rPr>
                        <a:t>Demonstrates a </a:t>
                      </a:r>
                      <a:r>
                        <a:rPr lang="en-GB" sz="1400" b="1" kern="100">
                          <a:effectLst/>
                          <a:latin typeface="Arial" panose="020B0604020202020204" pitchFamily="34" charset="0"/>
                          <a:ea typeface="SimSun" panose="02010600030101010101" pitchFamily="2" charset="-122"/>
                          <a:cs typeface="Times New Roman" panose="02020603050405020304" pitchFamily="18" charset="0"/>
                        </a:rPr>
                        <a:t>poor</a:t>
                      </a:r>
                      <a:r>
                        <a:rPr lang="en-GB" sz="1400" kern="100">
                          <a:effectLst/>
                          <a:latin typeface="Arial" panose="020B0604020202020204" pitchFamily="34" charset="0"/>
                          <a:ea typeface="SimSun" panose="02010600030101010101" pitchFamily="2" charset="-122"/>
                          <a:cs typeface="Times New Roman" panose="02020603050405020304" pitchFamily="18" charset="0"/>
                        </a:rPr>
                        <a:t> understanding of the issues relating to delivery of the “Statement of Requirements”. </a:t>
                      </a:r>
                      <a:r>
                        <a:rPr lang="en-GB" sz="1400" b="1" kern="100">
                          <a:effectLst/>
                          <a:latin typeface="Arial" panose="020B0604020202020204" pitchFamily="34" charset="0"/>
                          <a:ea typeface="SimSun" panose="02010600030101010101" pitchFamily="2" charset="-122"/>
                          <a:cs typeface="Times New Roman" panose="02020603050405020304" pitchFamily="18" charset="0"/>
                        </a:rPr>
                        <a:t>Poor appetite to tailor</a:t>
                      </a:r>
                      <a:r>
                        <a:rPr lang="en-GB" sz="1400" kern="100">
                          <a:effectLst/>
                          <a:latin typeface="Arial" panose="020B0604020202020204" pitchFamily="34" charset="0"/>
                          <a:ea typeface="SimSun" panose="02010600030101010101" pitchFamily="2" charset="-122"/>
                          <a:cs typeface="Times New Roman" panose="02020603050405020304" pitchFamily="18" charset="0"/>
                        </a:rPr>
                        <a:t> to the customers requirements where required. Generally, an </a:t>
                      </a:r>
                      <a:r>
                        <a:rPr lang="en-GB" sz="1400" b="1" kern="100">
                          <a:effectLst/>
                          <a:latin typeface="Arial" panose="020B0604020202020204" pitchFamily="34" charset="0"/>
                          <a:ea typeface="SimSun" panose="02010600030101010101" pitchFamily="2" charset="-122"/>
                          <a:cs typeface="Times New Roman" panose="02020603050405020304" pitchFamily="18" charset="0"/>
                        </a:rPr>
                        <a:t>unsatisfactory </a:t>
                      </a:r>
                      <a:r>
                        <a:rPr lang="en-GB" sz="1400" kern="100">
                          <a:effectLst/>
                          <a:latin typeface="Arial" panose="020B0604020202020204" pitchFamily="34" charset="0"/>
                          <a:ea typeface="SimSun" panose="02010600030101010101" pitchFamily="2" charset="-122"/>
                          <a:cs typeface="Times New Roman" panose="02020603050405020304" pitchFamily="18" charset="0"/>
                        </a:rPr>
                        <a:t>and a</a:t>
                      </a:r>
                      <a:r>
                        <a:rPr lang="en-GB" sz="1400" b="1" kern="100">
                          <a:effectLst/>
                          <a:latin typeface="Arial" panose="020B0604020202020204" pitchFamily="34" charset="0"/>
                          <a:ea typeface="SimSun" panose="02010600030101010101" pitchFamily="2" charset="-122"/>
                          <a:cs typeface="Times New Roman" panose="02020603050405020304" pitchFamily="18" charset="0"/>
                        </a:rPr>
                        <a:t> low level</a:t>
                      </a:r>
                      <a:r>
                        <a:rPr lang="en-GB" sz="1400" kern="100">
                          <a:effectLst/>
                          <a:latin typeface="Arial" panose="020B0604020202020204" pitchFamily="34" charset="0"/>
                          <a:ea typeface="SimSun" panose="02010600030101010101" pitchFamily="2" charset="-122"/>
                          <a:cs typeface="Times New Roman" panose="02020603050405020304" pitchFamily="18" charset="0"/>
                        </a:rPr>
                        <a:t> of quality information and detail leading to a </a:t>
                      </a:r>
                      <a:r>
                        <a:rPr lang="en-GB" sz="1400" b="1" kern="100">
                          <a:effectLst/>
                          <a:latin typeface="Arial" panose="020B0604020202020204" pitchFamily="34" charset="0"/>
                          <a:ea typeface="SimSun" panose="02010600030101010101" pitchFamily="2" charset="-122"/>
                          <a:cs typeface="Times New Roman" panose="02020603050405020304" pitchFamily="18" charset="0"/>
                        </a:rPr>
                        <a:t>low</a:t>
                      </a:r>
                      <a:r>
                        <a:rPr lang="en-GB" sz="1400" kern="100">
                          <a:effectLst/>
                          <a:latin typeface="Arial" panose="020B0604020202020204" pitchFamily="34" charset="0"/>
                          <a:ea typeface="SimSun" panose="02010600030101010101" pitchFamily="2" charset="-122"/>
                          <a:cs typeface="Times New Roman" panose="02020603050405020304" pitchFamily="18" charset="0"/>
                        </a:rPr>
                        <a:t> </a:t>
                      </a:r>
                      <a:r>
                        <a:rPr lang="en-GB" sz="1400" b="1" kern="100">
                          <a:effectLst/>
                          <a:latin typeface="Arial" panose="020B0604020202020204" pitchFamily="34" charset="0"/>
                          <a:ea typeface="SimSun" panose="02010600030101010101" pitchFamily="2" charset="-122"/>
                          <a:cs typeface="Times New Roman" panose="02020603050405020304" pitchFamily="18" charset="0"/>
                        </a:rPr>
                        <a:t>level</a:t>
                      </a:r>
                      <a:r>
                        <a:rPr lang="en-GB" sz="1400" kern="100">
                          <a:effectLst/>
                          <a:latin typeface="Arial" panose="020B0604020202020204" pitchFamily="34" charset="0"/>
                          <a:ea typeface="SimSun" panose="02010600030101010101" pitchFamily="2" charset="-122"/>
                          <a:cs typeface="Times New Roman" panose="02020603050405020304" pitchFamily="18" charset="0"/>
                        </a:rPr>
                        <a:t> of confidence that they will deliver.</a:t>
                      </a: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93394825"/>
                  </a:ext>
                </a:extLst>
              </a:tr>
              <a:tr h="518732">
                <a:tc>
                  <a:txBody>
                    <a:bodyPr/>
                    <a:lstStyle/>
                    <a:p>
                      <a:pPr algn="l">
                        <a:lnSpc>
                          <a:spcPct val="107000"/>
                        </a:lnSpc>
                      </a:pPr>
                      <a:r>
                        <a:rPr lang="en-GB" sz="1400" b="1" kern="100">
                          <a:effectLst/>
                          <a:latin typeface="Arial" panose="020B0604020202020204" pitchFamily="34" charset="0"/>
                          <a:ea typeface="SimSun" panose="02010600030101010101" pitchFamily="2" charset="-122"/>
                          <a:cs typeface="Times New Roman" panose="02020603050405020304" pitchFamily="18" charset="0"/>
                        </a:rPr>
                        <a:t>0 (Fail)</a:t>
                      </a:r>
                      <a:endParaRPr lang="en-GB" sz="1400" kern="100">
                        <a:effectLst/>
                        <a:latin typeface="Arial" panose="020B0604020202020204" pitchFamily="34" charset="0"/>
                        <a:ea typeface="SimSun" panose="02010600030101010101" pitchFamily="2" charset="-122"/>
                        <a:cs typeface="Times New Roman" panose="02020603050405020304"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pPr>
                      <a:r>
                        <a:rPr lang="en-GB" sz="1400" b="1" kern="100" dirty="0">
                          <a:effectLst/>
                          <a:latin typeface="Arial" panose="020B0604020202020204" pitchFamily="34" charset="0"/>
                          <a:ea typeface="SimSun" panose="02010600030101010101" pitchFamily="2" charset="-122"/>
                          <a:cs typeface="Times New Roman" panose="02020603050405020304" pitchFamily="18" charset="0"/>
                        </a:rPr>
                        <a:t>Complete failure</a:t>
                      </a:r>
                      <a:r>
                        <a:rPr lang="en-GB" sz="1400" kern="100" dirty="0">
                          <a:effectLst/>
                          <a:latin typeface="Arial" panose="020B0604020202020204" pitchFamily="34" charset="0"/>
                          <a:ea typeface="SimSun" panose="02010600030101010101" pitchFamily="2" charset="-122"/>
                          <a:cs typeface="Times New Roman" panose="02020603050405020304" pitchFamily="18" charset="0"/>
                        </a:rPr>
                        <a:t> to address all material requirements of the “Statement of Requirements”. </a:t>
                      </a:r>
                      <a:r>
                        <a:rPr lang="en-GB" sz="1400" b="1" kern="100" dirty="0">
                          <a:effectLst/>
                          <a:latin typeface="Arial" panose="020B0604020202020204" pitchFamily="34" charset="0"/>
                          <a:ea typeface="SimSun" panose="02010600030101010101" pitchFamily="2" charset="-122"/>
                          <a:cs typeface="Times New Roman" panose="02020603050405020304" pitchFamily="18" charset="0"/>
                        </a:rPr>
                        <a:t>No tailoring</a:t>
                      </a:r>
                      <a:r>
                        <a:rPr lang="en-GB" sz="1400" kern="100" dirty="0">
                          <a:effectLst/>
                          <a:latin typeface="Arial" panose="020B0604020202020204" pitchFamily="34" charset="0"/>
                          <a:ea typeface="SimSun" panose="02010600030101010101" pitchFamily="2" charset="-122"/>
                          <a:cs typeface="Times New Roman" panose="02020603050405020304" pitchFamily="18" charset="0"/>
                        </a:rPr>
                        <a:t> of responses to meet customer requirements. </a:t>
                      </a:r>
                      <a:r>
                        <a:rPr lang="en-GB" sz="1400" b="1" kern="100" dirty="0">
                          <a:effectLst/>
                          <a:latin typeface="Arial" panose="020B0604020202020204" pitchFamily="34" charset="0"/>
                          <a:ea typeface="SimSun" panose="02010600030101010101" pitchFamily="2" charset="-122"/>
                          <a:cs typeface="Times New Roman" panose="02020603050405020304" pitchFamily="18" charset="0"/>
                        </a:rPr>
                        <a:t>No</a:t>
                      </a:r>
                      <a:r>
                        <a:rPr lang="en-GB" sz="1400" kern="100" dirty="0">
                          <a:effectLst/>
                          <a:latin typeface="Arial" panose="020B0604020202020204" pitchFamily="34" charset="0"/>
                          <a:ea typeface="SimSun" panose="02010600030101010101" pitchFamily="2" charset="-122"/>
                          <a:cs typeface="Times New Roman" panose="02020603050405020304" pitchFamily="18" charset="0"/>
                        </a:rPr>
                        <a:t> quality responses providing </a:t>
                      </a:r>
                      <a:r>
                        <a:rPr lang="en-GB" sz="1400" b="1" kern="100" dirty="0">
                          <a:effectLst/>
                          <a:latin typeface="Arial" panose="020B0604020202020204" pitchFamily="34" charset="0"/>
                          <a:ea typeface="SimSun" panose="02010600030101010101" pitchFamily="2" charset="-122"/>
                          <a:cs typeface="Times New Roman" panose="02020603050405020304" pitchFamily="18" charset="0"/>
                        </a:rPr>
                        <a:t>no</a:t>
                      </a:r>
                      <a:r>
                        <a:rPr lang="en-GB" sz="1400" kern="100" dirty="0">
                          <a:effectLst/>
                          <a:latin typeface="Arial" panose="020B0604020202020204" pitchFamily="34" charset="0"/>
                          <a:ea typeface="SimSun" panose="02010600030101010101" pitchFamily="2" charset="-122"/>
                          <a:cs typeface="Times New Roman" panose="02020603050405020304" pitchFamily="18" charset="0"/>
                        </a:rPr>
                        <a:t> confidence that they will deliver. </a:t>
                      </a: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34308072"/>
                  </a:ext>
                </a:extLst>
              </a:tr>
            </a:tbl>
          </a:graphicData>
        </a:graphic>
      </p:graphicFrame>
      <p:sp>
        <p:nvSpPr>
          <p:cNvPr id="4" name="Slide Number Placeholder 3">
            <a:extLst>
              <a:ext uri="{FF2B5EF4-FFF2-40B4-BE49-F238E27FC236}">
                <a16:creationId xmlns:a16="http://schemas.microsoft.com/office/drawing/2014/main" id="{54CC6F7A-F4A7-A1A8-EFC4-0B84559503F2}"/>
              </a:ext>
            </a:extLst>
          </p:cNvPr>
          <p:cNvSpPr>
            <a:spLocks noGrp="1"/>
          </p:cNvSpPr>
          <p:nvPr>
            <p:ph type="sldNum" sz="quarter" idx="12"/>
          </p:nvPr>
        </p:nvSpPr>
        <p:spPr/>
        <p:txBody>
          <a:bodyPr/>
          <a:lstStyle/>
          <a:p>
            <a:fld id="{E051598E-9D06-4046-8EF2-7702044C4E81}" type="slidenum">
              <a:rPr lang="en-US" smtClean="0"/>
              <a:pPr/>
              <a:t>15</a:t>
            </a:fld>
            <a:endParaRPr lang="en-US"/>
          </a:p>
        </p:txBody>
      </p:sp>
      <p:sp>
        <p:nvSpPr>
          <p:cNvPr id="6" name="Rectangle 1">
            <a:extLst>
              <a:ext uri="{FF2B5EF4-FFF2-40B4-BE49-F238E27FC236}">
                <a16:creationId xmlns:a16="http://schemas.microsoft.com/office/drawing/2014/main" id="{52089634-0899-19A5-900A-47A6B48A875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100" b="0" i="0" u="sng" strike="noStrike" cap="none" normalizeH="0" baseline="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Technical Scoring Methodology</a:t>
            </a:r>
            <a:endParaRPr kumimoji="0" lang="en-GB" altLang="zh-CN"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zh-CN"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17676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A36BB-54D6-42E8-B1DC-3C4AAF525197}"/>
              </a:ext>
            </a:extLst>
          </p:cNvPr>
          <p:cNvSpPr>
            <a:spLocks noGrp="1"/>
          </p:cNvSpPr>
          <p:nvPr>
            <p:ph type="title"/>
          </p:nvPr>
        </p:nvSpPr>
        <p:spPr>
          <a:xfrm>
            <a:off x="3111422" y="799589"/>
            <a:ext cx="6979026" cy="648072"/>
          </a:xfrm>
        </p:spPr>
        <p:txBody>
          <a:bodyPr>
            <a:normAutofit fontScale="90000"/>
          </a:bodyPr>
          <a:lstStyle/>
          <a:p>
            <a:r>
              <a:rPr lang="en-GB">
                <a:latin typeface="Arial"/>
                <a:cs typeface="Arial"/>
              </a:rPr>
              <a:t>Questions</a:t>
            </a:r>
            <a:br>
              <a:rPr lang="en-GB">
                <a:latin typeface="Arial"/>
                <a:cs typeface="Arial"/>
              </a:rPr>
            </a:br>
            <a:r>
              <a:rPr lang="en-GB">
                <a:latin typeface="Arial"/>
                <a:cs typeface="Arial"/>
              </a:rPr>
              <a:t> </a:t>
            </a:r>
            <a:endParaRPr lang="en-GB"/>
          </a:p>
        </p:txBody>
      </p:sp>
      <p:sp>
        <p:nvSpPr>
          <p:cNvPr id="3" name="Content Placeholder 2">
            <a:extLst>
              <a:ext uri="{FF2B5EF4-FFF2-40B4-BE49-F238E27FC236}">
                <a16:creationId xmlns:a16="http://schemas.microsoft.com/office/drawing/2014/main" id="{B058B7E7-6FAE-4EBA-A1CD-DD820511D90B}"/>
              </a:ext>
            </a:extLst>
          </p:cNvPr>
          <p:cNvSpPr>
            <a:spLocks noGrp="1"/>
          </p:cNvSpPr>
          <p:nvPr>
            <p:ph idx="1"/>
          </p:nvPr>
        </p:nvSpPr>
        <p:spPr>
          <a:xfrm>
            <a:off x="744000" y="1846263"/>
            <a:ext cx="10404969" cy="4064455"/>
          </a:xfrm>
        </p:spPr>
        <p:txBody>
          <a:bodyPr/>
          <a:lstStyle/>
          <a:p>
            <a:endParaRPr lang="en-GB">
              <a:solidFill>
                <a:schemeClr val="bg1">
                  <a:lumMod val="50000"/>
                </a:schemeClr>
              </a:solidFill>
              <a:latin typeface="+mj-lt"/>
              <a:cs typeface="Calibri" panose="020F0502020204030204" pitchFamily="34" charset="0"/>
            </a:endParaRPr>
          </a:p>
          <a:p>
            <a:endParaRPr lang="en-GB">
              <a:solidFill>
                <a:schemeClr val="bg1">
                  <a:lumMod val="50000"/>
                </a:schemeClr>
              </a:solidFill>
              <a:latin typeface="+mj-lt"/>
              <a:cs typeface="Calibri" panose="020F0502020204030204" pitchFamily="34" charset="0"/>
            </a:endParaRPr>
          </a:p>
          <a:p>
            <a:endParaRPr lang="en-GB"/>
          </a:p>
        </p:txBody>
      </p:sp>
      <p:sp>
        <p:nvSpPr>
          <p:cNvPr id="4" name="Slide Number Placeholder 3">
            <a:extLst>
              <a:ext uri="{FF2B5EF4-FFF2-40B4-BE49-F238E27FC236}">
                <a16:creationId xmlns:a16="http://schemas.microsoft.com/office/drawing/2014/main" id="{E38297F1-3EBC-461B-B79D-D3ED7B421B57}"/>
              </a:ext>
            </a:extLst>
          </p:cNvPr>
          <p:cNvSpPr>
            <a:spLocks noGrp="1"/>
          </p:cNvSpPr>
          <p:nvPr>
            <p:ph type="sldNum" sz="quarter" idx="12"/>
          </p:nvPr>
        </p:nvSpPr>
        <p:spPr/>
        <p:txBody>
          <a:bodyPr/>
          <a:lstStyle/>
          <a:p>
            <a:fld id="{E051598E-9D06-4046-8EF2-7702044C4E81}" type="slidenum">
              <a:rPr lang="en-US" smtClean="0"/>
              <a:pPr/>
              <a:t>16</a:t>
            </a:fld>
            <a:endParaRPr lang="en-US"/>
          </a:p>
        </p:txBody>
      </p:sp>
      <p:sp>
        <p:nvSpPr>
          <p:cNvPr id="5" name="TextBox 4">
            <a:extLst>
              <a:ext uri="{FF2B5EF4-FFF2-40B4-BE49-F238E27FC236}">
                <a16:creationId xmlns:a16="http://schemas.microsoft.com/office/drawing/2014/main" id="{47BAC351-CC8E-C3F7-9A42-5904577054B0}"/>
              </a:ext>
            </a:extLst>
          </p:cNvPr>
          <p:cNvSpPr txBox="1"/>
          <p:nvPr/>
        </p:nvSpPr>
        <p:spPr>
          <a:xfrm>
            <a:off x="371192" y="1386403"/>
            <a:ext cx="11307778"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lang="en-US" altLang="en-US" sz="1200" dirty="0">
                <a:ea typeface="Calibri" panose="020F0502020204030204" pitchFamily="34" charset="0"/>
              </a:rPr>
              <a:t>1. </a:t>
            </a:r>
            <a:r>
              <a:rPr kumimoji="0" lang="en-US" altLang="en-US" sz="1200" b="0" i="0" u="none" strike="noStrike" cap="none" normalizeH="0" baseline="0" dirty="0">
                <a:ln>
                  <a:noFill/>
                </a:ln>
                <a:solidFill>
                  <a:schemeClr val="tx1"/>
                </a:solidFill>
                <a:effectLst/>
                <a:ea typeface="Calibri" panose="020F0502020204030204" pitchFamily="34" charset="0"/>
              </a:rPr>
              <a:t>In the minimum criteria document, point #2 describes that lead organization must have 10 mil GBP grants management and implementation experience. Is it concerned with managing 10 mil GBP grant only in Pakistan or else BHC will consider the global portfolio</a:t>
            </a:r>
            <a:r>
              <a:rPr lang="en-US" altLang="en-US" sz="1200" dirty="0">
                <a:ea typeface="Calibri" panose="020F0502020204030204" pitchFamily="34" charset="0"/>
              </a:rPr>
              <a:t>?</a:t>
            </a:r>
          </a:p>
          <a:p>
            <a:pPr marR="0" lvl="0" algn="l" defTabSz="914400" rtl="0" eaLnBrk="0" fontAlgn="base" latinLnBrk="0" hangingPunct="0">
              <a:lnSpc>
                <a:spcPct val="100000"/>
              </a:lnSpc>
              <a:spcBef>
                <a:spcPct val="0"/>
              </a:spcBef>
              <a:spcAft>
                <a:spcPct val="0"/>
              </a:spcAft>
              <a:buClrTx/>
              <a:buSzTx/>
              <a:tabLst/>
            </a:pPr>
            <a:r>
              <a:rPr lang="en-US" sz="1200" b="1" dirty="0">
                <a:cs typeface="Arial"/>
              </a:rPr>
              <a:t>A. BHC will consider Global portfolio</a:t>
            </a:r>
          </a:p>
          <a:p>
            <a:pPr marR="0" lvl="0" algn="l" defTabSz="914400" rtl="0" eaLnBrk="0" fontAlgn="base" latinLnBrk="0" hangingPunct="0">
              <a:lnSpc>
                <a:spcPct val="100000"/>
              </a:lnSpc>
              <a:spcBef>
                <a:spcPct val="0"/>
              </a:spcBef>
              <a:spcAft>
                <a:spcPct val="0"/>
              </a:spcAft>
              <a:buClrTx/>
              <a:buSzTx/>
              <a:tabLst/>
            </a:pPr>
            <a:endParaRPr lang="en-GB" sz="1200" dirty="0">
              <a:cs typeface="Arial"/>
            </a:endParaRPr>
          </a:p>
          <a:p>
            <a:pPr marR="0" lvl="0" algn="l" defTabSz="914400" rtl="0" eaLnBrk="0" fontAlgn="base" latinLnBrk="0" hangingPunct="0">
              <a:lnSpc>
                <a:spcPct val="100000"/>
              </a:lnSpc>
              <a:spcBef>
                <a:spcPct val="0"/>
              </a:spcBef>
              <a:spcAft>
                <a:spcPct val="0"/>
              </a:spcAft>
              <a:buClrTx/>
              <a:buSzTx/>
              <a:tabLst/>
            </a:pPr>
            <a:r>
              <a:rPr lang="en-GB" sz="1200" dirty="0">
                <a:cs typeface="Arial"/>
              </a:rPr>
              <a:t>2. What is the difference between Terms of Reference and Statement of Requirements? </a:t>
            </a:r>
          </a:p>
          <a:p>
            <a:pPr marL="228600" marR="0" lvl="0" indent="-228600" algn="l" defTabSz="914400" rtl="0" eaLnBrk="0" fontAlgn="base" latinLnBrk="0" hangingPunct="0">
              <a:lnSpc>
                <a:spcPct val="100000"/>
              </a:lnSpc>
              <a:spcBef>
                <a:spcPct val="0"/>
              </a:spcBef>
              <a:spcAft>
                <a:spcPct val="0"/>
              </a:spcAft>
              <a:buClrTx/>
              <a:buSzTx/>
              <a:buAutoNum type="alphaUcPeriod"/>
              <a:tabLst/>
            </a:pPr>
            <a:r>
              <a:rPr lang="en-GB" sz="1200" b="1" dirty="0">
                <a:cs typeface="Arial"/>
              </a:rPr>
              <a:t>TORS are more prescriptive on the scope and deliverables and commonly used for commercial procurements. Statement of Requirement (SOR) provide scope through the overall objective and results expected.  </a:t>
            </a:r>
          </a:p>
          <a:p>
            <a:pPr marR="0" lvl="0" algn="l" defTabSz="914400" rtl="0" eaLnBrk="0" fontAlgn="base" latinLnBrk="0" hangingPunct="0">
              <a:lnSpc>
                <a:spcPct val="100000"/>
              </a:lnSpc>
              <a:spcBef>
                <a:spcPct val="0"/>
              </a:spcBef>
              <a:spcAft>
                <a:spcPct val="0"/>
              </a:spcAft>
              <a:buClrTx/>
              <a:buSzTx/>
              <a:tabLst/>
            </a:pPr>
            <a:endParaRPr lang="en-GB" sz="1200" b="1" dirty="0">
              <a:cs typeface="Arial"/>
            </a:endParaRPr>
          </a:p>
          <a:p>
            <a:pPr marR="0" lvl="0" algn="l" defTabSz="914400" rtl="0" eaLnBrk="0" fontAlgn="base" latinLnBrk="0" hangingPunct="0">
              <a:lnSpc>
                <a:spcPct val="100000"/>
              </a:lnSpc>
              <a:spcBef>
                <a:spcPct val="0"/>
              </a:spcBef>
              <a:spcAft>
                <a:spcPct val="0"/>
              </a:spcAft>
              <a:buClrTx/>
              <a:buSzTx/>
              <a:tabLst/>
            </a:pPr>
            <a:r>
              <a:rPr lang="en-GB" sz="1200" dirty="0">
                <a:cs typeface="Arial"/>
              </a:rPr>
              <a:t>3. What is an Accountable Grant (AG)? </a:t>
            </a:r>
          </a:p>
          <a:p>
            <a:pPr marL="228600" lvl="0" indent="-228600" eaLnBrk="0" fontAlgn="base" hangingPunct="0">
              <a:spcBef>
                <a:spcPct val="0"/>
              </a:spcBef>
              <a:spcAft>
                <a:spcPct val="0"/>
              </a:spcAft>
              <a:buAutoNum type="alphaUcPeriod"/>
            </a:pPr>
            <a:r>
              <a:rPr lang="en-GB" sz="1200" b="1" dirty="0">
                <a:cs typeface="Arial"/>
              </a:rPr>
              <a:t>The AG are the funding arrangements which we sign with Not for Profit Organisations.  </a:t>
            </a:r>
          </a:p>
          <a:p>
            <a:pPr lvl="0" eaLnBrk="0" fontAlgn="base" hangingPunct="0">
              <a:spcBef>
                <a:spcPct val="0"/>
              </a:spcBef>
              <a:spcAft>
                <a:spcPct val="0"/>
              </a:spcAft>
            </a:pPr>
            <a:endParaRPr lang="en-GB" sz="1200" b="1" dirty="0">
              <a:cs typeface="Arial"/>
            </a:endParaRPr>
          </a:p>
          <a:p>
            <a:pPr lvl="0" eaLnBrk="0" fontAlgn="base" hangingPunct="0">
              <a:spcBef>
                <a:spcPct val="0"/>
              </a:spcBef>
              <a:spcAft>
                <a:spcPct val="0"/>
              </a:spcAft>
            </a:pPr>
            <a:r>
              <a:rPr lang="en-GB" sz="1200" dirty="0">
                <a:cs typeface="Arial"/>
              </a:rPr>
              <a:t>4. Which currency shall be used for signing the grant? </a:t>
            </a:r>
          </a:p>
          <a:p>
            <a:pPr marL="228600" lvl="0" indent="-228600" eaLnBrk="0" fontAlgn="base" hangingPunct="0">
              <a:spcBef>
                <a:spcPct val="0"/>
              </a:spcBef>
              <a:spcAft>
                <a:spcPct val="0"/>
              </a:spcAft>
              <a:buAutoNum type="alphaUcPeriod"/>
            </a:pPr>
            <a:r>
              <a:rPr lang="en-GB" sz="1200" b="1" dirty="0">
                <a:cs typeface="Arial"/>
              </a:rPr>
              <a:t>We will sign the AG with the lead consortium partner in UK£. All funds disbursed and financial reporting will also be in UK£s. It is up to the lead partner to decide which currency they choose to use for contracts/agreements with their downstream partners.  </a:t>
            </a:r>
          </a:p>
          <a:p>
            <a:pPr lvl="0" eaLnBrk="0" fontAlgn="base" hangingPunct="0">
              <a:spcBef>
                <a:spcPct val="0"/>
              </a:spcBef>
              <a:spcAft>
                <a:spcPct val="0"/>
              </a:spcAft>
            </a:pPr>
            <a:endParaRPr lang="en-GB" sz="1200" b="1" dirty="0">
              <a:cs typeface="Arial"/>
            </a:endParaRPr>
          </a:p>
          <a:p>
            <a:pPr lvl="0" eaLnBrk="0" fontAlgn="base" hangingPunct="0">
              <a:spcBef>
                <a:spcPct val="0"/>
              </a:spcBef>
              <a:spcAft>
                <a:spcPct val="0"/>
              </a:spcAft>
            </a:pPr>
            <a:r>
              <a:rPr lang="en-GB" sz="1200" dirty="0">
                <a:cs typeface="Arial"/>
              </a:rPr>
              <a:t>5. Can partners request for release of funds in advance?  </a:t>
            </a:r>
          </a:p>
          <a:p>
            <a:pPr marL="228600" lvl="0" indent="-228600" eaLnBrk="0" fontAlgn="base" hangingPunct="0">
              <a:spcBef>
                <a:spcPct val="0"/>
              </a:spcBef>
              <a:spcAft>
                <a:spcPct val="0"/>
              </a:spcAft>
              <a:buAutoNum type="alphaUcPeriod"/>
            </a:pPr>
            <a:r>
              <a:rPr lang="en-GB" sz="1200" b="1" dirty="0">
                <a:cs typeface="Arial"/>
              </a:rPr>
              <a:t>FCDO does not release funds in advance of need. Our preferred mode is to reimburse the actual expenditures on a quarterly basis. This is discussed and finalised at the due diligence assessment stage.</a:t>
            </a:r>
          </a:p>
          <a:p>
            <a:pPr lvl="0" eaLnBrk="0" fontAlgn="base" hangingPunct="0">
              <a:spcBef>
                <a:spcPct val="0"/>
              </a:spcBef>
              <a:spcAft>
                <a:spcPct val="0"/>
              </a:spcAft>
            </a:pPr>
            <a:r>
              <a:rPr lang="en-GB" sz="1200" b="1" dirty="0">
                <a:cs typeface="Arial"/>
              </a:rPr>
              <a:t> </a:t>
            </a:r>
          </a:p>
          <a:p>
            <a:pPr marL="228600" lvl="0" indent="-228600" eaLnBrk="0" fontAlgn="base" hangingPunct="0">
              <a:spcBef>
                <a:spcPct val="0"/>
              </a:spcBef>
              <a:spcAft>
                <a:spcPct val="0"/>
              </a:spcAft>
              <a:buAutoNum type="arabicPeriod" startAt="6"/>
            </a:pPr>
            <a:r>
              <a:rPr lang="en-GB" sz="1200" dirty="0">
                <a:cs typeface="Arial"/>
              </a:rPr>
              <a:t>What if the implementing partner fails to deliver the agreed output linked to the release of payment?</a:t>
            </a:r>
          </a:p>
          <a:p>
            <a:pPr lvl="0" eaLnBrk="0" fontAlgn="base" hangingPunct="0">
              <a:spcBef>
                <a:spcPct val="0"/>
              </a:spcBef>
              <a:spcAft>
                <a:spcPct val="0"/>
              </a:spcAft>
            </a:pPr>
            <a:r>
              <a:rPr lang="en-GB" sz="1200" b="1" dirty="0">
                <a:cs typeface="Arial"/>
              </a:rPr>
              <a:t>A. There shall be a grace period of  one quarter from the agreed date of deliverables to cover a progress lag.   Strong justification will be required and has to be agreed in advance with FCDO. </a:t>
            </a:r>
          </a:p>
          <a:p>
            <a:pPr marR="0" lvl="0" algn="l" defTabSz="914400" rtl="0" eaLnBrk="0" fontAlgn="base" latinLnBrk="0" hangingPunct="0">
              <a:lnSpc>
                <a:spcPct val="100000"/>
              </a:lnSpc>
              <a:spcBef>
                <a:spcPct val="0"/>
              </a:spcBef>
              <a:spcAft>
                <a:spcPct val="0"/>
              </a:spcAft>
              <a:buClrTx/>
              <a:buSzTx/>
              <a:tabLst/>
            </a:pPr>
            <a:r>
              <a:rPr lang="en-GB" sz="1200" dirty="0">
                <a:cs typeface="Arial"/>
              </a:rPr>
              <a:t> </a:t>
            </a:r>
          </a:p>
          <a:p>
            <a:pPr marL="342900" indent="-342900">
              <a:buAutoNum type="arabicPeriod"/>
            </a:pPr>
            <a:endParaRPr lang="en-GB" sz="1200" dirty="0">
              <a:cs typeface="Arial"/>
            </a:endParaRPr>
          </a:p>
        </p:txBody>
      </p:sp>
      <p:sp>
        <p:nvSpPr>
          <p:cNvPr id="8" name="TextBox 7">
            <a:extLst>
              <a:ext uri="{FF2B5EF4-FFF2-40B4-BE49-F238E27FC236}">
                <a16:creationId xmlns:a16="http://schemas.microsoft.com/office/drawing/2014/main" id="{4C0FC8BF-F3FC-BBC9-A5DB-7179BC205706}"/>
              </a:ext>
            </a:extLst>
          </p:cNvPr>
          <p:cNvSpPr txBox="1"/>
          <p:nvPr/>
        </p:nvSpPr>
        <p:spPr>
          <a:xfrm>
            <a:off x="6763675" y="3105834"/>
            <a:ext cx="950118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AutoNum type="arabicPeriod"/>
            </a:pPr>
            <a:endParaRPr lang="en-GB">
              <a:cs typeface="Arial"/>
            </a:endParaRPr>
          </a:p>
          <a:p>
            <a:pPr marL="342900" indent="-342900">
              <a:buAutoNum type="arabicPeriod"/>
            </a:pPr>
            <a:endParaRPr lang="en-GB">
              <a:cs typeface="Arial"/>
            </a:endParaRPr>
          </a:p>
        </p:txBody>
      </p:sp>
    </p:spTree>
    <p:extLst>
      <p:ext uri="{BB962C8B-B14F-4D97-AF65-F5344CB8AC3E}">
        <p14:creationId xmlns:p14="http://schemas.microsoft.com/office/powerpoint/2010/main" val="824515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D269E-15E3-44AC-B622-0F91EFC8A581}"/>
              </a:ext>
            </a:extLst>
          </p:cNvPr>
          <p:cNvSpPr>
            <a:spLocks noGrp="1"/>
          </p:cNvSpPr>
          <p:nvPr>
            <p:ph type="title"/>
          </p:nvPr>
        </p:nvSpPr>
        <p:spPr>
          <a:xfrm>
            <a:off x="4731018" y="1082775"/>
            <a:ext cx="2351538" cy="648072"/>
          </a:xfrm>
        </p:spPr>
        <p:txBody>
          <a:bodyPr>
            <a:normAutofit/>
          </a:bodyPr>
          <a:lstStyle/>
          <a:p>
            <a:pPr algn="ctr"/>
            <a:r>
              <a:rPr lang="en-GB"/>
              <a:t>Q &amp; A</a:t>
            </a:r>
          </a:p>
        </p:txBody>
      </p:sp>
      <p:sp>
        <p:nvSpPr>
          <p:cNvPr id="3" name="Content Placeholder 2">
            <a:extLst>
              <a:ext uri="{FF2B5EF4-FFF2-40B4-BE49-F238E27FC236}">
                <a16:creationId xmlns:a16="http://schemas.microsoft.com/office/drawing/2014/main" id="{8DDE8456-40DC-42BA-AA97-3BB76CC11847}"/>
              </a:ext>
            </a:extLst>
          </p:cNvPr>
          <p:cNvSpPr>
            <a:spLocks noGrp="1"/>
          </p:cNvSpPr>
          <p:nvPr>
            <p:ph idx="1"/>
          </p:nvPr>
        </p:nvSpPr>
        <p:spPr>
          <a:xfrm>
            <a:off x="744000" y="4178254"/>
            <a:ext cx="10704000" cy="1326129"/>
          </a:xfrm>
        </p:spPr>
        <p:txBody>
          <a:bodyPr/>
          <a:lstStyle/>
          <a:p>
            <a:pPr algn="ctr"/>
            <a:r>
              <a:rPr lang="en-US" sz="2000">
                <a:solidFill>
                  <a:schemeClr val="tx1"/>
                </a:solidFill>
              </a:rPr>
              <a:t>Programme Team to respond to questions</a:t>
            </a:r>
          </a:p>
          <a:p>
            <a:endParaRPr lang="en-GB"/>
          </a:p>
        </p:txBody>
      </p:sp>
      <p:sp>
        <p:nvSpPr>
          <p:cNvPr id="4" name="Slide Number Placeholder 3">
            <a:extLst>
              <a:ext uri="{FF2B5EF4-FFF2-40B4-BE49-F238E27FC236}">
                <a16:creationId xmlns:a16="http://schemas.microsoft.com/office/drawing/2014/main" id="{085790BD-62B4-4EAC-A575-77A1ECCE950B}"/>
              </a:ext>
            </a:extLst>
          </p:cNvPr>
          <p:cNvSpPr>
            <a:spLocks noGrp="1"/>
          </p:cNvSpPr>
          <p:nvPr>
            <p:ph type="sldNum" sz="quarter" idx="12"/>
          </p:nvPr>
        </p:nvSpPr>
        <p:spPr/>
        <p:txBody>
          <a:bodyPr/>
          <a:lstStyle/>
          <a:p>
            <a:fld id="{E051598E-9D06-4046-8EF2-7702044C4E81}" type="slidenum">
              <a:rPr lang="en-US" smtClean="0"/>
              <a:pPr/>
              <a:t>17</a:t>
            </a:fld>
            <a:endParaRPr lang="en-US"/>
          </a:p>
        </p:txBody>
      </p:sp>
      <p:pic>
        <p:nvPicPr>
          <p:cNvPr id="5" name="Picture 4">
            <a:extLst>
              <a:ext uri="{FF2B5EF4-FFF2-40B4-BE49-F238E27FC236}">
                <a16:creationId xmlns:a16="http://schemas.microsoft.com/office/drawing/2014/main" id="{86CD1773-B61B-4474-B87E-1495AFE0CD56}"/>
              </a:ext>
            </a:extLst>
          </p:cNvPr>
          <p:cNvPicPr>
            <a:picLocks noChangeAspect="1"/>
          </p:cNvPicPr>
          <p:nvPr/>
        </p:nvPicPr>
        <p:blipFill>
          <a:blip r:embed="rId2"/>
          <a:stretch>
            <a:fillRect/>
          </a:stretch>
        </p:blipFill>
        <p:spPr>
          <a:xfrm>
            <a:off x="4658406" y="2346798"/>
            <a:ext cx="2600961" cy="1215505"/>
          </a:xfrm>
          <a:prstGeom prst="rect">
            <a:avLst/>
          </a:prstGeom>
        </p:spPr>
      </p:pic>
    </p:spTree>
    <p:extLst>
      <p:ext uri="{BB962C8B-B14F-4D97-AF65-F5344CB8AC3E}">
        <p14:creationId xmlns:p14="http://schemas.microsoft.com/office/powerpoint/2010/main" val="2695567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16D97-7A3A-4863-AF81-F3F48FA5CFEF}"/>
              </a:ext>
            </a:extLst>
          </p:cNvPr>
          <p:cNvSpPr>
            <a:spLocks noGrp="1"/>
          </p:cNvSpPr>
          <p:nvPr>
            <p:ph type="title"/>
          </p:nvPr>
        </p:nvSpPr>
        <p:spPr>
          <a:xfrm>
            <a:off x="4851044" y="705544"/>
            <a:ext cx="1913742" cy="648072"/>
          </a:xfrm>
        </p:spPr>
        <p:txBody>
          <a:bodyPr/>
          <a:lstStyle/>
          <a:p>
            <a:r>
              <a:rPr lang="en-GB"/>
              <a:t>Agenda</a:t>
            </a:r>
          </a:p>
        </p:txBody>
      </p:sp>
      <p:sp>
        <p:nvSpPr>
          <p:cNvPr id="4" name="Slide Number Placeholder 3">
            <a:extLst>
              <a:ext uri="{FF2B5EF4-FFF2-40B4-BE49-F238E27FC236}">
                <a16:creationId xmlns:a16="http://schemas.microsoft.com/office/drawing/2014/main" id="{E721CBF5-F220-4E38-A814-06A549B60C62}"/>
              </a:ext>
            </a:extLst>
          </p:cNvPr>
          <p:cNvSpPr>
            <a:spLocks noGrp="1"/>
          </p:cNvSpPr>
          <p:nvPr>
            <p:ph type="sldNum" sz="quarter" idx="12"/>
          </p:nvPr>
        </p:nvSpPr>
        <p:spPr/>
        <p:txBody>
          <a:bodyPr/>
          <a:lstStyle/>
          <a:p>
            <a:fld id="{E051598E-9D06-4046-8EF2-7702044C4E81}" type="slidenum">
              <a:rPr lang="en-US" smtClean="0"/>
              <a:pPr/>
              <a:t>2</a:t>
            </a:fld>
            <a:endParaRPr lang="en-US"/>
          </a:p>
        </p:txBody>
      </p:sp>
      <p:graphicFrame>
        <p:nvGraphicFramePr>
          <p:cNvPr id="6" name="Table 6">
            <a:extLst>
              <a:ext uri="{FF2B5EF4-FFF2-40B4-BE49-F238E27FC236}">
                <a16:creationId xmlns:a16="http://schemas.microsoft.com/office/drawing/2014/main" id="{7570F202-D444-4CBA-B645-5AD53F112A0A}"/>
              </a:ext>
            </a:extLst>
          </p:cNvPr>
          <p:cNvGraphicFramePr>
            <a:graphicFrameLocks noGrp="1"/>
          </p:cNvGraphicFramePr>
          <p:nvPr>
            <p:extLst>
              <p:ext uri="{D42A27DB-BD31-4B8C-83A1-F6EECF244321}">
                <p14:modId xmlns:p14="http://schemas.microsoft.com/office/powerpoint/2010/main" val="1536705060"/>
              </p:ext>
            </p:extLst>
          </p:nvPr>
        </p:nvGraphicFramePr>
        <p:xfrm>
          <a:off x="1595154" y="1552425"/>
          <a:ext cx="8568193" cy="3288617"/>
        </p:xfrm>
        <a:graphic>
          <a:graphicData uri="http://schemas.openxmlformats.org/drawingml/2006/table">
            <a:tbl>
              <a:tblPr firstRow="1" bandRow="1">
                <a:tableStyleId>{073A0DAA-6AF3-43AB-8588-CEC1D06C72B9}</a:tableStyleId>
              </a:tblPr>
              <a:tblGrid>
                <a:gridCol w="4509334">
                  <a:extLst>
                    <a:ext uri="{9D8B030D-6E8A-4147-A177-3AD203B41FA5}">
                      <a16:colId xmlns:a16="http://schemas.microsoft.com/office/drawing/2014/main" val="3146094906"/>
                    </a:ext>
                  </a:extLst>
                </a:gridCol>
                <a:gridCol w="4058859">
                  <a:extLst>
                    <a:ext uri="{9D8B030D-6E8A-4147-A177-3AD203B41FA5}">
                      <a16:colId xmlns:a16="http://schemas.microsoft.com/office/drawing/2014/main" val="1577868794"/>
                    </a:ext>
                  </a:extLst>
                </a:gridCol>
              </a:tblGrid>
              <a:tr h="483361">
                <a:tc>
                  <a:txBody>
                    <a:bodyPr/>
                    <a:lstStyle/>
                    <a:p>
                      <a:r>
                        <a:rPr lang="en-GB"/>
                        <a:t>Section</a:t>
                      </a:r>
                    </a:p>
                  </a:txBody>
                  <a:tcPr>
                    <a:solidFill>
                      <a:srgbClr val="012169"/>
                    </a:solidFill>
                  </a:tcPr>
                </a:tc>
                <a:tc>
                  <a:txBody>
                    <a:bodyPr/>
                    <a:lstStyle/>
                    <a:p>
                      <a:r>
                        <a:rPr lang="en-GB"/>
                        <a:t>Presented by</a:t>
                      </a:r>
                    </a:p>
                  </a:txBody>
                  <a:tcPr>
                    <a:solidFill>
                      <a:srgbClr val="012169"/>
                    </a:solidFill>
                  </a:tcPr>
                </a:tc>
                <a:extLst>
                  <a:ext uri="{0D108BD9-81ED-4DB2-BD59-A6C34878D82A}">
                    <a16:rowId xmlns:a16="http://schemas.microsoft.com/office/drawing/2014/main" val="3614505666"/>
                  </a:ext>
                </a:extLst>
              </a:tr>
              <a:tr h="519256">
                <a:tc>
                  <a:txBody>
                    <a:bodyPr/>
                    <a:lstStyle/>
                    <a:p>
                      <a:r>
                        <a:rPr lang="en-GB"/>
                        <a:t>Welcome and introductions</a:t>
                      </a:r>
                    </a:p>
                  </a:txBody>
                  <a:tcPr/>
                </a:tc>
                <a:tc>
                  <a:txBody>
                    <a:bodyPr/>
                    <a:lstStyle/>
                    <a:p>
                      <a:r>
                        <a:rPr lang="en-GB"/>
                        <a:t>Tanya Zebroff, SRO GOAL</a:t>
                      </a:r>
                    </a:p>
                  </a:txBody>
                  <a:tcPr/>
                </a:tc>
                <a:extLst>
                  <a:ext uri="{0D108BD9-81ED-4DB2-BD59-A6C34878D82A}">
                    <a16:rowId xmlns:a16="http://schemas.microsoft.com/office/drawing/2014/main" val="2849650347"/>
                  </a:ext>
                </a:extLst>
              </a:tr>
              <a:tr h="477884">
                <a:tc>
                  <a:txBody>
                    <a:bodyPr/>
                    <a:lstStyle/>
                    <a:p>
                      <a:r>
                        <a:rPr lang="en-GB"/>
                        <a:t>GOAL programme overview and current progress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Sohail Wajid</a:t>
                      </a:r>
                    </a:p>
                  </a:txBody>
                  <a:tcPr/>
                </a:tc>
                <a:extLst>
                  <a:ext uri="{0D108BD9-81ED-4DB2-BD59-A6C34878D82A}">
                    <a16:rowId xmlns:a16="http://schemas.microsoft.com/office/drawing/2014/main" val="1478855570"/>
                  </a:ext>
                </a:extLst>
              </a:tr>
              <a:tr h="1396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Overview of </a:t>
                      </a:r>
                      <a:r>
                        <a:rPr lang="en-GB" err="1"/>
                        <a:t>Khilo</a:t>
                      </a:r>
                      <a:r>
                        <a:rPr lang="en-GB"/>
                        <a:t> aur </a:t>
                      </a:r>
                      <a:r>
                        <a:rPr lang="en-GB" err="1"/>
                        <a:t>Barho</a:t>
                      </a:r>
                      <a:r>
                        <a:rPr lang="en-GB"/>
                        <a:t> Statement of Requirement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Zainab Iqbal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a:txBody>
                  <a:tcPr/>
                </a:tc>
                <a:extLst>
                  <a:ext uri="{0D108BD9-81ED-4DB2-BD59-A6C34878D82A}">
                    <a16:rowId xmlns:a16="http://schemas.microsoft.com/office/drawing/2014/main" val="1927766204"/>
                  </a:ext>
                </a:extLst>
              </a:tr>
              <a:tr h="1396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Overview of Evaluation Criteria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Sohail Wajid</a:t>
                      </a:r>
                    </a:p>
                  </a:txBody>
                  <a:tcPr/>
                </a:tc>
                <a:extLst>
                  <a:ext uri="{0D108BD9-81ED-4DB2-BD59-A6C34878D82A}">
                    <a16:rowId xmlns:a16="http://schemas.microsoft.com/office/drawing/2014/main" val="3743695252"/>
                  </a:ext>
                </a:extLst>
              </a:tr>
              <a:tr h="4833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Q&amp;A</a:t>
                      </a:r>
                    </a:p>
                    <a:p>
                      <a:endParaRPr lang="en-GB"/>
                    </a:p>
                  </a:txBody>
                  <a:tcPr/>
                </a:tc>
                <a:tc>
                  <a:txBody>
                    <a:bodyPr/>
                    <a:lstStyle/>
                    <a:p>
                      <a:r>
                        <a:rPr lang="en-GB" dirty="0"/>
                        <a:t>All</a:t>
                      </a:r>
                    </a:p>
                  </a:txBody>
                  <a:tcPr/>
                </a:tc>
                <a:extLst>
                  <a:ext uri="{0D108BD9-81ED-4DB2-BD59-A6C34878D82A}">
                    <a16:rowId xmlns:a16="http://schemas.microsoft.com/office/drawing/2014/main" val="794389875"/>
                  </a:ext>
                </a:extLst>
              </a:tr>
            </a:tbl>
          </a:graphicData>
        </a:graphic>
      </p:graphicFrame>
    </p:spTree>
    <p:extLst>
      <p:ext uri="{BB962C8B-B14F-4D97-AF65-F5344CB8AC3E}">
        <p14:creationId xmlns:p14="http://schemas.microsoft.com/office/powerpoint/2010/main" val="3960788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916FF-3587-40C0-BA89-2C4017A15A23}"/>
              </a:ext>
            </a:extLst>
          </p:cNvPr>
          <p:cNvSpPr>
            <a:spLocks noGrp="1"/>
          </p:cNvSpPr>
          <p:nvPr>
            <p:ph type="title"/>
          </p:nvPr>
        </p:nvSpPr>
        <p:spPr>
          <a:xfrm>
            <a:off x="744000" y="1090670"/>
            <a:ext cx="10704000" cy="861420"/>
          </a:xfrm>
        </p:spPr>
        <p:txBody>
          <a:bodyPr>
            <a:normAutofit/>
          </a:bodyPr>
          <a:lstStyle/>
          <a:p>
            <a:pPr algn="ctr"/>
            <a:r>
              <a:rPr lang="en-GB" sz="2800"/>
              <a:t>Welcome to the EME for </a:t>
            </a:r>
            <a:r>
              <a:rPr lang="en-GB" sz="2800" err="1"/>
              <a:t>Khilo</a:t>
            </a:r>
            <a:r>
              <a:rPr lang="en-GB" sz="2800"/>
              <a:t> aur </a:t>
            </a:r>
            <a:r>
              <a:rPr lang="en-GB" sz="2800" err="1"/>
              <a:t>Barho</a:t>
            </a:r>
            <a:r>
              <a:rPr lang="en-GB" sz="2800"/>
              <a:t> – GOAL Service Delivery</a:t>
            </a:r>
            <a:br>
              <a:rPr lang="en-GB" sz="2800"/>
            </a:br>
            <a:r>
              <a:rPr lang="en-GB" sz="2800"/>
              <a:t>We will be starting shortly</a:t>
            </a:r>
          </a:p>
        </p:txBody>
      </p:sp>
      <p:sp>
        <p:nvSpPr>
          <p:cNvPr id="3" name="Content Placeholder 2">
            <a:extLst>
              <a:ext uri="{FF2B5EF4-FFF2-40B4-BE49-F238E27FC236}">
                <a16:creationId xmlns:a16="http://schemas.microsoft.com/office/drawing/2014/main" id="{5143E9B3-0D2B-433D-A50A-D4AC01AC7967}"/>
              </a:ext>
            </a:extLst>
          </p:cNvPr>
          <p:cNvSpPr>
            <a:spLocks noGrp="1"/>
          </p:cNvSpPr>
          <p:nvPr>
            <p:ph idx="1"/>
          </p:nvPr>
        </p:nvSpPr>
        <p:spPr>
          <a:xfrm>
            <a:off x="1007610" y="1995223"/>
            <a:ext cx="10704000" cy="4200366"/>
          </a:xfrm>
        </p:spPr>
        <p:txBody>
          <a:bodyPr vert="horz" lIns="0" tIns="0" rIns="0" bIns="0" rtlCol="0" anchor="t">
            <a:normAutofit/>
          </a:bodyPr>
          <a:lstStyle/>
          <a:p>
            <a:r>
              <a:rPr lang="en-US" b="1" u="sng" dirty="0">
                <a:solidFill>
                  <a:schemeClr val="tx1"/>
                </a:solidFill>
                <a:latin typeface="Arial"/>
                <a:cs typeface="Arial"/>
              </a:rPr>
              <a:t>Event protocol</a:t>
            </a:r>
          </a:p>
          <a:p>
            <a:pPr>
              <a:buAutoNum type="arabicPeriod"/>
            </a:pPr>
            <a:r>
              <a:rPr lang="en-US" dirty="0">
                <a:solidFill>
                  <a:schemeClr val="tx1"/>
                </a:solidFill>
                <a:latin typeface="Arial"/>
                <a:cs typeface="Arial"/>
              </a:rPr>
              <a:t> This session will be recorded. </a:t>
            </a:r>
          </a:p>
          <a:p>
            <a:pPr>
              <a:buAutoNum type="arabicPeriod"/>
            </a:pPr>
            <a:r>
              <a:rPr lang="en-US" dirty="0">
                <a:solidFill>
                  <a:schemeClr val="tx1"/>
                </a:solidFill>
                <a:latin typeface="Arial"/>
                <a:cs typeface="Arial"/>
              </a:rPr>
              <a:t>All participants should ensure they remain muted unless invited to speak.</a:t>
            </a:r>
          </a:p>
          <a:p>
            <a:pPr>
              <a:buAutoNum type="arabicPeriod"/>
            </a:pPr>
            <a:r>
              <a:rPr lang="en-US" dirty="0">
                <a:solidFill>
                  <a:schemeClr val="tx1"/>
                </a:solidFill>
                <a:latin typeface="Arial"/>
                <a:cs typeface="Arial"/>
              </a:rPr>
              <a:t> To help relieve bandwidth issues, all participants should turn off their videos. </a:t>
            </a:r>
          </a:p>
          <a:p>
            <a:pPr>
              <a:buAutoNum type="arabicPeriod"/>
            </a:pPr>
            <a:r>
              <a:rPr lang="en-US" dirty="0">
                <a:solidFill>
                  <a:schemeClr val="tx1"/>
                </a:solidFill>
                <a:latin typeface="Arial"/>
                <a:cs typeface="Arial"/>
              </a:rPr>
              <a:t> Copies of the slides have been provided in advance</a:t>
            </a:r>
          </a:p>
          <a:p>
            <a:pPr>
              <a:buFont typeface="Arial" pitchFamily="34" charset="0"/>
              <a:buAutoNum type="arabicPeriod"/>
            </a:pPr>
            <a:r>
              <a:rPr lang="en-US" dirty="0">
                <a:solidFill>
                  <a:schemeClr val="tx1"/>
                </a:solidFill>
                <a:latin typeface="Arial"/>
                <a:cs typeface="Arial"/>
              </a:rPr>
              <a:t> Participants wishing to comment use the chat bar</a:t>
            </a:r>
            <a:r>
              <a:rPr lang="en-GB" dirty="0">
                <a:solidFill>
                  <a:schemeClr val="tx1"/>
                </a:solidFill>
                <a:latin typeface="Arial"/>
                <a:cs typeface="Arial"/>
              </a:rPr>
              <a:t> </a:t>
            </a:r>
            <a:endParaRPr lang="en-US" dirty="0">
              <a:solidFill>
                <a:schemeClr val="tx1"/>
              </a:solidFill>
              <a:latin typeface="Arial"/>
              <a:cs typeface="Arial"/>
            </a:endParaRPr>
          </a:p>
          <a:p>
            <a:pPr>
              <a:buAutoNum type="arabicPeriod"/>
            </a:pPr>
            <a:r>
              <a:rPr lang="en-US" dirty="0">
                <a:solidFill>
                  <a:schemeClr val="tx1"/>
                </a:solidFill>
                <a:latin typeface="Arial"/>
                <a:cs typeface="Arial"/>
              </a:rPr>
              <a:t>We encourage you to like/upvote </a:t>
            </a:r>
            <a:r>
              <a:rPr lang="en-GB" b="1" dirty="0">
                <a:solidFill>
                  <a:schemeClr val="tx1"/>
                </a:solidFill>
                <a:latin typeface="Arial"/>
                <a:cs typeface="Arial"/>
                <a:sym typeface="Wingdings" panose="05000000000000000000" pitchFamily="2" charset="2"/>
              </a:rPr>
              <a:t></a:t>
            </a:r>
            <a:r>
              <a:rPr lang="en-US" dirty="0">
                <a:solidFill>
                  <a:schemeClr val="tx1"/>
                </a:solidFill>
                <a:latin typeface="Arial"/>
                <a:cs typeface="Arial"/>
              </a:rPr>
              <a:t> questions raised to help identify level of interest</a:t>
            </a:r>
          </a:p>
          <a:p>
            <a:pPr>
              <a:buAutoNum type="arabicPeriod"/>
            </a:pPr>
            <a:r>
              <a:rPr lang="en-US" dirty="0">
                <a:solidFill>
                  <a:schemeClr val="tx1"/>
                </a:solidFill>
                <a:latin typeface="Arial"/>
                <a:cs typeface="Arial"/>
              </a:rPr>
              <a:t> Please note that questions will only be addressed after presentation</a:t>
            </a:r>
          </a:p>
          <a:p>
            <a:pPr>
              <a:buAutoNum type="arabicPeriod"/>
            </a:pPr>
            <a:endParaRPr lang="en-GB" dirty="0"/>
          </a:p>
        </p:txBody>
      </p:sp>
      <p:sp>
        <p:nvSpPr>
          <p:cNvPr id="4" name="Slide Number Placeholder 3">
            <a:extLst>
              <a:ext uri="{FF2B5EF4-FFF2-40B4-BE49-F238E27FC236}">
                <a16:creationId xmlns:a16="http://schemas.microsoft.com/office/drawing/2014/main" id="{BB147093-EC98-45C2-B0A7-4A8CE3A07B93}"/>
              </a:ext>
            </a:extLst>
          </p:cNvPr>
          <p:cNvSpPr>
            <a:spLocks noGrp="1"/>
          </p:cNvSpPr>
          <p:nvPr>
            <p:ph type="sldNum" sz="quarter" idx="12"/>
          </p:nvPr>
        </p:nvSpPr>
        <p:spPr/>
        <p:txBody>
          <a:bodyPr/>
          <a:lstStyle/>
          <a:p>
            <a:fld id="{E051598E-9D06-4046-8EF2-7702044C4E81}" type="slidenum">
              <a:rPr lang="en-US" smtClean="0"/>
              <a:pPr/>
              <a:t>3</a:t>
            </a:fld>
            <a:endParaRPr lang="en-US"/>
          </a:p>
        </p:txBody>
      </p:sp>
    </p:spTree>
    <p:extLst>
      <p:ext uri="{BB962C8B-B14F-4D97-AF65-F5344CB8AC3E}">
        <p14:creationId xmlns:p14="http://schemas.microsoft.com/office/powerpoint/2010/main" val="977815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3217-A430-40C0-92A7-3AAE33DE53CE}"/>
              </a:ext>
            </a:extLst>
          </p:cNvPr>
          <p:cNvSpPr>
            <a:spLocks noGrp="1"/>
          </p:cNvSpPr>
          <p:nvPr>
            <p:ph type="title"/>
          </p:nvPr>
        </p:nvSpPr>
        <p:spPr>
          <a:xfrm>
            <a:off x="4590372" y="711053"/>
            <a:ext cx="3526159" cy="648072"/>
          </a:xfrm>
        </p:spPr>
        <p:txBody>
          <a:bodyPr/>
          <a:lstStyle/>
          <a:p>
            <a:r>
              <a:rPr lang="en-GB"/>
              <a:t>Welcome!</a:t>
            </a:r>
          </a:p>
        </p:txBody>
      </p:sp>
      <p:sp>
        <p:nvSpPr>
          <p:cNvPr id="3" name="Content Placeholder 2">
            <a:extLst>
              <a:ext uri="{FF2B5EF4-FFF2-40B4-BE49-F238E27FC236}">
                <a16:creationId xmlns:a16="http://schemas.microsoft.com/office/drawing/2014/main" id="{5BBB9431-B140-4D79-904A-4D174BCA7F01}"/>
              </a:ext>
            </a:extLst>
          </p:cNvPr>
          <p:cNvSpPr>
            <a:spLocks noGrp="1"/>
          </p:cNvSpPr>
          <p:nvPr>
            <p:ph idx="1"/>
          </p:nvPr>
        </p:nvSpPr>
        <p:spPr>
          <a:xfrm>
            <a:off x="743999" y="1510045"/>
            <a:ext cx="10704000" cy="4064455"/>
          </a:xfrm>
        </p:spPr>
        <p:txBody>
          <a:bodyPr>
            <a:normAutofit/>
          </a:bodyPr>
          <a:lstStyle/>
          <a:p>
            <a:r>
              <a:rPr lang="en-GB" u="sng">
                <a:solidFill>
                  <a:schemeClr val="tx1"/>
                </a:solidFill>
              </a:rPr>
              <a:t>FCDO team:</a:t>
            </a:r>
            <a:endParaRPr lang="en-GB">
              <a:solidFill>
                <a:schemeClr val="tx1"/>
              </a:solidFill>
            </a:endParaRPr>
          </a:p>
          <a:p>
            <a:pPr marL="342900" indent="-342900">
              <a:buFont typeface="Arial" panose="020B0604020202020204" pitchFamily="34" charset="0"/>
              <a:buChar char="•"/>
            </a:pPr>
            <a:r>
              <a:rPr lang="en-GB">
                <a:solidFill>
                  <a:schemeClr val="tx1"/>
                </a:solidFill>
              </a:rPr>
              <a:t>Mazhar Siraj, Education Team Leader, BHC Islamabad</a:t>
            </a:r>
          </a:p>
          <a:p>
            <a:pPr marL="342900" indent="-342900">
              <a:buFont typeface="Arial" panose="020B0604020202020204" pitchFamily="34" charset="0"/>
              <a:buChar char="•"/>
            </a:pPr>
            <a:r>
              <a:rPr lang="en-GB">
                <a:solidFill>
                  <a:schemeClr val="tx1"/>
                </a:solidFill>
              </a:rPr>
              <a:t>Tanya Zebroff, Senior Responsible Owner (SRO), BHC Islamabad</a:t>
            </a:r>
          </a:p>
          <a:p>
            <a:pPr marL="342900" indent="-342900">
              <a:buFont typeface="Arial" panose="020B0604020202020204" pitchFamily="34" charset="0"/>
              <a:buChar char="•"/>
            </a:pPr>
            <a:r>
              <a:rPr lang="en-GB">
                <a:solidFill>
                  <a:schemeClr val="tx1"/>
                </a:solidFill>
              </a:rPr>
              <a:t>Zainab Iqbal, Lead Education Advisor , GOAL, BHC Islamabad</a:t>
            </a:r>
          </a:p>
          <a:p>
            <a:pPr marL="342900" indent="-342900">
              <a:buFont typeface="Arial" panose="020B0604020202020204" pitchFamily="34" charset="0"/>
              <a:buChar char="•"/>
            </a:pPr>
            <a:r>
              <a:rPr lang="en-GB">
                <a:solidFill>
                  <a:schemeClr val="tx1"/>
                </a:solidFill>
              </a:rPr>
              <a:t>Sohail Wajid, Programme Responsible Owner (PRO), BHC Islamabad</a:t>
            </a:r>
          </a:p>
          <a:p>
            <a:pPr marL="342900" indent="-342900">
              <a:buFont typeface="Arial" panose="020B0604020202020204" pitchFamily="34" charset="0"/>
              <a:buChar char="•"/>
            </a:pPr>
            <a:r>
              <a:rPr lang="en-GB" err="1">
                <a:solidFill>
                  <a:schemeClr val="tx1"/>
                </a:solidFill>
              </a:rPr>
              <a:t>Cyra</a:t>
            </a:r>
            <a:r>
              <a:rPr lang="en-GB">
                <a:solidFill>
                  <a:schemeClr val="tx1"/>
                </a:solidFill>
              </a:rPr>
              <a:t> Syed, programme Manager, BHC Islamabad</a:t>
            </a:r>
          </a:p>
          <a:p>
            <a:pPr marL="342900" indent="-342900">
              <a:buFont typeface="Arial" panose="020B0604020202020204" pitchFamily="34" charset="0"/>
              <a:buChar char="•"/>
            </a:pPr>
            <a:r>
              <a:rPr lang="en-GB">
                <a:solidFill>
                  <a:schemeClr val="tx1"/>
                </a:solidFill>
              </a:rPr>
              <a:t>Naeem Afzal, Commercial Adviser, BHC Islamabad</a:t>
            </a:r>
          </a:p>
          <a:p>
            <a:pPr marL="342900" indent="-342900">
              <a:buFont typeface="Arial" panose="020B0604020202020204" pitchFamily="34" charset="0"/>
              <a:buChar char="•"/>
            </a:pPr>
            <a:r>
              <a:rPr lang="en-GB">
                <a:solidFill>
                  <a:schemeClr val="tx1"/>
                </a:solidFill>
              </a:rPr>
              <a:t>Rhona McDonald, </a:t>
            </a:r>
            <a:r>
              <a:rPr lang="en-US" b="0" i="0">
                <a:solidFill>
                  <a:srgbClr val="242424"/>
                </a:solidFill>
                <a:effectLst/>
                <a:latin typeface="+mn-lt"/>
              </a:rPr>
              <a:t>Commercial Delivery Manager for Afghanistan and Pakistan Directorate</a:t>
            </a:r>
            <a:endParaRPr lang="en-GB">
              <a:solidFill>
                <a:schemeClr val="tx1"/>
              </a:solidFill>
              <a:latin typeface="+mn-lt"/>
            </a:endParaRPr>
          </a:p>
          <a:p>
            <a:pPr marL="342900" indent="-342900">
              <a:buFont typeface="Arial" panose="020B0604020202020204" pitchFamily="34" charset="0"/>
              <a:buChar char="•"/>
            </a:pPr>
            <a:endParaRPr lang="en-GB">
              <a:solidFill>
                <a:schemeClr val="tx1"/>
              </a:solidFill>
            </a:endParaRPr>
          </a:p>
          <a:p>
            <a:pPr marL="342900" indent="-342900">
              <a:buFont typeface="Arial" panose="020B0604020202020204" pitchFamily="34" charset="0"/>
              <a:buChar char="•"/>
            </a:pPr>
            <a:endParaRPr lang="en-GB">
              <a:solidFill>
                <a:schemeClr val="tx1"/>
              </a:solidFill>
            </a:endParaRPr>
          </a:p>
        </p:txBody>
      </p:sp>
      <p:sp>
        <p:nvSpPr>
          <p:cNvPr id="4" name="Slide Number Placeholder 3">
            <a:extLst>
              <a:ext uri="{FF2B5EF4-FFF2-40B4-BE49-F238E27FC236}">
                <a16:creationId xmlns:a16="http://schemas.microsoft.com/office/drawing/2014/main" id="{B5523E6C-869B-43EA-9C8D-00E3D5AB95DE}"/>
              </a:ext>
            </a:extLst>
          </p:cNvPr>
          <p:cNvSpPr>
            <a:spLocks noGrp="1"/>
          </p:cNvSpPr>
          <p:nvPr>
            <p:ph type="sldNum" sz="quarter" idx="12"/>
          </p:nvPr>
        </p:nvSpPr>
        <p:spPr/>
        <p:txBody>
          <a:bodyPr/>
          <a:lstStyle/>
          <a:p>
            <a:fld id="{E051598E-9D06-4046-8EF2-7702044C4E81}" type="slidenum">
              <a:rPr lang="en-US" smtClean="0"/>
              <a:pPr/>
              <a:t>4</a:t>
            </a:fld>
            <a:endParaRPr lang="en-US"/>
          </a:p>
        </p:txBody>
      </p:sp>
    </p:spTree>
    <p:extLst>
      <p:ext uri="{BB962C8B-B14F-4D97-AF65-F5344CB8AC3E}">
        <p14:creationId xmlns:p14="http://schemas.microsoft.com/office/powerpoint/2010/main" val="3967591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1919D-A371-48EE-9CB6-92C643AB4271}"/>
              </a:ext>
            </a:extLst>
          </p:cNvPr>
          <p:cNvSpPr>
            <a:spLocks noGrp="1"/>
          </p:cNvSpPr>
          <p:nvPr>
            <p:ph type="title"/>
          </p:nvPr>
        </p:nvSpPr>
        <p:spPr>
          <a:xfrm>
            <a:off x="3513833" y="705543"/>
            <a:ext cx="4618113" cy="648072"/>
          </a:xfrm>
        </p:spPr>
        <p:txBody>
          <a:bodyPr/>
          <a:lstStyle/>
          <a:p>
            <a:r>
              <a:rPr lang="en-GB"/>
              <a:t>Programme overview </a:t>
            </a:r>
          </a:p>
        </p:txBody>
      </p:sp>
      <p:sp>
        <p:nvSpPr>
          <p:cNvPr id="3" name="Content Placeholder 2">
            <a:extLst>
              <a:ext uri="{FF2B5EF4-FFF2-40B4-BE49-F238E27FC236}">
                <a16:creationId xmlns:a16="http://schemas.microsoft.com/office/drawing/2014/main" id="{90958FDA-8BA7-422E-B106-7F00E3405541}"/>
              </a:ext>
            </a:extLst>
          </p:cNvPr>
          <p:cNvSpPr>
            <a:spLocks noGrp="1"/>
          </p:cNvSpPr>
          <p:nvPr>
            <p:ph idx="1"/>
          </p:nvPr>
        </p:nvSpPr>
        <p:spPr>
          <a:xfrm>
            <a:off x="436419" y="1543515"/>
            <a:ext cx="10993582" cy="4575904"/>
          </a:xfrm>
        </p:spPr>
        <p:txBody>
          <a:bodyPr>
            <a:normAutofit fontScale="92500" lnSpcReduction="20000"/>
          </a:bodyPr>
          <a:lstStyle/>
          <a:p>
            <a:pPr>
              <a:lnSpc>
                <a:spcPct val="106000"/>
              </a:lnSpc>
              <a:spcAft>
                <a:spcPts val="800"/>
              </a:spcAft>
            </a:pPr>
            <a:r>
              <a:rPr lang="en-GB" sz="1800">
                <a:solidFill>
                  <a:schemeClr val="tx1"/>
                </a:solidFill>
                <a:effectLst/>
                <a:latin typeface="Arial" panose="020B0604020202020204" pitchFamily="34" charset="0"/>
                <a:ea typeface="Calibri" panose="020F0502020204030204" pitchFamily="34" charset="0"/>
              </a:rPr>
              <a:t>GOAL aims to </a:t>
            </a:r>
            <a:r>
              <a:rPr lang="en-GB" sz="1800" b="1">
                <a:solidFill>
                  <a:schemeClr val="tx1"/>
                </a:solidFill>
                <a:effectLst/>
                <a:latin typeface="Arial" panose="020B0604020202020204" pitchFamily="34" charset="0"/>
                <a:ea typeface="Calibri" panose="020F0502020204030204" pitchFamily="34" charset="0"/>
              </a:rPr>
              <a:t>increase access </a:t>
            </a:r>
            <a:r>
              <a:rPr lang="en-GB" sz="1800">
                <a:solidFill>
                  <a:schemeClr val="tx1"/>
                </a:solidFill>
                <a:effectLst/>
                <a:latin typeface="Arial" panose="020B0604020202020204" pitchFamily="34" charset="0"/>
                <a:ea typeface="Calibri" panose="020F0502020204030204" pitchFamily="34" charset="0"/>
              </a:rPr>
              <a:t>to education for girls and marginalised children and </a:t>
            </a:r>
            <a:r>
              <a:rPr lang="en-GB" sz="1800" b="1">
                <a:solidFill>
                  <a:schemeClr val="tx1"/>
                </a:solidFill>
                <a:effectLst/>
                <a:latin typeface="Arial" panose="020B0604020202020204" pitchFamily="34" charset="0"/>
                <a:ea typeface="Calibri" panose="020F0502020204030204" pitchFamily="34" charset="0"/>
              </a:rPr>
              <a:t>improve teaching quality and learning </a:t>
            </a:r>
            <a:r>
              <a:rPr lang="en-GB" sz="1800">
                <a:solidFill>
                  <a:schemeClr val="tx1"/>
                </a:solidFill>
                <a:effectLst/>
                <a:latin typeface="Arial" panose="020B0604020202020204" pitchFamily="34" charset="0"/>
                <a:ea typeface="Calibri" panose="020F0502020204030204" pitchFamily="34" charset="0"/>
              </a:rPr>
              <a:t>outcomes at the provincial level for Khyber Pakhtunkhwa and Punjab.  It aims to deliver these outcomes through five outputs;</a:t>
            </a:r>
          </a:p>
          <a:p>
            <a:pPr marL="800100" lvl="1" indent="-342900">
              <a:lnSpc>
                <a:spcPct val="106000"/>
              </a:lnSpc>
              <a:spcAft>
                <a:spcPts val="800"/>
              </a:spcAft>
              <a:buFont typeface="+mj-lt"/>
              <a:buAutoNum type="arabicPeriod"/>
            </a:pPr>
            <a:r>
              <a:rPr lang="en-GB">
                <a:solidFill>
                  <a:schemeClr val="tx1"/>
                </a:solidFill>
                <a:effectLst/>
                <a:latin typeface="Arial" panose="020B0604020202020204" pitchFamily="34" charset="0"/>
                <a:ea typeface="Calibri" panose="020F0502020204030204" pitchFamily="34" charset="0"/>
              </a:rPr>
              <a:t>Reduced barriers and schooling costs for girls and marginalised children</a:t>
            </a:r>
          </a:p>
          <a:p>
            <a:pPr marL="800100" lvl="1" indent="-342900">
              <a:lnSpc>
                <a:spcPct val="106000"/>
              </a:lnSpc>
              <a:spcAft>
                <a:spcPts val="800"/>
              </a:spcAft>
              <a:buFont typeface="+mj-lt"/>
              <a:buAutoNum type="arabicPeriod"/>
            </a:pPr>
            <a:r>
              <a:rPr lang="en-GB">
                <a:solidFill>
                  <a:schemeClr val="tx1"/>
                </a:solidFill>
                <a:effectLst/>
                <a:latin typeface="Arial" panose="020B0604020202020204" pitchFamily="34" charset="0"/>
                <a:ea typeface="Calibri" panose="020F0502020204030204" pitchFamily="34" charset="0"/>
              </a:rPr>
              <a:t>Increased awareness and prioritisation of education </a:t>
            </a:r>
          </a:p>
          <a:p>
            <a:pPr marL="800100" lvl="1" indent="-342900">
              <a:lnSpc>
                <a:spcPct val="106000"/>
              </a:lnSpc>
              <a:spcAft>
                <a:spcPts val="800"/>
              </a:spcAft>
              <a:buFont typeface="+mj-lt"/>
              <a:buAutoNum type="arabicPeriod"/>
            </a:pPr>
            <a:r>
              <a:rPr lang="en-GB">
                <a:solidFill>
                  <a:schemeClr val="tx1"/>
                </a:solidFill>
                <a:effectLst/>
                <a:latin typeface="Arial" panose="020B0604020202020204" pitchFamily="34" charset="0"/>
                <a:ea typeface="Calibri" panose="020F0502020204030204" pitchFamily="34" charset="0"/>
              </a:rPr>
              <a:t>Improved teacher knowledge, skills and classroom practice, </a:t>
            </a:r>
          </a:p>
          <a:p>
            <a:pPr marL="800100" lvl="1" indent="-342900">
              <a:lnSpc>
                <a:spcPct val="106000"/>
              </a:lnSpc>
              <a:spcAft>
                <a:spcPts val="800"/>
              </a:spcAft>
              <a:buFont typeface="+mj-lt"/>
              <a:buAutoNum type="arabicPeriod"/>
            </a:pPr>
            <a:r>
              <a:rPr lang="en-GB">
                <a:solidFill>
                  <a:schemeClr val="tx1"/>
                </a:solidFill>
                <a:effectLst/>
                <a:latin typeface="Arial" panose="020B0604020202020204" pitchFamily="34" charset="0"/>
                <a:ea typeface="Calibri" panose="020F0502020204030204" pitchFamily="34" charset="0"/>
              </a:rPr>
              <a:t>Learning facilitated through quality (teaching learning) resources and guided by assessment,</a:t>
            </a:r>
          </a:p>
          <a:p>
            <a:pPr marL="800100" lvl="1" indent="-342900">
              <a:lnSpc>
                <a:spcPct val="106000"/>
              </a:lnSpc>
              <a:spcAft>
                <a:spcPts val="800"/>
              </a:spcAft>
              <a:buFont typeface="+mj-lt"/>
              <a:buAutoNum type="arabicPeriod"/>
            </a:pPr>
            <a:r>
              <a:rPr lang="en-GB">
                <a:solidFill>
                  <a:schemeClr val="tx1"/>
                </a:solidFill>
                <a:effectLst/>
                <a:latin typeface="Arial" panose="020B0604020202020204" pitchFamily="34" charset="0"/>
                <a:ea typeface="Calibri" panose="020F0502020204030204" pitchFamily="34" charset="0"/>
              </a:rPr>
              <a:t>Improved planning and management at the school, district and provincial level</a:t>
            </a:r>
          </a:p>
          <a:p>
            <a:pPr marL="457200" lvl="1">
              <a:lnSpc>
                <a:spcPct val="106000"/>
              </a:lnSpc>
              <a:spcAft>
                <a:spcPts val="800"/>
              </a:spcAft>
            </a:pPr>
            <a:endParaRPr lang="en-GB">
              <a:solidFill>
                <a:schemeClr val="tx1"/>
              </a:solidFill>
            </a:endParaRPr>
          </a:p>
          <a:p>
            <a:pPr marL="457200" lvl="1">
              <a:lnSpc>
                <a:spcPct val="106000"/>
              </a:lnSpc>
              <a:spcAft>
                <a:spcPts val="800"/>
              </a:spcAft>
            </a:pPr>
            <a:r>
              <a:rPr lang="en-GB" b="1">
                <a:solidFill>
                  <a:schemeClr val="tx1"/>
                </a:solidFill>
              </a:rPr>
              <a:t>Budget :</a:t>
            </a:r>
            <a:r>
              <a:rPr lang="en-GB">
                <a:solidFill>
                  <a:schemeClr val="tx1"/>
                </a:solidFill>
              </a:rPr>
              <a:t> £130 million</a:t>
            </a:r>
          </a:p>
          <a:p>
            <a:pPr marL="457200" lvl="1">
              <a:lnSpc>
                <a:spcPct val="106000"/>
              </a:lnSpc>
              <a:spcAft>
                <a:spcPts val="800"/>
              </a:spcAft>
            </a:pPr>
            <a:r>
              <a:rPr lang="en-GB" b="1">
                <a:solidFill>
                  <a:schemeClr val="tx1"/>
                </a:solidFill>
              </a:rPr>
              <a:t>Timeframe:</a:t>
            </a:r>
            <a:r>
              <a:rPr lang="en-GB">
                <a:solidFill>
                  <a:schemeClr val="tx1"/>
                </a:solidFill>
              </a:rPr>
              <a:t>  Five years from 2022/23 – Dec 2027</a:t>
            </a:r>
          </a:p>
          <a:p>
            <a:pPr marL="457200" lvl="1">
              <a:lnSpc>
                <a:spcPct val="106000"/>
              </a:lnSpc>
              <a:spcAft>
                <a:spcPts val="800"/>
              </a:spcAft>
            </a:pPr>
            <a:r>
              <a:rPr lang="en-GB" b="1">
                <a:solidFill>
                  <a:schemeClr val="tx1"/>
                </a:solidFill>
              </a:rPr>
              <a:t>Geography:</a:t>
            </a:r>
            <a:r>
              <a:rPr lang="en-GB">
                <a:solidFill>
                  <a:schemeClr val="tx1"/>
                </a:solidFill>
              </a:rPr>
              <a:t> Punjab with focus on South Punjab &amp; Khyber Pakhtunkhwa with focus on NMDs</a:t>
            </a:r>
          </a:p>
          <a:p>
            <a:pPr marL="457200">
              <a:lnSpc>
                <a:spcPct val="106000"/>
              </a:lnSpc>
              <a:spcAft>
                <a:spcPts val="800"/>
              </a:spcAft>
            </a:pPr>
            <a:endParaRPr lang="en-GB">
              <a:solidFill>
                <a:schemeClr val="bg1">
                  <a:lumMod val="50000"/>
                </a:schemeClr>
              </a:solidFill>
            </a:endParaRPr>
          </a:p>
          <a:p>
            <a:endParaRPr lang="en-GB"/>
          </a:p>
        </p:txBody>
      </p:sp>
      <p:sp>
        <p:nvSpPr>
          <p:cNvPr id="4" name="Slide Number Placeholder 3">
            <a:extLst>
              <a:ext uri="{FF2B5EF4-FFF2-40B4-BE49-F238E27FC236}">
                <a16:creationId xmlns:a16="http://schemas.microsoft.com/office/drawing/2014/main" id="{AE514667-F84F-454B-B2EB-FDD973C65802}"/>
              </a:ext>
            </a:extLst>
          </p:cNvPr>
          <p:cNvSpPr>
            <a:spLocks noGrp="1"/>
          </p:cNvSpPr>
          <p:nvPr>
            <p:ph type="sldNum" sz="quarter" idx="12"/>
          </p:nvPr>
        </p:nvSpPr>
        <p:spPr/>
        <p:txBody>
          <a:bodyPr/>
          <a:lstStyle/>
          <a:p>
            <a:fld id="{E051598E-9D06-4046-8EF2-7702044C4E81}" type="slidenum">
              <a:rPr lang="en-US" smtClean="0"/>
              <a:pPr/>
              <a:t>5</a:t>
            </a:fld>
            <a:endParaRPr lang="en-US"/>
          </a:p>
        </p:txBody>
      </p:sp>
    </p:spTree>
    <p:extLst>
      <p:ext uri="{BB962C8B-B14F-4D97-AF65-F5344CB8AC3E}">
        <p14:creationId xmlns:p14="http://schemas.microsoft.com/office/powerpoint/2010/main" val="364060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792B7-E19F-F0F8-DF42-C369F27DBB43}"/>
              </a:ext>
            </a:extLst>
          </p:cNvPr>
          <p:cNvSpPr>
            <a:spLocks noGrp="1"/>
          </p:cNvSpPr>
          <p:nvPr>
            <p:ph type="title"/>
          </p:nvPr>
        </p:nvSpPr>
        <p:spPr>
          <a:xfrm>
            <a:off x="697354" y="598651"/>
            <a:ext cx="10704000" cy="648072"/>
          </a:xfrm>
        </p:spPr>
        <p:txBody>
          <a:bodyPr/>
          <a:lstStyle/>
          <a:p>
            <a:pPr algn="ctr"/>
            <a:r>
              <a:rPr lang="en-GB"/>
              <a:t>Components and Status </a:t>
            </a:r>
          </a:p>
        </p:txBody>
      </p:sp>
      <p:sp>
        <p:nvSpPr>
          <p:cNvPr id="3" name="Content Placeholder 2">
            <a:extLst>
              <a:ext uri="{FF2B5EF4-FFF2-40B4-BE49-F238E27FC236}">
                <a16:creationId xmlns:a16="http://schemas.microsoft.com/office/drawing/2014/main" id="{95CC32CA-45F6-B115-24C7-21784C8BF68D}"/>
              </a:ext>
            </a:extLst>
          </p:cNvPr>
          <p:cNvSpPr>
            <a:spLocks noGrp="1"/>
          </p:cNvSpPr>
          <p:nvPr>
            <p:ph idx="1"/>
          </p:nvPr>
        </p:nvSpPr>
        <p:spPr>
          <a:xfrm>
            <a:off x="668599" y="1131704"/>
            <a:ext cx="10704000" cy="4972922"/>
          </a:xfrm>
        </p:spPr>
        <p:txBody>
          <a:bodyPr vert="horz" lIns="0" tIns="0" rIns="0" bIns="0" rtlCol="0" anchor="t">
            <a:normAutofit fontScale="25000" lnSpcReduction="20000"/>
          </a:bodyPr>
          <a:lstStyle/>
          <a:p>
            <a:pPr>
              <a:lnSpc>
                <a:spcPct val="107000"/>
              </a:lnSpc>
            </a:pPr>
            <a:r>
              <a:rPr lang="en-GB" sz="9600" dirty="0">
                <a:solidFill>
                  <a:srgbClr val="012169"/>
                </a:solidFill>
                <a:latin typeface="Arial"/>
                <a:ea typeface="+mj-ea"/>
                <a:cs typeface="Arial"/>
              </a:rPr>
              <a:t>Technical Assistance (TA): </a:t>
            </a:r>
            <a:endParaRPr lang="en-GB" sz="9600">
              <a:solidFill>
                <a:srgbClr val="012169"/>
              </a:solidFill>
              <a:ea typeface="+mj-ea"/>
              <a:cs typeface="+mj-cs"/>
            </a:endParaRPr>
          </a:p>
          <a:p>
            <a:pPr>
              <a:lnSpc>
                <a:spcPct val="107000"/>
              </a:lnSpc>
            </a:pPr>
            <a:r>
              <a:rPr lang="en-GB" sz="6400" dirty="0">
                <a:solidFill>
                  <a:schemeClr val="tx1"/>
                </a:solidFill>
                <a:latin typeface="Arial"/>
                <a:cs typeface="Arial"/>
              </a:rPr>
              <a:t>TA to the Governments of KP and Punjab aims to strengthen the education systems for delivery of quality education services by supporting government-led basic education sector reforms, testing solutions at scale, and demonstrating their impact and potential for scale up. </a:t>
            </a:r>
            <a:endParaRPr lang="en-GB" sz="6400" dirty="0">
              <a:solidFill>
                <a:schemeClr val="tx1"/>
              </a:solidFill>
              <a:cs typeface="Arial"/>
            </a:endParaRPr>
          </a:p>
          <a:p>
            <a:pPr lvl="0">
              <a:lnSpc>
                <a:spcPct val="107000"/>
              </a:lnSpc>
            </a:pPr>
            <a:r>
              <a:rPr lang="en-GB" sz="6400" b="1" dirty="0">
                <a:solidFill>
                  <a:schemeClr val="tx1"/>
                </a:solidFill>
                <a:latin typeface="Arial"/>
                <a:cs typeface="Arial"/>
              </a:rPr>
              <a:t>TA support is delivered in two phases: </a:t>
            </a:r>
            <a:r>
              <a:rPr lang="en-GB" sz="6400" dirty="0">
                <a:solidFill>
                  <a:schemeClr val="tx1"/>
                </a:solidFill>
                <a:latin typeface="Arial"/>
                <a:cs typeface="Arial"/>
              </a:rPr>
              <a:t>A bridging TA is in place and being implemented, while procurement of a long-term TA is at advanced stages with a launch date of August 2024</a:t>
            </a:r>
          </a:p>
          <a:p>
            <a:pPr>
              <a:lnSpc>
                <a:spcPct val="107000"/>
              </a:lnSpc>
              <a:spcAft>
                <a:spcPts val="1000"/>
              </a:spcAft>
            </a:pPr>
            <a:r>
              <a:rPr lang="en-GB" sz="9600" dirty="0">
                <a:solidFill>
                  <a:srgbClr val="012169"/>
                </a:solidFill>
                <a:latin typeface="Arial"/>
                <a:ea typeface="+mj-ea"/>
                <a:cs typeface="Arial"/>
              </a:rPr>
              <a:t>Service Delivery (SD): </a:t>
            </a:r>
            <a:endParaRPr lang="en-GB" sz="9600" dirty="0">
              <a:solidFill>
                <a:srgbClr val="012169"/>
              </a:solidFill>
              <a:ea typeface="+mj-ea"/>
              <a:cs typeface="Arial"/>
            </a:endParaRPr>
          </a:p>
          <a:p>
            <a:pPr>
              <a:lnSpc>
                <a:spcPct val="107000"/>
              </a:lnSpc>
              <a:spcAft>
                <a:spcPts val="1000"/>
              </a:spcAft>
            </a:pPr>
            <a:r>
              <a:rPr lang="en-GB" sz="6400" dirty="0">
                <a:solidFill>
                  <a:schemeClr val="tx1"/>
                </a:solidFill>
                <a:latin typeface="Arial"/>
                <a:cs typeface="Arial"/>
              </a:rPr>
              <a:t>Overall SD aims at increasing access and improving learning outcomes, especially for girls and marginalised children, by supporting 250,000 children with enrolment and retention and supporting an additional ~150,000 girls to read by age 10 in KP and Punjab  </a:t>
            </a:r>
            <a:endParaRPr lang="en-GB" sz="6400" dirty="0">
              <a:solidFill>
                <a:schemeClr val="tx1"/>
              </a:solidFill>
              <a:cs typeface="Arial"/>
            </a:endParaRPr>
          </a:p>
          <a:p>
            <a:pPr algn="just">
              <a:lnSpc>
                <a:spcPct val="115000"/>
              </a:lnSpc>
              <a:spcAft>
                <a:spcPts val="1000"/>
              </a:spcAft>
            </a:pPr>
            <a:r>
              <a:rPr lang="en-GB" sz="9600" dirty="0">
                <a:solidFill>
                  <a:srgbClr val="012169"/>
                </a:solidFill>
                <a:latin typeface="Arial"/>
                <a:ea typeface="+mj-ea"/>
                <a:cs typeface="Arial"/>
              </a:rPr>
              <a:t>Financial Aid (FA): </a:t>
            </a:r>
            <a:r>
              <a:rPr lang="en-GB" sz="6400" dirty="0">
                <a:solidFill>
                  <a:schemeClr val="tx1"/>
                </a:solidFill>
                <a:latin typeface="Arial"/>
                <a:cs typeface="Arial"/>
              </a:rPr>
              <a:t>FA is aimed at supporting evidence based and sustainable interventions on inclusion, enrolment and retention of marginalised children in primary schools especially girls and Children with Disabilities. With scoping work underway on this component; it is expected to be launched later in 2024</a:t>
            </a:r>
            <a:r>
              <a:rPr lang="en-GB" sz="6400" dirty="0">
                <a:solidFill>
                  <a:srgbClr val="FF0000"/>
                </a:solidFill>
                <a:latin typeface="Arial"/>
                <a:cs typeface="Arial"/>
              </a:rPr>
              <a:t>.</a:t>
            </a:r>
          </a:p>
          <a:p>
            <a:pPr algn="just">
              <a:lnSpc>
                <a:spcPct val="114999"/>
              </a:lnSpc>
              <a:spcAft>
                <a:spcPts val="1000"/>
              </a:spcAft>
            </a:pPr>
            <a:r>
              <a:rPr lang="en-GB" sz="9600" dirty="0">
                <a:solidFill>
                  <a:srgbClr val="012169"/>
                </a:solidFill>
                <a:latin typeface="Arial"/>
                <a:cs typeface="Arial"/>
              </a:rPr>
              <a:t>Third Party Monitoring and Evaluation: </a:t>
            </a:r>
            <a:r>
              <a:rPr lang="en-GB" sz="6400" dirty="0">
                <a:solidFill>
                  <a:schemeClr val="tx1"/>
                </a:solidFill>
                <a:latin typeface="Arial"/>
                <a:cs typeface="Arial"/>
              </a:rPr>
              <a:t> Independent Monitoring &amp; Evalution of results achieved under the three GOAL components</a:t>
            </a:r>
            <a:r>
              <a:rPr lang="en-GB" sz="6400" dirty="0">
                <a:solidFill>
                  <a:srgbClr val="FF0000"/>
                </a:solidFill>
                <a:latin typeface="Arial"/>
                <a:cs typeface="Arial"/>
              </a:rPr>
              <a:t>.</a:t>
            </a:r>
            <a:endParaRPr lang="en-GB" dirty="0">
              <a:latin typeface="Arial"/>
            </a:endParaRPr>
          </a:p>
          <a:p>
            <a:pPr algn="just">
              <a:lnSpc>
                <a:spcPct val="115000"/>
              </a:lnSpc>
              <a:spcAft>
                <a:spcPts val="1000"/>
              </a:spcAft>
            </a:pPr>
            <a:endParaRPr lang="en-GB" sz="6400">
              <a:solidFill>
                <a:srgbClr val="FF0000"/>
              </a:solidFill>
            </a:endParaRPr>
          </a:p>
          <a:p>
            <a:pPr algn="just">
              <a:lnSpc>
                <a:spcPct val="115000"/>
              </a:lnSpc>
              <a:spcAft>
                <a:spcPts val="1000"/>
              </a:spcAft>
            </a:pPr>
            <a:endParaRPr lang="en-GB" sz="6400">
              <a:solidFill>
                <a:srgbClr val="FF0000"/>
              </a:solidFill>
            </a:endParaRPr>
          </a:p>
          <a:p>
            <a:pPr algn="just">
              <a:lnSpc>
                <a:spcPct val="115000"/>
              </a:lnSpc>
              <a:spcAft>
                <a:spcPts val="1000"/>
              </a:spcAft>
            </a:pPr>
            <a:endParaRPr lang="en-GB" sz="5600">
              <a:solidFill>
                <a:schemeClr val="tx1"/>
              </a:solidFill>
            </a:endParaRPr>
          </a:p>
          <a:p>
            <a:pPr marL="285750" indent="-285750">
              <a:lnSpc>
                <a:spcPct val="107000"/>
              </a:lnSpc>
              <a:buFont typeface="Arial" panose="020B0604020202020204" pitchFamily="34" charset="0"/>
              <a:buChar char="•"/>
            </a:pPr>
            <a:endParaRPr lang="en-GB" sz="1800">
              <a:solidFill>
                <a:schemeClr val="tx1"/>
              </a:solidFill>
              <a:latin typeface="+mj-lt"/>
              <a:cs typeface="Calibri" panose="020F0502020204030204" pitchFamily="34" charset="0"/>
            </a:endParaRPr>
          </a:p>
        </p:txBody>
      </p:sp>
      <p:sp>
        <p:nvSpPr>
          <p:cNvPr id="4" name="Slide Number Placeholder 3">
            <a:extLst>
              <a:ext uri="{FF2B5EF4-FFF2-40B4-BE49-F238E27FC236}">
                <a16:creationId xmlns:a16="http://schemas.microsoft.com/office/drawing/2014/main" id="{813F726A-38E8-7B7A-0BCF-BD1DA4D98FCE}"/>
              </a:ext>
            </a:extLst>
          </p:cNvPr>
          <p:cNvSpPr>
            <a:spLocks noGrp="1"/>
          </p:cNvSpPr>
          <p:nvPr>
            <p:ph type="sldNum" sz="quarter" idx="12"/>
          </p:nvPr>
        </p:nvSpPr>
        <p:spPr/>
        <p:txBody>
          <a:bodyPr/>
          <a:lstStyle/>
          <a:p>
            <a:fld id="{E051598E-9D06-4046-8EF2-7702044C4E81}" type="slidenum">
              <a:rPr lang="en-US" smtClean="0"/>
              <a:pPr/>
              <a:t>6</a:t>
            </a:fld>
            <a:endParaRPr lang="en-US"/>
          </a:p>
        </p:txBody>
      </p:sp>
    </p:spTree>
    <p:extLst>
      <p:ext uri="{BB962C8B-B14F-4D97-AF65-F5344CB8AC3E}">
        <p14:creationId xmlns:p14="http://schemas.microsoft.com/office/powerpoint/2010/main" val="3126556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6A361-5228-5201-0A1C-7D2ED0B45794}"/>
              </a:ext>
            </a:extLst>
          </p:cNvPr>
          <p:cNvSpPr>
            <a:spLocks noGrp="1"/>
          </p:cNvSpPr>
          <p:nvPr>
            <p:ph type="title"/>
          </p:nvPr>
        </p:nvSpPr>
        <p:spPr/>
        <p:txBody>
          <a:bodyPr/>
          <a:lstStyle/>
          <a:p>
            <a:pPr algn="ctr"/>
            <a:r>
              <a:rPr lang="en-GB" sz="3200"/>
              <a:t>GOAL Active Projects </a:t>
            </a:r>
          </a:p>
        </p:txBody>
      </p:sp>
      <p:sp>
        <p:nvSpPr>
          <p:cNvPr id="3" name="Content Placeholder 2">
            <a:extLst>
              <a:ext uri="{FF2B5EF4-FFF2-40B4-BE49-F238E27FC236}">
                <a16:creationId xmlns:a16="http://schemas.microsoft.com/office/drawing/2014/main" id="{B4918784-4769-A618-0F08-53F49A199AEE}"/>
              </a:ext>
            </a:extLst>
          </p:cNvPr>
          <p:cNvSpPr>
            <a:spLocks noGrp="1"/>
          </p:cNvSpPr>
          <p:nvPr>
            <p:ph idx="1"/>
          </p:nvPr>
        </p:nvSpPr>
        <p:spPr>
          <a:xfrm>
            <a:off x="446809" y="2088001"/>
            <a:ext cx="11001191" cy="4064455"/>
          </a:xfrm>
        </p:spPr>
        <p:txBody>
          <a:bodyPr>
            <a:normAutofit/>
          </a:bodyPr>
          <a:lstStyle/>
          <a:p>
            <a:pPr>
              <a:lnSpc>
                <a:spcPct val="120000"/>
              </a:lnSpc>
              <a:spcBef>
                <a:spcPts val="600"/>
              </a:spcBef>
              <a:spcAft>
                <a:spcPts val="600"/>
              </a:spcAft>
            </a:pPr>
            <a:r>
              <a:rPr lang="en-GB" sz="2000" b="1">
                <a:solidFill>
                  <a:schemeClr val="tx1"/>
                </a:solidFill>
              </a:rPr>
              <a:t>Project Title: </a:t>
            </a:r>
            <a:r>
              <a:rPr lang="en-GB" sz="2000">
                <a:solidFill>
                  <a:schemeClr val="tx1"/>
                </a:solidFill>
              </a:rPr>
              <a:t>Bringing Children Back to School (Floods Pivot under the service delivery component) </a:t>
            </a:r>
          </a:p>
          <a:p>
            <a:pPr>
              <a:lnSpc>
                <a:spcPct val="120000"/>
              </a:lnSpc>
              <a:spcBef>
                <a:spcPts val="600"/>
              </a:spcBef>
              <a:spcAft>
                <a:spcPts val="600"/>
              </a:spcAft>
            </a:pPr>
            <a:r>
              <a:rPr lang="en-GB" sz="2000" b="1">
                <a:solidFill>
                  <a:schemeClr val="tx1"/>
                </a:solidFill>
              </a:rPr>
              <a:t>Budget</a:t>
            </a:r>
            <a:r>
              <a:rPr lang="en-GB" sz="2000">
                <a:solidFill>
                  <a:schemeClr val="tx1"/>
                </a:solidFill>
              </a:rPr>
              <a:t>: £3.5 million</a:t>
            </a:r>
          </a:p>
          <a:p>
            <a:pPr>
              <a:lnSpc>
                <a:spcPct val="120000"/>
              </a:lnSpc>
              <a:spcBef>
                <a:spcPts val="600"/>
              </a:spcBef>
              <a:spcAft>
                <a:spcPts val="600"/>
              </a:spcAft>
            </a:pPr>
            <a:r>
              <a:rPr lang="en-GB" sz="2000" b="1">
                <a:solidFill>
                  <a:schemeClr val="tx1"/>
                </a:solidFill>
              </a:rPr>
              <a:t>Timeframe: </a:t>
            </a:r>
            <a:r>
              <a:rPr lang="en-GB" sz="2000">
                <a:solidFill>
                  <a:schemeClr val="tx1"/>
                </a:solidFill>
              </a:rPr>
              <a:t>January 2023 – May 2024 </a:t>
            </a:r>
          </a:p>
          <a:p>
            <a:pPr>
              <a:lnSpc>
                <a:spcPct val="120000"/>
              </a:lnSpc>
              <a:spcBef>
                <a:spcPts val="600"/>
              </a:spcBef>
              <a:spcAft>
                <a:spcPts val="600"/>
              </a:spcAft>
            </a:pPr>
            <a:r>
              <a:rPr lang="en-GB" sz="2000" b="1">
                <a:solidFill>
                  <a:schemeClr val="tx1"/>
                </a:solidFill>
              </a:rPr>
              <a:t>Implementing Partner: Rural Support Programmes Network </a:t>
            </a:r>
          </a:p>
          <a:p>
            <a:pPr>
              <a:lnSpc>
                <a:spcPct val="120000"/>
              </a:lnSpc>
              <a:spcBef>
                <a:spcPts val="600"/>
              </a:spcBef>
              <a:spcAft>
                <a:spcPts val="600"/>
              </a:spcAft>
            </a:pPr>
            <a:r>
              <a:rPr lang="en-GB" sz="2000" b="1">
                <a:solidFill>
                  <a:schemeClr val="tx1"/>
                </a:solidFill>
              </a:rPr>
              <a:t>Intervention Districts: </a:t>
            </a:r>
            <a:r>
              <a:rPr lang="en-GB" sz="2000">
                <a:solidFill>
                  <a:schemeClr val="tx1"/>
                </a:solidFill>
              </a:rPr>
              <a:t>Dera Ghazi Khan and Rajanpur in South Punjab, Mohmand, Khyber, and Dera Ismail Khan in Khyber Pakhtunkhwa (KP)).</a:t>
            </a:r>
          </a:p>
          <a:p>
            <a:endParaRPr lang="en-GB"/>
          </a:p>
        </p:txBody>
      </p:sp>
      <p:sp>
        <p:nvSpPr>
          <p:cNvPr id="4" name="Slide Number Placeholder 3">
            <a:extLst>
              <a:ext uri="{FF2B5EF4-FFF2-40B4-BE49-F238E27FC236}">
                <a16:creationId xmlns:a16="http://schemas.microsoft.com/office/drawing/2014/main" id="{F5C1080C-61A9-5ADB-F33C-13C00263C66A}"/>
              </a:ext>
            </a:extLst>
          </p:cNvPr>
          <p:cNvSpPr>
            <a:spLocks noGrp="1"/>
          </p:cNvSpPr>
          <p:nvPr>
            <p:ph type="sldNum" sz="quarter" idx="12"/>
          </p:nvPr>
        </p:nvSpPr>
        <p:spPr/>
        <p:txBody>
          <a:bodyPr/>
          <a:lstStyle/>
          <a:p>
            <a:fld id="{E051598E-9D06-4046-8EF2-7702044C4E81}" type="slidenum">
              <a:rPr lang="en-US" smtClean="0"/>
              <a:pPr/>
              <a:t>7</a:t>
            </a:fld>
            <a:endParaRPr lang="en-US"/>
          </a:p>
        </p:txBody>
      </p:sp>
    </p:spTree>
    <p:extLst>
      <p:ext uri="{BB962C8B-B14F-4D97-AF65-F5344CB8AC3E}">
        <p14:creationId xmlns:p14="http://schemas.microsoft.com/office/powerpoint/2010/main" val="4002339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D8FED-81DE-4B61-E629-7BF07C7F9D5C}"/>
              </a:ext>
            </a:extLst>
          </p:cNvPr>
          <p:cNvSpPr>
            <a:spLocks noGrp="1"/>
          </p:cNvSpPr>
          <p:nvPr>
            <p:ph type="title"/>
          </p:nvPr>
        </p:nvSpPr>
        <p:spPr>
          <a:xfrm>
            <a:off x="744000" y="1037461"/>
            <a:ext cx="10704000" cy="648072"/>
          </a:xfrm>
        </p:spPr>
        <p:txBody>
          <a:bodyPr/>
          <a:lstStyle/>
          <a:p>
            <a:pPr algn="ctr"/>
            <a:r>
              <a:rPr lang="en-GB" sz="3600"/>
              <a:t>GOAL Active Projects </a:t>
            </a:r>
            <a:endParaRPr lang="en-GB"/>
          </a:p>
        </p:txBody>
      </p:sp>
      <p:sp>
        <p:nvSpPr>
          <p:cNvPr id="3" name="Content Placeholder 2">
            <a:extLst>
              <a:ext uri="{FF2B5EF4-FFF2-40B4-BE49-F238E27FC236}">
                <a16:creationId xmlns:a16="http://schemas.microsoft.com/office/drawing/2014/main" id="{2D4605EA-F2E5-C590-A21C-AC7539D5F5C5}"/>
              </a:ext>
            </a:extLst>
          </p:cNvPr>
          <p:cNvSpPr>
            <a:spLocks noGrp="1"/>
          </p:cNvSpPr>
          <p:nvPr>
            <p:ph idx="1"/>
          </p:nvPr>
        </p:nvSpPr>
        <p:spPr>
          <a:xfrm>
            <a:off x="744000" y="1842468"/>
            <a:ext cx="10704000" cy="4064455"/>
          </a:xfrm>
        </p:spPr>
        <p:txBody>
          <a:bodyPr>
            <a:normAutofit/>
          </a:bodyPr>
          <a:lstStyle/>
          <a:p>
            <a:pPr>
              <a:lnSpc>
                <a:spcPct val="120000"/>
              </a:lnSpc>
              <a:spcBef>
                <a:spcPts val="600"/>
              </a:spcBef>
              <a:spcAft>
                <a:spcPts val="600"/>
              </a:spcAft>
            </a:pPr>
            <a:r>
              <a:rPr lang="en-GB" sz="2000" b="1">
                <a:solidFill>
                  <a:schemeClr val="tx1"/>
                </a:solidFill>
              </a:rPr>
              <a:t>Project Title: </a:t>
            </a:r>
            <a:r>
              <a:rPr lang="en-US">
                <a:solidFill>
                  <a:schemeClr val="tx1"/>
                </a:solidFill>
              </a:rPr>
              <a:t>Bridging Technical Assistance for Governments (B-TAG)</a:t>
            </a:r>
            <a:r>
              <a:rPr lang="en-GB">
                <a:solidFill>
                  <a:schemeClr val="tx1"/>
                </a:solidFill>
              </a:rPr>
              <a:t> (</a:t>
            </a:r>
            <a:r>
              <a:rPr lang="en-GB" sz="2000">
                <a:solidFill>
                  <a:schemeClr val="tx1"/>
                </a:solidFill>
              </a:rPr>
              <a:t>under the Technical Assistance component) </a:t>
            </a:r>
          </a:p>
          <a:p>
            <a:pPr>
              <a:lnSpc>
                <a:spcPct val="120000"/>
              </a:lnSpc>
              <a:spcBef>
                <a:spcPts val="600"/>
              </a:spcBef>
              <a:spcAft>
                <a:spcPts val="600"/>
              </a:spcAft>
            </a:pPr>
            <a:r>
              <a:rPr lang="en-GB" sz="2000" b="1">
                <a:solidFill>
                  <a:schemeClr val="tx1"/>
                </a:solidFill>
              </a:rPr>
              <a:t>Budget</a:t>
            </a:r>
            <a:r>
              <a:rPr lang="en-GB" sz="2000">
                <a:solidFill>
                  <a:schemeClr val="tx1"/>
                </a:solidFill>
              </a:rPr>
              <a:t>: £ 1.65 m</a:t>
            </a:r>
          </a:p>
          <a:p>
            <a:pPr>
              <a:lnSpc>
                <a:spcPct val="120000"/>
              </a:lnSpc>
              <a:spcBef>
                <a:spcPts val="600"/>
              </a:spcBef>
              <a:spcAft>
                <a:spcPts val="600"/>
              </a:spcAft>
            </a:pPr>
            <a:r>
              <a:rPr lang="en-GB" sz="2000" b="1">
                <a:solidFill>
                  <a:schemeClr val="tx1"/>
                </a:solidFill>
              </a:rPr>
              <a:t>Timeframe: </a:t>
            </a:r>
            <a:r>
              <a:rPr lang="en-GB" sz="2000">
                <a:solidFill>
                  <a:schemeClr val="tx1"/>
                </a:solidFill>
              </a:rPr>
              <a:t>June 2023 – </a:t>
            </a:r>
            <a:r>
              <a:rPr lang="en-GB">
                <a:solidFill>
                  <a:schemeClr val="tx1"/>
                </a:solidFill>
              </a:rPr>
              <a:t>June 2024</a:t>
            </a:r>
            <a:r>
              <a:rPr lang="en-GB" sz="2000">
                <a:solidFill>
                  <a:schemeClr val="tx1"/>
                </a:solidFill>
              </a:rPr>
              <a:t> </a:t>
            </a:r>
          </a:p>
          <a:p>
            <a:pPr>
              <a:lnSpc>
                <a:spcPct val="120000"/>
              </a:lnSpc>
              <a:spcBef>
                <a:spcPts val="600"/>
              </a:spcBef>
              <a:spcAft>
                <a:spcPts val="600"/>
              </a:spcAft>
            </a:pPr>
            <a:r>
              <a:rPr lang="en-GB" sz="2000" b="1">
                <a:solidFill>
                  <a:schemeClr val="tx1"/>
                </a:solidFill>
              </a:rPr>
              <a:t>Implementing Partner: Institute of Science and Policy Sciences </a:t>
            </a:r>
            <a:r>
              <a:rPr lang="en-GB" b="1">
                <a:solidFill>
                  <a:schemeClr val="tx1"/>
                </a:solidFill>
              </a:rPr>
              <a:t>(</a:t>
            </a:r>
            <a:r>
              <a:rPr lang="en-GB" sz="2000" b="1">
                <a:solidFill>
                  <a:schemeClr val="tx1"/>
                </a:solidFill>
              </a:rPr>
              <a:t>I-SAPS, </a:t>
            </a:r>
            <a:r>
              <a:rPr lang="en-GB" sz="2100">
                <a:solidFill>
                  <a:schemeClr val="tx1"/>
                </a:solidFill>
              </a:rPr>
              <a:t>PAMS and AKU-IED) </a:t>
            </a:r>
          </a:p>
          <a:p>
            <a:pPr>
              <a:lnSpc>
                <a:spcPct val="120000"/>
              </a:lnSpc>
              <a:spcBef>
                <a:spcPts val="600"/>
              </a:spcBef>
              <a:spcAft>
                <a:spcPts val="600"/>
              </a:spcAft>
            </a:pPr>
            <a:r>
              <a:rPr lang="en-GB" sz="2000" b="1">
                <a:solidFill>
                  <a:schemeClr val="tx1"/>
                </a:solidFill>
              </a:rPr>
              <a:t>Intervention </a:t>
            </a:r>
            <a:r>
              <a:rPr lang="en-GB" b="1">
                <a:solidFill>
                  <a:schemeClr val="tx1"/>
                </a:solidFill>
              </a:rPr>
              <a:t>Provinces</a:t>
            </a:r>
            <a:r>
              <a:rPr lang="en-GB" sz="2000" b="1">
                <a:solidFill>
                  <a:schemeClr val="tx1"/>
                </a:solidFill>
              </a:rPr>
              <a:t>: </a:t>
            </a:r>
            <a:r>
              <a:rPr lang="en-GB" sz="2000">
                <a:solidFill>
                  <a:schemeClr val="tx1"/>
                </a:solidFill>
              </a:rPr>
              <a:t>KP and Punjab with focus on South Punjab and NMDs. </a:t>
            </a:r>
          </a:p>
          <a:p>
            <a:endParaRPr lang="en-GB" sz="2000">
              <a:effectLst/>
              <a:latin typeface="Arial" panose="020B0604020202020204" pitchFamily="34" charset="0"/>
              <a:ea typeface="MS Mincho" panose="02020609040205080304" pitchFamily="49" charset="-128"/>
              <a:cs typeface="Times New Roman" panose="02020603050405020304" pitchFamily="18" charset="0"/>
            </a:endParaRPr>
          </a:p>
          <a:p>
            <a:endParaRPr lang="en-GB" sz="2000">
              <a:effectLst/>
              <a:latin typeface="Calibri" panose="020F0502020204030204" pitchFamily="34" charset="0"/>
              <a:ea typeface="MS Mincho" panose="02020609040205080304" pitchFamily="49" charset="-128"/>
              <a:cs typeface="Times New Roman" panose="02020603050405020304" pitchFamily="18" charset="0"/>
            </a:endParaRPr>
          </a:p>
          <a:p>
            <a:endParaRPr lang="en-GB"/>
          </a:p>
        </p:txBody>
      </p:sp>
      <p:sp>
        <p:nvSpPr>
          <p:cNvPr id="4" name="Slide Number Placeholder 3">
            <a:extLst>
              <a:ext uri="{FF2B5EF4-FFF2-40B4-BE49-F238E27FC236}">
                <a16:creationId xmlns:a16="http://schemas.microsoft.com/office/drawing/2014/main" id="{25F6544E-82AD-70CB-2E8A-D3EAF73BEFDE}"/>
              </a:ext>
            </a:extLst>
          </p:cNvPr>
          <p:cNvSpPr>
            <a:spLocks noGrp="1"/>
          </p:cNvSpPr>
          <p:nvPr>
            <p:ph type="sldNum" sz="quarter" idx="12"/>
          </p:nvPr>
        </p:nvSpPr>
        <p:spPr/>
        <p:txBody>
          <a:bodyPr/>
          <a:lstStyle/>
          <a:p>
            <a:fld id="{E051598E-9D06-4046-8EF2-7702044C4E81}" type="slidenum">
              <a:rPr lang="en-US" smtClean="0"/>
              <a:pPr/>
              <a:t>8</a:t>
            </a:fld>
            <a:endParaRPr lang="en-US"/>
          </a:p>
        </p:txBody>
      </p:sp>
    </p:spTree>
    <p:extLst>
      <p:ext uri="{BB962C8B-B14F-4D97-AF65-F5344CB8AC3E}">
        <p14:creationId xmlns:p14="http://schemas.microsoft.com/office/powerpoint/2010/main" val="1395966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B480A-53E7-001A-B1A2-1F9AD94A9376}"/>
              </a:ext>
            </a:extLst>
          </p:cNvPr>
          <p:cNvSpPr>
            <a:spLocks noGrp="1"/>
          </p:cNvSpPr>
          <p:nvPr>
            <p:ph type="title"/>
          </p:nvPr>
        </p:nvSpPr>
        <p:spPr/>
        <p:txBody>
          <a:bodyPr/>
          <a:lstStyle/>
          <a:p>
            <a:pPr algn="ctr"/>
            <a:r>
              <a:rPr lang="en-GB"/>
              <a:t>Overview of </a:t>
            </a:r>
            <a:r>
              <a:rPr lang="en-GB" i="1" err="1"/>
              <a:t>Khilo</a:t>
            </a:r>
            <a:r>
              <a:rPr lang="en-GB" i="1"/>
              <a:t> aur </a:t>
            </a:r>
            <a:r>
              <a:rPr lang="en-GB" i="1" err="1"/>
              <a:t>Barho</a:t>
            </a:r>
            <a:endParaRPr lang="en-GB" i="1"/>
          </a:p>
        </p:txBody>
      </p:sp>
      <p:sp>
        <p:nvSpPr>
          <p:cNvPr id="3" name="Content Placeholder 2">
            <a:extLst>
              <a:ext uri="{FF2B5EF4-FFF2-40B4-BE49-F238E27FC236}">
                <a16:creationId xmlns:a16="http://schemas.microsoft.com/office/drawing/2014/main" id="{2DC33621-8F22-5CFE-CDAD-60125256EF4E}"/>
              </a:ext>
            </a:extLst>
          </p:cNvPr>
          <p:cNvSpPr>
            <a:spLocks noGrp="1"/>
          </p:cNvSpPr>
          <p:nvPr>
            <p:ph idx="1"/>
          </p:nvPr>
        </p:nvSpPr>
        <p:spPr/>
        <p:txBody>
          <a:bodyPr vert="horz" lIns="0" tIns="0" rIns="0" bIns="0" rtlCol="0" anchor="t">
            <a:normAutofit/>
          </a:bodyPr>
          <a:lstStyle/>
          <a:p>
            <a:pPr algn="just">
              <a:lnSpc>
                <a:spcPct val="107000"/>
              </a:lnSpc>
              <a:spcAft>
                <a:spcPts val="800"/>
              </a:spcAft>
            </a:pPr>
            <a:r>
              <a:rPr lang="en-GB" sz="1800" b="1">
                <a:solidFill>
                  <a:schemeClr val="tx1"/>
                </a:solidFill>
                <a:latin typeface="Arial"/>
                <a:ea typeface="Arial" panose="020B0604020202020204" pitchFamily="34" charset="0"/>
                <a:cs typeface="Arial"/>
              </a:rPr>
              <a:t>Objective</a:t>
            </a:r>
            <a:r>
              <a:rPr lang="en-GB" sz="1800">
                <a:solidFill>
                  <a:schemeClr val="tx1"/>
                </a:solidFill>
                <a:latin typeface="Arial"/>
                <a:ea typeface="Arial" panose="020B0604020202020204" pitchFamily="34" charset="0"/>
                <a:cs typeface="Arial"/>
              </a:rPr>
              <a:t>: To remove barriers and improve access to education for</a:t>
            </a:r>
            <a:r>
              <a:rPr lang="en-GB" sz="1800">
                <a:solidFill>
                  <a:schemeClr val="tx1"/>
                </a:solidFill>
                <a:effectLst/>
                <a:latin typeface="Arial"/>
                <a:ea typeface="Arial" panose="020B0604020202020204" pitchFamily="34" charset="0"/>
                <a:cs typeface="Arial"/>
              </a:rPr>
              <a:t> girls and marginalised children in KP and Punjab.</a:t>
            </a:r>
            <a:r>
              <a:rPr lang="en-GB" sz="1800">
                <a:solidFill>
                  <a:schemeClr val="tx1"/>
                </a:solidFill>
                <a:latin typeface="Arial"/>
                <a:ea typeface="Arial" panose="020B0604020202020204" pitchFamily="34" charset="0"/>
                <a:cs typeface="Arial"/>
              </a:rPr>
              <a:t> </a:t>
            </a:r>
            <a:endParaRPr lang="en-GB" sz="1800">
              <a:solidFill>
                <a:schemeClr val="tx1"/>
              </a:solidFill>
              <a:effectLst/>
              <a:latin typeface="Arial"/>
              <a:ea typeface="Arial" panose="020B0604020202020204" pitchFamily="34" charset="0"/>
              <a:cs typeface="Arial" panose="020B0604020202020204" pitchFamily="34" charset="0"/>
            </a:endParaRPr>
          </a:p>
          <a:p>
            <a:pPr algn="just">
              <a:lnSpc>
                <a:spcPct val="107000"/>
              </a:lnSpc>
              <a:spcAft>
                <a:spcPts val="800"/>
              </a:spcAft>
            </a:pPr>
            <a:r>
              <a:rPr lang="en-GB" sz="1800" b="1">
                <a:solidFill>
                  <a:schemeClr val="tx1"/>
                </a:solidFill>
                <a:latin typeface="Arial"/>
                <a:ea typeface="Arial" panose="020B0604020202020204" pitchFamily="34" charset="0"/>
                <a:cs typeface="Arial"/>
              </a:rPr>
              <a:t>Budget: </a:t>
            </a:r>
            <a:r>
              <a:rPr lang="en-GB" sz="1800">
                <a:solidFill>
                  <a:schemeClr val="tx1"/>
                </a:solidFill>
                <a:latin typeface="Arial"/>
                <a:ea typeface="Arial" panose="020B0604020202020204" pitchFamily="34" charset="0"/>
                <a:cs typeface="Arial"/>
              </a:rPr>
              <a:t>Up to</a:t>
            </a:r>
            <a:r>
              <a:rPr lang="en-GB" sz="1800" b="1">
                <a:solidFill>
                  <a:schemeClr val="tx1"/>
                </a:solidFill>
                <a:latin typeface="Arial"/>
                <a:ea typeface="Arial" panose="020B0604020202020204" pitchFamily="34" charset="0"/>
                <a:cs typeface="Arial"/>
              </a:rPr>
              <a:t> </a:t>
            </a:r>
            <a:r>
              <a:rPr lang="en-GB" sz="1800">
                <a:solidFill>
                  <a:schemeClr val="tx1"/>
                </a:solidFill>
                <a:latin typeface="Arial"/>
                <a:ea typeface="Arial" panose="020B0604020202020204" pitchFamily="34" charset="0"/>
                <a:cs typeface="Arial"/>
              </a:rPr>
              <a:t>£20 million, with at least £5m of this earmarked for Newly Merged Districts in Khyber Pakhtunkhwa. </a:t>
            </a:r>
            <a:endParaRPr lang="en-GB" sz="180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a:solidFill>
                  <a:schemeClr val="tx1"/>
                </a:solidFill>
                <a:effectLst/>
                <a:latin typeface="Arial"/>
                <a:ea typeface="Arial" panose="020B0604020202020204" pitchFamily="34" charset="0"/>
                <a:cs typeface="Arial"/>
              </a:rPr>
              <a:t>Duration: </a:t>
            </a:r>
            <a:r>
              <a:rPr lang="en-GB" sz="1800">
                <a:solidFill>
                  <a:schemeClr val="tx1"/>
                </a:solidFill>
                <a:effectLst/>
                <a:latin typeface="Arial"/>
                <a:ea typeface="Arial" panose="020B0604020202020204" pitchFamily="34" charset="0"/>
                <a:cs typeface="Arial"/>
              </a:rPr>
              <a:t>36 months to Sept 2027</a:t>
            </a:r>
            <a:endParaRPr lang="en-GB" sz="1800">
              <a:solidFill>
                <a:schemeClr val="tx1"/>
              </a:solidFill>
              <a:effectLst/>
              <a:latin typeface="Arial"/>
              <a:ea typeface="Calibri" panose="020F0502020204030204" pitchFamily="34" charset="0"/>
              <a:cs typeface="Arial"/>
            </a:endParaRPr>
          </a:p>
          <a:p>
            <a:pPr algn="just">
              <a:lnSpc>
                <a:spcPct val="107000"/>
              </a:lnSpc>
              <a:spcAft>
                <a:spcPts val="800"/>
              </a:spcAft>
            </a:pPr>
            <a:r>
              <a:rPr lang="en-GB" sz="1800" b="1">
                <a:solidFill>
                  <a:schemeClr val="tx1"/>
                </a:solidFill>
                <a:effectLst/>
                <a:latin typeface="Arial"/>
                <a:ea typeface="Arial" panose="020B0604020202020204" pitchFamily="34" charset="0"/>
                <a:cs typeface="Arial"/>
              </a:rPr>
              <a:t>Expected Results: </a:t>
            </a:r>
            <a:r>
              <a:rPr lang="en-GB" sz="1800">
                <a:solidFill>
                  <a:schemeClr val="tx1"/>
                </a:solidFill>
                <a:effectLst/>
                <a:latin typeface="Arial"/>
                <a:ea typeface="Arial" panose="020B0604020202020204" pitchFamily="34" charset="0"/>
                <a:cs typeface="Arial"/>
              </a:rPr>
              <a:t>At least 100,000 girls and marginalised children supported to enrol and stay in school and at least an additional 150,000 girls supported to read by age 10.</a:t>
            </a:r>
            <a:r>
              <a:rPr lang="en-GB" sz="1800">
                <a:solidFill>
                  <a:schemeClr val="tx1"/>
                </a:solidFill>
                <a:latin typeface="Arial"/>
                <a:ea typeface="Arial" panose="020B0604020202020204" pitchFamily="34" charset="0"/>
                <a:cs typeface="Arial"/>
              </a:rPr>
              <a:t> </a:t>
            </a:r>
            <a:endParaRPr lang="en-GB" sz="1800">
              <a:solidFill>
                <a:schemeClr val="tx1"/>
              </a:solidFill>
              <a:effectLst/>
              <a:latin typeface="Arial" panose="020B0604020202020204" pitchFamily="34" charset="0"/>
              <a:ea typeface="Arial" panose="020B0604020202020204" pitchFamily="34" charset="0"/>
              <a:cs typeface="Arial" panose="020B0604020202020204" pitchFamily="34" charset="0"/>
            </a:endParaRPr>
          </a:p>
          <a:p>
            <a:pPr algn="just">
              <a:lnSpc>
                <a:spcPct val="107000"/>
              </a:lnSpc>
              <a:spcAft>
                <a:spcPts val="800"/>
              </a:spcAft>
            </a:pPr>
            <a:r>
              <a:rPr lang="en-GB" sz="1800" b="1">
                <a:solidFill>
                  <a:schemeClr val="tx1"/>
                </a:solidFill>
                <a:effectLst/>
                <a:latin typeface="Calibri"/>
                <a:ea typeface="Arial" panose="020B0604020202020204" pitchFamily="34" charset="0"/>
                <a:cs typeface="Arial"/>
              </a:rPr>
              <a:t>Target Population: </a:t>
            </a:r>
            <a:r>
              <a:rPr lang="en-GB" sz="1800">
                <a:solidFill>
                  <a:schemeClr val="tx1"/>
                </a:solidFill>
                <a:effectLst/>
                <a:latin typeface="Calibri"/>
                <a:ea typeface="Arial" panose="020B0604020202020204" pitchFamily="34" charset="0"/>
                <a:cs typeface="Arial"/>
              </a:rPr>
              <a:t>Girls and marginalised children </a:t>
            </a:r>
            <a:r>
              <a:rPr lang="en-GB" sz="1800">
                <a:solidFill>
                  <a:schemeClr val="tx1"/>
                </a:solidFill>
                <a:latin typeface="Calibri"/>
                <a:ea typeface="Arial" panose="020B0604020202020204" pitchFamily="34" charset="0"/>
                <a:cs typeface="Arial"/>
              </a:rPr>
              <a:t>aged 5-16 years. C</a:t>
            </a:r>
            <a:r>
              <a:rPr lang="en-GB" sz="1800">
                <a:solidFill>
                  <a:schemeClr val="tx1"/>
                </a:solidFill>
                <a:effectLst/>
                <a:latin typeface="Calibri"/>
                <a:ea typeface="Arial" panose="020B0604020202020204" pitchFamily="34" charset="0"/>
                <a:cs typeface="Arial"/>
              </a:rPr>
              <a:t>hildren with special education needs and disabilities, transgender identities, minority religions, living in disadvantaged areas, working children and Out of School Children (OOSC)</a:t>
            </a:r>
          </a:p>
          <a:p>
            <a:endParaRPr lang="en-GB"/>
          </a:p>
        </p:txBody>
      </p:sp>
      <p:sp>
        <p:nvSpPr>
          <p:cNvPr id="4" name="Slide Number Placeholder 3">
            <a:extLst>
              <a:ext uri="{FF2B5EF4-FFF2-40B4-BE49-F238E27FC236}">
                <a16:creationId xmlns:a16="http://schemas.microsoft.com/office/drawing/2014/main" id="{6340E3D9-3FBC-D283-0092-CD20C1E33297}"/>
              </a:ext>
            </a:extLst>
          </p:cNvPr>
          <p:cNvSpPr>
            <a:spLocks noGrp="1"/>
          </p:cNvSpPr>
          <p:nvPr>
            <p:ph type="sldNum" sz="quarter" idx="12"/>
          </p:nvPr>
        </p:nvSpPr>
        <p:spPr/>
        <p:txBody>
          <a:bodyPr/>
          <a:lstStyle/>
          <a:p>
            <a:fld id="{E051598E-9D06-4046-8EF2-7702044C4E81}" type="slidenum">
              <a:rPr lang="en-US" smtClean="0"/>
              <a:pPr/>
              <a:t>9</a:t>
            </a:fld>
            <a:endParaRPr lang="en-US"/>
          </a:p>
        </p:txBody>
      </p:sp>
    </p:spTree>
    <p:extLst>
      <p:ext uri="{BB962C8B-B14F-4D97-AF65-F5344CB8AC3E}">
        <p14:creationId xmlns:p14="http://schemas.microsoft.com/office/powerpoint/2010/main" val="3380667382"/>
      </p:ext>
    </p:extLst>
  </p:cSld>
  <p:clrMapOvr>
    <a:masterClrMapping/>
  </p:clrMapOvr>
</p:sld>
</file>

<file path=ppt/theme/theme1.xml><?xml version="1.0" encoding="utf-8"?>
<a:theme xmlns:a="http://schemas.openxmlformats.org/drawingml/2006/main" name="Office Theme">
  <a:themeElements>
    <a:clrScheme name="FCDO colours">
      <a:dk1>
        <a:srgbClr val="000000"/>
      </a:dk1>
      <a:lt1>
        <a:srgbClr val="FFFFFF"/>
      </a:lt1>
      <a:dk2>
        <a:srgbClr val="002069"/>
      </a:dk2>
      <a:lt2>
        <a:srgbClr val="C8C8C7"/>
      </a:lt2>
      <a:accent1>
        <a:srgbClr val="C8102E"/>
      </a:accent1>
      <a:accent2>
        <a:srgbClr val="407EC8"/>
      </a:accent2>
      <a:accent3>
        <a:srgbClr val="833077"/>
      </a:accent3>
      <a:accent4>
        <a:srgbClr val="5BB8B2"/>
      </a:accent4>
      <a:accent5>
        <a:srgbClr val="E9AA00"/>
      </a:accent5>
      <a:accent6>
        <a:srgbClr val="00B140"/>
      </a:accent6>
      <a:hlink>
        <a:srgbClr val="407EC8"/>
      </a:hlink>
      <a:folHlink>
        <a:srgbClr val="00206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e9cc48d-6fba-4c12-9882-137473def580}" enabled="1" method="Privileged" siteId="{d3a2d0d3-7cc8-4f52-bbf9-85bd43d94279}" removed="0"/>
</clbl:labelList>
</file>

<file path=docProps/app.xml><?xml version="1.0" encoding="utf-8"?>
<Properties xmlns="http://schemas.openxmlformats.org/officeDocument/2006/extended-properties" xmlns:vt="http://schemas.openxmlformats.org/officeDocument/2006/docPropsVTypes">
  <TotalTime>0</TotalTime>
  <Words>2399</Words>
  <Application>Microsoft Office PowerPoint</Application>
  <PresentationFormat>Widescreen</PresentationFormat>
  <Paragraphs>257</Paragraphs>
  <Slides>17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Khilo aur Barho - Service Delivery Girls and Out of School Children: Action for Learning (GOAL)</vt:lpstr>
      <vt:lpstr>Agenda</vt:lpstr>
      <vt:lpstr>Welcome to the EME for Khilo aur Barho – GOAL Service Delivery We will be starting shortly</vt:lpstr>
      <vt:lpstr>Welcome!</vt:lpstr>
      <vt:lpstr>Programme overview </vt:lpstr>
      <vt:lpstr>Components and Status </vt:lpstr>
      <vt:lpstr>GOAL Active Projects </vt:lpstr>
      <vt:lpstr>GOAL Active Projects </vt:lpstr>
      <vt:lpstr>Overview of Khilo aur Barho</vt:lpstr>
      <vt:lpstr>Thematic focus and potential interventions</vt:lpstr>
      <vt:lpstr>Procurement Timelines (tentative)</vt:lpstr>
      <vt:lpstr>Minimum Criteria</vt:lpstr>
      <vt:lpstr>Minimum Criteria</vt:lpstr>
      <vt:lpstr>Technical Proposal Evaluation Criteria  </vt:lpstr>
      <vt:lpstr>Technical Scoring Methodology </vt:lpstr>
      <vt:lpstr>Questions  </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2024-04-05T12:02:35Z</dcterms:created>
  <dcterms:modified xsi:type="dcterms:W3CDTF">2024-04-05T12:02:45Z</dcterms:modified>
</cp:coreProperties>
</file>