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83" r:id="rId2"/>
    <p:sldId id="331" r:id="rId3"/>
    <p:sldId id="347" r:id="rId4"/>
    <p:sldId id="377" r:id="rId5"/>
    <p:sldId id="373" r:id="rId6"/>
    <p:sldId id="351" r:id="rId7"/>
    <p:sldId id="276" r:id="rId8"/>
    <p:sldId id="386" r:id="rId9"/>
    <p:sldId id="375" r:id="rId10"/>
    <p:sldId id="379" r:id="rId11"/>
    <p:sldId id="380" r:id="rId12"/>
    <p:sldId id="383" r:id="rId13"/>
    <p:sldId id="348" r:id="rId14"/>
    <p:sldId id="384" r:id="rId15"/>
    <p:sldId id="388" r:id="rId16"/>
    <p:sldId id="387" r:id="rId17"/>
    <p:sldId id="389" r:id="rId18"/>
    <p:sldId id="390" r:id="rId19"/>
    <p:sldId id="391" r:id="rId2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62E"/>
    <a:srgbClr val="D51067"/>
    <a:srgbClr val="6D3075"/>
    <a:srgbClr val="FFAF41"/>
    <a:srgbClr val="00AF41"/>
    <a:srgbClr val="007CBA"/>
    <a:srgbClr val="E81067"/>
    <a:srgbClr val="77BC1F"/>
    <a:srgbClr val="C7BC1F"/>
    <a:srgbClr val="FF9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3557" autoAdjust="0"/>
  </p:normalViewPr>
  <p:slideViewPr>
    <p:cSldViewPr>
      <p:cViewPr varScale="1">
        <p:scale>
          <a:sx n="48" d="100"/>
          <a:sy n="48" d="100"/>
        </p:scale>
        <p:origin x="1491" y="41"/>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3756"/>
    </p:cViewPr>
  </p:sorter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raga\AppData\Roaming\OpenText\DM\Temp\PCDOCS-%232622363-v2-Sales_Analysis_Spreadsheet_2022_.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palds\AppData\Roaming\OpenText\DM\Temp\PCDOCS-%232566761-v21-2022_VARSS_-_AMR_Figures_.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palds\AppData\Roaming\OpenText\DM\Temp\PCDOCS-%232566761-v21-2022_VARSS_-_AMR_Figures_.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palds\AppData\Roaming\OpenText\DM\Temp\PCDOCS-%232566761-v21-2022_VARSS_-_AMR_Figures_.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palds\AppData\Roaming\OpenText\DM\Temp\PCDOCS-%232566761-v21-2022_VARSS_-_AMR_Figures_.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mgkg!$O$57</c:f>
              <c:strCache>
                <c:ptCount val="1"/>
                <c:pt idx="0">
                  <c:v>Fluoroquinolones</c:v>
                </c:pt>
              </c:strCache>
            </c:strRef>
          </c:tx>
          <c:spPr>
            <a:ln w="28575" cap="rnd">
              <a:solidFill>
                <a:srgbClr val="D51067"/>
              </a:solidFill>
              <a:round/>
            </a:ln>
            <a:effectLst/>
          </c:spPr>
          <c:marker>
            <c:symbol val="circle"/>
            <c:size val="5"/>
            <c:spPr>
              <a:solidFill>
                <a:srgbClr val="D51067"/>
              </a:solidFill>
              <a:ln w="9525">
                <a:solidFill>
                  <a:srgbClr val="D51067"/>
                </a:solidFill>
              </a:ln>
              <a:effectLst/>
            </c:spPr>
          </c:marker>
          <c:cat>
            <c:strRef>
              <c:f>mgkg!$P$50:$X$50</c:f>
              <c:strCache>
                <c:ptCount val="9"/>
                <c:pt idx="0">
                  <c:v>2014</c:v>
                </c:pt>
                <c:pt idx="1">
                  <c:v>2015</c:v>
                </c:pt>
                <c:pt idx="2">
                  <c:v>2016</c:v>
                </c:pt>
                <c:pt idx="3">
                  <c:v>2017</c:v>
                </c:pt>
                <c:pt idx="4">
                  <c:v>2018</c:v>
                </c:pt>
                <c:pt idx="5">
                  <c:v>2019</c:v>
                </c:pt>
                <c:pt idx="6">
                  <c:v>2020</c:v>
                </c:pt>
                <c:pt idx="7">
                  <c:v>2021</c:v>
                </c:pt>
                <c:pt idx="8">
                  <c:v>2022</c:v>
                </c:pt>
              </c:strCache>
            </c:strRef>
          </c:cat>
          <c:val>
            <c:numRef>
              <c:f>mgkg!$P$57:$X$57</c:f>
              <c:numCache>
                <c:formatCode>0.0</c:formatCode>
                <c:ptCount val="9"/>
                <c:pt idx="0">
                  <c:v>0.35080689999999998</c:v>
                </c:pt>
                <c:pt idx="1">
                  <c:v>0.34502890000000003</c:v>
                </c:pt>
                <c:pt idx="2">
                  <c:v>0.22482959999999999</c:v>
                </c:pt>
                <c:pt idx="3">
                  <c:v>0.1552849</c:v>
                </c:pt>
                <c:pt idx="4">
                  <c:v>0.14589659999999999</c:v>
                </c:pt>
                <c:pt idx="5">
                  <c:v>0.134213</c:v>
                </c:pt>
                <c:pt idx="6" formatCode="0.00">
                  <c:v>0.10097829999999999</c:v>
                </c:pt>
                <c:pt idx="7" formatCode="0.00">
                  <c:v>9.4983600000000001E-2</c:v>
                </c:pt>
                <c:pt idx="8" formatCode="0.00">
                  <c:v>9.8943799999999998E-2</c:v>
                </c:pt>
              </c:numCache>
            </c:numRef>
          </c:val>
          <c:smooth val="0"/>
          <c:extLst>
            <c:ext xmlns:c16="http://schemas.microsoft.com/office/drawing/2014/chart" uri="{C3380CC4-5D6E-409C-BE32-E72D297353CC}">
              <c16:uniqueId val="{00000000-757A-4F0B-907A-841E5CE361B6}"/>
            </c:ext>
          </c:extLst>
        </c:ser>
        <c:ser>
          <c:idx val="1"/>
          <c:order val="1"/>
          <c:tx>
            <c:strRef>
              <c:f>mgkg!$O$58</c:f>
              <c:strCache>
                <c:ptCount val="1"/>
                <c:pt idx="0">
                  <c:v>Third and fourth generation cephalosporins</c:v>
                </c:pt>
              </c:strCache>
            </c:strRef>
          </c:tx>
          <c:spPr>
            <a:ln w="28575" cap="rnd">
              <a:solidFill>
                <a:srgbClr val="FF9E16"/>
              </a:solidFill>
              <a:round/>
            </a:ln>
            <a:effectLst/>
          </c:spPr>
          <c:marker>
            <c:symbol val="circle"/>
            <c:size val="5"/>
            <c:spPr>
              <a:solidFill>
                <a:srgbClr val="FF9E16"/>
              </a:solidFill>
              <a:ln w="9525">
                <a:solidFill>
                  <a:srgbClr val="FF9E16"/>
                </a:solidFill>
              </a:ln>
              <a:effectLst/>
            </c:spPr>
          </c:marker>
          <c:cat>
            <c:strRef>
              <c:f>mgkg!$P$50:$X$50</c:f>
              <c:strCache>
                <c:ptCount val="9"/>
                <c:pt idx="0">
                  <c:v>2014</c:v>
                </c:pt>
                <c:pt idx="1">
                  <c:v>2015</c:v>
                </c:pt>
                <c:pt idx="2">
                  <c:v>2016</c:v>
                </c:pt>
                <c:pt idx="3">
                  <c:v>2017</c:v>
                </c:pt>
                <c:pt idx="4">
                  <c:v>2018</c:v>
                </c:pt>
                <c:pt idx="5">
                  <c:v>2019</c:v>
                </c:pt>
                <c:pt idx="6">
                  <c:v>2020</c:v>
                </c:pt>
                <c:pt idx="7">
                  <c:v>2021</c:v>
                </c:pt>
                <c:pt idx="8">
                  <c:v>2022</c:v>
                </c:pt>
              </c:strCache>
            </c:strRef>
          </c:cat>
          <c:val>
            <c:numRef>
              <c:f>mgkg!$P$58:$X$58</c:f>
              <c:numCache>
                <c:formatCode>0.0</c:formatCode>
                <c:ptCount val="9"/>
                <c:pt idx="0">
                  <c:v>0.19322729999999999</c:v>
                </c:pt>
                <c:pt idx="1">
                  <c:v>0.17279420000000001</c:v>
                </c:pt>
                <c:pt idx="2">
                  <c:v>0.14037450000000001</c:v>
                </c:pt>
                <c:pt idx="3">
                  <c:v>0.1082993</c:v>
                </c:pt>
                <c:pt idx="4">
                  <c:v>6.4793500000000004E-2</c:v>
                </c:pt>
                <c:pt idx="5" formatCode="0.00">
                  <c:v>3.2045999999999998E-2</c:v>
                </c:pt>
                <c:pt idx="6" formatCode="0.00">
                  <c:v>3.8059000000000003E-2</c:v>
                </c:pt>
                <c:pt idx="7" formatCode="0.00">
                  <c:v>2.01291E-2</c:v>
                </c:pt>
                <c:pt idx="8" formatCode="0.00">
                  <c:v>1.9259999999999999E-2</c:v>
                </c:pt>
              </c:numCache>
            </c:numRef>
          </c:val>
          <c:smooth val="0"/>
          <c:extLst>
            <c:ext xmlns:c16="http://schemas.microsoft.com/office/drawing/2014/chart" uri="{C3380CC4-5D6E-409C-BE32-E72D297353CC}">
              <c16:uniqueId val="{00000001-757A-4F0B-907A-841E5CE361B6}"/>
            </c:ext>
          </c:extLst>
        </c:ser>
        <c:ser>
          <c:idx val="2"/>
          <c:order val="2"/>
          <c:tx>
            <c:strRef>
              <c:f>mgkg!$O$59</c:f>
              <c:strCache>
                <c:ptCount val="1"/>
                <c:pt idx="0">
                  <c:v>Colistin</c:v>
                </c:pt>
              </c:strCache>
            </c:strRef>
          </c:tx>
          <c:spPr>
            <a:ln w="28575" cap="rnd">
              <a:solidFill>
                <a:srgbClr val="007CBA"/>
              </a:solidFill>
              <a:round/>
            </a:ln>
            <a:effectLst/>
          </c:spPr>
          <c:marker>
            <c:symbol val="circle"/>
            <c:size val="5"/>
            <c:spPr>
              <a:solidFill>
                <a:srgbClr val="007CBA"/>
              </a:solidFill>
              <a:ln w="9525">
                <a:solidFill>
                  <a:srgbClr val="007CBA"/>
                </a:solidFill>
              </a:ln>
              <a:effectLst/>
            </c:spPr>
          </c:marker>
          <c:val>
            <c:numRef>
              <c:f>mgkg!$P$59:$X$59</c:f>
              <c:numCache>
                <c:formatCode>0.0</c:formatCode>
                <c:ptCount val="9"/>
                <c:pt idx="0">
                  <c:v>0.1235343</c:v>
                </c:pt>
                <c:pt idx="1">
                  <c:v>0.1275165</c:v>
                </c:pt>
                <c:pt idx="2">
                  <c:v>1.8243200000000001E-2</c:v>
                </c:pt>
                <c:pt idx="3" formatCode="0.000">
                  <c:v>1.0066000000000001E-3</c:v>
                </c:pt>
                <c:pt idx="4" formatCode="0.000">
                  <c:v>3.1874999999999998E-3</c:v>
                </c:pt>
                <c:pt idx="5" formatCode="0.000">
                  <c:v>1.4365999999999999E-3</c:v>
                </c:pt>
                <c:pt idx="6" formatCode="0.000">
                  <c:v>7.0300000000000001E-5</c:v>
                </c:pt>
                <c:pt idx="7" formatCode="0">
                  <c:v>0</c:v>
                </c:pt>
                <c:pt idx="8" formatCode="0">
                  <c:v>0</c:v>
                </c:pt>
              </c:numCache>
            </c:numRef>
          </c:val>
          <c:smooth val="0"/>
          <c:extLst>
            <c:ext xmlns:c16="http://schemas.microsoft.com/office/drawing/2014/chart" uri="{C3380CC4-5D6E-409C-BE32-E72D297353CC}">
              <c16:uniqueId val="{00000002-757A-4F0B-907A-841E5CE361B6}"/>
            </c:ext>
          </c:extLst>
        </c:ser>
        <c:dLbls>
          <c:showLegendKey val="0"/>
          <c:showVal val="0"/>
          <c:showCatName val="0"/>
          <c:showSerName val="0"/>
          <c:showPercent val="0"/>
          <c:showBubbleSize val="0"/>
        </c:dLbls>
        <c:marker val="1"/>
        <c:smooth val="0"/>
        <c:axId val="817386504"/>
        <c:axId val="817387224"/>
      </c:lineChart>
      <c:catAx>
        <c:axId val="817386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7387224"/>
        <c:crosses val="autoZero"/>
        <c:auto val="1"/>
        <c:lblAlgn val="ctr"/>
        <c:lblOffset val="100"/>
        <c:noMultiLvlLbl val="0"/>
      </c:catAx>
      <c:valAx>
        <c:axId val="817387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GB" b="1"/>
                  <a:t>Active</a:t>
                </a:r>
                <a:r>
                  <a:rPr lang="en-GB" b="1" baseline="0"/>
                  <a:t> ingredient (mg/kg)</a:t>
                </a:r>
                <a:endParaRPr lang="en-GB" b="1"/>
              </a:p>
            </c:rich>
          </c:tx>
          <c:layout>
            <c:manualLayout>
              <c:xMode val="edge"/>
              <c:yMode val="edge"/>
              <c:x val="8.7074829931972787E-3"/>
              <c:y val="0.2758182122603964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738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mgkg!$B$49</c:f>
              <c:strCache>
                <c:ptCount val="1"/>
                <c:pt idx="0">
                  <c:v>Oral/water*</c:v>
                </c:pt>
              </c:strCache>
            </c:strRef>
          </c:tx>
          <c:spPr>
            <a:ln w="28575" cap="rnd">
              <a:solidFill>
                <a:srgbClr val="007CBA"/>
              </a:solidFill>
              <a:round/>
            </a:ln>
            <a:effectLst/>
          </c:spPr>
          <c:marker>
            <c:symbol val="circle"/>
            <c:size val="5"/>
            <c:spPr>
              <a:solidFill>
                <a:srgbClr val="007CBA"/>
              </a:solidFill>
              <a:ln w="9525">
                <a:solidFill>
                  <a:srgbClr val="007CBA"/>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mgkg!$C$49:$K$49</c:f>
              <c:numCache>
                <c:formatCode>0.0</c:formatCode>
                <c:ptCount val="9"/>
                <c:pt idx="0">
                  <c:v>16.916042399999998</c:v>
                </c:pt>
                <c:pt idx="1">
                  <c:v>15.6078239</c:v>
                </c:pt>
                <c:pt idx="2">
                  <c:v>11.698731799999999</c:v>
                </c:pt>
                <c:pt idx="3">
                  <c:v>9.5259465999999993</c:v>
                </c:pt>
                <c:pt idx="4">
                  <c:v>9.4902858000000005</c:v>
                </c:pt>
                <c:pt idx="5">
                  <c:v>11.0847762</c:v>
                </c:pt>
                <c:pt idx="6">
                  <c:v>11.8965327</c:v>
                </c:pt>
                <c:pt idx="7">
                  <c:v>11.702414399999999</c:v>
                </c:pt>
                <c:pt idx="8">
                  <c:v>11.4813475</c:v>
                </c:pt>
              </c:numCache>
            </c:numRef>
          </c:val>
          <c:smooth val="0"/>
          <c:extLst>
            <c:ext xmlns:c16="http://schemas.microsoft.com/office/drawing/2014/chart" uri="{C3380CC4-5D6E-409C-BE32-E72D297353CC}">
              <c16:uniqueId val="{00000000-35CD-44A0-8C0A-2D390DC93264}"/>
            </c:ext>
          </c:extLst>
        </c:ser>
        <c:ser>
          <c:idx val="1"/>
          <c:order val="1"/>
          <c:tx>
            <c:strRef>
              <c:f>mgkg!$B$50</c:f>
              <c:strCache>
                <c:ptCount val="1"/>
                <c:pt idx="0">
                  <c:v>In-feed</c:v>
                </c:pt>
              </c:strCache>
            </c:strRef>
          </c:tx>
          <c:spPr>
            <a:ln w="28575" cap="rnd">
              <a:solidFill>
                <a:srgbClr val="00AF41"/>
              </a:solidFill>
              <a:round/>
            </a:ln>
            <a:effectLst/>
          </c:spPr>
          <c:marker>
            <c:symbol val="circle"/>
            <c:size val="5"/>
            <c:spPr>
              <a:solidFill>
                <a:srgbClr val="00AF41"/>
              </a:solidFill>
              <a:ln w="9525">
                <a:solidFill>
                  <a:srgbClr val="00AF41"/>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mgkg!$C$50:$K$50</c:f>
              <c:numCache>
                <c:formatCode>0.0</c:formatCode>
                <c:ptCount val="9"/>
                <c:pt idx="0">
                  <c:v>38.600618699999998</c:v>
                </c:pt>
                <c:pt idx="1">
                  <c:v>33.355349500000003</c:v>
                </c:pt>
                <c:pt idx="2">
                  <c:v>20.602411199999999</c:v>
                </c:pt>
                <c:pt idx="3">
                  <c:v>14.7312086</c:v>
                </c:pt>
                <c:pt idx="4">
                  <c:v>12.265431100000001</c:v>
                </c:pt>
                <c:pt idx="5">
                  <c:v>12.714359200000001</c:v>
                </c:pt>
                <c:pt idx="6">
                  <c:v>12.1245387</c:v>
                </c:pt>
                <c:pt idx="7">
                  <c:v>9.6483899999999991</c:v>
                </c:pt>
                <c:pt idx="8">
                  <c:v>8.0578506999999995</c:v>
                </c:pt>
              </c:numCache>
            </c:numRef>
          </c:val>
          <c:smooth val="0"/>
          <c:extLst>
            <c:ext xmlns:c16="http://schemas.microsoft.com/office/drawing/2014/chart" uri="{C3380CC4-5D6E-409C-BE32-E72D297353CC}">
              <c16:uniqueId val="{00000001-35CD-44A0-8C0A-2D390DC93264}"/>
            </c:ext>
          </c:extLst>
        </c:ser>
        <c:ser>
          <c:idx val="2"/>
          <c:order val="2"/>
          <c:tx>
            <c:strRef>
              <c:f>mgkg!$B$51</c:f>
              <c:strCache>
                <c:ptCount val="1"/>
                <c:pt idx="0">
                  <c:v>Injectable</c:v>
                </c:pt>
              </c:strCache>
            </c:strRef>
          </c:tx>
          <c:spPr>
            <a:ln w="28575" cap="rnd">
              <a:solidFill>
                <a:srgbClr val="D9262E"/>
              </a:solidFill>
              <a:round/>
            </a:ln>
            <a:effectLst/>
          </c:spPr>
          <c:marker>
            <c:symbol val="circle"/>
            <c:size val="5"/>
            <c:spPr>
              <a:solidFill>
                <a:srgbClr val="D9262E"/>
              </a:solidFill>
              <a:ln w="9525">
                <a:solidFill>
                  <a:srgbClr val="D9262E"/>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mgkg!$C$51:$K$51</c:f>
              <c:numCache>
                <c:formatCode>0.0</c:formatCode>
                <c:ptCount val="9"/>
                <c:pt idx="0">
                  <c:v>6.3664316000000003</c:v>
                </c:pt>
                <c:pt idx="1">
                  <c:v>7.0843227999999998</c:v>
                </c:pt>
                <c:pt idx="2">
                  <c:v>6.2946340000000003</c:v>
                </c:pt>
                <c:pt idx="3">
                  <c:v>7.4715537999999997</c:v>
                </c:pt>
                <c:pt idx="4">
                  <c:v>6.7345563000000004</c:v>
                </c:pt>
                <c:pt idx="5">
                  <c:v>6.2533523000000004</c:v>
                </c:pt>
                <c:pt idx="6">
                  <c:v>5.8969785999999997</c:v>
                </c:pt>
                <c:pt idx="7">
                  <c:v>6.6089504999999997</c:v>
                </c:pt>
                <c:pt idx="8">
                  <c:v>5.8927775999999996</c:v>
                </c:pt>
              </c:numCache>
            </c:numRef>
          </c:val>
          <c:smooth val="0"/>
          <c:extLst>
            <c:ext xmlns:c16="http://schemas.microsoft.com/office/drawing/2014/chart" uri="{C3380CC4-5D6E-409C-BE32-E72D297353CC}">
              <c16:uniqueId val="{00000002-35CD-44A0-8C0A-2D390DC93264}"/>
            </c:ext>
          </c:extLst>
        </c:ser>
        <c:dLbls>
          <c:showLegendKey val="0"/>
          <c:showVal val="0"/>
          <c:showCatName val="0"/>
          <c:showSerName val="0"/>
          <c:showPercent val="0"/>
          <c:showBubbleSize val="0"/>
        </c:dLbls>
        <c:marker val="1"/>
        <c:smooth val="0"/>
        <c:axId val="859397272"/>
        <c:axId val="859396192"/>
      </c:lineChart>
      <c:catAx>
        <c:axId val="859397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396192"/>
        <c:crosses val="autoZero"/>
        <c:auto val="1"/>
        <c:lblAlgn val="ctr"/>
        <c:lblOffset val="100"/>
        <c:noMultiLvlLbl val="0"/>
      </c:catAx>
      <c:valAx>
        <c:axId val="85939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sz="1000" b="1" dirty="0"/>
                  <a:t>Active Ingredient (mg/kg)</a:t>
                </a:r>
              </a:p>
            </c:rich>
          </c:tx>
          <c:layout>
            <c:manualLayout>
              <c:xMode val="edge"/>
              <c:yMode val="edge"/>
              <c:x val="1.6657760122327055E-2"/>
              <c:y val="0.158978336663140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39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'HM (2020 CID)'!$E$7:$F$7</c:f>
              <c:strCache>
                <c:ptCount val="1"/>
                <c:pt idx="0">
                  <c:v>2014; n=</c:v>
                </c:pt>
              </c:strCache>
            </c:strRef>
          </c:tx>
          <c:spPr>
            <a:solidFill>
              <a:srgbClr val="6D3075"/>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01-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02-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03-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04-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05-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06-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07-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08-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09-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CID)'!$H$9:$H$18</c:f>
              <c:numCache>
                <c:formatCode>0.0</c:formatCode>
                <c:ptCount val="10"/>
                <c:pt idx="0" formatCode="General">
                  <c:v>0</c:v>
                </c:pt>
                <c:pt idx="1">
                  <c:v>20.125786163522015</c:v>
                </c:pt>
                <c:pt idx="2">
                  <c:v>8.8050314465408803</c:v>
                </c:pt>
                <c:pt idx="3">
                  <c:v>72.95597484276729</c:v>
                </c:pt>
                <c:pt idx="4">
                  <c:v>0</c:v>
                </c:pt>
                <c:pt idx="5">
                  <c:v>5.6603773584905666</c:v>
                </c:pt>
                <c:pt idx="6">
                  <c:v>61.0062893081761</c:v>
                </c:pt>
                <c:pt idx="7">
                  <c:v>0.62893081761006298</c:v>
                </c:pt>
                <c:pt idx="8">
                  <c:v>65.408805031446533</c:v>
                </c:pt>
                <c:pt idx="9">
                  <c:v>47.169811320754718</c:v>
                </c:pt>
              </c:numCache>
            </c:numRef>
          </c:val>
          <c:extLst>
            <c:ext xmlns:c16="http://schemas.microsoft.com/office/drawing/2014/chart" uri="{C3380CC4-5D6E-409C-BE32-E72D297353CC}">
              <c16:uniqueId val="{0000000A-BE3A-469D-9D20-EB38241184BF}"/>
            </c:ext>
          </c:extLst>
        </c:ser>
        <c:ser>
          <c:idx val="1"/>
          <c:order val="1"/>
          <c:tx>
            <c:strRef>
              <c:f>'HM (2020 CID)'!$I$7:$J$7</c:f>
              <c:strCache>
                <c:ptCount val="1"/>
                <c:pt idx="0">
                  <c:v>2016; n=</c:v>
                </c:pt>
              </c:strCache>
            </c:strRef>
          </c:tx>
          <c:spPr>
            <a:solidFill>
              <a:srgbClr val="FF9E16"/>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0C-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0D-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0E-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0F-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10-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11-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12-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13-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14-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CID)'!$L$9:$L$18</c:f>
              <c:numCache>
                <c:formatCode>0.0</c:formatCode>
                <c:ptCount val="10"/>
                <c:pt idx="0" formatCode="General">
                  <c:v>0</c:v>
                </c:pt>
                <c:pt idx="1">
                  <c:v>7.3684210526315779</c:v>
                </c:pt>
                <c:pt idx="2">
                  <c:v>3.6842105263157889</c:v>
                </c:pt>
                <c:pt idx="3">
                  <c:v>67.368421052631575</c:v>
                </c:pt>
                <c:pt idx="4">
                  <c:v>0</c:v>
                </c:pt>
                <c:pt idx="5">
                  <c:v>0</c:v>
                </c:pt>
                <c:pt idx="6">
                  <c:v>44.210526315789473</c:v>
                </c:pt>
                <c:pt idx="7">
                  <c:v>0</c:v>
                </c:pt>
                <c:pt idx="8">
                  <c:v>52.631578947368418</c:v>
                </c:pt>
                <c:pt idx="9">
                  <c:v>42.631578947368418</c:v>
                </c:pt>
              </c:numCache>
            </c:numRef>
          </c:val>
          <c:extLst>
            <c:ext xmlns:c16="http://schemas.microsoft.com/office/drawing/2014/chart" uri="{C3380CC4-5D6E-409C-BE32-E72D297353CC}">
              <c16:uniqueId val="{00000015-BE3A-469D-9D20-EB38241184BF}"/>
            </c:ext>
          </c:extLst>
        </c:ser>
        <c:ser>
          <c:idx val="2"/>
          <c:order val="2"/>
          <c:tx>
            <c:strRef>
              <c:f>'HM (2020 CID)'!$M$7:$N$7</c:f>
              <c:strCache>
                <c:ptCount val="1"/>
                <c:pt idx="0">
                  <c:v>2018; n=</c:v>
                </c:pt>
              </c:strCache>
            </c:strRef>
          </c:tx>
          <c:spPr>
            <a:solidFill>
              <a:srgbClr val="77BC1F"/>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17-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18-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19-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1A-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1B-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1C-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1D-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1E-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1F-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CID)'!$P$9:$P$18</c:f>
              <c:numCache>
                <c:formatCode>0.0</c:formatCode>
                <c:ptCount val="10"/>
                <c:pt idx="0" formatCode="General">
                  <c:v>0</c:v>
                </c:pt>
                <c:pt idx="1">
                  <c:v>10.382513661202186</c:v>
                </c:pt>
                <c:pt idx="2">
                  <c:v>2.7322404371584699</c:v>
                </c:pt>
                <c:pt idx="3">
                  <c:v>46.448087431693992</c:v>
                </c:pt>
                <c:pt idx="4">
                  <c:v>0</c:v>
                </c:pt>
                <c:pt idx="5">
                  <c:v>0</c:v>
                </c:pt>
                <c:pt idx="6">
                  <c:v>26.775956284153008</c:v>
                </c:pt>
                <c:pt idx="7">
                  <c:v>13.114754098360656</c:v>
                </c:pt>
                <c:pt idx="8">
                  <c:v>40.437158469945359</c:v>
                </c:pt>
                <c:pt idx="9">
                  <c:v>27.322404371584703</c:v>
                </c:pt>
              </c:numCache>
            </c:numRef>
          </c:val>
          <c:extLst>
            <c:ext xmlns:c16="http://schemas.microsoft.com/office/drawing/2014/chart" uri="{C3380CC4-5D6E-409C-BE32-E72D297353CC}">
              <c16:uniqueId val="{00000020-BE3A-469D-9D20-EB38241184BF}"/>
            </c:ext>
          </c:extLst>
        </c:ser>
        <c:ser>
          <c:idx val="3"/>
          <c:order val="3"/>
          <c:tx>
            <c:strRef>
              <c:f>'HM (2020 CID)'!$Q$7:$R$7</c:f>
              <c:strCache>
                <c:ptCount val="1"/>
                <c:pt idx="0">
                  <c:v>2020; n=</c:v>
                </c:pt>
              </c:strCache>
            </c:strRef>
          </c:tx>
          <c:spPr>
            <a:solidFill>
              <a:srgbClr val="007CBA"/>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22-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23-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24-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25-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26-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27-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28-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29-BE3A-469D-9D20-EB38241184BF}"/>
                </c:ext>
              </c:extLst>
            </c:dLbl>
            <c:dLbl>
              <c:idx val="9"/>
              <c:delete val="1"/>
              <c:extLst>
                <c:ext xmlns:c15="http://schemas.microsoft.com/office/drawing/2012/chart" uri="{CE6537A1-D6FC-4f65-9D91-7224C49458BB}">
                  <c15:layout>
                    <c:manualLayout>
                      <c:w val="3.1353385826771656E-2"/>
                      <c:h val="1.9169311528366643E-2"/>
                    </c:manualLayout>
                  </c15:layout>
                </c:ext>
                <c:ext xmlns:c16="http://schemas.microsoft.com/office/drawing/2014/chart" uri="{C3380CC4-5D6E-409C-BE32-E72D297353CC}">
                  <c16:uniqueId val="{0000002A-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CID)'!$T$9:$T$18</c:f>
              <c:numCache>
                <c:formatCode>0.0</c:formatCode>
                <c:ptCount val="10"/>
                <c:pt idx="0" formatCode="General">
                  <c:v>0</c:v>
                </c:pt>
                <c:pt idx="1">
                  <c:v>4</c:v>
                </c:pt>
                <c:pt idx="2">
                  <c:v>3.2</c:v>
                </c:pt>
                <c:pt idx="3">
                  <c:v>40.400000000000006</c:v>
                </c:pt>
                <c:pt idx="4">
                  <c:v>0</c:v>
                </c:pt>
                <c:pt idx="5">
                  <c:v>0.4</c:v>
                </c:pt>
                <c:pt idx="6">
                  <c:v>22</c:v>
                </c:pt>
                <c:pt idx="7">
                  <c:v>0</c:v>
                </c:pt>
                <c:pt idx="8">
                  <c:v>31.2</c:v>
                </c:pt>
                <c:pt idx="9">
                  <c:v>24</c:v>
                </c:pt>
              </c:numCache>
            </c:numRef>
          </c:val>
          <c:extLst>
            <c:ext xmlns:c16="http://schemas.microsoft.com/office/drawing/2014/chart" uri="{C3380CC4-5D6E-409C-BE32-E72D297353CC}">
              <c16:uniqueId val="{0000002B-BE3A-469D-9D20-EB38241184BF}"/>
            </c:ext>
          </c:extLst>
        </c:ser>
        <c:ser>
          <c:idx val="4"/>
          <c:order val="4"/>
          <c:tx>
            <c:strRef>
              <c:f>'HM (2020 CID)'!$U$7:$V$7</c:f>
              <c:strCache>
                <c:ptCount val="1"/>
                <c:pt idx="0">
                  <c:v>2022; n=</c:v>
                </c:pt>
              </c:strCache>
            </c:strRef>
          </c:tx>
          <c:spPr>
            <a:solidFill>
              <a:srgbClr val="D9262E"/>
            </a:solidFill>
            <a:ln>
              <a:noFill/>
            </a:ln>
            <a:effectLst/>
          </c:spPr>
          <c:invertIfNegative val="0"/>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CID)'!$X$9:$X$18</c:f>
              <c:numCache>
                <c:formatCode>0.0</c:formatCode>
                <c:ptCount val="10"/>
                <c:pt idx="0">
                  <c:v>0</c:v>
                </c:pt>
                <c:pt idx="1">
                  <c:v>0.58823529411764708</c:v>
                </c:pt>
                <c:pt idx="2">
                  <c:v>5.2941176470588234</c:v>
                </c:pt>
                <c:pt idx="3">
                  <c:v>47.058823529411761</c:v>
                </c:pt>
                <c:pt idx="4">
                  <c:v>0</c:v>
                </c:pt>
                <c:pt idx="5">
                  <c:v>1.1764705882352942</c:v>
                </c:pt>
                <c:pt idx="6">
                  <c:v>22.941176470588236</c:v>
                </c:pt>
                <c:pt idx="7">
                  <c:v>0</c:v>
                </c:pt>
                <c:pt idx="8">
                  <c:v>26.47058823529412</c:v>
                </c:pt>
                <c:pt idx="9">
                  <c:v>24.117647058823529</c:v>
                </c:pt>
              </c:numCache>
            </c:numRef>
          </c:val>
          <c:extLst>
            <c:ext xmlns:c16="http://schemas.microsoft.com/office/drawing/2014/chart" uri="{C3380CC4-5D6E-409C-BE32-E72D297353CC}">
              <c16:uniqueId val="{0000002C-BE3A-469D-9D20-EB38241184BF}"/>
            </c:ext>
          </c:extLst>
        </c:ser>
        <c:dLbls>
          <c:showLegendKey val="0"/>
          <c:showVal val="0"/>
          <c:showCatName val="0"/>
          <c:showSerName val="0"/>
          <c:showPercent val="0"/>
          <c:showBubbleSize val="0"/>
        </c:dLbls>
        <c:gapWidth val="219"/>
        <c:axId val="698452232"/>
        <c:axId val="698455184"/>
      </c:barChart>
      <c:catAx>
        <c:axId val="6984522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5184"/>
        <c:crosses val="autoZero"/>
        <c:auto val="1"/>
        <c:lblAlgn val="ctr"/>
        <c:lblOffset val="100"/>
        <c:noMultiLvlLbl val="0"/>
      </c:catAx>
      <c:valAx>
        <c:axId val="69845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1"/>
                  <a:t>Resistant isolates (%)</a:t>
                </a:r>
                <a:endParaRPr lang="en-GB" sz="1000" b="1"/>
              </a:p>
            </c:rich>
          </c:tx>
          <c:layout>
            <c:manualLayout>
              <c:xMode val="edge"/>
              <c:yMode val="edge"/>
              <c:x val="2.5657472738935216E-2"/>
              <c:y val="0.13381826566087424"/>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'HM (2020 CID)'!$E$7:$F$7</c:f>
              <c:strCache>
                <c:ptCount val="1"/>
                <c:pt idx="0">
                  <c:v>2014; n=</c:v>
                </c:pt>
              </c:strCache>
            </c:strRef>
          </c:tx>
          <c:spPr>
            <a:solidFill>
              <a:srgbClr val="6D3075"/>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CID)'!$H$19:$H$23</c:f>
              <c:numCache>
                <c:formatCode>0.0</c:formatCode>
                <c:ptCount val="5"/>
                <c:pt idx="0">
                  <c:v>0</c:v>
                </c:pt>
                <c:pt idx="1">
                  <c:v>0</c:v>
                </c:pt>
                <c:pt idx="2">
                  <c:v>24.528301886792452</c:v>
                </c:pt>
                <c:pt idx="3">
                  <c:v>24.528301886792452</c:v>
                </c:pt>
                <c:pt idx="4">
                  <c:v>0</c:v>
                </c:pt>
              </c:numCache>
            </c:numRef>
          </c:val>
          <c:extLst>
            <c:ext xmlns:c16="http://schemas.microsoft.com/office/drawing/2014/chart" uri="{C3380CC4-5D6E-409C-BE32-E72D297353CC}">
              <c16:uniqueId val="{00000000-B59F-4CEA-B8E2-D3232D372D7C}"/>
            </c:ext>
          </c:extLst>
        </c:ser>
        <c:ser>
          <c:idx val="1"/>
          <c:order val="1"/>
          <c:tx>
            <c:strRef>
              <c:f>'HM (2020 CID)'!$I$7:$J$7</c:f>
              <c:strCache>
                <c:ptCount val="1"/>
                <c:pt idx="0">
                  <c:v>2016; n=</c:v>
                </c:pt>
              </c:strCache>
            </c:strRef>
          </c:tx>
          <c:spPr>
            <a:solidFill>
              <a:srgbClr val="FF9E16"/>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CID)'!$L$19:$L$23</c:f>
              <c:numCache>
                <c:formatCode>0.0</c:formatCode>
                <c:ptCount val="5"/>
                <c:pt idx="0">
                  <c:v>0</c:v>
                </c:pt>
                <c:pt idx="1">
                  <c:v>0</c:v>
                </c:pt>
                <c:pt idx="2">
                  <c:v>21.578947368421055</c:v>
                </c:pt>
                <c:pt idx="3">
                  <c:v>22.105263157894736</c:v>
                </c:pt>
                <c:pt idx="4">
                  <c:v>0</c:v>
                </c:pt>
              </c:numCache>
            </c:numRef>
          </c:val>
          <c:extLst>
            <c:ext xmlns:c16="http://schemas.microsoft.com/office/drawing/2014/chart" uri="{C3380CC4-5D6E-409C-BE32-E72D297353CC}">
              <c16:uniqueId val="{00000001-B59F-4CEA-B8E2-D3232D372D7C}"/>
            </c:ext>
          </c:extLst>
        </c:ser>
        <c:ser>
          <c:idx val="2"/>
          <c:order val="2"/>
          <c:tx>
            <c:strRef>
              <c:f>'HM (2020 CID)'!$M$7:$N$7</c:f>
              <c:strCache>
                <c:ptCount val="1"/>
                <c:pt idx="0">
                  <c:v>2018; n=</c:v>
                </c:pt>
              </c:strCache>
            </c:strRef>
          </c:tx>
          <c:spPr>
            <a:solidFill>
              <a:srgbClr val="77BC1F"/>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CID)'!$P$19:$P$23</c:f>
              <c:numCache>
                <c:formatCode>0.0</c:formatCode>
                <c:ptCount val="5"/>
                <c:pt idx="0">
                  <c:v>2.1857923497267762</c:v>
                </c:pt>
                <c:pt idx="1">
                  <c:v>2.1857923497267762</c:v>
                </c:pt>
                <c:pt idx="2">
                  <c:v>15.846994535519126</c:v>
                </c:pt>
                <c:pt idx="3">
                  <c:v>15.846994535519126</c:v>
                </c:pt>
                <c:pt idx="4">
                  <c:v>0</c:v>
                </c:pt>
              </c:numCache>
            </c:numRef>
          </c:val>
          <c:extLst>
            <c:ext xmlns:c16="http://schemas.microsoft.com/office/drawing/2014/chart" uri="{C3380CC4-5D6E-409C-BE32-E72D297353CC}">
              <c16:uniqueId val="{00000002-B59F-4CEA-B8E2-D3232D372D7C}"/>
            </c:ext>
          </c:extLst>
        </c:ser>
        <c:ser>
          <c:idx val="3"/>
          <c:order val="3"/>
          <c:tx>
            <c:strRef>
              <c:f>'HM (2020 CID)'!$Q$7:$R$7</c:f>
              <c:strCache>
                <c:ptCount val="1"/>
                <c:pt idx="0">
                  <c:v>2020; n=</c:v>
                </c:pt>
              </c:strCache>
            </c:strRef>
          </c:tx>
          <c:spPr>
            <a:solidFill>
              <a:srgbClr val="007CBA"/>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CID)'!$T$19:$T$23</c:f>
              <c:numCache>
                <c:formatCode>0.0</c:formatCode>
                <c:ptCount val="5"/>
                <c:pt idx="0">
                  <c:v>0.4</c:v>
                </c:pt>
                <c:pt idx="1">
                  <c:v>0.4</c:v>
                </c:pt>
                <c:pt idx="2">
                  <c:v>10.4</c:v>
                </c:pt>
                <c:pt idx="3">
                  <c:v>10.4</c:v>
                </c:pt>
                <c:pt idx="4">
                  <c:v>0</c:v>
                </c:pt>
              </c:numCache>
            </c:numRef>
          </c:val>
          <c:extLst>
            <c:ext xmlns:c16="http://schemas.microsoft.com/office/drawing/2014/chart" uri="{C3380CC4-5D6E-409C-BE32-E72D297353CC}">
              <c16:uniqueId val="{00000003-B59F-4CEA-B8E2-D3232D372D7C}"/>
            </c:ext>
          </c:extLst>
        </c:ser>
        <c:ser>
          <c:idx val="4"/>
          <c:order val="4"/>
          <c:tx>
            <c:strRef>
              <c:f>'HM (2020 CID)'!$U$7:$V$7</c:f>
              <c:strCache>
                <c:ptCount val="1"/>
                <c:pt idx="0">
                  <c:v>2022; n=</c:v>
                </c:pt>
              </c:strCache>
            </c:strRef>
          </c:tx>
          <c:spPr>
            <a:solidFill>
              <a:srgbClr val="D9262E"/>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CID)'!$X$19:$X$23</c:f>
              <c:numCache>
                <c:formatCode>0.0</c:formatCode>
                <c:ptCount val="5"/>
                <c:pt idx="0">
                  <c:v>1.7647058823529411</c:v>
                </c:pt>
                <c:pt idx="1">
                  <c:v>1.7647058823529411</c:v>
                </c:pt>
                <c:pt idx="2">
                  <c:v>8.8235294117647065</c:v>
                </c:pt>
                <c:pt idx="3">
                  <c:v>7.6470588235294121</c:v>
                </c:pt>
                <c:pt idx="4">
                  <c:v>0</c:v>
                </c:pt>
              </c:numCache>
            </c:numRef>
          </c:val>
          <c:extLst>
            <c:ext xmlns:c16="http://schemas.microsoft.com/office/drawing/2014/chart" uri="{C3380CC4-5D6E-409C-BE32-E72D297353CC}">
              <c16:uniqueId val="{00000004-B59F-4CEA-B8E2-D3232D372D7C}"/>
            </c:ext>
          </c:extLst>
        </c:ser>
        <c:dLbls>
          <c:showLegendKey val="0"/>
          <c:showVal val="0"/>
          <c:showCatName val="0"/>
          <c:showSerName val="0"/>
          <c:showPercent val="0"/>
          <c:showBubbleSize val="0"/>
        </c:dLbls>
        <c:gapWidth val="219"/>
        <c:axId val="725930584"/>
        <c:axId val="725933208"/>
      </c:barChart>
      <c:catAx>
        <c:axId val="7259305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3208"/>
        <c:crosses val="autoZero"/>
        <c:auto val="1"/>
        <c:lblAlgn val="ctr"/>
        <c:lblOffset val="100"/>
        <c:noMultiLvlLbl val="0"/>
      </c:catAx>
      <c:valAx>
        <c:axId val="72593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latin typeface="Arial" panose="020B0604020202020204" pitchFamily="34" charset="0"/>
                    <a:cs typeface="Arial" panose="020B0604020202020204" pitchFamily="34" charset="0"/>
                  </a:rPr>
                  <a:t>Resistant</a:t>
                </a:r>
                <a:r>
                  <a:rPr lang="en-GB" b="1" baseline="0">
                    <a:solidFill>
                      <a:sysClr val="windowText" lastClr="000000"/>
                    </a:solidFill>
                    <a:latin typeface="Arial" panose="020B0604020202020204" pitchFamily="34" charset="0"/>
                    <a:cs typeface="Arial" panose="020B0604020202020204" pitchFamily="34" charset="0"/>
                  </a:rPr>
                  <a:t> isolates (%)</a:t>
                </a:r>
                <a:endParaRPr lang="en-GB"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5.8804312316236521E-2"/>
              <c:y val="2.7137042062415198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058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7052706223187"/>
          <c:y val="1.8777162465679769E-2"/>
          <c:w val="0.79702947293776816"/>
          <c:h val="0.59596301988403622"/>
        </c:manualLayout>
      </c:layout>
      <c:barChart>
        <c:barDir val="col"/>
        <c:grouping val="clustered"/>
        <c:varyColors val="0"/>
        <c:ser>
          <c:idx val="0"/>
          <c:order val="0"/>
          <c:tx>
            <c:strRef>
              <c:f>'HM (2020 CID)'!$E$52:$F$52</c:f>
              <c:strCache>
                <c:ptCount val="1"/>
                <c:pt idx="0">
                  <c:v>2014; n=</c:v>
                </c:pt>
              </c:strCache>
            </c:strRef>
          </c:tx>
          <c:spPr>
            <a:solidFill>
              <a:srgbClr val="6D3075"/>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CID)'!$H$54:$H$63</c:f>
              <c:numCache>
                <c:formatCode>0.0</c:formatCode>
                <c:ptCount val="10"/>
                <c:pt idx="0">
                  <c:v>0</c:v>
                </c:pt>
                <c:pt idx="1">
                  <c:v>4.1666666666666661</c:v>
                </c:pt>
                <c:pt idx="2">
                  <c:v>10.119047619047619</c:v>
                </c:pt>
                <c:pt idx="3">
                  <c:v>69.047619047619051</c:v>
                </c:pt>
                <c:pt idx="4">
                  <c:v>0</c:v>
                </c:pt>
                <c:pt idx="5">
                  <c:v>0.59523809523809523</c:v>
                </c:pt>
                <c:pt idx="6">
                  <c:v>78.571428571428569</c:v>
                </c:pt>
                <c:pt idx="7">
                  <c:v>1.1904761904761905</c:v>
                </c:pt>
                <c:pt idx="8">
                  <c:v>32.142857142857146</c:v>
                </c:pt>
                <c:pt idx="9">
                  <c:v>23.809523809523807</c:v>
                </c:pt>
              </c:numCache>
            </c:numRef>
          </c:val>
          <c:extLst>
            <c:ext xmlns:c16="http://schemas.microsoft.com/office/drawing/2014/chart" uri="{C3380CC4-5D6E-409C-BE32-E72D297353CC}">
              <c16:uniqueId val="{00000001-AD8C-45C8-BEF4-8C2499FA219C}"/>
            </c:ext>
          </c:extLst>
        </c:ser>
        <c:ser>
          <c:idx val="1"/>
          <c:order val="1"/>
          <c:tx>
            <c:strRef>
              <c:f>'HM (2020 CID)'!$I$52:$J$52</c:f>
              <c:strCache>
                <c:ptCount val="1"/>
                <c:pt idx="0">
                  <c:v>2016; n=</c:v>
                </c:pt>
              </c:strCache>
            </c:strRef>
          </c:tx>
          <c:spPr>
            <a:solidFill>
              <a:srgbClr val="FF9E16"/>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CID)'!$L$54:$L$63</c:f>
              <c:numCache>
                <c:formatCode>0.0</c:formatCode>
                <c:ptCount val="10"/>
                <c:pt idx="0">
                  <c:v>0</c:v>
                </c:pt>
                <c:pt idx="1">
                  <c:v>2.2321428571428572</c:v>
                </c:pt>
                <c:pt idx="2">
                  <c:v>7.5892857142857135</c:v>
                </c:pt>
                <c:pt idx="3">
                  <c:v>60.714285714285708</c:v>
                </c:pt>
                <c:pt idx="4">
                  <c:v>0</c:v>
                </c:pt>
                <c:pt idx="5">
                  <c:v>0.89285714285714279</c:v>
                </c:pt>
                <c:pt idx="6">
                  <c:v>66.964285714285708</c:v>
                </c:pt>
                <c:pt idx="7">
                  <c:v>0</c:v>
                </c:pt>
                <c:pt idx="8">
                  <c:v>25.446428571428569</c:v>
                </c:pt>
                <c:pt idx="9">
                  <c:v>22.767857142857142</c:v>
                </c:pt>
              </c:numCache>
            </c:numRef>
          </c:val>
          <c:extLst>
            <c:ext xmlns:c16="http://schemas.microsoft.com/office/drawing/2014/chart" uri="{C3380CC4-5D6E-409C-BE32-E72D297353CC}">
              <c16:uniqueId val="{00000003-AD8C-45C8-BEF4-8C2499FA219C}"/>
            </c:ext>
          </c:extLst>
        </c:ser>
        <c:ser>
          <c:idx val="2"/>
          <c:order val="2"/>
          <c:tx>
            <c:strRef>
              <c:f>'HM (2020 CID)'!$M$52:$N$52</c:f>
              <c:strCache>
                <c:ptCount val="1"/>
                <c:pt idx="0">
                  <c:v>2018; n=</c:v>
                </c:pt>
              </c:strCache>
            </c:strRef>
          </c:tx>
          <c:spPr>
            <a:solidFill>
              <a:srgbClr val="77BC1F"/>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CID)'!$P$54:$P$63</c:f>
              <c:numCache>
                <c:formatCode>0.0</c:formatCode>
                <c:ptCount val="10"/>
                <c:pt idx="0">
                  <c:v>0</c:v>
                </c:pt>
                <c:pt idx="1">
                  <c:v>0.56818181818181823</c:v>
                </c:pt>
                <c:pt idx="2">
                  <c:v>3.9772727272727271</c:v>
                </c:pt>
                <c:pt idx="3">
                  <c:v>56.81818181818182</c:v>
                </c:pt>
                <c:pt idx="4">
                  <c:v>0</c:v>
                </c:pt>
                <c:pt idx="5">
                  <c:v>0</c:v>
                </c:pt>
                <c:pt idx="6">
                  <c:v>46.590909090909086</c:v>
                </c:pt>
                <c:pt idx="7">
                  <c:v>12.5</c:v>
                </c:pt>
                <c:pt idx="8">
                  <c:v>17.613636363636363</c:v>
                </c:pt>
                <c:pt idx="9">
                  <c:v>13.636363636363635</c:v>
                </c:pt>
              </c:numCache>
            </c:numRef>
          </c:val>
          <c:extLst>
            <c:ext xmlns:c16="http://schemas.microsoft.com/office/drawing/2014/chart" uri="{C3380CC4-5D6E-409C-BE32-E72D297353CC}">
              <c16:uniqueId val="{00000005-AD8C-45C8-BEF4-8C2499FA219C}"/>
            </c:ext>
          </c:extLst>
        </c:ser>
        <c:ser>
          <c:idx val="3"/>
          <c:order val="3"/>
          <c:tx>
            <c:strRef>
              <c:f>'HM (2020 CID)'!$Q$52:$R$52</c:f>
              <c:strCache>
                <c:ptCount val="1"/>
                <c:pt idx="0">
                  <c:v>2020; n=</c:v>
                </c:pt>
              </c:strCache>
            </c:strRef>
          </c:tx>
          <c:spPr>
            <a:solidFill>
              <a:srgbClr val="007CBA"/>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CID)'!$T$54:$T$63</c:f>
              <c:numCache>
                <c:formatCode>0.0</c:formatCode>
                <c:ptCount val="10"/>
                <c:pt idx="0">
                  <c:v>0</c:v>
                </c:pt>
                <c:pt idx="1">
                  <c:v>1.5228426395939088</c:v>
                </c:pt>
                <c:pt idx="2">
                  <c:v>4.0609137055837561</c:v>
                </c:pt>
                <c:pt idx="3">
                  <c:v>59.898477157360411</c:v>
                </c:pt>
                <c:pt idx="4">
                  <c:v>0</c:v>
                </c:pt>
                <c:pt idx="5">
                  <c:v>1.015228426395939</c:v>
                </c:pt>
                <c:pt idx="6">
                  <c:v>55.329949238578678</c:v>
                </c:pt>
                <c:pt idx="7">
                  <c:v>0.50761421319796951</c:v>
                </c:pt>
                <c:pt idx="8">
                  <c:v>16.751269035532996</c:v>
                </c:pt>
                <c:pt idx="9">
                  <c:v>14.720812182741117</c:v>
                </c:pt>
              </c:numCache>
            </c:numRef>
          </c:val>
          <c:extLst>
            <c:ext xmlns:c16="http://schemas.microsoft.com/office/drawing/2014/chart" uri="{C3380CC4-5D6E-409C-BE32-E72D297353CC}">
              <c16:uniqueId val="{00000007-AD8C-45C8-BEF4-8C2499FA219C}"/>
            </c:ext>
          </c:extLst>
        </c:ser>
        <c:ser>
          <c:idx val="4"/>
          <c:order val="4"/>
          <c:tx>
            <c:strRef>
              <c:f>'HM (2020 CID)'!$U$52:$V$52</c:f>
              <c:strCache>
                <c:ptCount val="1"/>
                <c:pt idx="0">
                  <c:v>2022; n=</c:v>
                </c:pt>
              </c:strCache>
            </c:strRef>
          </c:tx>
          <c:spPr>
            <a:solidFill>
              <a:srgbClr val="D9262E"/>
            </a:solidFill>
            <a:ln>
              <a:noFill/>
            </a:ln>
            <a:effectLst/>
          </c:spPr>
          <c:invertIfNegative val="0"/>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CID)'!$X$54:$X$63</c:f>
              <c:numCache>
                <c:formatCode>0.0</c:formatCode>
                <c:ptCount val="10"/>
                <c:pt idx="0">
                  <c:v>0</c:v>
                </c:pt>
                <c:pt idx="1">
                  <c:v>1.7857142857142856</c:v>
                </c:pt>
                <c:pt idx="2">
                  <c:v>2.9761904761904758</c:v>
                </c:pt>
                <c:pt idx="3">
                  <c:v>59.523809523809526</c:v>
                </c:pt>
                <c:pt idx="4">
                  <c:v>0</c:v>
                </c:pt>
                <c:pt idx="5">
                  <c:v>0</c:v>
                </c:pt>
                <c:pt idx="6">
                  <c:v>56.547619047619044</c:v>
                </c:pt>
                <c:pt idx="7">
                  <c:v>0</c:v>
                </c:pt>
                <c:pt idx="8">
                  <c:v>18.452380952380953</c:v>
                </c:pt>
                <c:pt idx="9">
                  <c:v>16.666666666666664</c:v>
                </c:pt>
              </c:numCache>
            </c:numRef>
          </c:val>
          <c:extLst>
            <c:ext xmlns:c16="http://schemas.microsoft.com/office/drawing/2014/chart" uri="{C3380CC4-5D6E-409C-BE32-E72D297353CC}">
              <c16:uniqueId val="{00000008-AD8C-45C8-BEF4-8C2499FA219C}"/>
            </c:ext>
          </c:extLst>
        </c:ser>
        <c:dLbls>
          <c:showLegendKey val="0"/>
          <c:showVal val="0"/>
          <c:showCatName val="0"/>
          <c:showSerName val="0"/>
          <c:showPercent val="0"/>
          <c:showBubbleSize val="0"/>
        </c:dLbls>
        <c:gapWidth val="219"/>
        <c:axId val="698452232"/>
        <c:axId val="698455184"/>
      </c:barChart>
      <c:catAx>
        <c:axId val="6984522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5184"/>
        <c:crosses val="autoZero"/>
        <c:auto val="1"/>
        <c:lblAlgn val="ctr"/>
        <c:lblOffset val="100"/>
        <c:noMultiLvlLbl val="0"/>
      </c:catAx>
      <c:valAx>
        <c:axId val="6984551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1"/>
                  <a:t>Resistant isolates (%)</a:t>
                </a:r>
                <a:endParaRPr lang="en-GB" sz="1000" b="1"/>
              </a:p>
            </c:rich>
          </c:tx>
          <c:layout>
            <c:manualLayout>
              <c:xMode val="edge"/>
              <c:yMode val="edge"/>
              <c:x val="2.2450288646568312E-2"/>
              <c:y val="0.15122899204131737"/>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'HM (2020 CID)'!$E$52:$F$52</c:f>
              <c:strCache>
                <c:ptCount val="1"/>
                <c:pt idx="0">
                  <c:v>2014; n=</c:v>
                </c:pt>
              </c:strCache>
            </c:strRef>
          </c:tx>
          <c:spPr>
            <a:solidFill>
              <a:srgbClr val="6D3075"/>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CID)'!$H$64:$H$68</c:f>
              <c:numCache>
                <c:formatCode>0.0</c:formatCode>
                <c:ptCount val="5"/>
                <c:pt idx="0">
                  <c:v>0</c:v>
                </c:pt>
                <c:pt idx="1">
                  <c:v>0</c:v>
                </c:pt>
                <c:pt idx="2">
                  <c:v>17.261904761904763</c:v>
                </c:pt>
                <c:pt idx="3">
                  <c:v>18.452380952380953</c:v>
                </c:pt>
                <c:pt idx="4">
                  <c:v>0</c:v>
                </c:pt>
              </c:numCache>
            </c:numRef>
          </c:val>
          <c:extLst>
            <c:ext xmlns:c16="http://schemas.microsoft.com/office/drawing/2014/chart" uri="{C3380CC4-5D6E-409C-BE32-E72D297353CC}">
              <c16:uniqueId val="{00000000-A7F3-4B78-A99F-D06FC1DC58EE}"/>
            </c:ext>
          </c:extLst>
        </c:ser>
        <c:ser>
          <c:idx val="1"/>
          <c:order val="1"/>
          <c:tx>
            <c:strRef>
              <c:f>'HM (2020 CID)'!$I$52:$J$52</c:f>
              <c:strCache>
                <c:ptCount val="1"/>
                <c:pt idx="0">
                  <c:v>2016; n=</c:v>
                </c:pt>
              </c:strCache>
            </c:strRef>
          </c:tx>
          <c:spPr>
            <a:solidFill>
              <a:srgbClr val="FF9E16"/>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CID)'!$L$64:$L$68</c:f>
              <c:numCache>
                <c:formatCode>0.0</c:formatCode>
                <c:ptCount val="5"/>
                <c:pt idx="0">
                  <c:v>0.4464285714285714</c:v>
                </c:pt>
                <c:pt idx="1">
                  <c:v>0.4464285714285714</c:v>
                </c:pt>
                <c:pt idx="2">
                  <c:v>15.625</c:v>
                </c:pt>
                <c:pt idx="3">
                  <c:v>15.625</c:v>
                </c:pt>
                <c:pt idx="4">
                  <c:v>0</c:v>
                </c:pt>
              </c:numCache>
            </c:numRef>
          </c:val>
          <c:extLst>
            <c:ext xmlns:c16="http://schemas.microsoft.com/office/drawing/2014/chart" uri="{C3380CC4-5D6E-409C-BE32-E72D297353CC}">
              <c16:uniqueId val="{00000001-A7F3-4B78-A99F-D06FC1DC58EE}"/>
            </c:ext>
          </c:extLst>
        </c:ser>
        <c:ser>
          <c:idx val="2"/>
          <c:order val="2"/>
          <c:tx>
            <c:strRef>
              <c:f>'HM (2020 CID)'!$M$52:$N$52</c:f>
              <c:strCache>
                <c:ptCount val="1"/>
                <c:pt idx="0">
                  <c:v>2018; n=</c:v>
                </c:pt>
              </c:strCache>
            </c:strRef>
          </c:tx>
          <c:spPr>
            <a:solidFill>
              <a:srgbClr val="77BC1F"/>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CID)'!$P$64:$P$68</c:f>
              <c:numCache>
                <c:formatCode>0.0</c:formatCode>
                <c:ptCount val="5"/>
                <c:pt idx="0">
                  <c:v>0</c:v>
                </c:pt>
                <c:pt idx="1">
                  <c:v>0</c:v>
                </c:pt>
                <c:pt idx="2">
                  <c:v>10.795454545454545</c:v>
                </c:pt>
                <c:pt idx="3">
                  <c:v>6.8181818181818175</c:v>
                </c:pt>
                <c:pt idx="4">
                  <c:v>0</c:v>
                </c:pt>
              </c:numCache>
            </c:numRef>
          </c:val>
          <c:extLst>
            <c:ext xmlns:c16="http://schemas.microsoft.com/office/drawing/2014/chart" uri="{C3380CC4-5D6E-409C-BE32-E72D297353CC}">
              <c16:uniqueId val="{00000002-A7F3-4B78-A99F-D06FC1DC58EE}"/>
            </c:ext>
          </c:extLst>
        </c:ser>
        <c:ser>
          <c:idx val="3"/>
          <c:order val="3"/>
          <c:tx>
            <c:strRef>
              <c:f>'HM (2020 CID)'!$Q$52:$R$52</c:f>
              <c:strCache>
                <c:ptCount val="1"/>
                <c:pt idx="0">
                  <c:v>2020; n=</c:v>
                </c:pt>
              </c:strCache>
            </c:strRef>
          </c:tx>
          <c:spPr>
            <a:solidFill>
              <a:srgbClr val="007CBA"/>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CID)'!$T$64:$T$68</c:f>
              <c:numCache>
                <c:formatCode>0.0</c:formatCode>
                <c:ptCount val="5"/>
                <c:pt idx="0">
                  <c:v>1.015228426395939</c:v>
                </c:pt>
                <c:pt idx="1">
                  <c:v>1.015228426395939</c:v>
                </c:pt>
                <c:pt idx="2">
                  <c:v>14.213197969543149</c:v>
                </c:pt>
                <c:pt idx="3">
                  <c:v>7.6142131979695442</c:v>
                </c:pt>
                <c:pt idx="4">
                  <c:v>0</c:v>
                </c:pt>
              </c:numCache>
            </c:numRef>
          </c:val>
          <c:extLst>
            <c:ext xmlns:c16="http://schemas.microsoft.com/office/drawing/2014/chart" uri="{C3380CC4-5D6E-409C-BE32-E72D297353CC}">
              <c16:uniqueId val="{00000003-A7F3-4B78-A99F-D06FC1DC58EE}"/>
            </c:ext>
          </c:extLst>
        </c:ser>
        <c:ser>
          <c:idx val="4"/>
          <c:order val="4"/>
          <c:tx>
            <c:strRef>
              <c:f>'HM (2020 CID)'!$U$52:$V$52</c:f>
              <c:strCache>
                <c:ptCount val="1"/>
                <c:pt idx="0">
                  <c:v>2022; n=</c:v>
                </c:pt>
              </c:strCache>
            </c:strRef>
          </c:tx>
          <c:spPr>
            <a:solidFill>
              <a:srgbClr val="D9262E"/>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CID)'!$X$64:$X$68</c:f>
              <c:numCache>
                <c:formatCode>0.0</c:formatCode>
                <c:ptCount val="5"/>
                <c:pt idx="0">
                  <c:v>0.59523809523809523</c:v>
                </c:pt>
                <c:pt idx="1">
                  <c:v>0.59523809523809523</c:v>
                </c:pt>
                <c:pt idx="2">
                  <c:v>14.880952380952381</c:v>
                </c:pt>
                <c:pt idx="3">
                  <c:v>4.7619047619047619</c:v>
                </c:pt>
                <c:pt idx="4">
                  <c:v>0</c:v>
                </c:pt>
              </c:numCache>
            </c:numRef>
          </c:val>
          <c:extLst>
            <c:ext xmlns:c16="http://schemas.microsoft.com/office/drawing/2014/chart" uri="{C3380CC4-5D6E-409C-BE32-E72D297353CC}">
              <c16:uniqueId val="{00000004-A7F3-4B78-A99F-D06FC1DC58EE}"/>
            </c:ext>
          </c:extLst>
        </c:ser>
        <c:dLbls>
          <c:showLegendKey val="0"/>
          <c:showVal val="0"/>
          <c:showCatName val="0"/>
          <c:showSerName val="0"/>
          <c:showPercent val="0"/>
          <c:showBubbleSize val="0"/>
        </c:dLbls>
        <c:gapWidth val="219"/>
        <c:axId val="725930584"/>
        <c:axId val="725933208"/>
      </c:barChart>
      <c:catAx>
        <c:axId val="7259305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3208"/>
        <c:crosses val="autoZero"/>
        <c:auto val="1"/>
        <c:lblAlgn val="ctr"/>
        <c:lblOffset val="100"/>
        <c:noMultiLvlLbl val="0"/>
      </c:catAx>
      <c:valAx>
        <c:axId val="72593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latin typeface="Arial" panose="020B0604020202020204" pitchFamily="34" charset="0"/>
                    <a:cs typeface="Arial" panose="020B0604020202020204" pitchFamily="34" charset="0"/>
                  </a:rPr>
                  <a:t>Resistant</a:t>
                </a:r>
                <a:r>
                  <a:rPr lang="en-GB" b="1" baseline="0">
                    <a:solidFill>
                      <a:sysClr val="windowText" lastClr="000000"/>
                    </a:solidFill>
                    <a:latin typeface="Arial" panose="020B0604020202020204" pitchFamily="34" charset="0"/>
                    <a:cs typeface="Arial" panose="020B0604020202020204" pitchFamily="34" charset="0"/>
                  </a:rPr>
                  <a:t> isolates (%)</a:t>
                </a:r>
                <a:endParaRPr lang="en-GB"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5.7729313662604233E-2"/>
              <c:y val="2.0161290322580645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058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F3B827-8F5C-43BD-8A58-7063524667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F092C6-C7D9-44E4-AD0E-70CCBF2FB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3EECB1-B7B9-40E3-B973-BC45E6B58A35}" type="datetimeFigureOut">
              <a:rPr lang="en-GB" smtClean="0"/>
              <a:t>02/04/2024</a:t>
            </a:fld>
            <a:endParaRPr lang="en-GB"/>
          </a:p>
        </p:txBody>
      </p:sp>
      <p:sp>
        <p:nvSpPr>
          <p:cNvPr id="4" name="Footer Placeholder 3">
            <a:extLst>
              <a:ext uri="{FF2B5EF4-FFF2-40B4-BE49-F238E27FC236}">
                <a16:creationId xmlns:a16="http://schemas.microsoft.com/office/drawing/2014/main" id="{9482C02B-921A-4F44-AF0C-165E07348C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CCC411-A928-4CC5-8667-2B18FF23B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967FFB-D0CC-44B1-A271-7DE4CE518F98}" type="slidenum">
              <a:rPr lang="en-GB" smtClean="0"/>
              <a:t>‹#›</a:t>
            </a:fld>
            <a:endParaRPr lang="en-GB"/>
          </a:p>
        </p:txBody>
      </p:sp>
    </p:spTree>
    <p:extLst>
      <p:ext uri="{BB962C8B-B14F-4D97-AF65-F5344CB8AC3E}">
        <p14:creationId xmlns:p14="http://schemas.microsoft.com/office/powerpoint/2010/main" val="98042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094B9-2944-401D-A179-CA8F9D3D82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4695DE-9CA5-4F47-90DD-B66E98EA3E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EA68CF-6DA8-4816-B52B-2197AC78D008}" type="datetimeFigureOut">
              <a:rPr lang="en-GB"/>
              <a:pPr>
                <a:defRPr/>
              </a:pPr>
              <a:t>02/04/2024</a:t>
            </a:fld>
            <a:endParaRPr lang="en-GB"/>
          </a:p>
        </p:txBody>
      </p:sp>
      <p:sp>
        <p:nvSpPr>
          <p:cNvPr id="4" name="Slide Image Placeholder 3">
            <a:extLst>
              <a:ext uri="{FF2B5EF4-FFF2-40B4-BE49-F238E27FC236}">
                <a16:creationId xmlns:a16="http://schemas.microsoft.com/office/drawing/2014/main" id="{9A45D7C3-E241-40C1-AFD3-61090F7FE23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6487A1C-70A9-4562-9DE2-C0221C5AB7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CF743AE-ED03-42A6-B3EB-1E189AC7A6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6A066F40-5053-4AFB-ADA9-C9D182E7C3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F3D7D4-CFBA-45B0-B588-019C90AD7AC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a:t>
            </a:fld>
            <a:endParaRPr lang="en-GB" altLang="en-US" dirty="0"/>
          </a:p>
        </p:txBody>
      </p:sp>
    </p:spTree>
    <p:extLst>
      <p:ext uri="{BB962C8B-B14F-4D97-AF65-F5344CB8AC3E}">
        <p14:creationId xmlns:p14="http://schemas.microsoft.com/office/powerpoint/2010/main" val="207694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50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272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1260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13</a:t>
            </a:fld>
            <a:endParaRPr lang="en-GB" altLang="en-US"/>
          </a:p>
        </p:txBody>
      </p:sp>
    </p:spTree>
    <p:extLst>
      <p:ext uri="{BB962C8B-B14F-4D97-AF65-F5344CB8AC3E}">
        <p14:creationId xmlns:p14="http://schemas.microsoft.com/office/powerpoint/2010/main" val="117141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14</a:t>
            </a:fld>
            <a:endParaRPr lang="en-GB" altLang="en-US"/>
          </a:p>
        </p:txBody>
      </p:sp>
    </p:spTree>
    <p:extLst>
      <p:ext uri="{BB962C8B-B14F-4D97-AF65-F5344CB8AC3E}">
        <p14:creationId xmlns:p14="http://schemas.microsoft.com/office/powerpoint/2010/main" val="39015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15</a:t>
            </a:fld>
            <a:endParaRPr lang="en-GB" altLang="en-US"/>
          </a:p>
        </p:txBody>
      </p:sp>
    </p:spTree>
    <p:extLst>
      <p:ext uri="{BB962C8B-B14F-4D97-AF65-F5344CB8AC3E}">
        <p14:creationId xmlns:p14="http://schemas.microsoft.com/office/powerpoint/2010/main" val="195721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16</a:t>
            </a:fld>
            <a:endParaRPr lang="en-GB" altLang="en-US"/>
          </a:p>
        </p:txBody>
      </p:sp>
    </p:spTree>
    <p:extLst>
      <p:ext uri="{BB962C8B-B14F-4D97-AF65-F5344CB8AC3E}">
        <p14:creationId xmlns:p14="http://schemas.microsoft.com/office/powerpoint/2010/main" val="283091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9552-CC07-BF5F-AC6F-C9609F8C1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B48C-E82D-12A6-E4FE-BF056981E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2970-9BD2-ADFC-28E8-84F3AEAE99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3FDD74-AA47-333A-A694-CCEA7C6EFDD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677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9B29-0CF5-05EE-CBFE-5965DB0A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27EEA-CEFE-D0C3-BF9F-8C123ECF8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5B2E-1E25-2CA1-BB8D-7BE939677A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F638AB-9E77-CEEE-8ACF-33518A44A6C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8428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E3A1-396E-0655-29DC-7C4E6128F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BCAB4-FB74-64FB-268F-68937386E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BC5E-47D1-F4B4-EA14-087104F067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52BD33-831D-0CC1-E5F2-0A261DD8C5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886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2</a:t>
            </a:fld>
            <a:endParaRPr lang="en-GB" altLang="en-US" dirty="0"/>
          </a:p>
        </p:txBody>
      </p:sp>
    </p:spTree>
    <p:extLst>
      <p:ext uri="{BB962C8B-B14F-4D97-AF65-F5344CB8AC3E}">
        <p14:creationId xmlns:p14="http://schemas.microsoft.com/office/powerpoint/2010/main" val="340516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3</a:t>
            </a:fld>
            <a:endParaRPr lang="en-GB" altLang="en-US" dirty="0"/>
          </a:p>
        </p:txBody>
      </p:sp>
    </p:spTree>
    <p:extLst>
      <p:ext uri="{BB962C8B-B14F-4D97-AF65-F5344CB8AC3E}">
        <p14:creationId xmlns:p14="http://schemas.microsoft.com/office/powerpoint/2010/main" val="38268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4</a:t>
            </a:fld>
            <a:endParaRPr lang="en-GB" altLang="en-US" dirty="0"/>
          </a:p>
        </p:txBody>
      </p:sp>
    </p:spTree>
    <p:extLst>
      <p:ext uri="{BB962C8B-B14F-4D97-AF65-F5344CB8AC3E}">
        <p14:creationId xmlns:p14="http://schemas.microsoft.com/office/powerpoint/2010/main" val="61595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5</a:t>
            </a:fld>
            <a:endParaRPr lang="en-GB" altLang="en-US" dirty="0"/>
          </a:p>
        </p:txBody>
      </p:sp>
    </p:spTree>
    <p:extLst>
      <p:ext uri="{BB962C8B-B14F-4D97-AF65-F5344CB8AC3E}">
        <p14:creationId xmlns:p14="http://schemas.microsoft.com/office/powerpoint/2010/main" val="125362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6275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3928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719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641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5091E6-DA93-445A-A015-02BA8603BC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1225" y="627063"/>
            <a:ext cx="11398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84852" y="2584921"/>
            <a:ext cx="7691604" cy="1470025"/>
          </a:xfrm>
          <a:prstGeom prst="rect">
            <a:avLst/>
          </a:prstGeom>
          <a:noFill/>
        </p:spPr>
        <p:txBody>
          <a:bodyPr lIns="0" tIns="0" rIns="0" bIns="0"/>
          <a:lstStyle>
            <a:lvl1pPr algn="l">
              <a:defRPr>
                <a:solidFill>
                  <a:srgbClr val="00AF4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84852" y="4340696"/>
            <a:ext cx="7691604" cy="1752600"/>
          </a:xfrm>
        </p:spPr>
        <p:txBody>
          <a:bodyPr>
            <a:normAutofit/>
          </a:bodyPr>
          <a:lstStyle>
            <a:lvl1pPr marL="0" indent="0" algn="l">
              <a:buNone/>
              <a:defRPr sz="2000">
                <a:solidFill>
                  <a:srgbClr val="00AF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61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BBCCA-8457-48E5-834B-A79CB84AF5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5" y="6407150"/>
            <a:ext cx="2063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96752"/>
            <a:ext cx="8229600" cy="49294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p:cNvSpPr>
            <a:spLocks noGrp="1"/>
          </p:cNvSpPr>
          <p:nvPr>
            <p:ph type="ctrTitle"/>
          </p:nvPr>
        </p:nvSpPr>
        <p:spPr>
          <a:xfrm>
            <a:off x="472728" y="188641"/>
            <a:ext cx="8203728" cy="720080"/>
          </a:xfrm>
          <a:prstGeom prst="rect">
            <a:avLst/>
          </a:prstGeom>
          <a:noFill/>
        </p:spPr>
        <p:txBody>
          <a:bodyPr lIns="0" tIns="0" rIns="0" bIns="0"/>
          <a:lstStyle>
            <a:lvl1pPr algn="l">
              <a:defRPr>
                <a:solidFill>
                  <a:srgbClr val="00AF41"/>
                </a:solidFill>
              </a:defRPr>
            </a:lvl1pPr>
          </a:lstStyle>
          <a:p>
            <a:r>
              <a:rPr lang="en-US"/>
              <a:t>Click to edit Master title style</a:t>
            </a:r>
            <a:endParaRPr lang="en-GB" dirty="0"/>
          </a:p>
        </p:txBody>
      </p:sp>
      <p:sp>
        <p:nvSpPr>
          <p:cNvPr id="5" name="Slide Number Placeholder 5">
            <a:extLst>
              <a:ext uri="{FF2B5EF4-FFF2-40B4-BE49-F238E27FC236}">
                <a16:creationId xmlns:a16="http://schemas.microsoft.com/office/drawing/2014/main" id="{79DF64AC-D7EA-4A42-A7C7-3625B3FA0056}"/>
              </a:ext>
            </a:extLst>
          </p:cNvPr>
          <p:cNvSpPr>
            <a:spLocks noGrp="1"/>
          </p:cNvSpPr>
          <p:nvPr>
            <p:ph type="sldNum" sz="quarter" idx="10"/>
          </p:nvPr>
        </p:nvSpPr>
        <p:spPr/>
        <p:txBody>
          <a:bodyPr/>
          <a:lstStyle>
            <a:lvl1pPr>
              <a:defRPr/>
            </a:lvl1pPr>
          </a:lstStyle>
          <a:p>
            <a:fld id="{0F35EAD8-0C87-4FEB-9F3F-2803C9281C50}" type="slidenum">
              <a:rPr lang="en-GB" altLang="en-US"/>
              <a:pPr/>
              <a:t>‹#›</a:t>
            </a:fld>
            <a:endParaRPr lang="en-GB" altLang="en-US" dirty="0"/>
          </a:p>
        </p:txBody>
      </p:sp>
      <p:sp>
        <p:nvSpPr>
          <p:cNvPr id="8" name="Rectangle 7">
            <a:extLst>
              <a:ext uri="{FF2B5EF4-FFF2-40B4-BE49-F238E27FC236}">
                <a16:creationId xmlns:a16="http://schemas.microsoft.com/office/drawing/2014/main" id="{5C49DE8F-AA4F-45DA-B9D1-BCC840803591}"/>
              </a:ext>
            </a:extLst>
          </p:cNvPr>
          <p:cNvSpPr/>
          <p:nvPr userDrawn="1"/>
        </p:nvSpPr>
        <p:spPr>
          <a:xfrm>
            <a:off x="7013103" y="6372966"/>
            <a:ext cx="1213794" cy="307777"/>
          </a:xfrm>
          <a:prstGeom prst="rect">
            <a:avLst/>
          </a:prstGeom>
        </p:spPr>
        <p:txBody>
          <a:bodyPr wrap="none">
            <a:spAutoFit/>
          </a:bodyPr>
          <a:lstStyle/>
          <a:p>
            <a:r>
              <a:rPr lang="en-GB" sz="1400">
                <a:solidFill>
                  <a:schemeClr val="bg1">
                    <a:lumMod val="50000"/>
                  </a:schemeClr>
                </a:solidFill>
                <a:ea typeface="Calibri" panose="020F0502020204030204" pitchFamily="34" charset="0"/>
              </a:rPr>
              <a:t>© 2023 VMD</a:t>
            </a:r>
            <a:endParaRPr lang="en-GB" sz="1400" dirty="0">
              <a:solidFill>
                <a:schemeClr val="bg1">
                  <a:lumMod val="50000"/>
                </a:schemeClr>
              </a:solidFill>
            </a:endParaRPr>
          </a:p>
        </p:txBody>
      </p:sp>
    </p:spTree>
    <p:extLst>
      <p:ext uri="{BB962C8B-B14F-4D97-AF65-F5344CB8AC3E}">
        <p14:creationId xmlns:p14="http://schemas.microsoft.com/office/powerpoint/2010/main" val="195426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C388663-44FD-49EF-813F-47F943E2F887}"/>
              </a:ext>
            </a:extLst>
          </p:cNvPr>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0DA7F34D-D5F8-4408-8B73-F7FA2A0489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fld id="{ED99238D-AB3E-4DB7-9325-81C11BD17CC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l"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p:titleStyle>
    <p:bodyStyle>
      <a:lvl1pPr marL="250825" indent="-250825" algn="l" rtl="0" eaLnBrk="0" fontAlgn="base" hangingPunct="0">
        <a:spcBef>
          <a:spcPct val="20000"/>
        </a:spcBef>
        <a:spcAft>
          <a:spcPct val="0"/>
        </a:spcAft>
        <a:buClr>
          <a:srgbClr val="00AF41"/>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AF41"/>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08075" indent="-193675"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ma.europa.eu/en/news/categorisation-antibiotics-used-animals-promotes-responsible-use-protect-public-animal-heal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58">
            <a:extLst>
              <a:ext uri="{FF2B5EF4-FFF2-40B4-BE49-F238E27FC236}">
                <a16:creationId xmlns:a16="http://schemas.microsoft.com/office/drawing/2014/main" id="{F3D65F01-A009-4D97-8A09-87362BEAA1B4}"/>
              </a:ext>
            </a:extLst>
          </p:cNvPr>
          <p:cNvSpPr/>
          <p:nvPr/>
        </p:nvSpPr>
        <p:spPr>
          <a:xfrm flipH="1" flipV="1">
            <a:off x="0" y="268288"/>
            <a:ext cx="6680200" cy="3116262"/>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9" name="Text Box 8">
            <a:extLst>
              <a:ext uri="{FF2B5EF4-FFF2-40B4-BE49-F238E27FC236}">
                <a16:creationId xmlns:a16="http://schemas.microsoft.com/office/drawing/2014/main" id="{BBD1442B-9CF4-4949-9152-903DF8627046}"/>
              </a:ext>
            </a:extLst>
          </p:cNvPr>
          <p:cNvSpPr txBox="1"/>
          <p:nvPr/>
        </p:nvSpPr>
        <p:spPr>
          <a:xfrm>
            <a:off x="223423" y="509311"/>
            <a:ext cx="4678363" cy="2799263"/>
          </a:xfrm>
          <a:prstGeom prst="rect">
            <a:avLst/>
          </a:prstGeom>
          <a:noFill/>
          <a:ln w="6350">
            <a:noFill/>
          </a:ln>
        </p:spPr>
        <p:txBody>
          <a:bodyPr/>
          <a:lstStyle/>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GB" sz="4000" b="1" kern="1400" dirty="0">
              <a:solidFill>
                <a:srgbClr val="E81067"/>
              </a:solidFill>
              <a:latin typeface="Cambria"/>
              <a:ea typeface="Times New Roman"/>
              <a:cs typeface="Times New Roman"/>
            </a:endParaRPr>
          </a:p>
        </p:txBody>
      </p:sp>
      <p:graphicFrame>
        <p:nvGraphicFramePr>
          <p:cNvPr id="3" name="Table 2">
            <a:extLst>
              <a:ext uri="{FF2B5EF4-FFF2-40B4-BE49-F238E27FC236}">
                <a16:creationId xmlns:a16="http://schemas.microsoft.com/office/drawing/2014/main" id="{81D5D526-FD7E-468C-B4EA-6E558CB21E5F}"/>
              </a:ext>
            </a:extLst>
          </p:cNvPr>
          <p:cNvGraphicFramePr>
            <a:graphicFrameLocks noGrp="1"/>
          </p:cNvGraphicFramePr>
          <p:nvPr>
            <p:extLst>
              <p:ext uri="{D42A27DB-BD31-4B8C-83A1-F6EECF244321}">
                <p14:modId xmlns:p14="http://schemas.microsoft.com/office/powerpoint/2010/main" val="3446528235"/>
              </p:ext>
            </p:extLst>
          </p:nvPr>
        </p:nvGraphicFramePr>
        <p:xfrm>
          <a:off x="223423" y="438114"/>
          <a:ext cx="4858921" cy="2973007"/>
        </p:xfrm>
        <a:graphic>
          <a:graphicData uri="http://schemas.openxmlformats.org/drawingml/2006/table">
            <a:tbl>
              <a:tblPr/>
              <a:tblGrid>
                <a:gridCol w="4858921">
                  <a:extLst>
                    <a:ext uri="{9D8B030D-6E8A-4147-A177-3AD203B41FA5}">
                      <a16:colId xmlns:a16="http://schemas.microsoft.com/office/drawing/2014/main" val="2849711245"/>
                    </a:ext>
                  </a:extLst>
                </a:gridCol>
              </a:tblGrid>
              <a:tr h="2529931">
                <a:tc>
                  <a:txBody>
                    <a:bodyPr/>
                    <a:lstStyle/>
                    <a:p>
                      <a:pPr>
                        <a:lnSpc>
                          <a:spcPct val="115000"/>
                        </a:lnSpc>
                        <a:spcAft>
                          <a:spcPts val="1800"/>
                        </a:spcAft>
                        <a:defRPr/>
                      </a:pPr>
                      <a:r>
                        <a:rPr lang="en-GB" sz="4000" b="1" dirty="0">
                          <a:solidFill>
                            <a:srgbClr val="00B050"/>
                          </a:solidFill>
                          <a:effectLst/>
                          <a:latin typeface="Arial" panose="020B0604020202020204" pitchFamily="34" charset="0"/>
                          <a:ea typeface="Calibri" panose="020F0502020204030204" pitchFamily="34" charset="0"/>
                        </a:rPr>
                        <a:t>Results Highlights PowerPoint Set</a:t>
                      </a:r>
                    </a:p>
                    <a:p>
                      <a:pPr>
                        <a:lnSpc>
                          <a:spcPct val="115000"/>
                        </a:lnSpc>
                        <a:spcAft>
                          <a:spcPts val="0"/>
                        </a:spcAft>
                        <a:defRPr/>
                      </a:pPr>
                      <a:r>
                        <a:rPr lang="en-US" sz="4000" b="1" kern="1400" dirty="0">
                          <a:solidFill>
                            <a:srgbClr val="000000"/>
                          </a:solidFill>
                          <a:latin typeface="Arial"/>
                          <a:ea typeface="Times New Roman"/>
                          <a:cs typeface="Times New Roman"/>
                        </a:rPr>
                        <a:t>UK-VARSS 2022</a:t>
                      </a:r>
                      <a:endParaRPr lang="en-GB" sz="4000" b="1" kern="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pPr>
                      <a:r>
                        <a:rPr lang="en-GB" sz="4000" b="1" kern="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p>
                  </a:txBody>
                  <a:tcPr marL="114300" marR="114300" marT="0" marB="0">
                    <a:lnL>
                      <a:noFill/>
                    </a:lnL>
                    <a:lnR>
                      <a:noFill/>
                    </a:lnR>
                    <a:lnT>
                      <a:noFill/>
                    </a:lnT>
                    <a:lnB>
                      <a:noFill/>
                    </a:lnB>
                  </a:tcPr>
                </a:tc>
                <a:extLst>
                  <a:ext uri="{0D108BD9-81ED-4DB2-BD59-A6C34878D82A}">
                    <a16:rowId xmlns:a16="http://schemas.microsoft.com/office/drawing/2014/main" val="998541536"/>
                  </a:ext>
                </a:extLst>
              </a:tr>
            </a:tbl>
          </a:graphicData>
        </a:graphic>
      </p:graphicFrame>
      <p:graphicFrame>
        <p:nvGraphicFramePr>
          <p:cNvPr id="8" name="Table 7">
            <a:extLst>
              <a:ext uri="{FF2B5EF4-FFF2-40B4-BE49-F238E27FC236}">
                <a16:creationId xmlns:a16="http://schemas.microsoft.com/office/drawing/2014/main" id="{B83CD37B-B8D3-2E13-5C9B-5377972E82FF}"/>
              </a:ext>
            </a:extLst>
          </p:cNvPr>
          <p:cNvGraphicFramePr>
            <a:graphicFrameLocks noGrp="1"/>
          </p:cNvGraphicFramePr>
          <p:nvPr>
            <p:extLst>
              <p:ext uri="{D42A27DB-BD31-4B8C-83A1-F6EECF244321}">
                <p14:modId xmlns:p14="http://schemas.microsoft.com/office/powerpoint/2010/main" val="2842627392"/>
              </p:ext>
            </p:extLst>
          </p:nvPr>
        </p:nvGraphicFramePr>
        <p:xfrm>
          <a:off x="264115" y="3017307"/>
          <a:ext cx="2242592" cy="335849"/>
        </p:xfrm>
        <a:graphic>
          <a:graphicData uri="http://schemas.openxmlformats.org/drawingml/2006/table">
            <a:tbl>
              <a:tblPr/>
              <a:tblGrid>
                <a:gridCol w="2242592">
                  <a:extLst>
                    <a:ext uri="{9D8B030D-6E8A-4147-A177-3AD203B41FA5}">
                      <a16:colId xmlns:a16="http://schemas.microsoft.com/office/drawing/2014/main" val="3336469022"/>
                    </a:ext>
                  </a:extLst>
                </a:gridCol>
              </a:tblGrid>
              <a:tr h="335849">
                <a:tc>
                  <a:txBody>
                    <a:bodyPr/>
                    <a:lstStyle/>
                    <a:p>
                      <a:pPr algn="l">
                        <a:lnSpc>
                          <a:spcPct val="115000"/>
                        </a:lnSpc>
                      </a:pPr>
                      <a:r>
                        <a:rPr lang="en-US" sz="1200" b="1" kern="14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Published November 2023</a:t>
                      </a:r>
                      <a:endParaRPr lang="en-GB" sz="4000" b="1" kern="1400" dirty="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628612515"/>
                  </a:ext>
                </a:extLst>
              </a:tr>
            </a:tbl>
          </a:graphicData>
        </a:graphic>
      </p:graphicFrame>
      <p:pic>
        <p:nvPicPr>
          <p:cNvPr id="2" name="Picture 1">
            <a:extLst>
              <a:ext uri="{FF2B5EF4-FFF2-40B4-BE49-F238E27FC236}">
                <a16:creationId xmlns:a16="http://schemas.microsoft.com/office/drawing/2014/main" id="{8F447905-D031-A145-3764-88139B08004F}"/>
              </a:ext>
            </a:extLst>
          </p:cNvPr>
          <p:cNvPicPr>
            <a:picLocks noChangeAspect="1"/>
          </p:cNvPicPr>
          <p:nvPr/>
        </p:nvPicPr>
        <p:blipFill>
          <a:blip r:embed="rId3"/>
          <a:stretch>
            <a:fillRect/>
          </a:stretch>
        </p:blipFill>
        <p:spPr>
          <a:xfrm>
            <a:off x="4668916" y="260649"/>
            <a:ext cx="2048434" cy="3123902"/>
          </a:xfrm>
          <a:prstGeom prst="rect">
            <a:avLst/>
          </a:prstGeom>
        </p:spPr>
      </p:pic>
      <p:pic>
        <p:nvPicPr>
          <p:cNvPr id="6" name="Picture 5">
            <a:extLst>
              <a:ext uri="{FF2B5EF4-FFF2-40B4-BE49-F238E27FC236}">
                <a16:creationId xmlns:a16="http://schemas.microsoft.com/office/drawing/2014/main" id="{91EF1865-ADEA-E9A1-F657-58B22ACA1128}"/>
              </a:ext>
            </a:extLst>
          </p:cNvPr>
          <p:cNvPicPr>
            <a:picLocks noChangeAspect="1"/>
          </p:cNvPicPr>
          <p:nvPr/>
        </p:nvPicPr>
        <p:blipFill>
          <a:blip r:embed="rId4"/>
          <a:stretch>
            <a:fillRect/>
          </a:stretch>
        </p:blipFill>
        <p:spPr>
          <a:xfrm>
            <a:off x="2231734" y="3086820"/>
            <a:ext cx="2048434" cy="3222501"/>
          </a:xfrm>
          <a:prstGeom prst="rect">
            <a:avLst/>
          </a:prstGeom>
        </p:spPr>
      </p:pic>
      <p:pic>
        <p:nvPicPr>
          <p:cNvPr id="11" name="Picture 10" descr="Green silhouettes of animals on a black background&#10;&#10;Description automatically generated">
            <a:extLst>
              <a:ext uri="{FF2B5EF4-FFF2-40B4-BE49-F238E27FC236}">
                <a16:creationId xmlns:a16="http://schemas.microsoft.com/office/drawing/2014/main" id="{C4985534-A209-CBBB-A928-1E8DAFA471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0100" y="3700392"/>
            <a:ext cx="5429250" cy="2359025"/>
          </a:xfrm>
          <a:prstGeom prst="rect">
            <a:avLst/>
          </a:prstGeom>
          <a:noFill/>
          <a:ln>
            <a:noFill/>
          </a:ln>
        </p:spPr>
      </p:pic>
      <p:sp>
        <p:nvSpPr>
          <p:cNvPr id="13" name="Trapezoid 58">
            <a:extLst>
              <a:ext uri="{FF2B5EF4-FFF2-40B4-BE49-F238E27FC236}">
                <a16:creationId xmlns:a16="http://schemas.microsoft.com/office/drawing/2014/main" id="{B84C26B1-48E9-81EF-E62C-40222A9D96A3}"/>
              </a:ext>
            </a:extLst>
          </p:cNvPr>
          <p:cNvSpPr/>
          <p:nvPr/>
        </p:nvSpPr>
        <p:spPr>
          <a:xfrm>
            <a:off x="2562604" y="3096227"/>
            <a:ext cx="6256020" cy="3213094"/>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00AF4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12" name="TextBox 11">
            <a:extLst>
              <a:ext uri="{FF2B5EF4-FFF2-40B4-BE49-F238E27FC236}">
                <a16:creationId xmlns:a16="http://schemas.microsoft.com/office/drawing/2014/main" id="{05550491-A112-10A7-432A-5DB4C139B64E}"/>
              </a:ext>
            </a:extLst>
          </p:cNvPr>
          <p:cNvSpPr txBox="1"/>
          <p:nvPr/>
        </p:nvSpPr>
        <p:spPr>
          <a:xfrm>
            <a:off x="2843808" y="6292121"/>
            <a:ext cx="3030934" cy="415498"/>
          </a:xfrm>
          <a:prstGeom prst="rect">
            <a:avLst/>
          </a:prstGeom>
          <a:noFill/>
        </p:spPr>
        <p:txBody>
          <a:bodyPr wrap="square">
            <a:spAutoFit/>
          </a:bodyPr>
          <a:lstStyle/>
          <a:p>
            <a:r>
              <a:rPr lang="en-GB" sz="1000" baseline="30000" dirty="0"/>
              <a:t>2</a:t>
            </a:r>
            <a:r>
              <a:rPr lang="en-GB" sz="1000" dirty="0"/>
              <a:t> Description of % resistance referenced: very high </a:t>
            </a:r>
          </a:p>
          <a:p>
            <a:r>
              <a:rPr lang="en-GB" sz="1000" dirty="0"/>
              <a:t>levels (50% to 70%)</a:t>
            </a:r>
          </a:p>
        </p:txBody>
      </p:sp>
      <p:grpSp>
        <p:nvGrpSpPr>
          <p:cNvPr id="26" name="Group 1">
            <a:extLst>
              <a:ext uri="{FF2B5EF4-FFF2-40B4-BE49-F238E27FC236}">
                <a16:creationId xmlns:a16="http://schemas.microsoft.com/office/drawing/2014/main" id="{CA42B8E7-E852-E6B7-A685-3F1479620E82}"/>
              </a:ext>
            </a:extLst>
          </p:cNvPr>
          <p:cNvGrpSpPr>
            <a:grpSpLocks/>
          </p:cNvGrpSpPr>
          <p:nvPr/>
        </p:nvGrpSpPr>
        <p:grpSpPr bwMode="auto">
          <a:xfrm>
            <a:off x="0" y="220663"/>
            <a:ext cx="8459788" cy="522287"/>
            <a:chOff x="0" y="220662"/>
            <a:chExt cx="8460432" cy="522288"/>
          </a:xfrm>
        </p:grpSpPr>
        <p:grpSp>
          <p:nvGrpSpPr>
            <p:cNvPr id="27" name="Group 11">
              <a:extLst>
                <a:ext uri="{FF2B5EF4-FFF2-40B4-BE49-F238E27FC236}">
                  <a16:creationId xmlns:a16="http://schemas.microsoft.com/office/drawing/2014/main" id="{FDDD7F7B-6B32-539D-9770-5CD1D1CF653A}"/>
                </a:ext>
              </a:extLst>
            </p:cNvPr>
            <p:cNvGrpSpPr>
              <a:grpSpLocks/>
            </p:cNvGrpSpPr>
            <p:nvPr/>
          </p:nvGrpSpPr>
          <p:grpSpPr bwMode="auto">
            <a:xfrm>
              <a:off x="2592288" y="220663"/>
              <a:ext cx="5868144" cy="522287"/>
              <a:chOff x="0" y="220663"/>
              <a:chExt cx="5868144" cy="522287"/>
            </a:xfrm>
          </p:grpSpPr>
          <p:sp>
            <p:nvSpPr>
              <p:cNvPr id="29" name="Rectangle 54">
                <a:extLst>
                  <a:ext uri="{FF2B5EF4-FFF2-40B4-BE49-F238E27FC236}">
                    <a16:creationId xmlns:a16="http://schemas.microsoft.com/office/drawing/2014/main" id="{0DD828B1-3F0D-2536-69BA-FEA356F3984C}"/>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0" name="Rectangle 29">
                <a:extLst>
                  <a:ext uri="{FF2B5EF4-FFF2-40B4-BE49-F238E27FC236}">
                    <a16:creationId xmlns:a16="http://schemas.microsoft.com/office/drawing/2014/main" id="{7A70D27D-152F-78EC-BE34-BC4E6DAF2316}"/>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8" name="Rectangle 27">
              <a:extLst>
                <a:ext uri="{FF2B5EF4-FFF2-40B4-BE49-F238E27FC236}">
                  <a16:creationId xmlns:a16="http://schemas.microsoft.com/office/drawing/2014/main" id="{C0C2B5AC-09C9-7499-FFB6-3178790FDBF9}"/>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1" name="Rectangle 70">
            <a:extLst>
              <a:ext uri="{FF2B5EF4-FFF2-40B4-BE49-F238E27FC236}">
                <a16:creationId xmlns:a16="http://schemas.microsoft.com/office/drawing/2014/main" id="{5B5EBC0B-8B96-F1B7-59D3-9001A6E01EA0}"/>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2" name="Title 2">
            <a:extLst>
              <a:ext uri="{FF2B5EF4-FFF2-40B4-BE49-F238E27FC236}">
                <a16:creationId xmlns:a16="http://schemas.microsoft.com/office/drawing/2014/main" id="{229E61D2-2543-0135-FDD8-800F1BC28856}"/>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pic>
        <p:nvPicPr>
          <p:cNvPr id="34" name="Picture 33">
            <a:extLst>
              <a:ext uri="{FF2B5EF4-FFF2-40B4-BE49-F238E27FC236}">
                <a16:creationId xmlns:a16="http://schemas.microsoft.com/office/drawing/2014/main" id="{09FD4A6E-B668-087B-AB69-2CCD1BA1C42D}"/>
              </a:ext>
            </a:extLst>
          </p:cNvPr>
          <p:cNvPicPr>
            <a:picLocks noChangeAspect="1"/>
          </p:cNvPicPr>
          <p:nvPr/>
        </p:nvPicPr>
        <p:blipFill>
          <a:blip r:embed="rId3"/>
          <a:stretch>
            <a:fillRect/>
          </a:stretch>
        </p:blipFill>
        <p:spPr>
          <a:xfrm>
            <a:off x="199553" y="1249745"/>
            <a:ext cx="4156423" cy="633959"/>
          </a:xfrm>
          <a:prstGeom prst="rect">
            <a:avLst/>
          </a:prstGeom>
        </p:spPr>
      </p:pic>
      <p:pic>
        <p:nvPicPr>
          <p:cNvPr id="36" name="Picture 35">
            <a:extLst>
              <a:ext uri="{FF2B5EF4-FFF2-40B4-BE49-F238E27FC236}">
                <a16:creationId xmlns:a16="http://schemas.microsoft.com/office/drawing/2014/main" id="{61976417-E150-2CF0-2426-9B2B44BD35BC}"/>
              </a:ext>
            </a:extLst>
          </p:cNvPr>
          <p:cNvPicPr>
            <a:picLocks noChangeAspect="1"/>
          </p:cNvPicPr>
          <p:nvPr/>
        </p:nvPicPr>
        <p:blipFill rotWithShape="1">
          <a:blip r:embed="rId4"/>
          <a:srcRect b="44768"/>
          <a:stretch/>
        </p:blipFill>
        <p:spPr>
          <a:xfrm>
            <a:off x="4761929" y="1244954"/>
            <a:ext cx="4166660" cy="490455"/>
          </a:xfrm>
          <a:prstGeom prst="rect">
            <a:avLst/>
          </a:prstGeom>
        </p:spPr>
      </p:pic>
      <p:sp>
        <p:nvSpPr>
          <p:cNvPr id="5" name="TextBox 4">
            <a:extLst>
              <a:ext uri="{FF2B5EF4-FFF2-40B4-BE49-F238E27FC236}">
                <a16:creationId xmlns:a16="http://schemas.microsoft.com/office/drawing/2014/main" id="{1ED4B888-039B-892B-993B-BBE9B258F2D0}"/>
              </a:ext>
            </a:extLst>
          </p:cNvPr>
          <p:cNvSpPr txBox="1"/>
          <p:nvPr/>
        </p:nvSpPr>
        <p:spPr>
          <a:xfrm>
            <a:off x="4752771" y="1658651"/>
            <a:ext cx="4166659" cy="1077218"/>
          </a:xfrm>
          <a:prstGeom prst="rect">
            <a:avLst/>
          </a:prstGeom>
          <a:noFill/>
        </p:spPr>
        <p:txBody>
          <a:bodyPr wrap="square" rtlCol="0">
            <a:spAutoFit/>
          </a:bodyPr>
          <a:lstStyle/>
          <a:p>
            <a:r>
              <a:rPr lang="en-GB" sz="1600" dirty="0"/>
              <a:t>In 2022, there were very high levels</a:t>
            </a:r>
            <a:r>
              <a:rPr lang="en-GB" sz="1600" baseline="30000" dirty="0"/>
              <a:t>2  </a:t>
            </a:r>
            <a:r>
              <a:rPr lang="en-GB" sz="1600" dirty="0"/>
              <a:t>of resistance to ciprofloxacin in </a:t>
            </a:r>
            <a:r>
              <a:rPr lang="en-GB" sz="1600" i="1" dirty="0"/>
              <a:t>Campylobacter</a:t>
            </a:r>
            <a:r>
              <a:rPr lang="en-GB" sz="1600" dirty="0"/>
              <a:t> from broilers and turkeys. This was the first year resistance in </a:t>
            </a:r>
            <a:r>
              <a:rPr lang="en-GB" sz="1600" i="1" dirty="0"/>
              <a:t>C.coli </a:t>
            </a:r>
            <a:r>
              <a:rPr lang="en-GB" sz="1600" dirty="0"/>
              <a:t>was tested.</a:t>
            </a:r>
          </a:p>
        </p:txBody>
      </p:sp>
      <p:pic>
        <p:nvPicPr>
          <p:cNvPr id="6" name="Picture 5">
            <a:extLst>
              <a:ext uri="{FF2B5EF4-FFF2-40B4-BE49-F238E27FC236}">
                <a16:creationId xmlns:a16="http://schemas.microsoft.com/office/drawing/2014/main" id="{5DE6B698-053E-12A0-B68D-0CB909125A6B}"/>
              </a:ext>
            </a:extLst>
          </p:cNvPr>
          <p:cNvPicPr>
            <a:picLocks noChangeAspect="1"/>
          </p:cNvPicPr>
          <p:nvPr/>
        </p:nvPicPr>
        <p:blipFill>
          <a:blip r:embed="rId5"/>
          <a:stretch>
            <a:fillRect/>
          </a:stretch>
        </p:blipFill>
        <p:spPr>
          <a:xfrm>
            <a:off x="330144" y="3139223"/>
            <a:ext cx="3306968" cy="2469032"/>
          </a:xfrm>
          <a:prstGeom prst="rect">
            <a:avLst/>
          </a:prstGeom>
        </p:spPr>
      </p:pic>
      <p:sp>
        <p:nvSpPr>
          <p:cNvPr id="2" name="TextBox 1">
            <a:extLst>
              <a:ext uri="{FF2B5EF4-FFF2-40B4-BE49-F238E27FC236}">
                <a16:creationId xmlns:a16="http://schemas.microsoft.com/office/drawing/2014/main" id="{58A3A2C4-43A2-26D4-85E7-C0C5E3ECBC30}"/>
              </a:ext>
            </a:extLst>
          </p:cNvPr>
          <p:cNvSpPr txBox="1"/>
          <p:nvPr/>
        </p:nvSpPr>
        <p:spPr>
          <a:xfrm>
            <a:off x="199431" y="1658651"/>
            <a:ext cx="4466823" cy="830997"/>
          </a:xfrm>
          <a:prstGeom prst="rect">
            <a:avLst/>
          </a:prstGeom>
          <a:noFill/>
        </p:spPr>
        <p:txBody>
          <a:bodyPr wrap="square" rtlCol="0">
            <a:spAutoFit/>
          </a:bodyPr>
          <a:lstStyle/>
          <a:p>
            <a:r>
              <a:rPr lang="en-GB" sz="1600" dirty="0"/>
              <a:t>In 2022, full susceptibility in </a:t>
            </a:r>
            <a:r>
              <a:rPr lang="en-GB" sz="1600" i="1" dirty="0"/>
              <a:t>Salmonella </a:t>
            </a:r>
            <a:r>
              <a:rPr lang="en-GB" sz="1600" dirty="0"/>
              <a:t>increased in broilers and layers and remained stable in turkeys</a:t>
            </a:r>
            <a:r>
              <a:rPr lang="en-GB" sz="1600" i="1" dirty="0"/>
              <a:t>.</a:t>
            </a:r>
          </a:p>
        </p:txBody>
      </p:sp>
      <p:pic>
        <p:nvPicPr>
          <p:cNvPr id="10" name="Picture 9">
            <a:extLst>
              <a:ext uri="{FF2B5EF4-FFF2-40B4-BE49-F238E27FC236}">
                <a16:creationId xmlns:a16="http://schemas.microsoft.com/office/drawing/2014/main" id="{495CC534-CEED-054B-6DC4-0FF17EFD3E8C}"/>
              </a:ext>
            </a:extLst>
          </p:cNvPr>
          <p:cNvPicPr>
            <a:picLocks noChangeAspect="1"/>
          </p:cNvPicPr>
          <p:nvPr/>
        </p:nvPicPr>
        <p:blipFill>
          <a:blip r:embed="rId6"/>
          <a:stretch>
            <a:fillRect/>
          </a:stretch>
        </p:blipFill>
        <p:spPr>
          <a:xfrm>
            <a:off x="4761928" y="2879549"/>
            <a:ext cx="3481959" cy="2728707"/>
          </a:xfrm>
          <a:prstGeom prst="rect">
            <a:avLst/>
          </a:prstGeom>
        </p:spPr>
      </p:pic>
    </p:spTree>
    <p:extLst>
      <p:ext uri="{BB962C8B-B14F-4D97-AF65-F5344CB8AC3E}">
        <p14:creationId xmlns:p14="http://schemas.microsoft.com/office/powerpoint/2010/main" val="25721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2" name="TextBox 1">
            <a:extLst>
              <a:ext uri="{FF2B5EF4-FFF2-40B4-BE49-F238E27FC236}">
                <a16:creationId xmlns:a16="http://schemas.microsoft.com/office/drawing/2014/main" id="{0AB71D04-0463-0373-58B4-8C8F6DFCE6CC}"/>
              </a:ext>
            </a:extLst>
          </p:cNvPr>
          <p:cNvSpPr txBox="1"/>
          <p:nvPr/>
        </p:nvSpPr>
        <p:spPr>
          <a:xfrm>
            <a:off x="373863" y="1481471"/>
            <a:ext cx="7920880" cy="3508653"/>
          </a:xfrm>
          <a:prstGeom prst="rect">
            <a:avLst/>
          </a:prstGeom>
          <a:noFill/>
          <a:ln w="82550">
            <a:solidFill>
              <a:srgbClr val="6D3075"/>
            </a:solidFill>
            <a:prstDash val="dash"/>
          </a:ln>
        </p:spPr>
        <p:txBody>
          <a:bodyPr wrap="square" rtlCol="0">
            <a:spAutoFit/>
          </a:bodyPr>
          <a:lstStyle/>
          <a:p>
            <a:endParaRPr lang="en-GB" sz="2400" b="1" dirty="0"/>
          </a:p>
          <a:p>
            <a:r>
              <a:rPr lang="en-GB" sz="2800" b="1" dirty="0"/>
              <a:t>New Surveillance for 2022</a:t>
            </a:r>
          </a:p>
          <a:p>
            <a:endParaRPr lang="en-GB" dirty="0"/>
          </a:p>
          <a:p>
            <a:r>
              <a:rPr lang="en-GB" sz="2000" dirty="0"/>
              <a:t>This year’s harmonised monitoring includes three new species of bacteria which gives a more complete picture of AMR in animals and its relevance to people; </a:t>
            </a:r>
            <a:r>
              <a:rPr lang="en-GB" sz="2000" i="1" dirty="0"/>
              <a:t>Campylobacter coli, Enterococcus faecalis, Enterococcus faecium. </a:t>
            </a:r>
            <a:r>
              <a:rPr lang="en-GB" sz="2000" dirty="0"/>
              <a:t>The addition of </a:t>
            </a:r>
            <a:r>
              <a:rPr lang="en-GB" sz="2000" i="1" dirty="0"/>
              <a:t>Enterococcus </a:t>
            </a:r>
            <a:r>
              <a:rPr lang="en-GB" sz="2000" dirty="0"/>
              <a:t>allows for detection of vancomycin resistant enterococci (VRE), which is of clinical importance. No VRE were detected. </a:t>
            </a:r>
          </a:p>
          <a:p>
            <a:endParaRPr lang="en-GB" sz="1600" dirty="0"/>
          </a:p>
          <a:p>
            <a:endParaRPr lang="en-GB" sz="1600" dirty="0"/>
          </a:p>
        </p:txBody>
      </p:sp>
      <p:grpSp>
        <p:nvGrpSpPr>
          <p:cNvPr id="3" name="Group 1">
            <a:extLst>
              <a:ext uri="{FF2B5EF4-FFF2-40B4-BE49-F238E27FC236}">
                <a16:creationId xmlns:a16="http://schemas.microsoft.com/office/drawing/2014/main" id="{074FF872-697F-EDB3-F307-E92C6AA7CA9E}"/>
              </a:ext>
            </a:extLst>
          </p:cNvPr>
          <p:cNvGrpSpPr>
            <a:grpSpLocks/>
          </p:cNvGrpSpPr>
          <p:nvPr/>
        </p:nvGrpSpPr>
        <p:grpSpPr bwMode="auto">
          <a:xfrm>
            <a:off x="0" y="220663"/>
            <a:ext cx="8459788" cy="522287"/>
            <a:chOff x="0" y="220662"/>
            <a:chExt cx="8460432" cy="522288"/>
          </a:xfrm>
        </p:grpSpPr>
        <p:grpSp>
          <p:nvGrpSpPr>
            <p:cNvPr id="5" name="Group 11">
              <a:extLst>
                <a:ext uri="{FF2B5EF4-FFF2-40B4-BE49-F238E27FC236}">
                  <a16:creationId xmlns:a16="http://schemas.microsoft.com/office/drawing/2014/main" id="{719E4964-69E4-8B38-2C4D-A0E57A31AB78}"/>
                </a:ext>
              </a:extLst>
            </p:cNvPr>
            <p:cNvGrpSpPr>
              <a:grpSpLocks/>
            </p:cNvGrpSpPr>
            <p:nvPr/>
          </p:nvGrpSpPr>
          <p:grpSpPr bwMode="auto">
            <a:xfrm>
              <a:off x="2592288" y="220663"/>
              <a:ext cx="5868144" cy="522287"/>
              <a:chOff x="0" y="220663"/>
              <a:chExt cx="5868144" cy="522287"/>
            </a:xfrm>
          </p:grpSpPr>
          <p:sp>
            <p:nvSpPr>
              <p:cNvPr id="7" name="Rectangle 54">
                <a:extLst>
                  <a:ext uri="{FF2B5EF4-FFF2-40B4-BE49-F238E27FC236}">
                    <a16:creationId xmlns:a16="http://schemas.microsoft.com/office/drawing/2014/main" id="{53AD02D9-8F37-708C-C361-D7A88D5380FB}"/>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8" name="Rectangle 7">
                <a:extLst>
                  <a:ext uri="{FF2B5EF4-FFF2-40B4-BE49-F238E27FC236}">
                    <a16:creationId xmlns:a16="http://schemas.microsoft.com/office/drawing/2014/main" id="{E317D97C-88E2-6A79-6F12-9D9A4ACE9E13}"/>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6" name="Rectangle 5">
              <a:extLst>
                <a:ext uri="{FF2B5EF4-FFF2-40B4-BE49-F238E27FC236}">
                  <a16:creationId xmlns:a16="http://schemas.microsoft.com/office/drawing/2014/main" id="{E9ADB06D-9B34-1859-52E1-E97406412640}"/>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Rectangle 70">
            <a:extLst>
              <a:ext uri="{FF2B5EF4-FFF2-40B4-BE49-F238E27FC236}">
                <a16:creationId xmlns:a16="http://schemas.microsoft.com/office/drawing/2014/main" id="{6F4498F5-A953-40E1-1A69-30F55AAE7E9C}"/>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0" name="Title 2">
            <a:extLst>
              <a:ext uri="{FF2B5EF4-FFF2-40B4-BE49-F238E27FC236}">
                <a16:creationId xmlns:a16="http://schemas.microsoft.com/office/drawing/2014/main" id="{4C1BB99C-ED8F-BDE4-34FD-AD91E03EB1F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Tree>
    <p:extLst>
      <p:ext uri="{BB962C8B-B14F-4D97-AF65-F5344CB8AC3E}">
        <p14:creationId xmlns:p14="http://schemas.microsoft.com/office/powerpoint/2010/main" val="244363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2B62CBC-ABFF-95DE-5571-804C2EC063AB}"/>
              </a:ext>
            </a:extLst>
          </p:cNvPr>
          <p:cNvPicPr>
            <a:picLocks noChangeAspect="1"/>
          </p:cNvPicPr>
          <p:nvPr/>
        </p:nvPicPr>
        <p:blipFill rotWithShape="1">
          <a:blip r:embed="rId3"/>
          <a:srcRect r="28888"/>
          <a:stretch/>
        </p:blipFill>
        <p:spPr>
          <a:xfrm>
            <a:off x="4330503" y="2049627"/>
            <a:ext cx="3387200" cy="3135283"/>
          </a:xfrm>
          <a:prstGeom prst="rect">
            <a:avLst/>
          </a:prstGeom>
        </p:spPr>
      </p:pic>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8" name="TextBox 7">
            <a:extLst>
              <a:ext uri="{FF2B5EF4-FFF2-40B4-BE49-F238E27FC236}">
                <a16:creationId xmlns:a16="http://schemas.microsoft.com/office/drawing/2014/main" id="{CAD8C947-3443-A610-0BF9-E785D7C2778D}"/>
              </a:ext>
            </a:extLst>
          </p:cNvPr>
          <p:cNvSpPr txBox="1"/>
          <p:nvPr/>
        </p:nvSpPr>
        <p:spPr>
          <a:xfrm>
            <a:off x="405956" y="1435382"/>
            <a:ext cx="7991266" cy="1077218"/>
          </a:xfrm>
          <a:prstGeom prst="rect">
            <a:avLst/>
          </a:prstGeom>
          <a:noFill/>
        </p:spPr>
        <p:txBody>
          <a:bodyPr wrap="square">
            <a:spAutoFit/>
          </a:bodyPr>
          <a:lstStyle/>
          <a:p>
            <a:r>
              <a:rPr lang="en-GB" sz="1600" b="0" i="0" dirty="0">
                <a:solidFill>
                  <a:srgbClr val="050404"/>
                </a:solidFill>
                <a:effectLst/>
              </a:rPr>
              <a:t>We also perform a more sensitive type of testing using selective media. This test inhibits the growth of susceptible bacteria but allows ESBL-/AmpC-producing </a:t>
            </a:r>
            <a:r>
              <a:rPr lang="en-GB" sz="1600" b="0" i="1" dirty="0">
                <a:solidFill>
                  <a:srgbClr val="050404"/>
                </a:solidFill>
                <a:effectLst/>
              </a:rPr>
              <a:t>E.coli </a:t>
            </a:r>
            <a:r>
              <a:rPr lang="en-GB" sz="1600" b="0" i="0" dirty="0">
                <a:solidFill>
                  <a:srgbClr val="050404"/>
                </a:solidFill>
                <a:effectLst/>
              </a:rPr>
              <a:t>to multiply, making them easier to detect. This tells us the proportion of individual birds carrying resistance to 3</a:t>
            </a:r>
            <a:r>
              <a:rPr lang="en-GB" sz="1600" baseline="30000" dirty="0">
                <a:solidFill>
                  <a:srgbClr val="050404"/>
                </a:solidFill>
              </a:rPr>
              <a:t>rd</a:t>
            </a:r>
            <a:r>
              <a:rPr lang="en-GB" sz="1600" b="0" i="0" dirty="0">
                <a:solidFill>
                  <a:srgbClr val="050404"/>
                </a:solidFill>
                <a:effectLst/>
              </a:rPr>
              <a:t> and 4</a:t>
            </a:r>
            <a:r>
              <a:rPr lang="en-GB" sz="1600" baseline="30000" dirty="0">
                <a:solidFill>
                  <a:srgbClr val="050404"/>
                </a:solidFill>
              </a:rPr>
              <a:t>th</a:t>
            </a:r>
            <a:r>
              <a:rPr lang="en-GB" sz="1600" b="0" i="0" dirty="0">
                <a:solidFill>
                  <a:srgbClr val="050404"/>
                </a:solidFill>
                <a:effectLst/>
              </a:rPr>
              <a:t> generation cephalosporins even at very low levels.</a:t>
            </a:r>
            <a:r>
              <a:rPr lang="en-GB" sz="1600" dirty="0"/>
              <a:t> </a:t>
            </a:r>
          </a:p>
        </p:txBody>
      </p:sp>
      <p:sp>
        <p:nvSpPr>
          <p:cNvPr id="15" name="TextBox 14">
            <a:extLst>
              <a:ext uri="{FF2B5EF4-FFF2-40B4-BE49-F238E27FC236}">
                <a16:creationId xmlns:a16="http://schemas.microsoft.com/office/drawing/2014/main" id="{83095FEE-64F7-21FE-44C2-7AC773202BED}"/>
              </a:ext>
            </a:extLst>
          </p:cNvPr>
          <p:cNvSpPr txBox="1"/>
          <p:nvPr/>
        </p:nvSpPr>
        <p:spPr>
          <a:xfrm>
            <a:off x="374511" y="5166697"/>
            <a:ext cx="7967940" cy="830997"/>
          </a:xfrm>
          <a:prstGeom prst="rect">
            <a:avLst/>
          </a:prstGeom>
          <a:noFill/>
        </p:spPr>
        <p:txBody>
          <a:bodyPr wrap="square">
            <a:spAutoFit/>
          </a:bodyPr>
          <a:lstStyle/>
          <a:p>
            <a:r>
              <a:rPr lang="en-GB" sz="1600" b="0" i="0" dirty="0">
                <a:solidFill>
                  <a:srgbClr val="050404"/>
                </a:solidFill>
                <a:effectLst/>
              </a:rPr>
              <a:t>There was an increase in the prevalence of broilers and turkeys carrying ESBL- and AmpC-producing </a:t>
            </a:r>
            <a:r>
              <a:rPr lang="en-GB" sz="1600" b="0" i="1" dirty="0">
                <a:solidFill>
                  <a:srgbClr val="050404"/>
                </a:solidFill>
                <a:effectLst/>
              </a:rPr>
              <a:t>E. coli </a:t>
            </a:r>
            <a:r>
              <a:rPr lang="en-GB" sz="1600" b="0" i="0" dirty="0">
                <a:solidFill>
                  <a:srgbClr val="050404"/>
                </a:solidFill>
                <a:effectLst/>
              </a:rPr>
              <a:t>compared to 2020. Of these organisms from broilers, 77% were co-resistant to ciprofloxacin, an increase from 37% in 2020.</a:t>
            </a:r>
            <a:r>
              <a:rPr lang="en-GB" sz="1600" dirty="0"/>
              <a:t> </a:t>
            </a:r>
          </a:p>
        </p:txBody>
      </p:sp>
      <p:pic>
        <p:nvPicPr>
          <p:cNvPr id="5" name="Picture 4">
            <a:extLst>
              <a:ext uri="{FF2B5EF4-FFF2-40B4-BE49-F238E27FC236}">
                <a16:creationId xmlns:a16="http://schemas.microsoft.com/office/drawing/2014/main" id="{4CEE4F8B-CE9D-8486-EC00-783067783331}"/>
              </a:ext>
            </a:extLst>
          </p:cNvPr>
          <p:cNvPicPr>
            <a:picLocks noChangeAspect="1"/>
          </p:cNvPicPr>
          <p:nvPr/>
        </p:nvPicPr>
        <p:blipFill rotWithShape="1">
          <a:blip r:embed="rId4"/>
          <a:srcRect t="90317"/>
          <a:stretch/>
        </p:blipFill>
        <p:spPr>
          <a:xfrm>
            <a:off x="513791" y="966193"/>
            <a:ext cx="8282254" cy="330716"/>
          </a:xfrm>
          <a:prstGeom prst="rect">
            <a:avLst/>
          </a:prstGeom>
        </p:spPr>
      </p:pic>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pic>
        <p:nvPicPr>
          <p:cNvPr id="32" name="Picture 31">
            <a:extLst>
              <a:ext uri="{FF2B5EF4-FFF2-40B4-BE49-F238E27FC236}">
                <a16:creationId xmlns:a16="http://schemas.microsoft.com/office/drawing/2014/main" id="{BB45A43C-43D5-387F-5F19-1E978FAA03F2}"/>
              </a:ext>
            </a:extLst>
          </p:cNvPr>
          <p:cNvPicPr>
            <a:picLocks noChangeAspect="1"/>
          </p:cNvPicPr>
          <p:nvPr/>
        </p:nvPicPr>
        <p:blipFill rotWithShape="1">
          <a:blip r:embed="rId5"/>
          <a:srcRect l="65276" r="18122" b="41474"/>
          <a:stretch/>
        </p:blipFill>
        <p:spPr>
          <a:xfrm>
            <a:off x="7302428" y="3437328"/>
            <a:ext cx="579150" cy="795089"/>
          </a:xfrm>
          <a:prstGeom prst="rect">
            <a:avLst/>
          </a:prstGeom>
        </p:spPr>
      </p:pic>
      <p:pic>
        <p:nvPicPr>
          <p:cNvPr id="3" name="Picture 2">
            <a:extLst>
              <a:ext uri="{FF2B5EF4-FFF2-40B4-BE49-F238E27FC236}">
                <a16:creationId xmlns:a16="http://schemas.microsoft.com/office/drawing/2014/main" id="{F7371816-C25B-35C8-AC4D-ADFEBD54D7CF}"/>
              </a:ext>
            </a:extLst>
          </p:cNvPr>
          <p:cNvPicPr>
            <a:picLocks noChangeAspect="1"/>
          </p:cNvPicPr>
          <p:nvPr/>
        </p:nvPicPr>
        <p:blipFill rotWithShape="1">
          <a:blip r:embed="rId6"/>
          <a:srcRect t="20128" r="7597"/>
          <a:stretch/>
        </p:blipFill>
        <p:spPr>
          <a:xfrm>
            <a:off x="513791" y="2689910"/>
            <a:ext cx="3555087" cy="2522191"/>
          </a:xfrm>
          <a:prstGeom prst="rect">
            <a:avLst/>
          </a:prstGeom>
        </p:spPr>
      </p:pic>
    </p:spTree>
    <p:extLst>
      <p:ext uri="{BB962C8B-B14F-4D97-AF65-F5344CB8AC3E}">
        <p14:creationId xmlns:p14="http://schemas.microsoft.com/office/powerpoint/2010/main" val="164348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13</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13</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6438241" y="5868630"/>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3.3; p. 66</a:t>
            </a:r>
          </a:p>
        </p:txBody>
      </p:sp>
      <p:sp>
        <p:nvSpPr>
          <p:cNvPr id="2" name="TextBox 1">
            <a:extLst>
              <a:ext uri="{FF2B5EF4-FFF2-40B4-BE49-F238E27FC236}">
                <a16:creationId xmlns:a16="http://schemas.microsoft.com/office/drawing/2014/main" id="{D5273C40-2B53-FF3D-8997-B290AA3D9B35}"/>
              </a:ext>
            </a:extLst>
          </p:cNvPr>
          <p:cNvSpPr txBox="1"/>
          <p:nvPr/>
        </p:nvSpPr>
        <p:spPr>
          <a:xfrm>
            <a:off x="473075" y="853526"/>
            <a:ext cx="7841209" cy="1077218"/>
          </a:xfrm>
          <a:prstGeom prst="rect">
            <a:avLst/>
          </a:prstGeom>
          <a:noFill/>
        </p:spPr>
        <p:txBody>
          <a:bodyPr wrap="square" rtlCol="0">
            <a:spAutoFit/>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Antibiotic (HPCIA) (A) and HP-CIAs (B) in </a:t>
            </a:r>
            <a:r>
              <a:rPr lang="en-GB" sz="1600" i="1" dirty="0">
                <a:effectLst/>
                <a:latin typeface="Arial" panose="020B0604020202020204" pitchFamily="34" charset="0"/>
                <a:ea typeface="Calibri" panose="020F0502020204030204" pitchFamily="34" charset="0"/>
                <a:cs typeface="Times New Roman" panose="02020603050405020304" pitchFamily="18" charset="0"/>
              </a:rPr>
              <a:t>Escherichia coli</a:t>
            </a:r>
            <a:r>
              <a:rPr lang="en-GB" sz="1600" dirty="0">
                <a:effectLst/>
                <a:latin typeface="Arial" panose="020B0604020202020204" pitchFamily="34" charset="0"/>
                <a:ea typeface="Calibri" panose="020F0502020204030204" pitchFamily="34" charset="0"/>
                <a:cs typeface="Times New Roman" panose="02020603050405020304" pitchFamily="18" charset="0"/>
              </a:rPr>
              <a:t> isolated from healthy broilers at slaughter. Interpreted using EUCAST ECOFFs unless otherwise indicated. Note scale differs between graphs.</a:t>
            </a:r>
          </a:p>
        </p:txBody>
      </p:sp>
      <p:grpSp>
        <p:nvGrpSpPr>
          <p:cNvPr id="20" name="Group 19" descr="2014 (n=159):&#10;73% of isolates were resistant to ampicillin&#10;5.7% of isolates were resistant to azithromycin&#10;9% of isolates were resistant to chloramphenicol&#10;25% of isolates were resistant to ciprofloxacin &#10;20% of isolates were resistant to gentamicin &#10;25% of isolates were resistant to nalidixic acid &#10;65% of isolates were resistant to sulphonamides&#10;61% of isolates were resistant to tetracyclines&#10;47% of isolates were resistant to trimethoprim &#10;1% of isolates were resistant to tigecycline&#10;Amikacin not tested &#10;No isolates were resistant to cefotaxime, ceftazidime, colistin or meropenem&#10;&#10;2016 (n=190):&#10;67% of isolates were resistant to ampicillin&#10;3.7% of isolates were resistant to chloramphenicol&#10;22% of isolates were resistant to ciprofloxacin &#10;7.4% of isolates were resistant to gentamicin &#10;16% of isolates were resistant to nalidixic acid &#10;53% of isolates were resistant to sulphonamides&#10;44% of isolates were resistant to tetracyclines&#10;43% of isolates were resistant to trimethoprim &#10;Amikacin not tested&#10;No isolates were resistant to azithromycin, cefotaxime, ceftazidime, colistin, meropenem or tigecycline&#10;&#10;2018 (n=183):&#10;46% of isolates were resistant to ampicillin&#10;2.2% of isolates were resistant to cefotaxime&#10;2.2% of isolates were resistant to ceftazidime &#10;2.7% of isolates were resistant to chloramphenicol&#10;27% of isolates were resistant to ciprofloxacin &#10;10% of isolates were resistant to gentamicin &#10;• 16% of isolates were resistant to nalidixic acid &#10;40% of isolates were resistant to sulphonamides&#10;27% of isolates were resistant to tetracyclines&#10;27% of isolates were resistant to trimethoprim &#10;13% of isolates were resistant to tigecycline&#10;Amikacin not tested&#10;No isolates were resistant to azithromycin, colistin or meropenem&#10;&#10;2020 (n=250):&#10;40% of isolates were resistant to ampicillin&#10;0.4% of isolates were resistant to azithromycin &#10;0.4% of isolates were resistant to cefotaxime&#10;0.4% of isolates were resistant to ceftazidime &#10;3.2% of isolates were resistant to chloramphenicol&#10;10% of isolates were resistant to ciprofloxacin &#10;4.0% of isolates were resistant to gentamicin &#10;10% of isolates were resistant to nalidixic acid &#10;31% of isolates were resistant to sulphonamides&#10;22% of isolates were resistant to tetracyclines&#10;24% of isolates were resistant to trimethoprim &#10;Amikacin not tested&#10;No isolates were resistant to colistin, meropenem or tigecycline&#10;&#10;2022 (n=170):&#10;47% of isolates were resistant to ampicillin&#10;1.2% of isolates were resistant to azithromycin&#10;1.8% of isolates were resistant to cefotaxime&#10;1.8% of isolates were resistant to ceftazidime &#10;5.3% of isolates were resistant to chloramphenicol&#10;8.8% of isolates were resistant to ciprofloxacin &#10;0.6% of isolates were resistant to gentamicin &#10;7.6% of isolates were resistant to nalidixic acid &#10;27% of isolates were resistant to sulphonamides&#10;23% of isolates were resistant to tetracyclines&#10;24% of isolates were resistant to trimethoprim &#10;No isolates were resistant to colistin, meropenem, amikacin  or tigecycline">
            <a:extLst>
              <a:ext uri="{FF2B5EF4-FFF2-40B4-BE49-F238E27FC236}">
                <a16:creationId xmlns:a16="http://schemas.microsoft.com/office/drawing/2014/main" id="{2C758ED9-3096-1D4A-1C12-DB8CA7A22B7C}"/>
              </a:ext>
            </a:extLst>
          </p:cNvPr>
          <p:cNvGrpSpPr/>
          <p:nvPr/>
        </p:nvGrpSpPr>
        <p:grpSpPr>
          <a:xfrm>
            <a:off x="741384" y="1839324"/>
            <a:ext cx="6566920" cy="3917670"/>
            <a:chOff x="0" y="0"/>
            <a:chExt cx="5887085" cy="4027170"/>
          </a:xfrm>
        </p:grpSpPr>
        <p:sp>
          <p:nvSpPr>
            <p:cNvPr id="21" name="Text Box 3">
              <a:extLst>
                <a:ext uri="{FF2B5EF4-FFF2-40B4-BE49-F238E27FC236}">
                  <a16:creationId xmlns:a16="http://schemas.microsoft.com/office/drawing/2014/main" id="{A3BF7EFD-1B80-08D7-AC3D-E490FACBD14C}"/>
                </a:ext>
              </a:extLst>
            </p:cNvPr>
            <p:cNvSpPr txBox="1"/>
            <p:nvPr/>
          </p:nvSpPr>
          <p:spPr>
            <a:xfrm>
              <a:off x="114300" y="0"/>
              <a:ext cx="5631180" cy="2776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1200"/>
                </a:spcBef>
                <a:spcAft>
                  <a:spcPts val="600"/>
                </a:spcAft>
                <a:buClrTx/>
                <a:buSzTx/>
                <a:buFontTx/>
                <a:buNone/>
                <a:tabLst/>
                <a:defRPr/>
              </a:pPr>
              <a:r>
                <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  Non-HP-CIA                                                                   (B)  HP-CIAs</a:t>
              </a:r>
              <a:endPar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4" name="Chart 23">
              <a:extLst>
                <a:ext uri="{FF2B5EF4-FFF2-40B4-BE49-F238E27FC236}">
                  <a16:creationId xmlns:a16="http://schemas.microsoft.com/office/drawing/2014/main" id="{1EE525BC-543A-48B1-8CF5-24759F9CD3FC}"/>
                </a:ext>
              </a:extLst>
            </p:cNvPr>
            <p:cNvGraphicFramePr/>
            <p:nvPr/>
          </p:nvGraphicFramePr>
          <p:xfrm>
            <a:off x="0" y="247650"/>
            <a:ext cx="3959860" cy="377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F8685F15-DE98-46E3-B63B-42AF0BD3FA25}"/>
                </a:ext>
              </a:extLst>
            </p:cNvPr>
            <p:cNvGraphicFramePr/>
            <p:nvPr/>
          </p:nvGraphicFramePr>
          <p:xfrm>
            <a:off x="3943350" y="247650"/>
            <a:ext cx="1943735" cy="2483485"/>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2" name="Picture 31">
            <a:extLst>
              <a:ext uri="{FF2B5EF4-FFF2-40B4-BE49-F238E27FC236}">
                <a16:creationId xmlns:a16="http://schemas.microsoft.com/office/drawing/2014/main" id="{D779F0E7-BB65-AB23-FAB0-EF3FA395F672}"/>
              </a:ext>
            </a:extLst>
          </p:cNvPr>
          <p:cNvPicPr>
            <a:picLocks noChangeAspect="1"/>
          </p:cNvPicPr>
          <p:nvPr/>
        </p:nvPicPr>
        <p:blipFill>
          <a:blip r:embed="rId5"/>
          <a:stretch>
            <a:fillRect/>
          </a:stretch>
        </p:blipFill>
        <p:spPr>
          <a:xfrm>
            <a:off x="5861350" y="4545268"/>
            <a:ext cx="800141" cy="1339919"/>
          </a:xfrm>
          <a:prstGeom prst="rect">
            <a:avLst/>
          </a:prstGeom>
        </p:spPr>
      </p:pic>
      <p:sp>
        <p:nvSpPr>
          <p:cNvPr id="39" name="TextBox 38">
            <a:extLst>
              <a:ext uri="{FF2B5EF4-FFF2-40B4-BE49-F238E27FC236}">
                <a16:creationId xmlns:a16="http://schemas.microsoft.com/office/drawing/2014/main" id="{78CC712E-0EDF-335B-8876-2B345AD6FC4A}"/>
              </a:ext>
            </a:extLst>
          </p:cNvPr>
          <p:cNvSpPr txBox="1"/>
          <p:nvPr/>
        </p:nvSpPr>
        <p:spPr>
          <a:xfrm>
            <a:off x="179512" y="5641642"/>
            <a:ext cx="5886213" cy="715837"/>
          </a:xfrm>
          <a:prstGeom prst="rect">
            <a:avLst/>
          </a:prstGeom>
          <a:noFill/>
        </p:spPr>
        <p:txBody>
          <a:bodyPr wrap="square">
            <a:spAutoFit/>
          </a:bodyPr>
          <a:lstStyle/>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 tested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Interpreted using an EFSA-recommended ECOFF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ML: macrolides, PX: polymyxins, QU: quinolones, TC: tetracyclines, TS: trimethoprim/</a:t>
            </a:r>
            <a:r>
              <a:rPr lang="en-GB" sz="900" dirty="0" err="1">
                <a:effectLst/>
                <a:latin typeface="Arial" panose="020B0604020202020204" pitchFamily="34" charset="0"/>
                <a:ea typeface="Calibri" panose="020F0502020204030204" pitchFamily="34" charset="0"/>
                <a:cs typeface="Times New Roman" panose="02020603050405020304" pitchFamily="18" charset="0"/>
              </a:rPr>
              <a:t>sulfonamides</a:t>
            </a:r>
            <a:r>
              <a:rPr lang="en-GB" sz="900" dirty="0">
                <a:effectLst/>
                <a:latin typeface="Arial" panose="020B0604020202020204" pitchFamily="34" charset="0"/>
                <a:ea typeface="Calibri" panose="020F0502020204030204" pitchFamily="34" charset="0"/>
                <a:cs typeface="Times New Roman" panose="02020603050405020304" pitchFamily="18" charset="0"/>
              </a:rPr>
              <a:t>, 3/4GC: third- and fourth-generation cephalosporins</a:t>
            </a:r>
          </a:p>
        </p:txBody>
      </p:sp>
    </p:spTree>
    <p:extLst>
      <p:ext uri="{BB962C8B-B14F-4D97-AF65-F5344CB8AC3E}">
        <p14:creationId xmlns:p14="http://schemas.microsoft.com/office/powerpoint/2010/main" val="229989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14</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14</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6438241" y="5868630"/>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3.4; p. 67</a:t>
            </a:r>
          </a:p>
        </p:txBody>
      </p:sp>
      <p:sp>
        <p:nvSpPr>
          <p:cNvPr id="2" name="TextBox 1">
            <a:extLst>
              <a:ext uri="{FF2B5EF4-FFF2-40B4-BE49-F238E27FC236}">
                <a16:creationId xmlns:a16="http://schemas.microsoft.com/office/drawing/2014/main" id="{D5273C40-2B53-FF3D-8997-B290AA3D9B35}"/>
              </a:ext>
            </a:extLst>
          </p:cNvPr>
          <p:cNvSpPr txBox="1"/>
          <p:nvPr/>
        </p:nvSpPr>
        <p:spPr>
          <a:xfrm>
            <a:off x="478785" y="788359"/>
            <a:ext cx="8045431" cy="830997"/>
          </a:xfrm>
          <a:prstGeom prst="rect">
            <a:avLst/>
          </a:prstGeom>
          <a:noFill/>
        </p:spPr>
        <p:txBody>
          <a:bodyPr wrap="square" rtlCol="0">
            <a:spAutoFit/>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CIA (HP-CIAs)(A) and HP-CIAs (B) in </a:t>
            </a:r>
            <a:r>
              <a:rPr lang="en-GB" sz="1600" i="1" dirty="0">
                <a:effectLst/>
                <a:latin typeface="Arial" panose="020B0604020202020204" pitchFamily="34" charset="0"/>
                <a:ea typeface="Calibri" panose="020F0502020204030204" pitchFamily="34" charset="0"/>
                <a:cs typeface="Times New Roman" panose="02020603050405020304" pitchFamily="18" charset="0"/>
              </a:rPr>
              <a:t>Escherichia coli</a:t>
            </a:r>
            <a:r>
              <a:rPr lang="en-GB" sz="1600" dirty="0">
                <a:effectLst/>
                <a:latin typeface="Arial" panose="020B0604020202020204" pitchFamily="34" charset="0"/>
                <a:ea typeface="Calibri" panose="020F0502020204030204" pitchFamily="34" charset="0"/>
                <a:cs typeface="Times New Roman" panose="02020603050405020304" pitchFamily="18" charset="0"/>
              </a:rPr>
              <a:t> isolated from healthy turkeys at slaughter. Interpreted using EUCAST ECOFFs unless otherwise indicated. Note scale differs between graphs.</a:t>
            </a:r>
          </a:p>
        </p:txBody>
      </p:sp>
      <p:sp>
        <p:nvSpPr>
          <p:cNvPr id="28" name="TextBox 27">
            <a:extLst>
              <a:ext uri="{FF2B5EF4-FFF2-40B4-BE49-F238E27FC236}">
                <a16:creationId xmlns:a16="http://schemas.microsoft.com/office/drawing/2014/main" id="{BB531454-881E-9258-13E8-835912CB35E0}"/>
              </a:ext>
            </a:extLst>
          </p:cNvPr>
          <p:cNvSpPr txBox="1"/>
          <p:nvPr/>
        </p:nvSpPr>
        <p:spPr>
          <a:xfrm>
            <a:off x="179512" y="5640513"/>
            <a:ext cx="5886213" cy="715837"/>
          </a:xfrm>
          <a:prstGeom prst="rect">
            <a:avLst/>
          </a:prstGeom>
          <a:noFill/>
        </p:spPr>
        <p:txBody>
          <a:bodyPr wrap="square">
            <a:spAutoFit/>
          </a:bodyPr>
          <a:lstStyle/>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 tested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Interpreted using an EFSA-recommended ECOFF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ML: macrolides, PX: polymyxins, QU: quinolones, TC: tetracyclines, TS: trimethoprim/</a:t>
            </a:r>
            <a:r>
              <a:rPr lang="en-GB" sz="900" dirty="0" err="1">
                <a:effectLst/>
                <a:latin typeface="Arial" panose="020B0604020202020204" pitchFamily="34" charset="0"/>
                <a:ea typeface="Calibri" panose="020F0502020204030204" pitchFamily="34" charset="0"/>
                <a:cs typeface="Times New Roman" panose="02020603050405020304" pitchFamily="18" charset="0"/>
              </a:rPr>
              <a:t>sulfonamides</a:t>
            </a:r>
            <a:r>
              <a:rPr lang="en-GB" sz="900" dirty="0">
                <a:effectLst/>
                <a:latin typeface="Arial" panose="020B0604020202020204" pitchFamily="34" charset="0"/>
                <a:ea typeface="Calibri" panose="020F0502020204030204" pitchFamily="34" charset="0"/>
                <a:cs typeface="Times New Roman" panose="02020603050405020304" pitchFamily="18" charset="0"/>
              </a:rPr>
              <a:t>, 3/4GC: third- and fourth-generation cephalosporins</a:t>
            </a:r>
          </a:p>
        </p:txBody>
      </p:sp>
      <p:grpSp>
        <p:nvGrpSpPr>
          <p:cNvPr id="5" name="Group 4" descr="2014 (n=168):&#10;69% of isolates were resistant to ampicillin&#10;10% of isolates were resistant to chloramphenicol&#10;17% of isolates were resistant to ciprofloxacin &#10;4.2% of isolates were resistant to gentamicin &#10;19% of isolates were resistant to nalidixic acid &#10;32% of isolates were resistant to sulphonamides&#10;79% of isolates were resistant to tetracyclines&#10;24% of isolates were resistant to trimethoprim &#10;1.2% of isolates were resistant to tigecycline.&#10;Amikacin not tested&#10;No isolates were resistant to cefotaxime, ceftazidime, colistin or meropenem&#10;&#10;2016 (n=224):&#10;61% of isolates were resistant to ampicillin&#10;0.4% of isolates were resistant to cefotaxime&#10;0.4% of isolates were resistant to ceftazidime &#10;7.6% of isolates were resistant to chloramphenicol&#10;15.6% of isolates were resistant to ciprofloxacin &#10;2.2% of isolates were resistant to gentamicin &#10;15.6% of isolates were resistant to nalidixic acid &#10;25% of isolates were resistant to sulphonamides&#10;67% of isolates were resistant to tetracyclines&#10;23% of isolates were resistant to trimethoprim &#10;Amikacin not tested&#10;No isolates were resistant to colistin, meropenem or tigecycline&#10;&#10;2018 (n=176):&#10;57% of isolates were resistant to ampicillin&#10;4.0% of isolates were resistant to chloramphenicol&#10;11% of isolates were resistant to ciprofloxacin &#10;0.6% of isolates were resistant to gentamicin &#10;6.8% of isolates were resistant to nalidixic acid &#10;18% of isolates were resistant to sulphonamides&#10;47% of isolates were resistant to tetracyclines&#10;14% of isolates were resistant to trimethoprim &#10;12.5% of isolates were resistant to tigecycline&#10;Amikacin not tested&#10;No isolates were resistant to cefotaxime, ceftazidime, colistin or meropenem.&#10;&#10;2020 (n=197):&#10;60% of isolates were resistant to ampicillin&#10;1.0% of isolates were resistant to cefotaxime&#10;1.0% of isolates were resistant to ceftazidime &#10;4.1% of isolates were resistant to chloramphenicol&#10;14% of isolates were resistant to ciprofloxacin &#10;4.1% of isolates were resistant to gentamicin &#10;7.6% of isolates were resistant to nalidixic acid &#10;17% of isolates were resistant to sulphonamides&#10;55% of isolates were resistant to tetracyclines&#10;15% of isolates were resistant to trimethoprim &#10;0.5% of isolates were resistant to tigecycline &#10;Amikacin not tested&#10;No isolates were resistant to colistin or meropenem&#10;&#10;2022 (n=1687):&#10;60% of isolates were resistant to ampicillin&#10;0.6% of isolates were resistant to cefotaxime&#10;0.6% of isolates were resistant to ceftazidime &#10;3.0% of isolates were resistant to chloramphenicol&#10;15% of isolates were resistant to ciprofloxacin &#10;1.8% of isolates were resistant to gentamicin &#10;4.8% of isolates were resistant to nalidixic acid &#10;19% of isolates were resistant to sulphonamides&#10;57% of isolates were resistant to tetracyclines&#10;17% of isolates were resistant to trimethoprim &#10;19% of isolates were resistant to tigecycline &#10;No isolates were resistant to colistin, amikacin or meropenem">
            <a:extLst>
              <a:ext uri="{FF2B5EF4-FFF2-40B4-BE49-F238E27FC236}">
                <a16:creationId xmlns:a16="http://schemas.microsoft.com/office/drawing/2014/main" id="{419155DC-B486-466A-5E9C-774B8151B09C}"/>
              </a:ext>
            </a:extLst>
          </p:cNvPr>
          <p:cNvGrpSpPr/>
          <p:nvPr/>
        </p:nvGrpSpPr>
        <p:grpSpPr>
          <a:xfrm>
            <a:off x="699219" y="1688122"/>
            <a:ext cx="6739200" cy="4071600"/>
            <a:chOff x="0" y="0"/>
            <a:chExt cx="5948081" cy="4029686"/>
          </a:xfrm>
        </p:grpSpPr>
        <p:sp>
          <p:nvSpPr>
            <p:cNvPr id="7" name="Text Box 3">
              <a:extLst>
                <a:ext uri="{FF2B5EF4-FFF2-40B4-BE49-F238E27FC236}">
                  <a16:creationId xmlns:a16="http://schemas.microsoft.com/office/drawing/2014/main" id="{F7E457DE-16DE-5074-E88E-F52BDC653BFC}"/>
                </a:ext>
              </a:extLst>
            </p:cNvPr>
            <p:cNvSpPr txBox="1"/>
            <p:nvPr/>
          </p:nvSpPr>
          <p:spPr>
            <a:xfrm>
              <a:off x="129394" y="0"/>
              <a:ext cx="5440825" cy="2776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Non-HP-CIA                                                                  (B)  HP-CIAs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DEA695C7-B392-4933-98AB-D940016E3F1D}"/>
                </a:ext>
              </a:extLst>
            </p:cNvPr>
            <p:cNvGraphicFramePr/>
            <p:nvPr>
              <p:extLst>
                <p:ext uri="{D42A27DB-BD31-4B8C-83A1-F6EECF244321}">
                  <p14:modId xmlns:p14="http://schemas.microsoft.com/office/powerpoint/2010/main" val="194125505"/>
                </p:ext>
              </p:extLst>
            </p:nvPr>
          </p:nvGraphicFramePr>
          <p:xfrm>
            <a:off x="0" y="250166"/>
            <a:ext cx="3959860" cy="377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CA7F5F6E-06F8-47CD-9984-B910F6DD60B2}"/>
                </a:ext>
              </a:extLst>
            </p:cNvPr>
            <p:cNvGraphicFramePr/>
            <p:nvPr/>
          </p:nvGraphicFramePr>
          <p:xfrm>
            <a:off x="3968151" y="241539"/>
            <a:ext cx="1979930" cy="2519680"/>
          </p:xfrm>
          <a:graphic>
            <a:graphicData uri="http://schemas.openxmlformats.org/drawingml/2006/chart">
              <c:chart xmlns:c="http://schemas.openxmlformats.org/drawingml/2006/chart" xmlns:r="http://schemas.openxmlformats.org/officeDocument/2006/relationships" r:id="rId4"/>
            </a:graphicData>
          </a:graphic>
        </p:graphicFrame>
      </p:grpSp>
      <p:pic>
        <p:nvPicPr>
          <p:cNvPr id="20" name="Picture 19">
            <a:extLst>
              <a:ext uri="{FF2B5EF4-FFF2-40B4-BE49-F238E27FC236}">
                <a16:creationId xmlns:a16="http://schemas.microsoft.com/office/drawing/2014/main" id="{69E2CC66-83C9-6846-0728-28D4B6E4B8D6}"/>
              </a:ext>
            </a:extLst>
          </p:cNvPr>
          <p:cNvPicPr>
            <a:picLocks noChangeAspect="1"/>
          </p:cNvPicPr>
          <p:nvPr/>
        </p:nvPicPr>
        <p:blipFill>
          <a:blip r:embed="rId5"/>
          <a:stretch>
            <a:fillRect/>
          </a:stretch>
        </p:blipFill>
        <p:spPr>
          <a:xfrm>
            <a:off x="5638100" y="4528711"/>
            <a:ext cx="800141" cy="1339919"/>
          </a:xfrm>
          <a:prstGeom prst="rect">
            <a:avLst/>
          </a:prstGeom>
        </p:spPr>
      </p:pic>
    </p:spTree>
    <p:extLst>
      <p:ext uri="{BB962C8B-B14F-4D97-AF65-F5344CB8AC3E}">
        <p14:creationId xmlns:p14="http://schemas.microsoft.com/office/powerpoint/2010/main" val="48397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15</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15</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438434" y="6185252"/>
            <a:ext cx="5832269" cy="461665"/>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3.5; p. 68 &amp; Fig. 3.6; p. 69</a:t>
            </a:r>
          </a:p>
          <a:p>
            <a:pPr lvl="0" fontAlgn="auto">
              <a:spcBef>
                <a:spcPts val="0"/>
              </a:spcBef>
              <a:spcAft>
                <a:spcPts val="0"/>
              </a:spcAft>
              <a:defRPr sz="1800" b="0" i="0" u="none" strike="noStrike" kern="0" cap="none" spc="0" baseline="0">
                <a:solidFill>
                  <a:srgbClr val="000000"/>
                </a:solidFill>
                <a:uFillTx/>
              </a:defRPr>
            </a:pPr>
            <a:endParaRPr lang="en-GB" sz="1200" b="1" dirty="0">
              <a:solidFill>
                <a:srgbClr val="000000"/>
              </a:solidFill>
              <a:latin typeface="Arial" pitchFamily="34"/>
              <a:cs typeface="Arial" pitchFamily="34"/>
            </a:endParaRPr>
          </a:p>
        </p:txBody>
      </p:sp>
      <p:pic>
        <p:nvPicPr>
          <p:cNvPr id="3" name="Picture 2">
            <a:extLst>
              <a:ext uri="{FF2B5EF4-FFF2-40B4-BE49-F238E27FC236}">
                <a16:creationId xmlns:a16="http://schemas.microsoft.com/office/drawing/2014/main" id="{CC86180D-580C-B245-6302-7217124A1458}"/>
              </a:ext>
            </a:extLst>
          </p:cNvPr>
          <p:cNvPicPr>
            <a:picLocks noChangeAspect="1"/>
          </p:cNvPicPr>
          <p:nvPr/>
        </p:nvPicPr>
        <p:blipFill>
          <a:blip r:embed="rId3"/>
          <a:stretch>
            <a:fillRect/>
          </a:stretch>
        </p:blipFill>
        <p:spPr>
          <a:xfrm>
            <a:off x="280086" y="3278208"/>
            <a:ext cx="3694443" cy="2762696"/>
          </a:xfrm>
          <a:prstGeom prst="rect">
            <a:avLst/>
          </a:prstGeom>
        </p:spPr>
      </p:pic>
      <p:pic>
        <p:nvPicPr>
          <p:cNvPr id="25" name="Picture 24">
            <a:extLst>
              <a:ext uri="{FF2B5EF4-FFF2-40B4-BE49-F238E27FC236}">
                <a16:creationId xmlns:a16="http://schemas.microsoft.com/office/drawing/2014/main" id="{9B920E1E-1106-AFB6-BCC7-A8231D0CF9EA}"/>
              </a:ext>
            </a:extLst>
          </p:cNvPr>
          <p:cNvPicPr>
            <a:picLocks noChangeAspect="1"/>
          </p:cNvPicPr>
          <p:nvPr/>
        </p:nvPicPr>
        <p:blipFill>
          <a:blip r:embed="rId4"/>
          <a:stretch>
            <a:fillRect/>
          </a:stretch>
        </p:blipFill>
        <p:spPr>
          <a:xfrm>
            <a:off x="4539541" y="3214719"/>
            <a:ext cx="4007965" cy="2976977"/>
          </a:xfrm>
          <a:prstGeom prst="rect">
            <a:avLst/>
          </a:prstGeom>
        </p:spPr>
      </p:pic>
      <p:sp>
        <p:nvSpPr>
          <p:cNvPr id="26" name="TextBox 25">
            <a:extLst>
              <a:ext uri="{FF2B5EF4-FFF2-40B4-BE49-F238E27FC236}">
                <a16:creationId xmlns:a16="http://schemas.microsoft.com/office/drawing/2014/main" id="{B5B7FBCC-AB54-08C3-6B15-9AF7571BB934}"/>
              </a:ext>
            </a:extLst>
          </p:cNvPr>
          <p:cNvSpPr txBox="1"/>
          <p:nvPr/>
        </p:nvSpPr>
        <p:spPr>
          <a:xfrm>
            <a:off x="280087" y="1829724"/>
            <a:ext cx="4176464" cy="1384995"/>
          </a:xfrm>
          <a:prstGeom prst="rect">
            <a:avLst/>
          </a:prstGeom>
          <a:noFill/>
        </p:spPr>
        <p:txBody>
          <a:bodyPr wrap="square" rtlCol="0">
            <a:spAutoFit/>
          </a:bodyPr>
          <a:lstStyle/>
          <a:p>
            <a:r>
              <a:rPr lang="en-GB" sz="14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(HP-CIAs) (A) and HP-CIAs (B) in </a:t>
            </a:r>
            <a:r>
              <a:rPr lang="en-GB" sz="1400" i="1" dirty="0">
                <a:effectLst/>
                <a:latin typeface="Arial" panose="020B0604020202020204" pitchFamily="34" charset="0"/>
                <a:ea typeface="Calibri" panose="020F0502020204030204" pitchFamily="34" charset="0"/>
                <a:cs typeface="Times New Roman" panose="02020603050405020304" pitchFamily="18" charset="0"/>
              </a:rPr>
              <a:t>Enterococcus faecalis</a:t>
            </a:r>
            <a:r>
              <a:rPr lang="en-GB" sz="1400" dirty="0">
                <a:effectLst/>
                <a:latin typeface="Arial" panose="020B0604020202020204" pitchFamily="34" charset="0"/>
                <a:ea typeface="Calibri" panose="020F0502020204030204" pitchFamily="34" charset="0"/>
                <a:cs typeface="Times New Roman" panose="02020603050405020304" pitchFamily="18" charset="0"/>
              </a:rPr>
              <a:t> isolated from broilers at slaughter in 2022. Interpreted using EUCAST ECOFFs unless otherwise indicated. (</a:t>
            </a:r>
            <a:r>
              <a:rPr lang="en-GB" sz="1400" i="1" dirty="0">
                <a:effectLst/>
                <a:latin typeface="Arial" panose="020B0604020202020204" pitchFamily="34" charset="0"/>
                <a:ea typeface="Calibri" panose="020F0502020204030204" pitchFamily="34" charset="0"/>
                <a:cs typeface="Times New Roman" panose="02020603050405020304" pitchFamily="18" charset="0"/>
              </a:rPr>
              <a:t>Note scale differs between graphs</a:t>
            </a:r>
            <a:r>
              <a:rPr lang="en-GB" sz="1400" b="1" i="1" dirty="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29" name="TextBox 28">
            <a:extLst>
              <a:ext uri="{FF2B5EF4-FFF2-40B4-BE49-F238E27FC236}">
                <a16:creationId xmlns:a16="http://schemas.microsoft.com/office/drawing/2014/main" id="{25DF6480-4ED9-D3D7-6995-9E6C36AF539B}"/>
              </a:ext>
            </a:extLst>
          </p:cNvPr>
          <p:cNvSpPr txBox="1"/>
          <p:nvPr/>
        </p:nvSpPr>
        <p:spPr>
          <a:xfrm>
            <a:off x="4641981" y="1803354"/>
            <a:ext cx="4176464" cy="1169551"/>
          </a:xfrm>
          <a:prstGeom prst="rect">
            <a:avLst/>
          </a:prstGeom>
          <a:noFill/>
        </p:spPr>
        <p:txBody>
          <a:bodyPr wrap="square" rtlCol="0">
            <a:spAutoFit/>
          </a:bodyPr>
          <a:lstStyle/>
          <a:p>
            <a:r>
              <a:rPr lang="en-GB" sz="1400" dirty="0">
                <a:cs typeface="Times New Roman" panose="02020603050405020304" pitchFamily="18" charset="0"/>
              </a:rPr>
              <a:t>Resistance to non-HP-CIAs (A) and HP-CIAs in </a:t>
            </a:r>
            <a:r>
              <a:rPr lang="en-GB" sz="1400" i="1" dirty="0">
                <a:cs typeface="Times New Roman" panose="02020603050405020304" pitchFamily="18" charset="0"/>
              </a:rPr>
              <a:t>Enterococcus faecalis </a:t>
            </a:r>
            <a:r>
              <a:rPr lang="en-GB" sz="1400" dirty="0">
                <a:cs typeface="Times New Roman" panose="02020603050405020304" pitchFamily="18" charset="0"/>
              </a:rPr>
              <a:t>isolated from turkeys at slaughter in 2022. Interpreted using EUCAST ECOFFs unless otherwise indicated. (Note scale differs between graphs</a:t>
            </a:r>
            <a:r>
              <a:rPr lang="en-GB" sz="1400" b="1" dirty="0">
                <a:cs typeface="Times New Roman" panose="02020603050405020304" pitchFamily="18" charset="0"/>
              </a:rPr>
              <a:t>.)</a:t>
            </a:r>
          </a:p>
        </p:txBody>
      </p:sp>
      <p:sp>
        <p:nvSpPr>
          <p:cNvPr id="2" name="TextBox 1">
            <a:extLst>
              <a:ext uri="{FF2B5EF4-FFF2-40B4-BE49-F238E27FC236}">
                <a16:creationId xmlns:a16="http://schemas.microsoft.com/office/drawing/2014/main" id="{1DC637CF-768B-6BD8-664A-D6EA895FC1ED}"/>
              </a:ext>
            </a:extLst>
          </p:cNvPr>
          <p:cNvSpPr txBox="1"/>
          <p:nvPr/>
        </p:nvSpPr>
        <p:spPr>
          <a:xfrm>
            <a:off x="308904" y="860491"/>
            <a:ext cx="7841209" cy="338554"/>
          </a:xfrm>
          <a:prstGeom prst="rect">
            <a:avLst/>
          </a:prstGeom>
          <a:noFill/>
        </p:spPr>
        <p:txBody>
          <a:bodyPr wrap="square" rtlCol="0">
            <a:spAutoFit/>
          </a:bodyPr>
          <a:lstStyle/>
          <a:p>
            <a:r>
              <a:rPr lang="en-GB" sz="1600" i="1" dirty="0">
                <a:ea typeface="Calibri" panose="020F0502020204030204" pitchFamily="34" charset="0"/>
                <a:cs typeface="Times New Roman" panose="02020603050405020304" pitchFamily="18" charset="0"/>
              </a:rPr>
              <a:t>Enterococcus faecalis </a:t>
            </a:r>
            <a:r>
              <a:rPr lang="en-GB" sz="1600" dirty="0">
                <a:ea typeface="Calibri" panose="020F0502020204030204" pitchFamily="34" charset="0"/>
                <a:cs typeface="Times New Roman" panose="02020603050405020304" pitchFamily="18" charset="0"/>
              </a:rPr>
              <a:t>was tested in broilers and turkeys for the first time this year.</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650CCEA-4117-9C88-EC30-9353DA4A2C48}"/>
              </a:ext>
            </a:extLst>
          </p:cNvPr>
          <p:cNvSpPr txBox="1"/>
          <p:nvPr/>
        </p:nvSpPr>
        <p:spPr>
          <a:xfrm>
            <a:off x="1556797" y="1452199"/>
            <a:ext cx="939374" cy="307777"/>
          </a:xfrm>
          <a:prstGeom prst="rect">
            <a:avLst/>
          </a:prstGeom>
          <a:noFill/>
        </p:spPr>
        <p:txBody>
          <a:bodyPr wrap="square" rtlCol="0">
            <a:spAutoFit/>
          </a:bodyPr>
          <a:lstStyle/>
          <a:p>
            <a:r>
              <a:rPr lang="en-GB" sz="1400" b="1" dirty="0"/>
              <a:t>Broilers </a:t>
            </a:r>
          </a:p>
        </p:txBody>
      </p:sp>
      <p:sp>
        <p:nvSpPr>
          <p:cNvPr id="7" name="TextBox 6">
            <a:extLst>
              <a:ext uri="{FF2B5EF4-FFF2-40B4-BE49-F238E27FC236}">
                <a16:creationId xmlns:a16="http://schemas.microsoft.com/office/drawing/2014/main" id="{E7313407-D8D5-9105-919D-01E775CEB2EA}"/>
              </a:ext>
            </a:extLst>
          </p:cNvPr>
          <p:cNvSpPr txBox="1"/>
          <p:nvPr/>
        </p:nvSpPr>
        <p:spPr>
          <a:xfrm>
            <a:off x="6260526" y="1516731"/>
            <a:ext cx="939374" cy="307777"/>
          </a:xfrm>
          <a:prstGeom prst="rect">
            <a:avLst/>
          </a:prstGeom>
          <a:noFill/>
        </p:spPr>
        <p:txBody>
          <a:bodyPr wrap="square" rtlCol="0">
            <a:spAutoFit/>
          </a:bodyPr>
          <a:lstStyle/>
          <a:p>
            <a:r>
              <a:rPr lang="en-GB" sz="1400" b="1" dirty="0"/>
              <a:t>Turkeys </a:t>
            </a:r>
          </a:p>
        </p:txBody>
      </p:sp>
    </p:spTree>
    <p:extLst>
      <p:ext uri="{BB962C8B-B14F-4D97-AF65-F5344CB8AC3E}">
        <p14:creationId xmlns:p14="http://schemas.microsoft.com/office/powerpoint/2010/main" val="379686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A7183B-1965-423E-7CF0-CAD8C36AA87C}"/>
              </a:ext>
            </a:extLst>
          </p:cNvPr>
          <p:cNvPicPr>
            <a:picLocks noChangeAspect="1"/>
          </p:cNvPicPr>
          <p:nvPr/>
        </p:nvPicPr>
        <p:blipFill>
          <a:blip r:embed="rId3"/>
          <a:stretch>
            <a:fillRect/>
          </a:stretch>
        </p:blipFill>
        <p:spPr>
          <a:xfrm>
            <a:off x="4785521" y="3326250"/>
            <a:ext cx="3820666" cy="2870617"/>
          </a:xfrm>
          <a:prstGeom prst="rect">
            <a:avLst/>
          </a:prstGeom>
        </p:spPr>
      </p:pic>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16</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16</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3131840" y="6194446"/>
            <a:ext cx="2085975" cy="64633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3.7; p. 70</a:t>
            </a:r>
          </a:p>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3.8; p. 71</a:t>
            </a:r>
          </a:p>
          <a:p>
            <a:pPr lvl="0" fontAlgn="auto">
              <a:spcBef>
                <a:spcPts val="0"/>
              </a:spcBef>
              <a:spcAft>
                <a:spcPts val="0"/>
              </a:spcAft>
              <a:defRPr sz="1800" b="0" i="0" u="none" strike="noStrike" kern="0" cap="none" spc="0" baseline="0">
                <a:solidFill>
                  <a:srgbClr val="000000"/>
                </a:solidFill>
                <a:uFillTx/>
              </a:defRPr>
            </a:pPr>
            <a:endParaRPr lang="en-GB" sz="1200" b="1" dirty="0">
              <a:solidFill>
                <a:srgbClr val="000000"/>
              </a:solidFill>
              <a:latin typeface="Arial" pitchFamily="34"/>
              <a:cs typeface="Arial" pitchFamily="34"/>
            </a:endParaRPr>
          </a:p>
        </p:txBody>
      </p:sp>
      <p:sp>
        <p:nvSpPr>
          <p:cNvPr id="2" name="TextBox 1">
            <a:extLst>
              <a:ext uri="{FF2B5EF4-FFF2-40B4-BE49-F238E27FC236}">
                <a16:creationId xmlns:a16="http://schemas.microsoft.com/office/drawing/2014/main" id="{D5273C40-2B53-FF3D-8997-B290AA3D9B35}"/>
              </a:ext>
            </a:extLst>
          </p:cNvPr>
          <p:cNvSpPr txBox="1"/>
          <p:nvPr/>
        </p:nvSpPr>
        <p:spPr>
          <a:xfrm>
            <a:off x="314593" y="1786411"/>
            <a:ext cx="4176464" cy="1477328"/>
          </a:xfrm>
          <a:prstGeom prst="rect">
            <a:avLst/>
          </a:prstGeom>
          <a:noFill/>
        </p:spPr>
        <p:txBody>
          <a:bodyPr wrap="square" rtlCol="0">
            <a:spAutoFit/>
          </a:bodyPr>
          <a:lstStyle/>
          <a:p>
            <a:r>
              <a:rPr lang="en-GB" sz="1500" dirty="0">
                <a:effectLst/>
                <a:latin typeface="Arial" panose="020B0604020202020204" pitchFamily="34" charset="0"/>
                <a:ea typeface="Calibri" panose="020F0502020204030204" pitchFamily="34" charset="0"/>
                <a:cs typeface="Times New Roman" panose="02020603050405020304" pitchFamily="18" charset="0"/>
              </a:rPr>
              <a:t>Resistance to non- Highest Priorit</a:t>
            </a:r>
            <a:r>
              <a:rPr lang="en-GB" sz="1500" dirty="0">
                <a:ea typeface="Calibri" panose="020F0502020204030204" pitchFamily="34" charset="0"/>
                <a:cs typeface="Times New Roman" panose="02020603050405020304" pitchFamily="18" charset="0"/>
              </a:rPr>
              <a:t>y Critically Important (</a:t>
            </a:r>
            <a:r>
              <a:rPr lang="en-GB" sz="1500" dirty="0">
                <a:effectLst/>
                <a:latin typeface="Arial" panose="020B0604020202020204" pitchFamily="34" charset="0"/>
                <a:ea typeface="Calibri" panose="020F0502020204030204" pitchFamily="34" charset="0"/>
                <a:cs typeface="Times New Roman" panose="02020603050405020304" pitchFamily="18" charset="0"/>
              </a:rPr>
              <a:t>HP-CIAs) (A), and HP-CIAs (B) in </a:t>
            </a:r>
            <a:r>
              <a:rPr lang="en-GB" sz="1500" i="1" dirty="0">
                <a:effectLst/>
                <a:latin typeface="Arial" panose="020B0604020202020204" pitchFamily="34" charset="0"/>
                <a:ea typeface="Calibri" panose="020F0502020204030204" pitchFamily="34" charset="0"/>
                <a:cs typeface="Times New Roman" panose="02020603050405020304" pitchFamily="18" charset="0"/>
              </a:rPr>
              <a:t>Enterococcus faecium</a:t>
            </a:r>
            <a:r>
              <a:rPr lang="en-GB" sz="1500" dirty="0">
                <a:effectLst/>
                <a:latin typeface="Arial" panose="020B0604020202020204" pitchFamily="34" charset="0"/>
                <a:ea typeface="Calibri" panose="020F0502020204030204" pitchFamily="34" charset="0"/>
                <a:cs typeface="Times New Roman" panose="02020603050405020304" pitchFamily="18" charset="0"/>
              </a:rPr>
              <a:t> isolated from broilers at slaughter in 2022. Interpreted using EUCAST ECOFFs unless otherwise indicated. </a:t>
            </a:r>
            <a:r>
              <a:rPr lang="en-GB" sz="1500" i="1" dirty="0">
                <a:effectLst/>
                <a:latin typeface="Arial" panose="020B0604020202020204" pitchFamily="34" charset="0"/>
                <a:ea typeface="Calibri" panose="020F0502020204030204" pitchFamily="34" charset="0"/>
                <a:cs typeface="Times New Roman" panose="02020603050405020304" pitchFamily="18" charset="0"/>
              </a:rPr>
              <a:t>(Note scale differs between graphs)</a:t>
            </a:r>
          </a:p>
        </p:txBody>
      </p:sp>
      <p:pic>
        <p:nvPicPr>
          <p:cNvPr id="3" name="Picture 2">
            <a:extLst>
              <a:ext uri="{FF2B5EF4-FFF2-40B4-BE49-F238E27FC236}">
                <a16:creationId xmlns:a16="http://schemas.microsoft.com/office/drawing/2014/main" id="{6FAFBF29-5844-079D-53B6-EC895487F42C}"/>
              </a:ext>
            </a:extLst>
          </p:cNvPr>
          <p:cNvPicPr>
            <a:picLocks noChangeAspect="1"/>
          </p:cNvPicPr>
          <p:nvPr/>
        </p:nvPicPr>
        <p:blipFill>
          <a:blip r:embed="rId4"/>
          <a:stretch>
            <a:fillRect/>
          </a:stretch>
        </p:blipFill>
        <p:spPr>
          <a:xfrm>
            <a:off x="314593" y="3347964"/>
            <a:ext cx="3967185" cy="2827190"/>
          </a:xfrm>
          <a:prstGeom prst="rect">
            <a:avLst/>
          </a:prstGeom>
        </p:spPr>
      </p:pic>
      <p:sp>
        <p:nvSpPr>
          <p:cNvPr id="17" name="TextBox 16">
            <a:extLst>
              <a:ext uri="{FF2B5EF4-FFF2-40B4-BE49-F238E27FC236}">
                <a16:creationId xmlns:a16="http://schemas.microsoft.com/office/drawing/2014/main" id="{47DE5EE7-ED2B-038A-91E7-277B45B8680D}"/>
              </a:ext>
            </a:extLst>
          </p:cNvPr>
          <p:cNvSpPr txBox="1"/>
          <p:nvPr/>
        </p:nvSpPr>
        <p:spPr>
          <a:xfrm>
            <a:off x="4785521" y="1779211"/>
            <a:ext cx="4176464" cy="1246495"/>
          </a:xfrm>
          <a:prstGeom prst="rect">
            <a:avLst/>
          </a:prstGeom>
          <a:noFill/>
        </p:spPr>
        <p:txBody>
          <a:bodyPr wrap="square" rtlCol="0">
            <a:spAutoFit/>
          </a:bodyPr>
          <a:lstStyle/>
          <a:p>
            <a:r>
              <a:rPr lang="en-GB" sz="1500" dirty="0">
                <a:cs typeface="Times New Roman" panose="02020603050405020304" pitchFamily="18" charset="0"/>
              </a:rPr>
              <a:t>Resistance to non-HP-CIAs (A) and HP-CIAs (B) in </a:t>
            </a:r>
            <a:r>
              <a:rPr lang="en-GB" sz="1500" i="1" dirty="0">
                <a:cs typeface="Times New Roman" panose="02020603050405020304" pitchFamily="18" charset="0"/>
              </a:rPr>
              <a:t>Enterococcus faecium </a:t>
            </a:r>
            <a:r>
              <a:rPr lang="en-GB" sz="1500" dirty="0">
                <a:cs typeface="Times New Roman" panose="02020603050405020304" pitchFamily="18" charset="0"/>
              </a:rPr>
              <a:t>isolated from turkeys at slaughter. Interpreted using EUCAST ECOFFs unless otherwise indicated. (</a:t>
            </a:r>
            <a:r>
              <a:rPr lang="en-GB" sz="1500" i="1" dirty="0">
                <a:cs typeface="Times New Roman" panose="02020603050405020304" pitchFamily="18" charset="0"/>
              </a:rPr>
              <a:t>Note scale differs between graphs.)</a:t>
            </a:r>
          </a:p>
        </p:txBody>
      </p:sp>
      <p:sp>
        <p:nvSpPr>
          <p:cNvPr id="5" name="TextBox 4">
            <a:extLst>
              <a:ext uri="{FF2B5EF4-FFF2-40B4-BE49-F238E27FC236}">
                <a16:creationId xmlns:a16="http://schemas.microsoft.com/office/drawing/2014/main" id="{17E6D4F4-E34C-BD25-8F8C-8C1EDB8A4ED9}"/>
              </a:ext>
            </a:extLst>
          </p:cNvPr>
          <p:cNvSpPr txBox="1"/>
          <p:nvPr/>
        </p:nvSpPr>
        <p:spPr>
          <a:xfrm>
            <a:off x="314593" y="814314"/>
            <a:ext cx="7841209" cy="338554"/>
          </a:xfrm>
          <a:prstGeom prst="rect">
            <a:avLst/>
          </a:prstGeom>
          <a:noFill/>
        </p:spPr>
        <p:txBody>
          <a:bodyPr wrap="square" rtlCol="0">
            <a:spAutoFit/>
          </a:bodyPr>
          <a:lstStyle/>
          <a:p>
            <a:r>
              <a:rPr lang="en-GB" sz="1600" i="1" dirty="0">
                <a:ea typeface="Calibri" panose="020F0502020204030204" pitchFamily="34" charset="0"/>
                <a:cs typeface="Times New Roman" panose="02020603050405020304" pitchFamily="18" charset="0"/>
              </a:rPr>
              <a:t>Enterococcus faecium </a:t>
            </a:r>
            <a:r>
              <a:rPr lang="en-GB" sz="1600" dirty="0">
                <a:ea typeface="Calibri" panose="020F0502020204030204" pitchFamily="34" charset="0"/>
                <a:cs typeface="Times New Roman" panose="02020603050405020304" pitchFamily="18" charset="0"/>
              </a:rPr>
              <a:t>was tested in broilers and turkeys for the first time this year.</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741FFEF-B6A0-31AB-8A27-32906681A882}"/>
              </a:ext>
            </a:extLst>
          </p:cNvPr>
          <p:cNvSpPr txBox="1"/>
          <p:nvPr/>
        </p:nvSpPr>
        <p:spPr>
          <a:xfrm>
            <a:off x="1828498" y="1424524"/>
            <a:ext cx="939374" cy="307777"/>
          </a:xfrm>
          <a:prstGeom prst="rect">
            <a:avLst/>
          </a:prstGeom>
          <a:noFill/>
        </p:spPr>
        <p:txBody>
          <a:bodyPr wrap="square" rtlCol="0">
            <a:spAutoFit/>
          </a:bodyPr>
          <a:lstStyle/>
          <a:p>
            <a:r>
              <a:rPr lang="en-GB" sz="1400" b="1" dirty="0"/>
              <a:t>Broilers </a:t>
            </a:r>
          </a:p>
        </p:txBody>
      </p:sp>
      <p:sp>
        <p:nvSpPr>
          <p:cNvPr id="19" name="TextBox 18">
            <a:extLst>
              <a:ext uri="{FF2B5EF4-FFF2-40B4-BE49-F238E27FC236}">
                <a16:creationId xmlns:a16="http://schemas.microsoft.com/office/drawing/2014/main" id="{4BCC6E98-EE44-04D0-207B-6DD23567E2D9}"/>
              </a:ext>
            </a:extLst>
          </p:cNvPr>
          <p:cNvSpPr txBox="1"/>
          <p:nvPr/>
        </p:nvSpPr>
        <p:spPr>
          <a:xfrm>
            <a:off x="6370911" y="1416416"/>
            <a:ext cx="939374" cy="307777"/>
          </a:xfrm>
          <a:prstGeom prst="rect">
            <a:avLst/>
          </a:prstGeom>
          <a:noFill/>
        </p:spPr>
        <p:txBody>
          <a:bodyPr wrap="square" rtlCol="0">
            <a:spAutoFit/>
          </a:bodyPr>
          <a:lstStyle/>
          <a:p>
            <a:r>
              <a:rPr lang="en-GB" sz="1400" b="1" dirty="0"/>
              <a:t>Turkeys </a:t>
            </a:r>
          </a:p>
        </p:txBody>
      </p:sp>
    </p:spTree>
    <p:extLst>
      <p:ext uri="{BB962C8B-B14F-4D97-AF65-F5344CB8AC3E}">
        <p14:creationId xmlns:p14="http://schemas.microsoft.com/office/powerpoint/2010/main" val="200617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D0EC-4604-9892-C499-0F20DB6822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9C1F8-6668-AAD5-BB55-D1246F1B1A5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0EE98FF-561C-B6E1-46C5-2451FBA44EFB}"/>
              </a:ext>
            </a:extLst>
          </p:cNvPr>
          <p:cNvSpPr txBox="1"/>
          <p:nvPr/>
        </p:nvSpPr>
        <p:spPr>
          <a:xfrm>
            <a:off x="576365" y="952852"/>
            <a:ext cx="7991266" cy="1107996"/>
          </a:xfrm>
          <a:prstGeom prst="rect">
            <a:avLst/>
          </a:prstGeom>
          <a:noFill/>
        </p:spPr>
        <p:txBody>
          <a:bodyPr wrap="square">
            <a:spAutoFit/>
          </a:bodyPr>
          <a:lstStyle/>
          <a:p>
            <a:r>
              <a:rPr lang="en-GB" sz="1600" b="0" i="0" dirty="0">
                <a:solidFill>
                  <a:srgbClr val="050404"/>
                </a:solidFill>
                <a:effectLst/>
              </a:rPr>
              <a:t>Clinical surveillance aims to provide veterinarians with relevant treatment information using results from bacteria isolated from diagnostic samples. As scanning surveillance is subject to biases and differences in the number of samples, the results are not representative of the UK’s wider animal populations</a:t>
            </a:r>
            <a:r>
              <a:rPr lang="en-GB" sz="1800" b="0" i="0" dirty="0">
                <a:solidFill>
                  <a:srgbClr val="050404"/>
                </a:solidFill>
                <a:effectLst/>
                <a:latin typeface="ArialMT"/>
              </a:rPr>
              <a:t>.</a:t>
            </a:r>
            <a:r>
              <a:rPr lang="en-GB" sz="1600" dirty="0"/>
              <a:t> </a:t>
            </a:r>
          </a:p>
        </p:txBody>
      </p:sp>
      <p:grpSp>
        <p:nvGrpSpPr>
          <p:cNvPr id="18" name="Group 1">
            <a:extLst>
              <a:ext uri="{FF2B5EF4-FFF2-40B4-BE49-F238E27FC236}">
                <a16:creationId xmlns:a16="http://schemas.microsoft.com/office/drawing/2014/main" id="{3F2A3A88-BB1F-4DD7-8E63-44117FFB95F9}"/>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F29148F9-6833-EDB1-15A3-0602E6EF035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DA9A88F-063C-BBA4-F37D-E7E7064565A2}"/>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B28BBD6-67F7-FA17-BF45-599BF0DDC19C}"/>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E5F488F4-9E3C-870E-D2B8-732B488BF547}"/>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381B8BA-1CAE-5DB0-D558-AA023C7DC99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BB4C7839-0FB1-6DF9-799E-FAF232B7A9B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09127DED-964F-CFCA-BB41-FDF4C87AAE5B}"/>
              </a:ext>
            </a:extLst>
          </p:cNvPr>
          <p:cNvSpPr/>
          <p:nvPr/>
        </p:nvSpPr>
        <p:spPr>
          <a:xfrm>
            <a:off x="438598" y="2132856"/>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Key findings</a:t>
            </a:r>
          </a:p>
        </p:txBody>
      </p:sp>
      <p:sp>
        <p:nvSpPr>
          <p:cNvPr id="10" name="TextBox 9">
            <a:extLst>
              <a:ext uri="{FF2B5EF4-FFF2-40B4-BE49-F238E27FC236}">
                <a16:creationId xmlns:a16="http://schemas.microsoft.com/office/drawing/2014/main" id="{45578795-2B73-7745-65A1-C34777AC8F4A}"/>
              </a:ext>
            </a:extLst>
          </p:cNvPr>
          <p:cNvSpPr txBox="1"/>
          <p:nvPr/>
        </p:nvSpPr>
        <p:spPr>
          <a:xfrm>
            <a:off x="986908" y="2492896"/>
            <a:ext cx="7167087" cy="1846659"/>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7,284 isolates were tested for AMR in England and Wales. </a:t>
            </a:r>
          </a:p>
          <a:p>
            <a:pPr marL="285750" indent="-285750">
              <a:buFont typeface="Arial" panose="020B0604020202020204" pitchFamily="34" charset="0"/>
              <a:buChar char="•"/>
            </a:pPr>
            <a:r>
              <a:rPr lang="en-GB" sz="1600" b="0" i="1" dirty="0">
                <a:solidFill>
                  <a:srgbClr val="050404"/>
                </a:solidFill>
                <a:effectLst/>
              </a:rPr>
              <a:t>E. coli </a:t>
            </a:r>
            <a:r>
              <a:rPr lang="en-GB" sz="1600" b="0" i="0" dirty="0">
                <a:solidFill>
                  <a:srgbClr val="050404"/>
                </a:solidFill>
                <a:effectLst/>
              </a:rPr>
              <a:t>and </a:t>
            </a:r>
            <a:r>
              <a:rPr lang="en-GB" sz="1600" b="0" i="1" dirty="0">
                <a:solidFill>
                  <a:srgbClr val="050404"/>
                </a:solidFill>
                <a:effectLst/>
              </a:rPr>
              <a:t>Salmonella </a:t>
            </a:r>
            <a:r>
              <a:rPr lang="en-GB" sz="1600" b="0" i="0" dirty="0">
                <a:solidFill>
                  <a:srgbClr val="050404"/>
                </a:solidFill>
                <a:effectLst/>
              </a:rPr>
              <a:t>were the most frequently tested bacteria. </a:t>
            </a:r>
          </a:p>
          <a:p>
            <a:pPr marL="285750" indent="-285750">
              <a:buFont typeface="Arial" panose="020B0604020202020204" pitchFamily="34" charset="0"/>
              <a:buChar char="•"/>
            </a:pPr>
            <a:r>
              <a:rPr lang="en-GB" sz="1600" b="0" i="0" dirty="0">
                <a:solidFill>
                  <a:srgbClr val="050404"/>
                </a:solidFill>
                <a:effectLst/>
              </a:rPr>
              <a:t>Resistance was usually highest to the most commonly used antibiotics: aminopenicillins and tetracyclines. </a:t>
            </a:r>
          </a:p>
          <a:p>
            <a:pPr marL="285750" indent="-285750">
              <a:buFont typeface="Arial" panose="020B0604020202020204" pitchFamily="34" charset="0"/>
              <a:buChar char="•"/>
            </a:pPr>
            <a:r>
              <a:rPr lang="en-GB" sz="1600" b="0" i="0" dirty="0">
                <a:solidFill>
                  <a:srgbClr val="050404"/>
                </a:solidFill>
                <a:effectLst/>
              </a:rPr>
              <a:t>Resistance tended to be higher in </a:t>
            </a:r>
            <a:r>
              <a:rPr lang="en-GB" sz="1600" b="0" i="1" dirty="0">
                <a:solidFill>
                  <a:srgbClr val="050404"/>
                </a:solidFill>
                <a:effectLst/>
              </a:rPr>
              <a:t>E. coli </a:t>
            </a:r>
            <a:r>
              <a:rPr lang="en-GB" sz="1600" b="0" i="0" dirty="0">
                <a:solidFill>
                  <a:srgbClr val="050404"/>
                </a:solidFill>
                <a:effectLst/>
              </a:rPr>
              <a:t>isolated from young animals, likely reflecting more frequent treatment.</a:t>
            </a:r>
            <a:r>
              <a:rPr lang="en-GB" sz="1600" dirty="0"/>
              <a:t> </a:t>
            </a:r>
            <a:br>
              <a:rPr lang="en-GB" dirty="0"/>
            </a:br>
            <a:endParaRPr lang="en-GB" dirty="0"/>
          </a:p>
        </p:txBody>
      </p:sp>
      <p:sp>
        <p:nvSpPr>
          <p:cNvPr id="11" name="Rectangle: Rounded Corners 10">
            <a:extLst>
              <a:ext uri="{FF2B5EF4-FFF2-40B4-BE49-F238E27FC236}">
                <a16:creationId xmlns:a16="http://schemas.microsoft.com/office/drawing/2014/main" id="{781906FB-B76F-978D-35BD-B66EC74CA680}"/>
              </a:ext>
            </a:extLst>
          </p:cNvPr>
          <p:cNvSpPr/>
          <p:nvPr/>
        </p:nvSpPr>
        <p:spPr>
          <a:xfrm>
            <a:off x="435149" y="4509120"/>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Private Laboratory Initiative (PLI)</a:t>
            </a:r>
          </a:p>
        </p:txBody>
      </p:sp>
      <p:sp>
        <p:nvSpPr>
          <p:cNvPr id="12" name="TextBox 11">
            <a:extLst>
              <a:ext uri="{FF2B5EF4-FFF2-40B4-BE49-F238E27FC236}">
                <a16:creationId xmlns:a16="http://schemas.microsoft.com/office/drawing/2014/main" id="{46C27240-9DDF-754D-E41C-E63F5B298696}"/>
              </a:ext>
            </a:extLst>
          </p:cNvPr>
          <p:cNvSpPr txBox="1"/>
          <p:nvPr/>
        </p:nvSpPr>
        <p:spPr>
          <a:xfrm>
            <a:off x="603498" y="4869160"/>
            <a:ext cx="7933908" cy="1323439"/>
          </a:xfrm>
          <a:prstGeom prst="rect">
            <a:avLst/>
          </a:prstGeom>
          <a:noFill/>
        </p:spPr>
        <p:txBody>
          <a:bodyPr wrap="square" rtlCol="0">
            <a:spAutoFit/>
          </a:bodyPr>
          <a:lstStyle/>
          <a:p>
            <a:r>
              <a:rPr lang="en-GB" sz="1600" b="0" i="0" dirty="0">
                <a:solidFill>
                  <a:srgbClr val="242021"/>
                </a:solidFill>
                <a:effectLst/>
              </a:rPr>
              <a:t>The PLI is a collaborative project between the VMD and APHA, which aims to routinely collect and analyse data from private veterinary laboratories, to provide an additional source of data for AMR surveillance. The PLI is feeding into the new National </a:t>
            </a:r>
            <a:r>
              <a:rPr lang="en-GB" sz="1600" b="0" i="0" dirty="0" err="1">
                <a:solidFill>
                  <a:srgbClr val="242021"/>
                </a:solidFill>
                <a:effectLst/>
              </a:rPr>
              <a:t>Biosurveillance</a:t>
            </a:r>
            <a:r>
              <a:rPr lang="en-GB" sz="1600" b="0" i="0" dirty="0">
                <a:solidFill>
                  <a:srgbClr val="242021"/>
                </a:solidFill>
                <a:effectLst/>
              </a:rPr>
              <a:t> Network (NBN) and will run pilot projects from April 2024 to April 2025.</a:t>
            </a:r>
            <a:r>
              <a:rPr lang="en-GB" sz="1600" dirty="0"/>
              <a:t> </a:t>
            </a:r>
          </a:p>
        </p:txBody>
      </p:sp>
    </p:spTree>
    <p:extLst>
      <p:ext uri="{BB962C8B-B14F-4D97-AF65-F5344CB8AC3E}">
        <p14:creationId xmlns:p14="http://schemas.microsoft.com/office/powerpoint/2010/main" val="232818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6A50-A170-8C09-297C-51B6263D72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C0F4D-3265-6505-5BBA-2C59AC73109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976DCFC0-CCA9-74A8-1863-243E32FF5CCF}"/>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BED800-E47D-29FA-5DE8-EA56B70A067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535D4F1-C264-1CFF-DCB7-CA8472ECEC56}"/>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428185A8-4D5D-043F-80EB-0677D10C499D}"/>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AED9DF80-B89C-3328-F0F8-12A9D1616B25}"/>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AE2CD9FD-A63B-E582-64CE-5B83972B97AD}"/>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8E0981EB-072E-2A89-6699-4064BBE6BF70}"/>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605D0A5E-B2EA-4F6B-C2E9-CAEF995E1197}"/>
              </a:ext>
            </a:extLst>
          </p:cNvPr>
          <p:cNvSpPr/>
          <p:nvPr/>
        </p:nvSpPr>
        <p:spPr>
          <a:xfrm>
            <a:off x="595115" y="994271"/>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Escherichia coli</a:t>
            </a:r>
            <a:endParaRPr lang="en-GB"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6EC19BB-9AF7-5B9C-5E7C-F8EFCAD04D98}"/>
              </a:ext>
            </a:extLst>
          </p:cNvPr>
          <p:cNvSpPr txBox="1"/>
          <p:nvPr/>
        </p:nvSpPr>
        <p:spPr>
          <a:xfrm>
            <a:off x="251520" y="1389074"/>
            <a:ext cx="4480443" cy="3816429"/>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Of the 984 </a:t>
            </a:r>
            <a:r>
              <a:rPr lang="en-GB" sz="1600" b="0" i="1" dirty="0">
                <a:solidFill>
                  <a:srgbClr val="050404"/>
                </a:solidFill>
                <a:effectLst/>
              </a:rPr>
              <a:t>E. coli </a:t>
            </a:r>
            <a:r>
              <a:rPr lang="en-GB" sz="1600" b="0" i="0" dirty="0">
                <a:solidFill>
                  <a:srgbClr val="050404"/>
                </a:solidFill>
                <a:effectLst/>
              </a:rPr>
              <a:t>isolates tested from all species, 24% were multi-drug resistant (resistant to three or more separate antibiotic classes). This was highest in cattle (40%).</a:t>
            </a:r>
          </a:p>
          <a:p>
            <a:pPr marL="285750" indent="-285750">
              <a:buFont typeface="Arial" panose="020B0604020202020204" pitchFamily="34" charset="0"/>
              <a:buChar char="•"/>
            </a:pPr>
            <a:r>
              <a:rPr lang="en-GB" sz="1600" b="0" i="0" dirty="0">
                <a:solidFill>
                  <a:srgbClr val="050404"/>
                </a:solidFill>
                <a:effectLst/>
              </a:rPr>
              <a:t>The highest levels of resistance were detected to the most commonly used antibiotics: the aminoglycoside streptomycin (54%), the aminopenicillin ampicillin (49%) and tetracycline (46%).</a:t>
            </a:r>
          </a:p>
          <a:p>
            <a:pPr marL="285750" indent="-285750">
              <a:buFont typeface="Arial" panose="020B0604020202020204" pitchFamily="34" charset="0"/>
              <a:buChar char="•"/>
            </a:pPr>
            <a:r>
              <a:rPr lang="en-GB" sz="1600" b="0" i="0" dirty="0">
                <a:solidFill>
                  <a:srgbClr val="050404"/>
                </a:solidFill>
                <a:effectLst/>
              </a:rPr>
              <a:t>In isolates from neonatal sheep, resistance to spectinomycin declined from 45% in 2021 to 23% in 2022. This is possibly due to withdrawal of this antibiotic from the market.</a:t>
            </a:r>
            <a:r>
              <a:rPr lang="en-GB" sz="1600" dirty="0"/>
              <a:t> </a:t>
            </a:r>
            <a:br>
              <a:rPr lang="en-GB" dirty="0"/>
            </a:br>
            <a:endParaRPr lang="en-GB" dirty="0"/>
          </a:p>
        </p:txBody>
      </p:sp>
      <p:sp>
        <p:nvSpPr>
          <p:cNvPr id="3" name="TextBox 2">
            <a:extLst>
              <a:ext uri="{FF2B5EF4-FFF2-40B4-BE49-F238E27FC236}">
                <a16:creationId xmlns:a16="http://schemas.microsoft.com/office/drawing/2014/main" id="{C7BEDF56-6F4D-83AE-45D2-5691509D0943}"/>
              </a:ext>
            </a:extLst>
          </p:cNvPr>
          <p:cNvSpPr txBox="1"/>
          <p:nvPr/>
        </p:nvSpPr>
        <p:spPr>
          <a:xfrm>
            <a:off x="657575" y="5242625"/>
            <a:ext cx="8148775" cy="972000"/>
          </a:xfrm>
          <a:prstGeom prst="rect">
            <a:avLst/>
          </a:prstGeom>
          <a:noFill/>
          <a:ln w="82550">
            <a:solidFill>
              <a:srgbClr val="D9262E"/>
            </a:solidFill>
            <a:prstDash val="dash"/>
          </a:ln>
        </p:spPr>
        <p:txBody>
          <a:bodyPr wrap="square" rtlCol="0" anchor="ctr">
            <a:spAutoFit/>
          </a:bodyPr>
          <a:lstStyle/>
          <a:p>
            <a:pPr marL="108000"/>
            <a:r>
              <a:rPr lang="en-GB" sz="1600" b="1" i="0" dirty="0">
                <a:solidFill>
                  <a:srgbClr val="242021"/>
                </a:solidFill>
                <a:effectLst/>
              </a:rPr>
              <a:t>Highest priority critically important antibiotics (HP-CIAs):</a:t>
            </a:r>
            <a:r>
              <a:rPr lang="en-GB" sz="1600" dirty="0"/>
              <a:t> </a:t>
            </a:r>
            <a:endParaRPr lang="en-GB" sz="1600" b="1" dirty="0"/>
          </a:p>
          <a:p>
            <a:pPr marL="108000"/>
            <a:r>
              <a:rPr lang="en-GB" sz="1600" b="0" i="0" dirty="0">
                <a:solidFill>
                  <a:srgbClr val="242021"/>
                </a:solidFill>
                <a:effectLst/>
              </a:rPr>
              <a:t>Resistance was low across all species: cefotaxime (3.7%), cefpodoxime (0.9%), ceftazidime (0.7%) and enrofloxacin (2.5%)</a:t>
            </a:r>
            <a:endParaRPr lang="en-GB" sz="1600" dirty="0"/>
          </a:p>
        </p:txBody>
      </p:sp>
      <p:pic>
        <p:nvPicPr>
          <p:cNvPr id="6" name="Picture 5">
            <a:extLst>
              <a:ext uri="{FF2B5EF4-FFF2-40B4-BE49-F238E27FC236}">
                <a16:creationId xmlns:a16="http://schemas.microsoft.com/office/drawing/2014/main" id="{22F5C669-43F4-1520-06EF-7504AA0B77F4}"/>
              </a:ext>
            </a:extLst>
          </p:cNvPr>
          <p:cNvPicPr>
            <a:picLocks noChangeAspect="1"/>
          </p:cNvPicPr>
          <p:nvPr/>
        </p:nvPicPr>
        <p:blipFill>
          <a:blip r:embed="rId3"/>
          <a:stretch>
            <a:fillRect/>
          </a:stretch>
        </p:blipFill>
        <p:spPr>
          <a:xfrm>
            <a:off x="4731963" y="1340768"/>
            <a:ext cx="4136848" cy="3705434"/>
          </a:xfrm>
          <a:prstGeom prst="rect">
            <a:avLst/>
          </a:prstGeom>
        </p:spPr>
      </p:pic>
    </p:spTree>
    <p:extLst>
      <p:ext uri="{BB962C8B-B14F-4D97-AF65-F5344CB8AC3E}">
        <p14:creationId xmlns:p14="http://schemas.microsoft.com/office/powerpoint/2010/main" val="279703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42C4-9F83-B490-00DF-6CDE37DAFE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F3CAA-B3B3-7AA4-C163-6EF21728539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B297AB66-60E1-8C45-7349-4F06EB7FC312}"/>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6D7D31-1ACD-F015-7749-AAFC50C53558}"/>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8B0F2E8-1197-FE09-3FD7-47D86A674EF4}"/>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93FFA6FD-BDE2-CBB1-A799-84150BD823D2}"/>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0BD48EFC-0605-5F4D-2F21-1E33774A11A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78D9B53-FFDA-85CE-84B3-78381518B089}"/>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CCC99D03-8F6F-E37F-62ED-B223B4D042D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9C4AF45A-55AF-0D50-15FB-5D7E92F8760F}"/>
              </a:ext>
            </a:extLst>
          </p:cNvPr>
          <p:cNvSpPr/>
          <p:nvPr/>
        </p:nvSpPr>
        <p:spPr>
          <a:xfrm>
            <a:off x="595115" y="994271"/>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Salmonella </a:t>
            </a:r>
            <a:r>
              <a:rPr lang="en-GB" sz="1600" b="1" dirty="0">
                <a:latin typeface="Arial" panose="020B0604020202020204" pitchFamily="34" charset="0"/>
                <a:cs typeface="Arial" panose="020B0604020202020204" pitchFamily="34" charset="0"/>
              </a:rPr>
              <a:t>spp. from animals and their environment</a:t>
            </a:r>
          </a:p>
        </p:txBody>
      </p:sp>
      <p:sp>
        <p:nvSpPr>
          <p:cNvPr id="10" name="TextBox 9">
            <a:extLst>
              <a:ext uri="{FF2B5EF4-FFF2-40B4-BE49-F238E27FC236}">
                <a16:creationId xmlns:a16="http://schemas.microsoft.com/office/drawing/2014/main" id="{5BEE4276-8051-7DE8-4A09-57369AA45F41}"/>
              </a:ext>
            </a:extLst>
          </p:cNvPr>
          <p:cNvSpPr txBox="1"/>
          <p:nvPr/>
        </p:nvSpPr>
        <p:spPr>
          <a:xfrm>
            <a:off x="352166" y="1628800"/>
            <a:ext cx="4480443" cy="2800767"/>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Of the 5,562 </a:t>
            </a:r>
            <a:r>
              <a:rPr lang="en-GB" sz="1600" b="0" i="1" dirty="0">
                <a:solidFill>
                  <a:srgbClr val="050404"/>
                </a:solidFill>
                <a:effectLst/>
              </a:rPr>
              <a:t>Salmonella </a:t>
            </a:r>
            <a:r>
              <a:rPr lang="en-GB" sz="1600" b="0" i="0" dirty="0">
                <a:solidFill>
                  <a:srgbClr val="050404"/>
                </a:solidFill>
                <a:effectLst/>
              </a:rPr>
              <a:t>isolates tested, 24% of isolates from all species showed resistance to at least one antibiotic. This was highest in turkeys (77%) and pigs (72%).</a:t>
            </a:r>
            <a:r>
              <a:rPr lang="en-GB" sz="1600" dirty="0"/>
              <a:t> </a:t>
            </a:r>
          </a:p>
          <a:p>
            <a:pPr marL="285750" indent="-285750">
              <a:buFont typeface="Arial" panose="020B0604020202020204" pitchFamily="34" charset="0"/>
              <a:buChar char="•"/>
            </a:pPr>
            <a:r>
              <a:rPr lang="en-GB" sz="1600" dirty="0"/>
              <a:t>A change to legislation in 2021 meant that </a:t>
            </a:r>
            <a:r>
              <a:rPr lang="en-GB" sz="1600" i="1" dirty="0"/>
              <a:t>Salmonella </a:t>
            </a:r>
            <a:r>
              <a:rPr lang="en-GB" sz="1600" dirty="0"/>
              <a:t>isolates from dogs became reportable under the Zoonoses Order in Great Britain. The number of isolates retrieved from dogs has increased from 105 in 2020 to 924 in 2022.</a:t>
            </a:r>
          </a:p>
        </p:txBody>
      </p:sp>
      <p:sp>
        <p:nvSpPr>
          <p:cNvPr id="3" name="TextBox 2">
            <a:extLst>
              <a:ext uri="{FF2B5EF4-FFF2-40B4-BE49-F238E27FC236}">
                <a16:creationId xmlns:a16="http://schemas.microsoft.com/office/drawing/2014/main" id="{C1683155-F27E-E4E5-2AD6-B6F55D58CC3C}"/>
              </a:ext>
            </a:extLst>
          </p:cNvPr>
          <p:cNvSpPr txBox="1"/>
          <p:nvPr/>
        </p:nvSpPr>
        <p:spPr>
          <a:xfrm>
            <a:off x="352167" y="5299804"/>
            <a:ext cx="8516644" cy="936000"/>
          </a:xfrm>
          <a:prstGeom prst="rect">
            <a:avLst/>
          </a:prstGeom>
          <a:noFill/>
          <a:ln w="82550">
            <a:solidFill>
              <a:srgbClr val="D9262E"/>
            </a:solidFill>
            <a:prstDash val="dash"/>
          </a:ln>
        </p:spPr>
        <p:txBody>
          <a:bodyPr wrap="square" rtlCol="0" anchor="ctr">
            <a:spAutoFit/>
          </a:bodyPr>
          <a:lstStyle/>
          <a:p>
            <a:r>
              <a:rPr lang="en-GB" sz="1600" b="1" i="0" dirty="0">
                <a:solidFill>
                  <a:srgbClr val="242021"/>
                </a:solidFill>
                <a:effectLst/>
              </a:rPr>
              <a:t>HP-CIA resistance </a:t>
            </a:r>
            <a:r>
              <a:rPr lang="en-GB" sz="1600" b="0" i="0" dirty="0">
                <a:solidFill>
                  <a:srgbClr val="242021"/>
                </a:solidFill>
                <a:effectLst/>
              </a:rPr>
              <a:t>was generally low (&lt;2%), except to the quinolone nalidixic acid in turkeys (22%). This is difficult to interpret given the disruption to the poultry industry as a result of avian influenza during 2022 which impacted the number of samples submitted.</a:t>
            </a:r>
            <a:r>
              <a:rPr lang="en-GB" sz="1600" dirty="0"/>
              <a:t> </a:t>
            </a:r>
          </a:p>
        </p:txBody>
      </p:sp>
      <p:pic>
        <p:nvPicPr>
          <p:cNvPr id="14" name="Picture 13">
            <a:extLst>
              <a:ext uri="{FF2B5EF4-FFF2-40B4-BE49-F238E27FC236}">
                <a16:creationId xmlns:a16="http://schemas.microsoft.com/office/drawing/2014/main" id="{78E3B26A-D5AA-33A8-5FA7-EF9B5FD44B1B}"/>
              </a:ext>
            </a:extLst>
          </p:cNvPr>
          <p:cNvPicPr>
            <a:picLocks noChangeAspect="1"/>
          </p:cNvPicPr>
          <p:nvPr/>
        </p:nvPicPr>
        <p:blipFill>
          <a:blip r:embed="rId3"/>
          <a:stretch>
            <a:fillRect/>
          </a:stretch>
        </p:blipFill>
        <p:spPr>
          <a:xfrm>
            <a:off x="4731962" y="1364794"/>
            <a:ext cx="3953287" cy="3720390"/>
          </a:xfrm>
          <a:prstGeom prst="rect">
            <a:avLst/>
          </a:prstGeom>
        </p:spPr>
      </p:pic>
    </p:spTree>
    <p:extLst>
      <p:ext uri="{BB962C8B-B14F-4D97-AF65-F5344CB8AC3E}">
        <p14:creationId xmlns:p14="http://schemas.microsoft.com/office/powerpoint/2010/main" val="65668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347D5D-473C-4232-939C-6B3387635AFD}"/>
              </a:ext>
            </a:extLst>
          </p:cNvPr>
          <p:cNvSpPr txBox="1">
            <a:spLocks noGrp="1"/>
          </p:cNvSpPr>
          <p:nvPr>
            <p:ph type="body" idx="4294967295"/>
          </p:nvPr>
        </p:nvSpPr>
        <p:spPr>
          <a:xfrm>
            <a:off x="457200" y="1196977"/>
            <a:ext cx="8229600" cy="4464271"/>
          </a:xfrm>
        </p:spPr>
        <p:txBody>
          <a:bodyPr/>
          <a:lstStyle/>
          <a:p>
            <a:pPr marL="0" lvl="0" indent="0">
              <a:buNone/>
            </a:pPr>
            <a:r>
              <a:rPr lang="en-GB" dirty="0"/>
              <a:t>The following selected PowerPoint slides provide the core for a presentation on antibiotic sales, antibiotic use and antibiotic resistance. </a:t>
            </a:r>
          </a:p>
          <a:p>
            <a:pPr marL="0" lvl="0" indent="0">
              <a:buNone/>
            </a:pPr>
            <a:r>
              <a:rPr lang="en-GB" dirty="0"/>
              <a:t>These slides are based on the UK-VARSS 2022  Report which provides further details. </a:t>
            </a:r>
          </a:p>
        </p:txBody>
      </p:sp>
      <p:sp>
        <p:nvSpPr>
          <p:cNvPr id="4" name="Rectangle 54">
            <a:extLst>
              <a:ext uri="{FF2B5EF4-FFF2-40B4-BE49-F238E27FC236}">
                <a16:creationId xmlns:a16="http://schemas.microsoft.com/office/drawing/2014/main" id="{3ED9331C-67A1-4C34-9421-28DAA3E40A69}"/>
              </a:ext>
            </a:extLst>
          </p:cNvPr>
          <p:cNvSpPr/>
          <p:nvPr/>
        </p:nvSpPr>
        <p:spPr>
          <a:xfrm>
            <a:off x="6345" y="220663"/>
            <a:ext cx="5170483" cy="522286"/>
          </a:xfrm>
          <a:custGeom>
            <a:avLst/>
            <a:gdLst>
              <a:gd name="f0" fmla="val 10800000"/>
              <a:gd name="f1" fmla="val 5400000"/>
              <a:gd name="f2" fmla="val 180"/>
              <a:gd name="f3" fmla="val w"/>
              <a:gd name="f4" fmla="val h"/>
              <a:gd name="f5" fmla="val 0"/>
              <a:gd name="f6" fmla="val 3737610"/>
              <a:gd name="f7" fmla="val 521335"/>
              <a:gd name="f8" fmla="val 3227247"/>
              <a:gd name="f9" fmla="+- 0 0 -90"/>
              <a:gd name="f10" fmla="*/ f3 1 3737610"/>
              <a:gd name="f11" fmla="*/ f4 1 521335"/>
              <a:gd name="f12" fmla="val f5"/>
              <a:gd name="f13" fmla="val f6"/>
              <a:gd name="f14" fmla="val f7"/>
              <a:gd name="f15" fmla="*/ f9 f0 1"/>
              <a:gd name="f16" fmla="+- f14 0 f12"/>
              <a:gd name="f17" fmla="+- f13 0 f12"/>
              <a:gd name="f18" fmla="*/ f15 1 f2"/>
              <a:gd name="f19" fmla="*/ f17 1 3737610"/>
              <a:gd name="f20" fmla="*/ f16 1 521335"/>
              <a:gd name="f21" fmla="*/ 0 f17 1"/>
              <a:gd name="f22" fmla="*/ 0 f16 1"/>
              <a:gd name="f23" fmla="*/ 3737610 f17 1"/>
              <a:gd name="f24" fmla="*/ 521335 f16 1"/>
              <a:gd name="f25" fmla="*/ 3227247 f17 1"/>
              <a:gd name="f26" fmla="+- f18 0 f1"/>
              <a:gd name="f27" fmla="*/ f21 1 3737610"/>
              <a:gd name="f28" fmla="*/ f22 1 521335"/>
              <a:gd name="f29" fmla="*/ f23 1 3737610"/>
              <a:gd name="f30" fmla="*/ f24 1 521335"/>
              <a:gd name="f31" fmla="*/ f25 1 3737610"/>
              <a:gd name="f32" fmla="*/ f12 1 f19"/>
              <a:gd name="f33" fmla="*/ f13 1 f19"/>
              <a:gd name="f34" fmla="*/ f12 1 f20"/>
              <a:gd name="f35" fmla="*/ f14 1 f20"/>
              <a:gd name="f36" fmla="*/ f27 1 f19"/>
              <a:gd name="f37" fmla="*/ f28 1 f20"/>
              <a:gd name="f38" fmla="*/ f29 1 f19"/>
              <a:gd name="f39" fmla="*/ f31 1 f19"/>
              <a:gd name="f40" fmla="*/ f30 1 f20"/>
              <a:gd name="f41" fmla="*/ f32 f10 1"/>
              <a:gd name="f42" fmla="*/ f33 f10 1"/>
              <a:gd name="f43" fmla="*/ f35 f11 1"/>
              <a:gd name="f44" fmla="*/ f34 f11 1"/>
              <a:gd name="f45" fmla="*/ f36 f10 1"/>
              <a:gd name="f46" fmla="*/ f37 f11 1"/>
              <a:gd name="f47" fmla="*/ f38 f10 1"/>
              <a:gd name="f48" fmla="*/ f39 f10 1"/>
              <a:gd name="f49" fmla="*/ f40 f11 1"/>
            </a:gdLst>
            <a:ahLst/>
            <a:cxnLst>
              <a:cxn ang="3cd4">
                <a:pos x="hc" y="t"/>
              </a:cxn>
              <a:cxn ang="0">
                <a:pos x="r" y="vc"/>
              </a:cxn>
              <a:cxn ang="cd4">
                <a:pos x="hc" y="b"/>
              </a:cxn>
              <a:cxn ang="cd2">
                <a:pos x="l" y="vc"/>
              </a:cxn>
              <a:cxn ang="f26">
                <a:pos x="f45" y="f46"/>
              </a:cxn>
              <a:cxn ang="f26">
                <a:pos x="f47" y="f46"/>
              </a:cxn>
              <a:cxn ang="f26">
                <a:pos x="f48" y="f49"/>
              </a:cxn>
              <a:cxn ang="f26">
                <a:pos x="f45" y="f49"/>
              </a:cxn>
              <a:cxn ang="f26">
                <a:pos x="f45" y="f46"/>
              </a:cxn>
            </a:cxnLst>
            <a:rect l="f41" t="f44" r="f42" b="f43"/>
            <a:pathLst>
              <a:path w="3737610" h="521335">
                <a:moveTo>
                  <a:pt x="f5" y="f5"/>
                </a:moveTo>
                <a:lnTo>
                  <a:pt x="f6" y="f5"/>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5" name="Title 2">
            <a:extLst>
              <a:ext uri="{FF2B5EF4-FFF2-40B4-BE49-F238E27FC236}">
                <a16:creationId xmlns:a16="http://schemas.microsoft.com/office/drawing/2014/main" id="{EF9AE8F1-30F5-4905-A391-F9B52BC58FA6}"/>
              </a:ext>
            </a:extLst>
          </p:cNvPr>
          <p:cNvSpPr txBox="1">
            <a:spLocks noGrp="1"/>
          </p:cNvSpPr>
          <p:nvPr>
            <p:ph type="title"/>
          </p:nvPr>
        </p:nvSpPr>
        <p:spPr>
          <a:xfrm>
            <a:off x="473073" y="188915"/>
            <a:ext cx="8202616" cy="719139"/>
          </a:xfrm>
        </p:spPr>
        <p:txBody>
          <a:bodyPr/>
          <a:lstStyle/>
          <a:p>
            <a:pPr lvl="0"/>
            <a:r>
              <a:rPr lang="en-GB" b="0" dirty="0">
                <a:solidFill>
                  <a:srgbClr val="00B050"/>
                </a:solidFill>
                <a:effectLst/>
                <a:latin typeface="Arial" panose="020B0604020202020204" pitchFamily="34" charset="0"/>
                <a:ea typeface="Calibri" panose="020F0502020204030204" pitchFamily="34" charset="0"/>
              </a:rPr>
              <a:t>UK – VARSS 2022</a:t>
            </a:r>
            <a:endParaRPr lang="en-GB" b="0" dirty="0">
              <a:solidFill>
                <a:srgbClr val="00B050"/>
              </a:solidFill>
            </a:endParaRPr>
          </a:p>
        </p:txBody>
      </p:sp>
      <p:sp>
        <p:nvSpPr>
          <p:cNvPr id="8" name="Slide Number Placeholder 3">
            <a:extLst>
              <a:ext uri="{FF2B5EF4-FFF2-40B4-BE49-F238E27FC236}">
                <a16:creationId xmlns:a16="http://schemas.microsoft.com/office/drawing/2014/main" id="{2DC8B930-1021-4B1D-A62D-ED2273AF65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46FDC0FE-B7DE-438C-A3E5-241F6261F56C}" type="slidenum">
              <a:rPr lang="en-GB" altLang="en-US" smtClean="0">
                <a:solidFill>
                  <a:srgbClr val="7F7F7F"/>
                </a:solidFill>
              </a:rPr>
              <a:pPr eaLnBrk="1" hangingPunct="1"/>
              <a:t>2</a:t>
            </a:fld>
            <a:endParaRPr lang="en-GB" altLang="en-US" dirty="0">
              <a:solidFill>
                <a:srgbClr val="7F7F7F"/>
              </a:solidFill>
            </a:endParaRPr>
          </a:p>
        </p:txBody>
      </p:sp>
      <p:sp>
        <p:nvSpPr>
          <p:cNvPr id="3" name="Slide Number Placeholder 2">
            <a:extLst>
              <a:ext uri="{FF2B5EF4-FFF2-40B4-BE49-F238E27FC236}">
                <a16:creationId xmlns:a16="http://schemas.microsoft.com/office/drawing/2014/main" id="{BED49752-440D-4B48-9FB1-779B11746438}"/>
              </a:ext>
            </a:extLst>
          </p:cNvPr>
          <p:cNvSpPr>
            <a:spLocks noGrp="1"/>
          </p:cNvSpPr>
          <p:nvPr>
            <p:ph type="sldNum" sz="quarter" idx="10"/>
          </p:nvPr>
        </p:nvSpPr>
        <p:spPr>
          <a:xfrm>
            <a:off x="6542089" y="6356350"/>
            <a:ext cx="2133600" cy="365125"/>
          </a:xfrm>
        </p:spPr>
        <p:txBody>
          <a:bodyPr/>
          <a:lstStyle/>
          <a:p>
            <a:fld id="{0F35EAD8-0C87-4FEB-9F3F-2803C9281C50}" type="slidenum">
              <a:rPr lang="en-GB" altLang="en-US" smtClean="0"/>
              <a:pPr/>
              <a:t>2</a:t>
            </a:fld>
            <a:endParaRPr lang="en-GB" altLang="en-US" dirty="0"/>
          </a:p>
        </p:txBody>
      </p:sp>
      <p:pic>
        <p:nvPicPr>
          <p:cNvPr id="6" name="Picture 5">
            <a:extLst>
              <a:ext uri="{FF2B5EF4-FFF2-40B4-BE49-F238E27FC236}">
                <a16:creationId xmlns:a16="http://schemas.microsoft.com/office/drawing/2014/main" id="{99A59A60-D198-67E8-A693-A2EE9F5E6C86}"/>
              </a:ext>
            </a:extLst>
          </p:cNvPr>
          <p:cNvPicPr>
            <a:picLocks noChangeAspect="1"/>
          </p:cNvPicPr>
          <p:nvPr/>
        </p:nvPicPr>
        <p:blipFill>
          <a:blip r:embed="rId3"/>
          <a:stretch>
            <a:fillRect/>
          </a:stretch>
        </p:blipFill>
        <p:spPr>
          <a:xfrm>
            <a:off x="4211960" y="165237"/>
            <a:ext cx="1152128" cy="673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B4A89D-D382-5DD4-95D2-918E44CB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2" y="4989522"/>
            <a:ext cx="9009856" cy="998545"/>
          </a:xfrm>
          <a:prstGeom prst="rect">
            <a:avLst/>
          </a:prstGeom>
        </p:spPr>
      </p:pic>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10"/>
          </p:nvPr>
        </p:nvSpPr>
        <p:spPr/>
        <p:txBody>
          <a:bodyPr/>
          <a:lstStyle/>
          <a:p>
            <a:fld id="{0F35EAD8-0C87-4FEB-9F3F-2803C9281C50}" type="slidenum">
              <a:rPr lang="en-GB" altLang="en-US" smtClean="0"/>
              <a:pPr/>
              <a:t>3</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452594" y="581183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0000"/>
                </a:solidFill>
                <a:uFillTx/>
                <a:latin typeface="Arial" pitchFamily="34"/>
                <a:cs typeface="Arial" pitchFamily="34"/>
              </a:rPr>
              <a:t>Source: p. 7</a:t>
            </a: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34" name="TextBox 33">
            <a:extLst>
              <a:ext uri="{FF2B5EF4-FFF2-40B4-BE49-F238E27FC236}">
                <a16:creationId xmlns:a16="http://schemas.microsoft.com/office/drawing/2014/main" id="{A2697446-7781-3062-D2D3-A106BC3D0E64}"/>
              </a:ext>
            </a:extLst>
          </p:cNvPr>
          <p:cNvSpPr txBox="1"/>
          <p:nvPr/>
        </p:nvSpPr>
        <p:spPr>
          <a:xfrm>
            <a:off x="558792" y="1095678"/>
            <a:ext cx="7704089" cy="1077218"/>
          </a:xfrm>
          <a:prstGeom prst="rect">
            <a:avLst/>
          </a:prstGeom>
          <a:noFill/>
        </p:spPr>
        <p:txBody>
          <a:bodyPr wrap="square">
            <a:spAutoFit/>
          </a:bodyPr>
          <a:lstStyle/>
          <a:p>
            <a:r>
              <a:rPr lang="en-GB" sz="1600" b="0" i="0" dirty="0">
                <a:solidFill>
                  <a:srgbClr val="050404"/>
                </a:solidFill>
                <a:effectLst/>
              </a:rPr>
              <a:t>The total sales of veterinary antibiotics adjusted for the underlying food-producing animal population w</a:t>
            </a:r>
            <a:r>
              <a:rPr lang="en-GB" sz="1600" dirty="0">
                <a:solidFill>
                  <a:srgbClr val="050404"/>
                </a:solidFill>
              </a:rPr>
              <a:t>as</a:t>
            </a:r>
            <a:r>
              <a:rPr lang="en-GB" sz="1600" b="0" i="0" dirty="0">
                <a:solidFill>
                  <a:srgbClr val="050404"/>
                </a:solidFill>
                <a:effectLst/>
              </a:rPr>
              <a:t> 25.7 mg/kg</a:t>
            </a:r>
            <a:r>
              <a:rPr lang="en-GB" sz="1600" dirty="0">
                <a:solidFill>
                  <a:srgbClr val="050404"/>
                </a:solidFill>
              </a:rPr>
              <a:t>, </a:t>
            </a:r>
            <a:r>
              <a:rPr lang="en-GB" sz="1600" b="0" i="0" dirty="0">
                <a:solidFill>
                  <a:srgbClr val="050404"/>
                </a:solidFill>
                <a:effectLst/>
              </a:rPr>
              <a:t>a 59% decrease since 2014</a:t>
            </a:r>
            <a:r>
              <a:rPr lang="en-GB" sz="1600" dirty="0">
                <a:solidFill>
                  <a:srgbClr val="050404"/>
                </a:solidFill>
              </a:rPr>
              <a:t>. The total weight of active veterinary antibiotic sold (for all animals) in 2022 was 193 tonnes, a 57% decrease since 2014. This represents the </a:t>
            </a:r>
            <a:r>
              <a:rPr lang="en-GB" sz="1600" b="0" i="0" dirty="0">
                <a:solidFill>
                  <a:srgbClr val="050404"/>
                </a:solidFill>
                <a:effectLst/>
              </a:rPr>
              <a:t>lowest sales ever recorded</a:t>
            </a:r>
            <a:r>
              <a:rPr lang="en-GB" sz="1600" dirty="0">
                <a:solidFill>
                  <a:srgbClr val="050404"/>
                </a:solidFill>
              </a:rPr>
              <a:t>.</a:t>
            </a:r>
            <a:endParaRPr lang="en-GB" dirty="0"/>
          </a:p>
        </p:txBody>
      </p:sp>
      <p:pic>
        <p:nvPicPr>
          <p:cNvPr id="6" name="Picture 5">
            <a:extLst>
              <a:ext uri="{FF2B5EF4-FFF2-40B4-BE49-F238E27FC236}">
                <a16:creationId xmlns:a16="http://schemas.microsoft.com/office/drawing/2014/main" id="{6CFE6570-DC4A-905A-8835-8812B0F5D4B3}"/>
              </a:ext>
            </a:extLst>
          </p:cNvPr>
          <p:cNvPicPr>
            <a:picLocks noChangeAspect="1"/>
          </p:cNvPicPr>
          <p:nvPr/>
        </p:nvPicPr>
        <p:blipFill>
          <a:blip r:embed="rId4"/>
          <a:stretch>
            <a:fillRect/>
          </a:stretch>
        </p:blipFill>
        <p:spPr>
          <a:xfrm>
            <a:off x="704384" y="2344503"/>
            <a:ext cx="7704090" cy="2505526"/>
          </a:xfrm>
          <a:prstGeom prst="rect">
            <a:avLst/>
          </a:prstGeom>
        </p:spPr>
      </p:pic>
      <p:sp>
        <p:nvSpPr>
          <p:cNvPr id="7" name="TextBox 6">
            <a:extLst>
              <a:ext uri="{FF2B5EF4-FFF2-40B4-BE49-F238E27FC236}">
                <a16:creationId xmlns:a16="http://schemas.microsoft.com/office/drawing/2014/main" id="{FB025182-3158-4DB7-DD20-AE22B78E3ADE}"/>
              </a:ext>
            </a:extLst>
          </p:cNvPr>
          <p:cNvSpPr txBox="1"/>
          <p:nvPr/>
        </p:nvSpPr>
        <p:spPr>
          <a:xfrm rot="16200000">
            <a:off x="-387400" y="3699287"/>
            <a:ext cx="1728192" cy="307777"/>
          </a:xfrm>
          <a:prstGeom prst="rect">
            <a:avLst/>
          </a:prstGeom>
          <a:noFill/>
        </p:spPr>
        <p:txBody>
          <a:bodyPr wrap="square" rtlCol="0">
            <a:spAutoFit/>
          </a:bodyPr>
          <a:lstStyle/>
          <a:p>
            <a:r>
              <a:rPr lang="en-GB" sz="1400" b="1" dirty="0"/>
              <a:t>Sales in mg/kg</a:t>
            </a:r>
          </a:p>
        </p:txBody>
      </p:sp>
    </p:spTree>
    <p:extLst>
      <p:ext uri="{BB962C8B-B14F-4D97-AF65-F5344CB8AC3E}">
        <p14:creationId xmlns:p14="http://schemas.microsoft.com/office/powerpoint/2010/main" val="955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10"/>
          </p:nvPr>
        </p:nvSpPr>
        <p:spPr/>
        <p:txBody>
          <a:bodyPr/>
          <a:lstStyle/>
          <a:p>
            <a:fld id="{0F35EAD8-0C87-4FEB-9F3F-2803C9281C50}" type="slidenum">
              <a:rPr lang="en-GB" altLang="en-US" smtClean="0"/>
              <a:pPr/>
              <a:t>4</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452594" y="581183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0000"/>
                </a:solidFill>
                <a:uFillTx/>
                <a:latin typeface="Arial" pitchFamily="34"/>
                <a:cs typeface="Arial" pitchFamily="34"/>
              </a:rPr>
              <a:t>Source: </a:t>
            </a:r>
            <a:r>
              <a:rPr lang="en-GB" sz="1200" b="1" dirty="0">
                <a:solidFill>
                  <a:srgbClr val="000000"/>
                </a:solidFill>
                <a:latin typeface="Arial" pitchFamily="34"/>
                <a:cs typeface="Arial" pitchFamily="34"/>
              </a:rPr>
              <a:t>Fig. 1.4; </a:t>
            </a:r>
            <a:r>
              <a:rPr lang="en-GB" sz="1200" b="1" i="0" u="none" strike="noStrike" kern="1200" cap="none" spc="0" baseline="0" dirty="0">
                <a:solidFill>
                  <a:srgbClr val="000000"/>
                </a:solidFill>
                <a:uFillTx/>
                <a:latin typeface="Arial" pitchFamily="34"/>
                <a:cs typeface="Arial" pitchFamily="34"/>
              </a:rPr>
              <a:t>p. 17</a:t>
            </a: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6" name="TextBox 5">
            <a:extLst>
              <a:ext uri="{FF2B5EF4-FFF2-40B4-BE49-F238E27FC236}">
                <a16:creationId xmlns:a16="http://schemas.microsoft.com/office/drawing/2014/main" id="{52D77AC2-E2A1-BD3F-DA93-B5052DC25E88}"/>
              </a:ext>
            </a:extLst>
          </p:cNvPr>
          <p:cNvSpPr txBox="1"/>
          <p:nvPr/>
        </p:nvSpPr>
        <p:spPr>
          <a:xfrm>
            <a:off x="509031" y="1181712"/>
            <a:ext cx="7706746" cy="830997"/>
          </a:xfrm>
          <a:prstGeom prst="rect">
            <a:avLst/>
          </a:prstGeom>
          <a:noFill/>
        </p:spPr>
        <p:txBody>
          <a:bodyPr wrap="square">
            <a:spAutoFit/>
          </a:bodyPr>
          <a:lstStyle/>
          <a:p>
            <a:r>
              <a:rPr lang="en-GB" sz="1600" b="0" i="0" dirty="0">
                <a:solidFill>
                  <a:srgbClr val="050404"/>
                </a:solidFill>
                <a:effectLst/>
              </a:rPr>
              <a:t>Sales of Highest Priority Critically Important Antibiotics (HP-CIAs) in food-producing have decreased by 82% since 2014 to 0.12mg/kg</a:t>
            </a:r>
            <a:r>
              <a:rPr lang="en-GB" sz="1600" dirty="0">
                <a:solidFill>
                  <a:srgbClr val="050404"/>
                </a:solidFill>
              </a:rPr>
              <a:t> and</a:t>
            </a:r>
            <a:r>
              <a:rPr lang="en-GB" sz="1600" b="0" i="0" dirty="0">
                <a:solidFill>
                  <a:srgbClr val="050404"/>
                </a:solidFill>
                <a:effectLst/>
              </a:rPr>
              <a:t> account for less than 0.5% of total sales. No colistin was sold for use in animals in 2022.</a:t>
            </a:r>
            <a:endParaRPr lang="en-GB" sz="1800" b="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E38688FC-5F2E-9DB5-ABBA-75020FCF3983}"/>
              </a:ext>
            </a:extLst>
          </p:cNvPr>
          <p:cNvGraphicFramePr/>
          <p:nvPr>
            <p:extLst>
              <p:ext uri="{D42A27DB-BD31-4B8C-83A1-F6EECF244321}">
                <p14:modId xmlns:p14="http://schemas.microsoft.com/office/powerpoint/2010/main" val="2058662042"/>
              </p:ext>
            </p:extLst>
          </p:nvPr>
        </p:nvGraphicFramePr>
        <p:xfrm>
          <a:off x="611560" y="2363768"/>
          <a:ext cx="7762724" cy="3445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7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97206-5897-4500-BE30-8D40E2C04D39}"/>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79DD66-5372-4A63-9B9C-481D38F4F57F}" type="slidenum">
              <a:rPr lang="en-GB" altLang="en-US">
                <a:solidFill>
                  <a:srgbClr val="7F7F7F"/>
                </a:solidFill>
              </a:rPr>
              <a:pPr eaLnBrk="1" hangingPunct="1"/>
              <a:t>5</a:t>
            </a:fld>
            <a:endParaRPr lang="en-GB" altLang="en-US" dirty="0">
              <a:solidFill>
                <a:srgbClr val="7F7F7F"/>
              </a:solidFill>
            </a:endParaRPr>
          </a:p>
        </p:txBody>
      </p:sp>
      <p:sp>
        <p:nvSpPr>
          <p:cNvPr id="14" name="TextBox 5">
            <a:extLst>
              <a:ext uri="{FF2B5EF4-FFF2-40B4-BE49-F238E27FC236}">
                <a16:creationId xmlns:a16="http://schemas.microsoft.com/office/drawing/2014/main" id="{3E9E5581-4E78-4050-87E2-99ACE1857712}"/>
              </a:ext>
            </a:extLst>
          </p:cNvPr>
          <p:cNvSpPr txBox="1"/>
          <p:nvPr/>
        </p:nvSpPr>
        <p:spPr>
          <a:xfrm>
            <a:off x="6499304" y="5914368"/>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1.6; p. 18</a:t>
            </a:r>
          </a:p>
        </p:txBody>
      </p:sp>
      <p:sp>
        <p:nvSpPr>
          <p:cNvPr id="17" name="Rectangle 54">
            <a:extLst>
              <a:ext uri="{FF2B5EF4-FFF2-40B4-BE49-F238E27FC236}">
                <a16:creationId xmlns:a16="http://schemas.microsoft.com/office/drawing/2014/main" id="{C1D58142-012B-49DC-AC5B-0D9403A7606B}"/>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 name="Rectangle 70">
            <a:extLst>
              <a:ext uri="{FF2B5EF4-FFF2-40B4-BE49-F238E27FC236}">
                <a16:creationId xmlns:a16="http://schemas.microsoft.com/office/drawing/2014/main" id="{4C831DA2-4FD6-46C5-891D-D6939DE6892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9" name="Title 2">
            <a:extLst>
              <a:ext uri="{FF2B5EF4-FFF2-40B4-BE49-F238E27FC236}">
                <a16:creationId xmlns:a16="http://schemas.microsoft.com/office/drawing/2014/main" id="{CA11F5C4-BC32-43D2-8673-D0067B333370}"/>
              </a:ext>
            </a:extLst>
          </p:cNvPr>
          <p:cNvSpPr txBox="1">
            <a:spLocks/>
          </p:cNvSpPr>
          <p:nvPr/>
        </p:nvSpPr>
        <p:spPr bwMode="auto">
          <a:xfrm>
            <a:off x="470693" y="18864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10" name="TextBox 9">
            <a:extLst>
              <a:ext uri="{FF2B5EF4-FFF2-40B4-BE49-F238E27FC236}">
                <a16:creationId xmlns:a16="http://schemas.microsoft.com/office/drawing/2014/main" id="{EA3E2C3F-43CA-5F01-A18D-2BA6055F3A73}"/>
              </a:ext>
            </a:extLst>
          </p:cNvPr>
          <p:cNvSpPr txBox="1"/>
          <p:nvPr/>
        </p:nvSpPr>
        <p:spPr>
          <a:xfrm>
            <a:off x="539552" y="1174761"/>
            <a:ext cx="7632848" cy="1323439"/>
          </a:xfrm>
          <a:prstGeom prst="rect">
            <a:avLst/>
          </a:prstGeom>
          <a:noFill/>
        </p:spPr>
        <p:txBody>
          <a:bodyPr wrap="square" rtlCol="0">
            <a:spAutoFit/>
          </a:bodyPr>
          <a:lstStyle/>
          <a:p>
            <a:r>
              <a:rPr lang="en-GB" sz="1600" dirty="0">
                <a:ea typeface="Calibri" panose="020F0502020204030204" pitchFamily="34" charset="0"/>
              </a:rPr>
              <a:t>For the second year running, the proportion of total antibiotic sales licensed for an oral/water</a:t>
            </a:r>
            <a:r>
              <a:rPr lang="en-GB" sz="1600" baseline="30000" dirty="0">
                <a:ea typeface="Calibri" panose="020F0502020204030204" pitchFamily="34" charset="0"/>
              </a:rPr>
              <a:t>1</a:t>
            </a:r>
            <a:r>
              <a:rPr lang="en-GB" sz="1600" dirty="0">
                <a:ea typeface="Calibri" panose="020F0502020204030204" pitchFamily="34" charset="0"/>
              </a:rPr>
              <a:t> route of administration (45%) was higher than the proportion of antibiotic sales licensed for in-feed route of administration (31%). Oral/water administration of antibiotics allows for more targeted treatment, which represents a lower risk of AMR compared to in-feed antibiotics.</a:t>
            </a:r>
            <a:r>
              <a:rPr lang="en-GB" sz="1600" baseline="30000" dirty="0">
                <a:ea typeface="Calibri" panose="020F0502020204030204" pitchFamily="34" charset="0"/>
              </a:rPr>
              <a:t>2</a:t>
            </a:r>
            <a:r>
              <a:rPr lang="en-GB" sz="1600" dirty="0">
                <a:ea typeface="Calibri" panose="020F050202020403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41487C-4425-A2D2-1E07-41D0A296C7EF}"/>
              </a:ext>
            </a:extLst>
          </p:cNvPr>
          <p:cNvSpPr txBox="1"/>
          <p:nvPr/>
        </p:nvSpPr>
        <p:spPr>
          <a:xfrm>
            <a:off x="131994" y="5920333"/>
            <a:ext cx="5620262" cy="369332"/>
          </a:xfrm>
          <a:prstGeom prst="rect">
            <a:avLst/>
          </a:prstGeom>
          <a:noFill/>
        </p:spPr>
        <p:txBody>
          <a:bodyPr wrap="square" rtlCol="0">
            <a:spAutoFit/>
          </a:bodyPr>
          <a:lstStyle/>
          <a:p>
            <a:r>
              <a:rPr lang="en-GB" sz="9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oral powders, oral pastes, oral solutions, and bolus preparations.</a:t>
            </a:r>
          </a:p>
          <a:p>
            <a:r>
              <a:rPr lang="en-GB" sz="900" baseline="30000" dirty="0">
                <a:solidFill>
                  <a:srgbClr val="000000"/>
                </a:solidFill>
                <a:ea typeface="Calibri" panose="020F0502020204030204" pitchFamily="34" charset="0"/>
              </a:rPr>
              <a:t>2</a:t>
            </a:r>
            <a:r>
              <a:rPr lang="en-GB" sz="900" dirty="0">
                <a:solidFill>
                  <a:srgbClr val="000000"/>
                </a:solidFill>
                <a:ea typeface="Calibri" panose="020F0502020204030204" pitchFamily="34" charset="0"/>
              </a:rPr>
              <a:t> </a:t>
            </a:r>
            <a:r>
              <a:rPr lang="en-GB" sz="900" dirty="0">
                <a:solidFill>
                  <a:srgbClr val="000000"/>
                </a:solidFill>
                <a:ea typeface="Calibri" panose="020F0502020204030204" pitchFamily="34" charset="0"/>
                <a:hlinkClick r:id="rId3"/>
              </a:rPr>
              <a:t>Scientific Risk Assessment of risk of antibiotic use in animals to public health</a:t>
            </a:r>
            <a:endParaRPr lang="en-GB" sz="900" dirty="0">
              <a:effectLst/>
              <a:ea typeface="Calibri" panose="020F0502020204030204" pitchFamily="34" charset="0"/>
            </a:endParaRPr>
          </a:p>
        </p:txBody>
      </p:sp>
      <p:graphicFrame>
        <p:nvGraphicFramePr>
          <p:cNvPr id="3" name="Chart 2">
            <a:extLst>
              <a:ext uri="{FF2B5EF4-FFF2-40B4-BE49-F238E27FC236}">
                <a16:creationId xmlns:a16="http://schemas.microsoft.com/office/drawing/2014/main" id="{00000000-0008-0000-0100-000007000000}"/>
              </a:ext>
            </a:extLst>
          </p:cNvPr>
          <p:cNvGraphicFramePr/>
          <p:nvPr>
            <p:extLst>
              <p:ext uri="{D42A27DB-BD31-4B8C-83A1-F6EECF244321}">
                <p14:modId xmlns:p14="http://schemas.microsoft.com/office/powerpoint/2010/main" val="2680931643"/>
              </p:ext>
            </p:extLst>
          </p:nvPr>
        </p:nvGraphicFramePr>
        <p:xfrm>
          <a:off x="539552" y="2663961"/>
          <a:ext cx="7560840" cy="3218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00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14341" name="Rectangle 19">
            <a:extLst>
              <a:ext uri="{FF2B5EF4-FFF2-40B4-BE49-F238E27FC236}">
                <a16:creationId xmlns:a16="http://schemas.microsoft.com/office/drawing/2014/main" id="{7E7DA3BD-2E08-4749-B6A0-B5FB622781E5}"/>
              </a:ext>
            </a:extLst>
          </p:cNvPr>
          <p:cNvSpPr>
            <a:spLocks noChangeArrowheads="1"/>
          </p:cNvSpPr>
          <p:nvPr/>
        </p:nvSpPr>
        <p:spPr bwMode="auto">
          <a:xfrm>
            <a:off x="287529" y="890306"/>
            <a:ext cx="810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F4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00AF4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sz="1600" dirty="0">
                <a:effectLst/>
                <a:latin typeface="Arial" panose="020B0604020202020204" pitchFamily="34" charset="0"/>
                <a:ea typeface="Calibri" panose="020F0502020204030204" pitchFamily="34" charset="0"/>
              </a:rPr>
              <a:t>Antibiotic usage refers to the amount of antibiotics prescribed and/or administered per sector. The data have been collected and provided to the VMD by the animal industry on a voluntary basis</a:t>
            </a: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E8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803216" y="5866553"/>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pic>
        <p:nvPicPr>
          <p:cNvPr id="5" name="Picture 4">
            <a:extLst>
              <a:ext uri="{FF2B5EF4-FFF2-40B4-BE49-F238E27FC236}">
                <a16:creationId xmlns:a16="http://schemas.microsoft.com/office/drawing/2014/main" id="{85076385-5748-92A3-B1CA-C6DD9B809254}"/>
              </a:ext>
            </a:extLst>
          </p:cNvPr>
          <p:cNvPicPr>
            <a:picLocks noChangeAspect="1"/>
          </p:cNvPicPr>
          <p:nvPr/>
        </p:nvPicPr>
        <p:blipFill>
          <a:blip r:embed="rId3"/>
          <a:stretch>
            <a:fillRect/>
          </a:stretch>
        </p:blipFill>
        <p:spPr>
          <a:xfrm>
            <a:off x="280011" y="1736366"/>
            <a:ext cx="8282254" cy="338220"/>
          </a:xfrm>
          <a:prstGeom prst="rect">
            <a:avLst/>
          </a:prstGeom>
        </p:spPr>
      </p:pic>
      <p:pic>
        <p:nvPicPr>
          <p:cNvPr id="9" name="Picture 8">
            <a:extLst>
              <a:ext uri="{FF2B5EF4-FFF2-40B4-BE49-F238E27FC236}">
                <a16:creationId xmlns:a16="http://schemas.microsoft.com/office/drawing/2014/main" id="{AF9DCA13-731A-44BE-AB7D-1CE4B6E85D14}"/>
              </a:ext>
            </a:extLst>
          </p:cNvPr>
          <p:cNvPicPr>
            <a:picLocks noChangeAspect="1"/>
          </p:cNvPicPr>
          <p:nvPr/>
        </p:nvPicPr>
        <p:blipFill rotWithShape="1">
          <a:blip r:embed="rId4"/>
          <a:srcRect l="258" t="18690" r="4500" b="19058"/>
          <a:stretch/>
        </p:blipFill>
        <p:spPr>
          <a:xfrm>
            <a:off x="1187623" y="2549619"/>
            <a:ext cx="7374641" cy="3228688"/>
          </a:xfrm>
          <a:prstGeom prst="rect">
            <a:avLst/>
          </a:prstGeom>
        </p:spPr>
      </p:pic>
      <p:sp>
        <p:nvSpPr>
          <p:cNvPr id="10" name="TextBox 9">
            <a:extLst>
              <a:ext uri="{FF2B5EF4-FFF2-40B4-BE49-F238E27FC236}">
                <a16:creationId xmlns:a16="http://schemas.microsoft.com/office/drawing/2014/main" id="{93CCA1CB-9E7C-FEA6-C00D-0BA908939F04}"/>
              </a:ext>
            </a:extLst>
          </p:cNvPr>
          <p:cNvSpPr txBox="1"/>
          <p:nvPr/>
        </p:nvSpPr>
        <p:spPr>
          <a:xfrm>
            <a:off x="156327" y="2794165"/>
            <a:ext cx="1127200" cy="369332"/>
          </a:xfrm>
          <a:prstGeom prst="rect">
            <a:avLst/>
          </a:prstGeom>
          <a:noFill/>
        </p:spPr>
        <p:txBody>
          <a:bodyPr wrap="square" rtlCol="0">
            <a:spAutoFit/>
          </a:bodyPr>
          <a:lstStyle/>
          <a:p>
            <a:r>
              <a:rPr lang="en-GB" sz="1600" b="1" dirty="0"/>
              <a:t>Pigs</a:t>
            </a:r>
            <a:r>
              <a:rPr lang="en-GB" b="1" dirty="0"/>
              <a:t> </a:t>
            </a:r>
          </a:p>
        </p:txBody>
      </p:sp>
      <p:sp>
        <p:nvSpPr>
          <p:cNvPr id="11" name="TextBox 10">
            <a:extLst>
              <a:ext uri="{FF2B5EF4-FFF2-40B4-BE49-F238E27FC236}">
                <a16:creationId xmlns:a16="http://schemas.microsoft.com/office/drawing/2014/main" id="{8B7900A0-7FFA-3CB3-A0F5-211DD11E944C}"/>
              </a:ext>
            </a:extLst>
          </p:cNvPr>
          <p:cNvSpPr txBox="1"/>
          <p:nvPr/>
        </p:nvSpPr>
        <p:spPr>
          <a:xfrm>
            <a:off x="144820" y="3659757"/>
            <a:ext cx="1127200" cy="369332"/>
          </a:xfrm>
          <a:prstGeom prst="rect">
            <a:avLst/>
          </a:prstGeom>
          <a:noFill/>
        </p:spPr>
        <p:txBody>
          <a:bodyPr wrap="square" rtlCol="0">
            <a:spAutoFit/>
          </a:bodyPr>
          <a:lstStyle/>
          <a:p>
            <a:r>
              <a:rPr lang="en-GB" sz="1600" b="1" dirty="0"/>
              <a:t>Broilers</a:t>
            </a:r>
            <a:r>
              <a:rPr lang="en-GB" b="1" dirty="0"/>
              <a:t> </a:t>
            </a:r>
          </a:p>
        </p:txBody>
      </p:sp>
      <p:sp>
        <p:nvSpPr>
          <p:cNvPr id="14" name="TextBox 13">
            <a:extLst>
              <a:ext uri="{FF2B5EF4-FFF2-40B4-BE49-F238E27FC236}">
                <a16:creationId xmlns:a16="http://schemas.microsoft.com/office/drawing/2014/main" id="{D281E475-8BF3-C746-55CC-92EEE876A706}"/>
              </a:ext>
            </a:extLst>
          </p:cNvPr>
          <p:cNvSpPr txBox="1"/>
          <p:nvPr/>
        </p:nvSpPr>
        <p:spPr>
          <a:xfrm>
            <a:off x="133313" y="4427552"/>
            <a:ext cx="1476546" cy="338554"/>
          </a:xfrm>
          <a:prstGeom prst="rect">
            <a:avLst/>
          </a:prstGeom>
          <a:noFill/>
        </p:spPr>
        <p:txBody>
          <a:bodyPr wrap="square" rtlCol="0">
            <a:spAutoFit/>
          </a:bodyPr>
          <a:lstStyle/>
          <a:p>
            <a:r>
              <a:rPr lang="en-GB" sz="1600" b="1" dirty="0"/>
              <a:t>Gamebirds </a:t>
            </a:r>
          </a:p>
        </p:txBody>
      </p:sp>
      <p:sp>
        <p:nvSpPr>
          <p:cNvPr id="16" name="TextBox 15">
            <a:extLst>
              <a:ext uri="{FF2B5EF4-FFF2-40B4-BE49-F238E27FC236}">
                <a16:creationId xmlns:a16="http://schemas.microsoft.com/office/drawing/2014/main" id="{BE6021AC-8036-1755-B811-7FBEA5FD3EBC}"/>
              </a:ext>
            </a:extLst>
          </p:cNvPr>
          <p:cNvSpPr txBox="1"/>
          <p:nvPr/>
        </p:nvSpPr>
        <p:spPr>
          <a:xfrm>
            <a:off x="144820" y="5194925"/>
            <a:ext cx="1127200" cy="338554"/>
          </a:xfrm>
          <a:prstGeom prst="rect">
            <a:avLst/>
          </a:prstGeom>
          <a:noFill/>
        </p:spPr>
        <p:txBody>
          <a:bodyPr wrap="square" rtlCol="0">
            <a:spAutoFit/>
          </a:bodyPr>
          <a:lstStyle/>
          <a:p>
            <a:r>
              <a:rPr lang="en-GB" sz="1600" b="1" dirty="0"/>
              <a:t>Salmon</a:t>
            </a:r>
          </a:p>
        </p:txBody>
      </p:sp>
      <p:sp>
        <p:nvSpPr>
          <p:cNvPr id="3" name="TextBox 2">
            <a:extLst>
              <a:ext uri="{FF2B5EF4-FFF2-40B4-BE49-F238E27FC236}">
                <a16:creationId xmlns:a16="http://schemas.microsoft.com/office/drawing/2014/main" id="{B7436646-3D46-9FC9-6385-2C801545C7DD}"/>
              </a:ext>
            </a:extLst>
          </p:cNvPr>
          <p:cNvSpPr txBox="1"/>
          <p:nvPr/>
        </p:nvSpPr>
        <p:spPr>
          <a:xfrm>
            <a:off x="133313" y="5889802"/>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4" name="Straight Connector 3">
            <a:extLst>
              <a:ext uri="{FF2B5EF4-FFF2-40B4-BE49-F238E27FC236}">
                <a16:creationId xmlns:a16="http://schemas.microsoft.com/office/drawing/2014/main" id="{3D672429-8C42-A1CF-1251-481DD8472FBD}"/>
              </a:ext>
            </a:extLst>
          </p:cNvPr>
          <p:cNvCxnSpPr>
            <a:cxnSpLocks/>
          </p:cNvCxnSpPr>
          <p:nvPr/>
        </p:nvCxnSpPr>
        <p:spPr>
          <a:xfrm>
            <a:off x="103802" y="6309320"/>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43D336B5-FC72-3750-ABBF-49DC4FEFAAD3}"/>
              </a:ext>
            </a:extLst>
          </p:cNvPr>
          <p:cNvPicPr>
            <a:picLocks noChangeAspect="1"/>
          </p:cNvPicPr>
          <p:nvPr/>
        </p:nvPicPr>
        <p:blipFill>
          <a:blip r:embed="rId5"/>
          <a:stretch>
            <a:fillRect/>
          </a:stretch>
        </p:blipFill>
        <p:spPr>
          <a:xfrm>
            <a:off x="3401756" y="2319998"/>
            <a:ext cx="971879" cy="335427"/>
          </a:xfrm>
          <a:prstGeom prst="rect">
            <a:avLst/>
          </a:prstGeom>
        </p:spPr>
      </p:pic>
      <p:pic>
        <p:nvPicPr>
          <p:cNvPr id="7" name="Picture 6">
            <a:extLst>
              <a:ext uri="{FF2B5EF4-FFF2-40B4-BE49-F238E27FC236}">
                <a16:creationId xmlns:a16="http://schemas.microsoft.com/office/drawing/2014/main" id="{62F82947-7627-4A3F-DEE7-E74C759C4B3B}"/>
              </a:ext>
            </a:extLst>
          </p:cNvPr>
          <p:cNvPicPr>
            <a:picLocks noChangeAspect="1"/>
          </p:cNvPicPr>
          <p:nvPr/>
        </p:nvPicPr>
        <p:blipFill>
          <a:blip r:embed="rId6"/>
          <a:stretch>
            <a:fillRect/>
          </a:stretch>
        </p:blipFill>
        <p:spPr>
          <a:xfrm>
            <a:off x="1979712" y="2304207"/>
            <a:ext cx="1115895" cy="360520"/>
          </a:xfrm>
          <a:prstGeom prst="rect">
            <a:avLst/>
          </a:prstGeom>
        </p:spPr>
      </p:pic>
      <p:pic>
        <p:nvPicPr>
          <p:cNvPr id="8" name="Picture 7">
            <a:extLst>
              <a:ext uri="{FF2B5EF4-FFF2-40B4-BE49-F238E27FC236}">
                <a16:creationId xmlns:a16="http://schemas.microsoft.com/office/drawing/2014/main" id="{E79D23BE-A1B8-910C-1F54-9C7409E52D85}"/>
              </a:ext>
            </a:extLst>
          </p:cNvPr>
          <p:cNvPicPr>
            <a:picLocks noChangeAspect="1"/>
          </p:cNvPicPr>
          <p:nvPr/>
        </p:nvPicPr>
        <p:blipFill>
          <a:blip r:embed="rId7"/>
          <a:stretch>
            <a:fillRect/>
          </a:stretch>
        </p:blipFill>
        <p:spPr>
          <a:xfrm>
            <a:off x="4391879" y="2331098"/>
            <a:ext cx="1048101" cy="325547"/>
          </a:xfrm>
          <a:prstGeom prst="rect">
            <a:avLst/>
          </a:prstGeom>
        </p:spPr>
      </p:pic>
      <p:pic>
        <p:nvPicPr>
          <p:cNvPr id="18" name="Picture 17">
            <a:extLst>
              <a:ext uri="{FF2B5EF4-FFF2-40B4-BE49-F238E27FC236}">
                <a16:creationId xmlns:a16="http://schemas.microsoft.com/office/drawing/2014/main" id="{1A3C8449-58E4-95F9-599F-A9AF63B7934D}"/>
              </a:ext>
            </a:extLst>
          </p:cNvPr>
          <p:cNvPicPr>
            <a:picLocks noChangeAspect="1"/>
          </p:cNvPicPr>
          <p:nvPr/>
        </p:nvPicPr>
        <p:blipFill rotWithShape="1">
          <a:blip r:embed="rId8"/>
          <a:srcRect l="12299" b="16262"/>
          <a:stretch/>
        </p:blipFill>
        <p:spPr>
          <a:xfrm>
            <a:off x="5807820" y="2332095"/>
            <a:ext cx="2932207" cy="323330"/>
          </a:xfrm>
          <a:prstGeom prst="rect">
            <a:avLst/>
          </a:prstGeom>
        </p:spPr>
      </p:pic>
      <p:sp>
        <p:nvSpPr>
          <p:cNvPr id="20" name="TextBox 19">
            <a:extLst>
              <a:ext uri="{FF2B5EF4-FFF2-40B4-BE49-F238E27FC236}">
                <a16:creationId xmlns:a16="http://schemas.microsoft.com/office/drawing/2014/main" id="{7576ACAA-11EF-6B95-3945-AD466D82AF17}"/>
              </a:ext>
            </a:extLst>
          </p:cNvPr>
          <p:cNvSpPr txBox="1"/>
          <p:nvPr/>
        </p:nvSpPr>
        <p:spPr>
          <a:xfrm>
            <a:off x="4211960" y="2204864"/>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extLst>
      <p:ext uri="{BB962C8B-B14F-4D97-AF65-F5344CB8AC3E}">
        <p14:creationId xmlns:p14="http://schemas.microsoft.com/office/powerpoint/2010/main" val="31133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107317" y="5785625"/>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pic>
        <p:nvPicPr>
          <p:cNvPr id="3" name="Picture 2">
            <a:extLst>
              <a:ext uri="{FF2B5EF4-FFF2-40B4-BE49-F238E27FC236}">
                <a16:creationId xmlns:a16="http://schemas.microsoft.com/office/drawing/2014/main" id="{DD063748-1D70-2A85-BEF4-3D9766294E86}"/>
              </a:ext>
            </a:extLst>
          </p:cNvPr>
          <p:cNvPicPr>
            <a:picLocks noChangeAspect="1"/>
          </p:cNvPicPr>
          <p:nvPr/>
        </p:nvPicPr>
        <p:blipFill>
          <a:blip r:embed="rId3"/>
          <a:stretch>
            <a:fillRect/>
          </a:stretch>
        </p:blipFill>
        <p:spPr>
          <a:xfrm>
            <a:off x="255921" y="1118340"/>
            <a:ext cx="8282254" cy="338220"/>
          </a:xfrm>
          <a:prstGeom prst="rect">
            <a:avLst/>
          </a:prstGeom>
        </p:spPr>
      </p:pic>
      <p:pic>
        <p:nvPicPr>
          <p:cNvPr id="6" name="Picture 5">
            <a:extLst>
              <a:ext uri="{FF2B5EF4-FFF2-40B4-BE49-F238E27FC236}">
                <a16:creationId xmlns:a16="http://schemas.microsoft.com/office/drawing/2014/main" id="{62149DF3-ED04-FA39-99B6-21AF92014AB1}"/>
              </a:ext>
            </a:extLst>
          </p:cNvPr>
          <p:cNvPicPr>
            <a:picLocks noChangeAspect="1"/>
          </p:cNvPicPr>
          <p:nvPr/>
        </p:nvPicPr>
        <p:blipFill rotWithShape="1">
          <a:blip r:embed="rId4"/>
          <a:srcRect t="31778" r="3695" b="2429"/>
          <a:stretch/>
        </p:blipFill>
        <p:spPr>
          <a:xfrm>
            <a:off x="842050" y="2134786"/>
            <a:ext cx="8282255" cy="3465650"/>
          </a:xfrm>
          <a:prstGeom prst="rect">
            <a:avLst/>
          </a:prstGeom>
        </p:spPr>
      </p:pic>
      <p:sp>
        <p:nvSpPr>
          <p:cNvPr id="9" name="TextBox 8">
            <a:extLst>
              <a:ext uri="{FF2B5EF4-FFF2-40B4-BE49-F238E27FC236}">
                <a16:creationId xmlns:a16="http://schemas.microsoft.com/office/drawing/2014/main" id="{1B86CBC8-5EE5-993E-04E7-2904B4967536}"/>
              </a:ext>
            </a:extLst>
          </p:cNvPr>
          <p:cNvSpPr txBox="1"/>
          <p:nvPr/>
        </p:nvSpPr>
        <p:spPr>
          <a:xfrm>
            <a:off x="-36512" y="2505776"/>
            <a:ext cx="1127200" cy="338554"/>
          </a:xfrm>
          <a:prstGeom prst="rect">
            <a:avLst/>
          </a:prstGeom>
          <a:noFill/>
        </p:spPr>
        <p:txBody>
          <a:bodyPr wrap="square" rtlCol="0">
            <a:spAutoFit/>
          </a:bodyPr>
          <a:lstStyle/>
          <a:p>
            <a:r>
              <a:rPr lang="en-GB" sz="1600" b="1" dirty="0"/>
              <a:t>Turkeys </a:t>
            </a:r>
          </a:p>
        </p:txBody>
      </p:sp>
      <p:sp>
        <p:nvSpPr>
          <p:cNvPr id="14" name="TextBox 13">
            <a:extLst>
              <a:ext uri="{FF2B5EF4-FFF2-40B4-BE49-F238E27FC236}">
                <a16:creationId xmlns:a16="http://schemas.microsoft.com/office/drawing/2014/main" id="{276B633E-5B7C-E393-AD9D-60330EEAE512}"/>
              </a:ext>
            </a:extLst>
          </p:cNvPr>
          <p:cNvSpPr txBox="1"/>
          <p:nvPr/>
        </p:nvSpPr>
        <p:spPr>
          <a:xfrm>
            <a:off x="0" y="3238851"/>
            <a:ext cx="1127200" cy="584775"/>
          </a:xfrm>
          <a:prstGeom prst="rect">
            <a:avLst/>
          </a:prstGeom>
          <a:noFill/>
        </p:spPr>
        <p:txBody>
          <a:bodyPr wrap="square" rtlCol="0">
            <a:spAutoFit/>
          </a:bodyPr>
          <a:lstStyle/>
          <a:p>
            <a:r>
              <a:rPr lang="en-GB" sz="1600" b="1" dirty="0"/>
              <a:t>Laying Hens </a:t>
            </a:r>
          </a:p>
        </p:txBody>
      </p:sp>
      <p:sp>
        <p:nvSpPr>
          <p:cNvPr id="16" name="TextBox 15">
            <a:extLst>
              <a:ext uri="{FF2B5EF4-FFF2-40B4-BE49-F238E27FC236}">
                <a16:creationId xmlns:a16="http://schemas.microsoft.com/office/drawing/2014/main" id="{4A5541F0-ED3E-069E-F4D0-38ABA3E4FDEB}"/>
              </a:ext>
            </a:extLst>
          </p:cNvPr>
          <p:cNvSpPr txBox="1"/>
          <p:nvPr/>
        </p:nvSpPr>
        <p:spPr>
          <a:xfrm>
            <a:off x="5303" y="4136750"/>
            <a:ext cx="1127200" cy="369332"/>
          </a:xfrm>
          <a:prstGeom prst="rect">
            <a:avLst/>
          </a:prstGeom>
          <a:noFill/>
        </p:spPr>
        <p:txBody>
          <a:bodyPr wrap="square" rtlCol="0">
            <a:spAutoFit/>
          </a:bodyPr>
          <a:lstStyle/>
          <a:p>
            <a:r>
              <a:rPr lang="en-GB" sz="1600" b="1" dirty="0"/>
              <a:t>Trout</a:t>
            </a:r>
            <a:r>
              <a:rPr lang="en-GB" b="1" dirty="0"/>
              <a:t> </a:t>
            </a:r>
          </a:p>
        </p:txBody>
      </p:sp>
      <p:sp>
        <p:nvSpPr>
          <p:cNvPr id="19" name="TextBox 18">
            <a:extLst>
              <a:ext uri="{FF2B5EF4-FFF2-40B4-BE49-F238E27FC236}">
                <a16:creationId xmlns:a16="http://schemas.microsoft.com/office/drawing/2014/main" id="{B06DD4E0-B509-891C-B960-759B501ED43E}"/>
              </a:ext>
            </a:extLst>
          </p:cNvPr>
          <p:cNvSpPr txBox="1"/>
          <p:nvPr/>
        </p:nvSpPr>
        <p:spPr>
          <a:xfrm>
            <a:off x="5303" y="5034662"/>
            <a:ext cx="1127200" cy="338554"/>
          </a:xfrm>
          <a:prstGeom prst="rect">
            <a:avLst/>
          </a:prstGeom>
          <a:noFill/>
        </p:spPr>
        <p:txBody>
          <a:bodyPr wrap="square" rtlCol="0">
            <a:spAutoFit/>
          </a:bodyPr>
          <a:lstStyle/>
          <a:p>
            <a:r>
              <a:rPr lang="en-GB" sz="1600" b="1" dirty="0"/>
              <a:t>Ducks </a:t>
            </a:r>
          </a:p>
        </p:txBody>
      </p:sp>
      <p:sp>
        <p:nvSpPr>
          <p:cNvPr id="5" name="TextBox 4">
            <a:extLst>
              <a:ext uri="{FF2B5EF4-FFF2-40B4-BE49-F238E27FC236}">
                <a16:creationId xmlns:a16="http://schemas.microsoft.com/office/drawing/2014/main" id="{0523B8CA-80AA-1450-13D3-CCF5FA482807}"/>
              </a:ext>
            </a:extLst>
          </p:cNvPr>
          <p:cNvSpPr txBox="1"/>
          <p:nvPr/>
        </p:nvSpPr>
        <p:spPr>
          <a:xfrm>
            <a:off x="-56971" y="5671778"/>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18" name="Straight Connector 17">
            <a:extLst>
              <a:ext uri="{FF2B5EF4-FFF2-40B4-BE49-F238E27FC236}">
                <a16:creationId xmlns:a16="http://schemas.microsoft.com/office/drawing/2014/main" id="{EAA953E9-12EB-959F-9EB4-AE679EAB04E8}"/>
              </a:ext>
            </a:extLst>
          </p:cNvPr>
          <p:cNvCxnSpPr>
            <a:cxnSpLocks/>
          </p:cNvCxnSpPr>
          <p:nvPr/>
        </p:nvCxnSpPr>
        <p:spPr>
          <a:xfrm>
            <a:off x="191929" y="6061846"/>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Picture 21">
            <a:extLst>
              <a:ext uri="{FF2B5EF4-FFF2-40B4-BE49-F238E27FC236}">
                <a16:creationId xmlns:a16="http://schemas.microsoft.com/office/drawing/2014/main" id="{59796192-B31B-9220-1084-DF087A5B567A}"/>
              </a:ext>
            </a:extLst>
          </p:cNvPr>
          <p:cNvPicPr>
            <a:picLocks noChangeAspect="1"/>
          </p:cNvPicPr>
          <p:nvPr/>
        </p:nvPicPr>
        <p:blipFill>
          <a:blip r:embed="rId5"/>
          <a:stretch>
            <a:fillRect/>
          </a:stretch>
        </p:blipFill>
        <p:spPr>
          <a:xfrm>
            <a:off x="3312089" y="1819503"/>
            <a:ext cx="971879" cy="335427"/>
          </a:xfrm>
          <a:prstGeom prst="rect">
            <a:avLst/>
          </a:prstGeom>
        </p:spPr>
      </p:pic>
      <p:pic>
        <p:nvPicPr>
          <p:cNvPr id="24" name="Picture 23">
            <a:extLst>
              <a:ext uri="{FF2B5EF4-FFF2-40B4-BE49-F238E27FC236}">
                <a16:creationId xmlns:a16="http://schemas.microsoft.com/office/drawing/2014/main" id="{737B9929-32CC-4241-91A0-B7BD21A319C1}"/>
              </a:ext>
            </a:extLst>
          </p:cNvPr>
          <p:cNvPicPr>
            <a:picLocks noChangeAspect="1"/>
          </p:cNvPicPr>
          <p:nvPr/>
        </p:nvPicPr>
        <p:blipFill>
          <a:blip r:embed="rId6"/>
          <a:stretch>
            <a:fillRect/>
          </a:stretch>
        </p:blipFill>
        <p:spPr>
          <a:xfrm>
            <a:off x="1756913" y="1819503"/>
            <a:ext cx="1115895" cy="360520"/>
          </a:xfrm>
          <a:prstGeom prst="rect">
            <a:avLst/>
          </a:prstGeom>
        </p:spPr>
      </p:pic>
      <p:pic>
        <p:nvPicPr>
          <p:cNvPr id="26" name="Picture 25">
            <a:extLst>
              <a:ext uri="{FF2B5EF4-FFF2-40B4-BE49-F238E27FC236}">
                <a16:creationId xmlns:a16="http://schemas.microsoft.com/office/drawing/2014/main" id="{14E859F8-4F67-3620-0291-F1A0862B16D8}"/>
              </a:ext>
            </a:extLst>
          </p:cNvPr>
          <p:cNvPicPr>
            <a:picLocks noChangeAspect="1"/>
          </p:cNvPicPr>
          <p:nvPr/>
        </p:nvPicPr>
        <p:blipFill>
          <a:blip r:embed="rId7"/>
          <a:stretch>
            <a:fillRect/>
          </a:stretch>
        </p:blipFill>
        <p:spPr>
          <a:xfrm>
            <a:off x="4426405" y="1819503"/>
            <a:ext cx="1048101" cy="325547"/>
          </a:xfrm>
          <a:prstGeom prst="rect">
            <a:avLst/>
          </a:prstGeom>
        </p:spPr>
      </p:pic>
      <p:pic>
        <p:nvPicPr>
          <p:cNvPr id="28" name="Picture 27">
            <a:extLst>
              <a:ext uri="{FF2B5EF4-FFF2-40B4-BE49-F238E27FC236}">
                <a16:creationId xmlns:a16="http://schemas.microsoft.com/office/drawing/2014/main" id="{453C5A98-28FC-1A8E-3681-29EBFA1E4AAC}"/>
              </a:ext>
            </a:extLst>
          </p:cNvPr>
          <p:cNvPicPr>
            <a:picLocks noChangeAspect="1"/>
          </p:cNvPicPr>
          <p:nvPr/>
        </p:nvPicPr>
        <p:blipFill rotWithShape="1">
          <a:blip r:embed="rId8"/>
          <a:srcRect l="12299" b="16262"/>
          <a:stretch/>
        </p:blipFill>
        <p:spPr>
          <a:xfrm>
            <a:off x="5943393" y="1819503"/>
            <a:ext cx="2932207" cy="323330"/>
          </a:xfrm>
          <a:prstGeom prst="rect">
            <a:avLst/>
          </a:prstGeom>
        </p:spPr>
      </p:pic>
      <p:pic>
        <p:nvPicPr>
          <p:cNvPr id="14336" name="Picture 14335">
            <a:extLst>
              <a:ext uri="{FF2B5EF4-FFF2-40B4-BE49-F238E27FC236}">
                <a16:creationId xmlns:a16="http://schemas.microsoft.com/office/drawing/2014/main" id="{8BBCB28B-A4B1-2CCB-87B9-B360617B4A8F}"/>
              </a:ext>
            </a:extLst>
          </p:cNvPr>
          <p:cNvPicPr>
            <a:picLocks noChangeAspect="1"/>
          </p:cNvPicPr>
          <p:nvPr/>
        </p:nvPicPr>
        <p:blipFill rotWithShape="1">
          <a:blip r:embed="rId9"/>
          <a:srcRect b="50000"/>
          <a:stretch/>
        </p:blipFill>
        <p:spPr>
          <a:xfrm>
            <a:off x="1801027" y="2027528"/>
            <a:ext cx="826757" cy="161907"/>
          </a:xfrm>
          <a:prstGeom prst="rect">
            <a:avLst/>
          </a:prstGeom>
        </p:spPr>
      </p:pic>
      <p:sp>
        <p:nvSpPr>
          <p:cNvPr id="7" name="TextBox 6">
            <a:extLst>
              <a:ext uri="{FF2B5EF4-FFF2-40B4-BE49-F238E27FC236}">
                <a16:creationId xmlns:a16="http://schemas.microsoft.com/office/drawing/2014/main" id="{34C35D88-02D4-C268-53D2-CCB60D67BEFD}"/>
              </a:ext>
            </a:extLst>
          </p:cNvPr>
          <p:cNvSpPr txBox="1"/>
          <p:nvPr/>
        </p:nvSpPr>
        <p:spPr>
          <a:xfrm>
            <a:off x="4141892" y="1694112"/>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4347">
            <a:extLst>
              <a:ext uri="{FF2B5EF4-FFF2-40B4-BE49-F238E27FC236}">
                <a16:creationId xmlns:a16="http://schemas.microsoft.com/office/drawing/2014/main" id="{CEDC09DC-65D7-AE04-BB27-F6B90A156938}"/>
              </a:ext>
            </a:extLst>
          </p:cNvPr>
          <p:cNvPicPr>
            <a:picLocks noChangeAspect="1"/>
          </p:cNvPicPr>
          <p:nvPr/>
        </p:nvPicPr>
        <p:blipFill>
          <a:blip r:embed="rId3"/>
          <a:stretch>
            <a:fillRect/>
          </a:stretch>
        </p:blipFill>
        <p:spPr>
          <a:xfrm>
            <a:off x="2266525" y="1498803"/>
            <a:ext cx="717506" cy="535282"/>
          </a:xfrm>
          <a:prstGeom prst="rect">
            <a:avLst/>
          </a:prstGeom>
        </p:spPr>
      </p:pic>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sp>
        <p:nvSpPr>
          <p:cNvPr id="7" name="TextBox 6">
            <a:extLst>
              <a:ext uri="{FF2B5EF4-FFF2-40B4-BE49-F238E27FC236}">
                <a16:creationId xmlns:a16="http://schemas.microsoft.com/office/drawing/2014/main" id="{EA5ACA59-0732-AFC0-52A4-F6C0CADE9860}"/>
              </a:ext>
            </a:extLst>
          </p:cNvPr>
          <p:cNvSpPr txBox="1"/>
          <p:nvPr/>
        </p:nvSpPr>
        <p:spPr>
          <a:xfrm>
            <a:off x="42846" y="1937774"/>
            <a:ext cx="1127200" cy="369332"/>
          </a:xfrm>
          <a:prstGeom prst="rect">
            <a:avLst/>
          </a:prstGeom>
          <a:noFill/>
        </p:spPr>
        <p:txBody>
          <a:bodyPr wrap="square" rtlCol="0">
            <a:spAutoFit/>
          </a:bodyPr>
          <a:lstStyle/>
          <a:p>
            <a:r>
              <a:rPr lang="en-GB" sz="1600" b="1" dirty="0"/>
              <a:t>Trout</a:t>
            </a:r>
            <a:r>
              <a:rPr lang="en-GB" b="1" dirty="0"/>
              <a:t> </a:t>
            </a:r>
          </a:p>
        </p:txBody>
      </p:sp>
      <p:sp>
        <p:nvSpPr>
          <p:cNvPr id="9" name="TextBox 8">
            <a:extLst>
              <a:ext uri="{FF2B5EF4-FFF2-40B4-BE49-F238E27FC236}">
                <a16:creationId xmlns:a16="http://schemas.microsoft.com/office/drawing/2014/main" id="{C14154AF-E3C8-153B-7050-6AB403DD3B7E}"/>
              </a:ext>
            </a:extLst>
          </p:cNvPr>
          <p:cNvSpPr txBox="1"/>
          <p:nvPr/>
        </p:nvSpPr>
        <p:spPr>
          <a:xfrm>
            <a:off x="42846" y="2815991"/>
            <a:ext cx="1335874" cy="369332"/>
          </a:xfrm>
          <a:prstGeom prst="rect">
            <a:avLst/>
          </a:prstGeom>
          <a:noFill/>
        </p:spPr>
        <p:txBody>
          <a:bodyPr wrap="square" rtlCol="0">
            <a:spAutoFit/>
          </a:bodyPr>
          <a:lstStyle/>
          <a:p>
            <a:r>
              <a:rPr lang="en-GB" sz="1600" b="1" dirty="0"/>
              <a:t>Gamebirds</a:t>
            </a:r>
            <a:r>
              <a:rPr lang="en-GB" b="1" dirty="0"/>
              <a:t> </a:t>
            </a:r>
          </a:p>
        </p:txBody>
      </p:sp>
      <p:sp>
        <p:nvSpPr>
          <p:cNvPr id="10" name="TextBox 9">
            <a:extLst>
              <a:ext uri="{FF2B5EF4-FFF2-40B4-BE49-F238E27FC236}">
                <a16:creationId xmlns:a16="http://schemas.microsoft.com/office/drawing/2014/main" id="{719EA7AF-2261-B425-CDBC-41BBB15F70E9}"/>
              </a:ext>
            </a:extLst>
          </p:cNvPr>
          <p:cNvSpPr txBox="1"/>
          <p:nvPr/>
        </p:nvSpPr>
        <p:spPr>
          <a:xfrm>
            <a:off x="42846" y="3555115"/>
            <a:ext cx="1127200" cy="369332"/>
          </a:xfrm>
          <a:prstGeom prst="rect">
            <a:avLst/>
          </a:prstGeom>
          <a:noFill/>
        </p:spPr>
        <p:txBody>
          <a:bodyPr wrap="square" rtlCol="0">
            <a:spAutoFit/>
          </a:bodyPr>
          <a:lstStyle/>
          <a:p>
            <a:r>
              <a:rPr lang="en-GB" sz="1600" b="1" dirty="0"/>
              <a:t>Pigs</a:t>
            </a:r>
            <a:r>
              <a:rPr lang="en-GB" b="1" dirty="0"/>
              <a:t> </a:t>
            </a:r>
          </a:p>
        </p:txBody>
      </p:sp>
      <p:sp>
        <p:nvSpPr>
          <p:cNvPr id="11" name="TextBox 10">
            <a:extLst>
              <a:ext uri="{FF2B5EF4-FFF2-40B4-BE49-F238E27FC236}">
                <a16:creationId xmlns:a16="http://schemas.microsoft.com/office/drawing/2014/main" id="{D57B13E4-D860-5E07-6CA3-5D7CD88D083C}"/>
              </a:ext>
            </a:extLst>
          </p:cNvPr>
          <p:cNvSpPr txBox="1"/>
          <p:nvPr/>
        </p:nvSpPr>
        <p:spPr>
          <a:xfrm>
            <a:off x="42846" y="4433332"/>
            <a:ext cx="1127200" cy="615553"/>
          </a:xfrm>
          <a:prstGeom prst="rect">
            <a:avLst/>
          </a:prstGeom>
          <a:noFill/>
        </p:spPr>
        <p:txBody>
          <a:bodyPr wrap="square" rtlCol="0">
            <a:spAutoFit/>
          </a:bodyPr>
          <a:lstStyle/>
          <a:p>
            <a:r>
              <a:rPr lang="en-GB" sz="1600" b="1" dirty="0"/>
              <a:t>Meat</a:t>
            </a:r>
          </a:p>
          <a:p>
            <a:r>
              <a:rPr lang="en-GB" sz="1600" b="1" dirty="0"/>
              <a:t>Poultry</a:t>
            </a:r>
            <a:r>
              <a:rPr lang="en-GB" b="1" dirty="0"/>
              <a:t> </a:t>
            </a:r>
          </a:p>
        </p:txBody>
      </p:sp>
      <p:sp>
        <p:nvSpPr>
          <p:cNvPr id="24" name="TextBox 23">
            <a:extLst>
              <a:ext uri="{FF2B5EF4-FFF2-40B4-BE49-F238E27FC236}">
                <a16:creationId xmlns:a16="http://schemas.microsoft.com/office/drawing/2014/main" id="{CA25EF4F-F05D-4625-B746-63ECE2602906}"/>
              </a:ext>
            </a:extLst>
          </p:cNvPr>
          <p:cNvSpPr txBox="1"/>
          <p:nvPr/>
        </p:nvSpPr>
        <p:spPr>
          <a:xfrm>
            <a:off x="72480" y="5774954"/>
            <a:ext cx="6480720" cy="5078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mg/kg relates to the amount of active ingredient standardised by kg biomass and calculated using ESVAC methodology,  % doses refers to ‘actual daily bird-doses/100 bird-days at risk’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indicates a different metric for usage </a:t>
            </a:r>
          </a:p>
        </p:txBody>
      </p:sp>
      <p:cxnSp>
        <p:nvCxnSpPr>
          <p:cNvPr id="25" name="Straight Connector 24">
            <a:extLst>
              <a:ext uri="{FF2B5EF4-FFF2-40B4-BE49-F238E27FC236}">
                <a16:creationId xmlns:a16="http://schemas.microsoft.com/office/drawing/2014/main" id="{E1107CF4-DAFD-FDC9-D357-7CEA7D27EEF0}"/>
              </a:ext>
            </a:extLst>
          </p:cNvPr>
          <p:cNvCxnSpPr>
            <a:cxnSpLocks/>
          </p:cNvCxnSpPr>
          <p:nvPr/>
        </p:nvCxnSpPr>
        <p:spPr>
          <a:xfrm>
            <a:off x="179512" y="6187137"/>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0" name="Picture 29">
            <a:extLst>
              <a:ext uri="{FF2B5EF4-FFF2-40B4-BE49-F238E27FC236}">
                <a16:creationId xmlns:a16="http://schemas.microsoft.com/office/drawing/2014/main" id="{190FBCBA-388F-2758-1EDB-96CD34A35E7A}"/>
              </a:ext>
            </a:extLst>
          </p:cNvPr>
          <p:cNvPicPr>
            <a:picLocks noChangeAspect="1"/>
          </p:cNvPicPr>
          <p:nvPr/>
        </p:nvPicPr>
        <p:blipFill>
          <a:blip r:embed="rId4"/>
          <a:stretch>
            <a:fillRect/>
          </a:stretch>
        </p:blipFill>
        <p:spPr>
          <a:xfrm>
            <a:off x="556486" y="963401"/>
            <a:ext cx="8282254" cy="298681"/>
          </a:xfrm>
          <a:prstGeom prst="rect">
            <a:avLst/>
          </a:prstGeom>
        </p:spPr>
      </p:pic>
      <p:pic>
        <p:nvPicPr>
          <p:cNvPr id="14340" name="Picture 14339">
            <a:extLst>
              <a:ext uri="{FF2B5EF4-FFF2-40B4-BE49-F238E27FC236}">
                <a16:creationId xmlns:a16="http://schemas.microsoft.com/office/drawing/2014/main" id="{BA1EF262-7D86-D75B-B416-42C9FF5D8442}"/>
              </a:ext>
            </a:extLst>
          </p:cNvPr>
          <p:cNvPicPr>
            <a:picLocks noChangeAspect="1"/>
          </p:cNvPicPr>
          <p:nvPr/>
        </p:nvPicPr>
        <p:blipFill rotWithShape="1">
          <a:blip r:embed="rId5"/>
          <a:srcRect r="5473"/>
          <a:stretch/>
        </p:blipFill>
        <p:spPr>
          <a:xfrm>
            <a:off x="1246300" y="1894298"/>
            <a:ext cx="7592440" cy="3443268"/>
          </a:xfrm>
          <a:prstGeom prst="rect">
            <a:avLst/>
          </a:prstGeom>
        </p:spPr>
      </p:pic>
      <p:pic>
        <p:nvPicPr>
          <p:cNvPr id="14341" name="Picture 14340">
            <a:extLst>
              <a:ext uri="{FF2B5EF4-FFF2-40B4-BE49-F238E27FC236}">
                <a16:creationId xmlns:a16="http://schemas.microsoft.com/office/drawing/2014/main" id="{70147390-5351-9532-798C-771988A2FB4C}"/>
              </a:ext>
            </a:extLst>
          </p:cNvPr>
          <p:cNvPicPr>
            <a:picLocks noChangeAspect="1"/>
          </p:cNvPicPr>
          <p:nvPr/>
        </p:nvPicPr>
        <p:blipFill>
          <a:blip r:embed="rId6"/>
          <a:stretch>
            <a:fillRect/>
          </a:stretch>
        </p:blipFill>
        <p:spPr>
          <a:xfrm>
            <a:off x="3585758" y="1498803"/>
            <a:ext cx="971879" cy="335427"/>
          </a:xfrm>
          <a:prstGeom prst="rect">
            <a:avLst/>
          </a:prstGeom>
        </p:spPr>
      </p:pic>
      <p:pic>
        <p:nvPicPr>
          <p:cNvPr id="14342" name="Picture 14341">
            <a:extLst>
              <a:ext uri="{FF2B5EF4-FFF2-40B4-BE49-F238E27FC236}">
                <a16:creationId xmlns:a16="http://schemas.microsoft.com/office/drawing/2014/main" id="{B27B6F1C-1DB0-ECBE-C668-3C9C55A374E3}"/>
              </a:ext>
            </a:extLst>
          </p:cNvPr>
          <p:cNvPicPr>
            <a:picLocks noChangeAspect="1"/>
          </p:cNvPicPr>
          <p:nvPr/>
        </p:nvPicPr>
        <p:blipFill>
          <a:blip r:embed="rId7"/>
          <a:stretch>
            <a:fillRect/>
          </a:stretch>
        </p:blipFill>
        <p:spPr>
          <a:xfrm>
            <a:off x="4590802" y="1498803"/>
            <a:ext cx="1048101" cy="325547"/>
          </a:xfrm>
          <a:prstGeom prst="rect">
            <a:avLst/>
          </a:prstGeom>
        </p:spPr>
      </p:pic>
      <p:pic>
        <p:nvPicPr>
          <p:cNvPr id="14343" name="Picture 14342">
            <a:extLst>
              <a:ext uri="{FF2B5EF4-FFF2-40B4-BE49-F238E27FC236}">
                <a16:creationId xmlns:a16="http://schemas.microsoft.com/office/drawing/2014/main" id="{79E1235E-DDD0-F5D2-ABB6-88394E2AF56F}"/>
              </a:ext>
            </a:extLst>
          </p:cNvPr>
          <p:cNvPicPr>
            <a:picLocks noChangeAspect="1"/>
          </p:cNvPicPr>
          <p:nvPr/>
        </p:nvPicPr>
        <p:blipFill rotWithShape="1">
          <a:blip r:embed="rId8"/>
          <a:srcRect l="12299" b="16262"/>
          <a:stretch/>
        </p:blipFill>
        <p:spPr>
          <a:xfrm>
            <a:off x="6190412" y="1498803"/>
            <a:ext cx="2724582" cy="300436"/>
          </a:xfrm>
          <a:prstGeom prst="rect">
            <a:avLst/>
          </a:prstGeom>
        </p:spPr>
      </p:pic>
      <p:sp>
        <p:nvSpPr>
          <p:cNvPr id="3" name="TextBox 2">
            <a:extLst>
              <a:ext uri="{FF2B5EF4-FFF2-40B4-BE49-F238E27FC236}">
                <a16:creationId xmlns:a16="http://schemas.microsoft.com/office/drawing/2014/main" id="{4D288DE4-9AC3-641F-F07A-AC3E42964730}"/>
              </a:ext>
            </a:extLst>
          </p:cNvPr>
          <p:cNvSpPr txBox="1"/>
          <p:nvPr/>
        </p:nvSpPr>
        <p:spPr>
          <a:xfrm>
            <a:off x="4405586" y="1363995"/>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extLst>
      <p:ext uri="{BB962C8B-B14F-4D97-AF65-F5344CB8AC3E}">
        <p14:creationId xmlns:p14="http://schemas.microsoft.com/office/powerpoint/2010/main" val="223392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375670" y="78202"/>
            <a:ext cx="7552946" cy="1697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br>
              <a:rPr lang="en-US" altLang="en-US" b="0" dirty="0">
                <a:solidFill>
                  <a:srgbClr val="D51067"/>
                </a:solidFill>
              </a:rPr>
            </a:b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pic>
        <p:nvPicPr>
          <p:cNvPr id="10" name="Picture 9">
            <a:extLst>
              <a:ext uri="{FF2B5EF4-FFF2-40B4-BE49-F238E27FC236}">
                <a16:creationId xmlns:a16="http://schemas.microsoft.com/office/drawing/2014/main" id="{2D09C711-DB11-0FD2-BCC6-3CDAF723F881}"/>
              </a:ext>
            </a:extLst>
          </p:cNvPr>
          <p:cNvPicPr>
            <a:picLocks noChangeAspect="1"/>
          </p:cNvPicPr>
          <p:nvPr/>
        </p:nvPicPr>
        <p:blipFill>
          <a:blip r:embed="rId3"/>
          <a:stretch>
            <a:fillRect/>
          </a:stretch>
        </p:blipFill>
        <p:spPr>
          <a:xfrm>
            <a:off x="287753" y="1075424"/>
            <a:ext cx="7824049" cy="326196"/>
          </a:xfrm>
          <a:prstGeom prst="rect">
            <a:avLst/>
          </a:prstGeom>
        </p:spPr>
      </p:pic>
      <p:sp>
        <p:nvSpPr>
          <p:cNvPr id="19" name="TextBox 18">
            <a:extLst>
              <a:ext uri="{FF2B5EF4-FFF2-40B4-BE49-F238E27FC236}">
                <a16:creationId xmlns:a16="http://schemas.microsoft.com/office/drawing/2014/main" id="{2FF4D895-0367-5AC6-7DB7-DFEFB5E3FAE9}"/>
              </a:ext>
            </a:extLst>
          </p:cNvPr>
          <p:cNvSpPr txBox="1"/>
          <p:nvPr/>
        </p:nvSpPr>
        <p:spPr>
          <a:xfrm>
            <a:off x="344681" y="1507970"/>
            <a:ext cx="7899207" cy="1323439"/>
          </a:xfrm>
          <a:prstGeom prst="rect">
            <a:avLst/>
          </a:prstGeom>
          <a:noFill/>
        </p:spPr>
        <p:txBody>
          <a:bodyPr wrap="square">
            <a:spAutoFit/>
          </a:bodyPr>
          <a:lstStyle/>
          <a:p>
            <a:r>
              <a:rPr lang="en-GB" sz="1600" b="0" i="0" dirty="0">
                <a:solidFill>
                  <a:srgbClr val="242021"/>
                </a:solidFill>
                <a:effectLst/>
              </a:rPr>
              <a:t>The harmonised monitoring indicators from healthy pigs and poultry give an idea of the major trends in UK AMR surveillance, and are internationally comparable. The overall picture for 2022 is positive. The proportion of isolates showing full sensitivity to the panel of antibiotics tested has continued to increase, and the proportion of presumptive ESBL-/AmpC-producing </a:t>
            </a:r>
            <a:r>
              <a:rPr lang="en-GB" sz="1600" b="0" i="1" dirty="0">
                <a:solidFill>
                  <a:srgbClr val="242021"/>
                </a:solidFill>
                <a:effectLst/>
              </a:rPr>
              <a:t>E. coli </a:t>
            </a:r>
            <a:r>
              <a:rPr lang="en-GB" sz="1600" b="0" i="0" dirty="0">
                <a:solidFill>
                  <a:srgbClr val="242021"/>
                </a:solidFill>
                <a:effectLst/>
              </a:rPr>
              <a:t>has remained stable</a:t>
            </a:r>
            <a:r>
              <a:rPr lang="en-GB" sz="1400" b="0" i="0" dirty="0">
                <a:solidFill>
                  <a:srgbClr val="242021"/>
                </a:solidFill>
                <a:effectLst/>
              </a:rPr>
              <a:t>.</a:t>
            </a:r>
            <a:endParaRPr lang="en-GB" sz="1400" dirty="0"/>
          </a:p>
        </p:txBody>
      </p:sp>
      <p:pic>
        <p:nvPicPr>
          <p:cNvPr id="5" name="Picture 4">
            <a:extLst>
              <a:ext uri="{FF2B5EF4-FFF2-40B4-BE49-F238E27FC236}">
                <a16:creationId xmlns:a16="http://schemas.microsoft.com/office/drawing/2014/main" id="{6625692B-C82F-4F67-A070-0B7BFB7AB51D}"/>
              </a:ext>
            </a:extLst>
          </p:cNvPr>
          <p:cNvPicPr>
            <a:picLocks noChangeAspect="1"/>
          </p:cNvPicPr>
          <p:nvPr/>
        </p:nvPicPr>
        <p:blipFill rotWithShape="1">
          <a:blip r:embed="rId4"/>
          <a:srcRect r="6093"/>
          <a:stretch/>
        </p:blipFill>
        <p:spPr>
          <a:xfrm>
            <a:off x="391116" y="3308957"/>
            <a:ext cx="8586838" cy="2396249"/>
          </a:xfrm>
          <a:prstGeom prst="rect">
            <a:avLst/>
          </a:prstGeom>
        </p:spPr>
      </p:pic>
      <p:sp>
        <p:nvSpPr>
          <p:cNvPr id="14" name="TextBox 13">
            <a:extLst>
              <a:ext uri="{FF2B5EF4-FFF2-40B4-BE49-F238E27FC236}">
                <a16:creationId xmlns:a16="http://schemas.microsoft.com/office/drawing/2014/main" id="{24ADF15D-F410-087F-4462-73395BF13849}"/>
              </a:ext>
            </a:extLst>
          </p:cNvPr>
          <p:cNvSpPr txBox="1"/>
          <p:nvPr/>
        </p:nvSpPr>
        <p:spPr>
          <a:xfrm rot="16200000">
            <a:off x="-2017995" y="2855585"/>
            <a:ext cx="4572000" cy="246221"/>
          </a:xfrm>
          <a:prstGeom prst="rect">
            <a:avLst/>
          </a:prstGeom>
          <a:noFill/>
        </p:spPr>
        <p:txBody>
          <a:bodyPr wrap="square">
            <a:spAutoFit/>
          </a:bodyPr>
          <a:lstStyle/>
          <a:p>
            <a:r>
              <a:rPr lang="en-GB" sz="1000" b="1" dirty="0"/>
              <a:t>Active Ingredient (mg/kg)</a:t>
            </a:r>
            <a:endParaRPr lang="en-GB" sz="1000" dirty="0"/>
          </a:p>
        </p:txBody>
      </p:sp>
      <p:grpSp>
        <p:nvGrpSpPr>
          <p:cNvPr id="16" name="Group 1">
            <a:extLst>
              <a:ext uri="{FF2B5EF4-FFF2-40B4-BE49-F238E27FC236}">
                <a16:creationId xmlns:a16="http://schemas.microsoft.com/office/drawing/2014/main" id="{8031EAC6-781D-FE81-7BB8-0CC0FF818938}"/>
              </a:ext>
            </a:extLst>
          </p:cNvPr>
          <p:cNvGrpSpPr>
            <a:grpSpLocks/>
          </p:cNvGrpSpPr>
          <p:nvPr/>
        </p:nvGrpSpPr>
        <p:grpSpPr bwMode="auto">
          <a:xfrm>
            <a:off x="0" y="220663"/>
            <a:ext cx="8459788" cy="522287"/>
            <a:chOff x="0" y="220662"/>
            <a:chExt cx="8460432" cy="522288"/>
          </a:xfrm>
        </p:grpSpPr>
        <p:grpSp>
          <p:nvGrpSpPr>
            <p:cNvPr id="18" name="Group 11">
              <a:extLst>
                <a:ext uri="{FF2B5EF4-FFF2-40B4-BE49-F238E27FC236}">
                  <a16:creationId xmlns:a16="http://schemas.microsoft.com/office/drawing/2014/main" id="{17E77288-789F-B10B-A211-4EB97CDE5E9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BACC6EB0-EB76-2A96-0483-148B273F6360}"/>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01C3D4F-570B-FC3A-FFEF-99CB2651D45B}"/>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D4D71718-47F6-F581-953E-12A34408BA3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43D6EE10-E2D8-ADDB-496B-79806EB9D12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F846E13B-25FF-CD0F-31BF-6434AE7543A4}"/>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Tree>
    <p:extLst>
      <p:ext uri="{BB962C8B-B14F-4D97-AF65-F5344CB8AC3E}">
        <p14:creationId xmlns:p14="http://schemas.microsoft.com/office/powerpoint/2010/main" val="401283796"/>
      </p:ext>
    </p:extLst>
  </p:cSld>
  <p:clrMapOvr>
    <a:masterClrMapping/>
  </p:clrMapOvr>
</p:sld>
</file>

<file path=ppt/theme/theme1.xml><?xml version="1.0" encoding="utf-8"?>
<a:theme xmlns:a="http://schemas.openxmlformats.org/drawingml/2006/main" name="defra-powerpoint-hmglogo-v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1817</Words>
  <Application>Microsoft Office PowerPoint</Application>
  <PresentationFormat>Letter Paper (8.5x11 in)</PresentationFormat>
  <Paragraphs>188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ArialMT</vt:lpstr>
      <vt:lpstr>Calibri</vt:lpstr>
      <vt:lpstr>Calibri Light</vt:lpstr>
      <vt:lpstr>Cambria</vt:lpstr>
      <vt:lpstr>Times New Roman</vt:lpstr>
      <vt:lpstr>defra-powerpoint-hmglogo-v3</vt:lpstr>
      <vt:lpstr>PowerPoint Presentation</vt:lpstr>
      <vt:lpstr>UK – VARSS 2022</vt:lpstr>
      <vt:lpstr>PowerPoint Presentation</vt:lpstr>
      <vt:lpstr>PowerPoint Presentation</vt:lpstr>
      <vt:lpstr>PowerPoint Presentation</vt:lpstr>
      <vt:lpstr>Antibiotic Usage Data</vt:lpstr>
      <vt:lpstr>Antibiotic Usage Data</vt:lpstr>
      <vt:lpstr>Antibiotic Usage Data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2022-10-24T15:06:20Z</dcterms:created>
  <dcterms:modified xsi:type="dcterms:W3CDTF">2024-04-02T13:10:31Z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2023-10-10T23:26:10Z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af4da980-4af8-4d32-a4ef-4c59ffe06ef4</vt:lpwstr>
  </property>
  <property fmtid="{D5CDD505-2E9C-101B-9397-08002B2CF9AE}" pid="7" name="MSIP_Label_defa4170-0d19-0005-0004-bc88714345d2_ActionId">
    <vt:lpwstr>85e81b27-fc4f-44b2-a8a1-61c50e170fd7</vt:lpwstr>
  </property>
  <property fmtid="{D5CDD505-2E9C-101B-9397-08002B2CF9AE}" pid="8" name="MSIP_Label_defa4170-0d19-0005-0004-bc88714345d2_ContentBits">
    <vt:lpwstr>0</vt:lpwstr>
  </property>
</Properties>
</file>