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8" r:id="rId7"/>
    <p:sldId id="272" r:id="rId8"/>
    <p:sldId id="279" r:id="rId9"/>
    <p:sldId id="263" r:id="rId10"/>
    <p:sldId id="264" r:id="rId11"/>
    <p:sldId id="267" r:id="rId12"/>
    <p:sldId id="262" r:id="rId13"/>
    <p:sldId id="270" r:id="rId14"/>
    <p:sldId id="273" r:id="rId15"/>
    <p:sldId id="283" r:id="rId16"/>
    <p:sldId id="284" r:id="rId17"/>
    <p:sldId id="285" r:id="rId18"/>
    <p:sldId id="286" r:id="rId19"/>
    <p:sldId id="280" r:id="rId20"/>
    <p:sldId id="281" r:id="rId21"/>
    <p:sldId id="282" r:id="rId22"/>
  </p:sldIdLst>
  <p:sldSz cx="18288000" cy="10287000"/>
  <p:notesSz cx="6858000" cy="9144000"/>
  <p:embeddedFontLst>
    <p:embeddedFont>
      <p:font typeface="HelveticaNeue 1" panose="020B0604020202020204" charset="0"/>
      <p:regular r:id="rId24"/>
    </p:embeddedFont>
    <p:embeddedFont>
      <p:font typeface="HelveticaNeue 2" panose="020B0604020202020204" charset="0"/>
      <p:regular r:id="rId25"/>
    </p:embeddedFont>
    <p:embeddedFont>
      <p:font typeface="HelveticaNeue 3" panose="020B0604020202020204" charset="0"/>
      <p:regular r:id="rId26"/>
    </p:embeddedFont>
    <p:embeddedFont>
      <p:font typeface="HelveticaNeue 4" panose="020B0604020202020204" charset="0"/>
      <p:regular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3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CF1619-D173-DA4A-EA34-6E7FB4B11224}" name="Keenan, Ella - HMT" initials="KH" userId="S::ella.keenan@hmtreasury.gov.uk::26fe19df-e392-48fc-a544-53a47deb057c" providerId="AD"/>
  <p188:author id="{4C6AE753-69B0-A323-52C2-C301987D75D0}" name="Maslak, Nikolai - HMT" initials="MNH" userId="S::Nikolai.Maslak@hmtreasury.gov.uk::0b8d776f-bf0d-4d4b-9d79-bed3c763ccf9" providerId="AD"/>
  <p188:author id="{6621CD78-445B-A60D-A985-C46BE7303B03}" name="Donohoe, Daniela - HMT" initials="DH" userId="S::daniela.donohoe@hmtreasury.gov.uk::d58dd644-e478-4506-b44f-57c2e5e98f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3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94C6AC-7137-46E5-A2D3-3C97ED7A202B}" v="11" dt="2024-02-14T11:54:24.055"/>
    <p1510:client id="{7223B985-EF48-51E2-5F71-88FB46976B9A}" v="57" dt="2024-02-13T15:36:40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5531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7BF58-678B-4EEB-AC95-8DC67F514BA2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6511A-FC61-414C-8D0C-D95124F97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50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6511A-FC61-414C-8D0C-D95124F970E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202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6511A-FC61-414C-8D0C-D95124F970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78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0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image" Target="../media/image12.sv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7.png"/><Relationship Id="rId2" Type="http://schemas.openxmlformats.org/officeDocument/2006/relationships/image" Target="../media/image42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6.svg"/><Relationship Id="rId5" Type="http://schemas.openxmlformats.org/officeDocument/2006/relationships/image" Target="../media/image4.png"/><Relationship Id="rId15" Type="http://schemas.openxmlformats.org/officeDocument/2006/relationships/image" Target="../media/image8.svg"/><Relationship Id="rId10" Type="http://schemas.openxmlformats.org/officeDocument/2006/relationships/image" Target="../media/image45.png"/><Relationship Id="rId4" Type="http://schemas.openxmlformats.org/officeDocument/2006/relationships/image" Target="../media/image3.svg"/><Relationship Id="rId9" Type="http://schemas.openxmlformats.org/officeDocument/2006/relationships/image" Target="../media/image44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2.sv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11.png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24" Type="http://schemas.openxmlformats.org/officeDocument/2006/relationships/image" Target="../media/image31.svg"/><Relationship Id="rId5" Type="http://schemas.openxmlformats.org/officeDocument/2006/relationships/image" Target="../media/image5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4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svg"/><Relationship Id="rId4" Type="http://schemas.openxmlformats.org/officeDocument/2006/relationships/image" Target="../media/image12.sv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9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2420" y="0"/>
            <a:ext cx="19152223" cy="10791229"/>
            <a:chOff x="0" y="0"/>
            <a:chExt cx="25536298" cy="143883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662" b="7662"/>
            <a:stretch>
              <a:fillRect/>
            </a:stretch>
          </p:blipFill>
          <p:spPr>
            <a:xfrm>
              <a:off x="0" y="0"/>
              <a:ext cx="25536298" cy="14388305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16799708" y="105507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16007685" y="3237459"/>
            <a:ext cx="245668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82420" y="-92925"/>
            <a:ext cx="10152466" cy="10791229"/>
            <a:chOff x="0" y="0"/>
            <a:chExt cx="2673901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3901" cy="2709333"/>
            </a:xfrm>
            <a:custGeom>
              <a:avLst/>
              <a:gdLst/>
              <a:ahLst/>
              <a:cxnLst/>
              <a:rect l="l" t="t" r="r" b="b"/>
              <a:pathLst>
                <a:path w="2673901" h="2709333">
                  <a:moveTo>
                    <a:pt x="0" y="0"/>
                  </a:moveTo>
                  <a:lnTo>
                    <a:pt x="2673901" y="0"/>
                  </a:lnTo>
                  <a:lnTo>
                    <a:pt x="26739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392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6739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6581" y="2399527"/>
            <a:ext cx="8539754" cy="6132755"/>
            <a:chOff x="0" y="190500"/>
            <a:chExt cx="11386339" cy="8177006"/>
          </a:xfrm>
        </p:grpSpPr>
        <p:sp>
          <p:nvSpPr>
            <p:cNvPr id="10" name="AutoShape 10"/>
            <p:cNvSpPr/>
            <p:nvPr/>
          </p:nvSpPr>
          <p:spPr>
            <a:xfrm>
              <a:off x="0" y="6068700"/>
              <a:ext cx="3014725" cy="0"/>
            </a:xfrm>
            <a:prstGeom prst="line">
              <a:avLst/>
            </a:prstGeom>
            <a:ln w="139700" cap="rnd">
              <a:solidFill>
                <a:srgbClr val="BF311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190500"/>
              <a:ext cx="11386339" cy="3590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70"/>
                </a:lnSpc>
              </a:pPr>
              <a:r>
                <a:rPr lang="en-US" sz="7576">
                  <a:solidFill>
                    <a:srgbClr val="FFFFFF"/>
                  </a:solidFill>
                  <a:latin typeface="HelveticaNeue 1"/>
                </a:rPr>
                <a:t>Assistant Economist Scheme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984050"/>
              <a:ext cx="9974032" cy="1383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999">
                  <a:solidFill>
                    <a:srgbClr val="FFFFFF"/>
                  </a:solidFill>
                  <a:latin typeface="Montserrat"/>
                </a:rPr>
                <a:t>Applications close 18 March 2024</a:t>
              </a:r>
            </a:p>
            <a:p>
              <a:pPr>
                <a:lnSpc>
                  <a:spcPts val="4199"/>
                </a:lnSpc>
              </a:pPr>
              <a:endParaRPr lang="en-US" sz="2999">
                <a:solidFill>
                  <a:srgbClr val="FFFFFF"/>
                </a:solidFill>
                <a:latin typeface="Montserrat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8769431"/>
            <a:ext cx="8066992" cy="1220841"/>
            <a:chOff x="0" y="0"/>
            <a:chExt cx="10755990" cy="162778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0755990" cy="1627788"/>
              <a:chOff x="0" y="0"/>
              <a:chExt cx="2124640" cy="3215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124640" cy="321538"/>
              </a:xfrm>
              <a:custGeom>
                <a:avLst/>
                <a:gdLst/>
                <a:ahLst/>
                <a:cxnLst/>
                <a:rect l="l" t="t" r="r" b="b"/>
                <a:pathLst>
                  <a:path w="2124640" h="321538">
                    <a:moveTo>
                      <a:pt x="0" y="0"/>
                    </a:moveTo>
                    <a:lnTo>
                      <a:pt x="2124640" y="0"/>
                    </a:lnTo>
                    <a:lnTo>
                      <a:pt x="2124640" y="321538"/>
                    </a:lnTo>
                    <a:lnTo>
                      <a:pt x="0" y="3215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124640" cy="3596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68775" y="302663"/>
              <a:ext cx="1290493" cy="1098663"/>
            </a:xfrm>
            <a:custGeom>
              <a:avLst/>
              <a:gdLst/>
              <a:ahLst/>
              <a:cxnLst/>
              <a:rect l="l" t="t" r="r" b="b"/>
              <a:pathLst>
                <a:path w="1290493" h="1098663">
                  <a:moveTo>
                    <a:pt x="0" y="0"/>
                  </a:moveTo>
                  <a:lnTo>
                    <a:pt x="1290493" y="0"/>
                  </a:lnTo>
                  <a:lnTo>
                    <a:pt x="1290493" y="1098662"/>
                  </a:lnTo>
                  <a:lnTo>
                    <a:pt x="0" y="1098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898388" y="215865"/>
              <a:ext cx="1806000" cy="1196055"/>
            </a:xfrm>
            <a:custGeom>
              <a:avLst/>
              <a:gdLst/>
              <a:ahLst/>
              <a:cxnLst/>
              <a:rect l="l" t="t" r="r" b="b"/>
              <a:pathLst>
                <a:path w="1806000" h="1196055">
                  <a:moveTo>
                    <a:pt x="0" y="0"/>
                  </a:moveTo>
                  <a:lnTo>
                    <a:pt x="1806000" y="0"/>
                  </a:lnTo>
                  <a:lnTo>
                    <a:pt x="1806000" y="1196056"/>
                  </a:lnTo>
                  <a:lnTo>
                    <a:pt x="0" y="1196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7847162" y="253936"/>
              <a:ext cx="2040597" cy="1068122"/>
            </a:xfrm>
            <a:custGeom>
              <a:avLst/>
              <a:gdLst/>
              <a:ahLst/>
              <a:cxnLst/>
              <a:rect l="l" t="t" r="r" b="b"/>
              <a:pathLst>
                <a:path w="2040597" h="1068122">
                  <a:moveTo>
                    <a:pt x="0" y="0"/>
                  </a:moveTo>
                  <a:lnTo>
                    <a:pt x="2040597" y="0"/>
                  </a:lnTo>
                  <a:lnTo>
                    <a:pt x="2040597" y="1068122"/>
                  </a:lnTo>
                  <a:lnTo>
                    <a:pt x="0" y="1068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43" r="-2343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576581" y="544076"/>
            <a:ext cx="1140303" cy="1140303"/>
            <a:chOff x="0" y="0"/>
            <a:chExt cx="1520404" cy="15204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24" name="TextBox 12">
            <a:extLst>
              <a:ext uri="{FF2B5EF4-FFF2-40B4-BE49-F238E27FC236}">
                <a16:creationId xmlns:a16="http://schemas.microsoft.com/office/drawing/2014/main" id="{9CB43626-21E1-3DFD-7CA3-E25E53CB9C98}"/>
              </a:ext>
            </a:extLst>
          </p:cNvPr>
          <p:cNvSpPr txBox="1"/>
          <p:nvPr/>
        </p:nvSpPr>
        <p:spPr>
          <a:xfrm>
            <a:off x="586468" y="5554804"/>
            <a:ext cx="7480524" cy="100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</a:rPr>
              <a:t>Welcome to our Q&amp;A session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974339" y="0"/>
            <a:ext cx="4313661" cy="10287000"/>
            <a:chOff x="0" y="0"/>
            <a:chExt cx="5751549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36004" r="36004"/>
            <a:stretch>
              <a:fillRect/>
            </a:stretch>
          </p:blipFill>
          <p:spPr>
            <a:xfrm>
              <a:off x="0" y="0"/>
              <a:ext cx="5751549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6689149" y="458549"/>
            <a:ext cx="1140303" cy="1140303"/>
            <a:chOff x="0" y="0"/>
            <a:chExt cx="1520404" cy="15204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3806540" y="9258300"/>
            <a:ext cx="4481460" cy="778360"/>
            <a:chOff x="0" y="0"/>
            <a:chExt cx="1851278" cy="3215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51278" cy="321538"/>
            </a:xfrm>
            <a:custGeom>
              <a:avLst/>
              <a:gdLst/>
              <a:ahLst/>
              <a:cxnLst/>
              <a:rect l="l" t="t" r="r" b="b"/>
              <a:pathLst>
                <a:path w="1851278" h="321538">
                  <a:moveTo>
                    <a:pt x="0" y="0"/>
                  </a:moveTo>
                  <a:lnTo>
                    <a:pt x="1851278" y="0"/>
                  </a:lnTo>
                  <a:lnTo>
                    <a:pt x="185127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5127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49936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43" r="-2343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02663" y="1076325"/>
            <a:ext cx="12979666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Entry requirements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02243" y="4000060"/>
            <a:ext cx="11892224" cy="6518451"/>
            <a:chOff x="0" y="-57150"/>
            <a:chExt cx="15856299" cy="869127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57150"/>
              <a:ext cx="7502383" cy="8691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Applicants will need to possess or will be expected to have at least an upper second-class honours degree.</a:t>
              </a:r>
              <a:endParaRPr lang="en-US"/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Please review the essential criteria below: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Hold an Economics degree.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If you completed a joint degree, at least 50% of the modules must be economics or have a masters or postgraduate diploma in economics.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Modules must have covered both micro and macroeconomics to qualify.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If you graduated more than five years ago then you must have examples of how you have maintained your economic knowledge on the technical section of the application form.</a:t>
              </a:r>
            </a:p>
            <a:p>
              <a:pPr>
                <a:lnSpc>
                  <a:spcPts val="3220"/>
                </a:lnSpc>
              </a:pPr>
              <a:endParaRPr lang="en-US" sz="2000">
                <a:solidFill>
                  <a:srgbClr val="000000"/>
                </a:solidFill>
                <a:latin typeface="HelveticaNeue 3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269252" y="-57149"/>
              <a:ext cx="7587047" cy="8144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You are eligible to apply if you’re a: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British citizen European Economic Area (EEA)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Commonwealth citizen Swiss national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Turkish national, in some circumstances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Nationality requirements are explained in more detail in the Civil Service nationality rules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Individuals will need to demonstrate that they meet the relevant immigration requirements and demonstrate their eligibility under the Civil Service Nationality Rules (CSNRs).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Individuals must have the right to work in the UK.</a:t>
              </a:r>
            </a:p>
            <a:p>
              <a:pPr marL="496570" lvl="1" indent="-248285">
                <a:lnSpc>
                  <a:spcPts val="3220"/>
                </a:lnSpc>
                <a:buFont typeface="Arial"/>
                <a:buChar char="•"/>
              </a:pPr>
              <a:r>
                <a:rPr lang="en-GB" sz="2000">
                  <a:solidFill>
                    <a:srgbClr val="000000"/>
                  </a:solidFill>
                  <a:latin typeface="HelveticaNeue 3"/>
                </a:rPr>
                <a:t>We do not offer sponsorship for these vacancies.</a:t>
              </a:r>
            </a:p>
            <a:p>
              <a:pPr>
                <a:lnSpc>
                  <a:spcPts val="3220"/>
                </a:lnSpc>
              </a:pPr>
              <a:endParaRPr lang="en-US" sz="2000">
                <a:solidFill>
                  <a:srgbClr val="000000"/>
                </a:solidFill>
                <a:latin typeface="HelveticaNeue 3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 flipV="1">
            <a:off x="7330893" y="3250118"/>
            <a:ext cx="0" cy="5534983"/>
          </a:xfrm>
          <a:prstGeom prst="line">
            <a:avLst/>
          </a:prstGeom>
          <a:ln w="28575" cap="rnd">
            <a:solidFill>
              <a:srgbClr val="BF311A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1839714" y="3244091"/>
            <a:ext cx="3597672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BF311A"/>
                </a:solidFill>
                <a:latin typeface="HelveticaNeue 2"/>
              </a:rPr>
              <a:t>Academic requirements:</a:t>
            </a:r>
          </a:p>
          <a:p>
            <a:pPr algn="ctr">
              <a:lnSpc>
                <a:spcPts val="3219"/>
              </a:lnSpc>
            </a:pPr>
            <a:endParaRPr lang="en-US" sz="2299">
              <a:solidFill>
                <a:srgbClr val="BF311A"/>
              </a:solidFill>
              <a:latin typeface="HelveticaNeue 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953461" y="3244091"/>
            <a:ext cx="350480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BF311A"/>
                </a:solidFill>
                <a:latin typeface="HelveticaNeue 2"/>
              </a:rPr>
              <a:t>Eligibility requirements:</a:t>
            </a:r>
          </a:p>
          <a:p>
            <a:pPr algn="ctr">
              <a:lnSpc>
                <a:spcPts val="3219"/>
              </a:lnSpc>
            </a:pPr>
            <a:endParaRPr lang="en-US" sz="2299">
              <a:solidFill>
                <a:srgbClr val="BF311A"/>
              </a:solidFill>
              <a:latin typeface="HelveticaNeue 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4027119" y="9258300"/>
            <a:ext cx="4260881" cy="778360"/>
            <a:chOff x="0" y="0"/>
            <a:chExt cx="1760158" cy="321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60158" cy="321538"/>
            </a:xfrm>
            <a:custGeom>
              <a:avLst/>
              <a:gdLst/>
              <a:ahLst/>
              <a:cxnLst/>
              <a:rect l="l" t="t" r="r" b="b"/>
              <a:pathLst>
                <a:path w="1760158" h="321538">
                  <a:moveTo>
                    <a:pt x="0" y="0"/>
                  </a:moveTo>
                  <a:lnTo>
                    <a:pt x="1760158" y="0"/>
                  </a:lnTo>
                  <a:lnTo>
                    <a:pt x="176015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6015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7214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43" r="-234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02663" y="1076325"/>
            <a:ext cx="11072682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How to apply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2663" y="2448358"/>
            <a:ext cx="1313447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Step 1 &gt; registration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112172" y="3384597"/>
            <a:ext cx="2023937" cy="1758903"/>
            <a:chOff x="0" y="0"/>
            <a:chExt cx="533053" cy="4632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252891" y="3414157"/>
            <a:ext cx="2023937" cy="1758903"/>
            <a:chOff x="0" y="0"/>
            <a:chExt cx="533053" cy="4632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376487" y="3414157"/>
            <a:ext cx="2023937" cy="1758903"/>
            <a:chOff x="0" y="0"/>
            <a:chExt cx="533053" cy="4632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93122" y="5299122"/>
            <a:ext cx="2023937" cy="3854403"/>
            <a:chOff x="0" y="0"/>
            <a:chExt cx="533053" cy="101515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252891" y="5299122"/>
            <a:ext cx="2023937" cy="3854403"/>
            <a:chOff x="0" y="0"/>
            <a:chExt cx="533053" cy="10151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6487" y="5299122"/>
            <a:ext cx="2023937" cy="3854403"/>
            <a:chOff x="0" y="0"/>
            <a:chExt cx="533053" cy="101515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90442" y="3384597"/>
            <a:ext cx="7190163" cy="1758903"/>
            <a:chOff x="0" y="0"/>
            <a:chExt cx="2194668" cy="4632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94669" cy="463250"/>
            </a:xfrm>
            <a:custGeom>
              <a:avLst/>
              <a:gdLst/>
              <a:ahLst/>
              <a:cxnLst/>
              <a:rect l="l" t="t" r="r" b="b"/>
              <a:pathLst>
                <a:path w="2194669" h="463250">
                  <a:moveTo>
                    <a:pt x="47383" y="0"/>
                  </a:moveTo>
                  <a:lnTo>
                    <a:pt x="2147285" y="0"/>
                  </a:lnTo>
                  <a:cubicBezTo>
                    <a:pt x="2159852" y="0"/>
                    <a:pt x="2171904" y="4992"/>
                    <a:pt x="2180790" y="13878"/>
                  </a:cubicBezTo>
                  <a:cubicBezTo>
                    <a:pt x="2189676" y="22764"/>
                    <a:pt x="2194669" y="34816"/>
                    <a:pt x="2194669" y="47383"/>
                  </a:cubicBezTo>
                  <a:lnTo>
                    <a:pt x="2194669" y="415867"/>
                  </a:lnTo>
                  <a:cubicBezTo>
                    <a:pt x="2194669" y="428434"/>
                    <a:pt x="2189676" y="440486"/>
                    <a:pt x="2180790" y="449372"/>
                  </a:cubicBezTo>
                  <a:cubicBezTo>
                    <a:pt x="2171904" y="458258"/>
                    <a:pt x="2159852" y="463250"/>
                    <a:pt x="2147285" y="463250"/>
                  </a:cubicBezTo>
                  <a:lnTo>
                    <a:pt x="47383" y="463250"/>
                  </a:lnTo>
                  <a:cubicBezTo>
                    <a:pt x="34816" y="463250"/>
                    <a:pt x="22764" y="458258"/>
                    <a:pt x="13878" y="449372"/>
                  </a:cubicBezTo>
                  <a:cubicBezTo>
                    <a:pt x="4992" y="440486"/>
                    <a:pt x="0" y="428434"/>
                    <a:pt x="0" y="415867"/>
                  </a:cubicBezTo>
                  <a:lnTo>
                    <a:pt x="0" y="47383"/>
                  </a:lnTo>
                  <a:cubicBezTo>
                    <a:pt x="0" y="34816"/>
                    <a:pt x="4992" y="22764"/>
                    <a:pt x="13878" y="13878"/>
                  </a:cubicBezTo>
                  <a:cubicBezTo>
                    <a:pt x="22764" y="4992"/>
                    <a:pt x="34816" y="0"/>
                    <a:pt x="47383" y="0"/>
                  </a:cubicBezTo>
                  <a:close/>
                </a:path>
              </a:pathLst>
            </a:custGeom>
            <a:solidFill>
              <a:srgbClr val="BF311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194668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571852" y="3942104"/>
            <a:ext cx="7447563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HelveticaNeue 4"/>
              </a:rPr>
              <a:t>Registration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344696" y="3866794"/>
            <a:ext cx="90732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Online 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tests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458367" y="3889399"/>
            <a:ext cx="1498014" cy="686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Application Form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558413" y="3889399"/>
            <a:ext cx="166494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Sift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​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290442" y="5372100"/>
            <a:ext cx="7223501" cy="3663903"/>
            <a:chOff x="0" y="0"/>
            <a:chExt cx="2160252" cy="96497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160252" cy="964979"/>
            </a:xfrm>
            <a:custGeom>
              <a:avLst/>
              <a:gdLst/>
              <a:ahLst/>
              <a:cxnLst/>
              <a:rect l="l" t="t" r="r" b="b"/>
              <a:pathLst>
                <a:path w="2160252" h="964979">
                  <a:moveTo>
                    <a:pt x="48138" y="0"/>
                  </a:moveTo>
                  <a:lnTo>
                    <a:pt x="2112114" y="0"/>
                  </a:lnTo>
                  <a:cubicBezTo>
                    <a:pt x="2124881" y="0"/>
                    <a:pt x="2137125" y="5072"/>
                    <a:pt x="2146152" y="14099"/>
                  </a:cubicBezTo>
                  <a:cubicBezTo>
                    <a:pt x="2155180" y="23127"/>
                    <a:pt x="2160252" y="35371"/>
                    <a:pt x="2160252" y="48138"/>
                  </a:cubicBezTo>
                  <a:lnTo>
                    <a:pt x="2160252" y="916840"/>
                  </a:lnTo>
                  <a:cubicBezTo>
                    <a:pt x="2160252" y="943426"/>
                    <a:pt x="2138699" y="964979"/>
                    <a:pt x="2112114" y="964979"/>
                  </a:cubicBezTo>
                  <a:lnTo>
                    <a:pt x="48138" y="964979"/>
                  </a:lnTo>
                  <a:cubicBezTo>
                    <a:pt x="21552" y="964979"/>
                    <a:pt x="0" y="943426"/>
                    <a:pt x="0" y="916840"/>
                  </a:cubicBezTo>
                  <a:lnTo>
                    <a:pt x="0" y="48138"/>
                  </a:lnTo>
                  <a:cubicBezTo>
                    <a:pt x="0" y="21552"/>
                    <a:pt x="21552" y="0"/>
                    <a:pt x="481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160252" cy="100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622561" y="6208689"/>
            <a:ext cx="6373575" cy="691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42B45"/>
                </a:solidFill>
                <a:latin typeface="Montserrat"/>
              </a:rPr>
              <a:t>To begin your  application, you’ll need to  apply on Civil Service Jobs.​</a:t>
            </a:r>
          </a:p>
        </p:txBody>
      </p:sp>
      <p:sp>
        <p:nvSpPr>
          <p:cNvPr id="42" name="Freeform 42"/>
          <p:cNvSpPr/>
          <p:nvPr/>
        </p:nvSpPr>
        <p:spPr>
          <a:xfrm>
            <a:off x="16689149" y="458549"/>
            <a:ext cx="1140303" cy="1140303"/>
          </a:xfrm>
          <a:custGeom>
            <a:avLst/>
            <a:gdLst/>
            <a:ahLst/>
            <a:cxnLst/>
            <a:rect l="l" t="t" r="r" b="b"/>
            <a:pathLst>
              <a:path w="1140303" h="1140303">
                <a:moveTo>
                  <a:pt x="0" y="0"/>
                </a:moveTo>
                <a:lnTo>
                  <a:pt x="1140302" y="0"/>
                </a:lnTo>
                <a:lnTo>
                  <a:pt x="1140302" y="1140302"/>
                </a:lnTo>
                <a:lnTo>
                  <a:pt x="0" y="11403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689149" y="611148"/>
            <a:ext cx="1140303" cy="836577"/>
          </a:xfrm>
          <a:custGeom>
            <a:avLst/>
            <a:gdLst/>
            <a:ahLst/>
            <a:cxnLst/>
            <a:rect l="l" t="t" r="r" b="b"/>
            <a:pathLst>
              <a:path w="1140303" h="836577">
                <a:moveTo>
                  <a:pt x="0" y="0"/>
                </a:moveTo>
                <a:lnTo>
                  <a:pt x="1140302" y="0"/>
                </a:lnTo>
                <a:lnTo>
                  <a:pt x="1140302" y="836577"/>
                </a:lnTo>
                <a:lnTo>
                  <a:pt x="0" y="8365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44" name="Group 19">
            <a:extLst>
              <a:ext uri="{FF2B5EF4-FFF2-40B4-BE49-F238E27FC236}">
                <a16:creationId xmlns:a16="http://schemas.microsoft.com/office/drawing/2014/main" id="{CE92C2CB-AD53-2B99-B406-4F56FEC31E2B}"/>
              </a:ext>
            </a:extLst>
          </p:cNvPr>
          <p:cNvGrpSpPr/>
          <p:nvPr/>
        </p:nvGrpSpPr>
        <p:grpSpPr>
          <a:xfrm>
            <a:off x="15611885" y="3372272"/>
            <a:ext cx="2023937" cy="1758903"/>
            <a:chOff x="0" y="0"/>
            <a:chExt cx="533053" cy="463250"/>
          </a:xfrm>
        </p:grpSpPr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59C53AA1-B8DE-A0E1-6914-94EB48A1A000}"/>
                </a:ext>
              </a:extLst>
            </p:cNvPr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31EF2E8-5D2D-3AD2-0932-33E73B21ABC0}"/>
                </a:ext>
              </a:extLst>
            </p:cNvPr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47" name="Group 28">
            <a:extLst>
              <a:ext uri="{FF2B5EF4-FFF2-40B4-BE49-F238E27FC236}">
                <a16:creationId xmlns:a16="http://schemas.microsoft.com/office/drawing/2014/main" id="{C6BC5251-92E2-295C-4B13-C201DE7D724F}"/>
              </a:ext>
            </a:extLst>
          </p:cNvPr>
          <p:cNvGrpSpPr/>
          <p:nvPr/>
        </p:nvGrpSpPr>
        <p:grpSpPr>
          <a:xfrm>
            <a:off x="15611885" y="5257237"/>
            <a:ext cx="2023937" cy="3854403"/>
            <a:chOff x="0" y="0"/>
            <a:chExt cx="533053" cy="1015151"/>
          </a:xfrm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FCC15FA-26F7-3D11-BD57-489006272124}"/>
                </a:ext>
              </a:extLst>
            </p:cNvPr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6C820234-958A-48F1-7940-3E6A46C5A1A1}"/>
                </a:ext>
              </a:extLst>
            </p:cNvPr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0" name="TextBox 37">
            <a:extLst>
              <a:ext uri="{FF2B5EF4-FFF2-40B4-BE49-F238E27FC236}">
                <a16:creationId xmlns:a16="http://schemas.microsoft.com/office/drawing/2014/main" id="{CD246DAB-3BC5-56D6-4B0B-B7FE14FEC420}"/>
              </a:ext>
            </a:extLst>
          </p:cNvPr>
          <p:cNvSpPr txBox="1"/>
          <p:nvPr/>
        </p:nvSpPr>
        <p:spPr>
          <a:xfrm>
            <a:off x="15793811" y="3847514"/>
            <a:ext cx="166494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Assessment  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Centre​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4027119" y="9258300"/>
            <a:ext cx="4260881" cy="778360"/>
            <a:chOff x="0" y="0"/>
            <a:chExt cx="1760158" cy="321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60158" cy="321538"/>
            </a:xfrm>
            <a:custGeom>
              <a:avLst/>
              <a:gdLst/>
              <a:ahLst/>
              <a:cxnLst/>
              <a:rect l="l" t="t" r="r" b="b"/>
              <a:pathLst>
                <a:path w="1760158" h="321538">
                  <a:moveTo>
                    <a:pt x="0" y="0"/>
                  </a:moveTo>
                  <a:lnTo>
                    <a:pt x="1760158" y="0"/>
                  </a:lnTo>
                  <a:lnTo>
                    <a:pt x="176015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6015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7214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43" r="-234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02663" y="1076325"/>
            <a:ext cx="11072682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How to apply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2663" y="2448358"/>
            <a:ext cx="1313447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Step 1 &gt; registration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252891" y="3414157"/>
            <a:ext cx="2023937" cy="1758903"/>
            <a:chOff x="0" y="0"/>
            <a:chExt cx="533053" cy="4632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376487" y="3414157"/>
            <a:ext cx="2023937" cy="1758903"/>
            <a:chOff x="0" y="0"/>
            <a:chExt cx="533053" cy="4632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252891" y="5299122"/>
            <a:ext cx="2023937" cy="3854403"/>
            <a:chOff x="0" y="0"/>
            <a:chExt cx="533053" cy="10151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6487" y="5299122"/>
            <a:ext cx="2023937" cy="3854403"/>
            <a:chOff x="0" y="0"/>
            <a:chExt cx="533053" cy="101515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430528" y="3384597"/>
            <a:ext cx="7190163" cy="1758903"/>
            <a:chOff x="0" y="0"/>
            <a:chExt cx="2194668" cy="4632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94669" cy="463250"/>
            </a:xfrm>
            <a:custGeom>
              <a:avLst/>
              <a:gdLst/>
              <a:ahLst/>
              <a:cxnLst/>
              <a:rect l="l" t="t" r="r" b="b"/>
              <a:pathLst>
                <a:path w="2194669" h="463250">
                  <a:moveTo>
                    <a:pt x="47383" y="0"/>
                  </a:moveTo>
                  <a:lnTo>
                    <a:pt x="2147285" y="0"/>
                  </a:lnTo>
                  <a:cubicBezTo>
                    <a:pt x="2159852" y="0"/>
                    <a:pt x="2171904" y="4992"/>
                    <a:pt x="2180790" y="13878"/>
                  </a:cubicBezTo>
                  <a:cubicBezTo>
                    <a:pt x="2189676" y="22764"/>
                    <a:pt x="2194669" y="34816"/>
                    <a:pt x="2194669" y="47383"/>
                  </a:cubicBezTo>
                  <a:lnTo>
                    <a:pt x="2194669" y="415867"/>
                  </a:lnTo>
                  <a:cubicBezTo>
                    <a:pt x="2194669" y="428434"/>
                    <a:pt x="2189676" y="440486"/>
                    <a:pt x="2180790" y="449372"/>
                  </a:cubicBezTo>
                  <a:cubicBezTo>
                    <a:pt x="2171904" y="458258"/>
                    <a:pt x="2159852" y="463250"/>
                    <a:pt x="2147285" y="463250"/>
                  </a:cubicBezTo>
                  <a:lnTo>
                    <a:pt x="47383" y="463250"/>
                  </a:lnTo>
                  <a:cubicBezTo>
                    <a:pt x="34816" y="463250"/>
                    <a:pt x="22764" y="458258"/>
                    <a:pt x="13878" y="449372"/>
                  </a:cubicBezTo>
                  <a:cubicBezTo>
                    <a:pt x="4992" y="440486"/>
                    <a:pt x="0" y="428434"/>
                    <a:pt x="0" y="415867"/>
                  </a:cubicBezTo>
                  <a:lnTo>
                    <a:pt x="0" y="47383"/>
                  </a:lnTo>
                  <a:cubicBezTo>
                    <a:pt x="0" y="34816"/>
                    <a:pt x="4992" y="22764"/>
                    <a:pt x="13878" y="13878"/>
                  </a:cubicBezTo>
                  <a:cubicBezTo>
                    <a:pt x="22764" y="4992"/>
                    <a:pt x="34816" y="0"/>
                    <a:pt x="47383" y="0"/>
                  </a:cubicBezTo>
                  <a:close/>
                </a:path>
              </a:pathLst>
            </a:custGeom>
            <a:solidFill>
              <a:srgbClr val="BF311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194668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711938" y="3942104"/>
            <a:ext cx="7447563" cy="5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HelveticaNeue 4"/>
              </a:rPr>
              <a:t>Online tests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1A0D04-2D62-D007-93C0-7DC920A5B107}"/>
              </a:ext>
            </a:extLst>
          </p:cNvPr>
          <p:cNvGrpSpPr/>
          <p:nvPr/>
        </p:nvGrpSpPr>
        <p:grpSpPr>
          <a:xfrm>
            <a:off x="1021651" y="3489372"/>
            <a:ext cx="2042987" cy="5768928"/>
            <a:chOff x="9093122" y="3384597"/>
            <a:chExt cx="2042987" cy="5768928"/>
          </a:xfrm>
        </p:grpSpPr>
        <p:grpSp>
          <p:nvGrpSpPr>
            <p:cNvPr id="13" name="Group 13"/>
            <p:cNvGrpSpPr/>
            <p:nvPr/>
          </p:nvGrpSpPr>
          <p:grpSpPr>
            <a:xfrm>
              <a:off x="9112172" y="3384597"/>
              <a:ext cx="2023937" cy="1758903"/>
              <a:chOff x="0" y="0"/>
              <a:chExt cx="533053" cy="4632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33053" cy="463250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463250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268166"/>
                    </a:lnTo>
                    <a:cubicBezTo>
                      <a:pt x="533053" y="319905"/>
                      <a:pt x="512500" y="369526"/>
                      <a:pt x="475914" y="406111"/>
                    </a:cubicBezTo>
                    <a:cubicBezTo>
                      <a:pt x="439329" y="442697"/>
                      <a:pt x="389709" y="463250"/>
                      <a:pt x="337969" y="463250"/>
                    </a:cubicBezTo>
                    <a:lnTo>
                      <a:pt x="195084" y="463250"/>
                    </a:lnTo>
                    <a:cubicBezTo>
                      <a:pt x="143345" y="463250"/>
                      <a:pt x="93724" y="442697"/>
                      <a:pt x="57139" y="406111"/>
                    </a:cubicBezTo>
                    <a:cubicBezTo>
                      <a:pt x="20553" y="369526"/>
                      <a:pt x="0" y="319905"/>
                      <a:pt x="0" y="268166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3D7DC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533053" cy="50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093122" y="5299122"/>
              <a:ext cx="2023937" cy="3854403"/>
              <a:chOff x="0" y="0"/>
              <a:chExt cx="533053" cy="101515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33053" cy="1015151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1015151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820067"/>
                    </a:lnTo>
                    <a:cubicBezTo>
                      <a:pt x="533053" y="927809"/>
                      <a:pt x="445711" y="1015151"/>
                      <a:pt x="337969" y="1015151"/>
                    </a:cubicBezTo>
                    <a:lnTo>
                      <a:pt x="195084" y="1015151"/>
                    </a:lnTo>
                    <a:cubicBezTo>
                      <a:pt x="143345" y="1015151"/>
                      <a:pt x="93724" y="994598"/>
                      <a:pt x="57139" y="958012"/>
                    </a:cubicBezTo>
                    <a:cubicBezTo>
                      <a:pt x="20553" y="921427"/>
                      <a:pt x="0" y="871807"/>
                      <a:pt x="0" y="820067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533053" cy="1053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44695" y="3866794"/>
              <a:ext cx="1525103" cy="3272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HelveticaNeue 4"/>
                </a:rPr>
                <a:t>Registration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1458367" y="3889399"/>
            <a:ext cx="1498014" cy="686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Application Form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558413" y="3889399"/>
            <a:ext cx="166494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Sift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​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3430528" y="5372100"/>
            <a:ext cx="7223501" cy="3663903"/>
            <a:chOff x="0" y="0"/>
            <a:chExt cx="2160252" cy="96497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160252" cy="964979"/>
            </a:xfrm>
            <a:custGeom>
              <a:avLst/>
              <a:gdLst/>
              <a:ahLst/>
              <a:cxnLst/>
              <a:rect l="l" t="t" r="r" b="b"/>
              <a:pathLst>
                <a:path w="2160252" h="964979">
                  <a:moveTo>
                    <a:pt x="48138" y="0"/>
                  </a:moveTo>
                  <a:lnTo>
                    <a:pt x="2112114" y="0"/>
                  </a:lnTo>
                  <a:cubicBezTo>
                    <a:pt x="2124881" y="0"/>
                    <a:pt x="2137125" y="5072"/>
                    <a:pt x="2146152" y="14099"/>
                  </a:cubicBezTo>
                  <a:cubicBezTo>
                    <a:pt x="2155180" y="23127"/>
                    <a:pt x="2160252" y="35371"/>
                    <a:pt x="2160252" y="48138"/>
                  </a:cubicBezTo>
                  <a:lnTo>
                    <a:pt x="2160252" y="916840"/>
                  </a:lnTo>
                  <a:cubicBezTo>
                    <a:pt x="2160252" y="943426"/>
                    <a:pt x="2138699" y="964979"/>
                    <a:pt x="2112114" y="964979"/>
                  </a:cubicBezTo>
                  <a:lnTo>
                    <a:pt x="48138" y="964979"/>
                  </a:lnTo>
                  <a:cubicBezTo>
                    <a:pt x="21552" y="964979"/>
                    <a:pt x="0" y="943426"/>
                    <a:pt x="0" y="916840"/>
                  </a:cubicBezTo>
                  <a:lnTo>
                    <a:pt x="0" y="48138"/>
                  </a:lnTo>
                  <a:cubicBezTo>
                    <a:pt x="0" y="21552"/>
                    <a:pt x="21552" y="0"/>
                    <a:pt x="481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160252" cy="100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766295" y="5701007"/>
            <a:ext cx="6373575" cy="3205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GB" sz="1999">
                <a:solidFill>
                  <a:srgbClr val="142B45"/>
                </a:solidFill>
                <a:latin typeface="Montserrat"/>
              </a:rPr>
              <a:t>There are two online tests to complete: verbal and numerical. Only once you have passed one test, can you move on to the next.</a:t>
            </a:r>
          </a:p>
          <a:p>
            <a:pPr>
              <a:lnSpc>
                <a:spcPts val="2799"/>
              </a:lnSpc>
            </a:pPr>
            <a:endParaRPr lang="en-GB" sz="1999">
              <a:solidFill>
                <a:srgbClr val="142B45"/>
              </a:solidFill>
              <a:latin typeface="Montserrat"/>
            </a:endParaRPr>
          </a:p>
          <a:p>
            <a:pPr>
              <a:lnSpc>
                <a:spcPts val="2799"/>
              </a:lnSpc>
            </a:pPr>
            <a:r>
              <a:rPr lang="en-GB" sz="1999">
                <a:solidFill>
                  <a:srgbClr val="142B45"/>
                </a:solidFill>
                <a:latin typeface="Montserrat"/>
              </a:rPr>
              <a:t>There may be a delay between completing your tests and progressing to the next stage.</a:t>
            </a:r>
          </a:p>
          <a:p>
            <a:pPr>
              <a:lnSpc>
                <a:spcPts val="2799"/>
              </a:lnSpc>
            </a:pPr>
            <a:endParaRPr lang="en-GB" sz="1999">
              <a:solidFill>
                <a:srgbClr val="142B45"/>
              </a:solidFill>
              <a:latin typeface="Montserrat"/>
            </a:endParaRPr>
          </a:p>
          <a:p>
            <a:pPr>
              <a:lnSpc>
                <a:spcPts val="2799"/>
              </a:lnSpc>
            </a:pPr>
            <a:r>
              <a:rPr lang="en-GB" sz="1999">
                <a:solidFill>
                  <a:srgbClr val="142B45"/>
                </a:solidFill>
                <a:latin typeface="Montserrat"/>
              </a:rPr>
              <a:t>You will need to have access to a laptop/desk computer.</a:t>
            </a:r>
          </a:p>
        </p:txBody>
      </p:sp>
      <p:sp>
        <p:nvSpPr>
          <p:cNvPr id="42" name="Freeform 42"/>
          <p:cNvSpPr/>
          <p:nvPr/>
        </p:nvSpPr>
        <p:spPr>
          <a:xfrm>
            <a:off x="16689149" y="458549"/>
            <a:ext cx="1140303" cy="1140303"/>
          </a:xfrm>
          <a:custGeom>
            <a:avLst/>
            <a:gdLst/>
            <a:ahLst/>
            <a:cxnLst/>
            <a:rect l="l" t="t" r="r" b="b"/>
            <a:pathLst>
              <a:path w="1140303" h="1140303">
                <a:moveTo>
                  <a:pt x="0" y="0"/>
                </a:moveTo>
                <a:lnTo>
                  <a:pt x="1140302" y="0"/>
                </a:lnTo>
                <a:lnTo>
                  <a:pt x="1140302" y="1140302"/>
                </a:lnTo>
                <a:lnTo>
                  <a:pt x="0" y="11403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689149" y="611148"/>
            <a:ext cx="1140303" cy="836577"/>
          </a:xfrm>
          <a:custGeom>
            <a:avLst/>
            <a:gdLst/>
            <a:ahLst/>
            <a:cxnLst/>
            <a:rect l="l" t="t" r="r" b="b"/>
            <a:pathLst>
              <a:path w="1140303" h="836577">
                <a:moveTo>
                  <a:pt x="0" y="0"/>
                </a:moveTo>
                <a:lnTo>
                  <a:pt x="1140302" y="0"/>
                </a:lnTo>
                <a:lnTo>
                  <a:pt x="1140302" y="836577"/>
                </a:lnTo>
                <a:lnTo>
                  <a:pt x="0" y="8365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44" name="Group 19">
            <a:extLst>
              <a:ext uri="{FF2B5EF4-FFF2-40B4-BE49-F238E27FC236}">
                <a16:creationId xmlns:a16="http://schemas.microsoft.com/office/drawing/2014/main" id="{CE92C2CB-AD53-2B99-B406-4F56FEC31E2B}"/>
              </a:ext>
            </a:extLst>
          </p:cNvPr>
          <p:cNvGrpSpPr/>
          <p:nvPr/>
        </p:nvGrpSpPr>
        <p:grpSpPr>
          <a:xfrm>
            <a:off x="15611885" y="3372272"/>
            <a:ext cx="2023937" cy="1758903"/>
            <a:chOff x="0" y="0"/>
            <a:chExt cx="533053" cy="463250"/>
          </a:xfrm>
        </p:grpSpPr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59C53AA1-B8DE-A0E1-6914-94EB48A1A000}"/>
                </a:ext>
              </a:extLst>
            </p:cNvPr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31EF2E8-5D2D-3AD2-0932-33E73B21ABC0}"/>
                </a:ext>
              </a:extLst>
            </p:cNvPr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47" name="Group 28">
            <a:extLst>
              <a:ext uri="{FF2B5EF4-FFF2-40B4-BE49-F238E27FC236}">
                <a16:creationId xmlns:a16="http://schemas.microsoft.com/office/drawing/2014/main" id="{C6BC5251-92E2-295C-4B13-C201DE7D724F}"/>
              </a:ext>
            </a:extLst>
          </p:cNvPr>
          <p:cNvGrpSpPr/>
          <p:nvPr/>
        </p:nvGrpSpPr>
        <p:grpSpPr>
          <a:xfrm>
            <a:off x="15611885" y="5257237"/>
            <a:ext cx="2023937" cy="3854403"/>
            <a:chOff x="0" y="0"/>
            <a:chExt cx="533053" cy="1015151"/>
          </a:xfrm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FCC15FA-26F7-3D11-BD57-489006272124}"/>
                </a:ext>
              </a:extLst>
            </p:cNvPr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6C820234-958A-48F1-7940-3E6A46C5A1A1}"/>
                </a:ext>
              </a:extLst>
            </p:cNvPr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0" name="TextBox 37">
            <a:extLst>
              <a:ext uri="{FF2B5EF4-FFF2-40B4-BE49-F238E27FC236}">
                <a16:creationId xmlns:a16="http://schemas.microsoft.com/office/drawing/2014/main" id="{CD246DAB-3BC5-56D6-4B0B-B7FE14FEC420}"/>
              </a:ext>
            </a:extLst>
          </p:cNvPr>
          <p:cNvSpPr txBox="1"/>
          <p:nvPr/>
        </p:nvSpPr>
        <p:spPr>
          <a:xfrm>
            <a:off x="15793811" y="3847514"/>
            <a:ext cx="166494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Assessment  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Centre​</a:t>
            </a:r>
          </a:p>
        </p:txBody>
      </p:sp>
    </p:spTree>
    <p:extLst>
      <p:ext uri="{BB962C8B-B14F-4D97-AF65-F5344CB8AC3E}">
        <p14:creationId xmlns:p14="http://schemas.microsoft.com/office/powerpoint/2010/main" val="93959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4027119" y="9258300"/>
            <a:ext cx="4260881" cy="778360"/>
            <a:chOff x="0" y="0"/>
            <a:chExt cx="1760158" cy="321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60158" cy="321538"/>
            </a:xfrm>
            <a:custGeom>
              <a:avLst/>
              <a:gdLst/>
              <a:ahLst/>
              <a:cxnLst/>
              <a:rect l="l" t="t" r="r" b="b"/>
              <a:pathLst>
                <a:path w="1760158" h="321538">
                  <a:moveTo>
                    <a:pt x="0" y="0"/>
                  </a:moveTo>
                  <a:lnTo>
                    <a:pt x="1760158" y="0"/>
                  </a:lnTo>
                  <a:lnTo>
                    <a:pt x="176015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6015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7214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43" r="-234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02663" y="1076325"/>
            <a:ext cx="11072682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How to apply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2663" y="2448358"/>
            <a:ext cx="1313447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Step 1 &gt; registration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75120" y="3514664"/>
            <a:ext cx="2023937" cy="1758903"/>
            <a:chOff x="0" y="0"/>
            <a:chExt cx="533053" cy="4632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376487" y="3414157"/>
            <a:ext cx="2023937" cy="1758903"/>
            <a:chOff x="0" y="0"/>
            <a:chExt cx="533053" cy="4632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56070" y="5429189"/>
            <a:ext cx="2023937" cy="3854403"/>
            <a:chOff x="0" y="0"/>
            <a:chExt cx="533053" cy="101515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6487" y="5299122"/>
            <a:ext cx="2023937" cy="3854403"/>
            <a:chOff x="0" y="0"/>
            <a:chExt cx="533053" cy="101515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695180" y="3514664"/>
            <a:ext cx="7190163" cy="1758903"/>
            <a:chOff x="0" y="0"/>
            <a:chExt cx="2194668" cy="4632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94669" cy="463250"/>
            </a:xfrm>
            <a:custGeom>
              <a:avLst/>
              <a:gdLst/>
              <a:ahLst/>
              <a:cxnLst/>
              <a:rect l="l" t="t" r="r" b="b"/>
              <a:pathLst>
                <a:path w="2194669" h="463250">
                  <a:moveTo>
                    <a:pt x="47383" y="0"/>
                  </a:moveTo>
                  <a:lnTo>
                    <a:pt x="2147285" y="0"/>
                  </a:lnTo>
                  <a:cubicBezTo>
                    <a:pt x="2159852" y="0"/>
                    <a:pt x="2171904" y="4992"/>
                    <a:pt x="2180790" y="13878"/>
                  </a:cubicBezTo>
                  <a:cubicBezTo>
                    <a:pt x="2189676" y="22764"/>
                    <a:pt x="2194669" y="34816"/>
                    <a:pt x="2194669" y="47383"/>
                  </a:cubicBezTo>
                  <a:lnTo>
                    <a:pt x="2194669" y="415867"/>
                  </a:lnTo>
                  <a:cubicBezTo>
                    <a:pt x="2194669" y="428434"/>
                    <a:pt x="2189676" y="440486"/>
                    <a:pt x="2180790" y="449372"/>
                  </a:cubicBezTo>
                  <a:cubicBezTo>
                    <a:pt x="2171904" y="458258"/>
                    <a:pt x="2159852" y="463250"/>
                    <a:pt x="2147285" y="463250"/>
                  </a:cubicBezTo>
                  <a:lnTo>
                    <a:pt x="47383" y="463250"/>
                  </a:lnTo>
                  <a:cubicBezTo>
                    <a:pt x="34816" y="463250"/>
                    <a:pt x="22764" y="458258"/>
                    <a:pt x="13878" y="449372"/>
                  </a:cubicBezTo>
                  <a:cubicBezTo>
                    <a:pt x="4992" y="440486"/>
                    <a:pt x="0" y="428434"/>
                    <a:pt x="0" y="415867"/>
                  </a:cubicBezTo>
                  <a:lnTo>
                    <a:pt x="0" y="47383"/>
                  </a:lnTo>
                  <a:cubicBezTo>
                    <a:pt x="0" y="34816"/>
                    <a:pt x="4992" y="22764"/>
                    <a:pt x="13878" y="13878"/>
                  </a:cubicBezTo>
                  <a:cubicBezTo>
                    <a:pt x="22764" y="4992"/>
                    <a:pt x="34816" y="0"/>
                    <a:pt x="47383" y="0"/>
                  </a:cubicBezTo>
                  <a:close/>
                </a:path>
              </a:pathLst>
            </a:custGeom>
            <a:solidFill>
              <a:srgbClr val="BF311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194668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6061020" y="4096926"/>
            <a:ext cx="7447563" cy="5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HelveticaNeue 4"/>
              </a:rPr>
              <a:t>Application form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7643" y="3996860"/>
            <a:ext cx="1643891" cy="327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Registration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EA494-CD47-F810-A958-3129430C4D75}"/>
              </a:ext>
            </a:extLst>
          </p:cNvPr>
          <p:cNvGrpSpPr/>
          <p:nvPr/>
        </p:nvGrpSpPr>
        <p:grpSpPr>
          <a:xfrm>
            <a:off x="3211389" y="3269496"/>
            <a:ext cx="10065439" cy="5972079"/>
            <a:chOff x="3211389" y="3269496"/>
            <a:chExt cx="10065439" cy="5972079"/>
          </a:xfrm>
        </p:grpSpPr>
        <p:grpSp>
          <p:nvGrpSpPr>
            <p:cNvPr id="16" name="Group 16"/>
            <p:cNvGrpSpPr/>
            <p:nvPr/>
          </p:nvGrpSpPr>
          <p:grpSpPr>
            <a:xfrm>
              <a:off x="3211389" y="3269496"/>
              <a:ext cx="10065439" cy="1991614"/>
              <a:chOff x="-2117925" y="-38100"/>
              <a:chExt cx="2650978" cy="5245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2117925" y="23190"/>
                <a:ext cx="533053" cy="463250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463250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268166"/>
                    </a:lnTo>
                    <a:cubicBezTo>
                      <a:pt x="533053" y="319905"/>
                      <a:pt x="512500" y="369526"/>
                      <a:pt x="475914" y="406111"/>
                    </a:cubicBezTo>
                    <a:cubicBezTo>
                      <a:pt x="439329" y="442697"/>
                      <a:pt x="389709" y="463250"/>
                      <a:pt x="337969" y="463250"/>
                    </a:cubicBezTo>
                    <a:lnTo>
                      <a:pt x="195084" y="463250"/>
                    </a:lnTo>
                    <a:cubicBezTo>
                      <a:pt x="143345" y="463250"/>
                      <a:pt x="93724" y="442697"/>
                      <a:pt x="57139" y="406111"/>
                    </a:cubicBezTo>
                    <a:cubicBezTo>
                      <a:pt x="20553" y="369526"/>
                      <a:pt x="0" y="319905"/>
                      <a:pt x="0" y="268166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3D7DC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533053" cy="50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211389" y="5154461"/>
              <a:ext cx="10065439" cy="4087114"/>
              <a:chOff x="-2117925" y="-38100"/>
              <a:chExt cx="2650978" cy="10764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2117925" y="23190"/>
                <a:ext cx="533053" cy="1015151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1015151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820067"/>
                    </a:lnTo>
                    <a:cubicBezTo>
                      <a:pt x="533053" y="927809"/>
                      <a:pt x="445711" y="1015151"/>
                      <a:pt x="337969" y="1015151"/>
                    </a:cubicBezTo>
                    <a:lnTo>
                      <a:pt x="195084" y="1015151"/>
                    </a:lnTo>
                    <a:cubicBezTo>
                      <a:pt x="143345" y="1015151"/>
                      <a:pt x="93724" y="994598"/>
                      <a:pt x="57139" y="958012"/>
                    </a:cubicBezTo>
                    <a:cubicBezTo>
                      <a:pt x="20553" y="921427"/>
                      <a:pt x="0" y="871807"/>
                      <a:pt x="0" y="820067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533053" cy="1053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3416864" y="3977449"/>
              <a:ext cx="1498014" cy="3272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HelveticaNeue 4"/>
                </a:rPr>
                <a:t>Online tests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3558413" y="3889399"/>
            <a:ext cx="166494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Sift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​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5695180" y="5502167"/>
            <a:ext cx="7223501" cy="3663903"/>
            <a:chOff x="0" y="0"/>
            <a:chExt cx="2160252" cy="96497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160252" cy="964979"/>
            </a:xfrm>
            <a:custGeom>
              <a:avLst/>
              <a:gdLst/>
              <a:ahLst/>
              <a:cxnLst/>
              <a:rect l="l" t="t" r="r" b="b"/>
              <a:pathLst>
                <a:path w="2160252" h="964979">
                  <a:moveTo>
                    <a:pt x="48138" y="0"/>
                  </a:moveTo>
                  <a:lnTo>
                    <a:pt x="2112114" y="0"/>
                  </a:lnTo>
                  <a:cubicBezTo>
                    <a:pt x="2124881" y="0"/>
                    <a:pt x="2137125" y="5072"/>
                    <a:pt x="2146152" y="14099"/>
                  </a:cubicBezTo>
                  <a:cubicBezTo>
                    <a:pt x="2155180" y="23127"/>
                    <a:pt x="2160252" y="35371"/>
                    <a:pt x="2160252" y="48138"/>
                  </a:cubicBezTo>
                  <a:lnTo>
                    <a:pt x="2160252" y="916840"/>
                  </a:lnTo>
                  <a:cubicBezTo>
                    <a:pt x="2160252" y="943426"/>
                    <a:pt x="2138699" y="964979"/>
                    <a:pt x="2112114" y="964979"/>
                  </a:cubicBezTo>
                  <a:lnTo>
                    <a:pt x="48138" y="964979"/>
                  </a:lnTo>
                  <a:cubicBezTo>
                    <a:pt x="21552" y="964979"/>
                    <a:pt x="0" y="943426"/>
                    <a:pt x="0" y="916840"/>
                  </a:cubicBezTo>
                  <a:lnTo>
                    <a:pt x="0" y="48138"/>
                  </a:lnTo>
                  <a:cubicBezTo>
                    <a:pt x="0" y="21552"/>
                    <a:pt x="21552" y="0"/>
                    <a:pt x="481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160252" cy="100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6120142" y="6040514"/>
            <a:ext cx="6373575" cy="248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GB" sz="1999">
                <a:solidFill>
                  <a:srgbClr val="142B45"/>
                </a:solidFill>
                <a:latin typeface="Montserrat"/>
              </a:rPr>
              <a:t>If you meet the minimum standard of online tests, you will be invited to fill out a full application form including your degree modules.</a:t>
            </a:r>
          </a:p>
          <a:p>
            <a:pPr>
              <a:lnSpc>
                <a:spcPts val="2799"/>
              </a:lnSpc>
            </a:pPr>
            <a:r>
              <a:rPr lang="en-GB" sz="1999">
                <a:solidFill>
                  <a:srgbClr val="142B45"/>
                </a:solidFill>
                <a:latin typeface="Montserrat"/>
              </a:rPr>
              <a:t>Including a statement of suitability and 3 additional questions, around UK footprint, holding a straight economic degree and strongest topic area. </a:t>
            </a:r>
          </a:p>
        </p:txBody>
      </p:sp>
      <p:sp>
        <p:nvSpPr>
          <p:cNvPr id="42" name="Freeform 42"/>
          <p:cNvSpPr/>
          <p:nvPr/>
        </p:nvSpPr>
        <p:spPr>
          <a:xfrm>
            <a:off x="16689149" y="458549"/>
            <a:ext cx="1140303" cy="1140303"/>
          </a:xfrm>
          <a:custGeom>
            <a:avLst/>
            <a:gdLst/>
            <a:ahLst/>
            <a:cxnLst/>
            <a:rect l="l" t="t" r="r" b="b"/>
            <a:pathLst>
              <a:path w="1140303" h="1140303">
                <a:moveTo>
                  <a:pt x="0" y="0"/>
                </a:moveTo>
                <a:lnTo>
                  <a:pt x="1140302" y="0"/>
                </a:lnTo>
                <a:lnTo>
                  <a:pt x="1140302" y="1140302"/>
                </a:lnTo>
                <a:lnTo>
                  <a:pt x="0" y="11403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689149" y="611148"/>
            <a:ext cx="1140303" cy="836577"/>
          </a:xfrm>
          <a:custGeom>
            <a:avLst/>
            <a:gdLst/>
            <a:ahLst/>
            <a:cxnLst/>
            <a:rect l="l" t="t" r="r" b="b"/>
            <a:pathLst>
              <a:path w="1140303" h="836577">
                <a:moveTo>
                  <a:pt x="0" y="0"/>
                </a:moveTo>
                <a:lnTo>
                  <a:pt x="1140302" y="0"/>
                </a:lnTo>
                <a:lnTo>
                  <a:pt x="1140302" y="836577"/>
                </a:lnTo>
                <a:lnTo>
                  <a:pt x="0" y="8365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44" name="Group 19">
            <a:extLst>
              <a:ext uri="{FF2B5EF4-FFF2-40B4-BE49-F238E27FC236}">
                <a16:creationId xmlns:a16="http://schemas.microsoft.com/office/drawing/2014/main" id="{CE92C2CB-AD53-2B99-B406-4F56FEC31E2B}"/>
              </a:ext>
            </a:extLst>
          </p:cNvPr>
          <p:cNvGrpSpPr/>
          <p:nvPr/>
        </p:nvGrpSpPr>
        <p:grpSpPr>
          <a:xfrm>
            <a:off x="15611885" y="3372272"/>
            <a:ext cx="2023937" cy="1758903"/>
            <a:chOff x="0" y="0"/>
            <a:chExt cx="533053" cy="463250"/>
          </a:xfrm>
        </p:grpSpPr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59C53AA1-B8DE-A0E1-6914-94EB48A1A000}"/>
                </a:ext>
              </a:extLst>
            </p:cNvPr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31EF2E8-5D2D-3AD2-0932-33E73B21ABC0}"/>
                </a:ext>
              </a:extLst>
            </p:cNvPr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47" name="Group 28">
            <a:extLst>
              <a:ext uri="{FF2B5EF4-FFF2-40B4-BE49-F238E27FC236}">
                <a16:creationId xmlns:a16="http://schemas.microsoft.com/office/drawing/2014/main" id="{C6BC5251-92E2-295C-4B13-C201DE7D724F}"/>
              </a:ext>
            </a:extLst>
          </p:cNvPr>
          <p:cNvGrpSpPr/>
          <p:nvPr/>
        </p:nvGrpSpPr>
        <p:grpSpPr>
          <a:xfrm>
            <a:off x="15611885" y="5257237"/>
            <a:ext cx="2023937" cy="3854403"/>
            <a:chOff x="0" y="0"/>
            <a:chExt cx="533053" cy="1015151"/>
          </a:xfrm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FCC15FA-26F7-3D11-BD57-489006272124}"/>
                </a:ext>
              </a:extLst>
            </p:cNvPr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6C820234-958A-48F1-7940-3E6A46C5A1A1}"/>
                </a:ext>
              </a:extLst>
            </p:cNvPr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0" name="TextBox 37">
            <a:extLst>
              <a:ext uri="{FF2B5EF4-FFF2-40B4-BE49-F238E27FC236}">
                <a16:creationId xmlns:a16="http://schemas.microsoft.com/office/drawing/2014/main" id="{CD246DAB-3BC5-56D6-4B0B-B7FE14FEC420}"/>
              </a:ext>
            </a:extLst>
          </p:cNvPr>
          <p:cNvSpPr txBox="1"/>
          <p:nvPr/>
        </p:nvSpPr>
        <p:spPr>
          <a:xfrm>
            <a:off x="15793811" y="3847514"/>
            <a:ext cx="166494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Assessment  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Centre​</a:t>
            </a:r>
          </a:p>
        </p:txBody>
      </p:sp>
    </p:spTree>
    <p:extLst>
      <p:ext uri="{BB962C8B-B14F-4D97-AF65-F5344CB8AC3E}">
        <p14:creationId xmlns:p14="http://schemas.microsoft.com/office/powerpoint/2010/main" val="860335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4027119" y="9258300"/>
            <a:ext cx="4260881" cy="778360"/>
            <a:chOff x="0" y="0"/>
            <a:chExt cx="1760158" cy="321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60158" cy="321538"/>
            </a:xfrm>
            <a:custGeom>
              <a:avLst/>
              <a:gdLst/>
              <a:ahLst/>
              <a:cxnLst/>
              <a:rect l="l" t="t" r="r" b="b"/>
              <a:pathLst>
                <a:path w="1760158" h="321538">
                  <a:moveTo>
                    <a:pt x="0" y="0"/>
                  </a:moveTo>
                  <a:lnTo>
                    <a:pt x="1760158" y="0"/>
                  </a:lnTo>
                  <a:lnTo>
                    <a:pt x="176015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6015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7214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43" r="-234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02663" y="1076325"/>
            <a:ext cx="11072682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How to apply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2663" y="2448358"/>
            <a:ext cx="1313447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Step 1 &gt; registration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75120" y="3514664"/>
            <a:ext cx="2023937" cy="1758903"/>
            <a:chOff x="0" y="0"/>
            <a:chExt cx="533053" cy="4632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56070" y="5429189"/>
            <a:ext cx="2023937" cy="3854403"/>
            <a:chOff x="0" y="0"/>
            <a:chExt cx="533053" cy="101515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107643" y="3996860"/>
            <a:ext cx="1643891" cy="327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Registration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EA494-CD47-F810-A958-3129430C4D75}"/>
              </a:ext>
            </a:extLst>
          </p:cNvPr>
          <p:cNvGrpSpPr/>
          <p:nvPr/>
        </p:nvGrpSpPr>
        <p:grpSpPr>
          <a:xfrm>
            <a:off x="3211389" y="3269496"/>
            <a:ext cx="10065439" cy="5972079"/>
            <a:chOff x="3211389" y="3269496"/>
            <a:chExt cx="10065439" cy="5972079"/>
          </a:xfrm>
        </p:grpSpPr>
        <p:grpSp>
          <p:nvGrpSpPr>
            <p:cNvPr id="16" name="Group 16"/>
            <p:cNvGrpSpPr/>
            <p:nvPr/>
          </p:nvGrpSpPr>
          <p:grpSpPr>
            <a:xfrm>
              <a:off x="3211389" y="3269496"/>
              <a:ext cx="10065439" cy="1991614"/>
              <a:chOff x="-2117925" y="-38100"/>
              <a:chExt cx="2650978" cy="5245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2117925" y="23190"/>
                <a:ext cx="533053" cy="463250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463250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268166"/>
                    </a:lnTo>
                    <a:cubicBezTo>
                      <a:pt x="533053" y="319905"/>
                      <a:pt x="512500" y="369526"/>
                      <a:pt x="475914" y="406111"/>
                    </a:cubicBezTo>
                    <a:cubicBezTo>
                      <a:pt x="439329" y="442697"/>
                      <a:pt x="389709" y="463250"/>
                      <a:pt x="337969" y="463250"/>
                    </a:cubicBezTo>
                    <a:lnTo>
                      <a:pt x="195084" y="463250"/>
                    </a:lnTo>
                    <a:cubicBezTo>
                      <a:pt x="143345" y="463250"/>
                      <a:pt x="93724" y="442697"/>
                      <a:pt x="57139" y="406111"/>
                    </a:cubicBezTo>
                    <a:cubicBezTo>
                      <a:pt x="20553" y="369526"/>
                      <a:pt x="0" y="319905"/>
                      <a:pt x="0" y="268166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3D7DC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533053" cy="50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211389" y="5154461"/>
              <a:ext cx="10065439" cy="4087114"/>
              <a:chOff x="-2117925" y="-38100"/>
              <a:chExt cx="2650978" cy="10764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2117925" y="23190"/>
                <a:ext cx="533053" cy="1015151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1015151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820067"/>
                    </a:lnTo>
                    <a:cubicBezTo>
                      <a:pt x="533053" y="927809"/>
                      <a:pt x="445711" y="1015151"/>
                      <a:pt x="337969" y="1015151"/>
                    </a:cubicBezTo>
                    <a:lnTo>
                      <a:pt x="195084" y="1015151"/>
                    </a:lnTo>
                    <a:cubicBezTo>
                      <a:pt x="143345" y="1015151"/>
                      <a:pt x="93724" y="994598"/>
                      <a:pt x="57139" y="958012"/>
                    </a:cubicBezTo>
                    <a:cubicBezTo>
                      <a:pt x="20553" y="921427"/>
                      <a:pt x="0" y="871807"/>
                      <a:pt x="0" y="820067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533053" cy="1053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3416864" y="3977449"/>
              <a:ext cx="1498014" cy="3272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HelveticaNeue 4"/>
                </a:rPr>
                <a:t>Online tests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950FF86-F98A-2804-3D1C-1F62E79F2832}"/>
              </a:ext>
            </a:extLst>
          </p:cNvPr>
          <p:cNvGrpSpPr/>
          <p:nvPr/>
        </p:nvGrpSpPr>
        <p:grpSpPr>
          <a:xfrm>
            <a:off x="5574730" y="3414157"/>
            <a:ext cx="2023937" cy="5739368"/>
            <a:chOff x="13376487" y="3414157"/>
            <a:chExt cx="2023937" cy="5739368"/>
          </a:xfrm>
        </p:grpSpPr>
        <p:grpSp>
          <p:nvGrpSpPr>
            <p:cNvPr id="19" name="Group 19"/>
            <p:cNvGrpSpPr/>
            <p:nvPr/>
          </p:nvGrpSpPr>
          <p:grpSpPr>
            <a:xfrm>
              <a:off x="13376487" y="3414157"/>
              <a:ext cx="2023937" cy="1758903"/>
              <a:chOff x="0" y="0"/>
              <a:chExt cx="533053" cy="46325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33053" cy="463250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463250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268166"/>
                    </a:lnTo>
                    <a:cubicBezTo>
                      <a:pt x="533053" y="319905"/>
                      <a:pt x="512500" y="369526"/>
                      <a:pt x="475914" y="406111"/>
                    </a:cubicBezTo>
                    <a:cubicBezTo>
                      <a:pt x="439329" y="442697"/>
                      <a:pt x="389709" y="463250"/>
                      <a:pt x="337969" y="463250"/>
                    </a:cubicBezTo>
                    <a:lnTo>
                      <a:pt x="195084" y="463250"/>
                    </a:lnTo>
                    <a:cubicBezTo>
                      <a:pt x="143345" y="463250"/>
                      <a:pt x="93724" y="442697"/>
                      <a:pt x="57139" y="406111"/>
                    </a:cubicBezTo>
                    <a:cubicBezTo>
                      <a:pt x="20553" y="369526"/>
                      <a:pt x="0" y="319905"/>
                      <a:pt x="0" y="268166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3D7DC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533053" cy="50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3376487" y="5299122"/>
              <a:ext cx="2023937" cy="3854403"/>
              <a:chOff x="0" y="0"/>
              <a:chExt cx="533053" cy="101515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33053" cy="1015151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1015151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820067"/>
                    </a:lnTo>
                    <a:cubicBezTo>
                      <a:pt x="533053" y="927809"/>
                      <a:pt x="445711" y="1015151"/>
                      <a:pt x="337969" y="1015151"/>
                    </a:cubicBezTo>
                    <a:lnTo>
                      <a:pt x="195084" y="1015151"/>
                    </a:lnTo>
                    <a:cubicBezTo>
                      <a:pt x="143345" y="1015151"/>
                      <a:pt x="93724" y="994598"/>
                      <a:pt x="57139" y="958012"/>
                    </a:cubicBezTo>
                    <a:cubicBezTo>
                      <a:pt x="20553" y="921427"/>
                      <a:pt x="0" y="871807"/>
                      <a:pt x="0" y="820067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533053" cy="1053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13558413" y="3889399"/>
              <a:ext cx="1664949" cy="1047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HelveticaNeue 4"/>
                </a:rPr>
                <a:t>Application Form</a:t>
              </a:r>
            </a:p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HelveticaNeue 4"/>
                </a:rPr>
                <a:t>​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4A7AC1-277B-D15A-CAC6-0114DF67672E}"/>
              </a:ext>
            </a:extLst>
          </p:cNvPr>
          <p:cNvGrpSpPr/>
          <p:nvPr/>
        </p:nvGrpSpPr>
        <p:grpSpPr>
          <a:xfrm>
            <a:off x="7980408" y="3317842"/>
            <a:ext cx="7813403" cy="5651406"/>
            <a:chOff x="5695180" y="3514664"/>
            <a:chExt cx="7813403" cy="5651406"/>
          </a:xfrm>
        </p:grpSpPr>
        <p:grpSp>
          <p:nvGrpSpPr>
            <p:cNvPr id="31" name="Group 31"/>
            <p:cNvGrpSpPr/>
            <p:nvPr/>
          </p:nvGrpSpPr>
          <p:grpSpPr>
            <a:xfrm>
              <a:off x="5695180" y="3514664"/>
              <a:ext cx="7190163" cy="1758903"/>
              <a:chOff x="0" y="0"/>
              <a:chExt cx="2194668" cy="46325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194669" cy="463250"/>
              </a:xfrm>
              <a:custGeom>
                <a:avLst/>
                <a:gdLst/>
                <a:ahLst/>
                <a:cxnLst/>
                <a:rect l="l" t="t" r="r" b="b"/>
                <a:pathLst>
                  <a:path w="2194669" h="463250">
                    <a:moveTo>
                      <a:pt x="47383" y="0"/>
                    </a:moveTo>
                    <a:lnTo>
                      <a:pt x="2147285" y="0"/>
                    </a:lnTo>
                    <a:cubicBezTo>
                      <a:pt x="2159852" y="0"/>
                      <a:pt x="2171904" y="4992"/>
                      <a:pt x="2180790" y="13878"/>
                    </a:cubicBezTo>
                    <a:cubicBezTo>
                      <a:pt x="2189676" y="22764"/>
                      <a:pt x="2194669" y="34816"/>
                      <a:pt x="2194669" y="47383"/>
                    </a:cubicBezTo>
                    <a:lnTo>
                      <a:pt x="2194669" y="415867"/>
                    </a:lnTo>
                    <a:cubicBezTo>
                      <a:pt x="2194669" y="428434"/>
                      <a:pt x="2189676" y="440486"/>
                      <a:pt x="2180790" y="449372"/>
                    </a:cubicBezTo>
                    <a:cubicBezTo>
                      <a:pt x="2171904" y="458258"/>
                      <a:pt x="2159852" y="463250"/>
                      <a:pt x="2147285" y="463250"/>
                    </a:cubicBezTo>
                    <a:lnTo>
                      <a:pt x="47383" y="463250"/>
                    </a:lnTo>
                    <a:cubicBezTo>
                      <a:pt x="34816" y="463250"/>
                      <a:pt x="22764" y="458258"/>
                      <a:pt x="13878" y="449372"/>
                    </a:cubicBezTo>
                    <a:cubicBezTo>
                      <a:pt x="4992" y="440486"/>
                      <a:pt x="0" y="428434"/>
                      <a:pt x="0" y="415867"/>
                    </a:cubicBezTo>
                    <a:lnTo>
                      <a:pt x="0" y="47383"/>
                    </a:lnTo>
                    <a:cubicBezTo>
                      <a:pt x="0" y="34816"/>
                      <a:pt x="4992" y="22764"/>
                      <a:pt x="13878" y="13878"/>
                    </a:cubicBezTo>
                    <a:cubicBezTo>
                      <a:pt x="22764" y="4992"/>
                      <a:pt x="34816" y="0"/>
                      <a:pt x="47383" y="0"/>
                    </a:cubicBezTo>
                    <a:close/>
                  </a:path>
                </a:pathLst>
              </a:custGeom>
              <a:solidFill>
                <a:srgbClr val="BF311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194668" cy="50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061020" y="4096926"/>
              <a:ext cx="7447563" cy="5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9"/>
                </a:lnSpc>
              </a:pPr>
              <a:r>
                <a:rPr lang="en-US" sz="3150">
                  <a:solidFill>
                    <a:srgbClr val="FFFFFF"/>
                  </a:solidFill>
                  <a:latin typeface="HelveticaNeue 4"/>
                </a:rPr>
                <a:t>Sift</a:t>
              </a:r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5695180" y="5502167"/>
              <a:ext cx="7223501" cy="3663903"/>
              <a:chOff x="0" y="0"/>
              <a:chExt cx="2160252" cy="964978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160252" cy="964979"/>
              </a:xfrm>
              <a:custGeom>
                <a:avLst/>
                <a:gdLst/>
                <a:ahLst/>
                <a:cxnLst/>
                <a:rect l="l" t="t" r="r" b="b"/>
                <a:pathLst>
                  <a:path w="2160252" h="964979">
                    <a:moveTo>
                      <a:pt x="48138" y="0"/>
                    </a:moveTo>
                    <a:lnTo>
                      <a:pt x="2112114" y="0"/>
                    </a:lnTo>
                    <a:cubicBezTo>
                      <a:pt x="2124881" y="0"/>
                      <a:pt x="2137125" y="5072"/>
                      <a:pt x="2146152" y="14099"/>
                    </a:cubicBezTo>
                    <a:cubicBezTo>
                      <a:pt x="2155180" y="23127"/>
                      <a:pt x="2160252" y="35371"/>
                      <a:pt x="2160252" y="48138"/>
                    </a:cubicBezTo>
                    <a:lnTo>
                      <a:pt x="2160252" y="916840"/>
                    </a:lnTo>
                    <a:cubicBezTo>
                      <a:pt x="2160252" y="943426"/>
                      <a:pt x="2138699" y="964979"/>
                      <a:pt x="2112114" y="964979"/>
                    </a:cubicBezTo>
                    <a:lnTo>
                      <a:pt x="48138" y="964979"/>
                    </a:lnTo>
                    <a:cubicBezTo>
                      <a:pt x="21552" y="964979"/>
                      <a:pt x="0" y="943426"/>
                      <a:pt x="0" y="916840"/>
                    </a:cubicBezTo>
                    <a:lnTo>
                      <a:pt x="0" y="48138"/>
                    </a:lnTo>
                    <a:cubicBezTo>
                      <a:pt x="0" y="21552"/>
                      <a:pt x="21552" y="0"/>
                      <a:pt x="48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2160252" cy="1003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6120142" y="6040514"/>
              <a:ext cx="6373575" cy="10508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GB" sz="1999">
                  <a:solidFill>
                    <a:srgbClr val="142B45"/>
                  </a:solidFill>
                  <a:latin typeface="Montserrat"/>
                </a:rPr>
                <a:t>If you are successful at both tests, you will then be sifted on your economics qualifications, including the full description of your modules.</a:t>
              </a:r>
            </a:p>
          </p:txBody>
        </p:sp>
      </p:grpSp>
      <p:sp>
        <p:nvSpPr>
          <p:cNvPr id="42" name="Freeform 42"/>
          <p:cNvSpPr/>
          <p:nvPr/>
        </p:nvSpPr>
        <p:spPr>
          <a:xfrm>
            <a:off x="16689149" y="458549"/>
            <a:ext cx="1140303" cy="1140303"/>
          </a:xfrm>
          <a:custGeom>
            <a:avLst/>
            <a:gdLst/>
            <a:ahLst/>
            <a:cxnLst/>
            <a:rect l="l" t="t" r="r" b="b"/>
            <a:pathLst>
              <a:path w="1140303" h="1140303">
                <a:moveTo>
                  <a:pt x="0" y="0"/>
                </a:moveTo>
                <a:lnTo>
                  <a:pt x="1140302" y="0"/>
                </a:lnTo>
                <a:lnTo>
                  <a:pt x="1140302" y="1140302"/>
                </a:lnTo>
                <a:lnTo>
                  <a:pt x="0" y="11403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689149" y="611148"/>
            <a:ext cx="1140303" cy="836577"/>
          </a:xfrm>
          <a:custGeom>
            <a:avLst/>
            <a:gdLst/>
            <a:ahLst/>
            <a:cxnLst/>
            <a:rect l="l" t="t" r="r" b="b"/>
            <a:pathLst>
              <a:path w="1140303" h="836577">
                <a:moveTo>
                  <a:pt x="0" y="0"/>
                </a:moveTo>
                <a:lnTo>
                  <a:pt x="1140302" y="0"/>
                </a:lnTo>
                <a:lnTo>
                  <a:pt x="1140302" y="836577"/>
                </a:lnTo>
                <a:lnTo>
                  <a:pt x="0" y="8365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44" name="Group 19">
            <a:extLst>
              <a:ext uri="{FF2B5EF4-FFF2-40B4-BE49-F238E27FC236}">
                <a16:creationId xmlns:a16="http://schemas.microsoft.com/office/drawing/2014/main" id="{CE92C2CB-AD53-2B99-B406-4F56FEC31E2B}"/>
              </a:ext>
            </a:extLst>
          </p:cNvPr>
          <p:cNvGrpSpPr/>
          <p:nvPr/>
        </p:nvGrpSpPr>
        <p:grpSpPr>
          <a:xfrm>
            <a:off x="15611885" y="3372272"/>
            <a:ext cx="2023937" cy="1758903"/>
            <a:chOff x="0" y="0"/>
            <a:chExt cx="533053" cy="463250"/>
          </a:xfrm>
        </p:grpSpPr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59C53AA1-B8DE-A0E1-6914-94EB48A1A000}"/>
                </a:ext>
              </a:extLst>
            </p:cNvPr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31EF2E8-5D2D-3AD2-0932-33E73B21ABC0}"/>
                </a:ext>
              </a:extLst>
            </p:cNvPr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47" name="Group 28">
            <a:extLst>
              <a:ext uri="{FF2B5EF4-FFF2-40B4-BE49-F238E27FC236}">
                <a16:creationId xmlns:a16="http://schemas.microsoft.com/office/drawing/2014/main" id="{C6BC5251-92E2-295C-4B13-C201DE7D724F}"/>
              </a:ext>
            </a:extLst>
          </p:cNvPr>
          <p:cNvGrpSpPr/>
          <p:nvPr/>
        </p:nvGrpSpPr>
        <p:grpSpPr>
          <a:xfrm>
            <a:off x="15611885" y="5257237"/>
            <a:ext cx="2023937" cy="3854403"/>
            <a:chOff x="0" y="0"/>
            <a:chExt cx="533053" cy="1015151"/>
          </a:xfrm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FCC15FA-26F7-3D11-BD57-489006272124}"/>
                </a:ext>
              </a:extLst>
            </p:cNvPr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6C820234-958A-48F1-7940-3E6A46C5A1A1}"/>
                </a:ext>
              </a:extLst>
            </p:cNvPr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0" name="TextBox 37">
            <a:extLst>
              <a:ext uri="{FF2B5EF4-FFF2-40B4-BE49-F238E27FC236}">
                <a16:creationId xmlns:a16="http://schemas.microsoft.com/office/drawing/2014/main" id="{CD246DAB-3BC5-56D6-4B0B-B7FE14FEC420}"/>
              </a:ext>
            </a:extLst>
          </p:cNvPr>
          <p:cNvSpPr txBox="1"/>
          <p:nvPr/>
        </p:nvSpPr>
        <p:spPr>
          <a:xfrm>
            <a:off x="15793811" y="3847514"/>
            <a:ext cx="166494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Assessment  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Centre​</a:t>
            </a:r>
          </a:p>
        </p:txBody>
      </p:sp>
    </p:spTree>
    <p:extLst>
      <p:ext uri="{BB962C8B-B14F-4D97-AF65-F5344CB8AC3E}">
        <p14:creationId xmlns:p14="http://schemas.microsoft.com/office/powerpoint/2010/main" val="369248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4027119" y="9258300"/>
            <a:ext cx="4260881" cy="778360"/>
            <a:chOff x="0" y="0"/>
            <a:chExt cx="1760158" cy="321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60158" cy="321538"/>
            </a:xfrm>
            <a:custGeom>
              <a:avLst/>
              <a:gdLst/>
              <a:ahLst/>
              <a:cxnLst/>
              <a:rect l="l" t="t" r="r" b="b"/>
              <a:pathLst>
                <a:path w="1760158" h="321538">
                  <a:moveTo>
                    <a:pt x="0" y="0"/>
                  </a:moveTo>
                  <a:lnTo>
                    <a:pt x="1760158" y="0"/>
                  </a:lnTo>
                  <a:lnTo>
                    <a:pt x="176015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6015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7214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43" r="-234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02663" y="1076325"/>
            <a:ext cx="11072682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How to apply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2663" y="2448358"/>
            <a:ext cx="1313447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Step 1 &gt; registration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75120" y="3514664"/>
            <a:ext cx="2023937" cy="1758903"/>
            <a:chOff x="0" y="0"/>
            <a:chExt cx="533053" cy="4632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268166"/>
                  </a:lnTo>
                  <a:cubicBezTo>
                    <a:pt x="533053" y="319905"/>
                    <a:pt x="512500" y="369526"/>
                    <a:pt x="475914" y="406111"/>
                  </a:cubicBezTo>
                  <a:cubicBezTo>
                    <a:pt x="439329" y="442697"/>
                    <a:pt x="389709" y="463250"/>
                    <a:pt x="337969" y="463250"/>
                  </a:cubicBezTo>
                  <a:lnTo>
                    <a:pt x="195084" y="463250"/>
                  </a:lnTo>
                  <a:cubicBezTo>
                    <a:pt x="143345" y="463250"/>
                    <a:pt x="93724" y="442697"/>
                    <a:pt x="57139" y="406111"/>
                  </a:cubicBezTo>
                  <a:cubicBezTo>
                    <a:pt x="20553" y="369526"/>
                    <a:pt x="0" y="319905"/>
                    <a:pt x="0" y="268166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56070" y="5429189"/>
            <a:ext cx="2023937" cy="3854403"/>
            <a:chOff x="0" y="0"/>
            <a:chExt cx="533053" cy="101515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33053" cy="1015151"/>
            </a:xfrm>
            <a:custGeom>
              <a:avLst/>
              <a:gdLst/>
              <a:ahLst/>
              <a:cxnLst/>
              <a:rect l="l" t="t" r="r" b="b"/>
              <a:pathLst>
                <a:path w="533053" h="1015151">
                  <a:moveTo>
                    <a:pt x="195084" y="0"/>
                  </a:moveTo>
                  <a:lnTo>
                    <a:pt x="337969" y="0"/>
                  </a:lnTo>
                  <a:cubicBezTo>
                    <a:pt x="445711" y="0"/>
                    <a:pt x="533053" y="87342"/>
                    <a:pt x="533053" y="195084"/>
                  </a:cubicBezTo>
                  <a:lnTo>
                    <a:pt x="533053" y="820067"/>
                  </a:lnTo>
                  <a:cubicBezTo>
                    <a:pt x="533053" y="927809"/>
                    <a:pt x="445711" y="1015151"/>
                    <a:pt x="337969" y="1015151"/>
                  </a:cubicBezTo>
                  <a:lnTo>
                    <a:pt x="195084" y="1015151"/>
                  </a:lnTo>
                  <a:cubicBezTo>
                    <a:pt x="143345" y="1015151"/>
                    <a:pt x="93724" y="994598"/>
                    <a:pt x="57139" y="958012"/>
                  </a:cubicBezTo>
                  <a:cubicBezTo>
                    <a:pt x="20553" y="921427"/>
                    <a:pt x="0" y="871807"/>
                    <a:pt x="0" y="820067"/>
                  </a:cubicBezTo>
                  <a:lnTo>
                    <a:pt x="0" y="195084"/>
                  </a:lnTo>
                  <a:cubicBezTo>
                    <a:pt x="0" y="143345"/>
                    <a:pt x="20553" y="93724"/>
                    <a:pt x="57139" y="57139"/>
                  </a:cubicBezTo>
                  <a:cubicBezTo>
                    <a:pt x="93724" y="20553"/>
                    <a:pt x="143345" y="0"/>
                    <a:pt x="1950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33053" cy="1053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107643" y="3996860"/>
            <a:ext cx="1643891" cy="327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HelveticaNeue 4"/>
              </a:rPr>
              <a:t>Registration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EA494-CD47-F810-A958-3129430C4D75}"/>
              </a:ext>
            </a:extLst>
          </p:cNvPr>
          <p:cNvGrpSpPr/>
          <p:nvPr/>
        </p:nvGrpSpPr>
        <p:grpSpPr>
          <a:xfrm>
            <a:off x="3211389" y="3269496"/>
            <a:ext cx="10065439" cy="5972079"/>
            <a:chOff x="3211389" y="3269496"/>
            <a:chExt cx="10065439" cy="5972079"/>
          </a:xfrm>
        </p:grpSpPr>
        <p:grpSp>
          <p:nvGrpSpPr>
            <p:cNvPr id="16" name="Group 16"/>
            <p:cNvGrpSpPr/>
            <p:nvPr/>
          </p:nvGrpSpPr>
          <p:grpSpPr>
            <a:xfrm>
              <a:off x="3211389" y="3269496"/>
              <a:ext cx="10065439" cy="1991614"/>
              <a:chOff x="-2117925" y="-38100"/>
              <a:chExt cx="2650978" cy="5245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2117925" y="23190"/>
                <a:ext cx="533053" cy="463250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463250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268166"/>
                    </a:lnTo>
                    <a:cubicBezTo>
                      <a:pt x="533053" y="319905"/>
                      <a:pt x="512500" y="369526"/>
                      <a:pt x="475914" y="406111"/>
                    </a:cubicBezTo>
                    <a:cubicBezTo>
                      <a:pt x="439329" y="442697"/>
                      <a:pt x="389709" y="463250"/>
                      <a:pt x="337969" y="463250"/>
                    </a:cubicBezTo>
                    <a:lnTo>
                      <a:pt x="195084" y="463250"/>
                    </a:lnTo>
                    <a:cubicBezTo>
                      <a:pt x="143345" y="463250"/>
                      <a:pt x="93724" y="442697"/>
                      <a:pt x="57139" y="406111"/>
                    </a:cubicBezTo>
                    <a:cubicBezTo>
                      <a:pt x="20553" y="369526"/>
                      <a:pt x="0" y="319905"/>
                      <a:pt x="0" y="268166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3D7DC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533053" cy="50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211389" y="5154461"/>
              <a:ext cx="10065439" cy="4087114"/>
              <a:chOff x="-2117925" y="-38100"/>
              <a:chExt cx="2650978" cy="10764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2117925" y="23190"/>
                <a:ext cx="533053" cy="1015151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1015151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820067"/>
                    </a:lnTo>
                    <a:cubicBezTo>
                      <a:pt x="533053" y="927809"/>
                      <a:pt x="445711" y="1015151"/>
                      <a:pt x="337969" y="1015151"/>
                    </a:cubicBezTo>
                    <a:lnTo>
                      <a:pt x="195084" y="1015151"/>
                    </a:lnTo>
                    <a:cubicBezTo>
                      <a:pt x="143345" y="1015151"/>
                      <a:pt x="93724" y="994598"/>
                      <a:pt x="57139" y="958012"/>
                    </a:cubicBezTo>
                    <a:cubicBezTo>
                      <a:pt x="20553" y="921427"/>
                      <a:pt x="0" y="871807"/>
                      <a:pt x="0" y="820067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533053" cy="1053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3416864" y="3977449"/>
              <a:ext cx="1498014" cy="3272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HelveticaNeue 4"/>
                </a:rPr>
                <a:t>Online tests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950FF86-F98A-2804-3D1C-1F62E79F2832}"/>
              </a:ext>
            </a:extLst>
          </p:cNvPr>
          <p:cNvGrpSpPr/>
          <p:nvPr/>
        </p:nvGrpSpPr>
        <p:grpSpPr>
          <a:xfrm>
            <a:off x="5574730" y="3414157"/>
            <a:ext cx="2023937" cy="5739368"/>
            <a:chOff x="13376487" y="3414157"/>
            <a:chExt cx="2023937" cy="5739368"/>
          </a:xfrm>
        </p:grpSpPr>
        <p:grpSp>
          <p:nvGrpSpPr>
            <p:cNvPr id="19" name="Group 19"/>
            <p:cNvGrpSpPr/>
            <p:nvPr/>
          </p:nvGrpSpPr>
          <p:grpSpPr>
            <a:xfrm>
              <a:off x="13376487" y="3414157"/>
              <a:ext cx="2023937" cy="1758903"/>
              <a:chOff x="0" y="0"/>
              <a:chExt cx="533053" cy="46325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33053" cy="463250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463250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268166"/>
                    </a:lnTo>
                    <a:cubicBezTo>
                      <a:pt x="533053" y="319905"/>
                      <a:pt x="512500" y="369526"/>
                      <a:pt x="475914" y="406111"/>
                    </a:cubicBezTo>
                    <a:cubicBezTo>
                      <a:pt x="439329" y="442697"/>
                      <a:pt x="389709" y="463250"/>
                      <a:pt x="337969" y="463250"/>
                    </a:cubicBezTo>
                    <a:lnTo>
                      <a:pt x="195084" y="463250"/>
                    </a:lnTo>
                    <a:cubicBezTo>
                      <a:pt x="143345" y="463250"/>
                      <a:pt x="93724" y="442697"/>
                      <a:pt x="57139" y="406111"/>
                    </a:cubicBezTo>
                    <a:cubicBezTo>
                      <a:pt x="20553" y="369526"/>
                      <a:pt x="0" y="319905"/>
                      <a:pt x="0" y="268166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3D7DC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533053" cy="50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3376487" y="5299122"/>
              <a:ext cx="2023937" cy="3854403"/>
              <a:chOff x="0" y="0"/>
              <a:chExt cx="533053" cy="101515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33053" cy="1015151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1015151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820067"/>
                    </a:lnTo>
                    <a:cubicBezTo>
                      <a:pt x="533053" y="927809"/>
                      <a:pt x="445711" y="1015151"/>
                      <a:pt x="337969" y="1015151"/>
                    </a:cubicBezTo>
                    <a:lnTo>
                      <a:pt x="195084" y="1015151"/>
                    </a:lnTo>
                    <a:cubicBezTo>
                      <a:pt x="143345" y="1015151"/>
                      <a:pt x="93724" y="994598"/>
                      <a:pt x="57139" y="958012"/>
                    </a:cubicBezTo>
                    <a:cubicBezTo>
                      <a:pt x="20553" y="921427"/>
                      <a:pt x="0" y="871807"/>
                      <a:pt x="0" y="820067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533053" cy="1053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13558413" y="3889399"/>
              <a:ext cx="1664949" cy="1047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HelveticaNeue 4"/>
                </a:rPr>
                <a:t>Application Form</a:t>
              </a:r>
            </a:p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HelveticaNeue 4"/>
                </a:rPr>
                <a:t>​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4A7AC1-277B-D15A-CAC6-0114DF67672E}"/>
              </a:ext>
            </a:extLst>
          </p:cNvPr>
          <p:cNvGrpSpPr/>
          <p:nvPr/>
        </p:nvGrpSpPr>
        <p:grpSpPr>
          <a:xfrm>
            <a:off x="7980408" y="3173181"/>
            <a:ext cx="10267196" cy="6005257"/>
            <a:chOff x="5695180" y="3370003"/>
            <a:chExt cx="10267196" cy="6005257"/>
          </a:xfrm>
        </p:grpSpPr>
        <p:grpSp>
          <p:nvGrpSpPr>
            <p:cNvPr id="31" name="Group 31"/>
            <p:cNvGrpSpPr/>
            <p:nvPr/>
          </p:nvGrpSpPr>
          <p:grpSpPr>
            <a:xfrm>
              <a:off x="5695180" y="3370003"/>
              <a:ext cx="9643958" cy="2112751"/>
              <a:chOff x="0" y="-38100"/>
              <a:chExt cx="2943645" cy="5564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748976" y="55095"/>
                <a:ext cx="2194669" cy="463250"/>
              </a:xfrm>
              <a:custGeom>
                <a:avLst/>
                <a:gdLst/>
                <a:ahLst/>
                <a:cxnLst/>
                <a:rect l="l" t="t" r="r" b="b"/>
                <a:pathLst>
                  <a:path w="2194669" h="463250">
                    <a:moveTo>
                      <a:pt x="47383" y="0"/>
                    </a:moveTo>
                    <a:lnTo>
                      <a:pt x="2147285" y="0"/>
                    </a:lnTo>
                    <a:cubicBezTo>
                      <a:pt x="2159852" y="0"/>
                      <a:pt x="2171904" y="4992"/>
                      <a:pt x="2180790" y="13878"/>
                    </a:cubicBezTo>
                    <a:cubicBezTo>
                      <a:pt x="2189676" y="22764"/>
                      <a:pt x="2194669" y="34816"/>
                      <a:pt x="2194669" y="47383"/>
                    </a:cubicBezTo>
                    <a:lnTo>
                      <a:pt x="2194669" y="415867"/>
                    </a:lnTo>
                    <a:cubicBezTo>
                      <a:pt x="2194669" y="428434"/>
                      <a:pt x="2189676" y="440486"/>
                      <a:pt x="2180790" y="449372"/>
                    </a:cubicBezTo>
                    <a:cubicBezTo>
                      <a:pt x="2171904" y="458258"/>
                      <a:pt x="2159852" y="463250"/>
                      <a:pt x="2147285" y="463250"/>
                    </a:cubicBezTo>
                    <a:lnTo>
                      <a:pt x="47383" y="463250"/>
                    </a:lnTo>
                    <a:cubicBezTo>
                      <a:pt x="34816" y="463250"/>
                      <a:pt x="22764" y="458258"/>
                      <a:pt x="13878" y="449372"/>
                    </a:cubicBezTo>
                    <a:cubicBezTo>
                      <a:pt x="4992" y="440486"/>
                      <a:pt x="0" y="428434"/>
                      <a:pt x="0" y="415867"/>
                    </a:cubicBezTo>
                    <a:lnTo>
                      <a:pt x="0" y="47383"/>
                    </a:lnTo>
                    <a:cubicBezTo>
                      <a:pt x="0" y="34816"/>
                      <a:pt x="4992" y="22764"/>
                      <a:pt x="13878" y="13878"/>
                    </a:cubicBezTo>
                    <a:cubicBezTo>
                      <a:pt x="22764" y="4992"/>
                      <a:pt x="34816" y="0"/>
                      <a:pt x="47383" y="0"/>
                    </a:cubicBezTo>
                    <a:close/>
                  </a:path>
                </a:pathLst>
              </a:custGeom>
              <a:solidFill>
                <a:srgbClr val="BF311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194668" cy="50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8514813" y="4306114"/>
              <a:ext cx="7447563" cy="5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9"/>
                </a:lnSpc>
              </a:pPr>
              <a:r>
                <a:rPr lang="en-US" sz="3150">
                  <a:solidFill>
                    <a:srgbClr val="FFFFFF"/>
                  </a:solidFill>
                  <a:latin typeface="HelveticaNeue 4"/>
                </a:rPr>
                <a:t>Assessment Centre</a:t>
              </a:r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8148975" y="5255412"/>
              <a:ext cx="7223501" cy="4119848"/>
              <a:chOff x="733829" y="-64989"/>
              <a:chExt cx="2160252" cy="108506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733829" y="55095"/>
                <a:ext cx="2160252" cy="964979"/>
              </a:xfrm>
              <a:custGeom>
                <a:avLst/>
                <a:gdLst/>
                <a:ahLst/>
                <a:cxnLst/>
                <a:rect l="l" t="t" r="r" b="b"/>
                <a:pathLst>
                  <a:path w="2160252" h="964979">
                    <a:moveTo>
                      <a:pt x="48138" y="0"/>
                    </a:moveTo>
                    <a:lnTo>
                      <a:pt x="2112114" y="0"/>
                    </a:lnTo>
                    <a:cubicBezTo>
                      <a:pt x="2124881" y="0"/>
                      <a:pt x="2137125" y="5072"/>
                      <a:pt x="2146152" y="14099"/>
                    </a:cubicBezTo>
                    <a:cubicBezTo>
                      <a:pt x="2155180" y="23127"/>
                      <a:pt x="2160252" y="35371"/>
                      <a:pt x="2160252" y="48138"/>
                    </a:cubicBezTo>
                    <a:lnTo>
                      <a:pt x="2160252" y="916840"/>
                    </a:lnTo>
                    <a:cubicBezTo>
                      <a:pt x="2160252" y="943426"/>
                      <a:pt x="2138699" y="964979"/>
                      <a:pt x="2112114" y="964979"/>
                    </a:cubicBezTo>
                    <a:lnTo>
                      <a:pt x="48138" y="964979"/>
                    </a:lnTo>
                    <a:cubicBezTo>
                      <a:pt x="21552" y="964979"/>
                      <a:pt x="0" y="943426"/>
                      <a:pt x="0" y="916840"/>
                    </a:cubicBezTo>
                    <a:lnTo>
                      <a:pt x="0" y="48138"/>
                    </a:lnTo>
                    <a:cubicBezTo>
                      <a:pt x="0" y="21552"/>
                      <a:pt x="21552" y="0"/>
                      <a:pt x="48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33829" y="-64989"/>
                <a:ext cx="2160252" cy="1003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8281766" y="5864987"/>
              <a:ext cx="6864935" cy="343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000">
                  <a:solidFill>
                    <a:srgbClr val="142B45"/>
                  </a:solidFill>
                  <a:latin typeface="Montserrat"/>
                </a:rPr>
                <a:t>Those passing the sift will be taken forward to a virtual assessment day. There are three separate economics exercises (technical report, presentation and SAQs) to complete. You will also be assessed against three strength competencies and three behaviour competencies:</a:t>
              </a:r>
            </a:p>
            <a:p>
              <a:pPr>
                <a:lnSpc>
                  <a:spcPct val="150000"/>
                </a:lnSpc>
              </a:pPr>
              <a:r>
                <a:rPr lang="en-GB" sz="1000" b="1">
                  <a:solidFill>
                    <a:srgbClr val="142B45"/>
                  </a:solidFill>
                  <a:latin typeface="Montserrat"/>
                </a:rPr>
                <a:t>Technical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000">
                  <a:solidFill>
                    <a:srgbClr val="142B45"/>
                  </a:solidFill>
                  <a:latin typeface="Montserrat"/>
                </a:rPr>
                <a:t>Knowledge of economics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000">
                  <a:solidFill>
                    <a:srgbClr val="142B45"/>
                  </a:solidFill>
                  <a:latin typeface="Montserrat"/>
                </a:rPr>
                <a:t>Application of Economics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000">
                  <a:solidFill>
                    <a:srgbClr val="142B45"/>
                  </a:solidFill>
                  <a:latin typeface="Montserrat"/>
                </a:rPr>
                <a:t>Communications</a:t>
              </a:r>
              <a:br>
                <a:rPr lang="en-GB" sz="1000">
                  <a:solidFill>
                    <a:srgbClr val="142B45"/>
                  </a:solidFill>
                  <a:latin typeface="Montserrat"/>
                </a:rPr>
              </a:br>
              <a:endParaRPr lang="en-GB" sz="1000">
                <a:solidFill>
                  <a:srgbClr val="142B45"/>
                </a:solidFill>
                <a:latin typeface="Montserrat"/>
              </a:endParaRPr>
            </a:p>
            <a:p>
              <a:pPr>
                <a:lnSpc>
                  <a:spcPct val="150000"/>
                </a:lnSpc>
              </a:pPr>
              <a:r>
                <a:rPr lang="en-GB" sz="1000" b="1">
                  <a:solidFill>
                    <a:srgbClr val="142B45"/>
                  </a:solidFill>
                  <a:latin typeface="Montserrat"/>
                </a:rPr>
                <a:t>Behaviour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000">
                  <a:solidFill>
                    <a:srgbClr val="142B45"/>
                  </a:solidFill>
                  <a:latin typeface="Montserrat"/>
                </a:rPr>
                <a:t>Making Effective Decisions 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000">
                  <a:solidFill>
                    <a:srgbClr val="142B45"/>
                  </a:solidFill>
                  <a:latin typeface="Montserrat"/>
                </a:rPr>
                <a:t>Delivering at Pace 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000">
                  <a:solidFill>
                    <a:srgbClr val="142B45"/>
                  </a:solidFill>
                  <a:latin typeface="Montserrat"/>
                </a:rPr>
                <a:t>Working together </a:t>
              </a:r>
              <a:br>
                <a:rPr lang="en-GB" sz="1000">
                  <a:solidFill>
                    <a:srgbClr val="142B45"/>
                  </a:solidFill>
                  <a:latin typeface="Montserrat"/>
                </a:rPr>
              </a:br>
              <a:endParaRPr lang="en-GB" sz="1000">
                <a:solidFill>
                  <a:srgbClr val="142B45"/>
                </a:solidFill>
                <a:latin typeface="Montserrat"/>
              </a:endParaRPr>
            </a:p>
            <a:p>
              <a:pPr>
                <a:lnSpc>
                  <a:spcPct val="150000"/>
                </a:lnSpc>
              </a:pPr>
              <a:r>
                <a:rPr lang="en-GB" sz="1000">
                  <a:solidFill>
                    <a:srgbClr val="142B45"/>
                  </a:solidFill>
                  <a:latin typeface="Montserrat"/>
                </a:rPr>
                <a:t>You must pass all six competencies to be successful for this scheme.</a:t>
              </a:r>
            </a:p>
            <a:p>
              <a:pPr>
                <a:lnSpc>
                  <a:spcPct val="150000"/>
                </a:lnSpc>
              </a:pPr>
              <a:r>
                <a:rPr lang="en-GB" sz="1000">
                  <a:solidFill>
                    <a:srgbClr val="142B45"/>
                  </a:solidFill>
                  <a:latin typeface="Montserrat"/>
                </a:rPr>
                <a:t>You will receive further guidance in advance of the interview.</a:t>
              </a:r>
            </a:p>
          </p:txBody>
        </p:sp>
      </p:grpSp>
      <p:sp>
        <p:nvSpPr>
          <p:cNvPr id="42" name="Freeform 42"/>
          <p:cNvSpPr/>
          <p:nvPr/>
        </p:nvSpPr>
        <p:spPr>
          <a:xfrm>
            <a:off x="16689149" y="458549"/>
            <a:ext cx="1140303" cy="1140303"/>
          </a:xfrm>
          <a:custGeom>
            <a:avLst/>
            <a:gdLst/>
            <a:ahLst/>
            <a:cxnLst/>
            <a:rect l="l" t="t" r="r" b="b"/>
            <a:pathLst>
              <a:path w="1140303" h="1140303">
                <a:moveTo>
                  <a:pt x="0" y="0"/>
                </a:moveTo>
                <a:lnTo>
                  <a:pt x="1140302" y="0"/>
                </a:lnTo>
                <a:lnTo>
                  <a:pt x="1140302" y="1140302"/>
                </a:lnTo>
                <a:lnTo>
                  <a:pt x="0" y="11403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689149" y="611148"/>
            <a:ext cx="1140303" cy="836577"/>
          </a:xfrm>
          <a:custGeom>
            <a:avLst/>
            <a:gdLst/>
            <a:ahLst/>
            <a:cxnLst/>
            <a:rect l="l" t="t" r="r" b="b"/>
            <a:pathLst>
              <a:path w="1140303" h="836577">
                <a:moveTo>
                  <a:pt x="0" y="0"/>
                </a:moveTo>
                <a:lnTo>
                  <a:pt x="1140302" y="0"/>
                </a:lnTo>
                <a:lnTo>
                  <a:pt x="1140302" y="836577"/>
                </a:lnTo>
                <a:lnTo>
                  <a:pt x="0" y="8365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71D5282-77BB-F972-3937-2EDD98B16BB9}"/>
              </a:ext>
            </a:extLst>
          </p:cNvPr>
          <p:cNvGrpSpPr/>
          <p:nvPr/>
        </p:nvGrpSpPr>
        <p:grpSpPr>
          <a:xfrm>
            <a:off x="8070862" y="3426702"/>
            <a:ext cx="2023937" cy="5739368"/>
            <a:chOff x="15611885" y="3372272"/>
            <a:chExt cx="2023937" cy="5739368"/>
          </a:xfrm>
        </p:grpSpPr>
        <p:grpSp>
          <p:nvGrpSpPr>
            <p:cNvPr id="44" name="Group 19">
              <a:extLst>
                <a:ext uri="{FF2B5EF4-FFF2-40B4-BE49-F238E27FC236}">
                  <a16:creationId xmlns:a16="http://schemas.microsoft.com/office/drawing/2014/main" id="{CE92C2CB-AD53-2B99-B406-4F56FEC31E2B}"/>
                </a:ext>
              </a:extLst>
            </p:cNvPr>
            <p:cNvGrpSpPr/>
            <p:nvPr/>
          </p:nvGrpSpPr>
          <p:grpSpPr>
            <a:xfrm>
              <a:off x="15611885" y="3372272"/>
              <a:ext cx="2023937" cy="1758903"/>
              <a:chOff x="0" y="0"/>
              <a:chExt cx="533053" cy="463250"/>
            </a:xfrm>
          </p:grpSpPr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59C53AA1-B8DE-A0E1-6914-94EB48A1A000}"/>
                  </a:ext>
                </a:extLst>
              </p:cNvPr>
              <p:cNvSpPr/>
              <p:nvPr/>
            </p:nvSpPr>
            <p:spPr>
              <a:xfrm>
                <a:off x="0" y="0"/>
                <a:ext cx="533053" cy="463250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463250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268166"/>
                    </a:lnTo>
                    <a:cubicBezTo>
                      <a:pt x="533053" y="319905"/>
                      <a:pt x="512500" y="369526"/>
                      <a:pt x="475914" y="406111"/>
                    </a:cubicBezTo>
                    <a:cubicBezTo>
                      <a:pt x="439329" y="442697"/>
                      <a:pt x="389709" y="463250"/>
                      <a:pt x="337969" y="463250"/>
                    </a:cubicBezTo>
                    <a:lnTo>
                      <a:pt x="195084" y="463250"/>
                    </a:lnTo>
                    <a:cubicBezTo>
                      <a:pt x="143345" y="463250"/>
                      <a:pt x="93724" y="442697"/>
                      <a:pt x="57139" y="406111"/>
                    </a:cubicBezTo>
                    <a:cubicBezTo>
                      <a:pt x="20553" y="369526"/>
                      <a:pt x="0" y="319905"/>
                      <a:pt x="0" y="268166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3D7DCA"/>
              </a:solidFill>
            </p:spPr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A31EF2E8-5D2D-3AD2-0932-33E73B21ABC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33053" cy="50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47" name="Group 28">
              <a:extLst>
                <a:ext uri="{FF2B5EF4-FFF2-40B4-BE49-F238E27FC236}">
                  <a16:creationId xmlns:a16="http://schemas.microsoft.com/office/drawing/2014/main" id="{C6BC5251-92E2-295C-4B13-C201DE7D724F}"/>
                </a:ext>
              </a:extLst>
            </p:cNvPr>
            <p:cNvGrpSpPr/>
            <p:nvPr/>
          </p:nvGrpSpPr>
          <p:grpSpPr>
            <a:xfrm>
              <a:off x="15611885" y="5257237"/>
              <a:ext cx="2023937" cy="3854403"/>
              <a:chOff x="0" y="0"/>
              <a:chExt cx="533053" cy="1015151"/>
            </a:xfrm>
          </p:grpSpPr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6FCC15FA-26F7-3D11-BD57-489006272124}"/>
                  </a:ext>
                </a:extLst>
              </p:cNvPr>
              <p:cNvSpPr/>
              <p:nvPr/>
            </p:nvSpPr>
            <p:spPr>
              <a:xfrm>
                <a:off x="0" y="0"/>
                <a:ext cx="533053" cy="1015151"/>
              </a:xfrm>
              <a:custGeom>
                <a:avLst/>
                <a:gdLst/>
                <a:ahLst/>
                <a:cxnLst/>
                <a:rect l="l" t="t" r="r" b="b"/>
                <a:pathLst>
                  <a:path w="533053" h="1015151">
                    <a:moveTo>
                      <a:pt x="195084" y="0"/>
                    </a:moveTo>
                    <a:lnTo>
                      <a:pt x="337969" y="0"/>
                    </a:lnTo>
                    <a:cubicBezTo>
                      <a:pt x="445711" y="0"/>
                      <a:pt x="533053" y="87342"/>
                      <a:pt x="533053" y="195084"/>
                    </a:cubicBezTo>
                    <a:lnTo>
                      <a:pt x="533053" y="820067"/>
                    </a:lnTo>
                    <a:cubicBezTo>
                      <a:pt x="533053" y="927809"/>
                      <a:pt x="445711" y="1015151"/>
                      <a:pt x="337969" y="1015151"/>
                    </a:cubicBezTo>
                    <a:lnTo>
                      <a:pt x="195084" y="1015151"/>
                    </a:lnTo>
                    <a:cubicBezTo>
                      <a:pt x="143345" y="1015151"/>
                      <a:pt x="93724" y="994598"/>
                      <a:pt x="57139" y="958012"/>
                    </a:cubicBezTo>
                    <a:cubicBezTo>
                      <a:pt x="20553" y="921427"/>
                      <a:pt x="0" y="871807"/>
                      <a:pt x="0" y="820067"/>
                    </a:cubicBezTo>
                    <a:lnTo>
                      <a:pt x="0" y="195084"/>
                    </a:lnTo>
                    <a:cubicBezTo>
                      <a:pt x="0" y="143345"/>
                      <a:pt x="20553" y="93724"/>
                      <a:pt x="57139" y="57139"/>
                    </a:cubicBezTo>
                    <a:cubicBezTo>
                      <a:pt x="93724" y="20553"/>
                      <a:pt x="143345" y="0"/>
                      <a:pt x="195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9" name="TextBox 30">
                <a:extLst>
                  <a:ext uri="{FF2B5EF4-FFF2-40B4-BE49-F238E27FC236}">
                    <a16:creationId xmlns:a16="http://schemas.microsoft.com/office/drawing/2014/main" id="{6C820234-958A-48F1-7940-3E6A46C5A1A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33053" cy="1053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50" name="TextBox 37">
              <a:extLst>
                <a:ext uri="{FF2B5EF4-FFF2-40B4-BE49-F238E27FC236}">
                  <a16:creationId xmlns:a16="http://schemas.microsoft.com/office/drawing/2014/main" id="{CD246DAB-3BC5-56D6-4B0B-B7FE14FEC420}"/>
                </a:ext>
              </a:extLst>
            </p:cNvPr>
            <p:cNvSpPr txBox="1"/>
            <p:nvPr/>
          </p:nvSpPr>
          <p:spPr>
            <a:xfrm>
              <a:off x="15793811" y="3847514"/>
              <a:ext cx="1664949" cy="327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HelveticaNeue 4"/>
                </a:rPr>
                <a:t>Sift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375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6231" y="738552"/>
            <a:ext cx="211015" cy="3741536"/>
            <a:chOff x="0" y="0"/>
            <a:chExt cx="281354" cy="4988714"/>
          </a:xfrm>
        </p:grpSpPr>
        <p:sp>
          <p:nvSpPr>
            <p:cNvPr id="3" name="Freeform 3"/>
            <p:cNvSpPr/>
            <p:nvPr/>
          </p:nvSpPr>
          <p:spPr>
            <a:xfrm rot="-5400000">
              <a:off x="-422031" y="422031"/>
              <a:ext cx="1125415" cy="281354"/>
            </a:xfrm>
            <a:custGeom>
              <a:avLst/>
              <a:gdLst/>
              <a:ahLst/>
              <a:cxnLst/>
              <a:rect l="l" t="t" r="r" b="b"/>
              <a:pathLst>
                <a:path w="1125415" h="281354">
                  <a:moveTo>
                    <a:pt x="0" y="0"/>
                  </a:moveTo>
                  <a:lnTo>
                    <a:pt x="1125416" y="0"/>
                  </a:lnTo>
                  <a:lnTo>
                    <a:pt x="1125416" y="281354"/>
                  </a:lnTo>
                  <a:lnTo>
                    <a:pt x="0" y="281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AutoShape 4"/>
            <p:cNvSpPr/>
            <p:nvPr/>
          </p:nvSpPr>
          <p:spPr>
            <a:xfrm rot="-5400000">
              <a:off x="-1478061" y="3331876"/>
              <a:ext cx="3275576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5" name="Freeform 5"/>
          <p:cNvSpPr/>
          <p:nvPr/>
        </p:nvSpPr>
        <p:spPr>
          <a:xfrm>
            <a:off x="0" y="-1556936"/>
            <a:ext cx="18817208" cy="12513444"/>
          </a:xfrm>
          <a:custGeom>
            <a:avLst/>
            <a:gdLst/>
            <a:ahLst/>
            <a:cxnLst/>
            <a:rect l="l" t="t" r="r" b="b"/>
            <a:pathLst>
              <a:path w="18817208" h="12513444">
                <a:moveTo>
                  <a:pt x="0" y="0"/>
                </a:moveTo>
                <a:lnTo>
                  <a:pt x="18817208" y="0"/>
                </a:lnTo>
                <a:lnTo>
                  <a:pt x="18817208" y="12513443"/>
                </a:lnTo>
                <a:lnTo>
                  <a:pt x="0" y="1251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380" r="-2138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-180975"/>
            <a:ext cx="18288000" cy="10648950"/>
            <a:chOff x="0" y="0"/>
            <a:chExt cx="4816593" cy="28046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804662"/>
            </a:xfrm>
            <a:custGeom>
              <a:avLst/>
              <a:gdLst/>
              <a:ahLst/>
              <a:cxnLst/>
              <a:rect l="l" t="t" r="r" b="b"/>
              <a:pathLst>
                <a:path w="4816592" h="2804662">
                  <a:moveTo>
                    <a:pt x="0" y="0"/>
                  </a:moveTo>
                  <a:lnTo>
                    <a:pt x="4816592" y="0"/>
                  </a:lnTo>
                  <a:lnTo>
                    <a:pt x="4816592" y="2804662"/>
                  </a:lnTo>
                  <a:lnTo>
                    <a:pt x="0" y="2804662"/>
                  </a:lnTo>
                  <a:close/>
                </a:path>
              </a:pathLst>
            </a:custGeom>
            <a:solidFill>
              <a:srgbClr val="000000">
                <a:alpha val="4392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2842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837920"/>
            <a:ext cx="13130082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8"/>
              </a:lnSpc>
              <a:spcBef>
                <a:spcPct val="0"/>
              </a:spcBef>
            </a:pPr>
            <a:r>
              <a:rPr lang="en-US" sz="12598">
                <a:solidFill>
                  <a:srgbClr val="FFFFFF"/>
                </a:solidFill>
                <a:latin typeface="HelveticaNeue 2"/>
              </a:rPr>
              <a:t>Hear from our economists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689149" y="458549"/>
            <a:ext cx="1140303" cy="1140303"/>
            <a:chOff x="0" y="0"/>
            <a:chExt cx="1520404" cy="15204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3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F311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24000" y="2548302"/>
            <a:ext cx="9010749" cy="217551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9"/>
              </a:lnSpc>
            </a:pPr>
            <a:r>
              <a:rPr lang="en-US" sz="12600">
                <a:solidFill>
                  <a:srgbClr val="000000"/>
                </a:solidFill>
                <a:latin typeface="HelveticaNeue 2"/>
              </a:rPr>
              <a:t>Questions?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689149" y="458549"/>
            <a:ext cx="1140303" cy="1140303"/>
            <a:chOff x="0" y="0"/>
            <a:chExt cx="1520404" cy="15204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9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6703" y="0"/>
            <a:ext cx="19152223" cy="10791229"/>
            <a:chOff x="0" y="0"/>
            <a:chExt cx="25536298" cy="143883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635" b="7635"/>
            <a:stretch>
              <a:fillRect/>
            </a:stretch>
          </p:blipFill>
          <p:spPr>
            <a:xfrm flipH="1">
              <a:off x="0" y="0"/>
              <a:ext cx="25536298" cy="14388305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16799708" y="105507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-66553"/>
            <a:ext cx="11090908" cy="10648950"/>
            <a:chOff x="0" y="0"/>
            <a:chExt cx="2921062" cy="2804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21062" cy="2804662"/>
            </a:xfrm>
            <a:custGeom>
              <a:avLst/>
              <a:gdLst/>
              <a:ahLst/>
              <a:cxnLst/>
              <a:rect l="l" t="t" r="r" b="b"/>
              <a:pathLst>
                <a:path w="2921062" h="2804662">
                  <a:moveTo>
                    <a:pt x="0" y="0"/>
                  </a:moveTo>
                  <a:lnTo>
                    <a:pt x="2921062" y="0"/>
                  </a:lnTo>
                  <a:lnTo>
                    <a:pt x="2921062" y="2804662"/>
                  </a:lnTo>
                  <a:lnTo>
                    <a:pt x="0" y="2804662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21062" cy="2842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769431"/>
            <a:ext cx="7338058" cy="1220841"/>
            <a:chOff x="0" y="0"/>
            <a:chExt cx="1932657" cy="3215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32657" cy="321538"/>
            </a:xfrm>
            <a:custGeom>
              <a:avLst/>
              <a:gdLst/>
              <a:ahLst/>
              <a:cxnLst/>
              <a:rect l="l" t="t" r="r" b="b"/>
              <a:pathLst>
                <a:path w="1932657" h="321538">
                  <a:moveTo>
                    <a:pt x="0" y="0"/>
                  </a:moveTo>
                  <a:lnTo>
                    <a:pt x="1932657" y="0"/>
                  </a:lnTo>
                  <a:lnTo>
                    <a:pt x="1932657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32657" cy="359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34449" y="9018199"/>
            <a:ext cx="967869" cy="823997"/>
          </a:xfrm>
          <a:custGeom>
            <a:avLst/>
            <a:gdLst/>
            <a:ahLst/>
            <a:cxnLst/>
            <a:rect l="l" t="t" r="r" b="b"/>
            <a:pathLst>
              <a:path w="967869" h="823997">
                <a:moveTo>
                  <a:pt x="0" y="0"/>
                </a:moveTo>
                <a:lnTo>
                  <a:pt x="967869" y="0"/>
                </a:lnTo>
                <a:lnTo>
                  <a:pt x="967869" y="823997"/>
                </a:lnTo>
                <a:lnTo>
                  <a:pt x="0" y="823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76179" y="9041105"/>
            <a:ext cx="1354500" cy="897041"/>
          </a:xfrm>
          <a:custGeom>
            <a:avLst/>
            <a:gdLst/>
            <a:ahLst/>
            <a:cxnLst/>
            <a:rect l="l" t="t" r="r" b="b"/>
            <a:pathLst>
              <a:path w="1354500" h="897041">
                <a:moveTo>
                  <a:pt x="0" y="0"/>
                </a:moveTo>
                <a:lnTo>
                  <a:pt x="1354500" y="0"/>
                </a:lnTo>
                <a:lnTo>
                  <a:pt x="1354500" y="897041"/>
                </a:lnTo>
                <a:lnTo>
                  <a:pt x="0" y="8970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62960" y="9077605"/>
            <a:ext cx="1530448" cy="801091"/>
          </a:xfrm>
          <a:custGeom>
            <a:avLst/>
            <a:gdLst/>
            <a:ahLst/>
            <a:cxnLst/>
            <a:rect l="l" t="t" r="r" b="b"/>
            <a:pathLst>
              <a:path w="1530448" h="801091">
                <a:moveTo>
                  <a:pt x="0" y="0"/>
                </a:moveTo>
                <a:lnTo>
                  <a:pt x="1530448" y="0"/>
                </a:lnTo>
                <a:lnTo>
                  <a:pt x="1530448" y="801091"/>
                </a:lnTo>
                <a:lnTo>
                  <a:pt x="0" y="8010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43" r="-2343"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1028700" y="3424359"/>
            <a:ext cx="2261045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028700" y="5262898"/>
            <a:ext cx="776731" cy="775760"/>
          </a:xfrm>
          <a:custGeom>
            <a:avLst/>
            <a:gdLst/>
            <a:ahLst/>
            <a:cxnLst/>
            <a:rect l="l" t="t" r="r" b="b"/>
            <a:pathLst>
              <a:path w="776731" h="775760">
                <a:moveTo>
                  <a:pt x="0" y="0"/>
                </a:moveTo>
                <a:lnTo>
                  <a:pt x="776731" y="0"/>
                </a:lnTo>
                <a:lnTo>
                  <a:pt x="776731" y="775760"/>
                </a:lnTo>
                <a:lnTo>
                  <a:pt x="0" y="775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5844" y="6247953"/>
            <a:ext cx="749587" cy="749587"/>
          </a:xfrm>
          <a:custGeom>
            <a:avLst/>
            <a:gdLst/>
            <a:ahLst/>
            <a:cxnLst/>
            <a:rect l="l" t="t" r="r" b="b"/>
            <a:pathLst>
              <a:path w="749587" h="749587">
                <a:moveTo>
                  <a:pt x="0" y="0"/>
                </a:moveTo>
                <a:lnTo>
                  <a:pt x="749587" y="0"/>
                </a:lnTo>
                <a:lnTo>
                  <a:pt x="749587" y="749587"/>
                </a:lnTo>
                <a:lnTo>
                  <a:pt x="0" y="749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18384" y="7243351"/>
            <a:ext cx="787048" cy="787048"/>
          </a:xfrm>
          <a:custGeom>
            <a:avLst/>
            <a:gdLst/>
            <a:ahLst/>
            <a:cxnLst/>
            <a:rect l="l" t="t" r="r" b="b"/>
            <a:pathLst>
              <a:path w="787048" h="787048">
                <a:moveTo>
                  <a:pt x="0" y="0"/>
                </a:moveTo>
                <a:lnTo>
                  <a:pt x="787047" y="0"/>
                </a:lnTo>
                <a:lnTo>
                  <a:pt x="787047" y="787047"/>
                </a:lnTo>
                <a:lnTo>
                  <a:pt x="0" y="7870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27608" y="3719848"/>
            <a:ext cx="1495576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</a:rPr>
              <a:t>Please follow us for more information on our 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</a:rPr>
              <a:t>recruitment schemes: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77868" y="5328833"/>
            <a:ext cx="4559492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HelveticaNeue 4"/>
              </a:rPr>
              <a:t>@ges_uk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83813" y="6300801"/>
            <a:ext cx="9107095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HelveticaNeue 4"/>
              </a:rPr>
              <a:t>@ges_uk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83813" y="7314930"/>
            <a:ext cx="12386054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HelveticaNeue 4"/>
              </a:rPr>
              <a:t>@governmenteconomicservice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7608" y="1806696"/>
            <a:ext cx="11072682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HelveticaNeue 2"/>
              </a:rPr>
              <a:t>How to apply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6689149" y="458549"/>
            <a:ext cx="1140303" cy="1140303"/>
            <a:chOff x="0" y="0"/>
            <a:chExt cx="1520404" cy="152040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29413" y="0"/>
            <a:ext cx="4158587" cy="10287000"/>
            <a:chOff x="0" y="0"/>
            <a:chExt cx="554478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3701" r="29415"/>
            <a:stretch>
              <a:fillRect/>
            </a:stretch>
          </p:blipFill>
          <p:spPr>
            <a:xfrm>
              <a:off x="0" y="0"/>
              <a:ext cx="5544782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689149" y="458549"/>
            <a:ext cx="1140303" cy="1140303"/>
            <a:chOff x="0" y="0"/>
            <a:chExt cx="1520404" cy="15204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402663" y="1076325"/>
            <a:ext cx="87265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Hello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2663" y="2862295"/>
            <a:ext cx="11774524" cy="489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Today’s session will cover: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An overview of the Government Economic Service (GES) </a:t>
            </a: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Overview of the Assistant Economist Scheme</a:t>
            </a: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What the application process looks like</a:t>
            </a: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HelveticaNeue 3"/>
              </a:rPr>
              <a:t>Hear from a GES assistant economist</a:t>
            </a: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Q&amp;A session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  <a:p>
            <a:pPr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HelveticaNeue 3 Bold"/>
              </a:rPr>
              <a:t>Please keep your cameras and microphones off for the duration of the session, and submit your questions in the chat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3144803" y="9258300"/>
            <a:ext cx="5143197" cy="778360"/>
            <a:chOff x="0" y="0"/>
            <a:chExt cx="6857596" cy="103781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857596" cy="1037813"/>
              <a:chOff x="0" y="0"/>
              <a:chExt cx="2124640" cy="3215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24640" cy="321538"/>
              </a:xfrm>
              <a:custGeom>
                <a:avLst/>
                <a:gdLst/>
                <a:ahLst/>
                <a:cxnLst/>
                <a:rect l="l" t="t" r="r" b="b"/>
                <a:pathLst>
                  <a:path w="2124640" h="321538">
                    <a:moveTo>
                      <a:pt x="0" y="0"/>
                    </a:moveTo>
                    <a:lnTo>
                      <a:pt x="2124640" y="0"/>
                    </a:lnTo>
                    <a:lnTo>
                      <a:pt x="2124640" y="321538"/>
                    </a:lnTo>
                    <a:lnTo>
                      <a:pt x="0" y="3215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24640" cy="359638"/>
              </a:xfrm>
              <a:prstGeom prst="rect">
                <a:avLst/>
              </a:prstGeom>
            </p:spPr>
            <p:txBody>
              <a:bodyPr lIns="32388" tIns="32388" rIns="32388" bIns="32388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5834814" y="168675"/>
              <a:ext cx="822767" cy="700464"/>
            </a:xfrm>
            <a:custGeom>
              <a:avLst/>
              <a:gdLst/>
              <a:ahLst/>
              <a:cxnLst/>
              <a:rect l="l" t="t" r="r" b="b"/>
              <a:pathLst>
                <a:path w="822767" h="700464">
                  <a:moveTo>
                    <a:pt x="0" y="0"/>
                  </a:moveTo>
                  <a:lnTo>
                    <a:pt x="822767" y="0"/>
                  </a:lnTo>
                  <a:lnTo>
                    <a:pt x="822767" y="700464"/>
                  </a:lnTo>
                  <a:lnTo>
                    <a:pt x="0" y="700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776539" y="202683"/>
              <a:ext cx="1151435" cy="762558"/>
            </a:xfrm>
            <a:custGeom>
              <a:avLst/>
              <a:gdLst/>
              <a:ahLst/>
              <a:cxnLst/>
              <a:rect l="l" t="t" r="r" b="b"/>
              <a:pathLst>
                <a:path w="1151435" h="762558">
                  <a:moveTo>
                    <a:pt x="0" y="0"/>
                  </a:moveTo>
                  <a:lnTo>
                    <a:pt x="1151435" y="0"/>
                  </a:lnTo>
                  <a:lnTo>
                    <a:pt x="1151435" y="762557"/>
                  </a:lnTo>
                  <a:lnTo>
                    <a:pt x="0" y="762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650035" y="243465"/>
              <a:ext cx="1301005" cy="680992"/>
            </a:xfrm>
            <a:custGeom>
              <a:avLst/>
              <a:gdLst/>
              <a:ahLst/>
              <a:cxnLst/>
              <a:rect l="l" t="t" r="r" b="b"/>
              <a:pathLst>
                <a:path w="1301005" h="680992">
                  <a:moveTo>
                    <a:pt x="0" y="0"/>
                  </a:moveTo>
                  <a:lnTo>
                    <a:pt x="1301004" y="0"/>
                  </a:lnTo>
                  <a:lnTo>
                    <a:pt x="1301004" y="680993"/>
                  </a:lnTo>
                  <a:lnTo>
                    <a:pt x="0" y="68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343" r="-2343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28378" y="0"/>
            <a:ext cx="7707903" cy="10287000"/>
            <a:chOff x="0" y="0"/>
            <a:chExt cx="10277203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0277203" cy="13716000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689149" y="458549"/>
            <a:ext cx="1140303" cy="1140303"/>
            <a:chOff x="0" y="0"/>
            <a:chExt cx="1520404" cy="15204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027119" y="9258300"/>
            <a:ext cx="4260881" cy="778360"/>
            <a:chOff x="0" y="0"/>
            <a:chExt cx="1760158" cy="3215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60158" cy="321538"/>
            </a:xfrm>
            <a:custGeom>
              <a:avLst/>
              <a:gdLst/>
              <a:ahLst/>
              <a:cxnLst/>
              <a:rect l="l" t="t" r="r" b="b"/>
              <a:pathLst>
                <a:path w="1760158" h="321538">
                  <a:moveTo>
                    <a:pt x="0" y="0"/>
                  </a:moveTo>
                  <a:lnTo>
                    <a:pt x="1760158" y="0"/>
                  </a:lnTo>
                  <a:lnTo>
                    <a:pt x="176015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6015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30478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43" r="-234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422962" y="2498886"/>
            <a:ext cx="6544446" cy="5289228"/>
          </a:xfrm>
          <a:custGeom>
            <a:avLst/>
            <a:gdLst/>
            <a:ahLst/>
            <a:cxnLst/>
            <a:rect l="l" t="t" r="r" b="b"/>
            <a:pathLst>
              <a:path w="6544446" h="5289228">
                <a:moveTo>
                  <a:pt x="0" y="0"/>
                </a:moveTo>
                <a:lnTo>
                  <a:pt x="6544446" y="0"/>
                </a:lnTo>
                <a:lnTo>
                  <a:pt x="6544446" y="5289228"/>
                </a:lnTo>
                <a:lnTo>
                  <a:pt x="0" y="52892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402663" y="1076325"/>
            <a:ext cx="87265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Who are we?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2663" y="2862295"/>
            <a:ext cx="7741337" cy="52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We are the professional body for economists in the UK Civil Service, established in 1964.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• We are the largest recruiter of economists in the UK, with over 3,500 professionals across government.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• Our members are employed, paid and managed by their departments or agencies.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• We help the government to make decisions based on high quality analysis.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</p:txBody>
      </p:sp>
      <p:sp>
        <p:nvSpPr>
          <p:cNvPr id="19" name="AutoShape 19"/>
          <p:cNvSpPr/>
          <p:nvPr/>
        </p:nvSpPr>
        <p:spPr>
          <a:xfrm flipH="1" flipV="1">
            <a:off x="10114900" y="2910018"/>
            <a:ext cx="14287" cy="4878096"/>
          </a:xfrm>
          <a:prstGeom prst="line">
            <a:avLst/>
          </a:prstGeom>
          <a:ln w="28575" cap="rnd">
            <a:solidFill>
              <a:srgbClr val="BF311A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875019"/>
            <a:ext cx="18288000" cy="6746652"/>
            <a:chOff x="0" y="0"/>
            <a:chExt cx="4816593" cy="17768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776896"/>
            </a:xfrm>
            <a:custGeom>
              <a:avLst/>
              <a:gdLst/>
              <a:ahLst/>
              <a:cxnLst/>
              <a:rect l="l" t="t" r="r" b="b"/>
              <a:pathLst>
                <a:path w="4816592" h="1776896">
                  <a:moveTo>
                    <a:pt x="0" y="0"/>
                  </a:moveTo>
                  <a:lnTo>
                    <a:pt x="4816592" y="0"/>
                  </a:lnTo>
                  <a:lnTo>
                    <a:pt x="4816592" y="1776896"/>
                  </a:lnTo>
                  <a:lnTo>
                    <a:pt x="0" y="1776896"/>
                  </a:lnTo>
                  <a:close/>
                </a:path>
              </a:pathLst>
            </a:custGeom>
            <a:solidFill>
              <a:srgbClr val="BF311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814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-5376337">
            <a:off x="-400441" y="3267441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4027119" y="9258300"/>
            <a:ext cx="4260881" cy="778360"/>
            <a:chOff x="0" y="0"/>
            <a:chExt cx="1760158" cy="321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0158" cy="321538"/>
            </a:xfrm>
            <a:custGeom>
              <a:avLst/>
              <a:gdLst/>
              <a:ahLst/>
              <a:cxnLst/>
              <a:rect l="l" t="t" r="r" b="b"/>
              <a:pathLst>
                <a:path w="1760158" h="321538">
                  <a:moveTo>
                    <a:pt x="0" y="0"/>
                  </a:moveTo>
                  <a:lnTo>
                    <a:pt x="1760158" y="0"/>
                  </a:lnTo>
                  <a:lnTo>
                    <a:pt x="176015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6015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69393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43" r="-2343"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2017131" y="5634275"/>
            <a:ext cx="61709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028700" y="5675762"/>
            <a:ext cx="1888129" cy="3274456"/>
            <a:chOff x="0" y="0"/>
            <a:chExt cx="497285" cy="862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285" cy="862408"/>
            </a:xfrm>
            <a:custGeom>
              <a:avLst/>
              <a:gdLst/>
              <a:ahLst/>
              <a:cxnLst/>
              <a:rect l="l" t="t" r="r" b="b"/>
              <a:pathLst>
                <a:path w="497285" h="862408">
                  <a:moveTo>
                    <a:pt x="165851" y="843339"/>
                  </a:moveTo>
                  <a:cubicBezTo>
                    <a:pt x="191346" y="854853"/>
                    <a:pt x="220330" y="862408"/>
                    <a:pt x="248776" y="862408"/>
                  </a:cubicBezTo>
                  <a:cubicBezTo>
                    <a:pt x="277224" y="862408"/>
                    <a:pt x="304598" y="855931"/>
                    <a:pt x="329823" y="844417"/>
                  </a:cubicBezTo>
                  <a:cubicBezTo>
                    <a:pt x="330361" y="844058"/>
                    <a:pt x="330897" y="844058"/>
                    <a:pt x="331434" y="843699"/>
                  </a:cubicBezTo>
                  <a:cubicBezTo>
                    <a:pt x="426167" y="797643"/>
                    <a:pt x="495943" y="676029"/>
                    <a:pt x="497285" y="532804"/>
                  </a:cubicBezTo>
                  <a:lnTo>
                    <a:pt x="497285" y="0"/>
                  </a:lnTo>
                  <a:lnTo>
                    <a:pt x="0" y="0"/>
                  </a:lnTo>
                  <a:lnTo>
                    <a:pt x="0" y="532409"/>
                  </a:lnTo>
                  <a:cubicBezTo>
                    <a:pt x="1342" y="676748"/>
                    <a:pt x="70044" y="798363"/>
                    <a:pt x="165851" y="8433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97285" cy="77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4666966"/>
            <a:ext cx="1888129" cy="1640879"/>
            <a:chOff x="0" y="0"/>
            <a:chExt cx="533053" cy="4632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209116" y="0"/>
                  </a:moveTo>
                  <a:lnTo>
                    <a:pt x="323937" y="0"/>
                  </a:lnTo>
                  <a:cubicBezTo>
                    <a:pt x="439429" y="0"/>
                    <a:pt x="533053" y="93624"/>
                    <a:pt x="533053" y="209116"/>
                  </a:cubicBezTo>
                  <a:lnTo>
                    <a:pt x="533053" y="254134"/>
                  </a:lnTo>
                  <a:cubicBezTo>
                    <a:pt x="533053" y="369626"/>
                    <a:pt x="439429" y="463250"/>
                    <a:pt x="323937" y="463250"/>
                  </a:cubicBezTo>
                  <a:lnTo>
                    <a:pt x="209116" y="463250"/>
                  </a:lnTo>
                  <a:cubicBezTo>
                    <a:pt x="93624" y="463250"/>
                    <a:pt x="0" y="369626"/>
                    <a:pt x="0" y="254134"/>
                  </a:cubicBezTo>
                  <a:lnTo>
                    <a:pt x="0" y="209116"/>
                  </a:lnTo>
                  <a:cubicBezTo>
                    <a:pt x="0" y="93624"/>
                    <a:pt x="93624" y="0"/>
                    <a:pt x="209116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47391" tIns="47391" rIns="47391" bIns="47391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063347" y="5675762"/>
            <a:ext cx="1888129" cy="3274456"/>
            <a:chOff x="0" y="0"/>
            <a:chExt cx="497285" cy="8624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97285" cy="862408"/>
            </a:xfrm>
            <a:custGeom>
              <a:avLst/>
              <a:gdLst/>
              <a:ahLst/>
              <a:cxnLst/>
              <a:rect l="l" t="t" r="r" b="b"/>
              <a:pathLst>
                <a:path w="497285" h="862408">
                  <a:moveTo>
                    <a:pt x="165851" y="843339"/>
                  </a:moveTo>
                  <a:cubicBezTo>
                    <a:pt x="191346" y="854853"/>
                    <a:pt x="220330" y="862408"/>
                    <a:pt x="248776" y="862408"/>
                  </a:cubicBezTo>
                  <a:cubicBezTo>
                    <a:pt x="277224" y="862408"/>
                    <a:pt x="304598" y="855931"/>
                    <a:pt x="329823" y="844417"/>
                  </a:cubicBezTo>
                  <a:cubicBezTo>
                    <a:pt x="330361" y="844058"/>
                    <a:pt x="330897" y="844058"/>
                    <a:pt x="331434" y="843699"/>
                  </a:cubicBezTo>
                  <a:cubicBezTo>
                    <a:pt x="426167" y="797643"/>
                    <a:pt x="495943" y="676029"/>
                    <a:pt x="497285" y="532804"/>
                  </a:cubicBezTo>
                  <a:lnTo>
                    <a:pt x="497285" y="0"/>
                  </a:lnTo>
                  <a:lnTo>
                    <a:pt x="0" y="0"/>
                  </a:lnTo>
                  <a:lnTo>
                    <a:pt x="0" y="532409"/>
                  </a:lnTo>
                  <a:cubicBezTo>
                    <a:pt x="1342" y="676748"/>
                    <a:pt x="70044" y="798363"/>
                    <a:pt x="165851" y="8433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97285" cy="77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063347" y="4666966"/>
            <a:ext cx="1888129" cy="1640879"/>
            <a:chOff x="0" y="0"/>
            <a:chExt cx="533053" cy="4632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209116" y="0"/>
                  </a:moveTo>
                  <a:lnTo>
                    <a:pt x="323937" y="0"/>
                  </a:lnTo>
                  <a:cubicBezTo>
                    <a:pt x="439429" y="0"/>
                    <a:pt x="533053" y="93624"/>
                    <a:pt x="533053" y="209116"/>
                  </a:cubicBezTo>
                  <a:lnTo>
                    <a:pt x="533053" y="254134"/>
                  </a:lnTo>
                  <a:cubicBezTo>
                    <a:pt x="533053" y="369626"/>
                    <a:pt x="439429" y="463250"/>
                    <a:pt x="323937" y="463250"/>
                  </a:cubicBezTo>
                  <a:lnTo>
                    <a:pt x="209116" y="463250"/>
                  </a:lnTo>
                  <a:cubicBezTo>
                    <a:pt x="93624" y="463250"/>
                    <a:pt x="0" y="369626"/>
                    <a:pt x="0" y="254134"/>
                  </a:cubicBezTo>
                  <a:lnTo>
                    <a:pt x="0" y="209116"/>
                  </a:lnTo>
                  <a:cubicBezTo>
                    <a:pt x="0" y="93624"/>
                    <a:pt x="93624" y="0"/>
                    <a:pt x="209116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47391" tIns="47391" rIns="47391" bIns="47391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3555171" y="5004404"/>
            <a:ext cx="904481" cy="904481"/>
          </a:xfrm>
          <a:custGeom>
            <a:avLst/>
            <a:gdLst/>
            <a:ahLst/>
            <a:cxnLst/>
            <a:rect l="l" t="t" r="r" b="b"/>
            <a:pathLst>
              <a:path w="904481" h="904481">
                <a:moveTo>
                  <a:pt x="0" y="0"/>
                </a:moveTo>
                <a:lnTo>
                  <a:pt x="904481" y="0"/>
                </a:lnTo>
                <a:lnTo>
                  <a:pt x="904481" y="904481"/>
                </a:lnTo>
                <a:lnTo>
                  <a:pt x="0" y="9044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5093650" y="5675762"/>
            <a:ext cx="1888129" cy="3274456"/>
            <a:chOff x="0" y="0"/>
            <a:chExt cx="497285" cy="86240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97285" cy="862408"/>
            </a:xfrm>
            <a:custGeom>
              <a:avLst/>
              <a:gdLst/>
              <a:ahLst/>
              <a:cxnLst/>
              <a:rect l="l" t="t" r="r" b="b"/>
              <a:pathLst>
                <a:path w="497285" h="862408">
                  <a:moveTo>
                    <a:pt x="165851" y="843339"/>
                  </a:moveTo>
                  <a:cubicBezTo>
                    <a:pt x="191346" y="854853"/>
                    <a:pt x="220330" y="862408"/>
                    <a:pt x="248776" y="862408"/>
                  </a:cubicBezTo>
                  <a:cubicBezTo>
                    <a:pt x="277224" y="862408"/>
                    <a:pt x="304598" y="855931"/>
                    <a:pt x="329823" y="844417"/>
                  </a:cubicBezTo>
                  <a:cubicBezTo>
                    <a:pt x="330361" y="844058"/>
                    <a:pt x="330897" y="844058"/>
                    <a:pt x="331434" y="843699"/>
                  </a:cubicBezTo>
                  <a:cubicBezTo>
                    <a:pt x="426167" y="797643"/>
                    <a:pt x="495943" y="676029"/>
                    <a:pt x="497285" y="532804"/>
                  </a:cubicBezTo>
                  <a:lnTo>
                    <a:pt x="497285" y="0"/>
                  </a:lnTo>
                  <a:lnTo>
                    <a:pt x="0" y="0"/>
                  </a:lnTo>
                  <a:lnTo>
                    <a:pt x="0" y="532409"/>
                  </a:lnTo>
                  <a:cubicBezTo>
                    <a:pt x="1342" y="676748"/>
                    <a:pt x="70044" y="798363"/>
                    <a:pt x="165851" y="8433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497285" cy="77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093650" y="4694542"/>
            <a:ext cx="1888129" cy="1640879"/>
            <a:chOff x="0" y="0"/>
            <a:chExt cx="533053" cy="4632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209116" y="0"/>
                  </a:moveTo>
                  <a:lnTo>
                    <a:pt x="323937" y="0"/>
                  </a:lnTo>
                  <a:cubicBezTo>
                    <a:pt x="439429" y="0"/>
                    <a:pt x="533053" y="93624"/>
                    <a:pt x="533053" y="209116"/>
                  </a:cubicBezTo>
                  <a:lnTo>
                    <a:pt x="533053" y="254134"/>
                  </a:lnTo>
                  <a:cubicBezTo>
                    <a:pt x="533053" y="369626"/>
                    <a:pt x="439429" y="463250"/>
                    <a:pt x="323937" y="463250"/>
                  </a:cubicBezTo>
                  <a:lnTo>
                    <a:pt x="209116" y="463250"/>
                  </a:lnTo>
                  <a:cubicBezTo>
                    <a:pt x="93624" y="463250"/>
                    <a:pt x="0" y="369626"/>
                    <a:pt x="0" y="254134"/>
                  </a:cubicBezTo>
                  <a:lnTo>
                    <a:pt x="0" y="209116"/>
                  </a:lnTo>
                  <a:cubicBezTo>
                    <a:pt x="0" y="93624"/>
                    <a:pt x="93624" y="0"/>
                    <a:pt x="209116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47391" tIns="47391" rIns="47391" bIns="47391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5530958" y="5004404"/>
            <a:ext cx="1048664" cy="891364"/>
          </a:xfrm>
          <a:custGeom>
            <a:avLst/>
            <a:gdLst/>
            <a:ahLst/>
            <a:cxnLst/>
            <a:rect l="l" t="t" r="r" b="b"/>
            <a:pathLst>
              <a:path w="1048664" h="891364">
                <a:moveTo>
                  <a:pt x="0" y="0"/>
                </a:moveTo>
                <a:lnTo>
                  <a:pt x="1048664" y="0"/>
                </a:lnTo>
                <a:lnTo>
                  <a:pt x="1048664" y="891364"/>
                </a:lnTo>
                <a:lnTo>
                  <a:pt x="0" y="8913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7143704" y="5675762"/>
            <a:ext cx="1888129" cy="3274456"/>
            <a:chOff x="0" y="0"/>
            <a:chExt cx="497285" cy="86240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97285" cy="862408"/>
            </a:xfrm>
            <a:custGeom>
              <a:avLst/>
              <a:gdLst/>
              <a:ahLst/>
              <a:cxnLst/>
              <a:rect l="l" t="t" r="r" b="b"/>
              <a:pathLst>
                <a:path w="497285" h="862408">
                  <a:moveTo>
                    <a:pt x="165851" y="843339"/>
                  </a:moveTo>
                  <a:cubicBezTo>
                    <a:pt x="191346" y="854853"/>
                    <a:pt x="220330" y="862408"/>
                    <a:pt x="248776" y="862408"/>
                  </a:cubicBezTo>
                  <a:cubicBezTo>
                    <a:pt x="277224" y="862408"/>
                    <a:pt x="304598" y="855931"/>
                    <a:pt x="329823" y="844417"/>
                  </a:cubicBezTo>
                  <a:cubicBezTo>
                    <a:pt x="330361" y="844058"/>
                    <a:pt x="330897" y="844058"/>
                    <a:pt x="331434" y="843699"/>
                  </a:cubicBezTo>
                  <a:cubicBezTo>
                    <a:pt x="426167" y="797643"/>
                    <a:pt x="495943" y="676029"/>
                    <a:pt x="497285" y="532804"/>
                  </a:cubicBezTo>
                  <a:lnTo>
                    <a:pt x="497285" y="0"/>
                  </a:lnTo>
                  <a:lnTo>
                    <a:pt x="0" y="0"/>
                  </a:lnTo>
                  <a:lnTo>
                    <a:pt x="0" y="532409"/>
                  </a:lnTo>
                  <a:cubicBezTo>
                    <a:pt x="1342" y="676748"/>
                    <a:pt x="70044" y="798363"/>
                    <a:pt x="165851" y="8433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97285" cy="77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148154" y="4694542"/>
            <a:ext cx="1888129" cy="1640879"/>
            <a:chOff x="0" y="0"/>
            <a:chExt cx="533053" cy="46325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209116" y="0"/>
                  </a:moveTo>
                  <a:lnTo>
                    <a:pt x="323937" y="0"/>
                  </a:lnTo>
                  <a:cubicBezTo>
                    <a:pt x="439429" y="0"/>
                    <a:pt x="533053" y="93624"/>
                    <a:pt x="533053" y="209116"/>
                  </a:cubicBezTo>
                  <a:lnTo>
                    <a:pt x="533053" y="254134"/>
                  </a:lnTo>
                  <a:cubicBezTo>
                    <a:pt x="533053" y="369626"/>
                    <a:pt x="439429" y="463250"/>
                    <a:pt x="323937" y="463250"/>
                  </a:cubicBezTo>
                  <a:lnTo>
                    <a:pt x="209116" y="463250"/>
                  </a:lnTo>
                  <a:cubicBezTo>
                    <a:pt x="93624" y="463250"/>
                    <a:pt x="0" y="369626"/>
                    <a:pt x="0" y="254134"/>
                  </a:cubicBezTo>
                  <a:lnTo>
                    <a:pt x="0" y="209116"/>
                  </a:lnTo>
                  <a:cubicBezTo>
                    <a:pt x="0" y="93624"/>
                    <a:pt x="93624" y="0"/>
                    <a:pt x="209116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47391" tIns="47391" rIns="47391" bIns="47391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7558724" y="5004404"/>
            <a:ext cx="1168704" cy="1021155"/>
          </a:xfrm>
          <a:custGeom>
            <a:avLst/>
            <a:gdLst/>
            <a:ahLst/>
            <a:cxnLst/>
            <a:rect l="l" t="t" r="r" b="b"/>
            <a:pathLst>
              <a:path w="1168704" h="1021155">
                <a:moveTo>
                  <a:pt x="0" y="0"/>
                </a:moveTo>
                <a:lnTo>
                  <a:pt x="1168704" y="0"/>
                </a:lnTo>
                <a:lnTo>
                  <a:pt x="1168704" y="1021155"/>
                </a:lnTo>
                <a:lnTo>
                  <a:pt x="0" y="1021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9161981" y="5633297"/>
            <a:ext cx="1888129" cy="3274456"/>
            <a:chOff x="0" y="0"/>
            <a:chExt cx="497285" cy="86240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97285" cy="862408"/>
            </a:xfrm>
            <a:custGeom>
              <a:avLst/>
              <a:gdLst/>
              <a:ahLst/>
              <a:cxnLst/>
              <a:rect l="l" t="t" r="r" b="b"/>
              <a:pathLst>
                <a:path w="497285" h="862408">
                  <a:moveTo>
                    <a:pt x="165851" y="843339"/>
                  </a:moveTo>
                  <a:cubicBezTo>
                    <a:pt x="191346" y="854853"/>
                    <a:pt x="220330" y="862408"/>
                    <a:pt x="248776" y="862408"/>
                  </a:cubicBezTo>
                  <a:cubicBezTo>
                    <a:pt x="277224" y="862408"/>
                    <a:pt x="304598" y="855931"/>
                    <a:pt x="329823" y="844417"/>
                  </a:cubicBezTo>
                  <a:cubicBezTo>
                    <a:pt x="330361" y="844058"/>
                    <a:pt x="330897" y="844058"/>
                    <a:pt x="331434" y="843699"/>
                  </a:cubicBezTo>
                  <a:cubicBezTo>
                    <a:pt x="426167" y="797643"/>
                    <a:pt x="495943" y="676029"/>
                    <a:pt x="497285" y="532804"/>
                  </a:cubicBezTo>
                  <a:lnTo>
                    <a:pt x="497285" y="0"/>
                  </a:lnTo>
                  <a:lnTo>
                    <a:pt x="0" y="0"/>
                  </a:lnTo>
                  <a:lnTo>
                    <a:pt x="0" y="532409"/>
                  </a:lnTo>
                  <a:cubicBezTo>
                    <a:pt x="1342" y="676748"/>
                    <a:pt x="70044" y="798363"/>
                    <a:pt x="165851" y="8433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97285" cy="77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161981" y="4694542"/>
            <a:ext cx="1888129" cy="1640879"/>
            <a:chOff x="0" y="0"/>
            <a:chExt cx="533053" cy="46325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209116" y="0"/>
                  </a:moveTo>
                  <a:lnTo>
                    <a:pt x="323937" y="0"/>
                  </a:lnTo>
                  <a:cubicBezTo>
                    <a:pt x="439429" y="0"/>
                    <a:pt x="533053" y="93624"/>
                    <a:pt x="533053" y="209116"/>
                  </a:cubicBezTo>
                  <a:lnTo>
                    <a:pt x="533053" y="254134"/>
                  </a:lnTo>
                  <a:cubicBezTo>
                    <a:pt x="533053" y="369626"/>
                    <a:pt x="439429" y="463250"/>
                    <a:pt x="323937" y="463250"/>
                  </a:cubicBezTo>
                  <a:lnTo>
                    <a:pt x="209116" y="463250"/>
                  </a:lnTo>
                  <a:cubicBezTo>
                    <a:pt x="93624" y="463250"/>
                    <a:pt x="0" y="369626"/>
                    <a:pt x="0" y="254134"/>
                  </a:cubicBezTo>
                  <a:lnTo>
                    <a:pt x="0" y="209116"/>
                  </a:lnTo>
                  <a:cubicBezTo>
                    <a:pt x="0" y="93624"/>
                    <a:pt x="93624" y="0"/>
                    <a:pt x="209116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47391" tIns="47391" rIns="47391" bIns="47391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9527629" y="5085735"/>
            <a:ext cx="1156834" cy="741820"/>
          </a:xfrm>
          <a:custGeom>
            <a:avLst/>
            <a:gdLst/>
            <a:ahLst/>
            <a:cxnLst/>
            <a:rect l="l" t="t" r="r" b="b"/>
            <a:pathLst>
              <a:path w="1156834" h="741820">
                <a:moveTo>
                  <a:pt x="0" y="0"/>
                </a:moveTo>
                <a:lnTo>
                  <a:pt x="1156834" y="0"/>
                </a:lnTo>
                <a:lnTo>
                  <a:pt x="1156834" y="741819"/>
                </a:lnTo>
                <a:lnTo>
                  <a:pt x="0" y="7418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9" name="Group 49"/>
          <p:cNvGrpSpPr/>
          <p:nvPr/>
        </p:nvGrpSpPr>
        <p:grpSpPr>
          <a:xfrm>
            <a:off x="11168473" y="5633297"/>
            <a:ext cx="1888129" cy="3274456"/>
            <a:chOff x="0" y="0"/>
            <a:chExt cx="497285" cy="86240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97285" cy="862408"/>
            </a:xfrm>
            <a:custGeom>
              <a:avLst/>
              <a:gdLst/>
              <a:ahLst/>
              <a:cxnLst/>
              <a:rect l="l" t="t" r="r" b="b"/>
              <a:pathLst>
                <a:path w="497285" h="862408">
                  <a:moveTo>
                    <a:pt x="165851" y="843339"/>
                  </a:moveTo>
                  <a:cubicBezTo>
                    <a:pt x="191346" y="854853"/>
                    <a:pt x="220330" y="862408"/>
                    <a:pt x="248776" y="862408"/>
                  </a:cubicBezTo>
                  <a:cubicBezTo>
                    <a:pt x="277224" y="862408"/>
                    <a:pt x="304598" y="855931"/>
                    <a:pt x="329823" y="844417"/>
                  </a:cubicBezTo>
                  <a:cubicBezTo>
                    <a:pt x="330361" y="844058"/>
                    <a:pt x="330897" y="844058"/>
                    <a:pt x="331434" y="843699"/>
                  </a:cubicBezTo>
                  <a:cubicBezTo>
                    <a:pt x="426167" y="797643"/>
                    <a:pt x="495943" y="676029"/>
                    <a:pt x="497285" y="532804"/>
                  </a:cubicBezTo>
                  <a:lnTo>
                    <a:pt x="497285" y="0"/>
                  </a:lnTo>
                  <a:lnTo>
                    <a:pt x="0" y="0"/>
                  </a:lnTo>
                  <a:lnTo>
                    <a:pt x="0" y="532409"/>
                  </a:lnTo>
                  <a:cubicBezTo>
                    <a:pt x="1342" y="676748"/>
                    <a:pt x="70044" y="798363"/>
                    <a:pt x="165851" y="8433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497285" cy="77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1168473" y="4694542"/>
            <a:ext cx="1888129" cy="1640879"/>
            <a:chOff x="0" y="0"/>
            <a:chExt cx="533053" cy="46325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209116" y="0"/>
                  </a:moveTo>
                  <a:lnTo>
                    <a:pt x="323937" y="0"/>
                  </a:lnTo>
                  <a:cubicBezTo>
                    <a:pt x="439429" y="0"/>
                    <a:pt x="533053" y="93624"/>
                    <a:pt x="533053" y="209116"/>
                  </a:cubicBezTo>
                  <a:lnTo>
                    <a:pt x="533053" y="254134"/>
                  </a:lnTo>
                  <a:cubicBezTo>
                    <a:pt x="533053" y="369626"/>
                    <a:pt x="439429" y="463250"/>
                    <a:pt x="323937" y="463250"/>
                  </a:cubicBezTo>
                  <a:lnTo>
                    <a:pt x="209116" y="463250"/>
                  </a:lnTo>
                  <a:cubicBezTo>
                    <a:pt x="93624" y="463250"/>
                    <a:pt x="0" y="369626"/>
                    <a:pt x="0" y="254134"/>
                  </a:cubicBezTo>
                  <a:lnTo>
                    <a:pt x="0" y="209116"/>
                  </a:lnTo>
                  <a:cubicBezTo>
                    <a:pt x="0" y="93624"/>
                    <a:pt x="93624" y="0"/>
                    <a:pt x="209116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47391" tIns="47391" rIns="47391" bIns="47391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>
            <a:off x="11661908" y="4951516"/>
            <a:ext cx="924385" cy="1010257"/>
          </a:xfrm>
          <a:custGeom>
            <a:avLst/>
            <a:gdLst/>
            <a:ahLst/>
            <a:cxnLst/>
            <a:rect l="l" t="t" r="r" b="b"/>
            <a:pathLst>
              <a:path w="924385" h="1010257">
                <a:moveTo>
                  <a:pt x="0" y="0"/>
                </a:moveTo>
                <a:lnTo>
                  <a:pt x="924384" y="0"/>
                </a:lnTo>
                <a:lnTo>
                  <a:pt x="924384" y="1010257"/>
                </a:lnTo>
                <a:lnTo>
                  <a:pt x="0" y="10102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6"/>
          <p:cNvGrpSpPr/>
          <p:nvPr/>
        </p:nvGrpSpPr>
        <p:grpSpPr>
          <a:xfrm>
            <a:off x="13225434" y="5675762"/>
            <a:ext cx="1888129" cy="3274456"/>
            <a:chOff x="0" y="0"/>
            <a:chExt cx="497285" cy="862408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97285" cy="862408"/>
            </a:xfrm>
            <a:custGeom>
              <a:avLst/>
              <a:gdLst/>
              <a:ahLst/>
              <a:cxnLst/>
              <a:rect l="l" t="t" r="r" b="b"/>
              <a:pathLst>
                <a:path w="497285" h="862408">
                  <a:moveTo>
                    <a:pt x="165851" y="843339"/>
                  </a:moveTo>
                  <a:cubicBezTo>
                    <a:pt x="191346" y="854853"/>
                    <a:pt x="220330" y="862408"/>
                    <a:pt x="248776" y="862408"/>
                  </a:cubicBezTo>
                  <a:cubicBezTo>
                    <a:pt x="277224" y="862408"/>
                    <a:pt x="304598" y="855931"/>
                    <a:pt x="329823" y="844417"/>
                  </a:cubicBezTo>
                  <a:cubicBezTo>
                    <a:pt x="330361" y="844058"/>
                    <a:pt x="330897" y="844058"/>
                    <a:pt x="331434" y="843699"/>
                  </a:cubicBezTo>
                  <a:cubicBezTo>
                    <a:pt x="426167" y="797643"/>
                    <a:pt x="495943" y="676029"/>
                    <a:pt x="497285" y="532804"/>
                  </a:cubicBezTo>
                  <a:lnTo>
                    <a:pt x="497285" y="0"/>
                  </a:lnTo>
                  <a:lnTo>
                    <a:pt x="0" y="0"/>
                  </a:lnTo>
                  <a:lnTo>
                    <a:pt x="0" y="532409"/>
                  </a:lnTo>
                  <a:cubicBezTo>
                    <a:pt x="1342" y="676748"/>
                    <a:pt x="70044" y="798363"/>
                    <a:pt x="165851" y="8433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497285" cy="77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3225434" y="4727894"/>
            <a:ext cx="1888129" cy="1640879"/>
            <a:chOff x="0" y="0"/>
            <a:chExt cx="533053" cy="46325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209116" y="0"/>
                  </a:moveTo>
                  <a:lnTo>
                    <a:pt x="323937" y="0"/>
                  </a:lnTo>
                  <a:cubicBezTo>
                    <a:pt x="439429" y="0"/>
                    <a:pt x="533053" y="93624"/>
                    <a:pt x="533053" y="209116"/>
                  </a:cubicBezTo>
                  <a:lnTo>
                    <a:pt x="533053" y="254134"/>
                  </a:lnTo>
                  <a:cubicBezTo>
                    <a:pt x="533053" y="369626"/>
                    <a:pt x="439429" y="463250"/>
                    <a:pt x="323937" y="463250"/>
                  </a:cubicBezTo>
                  <a:lnTo>
                    <a:pt x="209116" y="463250"/>
                  </a:lnTo>
                  <a:cubicBezTo>
                    <a:pt x="93624" y="463250"/>
                    <a:pt x="0" y="369626"/>
                    <a:pt x="0" y="254134"/>
                  </a:cubicBezTo>
                  <a:lnTo>
                    <a:pt x="0" y="209116"/>
                  </a:lnTo>
                  <a:cubicBezTo>
                    <a:pt x="0" y="93624"/>
                    <a:pt x="93624" y="0"/>
                    <a:pt x="209116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47391" tIns="47391" rIns="47391" bIns="47391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2" name="Freeform 62"/>
          <p:cNvSpPr/>
          <p:nvPr/>
        </p:nvSpPr>
        <p:spPr>
          <a:xfrm>
            <a:off x="13678613" y="5030848"/>
            <a:ext cx="968267" cy="968267"/>
          </a:xfrm>
          <a:custGeom>
            <a:avLst/>
            <a:gdLst/>
            <a:ahLst/>
            <a:cxnLst/>
            <a:rect l="l" t="t" r="r" b="b"/>
            <a:pathLst>
              <a:path w="968267" h="968267">
                <a:moveTo>
                  <a:pt x="0" y="0"/>
                </a:moveTo>
                <a:lnTo>
                  <a:pt x="968267" y="0"/>
                </a:lnTo>
                <a:lnTo>
                  <a:pt x="968267" y="968267"/>
                </a:lnTo>
                <a:lnTo>
                  <a:pt x="0" y="9682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63" name="Group 63"/>
          <p:cNvGrpSpPr/>
          <p:nvPr/>
        </p:nvGrpSpPr>
        <p:grpSpPr>
          <a:xfrm>
            <a:off x="15269457" y="5675762"/>
            <a:ext cx="1888129" cy="3274456"/>
            <a:chOff x="0" y="0"/>
            <a:chExt cx="497285" cy="86240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497285" cy="862408"/>
            </a:xfrm>
            <a:custGeom>
              <a:avLst/>
              <a:gdLst/>
              <a:ahLst/>
              <a:cxnLst/>
              <a:rect l="l" t="t" r="r" b="b"/>
              <a:pathLst>
                <a:path w="497285" h="862408">
                  <a:moveTo>
                    <a:pt x="165851" y="843339"/>
                  </a:moveTo>
                  <a:cubicBezTo>
                    <a:pt x="191346" y="854853"/>
                    <a:pt x="220330" y="862408"/>
                    <a:pt x="248776" y="862408"/>
                  </a:cubicBezTo>
                  <a:cubicBezTo>
                    <a:pt x="277224" y="862408"/>
                    <a:pt x="304598" y="855931"/>
                    <a:pt x="329823" y="844417"/>
                  </a:cubicBezTo>
                  <a:cubicBezTo>
                    <a:pt x="330361" y="844058"/>
                    <a:pt x="330897" y="844058"/>
                    <a:pt x="331434" y="843699"/>
                  </a:cubicBezTo>
                  <a:cubicBezTo>
                    <a:pt x="426167" y="797643"/>
                    <a:pt x="495943" y="676029"/>
                    <a:pt x="497285" y="532804"/>
                  </a:cubicBezTo>
                  <a:lnTo>
                    <a:pt x="497285" y="0"/>
                  </a:lnTo>
                  <a:lnTo>
                    <a:pt x="0" y="0"/>
                  </a:lnTo>
                  <a:lnTo>
                    <a:pt x="0" y="532409"/>
                  </a:lnTo>
                  <a:cubicBezTo>
                    <a:pt x="1342" y="676748"/>
                    <a:pt x="70044" y="798363"/>
                    <a:pt x="165851" y="8433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497285" cy="77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5269457" y="4694542"/>
            <a:ext cx="1888129" cy="1640879"/>
            <a:chOff x="0" y="0"/>
            <a:chExt cx="533053" cy="46325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533053" cy="463250"/>
            </a:xfrm>
            <a:custGeom>
              <a:avLst/>
              <a:gdLst/>
              <a:ahLst/>
              <a:cxnLst/>
              <a:rect l="l" t="t" r="r" b="b"/>
              <a:pathLst>
                <a:path w="533053" h="463250">
                  <a:moveTo>
                    <a:pt x="209116" y="0"/>
                  </a:moveTo>
                  <a:lnTo>
                    <a:pt x="323937" y="0"/>
                  </a:lnTo>
                  <a:cubicBezTo>
                    <a:pt x="439429" y="0"/>
                    <a:pt x="533053" y="93624"/>
                    <a:pt x="533053" y="209116"/>
                  </a:cubicBezTo>
                  <a:lnTo>
                    <a:pt x="533053" y="254134"/>
                  </a:lnTo>
                  <a:cubicBezTo>
                    <a:pt x="533053" y="369626"/>
                    <a:pt x="439429" y="463250"/>
                    <a:pt x="323937" y="463250"/>
                  </a:cubicBezTo>
                  <a:lnTo>
                    <a:pt x="209116" y="463250"/>
                  </a:lnTo>
                  <a:cubicBezTo>
                    <a:pt x="93624" y="463250"/>
                    <a:pt x="0" y="369626"/>
                    <a:pt x="0" y="254134"/>
                  </a:cubicBezTo>
                  <a:lnTo>
                    <a:pt x="0" y="209116"/>
                  </a:lnTo>
                  <a:cubicBezTo>
                    <a:pt x="0" y="93624"/>
                    <a:pt x="93624" y="0"/>
                    <a:pt x="209116" y="0"/>
                  </a:cubicBez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533053" cy="501350"/>
            </a:xfrm>
            <a:prstGeom prst="rect">
              <a:avLst/>
            </a:prstGeom>
          </p:spPr>
          <p:txBody>
            <a:bodyPr lIns="47391" tIns="47391" rIns="47391" bIns="47391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9" name="Freeform 69"/>
          <p:cNvSpPr/>
          <p:nvPr/>
        </p:nvSpPr>
        <p:spPr>
          <a:xfrm>
            <a:off x="15841590" y="5017521"/>
            <a:ext cx="810034" cy="810034"/>
          </a:xfrm>
          <a:custGeom>
            <a:avLst/>
            <a:gdLst/>
            <a:ahLst/>
            <a:cxnLst/>
            <a:rect l="l" t="t" r="r" b="b"/>
            <a:pathLst>
              <a:path w="810034" h="810034">
                <a:moveTo>
                  <a:pt x="0" y="0"/>
                </a:moveTo>
                <a:lnTo>
                  <a:pt x="810034" y="0"/>
                </a:lnTo>
                <a:lnTo>
                  <a:pt x="810034" y="810033"/>
                </a:lnTo>
                <a:lnTo>
                  <a:pt x="0" y="8100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70"/>
          <p:cNvSpPr txBox="1"/>
          <p:nvPr/>
        </p:nvSpPr>
        <p:spPr>
          <a:xfrm>
            <a:off x="1402663" y="1076325"/>
            <a:ext cx="11072682" cy="207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Benefits of working in the Civil Service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277701" y="6426180"/>
            <a:ext cx="1363666" cy="10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585">
                <a:solidFill>
                  <a:srgbClr val="000000"/>
                </a:solidFill>
                <a:latin typeface="Montserrat"/>
              </a:rPr>
              <a:t>Extra paid  day off work  for the King’s birthday.​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3325579" y="6426180"/>
            <a:ext cx="1363666" cy="10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585">
                <a:solidFill>
                  <a:srgbClr val="000000"/>
                </a:solidFill>
                <a:latin typeface="Montserrat"/>
              </a:rPr>
              <a:t>Competitive contributory pension scheme.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5373457" y="6426180"/>
            <a:ext cx="1363666" cy="54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585">
                <a:solidFill>
                  <a:srgbClr val="000000"/>
                </a:solidFill>
                <a:latin typeface="Montserrat"/>
              </a:rPr>
              <a:t>Occupational sick pay.​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7461242" y="6426180"/>
            <a:ext cx="1363666" cy="165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585">
                <a:solidFill>
                  <a:srgbClr val="000000"/>
                </a:solidFill>
                <a:latin typeface="Montserrat"/>
              </a:rPr>
              <a:t>Generous paid maternity and paternity leave.​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424213" y="6426180"/>
            <a:ext cx="1363666" cy="167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550">
                <a:solidFill>
                  <a:srgbClr val="000000"/>
                </a:solidFill>
                <a:latin typeface="Montserrat"/>
              </a:rPr>
              <a:t>Interest-free loans for annual travel season ticket or new bicycle.​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1507634" y="6426180"/>
            <a:ext cx="1363666" cy="192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585">
                <a:solidFill>
                  <a:srgbClr val="000000"/>
                </a:solidFill>
                <a:latin typeface="Montserrat"/>
              </a:rPr>
              <a:t>25 days annual leave (30 after 5 years of service.) Plus 8 public holidays.​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3480913" y="6426180"/>
            <a:ext cx="1363666" cy="2235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550">
                <a:solidFill>
                  <a:srgbClr val="000000"/>
                </a:solidFill>
                <a:latin typeface="Montserrat"/>
              </a:rPr>
              <a:t>Facilities, including fitness </a:t>
            </a:r>
            <a:r>
              <a:rPr lang="en-US" sz="1550" err="1">
                <a:solidFill>
                  <a:srgbClr val="000000"/>
                </a:solidFill>
                <a:latin typeface="Montserrat"/>
              </a:rPr>
              <a:t>centres</a:t>
            </a:r>
            <a:r>
              <a:rPr lang="en-US" sz="1550">
                <a:solidFill>
                  <a:srgbClr val="000000"/>
                </a:solidFill>
                <a:latin typeface="Montserrat"/>
              </a:rPr>
              <a:t> and staff canteens (where applicable).​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5564774" y="6426180"/>
            <a:ext cx="1363666" cy="82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585">
                <a:solidFill>
                  <a:srgbClr val="000000"/>
                </a:solidFill>
                <a:latin typeface="Montserrat"/>
              </a:rPr>
              <a:t>Flexible working patterns. </a:t>
            </a:r>
          </a:p>
        </p:txBody>
      </p:sp>
      <p:sp>
        <p:nvSpPr>
          <p:cNvPr id="79" name="Freeform 79"/>
          <p:cNvSpPr/>
          <p:nvPr/>
        </p:nvSpPr>
        <p:spPr>
          <a:xfrm>
            <a:off x="1413697" y="5153600"/>
            <a:ext cx="1090704" cy="606090"/>
          </a:xfrm>
          <a:custGeom>
            <a:avLst/>
            <a:gdLst/>
            <a:ahLst/>
            <a:cxnLst/>
            <a:rect l="l" t="t" r="r" b="b"/>
            <a:pathLst>
              <a:path w="1090704" h="606090">
                <a:moveTo>
                  <a:pt x="0" y="0"/>
                </a:moveTo>
                <a:lnTo>
                  <a:pt x="1090704" y="0"/>
                </a:lnTo>
                <a:lnTo>
                  <a:pt x="1090704" y="606089"/>
                </a:lnTo>
                <a:lnTo>
                  <a:pt x="0" y="60608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16689149" y="458549"/>
            <a:ext cx="1140303" cy="1140303"/>
          </a:xfrm>
          <a:custGeom>
            <a:avLst/>
            <a:gdLst/>
            <a:ahLst/>
            <a:cxnLst/>
            <a:rect l="l" t="t" r="r" b="b"/>
            <a:pathLst>
              <a:path w="1140303" h="1140303">
                <a:moveTo>
                  <a:pt x="0" y="0"/>
                </a:moveTo>
                <a:lnTo>
                  <a:pt x="1140302" y="0"/>
                </a:lnTo>
                <a:lnTo>
                  <a:pt x="1140302" y="1140302"/>
                </a:lnTo>
                <a:lnTo>
                  <a:pt x="0" y="114030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16689149" y="611148"/>
            <a:ext cx="1140303" cy="836577"/>
          </a:xfrm>
          <a:custGeom>
            <a:avLst/>
            <a:gdLst/>
            <a:ahLst/>
            <a:cxnLst/>
            <a:rect l="l" t="t" r="r" b="b"/>
            <a:pathLst>
              <a:path w="1140303" h="836577">
                <a:moveTo>
                  <a:pt x="0" y="0"/>
                </a:moveTo>
                <a:lnTo>
                  <a:pt x="1140302" y="0"/>
                </a:lnTo>
                <a:lnTo>
                  <a:pt x="1140302" y="836577"/>
                </a:lnTo>
                <a:lnTo>
                  <a:pt x="0" y="83657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C0FDBF4-6C2A-4C81-7BD3-37C1092D4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787" y="0"/>
            <a:ext cx="6603213" cy="1029437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6689149" y="458549"/>
            <a:ext cx="1140303" cy="1140303"/>
            <a:chOff x="0" y="0"/>
            <a:chExt cx="1520404" cy="15204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806540" y="9258300"/>
            <a:ext cx="4481460" cy="778360"/>
            <a:chOff x="0" y="0"/>
            <a:chExt cx="1851278" cy="321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51278" cy="321538"/>
            </a:xfrm>
            <a:custGeom>
              <a:avLst/>
              <a:gdLst/>
              <a:ahLst/>
              <a:cxnLst/>
              <a:rect l="l" t="t" r="r" b="b"/>
              <a:pathLst>
                <a:path w="1851278" h="321538">
                  <a:moveTo>
                    <a:pt x="0" y="0"/>
                  </a:moveTo>
                  <a:lnTo>
                    <a:pt x="1851278" y="0"/>
                  </a:lnTo>
                  <a:lnTo>
                    <a:pt x="185127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5127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91568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43" r="-2343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402663" y="1076325"/>
            <a:ext cx="12979666" cy="207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A message </a:t>
            </a:r>
          </a:p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from Sam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6231" y="4762061"/>
            <a:ext cx="9935277" cy="6223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HelveticaNeue 3 Italics"/>
              </a:rPr>
              <a:t>We are incredibly proud of the work of economists in the civil service.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HelveticaNeue 3 Italics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HelveticaNeue 3 Italics"/>
              </a:rPr>
              <a:t>Our relevant, rigorous and respected analysis has put us at the heart of major policy decisions over the years and the GES has come to be </a:t>
            </a:r>
            <a:r>
              <a:rPr lang="en-US" sz="2300" err="1">
                <a:solidFill>
                  <a:srgbClr val="000000"/>
                </a:solidFill>
                <a:latin typeface="HelveticaNeue 3 Italics"/>
              </a:rPr>
              <a:t>recognised</a:t>
            </a:r>
            <a:r>
              <a:rPr lang="en-US" sz="2300">
                <a:solidFill>
                  <a:srgbClr val="000000"/>
                </a:solidFill>
                <a:latin typeface="HelveticaNeue 3 Italics"/>
              </a:rPr>
              <a:t> as a highly effective body of professional economists.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HelveticaNeue 3 Italics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HelveticaNeue 3 Italics"/>
              </a:rPr>
              <a:t>A key part of this is our commitment to having a diverse workforce, attracting the brightest and the best, and creating an environment in which economists from all backgrounds thrive and succeed</a:t>
            </a:r>
            <a:r>
              <a:rPr lang="en-US" sz="2300">
                <a:solidFill>
                  <a:srgbClr val="000000"/>
                </a:solidFill>
                <a:latin typeface="HelveticaNeue 3"/>
              </a:rPr>
              <a:t>.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HelveticaNeue 3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HelveticaNeue 1"/>
              </a:rPr>
              <a:t>Sam Beckett, Head of the Government Economic Service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HelveticaNeue 1"/>
            </a:endParaRPr>
          </a:p>
          <a:p>
            <a:pPr>
              <a:lnSpc>
                <a:spcPts val="3499"/>
              </a:lnSpc>
            </a:pPr>
            <a:endParaRPr lang="en-US" sz="2300">
              <a:solidFill>
                <a:srgbClr val="000000"/>
              </a:solidFill>
              <a:latin typeface="HelveticaNeue 1"/>
            </a:endParaRPr>
          </a:p>
          <a:p>
            <a:pPr>
              <a:lnSpc>
                <a:spcPts val="3499"/>
              </a:lnSpc>
            </a:pPr>
            <a:endParaRPr lang="en-US" sz="2300">
              <a:solidFill>
                <a:srgbClr val="000000"/>
              </a:solidFill>
              <a:latin typeface="HelveticaNeue 1"/>
            </a:endParaRPr>
          </a:p>
          <a:p>
            <a:pPr>
              <a:lnSpc>
                <a:spcPts val="3499"/>
              </a:lnSpc>
            </a:pPr>
            <a:endParaRPr lang="en-US" sz="2300">
              <a:solidFill>
                <a:srgbClr val="000000"/>
              </a:solidFill>
              <a:latin typeface="HelveticaNeue 1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24383" y="3775714"/>
            <a:ext cx="922495" cy="612202"/>
          </a:xfrm>
          <a:custGeom>
            <a:avLst/>
            <a:gdLst/>
            <a:ahLst/>
            <a:cxnLst/>
            <a:rect l="l" t="t" r="r" b="b"/>
            <a:pathLst>
              <a:path w="922495" h="612202">
                <a:moveTo>
                  <a:pt x="0" y="0"/>
                </a:moveTo>
                <a:lnTo>
                  <a:pt x="922495" y="0"/>
                </a:lnTo>
                <a:lnTo>
                  <a:pt x="922495" y="612202"/>
                </a:lnTo>
                <a:lnTo>
                  <a:pt x="0" y="612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92225" y="-140368"/>
            <a:ext cx="6283410" cy="10427368"/>
            <a:chOff x="0" y="0"/>
            <a:chExt cx="8377880" cy="1390315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9802"/>
            <a:stretch>
              <a:fillRect/>
            </a:stretch>
          </p:blipFill>
          <p:spPr>
            <a:xfrm>
              <a:off x="0" y="0"/>
              <a:ext cx="8377880" cy="13903158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689149" y="458549"/>
            <a:ext cx="1140303" cy="1140303"/>
            <a:chOff x="0" y="0"/>
            <a:chExt cx="1520404" cy="15204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806540" y="9258300"/>
            <a:ext cx="4481460" cy="778360"/>
            <a:chOff x="0" y="0"/>
            <a:chExt cx="1851278" cy="3215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51278" cy="321538"/>
            </a:xfrm>
            <a:custGeom>
              <a:avLst/>
              <a:gdLst/>
              <a:ahLst/>
              <a:cxnLst/>
              <a:rect l="l" t="t" r="r" b="b"/>
              <a:pathLst>
                <a:path w="1851278" h="321538">
                  <a:moveTo>
                    <a:pt x="0" y="0"/>
                  </a:moveTo>
                  <a:lnTo>
                    <a:pt x="1851278" y="0"/>
                  </a:lnTo>
                  <a:lnTo>
                    <a:pt x="185127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5127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30478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43" r="-234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02663" y="1076325"/>
            <a:ext cx="12979666" cy="207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The role of economists in government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02663" y="3684453"/>
            <a:ext cx="11932337" cy="534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In government, economists help with decision-making based on analysis and evidence, whilst considering ethics and expectations.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Whatever the topic, you'll be influencing decision-making at the heart of government, working on issues which affect millions of people and make a real difference to society.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Wherever you're working, you can count on support from your team and colleagues, including plenty of training to help you to get the most out of your role.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If you want to change the world, working in government is the best place to start your career. The work you do matters.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92225" y="-140368"/>
            <a:ext cx="6283410" cy="10427368"/>
            <a:chOff x="0" y="0"/>
            <a:chExt cx="8377880" cy="1390315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r="24911"/>
            <a:stretch>
              <a:fillRect/>
            </a:stretch>
          </p:blipFill>
          <p:spPr>
            <a:xfrm>
              <a:off x="0" y="0"/>
              <a:ext cx="8377880" cy="13903158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689149" y="458549"/>
            <a:ext cx="1140303" cy="1140303"/>
            <a:chOff x="0" y="0"/>
            <a:chExt cx="1520404" cy="15204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0404" cy="1520404"/>
            </a:xfrm>
            <a:custGeom>
              <a:avLst/>
              <a:gdLst/>
              <a:ahLst/>
              <a:cxnLst/>
              <a:rect l="l" t="t" r="r" b="b"/>
              <a:pathLst>
                <a:path w="1520404" h="1520404">
                  <a:moveTo>
                    <a:pt x="0" y="0"/>
                  </a:moveTo>
                  <a:lnTo>
                    <a:pt x="1520404" y="0"/>
                  </a:lnTo>
                  <a:lnTo>
                    <a:pt x="1520404" y="1520404"/>
                  </a:lnTo>
                  <a:lnTo>
                    <a:pt x="0" y="15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9589" y="265896"/>
              <a:ext cx="1221226" cy="988612"/>
            </a:xfrm>
            <a:custGeom>
              <a:avLst/>
              <a:gdLst/>
              <a:ahLst/>
              <a:cxnLst/>
              <a:rect l="l" t="t" r="r" b="b"/>
              <a:pathLst>
                <a:path w="1221226" h="988612">
                  <a:moveTo>
                    <a:pt x="0" y="0"/>
                  </a:moveTo>
                  <a:lnTo>
                    <a:pt x="1221226" y="0"/>
                  </a:lnTo>
                  <a:lnTo>
                    <a:pt x="1221226" y="988612"/>
                  </a:lnTo>
                  <a:lnTo>
                    <a:pt x="0" y="9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806540" y="9258300"/>
            <a:ext cx="4481460" cy="778360"/>
            <a:chOff x="0" y="0"/>
            <a:chExt cx="1851278" cy="3215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51278" cy="321538"/>
            </a:xfrm>
            <a:custGeom>
              <a:avLst/>
              <a:gdLst/>
              <a:ahLst/>
              <a:cxnLst/>
              <a:rect l="l" t="t" r="r" b="b"/>
              <a:pathLst>
                <a:path w="1851278" h="321538">
                  <a:moveTo>
                    <a:pt x="0" y="0"/>
                  </a:moveTo>
                  <a:lnTo>
                    <a:pt x="1851278" y="0"/>
                  </a:lnTo>
                  <a:lnTo>
                    <a:pt x="185127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5127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69392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43" r="-2343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402663" y="4332120"/>
            <a:ext cx="3086100" cy="1180148"/>
            <a:chOff x="0" y="0"/>
            <a:chExt cx="812800" cy="3108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310821"/>
            </a:xfrm>
            <a:custGeom>
              <a:avLst/>
              <a:gdLst/>
              <a:ahLst/>
              <a:cxnLst/>
              <a:rect l="l" t="t" r="r" b="b"/>
              <a:pathLst>
                <a:path w="812800" h="310821">
                  <a:moveTo>
                    <a:pt x="609600" y="0"/>
                  </a:moveTo>
                  <a:lnTo>
                    <a:pt x="0" y="0"/>
                  </a:lnTo>
                  <a:lnTo>
                    <a:pt x="0" y="310821"/>
                  </a:lnTo>
                  <a:lnTo>
                    <a:pt x="609600" y="310821"/>
                  </a:lnTo>
                  <a:lnTo>
                    <a:pt x="812800" y="15541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9598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98500" cy="3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02663" y="1076325"/>
            <a:ext cx="12979666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Types of roles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2663" y="3102927"/>
            <a:ext cx="1193233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Neue 3"/>
              </a:rPr>
              <a:t>These are just a few of the types of roles that you could find yourself in: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Neue 3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4713352" y="4332120"/>
            <a:ext cx="3086100" cy="1180148"/>
            <a:chOff x="0" y="0"/>
            <a:chExt cx="812800" cy="31082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310821"/>
            </a:xfrm>
            <a:custGeom>
              <a:avLst/>
              <a:gdLst/>
              <a:ahLst/>
              <a:cxnLst/>
              <a:rect l="l" t="t" r="r" b="b"/>
              <a:pathLst>
                <a:path w="812800" h="310821">
                  <a:moveTo>
                    <a:pt x="609600" y="0"/>
                  </a:moveTo>
                  <a:lnTo>
                    <a:pt x="0" y="0"/>
                  </a:lnTo>
                  <a:lnTo>
                    <a:pt x="0" y="310821"/>
                  </a:lnTo>
                  <a:lnTo>
                    <a:pt x="609600" y="310821"/>
                  </a:lnTo>
                  <a:lnTo>
                    <a:pt x="812800" y="15541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698500" cy="3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028052" y="4332120"/>
            <a:ext cx="3086100" cy="1180148"/>
            <a:chOff x="0" y="0"/>
            <a:chExt cx="812800" cy="31082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310821"/>
            </a:xfrm>
            <a:custGeom>
              <a:avLst/>
              <a:gdLst/>
              <a:ahLst/>
              <a:cxnLst/>
              <a:rect l="l" t="t" r="r" b="b"/>
              <a:pathLst>
                <a:path w="812800" h="310821">
                  <a:moveTo>
                    <a:pt x="609600" y="0"/>
                  </a:moveTo>
                  <a:lnTo>
                    <a:pt x="0" y="0"/>
                  </a:lnTo>
                  <a:lnTo>
                    <a:pt x="0" y="310821"/>
                  </a:lnTo>
                  <a:lnTo>
                    <a:pt x="609600" y="310821"/>
                  </a:lnTo>
                  <a:lnTo>
                    <a:pt x="812800" y="15541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E99D4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698500" cy="3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02663" y="5868152"/>
            <a:ext cx="3086100" cy="1180148"/>
            <a:chOff x="0" y="0"/>
            <a:chExt cx="812800" cy="31082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310821"/>
            </a:xfrm>
            <a:custGeom>
              <a:avLst/>
              <a:gdLst/>
              <a:ahLst/>
              <a:cxnLst/>
              <a:rect l="l" t="t" r="r" b="b"/>
              <a:pathLst>
                <a:path w="812800" h="310821">
                  <a:moveTo>
                    <a:pt x="609600" y="0"/>
                  </a:moveTo>
                  <a:lnTo>
                    <a:pt x="0" y="0"/>
                  </a:lnTo>
                  <a:lnTo>
                    <a:pt x="0" y="310821"/>
                  </a:lnTo>
                  <a:lnTo>
                    <a:pt x="609600" y="310821"/>
                  </a:lnTo>
                  <a:lnTo>
                    <a:pt x="812800" y="15541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9598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698500" cy="3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713352" y="5868152"/>
            <a:ext cx="3086100" cy="1180148"/>
            <a:chOff x="0" y="0"/>
            <a:chExt cx="812800" cy="31082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310821"/>
            </a:xfrm>
            <a:custGeom>
              <a:avLst/>
              <a:gdLst/>
              <a:ahLst/>
              <a:cxnLst/>
              <a:rect l="l" t="t" r="r" b="b"/>
              <a:pathLst>
                <a:path w="812800" h="310821">
                  <a:moveTo>
                    <a:pt x="609600" y="0"/>
                  </a:moveTo>
                  <a:lnTo>
                    <a:pt x="0" y="0"/>
                  </a:lnTo>
                  <a:lnTo>
                    <a:pt x="0" y="310821"/>
                  </a:lnTo>
                  <a:lnTo>
                    <a:pt x="609600" y="310821"/>
                  </a:lnTo>
                  <a:lnTo>
                    <a:pt x="812800" y="15541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698500" cy="3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028052" y="5868152"/>
            <a:ext cx="3086100" cy="1180148"/>
            <a:chOff x="0" y="0"/>
            <a:chExt cx="812800" cy="31082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310821"/>
            </a:xfrm>
            <a:custGeom>
              <a:avLst/>
              <a:gdLst/>
              <a:ahLst/>
              <a:cxnLst/>
              <a:rect l="l" t="t" r="r" b="b"/>
              <a:pathLst>
                <a:path w="812800" h="310821">
                  <a:moveTo>
                    <a:pt x="609600" y="0"/>
                  </a:moveTo>
                  <a:lnTo>
                    <a:pt x="0" y="0"/>
                  </a:lnTo>
                  <a:lnTo>
                    <a:pt x="0" y="310821"/>
                  </a:lnTo>
                  <a:lnTo>
                    <a:pt x="609600" y="310821"/>
                  </a:lnTo>
                  <a:lnTo>
                    <a:pt x="812800" y="15541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E99D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698500" cy="3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02663" y="7400725"/>
            <a:ext cx="3086100" cy="1180148"/>
            <a:chOff x="0" y="0"/>
            <a:chExt cx="812800" cy="31082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310821"/>
            </a:xfrm>
            <a:custGeom>
              <a:avLst/>
              <a:gdLst/>
              <a:ahLst/>
              <a:cxnLst/>
              <a:rect l="l" t="t" r="r" b="b"/>
              <a:pathLst>
                <a:path w="812800" h="310821">
                  <a:moveTo>
                    <a:pt x="609600" y="0"/>
                  </a:moveTo>
                  <a:lnTo>
                    <a:pt x="0" y="0"/>
                  </a:lnTo>
                  <a:lnTo>
                    <a:pt x="0" y="310821"/>
                  </a:lnTo>
                  <a:lnTo>
                    <a:pt x="609600" y="310821"/>
                  </a:lnTo>
                  <a:lnTo>
                    <a:pt x="812800" y="15541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9598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698500" cy="3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713352" y="7400725"/>
            <a:ext cx="3086100" cy="1180148"/>
            <a:chOff x="0" y="0"/>
            <a:chExt cx="812800" cy="31082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310821"/>
            </a:xfrm>
            <a:custGeom>
              <a:avLst/>
              <a:gdLst/>
              <a:ahLst/>
              <a:cxnLst/>
              <a:rect l="l" t="t" r="r" b="b"/>
              <a:pathLst>
                <a:path w="812800" h="310821">
                  <a:moveTo>
                    <a:pt x="609600" y="0"/>
                  </a:moveTo>
                  <a:lnTo>
                    <a:pt x="0" y="0"/>
                  </a:lnTo>
                  <a:lnTo>
                    <a:pt x="0" y="310821"/>
                  </a:lnTo>
                  <a:lnTo>
                    <a:pt x="609600" y="310821"/>
                  </a:lnTo>
                  <a:lnTo>
                    <a:pt x="812800" y="15541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698500" cy="3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028052" y="7400725"/>
            <a:ext cx="3086100" cy="1180148"/>
            <a:chOff x="0" y="0"/>
            <a:chExt cx="812800" cy="31082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310821"/>
            </a:xfrm>
            <a:custGeom>
              <a:avLst/>
              <a:gdLst/>
              <a:ahLst/>
              <a:cxnLst/>
              <a:rect l="l" t="t" r="r" b="b"/>
              <a:pathLst>
                <a:path w="812800" h="310821">
                  <a:moveTo>
                    <a:pt x="609600" y="0"/>
                  </a:moveTo>
                  <a:lnTo>
                    <a:pt x="0" y="0"/>
                  </a:lnTo>
                  <a:lnTo>
                    <a:pt x="0" y="310821"/>
                  </a:lnTo>
                  <a:lnTo>
                    <a:pt x="609600" y="310821"/>
                  </a:lnTo>
                  <a:lnTo>
                    <a:pt x="812800" y="15541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E99D4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698500" cy="3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618430" y="4583105"/>
            <a:ext cx="2271561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Neue 1"/>
              </a:rPr>
              <a:t>Competition policy and regulation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18430" y="6131394"/>
            <a:ext cx="2271561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Neue 1"/>
              </a:rPr>
              <a:t>Behavioural Economics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18430" y="7651710"/>
            <a:ext cx="2271561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Neue 1"/>
              </a:rPr>
              <a:t>Macroeconomic modelling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HelveticaNeue 1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4959198" y="4733824"/>
            <a:ext cx="227156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Neue 1"/>
              </a:rPr>
              <a:t>Infrastructure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198" y="6117407"/>
            <a:ext cx="2271561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Neue 1"/>
              </a:rPr>
              <a:t>Labour market trends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959198" y="7808872"/>
            <a:ext cx="2271561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Neue 1"/>
              </a:rPr>
              <a:t>Criminal Justice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HelveticaNeue 1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8266177" y="4733824"/>
            <a:ext cx="227156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Neue 1"/>
              </a:rPr>
              <a:t>Taxation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266177" y="6274570"/>
            <a:ext cx="227156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Neue 1"/>
              </a:rPr>
              <a:t>Public Health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266177" y="7651710"/>
            <a:ext cx="2271561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Neue 1"/>
              </a:rPr>
              <a:t>Welfare and Employment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HelveticaNeue 1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4027119" y="9258300"/>
            <a:ext cx="4260881" cy="778360"/>
            <a:chOff x="0" y="0"/>
            <a:chExt cx="1760158" cy="321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60158" cy="321538"/>
            </a:xfrm>
            <a:custGeom>
              <a:avLst/>
              <a:gdLst/>
              <a:ahLst/>
              <a:cxnLst/>
              <a:rect l="l" t="t" r="r" b="b"/>
              <a:pathLst>
                <a:path w="1760158" h="321538">
                  <a:moveTo>
                    <a:pt x="0" y="0"/>
                  </a:moveTo>
                  <a:lnTo>
                    <a:pt x="1760158" y="0"/>
                  </a:lnTo>
                  <a:lnTo>
                    <a:pt x="176015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6015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88847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43" r="-234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02663" y="1076325"/>
            <a:ext cx="11072682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What is the Assistant Economist Scheme?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91958" y="4547351"/>
            <a:ext cx="15504084" cy="4710949"/>
            <a:chOff x="0" y="-233137"/>
            <a:chExt cx="20672112" cy="628126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-233137"/>
              <a:ext cx="4973588" cy="6281265"/>
              <a:chOff x="0" y="-38100"/>
              <a:chExt cx="812800" cy="102650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98840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88405">
                    <a:moveTo>
                      <a:pt x="105849" y="0"/>
                    </a:moveTo>
                    <a:lnTo>
                      <a:pt x="706951" y="0"/>
                    </a:lnTo>
                    <a:cubicBezTo>
                      <a:pt x="765410" y="0"/>
                      <a:pt x="812800" y="47390"/>
                      <a:pt x="812800" y="105849"/>
                    </a:cubicBezTo>
                    <a:lnTo>
                      <a:pt x="812800" y="882556"/>
                    </a:lnTo>
                    <a:cubicBezTo>
                      <a:pt x="812800" y="910629"/>
                      <a:pt x="801648" y="937552"/>
                      <a:pt x="781797" y="957402"/>
                    </a:cubicBezTo>
                    <a:cubicBezTo>
                      <a:pt x="761947" y="977253"/>
                      <a:pt x="735024" y="988405"/>
                      <a:pt x="706951" y="988405"/>
                    </a:cubicBezTo>
                    <a:lnTo>
                      <a:pt x="105849" y="988405"/>
                    </a:lnTo>
                    <a:cubicBezTo>
                      <a:pt x="47390" y="988405"/>
                      <a:pt x="0" y="941014"/>
                      <a:pt x="0" y="882556"/>
                    </a:cubicBezTo>
                    <a:lnTo>
                      <a:pt x="0" y="105849"/>
                    </a:lnTo>
                    <a:cubicBezTo>
                      <a:pt x="0" y="47390"/>
                      <a:pt x="47390" y="0"/>
                      <a:pt x="105849" y="0"/>
                    </a:cubicBezTo>
                    <a:close/>
                  </a:path>
                </a:pathLst>
              </a:custGeom>
              <a:solidFill>
                <a:srgbClr val="AB232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1026505"/>
              </a:xfrm>
              <a:prstGeom prst="rect">
                <a:avLst/>
              </a:prstGeom>
            </p:spPr>
            <p:txBody>
              <a:bodyPr lIns="44470" tIns="44470" rIns="44470" bIns="44470" rtlCol="0" anchor="ctr"/>
              <a:lstStyle/>
              <a:p>
                <a:pPr algn="ctr">
                  <a:lnSpc>
                    <a:spcPts val="224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5252988" y="-233137"/>
              <a:ext cx="4973588" cy="6281265"/>
              <a:chOff x="0" y="-38100"/>
              <a:chExt cx="812800" cy="102650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98840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88405">
                    <a:moveTo>
                      <a:pt x="105849" y="0"/>
                    </a:moveTo>
                    <a:lnTo>
                      <a:pt x="706951" y="0"/>
                    </a:lnTo>
                    <a:cubicBezTo>
                      <a:pt x="765410" y="0"/>
                      <a:pt x="812800" y="47390"/>
                      <a:pt x="812800" y="105849"/>
                    </a:cubicBezTo>
                    <a:lnTo>
                      <a:pt x="812800" y="882556"/>
                    </a:lnTo>
                    <a:cubicBezTo>
                      <a:pt x="812800" y="910629"/>
                      <a:pt x="801648" y="937552"/>
                      <a:pt x="781797" y="957402"/>
                    </a:cubicBezTo>
                    <a:cubicBezTo>
                      <a:pt x="761947" y="977253"/>
                      <a:pt x="735024" y="988405"/>
                      <a:pt x="706951" y="988405"/>
                    </a:cubicBezTo>
                    <a:lnTo>
                      <a:pt x="105849" y="988405"/>
                    </a:lnTo>
                    <a:cubicBezTo>
                      <a:pt x="47390" y="988405"/>
                      <a:pt x="0" y="941014"/>
                      <a:pt x="0" y="882556"/>
                    </a:cubicBezTo>
                    <a:lnTo>
                      <a:pt x="0" y="105849"/>
                    </a:lnTo>
                    <a:cubicBezTo>
                      <a:pt x="0" y="47390"/>
                      <a:pt x="47390" y="0"/>
                      <a:pt x="105849" y="0"/>
                    </a:cubicBezTo>
                    <a:close/>
                  </a:path>
                </a:pathLst>
              </a:custGeom>
              <a:solidFill>
                <a:srgbClr val="3D7DCA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1026505"/>
              </a:xfrm>
              <a:prstGeom prst="rect">
                <a:avLst/>
              </a:prstGeom>
            </p:spPr>
            <p:txBody>
              <a:bodyPr lIns="44470" tIns="44470" rIns="44470" bIns="44470" rtlCol="0" anchor="ctr"/>
              <a:lstStyle/>
              <a:p>
                <a:pPr algn="ctr">
                  <a:lnSpc>
                    <a:spcPts val="224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500076" y="-233137"/>
              <a:ext cx="4973588" cy="6224316"/>
              <a:chOff x="0" y="-38100"/>
              <a:chExt cx="812800" cy="101719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9790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79098">
                    <a:moveTo>
                      <a:pt x="105849" y="0"/>
                    </a:moveTo>
                    <a:lnTo>
                      <a:pt x="706951" y="0"/>
                    </a:lnTo>
                    <a:cubicBezTo>
                      <a:pt x="765410" y="0"/>
                      <a:pt x="812800" y="47390"/>
                      <a:pt x="812800" y="105849"/>
                    </a:cubicBezTo>
                    <a:lnTo>
                      <a:pt x="812800" y="873249"/>
                    </a:lnTo>
                    <a:cubicBezTo>
                      <a:pt x="812800" y="931708"/>
                      <a:pt x="765410" y="979098"/>
                      <a:pt x="706951" y="979098"/>
                    </a:cubicBezTo>
                    <a:lnTo>
                      <a:pt x="105849" y="979098"/>
                    </a:lnTo>
                    <a:cubicBezTo>
                      <a:pt x="77776" y="979098"/>
                      <a:pt x="50853" y="967946"/>
                      <a:pt x="31003" y="948095"/>
                    </a:cubicBezTo>
                    <a:cubicBezTo>
                      <a:pt x="11152" y="928245"/>
                      <a:pt x="0" y="901322"/>
                      <a:pt x="0" y="873249"/>
                    </a:cubicBezTo>
                    <a:lnTo>
                      <a:pt x="0" y="105849"/>
                    </a:lnTo>
                    <a:cubicBezTo>
                      <a:pt x="0" y="47390"/>
                      <a:pt x="47390" y="0"/>
                      <a:pt x="105849" y="0"/>
                    </a:cubicBezTo>
                    <a:close/>
                  </a:path>
                </a:pathLst>
              </a:custGeom>
              <a:solidFill>
                <a:srgbClr val="AB232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812800" cy="1017198"/>
              </a:xfrm>
              <a:prstGeom prst="rect">
                <a:avLst/>
              </a:prstGeom>
            </p:spPr>
            <p:txBody>
              <a:bodyPr lIns="44470" tIns="44470" rIns="44470" bIns="44470" rtlCol="0" anchor="ctr"/>
              <a:lstStyle/>
              <a:p>
                <a:pPr algn="ctr">
                  <a:lnSpc>
                    <a:spcPts val="224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312435" y="2031982"/>
              <a:ext cx="4296463" cy="1669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GB" sz="1800">
                  <a:solidFill>
                    <a:srgbClr val="FFFFFF"/>
                  </a:solidFill>
                  <a:latin typeface="HelveticaNeue 3"/>
                </a:rPr>
                <a:t>This is a recruitment scheme for economics graduates to work as an Assistant Economist in the Government Economic Service. </a:t>
              </a:r>
              <a:endParaRPr lang="en-US" sz="1800">
                <a:solidFill>
                  <a:srgbClr val="FFFFFF"/>
                </a:solidFill>
                <a:latin typeface="HelveticaNeue 3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591552" y="2146478"/>
              <a:ext cx="4296463" cy="2096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GB" sz="1800">
                  <a:solidFill>
                    <a:srgbClr val="FFFFFF"/>
                  </a:solidFill>
                  <a:latin typeface="HelveticaNeue 3"/>
                </a:rPr>
                <a:t>We are recruiting over 200 economists to join us to help us deliver analysis and influence the day-to-day lives of every person in the UK.</a:t>
              </a:r>
              <a:endParaRPr lang="en-US" sz="1800">
                <a:solidFill>
                  <a:srgbClr val="FFFFFF"/>
                </a:solidFill>
                <a:latin typeface="HelveticaNeue 3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864401" y="2163231"/>
              <a:ext cx="4296463" cy="2096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GB" sz="1800">
                  <a:solidFill>
                    <a:srgbClr val="FFFFFF"/>
                  </a:solidFill>
                  <a:latin typeface="HelveticaNeue 3"/>
                </a:rPr>
                <a:t>As an assistant economist, you will be joining a community of over 3,500 economists across more than 30 organisations.</a:t>
              </a:r>
            </a:p>
            <a:p>
              <a:pPr>
                <a:lnSpc>
                  <a:spcPts val="2520"/>
                </a:lnSpc>
              </a:pPr>
              <a:endParaRPr lang="en-US" sz="1800">
                <a:solidFill>
                  <a:srgbClr val="FFFFFF"/>
                </a:solidFill>
                <a:latin typeface="HelveticaNeue 3"/>
              </a:endParaRPr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15698524" y="-233137"/>
              <a:ext cx="4973588" cy="6224316"/>
              <a:chOff x="0" y="-38100"/>
              <a:chExt cx="812800" cy="101719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9790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79098">
                    <a:moveTo>
                      <a:pt x="105849" y="0"/>
                    </a:moveTo>
                    <a:lnTo>
                      <a:pt x="706951" y="0"/>
                    </a:lnTo>
                    <a:cubicBezTo>
                      <a:pt x="765410" y="0"/>
                      <a:pt x="812800" y="47390"/>
                      <a:pt x="812800" y="105849"/>
                    </a:cubicBezTo>
                    <a:lnTo>
                      <a:pt x="812800" y="873249"/>
                    </a:lnTo>
                    <a:cubicBezTo>
                      <a:pt x="812800" y="931708"/>
                      <a:pt x="765410" y="979098"/>
                      <a:pt x="706951" y="979098"/>
                    </a:cubicBezTo>
                    <a:lnTo>
                      <a:pt x="105849" y="979098"/>
                    </a:lnTo>
                    <a:cubicBezTo>
                      <a:pt x="77776" y="979098"/>
                      <a:pt x="50853" y="967946"/>
                      <a:pt x="31003" y="948095"/>
                    </a:cubicBezTo>
                    <a:cubicBezTo>
                      <a:pt x="11152" y="928245"/>
                      <a:pt x="0" y="901322"/>
                      <a:pt x="0" y="873249"/>
                    </a:cubicBezTo>
                    <a:lnTo>
                      <a:pt x="0" y="105849"/>
                    </a:lnTo>
                    <a:cubicBezTo>
                      <a:pt x="0" y="47390"/>
                      <a:pt x="47390" y="0"/>
                      <a:pt x="105849" y="0"/>
                    </a:cubicBezTo>
                    <a:close/>
                  </a:path>
                </a:pathLst>
              </a:custGeom>
              <a:solidFill>
                <a:srgbClr val="3D7DC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1017198"/>
              </a:xfrm>
              <a:prstGeom prst="rect">
                <a:avLst/>
              </a:prstGeom>
            </p:spPr>
            <p:txBody>
              <a:bodyPr lIns="44470" tIns="44470" rIns="44470" bIns="44470" rtlCol="0" anchor="ctr"/>
              <a:lstStyle/>
              <a:p>
                <a:pPr algn="ctr">
                  <a:lnSpc>
                    <a:spcPts val="2240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6072293" y="2089528"/>
              <a:ext cx="4296462" cy="2501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GB" sz="1800">
                  <a:solidFill>
                    <a:srgbClr val="FFFFFF"/>
                  </a:solidFill>
                  <a:latin typeface="HelveticaNeue 3"/>
                </a:rPr>
                <a:t>You will be putting your economic learning to direct use by influencing high profile public policies with the best possible economic analysis. </a:t>
              </a:r>
            </a:p>
            <a:p>
              <a:pPr>
                <a:lnSpc>
                  <a:spcPts val="2520"/>
                </a:lnSpc>
              </a:pPr>
              <a:endParaRPr lang="en-US" sz="1800">
                <a:solidFill>
                  <a:srgbClr val="FFFFFF"/>
                </a:solidFill>
                <a:latin typeface="HelveticaNeue 3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590459" y="493559"/>
              <a:ext cx="4296463" cy="454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0"/>
                </a:lnSpc>
              </a:pPr>
              <a:r>
                <a:rPr lang="en-US" sz="2050">
                  <a:solidFill>
                    <a:srgbClr val="FFFFFF"/>
                  </a:solidFill>
                  <a:latin typeface="HelveticaNeue 2"/>
                </a:rPr>
                <a:t>MAKE A DIFFERENCE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38563" y="493559"/>
              <a:ext cx="4296463" cy="454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0"/>
                </a:lnSpc>
              </a:pPr>
              <a:r>
                <a:rPr lang="en-US" sz="2050">
                  <a:solidFill>
                    <a:srgbClr val="FFFFFF"/>
                  </a:solidFill>
                  <a:latin typeface="HelveticaNeue 2"/>
                </a:rPr>
                <a:t>JOIN THE GES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864401" y="436610"/>
              <a:ext cx="4296463" cy="454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0"/>
                </a:lnSpc>
              </a:pPr>
              <a:r>
                <a:rPr lang="en-US" sz="2050">
                  <a:solidFill>
                    <a:srgbClr val="FFFFFF"/>
                  </a:solidFill>
                  <a:latin typeface="HelveticaNeue 2"/>
                </a:rPr>
                <a:t>PART OF A COMMUNITY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6225713" y="436610"/>
              <a:ext cx="4296463" cy="454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0"/>
                </a:lnSpc>
              </a:pPr>
              <a:r>
                <a:rPr lang="en-US" sz="2050">
                  <a:solidFill>
                    <a:srgbClr val="FFFFFF"/>
                  </a:solidFill>
                  <a:latin typeface="HelveticaNeue 2"/>
                </a:rPr>
                <a:t>USE YOUR SKILLS</a:t>
              </a:r>
            </a:p>
          </p:txBody>
        </p:sp>
        <p:sp>
          <p:nvSpPr>
            <p:cNvPr id="34" name="AutoShape 34"/>
            <p:cNvSpPr/>
            <p:nvPr/>
          </p:nvSpPr>
          <p:spPr>
            <a:xfrm>
              <a:off x="338563" y="1455004"/>
              <a:ext cx="822799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>
              <a:off x="5754057" y="1499655"/>
              <a:ext cx="822799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>
              <a:off x="10864401" y="1499655"/>
              <a:ext cx="822799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>
              <a:off x="16225713" y="1525055"/>
              <a:ext cx="822799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8" name="Freeform 38"/>
          <p:cNvSpPr/>
          <p:nvPr/>
        </p:nvSpPr>
        <p:spPr>
          <a:xfrm>
            <a:off x="16689149" y="458549"/>
            <a:ext cx="1140303" cy="1140303"/>
          </a:xfrm>
          <a:custGeom>
            <a:avLst/>
            <a:gdLst/>
            <a:ahLst/>
            <a:cxnLst/>
            <a:rect l="l" t="t" r="r" b="b"/>
            <a:pathLst>
              <a:path w="1140303" h="1140303">
                <a:moveTo>
                  <a:pt x="0" y="0"/>
                </a:moveTo>
                <a:lnTo>
                  <a:pt x="1140302" y="0"/>
                </a:lnTo>
                <a:lnTo>
                  <a:pt x="1140302" y="1140302"/>
                </a:lnTo>
                <a:lnTo>
                  <a:pt x="0" y="11403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6689149" y="611148"/>
            <a:ext cx="1140303" cy="836577"/>
          </a:xfrm>
          <a:custGeom>
            <a:avLst/>
            <a:gdLst/>
            <a:ahLst/>
            <a:cxnLst/>
            <a:rect l="l" t="t" r="r" b="b"/>
            <a:pathLst>
              <a:path w="1140303" h="836577">
                <a:moveTo>
                  <a:pt x="0" y="0"/>
                </a:moveTo>
                <a:lnTo>
                  <a:pt x="1140302" y="0"/>
                </a:lnTo>
                <a:lnTo>
                  <a:pt x="1140302" y="836577"/>
                </a:lnTo>
                <a:lnTo>
                  <a:pt x="0" y="8365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13">
            <a:extLst>
              <a:ext uri="{FF2B5EF4-FFF2-40B4-BE49-F238E27FC236}">
                <a16:creationId xmlns:a16="http://schemas.microsoft.com/office/drawing/2014/main" id="{6F750EAC-27E6-4593-A477-0C86DBA19F88}"/>
              </a:ext>
            </a:extLst>
          </p:cNvPr>
          <p:cNvSpPr/>
          <p:nvPr/>
        </p:nvSpPr>
        <p:spPr>
          <a:xfrm>
            <a:off x="6933009" y="3695456"/>
            <a:ext cx="5316917" cy="1881255"/>
          </a:xfrm>
          <a:custGeom>
            <a:avLst/>
            <a:gdLst/>
            <a:ahLst/>
            <a:cxnLst/>
            <a:rect l="l" t="t" r="r" b="b"/>
            <a:pathLst>
              <a:path w="1695583" h="186144">
                <a:moveTo>
                  <a:pt x="0" y="0"/>
                </a:moveTo>
                <a:lnTo>
                  <a:pt x="1695583" y="0"/>
                </a:lnTo>
                <a:lnTo>
                  <a:pt x="1695583" y="186144"/>
                </a:lnTo>
                <a:lnTo>
                  <a:pt x="0" y="186144"/>
                </a:lnTo>
                <a:close/>
              </a:path>
            </a:pathLst>
          </a:custGeom>
          <a:solidFill>
            <a:srgbClr val="BF311A"/>
          </a:solidFill>
        </p:spPr>
      </p:sp>
      <p:sp>
        <p:nvSpPr>
          <p:cNvPr id="96" name="Freeform 13">
            <a:extLst>
              <a:ext uri="{FF2B5EF4-FFF2-40B4-BE49-F238E27FC236}">
                <a16:creationId xmlns:a16="http://schemas.microsoft.com/office/drawing/2014/main" id="{2D46F6BD-9891-8D98-CB10-3AD09428842C}"/>
              </a:ext>
            </a:extLst>
          </p:cNvPr>
          <p:cNvSpPr/>
          <p:nvPr/>
        </p:nvSpPr>
        <p:spPr>
          <a:xfrm>
            <a:off x="6933009" y="5764203"/>
            <a:ext cx="5272959" cy="1895655"/>
          </a:xfrm>
          <a:custGeom>
            <a:avLst/>
            <a:gdLst/>
            <a:ahLst/>
            <a:cxnLst/>
            <a:rect l="l" t="t" r="r" b="b"/>
            <a:pathLst>
              <a:path w="1695583" h="186144">
                <a:moveTo>
                  <a:pt x="0" y="0"/>
                </a:moveTo>
                <a:lnTo>
                  <a:pt x="1695583" y="0"/>
                </a:lnTo>
                <a:lnTo>
                  <a:pt x="1695583" y="186144"/>
                </a:lnTo>
                <a:lnTo>
                  <a:pt x="0" y="186144"/>
                </a:lnTo>
                <a:close/>
              </a:path>
            </a:pathLst>
          </a:custGeom>
          <a:solidFill>
            <a:srgbClr val="BF311A"/>
          </a:solidFill>
        </p:spPr>
      </p:sp>
      <p:grpSp>
        <p:nvGrpSpPr>
          <p:cNvPr id="98" name="Group 12">
            <a:extLst>
              <a:ext uri="{FF2B5EF4-FFF2-40B4-BE49-F238E27FC236}">
                <a16:creationId xmlns:a16="http://schemas.microsoft.com/office/drawing/2014/main" id="{DA7D35E8-FE98-8228-7D97-63717A8D2136}"/>
              </a:ext>
            </a:extLst>
          </p:cNvPr>
          <p:cNvGrpSpPr/>
          <p:nvPr/>
        </p:nvGrpSpPr>
        <p:grpSpPr>
          <a:xfrm>
            <a:off x="6933008" y="8158022"/>
            <a:ext cx="5316917" cy="1577133"/>
            <a:chOff x="0" y="0"/>
            <a:chExt cx="1695583" cy="186144"/>
          </a:xfrm>
          <a:solidFill>
            <a:srgbClr val="BF311A"/>
          </a:solidFill>
        </p:grpSpPr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DC62DE44-9B74-CDDA-9172-BA9743B5A504}"/>
                </a:ext>
              </a:extLst>
            </p:cNvPr>
            <p:cNvSpPr/>
            <p:nvPr/>
          </p:nvSpPr>
          <p:spPr>
            <a:xfrm>
              <a:off x="0" y="0"/>
              <a:ext cx="1695583" cy="186144"/>
            </a:xfrm>
            <a:custGeom>
              <a:avLst/>
              <a:gdLst/>
              <a:ahLst/>
              <a:cxnLst/>
              <a:rect l="l" t="t" r="r" b="b"/>
              <a:pathLst>
                <a:path w="1695583" h="186144">
                  <a:moveTo>
                    <a:pt x="0" y="0"/>
                  </a:moveTo>
                  <a:lnTo>
                    <a:pt x="1695583" y="0"/>
                  </a:lnTo>
                  <a:lnTo>
                    <a:pt x="1695583" y="186144"/>
                  </a:lnTo>
                  <a:lnTo>
                    <a:pt x="0" y="186144"/>
                  </a:lnTo>
                  <a:close/>
                </a:path>
              </a:pathLst>
            </a:custGeom>
            <a:grpFill/>
          </p:spPr>
        </p:sp>
        <p:sp>
          <p:nvSpPr>
            <p:cNvPr id="100" name="TextBox 14">
              <a:extLst>
                <a:ext uri="{FF2B5EF4-FFF2-40B4-BE49-F238E27FC236}">
                  <a16:creationId xmlns:a16="http://schemas.microsoft.com/office/drawing/2014/main" id="{17ABFF64-4E3A-A9C5-6478-2026C8CC0372}"/>
                </a:ext>
              </a:extLst>
            </p:cNvPr>
            <p:cNvSpPr txBox="1"/>
            <p:nvPr/>
          </p:nvSpPr>
          <p:spPr>
            <a:xfrm>
              <a:off x="0" y="-38100"/>
              <a:ext cx="1695583" cy="22424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630299" y="2227829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4027119" y="9258300"/>
            <a:ext cx="4260881" cy="778360"/>
            <a:chOff x="0" y="0"/>
            <a:chExt cx="1760158" cy="321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60158" cy="321538"/>
            </a:xfrm>
            <a:custGeom>
              <a:avLst/>
              <a:gdLst/>
              <a:ahLst/>
              <a:cxnLst/>
              <a:rect l="l" t="t" r="r" b="b"/>
              <a:pathLst>
                <a:path w="1760158" h="321538">
                  <a:moveTo>
                    <a:pt x="0" y="0"/>
                  </a:moveTo>
                  <a:lnTo>
                    <a:pt x="1760158" y="0"/>
                  </a:lnTo>
                  <a:lnTo>
                    <a:pt x="1760158" y="321538"/>
                  </a:lnTo>
                  <a:lnTo>
                    <a:pt x="0" y="3215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60158" cy="359638"/>
            </a:xfrm>
            <a:prstGeom prst="rect">
              <a:avLst/>
            </a:prstGeom>
          </p:spPr>
          <p:txBody>
            <a:bodyPr lIns="32388" tIns="32388" rIns="32388" bIns="32388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520914" y="9384806"/>
            <a:ext cx="617075" cy="525348"/>
          </a:xfrm>
          <a:custGeom>
            <a:avLst/>
            <a:gdLst/>
            <a:ahLst/>
            <a:cxnLst/>
            <a:rect l="l" t="t" r="r" b="b"/>
            <a:pathLst>
              <a:path w="617075" h="525348">
                <a:moveTo>
                  <a:pt x="0" y="0"/>
                </a:moveTo>
                <a:lnTo>
                  <a:pt x="617075" y="0"/>
                </a:lnTo>
                <a:lnTo>
                  <a:pt x="617075" y="525348"/>
                </a:lnTo>
                <a:lnTo>
                  <a:pt x="0" y="5253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8108" y="9410312"/>
            <a:ext cx="863576" cy="571918"/>
          </a:xfrm>
          <a:custGeom>
            <a:avLst/>
            <a:gdLst/>
            <a:ahLst/>
            <a:cxnLst/>
            <a:rect l="l" t="t" r="r" b="b"/>
            <a:pathLst>
              <a:path w="863576" h="571918">
                <a:moveTo>
                  <a:pt x="0" y="0"/>
                </a:moveTo>
                <a:lnTo>
                  <a:pt x="863575" y="0"/>
                </a:lnTo>
                <a:lnTo>
                  <a:pt x="863575" y="571918"/>
                </a:lnTo>
                <a:lnTo>
                  <a:pt x="0" y="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82329" y="9440899"/>
            <a:ext cx="975753" cy="510744"/>
          </a:xfrm>
          <a:custGeom>
            <a:avLst/>
            <a:gdLst/>
            <a:ahLst/>
            <a:cxnLst/>
            <a:rect l="l" t="t" r="r" b="b"/>
            <a:pathLst>
              <a:path w="975753" h="510744">
                <a:moveTo>
                  <a:pt x="0" y="0"/>
                </a:moveTo>
                <a:lnTo>
                  <a:pt x="975754" y="0"/>
                </a:lnTo>
                <a:lnTo>
                  <a:pt x="975754" y="510744"/>
                </a:lnTo>
                <a:lnTo>
                  <a:pt x="0" y="510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43" r="-234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74083" y="9403743"/>
            <a:ext cx="722474" cy="487473"/>
          </a:xfrm>
          <a:custGeom>
            <a:avLst/>
            <a:gdLst/>
            <a:ahLst/>
            <a:cxnLst/>
            <a:rect l="l" t="t" r="r" b="b"/>
            <a:pathLst>
              <a:path w="722474" h="487473">
                <a:moveTo>
                  <a:pt x="0" y="0"/>
                </a:moveTo>
                <a:lnTo>
                  <a:pt x="722474" y="0"/>
                </a:lnTo>
                <a:lnTo>
                  <a:pt x="722474" y="487474"/>
                </a:lnTo>
                <a:lnTo>
                  <a:pt x="0" y="487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90419" y="3705412"/>
            <a:ext cx="5316917" cy="1895655"/>
            <a:chOff x="0" y="0"/>
            <a:chExt cx="1695583" cy="1861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95583" cy="186144"/>
            </a:xfrm>
            <a:custGeom>
              <a:avLst/>
              <a:gdLst/>
              <a:ahLst/>
              <a:cxnLst/>
              <a:rect l="l" t="t" r="r" b="b"/>
              <a:pathLst>
                <a:path w="1695583" h="186144">
                  <a:moveTo>
                    <a:pt x="0" y="0"/>
                  </a:moveTo>
                  <a:lnTo>
                    <a:pt x="1695583" y="0"/>
                  </a:lnTo>
                  <a:lnTo>
                    <a:pt x="1695583" y="186144"/>
                  </a:lnTo>
                  <a:lnTo>
                    <a:pt x="0" y="186144"/>
                  </a:ln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95583" cy="224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97778" y="4127325"/>
            <a:ext cx="4502193" cy="913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HelveticaNeue 1" panose="020B0604020202020204" charset="0"/>
              </a:rPr>
              <a:t>Minimum salary London £30,000 &amp; Nationwide £28,000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02662" y="1076325"/>
            <a:ext cx="14427887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BF311A"/>
                </a:solidFill>
                <a:latin typeface="HelveticaNeue 2"/>
              </a:rPr>
              <a:t>What is an assistant economist?</a:t>
            </a:r>
          </a:p>
        </p:txBody>
      </p:sp>
      <p:sp>
        <p:nvSpPr>
          <p:cNvPr id="53" name="Freeform 53"/>
          <p:cNvSpPr/>
          <p:nvPr/>
        </p:nvSpPr>
        <p:spPr>
          <a:xfrm>
            <a:off x="16689149" y="458549"/>
            <a:ext cx="1140303" cy="1140303"/>
          </a:xfrm>
          <a:custGeom>
            <a:avLst/>
            <a:gdLst/>
            <a:ahLst/>
            <a:cxnLst/>
            <a:rect l="l" t="t" r="r" b="b"/>
            <a:pathLst>
              <a:path w="1140303" h="1140303">
                <a:moveTo>
                  <a:pt x="0" y="0"/>
                </a:moveTo>
                <a:lnTo>
                  <a:pt x="1140302" y="0"/>
                </a:lnTo>
                <a:lnTo>
                  <a:pt x="1140302" y="1140302"/>
                </a:lnTo>
                <a:lnTo>
                  <a:pt x="0" y="11403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6689149" y="611148"/>
            <a:ext cx="1140303" cy="836577"/>
          </a:xfrm>
          <a:custGeom>
            <a:avLst/>
            <a:gdLst/>
            <a:ahLst/>
            <a:cxnLst/>
            <a:rect l="l" t="t" r="r" b="b"/>
            <a:pathLst>
              <a:path w="1140303" h="836577">
                <a:moveTo>
                  <a:pt x="0" y="0"/>
                </a:moveTo>
                <a:lnTo>
                  <a:pt x="1140302" y="0"/>
                </a:lnTo>
                <a:lnTo>
                  <a:pt x="1140302" y="836577"/>
                </a:lnTo>
                <a:lnTo>
                  <a:pt x="0" y="836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56" name="Picture 55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7FA638EB-8F76-1114-297E-EF40B19667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529" r="50000" b="-4964"/>
          <a:stretch/>
        </p:blipFill>
        <p:spPr>
          <a:xfrm>
            <a:off x="12851552" y="-120668"/>
            <a:ext cx="5436448" cy="11112923"/>
          </a:xfrm>
          <a:prstGeom prst="rect">
            <a:avLst/>
          </a:prstGeom>
        </p:spPr>
      </p:pic>
      <p:grpSp>
        <p:nvGrpSpPr>
          <p:cNvPr id="69" name="Group 12">
            <a:extLst>
              <a:ext uri="{FF2B5EF4-FFF2-40B4-BE49-F238E27FC236}">
                <a16:creationId xmlns:a16="http://schemas.microsoft.com/office/drawing/2014/main" id="{97DA5755-0CCB-324B-D1AF-BB3C675A2B0C}"/>
              </a:ext>
            </a:extLst>
          </p:cNvPr>
          <p:cNvGrpSpPr/>
          <p:nvPr/>
        </p:nvGrpSpPr>
        <p:grpSpPr>
          <a:xfrm>
            <a:off x="1190418" y="5780667"/>
            <a:ext cx="5316917" cy="1895655"/>
            <a:chOff x="0" y="0"/>
            <a:chExt cx="1695583" cy="186144"/>
          </a:xfrm>
        </p:grpSpPr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21C598CD-437E-9519-7490-F54B5697CC07}"/>
                </a:ext>
              </a:extLst>
            </p:cNvPr>
            <p:cNvSpPr/>
            <p:nvPr/>
          </p:nvSpPr>
          <p:spPr>
            <a:xfrm>
              <a:off x="0" y="0"/>
              <a:ext cx="1695583" cy="186144"/>
            </a:xfrm>
            <a:custGeom>
              <a:avLst/>
              <a:gdLst/>
              <a:ahLst/>
              <a:cxnLst/>
              <a:rect l="l" t="t" r="r" b="b"/>
              <a:pathLst>
                <a:path w="1695583" h="186144">
                  <a:moveTo>
                    <a:pt x="0" y="0"/>
                  </a:moveTo>
                  <a:lnTo>
                    <a:pt x="1695583" y="0"/>
                  </a:lnTo>
                  <a:lnTo>
                    <a:pt x="1695583" y="186144"/>
                  </a:lnTo>
                  <a:lnTo>
                    <a:pt x="0" y="186144"/>
                  </a:ln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71" name="TextBox 14">
              <a:extLst>
                <a:ext uri="{FF2B5EF4-FFF2-40B4-BE49-F238E27FC236}">
                  <a16:creationId xmlns:a16="http://schemas.microsoft.com/office/drawing/2014/main" id="{8D5D3223-B932-6354-52AF-F2D139D70C02}"/>
                </a:ext>
              </a:extLst>
            </p:cNvPr>
            <p:cNvSpPr txBox="1"/>
            <p:nvPr/>
          </p:nvSpPr>
          <p:spPr>
            <a:xfrm>
              <a:off x="0" y="-38100"/>
              <a:ext cx="1695583" cy="224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72" name="Group 12">
            <a:extLst>
              <a:ext uri="{FF2B5EF4-FFF2-40B4-BE49-F238E27FC236}">
                <a16:creationId xmlns:a16="http://schemas.microsoft.com/office/drawing/2014/main" id="{DDCE6752-ED92-53BD-FB92-12B354C5F669}"/>
              </a:ext>
            </a:extLst>
          </p:cNvPr>
          <p:cNvGrpSpPr/>
          <p:nvPr/>
        </p:nvGrpSpPr>
        <p:grpSpPr>
          <a:xfrm>
            <a:off x="1190417" y="7855922"/>
            <a:ext cx="5316917" cy="1895655"/>
            <a:chOff x="0" y="0"/>
            <a:chExt cx="1695583" cy="186144"/>
          </a:xfrm>
        </p:grpSpPr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78FE1B50-2DB4-4EE8-9664-C89D69457CF1}"/>
                </a:ext>
              </a:extLst>
            </p:cNvPr>
            <p:cNvSpPr/>
            <p:nvPr/>
          </p:nvSpPr>
          <p:spPr>
            <a:xfrm>
              <a:off x="0" y="0"/>
              <a:ext cx="1695583" cy="186144"/>
            </a:xfrm>
            <a:custGeom>
              <a:avLst/>
              <a:gdLst/>
              <a:ahLst/>
              <a:cxnLst/>
              <a:rect l="l" t="t" r="r" b="b"/>
              <a:pathLst>
                <a:path w="1695583" h="186144">
                  <a:moveTo>
                    <a:pt x="0" y="0"/>
                  </a:moveTo>
                  <a:lnTo>
                    <a:pt x="1695583" y="0"/>
                  </a:lnTo>
                  <a:lnTo>
                    <a:pt x="1695583" y="186144"/>
                  </a:lnTo>
                  <a:lnTo>
                    <a:pt x="0" y="186144"/>
                  </a:lnTo>
                  <a:close/>
                </a:path>
              </a:pathLst>
            </a:custGeom>
            <a:solidFill>
              <a:srgbClr val="3D7DCA"/>
            </a:solidFill>
          </p:spPr>
        </p:sp>
        <p:sp>
          <p:nvSpPr>
            <p:cNvPr id="74" name="TextBox 14">
              <a:extLst>
                <a:ext uri="{FF2B5EF4-FFF2-40B4-BE49-F238E27FC236}">
                  <a16:creationId xmlns:a16="http://schemas.microsoft.com/office/drawing/2014/main" id="{DE8EF50C-9948-6B6A-985A-C400D69A0675}"/>
                </a:ext>
              </a:extLst>
            </p:cNvPr>
            <p:cNvSpPr txBox="1"/>
            <p:nvPr/>
          </p:nvSpPr>
          <p:spPr>
            <a:xfrm>
              <a:off x="0" y="-38100"/>
              <a:ext cx="1695583" cy="224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8" name="TextBox 15">
            <a:extLst>
              <a:ext uri="{FF2B5EF4-FFF2-40B4-BE49-F238E27FC236}">
                <a16:creationId xmlns:a16="http://schemas.microsoft.com/office/drawing/2014/main" id="{BC681C3C-57CC-932C-2633-3C21BB75046C}"/>
              </a:ext>
            </a:extLst>
          </p:cNvPr>
          <p:cNvSpPr txBox="1"/>
          <p:nvPr/>
        </p:nvSpPr>
        <p:spPr>
          <a:xfrm>
            <a:off x="7600386" y="4092247"/>
            <a:ext cx="4605582" cy="913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HelveticaNeue 1" panose="020B0604020202020204" charset="0"/>
              </a:rPr>
              <a:t>Strong quantitative skills: you’ll  become a data expert.</a:t>
            </a:r>
          </a:p>
        </p:txBody>
      </p:sp>
      <p:sp>
        <p:nvSpPr>
          <p:cNvPr id="87" name="TextBox 15">
            <a:extLst>
              <a:ext uri="{FF2B5EF4-FFF2-40B4-BE49-F238E27FC236}">
                <a16:creationId xmlns:a16="http://schemas.microsoft.com/office/drawing/2014/main" id="{214C2F1E-E2A2-A8AD-0C62-DF0ED6E18678}"/>
              </a:ext>
            </a:extLst>
          </p:cNvPr>
          <p:cNvSpPr txBox="1"/>
          <p:nvPr/>
        </p:nvSpPr>
        <p:spPr>
          <a:xfrm>
            <a:off x="1597778" y="6169778"/>
            <a:ext cx="4705741" cy="90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GB" sz="2000">
                <a:solidFill>
                  <a:srgbClr val="FFFFFF"/>
                </a:solidFill>
                <a:latin typeface="HelveticaNeue 1" panose="020B0604020202020204" charset="0"/>
              </a:rPr>
              <a:t>Passionate about making  meaningful 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GB" sz="2000">
                <a:solidFill>
                  <a:srgbClr val="FFFFFF"/>
                </a:solidFill>
                <a:latin typeface="HelveticaNeue 1" panose="020B0604020202020204" charset="0"/>
              </a:rPr>
              <a:t>change</a:t>
            </a:r>
          </a:p>
        </p:txBody>
      </p:sp>
      <p:sp>
        <p:nvSpPr>
          <p:cNvPr id="88" name="TextBox 15">
            <a:extLst>
              <a:ext uri="{FF2B5EF4-FFF2-40B4-BE49-F238E27FC236}">
                <a16:creationId xmlns:a16="http://schemas.microsoft.com/office/drawing/2014/main" id="{3D3CB512-0EEC-F52D-FF41-E5577B11D78B}"/>
              </a:ext>
            </a:extLst>
          </p:cNvPr>
          <p:cNvSpPr txBox="1"/>
          <p:nvPr/>
        </p:nvSpPr>
        <p:spPr>
          <a:xfrm>
            <a:off x="1646582" y="8158022"/>
            <a:ext cx="4453389" cy="903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GB" sz="2000">
                <a:solidFill>
                  <a:srgbClr val="FFFFFF"/>
                </a:solidFill>
                <a:latin typeface="HelveticaNeue 1" panose="020B0604020202020204" charset="0"/>
              </a:rPr>
              <a:t>Part of a community of over  2,000 economists.</a:t>
            </a:r>
          </a:p>
        </p:txBody>
      </p:sp>
      <p:sp>
        <p:nvSpPr>
          <p:cNvPr id="89" name="TextBox 15">
            <a:extLst>
              <a:ext uri="{FF2B5EF4-FFF2-40B4-BE49-F238E27FC236}">
                <a16:creationId xmlns:a16="http://schemas.microsoft.com/office/drawing/2014/main" id="{0084F535-232D-A1F4-F886-7D5FFD12DA27}"/>
              </a:ext>
            </a:extLst>
          </p:cNvPr>
          <p:cNvSpPr txBox="1"/>
          <p:nvPr/>
        </p:nvSpPr>
        <p:spPr>
          <a:xfrm>
            <a:off x="7279516" y="5943084"/>
            <a:ext cx="4605582" cy="1396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GB" sz="2000">
                <a:solidFill>
                  <a:srgbClr val="FFFFFF"/>
                </a:solidFill>
                <a:latin typeface="HelveticaNeue 1" panose="020B0604020202020204" charset="0"/>
              </a:rPr>
              <a:t>Applied economics skills: using economic insights and techniques to inform policy. </a:t>
            </a:r>
          </a:p>
        </p:txBody>
      </p:sp>
      <p:sp>
        <p:nvSpPr>
          <p:cNvPr id="91" name="TextBox 15">
            <a:extLst>
              <a:ext uri="{FF2B5EF4-FFF2-40B4-BE49-F238E27FC236}">
                <a16:creationId xmlns:a16="http://schemas.microsoft.com/office/drawing/2014/main" id="{8B374776-66BD-B960-2BE0-F60066998D90}"/>
              </a:ext>
            </a:extLst>
          </p:cNvPr>
          <p:cNvSpPr txBox="1"/>
          <p:nvPr/>
        </p:nvSpPr>
        <p:spPr>
          <a:xfrm>
            <a:off x="7288675" y="8105577"/>
            <a:ext cx="4605582" cy="1396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GB" sz="2000">
                <a:solidFill>
                  <a:srgbClr val="FFFFFF"/>
                </a:solidFill>
                <a:latin typeface="HelveticaNeue 1" panose="020B0604020202020204" charset="0"/>
              </a:rPr>
              <a:t>Writing and presentation techniques: communicating economics clearly and succinctly.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lc_EmailBCC xmlns="http://schemas.microsoft.com/sharepoint/v3" xsi:nil="true"/>
    <TaxCatchAll xmlns="8485635d-cf54-460b-8438-0e2015e08040">
      <Value>6</Value>
      <Value>5</Value>
      <Value>26</Value>
      <Value>2</Value>
      <Value>8</Value>
    </TaxCatchAll>
    <lcf76f155ced4ddcb4097134ff3c332f xmlns="ad786c15-a2fd-46ba-929f-26c52cbfa212">
      <Terms xmlns="http://schemas.microsoft.com/office/infopath/2007/PartnerControls"/>
    </lcf76f155ced4ddcb4097134ff3c332f>
    <dlc_EmailReceivedUTC xmlns="http://schemas.microsoft.com/sharepoint/v3" xsi:nil="true"/>
    <HMT_ClosedbyOrig xmlns="8485635d-cf54-460b-8438-0e2015e08040">
      <UserInfo>
        <DisplayName/>
        <AccountId xsi:nil="true"/>
        <AccountType/>
      </UserInfo>
    </HMT_ClosedbyOrig>
    <dlc_EmailSentUTC xmlns="http://schemas.microsoft.com/sharepoint/v3" xsi:nil="true"/>
    <dlc_EmailSubject xmlns="http://schemas.microsoft.com/sharepoint/v3" xsi:nil="true"/>
    <HMT_DocumentTypeHTField0 xmlns="8485635d-cf54-460b-8438-0e2015e08040">
      <Terms xmlns="http://schemas.microsoft.com/office/infopath/2007/PartnerControls">
        <TermInfo xmlns="http://schemas.microsoft.com/office/infopath/2007/PartnerControls">
          <TermName xmlns="http://schemas.microsoft.com/office/infopath/2007/PartnerControls">Other</TermName>
          <TermId xmlns="http://schemas.microsoft.com/office/infopath/2007/PartnerControls">c235b5c2-f697-427b-a70a-43d69599f998</TermId>
        </TermInfo>
      </Terms>
    </HMT_DocumentTypeHTField0>
    <dlc_EmailTo xmlns="http://schemas.microsoft.com/sharepoint/v3" xsi:nil="true"/>
    <dlc_EmailFrom xmlns="http://schemas.microsoft.com/sharepoint/v3" xsi:nil="true"/>
    <dlc_EmailCC xmlns="http://schemas.microsoft.com/sharepoint/v3" xsi:nil="true"/>
    <dlc_EmailMailbox xmlns="http://schemas.microsoft.com/sharepoint/v3">
      <UserInfo>
        <DisplayName/>
        <AccountId xsi:nil="true"/>
        <AccountType/>
      </UserInfo>
    </dlc_EmailMailbox>
    <HMT_Topic xmlns="8485635d-cf54-460b-8438-0e2015e08040">Marketing and Outreach</HMT_Topic>
    <HMT_SubTeamHTField0 xmlns="8485635d-cf54-460b-8438-0e2015e08040">
      <Terms xmlns="http://schemas.microsoft.com/office/infopath/2007/PartnerControls"/>
    </HMT_SubTeamHTField0>
    <HMT_Record xmlns="8485635d-cf54-460b-8438-0e2015e08040">true</HMT_Record>
    <HMT_LegacySensitive xmlns="8485635d-cf54-460b-8438-0e2015e08040">false</HMT_LegacySensitive>
    <HMT_TeamHTField0 xmlns="8485635d-cf54-460b-8438-0e2015e08040">
      <Terms xmlns="http://schemas.microsoft.com/office/infopath/2007/PartnerControls">
        <TermInfo xmlns="http://schemas.microsoft.com/office/infopath/2007/PartnerControls">
          <TermName xmlns="http://schemas.microsoft.com/office/infopath/2007/PartnerControls">Government Economic ＆ Social Research Unit</TermName>
          <TermId xmlns="http://schemas.microsoft.com/office/infopath/2007/PartnerControls">e9698f9f-5a72-4686-bf1a-41d766a13c02</TermId>
        </TermInfo>
      </Terms>
    </HMT_TeamHTField0>
    <HMT_CategoryHTField0 xmlns="8485635d-cf54-460b-8438-0e2015e0804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Policy Document Types</TermName>
          <TermId xmlns="http://schemas.microsoft.com/office/infopath/2007/PartnerControls">bd4325a7-7f6a-48f9-b0dc-cc3aef626e65</TermId>
        </TermInfo>
      </Terms>
    </HMT_CategoryHTField0>
    <HMT_Theme xmlns="8485635d-cf54-460b-8438-0e2015e08040">GESR</HMT_Theme>
    <HMT_SubTopic xmlns="8485635d-cf54-460b-8438-0e2015e08040">Marketing</HMT_SubTopic>
    <HMT_ClosedArchive xmlns="8485635d-cf54-460b-8438-0e2015e08040">false</HMT_ClosedArchive>
    <b9c42a306c8b47fcbaf8a41a71352f3a xmlns="8485635d-cf54-460b-8438-0e2015e08040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0c3401bb-744b-4660-997f-fc50d910db48</TermId>
        </TermInfo>
      </Terms>
    </b9c42a306c8b47fcbaf8a41a71352f3a>
    <HMT_GroupHTField0 xmlns="8485635d-cf54-460b-8438-0e2015e08040">
      <Terms xmlns="http://schemas.microsoft.com/office/infopath/2007/PartnerControls">
        <TermInfo xmlns="http://schemas.microsoft.com/office/infopath/2007/PartnerControls">
          <TermName xmlns="http://schemas.microsoft.com/office/infopath/2007/PartnerControls">Economics</TermName>
          <TermId xmlns="http://schemas.microsoft.com/office/infopath/2007/PartnerControls">947aaa66-dd74-46b1-9cee-e42e6e0aa9c1</TermId>
        </TermInfo>
      </Terms>
    </HMT_GroupHTField0>
    <HMT_LegacyRecord xmlns="8485635d-cf54-460b-8438-0e2015e08040">false</HMT_LegacyRecor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HMT Document" ma:contentTypeID="0x010100672A3FCA98991645BE083C320B7539B70073E2331C55A74AA0969608FB8C0629F6004DA9241EAB763D4D9F097F0FABA8EB4A" ma:contentTypeVersion="2173" ma:contentTypeDescription="Create an InfoStore Document" ma:contentTypeScope="" ma:versionID="a73ca6572847d92217c953d0a77147ef">
  <xsd:schema xmlns:xsd="http://www.w3.org/2001/XMLSchema" xmlns:xs="http://www.w3.org/2001/XMLSchema" xmlns:p="http://schemas.microsoft.com/office/2006/metadata/properties" xmlns:ns1="8485635d-cf54-460b-8438-0e2015e08040" xmlns:ns2="http://schemas.microsoft.com/sharepoint/v3" xmlns:ns3="ad786c15-a2fd-46ba-929f-26c52cbfa212" targetNamespace="http://schemas.microsoft.com/office/2006/metadata/properties" ma:root="true" ma:fieldsID="7f6e4e9d66551e56b351f96aba877f98" ns1:_="" ns2:_="" ns3:_="">
    <xsd:import namespace="8485635d-cf54-460b-8438-0e2015e08040"/>
    <xsd:import namespace="http://schemas.microsoft.com/sharepoint/v3"/>
    <xsd:import namespace="ad786c15-a2fd-46ba-929f-26c52cbfa212"/>
    <xsd:element name="properties">
      <xsd:complexType>
        <xsd:sequence>
          <xsd:element name="documentManagement">
            <xsd:complexType>
              <xsd:all>
                <xsd:element ref="ns1:HMT_DocumentTypeHTField0" minOccurs="0"/>
                <xsd:element ref="ns1:HMT_Record" minOccurs="0"/>
                <xsd:element ref="ns1:HMT_GroupHTField0" minOccurs="0"/>
                <xsd:element ref="ns1:HMT_TeamHTField0" minOccurs="0"/>
                <xsd:element ref="ns1:HMT_SubTeamHTField0" minOccurs="0"/>
                <xsd:element ref="ns1:HMT_Theme" minOccurs="0"/>
                <xsd:element ref="ns1:HMT_Topic" minOccurs="0"/>
                <xsd:element ref="ns1:HMT_SubTopic" minOccurs="0"/>
                <xsd:element ref="ns1:HMT_CategoryHTField0" minOccurs="0"/>
                <xsd:element ref="ns1:HMT_ClosedOn" minOccurs="0"/>
                <xsd:element ref="ns1:HMT_DeletedOn" minOccurs="0"/>
                <xsd:element ref="ns1:HMT_ArchivedOn" minOccurs="0"/>
                <xsd:element ref="ns1:HMT_LegacyItemID" minOccurs="0"/>
                <xsd:element ref="ns1:HMT_LegacyCreatedBy" minOccurs="0"/>
                <xsd:element ref="ns1:HMT_LegacyModifiedBy" minOccurs="0"/>
                <xsd:element ref="ns1:HMT_LegacyOrigSource" minOccurs="0"/>
                <xsd:element ref="ns1:HMT_LegacyExtRef" minOccurs="0"/>
                <xsd:element ref="ns1:HMT_LegacySensitive" minOccurs="0"/>
                <xsd:element ref="ns1:HMT_LegacyRecord" minOccurs="0"/>
                <xsd:element ref="ns1:HMT_Audit" minOccurs="0"/>
                <xsd:element ref="ns1:HMT_ClosedBy" minOccurs="0"/>
                <xsd:element ref="ns1:HMT_ArchivedBy" minOccurs="0"/>
                <xsd:element ref="ns1:HMT_ClosedArchive" minOccurs="0"/>
                <xsd:element ref="ns1:HMT_ClosedOnOrig" minOccurs="0"/>
                <xsd:element ref="ns1:HMT_ClosedbyOrig" minOccurs="0"/>
                <xsd:element ref="ns1:_dlc_DocId" minOccurs="0"/>
                <xsd:element ref="ns1:_dlc_DocIdUrl" minOccurs="0"/>
                <xsd:element ref="ns1:_dlc_DocIdPersistId" minOccurs="0"/>
                <xsd:element ref="ns1:TaxCatchAll" minOccurs="0"/>
                <xsd:element ref="ns1:TaxCatchAllLabel" minOccurs="0"/>
                <xsd:element ref="ns2:dlc_EmailSubject" minOccurs="0"/>
                <xsd:element ref="ns2:dlc_EmailMailbox" minOccurs="0"/>
                <xsd:element ref="ns2:dlc_EmailTo" minOccurs="0"/>
                <xsd:element ref="ns2:dlc_EmailFrom" minOccurs="0"/>
                <xsd:element ref="ns2:dlc_EmailBCC" minOccurs="0"/>
                <xsd:element ref="ns2:dlc_EmailCC" minOccurs="0"/>
                <xsd:element ref="ns1:b9c42a306c8b47fcbaf8a41a71352f3a" minOccurs="0"/>
                <xsd:element ref="ns2:dlc_EmailSentUTC" minOccurs="0"/>
                <xsd:element ref="ns2:dlc_EmailReceivedUTC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1:SharedWithUsers" minOccurs="0"/>
                <xsd:element ref="ns1:SharedWithDetail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5635d-cf54-460b-8438-0e2015e08040" elementFormDefault="qualified">
    <xsd:import namespace="http://schemas.microsoft.com/office/2006/documentManagement/types"/>
    <xsd:import namespace="http://schemas.microsoft.com/office/infopath/2007/PartnerControls"/>
    <xsd:element name="HMT_DocumentTypeHTField0" ma:index="1" nillable="true" ma:taxonomy="true" ma:internalName="HMT_DocumentTypeHTField0" ma:taxonomyFieldName="HMT_DocumentType" ma:displayName="Document Type" ma:indexed="true" ma:default="-1;#Other|c235b5c2-f697-427b-a70a-43d69599f998" ma:fieldId="{64e205a0-0872-4e26-9aef-64ca7bdb5848}" ma:sspId="9002b6cd-6bc3-456d-8dd0-19fe32dddaf9" ma:termSetId="b6f1e53f-947f-4b4b-98bb-41ceeb10f910" ma:anchorId="bd4325a7-7f6a-48f9-b0dc-cc3aef626e65" ma:open="false" ma:isKeyword="false">
      <xsd:complexType>
        <xsd:sequence>
          <xsd:element ref="pc:Terms" minOccurs="0" maxOccurs="1"/>
        </xsd:sequence>
      </xsd:complexType>
    </xsd:element>
    <xsd:element name="HMT_Record" ma:index="2" nillable="true" ma:displayName="Record" ma:description="Is this document a record?" ma:hidden="true" ma:internalName="HMT_Record" ma:readOnly="true">
      <xsd:simpleType>
        <xsd:restriction base="dms:Boolean"/>
      </xsd:simpleType>
    </xsd:element>
    <xsd:element name="HMT_GroupHTField0" ma:index="4" nillable="true" ma:taxonomy="true" ma:internalName="HMT_GroupHTField0" ma:taxonomyFieldName="HMT_Group" ma:displayName="Organisation unit" ma:indexed="true" ma:readOnly="true" ma:default="" ma:fieldId="{0727aac2-e220-4289-aa2b-5b6dcdadae03}" ma:sspId="9002b6cd-6bc3-456d-8dd0-19fe32dddaf9" ma:termSetId="bfb00256-4f71-4b34-808b-e2a5e274e13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MT_TeamHTField0" ma:index="6" nillable="true" ma:taxonomy="true" ma:internalName="HMT_TeamHTField0" ma:taxonomyFieldName="HMT_Team" ma:displayName="Team" ma:indexed="true" ma:readOnly="true" ma:default="" ma:fieldId="{2eefa5c6-211a-4a5e-9a50-7e1c1c1599ef}" ma:sspId="9002b6cd-6bc3-456d-8dd0-19fe32dddaf9" ma:termSetId="bfb00256-4f71-4b34-808b-e2a5e274e13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MT_SubTeamHTField0" ma:index="8" nillable="true" ma:taxonomy="true" ma:internalName="HMT_SubTeamHTField0" ma:taxonomyFieldName="HMT_SubTeam" ma:displayName="Sub Team" ma:indexed="true" ma:readOnly="true" ma:default="" ma:fieldId="{1b8bc039-1a2e-4089-a24d-47de9e4a6672}" ma:sspId="9002b6cd-6bc3-456d-8dd0-19fe32dddaf9" ma:termSetId="bfb00256-4f71-4b34-808b-e2a5e274e13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MT_Theme" ma:index="9" nillable="true" ma:displayName="Library" ma:description="Document library theme" ma:hidden="true" ma:internalName="HMT_Theme" ma:readOnly="true">
      <xsd:simpleType>
        <xsd:restriction base="dms:Text"/>
      </xsd:simpleType>
    </xsd:element>
    <xsd:element name="HMT_Topic" ma:index="10" nillable="true" ma:displayName="Topic" ma:description="Topic" ma:hidden="true" ma:indexed="true" ma:internalName="HMT_Topic" ma:readOnly="true">
      <xsd:simpleType>
        <xsd:restriction base="dms:Text"/>
      </xsd:simpleType>
    </xsd:element>
    <xsd:element name="HMT_SubTopic" ma:index="11" nillable="true" ma:displayName="Sub Topic" ma:description="Sub topic" ma:hidden="true" ma:internalName="HMT_SubTopic" ma:readOnly="true">
      <xsd:simpleType>
        <xsd:restriction base="dms:Text"/>
      </xsd:simpleType>
    </xsd:element>
    <xsd:element name="HMT_CategoryHTField0" ma:index="13" nillable="true" ma:taxonomy="true" ma:internalName="HMT_CategoryHTField0" ma:taxonomyFieldName="HMT_Category" ma:displayName="Category" ma:indexed="true" ma:readOnly="true" ma:default="" ma:fieldId="{03bf77b0-a02d-47ea-8bec-4fb357d1f3ee}" ma:sspId="9002b6cd-6bc3-456d-8dd0-19fe32dddaf9" ma:termSetId="b6f1e53f-947f-4b4b-98bb-41ceeb10f9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MT_ClosedOn" ma:index="15" nillable="true" ma:displayName="Closed On" ma:description="The date this item was closed on" ma:format="DateTime" ma:hidden="true" ma:internalName="HMT_ClosedOn" ma:readOnly="true">
      <xsd:simpleType>
        <xsd:restriction base="dms:DateTime"/>
      </xsd:simpleType>
    </xsd:element>
    <xsd:element name="HMT_DeletedOn" ma:index="16" nillable="true" ma:displayName="Deleted On" ma:description="The date this item was deleted on" ma:format="DateTime" ma:hidden="true" ma:internalName="HMT_DeletedOn" ma:readOnly="true">
      <xsd:simpleType>
        <xsd:restriction base="dms:DateTime"/>
      </xsd:simpleType>
    </xsd:element>
    <xsd:element name="HMT_ArchivedOn" ma:index="17" nillable="true" ma:displayName="Archived On" ma:description="The date this item was archived on" ma:format="DateTime" ma:hidden="true" ma:internalName="HMT_ArchivedOn" ma:readOnly="true">
      <xsd:simpleType>
        <xsd:restriction base="dms:DateTime"/>
      </xsd:simpleType>
    </xsd:element>
    <xsd:element name="HMT_LegacyItemID" ma:index="18" nillable="true" ma:displayName="Legacy Item ID" ma:hidden="true" ma:internalName="HMT_LegacyItemID" ma:readOnly="true">
      <xsd:simpleType>
        <xsd:restriction base="dms:Text"/>
      </xsd:simpleType>
    </xsd:element>
    <xsd:element name="HMT_LegacyCreatedBy" ma:index="19" nillable="true" ma:displayName="Legacy Created By" ma:hidden="true" ma:internalName="HMT_LegacyCreatedBy" ma:readOnly="true">
      <xsd:simpleType>
        <xsd:restriction base="dms:Text"/>
      </xsd:simpleType>
    </xsd:element>
    <xsd:element name="HMT_LegacyModifiedBy" ma:index="20" nillable="true" ma:displayName="Legacy Modified By" ma:hidden="true" ma:internalName="HMT_LegacyModifiedBy" ma:readOnly="true">
      <xsd:simpleType>
        <xsd:restriction base="dms:Text"/>
      </xsd:simpleType>
    </xsd:element>
    <xsd:element name="HMT_LegacyOrigSource" ma:index="21" nillable="true" ma:displayName="Original Source" ma:hidden="true" ma:internalName="HMT_LegacyOrigSource" ma:readOnly="true">
      <xsd:simpleType>
        <xsd:restriction base="dms:Text"/>
      </xsd:simpleType>
    </xsd:element>
    <xsd:element name="HMT_LegacyExtRef" ma:index="22" nillable="true" ma:displayName="External Reference" ma:hidden="true" ma:internalName="HMT_LegacyExtRef" ma:readOnly="true">
      <xsd:simpleType>
        <xsd:restriction base="dms:Text"/>
      </xsd:simpleType>
    </xsd:element>
    <xsd:element name="HMT_LegacySensitive" ma:index="23" nillable="true" ma:displayName="Sensitive Item" ma:default="0" ma:hidden="true" ma:internalName="HMT_LegacySensitive" ma:readOnly="true">
      <xsd:simpleType>
        <xsd:restriction base="dms:Boolean"/>
      </xsd:simpleType>
    </xsd:element>
    <xsd:element name="HMT_LegacyRecord" ma:index="24" nillable="true" ma:displayName="Legacy Record" ma:default="0" ma:hidden="true" ma:internalName="HMT_LegacyRecord" ma:readOnly="true">
      <xsd:simpleType>
        <xsd:restriction base="dms:Boolean"/>
      </xsd:simpleType>
    </xsd:element>
    <xsd:element name="HMT_Audit" ma:index="25" nillable="true" ma:displayName="Audit Log" ma:description="Audit Log" ma:internalName="HMT_Audit" ma:readOnly="true">
      <xsd:simpleType>
        <xsd:restriction base="dms:Note">
          <xsd:maxLength value="255"/>
        </xsd:restriction>
      </xsd:simpleType>
    </xsd:element>
    <xsd:element name="HMT_ClosedBy" ma:index="26" nillable="true" ma:displayName="Closed By" ma:description="Who closed this item" ma:hidden="true" ma:list="UserInfo" ma:internalName="HMT_Closed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MT_ArchivedBy" ma:index="27" nillable="true" ma:displayName="Archived By" ma:description="Who archived this item" ma:hidden="true" ma:list="UserInfo" ma:internalName="HMT_Archived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MT_ClosedArchive" ma:index="28" nillable="true" ma:displayName="Closed Archive" ma:default="0" ma:description="Item sent to closed archive" ma:hidden="true" ma:internalName="HMT_ClosedArchive" ma:readOnly="true">
      <xsd:simpleType>
        <xsd:restriction base="dms:Boolean"/>
      </xsd:simpleType>
    </xsd:element>
    <xsd:element name="HMT_ClosedOnOrig" ma:index="29" nillable="true" ma:displayName="Original Closed On" ma:description="The date this item was originally closed on" ma:format="DateTime" ma:hidden="true" ma:internalName="HMT_ClosedOnOrig" ma:readOnly="true">
      <xsd:simpleType>
        <xsd:restriction base="dms:DateTime"/>
      </xsd:simpleType>
    </xsd:element>
    <xsd:element name="HMT_ClosedbyOrig" ma:index="30" nillable="true" ma:displayName="Original Closed By" ma:description="Who originally closed this item" ma:hidden="true" ma:list="UserInfo" ma:internalName="HMT_ClosedbyOrig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3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36" nillable="true" ma:displayName="Taxonomy Catch All Column" ma:hidden="true" ma:list="{872195d9-1d2a-4325-8e18-c421637d4c31}" ma:internalName="TaxCatchAll" ma:showField="CatchAllData" ma:web="8485635d-cf54-460b-8438-0e2015e080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7" nillable="true" ma:displayName="Taxonomy Catch All Column1" ma:hidden="true" ma:list="{872195d9-1d2a-4325-8e18-c421637d4c31}" ma:internalName="TaxCatchAllLabel" ma:readOnly="true" ma:showField="CatchAllDataLabel" ma:web="8485635d-cf54-460b-8438-0e2015e080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9c42a306c8b47fcbaf8a41a71352f3a" ma:index="51" nillable="true" ma:taxonomy="true" ma:internalName="b9c42a306c8b47fcbaf8a41a71352f3a" ma:taxonomyFieldName="HMT_Classification" ma:displayName="Classification" ma:indexed="true" ma:readOnly="true" ma:default="" ma:fieldId="{b9c42a30-6c8b-47fc-baf8-a41a71352f3a}" ma:sspId="9002b6cd-6bc3-456d-8dd0-19fe32dddaf9" ma:termSetId="7a69d7dc-39ad-4ce6-95e5-a2714f1574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6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6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lc_EmailSubject" ma:index="44" nillable="true" ma:displayName="Subject" ma:internalName="dlc_EmailSubject">
      <xsd:simpleType>
        <xsd:restriction base="dms:Text">
          <xsd:maxLength value="255"/>
        </xsd:restriction>
      </xsd:simpleType>
    </xsd:element>
    <xsd:element name="dlc_EmailMailbox" ma:index="46" nillable="true" ma:displayName="Submitter" ma:description="" ma:internalName="dlc_EmailMailbox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lc_EmailTo" ma:index="47" nillable="true" ma:displayName="To" ma:internalName="dlc_EmailTo">
      <xsd:simpleType>
        <xsd:restriction base="dms:Text">
          <xsd:maxLength value="255"/>
        </xsd:restriction>
      </xsd:simpleType>
    </xsd:element>
    <xsd:element name="dlc_EmailFrom" ma:index="48" nillable="true" ma:displayName="From" ma:internalName="dlc_EmailFrom">
      <xsd:simpleType>
        <xsd:restriction base="dms:Text">
          <xsd:maxLength value="255"/>
        </xsd:restriction>
      </xsd:simpleType>
    </xsd:element>
    <xsd:element name="dlc_EmailBCC" ma:index="49" nillable="true" ma:displayName="BCC" ma:internalName="dlc_EmailBCC">
      <xsd:simpleType>
        <xsd:restriction base="dms:Note">
          <xsd:maxLength value="1024"/>
        </xsd:restriction>
      </xsd:simpleType>
    </xsd:element>
    <xsd:element name="dlc_EmailCC" ma:index="50" nillable="true" ma:displayName="CC" ma:internalName="dlc_EmailCC">
      <xsd:simpleType>
        <xsd:restriction base="dms:Note">
          <xsd:maxLength value="1024"/>
        </xsd:restriction>
      </xsd:simpleType>
    </xsd:element>
    <xsd:element name="dlc_EmailSentUTC" ma:index="52" nillable="true" ma:displayName="Date Sent" ma:internalName="dlc_EmailSentUTC">
      <xsd:simpleType>
        <xsd:restriction base="dms:DateTime"/>
      </xsd:simpleType>
    </xsd:element>
    <xsd:element name="dlc_EmailReceivedUTC" ma:index="53" nillable="true" ma:displayName="Date Received" ma:internalName="dlc_EmailReceivedUTC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86c15-a2fd-46ba-929f-26c52cbfa2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56" nillable="true" ma:displayName="Tags" ma:internalName="MediaServiceAutoTags" ma:readOnly="true">
      <xsd:simpleType>
        <xsd:restriction base="dms:Text"/>
      </xsd:simpleType>
    </xsd:element>
    <xsd:element name="MediaServiceGenerationTime" ma:index="5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5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6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6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62" nillable="true" ma:displayName="Location" ma:internalName="MediaServiceLocation" ma:readOnly="true">
      <xsd:simpleType>
        <xsd:restriction base="dms:Text"/>
      </xsd:simpleType>
    </xsd:element>
    <xsd:element name="MediaServiceOCR" ma:index="6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6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68" nillable="true" ma:taxonomy="true" ma:internalName="lcf76f155ced4ddcb4097134ff3c332f" ma:taxonomyFieldName="MediaServiceImageTags" ma:displayName="Image Tags" ma:readOnly="false" ma:fieldId="{5cf76f15-5ced-4ddc-b409-7134ff3c332f}" ma:taxonomyMulti="true" ma:sspId="9002b6cd-6bc3-456d-8dd0-19fe32ddda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6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7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8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DD1250-B48F-4135-9F8D-58253FA114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1FEFD6-9D2A-4EEF-B641-117E74F0E9D1}">
  <ds:schemaRefs>
    <ds:schemaRef ds:uri="8485635d-cf54-460b-8438-0e2015e08040"/>
    <ds:schemaRef ds:uri="ad786c15-a2fd-46ba-929f-26c52cbfa2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91BCFD-B497-4CB3-9FF5-06791F5B4D07}">
  <ds:schemaRefs>
    <ds:schemaRef ds:uri="8485635d-cf54-460b-8438-0e2015e08040"/>
    <ds:schemaRef ds:uri="ad786c15-a2fd-46ba-929f-26c52cbfa2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GES_Mainstream_QA1.pptx</dc:title>
  <dc:creator>Donohoe, Daniela - HMT</dc:creator>
  <cp:revision>2</cp:revision>
  <dcterms:created xsi:type="dcterms:W3CDTF">2006-08-16T00:00:00Z</dcterms:created>
  <dcterms:modified xsi:type="dcterms:W3CDTF">2024-03-14T10:52:18Z</dcterms:modified>
  <dc:identifier>DAF2TO0WUPQ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0x010100672A3FCA98991645BE083C320B7539B70073E2331C55A74AA0969608FB8C0629F6004DA9241EAB763D4D9F097F0FABA8EB4A</vt:lpwstr>
  </property>
  <property fmtid="{D5CDD505-2E9C-101B-9397-08002B2CF9AE}" pid="3" name="HMT_Group">
    <vt:lpwstr>2;#Economics|947aaa66-dd74-46b1-9cee-e42e6e0aa9c1</vt:lpwstr>
  </property>
  <property fmtid="{D5CDD505-2E9C-101B-9397-08002B2CF9AE}" pid="4" name="MediaServiceImageTags">
    <vt:lpwstr/>
  </property>
  <property fmtid="{D5CDD505-2E9C-101B-9397-08002B2CF9AE}" pid="5" name="HMT_SubTeam">
    <vt:lpwstr/>
  </property>
  <property fmtid="{D5CDD505-2E9C-101B-9397-08002B2CF9AE}" pid="6" name="HMT_Review">
    <vt:bool>false</vt:bool>
  </property>
  <property fmtid="{D5CDD505-2E9C-101B-9397-08002B2CF9AE}" pid="7" name="HMT_DocumentType">
    <vt:lpwstr>5;#Other|c235b5c2-f697-427b-a70a-43d69599f998</vt:lpwstr>
  </property>
  <property fmtid="{D5CDD505-2E9C-101B-9397-08002B2CF9AE}" pid="8" name="HMT_Team">
    <vt:lpwstr>26;#Government Economic ＆ Social Research Unit|e9698f9f-5a72-4686-bf1a-41d766a13c02</vt:lpwstr>
  </property>
  <property fmtid="{D5CDD505-2E9C-101B-9397-08002B2CF9AE}" pid="9" name="HMT_Category">
    <vt:lpwstr>8;#Policy Document Types|bd4325a7-7f6a-48f9-b0dc-cc3aef626e65</vt:lpwstr>
  </property>
  <property fmtid="{D5CDD505-2E9C-101B-9397-08002B2CF9AE}" pid="10" name="HMT_Classification">
    <vt:lpwstr>6;#Official|0c3401bb-744b-4660-997f-fc50d910db48</vt:lpwstr>
  </property>
</Properties>
</file>