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A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E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1_14708C57.xml" ContentType="application/vnd.ms-powerpoint.comments+xml"/>
  <Override PartName="/ppt/notesSlides/notesSlide10.xml" ContentType="application/vnd.openxmlformats-officedocument.presentationml.notesSlide+xml"/>
  <Override PartName="/ppt/comments/modernComment_10C_0.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1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E_5A2DA5FE.xml" ContentType="application/vnd.ms-powerpoint.comments+xml"/>
  <Override PartName="/ppt/notesSlides/notesSlide15.xml" ContentType="application/vnd.openxmlformats-officedocument.presentationml.notesSlide+xml"/>
  <Override PartName="/ppt/comments/modernComment_11F_C311B380.xml" ContentType="application/vnd.ms-powerpoint.comments+xml"/>
  <Override PartName="/ppt/notesSlides/notesSlide16.xml" ContentType="application/vnd.openxmlformats-officedocument.presentationml.notesSlide+xml"/>
  <Override PartName="/ppt/comments/modernComment_110_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7" r:id="rId6"/>
    <p:sldId id="258" r:id="rId7"/>
    <p:sldId id="259" r:id="rId8"/>
    <p:sldId id="260" r:id="rId9"/>
    <p:sldId id="261" r:id="rId10"/>
    <p:sldId id="262" r:id="rId11"/>
    <p:sldId id="264" r:id="rId12"/>
    <p:sldId id="266" r:id="rId13"/>
    <p:sldId id="267" r:id="rId14"/>
    <p:sldId id="271" r:id="rId15"/>
    <p:sldId id="270" r:id="rId16"/>
    <p:sldId id="283" r:id="rId17"/>
    <p:sldId id="289" r:id="rId18"/>
    <p:sldId id="268" r:id="rId19"/>
    <p:sldId id="280" r:id="rId20"/>
    <p:sldId id="273" r:id="rId21"/>
    <p:sldId id="274" r:id="rId22"/>
    <p:sldId id="275" r:id="rId23"/>
    <p:sldId id="284" r:id="rId24"/>
    <p:sldId id="285" r:id="rId25"/>
    <p:sldId id="286" r:id="rId26"/>
    <p:sldId id="287" r:id="rId27"/>
    <p:sldId id="288" r:id="rId28"/>
    <p:sldId id="278" r:id="rId29"/>
    <p:sldId id="272" r:id="rId30"/>
    <p:sldId id="282" r:id="rId31"/>
    <p:sldId id="281" r:id="rId32"/>
  </p:sldIdLst>
  <p:sldSz cx="18288000" cy="10287000"/>
  <p:notesSz cx="6858000" cy="9144000"/>
  <p:embeddedFontLst>
    <p:embeddedFont>
      <p:font typeface="Aileron" panose="020B0604020202020204" charset="0"/>
      <p:regular r:id="rId34"/>
    </p:embeddedFont>
    <p:embeddedFont>
      <p:font typeface="HelveticaNeue 1" panose="020B0604020202020204" charset="0"/>
      <p:regular r:id="rId35"/>
    </p:embeddedFont>
    <p:embeddedFont>
      <p:font typeface="HelveticaNeue 2" panose="020B0604020202020204" charset="0"/>
      <p:regular r:id="rId36"/>
    </p:embeddedFont>
    <p:embeddedFont>
      <p:font typeface="HelveticaNeue 3" panose="020B0604020202020204" charset="0"/>
      <p:regular r:id="rId37"/>
    </p:embeddedFont>
    <p:embeddedFont>
      <p:font typeface="HelveticaNeue 4" panose="020B0604020202020204" charset="0"/>
      <p:regular r:id="rId38"/>
    </p:embeddedFont>
    <p:embeddedFont>
      <p:font typeface="Montserrat" panose="00000500000000000000" pitchFamily="2" charset="0"/>
      <p:regular r:id="rId39"/>
      <p:bold r:id="rId40"/>
      <p:italic r:id="rId41"/>
      <p:boldItalic r:id="rId42"/>
    </p:embeddedFont>
    <p:embeddedFont>
      <p:font typeface="Montserrat Black" panose="00000A00000000000000" pitchFamily="2" charset="0"/>
      <p:bold r:id="rId43"/>
      <p:boldItalic r:id="rId44"/>
    </p:embeddedFont>
    <p:embeddedFont>
      <p:font typeface="Montserrat Bold" panose="00000800000000000000" pitchFamily="2" charset="0"/>
      <p:regular r:id="rId45"/>
      <p:bold r:id="rId46"/>
    </p:embeddedFont>
    <p:embeddedFont>
      <p:font typeface="Montserrat Light" panose="00000400000000000000" pitchFamily="2" charset="0"/>
      <p:regular r:id="rId47"/>
      <p:italic r:id="rId48"/>
    </p:embeddedFont>
    <p:embeddedFont>
      <p:font typeface="Montserrat Medium" panose="00000600000000000000" pitchFamily="2"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31"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CF1619-D173-DA4A-EA34-6E7FB4B11224}" name="Keenan, Ella - HMT" initials="KH" userId="S::ella.keenan@hmtreasury.gov.uk::26fe19df-e392-48fc-a544-53a47deb057c" providerId="AD"/>
  <p188:author id="{84E35045-3D88-CDDB-E708-D60BA039B10B}" name="Farnworth, Terryann - HMT" initials="FH" userId="S::terryann.farnworth@hmtreasury.gov.uk::4bd6280d-85e1-42bc-947c-ddc511cb3f8e" providerId="AD"/>
  <p188:author id="{4C6AE753-69B0-A323-52C2-C301987D75D0}" name="Maslak, Nikolai - HMT" initials="MNH" userId="S::Nikolai.Maslak@hmtreasury.gov.uk::0b8d776f-bf0d-4d4b-9d79-bed3c763ccf9" providerId="AD"/>
  <p188:author id="{6621CD78-445B-A60D-A985-C46BE7303B03}" name="Donohoe, Daniela - HMT" initials="DH" userId="S::daniela.donohoe@hmtreasury.gov.uk::d58dd644-e478-4506-b44f-57c2e5e98f2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5C1E9"/>
    <a:srgbClr val="FFD957"/>
    <a:srgbClr val="A0A5DE"/>
    <a:srgbClr val="BF31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85408-59EF-3D2F-05B3-1AC0F58D94C2}" v="15" dt="2024-03-04T12:44:25.975"/>
    <p1510:client id="{7EEADBB6-7C4F-C5A7-5D33-441C4CB4F8FE}" v="205" dt="2024-03-04T13:05:25.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889" autoAdjust="0"/>
    <p:restoredTop sz="73476" autoAdjust="0"/>
  </p:normalViewPr>
  <p:slideViewPr>
    <p:cSldViewPr snapToGrid="0">
      <p:cViewPr varScale="1">
        <p:scale>
          <a:sx n="48" d="100"/>
          <a:sy n="48" d="100"/>
        </p:scale>
        <p:origin x="28" y="96"/>
      </p:cViewPr>
      <p:guideLst>
        <p:guide orient="horz" pos="553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71C604C0-BCB4-421D-AB06-FBFE1DE08AC4}" authorId="{84E35045-3D88-CDDB-E708-D60BA039B10B}" created="2024-03-04T12:05:20.500">
    <pc:sldMkLst xmlns:pc="http://schemas.microsoft.com/office/powerpoint/2013/main/command">
      <pc:docMk/>
      <pc:sldMk cId="0" sldId="256"/>
    </pc:sldMkLst>
    <p188:txBody>
      <a:bodyPr/>
      <a:lstStyle/>
      <a:p>
        <a:r>
          <a:rPr lang="en-US"/>
          <a:t>[@Donohoe, Daniela - HMT] , please can we replace the word Programme with Scheme </a:t>
        </a:r>
      </a:p>
    </p188:txBody>
    <p188:extLst>
      <p:ext xmlns:p="http://schemas.openxmlformats.org/presentationml/2006/main" uri="{57CB4572-C831-44C2-8A1C-0ADB6CCDFE69}">
        <p223:reactions xmlns:p223="http://schemas.microsoft.com/office/powerpoint/2022/03/main">
          <p223:rxn type="👍">
            <p223:instance time="2024-03-04T12:55:42.686" authorId="{6621CD78-445B-A60D-A985-C46BE7303B03}"/>
          </p223:rxn>
        </p223:reactions>
      </p:ext>
    </p188:extLst>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DDE186EE-470B-4475-872E-E7A791898D03}" authorId="{84E35045-3D88-CDDB-E708-D60BA039B10B}" created="2024-03-04T12:35:08.209">
    <pc:sldMkLst xmlns:pc="http://schemas.microsoft.com/office/powerpoint/2013/main/command">
      <pc:docMk/>
      <pc:sldMk cId="0" sldId="266"/>
    </pc:sldMkLst>
    <p188:txBody>
      <a:bodyPr/>
      <a:lstStyle/>
      <a:p>
        <a:r>
          <a:rPr lang="en-US"/>
          <a:t>Please apply before 23:55pm</a:t>
        </a:r>
      </a:p>
    </p188:txBody>
    <p188:extLst>
      <p:ext xmlns:p="http://schemas.openxmlformats.org/presentationml/2006/main" uri="{57CB4572-C831-44C2-8A1C-0ADB6CCDFE69}">
        <p223:reactions xmlns:p223="http://schemas.microsoft.com/office/powerpoint/2022/03/main">
          <p223:rxn type="👍">
            <p223:instance time="2024-03-04T12:56:16.436" authorId="{6621CD78-445B-A60D-A985-C46BE7303B03}"/>
          </p223:rxn>
        </p223:reactions>
      </p:ext>
    </p188:extLst>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1BA1813B-6068-4C6E-A7F5-2F5C502CE2F2}" authorId="{84E35045-3D88-CDDB-E708-D60BA039B10B}" created="2024-03-04T12:32:13.219">
    <pc:sldMkLst xmlns:pc="http://schemas.microsoft.com/office/powerpoint/2013/main/command">
      <pc:docMk/>
      <pc:sldMk cId="0" sldId="268"/>
    </pc:sldMkLst>
    <p188:txBody>
      <a:bodyPr/>
      <a:lstStyle/>
      <a:p>
        <a:r>
          <a:rPr lang="en-US"/>
          <a:t>Degree Title and grade or predicted grade,   </a:t>
        </a:r>
      </a:p>
    </p188:txBody>
    <p188:extLst>
      <p:ext xmlns:p="http://schemas.openxmlformats.org/presentationml/2006/main" uri="{57CB4572-C831-44C2-8A1C-0ADB6CCDFE69}">
        <p223:reactions xmlns:p223="http://schemas.microsoft.com/office/powerpoint/2022/03/main">
          <p223:rxn type="👍">
            <p223:instance time="2024-03-04T13:02:26.666" authorId="{6621CD78-445B-A60D-A985-C46BE7303B03}"/>
          </p223:rxn>
        </p223:reactions>
      </p:ext>
    </p188:extLst>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16F25EF5-A9BF-47D5-A1D0-4032782C3495}" authorId="{84E35045-3D88-CDDB-E708-D60BA039B10B}" created="2024-03-04T12:15:49.456">
    <ac:txMkLst xmlns:ac="http://schemas.microsoft.com/office/drawing/2013/main/command">
      <pc:docMk xmlns:pc="http://schemas.microsoft.com/office/powerpoint/2013/main/command"/>
      <pc:sldMk xmlns:pc="http://schemas.microsoft.com/office/powerpoint/2013/main/command" cId="0" sldId="270"/>
      <ac:spMk id="20" creationId="{00000000-0000-0000-0000-000000000000}"/>
      <ac:txMk cp="84" len="45">
        <ac:context len="787" hash="391367229"/>
      </ac:txMk>
    </ac:txMkLst>
    <p188:pos x="1081216" y="617837"/>
    <p188:txBody>
      <a:bodyPr/>
      <a:lstStyle/>
      <a:p>
        <a:r>
          <a:rPr lang="en-US"/>
          <a:t>[@Donohoe, Daniela - HMT] please could we add after Hold - or expect to obtain by August 2024 an undergraduate </a:t>
        </a:r>
      </a:p>
    </p188:txBody>
    <p188:extLst>
      <p:ext xmlns:p="http://schemas.openxmlformats.org/presentationml/2006/main" uri="{57CB4572-C831-44C2-8A1C-0ADB6CCDFE69}">
        <p223:reactions xmlns:p223="http://schemas.microsoft.com/office/powerpoint/2022/03/main">
          <p223:rxn type="👍">
            <p223:instance time="2024-03-04T12:59:27.489" authorId="{6621CD78-445B-A60D-A985-C46BE7303B03}"/>
          </p223:rxn>
        </p223:reactions>
      </p:ext>
    </p188:extLst>
  </p188:cm>
  <p188:cm id="{D2D11DFA-0CEF-4286-9A77-0600D84351CD}" authorId="{84E35045-3D88-CDDB-E708-D60BA039B10B}" created="2024-03-04T12:23:57.267">
    <ac:txMkLst xmlns:ac="http://schemas.microsoft.com/office/drawing/2013/main/command">
      <pc:docMk xmlns:pc="http://schemas.microsoft.com/office/powerpoint/2013/main/command"/>
      <pc:sldMk xmlns:pc="http://schemas.microsoft.com/office/powerpoint/2013/main/command" cId="0" sldId="270"/>
      <ac:spMk id="20" creationId="{00000000-0000-0000-0000-000000000000}"/>
      <ac:txMk cp="84" len="45">
        <ac:context len="787" hash="391367229"/>
      </ac:txMk>
    </ac:txMkLst>
    <p188:pos x="1081216" y="617837"/>
    <p188:txBody>
      <a:bodyPr/>
      <a:lstStyle/>
      <a:p>
        <a:r>
          <a:rPr lang="en-US"/>
          <a:t>Hold or expect to obtain by August 2024  an undergraduate degree at a minimum of a 2.:22 in a relevant social research subject ; or
a 2:2 in any subject with a postgraduate degree in a relevant social research subject</a:t>
        </a:r>
      </a:p>
    </p188:txBody>
    <p188:extLst>
      <p:ext xmlns:p="http://schemas.openxmlformats.org/presentationml/2006/main" uri="{57CB4572-C831-44C2-8A1C-0ADB6CCDFE69}">
        <p223:reactions xmlns:p223="http://schemas.microsoft.com/office/powerpoint/2022/03/main">
          <p223:rxn type="👍">
            <p223:instance time="2024-03-04T12:59:32.130" authorId="{6621CD78-445B-A60D-A985-C46BE7303B03}"/>
          </p223:rxn>
        </p223:reactions>
      </p:ext>
    </p188:extLst>
  </p188:cm>
</p188:cmLst>
</file>

<file path=ppt/comments/modernComment_110_0.xml><?xml version="1.0" encoding="utf-8"?>
<p188:cmLst xmlns:a="http://schemas.openxmlformats.org/drawingml/2006/main" xmlns:r="http://schemas.openxmlformats.org/officeDocument/2006/relationships" xmlns:p188="http://schemas.microsoft.com/office/powerpoint/2018/8/main">
  <p188:cm id="{6E6E3F2A-8E10-4560-9AC1-DB3E3D279457}" authorId="{84E35045-3D88-CDDB-E708-D60BA039B10B}" created="2024-03-04T12:44:25.975">
    <pc:sldMkLst xmlns:pc="http://schemas.microsoft.com/office/powerpoint/2013/main/command">
      <pc:docMk/>
      <pc:sldMk cId="0" sldId="272"/>
    </pc:sldMkLst>
    <p188:txBody>
      <a:bodyPr/>
      <a:lstStyle/>
      <a:p>
        <a:r>
          <a:rPr lang="en-US"/>
          <a:t>[@Donohoe, Daniela - HMT] please remove Uni of Kent logo</a:t>
        </a:r>
      </a:p>
    </p188:txBody>
    <p188:extLst>
      <p:ext xmlns:p="http://schemas.openxmlformats.org/presentationml/2006/main" uri="{57CB4572-C831-44C2-8A1C-0ADB6CCDFE69}">
        <p223:reactions xmlns:p223="http://schemas.microsoft.com/office/powerpoint/2022/03/main">
          <p223:rxn type="👍">
            <p223:instance time="2024-03-04T13:05:25.483" authorId="{6621CD78-445B-A60D-A985-C46BE7303B03}"/>
          </p223:rxn>
        </p223:reactions>
      </p:ext>
    </p188:extLst>
  </p188:cm>
</p188:cmLst>
</file>

<file path=ppt/comments/modernComment_111_0.xml><?xml version="1.0" encoding="utf-8"?>
<p188:cmLst xmlns:a="http://schemas.openxmlformats.org/drawingml/2006/main" xmlns:r="http://schemas.openxmlformats.org/officeDocument/2006/relationships" xmlns:p188="http://schemas.microsoft.com/office/powerpoint/2018/8/main">
  <p188:cm id="{C29E5FDD-682E-4D15-8789-4B2B106A4F19}" authorId="{84E35045-3D88-CDDB-E708-D60BA039B10B}" created="2024-03-04T12:38:49.090">
    <ac:deMkLst xmlns:ac="http://schemas.microsoft.com/office/drawing/2013/main/command">
      <pc:docMk xmlns:pc="http://schemas.microsoft.com/office/powerpoint/2013/main/command"/>
      <pc:sldMk xmlns:pc="http://schemas.microsoft.com/office/powerpoint/2013/main/command" cId="0" sldId="273"/>
      <ac:spMk id="41" creationId="{00000000-0000-0000-0000-000000000000}"/>
    </ac:deMkLst>
    <p188:txBody>
      <a:bodyPr/>
      <a:lstStyle/>
      <a:p>
        <a:r>
          <a:rPr lang="en-US"/>
          <a:t>Based on the performance of all applicants, a final pass mark will be set for the online tests. This may be higher than the minimum standard for both tests. </a:t>
        </a:r>
      </a:p>
    </p188:txBody>
  </p188:cm>
</p188:cmLst>
</file>

<file path=ppt/comments/modernComment_11E_5A2DA5FE.xml><?xml version="1.0" encoding="utf-8"?>
<p188:cmLst xmlns:a="http://schemas.openxmlformats.org/drawingml/2006/main" xmlns:r="http://schemas.openxmlformats.org/officeDocument/2006/relationships" xmlns:p188="http://schemas.microsoft.com/office/powerpoint/2018/8/main">
  <p188:cm id="{FC2DA086-7C01-4AE1-84E6-5D17C373A134}" authorId="{84E35045-3D88-CDDB-E708-D60BA039B10B}" created="2024-03-04T12:40:37.171">
    <pc:sldMkLst xmlns:pc="http://schemas.microsoft.com/office/powerpoint/2013/main/command">
      <pc:docMk/>
      <pc:sldMk cId="1512941054" sldId="286"/>
    </pc:sldMkLst>
    <p188:txBody>
      <a:bodyPr/>
      <a:lstStyle/>
      <a:p>
        <a:r>
          <a:rPr lang="en-US"/>
          <a:t>Managing a quality service
Communicating and influence
Working together</a:t>
        </a:r>
      </a:p>
    </p188:txBody>
  </p188:cm>
</p188:cmLst>
</file>

<file path=ppt/comments/modernComment_11F_C311B380.xml><?xml version="1.0" encoding="utf-8"?>
<p188:cmLst xmlns:a="http://schemas.openxmlformats.org/drawingml/2006/main" xmlns:r="http://schemas.openxmlformats.org/officeDocument/2006/relationships" xmlns:p188="http://schemas.microsoft.com/office/powerpoint/2018/8/main">
  <p188:cm id="{6D55F379-D60C-4303-805C-E832832DC02E}" authorId="{84E35045-3D88-CDDB-E708-D60BA039B10B}" created="2024-03-04T12:43:35.317">
    <pc:sldMkLst xmlns:pc="http://schemas.microsoft.com/office/powerpoint/2013/main/command">
      <pc:docMk/>
      <pc:sldMk cId="3272717184" sldId="287"/>
    </pc:sldMkLst>
    <p188:txBody>
      <a:bodyPr/>
      <a:lstStyle/>
      <a:p>
        <a:r>
          <a:rPr lang="en-US"/>
          <a:t>You will be assigned into a department for your first posting within the GSR, with an expectation of staying in this department for two years.
We will take into consideration candidates’ preferences on location but may not be able to fulfil these on all occasions. It is worth noting that any role in the Civil Service will be a rewarding opportunity.</a:t>
        </a:r>
      </a:p>
    </p188:txBody>
  </p188:cm>
</p188:cmLst>
</file>

<file path=ppt/comments/modernComment_121_14708C57.xml><?xml version="1.0" encoding="utf-8"?>
<p188:cmLst xmlns:a="http://schemas.openxmlformats.org/drawingml/2006/main" xmlns:r="http://schemas.openxmlformats.org/officeDocument/2006/relationships" xmlns:p188="http://schemas.microsoft.com/office/powerpoint/2018/8/main">
  <p188:cm id="{A83F9F6A-F308-441F-BC2A-BA0F1B4AAD2D}" authorId="{84E35045-3D88-CDDB-E708-D60BA039B10B}" created="2024-03-04T12:08:32.397">
    <ac:deMkLst xmlns:ac="http://schemas.microsoft.com/office/drawing/2013/main/command">
      <pc:docMk xmlns:pc="http://schemas.microsoft.com/office/powerpoint/2013/main/command"/>
      <pc:sldMk xmlns:pc="http://schemas.microsoft.com/office/powerpoint/2013/main/command" cId="342920279" sldId="289"/>
      <ac:spMk id="20" creationId="{00000000-0000-0000-0000-000000000000}"/>
    </ac:deMkLst>
    <p188:txBody>
      <a:bodyPr/>
      <a:lstStyle/>
      <a:p>
        <a:r>
          <a:rPr lang="en-US"/>
          <a:t>[@Donohoe, Daniela - HMT] please can we add the the full link after gov.uk https://www.gov.uk/government/publications/nationality-rules</a:t>
        </a:r>
      </a:p>
    </p188:txBody>
    <p188:extLst>
      <p:ext xmlns:p="http://schemas.openxmlformats.org/presentationml/2006/main" uri="{57CB4572-C831-44C2-8A1C-0ADB6CCDFE69}">
        <p223:reactions xmlns:p223="http://schemas.microsoft.com/office/powerpoint/2022/03/main">
          <p223:rxn type="👍">
            <p223:instance time="2024-03-04T13:00:31.225" authorId="{6621CD78-445B-A60D-A985-C46BE7303B03}"/>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20E31-184B-4CCE-AD01-19026BD9E9F2}" type="datetimeFigureOut">
              <a:rPr lang="en-GB" smtClean="0"/>
              <a:t>14/03/2024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26B95-8CD7-42BF-B33F-E0B016253314}" type="slidenum">
              <a:rPr lang="en-GB" smtClean="0"/>
              <a:t>‹#›</a:t>
            </a:fld>
            <a:endParaRPr lang="en-GB"/>
          </a:p>
        </p:txBody>
      </p:sp>
    </p:spTree>
    <p:extLst>
      <p:ext uri="{BB962C8B-B14F-4D97-AF65-F5344CB8AC3E}">
        <p14:creationId xmlns:p14="http://schemas.microsoft.com/office/powerpoint/2010/main" val="2778834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a:t>
            </a:fld>
            <a:endParaRPr lang="en-GB"/>
          </a:p>
        </p:txBody>
      </p:sp>
    </p:spTree>
    <p:extLst>
      <p:ext uri="{BB962C8B-B14F-4D97-AF65-F5344CB8AC3E}">
        <p14:creationId xmlns:p14="http://schemas.microsoft.com/office/powerpoint/2010/main" val="722218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15</a:t>
            </a:fld>
            <a:endParaRPr lang="en-GB"/>
          </a:p>
        </p:txBody>
      </p:sp>
    </p:spTree>
    <p:extLst>
      <p:ext uri="{BB962C8B-B14F-4D97-AF65-F5344CB8AC3E}">
        <p14:creationId xmlns:p14="http://schemas.microsoft.com/office/powerpoint/2010/main" val="569107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16</a:t>
            </a:fld>
            <a:endParaRPr lang="en-GB"/>
          </a:p>
        </p:txBody>
      </p:sp>
    </p:spTree>
    <p:extLst>
      <p:ext uri="{BB962C8B-B14F-4D97-AF65-F5344CB8AC3E}">
        <p14:creationId xmlns:p14="http://schemas.microsoft.com/office/powerpoint/2010/main" val="344670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17</a:t>
            </a:fld>
            <a:endParaRPr lang="en-GB"/>
          </a:p>
        </p:txBody>
      </p:sp>
    </p:spTree>
    <p:extLst>
      <p:ext uri="{BB962C8B-B14F-4D97-AF65-F5344CB8AC3E}">
        <p14:creationId xmlns:p14="http://schemas.microsoft.com/office/powerpoint/2010/main" val="46865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19</a:t>
            </a:fld>
            <a:endParaRPr lang="en-GB"/>
          </a:p>
        </p:txBody>
      </p:sp>
    </p:spTree>
    <p:extLst>
      <p:ext uri="{BB962C8B-B14F-4D97-AF65-F5344CB8AC3E}">
        <p14:creationId xmlns:p14="http://schemas.microsoft.com/office/powerpoint/2010/main" val="1191885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22</a:t>
            </a:fld>
            <a:endParaRPr lang="en-GB"/>
          </a:p>
        </p:txBody>
      </p:sp>
    </p:spTree>
    <p:extLst>
      <p:ext uri="{BB962C8B-B14F-4D97-AF65-F5344CB8AC3E}">
        <p14:creationId xmlns:p14="http://schemas.microsoft.com/office/powerpoint/2010/main" val="2109588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23</a:t>
            </a:fld>
            <a:endParaRPr lang="en-GB"/>
          </a:p>
        </p:txBody>
      </p:sp>
    </p:spTree>
    <p:extLst>
      <p:ext uri="{BB962C8B-B14F-4D97-AF65-F5344CB8AC3E}">
        <p14:creationId xmlns:p14="http://schemas.microsoft.com/office/powerpoint/2010/main" val="1443132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25</a:t>
            </a:fld>
            <a:endParaRPr lang="en-GB"/>
          </a:p>
        </p:txBody>
      </p:sp>
    </p:spTree>
    <p:extLst>
      <p:ext uri="{BB962C8B-B14F-4D97-AF65-F5344CB8AC3E}">
        <p14:creationId xmlns:p14="http://schemas.microsoft.com/office/powerpoint/2010/main" val="4148385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3</a:t>
            </a:fld>
            <a:endParaRPr lang="en-GB"/>
          </a:p>
        </p:txBody>
      </p:sp>
    </p:spTree>
    <p:extLst>
      <p:ext uri="{BB962C8B-B14F-4D97-AF65-F5344CB8AC3E}">
        <p14:creationId xmlns:p14="http://schemas.microsoft.com/office/powerpoint/2010/main" val="252404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4</a:t>
            </a:fld>
            <a:endParaRPr lang="en-GB"/>
          </a:p>
        </p:txBody>
      </p:sp>
    </p:spTree>
    <p:extLst>
      <p:ext uri="{BB962C8B-B14F-4D97-AF65-F5344CB8AC3E}">
        <p14:creationId xmlns:p14="http://schemas.microsoft.com/office/powerpoint/2010/main" val="105072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7</a:t>
            </a:fld>
            <a:endParaRPr lang="en-GB"/>
          </a:p>
        </p:txBody>
      </p:sp>
    </p:spTree>
    <p:extLst>
      <p:ext uri="{BB962C8B-B14F-4D97-AF65-F5344CB8AC3E}">
        <p14:creationId xmlns:p14="http://schemas.microsoft.com/office/powerpoint/2010/main" val="4230601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10</a:t>
            </a:fld>
            <a:endParaRPr lang="en-GB"/>
          </a:p>
        </p:txBody>
      </p:sp>
    </p:spTree>
    <p:extLst>
      <p:ext uri="{BB962C8B-B14F-4D97-AF65-F5344CB8AC3E}">
        <p14:creationId xmlns:p14="http://schemas.microsoft.com/office/powerpoint/2010/main" val="2501473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11</a:t>
            </a:fld>
            <a:endParaRPr lang="en-GB"/>
          </a:p>
        </p:txBody>
      </p:sp>
    </p:spTree>
    <p:extLst>
      <p:ext uri="{BB962C8B-B14F-4D97-AF65-F5344CB8AC3E}">
        <p14:creationId xmlns:p14="http://schemas.microsoft.com/office/powerpoint/2010/main" val="2693833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12</a:t>
            </a:fld>
            <a:endParaRPr lang="en-GB"/>
          </a:p>
        </p:txBody>
      </p:sp>
    </p:spTree>
    <p:extLst>
      <p:ext uri="{BB962C8B-B14F-4D97-AF65-F5344CB8AC3E}">
        <p14:creationId xmlns:p14="http://schemas.microsoft.com/office/powerpoint/2010/main" val="617911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13</a:t>
            </a:fld>
            <a:endParaRPr lang="en-GB"/>
          </a:p>
        </p:txBody>
      </p:sp>
    </p:spTree>
    <p:extLst>
      <p:ext uri="{BB962C8B-B14F-4D97-AF65-F5344CB8AC3E}">
        <p14:creationId xmlns:p14="http://schemas.microsoft.com/office/powerpoint/2010/main" val="424617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26B95-8CD7-42BF-B33F-E0B016253314}" type="slidenum">
              <a:rPr lang="en-GB" smtClean="0"/>
              <a:t>14</a:t>
            </a:fld>
            <a:endParaRPr lang="en-GB"/>
          </a:p>
        </p:txBody>
      </p:sp>
    </p:spTree>
    <p:extLst>
      <p:ext uri="{BB962C8B-B14F-4D97-AF65-F5344CB8AC3E}">
        <p14:creationId xmlns:p14="http://schemas.microsoft.com/office/powerpoint/2010/main" val="3127132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18/10/relationships/comments" Target="../comments/modernComment_100_0.xml"/><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0.jpe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3" Type="http://schemas.microsoft.com/office/2018/10/relationships/comments" Target="../comments/modernComment_10E_0.xml"/><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1.jpe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1.jpeg"/><Relationship Id="rId7" Type="http://schemas.openxmlformats.org/officeDocument/2006/relationships/image" Target="../media/image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52.jp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microsoft.com/office/2018/10/relationships/comments" Target="../comments/modernComment_121_14708C57.xml"/><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53.jpeg"/><Relationship Id="rId5" Type="http://schemas.openxmlformats.org/officeDocument/2006/relationships/image" Target="../media/image10.png"/><Relationship Id="rId10" Type="http://schemas.openxmlformats.org/officeDocument/2006/relationships/hyperlink" Target="https://www.gov.uk/government/publications/nationality-rules" TargetMode="External"/><Relationship Id="rId4" Type="http://schemas.openxmlformats.org/officeDocument/2006/relationships/image" Target="../media/image51.jpe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svg"/><Relationship Id="rId3" Type="http://schemas.microsoft.com/office/2018/10/relationships/comments" Target="../comments/modernComment_10C_0.xml"/><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4.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5.jpe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1_0.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1E_5A2DA5FE.xml"/><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civil-service-careers.gov.uk/behaviours/"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1F_C311B380.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1.sv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10.pn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microsoft.com/office/2018/10/relationships/comments" Target="../comments/modernComment_110_0.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6.png"/><Relationship Id="rId15" Type="http://schemas.openxmlformats.org/officeDocument/2006/relationships/image" Target="../media/image65.svg"/><Relationship Id="rId23" Type="http://schemas.openxmlformats.org/officeDocument/2006/relationships/image" Target="../media/image72.jpe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11.sv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75.svg"/><Relationship Id="rId12" Type="http://schemas.openxmlformats.org/officeDocument/2006/relationships/image" Target="../media/image3.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6.png"/><Relationship Id="rId15" Type="http://schemas.openxmlformats.org/officeDocument/2006/relationships/image" Target="../media/image72.jpeg"/><Relationship Id="rId10" Type="http://schemas.openxmlformats.org/officeDocument/2006/relationships/image" Target="../media/image78.png"/><Relationship Id="rId4" Type="http://schemas.openxmlformats.org/officeDocument/2006/relationships/image" Target="../media/image2.svg"/><Relationship Id="rId9" Type="http://schemas.openxmlformats.org/officeDocument/2006/relationships/image" Target="../media/image77.svg"/><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1.svg"/><Relationship Id="rId21" Type="http://schemas.openxmlformats.org/officeDocument/2006/relationships/image" Target="../media/image33.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0.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svg"/><Relationship Id="rId3" Type="http://schemas.openxmlformats.org/officeDocument/2006/relationships/image" Target="../media/image11.sv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9.svg"/><Relationship Id="rId5" Type="http://schemas.openxmlformats.org/officeDocument/2006/relationships/image" Target="../media/image35.pn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15.png"/><Relationship Id="rId9" Type="http://schemas.openxmlformats.org/officeDocument/2006/relationships/image" Target="../media/image37.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1.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9.jpeg"/><Relationship Id="rId7" Type="http://schemas.openxmlformats.org/officeDocument/2006/relationships/image" Target="../media/image4.svg"/><Relationship Id="rId2" Type="http://schemas.microsoft.com/office/2018/10/relationships/comments" Target="../comments/modernComment_10A_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AutoShape 5"/>
          <p:cNvSpPr/>
          <p:nvPr/>
        </p:nvSpPr>
        <p:spPr>
          <a:xfrm rot="-5400000">
            <a:off x="16007685" y="3237459"/>
            <a:ext cx="2456682" cy="0"/>
          </a:xfrm>
          <a:prstGeom prst="line">
            <a:avLst/>
          </a:prstGeom>
          <a:ln w="28575" cap="rnd">
            <a:solidFill>
              <a:srgbClr val="FFFFFF"/>
            </a:solidFill>
            <a:prstDash val="solid"/>
            <a:headEnd type="none" w="sm" len="sm"/>
            <a:tailEnd type="none" w="sm" len="sm"/>
          </a:ln>
        </p:spPr>
      </p:sp>
      <p:grpSp>
        <p:nvGrpSpPr>
          <p:cNvPr id="6" name="Group 6"/>
          <p:cNvGrpSpPr/>
          <p:nvPr/>
        </p:nvGrpSpPr>
        <p:grpSpPr>
          <a:xfrm>
            <a:off x="21754" y="147882"/>
            <a:ext cx="10152466" cy="10287000"/>
            <a:chOff x="0" y="0"/>
            <a:chExt cx="2673901" cy="2709333"/>
          </a:xfrm>
          <a:solidFill>
            <a:schemeClr val="accent1">
              <a:lumMod val="50000"/>
            </a:schemeClr>
          </a:solidFill>
        </p:grpSpPr>
        <p:sp>
          <p:nvSpPr>
            <p:cNvPr id="7" name="Freeform 7"/>
            <p:cNvSpPr/>
            <p:nvPr/>
          </p:nvSpPr>
          <p:spPr>
            <a:xfrm>
              <a:off x="0" y="0"/>
              <a:ext cx="2673901" cy="2709333"/>
            </a:xfrm>
            <a:custGeom>
              <a:avLst/>
              <a:gdLst/>
              <a:ahLst/>
              <a:cxnLst/>
              <a:rect l="l" t="t" r="r" b="b"/>
              <a:pathLst>
                <a:path w="2673901" h="2709333">
                  <a:moveTo>
                    <a:pt x="0" y="0"/>
                  </a:moveTo>
                  <a:lnTo>
                    <a:pt x="2673901" y="0"/>
                  </a:lnTo>
                  <a:lnTo>
                    <a:pt x="2673901" y="2709333"/>
                  </a:lnTo>
                  <a:lnTo>
                    <a:pt x="0" y="2709333"/>
                  </a:lnTo>
                  <a:close/>
                </a:path>
              </a:pathLst>
            </a:custGeom>
            <a:grpFill/>
          </p:spPr>
        </p:sp>
        <p:sp>
          <p:nvSpPr>
            <p:cNvPr id="8" name="TextBox 8"/>
            <p:cNvSpPr txBox="1"/>
            <p:nvPr/>
          </p:nvSpPr>
          <p:spPr>
            <a:xfrm>
              <a:off x="0" y="-38100"/>
              <a:ext cx="2673901" cy="2747433"/>
            </a:xfrm>
            <a:prstGeom prst="rect">
              <a:avLst/>
            </a:prstGeom>
            <a:grpFill/>
          </p:spPr>
          <p:txBody>
            <a:bodyPr lIns="50800" tIns="50800" rIns="50800" bIns="50800" rtlCol="0" anchor="ctr"/>
            <a:lstStyle/>
            <a:p>
              <a:pPr algn="ctr">
                <a:lnSpc>
                  <a:spcPts val="3499"/>
                </a:lnSpc>
              </a:pPr>
              <a:endParaRPr/>
            </a:p>
          </p:txBody>
        </p:sp>
      </p:grpSp>
      <p:grpSp>
        <p:nvGrpSpPr>
          <p:cNvPr id="9" name="Group 9"/>
          <p:cNvGrpSpPr/>
          <p:nvPr/>
        </p:nvGrpSpPr>
        <p:grpSpPr>
          <a:xfrm>
            <a:off x="544607" y="2341307"/>
            <a:ext cx="9144142" cy="6721319"/>
            <a:chOff x="-42632" y="112873"/>
            <a:chExt cx="12192190" cy="8961758"/>
          </a:xfrm>
        </p:grpSpPr>
        <p:sp>
          <p:nvSpPr>
            <p:cNvPr id="10" name="AutoShape 10"/>
            <p:cNvSpPr/>
            <p:nvPr/>
          </p:nvSpPr>
          <p:spPr>
            <a:xfrm>
              <a:off x="149589" y="6815685"/>
              <a:ext cx="3014725" cy="0"/>
            </a:xfrm>
            <a:prstGeom prst="line">
              <a:avLst/>
            </a:prstGeom>
            <a:ln w="139700" cap="rnd">
              <a:solidFill>
                <a:schemeClr val="bg1"/>
              </a:solidFill>
              <a:prstDash val="solid"/>
              <a:headEnd type="none" w="sm" len="sm"/>
              <a:tailEnd type="none" w="sm" len="sm"/>
            </a:ln>
          </p:spPr>
          <p:txBody>
            <a:bodyPr/>
            <a:lstStyle/>
            <a:p>
              <a:endParaRPr lang="en-GB" dirty="0"/>
            </a:p>
          </p:txBody>
        </p:sp>
        <p:sp>
          <p:nvSpPr>
            <p:cNvPr id="11" name="TextBox 11"/>
            <p:cNvSpPr txBox="1"/>
            <p:nvPr/>
          </p:nvSpPr>
          <p:spPr>
            <a:xfrm>
              <a:off x="-42632" y="112873"/>
              <a:ext cx="12192190" cy="6217771"/>
            </a:xfrm>
            <a:prstGeom prst="rect">
              <a:avLst/>
            </a:prstGeom>
          </p:spPr>
          <p:txBody>
            <a:bodyPr wrap="square" lIns="0" tIns="0" rIns="0" bIns="0" rtlCol="0" anchor="t">
              <a:spAutoFit/>
            </a:bodyPr>
            <a:lstStyle/>
            <a:p>
              <a:r>
                <a:rPr lang="en-US" sz="7550" dirty="0">
                  <a:solidFill>
                    <a:srgbClr val="FFFFFF"/>
                  </a:solidFill>
                  <a:latin typeface="Montserrat Black"/>
                </a:rPr>
                <a:t>Government Social Research </a:t>
              </a:r>
              <a:r>
                <a:rPr lang="en-US" sz="7550" err="1">
                  <a:solidFill>
                    <a:srgbClr val="FFFFFF"/>
                  </a:solidFill>
                  <a:latin typeface="Montserrat Black"/>
                </a:rPr>
                <a:t>Research</a:t>
              </a:r>
              <a:r>
                <a:rPr lang="en-US" sz="7550" dirty="0">
                  <a:solidFill>
                    <a:srgbClr val="FFFFFF"/>
                  </a:solidFill>
                  <a:latin typeface="Montserrat Black"/>
                </a:rPr>
                <a:t> Officer </a:t>
              </a:r>
              <a:r>
                <a:rPr lang="en-US" sz="7550">
                  <a:solidFill>
                    <a:srgbClr val="FFFFFF"/>
                  </a:solidFill>
                  <a:latin typeface="Montserrat Black"/>
                </a:rPr>
                <a:t>Scheme</a:t>
              </a:r>
              <a:endParaRPr lang="en-US" sz="7576" dirty="0">
                <a:solidFill>
                  <a:srgbClr val="FFFFFF"/>
                </a:solidFill>
                <a:latin typeface="Montserrat Black" pitchFamily="2" charset="0"/>
              </a:endParaRPr>
            </a:p>
          </p:txBody>
        </p:sp>
        <p:sp>
          <p:nvSpPr>
            <p:cNvPr id="12" name="TextBox 12"/>
            <p:cNvSpPr txBox="1"/>
            <p:nvPr/>
          </p:nvSpPr>
          <p:spPr>
            <a:xfrm>
              <a:off x="-42632" y="7731604"/>
              <a:ext cx="9974032" cy="1343027"/>
            </a:xfrm>
            <a:prstGeom prst="rect">
              <a:avLst/>
            </a:prstGeom>
          </p:spPr>
          <p:txBody>
            <a:bodyPr lIns="0" tIns="0" rIns="0" bIns="0" rtlCol="0" anchor="t">
              <a:spAutoFit/>
            </a:bodyPr>
            <a:lstStyle/>
            <a:p>
              <a:pPr>
                <a:lnSpc>
                  <a:spcPts val="4199"/>
                </a:lnSpc>
              </a:pPr>
              <a:r>
                <a:rPr lang="en-US" sz="2999" dirty="0">
                  <a:solidFill>
                    <a:srgbClr val="FFFFFF"/>
                  </a:solidFill>
                  <a:latin typeface="Montserrat"/>
                </a:rPr>
                <a:t>Welcome to our Q&amp;A session</a:t>
              </a:r>
            </a:p>
            <a:p>
              <a:pPr>
                <a:lnSpc>
                  <a:spcPts val="4199"/>
                </a:lnSpc>
              </a:pPr>
              <a:endParaRPr lang="en-US" sz="2999" dirty="0">
                <a:solidFill>
                  <a:srgbClr val="FFFFFF"/>
                </a:solidFill>
                <a:latin typeface="Montserrat"/>
              </a:endParaRPr>
            </a:p>
          </p:txBody>
        </p:sp>
      </p:grpSp>
      <p:grpSp>
        <p:nvGrpSpPr>
          <p:cNvPr id="21" name="Group 21"/>
          <p:cNvGrpSpPr/>
          <p:nvPr/>
        </p:nvGrpSpPr>
        <p:grpSpPr>
          <a:xfrm>
            <a:off x="576581" y="544076"/>
            <a:ext cx="1140303" cy="1140303"/>
            <a:chOff x="0" y="0"/>
            <a:chExt cx="1520404" cy="1520404"/>
          </a:xfrm>
        </p:grpSpPr>
        <p:sp>
          <p:nvSpPr>
            <p:cNvPr id="22" name="Freeform 22"/>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8"/>
              <a:stretch>
                <a:fillRect/>
              </a:stretch>
            </a:blipFill>
          </p:spPr>
        </p:sp>
      </p:grpSp>
      <p:grpSp>
        <p:nvGrpSpPr>
          <p:cNvPr id="13" name="Group 13"/>
          <p:cNvGrpSpPr/>
          <p:nvPr/>
        </p:nvGrpSpPr>
        <p:grpSpPr>
          <a:xfrm>
            <a:off x="-259785" y="9062626"/>
            <a:ext cx="4659507" cy="1091296"/>
            <a:chOff x="0" y="0"/>
            <a:chExt cx="10755990" cy="1627788"/>
          </a:xfrm>
        </p:grpSpPr>
        <p:grpSp>
          <p:nvGrpSpPr>
            <p:cNvPr id="14" name="Group 14"/>
            <p:cNvGrpSpPr/>
            <p:nvPr/>
          </p:nvGrpSpPr>
          <p:grpSpPr>
            <a:xfrm>
              <a:off x="0" y="0"/>
              <a:ext cx="10755990" cy="1627788"/>
              <a:chOff x="0" y="0"/>
              <a:chExt cx="2124640" cy="321538"/>
            </a:xfrm>
          </p:grpSpPr>
          <p:sp>
            <p:nvSpPr>
              <p:cNvPr id="15" name="Freeform 15"/>
              <p:cNvSpPr/>
              <p:nvPr/>
            </p:nvSpPr>
            <p:spPr>
              <a:xfrm>
                <a:off x="0" y="0"/>
                <a:ext cx="2124640" cy="321538"/>
              </a:xfrm>
              <a:custGeom>
                <a:avLst/>
                <a:gdLst/>
                <a:ahLst/>
                <a:cxnLst/>
                <a:rect l="l" t="t" r="r" b="b"/>
                <a:pathLst>
                  <a:path w="2124640" h="321538">
                    <a:moveTo>
                      <a:pt x="0" y="0"/>
                    </a:moveTo>
                    <a:lnTo>
                      <a:pt x="2124640" y="0"/>
                    </a:lnTo>
                    <a:lnTo>
                      <a:pt x="2124640" y="321538"/>
                    </a:lnTo>
                    <a:lnTo>
                      <a:pt x="0" y="321538"/>
                    </a:lnTo>
                    <a:close/>
                  </a:path>
                </a:pathLst>
              </a:custGeom>
              <a:solidFill>
                <a:srgbClr val="FFFFFF"/>
              </a:solidFill>
            </p:spPr>
            <p:txBody>
              <a:bodyPr/>
              <a:lstStyle/>
              <a:p>
                <a:endParaRPr lang="en-GB" dirty="0"/>
              </a:p>
            </p:txBody>
          </p:sp>
          <p:sp>
            <p:nvSpPr>
              <p:cNvPr id="16" name="TextBox 16"/>
              <p:cNvSpPr txBox="1"/>
              <p:nvPr/>
            </p:nvSpPr>
            <p:spPr>
              <a:xfrm>
                <a:off x="0" y="-38100"/>
                <a:ext cx="2124640" cy="359638"/>
              </a:xfrm>
              <a:prstGeom prst="rect">
                <a:avLst/>
              </a:prstGeom>
            </p:spPr>
            <p:txBody>
              <a:bodyPr lIns="50800" tIns="50800" rIns="50800" bIns="50800" rtlCol="0" anchor="ctr"/>
              <a:lstStyle/>
              <a:p>
                <a:pPr algn="ctr">
                  <a:lnSpc>
                    <a:spcPts val="2239"/>
                  </a:lnSpc>
                </a:pPr>
                <a:endParaRPr/>
              </a:p>
            </p:txBody>
          </p:sp>
        </p:grpSp>
        <p:sp>
          <p:nvSpPr>
            <p:cNvPr id="19" name="Freeform 19"/>
            <p:cNvSpPr/>
            <p:nvPr/>
          </p:nvSpPr>
          <p:spPr>
            <a:xfrm>
              <a:off x="5714319" y="433239"/>
              <a:ext cx="3326574" cy="1068123"/>
            </a:xfrm>
            <a:custGeom>
              <a:avLst/>
              <a:gdLst/>
              <a:ahLst/>
              <a:cxnLst/>
              <a:rect l="l" t="t" r="r" b="b"/>
              <a:pathLst>
                <a:path w="2040597" h="1068122">
                  <a:moveTo>
                    <a:pt x="0" y="0"/>
                  </a:moveTo>
                  <a:lnTo>
                    <a:pt x="2040597" y="0"/>
                  </a:lnTo>
                  <a:lnTo>
                    <a:pt x="2040597" y="1068122"/>
                  </a:lnTo>
                  <a:lnTo>
                    <a:pt x="0" y="1068122"/>
                  </a:lnTo>
                  <a:lnTo>
                    <a:pt x="0" y="0"/>
                  </a:lnTo>
                  <a:close/>
                </a:path>
              </a:pathLst>
            </a:custGeom>
            <a:blipFill>
              <a:blip r:embed="rId9"/>
              <a:stretch>
                <a:fillRect l="-2343" r="-2343"/>
              </a:stretch>
            </a:blipFill>
          </p:spPr>
        </p:sp>
      </p:grpSp>
      <p:pic>
        <p:nvPicPr>
          <p:cNvPr id="25" name="Picture 24">
            <a:extLst>
              <a:ext uri="{FF2B5EF4-FFF2-40B4-BE49-F238E27FC236}">
                <a16:creationId xmlns:a16="http://schemas.microsoft.com/office/drawing/2014/main" id="{953BB662-3ABA-F96B-7367-0FF77BF8BD6A}"/>
              </a:ext>
            </a:extLst>
          </p:cNvPr>
          <p:cNvPicPr>
            <a:picLocks noChangeAspect="1"/>
          </p:cNvPicPr>
          <p:nvPr/>
        </p:nvPicPr>
        <p:blipFill rotWithShape="1">
          <a:blip r:embed="rId10"/>
          <a:srcRect l="25979"/>
          <a:stretch/>
        </p:blipFill>
        <p:spPr>
          <a:xfrm>
            <a:off x="231219" y="9205420"/>
            <a:ext cx="1762696" cy="792930"/>
          </a:xfrm>
          <a:prstGeom prst="rect">
            <a:avLst/>
          </a:prstGeom>
        </p:spPr>
      </p:pic>
      <p:pic>
        <p:nvPicPr>
          <p:cNvPr id="29" name="Picture 28" descr="A person wearing glasses and a scarf sitting at a table&#10;&#10;Description automatically generated">
            <a:extLst>
              <a:ext uri="{FF2B5EF4-FFF2-40B4-BE49-F238E27FC236}">
                <a16:creationId xmlns:a16="http://schemas.microsoft.com/office/drawing/2014/main" id="{B406E741-7505-B7F3-F02B-5BE53C32D92F}"/>
              </a:ext>
            </a:extLst>
          </p:cNvPr>
          <p:cNvPicPr>
            <a:picLocks noChangeAspect="1"/>
          </p:cNvPicPr>
          <p:nvPr/>
        </p:nvPicPr>
        <p:blipFill rotWithShape="1">
          <a:blip r:embed="rId11">
            <a:extLst>
              <a:ext uri="{28A0092B-C50C-407E-A947-70E740481C1C}">
                <a14:useLocalDpi xmlns:a14="http://schemas.microsoft.com/office/drawing/2010/main" val="0"/>
              </a:ext>
            </a:extLst>
          </a:blip>
          <a:srcRect l="33226" t="-826" r="21365" b="13311"/>
          <a:stretch/>
        </p:blipFill>
        <p:spPr>
          <a:xfrm>
            <a:off x="10152466" y="-98455"/>
            <a:ext cx="8135534" cy="10431661"/>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4027119" y="9258300"/>
            <a:ext cx="4260881" cy="778360"/>
            <a:chOff x="0" y="0"/>
            <a:chExt cx="1760158" cy="321538"/>
          </a:xfrm>
        </p:grpSpPr>
        <p:sp>
          <p:nvSpPr>
            <p:cNvPr id="5" name="Freeform 5"/>
            <p:cNvSpPr/>
            <p:nvPr/>
          </p:nvSpPr>
          <p:spPr>
            <a:xfrm>
              <a:off x="0" y="0"/>
              <a:ext cx="1760158" cy="321538"/>
            </a:xfrm>
            <a:custGeom>
              <a:avLst/>
              <a:gdLst/>
              <a:ahLst/>
              <a:cxnLst/>
              <a:rect l="l" t="t" r="r" b="b"/>
              <a:pathLst>
                <a:path w="1760158" h="321538">
                  <a:moveTo>
                    <a:pt x="0" y="0"/>
                  </a:moveTo>
                  <a:lnTo>
                    <a:pt x="1760158" y="0"/>
                  </a:lnTo>
                  <a:lnTo>
                    <a:pt x="1760158" y="321538"/>
                  </a:lnTo>
                  <a:lnTo>
                    <a:pt x="0" y="321538"/>
                  </a:lnTo>
                  <a:close/>
                </a:path>
              </a:pathLst>
            </a:custGeom>
            <a:solidFill>
              <a:srgbClr val="FFFFFF"/>
            </a:solidFill>
          </p:spPr>
        </p:sp>
        <p:sp>
          <p:nvSpPr>
            <p:cNvPr id="6" name="TextBox 6"/>
            <p:cNvSpPr txBox="1"/>
            <p:nvPr/>
          </p:nvSpPr>
          <p:spPr>
            <a:xfrm>
              <a:off x="0" y="-38100"/>
              <a:ext cx="1760158" cy="359638"/>
            </a:xfrm>
            <a:prstGeom prst="rect">
              <a:avLst/>
            </a:prstGeom>
          </p:spPr>
          <p:txBody>
            <a:bodyPr lIns="32388" tIns="32388" rIns="32388" bIns="32388" rtlCol="0" anchor="ctr"/>
            <a:lstStyle/>
            <a:p>
              <a:pPr algn="ctr">
                <a:lnSpc>
                  <a:spcPts val="2239"/>
                </a:lnSpc>
              </a:pPr>
              <a:endParaRPr/>
            </a:p>
          </p:txBody>
        </p:sp>
      </p:grpSp>
      <p:sp>
        <p:nvSpPr>
          <p:cNvPr id="11" name="TextBox 11"/>
          <p:cNvSpPr txBox="1"/>
          <p:nvPr/>
        </p:nvSpPr>
        <p:spPr>
          <a:xfrm>
            <a:off x="1402663" y="1076325"/>
            <a:ext cx="15171420" cy="2051844"/>
          </a:xfrm>
          <a:prstGeom prst="rect">
            <a:avLst/>
          </a:prstGeom>
        </p:spPr>
        <p:txBody>
          <a:bodyPr wrap="square" lIns="0" tIns="0" rIns="0" bIns="0" rtlCol="0" anchor="t">
            <a:spAutoFit/>
          </a:bodyPr>
          <a:lstStyle/>
          <a:p>
            <a:pPr>
              <a:lnSpc>
                <a:spcPts val="8000"/>
              </a:lnSpc>
              <a:spcBef>
                <a:spcPct val="0"/>
              </a:spcBef>
            </a:pPr>
            <a:r>
              <a:rPr lang="en-US" sz="8000" dirty="0">
                <a:solidFill>
                  <a:schemeClr val="accent1"/>
                </a:solidFill>
                <a:latin typeface="Montserrat Black" pitchFamily="2" charset="0"/>
              </a:rPr>
              <a:t>What is the GSR Research Officer Scheme?</a:t>
            </a:r>
          </a:p>
        </p:txBody>
      </p:sp>
      <p:sp>
        <p:nvSpPr>
          <p:cNvPr id="12" name="TextBox 12"/>
          <p:cNvSpPr txBox="1"/>
          <p:nvPr/>
        </p:nvSpPr>
        <p:spPr>
          <a:xfrm>
            <a:off x="1402663" y="3588725"/>
            <a:ext cx="13134474" cy="414281"/>
          </a:xfrm>
          <a:prstGeom prst="rect">
            <a:avLst/>
          </a:prstGeom>
        </p:spPr>
        <p:txBody>
          <a:bodyPr lIns="0" tIns="0" rIns="0" bIns="0" rtlCol="0" anchor="t">
            <a:spAutoFit/>
          </a:bodyPr>
          <a:lstStyle/>
          <a:p>
            <a:pPr>
              <a:lnSpc>
                <a:spcPts val="3499"/>
              </a:lnSpc>
              <a:spcBef>
                <a:spcPct val="0"/>
              </a:spcBef>
            </a:pPr>
            <a:r>
              <a:rPr lang="en-US" sz="2450" dirty="0">
                <a:solidFill>
                  <a:srgbClr val="000000"/>
                </a:solidFill>
                <a:latin typeface="Montserrat Light" pitchFamily="2" charset="0"/>
              </a:rPr>
              <a:t>The GSR Research Officer Scheme is:</a:t>
            </a:r>
          </a:p>
        </p:txBody>
      </p:sp>
      <p:grpSp>
        <p:nvGrpSpPr>
          <p:cNvPr id="13" name="Group 13"/>
          <p:cNvGrpSpPr/>
          <p:nvPr/>
        </p:nvGrpSpPr>
        <p:grpSpPr>
          <a:xfrm>
            <a:off x="1391958" y="4547351"/>
            <a:ext cx="15504084" cy="4917484"/>
            <a:chOff x="0" y="-233137"/>
            <a:chExt cx="20672112" cy="6556644"/>
          </a:xfrm>
        </p:grpSpPr>
        <p:grpSp>
          <p:nvGrpSpPr>
            <p:cNvPr id="14" name="Group 14"/>
            <p:cNvGrpSpPr/>
            <p:nvPr/>
          </p:nvGrpSpPr>
          <p:grpSpPr>
            <a:xfrm>
              <a:off x="0" y="-233137"/>
              <a:ext cx="4973588" cy="6281265"/>
              <a:chOff x="0" y="-38100"/>
              <a:chExt cx="812800" cy="1026505"/>
            </a:xfrm>
          </p:grpSpPr>
          <p:sp>
            <p:nvSpPr>
              <p:cNvPr id="15" name="Freeform 15"/>
              <p:cNvSpPr/>
              <p:nvPr/>
            </p:nvSpPr>
            <p:spPr>
              <a:xfrm>
                <a:off x="0" y="0"/>
                <a:ext cx="812800" cy="988405"/>
              </a:xfrm>
              <a:custGeom>
                <a:avLst/>
                <a:gdLst/>
                <a:ahLst/>
                <a:cxnLst/>
                <a:rect l="l" t="t" r="r" b="b"/>
                <a:pathLst>
                  <a:path w="812800" h="988405">
                    <a:moveTo>
                      <a:pt x="105849" y="0"/>
                    </a:moveTo>
                    <a:lnTo>
                      <a:pt x="706951" y="0"/>
                    </a:lnTo>
                    <a:cubicBezTo>
                      <a:pt x="765410" y="0"/>
                      <a:pt x="812800" y="47390"/>
                      <a:pt x="812800" y="105849"/>
                    </a:cubicBezTo>
                    <a:lnTo>
                      <a:pt x="812800" y="882556"/>
                    </a:lnTo>
                    <a:cubicBezTo>
                      <a:pt x="812800" y="910629"/>
                      <a:pt x="801648" y="937552"/>
                      <a:pt x="781797" y="957402"/>
                    </a:cubicBezTo>
                    <a:cubicBezTo>
                      <a:pt x="761947" y="977253"/>
                      <a:pt x="735024" y="988405"/>
                      <a:pt x="706951" y="988405"/>
                    </a:cubicBezTo>
                    <a:lnTo>
                      <a:pt x="105849" y="988405"/>
                    </a:lnTo>
                    <a:cubicBezTo>
                      <a:pt x="47390" y="988405"/>
                      <a:pt x="0" y="941014"/>
                      <a:pt x="0" y="882556"/>
                    </a:cubicBezTo>
                    <a:lnTo>
                      <a:pt x="0" y="105849"/>
                    </a:lnTo>
                    <a:cubicBezTo>
                      <a:pt x="0" y="47390"/>
                      <a:pt x="47390" y="0"/>
                      <a:pt x="105849" y="0"/>
                    </a:cubicBezTo>
                    <a:close/>
                  </a:path>
                </a:pathLst>
              </a:custGeom>
              <a:solidFill>
                <a:schemeClr val="tx2">
                  <a:lumMod val="50000"/>
                </a:schemeClr>
              </a:solidFill>
            </p:spPr>
          </p:sp>
          <p:sp>
            <p:nvSpPr>
              <p:cNvPr id="16" name="TextBox 16"/>
              <p:cNvSpPr txBox="1"/>
              <p:nvPr/>
            </p:nvSpPr>
            <p:spPr>
              <a:xfrm>
                <a:off x="0" y="-38100"/>
                <a:ext cx="812800" cy="1026505"/>
              </a:xfrm>
              <a:prstGeom prst="rect">
                <a:avLst/>
              </a:prstGeom>
            </p:spPr>
            <p:txBody>
              <a:bodyPr lIns="44470" tIns="44470" rIns="44470" bIns="44470" rtlCol="0" anchor="ctr"/>
              <a:lstStyle/>
              <a:p>
                <a:pPr algn="ctr">
                  <a:lnSpc>
                    <a:spcPts val="2240"/>
                  </a:lnSpc>
                </a:pPr>
                <a:endParaRPr/>
              </a:p>
            </p:txBody>
          </p:sp>
        </p:grpSp>
        <p:grpSp>
          <p:nvGrpSpPr>
            <p:cNvPr id="17" name="Group 17"/>
            <p:cNvGrpSpPr/>
            <p:nvPr/>
          </p:nvGrpSpPr>
          <p:grpSpPr>
            <a:xfrm>
              <a:off x="5252988" y="-233137"/>
              <a:ext cx="4973588" cy="6281265"/>
              <a:chOff x="0" y="-38100"/>
              <a:chExt cx="812800" cy="1026505"/>
            </a:xfrm>
          </p:grpSpPr>
          <p:sp>
            <p:nvSpPr>
              <p:cNvPr id="18" name="Freeform 18"/>
              <p:cNvSpPr/>
              <p:nvPr/>
            </p:nvSpPr>
            <p:spPr>
              <a:xfrm>
                <a:off x="0" y="0"/>
                <a:ext cx="812800" cy="988405"/>
              </a:xfrm>
              <a:custGeom>
                <a:avLst/>
                <a:gdLst/>
                <a:ahLst/>
                <a:cxnLst/>
                <a:rect l="l" t="t" r="r" b="b"/>
                <a:pathLst>
                  <a:path w="812800" h="988405">
                    <a:moveTo>
                      <a:pt x="105849" y="0"/>
                    </a:moveTo>
                    <a:lnTo>
                      <a:pt x="706951" y="0"/>
                    </a:lnTo>
                    <a:cubicBezTo>
                      <a:pt x="765410" y="0"/>
                      <a:pt x="812800" y="47390"/>
                      <a:pt x="812800" y="105849"/>
                    </a:cubicBezTo>
                    <a:lnTo>
                      <a:pt x="812800" y="882556"/>
                    </a:lnTo>
                    <a:cubicBezTo>
                      <a:pt x="812800" y="910629"/>
                      <a:pt x="801648" y="937552"/>
                      <a:pt x="781797" y="957402"/>
                    </a:cubicBezTo>
                    <a:cubicBezTo>
                      <a:pt x="761947" y="977253"/>
                      <a:pt x="735024" y="988405"/>
                      <a:pt x="706951" y="988405"/>
                    </a:cubicBezTo>
                    <a:lnTo>
                      <a:pt x="105849" y="988405"/>
                    </a:lnTo>
                    <a:cubicBezTo>
                      <a:pt x="47390" y="988405"/>
                      <a:pt x="0" y="941014"/>
                      <a:pt x="0" y="882556"/>
                    </a:cubicBezTo>
                    <a:lnTo>
                      <a:pt x="0" y="105849"/>
                    </a:lnTo>
                    <a:cubicBezTo>
                      <a:pt x="0" y="47390"/>
                      <a:pt x="47390" y="0"/>
                      <a:pt x="105849" y="0"/>
                    </a:cubicBezTo>
                    <a:close/>
                  </a:path>
                </a:pathLst>
              </a:custGeom>
              <a:solidFill>
                <a:srgbClr val="3D7DCA"/>
              </a:solidFill>
            </p:spPr>
          </p:sp>
          <p:sp>
            <p:nvSpPr>
              <p:cNvPr id="19" name="TextBox 19"/>
              <p:cNvSpPr txBox="1"/>
              <p:nvPr/>
            </p:nvSpPr>
            <p:spPr>
              <a:xfrm>
                <a:off x="0" y="-38100"/>
                <a:ext cx="812800" cy="1026505"/>
              </a:xfrm>
              <a:prstGeom prst="rect">
                <a:avLst/>
              </a:prstGeom>
            </p:spPr>
            <p:txBody>
              <a:bodyPr lIns="44470" tIns="44470" rIns="44470" bIns="44470" rtlCol="0" anchor="ctr"/>
              <a:lstStyle/>
              <a:p>
                <a:pPr algn="ctr">
                  <a:lnSpc>
                    <a:spcPts val="2240"/>
                  </a:lnSpc>
                </a:pPr>
                <a:endParaRPr/>
              </a:p>
            </p:txBody>
          </p:sp>
        </p:grpSp>
        <p:grpSp>
          <p:nvGrpSpPr>
            <p:cNvPr id="20" name="Group 20"/>
            <p:cNvGrpSpPr/>
            <p:nvPr/>
          </p:nvGrpSpPr>
          <p:grpSpPr>
            <a:xfrm>
              <a:off x="10500076" y="-233137"/>
              <a:ext cx="4973588" cy="6224316"/>
              <a:chOff x="0" y="-38100"/>
              <a:chExt cx="812800" cy="1017198"/>
            </a:xfrm>
          </p:grpSpPr>
          <p:sp>
            <p:nvSpPr>
              <p:cNvPr id="21" name="Freeform 21"/>
              <p:cNvSpPr/>
              <p:nvPr/>
            </p:nvSpPr>
            <p:spPr>
              <a:xfrm>
                <a:off x="0" y="0"/>
                <a:ext cx="812800" cy="979098"/>
              </a:xfrm>
              <a:custGeom>
                <a:avLst/>
                <a:gdLst/>
                <a:ahLst/>
                <a:cxnLst/>
                <a:rect l="l" t="t" r="r" b="b"/>
                <a:pathLst>
                  <a:path w="812800" h="979098">
                    <a:moveTo>
                      <a:pt x="105849" y="0"/>
                    </a:moveTo>
                    <a:lnTo>
                      <a:pt x="706951" y="0"/>
                    </a:lnTo>
                    <a:cubicBezTo>
                      <a:pt x="765410" y="0"/>
                      <a:pt x="812800" y="47390"/>
                      <a:pt x="812800" y="105849"/>
                    </a:cubicBezTo>
                    <a:lnTo>
                      <a:pt x="812800" y="873249"/>
                    </a:lnTo>
                    <a:cubicBezTo>
                      <a:pt x="812800" y="931708"/>
                      <a:pt x="765410" y="979098"/>
                      <a:pt x="706951" y="979098"/>
                    </a:cubicBezTo>
                    <a:lnTo>
                      <a:pt x="105849" y="979098"/>
                    </a:lnTo>
                    <a:cubicBezTo>
                      <a:pt x="77776" y="979098"/>
                      <a:pt x="50853" y="967946"/>
                      <a:pt x="31003" y="948095"/>
                    </a:cubicBezTo>
                    <a:cubicBezTo>
                      <a:pt x="11152" y="928245"/>
                      <a:pt x="0" y="901322"/>
                      <a:pt x="0" y="873249"/>
                    </a:cubicBezTo>
                    <a:lnTo>
                      <a:pt x="0" y="105849"/>
                    </a:lnTo>
                    <a:cubicBezTo>
                      <a:pt x="0" y="47390"/>
                      <a:pt x="47390" y="0"/>
                      <a:pt x="105849" y="0"/>
                    </a:cubicBezTo>
                    <a:close/>
                  </a:path>
                </a:pathLst>
              </a:custGeom>
              <a:solidFill>
                <a:schemeClr val="tx2">
                  <a:lumMod val="50000"/>
                </a:schemeClr>
              </a:solidFill>
            </p:spPr>
          </p:sp>
          <p:sp>
            <p:nvSpPr>
              <p:cNvPr id="22" name="TextBox 22"/>
              <p:cNvSpPr txBox="1"/>
              <p:nvPr/>
            </p:nvSpPr>
            <p:spPr>
              <a:xfrm>
                <a:off x="0" y="-38100"/>
                <a:ext cx="812800" cy="1017198"/>
              </a:xfrm>
              <a:prstGeom prst="rect">
                <a:avLst/>
              </a:prstGeom>
            </p:spPr>
            <p:txBody>
              <a:bodyPr lIns="44470" tIns="44470" rIns="44470" bIns="44470" rtlCol="0" anchor="ctr"/>
              <a:lstStyle/>
              <a:p>
                <a:pPr algn="ctr">
                  <a:lnSpc>
                    <a:spcPts val="2240"/>
                  </a:lnSpc>
                </a:pPr>
                <a:endParaRPr/>
              </a:p>
            </p:txBody>
          </p:sp>
        </p:grpSp>
        <p:sp>
          <p:nvSpPr>
            <p:cNvPr id="23" name="TextBox 23"/>
            <p:cNvSpPr txBox="1"/>
            <p:nvPr/>
          </p:nvSpPr>
          <p:spPr>
            <a:xfrm>
              <a:off x="312435" y="2031983"/>
              <a:ext cx="4296463" cy="1679092"/>
            </a:xfrm>
            <a:prstGeom prst="rect">
              <a:avLst/>
            </a:prstGeom>
          </p:spPr>
          <p:txBody>
            <a:bodyPr lIns="0" tIns="0" rIns="0" bIns="0" rtlCol="0" anchor="t">
              <a:spAutoFit/>
            </a:bodyPr>
            <a:lstStyle/>
            <a:p>
              <a:pPr>
                <a:lnSpc>
                  <a:spcPts val="2520"/>
                </a:lnSpc>
              </a:pPr>
              <a:r>
                <a:rPr lang="en-GB" sz="1800" dirty="0">
                  <a:solidFill>
                    <a:srgbClr val="FFFFFF"/>
                  </a:solidFill>
                  <a:latin typeface="Montserrat Light" pitchFamily="2" charset="0"/>
                </a:rPr>
                <a:t>This is a recruitment scheme for people interested in starting a career in social research.</a:t>
              </a:r>
              <a:endParaRPr lang="en-US" sz="1800" dirty="0">
                <a:solidFill>
                  <a:srgbClr val="FFFFFF"/>
                </a:solidFill>
                <a:latin typeface="Montserrat Light" pitchFamily="2" charset="0"/>
              </a:endParaRPr>
            </a:p>
          </p:txBody>
        </p:sp>
        <p:sp>
          <p:nvSpPr>
            <p:cNvPr id="24" name="TextBox 24"/>
            <p:cNvSpPr txBox="1"/>
            <p:nvPr/>
          </p:nvSpPr>
          <p:spPr>
            <a:xfrm>
              <a:off x="5591552" y="2146479"/>
              <a:ext cx="4296463" cy="3806511"/>
            </a:xfrm>
            <a:prstGeom prst="rect">
              <a:avLst/>
            </a:prstGeom>
          </p:spPr>
          <p:txBody>
            <a:bodyPr lIns="0" tIns="0" rIns="0" bIns="0" rtlCol="0" anchor="t">
              <a:spAutoFit/>
            </a:bodyPr>
            <a:lstStyle/>
            <a:p>
              <a:pPr>
                <a:lnSpc>
                  <a:spcPts val="2520"/>
                </a:lnSpc>
              </a:pPr>
              <a:r>
                <a:rPr lang="en-GB" sz="1800" dirty="0">
                  <a:solidFill>
                    <a:srgbClr val="FFFFFF"/>
                  </a:solidFill>
                  <a:latin typeface="Montserrat Light" pitchFamily="2" charset="0"/>
                </a:rPr>
                <a:t>We are recruiting over 75 Research Officers to play a critical role in gathering, analysing and interpreting the information forming the foundation of government decision-making. </a:t>
              </a:r>
            </a:p>
            <a:p>
              <a:pPr>
                <a:lnSpc>
                  <a:spcPts val="2520"/>
                </a:lnSpc>
              </a:pPr>
              <a:endParaRPr lang="en-GB" sz="1800" dirty="0">
                <a:solidFill>
                  <a:srgbClr val="FFFFFF"/>
                </a:solidFill>
                <a:latin typeface="HelveticaNeue 3"/>
              </a:endParaRPr>
            </a:p>
            <a:p>
              <a:pPr>
                <a:lnSpc>
                  <a:spcPts val="2520"/>
                </a:lnSpc>
              </a:pPr>
              <a:endParaRPr lang="en-US" sz="1800" dirty="0">
                <a:solidFill>
                  <a:srgbClr val="FFFFFF"/>
                </a:solidFill>
                <a:latin typeface="HelveticaNeue 3"/>
              </a:endParaRPr>
            </a:p>
          </p:txBody>
        </p:sp>
        <p:sp>
          <p:nvSpPr>
            <p:cNvPr id="25" name="TextBox 25"/>
            <p:cNvSpPr txBox="1"/>
            <p:nvPr/>
          </p:nvSpPr>
          <p:spPr>
            <a:xfrm>
              <a:off x="10864401" y="1909231"/>
              <a:ext cx="4296463" cy="2106560"/>
            </a:xfrm>
            <a:prstGeom prst="rect">
              <a:avLst/>
            </a:prstGeom>
          </p:spPr>
          <p:txBody>
            <a:bodyPr lIns="0" tIns="0" rIns="0" bIns="0" rtlCol="0" anchor="t">
              <a:spAutoFit/>
            </a:bodyPr>
            <a:lstStyle/>
            <a:p>
              <a:pPr>
                <a:lnSpc>
                  <a:spcPts val="2520"/>
                </a:lnSpc>
              </a:pPr>
              <a:r>
                <a:rPr lang="en-GB" sz="1800" dirty="0">
                  <a:solidFill>
                    <a:srgbClr val="FFFFFF"/>
                  </a:solidFill>
                  <a:latin typeface="Montserrat Light" pitchFamily="2" charset="0"/>
                </a:rPr>
                <a:t>As a Research Officer, you will be assigned to a government department for your first position within the GSR. </a:t>
              </a:r>
              <a:endParaRPr lang="en-US" sz="1800" dirty="0">
                <a:solidFill>
                  <a:srgbClr val="FFFFFF"/>
                </a:solidFill>
                <a:latin typeface="Montserrat Light" pitchFamily="2" charset="0"/>
              </a:endParaRPr>
            </a:p>
          </p:txBody>
        </p:sp>
        <p:grpSp>
          <p:nvGrpSpPr>
            <p:cNvPr id="26" name="Group 26"/>
            <p:cNvGrpSpPr/>
            <p:nvPr/>
          </p:nvGrpSpPr>
          <p:grpSpPr>
            <a:xfrm>
              <a:off x="15698524" y="-233137"/>
              <a:ext cx="4973588" cy="6224316"/>
              <a:chOff x="0" y="-38100"/>
              <a:chExt cx="812800" cy="1017198"/>
            </a:xfrm>
          </p:grpSpPr>
          <p:sp>
            <p:nvSpPr>
              <p:cNvPr id="27" name="Freeform 27"/>
              <p:cNvSpPr/>
              <p:nvPr/>
            </p:nvSpPr>
            <p:spPr>
              <a:xfrm>
                <a:off x="0" y="0"/>
                <a:ext cx="812800" cy="979098"/>
              </a:xfrm>
              <a:custGeom>
                <a:avLst/>
                <a:gdLst/>
                <a:ahLst/>
                <a:cxnLst/>
                <a:rect l="l" t="t" r="r" b="b"/>
                <a:pathLst>
                  <a:path w="812800" h="979098">
                    <a:moveTo>
                      <a:pt x="105849" y="0"/>
                    </a:moveTo>
                    <a:lnTo>
                      <a:pt x="706951" y="0"/>
                    </a:lnTo>
                    <a:cubicBezTo>
                      <a:pt x="765410" y="0"/>
                      <a:pt x="812800" y="47390"/>
                      <a:pt x="812800" y="105849"/>
                    </a:cubicBezTo>
                    <a:lnTo>
                      <a:pt x="812800" y="873249"/>
                    </a:lnTo>
                    <a:cubicBezTo>
                      <a:pt x="812800" y="931708"/>
                      <a:pt x="765410" y="979098"/>
                      <a:pt x="706951" y="979098"/>
                    </a:cubicBezTo>
                    <a:lnTo>
                      <a:pt x="105849" y="979098"/>
                    </a:lnTo>
                    <a:cubicBezTo>
                      <a:pt x="77776" y="979098"/>
                      <a:pt x="50853" y="967946"/>
                      <a:pt x="31003" y="948095"/>
                    </a:cubicBezTo>
                    <a:cubicBezTo>
                      <a:pt x="11152" y="928245"/>
                      <a:pt x="0" y="901322"/>
                      <a:pt x="0" y="873249"/>
                    </a:cubicBezTo>
                    <a:lnTo>
                      <a:pt x="0" y="105849"/>
                    </a:lnTo>
                    <a:cubicBezTo>
                      <a:pt x="0" y="47390"/>
                      <a:pt x="47390" y="0"/>
                      <a:pt x="105849" y="0"/>
                    </a:cubicBezTo>
                    <a:close/>
                  </a:path>
                </a:pathLst>
              </a:custGeom>
              <a:solidFill>
                <a:srgbClr val="3D7DCA"/>
              </a:solidFill>
            </p:spPr>
          </p:sp>
          <p:sp>
            <p:nvSpPr>
              <p:cNvPr id="28" name="TextBox 28"/>
              <p:cNvSpPr txBox="1"/>
              <p:nvPr/>
            </p:nvSpPr>
            <p:spPr>
              <a:xfrm>
                <a:off x="0" y="-38100"/>
                <a:ext cx="812800" cy="1017198"/>
              </a:xfrm>
              <a:prstGeom prst="rect">
                <a:avLst/>
              </a:prstGeom>
            </p:spPr>
            <p:txBody>
              <a:bodyPr lIns="44470" tIns="44470" rIns="44470" bIns="44470" rtlCol="0" anchor="ctr"/>
              <a:lstStyle/>
              <a:p>
                <a:pPr algn="ctr">
                  <a:lnSpc>
                    <a:spcPts val="2240"/>
                  </a:lnSpc>
                </a:pPr>
                <a:endParaRPr/>
              </a:p>
            </p:txBody>
          </p:sp>
        </p:grpSp>
        <p:sp>
          <p:nvSpPr>
            <p:cNvPr id="29" name="TextBox 29"/>
            <p:cNvSpPr txBox="1"/>
            <p:nvPr/>
          </p:nvSpPr>
          <p:spPr>
            <a:xfrm>
              <a:off x="16072293" y="2089528"/>
              <a:ext cx="4296463" cy="4233979"/>
            </a:xfrm>
            <a:prstGeom prst="rect">
              <a:avLst/>
            </a:prstGeom>
          </p:spPr>
          <p:txBody>
            <a:bodyPr lIns="0" tIns="0" rIns="0" bIns="0" rtlCol="0" anchor="t">
              <a:spAutoFit/>
            </a:bodyPr>
            <a:lstStyle/>
            <a:p>
              <a:pPr>
                <a:lnSpc>
                  <a:spcPts val="2520"/>
                </a:lnSpc>
              </a:pPr>
              <a:r>
                <a:rPr lang="en-GB" sz="1600" dirty="0">
                  <a:solidFill>
                    <a:srgbClr val="FFFFFF"/>
                  </a:solidFill>
                  <a:latin typeface="Montserrat Light" pitchFamily="2" charset="0"/>
                </a:rPr>
                <a:t>Developing surveys, analysing data, producing statistics, reviewing existing research evidence and working with other analysts in Government to provide timely, relevant and robust briefings to policy colleagues and ministers.</a:t>
              </a:r>
            </a:p>
            <a:p>
              <a:pPr>
                <a:lnSpc>
                  <a:spcPts val="2520"/>
                </a:lnSpc>
              </a:pPr>
              <a:endParaRPr lang="en-GB" sz="1800" dirty="0">
                <a:solidFill>
                  <a:srgbClr val="FFFFFF"/>
                </a:solidFill>
                <a:latin typeface="HelveticaNeue 3"/>
              </a:endParaRPr>
            </a:p>
            <a:p>
              <a:pPr>
                <a:lnSpc>
                  <a:spcPts val="2520"/>
                </a:lnSpc>
              </a:pPr>
              <a:endParaRPr lang="en-US" sz="1800" dirty="0">
                <a:solidFill>
                  <a:srgbClr val="FFFFFF"/>
                </a:solidFill>
                <a:latin typeface="HelveticaNeue 3"/>
              </a:endParaRPr>
            </a:p>
          </p:txBody>
        </p:sp>
        <p:sp>
          <p:nvSpPr>
            <p:cNvPr id="30" name="TextBox 30"/>
            <p:cNvSpPr txBox="1"/>
            <p:nvPr/>
          </p:nvSpPr>
          <p:spPr>
            <a:xfrm>
              <a:off x="5590459" y="493559"/>
              <a:ext cx="4296463" cy="454912"/>
            </a:xfrm>
            <a:prstGeom prst="rect">
              <a:avLst/>
            </a:prstGeom>
          </p:spPr>
          <p:txBody>
            <a:bodyPr lIns="0" tIns="0" rIns="0" bIns="0" rtlCol="0" anchor="t">
              <a:spAutoFit/>
            </a:bodyPr>
            <a:lstStyle/>
            <a:p>
              <a:pPr>
                <a:lnSpc>
                  <a:spcPts val="2870"/>
                </a:lnSpc>
              </a:pPr>
              <a:r>
                <a:rPr lang="en-US" sz="2050" b="1" dirty="0">
                  <a:solidFill>
                    <a:srgbClr val="FFFFFF"/>
                  </a:solidFill>
                  <a:latin typeface="Montserrat Medium" pitchFamily="2" charset="0"/>
                </a:rPr>
                <a:t>OVER 75 ROLES</a:t>
              </a:r>
            </a:p>
          </p:txBody>
        </p:sp>
        <p:sp>
          <p:nvSpPr>
            <p:cNvPr id="31" name="TextBox 31"/>
            <p:cNvSpPr txBox="1"/>
            <p:nvPr/>
          </p:nvSpPr>
          <p:spPr>
            <a:xfrm>
              <a:off x="338563" y="493559"/>
              <a:ext cx="4296463" cy="454912"/>
            </a:xfrm>
            <a:prstGeom prst="rect">
              <a:avLst/>
            </a:prstGeom>
          </p:spPr>
          <p:txBody>
            <a:bodyPr lIns="0" tIns="0" rIns="0" bIns="0" rtlCol="0" anchor="t">
              <a:spAutoFit/>
            </a:bodyPr>
            <a:lstStyle/>
            <a:p>
              <a:pPr>
                <a:lnSpc>
                  <a:spcPts val="2870"/>
                </a:lnSpc>
              </a:pPr>
              <a:r>
                <a:rPr lang="en-US" sz="2050" b="1" dirty="0">
                  <a:solidFill>
                    <a:srgbClr val="FFFFFF"/>
                  </a:solidFill>
                  <a:latin typeface="Montserrat Medium" pitchFamily="2" charset="0"/>
                </a:rPr>
                <a:t>START A CAREER</a:t>
              </a:r>
            </a:p>
          </p:txBody>
        </p:sp>
        <p:sp>
          <p:nvSpPr>
            <p:cNvPr id="32" name="TextBox 32"/>
            <p:cNvSpPr txBox="1"/>
            <p:nvPr/>
          </p:nvSpPr>
          <p:spPr>
            <a:xfrm>
              <a:off x="10864401" y="436610"/>
              <a:ext cx="4296463" cy="954364"/>
            </a:xfrm>
            <a:prstGeom prst="rect">
              <a:avLst/>
            </a:prstGeom>
          </p:spPr>
          <p:txBody>
            <a:bodyPr lIns="0" tIns="0" rIns="0" bIns="0" rtlCol="0" anchor="t">
              <a:spAutoFit/>
            </a:bodyPr>
            <a:lstStyle/>
            <a:p>
              <a:pPr>
                <a:lnSpc>
                  <a:spcPts val="2870"/>
                </a:lnSpc>
              </a:pPr>
              <a:r>
                <a:rPr lang="en-US" sz="2050" b="1" dirty="0">
                  <a:solidFill>
                    <a:srgbClr val="FFFFFF"/>
                  </a:solidFill>
                  <a:latin typeface="Montserrat Medium" pitchFamily="2" charset="0"/>
                </a:rPr>
                <a:t>RANGE OF DEPARTMENTS</a:t>
              </a:r>
            </a:p>
          </p:txBody>
        </p:sp>
        <p:sp>
          <p:nvSpPr>
            <p:cNvPr id="33" name="TextBox 33"/>
            <p:cNvSpPr txBox="1"/>
            <p:nvPr/>
          </p:nvSpPr>
          <p:spPr>
            <a:xfrm>
              <a:off x="16225713" y="436610"/>
              <a:ext cx="4296463" cy="454912"/>
            </a:xfrm>
            <a:prstGeom prst="rect">
              <a:avLst/>
            </a:prstGeom>
          </p:spPr>
          <p:txBody>
            <a:bodyPr lIns="0" tIns="0" rIns="0" bIns="0" rtlCol="0" anchor="t">
              <a:spAutoFit/>
            </a:bodyPr>
            <a:lstStyle/>
            <a:p>
              <a:pPr>
                <a:lnSpc>
                  <a:spcPts val="2870"/>
                </a:lnSpc>
              </a:pPr>
              <a:r>
                <a:rPr lang="en-US" sz="2050" b="1" dirty="0">
                  <a:solidFill>
                    <a:srgbClr val="FFFFFF"/>
                  </a:solidFill>
                  <a:latin typeface="Montserrat Medium" pitchFamily="2" charset="0"/>
                </a:rPr>
                <a:t>MEANINGFUL WORK</a:t>
              </a:r>
            </a:p>
          </p:txBody>
        </p:sp>
        <p:sp>
          <p:nvSpPr>
            <p:cNvPr id="34" name="AutoShape 34"/>
            <p:cNvSpPr/>
            <p:nvPr/>
          </p:nvSpPr>
          <p:spPr>
            <a:xfrm>
              <a:off x="338563" y="1759804"/>
              <a:ext cx="822799" cy="0"/>
            </a:xfrm>
            <a:prstGeom prst="line">
              <a:avLst/>
            </a:prstGeom>
            <a:ln w="50800" cap="flat">
              <a:solidFill>
                <a:srgbClr val="FFFFFF"/>
              </a:solidFill>
              <a:prstDash val="solid"/>
              <a:headEnd type="none" w="sm" len="sm"/>
              <a:tailEnd type="none" w="sm" len="sm"/>
            </a:ln>
          </p:spPr>
        </p:sp>
        <p:sp>
          <p:nvSpPr>
            <p:cNvPr id="35" name="AutoShape 35"/>
            <p:cNvSpPr/>
            <p:nvPr/>
          </p:nvSpPr>
          <p:spPr>
            <a:xfrm>
              <a:off x="5754057" y="1728255"/>
              <a:ext cx="822799" cy="0"/>
            </a:xfrm>
            <a:prstGeom prst="line">
              <a:avLst/>
            </a:prstGeom>
            <a:ln w="50800" cap="flat">
              <a:solidFill>
                <a:srgbClr val="FFFFFF"/>
              </a:solidFill>
              <a:prstDash val="solid"/>
              <a:headEnd type="none" w="sm" len="sm"/>
              <a:tailEnd type="none" w="sm" len="sm"/>
            </a:ln>
          </p:spPr>
        </p:sp>
        <p:sp>
          <p:nvSpPr>
            <p:cNvPr id="36" name="AutoShape 36"/>
            <p:cNvSpPr/>
            <p:nvPr/>
          </p:nvSpPr>
          <p:spPr>
            <a:xfrm>
              <a:off x="10864401" y="1677455"/>
              <a:ext cx="822799" cy="0"/>
            </a:xfrm>
            <a:prstGeom prst="line">
              <a:avLst/>
            </a:prstGeom>
            <a:ln w="50800" cap="flat">
              <a:solidFill>
                <a:srgbClr val="FFFFFF"/>
              </a:solidFill>
              <a:prstDash val="solid"/>
              <a:headEnd type="none" w="sm" len="sm"/>
              <a:tailEnd type="none" w="sm" len="sm"/>
            </a:ln>
          </p:spPr>
        </p:sp>
        <p:sp>
          <p:nvSpPr>
            <p:cNvPr id="37" name="AutoShape 37"/>
            <p:cNvSpPr/>
            <p:nvPr/>
          </p:nvSpPr>
          <p:spPr>
            <a:xfrm>
              <a:off x="16225713" y="1702855"/>
              <a:ext cx="822799" cy="0"/>
            </a:xfrm>
            <a:prstGeom prst="line">
              <a:avLst/>
            </a:prstGeom>
            <a:ln w="50800" cap="flat">
              <a:solidFill>
                <a:srgbClr val="FFFFFF"/>
              </a:solidFill>
              <a:prstDash val="solid"/>
              <a:headEnd type="none" w="sm" len="sm"/>
              <a:tailEnd type="none" w="sm" len="sm"/>
            </a:ln>
          </p:spPr>
        </p:sp>
      </p:grpSp>
      <p:sp>
        <p:nvSpPr>
          <p:cNvPr id="38" name="Freeform 38"/>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39" name="Freeform 39"/>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5"/>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3" name="Freeform 3"/>
          <p:cNvSpPr/>
          <p:nvPr/>
        </p:nvSpPr>
        <p:spPr>
          <a:xfrm>
            <a:off x="0" y="3564334"/>
            <a:ext cx="18288000" cy="7410450"/>
          </a:xfrm>
          <a:custGeom>
            <a:avLst/>
            <a:gdLst/>
            <a:ahLst/>
            <a:cxnLst/>
            <a:rect l="l" t="t" r="r" b="b"/>
            <a:pathLst>
              <a:path w="18288000" h="7410450">
                <a:moveTo>
                  <a:pt x="0" y="0"/>
                </a:moveTo>
                <a:lnTo>
                  <a:pt x="18288000" y="0"/>
                </a:lnTo>
                <a:lnTo>
                  <a:pt x="18288000" y="7410450"/>
                </a:lnTo>
                <a:lnTo>
                  <a:pt x="0" y="7410450"/>
                </a:lnTo>
                <a:lnTo>
                  <a:pt x="0" y="0"/>
                </a:lnTo>
                <a:close/>
              </a:path>
            </a:pathLst>
          </a:custGeom>
          <a:blipFill>
            <a:blip r:embed="rId5"/>
            <a:stretch>
              <a:fillRect t="-37737" b="-26683"/>
            </a:stretch>
          </a:blipFill>
        </p:spPr>
      </p:sp>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12" name="Group 12"/>
          <p:cNvGrpSpPr/>
          <p:nvPr/>
        </p:nvGrpSpPr>
        <p:grpSpPr>
          <a:xfrm>
            <a:off x="-1" y="3602433"/>
            <a:ext cx="18288001" cy="7410449"/>
            <a:chOff x="0" y="0"/>
            <a:chExt cx="3583609" cy="1770579"/>
          </a:xfrm>
        </p:grpSpPr>
        <p:sp>
          <p:nvSpPr>
            <p:cNvPr id="13" name="Freeform 13"/>
            <p:cNvSpPr/>
            <p:nvPr/>
          </p:nvSpPr>
          <p:spPr>
            <a:xfrm>
              <a:off x="0" y="0"/>
              <a:ext cx="3583609" cy="1770579"/>
            </a:xfrm>
            <a:custGeom>
              <a:avLst/>
              <a:gdLst/>
              <a:ahLst/>
              <a:cxnLst/>
              <a:rect l="l" t="t" r="r" b="b"/>
              <a:pathLst>
                <a:path w="3583609" h="1770579">
                  <a:moveTo>
                    <a:pt x="0" y="0"/>
                  </a:moveTo>
                  <a:lnTo>
                    <a:pt x="3583609" y="0"/>
                  </a:lnTo>
                  <a:lnTo>
                    <a:pt x="3583609" y="1770579"/>
                  </a:lnTo>
                  <a:lnTo>
                    <a:pt x="0" y="1770579"/>
                  </a:lnTo>
                  <a:close/>
                </a:path>
              </a:pathLst>
            </a:custGeom>
            <a:solidFill>
              <a:srgbClr val="000000">
                <a:alpha val="44706"/>
              </a:srgbClr>
            </a:solidFill>
          </p:spPr>
        </p:sp>
        <p:sp>
          <p:nvSpPr>
            <p:cNvPr id="14" name="TextBox 14"/>
            <p:cNvSpPr txBox="1"/>
            <p:nvPr/>
          </p:nvSpPr>
          <p:spPr>
            <a:xfrm>
              <a:off x="0" y="-38100"/>
              <a:ext cx="3583609" cy="1808679"/>
            </a:xfrm>
            <a:prstGeom prst="rect">
              <a:avLst/>
            </a:prstGeom>
          </p:spPr>
          <p:txBody>
            <a:bodyPr lIns="50800" tIns="50800" rIns="50800" bIns="50800" rtlCol="0" anchor="ctr"/>
            <a:lstStyle/>
            <a:p>
              <a:pPr algn="ctr">
                <a:lnSpc>
                  <a:spcPts val="2239"/>
                </a:lnSpc>
              </a:pPr>
              <a:endParaRPr/>
            </a:p>
          </p:txBody>
        </p:sp>
      </p:grpSp>
      <p:sp>
        <p:nvSpPr>
          <p:cNvPr id="15" name="TextBox 15"/>
          <p:cNvSpPr txBox="1"/>
          <p:nvPr/>
        </p:nvSpPr>
        <p:spPr>
          <a:xfrm>
            <a:off x="1449075" y="4718377"/>
            <a:ext cx="15846704" cy="4431983"/>
          </a:xfrm>
          <a:prstGeom prst="rect">
            <a:avLst/>
          </a:prstGeom>
        </p:spPr>
        <p:txBody>
          <a:bodyPr wrap="square" lIns="0" tIns="0" rIns="0" bIns="0" rtlCol="0" anchor="t">
            <a:spAutoFit/>
          </a:bodyPr>
          <a:lstStyle/>
          <a:p>
            <a:r>
              <a:rPr lang="en-GB" sz="4800" b="1" dirty="0">
                <a:solidFill>
                  <a:schemeClr val="bg1"/>
                </a:solidFill>
                <a:latin typeface="Montserrat Black" pitchFamily="2" charset="0"/>
              </a:rPr>
              <a:t>To be eligible to apply for a Research Officer role you must be eligible for GSR membership. This can be through one of two routes:</a:t>
            </a:r>
            <a:br>
              <a:rPr lang="en-GB" sz="4800" b="1" dirty="0">
                <a:solidFill>
                  <a:schemeClr val="bg1"/>
                </a:solidFill>
                <a:latin typeface="Montserrat Black" pitchFamily="2" charset="0"/>
              </a:rPr>
            </a:br>
            <a:endParaRPr lang="en-GB" sz="4800" b="1" dirty="0">
              <a:solidFill>
                <a:schemeClr val="bg1"/>
              </a:solidFill>
              <a:latin typeface="Montserrat Black" pitchFamily="2" charset="0"/>
              <a:cs typeface="Calibri"/>
            </a:endParaRPr>
          </a:p>
          <a:p>
            <a:pPr marL="1371600" lvl="2" indent="-457200">
              <a:buFont typeface="+mj-lt"/>
              <a:buAutoNum type="arabicPeriod"/>
            </a:pPr>
            <a:r>
              <a:rPr lang="en-GB" sz="4800" b="1" dirty="0">
                <a:solidFill>
                  <a:schemeClr val="bg1"/>
                </a:solidFill>
                <a:latin typeface="Montserrat Black" pitchFamily="2" charset="0"/>
              </a:rPr>
              <a:t> The Qualification Route</a:t>
            </a:r>
            <a:endParaRPr lang="en-GB" sz="4800" b="1" dirty="0">
              <a:solidFill>
                <a:schemeClr val="bg1"/>
              </a:solidFill>
              <a:latin typeface="Montserrat Black" pitchFamily="2" charset="0"/>
              <a:cs typeface="Calibri"/>
            </a:endParaRPr>
          </a:p>
          <a:p>
            <a:pPr marL="1371600" lvl="2" indent="-457200">
              <a:buFont typeface="+mj-lt"/>
              <a:buAutoNum type="arabicPeriod"/>
            </a:pPr>
            <a:r>
              <a:rPr lang="en-GB" sz="4800" b="1" dirty="0">
                <a:solidFill>
                  <a:schemeClr val="bg1"/>
                </a:solidFill>
                <a:latin typeface="Montserrat Black" pitchFamily="2" charset="0"/>
              </a:rPr>
              <a:t> The Experience Route</a:t>
            </a:r>
            <a:endParaRPr lang="en-GB" sz="4800" b="1" dirty="0">
              <a:solidFill>
                <a:schemeClr val="bg1"/>
              </a:solidFill>
              <a:latin typeface="Montserrat Black" pitchFamily="2" charset="0"/>
              <a:cs typeface="Calibri"/>
            </a:endParaRPr>
          </a:p>
        </p:txBody>
      </p:sp>
      <p:sp>
        <p:nvSpPr>
          <p:cNvPr id="17" name="TextBox 17"/>
          <p:cNvSpPr txBox="1"/>
          <p:nvPr/>
        </p:nvSpPr>
        <p:spPr>
          <a:xfrm>
            <a:off x="1402662" y="1076325"/>
            <a:ext cx="15019021" cy="2051844"/>
          </a:xfrm>
          <a:prstGeom prst="rect">
            <a:avLst/>
          </a:prstGeom>
          <a:ln>
            <a:solidFill>
              <a:schemeClr val="bg1"/>
            </a:solidFill>
          </a:ln>
        </p:spPr>
        <p:txBody>
          <a:bodyPr wrap="square"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Who can apply to the Research Officer scheme?</a:t>
            </a:r>
          </a:p>
        </p:txBody>
      </p:sp>
      <p:sp>
        <p:nvSpPr>
          <p:cNvPr id="18" name="Freeform 18"/>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19" name="Freeform 19"/>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6"/>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974339" y="0"/>
            <a:ext cx="4313661" cy="10287000"/>
            <a:chOff x="0" y="0"/>
            <a:chExt cx="5751549" cy="13716000"/>
          </a:xfrm>
        </p:grpSpPr>
        <p:pic>
          <p:nvPicPr>
            <p:cNvPr id="5" name="Picture 5"/>
            <p:cNvPicPr>
              <a:picLocks noChangeAspect="1"/>
            </p:cNvPicPr>
            <p:nvPr/>
          </p:nvPicPr>
          <p:blipFill>
            <a:blip r:embed="rId4"/>
            <a:srcRect l="36004" r="36004"/>
            <a:stretch>
              <a:fillRect/>
            </a:stretch>
          </p:blipFill>
          <p:spPr>
            <a:xfrm>
              <a:off x="0" y="0"/>
              <a:ext cx="5751549" cy="13716000"/>
            </a:xfrm>
            <a:prstGeom prst="rect">
              <a:avLst/>
            </a:prstGeom>
          </p:spPr>
        </p:pic>
      </p:grpSp>
      <p:sp>
        <p:nvSpPr>
          <p:cNvPr id="6" name="Freeform 6"/>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5">
              <a:alphaModFix amt="75000"/>
              <a:extLst>
                <a:ext uri="{96DAC541-7B7A-43D3-8B79-37D633B846F1}">
                  <asvg:svgBlip xmlns:asvg="http://schemas.microsoft.com/office/drawing/2016/SVG/main" r:embed="rId6"/>
                </a:ext>
              </a:extLst>
            </a:blip>
            <a:stretch>
              <a:fillRect/>
            </a:stretch>
          </a:blipFill>
        </p:spPr>
      </p:sp>
      <p:sp>
        <p:nvSpPr>
          <p:cNvPr id="7" name="AutoShape 7"/>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8" name="Group 8"/>
          <p:cNvGrpSpPr/>
          <p:nvPr/>
        </p:nvGrpSpPr>
        <p:grpSpPr>
          <a:xfrm>
            <a:off x="16689149" y="458549"/>
            <a:ext cx="1140303" cy="1140303"/>
            <a:chOff x="0" y="0"/>
            <a:chExt cx="1520404" cy="1520404"/>
          </a:xfrm>
        </p:grpSpPr>
        <p:sp>
          <p:nvSpPr>
            <p:cNvPr id="9" name="Freeform 9"/>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9"/>
              <a:stretch>
                <a:fillRect/>
              </a:stretch>
            </a:blipFill>
          </p:spPr>
        </p:sp>
      </p:grpSp>
      <p:sp>
        <p:nvSpPr>
          <p:cNvPr id="18" name="TextBox 18"/>
          <p:cNvSpPr txBox="1"/>
          <p:nvPr/>
        </p:nvSpPr>
        <p:spPr>
          <a:xfrm>
            <a:off x="1402663" y="1076325"/>
            <a:ext cx="12234181" cy="2051844"/>
          </a:xfrm>
          <a:prstGeom prst="rect">
            <a:avLst/>
          </a:prstGeom>
        </p:spPr>
        <p:txBody>
          <a:bodyPr wrap="square"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Eligibility – </a:t>
            </a:r>
            <a:r>
              <a:rPr lang="en-US" sz="8000" dirty="0">
                <a:solidFill>
                  <a:srgbClr val="FFD957"/>
                </a:solidFill>
                <a:latin typeface="Montserrat Black" pitchFamily="2" charset="0"/>
              </a:rPr>
              <a:t>Qualification Route</a:t>
            </a:r>
          </a:p>
        </p:txBody>
      </p:sp>
      <p:sp>
        <p:nvSpPr>
          <p:cNvPr id="20" name="TextBox 20"/>
          <p:cNvSpPr txBox="1"/>
          <p:nvPr/>
        </p:nvSpPr>
        <p:spPr>
          <a:xfrm>
            <a:off x="1241555" y="3631734"/>
            <a:ext cx="12234180" cy="5911170"/>
          </a:xfrm>
          <a:prstGeom prst="rect">
            <a:avLst/>
          </a:prstGeom>
        </p:spPr>
        <p:txBody>
          <a:bodyPr wrap="square" lIns="0" tIns="0" rIns="0" bIns="0" rtlCol="0" anchor="t">
            <a:spAutoFit/>
          </a:bodyPr>
          <a:lstStyle/>
          <a:p>
            <a:r>
              <a:rPr lang="en-GB" sz="2000" dirty="0">
                <a:latin typeface="Montserrat Light"/>
              </a:rPr>
              <a:t>To be eligible for GSR Membership through the qualification route, applicants MUST hold –</a:t>
            </a:r>
            <a:r>
              <a:rPr lang="en-GB" sz="2000" dirty="0">
                <a:solidFill>
                  <a:srgbClr val="000000"/>
                </a:solidFill>
                <a:latin typeface="Montserrat Light"/>
                <a:cs typeface="Segoe UI"/>
              </a:rPr>
              <a:t> or</a:t>
            </a:r>
            <a:r>
              <a:rPr lang="en-GB" sz="2000" dirty="0">
                <a:latin typeface="Montserrat Light"/>
              </a:rPr>
              <a:t> expect to obtain by August 2024 - an undergraduate degree at a minimum of a 2:2 </a:t>
            </a:r>
            <a:r>
              <a:rPr lang="en-GB" sz="2000" dirty="0">
                <a:latin typeface="Montserrat Light"/>
                <a:ea typeface="+mn-lt"/>
                <a:cs typeface="+mn-lt"/>
              </a:rPr>
              <a:t>in a relevant social research subject ; or a 2:2 in any subject with a postgraduate degree in a relevant social research subject.</a:t>
            </a:r>
            <a:endParaRPr lang="en-US" dirty="0"/>
          </a:p>
          <a:p>
            <a:endParaRPr lang="en-GB" sz="2000" dirty="0">
              <a:latin typeface="Montserrat Light" pitchFamily="2" charset="0"/>
              <a:cs typeface="Calibri"/>
            </a:endParaRPr>
          </a:p>
          <a:p>
            <a:r>
              <a:rPr lang="en-GB" sz="2000" dirty="0">
                <a:latin typeface="Montserrat Light" pitchFamily="2" charset="0"/>
              </a:rPr>
              <a:t>The degree must contain substantial social research methods training (comprising around one third of modules taken on the course), including quantitative research methods and at least three of the following:  </a:t>
            </a:r>
          </a:p>
          <a:p>
            <a:endParaRPr lang="en-GB" sz="2000" dirty="0">
              <a:latin typeface="Montserrat Light" pitchFamily="2" charset="0"/>
              <a:cs typeface="Calibri"/>
            </a:endParaRPr>
          </a:p>
          <a:p>
            <a:pPr marL="800100" lvl="1" indent="-342900">
              <a:buFont typeface="Arial" panose="020B0604020202020204" pitchFamily="34" charset="0"/>
              <a:buChar char="•"/>
            </a:pPr>
            <a:r>
              <a:rPr lang="en-GB" sz="2000" dirty="0">
                <a:latin typeface="Montserrat Light" pitchFamily="2" charset="0"/>
              </a:rPr>
              <a:t>Systematic/literature reviews</a:t>
            </a:r>
            <a:endParaRPr lang="en-GB" sz="2000" dirty="0">
              <a:latin typeface="Montserrat Light" pitchFamily="2" charset="0"/>
              <a:cs typeface="Calibri"/>
            </a:endParaRPr>
          </a:p>
          <a:p>
            <a:pPr marL="800100" lvl="1" indent="-342900">
              <a:buFont typeface="Arial" panose="020B0604020202020204" pitchFamily="34" charset="0"/>
              <a:buChar char="•"/>
            </a:pPr>
            <a:r>
              <a:rPr lang="en-GB" sz="2000" dirty="0">
                <a:latin typeface="Montserrat Light" pitchFamily="2" charset="0"/>
              </a:rPr>
              <a:t>Qualitative methods</a:t>
            </a:r>
            <a:endParaRPr lang="en-GB" sz="2000" dirty="0">
              <a:latin typeface="Montserrat Light" pitchFamily="2" charset="0"/>
              <a:cs typeface="Calibri"/>
            </a:endParaRPr>
          </a:p>
          <a:p>
            <a:pPr marL="800100" lvl="1" indent="-342900">
              <a:buFont typeface="Arial" panose="020B0604020202020204" pitchFamily="34" charset="0"/>
              <a:buChar char="•"/>
            </a:pPr>
            <a:r>
              <a:rPr lang="en-GB" sz="2000" dirty="0">
                <a:latin typeface="Montserrat Light" pitchFamily="2" charset="0"/>
              </a:rPr>
              <a:t>Interpretation of data and presentation of results</a:t>
            </a:r>
            <a:endParaRPr lang="en-GB" sz="2000" dirty="0">
              <a:latin typeface="Montserrat Light" pitchFamily="2" charset="0"/>
              <a:cs typeface="Calibri"/>
            </a:endParaRPr>
          </a:p>
          <a:p>
            <a:pPr marL="800100" lvl="1" indent="-342900">
              <a:buFont typeface="Arial" panose="020B0604020202020204" pitchFamily="34" charset="0"/>
              <a:buChar char="•"/>
            </a:pPr>
            <a:r>
              <a:rPr lang="en-GB" sz="2000" dirty="0">
                <a:latin typeface="Montserrat Light" pitchFamily="2" charset="0"/>
              </a:rPr>
              <a:t>Study design </a:t>
            </a:r>
            <a:endParaRPr lang="en-GB" sz="2000" dirty="0">
              <a:latin typeface="Montserrat Light" pitchFamily="2" charset="0"/>
              <a:cs typeface="Calibri"/>
            </a:endParaRPr>
          </a:p>
          <a:p>
            <a:pPr marL="800100" lvl="1" indent="-342900">
              <a:buFont typeface="Arial" panose="020B0604020202020204" pitchFamily="34" charset="0"/>
              <a:buChar char="•"/>
            </a:pPr>
            <a:r>
              <a:rPr lang="en-GB" sz="2000" dirty="0">
                <a:latin typeface="Montserrat Light" pitchFamily="2" charset="0"/>
              </a:rPr>
              <a:t>Hypothesis testing</a:t>
            </a:r>
            <a:endParaRPr lang="en-GB" sz="2000" dirty="0">
              <a:latin typeface="Montserrat Light" pitchFamily="2" charset="0"/>
              <a:cs typeface="Calibri"/>
            </a:endParaRPr>
          </a:p>
          <a:p>
            <a:pPr marL="800100" lvl="1" indent="-342900">
              <a:buFont typeface="Arial" panose="020B0604020202020204" pitchFamily="34" charset="0"/>
              <a:buChar char="•"/>
            </a:pPr>
            <a:r>
              <a:rPr lang="en-GB" sz="2000" dirty="0">
                <a:latin typeface="Montserrat Light" pitchFamily="2" charset="0"/>
              </a:rPr>
              <a:t>The application of ethics to research</a:t>
            </a:r>
          </a:p>
          <a:p>
            <a:pPr lvl="1"/>
            <a:endParaRPr lang="en-GB" sz="2000" dirty="0">
              <a:latin typeface="Montserrat Light" pitchFamily="2" charset="0"/>
              <a:cs typeface="Calibri"/>
            </a:endParaRPr>
          </a:p>
          <a:p>
            <a:r>
              <a:rPr lang="en-GB" sz="2000" dirty="0">
                <a:latin typeface="Montserrat Medium" pitchFamily="2" charset="0"/>
              </a:rPr>
              <a:t>You must provide full details of your degree in the additional question 1 on the application form</a:t>
            </a:r>
            <a:endParaRPr lang="en-GB" sz="2000" dirty="0">
              <a:latin typeface="Montserrat Medium" pitchFamily="2" charset="0"/>
              <a:cs typeface="Calibri"/>
            </a:endParaRPr>
          </a:p>
          <a:p>
            <a:pPr>
              <a:lnSpc>
                <a:spcPts val="3220"/>
              </a:lnSpc>
            </a:pPr>
            <a:endParaRPr lang="en-US" sz="2300" dirty="0">
              <a:solidFill>
                <a:srgbClr val="000000"/>
              </a:solidFill>
              <a:latin typeface="HelveticaNeue 3"/>
            </a:endParaRPr>
          </a:p>
        </p:txBody>
      </p:sp>
    </p:spTree>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974339" y="0"/>
            <a:ext cx="4313661" cy="10287000"/>
            <a:chOff x="0" y="0"/>
            <a:chExt cx="5751549" cy="13716000"/>
          </a:xfrm>
        </p:grpSpPr>
        <p:pic>
          <p:nvPicPr>
            <p:cNvPr id="5" name="Picture 5"/>
            <p:cNvPicPr>
              <a:picLocks noChangeAspect="1"/>
            </p:cNvPicPr>
            <p:nvPr/>
          </p:nvPicPr>
          <p:blipFill>
            <a:blip r:embed="rId3"/>
            <a:srcRect l="36004" r="36004"/>
            <a:stretch>
              <a:fillRect/>
            </a:stretch>
          </p:blipFill>
          <p:spPr>
            <a:xfrm>
              <a:off x="0" y="0"/>
              <a:ext cx="5751549" cy="13716000"/>
            </a:xfrm>
            <a:prstGeom prst="rect">
              <a:avLst/>
            </a:prstGeom>
          </p:spPr>
        </p:pic>
      </p:grpSp>
      <p:sp>
        <p:nvSpPr>
          <p:cNvPr id="6" name="Freeform 6"/>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7" name="AutoShape 7"/>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8" name="Group 8"/>
          <p:cNvGrpSpPr/>
          <p:nvPr/>
        </p:nvGrpSpPr>
        <p:grpSpPr>
          <a:xfrm>
            <a:off x="16689149" y="458549"/>
            <a:ext cx="1140303" cy="1140303"/>
            <a:chOff x="0" y="0"/>
            <a:chExt cx="1520404" cy="1520404"/>
          </a:xfrm>
        </p:grpSpPr>
        <p:sp>
          <p:nvSpPr>
            <p:cNvPr id="9" name="Freeform 9"/>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8"/>
              <a:stretch>
                <a:fillRect/>
              </a:stretch>
            </a:blipFill>
          </p:spPr>
        </p:sp>
      </p:grpSp>
      <p:sp>
        <p:nvSpPr>
          <p:cNvPr id="18" name="TextBox 18"/>
          <p:cNvSpPr txBox="1"/>
          <p:nvPr/>
        </p:nvSpPr>
        <p:spPr>
          <a:xfrm>
            <a:off x="1402663" y="1076325"/>
            <a:ext cx="12234181" cy="2051844"/>
          </a:xfrm>
          <a:prstGeom prst="rect">
            <a:avLst/>
          </a:prstGeom>
        </p:spPr>
        <p:txBody>
          <a:bodyPr wrap="square" lIns="0" tIns="0" rIns="0" bIns="0" rtlCol="0" anchor="t">
            <a:spAutoFit/>
          </a:bodyPr>
          <a:lstStyle/>
          <a:p>
            <a:pPr>
              <a:lnSpc>
                <a:spcPts val="8000"/>
              </a:lnSpc>
              <a:spcBef>
                <a:spcPct val="0"/>
              </a:spcBef>
            </a:pPr>
            <a:r>
              <a:rPr lang="en-US" sz="8000" dirty="0">
                <a:solidFill>
                  <a:schemeClr val="tx2">
                    <a:lumMod val="50000"/>
                  </a:schemeClr>
                </a:solidFill>
                <a:latin typeface="Montserrat Black" pitchFamily="2" charset="0"/>
              </a:rPr>
              <a:t>Eligibility – </a:t>
            </a:r>
            <a:br>
              <a:rPr lang="en-US" sz="8000" dirty="0">
                <a:solidFill>
                  <a:srgbClr val="BF311A"/>
                </a:solidFill>
                <a:latin typeface="Montserrat Black" pitchFamily="2" charset="0"/>
              </a:rPr>
            </a:br>
            <a:r>
              <a:rPr lang="en-US" sz="8000" dirty="0">
                <a:solidFill>
                  <a:srgbClr val="A0A5DE"/>
                </a:solidFill>
                <a:latin typeface="Montserrat Black" pitchFamily="2" charset="0"/>
              </a:rPr>
              <a:t>Experience Route</a:t>
            </a:r>
          </a:p>
        </p:txBody>
      </p:sp>
      <p:sp>
        <p:nvSpPr>
          <p:cNvPr id="20" name="TextBox 20"/>
          <p:cNvSpPr txBox="1"/>
          <p:nvPr/>
        </p:nvSpPr>
        <p:spPr>
          <a:xfrm>
            <a:off x="1241555" y="3553912"/>
            <a:ext cx="12234180" cy="6155531"/>
          </a:xfrm>
          <a:prstGeom prst="rect">
            <a:avLst/>
          </a:prstGeom>
        </p:spPr>
        <p:txBody>
          <a:bodyPr wrap="square" lIns="0" tIns="0" rIns="0" bIns="0" rtlCol="0" anchor="t">
            <a:spAutoFit/>
          </a:bodyPr>
          <a:lstStyle/>
          <a:p>
            <a:r>
              <a:rPr lang="en-GB" sz="2000" dirty="0">
                <a:latin typeface="Montserrat Light" pitchFamily="2" charset="0"/>
              </a:rPr>
              <a:t>To be eligible for GSR Membership through the experience route, applicants MUST:</a:t>
            </a:r>
            <a:br>
              <a:rPr lang="en-GB" sz="2000" dirty="0">
                <a:latin typeface="Montserrat Light" pitchFamily="2" charset="0"/>
              </a:rPr>
            </a:br>
            <a:endParaRPr lang="en-GB" sz="2000" dirty="0">
              <a:latin typeface="Montserrat Light" pitchFamily="2" charset="0"/>
            </a:endParaRPr>
          </a:p>
          <a:p>
            <a:r>
              <a:rPr lang="en-GB" sz="2000" dirty="0">
                <a:latin typeface="Montserrat Light" pitchFamily="2" charset="0"/>
              </a:rPr>
              <a:t>Hold an undergraduate degree at a minimum of 2:2, in any subject, or a degree equivalent (e.g. an Advanced Certificate or Diploma from MRS), plus have at least 4 years’ of social research practice experience. </a:t>
            </a:r>
            <a:br>
              <a:rPr lang="en-GB" sz="2000" dirty="0">
                <a:latin typeface="Montserrat Light" pitchFamily="2" charset="0"/>
              </a:rPr>
            </a:br>
            <a:endParaRPr lang="en-GB" sz="2000" dirty="0">
              <a:latin typeface="Montserrat Light" pitchFamily="2" charset="0"/>
            </a:endParaRPr>
          </a:p>
          <a:p>
            <a:r>
              <a:rPr lang="en-GB" sz="2000" dirty="0">
                <a:latin typeface="Montserrat Light" pitchFamily="2" charset="0"/>
              </a:rPr>
              <a:t>Social research practice consists of experience working in a research agency, market research agency or specialist research team. In your application you must make explicit the breadth and depth of your research experience and skills, which must include quantitative research methods and at least three of the following:</a:t>
            </a:r>
            <a:br>
              <a:rPr lang="en-GB" sz="2000" dirty="0">
                <a:latin typeface="Montserrat Light" pitchFamily="2" charset="0"/>
              </a:rPr>
            </a:br>
            <a:endParaRPr lang="en-GB" sz="2000" dirty="0">
              <a:latin typeface="Montserrat Light" pitchFamily="2" charset="0"/>
            </a:endParaRPr>
          </a:p>
          <a:p>
            <a:pPr marL="342900" indent="-342900">
              <a:buFont typeface="Arial" panose="020B0604020202020204" pitchFamily="34" charset="0"/>
              <a:buChar char="•"/>
            </a:pPr>
            <a:r>
              <a:rPr lang="en-GB" sz="2000" dirty="0">
                <a:latin typeface="Montserrat Light" pitchFamily="2" charset="0"/>
              </a:rPr>
              <a:t>Systematic/literature reviews</a:t>
            </a:r>
          </a:p>
          <a:p>
            <a:pPr marL="342900" indent="-342900">
              <a:buFont typeface="Arial" panose="020B0604020202020204" pitchFamily="34" charset="0"/>
              <a:buChar char="•"/>
            </a:pPr>
            <a:r>
              <a:rPr lang="en-GB" sz="2000" dirty="0">
                <a:latin typeface="Montserrat Light" pitchFamily="2" charset="0"/>
              </a:rPr>
              <a:t>Qualitative methods</a:t>
            </a:r>
          </a:p>
          <a:p>
            <a:pPr marL="342900" indent="-342900">
              <a:buFont typeface="Arial" panose="020B0604020202020204" pitchFamily="34" charset="0"/>
              <a:buChar char="•"/>
            </a:pPr>
            <a:r>
              <a:rPr lang="en-GB" sz="2000" dirty="0">
                <a:latin typeface="Montserrat Light" pitchFamily="2" charset="0"/>
              </a:rPr>
              <a:t>Interpretation of data and presentation of results</a:t>
            </a:r>
          </a:p>
          <a:p>
            <a:pPr marL="342900" indent="-342900">
              <a:buFont typeface="Arial" panose="020B0604020202020204" pitchFamily="34" charset="0"/>
              <a:buChar char="•"/>
            </a:pPr>
            <a:r>
              <a:rPr lang="en-GB" sz="2000" dirty="0">
                <a:latin typeface="Montserrat Light" pitchFamily="2" charset="0"/>
              </a:rPr>
              <a:t>Study design </a:t>
            </a:r>
          </a:p>
          <a:p>
            <a:pPr marL="342900" indent="-342900">
              <a:buFont typeface="Arial" panose="020B0604020202020204" pitchFamily="34" charset="0"/>
              <a:buChar char="•"/>
            </a:pPr>
            <a:r>
              <a:rPr lang="en-GB" sz="2000" dirty="0">
                <a:latin typeface="Montserrat Light" pitchFamily="2" charset="0"/>
              </a:rPr>
              <a:t>Hypothesis testing</a:t>
            </a:r>
          </a:p>
          <a:p>
            <a:pPr marL="342900" indent="-342900">
              <a:buFont typeface="Arial" panose="020B0604020202020204" pitchFamily="34" charset="0"/>
              <a:buChar char="•"/>
            </a:pPr>
            <a:r>
              <a:rPr lang="en-GB" sz="2000" dirty="0">
                <a:latin typeface="Montserrat Light" pitchFamily="2" charset="0"/>
              </a:rPr>
              <a:t>The application of ethics to research</a:t>
            </a:r>
            <a:br>
              <a:rPr lang="en-GB" sz="2000" dirty="0">
                <a:latin typeface="Montserrat Light" pitchFamily="2" charset="0"/>
              </a:rPr>
            </a:br>
            <a:endParaRPr lang="en-GB" sz="2000" dirty="0">
              <a:latin typeface="Montserrat Light" pitchFamily="2" charset="0"/>
            </a:endParaRPr>
          </a:p>
          <a:p>
            <a:r>
              <a:rPr lang="en-GB" sz="2000" dirty="0">
                <a:latin typeface="Montserrat Medium" pitchFamily="2" charset="0"/>
              </a:rPr>
              <a:t>You must provide full details of your experience in the additional question 1 in the application form.</a:t>
            </a:r>
          </a:p>
        </p:txBody>
      </p:sp>
      <p:pic>
        <p:nvPicPr>
          <p:cNvPr id="3" name="Picture 2" descr="A close up of a glass jar with a green ribbon&#10;&#10;Description automatically generated">
            <a:extLst>
              <a:ext uri="{FF2B5EF4-FFF2-40B4-BE49-F238E27FC236}">
                <a16:creationId xmlns:a16="http://schemas.microsoft.com/office/drawing/2014/main" id="{7D0A6882-F153-E3DA-41E5-E0271324E19D}"/>
              </a:ext>
            </a:extLst>
          </p:cNvPr>
          <p:cNvPicPr>
            <a:picLocks noChangeAspect="1"/>
          </p:cNvPicPr>
          <p:nvPr/>
        </p:nvPicPr>
        <p:blipFill rotWithShape="1">
          <a:blip r:embed="rId9">
            <a:extLst>
              <a:ext uri="{28A0092B-C50C-407E-A947-70E740481C1C}">
                <a14:useLocalDpi xmlns:a14="http://schemas.microsoft.com/office/drawing/2010/main" val="0"/>
              </a:ext>
            </a:extLst>
          </a:blip>
          <a:srcRect l="72100" r="-1915"/>
          <a:stretch/>
        </p:blipFill>
        <p:spPr>
          <a:xfrm>
            <a:off x="13974339" y="0"/>
            <a:ext cx="4609779" cy="10287000"/>
          </a:xfrm>
          <a:prstGeom prst="rect">
            <a:avLst/>
          </a:prstGeom>
        </p:spPr>
      </p:pic>
    </p:spTree>
    <p:extLst>
      <p:ext uri="{BB962C8B-B14F-4D97-AF65-F5344CB8AC3E}">
        <p14:creationId xmlns:p14="http://schemas.microsoft.com/office/powerpoint/2010/main" val="1856835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974339" y="0"/>
            <a:ext cx="4313661" cy="10287000"/>
            <a:chOff x="0" y="0"/>
            <a:chExt cx="5751549" cy="13716000"/>
          </a:xfrm>
        </p:grpSpPr>
        <p:pic>
          <p:nvPicPr>
            <p:cNvPr id="5" name="Picture 5"/>
            <p:cNvPicPr>
              <a:picLocks noChangeAspect="1"/>
            </p:cNvPicPr>
            <p:nvPr/>
          </p:nvPicPr>
          <p:blipFill>
            <a:blip r:embed="rId4"/>
            <a:srcRect l="36004" r="36004"/>
            <a:stretch>
              <a:fillRect/>
            </a:stretch>
          </p:blipFill>
          <p:spPr>
            <a:xfrm>
              <a:off x="0" y="0"/>
              <a:ext cx="5751549" cy="13716000"/>
            </a:xfrm>
            <a:prstGeom prst="rect">
              <a:avLst/>
            </a:prstGeom>
          </p:spPr>
        </p:pic>
      </p:grpSp>
      <p:sp>
        <p:nvSpPr>
          <p:cNvPr id="6" name="Freeform 6"/>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5">
              <a:alphaModFix amt="75000"/>
              <a:extLst>
                <a:ext uri="{96DAC541-7B7A-43D3-8B79-37D633B846F1}">
                  <asvg:svgBlip xmlns:asvg="http://schemas.microsoft.com/office/drawing/2016/SVG/main" r:embed="rId6"/>
                </a:ext>
              </a:extLst>
            </a:blip>
            <a:stretch>
              <a:fillRect/>
            </a:stretch>
          </a:blipFill>
        </p:spPr>
      </p:sp>
      <p:sp>
        <p:nvSpPr>
          <p:cNvPr id="7" name="AutoShape 7"/>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8" name="Group 8"/>
          <p:cNvGrpSpPr/>
          <p:nvPr/>
        </p:nvGrpSpPr>
        <p:grpSpPr>
          <a:xfrm>
            <a:off x="16689149" y="458549"/>
            <a:ext cx="1140303" cy="1140303"/>
            <a:chOff x="0" y="0"/>
            <a:chExt cx="1520404" cy="1520404"/>
          </a:xfrm>
        </p:grpSpPr>
        <p:sp>
          <p:nvSpPr>
            <p:cNvPr id="9" name="Freeform 9"/>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9"/>
              <a:stretch>
                <a:fillRect/>
              </a:stretch>
            </a:blipFill>
          </p:spPr>
        </p:sp>
      </p:grpSp>
      <p:sp>
        <p:nvSpPr>
          <p:cNvPr id="18" name="TextBox 18"/>
          <p:cNvSpPr txBox="1"/>
          <p:nvPr/>
        </p:nvSpPr>
        <p:spPr>
          <a:xfrm>
            <a:off x="1402663" y="1076325"/>
            <a:ext cx="12234181" cy="3077766"/>
          </a:xfrm>
          <a:prstGeom prst="rect">
            <a:avLst/>
          </a:prstGeom>
        </p:spPr>
        <p:txBody>
          <a:bodyPr wrap="square" lIns="0" tIns="0" rIns="0" bIns="0" rtlCol="0" anchor="t">
            <a:spAutoFit/>
          </a:bodyPr>
          <a:lstStyle/>
          <a:p>
            <a:pPr>
              <a:lnSpc>
                <a:spcPts val="8000"/>
              </a:lnSpc>
              <a:spcBef>
                <a:spcPct val="0"/>
              </a:spcBef>
            </a:pPr>
            <a:r>
              <a:rPr lang="en-US" sz="8000" dirty="0">
                <a:solidFill>
                  <a:schemeClr val="tx2">
                    <a:lumMod val="50000"/>
                  </a:schemeClr>
                </a:solidFill>
                <a:latin typeface="Montserrat Black" pitchFamily="2" charset="0"/>
              </a:rPr>
              <a:t>Eligibility – </a:t>
            </a:r>
            <a:br>
              <a:rPr lang="en-US" sz="8000" dirty="0">
                <a:solidFill>
                  <a:srgbClr val="BF311A"/>
                </a:solidFill>
                <a:latin typeface="Montserrat Black" pitchFamily="2" charset="0"/>
              </a:rPr>
            </a:br>
            <a:r>
              <a:rPr lang="en-US" sz="8000" dirty="0">
                <a:solidFill>
                  <a:srgbClr val="55C1E9"/>
                </a:solidFill>
                <a:latin typeface="Montserrat Black" pitchFamily="2" charset="0"/>
              </a:rPr>
              <a:t>nationality requirements</a:t>
            </a:r>
          </a:p>
        </p:txBody>
      </p:sp>
      <p:sp>
        <p:nvSpPr>
          <p:cNvPr id="20" name="TextBox 20"/>
          <p:cNvSpPr txBox="1"/>
          <p:nvPr/>
        </p:nvSpPr>
        <p:spPr>
          <a:xfrm>
            <a:off x="1192373" y="4747712"/>
            <a:ext cx="12234180" cy="4616648"/>
          </a:xfrm>
          <a:prstGeom prst="rect">
            <a:avLst/>
          </a:prstGeom>
        </p:spPr>
        <p:txBody>
          <a:bodyPr wrap="square" lIns="0" tIns="0" rIns="0" bIns="0" rtlCol="0" anchor="t">
            <a:spAutoFit/>
          </a:bodyPr>
          <a:lstStyle/>
          <a:p>
            <a:pPr marL="0" lvl="0" indent="0">
              <a:buNone/>
            </a:pPr>
            <a:r>
              <a:rPr lang="en-GB" sz="2000" b="0" dirty="0">
                <a:solidFill>
                  <a:srgbClr val="000000"/>
                </a:solidFill>
                <a:latin typeface="Montserrat Light" pitchFamily="2" charset="0"/>
              </a:rPr>
              <a:t>You are eligible to apply if you are a:</a:t>
            </a:r>
            <a:br>
              <a:rPr lang="en-GB" sz="2000" b="0" dirty="0">
                <a:solidFill>
                  <a:srgbClr val="000000"/>
                </a:solidFill>
                <a:latin typeface="Montserrat Light" pitchFamily="2" charset="0"/>
              </a:rPr>
            </a:br>
            <a:endParaRPr lang="en-GB" sz="2000" b="0" dirty="0">
              <a:solidFill>
                <a:srgbClr val="000000"/>
              </a:solidFill>
              <a:latin typeface="Montserrat Light" pitchFamily="2" charset="0"/>
            </a:endParaRPr>
          </a:p>
          <a:p>
            <a:pPr marL="342900" indent="-342900">
              <a:buFont typeface="Arial" panose="020B0604020202020204" pitchFamily="34" charset="0"/>
              <a:buChar char="•"/>
            </a:pPr>
            <a:r>
              <a:rPr lang="en-GB" sz="2000" b="0" dirty="0">
                <a:solidFill>
                  <a:srgbClr val="000000"/>
                </a:solidFill>
                <a:latin typeface="Montserrat Light" pitchFamily="2" charset="0"/>
              </a:rPr>
              <a:t>British citizen </a:t>
            </a:r>
          </a:p>
          <a:p>
            <a:pPr marL="342900" indent="-342900">
              <a:buFont typeface="Arial" panose="020B0604020202020204" pitchFamily="34" charset="0"/>
              <a:buChar char="•"/>
            </a:pPr>
            <a:r>
              <a:rPr lang="en-GB" sz="2000" b="0" dirty="0">
                <a:solidFill>
                  <a:srgbClr val="000000"/>
                </a:solidFill>
                <a:latin typeface="Montserrat Light" pitchFamily="2" charset="0"/>
              </a:rPr>
              <a:t>European Economic Area (EEA) national</a:t>
            </a:r>
            <a:endParaRPr lang="en-GB" sz="2000" b="0" dirty="0">
              <a:solidFill>
                <a:srgbClr val="000000"/>
              </a:solidFill>
              <a:latin typeface="Montserrat Light" pitchFamily="2" charset="0"/>
              <a:cs typeface="Calibri"/>
            </a:endParaRPr>
          </a:p>
          <a:p>
            <a:pPr marL="342900" indent="-342900">
              <a:buSzPct val="100000"/>
              <a:buFont typeface="Arial" panose="020B0604020202020204" pitchFamily="34" charset="0"/>
              <a:buChar char="•"/>
            </a:pPr>
            <a:r>
              <a:rPr lang="en-GB" sz="2000" b="0" dirty="0">
                <a:solidFill>
                  <a:srgbClr val="000000"/>
                </a:solidFill>
                <a:latin typeface="Montserrat Light" pitchFamily="2" charset="0"/>
              </a:rPr>
              <a:t>Commonwealth citizen </a:t>
            </a:r>
          </a:p>
          <a:p>
            <a:pPr marL="342900" indent="-342900">
              <a:buSzPct val="100000"/>
              <a:buFont typeface="Arial" panose="020B0604020202020204" pitchFamily="34" charset="0"/>
              <a:buChar char="•"/>
            </a:pPr>
            <a:r>
              <a:rPr lang="en-GB" sz="2000" b="0" dirty="0">
                <a:solidFill>
                  <a:srgbClr val="000000"/>
                </a:solidFill>
                <a:latin typeface="Montserrat Light" pitchFamily="2" charset="0"/>
              </a:rPr>
              <a:t>Swiss national</a:t>
            </a:r>
            <a:endParaRPr lang="en-GB" sz="2000" b="0" dirty="0">
              <a:solidFill>
                <a:srgbClr val="000000"/>
              </a:solidFill>
              <a:latin typeface="Montserrat Light" pitchFamily="2" charset="0"/>
              <a:cs typeface="Calibri"/>
            </a:endParaRPr>
          </a:p>
          <a:p>
            <a:pPr marL="342900" indent="-342900">
              <a:buSzPct val="100000"/>
              <a:buFont typeface="Arial" panose="020B0604020202020204" pitchFamily="34" charset="0"/>
              <a:buChar char="•"/>
            </a:pPr>
            <a:r>
              <a:rPr lang="en-GB" sz="2000" b="0" dirty="0">
                <a:solidFill>
                  <a:srgbClr val="000000"/>
                </a:solidFill>
                <a:latin typeface="Montserrat Light" pitchFamily="2" charset="0"/>
              </a:rPr>
              <a:t>Turkish national, in some circumstances</a:t>
            </a:r>
            <a:br>
              <a:rPr lang="en-GB" sz="2000" b="0" dirty="0">
                <a:solidFill>
                  <a:srgbClr val="000000"/>
                </a:solidFill>
                <a:latin typeface="Montserrat Light" pitchFamily="2" charset="0"/>
              </a:rPr>
            </a:br>
            <a:endParaRPr lang="en-GB" sz="2000" b="0" dirty="0">
              <a:solidFill>
                <a:srgbClr val="000000"/>
              </a:solidFill>
              <a:latin typeface="Montserrat Light" pitchFamily="2" charset="0"/>
              <a:cs typeface="Calibri"/>
            </a:endParaRPr>
          </a:p>
          <a:p>
            <a:pPr>
              <a:buSzPct val="100000"/>
            </a:pPr>
            <a:r>
              <a:rPr lang="en-GB" sz="2000" b="0" dirty="0">
                <a:solidFill>
                  <a:srgbClr val="000000"/>
                </a:solidFill>
                <a:latin typeface="Montserrat Light"/>
              </a:rPr>
              <a:t>Individuals will need to demonstrate that they meet the relevant immigration requirements and demonstrate their eligibility under the Civil Service Nationality Rules (CSNRs), guidance on which can be found </a:t>
            </a:r>
            <a:r>
              <a:rPr lang="en-GB" sz="2000" dirty="0">
                <a:solidFill>
                  <a:srgbClr val="000000"/>
                </a:solidFill>
                <a:latin typeface="Montserrat Light"/>
              </a:rPr>
              <a:t>here: </a:t>
            </a:r>
            <a:r>
              <a:rPr lang="en-GB" sz="2000" dirty="0">
                <a:solidFill>
                  <a:srgbClr val="0000EE"/>
                </a:solidFill>
                <a:latin typeface="Montserrat Light"/>
                <a:cs typeface="Segoe UI"/>
                <a:hlinkClick r:id="rId10"/>
              </a:rPr>
              <a:t>https://www.gov.uk/government/publications/nationality-rules</a:t>
            </a:r>
            <a:endParaRPr lang="en-GB" sz="2000" b="0">
              <a:solidFill>
                <a:srgbClr val="000000"/>
              </a:solidFill>
              <a:latin typeface="Montserrat Light"/>
            </a:endParaRPr>
          </a:p>
          <a:p>
            <a:pPr marL="457200" lvl="0" indent="-457200">
              <a:buSzPct val="100000"/>
              <a:buFont typeface="Arial" pitchFamily="34"/>
              <a:buChar char="•"/>
            </a:pPr>
            <a:endParaRPr lang="en-GB" sz="2000" b="0" dirty="0">
              <a:solidFill>
                <a:srgbClr val="000000"/>
              </a:solidFill>
              <a:latin typeface="Montserrat Light" pitchFamily="2" charset="0"/>
            </a:endParaRPr>
          </a:p>
          <a:p>
            <a:pPr marL="0" lvl="0" indent="0">
              <a:buSzPct val="100000"/>
              <a:buNone/>
            </a:pPr>
            <a:r>
              <a:rPr lang="en-GB" sz="2000" b="1" dirty="0">
                <a:solidFill>
                  <a:srgbClr val="000000"/>
                </a:solidFill>
                <a:latin typeface="Montserrat Light" pitchFamily="2" charset="0"/>
              </a:rPr>
              <a:t>Individuals must have the right to work in the UK, we do not offer visa sponsorship for these vacancies.</a:t>
            </a:r>
            <a:endParaRPr lang="en-GB" sz="2000" b="1" dirty="0">
              <a:solidFill>
                <a:srgbClr val="000000"/>
              </a:solidFill>
              <a:latin typeface="Montserrat Light" pitchFamily="2" charset="0"/>
              <a:cs typeface="Calibri"/>
            </a:endParaRPr>
          </a:p>
          <a:p>
            <a:endParaRPr lang="en-GB" sz="2000" dirty="0">
              <a:latin typeface="Montserrat Light" pitchFamily="2" charset="0"/>
            </a:endParaRPr>
          </a:p>
        </p:txBody>
      </p:sp>
      <p:pic>
        <p:nvPicPr>
          <p:cNvPr id="3" name="Picture 2" descr="A close up of lanyards&#10;&#10;Description automatically generated">
            <a:extLst>
              <a:ext uri="{FF2B5EF4-FFF2-40B4-BE49-F238E27FC236}">
                <a16:creationId xmlns:a16="http://schemas.microsoft.com/office/drawing/2014/main" id="{54B2A501-EDFA-5B56-0AD7-2598CEC5FA60}"/>
              </a:ext>
            </a:extLst>
          </p:cNvPr>
          <p:cNvPicPr>
            <a:picLocks noChangeAspect="1"/>
          </p:cNvPicPr>
          <p:nvPr/>
        </p:nvPicPr>
        <p:blipFill rotWithShape="1">
          <a:blip r:embed="rId11">
            <a:extLst>
              <a:ext uri="{28A0092B-C50C-407E-A947-70E740481C1C}">
                <a14:useLocalDpi xmlns:a14="http://schemas.microsoft.com/office/drawing/2010/main" val="0"/>
              </a:ext>
            </a:extLst>
          </a:blip>
          <a:srcRect l="39922" r="-1"/>
          <a:stretch/>
        </p:blipFill>
        <p:spPr>
          <a:xfrm>
            <a:off x="13974339" y="0"/>
            <a:ext cx="9288706" cy="10287000"/>
          </a:xfrm>
          <a:prstGeom prst="rect">
            <a:avLst/>
          </a:prstGeom>
        </p:spPr>
      </p:pic>
    </p:spTree>
    <p:extLst>
      <p:ext uri="{BB962C8B-B14F-4D97-AF65-F5344CB8AC3E}">
        <p14:creationId xmlns:p14="http://schemas.microsoft.com/office/powerpoint/2010/main" val="34292027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92225" y="-140368"/>
            <a:ext cx="6283410" cy="10427368"/>
            <a:chOff x="0" y="0"/>
            <a:chExt cx="8377880" cy="13903158"/>
          </a:xfrm>
        </p:grpSpPr>
        <p:pic>
          <p:nvPicPr>
            <p:cNvPr id="3" name="Picture 3"/>
            <p:cNvPicPr>
              <a:picLocks noChangeAspect="1"/>
            </p:cNvPicPr>
            <p:nvPr/>
          </p:nvPicPr>
          <p:blipFill>
            <a:blip r:embed="rId4"/>
            <a:srcRect l="36463" r="23464"/>
            <a:stretch>
              <a:fillRect/>
            </a:stretch>
          </p:blipFill>
          <p:spPr>
            <a:xfrm>
              <a:off x="0" y="0"/>
              <a:ext cx="8377880" cy="13903158"/>
            </a:xfrm>
            <a:prstGeom prst="rect">
              <a:avLst/>
            </a:prstGeom>
          </p:spPr>
        </p:pic>
      </p:grpSp>
      <p:sp>
        <p:nvSpPr>
          <p:cNvPr id="4" name="Freeform 4"/>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5">
              <a:alphaModFix amt="75000"/>
              <a:extLst>
                <a:ext uri="{96DAC541-7B7A-43D3-8B79-37D633B846F1}">
                  <asvg:svgBlip xmlns:asvg="http://schemas.microsoft.com/office/drawing/2016/SVG/main" r:embed="rId6"/>
                </a:ext>
              </a:extLst>
            </a:blip>
            <a:stretch>
              <a:fillRect/>
            </a:stretch>
          </a:blipFill>
        </p:spPr>
      </p:sp>
      <p:sp>
        <p:nvSpPr>
          <p:cNvPr id="5" name="AutoShape 5"/>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6" name="Group 6"/>
          <p:cNvGrpSpPr/>
          <p:nvPr/>
        </p:nvGrpSpPr>
        <p:grpSpPr>
          <a:xfrm>
            <a:off x="16689149" y="458549"/>
            <a:ext cx="1140303" cy="1140303"/>
            <a:chOff x="0" y="0"/>
            <a:chExt cx="1520404" cy="1520404"/>
          </a:xfrm>
        </p:grpSpPr>
        <p:sp>
          <p:nvSpPr>
            <p:cNvPr id="7" name="Freeform 7"/>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9"/>
              <a:stretch>
                <a:fillRect/>
              </a:stretch>
            </a:blipFill>
          </p:spPr>
        </p:sp>
      </p:grpSp>
      <p:sp>
        <p:nvSpPr>
          <p:cNvPr id="12" name="Freeform 12"/>
          <p:cNvSpPr/>
          <p:nvPr/>
        </p:nvSpPr>
        <p:spPr>
          <a:xfrm>
            <a:off x="17520914" y="9384806"/>
            <a:ext cx="617075" cy="525348"/>
          </a:xfrm>
          <a:custGeom>
            <a:avLst/>
            <a:gdLst/>
            <a:ahLst/>
            <a:cxnLst/>
            <a:rect l="l" t="t" r="r" b="b"/>
            <a:pathLst>
              <a:path w="617075" h="525348">
                <a:moveTo>
                  <a:pt x="0" y="0"/>
                </a:moveTo>
                <a:lnTo>
                  <a:pt x="617075" y="0"/>
                </a:lnTo>
                <a:lnTo>
                  <a:pt x="617075" y="525348"/>
                </a:lnTo>
                <a:lnTo>
                  <a:pt x="0" y="525348"/>
                </a:lnTo>
                <a:lnTo>
                  <a:pt x="0" y="0"/>
                </a:lnTo>
                <a:close/>
              </a:path>
            </a:pathLst>
          </a:custGeom>
          <a:blipFill>
            <a:blip r:embed="rId10"/>
            <a:stretch>
              <a:fillRect/>
            </a:stretch>
          </a:blipFill>
        </p:spPr>
      </p:sp>
      <p:sp>
        <p:nvSpPr>
          <p:cNvPr id="16" name="TextBox 16"/>
          <p:cNvSpPr txBox="1"/>
          <p:nvPr/>
        </p:nvSpPr>
        <p:spPr>
          <a:xfrm>
            <a:off x="1402663" y="1076325"/>
            <a:ext cx="12979666" cy="1025922"/>
          </a:xfrm>
          <a:prstGeom prst="rect">
            <a:avLst/>
          </a:prstGeom>
        </p:spPr>
        <p:txBody>
          <a:bodyPr lIns="0" tIns="0" rIns="0" bIns="0" rtlCol="0" anchor="t">
            <a:spAutoFit/>
          </a:bodyPr>
          <a:lstStyle/>
          <a:p>
            <a:pPr>
              <a:lnSpc>
                <a:spcPts val="8000"/>
              </a:lnSpc>
              <a:spcBef>
                <a:spcPct val="0"/>
              </a:spcBef>
            </a:pPr>
            <a:r>
              <a:rPr lang="en-GB" sz="8000" dirty="0">
                <a:solidFill>
                  <a:schemeClr val="tx2">
                    <a:lumMod val="50000"/>
                  </a:schemeClr>
                </a:solidFill>
                <a:latin typeface="Montserrat Black" pitchFamily="2" charset="0"/>
              </a:rPr>
              <a:t>Filling out Question 1</a:t>
            </a:r>
            <a:endParaRPr lang="en-US" sz="8000" dirty="0">
              <a:solidFill>
                <a:schemeClr val="tx2">
                  <a:lumMod val="50000"/>
                </a:schemeClr>
              </a:solidFill>
              <a:latin typeface="Montserrat Black" pitchFamily="2" charset="0"/>
            </a:endParaRPr>
          </a:p>
        </p:txBody>
      </p:sp>
      <p:sp>
        <p:nvSpPr>
          <p:cNvPr id="17" name="TextBox 17"/>
          <p:cNvSpPr txBox="1"/>
          <p:nvPr/>
        </p:nvSpPr>
        <p:spPr>
          <a:xfrm>
            <a:off x="511123" y="2642817"/>
            <a:ext cx="5478197" cy="4765407"/>
          </a:xfrm>
          <a:prstGeom prst="rect">
            <a:avLst/>
          </a:prstGeom>
        </p:spPr>
        <p:txBody>
          <a:bodyPr wrap="square" lIns="0" tIns="0" rIns="0" bIns="0" rtlCol="0" anchor="t">
            <a:spAutoFit/>
          </a:bodyPr>
          <a:lstStyle/>
          <a:p>
            <a:pPr>
              <a:lnSpc>
                <a:spcPct val="90000"/>
              </a:lnSpc>
              <a:spcBef>
                <a:spcPts val="1000"/>
              </a:spcBef>
              <a:spcAft>
                <a:spcPts val="800"/>
              </a:spcAft>
            </a:pPr>
            <a:r>
              <a:rPr lang="en-GB" sz="2000" dirty="0">
                <a:solidFill>
                  <a:srgbClr val="000000"/>
                </a:solidFill>
                <a:latin typeface="Montserrat" pitchFamily="2" charset="0"/>
                <a:ea typeface="Calibri" panose="020F0502020204030204" pitchFamily="34" charset="0"/>
                <a:cs typeface="Times New Roman"/>
              </a:rPr>
              <a:t>As part of your </a:t>
            </a:r>
            <a:r>
              <a:rPr lang="en-GB" sz="2000" kern="1200" dirty="0">
                <a:solidFill>
                  <a:srgbClr val="000000"/>
                </a:solidFill>
                <a:effectLst/>
                <a:latin typeface="Montserrat" pitchFamily="2" charset="0"/>
                <a:ea typeface="Calibri" panose="020F0502020204030204" pitchFamily="34" charset="0"/>
                <a:cs typeface="Times New Roman"/>
              </a:rPr>
              <a:t>application, </a:t>
            </a:r>
            <a:r>
              <a:rPr lang="en-GB" sz="2000" dirty="0">
                <a:solidFill>
                  <a:srgbClr val="000000"/>
                </a:solidFill>
                <a:latin typeface="Montserrat" pitchFamily="2" charset="0"/>
                <a:ea typeface="Calibri" panose="020F0502020204030204" pitchFamily="34" charset="0"/>
                <a:cs typeface="Times New Roman"/>
              </a:rPr>
              <a:t>you </a:t>
            </a:r>
            <a:r>
              <a:rPr lang="en-GB" sz="2000" kern="1200" dirty="0">
                <a:solidFill>
                  <a:srgbClr val="000000"/>
                </a:solidFill>
                <a:effectLst/>
                <a:latin typeface="Montserrat" pitchFamily="2" charset="0"/>
                <a:ea typeface="Calibri" panose="020F0502020204030204" pitchFamily="34" charset="0"/>
                <a:cs typeface="Times New Roman"/>
              </a:rPr>
              <a:t>will </a:t>
            </a:r>
            <a:r>
              <a:rPr lang="en-GB" sz="2000" dirty="0">
                <a:solidFill>
                  <a:srgbClr val="000000"/>
                </a:solidFill>
                <a:latin typeface="Montserrat" pitchFamily="2" charset="0"/>
                <a:ea typeface="Calibri" panose="020F0502020204030204" pitchFamily="34" charset="0"/>
                <a:cs typeface="Times New Roman"/>
              </a:rPr>
              <a:t>need to answer additional questions. </a:t>
            </a:r>
            <a:endParaRPr lang="en-GB" sz="2000" dirty="0">
              <a:effectLst/>
              <a:latin typeface="Montserrat" pitchFamily="2" charset="0"/>
              <a:ea typeface="Calibri" panose="020F0502020204030204" pitchFamily="34" charset="0"/>
              <a:cs typeface="Times New Roman"/>
            </a:endParaRPr>
          </a:p>
          <a:p>
            <a:pPr>
              <a:lnSpc>
                <a:spcPct val="90000"/>
              </a:lnSpc>
              <a:spcBef>
                <a:spcPts val="1000"/>
              </a:spcBef>
              <a:spcAft>
                <a:spcPts val="800"/>
              </a:spcAft>
            </a:pPr>
            <a:r>
              <a:rPr lang="en-GB" sz="2000" b="1" dirty="0">
                <a:solidFill>
                  <a:srgbClr val="000000"/>
                </a:solidFill>
                <a:latin typeface="Montserrat"/>
                <a:ea typeface="Calibri" panose="020F0502020204030204" pitchFamily="34" charset="0"/>
                <a:cs typeface="Times New Roman"/>
              </a:rPr>
              <a:t>The question will ask you to list your degree title and grade or predicted grade. You will also need to list your degree modules and/or experience in social research.  </a:t>
            </a:r>
            <a:br>
              <a:rPr lang="en-GB" sz="2000" b="1" dirty="0">
                <a:latin typeface="Montserrat" pitchFamily="2" charset="0"/>
                <a:ea typeface="Calibri" panose="020F0502020204030204" pitchFamily="34" charset="0"/>
                <a:cs typeface="Times New Roman"/>
              </a:rPr>
            </a:br>
            <a:endParaRPr lang="en-GB" sz="2000" dirty="0">
              <a:effectLst/>
              <a:latin typeface="Montserrat" pitchFamily="2" charset="0"/>
              <a:ea typeface="Calibri" panose="020F0502020204030204" pitchFamily="34" charset="0"/>
              <a:cs typeface="Times New Roman"/>
            </a:endParaRPr>
          </a:p>
          <a:p>
            <a:pPr marL="342900" indent="-342900">
              <a:lnSpc>
                <a:spcPct val="90000"/>
              </a:lnSpc>
              <a:buFont typeface="Arial" panose="020B0604020202020204" pitchFamily="34" charset="0"/>
              <a:buChar char="•"/>
              <a:tabLst>
                <a:tab pos="457200" algn="l"/>
              </a:tabLst>
            </a:pPr>
            <a:r>
              <a:rPr lang="en-GB" sz="2000" dirty="0">
                <a:solidFill>
                  <a:srgbClr val="000000"/>
                </a:solidFill>
                <a:latin typeface="Montserrat" pitchFamily="2" charset="0"/>
                <a:ea typeface="Times New Roman" panose="02020603050405020304" pitchFamily="18" charset="0"/>
                <a:cs typeface="Times New Roman"/>
              </a:rPr>
              <a:t>Name each module, indicating where the module includes social research elements and what these elements are. </a:t>
            </a:r>
            <a:br>
              <a:rPr lang="en-GB" sz="2000" dirty="0">
                <a:solidFill>
                  <a:srgbClr val="000000"/>
                </a:solidFill>
                <a:latin typeface="Montserrat" pitchFamily="2" charset="0"/>
                <a:ea typeface="Times New Roman" panose="02020603050405020304" pitchFamily="18" charset="0"/>
                <a:cs typeface="Times New Roman"/>
              </a:rPr>
            </a:br>
            <a:endParaRPr lang="en-GB" sz="2000" kern="1200" dirty="0">
              <a:solidFill>
                <a:srgbClr val="000000"/>
              </a:solidFill>
              <a:effectLst/>
              <a:latin typeface="Montserrat" pitchFamily="2" charset="0"/>
              <a:ea typeface="Times New Roman" panose="02020603050405020304" pitchFamily="18" charset="0"/>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en-GB" sz="2000" dirty="0">
                <a:solidFill>
                  <a:srgbClr val="000000"/>
                </a:solidFill>
                <a:latin typeface="Montserrat"/>
                <a:ea typeface="Times New Roman" panose="02020603050405020304" pitchFamily="18" charset="0"/>
                <a:cs typeface="Times New Roman"/>
              </a:rPr>
              <a:t>Remember to include the </a:t>
            </a:r>
            <a:r>
              <a:rPr lang="en-GB" sz="2000" kern="1200" dirty="0">
                <a:solidFill>
                  <a:srgbClr val="000000"/>
                </a:solidFill>
                <a:effectLst/>
                <a:latin typeface="Montserrat"/>
                <a:ea typeface="Times New Roman" panose="02020603050405020304" pitchFamily="18" charset="0"/>
                <a:cs typeface="Times New Roman"/>
              </a:rPr>
              <a:t>number of points each module is worth</a:t>
            </a:r>
            <a:r>
              <a:rPr lang="en-GB" sz="2000" dirty="0">
                <a:solidFill>
                  <a:srgbClr val="000000"/>
                </a:solidFill>
                <a:latin typeface="Montserrat"/>
                <a:ea typeface="Times New Roman" panose="02020603050405020304" pitchFamily="18" charset="0"/>
                <a:cs typeface="Times New Roman"/>
              </a:rPr>
              <a:t> and include the total number in your degree.</a:t>
            </a:r>
            <a:endParaRPr lang="en-GB" sz="2000" dirty="0">
              <a:effectLst/>
              <a:latin typeface="Montserrat"/>
              <a:ea typeface="Times New Roman" panose="02020603050405020304" pitchFamily="18" charset="0"/>
            </a:endParaRPr>
          </a:p>
        </p:txBody>
      </p:sp>
      <p:sp>
        <p:nvSpPr>
          <p:cNvPr id="18" name="TextBox 18"/>
          <p:cNvSpPr txBox="1"/>
          <p:nvPr/>
        </p:nvSpPr>
        <p:spPr>
          <a:xfrm>
            <a:off x="7754905" y="3787484"/>
            <a:ext cx="5626787" cy="4438907"/>
          </a:xfrm>
          <a:prstGeom prst="rect">
            <a:avLst/>
          </a:prstGeom>
        </p:spPr>
        <p:txBody>
          <a:bodyPr lIns="0" tIns="0" rIns="0" bIns="0" rtlCol="0" anchor="t">
            <a:spAutoFit/>
          </a:bodyPr>
          <a:lstStyle/>
          <a:p>
            <a:pPr>
              <a:lnSpc>
                <a:spcPct val="90000"/>
              </a:lnSpc>
              <a:spcBef>
                <a:spcPts val="1000"/>
              </a:spcBef>
              <a:spcAft>
                <a:spcPts val="800"/>
              </a:spcAft>
            </a:pPr>
            <a:r>
              <a:rPr lang="en-GB" sz="2000" kern="1200" dirty="0">
                <a:solidFill>
                  <a:srgbClr val="000000"/>
                </a:solidFill>
                <a:effectLst/>
                <a:latin typeface="Montserrat" pitchFamily="2" charset="0"/>
                <a:ea typeface="Calibri" panose="020F0502020204030204" pitchFamily="34" charset="0"/>
                <a:cs typeface="Times New Roman"/>
              </a:rPr>
              <a:t>For those applying via the experience route, please outline your experience and the length of time you have been employed in this area.</a:t>
            </a:r>
          </a:p>
          <a:p>
            <a:pPr>
              <a:lnSpc>
                <a:spcPct val="90000"/>
              </a:lnSpc>
              <a:spcBef>
                <a:spcPts val="1000"/>
              </a:spcBef>
              <a:spcAft>
                <a:spcPts val="800"/>
              </a:spcAft>
            </a:pPr>
            <a:r>
              <a:rPr lang="en-GB" sz="2000" dirty="0">
                <a:solidFill>
                  <a:srgbClr val="000000"/>
                </a:solidFill>
                <a:latin typeface="Montserrat" pitchFamily="2" charset="0"/>
                <a:ea typeface="Calibri" panose="020F0502020204030204" pitchFamily="34" charset="0"/>
                <a:cs typeface="Times New Roman"/>
              </a:rPr>
              <a:t>This information allows sifters to clearly see if a degree </a:t>
            </a:r>
            <a:r>
              <a:rPr lang="en-GB" sz="2000" kern="1200" dirty="0">
                <a:solidFill>
                  <a:srgbClr val="000000"/>
                </a:solidFill>
                <a:effectLst/>
                <a:latin typeface="Montserrat" pitchFamily="2" charset="0"/>
                <a:ea typeface="Times New Roman" panose="02020603050405020304" pitchFamily="18" charset="0"/>
                <a:cs typeface="Times New Roman"/>
              </a:rPr>
              <a:t>contains a third of social research methods </a:t>
            </a:r>
            <a:r>
              <a:rPr lang="en-GB" sz="2000" dirty="0">
                <a:solidFill>
                  <a:srgbClr val="000000"/>
                </a:solidFill>
                <a:latin typeface="Montserrat" pitchFamily="2" charset="0"/>
                <a:ea typeface="Times New Roman" panose="02020603050405020304" pitchFamily="18" charset="0"/>
                <a:cs typeface="Times New Roman"/>
              </a:rPr>
              <a:t>or if your work experience meets the necessary criteria</a:t>
            </a:r>
            <a:r>
              <a:rPr lang="en-GB" sz="2000" kern="1200" dirty="0">
                <a:solidFill>
                  <a:srgbClr val="000000"/>
                </a:solidFill>
                <a:effectLst/>
                <a:latin typeface="Montserrat" pitchFamily="2" charset="0"/>
                <a:ea typeface="Times New Roman" panose="02020603050405020304" pitchFamily="18" charset="0"/>
                <a:cs typeface="Times New Roman"/>
              </a:rPr>
              <a:t>.</a:t>
            </a:r>
            <a:r>
              <a:rPr lang="en-GB" sz="2000" dirty="0">
                <a:solidFill>
                  <a:srgbClr val="000000"/>
                </a:solidFill>
                <a:latin typeface="Montserrat" pitchFamily="2" charset="0"/>
                <a:ea typeface="Times New Roman" panose="02020603050405020304" pitchFamily="18" charset="0"/>
                <a:cs typeface="Times New Roman"/>
              </a:rPr>
              <a:t> Remember that while they are social researchers, they won't know what your degree modules were unless you provide as much information as possible. </a:t>
            </a:r>
            <a:endParaRPr lang="en-GB" sz="2000" dirty="0">
              <a:latin typeface="Montserrat" pitchFamily="2" charset="0"/>
              <a:ea typeface="Times New Roman" panose="02020603050405020304" pitchFamily="18" charset="0"/>
              <a:cs typeface="Times New Roman"/>
            </a:endParaRPr>
          </a:p>
          <a:p>
            <a:pPr>
              <a:lnSpc>
                <a:spcPts val="3220"/>
              </a:lnSpc>
            </a:pPr>
            <a:endParaRPr lang="en-US" sz="2000" dirty="0">
              <a:solidFill>
                <a:srgbClr val="000000"/>
              </a:solidFill>
              <a:latin typeface="Montserrat" pitchFamily="2" charset="0"/>
            </a:endParaRPr>
          </a:p>
          <a:p>
            <a:pPr>
              <a:lnSpc>
                <a:spcPts val="3220"/>
              </a:lnSpc>
            </a:pPr>
            <a:endParaRPr lang="en-US" sz="2000" dirty="0">
              <a:solidFill>
                <a:srgbClr val="000000"/>
              </a:solidFill>
              <a:latin typeface="Montserrat" pitchFamily="2" charset="0"/>
            </a:endParaRPr>
          </a:p>
        </p:txBody>
      </p:sp>
      <p:sp>
        <p:nvSpPr>
          <p:cNvPr id="19" name="AutoShape 19"/>
          <p:cNvSpPr/>
          <p:nvPr/>
        </p:nvSpPr>
        <p:spPr>
          <a:xfrm flipV="1">
            <a:off x="7317296" y="3762953"/>
            <a:ext cx="14288" cy="3934412"/>
          </a:xfrm>
          <a:prstGeom prst="line">
            <a:avLst/>
          </a:prstGeom>
          <a:ln w="28575" cap="rnd">
            <a:solidFill>
              <a:schemeClr val="accent1">
                <a:lumMod val="50000"/>
                <a:alpha val="74902"/>
              </a:schemeClr>
            </a:solidFill>
            <a:prstDash val="solid"/>
            <a:headEnd type="none" w="sm" len="sm"/>
            <a:tailEnd type="none" w="sm" len="sm"/>
          </a:ln>
        </p:spPr>
      </p:sp>
    </p:spTree>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6231" y="738552"/>
            <a:ext cx="211015" cy="3741536"/>
            <a:chOff x="0" y="0"/>
            <a:chExt cx="281354" cy="4988714"/>
          </a:xfrm>
        </p:grpSpPr>
        <p:sp>
          <p:nvSpPr>
            <p:cNvPr id="3" name="Freeform 3"/>
            <p:cNvSpPr/>
            <p:nvPr/>
          </p:nvSpPr>
          <p:spPr>
            <a:xfrm rot="-5400000">
              <a:off x="-422031" y="422031"/>
              <a:ext cx="1125415" cy="281354"/>
            </a:xfrm>
            <a:custGeom>
              <a:avLst/>
              <a:gdLst/>
              <a:ahLst/>
              <a:cxnLst/>
              <a:rect l="l" t="t" r="r" b="b"/>
              <a:pathLst>
                <a:path w="1125415" h="281354">
                  <a:moveTo>
                    <a:pt x="0" y="0"/>
                  </a:moveTo>
                  <a:lnTo>
                    <a:pt x="1125416" y="0"/>
                  </a:lnTo>
                  <a:lnTo>
                    <a:pt x="1125416" y="281354"/>
                  </a:lnTo>
                  <a:lnTo>
                    <a:pt x="0" y="281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rot="-5400000">
              <a:off x="-1478061" y="3331876"/>
              <a:ext cx="3275576" cy="0"/>
            </a:xfrm>
            <a:prstGeom prst="line">
              <a:avLst/>
            </a:prstGeom>
            <a:ln w="38100" cap="rnd">
              <a:solidFill>
                <a:srgbClr val="FFFFFF"/>
              </a:solidFill>
              <a:prstDash val="solid"/>
              <a:headEnd type="none" w="sm" len="sm"/>
              <a:tailEnd type="none" w="sm" len="sm"/>
            </a:ln>
          </p:spPr>
        </p:sp>
      </p:grpSp>
      <p:sp>
        <p:nvSpPr>
          <p:cNvPr id="5" name="Freeform 5"/>
          <p:cNvSpPr/>
          <p:nvPr/>
        </p:nvSpPr>
        <p:spPr>
          <a:xfrm>
            <a:off x="0" y="-1556936"/>
            <a:ext cx="18817208" cy="12513444"/>
          </a:xfrm>
          <a:custGeom>
            <a:avLst/>
            <a:gdLst/>
            <a:ahLst/>
            <a:cxnLst/>
            <a:rect l="l" t="t" r="r" b="b"/>
            <a:pathLst>
              <a:path w="18817208" h="12513444">
                <a:moveTo>
                  <a:pt x="0" y="0"/>
                </a:moveTo>
                <a:lnTo>
                  <a:pt x="18817208" y="0"/>
                </a:lnTo>
                <a:lnTo>
                  <a:pt x="18817208" y="12513443"/>
                </a:lnTo>
                <a:lnTo>
                  <a:pt x="0" y="12513443"/>
                </a:lnTo>
                <a:lnTo>
                  <a:pt x="0" y="0"/>
                </a:lnTo>
                <a:close/>
              </a:path>
            </a:pathLst>
          </a:custGeom>
          <a:blipFill>
            <a:blip r:embed="rId5"/>
            <a:stretch>
              <a:fillRect t="-21380" r="-21380"/>
            </a:stretch>
          </a:blipFill>
        </p:spPr>
      </p:sp>
      <p:grpSp>
        <p:nvGrpSpPr>
          <p:cNvPr id="6" name="Group 6"/>
          <p:cNvGrpSpPr/>
          <p:nvPr/>
        </p:nvGrpSpPr>
        <p:grpSpPr>
          <a:xfrm>
            <a:off x="0" y="-855345"/>
            <a:ext cx="18288000" cy="10648950"/>
            <a:chOff x="0" y="0"/>
            <a:chExt cx="4816593" cy="2804662"/>
          </a:xfrm>
        </p:grpSpPr>
        <p:sp>
          <p:nvSpPr>
            <p:cNvPr id="7" name="Freeform 7"/>
            <p:cNvSpPr/>
            <p:nvPr/>
          </p:nvSpPr>
          <p:spPr>
            <a:xfrm>
              <a:off x="0" y="0"/>
              <a:ext cx="4816592" cy="2804662"/>
            </a:xfrm>
            <a:custGeom>
              <a:avLst/>
              <a:gdLst/>
              <a:ahLst/>
              <a:cxnLst/>
              <a:rect l="l" t="t" r="r" b="b"/>
              <a:pathLst>
                <a:path w="4816592" h="2804662">
                  <a:moveTo>
                    <a:pt x="0" y="0"/>
                  </a:moveTo>
                  <a:lnTo>
                    <a:pt x="4816592" y="0"/>
                  </a:lnTo>
                  <a:lnTo>
                    <a:pt x="4816592" y="2804662"/>
                  </a:lnTo>
                  <a:lnTo>
                    <a:pt x="0" y="2804662"/>
                  </a:lnTo>
                  <a:close/>
                </a:path>
              </a:pathLst>
            </a:custGeom>
            <a:solidFill>
              <a:srgbClr val="000000">
                <a:alpha val="43922"/>
              </a:srgbClr>
            </a:solidFill>
          </p:spPr>
        </p:sp>
        <p:sp>
          <p:nvSpPr>
            <p:cNvPr id="8" name="TextBox 8"/>
            <p:cNvSpPr txBox="1"/>
            <p:nvPr/>
          </p:nvSpPr>
          <p:spPr>
            <a:xfrm>
              <a:off x="0" y="-38100"/>
              <a:ext cx="4816593" cy="2842762"/>
            </a:xfrm>
            <a:prstGeom prst="rect">
              <a:avLst/>
            </a:prstGeom>
          </p:spPr>
          <p:txBody>
            <a:bodyPr lIns="50800" tIns="50800" rIns="50800" bIns="50800" rtlCol="0" anchor="ctr"/>
            <a:lstStyle/>
            <a:p>
              <a:pPr algn="ctr">
                <a:lnSpc>
                  <a:spcPts val="2239"/>
                </a:lnSpc>
              </a:pPr>
              <a:endParaRPr/>
            </a:p>
          </p:txBody>
        </p:sp>
      </p:grpSp>
      <p:sp>
        <p:nvSpPr>
          <p:cNvPr id="9" name="TextBox 9"/>
          <p:cNvSpPr txBox="1"/>
          <p:nvPr/>
        </p:nvSpPr>
        <p:spPr>
          <a:xfrm>
            <a:off x="1028700" y="2837920"/>
            <a:ext cx="13130082" cy="4847481"/>
          </a:xfrm>
          <a:prstGeom prst="rect">
            <a:avLst/>
          </a:prstGeom>
        </p:spPr>
        <p:txBody>
          <a:bodyPr lIns="0" tIns="0" rIns="0" bIns="0" rtlCol="0" anchor="t">
            <a:spAutoFit/>
          </a:bodyPr>
          <a:lstStyle/>
          <a:p>
            <a:pPr>
              <a:lnSpc>
                <a:spcPts val="12598"/>
              </a:lnSpc>
              <a:spcBef>
                <a:spcPct val="0"/>
              </a:spcBef>
            </a:pPr>
            <a:r>
              <a:rPr lang="en-US" sz="12598" dirty="0">
                <a:solidFill>
                  <a:srgbClr val="FFFFFF"/>
                </a:solidFill>
                <a:latin typeface="HelveticaNeue 2"/>
              </a:rPr>
              <a:t>Hear from a GSR Research Officer</a:t>
            </a:r>
          </a:p>
        </p:txBody>
      </p:sp>
      <p:grpSp>
        <p:nvGrpSpPr>
          <p:cNvPr id="10" name="Group 10"/>
          <p:cNvGrpSpPr/>
          <p:nvPr/>
        </p:nvGrpSpPr>
        <p:grpSpPr>
          <a:xfrm>
            <a:off x="16689149" y="458549"/>
            <a:ext cx="1140303" cy="1140303"/>
            <a:chOff x="0" y="0"/>
            <a:chExt cx="1520404" cy="1520404"/>
          </a:xfrm>
        </p:grpSpPr>
        <p:sp>
          <p:nvSpPr>
            <p:cNvPr id="11" name="Freeform 11"/>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8"/>
              <a:stretch>
                <a:fillRect/>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77B3966-56E1-D2A3-E82B-29A7A7038349}"/>
              </a:ext>
            </a:extLst>
          </p:cNvPr>
          <p:cNvSpPr/>
          <p:nvPr/>
        </p:nvSpPr>
        <p:spPr>
          <a:xfrm>
            <a:off x="12049591" y="3319902"/>
            <a:ext cx="1908173"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6022DEAA-EE9E-0CD5-1777-0303B76A79BF}"/>
              </a:ext>
            </a:extLst>
          </p:cNvPr>
          <p:cNvSpPr/>
          <p:nvPr/>
        </p:nvSpPr>
        <p:spPr>
          <a:xfrm>
            <a:off x="9851500" y="3337216"/>
            <a:ext cx="1946496"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495DAB4-55F9-A242-17A5-C8CFC2335AC6}"/>
              </a:ext>
            </a:extLst>
          </p:cNvPr>
          <p:cNvSpPr/>
          <p:nvPr/>
        </p:nvSpPr>
        <p:spPr>
          <a:xfrm>
            <a:off x="1225104" y="3431784"/>
            <a:ext cx="8234913" cy="1768428"/>
          </a:xfrm>
          <a:prstGeom prst="roundRect">
            <a:avLst/>
          </a:prstGeom>
          <a:solidFill>
            <a:srgbClr val="A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0A5DE"/>
              </a:solidFill>
            </a:endParaRPr>
          </a:p>
        </p:txBody>
      </p:sp>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4027119" y="9258300"/>
            <a:ext cx="4260881" cy="778360"/>
            <a:chOff x="0" y="0"/>
            <a:chExt cx="1760158" cy="321538"/>
          </a:xfrm>
        </p:grpSpPr>
        <p:sp>
          <p:nvSpPr>
            <p:cNvPr id="5" name="Freeform 5"/>
            <p:cNvSpPr/>
            <p:nvPr/>
          </p:nvSpPr>
          <p:spPr>
            <a:xfrm>
              <a:off x="0" y="0"/>
              <a:ext cx="1760158" cy="321538"/>
            </a:xfrm>
            <a:custGeom>
              <a:avLst/>
              <a:gdLst/>
              <a:ahLst/>
              <a:cxnLst/>
              <a:rect l="l" t="t" r="r" b="b"/>
              <a:pathLst>
                <a:path w="1760158" h="321538">
                  <a:moveTo>
                    <a:pt x="0" y="0"/>
                  </a:moveTo>
                  <a:lnTo>
                    <a:pt x="1760158" y="0"/>
                  </a:lnTo>
                  <a:lnTo>
                    <a:pt x="1760158" y="321538"/>
                  </a:lnTo>
                  <a:lnTo>
                    <a:pt x="0" y="321538"/>
                  </a:lnTo>
                  <a:close/>
                </a:path>
              </a:pathLst>
            </a:custGeom>
            <a:solidFill>
              <a:srgbClr val="FFFFFF"/>
            </a:solidFill>
          </p:spPr>
        </p:sp>
        <p:sp>
          <p:nvSpPr>
            <p:cNvPr id="6" name="TextBox 6"/>
            <p:cNvSpPr txBox="1"/>
            <p:nvPr/>
          </p:nvSpPr>
          <p:spPr>
            <a:xfrm>
              <a:off x="0" y="-38100"/>
              <a:ext cx="1760158" cy="359638"/>
            </a:xfrm>
            <a:prstGeom prst="rect">
              <a:avLst/>
            </a:prstGeom>
          </p:spPr>
          <p:txBody>
            <a:bodyPr lIns="32388" tIns="32388" rIns="32388" bIns="32388" rtlCol="0" anchor="ctr"/>
            <a:lstStyle/>
            <a:p>
              <a:pPr algn="ctr">
                <a:lnSpc>
                  <a:spcPts val="2239"/>
                </a:lnSpc>
              </a:pPr>
              <a:endParaRPr/>
            </a:p>
          </p:txBody>
        </p:sp>
      </p:grpSp>
      <p:sp>
        <p:nvSpPr>
          <p:cNvPr id="11" name="TextBox 11"/>
          <p:cNvSpPr txBox="1"/>
          <p:nvPr/>
        </p:nvSpPr>
        <p:spPr>
          <a:xfrm>
            <a:off x="1402663" y="1076325"/>
            <a:ext cx="11072682" cy="2051844"/>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How to apply:</a:t>
            </a:r>
            <a:r>
              <a:rPr lang="en-US" sz="8000" dirty="0">
                <a:solidFill>
                  <a:srgbClr val="BF311A"/>
                </a:solidFill>
                <a:latin typeface="Montserrat Black" pitchFamily="2" charset="0"/>
              </a:rPr>
              <a:t> </a:t>
            </a:r>
            <a:r>
              <a:rPr lang="en-US" sz="8000" dirty="0">
                <a:solidFill>
                  <a:srgbClr val="A0A5DE"/>
                </a:solidFill>
                <a:latin typeface="Montserrat Black" pitchFamily="2" charset="0"/>
              </a:rPr>
              <a:t>application process</a:t>
            </a:r>
          </a:p>
        </p:txBody>
      </p:sp>
      <p:sp>
        <p:nvSpPr>
          <p:cNvPr id="15" name="TextBox 15"/>
          <p:cNvSpPr txBox="1"/>
          <p:nvPr/>
        </p:nvSpPr>
        <p:spPr>
          <a:xfrm>
            <a:off x="9793108" y="3239936"/>
            <a:ext cx="2023937" cy="1903564"/>
          </a:xfrm>
          <a:prstGeom prst="rect">
            <a:avLst/>
          </a:prstGeom>
        </p:spPr>
        <p:txBody>
          <a:bodyPr lIns="50800" tIns="50800" rIns="50800" bIns="50800" rtlCol="0" anchor="ctr"/>
          <a:lstStyle/>
          <a:p>
            <a:pPr algn="ctr">
              <a:lnSpc>
                <a:spcPts val="2239"/>
              </a:lnSpc>
            </a:pPr>
            <a:endParaRPr/>
          </a:p>
        </p:txBody>
      </p:sp>
      <p:sp>
        <p:nvSpPr>
          <p:cNvPr id="18" name="TextBox 18"/>
          <p:cNvSpPr txBox="1"/>
          <p:nvPr/>
        </p:nvSpPr>
        <p:spPr>
          <a:xfrm>
            <a:off x="11933827" y="3269496"/>
            <a:ext cx="2023937" cy="1903564"/>
          </a:xfrm>
          <a:prstGeom prst="rect">
            <a:avLst/>
          </a:prstGeom>
        </p:spPr>
        <p:txBody>
          <a:bodyPr lIns="50800" tIns="50800" rIns="50800" bIns="50800" rtlCol="0" anchor="ctr"/>
          <a:lstStyle/>
          <a:p>
            <a:pPr algn="ctr">
              <a:lnSpc>
                <a:spcPts val="2239"/>
              </a:lnSpc>
            </a:pPr>
            <a:endParaRPr/>
          </a:p>
        </p:txBody>
      </p:sp>
      <p:grpSp>
        <p:nvGrpSpPr>
          <p:cNvPr id="22" name="Group 22"/>
          <p:cNvGrpSpPr/>
          <p:nvPr/>
        </p:nvGrpSpPr>
        <p:grpSpPr>
          <a:xfrm>
            <a:off x="9774058" y="5299122"/>
            <a:ext cx="2023937" cy="3854403"/>
            <a:chOff x="0" y="0"/>
            <a:chExt cx="533053" cy="1015151"/>
          </a:xfrm>
        </p:grpSpPr>
        <p:sp>
          <p:nvSpPr>
            <p:cNvPr id="23" name="Freeform 23"/>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24" name="TextBox 24"/>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grpSp>
        <p:nvGrpSpPr>
          <p:cNvPr id="25" name="Group 25"/>
          <p:cNvGrpSpPr/>
          <p:nvPr/>
        </p:nvGrpSpPr>
        <p:grpSpPr>
          <a:xfrm>
            <a:off x="11933827" y="5299122"/>
            <a:ext cx="2023937" cy="3854403"/>
            <a:chOff x="0" y="0"/>
            <a:chExt cx="533053" cy="1015151"/>
          </a:xfrm>
        </p:grpSpPr>
        <p:sp>
          <p:nvSpPr>
            <p:cNvPr id="26" name="Freeform 26"/>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27" name="TextBox 27"/>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4" name="TextBox 34"/>
          <p:cNvSpPr txBox="1"/>
          <p:nvPr/>
        </p:nvSpPr>
        <p:spPr>
          <a:xfrm>
            <a:off x="1571852" y="3942104"/>
            <a:ext cx="7447563" cy="514500"/>
          </a:xfrm>
          <a:prstGeom prst="rect">
            <a:avLst/>
          </a:prstGeom>
        </p:spPr>
        <p:txBody>
          <a:bodyPr lIns="0" tIns="0" rIns="0" bIns="0" rtlCol="0" anchor="t">
            <a:spAutoFit/>
          </a:bodyPr>
          <a:lstStyle/>
          <a:p>
            <a:pPr>
              <a:lnSpc>
                <a:spcPts val="4409"/>
              </a:lnSpc>
            </a:pPr>
            <a:r>
              <a:rPr lang="en-US" sz="3150" dirty="0">
                <a:solidFill>
                  <a:srgbClr val="FFFFFF"/>
                </a:solidFill>
                <a:latin typeface="HelveticaNeue 4"/>
              </a:rPr>
              <a:t>Application</a:t>
            </a:r>
          </a:p>
        </p:txBody>
      </p:sp>
      <p:sp>
        <p:nvSpPr>
          <p:cNvPr id="35" name="TextBox 35"/>
          <p:cNvSpPr txBox="1"/>
          <p:nvPr/>
        </p:nvSpPr>
        <p:spPr>
          <a:xfrm>
            <a:off x="10103095" y="3889399"/>
            <a:ext cx="1423723" cy="686342"/>
          </a:xfrm>
          <a:prstGeom prst="rect">
            <a:avLst/>
          </a:prstGeom>
        </p:spPr>
        <p:txBody>
          <a:bodyPr wrap="square" lIns="0" tIns="0" rIns="0" bIns="0" rtlCol="0" anchor="t">
            <a:spAutoFit/>
          </a:bodyPr>
          <a:lstStyle/>
          <a:p>
            <a:pPr>
              <a:lnSpc>
                <a:spcPts val="2800"/>
              </a:lnSpc>
            </a:pPr>
            <a:r>
              <a:rPr lang="en-US" sz="2000" dirty="0">
                <a:solidFill>
                  <a:srgbClr val="FFFFFF"/>
                </a:solidFill>
                <a:latin typeface="HelveticaNeue 4"/>
              </a:rPr>
              <a:t>Knowledge Test</a:t>
            </a:r>
          </a:p>
        </p:txBody>
      </p:sp>
      <p:sp>
        <p:nvSpPr>
          <p:cNvPr id="36" name="TextBox 36"/>
          <p:cNvSpPr txBox="1"/>
          <p:nvPr/>
        </p:nvSpPr>
        <p:spPr>
          <a:xfrm>
            <a:off x="12342807" y="3967890"/>
            <a:ext cx="1205976" cy="327269"/>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Sift</a:t>
            </a:r>
          </a:p>
        </p:txBody>
      </p:sp>
      <p:grpSp>
        <p:nvGrpSpPr>
          <p:cNvPr id="38" name="Group 38"/>
          <p:cNvGrpSpPr/>
          <p:nvPr/>
        </p:nvGrpSpPr>
        <p:grpSpPr>
          <a:xfrm>
            <a:off x="1290442" y="5372100"/>
            <a:ext cx="8202206" cy="3663903"/>
            <a:chOff x="0" y="0"/>
            <a:chExt cx="2160252" cy="964978"/>
          </a:xfrm>
        </p:grpSpPr>
        <p:sp>
          <p:nvSpPr>
            <p:cNvPr id="39" name="Freeform 39"/>
            <p:cNvSpPr/>
            <p:nvPr/>
          </p:nvSpPr>
          <p:spPr>
            <a:xfrm>
              <a:off x="0" y="0"/>
              <a:ext cx="2160252" cy="964979"/>
            </a:xfrm>
            <a:custGeom>
              <a:avLst/>
              <a:gdLst/>
              <a:ahLst/>
              <a:cxnLst/>
              <a:rect l="l" t="t" r="r" b="b"/>
              <a:pathLst>
                <a:path w="2160252" h="964979">
                  <a:moveTo>
                    <a:pt x="48138" y="0"/>
                  </a:moveTo>
                  <a:lnTo>
                    <a:pt x="2112114" y="0"/>
                  </a:lnTo>
                  <a:cubicBezTo>
                    <a:pt x="2124881" y="0"/>
                    <a:pt x="2137125" y="5072"/>
                    <a:pt x="2146152" y="14099"/>
                  </a:cubicBezTo>
                  <a:cubicBezTo>
                    <a:pt x="2155180" y="23127"/>
                    <a:pt x="2160252" y="35371"/>
                    <a:pt x="2160252" y="48138"/>
                  </a:cubicBezTo>
                  <a:lnTo>
                    <a:pt x="2160252" y="916840"/>
                  </a:lnTo>
                  <a:cubicBezTo>
                    <a:pt x="2160252" y="943426"/>
                    <a:pt x="2138699" y="964979"/>
                    <a:pt x="2112114" y="964979"/>
                  </a:cubicBezTo>
                  <a:lnTo>
                    <a:pt x="48138" y="964979"/>
                  </a:lnTo>
                  <a:cubicBezTo>
                    <a:pt x="21552" y="964979"/>
                    <a:pt x="0" y="943426"/>
                    <a:pt x="0" y="916840"/>
                  </a:cubicBezTo>
                  <a:lnTo>
                    <a:pt x="0" y="48138"/>
                  </a:lnTo>
                  <a:cubicBezTo>
                    <a:pt x="0" y="21552"/>
                    <a:pt x="21552" y="0"/>
                    <a:pt x="48138" y="0"/>
                  </a:cubicBezTo>
                  <a:close/>
                </a:path>
              </a:pathLst>
            </a:custGeom>
            <a:solidFill>
              <a:srgbClr val="FFFFFF"/>
            </a:solidFill>
            <a:ln w="38100" cap="rnd">
              <a:solidFill>
                <a:srgbClr val="000000"/>
              </a:solidFill>
              <a:prstDash val="solid"/>
              <a:round/>
            </a:ln>
          </p:spPr>
          <p:txBody>
            <a:bodyPr/>
            <a:lstStyle/>
            <a:p>
              <a:endParaRPr lang="en-GB" dirty="0"/>
            </a:p>
          </p:txBody>
        </p:sp>
        <p:sp>
          <p:nvSpPr>
            <p:cNvPr id="40" name="TextBox 40"/>
            <p:cNvSpPr txBox="1"/>
            <p:nvPr/>
          </p:nvSpPr>
          <p:spPr>
            <a:xfrm>
              <a:off x="0" y="-38100"/>
              <a:ext cx="2160252" cy="1003078"/>
            </a:xfrm>
            <a:prstGeom prst="rect">
              <a:avLst/>
            </a:prstGeom>
          </p:spPr>
          <p:txBody>
            <a:bodyPr lIns="50800" tIns="50800" rIns="50800" bIns="50800" rtlCol="0" anchor="ctr"/>
            <a:lstStyle/>
            <a:p>
              <a:pPr algn="ctr">
                <a:lnSpc>
                  <a:spcPts val="2239"/>
                </a:lnSpc>
              </a:pPr>
              <a:endParaRPr/>
            </a:p>
          </p:txBody>
        </p:sp>
      </p:grpSp>
      <p:sp>
        <p:nvSpPr>
          <p:cNvPr id="41" name="TextBox 41"/>
          <p:cNvSpPr txBox="1"/>
          <p:nvPr/>
        </p:nvSpPr>
        <p:spPr>
          <a:xfrm>
            <a:off x="1622561" y="6208689"/>
            <a:ext cx="7407290" cy="2462213"/>
          </a:xfrm>
          <a:prstGeom prst="rect">
            <a:avLst/>
          </a:prstGeom>
        </p:spPr>
        <p:txBody>
          <a:bodyPr lIns="0" tIns="0" rIns="0" bIns="0" rtlCol="0" anchor="t">
            <a:spAutoFit/>
          </a:bodyPr>
          <a:lstStyle/>
          <a:p>
            <a:pPr lvl="0" rtl="0"/>
            <a:r>
              <a:rPr lang="en-GB" sz="2000" kern="1200" dirty="0">
                <a:latin typeface="Montserrat"/>
              </a:rPr>
              <a:t>All applicants must fill out the application form on Civil Service </a:t>
            </a:r>
            <a:r>
              <a:rPr lang="en-GB" sz="2000" kern="1200" dirty="0">
                <a:solidFill>
                  <a:prstClr val="black">
                    <a:hueOff val="0"/>
                    <a:satOff val="0"/>
                    <a:lumOff val="0"/>
                    <a:alphaOff val="0"/>
                  </a:prstClr>
                </a:solidFill>
                <a:latin typeface="Montserrat"/>
              </a:rPr>
              <a:t>Jobs</a:t>
            </a:r>
          </a:p>
          <a:p>
            <a:pPr lvl="0" rtl="0"/>
            <a:endParaRPr lang="en-GB" sz="2000" kern="1200" dirty="0">
              <a:latin typeface="Montserrat"/>
            </a:endParaRPr>
          </a:p>
          <a:p>
            <a:r>
              <a:rPr lang="en-GB" sz="2000" kern="1200" dirty="0">
                <a:latin typeface="Montserrat"/>
                <a:cs typeface="Calibri"/>
              </a:rPr>
              <a:t>Complete the Civil Service online numerical and verbal reasoning test.</a:t>
            </a:r>
            <a:r>
              <a:rPr lang="en-GB" sz="2000" dirty="0">
                <a:latin typeface="Montserrat"/>
                <a:cs typeface="Calibri"/>
              </a:rPr>
              <a:t> </a:t>
            </a:r>
            <a:r>
              <a:rPr lang="en-GB" sz="2000" dirty="0">
                <a:latin typeface="Montserrat"/>
                <a:ea typeface="+mn-lt"/>
                <a:cs typeface="+mn-lt"/>
              </a:rPr>
              <a:t>Based on the performance of all applicants, a final pass mark will be set for the online tests. This may be higher than the minimum standard for both tests. </a:t>
            </a:r>
            <a:endParaRPr lang="en-GB" sz="2000" kern="1200" dirty="0">
              <a:latin typeface="Montserrat"/>
              <a:ea typeface="+mn-lt"/>
              <a:cs typeface="+mn-lt"/>
            </a:endParaRPr>
          </a:p>
        </p:txBody>
      </p:sp>
      <p:sp>
        <p:nvSpPr>
          <p:cNvPr id="42" name="Freeform 42"/>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43" name="Freeform 43"/>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6"/>
            <a:stretch>
              <a:fillRect/>
            </a:stretch>
          </a:blipFill>
        </p:spPr>
      </p:sp>
    </p:spTree>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6126CBB-F0DE-B930-5B96-CF7E0663F5B9}"/>
              </a:ext>
            </a:extLst>
          </p:cNvPr>
          <p:cNvSpPr/>
          <p:nvPr/>
        </p:nvSpPr>
        <p:spPr>
          <a:xfrm>
            <a:off x="12119216" y="3394121"/>
            <a:ext cx="1875080"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743582E9-7F5C-5B9A-1668-311DA9E38B6F}"/>
              </a:ext>
            </a:extLst>
          </p:cNvPr>
          <p:cNvSpPr/>
          <p:nvPr/>
        </p:nvSpPr>
        <p:spPr>
          <a:xfrm>
            <a:off x="3608551" y="3374137"/>
            <a:ext cx="8202206" cy="1768428"/>
          </a:xfrm>
          <a:prstGeom prst="roundRect">
            <a:avLst/>
          </a:prstGeom>
          <a:solidFill>
            <a:srgbClr val="A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0A5DE"/>
              </a:solidFill>
            </a:endParaRPr>
          </a:p>
        </p:txBody>
      </p:sp>
      <p:sp>
        <p:nvSpPr>
          <p:cNvPr id="8" name="Rectangle: Rounded Corners 7">
            <a:extLst>
              <a:ext uri="{FF2B5EF4-FFF2-40B4-BE49-F238E27FC236}">
                <a16:creationId xmlns:a16="http://schemas.microsoft.com/office/drawing/2014/main" id="{35FDF921-1A2B-69AE-29B5-6493DED889E1}"/>
              </a:ext>
            </a:extLst>
          </p:cNvPr>
          <p:cNvSpPr/>
          <p:nvPr/>
        </p:nvSpPr>
        <p:spPr>
          <a:xfrm>
            <a:off x="1314037" y="3421839"/>
            <a:ext cx="1986055"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1" name="TextBox 11"/>
          <p:cNvSpPr txBox="1"/>
          <p:nvPr/>
        </p:nvSpPr>
        <p:spPr>
          <a:xfrm>
            <a:off x="1402663" y="1076325"/>
            <a:ext cx="11072682" cy="2051844"/>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How to apply: </a:t>
            </a:r>
            <a:r>
              <a:rPr lang="en-US" sz="8000" dirty="0">
                <a:solidFill>
                  <a:srgbClr val="A0A5DE"/>
                </a:solidFill>
                <a:latin typeface="Montserrat Black" pitchFamily="2" charset="0"/>
              </a:rPr>
              <a:t>application process</a:t>
            </a:r>
          </a:p>
        </p:txBody>
      </p:sp>
      <p:sp>
        <p:nvSpPr>
          <p:cNvPr id="16" name="TextBox 16"/>
          <p:cNvSpPr txBox="1"/>
          <p:nvPr/>
        </p:nvSpPr>
        <p:spPr>
          <a:xfrm>
            <a:off x="14239349" y="3889399"/>
            <a:ext cx="1664949" cy="701675"/>
          </a:xfrm>
          <a:prstGeom prst="rect">
            <a:avLst/>
          </a:prstGeom>
        </p:spPr>
        <p:txBody>
          <a:bodyPr lIns="0" tIns="0" rIns="0" bIns="0" rtlCol="0" anchor="t">
            <a:spAutoFit/>
          </a:bodyPr>
          <a:lstStyle/>
          <a:p>
            <a:pPr>
              <a:lnSpc>
                <a:spcPts val="2800"/>
              </a:lnSpc>
            </a:pPr>
            <a:r>
              <a:rPr lang="en-US" sz="2000">
                <a:solidFill>
                  <a:srgbClr val="FFFFFF"/>
                </a:solidFill>
                <a:latin typeface="HelveticaNeue 4"/>
              </a:rPr>
              <a:t>Assessment  </a:t>
            </a:r>
          </a:p>
          <a:p>
            <a:pPr>
              <a:lnSpc>
                <a:spcPts val="2800"/>
              </a:lnSpc>
            </a:pPr>
            <a:r>
              <a:rPr lang="en-US" sz="2000">
                <a:solidFill>
                  <a:srgbClr val="FFFFFF"/>
                </a:solidFill>
                <a:latin typeface="HelveticaNeue 4"/>
              </a:rPr>
              <a:t>Centre​</a:t>
            </a:r>
          </a:p>
        </p:txBody>
      </p:sp>
      <p:grpSp>
        <p:nvGrpSpPr>
          <p:cNvPr id="23" name="Group 23"/>
          <p:cNvGrpSpPr/>
          <p:nvPr/>
        </p:nvGrpSpPr>
        <p:grpSpPr>
          <a:xfrm>
            <a:off x="12066360" y="5269563"/>
            <a:ext cx="2023937" cy="3854403"/>
            <a:chOff x="0" y="0"/>
            <a:chExt cx="533053" cy="1015151"/>
          </a:xfrm>
        </p:grpSpPr>
        <p:sp>
          <p:nvSpPr>
            <p:cNvPr id="24" name="Freeform 24"/>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25" name="TextBox 25"/>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2" name="TextBox 32"/>
          <p:cNvSpPr txBox="1"/>
          <p:nvPr/>
        </p:nvSpPr>
        <p:spPr>
          <a:xfrm>
            <a:off x="3881539" y="3951629"/>
            <a:ext cx="7447563" cy="514500"/>
          </a:xfrm>
          <a:prstGeom prst="rect">
            <a:avLst/>
          </a:prstGeom>
        </p:spPr>
        <p:txBody>
          <a:bodyPr lIns="0" tIns="0" rIns="0" bIns="0" rtlCol="0" anchor="t">
            <a:spAutoFit/>
          </a:bodyPr>
          <a:lstStyle/>
          <a:p>
            <a:pPr>
              <a:lnSpc>
                <a:spcPts val="4409"/>
              </a:lnSpc>
            </a:pPr>
            <a:r>
              <a:rPr lang="en-US" sz="3150" dirty="0">
                <a:solidFill>
                  <a:srgbClr val="FFFFFF"/>
                </a:solidFill>
                <a:latin typeface="HelveticaNeue 4"/>
              </a:rPr>
              <a:t>Knowledge Test</a:t>
            </a:r>
          </a:p>
        </p:txBody>
      </p:sp>
      <p:grpSp>
        <p:nvGrpSpPr>
          <p:cNvPr id="36" name="Group 36"/>
          <p:cNvGrpSpPr/>
          <p:nvPr/>
        </p:nvGrpSpPr>
        <p:grpSpPr>
          <a:xfrm>
            <a:off x="1290442" y="5308647"/>
            <a:ext cx="2023937" cy="3854403"/>
            <a:chOff x="0" y="0"/>
            <a:chExt cx="533053" cy="1015151"/>
          </a:xfrm>
        </p:grpSpPr>
        <p:sp>
          <p:nvSpPr>
            <p:cNvPr id="37" name="Freeform 37"/>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38" name="TextBox 38"/>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9" name="TextBox 39"/>
          <p:cNvSpPr txBox="1"/>
          <p:nvPr/>
        </p:nvSpPr>
        <p:spPr>
          <a:xfrm>
            <a:off x="1542016" y="4018304"/>
            <a:ext cx="1480360" cy="327269"/>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Application</a:t>
            </a:r>
          </a:p>
        </p:txBody>
      </p:sp>
      <p:sp>
        <p:nvSpPr>
          <p:cNvPr id="40" name="TextBox 40"/>
          <p:cNvSpPr txBox="1"/>
          <p:nvPr/>
        </p:nvSpPr>
        <p:spPr>
          <a:xfrm>
            <a:off x="12271836" y="3859839"/>
            <a:ext cx="1205976" cy="327269"/>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Sift</a:t>
            </a:r>
          </a:p>
        </p:txBody>
      </p:sp>
      <p:grpSp>
        <p:nvGrpSpPr>
          <p:cNvPr id="42" name="Group 42"/>
          <p:cNvGrpSpPr/>
          <p:nvPr/>
        </p:nvGrpSpPr>
        <p:grpSpPr>
          <a:xfrm>
            <a:off x="3600128" y="5308647"/>
            <a:ext cx="8202206" cy="3822605"/>
            <a:chOff x="0" y="0"/>
            <a:chExt cx="2160252" cy="1006777"/>
          </a:xfrm>
        </p:grpSpPr>
        <p:sp>
          <p:nvSpPr>
            <p:cNvPr id="43" name="Freeform 43"/>
            <p:cNvSpPr/>
            <p:nvPr/>
          </p:nvSpPr>
          <p:spPr>
            <a:xfrm>
              <a:off x="0" y="0"/>
              <a:ext cx="2160252" cy="1006777"/>
            </a:xfrm>
            <a:custGeom>
              <a:avLst/>
              <a:gdLst/>
              <a:ahLst/>
              <a:cxnLst/>
              <a:rect l="l" t="t" r="r" b="b"/>
              <a:pathLst>
                <a:path w="2160252" h="1006777">
                  <a:moveTo>
                    <a:pt x="48138" y="0"/>
                  </a:moveTo>
                  <a:lnTo>
                    <a:pt x="2112114" y="0"/>
                  </a:lnTo>
                  <a:cubicBezTo>
                    <a:pt x="2124881" y="0"/>
                    <a:pt x="2137125" y="5072"/>
                    <a:pt x="2146152" y="14099"/>
                  </a:cubicBezTo>
                  <a:cubicBezTo>
                    <a:pt x="2155180" y="23127"/>
                    <a:pt x="2160252" y="35371"/>
                    <a:pt x="2160252" y="48138"/>
                  </a:cubicBezTo>
                  <a:lnTo>
                    <a:pt x="2160252" y="958639"/>
                  </a:lnTo>
                  <a:cubicBezTo>
                    <a:pt x="2160252" y="971406"/>
                    <a:pt x="2155180" y="983650"/>
                    <a:pt x="2146152" y="992677"/>
                  </a:cubicBezTo>
                  <a:cubicBezTo>
                    <a:pt x="2137125" y="1001705"/>
                    <a:pt x="2124881" y="1006777"/>
                    <a:pt x="2112114" y="1006777"/>
                  </a:cubicBezTo>
                  <a:lnTo>
                    <a:pt x="48138" y="1006777"/>
                  </a:lnTo>
                  <a:cubicBezTo>
                    <a:pt x="21552" y="1006777"/>
                    <a:pt x="0" y="985225"/>
                    <a:pt x="0" y="958639"/>
                  </a:cubicBezTo>
                  <a:lnTo>
                    <a:pt x="0" y="48138"/>
                  </a:lnTo>
                  <a:cubicBezTo>
                    <a:pt x="0" y="21552"/>
                    <a:pt x="21552" y="0"/>
                    <a:pt x="48138" y="0"/>
                  </a:cubicBezTo>
                  <a:close/>
                </a:path>
              </a:pathLst>
            </a:custGeom>
            <a:solidFill>
              <a:srgbClr val="FFFFFF"/>
            </a:solidFill>
            <a:ln w="38100" cap="rnd">
              <a:solidFill>
                <a:srgbClr val="000000"/>
              </a:solidFill>
              <a:prstDash val="solid"/>
              <a:round/>
            </a:ln>
          </p:spPr>
        </p:sp>
        <p:sp>
          <p:nvSpPr>
            <p:cNvPr id="44" name="TextBox 44"/>
            <p:cNvSpPr txBox="1"/>
            <p:nvPr/>
          </p:nvSpPr>
          <p:spPr>
            <a:xfrm>
              <a:off x="0" y="-38100"/>
              <a:ext cx="2160252" cy="1044877"/>
            </a:xfrm>
            <a:prstGeom prst="rect">
              <a:avLst/>
            </a:prstGeom>
          </p:spPr>
          <p:txBody>
            <a:bodyPr lIns="50800" tIns="50800" rIns="50800" bIns="50800" rtlCol="0" anchor="ctr"/>
            <a:lstStyle/>
            <a:p>
              <a:pPr algn="ctr">
                <a:lnSpc>
                  <a:spcPts val="2239"/>
                </a:lnSpc>
              </a:pPr>
              <a:endParaRPr/>
            </a:p>
          </p:txBody>
        </p:sp>
      </p:grpSp>
      <p:sp>
        <p:nvSpPr>
          <p:cNvPr id="45" name="TextBox 45"/>
          <p:cNvSpPr txBox="1"/>
          <p:nvPr/>
        </p:nvSpPr>
        <p:spPr>
          <a:xfrm>
            <a:off x="3921811" y="5999186"/>
            <a:ext cx="7602466" cy="1538883"/>
          </a:xfrm>
          <a:prstGeom prst="rect">
            <a:avLst/>
          </a:prstGeom>
        </p:spPr>
        <p:txBody>
          <a:bodyPr lIns="0" tIns="0" rIns="0" bIns="0" rtlCol="0" anchor="t">
            <a:spAutoFit/>
          </a:bodyPr>
          <a:lstStyle/>
          <a:p>
            <a:pPr lvl="0"/>
            <a:r>
              <a:rPr lang="en-GB" sz="2000" dirty="0">
                <a:latin typeface="Montserrat" pitchFamily="2" charset="0"/>
              </a:rPr>
              <a:t>After applications close, you will be invited to take the GSR Knowledge Test.</a:t>
            </a:r>
            <a:br>
              <a:rPr lang="en-GB" sz="2000" dirty="0">
                <a:latin typeface="Montserrat" pitchFamily="2" charset="0"/>
              </a:rPr>
            </a:br>
            <a:endParaRPr lang="en-GB" sz="2000" dirty="0">
              <a:latin typeface="Montserrat" pitchFamily="2" charset="0"/>
            </a:endParaRPr>
          </a:p>
          <a:p>
            <a:pPr lvl="0"/>
            <a:r>
              <a:rPr lang="en-GB" sz="2000" dirty="0">
                <a:latin typeface="Montserrat" pitchFamily="2" charset="0"/>
              </a:rPr>
              <a:t>The test is online, multiple choice and timed. We can make reasonable adjustments.</a:t>
            </a:r>
          </a:p>
        </p:txBody>
      </p:sp>
      <p:sp>
        <p:nvSpPr>
          <p:cNvPr id="46" name="Freeform 46"/>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accent1">
              <a:lumMod val="50000"/>
            </a:schemeClr>
          </a:solidFill>
        </p:spPr>
      </p:sp>
      <p:sp>
        <p:nvSpPr>
          <p:cNvPr id="47" name="Freeform 47"/>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4"/>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DB23EDAF-457D-FB2F-6694-AB73C6E6C78F}"/>
              </a:ext>
            </a:extLst>
          </p:cNvPr>
          <p:cNvSpPr/>
          <p:nvPr/>
        </p:nvSpPr>
        <p:spPr>
          <a:xfrm>
            <a:off x="1402663" y="3403647"/>
            <a:ext cx="1819279"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9D61CA0F-008C-88A5-9643-7D01403EFAA4}"/>
              </a:ext>
            </a:extLst>
          </p:cNvPr>
          <p:cNvSpPr/>
          <p:nvPr/>
        </p:nvSpPr>
        <p:spPr>
          <a:xfrm>
            <a:off x="3631859" y="3375513"/>
            <a:ext cx="1978034"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BA13FDE4-A8B1-4CCE-B246-B978A9BA0AB9}"/>
              </a:ext>
            </a:extLst>
          </p:cNvPr>
          <p:cNvSpPr/>
          <p:nvPr/>
        </p:nvSpPr>
        <p:spPr>
          <a:xfrm>
            <a:off x="5740569" y="3384597"/>
            <a:ext cx="8202206" cy="1768428"/>
          </a:xfrm>
          <a:prstGeom prst="roundRect">
            <a:avLst/>
          </a:prstGeom>
          <a:solidFill>
            <a:srgbClr val="A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0A5DE"/>
              </a:solidFill>
            </a:endParaRPr>
          </a:p>
        </p:txBody>
      </p:sp>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4027119" y="9258300"/>
            <a:ext cx="4260881" cy="778360"/>
            <a:chOff x="0" y="0"/>
            <a:chExt cx="1760158" cy="321538"/>
          </a:xfrm>
        </p:grpSpPr>
        <p:sp>
          <p:nvSpPr>
            <p:cNvPr id="5" name="Freeform 5"/>
            <p:cNvSpPr/>
            <p:nvPr/>
          </p:nvSpPr>
          <p:spPr>
            <a:xfrm>
              <a:off x="0" y="0"/>
              <a:ext cx="1760158" cy="321538"/>
            </a:xfrm>
            <a:custGeom>
              <a:avLst/>
              <a:gdLst/>
              <a:ahLst/>
              <a:cxnLst/>
              <a:rect l="l" t="t" r="r" b="b"/>
              <a:pathLst>
                <a:path w="1760158" h="321538">
                  <a:moveTo>
                    <a:pt x="0" y="0"/>
                  </a:moveTo>
                  <a:lnTo>
                    <a:pt x="1760158" y="0"/>
                  </a:lnTo>
                  <a:lnTo>
                    <a:pt x="1760158" y="321538"/>
                  </a:lnTo>
                  <a:lnTo>
                    <a:pt x="0" y="321538"/>
                  </a:lnTo>
                  <a:close/>
                </a:path>
              </a:pathLst>
            </a:custGeom>
            <a:solidFill>
              <a:srgbClr val="FFFFFF"/>
            </a:solidFill>
          </p:spPr>
        </p:sp>
        <p:sp>
          <p:nvSpPr>
            <p:cNvPr id="6" name="TextBox 6"/>
            <p:cNvSpPr txBox="1"/>
            <p:nvPr/>
          </p:nvSpPr>
          <p:spPr>
            <a:xfrm>
              <a:off x="0" y="-38100"/>
              <a:ext cx="1760158" cy="359638"/>
            </a:xfrm>
            <a:prstGeom prst="rect">
              <a:avLst/>
            </a:prstGeom>
          </p:spPr>
          <p:txBody>
            <a:bodyPr lIns="32388" tIns="32388" rIns="32388" bIns="32388" rtlCol="0" anchor="ctr"/>
            <a:lstStyle/>
            <a:p>
              <a:pPr algn="ctr">
                <a:lnSpc>
                  <a:spcPts val="2239"/>
                </a:lnSpc>
              </a:pPr>
              <a:endParaRPr/>
            </a:p>
          </p:txBody>
        </p:sp>
      </p:grpSp>
      <p:sp>
        <p:nvSpPr>
          <p:cNvPr id="11" name="TextBox 11"/>
          <p:cNvSpPr txBox="1"/>
          <p:nvPr/>
        </p:nvSpPr>
        <p:spPr>
          <a:xfrm>
            <a:off x="1402663" y="1076325"/>
            <a:ext cx="11072682" cy="2051844"/>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How to apply: </a:t>
            </a:r>
            <a:r>
              <a:rPr lang="en-US" sz="8000" dirty="0">
                <a:solidFill>
                  <a:srgbClr val="A0A5DE"/>
                </a:solidFill>
                <a:latin typeface="Montserrat Black" pitchFamily="2" charset="0"/>
              </a:rPr>
              <a:t>application process</a:t>
            </a:r>
          </a:p>
        </p:txBody>
      </p:sp>
      <p:sp>
        <p:nvSpPr>
          <p:cNvPr id="21" name="TextBox 21"/>
          <p:cNvSpPr txBox="1"/>
          <p:nvPr/>
        </p:nvSpPr>
        <p:spPr>
          <a:xfrm>
            <a:off x="1309492" y="3249461"/>
            <a:ext cx="2023937" cy="1903564"/>
          </a:xfrm>
          <a:prstGeom prst="rect">
            <a:avLst/>
          </a:prstGeom>
        </p:spPr>
        <p:txBody>
          <a:bodyPr lIns="50800" tIns="50800" rIns="50800" bIns="50800" rtlCol="0" anchor="ctr"/>
          <a:lstStyle/>
          <a:p>
            <a:pPr algn="ctr">
              <a:lnSpc>
                <a:spcPts val="2239"/>
              </a:lnSpc>
            </a:pPr>
            <a:endParaRPr/>
          </a:p>
        </p:txBody>
      </p:sp>
      <p:grpSp>
        <p:nvGrpSpPr>
          <p:cNvPr id="22" name="Group 22"/>
          <p:cNvGrpSpPr/>
          <p:nvPr/>
        </p:nvGrpSpPr>
        <p:grpSpPr>
          <a:xfrm>
            <a:off x="1290442" y="5308647"/>
            <a:ext cx="2023937" cy="3854403"/>
            <a:chOff x="0" y="0"/>
            <a:chExt cx="533053" cy="1015151"/>
          </a:xfrm>
        </p:grpSpPr>
        <p:sp>
          <p:nvSpPr>
            <p:cNvPr id="23" name="Freeform 23"/>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24" name="TextBox 24"/>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25" name="TextBox 25"/>
          <p:cNvSpPr txBox="1"/>
          <p:nvPr/>
        </p:nvSpPr>
        <p:spPr>
          <a:xfrm>
            <a:off x="1542016" y="4018304"/>
            <a:ext cx="1480360" cy="327269"/>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Application</a:t>
            </a:r>
          </a:p>
        </p:txBody>
      </p:sp>
      <p:sp>
        <p:nvSpPr>
          <p:cNvPr id="28" name="TextBox 28"/>
          <p:cNvSpPr txBox="1"/>
          <p:nvPr/>
        </p:nvSpPr>
        <p:spPr>
          <a:xfrm>
            <a:off x="3600128" y="3239936"/>
            <a:ext cx="2023937" cy="1903564"/>
          </a:xfrm>
          <a:prstGeom prst="rect">
            <a:avLst/>
          </a:prstGeom>
        </p:spPr>
        <p:txBody>
          <a:bodyPr lIns="50800" tIns="50800" rIns="50800" bIns="50800" rtlCol="0" anchor="ctr"/>
          <a:lstStyle/>
          <a:p>
            <a:pPr algn="ctr">
              <a:lnSpc>
                <a:spcPts val="2239"/>
              </a:lnSpc>
            </a:pPr>
            <a:endParaRPr/>
          </a:p>
        </p:txBody>
      </p:sp>
      <p:grpSp>
        <p:nvGrpSpPr>
          <p:cNvPr id="29" name="Group 29"/>
          <p:cNvGrpSpPr/>
          <p:nvPr/>
        </p:nvGrpSpPr>
        <p:grpSpPr>
          <a:xfrm>
            <a:off x="3600128" y="5269563"/>
            <a:ext cx="2023937" cy="3854403"/>
            <a:chOff x="0" y="0"/>
            <a:chExt cx="533053" cy="1015151"/>
          </a:xfrm>
        </p:grpSpPr>
        <p:sp>
          <p:nvSpPr>
            <p:cNvPr id="30" name="Freeform 30"/>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31" name="TextBox 31"/>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2" name="TextBox 32"/>
          <p:cNvSpPr txBox="1"/>
          <p:nvPr/>
        </p:nvSpPr>
        <p:spPr>
          <a:xfrm>
            <a:off x="3805604" y="3859839"/>
            <a:ext cx="1612468" cy="686342"/>
          </a:xfrm>
          <a:prstGeom prst="rect">
            <a:avLst/>
          </a:prstGeom>
        </p:spPr>
        <p:txBody>
          <a:bodyPr wrap="square" lIns="0" tIns="0" rIns="0" bIns="0" rtlCol="0" anchor="t">
            <a:spAutoFit/>
          </a:bodyPr>
          <a:lstStyle/>
          <a:p>
            <a:pPr>
              <a:lnSpc>
                <a:spcPts val="2800"/>
              </a:lnSpc>
            </a:pPr>
            <a:r>
              <a:rPr lang="en-US" sz="2000" dirty="0">
                <a:solidFill>
                  <a:srgbClr val="FFFFFF"/>
                </a:solidFill>
                <a:latin typeface="HelveticaNeue 4"/>
              </a:rPr>
              <a:t>Knowledge Test</a:t>
            </a:r>
          </a:p>
        </p:txBody>
      </p:sp>
      <p:sp>
        <p:nvSpPr>
          <p:cNvPr id="33" name="TextBox 33"/>
          <p:cNvSpPr txBox="1"/>
          <p:nvPr/>
        </p:nvSpPr>
        <p:spPr>
          <a:xfrm>
            <a:off x="14371881" y="3859839"/>
            <a:ext cx="1664949" cy="701675"/>
          </a:xfrm>
          <a:prstGeom prst="rect">
            <a:avLst/>
          </a:prstGeom>
        </p:spPr>
        <p:txBody>
          <a:bodyPr lIns="0" tIns="0" rIns="0" bIns="0" rtlCol="0" anchor="t">
            <a:spAutoFit/>
          </a:bodyPr>
          <a:lstStyle/>
          <a:p>
            <a:pPr>
              <a:lnSpc>
                <a:spcPts val="2800"/>
              </a:lnSpc>
            </a:pPr>
            <a:r>
              <a:rPr lang="en-US" sz="2000">
                <a:solidFill>
                  <a:srgbClr val="FFFFFF"/>
                </a:solidFill>
                <a:latin typeface="HelveticaNeue 4"/>
              </a:rPr>
              <a:t>Assessment  </a:t>
            </a:r>
          </a:p>
          <a:p>
            <a:pPr>
              <a:lnSpc>
                <a:spcPts val="2800"/>
              </a:lnSpc>
            </a:pPr>
            <a:r>
              <a:rPr lang="en-US" sz="2000">
                <a:solidFill>
                  <a:srgbClr val="FFFFFF"/>
                </a:solidFill>
                <a:latin typeface="HelveticaNeue 4"/>
              </a:rPr>
              <a:t>Centre​</a:t>
            </a:r>
          </a:p>
        </p:txBody>
      </p:sp>
      <p:sp>
        <p:nvSpPr>
          <p:cNvPr id="37" name="TextBox 37"/>
          <p:cNvSpPr txBox="1"/>
          <p:nvPr/>
        </p:nvSpPr>
        <p:spPr>
          <a:xfrm>
            <a:off x="6021980" y="3942104"/>
            <a:ext cx="7447563" cy="514500"/>
          </a:xfrm>
          <a:prstGeom prst="rect">
            <a:avLst/>
          </a:prstGeom>
        </p:spPr>
        <p:txBody>
          <a:bodyPr lIns="0" tIns="0" rIns="0" bIns="0" rtlCol="0" anchor="t">
            <a:spAutoFit/>
          </a:bodyPr>
          <a:lstStyle/>
          <a:p>
            <a:pPr>
              <a:lnSpc>
                <a:spcPts val="4409"/>
              </a:lnSpc>
            </a:pPr>
            <a:r>
              <a:rPr lang="en-US" sz="3150" dirty="0">
                <a:solidFill>
                  <a:srgbClr val="FFFFFF"/>
                </a:solidFill>
                <a:latin typeface="HelveticaNeue 4"/>
              </a:rPr>
              <a:t>Sift</a:t>
            </a:r>
          </a:p>
        </p:txBody>
      </p:sp>
      <p:grpSp>
        <p:nvGrpSpPr>
          <p:cNvPr id="38" name="Group 38"/>
          <p:cNvGrpSpPr/>
          <p:nvPr/>
        </p:nvGrpSpPr>
        <p:grpSpPr>
          <a:xfrm>
            <a:off x="5740569" y="5269563"/>
            <a:ext cx="8202206" cy="3852165"/>
            <a:chOff x="0" y="0"/>
            <a:chExt cx="2160252" cy="1014562"/>
          </a:xfrm>
        </p:grpSpPr>
        <p:sp>
          <p:nvSpPr>
            <p:cNvPr id="39" name="Freeform 39"/>
            <p:cNvSpPr/>
            <p:nvPr/>
          </p:nvSpPr>
          <p:spPr>
            <a:xfrm>
              <a:off x="0" y="0"/>
              <a:ext cx="2160252" cy="1014562"/>
            </a:xfrm>
            <a:custGeom>
              <a:avLst/>
              <a:gdLst/>
              <a:ahLst/>
              <a:cxnLst/>
              <a:rect l="l" t="t" r="r" b="b"/>
              <a:pathLst>
                <a:path w="2160252" h="1014562">
                  <a:moveTo>
                    <a:pt x="48138" y="0"/>
                  </a:moveTo>
                  <a:lnTo>
                    <a:pt x="2112114" y="0"/>
                  </a:lnTo>
                  <a:cubicBezTo>
                    <a:pt x="2124881" y="0"/>
                    <a:pt x="2137125" y="5072"/>
                    <a:pt x="2146152" y="14099"/>
                  </a:cubicBezTo>
                  <a:cubicBezTo>
                    <a:pt x="2155180" y="23127"/>
                    <a:pt x="2160252" y="35371"/>
                    <a:pt x="2160252" y="48138"/>
                  </a:cubicBezTo>
                  <a:lnTo>
                    <a:pt x="2160252" y="966424"/>
                  </a:lnTo>
                  <a:cubicBezTo>
                    <a:pt x="2160252" y="979191"/>
                    <a:pt x="2155180" y="991435"/>
                    <a:pt x="2146152" y="1000462"/>
                  </a:cubicBezTo>
                  <a:cubicBezTo>
                    <a:pt x="2137125" y="1009490"/>
                    <a:pt x="2124881" y="1014562"/>
                    <a:pt x="2112114" y="1014562"/>
                  </a:cubicBezTo>
                  <a:lnTo>
                    <a:pt x="48138" y="1014562"/>
                  </a:lnTo>
                  <a:cubicBezTo>
                    <a:pt x="21552" y="1014562"/>
                    <a:pt x="0" y="993010"/>
                    <a:pt x="0" y="966424"/>
                  </a:cubicBezTo>
                  <a:lnTo>
                    <a:pt x="0" y="48138"/>
                  </a:lnTo>
                  <a:cubicBezTo>
                    <a:pt x="0" y="21552"/>
                    <a:pt x="21552" y="0"/>
                    <a:pt x="48138" y="0"/>
                  </a:cubicBezTo>
                  <a:close/>
                </a:path>
              </a:pathLst>
            </a:custGeom>
            <a:solidFill>
              <a:srgbClr val="FFFFFF"/>
            </a:solidFill>
            <a:ln w="38100" cap="rnd">
              <a:solidFill>
                <a:srgbClr val="000000"/>
              </a:solidFill>
              <a:prstDash val="solid"/>
              <a:round/>
            </a:ln>
          </p:spPr>
        </p:sp>
        <p:sp>
          <p:nvSpPr>
            <p:cNvPr id="40" name="TextBox 40"/>
            <p:cNvSpPr txBox="1"/>
            <p:nvPr/>
          </p:nvSpPr>
          <p:spPr>
            <a:xfrm>
              <a:off x="0" y="-38100"/>
              <a:ext cx="2160252" cy="1052662"/>
            </a:xfrm>
            <a:prstGeom prst="rect">
              <a:avLst/>
            </a:prstGeom>
          </p:spPr>
          <p:txBody>
            <a:bodyPr lIns="50800" tIns="50800" rIns="50800" bIns="50800" rtlCol="0" anchor="ctr"/>
            <a:lstStyle/>
            <a:p>
              <a:pPr algn="ctr">
                <a:lnSpc>
                  <a:spcPts val="2239"/>
                </a:lnSpc>
              </a:pPr>
              <a:endParaRPr/>
            </a:p>
          </p:txBody>
        </p:sp>
      </p:grpSp>
      <p:sp>
        <p:nvSpPr>
          <p:cNvPr id="41" name="TextBox 41"/>
          <p:cNvSpPr txBox="1"/>
          <p:nvPr/>
        </p:nvSpPr>
        <p:spPr>
          <a:xfrm>
            <a:off x="6062252" y="5989661"/>
            <a:ext cx="7602466" cy="923330"/>
          </a:xfrm>
          <a:prstGeom prst="rect">
            <a:avLst/>
          </a:prstGeom>
        </p:spPr>
        <p:txBody>
          <a:bodyPr lIns="0" tIns="0" rIns="0" bIns="0" rtlCol="0" anchor="t">
            <a:spAutoFit/>
          </a:bodyPr>
          <a:lstStyle/>
          <a:p>
            <a:pPr lvl="0" rtl="0"/>
            <a:r>
              <a:rPr lang="en-GB" sz="2000" kern="1200" dirty="0">
                <a:latin typeface="Montserrat" pitchFamily="2" charset="0"/>
              </a:rPr>
              <a:t>Candidates who pass the GSR </a:t>
            </a:r>
            <a:r>
              <a:rPr lang="en-GB" sz="2000" kern="1200" dirty="0">
                <a:solidFill>
                  <a:prstClr val="black">
                    <a:hueOff val="0"/>
                    <a:satOff val="0"/>
                    <a:lumOff val="0"/>
                    <a:alphaOff val="0"/>
                  </a:prstClr>
                </a:solidFill>
                <a:latin typeface="Montserrat" pitchFamily="2" charset="0"/>
              </a:rPr>
              <a:t>Knowledge Test will then have their application reviewed to see if their qualifications meet the criteria.</a:t>
            </a:r>
          </a:p>
        </p:txBody>
      </p:sp>
      <p:sp>
        <p:nvSpPr>
          <p:cNvPr id="42" name="Freeform 42"/>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43" name="Freeform 43"/>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5"/>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miling at another person&#10;&#10;Description automatically generated">
            <a:extLst>
              <a:ext uri="{FF2B5EF4-FFF2-40B4-BE49-F238E27FC236}">
                <a16:creationId xmlns:a16="http://schemas.microsoft.com/office/drawing/2014/main" id="{D7143C0B-76D2-5D78-FDF4-8CCC8935C1EC}"/>
              </a:ext>
            </a:extLst>
          </p:cNvPr>
          <p:cNvPicPr>
            <a:picLocks noChangeAspect="1"/>
          </p:cNvPicPr>
          <p:nvPr/>
        </p:nvPicPr>
        <p:blipFill rotWithShape="1">
          <a:blip r:embed="rId2">
            <a:extLst>
              <a:ext uri="{28A0092B-C50C-407E-A947-70E740481C1C}">
                <a14:useLocalDpi xmlns:a14="http://schemas.microsoft.com/office/drawing/2010/main" val="0"/>
              </a:ext>
            </a:extLst>
          </a:blip>
          <a:srcRect r="50019"/>
          <a:stretch/>
        </p:blipFill>
        <p:spPr>
          <a:xfrm>
            <a:off x="13177187" y="-26551"/>
            <a:ext cx="5154755" cy="10313551"/>
          </a:xfrm>
          <a:prstGeom prst="rect">
            <a:avLst/>
          </a:prstGeom>
        </p:spPr>
      </p:pic>
      <p:sp>
        <p:nvSpPr>
          <p:cNvPr id="4" name="Freeform 4"/>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5" name="AutoShape 5"/>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6" name="Group 6"/>
          <p:cNvGrpSpPr/>
          <p:nvPr/>
        </p:nvGrpSpPr>
        <p:grpSpPr>
          <a:xfrm>
            <a:off x="16689149" y="458549"/>
            <a:ext cx="1140303" cy="1140303"/>
            <a:chOff x="0" y="0"/>
            <a:chExt cx="1520404" cy="1520404"/>
          </a:xfrm>
        </p:grpSpPr>
        <p:sp>
          <p:nvSpPr>
            <p:cNvPr id="7" name="Freeform 7"/>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7"/>
              <a:stretch>
                <a:fillRect/>
              </a:stretch>
            </a:blipFill>
          </p:spPr>
        </p:sp>
      </p:grpSp>
      <p:sp>
        <p:nvSpPr>
          <p:cNvPr id="9" name="TextBox 9"/>
          <p:cNvSpPr txBox="1"/>
          <p:nvPr/>
        </p:nvSpPr>
        <p:spPr>
          <a:xfrm>
            <a:off x="1402663" y="1076325"/>
            <a:ext cx="8726524" cy="1025922"/>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Hello</a:t>
            </a:r>
          </a:p>
        </p:txBody>
      </p:sp>
      <p:sp>
        <p:nvSpPr>
          <p:cNvPr id="10" name="TextBox 10"/>
          <p:cNvSpPr txBox="1"/>
          <p:nvPr/>
        </p:nvSpPr>
        <p:spPr>
          <a:xfrm>
            <a:off x="1402663" y="2862295"/>
            <a:ext cx="11065561" cy="4893968"/>
          </a:xfrm>
          <a:prstGeom prst="rect">
            <a:avLst/>
          </a:prstGeom>
        </p:spPr>
        <p:txBody>
          <a:bodyPr wrap="square" lIns="0" tIns="0" rIns="0" bIns="0" rtlCol="0" anchor="t">
            <a:spAutoFit/>
          </a:bodyPr>
          <a:lstStyle/>
          <a:p>
            <a:pPr>
              <a:lnSpc>
                <a:spcPts val="3499"/>
              </a:lnSpc>
            </a:pPr>
            <a:r>
              <a:rPr lang="en-US" sz="2400" dirty="0">
                <a:solidFill>
                  <a:srgbClr val="000000"/>
                </a:solidFill>
                <a:latin typeface="Montserrat" pitchFamily="2" charset="0"/>
              </a:rPr>
              <a:t>Today’s session will cover:</a:t>
            </a:r>
          </a:p>
          <a:p>
            <a:pPr>
              <a:lnSpc>
                <a:spcPts val="3499"/>
              </a:lnSpc>
            </a:pPr>
            <a:endParaRPr lang="en-US" sz="2499" dirty="0">
              <a:solidFill>
                <a:srgbClr val="000000"/>
              </a:solidFill>
              <a:latin typeface="Montserrat" pitchFamily="2" charset="0"/>
            </a:endParaRPr>
          </a:p>
          <a:p>
            <a:pPr marL="539115" lvl="1" indent="-269875">
              <a:lnSpc>
                <a:spcPts val="3499"/>
              </a:lnSpc>
              <a:buFont typeface="Arial"/>
              <a:buChar char="•"/>
            </a:pPr>
            <a:r>
              <a:rPr lang="en-US" sz="2400" dirty="0">
                <a:solidFill>
                  <a:srgbClr val="000000"/>
                </a:solidFill>
                <a:latin typeface="Montserrat" pitchFamily="2" charset="0"/>
              </a:rPr>
              <a:t>An overview of the Government Social Research Profession (GSR)</a:t>
            </a:r>
          </a:p>
          <a:p>
            <a:pPr marL="539115" lvl="1" indent="-269875">
              <a:lnSpc>
                <a:spcPts val="3499"/>
              </a:lnSpc>
              <a:buFont typeface="Arial"/>
              <a:buChar char="•"/>
            </a:pPr>
            <a:r>
              <a:rPr lang="en-US" sz="2400" dirty="0">
                <a:solidFill>
                  <a:srgbClr val="000000"/>
                </a:solidFill>
                <a:latin typeface="Montserrat" pitchFamily="2" charset="0"/>
              </a:rPr>
              <a:t>Overview of the GSR Research Officer role</a:t>
            </a:r>
          </a:p>
          <a:p>
            <a:pPr marL="539115" lvl="1" indent="-269875">
              <a:lnSpc>
                <a:spcPts val="3499"/>
              </a:lnSpc>
              <a:buFont typeface="Arial"/>
              <a:buChar char="•"/>
            </a:pPr>
            <a:r>
              <a:rPr lang="en-US" sz="2400" dirty="0">
                <a:solidFill>
                  <a:srgbClr val="000000"/>
                </a:solidFill>
                <a:latin typeface="Montserrat" pitchFamily="2" charset="0"/>
              </a:rPr>
              <a:t>Hear from a current Research Officer</a:t>
            </a:r>
          </a:p>
          <a:p>
            <a:pPr marL="539115" lvl="1" indent="-269875">
              <a:lnSpc>
                <a:spcPts val="3499"/>
              </a:lnSpc>
              <a:buFont typeface="Arial"/>
              <a:buChar char="•"/>
            </a:pPr>
            <a:r>
              <a:rPr lang="en-US" sz="2400" dirty="0">
                <a:solidFill>
                  <a:srgbClr val="000000"/>
                </a:solidFill>
                <a:latin typeface="Montserrat" pitchFamily="2" charset="0"/>
              </a:rPr>
              <a:t>Information about the application process</a:t>
            </a:r>
          </a:p>
          <a:p>
            <a:pPr marL="539115" lvl="1" indent="-269875">
              <a:lnSpc>
                <a:spcPts val="3499"/>
              </a:lnSpc>
              <a:buFont typeface="Arial"/>
              <a:buChar char="•"/>
            </a:pPr>
            <a:r>
              <a:rPr lang="en-US" sz="2400" dirty="0">
                <a:solidFill>
                  <a:srgbClr val="000000"/>
                </a:solidFill>
                <a:latin typeface="Montserrat" pitchFamily="2" charset="0"/>
              </a:rPr>
              <a:t>Q&amp;A session</a:t>
            </a:r>
          </a:p>
          <a:p>
            <a:pPr>
              <a:lnSpc>
                <a:spcPts val="3499"/>
              </a:lnSpc>
            </a:pPr>
            <a:endParaRPr lang="en-US" sz="2499" dirty="0">
              <a:solidFill>
                <a:srgbClr val="000000"/>
              </a:solidFill>
              <a:latin typeface="HelveticaNeue 3"/>
            </a:endParaRPr>
          </a:p>
          <a:p>
            <a:pPr>
              <a:lnSpc>
                <a:spcPts val="3499"/>
              </a:lnSpc>
            </a:pPr>
            <a:r>
              <a:rPr lang="en-US" sz="2000" b="1" dirty="0">
                <a:solidFill>
                  <a:srgbClr val="000000"/>
                </a:solidFill>
                <a:latin typeface="Montserrat" pitchFamily="2" charset="0"/>
              </a:rPr>
              <a:t>Please keep your cameras and microphones off for the duration of the session  and submit your questions in the chat.</a:t>
            </a:r>
          </a:p>
          <a:p>
            <a:pPr>
              <a:lnSpc>
                <a:spcPts val="3499"/>
              </a:lnSpc>
            </a:pPr>
            <a:endParaRPr lang="en-US" sz="2499" dirty="0">
              <a:solidFill>
                <a:srgbClr val="000000"/>
              </a:solidFill>
              <a:latin typeface="HelveticaNeue 3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99AF6DF-1682-0046-7E84-8AD7C6FC80DA}"/>
              </a:ext>
            </a:extLst>
          </p:cNvPr>
          <p:cNvSpPr/>
          <p:nvPr/>
        </p:nvSpPr>
        <p:spPr>
          <a:xfrm>
            <a:off x="11966713" y="3377595"/>
            <a:ext cx="1991051"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4A5AB8C6-1A08-0892-B328-9B02C8C08D53}"/>
              </a:ext>
            </a:extLst>
          </p:cNvPr>
          <p:cNvSpPr/>
          <p:nvPr/>
        </p:nvSpPr>
        <p:spPr>
          <a:xfrm>
            <a:off x="9768008" y="3394556"/>
            <a:ext cx="1880654"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E6F255DF-FE36-2C83-F878-C79ED30BC6C1}"/>
              </a:ext>
            </a:extLst>
          </p:cNvPr>
          <p:cNvSpPr/>
          <p:nvPr/>
        </p:nvSpPr>
        <p:spPr>
          <a:xfrm>
            <a:off x="1284392" y="3362570"/>
            <a:ext cx="8202206" cy="1768428"/>
          </a:xfrm>
          <a:prstGeom prst="roundRect">
            <a:avLst/>
          </a:prstGeom>
          <a:solidFill>
            <a:srgbClr val="FFD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0A5DE"/>
              </a:solidFill>
            </a:endParaRPr>
          </a:p>
        </p:txBody>
      </p:sp>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4027119" y="9258300"/>
            <a:ext cx="4260881" cy="778360"/>
            <a:chOff x="0" y="0"/>
            <a:chExt cx="1760158" cy="321538"/>
          </a:xfrm>
        </p:grpSpPr>
        <p:sp>
          <p:nvSpPr>
            <p:cNvPr id="5" name="Freeform 5"/>
            <p:cNvSpPr/>
            <p:nvPr/>
          </p:nvSpPr>
          <p:spPr>
            <a:xfrm>
              <a:off x="0" y="0"/>
              <a:ext cx="1760158" cy="321538"/>
            </a:xfrm>
            <a:custGeom>
              <a:avLst/>
              <a:gdLst/>
              <a:ahLst/>
              <a:cxnLst/>
              <a:rect l="l" t="t" r="r" b="b"/>
              <a:pathLst>
                <a:path w="1760158" h="321538">
                  <a:moveTo>
                    <a:pt x="0" y="0"/>
                  </a:moveTo>
                  <a:lnTo>
                    <a:pt x="1760158" y="0"/>
                  </a:lnTo>
                  <a:lnTo>
                    <a:pt x="1760158" y="321538"/>
                  </a:lnTo>
                  <a:lnTo>
                    <a:pt x="0" y="321538"/>
                  </a:lnTo>
                  <a:close/>
                </a:path>
              </a:pathLst>
            </a:custGeom>
            <a:solidFill>
              <a:srgbClr val="FFFFFF"/>
            </a:solidFill>
          </p:spPr>
        </p:sp>
        <p:sp>
          <p:nvSpPr>
            <p:cNvPr id="6" name="TextBox 6"/>
            <p:cNvSpPr txBox="1"/>
            <p:nvPr/>
          </p:nvSpPr>
          <p:spPr>
            <a:xfrm>
              <a:off x="0" y="-38100"/>
              <a:ext cx="1760158" cy="359638"/>
            </a:xfrm>
            <a:prstGeom prst="rect">
              <a:avLst/>
            </a:prstGeom>
          </p:spPr>
          <p:txBody>
            <a:bodyPr lIns="32388" tIns="32388" rIns="32388" bIns="32388" rtlCol="0" anchor="ctr"/>
            <a:lstStyle/>
            <a:p>
              <a:pPr algn="ctr">
                <a:lnSpc>
                  <a:spcPts val="2239"/>
                </a:lnSpc>
              </a:pPr>
              <a:endParaRPr/>
            </a:p>
          </p:txBody>
        </p:sp>
      </p:grpSp>
      <p:sp>
        <p:nvSpPr>
          <p:cNvPr id="11" name="TextBox 11"/>
          <p:cNvSpPr txBox="1"/>
          <p:nvPr/>
        </p:nvSpPr>
        <p:spPr>
          <a:xfrm>
            <a:off x="1402663" y="1076325"/>
            <a:ext cx="11072682" cy="2051844"/>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How to apply:</a:t>
            </a:r>
            <a:r>
              <a:rPr lang="en-US" sz="8000" dirty="0">
                <a:solidFill>
                  <a:srgbClr val="BF311A"/>
                </a:solidFill>
                <a:latin typeface="Montserrat Black" pitchFamily="2" charset="0"/>
              </a:rPr>
              <a:t> </a:t>
            </a:r>
            <a:br>
              <a:rPr lang="en-US" sz="8000" dirty="0">
                <a:solidFill>
                  <a:srgbClr val="BF311A"/>
                </a:solidFill>
                <a:latin typeface="Montserrat Black" pitchFamily="2" charset="0"/>
              </a:rPr>
            </a:br>
            <a:r>
              <a:rPr lang="en-US" sz="8000" dirty="0">
                <a:solidFill>
                  <a:srgbClr val="FFD957"/>
                </a:solidFill>
                <a:latin typeface="Montserrat Black" pitchFamily="2" charset="0"/>
              </a:rPr>
              <a:t>the interview</a:t>
            </a:r>
          </a:p>
        </p:txBody>
      </p:sp>
      <p:grpSp>
        <p:nvGrpSpPr>
          <p:cNvPr id="22" name="Group 22"/>
          <p:cNvGrpSpPr/>
          <p:nvPr/>
        </p:nvGrpSpPr>
        <p:grpSpPr>
          <a:xfrm>
            <a:off x="9774058" y="5299122"/>
            <a:ext cx="2023937" cy="3854403"/>
            <a:chOff x="0" y="0"/>
            <a:chExt cx="533053" cy="1015151"/>
          </a:xfrm>
        </p:grpSpPr>
        <p:sp>
          <p:nvSpPr>
            <p:cNvPr id="23" name="Freeform 23"/>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24" name="TextBox 24"/>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grpSp>
        <p:nvGrpSpPr>
          <p:cNvPr id="25" name="Group 25"/>
          <p:cNvGrpSpPr/>
          <p:nvPr/>
        </p:nvGrpSpPr>
        <p:grpSpPr>
          <a:xfrm>
            <a:off x="11933827" y="5299122"/>
            <a:ext cx="2023937" cy="3854403"/>
            <a:chOff x="0" y="0"/>
            <a:chExt cx="533053" cy="1015151"/>
          </a:xfrm>
        </p:grpSpPr>
        <p:sp>
          <p:nvSpPr>
            <p:cNvPr id="26" name="Freeform 26"/>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27" name="TextBox 27"/>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4" name="TextBox 34"/>
          <p:cNvSpPr txBox="1"/>
          <p:nvPr/>
        </p:nvSpPr>
        <p:spPr>
          <a:xfrm>
            <a:off x="1571852" y="3942104"/>
            <a:ext cx="7447563" cy="514500"/>
          </a:xfrm>
          <a:prstGeom prst="rect">
            <a:avLst/>
          </a:prstGeom>
        </p:spPr>
        <p:txBody>
          <a:bodyPr lIns="0" tIns="0" rIns="0" bIns="0" rtlCol="0" anchor="t">
            <a:spAutoFit/>
          </a:bodyPr>
          <a:lstStyle/>
          <a:p>
            <a:pPr>
              <a:lnSpc>
                <a:spcPts val="4409"/>
              </a:lnSpc>
            </a:pPr>
            <a:r>
              <a:rPr lang="en-US" sz="3150" dirty="0">
                <a:solidFill>
                  <a:schemeClr val="tx2">
                    <a:lumMod val="50000"/>
                  </a:schemeClr>
                </a:solidFill>
                <a:latin typeface="HelveticaNeue 4"/>
              </a:rPr>
              <a:t>Booking Interview</a:t>
            </a:r>
          </a:p>
        </p:txBody>
      </p:sp>
      <p:sp>
        <p:nvSpPr>
          <p:cNvPr id="35" name="TextBox 35"/>
          <p:cNvSpPr txBox="1"/>
          <p:nvPr/>
        </p:nvSpPr>
        <p:spPr>
          <a:xfrm>
            <a:off x="9953762" y="3962018"/>
            <a:ext cx="1694900" cy="327269"/>
          </a:xfrm>
          <a:prstGeom prst="rect">
            <a:avLst/>
          </a:prstGeom>
        </p:spPr>
        <p:txBody>
          <a:bodyPr wrap="square" lIns="0" tIns="0" rIns="0" bIns="0" rtlCol="0" anchor="t">
            <a:spAutoFit/>
          </a:bodyPr>
          <a:lstStyle/>
          <a:p>
            <a:pPr>
              <a:lnSpc>
                <a:spcPts val="2800"/>
              </a:lnSpc>
            </a:pPr>
            <a:r>
              <a:rPr lang="en-US" sz="2000" dirty="0">
                <a:solidFill>
                  <a:srgbClr val="FFFFFF"/>
                </a:solidFill>
                <a:latin typeface="HelveticaNeue 4"/>
              </a:rPr>
              <a:t>Presentation</a:t>
            </a:r>
          </a:p>
        </p:txBody>
      </p:sp>
      <p:sp>
        <p:nvSpPr>
          <p:cNvPr id="36" name="TextBox 36"/>
          <p:cNvSpPr txBox="1"/>
          <p:nvPr/>
        </p:nvSpPr>
        <p:spPr>
          <a:xfrm>
            <a:off x="12175287" y="3977680"/>
            <a:ext cx="1205976" cy="327269"/>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Questions</a:t>
            </a:r>
          </a:p>
        </p:txBody>
      </p:sp>
      <p:grpSp>
        <p:nvGrpSpPr>
          <p:cNvPr id="38" name="Group 38"/>
          <p:cNvGrpSpPr/>
          <p:nvPr/>
        </p:nvGrpSpPr>
        <p:grpSpPr>
          <a:xfrm>
            <a:off x="1290442" y="5372100"/>
            <a:ext cx="8202206" cy="3663903"/>
            <a:chOff x="0" y="0"/>
            <a:chExt cx="2160252" cy="964978"/>
          </a:xfrm>
        </p:grpSpPr>
        <p:sp>
          <p:nvSpPr>
            <p:cNvPr id="39" name="Freeform 39"/>
            <p:cNvSpPr/>
            <p:nvPr/>
          </p:nvSpPr>
          <p:spPr>
            <a:xfrm>
              <a:off x="0" y="0"/>
              <a:ext cx="2160252" cy="964979"/>
            </a:xfrm>
            <a:custGeom>
              <a:avLst/>
              <a:gdLst/>
              <a:ahLst/>
              <a:cxnLst/>
              <a:rect l="l" t="t" r="r" b="b"/>
              <a:pathLst>
                <a:path w="2160252" h="964979">
                  <a:moveTo>
                    <a:pt x="48138" y="0"/>
                  </a:moveTo>
                  <a:lnTo>
                    <a:pt x="2112114" y="0"/>
                  </a:lnTo>
                  <a:cubicBezTo>
                    <a:pt x="2124881" y="0"/>
                    <a:pt x="2137125" y="5072"/>
                    <a:pt x="2146152" y="14099"/>
                  </a:cubicBezTo>
                  <a:cubicBezTo>
                    <a:pt x="2155180" y="23127"/>
                    <a:pt x="2160252" y="35371"/>
                    <a:pt x="2160252" y="48138"/>
                  </a:cubicBezTo>
                  <a:lnTo>
                    <a:pt x="2160252" y="916840"/>
                  </a:lnTo>
                  <a:cubicBezTo>
                    <a:pt x="2160252" y="943426"/>
                    <a:pt x="2138699" y="964979"/>
                    <a:pt x="2112114" y="964979"/>
                  </a:cubicBezTo>
                  <a:lnTo>
                    <a:pt x="48138" y="964979"/>
                  </a:lnTo>
                  <a:cubicBezTo>
                    <a:pt x="21552" y="964979"/>
                    <a:pt x="0" y="943426"/>
                    <a:pt x="0" y="916840"/>
                  </a:cubicBezTo>
                  <a:lnTo>
                    <a:pt x="0" y="48138"/>
                  </a:lnTo>
                  <a:cubicBezTo>
                    <a:pt x="0" y="21552"/>
                    <a:pt x="21552" y="0"/>
                    <a:pt x="48138" y="0"/>
                  </a:cubicBezTo>
                  <a:close/>
                </a:path>
              </a:pathLst>
            </a:custGeom>
            <a:solidFill>
              <a:srgbClr val="FFFFFF"/>
            </a:solidFill>
            <a:ln w="38100" cap="rnd">
              <a:solidFill>
                <a:srgbClr val="000000"/>
              </a:solidFill>
              <a:prstDash val="solid"/>
              <a:round/>
            </a:ln>
          </p:spPr>
          <p:txBody>
            <a:bodyPr/>
            <a:lstStyle/>
            <a:p>
              <a:endParaRPr lang="en-GB" dirty="0"/>
            </a:p>
          </p:txBody>
        </p:sp>
        <p:sp>
          <p:nvSpPr>
            <p:cNvPr id="40" name="TextBox 40"/>
            <p:cNvSpPr txBox="1"/>
            <p:nvPr/>
          </p:nvSpPr>
          <p:spPr>
            <a:xfrm>
              <a:off x="0" y="-38100"/>
              <a:ext cx="2160252" cy="1003078"/>
            </a:xfrm>
            <a:prstGeom prst="rect">
              <a:avLst/>
            </a:prstGeom>
          </p:spPr>
          <p:txBody>
            <a:bodyPr lIns="50800" tIns="50800" rIns="50800" bIns="50800" rtlCol="0" anchor="ctr"/>
            <a:lstStyle/>
            <a:p>
              <a:pPr algn="ctr">
                <a:lnSpc>
                  <a:spcPts val="2239"/>
                </a:lnSpc>
              </a:pPr>
              <a:endParaRPr/>
            </a:p>
          </p:txBody>
        </p:sp>
      </p:grpSp>
      <p:sp>
        <p:nvSpPr>
          <p:cNvPr id="41" name="TextBox 41"/>
          <p:cNvSpPr txBox="1"/>
          <p:nvPr/>
        </p:nvSpPr>
        <p:spPr>
          <a:xfrm>
            <a:off x="1622561" y="6208689"/>
            <a:ext cx="7407290" cy="1846659"/>
          </a:xfrm>
          <a:prstGeom prst="rect">
            <a:avLst/>
          </a:prstGeom>
        </p:spPr>
        <p:txBody>
          <a:bodyPr lIns="0" tIns="0" rIns="0" bIns="0" rtlCol="0" anchor="t">
            <a:spAutoFit/>
          </a:bodyPr>
          <a:lstStyle/>
          <a:p>
            <a:pPr lvl="0" rtl="0"/>
            <a:r>
              <a:rPr lang="en-GB" sz="2000" dirty="0">
                <a:latin typeface="Montserrat" pitchFamily="2" charset="0"/>
              </a:rPr>
              <a:t>You will be invited to book an interview slot via Civil Service Jobs.</a:t>
            </a:r>
            <a:br>
              <a:rPr lang="en-GB" sz="2000" dirty="0">
                <a:latin typeface="Montserrat" pitchFamily="2" charset="0"/>
              </a:rPr>
            </a:br>
            <a:endParaRPr lang="en-GB" sz="2000" dirty="0">
              <a:latin typeface="Montserrat" pitchFamily="2" charset="0"/>
            </a:endParaRPr>
          </a:p>
          <a:p>
            <a:pPr lvl="0" rtl="0"/>
            <a:r>
              <a:rPr lang="en-GB" sz="2000" dirty="0">
                <a:latin typeface="Montserrat" pitchFamily="2" charset="0"/>
              </a:rPr>
              <a:t> The interviews will be held virtually on Microsoft Teams</a:t>
            </a:r>
            <a:endParaRPr lang="en-US" sz="2000" dirty="0">
              <a:latin typeface="Montserrat" pitchFamily="2" charset="0"/>
            </a:endParaRPr>
          </a:p>
          <a:p>
            <a:pPr lvl="0" rtl="0"/>
            <a:r>
              <a:rPr lang="en-GB" sz="2000" dirty="0">
                <a:latin typeface="Montserrat" pitchFamily="2" charset="0"/>
              </a:rPr>
              <a:t>Interviews are expected to take place between 29/04/2024 and 24/05/2024</a:t>
            </a:r>
            <a:endParaRPr lang="en-GB" sz="2000" dirty="0">
              <a:highlight>
                <a:srgbClr val="FFFF00"/>
              </a:highlight>
              <a:latin typeface="Montserrat" pitchFamily="2" charset="0"/>
            </a:endParaRPr>
          </a:p>
        </p:txBody>
      </p:sp>
      <p:sp>
        <p:nvSpPr>
          <p:cNvPr id="42" name="Freeform 42"/>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43" name="Freeform 43"/>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4"/>
            <a:stretch>
              <a:fillRect/>
            </a:stretch>
          </a:blipFill>
        </p:spPr>
      </p:sp>
    </p:spTree>
    <p:extLst>
      <p:ext uri="{BB962C8B-B14F-4D97-AF65-F5344CB8AC3E}">
        <p14:creationId xmlns:p14="http://schemas.microsoft.com/office/powerpoint/2010/main" val="2284511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99A20A2-2D2E-B2DA-2B72-CE468A110928}"/>
              </a:ext>
            </a:extLst>
          </p:cNvPr>
          <p:cNvSpPr/>
          <p:nvPr/>
        </p:nvSpPr>
        <p:spPr>
          <a:xfrm>
            <a:off x="12139303" y="3377595"/>
            <a:ext cx="1922418"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BFAB8D1-B585-7293-D949-EB52DD2B3BE5}"/>
              </a:ext>
            </a:extLst>
          </p:cNvPr>
          <p:cNvSpPr/>
          <p:nvPr/>
        </p:nvSpPr>
        <p:spPr>
          <a:xfrm>
            <a:off x="3578405" y="3414988"/>
            <a:ext cx="8202206" cy="1768428"/>
          </a:xfrm>
          <a:prstGeom prst="roundRect">
            <a:avLst/>
          </a:prstGeom>
          <a:solidFill>
            <a:srgbClr val="FFD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0A5DE"/>
              </a:solidFill>
            </a:endParaRPr>
          </a:p>
        </p:txBody>
      </p:sp>
      <p:sp>
        <p:nvSpPr>
          <p:cNvPr id="5" name="Rectangle: Rounded Corners 4">
            <a:extLst>
              <a:ext uri="{FF2B5EF4-FFF2-40B4-BE49-F238E27FC236}">
                <a16:creationId xmlns:a16="http://schemas.microsoft.com/office/drawing/2014/main" id="{91F9B864-1E1F-7038-F72A-9584D4F0F09C}"/>
              </a:ext>
            </a:extLst>
          </p:cNvPr>
          <p:cNvSpPr/>
          <p:nvPr/>
        </p:nvSpPr>
        <p:spPr>
          <a:xfrm>
            <a:off x="1351722" y="3414988"/>
            <a:ext cx="1962657"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1" name="TextBox 11"/>
          <p:cNvSpPr txBox="1"/>
          <p:nvPr/>
        </p:nvSpPr>
        <p:spPr>
          <a:xfrm>
            <a:off x="1402663" y="1076325"/>
            <a:ext cx="11072682" cy="2051844"/>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How to apply:</a:t>
            </a:r>
            <a:r>
              <a:rPr lang="en-US" sz="8000" dirty="0">
                <a:solidFill>
                  <a:srgbClr val="BF311A"/>
                </a:solidFill>
                <a:latin typeface="Montserrat Black" pitchFamily="2" charset="0"/>
              </a:rPr>
              <a:t> </a:t>
            </a:r>
            <a:br>
              <a:rPr lang="en-US" sz="8000" dirty="0">
                <a:solidFill>
                  <a:srgbClr val="BF311A"/>
                </a:solidFill>
                <a:latin typeface="Montserrat Black" pitchFamily="2" charset="0"/>
              </a:rPr>
            </a:br>
            <a:r>
              <a:rPr lang="en-US" sz="8000" dirty="0">
                <a:solidFill>
                  <a:srgbClr val="FFD957"/>
                </a:solidFill>
                <a:latin typeface="Montserrat Black" pitchFamily="2" charset="0"/>
              </a:rPr>
              <a:t>the interview</a:t>
            </a:r>
          </a:p>
        </p:txBody>
      </p:sp>
      <p:sp>
        <p:nvSpPr>
          <p:cNvPr id="15" name="TextBox 15"/>
          <p:cNvSpPr txBox="1"/>
          <p:nvPr/>
        </p:nvSpPr>
        <p:spPr>
          <a:xfrm>
            <a:off x="12341571" y="3951629"/>
            <a:ext cx="1205976" cy="701675"/>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Personal </a:t>
            </a:r>
          </a:p>
          <a:p>
            <a:pPr>
              <a:lnSpc>
                <a:spcPts val="2800"/>
              </a:lnSpc>
            </a:pPr>
            <a:r>
              <a:rPr lang="en-US" sz="2000" dirty="0">
                <a:solidFill>
                  <a:srgbClr val="FFFFFF"/>
                </a:solidFill>
                <a:latin typeface="HelveticaNeue 4"/>
              </a:rPr>
              <a:t>statement</a:t>
            </a:r>
          </a:p>
        </p:txBody>
      </p:sp>
      <p:sp>
        <p:nvSpPr>
          <p:cNvPr id="16" name="TextBox 16"/>
          <p:cNvSpPr txBox="1"/>
          <p:nvPr/>
        </p:nvSpPr>
        <p:spPr>
          <a:xfrm>
            <a:off x="14239349" y="3889399"/>
            <a:ext cx="1664949" cy="701675"/>
          </a:xfrm>
          <a:prstGeom prst="rect">
            <a:avLst/>
          </a:prstGeom>
        </p:spPr>
        <p:txBody>
          <a:bodyPr lIns="0" tIns="0" rIns="0" bIns="0" rtlCol="0" anchor="t">
            <a:spAutoFit/>
          </a:bodyPr>
          <a:lstStyle/>
          <a:p>
            <a:pPr>
              <a:lnSpc>
                <a:spcPts val="2800"/>
              </a:lnSpc>
            </a:pPr>
            <a:r>
              <a:rPr lang="en-US" sz="2000">
                <a:solidFill>
                  <a:srgbClr val="FFFFFF"/>
                </a:solidFill>
                <a:latin typeface="HelveticaNeue 4"/>
              </a:rPr>
              <a:t>Assessment  </a:t>
            </a:r>
          </a:p>
          <a:p>
            <a:pPr>
              <a:lnSpc>
                <a:spcPts val="2800"/>
              </a:lnSpc>
            </a:pPr>
            <a:r>
              <a:rPr lang="en-US" sz="2000">
                <a:solidFill>
                  <a:srgbClr val="FFFFFF"/>
                </a:solidFill>
                <a:latin typeface="HelveticaNeue 4"/>
              </a:rPr>
              <a:t>Centre​</a:t>
            </a:r>
          </a:p>
        </p:txBody>
      </p:sp>
      <p:grpSp>
        <p:nvGrpSpPr>
          <p:cNvPr id="23" name="Group 23"/>
          <p:cNvGrpSpPr/>
          <p:nvPr/>
        </p:nvGrpSpPr>
        <p:grpSpPr>
          <a:xfrm>
            <a:off x="12066360" y="5269563"/>
            <a:ext cx="2023937" cy="3854403"/>
            <a:chOff x="0" y="0"/>
            <a:chExt cx="533053" cy="1015151"/>
          </a:xfrm>
        </p:grpSpPr>
        <p:sp>
          <p:nvSpPr>
            <p:cNvPr id="24" name="Freeform 24"/>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25" name="TextBox 25"/>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2" name="TextBox 32"/>
          <p:cNvSpPr txBox="1"/>
          <p:nvPr/>
        </p:nvSpPr>
        <p:spPr>
          <a:xfrm>
            <a:off x="3881539" y="3951629"/>
            <a:ext cx="7447563" cy="514500"/>
          </a:xfrm>
          <a:prstGeom prst="rect">
            <a:avLst/>
          </a:prstGeom>
        </p:spPr>
        <p:txBody>
          <a:bodyPr lIns="0" tIns="0" rIns="0" bIns="0" rtlCol="0" anchor="t">
            <a:spAutoFit/>
          </a:bodyPr>
          <a:lstStyle/>
          <a:p>
            <a:pPr>
              <a:lnSpc>
                <a:spcPts val="4409"/>
              </a:lnSpc>
            </a:pPr>
            <a:r>
              <a:rPr lang="en-US" sz="3150" dirty="0">
                <a:solidFill>
                  <a:schemeClr val="tx2">
                    <a:lumMod val="50000"/>
                  </a:schemeClr>
                </a:solidFill>
                <a:latin typeface="HelveticaNeue 4"/>
              </a:rPr>
              <a:t>Presentation</a:t>
            </a:r>
          </a:p>
        </p:txBody>
      </p:sp>
      <p:grpSp>
        <p:nvGrpSpPr>
          <p:cNvPr id="36" name="Group 36"/>
          <p:cNvGrpSpPr/>
          <p:nvPr/>
        </p:nvGrpSpPr>
        <p:grpSpPr>
          <a:xfrm>
            <a:off x="1290442" y="5308647"/>
            <a:ext cx="2023937" cy="3854403"/>
            <a:chOff x="0" y="0"/>
            <a:chExt cx="533053" cy="1015151"/>
          </a:xfrm>
        </p:grpSpPr>
        <p:sp>
          <p:nvSpPr>
            <p:cNvPr id="37" name="Freeform 37"/>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38" name="TextBox 38"/>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9" name="TextBox 39"/>
          <p:cNvSpPr txBox="1"/>
          <p:nvPr/>
        </p:nvSpPr>
        <p:spPr>
          <a:xfrm>
            <a:off x="1616660" y="3882127"/>
            <a:ext cx="1480360" cy="686342"/>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Booking Interview</a:t>
            </a:r>
          </a:p>
        </p:txBody>
      </p:sp>
      <p:grpSp>
        <p:nvGrpSpPr>
          <p:cNvPr id="42" name="Group 42"/>
          <p:cNvGrpSpPr/>
          <p:nvPr/>
        </p:nvGrpSpPr>
        <p:grpSpPr>
          <a:xfrm>
            <a:off x="3600128" y="5308647"/>
            <a:ext cx="8202206" cy="3822605"/>
            <a:chOff x="0" y="0"/>
            <a:chExt cx="2160252" cy="1006777"/>
          </a:xfrm>
        </p:grpSpPr>
        <p:sp>
          <p:nvSpPr>
            <p:cNvPr id="43" name="Freeform 43"/>
            <p:cNvSpPr/>
            <p:nvPr/>
          </p:nvSpPr>
          <p:spPr>
            <a:xfrm>
              <a:off x="0" y="0"/>
              <a:ext cx="2160252" cy="1006777"/>
            </a:xfrm>
            <a:custGeom>
              <a:avLst/>
              <a:gdLst/>
              <a:ahLst/>
              <a:cxnLst/>
              <a:rect l="l" t="t" r="r" b="b"/>
              <a:pathLst>
                <a:path w="2160252" h="1006777">
                  <a:moveTo>
                    <a:pt x="48138" y="0"/>
                  </a:moveTo>
                  <a:lnTo>
                    <a:pt x="2112114" y="0"/>
                  </a:lnTo>
                  <a:cubicBezTo>
                    <a:pt x="2124881" y="0"/>
                    <a:pt x="2137125" y="5072"/>
                    <a:pt x="2146152" y="14099"/>
                  </a:cubicBezTo>
                  <a:cubicBezTo>
                    <a:pt x="2155180" y="23127"/>
                    <a:pt x="2160252" y="35371"/>
                    <a:pt x="2160252" y="48138"/>
                  </a:cubicBezTo>
                  <a:lnTo>
                    <a:pt x="2160252" y="958639"/>
                  </a:lnTo>
                  <a:cubicBezTo>
                    <a:pt x="2160252" y="971406"/>
                    <a:pt x="2155180" y="983650"/>
                    <a:pt x="2146152" y="992677"/>
                  </a:cubicBezTo>
                  <a:cubicBezTo>
                    <a:pt x="2137125" y="1001705"/>
                    <a:pt x="2124881" y="1006777"/>
                    <a:pt x="2112114" y="1006777"/>
                  </a:cubicBezTo>
                  <a:lnTo>
                    <a:pt x="48138" y="1006777"/>
                  </a:lnTo>
                  <a:cubicBezTo>
                    <a:pt x="21552" y="1006777"/>
                    <a:pt x="0" y="985225"/>
                    <a:pt x="0" y="958639"/>
                  </a:cubicBezTo>
                  <a:lnTo>
                    <a:pt x="0" y="48138"/>
                  </a:lnTo>
                  <a:cubicBezTo>
                    <a:pt x="0" y="21552"/>
                    <a:pt x="21552" y="0"/>
                    <a:pt x="48138" y="0"/>
                  </a:cubicBezTo>
                  <a:close/>
                </a:path>
              </a:pathLst>
            </a:custGeom>
            <a:solidFill>
              <a:srgbClr val="FFFFFF"/>
            </a:solidFill>
            <a:ln w="38100" cap="rnd">
              <a:solidFill>
                <a:srgbClr val="000000"/>
              </a:solidFill>
              <a:prstDash val="solid"/>
              <a:round/>
            </a:ln>
          </p:spPr>
        </p:sp>
        <p:sp>
          <p:nvSpPr>
            <p:cNvPr id="44" name="TextBox 44"/>
            <p:cNvSpPr txBox="1"/>
            <p:nvPr/>
          </p:nvSpPr>
          <p:spPr>
            <a:xfrm>
              <a:off x="0" y="-38100"/>
              <a:ext cx="2160252" cy="1044877"/>
            </a:xfrm>
            <a:prstGeom prst="rect">
              <a:avLst/>
            </a:prstGeom>
          </p:spPr>
          <p:txBody>
            <a:bodyPr lIns="50800" tIns="50800" rIns="50800" bIns="50800" rtlCol="0" anchor="ctr"/>
            <a:lstStyle/>
            <a:p>
              <a:pPr algn="ctr">
                <a:lnSpc>
                  <a:spcPts val="2239"/>
                </a:lnSpc>
              </a:pPr>
              <a:endParaRPr/>
            </a:p>
          </p:txBody>
        </p:sp>
      </p:grpSp>
      <p:sp>
        <p:nvSpPr>
          <p:cNvPr id="45" name="TextBox 45"/>
          <p:cNvSpPr txBox="1"/>
          <p:nvPr/>
        </p:nvSpPr>
        <p:spPr>
          <a:xfrm>
            <a:off x="3921811" y="5999186"/>
            <a:ext cx="7602466" cy="2462213"/>
          </a:xfrm>
          <a:prstGeom prst="rect">
            <a:avLst/>
          </a:prstGeom>
        </p:spPr>
        <p:txBody>
          <a:bodyPr lIns="0" tIns="0" rIns="0" bIns="0" rtlCol="0" anchor="t">
            <a:spAutoFit/>
          </a:bodyPr>
          <a:lstStyle/>
          <a:p>
            <a:pPr lvl="0"/>
            <a:r>
              <a:rPr lang="en-GB" sz="2000" dirty="0">
                <a:latin typeface="Montserrat" pitchFamily="2" charset="0"/>
              </a:rPr>
              <a:t>The first part of the interview will be a 5 minute presentation</a:t>
            </a:r>
          </a:p>
          <a:p>
            <a:pPr lvl="0"/>
            <a:r>
              <a:rPr lang="en-GB" sz="2000" dirty="0">
                <a:latin typeface="Montserrat" pitchFamily="2" charset="0"/>
              </a:rPr>
              <a:t>Follow up questions will be asked to assess technical professional skills as a Social Researcher&gt;</a:t>
            </a:r>
            <a:br>
              <a:rPr lang="en-GB" sz="2000" dirty="0">
                <a:latin typeface="Montserrat" pitchFamily="2" charset="0"/>
              </a:rPr>
            </a:br>
            <a:endParaRPr lang="en-GB" sz="2000" dirty="0">
              <a:latin typeface="Montserrat" pitchFamily="2" charset="0"/>
            </a:endParaRPr>
          </a:p>
          <a:p>
            <a:pPr lvl="0"/>
            <a:r>
              <a:rPr lang="en-GB" sz="2000" dirty="0">
                <a:latin typeface="Montserrat" pitchFamily="2" charset="0"/>
              </a:rPr>
              <a:t>These questions will be in line with the whole GSR Technical Framework at RO Level (The Government Social Research Technical Framework - GOV.UK (www.gov.uk)</a:t>
            </a:r>
          </a:p>
        </p:txBody>
      </p:sp>
      <p:sp>
        <p:nvSpPr>
          <p:cNvPr id="46" name="Freeform 46"/>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47" name="Freeform 47"/>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4"/>
            <a:stretch>
              <a:fillRect/>
            </a:stretch>
          </a:blipFill>
        </p:spPr>
      </p:sp>
    </p:spTree>
    <p:extLst>
      <p:ext uri="{BB962C8B-B14F-4D97-AF65-F5344CB8AC3E}">
        <p14:creationId xmlns:p14="http://schemas.microsoft.com/office/powerpoint/2010/main" val="1410488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171AB81-AFA5-5D27-CA49-C6DC7503EE66}"/>
              </a:ext>
            </a:extLst>
          </p:cNvPr>
          <p:cNvSpPr/>
          <p:nvPr/>
        </p:nvSpPr>
        <p:spPr>
          <a:xfrm>
            <a:off x="5776539" y="3290904"/>
            <a:ext cx="8250580" cy="1768428"/>
          </a:xfrm>
          <a:prstGeom prst="roundRect">
            <a:avLst/>
          </a:prstGeom>
          <a:solidFill>
            <a:srgbClr val="FFD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0A5DE"/>
              </a:solidFill>
            </a:endParaRPr>
          </a:p>
        </p:txBody>
      </p:sp>
      <p:sp>
        <p:nvSpPr>
          <p:cNvPr id="7" name="Rectangle: Rounded Corners 6">
            <a:extLst>
              <a:ext uri="{FF2B5EF4-FFF2-40B4-BE49-F238E27FC236}">
                <a16:creationId xmlns:a16="http://schemas.microsoft.com/office/drawing/2014/main" id="{54E93F9D-7AAF-882F-C73A-62643A505DBD}"/>
              </a:ext>
            </a:extLst>
          </p:cNvPr>
          <p:cNvSpPr/>
          <p:nvPr/>
        </p:nvSpPr>
        <p:spPr>
          <a:xfrm>
            <a:off x="3619915" y="3388129"/>
            <a:ext cx="1938526"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F57E4266-7C93-097D-A056-075F3033DB88}"/>
              </a:ext>
            </a:extLst>
          </p:cNvPr>
          <p:cNvSpPr/>
          <p:nvPr/>
        </p:nvSpPr>
        <p:spPr>
          <a:xfrm>
            <a:off x="1354494" y="3414988"/>
            <a:ext cx="1981390"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4027119" y="9258300"/>
            <a:ext cx="4260881" cy="778360"/>
            <a:chOff x="0" y="0"/>
            <a:chExt cx="1760158" cy="321538"/>
          </a:xfrm>
        </p:grpSpPr>
        <p:sp>
          <p:nvSpPr>
            <p:cNvPr id="5" name="Freeform 5"/>
            <p:cNvSpPr/>
            <p:nvPr/>
          </p:nvSpPr>
          <p:spPr>
            <a:xfrm>
              <a:off x="0" y="0"/>
              <a:ext cx="1760158" cy="321538"/>
            </a:xfrm>
            <a:custGeom>
              <a:avLst/>
              <a:gdLst/>
              <a:ahLst/>
              <a:cxnLst/>
              <a:rect l="l" t="t" r="r" b="b"/>
              <a:pathLst>
                <a:path w="1760158" h="321538">
                  <a:moveTo>
                    <a:pt x="0" y="0"/>
                  </a:moveTo>
                  <a:lnTo>
                    <a:pt x="1760158" y="0"/>
                  </a:lnTo>
                  <a:lnTo>
                    <a:pt x="1760158" y="321538"/>
                  </a:lnTo>
                  <a:lnTo>
                    <a:pt x="0" y="321538"/>
                  </a:lnTo>
                  <a:close/>
                </a:path>
              </a:pathLst>
            </a:custGeom>
            <a:solidFill>
              <a:srgbClr val="FFFFFF"/>
            </a:solidFill>
          </p:spPr>
        </p:sp>
        <p:sp>
          <p:nvSpPr>
            <p:cNvPr id="6" name="TextBox 6"/>
            <p:cNvSpPr txBox="1"/>
            <p:nvPr/>
          </p:nvSpPr>
          <p:spPr>
            <a:xfrm>
              <a:off x="0" y="-38100"/>
              <a:ext cx="1760158" cy="359638"/>
            </a:xfrm>
            <a:prstGeom prst="rect">
              <a:avLst/>
            </a:prstGeom>
          </p:spPr>
          <p:txBody>
            <a:bodyPr lIns="32388" tIns="32388" rIns="32388" bIns="32388" rtlCol="0" anchor="ctr"/>
            <a:lstStyle/>
            <a:p>
              <a:pPr algn="ctr">
                <a:lnSpc>
                  <a:spcPts val="2239"/>
                </a:lnSpc>
              </a:pPr>
              <a:endParaRPr/>
            </a:p>
          </p:txBody>
        </p:sp>
      </p:grpSp>
      <p:sp>
        <p:nvSpPr>
          <p:cNvPr id="11" name="TextBox 11"/>
          <p:cNvSpPr txBox="1"/>
          <p:nvPr/>
        </p:nvSpPr>
        <p:spPr>
          <a:xfrm>
            <a:off x="1402663" y="1076325"/>
            <a:ext cx="11072682" cy="2051844"/>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How to apply:</a:t>
            </a:r>
            <a:r>
              <a:rPr lang="en-US" sz="8000" dirty="0">
                <a:solidFill>
                  <a:srgbClr val="BF311A"/>
                </a:solidFill>
                <a:latin typeface="Montserrat Black" pitchFamily="2" charset="0"/>
              </a:rPr>
              <a:t> </a:t>
            </a:r>
            <a:br>
              <a:rPr lang="en-US" sz="8000" dirty="0">
                <a:solidFill>
                  <a:srgbClr val="BF311A"/>
                </a:solidFill>
                <a:latin typeface="Montserrat Black" pitchFamily="2" charset="0"/>
              </a:rPr>
            </a:br>
            <a:r>
              <a:rPr lang="en-US" sz="8000" dirty="0">
                <a:solidFill>
                  <a:srgbClr val="FFD957"/>
                </a:solidFill>
                <a:latin typeface="Montserrat Black" pitchFamily="2" charset="0"/>
              </a:rPr>
              <a:t>the interview</a:t>
            </a:r>
          </a:p>
        </p:txBody>
      </p:sp>
      <p:grpSp>
        <p:nvGrpSpPr>
          <p:cNvPr id="22" name="Group 22"/>
          <p:cNvGrpSpPr/>
          <p:nvPr/>
        </p:nvGrpSpPr>
        <p:grpSpPr>
          <a:xfrm>
            <a:off x="1290442" y="5308647"/>
            <a:ext cx="2023937" cy="3854403"/>
            <a:chOff x="0" y="0"/>
            <a:chExt cx="533053" cy="1015151"/>
          </a:xfrm>
        </p:grpSpPr>
        <p:sp>
          <p:nvSpPr>
            <p:cNvPr id="23" name="Freeform 23"/>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24" name="TextBox 24"/>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25" name="TextBox 25"/>
          <p:cNvSpPr txBox="1"/>
          <p:nvPr/>
        </p:nvSpPr>
        <p:spPr>
          <a:xfrm>
            <a:off x="1537953" y="3924409"/>
            <a:ext cx="1480360" cy="686342"/>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Booking Interview</a:t>
            </a:r>
          </a:p>
        </p:txBody>
      </p:sp>
      <p:grpSp>
        <p:nvGrpSpPr>
          <p:cNvPr id="29" name="Group 29"/>
          <p:cNvGrpSpPr/>
          <p:nvPr/>
        </p:nvGrpSpPr>
        <p:grpSpPr>
          <a:xfrm>
            <a:off x="3600128" y="5269563"/>
            <a:ext cx="2023937" cy="3854403"/>
            <a:chOff x="0" y="0"/>
            <a:chExt cx="533053" cy="1015151"/>
          </a:xfrm>
        </p:grpSpPr>
        <p:sp>
          <p:nvSpPr>
            <p:cNvPr id="30" name="Freeform 30"/>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31" name="TextBox 31"/>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2" name="TextBox 32"/>
          <p:cNvSpPr txBox="1"/>
          <p:nvPr/>
        </p:nvSpPr>
        <p:spPr>
          <a:xfrm>
            <a:off x="3805862" y="3940311"/>
            <a:ext cx="1612468" cy="327269"/>
          </a:xfrm>
          <a:prstGeom prst="rect">
            <a:avLst/>
          </a:prstGeom>
        </p:spPr>
        <p:txBody>
          <a:bodyPr wrap="square" lIns="0" tIns="0" rIns="0" bIns="0" rtlCol="0" anchor="t">
            <a:spAutoFit/>
          </a:bodyPr>
          <a:lstStyle/>
          <a:p>
            <a:pPr>
              <a:lnSpc>
                <a:spcPts val="2800"/>
              </a:lnSpc>
            </a:pPr>
            <a:r>
              <a:rPr lang="en-US" sz="2000" dirty="0">
                <a:solidFill>
                  <a:srgbClr val="FFFFFF"/>
                </a:solidFill>
                <a:latin typeface="HelveticaNeue 4"/>
              </a:rPr>
              <a:t>Presentation</a:t>
            </a:r>
          </a:p>
        </p:txBody>
      </p:sp>
      <p:sp>
        <p:nvSpPr>
          <p:cNvPr id="33" name="TextBox 33"/>
          <p:cNvSpPr txBox="1"/>
          <p:nvPr/>
        </p:nvSpPr>
        <p:spPr>
          <a:xfrm>
            <a:off x="14371881" y="3859839"/>
            <a:ext cx="1664949" cy="701675"/>
          </a:xfrm>
          <a:prstGeom prst="rect">
            <a:avLst/>
          </a:prstGeom>
        </p:spPr>
        <p:txBody>
          <a:bodyPr lIns="0" tIns="0" rIns="0" bIns="0" rtlCol="0" anchor="t">
            <a:spAutoFit/>
          </a:bodyPr>
          <a:lstStyle/>
          <a:p>
            <a:pPr>
              <a:lnSpc>
                <a:spcPts val="2800"/>
              </a:lnSpc>
            </a:pPr>
            <a:r>
              <a:rPr lang="en-US" sz="2000">
                <a:solidFill>
                  <a:srgbClr val="FFFFFF"/>
                </a:solidFill>
                <a:latin typeface="HelveticaNeue 4"/>
              </a:rPr>
              <a:t>Assessment  </a:t>
            </a:r>
          </a:p>
          <a:p>
            <a:pPr>
              <a:lnSpc>
                <a:spcPts val="2800"/>
              </a:lnSpc>
            </a:pPr>
            <a:r>
              <a:rPr lang="en-US" sz="2000">
                <a:solidFill>
                  <a:srgbClr val="FFFFFF"/>
                </a:solidFill>
                <a:latin typeface="HelveticaNeue 4"/>
              </a:rPr>
              <a:t>Centre​</a:t>
            </a:r>
          </a:p>
        </p:txBody>
      </p:sp>
      <p:sp>
        <p:nvSpPr>
          <p:cNvPr id="37" name="TextBox 37"/>
          <p:cNvSpPr txBox="1"/>
          <p:nvPr/>
        </p:nvSpPr>
        <p:spPr>
          <a:xfrm>
            <a:off x="6062252" y="3848267"/>
            <a:ext cx="7447563" cy="514500"/>
          </a:xfrm>
          <a:prstGeom prst="rect">
            <a:avLst/>
          </a:prstGeom>
        </p:spPr>
        <p:txBody>
          <a:bodyPr lIns="0" tIns="0" rIns="0" bIns="0" rtlCol="0" anchor="t">
            <a:spAutoFit/>
          </a:bodyPr>
          <a:lstStyle/>
          <a:p>
            <a:pPr>
              <a:lnSpc>
                <a:spcPts val="4409"/>
              </a:lnSpc>
            </a:pPr>
            <a:r>
              <a:rPr lang="en-US" sz="3150" dirty="0">
                <a:solidFill>
                  <a:schemeClr val="accent1">
                    <a:lumMod val="50000"/>
                  </a:schemeClr>
                </a:solidFill>
                <a:latin typeface="HelveticaNeue 4"/>
              </a:rPr>
              <a:t>Questions</a:t>
            </a:r>
          </a:p>
        </p:txBody>
      </p:sp>
      <p:grpSp>
        <p:nvGrpSpPr>
          <p:cNvPr id="38" name="Group 38"/>
          <p:cNvGrpSpPr/>
          <p:nvPr/>
        </p:nvGrpSpPr>
        <p:grpSpPr>
          <a:xfrm>
            <a:off x="5740569" y="5269563"/>
            <a:ext cx="8202206" cy="3852165"/>
            <a:chOff x="0" y="0"/>
            <a:chExt cx="2160252" cy="1014562"/>
          </a:xfrm>
        </p:grpSpPr>
        <p:sp>
          <p:nvSpPr>
            <p:cNvPr id="39" name="Freeform 39"/>
            <p:cNvSpPr/>
            <p:nvPr/>
          </p:nvSpPr>
          <p:spPr>
            <a:xfrm>
              <a:off x="0" y="0"/>
              <a:ext cx="2160252" cy="1014562"/>
            </a:xfrm>
            <a:custGeom>
              <a:avLst/>
              <a:gdLst/>
              <a:ahLst/>
              <a:cxnLst/>
              <a:rect l="l" t="t" r="r" b="b"/>
              <a:pathLst>
                <a:path w="2160252" h="1014562">
                  <a:moveTo>
                    <a:pt x="48138" y="0"/>
                  </a:moveTo>
                  <a:lnTo>
                    <a:pt x="2112114" y="0"/>
                  </a:lnTo>
                  <a:cubicBezTo>
                    <a:pt x="2124881" y="0"/>
                    <a:pt x="2137125" y="5072"/>
                    <a:pt x="2146152" y="14099"/>
                  </a:cubicBezTo>
                  <a:cubicBezTo>
                    <a:pt x="2155180" y="23127"/>
                    <a:pt x="2160252" y="35371"/>
                    <a:pt x="2160252" y="48138"/>
                  </a:cubicBezTo>
                  <a:lnTo>
                    <a:pt x="2160252" y="966424"/>
                  </a:lnTo>
                  <a:cubicBezTo>
                    <a:pt x="2160252" y="979191"/>
                    <a:pt x="2155180" y="991435"/>
                    <a:pt x="2146152" y="1000462"/>
                  </a:cubicBezTo>
                  <a:cubicBezTo>
                    <a:pt x="2137125" y="1009490"/>
                    <a:pt x="2124881" y="1014562"/>
                    <a:pt x="2112114" y="1014562"/>
                  </a:cubicBezTo>
                  <a:lnTo>
                    <a:pt x="48138" y="1014562"/>
                  </a:lnTo>
                  <a:cubicBezTo>
                    <a:pt x="21552" y="1014562"/>
                    <a:pt x="0" y="993010"/>
                    <a:pt x="0" y="966424"/>
                  </a:cubicBezTo>
                  <a:lnTo>
                    <a:pt x="0" y="48138"/>
                  </a:lnTo>
                  <a:cubicBezTo>
                    <a:pt x="0" y="21552"/>
                    <a:pt x="21552" y="0"/>
                    <a:pt x="48138" y="0"/>
                  </a:cubicBezTo>
                  <a:close/>
                </a:path>
              </a:pathLst>
            </a:custGeom>
            <a:solidFill>
              <a:srgbClr val="FFFFFF"/>
            </a:solidFill>
            <a:ln w="38100" cap="rnd">
              <a:solidFill>
                <a:srgbClr val="000000"/>
              </a:solidFill>
              <a:prstDash val="solid"/>
              <a:round/>
            </a:ln>
          </p:spPr>
        </p:sp>
        <p:sp>
          <p:nvSpPr>
            <p:cNvPr id="40" name="TextBox 40"/>
            <p:cNvSpPr txBox="1"/>
            <p:nvPr/>
          </p:nvSpPr>
          <p:spPr>
            <a:xfrm>
              <a:off x="0" y="-38100"/>
              <a:ext cx="2160252" cy="1052662"/>
            </a:xfrm>
            <a:prstGeom prst="rect">
              <a:avLst/>
            </a:prstGeom>
          </p:spPr>
          <p:txBody>
            <a:bodyPr lIns="50800" tIns="50800" rIns="50800" bIns="50800" rtlCol="0" anchor="ctr"/>
            <a:lstStyle/>
            <a:p>
              <a:pPr algn="ctr">
                <a:lnSpc>
                  <a:spcPts val="2239"/>
                </a:lnSpc>
              </a:pPr>
              <a:endParaRPr/>
            </a:p>
          </p:txBody>
        </p:sp>
      </p:grpSp>
      <p:sp>
        <p:nvSpPr>
          <p:cNvPr id="41" name="TextBox 41"/>
          <p:cNvSpPr txBox="1"/>
          <p:nvPr/>
        </p:nvSpPr>
        <p:spPr>
          <a:xfrm>
            <a:off x="6062252" y="5989661"/>
            <a:ext cx="7602466" cy="1538883"/>
          </a:xfrm>
          <a:prstGeom prst="rect">
            <a:avLst/>
          </a:prstGeom>
        </p:spPr>
        <p:txBody>
          <a:bodyPr lIns="0" tIns="0" rIns="0" bIns="0" rtlCol="0" anchor="t">
            <a:spAutoFit/>
          </a:bodyPr>
          <a:lstStyle/>
          <a:p>
            <a:pPr lvl="0" rtl="0"/>
            <a:r>
              <a:rPr lang="en-GB" sz="2000" dirty="0">
                <a:latin typeface="Montserrat" pitchFamily="2" charset="0"/>
              </a:rPr>
              <a:t>The second part of the interview will be questions asked based on the Civil Service Behaviours.</a:t>
            </a:r>
            <a:br>
              <a:rPr lang="en-GB" sz="2000" dirty="0">
                <a:latin typeface="Montserrat" pitchFamily="2" charset="0"/>
              </a:rPr>
            </a:br>
            <a:endParaRPr lang="en-GB" sz="2000" dirty="0">
              <a:latin typeface="Montserrat" pitchFamily="2" charset="0"/>
            </a:endParaRPr>
          </a:p>
          <a:p>
            <a:pPr lvl="0"/>
            <a:r>
              <a:rPr lang="en-GB" sz="2000" dirty="0">
                <a:latin typeface="Montserrat" pitchFamily="2" charset="0"/>
                <a:hlinkClick r:id="rId6"/>
              </a:rPr>
              <a:t>Behaviours | Civil Service Careers (civil-service-careers.gov.uk)</a:t>
            </a:r>
            <a:endParaRPr lang="en-GB" sz="2000" dirty="0">
              <a:latin typeface="Montserrat" pitchFamily="2" charset="0"/>
            </a:endParaRPr>
          </a:p>
        </p:txBody>
      </p:sp>
      <p:sp>
        <p:nvSpPr>
          <p:cNvPr id="42" name="Freeform 42"/>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43" name="Freeform 43"/>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7"/>
            <a:stretch>
              <a:fillRect/>
            </a:stretch>
          </a:blipFill>
        </p:spPr>
      </p:sp>
    </p:spTree>
    <p:extLst>
      <p:ext uri="{BB962C8B-B14F-4D97-AF65-F5344CB8AC3E}">
        <p14:creationId xmlns:p14="http://schemas.microsoft.com/office/powerpoint/2010/main" val="151294105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3EA3A74-97FA-A44E-7B28-EE7864501BFA}"/>
              </a:ext>
            </a:extLst>
          </p:cNvPr>
          <p:cNvSpPr/>
          <p:nvPr/>
        </p:nvSpPr>
        <p:spPr>
          <a:xfrm>
            <a:off x="9766852" y="3362467"/>
            <a:ext cx="2031143"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08D9E399-03BE-509D-B929-CDBE95FA3154}"/>
              </a:ext>
            </a:extLst>
          </p:cNvPr>
          <p:cNvSpPr/>
          <p:nvPr/>
        </p:nvSpPr>
        <p:spPr>
          <a:xfrm>
            <a:off x="1225104" y="3395520"/>
            <a:ext cx="8332882" cy="1768428"/>
          </a:xfrm>
          <a:prstGeom prst="roundRect">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0A5DE"/>
              </a:solidFill>
            </a:endParaRPr>
          </a:p>
        </p:txBody>
      </p:sp>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4027119" y="9258300"/>
            <a:ext cx="4260881" cy="778360"/>
            <a:chOff x="0" y="0"/>
            <a:chExt cx="1760158" cy="321538"/>
          </a:xfrm>
        </p:grpSpPr>
        <p:sp>
          <p:nvSpPr>
            <p:cNvPr id="5" name="Freeform 5"/>
            <p:cNvSpPr/>
            <p:nvPr/>
          </p:nvSpPr>
          <p:spPr>
            <a:xfrm>
              <a:off x="0" y="0"/>
              <a:ext cx="1760158" cy="321538"/>
            </a:xfrm>
            <a:custGeom>
              <a:avLst/>
              <a:gdLst/>
              <a:ahLst/>
              <a:cxnLst/>
              <a:rect l="l" t="t" r="r" b="b"/>
              <a:pathLst>
                <a:path w="1760158" h="321538">
                  <a:moveTo>
                    <a:pt x="0" y="0"/>
                  </a:moveTo>
                  <a:lnTo>
                    <a:pt x="1760158" y="0"/>
                  </a:lnTo>
                  <a:lnTo>
                    <a:pt x="1760158" y="321538"/>
                  </a:lnTo>
                  <a:lnTo>
                    <a:pt x="0" y="321538"/>
                  </a:lnTo>
                  <a:close/>
                </a:path>
              </a:pathLst>
            </a:custGeom>
            <a:solidFill>
              <a:srgbClr val="FFFFFF"/>
            </a:solidFill>
          </p:spPr>
        </p:sp>
        <p:sp>
          <p:nvSpPr>
            <p:cNvPr id="6" name="TextBox 6"/>
            <p:cNvSpPr txBox="1"/>
            <p:nvPr/>
          </p:nvSpPr>
          <p:spPr>
            <a:xfrm>
              <a:off x="0" y="-38100"/>
              <a:ext cx="1760158" cy="359638"/>
            </a:xfrm>
            <a:prstGeom prst="rect">
              <a:avLst/>
            </a:prstGeom>
          </p:spPr>
          <p:txBody>
            <a:bodyPr lIns="32388" tIns="32388" rIns="32388" bIns="32388" rtlCol="0" anchor="ctr"/>
            <a:lstStyle/>
            <a:p>
              <a:pPr algn="ctr">
                <a:lnSpc>
                  <a:spcPts val="2239"/>
                </a:lnSpc>
              </a:pPr>
              <a:endParaRPr/>
            </a:p>
          </p:txBody>
        </p:sp>
      </p:grpSp>
      <p:sp>
        <p:nvSpPr>
          <p:cNvPr id="11" name="TextBox 11"/>
          <p:cNvSpPr txBox="1"/>
          <p:nvPr/>
        </p:nvSpPr>
        <p:spPr>
          <a:xfrm>
            <a:off x="1402663" y="1076325"/>
            <a:ext cx="11072682" cy="2051844"/>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How to apply:</a:t>
            </a:r>
            <a:r>
              <a:rPr lang="en-US" sz="8000" dirty="0">
                <a:solidFill>
                  <a:srgbClr val="BF311A"/>
                </a:solidFill>
                <a:latin typeface="Montserrat Black" pitchFamily="2" charset="0"/>
              </a:rPr>
              <a:t> </a:t>
            </a:r>
            <a:r>
              <a:rPr lang="en-US" sz="8000" dirty="0">
                <a:solidFill>
                  <a:srgbClr val="55C1E9"/>
                </a:solidFill>
                <a:latin typeface="Montserrat Black" pitchFamily="2" charset="0"/>
              </a:rPr>
              <a:t>onboarding</a:t>
            </a:r>
          </a:p>
        </p:txBody>
      </p:sp>
      <p:grpSp>
        <p:nvGrpSpPr>
          <p:cNvPr id="22" name="Group 22"/>
          <p:cNvGrpSpPr/>
          <p:nvPr/>
        </p:nvGrpSpPr>
        <p:grpSpPr>
          <a:xfrm>
            <a:off x="9774058" y="5299122"/>
            <a:ext cx="2023937" cy="3854403"/>
            <a:chOff x="0" y="0"/>
            <a:chExt cx="533053" cy="1015151"/>
          </a:xfrm>
        </p:grpSpPr>
        <p:sp>
          <p:nvSpPr>
            <p:cNvPr id="23" name="Freeform 23"/>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24" name="TextBox 24"/>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4" name="TextBox 34"/>
          <p:cNvSpPr txBox="1"/>
          <p:nvPr/>
        </p:nvSpPr>
        <p:spPr>
          <a:xfrm>
            <a:off x="1571852" y="3942104"/>
            <a:ext cx="7447563" cy="514500"/>
          </a:xfrm>
          <a:prstGeom prst="rect">
            <a:avLst/>
          </a:prstGeom>
        </p:spPr>
        <p:txBody>
          <a:bodyPr lIns="0" tIns="0" rIns="0" bIns="0" rtlCol="0" anchor="t">
            <a:spAutoFit/>
          </a:bodyPr>
          <a:lstStyle/>
          <a:p>
            <a:pPr>
              <a:lnSpc>
                <a:spcPts val="4409"/>
              </a:lnSpc>
            </a:pPr>
            <a:r>
              <a:rPr lang="en-US" sz="3150" dirty="0">
                <a:solidFill>
                  <a:schemeClr val="bg1"/>
                </a:solidFill>
                <a:latin typeface="HelveticaNeue 4"/>
              </a:rPr>
              <a:t>Allocation to department</a:t>
            </a:r>
          </a:p>
        </p:txBody>
      </p:sp>
      <p:sp>
        <p:nvSpPr>
          <p:cNvPr id="35" name="TextBox 35"/>
          <p:cNvSpPr txBox="1"/>
          <p:nvPr/>
        </p:nvSpPr>
        <p:spPr>
          <a:xfrm>
            <a:off x="10103095" y="3889399"/>
            <a:ext cx="1423723" cy="327269"/>
          </a:xfrm>
          <a:prstGeom prst="rect">
            <a:avLst/>
          </a:prstGeom>
        </p:spPr>
        <p:txBody>
          <a:bodyPr wrap="square" lIns="0" tIns="0" rIns="0" bIns="0" rtlCol="0" anchor="t">
            <a:spAutoFit/>
          </a:bodyPr>
          <a:lstStyle/>
          <a:p>
            <a:pPr>
              <a:lnSpc>
                <a:spcPts val="2800"/>
              </a:lnSpc>
            </a:pPr>
            <a:r>
              <a:rPr lang="en-US" sz="2000" dirty="0">
                <a:solidFill>
                  <a:srgbClr val="FFFFFF"/>
                </a:solidFill>
                <a:latin typeface="HelveticaNeue 4"/>
              </a:rPr>
              <a:t>Onboarding</a:t>
            </a:r>
          </a:p>
        </p:txBody>
      </p:sp>
      <p:sp>
        <p:nvSpPr>
          <p:cNvPr id="36" name="TextBox 36"/>
          <p:cNvSpPr txBox="1"/>
          <p:nvPr/>
        </p:nvSpPr>
        <p:spPr>
          <a:xfrm>
            <a:off x="12139303" y="3889399"/>
            <a:ext cx="1205976" cy="327269"/>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Si</a:t>
            </a:r>
          </a:p>
        </p:txBody>
      </p:sp>
      <p:grpSp>
        <p:nvGrpSpPr>
          <p:cNvPr id="38" name="Group 38"/>
          <p:cNvGrpSpPr/>
          <p:nvPr/>
        </p:nvGrpSpPr>
        <p:grpSpPr>
          <a:xfrm>
            <a:off x="1290442" y="5372100"/>
            <a:ext cx="8202206" cy="3663903"/>
            <a:chOff x="0" y="0"/>
            <a:chExt cx="2160252" cy="964978"/>
          </a:xfrm>
        </p:grpSpPr>
        <p:sp>
          <p:nvSpPr>
            <p:cNvPr id="39" name="Freeform 39"/>
            <p:cNvSpPr/>
            <p:nvPr/>
          </p:nvSpPr>
          <p:spPr>
            <a:xfrm>
              <a:off x="0" y="0"/>
              <a:ext cx="2160252" cy="964979"/>
            </a:xfrm>
            <a:custGeom>
              <a:avLst/>
              <a:gdLst/>
              <a:ahLst/>
              <a:cxnLst/>
              <a:rect l="l" t="t" r="r" b="b"/>
              <a:pathLst>
                <a:path w="2160252" h="964979">
                  <a:moveTo>
                    <a:pt x="48138" y="0"/>
                  </a:moveTo>
                  <a:lnTo>
                    <a:pt x="2112114" y="0"/>
                  </a:lnTo>
                  <a:cubicBezTo>
                    <a:pt x="2124881" y="0"/>
                    <a:pt x="2137125" y="5072"/>
                    <a:pt x="2146152" y="14099"/>
                  </a:cubicBezTo>
                  <a:cubicBezTo>
                    <a:pt x="2155180" y="23127"/>
                    <a:pt x="2160252" y="35371"/>
                    <a:pt x="2160252" y="48138"/>
                  </a:cubicBezTo>
                  <a:lnTo>
                    <a:pt x="2160252" y="916840"/>
                  </a:lnTo>
                  <a:cubicBezTo>
                    <a:pt x="2160252" y="943426"/>
                    <a:pt x="2138699" y="964979"/>
                    <a:pt x="2112114" y="964979"/>
                  </a:cubicBezTo>
                  <a:lnTo>
                    <a:pt x="48138" y="964979"/>
                  </a:lnTo>
                  <a:cubicBezTo>
                    <a:pt x="21552" y="964979"/>
                    <a:pt x="0" y="943426"/>
                    <a:pt x="0" y="916840"/>
                  </a:cubicBezTo>
                  <a:lnTo>
                    <a:pt x="0" y="48138"/>
                  </a:lnTo>
                  <a:cubicBezTo>
                    <a:pt x="0" y="21552"/>
                    <a:pt x="21552" y="0"/>
                    <a:pt x="48138" y="0"/>
                  </a:cubicBezTo>
                  <a:close/>
                </a:path>
              </a:pathLst>
            </a:custGeom>
            <a:solidFill>
              <a:srgbClr val="FFFFFF"/>
            </a:solidFill>
            <a:ln w="38100" cap="rnd">
              <a:solidFill>
                <a:srgbClr val="000000"/>
              </a:solidFill>
              <a:prstDash val="solid"/>
              <a:round/>
            </a:ln>
          </p:spPr>
          <p:txBody>
            <a:bodyPr/>
            <a:lstStyle/>
            <a:p>
              <a:endParaRPr lang="en-GB" dirty="0"/>
            </a:p>
          </p:txBody>
        </p:sp>
        <p:sp>
          <p:nvSpPr>
            <p:cNvPr id="40" name="TextBox 40"/>
            <p:cNvSpPr txBox="1"/>
            <p:nvPr/>
          </p:nvSpPr>
          <p:spPr>
            <a:xfrm>
              <a:off x="0" y="-38100"/>
              <a:ext cx="2160252" cy="1003078"/>
            </a:xfrm>
            <a:prstGeom prst="rect">
              <a:avLst/>
            </a:prstGeom>
          </p:spPr>
          <p:txBody>
            <a:bodyPr lIns="50800" tIns="50800" rIns="50800" bIns="50800" rtlCol="0" anchor="ctr"/>
            <a:lstStyle/>
            <a:p>
              <a:pPr algn="ctr">
                <a:lnSpc>
                  <a:spcPts val="2239"/>
                </a:lnSpc>
              </a:pPr>
              <a:endParaRPr/>
            </a:p>
          </p:txBody>
        </p:sp>
      </p:grpSp>
      <p:sp>
        <p:nvSpPr>
          <p:cNvPr id="41" name="TextBox 41"/>
          <p:cNvSpPr txBox="1"/>
          <p:nvPr/>
        </p:nvSpPr>
        <p:spPr>
          <a:xfrm>
            <a:off x="1622561" y="6208689"/>
            <a:ext cx="7407290" cy="1538883"/>
          </a:xfrm>
          <a:prstGeom prst="rect">
            <a:avLst/>
          </a:prstGeom>
        </p:spPr>
        <p:txBody>
          <a:bodyPr lIns="0" tIns="0" rIns="0" bIns="0" rtlCol="0" anchor="t">
            <a:spAutoFit/>
          </a:bodyPr>
          <a:lstStyle/>
          <a:p>
            <a:pPr lvl="0" rtl="0"/>
            <a:r>
              <a:rPr lang="en-GB" sz="2000" kern="1200" dirty="0">
                <a:latin typeface="Montserrat" pitchFamily="2" charset="0"/>
              </a:rPr>
              <a:t>All applicants must fill out the application form on Civil Service </a:t>
            </a:r>
            <a:r>
              <a:rPr lang="en-GB" sz="2000" kern="1200" dirty="0">
                <a:solidFill>
                  <a:prstClr val="black">
                    <a:hueOff val="0"/>
                    <a:satOff val="0"/>
                    <a:lumOff val="0"/>
                    <a:alphaOff val="0"/>
                  </a:prstClr>
                </a:solidFill>
                <a:latin typeface="Montserrat" pitchFamily="2" charset="0"/>
              </a:rPr>
              <a:t>Jobs</a:t>
            </a:r>
          </a:p>
          <a:p>
            <a:pPr lvl="0" rtl="0"/>
            <a:r>
              <a:rPr lang="en-GB" sz="2000" kern="1200" dirty="0">
                <a:latin typeface="Montserrat" pitchFamily="2" charset="0"/>
              </a:rPr>
              <a:t>.</a:t>
            </a:r>
          </a:p>
          <a:p>
            <a:pPr lvl="0" rtl="0"/>
            <a:r>
              <a:rPr lang="en-GB" sz="2000" kern="1200" dirty="0">
                <a:latin typeface="Montserrat" pitchFamily="2" charset="0"/>
                <a:cs typeface="Calibri"/>
              </a:rPr>
              <a:t>Complete the Civil Service online numerical and verbal reasoning test.</a:t>
            </a:r>
          </a:p>
        </p:txBody>
      </p:sp>
      <p:sp>
        <p:nvSpPr>
          <p:cNvPr id="42" name="Freeform 42"/>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43" name="Freeform 43"/>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6"/>
            <a:stretch>
              <a:fillRect/>
            </a:stretch>
          </a:blipFill>
        </p:spPr>
      </p:sp>
    </p:spTree>
    <p:extLst>
      <p:ext uri="{BB962C8B-B14F-4D97-AF65-F5344CB8AC3E}">
        <p14:creationId xmlns:p14="http://schemas.microsoft.com/office/powerpoint/2010/main" val="3272717184"/>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8181BE3-66EF-ABF6-FA95-5792050ECBB3}"/>
              </a:ext>
            </a:extLst>
          </p:cNvPr>
          <p:cNvSpPr/>
          <p:nvPr/>
        </p:nvSpPr>
        <p:spPr>
          <a:xfrm>
            <a:off x="3600128" y="3323228"/>
            <a:ext cx="8202206" cy="1768428"/>
          </a:xfrm>
          <a:prstGeom prst="roundRect">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0A5DE"/>
              </a:solidFill>
            </a:endParaRPr>
          </a:p>
        </p:txBody>
      </p:sp>
      <p:sp>
        <p:nvSpPr>
          <p:cNvPr id="5" name="Rectangle: Rounded Corners 4">
            <a:extLst>
              <a:ext uri="{FF2B5EF4-FFF2-40B4-BE49-F238E27FC236}">
                <a16:creationId xmlns:a16="http://schemas.microsoft.com/office/drawing/2014/main" id="{F32C4C2E-83E0-7109-926E-4D2A7C0D4508}"/>
              </a:ext>
            </a:extLst>
          </p:cNvPr>
          <p:cNvSpPr/>
          <p:nvPr/>
        </p:nvSpPr>
        <p:spPr>
          <a:xfrm>
            <a:off x="1285461" y="3405083"/>
            <a:ext cx="2009649" cy="175890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1" name="TextBox 11"/>
          <p:cNvSpPr txBox="1"/>
          <p:nvPr/>
        </p:nvSpPr>
        <p:spPr>
          <a:xfrm>
            <a:off x="1402663" y="1076325"/>
            <a:ext cx="11072682" cy="2051844"/>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How to apply:</a:t>
            </a:r>
            <a:r>
              <a:rPr lang="en-US" sz="8000" dirty="0">
                <a:solidFill>
                  <a:srgbClr val="BF311A"/>
                </a:solidFill>
                <a:latin typeface="Montserrat Black" pitchFamily="2" charset="0"/>
              </a:rPr>
              <a:t> </a:t>
            </a:r>
            <a:r>
              <a:rPr lang="en-US" sz="8000" dirty="0">
                <a:solidFill>
                  <a:srgbClr val="55C1E9"/>
                </a:solidFill>
                <a:latin typeface="Montserrat Black" pitchFamily="2" charset="0"/>
              </a:rPr>
              <a:t>onboarding</a:t>
            </a:r>
          </a:p>
        </p:txBody>
      </p:sp>
      <p:sp>
        <p:nvSpPr>
          <p:cNvPr id="16" name="TextBox 16"/>
          <p:cNvSpPr txBox="1"/>
          <p:nvPr/>
        </p:nvSpPr>
        <p:spPr>
          <a:xfrm>
            <a:off x="14239349" y="3889399"/>
            <a:ext cx="1664949" cy="701675"/>
          </a:xfrm>
          <a:prstGeom prst="rect">
            <a:avLst/>
          </a:prstGeom>
        </p:spPr>
        <p:txBody>
          <a:bodyPr lIns="0" tIns="0" rIns="0" bIns="0" rtlCol="0" anchor="t">
            <a:spAutoFit/>
          </a:bodyPr>
          <a:lstStyle/>
          <a:p>
            <a:pPr>
              <a:lnSpc>
                <a:spcPts val="2800"/>
              </a:lnSpc>
            </a:pPr>
            <a:r>
              <a:rPr lang="en-US" sz="2000">
                <a:solidFill>
                  <a:srgbClr val="FFFFFF"/>
                </a:solidFill>
                <a:latin typeface="HelveticaNeue 4"/>
              </a:rPr>
              <a:t>Assessment  </a:t>
            </a:r>
          </a:p>
          <a:p>
            <a:pPr>
              <a:lnSpc>
                <a:spcPts val="2800"/>
              </a:lnSpc>
            </a:pPr>
            <a:r>
              <a:rPr lang="en-US" sz="2000">
                <a:solidFill>
                  <a:srgbClr val="FFFFFF"/>
                </a:solidFill>
                <a:latin typeface="HelveticaNeue 4"/>
              </a:rPr>
              <a:t>Centre​</a:t>
            </a:r>
          </a:p>
        </p:txBody>
      </p:sp>
      <p:sp>
        <p:nvSpPr>
          <p:cNvPr id="32" name="TextBox 32"/>
          <p:cNvSpPr txBox="1"/>
          <p:nvPr/>
        </p:nvSpPr>
        <p:spPr>
          <a:xfrm>
            <a:off x="3881539" y="3951629"/>
            <a:ext cx="7447563" cy="514500"/>
          </a:xfrm>
          <a:prstGeom prst="rect">
            <a:avLst/>
          </a:prstGeom>
        </p:spPr>
        <p:txBody>
          <a:bodyPr lIns="0" tIns="0" rIns="0" bIns="0" rtlCol="0" anchor="t">
            <a:spAutoFit/>
          </a:bodyPr>
          <a:lstStyle/>
          <a:p>
            <a:pPr>
              <a:lnSpc>
                <a:spcPts val="4409"/>
              </a:lnSpc>
            </a:pPr>
            <a:r>
              <a:rPr lang="en-US" sz="3150" dirty="0">
                <a:solidFill>
                  <a:srgbClr val="FFFFFF"/>
                </a:solidFill>
                <a:latin typeface="HelveticaNeue 4"/>
              </a:rPr>
              <a:t>Onboarding</a:t>
            </a:r>
          </a:p>
        </p:txBody>
      </p:sp>
      <p:grpSp>
        <p:nvGrpSpPr>
          <p:cNvPr id="36" name="Group 36"/>
          <p:cNvGrpSpPr/>
          <p:nvPr/>
        </p:nvGrpSpPr>
        <p:grpSpPr>
          <a:xfrm>
            <a:off x="1290442" y="5308647"/>
            <a:ext cx="2023937" cy="3854403"/>
            <a:chOff x="0" y="0"/>
            <a:chExt cx="533053" cy="1015151"/>
          </a:xfrm>
        </p:grpSpPr>
        <p:sp>
          <p:nvSpPr>
            <p:cNvPr id="37" name="Freeform 37"/>
            <p:cNvSpPr/>
            <p:nvPr/>
          </p:nvSpPr>
          <p:spPr>
            <a:xfrm>
              <a:off x="0" y="0"/>
              <a:ext cx="533053" cy="1015151"/>
            </a:xfrm>
            <a:custGeom>
              <a:avLst/>
              <a:gdLst/>
              <a:ahLst/>
              <a:cxnLst/>
              <a:rect l="l" t="t" r="r" b="b"/>
              <a:pathLst>
                <a:path w="533053" h="1015151">
                  <a:moveTo>
                    <a:pt x="195084" y="0"/>
                  </a:moveTo>
                  <a:lnTo>
                    <a:pt x="337969" y="0"/>
                  </a:lnTo>
                  <a:cubicBezTo>
                    <a:pt x="445711" y="0"/>
                    <a:pt x="533053" y="87342"/>
                    <a:pt x="533053" y="195084"/>
                  </a:cubicBezTo>
                  <a:lnTo>
                    <a:pt x="533053" y="820067"/>
                  </a:lnTo>
                  <a:cubicBezTo>
                    <a:pt x="533053" y="927809"/>
                    <a:pt x="445711" y="1015151"/>
                    <a:pt x="337969" y="1015151"/>
                  </a:cubicBezTo>
                  <a:lnTo>
                    <a:pt x="195084" y="1015151"/>
                  </a:lnTo>
                  <a:cubicBezTo>
                    <a:pt x="143345" y="1015151"/>
                    <a:pt x="93724" y="994598"/>
                    <a:pt x="57139" y="958012"/>
                  </a:cubicBezTo>
                  <a:cubicBezTo>
                    <a:pt x="20553" y="921427"/>
                    <a:pt x="0" y="871807"/>
                    <a:pt x="0" y="820067"/>
                  </a:cubicBezTo>
                  <a:lnTo>
                    <a:pt x="0" y="195084"/>
                  </a:lnTo>
                  <a:cubicBezTo>
                    <a:pt x="0" y="143345"/>
                    <a:pt x="20553" y="93724"/>
                    <a:pt x="57139" y="57139"/>
                  </a:cubicBezTo>
                  <a:cubicBezTo>
                    <a:pt x="93724" y="20553"/>
                    <a:pt x="143345" y="0"/>
                    <a:pt x="195084" y="0"/>
                  </a:cubicBezTo>
                  <a:close/>
                </a:path>
              </a:pathLst>
            </a:custGeom>
            <a:solidFill>
              <a:srgbClr val="FFFFFF"/>
            </a:solidFill>
            <a:ln w="38100" cap="rnd">
              <a:solidFill>
                <a:srgbClr val="000000"/>
              </a:solidFill>
              <a:prstDash val="solid"/>
              <a:round/>
            </a:ln>
          </p:spPr>
        </p:sp>
        <p:sp>
          <p:nvSpPr>
            <p:cNvPr id="38" name="TextBox 38"/>
            <p:cNvSpPr txBox="1"/>
            <p:nvPr/>
          </p:nvSpPr>
          <p:spPr>
            <a:xfrm>
              <a:off x="0" y="-38100"/>
              <a:ext cx="533053" cy="1053251"/>
            </a:xfrm>
            <a:prstGeom prst="rect">
              <a:avLst/>
            </a:prstGeom>
          </p:spPr>
          <p:txBody>
            <a:bodyPr lIns="50800" tIns="50800" rIns="50800" bIns="50800" rtlCol="0" anchor="ctr"/>
            <a:lstStyle/>
            <a:p>
              <a:pPr algn="ctr">
                <a:lnSpc>
                  <a:spcPts val="2239"/>
                </a:lnSpc>
              </a:pPr>
              <a:endParaRPr/>
            </a:p>
          </p:txBody>
        </p:sp>
      </p:grpSp>
      <p:sp>
        <p:nvSpPr>
          <p:cNvPr id="39" name="TextBox 39"/>
          <p:cNvSpPr txBox="1"/>
          <p:nvPr/>
        </p:nvSpPr>
        <p:spPr>
          <a:xfrm>
            <a:off x="1560614" y="3968880"/>
            <a:ext cx="1480360" cy="686342"/>
          </a:xfrm>
          <a:prstGeom prst="rect">
            <a:avLst/>
          </a:prstGeom>
        </p:spPr>
        <p:txBody>
          <a:bodyPr lIns="0" tIns="0" rIns="0" bIns="0" rtlCol="0" anchor="t">
            <a:spAutoFit/>
          </a:bodyPr>
          <a:lstStyle/>
          <a:p>
            <a:pPr>
              <a:lnSpc>
                <a:spcPts val="2800"/>
              </a:lnSpc>
            </a:pPr>
            <a:r>
              <a:rPr lang="en-US" sz="2000" dirty="0">
                <a:solidFill>
                  <a:srgbClr val="FFFFFF"/>
                </a:solidFill>
                <a:latin typeface="HelveticaNeue 4"/>
              </a:rPr>
              <a:t>Allocation to department</a:t>
            </a:r>
          </a:p>
        </p:txBody>
      </p:sp>
      <p:grpSp>
        <p:nvGrpSpPr>
          <p:cNvPr id="42" name="Group 42"/>
          <p:cNvGrpSpPr/>
          <p:nvPr/>
        </p:nvGrpSpPr>
        <p:grpSpPr>
          <a:xfrm>
            <a:off x="3600128" y="5308647"/>
            <a:ext cx="8202206" cy="3822605"/>
            <a:chOff x="0" y="0"/>
            <a:chExt cx="2160252" cy="1006777"/>
          </a:xfrm>
        </p:grpSpPr>
        <p:sp>
          <p:nvSpPr>
            <p:cNvPr id="43" name="Freeform 43"/>
            <p:cNvSpPr/>
            <p:nvPr/>
          </p:nvSpPr>
          <p:spPr>
            <a:xfrm>
              <a:off x="0" y="0"/>
              <a:ext cx="2160252" cy="1006777"/>
            </a:xfrm>
            <a:custGeom>
              <a:avLst/>
              <a:gdLst/>
              <a:ahLst/>
              <a:cxnLst/>
              <a:rect l="l" t="t" r="r" b="b"/>
              <a:pathLst>
                <a:path w="2160252" h="1006777">
                  <a:moveTo>
                    <a:pt x="48138" y="0"/>
                  </a:moveTo>
                  <a:lnTo>
                    <a:pt x="2112114" y="0"/>
                  </a:lnTo>
                  <a:cubicBezTo>
                    <a:pt x="2124881" y="0"/>
                    <a:pt x="2137125" y="5072"/>
                    <a:pt x="2146152" y="14099"/>
                  </a:cubicBezTo>
                  <a:cubicBezTo>
                    <a:pt x="2155180" y="23127"/>
                    <a:pt x="2160252" y="35371"/>
                    <a:pt x="2160252" y="48138"/>
                  </a:cubicBezTo>
                  <a:lnTo>
                    <a:pt x="2160252" y="958639"/>
                  </a:lnTo>
                  <a:cubicBezTo>
                    <a:pt x="2160252" y="971406"/>
                    <a:pt x="2155180" y="983650"/>
                    <a:pt x="2146152" y="992677"/>
                  </a:cubicBezTo>
                  <a:cubicBezTo>
                    <a:pt x="2137125" y="1001705"/>
                    <a:pt x="2124881" y="1006777"/>
                    <a:pt x="2112114" y="1006777"/>
                  </a:cubicBezTo>
                  <a:lnTo>
                    <a:pt x="48138" y="1006777"/>
                  </a:lnTo>
                  <a:cubicBezTo>
                    <a:pt x="21552" y="1006777"/>
                    <a:pt x="0" y="985225"/>
                    <a:pt x="0" y="958639"/>
                  </a:cubicBezTo>
                  <a:lnTo>
                    <a:pt x="0" y="48138"/>
                  </a:lnTo>
                  <a:cubicBezTo>
                    <a:pt x="0" y="21552"/>
                    <a:pt x="21552" y="0"/>
                    <a:pt x="48138" y="0"/>
                  </a:cubicBezTo>
                  <a:close/>
                </a:path>
              </a:pathLst>
            </a:custGeom>
            <a:solidFill>
              <a:srgbClr val="FFFFFF"/>
            </a:solidFill>
            <a:ln w="38100" cap="rnd">
              <a:solidFill>
                <a:srgbClr val="000000"/>
              </a:solidFill>
              <a:prstDash val="solid"/>
              <a:round/>
            </a:ln>
          </p:spPr>
        </p:sp>
        <p:sp>
          <p:nvSpPr>
            <p:cNvPr id="44" name="TextBox 44"/>
            <p:cNvSpPr txBox="1"/>
            <p:nvPr/>
          </p:nvSpPr>
          <p:spPr>
            <a:xfrm>
              <a:off x="0" y="-38100"/>
              <a:ext cx="2160252" cy="1044877"/>
            </a:xfrm>
            <a:prstGeom prst="rect">
              <a:avLst/>
            </a:prstGeom>
          </p:spPr>
          <p:txBody>
            <a:bodyPr lIns="50800" tIns="50800" rIns="50800" bIns="50800" rtlCol="0" anchor="ctr"/>
            <a:lstStyle/>
            <a:p>
              <a:pPr algn="ctr">
                <a:lnSpc>
                  <a:spcPts val="2239"/>
                </a:lnSpc>
              </a:pPr>
              <a:endParaRPr/>
            </a:p>
          </p:txBody>
        </p:sp>
      </p:grpSp>
      <p:sp>
        <p:nvSpPr>
          <p:cNvPr id="45" name="TextBox 45"/>
          <p:cNvSpPr txBox="1"/>
          <p:nvPr/>
        </p:nvSpPr>
        <p:spPr>
          <a:xfrm>
            <a:off x="3921811" y="5999186"/>
            <a:ext cx="7602466" cy="1846659"/>
          </a:xfrm>
          <a:prstGeom prst="rect">
            <a:avLst/>
          </a:prstGeom>
        </p:spPr>
        <p:txBody>
          <a:bodyPr lIns="0" tIns="0" rIns="0" bIns="0" rtlCol="0" anchor="t">
            <a:spAutoFit/>
          </a:bodyPr>
          <a:lstStyle/>
          <a:p>
            <a:pPr lvl="0"/>
            <a:r>
              <a:rPr lang="en-GB" sz="2000" dirty="0">
                <a:latin typeface="Montserrat" pitchFamily="2" charset="0"/>
              </a:rPr>
              <a:t>Your employing department will commission security checks, and allocate you your new role. They will be able to advise you regarding office location, start date and salary.</a:t>
            </a:r>
            <a:br>
              <a:rPr lang="en-GB" sz="2000" dirty="0">
                <a:latin typeface="Montserrat" pitchFamily="2" charset="0"/>
              </a:rPr>
            </a:br>
            <a:endParaRPr lang="en-GB" sz="2000" dirty="0">
              <a:latin typeface="Montserrat" pitchFamily="2" charset="0"/>
            </a:endParaRPr>
          </a:p>
          <a:p>
            <a:pPr lvl="0"/>
            <a:r>
              <a:rPr lang="en-GB" sz="2000" dirty="0">
                <a:latin typeface="Montserrat" pitchFamily="2" charset="0"/>
              </a:rPr>
              <a:t>Generally, you will be able to start your new role in September/October, once your security checks are clear.</a:t>
            </a:r>
          </a:p>
        </p:txBody>
      </p:sp>
      <p:sp>
        <p:nvSpPr>
          <p:cNvPr id="46" name="Freeform 46"/>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47" name="Freeform 47"/>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4"/>
            <a:stretch>
              <a:fillRect/>
            </a:stretch>
          </a:blipFill>
        </p:spPr>
      </p:sp>
    </p:spTree>
    <p:extLst>
      <p:ext uri="{BB962C8B-B14F-4D97-AF65-F5344CB8AC3E}">
        <p14:creationId xmlns:p14="http://schemas.microsoft.com/office/powerpoint/2010/main" val="1007354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a:off x="1290442" y="3410742"/>
            <a:ext cx="10028229" cy="0"/>
          </a:xfrm>
          <a:prstGeom prst="line">
            <a:avLst/>
          </a:prstGeom>
          <a:ln w="47625" cap="flat">
            <a:solidFill>
              <a:srgbClr val="3D7DCA"/>
            </a:solidFill>
            <a:prstDash val="solid"/>
            <a:headEnd type="none" w="sm" len="sm"/>
            <a:tailEnd type="none" w="sm" len="sm"/>
          </a:ln>
        </p:spPr>
      </p:sp>
      <p:sp>
        <p:nvSpPr>
          <p:cNvPr id="11" name="AutoShape 11"/>
          <p:cNvSpPr/>
          <p:nvPr/>
        </p:nvSpPr>
        <p:spPr>
          <a:xfrm>
            <a:off x="2447927" y="7993277"/>
            <a:ext cx="12865859" cy="41835"/>
          </a:xfrm>
          <a:prstGeom prst="line">
            <a:avLst/>
          </a:prstGeom>
          <a:ln w="47625" cap="flat">
            <a:solidFill>
              <a:srgbClr val="3D7DCA"/>
            </a:solidFill>
            <a:prstDash val="solid"/>
            <a:headEnd type="none" w="sm" len="sm"/>
            <a:tailEnd type="none" w="sm" len="sm"/>
          </a:ln>
        </p:spPr>
      </p:sp>
      <p:sp>
        <p:nvSpPr>
          <p:cNvPr id="13" name="AutoShape 13"/>
          <p:cNvSpPr/>
          <p:nvPr/>
        </p:nvSpPr>
        <p:spPr>
          <a:xfrm>
            <a:off x="4572000" y="3431337"/>
            <a:ext cx="0" cy="570067"/>
          </a:xfrm>
          <a:prstGeom prst="line">
            <a:avLst/>
          </a:prstGeom>
          <a:ln w="47625" cap="flat">
            <a:solidFill>
              <a:srgbClr val="3D7DCA"/>
            </a:solidFill>
            <a:prstDash val="solid"/>
            <a:headEnd type="none" w="sm" len="sm"/>
            <a:tailEnd type="oval" w="lg" len="lg"/>
          </a:ln>
        </p:spPr>
      </p:sp>
      <p:sp>
        <p:nvSpPr>
          <p:cNvPr id="15" name="AutoShape 15"/>
          <p:cNvSpPr/>
          <p:nvPr/>
        </p:nvSpPr>
        <p:spPr>
          <a:xfrm>
            <a:off x="9844324" y="3431337"/>
            <a:ext cx="0" cy="570067"/>
          </a:xfrm>
          <a:prstGeom prst="line">
            <a:avLst/>
          </a:prstGeom>
          <a:ln w="47625" cap="flat">
            <a:solidFill>
              <a:srgbClr val="3D7DCA"/>
            </a:solidFill>
            <a:prstDash val="solid"/>
            <a:headEnd type="none" w="sm" len="sm"/>
            <a:tailEnd type="oval" w="lg" len="lg"/>
          </a:ln>
        </p:spPr>
      </p:sp>
      <p:sp>
        <p:nvSpPr>
          <p:cNvPr id="16" name="AutoShape 16"/>
          <p:cNvSpPr/>
          <p:nvPr/>
        </p:nvSpPr>
        <p:spPr>
          <a:xfrm>
            <a:off x="9844324" y="5694390"/>
            <a:ext cx="0" cy="570067"/>
          </a:xfrm>
          <a:prstGeom prst="line">
            <a:avLst/>
          </a:prstGeom>
          <a:ln w="47625" cap="flat">
            <a:solidFill>
              <a:srgbClr val="3D7DCA"/>
            </a:solidFill>
            <a:prstDash val="solid"/>
            <a:headEnd type="none" w="sm" len="sm"/>
            <a:tailEnd type="oval" w="lg" len="lg"/>
          </a:ln>
        </p:spPr>
      </p:sp>
      <p:sp>
        <p:nvSpPr>
          <p:cNvPr id="17" name="AutoShape 17"/>
          <p:cNvSpPr/>
          <p:nvPr/>
        </p:nvSpPr>
        <p:spPr>
          <a:xfrm>
            <a:off x="4015111" y="7982302"/>
            <a:ext cx="0" cy="570067"/>
          </a:xfrm>
          <a:prstGeom prst="line">
            <a:avLst/>
          </a:prstGeom>
          <a:ln w="47625" cap="flat">
            <a:solidFill>
              <a:srgbClr val="3D7DCA"/>
            </a:solidFill>
            <a:prstDash val="solid"/>
            <a:headEnd type="none" w="sm" len="sm"/>
            <a:tailEnd type="oval" w="lg" len="lg"/>
          </a:ln>
        </p:spPr>
      </p:sp>
      <p:sp>
        <p:nvSpPr>
          <p:cNvPr id="18" name="AutoShape 18"/>
          <p:cNvSpPr/>
          <p:nvPr/>
        </p:nvSpPr>
        <p:spPr>
          <a:xfrm>
            <a:off x="4572000" y="5726317"/>
            <a:ext cx="0" cy="570067"/>
          </a:xfrm>
          <a:prstGeom prst="line">
            <a:avLst/>
          </a:prstGeom>
          <a:ln w="47625" cap="flat">
            <a:solidFill>
              <a:srgbClr val="3D7DCA"/>
            </a:solidFill>
            <a:prstDash val="solid"/>
            <a:headEnd type="none" w="sm" len="sm"/>
            <a:tailEnd type="oval" w="lg" len="lg"/>
          </a:ln>
        </p:spPr>
      </p:sp>
      <p:sp>
        <p:nvSpPr>
          <p:cNvPr id="20" name="AutoShape 20"/>
          <p:cNvSpPr/>
          <p:nvPr/>
        </p:nvSpPr>
        <p:spPr>
          <a:xfrm>
            <a:off x="7770407" y="7994752"/>
            <a:ext cx="0" cy="570067"/>
          </a:xfrm>
          <a:prstGeom prst="line">
            <a:avLst/>
          </a:prstGeom>
          <a:ln w="47625" cap="flat">
            <a:solidFill>
              <a:srgbClr val="3D7DCA"/>
            </a:solidFill>
            <a:prstDash val="solid"/>
            <a:headEnd type="none" w="sm" len="sm"/>
            <a:tailEnd type="oval" w="lg" len="lg"/>
          </a:ln>
        </p:spPr>
      </p:sp>
      <p:sp>
        <p:nvSpPr>
          <p:cNvPr id="21" name="AutoShape 21"/>
          <p:cNvSpPr/>
          <p:nvPr/>
        </p:nvSpPr>
        <p:spPr>
          <a:xfrm>
            <a:off x="12004561" y="7985127"/>
            <a:ext cx="0" cy="570067"/>
          </a:xfrm>
          <a:prstGeom prst="line">
            <a:avLst/>
          </a:prstGeom>
          <a:ln w="47625" cap="flat">
            <a:solidFill>
              <a:srgbClr val="3D7DCA"/>
            </a:solidFill>
            <a:prstDash val="solid"/>
            <a:headEnd type="none" w="sm" len="sm"/>
            <a:tailEnd type="oval" w="lg" len="lg"/>
          </a:ln>
        </p:spPr>
      </p:sp>
      <p:sp>
        <p:nvSpPr>
          <p:cNvPr id="33" name="TextBox 33"/>
          <p:cNvSpPr txBox="1"/>
          <p:nvPr/>
        </p:nvSpPr>
        <p:spPr>
          <a:xfrm>
            <a:off x="1402663" y="1076325"/>
            <a:ext cx="11072682" cy="1025922"/>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Timeline</a:t>
            </a:r>
          </a:p>
        </p:txBody>
      </p:sp>
      <p:sp>
        <p:nvSpPr>
          <p:cNvPr id="34" name="TextBox 34"/>
          <p:cNvSpPr txBox="1"/>
          <p:nvPr/>
        </p:nvSpPr>
        <p:spPr>
          <a:xfrm>
            <a:off x="3289607" y="4335946"/>
            <a:ext cx="2677505" cy="853311"/>
          </a:xfrm>
          <a:prstGeom prst="rect">
            <a:avLst/>
          </a:prstGeom>
        </p:spPr>
        <p:txBody>
          <a:bodyPr wrap="square" lIns="0" tIns="0" rIns="0" bIns="0" rtlCol="0" anchor="t">
            <a:spAutoFit/>
          </a:bodyPr>
          <a:lstStyle/>
          <a:p>
            <a:pPr algn="ctr">
              <a:lnSpc>
                <a:spcPts val="1689"/>
              </a:lnSpc>
            </a:pPr>
            <a:r>
              <a:rPr lang="en-US" sz="1600" b="1" spc="64" dirty="0">
                <a:solidFill>
                  <a:srgbClr val="000000"/>
                </a:solidFill>
                <a:latin typeface="HelveticaNeue 1"/>
              </a:rPr>
              <a:t>19 February – 18 March 2024</a:t>
            </a:r>
          </a:p>
          <a:p>
            <a:pPr algn="ctr">
              <a:lnSpc>
                <a:spcPts val="1689"/>
              </a:lnSpc>
            </a:pPr>
            <a:r>
              <a:rPr lang="en-US" sz="1600" spc="64" dirty="0">
                <a:solidFill>
                  <a:srgbClr val="000000"/>
                </a:solidFill>
                <a:latin typeface="HelveticaNeue 3"/>
              </a:rPr>
              <a:t>Applications open</a:t>
            </a:r>
          </a:p>
          <a:p>
            <a:pPr algn="ctr">
              <a:lnSpc>
                <a:spcPts val="1689"/>
              </a:lnSpc>
            </a:pPr>
            <a:endParaRPr lang="en-US" sz="1299" spc="64" dirty="0">
              <a:solidFill>
                <a:srgbClr val="000000"/>
              </a:solidFill>
              <a:latin typeface="HelveticaNeue 3"/>
            </a:endParaRPr>
          </a:p>
        </p:txBody>
      </p:sp>
      <p:sp>
        <p:nvSpPr>
          <p:cNvPr id="35" name="TextBox 35"/>
          <p:cNvSpPr txBox="1"/>
          <p:nvPr/>
        </p:nvSpPr>
        <p:spPr>
          <a:xfrm>
            <a:off x="1290442" y="4585346"/>
            <a:ext cx="2159434" cy="552206"/>
          </a:xfrm>
          <a:prstGeom prst="rect">
            <a:avLst/>
          </a:prstGeom>
        </p:spPr>
        <p:txBody>
          <a:bodyPr lIns="0" tIns="0" rIns="0" bIns="0" rtlCol="0" anchor="t">
            <a:spAutoFit/>
          </a:bodyPr>
          <a:lstStyle/>
          <a:p>
            <a:pPr algn="ctr">
              <a:lnSpc>
                <a:spcPts val="2264"/>
              </a:lnSpc>
            </a:pPr>
            <a:r>
              <a:rPr lang="en-US" sz="1509" spc="45" dirty="0">
                <a:solidFill>
                  <a:srgbClr val="FFFFFF"/>
                </a:solidFill>
                <a:latin typeface="Aileron"/>
              </a:rPr>
              <a:t>Brainstorming and</a:t>
            </a:r>
          </a:p>
          <a:p>
            <a:pPr algn="ctr">
              <a:lnSpc>
                <a:spcPts val="2264"/>
              </a:lnSpc>
            </a:pPr>
            <a:r>
              <a:rPr lang="en-US" sz="1509" spc="45" dirty="0">
                <a:solidFill>
                  <a:srgbClr val="FFFFFF"/>
                </a:solidFill>
                <a:latin typeface="Aileron"/>
              </a:rPr>
              <a:t>Idea Generation</a:t>
            </a:r>
          </a:p>
        </p:txBody>
      </p:sp>
      <p:sp>
        <p:nvSpPr>
          <p:cNvPr id="37" name="TextBox 37"/>
          <p:cNvSpPr txBox="1"/>
          <p:nvPr/>
        </p:nvSpPr>
        <p:spPr>
          <a:xfrm>
            <a:off x="7830016" y="4308613"/>
            <a:ext cx="4147856" cy="654025"/>
          </a:xfrm>
          <a:prstGeom prst="rect">
            <a:avLst/>
          </a:prstGeom>
        </p:spPr>
        <p:txBody>
          <a:bodyPr wrap="square" lIns="0" tIns="0" rIns="0" bIns="0" rtlCol="0" anchor="t">
            <a:spAutoFit/>
          </a:bodyPr>
          <a:lstStyle/>
          <a:p>
            <a:pPr algn="ctr">
              <a:lnSpc>
                <a:spcPts val="1689"/>
              </a:lnSpc>
            </a:pPr>
            <a:r>
              <a:rPr lang="en-US" sz="1600" b="1" spc="64" dirty="0">
                <a:solidFill>
                  <a:srgbClr val="000000"/>
                </a:solidFill>
                <a:latin typeface="HelveticaNeue 1"/>
              </a:rPr>
              <a:t>w/c: 1 April 2024</a:t>
            </a:r>
          </a:p>
          <a:p>
            <a:pPr algn="ctr">
              <a:lnSpc>
                <a:spcPts val="1689"/>
              </a:lnSpc>
            </a:pPr>
            <a:r>
              <a:rPr lang="en-US" sz="1600" spc="64" dirty="0">
                <a:solidFill>
                  <a:srgbClr val="000000"/>
                </a:solidFill>
                <a:latin typeface="HelveticaNeue 3"/>
              </a:rPr>
              <a:t>GSR Knowledge Test</a:t>
            </a:r>
          </a:p>
          <a:p>
            <a:pPr algn="ctr">
              <a:lnSpc>
                <a:spcPts val="1689"/>
              </a:lnSpc>
            </a:pPr>
            <a:endParaRPr lang="en-US" sz="1600" spc="64" dirty="0">
              <a:solidFill>
                <a:srgbClr val="000000"/>
              </a:solidFill>
              <a:latin typeface="HelveticaNeue 3"/>
            </a:endParaRPr>
          </a:p>
        </p:txBody>
      </p:sp>
      <p:sp>
        <p:nvSpPr>
          <p:cNvPr id="38" name="TextBox 38"/>
          <p:cNvSpPr txBox="1"/>
          <p:nvPr/>
        </p:nvSpPr>
        <p:spPr>
          <a:xfrm>
            <a:off x="8050394" y="6641314"/>
            <a:ext cx="3543069" cy="941283"/>
          </a:xfrm>
          <a:prstGeom prst="rect">
            <a:avLst/>
          </a:prstGeom>
        </p:spPr>
        <p:txBody>
          <a:bodyPr wrap="square" lIns="0" tIns="0" rIns="0" bIns="0" rtlCol="0" anchor="t">
            <a:spAutoFit/>
          </a:bodyPr>
          <a:lstStyle/>
          <a:p>
            <a:pPr algn="ctr"/>
            <a:r>
              <a:rPr lang="en-US" sz="1600" b="1" spc="64" dirty="0">
                <a:latin typeface="HelveticaNeue 3 Italics"/>
                <a:cs typeface="Arial"/>
              </a:rPr>
              <a:t>8 April – 19 April 2024</a:t>
            </a:r>
            <a:endParaRPr lang="en-US" sz="1600" dirty="0">
              <a:latin typeface="HelveticaNeue 3 Italics"/>
              <a:cs typeface="Calibri"/>
            </a:endParaRPr>
          </a:p>
          <a:p>
            <a:pPr algn="ctr"/>
            <a:r>
              <a:rPr lang="en-US" sz="1600" spc="64" dirty="0">
                <a:latin typeface="HelveticaNeue 3 Italics"/>
                <a:cs typeface="Arial"/>
              </a:rPr>
              <a:t>Sift</a:t>
            </a:r>
            <a:endParaRPr lang="en-US" sz="1600" dirty="0">
              <a:latin typeface="HelveticaNeue 3 Italics"/>
              <a:cs typeface="Calibri"/>
            </a:endParaRPr>
          </a:p>
          <a:p>
            <a:pPr algn="ctr">
              <a:lnSpc>
                <a:spcPts val="1689"/>
              </a:lnSpc>
            </a:pPr>
            <a:endParaRPr lang="en-US" sz="1600" spc="64" dirty="0">
              <a:latin typeface="HelveticaNeue 3 Italics"/>
              <a:cs typeface="Arial"/>
            </a:endParaRPr>
          </a:p>
          <a:p>
            <a:pPr algn="ctr">
              <a:lnSpc>
                <a:spcPts val="1814"/>
              </a:lnSpc>
            </a:pPr>
            <a:endParaRPr lang="en-US" sz="1600" spc="64" dirty="0">
              <a:solidFill>
                <a:srgbClr val="000000"/>
              </a:solidFill>
              <a:latin typeface="HelveticaNeue 3 Italics"/>
            </a:endParaRPr>
          </a:p>
        </p:txBody>
      </p:sp>
      <p:sp>
        <p:nvSpPr>
          <p:cNvPr id="40" name="TextBox 40"/>
          <p:cNvSpPr txBox="1"/>
          <p:nvPr/>
        </p:nvSpPr>
        <p:spPr>
          <a:xfrm>
            <a:off x="3289607" y="6601327"/>
            <a:ext cx="2777271" cy="928459"/>
          </a:xfrm>
          <a:prstGeom prst="rect">
            <a:avLst/>
          </a:prstGeom>
        </p:spPr>
        <p:txBody>
          <a:bodyPr wrap="square" lIns="0" tIns="0" rIns="0" bIns="0" rtlCol="0" anchor="t">
            <a:spAutoFit/>
          </a:bodyPr>
          <a:lstStyle/>
          <a:p>
            <a:pPr algn="ctr"/>
            <a:r>
              <a:rPr lang="en-US" sz="1600" b="1" spc="64" dirty="0">
                <a:solidFill>
                  <a:srgbClr val="000000"/>
                </a:solidFill>
                <a:latin typeface="HelveticaNeue 3 Italics"/>
                <a:cs typeface="Arial"/>
              </a:rPr>
              <a:t>29 April – 24 May 2024</a:t>
            </a:r>
            <a:endParaRPr lang="en-US" sz="1600" b="1" dirty="0">
              <a:latin typeface="HelveticaNeue 3 Italics"/>
              <a:cs typeface="Arial"/>
            </a:endParaRPr>
          </a:p>
          <a:p>
            <a:pPr algn="ctr"/>
            <a:r>
              <a:rPr lang="en-US" sz="1600" spc="64" dirty="0">
                <a:solidFill>
                  <a:srgbClr val="000000"/>
                </a:solidFill>
                <a:latin typeface="HelveticaNeue 3 Italics"/>
                <a:cs typeface="Arial"/>
              </a:rPr>
              <a:t>Interviews</a:t>
            </a:r>
            <a:endParaRPr lang="en-US" sz="1600" dirty="0">
              <a:latin typeface="HelveticaNeue 3 Italics"/>
            </a:endParaRPr>
          </a:p>
          <a:p>
            <a:pPr algn="ctr">
              <a:lnSpc>
                <a:spcPts val="1689"/>
              </a:lnSpc>
            </a:pPr>
            <a:endParaRPr lang="en-US" sz="1600" spc="64" dirty="0">
              <a:solidFill>
                <a:srgbClr val="000000"/>
              </a:solidFill>
              <a:latin typeface="HelveticaNeue 1"/>
            </a:endParaRPr>
          </a:p>
          <a:p>
            <a:pPr algn="ctr">
              <a:lnSpc>
                <a:spcPts val="1689"/>
              </a:lnSpc>
            </a:pPr>
            <a:endParaRPr lang="en-US" sz="1600" spc="64" dirty="0">
              <a:solidFill>
                <a:srgbClr val="000000"/>
              </a:solidFill>
              <a:latin typeface="HelveticaNeue 3"/>
            </a:endParaRPr>
          </a:p>
        </p:txBody>
      </p:sp>
      <p:sp>
        <p:nvSpPr>
          <p:cNvPr id="41" name="TextBox 41"/>
          <p:cNvSpPr txBox="1"/>
          <p:nvPr/>
        </p:nvSpPr>
        <p:spPr>
          <a:xfrm>
            <a:off x="2887839" y="8790417"/>
            <a:ext cx="2159434" cy="862929"/>
          </a:xfrm>
          <a:prstGeom prst="rect">
            <a:avLst/>
          </a:prstGeom>
        </p:spPr>
        <p:txBody>
          <a:bodyPr lIns="0" tIns="0" rIns="0" bIns="0" rtlCol="0" anchor="t">
            <a:spAutoFit/>
          </a:bodyPr>
          <a:lstStyle/>
          <a:p>
            <a:pPr algn="ctr">
              <a:lnSpc>
                <a:spcPts val="1689"/>
              </a:lnSpc>
            </a:pPr>
            <a:r>
              <a:rPr lang="en-US" sz="1600" spc="64" dirty="0">
                <a:solidFill>
                  <a:srgbClr val="000000"/>
                </a:solidFill>
                <a:latin typeface="HelveticaNeue 1"/>
              </a:rPr>
              <a:t>June 2024</a:t>
            </a:r>
          </a:p>
          <a:p>
            <a:pPr algn="ctr">
              <a:lnSpc>
                <a:spcPts val="1689"/>
              </a:lnSpc>
            </a:pPr>
            <a:r>
              <a:rPr lang="en-US" sz="1600" spc="64" dirty="0">
                <a:solidFill>
                  <a:srgbClr val="000000"/>
                </a:solidFill>
                <a:latin typeface="HelveticaNeue 3"/>
              </a:rPr>
              <a:t>Allocation to departments</a:t>
            </a:r>
            <a:endParaRPr lang="en-US" sz="1250" spc="64" dirty="0">
              <a:solidFill>
                <a:srgbClr val="000000"/>
              </a:solidFill>
              <a:latin typeface="HelveticaNeue 3"/>
            </a:endParaRPr>
          </a:p>
          <a:p>
            <a:pPr algn="ctr">
              <a:lnSpc>
                <a:spcPts val="1814"/>
              </a:lnSpc>
            </a:pPr>
            <a:endParaRPr lang="en-US" sz="1299" spc="64" dirty="0">
              <a:solidFill>
                <a:srgbClr val="000000"/>
              </a:solidFill>
              <a:latin typeface="HelveticaNeue 3"/>
            </a:endParaRPr>
          </a:p>
        </p:txBody>
      </p:sp>
      <p:sp>
        <p:nvSpPr>
          <p:cNvPr id="42" name="TextBox 42"/>
          <p:cNvSpPr txBox="1"/>
          <p:nvPr/>
        </p:nvSpPr>
        <p:spPr>
          <a:xfrm>
            <a:off x="6628905" y="8801100"/>
            <a:ext cx="2788419" cy="884858"/>
          </a:xfrm>
          <a:prstGeom prst="rect">
            <a:avLst/>
          </a:prstGeom>
        </p:spPr>
        <p:txBody>
          <a:bodyPr wrap="square" lIns="0" tIns="0" rIns="0" bIns="0" rtlCol="0" anchor="t">
            <a:spAutoFit/>
          </a:bodyPr>
          <a:lstStyle/>
          <a:p>
            <a:pPr algn="ctr">
              <a:lnSpc>
                <a:spcPts val="1689"/>
              </a:lnSpc>
            </a:pPr>
            <a:r>
              <a:rPr lang="en-US" sz="1600" spc="64" dirty="0">
                <a:solidFill>
                  <a:srgbClr val="000000"/>
                </a:solidFill>
                <a:latin typeface="HelveticaNeue 1"/>
              </a:rPr>
              <a:t>Can take up to 3 months</a:t>
            </a:r>
          </a:p>
          <a:p>
            <a:pPr algn="ctr">
              <a:lnSpc>
                <a:spcPts val="1689"/>
              </a:lnSpc>
            </a:pPr>
            <a:r>
              <a:rPr lang="en-US" sz="1600" spc="64" dirty="0">
                <a:solidFill>
                  <a:srgbClr val="000000"/>
                </a:solidFill>
                <a:latin typeface="HelveticaNeue 3"/>
              </a:rPr>
              <a:t>Onboarding and security checks</a:t>
            </a:r>
          </a:p>
          <a:p>
            <a:pPr algn="ctr">
              <a:lnSpc>
                <a:spcPts val="1814"/>
              </a:lnSpc>
            </a:pPr>
            <a:endParaRPr lang="en-US" sz="1600" spc="64" dirty="0">
              <a:solidFill>
                <a:srgbClr val="000000"/>
              </a:solidFill>
              <a:latin typeface="HelveticaNeue 3"/>
            </a:endParaRPr>
          </a:p>
        </p:txBody>
      </p:sp>
      <p:sp>
        <p:nvSpPr>
          <p:cNvPr id="43" name="TextBox 43"/>
          <p:cNvSpPr txBox="1"/>
          <p:nvPr/>
        </p:nvSpPr>
        <p:spPr>
          <a:xfrm>
            <a:off x="10371148" y="8801100"/>
            <a:ext cx="3266826" cy="654025"/>
          </a:xfrm>
          <a:prstGeom prst="rect">
            <a:avLst/>
          </a:prstGeom>
        </p:spPr>
        <p:txBody>
          <a:bodyPr wrap="square" lIns="0" tIns="0" rIns="0" bIns="0" rtlCol="0" anchor="t">
            <a:spAutoFit/>
          </a:bodyPr>
          <a:lstStyle/>
          <a:p>
            <a:pPr algn="ctr">
              <a:lnSpc>
                <a:spcPts val="1689"/>
              </a:lnSpc>
            </a:pPr>
            <a:r>
              <a:rPr lang="en-US" sz="1600" spc="64" dirty="0">
                <a:solidFill>
                  <a:srgbClr val="000000"/>
                </a:solidFill>
                <a:latin typeface="HelveticaNeue 1"/>
              </a:rPr>
              <a:t>September / October 2024</a:t>
            </a:r>
          </a:p>
          <a:p>
            <a:pPr algn="ctr">
              <a:lnSpc>
                <a:spcPts val="1689"/>
              </a:lnSpc>
            </a:pPr>
            <a:r>
              <a:rPr lang="en-US" sz="1600" spc="64" dirty="0">
                <a:solidFill>
                  <a:srgbClr val="000000"/>
                </a:solidFill>
                <a:latin typeface="HelveticaNeue 3"/>
              </a:rPr>
              <a:t>Start role</a:t>
            </a:r>
          </a:p>
          <a:p>
            <a:pPr algn="ctr">
              <a:lnSpc>
                <a:spcPts val="1689"/>
              </a:lnSpc>
            </a:pPr>
            <a:endParaRPr lang="en-US" sz="1600" spc="64" dirty="0">
              <a:solidFill>
                <a:srgbClr val="000000"/>
              </a:solidFill>
              <a:latin typeface="HelveticaNeue 3"/>
            </a:endParaRPr>
          </a:p>
        </p:txBody>
      </p:sp>
      <p:sp>
        <p:nvSpPr>
          <p:cNvPr id="47" name="Freeform 47"/>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48" name="Freeform 48"/>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5"/>
            <a:stretch>
              <a:fillRect/>
            </a:stretch>
          </a:blipFill>
        </p:spPr>
      </p:sp>
      <p:grpSp>
        <p:nvGrpSpPr>
          <p:cNvPr id="4" name="Group 3">
            <a:extLst>
              <a:ext uri="{FF2B5EF4-FFF2-40B4-BE49-F238E27FC236}">
                <a16:creationId xmlns:a16="http://schemas.microsoft.com/office/drawing/2014/main" id="{4417236B-BBBB-3B78-686E-D66EA1569339}"/>
              </a:ext>
            </a:extLst>
          </p:cNvPr>
          <p:cNvGrpSpPr/>
          <p:nvPr/>
        </p:nvGrpSpPr>
        <p:grpSpPr>
          <a:xfrm>
            <a:off x="13720763" y="3404238"/>
            <a:ext cx="2051453" cy="2311447"/>
            <a:chOff x="13720763" y="3410740"/>
            <a:chExt cx="2051453" cy="2317646"/>
          </a:xfrm>
        </p:grpSpPr>
        <p:sp>
          <p:nvSpPr>
            <p:cNvPr id="54" name="Arc 53">
              <a:extLst>
                <a:ext uri="{FF2B5EF4-FFF2-40B4-BE49-F238E27FC236}">
                  <a16:creationId xmlns:a16="http://schemas.microsoft.com/office/drawing/2014/main" id="{ABD536AC-2284-BECF-5598-67E29F94403C}"/>
                </a:ext>
              </a:extLst>
            </p:cNvPr>
            <p:cNvSpPr/>
            <p:nvPr/>
          </p:nvSpPr>
          <p:spPr>
            <a:xfrm>
              <a:off x="13835907" y="3410740"/>
              <a:ext cx="1936309" cy="2317646"/>
            </a:xfrm>
            <a:prstGeom prst="arc">
              <a:avLst>
                <a:gd name="adj1" fmla="val 16200000"/>
                <a:gd name="adj2" fmla="val 471655"/>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Arc 54">
              <a:extLst>
                <a:ext uri="{FF2B5EF4-FFF2-40B4-BE49-F238E27FC236}">
                  <a16:creationId xmlns:a16="http://schemas.microsoft.com/office/drawing/2014/main" id="{BFAF103E-D313-9F2E-ED48-6E3A1B6169DC}"/>
                </a:ext>
              </a:extLst>
            </p:cNvPr>
            <p:cNvSpPr/>
            <p:nvPr/>
          </p:nvSpPr>
          <p:spPr>
            <a:xfrm rot="5400000">
              <a:off x="13665631" y="3600450"/>
              <a:ext cx="2161716" cy="2051451"/>
            </a:xfrm>
            <a:prstGeom prst="arc">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DD550A97-BC42-188F-3463-95D9B40F12E0}"/>
              </a:ext>
            </a:extLst>
          </p:cNvPr>
          <p:cNvGrpSpPr/>
          <p:nvPr/>
        </p:nvGrpSpPr>
        <p:grpSpPr>
          <a:xfrm rot="10800000">
            <a:off x="1511308" y="5726316"/>
            <a:ext cx="2003562" cy="2266962"/>
            <a:chOff x="10372082" y="3563140"/>
            <a:chExt cx="2051452" cy="2296294"/>
          </a:xfrm>
        </p:grpSpPr>
        <p:sp>
          <p:nvSpPr>
            <p:cNvPr id="56" name="Arc 55">
              <a:extLst>
                <a:ext uri="{FF2B5EF4-FFF2-40B4-BE49-F238E27FC236}">
                  <a16:creationId xmlns:a16="http://schemas.microsoft.com/office/drawing/2014/main" id="{B61510CE-3669-5D95-A4D7-1E8498FC2102}"/>
                </a:ext>
              </a:extLst>
            </p:cNvPr>
            <p:cNvSpPr/>
            <p:nvPr/>
          </p:nvSpPr>
          <p:spPr>
            <a:xfrm>
              <a:off x="10466631" y="3563140"/>
              <a:ext cx="1956903" cy="2266160"/>
            </a:xfrm>
            <a:prstGeom prst="arc">
              <a:avLst>
                <a:gd name="adj1" fmla="val 16200000"/>
                <a:gd name="adj2" fmla="val 471655"/>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Arc 56">
              <a:extLst>
                <a:ext uri="{FF2B5EF4-FFF2-40B4-BE49-F238E27FC236}">
                  <a16:creationId xmlns:a16="http://schemas.microsoft.com/office/drawing/2014/main" id="{0355EE85-5A17-017B-8DC5-B54AA94B3603}"/>
                </a:ext>
              </a:extLst>
            </p:cNvPr>
            <p:cNvSpPr/>
            <p:nvPr/>
          </p:nvSpPr>
          <p:spPr>
            <a:xfrm rot="5400000">
              <a:off x="10316950" y="3752850"/>
              <a:ext cx="2161716" cy="2051451"/>
            </a:xfrm>
            <a:prstGeom prst="arc">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63" name="Straight Connector 62">
            <a:extLst>
              <a:ext uri="{FF2B5EF4-FFF2-40B4-BE49-F238E27FC236}">
                <a16:creationId xmlns:a16="http://schemas.microsoft.com/office/drawing/2014/main" id="{93E0AF32-A38D-D94B-EE6D-AB2A4FB092FF}"/>
              </a:ext>
            </a:extLst>
          </p:cNvPr>
          <p:cNvCxnSpPr>
            <a:cxnSpLocks/>
            <a:endCxn id="55" idx="2"/>
          </p:cNvCxnSpPr>
          <p:nvPr/>
        </p:nvCxnSpPr>
        <p:spPr>
          <a:xfrm flipV="1">
            <a:off x="2506738" y="5694390"/>
            <a:ext cx="12239751" cy="271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A7659FF-69B3-7055-0575-11A32F5FA123}"/>
              </a:ext>
            </a:extLst>
          </p:cNvPr>
          <p:cNvCxnSpPr>
            <a:cxnSpLocks/>
            <a:endCxn id="54" idx="0"/>
          </p:cNvCxnSpPr>
          <p:nvPr/>
        </p:nvCxnSpPr>
        <p:spPr>
          <a:xfrm flipV="1">
            <a:off x="1296728" y="3404238"/>
            <a:ext cx="13507333" cy="563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1EEEB29-D203-A6D4-9A96-4C46D2427116}"/>
              </a:ext>
            </a:extLst>
          </p:cNvPr>
          <p:cNvSpPr/>
          <p:nvPr/>
        </p:nvSpPr>
        <p:spPr>
          <a:xfrm>
            <a:off x="1042215" y="3280124"/>
            <a:ext cx="248227" cy="248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24A37B71-06BA-3D34-72AD-203DACBBA61B}"/>
              </a:ext>
            </a:extLst>
          </p:cNvPr>
          <p:cNvSpPr/>
          <p:nvPr/>
        </p:nvSpPr>
        <p:spPr>
          <a:xfrm>
            <a:off x="15189672" y="7880455"/>
            <a:ext cx="248227" cy="248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0" y="3875019"/>
            <a:ext cx="18288000" cy="6746652"/>
            <a:chOff x="0" y="0"/>
            <a:chExt cx="4816593" cy="1776896"/>
          </a:xfrm>
          <a:solidFill>
            <a:schemeClr val="tx2">
              <a:lumMod val="50000"/>
            </a:schemeClr>
          </a:solidFill>
        </p:grpSpPr>
        <p:sp>
          <p:nvSpPr>
            <p:cNvPr id="4" name="Freeform 4"/>
            <p:cNvSpPr/>
            <p:nvPr/>
          </p:nvSpPr>
          <p:spPr>
            <a:xfrm>
              <a:off x="0" y="0"/>
              <a:ext cx="4816592" cy="1776896"/>
            </a:xfrm>
            <a:custGeom>
              <a:avLst/>
              <a:gdLst/>
              <a:ahLst/>
              <a:cxnLst/>
              <a:rect l="l" t="t" r="r" b="b"/>
              <a:pathLst>
                <a:path w="4816592" h="1776896">
                  <a:moveTo>
                    <a:pt x="0" y="0"/>
                  </a:moveTo>
                  <a:lnTo>
                    <a:pt x="4816592" y="0"/>
                  </a:lnTo>
                  <a:lnTo>
                    <a:pt x="4816592" y="1776896"/>
                  </a:lnTo>
                  <a:lnTo>
                    <a:pt x="0" y="1776896"/>
                  </a:lnTo>
                  <a:close/>
                </a:path>
              </a:pathLst>
            </a:custGeom>
            <a:grpFill/>
          </p:spPr>
        </p:sp>
        <p:sp>
          <p:nvSpPr>
            <p:cNvPr id="5" name="TextBox 5"/>
            <p:cNvSpPr txBox="1"/>
            <p:nvPr/>
          </p:nvSpPr>
          <p:spPr>
            <a:xfrm>
              <a:off x="0" y="-38100"/>
              <a:ext cx="4816593" cy="1814996"/>
            </a:xfrm>
            <a:prstGeom prst="rect">
              <a:avLst/>
            </a:prstGeom>
            <a:grpFill/>
          </p:spPr>
          <p:txBody>
            <a:bodyPr lIns="50800" tIns="50800" rIns="50800" bIns="50800" rtlCol="0" anchor="ctr"/>
            <a:lstStyle/>
            <a:p>
              <a:pPr algn="ctr">
                <a:lnSpc>
                  <a:spcPts val="2239"/>
                </a:lnSpc>
              </a:pPr>
              <a:endParaRPr/>
            </a:p>
          </p:txBody>
        </p:sp>
      </p:grpSp>
      <p:sp>
        <p:nvSpPr>
          <p:cNvPr id="6" name="AutoShape 6"/>
          <p:cNvSpPr/>
          <p:nvPr/>
        </p:nvSpPr>
        <p:spPr>
          <a:xfrm rot="-5376337">
            <a:off x="-400441" y="3267441"/>
            <a:ext cx="2075766" cy="0"/>
          </a:xfrm>
          <a:prstGeom prst="line">
            <a:avLst/>
          </a:prstGeom>
          <a:ln w="28575" cap="rnd">
            <a:solidFill>
              <a:srgbClr val="D9D9D9">
                <a:alpha val="74902"/>
              </a:srgbClr>
            </a:solidFill>
            <a:prstDash val="solid"/>
            <a:headEnd type="none" w="sm" len="sm"/>
            <a:tailEnd type="none" w="sm" len="sm"/>
          </a:ln>
        </p:spPr>
      </p:sp>
      <p:grpSp>
        <p:nvGrpSpPr>
          <p:cNvPr id="7" name="Group 7"/>
          <p:cNvGrpSpPr/>
          <p:nvPr/>
        </p:nvGrpSpPr>
        <p:grpSpPr>
          <a:xfrm>
            <a:off x="14027119" y="9258300"/>
            <a:ext cx="4260881" cy="778360"/>
            <a:chOff x="0" y="0"/>
            <a:chExt cx="1760158" cy="321538"/>
          </a:xfrm>
        </p:grpSpPr>
        <p:sp>
          <p:nvSpPr>
            <p:cNvPr id="8" name="Freeform 8"/>
            <p:cNvSpPr/>
            <p:nvPr/>
          </p:nvSpPr>
          <p:spPr>
            <a:xfrm>
              <a:off x="0" y="0"/>
              <a:ext cx="1760158" cy="321538"/>
            </a:xfrm>
            <a:custGeom>
              <a:avLst/>
              <a:gdLst/>
              <a:ahLst/>
              <a:cxnLst/>
              <a:rect l="l" t="t" r="r" b="b"/>
              <a:pathLst>
                <a:path w="1760158" h="321538">
                  <a:moveTo>
                    <a:pt x="0" y="0"/>
                  </a:moveTo>
                  <a:lnTo>
                    <a:pt x="1760158" y="0"/>
                  </a:lnTo>
                  <a:lnTo>
                    <a:pt x="1760158" y="321538"/>
                  </a:lnTo>
                  <a:lnTo>
                    <a:pt x="0" y="321538"/>
                  </a:lnTo>
                  <a:close/>
                </a:path>
              </a:pathLst>
            </a:custGeom>
            <a:solidFill>
              <a:srgbClr val="FFFFFF"/>
            </a:solidFill>
          </p:spPr>
        </p:sp>
        <p:sp>
          <p:nvSpPr>
            <p:cNvPr id="9" name="TextBox 9"/>
            <p:cNvSpPr txBox="1"/>
            <p:nvPr/>
          </p:nvSpPr>
          <p:spPr>
            <a:xfrm>
              <a:off x="0" y="-38100"/>
              <a:ext cx="1760158" cy="359638"/>
            </a:xfrm>
            <a:prstGeom prst="rect">
              <a:avLst/>
            </a:prstGeom>
          </p:spPr>
          <p:txBody>
            <a:bodyPr lIns="32388" tIns="32388" rIns="32388" bIns="32388" rtlCol="0" anchor="ctr"/>
            <a:lstStyle/>
            <a:p>
              <a:pPr algn="ctr">
                <a:lnSpc>
                  <a:spcPts val="2239"/>
                </a:lnSpc>
              </a:pPr>
              <a:endParaRPr/>
            </a:p>
          </p:txBody>
        </p:sp>
      </p:grpSp>
      <p:sp>
        <p:nvSpPr>
          <p:cNvPr id="12" name="Freeform 12"/>
          <p:cNvSpPr/>
          <p:nvPr/>
        </p:nvSpPr>
        <p:spPr>
          <a:xfrm>
            <a:off x="14590147" y="9463990"/>
            <a:ext cx="975753" cy="510744"/>
          </a:xfrm>
          <a:custGeom>
            <a:avLst/>
            <a:gdLst/>
            <a:ahLst/>
            <a:cxnLst/>
            <a:rect l="l" t="t" r="r" b="b"/>
            <a:pathLst>
              <a:path w="975753" h="510744">
                <a:moveTo>
                  <a:pt x="0" y="0"/>
                </a:moveTo>
                <a:lnTo>
                  <a:pt x="975754" y="0"/>
                </a:lnTo>
                <a:lnTo>
                  <a:pt x="975754" y="510744"/>
                </a:lnTo>
                <a:lnTo>
                  <a:pt x="0" y="510744"/>
                </a:lnTo>
                <a:lnTo>
                  <a:pt x="0" y="0"/>
                </a:lnTo>
                <a:close/>
              </a:path>
            </a:pathLst>
          </a:custGeom>
          <a:blipFill>
            <a:blip r:embed="rId5"/>
            <a:stretch>
              <a:fillRect l="-2343" r="-2343"/>
            </a:stretch>
          </a:blipFill>
        </p:spPr>
      </p:sp>
      <p:sp>
        <p:nvSpPr>
          <p:cNvPr id="14" name="AutoShape 14"/>
          <p:cNvSpPr/>
          <p:nvPr/>
        </p:nvSpPr>
        <p:spPr>
          <a:xfrm>
            <a:off x="2017131" y="5634275"/>
            <a:ext cx="617099" cy="0"/>
          </a:xfrm>
          <a:prstGeom prst="line">
            <a:avLst/>
          </a:prstGeom>
          <a:ln w="38100" cap="flat">
            <a:solidFill>
              <a:srgbClr val="FFFFFF"/>
            </a:solidFill>
            <a:prstDash val="solid"/>
            <a:headEnd type="none" w="sm" len="sm"/>
            <a:tailEnd type="none" w="sm" len="sm"/>
          </a:ln>
        </p:spPr>
      </p:sp>
      <p:grpSp>
        <p:nvGrpSpPr>
          <p:cNvPr id="15" name="Group 15"/>
          <p:cNvGrpSpPr/>
          <p:nvPr/>
        </p:nvGrpSpPr>
        <p:grpSpPr>
          <a:xfrm>
            <a:off x="1028700" y="5675762"/>
            <a:ext cx="1888129" cy="3274456"/>
            <a:chOff x="0" y="0"/>
            <a:chExt cx="497285" cy="862408"/>
          </a:xfrm>
        </p:grpSpPr>
        <p:sp>
          <p:nvSpPr>
            <p:cNvPr id="16" name="Freeform 16"/>
            <p:cNvSpPr/>
            <p:nvPr/>
          </p:nvSpPr>
          <p:spPr>
            <a:xfrm>
              <a:off x="0" y="0"/>
              <a:ext cx="497285" cy="862408"/>
            </a:xfrm>
            <a:custGeom>
              <a:avLst/>
              <a:gdLst/>
              <a:ahLst/>
              <a:cxnLst/>
              <a:rect l="l" t="t" r="r" b="b"/>
              <a:pathLst>
                <a:path w="497285" h="862408">
                  <a:moveTo>
                    <a:pt x="165851" y="843339"/>
                  </a:moveTo>
                  <a:cubicBezTo>
                    <a:pt x="191346" y="854853"/>
                    <a:pt x="220330" y="862408"/>
                    <a:pt x="248776" y="862408"/>
                  </a:cubicBezTo>
                  <a:cubicBezTo>
                    <a:pt x="277224" y="862408"/>
                    <a:pt x="304598" y="855931"/>
                    <a:pt x="329823" y="844417"/>
                  </a:cubicBezTo>
                  <a:cubicBezTo>
                    <a:pt x="330361" y="844058"/>
                    <a:pt x="330897" y="844058"/>
                    <a:pt x="331434" y="843699"/>
                  </a:cubicBezTo>
                  <a:cubicBezTo>
                    <a:pt x="426167" y="797643"/>
                    <a:pt x="495943" y="676029"/>
                    <a:pt x="497285" y="532804"/>
                  </a:cubicBezTo>
                  <a:lnTo>
                    <a:pt x="497285" y="0"/>
                  </a:lnTo>
                  <a:lnTo>
                    <a:pt x="0" y="0"/>
                  </a:lnTo>
                  <a:lnTo>
                    <a:pt x="0" y="532409"/>
                  </a:lnTo>
                  <a:cubicBezTo>
                    <a:pt x="1342" y="676748"/>
                    <a:pt x="70044" y="798363"/>
                    <a:pt x="165851" y="843339"/>
                  </a:cubicBezTo>
                  <a:close/>
                </a:path>
              </a:pathLst>
            </a:custGeom>
            <a:solidFill>
              <a:srgbClr val="FFFFFF"/>
            </a:solidFill>
          </p:spPr>
        </p:sp>
        <p:sp>
          <p:nvSpPr>
            <p:cNvPr id="17" name="TextBox 17"/>
            <p:cNvSpPr txBox="1"/>
            <p:nvPr/>
          </p:nvSpPr>
          <p:spPr>
            <a:xfrm>
              <a:off x="0" y="-38100"/>
              <a:ext cx="497285" cy="773508"/>
            </a:xfrm>
            <a:prstGeom prst="rect">
              <a:avLst/>
            </a:prstGeom>
          </p:spPr>
          <p:txBody>
            <a:bodyPr lIns="50800" tIns="50800" rIns="50800" bIns="50800" rtlCol="0" anchor="ctr"/>
            <a:lstStyle/>
            <a:p>
              <a:pPr algn="ctr">
                <a:lnSpc>
                  <a:spcPts val="2239"/>
                </a:lnSpc>
              </a:pPr>
              <a:endParaRPr/>
            </a:p>
          </p:txBody>
        </p:sp>
      </p:grpSp>
      <p:grpSp>
        <p:nvGrpSpPr>
          <p:cNvPr id="18" name="Group 18"/>
          <p:cNvGrpSpPr/>
          <p:nvPr/>
        </p:nvGrpSpPr>
        <p:grpSpPr>
          <a:xfrm>
            <a:off x="1028700" y="4666966"/>
            <a:ext cx="1888129" cy="1640879"/>
            <a:chOff x="0" y="0"/>
            <a:chExt cx="533053" cy="463250"/>
          </a:xfrm>
        </p:grpSpPr>
        <p:sp>
          <p:nvSpPr>
            <p:cNvPr id="19" name="Freeform 19"/>
            <p:cNvSpPr/>
            <p:nvPr/>
          </p:nvSpPr>
          <p:spPr>
            <a:xfrm>
              <a:off x="0" y="0"/>
              <a:ext cx="533053" cy="463250"/>
            </a:xfrm>
            <a:custGeom>
              <a:avLst/>
              <a:gdLst/>
              <a:ahLst/>
              <a:cxnLst/>
              <a:rect l="l" t="t" r="r" b="b"/>
              <a:pathLst>
                <a:path w="533053" h="463250">
                  <a:moveTo>
                    <a:pt x="209116" y="0"/>
                  </a:moveTo>
                  <a:lnTo>
                    <a:pt x="323937" y="0"/>
                  </a:lnTo>
                  <a:cubicBezTo>
                    <a:pt x="439429" y="0"/>
                    <a:pt x="533053" y="93624"/>
                    <a:pt x="533053" y="209116"/>
                  </a:cubicBezTo>
                  <a:lnTo>
                    <a:pt x="533053" y="254134"/>
                  </a:lnTo>
                  <a:cubicBezTo>
                    <a:pt x="533053" y="369626"/>
                    <a:pt x="439429" y="463250"/>
                    <a:pt x="323937" y="463250"/>
                  </a:cubicBezTo>
                  <a:lnTo>
                    <a:pt x="209116" y="463250"/>
                  </a:lnTo>
                  <a:cubicBezTo>
                    <a:pt x="93624" y="463250"/>
                    <a:pt x="0" y="369626"/>
                    <a:pt x="0" y="254134"/>
                  </a:cubicBezTo>
                  <a:lnTo>
                    <a:pt x="0" y="209116"/>
                  </a:lnTo>
                  <a:cubicBezTo>
                    <a:pt x="0" y="93624"/>
                    <a:pt x="93624" y="0"/>
                    <a:pt x="209116" y="0"/>
                  </a:cubicBezTo>
                  <a:close/>
                </a:path>
              </a:pathLst>
            </a:custGeom>
            <a:solidFill>
              <a:srgbClr val="3D7DCA"/>
            </a:solidFill>
          </p:spPr>
        </p:sp>
        <p:sp>
          <p:nvSpPr>
            <p:cNvPr id="20" name="TextBox 20"/>
            <p:cNvSpPr txBox="1"/>
            <p:nvPr/>
          </p:nvSpPr>
          <p:spPr>
            <a:xfrm>
              <a:off x="0" y="-38100"/>
              <a:ext cx="533053" cy="501350"/>
            </a:xfrm>
            <a:prstGeom prst="rect">
              <a:avLst/>
            </a:prstGeom>
          </p:spPr>
          <p:txBody>
            <a:bodyPr lIns="47391" tIns="47391" rIns="47391" bIns="47391" rtlCol="0" anchor="ctr"/>
            <a:lstStyle/>
            <a:p>
              <a:pPr algn="ctr">
                <a:lnSpc>
                  <a:spcPts val="2239"/>
                </a:lnSpc>
              </a:pPr>
              <a:endParaRPr/>
            </a:p>
          </p:txBody>
        </p:sp>
      </p:grpSp>
      <p:grpSp>
        <p:nvGrpSpPr>
          <p:cNvPr id="21" name="Group 21"/>
          <p:cNvGrpSpPr/>
          <p:nvPr/>
        </p:nvGrpSpPr>
        <p:grpSpPr>
          <a:xfrm>
            <a:off x="3063347" y="5675762"/>
            <a:ext cx="1888129" cy="3274456"/>
            <a:chOff x="0" y="0"/>
            <a:chExt cx="497285" cy="862408"/>
          </a:xfrm>
        </p:grpSpPr>
        <p:sp>
          <p:nvSpPr>
            <p:cNvPr id="22" name="Freeform 22"/>
            <p:cNvSpPr/>
            <p:nvPr/>
          </p:nvSpPr>
          <p:spPr>
            <a:xfrm>
              <a:off x="0" y="0"/>
              <a:ext cx="497285" cy="862408"/>
            </a:xfrm>
            <a:custGeom>
              <a:avLst/>
              <a:gdLst/>
              <a:ahLst/>
              <a:cxnLst/>
              <a:rect l="l" t="t" r="r" b="b"/>
              <a:pathLst>
                <a:path w="497285" h="862408">
                  <a:moveTo>
                    <a:pt x="165851" y="843339"/>
                  </a:moveTo>
                  <a:cubicBezTo>
                    <a:pt x="191346" y="854853"/>
                    <a:pt x="220330" y="862408"/>
                    <a:pt x="248776" y="862408"/>
                  </a:cubicBezTo>
                  <a:cubicBezTo>
                    <a:pt x="277224" y="862408"/>
                    <a:pt x="304598" y="855931"/>
                    <a:pt x="329823" y="844417"/>
                  </a:cubicBezTo>
                  <a:cubicBezTo>
                    <a:pt x="330361" y="844058"/>
                    <a:pt x="330897" y="844058"/>
                    <a:pt x="331434" y="843699"/>
                  </a:cubicBezTo>
                  <a:cubicBezTo>
                    <a:pt x="426167" y="797643"/>
                    <a:pt x="495943" y="676029"/>
                    <a:pt x="497285" y="532804"/>
                  </a:cubicBezTo>
                  <a:lnTo>
                    <a:pt x="497285" y="0"/>
                  </a:lnTo>
                  <a:lnTo>
                    <a:pt x="0" y="0"/>
                  </a:lnTo>
                  <a:lnTo>
                    <a:pt x="0" y="532409"/>
                  </a:lnTo>
                  <a:cubicBezTo>
                    <a:pt x="1342" y="676748"/>
                    <a:pt x="70044" y="798363"/>
                    <a:pt x="165851" y="843339"/>
                  </a:cubicBezTo>
                  <a:close/>
                </a:path>
              </a:pathLst>
            </a:custGeom>
            <a:solidFill>
              <a:srgbClr val="FFFFFF"/>
            </a:solidFill>
          </p:spPr>
        </p:sp>
        <p:sp>
          <p:nvSpPr>
            <p:cNvPr id="23" name="TextBox 23"/>
            <p:cNvSpPr txBox="1"/>
            <p:nvPr/>
          </p:nvSpPr>
          <p:spPr>
            <a:xfrm>
              <a:off x="0" y="-38100"/>
              <a:ext cx="497285" cy="773508"/>
            </a:xfrm>
            <a:prstGeom prst="rect">
              <a:avLst/>
            </a:prstGeom>
          </p:spPr>
          <p:txBody>
            <a:bodyPr lIns="50800" tIns="50800" rIns="50800" bIns="50800" rtlCol="0" anchor="ctr"/>
            <a:lstStyle/>
            <a:p>
              <a:pPr algn="ctr">
                <a:lnSpc>
                  <a:spcPts val="2239"/>
                </a:lnSpc>
              </a:pPr>
              <a:endParaRPr/>
            </a:p>
          </p:txBody>
        </p:sp>
      </p:grpSp>
      <p:grpSp>
        <p:nvGrpSpPr>
          <p:cNvPr id="24" name="Group 24"/>
          <p:cNvGrpSpPr/>
          <p:nvPr/>
        </p:nvGrpSpPr>
        <p:grpSpPr>
          <a:xfrm>
            <a:off x="3063347" y="4666966"/>
            <a:ext cx="1888129" cy="1640879"/>
            <a:chOff x="0" y="0"/>
            <a:chExt cx="533053" cy="463250"/>
          </a:xfrm>
        </p:grpSpPr>
        <p:sp>
          <p:nvSpPr>
            <p:cNvPr id="25" name="Freeform 25"/>
            <p:cNvSpPr/>
            <p:nvPr/>
          </p:nvSpPr>
          <p:spPr>
            <a:xfrm>
              <a:off x="0" y="0"/>
              <a:ext cx="533053" cy="463250"/>
            </a:xfrm>
            <a:custGeom>
              <a:avLst/>
              <a:gdLst/>
              <a:ahLst/>
              <a:cxnLst/>
              <a:rect l="l" t="t" r="r" b="b"/>
              <a:pathLst>
                <a:path w="533053" h="463250">
                  <a:moveTo>
                    <a:pt x="209116" y="0"/>
                  </a:moveTo>
                  <a:lnTo>
                    <a:pt x="323937" y="0"/>
                  </a:lnTo>
                  <a:cubicBezTo>
                    <a:pt x="439429" y="0"/>
                    <a:pt x="533053" y="93624"/>
                    <a:pt x="533053" y="209116"/>
                  </a:cubicBezTo>
                  <a:lnTo>
                    <a:pt x="533053" y="254134"/>
                  </a:lnTo>
                  <a:cubicBezTo>
                    <a:pt x="533053" y="369626"/>
                    <a:pt x="439429" y="463250"/>
                    <a:pt x="323937" y="463250"/>
                  </a:cubicBezTo>
                  <a:lnTo>
                    <a:pt x="209116" y="463250"/>
                  </a:lnTo>
                  <a:cubicBezTo>
                    <a:pt x="93624" y="463250"/>
                    <a:pt x="0" y="369626"/>
                    <a:pt x="0" y="254134"/>
                  </a:cubicBezTo>
                  <a:lnTo>
                    <a:pt x="0" y="209116"/>
                  </a:lnTo>
                  <a:cubicBezTo>
                    <a:pt x="0" y="93624"/>
                    <a:pt x="93624" y="0"/>
                    <a:pt x="209116" y="0"/>
                  </a:cubicBezTo>
                  <a:close/>
                </a:path>
              </a:pathLst>
            </a:custGeom>
            <a:solidFill>
              <a:srgbClr val="3D7DCA"/>
            </a:solidFill>
          </p:spPr>
        </p:sp>
        <p:sp>
          <p:nvSpPr>
            <p:cNvPr id="26" name="TextBox 26"/>
            <p:cNvSpPr txBox="1"/>
            <p:nvPr/>
          </p:nvSpPr>
          <p:spPr>
            <a:xfrm>
              <a:off x="0" y="-38100"/>
              <a:ext cx="533053" cy="501350"/>
            </a:xfrm>
            <a:prstGeom prst="rect">
              <a:avLst/>
            </a:prstGeom>
          </p:spPr>
          <p:txBody>
            <a:bodyPr lIns="47391" tIns="47391" rIns="47391" bIns="47391" rtlCol="0" anchor="ctr"/>
            <a:lstStyle/>
            <a:p>
              <a:pPr algn="ctr">
                <a:lnSpc>
                  <a:spcPts val="2239"/>
                </a:lnSpc>
              </a:pPr>
              <a:endParaRPr/>
            </a:p>
          </p:txBody>
        </p:sp>
      </p:grpSp>
      <p:sp>
        <p:nvSpPr>
          <p:cNvPr id="27" name="Freeform 27"/>
          <p:cNvSpPr/>
          <p:nvPr/>
        </p:nvSpPr>
        <p:spPr>
          <a:xfrm>
            <a:off x="3555171" y="5004404"/>
            <a:ext cx="904481" cy="904481"/>
          </a:xfrm>
          <a:custGeom>
            <a:avLst/>
            <a:gdLst/>
            <a:ahLst/>
            <a:cxnLst/>
            <a:rect l="l" t="t" r="r" b="b"/>
            <a:pathLst>
              <a:path w="904481" h="904481">
                <a:moveTo>
                  <a:pt x="0" y="0"/>
                </a:moveTo>
                <a:lnTo>
                  <a:pt x="904481" y="0"/>
                </a:lnTo>
                <a:lnTo>
                  <a:pt x="904481" y="904481"/>
                </a:lnTo>
                <a:lnTo>
                  <a:pt x="0" y="904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8" name="Group 28"/>
          <p:cNvGrpSpPr/>
          <p:nvPr/>
        </p:nvGrpSpPr>
        <p:grpSpPr>
          <a:xfrm>
            <a:off x="5093650" y="5675762"/>
            <a:ext cx="1888129" cy="3274456"/>
            <a:chOff x="0" y="0"/>
            <a:chExt cx="497285" cy="862408"/>
          </a:xfrm>
        </p:grpSpPr>
        <p:sp>
          <p:nvSpPr>
            <p:cNvPr id="29" name="Freeform 29"/>
            <p:cNvSpPr/>
            <p:nvPr/>
          </p:nvSpPr>
          <p:spPr>
            <a:xfrm>
              <a:off x="0" y="0"/>
              <a:ext cx="497285" cy="862408"/>
            </a:xfrm>
            <a:custGeom>
              <a:avLst/>
              <a:gdLst/>
              <a:ahLst/>
              <a:cxnLst/>
              <a:rect l="l" t="t" r="r" b="b"/>
              <a:pathLst>
                <a:path w="497285" h="862408">
                  <a:moveTo>
                    <a:pt x="165851" y="843339"/>
                  </a:moveTo>
                  <a:cubicBezTo>
                    <a:pt x="191346" y="854853"/>
                    <a:pt x="220330" y="862408"/>
                    <a:pt x="248776" y="862408"/>
                  </a:cubicBezTo>
                  <a:cubicBezTo>
                    <a:pt x="277224" y="862408"/>
                    <a:pt x="304598" y="855931"/>
                    <a:pt x="329823" y="844417"/>
                  </a:cubicBezTo>
                  <a:cubicBezTo>
                    <a:pt x="330361" y="844058"/>
                    <a:pt x="330897" y="844058"/>
                    <a:pt x="331434" y="843699"/>
                  </a:cubicBezTo>
                  <a:cubicBezTo>
                    <a:pt x="426167" y="797643"/>
                    <a:pt x="495943" y="676029"/>
                    <a:pt x="497285" y="532804"/>
                  </a:cubicBezTo>
                  <a:lnTo>
                    <a:pt x="497285" y="0"/>
                  </a:lnTo>
                  <a:lnTo>
                    <a:pt x="0" y="0"/>
                  </a:lnTo>
                  <a:lnTo>
                    <a:pt x="0" y="532409"/>
                  </a:lnTo>
                  <a:cubicBezTo>
                    <a:pt x="1342" y="676748"/>
                    <a:pt x="70044" y="798363"/>
                    <a:pt x="165851" y="843339"/>
                  </a:cubicBezTo>
                  <a:close/>
                </a:path>
              </a:pathLst>
            </a:custGeom>
            <a:solidFill>
              <a:srgbClr val="FFFFFF"/>
            </a:solidFill>
          </p:spPr>
        </p:sp>
        <p:sp>
          <p:nvSpPr>
            <p:cNvPr id="30" name="TextBox 30"/>
            <p:cNvSpPr txBox="1"/>
            <p:nvPr/>
          </p:nvSpPr>
          <p:spPr>
            <a:xfrm>
              <a:off x="0" y="-38100"/>
              <a:ext cx="497285" cy="773508"/>
            </a:xfrm>
            <a:prstGeom prst="rect">
              <a:avLst/>
            </a:prstGeom>
          </p:spPr>
          <p:txBody>
            <a:bodyPr lIns="50800" tIns="50800" rIns="50800" bIns="50800" rtlCol="0" anchor="ctr"/>
            <a:lstStyle/>
            <a:p>
              <a:pPr algn="ctr">
                <a:lnSpc>
                  <a:spcPts val="2239"/>
                </a:lnSpc>
              </a:pPr>
              <a:endParaRPr/>
            </a:p>
          </p:txBody>
        </p:sp>
      </p:grpSp>
      <p:grpSp>
        <p:nvGrpSpPr>
          <p:cNvPr id="31" name="Group 31"/>
          <p:cNvGrpSpPr/>
          <p:nvPr/>
        </p:nvGrpSpPr>
        <p:grpSpPr>
          <a:xfrm>
            <a:off x="5093650" y="4694542"/>
            <a:ext cx="1888129" cy="1640879"/>
            <a:chOff x="0" y="0"/>
            <a:chExt cx="533053" cy="463250"/>
          </a:xfrm>
        </p:grpSpPr>
        <p:sp>
          <p:nvSpPr>
            <p:cNvPr id="32" name="Freeform 32"/>
            <p:cNvSpPr/>
            <p:nvPr/>
          </p:nvSpPr>
          <p:spPr>
            <a:xfrm>
              <a:off x="0" y="0"/>
              <a:ext cx="533053" cy="463250"/>
            </a:xfrm>
            <a:custGeom>
              <a:avLst/>
              <a:gdLst/>
              <a:ahLst/>
              <a:cxnLst/>
              <a:rect l="l" t="t" r="r" b="b"/>
              <a:pathLst>
                <a:path w="533053" h="463250">
                  <a:moveTo>
                    <a:pt x="209116" y="0"/>
                  </a:moveTo>
                  <a:lnTo>
                    <a:pt x="323937" y="0"/>
                  </a:lnTo>
                  <a:cubicBezTo>
                    <a:pt x="439429" y="0"/>
                    <a:pt x="533053" y="93624"/>
                    <a:pt x="533053" y="209116"/>
                  </a:cubicBezTo>
                  <a:lnTo>
                    <a:pt x="533053" y="254134"/>
                  </a:lnTo>
                  <a:cubicBezTo>
                    <a:pt x="533053" y="369626"/>
                    <a:pt x="439429" y="463250"/>
                    <a:pt x="323937" y="463250"/>
                  </a:cubicBezTo>
                  <a:lnTo>
                    <a:pt x="209116" y="463250"/>
                  </a:lnTo>
                  <a:cubicBezTo>
                    <a:pt x="93624" y="463250"/>
                    <a:pt x="0" y="369626"/>
                    <a:pt x="0" y="254134"/>
                  </a:cubicBezTo>
                  <a:lnTo>
                    <a:pt x="0" y="209116"/>
                  </a:lnTo>
                  <a:cubicBezTo>
                    <a:pt x="0" y="93624"/>
                    <a:pt x="93624" y="0"/>
                    <a:pt x="209116" y="0"/>
                  </a:cubicBezTo>
                  <a:close/>
                </a:path>
              </a:pathLst>
            </a:custGeom>
            <a:solidFill>
              <a:srgbClr val="3D7DCA"/>
            </a:solidFill>
          </p:spPr>
        </p:sp>
        <p:sp>
          <p:nvSpPr>
            <p:cNvPr id="33" name="TextBox 33"/>
            <p:cNvSpPr txBox="1"/>
            <p:nvPr/>
          </p:nvSpPr>
          <p:spPr>
            <a:xfrm>
              <a:off x="0" y="-38100"/>
              <a:ext cx="533053" cy="501350"/>
            </a:xfrm>
            <a:prstGeom prst="rect">
              <a:avLst/>
            </a:prstGeom>
          </p:spPr>
          <p:txBody>
            <a:bodyPr lIns="47391" tIns="47391" rIns="47391" bIns="47391" rtlCol="0" anchor="ctr"/>
            <a:lstStyle/>
            <a:p>
              <a:pPr algn="ctr">
                <a:lnSpc>
                  <a:spcPts val="2239"/>
                </a:lnSpc>
              </a:pPr>
              <a:endParaRPr/>
            </a:p>
          </p:txBody>
        </p:sp>
      </p:grpSp>
      <p:sp>
        <p:nvSpPr>
          <p:cNvPr id="34" name="Freeform 34"/>
          <p:cNvSpPr/>
          <p:nvPr/>
        </p:nvSpPr>
        <p:spPr>
          <a:xfrm>
            <a:off x="5530958" y="5004404"/>
            <a:ext cx="1048664" cy="891364"/>
          </a:xfrm>
          <a:custGeom>
            <a:avLst/>
            <a:gdLst/>
            <a:ahLst/>
            <a:cxnLst/>
            <a:rect l="l" t="t" r="r" b="b"/>
            <a:pathLst>
              <a:path w="1048664" h="891364">
                <a:moveTo>
                  <a:pt x="0" y="0"/>
                </a:moveTo>
                <a:lnTo>
                  <a:pt x="1048664" y="0"/>
                </a:lnTo>
                <a:lnTo>
                  <a:pt x="1048664" y="891364"/>
                </a:lnTo>
                <a:lnTo>
                  <a:pt x="0" y="891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p:nvPr/>
        </p:nvGrpSpPr>
        <p:grpSpPr>
          <a:xfrm>
            <a:off x="7143704" y="5675762"/>
            <a:ext cx="1888129" cy="3274456"/>
            <a:chOff x="0" y="0"/>
            <a:chExt cx="497285" cy="862408"/>
          </a:xfrm>
        </p:grpSpPr>
        <p:sp>
          <p:nvSpPr>
            <p:cNvPr id="36" name="Freeform 36"/>
            <p:cNvSpPr/>
            <p:nvPr/>
          </p:nvSpPr>
          <p:spPr>
            <a:xfrm>
              <a:off x="0" y="0"/>
              <a:ext cx="497285" cy="862408"/>
            </a:xfrm>
            <a:custGeom>
              <a:avLst/>
              <a:gdLst/>
              <a:ahLst/>
              <a:cxnLst/>
              <a:rect l="l" t="t" r="r" b="b"/>
              <a:pathLst>
                <a:path w="497285" h="862408">
                  <a:moveTo>
                    <a:pt x="165851" y="843339"/>
                  </a:moveTo>
                  <a:cubicBezTo>
                    <a:pt x="191346" y="854853"/>
                    <a:pt x="220330" y="862408"/>
                    <a:pt x="248776" y="862408"/>
                  </a:cubicBezTo>
                  <a:cubicBezTo>
                    <a:pt x="277224" y="862408"/>
                    <a:pt x="304598" y="855931"/>
                    <a:pt x="329823" y="844417"/>
                  </a:cubicBezTo>
                  <a:cubicBezTo>
                    <a:pt x="330361" y="844058"/>
                    <a:pt x="330897" y="844058"/>
                    <a:pt x="331434" y="843699"/>
                  </a:cubicBezTo>
                  <a:cubicBezTo>
                    <a:pt x="426167" y="797643"/>
                    <a:pt x="495943" y="676029"/>
                    <a:pt x="497285" y="532804"/>
                  </a:cubicBezTo>
                  <a:lnTo>
                    <a:pt x="497285" y="0"/>
                  </a:lnTo>
                  <a:lnTo>
                    <a:pt x="0" y="0"/>
                  </a:lnTo>
                  <a:lnTo>
                    <a:pt x="0" y="532409"/>
                  </a:lnTo>
                  <a:cubicBezTo>
                    <a:pt x="1342" y="676748"/>
                    <a:pt x="70044" y="798363"/>
                    <a:pt x="165851" y="843339"/>
                  </a:cubicBezTo>
                  <a:close/>
                </a:path>
              </a:pathLst>
            </a:custGeom>
            <a:solidFill>
              <a:srgbClr val="FFFFFF"/>
            </a:solidFill>
          </p:spPr>
        </p:sp>
        <p:sp>
          <p:nvSpPr>
            <p:cNvPr id="37" name="TextBox 37"/>
            <p:cNvSpPr txBox="1"/>
            <p:nvPr/>
          </p:nvSpPr>
          <p:spPr>
            <a:xfrm>
              <a:off x="0" y="-38100"/>
              <a:ext cx="497285" cy="773508"/>
            </a:xfrm>
            <a:prstGeom prst="rect">
              <a:avLst/>
            </a:prstGeom>
          </p:spPr>
          <p:txBody>
            <a:bodyPr lIns="50800" tIns="50800" rIns="50800" bIns="50800" rtlCol="0" anchor="ctr"/>
            <a:lstStyle/>
            <a:p>
              <a:pPr algn="ctr">
                <a:lnSpc>
                  <a:spcPts val="2239"/>
                </a:lnSpc>
              </a:pPr>
              <a:endParaRPr/>
            </a:p>
          </p:txBody>
        </p:sp>
      </p:grpSp>
      <p:grpSp>
        <p:nvGrpSpPr>
          <p:cNvPr id="38" name="Group 38"/>
          <p:cNvGrpSpPr/>
          <p:nvPr/>
        </p:nvGrpSpPr>
        <p:grpSpPr>
          <a:xfrm>
            <a:off x="7148154" y="4694542"/>
            <a:ext cx="1888129" cy="1640879"/>
            <a:chOff x="0" y="0"/>
            <a:chExt cx="533053" cy="463250"/>
          </a:xfrm>
        </p:grpSpPr>
        <p:sp>
          <p:nvSpPr>
            <p:cNvPr id="39" name="Freeform 39"/>
            <p:cNvSpPr/>
            <p:nvPr/>
          </p:nvSpPr>
          <p:spPr>
            <a:xfrm>
              <a:off x="0" y="0"/>
              <a:ext cx="533053" cy="463250"/>
            </a:xfrm>
            <a:custGeom>
              <a:avLst/>
              <a:gdLst/>
              <a:ahLst/>
              <a:cxnLst/>
              <a:rect l="l" t="t" r="r" b="b"/>
              <a:pathLst>
                <a:path w="533053" h="463250">
                  <a:moveTo>
                    <a:pt x="209116" y="0"/>
                  </a:moveTo>
                  <a:lnTo>
                    <a:pt x="323937" y="0"/>
                  </a:lnTo>
                  <a:cubicBezTo>
                    <a:pt x="439429" y="0"/>
                    <a:pt x="533053" y="93624"/>
                    <a:pt x="533053" y="209116"/>
                  </a:cubicBezTo>
                  <a:lnTo>
                    <a:pt x="533053" y="254134"/>
                  </a:lnTo>
                  <a:cubicBezTo>
                    <a:pt x="533053" y="369626"/>
                    <a:pt x="439429" y="463250"/>
                    <a:pt x="323937" y="463250"/>
                  </a:cubicBezTo>
                  <a:lnTo>
                    <a:pt x="209116" y="463250"/>
                  </a:lnTo>
                  <a:cubicBezTo>
                    <a:pt x="93624" y="463250"/>
                    <a:pt x="0" y="369626"/>
                    <a:pt x="0" y="254134"/>
                  </a:cubicBezTo>
                  <a:lnTo>
                    <a:pt x="0" y="209116"/>
                  </a:lnTo>
                  <a:cubicBezTo>
                    <a:pt x="0" y="93624"/>
                    <a:pt x="93624" y="0"/>
                    <a:pt x="209116" y="0"/>
                  </a:cubicBezTo>
                  <a:close/>
                </a:path>
              </a:pathLst>
            </a:custGeom>
            <a:solidFill>
              <a:srgbClr val="3D7DCA"/>
            </a:solidFill>
          </p:spPr>
        </p:sp>
        <p:sp>
          <p:nvSpPr>
            <p:cNvPr id="40" name="TextBox 40"/>
            <p:cNvSpPr txBox="1"/>
            <p:nvPr/>
          </p:nvSpPr>
          <p:spPr>
            <a:xfrm>
              <a:off x="0" y="-38100"/>
              <a:ext cx="533053" cy="501350"/>
            </a:xfrm>
            <a:prstGeom prst="rect">
              <a:avLst/>
            </a:prstGeom>
          </p:spPr>
          <p:txBody>
            <a:bodyPr lIns="47391" tIns="47391" rIns="47391" bIns="47391" rtlCol="0" anchor="ctr"/>
            <a:lstStyle/>
            <a:p>
              <a:pPr algn="ctr">
                <a:lnSpc>
                  <a:spcPts val="2239"/>
                </a:lnSpc>
              </a:pPr>
              <a:endParaRPr/>
            </a:p>
          </p:txBody>
        </p:sp>
      </p:grpSp>
      <p:sp>
        <p:nvSpPr>
          <p:cNvPr id="41" name="Freeform 41"/>
          <p:cNvSpPr/>
          <p:nvPr/>
        </p:nvSpPr>
        <p:spPr>
          <a:xfrm>
            <a:off x="7558724" y="5004404"/>
            <a:ext cx="1168704" cy="1021155"/>
          </a:xfrm>
          <a:custGeom>
            <a:avLst/>
            <a:gdLst/>
            <a:ahLst/>
            <a:cxnLst/>
            <a:rect l="l" t="t" r="r" b="b"/>
            <a:pathLst>
              <a:path w="1168704" h="1021155">
                <a:moveTo>
                  <a:pt x="0" y="0"/>
                </a:moveTo>
                <a:lnTo>
                  <a:pt x="1168704" y="0"/>
                </a:lnTo>
                <a:lnTo>
                  <a:pt x="1168704" y="1021155"/>
                </a:lnTo>
                <a:lnTo>
                  <a:pt x="0" y="10211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2" name="Group 42"/>
          <p:cNvGrpSpPr/>
          <p:nvPr/>
        </p:nvGrpSpPr>
        <p:grpSpPr>
          <a:xfrm>
            <a:off x="9161981" y="5633297"/>
            <a:ext cx="1888129" cy="3274456"/>
            <a:chOff x="0" y="0"/>
            <a:chExt cx="497285" cy="862408"/>
          </a:xfrm>
        </p:grpSpPr>
        <p:sp>
          <p:nvSpPr>
            <p:cNvPr id="43" name="Freeform 43"/>
            <p:cNvSpPr/>
            <p:nvPr/>
          </p:nvSpPr>
          <p:spPr>
            <a:xfrm>
              <a:off x="0" y="0"/>
              <a:ext cx="497285" cy="862408"/>
            </a:xfrm>
            <a:custGeom>
              <a:avLst/>
              <a:gdLst/>
              <a:ahLst/>
              <a:cxnLst/>
              <a:rect l="l" t="t" r="r" b="b"/>
              <a:pathLst>
                <a:path w="497285" h="862408">
                  <a:moveTo>
                    <a:pt x="165851" y="843339"/>
                  </a:moveTo>
                  <a:cubicBezTo>
                    <a:pt x="191346" y="854853"/>
                    <a:pt x="220330" y="862408"/>
                    <a:pt x="248776" y="862408"/>
                  </a:cubicBezTo>
                  <a:cubicBezTo>
                    <a:pt x="277224" y="862408"/>
                    <a:pt x="304598" y="855931"/>
                    <a:pt x="329823" y="844417"/>
                  </a:cubicBezTo>
                  <a:cubicBezTo>
                    <a:pt x="330361" y="844058"/>
                    <a:pt x="330897" y="844058"/>
                    <a:pt x="331434" y="843699"/>
                  </a:cubicBezTo>
                  <a:cubicBezTo>
                    <a:pt x="426167" y="797643"/>
                    <a:pt x="495943" y="676029"/>
                    <a:pt x="497285" y="532804"/>
                  </a:cubicBezTo>
                  <a:lnTo>
                    <a:pt x="497285" y="0"/>
                  </a:lnTo>
                  <a:lnTo>
                    <a:pt x="0" y="0"/>
                  </a:lnTo>
                  <a:lnTo>
                    <a:pt x="0" y="532409"/>
                  </a:lnTo>
                  <a:cubicBezTo>
                    <a:pt x="1342" y="676748"/>
                    <a:pt x="70044" y="798363"/>
                    <a:pt x="165851" y="843339"/>
                  </a:cubicBezTo>
                  <a:close/>
                </a:path>
              </a:pathLst>
            </a:custGeom>
            <a:solidFill>
              <a:srgbClr val="FFFFFF"/>
            </a:solidFill>
          </p:spPr>
        </p:sp>
        <p:sp>
          <p:nvSpPr>
            <p:cNvPr id="44" name="TextBox 44"/>
            <p:cNvSpPr txBox="1"/>
            <p:nvPr/>
          </p:nvSpPr>
          <p:spPr>
            <a:xfrm>
              <a:off x="0" y="-38100"/>
              <a:ext cx="497285" cy="773508"/>
            </a:xfrm>
            <a:prstGeom prst="rect">
              <a:avLst/>
            </a:prstGeom>
          </p:spPr>
          <p:txBody>
            <a:bodyPr lIns="50800" tIns="50800" rIns="50800" bIns="50800" rtlCol="0" anchor="ctr"/>
            <a:lstStyle/>
            <a:p>
              <a:pPr algn="ctr">
                <a:lnSpc>
                  <a:spcPts val="2239"/>
                </a:lnSpc>
              </a:pPr>
              <a:endParaRPr/>
            </a:p>
          </p:txBody>
        </p:sp>
      </p:grpSp>
      <p:grpSp>
        <p:nvGrpSpPr>
          <p:cNvPr id="45" name="Group 45"/>
          <p:cNvGrpSpPr/>
          <p:nvPr/>
        </p:nvGrpSpPr>
        <p:grpSpPr>
          <a:xfrm>
            <a:off x="9161981" y="4694542"/>
            <a:ext cx="1888129" cy="1640879"/>
            <a:chOff x="0" y="0"/>
            <a:chExt cx="533053" cy="463250"/>
          </a:xfrm>
        </p:grpSpPr>
        <p:sp>
          <p:nvSpPr>
            <p:cNvPr id="46" name="Freeform 46"/>
            <p:cNvSpPr/>
            <p:nvPr/>
          </p:nvSpPr>
          <p:spPr>
            <a:xfrm>
              <a:off x="0" y="0"/>
              <a:ext cx="533053" cy="463250"/>
            </a:xfrm>
            <a:custGeom>
              <a:avLst/>
              <a:gdLst/>
              <a:ahLst/>
              <a:cxnLst/>
              <a:rect l="l" t="t" r="r" b="b"/>
              <a:pathLst>
                <a:path w="533053" h="463250">
                  <a:moveTo>
                    <a:pt x="209116" y="0"/>
                  </a:moveTo>
                  <a:lnTo>
                    <a:pt x="323937" y="0"/>
                  </a:lnTo>
                  <a:cubicBezTo>
                    <a:pt x="439429" y="0"/>
                    <a:pt x="533053" y="93624"/>
                    <a:pt x="533053" y="209116"/>
                  </a:cubicBezTo>
                  <a:lnTo>
                    <a:pt x="533053" y="254134"/>
                  </a:lnTo>
                  <a:cubicBezTo>
                    <a:pt x="533053" y="369626"/>
                    <a:pt x="439429" y="463250"/>
                    <a:pt x="323937" y="463250"/>
                  </a:cubicBezTo>
                  <a:lnTo>
                    <a:pt x="209116" y="463250"/>
                  </a:lnTo>
                  <a:cubicBezTo>
                    <a:pt x="93624" y="463250"/>
                    <a:pt x="0" y="369626"/>
                    <a:pt x="0" y="254134"/>
                  </a:cubicBezTo>
                  <a:lnTo>
                    <a:pt x="0" y="209116"/>
                  </a:lnTo>
                  <a:cubicBezTo>
                    <a:pt x="0" y="93624"/>
                    <a:pt x="93624" y="0"/>
                    <a:pt x="209116" y="0"/>
                  </a:cubicBezTo>
                  <a:close/>
                </a:path>
              </a:pathLst>
            </a:custGeom>
            <a:solidFill>
              <a:srgbClr val="3D7DCA"/>
            </a:solidFill>
          </p:spPr>
        </p:sp>
        <p:sp>
          <p:nvSpPr>
            <p:cNvPr id="47" name="TextBox 47"/>
            <p:cNvSpPr txBox="1"/>
            <p:nvPr/>
          </p:nvSpPr>
          <p:spPr>
            <a:xfrm>
              <a:off x="0" y="-38100"/>
              <a:ext cx="533053" cy="501350"/>
            </a:xfrm>
            <a:prstGeom prst="rect">
              <a:avLst/>
            </a:prstGeom>
          </p:spPr>
          <p:txBody>
            <a:bodyPr lIns="47391" tIns="47391" rIns="47391" bIns="47391" rtlCol="0" anchor="ctr"/>
            <a:lstStyle/>
            <a:p>
              <a:pPr algn="ctr">
                <a:lnSpc>
                  <a:spcPts val="2239"/>
                </a:lnSpc>
              </a:pPr>
              <a:endParaRPr/>
            </a:p>
          </p:txBody>
        </p:sp>
      </p:grpSp>
      <p:sp>
        <p:nvSpPr>
          <p:cNvPr id="48" name="Freeform 48"/>
          <p:cNvSpPr/>
          <p:nvPr/>
        </p:nvSpPr>
        <p:spPr>
          <a:xfrm>
            <a:off x="9527629" y="5085735"/>
            <a:ext cx="1156834" cy="741820"/>
          </a:xfrm>
          <a:custGeom>
            <a:avLst/>
            <a:gdLst/>
            <a:ahLst/>
            <a:cxnLst/>
            <a:rect l="l" t="t" r="r" b="b"/>
            <a:pathLst>
              <a:path w="1156834" h="741820">
                <a:moveTo>
                  <a:pt x="0" y="0"/>
                </a:moveTo>
                <a:lnTo>
                  <a:pt x="1156834" y="0"/>
                </a:lnTo>
                <a:lnTo>
                  <a:pt x="1156834" y="741819"/>
                </a:lnTo>
                <a:lnTo>
                  <a:pt x="0" y="7418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49" name="Group 49"/>
          <p:cNvGrpSpPr/>
          <p:nvPr/>
        </p:nvGrpSpPr>
        <p:grpSpPr>
          <a:xfrm>
            <a:off x="11168473" y="5633297"/>
            <a:ext cx="1888129" cy="3274456"/>
            <a:chOff x="0" y="0"/>
            <a:chExt cx="497285" cy="862408"/>
          </a:xfrm>
        </p:grpSpPr>
        <p:sp>
          <p:nvSpPr>
            <p:cNvPr id="50" name="Freeform 50"/>
            <p:cNvSpPr/>
            <p:nvPr/>
          </p:nvSpPr>
          <p:spPr>
            <a:xfrm>
              <a:off x="0" y="0"/>
              <a:ext cx="497285" cy="862408"/>
            </a:xfrm>
            <a:custGeom>
              <a:avLst/>
              <a:gdLst/>
              <a:ahLst/>
              <a:cxnLst/>
              <a:rect l="l" t="t" r="r" b="b"/>
              <a:pathLst>
                <a:path w="497285" h="862408">
                  <a:moveTo>
                    <a:pt x="165851" y="843339"/>
                  </a:moveTo>
                  <a:cubicBezTo>
                    <a:pt x="191346" y="854853"/>
                    <a:pt x="220330" y="862408"/>
                    <a:pt x="248776" y="862408"/>
                  </a:cubicBezTo>
                  <a:cubicBezTo>
                    <a:pt x="277224" y="862408"/>
                    <a:pt x="304598" y="855931"/>
                    <a:pt x="329823" y="844417"/>
                  </a:cubicBezTo>
                  <a:cubicBezTo>
                    <a:pt x="330361" y="844058"/>
                    <a:pt x="330897" y="844058"/>
                    <a:pt x="331434" y="843699"/>
                  </a:cubicBezTo>
                  <a:cubicBezTo>
                    <a:pt x="426167" y="797643"/>
                    <a:pt x="495943" y="676029"/>
                    <a:pt x="497285" y="532804"/>
                  </a:cubicBezTo>
                  <a:lnTo>
                    <a:pt x="497285" y="0"/>
                  </a:lnTo>
                  <a:lnTo>
                    <a:pt x="0" y="0"/>
                  </a:lnTo>
                  <a:lnTo>
                    <a:pt x="0" y="532409"/>
                  </a:lnTo>
                  <a:cubicBezTo>
                    <a:pt x="1342" y="676748"/>
                    <a:pt x="70044" y="798363"/>
                    <a:pt x="165851" y="843339"/>
                  </a:cubicBezTo>
                  <a:close/>
                </a:path>
              </a:pathLst>
            </a:custGeom>
            <a:solidFill>
              <a:srgbClr val="FFFFFF"/>
            </a:solidFill>
          </p:spPr>
        </p:sp>
        <p:sp>
          <p:nvSpPr>
            <p:cNvPr id="51" name="TextBox 51"/>
            <p:cNvSpPr txBox="1"/>
            <p:nvPr/>
          </p:nvSpPr>
          <p:spPr>
            <a:xfrm>
              <a:off x="0" y="-38100"/>
              <a:ext cx="497285" cy="773508"/>
            </a:xfrm>
            <a:prstGeom prst="rect">
              <a:avLst/>
            </a:prstGeom>
          </p:spPr>
          <p:txBody>
            <a:bodyPr lIns="50800" tIns="50800" rIns="50800" bIns="50800" rtlCol="0" anchor="ctr"/>
            <a:lstStyle/>
            <a:p>
              <a:pPr algn="ctr">
                <a:lnSpc>
                  <a:spcPts val="2239"/>
                </a:lnSpc>
              </a:pPr>
              <a:endParaRPr/>
            </a:p>
          </p:txBody>
        </p:sp>
      </p:grpSp>
      <p:grpSp>
        <p:nvGrpSpPr>
          <p:cNvPr id="52" name="Group 52"/>
          <p:cNvGrpSpPr/>
          <p:nvPr/>
        </p:nvGrpSpPr>
        <p:grpSpPr>
          <a:xfrm>
            <a:off x="11168473" y="4694542"/>
            <a:ext cx="1888129" cy="1640879"/>
            <a:chOff x="0" y="0"/>
            <a:chExt cx="533053" cy="463250"/>
          </a:xfrm>
        </p:grpSpPr>
        <p:sp>
          <p:nvSpPr>
            <p:cNvPr id="53" name="Freeform 53"/>
            <p:cNvSpPr/>
            <p:nvPr/>
          </p:nvSpPr>
          <p:spPr>
            <a:xfrm>
              <a:off x="0" y="0"/>
              <a:ext cx="533053" cy="463250"/>
            </a:xfrm>
            <a:custGeom>
              <a:avLst/>
              <a:gdLst/>
              <a:ahLst/>
              <a:cxnLst/>
              <a:rect l="l" t="t" r="r" b="b"/>
              <a:pathLst>
                <a:path w="533053" h="463250">
                  <a:moveTo>
                    <a:pt x="209116" y="0"/>
                  </a:moveTo>
                  <a:lnTo>
                    <a:pt x="323937" y="0"/>
                  </a:lnTo>
                  <a:cubicBezTo>
                    <a:pt x="439429" y="0"/>
                    <a:pt x="533053" y="93624"/>
                    <a:pt x="533053" y="209116"/>
                  </a:cubicBezTo>
                  <a:lnTo>
                    <a:pt x="533053" y="254134"/>
                  </a:lnTo>
                  <a:cubicBezTo>
                    <a:pt x="533053" y="369626"/>
                    <a:pt x="439429" y="463250"/>
                    <a:pt x="323937" y="463250"/>
                  </a:cubicBezTo>
                  <a:lnTo>
                    <a:pt x="209116" y="463250"/>
                  </a:lnTo>
                  <a:cubicBezTo>
                    <a:pt x="93624" y="463250"/>
                    <a:pt x="0" y="369626"/>
                    <a:pt x="0" y="254134"/>
                  </a:cubicBezTo>
                  <a:lnTo>
                    <a:pt x="0" y="209116"/>
                  </a:lnTo>
                  <a:cubicBezTo>
                    <a:pt x="0" y="93624"/>
                    <a:pt x="93624" y="0"/>
                    <a:pt x="209116" y="0"/>
                  </a:cubicBezTo>
                  <a:close/>
                </a:path>
              </a:pathLst>
            </a:custGeom>
            <a:solidFill>
              <a:srgbClr val="3D7DCA"/>
            </a:solidFill>
          </p:spPr>
        </p:sp>
        <p:sp>
          <p:nvSpPr>
            <p:cNvPr id="54" name="TextBox 54"/>
            <p:cNvSpPr txBox="1"/>
            <p:nvPr/>
          </p:nvSpPr>
          <p:spPr>
            <a:xfrm>
              <a:off x="0" y="-38100"/>
              <a:ext cx="533053" cy="501350"/>
            </a:xfrm>
            <a:prstGeom prst="rect">
              <a:avLst/>
            </a:prstGeom>
          </p:spPr>
          <p:txBody>
            <a:bodyPr lIns="47391" tIns="47391" rIns="47391" bIns="47391" rtlCol="0" anchor="ctr"/>
            <a:lstStyle/>
            <a:p>
              <a:pPr algn="ctr">
                <a:lnSpc>
                  <a:spcPts val="2239"/>
                </a:lnSpc>
              </a:pPr>
              <a:endParaRPr/>
            </a:p>
          </p:txBody>
        </p:sp>
      </p:grpSp>
      <p:sp>
        <p:nvSpPr>
          <p:cNvPr id="55" name="Freeform 55"/>
          <p:cNvSpPr/>
          <p:nvPr/>
        </p:nvSpPr>
        <p:spPr>
          <a:xfrm>
            <a:off x="11661908" y="4951516"/>
            <a:ext cx="924385" cy="1010257"/>
          </a:xfrm>
          <a:custGeom>
            <a:avLst/>
            <a:gdLst/>
            <a:ahLst/>
            <a:cxnLst/>
            <a:rect l="l" t="t" r="r" b="b"/>
            <a:pathLst>
              <a:path w="924385" h="1010257">
                <a:moveTo>
                  <a:pt x="0" y="0"/>
                </a:moveTo>
                <a:lnTo>
                  <a:pt x="924384" y="0"/>
                </a:lnTo>
                <a:lnTo>
                  <a:pt x="924384" y="1010257"/>
                </a:lnTo>
                <a:lnTo>
                  <a:pt x="0" y="1010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56" name="Group 56"/>
          <p:cNvGrpSpPr/>
          <p:nvPr/>
        </p:nvGrpSpPr>
        <p:grpSpPr>
          <a:xfrm>
            <a:off x="13225434" y="5675762"/>
            <a:ext cx="1888129" cy="3274456"/>
            <a:chOff x="0" y="0"/>
            <a:chExt cx="497285" cy="862408"/>
          </a:xfrm>
        </p:grpSpPr>
        <p:sp>
          <p:nvSpPr>
            <p:cNvPr id="57" name="Freeform 57"/>
            <p:cNvSpPr/>
            <p:nvPr/>
          </p:nvSpPr>
          <p:spPr>
            <a:xfrm>
              <a:off x="0" y="0"/>
              <a:ext cx="497285" cy="862408"/>
            </a:xfrm>
            <a:custGeom>
              <a:avLst/>
              <a:gdLst/>
              <a:ahLst/>
              <a:cxnLst/>
              <a:rect l="l" t="t" r="r" b="b"/>
              <a:pathLst>
                <a:path w="497285" h="862408">
                  <a:moveTo>
                    <a:pt x="165851" y="843339"/>
                  </a:moveTo>
                  <a:cubicBezTo>
                    <a:pt x="191346" y="854853"/>
                    <a:pt x="220330" y="862408"/>
                    <a:pt x="248776" y="862408"/>
                  </a:cubicBezTo>
                  <a:cubicBezTo>
                    <a:pt x="277224" y="862408"/>
                    <a:pt x="304598" y="855931"/>
                    <a:pt x="329823" y="844417"/>
                  </a:cubicBezTo>
                  <a:cubicBezTo>
                    <a:pt x="330361" y="844058"/>
                    <a:pt x="330897" y="844058"/>
                    <a:pt x="331434" y="843699"/>
                  </a:cubicBezTo>
                  <a:cubicBezTo>
                    <a:pt x="426167" y="797643"/>
                    <a:pt x="495943" y="676029"/>
                    <a:pt x="497285" y="532804"/>
                  </a:cubicBezTo>
                  <a:lnTo>
                    <a:pt x="497285" y="0"/>
                  </a:lnTo>
                  <a:lnTo>
                    <a:pt x="0" y="0"/>
                  </a:lnTo>
                  <a:lnTo>
                    <a:pt x="0" y="532409"/>
                  </a:lnTo>
                  <a:cubicBezTo>
                    <a:pt x="1342" y="676748"/>
                    <a:pt x="70044" y="798363"/>
                    <a:pt x="165851" y="843339"/>
                  </a:cubicBezTo>
                  <a:close/>
                </a:path>
              </a:pathLst>
            </a:custGeom>
            <a:solidFill>
              <a:srgbClr val="FFFFFF"/>
            </a:solidFill>
          </p:spPr>
        </p:sp>
        <p:sp>
          <p:nvSpPr>
            <p:cNvPr id="58" name="TextBox 58"/>
            <p:cNvSpPr txBox="1"/>
            <p:nvPr/>
          </p:nvSpPr>
          <p:spPr>
            <a:xfrm>
              <a:off x="0" y="-38100"/>
              <a:ext cx="497285" cy="773508"/>
            </a:xfrm>
            <a:prstGeom prst="rect">
              <a:avLst/>
            </a:prstGeom>
          </p:spPr>
          <p:txBody>
            <a:bodyPr lIns="50800" tIns="50800" rIns="50800" bIns="50800" rtlCol="0" anchor="ctr"/>
            <a:lstStyle/>
            <a:p>
              <a:pPr algn="ctr">
                <a:lnSpc>
                  <a:spcPts val="2239"/>
                </a:lnSpc>
              </a:pPr>
              <a:endParaRPr/>
            </a:p>
          </p:txBody>
        </p:sp>
      </p:grpSp>
      <p:grpSp>
        <p:nvGrpSpPr>
          <p:cNvPr id="59" name="Group 59"/>
          <p:cNvGrpSpPr/>
          <p:nvPr/>
        </p:nvGrpSpPr>
        <p:grpSpPr>
          <a:xfrm>
            <a:off x="13225434" y="4727894"/>
            <a:ext cx="1888129" cy="1640879"/>
            <a:chOff x="0" y="0"/>
            <a:chExt cx="533053" cy="463250"/>
          </a:xfrm>
        </p:grpSpPr>
        <p:sp>
          <p:nvSpPr>
            <p:cNvPr id="60" name="Freeform 60"/>
            <p:cNvSpPr/>
            <p:nvPr/>
          </p:nvSpPr>
          <p:spPr>
            <a:xfrm>
              <a:off x="0" y="0"/>
              <a:ext cx="533053" cy="463250"/>
            </a:xfrm>
            <a:custGeom>
              <a:avLst/>
              <a:gdLst/>
              <a:ahLst/>
              <a:cxnLst/>
              <a:rect l="l" t="t" r="r" b="b"/>
              <a:pathLst>
                <a:path w="533053" h="463250">
                  <a:moveTo>
                    <a:pt x="209116" y="0"/>
                  </a:moveTo>
                  <a:lnTo>
                    <a:pt x="323937" y="0"/>
                  </a:lnTo>
                  <a:cubicBezTo>
                    <a:pt x="439429" y="0"/>
                    <a:pt x="533053" y="93624"/>
                    <a:pt x="533053" y="209116"/>
                  </a:cubicBezTo>
                  <a:lnTo>
                    <a:pt x="533053" y="254134"/>
                  </a:lnTo>
                  <a:cubicBezTo>
                    <a:pt x="533053" y="369626"/>
                    <a:pt x="439429" y="463250"/>
                    <a:pt x="323937" y="463250"/>
                  </a:cubicBezTo>
                  <a:lnTo>
                    <a:pt x="209116" y="463250"/>
                  </a:lnTo>
                  <a:cubicBezTo>
                    <a:pt x="93624" y="463250"/>
                    <a:pt x="0" y="369626"/>
                    <a:pt x="0" y="254134"/>
                  </a:cubicBezTo>
                  <a:lnTo>
                    <a:pt x="0" y="209116"/>
                  </a:lnTo>
                  <a:cubicBezTo>
                    <a:pt x="0" y="93624"/>
                    <a:pt x="93624" y="0"/>
                    <a:pt x="209116" y="0"/>
                  </a:cubicBezTo>
                  <a:close/>
                </a:path>
              </a:pathLst>
            </a:custGeom>
            <a:solidFill>
              <a:srgbClr val="3D7DCA"/>
            </a:solidFill>
          </p:spPr>
        </p:sp>
        <p:sp>
          <p:nvSpPr>
            <p:cNvPr id="61" name="TextBox 61"/>
            <p:cNvSpPr txBox="1"/>
            <p:nvPr/>
          </p:nvSpPr>
          <p:spPr>
            <a:xfrm>
              <a:off x="0" y="-38100"/>
              <a:ext cx="533053" cy="501350"/>
            </a:xfrm>
            <a:prstGeom prst="rect">
              <a:avLst/>
            </a:prstGeom>
          </p:spPr>
          <p:txBody>
            <a:bodyPr lIns="47391" tIns="47391" rIns="47391" bIns="47391" rtlCol="0" anchor="ctr"/>
            <a:lstStyle/>
            <a:p>
              <a:pPr algn="ctr">
                <a:lnSpc>
                  <a:spcPts val="2239"/>
                </a:lnSpc>
              </a:pPr>
              <a:endParaRPr/>
            </a:p>
          </p:txBody>
        </p:sp>
      </p:grpSp>
      <p:sp>
        <p:nvSpPr>
          <p:cNvPr id="62" name="Freeform 62"/>
          <p:cNvSpPr/>
          <p:nvPr/>
        </p:nvSpPr>
        <p:spPr>
          <a:xfrm>
            <a:off x="13678613" y="5030848"/>
            <a:ext cx="968267" cy="968267"/>
          </a:xfrm>
          <a:custGeom>
            <a:avLst/>
            <a:gdLst/>
            <a:ahLst/>
            <a:cxnLst/>
            <a:rect l="l" t="t" r="r" b="b"/>
            <a:pathLst>
              <a:path w="968267" h="968267">
                <a:moveTo>
                  <a:pt x="0" y="0"/>
                </a:moveTo>
                <a:lnTo>
                  <a:pt x="968267" y="0"/>
                </a:lnTo>
                <a:lnTo>
                  <a:pt x="968267" y="968267"/>
                </a:lnTo>
                <a:lnTo>
                  <a:pt x="0" y="9682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63" name="Group 63"/>
          <p:cNvGrpSpPr/>
          <p:nvPr/>
        </p:nvGrpSpPr>
        <p:grpSpPr>
          <a:xfrm>
            <a:off x="15269457" y="5675762"/>
            <a:ext cx="1888129" cy="3274456"/>
            <a:chOff x="0" y="0"/>
            <a:chExt cx="497285" cy="862408"/>
          </a:xfrm>
        </p:grpSpPr>
        <p:sp>
          <p:nvSpPr>
            <p:cNvPr id="64" name="Freeform 64"/>
            <p:cNvSpPr/>
            <p:nvPr/>
          </p:nvSpPr>
          <p:spPr>
            <a:xfrm>
              <a:off x="0" y="0"/>
              <a:ext cx="497285" cy="862408"/>
            </a:xfrm>
            <a:custGeom>
              <a:avLst/>
              <a:gdLst/>
              <a:ahLst/>
              <a:cxnLst/>
              <a:rect l="l" t="t" r="r" b="b"/>
              <a:pathLst>
                <a:path w="497285" h="862408">
                  <a:moveTo>
                    <a:pt x="165851" y="843339"/>
                  </a:moveTo>
                  <a:cubicBezTo>
                    <a:pt x="191346" y="854853"/>
                    <a:pt x="220330" y="862408"/>
                    <a:pt x="248776" y="862408"/>
                  </a:cubicBezTo>
                  <a:cubicBezTo>
                    <a:pt x="277224" y="862408"/>
                    <a:pt x="304598" y="855931"/>
                    <a:pt x="329823" y="844417"/>
                  </a:cubicBezTo>
                  <a:cubicBezTo>
                    <a:pt x="330361" y="844058"/>
                    <a:pt x="330897" y="844058"/>
                    <a:pt x="331434" y="843699"/>
                  </a:cubicBezTo>
                  <a:cubicBezTo>
                    <a:pt x="426167" y="797643"/>
                    <a:pt x="495943" y="676029"/>
                    <a:pt x="497285" y="532804"/>
                  </a:cubicBezTo>
                  <a:lnTo>
                    <a:pt x="497285" y="0"/>
                  </a:lnTo>
                  <a:lnTo>
                    <a:pt x="0" y="0"/>
                  </a:lnTo>
                  <a:lnTo>
                    <a:pt x="0" y="532409"/>
                  </a:lnTo>
                  <a:cubicBezTo>
                    <a:pt x="1342" y="676748"/>
                    <a:pt x="70044" y="798363"/>
                    <a:pt x="165851" y="843339"/>
                  </a:cubicBezTo>
                  <a:close/>
                </a:path>
              </a:pathLst>
            </a:custGeom>
            <a:solidFill>
              <a:srgbClr val="FFFFFF"/>
            </a:solidFill>
          </p:spPr>
        </p:sp>
        <p:sp>
          <p:nvSpPr>
            <p:cNvPr id="65" name="TextBox 65"/>
            <p:cNvSpPr txBox="1"/>
            <p:nvPr/>
          </p:nvSpPr>
          <p:spPr>
            <a:xfrm>
              <a:off x="0" y="-38100"/>
              <a:ext cx="497285" cy="773508"/>
            </a:xfrm>
            <a:prstGeom prst="rect">
              <a:avLst/>
            </a:prstGeom>
          </p:spPr>
          <p:txBody>
            <a:bodyPr lIns="50800" tIns="50800" rIns="50800" bIns="50800" rtlCol="0" anchor="ctr"/>
            <a:lstStyle/>
            <a:p>
              <a:pPr algn="ctr">
                <a:lnSpc>
                  <a:spcPts val="2239"/>
                </a:lnSpc>
              </a:pPr>
              <a:endParaRPr/>
            </a:p>
          </p:txBody>
        </p:sp>
      </p:grpSp>
      <p:grpSp>
        <p:nvGrpSpPr>
          <p:cNvPr id="66" name="Group 66"/>
          <p:cNvGrpSpPr/>
          <p:nvPr/>
        </p:nvGrpSpPr>
        <p:grpSpPr>
          <a:xfrm>
            <a:off x="15269457" y="4694542"/>
            <a:ext cx="1888129" cy="1640879"/>
            <a:chOff x="0" y="0"/>
            <a:chExt cx="533053" cy="463250"/>
          </a:xfrm>
        </p:grpSpPr>
        <p:sp>
          <p:nvSpPr>
            <p:cNvPr id="67" name="Freeform 67"/>
            <p:cNvSpPr/>
            <p:nvPr/>
          </p:nvSpPr>
          <p:spPr>
            <a:xfrm>
              <a:off x="0" y="0"/>
              <a:ext cx="533053" cy="463250"/>
            </a:xfrm>
            <a:custGeom>
              <a:avLst/>
              <a:gdLst/>
              <a:ahLst/>
              <a:cxnLst/>
              <a:rect l="l" t="t" r="r" b="b"/>
              <a:pathLst>
                <a:path w="533053" h="463250">
                  <a:moveTo>
                    <a:pt x="209116" y="0"/>
                  </a:moveTo>
                  <a:lnTo>
                    <a:pt x="323937" y="0"/>
                  </a:lnTo>
                  <a:cubicBezTo>
                    <a:pt x="439429" y="0"/>
                    <a:pt x="533053" y="93624"/>
                    <a:pt x="533053" y="209116"/>
                  </a:cubicBezTo>
                  <a:lnTo>
                    <a:pt x="533053" y="254134"/>
                  </a:lnTo>
                  <a:cubicBezTo>
                    <a:pt x="533053" y="369626"/>
                    <a:pt x="439429" y="463250"/>
                    <a:pt x="323937" y="463250"/>
                  </a:cubicBezTo>
                  <a:lnTo>
                    <a:pt x="209116" y="463250"/>
                  </a:lnTo>
                  <a:cubicBezTo>
                    <a:pt x="93624" y="463250"/>
                    <a:pt x="0" y="369626"/>
                    <a:pt x="0" y="254134"/>
                  </a:cubicBezTo>
                  <a:lnTo>
                    <a:pt x="0" y="209116"/>
                  </a:lnTo>
                  <a:cubicBezTo>
                    <a:pt x="0" y="93624"/>
                    <a:pt x="93624" y="0"/>
                    <a:pt x="209116" y="0"/>
                  </a:cubicBezTo>
                  <a:close/>
                </a:path>
              </a:pathLst>
            </a:custGeom>
            <a:solidFill>
              <a:srgbClr val="3D7DCA"/>
            </a:solidFill>
          </p:spPr>
        </p:sp>
        <p:sp>
          <p:nvSpPr>
            <p:cNvPr id="68" name="TextBox 68"/>
            <p:cNvSpPr txBox="1"/>
            <p:nvPr/>
          </p:nvSpPr>
          <p:spPr>
            <a:xfrm>
              <a:off x="0" y="-38100"/>
              <a:ext cx="533053" cy="501350"/>
            </a:xfrm>
            <a:prstGeom prst="rect">
              <a:avLst/>
            </a:prstGeom>
          </p:spPr>
          <p:txBody>
            <a:bodyPr lIns="47391" tIns="47391" rIns="47391" bIns="47391" rtlCol="0" anchor="ctr"/>
            <a:lstStyle/>
            <a:p>
              <a:pPr algn="ctr">
                <a:lnSpc>
                  <a:spcPts val="2239"/>
                </a:lnSpc>
              </a:pPr>
              <a:endParaRPr/>
            </a:p>
          </p:txBody>
        </p:sp>
      </p:grpSp>
      <p:sp>
        <p:nvSpPr>
          <p:cNvPr id="69" name="Freeform 69"/>
          <p:cNvSpPr/>
          <p:nvPr/>
        </p:nvSpPr>
        <p:spPr>
          <a:xfrm>
            <a:off x="15841590" y="5017521"/>
            <a:ext cx="810034" cy="810034"/>
          </a:xfrm>
          <a:custGeom>
            <a:avLst/>
            <a:gdLst/>
            <a:ahLst/>
            <a:cxnLst/>
            <a:rect l="l" t="t" r="r" b="b"/>
            <a:pathLst>
              <a:path w="810034" h="810034">
                <a:moveTo>
                  <a:pt x="0" y="0"/>
                </a:moveTo>
                <a:lnTo>
                  <a:pt x="810034" y="0"/>
                </a:lnTo>
                <a:lnTo>
                  <a:pt x="810034" y="810033"/>
                </a:lnTo>
                <a:lnTo>
                  <a:pt x="0" y="81003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70" name="TextBox 70"/>
          <p:cNvSpPr txBox="1"/>
          <p:nvPr/>
        </p:nvSpPr>
        <p:spPr>
          <a:xfrm>
            <a:off x="1402663" y="1076325"/>
            <a:ext cx="11072682" cy="2079626"/>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Benefits of working in the Civil Service</a:t>
            </a:r>
          </a:p>
        </p:txBody>
      </p:sp>
      <p:sp>
        <p:nvSpPr>
          <p:cNvPr id="71" name="TextBox 71"/>
          <p:cNvSpPr txBox="1"/>
          <p:nvPr/>
        </p:nvSpPr>
        <p:spPr>
          <a:xfrm>
            <a:off x="1277701" y="6426180"/>
            <a:ext cx="1363666" cy="1099665"/>
          </a:xfrm>
          <a:prstGeom prst="rect">
            <a:avLst/>
          </a:prstGeom>
        </p:spPr>
        <p:txBody>
          <a:bodyPr lIns="0" tIns="0" rIns="0" bIns="0" rtlCol="0" anchor="t">
            <a:spAutoFit/>
          </a:bodyPr>
          <a:lstStyle/>
          <a:p>
            <a:pPr algn="ctr">
              <a:lnSpc>
                <a:spcPts val="2220"/>
              </a:lnSpc>
            </a:pPr>
            <a:r>
              <a:rPr lang="en-US" sz="1585">
                <a:solidFill>
                  <a:srgbClr val="000000"/>
                </a:solidFill>
                <a:latin typeface="Montserrat"/>
              </a:rPr>
              <a:t>Extra paid  day off work  for the King’s birthday.​</a:t>
            </a:r>
          </a:p>
        </p:txBody>
      </p:sp>
      <p:sp>
        <p:nvSpPr>
          <p:cNvPr id="72" name="TextBox 72"/>
          <p:cNvSpPr txBox="1"/>
          <p:nvPr/>
        </p:nvSpPr>
        <p:spPr>
          <a:xfrm>
            <a:off x="3325579" y="6426180"/>
            <a:ext cx="1363666" cy="1099665"/>
          </a:xfrm>
          <a:prstGeom prst="rect">
            <a:avLst/>
          </a:prstGeom>
        </p:spPr>
        <p:txBody>
          <a:bodyPr lIns="0" tIns="0" rIns="0" bIns="0" rtlCol="0" anchor="t">
            <a:spAutoFit/>
          </a:bodyPr>
          <a:lstStyle/>
          <a:p>
            <a:pPr algn="ctr">
              <a:lnSpc>
                <a:spcPts val="2220"/>
              </a:lnSpc>
            </a:pPr>
            <a:r>
              <a:rPr lang="en-US" sz="1585">
                <a:solidFill>
                  <a:srgbClr val="000000"/>
                </a:solidFill>
                <a:latin typeface="Montserrat"/>
              </a:rPr>
              <a:t>Competitive contributory pension scheme.</a:t>
            </a:r>
          </a:p>
        </p:txBody>
      </p:sp>
      <p:sp>
        <p:nvSpPr>
          <p:cNvPr id="73" name="TextBox 73"/>
          <p:cNvSpPr txBox="1"/>
          <p:nvPr/>
        </p:nvSpPr>
        <p:spPr>
          <a:xfrm>
            <a:off x="5373457" y="6426180"/>
            <a:ext cx="1363666" cy="548741"/>
          </a:xfrm>
          <a:prstGeom prst="rect">
            <a:avLst/>
          </a:prstGeom>
        </p:spPr>
        <p:txBody>
          <a:bodyPr lIns="0" tIns="0" rIns="0" bIns="0" rtlCol="0" anchor="t">
            <a:spAutoFit/>
          </a:bodyPr>
          <a:lstStyle/>
          <a:p>
            <a:pPr algn="ctr">
              <a:lnSpc>
                <a:spcPts val="2220"/>
              </a:lnSpc>
            </a:pPr>
            <a:r>
              <a:rPr lang="en-US" sz="1585">
                <a:solidFill>
                  <a:srgbClr val="000000"/>
                </a:solidFill>
                <a:latin typeface="Montserrat"/>
              </a:rPr>
              <a:t>Occupational sick pay.​</a:t>
            </a:r>
          </a:p>
        </p:txBody>
      </p:sp>
      <p:sp>
        <p:nvSpPr>
          <p:cNvPr id="74" name="TextBox 74"/>
          <p:cNvSpPr txBox="1"/>
          <p:nvPr/>
        </p:nvSpPr>
        <p:spPr>
          <a:xfrm>
            <a:off x="7461242" y="6426180"/>
            <a:ext cx="1363666" cy="1650589"/>
          </a:xfrm>
          <a:prstGeom prst="rect">
            <a:avLst/>
          </a:prstGeom>
        </p:spPr>
        <p:txBody>
          <a:bodyPr lIns="0" tIns="0" rIns="0" bIns="0" rtlCol="0" anchor="t">
            <a:spAutoFit/>
          </a:bodyPr>
          <a:lstStyle/>
          <a:p>
            <a:pPr algn="ctr">
              <a:lnSpc>
                <a:spcPts val="2220"/>
              </a:lnSpc>
            </a:pPr>
            <a:r>
              <a:rPr lang="en-US" sz="1585">
                <a:solidFill>
                  <a:srgbClr val="000000"/>
                </a:solidFill>
                <a:latin typeface="Montserrat"/>
              </a:rPr>
              <a:t>Generous paid maternity and paternity leave.​</a:t>
            </a:r>
          </a:p>
        </p:txBody>
      </p:sp>
      <p:sp>
        <p:nvSpPr>
          <p:cNvPr id="75" name="TextBox 75"/>
          <p:cNvSpPr txBox="1"/>
          <p:nvPr/>
        </p:nvSpPr>
        <p:spPr>
          <a:xfrm>
            <a:off x="9424213" y="6426180"/>
            <a:ext cx="1363666" cy="1671355"/>
          </a:xfrm>
          <a:prstGeom prst="rect">
            <a:avLst/>
          </a:prstGeom>
        </p:spPr>
        <p:txBody>
          <a:bodyPr lIns="0" tIns="0" rIns="0" bIns="0" rtlCol="0" anchor="t">
            <a:spAutoFit/>
          </a:bodyPr>
          <a:lstStyle/>
          <a:p>
            <a:pPr algn="ctr">
              <a:lnSpc>
                <a:spcPts val="2220"/>
              </a:lnSpc>
            </a:pPr>
            <a:r>
              <a:rPr lang="en-US" sz="1550">
                <a:solidFill>
                  <a:srgbClr val="000000"/>
                </a:solidFill>
                <a:latin typeface="Montserrat"/>
              </a:rPr>
              <a:t>Interest-free loans for annual travel season ticket or new bicycle.​</a:t>
            </a:r>
          </a:p>
        </p:txBody>
      </p:sp>
      <p:sp>
        <p:nvSpPr>
          <p:cNvPr id="76" name="TextBox 76"/>
          <p:cNvSpPr txBox="1"/>
          <p:nvPr/>
        </p:nvSpPr>
        <p:spPr>
          <a:xfrm>
            <a:off x="11507634" y="6426180"/>
            <a:ext cx="1363666" cy="1926050"/>
          </a:xfrm>
          <a:prstGeom prst="rect">
            <a:avLst/>
          </a:prstGeom>
        </p:spPr>
        <p:txBody>
          <a:bodyPr lIns="0" tIns="0" rIns="0" bIns="0" rtlCol="0" anchor="t">
            <a:spAutoFit/>
          </a:bodyPr>
          <a:lstStyle/>
          <a:p>
            <a:pPr algn="ctr">
              <a:lnSpc>
                <a:spcPts val="2220"/>
              </a:lnSpc>
            </a:pPr>
            <a:r>
              <a:rPr lang="en-US" sz="1585">
                <a:solidFill>
                  <a:srgbClr val="000000"/>
                </a:solidFill>
                <a:latin typeface="Montserrat"/>
              </a:rPr>
              <a:t>25 days annual leave (30 after 5 years of service.) Plus 8 public holidays.​</a:t>
            </a:r>
          </a:p>
        </p:txBody>
      </p:sp>
      <p:sp>
        <p:nvSpPr>
          <p:cNvPr id="77" name="TextBox 77"/>
          <p:cNvSpPr txBox="1"/>
          <p:nvPr/>
        </p:nvSpPr>
        <p:spPr>
          <a:xfrm>
            <a:off x="13480913" y="6426180"/>
            <a:ext cx="1363666" cy="2235612"/>
          </a:xfrm>
          <a:prstGeom prst="rect">
            <a:avLst/>
          </a:prstGeom>
        </p:spPr>
        <p:txBody>
          <a:bodyPr lIns="0" tIns="0" rIns="0" bIns="0" rtlCol="0" anchor="t">
            <a:spAutoFit/>
          </a:bodyPr>
          <a:lstStyle/>
          <a:p>
            <a:pPr algn="ctr">
              <a:lnSpc>
                <a:spcPts val="2220"/>
              </a:lnSpc>
            </a:pPr>
            <a:r>
              <a:rPr lang="en-US" sz="1550">
                <a:solidFill>
                  <a:srgbClr val="000000"/>
                </a:solidFill>
                <a:latin typeface="Montserrat"/>
              </a:rPr>
              <a:t>Facilities, including fitness </a:t>
            </a:r>
            <a:r>
              <a:rPr lang="en-US" sz="1550" err="1">
                <a:solidFill>
                  <a:srgbClr val="000000"/>
                </a:solidFill>
                <a:latin typeface="Montserrat"/>
              </a:rPr>
              <a:t>centres</a:t>
            </a:r>
            <a:r>
              <a:rPr lang="en-US" sz="1550">
                <a:solidFill>
                  <a:srgbClr val="000000"/>
                </a:solidFill>
                <a:latin typeface="Montserrat"/>
              </a:rPr>
              <a:t> and staff canteens (where applicable).​</a:t>
            </a:r>
          </a:p>
        </p:txBody>
      </p:sp>
      <p:sp>
        <p:nvSpPr>
          <p:cNvPr id="78" name="TextBox 78"/>
          <p:cNvSpPr txBox="1"/>
          <p:nvPr/>
        </p:nvSpPr>
        <p:spPr>
          <a:xfrm>
            <a:off x="15564774" y="6426180"/>
            <a:ext cx="1363666" cy="824203"/>
          </a:xfrm>
          <a:prstGeom prst="rect">
            <a:avLst/>
          </a:prstGeom>
        </p:spPr>
        <p:txBody>
          <a:bodyPr lIns="0" tIns="0" rIns="0" bIns="0" rtlCol="0" anchor="t">
            <a:spAutoFit/>
          </a:bodyPr>
          <a:lstStyle/>
          <a:p>
            <a:pPr algn="ctr">
              <a:lnSpc>
                <a:spcPts val="2220"/>
              </a:lnSpc>
            </a:pPr>
            <a:r>
              <a:rPr lang="en-US" sz="1585">
                <a:solidFill>
                  <a:srgbClr val="000000"/>
                </a:solidFill>
                <a:latin typeface="Montserrat"/>
              </a:rPr>
              <a:t>Flexible working patterns. </a:t>
            </a:r>
          </a:p>
        </p:txBody>
      </p:sp>
      <p:sp>
        <p:nvSpPr>
          <p:cNvPr id="79" name="Freeform 79"/>
          <p:cNvSpPr/>
          <p:nvPr/>
        </p:nvSpPr>
        <p:spPr>
          <a:xfrm>
            <a:off x="1413697" y="5153600"/>
            <a:ext cx="1090704" cy="606090"/>
          </a:xfrm>
          <a:custGeom>
            <a:avLst/>
            <a:gdLst/>
            <a:ahLst/>
            <a:cxnLst/>
            <a:rect l="l" t="t" r="r" b="b"/>
            <a:pathLst>
              <a:path w="1090704" h="606090">
                <a:moveTo>
                  <a:pt x="0" y="0"/>
                </a:moveTo>
                <a:lnTo>
                  <a:pt x="1090704" y="0"/>
                </a:lnTo>
                <a:lnTo>
                  <a:pt x="1090704" y="606089"/>
                </a:lnTo>
                <a:lnTo>
                  <a:pt x="0" y="60608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80" name="Freeform 80"/>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81" name="Freeform 81"/>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22"/>
            <a:stretch>
              <a:fillRect/>
            </a:stretch>
          </a:blipFill>
        </p:spPr>
      </p:sp>
      <p:pic>
        <p:nvPicPr>
          <p:cNvPr id="82" name="Picture 81" descr="A black and white logo with a lion and unicorn&#10;&#10;Description automatically generated">
            <a:extLst>
              <a:ext uri="{FF2B5EF4-FFF2-40B4-BE49-F238E27FC236}">
                <a16:creationId xmlns:a16="http://schemas.microsoft.com/office/drawing/2014/main" id="{AF60148C-AA3A-C431-439C-13BA0C97A9A1}"/>
              </a:ext>
            </a:extLst>
          </p:cNvPr>
          <p:cNvPicPr>
            <a:picLocks noChangeAspect="1"/>
          </p:cNvPicPr>
          <p:nvPr/>
        </p:nvPicPr>
        <p:blipFill rotWithShape="1">
          <a:blip r:embed="rId23"/>
          <a:srcRect l="26111" b="645"/>
          <a:stretch/>
        </p:blipFill>
        <p:spPr>
          <a:xfrm>
            <a:off x="16826908" y="9400166"/>
            <a:ext cx="1168422" cy="499875"/>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1" y="-66552"/>
            <a:ext cx="18288001" cy="10857782"/>
            <a:chOff x="835603" y="-88736"/>
            <a:chExt cx="24384002" cy="14477042"/>
          </a:xfrm>
        </p:grpSpPr>
        <p:pic>
          <p:nvPicPr>
            <p:cNvPr id="3" name="Picture 3"/>
            <p:cNvPicPr>
              <a:picLocks noChangeAspect="1"/>
            </p:cNvPicPr>
            <p:nvPr/>
          </p:nvPicPr>
          <p:blipFill rotWithShape="1">
            <a:blip r:embed="rId2"/>
            <a:srcRect l="1240" t="7113" r="3272" b="7635"/>
            <a:stretch/>
          </p:blipFill>
          <p:spPr>
            <a:xfrm flipH="1">
              <a:off x="835603" y="-88736"/>
              <a:ext cx="24384002" cy="14477042"/>
            </a:xfrm>
            <a:prstGeom prst="rect">
              <a:avLst/>
            </a:prstGeom>
          </p:spPr>
        </p:pic>
      </p:grpSp>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0" y="-66553"/>
            <a:ext cx="11090908" cy="10648950"/>
            <a:chOff x="0" y="0"/>
            <a:chExt cx="2921062" cy="2804662"/>
          </a:xfrm>
        </p:grpSpPr>
        <p:sp>
          <p:nvSpPr>
            <p:cNvPr id="6" name="Freeform 6"/>
            <p:cNvSpPr/>
            <p:nvPr/>
          </p:nvSpPr>
          <p:spPr>
            <a:xfrm>
              <a:off x="0" y="0"/>
              <a:ext cx="2921062" cy="2804662"/>
            </a:xfrm>
            <a:custGeom>
              <a:avLst/>
              <a:gdLst/>
              <a:ahLst/>
              <a:cxnLst/>
              <a:rect l="l" t="t" r="r" b="b"/>
              <a:pathLst>
                <a:path w="2921062" h="2804662">
                  <a:moveTo>
                    <a:pt x="0" y="0"/>
                  </a:moveTo>
                  <a:lnTo>
                    <a:pt x="2921062" y="0"/>
                  </a:lnTo>
                  <a:lnTo>
                    <a:pt x="2921062" y="2804662"/>
                  </a:lnTo>
                  <a:lnTo>
                    <a:pt x="0" y="2804662"/>
                  </a:lnTo>
                  <a:close/>
                </a:path>
              </a:pathLst>
            </a:custGeom>
            <a:solidFill>
              <a:srgbClr val="000000">
                <a:alpha val="48627"/>
              </a:srgbClr>
            </a:solidFill>
          </p:spPr>
        </p:sp>
        <p:sp>
          <p:nvSpPr>
            <p:cNvPr id="7" name="TextBox 7"/>
            <p:cNvSpPr txBox="1"/>
            <p:nvPr/>
          </p:nvSpPr>
          <p:spPr>
            <a:xfrm>
              <a:off x="0" y="-38100"/>
              <a:ext cx="2921062" cy="2842762"/>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0" y="8769431"/>
            <a:ext cx="4572000" cy="1220841"/>
            <a:chOff x="0" y="0"/>
            <a:chExt cx="1932657" cy="321538"/>
          </a:xfrm>
        </p:grpSpPr>
        <p:sp>
          <p:nvSpPr>
            <p:cNvPr id="9" name="Freeform 9"/>
            <p:cNvSpPr/>
            <p:nvPr/>
          </p:nvSpPr>
          <p:spPr>
            <a:xfrm>
              <a:off x="0" y="0"/>
              <a:ext cx="1932657" cy="321538"/>
            </a:xfrm>
            <a:custGeom>
              <a:avLst/>
              <a:gdLst/>
              <a:ahLst/>
              <a:cxnLst/>
              <a:rect l="l" t="t" r="r" b="b"/>
              <a:pathLst>
                <a:path w="1932657" h="321538">
                  <a:moveTo>
                    <a:pt x="0" y="0"/>
                  </a:moveTo>
                  <a:lnTo>
                    <a:pt x="1932657" y="0"/>
                  </a:lnTo>
                  <a:lnTo>
                    <a:pt x="1932657" y="321538"/>
                  </a:lnTo>
                  <a:lnTo>
                    <a:pt x="0" y="321538"/>
                  </a:lnTo>
                  <a:close/>
                </a:path>
              </a:pathLst>
            </a:custGeom>
            <a:solidFill>
              <a:srgbClr val="FFFFFF"/>
            </a:solidFill>
          </p:spPr>
        </p:sp>
        <p:sp>
          <p:nvSpPr>
            <p:cNvPr id="10" name="TextBox 10"/>
            <p:cNvSpPr txBox="1"/>
            <p:nvPr/>
          </p:nvSpPr>
          <p:spPr>
            <a:xfrm>
              <a:off x="0" y="-38100"/>
              <a:ext cx="1932657" cy="359638"/>
            </a:xfrm>
            <a:prstGeom prst="rect">
              <a:avLst/>
            </a:prstGeom>
          </p:spPr>
          <p:txBody>
            <a:bodyPr lIns="50800" tIns="50800" rIns="50800" bIns="50800" rtlCol="0" anchor="ctr"/>
            <a:lstStyle/>
            <a:p>
              <a:pPr algn="ctr">
                <a:lnSpc>
                  <a:spcPts val="2239"/>
                </a:lnSpc>
              </a:pPr>
              <a:endParaRPr/>
            </a:p>
          </p:txBody>
        </p:sp>
      </p:grpSp>
      <p:sp>
        <p:nvSpPr>
          <p:cNvPr id="13" name="Freeform 13"/>
          <p:cNvSpPr/>
          <p:nvPr/>
        </p:nvSpPr>
        <p:spPr>
          <a:xfrm>
            <a:off x="2396685" y="9001407"/>
            <a:ext cx="1786119" cy="816130"/>
          </a:xfrm>
          <a:custGeom>
            <a:avLst/>
            <a:gdLst/>
            <a:ahLst/>
            <a:cxnLst/>
            <a:rect l="l" t="t" r="r" b="b"/>
            <a:pathLst>
              <a:path w="1530448" h="801091">
                <a:moveTo>
                  <a:pt x="0" y="0"/>
                </a:moveTo>
                <a:lnTo>
                  <a:pt x="1530448" y="0"/>
                </a:lnTo>
                <a:lnTo>
                  <a:pt x="1530448" y="801091"/>
                </a:lnTo>
                <a:lnTo>
                  <a:pt x="0" y="801091"/>
                </a:lnTo>
                <a:lnTo>
                  <a:pt x="0" y="0"/>
                </a:lnTo>
                <a:close/>
              </a:path>
            </a:pathLst>
          </a:custGeom>
          <a:blipFill>
            <a:blip r:embed="rId5"/>
            <a:stretch>
              <a:fillRect l="-2343" r="-2343"/>
            </a:stretch>
          </a:blipFill>
        </p:spPr>
      </p:sp>
      <p:sp>
        <p:nvSpPr>
          <p:cNvPr id="14" name="AutoShape 14"/>
          <p:cNvSpPr/>
          <p:nvPr/>
        </p:nvSpPr>
        <p:spPr>
          <a:xfrm>
            <a:off x="1028700" y="3424359"/>
            <a:ext cx="2261045" cy="0"/>
          </a:xfrm>
          <a:prstGeom prst="line">
            <a:avLst/>
          </a:prstGeom>
          <a:ln w="104775" cap="rnd">
            <a:solidFill>
              <a:srgbClr val="FFFFFF"/>
            </a:solidFill>
            <a:prstDash val="solid"/>
            <a:headEnd type="none" w="sm" len="sm"/>
            <a:tailEnd type="none" w="sm" len="sm"/>
          </a:ln>
        </p:spPr>
      </p:sp>
      <p:sp>
        <p:nvSpPr>
          <p:cNvPr id="15" name="Freeform 15"/>
          <p:cNvSpPr/>
          <p:nvPr/>
        </p:nvSpPr>
        <p:spPr>
          <a:xfrm>
            <a:off x="1028700" y="5262898"/>
            <a:ext cx="776731" cy="775760"/>
          </a:xfrm>
          <a:custGeom>
            <a:avLst/>
            <a:gdLst/>
            <a:ahLst/>
            <a:cxnLst/>
            <a:rect l="l" t="t" r="r" b="b"/>
            <a:pathLst>
              <a:path w="776731" h="775760">
                <a:moveTo>
                  <a:pt x="0" y="0"/>
                </a:moveTo>
                <a:lnTo>
                  <a:pt x="776731" y="0"/>
                </a:lnTo>
                <a:lnTo>
                  <a:pt x="776731" y="775760"/>
                </a:lnTo>
                <a:lnTo>
                  <a:pt x="0" y="7757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55844" y="6247953"/>
            <a:ext cx="749587" cy="749587"/>
          </a:xfrm>
          <a:custGeom>
            <a:avLst/>
            <a:gdLst/>
            <a:ahLst/>
            <a:cxnLst/>
            <a:rect l="l" t="t" r="r" b="b"/>
            <a:pathLst>
              <a:path w="749587" h="749587">
                <a:moveTo>
                  <a:pt x="0" y="0"/>
                </a:moveTo>
                <a:lnTo>
                  <a:pt x="749587" y="0"/>
                </a:lnTo>
                <a:lnTo>
                  <a:pt x="749587" y="749587"/>
                </a:lnTo>
                <a:lnTo>
                  <a:pt x="0" y="749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018384" y="7243351"/>
            <a:ext cx="787048" cy="787048"/>
          </a:xfrm>
          <a:custGeom>
            <a:avLst/>
            <a:gdLst/>
            <a:ahLst/>
            <a:cxnLst/>
            <a:rect l="l" t="t" r="r" b="b"/>
            <a:pathLst>
              <a:path w="787048" h="787048">
                <a:moveTo>
                  <a:pt x="0" y="0"/>
                </a:moveTo>
                <a:lnTo>
                  <a:pt x="787047" y="0"/>
                </a:lnTo>
                <a:lnTo>
                  <a:pt x="787047" y="787047"/>
                </a:lnTo>
                <a:lnTo>
                  <a:pt x="0" y="787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a:off x="1227608" y="3719848"/>
            <a:ext cx="14955768" cy="1543050"/>
          </a:xfrm>
          <a:prstGeom prst="rect">
            <a:avLst/>
          </a:prstGeom>
        </p:spPr>
        <p:txBody>
          <a:bodyPr lIns="0" tIns="0" rIns="0" bIns="0" rtlCol="0" anchor="t">
            <a:spAutoFit/>
          </a:bodyPr>
          <a:lstStyle/>
          <a:p>
            <a:pPr>
              <a:lnSpc>
                <a:spcPts val="4199"/>
              </a:lnSpc>
            </a:pPr>
            <a:r>
              <a:rPr lang="en-US" sz="2999">
                <a:solidFill>
                  <a:srgbClr val="FFFFFF"/>
                </a:solidFill>
                <a:latin typeface="Montserrat"/>
              </a:rPr>
              <a:t>Please follow us for more information on our </a:t>
            </a:r>
          </a:p>
          <a:p>
            <a:pPr>
              <a:lnSpc>
                <a:spcPts val="4199"/>
              </a:lnSpc>
            </a:pPr>
            <a:r>
              <a:rPr lang="en-US" sz="2999">
                <a:solidFill>
                  <a:srgbClr val="FFFFFF"/>
                </a:solidFill>
                <a:latin typeface="Montserrat"/>
              </a:rPr>
              <a:t>recruitment schemes:</a:t>
            </a:r>
          </a:p>
          <a:p>
            <a:pPr>
              <a:lnSpc>
                <a:spcPts val="4199"/>
              </a:lnSpc>
            </a:pPr>
            <a:endParaRPr lang="en-US" sz="2999">
              <a:solidFill>
                <a:srgbClr val="FFFFFF"/>
              </a:solidFill>
              <a:latin typeface="Montserrat"/>
            </a:endParaRPr>
          </a:p>
        </p:txBody>
      </p:sp>
      <p:sp>
        <p:nvSpPr>
          <p:cNvPr id="20" name="TextBox 20"/>
          <p:cNvSpPr txBox="1"/>
          <p:nvPr/>
        </p:nvSpPr>
        <p:spPr>
          <a:xfrm>
            <a:off x="1977868" y="5328833"/>
            <a:ext cx="4559492" cy="526554"/>
          </a:xfrm>
          <a:prstGeom prst="rect">
            <a:avLst/>
          </a:prstGeom>
        </p:spPr>
        <p:txBody>
          <a:bodyPr lIns="0" tIns="0" rIns="0" bIns="0" rtlCol="0" anchor="t">
            <a:spAutoFit/>
          </a:bodyPr>
          <a:lstStyle/>
          <a:p>
            <a:pPr>
              <a:lnSpc>
                <a:spcPts val="4409"/>
              </a:lnSpc>
            </a:pPr>
            <a:r>
              <a:rPr lang="en-US" sz="3150">
                <a:solidFill>
                  <a:srgbClr val="FFFFFF"/>
                </a:solidFill>
                <a:latin typeface="HelveticaNeue 4"/>
              </a:rPr>
              <a:t>@GSR_UK</a:t>
            </a:r>
            <a:endParaRPr lang="en-US">
              <a:solidFill>
                <a:srgbClr val="000000"/>
              </a:solidFill>
              <a:latin typeface="Calibri"/>
              <a:cs typeface="Calibri"/>
            </a:endParaRPr>
          </a:p>
        </p:txBody>
      </p:sp>
      <p:sp>
        <p:nvSpPr>
          <p:cNvPr id="21" name="TextBox 21"/>
          <p:cNvSpPr txBox="1"/>
          <p:nvPr/>
        </p:nvSpPr>
        <p:spPr>
          <a:xfrm>
            <a:off x="1983813" y="6300801"/>
            <a:ext cx="9107095" cy="514500"/>
          </a:xfrm>
          <a:prstGeom prst="rect">
            <a:avLst/>
          </a:prstGeom>
        </p:spPr>
        <p:txBody>
          <a:bodyPr lIns="0" tIns="0" rIns="0" bIns="0" rtlCol="0" anchor="t">
            <a:spAutoFit/>
          </a:bodyPr>
          <a:lstStyle/>
          <a:p>
            <a:pPr>
              <a:lnSpc>
                <a:spcPts val="4409"/>
              </a:lnSpc>
            </a:pPr>
            <a:r>
              <a:rPr lang="en-US" sz="3150">
                <a:solidFill>
                  <a:srgbClr val="FFFFFF"/>
                </a:solidFill>
                <a:latin typeface="HelveticaNeue 4"/>
              </a:rPr>
              <a:t>@governmentsocialresearch.uk</a:t>
            </a:r>
          </a:p>
        </p:txBody>
      </p:sp>
      <p:sp>
        <p:nvSpPr>
          <p:cNvPr id="22" name="TextBox 22"/>
          <p:cNvSpPr txBox="1"/>
          <p:nvPr/>
        </p:nvSpPr>
        <p:spPr>
          <a:xfrm>
            <a:off x="1983813" y="7314930"/>
            <a:ext cx="12386054" cy="514500"/>
          </a:xfrm>
          <a:prstGeom prst="rect">
            <a:avLst/>
          </a:prstGeom>
        </p:spPr>
        <p:txBody>
          <a:bodyPr lIns="0" tIns="0" rIns="0" bIns="0" rtlCol="0" anchor="t">
            <a:spAutoFit/>
          </a:bodyPr>
          <a:lstStyle/>
          <a:p>
            <a:pPr>
              <a:lnSpc>
                <a:spcPts val="4409"/>
              </a:lnSpc>
            </a:pPr>
            <a:r>
              <a:rPr lang="en-US" sz="3150">
                <a:solidFill>
                  <a:srgbClr val="FFFFFF"/>
                </a:solidFill>
                <a:latin typeface="HelveticaNeue 4"/>
              </a:rPr>
              <a:t>@GovernmentSocialResearch</a:t>
            </a:r>
          </a:p>
        </p:txBody>
      </p:sp>
      <p:sp>
        <p:nvSpPr>
          <p:cNvPr id="23" name="TextBox 23"/>
          <p:cNvSpPr txBox="1"/>
          <p:nvPr/>
        </p:nvSpPr>
        <p:spPr>
          <a:xfrm>
            <a:off x="1227608" y="1806696"/>
            <a:ext cx="11072682" cy="1025922"/>
          </a:xfrm>
          <a:prstGeom prst="rect">
            <a:avLst/>
          </a:prstGeom>
        </p:spPr>
        <p:txBody>
          <a:bodyPr lIns="0" tIns="0" rIns="0" bIns="0" rtlCol="0" anchor="t">
            <a:spAutoFit/>
          </a:bodyPr>
          <a:lstStyle/>
          <a:p>
            <a:pPr>
              <a:lnSpc>
                <a:spcPts val="8000"/>
              </a:lnSpc>
              <a:spcBef>
                <a:spcPct val="0"/>
              </a:spcBef>
            </a:pPr>
            <a:r>
              <a:rPr lang="en-US" sz="8000" dirty="0">
                <a:solidFill>
                  <a:srgbClr val="FFFFFF"/>
                </a:solidFill>
                <a:latin typeface="HelveticaNeue 2"/>
              </a:rPr>
              <a:t>Find out more</a:t>
            </a:r>
          </a:p>
        </p:txBody>
      </p:sp>
      <p:grpSp>
        <p:nvGrpSpPr>
          <p:cNvPr id="24" name="Group 24"/>
          <p:cNvGrpSpPr/>
          <p:nvPr/>
        </p:nvGrpSpPr>
        <p:grpSpPr>
          <a:xfrm>
            <a:off x="16689149" y="458549"/>
            <a:ext cx="1140303" cy="1140303"/>
            <a:chOff x="0" y="0"/>
            <a:chExt cx="1520404" cy="1520404"/>
          </a:xfrm>
        </p:grpSpPr>
        <p:sp>
          <p:nvSpPr>
            <p:cNvPr id="25" name="Freeform 25"/>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14"/>
              <a:stretch>
                <a:fillRect/>
              </a:stretch>
            </a:blipFill>
          </p:spPr>
        </p:sp>
      </p:grpSp>
      <p:pic>
        <p:nvPicPr>
          <p:cNvPr id="28" name="Picture 27" descr="A black and white logo with a lion and unicorn&#10;&#10;Description automatically generated">
            <a:extLst>
              <a:ext uri="{FF2B5EF4-FFF2-40B4-BE49-F238E27FC236}">
                <a16:creationId xmlns:a16="http://schemas.microsoft.com/office/drawing/2014/main" id="{3A1A166F-A609-E4C3-BB94-06AF0377E6D8}"/>
              </a:ext>
            </a:extLst>
          </p:cNvPr>
          <p:cNvPicPr>
            <a:picLocks noChangeAspect="1"/>
          </p:cNvPicPr>
          <p:nvPr/>
        </p:nvPicPr>
        <p:blipFill rotWithShape="1">
          <a:blip r:embed="rId15"/>
          <a:srcRect l="26111" b="645"/>
          <a:stretch/>
        </p:blipFill>
        <p:spPr>
          <a:xfrm>
            <a:off x="509079" y="9099377"/>
            <a:ext cx="1469211" cy="62019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F311A"/>
        </a:solidFill>
        <a:effectLst/>
      </p:bgPr>
    </p:bg>
    <p:spTree>
      <p:nvGrpSpPr>
        <p:cNvPr id="1" name=""/>
        <p:cNvGrpSpPr/>
        <p:nvPr/>
      </p:nvGrpSpPr>
      <p:grpSpPr>
        <a:xfrm>
          <a:off x="0" y="0"/>
          <a:ext cx="0" cy="0"/>
          <a:chOff x="0" y="0"/>
          <a:chExt cx="0" cy="0"/>
        </a:xfrm>
      </p:grpSpPr>
      <p:grpSp>
        <p:nvGrpSpPr>
          <p:cNvPr id="2" name="Group 2"/>
          <p:cNvGrpSpPr/>
          <p:nvPr/>
        </p:nvGrpSpPr>
        <p:grpSpPr>
          <a:xfrm>
            <a:off x="0" y="-279043"/>
            <a:ext cx="18288000" cy="10845086"/>
            <a:chOff x="0" y="-38100"/>
            <a:chExt cx="4816593" cy="27474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chemeClr val="tx2">
                <a:lumMod val="50000"/>
              </a:schemeClr>
            </a:solidFill>
          </p:spPr>
          <p:txBody>
            <a:bodyPr/>
            <a:lstStyle/>
            <a:p>
              <a:endParaRPr lang="en-GB" dirty="0"/>
            </a:p>
          </p:txBody>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239"/>
                </a:lnSpc>
              </a:pPr>
              <a:endParaRPr>
                <a:solidFill>
                  <a:schemeClr val="tx2">
                    <a:lumMod val="50000"/>
                  </a:schemeClr>
                </a:solidFill>
              </a:endParaRPr>
            </a:p>
          </p:txBody>
        </p:sp>
      </p:grpSp>
      <p:grpSp>
        <p:nvGrpSpPr>
          <p:cNvPr id="6" name="Group 6"/>
          <p:cNvGrpSpPr/>
          <p:nvPr/>
        </p:nvGrpSpPr>
        <p:grpSpPr>
          <a:xfrm>
            <a:off x="16689149" y="458549"/>
            <a:ext cx="1140303" cy="1140303"/>
            <a:chOff x="0" y="0"/>
            <a:chExt cx="1520404" cy="1520404"/>
          </a:xfrm>
        </p:grpSpPr>
        <p:sp>
          <p:nvSpPr>
            <p:cNvPr id="7" name="Freeform 7"/>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4"/>
              <a:stretch>
                <a:fillRect/>
              </a:stretch>
            </a:blipFill>
          </p:spPr>
        </p:sp>
      </p:grpSp>
      <p:sp>
        <p:nvSpPr>
          <p:cNvPr id="10" name="TextBox 9">
            <a:extLst>
              <a:ext uri="{FF2B5EF4-FFF2-40B4-BE49-F238E27FC236}">
                <a16:creationId xmlns:a16="http://schemas.microsoft.com/office/drawing/2014/main" id="{21B9D6EB-DE8E-A116-5982-82CEEAB3AB47}"/>
              </a:ext>
            </a:extLst>
          </p:cNvPr>
          <p:cNvSpPr txBox="1"/>
          <p:nvPr/>
        </p:nvSpPr>
        <p:spPr>
          <a:xfrm>
            <a:off x="1737736" y="3633647"/>
            <a:ext cx="14922229" cy="2862322"/>
          </a:xfrm>
          <a:prstGeom prst="rect">
            <a:avLst/>
          </a:prstGeom>
          <a:noFill/>
        </p:spPr>
        <p:txBody>
          <a:bodyPr wrap="square">
            <a:spAutoFit/>
          </a:bodyPr>
          <a:lstStyle/>
          <a:p>
            <a:r>
              <a:rPr lang="en-US" sz="18000" dirty="0">
                <a:solidFill>
                  <a:srgbClr val="FFC000"/>
                </a:solidFill>
                <a:latin typeface="Montserrat Black" pitchFamily="2" charset="0"/>
              </a:rPr>
              <a:t>Questions?</a:t>
            </a:r>
            <a:endParaRPr lang="en-GB" sz="18000" dirty="0">
              <a:latin typeface="Montserrat Black"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5" name="AutoShape 5"/>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6" name="Group 6"/>
          <p:cNvGrpSpPr/>
          <p:nvPr/>
        </p:nvGrpSpPr>
        <p:grpSpPr>
          <a:xfrm>
            <a:off x="16689149" y="458549"/>
            <a:ext cx="1140303" cy="1140303"/>
            <a:chOff x="0" y="0"/>
            <a:chExt cx="1520404" cy="1520404"/>
          </a:xfrm>
        </p:grpSpPr>
        <p:sp>
          <p:nvSpPr>
            <p:cNvPr id="7" name="Freeform 7"/>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7"/>
              <a:stretch>
                <a:fillRect/>
              </a:stretch>
            </a:blipFill>
          </p:spPr>
        </p:sp>
      </p:grpSp>
      <p:grpSp>
        <p:nvGrpSpPr>
          <p:cNvPr id="9" name="Group 9"/>
          <p:cNvGrpSpPr/>
          <p:nvPr/>
        </p:nvGrpSpPr>
        <p:grpSpPr>
          <a:xfrm>
            <a:off x="14027119" y="9258300"/>
            <a:ext cx="4260881" cy="778360"/>
            <a:chOff x="0" y="0"/>
            <a:chExt cx="1760158" cy="321538"/>
          </a:xfrm>
        </p:grpSpPr>
        <p:sp>
          <p:nvSpPr>
            <p:cNvPr id="10" name="Freeform 10"/>
            <p:cNvSpPr/>
            <p:nvPr/>
          </p:nvSpPr>
          <p:spPr>
            <a:xfrm>
              <a:off x="0" y="0"/>
              <a:ext cx="1760158" cy="321538"/>
            </a:xfrm>
            <a:custGeom>
              <a:avLst/>
              <a:gdLst/>
              <a:ahLst/>
              <a:cxnLst/>
              <a:rect l="l" t="t" r="r" b="b"/>
              <a:pathLst>
                <a:path w="1760158" h="321538">
                  <a:moveTo>
                    <a:pt x="0" y="0"/>
                  </a:moveTo>
                  <a:lnTo>
                    <a:pt x="1760158" y="0"/>
                  </a:lnTo>
                  <a:lnTo>
                    <a:pt x="1760158" y="321538"/>
                  </a:lnTo>
                  <a:lnTo>
                    <a:pt x="0" y="321538"/>
                  </a:lnTo>
                  <a:close/>
                </a:path>
              </a:pathLst>
            </a:custGeom>
            <a:solidFill>
              <a:srgbClr val="FFFFFF"/>
            </a:solidFill>
          </p:spPr>
        </p:sp>
        <p:sp>
          <p:nvSpPr>
            <p:cNvPr id="11" name="TextBox 11"/>
            <p:cNvSpPr txBox="1"/>
            <p:nvPr/>
          </p:nvSpPr>
          <p:spPr>
            <a:xfrm>
              <a:off x="0" y="-38100"/>
              <a:ext cx="1760158" cy="359638"/>
            </a:xfrm>
            <a:prstGeom prst="rect">
              <a:avLst/>
            </a:prstGeom>
          </p:spPr>
          <p:txBody>
            <a:bodyPr lIns="32388" tIns="32388" rIns="32388" bIns="32388" rtlCol="0" anchor="ctr"/>
            <a:lstStyle/>
            <a:p>
              <a:pPr algn="ctr">
                <a:lnSpc>
                  <a:spcPts val="2239"/>
                </a:lnSpc>
              </a:pPr>
              <a:endParaRPr/>
            </a:p>
          </p:txBody>
        </p:sp>
      </p:grpSp>
      <p:sp>
        <p:nvSpPr>
          <p:cNvPr id="16" name="Freeform 16"/>
          <p:cNvSpPr/>
          <p:nvPr/>
        </p:nvSpPr>
        <p:spPr>
          <a:xfrm>
            <a:off x="11422962" y="2498886"/>
            <a:ext cx="6544446" cy="5289228"/>
          </a:xfrm>
          <a:custGeom>
            <a:avLst/>
            <a:gdLst/>
            <a:ahLst/>
            <a:cxnLst/>
            <a:rect l="l" t="t" r="r" b="b"/>
            <a:pathLst>
              <a:path w="6544446" h="5289228">
                <a:moveTo>
                  <a:pt x="0" y="0"/>
                </a:moveTo>
                <a:lnTo>
                  <a:pt x="6544446" y="0"/>
                </a:lnTo>
                <a:lnTo>
                  <a:pt x="6544446" y="5289228"/>
                </a:lnTo>
                <a:lnTo>
                  <a:pt x="0" y="5289228"/>
                </a:lnTo>
                <a:lnTo>
                  <a:pt x="0" y="0"/>
                </a:lnTo>
                <a:close/>
              </a:path>
            </a:pathLst>
          </a:custGeom>
          <a:blipFill>
            <a:blip r:embed="rId8"/>
            <a:stretch>
              <a:fillRect/>
            </a:stretch>
          </a:blipFill>
        </p:spPr>
      </p:sp>
      <p:sp>
        <p:nvSpPr>
          <p:cNvPr id="17" name="TextBox 17"/>
          <p:cNvSpPr txBox="1"/>
          <p:nvPr/>
        </p:nvSpPr>
        <p:spPr>
          <a:xfrm>
            <a:off x="1402663" y="1076325"/>
            <a:ext cx="8726524" cy="1025922"/>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Who are we?</a:t>
            </a:r>
          </a:p>
        </p:txBody>
      </p:sp>
      <p:sp>
        <p:nvSpPr>
          <p:cNvPr id="18" name="TextBox 18"/>
          <p:cNvSpPr txBox="1"/>
          <p:nvPr/>
        </p:nvSpPr>
        <p:spPr>
          <a:xfrm>
            <a:off x="1402663" y="2862295"/>
            <a:ext cx="8038334" cy="5349926"/>
          </a:xfrm>
          <a:prstGeom prst="rect">
            <a:avLst/>
          </a:prstGeom>
        </p:spPr>
        <p:txBody>
          <a:bodyPr wrap="square" lIns="0" tIns="0" rIns="0" bIns="0" rtlCol="0" anchor="t">
            <a:spAutoFit/>
          </a:bodyPr>
          <a:lstStyle/>
          <a:p>
            <a:pPr>
              <a:lnSpc>
                <a:spcPts val="3499"/>
              </a:lnSpc>
            </a:pPr>
            <a:r>
              <a:rPr lang="en-US" sz="2400" dirty="0">
                <a:solidFill>
                  <a:srgbClr val="000000"/>
                </a:solidFill>
                <a:latin typeface="Montserrat" pitchFamily="2" charset="0"/>
              </a:rPr>
              <a:t>We are the professional body for social researchers in the UK Civil Service.</a:t>
            </a:r>
            <a:br>
              <a:rPr lang="en-US" sz="2400" dirty="0">
                <a:solidFill>
                  <a:srgbClr val="000000"/>
                </a:solidFill>
                <a:latin typeface="Montserrat" pitchFamily="2" charset="0"/>
              </a:rPr>
            </a:br>
            <a:endParaRPr lang="en-US" sz="2400" dirty="0">
              <a:solidFill>
                <a:srgbClr val="000000"/>
              </a:solidFill>
              <a:latin typeface="Montserrat" pitchFamily="2" charset="0"/>
            </a:endParaRPr>
          </a:p>
          <a:p>
            <a:pPr>
              <a:lnSpc>
                <a:spcPts val="3499"/>
              </a:lnSpc>
            </a:pPr>
            <a:r>
              <a:rPr lang="en-US" sz="2400" dirty="0">
                <a:solidFill>
                  <a:srgbClr val="000000"/>
                </a:solidFill>
                <a:latin typeface="Montserrat" pitchFamily="2" charset="0"/>
              </a:rPr>
              <a:t>• We represent over 2,500 professional social researchers.</a:t>
            </a:r>
          </a:p>
          <a:p>
            <a:pPr>
              <a:lnSpc>
                <a:spcPts val="3499"/>
              </a:lnSpc>
            </a:pPr>
            <a:endParaRPr lang="en-US" sz="2400" dirty="0">
              <a:solidFill>
                <a:srgbClr val="000000"/>
              </a:solidFill>
              <a:latin typeface="Montserrat" pitchFamily="2" charset="0"/>
            </a:endParaRPr>
          </a:p>
          <a:p>
            <a:pPr>
              <a:lnSpc>
                <a:spcPts val="3499"/>
              </a:lnSpc>
            </a:pPr>
            <a:r>
              <a:rPr lang="en-US" sz="2400" dirty="0">
                <a:solidFill>
                  <a:srgbClr val="000000"/>
                </a:solidFill>
                <a:latin typeface="Montserrat" pitchFamily="2" charset="0"/>
              </a:rPr>
              <a:t>• Our members are employed, paid and managed by their departments or agencies.</a:t>
            </a:r>
          </a:p>
          <a:p>
            <a:pPr>
              <a:lnSpc>
                <a:spcPts val="3499"/>
              </a:lnSpc>
            </a:pPr>
            <a:endParaRPr lang="en-US" sz="2400" dirty="0">
              <a:solidFill>
                <a:srgbClr val="000000"/>
              </a:solidFill>
              <a:latin typeface="Montserrat" pitchFamily="2" charset="0"/>
            </a:endParaRPr>
          </a:p>
          <a:p>
            <a:pPr>
              <a:lnSpc>
                <a:spcPts val="3499"/>
              </a:lnSpc>
            </a:pPr>
            <a:r>
              <a:rPr lang="en-US" sz="2400" dirty="0">
                <a:solidFill>
                  <a:srgbClr val="000000"/>
                </a:solidFill>
                <a:latin typeface="Montserrat" pitchFamily="2" charset="0"/>
              </a:rPr>
              <a:t>• We help the government to make decisions based on high quality evidence and research.</a:t>
            </a:r>
          </a:p>
          <a:p>
            <a:pPr>
              <a:lnSpc>
                <a:spcPts val="3499"/>
              </a:lnSpc>
            </a:pPr>
            <a:endParaRPr lang="en-US" sz="2400" dirty="0">
              <a:solidFill>
                <a:srgbClr val="000000"/>
              </a:solidFill>
              <a:latin typeface="Montserrat" pitchFamily="2" charset="0"/>
            </a:endParaRPr>
          </a:p>
        </p:txBody>
      </p:sp>
      <p:sp>
        <p:nvSpPr>
          <p:cNvPr id="19" name="AutoShape 19"/>
          <p:cNvSpPr/>
          <p:nvPr/>
        </p:nvSpPr>
        <p:spPr>
          <a:xfrm flipH="1" flipV="1">
            <a:off x="10591979" y="2910018"/>
            <a:ext cx="14287" cy="4878096"/>
          </a:xfrm>
          <a:prstGeom prst="line">
            <a:avLst/>
          </a:prstGeom>
          <a:ln w="28575" cap="rnd">
            <a:solidFill>
              <a:schemeClr val="tx2">
                <a:lumMod val="50000"/>
                <a:alpha val="74902"/>
              </a:schemeClr>
            </a:solidFill>
            <a:prstDash val="solid"/>
            <a:headEnd type="none" w="sm" len="sm"/>
            <a:tailEnd type="none" w="sm" len="sm"/>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28378" y="0"/>
            <a:ext cx="7707903" cy="5694947"/>
            <a:chOff x="0" y="0"/>
            <a:chExt cx="10277203" cy="7593263"/>
          </a:xfrm>
        </p:grpSpPr>
        <p:pic>
          <p:nvPicPr>
            <p:cNvPr id="3" name="Picture 3"/>
            <p:cNvPicPr>
              <a:picLocks noChangeAspect="1"/>
            </p:cNvPicPr>
            <p:nvPr/>
          </p:nvPicPr>
          <p:blipFill>
            <a:blip r:embed="rId3"/>
            <a:srcRect t="651" b="651"/>
            <a:stretch>
              <a:fillRect/>
            </a:stretch>
          </p:blipFill>
          <p:spPr>
            <a:xfrm>
              <a:off x="0" y="0"/>
              <a:ext cx="10277203" cy="7593263"/>
            </a:xfrm>
            <a:prstGeom prst="rect">
              <a:avLst/>
            </a:prstGeom>
          </p:spPr>
        </p:pic>
      </p:grpSp>
      <p:sp>
        <p:nvSpPr>
          <p:cNvPr id="4" name="Freeform 4"/>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5" name="AutoShape 5"/>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6" name="Group 6"/>
          <p:cNvGrpSpPr/>
          <p:nvPr/>
        </p:nvGrpSpPr>
        <p:grpSpPr>
          <a:xfrm>
            <a:off x="16689149" y="458549"/>
            <a:ext cx="1140303" cy="1140303"/>
            <a:chOff x="0" y="0"/>
            <a:chExt cx="1520404" cy="1520404"/>
          </a:xfrm>
        </p:grpSpPr>
        <p:sp>
          <p:nvSpPr>
            <p:cNvPr id="7" name="Freeform 7"/>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8"/>
              <a:stretch>
                <a:fillRect/>
              </a:stretch>
            </a:blipFill>
          </p:spPr>
        </p:sp>
      </p:grpSp>
      <p:sp>
        <p:nvSpPr>
          <p:cNvPr id="9" name="Freeform 9"/>
          <p:cNvSpPr/>
          <p:nvPr/>
        </p:nvSpPr>
        <p:spPr>
          <a:xfrm>
            <a:off x="10528378" y="5694947"/>
            <a:ext cx="7759622" cy="4592053"/>
          </a:xfrm>
          <a:custGeom>
            <a:avLst/>
            <a:gdLst/>
            <a:ahLst/>
            <a:cxnLst/>
            <a:rect l="l" t="t" r="r" b="b"/>
            <a:pathLst>
              <a:path w="7759622" h="4592053">
                <a:moveTo>
                  <a:pt x="0" y="0"/>
                </a:moveTo>
                <a:lnTo>
                  <a:pt x="7759622" y="0"/>
                </a:lnTo>
                <a:lnTo>
                  <a:pt x="7759622" y="4592053"/>
                </a:lnTo>
                <a:lnTo>
                  <a:pt x="0" y="4592053"/>
                </a:lnTo>
                <a:lnTo>
                  <a:pt x="0" y="0"/>
                </a:lnTo>
                <a:close/>
              </a:path>
            </a:pathLst>
          </a:custGeom>
          <a:blipFill>
            <a:blip r:embed="rId9"/>
            <a:stretch>
              <a:fillRect l="-2325" t="-1103" r="-34786" b="-28813"/>
            </a:stretch>
          </a:blipFill>
        </p:spPr>
      </p:sp>
      <p:sp>
        <p:nvSpPr>
          <p:cNvPr id="13" name="Freeform 13"/>
          <p:cNvSpPr/>
          <p:nvPr/>
        </p:nvSpPr>
        <p:spPr>
          <a:xfrm>
            <a:off x="17520914" y="9384806"/>
            <a:ext cx="617075" cy="525348"/>
          </a:xfrm>
          <a:custGeom>
            <a:avLst/>
            <a:gdLst/>
            <a:ahLst/>
            <a:cxnLst/>
            <a:rect l="l" t="t" r="r" b="b"/>
            <a:pathLst>
              <a:path w="617075" h="525348">
                <a:moveTo>
                  <a:pt x="0" y="0"/>
                </a:moveTo>
                <a:lnTo>
                  <a:pt x="617075" y="0"/>
                </a:lnTo>
                <a:lnTo>
                  <a:pt x="617075" y="525348"/>
                </a:lnTo>
                <a:lnTo>
                  <a:pt x="0" y="525348"/>
                </a:lnTo>
                <a:lnTo>
                  <a:pt x="0" y="0"/>
                </a:lnTo>
                <a:close/>
              </a:path>
            </a:pathLst>
          </a:custGeom>
          <a:blipFill>
            <a:blip r:embed="rId10"/>
            <a:stretch>
              <a:fillRect/>
            </a:stretch>
          </a:blipFill>
        </p:spPr>
      </p:sp>
      <p:sp>
        <p:nvSpPr>
          <p:cNvPr id="17" name="TextBox 17"/>
          <p:cNvSpPr txBox="1"/>
          <p:nvPr/>
        </p:nvSpPr>
        <p:spPr>
          <a:xfrm>
            <a:off x="1402663" y="1076325"/>
            <a:ext cx="8726524" cy="2079626"/>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Government &amp; Civil Service</a:t>
            </a:r>
          </a:p>
        </p:txBody>
      </p:sp>
      <p:sp>
        <p:nvSpPr>
          <p:cNvPr id="18" name="TextBox 18"/>
          <p:cNvSpPr txBox="1"/>
          <p:nvPr/>
        </p:nvSpPr>
        <p:spPr>
          <a:xfrm>
            <a:off x="1402663" y="3604242"/>
            <a:ext cx="8726524" cy="6699591"/>
          </a:xfrm>
          <a:prstGeom prst="rect">
            <a:avLst/>
          </a:prstGeom>
        </p:spPr>
        <p:txBody>
          <a:bodyPr wrap="square" lIns="0" tIns="0" rIns="0" bIns="0" rtlCol="0" anchor="t">
            <a:spAutoFit/>
          </a:bodyPr>
          <a:lstStyle/>
          <a:p>
            <a:pPr>
              <a:lnSpc>
                <a:spcPts val="3499"/>
              </a:lnSpc>
            </a:pPr>
            <a:r>
              <a:rPr lang="en-US" sz="2450" dirty="0">
                <a:solidFill>
                  <a:srgbClr val="000000"/>
                </a:solidFill>
                <a:latin typeface="Montserrat" pitchFamily="2" charset="0"/>
              </a:rPr>
              <a:t>The Civil Service is around 489,000 people. It helps the government develop and deliver policies as effectively as possible.</a:t>
            </a:r>
          </a:p>
          <a:p>
            <a:pPr>
              <a:lnSpc>
                <a:spcPts val="3499"/>
              </a:lnSpc>
            </a:pPr>
            <a:endParaRPr lang="en-US" sz="2499" dirty="0">
              <a:solidFill>
                <a:srgbClr val="000000"/>
              </a:solidFill>
              <a:latin typeface="Montserrat" pitchFamily="2" charset="0"/>
            </a:endParaRPr>
          </a:p>
          <a:p>
            <a:pPr>
              <a:lnSpc>
                <a:spcPts val="3499"/>
              </a:lnSpc>
            </a:pPr>
            <a:r>
              <a:rPr lang="en-US" sz="2450" dirty="0">
                <a:solidFill>
                  <a:srgbClr val="000000"/>
                </a:solidFill>
                <a:latin typeface="Montserrat" pitchFamily="2" charset="0"/>
              </a:rPr>
              <a:t>In the UK, the government are the people we have elected to run the country. They decide how the country is run; they make decisions on behalf of the nation that affect the lives of everyone in it.</a:t>
            </a:r>
          </a:p>
          <a:p>
            <a:pPr>
              <a:lnSpc>
                <a:spcPts val="3499"/>
              </a:lnSpc>
            </a:pPr>
            <a:endParaRPr lang="en-US" sz="2499" dirty="0">
              <a:solidFill>
                <a:srgbClr val="000000"/>
              </a:solidFill>
              <a:latin typeface="Montserrat" pitchFamily="2" charset="0"/>
            </a:endParaRPr>
          </a:p>
          <a:p>
            <a:pPr>
              <a:lnSpc>
                <a:spcPts val="3499"/>
              </a:lnSpc>
            </a:pPr>
            <a:r>
              <a:rPr lang="en-US" sz="2450" dirty="0">
                <a:solidFill>
                  <a:srgbClr val="000000"/>
                </a:solidFill>
                <a:latin typeface="Montserrat" pitchFamily="2" charset="0"/>
              </a:rPr>
              <a:t>The government is responsible for managing how the country is run day to day. They set taxes, choose what to spend money on and decide how best to deliver services like the NHS or the army.</a:t>
            </a:r>
          </a:p>
          <a:p>
            <a:pPr>
              <a:lnSpc>
                <a:spcPts val="3499"/>
              </a:lnSpc>
            </a:pPr>
            <a:endParaRPr lang="en-US" sz="2499" dirty="0">
              <a:solidFill>
                <a:srgbClr val="000000"/>
              </a:solidFill>
              <a:latin typeface="Montserrat" pitchFamily="2" charset="0"/>
            </a:endParaRPr>
          </a:p>
          <a:p>
            <a:pPr>
              <a:lnSpc>
                <a:spcPts val="3499"/>
              </a:lnSpc>
            </a:pPr>
            <a:endParaRPr lang="en-US" sz="2499" dirty="0">
              <a:solidFill>
                <a:srgbClr val="000000"/>
              </a:solidFill>
              <a:latin typeface="Montserrat"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4" name="Freeform 4"/>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5" name="Freeform 5"/>
          <p:cNvSpPr/>
          <p:nvPr/>
        </p:nvSpPr>
        <p:spPr>
          <a:xfrm>
            <a:off x="3253998" y="3782311"/>
            <a:ext cx="2130509" cy="2130509"/>
          </a:xfrm>
          <a:custGeom>
            <a:avLst/>
            <a:gdLst/>
            <a:ahLst/>
            <a:cxnLst/>
            <a:rect l="l" t="t" r="r" b="b"/>
            <a:pathLst>
              <a:path w="2130509" h="2130509">
                <a:moveTo>
                  <a:pt x="0" y="0"/>
                </a:moveTo>
                <a:lnTo>
                  <a:pt x="2130509" y="0"/>
                </a:lnTo>
                <a:lnTo>
                  <a:pt x="2130509" y="2130508"/>
                </a:lnTo>
                <a:lnTo>
                  <a:pt x="0" y="2130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solidFill>
                <a:schemeClr val="accent1">
                  <a:lumMod val="50000"/>
                </a:schemeClr>
              </a:solidFill>
            </a:endParaRPr>
          </a:p>
        </p:txBody>
      </p:sp>
      <p:sp>
        <p:nvSpPr>
          <p:cNvPr id="6" name="Freeform 6"/>
          <p:cNvSpPr/>
          <p:nvPr/>
        </p:nvSpPr>
        <p:spPr>
          <a:xfrm>
            <a:off x="6260807" y="3863780"/>
            <a:ext cx="2130509" cy="2130509"/>
          </a:xfrm>
          <a:custGeom>
            <a:avLst/>
            <a:gdLst/>
            <a:ahLst/>
            <a:cxnLst/>
            <a:rect l="l" t="t" r="r" b="b"/>
            <a:pathLst>
              <a:path w="2130509" h="2130509">
                <a:moveTo>
                  <a:pt x="0" y="0"/>
                </a:moveTo>
                <a:lnTo>
                  <a:pt x="2130509" y="0"/>
                </a:lnTo>
                <a:lnTo>
                  <a:pt x="2130509" y="2130509"/>
                </a:lnTo>
                <a:lnTo>
                  <a:pt x="0" y="2130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8991391" y="3863780"/>
            <a:ext cx="2130509" cy="2130509"/>
          </a:xfrm>
          <a:custGeom>
            <a:avLst/>
            <a:gdLst/>
            <a:ahLst/>
            <a:cxnLst/>
            <a:rect l="l" t="t" r="r" b="b"/>
            <a:pathLst>
              <a:path w="2130509" h="2130509">
                <a:moveTo>
                  <a:pt x="0" y="0"/>
                </a:moveTo>
                <a:lnTo>
                  <a:pt x="2130508" y="0"/>
                </a:lnTo>
                <a:lnTo>
                  <a:pt x="2130508" y="2130509"/>
                </a:lnTo>
                <a:lnTo>
                  <a:pt x="0" y="2130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1721974" y="3887470"/>
            <a:ext cx="2130509" cy="2130509"/>
          </a:xfrm>
          <a:custGeom>
            <a:avLst/>
            <a:gdLst/>
            <a:ahLst/>
            <a:cxnLst/>
            <a:rect l="l" t="t" r="r" b="b"/>
            <a:pathLst>
              <a:path w="2130509" h="2130509">
                <a:moveTo>
                  <a:pt x="0" y="0"/>
                </a:moveTo>
                <a:lnTo>
                  <a:pt x="2130509" y="0"/>
                </a:lnTo>
                <a:lnTo>
                  <a:pt x="2130509" y="2130509"/>
                </a:lnTo>
                <a:lnTo>
                  <a:pt x="0" y="2130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765492" y="4317701"/>
            <a:ext cx="1092132" cy="1092132"/>
          </a:xfrm>
          <a:custGeom>
            <a:avLst/>
            <a:gdLst/>
            <a:ahLst/>
            <a:cxnLst/>
            <a:rect l="l" t="t" r="r" b="b"/>
            <a:pathLst>
              <a:path w="1092132" h="1092132">
                <a:moveTo>
                  <a:pt x="0" y="0"/>
                </a:moveTo>
                <a:lnTo>
                  <a:pt x="1092132" y="0"/>
                </a:lnTo>
                <a:lnTo>
                  <a:pt x="1092132" y="1092132"/>
                </a:lnTo>
                <a:lnTo>
                  <a:pt x="0" y="10921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6733262" y="4257517"/>
            <a:ext cx="1205065" cy="1205065"/>
          </a:xfrm>
          <a:custGeom>
            <a:avLst/>
            <a:gdLst/>
            <a:ahLst/>
            <a:cxnLst/>
            <a:rect l="l" t="t" r="r" b="b"/>
            <a:pathLst>
              <a:path w="1205065" h="1205065">
                <a:moveTo>
                  <a:pt x="0" y="0"/>
                </a:moveTo>
                <a:lnTo>
                  <a:pt x="1205065" y="0"/>
                </a:lnTo>
                <a:lnTo>
                  <a:pt x="1205065" y="1205066"/>
                </a:lnTo>
                <a:lnTo>
                  <a:pt x="0" y="12050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9435249" y="4257517"/>
            <a:ext cx="1253621" cy="1284119"/>
          </a:xfrm>
          <a:custGeom>
            <a:avLst/>
            <a:gdLst/>
            <a:ahLst/>
            <a:cxnLst/>
            <a:rect l="l" t="t" r="r" b="b"/>
            <a:pathLst>
              <a:path w="1253621" h="1284119">
                <a:moveTo>
                  <a:pt x="0" y="0"/>
                </a:moveTo>
                <a:lnTo>
                  <a:pt x="1253621" y="0"/>
                </a:lnTo>
                <a:lnTo>
                  <a:pt x="1253621" y="1284119"/>
                </a:lnTo>
                <a:lnTo>
                  <a:pt x="0" y="12841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2193393" y="4358689"/>
            <a:ext cx="1102213" cy="1127583"/>
          </a:xfrm>
          <a:custGeom>
            <a:avLst/>
            <a:gdLst/>
            <a:ahLst/>
            <a:cxnLst/>
            <a:rect l="l" t="t" r="r" b="b"/>
            <a:pathLst>
              <a:path w="1102213" h="1127583">
                <a:moveTo>
                  <a:pt x="0" y="0"/>
                </a:moveTo>
                <a:lnTo>
                  <a:pt x="1102213" y="0"/>
                </a:lnTo>
                <a:lnTo>
                  <a:pt x="1102213" y="1127584"/>
                </a:lnTo>
                <a:lnTo>
                  <a:pt x="0" y="11275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3"/>
          <p:cNvSpPr txBox="1"/>
          <p:nvPr/>
        </p:nvSpPr>
        <p:spPr>
          <a:xfrm>
            <a:off x="3678652" y="5964361"/>
            <a:ext cx="1216433" cy="314570"/>
          </a:xfrm>
          <a:prstGeom prst="rect">
            <a:avLst/>
          </a:prstGeom>
          <a:solidFill>
            <a:schemeClr val="tx1"/>
          </a:solidFill>
        </p:spPr>
        <p:txBody>
          <a:bodyPr lIns="0" tIns="0" rIns="0" bIns="0" rtlCol="0" anchor="t">
            <a:spAutoFit/>
          </a:bodyPr>
          <a:lstStyle/>
          <a:p>
            <a:pPr algn="ctr">
              <a:lnSpc>
                <a:spcPts val="2611"/>
              </a:lnSpc>
            </a:pPr>
            <a:r>
              <a:rPr lang="en-US" sz="1850">
                <a:solidFill>
                  <a:srgbClr val="FFFFFF"/>
                </a:solidFill>
                <a:latin typeface="Montserrat Bold"/>
              </a:rPr>
              <a:t>Housing</a:t>
            </a:r>
            <a:endParaRPr lang="en-US" sz="1865">
              <a:solidFill>
                <a:srgbClr val="FFFFFF"/>
              </a:solidFill>
              <a:latin typeface="Montserrat Bold"/>
            </a:endParaRPr>
          </a:p>
        </p:txBody>
      </p:sp>
      <p:sp>
        <p:nvSpPr>
          <p:cNvPr id="14" name="TextBox 14"/>
          <p:cNvSpPr txBox="1"/>
          <p:nvPr/>
        </p:nvSpPr>
        <p:spPr>
          <a:xfrm>
            <a:off x="6935589" y="6045831"/>
            <a:ext cx="801977" cy="314570"/>
          </a:xfrm>
          <a:prstGeom prst="rect">
            <a:avLst/>
          </a:prstGeom>
          <a:solidFill>
            <a:schemeClr val="tx1"/>
          </a:solidFill>
        </p:spPr>
        <p:txBody>
          <a:bodyPr lIns="0" tIns="0" rIns="0" bIns="0" rtlCol="0" anchor="t">
            <a:spAutoFit/>
          </a:bodyPr>
          <a:lstStyle/>
          <a:p>
            <a:pPr algn="ctr">
              <a:lnSpc>
                <a:spcPts val="2611"/>
              </a:lnSpc>
            </a:pPr>
            <a:r>
              <a:rPr lang="en-US" sz="1850">
                <a:solidFill>
                  <a:srgbClr val="FFFFFF"/>
                </a:solidFill>
                <a:latin typeface="Montserrat Bold"/>
              </a:rPr>
              <a:t>Trade</a:t>
            </a:r>
            <a:endParaRPr lang="en-US" sz="1865">
              <a:solidFill>
                <a:srgbClr val="FFFFFF"/>
              </a:solidFill>
              <a:latin typeface="Montserrat Bold"/>
            </a:endParaRPr>
          </a:p>
        </p:txBody>
      </p:sp>
      <p:sp>
        <p:nvSpPr>
          <p:cNvPr id="15" name="TextBox 15"/>
          <p:cNvSpPr txBox="1"/>
          <p:nvPr/>
        </p:nvSpPr>
        <p:spPr>
          <a:xfrm>
            <a:off x="9411379" y="6045831"/>
            <a:ext cx="1405054" cy="314570"/>
          </a:xfrm>
          <a:prstGeom prst="rect">
            <a:avLst/>
          </a:prstGeom>
          <a:solidFill>
            <a:schemeClr val="tx1"/>
          </a:solidFill>
        </p:spPr>
        <p:txBody>
          <a:bodyPr lIns="0" tIns="0" rIns="0" bIns="0" rtlCol="0" anchor="t">
            <a:spAutoFit/>
          </a:bodyPr>
          <a:lstStyle/>
          <a:p>
            <a:pPr algn="ctr">
              <a:lnSpc>
                <a:spcPts val="2611"/>
              </a:lnSpc>
            </a:pPr>
            <a:r>
              <a:rPr lang="en-US" sz="1850">
                <a:solidFill>
                  <a:srgbClr val="FFFFFF"/>
                </a:solidFill>
                <a:latin typeface="Montserrat Bold"/>
              </a:rPr>
              <a:t>Transport</a:t>
            </a:r>
            <a:endParaRPr lang="en-US" sz="1865">
              <a:solidFill>
                <a:srgbClr val="FFFFFF"/>
              </a:solidFill>
              <a:latin typeface="Montserrat Bold"/>
            </a:endParaRPr>
          </a:p>
        </p:txBody>
      </p:sp>
      <p:sp>
        <p:nvSpPr>
          <p:cNvPr id="16" name="TextBox 16"/>
          <p:cNvSpPr txBox="1"/>
          <p:nvPr/>
        </p:nvSpPr>
        <p:spPr>
          <a:xfrm>
            <a:off x="12092188" y="6069521"/>
            <a:ext cx="1514782" cy="314570"/>
          </a:xfrm>
          <a:prstGeom prst="rect">
            <a:avLst/>
          </a:prstGeom>
          <a:solidFill>
            <a:schemeClr val="tx1"/>
          </a:solidFill>
        </p:spPr>
        <p:txBody>
          <a:bodyPr lIns="0" tIns="0" rIns="0" bIns="0" rtlCol="0" anchor="t">
            <a:spAutoFit/>
          </a:bodyPr>
          <a:lstStyle/>
          <a:p>
            <a:pPr algn="ctr">
              <a:lnSpc>
                <a:spcPts val="2611"/>
              </a:lnSpc>
            </a:pPr>
            <a:r>
              <a:rPr lang="en-US" sz="1850">
                <a:solidFill>
                  <a:srgbClr val="FFFFFF"/>
                </a:solidFill>
                <a:latin typeface="Montserrat Bold"/>
              </a:rPr>
              <a:t>Education</a:t>
            </a:r>
            <a:endParaRPr lang="en-US" sz="1865">
              <a:solidFill>
                <a:srgbClr val="FFFFFF"/>
              </a:solidFill>
              <a:latin typeface="Montserrat Bold"/>
            </a:endParaRPr>
          </a:p>
        </p:txBody>
      </p:sp>
      <p:sp>
        <p:nvSpPr>
          <p:cNvPr id="17" name="Freeform 17"/>
          <p:cNvSpPr/>
          <p:nvPr/>
        </p:nvSpPr>
        <p:spPr>
          <a:xfrm>
            <a:off x="3253998" y="6742482"/>
            <a:ext cx="2130509" cy="2130509"/>
          </a:xfrm>
          <a:custGeom>
            <a:avLst/>
            <a:gdLst/>
            <a:ahLst/>
            <a:cxnLst/>
            <a:rect l="l" t="t" r="r" b="b"/>
            <a:pathLst>
              <a:path w="2130509" h="2130509">
                <a:moveTo>
                  <a:pt x="0" y="0"/>
                </a:moveTo>
                <a:lnTo>
                  <a:pt x="2130509" y="0"/>
                </a:lnTo>
                <a:lnTo>
                  <a:pt x="2130509" y="2130508"/>
                </a:lnTo>
                <a:lnTo>
                  <a:pt x="0" y="2130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8" name="Freeform 18"/>
          <p:cNvSpPr/>
          <p:nvPr/>
        </p:nvSpPr>
        <p:spPr>
          <a:xfrm>
            <a:off x="6260807" y="6823951"/>
            <a:ext cx="2130509" cy="2130509"/>
          </a:xfrm>
          <a:custGeom>
            <a:avLst/>
            <a:gdLst/>
            <a:ahLst/>
            <a:cxnLst/>
            <a:rect l="l" t="t" r="r" b="b"/>
            <a:pathLst>
              <a:path w="2130509" h="2130509">
                <a:moveTo>
                  <a:pt x="0" y="0"/>
                </a:moveTo>
                <a:lnTo>
                  <a:pt x="2130509" y="0"/>
                </a:lnTo>
                <a:lnTo>
                  <a:pt x="2130509" y="2130509"/>
                </a:lnTo>
                <a:lnTo>
                  <a:pt x="0" y="2130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8991391" y="6823951"/>
            <a:ext cx="2130509" cy="2130509"/>
          </a:xfrm>
          <a:custGeom>
            <a:avLst/>
            <a:gdLst/>
            <a:ahLst/>
            <a:cxnLst/>
            <a:rect l="l" t="t" r="r" b="b"/>
            <a:pathLst>
              <a:path w="2130509" h="2130509">
                <a:moveTo>
                  <a:pt x="0" y="0"/>
                </a:moveTo>
                <a:lnTo>
                  <a:pt x="2130508" y="0"/>
                </a:lnTo>
                <a:lnTo>
                  <a:pt x="2130508" y="2130509"/>
                </a:lnTo>
                <a:lnTo>
                  <a:pt x="0" y="2130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11721974" y="6847641"/>
            <a:ext cx="2130509" cy="2130509"/>
          </a:xfrm>
          <a:custGeom>
            <a:avLst/>
            <a:gdLst/>
            <a:ahLst/>
            <a:cxnLst/>
            <a:rect l="l" t="t" r="r" b="b"/>
            <a:pathLst>
              <a:path w="2130509" h="2130509">
                <a:moveTo>
                  <a:pt x="0" y="0"/>
                </a:moveTo>
                <a:lnTo>
                  <a:pt x="2130509" y="0"/>
                </a:lnTo>
                <a:lnTo>
                  <a:pt x="2130509" y="2130509"/>
                </a:lnTo>
                <a:lnTo>
                  <a:pt x="0" y="2130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3608401" y="7513964"/>
            <a:ext cx="1414611" cy="434993"/>
          </a:xfrm>
          <a:custGeom>
            <a:avLst/>
            <a:gdLst/>
            <a:ahLst/>
            <a:cxnLst/>
            <a:rect l="l" t="t" r="r" b="b"/>
            <a:pathLst>
              <a:path w="1414611" h="434993">
                <a:moveTo>
                  <a:pt x="0" y="0"/>
                </a:moveTo>
                <a:lnTo>
                  <a:pt x="1414611" y="0"/>
                </a:lnTo>
                <a:lnTo>
                  <a:pt x="1414611" y="434992"/>
                </a:lnTo>
                <a:lnTo>
                  <a:pt x="0" y="4349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Freeform 22"/>
          <p:cNvSpPr/>
          <p:nvPr/>
        </p:nvSpPr>
        <p:spPr>
          <a:xfrm>
            <a:off x="6631633" y="7397474"/>
            <a:ext cx="1408323" cy="830910"/>
          </a:xfrm>
          <a:custGeom>
            <a:avLst/>
            <a:gdLst/>
            <a:ahLst/>
            <a:cxnLst/>
            <a:rect l="l" t="t" r="r" b="b"/>
            <a:pathLst>
              <a:path w="1408323" h="830910">
                <a:moveTo>
                  <a:pt x="0" y="0"/>
                </a:moveTo>
                <a:lnTo>
                  <a:pt x="1408323" y="0"/>
                </a:lnTo>
                <a:lnTo>
                  <a:pt x="1408323" y="830911"/>
                </a:lnTo>
                <a:lnTo>
                  <a:pt x="0" y="8309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p:cNvSpPr/>
          <p:nvPr/>
        </p:nvSpPr>
        <p:spPr>
          <a:xfrm>
            <a:off x="9435249" y="7397474"/>
            <a:ext cx="1315131" cy="969909"/>
          </a:xfrm>
          <a:custGeom>
            <a:avLst/>
            <a:gdLst/>
            <a:ahLst/>
            <a:cxnLst/>
            <a:rect l="l" t="t" r="r" b="b"/>
            <a:pathLst>
              <a:path w="1315131" h="969909">
                <a:moveTo>
                  <a:pt x="0" y="0"/>
                </a:moveTo>
                <a:lnTo>
                  <a:pt x="1315131" y="0"/>
                </a:lnTo>
                <a:lnTo>
                  <a:pt x="1315131" y="969910"/>
                </a:lnTo>
                <a:lnTo>
                  <a:pt x="0" y="9699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Freeform 24"/>
          <p:cNvSpPr/>
          <p:nvPr/>
        </p:nvSpPr>
        <p:spPr>
          <a:xfrm>
            <a:off x="12098448" y="7504760"/>
            <a:ext cx="1354270" cy="841340"/>
          </a:xfrm>
          <a:custGeom>
            <a:avLst/>
            <a:gdLst/>
            <a:ahLst/>
            <a:cxnLst/>
            <a:rect l="l" t="t" r="r" b="b"/>
            <a:pathLst>
              <a:path w="1354270" h="841340">
                <a:moveTo>
                  <a:pt x="0" y="0"/>
                </a:moveTo>
                <a:lnTo>
                  <a:pt x="1354270" y="0"/>
                </a:lnTo>
                <a:lnTo>
                  <a:pt x="1354270" y="841340"/>
                </a:lnTo>
                <a:lnTo>
                  <a:pt x="0" y="8413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5" name="TextBox 25"/>
          <p:cNvSpPr txBox="1"/>
          <p:nvPr/>
        </p:nvSpPr>
        <p:spPr>
          <a:xfrm>
            <a:off x="3418442" y="8927590"/>
            <a:ext cx="1856378" cy="666144"/>
          </a:xfrm>
          <a:prstGeom prst="rect">
            <a:avLst/>
          </a:prstGeom>
          <a:solidFill>
            <a:schemeClr val="tx1"/>
          </a:solidFill>
        </p:spPr>
        <p:txBody>
          <a:bodyPr lIns="0" tIns="0" rIns="0" bIns="0" rtlCol="0" anchor="t">
            <a:spAutoFit/>
          </a:bodyPr>
          <a:lstStyle/>
          <a:p>
            <a:pPr algn="ctr">
              <a:lnSpc>
                <a:spcPts val="2696"/>
              </a:lnSpc>
            </a:pPr>
            <a:r>
              <a:rPr lang="en-US" sz="1900">
                <a:solidFill>
                  <a:srgbClr val="FFFFFF"/>
                </a:solidFill>
                <a:latin typeface="Montserrat Bold"/>
              </a:rPr>
              <a:t>Digital, Music &amp; Culture</a:t>
            </a:r>
          </a:p>
        </p:txBody>
      </p:sp>
      <p:sp>
        <p:nvSpPr>
          <p:cNvPr id="26" name="TextBox 26"/>
          <p:cNvSpPr txBox="1"/>
          <p:nvPr/>
        </p:nvSpPr>
        <p:spPr>
          <a:xfrm>
            <a:off x="6684095" y="9032750"/>
            <a:ext cx="1216433" cy="314570"/>
          </a:xfrm>
          <a:prstGeom prst="rect">
            <a:avLst/>
          </a:prstGeom>
          <a:solidFill>
            <a:schemeClr val="tx1"/>
          </a:solidFill>
        </p:spPr>
        <p:txBody>
          <a:bodyPr lIns="0" tIns="0" rIns="0" bIns="0" rtlCol="0" anchor="t">
            <a:spAutoFit/>
          </a:bodyPr>
          <a:lstStyle/>
          <a:p>
            <a:pPr algn="ctr">
              <a:lnSpc>
                <a:spcPts val="2611"/>
              </a:lnSpc>
            </a:pPr>
            <a:r>
              <a:rPr lang="en-US" sz="1850">
                <a:solidFill>
                  <a:srgbClr val="FFFFFF"/>
                </a:solidFill>
                <a:latin typeface="Montserrat Bold"/>
              </a:rPr>
              <a:t>Health</a:t>
            </a:r>
            <a:endParaRPr lang="en-US" sz="1865">
              <a:solidFill>
                <a:srgbClr val="FFFFFF"/>
              </a:solidFill>
              <a:latin typeface="Montserrat Bold"/>
            </a:endParaRPr>
          </a:p>
        </p:txBody>
      </p:sp>
      <p:sp>
        <p:nvSpPr>
          <p:cNvPr id="27" name="TextBox 27"/>
          <p:cNvSpPr txBox="1"/>
          <p:nvPr/>
        </p:nvSpPr>
        <p:spPr>
          <a:xfrm>
            <a:off x="9309805" y="9009060"/>
            <a:ext cx="1669260" cy="638420"/>
          </a:xfrm>
          <a:prstGeom prst="rect">
            <a:avLst/>
          </a:prstGeom>
          <a:solidFill>
            <a:schemeClr val="tx1"/>
          </a:solidFill>
        </p:spPr>
        <p:txBody>
          <a:bodyPr lIns="0" tIns="0" rIns="0" bIns="0" rtlCol="0" anchor="t">
            <a:spAutoFit/>
          </a:bodyPr>
          <a:lstStyle/>
          <a:p>
            <a:pPr algn="ctr">
              <a:lnSpc>
                <a:spcPts val="2611"/>
              </a:lnSpc>
            </a:pPr>
            <a:r>
              <a:rPr lang="en-US" sz="1850">
                <a:solidFill>
                  <a:srgbClr val="FFFFFF"/>
                </a:solidFill>
                <a:latin typeface="Montserrat Bold"/>
              </a:rPr>
              <a:t>Food &amp; Agriculture</a:t>
            </a:r>
          </a:p>
        </p:txBody>
      </p:sp>
      <p:sp>
        <p:nvSpPr>
          <p:cNvPr id="28" name="TextBox 28"/>
          <p:cNvSpPr txBox="1"/>
          <p:nvPr/>
        </p:nvSpPr>
        <p:spPr>
          <a:xfrm>
            <a:off x="12014949" y="9032750"/>
            <a:ext cx="1669260" cy="314570"/>
          </a:xfrm>
          <a:prstGeom prst="rect">
            <a:avLst/>
          </a:prstGeom>
          <a:solidFill>
            <a:schemeClr val="tx1"/>
          </a:solidFill>
        </p:spPr>
        <p:txBody>
          <a:bodyPr lIns="0" tIns="0" rIns="0" bIns="0" rtlCol="0" anchor="t">
            <a:spAutoFit/>
          </a:bodyPr>
          <a:lstStyle/>
          <a:p>
            <a:pPr algn="ctr">
              <a:lnSpc>
                <a:spcPts val="2611"/>
              </a:lnSpc>
            </a:pPr>
            <a:r>
              <a:rPr lang="en-US" sz="1865">
                <a:solidFill>
                  <a:srgbClr val="FFFFFF"/>
                </a:solidFill>
                <a:latin typeface="Montserrat Bold"/>
              </a:rPr>
              <a:t>and more...</a:t>
            </a:r>
          </a:p>
        </p:txBody>
      </p:sp>
      <p:sp>
        <p:nvSpPr>
          <p:cNvPr id="29" name="Freeform 29"/>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22"/>
            <a:stretch>
              <a:fillRect/>
            </a:stretch>
          </a:blipFill>
        </p:spPr>
      </p:sp>
      <p:sp>
        <p:nvSpPr>
          <p:cNvPr id="30" name="TextBox 30"/>
          <p:cNvSpPr txBox="1"/>
          <p:nvPr/>
        </p:nvSpPr>
        <p:spPr>
          <a:xfrm>
            <a:off x="1402663" y="1076325"/>
            <a:ext cx="14301156" cy="2079626"/>
          </a:xfrm>
          <a:prstGeom prst="rect">
            <a:avLst/>
          </a:prstGeom>
        </p:spPr>
        <p:txBody>
          <a:bodyPr lIns="0" tIns="0" rIns="0" bIns="0" rtlCol="0" anchor="t">
            <a:spAutoFit/>
          </a:bodyPr>
          <a:lstStyle/>
          <a:p>
            <a:pPr>
              <a:lnSpc>
                <a:spcPts val="8000"/>
              </a:lnSpc>
              <a:spcBef>
                <a:spcPct val="0"/>
              </a:spcBef>
            </a:pPr>
            <a:r>
              <a:rPr lang="en-US" sz="8000" dirty="0">
                <a:solidFill>
                  <a:schemeClr val="accent1">
                    <a:lumMod val="50000"/>
                  </a:schemeClr>
                </a:solidFill>
                <a:latin typeface="Montserrat Black" pitchFamily="2" charset="0"/>
              </a:rPr>
              <a:t>How does the civil service impact your day?</a:t>
            </a:r>
          </a:p>
        </p:txBody>
      </p:sp>
      <p:grpSp>
        <p:nvGrpSpPr>
          <p:cNvPr id="31" name="Group 31"/>
          <p:cNvGrpSpPr/>
          <p:nvPr/>
        </p:nvGrpSpPr>
        <p:grpSpPr>
          <a:xfrm>
            <a:off x="13852483" y="9258300"/>
            <a:ext cx="4435517" cy="778360"/>
            <a:chOff x="0" y="0"/>
            <a:chExt cx="1832300" cy="321538"/>
          </a:xfrm>
        </p:grpSpPr>
        <p:sp>
          <p:nvSpPr>
            <p:cNvPr id="32" name="Freeform 32"/>
            <p:cNvSpPr/>
            <p:nvPr/>
          </p:nvSpPr>
          <p:spPr>
            <a:xfrm>
              <a:off x="0" y="0"/>
              <a:ext cx="1832300" cy="321538"/>
            </a:xfrm>
            <a:custGeom>
              <a:avLst/>
              <a:gdLst/>
              <a:ahLst/>
              <a:cxnLst/>
              <a:rect l="l" t="t" r="r" b="b"/>
              <a:pathLst>
                <a:path w="1832300" h="321538">
                  <a:moveTo>
                    <a:pt x="0" y="0"/>
                  </a:moveTo>
                  <a:lnTo>
                    <a:pt x="1832300" y="0"/>
                  </a:lnTo>
                  <a:lnTo>
                    <a:pt x="1832300" y="321538"/>
                  </a:lnTo>
                  <a:lnTo>
                    <a:pt x="0" y="321538"/>
                  </a:lnTo>
                  <a:close/>
                </a:path>
              </a:pathLst>
            </a:custGeom>
            <a:solidFill>
              <a:srgbClr val="FFFFFF"/>
            </a:solidFill>
          </p:spPr>
        </p:sp>
        <p:sp>
          <p:nvSpPr>
            <p:cNvPr id="33" name="TextBox 33"/>
            <p:cNvSpPr txBox="1"/>
            <p:nvPr/>
          </p:nvSpPr>
          <p:spPr>
            <a:xfrm>
              <a:off x="0" y="-38100"/>
              <a:ext cx="1832300" cy="359638"/>
            </a:xfrm>
            <a:prstGeom prst="rect">
              <a:avLst/>
            </a:prstGeom>
          </p:spPr>
          <p:txBody>
            <a:bodyPr lIns="32388" tIns="32388" rIns="32388" bIns="32388" rtlCol="0" anchor="ctr"/>
            <a:lstStyle/>
            <a:p>
              <a:pPr algn="ctr">
                <a:lnSpc>
                  <a:spcPts val="223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4027119" y="9258300"/>
            <a:ext cx="4260881" cy="778360"/>
            <a:chOff x="0" y="0"/>
            <a:chExt cx="1760158" cy="321538"/>
          </a:xfrm>
        </p:grpSpPr>
        <p:sp>
          <p:nvSpPr>
            <p:cNvPr id="5" name="Freeform 5"/>
            <p:cNvSpPr/>
            <p:nvPr/>
          </p:nvSpPr>
          <p:spPr>
            <a:xfrm>
              <a:off x="0" y="0"/>
              <a:ext cx="1760158" cy="321538"/>
            </a:xfrm>
            <a:custGeom>
              <a:avLst/>
              <a:gdLst/>
              <a:ahLst/>
              <a:cxnLst/>
              <a:rect l="l" t="t" r="r" b="b"/>
              <a:pathLst>
                <a:path w="1760158" h="321538">
                  <a:moveTo>
                    <a:pt x="0" y="0"/>
                  </a:moveTo>
                  <a:lnTo>
                    <a:pt x="1760158" y="0"/>
                  </a:lnTo>
                  <a:lnTo>
                    <a:pt x="1760158" y="321538"/>
                  </a:lnTo>
                  <a:lnTo>
                    <a:pt x="0" y="321538"/>
                  </a:lnTo>
                  <a:close/>
                </a:path>
              </a:pathLst>
            </a:custGeom>
            <a:solidFill>
              <a:srgbClr val="FFFFFF"/>
            </a:solidFill>
          </p:spPr>
        </p:sp>
        <p:sp>
          <p:nvSpPr>
            <p:cNvPr id="6" name="TextBox 6"/>
            <p:cNvSpPr txBox="1"/>
            <p:nvPr/>
          </p:nvSpPr>
          <p:spPr>
            <a:xfrm>
              <a:off x="0" y="-38100"/>
              <a:ext cx="1760158" cy="359638"/>
            </a:xfrm>
            <a:prstGeom prst="rect">
              <a:avLst/>
            </a:prstGeom>
          </p:spPr>
          <p:txBody>
            <a:bodyPr lIns="32388" tIns="32388" rIns="32388" bIns="32388" rtlCol="0" anchor="ctr"/>
            <a:lstStyle/>
            <a:p>
              <a:pPr algn="ctr">
                <a:lnSpc>
                  <a:spcPts val="2239"/>
                </a:lnSpc>
              </a:pPr>
              <a:endParaRPr/>
            </a:p>
          </p:txBody>
        </p:sp>
      </p:grpSp>
      <p:sp>
        <p:nvSpPr>
          <p:cNvPr id="7" name="Freeform 7"/>
          <p:cNvSpPr/>
          <p:nvPr/>
        </p:nvSpPr>
        <p:spPr>
          <a:xfrm>
            <a:off x="17520914" y="9384806"/>
            <a:ext cx="617075" cy="525348"/>
          </a:xfrm>
          <a:custGeom>
            <a:avLst/>
            <a:gdLst/>
            <a:ahLst/>
            <a:cxnLst/>
            <a:rect l="l" t="t" r="r" b="b"/>
            <a:pathLst>
              <a:path w="617075" h="525348">
                <a:moveTo>
                  <a:pt x="0" y="0"/>
                </a:moveTo>
                <a:lnTo>
                  <a:pt x="617075" y="0"/>
                </a:lnTo>
                <a:lnTo>
                  <a:pt x="617075" y="525348"/>
                </a:lnTo>
                <a:lnTo>
                  <a:pt x="0" y="525348"/>
                </a:lnTo>
                <a:lnTo>
                  <a:pt x="0" y="0"/>
                </a:lnTo>
                <a:close/>
              </a:path>
            </a:pathLst>
          </a:custGeom>
          <a:blipFill>
            <a:blip r:embed="rId4"/>
            <a:stretch>
              <a:fillRect/>
            </a:stretch>
          </a:blipFill>
        </p:spPr>
      </p:sp>
      <p:sp>
        <p:nvSpPr>
          <p:cNvPr id="8" name="Freeform 8"/>
          <p:cNvSpPr/>
          <p:nvPr/>
        </p:nvSpPr>
        <p:spPr>
          <a:xfrm>
            <a:off x="15558108" y="9410312"/>
            <a:ext cx="863576" cy="571918"/>
          </a:xfrm>
          <a:custGeom>
            <a:avLst/>
            <a:gdLst/>
            <a:ahLst/>
            <a:cxnLst/>
            <a:rect l="l" t="t" r="r" b="b"/>
            <a:pathLst>
              <a:path w="863576" h="571918">
                <a:moveTo>
                  <a:pt x="0" y="0"/>
                </a:moveTo>
                <a:lnTo>
                  <a:pt x="863575" y="0"/>
                </a:lnTo>
                <a:lnTo>
                  <a:pt x="863575" y="571918"/>
                </a:lnTo>
                <a:lnTo>
                  <a:pt x="0" y="571918"/>
                </a:lnTo>
                <a:lnTo>
                  <a:pt x="0" y="0"/>
                </a:lnTo>
                <a:close/>
              </a:path>
            </a:pathLst>
          </a:custGeom>
          <a:blipFill>
            <a:blip r:embed="rId5"/>
            <a:stretch>
              <a:fillRect/>
            </a:stretch>
          </a:blipFill>
        </p:spPr>
      </p:sp>
      <p:sp>
        <p:nvSpPr>
          <p:cNvPr id="9" name="Freeform 9"/>
          <p:cNvSpPr/>
          <p:nvPr/>
        </p:nvSpPr>
        <p:spPr>
          <a:xfrm>
            <a:off x="14382329" y="9440899"/>
            <a:ext cx="975753" cy="510744"/>
          </a:xfrm>
          <a:custGeom>
            <a:avLst/>
            <a:gdLst/>
            <a:ahLst/>
            <a:cxnLst/>
            <a:rect l="l" t="t" r="r" b="b"/>
            <a:pathLst>
              <a:path w="975753" h="510744">
                <a:moveTo>
                  <a:pt x="0" y="0"/>
                </a:moveTo>
                <a:lnTo>
                  <a:pt x="975754" y="0"/>
                </a:lnTo>
                <a:lnTo>
                  <a:pt x="975754" y="510744"/>
                </a:lnTo>
                <a:lnTo>
                  <a:pt x="0" y="510744"/>
                </a:lnTo>
                <a:lnTo>
                  <a:pt x="0" y="0"/>
                </a:lnTo>
                <a:close/>
              </a:path>
            </a:pathLst>
          </a:custGeom>
          <a:blipFill>
            <a:blip r:embed="rId6"/>
            <a:stretch>
              <a:fillRect l="-2343" r="-2343"/>
            </a:stretch>
          </a:blipFill>
        </p:spPr>
      </p:sp>
      <p:sp>
        <p:nvSpPr>
          <p:cNvPr id="10" name="Freeform 10"/>
          <p:cNvSpPr/>
          <p:nvPr/>
        </p:nvSpPr>
        <p:spPr>
          <a:xfrm>
            <a:off x="16574083" y="9403743"/>
            <a:ext cx="722474" cy="487473"/>
          </a:xfrm>
          <a:custGeom>
            <a:avLst/>
            <a:gdLst/>
            <a:ahLst/>
            <a:cxnLst/>
            <a:rect l="l" t="t" r="r" b="b"/>
            <a:pathLst>
              <a:path w="722474" h="487473">
                <a:moveTo>
                  <a:pt x="0" y="0"/>
                </a:moveTo>
                <a:lnTo>
                  <a:pt x="722474" y="0"/>
                </a:lnTo>
                <a:lnTo>
                  <a:pt x="722474" y="487474"/>
                </a:lnTo>
                <a:lnTo>
                  <a:pt x="0" y="487474"/>
                </a:lnTo>
                <a:lnTo>
                  <a:pt x="0" y="0"/>
                </a:lnTo>
                <a:close/>
              </a:path>
            </a:pathLst>
          </a:custGeom>
          <a:blipFill>
            <a:blip r:embed="rId7"/>
            <a:stretch>
              <a:fillRect/>
            </a:stretch>
          </a:blipFill>
        </p:spPr>
      </p:sp>
      <p:grpSp>
        <p:nvGrpSpPr>
          <p:cNvPr id="11" name="Group 11"/>
          <p:cNvGrpSpPr/>
          <p:nvPr/>
        </p:nvGrpSpPr>
        <p:grpSpPr>
          <a:xfrm>
            <a:off x="1402663" y="3409813"/>
            <a:ext cx="4261124" cy="5181737"/>
            <a:chOff x="0" y="0"/>
            <a:chExt cx="812800" cy="988405"/>
          </a:xfrm>
        </p:grpSpPr>
        <p:sp>
          <p:nvSpPr>
            <p:cNvPr id="12" name="Freeform 12"/>
            <p:cNvSpPr/>
            <p:nvPr/>
          </p:nvSpPr>
          <p:spPr>
            <a:xfrm>
              <a:off x="0" y="0"/>
              <a:ext cx="812800" cy="988405"/>
            </a:xfrm>
            <a:custGeom>
              <a:avLst/>
              <a:gdLst/>
              <a:ahLst/>
              <a:cxnLst/>
              <a:rect l="l" t="t" r="r" b="b"/>
              <a:pathLst>
                <a:path w="812800" h="988405">
                  <a:moveTo>
                    <a:pt x="92661" y="0"/>
                  </a:moveTo>
                  <a:lnTo>
                    <a:pt x="720140" y="0"/>
                  </a:lnTo>
                  <a:cubicBezTo>
                    <a:pt x="744715" y="0"/>
                    <a:pt x="768283" y="9762"/>
                    <a:pt x="785660" y="27140"/>
                  </a:cubicBezTo>
                  <a:cubicBezTo>
                    <a:pt x="803038" y="44517"/>
                    <a:pt x="812800" y="68085"/>
                    <a:pt x="812800" y="92661"/>
                  </a:cubicBezTo>
                  <a:lnTo>
                    <a:pt x="812800" y="895744"/>
                  </a:lnTo>
                  <a:cubicBezTo>
                    <a:pt x="812800" y="920319"/>
                    <a:pt x="803038" y="943888"/>
                    <a:pt x="785660" y="961265"/>
                  </a:cubicBezTo>
                  <a:cubicBezTo>
                    <a:pt x="768283" y="978642"/>
                    <a:pt x="744715" y="988405"/>
                    <a:pt x="720140" y="988405"/>
                  </a:cubicBezTo>
                  <a:lnTo>
                    <a:pt x="92661" y="988405"/>
                  </a:lnTo>
                  <a:cubicBezTo>
                    <a:pt x="41486" y="988405"/>
                    <a:pt x="0" y="946919"/>
                    <a:pt x="0" y="895744"/>
                  </a:cubicBezTo>
                  <a:lnTo>
                    <a:pt x="0" y="92661"/>
                  </a:lnTo>
                  <a:cubicBezTo>
                    <a:pt x="0" y="68085"/>
                    <a:pt x="9762" y="44517"/>
                    <a:pt x="27140" y="27140"/>
                  </a:cubicBezTo>
                  <a:cubicBezTo>
                    <a:pt x="44517" y="9762"/>
                    <a:pt x="68085" y="0"/>
                    <a:pt x="92661" y="0"/>
                  </a:cubicBezTo>
                  <a:close/>
                </a:path>
              </a:pathLst>
            </a:custGeom>
            <a:solidFill>
              <a:schemeClr val="accent1"/>
            </a:solidFill>
          </p:spPr>
        </p:sp>
        <p:sp>
          <p:nvSpPr>
            <p:cNvPr id="13" name="TextBox 13"/>
            <p:cNvSpPr txBox="1"/>
            <p:nvPr/>
          </p:nvSpPr>
          <p:spPr>
            <a:xfrm>
              <a:off x="0" y="-38100"/>
              <a:ext cx="812800" cy="1026505"/>
            </a:xfrm>
            <a:prstGeom prst="rect">
              <a:avLst/>
            </a:prstGeom>
          </p:spPr>
          <p:txBody>
            <a:bodyPr lIns="50800" tIns="50800" rIns="50800" bIns="50800" rtlCol="0" anchor="ctr"/>
            <a:lstStyle/>
            <a:p>
              <a:pPr algn="ctr">
                <a:lnSpc>
                  <a:spcPts val="2239"/>
                </a:lnSpc>
              </a:pPr>
              <a:endParaRPr/>
            </a:p>
          </p:txBody>
        </p:sp>
      </p:grpSp>
      <p:grpSp>
        <p:nvGrpSpPr>
          <p:cNvPr id="14" name="Group 14"/>
          <p:cNvGrpSpPr/>
          <p:nvPr/>
        </p:nvGrpSpPr>
        <p:grpSpPr>
          <a:xfrm>
            <a:off x="5989512" y="3409813"/>
            <a:ext cx="4261124" cy="5181737"/>
            <a:chOff x="0" y="0"/>
            <a:chExt cx="812800" cy="988405"/>
          </a:xfrm>
        </p:grpSpPr>
        <p:sp>
          <p:nvSpPr>
            <p:cNvPr id="15" name="Freeform 15"/>
            <p:cNvSpPr/>
            <p:nvPr/>
          </p:nvSpPr>
          <p:spPr>
            <a:xfrm>
              <a:off x="0" y="0"/>
              <a:ext cx="812800" cy="988405"/>
            </a:xfrm>
            <a:custGeom>
              <a:avLst/>
              <a:gdLst/>
              <a:ahLst/>
              <a:cxnLst/>
              <a:rect l="l" t="t" r="r" b="b"/>
              <a:pathLst>
                <a:path w="812800" h="988405">
                  <a:moveTo>
                    <a:pt x="92661" y="0"/>
                  </a:moveTo>
                  <a:lnTo>
                    <a:pt x="720140" y="0"/>
                  </a:lnTo>
                  <a:cubicBezTo>
                    <a:pt x="744715" y="0"/>
                    <a:pt x="768283" y="9762"/>
                    <a:pt x="785660" y="27140"/>
                  </a:cubicBezTo>
                  <a:cubicBezTo>
                    <a:pt x="803038" y="44517"/>
                    <a:pt x="812800" y="68085"/>
                    <a:pt x="812800" y="92661"/>
                  </a:cubicBezTo>
                  <a:lnTo>
                    <a:pt x="812800" y="895744"/>
                  </a:lnTo>
                  <a:cubicBezTo>
                    <a:pt x="812800" y="920319"/>
                    <a:pt x="803038" y="943888"/>
                    <a:pt x="785660" y="961265"/>
                  </a:cubicBezTo>
                  <a:cubicBezTo>
                    <a:pt x="768283" y="978642"/>
                    <a:pt x="744715" y="988405"/>
                    <a:pt x="720140" y="988405"/>
                  </a:cubicBezTo>
                  <a:lnTo>
                    <a:pt x="92661" y="988405"/>
                  </a:lnTo>
                  <a:cubicBezTo>
                    <a:pt x="41486" y="988405"/>
                    <a:pt x="0" y="946919"/>
                    <a:pt x="0" y="895744"/>
                  </a:cubicBezTo>
                  <a:lnTo>
                    <a:pt x="0" y="92661"/>
                  </a:lnTo>
                  <a:cubicBezTo>
                    <a:pt x="0" y="68085"/>
                    <a:pt x="9762" y="44517"/>
                    <a:pt x="27140" y="27140"/>
                  </a:cubicBezTo>
                  <a:cubicBezTo>
                    <a:pt x="44517" y="9762"/>
                    <a:pt x="68085" y="0"/>
                    <a:pt x="92661" y="0"/>
                  </a:cubicBezTo>
                  <a:close/>
                </a:path>
              </a:pathLst>
            </a:custGeom>
            <a:solidFill>
              <a:schemeClr val="accent1"/>
            </a:solidFill>
          </p:spPr>
        </p:sp>
        <p:sp>
          <p:nvSpPr>
            <p:cNvPr id="16" name="TextBox 16"/>
            <p:cNvSpPr txBox="1"/>
            <p:nvPr/>
          </p:nvSpPr>
          <p:spPr>
            <a:xfrm>
              <a:off x="0" y="-38100"/>
              <a:ext cx="812800" cy="1026505"/>
            </a:xfrm>
            <a:prstGeom prst="rect">
              <a:avLst/>
            </a:prstGeom>
          </p:spPr>
          <p:txBody>
            <a:bodyPr lIns="50800" tIns="50800" rIns="50800" bIns="50800" rtlCol="0" anchor="ctr"/>
            <a:lstStyle/>
            <a:p>
              <a:pPr algn="ctr">
                <a:lnSpc>
                  <a:spcPts val="2239"/>
                </a:lnSpc>
              </a:pPr>
              <a:endParaRPr/>
            </a:p>
          </p:txBody>
        </p:sp>
      </p:grpSp>
      <p:grpSp>
        <p:nvGrpSpPr>
          <p:cNvPr id="17" name="Group 17"/>
          <p:cNvGrpSpPr/>
          <p:nvPr/>
        </p:nvGrpSpPr>
        <p:grpSpPr>
          <a:xfrm>
            <a:off x="10574487" y="3458604"/>
            <a:ext cx="4261124" cy="5132946"/>
            <a:chOff x="0" y="0"/>
            <a:chExt cx="812800" cy="979098"/>
          </a:xfrm>
        </p:grpSpPr>
        <p:sp>
          <p:nvSpPr>
            <p:cNvPr id="18" name="Freeform 18"/>
            <p:cNvSpPr/>
            <p:nvPr/>
          </p:nvSpPr>
          <p:spPr>
            <a:xfrm>
              <a:off x="0" y="0"/>
              <a:ext cx="812800" cy="979098"/>
            </a:xfrm>
            <a:custGeom>
              <a:avLst/>
              <a:gdLst/>
              <a:ahLst/>
              <a:cxnLst/>
              <a:rect l="l" t="t" r="r" b="b"/>
              <a:pathLst>
                <a:path w="812800" h="979098">
                  <a:moveTo>
                    <a:pt x="92661" y="0"/>
                  </a:moveTo>
                  <a:lnTo>
                    <a:pt x="720140" y="0"/>
                  </a:lnTo>
                  <a:cubicBezTo>
                    <a:pt x="744715" y="0"/>
                    <a:pt x="768283" y="9762"/>
                    <a:pt x="785660" y="27140"/>
                  </a:cubicBezTo>
                  <a:cubicBezTo>
                    <a:pt x="803038" y="44517"/>
                    <a:pt x="812800" y="68085"/>
                    <a:pt x="812800" y="92661"/>
                  </a:cubicBezTo>
                  <a:lnTo>
                    <a:pt x="812800" y="886437"/>
                  </a:lnTo>
                  <a:cubicBezTo>
                    <a:pt x="812800" y="937612"/>
                    <a:pt x="771314" y="979098"/>
                    <a:pt x="720140" y="979098"/>
                  </a:cubicBezTo>
                  <a:lnTo>
                    <a:pt x="92661" y="979098"/>
                  </a:lnTo>
                  <a:cubicBezTo>
                    <a:pt x="68085" y="979098"/>
                    <a:pt x="44517" y="969336"/>
                    <a:pt x="27140" y="951958"/>
                  </a:cubicBezTo>
                  <a:cubicBezTo>
                    <a:pt x="9762" y="934581"/>
                    <a:pt x="0" y="911013"/>
                    <a:pt x="0" y="886437"/>
                  </a:cubicBezTo>
                  <a:lnTo>
                    <a:pt x="0" y="92661"/>
                  </a:lnTo>
                  <a:cubicBezTo>
                    <a:pt x="0" y="68085"/>
                    <a:pt x="9762" y="44517"/>
                    <a:pt x="27140" y="27140"/>
                  </a:cubicBezTo>
                  <a:cubicBezTo>
                    <a:pt x="44517" y="9762"/>
                    <a:pt x="68085" y="0"/>
                    <a:pt x="92661" y="0"/>
                  </a:cubicBezTo>
                  <a:close/>
                </a:path>
              </a:pathLst>
            </a:custGeom>
            <a:solidFill>
              <a:schemeClr val="accent1"/>
            </a:solidFill>
          </p:spPr>
        </p:sp>
        <p:sp>
          <p:nvSpPr>
            <p:cNvPr id="19" name="TextBox 19"/>
            <p:cNvSpPr txBox="1"/>
            <p:nvPr/>
          </p:nvSpPr>
          <p:spPr>
            <a:xfrm>
              <a:off x="0" y="-38100"/>
              <a:ext cx="812800" cy="1017198"/>
            </a:xfrm>
            <a:prstGeom prst="rect">
              <a:avLst/>
            </a:prstGeom>
          </p:spPr>
          <p:txBody>
            <a:bodyPr lIns="50800" tIns="50800" rIns="50800" bIns="50800" rtlCol="0" anchor="ctr"/>
            <a:lstStyle/>
            <a:p>
              <a:pPr algn="ctr">
                <a:lnSpc>
                  <a:spcPts val="2239"/>
                </a:lnSpc>
              </a:pPr>
              <a:endParaRPr/>
            </a:p>
          </p:txBody>
        </p:sp>
      </p:grpSp>
      <p:sp>
        <p:nvSpPr>
          <p:cNvPr id="23" name="TextBox 23"/>
          <p:cNvSpPr txBox="1"/>
          <p:nvPr/>
        </p:nvSpPr>
        <p:spPr>
          <a:xfrm>
            <a:off x="1402662" y="1076325"/>
            <a:ext cx="13636299" cy="978538"/>
          </a:xfrm>
          <a:prstGeom prst="rect">
            <a:avLst/>
          </a:prstGeom>
        </p:spPr>
        <p:txBody>
          <a:bodyPr wrap="square" lIns="0" tIns="0" rIns="0" bIns="0" rtlCol="0" anchor="t">
            <a:spAutoFit/>
          </a:bodyPr>
          <a:lstStyle/>
          <a:p>
            <a:pPr>
              <a:lnSpc>
                <a:spcPts val="8000"/>
              </a:lnSpc>
              <a:spcBef>
                <a:spcPct val="0"/>
              </a:spcBef>
            </a:pPr>
            <a:r>
              <a:rPr lang="en-US" sz="6600" dirty="0">
                <a:solidFill>
                  <a:schemeClr val="accent1">
                    <a:lumMod val="50000"/>
                  </a:schemeClr>
                </a:solidFill>
                <a:latin typeface="Montserrat Black" pitchFamily="2" charset="0"/>
              </a:rPr>
              <a:t>What is Social Research?</a:t>
            </a:r>
          </a:p>
        </p:txBody>
      </p:sp>
      <p:sp>
        <p:nvSpPr>
          <p:cNvPr id="24" name="TextBox 24"/>
          <p:cNvSpPr txBox="1"/>
          <p:nvPr/>
        </p:nvSpPr>
        <p:spPr>
          <a:xfrm>
            <a:off x="1670342" y="5087516"/>
            <a:ext cx="3680996" cy="3098605"/>
          </a:xfrm>
          <a:prstGeom prst="rect">
            <a:avLst/>
          </a:prstGeom>
        </p:spPr>
        <p:txBody>
          <a:bodyPr lIns="0" tIns="0" rIns="0" bIns="0" rtlCol="0" anchor="t">
            <a:spAutoFit/>
          </a:bodyPr>
          <a:lstStyle/>
          <a:p>
            <a:pPr>
              <a:lnSpc>
                <a:spcPts val="3499"/>
              </a:lnSpc>
            </a:pPr>
            <a:r>
              <a:rPr lang="en-US" sz="2000" dirty="0">
                <a:solidFill>
                  <a:srgbClr val="FFFFFF"/>
                </a:solidFill>
                <a:latin typeface="Montserrat Light" pitchFamily="2" charset="0"/>
              </a:rPr>
              <a:t>Social research is concerned with what people think, feel and do to help answer the questions society faces on education, crime prevention, homelessness and more.</a:t>
            </a:r>
          </a:p>
          <a:p>
            <a:pPr algn="ctr">
              <a:lnSpc>
                <a:spcPts val="3499"/>
              </a:lnSpc>
            </a:pPr>
            <a:endParaRPr lang="en-US" sz="2499" dirty="0">
              <a:solidFill>
                <a:srgbClr val="FFFFFF"/>
              </a:solidFill>
              <a:latin typeface="HelveticaNeue 3"/>
            </a:endParaRPr>
          </a:p>
        </p:txBody>
      </p:sp>
      <p:sp>
        <p:nvSpPr>
          <p:cNvPr id="25" name="TextBox 25"/>
          <p:cNvSpPr txBox="1"/>
          <p:nvPr/>
        </p:nvSpPr>
        <p:spPr>
          <a:xfrm>
            <a:off x="6279577" y="5087516"/>
            <a:ext cx="3680996" cy="3093026"/>
          </a:xfrm>
          <a:prstGeom prst="rect">
            <a:avLst/>
          </a:prstGeom>
        </p:spPr>
        <p:txBody>
          <a:bodyPr lIns="0" tIns="0" rIns="0" bIns="0" rtlCol="0" anchor="t">
            <a:spAutoFit/>
          </a:bodyPr>
          <a:lstStyle/>
          <a:p>
            <a:pPr>
              <a:lnSpc>
                <a:spcPts val="3499"/>
              </a:lnSpc>
            </a:pPr>
            <a:r>
              <a:rPr lang="en-US" sz="2000" dirty="0">
                <a:solidFill>
                  <a:srgbClr val="FFFFFF"/>
                </a:solidFill>
                <a:latin typeface="Montserrat Light" pitchFamily="2" charset="0"/>
              </a:rPr>
              <a:t>Social research helps us collect the evidence needed to answer these questions through a range of methods and sources including surveys, interviews, archival and administrative data. </a:t>
            </a:r>
          </a:p>
        </p:txBody>
      </p:sp>
      <p:sp>
        <p:nvSpPr>
          <p:cNvPr id="26" name="TextBox 26"/>
          <p:cNvSpPr txBox="1"/>
          <p:nvPr/>
        </p:nvSpPr>
        <p:spPr>
          <a:xfrm>
            <a:off x="10886622" y="5087516"/>
            <a:ext cx="3680996" cy="3093026"/>
          </a:xfrm>
          <a:prstGeom prst="rect">
            <a:avLst/>
          </a:prstGeom>
        </p:spPr>
        <p:txBody>
          <a:bodyPr lIns="0" tIns="0" rIns="0" bIns="0" rtlCol="0" anchor="t">
            <a:spAutoFit/>
          </a:bodyPr>
          <a:lstStyle/>
          <a:p>
            <a:pPr>
              <a:lnSpc>
                <a:spcPts val="3499"/>
              </a:lnSpc>
            </a:pPr>
            <a:r>
              <a:rPr lang="en-US" sz="2000" dirty="0">
                <a:solidFill>
                  <a:srgbClr val="FFFFFF"/>
                </a:solidFill>
                <a:latin typeface="Montserrat Light" pitchFamily="2" charset="0"/>
              </a:rPr>
              <a:t>It helps us </a:t>
            </a:r>
            <a:r>
              <a:rPr lang="en-US" sz="2000" dirty="0" err="1">
                <a:solidFill>
                  <a:srgbClr val="FFFFFF"/>
                </a:solidFill>
                <a:latin typeface="Montserrat Light" pitchFamily="2" charset="0"/>
              </a:rPr>
              <a:t>analyse</a:t>
            </a:r>
            <a:r>
              <a:rPr lang="en-US" sz="2000" dirty="0">
                <a:solidFill>
                  <a:srgbClr val="FFFFFF"/>
                </a:solidFill>
                <a:latin typeface="Montserrat Light" pitchFamily="2" charset="0"/>
              </a:rPr>
              <a:t> these data to: better understand the experiences of the population; assess the impact of policies; and understand decisions we take.</a:t>
            </a:r>
          </a:p>
        </p:txBody>
      </p:sp>
      <p:sp>
        <p:nvSpPr>
          <p:cNvPr id="27" name="Freeform 27"/>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accent1">
              <a:lumMod val="50000"/>
            </a:schemeClr>
          </a:solidFill>
        </p:spPr>
      </p:sp>
      <p:sp>
        <p:nvSpPr>
          <p:cNvPr id="28" name="Freeform 28"/>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8"/>
            <a:stretch>
              <a:fillRect/>
            </a:stretch>
          </a:blipFill>
        </p:spPr>
      </p:sp>
      <p:pic>
        <p:nvPicPr>
          <p:cNvPr id="29" name="Picture 28">
            <a:extLst>
              <a:ext uri="{FF2B5EF4-FFF2-40B4-BE49-F238E27FC236}">
                <a16:creationId xmlns:a16="http://schemas.microsoft.com/office/drawing/2014/main" id="{F752A662-34E0-AD84-6AEE-ED71A99A64BB}"/>
              </a:ext>
            </a:extLst>
          </p:cNvPr>
          <p:cNvPicPr>
            <a:picLocks noChangeAspect="1"/>
          </p:cNvPicPr>
          <p:nvPr/>
        </p:nvPicPr>
        <p:blipFill>
          <a:blip r:embed="rId9"/>
          <a:stretch>
            <a:fillRect/>
          </a:stretch>
        </p:blipFill>
        <p:spPr>
          <a:xfrm>
            <a:off x="12992519" y="9271259"/>
            <a:ext cx="5145470" cy="865707"/>
          </a:xfrm>
          <a:prstGeom prst="rect">
            <a:avLst/>
          </a:prstGeom>
        </p:spPr>
      </p:pic>
      <p:pic>
        <p:nvPicPr>
          <p:cNvPr id="31" name="Graphic 30" descr="Question Mark with solid fill">
            <a:extLst>
              <a:ext uri="{FF2B5EF4-FFF2-40B4-BE49-F238E27FC236}">
                <a16:creationId xmlns:a16="http://schemas.microsoft.com/office/drawing/2014/main" id="{859F0F54-15A7-B5FD-2C56-BB57D77627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41737" y="3817056"/>
            <a:ext cx="914400" cy="914400"/>
          </a:xfrm>
          <a:prstGeom prst="rect">
            <a:avLst/>
          </a:prstGeom>
        </p:spPr>
      </p:pic>
      <p:pic>
        <p:nvPicPr>
          <p:cNvPr id="33" name="Graphic 32" descr="Clipboard with solid fill">
            <a:extLst>
              <a:ext uri="{FF2B5EF4-FFF2-40B4-BE49-F238E27FC236}">
                <a16:creationId xmlns:a16="http://schemas.microsoft.com/office/drawing/2014/main" id="{6DC80F35-C653-1E7C-A543-72AF5A052CC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79577" y="3724037"/>
            <a:ext cx="990396" cy="990396"/>
          </a:xfrm>
          <a:prstGeom prst="rect">
            <a:avLst/>
          </a:prstGeom>
        </p:spPr>
      </p:pic>
      <p:pic>
        <p:nvPicPr>
          <p:cNvPr id="35" name="Graphic 34" descr="Statistics with solid fill">
            <a:extLst>
              <a:ext uri="{FF2B5EF4-FFF2-40B4-BE49-F238E27FC236}">
                <a16:creationId xmlns:a16="http://schemas.microsoft.com/office/drawing/2014/main" id="{0AAC0364-5A98-B0C0-9063-A721E734C83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86622" y="3817056"/>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3" name="AutoShape 3"/>
          <p:cNvSpPr/>
          <p:nvPr/>
        </p:nvSpPr>
        <p:spPr>
          <a:xfrm flipV="1">
            <a:off x="630299" y="2227829"/>
            <a:ext cx="14288" cy="2075717"/>
          </a:xfrm>
          <a:prstGeom prst="line">
            <a:avLst/>
          </a:prstGeom>
          <a:ln w="28575" cap="rnd">
            <a:solidFill>
              <a:srgbClr val="D9D9D9">
                <a:alpha val="74902"/>
              </a:srgbClr>
            </a:solidFill>
            <a:prstDash val="solid"/>
            <a:headEnd type="none" w="sm" len="sm"/>
            <a:tailEnd type="none" w="sm" len="sm"/>
          </a:ln>
        </p:spPr>
      </p:sp>
      <p:grpSp>
        <p:nvGrpSpPr>
          <p:cNvPr id="12" name="Group 12"/>
          <p:cNvGrpSpPr/>
          <p:nvPr/>
        </p:nvGrpSpPr>
        <p:grpSpPr>
          <a:xfrm>
            <a:off x="2092917" y="3890712"/>
            <a:ext cx="6437916" cy="706766"/>
            <a:chOff x="0" y="0"/>
            <a:chExt cx="1695583" cy="186144"/>
          </a:xfrm>
        </p:grpSpPr>
        <p:sp>
          <p:nvSpPr>
            <p:cNvPr id="13" name="Freeform 13"/>
            <p:cNvSpPr/>
            <p:nvPr/>
          </p:nvSpPr>
          <p:spPr>
            <a:xfrm>
              <a:off x="0" y="0"/>
              <a:ext cx="1695583" cy="186144"/>
            </a:xfrm>
            <a:custGeom>
              <a:avLst/>
              <a:gdLst/>
              <a:ahLst/>
              <a:cxnLst/>
              <a:rect l="l" t="t" r="r" b="b"/>
              <a:pathLst>
                <a:path w="1695583" h="186144">
                  <a:moveTo>
                    <a:pt x="0" y="0"/>
                  </a:moveTo>
                  <a:lnTo>
                    <a:pt x="1695583" y="0"/>
                  </a:lnTo>
                  <a:lnTo>
                    <a:pt x="1695583" y="186144"/>
                  </a:lnTo>
                  <a:lnTo>
                    <a:pt x="0" y="186144"/>
                  </a:lnTo>
                  <a:close/>
                </a:path>
              </a:pathLst>
            </a:custGeom>
            <a:solidFill>
              <a:srgbClr val="3D7DCA"/>
            </a:solidFill>
          </p:spPr>
        </p:sp>
        <p:sp>
          <p:nvSpPr>
            <p:cNvPr id="14" name="TextBox 14"/>
            <p:cNvSpPr txBox="1"/>
            <p:nvPr/>
          </p:nvSpPr>
          <p:spPr>
            <a:xfrm>
              <a:off x="0" y="-38100"/>
              <a:ext cx="1695583" cy="224244"/>
            </a:xfrm>
            <a:prstGeom prst="rect">
              <a:avLst/>
            </a:prstGeom>
          </p:spPr>
          <p:txBody>
            <a:bodyPr lIns="50800" tIns="50800" rIns="50800" bIns="50800" rtlCol="0" anchor="ctr"/>
            <a:lstStyle/>
            <a:p>
              <a:pPr algn="ctr">
                <a:lnSpc>
                  <a:spcPts val="2239"/>
                </a:lnSpc>
              </a:pPr>
              <a:endParaRPr/>
            </a:p>
          </p:txBody>
        </p:sp>
      </p:grpSp>
      <p:sp>
        <p:nvSpPr>
          <p:cNvPr id="15" name="TextBox 15"/>
          <p:cNvSpPr txBox="1"/>
          <p:nvPr/>
        </p:nvSpPr>
        <p:spPr>
          <a:xfrm>
            <a:off x="2301064" y="3997397"/>
            <a:ext cx="6745667" cy="450533"/>
          </a:xfrm>
          <a:prstGeom prst="rect">
            <a:avLst/>
          </a:prstGeom>
        </p:spPr>
        <p:txBody>
          <a:bodyPr lIns="0" tIns="0" rIns="0" bIns="0" rtlCol="0" anchor="t">
            <a:spAutoFit/>
          </a:bodyPr>
          <a:lstStyle/>
          <a:p>
            <a:pPr>
              <a:lnSpc>
                <a:spcPts val="3779"/>
              </a:lnSpc>
              <a:spcBef>
                <a:spcPct val="0"/>
              </a:spcBef>
            </a:pPr>
            <a:r>
              <a:rPr lang="en-US" sz="2699" dirty="0">
                <a:solidFill>
                  <a:srgbClr val="FFFFFF"/>
                </a:solidFill>
                <a:latin typeface="Montserrat Medium" pitchFamily="2" charset="0"/>
              </a:rPr>
              <a:t>Evaluate population trends</a:t>
            </a:r>
          </a:p>
        </p:txBody>
      </p:sp>
      <p:sp>
        <p:nvSpPr>
          <p:cNvPr id="16" name="Freeform 16"/>
          <p:cNvSpPr/>
          <p:nvPr/>
        </p:nvSpPr>
        <p:spPr>
          <a:xfrm>
            <a:off x="1222189" y="3913594"/>
            <a:ext cx="759872" cy="683884"/>
          </a:xfrm>
          <a:custGeom>
            <a:avLst/>
            <a:gdLst/>
            <a:ahLst/>
            <a:cxnLst/>
            <a:rect l="l" t="t" r="r" b="b"/>
            <a:pathLst>
              <a:path w="1013162" h="911845">
                <a:moveTo>
                  <a:pt x="0" y="0"/>
                </a:moveTo>
                <a:lnTo>
                  <a:pt x="1013162" y="0"/>
                </a:lnTo>
                <a:lnTo>
                  <a:pt x="1013162" y="911846"/>
                </a:lnTo>
                <a:lnTo>
                  <a:pt x="0" y="9118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tx2">
                <a:lumMod val="50000"/>
              </a:schemeClr>
            </a:solidFill>
          </a:ln>
        </p:spPr>
      </p:sp>
      <p:grpSp>
        <p:nvGrpSpPr>
          <p:cNvPr id="17" name="Group 17"/>
          <p:cNvGrpSpPr/>
          <p:nvPr/>
        </p:nvGrpSpPr>
        <p:grpSpPr>
          <a:xfrm>
            <a:off x="2092917" y="4866096"/>
            <a:ext cx="6437916" cy="706766"/>
            <a:chOff x="0" y="0"/>
            <a:chExt cx="1695583" cy="186144"/>
          </a:xfrm>
        </p:grpSpPr>
        <p:sp>
          <p:nvSpPr>
            <p:cNvPr id="18" name="Freeform 18"/>
            <p:cNvSpPr/>
            <p:nvPr/>
          </p:nvSpPr>
          <p:spPr>
            <a:xfrm>
              <a:off x="0" y="0"/>
              <a:ext cx="1695583" cy="186144"/>
            </a:xfrm>
            <a:custGeom>
              <a:avLst/>
              <a:gdLst/>
              <a:ahLst/>
              <a:cxnLst/>
              <a:rect l="l" t="t" r="r" b="b"/>
              <a:pathLst>
                <a:path w="1695583" h="186144">
                  <a:moveTo>
                    <a:pt x="0" y="0"/>
                  </a:moveTo>
                  <a:lnTo>
                    <a:pt x="1695583" y="0"/>
                  </a:lnTo>
                  <a:lnTo>
                    <a:pt x="1695583" y="186144"/>
                  </a:lnTo>
                  <a:lnTo>
                    <a:pt x="0" y="186144"/>
                  </a:lnTo>
                  <a:close/>
                </a:path>
              </a:pathLst>
            </a:custGeom>
            <a:solidFill>
              <a:srgbClr val="3D7DCA"/>
            </a:solidFill>
          </p:spPr>
        </p:sp>
        <p:sp>
          <p:nvSpPr>
            <p:cNvPr id="19" name="TextBox 19"/>
            <p:cNvSpPr txBox="1"/>
            <p:nvPr/>
          </p:nvSpPr>
          <p:spPr>
            <a:xfrm>
              <a:off x="0" y="-38100"/>
              <a:ext cx="1695583" cy="224244"/>
            </a:xfrm>
            <a:prstGeom prst="rect">
              <a:avLst/>
            </a:prstGeom>
          </p:spPr>
          <p:txBody>
            <a:bodyPr lIns="50800" tIns="50800" rIns="50800" bIns="50800" rtlCol="0" anchor="ctr"/>
            <a:lstStyle/>
            <a:p>
              <a:pPr algn="ctr">
                <a:lnSpc>
                  <a:spcPts val="2239"/>
                </a:lnSpc>
              </a:pPr>
              <a:endParaRPr/>
            </a:p>
          </p:txBody>
        </p:sp>
      </p:grpSp>
      <p:sp>
        <p:nvSpPr>
          <p:cNvPr id="20" name="TextBox 20"/>
          <p:cNvSpPr txBox="1"/>
          <p:nvPr/>
        </p:nvSpPr>
        <p:spPr>
          <a:xfrm>
            <a:off x="2301064" y="4972781"/>
            <a:ext cx="6745667" cy="450533"/>
          </a:xfrm>
          <a:prstGeom prst="rect">
            <a:avLst/>
          </a:prstGeom>
        </p:spPr>
        <p:txBody>
          <a:bodyPr lIns="0" tIns="0" rIns="0" bIns="0" rtlCol="0" anchor="t">
            <a:spAutoFit/>
          </a:bodyPr>
          <a:lstStyle/>
          <a:p>
            <a:pPr>
              <a:lnSpc>
                <a:spcPts val="3779"/>
              </a:lnSpc>
              <a:spcBef>
                <a:spcPct val="0"/>
              </a:spcBef>
            </a:pPr>
            <a:r>
              <a:rPr lang="en-US" sz="2699" dirty="0">
                <a:solidFill>
                  <a:srgbClr val="FFFFFF"/>
                </a:solidFill>
                <a:latin typeface="Montserrat Medium" pitchFamily="2" charset="0"/>
              </a:rPr>
              <a:t>Collect data</a:t>
            </a:r>
          </a:p>
        </p:txBody>
      </p:sp>
      <p:sp>
        <p:nvSpPr>
          <p:cNvPr id="21" name="Freeform 21"/>
          <p:cNvSpPr/>
          <p:nvPr/>
        </p:nvSpPr>
        <p:spPr>
          <a:xfrm>
            <a:off x="1222189" y="4888978"/>
            <a:ext cx="759872" cy="683884"/>
          </a:xfrm>
          <a:custGeom>
            <a:avLst/>
            <a:gdLst/>
            <a:ahLst/>
            <a:cxnLst/>
            <a:rect l="l" t="t" r="r" b="b"/>
            <a:pathLst>
              <a:path w="1013162" h="911845">
                <a:moveTo>
                  <a:pt x="0" y="0"/>
                </a:moveTo>
                <a:lnTo>
                  <a:pt x="1013162" y="0"/>
                </a:lnTo>
                <a:lnTo>
                  <a:pt x="1013162" y="911845"/>
                </a:lnTo>
                <a:lnTo>
                  <a:pt x="0" y="9118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2" name="Group 22"/>
          <p:cNvGrpSpPr/>
          <p:nvPr/>
        </p:nvGrpSpPr>
        <p:grpSpPr>
          <a:xfrm>
            <a:off x="2092917" y="5841479"/>
            <a:ext cx="6437916" cy="706766"/>
            <a:chOff x="0" y="0"/>
            <a:chExt cx="1695583" cy="186144"/>
          </a:xfrm>
        </p:grpSpPr>
        <p:sp>
          <p:nvSpPr>
            <p:cNvPr id="23" name="Freeform 23"/>
            <p:cNvSpPr/>
            <p:nvPr/>
          </p:nvSpPr>
          <p:spPr>
            <a:xfrm>
              <a:off x="0" y="0"/>
              <a:ext cx="1695583" cy="186144"/>
            </a:xfrm>
            <a:custGeom>
              <a:avLst/>
              <a:gdLst/>
              <a:ahLst/>
              <a:cxnLst/>
              <a:rect l="l" t="t" r="r" b="b"/>
              <a:pathLst>
                <a:path w="1695583" h="186144">
                  <a:moveTo>
                    <a:pt x="0" y="0"/>
                  </a:moveTo>
                  <a:lnTo>
                    <a:pt x="1695583" y="0"/>
                  </a:lnTo>
                  <a:lnTo>
                    <a:pt x="1695583" y="186144"/>
                  </a:lnTo>
                  <a:lnTo>
                    <a:pt x="0" y="186144"/>
                  </a:lnTo>
                  <a:close/>
                </a:path>
              </a:pathLst>
            </a:custGeom>
            <a:solidFill>
              <a:srgbClr val="3D7DCA"/>
            </a:solidFill>
          </p:spPr>
        </p:sp>
        <p:sp>
          <p:nvSpPr>
            <p:cNvPr id="24" name="TextBox 24"/>
            <p:cNvSpPr txBox="1"/>
            <p:nvPr/>
          </p:nvSpPr>
          <p:spPr>
            <a:xfrm>
              <a:off x="0" y="-38100"/>
              <a:ext cx="1695583" cy="224244"/>
            </a:xfrm>
            <a:prstGeom prst="rect">
              <a:avLst/>
            </a:prstGeom>
          </p:spPr>
          <p:txBody>
            <a:bodyPr lIns="50800" tIns="50800" rIns="50800" bIns="50800" rtlCol="0" anchor="ctr"/>
            <a:lstStyle/>
            <a:p>
              <a:pPr algn="ctr">
                <a:lnSpc>
                  <a:spcPts val="2239"/>
                </a:lnSpc>
              </a:pPr>
              <a:endParaRPr/>
            </a:p>
          </p:txBody>
        </p:sp>
      </p:grpSp>
      <p:sp>
        <p:nvSpPr>
          <p:cNvPr id="25" name="TextBox 25"/>
          <p:cNvSpPr txBox="1"/>
          <p:nvPr/>
        </p:nvSpPr>
        <p:spPr>
          <a:xfrm>
            <a:off x="2301064" y="5948165"/>
            <a:ext cx="6745667" cy="450533"/>
          </a:xfrm>
          <a:prstGeom prst="rect">
            <a:avLst/>
          </a:prstGeom>
        </p:spPr>
        <p:txBody>
          <a:bodyPr lIns="0" tIns="0" rIns="0" bIns="0" rtlCol="0" anchor="t">
            <a:spAutoFit/>
          </a:bodyPr>
          <a:lstStyle/>
          <a:p>
            <a:pPr>
              <a:lnSpc>
                <a:spcPts val="3779"/>
              </a:lnSpc>
              <a:spcBef>
                <a:spcPct val="0"/>
              </a:spcBef>
            </a:pPr>
            <a:r>
              <a:rPr lang="en-US" sz="2699" dirty="0">
                <a:solidFill>
                  <a:srgbClr val="FFFFFF"/>
                </a:solidFill>
                <a:latin typeface="Montserrat Medium" pitchFamily="2" charset="0"/>
              </a:rPr>
              <a:t>Advise on policy options</a:t>
            </a:r>
          </a:p>
        </p:txBody>
      </p:sp>
      <p:sp>
        <p:nvSpPr>
          <p:cNvPr id="26" name="Freeform 26"/>
          <p:cNvSpPr/>
          <p:nvPr/>
        </p:nvSpPr>
        <p:spPr>
          <a:xfrm>
            <a:off x="1222189" y="5864362"/>
            <a:ext cx="759872" cy="683884"/>
          </a:xfrm>
          <a:custGeom>
            <a:avLst/>
            <a:gdLst/>
            <a:ahLst/>
            <a:cxnLst/>
            <a:rect l="l" t="t" r="r" b="b"/>
            <a:pathLst>
              <a:path w="1013162" h="911845">
                <a:moveTo>
                  <a:pt x="0" y="0"/>
                </a:moveTo>
                <a:lnTo>
                  <a:pt x="1013162" y="0"/>
                </a:lnTo>
                <a:lnTo>
                  <a:pt x="1013162" y="911845"/>
                </a:lnTo>
                <a:lnTo>
                  <a:pt x="0" y="9118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7" name="Group 27"/>
          <p:cNvGrpSpPr/>
          <p:nvPr/>
        </p:nvGrpSpPr>
        <p:grpSpPr>
          <a:xfrm>
            <a:off x="2092917" y="6843521"/>
            <a:ext cx="6437916" cy="706766"/>
            <a:chOff x="0" y="0"/>
            <a:chExt cx="1695583" cy="186144"/>
          </a:xfrm>
        </p:grpSpPr>
        <p:sp>
          <p:nvSpPr>
            <p:cNvPr id="28" name="Freeform 28"/>
            <p:cNvSpPr/>
            <p:nvPr/>
          </p:nvSpPr>
          <p:spPr>
            <a:xfrm>
              <a:off x="0" y="0"/>
              <a:ext cx="1695583" cy="186144"/>
            </a:xfrm>
            <a:custGeom>
              <a:avLst/>
              <a:gdLst/>
              <a:ahLst/>
              <a:cxnLst/>
              <a:rect l="l" t="t" r="r" b="b"/>
              <a:pathLst>
                <a:path w="1695583" h="186144">
                  <a:moveTo>
                    <a:pt x="0" y="0"/>
                  </a:moveTo>
                  <a:lnTo>
                    <a:pt x="1695583" y="0"/>
                  </a:lnTo>
                  <a:lnTo>
                    <a:pt x="1695583" y="186144"/>
                  </a:lnTo>
                  <a:lnTo>
                    <a:pt x="0" y="186144"/>
                  </a:lnTo>
                  <a:close/>
                </a:path>
              </a:pathLst>
            </a:custGeom>
            <a:solidFill>
              <a:srgbClr val="3D7DCA"/>
            </a:solidFill>
          </p:spPr>
        </p:sp>
        <p:sp>
          <p:nvSpPr>
            <p:cNvPr id="29" name="TextBox 29"/>
            <p:cNvSpPr txBox="1"/>
            <p:nvPr/>
          </p:nvSpPr>
          <p:spPr>
            <a:xfrm>
              <a:off x="0" y="-38100"/>
              <a:ext cx="1695583" cy="224244"/>
            </a:xfrm>
            <a:prstGeom prst="rect">
              <a:avLst/>
            </a:prstGeom>
          </p:spPr>
          <p:txBody>
            <a:bodyPr lIns="50800" tIns="50800" rIns="50800" bIns="50800" rtlCol="0" anchor="ctr"/>
            <a:lstStyle/>
            <a:p>
              <a:pPr algn="ctr">
                <a:lnSpc>
                  <a:spcPts val="2239"/>
                </a:lnSpc>
              </a:pPr>
              <a:endParaRPr/>
            </a:p>
          </p:txBody>
        </p:sp>
      </p:grpSp>
      <p:sp>
        <p:nvSpPr>
          <p:cNvPr id="30" name="TextBox 30"/>
          <p:cNvSpPr txBox="1"/>
          <p:nvPr/>
        </p:nvSpPr>
        <p:spPr>
          <a:xfrm>
            <a:off x="2301064" y="6950206"/>
            <a:ext cx="6745667" cy="450533"/>
          </a:xfrm>
          <a:prstGeom prst="rect">
            <a:avLst/>
          </a:prstGeom>
        </p:spPr>
        <p:txBody>
          <a:bodyPr lIns="0" tIns="0" rIns="0" bIns="0" rtlCol="0" anchor="t">
            <a:spAutoFit/>
          </a:bodyPr>
          <a:lstStyle/>
          <a:p>
            <a:pPr>
              <a:lnSpc>
                <a:spcPts val="3779"/>
              </a:lnSpc>
              <a:spcBef>
                <a:spcPct val="0"/>
              </a:spcBef>
            </a:pPr>
            <a:r>
              <a:rPr lang="en-US" sz="2699" dirty="0">
                <a:solidFill>
                  <a:srgbClr val="FFFFFF"/>
                </a:solidFill>
                <a:latin typeface="Montserrat Medium" pitchFamily="2" charset="0"/>
              </a:rPr>
              <a:t>Literature reviews</a:t>
            </a:r>
          </a:p>
        </p:txBody>
      </p:sp>
      <p:sp>
        <p:nvSpPr>
          <p:cNvPr id="31" name="Freeform 31"/>
          <p:cNvSpPr/>
          <p:nvPr/>
        </p:nvSpPr>
        <p:spPr>
          <a:xfrm>
            <a:off x="1222189" y="6866402"/>
            <a:ext cx="759872" cy="683884"/>
          </a:xfrm>
          <a:custGeom>
            <a:avLst/>
            <a:gdLst/>
            <a:ahLst/>
            <a:cxnLst/>
            <a:rect l="l" t="t" r="r" b="b"/>
            <a:pathLst>
              <a:path w="1013162" h="911845">
                <a:moveTo>
                  <a:pt x="0" y="0"/>
                </a:moveTo>
                <a:lnTo>
                  <a:pt x="1013162" y="0"/>
                </a:lnTo>
                <a:lnTo>
                  <a:pt x="1013162" y="911846"/>
                </a:lnTo>
                <a:lnTo>
                  <a:pt x="0" y="911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TextBox 32"/>
          <p:cNvSpPr txBox="1"/>
          <p:nvPr/>
        </p:nvSpPr>
        <p:spPr>
          <a:xfrm>
            <a:off x="1402663" y="1076325"/>
            <a:ext cx="12797208" cy="2051844"/>
          </a:xfrm>
          <a:prstGeom prst="rect">
            <a:avLst/>
          </a:prstGeom>
        </p:spPr>
        <p:txBody>
          <a:bodyPr lIns="0" tIns="0" rIns="0" bIns="0" rtlCol="0" anchor="t">
            <a:spAutoFit/>
          </a:bodyPr>
          <a:lstStyle/>
          <a:p>
            <a:pPr>
              <a:lnSpc>
                <a:spcPts val="8000"/>
              </a:lnSpc>
              <a:spcBef>
                <a:spcPct val="0"/>
              </a:spcBef>
            </a:pPr>
            <a:r>
              <a:rPr lang="en-US" sz="8000" dirty="0">
                <a:solidFill>
                  <a:schemeClr val="accent1"/>
                </a:solidFill>
                <a:latin typeface="Montserrat Black" pitchFamily="2" charset="0"/>
              </a:rPr>
              <a:t>What do social researchers do?</a:t>
            </a:r>
          </a:p>
        </p:txBody>
      </p:sp>
      <p:grpSp>
        <p:nvGrpSpPr>
          <p:cNvPr id="33" name="Group 33"/>
          <p:cNvGrpSpPr/>
          <p:nvPr/>
        </p:nvGrpSpPr>
        <p:grpSpPr>
          <a:xfrm>
            <a:off x="9735335" y="3872513"/>
            <a:ext cx="6437916" cy="706766"/>
            <a:chOff x="0" y="0"/>
            <a:chExt cx="1695583" cy="186144"/>
          </a:xfrm>
        </p:grpSpPr>
        <p:sp>
          <p:nvSpPr>
            <p:cNvPr id="34" name="Freeform 34"/>
            <p:cNvSpPr/>
            <p:nvPr/>
          </p:nvSpPr>
          <p:spPr>
            <a:xfrm>
              <a:off x="0" y="0"/>
              <a:ext cx="1695583" cy="186144"/>
            </a:xfrm>
            <a:custGeom>
              <a:avLst/>
              <a:gdLst/>
              <a:ahLst/>
              <a:cxnLst/>
              <a:rect l="l" t="t" r="r" b="b"/>
              <a:pathLst>
                <a:path w="1695583" h="186144">
                  <a:moveTo>
                    <a:pt x="0" y="0"/>
                  </a:moveTo>
                  <a:lnTo>
                    <a:pt x="1695583" y="0"/>
                  </a:lnTo>
                  <a:lnTo>
                    <a:pt x="1695583" y="186144"/>
                  </a:lnTo>
                  <a:lnTo>
                    <a:pt x="0" y="186144"/>
                  </a:lnTo>
                  <a:close/>
                </a:path>
              </a:pathLst>
            </a:custGeom>
            <a:solidFill>
              <a:srgbClr val="BF311A"/>
            </a:solidFill>
          </p:spPr>
        </p:sp>
        <p:sp>
          <p:nvSpPr>
            <p:cNvPr id="35" name="TextBox 35"/>
            <p:cNvSpPr txBox="1"/>
            <p:nvPr/>
          </p:nvSpPr>
          <p:spPr>
            <a:xfrm>
              <a:off x="0" y="-38100"/>
              <a:ext cx="1695583" cy="224244"/>
            </a:xfrm>
            <a:prstGeom prst="rect">
              <a:avLst/>
            </a:prstGeom>
          </p:spPr>
          <p:txBody>
            <a:bodyPr lIns="50800" tIns="50800" rIns="50800" bIns="50800" rtlCol="0" anchor="ctr"/>
            <a:lstStyle/>
            <a:p>
              <a:pPr algn="ctr">
                <a:lnSpc>
                  <a:spcPts val="2239"/>
                </a:lnSpc>
              </a:pPr>
              <a:endParaRPr/>
            </a:p>
          </p:txBody>
        </p:sp>
      </p:grpSp>
      <p:sp>
        <p:nvSpPr>
          <p:cNvPr id="36" name="TextBox 36"/>
          <p:cNvSpPr txBox="1"/>
          <p:nvPr/>
        </p:nvSpPr>
        <p:spPr>
          <a:xfrm>
            <a:off x="9943482" y="3964911"/>
            <a:ext cx="6745667" cy="464821"/>
          </a:xfrm>
          <a:prstGeom prst="rect">
            <a:avLst/>
          </a:prstGeom>
        </p:spPr>
        <p:txBody>
          <a:bodyPr lIns="0" tIns="0" rIns="0" bIns="0" rtlCol="0" anchor="t">
            <a:spAutoFit/>
          </a:bodyPr>
          <a:lstStyle/>
          <a:p>
            <a:pPr>
              <a:lnSpc>
                <a:spcPts val="3779"/>
              </a:lnSpc>
              <a:spcBef>
                <a:spcPct val="0"/>
              </a:spcBef>
            </a:pPr>
            <a:r>
              <a:rPr lang="en-US" sz="2699" dirty="0" err="1">
                <a:solidFill>
                  <a:srgbClr val="FFFFFF"/>
                </a:solidFill>
                <a:latin typeface="Montserrat Medium" pitchFamily="2" charset="0"/>
              </a:rPr>
              <a:t>Analyse</a:t>
            </a:r>
            <a:r>
              <a:rPr lang="en-US" sz="2699" dirty="0">
                <a:solidFill>
                  <a:srgbClr val="FFFFFF"/>
                </a:solidFill>
                <a:latin typeface="Montserrat Medium" pitchFamily="2" charset="0"/>
              </a:rPr>
              <a:t> data (words and numbers)</a:t>
            </a:r>
          </a:p>
        </p:txBody>
      </p:sp>
      <p:sp>
        <p:nvSpPr>
          <p:cNvPr id="37" name="Freeform 37"/>
          <p:cNvSpPr/>
          <p:nvPr/>
        </p:nvSpPr>
        <p:spPr>
          <a:xfrm>
            <a:off x="8864607" y="3895395"/>
            <a:ext cx="759871" cy="683884"/>
          </a:xfrm>
          <a:custGeom>
            <a:avLst/>
            <a:gdLst/>
            <a:ahLst/>
            <a:cxnLst/>
            <a:rect l="l" t="t" r="r" b="b"/>
            <a:pathLst>
              <a:path w="759871" h="683884">
                <a:moveTo>
                  <a:pt x="0" y="0"/>
                </a:moveTo>
                <a:lnTo>
                  <a:pt x="759871" y="0"/>
                </a:lnTo>
                <a:lnTo>
                  <a:pt x="759871" y="683884"/>
                </a:lnTo>
                <a:lnTo>
                  <a:pt x="0" y="683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38" name="Group 38"/>
          <p:cNvGrpSpPr/>
          <p:nvPr/>
        </p:nvGrpSpPr>
        <p:grpSpPr>
          <a:xfrm>
            <a:off x="9735335" y="4847897"/>
            <a:ext cx="6437916" cy="706766"/>
            <a:chOff x="0" y="0"/>
            <a:chExt cx="1695583" cy="186144"/>
          </a:xfrm>
        </p:grpSpPr>
        <p:sp>
          <p:nvSpPr>
            <p:cNvPr id="39" name="Freeform 39"/>
            <p:cNvSpPr/>
            <p:nvPr/>
          </p:nvSpPr>
          <p:spPr>
            <a:xfrm>
              <a:off x="0" y="0"/>
              <a:ext cx="1695583" cy="186144"/>
            </a:xfrm>
            <a:custGeom>
              <a:avLst/>
              <a:gdLst/>
              <a:ahLst/>
              <a:cxnLst/>
              <a:rect l="l" t="t" r="r" b="b"/>
              <a:pathLst>
                <a:path w="1695583" h="186144">
                  <a:moveTo>
                    <a:pt x="0" y="0"/>
                  </a:moveTo>
                  <a:lnTo>
                    <a:pt x="1695583" y="0"/>
                  </a:lnTo>
                  <a:lnTo>
                    <a:pt x="1695583" y="186144"/>
                  </a:lnTo>
                  <a:lnTo>
                    <a:pt x="0" y="186144"/>
                  </a:lnTo>
                  <a:close/>
                </a:path>
              </a:pathLst>
            </a:custGeom>
            <a:solidFill>
              <a:srgbClr val="BF311A"/>
            </a:solidFill>
          </p:spPr>
        </p:sp>
        <p:sp>
          <p:nvSpPr>
            <p:cNvPr id="40" name="TextBox 40"/>
            <p:cNvSpPr txBox="1"/>
            <p:nvPr/>
          </p:nvSpPr>
          <p:spPr>
            <a:xfrm>
              <a:off x="0" y="-38100"/>
              <a:ext cx="1695583" cy="224244"/>
            </a:xfrm>
            <a:prstGeom prst="rect">
              <a:avLst/>
            </a:prstGeom>
          </p:spPr>
          <p:txBody>
            <a:bodyPr lIns="50800" tIns="50800" rIns="50800" bIns="50800" rtlCol="0" anchor="ctr"/>
            <a:lstStyle/>
            <a:p>
              <a:pPr algn="ctr">
                <a:lnSpc>
                  <a:spcPts val="2239"/>
                </a:lnSpc>
              </a:pPr>
              <a:endParaRPr/>
            </a:p>
          </p:txBody>
        </p:sp>
      </p:grpSp>
      <p:sp>
        <p:nvSpPr>
          <p:cNvPr id="41" name="TextBox 41"/>
          <p:cNvSpPr txBox="1"/>
          <p:nvPr/>
        </p:nvSpPr>
        <p:spPr>
          <a:xfrm>
            <a:off x="9943482" y="4940294"/>
            <a:ext cx="6745667" cy="464821"/>
          </a:xfrm>
          <a:prstGeom prst="rect">
            <a:avLst/>
          </a:prstGeom>
        </p:spPr>
        <p:txBody>
          <a:bodyPr lIns="0" tIns="0" rIns="0" bIns="0" rtlCol="0" anchor="t">
            <a:spAutoFit/>
          </a:bodyPr>
          <a:lstStyle/>
          <a:p>
            <a:pPr>
              <a:lnSpc>
                <a:spcPts val="3779"/>
              </a:lnSpc>
              <a:spcBef>
                <a:spcPct val="0"/>
              </a:spcBef>
            </a:pPr>
            <a:r>
              <a:rPr lang="en-US" sz="2699" dirty="0">
                <a:solidFill>
                  <a:srgbClr val="FFFFFF"/>
                </a:solidFill>
                <a:latin typeface="Montserrat Medium" pitchFamily="2" charset="0"/>
              </a:rPr>
              <a:t>Present results</a:t>
            </a:r>
          </a:p>
        </p:txBody>
      </p:sp>
      <p:sp>
        <p:nvSpPr>
          <p:cNvPr id="42" name="Freeform 42"/>
          <p:cNvSpPr/>
          <p:nvPr/>
        </p:nvSpPr>
        <p:spPr>
          <a:xfrm>
            <a:off x="8864607" y="4870779"/>
            <a:ext cx="759871" cy="683884"/>
          </a:xfrm>
          <a:custGeom>
            <a:avLst/>
            <a:gdLst/>
            <a:ahLst/>
            <a:cxnLst/>
            <a:rect l="l" t="t" r="r" b="b"/>
            <a:pathLst>
              <a:path w="759871" h="683884">
                <a:moveTo>
                  <a:pt x="0" y="0"/>
                </a:moveTo>
                <a:lnTo>
                  <a:pt x="759871" y="0"/>
                </a:lnTo>
                <a:lnTo>
                  <a:pt x="759871" y="683884"/>
                </a:lnTo>
                <a:lnTo>
                  <a:pt x="0" y="683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43" name="Group 43"/>
          <p:cNvGrpSpPr/>
          <p:nvPr/>
        </p:nvGrpSpPr>
        <p:grpSpPr>
          <a:xfrm>
            <a:off x="9735335" y="5823280"/>
            <a:ext cx="6437916" cy="706766"/>
            <a:chOff x="0" y="0"/>
            <a:chExt cx="1695583" cy="186144"/>
          </a:xfrm>
        </p:grpSpPr>
        <p:sp>
          <p:nvSpPr>
            <p:cNvPr id="44" name="Freeform 44"/>
            <p:cNvSpPr/>
            <p:nvPr/>
          </p:nvSpPr>
          <p:spPr>
            <a:xfrm>
              <a:off x="0" y="0"/>
              <a:ext cx="1695583" cy="186144"/>
            </a:xfrm>
            <a:custGeom>
              <a:avLst/>
              <a:gdLst/>
              <a:ahLst/>
              <a:cxnLst/>
              <a:rect l="l" t="t" r="r" b="b"/>
              <a:pathLst>
                <a:path w="1695583" h="186144">
                  <a:moveTo>
                    <a:pt x="0" y="0"/>
                  </a:moveTo>
                  <a:lnTo>
                    <a:pt x="1695583" y="0"/>
                  </a:lnTo>
                  <a:lnTo>
                    <a:pt x="1695583" y="186144"/>
                  </a:lnTo>
                  <a:lnTo>
                    <a:pt x="0" y="186144"/>
                  </a:lnTo>
                  <a:close/>
                </a:path>
              </a:pathLst>
            </a:custGeom>
            <a:solidFill>
              <a:srgbClr val="BF311A"/>
            </a:solidFill>
          </p:spPr>
        </p:sp>
        <p:sp>
          <p:nvSpPr>
            <p:cNvPr id="45" name="TextBox 45"/>
            <p:cNvSpPr txBox="1"/>
            <p:nvPr/>
          </p:nvSpPr>
          <p:spPr>
            <a:xfrm>
              <a:off x="0" y="-38100"/>
              <a:ext cx="1695583" cy="224244"/>
            </a:xfrm>
            <a:prstGeom prst="rect">
              <a:avLst/>
            </a:prstGeom>
          </p:spPr>
          <p:txBody>
            <a:bodyPr lIns="50800" tIns="50800" rIns="50800" bIns="50800" rtlCol="0" anchor="ctr"/>
            <a:lstStyle/>
            <a:p>
              <a:pPr algn="ctr">
                <a:lnSpc>
                  <a:spcPts val="2239"/>
                </a:lnSpc>
              </a:pPr>
              <a:endParaRPr/>
            </a:p>
          </p:txBody>
        </p:sp>
      </p:grpSp>
      <p:sp>
        <p:nvSpPr>
          <p:cNvPr id="46" name="TextBox 46"/>
          <p:cNvSpPr txBox="1"/>
          <p:nvPr/>
        </p:nvSpPr>
        <p:spPr>
          <a:xfrm>
            <a:off x="9943482" y="5915678"/>
            <a:ext cx="6745667" cy="464821"/>
          </a:xfrm>
          <a:prstGeom prst="rect">
            <a:avLst/>
          </a:prstGeom>
        </p:spPr>
        <p:txBody>
          <a:bodyPr lIns="0" tIns="0" rIns="0" bIns="0" rtlCol="0" anchor="t">
            <a:spAutoFit/>
          </a:bodyPr>
          <a:lstStyle/>
          <a:p>
            <a:pPr>
              <a:lnSpc>
                <a:spcPts val="3779"/>
              </a:lnSpc>
              <a:spcBef>
                <a:spcPct val="0"/>
              </a:spcBef>
            </a:pPr>
            <a:r>
              <a:rPr lang="en-US" sz="2699" dirty="0">
                <a:solidFill>
                  <a:srgbClr val="FFFFFF"/>
                </a:solidFill>
                <a:latin typeface="Montserrat Medium" pitchFamily="2" charset="0"/>
              </a:rPr>
              <a:t>Design ways to collect data</a:t>
            </a:r>
          </a:p>
        </p:txBody>
      </p:sp>
      <p:sp>
        <p:nvSpPr>
          <p:cNvPr id="47" name="Freeform 47"/>
          <p:cNvSpPr/>
          <p:nvPr/>
        </p:nvSpPr>
        <p:spPr>
          <a:xfrm>
            <a:off x="8864607" y="5846162"/>
            <a:ext cx="759871" cy="683884"/>
          </a:xfrm>
          <a:custGeom>
            <a:avLst/>
            <a:gdLst/>
            <a:ahLst/>
            <a:cxnLst/>
            <a:rect l="l" t="t" r="r" b="b"/>
            <a:pathLst>
              <a:path w="759871" h="683884">
                <a:moveTo>
                  <a:pt x="0" y="0"/>
                </a:moveTo>
                <a:lnTo>
                  <a:pt x="759871" y="0"/>
                </a:lnTo>
                <a:lnTo>
                  <a:pt x="759871" y="683884"/>
                </a:lnTo>
                <a:lnTo>
                  <a:pt x="0" y="683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48" name="Group 48"/>
          <p:cNvGrpSpPr/>
          <p:nvPr/>
        </p:nvGrpSpPr>
        <p:grpSpPr>
          <a:xfrm>
            <a:off x="9735335" y="6825321"/>
            <a:ext cx="6437916" cy="706766"/>
            <a:chOff x="0" y="0"/>
            <a:chExt cx="1695583" cy="186144"/>
          </a:xfrm>
        </p:grpSpPr>
        <p:sp>
          <p:nvSpPr>
            <p:cNvPr id="49" name="Freeform 49"/>
            <p:cNvSpPr/>
            <p:nvPr/>
          </p:nvSpPr>
          <p:spPr>
            <a:xfrm>
              <a:off x="0" y="0"/>
              <a:ext cx="1695583" cy="186144"/>
            </a:xfrm>
            <a:custGeom>
              <a:avLst/>
              <a:gdLst/>
              <a:ahLst/>
              <a:cxnLst/>
              <a:rect l="l" t="t" r="r" b="b"/>
              <a:pathLst>
                <a:path w="1695583" h="186144">
                  <a:moveTo>
                    <a:pt x="0" y="0"/>
                  </a:moveTo>
                  <a:lnTo>
                    <a:pt x="1695583" y="0"/>
                  </a:lnTo>
                  <a:lnTo>
                    <a:pt x="1695583" y="186144"/>
                  </a:lnTo>
                  <a:lnTo>
                    <a:pt x="0" y="186144"/>
                  </a:lnTo>
                  <a:close/>
                </a:path>
              </a:pathLst>
            </a:custGeom>
            <a:solidFill>
              <a:srgbClr val="BF311A"/>
            </a:solidFill>
          </p:spPr>
        </p:sp>
        <p:sp>
          <p:nvSpPr>
            <p:cNvPr id="50" name="TextBox 50"/>
            <p:cNvSpPr txBox="1"/>
            <p:nvPr/>
          </p:nvSpPr>
          <p:spPr>
            <a:xfrm>
              <a:off x="0" y="-38100"/>
              <a:ext cx="1695583" cy="224244"/>
            </a:xfrm>
            <a:prstGeom prst="rect">
              <a:avLst/>
            </a:prstGeom>
          </p:spPr>
          <p:txBody>
            <a:bodyPr lIns="50800" tIns="50800" rIns="50800" bIns="50800" rtlCol="0" anchor="ctr"/>
            <a:lstStyle/>
            <a:p>
              <a:pPr algn="ctr">
                <a:lnSpc>
                  <a:spcPts val="2239"/>
                </a:lnSpc>
              </a:pPr>
              <a:endParaRPr/>
            </a:p>
          </p:txBody>
        </p:sp>
      </p:grpSp>
      <p:sp>
        <p:nvSpPr>
          <p:cNvPr id="51" name="TextBox 51"/>
          <p:cNvSpPr txBox="1"/>
          <p:nvPr/>
        </p:nvSpPr>
        <p:spPr>
          <a:xfrm>
            <a:off x="9943482" y="6917719"/>
            <a:ext cx="6745667" cy="2396746"/>
          </a:xfrm>
          <a:prstGeom prst="rect">
            <a:avLst/>
          </a:prstGeom>
        </p:spPr>
        <p:txBody>
          <a:bodyPr lIns="0" tIns="0" rIns="0" bIns="0" rtlCol="0" anchor="t">
            <a:spAutoFit/>
          </a:bodyPr>
          <a:lstStyle/>
          <a:p>
            <a:pPr>
              <a:lnSpc>
                <a:spcPts val="3779"/>
              </a:lnSpc>
            </a:pPr>
            <a:r>
              <a:rPr lang="en-US" sz="2699" dirty="0">
                <a:solidFill>
                  <a:srgbClr val="FFFFFF"/>
                </a:solidFill>
                <a:latin typeface="Montserrat Medium" pitchFamily="2" charset="0"/>
              </a:rPr>
              <a:t>Assess policy effectiveness</a:t>
            </a:r>
          </a:p>
          <a:p>
            <a:pPr>
              <a:lnSpc>
                <a:spcPts val="3779"/>
              </a:lnSpc>
            </a:pPr>
            <a:endParaRPr lang="en-US" sz="2699" dirty="0">
              <a:solidFill>
                <a:srgbClr val="FFFFFF"/>
              </a:solidFill>
              <a:latin typeface="HelveticaNeue 2"/>
            </a:endParaRPr>
          </a:p>
          <a:p>
            <a:pPr>
              <a:lnSpc>
                <a:spcPts val="3779"/>
              </a:lnSpc>
            </a:pPr>
            <a:endParaRPr lang="en-US" sz="2699" dirty="0">
              <a:solidFill>
                <a:srgbClr val="FFFFFF"/>
              </a:solidFill>
              <a:latin typeface="HelveticaNeue 2"/>
            </a:endParaRPr>
          </a:p>
          <a:p>
            <a:pPr>
              <a:lnSpc>
                <a:spcPts val="3779"/>
              </a:lnSpc>
            </a:pPr>
            <a:endParaRPr lang="en-US" sz="2699" dirty="0">
              <a:solidFill>
                <a:srgbClr val="FFFFFF"/>
              </a:solidFill>
              <a:latin typeface="HelveticaNeue 2"/>
            </a:endParaRPr>
          </a:p>
          <a:p>
            <a:pPr>
              <a:lnSpc>
                <a:spcPts val="3779"/>
              </a:lnSpc>
              <a:spcBef>
                <a:spcPct val="0"/>
              </a:spcBef>
            </a:pPr>
            <a:endParaRPr lang="en-US" sz="2699" dirty="0">
              <a:solidFill>
                <a:srgbClr val="FFFFFF"/>
              </a:solidFill>
              <a:latin typeface="HelveticaNeue 2"/>
            </a:endParaRPr>
          </a:p>
        </p:txBody>
      </p:sp>
      <p:sp>
        <p:nvSpPr>
          <p:cNvPr id="52" name="Freeform 52"/>
          <p:cNvSpPr/>
          <p:nvPr/>
        </p:nvSpPr>
        <p:spPr>
          <a:xfrm>
            <a:off x="8864607" y="6848204"/>
            <a:ext cx="759871" cy="683884"/>
          </a:xfrm>
          <a:custGeom>
            <a:avLst/>
            <a:gdLst/>
            <a:ahLst/>
            <a:cxnLst/>
            <a:rect l="l" t="t" r="r" b="b"/>
            <a:pathLst>
              <a:path w="759871" h="683884">
                <a:moveTo>
                  <a:pt x="0" y="0"/>
                </a:moveTo>
                <a:lnTo>
                  <a:pt x="759871" y="0"/>
                </a:lnTo>
                <a:lnTo>
                  <a:pt x="759871" y="683884"/>
                </a:lnTo>
                <a:lnTo>
                  <a:pt x="0" y="683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3" name="Freeform 53"/>
          <p:cNvSpPr/>
          <p:nvPr/>
        </p:nvSpPr>
        <p:spPr>
          <a:xfrm>
            <a:off x="16689149" y="458549"/>
            <a:ext cx="1140303" cy="1140303"/>
          </a:xfrm>
          <a:custGeom>
            <a:avLst/>
            <a:gdLst/>
            <a:ahLst/>
            <a:cxnLst/>
            <a:rect l="l" t="t" r="r" b="b"/>
            <a:pathLst>
              <a:path w="1140303" h="1140303">
                <a:moveTo>
                  <a:pt x="0" y="0"/>
                </a:moveTo>
                <a:lnTo>
                  <a:pt x="1140302" y="0"/>
                </a:lnTo>
                <a:lnTo>
                  <a:pt x="1140302" y="1140302"/>
                </a:lnTo>
                <a:lnTo>
                  <a:pt x="0" y="1140302"/>
                </a:lnTo>
                <a:lnTo>
                  <a:pt x="0" y="0"/>
                </a:lnTo>
                <a:close/>
              </a:path>
            </a:pathLst>
          </a:custGeom>
          <a:solidFill>
            <a:schemeClr val="tx2">
              <a:lumMod val="50000"/>
            </a:schemeClr>
          </a:solidFill>
        </p:spPr>
      </p:sp>
      <p:sp>
        <p:nvSpPr>
          <p:cNvPr id="54" name="Freeform 54"/>
          <p:cNvSpPr/>
          <p:nvPr/>
        </p:nvSpPr>
        <p:spPr>
          <a:xfrm>
            <a:off x="16689149" y="611148"/>
            <a:ext cx="1140303" cy="836577"/>
          </a:xfrm>
          <a:custGeom>
            <a:avLst/>
            <a:gdLst/>
            <a:ahLst/>
            <a:cxnLst/>
            <a:rect l="l" t="t" r="r" b="b"/>
            <a:pathLst>
              <a:path w="1140303" h="836577">
                <a:moveTo>
                  <a:pt x="0" y="0"/>
                </a:moveTo>
                <a:lnTo>
                  <a:pt x="1140302" y="0"/>
                </a:lnTo>
                <a:lnTo>
                  <a:pt x="1140302" y="836577"/>
                </a:lnTo>
                <a:lnTo>
                  <a:pt x="0" y="836577"/>
                </a:lnTo>
                <a:lnTo>
                  <a:pt x="0" y="0"/>
                </a:lnTo>
                <a:close/>
              </a:path>
            </a:pathLst>
          </a:custGeom>
          <a:blipFill>
            <a:blip r:embed="rId9"/>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92225" y="-140368"/>
            <a:ext cx="6283410" cy="10427368"/>
            <a:chOff x="0" y="0"/>
            <a:chExt cx="8377880" cy="13903158"/>
          </a:xfrm>
        </p:grpSpPr>
        <p:pic>
          <p:nvPicPr>
            <p:cNvPr id="3" name="Picture 3"/>
            <p:cNvPicPr>
              <a:picLocks noChangeAspect="1"/>
            </p:cNvPicPr>
            <p:nvPr/>
          </p:nvPicPr>
          <p:blipFill>
            <a:blip r:embed="rId2"/>
            <a:srcRect r="24911"/>
            <a:stretch>
              <a:fillRect/>
            </a:stretch>
          </p:blipFill>
          <p:spPr>
            <a:xfrm>
              <a:off x="0" y="0"/>
              <a:ext cx="8377880" cy="13903158"/>
            </a:xfrm>
            <a:prstGeom prst="rect">
              <a:avLst/>
            </a:prstGeom>
          </p:spPr>
        </p:pic>
      </p:grpSp>
      <p:sp>
        <p:nvSpPr>
          <p:cNvPr id="4" name="Freeform 4"/>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5" name="AutoShape 5"/>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6" name="Group 6"/>
          <p:cNvGrpSpPr/>
          <p:nvPr/>
        </p:nvGrpSpPr>
        <p:grpSpPr>
          <a:xfrm>
            <a:off x="16689149" y="458549"/>
            <a:ext cx="1140303" cy="1140303"/>
            <a:chOff x="0" y="0"/>
            <a:chExt cx="1520404" cy="1520404"/>
          </a:xfrm>
        </p:grpSpPr>
        <p:sp>
          <p:nvSpPr>
            <p:cNvPr id="7" name="Freeform 7"/>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7"/>
              <a:stretch>
                <a:fillRect/>
              </a:stretch>
            </a:blipFill>
          </p:spPr>
        </p:sp>
      </p:grpSp>
      <p:grpSp>
        <p:nvGrpSpPr>
          <p:cNvPr id="16" name="Group 16"/>
          <p:cNvGrpSpPr/>
          <p:nvPr/>
        </p:nvGrpSpPr>
        <p:grpSpPr>
          <a:xfrm>
            <a:off x="1402663" y="4332120"/>
            <a:ext cx="3086100" cy="1180148"/>
            <a:chOff x="0" y="0"/>
            <a:chExt cx="812800" cy="310821"/>
          </a:xfrm>
        </p:grpSpPr>
        <p:sp>
          <p:nvSpPr>
            <p:cNvPr id="17" name="Freeform 17"/>
            <p:cNvSpPr/>
            <p:nvPr/>
          </p:nvSpPr>
          <p:spPr>
            <a:xfrm>
              <a:off x="0" y="0"/>
              <a:ext cx="812800" cy="310821"/>
            </a:xfrm>
            <a:custGeom>
              <a:avLst/>
              <a:gdLst/>
              <a:ahLst/>
              <a:cxnLst/>
              <a:rect l="l" t="t" r="r" b="b"/>
              <a:pathLst>
                <a:path w="812800" h="310821">
                  <a:moveTo>
                    <a:pt x="609600" y="0"/>
                  </a:moveTo>
                  <a:lnTo>
                    <a:pt x="0" y="0"/>
                  </a:lnTo>
                  <a:lnTo>
                    <a:pt x="0" y="310821"/>
                  </a:lnTo>
                  <a:lnTo>
                    <a:pt x="609600" y="310821"/>
                  </a:lnTo>
                  <a:lnTo>
                    <a:pt x="812800" y="155410"/>
                  </a:lnTo>
                  <a:lnTo>
                    <a:pt x="609600" y="0"/>
                  </a:lnTo>
                  <a:close/>
                </a:path>
              </a:pathLst>
            </a:custGeom>
            <a:solidFill>
              <a:srgbClr val="19598D"/>
            </a:solidFill>
          </p:spPr>
        </p:sp>
        <p:sp>
          <p:nvSpPr>
            <p:cNvPr id="18" name="TextBox 18"/>
            <p:cNvSpPr txBox="1"/>
            <p:nvPr/>
          </p:nvSpPr>
          <p:spPr>
            <a:xfrm>
              <a:off x="0" y="-38100"/>
              <a:ext cx="698500" cy="348921"/>
            </a:xfrm>
            <a:prstGeom prst="rect">
              <a:avLst/>
            </a:prstGeom>
          </p:spPr>
          <p:txBody>
            <a:bodyPr lIns="50800" tIns="50800" rIns="50800" bIns="50800" rtlCol="0" anchor="ctr"/>
            <a:lstStyle/>
            <a:p>
              <a:pPr algn="ctr">
                <a:lnSpc>
                  <a:spcPts val="2239"/>
                </a:lnSpc>
              </a:pPr>
              <a:endParaRPr/>
            </a:p>
          </p:txBody>
        </p:sp>
      </p:grpSp>
      <p:sp>
        <p:nvSpPr>
          <p:cNvPr id="19" name="TextBox 19"/>
          <p:cNvSpPr txBox="1"/>
          <p:nvPr/>
        </p:nvSpPr>
        <p:spPr>
          <a:xfrm>
            <a:off x="1402663" y="1076325"/>
            <a:ext cx="12979666" cy="1025922"/>
          </a:xfrm>
          <a:prstGeom prst="rect">
            <a:avLst/>
          </a:prstGeom>
        </p:spPr>
        <p:txBody>
          <a:bodyPr lIns="0" tIns="0" rIns="0" bIns="0" rtlCol="0" anchor="t">
            <a:spAutoFit/>
          </a:bodyPr>
          <a:lstStyle/>
          <a:p>
            <a:pPr>
              <a:lnSpc>
                <a:spcPts val="8000"/>
              </a:lnSpc>
              <a:spcBef>
                <a:spcPct val="0"/>
              </a:spcBef>
            </a:pPr>
            <a:r>
              <a:rPr lang="en-US" sz="8000" dirty="0">
                <a:solidFill>
                  <a:schemeClr val="accent1"/>
                </a:solidFill>
                <a:latin typeface="Montserrat Black" pitchFamily="2" charset="0"/>
              </a:rPr>
              <a:t>Types of roles</a:t>
            </a:r>
          </a:p>
        </p:txBody>
      </p:sp>
      <p:sp>
        <p:nvSpPr>
          <p:cNvPr id="20" name="TextBox 20"/>
          <p:cNvSpPr txBox="1"/>
          <p:nvPr/>
        </p:nvSpPr>
        <p:spPr>
          <a:xfrm>
            <a:off x="1402663" y="3102927"/>
            <a:ext cx="11932337" cy="860425"/>
          </a:xfrm>
          <a:prstGeom prst="rect">
            <a:avLst/>
          </a:prstGeom>
        </p:spPr>
        <p:txBody>
          <a:bodyPr lIns="0" tIns="0" rIns="0" bIns="0" rtlCol="0" anchor="t">
            <a:spAutoFit/>
          </a:bodyPr>
          <a:lstStyle/>
          <a:p>
            <a:pPr>
              <a:lnSpc>
                <a:spcPts val="3499"/>
              </a:lnSpc>
            </a:pPr>
            <a:r>
              <a:rPr lang="en-US" sz="2499" dirty="0">
                <a:solidFill>
                  <a:srgbClr val="000000"/>
                </a:solidFill>
                <a:latin typeface="Montserrat Light" pitchFamily="2" charset="0"/>
              </a:rPr>
              <a:t>These are just a few of the types of roles that you could find yourself in:</a:t>
            </a:r>
          </a:p>
          <a:p>
            <a:pPr>
              <a:lnSpc>
                <a:spcPts val="3499"/>
              </a:lnSpc>
            </a:pPr>
            <a:endParaRPr lang="en-US" sz="2499" dirty="0">
              <a:solidFill>
                <a:srgbClr val="000000"/>
              </a:solidFill>
              <a:latin typeface="HelveticaNeue 3"/>
            </a:endParaRPr>
          </a:p>
        </p:txBody>
      </p:sp>
      <p:grpSp>
        <p:nvGrpSpPr>
          <p:cNvPr id="21" name="Group 21"/>
          <p:cNvGrpSpPr/>
          <p:nvPr/>
        </p:nvGrpSpPr>
        <p:grpSpPr>
          <a:xfrm>
            <a:off x="4713352" y="4332120"/>
            <a:ext cx="3086100" cy="1180148"/>
            <a:chOff x="0" y="0"/>
            <a:chExt cx="812800" cy="310821"/>
          </a:xfrm>
        </p:grpSpPr>
        <p:sp>
          <p:nvSpPr>
            <p:cNvPr id="22" name="Freeform 22"/>
            <p:cNvSpPr/>
            <p:nvPr/>
          </p:nvSpPr>
          <p:spPr>
            <a:xfrm>
              <a:off x="0" y="0"/>
              <a:ext cx="812800" cy="310821"/>
            </a:xfrm>
            <a:custGeom>
              <a:avLst/>
              <a:gdLst/>
              <a:ahLst/>
              <a:cxnLst/>
              <a:rect l="l" t="t" r="r" b="b"/>
              <a:pathLst>
                <a:path w="812800" h="310821">
                  <a:moveTo>
                    <a:pt x="609600" y="0"/>
                  </a:moveTo>
                  <a:lnTo>
                    <a:pt x="0" y="0"/>
                  </a:lnTo>
                  <a:lnTo>
                    <a:pt x="0" y="310821"/>
                  </a:lnTo>
                  <a:lnTo>
                    <a:pt x="609600" y="310821"/>
                  </a:lnTo>
                  <a:lnTo>
                    <a:pt x="812800" y="155410"/>
                  </a:lnTo>
                  <a:lnTo>
                    <a:pt x="609600" y="0"/>
                  </a:lnTo>
                  <a:close/>
                </a:path>
              </a:pathLst>
            </a:custGeom>
            <a:solidFill>
              <a:srgbClr val="3D7DCA"/>
            </a:solidFill>
          </p:spPr>
        </p:sp>
        <p:sp>
          <p:nvSpPr>
            <p:cNvPr id="23" name="TextBox 23"/>
            <p:cNvSpPr txBox="1"/>
            <p:nvPr/>
          </p:nvSpPr>
          <p:spPr>
            <a:xfrm>
              <a:off x="0" y="-38100"/>
              <a:ext cx="698500" cy="348921"/>
            </a:xfrm>
            <a:prstGeom prst="rect">
              <a:avLst/>
            </a:prstGeom>
          </p:spPr>
          <p:txBody>
            <a:bodyPr lIns="50800" tIns="50800" rIns="50800" bIns="50800" rtlCol="0" anchor="ctr"/>
            <a:lstStyle/>
            <a:p>
              <a:pPr algn="ctr">
                <a:lnSpc>
                  <a:spcPts val="2239"/>
                </a:lnSpc>
              </a:pPr>
              <a:endParaRPr/>
            </a:p>
          </p:txBody>
        </p:sp>
      </p:grpSp>
      <p:grpSp>
        <p:nvGrpSpPr>
          <p:cNvPr id="24" name="Group 24"/>
          <p:cNvGrpSpPr/>
          <p:nvPr/>
        </p:nvGrpSpPr>
        <p:grpSpPr>
          <a:xfrm>
            <a:off x="8028052" y="4332120"/>
            <a:ext cx="3086100" cy="1180148"/>
            <a:chOff x="0" y="0"/>
            <a:chExt cx="812800" cy="310821"/>
          </a:xfrm>
        </p:grpSpPr>
        <p:sp>
          <p:nvSpPr>
            <p:cNvPr id="25" name="Freeform 25"/>
            <p:cNvSpPr/>
            <p:nvPr/>
          </p:nvSpPr>
          <p:spPr>
            <a:xfrm>
              <a:off x="0" y="0"/>
              <a:ext cx="812800" cy="310821"/>
            </a:xfrm>
            <a:custGeom>
              <a:avLst/>
              <a:gdLst/>
              <a:ahLst/>
              <a:cxnLst/>
              <a:rect l="l" t="t" r="r" b="b"/>
              <a:pathLst>
                <a:path w="812800" h="310821">
                  <a:moveTo>
                    <a:pt x="609600" y="0"/>
                  </a:moveTo>
                  <a:lnTo>
                    <a:pt x="0" y="0"/>
                  </a:lnTo>
                  <a:lnTo>
                    <a:pt x="0" y="310821"/>
                  </a:lnTo>
                  <a:lnTo>
                    <a:pt x="609600" y="310821"/>
                  </a:lnTo>
                  <a:lnTo>
                    <a:pt x="812800" y="155410"/>
                  </a:lnTo>
                  <a:lnTo>
                    <a:pt x="609600" y="0"/>
                  </a:lnTo>
                  <a:close/>
                </a:path>
              </a:pathLst>
            </a:custGeom>
            <a:solidFill>
              <a:srgbClr val="6E99D4"/>
            </a:solidFill>
          </p:spPr>
        </p:sp>
        <p:sp>
          <p:nvSpPr>
            <p:cNvPr id="26" name="TextBox 26"/>
            <p:cNvSpPr txBox="1"/>
            <p:nvPr/>
          </p:nvSpPr>
          <p:spPr>
            <a:xfrm>
              <a:off x="0" y="-38100"/>
              <a:ext cx="698500" cy="348921"/>
            </a:xfrm>
            <a:prstGeom prst="rect">
              <a:avLst/>
            </a:prstGeom>
          </p:spPr>
          <p:txBody>
            <a:bodyPr lIns="50800" tIns="50800" rIns="50800" bIns="50800" rtlCol="0" anchor="ctr"/>
            <a:lstStyle/>
            <a:p>
              <a:pPr algn="ctr">
                <a:lnSpc>
                  <a:spcPts val="2239"/>
                </a:lnSpc>
              </a:pPr>
              <a:endParaRPr/>
            </a:p>
          </p:txBody>
        </p:sp>
      </p:grpSp>
      <p:grpSp>
        <p:nvGrpSpPr>
          <p:cNvPr id="27" name="Group 27"/>
          <p:cNvGrpSpPr/>
          <p:nvPr/>
        </p:nvGrpSpPr>
        <p:grpSpPr>
          <a:xfrm>
            <a:off x="1402663" y="5868152"/>
            <a:ext cx="3086100" cy="1180148"/>
            <a:chOff x="0" y="0"/>
            <a:chExt cx="812800" cy="310821"/>
          </a:xfrm>
        </p:grpSpPr>
        <p:sp>
          <p:nvSpPr>
            <p:cNvPr id="28" name="Freeform 28"/>
            <p:cNvSpPr/>
            <p:nvPr/>
          </p:nvSpPr>
          <p:spPr>
            <a:xfrm>
              <a:off x="0" y="0"/>
              <a:ext cx="812800" cy="310821"/>
            </a:xfrm>
            <a:custGeom>
              <a:avLst/>
              <a:gdLst/>
              <a:ahLst/>
              <a:cxnLst/>
              <a:rect l="l" t="t" r="r" b="b"/>
              <a:pathLst>
                <a:path w="812800" h="310821">
                  <a:moveTo>
                    <a:pt x="609600" y="0"/>
                  </a:moveTo>
                  <a:lnTo>
                    <a:pt x="0" y="0"/>
                  </a:lnTo>
                  <a:lnTo>
                    <a:pt x="0" y="310821"/>
                  </a:lnTo>
                  <a:lnTo>
                    <a:pt x="609600" y="310821"/>
                  </a:lnTo>
                  <a:lnTo>
                    <a:pt x="812800" y="155410"/>
                  </a:lnTo>
                  <a:lnTo>
                    <a:pt x="609600" y="0"/>
                  </a:lnTo>
                  <a:close/>
                </a:path>
              </a:pathLst>
            </a:custGeom>
            <a:solidFill>
              <a:srgbClr val="19598D"/>
            </a:solidFill>
          </p:spPr>
        </p:sp>
        <p:sp>
          <p:nvSpPr>
            <p:cNvPr id="29" name="TextBox 29"/>
            <p:cNvSpPr txBox="1"/>
            <p:nvPr/>
          </p:nvSpPr>
          <p:spPr>
            <a:xfrm>
              <a:off x="0" y="-38100"/>
              <a:ext cx="698500" cy="348921"/>
            </a:xfrm>
            <a:prstGeom prst="rect">
              <a:avLst/>
            </a:prstGeom>
          </p:spPr>
          <p:txBody>
            <a:bodyPr lIns="50800" tIns="50800" rIns="50800" bIns="50800" rtlCol="0" anchor="ctr"/>
            <a:lstStyle/>
            <a:p>
              <a:pPr algn="ctr">
                <a:lnSpc>
                  <a:spcPts val="2239"/>
                </a:lnSpc>
              </a:pPr>
              <a:endParaRPr/>
            </a:p>
          </p:txBody>
        </p:sp>
      </p:grpSp>
      <p:grpSp>
        <p:nvGrpSpPr>
          <p:cNvPr id="30" name="Group 30"/>
          <p:cNvGrpSpPr/>
          <p:nvPr/>
        </p:nvGrpSpPr>
        <p:grpSpPr>
          <a:xfrm>
            <a:off x="4713352" y="5868152"/>
            <a:ext cx="3086100" cy="1180148"/>
            <a:chOff x="0" y="0"/>
            <a:chExt cx="812800" cy="310821"/>
          </a:xfrm>
        </p:grpSpPr>
        <p:sp>
          <p:nvSpPr>
            <p:cNvPr id="31" name="Freeform 31"/>
            <p:cNvSpPr/>
            <p:nvPr/>
          </p:nvSpPr>
          <p:spPr>
            <a:xfrm>
              <a:off x="0" y="0"/>
              <a:ext cx="812800" cy="310821"/>
            </a:xfrm>
            <a:custGeom>
              <a:avLst/>
              <a:gdLst/>
              <a:ahLst/>
              <a:cxnLst/>
              <a:rect l="l" t="t" r="r" b="b"/>
              <a:pathLst>
                <a:path w="812800" h="310821">
                  <a:moveTo>
                    <a:pt x="609600" y="0"/>
                  </a:moveTo>
                  <a:lnTo>
                    <a:pt x="0" y="0"/>
                  </a:lnTo>
                  <a:lnTo>
                    <a:pt x="0" y="310821"/>
                  </a:lnTo>
                  <a:lnTo>
                    <a:pt x="609600" y="310821"/>
                  </a:lnTo>
                  <a:lnTo>
                    <a:pt x="812800" y="155410"/>
                  </a:lnTo>
                  <a:lnTo>
                    <a:pt x="609600" y="0"/>
                  </a:lnTo>
                  <a:close/>
                </a:path>
              </a:pathLst>
            </a:custGeom>
            <a:solidFill>
              <a:srgbClr val="3D7DCA"/>
            </a:solidFill>
          </p:spPr>
        </p:sp>
        <p:sp>
          <p:nvSpPr>
            <p:cNvPr id="32" name="TextBox 32"/>
            <p:cNvSpPr txBox="1"/>
            <p:nvPr/>
          </p:nvSpPr>
          <p:spPr>
            <a:xfrm>
              <a:off x="0" y="-38100"/>
              <a:ext cx="698500" cy="348921"/>
            </a:xfrm>
            <a:prstGeom prst="rect">
              <a:avLst/>
            </a:prstGeom>
          </p:spPr>
          <p:txBody>
            <a:bodyPr lIns="50800" tIns="50800" rIns="50800" bIns="50800" rtlCol="0" anchor="ctr"/>
            <a:lstStyle/>
            <a:p>
              <a:pPr algn="ctr">
                <a:lnSpc>
                  <a:spcPts val="2239"/>
                </a:lnSpc>
              </a:pPr>
              <a:endParaRPr/>
            </a:p>
          </p:txBody>
        </p:sp>
      </p:grpSp>
      <p:grpSp>
        <p:nvGrpSpPr>
          <p:cNvPr id="33" name="Group 33"/>
          <p:cNvGrpSpPr/>
          <p:nvPr/>
        </p:nvGrpSpPr>
        <p:grpSpPr>
          <a:xfrm>
            <a:off x="8028052" y="5868152"/>
            <a:ext cx="3086100" cy="1180148"/>
            <a:chOff x="0" y="0"/>
            <a:chExt cx="812800" cy="310821"/>
          </a:xfrm>
        </p:grpSpPr>
        <p:sp>
          <p:nvSpPr>
            <p:cNvPr id="34" name="Freeform 34"/>
            <p:cNvSpPr/>
            <p:nvPr/>
          </p:nvSpPr>
          <p:spPr>
            <a:xfrm>
              <a:off x="0" y="0"/>
              <a:ext cx="812800" cy="310821"/>
            </a:xfrm>
            <a:custGeom>
              <a:avLst/>
              <a:gdLst/>
              <a:ahLst/>
              <a:cxnLst/>
              <a:rect l="l" t="t" r="r" b="b"/>
              <a:pathLst>
                <a:path w="812800" h="310821">
                  <a:moveTo>
                    <a:pt x="609600" y="0"/>
                  </a:moveTo>
                  <a:lnTo>
                    <a:pt x="0" y="0"/>
                  </a:lnTo>
                  <a:lnTo>
                    <a:pt x="0" y="310821"/>
                  </a:lnTo>
                  <a:lnTo>
                    <a:pt x="609600" y="310821"/>
                  </a:lnTo>
                  <a:lnTo>
                    <a:pt x="812800" y="155410"/>
                  </a:lnTo>
                  <a:lnTo>
                    <a:pt x="609600" y="0"/>
                  </a:lnTo>
                  <a:close/>
                </a:path>
              </a:pathLst>
            </a:custGeom>
            <a:solidFill>
              <a:srgbClr val="6E99D4"/>
            </a:solidFill>
          </p:spPr>
        </p:sp>
        <p:sp>
          <p:nvSpPr>
            <p:cNvPr id="35" name="TextBox 35"/>
            <p:cNvSpPr txBox="1"/>
            <p:nvPr/>
          </p:nvSpPr>
          <p:spPr>
            <a:xfrm>
              <a:off x="0" y="-38100"/>
              <a:ext cx="698500" cy="348921"/>
            </a:xfrm>
            <a:prstGeom prst="rect">
              <a:avLst/>
            </a:prstGeom>
          </p:spPr>
          <p:txBody>
            <a:bodyPr lIns="50800" tIns="50800" rIns="50800" bIns="50800" rtlCol="0" anchor="ctr"/>
            <a:lstStyle/>
            <a:p>
              <a:pPr algn="ctr">
                <a:lnSpc>
                  <a:spcPts val="2239"/>
                </a:lnSpc>
              </a:pPr>
              <a:endParaRPr/>
            </a:p>
          </p:txBody>
        </p:sp>
      </p:grpSp>
      <p:grpSp>
        <p:nvGrpSpPr>
          <p:cNvPr id="36" name="Group 36"/>
          <p:cNvGrpSpPr/>
          <p:nvPr/>
        </p:nvGrpSpPr>
        <p:grpSpPr>
          <a:xfrm>
            <a:off x="1402663" y="7400725"/>
            <a:ext cx="3086100" cy="1180148"/>
            <a:chOff x="0" y="0"/>
            <a:chExt cx="812800" cy="310821"/>
          </a:xfrm>
        </p:grpSpPr>
        <p:sp>
          <p:nvSpPr>
            <p:cNvPr id="37" name="Freeform 37"/>
            <p:cNvSpPr/>
            <p:nvPr/>
          </p:nvSpPr>
          <p:spPr>
            <a:xfrm>
              <a:off x="0" y="0"/>
              <a:ext cx="812800" cy="310821"/>
            </a:xfrm>
            <a:custGeom>
              <a:avLst/>
              <a:gdLst/>
              <a:ahLst/>
              <a:cxnLst/>
              <a:rect l="l" t="t" r="r" b="b"/>
              <a:pathLst>
                <a:path w="812800" h="310821">
                  <a:moveTo>
                    <a:pt x="609600" y="0"/>
                  </a:moveTo>
                  <a:lnTo>
                    <a:pt x="0" y="0"/>
                  </a:lnTo>
                  <a:lnTo>
                    <a:pt x="0" y="310821"/>
                  </a:lnTo>
                  <a:lnTo>
                    <a:pt x="609600" y="310821"/>
                  </a:lnTo>
                  <a:lnTo>
                    <a:pt x="812800" y="155410"/>
                  </a:lnTo>
                  <a:lnTo>
                    <a:pt x="609600" y="0"/>
                  </a:lnTo>
                  <a:close/>
                </a:path>
              </a:pathLst>
            </a:custGeom>
            <a:solidFill>
              <a:srgbClr val="19598D"/>
            </a:solidFill>
          </p:spPr>
        </p:sp>
        <p:sp>
          <p:nvSpPr>
            <p:cNvPr id="38" name="TextBox 38"/>
            <p:cNvSpPr txBox="1"/>
            <p:nvPr/>
          </p:nvSpPr>
          <p:spPr>
            <a:xfrm>
              <a:off x="0" y="-38100"/>
              <a:ext cx="698500" cy="348921"/>
            </a:xfrm>
            <a:prstGeom prst="rect">
              <a:avLst/>
            </a:prstGeom>
          </p:spPr>
          <p:txBody>
            <a:bodyPr lIns="50800" tIns="50800" rIns="50800" bIns="50800" rtlCol="0" anchor="ctr"/>
            <a:lstStyle/>
            <a:p>
              <a:pPr algn="ctr">
                <a:lnSpc>
                  <a:spcPts val="2239"/>
                </a:lnSpc>
              </a:pPr>
              <a:endParaRPr/>
            </a:p>
          </p:txBody>
        </p:sp>
      </p:grpSp>
      <p:grpSp>
        <p:nvGrpSpPr>
          <p:cNvPr id="39" name="Group 39"/>
          <p:cNvGrpSpPr/>
          <p:nvPr/>
        </p:nvGrpSpPr>
        <p:grpSpPr>
          <a:xfrm>
            <a:off x="4713352" y="7400725"/>
            <a:ext cx="3086100" cy="1180148"/>
            <a:chOff x="0" y="0"/>
            <a:chExt cx="812800" cy="310821"/>
          </a:xfrm>
        </p:grpSpPr>
        <p:sp>
          <p:nvSpPr>
            <p:cNvPr id="40" name="Freeform 40"/>
            <p:cNvSpPr/>
            <p:nvPr/>
          </p:nvSpPr>
          <p:spPr>
            <a:xfrm>
              <a:off x="0" y="0"/>
              <a:ext cx="812800" cy="310821"/>
            </a:xfrm>
            <a:custGeom>
              <a:avLst/>
              <a:gdLst/>
              <a:ahLst/>
              <a:cxnLst/>
              <a:rect l="l" t="t" r="r" b="b"/>
              <a:pathLst>
                <a:path w="812800" h="310821">
                  <a:moveTo>
                    <a:pt x="609600" y="0"/>
                  </a:moveTo>
                  <a:lnTo>
                    <a:pt x="0" y="0"/>
                  </a:lnTo>
                  <a:lnTo>
                    <a:pt x="0" y="310821"/>
                  </a:lnTo>
                  <a:lnTo>
                    <a:pt x="609600" y="310821"/>
                  </a:lnTo>
                  <a:lnTo>
                    <a:pt x="812800" y="155410"/>
                  </a:lnTo>
                  <a:lnTo>
                    <a:pt x="609600" y="0"/>
                  </a:lnTo>
                  <a:close/>
                </a:path>
              </a:pathLst>
            </a:custGeom>
            <a:solidFill>
              <a:srgbClr val="3D7DCA"/>
            </a:solidFill>
          </p:spPr>
        </p:sp>
        <p:sp>
          <p:nvSpPr>
            <p:cNvPr id="41" name="TextBox 41"/>
            <p:cNvSpPr txBox="1"/>
            <p:nvPr/>
          </p:nvSpPr>
          <p:spPr>
            <a:xfrm>
              <a:off x="0" y="-38100"/>
              <a:ext cx="698500" cy="348921"/>
            </a:xfrm>
            <a:prstGeom prst="rect">
              <a:avLst/>
            </a:prstGeom>
          </p:spPr>
          <p:txBody>
            <a:bodyPr lIns="50800" tIns="50800" rIns="50800" bIns="50800" rtlCol="0" anchor="ctr"/>
            <a:lstStyle/>
            <a:p>
              <a:pPr algn="ctr">
                <a:lnSpc>
                  <a:spcPts val="2239"/>
                </a:lnSpc>
              </a:pPr>
              <a:endParaRPr/>
            </a:p>
          </p:txBody>
        </p:sp>
      </p:grpSp>
      <p:grpSp>
        <p:nvGrpSpPr>
          <p:cNvPr id="42" name="Group 42"/>
          <p:cNvGrpSpPr/>
          <p:nvPr/>
        </p:nvGrpSpPr>
        <p:grpSpPr>
          <a:xfrm>
            <a:off x="8028052" y="7400725"/>
            <a:ext cx="3086100" cy="1180148"/>
            <a:chOff x="0" y="0"/>
            <a:chExt cx="812800" cy="310821"/>
          </a:xfrm>
        </p:grpSpPr>
        <p:sp>
          <p:nvSpPr>
            <p:cNvPr id="43" name="Freeform 43"/>
            <p:cNvSpPr/>
            <p:nvPr/>
          </p:nvSpPr>
          <p:spPr>
            <a:xfrm>
              <a:off x="0" y="0"/>
              <a:ext cx="812800" cy="310821"/>
            </a:xfrm>
            <a:custGeom>
              <a:avLst/>
              <a:gdLst/>
              <a:ahLst/>
              <a:cxnLst/>
              <a:rect l="l" t="t" r="r" b="b"/>
              <a:pathLst>
                <a:path w="812800" h="310821">
                  <a:moveTo>
                    <a:pt x="609600" y="0"/>
                  </a:moveTo>
                  <a:lnTo>
                    <a:pt x="0" y="0"/>
                  </a:lnTo>
                  <a:lnTo>
                    <a:pt x="0" y="310821"/>
                  </a:lnTo>
                  <a:lnTo>
                    <a:pt x="609600" y="310821"/>
                  </a:lnTo>
                  <a:lnTo>
                    <a:pt x="812800" y="155410"/>
                  </a:lnTo>
                  <a:lnTo>
                    <a:pt x="609600" y="0"/>
                  </a:lnTo>
                  <a:close/>
                </a:path>
              </a:pathLst>
            </a:custGeom>
            <a:solidFill>
              <a:srgbClr val="6E99D4"/>
            </a:solidFill>
          </p:spPr>
        </p:sp>
        <p:sp>
          <p:nvSpPr>
            <p:cNvPr id="44" name="TextBox 44"/>
            <p:cNvSpPr txBox="1"/>
            <p:nvPr/>
          </p:nvSpPr>
          <p:spPr>
            <a:xfrm>
              <a:off x="0" y="-38100"/>
              <a:ext cx="698500" cy="348921"/>
            </a:xfrm>
            <a:prstGeom prst="rect">
              <a:avLst/>
            </a:prstGeom>
          </p:spPr>
          <p:txBody>
            <a:bodyPr lIns="50800" tIns="50800" rIns="50800" bIns="50800" rtlCol="0" anchor="ctr"/>
            <a:lstStyle/>
            <a:p>
              <a:pPr algn="ctr">
                <a:lnSpc>
                  <a:spcPts val="2239"/>
                </a:lnSpc>
              </a:pPr>
              <a:endParaRPr/>
            </a:p>
          </p:txBody>
        </p:sp>
      </p:grpSp>
      <p:sp>
        <p:nvSpPr>
          <p:cNvPr id="45" name="TextBox 45"/>
          <p:cNvSpPr txBox="1"/>
          <p:nvPr/>
        </p:nvSpPr>
        <p:spPr>
          <a:xfrm>
            <a:off x="1618430" y="4583105"/>
            <a:ext cx="2271561" cy="297517"/>
          </a:xfrm>
          <a:prstGeom prst="rect">
            <a:avLst/>
          </a:prstGeom>
        </p:spPr>
        <p:txBody>
          <a:bodyPr lIns="0" tIns="0" rIns="0" bIns="0" rtlCol="0" anchor="t">
            <a:spAutoFit/>
          </a:bodyPr>
          <a:lstStyle/>
          <a:p>
            <a:pPr algn="l">
              <a:lnSpc>
                <a:spcPts val="2520"/>
              </a:lnSpc>
            </a:pPr>
            <a:r>
              <a:rPr lang="en-US" sz="1800" dirty="0">
                <a:solidFill>
                  <a:srgbClr val="FFFFFF"/>
                </a:solidFill>
                <a:latin typeface="Montserrat Medium" pitchFamily="2" charset="0"/>
              </a:rPr>
              <a:t>Housing policy </a:t>
            </a:r>
          </a:p>
        </p:txBody>
      </p:sp>
      <p:sp>
        <p:nvSpPr>
          <p:cNvPr id="46" name="TextBox 46"/>
          <p:cNvSpPr txBox="1"/>
          <p:nvPr/>
        </p:nvSpPr>
        <p:spPr>
          <a:xfrm>
            <a:off x="1618430" y="6131394"/>
            <a:ext cx="2271561" cy="618118"/>
          </a:xfrm>
          <a:prstGeom prst="rect">
            <a:avLst/>
          </a:prstGeom>
        </p:spPr>
        <p:txBody>
          <a:bodyPr lIns="0" tIns="0" rIns="0" bIns="0" rtlCol="0" anchor="t">
            <a:spAutoFit/>
          </a:bodyPr>
          <a:lstStyle/>
          <a:p>
            <a:pPr algn="l">
              <a:lnSpc>
                <a:spcPts val="2520"/>
              </a:lnSpc>
            </a:pPr>
            <a:r>
              <a:rPr lang="en-US" sz="1800" dirty="0" err="1">
                <a:solidFill>
                  <a:srgbClr val="FFFFFF"/>
                </a:solidFill>
                <a:latin typeface="Montserrat Medium" pitchFamily="2" charset="0"/>
              </a:rPr>
              <a:t>Behavioural</a:t>
            </a:r>
            <a:r>
              <a:rPr lang="en-US" sz="1800" dirty="0">
                <a:solidFill>
                  <a:srgbClr val="FFFFFF"/>
                </a:solidFill>
                <a:latin typeface="Montserrat Medium" pitchFamily="2" charset="0"/>
              </a:rPr>
              <a:t> </a:t>
            </a:r>
            <a:br>
              <a:rPr lang="en-US" sz="1800" dirty="0">
                <a:solidFill>
                  <a:srgbClr val="FFFFFF"/>
                </a:solidFill>
                <a:latin typeface="Montserrat Medium" pitchFamily="2" charset="0"/>
              </a:rPr>
            </a:br>
            <a:r>
              <a:rPr lang="en-US" sz="1800" dirty="0">
                <a:solidFill>
                  <a:srgbClr val="FFFFFF"/>
                </a:solidFill>
                <a:latin typeface="Montserrat Medium" pitchFamily="2" charset="0"/>
              </a:rPr>
              <a:t>Science</a:t>
            </a:r>
          </a:p>
        </p:txBody>
      </p:sp>
      <p:sp>
        <p:nvSpPr>
          <p:cNvPr id="47" name="TextBox 47"/>
          <p:cNvSpPr txBox="1"/>
          <p:nvPr/>
        </p:nvSpPr>
        <p:spPr>
          <a:xfrm>
            <a:off x="1618430" y="7651710"/>
            <a:ext cx="2271561" cy="932307"/>
          </a:xfrm>
          <a:prstGeom prst="rect">
            <a:avLst/>
          </a:prstGeom>
        </p:spPr>
        <p:txBody>
          <a:bodyPr lIns="0" tIns="0" rIns="0" bIns="0" rtlCol="0" anchor="t">
            <a:spAutoFit/>
          </a:bodyPr>
          <a:lstStyle/>
          <a:p>
            <a:pPr>
              <a:lnSpc>
                <a:spcPts val="2520"/>
              </a:lnSpc>
            </a:pPr>
            <a:r>
              <a:rPr lang="en-US" sz="1800" dirty="0">
                <a:solidFill>
                  <a:srgbClr val="FFFFFF"/>
                </a:solidFill>
                <a:latin typeface="Montserrat Medium" pitchFamily="2" charset="0"/>
              </a:rPr>
              <a:t>Data</a:t>
            </a:r>
            <a:br>
              <a:rPr lang="en-US" sz="1800" dirty="0">
                <a:solidFill>
                  <a:srgbClr val="FFFFFF"/>
                </a:solidFill>
                <a:latin typeface="Montserrat Medium" pitchFamily="2" charset="0"/>
              </a:rPr>
            </a:br>
            <a:r>
              <a:rPr lang="en-US" sz="1800" dirty="0">
                <a:solidFill>
                  <a:srgbClr val="FFFFFF"/>
                </a:solidFill>
                <a:latin typeface="Montserrat Medium" pitchFamily="2" charset="0"/>
              </a:rPr>
              <a:t>modelling</a:t>
            </a:r>
          </a:p>
          <a:p>
            <a:pPr algn="l">
              <a:lnSpc>
                <a:spcPts val="2520"/>
              </a:lnSpc>
            </a:pPr>
            <a:endParaRPr lang="en-US" sz="1800" dirty="0">
              <a:solidFill>
                <a:srgbClr val="FFFFFF"/>
              </a:solidFill>
              <a:latin typeface="Montserrat Medium" pitchFamily="2" charset="0"/>
            </a:endParaRPr>
          </a:p>
        </p:txBody>
      </p:sp>
      <p:sp>
        <p:nvSpPr>
          <p:cNvPr id="48" name="TextBox 48"/>
          <p:cNvSpPr txBox="1"/>
          <p:nvPr/>
        </p:nvSpPr>
        <p:spPr>
          <a:xfrm>
            <a:off x="4959198" y="4733824"/>
            <a:ext cx="2271561" cy="297517"/>
          </a:xfrm>
          <a:prstGeom prst="rect">
            <a:avLst/>
          </a:prstGeom>
        </p:spPr>
        <p:txBody>
          <a:bodyPr lIns="0" tIns="0" rIns="0" bIns="0" rtlCol="0" anchor="t">
            <a:spAutoFit/>
          </a:bodyPr>
          <a:lstStyle/>
          <a:p>
            <a:pPr algn="l">
              <a:lnSpc>
                <a:spcPts val="2520"/>
              </a:lnSpc>
            </a:pPr>
            <a:r>
              <a:rPr lang="en-US" sz="1800" dirty="0">
                <a:solidFill>
                  <a:srgbClr val="FFFFFF"/>
                </a:solidFill>
                <a:latin typeface="Montserrat Medium" pitchFamily="2" charset="0"/>
              </a:rPr>
              <a:t>Data collection </a:t>
            </a:r>
          </a:p>
        </p:txBody>
      </p:sp>
      <p:sp>
        <p:nvSpPr>
          <p:cNvPr id="49" name="TextBox 49"/>
          <p:cNvSpPr txBox="1"/>
          <p:nvPr/>
        </p:nvSpPr>
        <p:spPr>
          <a:xfrm>
            <a:off x="4959198" y="6117407"/>
            <a:ext cx="2271561" cy="618118"/>
          </a:xfrm>
          <a:prstGeom prst="rect">
            <a:avLst/>
          </a:prstGeom>
        </p:spPr>
        <p:txBody>
          <a:bodyPr lIns="0" tIns="0" rIns="0" bIns="0" rtlCol="0" anchor="t">
            <a:spAutoFit/>
          </a:bodyPr>
          <a:lstStyle/>
          <a:p>
            <a:pPr algn="l">
              <a:lnSpc>
                <a:spcPts val="2520"/>
              </a:lnSpc>
            </a:pPr>
            <a:r>
              <a:rPr lang="en-US" sz="1800" dirty="0">
                <a:solidFill>
                  <a:srgbClr val="FFFFFF"/>
                </a:solidFill>
                <a:latin typeface="Montserrat Medium" pitchFamily="2" charset="0"/>
              </a:rPr>
              <a:t>Major project evaluation</a:t>
            </a:r>
          </a:p>
        </p:txBody>
      </p:sp>
      <p:sp>
        <p:nvSpPr>
          <p:cNvPr id="50" name="TextBox 50"/>
          <p:cNvSpPr txBox="1"/>
          <p:nvPr/>
        </p:nvSpPr>
        <p:spPr>
          <a:xfrm>
            <a:off x="4959198" y="7808872"/>
            <a:ext cx="2271561" cy="630555"/>
          </a:xfrm>
          <a:prstGeom prst="rect">
            <a:avLst/>
          </a:prstGeom>
        </p:spPr>
        <p:txBody>
          <a:bodyPr lIns="0" tIns="0" rIns="0" bIns="0" rtlCol="0" anchor="t">
            <a:spAutoFit/>
          </a:bodyPr>
          <a:lstStyle/>
          <a:p>
            <a:pPr>
              <a:lnSpc>
                <a:spcPts val="2520"/>
              </a:lnSpc>
            </a:pPr>
            <a:r>
              <a:rPr lang="en-US" sz="1800" dirty="0">
                <a:solidFill>
                  <a:srgbClr val="FFFFFF"/>
                </a:solidFill>
                <a:latin typeface="Montserrat Medium" pitchFamily="2" charset="0"/>
              </a:rPr>
              <a:t>Criminal Justice</a:t>
            </a:r>
          </a:p>
          <a:p>
            <a:pPr algn="l">
              <a:lnSpc>
                <a:spcPts val="2520"/>
              </a:lnSpc>
            </a:pPr>
            <a:endParaRPr lang="en-US" sz="1800" dirty="0">
              <a:solidFill>
                <a:srgbClr val="FFFFFF"/>
              </a:solidFill>
              <a:latin typeface="Montserrat Medium" pitchFamily="2" charset="0"/>
            </a:endParaRPr>
          </a:p>
        </p:txBody>
      </p:sp>
      <p:sp>
        <p:nvSpPr>
          <p:cNvPr id="51" name="TextBox 51"/>
          <p:cNvSpPr txBox="1"/>
          <p:nvPr/>
        </p:nvSpPr>
        <p:spPr>
          <a:xfrm>
            <a:off x="8266177" y="4733824"/>
            <a:ext cx="2271561" cy="297517"/>
          </a:xfrm>
          <a:prstGeom prst="rect">
            <a:avLst/>
          </a:prstGeom>
        </p:spPr>
        <p:txBody>
          <a:bodyPr lIns="0" tIns="0" rIns="0" bIns="0" rtlCol="0" anchor="t">
            <a:spAutoFit/>
          </a:bodyPr>
          <a:lstStyle/>
          <a:p>
            <a:pPr algn="l">
              <a:lnSpc>
                <a:spcPts val="2520"/>
              </a:lnSpc>
            </a:pPr>
            <a:r>
              <a:rPr lang="en-US" sz="1800" dirty="0">
                <a:solidFill>
                  <a:srgbClr val="FFFFFF"/>
                </a:solidFill>
                <a:latin typeface="Montserrat Medium" pitchFamily="2" charset="0"/>
              </a:rPr>
              <a:t>Population trends</a:t>
            </a:r>
          </a:p>
        </p:txBody>
      </p:sp>
      <p:sp>
        <p:nvSpPr>
          <p:cNvPr id="52" name="TextBox 52"/>
          <p:cNvSpPr txBox="1"/>
          <p:nvPr/>
        </p:nvSpPr>
        <p:spPr>
          <a:xfrm>
            <a:off x="8266177" y="6274570"/>
            <a:ext cx="2271561" cy="297517"/>
          </a:xfrm>
          <a:prstGeom prst="rect">
            <a:avLst/>
          </a:prstGeom>
        </p:spPr>
        <p:txBody>
          <a:bodyPr lIns="0" tIns="0" rIns="0" bIns="0" rtlCol="0" anchor="t">
            <a:spAutoFit/>
          </a:bodyPr>
          <a:lstStyle/>
          <a:p>
            <a:pPr algn="l">
              <a:lnSpc>
                <a:spcPts val="2520"/>
              </a:lnSpc>
            </a:pPr>
            <a:r>
              <a:rPr lang="en-US" sz="1800" dirty="0">
                <a:solidFill>
                  <a:srgbClr val="FFFFFF"/>
                </a:solidFill>
                <a:latin typeface="Montserrat Medium" pitchFamily="2" charset="0"/>
              </a:rPr>
              <a:t>Public Health </a:t>
            </a:r>
          </a:p>
        </p:txBody>
      </p:sp>
      <p:sp>
        <p:nvSpPr>
          <p:cNvPr id="53" name="TextBox 53"/>
          <p:cNvSpPr txBox="1"/>
          <p:nvPr/>
        </p:nvSpPr>
        <p:spPr>
          <a:xfrm>
            <a:off x="8266177" y="7651710"/>
            <a:ext cx="2271561" cy="932307"/>
          </a:xfrm>
          <a:prstGeom prst="rect">
            <a:avLst/>
          </a:prstGeom>
        </p:spPr>
        <p:txBody>
          <a:bodyPr lIns="0" tIns="0" rIns="0" bIns="0" rtlCol="0" anchor="t">
            <a:spAutoFit/>
          </a:bodyPr>
          <a:lstStyle/>
          <a:p>
            <a:pPr>
              <a:lnSpc>
                <a:spcPts val="2520"/>
              </a:lnSpc>
            </a:pPr>
            <a:r>
              <a:rPr lang="en-US" sz="1800" dirty="0">
                <a:solidFill>
                  <a:srgbClr val="FFFFFF"/>
                </a:solidFill>
                <a:latin typeface="Montserrat Medium" pitchFamily="2" charset="0"/>
              </a:rPr>
              <a:t>Data </a:t>
            </a:r>
            <a:br>
              <a:rPr lang="en-US" sz="1800" dirty="0">
                <a:solidFill>
                  <a:srgbClr val="FFFFFF"/>
                </a:solidFill>
                <a:latin typeface="Montserrat Medium" pitchFamily="2" charset="0"/>
              </a:rPr>
            </a:br>
            <a:r>
              <a:rPr lang="en-US" sz="1800" dirty="0">
                <a:solidFill>
                  <a:srgbClr val="FFFFFF"/>
                </a:solidFill>
                <a:latin typeface="Montserrat Medium" pitchFamily="2" charset="0"/>
              </a:rPr>
              <a:t>Science</a:t>
            </a:r>
          </a:p>
          <a:p>
            <a:pPr algn="l">
              <a:lnSpc>
                <a:spcPts val="2520"/>
              </a:lnSpc>
            </a:pPr>
            <a:endParaRPr lang="en-US" sz="1800" dirty="0">
              <a:solidFill>
                <a:srgbClr val="FFFFFF"/>
              </a:solidFill>
              <a:latin typeface="Montserrat Medium"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263370" y="0"/>
            <a:ext cx="19152223" cy="10791229"/>
            <a:chOff x="0" y="0"/>
            <a:chExt cx="25536298" cy="14388305"/>
          </a:xfrm>
        </p:grpSpPr>
        <p:pic>
          <p:nvPicPr>
            <p:cNvPr id="3" name="Picture 3"/>
            <p:cNvPicPr>
              <a:picLocks noChangeAspect="1"/>
            </p:cNvPicPr>
            <p:nvPr/>
          </p:nvPicPr>
          <p:blipFill>
            <a:blip r:embed="rId3"/>
            <a:srcRect t="7635" b="7635"/>
            <a:stretch>
              <a:fillRect/>
            </a:stretch>
          </p:blipFill>
          <p:spPr>
            <a:xfrm>
              <a:off x="0" y="0"/>
              <a:ext cx="25536298" cy="14388305"/>
            </a:xfrm>
            <a:prstGeom prst="rect">
              <a:avLst/>
            </a:prstGeom>
          </p:spPr>
        </p:pic>
      </p:grpSp>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AutoShape 5"/>
          <p:cNvSpPr/>
          <p:nvPr/>
        </p:nvSpPr>
        <p:spPr>
          <a:xfrm rot="-5400000">
            <a:off x="16007685" y="3237459"/>
            <a:ext cx="2456682" cy="0"/>
          </a:xfrm>
          <a:prstGeom prst="line">
            <a:avLst/>
          </a:prstGeom>
          <a:ln w="28575" cap="rnd">
            <a:solidFill>
              <a:srgbClr val="FFFFFF"/>
            </a:solidFill>
            <a:prstDash val="solid"/>
            <a:headEnd type="none" w="sm" len="sm"/>
            <a:tailEnd type="none" w="sm" len="sm"/>
          </a:ln>
        </p:spPr>
      </p:sp>
      <p:grpSp>
        <p:nvGrpSpPr>
          <p:cNvPr id="6" name="Group 6"/>
          <p:cNvGrpSpPr/>
          <p:nvPr/>
        </p:nvGrpSpPr>
        <p:grpSpPr>
          <a:xfrm>
            <a:off x="-487237" y="0"/>
            <a:ext cx="10152466" cy="10287000"/>
            <a:chOff x="0" y="0"/>
            <a:chExt cx="2673901" cy="2709333"/>
          </a:xfrm>
        </p:grpSpPr>
        <p:sp>
          <p:nvSpPr>
            <p:cNvPr id="7" name="Freeform 7"/>
            <p:cNvSpPr/>
            <p:nvPr/>
          </p:nvSpPr>
          <p:spPr>
            <a:xfrm>
              <a:off x="0" y="0"/>
              <a:ext cx="2673901" cy="2709333"/>
            </a:xfrm>
            <a:custGeom>
              <a:avLst/>
              <a:gdLst/>
              <a:ahLst/>
              <a:cxnLst/>
              <a:rect l="l" t="t" r="r" b="b"/>
              <a:pathLst>
                <a:path w="2673901" h="2709333">
                  <a:moveTo>
                    <a:pt x="0" y="0"/>
                  </a:moveTo>
                  <a:lnTo>
                    <a:pt x="2673901" y="0"/>
                  </a:lnTo>
                  <a:lnTo>
                    <a:pt x="2673901" y="2709333"/>
                  </a:lnTo>
                  <a:lnTo>
                    <a:pt x="0" y="2709333"/>
                  </a:lnTo>
                  <a:close/>
                </a:path>
              </a:pathLst>
            </a:custGeom>
            <a:solidFill>
              <a:srgbClr val="000000">
                <a:alpha val="64706"/>
              </a:srgbClr>
            </a:solidFill>
          </p:spPr>
        </p:sp>
        <p:sp>
          <p:nvSpPr>
            <p:cNvPr id="8" name="TextBox 8"/>
            <p:cNvSpPr txBox="1"/>
            <p:nvPr/>
          </p:nvSpPr>
          <p:spPr>
            <a:xfrm>
              <a:off x="0" y="-38100"/>
              <a:ext cx="2673901" cy="2747433"/>
            </a:xfrm>
            <a:prstGeom prst="rect">
              <a:avLst/>
            </a:prstGeom>
          </p:spPr>
          <p:txBody>
            <a:bodyPr lIns="50800" tIns="50800" rIns="50800" bIns="50800" rtlCol="0" anchor="ctr"/>
            <a:lstStyle/>
            <a:p>
              <a:pPr algn="ctr">
                <a:lnSpc>
                  <a:spcPts val="3499"/>
                </a:lnSpc>
              </a:pPr>
              <a:endParaRPr/>
            </a:p>
          </p:txBody>
        </p:sp>
      </p:grpSp>
      <p:sp>
        <p:nvSpPr>
          <p:cNvPr id="9" name="AutoShape 9"/>
          <p:cNvSpPr/>
          <p:nvPr/>
        </p:nvSpPr>
        <p:spPr>
          <a:xfrm>
            <a:off x="576581" y="6865327"/>
            <a:ext cx="2261045" cy="0"/>
          </a:xfrm>
          <a:prstGeom prst="line">
            <a:avLst/>
          </a:prstGeom>
          <a:ln w="104775" cap="rnd">
            <a:solidFill>
              <a:srgbClr val="BF311A"/>
            </a:solidFill>
            <a:prstDash val="solid"/>
            <a:headEnd type="none" w="sm" len="sm"/>
            <a:tailEnd type="none" w="sm" len="sm"/>
          </a:ln>
        </p:spPr>
      </p:sp>
      <p:sp>
        <p:nvSpPr>
          <p:cNvPr id="10" name="TextBox 10"/>
          <p:cNvSpPr txBox="1"/>
          <p:nvPr/>
        </p:nvSpPr>
        <p:spPr>
          <a:xfrm>
            <a:off x="576580" y="2863232"/>
            <a:ext cx="8880649" cy="2962349"/>
          </a:xfrm>
          <a:prstGeom prst="rect">
            <a:avLst/>
          </a:prstGeom>
        </p:spPr>
        <p:txBody>
          <a:bodyPr lIns="0" tIns="0" rIns="0" bIns="0" rtlCol="0" anchor="t">
            <a:spAutoFit/>
          </a:bodyPr>
          <a:lstStyle/>
          <a:p>
            <a:pPr>
              <a:lnSpc>
                <a:spcPts val="7652"/>
              </a:lnSpc>
            </a:pPr>
            <a:r>
              <a:rPr lang="en-US" sz="7576" dirty="0">
                <a:solidFill>
                  <a:srgbClr val="FFFFFF"/>
                </a:solidFill>
                <a:latin typeface="HelveticaNeue 1"/>
              </a:rPr>
              <a:t>About the GSR Research Officer Scheme</a:t>
            </a:r>
          </a:p>
        </p:txBody>
      </p:sp>
      <p:sp>
        <p:nvSpPr>
          <p:cNvPr id="11" name="TextBox 11"/>
          <p:cNvSpPr txBox="1"/>
          <p:nvPr/>
        </p:nvSpPr>
        <p:spPr>
          <a:xfrm>
            <a:off x="576581" y="7308240"/>
            <a:ext cx="8880649" cy="1313501"/>
          </a:xfrm>
          <a:prstGeom prst="rect">
            <a:avLst/>
          </a:prstGeom>
        </p:spPr>
        <p:txBody>
          <a:bodyPr lIns="0" tIns="0" rIns="0" bIns="0" rtlCol="0" anchor="t">
            <a:spAutoFit/>
          </a:bodyPr>
          <a:lstStyle/>
          <a:p>
            <a:pPr>
              <a:lnSpc>
                <a:spcPts val="3499"/>
              </a:lnSpc>
            </a:pPr>
            <a:r>
              <a:rPr lang="en-US" sz="2499" dirty="0">
                <a:solidFill>
                  <a:srgbClr val="FFFFFF"/>
                </a:solidFill>
                <a:latin typeface="Montserrat"/>
              </a:rPr>
              <a:t>Applications open: </a:t>
            </a:r>
            <a:r>
              <a:rPr lang="en-US" sz="2499" dirty="0">
                <a:solidFill>
                  <a:srgbClr val="FFFFFF"/>
                </a:solidFill>
                <a:latin typeface="Montserrat Bold"/>
              </a:rPr>
              <a:t>19 February 2024</a:t>
            </a:r>
          </a:p>
          <a:p>
            <a:pPr>
              <a:lnSpc>
                <a:spcPts val="3499"/>
              </a:lnSpc>
            </a:pPr>
            <a:r>
              <a:rPr lang="en-US" sz="2450" dirty="0">
                <a:solidFill>
                  <a:srgbClr val="FFFFFF"/>
                </a:solidFill>
                <a:latin typeface="Montserrat"/>
              </a:rPr>
              <a:t>Applications close: </a:t>
            </a:r>
            <a:r>
              <a:rPr lang="en-US" sz="2450" dirty="0">
                <a:solidFill>
                  <a:srgbClr val="FFFFFF"/>
                </a:solidFill>
                <a:latin typeface="Montserrat Bold"/>
              </a:rPr>
              <a:t>18 March 2024, 23:55pm</a:t>
            </a:r>
          </a:p>
          <a:p>
            <a:pPr>
              <a:lnSpc>
                <a:spcPts val="3499"/>
              </a:lnSpc>
            </a:pPr>
            <a:endParaRPr lang="en-US" sz="2499" dirty="0">
              <a:solidFill>
                <a:srgbClr val="FFFFFF"/>
              </a:solidFill>
              <a:latin typeface="Montserrat Bold"/>
            </a:endParaRPr>
          </a:p>
        </p:txBody>
      </p:sp>
      <p:grpSp>
        <p:nvGrpSpPr>
          <p:cNvPr id="20" name="Group 20"/>
          <p:cNvGrpSpPr/>
          <p:nvPr/>
        </p:nvGrpSpPr>
        <p:grpSpPr>
          <a:xfrm>
            <a:off x="576581" y="544076"/>
            <a:ext cx="1140303" cy="1140303"/>
            <a:chOff x="0" y="0"/>
            <a:chExt cx="1520404" cy="1520404"/>
          </a:xfrm>
        </p:grpSpPr>
        <p:sp>
          <p:nvSpPr>
            <p:cNvPr id="21" name="Freeform 21"/>
            <p:cNvSpPr/>
            <p:nvPr/>
          </p:nvSpPr>
          <p:spPr>
            <a:xfrm>
              <a:off x="0" y="0"/>
              <a:ext cx="1520404" cy="1520404"/>
            </a:xfrm>
            <a:custGeom>
              <a:avLst/>
              <a:gdLst/>
              <a:ahLst/>
              <a:cxnLst/>
              <a:rect l="l" t="t" r="r" b="b"/>
              <a:pathLst>
                <a:path w="1520404" h="1520404">
                  <a:moveTo>
                    <a:pt x="0" y="0"/>
                  </a:moveTo>
                  <a:lnTo>
                    <a:pt x="1520404" y="0"/>
                  </a:lnTo>
                  <a:lnTo>
                    <a:pt x="1520404" y="1520404"/>
                  </a:lnTo>
                  <a:lnTo>
                    <a:pt x="0" y="1520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a:off x="149589" y="265896"/>
              <a:ext cx="1221226" cy="988612"/>
            </a:xfrm>
            <a:custGeom>
              <a:avLst/>
              <a:gdLst/>
              <a:ahLst/>
              <a:cxnLst/>
              <a:rect l="l" t="t" r="r" b="b"/>
              <a:pathLst>
                <a:path w="1221226" h="988612">
                  <a:moveTo>
                    <a:pt x="0" y="0"/>
                  </a:moveTo>
                  <a:lnTo>
                    <a:pt x="1221226" y="0"/>
                  </a:lnTo>
                  <a:lnTo>
                    <a:pt x="1221226" y="988612"/>
                  </a:lnTo>
                  <a:lnTo>
                    <a:pt x="0" y="988612"/>
                  </a:lnTo>
                  <a:lnTo>
                    <a:pt x="0" y="0"/>
                  </a:lnTo>
                  <a:close/>
                </a:path>
              </a:pathLst>
            </a:custGeom>
            <a:blipFill>
              <a:blip r:embed="rId8"/>
              <a:stretch>
                <a:fillRect/>
              </a:stretch>
            </a:blipFill>
          </p:spPr>
        </p:sp>
      </p:grpSp>
    </p:spTree>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lc_EmailBCC xmlns="http://schemas.microsoft.com/sharepoint/v3" xsi:nil="true"/>
    <TaxCatchAll xmlns="8485635d-cf54-460b-8438-0e2015e08040">
      <Value>6</Value>
      <Value>5</Value>
      <Value>26</Value>
      <Value>2</Value>
      <Value>8</Value>
    </TaxCatchAll>
    <lcf76f155ced4ddcb4097134ff3c332f xmlns="ad786c15-a2fd-46ba-929f-26c52cbfa212">
      <Terms xmlns="http://schemas.microsoft.com/office/infopath/2007/PartnerControls"/>
    </lcf76f155ced4ddcb4097134ff3c332f>
    <dlc_EmailReceivedUTC xmlns="http://schemas.microsoft.com/sharepoint/v3" xsi:nil="true"/>
    <HMT_ClosedbyOrig xmlns="8485635d-cf54-460b-8438-0e2015e08040">
      <UserInfo>
        <DisplayName/>
        <AccountId xsi:nil="true"/>
        <AccountType/>
      </UserInfo>
    </HMT_ClosedbyOrig>
    <dlc_EmailSentUTC xmlns="http://schemas.microsoft.com/sharepoint/v3" xsi:nil="true"/>
    <dlc_EmailSubject xmlns="http://schemas.microsoft.com/sharepoint/v3" xsi:nil="true"/>
    <HMT_DocumentTypeHTField0 xmlns="8485635d-cf54-460b-8438-0e2015e08040">
      <Terms xmlns="http://schemas.microsoft.com/office/infopath/2007/PartnerControls">
        <TermInfo xmlns="http://schemas.microsoft.com/office/infopath/2007/PartnerControls">
          <TermName xmlns="http://schemas.microsoft.com/office/infopath/2007/PartnerControls">Other</TermName>
          <TermId xmlns="http://schemas.microsoft.com/office/infopath/2007/PartnerControls">c235b5c2-f697-427b-a70a-43d69599f998</TermId>
        </TermInfo>
      </Terms>
    </HMT_DocumentTypeHTField0>
    <dlc_EmailTo xmlns="http://schemas.microsoft.com/sharepoint/v3" xsi:nil="true"/>
    <dlc_EmailFrom xmlns="http://schemas.microsoft.com/sharepoint/v3" xsi:nil="true"/>
    <dlc_EmailCC xmlns="http://schemas.microsoft.com/sharepoint/v3" xsi:nil="true"/>
    <dlc_EmailMailbox xmlns="http://schemas.microsoft.com/sharepoint/v3">
      <UserInfo>
        <DisplayName/>
        <AccountId xsi:nil="true"/>
        <AccountType/>
      </UserInfo>
    </dlc_EmailMailbox>
    <HMT_Topic xmlns="8485635d-cf54-460b-8438-0e2015e08040">Talent and L&amp;D</HMT_Topic>
    <HMT_SubTeamHTField0 xmlns="8485635d-cf54-460b-8438-0e2015e08040">
      <Terms xmlns="http://schemas.microsoft.com/office/infopath/2007/PartnerControls"/>
    </HMT_SubTeamHTField0>
    <HMT_Record xmlns="8485635d-cf54-460b-8438-0e2015e08040">true</HMT_Record>
    <HMT_LegacySensitive xmlns="8485635d-cf54-460b-8438-0e2015e08040">false</HMT_LegacySensitive>
    <HMT_TeamHTField0 xmlns="8485635d-cf54-460b-8438-0e2015e08040">
      <Terms xmlns="http://schemas.microsoft.com/office/infopath/2007/PartnerControls">
        <TermInfo xmlns="http://schemas.microsoft.com/office/infopath/2007/PartnerControls">
          <TermName xmlns="http://schemas.microsoft.com/office/infopath/2007/PartnerControls">Government Economic ＆ Social Research Unit</TermName>
          <TermId xmlns="http://schemas.microsoft.com/office/infopath/2007/PartnerControls">e9698f9f-5a72-4686-bf1a-41d766a13c02</TermId>
        </TermInfo>
      </Terms>
    </HMT_TeamHTField0>
    <HMT_CategoryHTField0 xmlns="8485635d-cf54-460b-8438-0e2015e08040">
      <Terms xmlns="http://schemas.microsoft.com/office/infopath/2007/PartnerControls">
        <TermInfo xmlns="http://schemas.microsoft.com/office/infopath/2007/PartnerControls">
          <TermName xmlns="http://schemas.microsoft.com/office/infopath/2007/PartnerControls">Policy Document Types</TermName>
          <TermId xmlns="http://schemas.microsoft.com/office/infopath/2007/PartnerControls">bd4325a7-7f6a-48f9-b0dc-cc3aef626e65</TermId>
        </TermInfo>
      </Terms>
    </HMT_CategoryHTField0>
    <HMT_Theme xmlns="8485635d-cf54-460b-8438-0e2015e08040">GESR</HMT_Theme>
    <HMT_SubTopic xmlns="8485635d-cf54-460b-8438-0e2015e08040">GSRDAP</HMT_SubTopic>
    <HMT_ClosedArchive xmlns="8485635d-cf54-460b-8438-0e2015e08040">false</HMT_ClosedArchive>
    <b9c42a306c8b47fcbaf8a41a71352f3a xmlns="8485635d-cf54-460b-8438-0e2015e08040">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0c3401bb-744b-4660-997f-fc50d910db48</TermId>
        </TermInfo>
      </Terms>
    </b9c42a306c8b47fcbaf8a41a71352f3a>
    <HMT_GroupHTField0 xmlns="8485635d-cf54-460b-8438-0e2015e08040">
      <Terms xmlns="http://schemas.microsoft.com/office/infopath/2007/PartnerControls">
        <TermInfo xmlns="http://schemas.microsoft.com/office/infopath/2007/PartnerControls">
          <TermName xmlns="http://schemas.microsoft.com/office/infopath/2007/PartnerControls">Economics</TermName>
          <TermId xmlns="http://schemas.microsoft.com/office/infopath/2007/PartnerControls">947aaa66-dd74-46b1-9cee-e42e6e0aa9c1</TermId>
        </TermInfo>
      </Terms>
    </HMT_GroupHTField0>
    <HMT_LegacyRecord xmlns="8485635d-cf54-460b-8438-0e2015e08040">false</HMT_LegacyRecord>
  </documentManagement>
</p:properties>
</file>

<file path=customXml/item3.xml><?xml version="1.0" encoding="utf-8"?>
<ct:contentTypeSchema xmlns:ct="http://schemas.microsoft.com/office/2006/metadata/contentType" xmlns:ma="http://schemas.microsoft.com/office/2006/metadata/properties/metaAttributes" ct:_="" ma:_="" ma:contentTypeName="HMT Document" ma:contentTypeID="0x010100672A3FCA98991645BE083C320B7539B70073E2331C55A74AA0969608FB8C0629F6004DA9241EAB763D4D9F097F0FABA8EB4A" ma:contentTypeVersion="2173" ma:contentTypeDescription="Create an InfoStore Document" ma:contentTypeScope="" ma:versionID="a73ca6572847d92217c953d0a77147ef">
  <xsd:schema xmlns:xsd="http://www.w3.org/2001/XMLSchema" xmlns:xs="http://www.w3.org/2001/XMLSchema" xmlns:p="http://schemas.microsoft.com/office/2006/metadata/properties" xmlns:ns1="8485635d-cf54-460b-8438-0e2015e08040" xmlns:ns2="http://schemas.microsoft.com/sharepoint/v3" xmlns:ns3="ad786c15-a2fd-46ba-929f-26c52cbfa212" targetNamespace="http://schemas.microsoft.com/office/2006/metadata/properties" ma:root="true" ma:fieldsID="7f6e4e9d66551e56b351f96aba877f98" ns1:_="" ns2:_="" ns3:_="">
    <xsd:import namespace="8485635d-cf54-460b-8438-0e2015e08040"/>
    <xsd:import namespace="http://schemas.microsoft.com/sharepoint/v3"/>
    <xsd:import namespace="ad786c15-a2fd-46ba-929f-26c52cbfa212"/>
    <xsd:element name="properties">
      <xsd:complexType>
        <xsd:sequence>
          <xsd:element name="documentManagement">
            <xsd:complexType>
              <xsd:all>
                <xsd:element ref="ns1:HMT_DocumentTypeHTField0" minOccurs="0"/>
                <xsd:element ref="ns1:HMT_Record" minOccurs="0"/>
                <xsd:element ref="ns1:HMT_GroupHTField0" minOccurs="0"/>
                <xsd:element ref="ns1:HMT_TeamHTField0" minOccurs="0"/>
                <xsd:element ref="ns1:HMT_SubTeamHTField0" minOccurs="0"/>
                <xsd:element ref="ns1:HMT_Theme" minOccurs="0"/>
                <xsd:element ref="ns1:HMT_Topic" minOccurs="0"/>
                <xsd:element ref="ns1:HMT_SubTopic" minOccurs="0"/>
                <xsd:element ref="ns1:HMT_CategoryHTField0" minOccurs="0"/>
                <xsd:element ref="ns1:HMT_ClosedOn" minOccurs="0"/>
                <xsd:element ref="ns1:HMT_DeletedOn" minOccurs="0"/>
                <xsd:element ref="ns1:HMT_ArchivedOn" minOccurs="0"/>
                <xsd:element ref="ns1:HMT_LegacyItemID" minOccurs="0"/>
                <xsd:element ref="ns1:HMT_LegacyCreatedBy" minOccurs="0"/>
                <xsd:element ref="ns1:HMT_LegacyModifiedBy" minOccurs="0"/>
                <xsd:element ref="ns1:HMT_LegacyOrigSource" minOccurs="0"/>
                <xsd:element ref="ns1:HMT_LegacyExtRef" minOccurs="0"/>
                <xsd:element ref="ns1:HMT_LegacySensitive" minOccurs="0"/>
                <xsd:element ref="ns1:HMT_LegacyRecord" minOccurs="0"/>
                <xsd:element ref="ns1:HMT_Audit" minOccurs="0"/>
                <xsd:element ref="ns1:HMT_ClosedBy" minOccurs="0"/>
                <xsd:element ref="ns1:HMT_ArchivedBy" minOccurs="0"/>
                <xsd:element ref="ns1:HMT_ClosedArchive" minOccurs="0"/>
                <xsd:element ref="ns1:HMT_ClosedOnOrig" minOccurs="0"/>
                <xsd:element ref="ns1:HMT_ClosedbyOrig" minOccurs="0"/>
                <xsd:element ref="ns1:_dlc_DocId" minOccurs="0"/>
                <xsd:element ref="ns1:_dlc_DocIdUrl" minOccurs="0"/>
                <xsd:element ref="ns1:_dlc_DocIdPersistId" minOccurs="0"/>
                <xsd:element ref="ns1:TaxCatchAll" minOccurs="0"/>
                <xsd:element ref="ns1:TaxCatchAllLabel" minOccurs="0"/>
                <xsd:element ref="ns2:dlc_EmailSubject" minOccurs="0"/>
                <xsd:element ref="ns2:dlc_EmailMailbox" minOccurs="0"/>
                <xsd:element ref="ns2:dlc_EmailTo" minOccurs="0"/>
                <xsd:element ref="ns2:dlc_EmailFrom" minOccurs="0"/>
                <xsd:element ref="ns2:dlc_EmailBCC" minOccurs="0"/>
                <xsd:element ref="ns2:dlc_EmailCC" minOccurs="0"/>
                <xsd:element ref="ns1:b9c42a306c8b47fcbaf8a41a71352f3a" minOccurs="0"/>
                <xsd:element ref="ns2:dlc_EmailSentUTC" minOccurs="0"/>
                <xsd:element ref="ns2:dlc_EmailReceivedUTC"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ServiceOCR" minOccurs="0"/>
                <xsd:element ref="ns1:SharedWithUsers" minOccurs="0"/>
                <xsd:element ref="ns1:SharedWithDetails"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85635d-cf54-460b-8438-0e2015e08040" elementFormDefault="qualified">
    <xsd:import namespace="http://schemas.microsoft.com/office/2006/documentManagement/types"/>
    <xsd:import namespace="http://schemas.microsoft.com/office/infopath/2007/PartnerControls"/>
    <xsd:element name="HMT_DocumentTypeHTField0" ma:index="1" nillable="true" ma:taxonomy="true" ma:internalName="HMT_DocumentTypeHTField0" ma:taxonomyFieldName="HMT_DocumentType" ma:displayName="Document Type" ma:indexed="true" ma:default="-1;#Other|c235b5c2-f697-427b-a70a-43d69599f998" ma:fieldId="{64e205a0-0872-4e26-9aef-64ca7bdb5848}" ma:sspId="9002b6cd-6bc3-456d-8dd0-19fe32dddaf9" ma:termSetId="b6f1e53f-947f-4b4b-98bb-41ceeb10f910" ma:anchorId="bd4325a7-7f6a-48f9-b0dc-cc3aef626e65" ma:open="false" ma:isKeyword="false">
      <xsd:complexType>
        <xsd:sequence>
          <xsd:element ref="pc:Terms" minOccurs="0" maxOccurs="1"/>
        </xsd:sequence>
      </xsd:complexType>
    </xsd:element>
    <xsd:element name="HMT_Record" ma:index="2" nillable="true" ma:displayName="Record" ma:description="Is this document a record?" ma:hidden="true" ma:internalName="HMT_Record" ma:readOnly="true">
      <xsd:simpleType>
        <xsd:restriction base="dms:Boolean"/>
      </xsd:simpleType>
    </xsd:element>
    <xsd:element name="HMT_GroupHTField0" ma:index="4" nillable="true" ma:taxonomy="true" ma:internalName="HMT_GroupHTField0" ma:taxonomyFieldName="HMT_Group" ma:displayName="Organisation unit" ma:indexed="true" ma:readOnly="true" ma:default="" ma:fieldId="{0727aac2-e220-4289-aa2b-5b6dcdadae03}" ma:sspId="9002b6cd-6bc3-456d-8dd0-19fe32dddaf9" ma:termSetId="bfb00256-4f71-4b34-808b-e2a5e274e13b" ma:anchorId="00000000-0000-0000-0000-000000000000" ma:open="false" ma:isKeyword="false">
      <xsd:complexType>
        <xsd:sequence>
          <xsd:element ref="pc:Terms" minOccurs="0" maxOccurs="1"/>
        </xsd:sequence>
      </xsd:complexType>
    </xsd:element>
    <xsd:element name="HMT_TeamHTField0" ma:index="6" nillable="true" ma:taxonomy="true" ma:internalName="HMT_TeamHTField0" ma:taxonomyFieldName="HMT_Team" ma:displayName="Team" ma:indexed="true" ma:readOnly="true" ma:default="" ma:fieldId="{2eefa5c6-211a-4a5e-9a50-7e1c1c1599ef}" ma:sspId="9002b6cd-6bc3-456d-8dd0-19fe32dddaf9" ma:termSetId="bfb00256-4f71-4b34-808b-e2a5e274e13b" ma:anchorId="00000000-0000-0000-0000-000000000000" ma:open="false" ma:isKeyword="false">
      <xsd:complexType>
        <xsd:sequence>
          <xsd:element ref="pc:Terms" minOccurs="0" maxOccurs="1"/>
        </xsd:sequence>
      </xsd:complexType>
    </xsd:element>
    <xsd:element name="HMT_SubTeamHTField0" ma:index="8" nillable="true" ma:taxonomy="true" ma:internalName="HMT_SubTeamHTField0" ma:taxonomyFieldName="HMT_SubTeam" ma:displayName="Sub Team" ma:indexed="true" ma:readOnly="true" ma:default="" ma:fieldId="{1b8bc039-1a2e-4089-a24d-47de9e4a6672}" ma:sspId="9002b6cd-6bc3-456d-8dd0-19fe32dddaf9" ma:termSetId="bfb00256-4f71-4b34-808b-e2a5e274e13b" ma:anchorId="00000000-0000-0000-0000-000000000000" ma:open="false" ma:isKeyword="false">
      <xsd:complexType>
        <xsd:sequence>
          <xsd:element ref="pc:Terms" minOccurs="0" maxOccurs="1"/>
        </xsd:sequence>
      </xsd:complexType>
    </xsd:element>
    <xsd:element name="HMT_Theme" ma:index="9" nillable="true" ma:displayName="Library" ma:description="Document library theme" ma:hidden="true" ma:internalName="HMT_Theme" ma:readOnly="true">
      <xsd:simpleType>
        <xsd:restriction base="dms:Text"/>
      </xsd:simpleType>
    </xsd:element>
    <xsd:element name="HMT_Topic" ma:index="10" nillable="true" ma:displayName="Topic" ma:description="Topic" ma:hidden="true" ma:indexed="true" ma:internalName="HMT_Topic" ma:readOnly="true">
      <xsd:simpleType>
        <xsd:restriction base="dms:Text"/>
      </xsd:simpleType>
    </xsd:element>
    <xsd:element name="HMT_SubTopic" ma:index="11" nillable="true" ma:displayName="Sub Topic" ma:description="Sub topic" ma:hidden="true" ma:internalName="HMT_SubTopic" ma:readOnly="true">
      <xsd:simpleType>
        <xsd:restriction base="dms:Text"/>
      </xsd:simpleType>
    </xsd:element>
    <xsd:element name="HMT_CategoryHTField0" ma:index="13" nillable="true" ma:taxonomy="true" ma:internalName="HMT_CategoryHTField0" ma:taxonomyFieldName="HMT_Category" ma:displayName="Category" ma:indexed="true" ma:readOnly="true" ma:default="" ma:fieldId="{03bf77b0-a02d-47ea-8bec-4fb357d1f3ee}" ma:sspId="9002b6cd-6bc3-456d-8dd0-19fe32dddaf9" ma:termSetId="b6f1e53f-947f-4b4b-98bb-41ceeb10f910" ma:anchorId="00000000-0000-0000-0000-000000000000" ma:open="false" ma:isKeyword="false">
      <xsd:complexType>
        <xsd:sequence>
          <xsd:element ref="pc:Terms" minOccurs="0" maxOccurs="1"/>
        </xsd:sequence>
      </xsd:complexType>
    </xsd:element>
    <xsd:element name="HMT_ClosedOn" ma:index="15" nillable="true" ma:displayName="Closed On" ma:description="The date this item was closed on" ma:format="DateTime" ma:hidden="true" ma:internalName="HMT_ClosedOn" ma:readOnly="true">
      <xsd:simpleType>
        <xsd:restriction base="dms:DateTime"/>
      </xsd:simpleType>
    </xsd:element>
    <xsd:element name="HMT_DeletedOn" ma:index="16" nillable="true" ma:displayName="Deleted On" ma:description="The date this item was deleted on" ma:format="DateTime" ma:hidden="true" ma:internalName="HMT_DeletedOn" ma:readOnly="true">
      <xsd:simpleType>
        <xsd:restriction base="dms:DateTime"/>
      </xsd:simpleType>
    </xsd:element>
    <xsd:element name="HMT_ArchivedOn" ma:index="17" nillable="true" ma:displayName="Archived On" ma:description="The date this item was archived on" ma:format="DateTime" ma:hidden="true" ma:internalName="HMT_ArchivedOn" ma:readOnly="true">
      <xsd:simpleType>
        <xsd:restriction base="dms:DateTime"/>
      </xsd:simpleType>
    </xsd:element>
    <xsd:element name="HMT_LegacyItemID" ma:index="18" nillable="true" ma:displayName="Legacy Item ID" ma:hidden="true" ma:internalName="HMT_LegacyItemID" ma:readOnly="true">
      <xsd:simpleType>
        <xsd:restriction base="dms:Text"/>
      </xsd:simpleType>
    </xsd:element>
    <xsd:element name="HMT_LegacyCreatedBy" ma:index="19" nillable="true" ma:displayName="Legacy Created By" ma:hidden="true" ma:internalName="HMT_LegacyCreatedBy" ma:readOnly="true">
      <xsd:simpleType>
        <xsd:restriction base="dms:Text"/>
      </xsd:simpleType>
    </xsd:element>
    <xsd:element name="HMT_LegacyModifiedBy" ma:index="20" nillable="true" ma:displayName="Legacy Modified By" ma:hidden="true" ma:internalName="HMT_LegacyModifiedBy" ma:readOnly="true">
      <xsd:simpleType>
        <xsd:restriction base="dms:Text"/>
      </xsd:simpleType>
    </xsd:element>
    <xsd:element name="HMT_LegacyOrigSource" ma:index="21" nillable="true" ma:displayName="Original Source" ma:hidden="true" ma:internalName="HMT_LegacyOrigSource" ma:readOnly="true">
      <xsd:simpleType>
        <xsd:restriction base="dms:Text"/>
      </xsd:simpleType>
    </xsd:element>
    <xsd:element name="HMT_LegacyExtRef" ma:index="22" nillable="true" ma:displayName="External Reference" ma:hidden="true" ma:internalName="HMT_LegacyExtRef" ma:readOnly="true">
      <xsd:simpleType>
        <xsd:restriction base="dms:Text"/>
      </xsd:simpleType>
    </xsd:element>
    <xsd:element name="HMT_LegacySensitive" ma:index="23" nillable="true" ma:displayName="Sensitive Item" ma:default="0" ma:hidden="true" ma:internalName="HMT_LegacySensitive" ma:readOnly="true">
      <xsd:simpleType>
        <xsd:restriction base="dms:Boolean"/>
      </xsd:simpleType>
    </xsd:element>
    <xsd:element name="HMT_LegacyRecord" ma:index="24" nillable="true" ma:displayName="Legacy Record" ma:default="0" ma:hidden="true" ma:internalName="HMT_LegacyRecord" ma:readOnly="true">
      <xsd:simpleType>
        <xsd:restriction base="dms:Boolean"/>
      </xsd:simpleType>
    </xsd:element>
    <xsd:element name="HMT_Audit" ma:index="25" nillable="true" ma:displayName="Audit Log" ma:description="Audit Log" ma:internalName="HMT_Audit" ma:readOnly="true">
      <xsd:simpleType>
        <xsd:restriction base="dms:Note">
          <xsd:maxLength value="255"/>
        </xsd:restriction>
      </xsd:simpleType>
    </xsd:element>
    <xsd:element name="HMT_ClosedBy" ma:index="26" nillable="true" ma:displayName="Closed By" ma:description="Who closed this item" ma:hidden="true" ma:list="UserInfo" ma:internalName="HMT_Closed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HMT_ArchivedBy" ma:index="27" nillable="true" ma:displayName="Archived By" ma:description="Who archived this item" ma:hidden="true" ma:list="UserInfo" ma:internalName="HMT_Archived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HMT_ClosedArchive" ma:index="28" nillable="true" ma:displayName="Closed Archive" ma:default="0" ma:description="Item sent to closed archive" ma:hidden="true" ma:internalName="HMT_ClosedArchive" ma:readOnly="true">
      <xsd:simpleType>
        <xsd:restriction base="dms:Boolean"/>
      </xsd:simpleType>
    </xsd:element>
    <xsd:element name="HMT_ClosedOnOrig" ma:index="29" nillable="true" ma:displayName="Original Closed On" ma:description="The date this item was originally closed on" ma:format="DateTime" ma:hidden="true" ma:internalName="HMT_ClosedOnOrig" ma:readOnly="true">
      <xsd:simpleType>
        <xsd:restriction base="dms:DateTime"/>
      </xsd:simpleType>
    </xsd:element>
    <xsd:element name="HMT_ClosedbyOrig" ma:index="30" nillable="true" ma:displayName="Original Closed By" ma:description="Who originally closed this item" ma:hidden="true" ma:list="UserInfo" ma:internalName="HMT_ClosedbyOri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32" nillable="true" ma:displayName="Document ID Value" ma:description="The value of the document ID assigned to this item." ma:internalName="_dlc_DocId" ma:readOnly="true">
      <xsd:simpleType>
        <xsd:restriction base="dms:Text"/>
      </xsd:simpleType>
    </xsd:element>
    <xsd:element name="_dlc_DocIdUrl" ma:index="3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4" nillable="true" ma:displayName="Persist ID" ma:description="Keep ID on add." ma:hidden="true" ma:internalName="_dlc_DocIdPersistId" ma:readOnly="true">
      <xsd:simpleType>
        <xsd:restriction base="dms:Boolean"/>
      </xsd:simpleType>
    </xsd:element>
    <xsd:element name="TaxCatchAll" ma:index="36" nillable="true" ma:displayName="Taxonomy Catch All Column" ma:hidden="true" ma:list="{872195d9-1d2a-4325-8e18-c421637d4c31}" ma:internalName="TaxCatchAll" ma:showField="CatchAllData" ma:web="8485635d-cf54-460b-8438-0e2015e08040">
      <xsd:complexType>
        <xsd:complexContent>
          <xsd:extension base="dms:MultiChoiceLookup">
            <xsd:sequence>
              <xsd:element name="Value" type="dms:Lookup" maxOccurs="unbounded" minOccurs="0" nillable="true"/>
            </xsd:sequence>
          </xsd:extension>
        </xsd:complexContent>
      </xsd:complexType>
    </xsd:element>
    <xsd:element name="TaxCatchAllLabel" ma:index="37" nillable="true" ma:displayName="Taxonomy Catch All Column1" ma:hidden="true" ma:list="{872195d9-1d2a-4325-8e18-c421637d4c31}" ma:internalName="TaxCatchAllLabel" ma:readOnly="true" ma:showField="CatchAllDataLabel" ma:web="8485635d-cf54-460b-8438-0e2015e08040">
      <xsd:complexType>
        <xsd:complexContent>
          <xsd:extension base="dms:MultiChoiceLookup">
            <xsd:sequence>
              <xsd:element name="Value" type="dms:Lookup" maxOccurs="unbounded" minOccurs="0" nillable="true"/>
            </xsd:sequence>
          </xsd:extension>
        </xsd:complexContent>
      </xsd:complexType>
    </xsd:element>
    <xsd:element name="b9c42a306c8b47fcbaf8a41a71352f3a" ma:index="51" nillable="true" ma:taxonomy="true" ma:internalName="b9c42a306c8b47fcbaf8a41a71352f3a" ma:taxonomyFieldName="HMT_Classification" ma:displayName="Classification" ma:indexed="true" ma:readOnly="true" ma:default="" ma:fieldId="{b9c42a30-6c8b-47fc-baf8-a41a71352f3a}" ma:sspId="9002b6cd-6bc3-456d-8dd0-19fe32dddaf9" ma:termSetId="7a69d7dc-39ad-4ce6-95e5-a2714f1574de" ma:anchorId="00000000-0000-0000-0000-000000000000" ma:open="false" ma:isKeyword="false">
      <xsd:complexType>
        <xsd:sequence>
          <xsd:element ref="pc:Terms" minOccurs="0" maxOccurs="1"/>
        </xsd:sequence>
      </xsd:complexType>
    </xsd:element>
    <xsd:element name="SharedWithUsers" ma:index="6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lc_EmailSubject" ma:index="44" nillable="true" ma:displayName="Subject" ma:internalName="dlc_EmailSubject">
      <xsd:simpleType>
        <xsd:restriction base="dms:Text">
          <xsd:maxLength value="255"/>
        </xsd:restriction>
      </xsd:simpleType>
    </xsd:element>
    <xsd:element name="dlc_EmailMailbox" ma:index="46" nillable="true" ma:displayName="Submitter" ma:description="" ma:internalName="dlc_EmailMailbox">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lc_EmailTo" ma:index="47" nillable="true" ma:displayName="To" ma:internalName="dlc_EmailTo">
      <xsd:simpleType>
        <xsd:restriction base="dms:Text">
          <xsd:maxLength value="255"/>
        </xsd:restriction>
      </xsd:simpleType>
    </xsd:element>
    <xsd:element name="dlc_EmailFrom" ma:index="48" nillable="true" ma:displayName="From" ma:internalName="dlc_EmailFrom">
      <xsd:simpleType>
        <xsd:restriction base="dms:Text">
          <xsd:maxLength value="255"/>
        </xsd:restriction>
      </xsd:simpleType>
    </xsd:element>
    <xsd:element name="dlc_EmailBCC" ma:index="49" nillable="true" ma:displayName="BCC" ma:internalName="dlc_EmailBCC">
      <xsd:simpleType>
        <xsd:restriction base="dms:Note">
          <xsd:maxLength value="1024"/>
        </xsd:restriction>
      </xsd:simpleType>
    </xsd:element>
    <xsd:element name="dlc_EmailCC" ma:index="50" nillable="true" ma:displayName="CC" ma:internalName="dlc_EmailCC">
      <xsd:simpleType>
        <xsd:restriction base="dms:Note">
          <xsd:maxLength value="1024"/>
        </xsd:restriction>
      </xsd:simpleType>
    </xsd:element>
    <xsd:element name="dlc_EmailSentUTC" ma:index="52" nillable="true" ma:displayName="Date Sent" ma:internalName="dlc_EmailSentUTC">
      <xsd:simpleType>
        <xsd:restriction base="dms:DateTime"/>
      </xsd:simpleType>
    </xsd:element>
    <xsd:element name="dlc_EmailReceivedUTC" ma:index="53" nillable="true" ma:displayName="Date Received" ma:internalName="dlc_EmailReceivedUTC">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d786c15-a2fd-46ba-929f-26c52cbfa212" elementFormDefault="qualified">
    <xsd:import namespace="http://schemas.microsoft.com/office/2006/documentManagement/types"/>
    <xsd:import namespace="http://schemas.microsoft.com/office/infopath/2007/PartnerControls"/>
    <xsd:element name="MediaServiceMetadata" ma:index="54" nillable="true" ma:displayName="MediaServiceMetadata" ma:hidden="true" ma:internalName="MediaServiceMetadata" ma:readOnly="true">
      <xsd:simpleType>
        <xsd:restriction base="dms:Note"/>
      </xsd:simpleType>
    </xsd:element>
    <xsd:element name="MediaServiceFastMetadata" ma:index="55" nillable="true" ma:displayName="MediaServiceFastMetadata" ma:hidden="true" ma:internalName="MediaServiceFastMetadata" ma:readOnly="true">
      <xsd:simpleType>
        <xsd:restriction base="dms:Note"/>
      </xsd:simpleType>
    </xsd:element>
    <xsd:element name="MediaServiceAutoTags" ma:index="56" nillable="true" ma:displayName="Tags" ma:internalName="MediaServiceAutoTags" ma:readOnly="true">
      <xsd:simpleType>
        <xsd:restriction base="dms:Text"/>
      </xsd:simpleType>
    </xsd:element>
    <xsd:element name="MediaServiceGenerationTime" ma:index="57" nillable="true" ma:displayName="MediaServiceGenerationTime" ma:hidden="true" ma:internalName="MediaServiceGenerationTime" ma:readOnly="true">
      <xsd:simpleType>
        <xsd:restriction base="dms:Text"/>
      </xsd:simpleType>
    </xsd:element>
    <xsd:element name="MediaServiceEventHashCode" ma:index="58" nillable="true" ma:displayName="MediaServiceEventHashCode" ma:hidden="true" ma:internalName="MediaServiceEventHashCode" ma:readOnly="true">
      <xsd:simpleType>
        <xsd:restriction base="dms:Text"/>
      </xsd:simpleType>
    </xsd:element>
    <xsd:element name="MediaServiceDateTaken" ma:index="59" nillable="true" ma:displayName="MediaServiceDateTaken" ma:hidden="true" ma:internalName="MediaServiceDateTaken" ma:readOnly="true">
      <xsd:simpleType>
        <xsd:restriction base="dms:Text"/>
      </xsd:simpleType>
    </xsd:element>
    <xsd:element name="MediaServiceAutoKeyPoints" ma:index="60" nillable="true" ma:displayName="MediaServiceAutoKeyPoints" ma:hidden="true" ma:internalName="MediaServiceAutoKeyPoints" ma:readOnly="true">
      <xsd:simpleType>
        <xsd:restriction base="dms:Note"/>
      </xsd:simpleType>
    </xsd:element>
    <xsd:element name="MediaServiceKeyPoints" ma:index="61" nillable="true" ma:displayName="KeyPoints" ma:internalName="MediaServiceKeyPoints" ma:readOnly="true">
      <xsd:simpleType>
        <xsd:restriction base="dms:Note">
          <xsd:maxLength value="255"/>
        </xsd:restriction>
      </xsd:simpleType>
    </xsd:element>
    <xsd:element name="MediaServiceLocation" ma:index="62" nillable="true" ma:displayName="Location" ma:internalName="MediaServiceLocation" ma:readOnly="true">
      <xsd:simpleType>
        <xsd:restriction base="dms:Text"/>
      </xsd:simpleType>
    </xsd:element>
    <xsd:element name="MediaServiceOCR" ma:index="63" nillable="true" ma:displayName="Extracted Text" ma:internalName="MediaServiceOCR" ma:readOnly="true">
      <xsd:simpleType>
        <xsd:restriction base="dms:Note">
          <xsd:maxLength value="255"/>
        </xsd:restriction>
      </xsd:simpleType>
    </xsd:element>
    <xsd:element name="MediaLengthInSeconds" ma:index="66" nillable="true" ma:displayName="Length (seconds)" ma:internalName="MediaLengthInSeconds" ma:readOnly="true">
      <xsd:simpleType>
        <xsd:restriction base="dms:Unknown"/>
      </xsd:simpleType>
    </xsd:element>
    <xsd:element name="lcf76f155ced4ddcb4097134ff3c332f" ma:index="68" nillable="true" ma:taxonomy="true" ma:internalName="lcf76f155ced4ddcb4097134ff3c332f" ma:taxonomyFieldName="MediaServiceImageTags" ma:displayName="Image Tags" ma:readOnly="false" ma:fieldId="{5cf76f15-5ced-4ddc-b409-7134ff3c332f}" ma:taxonomyMulti="true" ma:sspId="9002b6cd-6bc3-456d-8dd0-19fe32dddaf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6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7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DD1250-B48F-4135-9F8D-58253FA1148D}">
  <ds:schemaRefs>
    <ds:schemaRef ds:uri="http://schemas.microsoft.com/sharepoint/v3/contenttype/forms"/>
  </ds:schemaRefs>
</ds:datastoreItem>
</file>

<file path=customXml/itemProps2.xml><?xml version="1.0" encoding="utf-8"?>
<ds:datastoreItem xmlns:ds="http://schemas.openxmlformats.org/officeDocument/2006/customXml" ds:itemID="{8C1FEFD6-9D2A-4EEF-B641-117E74F0E9D1}">
  <ds:schemaRefs>
    <ds:schemaRef ds:uri="8485635d-cf54-460b-8438-0e2015e08040"/>
    <ds:schemaRef ds:uri="ad786c15-a2fd-46ba-929f-26c52cbfa21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F11E2BC-91D5-45B6-9743-DFB11A968D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85635d-cf54-460b-8438-0e2015e08040"/>
    <ds:schemaRef ds:uri="http://schemas.microsoft.com/sharepoint/v3"/>
    <ds:schemaRef ds:uri="ad786c15-a2fd-46ba-929f-26c52cbfa2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TotalTime>
  <Words>1697</Words>
  <Application>Microsoft Office PowerPoint</Application>
  <PresentationFormat>Custom</PresentationFormat>
  <Paragraphs>230</Paragraphs>
  <Slides>28</Slides>
  <Notes>16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GSR Research Officer - Q&amp;A Session_1.pptx</dc:title>
  <dc:creator>Donohoe, Daniela - HMT</dc:creator>
  <cp:lastModifiedBy>Donohoe, Daniela - HMT</cp:lastModifiedBy>
  <cp:revision>85</cp:revision>
  <dcterms:created xsi:type="dcterms:W3CDTF">2006-08-16T00:00:00Z</dcterms:created>
  <dcterms:modified xsi:type="dcterms:W3CDTF">2024-03-14T10:19:25Z</dcterms:modified>
  <dc:identifier>DAF2TO0WUPQ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0x010100672A3FCA98991645BE083C320B7539B70073E2331C55A74AA0969608FB8C0629F6004DA9241EAB763D4D9F097F0FABA8EB4A</vt:lpwstr>
  </property>
  <property fmtid="{D5CDD505-2E9C-101B-9397-08002B2CF9AE}" pid="3" name="HMT_Group">
    <vt:lpwstr>2;#Economics|947aaa66-dd74-46b1-9cee-e42e6e0aa9c1</vt:lpwstr>
  </property>
  <property fmtid="{D5CDD505-2E9C-101B-9397-08002B2CF9AE}" pid="4" name="MediaServiceImageTags">
    <vt:lpwstr/>
  </property>
  <property fmtid="{D5CDD505-2E9C-101B-9397-08002B2CF9AE}" pid="5" name="HMT_SubTeam">
    <vt:lpwstr/>
  </property>
  <property fmtid="{D5CDD505-2E9C-101B-9397-08002B2CF9AE}" pid="6" name="HMT_Review">
    <vt:bool>false</vt:bool>
  </property>
  <property fmtid="{D5CDD505-2E9C-101B-9397-08002B2CF9AE}" pid="7" name="HMT_DocumentType">
    <vt:lpwstr>5;#Other|c235b5c2-f697-427b-a70a-43d69599f998</vt:lpwstr>
  </property>
  <property fmtid="{D5CDD505-2E9C-101B-9397-08002B2CF9AE}" pid="8" name="HMT_Team">
    <vt:lpwstr>26;#Government Economic ＆ Social Research Unit|e9698f9f-5a72-4686-bf1a-41d766a13c02</vt:lpwstr>
  </property>
  <property fmtid="{D5CDD505-2E9C-101B-9397-08002B2CF9AE}" pid="9" name="HMT_Category">
    <vt:lpwstr>8;#Policy Document Types|bd4325a7-7f6a-48f9-b0dc-cc3aef626e65</vt:lpwstr>
  </property>
  <property fmtid="{D5CDD505-2E9C-101B-9397-08002B2CF9AE}" pid="10" name="HMT_Classification">
    <vt:lpwstr>6;#Official|0c3401bb-744b-4660-997f-fc50d910db48</vt:lpwstr>
  </property>
</Properties>
</file>