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5.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1.xml" ContentType="application/vnd.openxmlformats-officedocument.drawingml.chartshapes+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5.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70.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71.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72.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73.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4.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75.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76.xml" ContentType="application/vnd.openxmlformats-officedocument.presentationml.notesSl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77.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78.xml" ContentType="application/vnd.openxmlformats-officedocument.presentationml.notesSl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79.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80.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81.xml" ContentType="application/vnd.openxmlformats-officedocument.presentationml.notesSl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82.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83.xml" ContentType="application/vnd.openxmlformats-officedocument.presentationml.notesSl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84.xml" ContentType="application/vnd.openxmlformats-officedocument.presentationml.notesSl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85.xml" ContentType="application/vnd.openxmlformats-officedocument.presentationml.notesSl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53" r:id="rId5"/>
    <p:sldMasterId id="2147484033" r:id="rId6"/>
    <p:sldMasterId id="2147484112" r:id="rId7"/>
    <p:sldMasterId id="2147484124" r:id="rId8"/>
  </p:sldMasterIdLst>
  <p:notesMasterIdLst>
    <p:notesMasterId r:id="rId110"/>
  </p:notesMasterIdLst>
  <p:handoutMasterIdLst>
    <p:handoutMasterId r:id="rId111"/>
  </p:handoutMasterIdLst>
  <p:sldIdLst>
    <p:sldId id="256" r:id="rId9"/>
    <p:sldId id="1462" r:id="rId10"/>
    <p:sldId id="261" r:id="rId11"/>
    <p:sldId id="1908" r:id="rId12"/>
    <p:sldId id="2144446100" r:id="rId13"/>
    <p:sldId id="2144446101" r:id="rId14"/>
    <p:sldId id="2144446187" r:id="rId15"/>
    <p:sldId id="2144446102" r:id="rId16"/>
    <p:sldId id="2144446270" r:id="rId17"/>
    <p:sldId id="2144446172" r:id="rId18"/>
    <p:sldId id="2144446267" r:id="rId19"/>
    <p:sldId id="2144446108" r:id="rId20"/>
    <p:sldId id="2144446199" r:id="rId21"/>
    <p:sldId id="2144446105" r:id="rId22"/>
    <p:sldId id="2144446107" r:id="rId23"/>
    <p:sldId id="2144446110" r:id="rId24"/>
    <p:sldId id="2144446178" r:id="rId25"/>
    <p:sldId id="2144446111" r:id="rId26"/>
    <p:sldId id="2144446112" r:id="rId27"/>
    <p:sldId id="1838" r:id="rId28"/>
    <p:sldId id="2144446098" r:id="rId29"/>
    <p:sldId id="2144446271" r:id="rId30"/>
    <p:sldId id="2144446114" r:id="rId31"/>
    <p:sldId id="2144446200" r:id="rId32"/>
    <p:sldId id="2144446115" r:id="rId33"/>
    <p:sldId id="2144446116" r:id="rId34"/>
    <p:sldId id="2144446170" r:id="rId35"/>
    <p:sldId id="2144446119" r:id="rId36"/>
    <p:sldId id="2144446201" r:id="rId37"/>
    <p:sldId id="2144446120" r:id="rId38"/>
    <p:sldId id="2144446121" r:id="rId39"/>
    <p:sldId id="2144446173" r:id="rId40"/>
    <p:sldId id="2144446174" r:id="rId41"/>
    <p:sldId id="1872" r:id="rId42"/>
    <p:sldId id="2144446161" r:id="rId43"/>
    <p:sldId id="2144446157" r:id="rId44"/>
    <p:sldId id="2144446272" r:id="rId45"/>
    <p:sldId id="2144446130" r:id="rId46"/>
    <p:sldId id="2144446179" r:id="rId47"/>
    <p:sldId id="2144446167" r:id="rId48"/>
    <p:sldId id="2144446207" r:id="rId49"/>
    <p:sldId id="2144446202" r:id="rId50"/>
    <p:sldId id="2144446089" r:id="rId51"/>
    <p:sldId id="2144446203" r:id="rId52"/>
    <p:sldId id="2144446204" r:id="rId53"/>
    <p:sldId id="2144446206" r:id="rId54"/>
    <p:sldId id="2144446208" r:id="rId55"/>
    <p:sldId id="2144446266" r:id="rId56"/>
    <p:sldId id="2144446188" r:id="rId57"/>
    <p:sldId id="2144446175" r:id="rId58"/>
    <p:sldId id="2144446137" r:id="rId59"/>
    <p:sldId id="2144446210" r:id="rId60"/>
    <p:sldId id="2144446138" r:id="rId61"/>
    <p:sldId id="2144446211" r:id="rId62"/>
    <p:sldId id="2144446189" r:id="rId63"/>
    <p:sldId id="2144446176" r:id="rId64"/>
    <p:sldId id="2144446273" r:id="rId65"/>
    <p:sldId id="2144446214" r:id="rId66"/>
    <p:sldId id="2144446215" r:id="rId67"/>
    <p:sldId id="2144446262" r:id="rId68"/>
    <p:sldId id="2144446269" r:id="rId69"/>
    <p:sldId id="2144446217" r:id="rId70"/>
    <p:sldId id="2144446218" r:id="rId71"/>
    <p:sldId id="2144446274" r:id="rId72"/>
    <p:sldId id="2144446223" r:id="rId73"/>
    <p:sldId id="2144446146" r:id="rId74"/>
    <p:sldId id="2144446225" r:id="rId75"/>
    <p:sldId id="2144446226" r:id="rId76"/>
    <p:sldId id="2144446222" r:id="rId77"/>
    <p:sldId id="2144446275" r:id="rId78"/>
    <p:sldId id="2144446230" r:id="rId79"/>
    <p:sldId id="2144446229" r:id="rId80"/>
    <p:sldId id="2144446231" r:id="rId81"/>
    <p:sldId id="2144446232" r:id="rId82"/>
    <p:sldId id="2144446233" r:id="rId83"/>
    <p:sldId id="2144446234" r:id="rId84"/>
    <p:sldId id="2144446235" r:id="rId85"/>
    <p:sldId id="2144446236" r:id="rId86"/>
    <p:sldId id="2144446276" r:id="rId87"/>
    <p:sldId id="2144446255" r:id="rId88"/>
    <p:sldId id="2144446277" r:id="rId89"/>
    <p:sldId id="2144446258" r:id="rId90"/>
    <p:sldId id="2144446259" r:id="rId91"/>
    <p:sldId id="2144446260" r:id="rId92"/>
    <p:sldId id="2144446261" r:id="rId93"/>
    <p:sldId id="2144446224" r:id="rId94"/>
    <p:sldId id="2144446278" r:id="rId95"/>
    <p:sldId id="2144446239" r:id="rId96"/>
    <p:sldId id="2144446240" r:id="rId97"/>
    <p:sldId id="2144446241" r:id="rId98"/>
    <p:sldId id="2144446242" r:id="rId99"/>
    <p:sldId id="2144446243" r:id="rId100"/>
    <p:sldId id="2144446244" r:id="rId101"/>
    <p:sldId id="2144446245" r:id="rId102"/>
    <p:sldId id="2144446246" r:id="rId103"/>
    <p:sldId id="2144446247" r:id="rId104"/>
    <p:sldId id="2144446248" r:id="rId105"/>
    <p:sldId id="2144446249" r:id="rId106"/>
    <p:sldId id="2144446250" r:id="rId107"/>
    <p:sldId id="2144446251" r:id="rId108"/>
    <p:sldId id="2144446252" r:id="rId109"/>
  </p:sldIdLst>
  <p:sldSz cx="12192000" cy="6858000"/>
  <p:notesSz cx="6858000" cy="9144000"/>
  <p:custDataLst>
    <p:tags r:id="rId11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DE7FEE-27C5-4BD4-824C-9AD1484C1250}">
          <p14:sldIdLst>
            <p14:sldId id="256"/>
            <p14:sldId id="1462"/>
            <p14:sldId id="261"/>
            <p14:sldId id="1908"/>
            <p14:sldId id="2144446100"/>
            <p14:sldId id="2144446101"/>
            <p14:sldId id="2144446187"/>
            <p14:sldId id="2144446102"/>
            <p14:sldId id="2144446270"/>
            <p14:sldId id="2144446172"/>
            <p14:sldId id="2144446267"/>
            <p14:sldId id="2144446108"/>
            <p14:sldId id="2144446199"/>
            <p14:sldId id="2144446105"/>
            <p14:sldId id="2144446107"/>
            <p14:sldId id="2144446110"/>
            <p14:sldId id="2144446178"/>
            <p14:sldId id="2144446111"/>
            <p14:sldId id="2144446112"/>
            <p14:sldId id="1838"/>
            <p14:sldId id="2144446098"/>
            <p14:sldId id="2144446271"/>
            <p14:sldId id="2144446114"/>
            <p14:sldId id="2144446200"/>
            <p14:sldId id="2144446115"/>
            <p14:sldId id="2144446116"/>
            <p14:sldId id="2144446170"/>
            <p14:sldId id="2144446119"/>
            <p14:sldId id="2144446201"/>
            <p14:sldId id="2144446120"/>
            <p14:sldId id="2144446121"/>
            <p14:sldId id="2144446173"/>
            <p14:sldId id="2144446174"/>
            <p14:sldId id="1872"/>
            <p14:sldId id="2144446161"/>
            <p14:sldId id="2144446157"/>
            <p14:sldId id="2144446272"/>
            <p14:sldId id="2144446130"/>
            <p14:sldId id="2144446179"/>
            <p14:sldId id="2144446167"/>
            <p14:sldId id="2144446207"/>
            <p14:sldId id="2144446202"/>
            <p14:sldId id="2144446089"/>
            <p14:sldId id="2144446203"/>
            <p14:sldId id="2144446204"/>
            <p14:sldId id="2144446206"/>
            <p14:sldId id="2144446208"/>
            <p14:sldId id="2144446266"/>
            <p14:sldId id="2144446188"/>
            <p14:sldId id="2144446175"/>
            <p14:sldId id="2144446137"/>
            <p14:sldId id="2144446210"/>
            <p14:sldId id="2144446138"/>
            <p14:sldId id="2144446211"/>
            <p14:sldId id="2144446189"/>
            <p14:sldId id="2144446176"/>
            <p14:sldId id="2144446273"/>
            <p14:sldId id="2144446214"/>
            <p14:sldId id="2144446215"/>
            <p14:sldId id="2144446262"/>
            <p14:sldId id="2144446269"/>
            <p14:sldId id="2144446217"/>
            <p14:sldId id="2144446218"/>
            <p14:sldId id="2144446274"/>
            <p14:sldId id="2144446223"/>
            <p14:sldId id="2144446146"/>
            <p14:sldId id="2144446225"/>
            <p14:sldId id="2144446226"/>
            <p14:sldId id="2144446222"/>
            <p14:sldId id="2144446275"/>
            <p14:sldId id="2144446230"/>
            <p14:sldId id="2144446229"/>
            <p14:sldId id="2144446231"/>
            <p14:sldId id="2144446232"/>
            <p14:sldId id="2144446233"/>
            <p14:sldId id="2144446234"/>
            <p14:sldId id="2144446235"/>
            <p14:sldId id="2144446236"/>
            <p14:sldId id="2144446276"/>
            <p14:sldId id="2144446255"/>
            <p14:sldId id="2144446277"/>
            <p14:sldId id="2144446258"/>
            <p14:sldId id="2144446259"/>
            <p14:sldId id="2144446260"/>
            <p14:sldId id="2144446261"/>
            <p14:sldId id="2144446224"/>
            <p14:sldId id="2144446278"/>
            <p14:sldId id="2144446239"/>
            <p14:sldId id="2144446240"/>
            <p14:sldId id="2144446241"/>
            <p14:sldId id="2144446242"/>
            <p14:sldId id="2144446243"/>
            <p14:sldId id="2144446244"/>
            <p14:sldId id="2144446245"/>
            <p14:sldId id="2144446246"/>
            <p14:sldId id="2144446247"/>
            <p14:sldId id="2144446248"/>
            <p14:sldId id="2144446249"/>
            <p14:sldId id="2144446250"/>
            <p14:sldId id="2144446251"/>
            <p14:sldId id="21444462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0B312-C815-C170-4E02-1024F6C4F7C7}" name="Rosie Turner" initials="RT" userId="S::Rosie.Turner@ipsos.com::27bf2c98-2f25-48f8-bfc5-1ecc4d4f8fd9" providerId="AD"/>
  <p188:author id="{950F5B2B-7824-B137-DF04-B6A1CF61F6C6}" name="Buckley Pebbles Policy Group Universal Credit Analysis Division (UCAD)" initials="BPPGUCAD(" userId="S::Pebbles.Buckley@dwp.gov.uk::fddaad46-da68-43f4-a8dc-b3cbe2b02cbf" providerId="AD"/>
  <p188:author id="{AA85D436-464F-4FD4-C239-EE3B746E75BE}" name="Ayesha Lynn Birkett" initials="ALB" userId="S::Ayesha.LynnBirkett@ipsos.com::5e2018c9-ba63-41a3-8014-d8641aa727c0" providerId="AD"/>
  <p188:author id="{4F595F4A-5424-B135-BB64-825BB50500EF}" name="Iona Gallacher" initials="IG" userId="S::Iona.Gallacher@ipsos.com::3701fe76-43cb-4e23-8761-0f78df9d7e78" providerId="AD"/>
  <p188:author id="{648C208B-4FA4-8962-D122-2938EBD3FE2C}" name="Goodall Molly DWP POLICY GROUP UCAD" initials="GU" userId="S::molly.goodall@dwp.gov.uk::b9955fd9-4880-4489-8808-31a335b6b74b" providerId="AD"/>
  <p188:author id="{603B5692-EA61-45D7-6690-112DE941ABAA}" name="Huma Adina STRATEGY DIRECTORATE UCAD" initials="HU" userId="S::adina.huma1@dwp.gov.uk::1ac30700-ab69-471b-ad7d-059329012ea1" providerId="AD"/>
  <p188:author id="{9A154E9D-1381-9274-0250-505BB0DBFAB1}" name="Juliette Albone" initials="JA" userId="S::Juliette.Albone@Ipsos.com::b9770c48-03a0-46e4-9ec9-fa88e9e053df" providerId="AD"/>
  <p188:author id="{07B1F5A6-9AD2-F878-573D-E618578466B6}" name="Foster Nicole CENTRAL ANALYSIS AND SCIENCE DIRECTORATE" initials="FD" userId="S::nicole.foster1@dwp.gov.uk::d8e5c93b-afd7-4803-a832-d36dcfdf37c5" providerId="AD"/>
  <p188:author id="{367B06D9-0461-8D07-2690-8F035D09A147}" name="Foster Nicole POLICY GROUP UNIVERSAL CREDIT" initials="NNLMF" userId="Foster Nicole POLICY GROUP UNIVERSAL CRED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999"/>
    <a:srgbClr val="2F469C"/>
    <a:srgbClr val="C00000"/>
    <a:srgbClr val="FFFFFF"/>
    <a:srgbClr val="E87722"/>
    <a:srgbClr val="009FA0"/>
    <a:srgbClr val="E8E8E8"/>
    <a:srgbClr val="F2F2F2"/>
    <a:srgbClr val="878787"/>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23A5E-96B3-4B1F-A958-6757F59AA1F1}" v="1" dt="2024-02-16T13:26:47.485"/>
    <p1510:client id="{B76D6A53-92AC-45C8-A635-ED7C41A26567}" v="2" dt="2024-02-16T11:18:20.0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92" autoAdjust="0"/>
  </p:normalViewPr>
  <p:slideViewPr>
    <p:cSldViewPr snapToGrid="0">
      <p:cViewPr varScale="1">
        <p:scale>
          <a:sx n="91" d="100"/>
          <a:sy n="91" d="100"/>
        </p:scale>
        <p:origin x="131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8.xml" Id="rId26" /><Relationship Type="http://schemas.openxmlformats.org/officeDocument/2006/relationships/tableStyles" Target="tableStyles.xml" Id="rId117" /><Relationship Type="http://schemas.openxmlformats.org/officeDocument/2006/relationships/slide" Target="slides/slide13.xml" Id="rId21" /><Relationship Type="http://schemas.openxmlformats.org/officeDocument/2006/relationships/slide" Target="slides/slide34.xml" Id="rId42" /><Relationship Type="http://schemas.openxmlformats.org/officeDocument/2006/relationships/slide" Target="slides/slide39.xml" Id="rId47" /><Relationship Type="http://schemas.openxmlformats.org/officeDocument/2006/relationships/slide" Target="slides/slide55.xml" Id="rId63" /><Relationship Type="http://schemas.openxmlformats.org/officeDocument/2006/relationships/slide" Target="slides/slide60.xml" Id="rId68" /><Relationship Type="http://schemas.openxmlformats.org/officeDocument/2006/relationships/slide" Target="slides/slide76.xml" Id="rId84" /><Relationship Type="http://schemas.openxmlformats.org/officeDocument/2006/relationships/slide" Target="slides/slide81.xml" Id="rId89" /><Relationship Type="http://schemas.openxmlformats.org/officeDocument/2006/relationships/tags" Target="tags/tag1.xml" Id="rId112" /><Relationship Type="http://schemas.openxmlformats.org/officeDocument/2006/relationships/slide" Target="slides/slide8.xml" Id="rId16" /><Relationship Type="http://schemas.openxmlformats.org/officeDocument/2006/relationships/slide" Target="slides/slide99.xml" Id="rId107" /><Relationship Type="http://schemas.openxmlformats.org/officeDocument/2006/relationships/slide" Target="slides/slide3.xml" Id="rId11" /><Relationship Type="http://schemas.openxmlformats.org/officeDocument/2006/relationships/slide" Target="slides/slide24.xml" Id="rId32" /><Relationship Type="http://schemas.openxmlformats.org/officeDocument/2006/relationships/slide" Target="slides/slide29.xml" Id="rId37" /><Relationship Type="http://schemas.openxmlformats.org/officeDocument/2006/relationships/slide" Target="slides/slide45.xml" Id="rId53" /><Relationship Type="http://schemas.openxmlformats.org/officeDocument/2006/relationships/slide" Target="slides/slide50.xml" Id="rId58" /><Relationship Type="http://schemas.openxmlformats.org/officeDocument/2006/relationships/slide" Target="slides/slide66.xml" Id="rId74" /><Relationship Type="http://schemas.openxmlformats.org/officeDocument/2006/relationships/slide" Target="slides/slide71.xml" Id="rId79" /><Relationship Type="http://schemas.openxmlformats.org/officeDocument/2006/relationships/slide" Target="slides/slide94.xml" Id="rId102" /><Relationship Type="http://schemas.openxmlformats.org/officeDocument/2006/relationships/slideMaster" Target="slideMasters/slideMaster2.xml" Id="rId5" /><Relationship Type="http://schemas.openxmlformats.org/officeDocument/2006/relationships/slide" Target="slides/slide82.xml" Id="rId90" /><Relationship Type="http://schemas.openxmlformats.org/officeDocument/2006/relationships/slide" Target="slides/slide87.xml" Id="rId95" /><Relationship Type="http://schemas.openxmlformats.org/officeDocument/2006/relationships/slide" Target="slides/slide14.xml" Id="rId22" /><Relationship Type="http://schemas.openxmlformats.org/officeDocument/2006/relationships/slide" Target="slides/slide19.xml" Id="rId27" /><Relationship Type="http://schemas.openxmlformats.org/officeDocument/2006/relationships/slide" Target="slides/slide35.xml" Id="rId43" /><Relationship Type="http://schemas.openxmlformats.org/officeDocument/2006/relationships/slide" Target="slides/slide40.xml" Id="rId48" /><Relationship Type="http://schemas.openxmlformats.org/officeDocument/2006/relationships/slide" Target="slides/slide56.xml" Id="rId64" /><Relationship Type="http://schemas.openxmlformats.org/officeDocument/2006/relationships/slide" Target="slides/slide61.xml" Id="rId69" /><Relationship Type="http://schemas.openxmlformats.org/officeDocument/2006/relationships/commentAuthors" Target="commentAuthors.xml" Id="rId113" /><Relationship Type="http://schemas.openxmlformats.org/officeDocument/2006/relationships/slide" Target="slides/slide72.xml" Id="rId80" /><Relationship Type="http://schemas.openxmlformats.org/officeDocument/2006/relationships/slide" Target="slides/slide77.xml" Id="rId85"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slide" Target="slides/slide25.xml" Id="rId33" /><Relationship Type="http://schemas.openxmlformats.org/officeDocument/2006/relationships/slide" Target="slides/slide30.xml" Id="rId38" /><Relationship Type="http://schemas.openxmlformats.org/officeDocument/2006/relationships/slide" Target="slides/slide51.xml" Id="rId59" /><Relationship Type="http://schemas.openxmlformats.org/officeDocument/2006/relationships/slide" Target="slides/slide95.xml" Id="rId103" /><Relationship Type="http://schemas.openxmlformats.org/officeDocument/2006/relationships/slide" Target="slides/slide100.xml" Id="rId108" /><Relationship Type="http://schemas.openxmlformats.org/officeDocument/2006/relationships/slide" Target="slides/slide46.xml" Id="rId54" /><Relationship Type="http://schemas.openxmlformats.org/officeDocument/2006/relationships/slide" Target="slides/slide62.xml" Id="rId70" /><Relationship Type="http://schemas.openxmlformats.org/officeDocument/2006/relationships/slide" Target="slides/slide67.xml" Id="rId75" /><Relationship Type="http://schemas.openxmlformats.org/officeDocument/2006/relationships/slide" Target="slides/slide83.xml" Id="rId91" /><Relationship Type="http://schemas.openxmlformats.org/officeDocument/2006/relationships/slide" Target="slides/slide88.xml" Id="rId96"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15.xml" Id="rId23" /><Relationship Type="http://schemas.openxmlformats.org/officeDocument/2006/relationships/slide" Target="slides/slide20.xml" Id="rId28" /><Relationship Type="http://schemas.openxmlformats.org/officeDocument/2006/relationships/slide" Target="slides/slide41.xml" Id="rId49" /><Relationship Type="http://schemas.openxmlformats.org/officeDocument/2006/relationships/presProps" Target="presProps.xml" Id="rId114" /><Relationship Type="http://schemas.microsoft.com/office/2015/10/relationships/revisionInfo" Target="revisionInfo.xml" Id="rId119" /><Relationship Type="http://schemas.openxmlformats.org/officeDocument/2006/relationships/slide" Target="slides/slide36.xml" Id="rId44" /><Relationship Type="http://schemas.openxmlformats.org/officeDocument/2006/relationships/slide" Target="slides/slide52.xml" Id="rId60" /><Relationship Type="http://schemas.openxmlformats.org/officeDocument/2006/relationships/slide" Target="slides/slide57.xml" Id="rId65" /><Relationship Type="http://schemas.openxmlformats.org/officeDocument/2006/relationships/slide" Target="slides/slide73.xml" Id="rId81" /><Relationship Type="http://schemas.openxmlformats.org/officeDocument/2006/relationships/slide" Target="slides/slide78.xml" Id="rId86" /><Relationship Type="http://schemas.openxmlformats.org/officeDocument/2006/relationships/slideMaster" Target="slideMasters/slideMaster1.xml" Id="rId4" /><Relationship Type="http://schemas.openxmlformats.org/officeDocument/2006/relationships/slide" Target="slides/slide1.xml" Id="rId9" /><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slide" Target="slides/slide31.xml" Id="rId39" /><Relationship Type="http://schemas.openxmlformats.org/officeDocument/2006/relationships/slide" Target="slides/slide101.xml" Id="rId109" /><Relationship Type="http://schemas.openxmlformats.org/officeDocument/2006/relationships/slide" Target="slides/slide26.xml" Id="rId34" /><Relationship Type="http://schemas.openxmlformats.org/officeDocument/2006/relationships/slide" Target="slides/slide42.xml" Id="rId50" /><Relationship Type="http://schemas.openxmlformats.org/officeDocument/2006/relationships/slide" Target="slides/slide47.xml" Id="rId55" /><Relationship Type="http://schemas.openxmlformats.org/officeDocument/2006/relationships/slide" Target="slides/slide68.xml" Id="rId76" /><Relationship Type="http://schemas.openxmlformats.org/officeDocument/2006/relationships/slide" Target="slides/slide89.xml" Id="rId97" /><Relationship Type="http://schemas.openxmlformats.org/officeDocument/2006/relationships/slide" Target="slides/slide96.xml" Id="rId104" /><Relationship Type="http://schemas.microsoft.com/office/2018/10/relationships/authors" Target="authors.xml" Id="rId120" /><Relationship Type="http://schemas.openxmlformats.org/officeDocument/2006/relationships/slideMaster" Target="slideMasters/slideMaster4.xml" Id="rId7" /><Relationship Type="http://schemas.openxmlformats.org/officeDocument/2006/relationships/slide" Target="slides/slide63.xml" Id="rId71" /><Relationship Type="http://schemas.openxmlformats.org/officeDocument/2006/relationships/slide" Target="slides/slide84.xml" Id="rId92" /><Relationship Type="http://schemas.openxmlformats.org/officeDocument/2006/relationships/customXml" Target="../customXml/item2.xml" Id="rId2" /><Relationship Type="http://schemas.openxmlformats.org/officeDocument/2006/relationships/slide" Target="slides/slide21.xml" Id="rId29" /><Relationship Type="http://schemas.openxmlformats.org/officeDocument/2006/relationships/slide" Target="slides/slide16.xml" Id="rId24" /><Relationship Type="http://schemas.openxmlformats.org/officeDocument/2006/relationships/slide" Target="slides/slide32.xml" Id="rId40" /><Relationship Type="http://schemas.openxmlformats.org/officeDocument/2006/relationships/slide" Target="slides/slide37.xml" Id="rId45" /><Relationship Type="http://schemas.openxmlformats.org/officeDocument/2006/relationships/slide" Target="slides/slide58.xml" Id="rId66" /><Relationship Type="http://schemas.openxmlformats.org/officeDocument/2006/relationships/slide" Target="slides/slide79.xml" Id="rId87" /><Relationship Type="http://schemas.openxmlformats.org/officeDocument/2006/relationships/notesMaster" Target="notesMasters/notesMaster1.xml" Id="rId110" /><Relationship Type="http://schemas.openxmlformats.org/officeDocument/2006/relationships/viewProps" Target="viewProps.xml" Id="rId115" /><Relationship Type="http://schemas.openxmlformats.org/officeDocument/2006/relationships/slide" Target="slides/slide53.xml" Id="rId61" /><Relationship Type="http://schemas.openxmlformats.org/officeDocument/2006/relationships/slide" Target="slides/slide74.xml" Id="rId82" /><Relationship Type="http://schemas.openxmlformats.org/officeDocument/2006/relationships/slide" Target="slides/slide11.xml" Id="rId19" /><Relationship Type="http://schemas.openxmlformats.org/officeDocument/2006/relationships/slide" Target="slides/slide6.xml" Id="rId14" /><Relationship Type="http://schemas.openxmlformats.org/officeDocument/2006/relationships/slide" Target="slides/slide22.xml" Id="rId30" /><Relationship Type="http://schemas.openxmlformats.org/officeDocument/2006/relationships/slide" Target="slides/slide27.xml" Id="rId35" /><Relationship Type="http://schemas.openxmlformats.org/officeDocument/2006/relationships/slide" Target="slides/slide48.xml" Id="rId56" /><Relationship Type="http://schemas.openxmlformats.org/officeDocument/2006/relationships/slide" Target="slides/slide69.xml" Id="rId77" /><Relationship Type="http://schemas.openxmlformats.org/officeDocument/2006/relationships/slide" Target="slides/slide92.xml" Id="rId100" /><Relationship Type="http://schemas.openxmlformats.org/officeDocument/2006/relationships/slide" Target="slides/slide97.xml" Id="rId105" /><Relationship Type="http://schemas.openxmlformats.org/officeDocument/2006/relationships/slideMaster" Target="slideMasters/slideMaster5.xml" Id="rId8" /><Relationship Type="http://schemas.openxmlformats.org/officeDocument/2006/relationships/slide" Target="slides/slide43.xml" Id="rId51" /><Relationship Type="http://schemas.openxmlformats.org/officeDocument/2006/relationships/slide" Target="slides/slide64.xml" Id="rId72" /><Relationship Type="http://schemas.openxmlformats.org/officeDocument/2006/relationships/slide" Target="slides/slide85.xml" Id="rId93" /><Relationship Type="http://schemas.openxmlformats.org/officeDocument/2006/relationships/slide" Target="slides/slide90.xml" Id="rId98" /><Relationship Type="http://schemas.openxmlformats.org/officeDocument/2006/relationships/customXml" Target="../customXml/item4.xml" Id="rId121" /><Relationship Type="http://schemas.openxmlformats.org/officeDocument/2006/relationships/customXml" Target="../customXml/item3.xml" Id="rId3" /><Relationship Type="http://schemas.openxmlformats.org/officeDocument/2006/relationships/slide" Target="slides/slide17.xml" Id="rId25" /><Relationship Type="http://schemas.openxmlformats.org/officeDocument/2006/relationships/slide" Target="slides/slide38.xml" Id="rId46" /><Relationship Type="http://schemas.openxmlformats.org/officeDocument/2006/relationships/slide" Target="slides/slide59.xml" Id="rId67" /><Relationship Type="http://schemas.openxmlformats.org/officeDocument/2006/relationships/theme" Target="theme/theme1.xml" Id="rId116" /><Relationship Type="http://schemas.openxmlformats.org/officeDocument/2006/relationships/slide" Target="slides/slide12.xml" Id="rId20" /><Relationship Type="http://schemas.openxmlformats.org/officeDocument/2006/relationships/slide" Target="slides/slide33.xml" Id="rId41" /><Relationship Type="http://schemas.openxmlformats.org/officeDocument/2006/relationships/slide" Target="slides/slide54.xml" Id="rId62" /><Relationship Type="http://schemas.openxmlformats.org/officeDocument/2006/relationships/slide" Target="slides/slide75.xml" Id="rId83" /><Relationship Type="http://schemas.openxmlformats.org/officeDocument/2006/relationships/slide" Target="slides/slide80.xml" Id="rId88" /><Relationship Type="http://schemas.openxmlformats.org/officeDocument/2006/relationships/handoutMaster" Target="handoutMasters/handoutMaster1.xml" Id="rId111" /><Relationship Type="http://schemas.openxmlformats.org/officeDocument/2006/relationships/slide" Target="slides/slide7.xml" Id="rId15" /><Relationship Type="http://schemas.openxmlformats.org/officeDocument/2006/relationships/slide" Target="slides/slide28.xml" Id="rId36" /><Relationship Type="http://schemas.openxmlformats.org/officeDocument/2006/relationships/slide" Target="slides/slide49.xml" Id="rId57" /><Relationship Type="http://schemas.openxmlformats.org/officeDocument/2006/relationships/slide" Target="slides/slide98.xml" Id="rId106" /><Relationship Type="http://schemas.openxmlformats.org/officeDocument/2006/relationships/slide" Target="slides/slide2.xml" Id="rId10" /><Relationship Type="http://schemas.openxmlformats.org/officeDocument/2006/relationships/slide" Target="slides/slide23.xml" Id="rId31" /><Relationship Type="http://schemas.openxmlformats.org/officeDocument/2006/relationships/slide" Target="slides/slide44.xml" Id="rId52" /><Relationship Type="http://schemas.openxmlformats.org/officeDocument/2006/relationships/slide" Target="slides/slide65.xml" Id="rId73" /><Relationship Type="http://schemas.openxmlformats.org/officeDocument/2006/relationships/slide" Target="slides/slide70.xml" Id="rId78" /><Relationship Type="http://schemas.openxmlformats.org/officeDocument/2006/relationships/slide" Target="slides/slide86.xml" Id="rId94" /><Relationship Type="http://schemas.openxmlformats.org/officeDocument/2006/relationships/slide" Target="slides/slide91.xml" Id="rId99" /><Relationship Type="http://schemas.openxmlformats.org/officeDocument/2006/relationships/slide" Target="slides/slide93.xml" Id="rId101"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9607934391589"/>
          <c:y val="0.25625829816952739"/>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Sheet1!$B$2:$B$5</c:f>
              <c:numCache>
                <c:formatCode>0%</c:formatCode>
                <c:ptCount val="4"/>
                <c:pt idx="0">
                  <c:v>0.82</c:v>
                </c:pt>
                <c:pt idx="1">
                  <c:v>0.02</c:v>
                </c:pt>
                <c:pt idx="2">
                  <c:v>0.04</c:v>
                </c:pt>
                <c:pt idx="3">
                  <c:v>0.13</c:v>
                </c:pt>
              </c:numCache>
            </c:numRef>
          </c:val>
          <c:extLst>
            <c:ext xmlns:c16="http://schemas.microsoft.com/office/drawing/2014/chart" uri="{C3380CC4-5D6E-409C-BE32-E72D297353CC}">
              <c16:uniqueId val="{00000000-CD2F-4E80-9470-146E139316EF}"/>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Sheet1!$C$2:$C$5</c:f>
              <c:numCache>
                <c:formatCode>0%</c:formatCode>
                <c:ptCount val="4"/>
                <c:pt idx="0">
                  <c:v>0.86</c:v>
                </c:pt>
                <c:pt idx="1">
                  <c:v>0.02</c:v>
                </c:pt>
                <c:pt idx="2">
                  <c:v>0.1</c:v>
                </c:pt>
                <c:pt idx="3">
                  <c:v>0.03</c:v>
                </c:pt>
              </c:numCache>
            </c:numRef>
          </c:val>
          <c:extLst>
            <c:ext xmlns:c16="http://schemas.microsoft.com/office/drawing/2014/chart" uri="{C3380CC4-5D6E-409C-BE32-E72D297353CC}">
              <c16:uniqueId val="{00000001-CD2F-4E80-9470-146E139316E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5196991899574852"/>
          <c:y val="0.18974759002560762"/>
          <c:w val="0.65717041709642521"/>
          <c:h val="5.018386588878943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0088315388292119"/>
          <c:h val="0.70046636032519083"/>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c:v>
                </c:pt>
                <c:pt idx="4">
                  <c:v>Falling behind - many bills</c:v>
                </c:pt>
                <c:pt idx="5">
                  <c:v>No bills or commitments </c:v>
                </c:pt>
              </c:strCache>
            </c:strRef>
          </c:cat>
          <c:val>
            <c:numRef>
              <c:f>Sheet1!$B$2:$B$7</c:f>
              <c:numCache>
                <c:formatCode>0%</c:formatCode>
                <c:ptCount val="6"/>
                <c:pt idx="0">
                  <c:v>0.13</c:v>
                </c:pt>
                <c:pt idx="1">
                  <c:v>0.33</c:v>
                </c:pt>
                <c:pt idx="2">
                  <c:v>0.26</c:v>
                </c:pt>
                <c:pt idx="3">
                  <c:v>0.13</c:v>
                </c:pt>
                <c:pt idx="4">
                  <c:v>0.11</c:v>
                </c:pt>
                <c:pt idx="5">
                  <c:v>0.01</c:v>
                </c:pt>
              </c:numCache>
            </c:numRef>
          </c:val>
          <c:extLst>
            <c:ext xmlns:c16="http://schemas.microsoft.com/office/drawing/2014/chart" uri="{C3380CC4-5D6E-409C-BE32-E72D297353CC}">
              <c16:uniqueId val="{00000000-30D6-4423-AD7F-A6F4403DAF3F}"/>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c:v>
                </c:pt>
                <c:pt idx="4">
                  <c:v>Falling behind - many bills</c:v>
                </c:pt>
                <c:pt idx="5">
                  <c:v>No bills or commitments </c:v>
                </c:pt>
              </c:strCache>
            </c:strRef>
          </c:cat>
          <c:val>
            <c:numRef>
              <c:f>Sheet1!$C$2:$C$7</c:f>
              <c:numCache>
                <c:formatCode>0%</c:formatCode>
                <c:ptCount val="6"/>
                <c:pt idx="0">
                  <c:v>0.19</c:v>
                </c:pt>
                <c:pt idx="1">
                  <c:v>0.38</c:v>
                </c:pt>
                <c:pt idx="2">
                  <c:v>0.21</c:v>
                </c:pt>
                <c:pt idx="3">
                  <c:v>0.12</c:v>
                </c:pt>
                <c:pt idx="4">
                  <c:v>7.0000000000000007E-2</c:v>
                </c:pt>
                <c:pt idx="5">
                  <c:v>0</c:v>
                </c:pt>
              </c:numCache>
            </c:numRef>
          </c:val>
          <c:extLst>
            <c:ext xmlns:c16="http://schemas.microsoft.com/office/drawing/2014/chart" uri="{C3380CC4-5D6E-409C-BE32-E72D297353CC}">
              <c16:uniqueId val="{00000001-30D6-4423-AD7F-A6F4403DAF3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679443598903172"/>
          <c:y val="0.19474592424217674"/>
          <c:w val="0.60725028930089797"/>
          <c:h val="5.51822001053585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3633493497019"/>
          <c:y val="0.29850299002082215"/>
          <c:w val="0.35280008679026942"/>
          <c:h val="0.68579302426231492"/>
        </c:manualLayout>
      </c:layout>
      <c:barChart>
        <c:barDir val="bar"/>
        <c:grouping val="clustered"/>
        <c:varyColors val="0"/>
        <c:ser>
          <c:idx val="0"/>
          <c:order val="0"/>
          <c:tx>
            <c:strRef>
              <c:f>Sheet1!$B$1</c:f>
              <c:strCache>
                <c:ptCount val="1"/>
                <c:pt idx="0">
                  <c:v>Recontact 'existing 2020'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earn enough not to claim UC</c:v>
                </c:pt>
                <c:pt idx="1">
                  <c:v>Change of circumstances/ no longer eligible for UC</c:v>
                </c:pt>
                <c:pt idx="2">
                  <c:v>Another reason</c:v>
                </c:pt>
                <c:pt idx="3">
                  <c:v>Claiming UC was too complex/ lack of support with the process</c:v>
                </c:pt>
                <c:pt idx="4">
                  <c:v>Lack of financial support from UC</c:v>
                </c:pt>
                <c:pt idx="5">
                  <c:v>Lack of support to grow earnings </c:v>
                </c:pt>
                <c:pt idx="6">
                  <c:v>Don't know</c:v>
                </c:pt>
              </c:strCache>
            </c:strRef>
          </c:cat>
          <c:val>
            <c:numRef>
              <c:f>Sheet1!$B$2:$B$8</c:f>
              <c:numCache>
                <c:formatCode>0%</c:formatCode>
                <c:ptCount val="7"/>
                <c:pt idx="0">
                  <c:v>0.54</c:v>
                </c:pt>
                <c:pt idx="1">
                  <c:v>0.39</c:v>
                </c:pt>
                <c:pt idx="2">
                  <c:v>0.18</c:v>
                </c:pt>
                <c:pt idx="3">
                  <c:v>0.12</c:v>
                </c:pt>
                <c:pt idx="4">
                  <c:v>7.0000000000000007E-2</c:v>
                </c:pt>
                <c:pt idx="5">
                  <c:v>0.04</c:v>
                </c:pt>
                <c:pt idx="6">
                  <c:v>0.01</c:v>
                </c:pt>
              </c:numCache>
            </c:numRef>
          </c:val>
          <c:extLst>
            <c:ext xmlns:c16="http://schemas.microsoft.com/office/drawing/2014/chart" uri="{C3380CC4-5D6E-409C-BE32-E72D297353CC}">
              <c16:uniqueId val="{00000000-70C9-4A2E-88F3-409DD26EF7E4}"/>
            </c:ext>
          </c:extLst>
        </c:ser>
        <c:ser>
          <c:idx val="1"/>
          <c:order val="1"/>
          <c:tx>
            <c:strRef>
              <c:f>Sheet1!$C$1</c:f>
              <c:strCache>
                <c:ptCount val="1"/>
                <c:pt idx="0">
                  <c:v>Recontact 'new 2020'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earn enough not to claim UC</c:v>
                </c:pt>
                <c:pt idx="1">
                  <c:v>Change of circumstances/ no longer eligible for UC</c:v>
                </c:pt>
                <c:pt idx="2">
                  <c:v>Another reason</c:v>
                </c:pt>
                <c:pt idx="3">
                  <c:v>Claiming UC was too complex/ lack of support with the process</c:v>
                </c:pt>
                <c:pt idx="4">
                  <c:v>Lack of financial support from UC</c:v>
                </c:pt>
                <c:pt idx="5">
                  <c:v>Lack of support to grow earnings </c:v>
                </c:pt>
                <c:pt idx="6">
                  <c:v>Don't know</c:v>
                </c:pt>
              </c:strCache>
            </c:strRef>
          </c:cat>
          <c:val>
            <c:numRef>
              <c:f>Sheet1!$C$2:$C$8</c:f>
              <c:numCache>
                <c:formatCode>0%</c:formatCode>
                <c:ptCount val="7"/>
                <c:pt idx="0">
                  <c:v>0.51</c:v>
                </c:pt>
                <c:pt idx="1">
                  <c:v>0.39</c:v>
                </c:pt>
                <c:pt idx="2">
                  <c:v>0.21</c:v>
                </c:pt>
                <c:pt idx="3">
                  <c:v>0.06</c:v>
                </c:pt>
                <c:pt idx="4">
                  <c:v>0.06</c:v>
                </c:pt>
                <c:pt idx="5">
                  <c:v>0.01</c:v>
                </c:pt>
                <c:pt idx="6">
                  <c:v>0</c:v>
                </c:pt>
              </c:numCache>
            </c:numRef>
          </c:val>
          <c:extLst>
            <c:ext xmlns:c16="http://schemas.microsoft.com/office/drawing/2014/chart" uri="{C3380CC4-5D6E-409C-BE32-E72D297353CC}">
              <c16:uniqueId val="{00000001-EAE6-4392-BFC0-AB84B622D5C1}"/>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4.4121940932832981E-3"/>
          <c:y val="0.23310609352824235"/>
          <c:w val="0.94980768745516608"/>
          <c:h val="4.39556611327508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9422999816651602E-2"/>
          <c:w val="0.96562499999999996"/>
          <c:h val="0.63527760906805375"/>
        </c:manualLayout>
      </c:layout>
      <c:barChart>
        <c:barDir val="col"/>
        <c:grouping val="clustered"/>
        <c:varyColors val="0"/>
        <c:ser>
          <c:idx val="0"/>
          <c:order val="0"/>
          <c:tx>
            <c:strRef>
              <c:f>Sheet1!$A$2</c:f>
              <c:strCache>
                <c:ptCount val="1"/>
                <c:pt idx="0">
                  <c:v>W1</c:v>
                </c:pt>
              </c:strCache>
            </c:strRef>
          </c:tx>
          <c:spPr>
            <a:solidFill>
              <a:schemeClr val="accent6"/>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AAEE-46BC-BFBB-7E329D8D516D}"/>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0-AAEE-46BC-BFBB-7E329D8D516D}"/>
              </c:ext>
            </c:extLst>
          </c:dPt>
          <c:dPt>
            <c:idx val="2"/>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2-AAEE-46BC-BFBB-7E329D8D516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AAEE-46BC-BFBB-7E329D8D516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AAEE-46BC-BFBB-7E329D8D516D}"/>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AEE-46BC-BFBB-7E329D8D516D}"/>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AEE-46BC-BFBB-7E329D8D516D}"/>
                </c:ext>
              </c:extLst>
            </c:dLbl>
            <c:dLbl>
              <c:idx val="2"/>
              <c:spPr>
                <a:noFill/>
                <a:ln>
                  <a:noFill/>
                </a:ln>
                <a:effectLst/>
              </c:spPr>
              <c:txPr>
                <a:bodyPr rot="0" spcFirstLastPara="1" vertOverflow="ellipsis" vert="horz" wrap="square" anchor="ctr" anchorCtr="1"/>
                <a:lstStyle/>
                <a:p>
                  <a:pPr>
                    <a:defRPr sz="1400" b="1" i="0" u="none" strike="noStrike" kern="1200" baseline="0">
                      <a:solidFill>
                        <a:schemeClr val="accent6">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AEE-46BC-BFBB-7E329D8D516D}"/>
                </c:ext>
              </c:extLst>
            </c:dLbl>
            <c:dLbl>
              <c:idx val="3"/>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AEE-46BC-BFBB-7E329D8D516D}"/>
                </c:ext>
              </c:extLst>
            </c:dLbl>
            <c:dLbl>
              <c:idx val="4"/>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AEE-46BC-BFBB-7E329D8D516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knowledgeable and successful </c:v>
                </c:pt>
                <c:pt idx="1">
                  <c:v>Passionate, knowledgeable and struggling </c:v>
                </c:pt>
                <c:pt idx="2">
                  <c:v>Passionate and struggling </c:v>
                </c:pt>
                <c:pt idx="3">
                  <c:v>Content with other priorities </c:v>
                </c:pt>
                <c:pt idx="4">
                  <c:v>Discontented</c:v>
                </c:pt>
              </c:strCache>
            </c:strRef>
          </c:cat>
          <c:val>
            <c:numRef>
              <c:f>Sheet1!$B$2:$F$2</c:f>
              <c:numCache>
                <c:formatCode>0%</c:formatCode>
                <c:ptCount val="5"/>
                <c:pt idx="0">
                  <c:v>0.23</c:v>
                </c:pt>
                <c:pt idx="1">
                  <c:v>0.19</c:v>
                </c:pt>
                <c:pt idx="2">
                  <c:v>0.18</c:v>
                </c:pt>
                <c:pt idx="3">
                  <c:v>0.15</c:v>
                </c:pt>
                <c:pt idx="4">
                  <c:v>0.18</c:v>
                </c:pt>
              </c:numCache>
            </c:numRef>
          </c:val>
          <c:extLst>
            <c:ext xmlns:c16="http://schemas.microsoft.com/office/drawing/2014/chart" uri="{C3380CC4-5D6E-409C-BE32-E72D297353CC}">
              <c16:uniqueId val="{00000000-72E4-4E71-BD14-109B900B687E}"/>
            </c:ext>
          </c:extLst>
        </c:ser>
        <c:ser>
          <c:idx val="1"/>
          <c:order val="1"/>
          <c:tx>
            <c:strRef>
              <c:f>Sheet1!$A$3</c:f>
              <c:strCache>
                <c:ptCount val="1"/>
                <c:pt idx="0">
                  <c:v>W2</c:v>
                </c:pt>
              </c:strCache>
            </c:strRef>
          </c:tx>
          <c:spPr>
            <a:solidFill>
              <a:schemeClr val="accent2"/>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29CC-40CB-8C9D-496CD360EF2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2-29CC-40CB-8C9D-496CD360EF2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29CC-40CB-8C9D-496CD360EF2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29CC-40CB-8C9D-496CD360EF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9CC-40CB-8C9D-496CD360EF2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9CC-40CB-8C9D-496CD360EF2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9CC-40CB-8C9D-496CD360EF20}"/>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2BBB-43FE-A289-647956B4E951}"/>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9CC-40CB-8C9D-496CD360EF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knowledgeable and successful </c:v>
                </c:pt>
                <c:pt idx="1">
                  <c:v>Passionate, knowledgeable and struggling </c:v>
                </c:pt>
                <c:pt idx="2">
                  <c:v>Passionate and struggling </c:v>
                </c:pt>
                <c:pt idx="3">
                  <c:v>Content with other priorities </c:v>
                </c:pt>
                <c:pt idx="4">
                  <c:v>Discontented</c:v>
                </c:pt>
              </c:strCache>
            </c:strRef>
          </c:cat>
          <c:val>
            <c:numRef>
              <c:f>Sheet1!$B$3:$F$3</c:f>
              <c:numCache>
                <c:formatCode>0%</c:formatCode>
                <c:ptCount val="5"/>
                <c:pt idx="0">
                  <c:v>0.24</c:v>
                </c:pt>
                <c:pt idx="1">
                  <c:v>0.18</c:v>
                </c:pt>
                <c:pt idx="2">
                  <c:v>0.16</c:v>
                </c:pt>
                <c:pt idx="3">
                  <c:v>0.2</c:v>
                </c:pt>
                <c:pt idx="4">
                  <c:v>0.16</c:v>
                </c:pt>
              </c:numCache>
            </c:numRef>
          </c:val>
          <c:extLst>
            <c:ext xmlns:c16="http://schemas.microsoft.com/office/drawing/2014/chart" uri="{C3380CC4-5D6E-409C-BE32-E72D297353CC}">
              <c16:uniqueId val="{00000000-29CC-40CB-8C9D-496CD360EF20}"/>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97034976"/>
        <c:crosses val="autoZero"/>
        <c:auto val="0"/>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85412352641285"/>
          <c:w val="0.96562499999999996"/>
          <c:h val="0.53615951561231345"/>
        </c:manualLayout>
      </c:layout>
      <c:barChart>
        <c:barDir val="col"/>
        <c:grouping val="clustered"/>
        <c:varyColors val="0"/>
        <c:ser>
          <c:idx val="0"/>
          <c:order val="0"/>
          <c:tx>
            <c:strRef>
              <c:f>Sheet1!$A$2</c:f>
              <c:strCache>
                <c:ptCount val="1"/>
                <c:pt idx="0">
                  <c:v>W1</c:v>
                </c:pt>
              </c:strCache>
            </c:strRef>
          </c:tx>
          <c:spPr>
            <a:solidFill>
              <a:schemeClr val="accent6"/>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AAEE-46BC-BFBB-7E329D8D516D}"/>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0-AAEE-46BC-BFBB-7E329D8D516D}"/>
              </c:ext>
            </c:extLst>
          </c:dPt>
          <c:dPt>
            <c:idx val="2"/>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2-AAEE-46BC-BFBB-7E329D8D516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AAEE-46BC-BFBB-7E329D8D516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AAEE-46BC-BFBB-7E329D8D516D}"/>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AEE-46BC-BFBB-7E329D8D516D}"/>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AEE-46BC-BFBB-7E329D8D516D}"/>
                </c:ext>
              </c:extLst>
            </c:dLbl>
            <c:dLbl>
              <c:idx val="2"/>
              <c:spPr>
                <a:noFill/>
                <a:ln>
                  <a:noFill/>
                </a:ln>
                <a:effectLst/>
              </c:spPr>
              <c:txPr>
                <a:bodyPr rot="0" spcFirstLastPara="1" vertOverflow="ellipsis" vert="horz" wrap="square" anchor="ctr" anchorCtr="1"/>
                <a:lstStyle/>
                <a:p>
                  <a:pPr>
                    <a:defRPr sz="1400" b="1" i="0" u="none" strike="noStrike" kern="1200" baseline="0">
                      <a:solidFill>
                        <a:schemeClr val="accent6">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AEE-46BC-BFBB-7E329D8D516D}"/>
                </c:ext>
              </c:extLst>
            </c:dLbl>
            <c:dLbl>
              <c:idx val="3"/>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AEE-46BC-BFBB-7E329D8D516D}"/>
                </c:ext>
              </c:extLst>
            </c:dLbl>
            <c:dLbl>
              <c:idx val="4"/>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AEE-46BC-BFBB-7E329D8D516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and successful </c:v>
                </c:pt>
                <c:pt idx="1">
                  <c:v>Passionate and struggling </c:v>
                </c:pt>
                <c:pt idx="2">
                  <c:v>Content with other priorities </c:v>
                </c:pt>
                <c:pt idx="3">
                  <c:v>Dispassionate with other priorities</c:v>
                </c:pt>
                <c:pt idx="4">
                  <c:v>Dispassionate and stuck</c:v>
                </c:pt>
              </c:strCache>
            </c:strRef>
          </c:cat>
          <c:val>
            <c:numRef>
              <c:f>Sheet1!$B$2:$F$2</c:f>
              <c:numCache>
                <c:formatCode>0%</c:formatCode>
                <c:ptCount val="5"/>
                <c:pt idx="0">
                  <c:v>0.2</c:v>
                </c:pt>
                <c:pt idx="1">
                  <c:v>0.22</c:v>
                </c:pt>
                <c:pt idx="2">
                  <c:v>0.16</c:v>
                </c:pt>
                <c:pt idx="3">
                  <c:v>0.11</c:v>
                </c:pt>
                <c:pt idx="4">
                  <c:v>0.16</c:v>
                </c:pt>
              </c:numCache>
            </c:numRef>
          </c:val>
          <c:extLst>
            <c:ext xmlns:c16="http://schemas.microsoft.com/office/drawing/2014/chart" uri="{C3380CC4-5D6E-409C-BE32-E72D297353CC}">
              <c16:uniqueId val="{00000000-72E4-4E71-BD14-109B900B687E}"/>
            </c:ext>
          </c:extLst>
        </c:ser>
        <c:ser>
          <c:idx val="1"/>
          <c:order val="1"/>
          <c:tx>
            <c:strRef>
              <c:f>Sheet1!$A$3</c:f>
              <c:strCache>
                <c:ptCount val="1"/>
                <c:pt idx="0">
                  <c:v>W2</c:v>
                </c:pt>
              </c:strCache>
            </c:strRef>
          </c:tx>
          <c:spPr>
            <a:solidFill>
              <a:schemeClr val="accent2"/>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29CC-40CB-8C9D-496CD360EF2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2-29CC-40CB-8C9D-496CD360EF2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29CC-40CB-8C9D-496CD360EF2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29CC-40CB-8C9D-496CD360EF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9CC-40CB-8C9D-496CD360EF2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9CC-40CB-8C9D-496CD360EF2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9CC-40CB-8C9D-496CD360EF20}"/>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133E-4FEF-B081-DF50DD961E2A}"/>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9CC-40CB-8C9D-496CD360EF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and successful </c:v>
                </c:pt>
                <c:pt idx="1">
                  <c:v>Passionate and struggling </c:v>
                </c:pt>
                <c:pt idx="2">
                  <c:v>Content with other priorities </c:v>
                </c:pt>
                <c:pt idx="3">
                  <c:v>Dispassionate with other priorities</c:v>
                </c:pt>
                <c:pt idx="4">
                  <c:v>Dispassionate and stuck</c:v>
                </c:pt>
              </c:strCache>
            </c:strRef>
          </c:cat>
          <c:val>
            <c:numRef>
              <c:f>Sheet1!$B$3:$F$3</c:f>
              <c:numCache>
                <c:formatCode>0%</c:formatCode>
                <c:ptCount val="5"/>
                <c:pt idx="0">
                  <c:v>0.32</c:v>
                </c:pt>
                <c:pt idx="1">
                  <c:v>0.19</c:v>
                </c:pt>
                <c:pt idx="2">
                  <c:v>0.17</c:v>
                </c:pt>
                <c:pt idx="3">
                  <c:v>0.17</c:v>
                </c:pt>
                <c:pt idx="4">
                  <c:v>0.12</c:v>
                </c:pt>
              </c:numCache>
            </c:numRef>
          </c:val>
          <c:extLst>
            <c:ext xmlns:c16="http://schemas.microsoft.com/office/drawing/2014/chart" uri="{C3380CC4-5D6E-409C-BE32-E72D297353CC}">
              <c16:uniqueId val="{00000000-29CC-40CB-8C9D-496CD360EF20}"/>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97034976"/>
        <c:crosses val="autoZero"/>
        <c:auto val="0"/>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237474963217034"/>
          <c:w val="0.36078730723755376"/>
          <c:h val="0.7379753296930216"/>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Personal circumstances</c:v>
                </c:pt>
                <c:pt idx="2">
                  <c:v>Financial or economic reasons</c:v>
                </c:pt>
                <c:pt idx="3">
                  <c:v>To do with the line of work</c:v>
                </c:pt>
                <c:pt idx="4">
                  <c:v>COVID-19/ coronavirus or lockdown</c:v>
                </c:pt>
                <c:pt idx="5">
                  <c:v>Another reason</c:v>
                </c:pt>
              </c:strCache>
            </c:strRef>
          </c:cat>
          <c:val>
            <c:numRef>
              <c:f>Sheet1!$B$2:$B$7</c:f>
              <c:numCache>
                <c:formatCode>0%</c:formatCode>
                <c:ptCount val="6"/>
                <c:pt idx="0">
                  <c:v>0.49</c:v>
                </c:pt>
                <c:pt idx="1">
                  <c:v>0.39</c:v>
                </c:pt>
                <c:pt idx="2">
                  <c:v>0.32</c:v>
                </c:pt>
                <c:pt idx="3">
                  <c:v>0.26</c:v>
                </c:pt>
                <c:pt idx="4">
                  <c:v>0.09</c:v>
                </c:pt>
                <c:pt idx="5">
                  <c:v>0.44</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Personal circumstances</c:v>
                </c:pt>
                <c:pt idx="2">
                  <c:v>Financial or economic reasons</c:v>
                </c:pt>
                <c:pt idx="3">
                  <c:v>To do with the line of work</c:v>
                </c:pt>
                <c:pt idx="4">
                  <c:v>COVID-19/ coronavirus or lockdown</c:v>
                </c:pt>
                <c:pt idx="5">
                  <c:v>Another reason</c:v>
                </c:pt>
              </c:strCache>
            </c:strRef>
          </c:cat>
          <c:val>
            <c:numRef>
              <c:f>Sheet1!$C$2:$C$7</c:f>
              <c:numCache>
                <c:formatCode>0%</c:formatCode>
                <c:ptCount val="6"/>
                <c:pt idx="0">
                  <c:v>0.5</c:v>
                </c:pt>
                <c:pt idx="1">
                  <c:v>0.38</c:v>
                </c:pt>
                <c:pt idx="2">
                  <c:v>0.3</c:v>
                </c:pt>
                <c:pt idx="3">
                  <c:v>0.26</c:v>
                </c:pt>
                <c:pt idx="4">
                  <c:v>0.1</c:v>
                </c:pt>
                <c:pt idx="5">
                  <c:v>0.44</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6195394455485396"/>
          <c:y val="0.15411115174862455"/>
          <c:w val="0.60125987396543479"/>
          <c:h val="7.26763698633506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To do with the line of work</c:v>
                </c:pt>
                <c:pt idx="2">
                  <c:v>Financial or economic reasons</c:v>
                </c:pt>
                <c:pt idx="3">
                  <c:v>Personal circumstances</c:v>
                </c:pt>
                <c:pt idx="4">
                  <c:v>COVID-19/ coronavirus or lockdown</c:v>
                </c:pt>
                <c:pt idx="5">
                  <c:v>Another reason</c:v>
                </c:pt>
              </c:strCache>
            </c:strRef>
          </c:cat>
          <c:val>
            <c:numRef>
              <c:f>Sheet1!$B$2:$B$7</c:f>
              <c:numCache>
                <c:formatCode>0%</c:formatCode>
                <c:ptCount val="6"/>
                <c:pt idx="0">
                  <c:v>0.47</c:v>
                </c:pt>
                <c:pt idx="1">
                  <c:v>0.37</c:v>
                </c:pt>
                <c:pt idx="2">
                  <c:v>0.28999999999999998</c:v>
                </c:pt>
                <c:pt idx="3">
                  <c:v>0.24</c:v>
                </c:pt>
                <c:pt idx="4">
                  <c:v>0.09</c:v>
                </c:pt>
                <c:pt idx="5">
                  <c:v>0.4</c:v>
                </c:pt>
              </c:numCache>
            </c:numRef>
          </c:val>
          <c:extLst>
            <c:ext xmlns:c16="http://schemas.microsoft.com/office/drawing/2014/chart" uri="{C3380CC4-5D6E-409C-BE32-E72D297353CC}">
              <c16:uniqueId val="{00000000-E447-45CD-A68E-3AD2ED40BFFD}"/>
            </c:ext>
          </c:extLst>
        </c:ser>
        <c:ser>
          <c:idx val="1"/>
          <c:order val="1"/>
          <c:tx>
            <c:strRef>
              <c:f>Sheet1!$C$1</c:f>
              <c:strCache>
                <c:ptCount val="1"/>
                <c:pt idx="0">
                  <c:v>Wave 2 (Sep-Nov 21)</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To do with the line of work</c:v>
                </c:pt>
                <c:pt idx="2">
                  <c:v>Financial or economic reasons</c:v>
                </c:pt>
                <c:pt idx="3">
                  <c:v>Personal circumstances</c:v>
                </c:pt>
                <c:pt idx="4">
                  <c:v>COVID-19/ coronavirus or lockdown</c:v>
                </c:pt>
                <c:pt idx="5">
                  <c:v>Another reason</c:v>
                </c:pt>
              </c:strCache>
            </c:strRef>
          </c:cat>
          <c:val>
            <c:numRef>
              <c:f>Sheet1!$C$2:$C$7</c:f>
              <c:numCache>
                <c:formatCode>0%</c:formatCode>
                <c:ptCount val="6"/>
                <c:pt idx="0">
                  <c:v>0.48</c:v>
                </c:pt>
                <c:pt idx="1">
                  <c:v>0.37</c:v>
                </c:pt>
                <c:pt idx="2">
                  <c:v>0.28000000000000003</c:v>
                </c:pt>
                <c:pt idx="3">
                  <c:v>0.23</c:v>
                </c:pt>
                <c:pt idx="4">
                  <c:v>0.09</c:v>
                </c:pt>
                <c:pt idx="5">
                  <c:v>0.42</c:v>
                </c:pt>
              </c:numCache>
            </c:numRef>
          </c:val>
          <c:extLst>
            <c:ext xmlns:c16="http://schemas.microsoft.com/office/drawing/2014/chart" uri="{C3380CC4-5D6E-409C-BE32-E72D297353CC}">
              <c16:uniqueId val="{00000001-E447-45CD-A68E-3AD2ED40BFFD}"/>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1003701164750572"/>
          <c:y val="0.20382149786219869"/>
          <c:w val="0.61723431486000346"/>
          <c:h val="7.26763698633506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63298884840150715"/>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High control</c:v>
                </c:pt>
                <c:pt idx="1">
                  <c:v>Some control</c:v>
                </c:pt>
                <c:pt idx="2">
                  <c:v>No control</c:v>
                </c:pt>
                <c:pt idx="3">
                  <c:v>Don't know</c:v>
                </c:pt>
              </c:strCache>
            </c:strRef>
          </c:cat>
          <c:val>
            <c:numRef>
              <c:f>Sheet1!$B$2:$B$5</c:f>
              <c:numCache>
                <c:formatCode>0%</c:formatCode>
                <c:ptCount val="4"/>
                <c:pt idx="0">
                  <c:v>0.21</c:v>
                </c:pt>
                <c:pt idx="1">
                  <c:v>0.74</c:v>
                </c:pt>
                <c:pt idx="2">
                  <c:v>0.04</c:v>
                </c:pt>
                <c:pt idx="3">
                  <c:v>0.01</c:v>
                </c:pt>
              </c:numCache>
            </c:numRef>
          </c:val>
          <c:extLst>
            <c:ext xmlns:c16="http://schemas.microsoft.com/office/drawing/2014/chart" uri="{C3380CC4-5D6E-409C-BE32-E72D297353CC}">
              <c16:uniqueId val="{00000000-CD2F-4E80-9470-146E139316EF}"/>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High control</c:v>
                </c:pt>
                <c:pt idx="1">
                  <c:v>Some control</c:v>
                </c:pt>
                <c:pt idx="2">
                  <c:v>No control</c:v>
                </c:pt>
                <c:pt idx="3">
                  <c:v>Don't know</c:v>
                </c:pt>
              </c:strCache>
            </c:strRef>
          </c:cat>
          <c:val>
            <c:numRef>
              <c:f>Sheet1!$C$2:$C$5</c:f>
              <c:numCache>
                <c:formatCode>0%</c:formatCode>
                <c:ptCount val="4"/>
                <c:pt idx="0">
                  <c:v>0.25</c:v>
                </c:pt>
                <c:pt idx="1">
                  <c:v>0.72</c:v>
                </c:pt>
                <c:pt idx="2">
                  <c:v>0.02</c:v>
                </c:pt>
                <c:pt idx="3">
                  <c:v>0.01</c:v>
                </c:pt>
              </c:numCache>
            </c:numRef>
          </c:val>
          <c:extLst>
            <c:ext xmlns:c16="http://schemas.microsoft.com/office/drawing/2014/chart" uri="{C3380CC4-5D6E-409C-BE32-E72D297353CC}">
              <c16:uniqueId val="{00000001-CD2F-4E80-9470-146E139316E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3399867298935875"/>
          <c:y val="0.19224675713389217"/>
          <c:w val="0.62122792508364566"/>
          <c:h val="5.7681367213643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65048301815949916"/>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High control</c:v>
                </c:pt>
                <c:pt idx="1">
                  <c:v>Some control</c:v>
                </c:pt>
                <c:pt idx="2">
                  <c:v>No control</c:v>
                </c:pt>
                <c:pt idx="3">
                  <c:v>Don't know</c:v>
                </c:pt>
              </c:strCache>
            </c:strRef>
          </c:cat>
          <c:val>
            <c:numRef>
              <c:f>Sheet1!$B$2:$B$5</c:f>
              <c:numCache>
                <c:formatCode>0%</c:formatCode>
                <c:ptCount val="4"/>
                <c:pt idx="0">
                  <c:v>0.25</c:v>
                </c:pt>
                <c:pt idx="1">
                  <c:v>0.72</c:v>
                </c:pt>
                <c:pt idx="2">
                  <c:v>0.02</c:v>
                </c:pt>
                <c:pt idx="3">
                  <c:v>0.01</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High control</c:v>
                </c:pt>
                <c:pt idx="1">
                  <c:v>Some control</c:v>
                </c:pt>
                <c:pt idx="2">
                  <c:v>No control</c:v>
                </c:pt>
                <c:pt idx="3">
                  <c:v>Don't know</c:v>
                </c:pt>
              </c:strCache>
            </c:strRef>
          </c:cat>
          <c:val>
            <c:numRef>
              <c:f>Sheet1!$C$2:$C$5</c:f>
              <c:numCache>
                <c:formatCode>0%</c:formatCode>
                <c:ptCount val="4"/>
                <c:pt idx="0">
                  <c:v>0.28999999999999998</c:v>
                </c:pt>
                <c:pt idx="1">
                  <c:v>0.68</c:v>
                </c:pt>
                <c:pt idx="2">
                  <c:v>0.02</c:v>
                </c:pt>
                <c:pt idx="3">
                  <c:v>0.01</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3599547810117985"/>
          <c:y val="0.19474592424217674"/>
          <c:w val="0.64918319664914081"/>
          <c:h val="5.7681367213643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B570-477D-8DA5-E3434EFF75F6}"/>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B570-477D-8DA5-E3434EFF75F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70-477D-8DA5-E3434EFF75F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B570-477D-8DA5-E3434EFF75F6}"/>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B570-477D-8DA5-E3434EFF75F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0-477D-8DA5-E3434EFF75F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70-477D-8DA5-E3434EFF75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0.43</c:v>
                </c:pt>
                <c:pt idx="1">
                  <c:v>0.28999999999999998</c:v>
                </c:pt>
                <c:pt idx="2">
                  <c:v>0.16</c:v>
                </c:pt>
                <c:pt idx="3">
                  <c:v>0.08</c:v>
                </c:pt>
                <c:pt idx="4">
                  <c:v>0.04</c:v>
                </c:pt>
              </c:numCache>
            </c:numRef>
          </c:val>
          <c:extLst>
            <c:ext xmlns:c16="http://schemas.microsoft.com/office/drawing/2014/chart" uri="{C3380CC4-5D6E-409C-BE32-E72D297353CC}">
              <c16:uniqueId val="{0000000A-B570-477D-8DA5-E3434EFF75F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b"/>
      <c:layout>
        <c:manualLayout>
          <c:xMode val="edge"/>
          <c:yMode val="edge"/>
          <c:x val="4.9999939227697479E-2"/>
          <c:y val="0.89146786367526054"/>
          <c:w val="0.89999998649504387"/>
          <c:h val="7.86574531714994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37F2-4D43-8BB8-D63CD6D52720}"/>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37F2-4D43-8BB8-D63CD6D5272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7F2-4D43-8BB8-D63CD6D52720}"/>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37F2-4D43-8BB8-D63CD6D52720}"/>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37F2-4D43-8BB8-D63CD6D527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2-4D43-8BB8-D63CD6D5272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2-4D43-8BB8-D63CD6D52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0.41</c:v>
                </c:pt>
                <c:pt idx="1">
                  <c:v>0.31</c:v>
                </c:pt>
                <c:pt idx="2">
                  <c:v>0.18</c:v>
                </c:pt>
                <c:pt idx="3">
                  <c:v>7.0000000000000007E-2</c:v>
                </c:pt>
                <c:pt idx="4">
                  <c:v>0.03</c:v>
                </c:pt>
              </c:numCache>
            </c:numRef>
          </c:val>
          <c:extLst>
            <c:ext xmlns:c16="http://schemas.microsoft.com/office/drawing/2014/chart" uri="{C3380CC4-5D6E-409C-BE32-E72D297353CC}">
              <c16:uniqueId val="{0000000A-37F2-4D43-8BB8-D63CD6D52720}"/>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59927423209473"/>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Sheet1!$B$2:$B$5</c:f>
              <c:numCache>
                <c:formatCode>0%</c:formatCode>
                <c:ptCount val="4"/>
                <c:pt idx="0">
                  <c:v>0.88</c:v>
                </c:pt>
                <c:pt idx="1">
                  <c:v>0.01</c:v>
                </c:pt>
                <c:pt idx="2">
                  <c:v>0.05</c:v>
                </c:pt>
                <c:pt idx="3">
                  <c:v>0.06</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 only</c:v>
                </c:pt>
                <c:pt idx="1">
                  <c:v>Working for an employer only</c:v>
                </c:pt>
                <c:pt idx="2">
                  <c:v>Doing both self-employed work and working for an employer</c:v>
                </c:pt>
                <c:pt idx="3">
                  <c:v>Not in any paid employment or self-employment</c:v>
                </c:pt>
              </c:strCache>
            </c:strRef>
          </c:cat>
          <c:val>
            <c:numRef>
              <c:f>Sheet1!$C$2:$C$5</c:f>
              <c:numCache>
                <c:formatCode>0%</c:formatCode>
                <c:ptCount val="4"/>
                <c:pt idx="0">
                  <c:v>0.86</c:v>
                </c:pt>
                <c:pt idx="1">
                  <c:v>0.01</c:v>
                </c:pt>
                <c:pt idx="2">
                  <c:v>0.08</c:v>
                </c:pt>
                <c:pt idx="3">
                  <c:v>0.05</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3399867298935875"/>
          <c:y val="0.19724509135046137"/>
          <c:w val="0.63520556086639324"/>
          <c:h val="4.7684698780504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9D9D-40F2-BAB3-AE407460DD68}"/>
              </c:ext>
            </c:extLst>
          </c:dPt>
          <c:dPt>
            <c:idx val="1"/>
            <c:bubble3D val="0"/>
            <c:spPr>
              <a:solidFill>
                <a:srgbClr val="468E61"/>
              </a:solidFill>
              <a:ln w="19050">
                <a:solidFill>
                  <a:schemeClr val="lt1"/>
                </a:solidFill>
              </a:ln>
              <a:effectLst/>
            </c:spPr>
            <c:extLst>
              <c:ext xmlns:c16="http://schemas.microsoft.com/office/drawing/2014/chart" uri="{C3380CC4-5D6E-409C-BE32-E72D297353CC}">
                <c16:uniqueId val="{00000003-9D9D-40F2-BAB3-AE407460DD6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D9D-40F2-BAB3-AE407460DD68}"/>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9D9D-40F2-BAB3-AE407460DD68}"/>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9D9D-40F2-BAB3-AE407460DD6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D9D-40F2-BAB3-AE407460DD68}"/>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D9D-40F2-BAB3-AE407460DD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0.53</c:v>
                </c:pt>
                <c:pt idx="1">
                  <c:v>0.28000000000000003</c:v>
                </c:pt>
                <c:pt idx="2">
                  <c:v>0.11</c:v>
                </c:pt>
                <c:pt idx="3">
                  <c:v>0.05</c:v>
                </c:pt>
                <c:pt idx="4">
                  <c:v>0.03</c:v>
                </c:pt>
              </c:numCache>
            </c:numRef>
          </c:val>
          <c:extLst>
            <c:ext xmlns:c16="http://schemas.microsoft.com/office/drawing/2014/chart" uri="{C3380CC4-5D6E-409C-BE32-E72D297353CC}">
              <c16:uniqueId val="{0000000A-9D9D-40F2-BAB3-AE407460DD68}"/>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B570-477D-8DA5-E3434EFF75F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B570-477D-8DA5-E3434EFF75F6}"/>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B570-477D-8DA5-E3434EFF75F6}"/>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B570-477D-8DA5-E3434EFF75F6}"/>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B570-477D-8DA5-E3434EFF75F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0-477D-8DA5-E3434EFF75F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70-477D-8DA5-E3434EFF75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0.38</c:v>
                </c:pt>
                <c:pt idx="1">
                  <c:v>0.3</c:v>
                </c:pt>
                <c:pt idx="2">
                  <c:v>0.19</c:v>
                </c:pt>
                <c:pt idx="3">
                  <c:v>0.1</c:v>
                </c:pt>
                <c:pt idx="4">
                  <c:v>0.02</c:v>
                </c:pt>
              </c:numCache>
            </c:numRef>
          </c:val>
          <c:extLst>
            <c:ext xmlns:c16="http://schemas.microsoft.com/office/drawing/2014/chart" uri="{C3380CC4-5D6E-409C-BE32-E72D297353CC}">
              <c16:uniqueId val="{0000000A-B570-477D-8DA5-E3434EFF75F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b"/>
      <c:layout>
        <c:manualLayout>
          <c:xMode val="edge"/>
          <c:yMode val="edge"/>
          <c:x val="3.6278903813516006E-2"/>
          <c:y val="0.89146786367526054"/>
          <c:w val="0.89999998649504387"/>
          <c:h val="7.86574531714994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37F2-4D43-8BB8-D63CD6D52720}"/>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37F2-4D43-8BB8-D63CD6D52720}"/>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37F2-4D43-8BB8-D63CD6D52720}"/>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37F2-4D43-8BB8-D63CD6D52720}"/>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37F2-4D43-8BB8-D63CD6D527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2-4D43-8BB8-D63CD6D5272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2-4D43-8BB8-D63CD6D52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0.38</c:v>
                </c:pt>
                <c:pt idx="1">
                  <c:v>0.28999999999999998</c:v>
                </c:pt>
                <c:pt idx="2">
                  <c:v>0.22</c:v>
                </c:pt>
                <c:pt idx="3">
                  <c:v>0.08</c:v>
                </c:pt>
                <c:pt idx="4">
                  <c:v>0.02</c:v>
                </c:pt>
              </c:numCache>
            </c:numRef>
          </c:val>
          <c:extLst>
            <c:ext xmlns:c16="http://schemas.microsoft.com/office/drawing/2014/chart" uri="{C3380CC4-5D6E-409C-BE32-E72D297353CC}">
              <c16:uniqueId val="{0000000A-37F2-4D43-8BB8-D63CD6D52720}"/>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9D9D-40F2-BAB3-AE407460DD68}"/>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9D9D-40F2-BAB3-AE407460DD68}"/>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9D9D-40F2-BAB3-AE407460DD68}"/>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9D9D-40F2-BAB3-AE407460DD68}"/>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9D9D-40F2-BAB3-AE407460DD6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D9D-40F2-BAB3-AE407460DD68}"/>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D9D-40F2-BAB3-AE407460DD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0.48</c:v>
                </c:pt>
                <c:pt idx="1">
                  <c:v>0.3</c:v>
                </c:pt>
                <c:pt idx="2">
                  <c:v>0.15</c:v>
                </c:pt>
                <c:pt idx="3">
                  <c:v>0.05</c:v>
                </c:pt>
                <c:pt idx="4">
                  <c:v>0.02</c:v>
                </c:pt>
              </c:numCache>
            </c:numRef>
          </c:val>
          <c:extLst>
            <c:ext xmlns:c16="http://schemas.microsoft.com/office/drawing/2014/chart" uri="{C3380CC4-5D6E-409C-BE32-E72D297353CC}">
              <c16:uniqueId val="{0000000A-9D9D-40F2-BAB3-AE407460DD68}"/>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931111079071924E-2"/>
          <c:w val="0.93341530169959608"/>
          <c:h val="0.77994476521220402"/>
        </c:manualLayout>
      </c:layout>
      <c:barChart>
        <c:barDir val="col"/>
        <c:grouping val="clustered"/>
        <c:varyColors val="0"/>
        <c:ser>
          <c:idx val="0"/>
          <c:order val="0"/>
          <c:tx>
            <c:strRef>
              <c:f>Sheet1!$B$1</c:f>
              <c:strCache>
                <c:ptCount val="1"/>
                <c:pt idx="0">
                  <c:v>Before lockdown</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Sheet1!$B$2:$B$7</c:f>
              <c:numCache>
                <c:formatCode>0%</c:formatCode>
                <c:ptCount val="6"/>
                <c:pt idx="0">
                  <c:v>7.0000000000000007E-2</c:v>
                </c:pt>
                <c:pt idx="1">
                  <c:v>0.15</c:v>
                </c:pt>
                <c:pt idx="2">
                  <c:v>0.16</c:v>
                </c:pt>
                <c:pt idx="3">
                  <c:v>0.25</c:v>
                </c:pt>
                <c:pt idx="4">
                  <c:v>0.25</c:v>
                </c:pt>
                <c:pt idx="5">
                  <c:v>0.09</c:v>
                </c:pt>
              </c:numCache>
            </c:numRef>
          </c:val>
          <c:extLst>
            <c:ext xmlns:c16="http://schemas.microsoft.com/office/drawing/2014/chart" uri="{C3380CC4-5D6E-409C-BE32-E72D297353CC}">
              <c16:uniqueId val="{00000000-E46D-4B24-ABF7-8407FC60A318}"/>
            </c:ext>
          </c:extLst>
        </c:ser>
        <c:ser>
          <c:idx val="1"/>
          <c:order val="1"/>
          <c:tx>
            <c:strRef>
              <c:f>Sheet1!$C$1</c:f>
              <c:strCache>
                <c:ptCount val="1"/>
                <c:pt idx="0">
                  <c:v>Wave 1 (Sep-Nov 2020)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Sheet1!$C$2:$C$7</c:f>
              <c:numCache>
                <c:formatCode>0%</c:formatCode>
                <c:ptCount val="6"/>
                <c:pt idx="0">
                  <c:v>0.14000000000000001</c:v>
                </c:pt>
                <c:pt idx="1">
                  <c:v>0.16</c:v>
                </c:pt>
                <c:pt idx="2">
                  <c:v>0.16</c:v>
                </c:pt>
                <c:pt idx="3">
                  <c:v>0.18</c:v>
                </c:pt>
                <c:pt idx="4">
                  <c:v>0.21</c:v>
                </c:pt>
                <c:pt idx="5">
                  <c:v>0.15</c:v>
                </c:pt>
              </c:numCache>
            </c:numRef>
          </c:val>
          <c:extLst>
            <c:ext xmlns:c16="http://schemas.microsoft.com/office/drawing/2014/chart" uri="{C3380CC4-5D6E-409C-BE32-E72D297353CC}">
              <c16:uniqueId val="{00000001-E46D-4B24-ABF7-8407FC60A318}"/>
            </c:ext>
          </c:extLst>
        </c:ser>
        <c:ser>
          <c:idx val="2"/>
          <c:order val="2"/>
          <c:tx>
            <c:strRef>
              <c:f>Sheet1!$D$1</c:f>
              <c:strCache>
                <c:ptCount val="1"/>
                <c:pt idx="0">
                  <c:v>Wave 2 (Sep-Nov 2021)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Sheet1!$D$2:$D$7</c:f>
              <c:numCache>
                <c:formatCode>0%</c:formatCode>
                <c:ptCount val="6"/>
                <c:pt idx="0">
                  <c:v>0.08</c:v>
                </c:pt>
                <c:pt idx="1">
                  <c:v>0.14000000000000001</c:v>
                </c:pt>
                <c:pt idx="2">
                  <c:v>0.18</c:v>
                </c:pt>
                <c:pt idx="3">
                  <c:v>0.25</c:v>
                </c:pt>
                <c:pt idx="4">
                  <c:v>0.24</c:v>
                </c:pt>
                <c:pt idx="5">
                  <c:v>0.1</c:v>
                </c:pt>
              </c:numCache>
            </c:numRef>
          </c:val>
          <c:extLst>
            <c:ext xmlns:c16="http://schemas.microsoft.com/office/drawing/2014/chart" uri="{C3380CC4-5D6E-409C-BE32-E72D297353CC}">
              <c16:uniqueId val="{00000000-A8A9-426B-9537-3D4BDF0AFDE7}"/>
            </c:ext>
          </c:extLst>
        </c:ser>
        <c:dLbls>
          <c:dLblPos val="outEnd"/>
          <c:showLegendKey val="0"/>
          <c:showVal val="1"/>
          <c:showCatName val="0"/>
          <c:showSerName val="0"/>
          <c:showPercent val="0"/>
          <c:showBubbleSize val="0"/>
        </c:dLbls>
        <c:gapWidth val="75"/>
        <c:axId val="1951974240"/>
        <c:axId val="591762816"/>
      </c:barChart>
      <c:catAx>
        <c:axId val="195197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62816"/>
        <c:crosses val="autoZero"/>
        <c:auto val="1"/>
        <c:lblAlgn val="ctr"/>
        <c:lblOffset val="100"/>
        <c:noMultiLvlLbl val="0"/>
      </c:catAx>
      <c:valAx>
        <c:axId val="591762816"/>
        <c:scaling>
          <c:orientation val="minMax"/>
          <c:max val="0.4"/>
        </c:scaling>
        <c:delete val="1"/>
        <c:axPos val="l"/>
        <c:numFmt formatCode="0%" sourceLinked="1"/>
        <c:majorTickMark val="out"/>
        <c:minorTickMark val="none"/>
        <c:tickLblPos val="nextTo"/>
        <c:crossAx val="1951974240"/>
        <c:crosses val="autoZero"/>
        <c:crossBetween val="between"/>
      </c:valAx>
      <c:spPr>
        <a:noFill/>
        <a:ln>
          <a:noFill/>
        </a:ln>
        <a:effectLst/>
      </c:spPr>
    </c:plotArea>
    <c:legend>
      <c:legendPos val="b"/>
      <c:layout>
        <c:manualLayout>
          <c:xMode val="edge"/>
          <c:yMode val="edge"/>
          <c:x val="0.17335204563896706"/>
          <c:y val="6.764530424407704E-2"/>
          <c:w val="0.62058816151696694"/>
          <c:h val="6.5196224646326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307493182205556"/>
          <c:w val="0.93341530169959608"/>
          <c:h val="0.65480095236066149"/>
        </c:manualLayout>
      </c:layout>
      <c:barChart>
        <c:barDir val="col"/>
        <c:grouping val="clustered"/>
        <c:varyColors val="0"/>
        <c:ser>
          <c:idx val="0"/>
          <c:order val="0"/>
          <c:tx>
            <c:strRef>
              <c:f>Sheet1!$B$1</c:f>
              <c:strCache>
                <c:ptCount val="1"/>
                <c:pt idx="0">
                  <c:v>Before lockdown</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Sheet1!$B$2:$B$7</c:f>
              <c:numCache>
                <c:formatCode>0%</c:formatCode>
                <c:ptCount val="6"/>
                <c:pt idx="0">
                  <c:v>0.05</c:v>
                </c:pt>
                <c:pt idx="1">
                  <c:v>0.09</c:v>
                </c:pt>
                <c:pt idx="2">
                  <c:v>0.13</c:v>
                </c:pt>
                <c:pt idx="3">
                  <c:v>0.27</c:v>
                </c:pt>
                <c:pt idx="4">
                  <c:v>0.34</c:v>
                </c:pt>
                <c:pt idx="5">
                  <c:v>0.1</c:v>
                </c:pt>
              </c:numCache>
            </c:numRef>
          </c:val>
          <c:extLst>
            <c:ext xmlns:c16="http://schemas.microsoft.com/office/drawing/2014/chart" uri="{C3380CC4-5D6E-409C-BE32-E72D297353CC}">
              <c16:uniqueId val="{00000000-E46D-4B24-ABF7-8407FC60A318}"/>
            </c:ext>
          </c:extLst>
        </c:ser>
        <c:ser>
          <c:idx val="1"/>
          <c:order val="1"/>
          <c:tx>
            <c:strRef>
              <c:f>Sheet1!$C$1</c:f>
              <c:strCache>
                <c:ptCount val="1"/>
                <c:pt idx="0">
                  <c:v>Wave 1 (Sep-Nov 2020)</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Sheet1!$C$2:$C$7</c:f>
              <c:numCache>
                <c:formatCode>0%</c:formatCode>
                <c:ptCount val="6"/>
                <c:pt idx="0">
                  <c:v>0.15</c:v>
                </c:pt>
                <c:pt idx="1">
                  <c:v>0.14000000000000001</c:v>
                </c:pt>
                <c:pt idx="2">
                  <c:v>0.13</c:v>
                </c:pt>
                <c:pt idx="3">
                  <c:v>0.19</c:v>
                </c:pt>
                <c:pt idx="4">
                  <c:v>0.22</c:v>
                </c:pt>
                <c:pt idx="5">
                  <c:v>0.16</c:v>
                </c:pt>
              </c:numCache>
            </c:numRef>
          </c:val>
          <c:extLst>
            <c:ext xmlns:c16="http://schemas.microsoft.com/office/drawing/2014/chart" uri="{C3380CC4-5D6E-409C-BE32-E72D297353CC}">
              <c16:uniqueId val="{00000001-E46D-4B24-ABF7-8407FC60A318}"/>
            </c:ext>
          </c:extLst>
        </c:ser>
        <c:ser>
          <c:idx val="2"/>
          <c:order val="2"/>
          <c:tx>
            <c:strRef>
              <c:f>Sheet1!$D$1</c:f>
              <c:strCache>
                <c:ptCount val="1"/>
                <c:pt idx="0">
                  <c:v>Wave 2 (Sep-Nov 2021)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Sheet1!$D$2:$D$7</c:f>
              <c:numCache>
                <c:formatCode>0%</c:formatCode>
                <c:ptCount val="6"/>
                <c:pt idx="0">
                  <c:v>0.08</c:v>
                </c:pt>
                <c:pt idx="1">
                  <c:v>0.1</c:v>
                </c:pt>
                <c:pt idx="2">
                  <c:v>0.15</c:v>
                </c:pt>
                <c:pt idx="3">
                  <c:v>0.25</c:v>
                </c:pt>
                <c:pt idx="4">
                  <c:v>0.28000000000000003</c:v>
                </c:pt>
                <c:pt idx="5">
                  <c:v>0.14000000000000001</c:v>
                </c:pt>
              </c:numCache>
            </c:numRef>
          </c:val>
          <c:extLst>
            <c:ext xmlns:c16="http://schemas.microsoft.com/office/drawing/2014/chart" uri="{C3380CC4-5D6E-409C-BE32-E72D297353CC}">
              <c16:uniqueId val="{00000000-A8A9-426B-9537-3D4BDF0AFDE7}"/>
            </c:ext>
          </c:extLst>
        </c:ser>
        <c:dLbls>
          <c:dLblPos val="outEnd"/>
          <c:showLegendKey val="0"/>
          <c:showVal val="1"/>
          <c:showCatName val="0"/>
          <c:showSerName val="0"/>
          <c:showPercent val="0"/>
          <c:showBubbleSize val="0"/>
        </c:dLbls>
        <c:gapWidth val="75"/>
        <c:axId val="1951974240"/>
        <c:axId val="591762816"/>
      </c:barChart>
      <c:catAx>
        <c:axId val="195197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62816"/>
        <c:crosses val="autoZero"/>
        <c:auto val="1"/>
        <c:lblAlgn val="ctr"/>
        <c:lblOffset val="100"/>
        <c:noMultiLvlLbl val="0"/>
      </c:catAx>
      <c:valAx>
        <c:axId val="591762816"/>
        <c:scaling>
          <c:orientation val="minMax"/>
          <c:max val="0.4"/>
        </c:scaling>
        <c:delete val="1"/>
        <c:axPos val="l"/>
        <c:numFmt formatCode="0%" sourceLinked="1"/>
        <c:majorTickMark val="out"/>
        <c:minorTickMark val="none"/>
        <c:tickLblPos val="nextTo"/>
        <c:crossAx val="1951974240"/>
        <c:crosses val="autoZero"/>
        <c:crossBetween val="between"/>
      </c:valAx>
      <c:spPr>
        <a:noFill/>
        <a:ln>
          <a:noFill/>
        </a:ln>
        <a:effectLst/>
      </c:spPr>
    </c:plotArea>
    <c:legend>
      <c:legendPos val="b"/>
      <c:layout>
        <c:manualLayout>
          <c:xMode val="edge"/>
          <c:yMode val="edge"/>
          <c:x val="0.15565372691952103"/>
          <c:y val="6.4263039031873193E-2"/>
          <c:w val="0.62058816151696694"/>
          <c:h val="6.5196224646326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1469253911182"/>
          <c:y val="0"/>
          <c:w val="0.64056107326332856"/>
          <c:h val="1"/>
        </c:manualLayout>
      </c:layout>
      <c:barChart>
        <c:barDir val="bar"/>
        <c:grouping val="clustered"/>
        <c:varyColors val="0"/>
        <c:ser>
          <c:idx val="1"/>
          <c:order val="0"/>
          <c:tx>
            <c:strRef>
              <c:f>Sheet1!$B$1</c:f>
              <c:strCache>
                <c:ptCount val="1"/>
                <c:pt idx="0">
                  <c:v>Pre-tax profit in August 2020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Sheet1!$B$2:$B$13</c:f>
              <c:numCache>
                <c:formatCode>0%</c:formatCode>
                <c:ptCount val="12"/>
                <c:pt idx="0">
                  <c:v>0.15</c:v>
                </c:pt>
                <c:pt idx="1">
                  <c:v>0.04</c:v>
                </c:pt>
                <c:pt idx="2">
                  <c:v>0.01</c:v>
                </c:pt>
                <c:pt idx="3">
                  <c:v>0.02</c:v>
                </c:pt>
                <c:pt idx="4">
                  <c:v>0.03</c:v>
                </c:pt>
                <c:pt idx="5">
                  <c:v>0.03</c:v>
                </c:pt>
                <c:pt idx="6">
                  <c:v>0.06</c:v>
                </c:pt>
                <c:pt idx="7">
                  <c:v>0.06</c:v>
                </c:pt>
                <c:pt idx="8">
                  <c:v>0.12</c:v>
                </c:pt>
                <c:pt idx="9">
                  <c:v>0.13</c:v>
                </c:pt>
                <c:pt idx="10">
                  <c:v>0.14000000000000001</c:v>
                </c:pt>
                <c:pt idx="11">
                  <c:v>0.18</c:v>
                </c:pt>
              </c:numCache>
            </c:numRef>
          </c:val>
          <c:extLst>
            <c:ext xmlns:c16="http://schemas.microsoft.com/office/drawing/2014/chart" uri="{C3380CC4-5D6E-409C-BE32-E72D297353CC}">
              <c16:uniqueId val="{00000001-F8FB-4E1B-A20F-203CDB088EA0}"/>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80491465283308E-2"/>
          <c:y val="0"/>
          <c:w val="0.97164830950484604"/>
          <c:h val="1"/>
        </c:manualLayout>
      </c:layout>
      <c:barChart>
        <c:barDir val="bar"/>
        <c:grouping val="clustered"/>
        <c:varyColors val="0"/>
        <c:ser>
          <c:idx val="0"/>
          <c:order val="0"/>
          <c:tx>
            <c:strRef>
              <c:f>Sheet1!$B$1</c:f>
              <c:strCache>
                <c:ptCount val="1"/>
                <c:pt idx="0">
                  <c:v>Pre-tax profit in August 2020</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Around £2,000 or more</c:v>
                </c:pt>
                <c:pt idx="2">
                  <c:v>Around £1,750 to under £2,000</c:v>
                </c:pt>
                <c:pt idx="3">
                  <c:v>Around £1,500 to under £1,750</c:v>
                </c:pt>
                <c:pt idx="4">
                  <c:v>Around £1,250 to under £1,500</c:v>
                </c:pt>
                <c:pt idx="5">
                  <c:v>Around £1,000 to under £1,250</c:v>
                </c:pt>
                <c:pt idx="6">
                  <c:v>Around £750 to under £1,000</c:v>
                </c:pt>
                <c:pt idx="7">
                  <c:v>Around £500 to under £750</c:v>
                </c:pt>
                <c:pt idx="8">
                  <c:v>Around £250 to under £500</c:v>
                </c:pt>
                <c:pt idx="9">
                  <c:v>£1 to under £250</c:v>
                </c:pt>
                <c:pt idx="10">
                  <c:v>£0</c:v>
                </c:pt>
                <c:pt idx="11">
                  <c:v>Made a loss</c:v>
                </c:pt>
              </c:strCache>
            </c:strRef>
          </c:cat>
          <c:val>
            <c:numRef>
              <c:f>Sheet1!$B$2:$B$13</c:f>
              <c:numCache>
                <c:formatCode>0%</c:formatCode>
                <c:ptCount val="12"/>
                <c:pt idx="0">
                  <c:v>0.22</c:v>
                </c:pt>
                <c:pt idx="1">
                  <c:v>0.08</c:v>
                </c:pt>
                <c:pt idx="2">
                  <c:v>0.02</c:v>
                </c:pt>
                <c:pt idx="3">
                  <c:v>0.02</c:v>
                </c:pt>
                <c:pt idx="4">
                  <c:v>0.04</c:v>
                </c:pt>
                <c:pt idx="5">
                  <c:v>0.05</c:v>
                </c:pt>
                <c:pt idx="6">
                  <c:v>7.0000000000000007E-2</c:v>
                </c:pt>
                <c:pt idx="7">
                  <c:v>7.0000000000000007E-2</c:v>
                </c:pt>
                <c:pt idx="8">
                  <c:v>0.09</c:v>
                </c:pt>
                <c:pt idx="9">
                  <c:v>0.08</c:v>
                </c:pt>
                <c:pt idx="10">
                  <c:v>0.11</c:v>
                </c:pt>
                <c:pt idx="11">
                  <c:v>0.11</c:v>
                </c:pt>
              </c:numCache>
            </c:numRef>
          </c:val>
          <c:extLst>
            <c:ext xmlns:c16="http://schemas.microsoft.com/office/drawing/2014/chart" uri="{C3380CC4-5D6E-409C-BE32-E72D297353CC}">
              <c16:uniqueId val="{00000000-2EB6-41BD-9B58-0A39094BBADE}"/>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1"/>
          <c:order val="0"/>
          <c:tx>
            <c:strRef>
              <c:f>Sheet1!$C$1</c:f>
              <c:strCache>
                <c:ptCount val="1"/>
                <c:pt idx="0">
                  <c:v>Typical monthly pre-tax profit before lockdown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Sheet1!$C$2:$C$13</c:f>
              <c:numCache>
                <c:formatCode>0%</c:formatCode>
                <c:ptCount val="12"/>
                <c:pt idx="0">
                  <c:v>0.11</c:v>
                </c:pt>
                <c:pt idx="1">
                  <c:v>0.08</c:v>
                </c:pt>
                <c:pt idx="2">
                  <c:v>0.03</c:v>
                </c:pt>
                <c:pt idx="3">
                  <c:v>0.03</c:v>
                </c:pt>
                <c:pt idx="4">
                  <c:v>7.0000000000000007E-2</c:v>
                </c:pt>
                <c:pt idx="5">
                  <c:v>7.0000000000000007E-2</c:v>
                </c:pt>
                <c:pt idx="6">
                  <c:v>0.11</c:v>
                </c:pt>
                <c:pt idx="7">
                  <c:v>0.11</c:v>
                </c:pt>
                <c:pt idx="8">
                  <c:v>0.11</c:v>
                </c:pt>
                <c:pt idx="9">
                  <c:v>0.12</c:v>
                </c:pt>
                <c:pt idx="10">
                  <c:v>7.0000000000000007E-2</c:v>
                </c:pt>
                <c:pt idx="11">
                  <c:v>0.08</c:v>
                </c:pt>
              </c:numCache>
            </c:numRef>
          </c:val>
          <c:extLst>
            <c:ext xmlns:c16="http://schemas.microsoft.com/office/drawing/2014/chart" uri="{C3380CC4-5D6E-409C-BE32-E72D297353CC}">
              <c16:uniqueId val="{00000000-814B-43A9-8818-9192E1108694}"/>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1"/>
        <c:axPos val="l"/>
        <c:numFmt formatCode="General" sourceLinked="1"/>
        <c:majorTickMark val="none"/>
        <c:minorTickMark val="none"/>
        <c:tickLblPos val="nextTo"/>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8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1469253911182"/>
          <c:y val="0"/>
          <c:w val="0.64056107326332856"/>
          <c:h val="1"/>
        </c:manualLayout>
      </c:layout>
      <c:barChart>
        <c:barDir val="bar"/>
        <c:grouping val="clustered"/>
        <c:varyColors val="0"/>
        <c:ser>
          <c:idx val="1"/>
          <c:order val="0"/>
          <c:tx>
            <c:strRef>
              <c:f>Sheet1!$B$1</c:f>
              <c:strCache>
                <c:ptCount val="1"/>
                <c:pt idx="0">
                  <c:v>Pre-tax profit in August 2020</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Sheet1!$B$2:$B$13</c:f>
              <c:numCache>
                <c:formatCode>0%</c:formatCode>
                <c:ptCount val="12"/>
                <c:pt idx="0">
                  <c:v>0.2</c:v>
                </c:pt>
                <c:pt idx="1">
                  <c:v>0.08</c:v>
                </c:pt>
                <c:pt idx="2">
                  <c:v>0.02</c:v>
                </c:pt>
                <c:pt idx="3">
                  <c:v>0.01</c:v>
                </c:pt>
                <c:pt idx="4">
                  <c:v>0.02</c:v>
                </c:pt>
                <c:pt idx="5">
                  <c:v>0.04</c:v>
                </c:pt>
                <c:pt idx="6">
                  <c:v>0.06</c:v>
                </c:pt>
                <c:pt idx="7">
                  <c:v>7.0000000000000007E-2</c:v>
                </c:pt>
                <c:pt idx="8">
                  <c:v>0.1</c:v>
                </c:pt>
                <c:pt idx="9">
                  <c:v>7.0000000000000007E-2</c:v>
                </c:pt>
                <c:pt idx="10">
                  <c:v>0.15</c:v>
                </c:pt>
                <c:pt idx="11">
                  <c:v>0.15</c:v>
                </c:pt>
              </c:numCache>
            </c:numRef>
          </c:val>
          <c:extLst>
            <c:ext xmlns:c16="http://schemas.microsoft.com/office/drawing/2014/chart" uri="{C3380CC4-5D6E-409C-BE32-E72D297353CC}">
              <c16:uniqueId val="{00000001-F8FB-4E1B-A20F-203CDB088EA0}"/>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1150017351"/>
          <c:y val="0.1962782875706974"/>
          <c:w val="0.43985966248462172"/>
          <c:h val="0.29560128878308861"/>
        </c:manualLayout>
      </c:layout>
      <c:barChart>
        <c:barDir val="bar"/>
        <c:grouping val="percentStacked"/>
        <c:varyColors val="0"/>
        <c:ser>
          <c:idx val="0"/>
          <c:order val="0"/>
          <c:tx>
            <c:strRef>
              <c:f>Sheet1!$B$1</c:f>
              <c:strCache>
                <c:ptCount val="1"/>
                <c:pt idx="0">
                  <c:v>Yes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sector you work in</c:v>
                </c:pt>
                <c:pt idx="1">
                  <c:v>The type of self-employed work you do</c:v>
                </c:pt>
              </c:strCache>
            </c:strRef>
          </c:cat>
          <c:val>
            <c:numRef>
              <c:f>Sheet1!$B$2:$B$3</c:f>
              <c:numCache>
                <c:formatCode>0%</c:formatCode>
                <c:ptCount val="2"/>
                <c:pt idx="0">
                  <c:v>0.09</c:v>
                </c:pt>
                <c:pt idx="1">
                  <c:v>0.14000000000000001</c:v>
                </c:pt>
              </c:numCache>
            </c:numRef>
          </c:val>
          <c:extLst>
            <c:ext xmlns:c16="http://schemas.microsoft.com/office/drawing/2014/chart" uri="{C3380CC4-5D6E-409C-BE32-E72D297353CC}">
              <c16:uniqueId val="{00000000-CD2F-4E80-9470-146E139316EF}"/>
            </c:ext>
          </c:extLst>
        </c:ser>
        <c:ser>
          <c:idx val="1"/>
          <c:order val="1"/>
          <c:tx>
            <c:strRef>
              <c:f>Sheet1!$C$1</c:f>
              <c:strCache>
                <c:ptCount val="1"/>
                <c:pt idx="0">
                  <c:v>No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sector you work in</c:v>
                </c:pt>
                <c:pt idx="1">
                  <c:v>The type of self-employed work you do</c:v>
                </c:pt>
              </c:strCache>
            </c:strRef>
          </c:cat>
          <c:val>
            <c:numRef>
              <c:f>Sheet1!$C$2:$C$3</c:f>
              <c:numCache>
                <c:formatCode>0%</c:formatCode>
                <c:ptCount val="2"/>
                <c:pt idx="0">
                  <c:v>0.91</c:v>
                </c:pt>
                <c:pt idx="1">
                  <c:v>0.86</c:v>
                </c:pt>
              </c:numCache>
            </c:numRef>
          </c:val>
          <c:extLst>
            <c:ext xmlns:c16="http://schemas.microsoft.com/office/drawing/2014/chart" uri="{C3380CC4-5D6E-409C-BE32-E72D297353CC}">
              <c16:uniqueId val="{00000001-CD2F-4E80-9470-146E139316EF}"/>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33787099923588015"/>
          <c:y val="0.13476591364334681"/>
          <c:w val="0.15999323253548209"/>
          <c:h val="7.51755369716352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2460927723201E-2"/>
          <c:y val="0"/>
          <c:w val="0.97164830950484604"/>
          <c:h val="1"/>
        </c:manualLayout>
      </c:layout>
      <c:barChart>
        <c:barDir val="bar"/>
        <c:grouping val="clustered"/>
        <c:varyColors val="0"/>
        <c:ser>
          <c:idx val="0"/>
          <c:order val="0"/>
          <c:tx>
            <c:strRef>
              <c:f>Sheet1!$B$1</c:f>
              <c:strCache>
                <c:ptCount val="1"/>
                <c:pt idx="0">
                  <c:v>Pre-tax profit in August 2020</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Around £2,000 or more</c:v>
                </c:pt>
                <c:pt idx="2">
                  <c:v>Around £1,750 to under £2,000</c:v>
                </c:pt>
                <c:pt idx="3">
                  <c:v>Around £1,500 to under £1,750</c:v>
                </c:pt>
                <c:pt idx="4">
                  <c:v>Around £1,250 to under £1,500</c:v>
                </c:pt>
                <c:pt idx="5">
                  <c:v>Around £1,000 to under £1,250</c:v>
                </c:pt>
                <c:pt idx="6">
                  <c:v>Around £750 to under £1,000</c:v>
                </c:pt>
                <c:pt idx="7">
                  <c:v>Around £500 to under £750</c:v>
                </c:pt>
                <c:pt idx="8">
                  <c:v>Around £250 to under £500</c:v>
                </c:pt>
                <c:pt idx="9">
                  <c:v>£1 to under £250</c:v>
                </c:pt>
                <c:pt idx="10">
                  <c:v>£0</c:v>
                </c:pt>
                <c:pt idx="11">
                  <c:v>Made a loss</c:v>
                </c:pt>
              </c:strCache>
            </c:strRef>
          </c:cat>
          <c:val>
            <c:numRef>
              <c:f>Sheet1!$B$2:$B$13</c:f>
              <c:numCache>
                <c:formatCode>0%</c:formatCode>
                <c:ptCount val="12"/>
                <c:pt idx="0">
                  <c:v>0.23</c:v>
                </c:pt>
                <c:pt idx="1">
                  <c:v>0.16</c:v>
                </c:pt>
                <c:pt idx="2">
                  <c:v>0.03</c:v>
                </c:pt>
                <c:pt idx="3">
                  <c:v>0.03</c:v>
                </c:pt>
                <c:pt idx="4">
                  <c:v>0.05</c:v>
                </c:pt>
                <c:pt idx="5">
                  <c:v>0.05</c:v>
                </c:pt>
                <c:pt idx="6">
                  <c:v>0.05</c:v>
                </c:pt>
                <c:pt idx="7">
                  <c:v>7.0000000000000007E-2</c:v>
                </c:pt>
                <c:pt idx="8">
                  <c:v>7.0000000000000007E-2</c:v>
                </c:pt>
                <c:pt idx="9">
                  <c:v>0.05</c:v>
                </c:pt>
                <c:pt idx="10">
                  <c:v>0.08</c:v>
                </c:pt>
                <c:pt idx="11">
                  <c:v>0.09</c:v>
                </c:pt>
              </c:numCache>
            </c:numRef>
          </c:val>
          <c:extLst>
            <c:ext xmlns:c16="http://schemas.microsoft.com/office/drawing/2014/chart" uri="{C3380CC4-5D6E-409C-BE32-E72D297353CC}">
              <c16:uniqueId val="{00000000-2EB6-41BD-9B58-0A39094BBADE}"/>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1"/>
          <c:order val="0"/>
          <c:tx>
            <c:strRef>
              <c:f>Sheet1!$C$1</c:f>
              <c:strCache>
                <c:ptCount val="1"/>
                <c:pt idx="0">
                  <c:v>Typical monthly pre-tax profit before lockdown</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Sheet1!$C$2:$C$13</c:f>
              <c:numCache>
                <c:formatCode>0%</c:formatCode>
                <c:ptCount val="12"/>
                <c:pt idx="0">
                  <c:v>0.13</c:v>
                </c:pt>
                <c:pt idx="1">
                  <c:v>0.22</c:v>
                </c:pt>
                <c:pt idx="2">
                  <c:v>0.05</c:v>
                </c:pt>
                <c:pt idx="3">
                  <c:v>0.06</c:v>
                </c:pt>
                <c:pt idx="4">
                  <c:v>0.1</c:v>
                </c:pt>
                <c:pt idx="5">
                  <c:v>0.09</c:v>
                </c:pt>
                <c:pt idx="6">
                  <c:v>0.09</c:v>
                </c:pt>
                <c:pt idx="7">
                  <c:v>7.0000000000000007E-2</c:v>
                </c:pt>
                <c:pt idx="8">
                  <c:v>7.0000000000000007E-2</c:v>
                </c:pt>
                <c:pt idx="9">
                  <c:v>0.03</c:v>
                </c:pt>
                <c:pt idx="10">
                  <c:v>0.02</c:v>
                </c:pt>
                <c:pt idx="11">
                  <c:v>0.03</c:v>
                </c:pt>
              </c:numCache>
            </c:numRef>
          </c:val>
          <c:extLst>
            <c:ext xmlns:c16="http://schemas.microsoft.com/office/drawing/2014/chart" uri="{C3380CC4-5D6E-409C-BE32-E72D297353CC}">
              <c16:uniqueId val="{00000000-814B-43A9-8818-9192E1108694}"/>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1"/>
        <c:axPos val="l"/>
        <c:numFmt formatCode="General" sourceLinked="1"/>
        <c:majorTickMark val="none"/>
        <c:minorTickMark val="none"/>
        <c:tickLblPos val="nextTo"/>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solidFill>
          <a:schemeClr val="bg2">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8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5994139748"/>
          <c:y val="7.9761458975187743E-2"/>
          <c:w val="0.43985966248462172"/>
          <c:h val="0.60874987073953324"/>
        </c:manualLayout>
      </c:layout>
      <c:barChart>
        <c:barDir val="bar"/>
        <c:grouping val="percentStacked"/>
        <c:varyColors val="0"/>
        <c:ser>
          <c:idx val="0"/>
          <c:order val="0"/>
          <c:tx>
            <c:strRef>
              <c:f>Sheet1!$B$1</c:f>
              <c:strCache>
                <c:ptCount val="1"/>
                <c:pt idx="0">
                  <c:v>Made a 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Sheet1!$B$2:$B$6</c:f>
              <c:numCache>
                <c:formatCode>0%</c:formatCode>
                <c:ptCount val="5"/>
                <c:pt idx="0">
                  <c:v>0.23</c:v>
                </c:pt>
                <c:pt idx="1">
                  <c:v>0.08</c:v>
                </c:pt>
                <c:pt idx="2">
                  <c:v>0.09</c:v>
                </c:pt>
                <c:pt idx="3">
                  <c:v>0.1</c:v>
                </c:pt>
                <c:pt idx="4">
                  <c:v>0.12</c:v>
                </c:pt>
              </c:numCache>
            </c:numRef>
          </c:val>
          <c:extLst>
            <c:ext xmlns:c16="http://schemas.microsoft.com/office/drawing/2014/chart" uri="{C3380CC4-5D6E-409C-BE32-E72D297353CC}">
              <c16:uniqueId val="{00000000-BADA-4442-8106-3588FAA463AD}"/>
            </c:ext>
          </c:extLst>
        </c:ser>
        <c:ser>
          <c:idx val="1"/>
          <c:order val="1"/>
          <c:tx>
            <c:strRef>
              <c:f>Sheet1!$C$1</c:f>
              <c:strCache>
                <c:ptCount val="1"/>
                <c:pt idx="0">
                  <c:v>£0</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Sheet1!$C$2:$C$6</c:f>
              <c:numCache>
                <c:formatCode>0%</c:formatCode>
                <c:ptCount val="5"/>
                <c:pt idx="0">
                  <c:v>0.23</c:v>
                </c:pt>
                <c:pt idx="1">
                  <c:v>0.13</c:v>
                </c:pt>
                <c:pt idx="2">
                  <c:v>0.08</c:v>
                </c:pt>
                <c:pt idx="3">
                  <c:v>0.08</c:v>
                </c:pt>
                <c:pt idx="4">
                  <c:v>0.12</c:v>
                </c:pt>
              </c:numCache>
            </c:numRef>
          </c:val>
          <c:extLst>
            <c:ext xmlns:c16="http://schemas.microsoft.com/office/drawing/2014/chart" uri="{C3380CC4-5D6E-409C-BE32-E72D297353CC}">
              <c16:uniqueId val="{00000001-BADA-4442-8106-3588FAA463AD}"/>
            </c:ext>
          </c:extLst>
        </c:ser>
        <c:ser>
          <c:idx val="2"/>
          <c:order val="2"/>
          <c:tx>
            <c:strRef>
              <c:f>Sheet1!$D$1</c:f>
              <c:strCache>
                <c:ptCount val="1"/>
                <c:pt idx="0">
                  <c:v>£1-499</c:v>
                </c:pt>
              </c:strCache>
            </c:strRef>
          </c:tx>
          <c:spPr>
            <a:solidFill>
              <a:schemeClr val="accent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Sheet1!$D$2:$D$6</c:f>
              <c:numCache>
                <c:formatCode>0%</c:formatCode>
                <c:ptCount val="5"/>
                <c:pt idx="0">
                  <c:v>0.28000000000000003</c:v>
                </c:pt>
                <c:pt idx="1">
                  <c:v>0.37</c:v>
                </c:pt>
                <c:pt idx="2">
                  <c:v>0.15</c:v>
                </c:pt>
                <c:pt idx="3">
                  <c:v>0.09</c:v>
                </c:pt>
                <c:pt idx="4">
                  <c:v>0.09</c:v>
                </c:pt>
              </c:numCache>
            </c:numRef>
          </c:val>
          <c:extLst>
            <c:ext xmlns:c16="http://schemas.microsoft.com/office/drawing/2014/chart" uri="{C3380CC4-5D6E-409C-BE32-E72D297353CC}">
              <c16:uniqueId val="{00000002-BADA-4442-8106-3588FAA463AD}"/>
            </c:ext>
          </c:extLst>
        </c:ser>
        <c:ser>
          <c:idx val="3"/>
          <c:order val="3"/>
          <c:tx>
            <c:strRef>
              <c:f>Sheet1!$E$1</c:f>
              <c:strCache>
                <c:ptCount val="1"/>
                <c:pt idx="0">
                  <c:v>£500-999</c:v>
                </c:pt>
              </c:strCache>
            </c:strRef>
          </c:tx>
          <c:spPr>
            <a:solidFill>
              <a:schemeClr val="accent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Sheet1!$E$2:$E$6</c:f>
              <c:numCache>
                <c:formatCode>0%</c:formatCode>
                <c:ptCount val="5"/>
                <c:pt idx="0">
                  <c:v>0.1</c:v>
                </c:pt>
                <c:pt idx="1">
                  <c:v>0.21</c:v>
                </c:pt>
                <c:pt idx="2">
                  <c:v>0.27</c:v>
                </c:pt>
                <c:pt idx="3">
                  <c:v>0.14000000000000001</c:v>
                </c:pt>
                <c:pt idx="4">
                  <c:v>0.11</c:v>
                </c:pt>
              </c:numCache>
            </c:numRef>
          </c:val>
          <c:extLst>
            <c:ext xmlns:c16="http://schemas.microsoft.com/office/drawing/2014/chart" uri="{C3380CC4-5D6E-409C-BE32-E72D297353CC}">
              <c16:uniqueId val="{00000003-BADA-4442-8106-3588FAA463AD}"/>
            </c:ext>
          </c:extLst>
        </c:ser>
        <c:ser>
          <c:idx val="4"/>
          <c:order val="4"/>
          <c:tx>
            <c:strRef>
              <c:f>Sheet1!$F$1</c:f>
              <c:strCache>
                <c:ptCount val="1"/>
                <c:pt idx="0">
                  <c:v>£1,000+</c:v>
                </c:pt>
              </c:strCache>
            </c:strRef>
          </c:tx>
          <c:spPr>
            <a:solidFill>
              <a:schemeClr val="accent1">
                <a:lumMod val="10000"/>
                <a:lumOff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Sheet1!$F$2:$F$6</c:f>
              <c:numCache>
                <c:formatCode>0%</c:formatCode>
                <c:ptCount val="5"/>
                <c:pt idx="0">
                  <c:v>0.15</c:v>
                </c:pt>
                <c:pt idx="1">
                  <c:v>0.21</c:v>
                </c:pt>
                <c:pt idx="2">
                  <c:v>0.4</c:v>
                </c:pt>
                <c:pt idx="3">
                  <c:v>0.59</c:v>
                </c:pt>
                <c:pt idx="4">
                  <c:v>0.56999999999999995</c:v>
                </c:pt>
              </c:numCache>
            </c:numRef>
          </c:val>
          <c:extLst>
            <c:ext xmlns:c16="http://schemas.microsoft.com/office/drawing/2014/chart" uri="{C3380CC4-5D6E-409C-BE32-E72D297353CC}">
              <c16:uniqueId val="{00000004-BADA-4442-8106-3588FAA463AD}"/>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4953354094627197"/>
          <c:y val="1.6504496222066976E-2"/>
          <c:w val="0.56837983471634668"/>
          <c:h val="6.85224392736829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1150017351"/>
          <c:y val="0.1962782875706974"/>
          <c:w val="0.43133838795326235"/>
          <c:h val="0.63298884840150715"/>
        </c:manualLayout>
      </c:layout>
      <c:barChart>
        <c:barDir val="bar"/>
        <c:grouping val="percentStacked"/>
        <c:varyColors val="0"/>
        <c:ser>
          <c:idx val="0"/>
          <c:order val="0"/>
          <c:tx>
            <c:strRef>
              <c:f>Sheet1!$B$1</c:f>
              <c:strCache>
                <c:ptCount val="1"/>
                <c:pt idx="0">
                  <c:v>Made a loss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Sheet1!$B$2:$B$6</c:f>
              <c:numCache>
                <c:formatCode>0%</c:formatCode>
                <c:ptCount val="5"/>
                <c:pt idx="0">
                  <c:v>0.12</c:v>
                </c:pt>
                <c:pt idx="1">
                  <c:v>0.12</c:v>
                </c:pt>
                <c:pt idx="2">
                  <c:v>0.11</c:v>
                </c:pt>
                <c:pt idx="3">
                  <c:v>0.1</c:v>
                </c:pt>
                <c:pt idx="4">
                  <c:v>0.2</c:v>
                </c:pt>
              </c:numCache>
            </c:numRef>
          </c:val>
          <c:extLst>
            <c:ext xmlns:c16="http://schemas.microsoft.com/office/drawing/2014/chart" uri="{C3380CC4-5D6E-409C-BE32-E72D297353CC}">
              <c16:uniqueId val="{00000000-96DD-4A8D-8AFC-059A182A09F5}"/>
            </c:ext>
          </c:extLst>
        </c:ser>
        <c:ser>
          <c:idx val="1"/>
          <c:order val="1"/>
          <c:tx>
            <c:strRef>
              <c:f>Sheet1!$C$1</c:f>
              <c:strCache>
                <c:ptCount val="1"/>
                <c:pt idx="0">
                  <c:v>£0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Sheet1!$C$2:$C$6</c:f>
              <c:numCache>
                <c:formatCode>0%</c:formatCode>
                <c:ptCount val="5"/>
                <c:pt idx="0">
                  <c:v>0.32</c:v>
                </c:pt>
                <c:pt idx="1">
                  <c:v>0.1</c:v>
                </c:pt>
                <c:pt idx="2">
                  <c:v>0.15</c:v>
                </c:pt>
                <c:pt idx="3">
                  <c:v>0.12</c:v>
                </c:pt>
                <c:pt idx="4">
                  <c:v>0.14000000000000001</c:v>
                </c:pt>
              </c:numCache>
            </c:numRef>
          </c:val>
          <c:extLst>
            <c:ext xmlns:c16="http://schemas.microsoft.com/office/drawing/2014/chart" uri="{C3380CC4-5D6E-409C-BE32-E72D297353CC}">
              <c16:uniqueId val="{00000001-96DD-4A8D-8AFC-059A182A09F5}"/>
            </c:ext>
          </c:extLst>
        </c:ser>
        <c:ser>
          <c:idx val="2"/>
          <c:order val="2"/>
          <c:tx>
            <c:strRef>
              <c:f>Sheet1!$D$1</c:f>
              <c:strCache>
                <c:ptCount val="1"/>
                <c:pt idx="0">
                  <c:v>£1-499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Sheet1!$D$2:$D$6</c:f>
              <c:numCache>
                <c:formatCode>0%</c:formatCode>
                <c:ptCount val="5"/>
                <c:pt idx="0">
                  <c:v>0.35</c:v>
                </c:pt>
                <c:pt idx="1">
                  <c:v>0.38</c:v>
                </c:pt>
                <c:pt idx="2">
                  <c:v>0.22</c:v>
                </c:pt>
                <c:pt idx="3">
                  <c:v>0.19</c:v>
                </c:pt>
                <c:pt idx="4">
                  <c:v>0.16</c:v>
                </c:pt>
              </c:numCache>
            </c:numRef>
          </c:val>
          <c:extLst>
            <c:ext xmlns:c16="http://schemas.microsoft.com/office/drawing/2014/chart" uri="{C3380CC4-5D6E-409C-BE32-E72D297353CC}">
              <c16:uniqueId val="{00000002-96DD-4A8D-8AFC-059A182A09F5}"/>
            </c:ext>
          </c:extLst>
        </c:ser>
        <c:ser>
          <c:idx val="3"/>
          <c:order val="3"/>
          <c:tx>
            <c:strRef>
              <c:f>Sheet1!$E$1</c:f>
              <c:strCache>
                <c:ptCount val="1"/>
                <c:pt idx="0">
                  <c:v>£500-999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Sheet1!$E$2:$E$6</c:f>
              <c:numCache>
                <c:formatCode>0%</c:formatCode>
                <c:ptCount val="5"/>
                <c:pt idx="0">
                  <c:v>0.12</c:v>
                </c:pt>
                <c:pt idx="1">
                  <c:v>0.27</c:v>
                </c:pt>
                <c:pt idx="2">
                  <c:v>0.25</c:v>
                </c:pt>
                <c:pt idx="3">
                  <c:v>0.21</c:v>
                </c:pt>
                <c:pt idx="4">
                  <c:v>0.15</c:v>
                </c:pt>
              </c:numCache>
            </c:numRef>
          </c:val>
          <c:extLst>
            <c:ext xmlns:c16="http://schemas.microsoft.com/office/drawing/2014/chart" uri="{C3380CC4-5D6E-409C-BE32-E72D297353CC}">
              <c16:uniqueId val="{00000003-96DD-4A8D-8AFC-059A182A09F5}"/>
            </c:ext>
          </c:extLst>
        </c:ser>
        <c:ser>
          <c:idx val="4"/>
          <c:order val="4"/>
          <c:tx>
            <c:strRef>
              <c:f>Sheet1!$F$1</c:f>
              <c:strCache>
                <c:ptCount val="1"/>
                <c:pt idx="0">
                  <c:v>£1,000+</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Sheet1!$F$2:$F$6</c:f>
              <c:numCache>
                <c:formatCode>0%</c:formatCode>
                <c:ptCount val="5"/>
                <c:pt idx="0">
                  <c:v>0.09</c:v>
                </c:pt>
                <c:pt idx="1">
                  <c:v>0.13</c:v>
                </c:pt>
                <c:pt idx="2">
                  <c:v>0.26</c:v>
                </c:pt>
                <c:pt idx="3">
                  <c:v>0.38</c:v>
                </c:pt>
                <c:pt idx="4">
                  <c:v>0.36</c:v>
                </c:pt>
              </c:numCache>
            </c:numRef>
          </c:val>
          <c:extLst>
            <c:ext xmlns:c16="http://schemas.microsoft.com/office/drawing/2014/chart" uri="{C3380CC4-5D6E-409C-BE32-E72D297353CC}">
              <c16:uniqueId val="{00000004-96DD-4A8D-8AFC-059A182A09F5}"/>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0928704937360414"/>
          <c:y val="0.12476924521020846"/>
          <c:w val="0.5816164559510002"/>
          <c:h val="7.60199405985367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5994139748"/>
          <c:y val="7.9761458975187743E-2"/>
          <c:w val="0.43985966248462172"/>
          <c:h val="0.60874987073953324"/>
        </c:manualLayout>
      </c:layout>
      <c:barChart>
        <c:barDir val="bar"/>
        <c:grouping val="percentStacked"/>
        <c:varyColors val="0"/>
        <c:ser>
          <c:idx val="0"/>
          <c:order val="0"/>
          <c:tx>
            <c:strRef>
              <c:f>Sheet1!$B$1</c:f>
              <c:strCache>
                <c:ptCount val="1"/>
                <c:pt idx="0">
                  <c:v>Made a 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Sheet1!$B$2:$B$6</c:f>
              <c:numCache>
                <c:formatCode>0%</c:formatCode>
                <c:ptCount val="5"/>
                <c:pt idx="0">
                  <c:v>0.08</c:v>
                </c:pt>
                <c:pt idx="1">
                  <c:v>0.05</c:v>
                </c:pt>
                <c:pt idx="2">
                  <c:v>0.04</c:v>
                </c:pt>
                <c:pt idx="3">
                  <c:v>0.02</c:v>
                </c:pt>
                <c:pt idx="4">
                  <c:v>0.03</c:v>
                </c:pt>
              </c:numCache>
            </c:numRef>
          </c:val>
          <c:extLst>
            <c:ext xmlns:c16="http://schemas.microsoft.com/office/drawing/2014/chart" uri="{C3380CC4-5D6E-409C-BE32-E72D297353CC}">
              <c16:uniqueId val="{00000000-BADA-4442-8106-3588FAA463AD}"/>
            </c:ext>
          </c:extLst>
        </c:ser>
        <c:ser>
          <c:idx val="1"/>
          <c:order val="1"/>
          <c:tx>
            <c:strRef>
              <c:f>Sheet1!$C$1</c:f>
              <c:strCache>
                <c:ptCount val="1"/>
                <c:pt idx="0">
                  <c:v>£0</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Sheet1!$C$2:$C$6</c:f>
              <c:numCache>
                <c:formatCode>0%</c:formatCode>
                <c:ptCount val="5"/>
                <c:pt idx="0">
                  <c:v>0.13</c:v>
                </c:pt>
                <c:pt idx="1">
                  <c:v>0.06</c:v>
                </c:pt>
                <c:pt idx="2">
                  <c:v>0.03</c:v>
                </c:pt>
                <c:pt idx="3">
                  <c:v>0.02</c:v>
                </c:pt>
                <c:pt idx="4">
                  <c:v>0.02</c:v>
                </c:pt>
              </c:numCache>
            </c:numRef>
          </c:val>
          <c:extLst>
            <c:ext xmlns:c16="http://schemas.microsoft.com/office/drawing/2014/chart" uri="{C3380CC4-5D6E-409C-BE32-E72D297353CC}">
              <c16:uniqueId val="{00000001-BADA-4442-8106-3588FAA463AD}"/>
            </c:ext>
          </c:extLst>
        </c:ser>
        <c:ser>
          <c:idx val="2"/>
          <c:order val="2"/>
          <c:tx>
            <c:strRef>
              <c:f>Sheet1!$D$1</c:f>
              <c:strCache>
                <c:ptCount val="1"/>
                <c:pt idx="0">
                  <c:v>£1-499</c:v>
                </c:pt>
              </c:strCache>
            </c:strRef>
          </c:tx>
          <c:spPr>
            <a:solidFill>
              <a:schemeClr val="accent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Sheet1!$D$2:$D$6</c:f>
              <c:numCache>
                <c:formatCode>0%</c:formatCode>
                <c:ptCount val="5"/>
                <c:pt idx="0">
                  <c:v>0.28999999999999998</c:v>
                </c:pt>
                <c:pt idx="1">
                  <c:v>0.27</c:v>
                </c:pt>
                <c:pt idx="2">
                  <c:v>0.17</c:v>
                </c:pt>
                <c:pt idx="3">
                  <c:v>7.0000000000000007E-2</c:v>
                </c:pt>
                <c:pt idx="4">
                  <c:v>0.05</c:v>
                </c:pt>
              </c:numCache>
            </c:numRef>
          </c:val>
          <c:extLst>
            <c:ext xmlns:c16="http://schemas.microsoft.com/office/drawing/2014/chart" uri="{C3380CC4-5D6E-409C-BE32-E72D297353CC}">
              <c16:uniqueId val="{00000002-BADA-4442-8106-3588FAA463AD}"/>
            </c:ext>
          </c:extLst>
        </c:ser>
        <c:ser>
          <c:idx val="3"/>
          <c:order val="3"/>
          <c:tx>
            <c:strRef>
              <c:f>Sheet1!$E$1</c:f>
              <c:strCache>
                <c:ptCount val="1"/>
                <c:pt idx="0">
                  <c:v>£500-999</c:v>
                </c:pt>
              </c:strCache>
            </c:strRef>
          </c:tx>
          <c:spPr>
            <a:solidFill>
              <a:schemeClr val="accent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Sheet1!$E$2:$E$6</c:f>
              <c:numCache>
                <c:formatCode>0%</c:formatCode>
                <c:ptCount val="5"/>
                <c:pt idx="0">
                  <c:v>0.2</c:v>
                </c:pt>
                <c:pt idx="1">
                  <c:v>0.36</c:v>
                </c:pt>
                <c:pt idx="2">
                  <c:v>0.25</c:v>
                </c:pt>
                <c:pt idx="3">
                  <c:v>0.22</c:v>
                </c:pt>
                <c:pt idx="4">
                  <c:v>0.13</c:v>
                </c:pt>
              </c:numCache>
            </c:numRef>
          </c:val>
          <c:extLst>
            <c:ext xmlns:c16="http://schemas.microsoft.com/office/drawing/2014/chart" uri="{C3380CC4-5D6E-409C-BE32-E72D297353CC}">
              <c16:uniqueId val="{00000003-BADA-4442-8106-3588FAA463AD}"/>
            </c:ext>
          </c:extLst>
        </c:ser>
        <c:ser>
          <c:idx val="4"/>
          <c:order val="4"/>
          <c:tx>
            <c:strRef>
              <c:f>Sheet1!$F$1</c:f>
              <c:strCache>
                <c:ptCount val="1"/>
                <c:pt idx="0">
                  <c:v>£1,000+</c:v>
                </c:pt>
              </c:strCache>
            </c:strRef>
          </c:tx>
          <c:spPr>
            <a:solidFill>
              <a:schemeClr val="accent1">
                <a:lumMod val="10000"/>
                <a:lumOff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Sheet1!$F$2:$F$6</c:f>
              <c:numCache>
                <c:formatCode>0%</c:formatCode>
                <c:ptCount val="5"/>
                <c:pt idx="0">
                  <c:v>0.3</c:v>
                </c:pt>
                <c:pt idx="1">
                  <c:v>0.26</c:v>
                </c:pt>
                <c:pt idx="2">
                  <c:v>0.51</c:v>
                </c:pt>
                <c:pt idx="3">
                  <c:v>0.67</c:v>
                </c:pt>
                <c:pt idx="4">
                  <c:v>0.76</c:v>
                </c:pt>
              </c:numCache>
            </c:numRef>
          </c:val>
          <c:extLst>
            <c:ext xmlns:c16="http://schemas.microsoft.com/office/drawing/2014/chart" uri="{C3380CC4-5D6E-409C-BE32-E72D297353CC}">
              <c16:uniqueId val="{00000004-BADA-4442-8106-3588FAA463AD}"/>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4953354094627197"/>
          <c:y val="1.6504496222066976E-2"/>
          <c:w val="0.56837983471634668"/>
          <c:h val="6.85224392736829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1150017351"/>
          <c:y val="0.1962782875706974"/>
          <c:w val="0.43133838795326235"/>
          <c:h val="0.63298884840150715"/>
        </c:manualLayout>
      </c:layout>
      <c:barChart>
        <c:barDir val="bar"/>
        <c:grouping val="percentStacked"/>
        <c:varyColors val="0"/>
        <c:ser>
          <c:idx val="0"/>
          <c:order val="0"/>
          <c:tx>
            <c:strRef>
              <c:f>Sheet1!$B$1</c:f>
              <c:strCache>
                <c:ptCount val="1"/>
                <c:pt idx="0">
                  <c:v>Made a loss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Sheet1!$B$2:$B$6</c:f>
              <c:numCache>
                <c:formatCode>0%</c:formatCode>
                <c:ptCount val="5"/>
                <c:pt idx="0">
                  <c:v>0.09</c:v>
                </c:pt>
                <c:pt idx="1">
                  <c:v>0.04</c:v>
                </c:pt>
                <c:pt idx="2">
                  <c:v>0.08</c:v>
                </c:pt>
                <c:pt idx="3">
                  <c:v>0.09</c:v>
                </c:pt>
                <c:pt idx="4">
                  <c:v>0.11</c:v>
                </c:pt>
              </c:numCache>
            </c:numRef>
          </c:val>
          <c:extLst>
            <c:ext xmlns:c16="http://schemas.microsoft.com/office/drawing/2014/chart" uri="{C3380CC4-5D6E-409C-BE32-E72D297353CC}">
              <c16:uniqueId val="{00000000-96DD-4A8D-8AFC-059A182A09F5}"/>
            </c:ext>
          </c:extLst>
        </c:ser>
        <c:ser>
          <c:idx val="1"/>
          <c:order val="1"/>
          <c:tx>
            <c:strRef>
              <c:f>Sheet1!$C$1</c:f>
              <c:strCache>
                <c:ptCount val="1"/>
                <c:pt idx="0">
                  <c:v>£0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Sheet1!$C$2:$C$6</c:f>
              <c:numCache>
                <c:formatCode>0%</c:formatCode>
                <c:ptCount val="5"/>
                <c:pt idx="0">
                  <c:v>0.26</c:v>
                </c:pt>
                <c:pt idx="1">
                  <c:v>7.0000000000000007E-2</c:v>
                </c:pt>
                <c:pt idx="2">
                  <c:v>0.05</c:v>
                </c:pt>
                <c:pt idx="3">
                  <c:v>0.04</c:v>
                </c:pt>
                <c:pt idx="4">
                  <c:v>0.06</c:v>
                </c:pt>
              </c:numCache>
            </c:numRef>
          </c:val>
          <c:extLst>
            <c:ext xmlns:c16="http://schemas.microsoft.com/office/drawing/2014/chart" uri="{C3380CC4-5D6E-409C-BE32-E72D297353CC}">
              <c16:uniqueId val="{00000001-96DD-4A8D-8AFC-059A182A09F5}"/>
            </c:ext>
          </c:extLst>
        </c:ser>
        <c:ser>
          <c:idx val="2"/>
          <c:order val="2"/>
          <c:tx>
            <c:strRef>
              <c:f>Sheet1!$D$1</c:f>
              <c:strCache>
                <c:ptCount val="1"/>
                <c:pt idx="0">
                  <c:v>£1-499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Sheet1!$D$2:$D$6</c:f>
              <c:numCache>
                <c:formatCode>0%</c:formatCode>
                <c:ptCount val="5"/>
                <c:pt idx="0">
                  <c:v>0.41</c:v>
                </c:pt>
                <c:pt idx="1">
                  <c:v>0.43</c:v>
                </c:pt>
                <c:pt idx="2">
                  <c:v>0.22</c:v>
                </c:pt>
                <c:pt idx="3">
                  <c:v>0.26</c:v>
                </c:pt>
                <c:pt idx="4">
                  <c:v>0.18</c:v>
                </c:pt>
              </c:numCache>
            </c:numRef>
          </c:val>
          <c:extLst>
            <c:ext xmlns:c16="http://schemas.microsoft.com/office/drawing/2014/chart" uri="{C3380CC4-5D6E-409C-BE32-E72D297353CC}">
              <c16:uniqueId val="{00000002-96DD-4A8D-8AFC-059A182A09F5}"/>
            </c:ext>
          </c:extLst>
        </c:ser>
        <c:ser>
          <c:idx val="3"/>
          <c:order val="3"/>
          <c:tx>
            <c:strRef>
              <c:f>Sheet1!$E$1</c:f>
              <c:strCache>
                <c:ptCount val="1"/>
                <c:pt idx="0">
                  <c:v>£500-999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Sheet1!$E$2:$E$6</c:f>
              <c:numCache>
                <c:formatCode>0%</c:formatCode>
                <c:ptCount val="5"/>
                <c:pt idx="0">
                  <c:v>0.12</c:v>
                </c:pt>
                <c:pt idx="1">
                  <c:v>0.36</c:v>
                </c:pt>
                <c:pt idx="2">
                  <c:v>0.43</c:v>
                </c:pt>
                <c:pt idx="3">
                  <c:v>0.21</c:v>
                </c:pt>
                <c:pt idx="4">
                  <c:v>0.14000000000000001</c:v>
                </c:pt>
              </c:numCache>
            </c:numRef>
          </c:val>
          <c:extLst>
            <c:ext xmlns:c16="http://schemas.microsoft.com/office/drawing/2014/chart" uri="{C3380CC4-5D6E-409C-BE32-E72D297353CC}">
              <c16:uniqueId val="{00000003-96DD-4A8D-8AFC-059A182A09F5}"/>
            </c:ext>
          </c:extLst>
        </c:ser>
        <c:ser>
          <c:idx val="4"/>
          <c:order val="4"/>
          <c:tx>
            <c:strRef>
              <c:f>Sheet1!$F$1</c:f>
              <c:strCache>
                <c:ptCount val="1"/>
                <c:pt idx="0">
                  <c:v>£1,000+</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 hours</c:v>
                </c:pt>
                <c:pt idx="1">
                  <c:v>11-20 hours</c:v>
                </c:pt>
                <c:pt idx="2">
                  <c:v>21-30 hours</c:v>
                </c:pt>
                <c:pt idx="3">
                  <c:v>31-40 hours</c:v>
                </c:pt>
                <c:pt idx="4">
                  <c:v>41+ hours</c:v>
                </c:pt>
              </c:strCache>
            </c:strRef>
          </c:cat>
          <c:val>
            <c:numRef>
              <c:f>Sheet1!$F$2:$F$6</c:f>
              <c:numCache>
                <c:formatCode>0%</c:formatCode>
                <c:ptCount val="5"/>
                <c:pt idx="0">
                  <c:v>0.11</c:v>
                </c:pt>
                <c:pt idx="1">
                  <c:v>0.1</c:v>
                </c:pt>
                <c:pt idx="2">
                  <c:v>0.21</c:v>
                </c:pt>
                <c:pt idx="3">
                  <c:v>0.4</c:v>
                </c:pt>
                <c:pt idx="4">
                  <c:v>0.51</c:v>
                </c:pt>
              </c:numCache>
            </c:numRef>
          </c:val>
          <c:extLst>
            <c:ext xmlns:c16="http://schemas.microsoft.com/office/drawing/2014/chart" uri="{C3380CC4-5D6E-409C-BE32-E72D297353CC}">
              <c16:uniqueId val="{00000004-96DD-4A8D-8AFC-059A182A09F5}"/>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0928704937360414"/>
          <c:y val="0.12476924521020846"/>
          <c:w val="0.5816164559510002"/>
          <c:h val="7.60199405985367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37F2-4D43-8BB8-D63CD6D52720}"/>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37F2-4D43-8BB8-D63CD6D52720}"/>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37F2-4D43-8BB8-D63CD6D52720}"/>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7-37F2-4D43-8BB8-D63CD6D52720}"/>
              </c:ext>
            </c:extLst>
          </c:dPt>
          <c:dPt>
            <c:idx val="4"/>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9-37F2-4D43-8BB8-D63CD6D5272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2-4D43-8BB8-D63CD6D52720}"/>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2-4D43-8BB8-D63CD6D5272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0.6</c:v>
                </c:pt>
                <c:pt idx="1">
                  <c:v>0.18</c:v>
                </c:pt>
                <c:pt idx="2">
                  <c:v>7.0000000000000007E-2</c:v>
                </c:pt>
                <c:pt idx="3">
                  <c:v>0.15</c:v>
                </c:pt>
              </c:numCache>
            </c:numRef>
          </c:val>
          <c:extLst>
            <c:ext xmlns:c16="http://schemas.microsoft.com/office/drawing/2014/chart" uri="{C3380CC4-5D6E-409C-BE32-E72D297353CC}">
              <c16:uniqueId val="{0000000A-37F2-4D43-8BB8-D63CD6D52720}"/>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71D7-4572-B188-132E60C34EE2}"/>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71D7-4572-B188-132E60C34EE2}"/>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71D7-4572-B188-132E60C34EE2}"/>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7-71D7-4572-B188-132E60C34EE2}"/>
              </c:ext>
            </c:extLst>
          </c:dPt>
          <c:dPt>
            <c:idx val="4"/>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9-71D7-4572-B188-132E60C34EE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1D7-4572-B188-132E60C34EE2}"/>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1D7-4572-B188-132E60C34E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0.46</c:v>
                </c:pt>
                <c:pt idx="1">
                  <c:v>0.16</c:v>
                </c:pt>
                <c:pt idx="2">
                  <c:v>0.14000000000000001</c:v>
                </c:pt>
                <c:pt idx="3">
                  <c:v>0.24</c:v>
                </c:pt>
              </c:numCache>
            </c:numRef>
          </c:val>
          <c:extLst>
            <c:ext xmlns:c16="http://schemas.microsoft.com/office/drawing/2014/chart" uri="{C3380CC4-5D6E-409C-BE32-E72D297353CC}">
              <c16:uniqueId val="{0000000A-71D7-4572-B188-132E60C34EE2}"/>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r"/>
      <c:layout>
        <c:manualLayout>
          <c:xMode val="edge"/>
          <c:yMode val="edge"/>
          <c:x val="0.67240135140635804"/>
          <c:y val="0.6950500370546745"/>
          <c:w val="0.24303757072495624"/>
          <c:h val="0.287610200130559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6360-4D3D-962F-04094652E6B3}"/>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6360-4D3D-962F-04094652E6B3}"/>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6360-4D3D-962F-04094652E6B3}"/>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6360-4D3D-962F-04094652E6B3}"/>
              </c:ext>
            </c:extLst>
          </c:dPt>
          <c:dPt>
            <c:idx val="4"/>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9-6360-4D3D-962F-04094652E6B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360-4D3D-962F-04094652E6B3}"/>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360-4D3D-962F-04094652E6B3}"/>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360-4D3D-962F-04094652E6B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0.49</c:v>
                </c:pt>
                <c:pt idx="1">
                  <c:v>0.25</c:v>
                </c:pt>
                <c:pt idx="2">
                  <c:v>0.08</c:v>
                </c:pt>
                <c:pt idx="3">
                  <c:v>0.19</c:v>
                </c:pt>
              </c:numCache>
            </c:numRef>
          </c:val>
          <c:extLst>
            <c:ext xmlns:c16="http://schemas.microsoft.com/office/drawing/2014/chart" uri="{C3380CC4-5D6E-409C-BE32-E72D297353CC}">
              <c16:uniqueId val="{0000000A-6360-4D3D-962F-04094652E6B3}"/>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Wave 2</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CEEE-42BB-8641-A12D9C0598D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CEEE-42BB-8641-A12D9C0598D6}"/>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CEEE-42BB-8641-A12D9C0598D6}"/>
              </c:ext>
            </c:extLst>
          </c:dPt>
          <c:dPt>
            <c:idx val="3"/>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7-CEEE-42BB-8641-A12D9C0598D6}"/>
              </c:ext>
            </c:extLst>
          </c:dPt>
          <c:dPt>
            <c:idx val="4"/>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9-CEEE-42BB-8641-A12D9C0598D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EEE-42BB-8641-A12D9C0598D6}"/>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EEE-42BB-8641-A12D9C0598D6}"/>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EEE-42BB-8641-A12D9C0598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0.31</c:v>
                </c:pt>
                <c:pt idx="1">
                  <c:v>0.17</c:v>
                </c:pt>
                <c:pt idx="2">
                  <c:v>0.24</c:v>
                </c:pt>
                <c:pt idx="3">
                  <c:v>0.28000000000000003</c:v>
                </c:pt>
              </c:numCache>
            </c:numRef>
          </c:val>
          <c:extLst>
            <c:ext xmlns:c16="http://schemas.microsoft.com/office/drawing/2014/chart" uri="{C3380CC4-5D6E-409C-BE32-E72D297353CC}">
              <c16:uniqueId val="{0000000A-CEEE-42BB-8641-A12D9C0598D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r"/>
      <c:layout>
        <c:manualLayout>
          <c:xMode val="edge"/>
          <c:yMode val="edge"/>
          <c:x val="0.71387596666943809"/>
          <c:y val="0.68867686852389376"/>
          <c:w val="0.27100300257632998"/>
          <c:h val="0.287610200130559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0671150017351"/>
          <c:y val="0.1962782875706974"/>
          <c:w val="0.44418294213137005"/>
          <c:h val="0.2956012887830886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sector you work in</c:v>
                </c:pt>
                <c:pt idx="1">
                  <c:v>The type of self-employed work you do</c:v>
                </c:pt>
              </c:strCache>
            </c:strRef>
          </c:cat>
          <c:val>
            <c:numRef>
              <c:f>Sheet1!$B$2:$B$3</c:f>
              <c:numCache>
                <c:formatCode>0%</c:formatCode>
                <c:ptCount val="2"/>
                <c:pt idx="0">
                  <c:v>0.09</c:v>
                </c:pt>
                <c:pt idx="1">
                  <c:v>0.12</c:v>
                </c:pt>
              </c:numCache>
            </c:numRef>
          </c:val>
          <c:extLst>
            <c:ext xmlns:c16="http://schemas.microsoft.com/office/drawing/2014/chart" uri="{C3380CC4-5D6E-409C-BE32-E72D297353CC}">
              <c16:uniqueId val="{00000000-5656-404B-8163-03C05F58506E}"/>
            </c:ext>
          </c:extLst>
        </c:ser>
        <c:ser>
          <c:idx val="1"/>
          <c:order val="1"/>
          <c:tx>
            <c:strRef>
              <c:f>Sheet1!$C$1</c:f>
              <c:strCache>
                <c:ptCount val="1"/>
                <c:pt idx="0">
                  <c:v>No</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sector you work in</c:v>
                </c:pt>
                <c:pt idx="1">
                  <c:v>The type of self-employed work you do</c:v>
                </c:pt>
              </c:strCache>
            </c:strRef>
          </c:cat>
          <c:val>
            <c:numRef>
              <c:f>Sheet1!$C$2:$C$3</c:f>
              <c:numCache>
                <c:formatCode>0%</c:formatCode>
                <c:ptCount val="2"/>
                <c:pt idx="0">
                  <c:v>0.91</c:v>
                </c:pt>
                <c:pt idx="1">
                  <c:v>0.88</c:v>
                </c:pt>
              </c:numCache>
            </c:numRef>
          </c:val>
          <c:extLst>
            <c:ext xmlns:c16="http://schemas.microsoft.com/office/drawing/2014/chart" uri="{C3380CC4-5D6E-409C-BE32-E72D297353CC}">
              <c16:uniqueId val="{00000001-5656-404B-8163-03C05F58506E}"/>
            </c:ext>
          </c:extLst>
        </c:ser>
        <c:dLbls>
          <c:showLegendKey val="0"/>
          <c:showVal val="1"/>
          <c:showCatName val="0"/>
          <c:showSerName val="0"/>
          <c:showPercent val="0"/>
          <c:showBubbleSize val="0"/>
        </c:dLbls>
        <c:gapWidth val="50"/>
        <c:overlap val="10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33787099923588015"/>
          <c:y val="0.13476591364334681"/>
          <c:w val="0.15855213931989931"/>
          <c:h val="7.51755369716352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48921506665823"/>
          <c:y val="0"/>
          <c:w val="0.45290691759918617"/>
          <c:h val="0.96062850864937643"/>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COVID-19/ coronavirus or lockdown</c:v>
                </c:pt>
                <c:pt idx="1">
                  <c:v>Income or affordability reasons</c:v>
                </c:pt>
              </c:strCache>
            </c:strRef>
          </c:cat>
          <c:val>
            <c:numRef>
              <c:f>Sheet1!$B$2:$B$3</c:f>
              <c:numCache>
                <c:formatCode>0%</c:formatCode>
                <c:ptCount val="2"/>
                <c:pt idx="0">
                  <c:v>0.24</c:v>
                </c:pt>
                <c:pt idx="1">
                  <c:v>0.56000000000000005</c:v>
                </c:pt>
              </c:numCache>
            </c:numRef>
          </c:val>
          <c:extLst>
            <c:ext xmlns:c16="http://schemas.microsoft.com/office/drawing/2014/chart" uri="{C3380CC4-5D6E-409C-BE32-E72D297353CC}">
              <c16:uniqueId val="{00000000-AB6D-438C-B1C1-48C0307CB0D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48921506665823"/>
          <c:y val="0"/>
          <c:w val="0.45290691759918617"/>
          <c:h val="0.96062850864937643"/>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Personal circumstances</c:v>
                </c:pt>
                <c:pt idx="1">
                  <c:v>Income or affordability reasons</c:v>
                </c:pt>
              </c:strCache>
            </c:strRef>
          </c:cat>
          <c:val>
            <c:numRef>
              <c:f>Sheet1!$B$2:$B$3</c:f>
              <c:numCache>
                <c:formatCode>0%</c:formatCode>
                <c:ptCount val="2"/>
                <c:pt idx="0">
                  <c:v>0.28000000000000003</c:v>
                </c:pt>
                <c:pt idx="1">
                  <c:v>0.49</c:v>
                </c:pt>
              </c:numCache>
            </c:numRef>
          </c:val>
          <c:extLst>
            <c:ext xmlns:c16="http://schemas.microsoft.com/office/drawing/2014/chart" uri="{C3380CC4-5D6E-409C-BE32-E72D297353CC}">
              <c16:uniqueId val="{00000000-AB6D-438C-B1C1-48C0307CB0D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18240640487421"/>
          <c:y val="8.992940362137089E-2"/>
          <c:w val="0.49887552912177252"/>
          <c:h val="0.78886562691310713"/>
        </c:manualLayout>
      </c:layout>
      <c:barChart>
        <c:barDir val="bar"/>
        <c:grouping val="percentStacked"/>
        <c:varyColors val="0"/>
        <c:ser>
          <c:idx val="0"/>
          <c:order val="0"/>
          <c:tx>
            <c:strRef>
              <c:f>Sheet1!$B$1</c:f>
              <c:strCache>
                <c:ptCount val="1"/>
                <c:pt idx="0">
                  <c:v>Strongly agree</c:v>
                </c:pt>
              </c:strCache>
            </c:strRef>
          </c:tx>
          <c:spPr>
            <a:solidFill>
              <a:srgbClr val="296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Sheet1!$B$2:$B$6</c:f>
              <c:numCache>
                <c:formatCode>0%</c:formatCode>
                <c:ptCount val="5"/>
                <c:pt idx="0">
                  <c:v>0.67</c:v>
                </c:pt>
                <c:pt idx="1">
                  <c:v>0.56000000000000005</c:v>
                </c:pt>
                <c:pt idx="2">
                  <c:v>0.19</c:v>
                </c:pt>
                <c:pt idx="3">
                  <c:v>0.16</c:v>
                </c:pt>
                <c:pt idx="4">
                  <c:v>0.09</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rgbClr val="3E97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Sheet1!$C$2:$C$6</c:f>
              <c:numCache>
                <c:formatCode>0%</c:formatCode>
                <c:ptCount val="5"/>
                <c:pt idx="0">
                  <c:v>0.2</c:v>
                </c:pt>
                <c:pt idx="1">
                  <c:v>0.31</c:v>
                </c:pt>
                <c:pt idx="2">
                  <c:v>0.21</c:v>
                </c:pt>
                <c:pt idx="3">
                  <c:v>0.18</c:v>
                </c:pt>
                <c:pt idx="4">
                  <c:v>0.08</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rgbClr val="F1A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Sheet1!$D$2:$D$6</c:f>
              <c:numCache>
                <c:formatCode>0%</c:formatCode>
                <c:ptCount val="5"/>
                <c:pt idx="0">
                  <c:v>7.0000000000000007E-2</c:v>
                </c:pt>
                <c:pt idx="1">
                  <c:v>0.08</c:v>
                </c:pt>
                <c:pt idx="2">
                  <c:v>0.18</c:v>
                </c:pt>
                <c:pt idx="3">
                  <c:v>0.25</c:v>
                </c:pt>
                <c:pt idx="4">
                  <c:v>0.15</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rgbClr val="F78E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Sheet1!$E$2:$E$6</c:f>
              <c:numCache>
                <c:formatCode>0%</c:formatCode>
                <c:ptCount val="5"/>
                <c:pt idx="0">
                  <c:v>0.03</c:v>
                </c:pt>
                <c:pt idx="1">
                  <c:v>0.02</c:v>
                </c:pt>
                <c:pt idx="2">
                  <c:v>0.18</c:v>
                </c:pt>
                <c:pt idx="3">
                  <c:v>0.19</c:v>
                </c:pt>
                <c:pt idx="4">
                  <c:v>0.19</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rgbClr val="F14354"/>
            </a:solidFill>
            <a:ln>
              <a:noFill/>
            </a:ln>
            <a:effectLst/>
          </c:spPr>
          <c:invertIfNegative val="0"/>
          <c:dLbls>
            <c:dLbl>
              <c:idx val="0"/>
              <c:layout>
                <c:manualLayout>
                  <c:x val="2.2582928692891197E-3"/>
                  <c:y val="7.54373071053346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70-4282-AF69-478D24FA8C4B}"/>
                </c:ext>
              </c:extLst>
            </c:dLbl>
            <c:dLbl>
              <c:idx val="1"/>
              <c:layout>
                <c:manualLayout>
                  <c:x val="6.7748341532831522E-3"/>
                  <c:y val="5.02931880117623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6309111927218239E-2"/>
                      <c:h val="4.2143202782039021E-2"/>
                    </c:manualLayout>
                  </c15:layout>
                </c:ext>
                <c:ext xmlns:c16="http://schemas.microsoft.com/office/drawing/2014/chart" uri="{C3380CC4-5D6E-409C-BE32-E72D297353CC}">
                  <c16:uniqueId val="{00000002-B170-4282-AF69-478D24FA8C4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Sheet1!$F$2:$F$6</c:f>
              <c:numCache>
                <c:formatCode>0%</c:formatCode>
                <c:ptCount val="5"/>
                <c:pt idx="0">
                  <c:v>0.01</c:v>
                </c:pt>
                <c:pt idx="1">
                  <c:v>0.01</c:v>
                </c:pt>
                <c:pt idx="2">
                  <c:v>0.21</c:v>
                </c:pt>
                <c:pt idx="3">
                  <c:v>0.18</c:v>
                </c:pt>
                <c:pt idx="4">
                  <c:v>0.46</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rgbClr val="A6A6A6"/>
            </a:solidFill>
            <a:ln>
              <a:noFill/>
            </a:ln>
            <a:effectLst/>
          </c:spPr>
          <c:invertIfNegative val="0"/>
          <c:dLbls>
            <c:dLbl>
              <c:idx val="0"/>
              <c:layout>
                <c:manualLayout>
                  <c:x val="1.9528009677585128E-3"/>
                  <c:y val="-2.76594219713607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70-4282-AF69-478D24FA8C4B}"/>
                </c:ext>
              </c:extLst>
            </c:dLbl>
            <c:dLbl>
              <c:idx val="1"/>
              <c:layout>
                <c:manualLayout>
                  <c:x val="8.9131441002454435E-3"/>
                  <c:y val="-1.76015763409470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54-4963-9EC6-8E7EA40D3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Sheet1!$G$2:$G$6</c:f>
              <c:numCache>
                <c:formatCode>0%</c:formatCode>
                <c:ptCount val="5"/>
                <c:pt idx="0">
                  <c:v>0.01</c:v>
                </c:pt>
                <c:pt idx="1">
                  <c:v>0.02</c:v>
                </c:pt>
                <c:pt idx="2">
                  <c:v>0.04</c:v>
                </c:pt>
                <c:pt idx="3">
                  <c:v>0.04</c:v>
                </c:pt>
                <c:pt idx="4">
                  <c:v>0.04</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9.5161260781792545E-3"/>
          <c:y val="0.88562143266139792"/>
          <c:w val="0.89999994878699441"/>
          <c:h val="5.73492779580409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02008849307315"/>
          <c:y val="0.11758902358571631"/>
          <c:w val="0.49887552912177252"/>
          <c:h val="0.8693299037919171"/>
        </c:manualLayout>
      </c:layout>
      <c:barChart>
        <c:barDir val="bar"/>
        <c:grouping val="percentStacked"/>
        <c:varyColors val="0"/>
        <c:ser>
          <c:idx val="0"/>
          <c:order val="0"/>
          <c:tx>
            <c:strRef>
              <c:f>Sheet1!$B$1</c:f>
              <c:strCache>
                <c:ptCount val="1"/>
                <c:pt idx="0">
                  <c:v>Strongly agree</c:v>
                </c:pt>
              </c:strCache>
            </c:strRef>
          </c:tx>
          <c:spPr>
            <a:solidFill>
              <a:srgbClr val="29654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Sheet1!$B$2:$B$7</c:f>
              <c:numCache>
                <c:formatCode>0%</c:formatCode>
                <c:ptCount val="6"/>
                <c:pt idx="0">
                  <c:v>0.63</c:v>
                </c:pt>
                <c:pt idx="1">
                  <c:v>0.55000000000000004</c:v>
                </c:pt>
                <c:pt idx="2">
                  <c:v>0.19</c:v>
                </c:pt>
                <c:pt idx="3">
                  <c:v>0.18</c:v>
                </c:pt>
                <c:pt idx="4">
                  <c:v>0.1</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rgbClr val="3E97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Sheet1!$C$2:$C$7</c:f>
              <c:numCache>
                <c:formatCode>0%</c:formatCode>
                <c:ptCount val="6"/>
                <c:pt idx="0">
                  <c:v>0.23</c:v>
                </c:pt>
                <c:pt idx="1">
                  <c:v>0.33</c:v>
                </c:pt>
                <c:pt idx="2">
                  <c:v>0.2</c:v>
                </c:pt>
                <c:pt idx="3">
                  <c:v>0.21</c:v>
                </c:pt>
                <c:pt idx="4">
                  <c:v>0.09</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rgbClr val="F1AD7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Sheet1!$D$2:$D$7</c:f>
              <c:numCache>
                <c:formatCode>0%</c:formatCode>
                <c:ptCount val="6"/>
                <c:pt idx="0">
                  <c:v>0.08</c:v>
                </c:pt>
                <c:pt idx="1">
                  <c:v>0.06</c:v>
                </c:pt>
                <c:pt idx="2">
                  <c:v>0.18</c:v>
                </c:pt>
                <c:pt idx="3">
                  <c:v>0.26</c:v>
                </c:pt>
                <c:pt idx="4">
                  <c:v>0.16</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rgbClr val="F78E9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4AE-4E98-B69B-0985F7A43A58}"/>
                </c:ext>
              </c:extLst>
            </c:dLbl>
            <c:dLbl>
              <c:idx val="1"/>
              <c:layout>
                <c:manualLayout>
                  <c:x val="3.3740695405473716E-3"/>
                  <c:y val="1.22916849751475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54-4963-9EC6-8E7EA40D3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Sheet1!$E$2:$E$7</c:f>
              <c:numCache>
                <c:formatCode>0%</c:formatCode>
                <c:ptCount val="6"/>
                <c:pt idx="0">
                  <c:v>0.02</c:v>
                </c:pt>
                <c:pt idx="1">
                  <c:v>0.03</c:v>
                </c:pt>
                <c:pt idx="2">
                  <c:v>0.18</c:v>
                </c:pt>
                <c:pt idx="3">
                  <c:v>0.19</c:v>
                </c:pt>
                <c:pt idx="4">
                  <c:v>0.16</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rgbClr val="F143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Sheet1!$F$2:$F$7</c:f>
              <c:numCache>
                <c:formatCode>0%</c:formatCode>
                <c:ptCount val="6"/>
                <c:pt idx="0">
                  <c:v>0.02</c:v>
                </c:pt>
                <c:pt idx="1">
                  <c:v>0.01</c:v>
                </c:pt>
                <c:pt idx="2">
                  <c:v>0.22</c:v>
                </c:pt>
                <c:pt idx="3">
                  <c:v>0.13</c:v>
                </c:pt>
                <c:pt idx="4">
                  <c:v>0.46</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rgbClr val="A6A6A6"/>
            </a:solidFill>
            <a:ln>
              <a:noFill/>
            </a:ln>
            <a:effectLst/>
          </c:spPr>
          <c:invertIfNegative val="0"/>
          <c:dLbls>
            <c:dLbl>
              <c:idx val="1"/>
              <c:layout>
                <c:manualLayout>
                  <c:x val="2.2493796936982479E-3"/>
                  <c:y val="-9.8333479801180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54-4963-9EC6-8E7EA40D3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Even if I wanted to do something different, I feel unable to change my current self-employment</c:v>
                </c:pt>
                <c:pt idx="3">
                  <c:v> I have wider life goals that are more important than my self-employment activity at the moment</c:v>
                </c:pt>
                <c:pt idx="4">
                  <c:v> If I had the opportunity, I would rather work for an employer than be self-employed</c:v>
                </c:pt>
              </c:strCache>
            </c:strRef>
          </c:cat>
          <c:val>
            <c:numRef>
              <c:f>Sheet1!$G$2:$G$7</c:f>
              <c:numCache>
                <c:formatCode>0%</c:formatCode>
                <c:ptCount val="6"/>
                <c:pt idx="0">
                  <c:v>0.01</c:v>
                </c:pt>
                <c:pt idx="1">
                  <c:v>0.01</c:v>
                </c:pt>
                <c:pt idx="2">
                  <c:v>0.03</c:v>
                </c:pt>
                <c:pt idx="3">
                  <c:v>0.03</c:v>
                </c:pt>
                <c:pt idx="4">
                  <c:v>0.03</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6.0352632188428922E-2"/>
          <c:y val="0.85544730179120299"/>
          <c:w val="0.79160706274759818"/>
          <c:h val="4.83700821512492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33322287438112"/>
          <c:y val="2.5622019979692945E-3"/>
          <c:w val="0.52563695598775095"/>
          <c:h val="0.98564001622398578"/>
        </c:manualLayout>
      </c:layout>
      <c:barChart>
        <c:barDir val="bar"/>
        <c:grouping val="clustered"/>
        <c:varyColors val="0"/>
        <c:ser>
          <c:idx val="0"/>
          <c:order val="0"/>
          <c:tx>
            <c:strRef>
              <c:f>Sheet1!$B$1</c:f>
              <c:strCache>
                <c:ptCount val="1"/>
                <c:pt idx="0">
                  <c:v>Wave 2</c:v>
                </c:pt>
              </c:strCache>
            </c:strRef>
          </c:tx>
          <c:spPr>
            <a:solidFill>
              <a:schemeClr val="bg2">
                <a:lumMod val="40000"/>
                <a:lumOff val="60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66C6-4A4E-B33A-38F81C0D8F54}"/>
              </c:ext>
            </c:extLst>
          </c:dPt>
          <c:dPt>
            <c:idx val="3"/>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66C6-4A4E-B33A-38F81C0D8F5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Lack of training/skills</c:v>
                </c:pt>
                <c:pt idx="1">
                  <c:v>Personal issues </c:v>
                </c:pt>
                <c:pt idx="2">
                  <c:v>Business related barriers</c:v>
                </c:pt>
                <c:pt idx="3">
                  <c:v>Market related barriers</c:v>
                </c:pt>
              </c:strCache>
            </c:strRef>
          </c:cat>
          <c:val>
            <c:numRef>
              <c:f>Sheet1!$B$2:$B$5</c:f>
              <c:numCache>
                <c:formatCode>0%</c:formatCode>
                <c:ptCount val="4"/>
                <c:pt idx="0">
                  <c:v>0.28999999999999998</c:v>
                </c:pt>
                <c:pt idx="1">
                  <c:v>0.32</c:v>
                </c:pt>
                <c:pt idx="2">
                  <c:v>0.47</c:v>
                </c:pt>
                <c:pt idx="3">
                  <c:v>0.53</c:v>
                </c:pt>
              </c:numCache>
            </c:numRef>
          </c:val>
          <c:extLst>
            <c:ext xmlns:c16="http://schemas.microsoft.com/office/drawing/2014/chart" uri="{C3380CC4-5D6E-409C-BE32-E72D297353CC}">
              <c16:uniqueId val="{00000008-66C6-4A4E-B33A-38F81C0D8F54}"/>
            </c:ext>
          </c:extLst>
        </c:ser>
        <c:ser>
          <c:idx val="1"/>
          <c:order val="1"/>
          <c:tx>
            <c:strRef>
              <c:f>Sheet1!$C$1</c:f>
              <c:strCache>
                <c:ptCount val="1"/>
                <c:pt idx="0">
                  <c:v>Wave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Lack of training/skills</c:v>
                </c:pt>
                <c:pt idx="1">
                  <c:v>Personal issues </c:v>
                </c:pt>
                <c:pt idx="2">
                  <c:v>Business related barriers</c:v>
                </c:pt>
                <c:pt idx="3">
                  <c:v>Market related barriers</c:v>
                </c:pt>
              </c:strCache>
            </c:strRef>
          </c:cat>
          <c:val>
            <c:numRef>
              <c:f>Sheet1!$C$2:$C$5</c:f>
              <c:numCache>
                <c:formatCode>0%</c:formatCode>
                <c:ptCount val="4"/>
                <c:pt idx="0">
                  <c:v>0.26</c:v>
                </c:pt>
                <c:pt idx="1">
                  <c:v>0.28000000000000003</c:v>
                </c:pt>
                <c:pt idx="2">
                  <c:v>0.48</c:v>
                </c:pt>
                <c:pt idx="3">
                  <c:v>0.64</c:v>
                </c:pt>
              </c:numCache>
            </c:numRef>
          </c:val>
          <c:extLst>
            <c:ext xmlns:c16="http://schemas.microsoft.com/office/drawing/2014/chart" uri="{C3380CC4-5D6E-409C-BE32-E72D297353CC}">
              <c16:uniqueId val="{0000000A-66C6-4A4E-B33A-38F81C0D8F54}"/>
            </c:ext>
          </c:extLst>
        </c:ser>
        <c:dLbls>
          <c:dLblPos val="outEnd"/>
          <c:showLegendKey val="0"/>
          <c:showVal val="1"/>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legend>
      <c:legendPos val="r"/>
      <c:layout>
        <c:manualLayout>
          <c:xMode val="edge"/>
          <c:yMode val="edge"/>
          <c:x val="0.82492964142380643"/>
          <c:y val="0.85072851224877344"/>
          <c:w val="0.14709371796965745"/>
          <c:h val="0.130040733875120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Wave 2</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0EA7-482C-BA22-AB5694A5A6B3}"/>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35E9-41DC-B447-2BF3277BD37B}"/>
              </c:ext>
            </c:extLst>
          </c:dPt>
          <c:dLbls>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Lack of training/skills</c:v>
                </c:pt>
                <c:pt idx="1">
                  <c:v>Personal issues </c:v>
                </c:pt>
                <c:pt idx="2">
                  <c:v>Market related barriers</c:v>
                </c:pt>
                <c:pt idx="3">
                  <c:v>Business related barriers</c:v>
                </c:pt>
              </c:strCache>
            </c:strRef>
          </c:cat>
          <c:val>
            <c:numRef>
              <c:f>Sheet1!$B$2:$B$5</c:f>
              <c:numCache>
                <c:formatCode>0%</c:formatCode>
                <c:ptCount val="4"/>
                <c:pt idx="0">
                  <c:v>0.34</c:v>
                </c:pt>
                <c:pt idx="1">
                  <c:v>0.46</c:v>
                </c:pt>
                <c:pt idx="2">
                  <c:v>0.51</c:v>
                </c:pt>
                <c:pt idx="3">
                  <c:v>0.52</c:v>
                </c:pt>
              </c:numCache>
            </c:numRef>
          </c:val>
          <c:extLst>
            <c:ext xmlns:c16="http://schemas.microsoft.com/office/drawing/2014/chart" uri="{C3380CC4-5D6E-409C-BE32-E72D297353CC}">
              <c16:uniqueId val="{00000008-0EA7-482C-BA22-AB5694A5A6B3}"/>
            </c:ext>
          </c:extLst>
        </c:ser>
        <c:ser>
          <c:idx val="1"/>
          <c:order val="1"/>
          <c:tx>
            <c:strRef>
              <c:f>Sheet1!$C$1</c:f>
              <c:strCache>
                <c:ptCount val="1"/>
                <c:pt idx="0">
                  <c:v>Wave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Lack of training/skills</c:v>
                </c:pt>
                <c:pt idx="1">
                  <c:v>Personal issues </c:v>
                </c:pt>
                <c:pt idx="2">
                  <c:v>Market related barriers</c:v>
                </c:pt>
                <c:pt idx="3">
                  <c:v>Business related barriers</c:v>
                </c:pt>
              </c:strCache>
            </c:strRef>
          </c:cat>
          <c:val>
            <c:numRef>
              <c:f>Sheet1!$C$2:$C$5</c:f>
              <c:numCache>
                <c:formatCode>0%</c:formatCode>
                <c:ptCount val="4"/>
                <c:pt idx="0">
                  <c:v>0.3</c:v>
                </c:pt>
                <c:pt idx="1">
                  <c:v>0.43</c:v>
                </c:pt>
                <c:pt idx="2">
                  <c:v>0.56999999999999995</c:v>
                </c:pt>
                <c:pt idx="3">
                  <c:v>0.52</c:v>
                </c:pt>
              </c:numCache>
            </c:numRef>
          </c:val>
          <c:extLst>
            <c:ext xmlns:c16="http://schemas.microsoft.com/office/drawing/2014/chart" uri="{C3380CC4-5D6E-409C-BE32-E72D297353CC}">
              <c16:uniqueId val="{00000009-8BC5-4449-AF54-3E792A56D4AC}"/>
            </c:ext>
          </c:extLst>
        </c:ser>
        <c:dLbls>
          <c:dLblPos val="outEnd"/>
          <c:showLegendKey val="0"/>
          <c:showVal val="1"/>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legend>
      <c:legendPos val="r"/>
      <c:layout>
        <c:manualLayout>
          <c:xMode val="edge"/>
          <c:yMode val="edge"/>
          <c:x val="0.84821101595417381"/>
          <c:y val="0.85525816512697561"/>
          <c:w val="0.12950919107246942"/>
          <c:h val="0.132041170497802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33322287438112"/>
          <c:y val="2.5622019979692945E-3"/>
          <c:w val="0.52563695598775095"/>
          <c:h val="0.98564001622398578"/>
        </c:manualLayout>
      </c:layout>
      <c:barChart>
        <c:barDir val="bar"/>
        <c:grouping val="clustered"/>
        <c:varyColors val="0"/>
        <c:ser>
          <c:idx val="0"/>
          <c:order val="0"/>
          <c:tx>
            <c:strRef>
              <c:f>Sheet1!$B$1</c:f>
              <c:strCache>
                <c:ptCount val="1"/>
                <c:pt idx="0">
                  <c:v>Wave 2</c:v>
                </c:pt>
              </c:strCache>
            </c:strRef>
          </c:tx>
          <c:spPr>
            <a:solidFill>
              <a:schemeClr val="bg2">
                <a:lumMod val="40000"/>
                <a:lumOff val="60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66C6-4A4E-B33A-38F81C0D8F54}"/>
              </c:ext>
            </c:extLst>
          </c:dPt>
          <c:dPt>
            <c:idx val="3"/>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66C6-4A4E-B33A-38F81C0D8F54}"/>
              </c:ext>
            </c:extLst>
          </c:dPt>
          <c:dPt>
            <c:idx val="1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7-66C6-4A4E-B33A-38F81C0D8F54}"/>
              </c:ext>
            </c:extLst>
          </c:dPt>
          <c:dPt>
            <c:idx val="1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7-BC47-410C-AC0A-FDCC55AE7C0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Difficulty finding childcare</c:v>
                </c:pt>
                <c:pt idx="2">
                  <c:v>Other caring responsibilities</c:v>
                </c:pt>
                <c:pt idx="3">
                  <c:v>Lack of business skills</c:v>
                </c:pt>
                <c:pt idx="4">
                  <c:v>Lack of digital skills</c:v>
                </c:pt>
                <c:pt idx="5">
                  <c:v>Lack of support or mentoring</c:v>
                </c:pt>
                <c:pt idx="6">
                  <c:v>Not having suitable premises or location</c:v>
                </c:pt>
                <c:pt idx="7">
                  <c:v>Personal health issues</c:v>
                </c:pt>
                <c:pt idx="8">
                  <c:v>Difficulty getting business loans or investment</c:v>
                </c:pt>
                <c:pt idx="9">
                  <c:v> Lack of demand</c:v>
                </c:pt>
                <c:pt idx="10">
                  <c:v>Not being able to raise prices</c:v>
                </c:pt>
                <c:pt idx="11">
                  <c:v>Competition from others</c:v>
                </c:pt>
              </c:strCache>
            </c:strRef>
          </c:cat>
          <c:val>
            <c:numRef>
              <c:f>Sheet1!$B$2:$B$13</c:f>
              <c:numCache>
                <c:formatCode>0%</c:formatCode>
                <c:ptCount val="12"/>
                <c:pt idx="0">
                  <c:v>0.08</c:v>
                </c:pt>
                <c:pt idx="1">
                  <c:v>0.11</c:v>
                </c:pt>
                <c:pt idx="2">
                  <c:v>0.12</c:v>
                </c:pt>
                <c:pt idx="3">
                  <c:v>0.12</c:v>
                </c:pt>
                <c:pt idx="4">
                  <c:v>0.14000000000000001</c:v>
                </c:pt>
                <c:pt idx="5">
                  <c:v>0.15</c:v>
                </c:pt>
                <c:pt idx="6">
                  <c:v>0.16</c:v>
                </c:pt>
                <c:pt idx="7">
                  <c:v>0.19</c:v>
                </c:pt>
                <c:pt idx="8">
                  <c:v>0.21</c:v>
                </c:pt>
                <c:pt idx="9">
                  <c:v>0.3</c:v>
                </c:pt>
                <c:pt idx="10">
                  <c:v>0.31</c:v>
                </c:pt>
                <c:pt idx="11">
                  <c:v>0.35</c:v>
                </c:pt>
              </c:numCache>
            </c:numRef>
          </c:val>
          <c:extLst>
            <c:ext xmlns:c16="http://schemas.microsoft.com/office/drawing/2014/chart" uri="{C3380CC4-5D6E-409C-BE32-E72D297353CC}">
              <c16:uniqueId val="{00000008-66C6-4A4E-B33A-38F81C0D8F54}"/>
            </c:ext>
          </c:extLst>
        </c:ser>
        <c:ser>
          <c:idx val="1"/>
          <c:order val="1"/>
          <c:tx>
            <c:strRef>
              <c:f>Sheet1!$C$1</c:f>
              <c:strCache>
                <c:ptCount val="1"/>
                <c:pt idx="0">
                  <c:v>Wave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Difficulty finding childcare</c:v>
                </c:pt>
                <c:pt idx="2">
                  <c:v>Other caring responsibilities</c:v>
                </c:pt>
                <c:pt idx="3">
                  <c:v>Lack of business skills</c:v>
                </c:pt>
                <c:pt idx="4">
                  <c:v>Lack of digital skills</c:v>
                </c:pt>
                <c:pt idx="5">
                  <c:v>Lack of support or mentoring</c:v>
                </c:pt>
                <c:pt idx="6">
                  <c:v>Not having suitable premises or location</c:v>
                </c:pt>
                <c:pt idx="7">
                  <c:v>Personal health issues</c:v>
                </c:pt>
                <c:pt idx="8">
                  <c:v>Difficulty getting business loans or investment</c:v>
                </c:pt>
                <c:pt idx="9">
                  <c:v> Lack of demand</c:v>
                </c:pt>
                <c:pt idx="10">
                  <c:v>Not being able to raise prices</c:v>
                </c:pt>
                <c:pt idx="11">
                  <c:v>Competition from others</c:v>
                </c:pt>
              </c:strCache>
            </c:strRef>
          </c:cat>
          <c:val>
            <c:numRef>
              <c:f>Sheet1!$C$2:$C$13</c:f>
              <c:numCache>
                <c:formatCode>0%</c:formatCode>
                <c:ptCount val="12"/>
                <c:pt idx="0">
                  <c:v>7.0000000000000007E-2</c:v>
                </c:pt>
                <c:pt idx="1">
                  <c:v>0.09</c:v>
                </c:pt>
                <c:pt idx="2">
                  <c:v>0.09</c:v>
                </c:pt>
                <c:pt idx="3">
                  <c:v>0.1</c:v>
                </c:pt>
                <c:pt idx="4">
                  <c:v>0.12</c:v>
                </c:pt>
                <c:pt idx="5">
                  <c:v>0.14000000000000001</c:v>
                </c:pt>
                <c:pt idx="6">
                  <c:v>0.15</c:v>
                </c:pt>
                <c:pt idx="7">
                  <c:v>0.17</c:v>
                </c:pt>
                <c:pt idx="8">
                  <c:v>0.21</c:v>
                </c:pt>
                <c:pt idx="9">
                  <c:v>0.49</c:v>
                </c:pt>
                <c:pt idx="10">
                  <c:v>0.32</c:v>
                </c:pt>
                <c:pt idx="11">
                  <c:v>0.36</c:v>
                </c:pt>
              </c:numCache>
            </c:numRef>
          </c:val>
          <c:extLst>
            <c:ext xmlns:c16="http://schemas.microsoft.com/office/drawing/2014/chart" uri="{C3380CC4-5D6E-409C-BE32-E72D297353CC}">
              <c16:uniqueId val="{0000000A-66C6-4A4E-B33A-38F81C0D8F54}"/>
            </c:ext>
          </c:extLst>
        </c:ser>
        <c:dLbls>
          <c:dLblPos val="outEnd"/>
          <c:showLegendKey val="0"/>
          <c:showVal val="1"/>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legend>
      <c:legendPos val="r"/>
      <c:layout>
        <c:manualLayout>
          <c:xMode val="edge"/>
          <c:yMode val="edge"/>
          <c:x val="0.82492964142380643"/>
          <c:y val="0.85072851224877344"/>
          <c:w val="0.14709371796965745"/>
          <c:h val="0.130040733875120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Wave 2</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0EA7-482C-BA22-AB5694A5A6B3}"/>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35E9-41DC-B447-2BF3277BD37B}"/>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35E9-41DC-B447-2BF3277BD37B}"/>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35E9-41DC-B447-2BF3277BD37B}"/>
              </c:ext>
            </c:extLst>
          </c:dPt>
          <c:dLbls>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Lack of business skills</c:v>
                </c:pt>
                <c:pt idx="2">
                  <c:v>Lack of digital skills</c:v>
                </c:pt>
                <c:pt idx="3">
                  <c:v>Other caring responsibiliti es</c:v>
                </c:pt>
                <c:pt idx="4">
                  <c:v>Not having suitable premises or location</c:v>
                </c:pt>
                <c:pt idx="5">
                  <c:v>Lack of support or mentoring</c:v>
                </c:pt>
                <c:pt idx="6">
                  <c:v>Difficulty finding childcare</c:v>
                </c:pt>
                <c:pt idx="7">
                  <c:v>Personal health issues</c:v>
                </c:pt>
                <c:pt idx="8">
                  <c:v>Difficulty getting business loans or investment</c:v>
                </c:pt>
                <c:pt idx="9">
                  <c:v> Lack of demand</c:v>
                </c:pt>
                <c:pt idx="10">
                  <c:v>Not being able to raise prices</c:v>
                </c:pt>
                <c:pt idx="11">
                  <c:v>Competition from others</c:v>
                </c:pt>
              </c:strCache>
            </c:strRef>
          </c:cat>
          <c:val>
            <c:numRef>
              <c:f>Sheet1!$B$2:$B$13</c:f>
              <c:numCache>
                <c:formatCode>0%</c:formatCode>
                <c:ptCount val="12"/>
                <c:pt idx="0">
                  <c:v>0.08</c:v>
                </c:pt>
                <c:pt idx="1">
                  <c:v>0.14000000000000001</c:v>
                </c:pt>
                <c:pt idx="2">
                  <c:v>0.16</c:v>
                </c:pt>
                <c:pt idx="3">
                  <c:v>0.17</c:v>
                </c:pt>
                <c:pt idx="4">
                  <c:v>0.2</c:v>
                </c:pt>
                <c:pt idx="5">
                  <c:v>0.21</c:v>
                </c:pt>
                <c:pt idx="6">
                  <c:v>0.21</c:v>
                </c:pt>
                <c:pt idx="7">
                  <c:v>0.26</c:v>
                </c:pt>
                <c:pt idx="8">
                  <c:v>0.28000000000000003</c:v>
                </c:pt>
                <c:pt idx="9">
                  <c:v>0.28999999999999998</c:v>
                </c:pt>
                <c:pt idx="10">
                  <c:v>0.31</c:v>
                </c:pt>
                <c:pt idx="11">
                  <c:v>0.34</c:v>
                </c:pt>
              </c:numCache>
            </c:numRef>
          </c:val>
          <c:extLst>
            <c:ext xmlns:c16="http://schemas.microsoft.com/office/drawing/2014/chart" uri="{C3380CC4-5D6E-409C-BE32-E72D297353CC}">
              <c16:uniqueId val="{00000008-0EA7-482C-BA22-AB5694A5A6B3}"/>
            </c:ext>
          </c:extLst>
        </c:ser>
        <c:ser>
          <c:idx val="1"/>
          <c:order val="1"/>
          <c:tx>
            <c:strRef>
              <c:f>Sheet1!$C$1</c:f>
              <c:strCache>
                <c:ptCount val="1"/>
                <c:pt idx="0">
                  <c:v>Wave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Lack of business skills</c:v>
                </c:pt>
                <c:pt idx="2">
                  <c:v>Lack of digital skills</c:v>
                </c:pt>
                <c:pt idx="3">
                  <c:v>Other caring responsibiliti es</c:v>
                </c:pt>
                <c:pt idx="4">
                  <c:v>Not having suitable premises or location</c:v>
                </c:pt>
                <c:pt idx="5">
                  <c:v>Lack of support or mentoring</c:v>
                </c:pt>
                <c:pt idx="6">
                  <c:v>Difficulty finding childcare</c:v>
                </c:pt>
                <c:pt idx="7">
                  <c:v>Personal health issues</c:v>
                </c:pt>
                <c:pt idx="8">
                  <c:v>Difficulty getting business loans or investment</c:v>
                </c:pt>
                <c:pt idx="9">
                  <c:v> Lack of demand</c:v>
                </c:pt>
                <c:pt idx="10">
                  <c:v>Not being able to raise prices</c:v>
                </c:pt>
                <c:pt idx="11">
                  <c:v>Competition from others</c:v>
                </c:pt>
              </c:strCache>
            </c:strRef>
          </c:cat>
          <c:val>
            <c:numRef>
              <c:f>Sheet1!$C$2:$C$13</c:f>
              <c:numCache>
                <c:formatCode>0%</c:formatCode>
                <c:ptCount val="12"/>
                <c:pt idx="0">
                  <c:v>7.0000000000000007E-2</c:v>
                </c:pt>
                <c:pt idx="1">
                  <c:v>0.11</c:v>
                </c:pt>
                <c:pt idx="2">
                  <c:v>0.14000000000000001</c:v>
                </c:pt>
                <c:pt idx="3">
                  <c:v>0.15</c:v>
                </c:pt>
                <c:pt idx="4">
                  <c:v>0.2</c:v>
                </c:pt>
                <c:pt idx="5">
                  <c:v>0.18</c:v>
                </c:pt>
                <c:pt idx="6">
                  <c:v>0.2</c:v>
                </c:pt>
                <c:pt idx="7">
                  <c:v>0.22</c:v>
                </c:pt>
                <c:pt idx="8">
                  <c:v>0.3</c:v>
                </c:pt>
                <c:pt idx="9">
                  <c:v>0.4</c:v>
                </c:pt>
                <c:pt idx="10">
                  <c:v>0.28000000000000003</c:v>
                </c:pt>
                <c:pt idx="11">
                  <c:v>0.37</c:v>
                </c:pt>
              </c:numCache>
            </c:numRef>
          </c:val>
          <c:extLst>
            <c:ext xmlns:c16="http://schemas.microsoft.com/office/drawing/2014/chart" uri="{C3380CC4-5D6E-409C-BE32-E72D297353CC}">
              <c16:uniqueId val="{00000009-8BC5-4449-AF54-3E792A56D4AC}"/>
            </c:ext>
          </c:extLst>
        </c:ser>
        <c:dLbls>
          <c:dLblPos val="outEnd"/>
          <c:showLegendKey val="0"/>
          <c:showVal val="1"/>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legend>
      <c:legendPos val="r"/>
      <c:layout>
        <c:manualLayout>
          <c:xMode val="edge"/>
          <c:yMode val="edge"/>
          <c:x val="0.84821101595417381"/>
          <c:y val="0.85525816512697561"/>
          <c:w val="0.12950919107246942"/>
          <c:h val="0.132041170497802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4113468595685"/>
          <c:y val="0.1066616340558544"/>
          <c:w val="0.75627329826754874"/>
          <c:h val="0.89333836594414562"/>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2230-4585-9DAE-55E57E851470}"/>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230-4585-9DAE-55E57E851470}"/>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2230-4585-9DAE-55E57E851470}"/>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2230-4585-9DAE-55E57E851470}"/>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9-2230-4585-9DAE-55E57E851470}"/>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A-2230-4585-9DAE-55E57E85147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0%</c:formatCode>
                <c:ptCount val="6"/>
                <c:pt idx="0">
                  <c:v>0.28000000000000003</c:v>
                </c:pt>
                <c:pt idx="1">
                  <c:v>0.32</c:v>
                </c:pt>
                <c:pt idx="2">
                  <c:v>0.16</c:v>
                </c:pt>
                <c:pt idx="3">
                  <c:v>0.12</c:v>
                </c:pt>
                <c:pt idx="4">
                  <c:v>0.08</c:v>
                </c:pt>
                <c:pt idx="5">
                  <c:v>0.05</c:v>
                </c:pt>
              </c:numCache>
            </c:numRef>
          </c:val>
          <c:extLst>
            <c:ext xmlns:c16="http://schemas.microsoft.com/office/drawing/2014/chart" uri="{C3380CC4-5D6E-409C-BE32-E72D297353CC}">
              <c16:uniqueId val="{00000008-2230-4585-9DAE-55E57E851470}"/>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455958814857"/>
          <c:y val="0.10642833963488721"/>
          <c:w val="0.85065982539559515"/>
          <c:h val="0.8869808135922379"/>
        </c:manualLayout>
      </c:layout>
      <c:doughnutChart>
        <c:varyColors val="1"/>
        <c:ser>
          <c:idx val="0"/>
          <c:order val="0"/>
          <c:tx>
            <c:strRef>
              <c:f>Sheet1!$B$1</c:f>
              <c:strCache>
                <c:ptCount val="1"/>
                <c:pt idx="0">
                  <c:v>Sales</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1007-43C9-B9F3-7D39EBD7197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1007-43C9-B9F3-7D39EBD71974}"/>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1007-43C9-B9F3-7D39EBD71974}"/>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1007-43C9-B9F3-7D39EBD71974}"/>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9-1007-43C9-B9F3-7D39EBD71974}"/>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1007-43C9-B9F3-7D39EBD7197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0%</c:formatCode>
                <c:ptCount val="6"/>
                <c:pt idx="0">
                  <c:v>0.22</c:v>
                </c:pt>
                <c:pt idx="1">
                  <c:v>0.33</c:v>
                </c:pt>
                <c:pt idx="2">
                  <c:v>0.18</c:v>
                </c:pt>
                <c:pt idx="3">
                  <c:v>0.13</c:v>
                </c:pt>
                <c:pt idx="4">
                  <c:v>0.1</c:v>
                </c:pt>
                <c:pt idx="5">
                  <c:v>0.04</c:v>
                </c:pt>
              </c:numCache>
            </c:numRef>
          </c:val>
          <c:extLst>
            <c:ext xmlns:c16="http://schemas.microsoft.com/office/drawing/2014/chart" uri="{C3380CC4-5D6E-409C-BE32-E72D297353CC}">
              <c16:uniqueId val="{0000000C-1007-43C9-B9F3-7D39EBD71974}"/>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17128661648785162"/>
          <c:w val="0.3647809174611959"/>
          <c:h val="0.79043637622343577"/>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Domestic/ Utilities/ vehicle services</c:v>
                </c:pt>
                <c:pt idx="1">
                  <c:v>Manufacturing/ construction/ engineering</c:v>
                </c:pt>
                <c:pt idx="2">
                  <c:v>Media/ telecoms/ arts</c:v>
                </c:pt>
                <c:pt idx="3">
                  <c:v>Professional services</c:v>
                </c:pt>
                <c:pt idx="4">
                  <c:v>Transport/ distribution/ delivery</c:v>
                </c:pt>
                <c:pt idx="5">
                  <c:v>Social care/ healthcare/ education/ childcare</c:v>
                </c:pt>
                <c:pt idx="6">
                  <c:v>Personal services/ beauty/ sport &amp; fitness</c:v>
                </c:pt>
                <c:pt idx="7">
                  <c:v>Food/ drink/ hospitality/ leisure</c:v>
                </c:pt>
                <c:pt idx="8">
                  <c:v>Retail/ sales</c:v>
                </c:pt>
                <c:pt idx="9">
                  <c:v>Animals/ agriculture</c:v>
                </c:pt>
              </c:strCache>
            </c:strRef>
          </c:cat>
          <c:val>
            <c:numRef>
              <c:f>Sheet1!$B$2:$B$11</c:f>
              <c:numCache>
                <c:formatCode>0%</c:formatCode>
                <c:ptCount val="10"/>
                <c:pt idx="0">
                  <c:v>0.18</c:v>
                </c:pt>
                <c:pt idx="1">
                  <c:v>0.13</c:v>
                </c:pt>
                <c:pt idx="2">
                  <c:v>0.13</c:v>
                </c:pt>
                <c:pt idx="3">
                  <c:v>0.13</c:v>
                </c:pt>
                <c:pt idx="4">
                  <c:v>0.12</c:v>
                </c:pt>
                <c:pt idx="5">
                  <c:v>0.1</c:v>
                </c:pt>
                <c:pt idx="6">
                  <c:v>0.1</c:v>
                </c:pt>
                <c:pt idx="7">
                  <c:v>0.04</c:v>
                </c:pt>
                <c:pt idx="8">
                  <c:v>0.02</c:v>
                </c:pt>
                <c:pt idx="9">
                  <c:v>0.02</c:v>
                </c:pt>
              </c:numCache>
            </c:numRef>
          </c:val>
          <c:extLst>
            <c:ext xmlns:c16="http://schemas.microsoft.com/office/drawing/2014/chart" uri="{C3380CC4-5D6E-409C-BE32-E72D297353CC}">
              <c16:uniqueId val="{00000000-A21E-4804-9684-449432F61B92}"/>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Domestic/ Utilities/ vehicle services</c:v>
                </c:pt>
                <c:pt idx="1">
                  <c:v>Manufacturing/ construction/ engineering</c:v>
                </c:pt>
                <c:pt idx="2">
                  <c:v>Media/ telecoms/ arts</c:v>
                </c:pt>
                <c:pt idx="3">
                  <c:v>Professional services</c:v>
                </c:pt>
                <c:pt idx="4">
                  <c:v>Transport/ distribution/ delivery</c:v>
                </c:pt>
                <c:pt idx="5">
                  <c:v>Social care/ healthcare/ education/ childcare</c:v>
                </c:pt>
                <c:pt idx="6">
                  <c:v>Personal services/ beauty/ sport &amp; fitness</c:v>
                </c:pt>
                <c:pt idx="7">
                  <c:v>Food/ drink/ hospitality/ leisure</c:v>
                </c:pt>
                <c:pt idx="8">
                  <c:v>Retail/ sales</c:v>
                </c:pt>
                <c:pt idx="9">
                  <c:v>Animals/ agriculture</c:v>
                </c:pt>
              </c:strCache>
            </c:strRef>
          </c:cat>
          <c:val>
            <c:numRef>
              <c:f>Sheet1!$C$2:$C$11</c:f>
              <c:numCache>
                <c:formatCode>0%</c:formatCode>
                <c:ptCount val="10"/>
                <c:pt idx="0">
                  <c:v>0.18</c:v>
                </c:pt>
                <c:pt idx="1">
                  <c:v>0.13</c:v>
                </c:pt>
                <c:pt idx="2">
                  <c:v>0.13</c:v>
                </c:pt>
                <c:pt idx="3">
                  <c:v>0.11</c:v>
                </c:pt>
                <c:pt idx="4">
                  <c:v>0.11</c:v>
                </c:pt>
                <c:pt idx="5">
                  <c:v>7.0000000000000007E-2</c:v>
                </c:pt>
                <c:pt idx="6">
                  <c:v>0.06</c:v>
                </c:pt>
                <c:pt idx="7">
                  <c:v>0.03</c:v>
                </c:pt>
                <c:pt idx="8">
                  <c:v>0.02</c:v>
                </c:pt>
                <c:pt idx="9">
                  <c:v>0</c:v>
                </c:pt>
              </c:numCache>
            </c:numRef>
          </c:val>
          <c:extLst>
            <c:ext xmlns:c16="http://schemas.microsoft.com/office/drawing/2014/chart" uri="{C3380CC4-5D6E-409C-BE32-E72D297353CC}">
              <c16:uniqueId val="{00000001-A21E-4804-9684-449432F61B92}"/>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3000506276571658"/>
          <c:y val="0.11727174388535475"/>
          <c:w val="0.60725028930089797"/>
          <c:h val="5.7681367213643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Wave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5DDE-460B-B2A8-ABC32973BD25}"/>
              </c:ext>
            </c:extLst>
          </c:dPt>
          <c:dPt>
            <c:idx val="1"/>
            <c:invertIfNegative val="0"/>
            <c:bubble3D val="0"/>
            <c:spPr>
              <a:solidFill>
                <a:schemeClr val="bg2"/>
              </a:solidFill>
              <a:ln>
                <a:noFill/>
              </a:ln>
              <a:effectLst/>
            </c:spPr>
            <c:extLst>
              <c:ext xmlns:c16="http://schemas.microsoft.com/office/drawing/2014/chart" uri="{C3380CC4-5D6E-409C-BE32-E72D297353CC}">
                <c16:uniqueId val="{00000003-5DDE-460B-B2A8-ABC32973BD25}"/>
              </c:ext>
            </c:extLst>
          </c:dPt>
          <c:dPt>
            <c:idx val="2"/>
            <c:invertIfNegative val="0"/>
            <c:bubble3D val="0"/>
            <c:spPr>
              <a:solidFill>
                <a:schemeClr val="bg2"/>
              </a:solidFill>
              <a:ln>
                <a:noFill/>
              </a:ln>
              <a:effectLst/>
            </c:spPr>
            <c:extLst>
              <c:ext xmlns:c16="http://schemas.microsoft.com/office/drawing/2014/chart" uri="{C3380CC4-5D6E-409C-BE32-E72D297353CC}">
                <c16:uniqueId val="{00000005-5DDE-460B-B2A8-ABC32973BD25}"/>
              </c:ext>
            </c:extLst>
          </c:dPt>
          <c:dPt>
            <c:idx val="3"/>
            <c:invertIfNegative val="0"/>
            <c:bubble3D val="0"/>
            <c:spPr>
              <a:solidFill>
                <a:schemeClr val="bg2"/>
              </a:solidFill>
              <a:ln>
                <a:noFill/>
              </a:ln>
              <a:effectLst/>
            </c:spPr>
            <c:extLst>
              <c:ext xmlns:c16="http://schemas.microsoft.com/office/drawing/2014/chart" uri="{C3380CC4-5D6E-409C-BE32-E72D297353CC}">
                <c16:uniqueId val="{00000007-5DDE-460B-B2A8-ABC32973BD25}"/>
              </c:ext>
            </c:extLst>
          </c:dPt>
          <c:dPt>
            <c:idx val="9"/>
            <c:invertIfNegative val="0"/>
            <c:bubble3D val="0"/>
            <c:spPr>
              <a:solidFill>
                <a:schemeClr val="bg2"/>
              </a:solidFill>
              <a:ln>
                <a:noFill/>
              </a:ln>
              <a:effectLst/>
            </c:spPr>
            <c:extLst>
              <c:ext xmlns:c16="http://schemas.microsoft.com/office/drawing/2014/chart" uri="{C3380CC4-5D6E-409C-BE32-E72D297353CC}">
                <c16:uniqueId val="{00000009-5DDE-460B-B2A8-ABC32973BD25}"/>
              </c:ext>
            </c:extLst>
          </c:dPt>
          <c:dPt>
            <c:idx val="10"/>
            <c:invertIfNegative val="0"/>
            <c:bubble3D val="0"/>
            <c:spPr>
              <a:solidFill>
                <a:schemeClr val="bg2"/>
              </a:solidFill>
              <a:ln>
                <a:noFill/>
              </a:ln>
              <a:effectLst/>
            </c:spPr>
            <c:extLst>
              <c:ext xmlns:c16="http://schemas.microsoft.com/office/drawing/2014/chart" uri="{C3380CC4-5D6E-409C-BE32-E72D297353CC}">
                <c16:uniqueId val="{0000000B-5DDE-460B-B2A8-ABC32973BD2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friends or family members</c:v>
                </c:pt>
                <c:pt idx="1">
                  <c:v>Any peers who are also self-employed or do the same line of work</c:v>
                </c:pt>
                <c:pt idx="2">
                  <c:v>An accountant, bank manager or another finance professional</c:v>
                </c:pt>
                <c:pt idx="3">
                  <c:v>Government agencies (e.g.  Department for Work and Pensions, Jobcentre Plus)</c:v>
                </c:pt>
              </c:strCache>
            </c:strRef>
          </c:cat>
          <c:val>
            <c:numRef>
              <c:f>Sheet1!$B$2:$B$5</c:f>
              <c:numCache>
                <c:formatCode>0%</c:formatCode>
                <c:ptCount val="4"/>
                <c:pt idx="0">
                  <c:v>0.4</c:v>
                </c:pt>
                <c:pt idx="1">
                  <c:v>0.46</c:v>
                </c:pt>
                <c:pt idx="2">
                  <c:v>0.24</c:v>
                </c:pt>
                <c:pt idx="3">
                  <c:v>0.08</c:v>
                </c:pt>
              </c:numCache>
            </c:numRef>
          </c:val>
          <c:extLst>
            <c:ext xmlns:c16="http://schemas.microsoft.com/office/drawing/2014/chart" uri="{C3380CC4-5D6E-409C-BE32-E72D297353CC}">
              <c16:uniqueId val="{0000000C-5DDE-460B-B2A8-ABC32973BD25}"/>
            </c:ext>
          </c:extLst>
        </c:ser>
        <c:ser>
          <c:idx val="1"/>
          <c:order val="1"/>
          <c:tx>
            <c:strRef>
              <c:f>Sheet1!$C$1</c:f>
              <c:strCache>
                <c:ptCount val="1"/>
                <c:pt idx="0">
                  <c:v>Wave 2</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friends or family members</c:v>
                </c:pt>
                <c:pt idx="1">
                  <c:v>Any peers who are also self-employed or do the same line of work</c:v>
                </c:pt>
                <c:pt idx="2">
                  <c:v>An accountant, bank manager or another finance professional</c:v>
                </c:pt>
                <c:pt idx="3">
                  <c:v>Government agencies (e.g.  Department for Work and Pensions, Jobcentre Plus)</c:v>
                </c:pt>
              </c:strCache>
            </c:strRef>
          </c:cat>
          <c:val>
            <c:numRef>
              <c:f>Sheet1!$C$2:$C$5</c:f>
              <c:numCache>
                <c:formatCode>0%</c:formatCode>
                <c:ptCount val="4"/>
                <c:pt idx="0">
                  <c:v>0.41</c:v>
                </c:pt>
                <c:pt idx="1">
                  <c:v>0.45</c:v>
                </c:pt>
                <c:pt idx="2">
                  <c:v>0.24</c:v>
                </c:pt>
                <c:pt idx="3">
                  <c:v>0.18</c:v>
                </c:pt>
              </c:numCache>
            </c:numRef>
          </c:val>
          <c:extLst>
            <c:ext xmlns:c16="http://schemas.microsoft.com/office/drawing/2014/chart" uri="{C3380CC4-5D6E-409C-BE32-E72D297353CC}">
              <c16:uniqueId val="{0000000D-5DDE-460B-B2A8-ABC32973BD25}"/>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max val="1"/>
        </c:scaling>
        <c:delete val="1"/>
        <c:axPos val="t"/>
        <c:numFmt formatCode="0%" sourceLinked="1"/>
        <c:majorTickMark val="out"/>
        <c:minorTickMark val="none"/>
        <c:tickLblPos val="nextTo"/>
        <c:crossAx val="1864325999"/>
        <c:crosses val="autoZero"/>
        <c:crossBetween val="between"/>
      </c:valAx>
      <c:spPr>
        <a:noFill/>
        <a:ln>
          <a:noFill/>
        </a:ln>
        <a:effectLst/>
      </c:spPr>
    </c:plotArea>
    <c:legend>
      <c:legendPos val="r"/>
      <c:layout>
        <c:manualLayout>
          <c:xMode val="edge"/>
          <c:yMode val="edge"/>
          <c:x val="0.69520129899700922"/>
          <c:y val="0.82870694473839857"/>
          <c:w val="0.13868821646953622"/>
          <c:h val="0.13928640556288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2956733122"/>
          <c:y val="1.146215515912493E-2"/>
          <c:w val="0.44610593619856642"/>
          <c:h val="0.98564001622398578"/>
        </c:manualLayout>
      </c:layout>
      <c:barChart>
        <c:barDir val="bar"/>
        <c:grouping val="clustered"/>
        <c:varyColors val="0"/>
        <c:ser>
          <c:idx val="0"/>
          <c:order val="0"/>
          <c:tx>
            <c:strRef>
              <c:f>Sheet1!$B$1</c:f>
              <c:strCache>
                <c:ptCount val="1"/>
                <c:pt idx="0">
                  <c:v>Wave 1</c:v>
                </c:pt>
              </c:strCache>
            </c:strRef>
          </c:tx>
          <c:spPr>
            <a:solidFill>
              <a:schemeClr val="accent6"/>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0EA7-482C-BA22-AB5694A5A6B3}"/>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7-E86B-4924-8BCF-F9EEBB3E9345}"/>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8-E86B-4924-8BCF-F9EEBB3E9345}"/>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9-E86B-4924-8BCF-F9EEBB3E9345}"/>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5-DDD8-4C74-A7F5-E1DF3DB77E35}"/>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7-DDD8-4C74-A7F5-E1DF3DB77E3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friends or family members</c:v>
                </c:pt>
                <c:pt idx="1">
                  <c:v>Any peers who are also self-employed or do the same line of work</c:v>
                </c:pt>
                <c:pt idx="2">
                  <c:v>Government agencies (e.g.  Department for Work and Pensions, Jobcentre Plus)</c:v>
                </c:pt>
                <c:pt idx="3">
                  <c:v>An accountant, bank manager or another finance professional</c:v>
                </c:pt>
              </c:strCache>
            </c:strRef>
          </c:cat>
          <c:val>
            <c:numRef>
              <c:f>Sheet1!$B$2:$B$5</c:f>
              <c:numCache>
                <c:formatCode>0%</c:formatCode>
                <c:ptCount val="4"/>
                <c:pt idx="0">
                  <c:v>0.42</c:v>
                </c:pt>
                <c:pt idx="1">
                  <c:v>0.41</c:v>
                </c:pt>
                <c:pt idx="2">
                  <c:v>0.18</c:v>
                </c:pt>
                <c:pt idx="3">
                  <c:v>0.19</c:v>
                </c:pt>
              </c:numCache>
            </c:numRef>
          </c:val>
          <c:extLst>
            <c:ext xmlns:c16="http://schemas.microsoft.com/office/drawing/2014/chart" uri="{C3380CC4-5D6E-409C-BE32-E72D297353CC}">
              <c16:uniqueId val="{00000008-0EA7-482C-BA22-AB5694A5A6B3}"/>
            </c:ext>
          </c:extLst>
        </c:ser>
        <c:ser>
          <c:idx val="1"/>
          <c:order val="1"/>
          <c:tx>
            <c:strRef>
              <c:f>Sheet1!$C$1</c:f>
              <c:strCache>
                <c:ptCount val="1"/>
                <c:pt idx="0">
                  <c:v>Wave 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friends or family members</c:v>
                </c:pt>
                <c:pt idx="1">
                  <c:v>Any peers who are also self-employed or do the same line of work</c:v>
                </c:pt>
                <c:pt idx="2">
                  <c:v>Government agencies (e.g.  Department for Work and Pensions, Jobcentre Plus)</c:v>
                </c:pt>
                <c:pt idx="3">
                  <c:v>An accountant, bank manager or another finance professional</c:v>
                </c:pt>
              </c:strCache>
            </c:strRef>
          </c:cat>
          <c:val>
            <c:numRef>
              <c:f>Sheet1!$C$2:$C$5</c:f>
              <c:numCache>
                <c:formatCode>0%</c:formatCode>
                <c:ptCount val="4"/>
                <c:pt idx="0">
                  <c:v>0.41</c:v>
                </c:pt>
                <c:pt idx="1">
                  <c:v>0.41</c:v>
                </c:pt>
                <c:pt idx="2">
                  <c:v>0.22</c:v>
                </c:pt>
                <c:pt idx="3">
                  <c:v>0.2</c:v>
                </c:pt>
              </c:numCache>
            </c:numRef>
          </c:val>
          <c:extLst>
            <c:ext xmlns:c16="http://schemas.microsoft.com/office/drawing/2014/chart" uri="{C3380CC4-5D6E-409C-BE32-E72D297353CC}">
              <c16:uniqueId val="{00000009-6A90-4F52-83BD-F577FA06FC52}"/>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max val="1"/>
        </c:scaling>
        <c:delete val="1"/>
        <c:axPos val="t"/>
        <c:numFmt formatCode="0%" sourceLinked="1"/>
        <c:majorTickMark val="out"/>
        <c:minorTickMark val="none"/>
        <c:tickLblPos val="nextTo"/>
        <c:crossAx val="1864325999"/>
        <c:crosses val="autoZero"/>
        <c:crossBetween val="between"/>
      </c:valAx>
      <c:spPr>
        <a:noFill/>
        <a:ln>
          <a:noFill/>
        </a:ln>
        <a:effectLst/>
      </c:spPr>
    </c:plotArea>
    <c:legend>
      <c:legendPos val="r"/>
      <c:layout>
        <c:manualLayout>
          <c:xMode val="edge"/>
          <c:yMode val="edge"/>
          <c:x val="0.64738850892015154"/>
          <c:y val="0.83863290401921586"/>
          <c:w val="0.11090376804611181"/>
          <c:h val="0.131154613682115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Wave 2</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Finding relevant training courses</c:v>
                </c:pt>
                <c:pt idx="2">
                  <c:v>Getting business loans or investment</c:v>
                </c:pt>
                <c:pt idx="3">
                  <c:v> How to move or promote your business online</c:v>
                </c:pt>
                <c:pt idx="4">
                  <c:v>Budgeting and financial management</c:v>
                </c:pt>
                <c:pt idx="5">
                  <c:v>Doing tax returns and reporting expenses to DWP or HMRC</c:v>
                </c:pt>
              </c:strCache>
            </c:strRef>
          </c:cat>
          <c:val>
            <c:numRef>
              <c:f>Sheet1!$B$2:$B$7</c:f>
              <c:numCache>
                <c:formatCode>0%</c:formatCode>
                <c:ptCount val="6"/>
                <c:pt idx="0">
                  <c:v>0.27</c:v>
                </c:pt>
                <c:pt idx="1">
                  <c:v>0.3</c:v>
                </c:pt>
                <c:pt idx="2">
                  <c:v>0.3</c:v>
                </c:pt>
                <c:pt idx="3">
                  <c:v>0.31</c:v>
                </c:pt>
                <c:pt idx="4">
                  <c:v>0.32</c:v>
                </c:pt>
                <c:pt idx="5">
                  <c:v>0.34</c:v>
                </c:pt>
              </c:numCache>
            </c:numRef>
          </c:val>
          <c:extLst>
            <c:ext xmlns:c16="http://schemas.microsoft.com/office/drawing/2014/chart" uri="{C3380CC4-5D6E-409C-BE32-E72D297353CC}">
              <c16:uniqueId val="{00000000-EB97-4EA7-B8EF-6EC9EAF95138}"/>
            </c:ext>
          </c:extLst>
        </c:ser>
        <c:ser>
          <c:idx val="1"/>
          <c:order val="1"/>
          <c:tx>
            <c:strRef>
              <c:f>Sheet1!$C$1</c:f>
              <c:strCache>
                <c:ptCount val="1"/>
                <c:pt idx="0">
                  <c:v>Wave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Finding relevant training courses</c:v>
                </c:pt>
                <c:pt idx="2">
                  <c:v>Getting business loans or investment</c:v>
                </c:pt>
                <c:pt idx="3">
                  <c:v> How to move or promote your business online</c:v>
                </c:pt>
                <c:pt idx="4">
                  <c:v>Budgeting and financial management</c:v>
                </c:pt>
                <c:pt idx="5">
                  <c:v>Doing tax returns and reporting expenses to DWP or HMRC</c:v>
                </c:pt>
              </c:strCache>
            </c:strRef>
          </c:cat>
          <c:val>
            <c:numRef>
              <c:f>Sheet1!$C$2:$C$7</c:f>
              <c:numCache>
                <c:formatCode>0%</c:formatCode>
                <c:ptCount val="6"/>
                <c:pt idx="0">
                  <c:v>0.36</c:v>
                </c:pt>
                <c:pt idx="1">
                  <c:v>0.31</c:v>
                </c:pt>
                <c:pt idx="2">
                  <c:v>0.33</c:v>
                </c:pt>
                <c:pt idx="3">
                  <c:v>0.39</c:v>
                </c:pt>
                <c:pt idx="4">
                  <c:v>0.33</c:v>
                </c:pt>
                <c:pt idx="5">
                  <c:v>0.38</c:v>
                </c:pt>
              </c:numCache>
            </c:numRef>
          </c:val>
          <c:extLst>
            <c:ext xmlns:c16="http://schemas.microsoft.com/office/drawing/2014/chart" uri="{C3380CC4-5D6E-409C-BE32-E72D297353CC}">
              <c16:uniqueId val="{00000001-C4F9-414F-9E28-D3D2EDDDC674}"/>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8806179305"/>
          <c:y val="0.11984197411727095"/>
          <c:w val="0.45290691759918617"/>
          <c:h val="0.85777742465410045"/>
        </c:manualLayout>
      </c:layout>
      <c:barChart>
        <c:barDir val="bar"/>
        <c:grouping val="clustered"/>
        <c:varyColors val="0"/>
        <c:ser>
          <c:idx val="0"/>
          <c:order val="0"/>
          <c:tx>
            <c:strRef>
              <c:f>Sheet1!$B$1</c:f>
              <c:strCache>
                <c:ptCount val="1"/>
                <c:pt idx="0">
                  <c:v>Wave2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Budgeting and financial management</c:v>
                </c:pt>
                <c:pt idx="2">
                  <c:v>Finding relevant training courses</c:v>
                </c:pt>
                <c:pt idx="3">
                  <c:v>How to move or promote your business online</c:v>
                </c:pt>
                <c:pt idx="4">
                  <c:v>Getting business loans or investment</c:v>
                </c:pt>
                <c:pt idx="5">
                  <c:v>Doing tax returns and reporting expenses to DWP or HMRC</c:v>
                </c:pt>
              </c:strCache>
            </c:strRef>
          </c:cat>
          <c:val>
            <c:numRef>
              <c:f>Sheet1!$B$2:$B$7</c:f>
              <c:numCache>
                <c:formatCode>0%</c:formatCode>
                <c:ptCount val="6"/>
                <c:pt idx="0">
                  <c:v>0.28000000000000003</c:v>
                </c:pt>
                <c:pt idx="1">
                  <c:v>0.28999999999999998</c:v>
                </c:pt>
                <c:pt idx="2">
                  <c:v>0.3</c:v>
                </c:pt>
                <c:pt idx="3">
                  <c:v>0.35</c:v>
                </c:pt>
                <c:pt idx="4">
                  <c:v>0.36</c:v>
                </c:pt>
                <c:pt idx="5">
                  <c:v>0.37</c:v>
                </c:pt>
              </c:numCache>
            </c:numRef>
          </c:val>
          <c:extLst>
            <c:ext xmlns:c16="http://schemas.microsoft.com/office/drawing/2014/chart" uri="{C3380CC4-5D6E-409C-BE32-E72D297353CC}">
              <c16:uniqueId val="{00000000-9564-4894-967B-147E5A219D3B}"/>
            </c:ext>
          </c:extLst>
        </c:ser>
        <c:ser>
          <c:idx val="1"/>
          <c:order val="1"/>
          <c:tx>
            <c:strRef>
              <c:f>Sheet1!$C$1</c:f>
              <c:strCache>
                <c:ptCount val="1"/>
                <c:pt idx="0">
                  <c:v>Wave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Budgeting and financial management</c:v>
                </c:pt>
                <c:pt idx="2">
                  <c:v>Finding relevant training courses</c:v>
                </c:pt>
                <c:pt idx="3">
                  <c:v>How to move or promote your business online</c:v>
                </c:pt>
                <c:pt idx="4">
                  <c:v>Getting business loans or investment</c:v>
                </c:pt>
                <c:pt idx="5">
                  <c:v>Doing tax returns and reporting expenses to DWP or HMRC</c:v>
                </c:pt>
              </c:strCache>
            </c:strRef>
          </c:cat>
          <c:val>
            <c:numRef>
              <c:f>Sheet1!$C$2:$C$7</c:f>
              <c:numCache>
                <c:formatCode>0%</c:formatCode>
                <c:ptCount val="6"/>
                <c:pt idx="0">
                  <c:v>0.38</c:v>
                </c:pt>
                <c:pt idx="1">
                  <c:v>0.35</c:v>
                </c:pt>
                <c:pt idx="2">
                  <c:v>0.34</c:v>
                </c:pt>
                <c:pt idx="3">
                  <c:v>0.44</c:v>
                </c:pt>
                <c:pt idx="4">
                  <c:v>0.43</c:v>
                </c:pt>
                <c:pt idx="5">
                  <c:v>0.45</c:v>
                </c:pt>
              </c:numCache>
            </c:numRef>
          </c:val>
          <c:extLst>
            <c:ext xmlns:c16="http://schemas.microsoft.com/office/drawing/2014/chart" uri="{C3380CC4-5D6E-409C-BE32-E72D297353CC}">
              <c16:uniqueId val="{00000001-524B-41F3-86C2-3E40CDFF1C8A}"/>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84912755062258E-2"/>
          <c:y val="0"/>
          <c:w val="0.93663016739706029"/>
          <c:h val="0.85157524187291178"/>
        </c:manualLayout>
      </c:layout>
      <c:barChart>
        <c:barDir val="col"/>
        <c:grouping val="clustered"/>
        <c:varyColors val="0"/>
        <c:ser>
          <c:idx val="0"/>
          <c:order val="0"/>
          <c:tx>
            <c:strRef>
              <c:f>Sheet1!$B$1</c:f>
              <c:strCache>
                <c:ptCount val="1"/>
                <c:pt idx="0">
                  <c:v>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c:v>
                </c:pt>
              </c:strCache>
            </c:strRef>
          </c:cat>
          <c:val>
            <c:numRef>
              <c:f>Sheet1!$B$2</c:f>
              <c:numCache>
                <c:formatCode>0%</c:formatCode>
                <c:ptCount val="1"/>
                <c:pt idx="0">
                  <c:v>0.64</c:v>
                </c:pt>
              </c:numCache>
            </c:numRef>
          </c:val>
          <c:extLst>
            <c:ext xmlns:c16="http://schemas.microsoft.com/office/drawing/2014/chart" uri="{C3380CC4-5D6E-409C-BE32-E72D297353CC}">
              <c16:uniqueId val="{00000000-728E-48CB-8648-0B3BF4FED7D0}"/>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c:v>
                </c:pt>
              </c:strCache>
            </c:strRef>
          </c:cat>
          <c:val>
            <c:numRef>
              <c:f>Sheet1!$C$2</c:f>
              <c:numCache>
                <c:formatCode>0%</c:formatCode>
                <c:ptCount val="1"/>
                <c:pt idx="0">
                  <c:v>0.36</c:v>
                </c:pt>
              </c:numCache>
            </c:numRef>
          </c:val>
          <c:extLst>
            <c:ext xmlns:c16="http://schemas.microsoft.com/office/drawing/2014/chart" uri="{C3380CC4-5D6E-409C-BE32-E72D297353CC}">
              <c16:uniqueId val="{00000001-728E-48CB-8648-0B3BF4FED7D0}"/>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10211637115255E-2"/>
          <c:y val="3.8688254783556537E-2"/>
          <c:w val="0.9360821223480601"/>
          <c:h val="0.85722870390797934"/>
        </c:manualLayout>
      </c:layout>
      <c:barChart>
        <c:barDir val="col"/>
        <c:grouping val="clustered"/>
        <c:varyColors val="0"/>
        <c:ser>
          <c:idx val="0"/>
          <c:order val="0"/>
          <c:tx>
            <c:strRef>
              <c:f>Sheet1!$B$1</c:f>
              <c:strCache>
                <c:ptCount val="1"/>
                <c:pt idx="0">
                  <c:v>17-24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Sheet1!$B$2</c:f>
              <c:numCache>
                <c:formatCode>0%</c:formatCode>
                <c:ptCount val="1"/>
                <c:pt idx="0">
                  <c:v>0.03</c:v>
                </c:pt>
              </c:numCache>
            </c:numRef>
          </c:val>
          <c:extLst>
            <c:ext xmlns:c16="http://schemas.microsoft.com/office/drawing/2014/chart" uri="{C3380CC4-5D6E-409C-BE32-E72D297353CC}">
              <c16:uniqueId val="{00000000-576F-4610-981F-A3D3A3F04BF3}"/>
            </c:ext>
          </c:extLst>
        </c:ser>
        <c:ser>
          <c:idx val="1"/>
          <c:order val="1"/>
          <c:tx>
            <c:strRef>
              <c:f>Sheet1!$C$1</c:f>
              <c:strCache>
                <c:ptCount val="1"/>
                <c:pt idx="0">
                  <c:v>25-34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576F-4610-981F-A3D3A3F04BF3}"/>
            </c:ext>
          </c:extLst>
        </c:ser>
        <c:ser>
          <c:idx val="2"/>
          <c:order val="2"/>
          <c:tx>
            <c:strRef>
              <c:f>Sheet1!$D$1</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Sheet1!$D$2</c:f>
              <c:numCache>
                <c:formatCode>0%</c:formatCode>
                <c:ptCount val="1"/>
                <c:pt idx="0">
                  <c:v>0.37</c:v>
                </c:pt>
              </c:numCache>
            </c:numRef>
          </c:val>
          <c:extLst>
            <c:ext xmlns:c16="http://schemas.microsoft.com/office/drawing/2014/chart" uri="{C3380CC4-5D6E-409C-BE32-E72D297353CC}">
              <c16:uniqueId val="{00000003-576F-4610-981F-A3D3A3F04BF3}"/>
            </c:ext>
          </c:extLst>
        </c:ser>
        <c:ser>
          <c:idx val="3"/>
          <c:order val="3"/>
          <c:tx>
            <c:strRef>
              <c:f>Sheet1!$E$1</c:f>
              <c:strCache>
                <c:ptCount val="1"/>
                <c:pt idx="0">
                  <c:v>45-54</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Sheet1!$E$2</c:f>
              <c:numCache>
                <c:formatCode>0%</c:formatCode>
                <c:ptCount val="1"/>
                <c:pt idx="0">
                  <c:v>0.22</c:v>
                </c:pt>
              </c:numCache>
            </c:numRef>
          </c:val>
          <c:extLst>
            <c:ext xmlns:c16="http://schemas.microsoft.com/office/drawing/2014/chart" uri="{C3380CC4-5D6E-409C-BE32-E72D297353CC}">
              <c16:uniqueId val="{00000004-576F-4610-981F-A3D3A3F04BF3}"/>
            </c:ext>
          </c:extLst>
        </c:ser>
        <c:ser>
          <c:idx val="4"/>
          <c:order val="4"/>
          <c:tx>
            <c:strRef>
              <c:f>Sheet1!$F$1</c:f>
              <c:strCache>
                <c:ptCount val="1"/>
                <c:pt idx="0">
                  <c:v>55+</c:v>
                </c:pt>
              </c:strCache>
            </c:strRef>
          </c:tx>
          <c:spPr>
            <a:solidFill>
              <a:srgbClr val="2F46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Sheet1!$F$2</c:f>
              <c:numCache>
                <c:formatCode>0%</c:formatCode>
                <c:ptCount val="1"/>
                <c:pt idx="0">
                  <c:v>0.09</c:v>
                </c:pt>
              </c:numCache>
            </c:numRef>
          </c:val>
          <c:extLst>
            <c:ext xmlns:c16="http://schemas.microsoft.com/office/drawing/2014/chart" uri="{C3380CC4-5D6E-409C-BE32-E72D297353CC}">
              <c16:uniqueId val="{00000005-576F-4610-981F-A3D3A3F04BF3}"/>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201292821107E-2"/>
          <c:y val="9.0674583200355836E-3"/>
          <c:w val="0.96603942101223916"/>
          <c:h val="0.85722870390797934"/>
        </c:manualLayout>
      </c:layout>
      <c:barChart>
        <c:barDir val="col"/>
        <c:grouping val="clustered"/>
        <c:varyColors val="0"/>
        <c:ser>
          <c:idx val="0"/>
          <c:order val="0"/>
          <c:tx>
            <c:strRef>
              <c:f>Sheet1!$B$1</c:f>
              <c:strCache>
                <c:ptCount val="1"/>
                <c:pt idx="0">
                  <c:v>A great deal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Sheet1!$B$2</c:f>
              <c:numCache>
                <c:formatCode>0%</c:formatCode>
                <c:ptCount val="1"/>
                <c:pt idx="0">
                  <c:v>0.15</c:v>
                </c:pt>
              </c:numCache>
            </c:numRef>
          </c:val>
          <c:extLst>
            <c:ext xmlns:c16="http://schemas.microsoft.com/office/drawing/2014/chart" uri="{C3380CC4-5D6E-409C-BE32-E72D297353CC}">
              <c16:uniqueId val="{00000000-99CA-409B-8F26-CA573944E915}"/>
            </c:ext>
          </c:extLst>
        </c:ser>
        <c:ser>
          <c:idx val="1"/>
          <c:order val="1"/>
          <c:tx>
            <c:strRef>
              <c:f>Sheet1!$C$1</c:f>
              <c:strCache>
                <c:ptCount val="1"/>
                <c:pt idx="0">
                  <c:v>A fair amount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1-99CA-409B-8F26-CA573944E915}"/>
            </c:ext>
          </c:extLst>
        </c:ser>
        <c:ser>
          <c:idx val="2"/>
          <c:order val="2"/>
          <c:tx>
            <c:strRef>
              <c:f>Sheet1!$D$1</c:f>
              <c:strCache>
                <c:ptCount val="1"/>
                <c:pt idx="0">
                  <c:v>A little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Sheet1!$D$2</c:f>
              <c:numCache>
                <c:formatCode>0%</c:formatCode>
                <c:ptCount val="1"/>
                <c:pt idx="0">
                  <c:v>0.34</c:v>
                </c:pt>
              </c:numCache>
            </c:numRef>
          </c:val>
          <c:extLst>
            <c:ext xmlns:c16="http://schemas.microsoft.com/office/drawing/2014/chart" uri="{C3380CC4-5D6E-409C-BE32-E72D297353CC}">
              <c16:uniqueId val="{00000002-99CA-409B-8F26-CA573944E915}"/>
            </c:ext>
          </c:extLst>
        </c:ser>
        <c:ser>
          <c:idx val="3"/>
          <c:order val="3"/>
          <c:tx>
            <c:strRef>
              <c:f>Sheet1!$E$1</c:f>
              <c:strCache>
                <c:ptCount val="1"/>
                <c:pt idx="0">
                  <c:v>Not at 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Sheet1!$E$2</c:f>
              <c:numCache>
                <c:formatCode>0%</c:formatCode>
                <c:ptCount val="1"/>
                <c:pt idx="0">
                  <c:v>0.19</c:v>
                </c:pt>
              </c:numCache>
            </c:numRef>
          </c:val>
          <c:extLst>
            <c:ext xmlns:c16="http://schemas.microsoft.com/office/drawing/2014/chart" uri="{C3380CC4-5D6E-409C-BE32-E72D297353CC}">
              <c16:uniqueId val="{00000003-99CA-409B-8F26-CA573944E915}"/>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0926534779219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0.96</c:v>
                </c:pt>
              </c:numCache>
            </c:numRef>
          </c:val>
          <c:extLst>
            <c:ext xmlns:c16="http://schemas.microsoft.com/office/drawing/2014/chart" uri="{C3380CC4-5D6E-409C-BE32-E72D297353CC}">
              <c16:uniqueId val="{00000000-51F5-4A1E-9092-7560F240068E}"/>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0.04</c:v>
                </c:pt>
              </c:numCache>
            </c:numRef>
          </c:val>
          <c:extLst>
            <c:ext xmlns:c16="http://schemas.microsoft.com/office/drawing/2014/chart" uri="{C3380CC4-5D6E-409C-BE32-E72D297353CC}">
              <c16:uniqueId val="{00000001-51F5-4A1E-9092-7560F240068E}"/>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4275597070716E-2"/>
          <c:y val="3.1503146746086112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0.94</c:v>
                </c:pt>
              </c:numCache>
            </c:numRef>
          </c:val>
          <c:extLst>
            <c:ext xmlns:c16="http://schemas.microsoft.com/office/drawing/2014/chart" uri="{C3380CC4-5D6E-409C-BE32-E72D297353CC}">
              <c16:uniqueId val="{00000000-ADE3-459F-B504-34DE01ACC47E}"/>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0.04</c:v>
                </c:pt>
              </c:numCache>
            </c:numRef>
          </c:val>
          <c:extLst>
            <c:ext xmlns:c16="http://schemas.microsoft.com/office/drawing/2014/chart" uri="{C3380CC4-5D6E-409C-BE32-E72D297353CC}">
              <c16:uniqueId val="{00000001-ADE3-459F-B504-34DE01ACC47E}"/>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57898107433877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Prison leavers</c:v>
                </c:pt>
              </c:strCache>
            </c:strRef>
          </c:cat>
          <c:val>
            <c:numRef>
              <c:f>Sheet1!$B$2</c:f>
              <c:numCache>
                <c:formatCode>0%</c:formatCode>
                <c:ptCount val="1"/>
                <c:pt idx="0">
                  <c:v>0.97</c:v>
                </c:pt>
              </c:numCache>
            </c:numRef>
          </c:val>
          <c:extLst>
            <c:ext xmlns:c16="http://schemas.microsoft.com/office/drawing/2014/chart" uri="{C3380CC4-5D6E-409C-BE32-E72D297353CC}">
              <c16:uniqueId val="{00000000-3D09-4212-A930-A1BDA3F700DB}"/>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Prison leavers</c:v>
                </c:pt>
              </c:strCache>
            </c:strRef>
          </c:cat>
          <c:val>
            <c:numRef>
              <c:f>Sheet1!$C$2</c:f>
              <c:numCache>
                <c:formatCode>0%</c:formatCode>
                <c:ptCount val="1"/>
                <c:pt idx="0">
                  <c:v>0.02</c:v>
                </c:pt>
              </c:numCache>
            </c:numRef>
          </c:val>
          <c:extLst>
            <c:ext xmlns:c16="http://schemas.microsoft.com/office/drawing/2014/chart" uri="{C3380CC4-5D6E-409C-BE32-E72D297353CC}">
              <c16:uniqueId val="{00000001-3D09-4212-A930-A1BDA3F700DB}"/>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17128661648785162"/>
          <c:w val="0.46861478327589245"/>
          <c:h val="0.79043637622343577"/>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Domestic/ Utilities/ vehicle services</c:v>
                </c:pt>
                <c:pt idx="1">
                  <c:v>Professional services</c:v>
                </c:pt>
                <c:pt idx="2">
                  <c:v>Transport/ distribution/ delivery</c:v>
                </c:pt>
                <c:pt idx="3">
                  <c:v>Manufacturing/ construction/ engineering</c:v>
                </c:pt>
                <c:pt idx="4">
                  <c:v>Media/ telecoms/ arts</c:v>
                </c:pt>
                <c:pt idx="5">
                  <c:v>Social care/ healthcare/ education/ childcare</c:v>
                </c:pt>
                <c:pt idx="6">
                  <c:v>Personal services/ beauty/ sport &amp; fitness</c:v>
                </c:pt>
                <c:pt idx="7">
                  <c:v>Retail/ sales</c:v>
                </c:pt>
                <c:pt idx="8">
                  <c:v>Food/ drink/ hospitality/ leisure</c:v>
                </c:pt>
                <c:pt idx="9">
                  <c:v>Animals/ agriculture</c:v>
                </c:pt>
              </c:strCache>
            </c:strRef>
          </c:cat>
          <c:val>
            <c:numRef>
              <c:f>Sheet1!$B$2:$B$11</c:f>
              <c:numCache>
                <c:formatCode>0%</c:formatCode>
                <c:ptCount val="10"/>
                <c:pt idx="0">
                  <c:v>0.23</c:v>
                </c:pt>
                <c:pt idx="1">
                  <c:v>0.17</c:v>
                </c:pt>
                <c:pt idx="2">
                  <c:v>0.14000000000000001</c:v>
                </c:pt>
                <c:pt idx="3">
                  <c:v>0.08</c:v>
                </c:pt>
                <c:pt idx="4">
                  <c:v>0.08</c:v>
                </c:pt>
                <c:pt idx="5">
                  <c:v>0.08</c:v>
                </c:pt>
                <c:pt idx="6">
                  <c:v>0.08</c:v>
                </c:pt>
                <c:pt idx="7">
                  <c:v>0.05</c:v>
                </c:pt>
                <c:pt idx="8">
                  <c:v>0.03</c:v>
                </c:pt>
                <c:pt idx="9">
                  <c:v>0.03</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Domestic/ Utilities/ vehicle services</c:v>
                </c:pt>
                <c:pt idx="1">
                  <c:v>Professional services</c:v>
                </c:pt>
                <c:pt idx="2">
                  <c:v>Transport/ distribution/ delivery</c:v>
                </c:pt>
                <c:pt idx="3">
                  <c:v>Manufacturing/ construction/ engineering</c:v>
                </c:pt>
                <c:pt idx="4">
                  <c:v>Media/ telecoms/ arts</c:v>
                </c:pt>
                <c:pt idx="5">
                  <c:v>Social care/ healthcare/ education/ childcare</c:v>
                </c:pt>
                <c:pt idx="6">
                  <c:v>Personal services/ beauty/ sport &amp; fitness</c:v>
                </c:pt>
                <c:pt idx="7">
                  <c:v>Retail/ sales</c:v>
                </c:pt>
                <c:pt idx="8">
                  <c:v>Food/ drink/ hospitality/ leisure</c:v>
                </c:pt>
                <c:pt idx="9">
                  <c:v>Animals/ agriculture</c:v>
                </c:pt>
              </c:strCache>
            </c:strRef>
          </c:cat>
          <c:val>
            <c:numRef>
              <c:f>Sheet1!$C$2:$C$11</c:f>
              <c:numCache>
                <c:formatCode>0%</c:formatCode>
                <c:ptCount val="10"/>
                <c:pt idx="0">
                  <c:v>0.22</c:v>
                </c:pt>
                <c:pt idx="1">
                  <c:v>0.14000000000000001</c:v>
                </c:pt>
                <c:pt idx="2">
                  <c:v>0.14000000000000001</c:v>
                </c:pt>
                <c:pt idx="3">
                  <c:v>7.0000000000000007E-2</c:v>
                </c:pt>
                <c:pt idx="4">
                  <c:v>7.0000000000000007E-2</c:v>
                </c:pt>
                <c:pt idx="5">
                  <c:v>7.0000000000000007E-2</c:v>
                </c:pt>
                <c:pt idx="6">
                  <c:v>0.05</c:v>
                </c:pt>
                <c:pt idx="7">
                  <c:v>0.04</c:v>
                </c:pt>
                <c:pt idx="8">
                  <c:v>0.04</c:v>
                </c:pt>
                <c:pt idx="9">
                  <c:v>0</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7593158033760153"/>
          <c:y val="0.11477257677707016"/>
          <c:w val="0.59926306885361369"/>
          <c:h val="5.7681367213643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0926534779219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0.97</c:v>
                </c:pt>
              </c:numCache>
            </c:numRef>
          </c:val>
          <c:extLst>
            <c:ext xmlns:c16="http://schemas.microsoft.com/office/drawing/2014/chart" uri="{C3380CC4-5D6E-409C-BE32-E72D297353CC}">
              <c16:uniqueId val="{00000000-D10D-4C5E-A1AA-88C1D5017271}"/>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0.02</c:v>
                </c:pt>
              </c:numCache>
            </c:numRef>
          </c:val>
          <c:extLst>
            <c:ext xmlns:c16="http://schemas.microsoft.com/office/drawing/2014/chart" uri="{C3380CC4-5D6E-409C-BE32-E72D297353CC}">
              <c16:uniqueId val="{00000001-D10D-4C5E-A1AA-88C1D5017271}"/>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84912755062258E-2"/>
          <c:y val="0"/>
          <c:w val="0.93663016739706029"/>
          <c:h val="0.85157524187291178"/>
        </c:manualLayout>
      </c:layout>
      <c:barChart>
        <c:barDir val="col"/>
        <c:grouping val="clustered"/>
        <c:varyColors val="0"/>
        <c:ser>
          <c:idx val="0"/>
          <c:order val="0"/>
          <c:tx>
            <c:strRef>
              <c:f>Sheet1!$B$1</c:f>
              <c:strCache>
                <c:ptCount val="1"/>
                <c:pt idx="0">
                  <c:v>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c:v>
                </c:pt>
              </c:strCache>
            </c:strRef>
          </c:cat>
          <c:val>
            <c:numRef>
              <c:f>Sheet1!$B$2</c:f>
              <c:numCache>
                <c:formatCode>0%</c:formatCode>
                <c:ptCount val="1"/>
                <c:pt idx="0">
                  <c:v>0.67</c:v>
                </c:pt>
              </c:numCache>
            </c:numRef>
          </c:val>
          <c:extLst>
            <c:ext xmlns:c16="http://schemas.microsoft.com/office/drawing/2014/chart" uri="{C3380CC4-5D6E-409C-BE32-E72D297353CC}">
              <c16:uniqueId val="{00000000-728E-48CB-8648-0B3BF4FED7D0}"/>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c:v>
                </c:pt>
              </c:strCache>
            </c:strRef>
          </c:cat>
          <c:val>
            <c:numRef>
              <c:f>Sheet1!$C$2</c:f>
              <c:numCache>
                <c:formatCode>0%</c:formatCode>
                <c:ptCount val="1"/>
                <c:pt idx="0">
                  <c:v>0.33</c:v>
                </c:pt>
              </c:numCache>
            </c:numRef>
          </c:val>
          <c:extLst>
            <c:ext xmlns:c16="http://schemas.microsoft.com/office/drawing/2014/chart" uri="{C3380CC4-5D6E-409C-BE32-E72D297353CC}">
              <c16:uniqueId val="{00000001-728E-48CB-8648-0B3BF4FED7D0}"/>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10211637115255E-2"/>
          <c:y val="3.8688254783556537E-2"/>
          <c:w val="0.9360821223480601"/>
          <c:h val="0.85722870390797934"/>
        </c:manualLayout>
      </c:layout>
      <c:barChart>
        <c:barDir val="col"/>
        <c:grouping val="clustered"/>
        <c:varyColors val="0"/>
        <c:ser>
          <c:idx val="0"/>
          <c:order val="0"/>
          <c:tx>
            <c:strRef>
              <c:f>Sheet1!$B$1</c:f>
              <c:strCache>
                <c:ptCount val="1"/>
                <c:pt idx="0">
                  <c:v>17-24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576F-4610-981F-A3D3A3F04BF3}"/>
            </c:ext>
          </c:extLst>
        </c:ser>
        <c:ser>
          <c:idx val="1"/>
          <c:order val="1"/>
          <c:tx>
            <c:strRef>
              <c:f>Sheet1!$C$1</c:f>
              <c:strCache>
                <c:ptCount val="1"/>
                <c:pt idx="0">
                  <c:v>25-34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1-576F-4610-981F-A3D3A3F04BF3}"/>
            </c:ext>
          </c:extLst>
        </c:ser>
        <c:ser>
          <c:idx val="2"/>
          <c:order val="2"/>
          <c:tx>
            <c:strRef>
              <c:f>Sheet1!$D$1</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Sheet1!$D$2</c:f>
              <c:numCache>
                <c:formatCode>0%</c:formatCode>
                <c:ptCount val="1"/>
                <c:pt idx="0">
                  <c:v>0.28000000000000003</c:v>
                </c:pt>
              </c:numCache>
            </c:numRef>
          </c:val>
          <c:extLst>
            <c:ext xmlns:c16="http://schemas.microsoft.com/office/drawing/2014/chart" uri="{C3380CC4-5D6E-409C-BE32-E72D297353CC}">
              <c16:uniqueId val="{00000003-576F-4610-981F-A3D3A3F04BF3}"/>
            </c:ext>
          </c:extLst>
        </c:ser>
        <c:ser>
          <c:idx val="3"/>
          <c:order val="3"/>
          <c:tx>
            <c:strRef>
              <c:f>Sheet1!$E$1</c:f>
              <c:strCache>
                <c:ptCount val="1"/>
                <c:pt idx="0">
                  <c:v>45-54</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Sheet1!$E$2</c:f>
              <c:numCache>
                <c:formatCode>0%</c:formatCode>
                <c:ptCount val="1"/>
                <c:pt idx="0">
                  <c:v>0.22</c:v>
                </c:pt>
              </c:numCache>
            </c:numRef>
          </c:val>
          <c:extLst>
            <c:ext xmlns:c16="http://schemas.microsoft.com/office/drawing/2014/chart" uri="{C3380CC4-5D6E-409C-BE32-E72D297353CC}">
              <c16:uniqueId val="{00000004-576F-4610-981F-A3D3A3F04BF3}"/>
            </c:ext>
          </c:extLst>
        </c:ser>
        <c:ser>
          <c:idx val="4"/>
          <c:order val="4"/>
          <c:tx>
            <c:strRef>
              <c:f>Sheet1!$F$1</c:f>
              <c:strCache>
                <c:ptCount val="1"/>
                <c:pt idx="0">
                  <c:v>55+</c:v>
                </c:pt>
              </c:strCache>
            </c:strRef>
          </c:tx>
          <c:spPr>
            <a:solidFill>
              <a:srgbClr val="2F46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Age</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5-576F-4610-981F-A3D3A3F04BF3}"/>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201292821107E-2"/>
          <c:y val="9.0674583200355836E-3"/>
          <c:w val="0.96603942101223916"/>
          <c:h val="0.85722870390797934"/>
        </c:manualLayout>
      </c:layout>
      <c:barChart>
        <c:barDir val="col"/>
        <c:grouping val="clustered"/>
        <c:varyColors val="0"/>
        <c:ser>
          <c:idx val="0"/>
          <c:order val="0"/>
          <c:tx>
            <c:strRef>
              <c:f>Sheet1!$B$1</c:f>
              <c:strCache>
                <c:ptCount val="1"/>
                <c:pt idx="0">
                  <c:v>A great deal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Sheet1!$B$2</c:f>
              <c:numCache>
                <c:formatCode>0%</c:formatCode>
                <c:ptCount val="1"/>
                <c:pt idx="0">
                  <c:v>0.13</c:v>
                </c:pt>
              </c:numCache>
            </c:numRef>
          </c:val>
          <c:extLst>
            <c:ext xmlns:c16="http://schemas.microsoft.com/office/drawing/2014/chart" uri="{C3380CC4-5D6E-409C-BE32-E72D297353CC}">
              <c16:uniqueId val="{00000000-99CA-409B-8F26-CA573944E915}"/>
            </c:ext>
          </c:extLst>
        </c:ser>
        <c:ser>
          <c:idx val="1"/>
          <c:order val="1"/>
          <c:tx>
            <c:strRef>
              <c:f>Sheet1!$C$1</c:f>
              <c:strCache>
                <c:ptCount val="1"/>
                <c:pt idx="0">
                  <c:v>A fair amount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Sheet1!$C$2</c:f>
              <c:numCache>
                <c:formatCode>0%</c:formatCode>
                <c:ptCount val="1"/>
                <c:pt idx="0">
                  <c:v>0.2</c:v>
                </c:pt>
              </c:numCache>
            </c:numRef>
          </c:val>
          <c:extLst>
            <c:ext xmlns:c16="http://schemas.microsoft.com/office/drawing/2014/chart" uri="{C3380CC4-5D6E-409C-BE32-E72D297353CC}">
              <c16:uniqueId val="{00000001-99CA-409B-8F26-CA573944E915}"/>
            </c:ext>
          </c:extLst>
        </c:ser>
        <c:ser>
          <c:idx val="2"/>
          <c:order val="2"/>
          <c:tx>
            <c:strRef>
              <c:f>Sheet1!$D$1</c:f>
              <c:strCache>
                <c:ptCount val="1"/>
                <c:pt idx="0">
                  <c:v>A little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Sheet1!$D$2</c:f>
              <c:numCache>
                <c:formatCode>0%</c:formatCode>
                <c:ptCount val="1"/>
                <c:pt idx="0">
                  <c:v>0.39</c:v>
                </c:pt>
              </c:numCache>
            </c:numRef>
          </c:val>
          <c:extLst>
            <c:ext xmlns:c16="http://schemas.microsoft.com/office/drawing/2014/chart" uri="{C3380CC4-5D6E-409C-BE32-E72D297353CC}">
              <c16:uniqueId val="{00000002-99CA-409B-8F26-CA573944E915}"/>
            </c:ext>
          </c:extLst>
        </c:ser>
        <c:ser>
          <c:idx val="3"/>
          <c:order val="3"/>
          <c:tx>
            <c:strRef>
              <c:f>Sheet1!$E$1</c:f>
              <c:strCache>
                <c:ptCount val="1"/>
                <c:pt idx="0">
                  <c:v>Not at 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Caring responsibilities</c:v>
                </c:pt>
              </c:strCache>
            </c:strRef>
          </c:cat>
          <c:val>
            <c:numRef>
              <c:f>Sheet1!$E$2</c:f>
              <c:numCache>
                <c:formatCode>0%</c:formatCode>
                <c:ptCount val="1"/>
                <c:pt idx="0">
                  <c:v>0.26</c:v>
                </c:pt>
              </c:numCache>
            </c:numRef>
          </c:val>
          <c:extLst>
            <c:ext xmlns:c16="http://schemas.microsoft.com/office/drawing/2014/chart" uri="{C3380CC4-5D6E-409C-BE32-E72D297353CC}">
              <c16:uniqueId val="{00000003-99CA-409B-8F26-CA573944E915}"/>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0926534779219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0.96</c:v>
                </c:pt>
              </c:numCache>
            </c:numRef>
          </c:val>
          <c:extLst>
            <c:ext xmlns:c16="http://schemas.microsoft.com/office/drawing/2014/chart" uri="{C3380CC4-5D6E-409C-BE32-E72D297353CC}">
              <c16:uniqueId val="{00000000-51F5-4A1E-9092-7560F240068E}"/>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0.03</c:v>
                </c:pt>
              </c:numCache>
            </c:numRef>
          </c:val>
          <c:extLst>
            <c:ext xmlns:c16="http://schemas.microsoft.com/office/drawing/2014/chart" uri="{C3380CC4-5D6E-409C-BE32-E72D297353CC}">
              <c16:uniqueId val="{00000001-51F5-4A1E-9092-7560F240068E}"/>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4275597070716E-2"/>
          <c:y val="3.1503146746086112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0.96</c:v>
                </c:pt>
              </c:numCache>
            </c:numRef>
          </c:val>
          <c:extLst>
            <c:ext xmlns:c16="http://schemas.microsoft.com/office/drawing/2014/chart" uri="{C3380CC4-5D6E-409C-BE32-E72D297353CC}">
              <c16:uniqueId val="{00000000-ADE3-459F-B504-34DE01ACC47E}"/>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0.02</c:v>
                </c:pt>
              </c:numCache>
            </c:numRef>
          </c:val>
          <c:extLst>
            <c:ext xmlns:c16="http://schemas.microsoft.com/office/drawing/2014/chart" uri="{C3380CC4-5D6E-409C-BE32-E72D297353CC}">
              <c16:uniqueId val="{00000001-ADE3-459F-B504-34DE01ACC47E}"/>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57898107433877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Prison leavers</c:v>
                </c:pt>
              </c:strCache>
            </c:strRef>
          </c:cat>
          <c:val>
            <c:numRef>
              <c:f>Sheet1!$B$2</c:f>
              <c:numCache>
                <c:formatCode>0%</c:formatCode>
                <c:ptCount val="1"/>
                <c:pt idx="0">
                  <c:v>0.96</c:v>
                </c:pt>
              </c:numCache>
            </c:numRef>
          </c:val>
          <c:extLst>
            <c:ext xmlns:c16="http://schemas.microsoft.com/office/drawing/2014/chart" uri="{C3380CC4-5D6E-409C-BE32-E72D297353CC}">
              <c16:uniqueId val="{00000000-3D09-4212-A930-A1BDA3F700DB}"/>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Prison leavers</c:v>
                </c:pt>
              </c:strCache>
            </c:strRef>
          </c:cat>
          <c:val>
            <c:numRef>
              <c:f>Sheet1!$C$2</c:f>
              <c:numCache>
                <c:formatCode>0%</c:formatCode>
                <c:ptCount val="1"/>
                <c:pt idx="0">
                  <c:v>0.02</c:v>
                </c:pt>
              </c:numCache>
            </c:numRef>
          </c:val>
          <c:extLst>
            <c:ext xmlns:c16="http://schemas.microsoft.com/office/drawing/2014/chart" uri="{C3380CC4-5D6E-409C-BE32-E72D297353CC}">
              <c16:uniqueId val="{00000001-3D09-4212-A930-A1BDA3F700DB}"/>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0926534779219E-2"/>
          <c:y val="2.0312758144422099E-2"/>
          <c:w val="0.93663016739706029"/>
          <c:h val="0.85157524187291178"/>
        </c:manualLayout>
      </c:layout>
      <c:barChart>
        <c:barDir val="col"/>
        <c:grouping val="cluster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Sheet1!$B$2</c:f>
              <c:numCache>
                <c:formatCode>0%</c:formatCode>
                <c:ptCount val="1"/>
                <c:pt idx="0">
                  <c:v>0.97</c:v>
                </c:pt>
              </c:numCache>
            </c:numRef>
          </c:val>
          <c:extLst>
            <c:ext xmlns:c16="http://schemas.microsoft.com/office/drawing/2014/chart" uri="{C3380CC4-5D6E-409C-BE32-E72D297353CC}">
              <c16:uniqueId val="{00000000-D10D-4C5E-A1AA-88C1D5017271}"/>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Refugee status</c:v>
                </c:pt>
              </c:strCache>
            </c:strRef>
          </c:cat>
          <c:val>
            <c:numRef>
              <c:f>Sheet1!$C$2</c:f>
              <c:numCache>
                <c:formatCode>0%</c:formatCode>
                <c:ptCount val="1"/>
                <c:pt idx="0">
                  <c:v>0.02</c:v>
                </c:pt>
              </c:numCache>
            </c:numRef>
          </c:val>
          <c:extLst>
            <c:ext xmlns:c16="http://schemas.microsoft.com/office/drawing/2014/chart" uri="{C3380CC4-5D6E-409C-BE32-E72D297353CC}">
              <c16:uniqueId val="{00000001-D10D-4C5E-A1AA-88C1D5017271}"/>
            </c:ext>
          </c:extLst>
        </c:ser>
        <c:dLbls>
          <c:dLblPos val="outEnd"/>
          <c:showLegendKey val="0"/>
          <c:showVal val="1"/>
          <c:showCatName val="0"/>
          <c:showSerName val="0"/>
          <c:showPercent val="0"/>
          <c:showBubbleSize val="0"/>
        </c:dLbls>
        <c:gapWidth val="219"/>
        <c:overlap val="-27"/>
        <c:axId val="791258655"/>
        <c:axId val="791260319"/>
      </c:barChart>
      <c:catAx>
        <c:axId val="791258655"/>
        <c:scaling>
          <c:orientation val="minMax"/>
        </c:scaling>
        <c:delete val="1"/>
        <c:axPos val="b"/>
        <c:numFmt formatCode="General" sourceLinked="1"/>
        <c:majorTickMark val="none"/>
        <c:minorTickMark val="none"/>
        <c:tickLblPos val="nextTo"/>
        <c:crossAx val="791260319"/>
        <c:crosses val="autoZero"/>
        <c:auto val="1"/>
        <c:lblAlgn val="ctr"/>
        <c:lblOffset val="100"/>
        <c:noMultiLvlLbl val="0"/>
      </c:catAx>
      <c:valAx>
        <c:axId val="791260319"/>
        <c:scaling>
          <c:orientation val="minMax"/>
        </c:scaling>
        <c:delete val="1"/>
        <c:axPos val="l"/>
        <c:numFmt formatCode="0%" sourceLinked="1"/>
        <c:majorTickMark val="none"/>
        <c:minorTickMark val="none"/>
        <c:tickLblPos val="nextTo"/>
        <c:crossAx val="79125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Sheet1!$B$2:$B$6</c:f>
              <c:numCache>
                <c:formatCode>0%</c:formatCode>
                <c:ptCount val="5"/>
                <c:pt idx="0">
                  <c:v>0.1</c:v>
                </c:pt>
                <c:pt idx="1">
                  <c:v>0.14000000000000001</c:v>
                </c:pt>
                <c:pt idx="2">
                  <c:v>0.1</c:v>
                </c:pt>
                <c:pt idx="3">
                  <c:v>0.16</c:v>
                </c:pt>
                <c:pt idx="4">
                  <c:v>0.5</c:v>
                </c:pt>
              </c:numCache>
            </c:numRef>
          </c:val>
          <c:extLst>
            <c:ext xmlns:c16="http://schemas.microsoft.com/office/drawing/2014/chart" uri="{C3380CC4-5D6E-409C-BE32-E72D297353CC}">
              <c16:uniqueId val="{00000000-CD2F-4E80-9470-146E139316EF}"/>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Sheet1!$C$2:$C$6</c:f>
              <c:numCache>
                <c:formatCode>0%</c:formatCode>
                <c:ptCount val="5"/>
                <c:pt idx="0">
                  <c:v>0.04</c:v>
                </c:pt>
                <c:pt idx="1">
                  <c:v>0.11</c:v>
                </c:pt>
                <c:pt idx="2">
                  <c:v>0.14000000000000001</c:v>
                </c:pt>
                <c:pt idx="3">
                  <c:v>0.19</c:v>
                </c:pt>
                <c:pt idx="4">
                  <c:v>0.51</c:v>
                </c:pt>
              </c:numCache>
            </c:numRef>
          </c:val>
          <c:extLst>
            <c:ext xmlns:c16="http://schemas.microsoft.com/office/drawing/2014/chart" uri="{C3380CC4-5D6E-409C-BE32-E72D297353CC}">
              <c16:uniqueId val="{00000001-CD2F-4E80-9470-146E139316E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140306218711479"/>
          <c:y val="0.18225008870075385"/>
          <c:w val="0.61124389952454017"/>
          <c:h val="7.267636986335065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Sheet1!$B$2:$B$6</c:f>
              <c:numCache>
                <c:formatCode>0%</c:formatCode>
                <c:ptCount val="5"/>
                <c:pt idx="0">
                  <c:v>0.25</c:v>
                </c:pt>
                <c:pt idx="1">
                  <c:v>0.3</c:v>
                </c:pt>
                <c:pt idx="2">
                  <c:v>0.11</c:v>
                </c:pt>
                <c:pt idx="3">
                  <c:v>0.09</c:v>
                </c:pt>
                <c:pt idx="4">
                  <c:v>0.24</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Sheet1!$C$2:$C$6</c:f>
              <c:numCache>
                <c:formatCode>0%</c:formatCode>
                <c:ptCount val="5"/>
                <c:pt idx="0">
                  <c:v>0.05</c:v>
                </c:pt>
                <c:pt idx="1">
                  <c:v>0.27</c:v>
                </c:pt>
                <c:pt idx="2">
                  <c:v>0.24</c:v>
                </c:pt>
                <c:pt idx="3">
                  <c:v>0.15</c:v>
                </c:pt>
                <c:pt idx="4">
                  <c:v>0.27</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679443598903172"/>
          <c:y val="0.18474925580903848"/>
          <c:w val="0.60725028930089797"/>
          <c:h val="7.26763698633506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director</c:v>
                </c:pt>
                <c:pt idx="1">
                  <c:v>Freelancer</c:v>
                </c:pt>
                <c:pt idx="2">
                  <c:v>Subcontractor with a fixed schedule</c:v>
                </c:pt>
                <c:pt idx="3">
                  <c:v>Work shifts of varying lengths and timeslots for another business</c:v>
                </c:pt>
                <c:pt idx="4">
                  <c:v>Other</c:v>
                </c:pt>
              </c:strCache>
            </c:strRef>
          </c:cat>
          <c:val>
            <c:numRef>
              <c:f>Sheet1!$B$2:$B$6</c:f>
              <c:numCache>
                <c:formatCode>0%</c:formatCode>
                <c:ptCount val="5"/>
                <c:pt idx="0">
                  <c:v>0.55000000000000004</c:v>
                </c:pt>
                <c:pt idx="1">
                  <c:v>0.34</c:v>
                </c:pt>
                <c:pt idx="2">
                  <c:v>0.1</c:v>
                </c:pt>
                <c:pt idx="3">
                  <c:v>0.1</c:v>
                </c:pt>
                <c:pt idx="4">
                  <c:v>0.09</c:v>
                </c:pt>
              </c:numCache>
            </c:numRef>
          </c:val>
          <c:extLst>
            <c:ext xmlns:c16="http://schemas.microsoft.com/office/drawing/2014/chart" uri="{C3380CC4-5D6E-409C-BE32-E72D297353CC}">
              <c16:uniqueId val="{00000000-3674-4DE3-9799-41AD1357A72E}"/>
            </c:ext>
          </c:extLst>
        </c:ser>
        <c:ser>
          <c:idx val="1"/>
          <c:order val="1"/>
          <c:tx>
            <c:strRef>
              <c:f>Sheet1!$C$1</c:f>
              <c:strCache>
                <c:ptCount val="1"/>
                <c:pt idx="0">
                  <c:v>Wave 2 (Sep-Nov 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director</c:v>
                </c:pt>
                <c:pt idx="1">
                  <c:v>Freelancer</c:v>
                </c:pt>
                <c:pt idx="2">
                  <c:v>Subcontractor with a fixed schedule</c:v>
                </c:pt>
                <c:pt idx="3">
                  <c:v>Work shifts of varying lengths and timeslots for another business</c:v>
                </c:pt>
                <c:pt idx="4">
                  <c:v>Other</c:v>
                </c:pt>
              </c:strCache>
            </c:strRef>
          </c:cat>
          <c:val>
            <c:numRef>
              <c:f>Sheet1!$C$2:$C$6</c:f>
              <c:numCache>
                <c:formatCode>0%</c:formatCode>
                <c:ptCount val="5"/>
                <c:pt idx="0">
                  <c:v>0.53</c:v>
                </c:pt>
                <c:pt idx="1">
                  <c:v>0.33</c:v>
                </c:pt>
                <c:pt idx="2">
                  <c:v>0.11</c:v>
                </c:pt>
                <c:pt idx="3">
                  <c:v>0.11</c:v>
                </c:pt>
                <c:pt idx="4">
                  <c:v>0.08</c:v>
                </c:pt>
              </c:numCache>
            </c:numRef>
          </c:val>
          <c:extLst>
            <c:ext xmlns:c16="http://schemas.microsoft.com/office/drawing/2014/chart" uri="{C3380CC4-5D6E-409C-BE32-E72D297353CC}">
              <c16:uniqueId val="{00000001-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7992519056124373"/>
          <c:y val="0.19724509135046137"/>
          <c:w val="0.60325667907725589"/>
          <c:h val="4.7684698780504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Coronavirus/ lockdown</c:v>
                </c:pt>
                <c:pt idx="1">
                  <c:v>Personal circumstances</c:v>
                </c:pt>
                <c:pt idx="2">
                  <c:v>Other reasons</c:v>
                </c:pt>
                <c:pt idx="3">
                  <c:v>Income or affordability reasons</c:v>
                </c:pt>
                <c:pt idx="4">
                  <c:v>Market conditions</c:v>
                </c:pt>
              </c:strCache>
            </c:strRef>
          </c:cat>
          <c:val>
            <c:numRef>
              <c:f>Sheet1!$B$2:$B$6</c:f>
              <c:numCache>
                <c:formatCode>0%</c:formatCode>
                <c:ptCount val="5"/>
                <c:pt idx="0">
                  <c:v>0.69</c:v>
                </c:pt>
                <c:pt idx="1">
                  <c:v>0.42</c:v>
                </c:pt>
                <c:pt idx="2">
                  <c:v>0.37</c:v>
                </c:pt>
                <c:pt idx="3">
                  <c:v>0.25</c:v>
                </c:pt>
                <c:pt idx="4">
                  <c:v>0.24</c:v>
                </c:pt>
              </c:numCache>
            </c:numRef>
          </c:val>
          <c:extLst>
            <c:ext xmlns:c16="http://schemas.microsoft.com/office/drawing/2014/chart" uri="{C3380CC4-5D6E-409C-BE32-E72D297353CC}">
              <c16:uniqueId val="{00000000-CD2F-4E80-9470-146E139316E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Personal circumstances</c:v>
                </c:pt>
                <c:pt idx="1">
                  <c:v>Coronavirus/ lockdown</c:v>
                </c:pt>
                <c:pt idx="2">
                  <c:v>Other reasons</c:v>
                </c:pt>
                <c:pt idx="3">
                  <c:v>Income or affordability reasons</c:v>
                </c:pt>
                <c:pt idx="4">
                  <c:v>Market conditions</c:v>
                </c:pt>
              </c:strCache>
            </c:strRef>
          </c:cat>
          <c:val>
            <c:numRef>
              <c:f>Sheet1!$B$2:$B$6</c:f>
              <c:numCache>
                <c:formatCode>0%</c:formatCode>
                <c:ptCount val="5"/>
                <c:pt idx="0">
                  <c:v>0.67</c:v>
                </c:pt>
                <c:pt idx="1">
                  <c:v>0.5</c:v>
                </c:pt>
                <c:pt idx="2">
                  <c:v>0.41</c:v>
                </c:pt>
                <c:pt idx="3">
                  <c:v>0.27</c:v>
                </c:pt>
                <c:pt idx="4">
                  <c:v>0.23</c:v>
                </c:pt>
              </c:numCache>
            </c:numRef>
          </c:val>
          <c:extLst>
            <c:ext xmlns:c16="http://schemas.microsoft.com/office/drawing/2014/chart" uri="{C3380CC4-5D6E-409C-BE32-E72D297353CC}">
              <c16:uniqueId val="{00000000-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48921506665823"/>
          <c:y val="0"/>
          <c:w val="0.45290691759918617"/>
          <c:h val="0.96062850864937643"/>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Personal circumstances</c:v>
                </c:pt>
                <c:pt idx="1">
                  <c:v>Income or affordability reasons</c:v>
                </c:pt>
              </c:strCache>
            </c:strRef>
          </c:cat>
          <c:val>
            <c:numRef>
              <c:f>Sheet1!$B$2:$B$3</c:f>
              <c:numCache>
                <c:formatCode>0%</c:formatCode>
                <c:ptCount val="2"/>
                <c:pt idx="0">
                  <c:v>0.28000000000000003</c:v>
                </c:pt>
                <c:pt idx="1">
                  <c:v>0.49</c:v>
                </c:pt>
              </c:numCache>
            </c:numRef>
          </c:val>
          <c:extLst>
            <c:ext xmlns:c16="http://schemas.microsoft.com/office/drawing/2014/chart" uri="{C3380CC4-5D6E-409C-BE32-E72D297353CC}">
              <c16:uniqueId val="{00000000-AB6D-438C-B1C1-48C0307CB0D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Self-employed work</c:v>
                </c:pt>
                <c:pt idx="1">
                  <c:v>Working for an employer</c:v>
                </c:pt>
                <c:pt idx="2">
                  <c:v>Doing both self-employed work and working for an employer</c:v>
                </c:pt>
                <c:pt idx="3">
                  <c:v>Not in any paid employment or self-employment</c:v>
                </c:pt>
              </c:strCache>
            </c:strRef>
          </c:cat>
          <c:val>
            <c:numRef>
              <c:f>Sheet1!$B$2:$B$5</c:f>
              <c:numCache>
                <c:formatCode>0%</c:formatCode>
                <c:ptCount val="4"/>
                <c:pt idx="0">
                  <c:v>0.94</c:v>
                </c:pt>
                <c:pt idx="1">
                  <c:v>0.11</c:v>
                </c:pt>
                <c:pt idx="2">
                  <c:v>0.1</c:v>
                </c:pt>
                <c:pt idx="3">
                  <c:v>0.04</c:v>
                </c:pt>
              </c:numCache>
            </c:numRef>
          </c:val>
          <c:extLst>
            <c:ext xmlns:c16="http://schemas.microsoft.com/office/drawing/2014/chart" uri="{C3380CC4-5D6E-409C-BE32-E72D297353CC}">
              <c16:uniqueId val="{00000000-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8521672410755"/>
          <c:y val="0.19078242864000713"/>
          <c:w val="0.46861478327589245"/>
          <c:h val="0.79043637622343577"/>
        </c:manualLayout>
      </c:layout>
      <c:barChart>
        <c:barDir val="bar"/>
        <c:grouping val="clustered"/>
        <c:varyColors val="0"/>
        <c:ser>
          <c:idx val="0"/>
          <c:order val="0"/>
          <c:tx>
            <c:strRef>
              <c:f>Sheet1!$B$1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Domestic/ Utilities/ vehicle services</c:v>
                </c:pt>
                <c:pt idx="1">
                  <c:v>Professional services</c:v>
                </c:pt>
                <c:pt idx="2">
                  <c:v>Transport/ distribution/ delivery</c:v>
                </c:pt>
                <c:pt idx="3">
                  <c:v>Manufacturing/ construction/ engineering</c:v>
                </c:pt>
                <c:pt idx="4">
                  <c:v>Media/ telecoms/ arts</c:v>
                </c:pt>
                <c:pt idx="5">
                  <c:v>Personal services/ beauty/ sport &amp; fitness</c:v>
                </c:pt>
                <c:pt idx="6">
                  <c:v>Social care/ healthcare/ education/ childcare</c:v>
                </c:pt>
                <c:pt idx="7">
                  <c:v>Food/ drink/ hospitality/ leisure</c:v>
                </c:pt>
                <c:pt idx="8">
                  <c:v>Retail/ sales</c:v>
                </c:pt>
                <c:pt idx="9">
                  <c:v>Animals/ agriculture</c:v>
                </c:pt>
              </c:strCache>
            </c:strRef>
          </c:cat>
          <c:val>
            <c:numRef>
              <c:f>Sheet1!$B$2:$B$11</c:f>
              <c:numCache>
                <c:formatCode>0%</c:formatCode>
                <c:ptCount val="10"/>
                <c:pt idx="0">
                  <c:v>0.18</c:v>
                </c:pt>
                <c:pt idx="1">
                  <c:v>0.12</c:v>
                </c:pt>
                <c:pt idx="2">
                  <c:v>0.12</c:v>
                </c:pt>
                <c:pt idx="3">
                  <c:v>0.12</c:v>
                </c:pt>
                <c:pt idx="4">
                  <c:v>0.12</c:v>
                </c:pt>
                <c:pt idx="5">
                  <c:v>7.0000000000000007E-2</c:v>
                </c:pt>
                <c:pt idx="6">
                  <c:v>7.0000000000000007E-2</c:v>
                </c:pt>
                <c:pt idx="7">
                  <c:v>0.03</c:v>
                </c:pt>
                <c:pt idx="8">
                  <c:v>0.02</c:v>
                </c:pt>
                <c:pt idx="9">
                  <c:v>0</c:v>
                </c:pt>
              </c:numCache>
            </c:numRef>
          </c:val>
          <c:extLst>
            <c:ext xmlns:c16="http://schemas.microsoft.com/office/drawing/2014/chart" uri="{C3380CC4-5D6E-409C-BE32-E72D297353CC}">
              <c16:uniqueId val="{00000000-9A33-499B-B797-24AE34A47B2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director</c:v>
                </c:pt>
                <c:pt idx="1">
                  <c:v>Freelancer</c:v>
                </c:pt>
                <c:pt idx="2">
                  <c:v>Subcontractor with a fixed schedule</c:v>
                </c:pt>
                <c:pt idx="3">
                  <c:v>Work shifts of varying lengths and timeslots for another business</c:v>
                </c:pt>
                <c:pt idx="4">
                  <c:v>Other</c:v>
                </c:pt>
              </c:strCache>
            </c:strRef>
          </c:cat>
          <c:val>
            <c:numRef>
              <c:f>Sheet1!$B$2:$B$6</c:f>
              <c:numCache>
                <c:formatCode>0%</c:formatCode>
                <c:ptCount val="5"/>
                <c:pt idx="0">
                  <c:v>0.41</c:v>
                </c:pt>
                <c:pt idx="1">
                  <c:v>0.37</c:v>
                </c:pt>
                <c:pt idx="2">
                  <c:v>0.2</c:v>
                </c:pt>
                <c:pt idx="3">
                  <c:v>0.1</c:v>
                </c:pt>
                <c:pt idx="4">
                  <c:v>0.08</c:v>
                </c:pt>
              </c:numCache>
            </c:numRef>
          </c:val>
          <c:extLst>
            <c:ext xmlns:c16="http://schemas.microsoft.com/office/drawing/2014/chart" uri="{C3380CC4-5D6E-409C-BE32-E72D297353CC}">
              <c16:uniqueId val="{00000000-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12 months</c:v>
                </c:pt>
                <c:pt idx="1">
                  <c:v>12 months to less than 2 years</c:v>
                </c:pt>
                <c:pt idx="2">
                  <c:v>2 years to less than 3 years</c:v>
                </c:pt>
                <c:pt idx="3">
                  <c:v>3 years to less than 5 years</c:v>
                </c:pt>
                <c:pt idx="4">
                  <c:v>5 years or more</c:v>
                </c:pt>
              </c:strCache>
            </c:strRef>
          </c:cat>
          <c:val>
            <c:numRef>
              <c:f>Sheet1!$B$2:$B$6</c:f>
              <c:numCache>
                <c:formatCode>0%</c:formatCode>
                <c:ptCount val="5"/>
                <c:pt idx="0">
                  <c:v>0.1</c:v>
                </c:pt>
                <c:pt idx="1">
                  <c:v>0.13</c:v>
                </c:pt>
                <c:pt idx="2">
                  <c:v>0.12</c:v>
                </c:pt>
                <c:pt idx="3">
                  <c:v>0.17</c:v>
                </c:pt>
                <c:pt idx="4">
                  <c:v>0.46</c:v>
                </c:pt>
              </c:numCache>
            </c:numRef>
          </c:val>
          <c:extLst>
            <c:ext xmlns:c16="http://schemas.microsoft.com/office/drawing/2014/chart" uri="{C3380CC4-5D6E-409C-BE32-E72D297353CC}">
              <c16:uniqueId val="{00000000-65CB-42EB-BFE3-33F84A2A13C6}"/>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0088315388292119"/>
          <c:h val="0.70046636032519083"/>
        </c:manualLayout>
      </c:layout>
      <c:barChart>
        <c:barDir val="bar"/>
        <c:grouping val="clustered"/>
        <c:varyColors val="0"/>
        <c:ser>
          <c:idx val="0"/>
          <c:order val="0"/>
          <c:tx>
            <c:strRef>
              <c:f>Sheet1!$B$1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c:v>
                </c:pt>
                <c:pt idx="4">
                  <c:v>Falling behind - many bills</c:v>
                </c:pt>
                <c:pt idx="5">
                  <c:v>No bills or commitments </c:v>
                </c:pt>
              </c:strCache>
            </c:strRef>
          </c:cat>
          <c:val>
            <c:numRef>
              <c:f>Sheet1!$B$2:$B$7</c:f>
              <c:numCache>
                <c:formatCode>0%</c:formatCode>
                <c:ptCount val="6"/>
                <c:pt idx="0">
                  <c:v>0.26</c:v>
                </c:pt>
                <c:pt idx="1">
                  <c:v>0.36</c:v>
                </c:pt>
                <c:pt idx="2">
                  <c:v>0.19</c:v>
                </c:pt>
                <c:pt idx="3">
                  <c:v>7.0000000000000007E-2</c:v>
                </c:pt>
                <c:pt idx="4">
                  <c:v>0.08</c:v>
                </c:pt>
                <c:pt idx="5">
                  <c:v>0.01</c:v>
                </c:pt>
              </c:numCache>
            </c:numRef>
          </c:val>
          <c:extLst>
            <c:ext xmlns:c16="http://schemas.microsoft.com/office/drawing/2014/chart" uri="{C3380CC4-5D6E-409C-BE32-E72D297353CC}">
              <c16:uniqueId val="{00000000-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Flexibility</c:v>
                </c:pt>
                <c:pt idx="1">
                  <c:v>To do with the line of work</c:v>
                </c:pt>
                <c:pt idx="2">
                  <c:v>Financial or economic reasons</c:v>
                </c:pt>
                <c:pt idx="3">
                  <c:v>Personal circumstances</c:v>
                </c:pt>
                <c:pt idx="4">
                  <c:v>COVID-19/ coronavirus or lockdown</c:v>
                </c:pt>
                <c:pt idx="5">
                  <c:v>Another reason</c:v>
                </c:pt>
              </c:strCache>
            </c:strRef>
          </c:cat>
          <c:val>
            <c:numRef>
              <c:f>Sheet1!$B$2:$B$7</c:f>
              <c:numCache>
                <c:formatCode>0%</c:formatCode>
                <c:ptCount val="6"/>
                <c:pt idx="0">
                  <c:v>0.45</c:v>
                </c:pt>
                <c:pt idx="1">
                  <c:v>0.31</c:v>
                </c:pt>
                <c:pt idx="2">
                  <c:v>0.28000000000000003</c:v>
                </c:pt>
                <c:pt idx="3">
                  <c:v>0.23</c:v>
                </c:pt>
                <c:pt idx="4">
                  <c:v>0.11</c:v>
                </c:pt>
                <c:pt idx="5">
                  <c:v>0.41</c:v>
                </c:pt>
              </c:numCache>
            </c:numRef>
          </c:val>
          <c:extLst>
            <c:ext xmlns:c16="http://schemas.microsoft.com/office/drawing/2014/chart" uri="{C3380CC4-5D6E-409C-BE32-E72D297353CC}">
              <c16:uniqueId val="{00000000-3674-4DE3-9799-41AD1357A72E}"/>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Column1</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37F2-4D43-8BB8-D63CD6D5272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7F2-4D43-8BB8-D63CD6D5272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37F2-4D43-8BB8-D63CD6D52720}"/>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37F2-4D43-8BB8-D63CD6D52720}"/>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37F2-4D43-8BB8-D63CD6D527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2-4D43-8BB8-D63CD6D5272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2-4D43-8BB8-D63CD6D52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0.37</c:v>
                </c:pt>
                <c:pt idx="1">
                  <c:v>0.28999999999999998</c:v>
                </c:pt>
                <c:pt idx="2">
                  <c:v>0.21</c:v>
                </c:pt>
                <c:pt idx="3">
                  <c:v>0.09</c:v>
                </c:pt>
                <c:pt idx="4">
                  <c:v>0.03</c:v>
                </c:pt>
              </c:numCache>
            </c:numRef>
          </c:val>
          <c:extLst>
            <c:ext xmlns:c16="http://schemas.microsoft.com/office/drawing/2014/chart" uri="{C3380CC4-5D6E-409C-BE32-E72D297353CC}">
              <c16:uniqueId val="{0000000A-37F2-4D43-8BB8-D63CD6D52720}"/>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36078730723755376"/>
          <c:h val="0.70046636032519083"/>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director</c:v>
                </c:pt>
                <c:pt idx="1">
                  <c:v>Freelancer</c:v>
                </c:pt>
                <c:pt idx="2">
                  <c:v>Subcontractor with a fixed schedule</c:v>
                </c:pt>
                <c:pt idx="3">
                  <c:v>Work shifts of varying lengths and timeslots for another business</c:v>
                </c:pt>
                <c:pt idx="4">
                  <c:v>Other</c:v>
                </c:pt>
              </c:strCache>
            </c:strRef>
          </c:cat>
          <c:val>
            <c:numRef>
              <c:f>Sheet1!$B$2:$B$6</c:f>
              <c:numCache>
                <c:formatCode>0%</c:formatCode>
                <c:ptCount val="5"/>
                <c:pt idx="0">
                  <c:v>0.45</c:v>
                </c:pt>
                <c:pt idx="1">
                  <c:v>0.35</c:v>
                </c:pt>
                <c:pt idx="2">
                  <c:v>0.2</c:v>
                </c:pt>
                <c:pt idx="3">
                  <c:v>0.09</c:v>
                </c:pt>
                <c:pt idx="4">
                  <c:v>0.08</c:v>
                </c:pt>
              </c:numCache>
            </c:numRef>
          </c:val>
          <c:extLst>
            <c:ext xmlns:c16="http://schemas.microsoft.com/office/drawing/2014/chart" uri="{C3380CC4-5D6E-409C-BE32-E72D297353CC}">
              <c16:uniqueId val="{00000000-CD2F-4E80-9470-146E139316EF}"/>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Business owner/ director</c:v>
                </c:pt>
                <c:pt idx="1">
                  <c:v>Freelancer</c:v>
                </c:pt>
                <c:pt idx="2">
                  <c:v>Subcontractor with a fixed schedule</c:v>
                </c:pt>
                <c:pt idx="3">
                  <c:v>Work shifts of varying lengths and timeslots for another business</c:v>
                </c:pt>
                <c:pt idx="4">
                  <c:v>Other</c:v>
                </c:pt>
              </c:strCache>
            </c:strRef>
          </c:cat>
          <c:val>
            <c:numRef>
              <c:f>Sheet1!$C$2:$C$6</c:f>
              <c:numCache>
                <c:formatCode>0%</c:formatCode>
                <c:ptCount val="5"/>
                <c:pt idx="0">
                  <c:v>0.44</c:v>
                </c:pt>
                <c:pt idx="1">
                  <c:v>0.36</c:v>
                </c:pt>
                <c:pt idx="2">
                  <c:v>0.21</c:v>
                </c:pt>
                <c:pt idx="3">
                  <c:v>0.09</c:v>
                </c:pt>
                <c:pt idx="4">
                  <c:v>0.08</c:v>
                </c:pt>
              </c:numCache>
            </c:numRef>
          </c:val>
          <c:extLst>
            <c:ext xmlns:c16="http://schemas.microsoft.com/office/drawing/2014/chart" uri="{C3380CC4-5D6E-409C-BE32-E72D297353CC}">
              <c16:uniqueId val="{00000001-CD2F-4E80-9470-146E139316EF}"/>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998932416794546"/>
          <c:y val="0.19474592424217674"/>
          <c:w val="0.5972662637417927"/>
          <c:h val="4.7684698780504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Column1</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B570-477D-8DA5-E3434EFF75F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570-477D-8DA5-E3434EFF75F6}"/>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B570-477D-8DA5-E3434EFF75F6}"/>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B570-477D-8DA5-E3434EFF75F6}"/>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B570-477D-8DA5-E3434EFF75F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0-477D-8DA5-E3434EFF75F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70-477D-8DA5-E3434EFF75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0.39</c:v>
                </c:pt>
                <c:pt idx="1">
                  <c:v>0.28999999999999998</c:v>
                </c:pt>
                <c:pt idx="2">
                  <c:v>0.18</c:v>
                </c:pt>
                <c:pt idx="3">
                  <c:v>0.1</c:v>
                </c:pt>
                <c:pt idx="4">
                  <c:v>0.03</c:v>
                </c:pt>
              </c:numCache>
            </c:numRef>
          </c:val>
          <c:extLst>
            <c:ext xmlns:c16="http://schemas.microsoft.com/office/drawing/2014/chart" uri="{C3380CC4-5D6E-409C-BE32-E72D297353CC}">
              <c16:uniqueId val="{0000000A-B570-477D-8DA5-E3434EFF75F6}"/>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b"/>
      <c:layout>
        <c:manualLayout>
          <c:xMode val="edge"/>
          <c:yMode val="edge"/>
          <c:x val="4.9999939227697479E-2"/>
          <c:y val="0.91802313758925169"/>
          <c:w val="0.89999998649504387"/>
          <c:h val="7.86574531714994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102809854674518"/>
          <c:y val="7.9621650075719128E-2"/>
          <c:w val="0.51853594680251092"/>
          <c:h val="0.76324405080839364"/>
        </c:manualLayout>
      </c:layout>
      <c:doughnutChart>
        <c:varyColors val="1"/>
        <c:ser>
          <c:idx val="0"/>
          <c:order val="0"/>
          <c:tx>
            <c:strRef>
              <c:f>Sheet1!$B$1</c:f>
              <c:strCache>
                <c:ptCount val="1"/>
                <c:pt idx="0">
                  <c:v>Column1</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9D9D-40F2-BAB3-AE407460DD6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D9D-40F2-BAB3-AE407460DD68}"/>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9D9D-40F2-BAB3-AE407460DD68}"/>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9D9D-40F2-BAB3-AE407460DD68}"/>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9D9D-40F2-BAB3-AE407460DD6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D9D-40F2-BAB3-AE407460DD68}"/>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D9D-40F2-BAB3-AE407460DD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 great deal</c:v>
                </c:pt>
                <c:pt idx="1">
                  <c:v>A fair amount</c:v>
                </c:pt>
                <c:pt idx="2">
                  <c:v>A little</c:v>
                </c:pt>
                <c:pt idx="3">
                  <c:v>None at all</c:v>
                </c:pt>
                <c:pt idx="4">
                  <c:v>Don't know</c:v>
                </c:pt>
              </c:strCache>
            </c:strRef>
          </c:cat>
          <c:val>
            <c:numRef>
              <c:f>Sheet1!$B$2:$B$6</c:f>
              <c:numCache>
                <c:formatCode>0%</c:formatCode>
                <c:ptCount val="5"/>
                <c:pt idx="0">
                  <c:v>0.47</c:v>
                </c:pt>
                <c:pt idx="1">
                  <c:v>0.28999999999999998</c:v>
                </c:pt>
                <c:pt idx="2">
                  <c:v>0.14000000000000001</c:v>
                </c:pt>
                <c:pt idx="3">
                  <c:v>0.06</c:v>
                </c:pt>
                <c:pt idx="4">
                  <c:v>0.03</c:v>
                </c:pt>
              </c:numCache>
            </c:numRef>
          </c:val>
          <c:extLst>
            <c:ext xmlns:c16="http://schemas.microsoft.com/office/drawing/2014/chart" uri="{C3380CC4-5D6E-409C-BE32-E72D297353CC}">
              <c16:uniqueId val="{0000000A-9D9D-40F2-BAB3-AE407460DD68}"/>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307493182205556"/>
          <c:w val="0.93341530169959608"/>
          <c:h val="0.65480095236066149"/>
        </c:manualLayout>
      </c:layout>
      <c:barChart>
        <c:barDir val="col"/>
        <c:grouping val="clustered"/>
        <c:varyColors val="0"/>
        <c:ser>
          <c:idx val="0"/>
          <c:order val="0"/>
          <c:tx>
            <c:strRef>
              <c:f>Sheet1!$B$1</c:f>
              <c:strCache>
                <c:ptCount val="1"/>
                <c:pt idx="0">
                  <c:v>Before lockdown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Sheet1!$B$2:$B$7</c:f>
              <c:numCache>
                <c:formatCode>0%</c:formatCode>
                <c:ptCount val="6"/>
                <c:pt idx="0">
                  <c:v>7.0000000000000007E-2</c:v>
                </c:pt>
                <c:pt idx="1">
                  <c:v>0.09</c:v>
                </c:pt>
                <c:pt idx="2">
                  <c:v>0.13</c:v>
                </c:pt>
                <c:pt idx="3">
                  <c:v>0.24</c:v>
                </c:pt>
                <c:pt idx="4">
                  <c:v>0.3</c:v>
                </c:pt>
                <c:pt idx="5">
                  <c:v>0.09</c:v>
                </c:pt>
              </c:numCache>
            </c:numRef>
          </c:val>
          <c:extLst>
            <c:ext xmlns:c16="http://schemas.microsoft.com/office/drawing/2014/chart" uri="{C3380CC4-5D6E-409C-BE32-E72D297353CC}">
              <c16:uniqueId val="{00000000-E46D-4B24-ABF7-8407FC60A318}"/>
            </c:ext>
          </c:extLst>
        </c:ser>
        <c:ser>
          <c:idx val="1"/>
          <c:order val="1"/>
          <c:tx>
            <c:strRef>
              <c:f>Sheet1!$C$1</c:f>
              <c:strCache>
                <c:ptCount val="1"/>
                <c:pt idx="0">
                  <c:v>Wave 2 (Sept - Nov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0-10</c:v>
                </c:pt>
                <c:pt idx="1">
                  <c:v>11-20</c:v>
                </c:pt>
                <c:pt idx="2">
                  <c:v>21-30</c:v>
                </c:pt>
                <c:pt idx="3">
                  <c:v>31-40</c:v>
                </c:pt>
                <c:pt idx="4">
                  <c:v>41+</c:v>
                </c:pt>
                <c:pt idx="5">
                  <c:v>Varies too much</c:v>
                </c:pt>
              </c:strCache>
            </c:strRef>
          </c:cat>
          <c:val>
            <c:numRef>
              <c:f>Sheet1!$C$2:$C$7</c:f>
              <c:numCache>
                <c:formatCode>0%</c:formatCode>
                <c:ptCount val="6"/>
                <c:pt idx="0">
                  <c:v>0.1</c:v>
                </c:pt>
                <c:pt idx="1">
                  <c:v>0.12</c:v>
                </c:pt>
                <c:pt idx="2">
                  <c:v>0.14000000000000001</c:v>
                </c:pt>
                <c:pt idx="3">
                  <c:v>0.23</c:v>
                </c:pt>
                <c:pt idx="4">
                  <c:v>0.26</c:v>
                </c:pt>
                <c:pt idx="5">
                  <c:v>0.14000000000000001</c:v>
                </c:pt>
              </c:numCache>
            </c:numRef>
          </c:val>
          <c:extLst>
            <c:ext xmlns:c16="http://schemas.microsoft.com/office/drawing/2014/chart" uri="{C3380CC4-5D6E-409C-BE32-E72D297353CC}">
              <c16:uniqueId val="{00000001-E46D-4B24-ABF7-8407FC60A318}"/>
            </c:ext>
          </c:extLst>
        </c:ser>
        <c:dLbls>
          <c:dLblPos val="outEnd"/>
          <c:showLegendKey val="0"/>
          <c:showVal val="1"/>
          <c:showCatName val="0"/>
          <c:showSerName val="0"/>
          <c:showPercent val="0"/>
          <c:showBubbleSize val="0"/>
        </c:dLbls>
        <c:gapWidth val="75"/>
        <c:axId val="1951974240"/>
        <c:axId val="591762816"/>
      </c:barChart>
      <c:catAx>
        <c:axId val="195197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62816"/>
        <c:crosses val="autoZero"/>
        <c:auto val="1"/>
        <c:lblAlgn val="ctr"/>
        <c:lblOffset val="100"/>
        <c:noMultiLvlLbl val="0"/>
      </c:catAx>
      <c:valAx>
        <c:axId val="591762816"/>
        <c:scaling>
          <c:orientation val="minMax"/>
          <c:max val="0.4"/>
        </c:scaling>
        <c:delete val="1"/>
        <c:axPos val="l"/>
        <c:numFmt formatCode="0%" sourceLinked="1"/>
        <c:majorTickMark val="out"/>
        <c:minorTickMark val="none"/>
        <c:tickLblPos val="nextTo"/>
        <c:crossAx val="1951974240"/>
        <c:crosses val="autoZero"/>
        <c:crossBetween val="between"/>
      </c:valAx>
      <c:spPr>
        <a:noFill/>
        <a:ln w="25400">
          <a:noFill/>
        </a:ln>
        <a:effectLst/>
      </c:spPr>
    </c:plotArea>
    <c:legend>
      <c:legendPos val="b"/>
      <c:layout>
        <c:manualLayout>
          <c:xMode val="edge"/>
          <c:yMode val="edge"/>
          <c:x val="0.26563613610464981"/>
          <c:y val="4.0587182546446228E-2"/>
          <c:w val="0.38168365360189654"/>
          <c:h val="6.5196224646326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1469253911182"/>
          <c:y val="0"/>
          <c:w val="0.64056107326332856"/>
          <c:h val="1"/>
        </c:manualLayout>
      </c:layout>
      <c:barChart>
        <c:barDir val="bar"/>
        <c:grouping val="clustered"/>
        <c:varyColors val="0"/>
        <c:ser>
          <c:idx val="1"/>
          <c:order val="0"/>
          <c:tx>
            <c:strRef>
              <c:f>Sheet1!$B$1</c:f>
              <c:strCache>
                <c:ptCount val="1"/>
                <c:pt idx="0">
                  <c:v>Pre-tax profit in August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Sheet1!$B$2:$B$13</c:f>
              <c:numCache>
                <c:formatCode>0%</c:formatCode>
                <c:ptCount val="12"/>
                <c:pt idx="0">
                  <c:v>0.24</c:v>
                </c:pt>
                <c:pt idx="1">
                  <c:v>0.14000000000000001</c:v>
                </c:pt>
                <c:pt idx="2">
                  <c:v>0.02</c:v>
                </c:pt>
                <c:pt idx="3">
                  <c:v>0.03</c:v>
                </c:pt>
                <c:pt idx="4">
                  <c:v>0.05</c:v>
                </c:pt>
                <c:pt idx="5">
                  <c:v>0.04</c:v>
                </c:pt>
                <c:pt idx="6">
                  <c:v>0.05</c:v>
                </c:pt>
                <c:pt idx="7">
                  <c:v>7.0000000000000007E-2</c:v>
                </c:pt>
                <c:pt idx="8">
                  <c:v>7.0000000000000007E-2</c:v>
                </c:pt>
                <c:pt idx="9">
                  <c:v>7.0000000000000007E-2</c:v>
                </c:pt>
                <c:pt idx="10">
                  <c:v>0.09</c:v>
                </c:pt>
                <c:pt idx="11">
                  <c:v>0.09</c:v>
                </c:pt>
              </c:numCache>
            </c:numRef>
          </c:val>
          <c:extLst>
            <c:ext xmlns:c16="http://schemas.microsoft.com/office/drawing/2014/chart" uri="{C3380CC4-5D6E-409C-BE32-E72D297353CC}">
              <c16:uniqueId val="{00000000-7188-4771-8CDE-224609941F76}"/>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1"/>
          <c:order val="0"/>
          <c:tx>
            <c:strRef>
              <c:f>Sheet1!$C$1</c:f>
              <c:strCache>
                <c:ptCount val="1"/>
                <c:pt idx="0">
                  <c:v>Typical monthly pre-tax profit before lockdown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Don't know</c:v>
                </c:pt>
                <c:pt idx="1">
                  <c:v>£2,000+</c:v>
                </c:pt>
                <c:pt idx="2">
                  <c:v>£1,750 - £1,999</c:v>
                </c:pt>
                <c:pt idx="3">
                  <c:v>£1,500 - £1,749</c:v>
                </c:pt>
                <c:pt idx="4">
                  <c:v>£1,250 - £1,499</c:v>
                </c:pt>
                <c:pt idx="5">
                  <c:v>£1,000 - £1,249</c:v>
                </c:pt>
                <c:pt idx="6">
                  <c:v>£750 - £999</c:v>
                </c:pt>
                <c:pt idx="7">
                  <c:v>£500 - £749</c:v>
                </c:pt>
                <c:pt idx="8">
                  <c:v>£250 - £499</c:v>
                </c:pt>
                <c:pt idx="9">
                  <c:v>£1 - £249</c:v>
                </c:pt>
                <c:pt idx="10">
                  <c:v>£0</c:v>
                </c:pt>
                <c:pt idx="11">
                  <c:v>Made a loss</c:v>
                </c:pt>
              </c:strCache>
            </c:strRef>
          </c:cat>
          <c:val>
            <c:numRef>
              <c:f>Sheet1!$C$2:$C$13</c:f>
              <c:numCache>
                <c:formatCode>0%</c:formatCode>
                <c:ptCount val="12"/>
                <c:pt idx="0">
                  <c:v>0.15</c:v>
                </c:pt>
                <c:pt idx="1">
                  <c:v>0.21</c:v>
                </c:pt>
                <c:pt idx="2">
                  <c:v>0.05</c:v>
                </c:pt>
                <c:pt idx="3">
                  <c:v>0.06</c:v>
                </c:pt>
                <c:pt idx="4">
                  <c:v>0.08</c:v>
                </c:pt>
                <c:pt idx="5">
                  <c:v>0.08</c:v>
                </c:pt>
                <c:pt idx="6">
                  <c:v>0.09</c:v>
                </c:pt>
                <c:pt idx="7">
                  <c:v>7.0000000000000007E-2</c:v>
                </c:pt>
                <c:pt idx="8">
                  <c:v>7.0000000000000007E-2</c:v>
                </c:pt>
                <c:pt idx="9">
                  <c:v>0.04</c:v>
                </c:pt>
                <c:pt idx="10">
                  <c:v>0.04</c:v>
                </c:pt>
                <c:pt idx="11">
                  <c:v>0.03</c:v>
                </c:pt>
              </c:numCache>
            </c:numRef>
          </c:val>
          <c:extLst>
            <c:ext xmlns:c16="http://schemas.microsoft.com/office/drawing/2014/chart" uri="{C3380CC4-5D6E-409C-BE32-E72D297353CC}">
              <c16:uniqueId val="{00000000-814B-43A9-8818-9192E1108694}"/>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1"/>
        <c:axPos val="l"/>
        <c:numFmt formatCode="General" sourceLinked="1"/>
        <c:majorTickMark val="none"/>
        <c:minorTickMark val="none"/>
        <c:tickLblPos val="nextTo"/>
        <c:crossAx val="974754735"/>
        <c:crosses val="autoZero"/>
        <c:auto val="1"/>
        <c:lblAlgn val="ctr"/>
        <c:lblOffset val="100"/>
        <c:noMultiLvlLbl val="0"/>
      </c:catAx>
      <c:valAx>
        <c:axId val="974754735"/>
        <c:scaling>
          <c:orientation val="minMax"/>
          <c:max val="0.8"/>
        </c:scaling>
        <c:delete val="1"/>
        <c:axPos val="b"/>
        <c:numFmt formatCode="0%" sourceLinked="1"/>
        <c:majorTickMark val="out"/>
        <c:minorTickMark val="none"/>
        <c:tickLblPos val="nextTo"/>
        <c:crossAx val="661815311"/>
        <c:crosses val="autoZero"/>
        <c:crossBetween val="between"/>
      </c:valAx>
      <c:spPr>
        <a:solidFill>
          <a:schemeClr val="accent2">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800">
          <a:solidFill>
            <a:schemeClr val="tx1"/>
          </a:solidFill>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102809854674518"/>
          <c:y val="7.9621650075719128E-2"/>
          <c:w val="0.46640149235167067"/>
          <c:h val="0.90265923885684773"/>
        </c:manualLayout>
      </c:layout>
      <c:doughnutChart>
        <c:varyColors val="1"/>
        <c:ser>
          <c:idx val="0"/>
          <c:order val="0"/>
          <c:tx>
            <c:strRef>
              <c:f>Sheet1!$B$1</c:f>
              <c:strCache>
                <c:ptCount val="1"/>
                <c:pt idx="0">
                  <c:v>Wave 2</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37F2-4D43-8BB8-D63CD6D5272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7F2-4D43-8BB8-D63CD6D5272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37F2-4D43-8BB8-D63CD6D52720}"/>
              </c:ext>
            </c:extLst>
          </c:dPt>
          <c:dPt>
            <c:idx val="3"/>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7-37F2-4D43-8BB8-D63CD6D52720}"/>
              </c:ext>
            </c:extLst>
          </c:dPt>
          <c:dPt>
            <c:idx val="4"/>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9-37F2-4D43-8BB8-D63CD6D5272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2-4D43-8BB8-D63CD6D52720}"/>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2-4D43-8BB8-D63CD6D5272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Grow</c:v>
                </c:pt>
                <c:pt idx="1">
                  <c:v>Stay the same</c:v>
                </c:pt>
                <c:pt idx="2">
                  <c:v>Decline</c:v>
                </c:pt>
                <c:pt idx="3">
                  <c:v>Don't know</c:v>
                </c:pt>
              </c:strCache>
            </c:strRef>
          </c:cat>
          <c:val>
            <c:numRef>
              <c:f>Sheet1!$B$2:$B$5</c:f>
              <c:numCache>
                <c:formatCode>0%</c:formatCode>
                <c:ptCount val="4"/>
                <c:pt idx="0">
                  <c:v>0.49</c:v>
                </c:pt>
                <c:pt idx="1">
                  <c:v>0.23</c:v>
                </c:pt>
                <c:pt idx="2">
                  <c:v>0.08</c:v>
                </c:pt>
                <c:pt idx="3">
                  <c:v>0.2</c:v>
                </c:pt>
              </c:numCache>
            </c:numRef>
          </c:val>
          <c:extLst>
            <c:ext xmlns:c16="http://schemas.microsoft.com/office/drawing/2014/chart" uri="{C3380CC4-5D6E-409C-BE32-E72D297353CC}">
              <c16:uniqueId val="{0000000A-37F2-4D43-8BB8-D63CD6D52720}"/>
            </c:ext>
          </c:extLst>
        </c:ser>
        <c:dLbls>
          <c:showLegendKey val="0"/>
          <c:showVal val="1"/>
          <c:showCatName val="0"/>
          <c:showSerName val="0"/>
          <c:showPercent val="0"/>
          <c:showBubbleSize val="0"/>
          <c:showLeaderLines val="1"/>
        </c:dLbls>
        <c:firstSliceAng val="0"/>
        <c:holeSize val="59"/>
      </c:doughnutChart>
      <c:spPr>
        <a:noFill/>
        <a:ln>
          <a:noFill/>
        </a:ln>
        <a:effectLst/>
      </c:spPr>
    </c:plotArea>
    <c:legend>
      <c:legendPos val="r"/>
      <c:layout>
        <c:manualLayout>
          <c:xMode val="edge"/>
          <c:yMode val="edge"/>
          <c:x val="0.75553652557183681"/>
          <c:y val="0.4054872709803653"/>
          <c:w val="0.19472472105175517"/>
          <c:h val="0.42470351402594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48921506665823"/>
          <c:y val="0"/>
          <c:w val="0.45290691759918617"/>
          <c:h val="0.96062850864937643"/>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Personal circumstances</c:v>
                </c:pt>
                <c:pt idx="1">
                  <c:v>Income or affordability reasons</c:v>
                </c:pt>
              </c:strCache>
            </c:strRef>
          </c:cat>
          <c:val>
            <c:numRef>
              <c:f>Sheet1!$B$2:$B$3</c:f>
              <c:numCache>
                <c:formatCode>0%</c:formatCode>
                <c:ptCount val="2"/>
                <c:pt idx="0">
                  <c:v>0.28000000000000003</c:v>
                </c:pt>
                <c:pt idx="1">
                  <c:v>0.5</c:v>
                </c:pt>
              </c:numCache>
            </c:numRef>
          </c:val>
          <c:extLst>
            <c:ext xmlns:c16="http://schemas.microsoft.com/office/drawing/2014/chart" uri="{C3380CC4-5D6E-409C-BE32-E72D297353CC}">
              <c16:uniqueId val="{00000000-AB6D-438C-B1C1-48C0307CB0D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02008849307315"/>
          <c:y val="0.11758902358571631"/>
          <c:w val="0.49887552912177252"/>
          <c:h val="0.8693299037919171"/>
        </c:manualLayout>
      </c:layout>
      <c:barChart>
        <c:barDir val="bar"/>
        <c:grouping val="percentStacked"/>
        <c:varyColors val="0"/>
        <c:ser>
          <c:idx val="0"/>
          <c:order val="0"/>
          <c:tx>
            <c:strRef>
              <c:f>Sheet1!$B$1</c:f>
              <c:strCache>
                <c:ptCount val="1"/>
                <c:pt idx="0">
                  <c:v>Strongly agree</c:v>
                </c:pt>
              </c:strCache>
            </c:strRef>
          </c:tx>
          <c:spPr>
            <a:solidFill>
              <a:srgbClr val="29654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Sheet1!$B$2:$B$7</c:f>
              <c:numCache>
                <c:formatCode>0%</c:formatCode>
                <c:ptCount val="6"/>
                <c:pt idx="0">
                  <c:v>0.62</c:v>
                </c:pt>
                <c:pt idx="1">
                  <c:v>0.54</c:v>
                </c:pt>
                <c:pt idx="2">
                  <c:v>0.19</c:v>
                </c:pt>
                <c:pt idx="3">
                  <c:v>0.19</c:v>
                </c:pt>
                <c:pt idx="4">
                  <c:v>0.11</c:v>
                </c:pt>
              </c:numCache>
            </c:numRef>
          </c:val>
          <c:extLst>
            <c:ext xmlns:c16="http://schemas.microsoft.com/office/drawing/2014/chart" uri="{C3380CC4-5D6E-409C-BE32-E72D297353CC}">
              <c16:uniqueId val="{00000000-1923-4358-AB39-67F27895CE43}"/>
            </c:ext>
          </c:extLst>
        </c:ser>
        <c:ser>
          <c:idx val="1"/>
          <c:order val="1"/>
          <c:tx>
            <c:strRef>
              <c:f>Sheet1!$C$1</c:f>
              <c:strCache>
                <c:ptCount val="1"/>
                <c:pt idx="0">
                  <c:v>Tend to agree</c:v>
                </c:pt>
              </c:strCache>
            </c:strRef>
          </c:tx>
          <c:spPr>
            <a:solidFill>
              <a:srgbClr val="3E97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Sheet1!$C$2:$C$7</c:f>
              <c:numCache>
                <c:formatCode>0%</c:formatCode>
                <c:ptCount val="6"/>
                <c:pt idx="0">
                  <c:v>0.23</c:v>
                </c:pt>
                <c:pt idx="1">
                  <c:v>0.32</c:v>
                </c:pt>
                <c:pt idx="2">
                  <c:v>0.21</c:v>
                </c:pt>
                <c:pt idx="3">
                  <c:v>0.2</c:v>
                </c:pt>
                <c:pt idx="4">
                  <c:v>0.09</c:v>
                </c:pt>
              </c:numCache>
            </c:numRef>
          </c:val>
          <c:extLst>
            <c:ext xmlns:c16="http://schemas.microsoft.com/office/drawing/2014/chart" uri="{C3380CC4-5D6E-409C-BE32-E72D297353CC}">
              <c16:uniqueId val="{00000001-1923-4358-AB39-67F27895CE43}"/>
            </c:ext>
          </c:extLst>
        </c:ser>
        <c:ser>
          <c:idx val="2"/>
          <c:order val="2"/>
          <c:tx>
            <c:strRef>
              <c:f>Sheet1!$D$1</c:f>
              <c:strCache>
                <c:ptCount val="1"/>
                <c:pt idx="0">
                  <c:v>Neither agree nor disagree</c:v>
                </c:pt>
              </c:strCache>
            </c:strRef>
          </c:tx>
          <c:spPr>
            <a:solidFill>
              <a:srgbClr val="F1AD7A"/>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Sheet1!$D$2:$D$7</c:f>
              <c:numCache>
                <c:formatCode>0%</c:formatCode>
                <c:ptCount val="6"/>
                <c:pt idx="0">
                  <c:v>0.09</c:v>
                </c:pt>
                <c:pt idx="1">
                  <c:v>7.0000000000000007E-2</c:v>
                </c:pt>
                <c:pt idx="2">
                  <c:v>0.25</c:v>
                </c:pt>
                <c:pt idx="3">
                  <c:v>0.17</c:v>
                </c:pt>
                <c:pt idx="4">
                  <c:v>0.16</c:v>
                </c:pt>
              </c:numCache>
            </c:numRef>
          </c:val>
          <c:extLst>
            <c:ext xmlns:c16="http://schemas.microsoft.com/office/drawing/2014/chart" uri="{C3380CC4-5D6E-409C-BE32-E72D297353CC}">
              <c16:uniqueId val="{00000002-1923-4358-AB39-67F27895CE43}"/>
            </c:ext>
          </c:extLst>
        </c:ser>
        <c:ser>
          <c:idx val="3"/>
          <c:order val="3"/>
          <c:tx>
            <c:strRef>
              <c:f>Sheet1!$E$1</c:f>
              <c:strCache>
                <c:ptCount val="1"/>
                <c:pt idx="0">
                  <c:v>Tend to disagree</c:v>
                </c:pt>
              </c:strCache>
            </c:strRef>
          </c:tx>
          <c:spPr>
            <a:solidFill>
              <a:srgbClr val="F78E9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4AE-4E98-B69B-0985F7A43A58}"/>
                </c:ext>
              </c:extLst>
            </c:dLbl>
            <c:dLbl>
              <c:idx val="1"/>
              <c:layout>
                <c:manualLayout>
                  <c:x val="3.3740695405473716E-3"/>
                  <c:y val="1.22916849751475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54-4963-9EC6-8E7EA40D35C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Sheet1!$E$2:$E$7</c:f>
              <c:numCache>
                <c:formatCode>0%</c:formatCode>
                <c:ptCount val="6"/>
                <c:pt idx="0">
                  <c:v>0.03</c:v>
                </c:pt>
                <c:pt idx="1">
                  <c:v>0.03</c:v>
                </c:pt>
                <c:pt idx="2">
                  <c:v>0.18</c:v>
                </c:pt>
                <c:pt idx="3">
                  <c:v>0.18</c:v>
                </c:pt>
                <c:pt idx="4">
                  <c:v>0.17</c:v>
                </c:pt>
              </c:numCache>
            </c:numRef>
          </c:val>
          <c:extLst>
            <c:ext xmlns:c16="http://schemas.microsoft.com/office/drawing/2014/chart" uri="{C3380CC4-5D6E-409C-BE32-E72D297353CC}">
              <c16:uniqueId val="{00000003-1923-4358-AB39-67F27895CE43}"/>
            </c:ext>
          </c:extLst>
        </c:ser>
        <c:ser>
          <c:idx val="4"/>
          <c:order val="4"/>
          <c:tx>
            <c:strRef>
              <c:f>Sheet1!$F$1</c:f>
              <c:strCache>
                <c:ptCount val="1"/>
                <c:pt idx="0">
                  <c:v>Strongly disagree</c:v>
                </c:pt>
              </c:strCache>
            </c:strRef>
          </c:tx>
          <c:spPr>
            <a:solidFill>
              <a:srgbClr val="F143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Sheet1!$F$2:$F$7</c:f>
              <c:numCache>
                <c:formatCode>0%</c:formatCode>
                <c:ptCount val="6"/>
                <c:pt idx="0">
                  <c:v>0.02</c:v>
                </c:pt>
                <c:pt idx="1">
                  <c:v>0.02</c:v>
                </c:pt>
                <c:pt idx="2">
                  <c:v>0.13</c:v>
                </c:pt>
                <c:pt idx="3">
                  <c:v>0.21</c:v>
                </c:pt>
                <c:pt idx="4">
                  <c:v>0.43</c:v>
                </c:pt>
              </c:numCache>
            </c:numRef>
          </c:val>
          <c:extLst>
            <c:ext xmlns:c16="http://schemas.microsoft.com/office/drawing/2014/chart" uri="{C3380CC4-5D6E-409C-BE32-E72D297353CC}">
              <c16:uniqueId val="{00000004-1923-4358-AB39-67F27895CE43}"/>
            </c:ext>
          </c:extLst>
        </c:ser>
        <c:ser>
          <c:idx val="5"/>
          <c:order val="5"/>
          <c:tx>
            <c:strRef>
              <c:f>Sheet1!$G$1</c:f>
              <c:strCache>
                <c:ptCount val="1"/>
                <c:pt idx="0">
                  <c:v>Don't know</c:v>
                </c:pt>
              </c:strCache>
            </c:strRef>
          </c:tx>
          <c:spPr>
            <a:solidFill>
              <a:srgbClr val="A6A6A6"/>
            </a:solidFill>
            <a:ln>
              <a:noFill/>
            </a:ln>
            <a:effectLst/>
          </c:spPr>
          <c:invertIfNegative val="0"/>
          <c:dLbls>
            <c:dLbl>
              <c:idx val="1"/>
              <c:layout>
                <c:manualLayout>
                  <c:x val="2.2493796936982479E-3"/>
                  <c:y val="-9.8333479801180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54-4963-9EC6-8E7EA40D35C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My self-employment activity is something I'm passionate about</c:v>
                </c:pt>
                <c:pt idx="1">
                  <c:v>I'm confident in my ability to make a success of my self-employment</c:v>
                </c:pt>
                <c:pt idx="2">
                  <c:v> I have wider life goals that are more important than my self-employment activity at the moment</c:v>
                </c:pt>
                <c:pt idx="3">
                  <c:v>Even if I wanted to do something different, I feel unable to change my current self-employment</c:v>
                </c:pt>
                <c:pt idx="4">
                  <c:v> If I had the opportunity, I would rather work for an employer than be self-employed</c:v>
                </c:pt>
              </c:strCache>
            </c:strRef>
          </c:cat>
          <c:val>
            <c:numRef>
              <c:f>Sheet1!$G$2:$G$7</c:f>
              <c:numCache>
                <c:formatCode>0%</c:formatCode>
                <c:ptCount val="6"/>
                <c:pt idx="0">
                  <c:v>0.02</c:v>
                </c:pt>
                <c:pt idx="1">
                  <c:v>0.02</c:v>
                </c:pt>
                <c:pt idx="2">
                  <c:v>0.04</c:v>
                </c:pt>
                <c:pt idx="3">
                  <c:v>0.04</c:v>
                </c:pt>
                <c:pt idx="4">
                  <c:v>0.04</c:v>
                </c:pt>
              </c:numCache>
            </c:numRef>
          </c:val>
          <c:extLst>
            <c:ext xmlns:c16="http://schemas.microsoft.com/office/drawing/2014/chart" uri="{C3380CC4-5D6E-409C-BE32-E72D297353CC}">
              <c16:uniqueId val="{00000005-1923-4358-AB39-67F27895CE43}"/>
            </c:ext>
          </c:extLst>
        </c:ser>
        <c:dLbls>
          <c:dLblPos val="ctr"/>
          <c:showLegendKey val="0"/>
          <c:showVal val="1"/>
          <c:showCatName val="0"/>
          <c:showSerName val="0"/>
          <c:showPercent val="0"/>
          <c:showBubbleSize val="0"/>
        </c:dLbls>
        <c:gapWidth val="107"/>
        <c:overlap val="100"/>
        <c:axId val="33372080"/>
        <c:axId val="279099248"/>
      </c:barChart>
      <c:catAx>
        <c:axId val="3337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79099248"/>
        <c:crosses val="autoZero"/>
        <c:auto val="1"/>
        <c:lblAlgn val="ctr"/>
        <c:lblOffset val="100"/>
        <c:noMultiLvlLbl val="0"/>
      </c:catAx>
      <c:valAx>
        <c:axId val="279099248"/>
        <c:scaling>
          <c:orientation val="minMax"/>
        </c:scaling>
        <c:delete val="1"/>
        <c:axPos val="t"/>
        <c:numFmt formatCode="0%" sourceLinked="1"/>
        <c:majorTickMark val="none"/>
        <c:minorTickMark val="none"/>
        <c:tickLblPos val="nextTo"/>
        <c:crossAx val="33372080"/>
        <c:crosses val="autoZero"/>
        <c:crossBetween val="between"/>
      </c:valAx>
      <c:spPr>
        <a:noFill/>
        <a:ln>
          <a:noFill/>
        </a:ln>
        <a:effectLst/>
      </c:spPr>
    </c:plotArea>
    <c:legend>
      <c:legendPos val="b"/>
      <c:layout>
        <c:manualLayout>
          <c:xMode val="edge"/>
          <c:yMode val="edge"/>
          <c:x val="1.1774437526268377E-2"/>
          <c:y val="0.84538918571748789"/>
          <c:w val="0.97995633171450036"/>
          <c:h val="0.112819085367010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535973040087276"/>
          <c:y val="1.4359878976669065E-2"/>
          <c:w val="0.31860253250146492"/>
          <c:h val="0.98564001622398578"/>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5BAD-40DA-AF29-6A563C7AC77E}"/>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5-5BAD-40DA-AF29-6A563C7AC77E}"/>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7-5BAD-40DA-AF29-6A563C7AC77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Any peers who are also self-employed or do the same line of work</c:v>
                </c:pt>
                <c:pt idx="1">
                  <c:v>Any friends or family members</c:v>
                </c:pt>
                <c:pt idx="2">
                  <c:v>An accountant, bank manager or another finance professional</c:v>
                </c:pt>
                <c:pt idx="3">
                  <c:v>Other government agencies</c:v>
                </c:pt>
                <c:pt idx="4">
                  <c:v>Other private sector organisations</c:v>
                </c:pt>
                <c:pt idx="5">
                  <c:v>Voluntary organisations (e.g. Citizens Advice)</c:v>
                </c:pt>
                <c:pt idx="6">
                  <c:v>None of the above</c:v>
                </c:pt>
                <c:pt idx="7">
                  <c:v>Don't know</c:v>
                </c:pt>
              </c:strCache>
            </c:strRef>
          </c:cat>
          <c:val>
            <c:numRef>
              <c:f>Sheet1!$B$2:$B$9</c:f>
              <c:numCache>
                <c:formatCode>0%</c:formatCode>
                <c:ptCount val="8"/>
                <c:pt idx="0">
                  <c:v>0.43</c:v>
                </c:pt>
                <c:pt idx="1">
                  <c:v>0.4</c:v>
                </c:pt>
                <c:pt idx="2">
                  <c:v>0.23</c:v>
                </c:pt>
                <c:pt idx="3">
                  <c:v>7.0000000000000007E-2</c:v>
                </c:pt>
                <c:pt idx="4">
                  <c:v>0.05</c:v>
                </c:pt>
                <c:pt idx="5">
                  <c:v>0.03</c:v>
                </c:pt>
                <c:pt idx="6">
                  <c:v>0.3</c:v>
                </c:pt>
                <c:pt idx="7">
                  <c:v>0.03</c:v>
                </c:pt>
              </c:numCache>
            </c:numRef>
          </c:val>
          <c:extLst>
            <c:ext xmlns:c16="http://schemas.microsoft.com/office/drawing/2014/chart" uri="{C3380CC4-5D6E-409C-BE32-E72D297353CC}">
              <c16:uniqueId val="{00000008-5BAD-40DA-AF29-6A563C7AC77E}"/>
            </c:ext>
          </c:extLst>
        </c:ser>
        <c:dLbls>
          <c:showLegendKey val="0"/>
          <c:showVal val="0"/>
          <c:showCatName val="0"/>
          <c:showSerName val="0"/>
          <c:showPercent val="0"/>
          <c:showBubbleSize val="0"/>
        </c:dLbls>
        <c:gapWidth val="59"/>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max val="1"/>
        </c:scaling>
        <c:delete val="1"/>
        <c:axPos val="t"/>
        <c:numFmt formatCode="0%" sourceLinked="1"/>
        <c:majorTickMark val="out"/>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3888737567478"/>
          <c:y val="0"/>
          <c:w val="0.44610593619856642"/>
          <c:h val="0.98564001622398578"/>
        </c:manualLayout>
      </c:layout>
      <c:barChart>
        <c:barDir val="bar"/>
        <c:grouping val="clustered"/>
        <c:varyColors val="0"/>
        <c:ser>
          <c:idx val="0"/>
          <c:order val="0"/>
          <c:tx>
            <c:strRef>
              <c:f>Sheet1!$B$1</c:f>
              <c:strCache>
                <c:ptCount val="1"/>
                <c:pt idx="0">
                  <c:v>Column2</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6C6-4A4E-B33A-38F81C0D8F54}"/>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66C6-4A4E-B33A-38F81C0D8F54}"/>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5-66C6-4A4E-B33A-38F81C0D8F54}"/>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7-66C6-4A4E-B33A-38F81C0D8F5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Lack of local transport links</c:v>
                </c:pt>
                <c:pt idx="1">
                  <c:v>Difficulty finding childcare</c:v>
                </c:pt>
                <c:pt idx="2">
                  <c:v>Other caring responsibilities</c:v>
                </c:pt>
                <c:pt idx="3">
                  <c:v>Lack of business skills</c:v>
                </c:pt>
                <c:pt idx="4">
                  <c:v>Lack of digital skills</c:v>
                </c:pt>
                <c:pt idx="5">
                  <c:v>Not having suitable premises or location</c:v>
                </c:pt>
                <c:pt idx="6">
                  <c:v>Lack of support or mentoring</c:v>
                </c:pt>
                <c:pt idx="7">
                  <c:v>Personal health issues</c:v>
                </c:pt>
                <c:pt idx="8">
                  <c:v>Difficulty getting business loans or investment</c:v>
                </c:pt>
                <c:pt idx="9">
                  <c:v> Lack of demand</c:v>
                </c:pt>
                <c:pt idx="10">
                  <c:v>Not being able to raise prices</c:v>
                </c:pt>
                <c:pt idx="11">
                  <c:v>Competition from others</c:v>
                </c:pt>
              </c:strCache>
            </c:strRef>
          </c:cat>
          <c:val>
            <c:numRef>
              <c:f>Sheet1!$B$2:$B$13</c:f>
              <c:numCache>
                <c:formatCode>0%</c:formatCode>
                <c:ptCount val="12"/>
                <c:pt idx="0">
                  <c:v>0.08</c:v>
                </c:pt>
                <c:pt idx="1">
                  <c:v>0.12</c:v>
                </c:pt>
                <c:pt idx="2">
                  <c:v>0.13</c:v>
                </c:pt>
                <c:pt idx="3">
                  <c:v>0.13</c:v>
                </c:pt>
                <c:pt idx="4">
                  <c:v>0.14000000000000001</c:v>
                </c:pt>
                <c:pt idx="5">
                  <c:v>0.16</c:v>
                </c:pt>
                <c:pt idx="6">
                  <c:v>0.16</c:v>
                </c:pt>
                <c:pt idx="7">
                  <c:v>0.21</c:v>
                </c:pt>
                <c:pt idx="8">
                  <c:v>0.21</c:v>
                </c:pt>
                <c:pt idx="9">
                  <c:v>0.3</c:v>
                </c:pt>
                <c:pt idx="10">
                  <c:v>0.31</c:v>
                </c:pt>
                <c:pt idx="11">
                  <c:v>0.34</c:v>
                </c:pt>
              </c:numCache>
            </c:numRef>
          </c:val>
          <c:extLst>
            <c:ext xmlns:c16="http://schemas.microsoft.com/office/drawing/2014/chart" uri="{C3380CC4-5D6E-409C-BE32-E72D297353CC}">
              <c16:uniqueId val="{00000008-66C6-4A4E-B33A-38F81C0D8F54}"/>
            </c:ext>
          </c:extLst>
        </c:ser>
        <c:dLbls>
          <c:dLblPos val="outEnd"/>
          <c:showLegendKey val="0"/>
          <c:showVal val="1"/>
          <c:showCatName val="0"/>
          <c:showSerName val="0"/>
          <c:showPercent val="0"/>
          <c:showBubbleSize val="0"/>
        </c:dLbls>
        <c:gapWidth val="59"/>
        <c:axId val="1864325999"/>
        <c:axId val="1761194767"/>
      </c:barChart>
      <c:catAx>
        <c:axId val="18643259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b"/>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9288445573699"/>
          <c:y val="0.26125663238609653"/>
          <c:w val="0.2948927385474579"/>
          <c:h val="0.70046636032519083"/>
        </c:manualLayout>
      </c:layout>
      <c:barChart>
        <c:barDir val="bar"/>
        <c:grouping val="clustered"/>
        <c:varyColors val="0"/>
        <c:ser>
          <c:idx val="0"/>
          <c:order val="0"/>
          <c:tx>
            <c:strRef>
              <c:f>Sheet1!$B$1</c:f>
              <c:strCache>
                <c:ptCount val="1"/>
                <c:pt idx="0">
                  <c:v>Wave 1 (Sep-Nov 20)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c:v>
                </c:pt>
                <c:pt idx="4">
                  <c:v>Falling behind - many bills</c:v>
                </c:pt>
                <c:pt idx="5">
                  <c:v>No bills or commitments </c:v>
                </c:pt>
              </c:strCache>
            </c:strRef>
          </c:cat>
          <c:val>
            <c:numRef>
              <c:f>Sheet1!$B$2:$B$7</c:f>
              <c:numCache>
                <c:formatCode>0%</c:formatCode>
                <c:ptCount val="6"/>
                <c:pt idx="0">
                  <c:v>0.14000000000000001</c:v>
                </c:pt>
                <c:pt idx="1">
                  <c:v>0.32</c:v>
                </c:pt>
                <c:pt idx="2">
                  <c:v>0.3</c:v>
                </c:pt>
                <c:pt idx="3">
                  <c:v>0.12</c:v>
                </c:pt>
                <c:pt idx="4">
                  <c:v>0.1</c:v>
                </c:pt>
                <c:pt idx="5">
                  <c:v>0</c:v>
                </c:pt>
              </c:numCache>
            </c:numRef>
          </c:val>
          <c:extLst>
            <c:ext xmlns:c16="http://schemas.microsoft.com/office/drawing/2014/chart" uri="{C3380CC4-5D6E-409C-BE32-E72D297353CC}">
              <c16:uniqueId val="{00000000-6973-4ED5-8C87-B33A720A99D0}"/>
            </c:ext>
          </c:extLst>
        </c:ser>
        <c:ser>
          <c:idx val="1"/>
          <c:order val="1"/>
          <c:tx>
            <c:strRef>
              <c:f>Sheet1!$C$1</c:f>
              <c:strCache>
                <c:ptCount val="1"/>
                <c:pt idx="0">
                  <c:v>Wave 2 (Sep-Nov 21)</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up - no difficulty</c:v>
                </c:pt>
                <c:pt idx="1">
                  <c:v>Keeping up - struggle from time to time</c:v>
                </c:pt>
                <c:pt idx="2">
                  <c:v>Keeping up - constant struggle</c:v>
                </c:pt>
                <c:pt idx="3">
                  <c:v>Falling behind - some bills</c:v>
                </c:pt>
                <c:pt idx="4">
                  <c:v>Falling behind - many bills</c:v>
                </c:pt>
                <c:pt idx="5">
                  <c:v>No bills or commitments </c:v>
                </c:pt>
              </c:strCache>
            </c:strRef>
          </c:cat>
          <c:val>
            <c:numRef>
              <c:f>Sheet1!$C$2:$C$7</c:f>
              <c:numCache>
                <c:formatCode>0%</c:formatCode>
                <c:ptCount val="6"/>
                <c:pt idx="0">
                  <c:v>0.28999999999999998</c:v>
                </c:pt>
                <c:pt idx="1">
                  <c:v>0.38</c:v>
                </c:pt>
                <c:pt idx="2">
                  <c:v>0.18</c:v>
                </c:pt>
                <c:pt idx="3">
                  <c:v>7.0000000000000007E-2</c:v>
                </c:pt>
                <c:pt idx="4">
                  <c:v>7.0000000000000007E-2</c:v>
                </c:pt>
                <c:pt idx="5">
                  <c:v>0</c:v>
                </c:pt>
              </c:numCache>
            </c:numRef>
          </c:val>
          <c:extLst>
            <c:ext xmlns:c16="http://schemas.microsoft.com/office/drawing/2014/chart" uri="{C3380CC4-5D6E-409C-BE32-E72D297353CC}">
              <c16:uniqueId val="{00000001-6973-4ED5-8C87-B33A720A99D0}"/>
            </c:ext>
          </c:extLst>
        </c:ser>
        <c:dLbls>
          <c:dLblPos val="outEnd"/>
          <c:showLegendKey val="0"/>
          <c:showVal val="1"/>
          <c:showCatName val="0"/>
          <c:showSerName val="0"/>
          <c:showPercent val="0"/>
          <c:showBubbleSize val="0"/>
        </c:dLbls>
        <c:gapWidth val="50"/>
        <c:axId val="44908287"/>
        <c:axId val="44908703"/>
      </c:barChart>
      <c:catAx>
        <c:axId val="4490828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08703"/>
        <c:crosses val="autoZero"/>
        <c:auto val="1"/>
        <c:lblAlgn val="ctr"/>
        <c:lblOffset val="100"/>
        <c:noMultiLvlLbl val="0"/>
      </c:catAx>
      <c:valAx>
        <c:axId val="44908703"/>
        <c:scaling>
          <c:orientation val="minMax"/>
        </c:scaling>
        <c:delete val="1"/>
        <c:axPos val="t"/>
        <c:numFmt formatCode="0%" sourceLinked="1"/>
        <c:majorTickMark val="out"/>
        <c:minorTickMark val="none"/>
        <c:tickLblPos val="nextTo"/>
        <c:crossAx val="44908287"/>
        <c:crosses val="autoZero"/>
        <c:crossBetween val="between"/>
      </c:valAx>
      <c:spPr>
        <a:noFill/>
        <a:ln>
          <a:noFill/>
        </a:ln>
        <a:effectLst/>
      </c:spPr>
    </c:plotArea>
    <c:legend>
      <c:legendPos val="r"/>
      <c:layout>
        <c:manualLayout>
          <c:xMode val="edge"/>
          <c:yMode val="edge"/>
          <c:x val="0.16994116500213832"/>
          <c:y val="0.19724509135046137"/>
          <c:w val="0.59926306885361369"/>
          <c:h val="5.7681367213643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1642364643378"/>
          <c:y val="0.12671179841415492"/>
          <c:w val="0.45290691759918617"/>
          <c:h val="0.85777742465410045"/>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How to comply with regulations</c:v>
                </c:pt>
                <c:pt idx="1">
                  <c:v>Finding relevant training courses</c:v>
                </c:pt>
                <c:pt idx="2">
                  <c:v>Getting business loans or investment</c:v>
                </c:pt>
                <c:pt idx="3">
                  <c:v>Budgeting and financial management</c:v>
                </c:pt>
                <c:pt idx="4">
                  <c:v> How to move or promote your business online</c:v>
                </c:pt>
                <c:pt idx="5">
                  <c:v>Doing tax returns and reporting expenses to DWP or HMRC</c:v>
                </c:pt>
              </c:strCache>
            </c:strRef>
          </c:cat>
          <c:val>
            <c:numRef>
              <c:f>Sheet1!$B$2:$B$7</c:f>
              <c:numCache>
                <c:formatCode>0%</c:formatCode>
                <c:ptCount val="6"/>
                <c:pt idx="0">
                  <c:v>0.28000000000000003</c:v>
                </c:pt>
                <c:pt idx="1">
                  <c:v>0.3</c:v>
                </c:pt>
                <c:pt idx="2">
                  <c:v>0.3</c:v>
                </c:pt>
                <c:pt idx="3">
                  <c:v>0.31</c:v>
                </c:pt>
                <c:pt idx="4">
                  <c:v>0.32</c:v>
                </c:pt>
                <c:pt idx="5">
                  <c:v>0.36</c:v>
                </c:pt>
              </c:numCache>
            </c:numRef>
          </c:val>
          <c:extLst>
            <c:ext xmlns:c16="http://schemas.microsoft.com/office/drawing/2014/chart" uri="{C3380CC4-5D6E-409C-BE32-E72D297353CC}">
              <c16:uniqueId val="{00000000-EB97-4EA7-B8EF-6EC9EAF95138}"/>
            </c:ext>
          </c:extLst>
        </c:ser>
        <c:dLbls>
          <c:dLblPos val="outEnd"/>
          <c:showLegendKey val="0"/>
          <c:showVal val="1"/>
          <c:showCatName val="0"/>
          <c:showSerName val="0"/>
          <c:showPercent val="0"/>
          <c:showBubbleSize val="0"/>
        </c:dLbls>
        <c:gapWidth val="75"/>
        <c:axId val="661815311"/>
        <c:axId val="974754735"/>
      </c:barChart>
      <c:catAx>
        <c:axId val="66181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974754735"/>
        <c:crosses val="autoZero"/>
        <c:auto val="1"/>
        <c:lblAlgn val="ctr"/>
        <c:lblOffset val="100"/>
        <c:noMultiLvlLbl val="0"/>
      </c:catAx>
      <c:valAx>
        <c:axId val="974754735"/>
        <c:scaling>
          <c:orientation val="minMax"/>
          <c:max val="1"/>
        </c:scaling>
        <c:delete val="1"/>
        <c:axPos val="b"/>
        <c:numFmt formatCode="0%" sourceLinked="1"/>
        <c:majorTickMark val="out"/>
        <c:minorTickMark val="none"/>
        <c:tickLblPos val="nextTo"/>
        <c:crossAx val="66181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39845198125725E-3"/>
          <c:y val="3.2321586295198254E-2"/>
          <c:w val="0.96562499999999996"/>
          <c:h val="0.63527760906805375"/>
        </c:manualLayout>
      </c:layout>
      <c:barChart>
        <c:barDir val="col"/>
        <c:grouping val="clustered"/>
        <c:varyColors val="0"/>
        <c:ser>
          <c:idx val="0"/>
          <c:order val="0"/>
          <c:tx>
            <c:strRef>
              <c:f>Sheet1!$A$2</c:f>
              <c:strCache>
                <c:ptCount val="1"/>
              </c:strCache>
            </c:strRef>
          </c:tx>
          <c:spPr>
            <a:solidFill>
              <a:schemeClr val="accent6"/>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AAEE-46BC-BFBB-7E329D8D516D}"/>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0-AAEE-46BC-BFBB-7E329D8D516D}"/>
              </c:ext>
            </c:extLst>
          </c:dPt>
          <c:dPt>
            <c:idx val="2"/>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2-AAEE-46BC-BFBB-7E329D8D516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AAEE-46BC-BFBB-7E329D8D516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AAEE-46BC-BFBB-7E329D8D516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Passionate and successful </c:v>
                </c:pt>
                <c:pt idx="1">
                  <c:v>Passionate and struggling </c:v>
                </c:pt>
                <c:pt idx="2">
                  <c:v>Content with other priorities </c:v>
                </c:pt>
                <c:pt idx="3">
                  <c:v>Dispassionate with other priorities</c:v>
                </c:pt>
                <c:pt idx="4">
                  <c:v>Dispassionate and stuck</c:v>
                </c:pt>
              </c:strCache>
            </c:strRef>
          </c:cat>
          <c:val>
            <c:numRef>
              <c:f>Sheet1!$B$2:$F$2</c:f>
              <c:numCache>
                <c:formatCode>0%</c:formatCode>
                <c:ptCount val="5"/>
                <c:pt idx="0">
                  <c:v>0.3</c:v>
                </c:pt>
                <c:pt idx="1">
                  <c:v>0.18</c:v>
                </c:pt>
                <c:pt idx="2">
                  <c:v>0.16</c:v>
                </c:pt>
                <c:pt idx="3">
                  <c:v>0.18</c:v>
                </c:pt>
                <c:pt idx="4">
                  <c:v>0.13</c:v>
                </c:pt>
              </c:numCache>
            </c:numRef>
          </c:val>
          <c:extLst>
            <c:ext xmlns:c16="http://schemas.microsoft.com/office/drawing/2014/chart" uri="{C3380CC4-5D6E-409C-BE32-E72D297353CC}">
              <c16:uniqueId val="{00000000-72E4-4E71-BD14-109B900B687E}"/>
            </c:ext>
          </c:extLst>
        </c:ser>
        <c:dLbls>
          <c:dLblPos val="outEnd"/>
          <c:showLegendKey val="0"/>
          <c:showVal val="1"/>
          <c:showCatName val="0"/>
          <c:showSerName val="0"/>
          <c:showPercent val="0"/>
          <c:showBubbleSize val="0"/>
        </c:dLbls>
        <c:gapWidth val="100"/>
        <c:overlap val="-27"/>
        <c:axId val="937221904"/>
        <c:axId val="897034976"/>
      </c:barChart>
      <c:catAx>
        <c:axId val="937221904"/>
        <c:scaling>
          <c:orientation val="minMax"/>
        </c:scaling>
        <c:delete val="1"/>
        <c:axPos val="b"/>
        <c:numFmt formatCode="General" sourceLinked="1"/>
        <c:majorTickMark val="none"/>
        <c:minorTickMark val="none"/>
        <c:tickLblPos val="nextTo"/>
        <c:crossAx val="897034976"/>
        <c:crosses val="autoZero"/>
        <c:auto val="0"/>
        <c:lblAlgn val="ctr"/>
        <c:lblOffset val="100"/>
        <c:noMultiLvlLbl val="0"/>
      </c:catAx>
      <c:valAx>
        <c:axId val="897034976"/>
        <c:scaling>
          <c:orientation val="minMax"/>
        </c:scaling>
        <c:delete val="1"/>
        <c:axPos val="l"/>
        <c:numFmt formatCode="0%" sourceLinked="1"/>
        <c:majorTickMark val="none"/>
        <c:minorTickMark val="none"/>
        <c:tickLblPos val="nextTo"/>
        <c:crossAx val="9372219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withinLinear" id="19">
  <a:schemeClr val="accent6"/>
</cs:colorStyle>
</file>

<file path=ppt/charts/colors81.xml><?xml version="1.0" encoding="utf-8"?>
<cs:colorStyle xmlns:cs="http://schemas.microsoft.com/office/drawing/2012/chartStyle" xmlns:a="http://schemas.openxmlformats.org/drawingml/2006/main" meth="withinLinear" id="19">
  <a:schemeClr val="accent6"/>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withinLinear" id="14">
  <a:schemeClr val="accent1"/>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0.96812</cdr:x>
      <cdr:y>0.09501</cdr:y>
    </cdr:from>
    <cdr:to>
      <cdr:x>0.98953</cdr:x>
      <cdr:y>0.12548</cdr:y>
    </cdr:to>
    <cdr:sp macro="" textlink="">
      <cdr:nvSpPr>
        <cdr:cNvPr id="4" name="Left Brace 3">
          <a:extLst xmlns:a="http://schemas.openxmlformats.org/drawingml/2006/main">
            <a:ext uri="{FF2B5EF4-FFF2-40B4-BE49-F238E27FC236}">
              <a16:creationId xmlns:a16="http://schemas.microsoft.com/office/drawing/2014/main" id="{1FD62AEB-A5F2-4394-918E-E2D7FC3CE9D9}"/>
            </a:ext>
          </a:extLst>
        </cdr:cNvPr>
        <cdr:cNvSpPr/>
      </cdr:nvSpPr>
      <cdr:spPr>
        <a:xfrm xmlns:a="http://schemas.openxmlformats.org/drawingml/2006/main" rot="5400000">
          <a:off x="11395173" y="399074"/>
          <a:ext cx="144962" cy="250835"/>
        </a:xfrm>
        <a:prstGeom xmlns:a="http://schemas.openxmlformats.org/drawingml/2006/main" prst="leftBrace">
          <a:avLst/>
        </a:prstGeom>
        <a:ln xmlns:a="http://schemas.openxmlformats.org/drawingml/2006/main" w="9525">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0.95833</cdr:x>
      <cdr:y>0.05939</cdr:y>
    </cdr:from>
    <cdr:to>
      <cdr:x>1</cdr:x>
      <cdr:y>0.09595</cdr:y>
    </cdr:to>
    <cdr:sp macro="" textlink="">
      <cdr:nvSpPr>
        <cdr:cNvPr id="5" name="TextBox 14">
          <a:extLst xmlns:a="http://schemas.openxmlformats.org/drawingml/2006/main">
            <a:ext uri="{FF2B5EF4-FFF2-40B4-BE49-F238E27FC236}">
              <a16:creationId xmlns:a16="http://schemas.microsoft.com/office/drawing/2014/main" id="{D4A7DE68-EFCC-41E6-A9D0-2CE1F3D4B470}"/>
            </a:ext>
          </a:extLst>
        </cdr:cNvPr>
        <cdr:cNvSpPr txBox="1"/>
      </cdr:nvSpPr>
      <cdr:spPr>
        <a:xfrm xmlns:a="http://schemas.openxmlformats.org/drawingml/2006/main">
          <a:off x="11227578" y="282540"/>
          <a:ext cx="488196" cy="17393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400"/>
            </a:spcBef>
            <a:spcAft>
              <a:spcPts val="400"/>
            </a:spcAft>
          </a:pPr>
          <a:r>
            <a:rPr lang="en-GB" sz="1200" b="1" dirty="0">
              <a:solidFill>
                <a:srgbClr val="C00000"/>
              </a:solidFill>
            </a:rPr>
            <a:t>4%</a:t>
          </a:r>
          <a:endParaRPr lang="en-GB" sz="12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0.00113</cdr:x>
      <cdr:y>0.74896</cdr:y>
    </cdr:from>
    <cdr:to>
      <cdr:x>0.19627</cdr:x>
      <cdr:y>0.86135</cdr:y>
    </cdr:to>
    <cdr:sp macro="" textlink="">
      <cdr:nvSpPr>
        <cdr:cNvPr id="2" name="TextBox 1">
          <a:extLst xmlns:a="http://schemas.openxmlformats.org/drawingml/2006/main">
            <a:ext uri="{FF2B5EF4-FFF2-40B4-BE49-F238E27FC236}">
              <a16:creationId xmlns:a16="http://schemas.microsoft.com/office/drawing/2014/main" id="{4ADFBCD5-4394-4EDC-AF3D-1DA0A6289F2C}"/>
            </a:ext>
          </a:extLst>
        </cdr:cNvPr>
        <cdr:cNvSpPr txBox="1"/>
      </cdr:nvSpPr>
      <cdr:spPr>
        <a:xfrm xmlns:a="http://schemas.openxmlformats.org/drawingml/2006/main">
          <a:off x="12769" y="3281608"/>
          <a:ext cx="2204904" cy="49244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spcBef>
              <a:spcPts val="400"/>
            </a:spcBef>
            <a:spcAft>
              <a:spcPts val="400"/>
            </a:spcAft>
          </a:pPr>
          <a:r>
            <a:rPr lang="en-GB" sz="1600" dirty="0"/>
            <a:t>Passionate and successful</a:t>
          </a:r>
        </a:p>
      </cdr:txBody>
    </cdr:sp>
  </cdr:relSizeAnchor>
  <cdr:relSizeAnchor xmlns:cdr="http://schemas.openxmlformats.org/drawingml/2006/chartDrawing">
    <cdr:from>
      <cdr:x>0.19045</cdr:x>
      <cdr:y>0.75211</cdr:y>
    </cdr:from>
    <cdr:to>
      <cdr:x>0.39373</cdr:x>
      <cdr:y>0.85821</cdr:y>
    </cdr:to>
    <cdr:sp macro="" textlink="">
      <cdr:nvSpPr>
        <cdr:cNvPr id="3" name="TextBox 1">
          <a:extLst xmlns:a="http://schemas.openxmlformats.org/drawingml/2006/main">
            <a:ext uri="{FF2B5EF4-FFF2-40B4-BE49-F238E27FC236}">
              <a16:creationId xmlns:a16="http://schemas.microsoft.com/office/drawing/2014/main" id="{D8DB2078-6213-4473-9561-E3AC21AF4DC0}"/>
            </a:ext>
          </a:extLst>
        </cdr:cNvPr>
        <cdr:cNvSpPr txBox="1"/>
      </cdr:nvSpPr>
      <cdr:spPr>
        <a:xfrm xmlns:a="http://schemas.openxmlformats.org/drawingml/2006/main">
          <a:off x="2151938" y="3295388"/>
          <a:ext cx="2296879" cy="46488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400"/>
            </a:spcBef>
            <a:spcAft>
              <a:spcPts val="400"/>
            </a:spcAft>
          </a:pPr>
          <a:r>
            <a:rPr lang="en-GB" sz="1600" dirty="0"/>
            <a:t>Passionate and struggling</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408148" y="8464317"/>
            <a:ext cx="757712" cy="458787"/>
          </a:xfrm>
          <a:prstGeom prst="rect">
            <a:avLst/>
          </a:prstGeom>
        </p:spPr>
        <p:txBody>
          <a:bodyPr vert="horz" lIns="91440" tIns="45720" rIns="91440" bIns="45720" rtlCol="0" anchor="b"/>
          <a:lstStyle>
            <a:lvl1pPr algn="r">
              <a:defRPr sz="1200"/>
            </a:lvl1pPr>
          </a:lstStyle>
          <a:p>
            <a:pPr algn="l"/>
            <a:fld id="{4AFB3F6D-27DE-421A-80DD-C4F1B28388AB}" type="slidenum">
              <a:rPr lang="en-GB" sz="900" smtClean="0">
                <a:latin typeface="Arial" panose="020B0604020202020204" pitchFamily="34" charset="0"/>
              </a:rPr>
              <a:pPr algn="l"/>
              <a:t>‹#›</a:t>
            </a:fld>
            <a:endParaRPr lang="en-GB" sz="900">
              <a:latin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7BD2A1CF-5818-4F7A-B384-96830B8F3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793" y="8464317"/>
            <a:ext cx="404766" cy="367824"/>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8590" y="160020"/>
            <a:ext cx="6560820" cy="3690461"/>
          </a:xfrm>
          <a:prstGeom prst="rect">
            <a:avLst/>
          </a:prstGeom>
          <a:noFill/>
          <a:ln w="9525">
            <a:solidFill>
              <a:srgbClr val="878787"/>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148590" y="4158775"/>
            <a:ext cx="6560820" cy="4025106"/>
          </a:xfrm>
          <a:prstGeom prst="rect">
            <a:avLst/>
          </a:prstGeom>
        </p:spPr>
        <p:txBody>
          <a:bodyPr vert="horz" lIns="0" tIns="0" rIns="0" bIns="0" rtlCol="0"/>
          <a:lstStyle/>
          <a:p>
            <a:pPr lvl="0"/>
            <a:r>
              <a:rPr lang="en-GB" noProof="0"/>
              <a:t>Click here to add text</a:t>
            </a:r>
          </a:p>
          <a:p>
            <a:pPr lvl="1"/>
            <a:r>
              <a:rPr lang="en-GB" noProof="0"/>
              <a:t>First level bullet</a:t>
            </a:r>
          </a:p>
          <a:p>
            <a:pPr lvl="2"/>
            <a:r>
              <a:rPr lang="en-GB" noProof="0"/>
              <a:t>Second level bullet</a:t>
            </a:r>
          </a:p>
          <a:p>
            <a:pPr lvl="3"/>
            <a:r>
              <a:rPr lang="en-GB" noProof="0"/>
              <a:t>Third level bullet</a:t>
            </a:r>
          </a:p>
        </p:txBody>
      </p:sp>
      <p:sp>
        <p:nvSpPr>
          <p:cNvPr id="7" name="Espace réservé du numéro de diapositive 6"/>
          <p:cNvSpPr>
            <a:spLocks noGrp="1"/>
          </p:cNvSpPr>
          <p:nvPr>
            <p:ph type="sldNum" sz="quarter" idx="5"/>
          </p:nvPr>
        </p:nvSpPr>
        <p:spPr>
          <a:xfrm>
            <a:off x="57150" y="8689232"/>
            <a:ext cx="480060" cy="362639"/>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a:p>
        </p:txBody>
      </p:sp>
      <p:pic>
        <p:nvPicPr>
          <p:cNvPr id="8" name="Picture 7" descr="Logo&#10;&#10;Description automatically generated">
            <a:extLst>
              <a:ext uri="{FF2B5EF4-FFF2-40B4-BE49-F238E27FC236}">
                <a16:creationId xmlns:a16="http://schemas.microsoft.com/office/drawing/2014/main" id="{1D8EF2C4-09BB-4F29-84AB-BCF0E0A62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44" y="8616156"/>
            <a:ext cx="404766" cy="367824"/>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1pPr>
    <a:lvl2pPr marL="171450" indent="-171450" algn="l" defTabSz="914400" rtl="0" eaLnBrk="1" latinLnBrk="0" hangingPunct="1">
      <a:lnSpc>
        <a:spcPct val="110000"/>
      </a:lnSpc>
      <a:spcBef>
        <a:spcPts val="300"/>
      </a:spcBef>
      <a:spcAft>
        <a:spcPts val="300"/>
      </a:spcAft>
      <a:buFont typeface="Wingdings" panose="05000000000000000000" pitchFamily="2" charset="2"/>
      <a:buChar char=""/>
      <a:defRPr sz="1000" kern="1200">
        <a:solidFill>
          <a:schemeClr val="tx1"/>
        </a:solidFill>
        <a:latin typeface="Arial" panose="020B0604020202020204" pitchFamily="34" charset="0"/>
        <a:ea typeface="+mn-ea"/>
        <a:cs typeface="+mn-cs"/>
      </a:defRPr>
    </a:lvl2pPr>
    <a:lvl3pPr marL="357188" indent="-171450" algn="l" defTabSz="914400" rtl="0" eaLnBrk="1" latinLnBrk="0" hangingPunct="1">
      <a:lnSpc>
        <a:spcPct val="110000"/>
      </a:lnSpc>
      <a:spcBef>
        <a:spcPts val="300"/>
      </a:spcBef>
      <a:spcAft>
        <a:spcPts val="300"/>
      </a:spcAft>
      <a:buFont typeface="Segoe UI" panose="020B0502040204020203" pitchFamily="34" charset="0"/>
      <a:buChar char="-"/>
      <a:defRPr sz="1000" kern="1200">
        <a:solidFill>
          <a:schemeClr val="tx1"/>
        </a:solidFill>
        <a:latin typeface="Arial" panose="020B0604020202020204" pitchFamily="34" charset="0"/>
        <a:ea typeface="+mn-ea"/>
        <a:cs typeface="+mn-cs"/>
      </a:defRPr>
    </a:lvl3pPr>
    <a:lvl4pPr marL="628650" indent="-182563" algn="l" defTabSz="914400" rtl="0" eaLnBrk="1" latinLnBrk="0" hangingPunct="1">
      <a:lnSpc>
        <a:spcPct val="110000"/>
      </a:lnSpc>
      <a:spcBef>
        <a:spcPts val="30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mn-cs"/>
      </a:defRPr>
    </a:lvl4pPr>
    <a:lvl5pPr marL="182880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00767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14</a:t>
            </a:fld>
            <a:endParaRPr lang="en-GB"/>
          </a:p>
        </p:txBody>
      </p:sp>
    </p:spTree>
    <p:extLst>
      <p:ext uri="{BB962C8B-B14F-4D97-AF65-F5344CB8AC3E}">
        <p14:creationId xmlns:p14="http://schemas.microsoft.com/office/powerpoint/2010/main" val="21612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221012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16</a:t>
            </a:fld>
            <a:endParaRPr lang="en-GB"/>
          </a:p>
        </p:txBody>
      </p:sp>
    </p:spTree>
    <p:extLst>
      <p:ext uri="{BB962C8B-B14F-4D97-AF65-F5344CB8AC3E}">
        <p14:creationId xmlns:p14="http://schemas.microsoft.com/office/powerpoint/2010/main" val="243284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953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14348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126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45012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21</a:t>
            </a:fld>
            <a:endParaRPr lang="en-GB"/>
          </a:p>
        </p:txBody>
      </p:sp>
    </p:spTree>
    <p:extLst>
      <p:ext uri="{BB962C8B-B14F-4D97-AF65-F5344CB8AC3E}">
        <p14:creationId xmlns:p14="http://schemas.microsoft.com/office/powerpoint/2010/main" val="287632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171450" marR="0" lvl="0" indent="-171450" algn="l" defTabSz="914400" rtl="0" eaLnBrk="1" fontAlgn="auto" latinLnBrk="0" hangingPunct="1">
              <a:lnSpc>
                <a:spcPct val="110000"/>
              </a:lnSpc>
              <a:spcBef>
                <a:spcPts val="300"/>
              </a:spcBef>
              <a:spcAft>
                <a:spcPts val="300"/>
              </a:spcAft>
              <a:buClrTx/>
              <a:buSzTx/>
              <a:buFontTx/>
              <a:buChar char="-"/>
              <a:tabLst/>
              <a:defRPr/>
            </a:pPr>
            <a:endParaRPr lang="en-GB" sz="1000" dirty="0">
              <a:solidFill>
                <a:prstClr val="black"/>
              </a:solidFill>
            </a:endParaRPr>
          </a:p>
          <a:p>
            <a:pPr marL="0" marR="0" lvl="0" indent="0" algn="l" defTabSz="914400" rtl="0" eaLnBrk="1" fontAlgn="auto" latinLnBrk="0" hangingPunct="1">
              <a:lnSpc>
                <a:spcPct val="110000"/>
              </a:lnSpc>
              <a:spcBef>
                <a:spcPts val="300"/>
              </a:spcBef>
              <a:spcAft>
                <a:spcPts val="300"/>
              </a:spcAft>
              <a:buClrTx/>
              <a:buSzTx/>
              <a:buFontTx/>
              <a:buNone/>
              <a:tabLst/>
              <a:defRPr/>
            </a:pPr>
            <a:endParaRPr lang="en-GB" sz="1000" dirty="0"/>
          </a:p>
          <a:p>
            <a:pPr marL="0" marR="0" lvl="0" indent="0" algn="l" defTabSz="914400" rtl="0" eaLnBrk="1" fontAlgn="auto" latinLnBrk="0" hangingPunct="1">
              <a:lnSpc>
                <a:spcPct val="110000"/>
              </a:lnSpc>
              <a:spcBef>
                <a:spcPts val="300"/>
              </a:spcBef>
              <a:spcAft>
                <a:spcPts val="300"/>
              </a:spcAft>
              <a:buClrTx/>
              <a:buSzTx/>
              <a:buFontTx/>
              <a:buNone/>
              <a:tabLst/>
              <a:defRPr/>
            </a:pPr>
            <a:endParaRPr lang="en-GB" sz="1000" dirty="0"/>
          </a:p>
          <a:p>
            <a:pPr marL="0" marR="0" lvl="0" indent="0" algn="l" defTabSz="914400" rtl="0" eaLnBrk="1" fontAlgn="auto" latinLnBrk="0" hangingPunct="1">
              <a:lnSpc>
                <a:spcPct val="110000"/>
              </a:lnSpc>
              <a:spcBef>
                <a:spcPts val="300"/>
              </a:spcBef>
              <a:spcAft>
                <a:spcPts val="300"/>
              </a:spcAft>
              <a:buClrTx/>
              <a:buSzTx/>
              <a:buFontTx/>
              <a:buNone/>
              <a:tabLst/>
              <a:defRPr/>
            </a:pPr>
            <a:endParaRPr lang="en-GB" sz="1000"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23</a:t>
            </a:fld>
            <a:endParaRPr lang="en-GB"/>
          </a:p>
        </p:txBody>
      </p:sp>
    </p:spTree>
    <p:extLst>
      <p:ext uri="{BB962C8B-B14F-4D97-AF65-F5344CB8AC3E}">
        <p14:creationId xmlns:p14="http://schemas.microsoft.com/office/powerpoint/2010/main" val="31603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24</a:t>
            </a:fld>
            <a:endParaRPr lang="en-GB"/>
          </a:p>
        </p:txBody>
      </p:sp>
    </p:spTree>
    <p:extLst>
      <p:ext uri="{BB962C8B-B14F-4D97-AF65-F5344CB8AC3E}">
        <p14:creationId xmlns:p14="http://schemas.microsoft.com/office/powerpoint/2010/main" val="101714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362065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25</a:t>
            </a:fld>
            <a:endParaRPr lang="en-GB"/>
          </a:p>
        </p:txBody>
      </p:sp>
    </p:spTree>
    <p:extLst>
      <p:ext uri="{BB962C8B-B14F-4D97-AF65-F5344CB8AC3E}">
        <p14:creationId xmlns:p14="http://schemas.microsoft.com/office/powerpoint/2010/main" val="284173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03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682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28</a:t>
            </a:fld>
            <a:endParaRPr lang="en-GB"/>
          </a:p>
        </p:txBody>
      </p:sp>
    </p:spTree>
    <p:extLst>
      <p:ext uri="{BB962C8B-B14F-4D97-AF65-F5344CB8AC3E}">
        <p14:creationId xmlns:p14="http://schemas.microsoft.com/office/powerpoint/2010/main" val="188065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763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300"/>
              </a:spcAft>
              <a:buClrTx/>
              <a:buSzTx/>
              <a:buFontTx/>
              <a:buNone/>
              <a:tabLst/>
              <a:defRPr/>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30</a:t>
            </a:fld>
            <a:endParaRPr lang="en-GB"/>
          </a:p>
        </p:txBody>
      </p:sp>
    </p:spTree>
    <p:extLst>
      <p:ext uri="{BB962C8B-B14F-4D97-AF65-F5344CB8AC3E}">
        <p14:creationId xmlns:p14="http://schemas.microsoft.com/office/powerpoint/2010/main" val="503040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3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31</a:t>
            </a:fld>
            <a:endParaRPr lang="en-GB"/>
          </a:p>
        </p:txBody>
      </p:sp>
    </p:spTree>
    <p:extLst>
      <p:ext uri="{BB962C8B-B14F-4D97-AF65-F5344CB8AC3E}">
        <p14:creationId xmlns:p14="http://schemas.microsoft.com/office/powerpoint/2010/main" val="3349341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3675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221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34</a:t>
            </a:fld>
            <a:endParaRPr lang="en-GB"/>
          </a:p>
        </p:txBody>
      </p:sp>
    </p:spTree>
    <p:extLst>
      <p:ext uri="{BB962C8B-B14F-4D97-AF65-F5344CB8AC3E}">
        <p14:creationId xmlns:p14="http://schemas.microsoft.com/office/powerpoint/2010/main" val="167639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8998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35</a:t>
            </a:fld>
            <a:endParaRPr lang="en-GB"/>
          </a:p>
        </p:txBody>
      </p:sp>
    </p:spTree>
    <p:extLst>
      <p:ext uri="{BB962C8B-B14F-4D97-AF65-F5344CB8AC3E}">
        <p14:creationId xmlns:p14="http://schemas.microsoft.com/office/powerpoint/2010/main" val="379516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8270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0886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40</a:t>
            </a:fld>
            <a:endParaRPr lang="en-GB"/>
          </a:p>
        </p:txBody>
      </p:sp>
    </p:spTree>
    <p:extLst>
      <p:ext uri="{BB962C8B-B14F-4D97-AF65-F5344CB8AC3E}">
        <p14:creationId xmlns:p14="http://schemas.microsoft.com/office/powerpoint/2010/main" val="14629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412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42</a:t>
            </a:fld>
            <a:endParaRPr lang="en-GB"/>
          </a:p>
        </p:txBody>
      </p:sp>
    </p:spTree>
    <p:extLst>
      <p:ext uri="{BB962C8B-B14F-4D97-AF65-F5344CB8AC3E}">
        <p14:creationId xmlns:p14="http://schemas.microsoft.com/office/powerpoint/2010/main" val="2271247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878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6684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45</a:t>
            </a:fld>
            <a:endParaRPr lang="en-GB"/>
          </a:p>
        </p:txBody>
      </p:sp>
    </p:spTree>
    <p:extLst>
      <p:ext uri="{BB962C8B-B14F-4D97-AF65-F5344CB8AC3E}">
        <p14:creationId xmlns:p14="http://schemas.microsoft.com/office/powerpoint/2010/main" val="1593743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87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6807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5933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658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2210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6093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642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3207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370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4929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500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300"/>
              </a:spcAft>
              <a:buClrTx/>
              <a:buSzTx/>
              <a:buFontTx/>
              <a:buNone/>
              <a:tabLst/>
              <a:defRPr/>
            </a:pPr>
            <a:endParaRPr lang="en-GB" sz="1800" dirty="0">
              <a:solidFill>
                <a:srgbClr val="000000"/>
              </a:solidFill>
              <a:effectLst/>
              <a:latin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8578AD-0529-46A5-84EB-6338160D5A7D}" type="slidenum">
              <a:rPr lang="en-GB" smtClean="0"/>
              <a:pPr/>
              <a:t>58</a:t>
            </a:fld>
            <a:endParaRPr lang="en-GB"/>
          </a:p>
        </p:txBody>
      </p:sp>
    </p:spTree>
    <p:extLst>
      <p:ext uri="{BB962C8B-B14F-4D97-AF65-F5344CB8AC3E}">
        <p14:creationId xmlns:p14="http://schemas.microsoft.com/office/powerpoint/2010/main" val="148446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3570792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59</a:t>
            </a:fld>
            <a:endParaRPr lang="en-GB"/>
          </a:p>
        </p:txBody>
      </p:sp>
    </p:spTree>
    <p:extLst>
      <p:ext uri="{BB962C8B-B14F-4D97-AF65-F5344CB8AC3E}">
        <p14:creationId xmlns:p14="http://schemas.microsoft.com/office/powerpoint/2010/main" val="2184230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60</a:t>
            </a:fld>
            <a:endParaRPr lang="en-GB"/>
          </a:p>
        </p:txBody>
      </p:sp>
    </p:spTree>
    <p:extLst>
      <p:ext uri="{BB962C8B-B14F-4D97-AF65-F5344CB8AC3E}">
        <p14:creationId xmlns:p14="http://schemas.microsoft.com/office/powerpoint/2010/main" val="4251635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61</a:t>
            </a:fld>
            <a:endParaRPr lang="en-GB"/>
          </a:p>
        </p:txBody>
      </p:sp>
    </p:spTree>
    <p:extLst>
      <p:ext uri="{BB962C8B-B14F-4D97-AF65-F5344CB8AC3E}">
        <p14:creationId xmlns:p14="http://schemas.microsoft.com/office/powerpoint/2010/main" val="4251806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62</a:t>
            </a:fld>
            <a:endParaRPr lang="en-GB"/>
          </a:p>
        </p:txBody>
      </p:sp>
    </p:spTree>
    <p:extLst>
      <p:ext uri="{BB962C8B-B14F-4D97-AF65-F5344CB8AC3E}">
        <p14:creationId xmlns:p14="http://schemas.microsoft.com/office/powerpoint/2010/main" val="314758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63</a:t>
            </a:fld>
            <a:endParaRPr lang="en-GB"/>
          </a:p>
        </p:txBody>
      </p:sp>
    </p:spTree>
    <p:extLst>
      <p:ext uri="{BB962C8B-B14F-4D97-AF65-F5344CB8AC3E}">
        <p14:creationId xmlns:p14="http://schemas.microsoft.com/office/powerpoint/2010/main" val="3746155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65</a:t>
            </a:fld>
            <a:endParaRPr lang="en-GB"/>
          </a:p>
        </p:txBody>
      </p:sp>
    </p:spTree>
    <p:extLst>
      <p:ext uri="{BB962C8B-B14F-4D97-AF65-F5344CB8AC3E}">
        <p14:creationId xmlns:p14="http://schemas.microsoft.com/office/powerpoint/2010/main" val="2452519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66</a:t>
            </a:fld>
            <a:endParaRPr lang="en-GB"/>
          </a:p>
        </p:txBody>
      </p:sp>
    </p:spTree>
    <p:extLst>
      <p:ext uri="{BB962C8B-B14F-4D97-AF65-F5344CB8AC3E}">
        <p14:creationId xmlns:p14="http://schemas.microsoft.com/office/powerpoint/2010/main" val="243593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67</a:t>
            </a:fld>
            <a:endParaRPr lang="en-GB"/>
          </a:p>
        </p:txBody>
      </p:sp>
    </p:spTree>
    <p:extLst>
      <p:ext uri="{BB962C8B-B14F-4D97-AF65-F5344CB8AC3E}">
        <p14:creationId xmlns:p14="http://schemas.microsoft.com/office/powerpoint/2010/main" val="853173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68</a:t>
            </a:fld>
            <a:endParaRPr lang="en-GB"/>
          </a:p>
        </p:txBody>
      </p:sp>
    </p:spTree>
    <p:extLst>
      <p:ext uri="{BB962C8B-B14F-4D97-AF65-F5344CB8AC3E}">
        <p14:creationId xmlns:p14="http://schemas.microsoft.com/office/powerpoint/2010/main" val="2106239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72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3536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latin typeface="Arial"/>
              <a:cs typeface="Arial"/>
            </a:endParaRPr>
          </a:p>
        </p:txBody>
      </p:sp>
      <p:sp>
        <p:nvSpPr>
          <p:cNvPr id="4" name="Slide Number Placeholder 3"/>
          <p:cNvSpPr>
            <a:spLocks noGrp="1"/>
          </p:cNvSpPr>
          <p:nvPr>
            <p:ph type="sldNum" sz="quarter" idx="5"/>
          </p:nvPr>
        </p:nvSpPr>
        <p:spPr/>
        <p:txBody>
          <a:bodyPr/>
          <a:lstStyle/>
          <a:p>
            <a:fld id="{3B8578AD-0529-46A5-84EB-6338160D5A7D}" type="slidenum">
              <a:rPr lang="en-GB" smtClean="0"/>
              <a:pPr/>
              <a:t>71</a:t>
            </a:fld>
            <a:endParaRPr lang="en-GB"/>
          </a:p>
        </p:txBody>
      </p:sp>
    </p:spTree>
    <p:extLst>
      <p:ext uri="{BB962C8B-B14F-4D97-AF65-F5344CB8AC3E}">
        <p14:creationId xmlns:p14="http://schemas.microsoft.com/office/powerpoint/2010/main" val="1542887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72</a:t>
            </a:fld>
            <a:endParaRPr lang="en-GB"/>
          </a:p>
        </p:txBody>
      </p:sp>
    </p:spTree>
    <p:extLst>
      <p:ext uri="{BB962C8B-B14F-4D97-AF65-F5344CB8AC3E}">
        <p14:creationId xmlns:p14="http://schemas.microsoft.com/office/powerpoint/2010/main" val="1180683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73</a:t>
            </a:fld>
            <a:endParaRPr lang="en-GB"/>
          </a:p>
        </p:txBody>
      </p:sp>
    </p:spTree>
    <p:extLst>
      <p:ext uri="{BB962C8B-B14F-4D97-AF65-F5344CB8AC3E}">
        <p14:creationId xmlns:p14="http://schemas.microsoft.com/office/powerpoint/2010/main" val="3384067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74</a:t>
            </a:fld>
            <a:endParaRPr lang="en-GB"/>
          </a:p>
        </p:txBody>
      </p:sp>
    </p:spTree>
    <p:extLst>
      <p:ext uri="{BB962C8B-B14F-4D97-AF65-F5344CB8AC3E}">
        <p14:creationId xmlns:p14="http://schemas.microsoft.com/office/powerpoint/2010/main" val="1285570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75</a:t>
            </a:fld>
            <a:endParaRPr lang="en-GB"/>
          </a:p>
        </p:txBody>
      </p:sp>
    </p:spTree>
    <p:extLst>
      <p:ext uri="{BB962C8B-B14F-4D97-AF65-F5344CB8AC3E}">
        <p14:creationId xmlns:p14="http://schemas.microsoft.com/office/powerpoint/2010/main" val="35875337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76</a:t>
            </a:fld>
            <a:endParaRPr lang="en-GB"/>
          </a:p>
        </p:txBody>
      </p:sp>
    </p:spTree>
    <p:extLst>
      <p:ext uri="{BB962C8B-B14F-4D97-AF65-F5344CB8AC3E}">
        <p14:creationId xmlns:p14="http://schemas.microsoft.com/office/powerpoint/2010/main" val="6215057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77</a:t>
            </a:fld>
            <a:endParaRPr lang="en-GB"/>
          </a:p>
        </p:txBody>
      </p:sp>
    </p:spTree>
    <p:extLst>
      <p:ext uri="{BB962C8B-B14F-4D97-AF65-F5344CB8AC3E}">
        <p14:creationId xmlns:p14="http://schemas.microsoft.com/office/powerpoint/2010/main" val="27170829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3149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80</a:t>
            </a:fld>
            <a:endParaRPr lang="en-GB"/>
          </a:p>
        </p:txBody>
      </p:sp>
    </p:spTree>
    <p:extLst>
      <p:ext uri="{BB962C8B-B14F-4D97-AF65-F5344CB8AC3E}">
        <p14:creationId xmlns:p14="http://schemas.microsoft.com/office/powerpoint/2010/main" val="2574644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82</a:t>
            </a:fld>
            <a:endParaRPr lang="en-GB"/>
          </a:p>
        </p:txBody>
      </p:sp>
    </p:spTree>
    <p:extLst>
      <p:ext uri="{BB962C8B-B14F-4D97-AF65-F5344CB8AC3E}">
        <p14:creationId xmlns:p14="http://schemas.microsoft.com/office/powerpoint/2010/main" val="2031583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0023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84</a:t>
            </a:fld>
            <a:endParaRPr lang="en-GB"/>
          </a:p>
        </p:txBody>
      </p:sp>
    </p:spTree>
    <p:extLst>
      <p:ext uri="{BB962C8B-B14F-4D97-AF65-F5344CB8AC3E}">
        <p14:creationId xmlns:p14="http://schemas.microsoft.com/office/powerpoint/2010/main" val="2261634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cs typeface="Arial" panose="020B0604020202020204" pitchFamily="34" charset="0"/>
            </a:endParaRPr>
          </a:p>
          <a:p>
            <a:endParaRPr lang="en-GB"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12380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93979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91689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8531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70131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53809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5627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0587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236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2291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88752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27066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83744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63236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97834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585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13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99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2914607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1905448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2506709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71214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413047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06954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752610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211631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32828115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734300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0" name="Picture 9" descr="Logo&#10;&#10;Description automatically generated">
            <a:extLst>
              <a:ext uri="{FF2B5EF4-FFF2-40B4-BE49-F238E27FC236}">
                <a16:creationId xmlns:a16="http://schemas.microsoft.com/office/drawing/2014/main" id="{25549864-2095-4002-9270-A982D33D7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30244329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52805170"/>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36375083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438271437"/>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5540365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2486901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055268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9486016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2848968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9739501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4316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760007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01360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Tree>
    <p:extLst>
      <p:ext uri="{BB962C8B-B14F-4D97-AF65-F5344CB8AC3E}">
        <p14:creationId xmlns:p14="http://schemas.microsoft.com/office/powerpoint/2010/main" val="8980343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062885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Internal/Client Use Only | Strictly Confidential</a:t>
            </a:r>
          </a:p>
        </p:txBody>
      </p:sp>
    </p:spTree>
    <p:extLst>
      <p:ext uri="{BB962C8B-B14F-4D97-AF65-F5344CB8AC3E}">
        <p14:creationId xmlns:p14="http://schemas.microsoft.com/office/powerpoint/2010/main" val="31048595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7016652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845948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54913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470733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3123396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07284330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0" name="Picture 9" descr="Logo&#10;&#10;Description automatically generated">
            <a:extLst>
              <a:ext uri="{FF2B5EF4-FFF2-40B4-BE49-F238E27FC236}">
                <a16:creationId xmlns:a16="http://schemas.microsoft.com/office/drawing/2014/main" id="{2580CAC3-1ECD-4DAF-A36A-5115CEEE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258292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2974468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9784498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400996170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135279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8107908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8004795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2858168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65687818"/>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354995282"/>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0530950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907213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3498426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30003570"/>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280856614"/>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6408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41167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23441750"/>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11614611"/>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85933224"/>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864169172"/>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2403382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4" name="Picture 13" descr="Logo&#10;&#10;Description automatically generated">
            <a:extLst>
              <a:ext uri="{FF2B5EF4-FFF2-40B4-BE49-F238E27FC236}">
                <a16:creationId xmlns:a16="http://schemas.microsoft.com/office/drawing/2014/main" id="{B90FCA43-F878-4AA0-B570-C3F80188E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9687516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3691973554"/>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242279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814059056"/>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245153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HMRC CJRS &amp; SEISS Presentation W1 | April 2020 | Version 1 | Internal/Client Use Only</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59666489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HMRC CJRS &amp; SEISS Presentation W1 | April 2020 | Version 1 | Internal/Client Use Only</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4006440789"/>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61869"/>
            <a:ext cx="513968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Customs intermediaries research presentation Wave 3 | June 2021 | INTERNAL USE ONLY</a:t>
            </a:r>
          </a:p>
        </p:txBody>
      </p:sp>
    </p:spTree>
    <p:extLst>
      <p:ext uri="{BB962C8B-B14F-4D97-AF65-F5344CB8AC3E}">
        <p14:creationId xmlns:p14="http://schemas.microsoft.com/office/powerpoint/2010/main" val="3649337064"/>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61869"/>
            <a:ext cx="3146929"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535541817"/>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HMRC CJRS &amp; SEISS Presentation W1 | April 2020 | Version 1 | Internal/Client Use Only</a:t>
            </a:r>
          </a:p>
        </p:txBody>
      </p:sp>
    </p:spTree>
    <p:extLst>
      <p:ext uri="{BB962C8B-B14F-4D97-AF65-F5344CB8AC3E}">
        <p14:creationId xmlns:p14="http://schemas.microsoft.com/office/powerpoint/2010/main" val="3143406560"/>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0453886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054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0754" t="3533"/>
          <a:stretch/>
        </p:blipFill>
        <p:spPr>
          <a:xfrm>
            <a:off x="10963274" y="5972175"/>
            <a:ext cx="795413" cy="650314"/>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199" y="6449251"/>
            <a:ext cx="4450126"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Customs intermediaries research presentation Wave 5 | April 2022 | INTERNAL USE ONLY</a:t>
            </a:r>
          </a:p>
        </p:txBody>
      </p:sp>
    </p:spTree>
    <p:extLst>
      <p:ext uri="{BB962C8B-B14F-4D97-AF65-F5344CB8AC3E}">
        <p14:creationId xmlns:p14="http://schemas.microsoft.com/office/powerpoint/2010/main" val="3260629669"/>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4237750"/>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025228903"/>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00883060"/>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628570332"/>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2109916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1316943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511735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1278128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658089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3" name="Picture 12" descr="Logo&#10;&#10;Description automatically generated">
            <a:extLst>
              <a:ext uri="{FF2B5EF4-FFF2-40B4-BE49-F238E27FC236}">
                <a16:creationId xmlns:a16="http://schemas.microsoft.com/office/drawing/2014/main" id="{01796971-3C7C-4A73-B832-EA17E1D7C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854367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HMRC CJRS &amp; SEISS Presentation W1 | April 2020 | Version 1 | Internal/Client Use Only</a:t>
            </a:r>
          </a:p>
        </p:txBody>
      </p:sp>
    </p:spTree>
    <p:extLst>
      <p:ext uri="{BB962C8B-B14F-4D97-AF65-F5344CB8AC3E}">
        <p14:creationId xmlns:p14="http://schemas.microsoft.com/office/powerpoint/2010/main" val="64908460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59655277"/>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461854930"/>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1301252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1836168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449950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1144990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1320660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HMRC CJRS &amp; SEISS Presentation W1 | April 2020 | Version 1 | Internal/Client Use Only</a:t>
            </a:r>
          </a:p>
        </p:txBody>
      </p:sp>
    </p:spTree>
    <p:extLst>
      <p:ext uri="{BB962C8B-B14F-4D97-AF65-F5344CB8AC3E}">
        <p14:creationId xmlns:p14="http://schemas.microsoft.com/office/powerpoint/2010/main" val="1518307577"/>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4746435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27172364"/>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46673210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0488848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532177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53949321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86904294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6016451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25319347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5794541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849911402"/>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7936051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0" name="Picture 9" descr="Logo&#10;&#10;Description automatically generated">
            <a:extLst>
              <a:ext uri="{FF2B5EF4-FFF2-40B4-BE49-F238E27FC236}">
                <a16:creationId xmlns:a16="http://schemas.microsoft.com/office/drawing/2014/main" id="{1D6570F5-BF8B-450D-86E2-4F71673DE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63051762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HMRC CJRS &amp; SEISS Presentation W1 | April 2020 | Version 1 | Internal/Client Use Only</a:t>
            </a:r>
          </a:p>
        </p:txBody>
      </p:sp>
    </p:spTree>
    <p:extLst>
      <p:ext uri="{BB962C8B-B14F-4D97-AF65-F5344CB8AC3E}">
        <p14:creationId xmlns:p14="http://schemas.microsoft.com/office/powerpoint/2010/main" val="508061923"/>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463655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52902204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4845712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473307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1051038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2478346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146505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0608738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HMRC CJRS &amp; SEISS Presentation W1 | April 2020 | Version 1 | Internal/Client Use Only</a:t>
            </a:r>
          </a:p>
        </p:txBody>
      </p:sp>
    </p:spTree>
    <p:extLst>
      <p:ext uri="{BB962C8B-B14F-4D97-AF65-F5344CB8AC3E}">
        <p14:creationId xmlns:p14="http://schemas.microsoft.com/office/powerpoint/2010/main" val="421164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9" name="Picture 8" descr="Logo&#10;&#10;Description automatically generated">
            <a:extLst>
              <a:ext uri="{FF2B5EF4-FFF2-40B4-BE49-F238E27FC236}">
                <a16:creationId xmlns:a16="http://schemas.microsoft.com/office/drawing/2014/main" id="{BA2A8E13-DF27-46EA-B9BD-0A38659A72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0757622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6298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5989417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HMRC CJRS Presentation W2 | June 2020 | Internal/Client Use Only</a:t>
            </a:r>
          </a:p>
        </p:txBody>
      </p:sp>
    </p:spTree>
    <p:extLst>
      <p:ext uri="{BB962C8B-B14F-4D97-AF65-F5344CB8AC3E}">
        <p14:creationId xmlns:p14="http://schemas.microsoft.com/office/powerpoint/2010/main" val="42090717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5112517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7279298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5437118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6479473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5434966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1941171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HMRC CJRS &amp; SEISS Presentation W1 | April 2020 | Version 1 | Internal/Client Use Only</a:t>
            </a:r>
          </a:p>
        </p:txBody>
      </p:sp>
    </p:spTree>
    <p:extLst>
      <p:ext uri="{BB962C8B-B14F-4D97-AF65-F5344CB8AC3E}">
        <p14:creationId xmlns:p14="http://schemas.microsoft.com/office/powerpoint/2010/main" val="302962981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12658274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descr="Logo&#10;&#10;Description automatically generated">
            <a:extLst>
              <a:ext uri="{FF2B5EF4-FFF2-40B4-BE49-F238E27FC236}">
                <a16:creationId xmlns:a16="http://schemas.microsoft.com/office/drawing/2014/main" id="{D6CF1930-090F-4CB7-B54F-7DB06952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189888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5231916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1993849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82989180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9487889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396584676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36814667"/>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85362033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1582322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187116367"/>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228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606854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1536828412"/>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85283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93A1F81A-0307-4BFE-A04A-99140E7A36E4}"/>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8920939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948643332"/>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54116758"/>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790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Customs intermediaries research presentation Wave 5 | April 2022 | INTERNAL USE ONLY</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516545645"/>
      </p:ext>
    </p:extLst>
  </p:cSld>
  <p:clrMapOvr>
    <a:masterClrMapping/>
  </p:clrMapOvr>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026915487"/>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8779" t="-8531"/>
          <a:stretch/>
        </p:blipFill>
        <p:spPr>
          <a:xfrm>
            <a:off x="11191874" y="6134100"/>
            <a:ext cx="566813" cy="488389"/>
          </a:xfrm>
          <a:prstGeom prst="rect">
            <a:avLst/>
          </a:prstGeom>
        </p:spPr>
      </p:pic>
      <p:sp>
        <p:nvSpPr>
          <p:cNvPr id="9" name="Espace réservé du pied de page 4">
            <a:extLst>
              <a:ext uri="{FF2B5EF4-FFF2-40B4-BE49-F238E27FC236}">
                <a16:creationId xmlns:a16="http://schemas.microsoft.com/office/drawing/2014/main" id="{621A21C8-092F-42F3-8E62-956FAB2A63EB}"/>
              </a:ext>
            </a:extLst>
          </p:cNvPr>
          <p:cNvSpPr txBox="1">
            <a:spLocks/>
          </p:cNvSpPr>
          <p:nvPr userDrawn="1"/>
        </p:nvSpPr>
        <p:spPr>
          <a:xfrm>
            <a:off x="817200" y="6515735"/>
            <a:ext cx="41790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Customs intermediaries research presentation Wave 5 | April 2022 | INTERNAL USE ONLY</a:t>
            </a:r>
          </a:p>
        </p:txBody>
      </p:sp>
    </p:spTree>
    <p:extLst>
      <p:ext uri="{BB962C8B-B14F-4D97-AF65-F5344CB8AC3E}">
        <p14:creationId xmlns:p14="http://schemas.microsoft.com/office/powerpoint/2010/main" val="25747716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7" name="Espace réservé du pied de page 4">
            <a:extLst>
              <a:ext uri="{FF2B5EF4-FFF2-40B4-BE49-F238E27FC236}">
                <a16:creationId xmlns:a16="http://schemas.microsoft.com/office/drawing/2014/main" id="{18FC69FF-AE8E-4047-B018-38B7F0F5E8E9}"/>
              </a:ext>
            </a:extLst>
          </p:cNvPr>
          <p:cNvSpPr txBox="1">
            <a:spLocks/>
          </p:cNvSpPr>
          <p:nvPr userDrawn="1"/>
        </p:nvSpPr>
        <p:spPr>
          <a:xfrm>
            <a:off x="817200" y="6515735"/>
            <a:ext cx="3137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HMRC CJRS Presentation W2 | June 2020 | Internal/Client Use Only</a:t>
            </a:r>
          </a:p>
        </p:txBody>
      </p:sp>
    </p:spTree>
    <p:extLst>
      <p:ext uri="{BB962C8B-B14F-4D97-AF65-F5344CB8AC3E}">
        <p14:creationId xmlns:p14="http://schemas.microsoft.com/office/powerpoint/2010/main" val="2446885870"/>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33069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descr="Logo&#10;&#10;Description automatically generated">
            <a:extLst>
              <a:ext uri="{FF2B5EF4-FFF2-40B4-BE49-F238E27FC236}">
                <a16:creationId xmlns:a16="http://schemas.microsoft.com/office/drawing/2014/main" id="{192B0442-82D2-42D4-8B6D-59AE7D89C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8789312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44395651"/>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rgbClr val="D1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a:p>
            <a:pPr>
              <a:lnSpc>
                <a:spcPct val="80000"/>
              </a:lnSpc>
              <a:spcBef>
                <a:spcPct val="50000"/>
              </a:spcBef>
            </a:pPr>
            <a:endParaRPr lang="en-GB" altLang="en-US" sz="1350" b="1">
              <a:solidFill>
                <a:schemeClr val="bg1"/>
              </a:solidFill>
            </a:endParaRPr>
          </a:p>
        </p:txBody>
      </p:sp>
      <p:sp>
        <p:nvSpPr>
          <p:cNvPr id="9" name="Rectangle 8"/>
          <p:cNvSpPr/>
          <p:nvPr/>
        </p:nvSpPr>
        <p:spPr>
          <a:xfrm>
            <a:off x="3931559" y="5899452"/>
            <a:ext cx="6618957" cy="392415"/>
          </a:xfrm>
          <a:prstGeom prst="rect">
            <a:avLst/>
          </a:prstGeom>
        </p:spPr>
        <p:txBody>
          <a:bodyPr wrap="square">
            <a:spAutoFit/>
          </a:bodyPr>
          <a:lstStyle/>
          <a:p>
            <a:r>
              <a:rPr lang="en-GB" sz="1950" b="1">
                <a:solidFill>
                  <a:srgbClr val="00437B"/>
                </a:solidFill>
                <a:latin typeface="Arial" panose="020B0604020202020204" pitchFamily="34" charset="0"/>
                <a:cs typeface="Arial" panose="020B0604020202020204" pitchFamily="34" charset="0"/>
              </a:rPr>
              <a:t>     </a:t>
            </a:r>
          </a:p>
        </p:txBody>
      </p:sp>
      <p:sp>
        <p:nvSpPr>
          <p:cNvPr id="10" name="Rectangle 9"/>
          <p:cNvSpPr/>
          <p:nvPr/>
        </p:nvSpPr>
        <p:spPr>
          <a:xfrm>
            <a:off x="11870056" y="2687541"/>
            <a:ext cx="321944" cy="4170459"/>
          </a:xfrm>
          <a:prstGeom prst="rect">
            <a:avLst/>
          </a:prstGeom>
          <a:solidFill>
            <a:srgbClr val="00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a:blip r:embed="rId2"/>
          <a:stretch>
            <a:fillRect/>
          </a:stretch>
        </p:blipFill>
        <p:spPr>
          <a:xfrm>
            <a:off x="762956" y="496050"/>
            <a:ext cx="1108113" cy="1016939"/>
          </a:xfrm>
          <a:prstGeom prst="rect">
            <a:avLst/>
          </a:prstGeom>
        </p:spPr>
      </p:pic>
      <p:cxnSp>
        <p:nvCxnSpPr>
          <p:cNvPr id="12" name="Straight Connector 11"/>
          <p:cNvCxnSpPr/>
          <p:nvPr/>
        </p:nvCxnSpPr>
        <p:spPr>
          <a:xfrm flipH="1">
            <a:off x="689986" y="561285"/>
            <a:ext cx="9524" cy="895350"/>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81600" y="1996200"/>
            <a:ext cx="9144000" cy="1432800"/>
          </a:xfrm>
          <a:noFill/>
        </p:spPr>
        <p:txBody>
          <a:bodyPr anchor="b"/>
          <a:lstStyle>
            <a:lvl1pPr algn="ctr">
              <a:defRPr sz="45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281600" y="3677557"/>
            <a:ext cx="9144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9113056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6043"/>
            <a:ext cx="10515600" cy="5047123"/>
          </a:xfrm>
        </p:spPr>
        <p:txBody>
          <a:bodyPr>
            <a:normAutofit/>
          </a:bodyPr>
          <a:lstStyle>
            <a:lvl1pPr>
              <a:defRPr sz="2800"/>
            </a:lvl1pPr>
            <a:lvl2pPr>
              <a:defRPr sz="24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66739E5-EF7B-66DF-FF08-40BE7758E6CB}"/>
              </a:ext>
            </a:extLst>
          </p:cNvPr>
          <p:cNvSpPr>
            <a:spLocks noGrp="1"/>
          </p:cNvSpPr>
          <p:nvPr>
            <p:ph type="title"/>
          </p:nvPr>
        </p:nvSpPr>
        <p:spPr>
          <a:xfrm>
            <a:off x="149412" y="77694"/>
            <a:ext cx="11863294" cy="1038306"/>
          </a:xfrm>
          <a:noFill/>
        </p:spPr>
        <p:txBody>
          <a:bodyPr/>
          <a:lstStyle>
            <a:lvl1pPr>
              <a:defRPr>
                <a:solidFill>
                  <a:schemeClr val="tx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8407AC4B-86B4-0C57-30FC-E46C106ADF23}"/>
              </a:ext>
            </a:extLst>
          </p:cNvPr>
          <p:cNvSpPr/>
          <p:nvPr userDrawn="1"/>
        </p:nvSpPr>
        <p:spPr>
          <a:xfrm>
            <a:off x="0" y="1141513"/>
            <a:ext cx="12192000" cy="146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0732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39506922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12223708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191883988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39700061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92170417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7470765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754888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8335872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83499803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EFE59B-CFDC-472A-B0E5-137D9513D044}" type="datetimeFigureOut">
              <a:rPr lang="en-GB" smtClean="0"/>
              <a:t>16/02/2024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E63BC87-7BBF-4588-88D2-A4208367E04F}" type="slidenum">
              <a:rPr lang="en-GB" smtClean="0"/>
              <a:t>‹#›</a:t>
            </a:fld>
            <a:endParaRPr lang="en-GB"/>
          </a:p>
        </p:txBody>
      </p:sp>
    </p:spTree>
    <p:extLst>
      <p:ext uri="{BB962C8B-B14F-4D97-AF65-F5344CB8AC3E}">
        <p14:creationId xmlns:p14="http://schemas.microsoft.com/office/powerpoint/2010/main" val="280581964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4049346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051485337"/>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00591969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525868536"/>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3400205091"/>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3618913577"/>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2916888239"/>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Tree>
    <p:extLst>
      <p:ext uri="{BB962C8B-B14F-4D97-AF65-F5344CB8AC3E}">
        <p14:creationId xmlns:p14="http://schemas.microsoft.com/office/powerpoint/2010/main" val="161666874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7" name="Picture 6" descr="Logo&#10;&#10;Description automatically generated">
            <a:extLst>
              <a:ext uri="{FF2B5EF4-FFF2-40B4-BE49-F238E27FC236}">
                <a16:creationId xmlns:a16="http://schemas.microsoft.com/office/drawing/2014/main" id="{38763264-D8D0-432D-85E7-0DD8C7BE6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409444091"/>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53806485"/>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88894544"/>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15822567"/>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88047166"/>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09151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725099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61014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515520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62189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363866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mage_with_statement">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C24E1D-7E68-48BF-A685-1162607AF1FE}"/>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25400 h 6883400"/>
              <a:gd name="connsiteX1" fmla="*/ 6832600 w 12192000"/>
              <a:gd name="connsiteY1" fmla="*/ 0 h 6883400"/>
              <a:gd name="connsiteX2" fmla="*/ 12192000 w 12192000"/>
              <a:gd name="connsiteY2" fmla="*/ 25400 h 6883400"/>
              <a:gd name="connsiteX3" fmla="*/ 12192000 w 12192000"/>
              <a:gd name="connsiteY3" fmla="*/ 25400 h 6883400"/>
              <a:gd name="connsiteX4" fmla="*/ 12192000 w 12192000"/>
              <a:gd name="connsiteY4" fmla="*/ 6883400 h 6883400"/>
              <a:gd name="connsiteX5" fmla="*/ 0 w 12192000"/>
              <a:gd name="connsiteY5" fmla="*/ 6883400 h 6883400"/>
              <a:gd name="connsiteX6" fmla="*/ 0 w 12192000"/>
              <a:gd name="connsiteY6" fmla="*/ 25400 h 6883400"/>
              <a:gd name="connsiteX0" fmla="*/ 0 w 12192000"/>
              <a:gd name="connsiteY0" fmla="*/ 25400 h 6883400"/>
              <a:gd name="connsiteX1" fmla="*/ 6832600 w 12192000"/>
              <a:gd name="connsiteY1" fmla="*/ 0 h 6883400"/>
              <a:gd name="connsiteX2" fmla="*/ 12192000 w 12192000"/>
              <a:gd name="connsiteY2" fmla="*/ 25400 h 6883400"/>
              <a:gd name="connsiteX3" fmla="*/ 12192000 w 12192000"/>
              <a:gd name="connsiteY3" fmla="*/ 25400 h 6883400"/>
              <a:gd name="connsiteX4" fmla="*/ 12192000 w 12192000"/>
              <a:gd name="connsiteY4" fmla="*/ 6883400 h 6883400"/>
              <a:gd name="connsiteX5" fmla="*/ 0 w 12192000"/>
              <a:gd name="connsiteY5" fmla="*/ 6883400 h 6883400"/>
              <a:gd name="connsiteX6" fmla="*/ 0 w 12192000"/>
              <a:gd name="connsiteY6" fmla="*/ 25400 h 6883400"/>
              <a:gd name="connsiteX0" fmla="*/ 0 w 12192000"/>
              <a:gd name="connsiteY0" fmla="*/ 25400 h 6883400"/>
              <a:gd name="connsiteX1" fmla="*/ 6832600 w 12192000"/>
              <a:gd name="connsiteY1" fmla="*/ 0 h 6883400"/>
              <a:gd name="connsiteX2" fmla="*/ 12192000 w 12192000"/>
              <a:gd name="connsiteY2" fmla="*/ 25400 h 6883400"/>
              <a:gd name="connsiteX3" fmla="*/ 12192000 w 12192000"/>
              <a:gd name="connsiteY3" fmla="*/ 25400 h 6883400"/>
              <a:gd name="connsiteX4" fmla="*/ 12192000 w 12192000"/>
              <a:gd name="connsiteY4" fmla="*/ 6883400 h 6883400"/>
              <a:gd name="connsiteX5" fmla="*/ 0 w 12192000"/>
              <a:gd name="connsiteY5" fmla="*/ 6883400 h 6883400"/>
              <a:gd name="connsiteX6" fmla="*/ 0 w 12192000"/>
              <a:gd name="connsiteY6" fmla="*/ 25400 h 6883400"/>
              <a:gd name="connsiteX0" fmla="*/ 0 w 12192000"/>
              <a:gd name="connsiteY0" fmla="*/ 6883400 h 6883400"/>
              <a:gd name="connsiteX1" fmla="*/ 6832600 w 12192000"/>
              <a:gd name="connsiteY1" fmla="*/ 0 h 6883400"/>
              <a:gd name="connsiteX2" fmla="*/ 12192000 w 12192000"/>
              <a:gd name="connsiteY2" fmla="*/ 25400 h 6883400"/>
              <a:gd name="connsiteX3" fmla="*/ 12192000 w 12192000"/>
              <a:gd name="connsiteY3" fmla="*/ 25400 h 6883400"/>
              <a:gd name="connsiteX4" fmla="*/ 12192000 w 12192000"/>
              <a:gd name="connsiteY4" fmla="*/ 6883400 h 6883400"/>
              <a:gd name="connsiteX5" fmla="*/ 0 w 12192000"/>
              <a:gd name="connsiteY5" fmla="*/ 6883400 h 6883400"/>
              <a:gd name="connsiteX0" fmla="*/ 0 w 12192000"/>
              <a:gd name="connsiteY0" fmla="*/ 6858000 h 6858000"/>
              <a:gd name="connsiteX1" fmla="*/ 6851650 w 12192000"/>
              <a:gd name="connsiteY1" fmla="*/ 3175 h 6858000"/>
              <a:gd name="connsiteX2" fmla="*/ 12192000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6858000"/>
                </a:moveTo>
                <a:lnTo>
                  <a:pt x="6851650" y="3175"/>
                </a:lnTo>
                <a:lnTo>
                  <a:pt x="12192000" y="0"/>
                </a:lnTo>
                <a:lnTo>
                  <a:pt x="12192000" y="0"/>
                </a:lnTo>
                <a:lnTo>
                  <a:pt x="12192000" y="6858000"/>
                </a:lnTo>
                <a:lnTo>
                  <a:pt x="0" y="6858000"/>
                </a:lnTo>
                <a:close/>
              </a:path>
            </a:pathLst>
          </a:custGeom>
          <a:pattFill prst="wdUpDiag">
            <a:fgClr>
              <a:srgbClr val="D9D9D9"/>
            </a:fgClr>
            <a:bgClr>
              <a:schemeClr val="bg1"/>
            </a:bgClr>
          </a:pattFill>
        </p:spPr>
        <p:txBody>
          <a:bodyPr vert="horz" lIns="0" tIns="0" rIns="0" bIns="0" rtlCol="0" anchor="ctr">
            <a:noAutofit/>
          </a:bodyPr>
          <a:lstStyle>
            <a:lvl1pPr algn="r">
              <a:defRPr lang="en-GB" dirty="0"/>
            </a:lvl1pPr>
          </a:lstStyle>
          <a:p>
            <a:pPr lvl="0" algn="ctr"/>
            <a:r>
              <a:rPr lang="en-GB"/>
              <a:t>Click icon to add image</a:t>
            </a: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000" cap="none" spc="0" baseline="0">
                <a:solidFill>
                  <a:schemeClr val="bg1"/>
                </a:solidFill>
              </a:defRPr>
            </a:lvl1pPr>
          </a:lstStyle>
          <a:p>
            <a:r>
              <a:rPr lang="en-GB"/>
              <a:t>Summary text background image</a:t>
            </a:r>
            <a:endParaRPr lang="fr-FR"/>
          </a:p>
        </p:txBody>
      </p:sp>
      <p:pic>
        <p:nvPicPr>
          <p:cNvPr id="7" name="Picture 6" descr="Logo&#10;&#10;Description automatically generated">
            <a:extLst>
              <a:ext uri="{FF2B5EF4-FFF2-40B4-BE49-F238E27FC236}">
                <a16:creationId xmlns:a16="http://schemas.microsoft.com/office/drawing/2014/main" id="{48309F75-6177-4AC5-A428-DB5E64A28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551810658"/>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02746421"/>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34082198"/>
      </p:ext>
    </p:extLst>
  </p:cSld>
  <p:clrMapOvr>
    <a:masterClrMapping/>
  </p:clrMapOvr>
  <p:extLst>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4592776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128779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6158879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773963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4457002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Tree>
    <p:extLst>
      <p:ext uri="{BB962C8B-B14F-4D97-AF65-F5344CB8AC3E}">
        <p14:creationId xmlns:p14="http://schemas.microsoft.com/office/powerpoint/2010/main" val="1686511579"/>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9490349"/>
      </p:ext>
    </p:extLst>
  </p:cSld>
  <p:clrMapOvr>
    <a:masterClrMapping/>
  </p:clrMapOvr>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9007334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85C635-7CDB-4E28-BA80-262EA530CFA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6" name="Picture Placeholder 5">
            <a:extLst>
              <a:ext uri="{FF2B5EF4-FFF2-40B4-BE49-F238E27FC236}">
                <a16:creationId xmlns:a16="http://schemas.microsoft.com/office/drawing/2014/main" id="{ECE5E809-1F49-439C-8A55-BB5E4B4A6343}"/>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wdUpDiag">
            <a:fgClr>
              <a:srgbClr val="D9D9D9"/>
            </a:fgClr>
            <a:bgClr>
              <a:schemeClr val="bg1"/>
            </a:bgClr>
          </a:pattFill>
        </p:spPr>
        <p:txBody>
          <a:bodyPr vert="horz" lIns="0" tIns="0" rIns="0" bIns="0" rtlCol="0" anchor="ctr">
            <a:noAutofit/>
          </a:bodyPr>
          <a:lstStyle>
            <a:lvl1pPr>
              <a:defRPr lang="en-GB"/>
            </a:lvl1pPr>
          </a:lstStyle>
          <a:p>
            <a:pPr lvl="0" algn="ctr"/>
            <a:r>
              <a:rPr lang="en-US"/>
              <a:t>Click icon to add picture</a:t>
            </a:r>
            <a:endParaRPr lang="en-GB"/>
          </a:p>
        </p:txBody>
      </p:sp>
      <p:sp>
        <p:nvSpPr>
          <p:cNvPr id="2" name="Title 1">
            <a:extLst>
              <a:ext uri="{FF2B5EF4-FFF2-40B4-BE49-F238E27FC236}">
                <a16:creationId xmlns:a16="http://schemas.microsoft.com/office/drawing/2014/main" id="{CCF0329B-10BB-461A-AB01-9E9659E82FEF}"/>
              </a:ext>
            </a:extLst>
          </p:cNvPr>
          <p:cNvSpPr>
            <a:spLocks noGrp="1"/>
          </p:cNvSpPr>
          <p:nvPr>
            <p:ph type="title"/>
          </p:nvPr>
        </p:nvSpPr>
        <p:spPr/>
        <p:txBody>
          <a:bodyPr/>
          <a:lstStyle/>
          <a:p>
            <a:r>
              <a:rPr lang="en-US"/>
              <a:t>Click to edit Master title style</a:t>
            </a:r>
            <a:endParaRPr lang="en-GB"/>
          </a:p>
        </p:txBody>
      </p:sp>
      <p:pic>
        <p:nvPicPr>
          <p:cNvPr id="9" name="Picture 8" descr="Logo&#10;&#10;Description automatically generated">
            <a:extLst>
              <a:ext uri="{FF2B5EF4-FFF2-40B4-BE49-F238E27FC236}">
                <a16:creationId xmlns:a16="http://schemas.microsoft.com/office/drawing/2014/main" id="{46973355-6EB5-4CF4-90B0-C8DE143F5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8589701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1210255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496296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135618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3815129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87092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816475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5726925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778478028"/>
      </p:ext>
    </p:extLst>
  </p:cSld>
  <p:clrMapOvr>
    <a:masterClrMapping/>
  </p:clrMapOvr>
  <p:extLst>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255701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2768263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36742113"/>
      </p:ext>
    </p:extLst>
  </p:cSld>
  <p:clrMapOvr>
    <a:masterClrMapping/>
  </p:clrMapOvr>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865022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013800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975196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044352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20781971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9214298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4297422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5805135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Tree>
    <p:extLst>
      <p:ext uri="{BB962C8B-B14F-4D97-AF65-F5344CB8AC3E}">
        <p14:creationId xmlns:p14="http://schemas.microsoft.com/office/powerpoint/2010/main" val="6336354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spTree>
    <p:extLst>
      <p:ext uri="{BB962C8B-B14F-4D97-AF65-F5344CB8AC3E}">
        <p14:creationId xmlns:p14="http://schemas.microsoft.com/office/powerpoint/2010/main" val="1515417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4" name="Picture 13" descr="Logo&#10;&#10;Description automatically generated">
            <a:extLst>
              <a:ext uri="{FF2B5EF4-FFF2-40B4-BE49-F238E27FC236}">
                <a16:creationId xmlns:a16="http://schemas.microsoft.com/office/drawing/2014/main" id="{728AF8F0-66AD-419D-8C0F-8068E5FA00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369949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602315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926989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38350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202225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00488004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8419811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79749785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3902569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217175440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352607878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1" name="Picture 10" descr="Logo&#10;&#10;Description automatically generated">
            <a:extLst>
              <a:ext uri="{FF2B5EF4-FFF2-40B4-BE49-F238E27FC236}">
                <a16:creationId xmlns:a16="http://schemas.microsoft.com/office/drawing/2014/main" id="{0BC1644F-2A39-49F1-88BD-54D748A1083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4837332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973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2032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933454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390118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06259862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4840592"/>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1927272"/>
      </p:ext>
    </p:extLst>
  </p:cSld>
  <p:clrMapOvr>
    <a:masterClrMapping/>
  </p:clrMapOvr>
  <p:extLst>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4243676280"/>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83141170"/>
      </p:ext>
    </p:extLst>
  </p:cSld>
  <p:clrMapOvr>
    <a:masterClrMapping/>
  </p:clrMapOvr>
  <p:extLst>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04992890"/>
      </p:ext>
    </p:extLst>
  </p:cSld>
  <p:clrMapOvr>
    <a:masterClrMapping/>
  </p:clrMapOvr>
  <p:extLst>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1775552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47381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579599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2417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310544465"/>
      </p:ext>
    </p:extLst>
  </p:cSld>
  <p:clrMapOvr>
    <a:masterClrMapping/>
  </p:clrMapOvr>
  <p:extLst>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497707217"/>
      </p:ext>
    </p:extLst>
  </p:cSld>
  <p:clrMapOvr>
    <a:masterClrMapping/>
  </p:clrMapOvr>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67940786"/>
      </p:ext>
    </p:extLst>
  </p:cSld>
  <p:clrMapOvr>
    <a:masterClrMapping/>
  </p:clrMapOvr>
  <p:extLst>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0637242"/>
      </p:ext>
    </p:extLst>
  </p:cSld>
  <p:clrMapOvr>
    <a:masterClrMapping/>
  </p:clrMapOvr>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44545295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696250993"/>
      </p:ext>
    </p:extLst>
  </p:cSld>
  <p:clrMapOvr>
    <a:masterClrMapping/>
  </p:clrMapOvr>
  <p:extLst>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9876529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796588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468180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4" name="Picture 13" descr="Logo&#10;&#10;Description automatically generated">
            <a:extLst>
              <a:ext uri="{FF2B5EF4-FFF2-40B4-BE49-F238E27FC236}">
                <a16:creationId xmlns:a16="http://schemas.microsoft.com/office/drawing/2014/main" id="{E241AB80-E9B8-45C2-BD76-BE79919A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17531575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489394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20" name="Picture 19" descr="Logo&#10;&#10;Description automatically generated">
            <a:extLst>
              <a:ext uri="{FF2B5EF4-FFF2-40B4-BE49-F238E27FC236}">
                <a16:creationId xmlns:a16="http://schemas.microsoft.com/office/drawing/2014/main" id="{51E910DC-29C9-418B-B7A3-E09651D6B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450085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12253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81595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descr="Logo&#10;&#10;Description automatically generated">
            <a:extLst>
              <a:ext uri="{FF2B5EF4-FFF2-40B4-BE49-F238E27FC236}">
                <a16:creationId xmlns:a16="http://schemas.microsoft.com/office/drawing/2014/main" id="{2A4E8C13-F8BA-4C6A-AF0A-A3E2C1304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284768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1689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4" name="Picture 13" descr="Logo&#10;&#10;Description automatically generated">
            <a:extLst>
              <a:ext uri="{FF2B5EF4-FFF2-40B4-BE49-F238E27FC236}">
                <a16:creationId xmlns:a16="http://schemas.microsoft.com/office/drawing/2014/main" id="{FFE85747-94FA-4DEE-B47A-395E4CE5C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Espace réservé du pied de page 4">
            <a:extLst>
              <a:ext uri="{FF2B5EF4-FFF2-40B4-BE49-F238E27FC236}">
                <a16:creationId xmlns:a16="http://schemas.microsoft.com/office/drawing/2014/main" id="{E5CAE37B-EDEC-412A-AF43-19AB59B44D31}"/>
              </a:ext>
            </a:extLst>
          </p:cNvPr>
          <p:cNvSpPr txBox="1">
            <a:spLocks/>
          </p:cNvSpPr>
          <p:nvPr userDrawn="1"/>
        </p:nvSpPr>
        <p:spPr>
          <a:xfrm>
            <a:off x="817200" y="6515735"/>
            <a:ext cx="32188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 </a:t>
            </a:r>
            <a:r>
              <a:rPr lang="en-GB" sz="800">
                <a:solidFill>
                  <a:schemeClr val="bg1"/>
                </a:solidFill>
              </a:rPr>
              <a:t> Ipsos | GSE survey | May 2022| Version 1 | Internal/Client Use Only</a:t>
            </a: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2" orient="horz" pos="1886" userDrawn="1">
          <p15:clr>
            <a:srgbClr val="F26B43"/>
          </p15:clr>
        </p15:guide>
        <p15:guide id="4" orient="horz" pos="3317"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9F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7D04-BE4E-4FBC-9BCC-6338F933A4AE}"/>
              </a:ext>
            </a:extLst>
          </p:cNvPr>
          <p:cNvSpPr>
            <a:spLocks noGrp="1"/>
          </p:cNvSpPr>
          <p:nvPr>
            <p:ph type="title"/>
          </p:nvPr>
        </p:nvSpPr>
        <p:spPr>
          <a:xfrm>
            <a:off x="450000" y="397170"/>
            <a:ext cx="3258400" cy="775597"/>
          </a:xfrm>
        </p:spPr>
        <p:txBody>
          <a:bodyPr/>
          <a:lstStyle>
            <a:lvl1pPr>
              <a:defRPr sz="2800">
                <a:solidFill>
                  <a:schemeClr val="bg1"/>
                </a:solidFill>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7335EDEF-A32C-4375-9A8C-D96A706C558E}"/>
              </a:ext>
            </a:extLst>
          </p:cNvPr>
          <p:cNvSpPr/>
          <p:nvPr userDrawn="1"/>
        </p:nvSpPr>
        <p:spPr>
          <a:xfrm>
            <a:off x="3976688" y="0"/>
            <a:ext cx="82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Slide Number Placeholder 15">
            <a:extLst>
              <a:ext uri="{FF2B5EF4-FFF2-40B4-BE49-F238E27FC236}">
                <a16:creationId xmlns:a16="http://schemas.microsoft.com/office/drawing/2014/main" id="{7B886A63-0AE2-4FD7-BADE-DACCD3607F2B}"/>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5B023F40-D382-46B3-8320-B12D6910E7CB}"/>
              </a:ext>
            </a:extLst>
          </p:cNvPr>
          <p:cNvSpPr txBox="1">
            <a:spLocks/>
          </p:cNvSpPr>
          <p:nvPr userDrawn="1"/>
        </p:nvSpPr>
        <p:spPr>
          <a:xfrm>
            <a:off x="817200" y="6383974"/>
            <a:ext cx="305630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9" name="Picture 8" descr="Logo&#10;&#10;Description automatically generated">
            <a:extLst>
              <a:ext uri="{FF2B5EF4-FFF2-40B4-BE49-F238E27FC236}">
                <a16:creationId xmlns:a16="http://schemas.microsoft.com/office/drawing/2014/main" id="{29F0A0E1-442E-4F19-B16D-10D3121A3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505101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descr="Logo&#10;&#10;Description automatically generated">
            <a:extLst>
              <a:ext uri="{FF2B5EF4-FFF2-40B4-BE49-F238E27FC236}">
                <a16:creationId xmlns:a16="http://schemas.microsoft.com/office/drawing/2014/main" id="{54FC3FF5-171E-4A62-8DCD-47AB6A03B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813151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2" name="TextBox 1">
            <a:extLst>
              <a:ext uri="{FF2B5EF4-FFF2-40B4-BE49-F238E27FC236}">
                <a16:creationId xmlns:a16="http://schemas.microsoft.com/office/drawing/2014/main" id="{4B44B801-02AA-CC85-BE5E-8518714F74A0}"/>
              </a:ext>
            </a:extLst>
          </p:cNvPr>
          <p:cNvSpPr txBox="1"/>
          <p:nvPr userDrawn="1"/>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cxnSp>
        <p:nvCxnSpPr>
          <p:cNvPr id="4" name="Straight Connector 3">
            <a:extLst>
              <a:ext uri="{FF2B5EF4-FFF2-40B4-BE49-F238E27FC236}">
                <a16:creationId xmlns:a16="http://schemas.microsoft.com/office/drawing/2014/main" id="{881CA45E-1217-A0A1-565E-87791637193B}"/>
              </a:ext>
            </a:extLst>
          </p:cNvPr>
          <p:cNvCxnSpPr/>
          <p:nvPr userDrawn="1"/>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6" name="Slide Number Placeholder 15">
            <a:extLst>
              <a:ext uri="{FF2B5EF4-FFF2-40B4-BE49-F238E27FC236}">
                <a16:creationId xmlns:a16="http://schemas.microsoft.com/office/drawing/2014/main" id="{B2DE3147-94D2-58B2-8E8E-E161DDF6A412}"/>
              </a:ext>
            </a:extLst>
          </p:cNvPr>
          <p:cNvSpPr txBox="1">
            <a:spLocks/>
          </p:cNvSpPr>
          <p:nvPr userDrawn="1"/>
        </p:nvSpPr>
        <p:spPr>
          <a:xfrm>
            <a:off x="12039815" y="6456283"/>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333577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609600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450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449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7246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6292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6291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000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2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0" name="Picture 9" descr="Logo&#10;&#10;Description automatically generated">
            <a:extLst>
              <a:ext uri="{FF2B5EF4-FFF2-40B4-BE49-F238E27FC236}">
                <a16:creationId xmlns:a16="http://schemas.microsoft.com/office/drawing/2014/main" id="{D5880E40-D112-4F94-A799-6969C60285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047126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Internal/Client Use Only | Strictly Confidential</a:t>
            </a:r>
          </a:p>
        </p:txBody>
      </p:sp>
    </p:spTree>
    <p:extLst>
      <p:ext uri="{BB962C8B-B14F-4D97-AF65-F5344CB8AC3E}">
        <p14:creationId xmlns:p14="http://schemas.microsoft.com/office/powerpoint/2010/main" val="3814926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E776469B-829D-4BB9-A3ED-562F5B5026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19598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75663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0" name="Picture 9" descr="Logo&#10;&#10;Description automatically generated">
            <a:extLst>
              <a:ext uri="{FF2B5EF4-FFF2-40B4-BE49-F238E27FC236}">
                <a16:creationId xmlns:a16="http://schemas.microsoft.com/office/drawing/2014/main" id="{E28CAC80-9963-4F5A-945B-A2B390F71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13900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0" name="Picture 9" descr="Logo&#10;&#10;Description automatically generated">
            <a:extLst>
              <a:ext uri="{FF2B5EF4-FFF2-40B4-BE49-F238E27FC236}">
                <a16:creationId xmlns:a16="http://schemas.microsoft.com/office/drawing/2014/main" id="{47377ED4-228E-4124-A3C4-5EA8B179E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718147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5" name="Picture 14" descr="Logo&#10;&#10;Description automatically generated">
            <a:extLst>
              <a:ext uri="{FF2B5EF4-FFF2-40B4-BE49-F238E27FC236}">
                <a16:creationId xmlns:a16="http://schemas.microsoft.com/office/drawing/2014/main" id="{9E4B1BE3-0117-405B-93BD-C9300F458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70437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4551365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5" name="Picture 14" descr="Logo&#10;&#10;Description automatically generated">
            <a:extLst>
              <a:ext uri="{FF2B5EF4-FFF2-40B4-BE49-F238E27FC236}">
                <a16:creationId xmlns:a16="http://schemas.microsoft.com/office/drawing/2014/main" id="{1DC0FDBE-8454-493A-B336-1DC5C9845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5899317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2207824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pic>
        <p:nvPicPr>
          <p:cNvPr id="10" name="Picture 9" descr="Logo&#10;&#10;Description automatically generated">
            <a:extLst>
              <a:ext uri="{FF2B5EF4-FFF2-40B4-BE49-F238E27FC236}">
                <a16:creationId xmlns:a16="http://schemas.microsoft.com/office/drawing/2014/main" id="{6EF0265E-A9BC-48D9-AB12-0372C6F85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2128827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89241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descr="Logo&#10;&#10;Description automatically generated">
            <a:extLst>
              <a:ext uri="{FF2B5EF4-FFF2-40B4-BE49-F238E27FC236}">
                <a16:creationId xmlns:a16="http://schemas.microsoft.com/office/drawing/2014/main" id="{41D850A5-DE27-473A-826A-2004F5415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6888136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3099685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4" name="Picture 13" descr="Logo&#10;&#10;Description automatically generated">
            <a:extLst>
              <a:ext uri="{FF2B5EF4-FFF2-40B4-BE49-F238E27FC236}">
                <a16:creationId xmlns:a16="http://schemas.microsoft.com/office/drawing/2014/main" id="{3661B916-C5EC-46C7-B285-BCC35E32A5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044540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76466A-5AA8-4586-A38B-59ED6E9039F2}"/>
              </a:ext>
            </a:extLst>
          </p:cNvPr>
          <p:cNvSpPr/>
          <p:nvPr userDrawn="1"/>
        </p:nvSpPr>
        <p:spPr>
          <a:xfrm>
            <a:off x="2253007" y="0"/>
            <a:ext cx="9938994" cy="6858000"/>
          </a:xfrm>
          <a:prstGeom prst="rect">
            <a:avLst/>
          </a:prstGeom>
          <a:gradFill flip="none" rotWithShape="1">
            <a:gsLst>
              <a:gs pos="21000">
                <a:schemeClr val="tx1">
                  <a:alpha val="0"/>
                </a:schemeClr>
              </a:gs>
              <a:gs pos="100000">
                <a:schemeClr val="tx1">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2" name="Picture 11" descr="Logo&#10;&#10;Description automatically generated">
            <a:extLst>
              <a:ext uri="{FF2B5EF4-FFF2-40B4-BE49-F238E27FC236}">
                <a16:creationId xmlns:a16="http://schemas.microsoft.com/office/drawing/2014/main" id="{8D716144-CECC-4811-B9BB-D075346CCD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4" name="Espace réservé du pied de page 4">
            <a:extLst>
              <a:ext uri="{FF2B5EF4-FFF2-40B4-BE49-F238E27FC236}">
                <a16:creationId xmlns:a16="http://schemas.microsoft.com/office/drawing/2014/main" id="{DDA3B2D3-280F-452C-98B0-9D0C60725CAE}"/>
              </a:ext>
            </a:extLst>
          </p:cNvPr>
          <p:cNvSpPr txBox="1">
            <a:spLocks/>
          </p:cNvSpPr>
          <p:nvPr userDrawn="1"/>
        </p:nvSpPr>
        <p:spPr>
          <a:xfrm>
            <a:off x="817200" y="6515735"/>
            <a:ext cx="32188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rPr>
              <a:t>© </a:t>
            </a:r>
            <a:r>
              <a:rPr lang="en-GB" sz="800">
                <a:solidFill>
                  <a:schemeClr val="bg1"/>
                </a:solidFill>
              </a:rPr>
              <a:t> Ipsos | GSE survey | May 2022| Version 1 | Internal/Client Use Only</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7871102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22" name="Picture 21" descr="Logo&#10;&#10;Description automatically generated">
            <a:extLst>
              <a:ext uri="{FF2B5EF4-FFF2-40B4-BE49-F238E27FC236}">
                <a16:creationId xmlns:a16="http://schemas.microsoft.com/office/drawing/2014/main" id="{28EC5066-B76E-43B0-A4B4-FCA28BBA6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07037002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1148909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7" name="Picture 16" descr="Logo&#10;&#10;Description automatically generated">
            <a:extLst>
              <a:ext uri="{FF2B5EF4-FFF2-40B4-BE49-F238E27FC236}">
                <a16:creationId xmlns:a16="http://schemas.microsoft.com/office/drawing/2014/main" id="{316B34C3-8543-47F5-BC05-95AFF621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10170638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169885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9" name="Picture 18" descr="Logo&#10;&#10;Description automatically generated">
            <a:extLst>
              <a:ext uri="{FF2B5EF4-FFF2-40B4-BE49-F238E27FC236}">
                <a16:creationId xmlns:a16="http://schemas.microsoft.com/office/drawing/2014/main" id="{7506137E-7CDC-4C1C-8B8D-86C7F6D1C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34140492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37542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Logo&#10;&#10;Description automatically generated">
            <a:extLst>
              <a:ext uri="{FF2B5EF4-FFF2-40B4-BE49-F238E27FC236}">
                <a16:creationId xmlns:a16="http://schemas.microsoft.com/office/drawing/2014/main" id="{7AFE9DAA-3BB3-48AF-98BF-B91051601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19169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8410787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tx2"/>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2"/>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B6D19EEA-753C-4661-8187-017109DE6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490885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 name="Slide Number Placeholder 15">
            <a:extLst>
              <a:ext uri="{FF2B5EF4-FFF2-40B4-BE49-F238E27FC236}">
                <a16:creationId xmlns:a16="http://schemas.microsoft.com/office/drawing/2014/main" id="{2C4D838E-E9F3-6697-94B7-F18BA226A610}"/>
              </a:ext>
            </a:extLst>
          </p:cNvPr>
          <p:cNvSpPr>
            <a:spLocks noGrp="1"/>
          </p:cNvSpPr>
          <p:nvPr>
            <p:ph type="sldNum" sz="quarter" idx="4"/>
          </p:nvPr>
        </p:nvSpPr>
        <p:spPr>
          <a:xfrm>
            <a:off x="11887630" y="6456283"/>
            <a:ext cx="304370" cy="365125"/>
          </a:xfrm>
          <a:prstGeom prst="rect">
            <a:avLst/>
          </a:prstGeom>
        </p:spPr>
        <p:txBody>
          <a:bodyPr vert="horz" wrap="none" lIns="0" tIns="0" rIns="0" bIns="0" rtlCol="0" anchor="b"/>
          <a:lstStyle>
            <a:lvl1pPr algn="l">
              <a:defRPr lang="en-GB" sz="900" b="0" smtClean="0">
                <a:solidFill>
                  <a:schemeClr val="tx1"/>
                </a:solidFill>
                <a:latin typeface="+mj-lt"/>
              </a:defRPr>
            </a:lvl1pPr>
          </a:lstStyle>
          <a:p>
            <a:fld id="{D61AABEC-672F-4B68-B914-690DA978312C}" type="slidenum">
              <a:rPr lang="en-GB" smtClean="0"/>
              <a:pPr/>
              <a:t>‹#›</a:t>
            </a:fld>
            <a:r>
              <a:rPr lang="en-GB"/>
              <a:t> </a:t>
            </a:r>
          </a:p>
        </p:txBody>
      </p:sp>
      <p:sp>
        <p:nvSpPr>
          <p:cNvPr id="3" name="TextBox 2">
            <a:extLst>
              <a:ext uri="{FF2B5EF4-FFF2-40B4-BE49-F238E27FC236}">
                <a16:creationId xmlns:a16="http://schemas.microsoft.com/office/drawing/2014/main" id="{0F06425F-6600-28E6-4206-54186B9052B0}"/>
              </a:ext>
            </a:extLst>
          </p:cNvPr>
          <p:cNvSpPr txBox="1"/>
          <p:nvPr userDrawn="1"/>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cxnSp>
        <p:nvCxnSpPr>
          <p:cNvPr id="4" name="Straight Connector 3">
            <a:extLst>
              <a:ext uri="{FF2B5EF4-FFF2-40B4-BE49-F238E27FC236}">
                <a16:creationId xmlns:a16="http://schemas.microsoft.com/office/drawing/2014/main" id="{1AE8B18E-91EC-333F-89D3-42FF8F458ED5}"/>
              </a:ext>
            </a:extLst>
          </p:cNvPr>
          <p:cNvCxnSpPr/>
          <p:nvPr userDrawn="1"/>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9" name="Picture 8" descr="Logo&#10;&#10;Description automatically generated">
            <a:extLst>
              <a:ext uri="{FF2B5EF4-FFF2-40B4-BE49-F238E27FC236}">
                <a16:creationId xmlns:a16="http://schemas.microsoft.com/office/drawing/2014/main" id="{687406C1-3751-4A08-835F-772630976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FB80C580-B78A-4814-AD0B-D7CEF09EF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489269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61B4AEB6-9534-4547-9209-8F9066DA3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6309217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92781395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228060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8552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GSE survey wave 1 | November 2020 | Version 1 | Internal/Client Use Only</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180860313"/>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04973667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434869296"/>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3789315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11887630" y="6432645"/>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58091840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876939848"/>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809531969"/>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28254326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14157952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13556015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54661124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7195762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93477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6687934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2" name="Picture 11" descr="Logo&#10;&#10;Description automatically generated">
            <a:extLst>
              <a:ext uri="{FF2B5EF4-FFF2-40B4-BE49-F238E27FC236}">
                <a16:creationId xmlns:a16="http://schemas.microsoft.com/office/drawing/2014/main" id="{784A819D-FCED-47F2-8858-1A858EC24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72680062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1325111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0258096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1753347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2836614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61123434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779570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04538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52092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539748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7168244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0.xml"/><Relationship Id="rId21" Type="http://schemas.openxmlformats.org/officeDocument/2006/relationships/slideLayout" Target="../slideLayouts/slideLayout95.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16" Type="http://schemas.openxmlformats.org/officeDocument/2006/relationships/slideLayout" Target="../slideLayouts/slideLayout9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74" Type="http://schemas.openxmlformats.org/officeDocument/2006/relationships/slideLayout" Target="../slideLayouts/slideLayout148.xml"/><Relationship Id="rId79" Type="http://schemas.openxmlformats.org/officeDocument/2006/relationships/theme" Target="../theme/theme2.xml"/><Relationship Id="rId5" Type="http://schemas.openxmlformats.org/officeDocument/2006/relationships/slideLayout" Target="../slideLayouts/slideLayout79.xml"/><Relationship Id="rId61" Type="http://schemas.openxmlformats.org/officeDocument/2006/relationships/slideLayout" Target="../slideLayouts/slideLayout135.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77" Type="http://schemas.openxmlformats.org/officeDocument/2006/relationships/slideLayout" Target="../slideLayouts/slideLayout151.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80" Type="http://schemas.openxmlformats.org/officeDocument/2006/relationships/image" Target="../media/image3.emf"/><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slideLayout" Target="../slideLayouts/slideLayout144.xml"/><Relationship Id="rId75" Type="http://schemas.openxmlformats.org/officeDocument/2006/relationships/slideLayout" Target="../slideLayouts/slideLayout149.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73" Type="http://schemas.openxmlformats.org/officeDocument/2006/relationships/slideLayout" Target="../slideLayouts/slideLayout147.xml"/><Relationship Id="rId78" Type="http://schemas.openxmlformats.org/officeDocument/2006/relationships/slideLayout" Target="../slideLayouts/slideLayout152.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 Id="rId34" Type="http://schemas.openxmlformats.org/officeDocument/2006/relationships/slideLayout" Target="../slideLayouts/slideLayout108.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6" Type="http://schemas.openxmlformats.org/officeDocument/2006/relationships/slideLayout" Target="../slideLayouts/slideLayout150.xml"/><Relationship Id="rId7" Type="http://schemas.openxmlformats.org/officeDocument/2006/relationships/slideLayout" Target="../slideLayouts/slideLayout81.xml"/><Relationship Id="rId71" Type="http://schemas.openxmlformats.org/officeDocument/2006/relationships/slideLayout" Target="../slideLayouts/slideLayout145.xml"/><Relationship Id="rId2" Type="http://schemas.openxmlformats.org/officeDocument/2006/relationships/slideLayout" Target="../slideLayouts/slideLayout76.xml"/><Relationship Id="rId29"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16" Type="http://schemas.openxmlformats.org/officeDocument/2006/relationships/slideLayout" Target="../slideLayouts/slideLayout16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74" Type="http://schemas.openxmlformats.org/officeDocument/2006/relationships/slideLayout" Target="../slideLayouts/slideLayout226.xml"/><Relationship Id="rId79" Type="http://schemas.openxmlformats.org/officeDocument/2006/relationships/theme" Target="../theme/theme3.xml"/><Relationship Id="rId5" Type="http://schemas.openxmlformats.org/officeDocument/2006/relationships/slideLayout" Target="../slideLayouts/slideLayout157.xml"/><Relationship Id="rId61" Type="http://schemas.openxmlformats.org/officeDocument/2006/relationships/slideLayout" Target="../slideLayouts/slideLayout213.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77" Type="http://schemas.openxmlformats.org/officeDocument/2006/relationships/slideLayout" Target="../slideLayouts/slideLayout229.xml"/><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80" Type="http://schemas.openxmlformats.org/officeDocument/2006/relationships/image" Target="../media/image3.emf"/><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slideLayout" Target="../slideLayouts/slideLayout227.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slideLayout" Target="../slideLayouts/slideLayout225.xml"/><Relationship Id="rId78" Type="http://schemas.openxmlformats.org/officeDocument/2006/relationships/slideLayout" Target="../slideLayouts/slideLayout230.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 Id="rId34" Type="http://schemas.openxmlformats.org/officeDocument/2006/relationships/slideLayout" Target="../slideLayouts/slideLayout186.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76" Type="http://schemas.openxmlformats.org/officeDocument/2006/relationships/slideLayout" Target="../slideLayouts/slideLayout228.xml"/><Relationship Id="rId7" Type="http://schemas.openxmlformats.org/officeDocument/2006/relationships/slideLayout" Target="../slideLayouts/slideLayout159.xml"/><Relationship Id="rId71" Type="http://schemas.openxmlformats.org/officeDocument/2006/relationships/slideLayout" Target="../slideLayouts/slideLayout223.xml"/><Relationship Id="rId2" Type="http://schemas.openxmlformats.org/officeDocument/2006/relationships/slideLayout" Target="../slideLayouts/slideLayout154.xml"/><Relationship Id="rId29" Type="http://schemas.openxmlformats.org/officeDocument/2006/relationships/slideLayout" Target="../slideLayouts/slideLayout1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4.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67.xml"/><Relationship Id="rId21" Type="http://schemas.openxmlformats.org/officeDocument/2006/relationships/slideLayout" Target="../slideLayouts/slideLayout262.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63" Type="http://schemas.openxmlformats.org/officeDocument/2006/relationships/slideLayout" Target="../slideLayouts/slideLayout304.xml"/><Relationship Id="rId68" Type="http://schemas.openxmlformats.org/officeDocument/2006/relationships/slideLayout" Target="../slideLayouts/slideLayout309.xml"/><Relationship Id="rId16" Type="http://schemas.openxmlformats.org/officeDocument/2006/relationships/slideLayout" Target="../slideLayouts/slideLayout25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66" Type="http://schemas.openxmlformats.org/officeDocument/2006/relationships/slideLayout" Target="../slideLayouts/slideLayout307.xml"/><Relationship Id="rId74" Type="http://schemas.openxmlformats.org/officeDocument/2006/relationships/slideLayout" Target="../slideLayouts/slideLayout315.xml"/><Relationship Id="rId79" Type="http://schemas.openxmlformats.org/officeDocument/2006/relationships/theme" Target="../theme/theme5.xml"/><Relationship Id="rId5" Type="http://schemas.openxmlformats.org/officeDocument/2006/relationships/slideLayout" Target="../slideLayouts/slideLayout246.xml"/><Relationship Id="rId61" Type="http://schemas.openxmlformats.org/officeDocument/2006/relationships/slideLayout" Target="../slideLayouts/slideLayout302.xml"/><Relationship Id="rId19" Type="http://schemas.openxmlformats.org/officeDocument/2006/relationships/slideLayout" Target="../slideLayouts/slideLayout26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64" Type="http://schemas.openxmlformats.org/officeDocument/2006/relationships/slideLayout" Target="../slideLayouts/slideLayout305.xml"/><Relationship Id="rId69" Type="http://schemas.openxmlformats.org/officeDocument/2006/relationships/slideLayout" Target="../slideLayouts/slideLayout310.xml"/><Relationship Id="rId77" Type="http://schemas.openxmlformats.org/officeDocument/2006/relationships/slideLayout" Target="../slideLayouts/slideLayout318.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72" Type="http://schemas.openxmlformats.org/officeDocument/2006/relationships/slideLayout" Target="../slideLayouts/slideLayout313.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slideLayout" Target="../slideLayouts/slideLayout300.xml"/><Relationship Id="rId67" Type="http://schemas.openxmlformats.org/officeDocument/2006/relationships/slideLayout" Target="../slideLayouts/slideLayout308.xml"/><Relationship Id="rId20" Type="http://schemas.openxmlformats.org/officeDocument/2006/relationships/slideLayout" Target="../slideLayouts/slideLayout261.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slideLayout" Target="../slideLayouts/slideLayout303.xml"/><Relationship Id="rId70" Type="http://schemas.openxmlformats.org/officeDocument/2006/relationships/slideLayout" Target="../slideLayouts/slideLayout311.xml"/><Relationship Id="rId75" Type="http://schemas.openxmlformats.org/officeDocument/2006/relationships/slideLayout" Target="../slideLayouts/slideLayout316.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10" Type="http://schemas.openxmlformats.org/officeDocument/2006/relationships/slideLayout" Target="../slideLayouts/slideLayout251.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slideLayout" Target="../slideLayouts/slideLayout301.xml"/><Relationship Id="rId65" Type="http://schemas.openxmlformats.org/officeDocument/2006/relationships/slideLayout" Target="../slideLayouts/slideLayout306.xml"/><Relationship Id="rId73" Type="http://schemas.openxmlformats.org/officeDocument/2006/relationships/slideLayout" Target="../slideLayouts/slideLayout314.xml"/><Relationship Id="rId78" Type="http://schemas.openxmlformats.org/officeDocument/2006/relationships/slideLayout" Target="../slideLayouts/slideLayout319.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9" Type="http://schemas.openxmlformats.org/officeDocument/2006/relationships/slideLayout" Target="../slideLayouts/slideLayout280.xml"/><Relationship Id="rId34" Type="http://schemas.openxmlformats.org/officeDocument/2006/relationships/slideLayout" Target="../slideLayouts/slideLayout275.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6" Type="http://schemas.openxmlformats.org/officeDocument/2006/relationships/slideLayout" Target="../slideLayouts/slideLayout317.xml"/><Relationship Id="rId7" Type="http://schemas.openxmlformats.org/officeDocument/2006/relationships/slideLayout" Target="../slideLayouts/slideLayout248.xml"/><Relationship Id="rId71" Type="http://schemas.openxmlformats.org/officeDocument/2006/relationships/slideLayout" Target="../slideLayouts/slideLayout312.xml"/><Relationship Id="rId2" Type="http://schemas.openxmlformats.org/officeDocument/2006/relationships/slideLayout" Target="../slideLayouts/slideLayout243.xml"/><Relationship Id="rId29" Type="http://schemas.openxmlformats.org/officeDocument/2006/relationships/slideLayout" Target="../slideLayouts/slideLayout2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11887630" y="6456283"/>
            <a:ext cx="304370" cy="365125"/>
          </a:xfrm>
          <a:prstGeom prst="rect">
            <a:avLst/>
          </a:prstGeom>
        </p:spPr>
        <p:txBody>
          <a:bodyPr vert="horz" wrap="none" lIns="0" tIns="0" rIns="0" bIns="0" rtlCol="0" anchor="b"/>
          <a:lstStyle>
            <a:lvl1pPr algn="l">
              <a:defRPr lang="en-GB" sz="900" b="0" smtClean="0">
                <a:solidFill>
                  <a:schemeClr val="tx1"/>
                </a:solidFill>
                <a:latin typeface="+mj-lt"/>
              </a:defRPr>
            </a:lvl1pPr>
          </a:lstStyle>
          <a:p>
            <a:fld id="{D61AABEC-672F-4B68-B914-690DA978312C}" type="slidenum">
              <a:rPr lang="en-GB" smtClean="0"/>
              <a:pPr/>
              <a:t>‹#›</a:t>
            </a:fld>
            <a:r>
              <a:rPr lang="en-GB"/>
              <a:t> </a:t>
            </a:r>
          </a:p>
        </p:txBody>
      </p:sp>
      <p:sp>
        <p:nvSpPr>
          <p:cNvPr id="4" name="TextBox 3">
            <a:extLst>
              <a:ext uri="{FF2B5EF4-FFF2-40B4-BE49-F238E27FC236}">
                <a16:creationId xmlns:a16="http://schemas.microsoft.com/office/drawing/2014/main" id="{063F7EAD-214F-BBEC-C62D-9D19A00A6AE3}"/>
              </a:ext>
            </a:extLst>
          </p:cNvPr>
          <p:cNvSpPr txBox="1"/>
          <p:nvPr userDrawn="1"/>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cxnSp>
        <p:nvCxnSpPr>
          <p:cNvPr id="5" name="Straight Connector 4">
            <a:extLst>
              <a:ext uri="{FF2B5EF4-FFF2-40B4-BE49-F238E27FC236}">
                <a16:creationId xmlns:a16="http://schemas.microsoft.com/office/drawing/2014/main" id="{5DA77F88-87BD-09D2-8C0E-ADA3C43D6935}"/>
              </a:ext>
            </a:extLst>
          </p:cNvPr>
          <p:cNvCxnSpPr/>
          <p:nvPr userDrawn="1"/>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844" r:id="rId1"/>
    <p:sldLayoutId id="2147483853" r:id="rId2"/>
    <p:sldLayoutId id="2147483943" r:id="rId3"/>
    <p:sldLayoutId id="2147483649" r:id="rId4"/>
    <p:sldLayoutId id="2147483663" r:id="rId5"/>
    <p:sldLayoutId id="2147483763" r:id="rId6"/>
    <p:sldLayoutId id="2147483683" r:id="rId7"/>
    <p:sldLayoutId id="2147483650" r:id="rId8"/>
    <p:sldLayoutId id="2147483771" r:id="rId9"/>
    <p:sldLayoutId id="2147483791" r:id="rId10"/>
    <p:sldLayoutId id="2147483898" r:id="rId11"/>
    <p:sldLayoutId id="2147483773" r:id="rId12"/>
    <p:sldLayoutId id="2147483899" r:id="rId13"/>
    <p:sldLayoutId id="2147483846" r:id="rId14"/>
    <p:sldLayoutId id="2147483900" r:id="rId15"/>
    <p:sldLayoutId id="2147483787" r:id="rId16"/>
    <p:sldLayoutId id="2147483901" r:id="rId17"/>
    <p:sldLayoutId id="2147483778" r:id="rId18"/>
    <p:sldLayoutId id="2147483902" r:id="rId19"/>
    <p:sldLayoutId id="2147483790" r:id="rId20"/>
    <p:sldLayoutId id="2147483903" r:id="rId21"/>
    <p:sldLayoutId id="2147483847" r:id="rId22"/>
    <p:sldLayoutId id="2147483904" r:id="rId23"/>
    <p:sldLayoutId id="2147483793" r:id="rId24"/>
    <p:sldLayoutId id="2147483849" r:id="rId25"/>
    <p:sldLayoutId id="2147483950" r:id="rId26"/>
    <p:sldLayoutId id="2147483952" r:id="rId27"/>
    <p:sldLayoutId id="2147483779" r:id="rId28"/>
    <p:sldLayoutId id="2147483883" r:id="rId29"/>
    <p:sldLayoutId id="2147483856" r:id="rId30"/>
    <p:sldLayoutId id="2147483919" r:id="rId31"/>
    <p:sldLayoutId id="2147483917" r:id="rId32"/>
    <p:sldLayoutId id="2147483918" r:id="rId33"/>
    <p:sldLayoutId id="2147483890" r:id="rId34"/>
    <p:sldLayoutId id="2147483788" r:id="rId35"/>
    <p:sldLayoutId id="2147483913" r:id="rId36"/>
    <p:sldLayoutId id="2147483852" r:id="rId37"/>
    <p:sldLayoutId id="2147483895" r:id="rId38"/>
    <p:sldLayoutId id="2147483851" r:id="rId39"/>
    <p:sldLayoutId id="2147483951" r:id="rId40"/>
    <p:sldLayoutId id="2147483896" r:id="rId41"/>
    <p:sldLayoutId id="2147483794" r:id="rId42"/>
    <p:sldLayoutId id="2147483948" r:id="rId43"/>
    <p:sldLayoutId id="2147483949" r:id="rId44"/>
    <p:sldLayoutId id="2147483860" r:id="rId45"/>
    <p:sldLayoutId id="2147483938" r:id="rId46"/>
    <p:sldLayoutId id="2147483939" r:id="rId47"/>
    <p:sldLayoutId id="2147483795" r:id="rId48"/>
    <p:sldLayoutId id="2147483944" r:id="rId49"/>
    <p:sldLayoutId id="2147483946" r:id="rId50"/>
    <p:sldLayoutId id="2147483947" r:id="rId51"/>
    <p:sldLayoutId id="2147483911" r:id="rId52"/>
    <p:sldLayoutId id="2147483912" r:id="rId53"/>
    <p:sldLayoutId id="2147483921" r:id="rId54"/>
    <p:sldLayoutId id="2147483922" r:id="rId55"/>
    <p:sldLayoutId id="2147483910" r:id="rId56"/>
    <p:sldLayoutId id="2147483894" r:id="rId57"/>
    <p:sldLayoutId id="2147483915" r:id="rId58"/>
    <p:sldLayoutId id="2147483916" r:id="rId59"/>
    <p:sldLayoutId id="2147483887" r:id="rId60"/>
    <p:sldLayoutId id="2147483781" r:id="rId61"/>
    <p:sldLayoutId id="2147483888" r:id="rId62"/>
    <p:sldLayoutId id="2147483876" r:id="rId63"/>
    <p:sldLayoutId id="2147483889" r:id="rId64"/>
    <p:sldLayoutId id="2147483868" r:id="rId65"/>
    <p:sldLayoutId id="2147483940" r:id="rId66"/>
    <p:sldLayoutId id="2147483941" r:id="rId67"/>
    <p:sldLayoutId id="2147483885" r:id="rId68"/>
    <p:sldLayoutId id="2147483861" r:id="rId69"/>
    <p:sldLayoutId id="2147483695" r:id="rId70"/>
    <p:sldLayoutId id="2147483720" r:id="rId71"/>
    <p:sldLayoutId id="2147483671" r:id="rId72"/>
    <p:sldLayoutId id="2147483854" r:id="rId73"/>
    <p:sldLayoutId id="2147484032" r:id="rId74"/>
  </p:sldLayoutIdLst>
  <p:hf hdr="0" ftr="0" dt="0"/>
  <p:txStyles>
    <p:title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481" userDrawn="1">
          <p15:clr>
            <a:srgbClr val="5ACBF0"/>
          </p15:clr>
        </p15:guide>
        <p15:guide id="20" orient="horz" pos="686" userDrawn="1">
          <p15:clr>
            <a:srgbClr val="F26B43"/>
          </p15:clr>
        </p15:guide>
        <p15:guide id="21" orient="horz" pos="111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80" cstate="hqprint">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8" name="Espace réservé du pied de page 4">
            <a:extLst>
              <a:ext uri="{FF2B5EF4-FFF2-40B4-BE49-F238E27FC236}">
                <a16:creationId xmlns:a16="http://schemas.microsoft.com/office/drawing/2014/main" id="{8E98C540-9012-4169-82BC-9242BCB423BA}"/>
              </a:ext>
            </a:extLst>
          </p:cNvPr>
          <p:cNvSpPr txBox="1">
            <a:spLocks/>
          </p:cNvSpPr>
          <p:nvPr userDrawn="1"/>
        </p:nvSpPr>
        <p:spPr>
          <a:xfrm>
            <a:off x="817200" y="6515735"/>
            <a:ext cx="1330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1"/>
                </a:solidFill>
              </a:rPr>
              <a:t>© </a:t>
            </a:r>
            <a:r>
              <a:rPr lang="en-GB" sz="800">
                <a:solidFill>
                  <a:schemeClr val="tx1"/>
                </a:solidFill>
              </a:rPr>
              <a:t> </a:t>
            </a:r>
          </a:p>
        </p:txBody>
      </p:sp>
      <p:sp>
        <p:nvSpPr>
          <p:cNvPr id="9" name="Espace réservé du pied de page 4">
            <a:extLst>
              <a:ext uri="{FF2B5EF4-FFF2-40B4-BE49-F238E27FC236}">
                <a16:creationId xmlns:a16="http://schemas.microsoft.com/office/drawing/2014/main" id="{36F65E6B-78C7-4B4D-AC5F-8CAD0E8AF552}"/>
              </a:ext>
            </a:extLst>
          </p:cNvPr>
          <p:cNvSpPr txBox="1">
            <a:spLocks/>
          </p:cNvSpPr>
          <p:nvPr userDrawn="1"/>
        </p:nvSpPr>
        <p:spPr>
          <a:xfrm>
            <a:off x="817200" y="6515735"/>
            <a:ext cx="32300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1"/>
                </a:solidFill>
              </a:rPr>
              <a:t>© </a:t>
            </a:r>
            <a:r>
              <a:rPr lang="en-GB" sz="800">
                <a:solidFill>
                  <a:schemeClr val="tx1"/>
                </a:solidFill>
              </a:rPr>
              <a:t> Ipsos | GSE survey | April 2022| Version 1 | Internal/Client Use Only</a:t>
            </a:r>
          </a:p>
        </p:txBody>
      </p:sp>
    </p:spTree>
    <p:extLst>
      <p:ext uri="{BB962C8B-B14F-4D97-AF65-F5344CB8AC3E}">
        <p14:creationId xmlns:p14="http://schemas.microsoft.com/office/powerpoint/2010/main" val="103023656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 id="2147483991" r:id="rId38"/>
    <p:sldLayoutId id="2147483992" r:id="rId39"/>
    <p:sldLayoutId id="2147483993" r:id="rId40"/>
    <p:sldLayoutId id="2147483994" r:id="rId41"/>
    <p:sldLayoutId id="2147483995" r:id="rId42"/>
    <p:sldLayoutId id="2147483996" r:id="rId43"/>
    <p:sldLayoutId id="2147483997" r:id="rId44"/>
    <p:sldLayoutId id="2147483998" r:id="rId45"/>
    <p:sldLayoutId id="2147483999" r:id="rId46"/>
    <p:sldLayoutId id="2147484000" r:id="rId47"/>
    <p:sldLayoutId id="2147484001" r:id="rId48"/>
    <p:sldLayoutId id="2147484002" r:id="rId49"/>
    <p:sldLayoutId id="2147484003" r:id="rId50"/>
    <p:sldLayoutId id="2147484004" r:id="rId51"/>
    <p:sldLayoutId id="2147484005" r:id="rId52"/>
    <p:sldLayoutId id="2147484006" r:id="rId53"/>
    <p:sldLayoutId id="2147484007" r:id="rId54"/>
    <p:sldLayoutId id="2147484008" r:id="rId55"/>
    <p:sldLayoutId id="2147484009" r:id="rId56"/>
    <p:sldLayoutId id="2147484010" r:id="rId57"/>
    <p:sldLayoutId id="2147484011" r:id="rId58"/>
    <p:sldLayoutId id="2147484012" r:id="rId59"/>
    <p:sldLayoutId id="2147484013" r:id="rId60"/>
    <p:sldLayoutId id="2147484014" r:id="rId61"/>
    <p:sldLayoutId id="2147484015" r:id="rId62"/>
    <p:sldLayoutId id="2147484016" r:id="rId63"/>
    <p:sldLayoutId id="2147484017" r:id="rId64"/>
    <p:sldLayoutId id="2147484018" r:id="rId65"/>
    <p:sldLayoutId id="2147484019" r:id="rId66"/>
    <p:sldLayoutId id="2147484020" r:id="rId67"/>
    <p:sldLayoutId id="2147484021" r:id="rId68"/>
    <p:sldLayoutId id="2147484022" r:id="rId69"/>
    <p:sldLayoutId id="2147484023" r:id="rId70"/>
    <p:sldLayoutId id="2147484024" r:id="rId71"/>
    <p:sldLayoutId id="2147484025" r:id="rId72"/>
    <p:sldLayoutId id="2147484026" r:id="rId73"/>
    <p:sldLayoutId id="2147484027" r:id="rId74"/>
    <p:sldLayoutId id="2147484028" r:id="rId75"/>
    <p:sldLayoutId id="2147484029" r:id="rId76"/>
    <p:sldLayoutId id="2147484030" r:id="rId77"/>
    <p:sldLayoutId id="2147484031"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724221"/>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rotWithShape="1">
          <a:blip r:embed="rId80" cstate="email">
            <a:extLst>
              <a:ext uri="{28A0092B-C50C-407E-A947-70E740481C1C}">
                <a14:useLocalDpi xmlns:a14="http://schemas.microsoft.com/office/drawing/2010/main"/>
              </a:ext>
            </a:extLst>
          </a:blip>
          <a:srcRect l="70245" t="-4230"/>
          <a:stretch/>
        </p:blipFill>
        <p:spPr>
          <a:xfrm>
            <a:off x="11220450" y="6153150"/>
            <a:ext cx="540543" cy="46933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4156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Customs intermediaries research presentation Wave 5 | April 2022 | INTERNAL USE ONLY</a:t>
            </a:r>
          </a:p>
        </p:txBody>
      </p:sp>
      <p:sp>
        <p:nvSpPr>
          <p:cNvPr id="9" name="MSIPCMContentMarking" descr="{&quot;HashCode&quot;:-1561102028,&quot;Placement&quot;:&quot;Footer&quot;,&quot;Top&quot;:519.343,&quot;Left&quot;:428.4174,&quot;SlideWidth&quot;:960,&quot;SlideHeight&quot;:540}">
            <a:extLst>
              <a:ext uri="{FF2B5EF4-FFF2-40B4-BE49-F238E27FC236}">
                <a16:creationId xmlns:a16="http://schemas.microsoft.com/office/drawing/2014/main" id="{8B9345BB-ECBC-4D6B-8AC5-62DD4DF7FE92}"/>
              </a:ext>
            </a:extLst>
          </p:cNvPr>
          <p:cNvSpPr txBox="1"/>
          <p:nvPr userDrawn="1"/>
        </p:nvSpPr>
        <p:spPr>
          <a:xfrm>
            <a:off x="5440901" y="6595656"/>
            <a:ext cx="131019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OFFICIAL-SENSITIVE</a:t>
            </a:r>
          </a:p>
        </p:txBody>
      </p:sp>
    </p:spTree>
    <p:extLst>
      <p:ext uri="{BB962C8B-B14F-4D97-AF65-F5344CB8AC3E}">
        <p14:creationId xmlns:p14="http://schemas.microsoft.com/office/powerpoint/2010/main" val="14378829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4065" r:id="rId32"/>
    <p:sldLayoutId id="2147484066" r:id="rId33"/>
    <p:sldLayoutId id="2147484067" r:id="rId34"/>
    <p:sldLayoutId id="2147484068" r:id="rId35"/>
    <p:sldLayoutId id="2147484069" r:id="rId36"/>
    <p:sldLayoutId id="2147484070" r:id="rId37"/>
    <p:sldLayoutId id="2147484071" r:id="rId38"/>
    <p:sldLayoutId id="2147484072" r:id="rId39"/>
    <p:sldLayoutId id="2147484073" r:id="rId40"/>
    <p:sldLayoutId id="2147484074" r:id="rId41"/>
    <p:sldLayoutId id="2147484075" r:id="rId42"/>
    <p:sldLayoutId id="2147484076" r:id="rId43"/>
    <p:sldLayoutId id="2147484077" r:id="rId44"/>
    <p:sldLayoutId id="2147484078" r:id="rId45"/>
    <p:sldLayoutId id="2147484079" r:id="rId46"/>
    <p:sldLayoutId id="2147484080" r:id="rId47"/>
    <p:sldLayoutId id="2147484081" r:id="rId48"/>
    <p:sldLayoutId id="2147484082" r:id="rId49"/>
    <p:sldLayoutId id="2147484083" r:id="rId50"/>
    <p:sldLayoutId id="2147484084" r:id="rId51"/>
    <p:sldLayoutId id="2147484085" r:id="rId52"/>
    <p:sldLayoutId id="2147484086" r:id="rId53"/>
    <p:sldLayoutId id="2147484087" r:id="rId54"/>
    <p:sldLayoutId id="2147484088" r:id="rId55"/>
    <p:sldLayoutId id="2147484089" r:id="rId56"/>
    <p:sldLayoutId id="2147484090" r:id="rId57"/>
    <p:sldLayoutId id="2147484091" r:id="rId58"/>
    <p:sldLayoutId id="2147484092" r:id="rId59"/>
    <p:sldLayoutId id="2147484093" r:id="rId60"/>
    <p:sldLayoutId id="2147484094" r:id="rId61"/>
    <p:sldLayoutId id="2147484095" r:id="rId62"/>
    <p:sldLayoutId id="2147484096" r:id="rId63"/>
    <p:sldLayoutId id="2147484097" r:id="rId64"/>
    <p:sldLayoutId id="2147484098" r:id="rId65"/>
    <p:sldLayoutId id="2147484099" r:id="rId66"/>
    <p:sldLayoutId id="2147484100" r:id="rId67"/>
    <p:sldLayoutId id="2147484101" r:id="rId68"/>
    <p:sldLayoutId id="2147484102" r:id="rId69"/>
    <p:sldLayoutId id="2147484103" r:id="rId70"/>
    <p:sldLayoutId id="2147484104" r:id="rId71"/>
    <p:sldLayoutId id="2147484105" r:id="rId72"/>
    <p:sldLayoutId id="2147484106" r:id="rId73"/>
    <p:sldLayoutId id="2147484107" r:id="rId74"/>
    <p:sldLayoutId id="2147484108" r:id="rId75"/>
    <p:sldLayoutId id="2147484109" r:id="rId76"/>
    <p:sldLayoutId id="2147484110" r:id="rId77"/>
    <p:sldLayoutId id="2147484111" r:id="rId78"/>
  </p:sldLayoutIdLst>
  <p:hf hdr="0" ftr="0" dt="0"/>
  <p:txStyles>
    <p:titleStyle>
      <a:lvl1pPr algn="l" defTabSz="914400" rtl="0" eaLnBrk="1" latinLnBrk="0" hangingPunct="1">
        <a:lnSpc>
          <a:spcPct val="90000"/>
        </a:lnSpc>
        <a:spcBef>
          <a:spcPct val="0"/>
        </a:spcBef>
        <a:buNone/>
        <a:defRPr sz="2800" b="1" kern="1200" cap="none" spc="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16000"/>
          </a:xfrm>
          <a:prstGeom prst="rect">
            <a:avLst/>
          </a:prstGeom>
          <a:solidFill>
            <a:srgbClr val="00437B"/>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198820"/>
            <a:ext cx="10515600" cy="50471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cxnSp>
        <p:nvCxnSpPr>
          <p:cNvPr id="8" name="Straight Connector 7"/>
          <p:cNvCxnSpPr/>
          <p:nvPr/>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9310777" y="66096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E540C4E-93A1-4FDD-ADA1-E939A5984B23}" type="slidenum">
              <a:rPr lang="en-GB" sz="1200" smtClean="0">
                <a:solidFill>
                  <a:prstClr val="black">
                    <a:tint val="75000"/>
                  </a:prstClr>
                </a:solidFill>
                <a:latin typeface="Arial" panose="020B0604020202020204" pitchFamily="34" charset="0"/>
                <a:cs typeface="Arial" panose="020B0604020202020204" pitchFamily="34" charset="0"/>
              </a:rPr>
              <a:pPr algn="r">
                <a:defRPr/>
              </a:pPr>
              <a:t>‹#›</a:t>
            </a:fld>
            <a:endParaRPr lang="en-GB" sz="12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762459"/>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cxnSp>
        <p:nvCxnSpPr>
          <p:cNvPr id="5" name="Straight Connector 4">
            <a:extLst>
              <a:ext uri="{FF2B5EF4-FFF2-40B4-BE49-F238E27FC236}">
                <a16:creationId xmlns:a16="http://schemas.microsoft.com/office/drawing/2014/main" id="{3151B01A-57CC-96AD-C707-B4A403DC5AB8}"/>
              </a:ext>
            </a:extLst>
          </p:cNvPr>
          <p:cNvCxnSpPr/>
          <p:nvPr userDrawn="1"/>
        </p:nvCxnSpPr>
        <p:spPr>
          <a:xfrm>
            <a:off x="277091" y="6597684"/>
            <a:ext cx="11776887" cy="5751"/>
          </a:xfrm>
          <a:prstGeom prst="line">
            <a:avLst/>
          </a:prstGeom>
          <a:ln>
            <a:solidFill>
              <a:srgbClr val="00437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0486F0-073A-5157-0A20-41199ED3C83F}"/>
              </a:ext>
            </a:extLst>
          </p:cNvPr>
          <p:cNvSpPr txBox="1"/>
          <p:nvPr userDrawn="1"/>
        </p:nvSpPr>
        <p:spPr bwMode="auto">
          <a:xfrm>
            <a:off x="215153" y="6610579"/>
            <a:ext cx="2952376" cy="276999"/>
          </a:xfrm>
          <a:prstGeom prst="rect">
            <a:avLst/>
          </a:prstGeom>
          <a:noFill/>
          <a:ln>
            <a:no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37B"/>
                </a:solidFill>
                <a:effectLst/>
                <a:uLnTx/>
                <a:uFillTx/>
                <a:latin typeface="Arial" panose="020B0604020202020204" pitchFamily="34" charset="0"/>
                <a:ea typeface="+mn-ea"/>
                <a:cs typeface="Arial" panose="020B0604020202020204" pitchFamily="34" charset="0"/>
              </a:rPr>
              <a:t>Department for Work and Pensions</a:t>
            </a:r>
          </a:p>
        </p:txBody>
      </p:sp>
      <p:sp>
        <p:nvSpPr>
          <p:cNvPr id="6" name="Slide Number Placeholder 1">
            <a:extLst>
              <a:ext uri="{FF2B5EF4-FFF2-40B4-BE49-F238E27FC236}">
                <a16:creationId xmlns:a16="http://schemas.microsoft.com/office/drawing/2014/main" id="{5DBA4A99-E3C4-6981-E63A-2B643D18078A}"/>
              </a:ext>
            </a:extLst>
          </p:cNvPr>
          <p:cNvSpPr txBox="1">
            <a:spLocks/>
          </p:cNvSpPr>
          <p:nvPr userDrawn="1"/>
        </p:nvSpPr>
        <p:spPr>
          <a:xfrm>
            <a:off x="9310777" y="66096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E540C4E-93A1-4FDD-ADA1-E939A5984B23}" type="slidenum">
              <a:rPr lang="en-GB" sz="1200" smtClean="0">
                <a:solidFill>
                  <a:prstClr val="black">
                    <a:tint val="75000"/>
                  </a:prstClr>
                </a:solidFill>
                <a:latin typeface="Arial" panose="020B0604020202020204" pitchFamily="34" charset="0"/>
                <a:cs typeface="Arial" panose="020B0604020202020204" pitchFamily="34" charset="0"/>
              </a:rPr>
              <a:pPr algn="r">
                <a:defRPr/>
              </a:pPr>
              <a:t>‹#›</a:t>
            </a:fld>
            <a:endParaRPr lang="en-GB" sz="12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76815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7" r:id="rId53"/>
    <p:sldLayoutId id="2147484178" r:id="rId54"/>
    <p:sldLayoutId id="2147484179" r:id="rId55"/>
    <p:sldLayoutId id="2147484180" r:id="rId56"/>
    <p:sldLayoutId id="2147484181" r:id="rId57"/>
    <p:sldLayoutId id="2147484182" r:id="rId58"/>
    <p:sldLayoutId id="2147484183" r:id="rId59"/>
    <p:sldLayoutId id="2147484184" r:id="rId60"/>
    <p:sldLayoutId id="2147484185" r:id="rId61"/>
    <p:sldLayoutId id="2147484186" r:id="rId62"/>
    <p:sldLayoutId id="2147484187" r:id="rId63"/>
    <p:sldLayoutId id="2147484188" r:id="rId64"/>
    <p:sldLayoutId id="2147484189" r:id="rId65"/>
    <p:sldLayoutId id="2147484190" r:id="rId66"/>
    <p:sldLayoutId id="2147484191" r:id="rId67"/>
    <p:sldLayoutId id="2147484192" r:id="rId68"/>
    <p:sldLayoutId id="2147484193" r:id="rId69"/>
    <p:sldLayoutId id="2147484194" r:id="rId70"/>
    <p:sldLayoutId id="2147484195" r:id="rId71"/>
    <p:sldLayoutId id="2147484196" r:id="rId72"/>
    <p:sldLayoutId id="2147484197" r:id="rId73"/>
    <p:sldLayoutId id="2147484198" r:id="rId74"/>
    <p:sldLayoutId id="2147484199" r:id="rId75"/>
    <p:sldLayoutId id="2147484200" r:id="rId76"/>
    <p:sldLayoutId id="2147484201" r:id="rId77"/>
    <p:sldLayoutId id="2147484202"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chart" Target="../charts/chart20.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chart" Target="../charts/chart23.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chart" Target="../charts/chart28.xml"/><Relationship Id="rId4" Type="http://schemas.openxmlformats.org/officeDocument/2006/relationships/chart" Target="../charts/chart27.xml"/></Relationships>
</file>

<file path=ppt/slides/_rels/slide5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chart" Target="../charts/chart31.xml"/><Relationship Id="rId4" Type="http://schemas.openxmlformats.org/officeDocument/2006/relationships/chart" Target="../charts/char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chart" Target="../charts/chart33.xml"/></Relationships>
</file>

<file path=ppt/slides/_rels/slide6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chart" Target="../charts/chart35.xml"/></Relationships>
</file>

<file path=ppt/slides/_rels/slide6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hart" Target="../charts/chart36.xml"/><Relationship Id="rId7"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37.xml"/></Relationships>
</file>

<file path=ppt/slides/_rels/slide6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chart" Target="../charts/chart38.xml"/><Relationship Id="rId7"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chart" Target="../charts/chart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5.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image" Target="../media/image29.sv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chart" Target="../charts/chart41.xml"/><Relationship Id="rId7" Type="http://schemas.openxmlformats.org/officeDocument/2006/relationships/image" Target="../media/image31.svg"/><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7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chart" Target="../charts/chart45.xml"/></Relationships>
</file>

<file path=ppt/slides/_rels/slide7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chart" Target="../charts/chart4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chart" Target="../charts/chart49.xml"/></Relationships>
</file>

<file path=ppt/slides/_rels/slide7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chart" Target="../charts/chart51.xml"/></Relationships>
</file>

<file path=ppt/slides/_rels/slide7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chart" Target="../charts/chart5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82.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69.xml"/><Relationship Id="rId1" Type="http://schemas.openxmlformats.org/officeDocument/2006/relationships/slideLayout" Target="../slideLayouts/slideLayout10.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 Id="rId9" Type="http://schemas.openxmlformats.org/officeDocument/2006/relationships/chart" Target="../charts/chart60.xml"/></Relationships>
</file>

<file path=ppt/slides/_rels/slide83.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2" Type="http://schemas.openxmlformats.org/officeDocument/2006/relationships/chart" Target="../charts/chart61.xml"/><Relationship Id="rId1" Type="http://schemas.openxmlformats.org/officeDocument/2006/relationships/slideLayout" Target="../slideLayouts/slideLayout10.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8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69.xml"/></Relationships>
</file>

<file path=ppt/slides/_rels/slide8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71.xml"/></Relationships>
</file>

<file path=ppt/slides/_rels/slide86.xml.rels><?xml version="1.0" encoding="UTF-8" standalone="yes"?>
<Relationships xmlns="http://schemas.openxmlformats.org/package/2006/relationships"><Relationship Id="rId3" Type="http://schemas.openxmlformats.org/officeDocument/2006/relationships/chart" Target="../charts/chart72.xml"/><Relationship Id="rId7" Type="http://schemas.openxmlformats.org/officeDocument/2006/relationships/image" Target="../media/image31.svg"/><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8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chart" Target="../charts/chart74.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4.xml"/><Relationship Id="rId1" Type="http://schemas.openxmlformats.org/officeDocument/2006/relationships/slideLayout" Target="../slideLayouts/slideLayout10.xml"/><Relationship Id="rId4" Type="http://schemas.openxmlformats.org/officeDocument/2006/relationships/chart" Target="../charts/char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9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7.xml"/><Relationship Id="rId1" Type="http://schemas.openxmlformats.org/officeDocument/2006/relationships/slideLayout" Target="../slideLayouts/slideLayout10.xml"/><Relationship Id="rId5" Type="http://schemas.openxmlformats.org/officeDocument/2006/relationships/chart" Target="../charts/chart81.xml"/><Relationship Id="rId4" Type="http://schemas.openxmlformats.org/officeDocument/2006/relationships/chart" Target="../charts/chart80.xml"/></Relationships>
</file>

<file path=ppt/slides/_rels/slide9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9.xml"/><Relationship Id="rId1" Type="http://schemas.openxmlformats.org/officeDocument/2006/relationships/slideLayout" Target="../slideLayouts/slideLayout8.xml"/><Relationship Id="rId4" Type="http://schemas.openxmlformats.org/officeDocument/2006/relationships/chart" Target="../charts/chart84.xml"/></Relationships>
</file>

<file path=ppt/slides/_rels/slide9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1.xml"/><Relationship Id="rId1" Type="http://schemas.openxmlformats.org/officeDocument/2006/relationships/slideLayout" Target="../slideLayouts/slideLayout8.xml"/><Relationship Id="rId5" Type="http://schemas.openxmlformats.org/officeDocument/2006/relationships/image" Target="../media/image29.svg"/><Relationship Id="rId4" Type="http://schemas.openxmlformats.org/officeDocument/2006/relationships/image" Target="../media/image28.png"/></Relationships>
</file>

<file path=ppt/slides/_rels/slide9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700" y="2196662"/>
            <a:ext cx="9462600" cy="2911366"/>
          </a:xfrm>
        </p:spPr>
        <p:txBody>
          <a:bodyPr>
            <a:normAutofit/>
          </a:bodyPr>
          <a:lstStyle/>
          <a:p>
            <a:r>
              <a:rPr lang="en-GB" dirty="0">
                <a:solidFill>
                  <a:schemeClr val="accent1"/>
                </a:solidFill>
              </a:rPr>
              <a:t>Research with self-employed Universal Credit claimants</a:t>
            </a:r>
            <a:br>
              <a:rPr lang="en-GB" dirty="0">
                <a:solidFill>
                  <a:schemeClr val="accent1"/>
                </a:solidFill>
              </a:rPr>
            </a:br>
            <a:r>
              <a:rPr lang="en-GB" dirty="0">
                <a:solidFill>
                  <a:schemeClr val="accent1"/>
                </a:solidFill>
              </a:rPr>
              <a:t>Wave 2</a:t>
            </a:r>
          </a:p>
        </p:txBody>
      </p:sp>
      <p:sp>
        <p:nvSpPr>
          <p:cNvPr id="4" name="AutoShape 2">
            <a:extLst>
              <a:ext uri="{FF2B5EF4-FFF2-40B4-BE49-F238E27FC236}">
                <a16:creationId xmlns:a16="http://schemas.microsoft.com/office/drawing/2014/main" id="{4A43A142-AA25-97E0-F04B-64AD7661D0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E8B2A33-ED6A-FA45-756E-C65B2E713247}"/>
              </a:ext>
            </a:extLst>
          </p:cNvPr>
          <p:cNvGrpSpPr>
            <a:grpSpLocks noGrp="1" noUngrp="1" noRot="1" noMove="1" noResize="1"/>
          </p:cNvGrpSpPr>
          <p:nvPr/>
        </p:nvGrpSpPr>
        <p:grpSpPr>
          <a:xfrm>
            <a:off x="606380" y="231563"/>
            <a:ext cx="1371550" cy="1236186"/>
            <a:chOff x="521954" y="325730"/>
            <a:chExt cx="1448127" cy="1198713"/>
          </a:xfrm>
        </p:grpSpPr>
        <p:sp>
          <p:nvSpPr>
            <p:cNvPr id="5" name="Rectangle 4">
              <a:extLst>
                <a:ext uri="{FF2B5EF4-FFF2-40B4-BE49-F238E27FC236}">
                  <a16:creationId xmlns:a16="http://schemas.microsoft.com/office/drawing/2014/main" id="{47F4BA89-FBE1-2058-C407-53E81F9EAABA}"/>
                </a:ext>
              </a:extLst>
            </p:cNvPr>
            <p:cNvSpPr>
              <a:spLocks noGrp="1" noRot="1" noMove="1" noResize="1" noEditPoints="1" noAdjustHandles="1" noChangeArrowheads="1" noChangeShapeType="1"/>
            </p:cNvSpPr>
            <p:nvPr/>
          </p:nvSpPr>
          <p:spPr>
            <a:xfrm>
              <a:off x="521954" y="325730"/>
              <a:ext cx="1448127" cy="119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4C9949A-7FA6-754E-140F-CF0B792DB14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611461" y="543310"/>
              <a:ext cx="1174059" cy="981133"/>
            </a:xfrm>
            <a:prstGeom prst="rect">
              <a:avLst/>
            </a:prstGeom>
            <a:ln>
              <a:solidFill>
                <a:schemeClr val="bg1"/>
              </a:solidFill>
            </a:ln>
          </p:spPr>
        </p:pic>
      </p:grpSp>
      <p:pic>
        <p:nvPicPr>
          <p:cNvPr id="10" name="Picture 9" descr="A black and white logo&#10;&#10;Description automatically generated">
            <a:extLst>
              <a:ext uri="{FF2B5EF4-FFF2-40B4-BE49-F238E27FC236}">
                <a16:creationId xmlns:a16="http://schemas.microsoft.com/office/drawing/2014/main" id="{124348FA-4897-51B7-73CF-298B4F9DEAB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691154" y="1524681"/>
            <a:ext cx="1596808" cy="777255"/>
          </a:xfrm>
          <a:prstGeom prst="rect">
            <a:avLst/>
          </a:prstGeom>
        </p:spPr>
      </p:pic>
      <p:sp>
        <p:nvSpPr>
          <p:cNvPr id="3" name="Subtitle 2">
            <a:extLst>
              <a:ext uri="{FF2B5EF4-FFF2-40B4-BE49-F238E27FC236}">
                <a16:creationId xmlns:a16="http://schemas.microsoft.com/office/drawing/2014/main" id="{6C1AC4C0-16D2-6540-25AA-F6DA181AD1BA}"/>
              </a:ext>
            </a:extLst>
          </p:cNvPr>
          <p:cNvSpPr>
            <a:spLocks noGrp="1"/>
          </p:cNvSpPr>
          <p:nvPr>
            <p:ph type="subTitle" idx="1"/>
          </p:nvPr>
        </p:nvSpPr>
        <p:spPr>
          <a:xfrm>
            <a:off x="1281600" y="5333318"/>
            <a:ext cx="9144000" cy="526341"/>
          </a:xfrm>
        </p:spPr>
        <p:txBody>
          <a:bodyPr>
            <a:normAutofit fontScale="62500" lnSpcReduction="20000"/>
          </a:bodyPr>
          <a:lstStyle/>
          <a:p>
            <a:r>
              <a:rPr lang="en-GB" dirty="0">
                <a:solidFill>
                  <a:schemeClr val="accent1"/>
                </a:solidFill>
              </a:rPr>
              <a:t>A report of research carried out by Ipsos on behalf of the Department for Work and Pensions.</a:t>
            </a:r>
          </a:p>
          <a:p>
            <a:r>
              <a:rPr lang="en-GB" dirty="0">
                <a:solidFill>
                  <a:schemeClr val="accent1"/>
                </a:solidFill>
              </a:rPr>
              <a:t>Juliette </a:t>
            </a:r>
            <a:r>
              <a:rPr lang="en-GB" dirty="0" err="1">
                <a:solidFill>
                  <a:schemeClr val="accent1"/>
                </a:solidFill>
              </a:rPr>
              <a:t>Albone</a:t>
            </a:r>
            <a:r>
              <a:rPr lang="en-GB" dirty="0">
                <a:solidFill>
                  <a:schemeClr val="accent1"/>
                </a:solidFill>
              </a:rPr>
              <a:t>, Ayesha Birkett, Iona </a:t>
            </a:r>
            <a:r>
              <a:rPr lang="en-GB" dirty="0" err="1">
                <a:solidFill>
                  <a:schemeClr val="accent1"/>
                </a:solidFill>
              </a:rPr>
              <a:t>Gallacher</a:t>
            </a:r>
            <a:r>
              <a:rPr lang="en-GB" dirty="0">
                <a:solidFill>
                  <a:schemeClr val="accent1"/>
                </a:solidFill>
              </a:rPr>
              <a:t>.</a:t>
            </a:r>
          </a:p>
        </p:txBody>
      </p:sp>
      <p:sp>
        <p:nvSpPr>
          <p:cNvPr id="6" name="Subtitle 2">
            <a:extLst>
              <a:ext uri="{FF2B5EF4-FFF2-40B4-BE49-F238E27FC236}">
                <a16:creationId xmlns:a16="http://schemas.microsoft.com/office/drawing/2014/main" id="{A7FA3FDD-B44D-F379-69A7-4D8B5DF8C7A4}"/>
              </a:ext>
            </a:extLst>
          </p:cNvPr>
          <p:cNvSpPr txBox="1">
            <a:spLocks/>
          </p:cNvSpPr>
          <p:nvPr/>
        </p:nvSpPr>
        <p:spPr>
          <a:xfrm>
            <a:off x="0" y="6331659"/>
            <a:ext cx="9144000" cy="526341"/>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GB" dirty="0">
                <a:solidFill>
                  <a:schemeClr val="accent1"/>
                </a:solidFill>
              </a:rPr>
              <a:t>ISBN: 978-1-78659-638-3</a:t>
            </a:r>
          </a:p>
          <a:p>
            <a:pPr algn="l"/>
            <a:r>
              <a:rPr lang="en-GB" dirty="0">
                <a:solidFill>
                  <a:schemeClr val="accent1"/>
                </a:solidFill>
              </a:rPr>
              <a:t>Report Number: 89 </a:t>
            </a:r>
          </a:p>
        </p:txBody>
      </p:sp>
    </p:spTree>
    <p:extLst>
      <p:ext uri="{BB962C8B-B14F-4D97-AF65-F5344CB8AC3E}">
        <p14:creationId xmlns:p14="http://schemas.microsoft.com/office/powerpoint/2010/main" val="266654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28ADFF21-A1D9-45BA-A42C-72D01A454B8C}"/>
              </a:ext>
            </a:extLst>
          </p:cNvPr>
          <p:cNvGraphicFramePr/>
          <p:nvPr>
            <p:extLst>
              <p:ext uri="{D42A27DB-BD31-4B8C-83A1-F6EECF244321}">
                <p14:modId xmlns:p14="http://schemas.microsoft.com/office/powerpoint/2010/main" val="3753747664"/>
              </p:ext>
            </p:extLst>
          </p:nvPr>
        </p:nvGraphicFramePr>
        <p:xfrm>
          <a:off x="5974218" y="1276047"/>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a:xfrm>
            <a:off x="11882483" y="638437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4110342126"/>
              </p:ext>
            </p:extLst>
          </p:nvPr>
        </p:nvGraphicFramePr>
        <p:xfrm>
          <a:off x="649202" y="1302684"/>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5C8396D-7BF5-4D5B-A62E-504F8FDA5011}"/>
              </a:ext>
            </a:extLst>
          </p:cNvPr>
          <p:cNvSpPr txBox="1"/>
          <p:nvPr/>
        </p:nvSpPr>
        <p:spPr>
          <a:xfrm>
            <a:off x="2609397" y="1988406"/>
            <a:ext cx="24397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b="1">
                <a:solidFill>
                  <a:schemeClr val="accent6">
                    <a:lumMod val="75000"/>
                  </a:schemeClr>
                </a:solidFill>
                <a:latin typeface="Arial"/>
              </a:rPr>
              <a:t>Recontact</a:t>
            </a:r>
            <a:r>
              <a:rPr kumimoji="0" lang="en-GB" sz="1600" b="1" i="0" u="none" strike="noStrike" kern="1200" cap="none" spc="0" normalizeH="0" baseline="0" noProof="0">
                <a:ln>
                  <a:noFill/>
                </a:ln>
                <a:solidFill>
                  <a:schemeClr val="accent6">
                    <a:lumMod val="75000"/>
                  </a:schemeClr>
                </a:solidFill>
                <a:effectLst/>
                <a:uLnTx/>
                <a:uFillTx/>
                <a:latin typeface="Arial"/>
                <a:ea typeface="+mn-ea"/>
                <a:cs typeface="+mn-cs"/>
              </a:rPr>
              <a:t> ‘existing 2020</a:t>
            </a:r>
            <a:r>
              <a:rPr kumimoji="0" lang="en-GB" sz="1600" b="0" i="0" u="none" strike="noStrike" kern="1200" cap="none" spc="0" normalizeH="0" baseline="0" noProof="0">
                <a:ln>
                  <a:noFill/>
                </a:ln>
                <a:solidFill>
                  <a:schemeClr val="accent6">
                    <a:lumMod val="75000"/>
                  </a:schemeClr>
                </a:solidFill>
                <a:effectLst/>
                <a:uLnTx/>
                <a:uFillTx/>
                <a:latin typeface="Arial"/>
                <a:ea typeface="+mn-ea"/>
                <a:cs typeface="+mn-cs"/>
              </a:rPr>
              <a:t>’</a:t>
            </a:r>
          </a:p>
        </p:txBody>
      </p:sp>
      <p:sp>
        <p:nvSpPr>
          <p:cNvPr id="10" name="TextBox 9">
            <a:extLst>
              <a:ext uri="{FF2B5EF4-FFF2-40B4-BE49-F238E27FC236}">
                <a16:creationId xmlns:a16="http://schemas.microsoft.com/office/drawing/2014/main" id="{33381F70-A465-4F77-8C0B-0C055AA13683}"/>
              </a:ext>
            </a:extLst>
          </p:cNvPr>
          <p:cNvSpPr txBox="1"/>
          <p:nvPr/>
        </p:nvSpPr>
        <p:spPr>
          <a:xfrm>
            <a:off x="8013360" y="1981774"/>
            <a:ext cx="207588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b="1">
                <a:solidFill>
                  <a:schemeClr val="bg2"/>
                </a:solidFill>
                <a:latin typeface="Arial"/>
              </a:rPr>
              <a:t>Recontact</a:t>
            </a:r>
            <a:r>
              <a:rPr kumimoji="0" lang="en-GB" sz="1600" b="1" i="0" u="none" strike="noStrike" kern="1200" cap="none" spc="0" normalizeH="0" baseline="0" noProof="0">
                <a:ln>
                  <a:noFill/>
                </a:ln>
                <a:solidFill>
                  <a:schemeClr val="bg2"/>
                </a:solidFill>
                <a:effectLst/>
                <a:uLnTx/>
                <a:uFillTx/>
                <a:latin typeface="Arial"/>
                <a:ea typeface="+mn-ea"/>
                <a:cs typeface="+mn-cs"/>
              </a:rPr>
              <a:t> ‘new 2020’</a:t>
            </a:r>
          </a:p>
        </p:txBody>
      </p:sp>
      <p:sp>
        <p:nvSpPr>
          <p:cNvPr id="23" name="TextBox 22">
            <a:extLst>
              <a:ext uri="{FF2B5EF4-FFF2-40B4-BE49-F238E27FC236}">
                <a16:creationId xmlns:a16="http://schemas.microsoft.com/office/drawing/2014/main" id="{841AACEA-A038-4B1A-B0C7-1D8C612A89CC}"/>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
        <p:nvSpPr>
          <p:cNvPr id="13" name="TextBox 12">
            <a:extLst>
              <a:ext uri="{FF2B5EF4-FFF2-40B4-BE49-F238E27FC236}">
                <a16:creationId xmlns:a16="http://schemas.microsoft.com/office/drawing/2014/main" id="{2A399069-E9F2-44A3-A362-C14F71F57BF0}"/>
              </a:ext>
            </a:extLst>
          </p:cNvPr>
          <p:cNvSpPr txBox="1"/>
          <p:nvPr/>
        </p:nvSpPr>
        <p:spPr>
          <a:xfrm>
            <a:off x="6838366" y="6328951"/>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4" name="Isosceles Triangle 13">
            <a:extLst>
              <a:ext uri="{FF2B5EF4-FFF2-40B4-BE49-F238E27FC236}">
                <a16:creationId xmlns:a16="http://schemas.microsoft.com/office/drawing/2014/main" id="{D8C91CDB-62AB-4493-B266-0049178C701D}"/>
              </a:ext>
            </a:extLst>
          </p:cNvPr>
          <p:cNvSpPr/>
          <p:nvPr/>
        </p:nvSpPr>
        <p:spPr>
          <a:xfrm>
            <a:off x="6880806" y="635983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5" name="Isosceles Triangle 14">
            <a:extLst>
              <a:ext uri="{FF2B5EF4-FFF2-40B4-BE49-F238E27FC236}">
                <a16:creationId xmlns:a16="http://schemas.microsoft.com/office/drawing/2014/main" id="{251CA96F-5992-487C-982C-DFECC933D4F5}"/>
              </a:ext>
            </a:extLst>
          </p:cNvPr>
          <p:cNvSpPr/>
          <p:nvPr/>
        </p:nvSpPr>
        <p:spPr>
          <a:xfrm rot="10800000">
            <a:off x="9433557" y="6366916"/>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37230" y="1572783"/>
            <a:ext cx="10929199" cy="215444"/>
          </a:xfrm>
        </p:spPr>
        <p:txBody>
          <a:bodyPr vert="horz" wrap="square" lIns="0" tIns="0" rIns="0" bIns="0" rtlCol="0" anchor="t">
            <a:spAutoFit/>
          </a:bodyPr>
          <a:lstStyle/>
          <a:p>
            <a:r>
              <a:rPr lang="en-GB" sz="1400">
                <a:solidFill>
                  <a:schemeClr val="tx1"/>
                </a:solidFill>
              </a:rPr>
              <a:t>Which, if any, of the following are you </a:t>
            </a:r>
            <a:r>
              <a:rPr lang="en-GB" sz="1400">
                <a:solidFill>
                  <a:schemeClr val="accent2">
                    <a:lumMod val="75000"/>
                  </a:schemeClr>
                </a:solidFill>
              </a:rPr>
              <a:t>currently </a:t>
            </a:r>
            <a:r>
              <a:rPr lang="en-GB" sz="1400">
                <a:solidFill>
                  <a:schemeClr val="tx1"/>
                </a:solidFill>
              </a:rPr>
              <a:t>doing to earn money? </a:t>
            </a:r>
          </a:p>
        </p:txBody>
      </p:sp>
      <p:sp>
        <p:nvSpPr>
          <p:cNvPr id="2" name="TextBox 1">
            <a:extLst>
              <a:ext uri="{FF2B5EF4-FFF2-40B4-BE49-F238E27FC236}">
                <a16:creationId xmlns:a16="http://schemas.microsoft.com/office/drawing/2014/main" id="{9DE62760-62E2-4A7B-A418-B5AAB64DD237}"/>
              </a:ext>
            </a:extLst>
          </p:cNvPr>
          <p:cNvSpPr txBox="1"/>
          <p:nvPr/>
        </p:nvSpPr>
        <p:spPr>
          <a:xfrm>
            <a:off x="9729181" y="3483886"/>
            <a:ext cx="2284186" cy="861774"/>
          </a:xfrm>
          <a:prstGeom prst="rect">
            <a:avLst/>
          </a:prstGeom>
          <a:solidFill>
            <a:schemeClr val="accent2"/>
          </a:solidFill>
        </p:spPr>
        <p:txBody>
          <a:bodyPr wrap="square" lIns="0" tIns="0" rIns="0" bIns="0" rtlCol="0">
            <a:spAutoFit/>
          </a:bodyPr>
          <a:lstStyle/>
          <a:p>
            <a:pPr algn="l">
              <a:spcBef>
                <a:spcPts val="400"/>
              </a:spcBef>
              <a:spcAft>
                <a:spcPts val="400"/>
              </a:spcAft>
            </a:pPr>
            <a:r>
              <a:rPr lang="en-GB" sz="1400"/>
              <a:t>More confident in ability to make success of SE, expect growth and moved off UC.  Increase in those under 34</a:t>
            </a:r>
          </a:p>
        </p:txBody>
      </p:sp>
      <p:sp>
        <p:nvSpPr>
          <p:cNvPr id="3" name="Arrow: Bent 2">
            <a:extLst>
              <a:ext uri="{FF2B5EF4-FFF2-40B4-BE49-F238E27FC236}">
                <a16:creationId xmlns:a16="http://schemas.microsoft.com/office/drawing/2014/main" id="{E568889A-9264-414E-BB07-B1AC99D7FEE5}"/>
              </a:ext>
            </a:extLst>
          </p:cNvPr>
          <p:cNvSpPr/>
          <p:nvPr/>
        </p:nvSpPr>
        <p:spPr>
          <a:xfrm rot="16200000" flipH="1" flipV="1">
            <a:off x="11256910" y="3068977"/>
            <a:ext cx="320976" cy="463008"/>
          </a:xfrm>
          <a:prstGeom prst="bent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Isosceles Triangle 23">
            <a:extLst>
              <a:ext uri="{FF2B5EF4-FFF2-40B4-BE49-F238E27FC236}">
                <a16:creationId xmlns:a16="http://schemas.microsoft.com/office/drawing/2014/main" id="{C49825BB-7F6D-41E5-9609-2E9637D265BC}"/>
              </a:ext>
            </a:extLst>
          </p:cNvPr>
          <p:cNvSpPr/>
          <p:nvPr/>
        </p:nvSpPr>
        <p:spPr>
          <a:xfrm>
            <a:off x="3720795" y="495490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Isosceles Triangle 26">
            <a:extLst>
              <a:ext uri="{FF2B5EF4-FFF2-40B4-BE49-F238E27FC236}">
                <a16:creationId xmlns:a16="http://schemas.microsoft.com/office/drawing/2014/main" id="{308460A0-F48A-447E-93B2-1F5330B6E2F2}"/>
              </a:ext>
            </a:extLst>
          </p:cNvPr>
          <p:cNvSpPr/>
          <p:nvPr/>
        </p:nvSpPr>
        <p:spPr>
          <a:xfrm>
            <a:off x="10945230" y="311977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8" name="Isosceles Triangle 27">
            <a:extLst>
              <a:ext uri="{FF2B5EF4-FFF2-40B4-BE49-F238E27FC236}">
                <a16:creationId xmlns:a16="http://schemas.microsoft.com/office/drawing/2014/main" id="{421BF648-4D19-4455-9D64-9492D55DAF31}"/>
              </a:ext>
            </a:extLst>
          </p:cNvPr>
          <p:cNvSpPr/>
          <p:nvPr/>
        </p:nvSpPr>
        <p:spPr>
          <a:xfrm>
            <a:off x="9236281" y="493719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9" name="Isosceles Triangle 28">
            <a:extLst>
              <a:ext uri="{FF2B5EF4-FFF2-40B4-BE49-F238E27FC236}">
                <a16:creationId xmlns:a16="http://schemas.microsoft.com/office/drawing/2014/main" id="{4DC23F3B-F860-450E-AC9A-10790DDBEBA0}"/>
              </a:ext>
            </a:extLst>
          </p:cNvPr>
          <p:cNvSpPr/>
          <p:nvPr/>
        </p:nvSpPr>
        <p:spPr>
          <a:xfrm rot="10800000">
            <a:off x="8908330" y="579773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198177"/>
            <a:ext cx="11563368" cy="1602734"/>
          </a:xfrm>
        </p:spPr>
        <p:txBody>
          <a:bodyPr/>
          <a:lstStyle/>
          <a:p>
            <a:r>
              <a:rPr lang="en-GB"/>
              <a:t>The majority of </a:t>
            </a:r>
            <a:r>
              <a:rPr lang="en-GB">
                <a:solidFill>
                  <a:schemeClr val="accent6">
                    <a:lumMod val="75000"/>
                  </a:schemeClr>
                </a:solidFill>
              </a:rPr>
              <a:t>existing 2020 </a:t>
            </a:r>
            <a:r>
              <a:rPr lang="en-GB"/>
              <a:t>and </a:t>
            </a:r>
            <a:r>
              <a:rPr lang="en-GB">
                <a:solidFill>
                  <a:schemeClr val="bg2"/>
                </a:solidFill>
              </a:rPr>
              <a:t>new</a:t>
            </a:r>
            <a:r>
              <a:rPr lang="en-GB"/>
              <a:t> </a:t>
            </a:r>
            <a:r>
              <a:rPr lang="en-GB">
                <a:solidFill>
                  <a:schemeClr val="bg2"/>
                </a:solidFill>
              </a:rPr>
              <a:t>2020</a:t>
            </a:r>
            <a:r>
              <a:rPr lang="en-GB"/>
              <a:t> claimants are only carrying out self-employed work, but there was a rise in proportion of those also working for an employer</a:t>
            </a:r>
          </a:p>
        </p:txBody>
      </p:sp>
    </p:spTree>
    <p:extLst>
      <p:ext uri="{BB962C8B-B14F-4D97-AF65-F5344CB8AC3E}">
        <p14:creationId xmlns:p14="http://schemas.microsoft.com/office/powerpoint/2010/main" val="1536629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8BF-67FB-4323-9853-88DFCF203F7F}"/>
              </a:ext>
            </a:extLst>
          </p:cNvPr>
          <p:cNvSpPr>
            <a:spLocks noGrp="1"/>
          </p:cNvSpPr>
          <p:nvPr>
            <p:ph type="title"/>
          </p:nvPr>
        </p:nvSpPr>
        <p:spPr>
          <a:xfrm>
            <a:off x="449999" y="397170"/>
            <a:ext cx="11299089" cy="775597"/>
          </a:xfrm>
        </p:spPr>
        <p:txBody>
          <a:bodyPr/>
          <a:lstStyle/>
          <a:p>
            <a:r>
              <a:rPr lang="en-GB"/>
              <a:t>Help regarding guidance on doing tax returns and reporting expenses would be helpful for </a:t>
            </a:r>
            <a:r>
              <a:rPr lang="en-GB">
                <a:solidFill>
                  <a:srgbClr val="E87722"/>
                </a:solidFill>
              </a:rPr>
              <a:t>new claimants</a:t>
            </a:r>
          </a:p>
        </p:txBody>
      </p:sp>
      <p:sp>
        <p:nvSpPr>
          <p:cNvPr id="3" name="Slide Number Placeholder 2">
            <a:extLst>
              <a:ext uri="{FF2B5EF4-FFF2-40B4-BE49-F238E27FC236}">
                <a16:creationId xmlns:a16="http://schemas.microsoft.com/office/drawing/2014/main" id="{5DD705CF-9847-468B-9AD6-D1E9F734366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 name="Text Placeholder 3">
            <a:extLst>
              <a:ext uri="{FF2B5EF4-FFF2-40B4-BE49-F238E27FC236}">
                <a16:creationId xmlns:a16="http://schemas.microsoft.com/office/drawing/2014/main" id="{B44EADA5-BB8E-460D-82D9-94F4F96D32FD}"/>
              </a:ext>
            </a:extLst>
          </p:cNvPr>
          <p:cNvSpPr>
            <a:spLocks noGrp="1"/>
          </p:cNvSpPr>
          <p:nvPr>
            <p:ph type="body" sz="quarter" idx="10"/>
          </p:nvPr>
        </p:nvSpPr>
        <p:spPr>
          <a:xfrm>
            <a:off x="449999" y="6174169"/>
            <a:ext cx="10579951" cy="286661"/>
          </a:xfrm>
        </p:spPr>
        <p:txBody>
          <a:bodyPr/>
          <a:lstStyle/>
          <a:p>
            <a:r>
              <a:rPr lang="en-GB" sz="1200" i="0"/>
              <a:t>Base: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t>who are currently doing self-employed work, </a:t>
            </a:r>
            <a:r>
              <a:rPr kumimoji="0" lang="en-GB" sz="1200" b="0" i="0" u="none" strike="noStrike" kern="1200" cap="none" spc="0" normalizeH="0" baseline="0" noProof="0">
                <a:ln>
                  <a:noFill/>
                </a:ln>
                <a:solidFill>
                  <a:prstClr val="black"/>
                </a:solidFill>
                <a:effectLst/>
                <a:uLnTx/>
                <a:uFillTx/>
                <a:latin typeface="Arial"/>
                <a:ea typeface="+mn-ea"/>
                <a:cs typeface="+mn-cs"/>
              </a:rPr>
              <a:t>excluding those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started self-employment </a:t>
            </a:r>
            <a:r>
              <a:rPr lang="en-GB" sz="1200" i="0"/>
              <a:t>(3,034)</a:t>
            </a:r>
          </a:p>
        </p:txBody>
      </p:sp>
      <p:graphicFrame>
        <p:nvGraphicFramePr>
          <p:cNvPr id="5" name="Chart 4">
            <a:extLst>
              <a:ext uri="{FF2B5EF4-FFF2-40B4-BE49-F238E27FC236}">
                <a16:creationId xmlns:a16="http://schemas.microsoft.com/office/drawing/2014/main" id="{B2F89669-C626-4C84-8A39-38F9926AEB63}"/>
              </a:ext>
            </a:extLst>
          </p:cNvPr>
          <p:cNvGraphicFramePr/>
          <p:nvPr/>
        </p:nvGraphicFramePr>
        <p:xfrm>
          <a:off x="0" y="1864427"/>
          <a:ext cx="9532883" cy="38981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7">
            <a:extLst>
              <a:ext uri="{FF2B5EF4-FFF2-40B4-BE49-F238E27FC236}">
                <a16:creationId xmlns:a16="http://schemas.microsoft.com/office/drawing/2014/main" id="{6130A40D-CB06-47C8-91F3-3C6F4F2D4540}"/>
              </a:ext>
            </a:extLst>
          </p:cNvPr>
          <p:cNvSpPr txBox="1">
            <a:spLocks/>
          </p:cNvSpPr>
          <p:nvPr/>
        </p:nvSpPr>
        <p:spPr>
          <a:xfrm>
            <a:off x="449999" y="1370520"/>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1" u="none" strike="noStrike" kern="1200" cap="none" spc="0" normalizeH="0" baseline="0" noProof="0">
                <a:ln>
                  <a:noFill/>
                </a:ln>
                <a:solidFill>
                  <a:prstClr val="black"/>
                </a:solidFill>
                <a:effectLst/>
                <a:uLnTx/>
                <a:uFillTx/>
                <a:latin typeface="Arial"/>
                <a:ea typeface="+mn-ea"/>
                <a:cs typeface="+mn-cs"/>
              </a:rPr>
              <a:t>“In which of the following areas, if any, would you find it helpful to receive advice and guidance for your self-employed work?” </a:t>
            </a:r>
            <a:r>
              <a:rPr kumimoji="0" lang="en-GB" sz="1400" b="1" i="0" u="none" strike="noStrike" kern="1200" cap="none" spc="0" normalizeH="0" baseline="0" noProof="0">
                <a:ln>
                  <a:noFill/>
                </a:ln>
                <a:solidFill>
                  <a:prstClr val="black"/>
                </a:solidFill>
                <a:effectLst/>
                <a:uLnTx/>
                <a:uFillTx/>
                <a:latin typeface="Arial"/>
                <a:ea typeface="+mn-ea"/>
                <a:cs typeface="+mn-cs"/>
              </a:rPr>
              <a:t>Top 6 mentions</a:t>
            </a:r>
          </a:p>
        </p:txBody>
      </p:sp>
    </p:spTree>
    <p:extLst>
      <p:ext uri="{BB962C8B-B14F-4D97-AF65-F5344CB8AC3E}">
        <p14:creationId xmlns:p14="http://schemas.microsoft.com/office/powerpoint/2010/main" val="2514387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3166608046"/>
              </p:ext>
            </p:extLst>
          </p:nvPr>
        </p:nvGraphicFramePr>
        <p:xfrm>
          <a:off x="437230" y="1665086"/>
          <a:ext cx="11299088" cy="43815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86319" cy="775597"/>
          </a:xfrm>
        </p:spPr>
        <p:txBody>
          <a:bodyPr/>
          <a:lstStyle/>
          <a:p>
            <a:r>
              <a:rPr lang="en-GB"/>
              <a:t>A third of </a:t>
            </a:r>
            <a:r>
              <a:rPr lang="en-GB">
                <a:solidFill>
                  <a:schemeClr val="accent3"/>
                </a:solidFill>
              </a:rPr>
              <a:t>new claimants </a:t>
            </a:r>
            <a:r>
              <a:rPr lang="en-GB"/>
              <a:t>now feel passionate and successful about their SE work. However, around a fifth feel dispassionate with other priorities</a:t>
            </a:r>
            <a:endParaRPr lang="en-GB">
              <a:solidFill>
                <a:schemeClr val="accent1"/>
              </a:solidFill>
            </a:endParaRPr>
          </a:p>
        </p:txBody>
      </p:sp>
      <p:sp>
        <p:nvSpPr>
          <p:cNvPr id="3" name="Slide Number Placeholder 2">
            <a:extLst>
              <a:ext uri="{FF2B5EF4-FFF2-40B4-BE49-F238E27FC236}">
                <a16:creationId xmlns:a16="http://schemas.microsoft.com/office/drawing/2014/main" id="{18873840-78C5-4794-A399-4CADF46293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 name="TextBox 1">
            <a:extLst>
              <a:ext uri="{FF2B5EF4-FFF2-40B4-BE49-F238E27FC236}">
                <a16:creationId xmlns:a16="http://schemas.microsoft.com/office/drawing/2014/main" id="{D8DB2078-6213-4473-9561-E3AC21AF4DC0}"/>
              </a:ext>
            </a:extLst>
          </p:cNvPr>
          <p:cNvSpPr txBox="1"/>
          <p:nvPr/>
        </p:nvSpPr>
        <p:spPr>
          <a:xfrm>
            <a:off x="4748414" y="4946692"/>
            <a:ext cx="2296875"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Content with other priorities</a:t>
            </a:r>
          </a:p>
        </p:txBody>
      </p:sp>
      <p:sp>
        <p:nvSpPr>
          <p:cNvPr id="11" name="TextBox 1">
            <a:extLst>
              <a:ext uri="{FF2B5EF4-FFF2-40B4-BE49-F238E27FC236}">
                <a16:creationId xmlns:a16="http://schemas.microsoft.com/office/drawing/2014/main" id="{FCAE20C0-5B59-4ACB-9B52-97D00312B5BF}"/>
              </a:ext>
            </a:extLst>
          </p:cNvPr>
          <p:cNvSpPr txBox="1"/>
          <p:nvPr/>
        </p:nvSpPr>
        <p:spPr>
          <a:xfrm>
            <a:off x="7037991" y="4946691"/>
            <a:ext cx="2142761"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Dispassionate with other priorities</a:t>
            </a:r>
          </a:p>
        </p:txBody>
      </p:sp>
      <p:sp>
        <p:nvSpPr>
          <p:cNvPr id="12" name="TextBox 1">
            <a:extLst>
              <a:ext uri="{FF2B5EF4-FFF2-40B4-BE49-F238E27FC236}">
                <a16:creationId xmlns:a16="http://schemas.microsoft.com/office/drawing/2014/main" id="{EDF2BC8F-095C-4723-B9D1-F643353F6219}"/>
              </a:ext>
            </a:extLst>
          </p:cNvPr>
          <p:cNvSpPr txBox="1"/>
          <p:nvPr/>
        </p:nvSpPr>
        <p:spPr>
          <a:xfrm>
            <a:off x="9213713" y="4946691"/>
            <a:ext cx="2142760"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Dispassionate and stuck</a:t>
            </a:r>
          </a:p>
        </p:txBody>
      </p:sp>
      <p:sp>
        <p:nvSpPr>
          <p:cNvPr id="8" name="Text Placeholder 3">
            <a:extLst>
              <a:ext uri="{FF2B5EF4-FFF2-40B4-BE49-F238E27FC236}">
                <a16:creationId xmlns:a16="http://schemas.microsoft.com/office/drawing/2014/main" id="{C17A10A7-5FA3-40D7-AF06-B5712665B724}"/>
              </a:ext>
            </a:extLst>
          </p:cNvPr>
          <p:cNvSpPr>
            <a:spLocks noGrp="1"/>
          </p:cNvSpPr>
          <p:nvPr>
            <p:ph type="body" sz="quarter" idx="10"/>
          </p:nvPr>
        </p:nvSpPr>
        <p:spPr>
          <a:xfrm>
            <a:off x="418219" y="6128854"/>
            <a:ext cx="11299089" cy="287338"/>
          </a:xfrm>
        </p:spPr>
        <p:txBody>
          <a:bodyPr/>
          <a:lstStyle/>
          <a:p>
            <a:r>
              <a:rPr lang="en-GB" sz="1200" i="0"/>
              <a:t>Base: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t>who are currently doing self-employed work, </a:t>
            </a:r>
            <a:r>
              <a:rPr kumimoji="0" lang="en-GB" sz="1200" b="0" i="0" u="none" strike="noStrike" kern="1200" cap="none" spc="0" normalizeH="0" baseline="0" noProof="0">
                <a:ln>
                  <a:noFill/>
                </a:ln>
                <a:solidFill>
                  <a:prstClr val="black"/>
                </a:solidFill>
                <a:effectLst/>
                <a:uLnTx/>
                <a:uFillTx/>
                <a:latin typeface="Arial"/>
                <a:ea typeface="+mn-ea"/>
                <a:cs typeface="+mn-cs"/>
              </a:rPr>
              <a:t>excluding those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started self-employment </a:t>
            </a:r>
            <a:r>
              <a:rPr lang="en-GB" sz="1200" i="0"/>
              <a:t>(3,034) </a:t>
            </a:r>
          </a:p>
        </p:txBody>
      </p:sp>
    </p:spTree>
    <p:extLst>
      <p:ext uri="{BB962C8B-B14F-4D97-AF65-F5344CB8AC3E}">
        <p14:creationId xmlns:p14="http://schemas.microsoft.com/office/powerpoint/2010/main" val="171692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1227651" cy="775597"/>
          </a:xfrm>
        </p:spPr>
        <p:txBody>
          <a:bodyPr/>
          <a:lstStyle/>
          <a:p>
            <a:r>
              <a:rPr lang="en-GB"/>
              <a:t>The increase in proportion of </a:t>
            </a:r>
            <a:r>
              <a:rPr lang="en-GB">
                <a:solidFill>
                  <a:schemeClr val="bg2"/>
                </a:solidFill>
              </a:rPr>
              <a:t>new</a:t>
            </a:r>
            <a:r>
              <a:rPr lang="en-GB"/>
              <a:t> </a:t>
            </a:r>
            <a:r>
              <a:rPr lang="en-GB">
                <a:solidFill>
                  <a:schemeClr val="bg2"/>
                </a:solidFill>
              </a:rPr>
              <a:t>2020</a:t>
            </a:r>
            <a:r>
              <a:rPr lang="en-GB"/>
              <a:t> claimants is driven by men, those mainly working for an employer and younger claimants</a:t>
            </a:r>
          </a:p>
        </p:txBody>
      </p:sp>
      <p:sp>
        <p:nvSpPr>
          <p:cNvPr id="23" name="TextBox 22">
            <a:extLst>
              <a:ext uri="{FF2B5EF4-FFF2-40B4-BE49-F238E27FC236}">
                <a16:creationId xmlns:a16="http://schemas.microsoft.com/office/drawing/2014/main" id="{841AACEA-A038-4B1A-B0C7-1D8C612A89CC}"/>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
        <p:nvSpPr>
          <p:cNvPr id="108" name="TextBox 107">
            <a:extLst>
              <a:ext uri="{FF2B5EF4-FFF2-40B4-BE49-F238E27FC236}">
                <a16:creationId xmlns:a16="http://schemas.microsoft.com/office/drawing/2014/main" id="{55A454B7-C683-4F49-A557-D7D66D680F93}"/>
              </a:ext>
            </a:extLst>
          </p:cNvPr>
          <p:cNvSpPr txBox="1"/>
          <p:nvPr/>
        </p:nvSpPr>
        <p:spPr>
          <a:xfrm>
            <a:off x="2663569" y="1813353"/>
            <a:ext cx="300534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600" b="1">
                <a:solidFill>
                  <a:schemeClr val="accent6">
                    <a:lumMod val="75000"/>
                  </a:schemeClr>
                </a:solidFill>
                <a:latin typeface="Arial"/>
              </a:rPr>
              <a:t>Recontact</a:t>
            </a:r>
            <a:r>
              <a:rPr kumimoji="0" lang="en-GB" sz="1600" b="1" i="0" u="none" strike="noStrike" kern="1200" cap="none" spc="0" normalizeH="0" baseline="0" noProof="0">
                <a:ln>
                  <a:noFill/>
                </a:ln>
                <a:solidFill>
                  <a:schemeClr val="accent6">
                    <a:lumMod val="75000"/>
                  </a:schemeClr>
                </a:solidFill>
                <a:effectLst/>
                <a:uLnTx/>
                <a:uFillTx/>
                <a:latin typeface="Arial"/>
                <a:ea typeface="+mn-ea"/>
                <a:cs typeface="+mn-cs"/>
              </a:rPr>
              <a:t> ‘existing 2020</a:t>
            </a:r>
            <a:r>
              <a:rPr kumimoji="0" lang="en-GB" sz="1600" b="0" i="0" u="none" strike="noStrike" kern="1200" cap="none" spc="0" normalizeH="0" baseline="0" noProof="0">
                <a:ln>
                  <a:noFill/>
                </a:ln>
                <a:solidFill>
                  <a:schemeClr val="accent6">
                    <a:lumMod val="75000"/>
                  </a:schemeClr>
                </a:solidFill>
                <a:effectLst/>
                <a:uLnTx/>
                <a:uFillTx/>
                <a:latin typeface="Arial"/>
                <a:ea typeface="+mn-ea"/>
                <a:cs typeface="+mn-cs"/>
              </a:rPr>
              <a:t>’</a:t>
            </a:r>
          </a:p>
        </p:txBody>
      </p:sp>
      <p:sp>
        <p:nvSpPr>
          <p:cNvPr id="109" name="TextBox 108">
            <a:extLst>
              <a:ext uri="{FF2B5EF4-FFF2-40B4-BE49-F238E27FC236}">
                <a16:creationId xmlns:a16="http://schemas.microsoft.com/office/drawing/2014/main" id="{6BB3507F-050B-47B8-B8DE-9F7727D25507}"/>
              </a:ext>
            </a:extLst>
          </p:cNvPr>
          <p:cNvSpPr txBox="1"/>
          <p:nvPr/>
        </p:nvSpPr>
        <p:spPr>
          <a:xfrm>
            <a:off x="7948992" y="1813353"/>
            <a:ext cx="222806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b="1">
                <a:solidFill>
                  <a:schemeClr val="bg2"/>
                </a:solidFill>
                <a:latin typeface="Arial"/>
              </a:rPr>
              <a:t>Recontact</a:t>
            </a:r>
            <a:r>
              <a:rPr kumimoji="0" lang="en-GB" sz="1600" b="1" i="0" u="none" strike="noStrike" kern="1200" cap="none" spc="0" normalizeH="0" baseline="0" noProof="0">
                <a:ln>
                  <a:noFill/>
                </a:ln>
                <a:solidFill>
                  <a:schemeClr val="bg2"/>
                </a:solidFill>
                <a:effectLst/>
                <a:uLnTx/>
                <a:uFillTx/>
                <a:latin typeface="Arial"/>
                <a:ea typeface="+mn-ea"/>
                <a:cs typeface="+mn-cs"/>
              </a:rPr>
              <a:t> ‘new 2020’</a:t>
            </a:r>
          </a:p>
        </p:txBody>
      </p:sp>
      <p:sp>
        <p:nvSpPr>
          <p:cNvPr id="121" name="Rectangle 120">
            <a:extLst>
              <a:ext uri="{FF2B5EF4-FFF2-40B4-BE49-F238E27FC236}">
                <a16:creationId xmlns:a16="http://schemas.microsoft.com/office/drawing/2014/main" id="{F642F76F-86D1-49B8-A901-56AE819F7E52}"/>
              </a:ext>
            </a:extLst>
          </p:cNvPr>
          <p:cNvSpPr/>
          <p:nvPr/>
        </p:nvSpPr>
        <p:spPr>
          <a:xfrm>
            <a:off x="1982220" y="2090261"/>
            <a:ext cx="4757083" cy="35623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25" name="Rectangle 124">
            <a:extLst>
              <a:ext uri="{FF2B5EF4-FFF2-40B4-BE49-F238E27FC236}">
                <a16:creationId xmlns:a16="http://schemas.microsoft.com/office/drawing/2014/main" id="{67767793-75D7-4EDC-B1E7-425ACDD54EF8}"/>
              </a:ext>
            </a:extLst>
          </p:cNvPr>
          <p:cNvSpPr/>
          <p:nvPr/>
        </p:nvSpPr>
        <p:spPr>
          <a:xfrm>
            <a:off x="6879003" y="2083817"/>
            <a:ext cx="4757083" cy="356239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29" name="TextBox 128">
            <a:extLst>
              <a:ext uri="{FF2B5EF4-FFF2-40B4-BE49-F238E27FC236}">
                <a16:creationId xmlns:a16="http://schemas.microsoft.com/office/drawing/2014/main" id="{40F01E72-15E6-48A4-89CD-1C08EDAAE2C8}"/>
              </a:ext>
            </a:extLst>
          </p:cNvPr>
          <p:cNvSpPr txBox="1"/>
          <p:nvPr/>
        </p:nvSpPr>
        <p:spPr>
          <a:xfrm>
            <a:off x="437230" y="3088527"/>
            <a:ext cx="1322555"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600">
                <a:latin typeface="Arial"/>
              </a:rPr>
              <a:t>More likely to be </a:t>
            </a:r>
            <a:r>
              <a:rPr lang="en-GB" sz="1600" b="1">
                <a:latin typeface="Arial"/>
              </a:rPr>
              <a:t>self-employed and employed</a:t>
            </a:r>
            <a:endParaRPr kumimoji="0" lang="en-GB" sz="1600" i="0" u="none" strike="noStrike" kern="1200" cap="none" spc="0" normalizeH="0" baseline="0" noProof="0">
              <a:ln>
                <a:noFill/>
              </a:ln>
              <a:effectLst/>
              <a:uLnTx/>
              <a:uFillTx/>
              <a:latin typeface="Arial"/>
              <a:ea typeface="+mn-ea"/>
              <a:cs typeface="+mn-cs"/>
            </a:endParaRPr>
          </a:p>
        </p:txBody>
      </p:sp>
      <p:sp>
        <p:nvSpPr>
          <p:cNvPr id="151" name="TextBox 150">
            <a:extLst>
              <a:ext uri="{FF2B5EF4-FFF2-40B4-BE49-F238E27FC236}">
                <a16:creationId xmlns:a16="http://schemas.microsoft.com/office/drawing/2014/main" id="{7AE57FCA-8048-4079-9E57-204DFB4B23E9}"/>
              </a:ext>
            </a:extLst>
          </p:cNvPr>
          <p:cNvSpPr txBox="1"/>
          <p:nvPr/>
        </p:nvSpPr>
        <p:spPr>
          <a:xfrm>
            <a:off x="7155515" y="3262239"/>
            <a:ext cx="4204058" cy="984885"/>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53% </a:t>
            </a:r>
            <a:r>
              <a:rPr lang="en-GB" b="1"/>
              <a:t>mainly working for an employer</a:t>
            </a:r>
            <a:r>
              <a:rPr lang="en-GB"/>
              <a:t>– </a:t>
            </a:r>
            <a:r>
              <a:rPr lang="en-GB" sz="1800"/>
              <a:t>Increase in proportion </a:t>
            </a:r>
            <a:r>
              <a:rPr lang="en-GB"/>
              <a:t>rising from 32% (W1)  to 53% (W2)</a:t>
            </a:r>
            <a:endParaRPr lang="en-GB" sz="2000"/>
          </a:p>
        </p:txBody>
      </p:sp>
      <p:sp>
        <p:nvSpPr>
          <p:cNvPr id="30" name="TextBox 29">
            <a:extLst>
              <a:ext uri="{FF2B5EF4-FFF2-40B4-BE49-F238E27FC236}">
                <a16:creationId xmlns:a16="http://schemas.microsoft.com/office/drawing/2014/main" id="{E6648A4D-9E0E-45E9-9551-33B47438FC78}"/>
              </a:ext>
            </a:extLst>
          </p:cNvPr>
          <p:cNvSpPr txBox="1"/>
          <p:nvPr/>
        </p:nvSpPr>
        <p:spPr>
          <a:xfrm>
            <a:off x="7084570" y="4576604"/>
            <a:ext cx="4483073" cy="800219"/>
          </a:xfrm>
          <a:prstGeom prst="rect">
            <a:avLst/>
          </a:prstGeom>
          <a:noFill/>
        </p:spPr>
        <p:txBody>
          <a:bodyPr wrap="square">
            <a:spAutoFit/>
          </a:bodyPr>
          <a:lstStyle/>
          <a:p>
            <a:pPr>
              <a:spcBef>
                <a:spcPts val="400"/>
              </a:spcBef>
              <a:spcAft>
                <a:spcPts val="400"/>
              </a:spcAft>
            </a:pPr>
            <a:r>
              <a:rPr lang="en-GB" sz="2800" b="1">
                <a:solidFill>
                  <a:schemeClr val="bg2"/>
                </a:solidFill>
              </a:rPr>
              <a:t>35% </a:t>
            </a:r>
            <a:r>
              <a:rPr lang="en-GB" b="1"/>
              <a:t>25 – 34 year olds </a:t>
            </a:r>
            <a:r>
              <a:rPr lang="en-GB"/>
              <a:t>(rising from 31% in W1)</a:t>
            </a:r>
          </a:p>
        </p:txBody>
      </p:sp>
      <p:sp>
        <p:nvSpPr>
          <p:cNvPr id="31" name="TextBox 30">
            <a:extLst>
              <a:ext uri="{FF2B5EF4-FFF2-40B4-BE49-F238E27FC236}">
                <a16:creationId xmlns:a16="http://schemas.microsoft.com/office/drawing/2014/main" id="{7762DBA2-C50A-4038-87CE-BE1689E56682}"/>
              </a:ext>
            </a:extLst>
          </p:cNvPr>
          <p:cNvSpPr txBox="1"/>
          <p:nvPr/>
        </p:nvSpPr>
        <p:spPr>
          <a:xfrm>
            <a:off x="7084570" y="2411418"/>
            <a:ext cx="4629721" cy="523220"/>
          </a:xfrm>
          <a:prstGeom prst="rect">
            <a:avLst/>
          </a:prstGeom>
          <a:noFill/>
        </p:spPr>
        <p:txBody>
          <a:bodyPr wrap="square">
            <a:spAutoFit/>
          </a:bodyPr>
          <a:lstStyle/>
          <a:p>
            <a:pPr>
              <a:spcBef>
                <a:spcPts val="400"/>
              </a:spcBef>
              <a:spcAft>
                <a:spcPts val="400"/>
              </a:spcAft>
            </a:pPr>
            <a:r>
              <a:rPr lang="en-GB" sz="2800" b="1">
                <a:solidFill>
                  <a:schemeClr val="bg2"/>
                </a:solidFill>
              </a:rPr>
              <a:t>55%</a:t>
            </a:r>
            <a:r>
              <a:rPr lang="en-GB" sz="2800" b="1">
                <a:solidFill>
                  <a:schemeClr val="accent6">
                    <a:lumMod val="75000"/>
                  </a:schemeClr>
                </a:solidFill>
              </a:rPr>
              <a:t> </a:t>
            </a:r>
            <a:r>
              <a:rPr lang="en-GB"/>
              <a:t>of </a:t>
            </a:r>
            <a:r>
              <a:rPr lang="en-GB" b="1"/>
              <a:t>men</a:t>
            </a:r>
            <a:r>
              <a:rPr lang="en-GB"/>
              <a:t> (rising from 47% in W1)</a:t>
            </a:r>
            <a:endParaRPr lang="en-GB" sz="2000"/>
          </a:p>
        </p:txBody>
      </p:sp>
      <p:sp>
        <p:nvSpPr>
          <p:cNvPr id="21" name="TextBox 20">
            <a:extLst>
              <a:ext uri="{FF2B5EF4-FFF2-40B4-BE49-F238E27FC236}">
                <a16:creationId xmlns:a16="http://schemas.microsoft.com/office/drawing/2014/main" id="{C548383D-12C5-47D5-8046-4128849D2D57}"/>
              </a:ext>
            </a:extLst>
          </p:cNvPr>
          <p:cNvSpPr txBox="1"/>
          <p:nvPr/>
        </p:nvSpPr>
        <p:spPr>
          <a:xfrm>
            <a:off x="2119417" y="2480272"/>
            <a:ext cx="4483073" cy="800219"/>
          </a:xfrm>
          <a:prstGeom prst="rect">
            <a:avLst/>
          </a:prstGeom>
          <a:noFill/>
        </p:spPr>
        <p:txBody>
          <a:bodyPr wrap="square" lIns="91440" tIns="45720" rIns="91440" bIns="45720" anchor="t">
            <a:spAutoFit/>
          </a:bodyPr>
          <a:lstStyle/>
          <a:p>
            <a:pPr>
              <a:spcBef>
                <a:spcPts val="400"/>
              </a:spcBef>
              <a:spcAft>
                <a:spcPts val="400"/>
              </a:spcAft>
            </a:pPr>
            <a:r>
              <a:rPr lang="en-GB" sz="2800" b="1" dirty="0">
                <a:solidFill>
                  <a:schemeClr val="accent6">
                    <a:lumMod val="75000"/>
                  </a:schemeClr>
                </a:solidFill>
              </a:rPr>
              <a:t>31% </a:t>
            </a:r>
            <a:r>
              <a:rPr lang="en-GB" b="1" dirty="0"/>
              <a:t>25 – 34-year-olds </a:t>
            </a:r>
            <a:r>
              <a:rPr lang="en-GB" dirty="0"/>
              <a:t>(rising from 14% in W1)</a:t>
            </a:r>
            <a:endParaRPr lang="en-GB" sz="2000" dirty="0"/>
          </a:p>
        </p:txBody>
      </p:sp>
    </p:spTree>
    <p:extLst>
      <p:ext uri="{BB962C8B-B14F-4D97-AF65-F5344CB8AC3E}">
        <p14:creationId xmlns:p14="http://schemas.microsoft.com/office/powerpoint/2010/main" val="4717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28ADFF21-A1D9-45BA-A42C-72D01A454B8C}"/>
              </a:ext>
            </a:extLst>
          </p:cNvPr>
          <p:cNvGraphicFramePr/>
          <p:nvPr>
            <p:extLst>
              <p:ext uri="{D42A27DB-BD31-4B8C-83A1-F6EECF244321}">
                <p14:modId xmlns:p14="http://schemas.microsoft.com/office/powerpoint/2010/main" val="8936839"/>
              </p:ext>
            </p:extLst>
          </p:nvPr>
        </p:nvGraphicFramePr>
        <p:xfrm>
          <a:off x="1450903" y="1153617"/>
          <a:ext cx="10929199" cy="5081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CCBEB783-03CE-4083-9AC5-7D6F42478B02}"/>
              </a:ext>
            </a:extLst>
          </p:cNvPr>
          <p:cNvGraphicFramePr/>
          <p:nvPr>
            <p:extLst>
              <p:ext uri="{D42A27DB-BD31-4B8C-83A1-F6EECF244321}">
                <p14:modId xmlns:p14="http://schemas.microsoft.com/office/powerpoint/2010/main" val="591663042"/>
              </p:ext>
            </p:extLst>
          </p:nvPr>
        </p:nvGraphicFramePr>
        <p:xfrm>
          <a:off x="1478629" y="3273869"/>
          <a:ext cx="10941969"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Around 1 in 10 claimants have changed sector or the type of the work they do since Wave 1</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565410" y="1445621"/>
            <a:ext cx="10929199" cy="215444"/>
          </a:xfrm>
        </p:spPr>
        <p:txBody>
          <a:bodyPr/>
          <a:lstStyle/>
          <a:p>
            <a:r>
              <a:rPr lang="en-GB" sz="1400" i="1">
                <a:solidFill>
                  <a:schemeClr val="tx1"/>
                </a:solidFill>
              </a:rPr>
              <a:t>“Since we spoke to you last year, have you changed any of the following?”</a:t>
            </a:r>
          </a:p>
        </p:txBody>
      </p:sp>
      <p:sp>
        <p:nvSpPr>
          <p:cNvPr id="23" name="TextBox 22">
            <a:extLst>
              <a:ext uri="{FF2B5EF4-FFF2-40B4-BE49-F238E27FC236}">
                <a16:creationId xmlns:a16="http://schemas.microsoft.com/office/drawing/2014/main" id="{841AACEA-A038-4B1A-B0C7-1D8C612A89CC}"/>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
        <p:nvSpPr>
          <p:cNvPr id="29" name="TextBox 28">
            <a:extLst>
              <a:ext uri="{FF2B5EF4-FFF2-40B4-BE49-F238E27FC236}">
                <a16:creationId xmlns:a16="http://schemas.microsoft.com/office/drawing/2014/main" id="{53F406C4-C255-459A-8C4B-B12C89A84B97}"/>
              </a:ext>
            </a:extLst>
          </p:cNvPr>
          <p:cNvSpPr txBox="1"/>
          <p:nvPr/>
        </p:nvSpPr>
        <p:spPr>
          <a:xfrm>
            <a:off x="640500" y="1774316"/>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31" name="TextBox 30">
            <a:extLst>
              <a:ext uri="{FF2B5EF4-FFF2-40B4-BE49-F238E27FC236}">
                <a16:creationId xmlns:a16="http://schemas.microsoft.com/office/drawing/2014/main" id="{F50F53F5-08A1-46A5-9831-6BFF96FBA38F}"/>
              </a:ext>
            </a:extLst>
          </p:cNvPr>
          <p:cNvSpPr txBox="1"/>
          <p:nvPr/>
        </p:nvSpPr>
        <p:spPr>
          <a:xfrm>
            <a:off x="678530" y="3919788"/>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Tree>
    <p:extLst>
      <p:ext uri="{BB962C8B-B14F-4D97-AF65-F5344CB8AC3E}">
        <p14:creationId xmlns:p14="http://schemas.microsoft.com/office/powerpoint/2010/main" val="183740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784057" cy="775597"/>
          </a:xfrm>
        </p:spPr>
        <p:txBody>
          <a:bodyPr/>
          <a:lstStyle/>
          <a:p>
            <a:r>
              <a:rPr lang="en-GB"/>
              <a:t>Claimants self-employed for less than 12 months are more likely to have changed sector and type of work</a:t>
            </a:r>
          </a:p>
        </p:txBody>
      </p:sp>
      <p:sp>
        <p:nvSpPr>
          <p:cNvPr id="7" name="TextBox 6">
            <a:extLst>
              <a:ext uri="{FF2B5EF4-FFF2-40B4-BE49-F238E27FC236}">
                <a16:creationId xmlns:a16="http://schemas.microsoft.com/office/drawing/2014/main" id="{35C8396D-7BF5-4D5B-A62E-504F8FDA5011}"/>
              </a:ext>
            </a:extLst>
          </p:cNvPr>
          <p:cNvSpPr txBox="1"/>
          <p:nvPr/>
        </p:nvSpPr>
        <p:spPr>
          <a:xfrm>
            <a:off x="2530219" y="1327900"/>
            <a:ext cx="300534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600" b="1">
                <a:solidFill>
                  <a:schemeClr val="accent6">
                    <a:lumMod val="75000"/>
                  </a:schemeClr>
                </a:solidFill>
                <a:latin typeface="Arial"/>
              </a:rPr>
              <a:t>Recontact</a:t>
            </a:r>
            <a:r>
              <a:rPr kumimoji="0" lang="en-GB" sz="1600" b="1" i="0" u="none" strike="noStrike" kern="1200" cap="none" spc="0" normalizeH="0" baseline="0" noProof="0">
                <a:ln>
                  <a:noFill/>
                </a:ln>
                <a:solidFill>
                  <a:schemeClr val="accent6">
                    <a:lumMod val="75000"/>
                  </a:schemeClr>
                </a:solidFill>
                <a:effectLst/>
                <a:uLnTx/>
                <a:uFillTx/>
                <a:latin typeface="Arial"/>
                <a:ea typeface="+mn-ea"/>
                <a:cs typeface="+mn-cs"/>
              </a:rPr>
              <a:t> ‘existing 2020</a:t>
            </a:r>
            <a:r>
              <a:rPr kumimoji="0" lang="en-GB" sz="1600" b="0" i="0" u="none" strike="noStrike" kern="1200" cap="none" spc="0" normalizeH="0" baseline="0" noProof="0">
                <a:ln>
                  <a:noFill/>
                </a:ln>
                <a:solidFill>
                  <a:schemeClr val="accent6">
                    <a:lumMod val="75000"/>
                  </a:schemeClr>
                </a:solidFill>
                <a:effectLst/>
                <a:uLnTx/>
                <a:uFillTx/>
                <a:latin typeface="Arial"/>
                <a:ea typeface="+mn-ea"/>
                <a:cs typeface="+mn-cs"/>
              </a:rPr>
              <a:t>’</a:t>
            </a:r>
          </a:p>
        </p:txBody>
      </p:sp>
      <p:sp>
        <p:nvSpPr>
          <p:cNvPr id="10" name="TextBox 9">
            <a:extLst>
              <a:ext uri="{FF2B5EF4-FFF2-40B4-BE49-F238E27FC236}">
                <a16:creationId xmlns:a16="http://schemas.microsoft.com/office/drawing/2014/main" id="{33381F70-A465-4F77-8C0B-0C055AA13683}"/>
              </a:ext>
            </a:extLst>
          </p:cNvPr>
          <p:cNvSpPr txBox="1"/>
          <p:nvPr/>
        </p:nvSpPr>
        <p:spPr>
          <a:xfrm>
            <a:off x="7815642" y="1363255"/>
            <a:ext cx="222806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b="1">
                <a:solidFill>
                  <a:schemeClr val="bg2"/>
                </a:solidFill>
                <a:latin typeface="Arial"/>
              </a:rPr>
              <a:t>Recontact</a:t>
            </a:r>
            <a:r>
              <a:rPr kumimoji="0" lang="en-GB" sz="1600" b="1" i="0" u="none" strike="noStrike" kern="1200" cap="none" spc="0" normalizeH="0" baseline="0" noProof="0">
                <a:ln>
                  <a:noFill/>
                </a:ln>
                <a:solidFill>
                  <a:schemeClr val="bg2"/>
                </a:solidFill>
                <a:effectLst/>
                <a:uLnTx/>
                <a:uFillTx/>
                <a:latin typeface="Arial"/>
                <a:ea typeface="+mn-ea"/>
                <a:cs typeface="+mn-cs"/>
              </a:rPr>
              <a:t> ‘new 2020’</a:t>
            </a:r>
          </a:p>
        </p:txBody>
      </p:sp>
      <p:grpSp>
        <p:nvGrpSpPr>
          <p:cNvPr id="8" name="Group 7">
            <a:extLst>
              <a:ext uri="{FF2B5EF4-FFF2-40B4-BE49-F238E27FC236}">
                <a16:creationId xmlns:a16="http://schemas.microsoft.com/office/drawing/2014/main" id="{A2E090FE-EC1F-4409-B0EB-B4B0081A4160}"/>
              </a:ext>
            </a:extLst>
          </p:cNvPr>
          <p:cNvGrpSpPr/>
          <p:nvPr/>
        </p:nvGrpSpPr>
        <p:grpSpPr>
          <a:xfrm>
            <a:off x="1628440" y="1620498"/>
            <a:ext cx="4757083" cy="2270210"/>
            <a:chOff x="1092200" y="1717590"/>
            <a:chExt cx="4757083" cy="2270210"/>
          </a:xfrm>
        </p:grpSpPr>
        <p:sp>
          <p:nvSpPr>
            <p:cNvPr id="24" name="Rectangle 23">
              <a:extLst>
                <a:ext uri="{FF2B5EF4-FFF2-40B4-BE49-F238E27FC236}">
                  <a16:creationId xmlns:a16="http://schemas.microsoft.com/office/drawing/2014/main" id="{69AD3178-EC08-4251-AFDF-E4A6CDE0948A}"/>
                </a:ext>
              </a:extLst>
            </p:cNvPr>
            <p:cNvSpPr/>
            <p:nvPr/>
          </p:nvSpPr>
          <p:spPr>
            <a:xfrm>
              <a:off x="1092200" y="1717590"/>
              <a:ext cx="4757083" cy="2270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9" name="TextBox 68">
              <a:extLst>
                <a:ext uri="{FF2B5EF4-FFF2-40B4-BE49-F238E27FC236}">
                  <a16:creationId xmlns:a16="http://schemas.microsoft.com/office/drawing/2014/main" id="{270F351E-C6B3-4E10-B7A0-C8A5BDF59344}"/>
                </a:ext>
              </a:extLst>
            </p:cNvPr>
            <p:cNvSpPr txBox="1"/>
            <p:nvPr/>
          </p:nvSpPr>
          <p:spPr>
            <a:xfrm>
              <a:off x="1515120" y="1797398"/>
              <a:ext cx="3733442" cy="430887"/>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accent6">
                      <a:lumMod val="75000"/>
                    </a:schemeClr>
                  </a:solidFill>
                </a:rPr>
                <a:t>52% </a:t>
              </a:r>
              <a:r>
                <a:rPr lang="en-GB" dirty="0"/>
                <a:t>SE for less than 12 months</a:t>
              </a:r>
              <a:endParaRPr lang="en-GB" sz="2000" dirty="0"/>
            </a:p>
          </p:txBody>
        </p:sp>
        <p:sp>
          <p:nvSpPr>
            <p:cNvPr id="70" name="TextBox 69">
              <a:extLst>
                <a:ext uri="{FF2B5EF4-FFF2-40B4-BE49-F238E27FC236}">
                  <a16:creationId xmlns:a16="http://schemas.microsoft.com/office/drawing/2014/main" id="{0A599D9B-C77B-4898-AA07-9B7EC136C729}"/>
                </a:ext>
              </a:extLst>
            </p:cNvPr>
            <p:cNvSpPr txBox="1"/>
            <p:nvPr/>
          </p:nvSpPr>
          <p:spPr>
            <a:xfrm>
              <a:off x="1524527" y="2373062"/>
              <a:ext cx="3831580" cy="707886"/>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accent6">
                      <a:lumMod val="75000"/>
                    </a:schemeClr>
                  </a:solidFill>
                </a:rPr>
                <a:t>32% </a:t>
              </a:r>
              <a:r>
                <a:rPr lang="en-GB" dirty="0"/>
                <a:t>plan to be SE in a different line of work in 6 months’ time</a:t>
              </a:r>
              <a:endParaRPr lang="en-GB" sz="2000" dirty="0"/>
            </a:p>
          </p:txBody>
        </p:sp>
        <p:sp>
          <p:nvSpPr>
            <p:cNvPr id="71" name="TextBox 70">
              <a:extLst>
                <a:ext uri="{FF2B5EF4-FFF2-40B4-BE49-F238E27FC236}">
                  <a16:creationId xmlns:a16="http://schemas.microsoft.com/office/drawing/2014/main" id="{C6559D63-9B64-4DA0-945A-84E952E437F2}"/>
                </a:ext>
              </a:extLst>
            </p:cNvPr>
            <p:cNvSpPr txBox="1"/>
            <p:nvPr/>
          </p:nvSpPr>
          <p:spPr>
            <a:xfrm>
              <a:off x="1515120" y="3196319"/>
              <a:ext cx="3733442" cy="707886"/>
            </a:xfrm>
            <a:prstGeom prst="rect">
              <a:avLst/>
            </a:prstGeom>
            <a:noFill/>
          </p:spPr>
          <p:txBody>
            <a:bodyPr wrap="square" lIns="0" tIns="0" rIns="0" bIns="0" rtlCol="0">
              <a:spAutoFit/>
            </a:bodyPr>
            <a:lstStyle/>
            <a:p>
              <a:pPr>
                <a:spcBef>
                  <a:spcPts val="400"/>
                </a:spcBef>
                <a:spcAft>
                  <a:spcPts val="400"/>
                </a:spcAft>
              </a:pPr>
              <a:r>
                <a:rPr lang="en-GB" sz="2800" b="1" dirty="0">
                  <a:solidFill>
                    <a:schemeClr val="accent6">
                      <a:lumMod val="75000"/>
                    </a:schemeClr>
                  </a:solidFill>
                </a:rPr>
                <a:t>23% </a:t>
              </a:r>
              <a:r>
                <a:rPr lang="en-GB" dirty="0"/>
                <a:t>plan to work for an employer in 6 months’ time</a:t>
              </a:r>
              <a:endParaRPr lang="en-GB" sz="2000" dirty="0"/>
            </a:p>
          </p:txBody>
        </p:sp>
      </p:grpSp>
      <p:grpSp>
        <p:nvGrpSpPr>
          <p:cNvPr id="9" name="Group 8">
            <a:extLst>
              <a:ext uri="{FF2B5EF4-FFF2-40B4-BE49-F238E27FC236}">
                <a16:creationId xmlns:a16="http://schemas.microsoft.com/office/drawing/2014/main" id="{082AF365-07C2-4022-8CAB-8EE35AB88D88}"/>
              </a:ext>
            </a:extLst>
          </p:cNvPr>
          <p:cNvGrpSpPr/>
          <p:nvPr/>
        </p:nvGrpSpPr>
        <p:grpSpPr>
          <a:xfrm>
            <a:off x="6551133" y="1632731"/>
            <a:ext cx="4757083" cy="2270209"/>
            <a:chOff x="1387140" y="3995396"/>
            <a:chExt cx="4757083" cy="2270209"/>
          </a:xfrm>
        </p:grpSpPr>
        <p:sp>
          <p:nvSpPr>
            <p:cNvPr id="36" name="Rectangle 35">
              <a:extLst>
                <a:ext uri="{FF2B5EF4-FFF2-40B4-BE49-F238E27FC236}">
                  <a16:creationId xmlns:a16="http://schemas.microsoft.com/office/drawing/2014/main" id="{DC5831BE-B9D1-4B97-AA79-7071E5EBA070}"/>
                </a:ext>
              </a:extLst>
            </p:cNvPr>
            <p:cNvSpPr/>
            <p:nvPr/>
          </p:nvSpPr>
          <p:spPr>
            <a:xfrm>
              <a:off x="1387140" y="3995396"/>
              <a:ext cx="4757083" cy="227020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72" name="TextBox 71">
              <a:extLst>
                <a:ext uri="{FF2B5EF4-FFF2-40B4-BE49-F238E27FC236}">
                  <a16:creationId xmlns:a16="http://schemas.microsoft.com/office/drawing/2014/main" id="{BA93D5A2-B42D-4564-AC6B-67351AA45318}"/>
                </a:ext>
              </a:extLst>
            </p:cNvPr>
            <p:cNvSpPr txBox="1"/>
            <p:nvPr/>
          </p:nvSpPr>
          <p:spPr>
            <a:xfrm>
              <a:off x="1799127" y="4018196"/>
              <a:ext cx="3733442" cy="430887"/>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bg2"/>
                  </a:solidFill>
                </a:rPr>
                <a:t>66%</a:t>
              </a:r>
              <a:r>
                <a:rPr lang="en-GB" sz="2800" b="1" dirty="0">
                  <a:solidFill>
                    <a:schemeClr val="accent6">
                      <a:lumMod val="75000"/>
                    </a:schemeClr>
                  </a:solidFill>
                </a:rPr>
                <a:t> </a:t>
              </a:r>
              <a:r>
                <a:rPr lang="en-GB" dirty="0"/>
                <a:t>SE for less than 12 months</a:t>
              </a:r>
              <a:endParaRPr lang="en-GB" sz="2000" dirty="0"/>
            </a:p>
          </p:txBody>
        </p:sp>
        <p:sp>
          <p:nvSpPr>
            <p:cNvPr id="82" name="TextBox 81">
              <a:extLst>
                <a:ext uri="{FF2B5EF4-FFF2-40B4-BE49-F238E27FC236}">
                  <a16:creationId xmlns:a16="http://schemas.microsoft.com/office/drawing/2014/main" id="{BA75BD31-88E8-473C-9F6F-75BE951BC1D4}"/>
                </a:ext>
              </a:extLst>
            </p:cNvPr>
            <p:cNvSpPr txBox="1"/>
            <p:nvPr/>
          </p:nvSpPr>
          <p:spPr>
            <a:xfrm>
              <a:off x="1799127" y="4624809"/>
              <a:ext cx="3733442" cy="707886"/>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bg2"/>
                  </a:solidFill>
                </a:rPr>
                <a:t>32%</a:t>
              </a:r>
              <a:r>
                <a:rPr lang="en-GB" sz="2800" b="1" dirty="0">
                  <a:solidFill>
                    <a:schemeClr val="accent6">
                      <a:lumMod val="75000"/>
                    </a:schemeClr>
                  </a:solidFill>
                </a:rPr>
                <a:t> </a:t>
              </a:r>
              <a:r>
                <a:rPr lang="en-GB" dirty="0"/>
                <a:t>plan to be SE in a different line of work in 6 months’ time</a:t>
              </a:r>
              <a:endParaRPr lang="en-GB" sz="2000" dirty="0"/>
            </a:p>
          </p:txBody>
        </p:sp>
        <p:sp>
          <p:nvSpPr>
            <p:cNvPr id="83" name="TextBox 82">
              <a:extLst>
                <a:ext uri="{FF2B5EF4-FFF2-40B4-BE49-F238E27FC236}">
                  <a16:creationId xmlns:a16="http://schemas.microsoft.com/office/drawing/2014/main" id="{053A6DC6-C2EB-4198-BCEC-245552D80693}"/>
                </a:ext>
              </a:extLst>
            </p:cNvPr>
            <p:cNvSpPr txBox="1"/>
            <p:nvPr/>
          </p:nvSpPr>
          <p:spPr>
            <a:xfrm>
              <a:off x="1799127" y="5495981"/>
              <a:ext cx="3733442"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17%</a:t>
              </a:r>
              <a:r>
                <a:rPr lang="en-GB" sz="2800" b="1">
                  <a:solidFill>
                    <a:schemeClr val="accent6">
                      <a:lumMod val="75000"/>
                    </a:schemeClr>
                  </a:solidFill>
                </a:rPr>
                <a:t> </a:t>
              </a:r>
              <a:r>
                <a:rPr lang="en-GB"/>
                <a:t>plan to work for an employer in 6 months’ time</a:t>
              </a:r>
              <a:endParaRPr lang="en-GB" sz="2000"/>
            </a:p>
          </p:txBody>
        </p:sp>
      </p:grpSp>
      <p:grpSp>
        <p:nvGrpSpPr>
          <p:cNvPr id="102" name="Group 101">
            <a:extLst>
              <a:ext uri="{FF2B5EF4-FFF2-40B4-BE49-F238E27FC236}">
                <a16:creationId xmlns:a16="http://schemas.microsoft.com/office/drawing/2014/main" id="{2C144CDD-77D7-4DFE-83C6-FE95EEC52FAF}"/>
              </a:ext>
            </a:extLst>
          </p:cNvPr>
          <p:cNvGrpSpPr/>
          <p:nvPr/>
        </p:nvGrpSpPr>
        <p:grpSpPr>
          <a:xfrm>
            <a:off x="1654350" y="4004426"/>
            <a:ext cx="4757083" cy="1707517"/>
            <a:chOff x="1092200" y="1717590"/>
            <a:chExt cx="4757083" cy="1707517"/>
          </a:xfrm>
        </p:grpSpPr>
        <p:sp>
          <p:nvSpPr>
            <p:cNvPr id="103" name="Rectangle 102">
              <a:extLst>
                <a:ext uri="{FF2B5EF4-FFF2-40B4-BE49-F238E27FC236}">
                  <a16:creationId xmlns:a16="http://schemas.microsoft.com/office/drawing/2014/main" id="{D513EC7C-7EF3-4BCA-A45F-51538426109B}"/>
                </a:ext>
              </a:extLst>
            </p:cNvPr>
            <p:cNvSpPr/>
            <p:nvPr/>
          </p:nvSpPr>
          <p:spPr>
            <a:xfrm>
              <a:off x="1092200" y="1717590"/>
              <a:ext cx="4757083" cy="17075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4" name="TextBox 103">
              <a:extLst>
                <a:ext uri="{FF2B5EF4-FFF2-40B4-BE49-F238E27FC236}">
                  <a16:creationId xmlns:a16="http://schemas.microsoft.com/office/drawing/2014/main" id="{511AB3E6-3B50-47E8-A370-2C1D228DDA2D}"/>
                </a:ext>
              </a:extLst>
            </p:cNvPr>
            <p:cNvSpPr txBox="1"/>
            <p:nvPr/>
          </p:nvSpPr>
          <p:spPr>
            <a:xfrm>
              <a:off x="1515120" y="1822278"/>
              <a:ext cx="3733442" cy="430887"/>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accent6">
                      <a:lumMod val="75000"/>
                    </a:schemeClr>
                  </a:solidFill>
                </a:rPr>
                <a:t>56% </a:t>
              </a:r>
              <a:r>
                <a:rPr lang="en-GB" dirty="0"/>
                <a:t>SE for less than 12 months</a:t>
              </a:r>
              <a:endParaRPr lang="en-GB" sz="2000" dirty="0"/>
            </a:p>
          </p:txBody>
        </p:sp>
        <p:sp>
          <p:nvSpPr>
            <p:cNvPr id="105" name="TextBox 104">
              <a:extLst>
                <a:ext uri="{FF2B5EF4-FFF2-40B4-BE49-F238E27FC236}">
                  <a16:creationId xmlns:a16="http://schemas.microsoft.com/office/drawing/2014/main" id="{D7F9D282-2017-4A5E-8B55-422337B921F0}"/>
                </a:ext>
              </a:extLst>
            </p:cNvPr>
            <p:cNvSpPr txBox="1"/>
            <p:nvPr/>
          </p:nvSpPr>
          <p:spPr>
            <a:xfrm>
              <a:off x="1515120" y="2497279"/>
              <a:ext cx="3831580" cy="707886"/>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accent6">
                      <a:lumMod val="75000"/>
                    </a:schemeClr>
                  </a:solidFill>
                </a:rPr>
                <a:t>41% </a:t>
              </a:r>
              <a:r>
                <a:rPr lang="en-GB" dirty="0"/>
                <a:t>plan to be SE in a different line of work in 6 months’ time</a:t>
              </a:r>
              <a:endParaRPr lang="en-GB" sz="2000" dirty="0"/>
            </a:p>
          </p:txBody>
        </p:sp>
      </p:grpSp>
      <p:grpSp>
        <p:nvGrpSpPr>
          <p:cNvPr id="107" name="Group 106">
            <a:extLst>
              <a:ext uri="{FF2B5EF4-FFF2-40B4-BE49-F238E27FC236}">
                <a16:creationId xmlns:a16="http://schemas.microsoft.com/office/drawing/2014/main" id="{D6B97196-428F-4592-9834-7E04D8B6E700}"/>
              </a:ext>
            </a:extLst>
          </p:cNvPr>
          <p:cNvGrpSpPr/>
          <p:nvPr/>
        </p:nvGrpSpPr>
        <p:grpSpPr>
          <a:xfrm>
            <a:off x="6551133" y="4004426"/>
            <a:ext cx="4757083" cy="1707517"/>
            <a:chOff x="6134100" y="1728764"/>
            <a:chExt cx="4757083" cy="1640204"/>
          </a:xfrm>
        </p:grpSpPr>
        <p:sp>
          <p:nvSpPr>
            <p:cNvPr id="108" name="Rectangle 107">
              <a:extLst>
                <a:ext uri="{FF2B5EF4-FFF2-40B4-BE49-F238E27FC236}">
                  <a16:creationId xmlns:a16="http://schemas.microsoft.com/office/drawing/2014/main" id="{A251BBCD-1ADD-4844-B6CD-30451F3CB162}"/>
                </a:ext>
              </a:extLst>
            </p:cNvPr>
            <p:cNvSpPr/>
            <p:nvPr/>
          </p:nvSpPr>
          <p:spPr>
            <a:xfrm>
              <a:off x="6134100" y="1728764"/>
              <a:ext cx="4757083" cy="16402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9" name="TextBox 108">
              <a:extLst>
                <a:ext uri="{FF2B5EF4-FFF2-40B4-BE49-F238E27FC236}">
                  <a16:creationId xmlns:a16="http://schemas.microsoft.com/office/drawing/2014/main" id="{8E5F07CE-51CE-4331-A61E-4E71003EBFEC}"/>
                </a:ext>
              </a:extLst>
            </p:cNvPr>
            <p:cNvSpPr txBox="1"/>
            <p:nvPr/>
          </p:nvSpPr>
          <p:spPr>
            <a:xfrm>
              <a:off x="6546087" y="1881794"/>
              <a:ext cx="3733442" cy="413901"/>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bg2"/>
                  </a:solidFill>
                </a:rPr>
                <a:t>72%</a:t>
              </a:r>
              <a:r>
                <a:rPr lang="en-GB" sz="2800" b="1" dirty="0">
                  <a:solidFill>
                    <a:schemeClr val="accent6">
                      <a:lumMod val="75000"/>
                    </a:schemeClr>
                  </a:solidFill>
                </a:rPr>
                <a:t> </a:t>
              </a:r>
              <a:r>
                <a:rPr lang="en-GB" dirty="0"/>
                <a:t>SE for less than 12 months</a:t>
              </a:r>
              <a:endParaRPr lang="en-GB" sz="2000" dirty="0"/>
            </a:p>
          </p:txBody>
        </p:sp>
        <p:sp>
          <p:nvSpPr>
            <p:cNvPr id="110" name="TextBox 109">
              <a:extLst>
                <a:ext uri="{FF2B5EF4-FFF2-40B4-BE49-F238E27FC236}">
                  <a16:creationId xmlns:a16="http://schemas.microsoft.com/office/drawing/2014/main" id="{4D0CDCA9-E4C7-4E96-A4FA-CA209CBE84A4}"/>
                </a:ext>
              </a:extLst>
            </p:cNvPr>
            <p:cNvSpPr txBox="1"/>
            <p:nvPr/>
          </p:nvSpPr>
          <p:spPr>
            <a:xfrm>
              <a:off x="6548006" y="2407939"/>
              <a:ext cx="3733442" cy="679980"/>
            </a:xfrm>
            <a:prstGeom prst="rect">
              <a:avLst/>
            </a:prstGeom>
            <a:noFill/>
          </p:spPr>
          <p:txBody>
            <a:bodyPr wrap="square" lIns="0" tIns="0" rIns="0" bIns="0" rtlCol="0" anchor="t">
              <a:spAutoFit/>
            </a:bodyPr>
            <a:lstStyle/>
            <a:p>
              <a:pPr>
                <a:spcBef>
                  <a:spcPts val="400"/>
                </a:spcBef>
                <a:spcAft>
                  <a:spcPts val="400"/>
                </a:spcAft>
              </a:pPr>
              <a:r>
                <a:rPr lang="en-GB" sz="2800" b="1" dirty="0">
                  <a:solidFill>
                    <a:schemeClr val="bg2"/>
                  </a:solidFill>
                </a:rPr>
                <a:t>43%</a:t>
              </a:r>
              <a:r>
                <a:rPr lang="en-GB" sz="2800" b="1" dirty="0">
                  <a:solidFill>
                    <a:schemeClr val="accent6">
                      <a:lumMod val="75000"/>
                    </a:schemeClr>
                  </a:solidFill>
                </a:rPr>
                <a:t> </a:t>
              </a:r>
              <a:r>
                <a:rPr lang="en-GB" dirty="0"/>
                <a:t>plan to be SE in a different line of work in 6 months’ time</a:t>
              </a:r>
              <a:endParaRPr lang="en-GB" sz="2000" dirty="0"/>
            </a:p>
          </p:txBody>
        </p:sp>
      </p:grpSp>
      <p:sp>
        <p:nvSpPr>
          <p:cNvPr id="113" name="TextBox 112">
            <a:extLst>
              <a:ext uri="{FF2B5EF4-FFF2-40B4-BE49-F238E27FC236}">
                <a16:creationId xmlns:a16="http://schemas.microsoft.com/office/drawing/2014/main" id="{492BD505-F4C0-442E-9497-6A2401B9A8ED}"/>
              </a:ext>
            </a:extLst>
          </p:cNvPr>
          <p:cNvSpPr txBox="1"/>
          <p:nvPr/>
        </p:nvSpPr>
        <p:spPr>
          <a:xfrm>
            <a:off x="144980" y="2686351"/>
            <a:ext cx="1369670"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600">
                <a:latin typeface="Arial"/>
              </a:rPr>
              <a:t>Changed </a:t>
            </a:r>
            <a:r>
              <a:rPr lang="en-GB" sz="1600" b="1">
                <a:latin typeface="Arial"/>
              </a:rPr>
              <a:t>sector</a:t>
            </a:r>
            <a:r>
              <a:rPr lang="en-GB" sz="1600">
                <a:latin typeface="Arial"/>
              </a:rPr>
              <a:t> since W1</a:t>
            </a:r>
            <a:endParaRPr kumimoji="0" lang="en-GB" sz="1600" i="0" u="none" strike="noStrike" kern="1200" cap="none" spc="0" normalizeH="0" baseline="0" noProof="0">
              <a:ln>
                <a:noFill/>
              </a:ln>
              <a:effectLst/>
              <a:uLnTx/>
              <a:uFillTx/>
              <a:latin typeface="Arial"/>
              <a:ea typeface="+mn-ea"/>
              <a:cs typeface="+mn-cs"/>
            </a:endParaRPr>
          </a:p>
        </p:txBody>
      </p:sp>
      <p:sp>
        <p:nvSpPr>
          <p:cNvPr id="114" name="TextBox 113">
            <a:extLst>
              <a:ext uri="{FF2B5EF4-FFF2-40B4-BE49-F238E27FC236}">
                <a16:creationId xmlns:a16="http://schemas.microsoft.com/office/drawing/2014/main" id="{24D0B030-0446-4C9E-9F5D-E9B7A0A51B08}"/>
              </a:ext>
            </a:extLst>
          </p:cNvPr>
          <p:cNvSpPr txBox="1"/>
          <p:nvPr/>
        </p:nvSpPr>
        <p:spPr>
          <a:xfrm>
            <a:off x="144980" y="4692401"/>
            <a:ext cx="1369670"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600">
                <a:latin typeface="Arial"/>
              </a:rPr>
              <a:t>Changed </a:t>
            </a:r>
            <a:r>
              <a:rPr lang="en-GB" sz="1600" b="1">
                <a:latin typeface="Arial"/>
              </a:rPr>
              <a:t>type of work </a:t>
            </a:r>
            <a:r>
              <a:rPr lang="en-GB" sz="1600">
                <a:latin typeface="Arial"/>
              </a:rPr>
              <a:t>since W1</a:t>
            </a:r>
            <a:endParaRPr kumimoji="0" lang="en-GB" sz="1600" i="0" u="none" strike="noStrike" kern="1200" cap="none" spc="0" normalizeH="0" baseline="0" noProof="0">
              <a:ln>
                <a:noFill/>
              </a:ln>
              <a:effectLst/>
              <a:uLnTx/>
              <a:uFillTx/>
              <a:latin typeface="Arial"/>
              <a:ea typeface="+mn-ea"/>
              <a:cs typeface="+mn-cs"/>
            </a:endParaRPr>
          </a:p>
        </p:txBody>
      </p:sp>
      <p:grpSp>
        <p:nvGrpSpPr>
          <p:cNvPr id="115" name="Group 114">
            <a:extLst>
              <a:ext uri="{FF2B5EF4-FFF2-40B4-BE49-F238E27FC236}">
                <a16:creationId xmlns:a16="http://schemas.microsoft.com/office/drawing/2014/main" id="{A0AC0DCC-15ED-4A28-94C7-EFA2D4CCD38A}"/>
              </a:ext>
            </a:extLst>
          </p:cNvPr>
          <p:cNvGrpSpPr>
            <a:grpSpLocks noChangeAspect="1"/>
          </p:cNvGrpSpPr>
          <p:nvPr/>
        </p:nvGrpSpPr>
        <p:grpSpPr>
          <a:xfrm>
            <a:off x="437230" y="4009919"/>
            <a:ext cx="716555" cy="720000"/>
            <a:chOff x="2500313" y="2928938"/>
            <a:chExt cx="660400" cy="663575"/>
          </a:xfrm>
          <a:solidFill>
            <a:schemeClr val="bg1">
              <a:lumMod val="50000"/>
            </a:schemeClr>
          </a:solidFill>
        </p:grpSpPr>
        <p:sp>
          <p:nvSpPr>
            <p:cNvPr id="116" name="Freeform 33">
              <a:extLst>
                <a:ext uri="{FF2B5EF4-FFF2-40B4-BE49-F238E27FC236}">
                  <a16:creationId xmlns:a16="http://schemas.microsoft.com/office/drawing/2014/main" id="{6C7383E4-FE43-4C7A-9C04-E1C153867F62}"/>
                </a:ext>
              </a:extLst>
            </p:cNvPr>
            <p:cNvSpPr>
              <a:spLocks noEditPoints="1"/>
            </p:cNvSpPr>
            <p:nvPr/>
          </p:nvSpPr>
          <p:spPr bwMode="auto">
            <a:xfrm>
              <a:off x="2500313" y="2928938"/>
              <a:ext cx="660400" cy="663575"/>
            </a:xfrm>
            <a:custGeom>
              <a:avLst/>
              <a:gdLst/>
              <a:ahLst/>
              <a:cxnLst>
                <a:cxn ang="0">
                  <a:pos x="83" y="186"/>
                </a:cxn>
                <a:cxn ang="0">
                  <a:pos x="81" y="178"/>
                </a:cxn>
                <a:cxn ang="0">
                  <a:pos x="86" y="173"/>
                </a:cxn>
                <a:cxn ang="0">
                  <a:pos x="150" y="196"/>
                </a:cxn>
                <a:cxn ang="0">
                  <a:pos x="219" y="167"/>
                </a:cxn>
                <a:cxn ang="0">
                  <a:pos x="248" y="98"/>
                </a:cxn>
                <a:cxn ang="0">
                  <a:pos x="219" y="29"/>
                </a:cxn>
                <a:cxn ang="0">
                  <a:pos x="150" y="0"/>
                </a:cxn>
                <a:cxn ang="0">
                  <a:pos x="81" y="29"/>
                </a:cxn>
                <a:cxn ang="0">
                  <a:pos x="81" y="29"/>
                </a:cxn>
                <a:cxn ang="0">
                  <a:pos x="52" y="98"/>
                </a:cxn>
                <a:cxn ang="0">
                  <a:pos x="76" y="162"/>
                </a:cxn>
                <a:cxn ang="0">
                  <a:pos x="70" y="168"/>
                </a:cxn>
                <a:cxn ang="0">
                  <a:pos x="63" y="166"/>
                </a:cxn>
                <a:cxn ang="0">
                  <a:pos x="13" y="215"/>
                </a:cxn>
                <a:cxn ang="0">
                  <a:pos x="33" y="236"/>
                </a:cxn>
                <a:cxn ang="0">
                  <a:pos x="83" y="186"/>
                </a:cxn>
                <a:cxn ang="0">
                  <a:pos x="93" y="156"/>
                </a:cxn>
                <a:cxn ang="0">
                  <a:pos x="93" y="156"/>
                </a:cxn>
                <a:cxn ang="0">
                  <a:pos x="92" y="155"/>
                </a:cxn>
                <a:cxn ang="0">
                  <a:pos x="69" y="98"/>
                </a:cxn>
                <a:cxn ang="0">
                  <a:pos x="93" y="41"/>
                </a:cxn>
                <a:cxn ang="0">
                  <a:pos x="93" y="41"/>
                </a:cxn>
                <a:cxn ang="0">
                  <a:pos x="150" y="17"/>
                </a:cxn>
                <a:cxn ang="0">
                  <a:pos x="207" y="41"/>
                </a:cxn>
                <a:cxn ang="0">
                  <a:pos x="231" y="98"/>
                </a:cxn>
                <a:cxn ang="0">
                  <a:pos x="207" y="156"/>
                </a:cxn>
                <a:cxn ang="0">
                  <a:pos x="150" y="179"/>
                </a:cxn>
                <a:cxn ang="0">
                  <a:pos x="93" y="156"/>
                </a:cxn>
                <a:cxn ang="0">
                  <a:pos x="66" y="178"/>
                </a:cxn>
                <a:cxn ang="0">
                  <a:pos x="61" y="173"/>
                </a:cxn>
                <a:cxn ang="0">
                  <a:pos x="30" y="204"/>
                </a:cxn>
                <a:cxn ang="0">
                  <a:pos x="35" y="209"/>
                </a:cxn>
                <a:cxn ang="0">
                  <a:pos x="66" y="178"/>
                </a:cxn>
              </a:cxnLst>
              <a:rect l="0" t="0" r="r" b="b"/>
              <a:pathLst>
                <a:path w="248" h="249">
                  <a:moveTo>
                    <a:pt x="83" y="186"/>
                  </a:moveTo>
                  <a:cubicBezTo>
                    <a:pt x="84" y="185"/>
                    <a:pt x="83" y="181"/>
                    <a:pt x="81" y="178"/>
                  </a:cubicBezTo>
                  <a:cubicBezTo>
                    <a:pt x="86" y="173"/>
                    <a:pt x="86" y="173"/>
                    <a:pt x="86" y="173"/>
                  </a:cubicBezTo>
                  <a:cubicBezTo>
                    <a:pt x="105" y="188"/>
                    <a:pt x="127" y="196"/>
                    <a:pt x="150" y="196"/>
                  </a:cubicBezTo>
                  <a:cubicBezTo>
                    <a:pt x="175" y="196"/>
                    <a:pt x="200" y="187"/>
                    <a:pt x="219" y="167"/>
                  </a:cubicBezTo>
                  <a:cubicBezTo>
                    <a:pt x="238" y="148"/>
                    <a:pt x="248" y="123"/>
                    <a:pt x="248" y="98"/>
                  </a:cubicBezTo>
                  <a:cubicBezTo>
                    <a:pt x="248" y="73"/>
                    <a:pt x="238" y="48"/>
                    <a:pt x="219" y="29"/>
                  </a:cubicBezTo>
                  <a:cubicBezTo>
                    <a:pt x="200" y="10"/>
                    <a:pt x="175" y="0"/>
                    <a:pt x="150" y="0"/>
                  </a:cubicBezTo>
                  <a:cubicBezTo>
                    <a:pt x="125" y="0"/>
                    <a:pt x="100" y="10"/>
                    <a:pt x="81" y="29"/>
                  </a:cubicBezTo>
                  <a:cubicBezTo>
                    <a:pt x="81" y="29"/>
                    <a:pt x="81" y="29"/>
                    <a:pt x="81" y="29"/>
                  </a:cubicBezTo>
                  <a:cubicBezTo>
                    <a:pt x="62" y="48"/>
                    <a:pt x="52" y="73"/>
                    <a:pt x="52" y="98"/>
                  </a:cubicBezTo>
                  <a:cubicBezTo>
                    <a:pt x="52" y="121"/>
                    <a:pt x="60" y="144"/>
                    <a:pt x="76" y="162"/>
                  </a:cubicBezTo>
                  <a:cubicBezTo>
                    <a:pt x="70" y="168"/>
                    <a:pt x="70" y="168"/>
                    <a:pt x="70" y="168"/>
                  </a:cubicBezTo>
                  <a:cubicBezTo>
                    <a:pt x="67" y="166"/>
                    <a:pt x="64" y="164"/>
                    <a:pt x="63" y="166"/>
                  </a:cubicBezTo>
                  <a:cubicBezTo>
                    <a:pt x="13" y="215"/>
                    <a:pt x="13" y="215"/>
                    <a:pt x="13" y="215"/>
                  </a:cubicBezTo>
                  <a:cubicBezTo>
                    <a:pt x="0" y="228"/>
                    <a:pt x="19" y="249"/>
                    <a:pt x="33" y="236"/>
                  </a:cubicBezTo>
                  <a:cubicBezTo>
                    <a:pt x="83" y="186"/>
                    <a:pt x="83" y="186"/>
                    <a:pt x="83" y="186"/>
                  </a:cubicBezTo>
                  <a:close/>
                  <a:moveTo>
                    <a:pt x="93" y="156"/>
                  </a:moveTo>
                  <a:cubicBezTo>
                    <a:pt x="93" y="156"/>
                    <a:pt x="93" y="156"/>
                    <a:pt x="93" y="156"/>
                  </a:cubicBezTo>
                  <a:cubicBezTo>
                    <a:pt x="93" y="155"/>
                    <a:pt x="92" y="155"/>
                    <a:pt x="92" y="155"/>
                  </a:cubicBezTo>
                  <a:cubicBezTo>
                    <a:pt x="77" y="139"/>
                    <a:pt x="69" y="119"/>
                    <a:pt x="69" y="98"/>
                  </a:cubicBezTo>
                  <a:cubicBezTo>
                    <a:pt x="69" y="77"/>
                    <a:pt x="77" y="57"/>
                    <a:pt x="93" y="41"/>
                  </a:cubicBezTo>
                  <a:cubicBezTo>
                    <a:pt x="93" y="41"/>
                    <a:pt x="93" y="41"/>
                    <a:pt x="93" y="41"/>
                  </a:cubicBezTo>
                  <a:cubicBezTo>
                    <a:pt x="109" y="25"/>
                    <a:pt x="129" y="17"/>
                    <a:pt x="150" y="17"/>
                  </a:cubicBezTo>
                  <a:cubicBezTo>
                    <a:pt x="171" y="17"/>
                    <a:pt x="192" y="25"/>
                    <a:pt x="207" y="41"/>
                  </a:cubicBezTo>
                  <a:cubicBezTo>
                    <a:pt x="223" y="57"/>
                    <a:pt x="231" y="77"/>
                    <a:pt x="231" y="98"/>
                  </a:cubicBezTo>
                  <a:cubicBezTo>
                    <a:pt x="231" y="119"/>
                    <a:pt x="223" y="140"/>
                    <a:pt x="207" y="156"/>
                  </a:cubicBezTo>
                  <a:cubicBezTo>
                    <a:pt x="192" y="171"/>
                    <a:pt x="171" y="179"/>
                    <a:pt x="150" y="179"/>
                  </a:cubicBezTo>
                  <a:cubicBezTo>
                    <a:pt x="130" y="179"/>
                    <a:pt x="109" y="172"/>
                    <a:pt x="93" y="156"/>
                  </a:cubicBezTo>
                  <a:close/>
                  <a:moveTo>
                    <a:pt x="66" y="178"/>
                  </a:moveTo>
                  <a:cubicBezTo>
                    <a:pt x="69" y="175"/>
                    <a:pt x="64" y="170"/>
                    <a:pt x="61" y="173"/>
                  </a:cubicBezTo>
                  <a:cubicBezTo>
                    <a:pt x="30" y="204"/>
                    <a:pt x="30" y="204"/>
                    <a:pt x="30" y="204"/>
                  </a:cubicBezTo>
                  <a:cubicBezTo>
                    <a:pt x="28" y="207"/>
                    <a:pt x="33" y="212"/>
                    <a:pt x="35" y="209"/>
                  </a:cubicBezTo>
                  <a:cubicBezTo>
                    <a:pt x="66" y="178"/>
                    <a:pt x="66" y="178"/>
                    <a:pt x="66" y="1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34">
              <a:extLst>
                <a:ext uri="{FF2B5EF4-FFF2-40B4-BE49-F238E27FC236}">
                  <a16:creationId xmlns:a16="http://schemas.microsoft.com/office/drawing/2014/main" id="{7AEEAC2F-6239-47F2-8AA3-B60FA39E8845}"/>
                </a:ext>
              </a:extLst>
            </p:cNvPr>
            <p:cNvSpPr>
              <a:spLocks noEditPoints="1"/>
            </p:cNvSpPr>
            <p:nvPr/>
          </p:nvSpPr>
          <p:spPr bwMode="auto">
            <a:xfrm>
              <a:off x="2700338" y="2990851"/>
              <a:ext cx="400050" cy="400050"/>
            </a:xfrm>
            <a:custGeom>
              <a:avLst/>
              <a:gdLst/>
              <a:ahLst/>
              <a:cxnLst>
                <a:cxn ang="0">
                  <a:pos x="75" y="69"/>
                </a:cxn>
                <a:cxn ang="0">
                  <a:pos x="96" y="35"/>
                </a:cxn>
                <a:cxn ang="0">
                  <a:pos x="75" y="14"/>
                </a:cxn>
                <a:cxn ang="0">
                  <a:pos x="54" y="35"/>
                </a:cxn>
                <a:cxn ang="0">
                  <a:pos x="75" y="69"/>
                </a:cxn>
                <a:cxn ang="0">
                  <a:pos x="75" y="6"/>
                </a:cxn>
                <a:cxn ang="0">
                  <a:pos x="6" y="75"/>
                </a:cxn>
                <a:cxn ang="0">
                  <a:pos x="17" y="112"/>
                </a:cxn>
                <a:cxn ang="0">
                  <a:pos x="31" y="88"/>
                </a:cxn>
                <a:cxn ang="0">
                  <a:pos x="33" y="84"/>
                </a:cxn>
                <a:cxn ang="0">
                  <a:pos x="62" y="76"/>
                </a:cxn>
                <a:cxn ang="0">
                  <a:pos x="71" y="111"/>
                </a:cxn>
                <a:cxn ang="0">
                  <a:pos x="72" y="89"/>
                </a:cxn>
                <a:cxn ang="0">
                  <a:pos x="75" y="87"/>
                </a:cxn>
                <a:cxn ang="0">
                  <a:pos x="78" y="89"/>
                </a:cxn>
                <a:cxn ang="0">
                  <a:pos x="79" y="111"/>
                </a:cxn>
                <a:cxn ang="0">
                  <a:pos x="88" y="76"/>
                </a:cxn>
                <a:cxn ang="0">
                  <a:pos x="108" y="82"/>
                </a:cxn>
                <a:cxn ang="0">
                  <a:pos x="119" y="88"/>
                </a:cxn>
                <a:cxn ang="0">
                  <a:pos x="134" y="112"/>
                </a:cxn>
                <a:cxn ang="0">
                  <a:pos x="144" y="75"/>
                </a:cxn>
                <a:cxn ang="0">
                  <a:pos x="75" y="6"/>
                </a:cxn>
                <a:cxn ang="0">
                  <a:pos x="32" y="130"/>
                </a:cxn>
                <a:cxn ang="0">
                  <a:pos x="37" y="133"/>
                </a:cxn>
                <a:cxn ang="0">
                  <a:pos x="37" y="118"/>
                </a:cxn>
                <a:cxn ang="0">
                  <a:pos x="32" y="130"/>
                </a:cxn>
                <a:cxn ang="0">
                  <a:pos x="113" y="133"/>
                </a:cxn>
                <a:cxn ang="0">
                  <a:pos x="118" y="130"/>
                </a:cxn>
                <a:cxn ang="0">
                  <a:pos x="113" y="118"/>
                </a:cxn>
                <a:cxn ang="0">
                  <a:pos x="113" y="133"/>
                </a:cxn>
                <a:cxn ang="0">
                  <a:pos x="75" y="0"/>
                </a:cxn>
                <a:cxn ang="0">
                  <a:pos x="0" y="75"/>
                </a:cxn>
                <a:cxn ang="0">
                  <a:pos x="75" y="150"/>
                </a:cxn>
                <a:cxn ang="0">
                  <a:pos x="150" y="75"/>
                </a:cxn>
                <a:cxn ang="0">
                  <a:pos x="75" y="0"/>
                </a:cxn>
              </a:cxnLst>
              <a:rect l="0" t="0" r="r" b="b"/>
              <a:pathLst>
                <a:path w="150" h="150">
                  <a:moveTo>
                    <a:pt x="75" y="69"/>
                  </a:moveTo>
                  <a:cubicBezTo>
                    <a:pt x="88" y="69"/>
                    <a:pt x="96" y="45"/>
                    <a:pt x="96" y="35"/>
                  </a:cubicBezTo>
                  <a:cubicBezTo>
                    <a:pt x="96" y="23"/>
                    <a:pt x="87" y="14"/>
                    <a:pt x="75" y="14"/>
                  </a:cubicBezTo>
                  <a:cubicBezTo>
                    <a:pt x="63" y="14"/>
                    <a:pt x="54" y="23"/>
                    <a:pt x="54" y="35"/>
                  </a:cubicBezTo>
                  <a:cubicBezTo>
                    <a:pt x="54" y="45"/>
                    <a:pt x="62" y="69"/>
                    <a:pt x="75" y="69"/>
                  </a:cubicBezTo>
                  <a:close/>
                  <a:moveTo>
                    <a:pt x="75" y="6"/>
                  </a:moveTo>
                  <a:cubicBezTo>
                    <a:pt x="37" y="6"/>
                    <a:pt x="6" y="37"/>
                    <a:pt x="6" y="75"/>
                  </a:cubicBezTo>
                  <a:cubicBezTo>
                    <a:pt x="6" y="89"/>
                    <a:pt x="10" y="101"/>
                    <a:pt x="17" y="112"/>
                  </a:cubicBezTo>
                  <a:cubicBezTo>
                    <a:pt x="21" y="104"/>
                    <a:pt x="26" y="95"/>
                    <a:pt x="31" y="88"/>
                  </a:cubicBezTo>
                  <a:cubicBezTo>
                    <a:pt x="32" y="86"/>
                    <a:pt x="31" y="85"/>
                    <a:pt x="33" y="84"/>
                  </a:cubicBezTo>
                  <a:cubicBezTo>
                    <a:pt x="62" y="76"/>
                    <a:pt x="62" y="76"/>
                    <a:pt x="62" y="76"/>
                  </a:cubicBezTo>
                  <a:cubicBezTo>
                    <a:pt x="64" y="85"/>
                    <a:pt x="67" y="103"/>
                    <a:pt x="71" y="111"/>
                  </a:cubicBezTo>
                  <a:cubicBezTo>
                    <a:pt x="72" y="89"/>
                    <a:pt x="72" y="89"/>
                    <a:pt x="72" y="89"/>
                  </a:cubicBezTo>
                  <a:cubicBezTo>
                    <a:pt x="75" y="87"/>
                    <a:pt x="75" y="87"/>
                    <a:pt x="75" y="87"/>
                  </a:cubicBezTo>
                  <a:cubicBezTo>
                    <a:pt x="78" y="89"/>
                    <a:pt x="78" y="89"/>
                    <a:pt x="78" y="89"/>
                  </a:cubicBezTo>
                  <a:cubicBezTo>
                    <a:pt x="79" y="111"/>
                    <a:pt x="79" y="111"/>
                    <a:pt x="79" y="111"/>
                  </a:cubicBezTo>
                  <a:cubicBezTo>
                    <a:pt x="83" y="103"/>
                    <a:pt x="86" y="85"/>
                    <a:pt x="88" y="76"/>
                  </a:cubicBezTo>
                  <a:cubicBezTo>
                    <a:pt x="96" y="78"/>
                    <a:pt x="100" y="80"/>
                    <a:pt x="108" y="82"/>
                  </a:cubicBezTo>
                  <a:cubicBezTo>
                    <a:pt x="123" y="86"/>
                    <a:pt x="117" y="84"/>
                    <a:pt x="119" y="88"/>
                  </a:cubicBezTo>
                  <a:cubicBezTo>
                    <a:pt x="125" y="95"/>
                    <a:pt x="129" y="104"/>
                    <a:pt x="134" y="112"/>
                  </a:cubicBezTo>
                  <a:cubicBezTo>
                    <a:pt x="140" y="101"/>
                    <a:pt x="144" y="89"/>
                    <a:pt x="144" y="75"/>
                  </a:cubicBezTo>
                  <a:cubicBezTo>
                    <a:pt x="144" y="37"/>
                    <a:pt x="113" y="6"/>
                    <a:pt x="75" y="6"/>
                  </a:cubicBezTo>
                  <a:close/>
                  <a:moveTo>
                    <a:pt x="32" y="130"/>
                  </a:moveTo>
                  <a:cubicBezTo>
                    <a:pt x="34" y="131"/>
                    <a:pt x="35" y="132"/>
                    <a:pt x="37" y="133"/>
                  </a:cubicBezTo>
                  <a:cubicBezTo>
                    <a:pt x="37" y="129"/>
                    <a:pt x="37" y="122"/>
                    <a:pt x="37" y="118"/>
                  </a:cubicBezTo>
                  <a:cubicBezTo>
                    <a:pt x="36" y="120"/>
                    <a:pt x="34" y="127"/>
                    <a:pt x="32" y="130"/>
                  </a:cubicBezTo>
                  <a:close/>
                  <a:moveTo>
                    <a:pt x="113" y="133"/>
                  </a:moveTo>
                  <a:cubicBezTo>
                    <a:pt x="115" y="132"/>
                    <a:pt x="116" y="131"/>
                    <a:pt x="118" y="130"/>
                  </a:cubicBezTo>
                  <a:cubicBezTo>
                    <a:pt x="116" y="127"/>
                    <a:pt x="115" y="120"/>
                    <a:pt x="113" y="118"/>
                  </a:cubicBezTo>
                  <a:cubicBezTo>
                    <a:pt x="113" y="122"/>
                    <a:pt x="113" y="129"/>
                    <a:pt x="113" y="133"/>
                  </a:cubicBezTo>
                  <a:close/>
                  <a:moveTo>
                    <a:pt x="75" y="0"/>
                  </a:moveTo>
                  <a:cubicBezTo>
                    <a:pt x="34" y="0"/>
                    <a:pt x="0" y="34"/>
                    <a:pt x="0" y="75"/>
                  </a:cubicBezTo>
                  <a:cubicBezTo>
                    <a:pt x="0" y="117"/>
                    <a:pt x="34" y="150"/>
                    <a:pt x="75" y="150"/>
                  </a:cubicBezTo>
                  <a:cubicBezTo>
                    <a:pt x="117" y="150"/>
                    <a:pt x="150" y="117"/>
                    <a:pt x="150" y="75"/>
                  </a:cubicBezTo>
                  <a:cubicBezTo>
                    <a:pt x="150" y="34"/>
                    <a:pt x="117" y="0"/>
                    <a:pt x="7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8" name="Group 117">
            <a:extLst>
              <a:ext uri="{FF2B5EF4-FFF2-40B4-BE49-F238E27FC236}">
                <a16:creationId xmlns:a16="http://schemas.microsoft.com/office/drawing/2014/main" id="{644A7D0E-C8C5-4791-AC97-BFA6197A55AF}"/>
              </a:ext>
            </a:extLst>
          </p:cNvPr>
          <p:cNvGrpSpPr>
            <a:grpSpLocks noChangeAspect="1"/>
          </p:cNvGrpSpPr>
          <p:nvPr/>
        </p:nvGrpSpPr>
        <p:grpSpPr>
          <a:xfrm>
            <a:off x="350223" y="2108775"/>
            <a:ext cx="775634" cy="584904"/>
            <a:chOff x="3071813" y="4940300"/>
            <a:chExt cx="968375" cy="730250"/>
          </a:xfrm>
          <a:solidFill>
            <a:schemeClr val="bg1">
              <a:lumMod val="50000"/>
            </a:schemeClr>
          </a:solidFill>
        </p:grpSpPr>
        <p:sp>
          <p:nvSpPr>
            <p:cNvPr id="119" name="Freeform 20">
              <a:extLst>
                <a:ext uri="{FF2B5EF4-FFF2-40B4-BE49-F238E27FC236}">
                  <a16:creationId xmlns:a16="http://schemas.microsoft.com/office/drawing/2014/main" id="{200BEFBC-C980-45FB-A555-D283376D1AE7}"/>
                </a:ext>
              </a:extLst>
            </p:cNvPr>
            <p:cNvSpPr>
              <a:spLocks/>
            </p:cNvSpPr>
            <p:nvPr/>
          </p:nvSpPr>
          <p:spPr bwMode="auto">
            <a:xfrm>
              <a:off x="3297238" y="4940300"/>
              <a:ext cx="742950" cy="593725"/>
            </a:xfrm>
            <a:custGeom>
              <a:avLst/>
              <a:gdLst/>
              <a:ahLst/>
              <a:cxnLst>
                <a:cxn ang="0">
                  <a:pos x="222" y="54"/>
                </a:cxn>
                <a:cxn ang="0">
                  <a:pos x="220" y="42"/>
                </a:cxn>
                <a:cxn ang="0">
                  <a:pos x="212" y="24"/>
                </a:cxn>
                <a:cxn ang="0">
                  <a:pos x="198" y="8"/>
                </a:cxn>
                <a:cxn ang="0">
                  <a:pos x="184" y="0"/>
                </a:cxn>
                <a:cxn ang="0">
                  <a:pos x="62" y="0"/>
                </a:cxn>
                <a:cxn ang="0">
                  <a:pos x="44" y="2"/>
                </a:cxn>
                <a:cxn ang="0">
                  <a:pos x="18" y="18"/>
                </a:cxn>
                <a:cxn ang="0">
                  <a:pos x="10" y="30"/>
                </a:cxn>
                <a:cxn ang="0">
                  <a:pos x="0" y="58"/>
                </a:cxn>
                <a:cxn ang="0">
                  <a:pos x="0" y="60"/>
                </a:cxn>
                <a:cxn ang="0">
                  <a:pos x="0" y="66"/>
                </a:cxn>
                <a:cxn ang="0">
                  <a:pos x="0" y="154"/>
                </a:cxn>
                <a:cxn ang="0">
                  <a:pos x="0" y="282"/>
                </a:cxn>
                <a:cxn ang="0">
                  <a:pos x="42" y="254"/>
                </a:cxn>
                <a:cxn ang="0">
                  <a:pos x="38" y="222"/>
                </a:cxn>
                <a:cxn ang="0">
                  <a:pos x="40" y="206"/>
                </a:cxn>
                <a:cxn ang="0">
                  <a:pos x="42" y="190"/>
                </a:cxn>
                <a:cxn ang="0">
                  <a:pos x="60" y="148"/>
                </a:cxn>
                <a:cxn ang="0">
                  <a:pos x="90" y="114"/>
                </a:cxn>
                <a:cxn ang="0">
                  <a:pos x="130" y="94"/>
                </a:cxn>
                <a:cxn ang="0">
                  <a:pos x="174" y="86"/>
                </a:cxn>
                <a:cxn ang="0">
                  <a:pos x="174" y="86"/>
                </a:cxn>
                <a:cxn ang="0">
                  <a:pos x="204" y="90"/>
                </a:cxn>
                <a:cxn ang="0">
                  <a:pos x="204" y="90"/>
                </a:cxn>
                <a:cxn ang="0">
                  <a:pos x="248" y="108"/>
                </a:cxn>
                <a:cxn ang="0">
                  <a:pos x="280" y="138"/>
                </a:cxn>
                <a:cxn ang="0">
                  <a:pos x="302" y="176"/>
                </a:cxn>
                <a:cxn ang="0">
                  <a:pos x="310" y="222"/>
                </a:cxn>
                <a:cxn ang="0">
                  <a:pos x="310" y="222"/>
                </a:cxn>
                <a:cxn ang="0">
                  <a:pos x="306" y="252"/>
                </a:cxn>
                <a:cxn ang="0">
                  <a:pos x="306" y="252"/>
                </a:cxn>
                <a:cxn ang="0">
                  <a:pos x="298" y="274"/>
                </a:cxn>
                <a:cxn ang="0">
                  <a:pos x="274" y="314"/>
                </a:cxn>
                <a:cxn ang="0">
                  <a:pos x="240" y="340"/>
                </a:cxn>
                <a:cxn ang="0">
                  <a:pos x="196" y="356"/>
                </a:cxn>
                <a:cxn ang="0">
                  <a:pos x="174" y="358"/>
                </a:cxn>
                <a:cxn ang="0">
                  <a:pos x="158" y="356"/>
                </a:cxn>
                <a:cxn ang="0">
                  <a:pos x="142" y="354"/>
                </a:cxn>
                <a:cxn ang="0">
                  <a:pos x="102" y="336"/>
                </a:cxn>
                <a:cxn ang="0">
                  <a:pos x="48" y="374"/>
                </a:cxn>
                <a:cxn ang="0">
                  <a:pos x="416" y="374"/>
                </a:cxn>
                <a:cxn ang="0">
                  <a:pos x="426" y="374"/>
                </a:cxn>
                <a:cxn ang="0">
                  <a:pos x="444" y="366"/>
                </a:cxn>
                <a:cxn ang="0">
                  <a:pos x="460" y="352"/>
                </a:cxn>
                <a:cxn ang="0">
                  <a:pos x="466" y="332"/>
                </a:cxn>
                <a:cxn ang="0">
                  <a:pos x="468" y="108"/>
                </a:cxn>
                <a:cxn ang="0">
                  <a:pos x="466" y="96"/>
                </a:cxn>
                <a:cxn ang="0">
                  <a:pos x="460" y="78"/>
                </a:cxn>
                <a:cxn ang="0">
                  <a:pos x="444" y="64"/>
                </a:cxn>
                <a:cxn ang="0">
                  <a:pos x="426" y="56"/>
                </a:cxn>
                <a:cxn ang="0">
                  <a:pos x="416" y="54"/>
                </a:cxn>
              </a:cxnLst>
              <a:rect l="0" t="0" r="r" b="b"/>
              <a:pathLst>
                <a:path w="468" h="374">
                  <a:moveTo>
                    <a:pt x="416" y="54"/>
                  </a:moveTo>
                  <a:lnTo>
                    <a:pt x="222" y="54"/>
                  </a:lnTo>
                  <a:lnTo>
                    <a:pt x="222" y="54"/>
                  </a:lnTo>
                  <a:lnTo>
                    <a:pt x="220" y="42"/>
                  </a:lnTo>
                  <a:lnTo>
                    <a:pt x="216" y="32"/>
                  </a:lnTo>
                  <a:lnTo>
                    <a:pt x="212" y="24"/>
                  </a:lnTo>
                  <a:lnTo>
                    <a:pt x="206" y="16"/>
                  </a:lnTo>
                  <a:lnTo>
                    <a:pt x="198" y="8"/>
                  </a:lnTo>
                  <a:lnTo>
                    <a:pt x="192" y="4"/>
                  </a:lnTo>
                  <a:lnTo>
                    <a:pt x="184" y="0"/>
                  </a:lnTo>
                  <a:lnTo>
                    <a:pt x="176" y="0"/>
                  </a:lnTo>
                  <a:lnTo>
                    <a:pt x="62" y="0"/>
                  </a:lnTo>
                  <a:lnTo>
                    <a:pt x="62" y="0"/>
                  </a:lnTo>
                  <a:lnTo>
                    <a:pt x="44" y="2"/>
                  </a:lnTo>
                  <a:lnTo>
                    <a:pt x="30" y="8"/>
                  </a:lnTo>
                  <a:lnTo>
                    <a:pt x="18" y="18"/>
                  </a:lnTo>
                  <a:lnTo>
                    <a:pt x="10" y="30"/>
                  </a:lnTo>
                  <a:lnTo>
                    <a:pt x="10" y="30"/>
                  </a:lnTo>
                  <a:lnTo>
                    <a:pt x="2" y="44"/>
                  </a:lnTo>
                  <a:lnTo>
                    <a:pt x="0" y="58"/>
                  </a:lnTo>
                  <a:lnTo>
                    <a:pt x="0" y="60"/>
                  </a:lnTo>
                  <a:lnTo>
                    <a:pt x="0" y="60"/>
                  </a:lnTo>
                  <a:lnTo>
                    <a:pt x="0" y="66"/>
                  </a:lnTo>
                  <a:lnTo>
                    <a:pt x="0" y="66"/>
                  </a:lnTo>
                  <a:lnTo>
                    <a:pt x="0" y="72"/>
                  </a:lnTo>
                  <a:lnTo>
                    <a:pt x="0" y="154"/>
                  </a:lnTo>
                  <a:lnTo>
                    <a:pt x="0" y="154"/>
                  </a:lnTo>
                  <a:lnTo>
                    <a:pt x="0" y="282"/>
                  </a:lnTo>
                  <a:lnTo>
                    <a:pt x="42" y="254"/>
                  </a:lnTo>
                  <a:lnTo>
                    <a:pt x="42" y="254"/>
                  </a:lnTo>
                  <a:lnTo>
                    <a:pt x="40" y="238"/>
                  </a:lnTo>
                  <a:lnTo>
                    <a:pt x="38" y="222"/>
                  </a:lnTo>
                  <a:lnTo>
                    <a:pt x="38" y="222"/>
                  </a:lnTo>
                  <a:lnTo>
                    <a:pt x="40" y="206"/>
                  </a:lnTo>
                  <a:lnTo>
                    <a:pt x="42" y="190"/>
                  </a:lnTo>
                  <a:lnTo>
                    <a:pt x="42" y="190"/>
                  </a:lnTo>
                  <a:lnTo>
                    <a:pt x="50" y="168"/>
                  </a:lnTo>
                  <a:lnTo>
                    <a:pt x="60" y="148"/>
                  </a:lnTo>
                  <a:lnTo>
                    <a:pt x="74" y="130"/>
                  </a:lnTo>
                  <a:lnTo>
                    <a:pt x="90" y="114"/>
                  </a:lnTo>
                  <a:lnTo>
                    <a:pt x="108" y="102"/>
                  </a:lnTo>
                  <a:lnTo>
                    <a:pt x="130" y="94"/>
                  </a:lnTo>
                  <a:lnTo>
                    <a:pt x="152" y="88"/>
                  </a:lnTo>
                  <a:lnTo>
                    <a:pt x="174" y="86"/>
                  </a:lnTo>
                  <a:lnTo>
                    <a:pt x="174" y="86"/>
                  </a:lnTo>
                  <a:lnTo>
                    <a:pt x="174" y="86"/>
                  </a:lnTo>
                  <a:lnTo>
                    <a:pt x="190" y="86"/>
                  </a:lnTo>
                  <a:lnTo>
                    <a:pt x="204" y="90"/>
                  </a:lnTo>
                  <a:lnTo>
                    <a:pt x="204" y="90"/>
                  </a:lnTo>
                  <a:lnTo>
                    <a:pt x="204" y="90"/>
                  </a:lnTo>
                  <a:lnTo>
                    <a:pt x="228" y="96"/>
                  </a:lnTo>
                  <a:lnTo>
                    <a:pt x="248" y="108"/>
                  </a:lnTo>
                  <a:lnTo>
                    <a:pt x="266" y="122"/>
                  </a:lnTo>
                  <a:lnTo>
                    <a:pt x="280" y="138"/>
                  </a:lnTo>
                  <a:lnTo>
                    <a:pt x="292" y="156"/>
                  </a:lnTo>
                  <a:lnTo>
                    <a:pt x="302" y="176"/>
                  </a:lnTo>
                  <a:lnTo>
                    <a:pt x="308" y="198"/>
                  </a:lnTo>
                  <a:lnTo>
                    <a:pt x="310" y="222"/>
                  </a:lnTo>
                  <a:lnTo>
                    <a:pt x="310" y="222"/>
                  </a:lnTo>
                  <a:lnTo>
                    <a:pt x="310" y="222"/>
                  </a:lnTo>
                  <a:lnTo>
                    <a:pt x="308" y="236"/>
                  </a:lnTo>
                  <a:lnTo>
                    <a:pt x="306" y="252"/>
                  </a:lnTo>
                  <a:lnTo>
                    <a:pt x="306" y="252"/>
                  </a:lnTo>
                  <a:lnTo>
                    <a:pt x="306" y="252"/>
                  </a:lnTo>
                  <a:lnTo>
                    <a:pt x="306" y="252"/>
                  </a:lnTo>
                  <a:lnTo>
                    <a:pt x="298" y="274"/>
                  </a:lnTo>
                  <a:lnTo>
                    <a:pt x="288" y="296"/>
                  </a:lnTo>
                  <a:lnTo>
                    <a:pt x="274" y="314"/>
                  </a:lnTo>
                  <a:lnTo>
                    <a:pt x="258" y="328"/>
                  </a:lnTo>
                  <a:lnTo>
                    <a:pt x="240" y="340"/>
                  </a:lnTo>
                  <a:lnTo>
                    <a:pt x="218" y="350"/>
                  </a:lnTo>
                  <a:lnTo>
                    <a:pt x="196" y="356"/>
                  </a:lnTo>
                  <a:lnTo>
                    <a:pt x="174" y="358"/>
                  </a:lnTo>
                  <a:lnTo>
                    <a:pt x="174" y="358"/>
                  </a:lnTo>
                  <a:lnTo>
                    <a:pt x="174" y="358"/>
                  </a:lnTo>
                  <a:lnTo>
                    <a:pt x="158" y="356"/>
                  </a:lnTo>
                  <a:lnTo>
                    <a:pt x="142" y="354"/>
                  </a:lnTo>
                  <a:lnTo>
                    <a:pt x="142" y="354"/>
                  </a:lnTo>
                  <a:lnTo>
                    <a:pt x="122" y="346"/>
                  </a:lnTo>
                  <a:lnTo>
                    <a:pt x="102" y="336"/>
                  </a:lnTo>
                  <a:lnTo>
                    <a:pt x="48" y="374"/>
                  </a:lnTo>
                  <a:lnTo>
                    <a:pt x="48" y="374"/>
                  </a:lnTo>
                  <a:lnTo>
                    <a:pt x="54" y="374"/>
                  </a:lnTo>
                  <a:lnTo>
                    <a:pt x="416" y="374"/>
                  </a:lnTo>
                  <a:lnTo>
                    <a:pt x="416" y="374"/>
                  </a:lnTo>
                  <a:lnTo>
                    <a:pt x="426" y="374"/>
                  </a:lnTo>
                  <a:lnTo>
                    <a:pt x="436" y="370"/>
                  </a:lnTo>
                  <a:lnTo>
                    <a:pt x="444" y="366"/>
                  </a:lnTo>
                  <a:lnTo>
                    <a:pt x="452" y="360"/>
                  </a:lnTo>
                  <a:lnTo>
                    <a:pt x="460" y="352"/>
                  </a:lnTo>
                  <a:lnTo>
                    <a:pt x="464" y="342"/>
                  </a:lnTo>
                  <a:lnTo>
                    <a:pt x="466" y="332"/>
                  </a:lnTo>
                  <a:lnTo>
                    <a:pt x="468" y="322"/>
                  </a:lnTo>
                  <a:lnTo>
                    <a:pt x="468" y="108"/>
                  </a:lnTo>
                  <a:lnTo>
                    <a:pt x="468" y="108"/>
                  </a:lnTo>
                  <a:lnTo>
                    <a:pt x="466" y="96"/>
                  </a:lnTo>
                  <a:lnTo>
                    <a:pt x="464" y="86"/>
                  </a:lnTo>
                  <a:lnTo>
                    <a:pt x="460" y="78"/>
                  </a:lnTo>
                  <a:lnTo>
                    <a:pt x="452" y="70"/>
                  </a:lnTo>
                  <a:lnTo>
                    <a:pt x="444" y="64"/>
                  </a:lnTo>
                  <a:lnTo>
                    <a:pt x="436" y="58"/>
                  </a:lnTo>
                  <a:lnTo>
                    <a:pt x="426" y="56"/>
                  </a:lnTo>
                  <a:lnTo>
                    <a:pt x="416" y="54"/>
                  </a:lnTo>
                  <a:lnTo>
                    <a:pt x="416"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21">
              <a:extLst>
                <a:ext uri="{FF2B5EF4-FFF2-40B4-BE49-F238E27FC236}">
                  <a16:creationId xmlns:a16="http://schemas.microsoft.com/office/drawing/2014/main" id="{A587BF55-6E13-4C26-827B-117D578DF017}"/>
                </a:ext>
              </a:extLst>
            </p:cNvPr>
            <p:cNvSpPr>
              <a:spLocks noEditPoints="1"/>
            </p:cNvSpPr>
            <p:nvPr/>
          </p:nvSpPr>
          <p:spPr bwMode="auto">
            <a:xfrm>
              <a:off x="3071813" y="5086350"/>
              <a:ext cx="704850" cy="584200"/>
            </a:xfrm>
            <a:custGeom>
              <a:avLst/>
              <a:gdLst/>
              <a:ahLst/>
              <a:cxnLst>
                <a:cxn ang="0">
                  <a:pos x="266" y="248"/>
                </a:cxn>
                <a:cxn ang="0">
                  <a:pos x="302" y="258"/>
                </a:cxn>
                <a:cxn ang="0">
                  <a:pos x="316" y="258"/>
                </a:cxn>
                <a:cxn ang="0">
                  <a:pos x="378" y="242"/>
                </a:cxn>
                <a:cxn ang="0">
                  <a:pos x="424" y="200"/>
                </a:cxn>
                <a:cxn ang="0">
                  <a:pos x="442" y="160"/>
                </a:cxn>
                <a:cxn ang="0">
                  <a:pos x="444" y="144"/>
                </a:cxn>
                <a:cxn ang="0">
                  <a:pos x="444" y="130"/>
                </a:cxn>
                <a:cxn ang="0">
                  <a:pos x="428" y="68"/>
                </a:cxn>
                <a:cxn ang="0">
                  <a:pos x="386" y="22"/>
                </a:cxn>
                <a:cxn ang="0">
                  <a:pos x="346" y="4"/>
                </a:cxn>
                <a:cxn ang="0">
                  <a:pos x="314" y="0"/>
                </a:cxn>
                <a:cxn ang="0">
                  <a:pos x="294" y="2"/>
                </a:cxn>
                <a:cxn ang="0">
                  <a:pos x="236" y="28"/>
                </a:cxn>
                <a:cxn ang="0">
                  <a:pos x="198" y="78"/>
                </a:cxn>
                <a:cxn ang="0">
                  <a:pos x="188" y="114"/>
                </a:cxn>
                <a:cxn ang="0">
                  <a:pos x="188" y="146"/>
                </a:cxn>
                <a:cxn ang="0">
                  <a:pos x="142" y="200"/>
                </a:cxn>
                <a:cxn ang="0">
                  <a:pos x="10" y="296"/>
                </a:cxn>
                <a:cxn ang="0">
                  <a:pos x="0" y="322"/>
                </a:cxn>
                <a:cxn ang="0">
                  <a:pos x="0" y="322"/>
                </a:cxn>
                <a:cxn ang="0">
                  <a:pos x="12" y="352"/>
                </a:cxn>
                <a:cxn ang="0">
                  <a:pos x="26" y="364"/>
                </a:cxn>
                <a:cxn ang="0">
                  <a:pos x="44" y="368"/>
                </a:cxn>
                <a:cxn ang="0">
                  <a:pos x="56" y="366"/>
                </a:cxn>
                <a:cxn ang="0">
                  <a:pos x="180" y="280"/>
                </a:cxn>
                <a:cxn ang="0">
                  <a:pos x="136" y="294"/>
                </a:cxn>
                <a:cxn ang="0">
                  <a:pos x="66" y="340"/>
                </a:cxn>
                <a:cxn ang="0">
                  <a:pos x="52" y="344"/>
                </a:cxn>
                <a:cxn ang="0">
                  <a:pos x="40" y="342"/>
                </a:cxn>
                <a:cxn ang="0">
                  <a:pos x="30" y="334"/>
                </a:cxn>
                <a:cxn ang="0">
                  <a:pos x="26" y="320"/>
                </a:cxn>
                <a:cxn ang="0">
                  <a:pos x="34" y="302"/>
                </a:cxn>
                <a:cxn ang="0">
                  <a:pos x="106" y="252"/>
                </a:cxn>
                <a:cxn ang="0">
                  <a:pos x="120" y="248"/>
                </a:cxn>
                <a:cxn ang="0">
                  <a:pos x="138" y="254"/>
                </a:cxn>
                <a:cxn ang="0">
                  <a:pos x="146" y="266"/>
                </a:cxn>
                <a:cxn ang="0">
                  <a:pos x="146" y="280"/>
                </a:cxn>
                <a:cxn ang="0">
                  <a:pos x="136" y="294"/>
                </a:cxn>
                <a:cxn ang="0">
                  <a:pos x="318" y="42"/>
                </a:cxn>
                <a:cxn ang="0">
                  <a:pos x="366" y="56"/>
                </a:cxn>
                <a:cxn ang="0">
                  <a:pos x="396" y="94"/>
                </a:cxn>
                <a:cxn ang="0">
                  <a:pos x="404" y="126"/>
                </a:cxn>
                <a:cxn ang="0">
                  <a:pos x="388" y="174"/>
                </a:cxn>
                <a:cxn ang="0">
                  <a:pos x="352" y="204"/>
                </a:cxn>
                <a:cxn ang="0">
                  <a:pos x="318" y="212"/>
                </a:cxn>
                <a:cxn ang="0">
                  <a:pos x="270" y="198"/>
                </a:cxn>
                <a:cxn ang="0">
                  <a:pos x="240" y="160"/>
                </a:cxn>
                <a:cxn ang="0">
                  <a:pos x="234" y="126"/>
                </a:cxn>
                <a:cxn ang="0">
                  <a:pos x="248" y="80"/>
                </a:cxn>
                <a:cxn ang="0">
                  <a:pos x="286" y="48"/>
                </a:cxn>
                <a:cxn ang="0">
                  <a:pos x="318" y="42"/>
                </a:cxn>
              </a:cxnLst>
              <a:rect l="0" t="0" r="r" b="b"/>
              <a:pathLst>
                <a:path w="444" h="368">
                  <a:moveTo>
                    <a:pt x="246" y="238"/>
                  </a:moveTo>
                  <a:lnTo>
                    <a:pt x="246" y="238"/>
                  </a:lnTo>
                  <a:lnTo>
                    <a:pt x="266" y="248"/>
                  </a:lnTo>
                  <a:lnTo>
                    <a:pt x="286" y="254"/>
                  </a:lnTo>
                  <a:lnTo>
                    <a:pt x="286" y="254"/>
                  </a:lnTo>
                  <a:lnTo>
                    <a:pt x="302" y="258"/>
                  </a:lnTo>
                  <a:lnTo>
                    <a:pt x="316" y="258"/>
                  </a:lnTo>
                  <a:lnTo>
                    <a:pt x="316" y="258"/>
                  </a:lnTo>
                  <a:lnTo>
                    <a:pt x="316" y="258"/>
                  </a:lnTo>
                  <a:lnTo>
                    <a:pt x="338" y="256"/>
                  </a:lnTo>
                  <a:lnTo>
                    <a:pt x="358" y="252"/>
                  </a:lnTo>
                  <a:lnTo>
                    <a:pt x="378" y="242"/>
                  </a:lnTo>
                  <a:lnTo>
                    <a:pt x="396" y="230"/>
                  </a:lnTo>
                  <a:lnTo>
                    <a:pt x="410" y="216"/>
                  </a:lnTo>
                  <a:lnTo>
                    <a:pt x="424" y="200"/>
                  </a:lnTo>
                  <a:lnTo>
                    <a:pt x="434" y="180"/>
                  </a:lnTo>
                  <a:lnTo>
                    <a:pt x="442" y="160"/>
                  </a:lnTo>
                  <a:lnTo>
                    <a:pt x="442" y="160"/>
                  </a:lnTo>
                  <a:lnTo>
                    <a:pt x="442" y="158"/>
                  </a:lnTo>
                  <a:lnTo>
                    <a:pt x="442" y="158"/>
                  </a:lnTo>
                  <a:lnTo>
                    <a:pt x="444" y="144"/>
                  </a:lnTo>
                  <a:lnTo>
                    <a:pt x="444" y="130"/>
                  </a:lnTo>
                  <a:lnTo>
                    <a:pt x="444" y="130"/>
                  </a:lnTo>
                  <a:lnTo>
                    <a:pt x="444" y="130"/>
                  </a:lnTo>
                  <a:lnTo>
                    <a:pt x="442" y="108"/>
                  </a:lnTo>
                  <a:lnTo>
                    <a:pt x="438" y="88"/>
                  </a:lnTo>
                  <a:lnTo>
                    <a:pt x="428" y="68"/>
                  </a:lnTo>
                  <a:lnTo>
                    <a:pt x="418" y="50"/>
                  </a:lnTo>
                  <a:lnTo>
                    <a:pt x="402" y="34"/>
                  </a:lnTo>
                  <a:lnTo>
                    <a:pt x="386" y="22"/>
                  </a:lnTo>
                  <a:lnTo>
                    <a:pt x="366" y="12"/>
                  </a:lnTo>
                  <a:lnTo>
                    <a:pt x="346" y="4"/>
                  </a:lnTo>
                  <a:lnTo>
                    <a:pt x="346" y="4"/>
                  </a:lnTo>
                  <a:lnTo>
                    <a:pt x="330" y="2"/>
                  </a:lnTo>
                  <a:lnTo>
                    <a:pt x="316" y="0"/>
                  </a:lnTo>
                  <a:lnTo>
                    <a:pt x="314" y="0"/>
                  </a:lnTo>
                  <a:lnTo>
                    <a:pt x="314" y="0"/>
                  </a:lnTo>
                  <a:lnTo>
                    <a:pt x="314" y="0"/>
                  </a:lnTo>
                  <a:lnTo>
                    <a:pt x="294" y="2"/>
                  </a:lnTo>
                  <a:lnTo>
                    <a:pt x="272" y="8"/>
                  </a:lnTo>
                  <a:lnTo>
                    <a:pt x="254" y="16"/>
                  </a:lnTo>
                  <a:lnTo>
                    <a:pt x="236" y="28"/>
                  </a:lnTo>
                  <a:lnTo>
                    <a:pt x="220" y="42"/>
                  </a:lnTo>
                  <a:lnTo>
                    <a:pt x="208" y="60"/>
                  </a:lnTo>
                  <a:lnTo>
                    <a:pt x="198" y="78"/>
                  </a:lnTo>
                  <a:lnTo>
                    <a:pt x="190" y="100"/>
                  </a:lnTo>
                  <a:lnTo>
                    <a:pt x="190" y="100"/>
                  </a:lnTo>
                  <a:lnTo>
                    <a:pt x="188" y="114"/>
                  </a:lnTo>
                  <a:lnTo>
                    <a:pt x="188" y="130"/>
                  </a:lnTo>
                  <a:lnTo>
                    <a:pt x="188" y="130"/>
                  </a:lnTo>
                  <a:lnTo>
                    <a:pt x="188" y="146"/>
                  </a:lnTo>
                  <a:lnTo>
                    <a:pt x="192" y="162"/>
                  </a:lnTo>
                  <a:lnTo>
                    <a:pt x="192" y="164"/>
                  </a:lnTo>
                  <a:lnTo>
                    <a:pt x="142" y="200"/>
                  </a:lnTo>
                  <a:lnTo>
                    <a:pt x="16" y="288"/>
                  </a:lnTo>
                  <a:lnTo>
                    <a:pt x="16" y="288"/>
                  </a:lnTo>
                  <a:lnTo>
                    <a:pt x="10" y="296"/>
                  </a:lnTo>
                  <a:lnTo>
                    <a:pt x="4" y="304"/>
                  </a:lnTo>
                  <a:lnTo>
                    <a:pt x="0" y="312"/>
                  </a:lnTo>
                  <a:lnTo>
                    <a:pt x="0" y="322"/>
                  </a:lnTo>
                  <a:lnTo>
                    <a:pt x="0" y="322"/>
                  </a:lnTo>
                  <a:lnTo>
                    <a:pt x="0" y="322"/>
                  </a:lnTo>
                  <a:lnTo>
                    <a:pt x="0" y="322"/>
                  </a:lnTo>
                  <a:lnTo>
                    <a:pt x="2" y="334"/>
                  </a:lnTo>
                  <a:lnTo>
                    <a:pt x="6" y="346"/>
                  </a:lnTo>
                  <a:lnTo>
                    <a:pt x="12" y="352"/>
                  </a:lnTo>
                  <a:lnTo>
                    <a:pt x="12" y="352"/>
                  </a:lnTo>
                  <a:lnTo>
                    <a:pt x="18" y="358"/>
                  </a:lnTo>
                  <a:lnTo>
                    <a:pt x="26" y="364"/>
                  </a:lnTo>
                  <a:lnTo>
                    <a:pt x="34" y="368"/>
                  </a:lnTo>
                  <a:lnTo>
                    <a:pt x="44" y="368"/>
                  </a:lnTo>
                  <a:lnTo>
                    <a:pt x="44" y="368"/>
                  </a:lnTo>
                  <a:lnTo>
                    <a:pt x="44" y="368"/>
                  </a:lnTo>
                  <a:lnTo>
                    <a:pt x="44" y="368"/>
                  </a:lnTo>
                  <a:lnTo>
                    <a:pt x="56" y="366"/>
                  </a:lnTo>
                  <a:lnTo>
                    <a:pt x="68" y="360"/>
                  </a:lnTo>
                  <a:lnTo>
                    <a:pt x="72" y="356"/>
                  </a:lnTo>
                  <a:lnTo>
                    <a:pt x="180" y="280"/>
                  </a:lnTo>
                  <a:lnTo>
                    <a:pt x="244" y="236"/>
                  </a:lnTo>
                  <a:lnTo>
                    <a:pt x="246" y="238"/>
                  </a:lnTo>
                  <a:close/>
                  <a:moveTo>
                    <a:pt x="136" y="294"/>
                  </a:moveTo>
                  <a:lnTo>
                    <a:pt x="134" y="292"/>
                  </a:lnTo>
                  <a:lnTo>
                    <a:pt x="134" y="294"/>
                  </a:lnTo>
                  <a:lnTo>
                    <a:pt x="66" y="340"/>
                  </a:lnTo>
                  <a:lnTo>
                    <a:pt x="66" y="340"/>
                  </a:lnTo>
                  <a:lnTo>
                    <a:pt x="60" y="344"/>
                  </a:lnTo>
                  <a:lnTo>
                    <a:pt x="52" y="344"/>
                  </a:lnTo>
                  <a:lnTo>
                    <a:pt x="52" y="344"/>
                  </a:lnTo>
                  <a:lnTo>
                    <a:pt x="46" y="344"/>
                  </a:lnTo>
                  <a:lnTo>
                    <a:pt x="40" y="342"/>
                  </a:lnTo>
                  <a:lnTo>
                    <a:pt x="36" y="338"/>
                  </a:lnTo>
                  <a:lnTo>
                    <a:pt x="30" y="334"/>
                  </a:lnTo>
                  <a:lnTo>
                    <a:pt x="30" y="334"/>
                  </a:lnTo>
                  <a:lnTo>
                    <a:pt x="28" y="326"/>
                  </a:lnTo>
                  <a:lnTo>
                    <a:pt x="26" y="320"/>
                  </a:lnTo>
                  <a:lnTo>
                    <a:pt x="26" y="320"/>
                  </a:lnTo>
                  <a:lnTo>
                    <a:pt x="28" y="312"/>
                  </a:lnTo>
                  <a:lnTo>
                    <a:pt x="30" y="308"/>
                  </a:lnTo>
                  <a:lnTo>
                    <a:pt x="34" y="302"/>
                  </a:lnTo>
                  <a:lnTo>
                    <a:pt x="38" y="298"/>
                  </a:lnTo>
                  <a:lnTo>
                    <a:pt x="106" y="252"/>
                  </a:lnTo>
                  <a:lnTo>
                    <a:pt x="106" y="252"/>
                  </a:lnTo>
                  <a:lnTo>
                    <a:pt x="114" y="248"/>
                  </a:lnTo>
                  <a:lnTo>
                    <a:pt x="120" y="248"/>
                  </a:lnTo>
                  <a:lnTo>
                    <a:pt x="120" y="248"/>
                  </a:lnTo>
                  <a:lnTo>
                    <a:pt x="126" y="248"/>
                  </a:lnTo>
                  <a:lnTo>
                    <a:pt x="132" y="250"/>
                  </a:lnTo>
                  <a:lnTo>
                    <a:pt x="138" y="254"/>
                  </a:lnTo>
                  <a:lnTo>
                    <a:pt x="142" y="260"/>
                  </a:lnTo>
                  <a:lnTo>
                    <a:pt x="142" y="260"/>
                  </a:lnTo>
                  <a:lnTo>
                    <a:pt x="146" y="266"/>
                  </a:lnTo>
                  <a:lnTo>
                    <a:pt x="146" y="274"/>
                  </a:lnTo>
                  <a:lnTo>
                    <a:pt x="146" y="274"/>
                  </a:lnTo>
                  <a:lnTo>
                    <a:pt x="146" y="280"/>
                  </a:lnTo>
                  <a:lnTo>
                    <a:pt x="144" y="286"/>
                  </a:lnTo>
                  <a:lnTo>
                    <a:pt x="140" y="290"/>
                  </a:lnTo>
                  <a:lnTo>
                    <a:pt x="136" y="294"/>
                  </a:lnTo>
                  <a:lnTo>
                    <a:pt x="136" y="294"/>
                  </a:lnTo>
                  <a:close/>
                  <a:moveTo>
                    <a:pt x="318" y="42"/>
                  </a:moveTo>
                  <a:lnTo>
                    <a:pt x="318" y="42"/>
                  </a:lnTo>
                  <a:lnTo>
                    <a:pt x="336" y="44"/>
                  </a:lnTo>
                  <a:lnTo>
                    <a:pt x="352" y="48"/>
                  </a:lnTo>
                  <a:lnTo>
                    <a:pt x="366" y="56"/>
                  </a:lnTo>
                  <a:lnTo>
                    <a:pt x="378" y="66"/>
                  </a:lnTo>
                  <a:lnTo>
                    <a:pt x="388" y="80"/>
                  </a:lnTo>
                  <a:lnTo>
                    <a:pt x="396" y="94"/>
                  </a:lnTo>
                  <a:lnTo>
                    <a:pt x="402" y="110"/>
                  </a:lnTo>
                  <a:lnTo>
                    <a:pt x="404" y="126"/>
                  </a:lnTo>
                  <a:lnTo>
                    <a:pt x="404" y="126"/>
                  </a:lnTo>
                  <a:lnTo>
                    <a:pt x="402" y="144"/>
                  </a:lnTo>
                  <a:lnTo>
                    <a:pt x="396" y="160"/>
                  </a:lnTo>
                  <a:lnTo>
                    <a:pt x="388" y="174"/>
                  </a:lnTo>
                  <a:lnTo>
                    <a:pt x="378" y="186"/>
                  </a:lnTo>
                  <a:lnTo>
                    <a:pt x="366" y="198"/>
                  </a:lnTo>
                  <a:lnTo>
                    <a:pt x="352" y="204"/>
                  </a:lnTo>
                  <a:lnTo>
                    <a:pt x="336" y="210"/>
                  </a:lnTo>
                  <a:lnTo>
                    <a:pt x="318" y="212"/>
                  </a:lnTo>
                  <a:lnTo>
                    <a:pt x="318" y="212"/>
                  </a:lnTo>
                  <a:lnTo>
                    <a:pt x="302" y="210"/>
                  </a:lnTo>
                  <a:lnTo>
                    <a:pt x="286" y="204"/>
                  </a:lnTo>
                  <a:lnTo>
                    <a:pt x="270" y="198"/>
                  </a:lnTo>
                  <a:lnTo>
                    <a:pt x="258" y="186"/>
                  </a:lnTo>
                  <a:lnTo>
                    <a:pt x="248" y="174"/>
                  </a:lnTo>
                  <a:lnTo>
                    <a:pt x="240" y="160"/>
                  </a:lnTo>
                  <a:lnTo>
                    <a:pt x="234" y="144"/>
                  </a:lnTo>
                  <a:lnTo>
                    <a:pt x="234" y="126"/>
                  </a:lnTo>
                  <a:lnTo>
                    <a:pt x="234" y="126"/>
                  </a:lnTo>
                  <a:lnTo>
                    <a:pt x="234" y="110"/>
                  </a:lnTo>
                  <a:lnTo>
                    <a:pt x="240" y="94"/>
                  </a:lnTo>
                  <a:lnTo>
                    <a:pt x="248" y="80"/>
                  </a:lnTo>
                  <a:lnTo>
                    <a:pt x="258" y="66"/>
                  </a:lnTo>
                  <a:lnTo>
                    <a:pt x="270" y="56"/>
                  </a:lnTo>
                  <a:lnTo>
                    <a:pt x="286" y="48"/>
                  </a:lnTo>
                  <a:lnTo>
                    <a:pt x="302" y="44"/>
                  </a:lnTo>
                  <a:lnTo>
                    <a:pt x="318" y="42"/>
                  </a:lnTo>
                  <a:lnTo>
                    <a:pt x="318"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22">
              <a:extLst>
                <a:ext uri="{FF2B5EF4-FFF2-40B4-BE49-F238E27FC236}">
                  <a16:creationId xmlns:a16="http://schemas.microsoft.com/office/drawing/2014/main" id="{E77BCDAD-9776-490A-8782-CAF31A44A0AB}"/>
                </a:ext>
              </a:extLst>
            </p:cNvPr>
            <p:cNvSpPr>
              <a:spLocks/>
            </p:cNvSpPr>
            <p:nvPr/>
          </p:nvSpPr>
          <p:spPr bwMode="auto">
            <a:xfrm>
              <a:off x="3516313" y="5318125"/>
              <a:ext cx="158750" cy="79375"/>
            </a:xfrm>
            <a:custGeom>
              <a:avLst/>
              <a:gdLst/>
              <a:ahLst/>
              <a:cxnLst>
                <a:cxn ang="0">
                  <a:pos x="4" y="44"/>
                </a:cxn>
                <a:cxn ang="0">
                  <a:pos x="4" y="44"/>
                </a:cxn>
                <a:cxn ang="0">
                  <a:pos x="4" y="44"/>
                </a:cxn>
                <a:cxn ang="0">
                  <a:pos x="20" y="48"/>
                </a:cxn>
                <a:cxn ang="0">
                  <a:pos x="36" y="50"/>
                </a:cxn>
                <a:cxn ang="0">
                  <a:pos x="36" y="50"/>
                </a:cxn>
                <a:cxn ang="0">
                  <a:pos x="36" y="50"/>
                </a:cxn>
                <a:cxn ang="0">
                  <a:pos x="46" y="50"/>
                </a:cxn>
                <a:cxn ang="0">
                  <a:pos x="56" y="48"/>
                </a:cxn>
                <a:cxn ang="0">
                  <a:pos x="66" y="44"/>
                </a:cxn>
                <a:cxn ang="0">
                  <a:pos x="74" y="40"/>
                </a:cxn>
                <a:cxn ang="0">
                  <a:pos x="82" y="34"/>
                </a:cxn>
                <a:cxn ang="0">
                  <a:pos x="88" y="28"/>
                </a:cxn>
                <a:cxn ang="0">
                  <a:pos x="94" y="20"/>
                </a:cxn>
                <a:cxn ang="0">
                  <a:pos x="100" y="10"/>
                </a:cxn>
                <a:cxn ang="0">
                  <a:pos x="100" y="10"/>
                </a:cxn>
                <a:cxn ang="0">
                  <a:pos x="100" y="4"/>
                </a:cxn>
                <a:cxn ang="0">
                  <a:pos x="96" y="0"/>
                </a:cxn>
                <a:cxn ang="0">
                  <a:pos x="96" y="0"/>
                </a:cxn>
                <a:cxn ang="0">
                  <a:pos x="90" y="2"/>
                </a:cxn>
                <a:cxn ang="0">
                  <a:pos x="86" y="4"/>
                </a:cxn>
                <a:cxn ang="0">
                  <a:pos x="86" y="4"/>
                </a:cxn>
                <a:cxn ang="0">
                  <a:pos x="82" y="12"/>
                </a:cxn>
                <a:cxn ang="0">
                  <a:pos x="78" y="18"/>
                </a:cxn>
                <a:cxn ang="0">
                  <a:pos x="66" y="28"/>
                </a:cxn>
                <a:cxn ang="0">
                  <a:pos x="52" y="34"/>
                </a:cxn>
                <a:cxn ang="0">
                  <a:pos x="36" y="36"/>
                </a:cxn>
                <a:cxn ang="0">
                  <a:pos x="36" y="36"/>
                </a:cxn>
                <a:cxn ang="0">
                  <a:pos x="22" y="34"/>
                </a:cxn>
                <a:cxn ang="0">
                  <a:pos x="10" y="30"/>
                </a:cxn>
                <a:cxn ang="0">
                  <a:pos x="10" y="30"/>
                </a:cxn>
                <a:cxn ang="0">
                  <a:pos x="4" y="30"/>
                </a:cxn>
                <a:cxn ang="0">
                  <a:pos x="0" y="34"/>
                </a:cxn>
                <a:cxn ang="0">
                  <a:pos x="0" y="34"/>
                </a:cxn>
                <a:cxn ang="0">
                  <a:pos x="0" y="40"/>
                </a:cxn>
                <a:cxn ang="0">
                  <a:pos x="4" y="44"/>
                </a:cxn>
                <a:cxn ang="0">
                  <a:pos x="4" y="44"/>
                </a:cxn>
              </a:cxnLst>
              <a:rect l="0" t="0" r="r" b="b"/>
              <a:pathLst>
                <a:path w="100" h="50">
                  <a:moveTo>
                    <a:pt x="4" y="44"/>
                  </a:moveTo>
                  <a:lnTo>
                    <a:pt x="4" y="44"/>
                  </a:lnTo>
                  <a:lnTo>
                    <a:pt x="4" y="44"/>
                  </a:lnTo>
                  <a:lnTo>
                    <a:pt x="20" y="48"/>
                  </a:lnTo>
                  <a:lnTo>
                    <a:pt x="36" y="50"/>
                  </a:lnTo>
                  <a:lnTo>
                    <a:pt x="36" y="50"/>
                  </a:lnTo>
                  <a:lnTo>
                    <a:pt x="36" y="50"/>
                  </a:lnTo>
                  <a:lnTo>
                    <a:pt x="46" y="50"/>
                  </a:lnTo>
                  <a:lnTo>
                    <a:pt x="56" y="48"/>
                  </a:lnTo>
                  <a:lnTo>
                    <a:pt x="66" y="44"/>
                  </a:lnTo>
                  <a:lnTo>
                    <a:pt x="74" y="40"/>
                  </a:lnTo>
                  <a:lnTo>
                    <a:pt x="82" y="34"/>
                  </a:lnTo>
                  <a:lnTo>
                    <a:pt x="88" y="28"/>
                  </a:lnTo>
                  <a:lnTo>
                    <a:pt x="94" y="20"/>
                  </a:lnTo>
                  <a:lnTo>
                    <a:pt x="100" y="10"/>
                  </a:lnTo>
                  <a:lnTo>
                    <a:pt x="100" y="10"/>
                  </a:lnTo>
                  <a:lnTo>
                    <a:pt x="100" y="4"/>
                  </a:lnTo>
                  <a:lnTo>
                    <a:pt x="96" y="0"/>
                  </a:lnTo>
                  <a:lnTo>
                    <a:pt x="96" y="0"/>
                  </a:lnTo>
                  <a:lnTo>
                    <a:pt x="90" y="2"/>
                  </a:lnTo>
                  <a:lnTo>
                    <a:pt x="86" y="4"/>
                  </a:lnTo>
                  <a:lnTo>
                    <a:pt x="86" y="4"/>
                  </a:lnTo>
                  <a:lnTo>
                    <a:pt x="82" y="12"/>
                  </a:lnTo>
                  <a:lnTo>
                    <a:pt x="78" y="18"/>
                  </a:lnTo>
                  <a:lnTo>
                    <a:pt x="66" y="28"/>
                  </a:lnTo>
                  <a:lnTo>
                    <a:pt x="52" y="34"/>
                  </a:lnTo>
                  <a:lnTo>
                    <a:pt x="36" y="36"/>
                  </a:lnTo>
                  <a:lnTo>
                    <a:pt x="36" y="36"/>
                  </a:lnTo>
                  <a:lnTo>
                    <a:pt x="22" y="34"/>
                  </a:lnTo>
                  <a:lnTo>
                    <a:pt x="10" y="30"/>
                  </a:lnTo>
                  <a:lnTo>
                    <a:pt x="10" y="30"/>
                  </a:lnTo>
                  <a:lnTo>
                    <a:pt x="4" y="30"/>
                  </a:lnTo>
                  <a:lnTo>
                    <a:pt x="0" y="34"/>
                  </a:lnTo>
                  <a:lnTo>
                    <a:pt x="0" y="34"/>
                  </a:lnTo>
                  <a:lnTo>
                    <a:pt x="0" y="40"/>
                  </a:lnTo>
                  <a:lnTo>
                    <a:pt x="4" y="44"/>
                  </a:lnTo>
                  <a:lnTo>
                    <a:pt x="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2" name="TextBox 121">
            <a:extLst>
              <a:ext uri="{FF2B5EF4-FFF2-40B4-BE49-F238E27FC236}">
                <a16:creationId xmlns:a16="http://schemas.microsoft.com/office/drawing/2014/main" id="{2BA60C7E-6323-43CE-96A0-156C508BEF79}"/>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Tree>
    <p:extLst>
      <p:ext uri="{BB962C8B-B14F-4D97-AF65-F5344CB8AC3E}">
        <p14:creationId xmlns:p14="http://schemas.microsoft.com/office/powerpoint/2010/main" val="395267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5EBCF34-478C-4552-A6B7-7D5D677F5B36}"/>
              </a:ext>
            </a:extLst>
          </p:cNvPr>
          <p:cNvGraphicFramePr/>
          <p:nvPr>
            <p:extLst>
              <p:ext uri="{D42A27DB-BD31-4B8C-83A1-F6EECF244321}">
                <p14:modId xmlns:p14="http://schemas.microsoft.com/office/powerpoint/2010/main" val="4037828908"/>
              </p:ext>
            </p:extLst>
          </p:nvPr>
        </p:nvGraphicFramePr>
        <p:xfrm>
          <a:off x="6158175" y="1132494"/>
          <a:ext cx="6360160" cy="5081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1182598345"/>
              </p:ext>
            </p:extLst>
          </p:nvPr>
        </p:nvGraphicFramePr>
        <p:xfrm>
          <a:off x="629920" y="1170944"/>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929199" cy="775597"/>
          </a:xfrm>
        </p:spPr>
        <p:txBody>
          <a:bodyPr/>
          <a:lstStyle/>
          <a:p>
            <a:r>
              <a:rPr lang="en-GB">
                <a:effectLst/>
              </a:rPr>
              <a:t>The sectors which have seen the biggest change are personal services, beauty, sport and fitness</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13973"/>
            <a:ext cx="10929199" cy="215444"/>
          </a:xfrm>
        </p:spPr>
        <p:txBody>
          <a:bodyPr/>
          <a:lstStyle/>
          <a:p>
            <a:r>
              <a:rPr lang="en-GB" sz="1400" i="1" dirty="0">
                <a:solidFill>
                  <a:schemeClr val="tx1"/>
                </a:solidFill>
              </a:rPr>
              <a:t>“What is your main self-employed work? (NET values)”</a:t>
            </a:r>
          </a:p>
        </p:txBody>
      </p:sp>
      <p:sp>
        <p:nvSpPr>
          <p:cNvPr id="7" name="TextBox 6">
            <a:extLst>
              <a:ext uri="{FF2B5EF4-FFF2-40B4-BE49-F238E27FC236}">
                <a16:creationId xmlns:a16="http://schemas.microsoft.com/office/drawing/2014/main" id="{35C8396D-7BF5-4D5B-A62E-504F8FDA5011}"/>
              </a:ext>
            </a:extLst>
          </p:cNvPr>
          <p:cNvSpPr txBox="1"/>
          <p:nvPr/>
        </p:nvSpPr>
        <p:spPr>
          <a:xfrm>
            <a:off x="2527300" y="1540276"/>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33381F70-A465-4F77-8C0B-0C055AA13683}"/>
              </a:ext>
            </a:extLst>
          </p:cNvPr>
          <p:cNvSpPr txBox="1"/>
          <p:nvPr/>
        </p:nvSpPr>
        <p:spPr>
          <a:xfrm>
            <a:off x="8044180" y="1534889"/>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8" name="Isosceles Triangle 7">
            <a:extLst>
              <a:ext uri="{FF2B5EF4-FFF2-40B4-BE49-F238E27FC236}">
                <a16:creationId xmlns:a16="http://schemas.microsoft.com/office/drawing/2014/main" id="{F4CB7CED-283B-4EBB-82A3-944F26D8EB74}"/>
              </a:ext>
            </a:extLst>
          </p:cNvPr>
          <p:cNvSpPr/>
          <p:nvPr/>
        </p:nvSpPr>
        <p:spPr>
          <a:xfrm rot="10800000">
            <a:off x="4970779" y="266843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2" name="Isosceles Triangle 11">
            <a:extLst>
              <a:ext uri="{FF2B5EF4-FFF2-40B4-BE49-F238E27FC236}">
                <a16:creationId xmlns:a16="http://schemas.microsoft.com/office/drawing/2014/main" id="{1EB084DB-4F7C-404A-8595-FB28D4BFCE5E}"/>
              </a:ext>
            </a:extLst>
          </p:cNvPr>
          <p:cNvSpPr/>
          <p:nvPr/>
        </p:nvSpPr>
        <p:spPr>
          <a:xfrm rot="10800000">
            <a:off x="4007207" y="4675161"/>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3" name="Isosceles Triangle 12">
            <a:extLst>
              <a:ext uri="{FF2B5EF4-FFF2-40B4-BE49-F238E27FC236}">
                <a16:creationId xmlns:a16="http://schemas.microsoft.com/office/drawing/2014/main" id="{20360ABA-074A-4BB2-AE2E-BEF3633344D5}"/>
              </a:ext>
            </a:extLst>
          </p:cNvPr>
          <p:cNvSpPr/>
          <p:nvPr/>
        </p:nvSpPr>
        <p:spPr>
          <a:xfrm rot="10800000">
            <a:off x="3494253" y="588924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4" name="Isosceles Triangle 13">
            <a:extLst>
              <a:ext uri="{FF2B5EF4-FFF2-40B4-BE49-F238E27FC236}">
                <a16:creationId xmlns:a16="http://schemas.microsoft.com/office/drawing/2014/main" id="{57642AE6-3F53-4F35-88AE-06F494873C68}"/>
              </a:ext>
            </a:extLst>
          </p:cNvPr>
          <p:cNvSpPr/>
          <p:nvPr/>
        </p:nvSpPr>
        <p:spPr>
          <a:xfrm rot="10800000">
            <a:off x="9750190" y="463042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5" name="Isosceles Triangle 14">
            <a:extLst>
              <a:ext uri="{FF2B5EF4-FFF2-40B4-BE49-F238E27FC236}">
                <a16:creationId xmlns:a16="http://schemas.microsoft.com/office/drawing/2014/main" id="{797D75C5-B823-4DB7-92F4-548A8DB2D625}"/>
              </a:ext>
            </a:extLst>
          </p:cNvPr>
          <p:cNvSpPr/>
          <p:nvPr/>
        </p:nvSpPr>
        <p:spPr>
          <a:xfrm rot="10800000">
            <a:off x="9861314" y="42773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6" name="Isosceles Triangle 15">
            <a:extLst>
              <a:ext uri="{FF2B5EF4-FFF2-40B4-BE49-F238E27FC236}">
                <a16:creationId xmlns:a16="http://schemas.microsoft.com/office/drawing/2014/main" id="{43977EE3-0A59-4EDE-A2CD-5C57CC3BC305}"/>
              </a:ext>
            </a:extLst>
          </p:cNvPr>
          <p:cNvSpPr/>
          <p:nvPr/>
        </p:nvSpPr>
        <p:spPr>
          <a:xfrm rot="10800000">
            <a:off x="9051506" y="588924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1" name="TextBox 10">
            <a:extLst>
              <a:ext uri="{FF2B5EF4-FFF2-40B4-BE49-F238E27FC236}">
                <a16:creationId xmlns:a16="http://schemas.microsoft.com/office/drawing/2014/main" id="{9974B8AD-B800-45BD-B1E3-2709918C8B30}"/>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
        <p:nvSpPr>
          <p:cNvPr id="2" name="Rectangle 1">
            <a:extLst>
              <a:ext uri="{FF2B5EF4-FFF2-40B4-BE49-F238E27FC236}">
                <a16:creationId xmlns:a16="http://schemas.microsoft.com/office/drawing/2014/main" id="{EE3653F3-1458-461E-A710-7765ECCA1323}"/>
              </a:ext>
            </a:extLst>
          </p:cNvPr>
          <p:cNvSpPr/>
          <p:nvPr/>
        </p:nvSpPr>
        <p:spPr>
          <a:xfrm>
            <a:off x="318052" y="4464124"/>
            <a:ext cx="4633677" cy="36512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7" name="Rectangle 16">
            <a:extLst>
              <a:ext uri="{FF2B5EF4-FFF2-40B4-BE49-F238E27FC236}">
                <a16:creationId xmlns:a16="http://schemas.microsoft.com/office/drawing/2014/main" id="{400ABF88-1583-46FB-96AC-72DE65468A4A}"/>
              </a:ext>
            </a:extLst>
          </p:cNvPr>
          <p:cNvSpPr/>
          <p:nvPr/>
        </p:nvSpPr>
        <p:spPr>
          <a:xfrm>
            <a:off x="5768008" y="4416165"/>
            <a:ext cx="4633677" cy="36512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9" name="TextBox 18">
            <a:extLst>
              <a:ext uri="{FF2B5EF4-FFF2-40B4-BE49-F238E27FC236}">
                <a16:creationId xmlns:a16="http://schemas.microsoft.com/office/drawing/2014/main" id="{FB9CED74-C635-4B12-A0AD-4B3F8C29E1AC}"/>
              </a:ext>
            </a:extLst>
          </p:cNvPr>
          <p:cNvSpPr txBox="1"/>
          <p:nvPr/>
        </p:nvSpPr>
        <p:spPr>
          <a:xfrm>
            <a:off x="6929858" y="6393843"/>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0" name="Isosceles Triangle 19">
            <a:extLst>
              <a:ext uri="{FF2B5EF4-FFF2-40B4-BE49-F238E27FC236}">
                <a16:creationId xmlns:a16="http://schemas.microsoft.com/office/drawing/2014/main" id="{70C09448-8472-4EAA-B64A-5936AAEFD223}"/>
              </a:ext>
            </a:extLst>
          </p:cNvPr>
          <p:cNvSpPr/>
          <p:nvPr/>
        </p:nvSpPr>
        <p:spPr>
          <a:xfrm>
            <a:off x="6972298" y="642472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1" name="Isosceles Triangle 20">
            <a:extLst>
              <a:ext uri="{FF2B5EF4-FFF2-40B4-BE49-F238E27FC236}">
                <a16:creationId xmlns:a16="http://schemas.microsoft.com/office/drawing/2014/main" id="{0381BD9F-68FD-415B-8BD0-0290D15EBA6B}"/>
              </a:ext>
            </a:extLst>
          </p:cNvPr>
          <p:cNvSpPr/>
          <p:nvPr/>
        </p:nvSpPr>
        <p:spPr>
          <a:xfrm rot="10800000">
            <a:off x="9525049" y="6431808"/>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 name="Text Placeholder 7">
            <a:extLst>
              <a:ext uri="{FF2B5EF4-FFF2-40B4-BE49-F238E27FC236}">
                <a16:creationId xmlns:a16="http://schemas.microsoft.com/office/drawing/2014/main" id="{A6389016-6A29-0E82-ECE2-5CBD82F44B9D}"/>
              </a:ext>
            </a:extLst>
          </p:cNvPr>
          <p:cNvSpPr txBox="1">
            <a:spLocks/>
          </p:cNvSpPr>
          <p:nvPr/>
        </p:nvSpPr>
        <p:spPr>
          <a:xfrm>
            <a:off x="449999" y="6325619"/>
            <a:ext cx="5374331" cy="26364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36264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1638994476"/>
              </p:ext>
            </p:extLst>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8ADFF21-A1D9-45BA-A42C-72D01A454B8C}"/>
              </a:ext>
            </a:extLst>
          </p:cNvPr>
          <p:cNvGraphicFramePr/>
          <p:nvPr>
            <p:extLst>
              <p:ext uri="{D42A27DB-BD31-4B8C-83A1-F6EECF244321}">
                <p14:modId xmlns:p14="http://schemas.microsoft.com/office/powerpoint/2010/main" val="1994675538"/>
              </p:ext>
            </p:extLst>
          </p:nvPr>
        </p:nvGraphicFramePr>
        <p:xfrm>
          <a:off x="600583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929199" cy="775597"/>
          </a:xfrm>
        </p:spPr>
        <p:txBody>
          <a:bodyPr/>
          <a:lstStyle/>
          <a:p>
            <a:r>
              <a:rPr lang="en-GB"/>
              <a:t>However, there were not significant changes reported in the type of work that claimants are doing </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26502"/>
            <a:ext cx="10929199" cy="215444"/>
          </a:xfrm>
        </p:spPr>
        <p:txBody>
          <a:bodyPr/>
          <a:lstStyle/>
          <a:p>
            <a:r>
              <a:rPr lang="en-GB" sz="1400" i="1">
                <a:solidFill>
                  <a:schemeClr val="tx1"/>
                </a:solidFill>
              </a:rPr>
              <a:t>“Which of the following describe any self-employed work you do?”</a:t>
            </a:r>
          </a:p>
        </p:txBody>
      </p:sp>
      <p:sp>
        <p:nvSpPr>
          <p:cNvPr id="7" name="TextBox 6">
            <a:extLst>
              <a:ext uri="{FF2B5EF4-FFF2-40B4-BE49-F238E27FC236}">
                <a16:creationId xmlns:a16="http://schemas.microsoft.com/office/drawing/2014/main" id="{35C8396D-7BF5-4D5B-A62E-504F8FDA5011}"/>
              </a:ext>
            </a:extLst>
          </p:cNvPr>
          <p:cNvSpPr txBox="1"/>
          <p:nvPr/>
        </p:nvSpPr>
        <p:spPr>
          <a:xfrm>
            <a:off x="2438400" y="178157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33381F70-A465-4F77-8C0B-0C055AA13683}"/>
              </a:ext>
            </a:extLst>
          </p:cNvPr>
          <p:cNvSpPr txBox="1"/>
          <p:nvPr/>
        </p:nvSpPr>
        <p:spPr>
          <a:xfrm>
            <a:off x="8086838" y="1774940"/>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9" name="TextBox 18">
            <a:extLst>
              <a:ext uri="{FF2B5EF4-FFF2-40B4-BE49-F238E27FC236}">
                <a16:creationId xmlns:a16="http://schemas.microsoft.com/office/drawing/2014/main" id="{D26DC8FD-DCC4-4B0D-A376-9EAB9F17D338}"/>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Tree>
    <p:extLst>
      <p:ext uri="{BB962C8B-B14F-4D97-AF65-F5344CB8AC3E}">
        <p14:creationId xmlns:p14="http://schemas.microsoft.com/office/powerpoint/2010/main" val="210891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9" name="TextBox 18">
            <a:extLst>
              <a:ext uri="{FF2B5EF4-FFF2-40B4-BE49-F238E27FC236}">
                <a16:creationId xmlns:a16="http://schemas.microsoft.com/office/drawing/2014/main" id="{8862F017-81CF-4E32-8E65-AD955EB581F9}"/>
              </a:ext>
            </a:extLst>
          </p:cNvPr>
          <p:cNvSpPr txBox="1"/>
          <p:nvPr/>
        </p:nvSpPr>
        <p:spPr>
          <a:xfrm>
            <a:off x="6990080" y="6380182"/>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1" name="Isosceles Triangle 20">
            <a:extLst>
              <a:ext uri="{FF2B5EF4-FFF2-40B4-BE49-F238E27FC236}">
                <a16:creationId xmlns:a16="http://schemas.microsoft.com/office/drawing/2014/main" id="{DDEE639D-FE43-4DF7-BA83-23CA02179CB0}"/>
              </a:ext>
            </a:extLst>
          </p:cNvPr>
          <p:cNvSpPr/>
          <p:nvPr/>
        </p:nvSpPr>
        <p:spPr>
          <a:xfrm>
            <a:off x="7032520" y="641106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1FE747CD-EC8A-4E45-A72E-049F0E381F8B}"/>
              </a:ext>
            </a:extLst>
          </p:cNvPr>
          <p:cNvSpPr/>
          <p:nvPr/>
        </p:nvSpPr>
        <p:spPr>
          <a:xfrm rot="10800000">
            <a:off x="9585271" y="6418147"/>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graphicFrame>
        <p:nvGraphicFramePr>
          <p:cNvPr id="32" name="Chart 31">
            <a:extLst>
              <a:ext uri="{FF2B5EF4-FFF2-40B4-BE49-F238E27FC236}">
                <a16:creationId xmlns:a16="http://schemas.microsoft.com/office/drawing/2014/main" id="{C81355DB-15D8-4EAB-9878-87D7CA550CC6}"/>
              </a:ext>
            </a:extLst>
          </p:cNvPr>
          <p:cNvGraphicFramePr/>
          <p:nvPr/>
        </p:nvGraphicFramePr>
        <p:xfrm>
          <a:off x="600583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33" name="Title 4">
            <a:extLst>
              <a:ext uri="{FF2B5EF4-FFF2-40B4-BE49-F238E27FC236}">
                <a16:creationId xmlns:a16="http://schemas.microsoft.com/office/drawing/2014/main" id="{BB7DD28B-F90C-4792-990B-DF6DE6B33D34}"/>
              </a:ext>
            </a:extLst>
          </p:cNvPr>
          <p:cNvSpPr>
            <a:spLocks noGrp="1"/>
          </p:cNvSpPr>
          <p:nvPr>
            <p:ph type="title"/>
          </p:nvPr>
        </p:nvSpPr>
        <p:spPr>
          <a:xfrm>
            <a:off x="450000" y="397170"/>
            <a:ext cx="10929198" cy="775597"/>
          </a:xfrm>
        </p:spPr>
        <p:txBody>
          <a:bodyPr/>
          <a:lstStyle/>
          <a:p>
            <a:r>
              <a:rPr lang="en-GB"/>
              <a:t>Financial situation has significantly improved, with fewer reporting some form of financial difficulty </a:t>
            </a:r>
          </a:p>
        </p:txBody>
      </p:sp>
      <p:graphicFrame>
        <p:nvGraphicFramePr>
          <p:cNvPr id="34" name="Chart 33">
            <a:extLst>
              <a:ext uri="{FF2B5EF4-FFF2-40B4-BE49-F238E27FC236}">
                <a16:creationId xmlns:a16="http://schemas.microsoft.com/office/drawing/2014/main" id="{AEA17D62-FFB6-4AE7-B4DF-1D6DF4C4E397}"/>
              </a:ext>
            </a:extLst>
          </p:cNvPr>
          <p:cNvGraphicFramePr/>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AF12FCDA-A52D-472D-9B26-EC30A9817845}"/>
              </a:ext>
            </a:extLst>
          </p:cNvPr>
          <p:cNvSpPr txBox="1"/>
          <p:nvPr/>
        </p:nvSpPr>
        <p:spPr>
          <a:xfrm>
            <a:off x="2540000" y="178157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36" name="TextBox 35">
            <a:extLst>
              <a:ext uri="{FF2B5EF4-FFF2-40B4-BE49-F238E27FC236}">
                <a16:creationId xmlns:a16="http://schemas.microsoft.com/office/drawing/2014/main" id="{F4656CA7-852D-4A60-BE48-F1AD70C05523}"/>
              </a:ext>
            </a:extLst>
          </p:cNvPr>
          <p:cNvSpPr txBox="1"/>
          <p:nvPr/>
        </p:nvSpPr>
        <p:spPr>
          <a:xfrm>
            <a:off x="8124938" y="1774940"/>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37" name="Text Placeholder 7">
            <a:extLst>
              <a:ext uri="{FF2B5EF4-FFF2-40B4-BE49-F238E27FC236}">
                <a16:creationId xmlns:a16="http://schemas.microsoft.com/office/drawing/2014/main" id="{FE1120DB-A5A7-4DA0-B8DC-8B7E308006B7}"/>
              </a:ext>
            </a:extLst>
          </p:cNvPr>
          <p:cNvSpPr>
            <a:spLocks noGrp="1"/>
          </p:cNvSpPr>
          <p:nvPr>
            <p:ph type="body" sz="quarter" idx="15"/>
          </p:nvPr>
        </p:nvSpPr>
        <p:spPr>
          <a:xfrm>
            <a:off x="450000" y="1304277"/>
            <a:ext cx="10929199" cy="430887"/>
          </a:xfrm>
        </p:spPr>
        <p:txBody>
          <a:bodyPr vert="horz" wrap="square" lIns="0" tIns="0" rIns="0" bIns="0" rtlCol="0" anchor="t">
            <a:spAutoFit/>
          </a:bodyPr>
          <a:lstStyle/>
          <a:p>
            <a:r>
              <a:rPr lang="en-GB" sz="1400" i="1">
                <a:solidFill>
                  <a:schemeClr val="tx1"/>
                </a:solidFill>
              </a:rPr>
              <a:t>“Thinking about the </a:t>
            </a:r>
            <a:r>
              <a:rPr lang="en-GB" sz="1400" i="1">
                <a:solidFill>
                  <a:schemeClr val="accent2">
                    <a:lumMod val="75000"/>
                  </a:schemeClr>
                </a:solidFill>
              </a:rPr>
              <a:t>last two months</a:t>
            </a:r>
            <a:r>
              <a:rPr lang="en-GB" sz="1400" i="1">
                <a:solidFill>
                  <a:schemeClr val="tx1"/>
                </a:solidFill>
              </a:rPr>
              <a:t>, which one of the following statements best describes how well you have been keeping up with your bills and credit commitments?” </a:t>
            </a:r>
            <a:r>
              <a:rPr lang="en-GB" sz="1400">
                <a:solidFill>
                  <a:schemeClr val="tx1"/>
                </a:solidFill>
              </a:rPr>
              <a:t>(Timescale: approx. July-Sept 2021/2022)</a:t>
            </a:r>
          </a:p>
        </p:txBody>
      </p:sp>
      <p:sp>
        <p:nvSpPr>
          <p:cNvPr id="38" name="Isosceles Triangle 37">
            <a:extLst>
              <a:ext uri="{FF2B5EF4-FFF2-40B4-BE49-F238E27FC236}">
                <a16:creationId xmlns:a16="http://schemas.microsoft.com/office/drawing/2014/main" id="{636D277B-79C3-4CCA-AA26-64CBAFB3E8C4}"/>
              </a:ext>
            </a:extLst>
          </p:cNvPr>
          <p:cNvSpPr/>
          <p:nvPr/>
        </p:nvSpPr>
        <p:spPr>
          <a:xfrm>
            <a:off x="4571863" y="272503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9" name="Isosceles Triangle 38">
            <a:extLst>
              <a:ext uri="{FF2B5EF4-FFF2-40B4-BE49-F238E27FC236}">
                <a16:creationId xmlns:a16="http://schemas.microsoft.com/office/drawing/2014/main" id="{B95937BA-16B0-4A79-A9CB-2AE2D3F2B3B9}"/>
              </a:ext>
            </a:extLst>
          </p:cNvPr>
          <p:cNvSpPr/>
          <p:nvPr/>
        </p:nvSpPr>
        <p:spPr>
          <a:xfrm>
            <a:off x="5476367" y="332246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0" name="Isosceles Triangle 39">
            <a:extLst>
              <a:ext uri="{FF2B5EF4-FFF2-40B4-BE49-F238E27FC236}">
                <a16:creationId xmlns:a16="http://schemas.microsoft.com/office/drawing/2014/main" id="{955C8351-5E78-4793-B2B9-C72C69D7DDBA}"/>
              </a:ext>
            </a:extLst>
          </p:cNvPr>
          <p:cNvSpPr/>
          <p:nvPr/>
        </p:nvSpPr>
        <p:spPr>
          <a:xfrm rot="10800000">
            <a:off x="4642943" y="39232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1" name="Isosceles Triangle 40">
            <a:extLst>
              <a:ext uri="{FF2B5EF4-FFF2-40B4-BE49-F238E27FC236}">
                <a16:creationId xmlns:a16="http://schemas.microsoft.com/office/drawing/2014/main" id="{B56F4ED7-DE7B-4218-84D8-E0637A76436D}"/>
              </a:ext>
            </a:extLst>
          </p:cNvPr>
          <p:cNvSpPr/>
          <p:nvPr/>
        </p:nvSpPr>
        <p:spPr>
          <a:xfrm rot="10800000">
            <a:off x="3868132" y="510061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2" name="Isosceles Triangle 41">
            <a:extLst>
              <a:ext uri="{FF2B5EF4-FFF2-40B4-BE49-F238E27FC236}">
                <a16:creationId xmlns:a16="http://schemas.microsoft.com/office/drawing/2014/main" id="{C5B6E598-C456-4BBE-AC44-E64A4FF9771F}"/>
              </a:ext>
            </a:extLst>
          </p:cNvPr>
          <p:cNvSpPr/>
          <p:nvPr/>
        </p:nvSpPr>
        <p:spPr>
          <a:xfrm>
            <a:off x="10407754" y="272934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3" name="Isosceles Triangle 42">
            <a:extLst>
              <a:ext uri="{FF2B5EF4-FFF2-40B4-BE49-F238E27FC236}">
                <a16:creationId xmlns:a16="http://schemas.microsoft.com/office/drawing/2014/main" id="{8CF13698-81C2-4BB1-B5BB-9B741890BEC2}"/>
              </a:ext>
            </a:extLst>
          </p:cNvPr>
          <p:cNvSpPr/>
          <p:nvPr/>
        </p:nvSpPr>
        <p:spPr>
          <a:xfrm>
            <a:off x="10807147" y="332246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4" name="Isosceles Triangle 43">
            <a:extLst>
              <a:ext uri="{FF2B5EF4-FFF2-40B4-BE49-F238E27FC236}">
                <a16:creationId xmlns:a16="http://schemas.microsoft.com/office/drawing/2014/main" id="{57A870B5-9635-4EFE-AFD9-BE4EF212C92B}"/>
              </a:ext>
            </a:extLst>
          </p:cNvPr>
          <p:cNvSpPr/>
          <p:nvPr/>
        </p:nvSpPr>
        <p:spPr>
          <a:xfrm rot="10800000">
            <a:off x="9843238" y="39232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5" name="Isosceles Triangle 44">
            <a:extLst>
              <a:ext uri="{FF2B5EF4-FFF2-40B4-BE49-F238E27FC236}">
                <a16:creationId xmlns:a16="http://schemas.microsoft.com/office/drawing/2014/main" id="{2E08E465-9666-488C-BCCC-80C4905C247D}"/>
              </a:ext>
            </a:extLst>
          </p:cNvPr>
          <p:cNvSpPr/>
          <p:nvPr/>
        </p:nvSpPr>
        <p:spPr>
          <a:xfrm rot="10800000">
            <a:off x="9231342" y="451134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6" name="Isosceles Triangle 45">
            <a:extLst>
              <a:ext uri="{FF2B5EF4-FFF2-40B4-BE49-F238E27FC236}">
                <a16:creationId xmlns:a16="http://schemas.microsoft.com/office/drawing/2014/main" id="{CC145761-9E03-4C95-A9C3-427C2BD3FCAB}"/>
              </a:ext>
            </a:extLst>
          </p:cNvPr>
          <p:cNvSpPr/>
          <p:nvPr/>
        </p:nvSpPr>
        <p:spPr>
          <a:xfrm rot="10800000">
            <a:off x="9246802" y="510061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47" name="TextBox 46">
            <a:extLst>
              <a:ext uri="{FF2B5EF4-FFF2-40B4-BE49-F238E27FC236}">
                <a16:creationId xmlns:a16="http://schemas.microsoft.com/office/drawing/2014/main" id="{B49070D8-8DE5-4DE4-ABAF-8763FAE3EDB7}"/>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Tree>
    <p:extLst>
      <p:ext uri="{BB962C8B-B14F-4D97-AF65-F5344CB8AC3E}">
        <p14:creationId xmlns:p14="http://schemas.microsoft.com/office/powerpoint/2010/main" val="247315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1146915" cy="2010598"/>
          </a:xfrm>
        </p:spPr>
        <p:txBody>
          <a:bodyPr/>
          <a:lstStyle/>
          <a:p>
            <a:r>
              <a:rPr lang="en-GB"/>
              <a:t>Qualitative findings showed the reason for claiming UC normally varied by date of claim</a:t>
            </a:r>
            <a:br>
              <a:rPr lang="en-GB"/>
            </a:br>
            <a:br>
              <a:rPr lang="en-GB" sz="3100"/>
            </a:br>
            <a:endParaRPr lang="en-GB" sz="3100"/>
          </a:p>
        </p:txBody>
      </p:sp>
      <p:sp>
        <p:nvSpPr>
          <p:cNvPr id="10" name="Rectangle 9">
            <a:extLst>
              <a:ext uri="{FF2B5EF4-FFF2-40B4-BE49-F238E27FC236}">
                <a16:creationId xmlns:a16="http://schemas.microsoft.com/office/drawing/2014/main" id="{7D4B63FF-D5D4-4AE2-A137-D5E13157FA57}"/>
              </a:ext>
            </a:extLst>
          </p:cNvPr>
          <p:cNvSpPr/>
          <p:nvPr/>
        </p:nvSpPr>
        <p:spPr>
          <a:xfrm>
            <a:off x="480143" y="2587081"/>
            <a:ext cx="3964857" cy="37870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07000"/>
              </a:lnSpc>
              <a:buFont typeface="Arial" panose="020B0604020202020204" pitchFamily="34" charset="0"/>
              <a:buChar char="•"/>
            </a:pPr>
            <a:r>
              <a:rPr lang="en-GB" sz="1600">
                <a:solidFill>
                  <a:schemeClr val="tx1"/>
                </a:solidFill>
                <a:effectLst/>
                <a:ea typeface="Calibri"/>
                <a:cs typeface="Times New Roman"/>
              </a:rPr>
              <a:t>UC</a:t>
            </a:r>
            <a:r>
              <a:rPr lang="en-GB" sz="1600">
                <a:solidFill>
                  <a:schemeClr val="tx1"/>
                </a:solidFill>
                <a:ea typeface="Calibri"/>
                <a:cs typeface="Times New Roman"/>
              </a:rPr>
              <a:t> is a</a:t>
            </a:r>
            <a:r>
              <a:rPr lang="en-GB" sz="1600">
                <a:solidFill>
                  <a:schemeClr val="tx1"/>
                </a:solidFill>
                <a:effectLst/>
                <a:ea typeface="Calibri"/>
                <a:cs typeface="Times New Roman"/>
              </a:rPr>
              <a:t> buffer while </a:t>
            </a:r>
            <a:r>
              <a:rPr lang="en-GB" sz="1600" b="1">
                <a:solidFill>
                  <a:schemeClr val="tx1"/>
                </a:solidFill>
                <a:effectLst/>
                <a:ea typeface="Calibri"/>
                <a:cs typeface="Times New Roman"/>
              </a:rPr>
              <a:t>new business </a:t>
            </a:r>
            <a:r>
              <a:rPr lang="en-GB" sz="1600">
                <a:solidFill>
                  <a:schemeClr val="tx1"/>
                </a:solidFill>
                <a:effectLst/>
                <a:ea typeface="Calibri"/>
                <a:cs typeface="Times New Roman"/>
              </a:rPr>
              <a:t>is</a:t>
            </a:r>
            <a:r>
              <a:rPr lang="en-GB" sz="1600">
                <a:solidFill>
                  <a:schemeClr val="tx1"/>
                </a:solidFill>
                <a:ea typeface="Calibri"/>
                <a:cs typeface="Times New Roman"/>
              </a:rPr>
              <a:t> established</a:t>
            </a:r>
            <a:r>
              <a:rPr lang="en-GB" sz="1600">
                <a:solidFill>
                  <a:schemeClr val="tx1"/>
                </a:solidFill>
                <a:effectLst/>
                <a:ea typeface="Calibri"/>
                <a:cs typeface="Times New Roman"/>
              </a:rPr>
              <a:t> (sometimes triggered transition from legacy benefits)</a:t>
            </a:r>
          </a:p>
          <a:p>
            <a:pPr marL="342900" lvl="0" indent="-342900">
              <a:lnSpc>
                <a:spcPct val="107000"/>
              </a:lnSpc>
              <a:buFont typeface="Arial" panose="020B0604020202020204" pitchFamily="34" charset="0"/>
              <a:buChar char="•"/>
            </a:pPr>
            <a:r>
              <a:rPr lang="en-GB" sz="1600" b="1">
                <a:solidFill>
                  <a:schemeClr val="tx1"/>
                </a:solidFill>
                <a:effectLst/>
                <a:ea typeface="Calibri"/>
                <a:cs typeface="Times New Roman"/>
              </a:rPr>
              <a:t>Low income </a:t>
            </a:r>
            <a:r>
              <a:rPr lang="en-GB" sz="1600">
                <a:solidFill>
                  <a:schemeClr val="tx1"/>
                </a:solidFill>
                <a:effectLst/>
                <a:ea typeface="Calibri"/>
                <a:cs typeface="Times New Roman"/>
              </a:rPr>
              <a:t>– from </a:t>
            </a:r>
            <a:r>
              <a:rPr lang="en-GB" sz="1600">
                <a:solidFill>
                  <a:schemeClr val="tx1"/>
                </a:solidFill>
                <a:ea typeface="Calibri"/>
                <a:cs typeface="Times New Roman"/>
              </a:rPr>
              <a:t>self-employment</a:t>
            </a:r>
            <a:r>
              <a:rPr lang="en-GB" sz="1600">
                <a:solidFill>
                  <a:schemeClr val="tx1"/>
                </a:solidFill>
                <a:effectLst/>
                <a:ea typeface="Calibri"/>
                <a:cs typeface="Times New Roman"/>
              </a:rPr>
              <a:t> generally due to the type of work/lower paid sectors, or not charging enough</a:t>
            </a:r>
          </a:p>
          <a:p>
            <a:pPr marL="342900" lvl="0" indent="-342900">
              <a:lnSpc>
                <a:spcPct val="107000"/>
              </a:lnSpc>
              <a:buFont typeface="Arial" panose="020B0604020202020204" pitchFamily="34" charset="0"/>
              <a:buChar char="•"/>
            </a:pPr>
            <a:r>
              <a:rPr lang="en-GB" sz="1600" b="1">
                <a:solidFill>
                  <a:schemeClr val="tx1"/>
                </a:solidFill>
                <a:effectLst/>
                <a:ea typeface="Calibri"/>
                <a:cs typeface="Times New Roman"/>
              </a:rPr>
              <a:t>Seasonal work </a:t>
            </a:r>
            <a:r>
              <a:rPr lang="en-GB" sz="1600">
                <a:solidFill>
                  <a:schemeClr val="tx1"/>
                </a:solidFill>
                <a:effectLst/>
                <a:ea typeface="Calibri"/>
                <a:cs typeface="Times New Roman"/>
              </a:rPr>
              <a:t>– </a:t>
            </a:r>
            <a:r>
              <a:rPr lang="en-GB" sz="1600">
                <a:solidFill>
                  <a:schemeClr val="tx1"/>
                </a:solidFill>
                <a:ea typeface="Calibri"/>
                <a:cs typeface="Times New Roman"/>
              </a:rPr>
              <a:t>self-employment</a:t>
            </a:r>
            <a:r>
              <a:rPr lang="en-GB" sz="1600">
                <a:solidFill>
                  <a:schemeClr val="tx1"/>
                </a:solidFill>
                <a:effectLst/>
                <a:ea typeface="Calibri"/>
                <a:cs typeface="Times New Roman"/>
              </a:rPr>
              <a:t> drops off in certain periods</a:t>
            </a:r>
          </a:p>
          <a:p>
            <a:pPr marL="342900" lvl="0" indent="-342900">
              <a:lnSpc>
                <a:spcPct val="107000"/>
              </a:lnSpc>
              <a:buFont typeface="Arial" panose="020B0604020202020204" pitchFamily="34" charset="0"/>
              <a:buChar char="•"/>
            </a:pPr>
            <a:r>
              <a:rPr lang="en-GB" sz="1600" b="1">
                <a:solidFill>
                  <a:schemeClr val="tx1"/>
                </a:solidFill>
                <a:effectLst/>
                <a:ea typeface="Calibri"/>
                <a:cs typeface="Times New Roman"/>
              </a:rPr>
              <a:t>Brexit </a:t>
            </a:r>
            <a:r>
              <a:rPr lang="en-GB" sz="1600">
                <a:solidFill>
                  <a:schemeClr val="tx1"/>
                </a:solidFill>
                <a:effectLst/>
                <a:ea typeface="Calibri"/>
                <a:cs typeface="Times New Roman"/>
              </a:rPr>
              <a:t>– people spending less</a:t>
            </a:r>
          </a:p>
          <a:p>
            <a:pPr marL="342900" indent="-342900">
              <a:lnSpc>
                <a:spcPct val="107000"/>
              </a:lnSpc>
              <a:buFont typeface="Arial" panose="020B0604020202020204" pitchFamily="34" charset="0"/>
              <a:buChar char="•"/>
            </a:pPr>
            <a:r>
              <a:rPr lang="en-GB" sz="1600">
                <a:solidFill>
                  <a:schemeClr val="tx1"/>
                </a:solidFill>
                <a:effectLst/>
                <a:ea typeface="Calibri"/>
                <a:cs typeface="Times New Roman"/>
              </a:rPr>
              <a:t>Loss of financial security due to </a:t>
            </a:r>
            <a:r>
              <a:rPr lang="en-GB" sz="1600" b="1">
                <a:solidFill>
                  <a:schemeClr val="tx1"/>
                </a:solidFill>
                <a:effectLst/>
                <a:ea typeface="Calibri"/>
                <a:cs typeface="Times New Roman"/>
              </a:rPr>
              <a:t>personal circumstances </a:t>
            </a:r>
            <a:r>
              <a:rPr lang="en-GB" sz="1600">
                <a:solidFill>
                  <a:schemeClr val="tx1"/>
                </a:solidFill>
                <a:effectLst/>
                <a:ea typeface="Calibri"/>
                <a:cs typeface="Times New Roman"/>
              </a:rPr>
              <a:t>– poor health, split from partner, partner loss of job etc</a:t>
            </a:r>
            <a:endParaRPr lang="en-GB" sz="1600">
              <a:solidFill>
                <a:schemeClr val="tx1"/>
              </a:solidFill>
              <a:ea typeface="Calibri"/>
              <a:cs typeface="Times New Roman"/>
            </a:endParaRPr>
          </a:p>
          <a:p>
            <a:pPr marL="285750" indent="-285750" algn="l">
              <a:lnSpc>
                <a:spcPct val="110000"/>
              </a:lnSpc>
              <a:buFont typeface="Arial" panose="020B0604020202020204" pitchFamily="34" charset="0"/>
              <a:buChar char="•"/>
            </a:pPr>
            <a:endParaRPr lang="en-GB" sz="1600">
              <a:solidFill>
                <a:schemeClr val="tx1"/>
              </a:solidFill>
            </a:endParaRPr>
          </a:p>
          <a:p>
            <a:pPr marL="285750" indent="-285750" algn="l">
              <a:lnSpc>
                <a:spcPct val="110000"/>
              </a:lnSpc>
              <a:buFont typeface="Arial" panose="020B0604020202020204" pitchFamily="34" charset="0"/>
              <a:buChar char="•"/>
            </a:pPr>
            <a:endParaRPr lang="en-GB" sz="1600">
              <a:solidFill>
                <a:schemeClr val="tx1"/>
              </a:solidFill>
            </a:endParaRPr>
          </a:p>
          <a:p>
            <a:pPr marL="285750" indent="-285750" algn="l">
              <a:lnSpc>
                <a:spcPct val="110000"/>
              </a:lnSpc>
              <a:buFont typeface="Arial" panose="020B0604020202020204" pitchFamily="34" charset="0"/>
              <a:buChar char="•"/>
            </a:pPr>
            <a:endParaRPr lang="en-GB" sz="1600">
              <a:solidFill>
                <a:schemeClr val="tx1"/>
              </a:solidFill>
            </a:endParaRPr>
          </a:p>
          <a:p>
            <a:pPr marL="285750" indent="-285750" algn="l">
              <a:lnSpc>
                <a:spcPct val="110000"/>
              </a:lnSpc>
              <a:buFont typeface="Arial" panose="020B0604020202020204" pitchFamily="34" charset="0"/>
              <a:buChar char="•"/>
            </a:pPr>
            <a:endParaRPr lang="en-GB">
              <a:solidFill>
                <a:schemeClr val="tx1"/>
              </a:solidFill>
            </a:endParaRPr>
          </a:p>
        </p:txBody>
      </p:sp>
      <p:sp>
        <p:nvSpPr>
          <p:cNvPr id="11" name="TextBox 10">
            <a:extLst>
              <a:ext uri="{FF2B5EF4-FFF2-40B4-BE49-F238E27FC236}">
                <a16:creationId xmlns:a16="http://schemas.microsoft.com/office/drawing/2014/main" id="{4573A1DA-44BB-4DA3-B905-9D2843471BBF}"/>
              </a:ext>
            </a:extLst>
          </p:cNvPr>
          <p:cNvSpPr txBox="1"/>
          <p:nvPr/>
        </p:nvSpPr>
        <p:spPr>
          <a:xfrm>
            <a:off x="480143" y="2008609"/>
            <a:ext cx="3573694" cy="492443"/>
          </a:xfrm>
          <a:prstGeom prst="rect">
            <a:avLst/>
          </a:prstGeom>
          <a:noFill/>
        </p:spPr>
        <p:txBody>
          <a:bodyPr wrap="square" lIns="0" tIns="0" rIns="0" bIns="0" rtlCol="0">
            <a:spAutoFit/>
          </a:bodyPr>
          <a:lstStyle/>
          <a:p>
            <a:pPr algn="l">
              <a:spcBef>
                <a:spcPts val="400"/>
              </a:spcBef>
              <a:spcAft>
                <a:spcPts val="400"/>
              </a:spcAft>
            </a:pPr>
            <a:r>
              <a:rPr lang="en-GB" sz="1600" b="1">
                <a:solidFill>
                  <a:schemeClr val="accent6">
                    <a:lumMod val="75000"/>
                  </a:schemeClr>
                </a:solidFill>
              </a:rPr>
              <a:t>Recontact ‘existing 2020’ claimants </a:t>
            </a:r>
            <a:r>
              <a:rPr lang="en-GB" sz="1600">
                <a:solidFill>
                  <a:schemeClr val="accent6">
                    <a:lumMod val="75000"/>
                  </a:schemeClr>
                </a:solidFill>
              </a:rPr>
              <a:t>Claimed UC before 16 March 2020</a:t>
            </a:r>
          </a:p>
        </p:txBody>
      </p:sp>
      <p:sp>
        <p:nvSpPr>
          <p:cNvPr id="66" name="Rectangle 65">
            <a:extLst>
              <a:ext uri="{FF2B5EF4-FFF2-40B4-BE49-F238E27FC236}">
                <a16:creationId xmlns:a16="http://schemas.microsoft.com/office/drawing/2014/main" id="{DF06DF55-4489-4DF9-948D-FDF2065202CC}"/>
              </a:ext>
            </a:extLst>
          </p:cNvPr>
          <p:cNvSpPr/>
          <p:nvPr/>
        </p:nvSpPr>
        <p:spPr>
          <a:xfrm>
            <a:off x="4572929" y="2587080"/>
            <a:ext cx="3491571" cy="3787084"/>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buFont typeface="Arial" panose="020B0604020202020204" pitchFamily="34" charset="0"/>
              <a:buChar char="•"/>
            </a:pPr>
            <a:r>
              <a:rPr lang="en-GB" sz="1600" b="1">
                <a:solidFill>
                  <a:schemeClr val="tx1"/>
                </a:solidFill>
                <a:effectLst/>
                <a:ea typeface="Calibri" panose="020F0502020204030204" pitchFamily="34" charset="0"/>
                <a:cs typeface="Times New Roman" panose="02020603050405020304" pitchFamily="18" charset="0"/>
              </a:rPr>
              <a:t>Financial impact of the pandemic </a:t>
            </a:r>
            <a:r>
              <a:rPr lang="en-GB" sz="1600">
                <a:solidFill>
                  <a:schemeClr val="tx1"/>
                </a:solidFill>
                <a:effectLst/>
                <a:ea typeface="Calibri" panose="020F0502020204030204" pitchFamily="34" charset="0"/>
                <a:cs typeface="Times New Roman" panose="02020603050405020304" pitchFamily="18" charset="0"/>
              </a:rPr>
              <a:t>on </a:t>
            </a:r>
            <a:r>
              <a:rPr lang="en-GB" sz="1600">
                <a:solidFill>
                  <a:schemeClr val="tx1"/>
                </a:solidFill>
                <a:ea typeface="Calibri" panose="020F0502020204030204" pitchFamily="34" charset="0"/>
                <a:cs typeface="Times New Roman" panose="02020603050405020304" pitchFamily="18" charset="0"/>
              </a:rPr>
              <a:t>self-employed</a:t>
            </a:r>
            <a:r>
              <a:rPr lang="en-GB" sz="1600">
                <a:solidFill>
                  <a:schemeClr val="tx1"/>
                </a:solidFill>
                <a:effectLst/>
                <a:ea typeface="Calibri" panose="020F0502020204030204" pitchFamily="34" charset="0"/>
                <a:cs typeface="Times New Roman" panose="02020603050405020304" pitchFamily="18" charset="0"/>
              </a:rPr>
              <a:t> businesses – if recent </a:t>
            </a:r>
            <a:r>
              <a:rPr lang="en-GB" sz="1600">
                <a:solidFill>
                  <a:schemeClr val="tx1"/>
                </a:solidFill>
                <a:ea typeface="Calibri" panose="020F0502020204030204" pitchFamily="34" charset="0"/>
                <a:cs typeface="Times New Roman" panose="02020603050405020304" pitchFamily="18" charset="0"/>
              </a:rPr>
              <a:t>self-employment</a:t>
            </a:r>
            <a:r>
              <a:rPr lang="en-GB" sz="1600">
                <a:solidFill>
                  <a:schemeClr val="tx1"/>
                </a:solidFill>
                <a:effectLst/>
                <a:ea typeface="Calibri" panose="020F0502020204030204" pitchFamily="34" charset="0"/>
                <a:cs typeface="Times New Roman" panose="02020603050405020304" pitchFamily="18" charset="0"/>
              </a:rPr>
              <a:t> not eligible for SEISS (others claimed SEISS </a:t>
            </a:r>
            <a:r>
              <a:rPr lang="en-GB" sz="1600">
                <a:solidFill>
                  <a:schemeClr val="tx1"/>
                </a:solidFill>
                <a:ea typeface="Calibri" panose="020F0502020204030204" pitchFamily="34" charset="0"/>
                <a:cs typeface="Times New Roman" panose="02020603050405020304" pitchFamily="18" charset="0"/>
              </a:rPr>
              <a:t>and UC</a:t>
            </a:r>
            <a:r>
              <a:rPr lang="en-GB" sz="1600">
                <a:solidFill>
                  <a:schemeClr val="tx1"/>
                </a:solidFill>
                <a:effectLst/>
                <a:ea typeface="Calibri" panose="020F0502020204030204" pitchFamily="34" charset="0"/>
                <a:cs typeface="Times New Roman" panose="02020603050405020304" pitchFamily="18" charset="0"/>
              </a:rPr>
              <a:t>)</a:t>
            </a:r>
          </a:p>
          <a:p>
            <a:pPr marL="342900" lvl="0" indent="-342900">
              <a:lnSpc>
                <a:spcPct val="107000"/>
              </a:lnSpc>
              <a:buFont typeface="Arial" panose="020B0604020202020204" pitchFamily="34" charset="0"/>
              <a:buChar char="•"/>
            </a:pPr>
            <a:r>
              <a:rPr lang="en-GB" sz="1600" b="1">
                <a:solidFill>
                  <a:schemeClr val="tx1"/>
                </a:solidFill>
                <a:ea typeface="Calibri" panose="020F0502020204030204" pitchFamily="34" charset="0"/>
                <a:cs typeface="Times New Roman" panose="02020603050405020304" pitchFamily="18" charset="0"/>
              </a:rPr>
              <a:t>Personal </a:t>
            </a:r>
            <a:r>
              <a:rPr lang="en-GB" sz="1600" b="1">
                <a:solidFill>
                  <a:schemeClr val="tx1"/>
                </a:solidFill>
                <a:effectLst/>
                <a:ea typeface="Calibri" panose="020F0502020204030204" pitchFamily="34" charset="0"/>
              </a:rPr>
              <a:t>circumstances </a:t>
            </a:r>
            <a:r>
              <a:rPr lang="en-GB" sz="1600">
                <a:solidFill>
                  <a:schemeClr val="tx1"/>
                </a:solidFill>
                <a:effectLst/>
                <a:ea typeface="Calibri" panose="020F0502020204030204" pitchFamily="34" charset="0"/>
              </a:rPr>
              <a:t>– e.g. limited ability for work as </a:t>
            </a:r>
            <a:r>
              <a:rPr lang="en-GB" sz="1600">
                <a:solidFill>
                  <a:schemeClr val="tx1"/>
                </a:solidFill>
                <a:ea typeface="Calibri" panose="020F0502020204030204" pitchFamily="34" charset="0"/>
              </a:rPr>
              <a:t>became a </a:t>
            </a:r>
            <a:r>
              <a:rPr lang="en-GB" sz="1600">
                <a:solidFill>
                  <a:schemeClr val="tx1"/>
                </a:solidFill>
                <a:effectLst/>
                <a:ea typeface="Calibri" panose="020F0502020204030204" pitchFamily="34" charset="0"/>
              </a:rPr>
              <a:t>full-time carer </a:t>
            </a:r>
            <a:endParaRPr lang="en-GB" sz="1600">
              <a:solidFill>
                <a:schemeClr val="tx1"/>
              </a:solidFill>
              <a:effectLst/>
              <a:ea typeface="Calibri" panose="020F0502020204030204" pitchFamily="34" charset="0"/>
              <a:cs typeface="Times New Roman" panose="02020603050405020304" pitchFamily="18" charset="0"/>
            </a:endParaRPr>
          </a:p>
          <a:p>
            <a:pPr marL="285750" indent="-285750" algn="l">
              <a:lnSpc>
                <a:spcPct val="110000"/>
              </a:lnSpc>
              <a:buFont typeface="Arial" panose="020B0604020202020204" pitchFamily="34" charset="0"/>
              <a:buChar char="•"/>
            </a:pPr>
            <a:endParaRPr lang="en-GB">
              <a:solidFill>
                <a:schemeClr val="tx1"/>
              </a:solidFill>
            </a:endParaRPr>
          </a:p>
        </p:txBody>
      </p:sp>
      <p:sp>
        <p:nvSpPr>
          <p:cNvPr id="67" name="TextBox 66">
            <a:extLst>
              <a:ext uri="{FF2B5EF4-FFF2-40B4-BE49-F238E27FC236}">
                <a16:creationId xmlns:a16="http://schemas.microsoft.com/office/drawing/2014/main" id="{0165F5EB-364C-407E-894B-9B4D0F433C25}"/>
              </a:ext>
            </a:extLst>
          </p:cNvPr>
          <p:cNvSpPr txBox="1"/>
          <p:nvPr/>
        </p:nvSpPr>
        <p:spPr>
          <a:xfrm>
            <a:off x="4557867" y="2008859"/>
            <a:ext cx="3392535" cy="492443"/>
          </a:xfrm>
          <a:prstGeom prst="rect">
            <a:avLst/>
          </a:prstGeom>
          <a:noFill/>
        </p:spPr>
        <p:txBody>
          <a:bodyPr wrap="square" lIns="0" tIns="0" rIns="0" bIns="0" rtlCol="0">
            <a:spAutoFit/>
          </a:bodyPr>
          <a:lstStyle/>
          <a:p>
            <a:pPr algn="l">
              <a:spcBef>
                <a:spcPts val="400"/>
              </a:spcBef>
              <a:spcAft>
                <a:spcPts val="400"/>
              </a:spcAft>
            </a:pPr>
            <a:r>
              <a:rPr lang="en-GB" sz="1600" b="1">
                <a:solidFill>
                  <a:schemeClr val="bg2"/>
                </a:solidFill>
              </a:rPr>
              <a:t>Recontact ‘new 2020’ claimants   </a:t>
            </a:r>
            <a:r>
              <a:rPr lang="en-GB" sz="1600">
                <a:solidFill>
                  <a:schemeClr val="bg2"/>
                </a:solidFill>
              </a:rPr>
              <a:t>Claimed UC 16 March-22 June 2020</a:t>
            </a:r>
          </a:p>
        </p:txBody>
      </p:sp>
      <p:sp>
        <p:nvSpPr>
          <p:cNvPr id="69" name="TextBox 68">
            <a:extLst>
              <a:ext uri="{FF2B5EF4-FFF2-40B4-BE49-F238E27FC236}">
                <a16:creationId xmlns:a16="http://schemas.microsoft.com/office/drawing/2014/main" id="{0C12E1E2-15BE-4251-A6BF-5721D7700239}"/>
              </a:ext>
            </a:extLst>
          </p:cNvPr>
          <p:cNvSpPr txBox="1"/>
          <p:nvPr/>
        </p:nvSpPr>
        <p:spPr>
          <a:xfrm>
            <a:off x="8179622" y="2008608"/>
            <a:ext cx="3392535" cy="492443"/>
          </a:xfrm>
          <a:prstGeom prst="rect">
            <a:avLst/>
          </a:prstGeom>
          <a:noFill/>
        </p:spPr>
        <p:txBody>
          <a:bodyPr wrap="square" lIns="0" tIns="0" rIns="0" bIns="0" rtlCol="0">
            <a:spAutoFit/>
          </a:bodyPr>
          <a:lstStyle/>
          <a:p>
            <a:pPr algn="l">
              <a:spcBef>
                <a:spcPts val="400"/>
              </a:spcBef>
              <a:spcAft>
                <a:spcPts val="400"/>
              </a:spcAft>
            </a:pPr>
            <a:r>
              <a:rPr lang="en-GB" sz="1600" b="1">
                <a:solidFill>
                  <a:schemeClr val="accent3"/>
                </a:solidFill>
              </a:rPr>
              <a:t>‘New 2021’ claimants             </a:t>
            </a:r>
            <a:r>
              <a:rPr lang="en-GB" sz="1600">
                <a:solidFill>
                  <a:schemeClr val="accent3"/>
                </a:solidFill>
              </a:rPr>
              <a:t>Claimed UC from 23 June 2020</a:t>
            </a:r>
          </a:p>
        </p:txBody>
      </p:sp>
      <p:sp>
        <p:nvSpPr>
          <p:cNvPr id="16" name="Rectangle 15">
            <a:extLst>
              <a:ext uri="{FF2B5EF4-FFF2-40B4-BE49-F238E27FC236}">
                <a16:creationId xmlns:a16="http://schemas.microsoft.com/office/drawing/2014/main" id="{2A4C3899-C5AF-4F7F-9006-5335FB2F7E84}"/>
              </a:ext>
            </a:extLst>
          </p:cNvPr>
          <p:cNvSpPr/>
          <p:nvPr/>
        </p:nvSpPr>
        <p:spPr>
          <a:xfrm>
            <a:off x="8192429" y="2587080"/>
            <a:ext cx="3491571" cy="37870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07000"/>
              </a:lnSpc>
              <a:buFont typeface="Arial" panose="020B0604020202020204" pitchFamily="34" charset="0"/>
              <a:buChar char="•"/>
            </a:pPr>
            <a:r>
              <a:rPr lang="en-GB" sz="1600">
                <a:solidFill>
                  <a:schemeClr val="tx1"/>
                </a:solidFill>
                <a:effectLst/>
                <a:ea typeface="Calibri" panose="020F0502020204030204" pitchFamily="34" charset="0"/>
                <a:cs typeface="Times New Roman" panose="02020603050405020304" pitchFamily="18" charset="0"/>
              </a:rPr>
              <a:t>UC a buffer while </a:t>
            </a:r>
            <a:r>
              <a:rPr lang="en-GB" sz="1600" b="1">
                <a:solidFill>
                  <a:schemeClr val="tx1"/>
                </a:solidFill>
                <a:effectLst/>
                <a:ea typeface="Calibri" panose="020F0502020204030204" pitchFamily="34" charset="0"/>
                <a:cs typeface="Times New Roman" panose="02020603050405020304" pitchFamily="18" charset="0"/>
              </a:rPr>
              <a:t>new business </a:t>
            </a:r>
            <a:r>
              <a:rPr lang="en-GB" sz="1600">
                <a:solidFill>
                  <a:schemeClr val="tx1"/>
                </a:solidFill>
                <a:effectLst/>
                <a:ea typeface="Calibri" panose="020F0502020204030204" pitchFamily="34" charset="0"/>
                <a:cs typeface="Times New Roman" panose="02020603050405020304" pitchFamily="18" charset="0"/>
              </a:rPr>
              <a:t>established – made redundant from employment due to pandemic</a:t>
            </a:r>
          </a:p>
          <a:p>
            <a:pPr marL="342900" indent="-342900">
              <a:lnSpc>
                <a:spcPct val="107000"/>
              </a:lnSpc>
              <a:buFont typeface="Arial" panose="020B0604020202020204" pitchFamily="34" charset="0"/>
              <a:buChar char="•"/>
            </a:pPr>
            <a:r>
              <a:rPr lang="en-GB" sz="1600">
                <a:solidFill>
                  <a:schemeClr val="tx1"/>
                </a:solidFill>
                <a:effectLst/>
                <a:ea typeface="Calibri" panose="020F0502020204030204" pitchFamily="34" charset="0"/>
                <a:cs typeface="Times New Roman" panose="02020603050405020304" pitchFamily="18" charset="0"/>
              </a:rPr>
              <a:t>Living off </a:t>
            </a:r>
            <a:r>
              <a:rPr lang="en-GB" sz="1600" b="1">
                <a:solidFill>
                  <a:schemeClr val="tx1"/>
                </a:solidFill>
                <a:effectLst/>
                <a:ea typeface="Calibri" panose="020F0502020204030204" pitchFamily="34" charset="0"/>
                <a:cs typeface="Times New Roman" panose="02020603050405020304" pitchFamily="18" charset="0"/>
              </a:rPr>
              <a:t>savings that later ran out</a:t>
            </a:r>
            <a:r>
              <a:rPr lang="en-GB" sz="1600" b="1">
                <a:solidFill>
                  <a:schemeClr val="tx1"/>
                </a:solidFill>
                <a:ea typeface="Calibri" panose="020F0502020204030204" pitchFamily="34" charset="0"/>
                <a:cs typeface="Times New Roman" panose="02020603050405020304" pitchFamily="18" charset="0"/>
              </a:rPr>
              <a:t> </a:t>
            </a:r>
            <a:r>
              <a:rPr lang="en-GB" sz="1600">
                <a:solidFill>
                  <a:schemeClr val="tx1"/>
                </a:solidFill>
                <a:ea typeface="Calibri" panose="020F0502020204030204" pitchFamily="34" charset="0"/>
                <a:cs typeface="Times New Roman" panose="02020603050405020304" pitchFamily="18" charset="0"/>
              </a:rPr>
              <a:t>– </a:t>
            </a:r>
            <a:r>
              <a:rPr lang="en-GB" sz="1600">
                <a:solidFill>
                  <a:schemeClr val="tx1"/>
                </a:solidFill>
                <a:effectLst/>
                <a:ea typeface="Calibri" panose="020F0502020204030204" pitchFamily="34" charset="0"/>
                <a:cs typeface="Times New Roman" panose="02020603050405020304" pitchFamily="18" charset="0"/>
              </a:rPr>
              <a:t>need support due to pandemic</a:t>
            </a:r>
          </a:p>
          <a:p>
            <a:pPr marL="342900" lvl="0" indent="-342900">
              <a:lnSpc>
                <a:spcPct val="107000"/>
              </a:lnSpc>
              <a:buFont typeface="Arial" panose="020B0604020202020204" pitchFamily="34" charset="0"/>
              <a:buChar char="•"/>
            </a:pPr>
            <a:r>
              <a:rPr lang="en-GB" sz="1600">
                <a:solidFill>
                  <a:schemeClr val="tx1"/>
                </a:solidFill>
                <a:effectLst/>
                <a:ea typeface="Calibri" panose="020F0502020204030204" pitchFamily="34" charset="0"/>
                <a:cs typeface="Times New Roman" panose="02020603050405020304" pitchFamily="18" charset="0"/>
              </a:rPr>
              <a:t>Loss of financial security due to </a:t>
            </a:r>
            <a:r>
              <a:rPr lang="en-GB" sz="1600" b="1">
                <a:solidFill>
                  <a:schemeClr val="tx1"/>
                </a:solidFill>
                <a:effectLst/>
                <a:ea typeface="Calibri" panose="020F0502020204030204" pitchFamily="34" charset="0"/>
                <a:cs typeface="Times New Roman" panose="02020603050405020304" pitchFamily="18" charset="0"/>
              </a:rPr>
              <a:t>personal circumstances </a:t>
            </a:r>
            <a:r>
              <a:rPr lang="en-GB" sz="1600">
                <a:solidFill>
                  <a:schemeClr val="tx1"/>
                </a:solidFill>
                <a:effectLst/>
                <a:ea typeface="Calibri" panose="020F0502020204030204" pitchFamily="34" charset="0"/>
                <a:cs typeface="Times New Roman" panose="02020603050405020304" pitchFamily="18" charset="0"/>
              </a:rPr>
              <a:t>– partner loss of job (redundant due to pandemic), partner on low-pay (maternity), split from partner</a:t>
            </a:r>
          </a:p>
          <a:p>
            <a:pPr marL="285750" indent="-285750" algn="l">
              <a:lnSpc>
                <a:spcPct val="110000"/>
              </a:lnSpc>
              <a:buFont typeface="Arial" panose="020B0604020202020204" pitchFamily="34" charset="0"/>
              <a:buChar char="•"/>
            </a:pPr>
            <a:endParaRPr lang="en-GB">
              <a:solidFill>
                <a:schemeClr val="tx1"/>
              </a:solidFill>
            </a:endParaRPr>
          </a:p>
        </p:txBody>
      </p:sp>
      <p:sp>
        <p:nvSpPr>
          <p:cNvPr id="17" name="Text Placeholder 7">
            <a:extLst>
              <a:ext uri="{FF2B5EF4-FFF2-40B4-BE49-F238E27FC236}">
                <a16:creationId xmlns:a16="http://schemas.microsoft.com/office/drawing/2014/main" id="{C720DBE0-4242-4392-BD55-D0DEA5FD2096}"/>
              </a:ext>
            </a:extLst>
          </p:cNvPr>
          <p:cNvSpPr>
            <a:spLocks noGrp="1"/>
          </p:cNvSpPr>
          <p:nvPr>
            <p:ph type="body" sz="quarter" idx="15"/>
          </p:nvPr>
        </p:nvSpPr>
        <p:spPr>
          <a:xfrm>
            <a:off x="480143" y="1313875"/>
            <a:ext cx="11092014" cy="492443"/>
          </a:xfrm>
        </p:spPr>
        <p:txBody>
          <a:bodyPr vert="horz" wrap="square" lIns="0" tIns="0" rIns="0" bIns="0" rtlCol="0" anchor="t">
            <a:spAutoFit/>
          </a:bodyPr>
          <a:lstStyle/>
          <a:p>
            <a:r>
              <a:rPr lang="en-GB" sz="1600">
                <a:solidFill>
                  <a:schemeClr val="tx1"/>
                </a:solidFill>
              </a:rPr>
              <a:t>Typically, longer term self-employed (SE) claimants initially claimed UC because they were operating at a lower economic level, whilst newer claimants were generally impacted by the pandemic</a:t>
            </a:r>
          </a:p>
        </p:txBody>
      </p:sp>
    </p:spTree>
    <p:extLst>
      <p:ext uri="{BB962C8B-B14F-4D97-AF65-F5344CB8AC3E}">
        <p14:creationId xmlns:p14="http://schemas.microsoft.com/office/powerpoint/2010/main" val="273623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descr="A picture containing ground, outdoor, way&#10;&#10;Description automatically generated">
            <a:extLst>
              <a:ext uri="{FF2B5EF4-FFF2-40B4-BE49-F238E27FC236}">
                <a16:creationId xmlns:a16="http://schemas.microsoft.com/office/drawing/2014/main" id="{C7FD4995-0C0F-42A4-B419-57529A499A73}"/>
              </a:ext>
            </a:extLst>
          </p:cNvPr>
          <p:cNvPicPr>
            <a:picLocks noChangeAspect="1"/>
          </p:cNvPicPr>
          <p:nvPr/>
        </p:nvPicPr>
        <p:blipFill rotWithShape="1">
          <a:blip r:embed="rId3">
            <a:extLst>
              <a:ext uri="{28A0092B-C50C-407E-A947-70E740481C1C}">
                <a14:useLocalDpi xmlns:a14="http://schemas.microsoft.com/office/drawing/2010/main" val="0"/>
              </a:ext>
            </a:extLst>
          </a:blip>
          <a:srcRect l="14466" t="7813" r="21068" b="7813"/>
          <a:stretch/>
        </p:blipFill>
        <p:spPr>
          <a:xfrm>
            <a:off x="4332288" y="0"/>
            <a:ext cx="7859712" cy="6858000"/>
          </a:xfrm>
          <a:prstGeom prst="rect">
            <a:avLst/>
          </a:prstGeom>
        </p:spPr>
      </p:pic>
      <p:sp>
        <p:nvSpPr>
          <p:cNvPr id="4" name="Slide Number Placeholder 3">
            <a:extLst>
              <a:ext uri="{FF2B5EF4-FFF2-40B4-BE49-F238E27FC236}">
                <a16:creationId xmlns:a16="http://schemas.microsoft.com/office/drawing/2014/main" id="{42A7E4E2-7230-42BB-BB90-7A6FE2225342}"/>
              </a:ext>
            </a:extLst>
          </p:cNvPr>
          <p:cNvSpPr>
            <a:spLocks noGrp="1"/>
          </p:cNvSpPr>
          <p:nvPr>
            <p:ph type="sldNum" sz="quarter" idx="10"/>
          </p:nvPr>
        </p:nvSpPr>
        <p:spPr/>
        <p:txBody>
          <a:bodyPr/>
          <a:lstStyle/>
          <a:p>
            <a:fld id="{D61AABEC-672F-4B68-B914-690DA978312C}" type="slidenum">
              <a:rPr lang="en-GB" smtClean="0"/>
              <a:pPr/>
              <a:t>18</a:t>
            </a:fld>
            <a:r>
              <a:rPr lang="en-GB"/>
              <a:t>  </a:t>
            </a:r>
          </a:p>
        </p:txBody>
      </p:sp>
      <p:sp>
        <p:nvSpPr>
          <p:cNvPr id="10" name="Text Placeholder 9">
            <a:extLst>
              <a:ext uri="{FF2B5EF4-FFF2-40B4-BE49-F238E27FC236}">
                <a16:creationId xmlns:a16="http://schemas.microsoft.com/office/drawing/2014/main" id="{B16C16B8-73FA-4A84-BE52-9AF774883F07}"/>
              </a:ext>
            </a:extLst>
          </p:cNvPr>
          <p:cNvSpPr>
            <a:spLocks noGrp="1"/>
          </p:cNvSpPr>
          <p:nvPr>
            <p:ph type="body" sz="quarter" idx="12"/>
          </p:nvPr>
        </p:nvSpPr>
        <p:spPr>
          <a:xfrm>
            <a:off x="442913" y="213847"/>
            <a:ext cx="3527425" cy="6065181"/>
          </a:xfrm>
        </p:spPr>
        <p:txBody>
          <a:bodyPr/>
          <a:lstStyle/>
          <a:p>
            <a:r>
              <a:rPr lang="en-GB" sz="4800"/>
              <a:t>No longer claiming UC</a:t>
            </a:r>
          </a:p>
          <a:p>
            <a:r>
              <a:rPr lang="en-GB" sz="6000" b="1">
                <a:solidFill>
                  <a:schemeClr val="accent6">
                    <a:lumMod val="75000"/>
                  </a:schemeClr>
                </a:solidFill>
              </a:rPr>
              <a:t>10%  </a:t>
            </a:r>
            <a:r>
              <a:rPr lang="en-GB" b="0">
                <a:solidFill>
                  <a:schemeClr val="accent6">
                    <a:lumMod val="75000"/>
                  </a:schemeClr>
                </a:solidFill>
              </a:rPr>
              <a:t>Existing 2020 claimants </a:t>
            </a:r>
            <a:r>
              <a:rPr lang="en-GB" sz="6000">
                <a:solidFill>
                  <a:schemeClr val="bg2"/>
                </a:solidFill>
              </a:rPr>
              <a:t>48</a:t>
            </a:r>
            <a:r>
              <a:rPr lang="en-GB" sz="6000" b="1">
                <a:solidFill>
                  <a:schemeClr val="bg2"/>
                </a:solidFill>
              </a:rPr>
              <a:t>%</a:t>
            </a:r>
            <a:r>
              <a:rPr lang="en-GB" sz="8800" b="1">
                <a:solidFill>
                  <a:schemeClr val="bg2"/>
                </a:solidFill>
              </a:rPr>
              <a:t>    </a:t>
            </a:r>
            <a:r>
              <a:rPr lang="en-GB" b="0">
                <a:solidFill>
                  <a:schemeClr val="bg2"/>
                </a:solidFill>
              </a:rPr>
              <a:t>New 2020 claimants</a:t>
            </a:r>
          </a:p>
        </p:txBody>
      </p:sp>
      <p:sp>
        <p:nvSpPr>
          <p:cNvPr id="8" name="Text Placeholder 7">
            <a:extLst>
              <a:ext uri="{FF2B5EF4-FFF2-40B4-BE49-F238E27FC236}">
                <a16:creationId xmlns:a16="http://schemas.microsoft.com/office/drawing/2014/main" id="{FF37AD09-524E-490E-A380-A15DB4A0C355}"/>
              </a:ext>
            </a:extLst>
          </p:cNvPr>
          <p:cNvSpPr txBox="1">
            <a:spLocks/>
          </p:cNvSpPr>
          <p:nvPr/>
        </p:nvSpPr>
        <p:spPr>
          <a:xfrm>
            <a:off x="4474846" y="5756203"/>
            <a:ext cx="6641428" cy="742950"/>
          </a:xfrm>
          <a:prstGeom prst="rect">
            <a:avLst/>
          </a:prstGeom>
        </p:spPr>
        <p:txBody>
          <a:bodyPr lIns="91440" tIns="45720" rIns="91440" bIns="45720" anchor="t"/>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buSzTx/>
              <a:defRPr/>
            </a:pPr>
            <a:r>
              <a:rPr lang="en-GB" sz="1800" b="1" i="1"/>
              <a:t>“Are you currently claiming Universal Credit (UC)?”</a:t>
            </a:r>
            <a:r>
              <a:rPr lang="en-GB" sz="1800" b="1"/>
              <a:t>                                    </a:t>
            </a:r>
            <a:endParaRPr lang="en-US"/>
          </a:p>
          <a:p>
            <a:pPr marL="0" marR="0" lvl="0" indent="0" algn="l" defTabSz="914400">
              <a:lnSpc>
                <a:spcPct val="100000"/>
              </a:lnSpc>
              <a:spcBef>
                <a:spcPts val="400"/>
              </a:spcBef>
              <a:spcAft>
                <a:spcPts val="400"/>
              </a:spcAft>
              <a:buClrTx/>
              <a:buSzTx/>
              <a:buFontTx/>
              <a:buNone/>
              <a:tabLst/>
              <a:defRPr/>
            </a:pPr>
            <a:r>
              <a:rPr kumimoji="0" lang="en-GB" sz="1300" b="0" i="0" u="none" strike="noStrike" kern="1200" cap="none" spc="0" normalizeH="0" baseline="0" noProof="0">
                <a:ln>
                  <a:noFill/>
                </a:ln>
                <a:effectLst/>
                <a:uLnTx/>
                <a:uFillTx/>
                <a:latin typeface="Arial"/>
                <a:ea typeface="+mn-ea"/>
                <a:cs typeface="+mn-cs"/>
              </a:rPr>
              <a:t>Base: All existing</a:t>
            </a:r>
            <a:r>
              <a:rPr lang="en-GB" sz="1300">
                <a:latin typeface="Arial"/>
              </a:rPr>
              <a:t> claimants before 16 March 2020</a:t>
            </a:r>
            <a:r>
              <a:rPr kumimoji="0" lang="en-GB" sz="1300" b="0" i="0" u="none" strike="noStrike" kern="1200" cap="none" spc="0" normalizeH="0" baseline="0" noProof="0">
                <a:ln>
                  <a:noFill/>
                </a:ln>
                <a:effectLst/>
                <a:uLnTx/>
                <a:uFillTx/>
                <a:latin typeface="Arial"/>
                <a:ea typeface="+mn-ea"/>
                <a:cs typeface="+mn-cs"/>
              </a:rPr>
              <a:t> (W1/W2: 1,411) and new</a:t>
            </a:r>
            <a:r>
              <a:rPr lang="en-GB" sz="1300">
                <a:latin typeface="Arial"/>
              </a:rPr>
              <a:t> claimants between 16 March and 22 June 2020 </a:t>
            </a:r>
            <a:r>
              <a:rPr kumimoji="0" lang="en-GB" sz="1300" b="0" i="0" u="none" strike="noStrike" kern="1200" cap="none" spc="0" normalizeH="0" baseline="0" noProof="0">
                <a:ln>
                  <a:noFill/>
                </a:ln>
                <a:effectLst/>
                <a:uLnTx/>
                <a:uFillTx/>
                <a:latin typeface="Arial"/>
                <a:ea typeface="+mn-ea"/>
                <a:cs typeface="+mn-cs"/>
              </a:rPr>
              <a:t>(W1/W2: 1,331)</a:t>
            </a:r>
            <a:endParaRPr lang="en-GB" sz="1300">
              <a:ea typeface="+mn-ea"/>
              <a:cs typeface="+mn-cs"/>
            </a:endParaRPr>
          </a:p>
          <a:p>
            <a:endParaRPr lang="en-GB" sz="1400"/>
          </a:p>
        </p:txBody>
      </p:sp>
    </p:spTree>
    <p:extLst>
      <p:ext uri="{BB962C8B-B14F-4D97-AF65-F5344CB8AC3E}">
        <p14:creationId xmlns:p14="http://schemas.microsoft.com/office/powerpoint/2010/main" val="110175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D7521E5A-3A7E-4054-93B6-4806B71DA3C3}"/>
              </a:ext>
            </a:extLst>
          </p:cNvPr>
          <p:cNvGraphicFramePr/>
          <p:nvPr>
            <p:extLst>
              <p:ext uri="{D42A27DB-BD31-4B8C-83A1-F6EECF244321}">
                <p14:modId xmlns:p14="http://schemas.microsoft.com/office/powerpoint/2010/main" val="814862979"/>
              </p:ext>
            </p:extLst>
          </p:nvPr>
        </p:nvGraphicFramePr>
        <p:xfrm>
          <a:off x="2875200" y="397170"/>
          <a:ext cx="5548260" cy="562621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1216767" cy="775597"/>
          </a:xfrm>
        </p:spPr>
        <p:txBody>
          <a:bodyPr/>
          <a:lstStyle/>
          <a:p>
            <a:r>
              <a:rPr lang="en-GB"/>
              <a:t>Improved earnings and change of circumstances are the top reasons for moving off Universal Credit since Wave 1</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26502"/>
            <a:ext cx="10929199" cy="215444"/>
          </a:xfrm>
        </p:spPr>
        <p:txBody>
          <a:bodyPr/>
          <a:lstStyle/>
          <a:p>
            <a:r>
              <a:rPr lang="en-GB" sz="1400" i="1">
                <a:solidFill>
                  <a:schemeClr val="tx1"/>
                </a:solidFill>
              </a:rPr>
              <a:t>“Why are you no longer claiming Universal Credit?”</a:t>
            </a:r>
          </a:p>
        </p:txBody>
      </p:sp>
      <p:sp>
        <p:nvSpPr>
          <p:cNvPr id="14" name="TextBox 13">
            <a:extLst>
              <a:ext uri="{FF2B5EF4-FFF2-40B4-BE49-F238E27FC236}">
                <a16:creationId xmlns:a16="http://schemas.microsoft.com/office/drawing/2014/main" id="{1F8A7D9E-D53E-4B00-8EDD-3938804BF92C}"/>
              </a:ext>
            </a:extLst>
          </p:cNvPr>
          <p:cNvSpPr txBox="1"/>
          <p:nvPr/>
        </p:nvSpPr>
        <p:spPr>
          <a:xfrm>
            <a:off x="450000" y="6134100"/>
            <a:ext cx="102251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(W2: 148)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(W2: 621) no longer claiming UC</a:t>
            </a:r>
          </a:p>
        </p:txBody>
      </p:sp>
    </p:spTree>
    <p:extLst>
      <p:ext uri="{BB962C8B-B14F-4D97-AF65-F5344CB8AC3E}">
        <p14:creationId xmlns:p14="http://schemas.microsoft.com/office/powerpoint/2010/main" val="62763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a:xfrm>
            <a:off x="450100" y="306000"/>
            <a:ext cx="9341701" cy="775597"/>
          </a:xfrm>
        </p:spPr>
        <p:txBody>
          <a:bodyPr/>
          <a:lstStyle/>
          <a:p>
            <a:r>
              <a:rPr lang="en-GB"/>
              <a:t>Contents</a:t>
            </a:r>
          </a:p>
        </p:txBody>
      </p:sp>
      <p:sp>
        <p:nvSpPr>
          <p:cNvPr id="17" name="TextBox 16">
            <a:extLst>
              <a:ext uri="{FF2B5EF4-FFF2-40B4-BE49-F238E27FC236}">
                <a16:creationId xmlns:a16="http://schemas.microsoft.com/office/drawing/2014/main" id="{7D954C3C-794A-4FE4-ABE4-67BA5C52DC73}"/>
              </a:ext>
            </a:extLst>
          </p:cNvPr>
          <p:cNvSpPr txBox="1"/>
          <p:nvPr/>
        </p:nvSpPr>
        <p:spPr>
          <a:xfrm>
            <a:off x="276311"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1</a:t>
            </a:r>
          </a:p>
        </p:txBody>
      </p:sp>
      <p:sp>
        <p:nvSpPr>
          <p:cNvPr id="18" name="TextBox 17">
            <a:extLst>
              <a:ext uri="{FF2B5EF4-FFF2-40B4-BE49-F238E27FC236}">
                <a16:creationId xmlns:a16="http://schemas.microsoft.com/office/drawing/2014/main" id="{919AA834-3FE3-4858-BF2C-4B22EBF156B2}"/>
              </a:ext>
            </a:extLst>
          </p:cNvPr>
          <p:cNvSpPr txBox="1"/>
          <p:nvPr/>
        </p:nvSpPr>
        <p:spPr>
          <a:xfrm>
            <a:off x="4304537"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2</a:t>
            </a:r>
          </a:p>
        </p:txBody>
      </p:sp>
      <p:sp>
        <p:nvSpPr>
          <p:cNvPr id="19" name="TextBox 18">
            <a:extLst>
              <a:ext uri="{FF2B5EF4-FFF2-40B4-BE49-F238E27FC236}">
                <a16:creationId xmlns:a16="http://schemas.microsoft.com/office/drawing/2014/main" id="{E4700BC5-BD90-47EF-A83C-30AD4C2FF3C6}"/>
              </a:ext>
            </a:extLst>
          </p:cNvPr>
          <p:cNvSpPr txBox="1"/>
          <p:nvPr/>
        </p:nvSpPr>
        <p:spPr>
          <a:xfrm>
            <a:off x="8135883" y="819898"/>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3</a:t>
            </a:r>
          </a:p>
        </p:txBody>
      </p:sp>
      <p:sp>
        <p:nvSpPr>
          <p:cNvPr id="20" name="TextBox 19">
            <a:extLst>
              <a:ext uri="{FF2B5EF4-FFF2-40B4-BE49-F238E27FC236}">
                <a16:creationId xmlns:a16="http://schemas.microsoft.com/office/drawing/2014/main" id="{C084E939-111D-4B74-B566-4ED856D45D06}"/>
              </a:ext>
            </a:extLst>
          </p:cNvPr>
          <p:cNvSpPr txBox="1"/>
          <p:nvPr/>
        </p:nvSpPr>
        <p:spPr>
          <a:xfrm>
            <a:off x="409094"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4</a:t>
            </a:r>
          </a:p>
        </p:txBody>
      </p:sp>
      <p:sp>
        <p:nvSpPr>
          <p:cNvPr id="21" name="TextBox 20">
            <a:extLst>
              <a:ext uri="{FF2B5EF4-FFF2-40B4-BE49-F238E27FC236}">
                <a16:creationId xmlns:a16="http://schemas.microsoft.com/office/drawing/2014/main" id="{A67DC073-7FC3-45A4-83DC-C770D0FF28D8}"/>
              </a:ext>
            </a:extLst>
          </p:cNvPr>
          <p:cNvSpPr txBox="1"/>
          <p:nvPr/>
        </p:nvSpPr>
        <p:spPr>
          <a:xfrm>
            <a:off x="4304537"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5</a:t>
            </a:r>
          </a:p>
        </p:txBody>
      </p:sp>
      <p:sp>
        <p:nvSpPr>
          <p:cNvPr id="22" name="TextBox 21">
            <a:extLst>
              <a:ext uri="{FF2B5EF4-FFF2-40B4-BE49-F238E27FC236}">
                <a16:creationId xmlns:a16="http://schemas.microsoft.com/office/drawing/2014/main" id="{27A4130D-E06C-4B7A-AFF5-603BF045BAA2}"/>
              </a:ext>
            </a:extLst>
          </p:cNvPr>
          <p:cNvSpPr txBox="1"/>
          <p:nvPr/>
        </p:nvSpPr>
        <p:spPr>
          <a:xfrm>
            <a:off x="8135883" y="2618386"/>
            <a:ext cx="820738" cy="1795684"/>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6</a:t>
            </a:r>
          </a:p>
        </p:txBody>
      </p:sp>
      <p:sp>
        <p:nvSpPr>
          <p:cNvPr id="2" name="TextBox 1">
            <a:extLst>
              <a:ext uri="{FF2B5EF4-FFF2-40B4-BE49-F238E27FC236}">
                <a16:creationId xmlns:a16="http://schemas.microsoft.com/office/drawing/2014/main" id="{3FDBF0B7-E7BD-46C3-8DB0-06BCF6919ACD}"/>
              </a:ext>
            </a:extLst>
          </p:cNvPr>
          <p:cNvSpPr txBox="1"/>
          <p:nvPr/>
        </p:nvSpPr>
        <p:spPr>
          <a:xfrm>
            <a:off x="1542832" y="1531309"/>
            <a:ext cx="2250260" cy="738664"/>
          </a:xfrm>
          <a:prstGeom prst="rect">
            <a:avLst/>
          </a:prstGeom>
          <a:noFill/>
        </p:spPr>
        <p:txBody>
          <a:bodyPr wrap="square" lIns="0" tIns="0" rIns="0" bIns="0" rtlCol="0" anchor="b">
            <a:spAutoFit/>
          </a:bodyPr>
          <a:lstStyle/>
          <a:p>
            <a:pPr algn="l">
              <a:spcBef>
                <a:spcPts val="400"/>
              </a:spcBef>
              <a:spcAft>
                <a:spcPts val="400"/>
              </a:spcAft>
            </a:pPr>
            <a:r>
              <a:rPr lang="en-GB" sz="2400" b="1">
                <a:solidFill>
                  <a:schemeClr val="accent1"/>
                </a:solidFill>
              </a:rPr>
              <a:t>Introduction &amp; methodology</a:t>
            </a:r>
          </a:p>
        </p:txBody>
      </p:sp>
      <p:sp>
        <p:nvSpPr>
          <p:cNvPr id="24" name="TextBox 23">
            <a:extLst>
              <a:ext uri="{FF2B5EF4-FFF2-40B4-BE49-F238E27FC236}">
                <a16:creationId xmlns:a16="http://schemas.microsoft.com/office/drawing/2014/main" id="{57B2D7AC-0BE9-4A2D-A242-411E61188853}"/>
              </a:ext>
            </a:extLst>
          </p:cNvPr>
          <p:cNvSpPr txBox="1"/>
          <p:nvPr/>
        </p:nvSpPr>
        <p:spPr>
          <a:xfrm>
            <a:off x="9341638" y="1531309"/>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accent1"/>
                </a:solidFill>
              </a:rPr>
              <a:t>Motivations &amp; attitudes</a:t>
            </a:r>
          </a:p>
        </p:txBody>
      </p:sp>
      <p:cxnSp>
        <p:nvCxnSpPr>
          <p:cNvPr id="4" name="Straight Connector 3">
            <a:extLst>
              <a:ext uri="{FF2B5EF4-FFF2-40B4-BE49-F238E27FC236}">
                <a16:creationId xmlns:a16="http://schemas.microsoft.com/office/drawing/2014/main" id="{05A999EA-A9E5-4C59-95F0-D6CE3A4AAF19}"/>
              </a:ext>
            </a:extLst>
          </p:cNvPr>
          <p:cNvCxnSpPr>
            <a:cxnSpLocks/>
          </p:cNvCxnSpPr>
          <p:nvPr/>
        </p:nvCxnSpPr>
        <p:spPr>
          <a:xfrm>
            <a:off x="416126" y="2401162"/>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4B072B-94AC-4B2F-A08D-BBFBC2FF9671}"/>
              </a:ext>
            </a:extLst>
          </p:cNvPr>
          <p:cNvCxnSpPr>
            <a:cxnSpLocks/>
          </p:cNvCxnSpPr>
          <p:nvPr/>
        </p:nvCxnSpPr>
        <p:spPr>
          <a:xfrm>
            <a:off x="4327498" y="2401162"/>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2297D3-4529-4DD7-9DC1-DB2156346585}"/>
              </a:ext>
            </a:extLst>
          </p:cNvPr>
          <p:cNvCxnSpPr>
            <a:cxnSpLocks/>
          </p:cNvCxnSpPr>
          <p:nvPr/>
        </p:nvCxnSpPr>
        <p:spPr>
          <a:xfrm>
            <a:off x="8177551" y="2401162"/>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8CBE96-517D-41C9-AB7A-0F3858C0B56D}"/>
              </a:ext>
            </a:extLst>
          </p:cNvPr>
          <p:cNvCxnSpPr>
            <a:cxnSpLocks/>
          </p:cNvCxnSpPr>
          <p:nvPr/>
        </p:nvCxnSpPr>
        <p:spPr>
          <a:xfrm>
            <a:off x="421884" y="4221128"/>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C6B3FC-445B-47E0-90B4-6B5D7AFD6373}"/>
              </a:ext>
            </a:extLst>
          </p:cNvPr>
          <p:cNvCxnSpPr>
            <a:cxnSpLocks/>
          </p:cNvCxnSpPr>
          <p:nvPr/>
        </p:nvCxnSpPr>
        <p:spPr>
          <a:xfrm>
            <a:off x="4333256" y="4221128"/>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2FFAA9-689C-4CFD-B594-15E715614916}"/>
              </a:ext>
            </a:extLst>
          </p:cNvPr>
          <p:cNvCxnSpPr>
            <a:cxnSpLocks/>
          </p:cNvCxnSpPr>
          <p:nvPr/>
        </p:nvCxnSpPr>
        <p:spPr>
          <a:xfrm>
            <a:off x="8183309" y="4221128"/>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26CFBB0-A1DB-4A2F-B1C8-BA2AF9241EB0}"/>
              </a:ext>
            </a:extLst>
          </p:cNvPr>
          <p:cNvSpPr txBox="1"/>
          <p:nvPr/>
        </p:nvSpPr>
        <p:spPr>
          <a:xfrm>
            <a:off x="1542832" y="3351274"/>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Experience claiming UC</a:t>
            </a:r>
          </a:p>
        </p:txBody>
      </p:sp>
      <p:sp>
        <p:nvSpPr>
          <p:cNvPr id="32" name="TextBox 31">
            <a:extLst>
              <a:ext uri="{FF2B5EF4-FFF2-40B4-BE49-F238E27FC236}">
                <a16:creationId xmlns:a16="http://schemas.microsoft.com/office/drawing/2014/main" id="{A20C1B2B-EF99-446B-B5BF-A44769D41FCF}"/>
              </a:ext>
            </a:extLst>
          </p:cNvPr>
          <p:cNvSpPr txBox="1"/>
          <p:nvPr/>
        </p:nvSpPr>
        <p:spPr>
          <a:xfrm>
            <a:off x="5459048" y="3351274"/>
            <a:ext cx="2250260" cy="738664"/>
          </a:xfrm>
          <a:prstGeom prst="rect">
            <a:avLst/>
          </a:prstGeom>
          <a:noFill/>
        </p:spPr>
        <p:txBody>
          <a:bodyPr wrap="square" lIns="0" tIns="0" rIns="0" bIns="0" rtlCol="0" anchor="b">
            <a:spAutoFit/>
          </a:bodyPr>
          <a:lstStyle/>
          <a:p>
            <a:pPr>
              <a:spcBef>
                <a:spcPts val="400"/>
              </a:spcBef>
              <a:spcAft>
                <a:spcPts val="400"/>
              </a:spcAft>
            </a:pPr>
            <a:r>
              <a:rPr lang="sv-SE" sz="2400" b="1">
                <a:solidFill>
                  <a:srgbClr val="002554"/>
                </a:solidFill>
              </a:rPr>
              <a:t>Profits &amp; future expectations</a:t>
            </a:r>
            <a:endParaRPr lang="en-GB" sz="2400" b="1">
              <a:solidFill>
                <a:srgbClr val="002554"/>
              </a:solidFill>
            </a:endParaRPr>
          </a:p>
        </p:txBody>
      </p:sp>
      <p:sp>
        <p:nvSpPr>
          <p:cNvPr id="33" name="TextBox 32">
            <a:extLst>
              <a:ext uri="{FF2B5EF4-FFF2-40B4-BE49-F238E27FC236}">
                <a16:creationId xmlns:a16="http://schemas.microsoft.com/office/drawing/2014/main" id="{64ECE4EA-B0EC-4E40-B165-BA1C5878B085}"/>
              </a:ext>
            </a:extLst>
          </p:cNvPr>
          <p:cNvSpPr txBox="1"/>
          <p:nvPr/>
        </p:nvSpPr>
        <p:spPr>
          <a:xfrm>
            <a:off x="9341638" y="3351274"/>
            <a:ext cx="2250260" cy="738664"/>
          </a:xfrm>
          <a:prstGeom prst="rect">
            <a:avLst/>
          </a:prstGeom>
          <a:noFill/>
        </p:spPr>
        <p:txBody>
          <a:bodyPr wrap="square" lIns="0" tIns="0" rIns="0" bIns="0" rtlCol="0" anchor="b">
            <a:spAutoFit/>
          </a:bodyPr>
          <a:lstStyle/>
          <a:p>
            <a:pPr>
              <a:spcBef>
                <a:spcPts val="400"/>
              </a:spcBef>
              <a:spcAft>
                <a:spcPts val="400"/>
              </a:spcAft>
            </a:pPr>
            <a:r>
              <a:rPr lang="sv-SE" sz="2400" b="1">
                <a:solidFill>
                  <a:schemeClr val="bg1">
                    <a:lumMod val="50000"/>
                  </a:schemeClr>
                </a:solidFill>
              </a:rPr>
              <a:t>Plans for the future</a:t>
            </a:r>
            <a:endParaRPr lang="en-GB" sz="2400" b="1">
              <a:solidFill>
                <a:schemeClr val="bg1">
                  <a:lumMod val="50000"/>
                </a:schemeClr>
              </a:solidFill>
            </a:endParaRPr>
          </a:p>
        </p:txBody>
      </p:sp>
      <p:sp>
        <p:nvSpPr>
          <p:cNvPr id="3" name="Slide Number Placeholder 2">
            <a:extLst>
              <a:ext uri="{FF2B5EF4-FFF2-40B4-BE49-F238E27FC236}">
                <a16:creationId xmlns:a16="http://schemas.microsoft.com/office/drawing/2014/main" id="{692024AD-8AEE-425F-8051-5CA91280E961}"/>
              </a:ext>
            </a:extLst>
          </p:cNvPr>
          <p:cNvSpPr>
            <a:spLocks noGrp="1"/>
          </p:cNvSpPr>
          <p:nvPr>
            <p:ph type="sldNum" sz="quarter" idx="4"/>
          </p:nvPr>
        </p:nvSpPr>
        <p:spPr/>
        <p:txBody>
          <a:bodyPr/>
          <a:lstStyle/>
          <a:p>
            <a:fld id="{D61AABEC-672F-4B68-B914-690DA978312C}" type="slidenum">
              <a:rPr lang="en-GB" smtClean="0"/>
              <a:pPr/>
              <a:t>2</a:t>
            </a:fld>
            <a:r>
              <a:rPr lang="en-GB"/>
              <a:t>  </a:t>
            </a:r>
          </a:p>
        </p:txBody>
      </p:sp>
      <p:sp>
        <p:nvSpPr>
          <p:cNvPr id="25" name="TextBox 24">
            <a:extLst>
              <a:ext uri="{FF2B5EF4-FFF2-40B4-BE49-F238E27FC236}">
                <a16:creationId xmlns:a16="http://schemas.microsoft.com/office/drawing/2014/main" id="{0E9837E7-E6B7-46B9-80B5-89E401F022C7}"/>
              </a:ext>
            </a:extLst>
          </p:cNvPr>
          <p:cNvSpPr txBox="1"/>
          <p:nvPr/>
        </p:nvSpPr>
        <p:spPr>
          <a:xfrm>
            <a:off x="437209" y="4438352"/>
            <a:ext cx="820738" cy="1769715"/>
          </a:xfrm>
          <a:prstGeom prst="rect">
            <a:avLst/>
          </a:prstGeom>
          <a:noFill/>
        </p:spPr>
        <p:txBody>
          <a:bodyPr wrap="none" lIns="0" tIns="0" rIns="0" bIns="0" rtlCol="0">
            <a:spAutoFit/>
          </a:bodyPr>
          <a:lstStyle/>
          <a:p>
            <a:pPr algn="l">
              <a:spcBef>
                <a:spcPts val="400"/>
              </a:spcBef>
              <a:spcAft>
                <a:spcPts val="400"/>
              </a:spcAft>
            </a:pPr>
            <a:r>
              <a:rPr lang="en-GB" sz="11500" b="1">
                <a:solidFill>
                  <a:schemeClr val="accent1"/>
                </a:solidFill>
              </a:rPr>
              <a:t>7</a:t>
            </a:r>
          </a:p>
        </p:txBody>
      </p:sp>
      <p:sp>
        <p:nvSpPr>
          <p:cNvPr id="34" name="TextBox 33">
            <a:extLst>
              <a:ext uri="{FF2B5EF4-FFF2-40B4-BE49-F238E27FC236}">
                <a16:creationId xmlns:a16="http://schemas.microsoft.com/office/drawing/2014/main" id="{F2DB267E-A9EA-4192-85AB-84DDD447246A}"/>
              </a:ext>
            </a:extLst>
          </p:cNvPr>
          <p:cNvSpPr txBox="1"/>
          <p:nvPr/>
        </p:nvSpPr>
        <p:spPr>
          <a:xfrm>
            <a:off x="4332652" y="4438352"/>
            <a:ext cx="820738" cy="1769715"/>
          </a:xfrm>
          <a:prstGeom prst="rect">
            <a:avLst/>
          </a:prstGeom>
          <a:noFill/>
        </p:spPr>
        <p:txBody>
          <a:bodyPr wrap="none" lIns="0" tIns="0" rIns="0" bIns="0" rtlCol="0">
            <a:spAutoFit/>
          </a:bodyPr>
          <a:lstStyle/>
          <a:p>
            <a:pPr algn="l">
              <a:spcBef>
                <a:spcPts val="400"/>
              </a:spcBef>
              <a:spcAft>
                <a:spcPts val="400"/>
              </a:spcAft>
            </a:pPr>
            <a:r>
              <a:rPr lang="en-GB" sz="11500" b="1">
                <a:solidFill>
                  <a:schemeClr val="bg1">
                    <a:lumMod val="50000"/>
                  </a:schemeClr>
                </a:solidFill>
              </a:rPr>
              <a:t>8</a:t>
            </a:r>
          </a:p>
        </p:txBody>
      </p:sp>
      <p:cxnSp>
        <p:nvCxnSpPr>
          <p:cNvPr id="36" name="Straight Connector 35">
            <a:extLst>
              <a:ext uri="{FF2B5EF4-FFF2-40B4-BE49-F238E27FC236}">
                <a16:creationId xmlns:a16="http://schemas.microsoft.com/office/drawing/2014/main" id="{F927A7D6-5F4E-4D68-9851-66A14A4C3AB4}"/>
              </a:ext>
            </a:extLst>
          </p:cNvPr>
          <p:cNvCxnSpPr>
            <a:cxnSpLocks/>
          </p:cNvCxnSpPr>
          <p:nvPr/>
        </p:nvCxnSpPr>
        <p:spPr>
          <a:xfrm>
            <a:off x="449999" y="6041094"/>
            <a:ext cx="3528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FEB947-9484-4C32-8D5B-17A72FC43E3D}"/>
              </a:ext>
            </a:extLst>
          </p:cNvPr>
          <p:cNvCxnSpPr>
            <a:cxnSpLocks/>
          </p:cNvCxnSpPr>
          <p:nvPr/>
        </p:nvCxnSpPr>
        <p:spPr>
          <a:xfrm>
            <a:off x="4361371" y="6041094"/>
            <a:ext cx="3528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4FD0B70-5C86-480A-90D3-158E6E94C085}"/>
              </a:ext>
            </a:extLst>
          </p:cNvPr>
          <p:cNvSpPr txBox="1"/>
          <p:nvPr/>
        </p:nvSpPr>
        <p:spPr>
          <a:xfrm>
            <a:off x="1542832" y="5171240"/>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rgbClr val="002554"/>
                </a:solidFill>
              </a:rPr>
              <a:t>Barriers and support needs</a:t>
            </a:r>
          </a:p>
        </p:txBody>
      </p:sp>
      <p:sp>
        <p:nvSpPr>
          <p:cNvPr id="40" name="TextBox 39">
            <a:extLst>
              <a:ext uri="{FF2B5EF4-FFF2-40B4-BE49-F238E27FC236}">
                <a16:creationId xmlns:a16="http://schemas.microsoft.com/office/drawing/2014/main" id="{A9CBE4A1-350E-4C6F-9B38-E05E0A0027C1}"/>
              </a:ext>
            </a:extLst>
          </p:cNvPr>
          <p:cNvSpPr txBox="1"/>
          <p:nvPr/>
        </p:nvSpPr>
        <p:spPr>
          <a:xfrm>
            <a:off x="5487163" y="5540572"/>
            <a:ext cx="2018537" cy="369332"/>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Conclusions</a:t>
            </a:r>
          </a:p>
        </p:txBody>
      </p:sp>
      <p:sp>
        <p:nvSpPr>
          <p:cNvPr id="42" name="TextBox 41">
            <a:extLst>
              <a:ext uri="{FF2B5EF4-FFF2-40B4-BE49-F238E27FC236}">
                <a16:creationId xmlns:a16="http://schemas.microsoft.com/office/drawing/2014/main" id="{E7A2DD64-24EA-4B91-86B7-C644C6A69A04}"/>
              </a:ext>
            </a:extLst>
          </p:cNvPr>
          <p:cNvSpPr txBox="1"/>
          <p:nvPr/>
        </p:nvSpPr>
        <p:spPr>
          <a:xfrm>
            <a:off x="5485686" y="1528751"/>
            <a:ext cx="2250260" cy="738664"/>
          </a:xfrm>
          <a:prstGeom prst="rect">
            <a:avLst/>
          </a:prstGeom>
          <a:noFill/>
        </p:spPr>
        <p:txBody>
          <a:bodyPr wrap="square" lIns="0" tIns="0" rIns="0" bIns="0" rtlCol="0" anchor="b">
            <a:spAutoFit/>
          </a:bodyPr>
          <a:lstStyle/>
          <a:p>
            <a:pPr>
              <a:spcBef>
                <a:spcPts val="400"/>
              </a:spcBef>
              <a:spcAft>
                <a:spcPts val="400"/>
              </a:spcAft>
            </a:pPr>
            <a:r>
              <a:rPr lang="en-GB" sz="2400" b="1">
                <a:solidFill>
                  <a:schemeClr val="bg1">
                    <a:lumMod val="50000"/>
                  </a:schemeClr>
                </a:solidFill>
              </a:rPr>
              <a:t>Nature of self-employed work</a:t>
            </a:r>
          </a:p>
        </p:txBody>
      </p:sp>
    </p:spTree>
    <p:extLst>
      <p:ext uri="{BB962C8B-B14F-4D97-AF65-F5344CB8AC3E}">
        <p14:creationId xmlns:p14="http://schemas.microsoft.com/office/powerpoint/2010/main" val="183706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3107681977"/>
              </p:ext>
            </p:extLst>
          </p:nvPr>
        </p:nvGraphicFramePr>
        <p:xfrm>
          <a:off x="449999" y="2808681"/>
          <a:ext cx="11299088" cy="2973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151451" cy="775597"/>
          </a:xfrm>
        </p:spPr>
        <p:txBody>
          <a:bodyPr/>
          <a:lstStyle/>
          <a:p>
            <a:r>
              <a:rPr lang="en-GB"/>
              <a:t>The longer term self-employed are more content with their situation, with fewer discontented </a:t>
            </a:r>
            <a:r>
              <a:rPr lang="en-GB">
                <a:solidFill>
                  <a:schemeClr val="accent6">
                    <a:lumMod val="75000"/>
                  </a:schemeClr>
                </a:solidFill>
              </a:rPr>
              <a:t>existing 2020 </a:t>
            </a:r>
            <a:r>
              <a:rPr lang="en-GB"/>
              <a:t>claimants at Wave 2</a:t>
            </a:r>
            <a:endParaRPr lang="en-GB">
              <a:solidFill>
                <a:schemeClr val="accent1"/>
              </a:solidFill>
            </a:endParaRPr>
          </a:p>
        </p:txBody>
      </p:sp>
      <p:sp>
        <p:nvSpPr>
          <p:cNvPr id="3" name="Slide Number Placeholder 2">
            <a:extLst>
              <a:ext uri="{FF2B5EF4-FFF2-40B4-BE49-F238E27FC236}">
                <a16:creationId xmlns:a16="http://schemas.microsoft.com/office/drawing/2014/main" id="{18873840-78C5-4794-A399-4CADF46293E2}"/>
              </a:ext>
            </a:extLst>
          </p:cNvPr>
          <p:cNvSpPr>
            <a:spLocks noGrp="1"/>
          </p:cNvSpPr>
          <p:nvPr>
            <p:ph type="sldNum" sz="quarter" idx="4"/>
          </p:nvPr>
        </p:nvSpPr>
        <p:spPr/>
        <p:txBody>
          <a:bodyPr/>
          <a:lstStyle/>
          <a:p>
            <a:fld id="{D61AABEC-672F-4B68-B914-690DA978312C}" type="slidenum">
              <a:rPr lang="en-GB" smtClean="0"/>
              <a:pPr/>
              <a:t>20</a:t>
            </a:fld>
            <a:r>
              <a:rPr lang="en-GB"/>
              <a:t>  </a:t>
            </a:r>
          </a:p>
        </p:txBody>
      </p:sp>
      <p:sp>
        <p:nvSpPr>
          <p:cNvPr id="13" name="TextBox 12">
            <a:extLst>
              <a:ext uri="{FF2B5EF4-FFF2-40B4-BE49-F238E27FC236}">
                <a16:creationId xmlns:a16="http://schemas.microsoft.com/office/drawing/2014/main" id="{4416AAE1-5BFC-457B-A13F-D132AB4F2573}"/>
              </a:ext>
            </a:extLst>
          </p:cNvPr>
          <p:cNvSpPr txBox="1"/>
          <p:nvPr/>
        </p:nvSpPr>
        <p:spPr>
          <a:xfrm>
            <a:off x="10055772" y="1556407"/>
            <a:ext cx="1789583" cy="533479"/>
          </a:xfrm>
          <a:prstGeom prst="rect">
            <a:avLst/>
          </a:prstGeom>
          <a:solidFill>
            <a:schemeClr val="bg1">
              <a:lumMod val="95000"/>
            </a:schemeClr>
          </a:solidFill>
        </p:spPr>
        <p:txBody>
          <a:bodyPr wrap="square" lIns="0" tIns="0" rIns="0" bIns="0" rtlCol="0">
            <a:spAutoFit/>
          </a:bodyPr>
          <a:lstStyle/>
          <a:p>
            <a:pPr>
              <a:spcBef>
                <a:spcPts val="400"/>
              </a:spcBef>
              <a:spcAft>
                <a:spcPts val="400"/>
              </a:spcAft>
            </a:pPr>
            <a:r>
              <a:rPr lang="en-GB" sz="1400"/>
              <a:t>W1= Sep-Nov 2020</a:t>
            </a:r>
          </a:p>
          <a:p>
            <a:pPr>
              <a:spcBef>
                <a:spcPts val="400"/>
              </a:spcBef>
              <a:spcAft>
                <a:spcPts val="400"/>
              </a:spcAft>
            </a:pPr>
            <a:r>
              <a:rPr lang="en-GB" sz="1400"/>
              <a:t>W2= Sep-Nov 2021</a:t>
            </a:r>
          </a:p>
        </p:txBody>
      </p:sp>
      <p:sp>
        <p:nvSpPr>
          <p:cNvPr id="6" name="TextBox 5">
            <a:extLst>
              <a:ext uri="{FF2B5EF4-FFF2-40B4-BE49-F238E27FC236}">
                <a16:creationId xmlns:a16="http://schemas.microsoft.com/office/drawing/2014/main" id="{CA195B45-9E6F-4F3E-B9E6-909A74BB9E1B}"/>
              </a:ext>
            </a:extLst>
          </p:cNvPr>
          <p:cNvSpPr txBox="1"/>
          <p:nvPr/>
        </p:nvSpPr>
        <p:spPr>
          <a:xfrm>
            <a:off x="6914783" y="2122193"/>
            <a:ext cx="2417361" cy="964367"/>
          </a:xfrm>
          <a:prstGeom prst="rect">
            <a:avLst/>
          </a:prstGeom>
          <a:solidFill>
            <a:schemeClr val="accent2">
              <a:lumMod val="20000"/>
              <a:lumOff val="80000"/>
            </a:schemeClr>
          </a:solidFill>
        </p:spPr>
        <p:txBody>
          <a:bodyPr wrap="square" lIns="0" tIns="0" rIns="0" bIns="0" rtlCol="0">
            <a:spAutoFit/>
          </a:bodyPr>
          <a:lstStyle/>
          <a:p>
            <a:pPr>
              <a:spcBef>
                <a:spcPts val="400"/>
              </a:spcBef>
              <a:spcAft>
                <a:spcPts val="400"/>
              </a:spcAft>
            </a:pPr>
            <a:r>
              <a:rPr lang="en-GB" sz="1400"/>
              <a:t>More likely to be ‘content with other priorities’:</a:t>
            </a:r>
          </a:p>
          <a:p>
            <a:pPr marL="285750" indent="-285750">
              <a:spcBef>
                <a:spcPts val="400"/>
              </a:spcBef>
              <a:spcAft>
                <a:spcPts val="400"/>
              </a:spcAft>
              <a:buFontTx/>
              <a:buChar char="-"/>
            </a:pPr>
            <a:r>
              <a:rPr lang="en-GB" sz="1400"/>
              <a:t>Those who have been in SE 5+ years (23%)</a:t>
            </a:r>
          </a:p>
        </p:txBody>
      </p:sp>
      <p:sp>
        <p:nvSpPr>
          <p:cNvPr id="23" name="Isosceles Triangle 22">
            <a:extLst>
              <a:ext uri="{FF2B5EF4-FFF2-40B4-BE49-F238E27FC236}">
                <a16:creationId xmlns:a16="http://schemas.microsoft.com/office/drawing/2014/main" id="{691D328F-2ED8-46F0-B9D1-8E950C1C5767}"/>
              </a:ext>
            </a:extLst>
          </p:cNvPr>
          <p:cNvSpPr/>
          <p:nvPr/>
        </p:nvSpPr>
        <p:spPr>
          <a:xfrm>
            <a:off x="8733196" y="33039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2" name="TextBox 21">
            <a:extLst>
              <a:ext uri="{FF2B5EF4-FFF2-40B4-BE49-F238E27FC236}">
                <a16:creationId xmlns:a16="http://schemas.microsoft.com/office/drawing/2014/main" id="{7BD5DA5D-5AE9-412E-99B1-66C94D7F220E}"/>
              </a:ext>
            </a:extLst>
          </p:cNvPr>
          <p:cNvSpPr txBox="1"/>
          <p:nvPr/>
        </p:nvSpPr>
        <p:spPr>
          <a:xfrm>
            <a:off x="450000" y="6134100"/>
            <a:ext cx="450379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(W1/W2: 1,411)</a:t>
            </a:r>
          </a:p>
        </p:txBody>
      </p:sp>
      <p:grpSp>
        <p:nvGrpSpPr>
          <p:cNvPr id="8" name="Group 7">
            <a:extLst>
              <a:ext uri="{FF2B5EF4-FFF2-40B4-BE49-F238E27FC236}">
                <a16:creationId xmlns:a16="http://schemas.microsoft.com/office/drawing/2014/main" id="{87A3333E-7FCD-4E89-AFF5-AE6A6481CBCA}"/>
              </a:ext>
            </a:extLst>
          </p:cNvPr>
          <p:cNvGrpSpPr/>
          <p:nvPr/>
        </p:nvGrpSpPr>
        <p:grpSpPr>
          <a:xfrm>
            <a:off x="637101" y="4979451"/>
            <a:ext cx="10627888" cy="215444"/>
            <a:chOff x="637101" y="4649251"/>
            <a:chExt cx="10627888" cy="215444"/>
          </a:xfrm>
        </p:grpSpPr>
        <p:grpSp>
          <p:nvGrpSpPr>
            <p:cNvPr id="5" name="Group 4">
              <a:extLst>
                <a:ext uri="{FF2B5EF4-FFF2-40B4-BE49-F238E27FC236}">
                  <a16:creationId xmlns:a16="http://schemas.microsoft.com/office/drawing/2014/main" id="{B921D81D-2045-480E-A8E9-E35C399B2272}"/>
                </a:ext>
              </a:extLst>
            </p:cNvPr>
            <p:cNvGrpSpPr/>
            <p:nvPr/>
          </p:nvGrpSpPr>
          <p:grpSpPr>
            <a:xfrm>
              <a:off x="4838734" y="4649251"/>
              <a:ext cx="2023766" cy="215444"/>
              <a:chOff x="484701" y="4579722"/>
              <a:chExt cx="2023766" cy="215444"/>
            </a:xfrm>
          </p:grpSpPr>
          <p:sp>
            <p:nvSpPr>
              <p:cNvPr id="4" name="TextBox 3">
                <a:extLst>
                  <a:ext uri="{FF2B5EF4-FFF2-40B4-BE49-F238E27FC236}">
                    <a16:creationId xmlns:a16="http://schemas.microsoft.com/office/drawing/2014/main" id="{2F809219-A14B-4B48-B400-B3402233CB7E}"/>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24" name="TextBox 23">
                <a:extLst>
                  <a:ext uri="{FF2B5EF4-FFF2-40B4-BE49-F238E27FC236}">
                    <a16:creationId xmlns:a16="http://schemas.microsoft.com/office/drawing/2014/main" id="{3E776CFA-B147-48A0-8BEA-C32D188C3E51}"/>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25" name="Group 24">
              <a:extLst>
                <a:ext uri="{FF2B5EF4-FFF2-40B4-BE49-F238E27FC236}">
                  <a16:creationId xmlns:a16="http://schemas.microsoft.com/office/drawing/2014/main" id="{538AE9B8-9472-4C42-A371-5871A03090E8}"/>
                </a:ext>
              </a:extLst>
            </p:cNvPr>
            <p:cNvGrpSpPr/>
            <p:nvPr/>
          </p:nvGrpSpPr>
          <p:grpSpPr>
            <a:xfrm>
              <a:off x="2701898" y="4649251"/>
              <a:ext cx="2023766" cy="215444"/>
              <a:chOff x="484701" y="4579722"/>
              <a:chExt cx="2023766" cy="215444"/>
            </a:xfrm>
          </p:grpSpPr>
          <p:sp>
            <p:nvSpPr>
              <p:cNvPr id="26" name="TextBox 25">
                <a:extLst>
                  <a:ext uri="{FF2B5EF4-FFF2-40B4-BE49-F238E27FC236}">
                    <a16:creationId xmlns:a16="http://schemas.microsoft.com/office/drawing/2014/main" id="{260E951A-8A58-4511-A389-007B45BD13A9}"/>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27" name="TextBox 26">
                <a:extLst>
                  <a:ext uri="{FF2B5EF4-FFF2-40B4-BE49-F238E27FC236}">
                    <a16:creationId xmlns:a16="http://schemas.microsoft.com/office/drawing/2014/main" id="{E819E7B7-A7FE-47C0-A7B4-483009B20AE0}"/>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28" name="Group 27">
              <a:extLst>
                <a:ext uri="{FF2B5EF4-FFF2-40B4-BE49-F238E27FC236}">
                  <a16:creationId xmlns:a16="http://schemas.microsoft.com/office/drawing/2014/main" id="{8746DDCF-98AB-4B8F-B3D0-B62AD350AFD0}"/>
                </a:ext>
              </a:extLst>
            </p:cNvPr>
            <p:cNvGrpSpPr/>
            <p:nvPr/>
          </p:nvGrpSpPr>
          <p:grpSpPr>
            <a:xfrm>
              <a:off x="637101" y="4649251"/>
              <a:ext cx="2023766" cy="215444"/>
              <a:chOff x="484701" y="4579722"/>
              <a:chExt cx="2023766" cy="215444"/>
            </a:xfrm>
          </p:grpSpPr>
          <p:sp>
            <p:nvSpPr>
              <p:cNvPr id="29" name="TextBox 28">
                <a:extLst>
                  <a:ext uri="{FF2B5EF4-FFF2-40B4-BE49-F238E27FC236}">
                    <a16:creationId xmlns:a16="http://schemas.microsoft.com/office/drawing/2014/main" id="{D1DC86FB-A43D-4FA9-904D-75B6A95C556D}"/>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30" name="TextBox 29">
                <a:extLst>
                  <a:ext uri="{FF2B5EF4-FFF2-40B4-BE49-F238E27FC236}">
                    <a16:creationId xmlns:a16="http://schemas.microsoft.com/office/drawing/2014/main" id="{FDD4922C-FF22-4607-98A7-96A26DE38AE3}"/>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31" name="Group 30">
              <a:extLst>
                <a:ext uri="{FF2B5EF4-FFF2-40B4-BE49-F238E27FC236}">
                  <a16:creationId xmlns:a16="http://schemas.microsoft.com/office/drawing/2014/main" id="{7E5C7751-9736-41D3-86A9-09DCC7B5BA3C}"/>
                </a:ext>
              </a:extLst>
            </p:cNvPr>
            <p:cNvGrpSpPr/>
            <p:nvPr/>
          </p:nvGrpSpPr>
          <p:grpSpPr>
            <a:xfrm>
              <a:off x="7083467" y="4649251"/>
              <a:ext cx="2023766" cy="215444"/>
              <a:chOff x="484701" y="4579722"/>
              <a:chExt cx="2023766" cy="215444"/>
            </a:xfrm>
          </p:grpSpPr>
          <p:sp>
            <p:nvSpPr>
              <p:cNvPr id="32" name="TextBox 31">
                <a:extLst>
                  <a:ext uri="{FF2B5EF4-FFF2-40B4-BE49-F238E27FC236}">
                    <a16:creationId xmlns:a16="http://schemas.microsoft.com/office/drawing/2014/main" id="{2CB79355-9C4B-4BCA-81AA-F0D12AB233A3}"/>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33" name="TextBox 32">
                <a:extLst>
                  <a:ext uri="{FF2B5EF4-FFF2-40B4-BE49-F238E27FC236}">
                    <a16:creationId xmlns:a16="http://schemas.microsoft.com/office/drawing/2014/main" id="{3D81FBA6-F418-47F3-A824-8617DAC96178}"/>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34" name="Group 33">
              <a:extLst>
                <a:ext uri="{FF2B5EF4-FFF2-40B4-BE49-F238E27FC236}">
                  <a16:creationId xmlns:a16="http://schemas.microsoft.com/office/drawing/2014/main" id="{A80D521C-D939-467B-B220-94E060C464D3}"/>
                </a:ext>
              </a:extLst>
            </p:cNvPr>
            <p:cNvGrpSpPr/>
            <p:nvPr/>
          </p:nvGrpSpPr>
          <p:grpSpPr>
            <a:xfrm>
              <a:off x="9241223" y="4649251"/>
              <a:ext cx="2023766" cy="215444"/>
              <a:chOff x="484701" y="4579722"/>
              <a:chExt cx="2023766" cy="215444"/>
            </a:xfrm>
          </p:grpSpPr>
          <p:sp>
            <p:nvSpPr>
              <p:cNvPr id="35" name="TextBox 34">
                <a:extLst>
                  <a:ext uri="{FF2B5EF4-FFF2-40B4-BE49-F238E27FC236}">
                    <a16:creationId xmlns:a16="http://schemas.microsoft.com/office/drawing/2014/main" id="{70593737-9C92-43AA-BD75-297B38761FA7}"/>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36" name="TextBox 35">
                <a:extLst>
                  <a:ext uri="{FF2B5EF4-FFF2-40B4-BE49-F238E27FC236}">
                    <a16:creationId xmlns:a16="http://schemas.microsoft.com/office/drawing/2014/main" id="{AF2F1686-EFD0-4275-9276-811C17AEFDC8}"/>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sp>
        <p:nvSpPr>
          <p:cNvPr id="9" name="Rectangle 8">
            <a:extLst>
              <a:ext uri="{FF2B5EF4-FFF2-40B4-BE49-F238E27FC236}">
                <a16:creationId xmlns:a16="http://schemas.microsoft.com/office/drawing/2014/main" id="{3962C518-8AA1-4512-81F3-135CD37FB51D}"/>
              </a:ext>
            </a:extLst>
          </p:cNvPr>
          <p:cNvSpPr/>
          <p:nvPr/>
        </p:nvSpPr>
        <p:spPr>
          <a:xfrm>
            <a:off x="421017" y="7173700"/>
            <a:ext cx="11433243" cy="18712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2400">
                <a:solidFill>
                  <a:schemeClr val="tx1"/>
                </a:solidFill>
              </a:rPr>
              <a:t>IPSOS – I can’t find this sub-group in the tables? </a:t>
            </a:r>
            <a:r>
              <a:rPr lang="en-GB" sz="2400">
                <a:solidFill>
                  <a:srgbClr val="FF0000"/>
                </a:solidFill>
              </a:rPr>
              <a:t>JA – It is Segment at the end of the tables</a:t>
            </a:r>
          </a:p>
          <a:p>
            <a:pPr algn="l">
              <a:lnSpc>
                <a:spcPct val="110000"/>
              </a:lnSpc>
            </a:pPr>
            <a:r>
              <a:rPr lang="en-GB" sz="2400">
                <a:solidFill>
                  <a:schemeClr val="tx1"/>
                </a:solidFill>
              </a:rPr>
              <a:t>I meant the sub-group in the box – I couldn’t find as doesn’t feel *that* significant against the other SE lengths </a:t>
            </a:r>
          </a:p>
        </p:txBody>
      </p:sp>
      <p:grpSp>
        <p:nvGrpSpPr>
          <p:cNvPr id="14" name="Group 13">
            <a:extLst>
              <a:ext uri="{FF2B5EF4-FFF2-40B4-BE49-F238E27FC236}">
                <a16:creationId xmlns:a16="http://schemas.microsoft.com/office/drawing/2014/main" id="{A322DEDA-862C-4C86-ADAA-A410915518B3}"/>
              </a:ext>
            </a:extLst>
          </p:cNvPr>
          <p:cNvGrpSpPr/>
          <p:nvPr/>
        </p:nvGrpSpPr>
        <p:grpSpPr>
          <a:xfrm>
            <a:off x="527982" y="5259653"/>
            <a:ext cx="10873562" cy="492443"/>
            <a:chOff x="527982" y="5259653"/>
            <a:chExt cx="10873562" cy="492443"/>
          </a:xfrm>
        </p:grpSpPr>
        <p:sp>
          <p:nvSpPr>
            <p:cNvPr id="10" name="TextBox 1">
              <a:extLst>
                <a:ext uri="{FF2B5EF4-FFF2-40B4-BE49-F238E27FC236}">
                  <a16:creationId xmlns:a16="http://schemas.microsoft.com/office/drawing/2014/main" id="{D8DB2078-6213-4473-9561-E3AC21AF4DC0}"/>
                </a:ext>
              </a:extLst>
            </p:cNvPr>
            <p:cNvSpPr txBox="1"/>
            <p:nvPr/>
          </p:nvSpPr>
          <p:spPr>
            <a:xfrm>
              <a:off x="4702180" y="5259653"/>
              <a:ext cx="2296875"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Passionate, and struggling</a:t>
              </a:r>
            </a:p>
          </p:txBody>
        </p:sp>
        <p:sp>
          <p:nvSpPr>
            <p:cNvPr id="11" name="TextBox 1">
              <a:extLst>
                <a:ext uri="{FF2B5EF4-FFF2-40B4-BE49-F238E27FC236}">
                  <a16:creationId xmlns:a16="http://schemas.microsoft.com/office/drawing/2014/main" id="{FCAE20C0-5B59-4ACB-9B52-97D00312B5BF}"/>
                </a:ext>
              </a:extLst>
            </p:cNvPr>
            <p:cNvSpPr txBox="1"/>
            <p:nvPr/>
          </p:nvSpPr>
          <p:spPr>
            <a:xfrm>
              <a:off x="6946913" y="5259653"/>
              <a:ext cx="2296875"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Content with other priorities</a:t>
              </a:r>
            </a:p>
          </p:txBody>
        </p:sp>
        <p:sp>
          <p:nvSpPr>
            <p:cNvPr id="12" name="TextBox 1">
              <a:extLst>
                <a:ext uri="{FF2B5EF4-FFF2-40B4-BE49-F238E27FC236}">
                  <a16:creationId xmlns:a16="http://schemas.microsoft.com/office/drawing/2014/main" id="{EDF2BC8F-095C-4723-B9D1-F643353F6219}"/>
                </a:ext>
              </a:extLst>
            </p:cNvPr>
            <p:cNvSpPr txBox="1"/>
            <p:nvPr/>
          </p:nvSpPr>
          <p:spPr>
            <a:xfrm>
              <a:off x="9104669" y="5259653"/>
              <a:ext cx="2296875"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Discontented</a:t>
              </a:r>
            </a:p>
          </p:txBody>
        </p:sp>
        <p:sp>
          <p:nvSpPr>
            <p:cNvPr id="37" name="TextBox 1">
              <a:extLst>
                <a:ext uri="{FF2B5EF4-FFF2-40B4-BE49-F238E27FC236}">
                  <a16:creationId xmlns:a16="http://schemas.microsoft.com/office/drawing/2014/main" id="{3784A33A-59BB-4DBA-8ED9-C45314C5CFD8}"/>
                </a:ext>
              </a:extLst>
            </p:cNvPr>
            <p:cNvSpPr txBox="1"/>
            <p:nvPr/>
          </p:nvSpPr>
          <p:spPr>
            <a:xfrm>
              <a:off x="527982" y="5259653"/>
              <a:ext cx="2296879" cy="4731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Passionate, knowledgeable and successful</a:t>
              </a:r>
            </a:p>
          </p:txBody>
        </p:sp>
        <p:sp>
          <p:nvSpPr>
            <p:cNvPr id="38" name="TextBox 1">
              <a:extLst>
                <a:ext uri="{FF2B5EF4-FFF2-40B4-BE49-F238E27FC236}">
                  <a16:creationId xmlns:a16="http://schemas.microsoft.com/office/drawing/2014/main" id="{A1A49CC2-20A5-4804-B5AD-69AC5BEF1149}"/>
                </a:ext>
              </a:extLst>
            </p:cNvPr>
            <p:cNvSpPr txBox="1"/>
            <p:nvPr/>
          </p:nvSpPr>
          <p:spPr>
            <a:xfrm>
              <a:off x="2628220" y="5259653"/>
              <a:ext cx="2296878" cy="4731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Passionate, knowledgeable and struggling</a:t>
              </a:r>
            </a:p>
          </p:txBody>
        </p:sp>
      </p:grpSp>
      <p:sp>
        <p:nvSpPr>
          <p:cNvPr id="15" name="Slide Number Placeholder 2">
            <a:extLst>
              <a:ext uri="{FF2B5EF4-FFF2-40B4-BE49-F238E27FC236}">
                <a16:creationId xmlns:a16="http://schemas.microsoft.com/office/drawing/2014/main" id="{D3EB4A32-9E64-239F-50AE-BEFC1606751F}"/>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smtClean="0"/>
              <a:pPr/>
              <a:t>20</a:t>
            </a:fld>
            <a:r>
              <a:rPr lang="en-GB"/>
              <a:t>  </a:t>
            </a:r>
          </a:p>
        </p:txBody>
      </p:sp>
      <p:sp>
        <p:nvSpPr>
          <p:cNvPr id="16" name="TextBox 15">
            <a:extLst>
              <a:ext uri="{FF2B5EF4-FFF2-40B4-BE49-F238E27FC236}">
                <a16:creationId xmlns:a16="http://schemas.microsoft.com/office/drawing/2014/main" id="{F8EE8A18-E73A-F5EB-12A0-52C0B807F17C}"/>
              </a:ext>
            </a:extLst>
          </p:cNvPr>
          <p:cNvSpPr txBox="1"/>
          <p:nvPr/>
        </p:nvSpPr>
        <p:spPr>
          <a:xfrm>
            <a:off x="6628236" y="6393329"/>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7" name="Isosceles Triangle 16">
            <a:extLst>
              <a:ext uri="{FF2B5EF4-FFF2-40B4-BE49-F238E27FC236}">
                <a16:creationId xmlns:a16="http://schemas.microsoft.com/office/drawing/2014/main" id="{5BDDD36D-37C4-EDE1-9262-56FBD218E88C}"/>
              </a:ext>
            </a:extLst>
          </p:cNvPr>
          <p:cNvSpPr/>
          <p:nvPr/>
        </p:nvSpPr>
        <p:spPr>
          <a:xfrm>
            <a:off x="6670676" y="6424211"/>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3A9C25CD-A426-A641-3BB0-14E7058E21CB}"/>
              </a:ext>
            </a:extLst>
          </p:cNvPr>
          <p:cNvSpPr/>
          <p:nvPr/>
        </p:nvSpPr>
        <p:spPr>
          <a:xfrm rot="10800000">
            <a:off x="9223427" y="6431294"/>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79724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ABE0BD9-C343-4F40-B640-8B5B3F367837}"/>
              </a:ext>
            </a:extLst>
          </p:cNvPr>
          <p:cNvGraphicFramePr/>
          <p:nvPr>
            <p:extLst>
              <p:ext uri="{D42A27DB-BD31-4B8C-83A1-F6EECF244321}">
                <p14:modId xmlns:p14="http://schemas.microsoft.com/office/powerpoint/2010/main" val="1809425763"/>
              </p:ext>
            </p:extLst>
          </p:nvPr>
        </p:nvGraphicFramePr>
        <p:xfrm>
          <a:off x="437230" y="2537939"/>
          <a:ext cx="11299088" cy="3972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C472EC2-CD74-40D0-98BD-AAC02096139F}"/>
              </a:ext>
            </a:extLst>
          </p:cNvPr>
          <p:cNvSpPr>
            <a:spLocks noGrp="1"/>
          </p:cNvSpPr>
          <p:nvPr>
            <p:ph type="title"/>
          </p:nvPr>
        </p:nvSpPr>
        <p:spPr>
          <a:xfrm>
            <a:off x="449999" y="397170"/>
            <a:ext cx="11286319" cy="775597"/>
          </a:xfrm>
        </p:spPr>
        <p:txBody>
          <a:bodyPr/>
          <a:lstStyle/>
          <a:p>
            <a:r>
              <a:rPr lang="en-GB"/>
              <a:t>Nearly a third of </a:t>
            </a:r>
            <a:r>
              <a:rPr lang="en-GB">
                <a:solidFill>
                  <a:schemeClr val="bg2"/>
                </a:solidFill>
              </a:rPr>
              <a:t>new</a:t>
            </a:r>
            <a:r>
              <a:rPr lang="en-GB"/>
              <a:t> </a:t>
            </a:r>
            <a:r>
              <a:rPr lang="en-GB">
                <a:solidFill>
                  <a:schemeClr val="bg2"/>
                </a:solidFill>
              </a:rPr>
              <a:t>2020</a:t>
            </a:r>
            <a:r>
              <a:rPr lang="en-GB"/>
              <a:t> claimants now feel passionate and successful about their SE work.  However, around a fifth feel dispassionate with other priorities</a:t>
            </a:r>
            <a:endParaRPr lang="en-GB">
              <a:solidFill>
                <a:schemeClr val="accent1"/>
              </a:solidFill>
            </a:endParaRPr>
          </a:p>
        </p:txBody>
      </p:sp>
      <p:sp>
        <p:nvSpPr>
          <p:cNvPr id="3" name="Slide Number Placeholder 2">
            <a:extLst>
              <a:ext uri="{FF2B5EF4-FFF2-40B4-BE49-F238E27FC236}">
                <a16:creationId xmlns:a16="http://schemas.microsoft.com/office/drawing/2014/main" id="{18873840-78C5-4794-A399-4CADF46293E2}"/>
              </a:ext>
            </a:extLst>
          </p:cNvPr>
          <p:cNvSpPr>
            <a:spLocks noGrp="1"/>
          </p:cNvSpPr>
          <p:nvPr>
            <p:ph type="sldNum" sz="quarter" idx="4"/>
          </p:nvPr>
        </p:nvSpPr>
        <p:spPr/>
        <p:txBody>
          <a:bodyPr/>
          <a:lstStyle/>
          <a:p>
            <a:fld id="{D61AABEC-672F-4B68-B914-690DA978312C}" type="slidenum">
              <a:rPr lang="en-GB" smtClean="0"/>
              <a:pPr/>
              <a:t>21</a:t>
            </a:fld>
            <a:r>
              <a:rPr lang="en-GB"/>
              <a:t>  </a:t>
            </a:r>
          </a:p>
        </p:txBody>
      </p:sp>
      <p:sp>
        <p:nvSpPr>
          <p:cNvPr id="10" name="TextBox 1">
            <a:extLst>
              <a:ext uri="{FF2B5EF4-FFF2-40B4-BE49-F238E27FC236}">
                <a16:creationId xmlns:a16="http://schemas.microsoft.com/office/drawing/2014/main" id="{D8DB2078-6213-4473-9561-E3AC21AF4DC0}"/>
              </a:ext>
            </a:extLst>
          </p:cNvPr>
          <p:cNvSpPr txBox="1"/>
          <p:nvPr/>
        </p:nvSpPr>
        <p:spPr>
          <a:xfrm>
            <a:off x="4759097" y="5480099"/>
            <a:ext cx="2296875"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Content with other priorities</a:t>
            </a:r>
          </a:p>
        </p:txBody>
      </p:sp>
      <p:sp>
        <p:nvSpPr>
          <p:cNvPr id="11" name="TextBox 1">
            <a:extLst>
              <a:ext uri="{FF2B5EF4-FFF2-40B4-BE49-F238E27FC236}">
                <a16:creationId xmlns:a16="http://schemas.microsoft.com/office/drawing/2014/main" id="{FCAE20C0-5B59-4ACB-9B52-97D00312B5BF}"/>
              </a:ext>
            </a:extLst>
          </p:cNvPr>
          <p:cNvSpPr txBox="1"/>
          <p:nvPr/>
        </p:nvSpPr>
        <p:spPr>
          <a:xfrm>
            <a:off x="7041375" y="5480099"/>
            <a:ext cx="2296875"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Dispassionate with other priorities</a:t>
            </a:r>
          </a:p>
        </p:txBody>
      </p:sp>
      <p:sp>
        <p:nvSpPr>
          <p:cNvPr id="12" name="TextBox 1">
            <a:extLst>
              <a:ext uri="{FF2B5EF4-FFF2-40B4-BE49-F238E27FC236}">
                <a16:creationId xmlns:a16="http://schemas.microsoft.com/office/drawing/2014/main" id="{EDF2BC8F-095C-4723-B9D1-F643353F6219}"/>
              </a:ext>
            </a:extLst>
          </p:cNvPr>
          <p:cNvSpPr txBox="1"/>
          <p:nvPr/>
        </p:nvSpPr>
        <p:spPr>
          <a:xfrm>
            <a:off x="9323654" y="5480099"/>
            <a:ext cx="2142760" cy="49244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Dispassionate and stuck</a:t>
            </a:r>
          </a:p>
        </p:txBody>
      </p:sp>
      <p:sp>
        <p:nvSpPr>
          <p:cNvPr id="22" name="TextBox 21">
            <a:extLst>
              <a:ext uri="{FF2B5EF4-FFF2-40B4-BE49-F238E27FC236}">
                <a16:creationId xmlns:a16="http://schemas.microsoft.com/office/drawing/2014/main" id="{67F5DE46-E1DD-4FA5-8707-F5B96F64DC0F}"/>
              </a:ext>
            </a:extLst>
          </p:cNvPr>
          <p:cNvSpPr txBox="1"/>
          <p:nvPr/>
        </p:nvSpPr>
        <p:spPr>
          <a:xfrm>
            <a:off x="6628236" y="2246567"/>
            <a:ext cx="2901399" cy="1282402"/>
          </a:xfrm>
          <a:prstGeom prst="rect">
            <a:avLst/>
          </a:prstGeom>
          <a:solidFill>
            <a:schemeClr val="accent2">
              <a:lumMod val="20000"/>
              <a:lumOff val="80000"/>
            </a:schemeClr>
          </a:solidFill>
        </p:spPr>
        <p:txBody>
          <a:bodyPr wrap="square" lIns="0" tIns="0" rIns="0" bIns="0" rtlCol="0">
            <a:spAutoFit/>
          </a:bodyPr>
          <a:lstStyle/>
          <a:p>
            <a:pPr algn="l">
              <a:spcBef>
                <a:spcPts val="400"/>
              </a:spcBef>
              <a:spcAft>
                <a:spcPts val="400"/>
              </a:spcAft>
            </a:pPr>
            <a:r>
              <a:rPr lang="en-GB" sz="1400"/>
              <a:t>More likely to be ‘dispassionate with other priorities’:</a:t>
            </a:r>
          </a:p>
          <a:p>
            <a:pPr marL="285750" indent="-285750" algn="l">
              <a:spcBef>
                <a:spcPts val="400"/>
              </a:spcBef>
              <a:spcAft>
                <a:spcPts val="400"/>
              </a:spcAft>
              <a:buFontTx/>
              <a:buChar char="-"/>
            </a:pPr>
            <a:r>
              <a:rPr lang="en-GB" sz="1400"/>
              <a:t>Those who work for another business (26%)</a:t>
            </a:r>
          </a:p>
          <a:p>
            <a:pPr marL="285750" indent="-285750" algn="l">
              <a:spcBef>
                <a:spcPts val="400"/>
              </a:spcBef>
              <a:spcAft>
                <a:spcPts val="400"/>
              </a:spcAft>
              <a:buFontTx/>
              <a:buChar char="-"/>
            </a:pPr>
            <a:r>
              <a:rPr lang="en-GB" sz="1400"/>
              <a:t>Subcontractors (24%)</a:t>
            </a:r>
          </a:p>
        </p:txBody>
      </p:sp>
      <p:sp>
        <p:nvSpPr>
          <p:cNvPr id="25" name="TextBox 24">
            <a:extLst>
              <a:ext uri="{FF2B5EF4-FFF2-40B4-BE49-F238E27FC236}">
                <a16:creationId xmlns:a16="http://schemas.microsoft.com/office/drawing/2014/main" id="{FE9B48F8-BC5D-4AB7-8C49-E5EA873B18F7}"/>
              </a:ext>
            </a:extLst>
          </p:cNvPr>
          <p:cNvSpPr txBox="1"/>
          <p:nvPr/>
        </p:nvSpPr>
        <p:spPr>
          <a:xfrm>
            <a:off x="398961" y="1805084"/>
            <a:ext cx="3714105" cy="851515"/>
          </a:xfrm>
          <a:prstGeom prst="rect">
            <a:avLst/>
          </a:prstGeom>
          <a:solidFill>
            <a:schemeClr val="accent6">
              <a:lumMod val="20000"/>
              <a:lumOff val="80000"/>
            </a:schemeClr>
          </a:solidFill>
        </p:spPr>
        <p:txBody>
          <a:bodyPr wrap="square" lIns="0" tIns="0" rIns="0" bIns="0" rtlCol="0">
            <a:spAutoFit/>
          </a:bodyPr>
          <a:lstStyle/>
          <a:p>
            <a:pPr>
              <a:spcBef>
                <a:spcPts val="400"/>
              </a:spcBef>
              <a:spcAft>
                <a:spcPts val="400"/>
              </a:spcAft>
            </a:pPr>
            <a:r>
              <a:rPr lang="en-GB" sz="1400"/>
              <a:t>More likely to be ‘passionate and successful’:</a:t>
            </a:r>
          </a:p>
          <a:p>
            <a:pPr marL="285750" indent="-285750">
              <a:spcBef>
                <a:spcPts val="400"/>
              </a:spcBef>
              <a:spcAft>
                <a:spcPts val="400"/>
              </a:spcAft>
              <a:buFontTx/>
              <a:buChar char="-"/>
            </a:pPr>
            <a:r>
              <a:rPr lang="en-GB" sz="1400"/>
              <a:t>Those not currently claiming UC (38%)</a:t>
            </a:r>
          </a:p>
          <a:p>
            <a:pPr marL="285750" indent="-285750">
              <a:spcBef>
                <a:spcPts val="400"/>
              </a:spcBef>
              <a:spcAft>
                <a:spcPts val="400"/>
              </a:spcAft>
              <a:buFontTx/>
              <a:buChar char="-"/>
            </a:pPr>
            <a:r>
              <a:rPr lang="en-GB" sz="1400"/>
              <a:t>Those without caring responsibilities (33%)</a:t>
            </a:r>
          </a:p>
        </p:txBody>
      </p:sp>
      <p:sp>
        <p:nvSpPr>
          <p:cNvPr id="26" name="Isosceles Triangle 25">
            <a:extLst>
              <a:ext uri="{FF2B5EF4-FFF2-40B4-BE49-F238E27FC236}">
                <a16:creationId xmlns:a16="http://schemas.microsoft.com/office/drawing/2014/main" id="{A5247CD7-5B5D-4EA7-8918-4D06E86482D1}"/>
              </a:ext>
            </a:extLst>
          </p:cNvPr>
          <p:cNvSpPr/>
          <p:nvPr/>
        </p:nvSpPr>
        <p:spPr>
          <a:xfrm rot="10800000">
            <a:off x="4335798" y="368639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Isosceles Triangle 26">
            <a:extLst>
              <a:ext uri="{FF2B5EF4-FFF2-40B4-BE49-F238E27FC236}">
                <a16:creationId xmlns:a16="http://schemas.microsoft.com/office/drawing/2014/main" id="{DC2949A2-2886-4B88-90ED-7633FBC71535}"/>
              </a:ext>
            </a:extLst>
          </p:cNvPr>
          <p:cNvSpPr/>
          <p:nvPr/>
        </p:nvSpPr>
        <p:spPr>
          <a:xfrm rot="10800000">
            <a:off x="10873197" y="41040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8" name="Isosceles Triangle 27">
            <a:extLst>
              <a:ext uri="{FF2B5EF4-FFF2-40B4-BE49-F238E27FC236}">
                <a16:creationId xmlns:a16="http://schemas.microsoft.com/office/drawing/2014/main" id="{08AE4544-B9DE-49C9-9D98-70B668AFAF78}"/>
              </a:ext>
            </a:extLst>
          </p:cNvPr>
          <p:cNvSpPr/>
          <p:nvPr/>
        </p:nvSpPr>
        <p:spPr>
          <a:xfrm>
            <a:off x="2159534" y="287003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9" name="Isosceles Triangle 28">
            <a:extLst>
              <a:ext uri="{FF2B5EF4-FFF2-40B4-BE49-F238E27FC236}">
                <a16:creationId xmlns:a16="http://schemas.microsoft.com/office/drawing/2014/main" id="{67E4A481-B100-4772-957E-FC9B2F2F6B42}"/>
              </a:ext>
            </a:extLst>
          </p:cNvPr>
          <p:cNvSpPr/>
          <p:nvPr/>
        </p:nvSpPr>
        <p:spPr>
          <a:xfrm>
            <a:off x="8727754" y="378360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4" name="TextBox 23">
            <a:extLst>
              <a:ext uri="{FF2B5EF4-FFF2-40B4-BE49-F238E27FC236}">
                <a16:creationId xmlns:a16="http://schemas.microsoft.com/office/drawing/2014/main" id="{D315613D-14F1-44E7-B359-500EDE3A9D04}"/>
              </a:ext>
            </a:extLst>
          </p:cNvPr>
          <p:cNvSpPr txBox="1"/>
          <p:nvPr/>
        </p:nvSpPr>
        <p:spPr>
          <a:xfrm>
            <a:off x="450000" y="6134100"/>
            <a:ext cx="53070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(W1/W2: 1,331)</a:t>
            </a:r>
          </a:p>
        </p:txBody>
      </p:sp>
      <p:sp>
        <p:nvSpPr>
          <p:cNvPr id="30" name="TextBox 29">
            <a:extLst>
              <a:ext uri="{FF2B5EF4-FFF2-40B4-BE49-F238E27FC236}">
                <a16:creationId xmlns:a16="http://schemas.microsoft.com/office/drawing/2014/main" id="{3B8E1360-119F-4B70-A827-CCC1863CB5AE}"/>
              </a:ext>
            </a:extLst>
          </p:cNvPr>
          <p:cNvSpPr txBox="1"/>
          <p:nvPr/>
        </p:nvSpPr>
        <p:spPr>
          <a:xfrm>
            <a:off x="6628236" y="6393329"/>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31" name="Isosceles Triangle 30">
            <a:extLst>
              <a:ext uri="{FF2B5EF4-FFF2-40B4-BE49-F238E27FC236}">
                <a16:creationId xmlns:a16="http://schemas.microsoft.com/office/drawing/2014/main" id="{C73E53B3-AC6E-46C5-B696-D68372B4905F}"/>
              </a:ext>
            </a:extLst>
          </p:cNvPr>
          <p:cNvSpPr/>
          <p:nvPr/>
        </p:nvSpPr>
        <p:spPr>
          <a:xfrm>
            <a:off x="6670676" y="6424211"/>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32" name="Isosceles Triangle 31">
            <a:extLst>
              <a:ext uri="{FF2B5EF4-FFF2-40B4-BE49-F238E27FC236}">
                <a16:creationId xmlns:a16="http://schemas.microsoft.com/office/drawing/2014/main" id="{9D43C1DC-6965-4E7A-B3E8-262EBB52249B}"/>
              </a:ext>
            </a:extLst>
          </p:cNvPr>
          <p:cNvSpPr/>
          <p:nvPr/>
        </p:nvSpPr>
        <p:spPr>
          <a:xfrm rot="10800000">
            <a:off x="9223427" y="6431294"/>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grpSp>
        <p:nvGrpSpPr>
          <p:cNvPr id="36" name="Group 35">
            <a:extLst>
              <a:ext uri="{FF2B5EF4-FFF2-40B4-BE49-F238E27FC236}">
                <a16:creationId xmlns:a16="http://schemas.microsoft.com/office/drawing/2014/main" id="{87C6D0CF-6BD0-47C4-962C-5BD59CB5790C}"/>
              </a:ext>
            </a:extLst>
          </p:cNvPr>
          <p:cNvGrpSpPr/>
          <p:nvPr/>
        </p:nvGrpSpPr>
        <p:grpSpPr>
          <a:xfrm>
            <a:off x="570365" y="5197209"/>
            <a:ext cx="10627888" cy="215444"/>
            <a:chOff x="637101" y="4649251"/>
            <a:chExt cx="10627888" cy="215444"/>
          </a:xfrm>
        </p:grpSpPr>
        <p:grpSp>
          <p:nvGrpSpPr>
            <p:cNvPr id="37" name="Group 36">
              <a:extLst>
                <a:ext uri="{FF2B5EF4-FFF2-40B4-BE49-F238E27FC236}">
                  <a16:creationId xmlns:a16="http://schemas.microsoft.com/office/drawing/2014/main" id="{A6F21837-4A01-464E-A3C8-22C5A4C19817}"/>
                </a:ext>
              </a:extLst>
            </p:cNvPr>
            <p:cNvGrpSpPr/>
            <p:nvPr/>
          </p:nvGrpSpPr>
          <p:grpSpPr>
            <a:xfrm>
              <a:off x="4838734" y="4649251"/>
              <a:ext cx="2023766" cy="215444"/>
              <a:chOff x="484701" y="4579722"/>
              <a:chExt cx="2023766" cy="215444"/>
            </a:xfrm>
          </p:grpSpPr>
          <p:sp>
            <p:nvSpPr>
              <p:cNvPr id="50" name="TextBox 49">
                <a:extLst>
                  <a:ext uri="{FF2B5EF4-FFF2-40B4-BE49-F238E27FC236}">
                    <a16:creationId xmlns:a16="http://schemas.microsoft.com/office/drawing/2014/main" id="{B77A7F93-4FA2-4871-AECD-3820A4487AFB}"/>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51" name="TextBox 50">
                <a:extLst>
                  <a:ext uri="{FF2B5EF4-FFF2-40B4-BE49-F238E27FC236}">
                    <a16:creationId xmlns:a16="http://schemas.microsoft.com/office/drawing/2014/main" id="{435F6B77-26FB-4067-A8F8-6FE167A671A7}"/>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38" name="Group 37">
              <a:extLst>
                <a:ext uri="{FF2B5EF4-FFF2-40B4-BE49-F238E27FC236}">
                  <a16:creationId xmlns:a16="http://schemas.microsoft.com/office/drawing/2014/main" id="{C45E8D7B-FCAE-4B2D-802F-B8E0AF2CCBE1}"/>
                </a:ext>
              </a:extLst>
            </p:cNvPr>
            <p:cNvGrpSpPr/>
            <p:nvPr/>
          </p:nvGrpSpPr>
          <p:grpSpPr>
            <a:xfrm>
              <a:off x="2701898" y="4649251"/>
              <a:ext cx="2023766" cy="215444"/>
              <a:chOff x="484701" y="4579722"/>
              <a:chExt cx="2023766" cy="215444"/>
            </a:xfrm>
          </p:grpSpPr>
          <p:sp>
            <p:nvSpPr>
              <p:cNvPr id="48" name="TextBox 47">
                <a:extLst>
                  <a:ext uri="{FF2B5EF4-FFF2-40B4-BE49-F238E27FC236}">
                    <a16:creationId xmlns:a16="http://schemas.microsoft.com/office/drawing/2014/main" id="{7C7EC174-1ACC-426C-B68F-0E37C52B3B60}"/>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49" name="TextBox 48">
                <a:extLst>
                  <a:ext uri="{FF2B5EF4-FFF2-40B4-BE49-F238E27FC236}">
                    <a16:creationId xmlns:a16="http://schemas.microsoft.com/office/drawing/2014/main" id="{B7E5E70B-B3A6-4216-86BE-A721C530954B}"/>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39" name="Group 38">
              <a:extLst>
                <a:ext uri="{FF2B5EF4-FFF2-40B4-BE49-F238E27FC236}">
                  <a16:creationId xmlns:a16="http://schemas.microsoft.com/office/drawing/2014/main" id="{E1BCED31-6C53-4030-B4A6-282D72994FF3}"/>
                </a:ext>
              </a:extLst>
            </p:cNvPr>
            <p:cNvGrpSpPr/>
            <p:nvPr/>
          </p:nvGrpSpPr>
          <p:grpSpPr>
            <a:xfrm>
              <a:off x="637101" y="4649251"/>
              <a:ext cx="2023766" cy="215444"/>
              <a:chOff x="484701" y="4579722"/>
              <a:chExt cx="2023766" cy="215444"/>
            </a:xfrm>
          </p:grpSpPr>
          <p:sp>
            <p:nvSpPr>
              <p:cNvPr id="46" name="TextBox 45">
                <a:extLst>
                  <a:ext uri="{FF2B5EF4-FFF2-40B4-BE49-F238E27FC236}">
                    <a16:creationId xmlns:a16="http://schemas.microsoft.com/office/drawing/2014/main" id="{9EBBD20E-9143-4AF6-8AC7-D78F2FB899DB}"/>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47" name="TextBox 46">
                <a:extLst>
                  <a:ext uri="{FF2B5EF4-FFF2-40B4-BE49-F238E27FC236}">
                    <a16:creationId xmlns:a16="http://schemas.microsoft.com/office/drawing/2014/main" id="{128683B0-B1F3-4E2A-BD57-CF643B728F1E}"/>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40" name="Group 39">
              <a:extLst>
                <a:ext uri="{FF2B5EF4-FFF2-40B4-BE49-F238E27FC236}">
                  <a16:creationId xmlns:a16="http://schemas.microsoft.com/office/drawing/2014/main" id="{A3149600-E106-4079-92C1-D68E305A6CD4}"/>
                </a:ext>
              </a:extLst>
            </p:cNvPr>
            <p:cNvGrpSpPr/>
            <p:nvPr/>
          </p:nvGrpSpPr>
          <p:grpSpPr>
            <a:xfrm>
              <a:off x="7083467" y="4649251"/>
              <a:ext cx="2023766" cy="215444"/>
              <a:chOff x="484701" y="4579722"/>
              <a:chExt cx="2023766" cy="215444"/>
            </a:xfrm>
          </p:grpSpPr>
          <p:sp>
            <p:nvSpPr>
              <p:cNvPr id="44" name="TextBox 43">
                <a:extLst>
                  <a:ext uri="{FF2B5EF4-FFF2-40B4-BE49-F238E27FC236}">
                    <a16:creationId xmlns:a16="http://schemas.microsoft.com/office/drawing/2014/main" id="{5EDB7916-0325-4634-92E2-DA7A4863B648}"/>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45" name="TextBox 44">
                <a:extLst>
                  <a:ext uri="{FF2B5EF4-FFF2-40B4-BE49-F238E27FC236}">
                    <a16:creationId xmlns:a16="http://schemas.microsoft.com/office/drawing/2014/main" id="{EF999024-B348-4F7E-B3C9-7DDF3927D824}"/>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nvGrpSpPr>
            <p:cNvPr id="41" name="Group 40">
              <a:extLst>
                <a:ext uri="{FF2B5EF4-FFF2-40B4-BE49-F238E27FC236}">
                  <a16:creationId xmlns:a16="http://schemas.microsoft.com/office/drawing/2014/main" id="{F2D29FF6-CD6F-455E-88BF-142C016FBD40}"/>
                </a:ext>
              </a:extLst>
            </p:cNvPr>
            <p:cNvGrpSpPr/>
            <p:nvPr/>
          </p:nvGrpSpPr>
          <p:grpSpPr>
            <a:xfrm>
              <a:off x="9241223" y="4649251"/>
              <a:ext cx="2023766" cy="215444"/>
              <a:chOff x="484701" y="4579722"/>
              <a:chExt cx="2023766" cy="215444"/>
            </a:xfrm>
          </p:grpSpPr>
          <p:sp>
            <p:nvSpPr>
              <p:cNvPr id="42" name="TextBox 41">
                <a:extLst>
                  <a:ext uri="{FF2B5EF4-FFF2-40B4-BE49-F238E27FC236}">
                    <a16:creationId xmlns:a16="http://schemas.microsoft.com/office/drawing/2014/main" id="{24827340-CDDF-4670-942E-11B0F0BB6BE2}"/>
                  </a:ext>
                </a:extLst>
              </p:cNvPr>
              <p:cNvSpPr txBox="1"/>
              <p:nvPr/>
            </p:nvSpPr>
            <p:spPr>
              <a:xfrm>
                <a:off x="484701"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W1</a:t>
                </a:r>
              </a:p>
            </p:txBody>
          </p:sp>
          <p:sp>
            <p:nvSpPr>
              <p:cNvPr id="43" name="TextBox 42">
                <a:extLst>
                  <a:ext uri="{FF2B5EF4-FFF2-40B4-BE49-F238E27FC236}">
                    <a16:creationId xmlns:a16="http://schemas.microsoft.com/office/drawing/2014/main" id="{803ADF87-4E1B-4727-97D1-E64B823FA4EA}"/>
                  </a:ext>
                </a:extLst>
              </p:cNvPr>
              <p:cNvSpPr txBox="1"/>
              <p:nvPr/>
            </p:nvSpPr>
            <p:spPr>
              <a:xfrm>
                <a:off x="1299250" y="4579722"/>
                <a:ext cx="1209217" cy="215444"/>
              </a:xfrm>
              <a:prstGeom prst="rect">
                <a:avLst/>
              </a:prstGeom>
              <a:noFill/>
            </p:spPr>
            <p:txBody>
              <a:bodyPr wrap="square" lIns="0" tIns="0" rIns="0" bIns="0" rtlCol="0">
                <a:spAutoFit/>
              </a:bodyPr>
              <a:lstStyle/>
              <a:p>
                <a:pPr algn="ctr">
                  <a:spcBef>
                    <a:spcPts val="400"/>
                  </a:spcBef>
                  <a:spcAft>
                    <a:spcPts val="400"/>
                  </a:spcAft>
                </a:pPr>
                <a:r>
                  <a:rPr lang="en-GB" sz="1400"/>
                  <a:t>W2</a:t>
                </a:r>
              </a:p>
            </p:txBody>
          </p:sp>
        </p:grpSp>
      </p:grpSp>
      <p:sp>
        <p:nvSpPr>
          <p:cNvPr id="53" name="TextBox 52">
            <a:extLst>
              <a:ext uri="{FF2B5EF4-FFF2-40B4-BE49-F238E27FC236}">
                <a16:creationId xmlns:a16="http://schemas.microsoft.com/office/drawing/2014/main" id="{F137D186-A3AA-4013-939D-2EA86E0A4366}"/>
              </a:ext>
            </a:extLst>
          </p:cNvPr>
          <p:cNvSpPr txBox="1"/>
          <p:nvPr/>
        </p:nvSpPr>
        <p:spPr>
          <a:xfrm>
            <a:off x="10055772" y="1571584"/>
            <a:ext cx="1789583" cy="533479"/>
          </a:xfrm>
          <a:prstGeom prst="rect">
            <a:avLst/>
          </a:prstGeom>
          <a:solidFill>
            <a:schemeClr val="bg1">
              <a:lumMod val="95000"/>
            </a:schemeClr>
          </a:solidFill>
        </p:spPr>
        <p:txBody>
          <a:bodyPr wrap="square" lIns="0" tIns="0" rIns="0" bIns="0" rtlCol="0">
            <a:spAutoFit/>
          </a:bodyPr>
          <a:lstStyle/>
          <a:p>
            <a:pPr>
              <a:spcBef>
                <a:spcPts val="400"/>
              </a:spcBef>
              <a:spcAft>
                <a:spcPts val="400"/>
              </a:spcAft>
            </a:pPr>
            <a:r>
              <a:rPr lang="en-GB" sz="1400"/>
              <a:t>W1= Sep-Nov 2020</a:t>
            </a:r>
          </a:p>
          <a:p>
            <a:pPr>
              <a:spcBef>
                <a:spcPts val="400"/>
              </a:spcBef>
              <a:spcAft>
                <a:spcPts val="400"/>
              </a:spcAft>
            </a:pPr>
            <a:r>
              <a:rPr lang="en-GB" sz="1400"/>
              <a:t>W2= Sep-Nov 2021</a:t>
            </a:r>
          </a:p>
        </p:txBody>
      </p:sp>
      <p:sp>
        <p:nvSpPr>
          <p:cNvPr id="35" name="TextBox 1">
            <a:extLst>
              <a:ext uri="{FF2B5EF4-FFF2-40B4-BE49-F238E27FC236}">
                <a16:creationId xmlns:a16="http://schemas.microsoft.com/office/drawing/2014/main" id="{38801D17-3270-4B6E-8C4E-42E6CAC8E8A2}"/>
              </a:ext>
            </a:extLst>
          </p:cNvPr>
          <p:cNvSpPr txBox="1"/>
          <p:nvPr/>
        </p:nvSpPr>
        <p:spPr>
          <a:xfrm>
            <a:off x="2539238" y="5480099"/>
            <a:ext cx="2296879" cy="4214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Passionate and struggling</a:t>
            </a:r>
          </a:p>
        </p:txBody>
      </p:sp>
      <p:sp>
        <p:nvSpPr>
          <p:cNvPr id="52" name="TextBox 1">
            <a:extLst>
              <a:ext uri="{FF2B5EF4-FFF2-40B4-BE49-F238E27FC236}">
                <a16:creationId xmlns:a16="http://schemas.microsoft.com/office/drawing/2014/main" id="{124387DB-E564-4F30-B86A-6F3CA9D8CB74}"/>
              </a:ext>
            </a:extLst>
          </p:cNvPr>
          <p:cNvSpPr txBox="1"/>
          <p:nvPr/>
        </p:nvSpPr>
        <p:spPr>
          <a:xfrm>
            <a:off x="445379" y="5480099"/>
            <a:ext cx="2204904" cy="446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400"/>
              </a:spcBef>
              <a:spcAft>
                <a:spcPts val="400"/>
              </a:spcAft>
            </a:pPr>
            <a:r>
              <a:rPr lang="en-GB" sz="1600"/>
              <a:t>Passionate and successful</a:t>
            </a:r>
          </a:p>
        </p:txBody>
      </p:sp>
    </p:spTree>
    <p:extLst>
      <p:ext uri="{BB962C8B-B14F-4D97-AF65-F5344CB8AC3E}">
        <p14:creationId xmlns:p14="http://schemas.microsoft.com/office/powerpoint/2010/main" val="28324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3. Motivations and attitudes</a:t>
            </a:r>
          </a:p>
        </p:txBody>
      </p:sp>
    </p:spTree>
    <p:extLst>
      <p:ext uri="{BB962C8B-B14F-4D97-AF65-F5344CB8AC3E}">
        <p14:creationId xmlns:p14="http://schemas.microsoft.com/office/powerpoint/2010/main" val="209291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408321"/>
            <a:ext cx="10817440" cy="775597"/>
          </a:xfrm>
        </p:spPr>
        <p:txBody>
          <a:bodyPr/>
          <a:lstStyle/>
          <a:p>
            <a:r>
              <a:rPr lang="en-GB"/>
              <a:t>Flexibility remains the biggest motivator for doing self-employed work, particularly for those with children</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1507356879"/>
              </p:ext>
            </p:extLst>
          </p:nvPr>
        </p:nvGraphicFramePr>
        <p:xfrm>
          <a:off x="316826" y="1372578"/>
          <a:ext cx="6360160" cy="40630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5C8396D-7BF5-4D5B-A62E-504F8FDA5011}"/>
              </a:ext>
            </a:extLst>
          </p:cNvPr>
          <p:cNvSpPr txBox="1"/>
          <p:nvPr/>
        </p:nvSpPr>
        <p:spPr>
          <a:xfrm>
            <a:off x="2031404" y="1733723"/>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069496"/>
            <a:ext cx="1035769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 1,404; W2: 1,407) and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 1,325; W2: 1,328)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EA43532E-CC07-41AE-9F23-8F9BE526C7B8}"/>
              </a:ext>
            </a:extLst>
          </p:cNvPr>
          <p:cNvGraphicFramePr/>
          <p:nvPr>
            <p:extLst>
              <p:ext uri="{D42A27DB-BD31-4B8C-83A1-F6EECF244321}">
                <p14:modId xmlns:p14="http://schemas.microsoft.com/office/powerpoint/2010/main" val="2807053671"/>
              </p:ext>
            </p:extLst>
          </p:nvPr>
        </p:nvGraphicFramePr>
        <p:xfrm>
          <a:off x="6262368" y="1155343"/>
          <a:ext cx="6360160" cy="4301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3DC97FD-DB4D-414E-9A72-39FFD580076A}"/>
              </a:ext>
            </a:extLst>
          </p:cNvPr>
          <p:cNvSpPr txBox="1"/>
          <p:nvPr/>
        </p:nvSpPr>
        <p:spPr>
          <a:xfrm>
            <a:off x="7982624" y="1749053"/>
            <a:ext cx="2177972" cy="246221"/>
          </a:xfrm>
          <a:prstGeom prst="rect">
            <a:avLst/>
          </a:prstGeom>
          <a:noFill/>
        </p:spPr>
        <p:txBody>
          <a:bodyPr wrap="square" lIns="0" tIns="0" rIns="0" bIns="0" rtlCol="0">
            <a:spAutoFit/>
          </a:bodyPr>
          <a:lstStyle/>
          <a:p>
            <a:pPr algn="l">
              <a:spcBef>
                <a:spcPts val="400"/>
              </a:spcBef>
              <a:spcAft>
                <a:spcPts val="400"/>
              </a:spcAft>
            </a:pPr>
            <a:r>
              <a:rPr lang="en-GB" sz="1600" b="1">
                <a:solidFill>
                  <a:schemeClr val="bg2"/>
                </a:solidFill>
              </a:rPr>
              <a:t>Recontact ‘new 2020’</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1538800" cy="430887"/>
          </a:xfrm>
        </p:spPr>
        <p:txBody>
          <a:bodyPr/>
          <a:lstStyle/>
          <a:p>
            <a:r>
              <a:rPr lang="en-GB" sz="1400" i="1" dirty="0">
                <a:solidFill>
                  <a:schemeClr val="tx1"/>
                </a:solidFill>
              </a:rPr>
              <a:t>“What motivated you to take up this self-employed work, rather than doing a different self-employed activity or working for an employer /increasing your employed work? (NET values)”</a:t>
            </a:r>
          </a:p>
        </p:txBody>
      </p:sp>
      <p:sp>
        <p:nvSpPr>
          <p:cNvPr id="2" name="Rectangle 1">
            <a:extLst>
              <a:ext uri="{FF2B5EF4-FFF2-40B4-BE49-F238E27FC236}">
                <a16:creationId xmlns:a16="http://schemas.microsoft.com/office/drawing/2014/main" id="{55918314-A738-4717-BEBB-88CC836C40C9}"/>
              </a:ext>
            </a:extLst>
          </p:cNvPr>
          <p:cNvSpPr/>
          <p:nvPr/>
        </p:nvSpPr>
        <p:spPr>
          <a:xfrm>
            <a:off x="572408" y="5419142"/>
            <a:ext cx="5611807" cy="57423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300">
                <a:solidFill>
                  <a:schemeClr val="tx1"/>
                </a:solidFill>
              </a:rPr>
              <a:t>Wanted to start my own business (22%) </a:t>
            </a:r>
            <a:r>
              <a:rPr lang="en-GB" sz="1300" b="1" i="0">
                <a:solidFill>
                  <a:srgbClr val="202124"/>
                </a:solidFill>
                <a:effectLst/>
                <a:latin typeface="arial"/>
                <a:cs typeface="arial"/>
              </a:rPr>
              <a:t>|</a:t>
            </a:r>
            <a:r>
              <a:rPr lang="en-GB" sz="1300">
                <a:solidFill>
                  <a:schemeClr val="tx1"/>
                </a:solidFill>
              </a:rPr>
              <a:t> Trying something new (8%)</a:t>
            </a:r>
            <a:endParaRPr lang="en-GB" sz="1300">
              <a:solidFill>
                <a:schemeClr val="tx1"/>
              </a:solidFill>
              <a:cs typeface="Arial"/>
            </a:endParaRPr>
          </a:p>
          <a:p>
            <a:pPr algn="ctr">
              <a:lnSpc>
                <a:spcPct val="110000"/>
              </a:lnSpc>
            </a:pPr>
            <a:r>
              <a:rPr lang="en-GB" sz="1300">
                <a:solidFill>
                  <a:schemeClr val="tx1"/>
                </a:solidFill>
              </a:rPr>
              <a:t>SE is a personal hobby (13%) </a:t>
            </a:r>
            <a:r>
              <a:rPr lang="en-GB" sz="1300" b="1" i="0">
                <a:solidFill>
                  <a:srgbClr val="202124"/>
                </a:solidFill>
                <a:effectLst/>
                <a:latin typeface="arial"/>
                <a:cs typeface="arial"/>
              </a:rPr>
              <a:t>| </a:t>
            </a:r>
            <a:r>
              <a:rPr lang="en-GB" sz="1300">
                <a:solidFill>
                  <a:schemeClr val="tx1"/>
                </a:solidFill>
              </a:rPr>
              <a:t>Trained/qualified for it (3%)</a:t>
            </a:r>
            <a:endParaRPr lang="en-GB" sz="1300">
              <a:solidFill>
                <a:schemeClr val="tx1"/>
              </a:solidFill>
              <a:cs typeface="Arial"/>
            </a:endParaRPr>
          </a:p>
        </p:txBody>
      </p:sp>
      <p:sp>
        <p:nvSpPr>
          <p:cNvPr id="11" name="Rectangle 10">
            <a:extLst>
              <a:ext uri="{FF2B5EF4-FFF2-40B4-BE49-F238E27FC236}">
                <a16:creationId xmlns:a16="http://schemas.microsoft.com/office/drawing/2014/main" id="{19022925-2B5D-432F-90E1-2BF83E053843}"/>
              </a:ext>
            </a:extLst>
          </p:cNvPr>
          <p:cNvSpPr/>
          <p:nvPr/>
        </p:nvSpPr>
        <p:spPr>
          <a:xfrm>
            <a:off x="6376993" y="5421415"/>
            <a:ext cx="5611807" cy="5868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300">
                <a:solidFill>
                  <a:schemeClr val="tx1"/>
                </a:solidFill>
              </a:rPr>
              <a:t>Wanted to start my own business (17%) </a:t>
            </a:r>
            <a:r>
              <a:rPr lang="en-GB" sz="1300" b="1" i="0">
                <a:solidFill>
                  <a:srgbClr val="202124"/>
                </a:solidFill>
                <a:effectLst/>
                <a:latin typeface="arial"/>
                <a:cs typeface="arial"/>
              </a:rPr>
              <a:t>|</a:t>
            </a:r>
            <a:r>
              <a:rPr lang="en-GB" sz="1300" b="1" i="0">
                <a:solidFill>
                  <a:schemeClr val="tx1"/>
                </a:solidFill>
                <a:effectLst/>
                <a:latin typeface="arial"/>
                <a:cs typeface="arial"/>
              </a:rPr>
              <a:t> </a:t>
            </a:r>
            <a:r>
              <a:rPr lang="en-GB" sz="1300">
                <a:solidFill>
                  <a:schemeClr val="tx1"/>
                </a:solidFill>
              </a:rPr>
              <a:t>Trying something new (7%)</a:t>
            </a:r>
            <a:endParaRPr lang="en-GB" sz="1300">
              <a:solidFill>
                <a:schemeClr val="tx1"/>
              </a:solidFill>
              <a:cs typeface="Arial"/>
            </a:endParaRPr>
          </a:p>
          <a:p>
            <a:pPr algn="ctr">
              <a:lnSpc>
                <a:spcPct val="110000"/>
              </a:lnSpc>
            </a:pPr>
            <a:r>
              <a:rPr lang="en-GB" sz="1300">
                <a:solidFill>
                  <a:schemeClr val="tx1"/>
                </a:solidFill>
              </a:rPr>
              <a:t>SE is a personal hobby (14%) </a:t>
            </a:r>
            <a:r>
              <a:rPr lang="en-GB" sz="1300" b="1" i="0">
                <a:solidFill>
                  <a:srgbClr val="202124"/>
                </a:solidFill>
                <a:effectLst/>
                <a:latin typeface="arial"/>
                <a:cs typeface="arial"/>
              </a:rPr>
              <a:t>|</a:t>
            </a:r>
            <a:r>
              <a:rPr lang="en-GB" sz="1300" b="1" i="0">
                <a:solidFill>
                  <a:schemeClr val="tx1"/>
                </a:solidFill>
                <a:effectLst/>
                <a:latin typeface="arial"/>
                <a:cs typeface="arial"/>
              </a:rPr>
              <a:t> </a:t>
            </a:r>
            <a:r>
              <a:rPr lang="en-GB" sz="1300">
                <a:solidFill>
                  <a:schemeClr val="tx1"/>
                </a:solidFill>
              </a:rPr>
              <a:t>Trained/qualified for it (2%)</a:t>
            </a:r>
            <a:endParaRPr lang="en-GB" sz="1300">
              <a:solidFill>
                <a:schemeClr val="tx1"/>
              </a:solidFill>
              <a:cs typeface="Arial"/>
            </a:endParaRPr>
          </a:p>
        </p:txBody>
      </p:sp>
      <p:sp>
        <p:nvSpPr>
          <p:cNvPr id="12" name="Arrow: Bent 11">
            <a:extLst>
              <a:ext uri="{FF2B5EF4-FFF2-40B4-BE49-F238E27FC236}">
                <a16:creationId xmlns:a16="http://schemas.microsoft.com/office/drawing/2014/main" id="{0EF31B2B-EE8F-4C7C-826D-5FD77D071452}"/>
              </a:ext>
            </a:extLst>
          </p:cNvPr>
          <p:cNvSpPr/>
          <p:nvPr/>
        </p:nvSpPr>
        <p:spPr>
          <a:xfrm rot="5400000">
            <a:off x="5150810" y="4972694"/>
            <a:ext cx="282734" cy="564328"/>
          </a:xfrm>
          <a:prstGeom prst="bent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7" name="Arrow: Bent 16">
            <a:extLst>
              <a:ext uri="{FF2B5EF4-FFF2-40B4-BE49-F238E27FC236}">
                <a16:creationId xmlns:a16="http://schemas.microsoft.com/office/drawing/2014/main" id="{D86C0C2C-1DDE-43AB-954B-7B6A24F8EC2B}"/>
              </a:ext>
            </a:extLst>
          </p:cNvPr>
          <p:cNvSpPr/>
          <p:nvPr/>
        </p:nvSpPr>
        <p:spPr>
          <a:xfrm rot="5400000">
            <a:off x="11011630" y="4970760"/>
            <a:ext cx="282734" cy="564328"/>
          </a:xfrm>
          <a:prstGeom prst="bent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Text Placeholder 7">
            <a:extLst>
              <a:ext uri="{FF2B5EF4-FFF2-40B4-BE49-F238E27FC236}">
                <a16:creationId xmlns:a16="http://schemas.microsoft.com/office/drawing/2014/main" id="{073061DD-EBAF-E894-2B5E-696B2F3EF3E1}"/>
              </a:ext>
            </a:extLst>
          </p:cNvPr>
          <p:cNvSpPr txBox="1">
            <a:spLocks/>
          </p:cNvSpPr>
          <p:nvPr/>
        </p:nvSpPr>
        <p:spPr>
          <a:xfrm>
            <a:off x="450000" y="6421363"/>
            <a:ext cx="5553721" cy="184666"/>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3493476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D4B8-D7C7-452A-8E20-8D0C4406D1E4}"/>
              </a:ext>
            </a:extLst>
          </p:cNvPr>
          <p:cNvSpPr>
            <a:spLocks noGrp="1"/>
          </p:cNvSpPr>
          <p:nvPr>
            <p:ph type="title"/>
          </p:nvPr>
        </p:nvSpPr>
        <p:spPr>
          <a:xfrm>
            <a:off x="449999" y="397170"/>
            <a:ext cx="11299089" cy="775597"/>
          </a:xfrm>
        </p:spPr>
        <p:txBody>
          <a:bodyPr/>
          <a:lstStyle/>
          <a:p>
            <a:r>
              <a:rPr lang="en-GB"/>
              <a:t>Breakdown of reasons for </a:t>
            </a:r>
            <a:r>
              <a:rPr lang="en-GB">
                <a:solidFill>
                  <a:schemeClr val="accent6">
                    <a:lumMod val="75000"/>
                  </a:schemeClr>
                </a:solidFill>
              </a:rPr>
              <a:t>existing 2020 </a:t>
            </a:r>
            <a:r>
              <a:rPr lang="en-GB"/>
              <a:t>claimants. Some groups are more likely to be motivated by these factors</a:t>
            </a:r>
            <a:endParaRPr lang="en-GB">
              <a:solidFill>
                <a:schemeClr val="accent1"/>
              </a:solidFill>
            </a:endParaRPr>
          </a:p>
        </p:txBody>
      </p:sp>
      <p:sp>
        <p:nvSpPr>
          <p:cNvPr id="3" name="Slide Number Placeholder 2">
            <a:extLst>
              <a:ext uri="{FF2B5EF4-FFF2-40B4-BE49-F238E27FC236}">
                <a16:creationId xmlns:a16="http://schemas.microsoft.com/office/drawing/2014/main" id="{3B1404BA-6AA2-437D-8314-455CA083476C}"/>
              </a:ext>
            </a:extLst>
          </p:cNvPr>
          <p:cNvSpPr>
            <a:spLocks noGrp="1"/>
          </p:cNvSpPr>
          <p:nvPr>
            <p:ph type="sldNum" sz="quarter" idx="4"/>
          </p:nvPr>
        </p:nvSpPr>
        <p:spPr/>
        <p:txBody>
          <a:bodyPr/>
          <a:lstStyle/>
          <a:p>
            <a:fld id="{D61AABEC-672F-4B68-B914-690DA978312C}" type="slidenum">
              <a:rPr lang="en-GB" smtClean="0"/>
              <a:pPr/>
              <a:t>24</a:t>
            </a:fld>
            <a:r>
              <a:rPr lang="en-GB"/>
              <a:t>  </a:t>
            </a:r>
          </a:p>
        </p:txBody>
      </p:sp>
      <p:grpSp>
        <p:nvGrpSpPr>
          <p:cNvPr id="19" name="Group 18">
            <a:extLst>
              <a:ext uri="{FF2B5EF4-FFF2-40B4-BE49-F238E27FC236}">
                <a16:creationId xmlns:a16="http://schemas.microsoft.com/office/drawing/2014/main" id="{6079C2B1-6D33-431B-A1C0-C57F906C8178}"/>
              </a:ext>
            </a:extLst>
          </p:cNvPr>
          <p:cNvGrpSpPr/>
          <p:nvPr/>
        </p:nvGrpSpPr>
        <p:grpSpPr>
          <a:xfrm>
            <a:off x="449999" y="1927857"/>
            <a:ext cx="5658770" cy="3404976"/>
            <a:chOff x="437231" y="1559557"/>
            <a:chExt cx="5658770" cy="3404976"/>
          </a:xfrm>
        </p:grpSpPr>
        <p:sp>
          <p:nvSpPr>
            <p:cNvPr id="5" name="TextBox 4">
              <a:extLst>
                <a:ext uri="{FF2B5EF4-FFF2-40B4-BE49-F238E27FC236}">
                  <a16:creationId xmlns:a16="http://schemas.microsoft.com/office/drawing/2014/main" id="{9D17213A-496B-420C-B9E2-A6F73C13EFEE}"/>
                </a:ext>
              </a:extLst>
            </p:cNvPr>
            <p:cNvSpPr txBox="1"/>
            <p:nvPr/>
          </p:nvSpPr>
          <p:spPr>
            <a:xfrm>
              <a:off x="441515" y="1800717"/>
              <a:ext cx="1549556" cy="699404"/>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b="1">
                  <a:solidFill>
                    <a:schemeClr val="bg1"/>
                  </a:solidFill>
                </a:rPr>
                <a:t>Flexibility (50%)</a:t>
              </a:r>
            </a:p>
          </p:txBody>
        </p:sp>
        <p:sp>
          <p:nvSpPr>
            <p:cNvPr id="6" name="TextBox 5">
              <a:extLst>
                <a:ext uri="{FF2B5EF4-FFF2-40B4-BE49-F238E27FC236}">
                  <a16:creationId xmlns:a16="http://schemas.microsoft.com/office/drawing/2014/main" id="{0252375B-D4FD-4B75-9EE1-990E6C637935}"/>
                </a:ext>
              </a:extLst>
            </p:cNvPr>
            <p:cNvSpPr txBox="1"/>
            <p:nvPr/>
          </p:nvSpPr>
          <p:spPr>
            <a:xfrm>
              <a:off x="2450545" y="1559557"/>
              <a:ext cx="3645456" cy="637849"/>
            </a:xfrm>
            <a:prstGeom prst="rect">
              <a:avLst/>
            </a:prstGeom>
            <a:solidFill>
              <a:schemeClr val="accent6">
                <a:lumMod val="75000"/>
              </a:schemeClr>
            </a:solidFill>
          </p:spPr>
          <p:txBody>
            <a:bodyPr wrap="square" lIns="72000" tIns="72000" rIns="72000" bIns="72000" rtlCol="0">
              <a:spAutoFit/>
            </a:bodyPr>
            <a:lstStyle/>
            <a:p>
              <a:pPr>
                <a:spcBef>
                  <a:spcPts val="400"/>
                </a:spcBef>
                <a:spcAft>
                  <a:spcPts val="400"/>
                </a:spcAft>
              </a:pPr>
              <a:r>
                <a:rPr lang="en-GB" sz="1600">
                  <a:solidFill>
                    <a:schemeClr val="bg1"/>
                  </a:solidFill>
                </a:rPr>
                <a:t>Wanted more flexible hours generally (34%)</a:t>
              </a:r>
              <a:endParaRPr lang="en-GB" sz="2000">
                <a:solidFill>
                  <a:schemeClr val="bg1"/>
                </a:solidFill>
              </a:endParaRPr>
            </a:p>
          </p:txBody>
        </p:sp>
        <p:sp>
          <p:nvSpPr>
            <p:cNvPr id="7" name="TextBox 6">
              <a:extLst>
                <a:ext uri="{FF2B5EF4-FFF2-40B4-BE49-F238E27FC236}">
                  <a16:creationId xmlns:a16="http://schemas.microsoft.com/office/drawing/2014/main" id="{CA419BDB-83C4-4EB7-9F74-650289994ACE}"/>
                </a:ext>
              </a:extLst>
            </p:cNvPr>
            <p:cNvSpPr txBox="1"/>
            <p:nvPr/>
          </p:nvSpPr>
          <p:spPr>
            <a:xfrm>
              <a:off x="2450545" y="2286610"/>
              <a:ext cx="3645456" cy="884070"/>
            </a:xfrm>
            <a:prstGeom prst="rect">
              <a:avLst/>
            </a:prstGeom>
            <a:solidFill>
              <a:schemeClr val="accent6">
                <a:lumMod val="75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Wanted to be independent / wanted to be my own boss / I like the freedom / making my own decisions (34%)</a:t>
              </a:r>
            </a:p>
          </p:txBody>
        </p:sp>
        <p:cxnSp>
          <p:nvCxnSpPr>
            <p:cNvPr id="11" name="Straight Connector 10">
              <a:extLst>
                <a:ext uri="{FF2B5EF4-FFF2-40B4-BE49-F238E27FC236}">
                  <a16:creationId xmlns:a16="http://schemas.microsoft.com/office/drawing/2014/main" id="{FBDFDF53-8EF6-49AB-89AF-D6AF7075D9C5}"/>
                </a:ext>
              </a:extLst>
            </p:cNvPr>
            <p:cNvCxnSpPr>
              <a:cxnSpLocks/>
            </p:cNvCxnSpPr>
            <p:nvPr/>
          </p:nvCxnSpPr>
          <p:spPr>
            <a:xfrm flipH="1">
              <a:off x="2229369" y="1774407"/>
              <a:ext cx="11590" cy="79518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D7AA04-A7CA-4C4E-8F80-3A5B1AB82AD5}"/>
                </a:ext>
              </a:extLst>
            </p:cNvPr>
            <p:cNvCxnSpPr/>
            <p:nvPr/>
          </p:nvCxnSpPr>
          <p:spPr>
            <a:xfrm>
              <a:off x="2234609" y="2569591"/>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396401-60FA-49AA-B409-CE678F0C6F6E}"/>
                </a:ext>
              </a:extLst>
            </p:cNvPr>
            <p:cNvCxnSpPr/>
            <p:nvPr/>
          </p:nvCxnSpPr>
          <p:spPr>
            <a:xfrm>
              <a:off x="2229369" y="177173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8DA691-5BC7-4377-9F50-12851EC99C9C}"/>
                </a:ext>
              </a:extLst>
            </p:cNvPr>
            <p:cNvCxnSpPr>
              <a:cxnSpLocks/>
            </p:cNvCxnSpPr>
            <p:nvPr/>
          </p:nvCxnSpPr>
          <p:spPr>
            <a:xfrm>
              <a:off x="1987445" y="2010561"/>
              <a:ext cx="257799" cy="13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5CB569-6C1E-4012-B04E-364665DB23D0}"/>
                </a:ext>
              </a:extLst>
            </p:cNvPr>
            <p:cNvSpPr txBox="1"/>
            <p:nvPr/>
          </p:nvSpPr>
          <p:spPr>
            <a:xfrm>
              <a:off x="437231" y="3376836"/>
              <a:ext cx="1549556" cy="976403"/>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b="1"/>
                <a:t>Personal circumstances (38%)</a:t>
              </a:r>
            </a:p>
          </p:txBody>
        </p:sp>
        <p:sp>
          <p:nvSpPr>
            <p:cNvPr id="29" name="TextBox 28">
              <a:extLst>
                <a:ext uri="{FF2B5EF4-FFF2-40B4-BE49-F238E27FC236}">
                  <a16:creationId xmlns:a16="http://schemas.microsoft.com/office/drawing/2014/main" id="{F21E9A06-8FBB-4A91-A5D7-CFF333A94FE0}"/>
                </a:ext>
              </a:extLst>
            </p:cNvPr>
            <p:cNvSpPr txBox="1"/>
            <p:nvPr/>
          </p:nvSpPr>
          <p:spPr>
            <a:xfrm>
              <a:off x="2444189" y="4572905"/>
              <a:ext cx="3651807" cy="391628"/>
            </a:xfrm>
            <a:prstGeom prst="rect">
              <a:avLst/>
            </a:prstGeom>
            <a:solidFill>
              <a:schemeClr val="accent6">
                <a:lumMod val="60000"/>
                <a:lumOff val="40000"/>
              </a:schemeClr>
            </a:solidFill>
          </p:spPr>
          <p:txBody>
            <a:bodyPr wrap="square" lIns="72000" tIns="72000" rIns="72000" bIns="72000" rtlCol="0">
              <a:spAutoFit/>
            </a:bodyPr>
            <a:lstStyle/>
            <a:p>
              <a:pPr>
                <a:spcBef>
                  <a:spcPts val="400"/>
                </a:spcBef>
                <a:spcAft>
                  <a:spcPts val="400"/>
                </a:spcAft>
              </a:pPr>
              <a:r>
                <a:rPr lang="en-GB" sz="1600"/>
                <a:t>Joined the family business (2%)</a:t>
              </a:r>
            </a:p>
          </p:txBody>
        </p:sp>
        <p:sp>
          <p:nvSpPr>
            <p:cNvPr id="30" name="TextBox 29">
              <a:extLst>
                <a:ext uri="{FF2B5EF4-FFF2-40B4-BE49-F238E27FC236}">
                  <a16:creationId xmlns:a16="http://schemas.microsoft.com/office/drawing/2014/main" id="{DCAEE9EA-6E06-4B75-98B8-7F2852318466}"/>
                </a:ext>
              </a:extLst>
            </p:cNvPr>
            <p:cNvSpPr txBox="1"/>
            <p:nvPr/>
          </p:nvSpPr>
          <p:spPr>
            <a:xfrm>
              <a:off x="2444193" y="4114666"/>
              <a:ext cx="3651808" cy="391628"/>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Working around a health issue (14%)</a:t>
              </a:r>
            </a:p>
          </p:txBody>
        </p:sp>
        <p:sp>
          <p:nvSpPr>
            <p:cNvPr id="35" name="TextBox 34">
              <a:extLst>
                <a:ext uri="{FF2B5EF4-FFF2-40B4-BE49-F238E27FC236}">
                  <a16:creationId xmlns:a16="http://schemas.microsoft.com/office/drawing/2014/main" id="{B6CF8DB2-5B52-4017-A54A-0A1D31E8D320}"/>
                </a:ext>
              </a:extLst>
            </p:cNvPr>
            <p:cNvSpPr txBox="1"/>
            <p:nvPr/>
          </p:nvSpPr>
          <p:spPr>
            <a:xfrm>
              <a:off x="2445302" y="3382698"/>
              <a:ext cx="3645455" cy="637849"/>
            </a:xfrm>
            <a:prstGeom prst="rect">
              <a:avLst/>
            </a:prstGeom>
            <a:solidFill>
              <a:schemeClr val="accent6">
                <a:lumMod val="60000"/>
                <a:lumOff val="4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t>Working around childcare or other caring commitments (26%)</a:t>
              </a:r>
            </a:p>
          </p:txBody>
        </p:sp>
        <p:cxnSp>
          <p:nvCxnSpPr>
            <p:cNvPr id="31" name="Straight Connector 30">
              <a:extLst>
                <a:ext uri="{FF2B5EF4-FFF2-40B4-BE49-F238E27FC236}">
                  <a16:creationId xmlns:a16="http://schemas.microsoft.com/office/drawing/2014/main" id="{69390B1B-E1C4-4569-852C-60F99D9E8BD4}"/>
                </a:ext>
              </a:extLst>
            </p:cNvPr>
            <p:cNvCxnSpPr>
              <a:cxnSpLocks/>
            </p:cNvCxnSpPr>
            <p:nvPr/>
          </p:nvCxnSpPr>
          <p:spPr>
            <a:xfrm>
              <a:off x="2229369" y="3721685"/>
              <a:ext cx="0" cy="104396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0B3801-0953-4342-A5EA-75DDD1734976}"/>
                </a:ext>
              </a:extLst>
            </p:cNvPr>
            <p:cNvCxnSpPr/>
            <p:nvPr/>
          </p:nvCxnSpPr>
          <p:spPr>
            <a:xfrm>
              <a:off x="2223019" y="429779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06BBE4-5A56-4878-9C03-0FAB566072E4}"/>
                </a:ext>
              </a:extLst>
            </p:cNvPr>
            <p:cNvCxnSpPr/>
            <p:nvPr/>
          </p:nvCxnSpPr>
          <p:spPr>
            <a:xfrm>
              <a:off x="2230479" y="3719012"/>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4C393A1-68B8-4CC8-87E1-4CED2BF0E4E7}"/>
                </a:ext>
              </a:extLst>
            </p:cNvPr>
            <p:cNvCxnSpPr>
              <a:cxnSpLocks/>
            </p:cNvCxnSpPr>
            <p:nvPr/>
          </p:nvCxnSpPr>
          <p:spPr>
            <a:xfrm>
              <a:off x="1975855" y="3957839"/>
              <a:ext cx="257799" cy="13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C7D17C-830A-44DC-81D6-4479229002B6}"/>
                </a:ext>
              </a:extLst>
            </p:cNvPr>
            <p:cNvCxnSpPr/>
            <p:nvPr/>
          </p:nvCxnSpPr>
          <p:spPr>
            <a:xfrm>
              <a:off x="2232463" y="4754033"/>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44D88D4B-0BC6-42B3-8599-F71827A1F9B0}"/>
              </a:ext>
            </a:extLst>
          </p:cNvPr>
          <p:cNvSpPr txBox="1"/>
          <p:nvPr/>
        </p:nvSpPr>
        <p:spPr>
          <a:xfrm>
            <a:off x="450000" y="6057900"/>
            <a:ext cx="1035769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 1,404; W2: 1,407)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4B464D6C-6CB7-4443-A0B6-40288D2C1826}"/>
              </a:ext>
            </a:extLst>
          </p:cNvPr>
          <p:cNvSpPr/>
          <p:nvPr/>
        </p:nvSpPr>
        <p:spPr>
          <a:xfrm>
            <a:off x="6727140" y="1629781"/>
            <a:ext cx="4757083" cy="16636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7" name="TextBox 46">
            <a:extLst>
              <a:ext uri="{FF2B5EF4-FFF2-40B4-BE49-F238E27FC236}">
                <a16:creationId xmlns:a16="http://schemas.microsoft.com/office/drawing/2014/main" id="{FDF98D9C-33BC-4B66-BE32-3FA33EC27EFD}"/>
              </a:ext>
            </a:extLst>
          </p:cNvPr>
          <p:cNvSpPr txBox="1"/>
          <p:nvPr/>
        </p:nvSpPr>
        <p:spPr>
          <a:xfrm>
            <a:off x="7569160" y="1721769"/>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59% </a:t>
            </a:r>
            <a:r>
              <a:rPr lang="en-GB"/>
              <a:t>of 25-34 year olds</a:t>
            </a:r>
            <a:endParaRPr lang="en-GB" sz="2000"/>
          </a:p>
        </p:txBody>
      </p:sp>
      <p:sp>
        <p:nvSpPr>
          <p:cNvPr id="48" name="TextBox 47">
            <a:extLst>
              <a:ext uri="{FF2B5EF4-FFF2-40B4-BE49-F238E27FC236}">
                <a16:creationId xmlns:a16="http://schemas.microsoft.com/office/drawing/2014/main" id="{27E8F74B-B0E8-4B04-9F17-D7C1F588F4A3}"/>
              </a:ext>
            </a:extLst>
          </p:cNvPr>
          <p:cNvSpPr txBox="1"/>
          <p:nvPr/>
        </p:nvSpPr>
        <p:spPr>
          <a:xfrm>
            <a:off x="7569160" y="2245410"/>
            <a:ext cx="3831580"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55% </a:t>
            </a:r>
            <a:r>
              <a:rPr lang="en-GB"/>
              <a:t>of women</a:t>
            </a:r>
            <a:endParaRPr lang="en-GB" sz="2000"/>
          </a:p>
        </p:txBody>
      </p:sp>
      <p:sp>
        <p:nvSpPr>
          <p:cNvPr id="49" name="TextBox 48">
            <a:extLst>
              <a:ext uri="{FF2B5EF4-FFF2-40B4-BE49-F238E27FC236}">
                <a16:creationId xmlns:a16="http://schemas.microsoft.com/office/drawing/2014/main" id="{EC4D3B3A-B21D-4DB3-BC61-D2432AF63662}"/>
              </a:ext>
            </a:extLst>
          </p:cNvPr>
          <p:cNvSpPr txBox="1"/>
          <p:nvPr/>
        </p:nvSpPr>
        <p:spPr>
          <a:xfrm>
            <a:off x="7569160" y="2753950"/>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52% </a:t>
            </a:r>
            <a:r>
              <a:rPr lang="en-GB"/>
              <a:t>with children</a:t>
            </a:r>
            <a:endParaRPr lang="en-GB" sz="2000"/>
          </a:p>
        </p:txBody>
      </p:sp>
      <p:sp>
        <p:nvSpPr>
          <p:cNvPr id="8" name="Right Brace 7">
            <a:extLst>
              <a:ext uri="{FF2B5EF4-FFF2-40B4-BE49-F238E27FC236}">
                <a16:creationId xmlns:a16="http://schemas.microsoft.com/office/drawing/2014/main" id="{0FE05E94-4C8A-4AEE-946D-DAB40FAC2595}"/>
              </a:ext>
            </a:extLst>
          </p:cNvPr>
          <p:cNvSpPr/>
          <p:nvPr/>
        </p:nvSpPr>
        <p:spPr>
          <a:xfrm>
            <a:off x="6273800" y="2140034"/>
            <a:ext cx="260129" cy="1085766"/>
          </a:xfrm>
          <a:prstGeom prst="righ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Rectangle 49">
            <a:extLst>
              <a:ext uri="{FF2B5EF4-FFF2-40B4-BE49-F238E27FC236}">
                <a16:creationId xmlns:a16="http://schemas.microsoft.com/office/drawing/2014/main" id="{9CE0EFEB-2E48-49AE-A2D9-6FA03A3D61E3}"/>
              </a:ext>
            </a:extLst>
          </p:cNvPr>
          <p:cNvSpPr/>
          <p:nvPr/>
        </p:nvSpPr>
        <p:spPr>
          <a:xfrm>
            <a:off x="6727140" y="3459692"/>
            <a:ext cx="4757083" cy="2496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51" name="TextBox 50">
            <a:extLst>
              <a:ext uri="{FF2B5EF4-FFF2-40B4-BE49-F238E27FC236}">
                <a16:creationId xmlns:a16="http://schemas.microsoft.com/office/drawing/2014/main" id="{84F668AA-3CEB-4E13-A965-3F9D551CA208}"/>
              </a:ext>
            </a:extLst>
          </p:cNvPr>
          <p:cNvSpPr txBox="1"/>
          <p:nvPr/>
        </p:nvSpPr>
        <p:spPr>
          <a:xfrm>
            <a:off x="7569160" y="3555217"/>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54% </a:t>
            </a:r>
            <a:r>
              <a:rPr lang="en-GB"/>
              <a:t>of women</a:t>
            </a:r>
            <a:endParaRPr lang="en-GB" sz="2000"/>
          </a:p>
        </p:txBody>
      </p:sp>
      <p:sp>
        <p:nvSpPr>
          <p:cNvPr id="52" name="TextBox 51">
            <a:extLst>
              <a:ext uri="{FF2B5EF4-FFF2-40B4-BE49-F238E27FC236}">
                <a16:creationId xmlns:a16="http://schemas.microsoft.com/office/drawing/2014/main" id="{68F0DFA9-739C-4576-B066-B5597FEEB4C2}"/>
              </a:ext>
            </a:extLst>
          </p:cNvPr>
          <p:cNvSpPr txBox="1"/>
          <p:nvPr/>
        </p:nvSpPr>
        <p:spPr>
          <a:xfrm>
            <a:off x="7569160" y="4078858"/>
            <a:ext cx="3831580"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41% </a:t>
            </a:r>
            <a:r>
              <a:rPr lang="en-GB"/>
              <a:t>with children</a:t>
            </a:r>
            <a:endParaRPr lang="en-GB" sz="2000"/>
          </a:p>
        </p:txBody>
      </p:sp>
      <p:sp>
        <p:nvSpPr>
          <p:cNvPr id="53" name="TextBox 52">
            <a:extLst>
              <a:ext uri="{FF2B5EF4-FFF2-40B4-BE49-F238E27FC236}">
                <a16:creationId xmlns:a16="http://schemas.microsoft.com/office/drawing/2014/main" id="{22E25772-EA74-4C9B-B3FE-AFBF405A0B45}"/>
              </a:ext>
            </a:extLst>
          </p:cNvPr>
          <p:cNvSpPr txBox="1"/>
          <p:nvPr/>
        </p:nvSpPr>
        <p:spPr>
          <a:xfrm>
            <a:off x="7569160" y="4587398"/>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61% </a:t>
            </a:r>
            <a:r>
              <a:rPr lang="en-GB"/>
              <a:t>in retail and sales</a:t>
            </a:r>
            <a:endParaRPr lang="en-GB" sz="2000"/>
          </a:p>
        </p:txBody>
      </p:sp>
      <p:sp>
        <p:nvSpPr>
          <p:cNvPr id="54" name="Right Brace 53">
            <a:extLst>
              <a:ext uri="{FF2B5EF4-FFF2-40B4-BE49-F238E27FC236}">
                <a16:creationId xmlns:a16="http://schemas.microsoft.com/office/drawing/2014/main" id="{0BED201F-D9A8-41A2-96E2-E626D4A27DB6}"/>
              </a:ext>
            </a:extLst>
          </p:cNvPr>
          <p:cNvSpPr/>
          <p:nvPr/>
        </p:nvSpPr>
        <p:spPr>
          <a:xfrm>
            <a:off x="6274400" y="4047028"/>
            <a:ext cx="260129" cy="1085766"/>
          </a:xfrm>
          <a:prstGeom prst="righ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a:extLst>
              <a:ext uri="{FF2B5EF4-FFF2-40B4-BE49-F238E27FC236}">
                <a16:creationId xmlns:a16="http://schemas.microsoft.com/office/drawing/2014/main" id="{5BADE0C0-A838-4884-8DB1-88EDBF356519}"/>
              </a:ext>
            </a:extLst>
          </p:cNvPr>
          <p:cNvSpPr txBox="1"/>
          <p:nvPr/>
        </p:nvSpPr>
        <p:spPr>
          <a:xfrm>
            <a:off x="7569160" y="5082193"/>
            <a:ext cx="3733442"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50% </a:t>
            </a:r>
            <a:r>
              <a:rPr lang="en-GB"/>
              <a:t>in social care, health care, education and childcare</a:t>
            </a:r>
            <a:endParaRPr lang="en-GB" sz="2000"/>
          </a:p>
        </p:txBody>
      </p:sp>
    </p:spTree>
    <p:extLst>
      <p:ext uri="{BB962C8B-B14F-4D97-AF65-F5344CB8AC3E}">
        <p14:creationId xmlns:p14="http://schemas.microsoft.com/office/powerpoint/2010/main" val="23002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D4B8-D7C7-452A-8E20-8D0C4406D1E4}"/>
              </a:ext>
            </a:extLst>
          </p:cNvPr>
          <p:cNvSpPr>
            <a:spLocks noGrp="1"/>
          </p:cNvSpPr>
          <p:nvPr>
            <p:ph type="title"/>
          </p:nvPr>
        </p:nvSpPr>
        <p:spPr>
          <a:xfrm>
            <a:off x="449999" y="397170"/>
            <a:ext cx="11299089" cy="775597"/>
          </a:xfrm>
        </p:spPr>
        <p:txBody>
          <a:bodyPr/>
          <a:lstStyle/>
          <a:p>
            <a:r>
              <a:rPr lang="en-GB"/>
              <a:t>Breakdown of reasons for </a:t>
            </a:r>
            <a:r>
              <a:rPr lang="en-GB">
                <a:solidFill>
                  <a:schemeClr val="bg2"/>
                </a:solidFill>
              </a:rPr>
              <a:t>new 2020 </a:t>
            </a:r>
            <a:r>
              <a:rPr lang="en-GB"/>
              <a:t>claimants</a:t>
            </a:r>
            <a:r>
              <a:rPr lang="en-GB">
                <a:solidFill>
                  <a:schemeClr val="accent1"/>
                </a:solidFill>
              </a:rPr>
              <a:t>. </a:t>
            </a:r>
            <a:r>
              <a:rPr lang="en-GB"/>
              <a:t>Again, some groups are more likely to be influenced</a:t>
            </a:r>
          </a:p>
        </p:txBody>
      </p:sp>
      <p:sp>
        <p:nvSpPr>
          <p:cNvPr id="3" name="Slide Number Placeholder 2">
            <a:extLst>
              <a:ext uri="{FF2B5EF4-FFF2-40B4-BE49-F238E27FC236}">
                <a16:creationId xmlns:a16="http://schemas.microsoft.com/office/drawing/2014/main" id="{3B1404BA-6AA2-437D-8314-455CA083476C}"/>
              </a:ext>
            </a:extLst>
          </p:cNvPr>
          <p:cNvSpPr>
            <a:spLocks noGrp="1"/>
          </p:cNvSpPr>
          <p:nvPr>
            <p:ph type="sldNum" sz="quarter" idx="4"/>
          </p:nvPr>
        </p:nvSpPr>
        <p:spPr/>
        <p:txBody>
          <a:bodyPr/>
          <a:lstStyle/>
          <a:p>
            <a:fld id="{D61AABEC-672F-4B68-B914-690DA978312C}" type="slidenum">
              <a:rPr lang="en-GB" smtClean="0"/>
              <a:pPr/>
              <a:t>25</a:t>
            </a:fld>
            <a:r>
              <a:rPr lang="en-GB"/>
              <a:t>  </a:t>
            </a:r>
          </a:p>
        </p:txBody>
      </p:sp>
      <p:grpSp>
        <p:nvGrpSpPr>
          <p:cNvPr id="81" name="Group 80">
            <a:extLst>
              <a:ext uri="{FF2B5EF4-FFF2-40B4-BE49-F238E27FC236}">
                <a16:creationId xmlns:a16="http://schemas.microsoft.com/office/drawing/2014/main" id="{205BDB8A-503C-42C6-8657-832FE0F6B5EB}"/>
              </a:ext>
            </a:extLst>
          </p:cNvPr>
          <p:cNvGrpSpPr/>
          <p:nvPr/>
        </p:nvGrpSpPr>
        <p:grpSpPr>
          <a:xfrm>
            <a:off x="529115" y="1905108"/>
            <a:ext cx="5661202" cy="3176482"/>
            <a:chOff x="437231" y="1512533"/>
            <a:chExt cx="5661202" cy="3176482"/>
          </a:xfrm>
        </p:grpSpPr>
        <p:sp>
          <p:nvSpPr>
            <p:cNvPr id="82" name="TextBox 81">
              <a:extLst>
                <a:ext uri="{FF2B5EF4-FFF2-40B4-BE49-F238E27FC236}">
                  <a16:creationId xmlns:a16="http://schemas.microsoft.com/office/drawing/2014/main" id="{54089BB8-AA82-4EB9-84DE-369214FCEF3D}"/>
                </a:ext>
              </a:extLst>
            </p:cNvPr>
            <p:cNvSpPr txBox="1"/>
            <p:nvPr/>
          </p:nvSpPr>
          <p:spPr>
            <a:xfrm>
              <a:off x="441515" y="1800717"/>
              <a:ext cx="1549556" cy="699404"/>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b="1">
                  <a:solidFill>
                    <a:schemeClr val="bg1"/>
                  </a:solidFill>
                </a:rPr>
                <a:t>Flexibility (48%)</a:t>
              </a:r>
            </a:p>
          </p:txBody>
        </p:sp>
        <p:sp>
          <p:nvSpPr>
            <p:cNvPr id="83" name="TextBox 82">
              <a:extLst>
                <a:ext uri="{FF2B5EF4-FFF2-40B4-BE49-F238E27FC236}">
                  <a16:creationId xmlns:a16="http://schemas.microsoft.com/office/drawing/2014/main" id="{146AC5E7-5C2F-462A-8D25-7DBF66EEC452}"/>
                </a:ext>
              </a:extLst>
            </p:cNvPr>
            <p:cNvSpPr txBox="1"/>
            <p:nvPr/>
          </p:nvSpPr>
          <p:spPr>
            <a:xfrm>
              <a:off x="2452977" y="2537324"/>
              <a:ext cx="3645456" cy="637849"/>
            </a:xfrm>
            <a:prstGeom prst="rect">
              <a:avLst/>
            </a:prstGeom>
            <a:solidFill>
              <a:schemeClr val="bg2"/>
            </a:solidFill>
          </p:spPr>
          <p:txBody>
            <a:bodyPr wrap="square" lIns="72000" tIns="72000" rIns="72000" bIns="72000" rtlCol="0">
              <a:spAutoFit/>
            </a:bodyPr>
            <a:lstStyle/>
            <a:p>
              <a:pPr>
                <a:spcBef>
                  <a:spcPts val="400"/>
                </a:spcBef>
                <a:spcAft>
                  <a:spcPts val="400"/>
                </a:spcAft>
              </a:pPr>
              <a:r>
                <a:rPr lang="en-GB" sz="1600">
                  <a:solidFill>
                    <a:schemeClr val="bg1"/>
                  </a:solidFill>
                </a:rPr>
                <a:t>Wanted more flexible hours generally (32%)</a:t>
              </a:r>
              <a:endParaRPr lang="en-GB" sz="2000">
                <a:solidFill>
                  <a:schemeClr val="bg1"/>
                </a:solidFill>
              </a:endParaRPr>
            </a:p>
          </p:txBody>
        </p:sp>
        <p:sp>
          <p:nvSpPr>
            <p:cNvPr id="84" name="TextBox 83">
              <a:extLst>
                <a:ext uri="{FF2B5EF4-FFF2-40B4-BE49-F238E27FC236}">
                  <a16:creationId xmlns:a16="http://schemas.microsoft.com/office/drawing/2014/main" id="{B506069A-4FDF-4283-BF9F-54DF5A3A668F}"/>
                </a:ext>
              </a:extLst>
            </p:cNvPr>
            <p:cNvSpPr txBox="1"/>
            <p:nvPr/>
          </p:nvSpPr>
          <p:spPr>
            <a:xfrm>
              <a:off x="2452555" y="1512533"/>
              <a:ext cx="3645456" cy="884070"/>
            </a:xfrm>
            <a:prstGeom prst="rect">
              <a:avLst/>
            </a:prstGeom>
            <a:solidFill>
              <a:schemeClr val="bg2"/>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schemeClr val="bg1"/>
                  </a:solidFill>
                </a:rPr>
                <a:t>Wanted to be independent / wanted to be my own boss / I like the freedom / making my own decisions (36%)</a:t>
              </a:r>
            </a:p>
          </p:txBody>
        </p:sp>
        <p:cxnSp>
          <p:nvCxnSpPr>
            <p:cNvPr id="85" name="Straight Connector 84">
              <a:extLst>
                <a:ext uri="{FF2B5EF4-FFF2-40B4-BE49-F238E27FC236}">
                  <a16:creationId xmlns:a16="http://schemas.microsoft.com/office/drawing/2014/main" id="{63E4EA77-B363-4616-B053-D78C95B61A8E}"/>
                </a:ext>
              </a:extLst>
            </p:cNvPr>
            <p:cNvCxnSpPr>
              <a:cxnSpLocks/>
            </p:cNvCxnSpPr>
            <p:nvPr/>
          </p:nvCxnSpPr>
          <p:spPr>
            <a:xfrm flipH="1">
              <a:off x="2229369" y="1774407"/>
              <a:ext cx="11590" cy="79518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10F60B0-FE7D-49D5-80A8-CE46F359ABA9}"/>
                </a:ext>
              </a:extLst>
            </p:cNvPr>
            <p:cNvCxnSpPr/>
            <p:nvPr/>
          </p:nvCxnSpPr>
          <p:spPr>
            <a:xfrm>
              <a:off x="2234609" y="2569591"/>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59249A8-3A27-4DDC-8009-71D007EE59B1}"/>
                </a:ext>
              </a:extLst>
            </p:cNvPr>
            <p:cNvCxnSpPr/>
            <p:nvPr/>
          </p:nvCxnSpPr>
          <p:spPr>
            <a:xfrm>
              <a:off x="2229369" y="177173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278D6F-6EC1-4E16-873F-F1D5EC839EC9}"/>
                </a:ext>
              </a:extLst>
            </p:cNvPr>
            <p:cNvCxnSpPr>
              <a:cxnSpLocks/>
            </p:cNvCxnSpPr>
            <p:nvPr/>
          </p:nvCxnSpPr>
          <p:spPr>
            <a:xfrm>
              <a:off x="1987445" y="2010561"/>
              <a:ext cx="257799" cy="13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03228A3-E3D7-4F03-B288-A7C924E615D3}"/>
                </a:ext>
              </a:extLst>
            </p:cNvPr>
            <p:cNvSpPr txBox="1"/>
            <p:nvPr/>
          </p:nvSpPr>
          <p:spPr>
            <a:xfrm>
              <a:off x="437231" y="3348261"/>
              <a:ext cx="1549556" cy="976403"/>
            </a:xfrm>
            <a:prstGeom prst="rect">
              <a:avLst/>
            </a:prstGeom>
            <a:solidFill>
              <a:schemeClr val="bg2">
                <a:lumMod val="40000"/>
                <a:lumOff val="60000"/>
              </a:schemeClr>
            </a:solidFill>
          </p:spPr>
          <p:txBody>
            <a:bodyPr wrap="square" lIns="72000" tIns="72000" rIns="72000" bIns="72000" rtlCol="0">
              <a:spAutoFit/>
            </a:bodyPr>
            <a:lstStyle>
              <a:defPPr>
                <a:defRPr lang="fr-FR"/>
              </a:defPPr>
              <a:lvl1pPr>
                <a:spcBef>
                  <a:spcPts val="400"/>
                </a:spcBef>
                <a:spcAft>
                  <a:spcPts val="400"/>
                </a:spcAft>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To do with line of work (37%)  </a:t>
              </a:r>
            </a:p>
          </p:txBody>
        </p:sp>
        <p:sp>
          <p:nvSpPr>
            <p:cNvPr id="91" name="TextBox 90">
              <a:extLst>
                <a:ext uri="{FF2B5EF4-FFF2-40B4-BE49-F238E27FC236}">
                  <a16:creationId xmlns:a16="http://schemas.microsoft.com/office/drawing/2014/main" id="{0D5D728A-5FFD-4962-9155-563DDBC0D29D}"/>
                </a:ext>
              </a:extLst>
            </p:cNvPr>
            <p:cNvSpPr txBox="1"/>
            <p:nvPr/>
          </p:nvSpPr>
          <p:spPr>
            <a:xfrm>
              <a:off x="2444193" y="4051166"/>
              <a:ext cx="3651808" cy="637849"/>
            </a:xfrm>
            <a:prstGeom prst="rect">
              <a:avLst/>
            </a:prstGeom>
            <a:solidFill>
              <a:schemeClr val="bg2">
                <a:lumMod val="40000"/>
                <a:lumOff val="60000"/>
              </a:schemeClr>
            </a:solidFill>
          </p:spPr>
          <p:txBody>
            <a:bodyPr wrap="square" lIns="72000" tIns="72000" rIns="72000" bIns="72000" rtlCol="0">
              <a:spAutoFit/>
            </a:bodyPr>
            <a:lstStyle>
              <a:defPPr>
                <a:defRPr lang="fr-FR"/>
              </a:defPPr>
              <a:lvl1pPr>
                <a:spcBef>
                  <a:spcPts val="400"/>
                </a:spcBef>
                <a:spcAft>
                  <a:spcPts val="400"/>
                </a:spcAft>
              </a:lvl1pPr>
            </a:lstStyle>
            <a:p>
              <a:pPr lvl="0">
                <a:defRPr/>
              </a:pPr>
              <a:r>
                <a:rPr lang="en-GB" sz="1600">
                  <a:solidFill>
                    <a:prstClr val="black"/>
                  </a:solidFill>
                </a:rPr>
                <a:t>My boss prefers me to be self-employed (3%)</a:t>
              </a:r>
            </a:p>
          </p:txBody>
        </p:sp>
        <p:sp>
          <p:nvSpPr>
            <p:cNvPr id="92" name="TextBox 91">
              <a:extLst>
                <a:ext uri="{FF2B5EF4-FFF2-40B4-BE49-F238E27FC236}">
                  <a16:creationId xmlns:a16="http://schemas.microsoft.com/office/drawing/2014/main" id="{1A5D3E83-5FB8-409B-A5A1-ADBA4F820A24}"/>
                </a:ext>
              </a:extLst>
            </p:cNvPr>
            <p:cNvSpPr txBox="1"/>
            <p:nvPr/>
          </p:nvSpPr>
          <p:spPr>
            <a:xfrm>
              <a:off x="2445302" y="3547798"/>
              <a:ext cx="3645455" cy="391628"/>
            </a:xfrm>
            <a:prstGeom prst="rect">
              <a:avLst/>
            </a:prstGeom>
            <a:solidFill>
              <a:schemeClr val="bg2">
                <a:lumMod val="40000"/>
                <a:lumOff val="60000"/>
              </a:schemeClr>
            </a:solidFill>
          </p:spPr>
          <p:txBody>
            <a:bodyPr wrap="square" lIns="72000" tIns="72000" rIns="72000" bIns="72000" rtlCol="0">
              <a:spAutoFit/>
            </a:bodyPr>
            <a:lstStyle>
              <a:defPPr>
                <a:defRPr lang="fr-FR"/>
              </a:defPPr>
              <a:lvl1pPr>
                <a:spcBef>
                  <a:spcPts val="400"/>
                </a:spcBef>
                <a:spcAft>
                  <a:spcPts val="400"/>
                </a:spcAft>
              </a:lvl1pPr>
            </a:lstStyle>
            <a:p>
              <a:r>
                <a:rPr lang="en-GB" sz="1600">
                  <a:solidFill>
                    <a:prstClr val="black"/>
                  </a:solidFill>
                </a:rPr>
                <a:t>It’s normal for my line of work (35%)</a:t>
              </a:r>
            </a:p>
          </p:txBody>
        </p:sp>
        <p:cxnSp>
          <p:nvCxnSpPr>
            <p:cNvPr id="93" name="Straight Connector 92">
              <a:extLst>
                <a:ext uri="{FF2B5EF4-FFF2-40B4-BE49-F238E27FC236}">
                  <a16:creationId xmlns:a16="http://schemas.microsoft.com/office/drawing/2014/main" id="{586211DE-CDD3-47B2-9393-60D94A6D0B80}"/>
                </a:ext>
              </a:extLst>
            </p:cNvPr>
            <p:cNvCxnSpPr>
              <a:cxnSpLocks/>
            </p:cNvCxnSpPr>
            <p:nvPr/>
          </p:nvCxnSpPr>
          <p:spPr>
            <a:xfrm flipH="1">
              <a:off x="2223019" y="3721685"/>
              <a:ext cx="6350" cy="57610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57B8069-C540-4E66-A7B1-9FF2E58F3996}"/>
                </a:ext>
              </a:extLst>
            </p:cNvPr>
            <p:cNvCxnSpPr/>
            <p:nvPr/>
          </p:nvCxnSpPr>
          <p:spPr>
            <a:xfrm>
              <a:off x="2223019" y="4297794"/>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330D537-5214-4F70-BA47-02414F6EE5D4}"/>
                </a:ext>
              </a:extLst>
            </p:cNvPr>
            <p:cNvCxnSpPr/>
            <p:nvPr/>
          </p:nvCxnSpPr>
          <p:spPr>
            <a:xfrm>
              <a:off x="2230479" y="3719012"/>
              <a:ext cx="215933" cy="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4020DD2-1528-4D13-8312-A8062501AA13}"/>
                </a:ext>
              </a:extLst>
            </p:cNvPr>
            <p:cNvCxnSpPr>
              <a:cxnSpLocks/>
            </p:cNvCxnSpPr>
            <p:nvPr/>
          </p:nvCxnSpPr>
          <p:spPr>
            <a:xfrm>
              <a:off x="1975855" y="3957839"/>
              <a:ext cx="257799" cy="13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44D88D4B-0BC6-42B3-8599-F71827A1F9B0}"/>
              </a:ext>
            </a:extLst>
          </p:cNvPr>
          <p:cNvSpPr txBox="1"/>
          <p:nvPr/>
        </p:nvSpPr>
        <p:spPr>
          <a:xfrm>
            <a:off x="450000" y="6057900"/>
            <a:ext cx="1035769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 1,325; W2: 1,328)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D890AE9C-85E1-44DD-BEE2-2E6D2170B0C3}"/>
              </a:ext>
            </a:extLst>
          </p:cNvPr>
          <p:cNvSpPr/>
          <p:nvPr/>
        </p:nvSpPr>
        <p:spPr>
          <a:xfrm>
            <a:off x="6727140" y="1934581"/>
            <a:ext cx="4757083" cy="12574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F1380DAD-3964-4578-9F9D-08404FB5BC1D}"/>
              </a:ext>
            </a:extLst>
          </p:cNvPr>
          <p:cNvSpPr txBox="1"/>
          <p:nvPr/>
        </p:nvSpPr>
        <p:spPr>
          <a:xfrm>
            <a:off x="7569160" y="2002729"/>
            <a:ext cx="3733442"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56%</a:t>
            </a:r>
            <a:r>
              <a:rPr lang="en-GB" sz="2800" b="1">
                <a:solidFill>
                  <a:schemeClr val="accent6">
                    <a:lumMod val="75000"/>
                  </a:schemeClr>
                </a:solidFill>
              </a:rPr>
              <a:t> </a:t>
            </a:r>
            <a:r>
              <a:rPr lang="en-GB"/>
              <a:t>in self-employment for 2-5 years</a:t>
            </a:r>
            <a:endParaRPr lang="en-GB" sz="2000"/>
          </a:p>
        </p:txBody>
      </p:sp>
      <p:sp>
        <p:nvSpPr>
          <p:cNvPr id="47" name="TextBox 46">
            <a:extLst>
              <a:ext uri="{FF2B5EF4-FFF2-40B4-BE49-F238E27FC236}">
                <a16:creationId xmlns:a16="http://schemas.microsoft.com/office/drawing/2014/main" id="{AF64EB04-7228-4C2D-A97E-98DCD5E16F98}"/>
              </a:ext>
            </a:extLst>
          </p:cNvPr>
          <p:cNvSpPr txBox="1"/>
          <p:nvPr/>
        </p:nvSpPr>
        <p:spPr>
          <a:xfrm>
            <a:off x="7569160" y="2688090"/>
            <a:ext cx="3831580" cy="430887"/>
          </a:xfrm>
          <a:prstGeom prst="rect">
            <a:avLst/>
          </a:prstGeom>
          <a:noFill/>
        </p:spPr>
        <p:txBody>
          <a:bodyPr wrap="square" lIns="0" tIns="0" rIns="0" bIns="0" rtlCol="0">
            <a:spAutoFit/>
          </a:bodyPr>
          <a:lstStyle/>
          <a:p>
            <a:pPr>
              <a:spcBef>
                <a:spcPts val="400"/>
              </a:spcBef>
              <a:spcAft>
                <a:spcPts val="400"/>
              </a:spcAft>
            </a:pPr>
            <a:r>
              <a:rPr lang="en-GB" sz="2800" b="1" dirty="0">
                <a:solidFill>
                  <a:schemeClr val="bg2"/>
                </a:solidFill>
              </a:rPr>
              <a:t>53</a:t>
            </a:r>
            <a:r>
              <a:rPr lang="en-GB" sz="2800" b="1">
                <a:solidFill>
                  <a:schemeClr val="bg2"/>
                </a:solidFill>
              </a:rPr>
              <a:t>%</a:t>
            </a:r>
            <a:r>
              <a:rPr lang="en-GB" sz="2800" b="1">
                <a:solidFill>
                  <a:schemeClr val="accent6">
                    <a:lumMod val="75000"/>
                  </a:schemeClr>
                </a:solidFill>
              </a:rPr>
              <a:t> </a:t>
            </a:r>
            <a:r>
              <a:rPr lang="en-GB"/>
              <a:t>with </a:t>
            </a:r>
            <a:r>
              <a:rPr lang="en-GB" dirty="0"/>
              <a:t>children</a:t>
            </a:r>
            <a:endParaRPr lang="en-GB" sz="2000" dirty="0"/>
          </a:p>
        </p:txBody>
      </p:sp>
      <p:sp>
        <p:nvSpPr>
          <p:cNvPr id="49" name="Right Brace 48">
            <a:extLst>
              <a:ext uri="{FF2B5EF4-FFF2-40B4-BE49-F238E27FC236}">
                <a16:creationId xmlns:a16="http://schemas.microsoft.com/office/drawing/2014/main" id="{CBDD08E9-CAA8-4171-BF4B-059038278C1E}"/>
              </a:ext>
            </a:extLst>
          </p:cNvPr>
          <p:cNvSpPr/>
          <p:nvPr/>
        </p:nvSpPr>
        <p:spPr>
          <a:xfrm>
            <a:off x="6273800" y="2140034"/>
            <a:ext cx="260129" cy="1085766"/>
          </a:xfrm>
          <a:prstGeom prst="righ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Rectangle 49">
            <a:extLst>
              <a:ext uri="{FF2B5EF4-FFF2-40B4-BE49-F238E27FC236}">
                <a16:creationId xmlns:a16="http://schemas.microsoft.com/office/drawing/2014/main" id="{46C027C1-E54F-4BF0-B7E7-E4C8506525E3}"/>
              </a:ext>
            </a:extLst>
          </p:cNvPr>
          <p:cNvSpPr/>
          <p:nvPr/>
        </p:nvSpPr>
        <p:spPr>
          <a:xfrm>
            <a:off x="6727140" y="3459692"/>
            <a:ext cx="4757083" cy="217570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51" name="TextBox 50">
            <a:extLst>
              <a:ext uri="{FF2B5EF4-FFF2-40B4-BE49-F238E27FC236}">
                <a16:creationId xmlns:a16="http://schemas.microsoft.com/office/drawing/2014/main" id="{C4027626-37D6-4052-AE1F-9828B4202767}"/>
              </a:ext>
            </a:extLst>
          </p:cNvPr>
          <p:cNvSpPr txBox="1"/>
          <p:nvPr/>
        </p:nvSpPr>
        <p:spPr>
          <a:xfrm>
            <a:off x="7569160" y="3555217"/>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42%</a:t>
            </a:r>
            <a:r>
              <a:rPr lang="en-GB" sz="2800" b="1">
                <a:solidFill>
                  <a:schemeClr val="accent6">
                    <a:lumMod val="75000"/>
                  </a:schemeClr>
                </a:solidFill>
              </a:rPr>
              <a:t> </a:t>
            </a:r>
            <a:r>
              <a:rPr lang="en-GB"/>
              <a:t>without children</a:t>
            </a:r>
            <a:endParaRPr lang="en-GB" sz="2000"/>
          </a:p>
        </p:txBody>
      </p:sp>
      <p:sp>
        <p:nvSpPr>
          <p:cNvPr id="52" name="TextBox 51">
            <a:extLst>
              <a:ext uri="{FF2B5EF4-FFF2-40B4-BE49-F238E27FC236}">
                <a16:creationId xmlns:a16="http://schemas.microsoft.com/office/drawing/2014/main" id="{EB81B4F3-9E64-4D19-8A0E-384CE058DE59}"/>
              </a:ext>
            </a:extLst>
          </p:cNvPr>
          <p:cNvSpPr txBox="1"/>
          <p:nvPr/>
        </p:nvSpPr>
        <p:spPr>
          <a:xfrm>
            <a:off x="7569160" y="4078858"/>
            <a:ext cx="3831580"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47%</a:t>
            </a:r>
            <a:r>
              <a:rPr lang="en-GB" sz="2800" b="1">
                <a:solidFill>
                  <a:schemeClr val="accent6">
                    <a:lumMod val="75000"/>
                  </a:schemeClr>
                </a:solidFill>
              </a:rPr>
              <a:t> </a:t>
            </a:r>
            <a:r>
              <a:rPr lang="en-GB"/>
              <a:t>of freelancers</a:t>
            </a:r>
          </a:p>
        </p:txBody>
      </p:sp>
      <p:sp>
        <p:nvSpPr>
          <p:cNvPr id="53" name="TextBox 52">
            <a:extLst>
              <a:ext uri="{FF2B5EF4-FFF2-40B4-BE49-F238E27FC236}">
                <a16:creationId xmlns:a16="http://schemas.microsoft.com/office/drawing/2014/main" id="{96C44E8E-9649-4BEF-8940-D23424532EAC}"/>
              </a:ext>
            </a:extLst>
          </p:cNvPr>
          <p:cNvSpPr txBox="1"/>
          <p:nvPr/>
        </p:nvSpPr>
        <p:spPr>
          <a:xfrm>
            <a:off x="7569160" y="4587398"/>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43%</a:t>
            </a:r>
            <a:r>
              <a:rPr lang="en-GB" sz="2800" b="1">
                <a:solidFill>
                  <a:schemeClr val="accent6">
                    <a:lumMod val="75000"/>
                  </a:schemeClr>
                </a:solidFill>
              </a:rPr>
              <a:t> </a:t>
            </a:r>
            <a:r>
              <a:rPr lang="en-GB"/>
              <a:t>of subcontractors</a:t>
            </a:r>
            <a:endParaRPr lang="en-GB" sz="2000"/>
          </a:p>
        </p:txBody>
      </p:sp>
      <p:sp>
        <p:nvSpPr>
          <p:cNvPr id="54" name="Right Brace 53">
            <a:extLst>
              <a:ext uri="{FF2B5EF4-FFF2-40B4-BE49-F238E27FC236}">
                <a16:creationId xmlns:a16="http://schemas.microsoft.com/office/drawing/2014/main" id="{69AA91C3-5743-44E7-B941-34CD03BB245B}"/>
              </a:ext>
            </a:extLst>
          </p:cNvPr>
          <p:cNvSpPr/>
          <p:nvPr/>
        </p:nvSpPr>
        <p:spPr>
          <a:xfrm>
            <a:off x="6273800" y="4047028"/>
            <a:ext cx="260729" cy="931730"/>
          </a:xfrm>
          <a:prstGeom prst="righ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a:extLst>
              <a:ext uri="{FF2B5EF4-FFF2-40B4-BE49-F238E27FC236}">
                <a16:creationId xmlns:a16="http://schemas.microsoft.com/office/drawing/2014/main" id="{5BBC2124-3BD7-4C90-9875-9D43DA84F4A6}"/>
              </a:ext>
            </a:extLst>
          </p:cNvPr>
          <p:cNvSpPr txBox="1"/>
          <p:nvPr/>
        </p:nvSpPr>
        <p:spPr>
          <a:xfrm>
            <a:off x="7569160" y="5082193"/>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69%</a:t>
            </a:r>
            <a:r>
              <a:rPr lang="en-GB" sz="2800" b="1">
                <a:solidFill>
                  <a:schemeClr val="accent6">
                    <a:lumMod val="75000"/>
                  </a:schemeClr>
                </a:solidFill>
              </a:rPr>
              <a:t> </a:t>
            </a:r>
            <a:r>
              <a:rPr lang="en-GB"/>
              <a:t>in media, telecoms and arts</a:t>
            </a:r>
            <a:endParaRPr lang="en-GB" sz="2000"/>
          </a:p>
        </p:txBody>
      </p:sp>
    </p:spTree>
    <p:extLst>
      <p:ext uri="{BB962C8B-B14F-4D97-AF65-F5344CB8AC3E}">
        <p14:creationId xmlns:p14="http://schemas.microsoft.com/office/powerpoint/2010/main" val="31572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958227" cy="775597"/>
          </a:xfrm>
        </p:spPr>
        <p:txBody>
          <a:bodyPr/>
          <a:lstStyle/>
          <a:p>
            <a:r>
              <a:rPr lang="en-GB"/>
              <a:t>Qualitative findings showed there are similarities in the core reasons the self-employed choose the work they do</a:t>
            </a:r>
          </a:p>
        </p:txBody>
      </p:sp>
      <p:sp>
        <p:nvSpPr>
          <p:cNvPr id="7" name="Rectangle 6">
            <a:extLst>
              <a:ext uri="{FF2B5EF4-FFF2-40B4-BE49-F238E27FC236}">
                <a16:creationId xmlns:a16="http://schemas.microsoft.com/office/drawing/2014/main" id="{48F1BFD6-9049-4EF3-974E-37A76032CC93}"/>
              </a:ext>
            </a:extLst>
          </p:cNvPr>
          <p:cNvSpPr/>
          <p:nvPr/>
        </p:nvSpPr>
        <p:spPr>
          <a:xfrm>
            <a:off x="926250" y="1784350"/>
            <a:ext cx="4991950" cy="1796634"/>
          </a:xfrm>
          <a:prstGeom prst="rect">
            <a:avLst/>
          </a:prstGeom>
          <a:solidFill>
            <a:srgbClr val="E8E8E8"/>
          </a:solidFill>
          <a:ln>
            <a:noFill/>
          </a:ln>
          <a:effectLst>
            <a:outerShdw dist="76200" dir="10800000" algn="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8" name="Rectangle 7">
            <a:extLst>
              <a:ext uri="{FF2B5EF4-FFF2-40B4-BE49-F238E27FC236}">
                <a16:creationId xmlns:a16="http://schemas.microsoft.com/office/drawing/2014/main" id="{5A0328D6-F8E9-4815-8E38-0AE746100A90}"/>
              </a:ext>
            </a:extLst>
          </p:cNvPr>
          <p:cNvSpPr/>
          <p:nvPr/>
        </p:nvSpPr>
        <p:spPr>
          <a:xfrm>
            <a:off x="6286500" y="1784350"/>
            <a:ext cx="4991950" cy="1796634"/>
          </a:xfrm>
          <a:prstGeom prst="rect">
            <a:avLst/>
          </a:prstGeom>
          <a:solidFill>
            <a:srgbClr val="E8E8E8"/>
          </a:solidFill>
          <a:ln>
            <a:noFill/>
          </a:ln>
          <a:effectLst>
            <a:outerShdw dist="76200" dir="10800000" algn="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a:solidFill>
                <a:schemeClr val="tx1"/>
              </a:solidFill>
            </a:endParaRPr>
          </a:p>
        </p:txBody>
      </p:sp>
      <p:sp>
        <p:nvSpPr>
          <p:cNvPr id="9" name="Rectangle 8">
            <a:extLst>
              <a:ext uri="{FF2B5EF4-FFF2-40B4-BE49-F238E27FC236}">
                <a16:creationId xmlns:a16="http://schemas.microsoft.com/office/drawing/2014/main" id="{B45B050F-E192-4A15-A2A7-A3B05105AE83}"/>
              </a:ext>
            </a:extLst>
          </p:cNvPr>
          <p:cNvSpPr/>
          <p:nvPr/>
        </p:nvSpPr>
        <p:spPr>
          <a:xfrm>
            <a:off x="913480" y="3854866"/>
            <a:ext cx="4991950" cy="1796634"/>
          </a:xfrm>
          <a:prstGeom prst="rect">
            <a:avLst/>
          </a:prstGeom>
          <a:solidFill>
            <a:srgbClr val="E8E8E8"/>
          </a:solidFill>
          <a:ln>
            <a:noFill/>
          </a:ln>
          <a:effectLst>
            <a:outerShdw dist="76200" dir="10800000" algn="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a:solidFill>
                <a:schemeClr val="tx1"/>
              </a:solidFill>
            </a:endParaRPr>
          </a:p>
        </p:txBody>
      </p:sp>
      <p:sp>
        <p:nvSpPr>
          <p:cNvPr id="10" name="Rectangle 9">
            <a:extLst>
              <a:ext uri="{FF2B5EF4-FFF2-40B4-BE49-F238E27FC236}">
                <a16:creationId xmlns:a16="http://schemas.microsoft.com/office/drawing/2014/main" id="{E1DC61A5-0CBE-4C6D-AF5C-8F187D0F283D}"/>
              </a:ext>
            </a:extLst>
          </p:cNvPr>
          <p:cNvSpPr/>
          <p:nvPr/>
        </p:nvSpPr>
        <p:spPr>
          <a:xfrm>
            <a:off x="6273730" y="3854866"/>
            <a:ext cx="4991950" cy="179663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cxnSp>
        <p:nvCxnSpPr>
          <p:cNvPr id="11" name="Straight Connector 10">
            <a:extLst>
              <a:ext uri="{FF2B5EF4-FFF2-40B4-BE49-F238E27FC236}">
                <a16:creationId xmlns:a16="http://schemas.microsoft.com/office/drawing/2014/main" id="{36B2FE09-5C6C-4FC8-A0C5-8CCCBE0ECAF4}"/>
              </a:ext>
            </a:extLst>
          </p:cNvPr>
          <p:cNvCxnSpPr/>
          <p:nvPr/>
        </p:nvCxnSpPr>
        <p:spPr>
          <a:xfrm>
            <a:off x="6066972" y="1784350"/>
            <a:ext cx="0" cy="386715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AC043E-8D73-4D2C-B37A-2DEAEC71ABB0}"/>
              </a:ext>
            </a:extLst>
          </p:cNvPr>
          <p:cNvCxnSpPr>
            <a:cxnSpLocks/>
          </p:cNvCxnSpPr>
          <p:nvPr/>
        </p:nvCxnSpPr>
        <p:spPr>
          <a:xfrm>
            <a:off x="913480" y="3708400"/>
            <a:ext cx="103522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D87941-86EE-455C-A7F6-1706AEEA32EB}"/>
              </a:ext>
            </a:extLst>
          </p:cNvPr>
          <p:cNvSpPr txBox="1"/>
          <p:nvPr/>
        </p:nvSpPr>
        <p:spPr>
          <a:xfrm>
            <a:off x="1157288" y="1903372"/>
            <a:ext cx="4611052" cy="249812"/>
          </a:xfrm>
          <a:prstGeom prst="rect">
            <a:avLst/>
          </a:prstGeom>
          <a:noFill/>
        </p:spPr>
        <p:txBody>
          <a:bodyPr wrap="square" lIns="0" tIns="0" rIns="0" bIns="0" rtlCol="0">
            <a:spAutoFit/>
          </a:bodyPr>
          <a:lstStyle/>
          <a:p>
            <a:pPr algn="l">
              <a:lnSpc>
                <a:spcPct val="110000"/>
              </a:lnSpc>
              <a:spcBef>
                <a:spcPts val="400"/>
              </a:spcBef>
              <a:spcAft>
                <a:spcPts val="400"/>
              </a:spcAft>
            </a:pPr>
            <a:r>
              <a:rPr lang="en-GB" sz="1600" b="1">
                <a:solidFill>
                  <a:schemeClr val="bg2"/>
                </a:solidFill>
              </a:rPr>
              <a:t>Lifestyle</a:t>
            </a:r>
          </a:p>
        </p:txBody>
      </p:sp>
      <p:sp>
        <p:nvSpPr>
          <p:cNvPr id="14" name="TextBox 13">
            <a:extLst>
              <a:ext uri="{FF2B5EF4-FFF2-40B4-BE49-F238E27FC236}">
                <a16:creationId xmlns:a16="http://schemas.microsoft.com/office/drawing/2014/main" id="{F2DE7049-286F-46BB-8D86-E7AB4E584115}"/>
              </a:ext>
            </a:extLst>
          </p:cNvPr>
          <p:cNvSpPr txBox="1"/>
          <p:nvPr/>
        </p:nvSpPr>
        <p:spPr>
          <a:xfrm>
            <a:off x="1116699" y="3982618"/>
            <a:ext cx="4611052" cy="249812"/>
          </a:xfrm>
          <a:prstGeom prst="rect">
            <a:avLst/>
          </a:prstGeom>
          <a:noFill/>
        </p:spPr>
        <p:txBody>
          <a:bodyPr wrap="square" lIns="0" tIns="0" rIns="0" bIns="0" rtlCol="0">
            <a:spAutoFit/>
          </a:bodyPr>
          <a:lstStyle/>
          <a:p>
            <a:pPr algn="l">
              <a:lnSpc>
                <a:spcPct val="110000"/>
              </a:lnSpc>
              <a:spcBef>
                <a:spcPts val="400"/>
              </a:spcBef>
              <a:spcAft>
                <a:spcPts val="400"/>
              </a:spcAft>
            </a:pPr>
            <a:r>
              <a:rPr lang="en-GB" sz="1600" b="1">
                <a:solidFill>
                  <a:schemeClr val="accent4"/>
                </a:solidFill>
              </a:rPr>
              <a:t>Financial control</a:t>
            </a:r>
          </a:p>
        </p:txBody>
      </p:sp>
      <p:sp>
        <p:nvSpPr>
          <p:cNvPr id="15" name="TextBox 14">
            <a:extLst>
              <a:ext uri="{FF2B5EF4-FFF2-40B4-BE49-F238E27FC236}">
                <a16:creationId xmlns:a16="http://schemas.microsoft.com/office/drawing/2014/main" id="{EBA0B636-1FBE-4115-BE61-2B70DD7F3FDE}"/>
              </a:ext>
            </a:extLst>
          </p:cNvPr>
          <p:cNvSpPr txBox="1"/>
          <p:nvPr/>
        </p:nvSpPr>
        <p:spPr>
          <a:xfrm>
            <a:off x="6453102" y="1903372"/>
            <a:ext cx="4611052" cy="249812"/>
          </a:xfrm>
          <a:prstGeom prst="rect">
            <a:avLst/>
          </a:prstGeom>
          <a:noFill/>
        </p:spPr>
        <p:txBody>
          <a:bodyPr wrap="square" lIns="0" tIns="0" rIns="0" bIns="0" rtlCol="0">
            <a:spAutoFit/>
          </a:bodyPr>
          <a:lstStyle/>
          <a:p>
            <a:pPr algn="l">
              <a:lnSpc>
                <a:spcPct val="110000"/>
              </a:lnSpc>
              <a:spcBef>
                <a:spcPts val="400"/>
              </a:spcBef>
              <a:spcAft>
                <a:spcPts val="400"/>
              </a:spcAft>
            </a:pPr>
            <a:r>
              <a:rPr lang="en-GB" sz="1600" b="1">
                <a:solidFill>
                  <a:schemeClr val="tx2"/>
                </a:solidFill>
              </a:rPr>
              <a:t>Nature of work</a:t>
            </a:r>
          </a:p>
        </p:txBody>
      </p:sp>
      <p:sp>
        <p:nvSpPr>
          <p:cNvPr id="16" name="TextBox 15">
            <a:extLst>
              <a:ext uri="{FF2B5EF4-FFF2-40B4-BE49-F238E27FC236}">
                <a16:creationId xmlns:a16="http://schemas.microsoft.com/office/drawing/2014/main" id="{624A7C99-BD44-407B-8311-3199055A25EC}"/>
              </a:ext>
            </a:extLst>
          </p:cNvPr>
          <p:cNvSpPr txBox="1"/>
          <p:nvPr/>
        </p:nvSpPr>
        <p:spPr>
          <a:xfrm>
            <a:off x="6453102" y="3987739"/>
            <a:ext cx="4611052" cy="249812"/>
          </a:xfrm>
          <a:prstGeom prst="rect">
            <a:avLst/>
          </a:prstGeom>
          <a:noFill/>
        </p:spPr>
        <p:txBody>
          <a:bodyPr wrap="square" lIns="0" tIns="0" rIns="0" bIns="0" rtlCol="0">
            <a:spAutoFit/>
          </a:bodyPr>
          <a:lstStyle/>
          <a:p>
            <a:pPr algn="l">
              <a:lnSpc>
                <a:spcPct val="110000"/>
              </a:lnSpc>
              <a:spcBef>
                <a:spcPts val="400"/>
              </a:spcBef>
              <a:spcAft>
                <a:spcPts val="400"/>
              </a:spcAft>
            </a:pPr>
            <a:r>
              <a:rPr lang="en-GB" sz="1600" b="1"/>
              <a:t>Quadrant title</a:t>
            </a:r>
          </a:p>
        </p:txBody>
      </p:sp>
      <p:sp>
        <p:nvSpPr>
          <p:cNvPr id="17" name="TextBox 16">
            <a:extLst>
              <a:ext uri="{FF2B5EF4-FFF2-40B4-BE49-F238E27FC236}">
                <a16:creationId xmlns:a16="http://schemas.microsoft.com/office/drawing/2014/main" id="{D6FFF36E-D707-4726-97BD-B53E46C48AFB}"/>
              </a:ext>
            </a:extLst>
          </p:cNvPr>
          <p:cNvSpPr txBox="1"/>
          <p:nvPr/>
        </p:nvSpPr>
        <p:spPr>
          <a:xfrm>
            <a:off x="1157288" y="2218234"/>
            <a:ext cx="4611052" cy="791499"/>
          </a:xfrm>
          <a:prstGeom prst="rect">
            <a:avLst/>
          </a:prstGeom>
          <a:noFill/>
        </p:spPr>
        <p:txBody>
          <a:bodyPr wrap="square" lIns="0" tIns="0" rIns="0" bIns="0" rtlCol="0">
            <a:spAutoFit/>
          </a:bodyPr>
          <a:lstStyle/>
          <a:p>
            <a:pPr>
              <a:lnSpc>
                <a:spcPct val="110000"/>
              </a:lnSpc>
              <a:spcBef>
                <a:spcPts val="400"/>
              </a:spcBef>
              <a:spcAft>
                <a:spcPts val="400"/>
              </a:spcAft>
            </a:pPr>
            <a:r>
              <a:rPr lang="en-GB" sz="1600">
                <a:cs typeface="Times New Roman" panose="02020603050405020304" pitchFamily="18" charset="0"/>
              </a:rPr>
              <a:t>Choosing own hours gives people flexibility to work around family life, caring commitments, and to manage health conditions.</a:t>
            </a:r>
            <a:endParaRPr lang="en-GB" sz="1200"/>
          </a:p>
        </p:txBody>
      </p:sp>
      <p:sp>
        <p:nvSpPr>
          <p:cNvPr id="18" name="TextBox 17">
            <a:extLst>
              <a:ext uri="{FF2B5EF4-FFF2-40B4-BE49-F238E27FC236}">
                <a16:creationId xmlns:a16="http://schemas.microsoft.com/office/drawing/2014/main" id="{2933A75A-06C8-4C62-ABF0-734F4F96C10E}"/>
              </a:ext>
            </a:extLst>
          </p:cNvPr>
          <p:cNvSpPr txBox="1"/>
          <p:nvPr/>
        </p:nvSpPr>
        <p:spPr>
          <a:xfrm>
            <a:off x="6476949" y="2218234"/>
            <a:ext cx="4611052" cy="791499"/>
          </a:xfrm>
          <a:prstGeom prst="rect">
            <a:avLst/>
          </a:prstGeom>
          <a:noFill/>
        </p:spPr>
        <p:txBody>
          <a:bodyPr wrap="square" lIns="0" tIns="0" rIns="0" bIns="0" rtlCol="0">
            <a:spAutoFit/>
          </a:bodyPr>
          <a:lstStyle/>
          <a:p>
            <a:pPr>
              <a:lnSpc>
                <a:spcPct val="110000"/>
              </a:lnSpc>
              <a:spcBef>
                <a:spcPts val="400"/>
              </a:spcBef>
              <a:spcAft>
                <a:spcPts val="400"/>
              </a:spcAft>
            </a:pPr>
            <a:r>
              <a:rPr lang="en-GB" sz="1600"/>
              <a:t>There is a lack of employed jobs in some sectors, meaning self-employment is the only viable option e.g. illustration or construction.</a:t>
            </a:r>
          </a:p>
        </p:txBody>
      </p:sp>
      <p:sp>
        <p:nvSpPr>
          <p:cNvPr id="19" name="Rectangle 18">
            <a:extLst>
              <a:ext uri="{FF2B5EF4-FFF2-40B4-BE49-F238E27FC236}">
                <a16:creationId xmlns:a16="http://schemas.microsoft.com/office/drawing/2014/main" id="{F3DE7C6B-C9B1-428D-9839-5B8A99C4681E}"/>
              </a:ext>
            </a:extLst>
          </p:cNvPr>
          <p:cNvSpPr/>
          <p:nvPr/>
        </p:nvSpPr>
        <p:spPr>
          <a:xfrm>
            <a:off x="6286500" y="3835817"/>
            <a:ext cx="4991950" cy="1796634"/>
          </a:xfrm>
          <a:prstGeom prst="rect">
            <a:avLst/>
          </a:prstGeom>
          <a:solidFill>
            <a:srgbClr val="E8E8E8"/>
          </a:solidFill>
          <a:ln>
            <a:noFill/>
          </a:ln>
          <a:effectLst>
            <a:outerShdw dist="76200" dir="10800000" algn="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a:solidFill>
                <a:schemeClr val="tx1"/>
              </a:solidFill>
            </a:endParaRPr>
          </a:p>
        </p:txBody>
      </p:sp>
      <p:sp>
        <p:nvSpPr>
          <p:cNvPr id="21" name="TextBox 20">
            <a:extLst>
              <a:ext uri="{FF2B5EF4-FFF2-40B4-BE49-F238E27FC236}">
                <a16:creationId xmlns:a16="http://schemas.microsoft.com/office/drawing/2014/main" id="{236112F7-D656-4934-850F-685B652A4FF2}"/>
              </a:ext>
            </a:extLst>
          </p:cNvPr>
          <p:cNvSpPr txBox="1"/>
          <p:nvPr/>
        </p:nvSpPr>
        <p:spPr>
          <a:xfrm>
            <a:off x="6443946" y="4288750"/>
            <a:ext cx="4611052" cy="520655"/>
          </a:xfrm>
          <a:prstGeom prst="rect">
            <a:avLst/>
          </a:prstGeom>
          <a:noFill/>
        </p:spPr>
        <p:txBody>
          <a:bodyPr wrap="square" lIns="0" tIns="0" rIns="0" bIns="0" rtlCol="0">
            <a:spAutoFit/>
          </a:bodyPr>
          <a:lstStyle/>
          <a:p>
            <a:pPr>
              <a:lnSpc>
                <a:spcPct val="110000"/>
              </a:lnSpc>
              <a:spcBef>
                <a:spcPts val="400"/>
              </a:spcBef>
              <a:spcAft>
                <a:spcPts val="400"/>
              </a:spcAft>
            </a:pPr>
            <a:r>
              <a:rPr lang="en-GB" sz="1600">
                <a:cs typeface="Times New Roman" panose="02020603050405020304" pitchFamily="18" charset="0"/>
              </a:rPr>
              <a:t>People choose their self-employed work because they feel passionate about it and enjoy it.</a:t>
            </a:r>
            <a:endParaRPr lang="en-GB" sz="1200"/>
          </a:p>
        </p:txBody>
      </p:sp>
      <p:sp>
        <p:nvSpPr>
          <p:cNvPr id="22" name="TextBox 21">
            <a:extLst>
              <a:ext uri="{FF2B5EF4-FFF2-40B4-BE49-F238E27FC236}">
                <a16:creationId xmlns:a16="http://schemas.microsoft.com/office/drawing/2014/main" id="{AE982979-A1C2-4225-855E-24E228ED7D34}"/>
              </a:ext>
            </a:extLst>
          </p:cNvPr>
          <p:cNvSpPr txBox="1"/>
          <p:nvPr/>
        </p:nvSpPr>
        <p:spPr>
          <a:xfrm>
            <a:off x="6432869" y="3982618"/>
            <a:ext cx="4611052" cy="249812"/>
          </a:xfrm>
          <a:prstGeom prst="rect">
            <a:avLst/>
          </a:prstGeom>
          <a:noFill/>
        </p:spPr>
        <p:txBody>
          <a:bodyPr wrap="square" lIns="0" tIns="0" rIns="0" bIns="0" rtlCol="0">
            <a:spAutoFit/>
          </a:bodyPr>
          <a:lstStyle/>
          <a:p>
            <a:pPr algn="l">
              <a:lnSpc>
                <a:spcPct val="110000"/>
              </a:lnSpc>
              <a:spcBef>
                <a:spcPts val="400"/>
              </a:spcBef>
              <a:spcAft>
                <a:spcPts val="400"/>
              </a:spcAft>
            </a:pPr>
            <a:r>
              <a:rPr lang="en-GB" sz="1600" b="1"/>
              <a:t>Passion</a:t>
            </a:r>
          </a:p>
        </p:txBody>
      </p:sp>
      <p:sp>
        <p:nvSpPr>
          <p:cNvPr id="23" name="TextBox 22">
            <a:extLst>
              <a:ext uri="{FF2B5EF4-FFF2-40B4-BE49-F238E27FC236}">
                <a16:creationId xmlns:a16="http://schemas.microsoft.com/office/drawing/2014/main" id="{B0A333EE-4148-41F4-BD48-0B5A1DAD0C99}"/>
              </a:ext>
            </a:extLst>
          </p:cNvPr>
          <p:cNvSpPr txBox="1"/>
          <p:nvPr/>
        </p:nvSpPr>
        <p:spPr>
          <a:xfrm>
            <a:off x="1137002" y="4288750"/>
            <a:ext cx="4611052" cy="1062342"/>
          </a:xfrm>
          <a:prstGeom prst="rect">
            <a:avLst/>
          </a:prstGeom>
          <a:noFill/>
        </p:spPr>
        <p:txBody>
          <a:bodyPr wrap="square" lIns="0" tIns="0" rIns="0" bIns="0" rtlCol="0">
            <a:spAutoFit/>
          </a:bodyPr>
          <a:lstStyle/>
          <a:p>
            <a:pPr>
              <a:lnSpc>
                <a:spcPct val="110000"/>
              </a:lnSpc>
              <a:spcBef>
                <a:spcPts val="400"/>
              </a:spcBef>
              <a:spcAft>
                <a:spcPts val="400"/>
              </a:spcAft>
            </a:pPr>
            <a:r>
              <a:rPr lang="en-GB" sz="1600">
                <a:cs typeface="Times New Roman" panose="02020603050405020304" pitchFamily="18" charset="0"/>
              </a:rPr>
              <a:t>Choice over what type of work to take and how much to charge, often earning more than a similar employed job. Money was often a secondary motivation, though it helps to feel stable.</a:t>
            </a:r>
            <a:endParaRPr lang="en-GB" sz="1200"/>
          </a:p>
        </p:txBody>
      </p:sp>
      <p:sp>
        <p:nvSpPr>
          <p:cNvPr id="2" name="Slide Number Placeholder 2">
            <a:extLst>
              <a:ext uri="{FF2B5EF4-FFF2-40B4-BE49-F238E27FC236}">
                <a16:creationId xmlns:a16="http://schemas.microsoft.com/office/drawing/2014/main" id="{054599D6-2BEC-2FF7-F0C8-2C5823369740}"/>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26</a:t>
            </a:fld>
            <a:r>
              <a:rPr lang="en-GB"/>
              <a:t>  </a:t>
            </a:r>
          </a:p>
        </p:txBody>
      </p:sp>
    </p:spTree>
    <p:extLst>
      <p:ext uri="{BB962C8B-B14F-4D97-AF65-F5344CB8AC3E}">
        <p14:creationId xmlns:p14="http://schemas.microsoft.com/office/powerpoint/2010/main" val="233613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872681"/>
          </a:xfrm>
        </p:spPr>
        <p:txBody>
          <a:bodyPr/>
          <a:lstStyle/>
          <a:p>
            <a:r>
              <a:rPr lang="en-GB"/>
              <a:t>Case study: flexibility for self-employment</a:t>
            </a:r>
          </a:p>
        </p:txBody>
      </p:sp>
      <p:sp>
        <p:nvSpPr>
          <p:cNvPr id="24" name="Text Placeholder 7">
            <a:extLst>
              <a:ext uri="{FF2B5EF4-FFF2-40B4-BE49-F238E27FC236}">
                <a16:creationId xmlns:a16="http://schemas.microsoft.com/office/drawing/2014/main" id="{5A9F9AED-FD22-41FE-B645-2468EBD20EDA}"/>
              </a:ext>
            </a:extLst>
          </p:cNvPr>
          <p:cNvSpPr>
            <a:spLocks noGrp="1"/>
          </p:cNvSpPr>
          <p:nvPr>
            <p:ph type="body" sz="quarter" idx="15"/>
          </p:nvPr>
        </p:nvSpPr>
        <p:spPr>
          <a:xfrm>
            <a:off x="450000" y="925570"/>
            <a:ext cx="11087004" cy="215444"/>
          </a:xfrm>
        </p:spPr>
        <p:txBody>
          <a:bodyPr/>
          <a:lstStyle/>
          <a:p>
            <a:r>
              <a:rPr lang="en-GB" sz="1400"/>
              <a:t>Many claimants chose to go into self-employment due to the flexibility and control of being one’s ‘own boss’ </a:t>
            </a:r>
          </a:p>
        </p:txBody>
      </p:sp>
      <p:sp>
        <p:nvSpPr>
          <p:cNvPr id="7" name="TextBox 6">
            <a:extLst>
              <a:ext uri="{FF2B5EF4-FFF2-40B4-BE49-F238E27FC236}">
                <a16:creationId xmlns:a16="http://schemas.microsoft.com/office/drawing/2014/main" id="{AB5761A0-0102-42D1-A35F-650FCEF28631}"/>
              </a:ext>
            </a:extLst>
          </p:cNvPr>
          <p:cNvSpPr txBox="1"/>
          <p:nvPr/>
        </p:nvSpPr>
        <p:spPr>
          <a:xfrm>
            <a:off x="422616" y="4076376"/>
            <a:ext cx="3246510" cy="2475138"/>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Michael is in his early 30s and lives with his wife and two young children.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Michael first claimed Universal Credit in 2019 at the start of his business but is no longer claiming.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He was initially excited about being self-employed, but is now feeling the pressure due to the effects of the pandemic. He believes he is likely to start claiming again in the near future.</a:t>
            </a:r>
          </a:p>
        </p:txBody>
      </p:sp>
      <p:sp>
        <p:nvSpPr>
          <p:cNvPr id="8" name="TextBox 7">
            <a:extLst>
              <a:ext uri="{FF2B5EF4-FFF2-40B4-BE49-F238E27FC236}">
                <a16:creationId xmlns:a16="http://schemas.microsoft.com/office/drawing/2014/main" id="{DD2A2481-428B-49EB-8296-BA8FB5B5CB36}"/>
              </a:ext>
            </a:extLst>
          </p:cNvPr>
          <p:cNvSpPr txBox="1"/>
          <p:nvPr/>
        </p:nvSpPr>
        <p:spPr>
          <a:xfrm>
            <a:off x="3900790" y="1629323"/>
            <a:ext cx="8037781" cy="3131728"/>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Before becoming self-employed, Michael was driving/doing delivery work on a PAYE basis. However, due to long hours and staffing issues, Michael found that he was starting to spend less time at home with his family and that his work/life balance wasn’t as he desired.</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Due to this dissatisfaction, Michael decided that he wanted to leave his company and saw online that DWP would help support </a:t>
            </a:r>
            <a:r>
              <a:rPr lang="en-GB" sz="1600" dirty="0">
                <a:solidFill>
                  <a:prstClr val="black"/>
                </a:solidFill>
                <a:latin typeface="Arial"/>
              </a:rPr>
              <a:t>a </a:t>
            </a:r>
            <a:r>
              <a:rPr kumimoji="0" lang="en-GB" sz="1600" b="0" i="0" u="none" strike="noStrike" kern="1200" cap="none" spc="0" normalizeH="0" baseline="0" noProof="0" dirty="0">
                <a:ln>
                  <a:noFill/>
                </a:ln>
                <a:solidFill>
                  <a:prstClr val="black"/>
                </a:solidFill>
                <a:effectLst/>
                <a:uLnTx/>
                <a:uFillTx/>
                <a:latin typeface="Arial"/>
                <a:ea typeface="+mn-ea"/>
                <a:cs typeface="+mn-cs"/>
              </a:rPr>
              <a:t>move into self-employment through UC. He looked into it and decided to start a new business venture within the cleaning industry in 2019.</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Before the pandemic, Michael’s business was making a steady income, however he feels that just as his business was beginning to gain at a sustainable level the pandemic arrived which led to a decrease in activity. </a:t>
            </a:r>
          </a:p>
        </p:txBody>
      </p:sp>
      <p:sp>
        <p:nvSpPr>
          <p:cNvPr id="2" name="TextBox 1">
            <a:extLst>
              <a:ext uri="{FF2B5EF4-FFF2-40B4-BE49-F238E27FC236}">
                <a16:creationId xmlns:a16="http://schemas.microsoft.com/office/drawing/2014/main" id="{003B2741-8321-48D2-A5D0-5937A87B2D28}"/>
              </a:ext>
            </a:extLst>
          </p:cNvPr>
          <p:cNvSpPr txBox="1"/>
          <p:nvPr/>
        </p:nvSpPr>
        <p:spPr>
          <a:xfrm>
            <a:off x="4642602" y="4880384"/>
            <a:ext cx="6554155" cy="107721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Driving wagons, I never got to see the family. I wanted more flexibility… I was away from home a lot because the company was short staffed, regularly 15 hours a day. 12 hours was a short day. After two years of that I'd had enough. I never got to see the children. I say you've got two currencies in your life - money and time. That was too much time for not enough money.</a:t>
            </a:r>
          </a:p>
        </p:txBody>
      </p:sp>
      <p:grpSp>
        <p:nvGrpSpPr>
          <p:cNvPr id="9" name="Group 8">
            <a:extLst>
              <a:ext uri="{FF2B5EF4-FFF2-40B4-BE49-F238E27FC236}">
                <a16:creationId xmlns:a16="http://schemas.microsoft.com/office/drawing/2014/main" id="{240D9EED-7DA8-4887-A8BB-1788843802E1}"/>
              </a:ext>
            </a:extLst>
          </p:cNvPr>
          <p:cNvGrpSpPr/>
          <p:nvPr/>
        </p:nvGrpSpPr>
        <p:grpSpPr>
          <a:xfrm>
            <a:off x="4046706" y="4746348"/>
            <a:ext cx="493082" cy="482330"/>
            <a:chOff x="478459" y="1784348"/>
            <a:chExt cx="766253" cy="781051"/>
          </a:xfrm>
          <a:solidFill>
            <a:schemeClr val="tx2"/>
          </a:solidFill>
        </p:grpSpPr>
        <p:sp>
          <p:nvSpPr>
            <p:cNvPr id="10" name="Freeform 5">
              <a:extLst>
                <a:ext uri="{FF2B5EF4-FFF2-40B4-BE49-F238E27FC236}">
                  <a16:creationId xmlns:a16="http://schemas.microsoft.com/office/drawing/2014/main" id="{B3724EAD-5BC5-44CD-9E0E-42F7BB71AD6E}"/>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2D0847B3-AFD9-4932-9BAF-91EC6B5A3D04}"/>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88D4D137-4CD6-4A0F-9580-AE8D9FB13537}"/>
              </a:ext>
            </a:extLst>
          </p:cNvPr>
          <p:cNvSpPr txBox="1"/>
          <p:nvPr/>
        </p:nvSpPr>
        <p:spPr>
          <a:xfrm>
            <a:off x="450000" y="3830155"/>
            <a:ext cx="456014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n-ea"/>
                <a:cs typeface="+mn-cs"/>
              </a:rPr>
              <a:t>Profile</a:t>
            </a:r>
          </a:p>
        </p:txBody>
      </p:sp>
      <p:sp>
        <p:nvSpPr>
          <p:cNvPr id="14" name="Text Placeholder 7">
            <a:extLst>
              <a:ext uri="{FF2B5EF4-FFF2-40B4-BE49-F238E27FC236}">
                <a16:creationId xmlns:a16="http://schemas.microsoft.com/office/drawing/2014/main" id="{BB5012C4-12BD-4DE4-939B-18F862F8F301}"/>
              </a:ext>
            </a:extLst>
          </p:cNvPr>
          <p:cNvSpPr txBox="1">
            <a:spLocks/>
          </p:cNvSpPr>
          <p:nvPr/>
        </p:nvSpPr>
        <p:spPr>
          <a:xfrm>
            <a:off x="450000" y="1266046"/>
            <a:ext cx="11087004" cy="21544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srgbClr val="419999"/>
                </a:solidFill>
                <a:effectLst/>
                <a:uLnTx/>
                <a:uFillTx/>
                <a:latin typeface="Arial"/>
                <a:ea typeface="+mn-ea"/>
                <a:cs typeface="+mn-cs"/>
              </a:rPr>
              <a:t>Michael, 25-34, personal services sector, in self-employment for 1-2 years</a:t>
            </a:r>
          </a:p>
        </p:txBody>
      </p:sp>
      <p:sp>
        <p:nvSpPr>
          <p:cNvPr id="17" name="TextBox 16">
            <a:extLst>
              <a:ext uri="{FF2B5EF4-FFF2-40B4-BE49-F238E27FC236}">
                <a16:creationId xmlns:a16="http://schemas.microsoft.com/office/drawing/2014/main" id="{2C3B78BA-9BD6-4966-B6E1-19159FDF5372}"/>
              </a:ext>
            </a:extLst>
          </p:cNvPr>
          <p:cNvSpPr txBox="1"/>
          <p:nvPr/>
        </p:nvSpPr>
        <p:spPr>
          <a:xfrm>
            <a:off x="4539788" y="5997851"/>
            <a:ext cx="22617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latin typeface="Arial"/>
              </a:rPr>
              <a:t>M</a:t>
            </a:r>
            <a:r>
              <a:rPr kumimoji="0" lang="en-GB" sz="1400" b="1" i="0" u="none" strike="noStrike" kern="1200" cap="none" spc="0" normalizeH="0" baseline="0" noProof="0">
                <a:ln>
                  <a:noFill/>
                </a:ln>
                <a:solidFill>
                  <a:schemeClr val="accent1"/>
                </a:solidFill>
                <a:effectLst/>
                <a:uLnTx/>
                <a:uFillTx/>
                <a:latin typeface="Arial"/>
                <a:ea typeface="+mn-ea"/>
                <a:cs typeface="+mn-cs"/>
              </a:rPr>
              <a:t>ale, 25-34, Suburban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Arial"/>
                <a:ea typeface="+mn-ea"/>
                <a:cs typeface="+mn-cs"/>
              </a:rPr>
              <a:t>Existing 2020 claimant</a:t>
            </a:r>
          </a:p>
        </p:txBody>
      </p:sp>
      <p:pic>
        <p:nvPicPr>
          <p:cNvPr id="4" name="Picture 3">
            <a:extLst>
              <a:ext uri="{FF2B5EF4-FFF2-40B4-BE49-F238E27FC236}">
                <a16:creationId xmlns:a16="http://schemas.microsoft.com/office/drawing/2014/main" id="{80AE5558-2786-4888-B617-7B86F14D109B}"/>
              </a:ext>
            </a:extLst>
          </p:cNvPr>
          <p:cNvPicPr>
            <a:picLocks noChangeAspect="1"/>
          </p:cNvPicPr>
          <p:nvPr/>
        </p:nvPicPr>
        <p:blipFill>
          <a:blip r:embed="rId3"/>
          <a:stretch>
            <a:fillRect/>
          </a:stretch>
        </p:blipFill>
        <p:spPr>
          <a:xfrm>
            <a:off x="430324" y="1573685"/>
            <a:ext cx="3266186" cy="2162215"/>
          </a:xfrm>
          <a:prstGeom prst="rect">
            <a:avLst/>
          </a:prstGeom>
        </p:spPr>
      </p:pic>
      <p:sp>
        <p:nvSpPr>
          <p:cNvPr id="3" name="Text Placeholder 7">
            <a:extLst>
              <a:ext uri="{FF2B5EF4-FFF2-40B4-BE49-F238E27FC236}">
                <a16:creationId xmlns:a16="http://schemas.microsoft.com/office/drawing/2014/main" id="{D12A8934-7047-D747-560D-B411DC1B2F70}"/>
              </a:ext>
            </a:extLst>
          </p:cNvPr>
          <p:cNvSpPr txBox="1">
            <a:spLocks/>
          </p:cNvSpPr>
          <p:nvPr/>
        </p:nvSpPr>
        <p:spPr>
          <a:xfrm>
            <a:off x="10212152" y="44368"/>
            <a:ext cx="1919166" cy="1508105"/>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This case study reflects a non-fictional participant. Their name and other personal details have been changed for anonymity purposes.</a:t>
            </a:r>
          </a:p>
        </p:txBody>
      </p:sp>
      <p:sp>
        <p:nvSpPr>
          <p:cNvPr id="6" name="Slide Number Placeholder 2">
            <a:extLst>
              <a:ext uri="{FF2B5EF4-FFF2-40B4-BE49-F238E27FC236}">
                <a16:creationId xmlns:a16="http://schemas.microsoft.com/office/drawing/2014/main" id="{46FABA02-FD0F-52D5-E02D-D16F27B4612B}"/>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27</a:t>
            </a:fld>
            <a:r>
              <a:rPr lang="en-GB"/>
              <a:t>  </a:t>
            </a:r>
          </a:p>
        </p:txBody>
      </p:sp>
    </p:spTree>
    <p:extLst>
      <p:ext uri="{BB962C8B-B14F-4D97-AF65-F5344CB8AC3E}">
        <p14:creationId xmlns:p14="http://schemas.microsoft.com/office/powerpoint/2010/main" val="3589858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28ADFF21-A1D9-45BA-A42C-72D01A454B8C}"/>
              </a:ext>
            </a:extLst>
          </p:cNvPr>
          <p:cNvGraphicFramePr/>
          <p:nvPr>
            <p:extLst>
              <p:ext uri="{D42A27DB-BD31-4B8C-83A1-F6EECF244321}">
                <p14:modId xmlns:p14="http://schemas.microsoft.com/office/powerpoint/2010/main" val="594351984"/>
              </p:ext>
            </p:extLst>
          </p:nvPr>
        </p:nvGraphicFramePr>
        <p:xfrm>
          <a:off x="600583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21425" y="373638"/>
            <a:ext cx="11140655" cy="775597"/>
          </a:xfrm>
        </p:spPr>
        <p:txBody>
          <a:bodyPr/>
          <a:lstStyle/>
          <a:p>
            <a:r>
              <a:rPr lang="en-GB"/>
              <a:t>Overall, </a:t>
            </a:r>
            <a:r>
              <a:rPr lang="en-GB">
                <a:solidFill>
                  <a:schemeClr val="accent6">
                    <a:lumMod val="75000"/>
                  </a:schemeClr>
                </a:solidFill>
              </a:rPr>
              <a:t>existing 2020 </a:t>
            </a:r>
            <a:r>
              <a:rPr lang="en-GB"/>
              <a:t>and </a:t>
            </a:r>
            <a:r>
              <a:rPr lang="en-GB">
                <a:solidFill>
                  <a:schemeClr val="bg2"/>
                </a:solidFill>
              </a:rPr>
              <a:t>new 2020 </a:t>
            </a:r>
            <a:r>
              <a:rPr lang="en-GB"/>
              <a:t>claimants are reporting significantly higher levels of control in their self-employment</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4191434809"/>
              </p:ext>
            </p:extLst>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5C8396D-7BF5-4D5B-A62E-504F8FDA5011}"/>
              </a:ext>
            </a:extLst>
          </p:cNvPr>
          <p:cNvSpPr txBox="1"/>
          <p:nvPr/>
        </p:nvSpPr>
        <p:spPr>
          <a:xfrm>
            <a:off x="2336800" y="178157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33381F70-A465-4F77-8C0B-0C055AA13683}"/>
              </a:ext>
            </a:extLst>
          </p:cNvPr>
          <p:cNvSpPr txBox="1"/>
          <p:nvPr/>
        </p:nvSpPr>
        <p:spPr>
          <a:xfrm>
            <a:off x="7883638" y="1774940"/>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1" name="Isosceles Triangle 10">
            <a:extLst>
              <a:ext uri="{FF2B5EF4-FFF2-40B4-BE49-F238E27FC236}">
                <a16:creationId xmlns:a16="http://schemas.microsoft.com/office/drawing/2014/main" id="{DC66229B-5040-4159-ADD6-059D9E6E4347}"/>
              </a:ext>
            </a:extLst>
          </p:cNvPr>
          <p:cNvSpPr/>
          <p:nvPr/>
        </p:nvSpPr>
        <p:spPr>
          <a:xfrm rot="10800000">
            <a:off x="5191952" y="370290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2" name="Isosceles Triangle 11">
            <a:extLst>
              <a:ext uri="{FF2B5EF4-FFF2-40B4-BE49-F238E27FC236}">
                <a16:creationId xmlns:a16="http://schemas.microsoft.com/office/drawing/2014/main" id="{A30E081E-55DE-450B-B57F-B08CEDDF0A87}"/>
              </a:ext>
            </a:extLst>
          </p:cNvPr>
          <p:cNvSpPr/>
          <p:nvPr/>
        </p:nvSpPr>
        <p:spPr>
          <a:xfrm>
            <a:off x="9614840" y="287628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3" name="Isosceles Triangle 12">
            <a:extLst>
              <a:ext uri="{FF2B5EF4-FFF2-40B4-BE49-F238E27FC236}">
                <a16:creationId xmlns:a16="http://schemas.microsoft.com/office/drawing/2014/main" id="{AC0DC955-A600-4445-9381-1084791E159A}"/>
              </a:ext>
            </a:extLst>
          </p:cNvPr>
          <p:cNvSpPr/>
          <p:nvPr/>
        </p:nvSpPr>
        <p:spPr>
          <a:xfrm>
            <a:off x="4321809" y="290902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9" name="Isosceles Triangle 18">
            <a:extLst>
              <a:ext uri="{FF2B5EF4-FFF2-40B4-BE49-F238E27FC236}">
                <a16:creationId xmlns:a16="http://schemas.microsoft.com/office/drawing/2014/main" id="{9CBFE1DC-5E4B-4DA5-8A09-1751DB53E662}"/>
              </a:ext>
            </a:extLst>
          </p:cNvPr>
          <p:cNvSpPr/>
          <p:nvPr/>
        </p:nvSpPr>
        <p:spPr>
          <a:xfrm rot="10800000">
            <a:off x="8952786" y="448321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4" name="TextBox 23">
            <a:extLst>
              <a:ext uri="{FF2B5EF4-FFF2-40B4-BE49-F238E27FC236}">
                <a16:creationId xmlns:a16="http://schemas.microsoft.com/office/drawing/2014/main" id="{3E658ABB-3E8B-4EC8-9A14-1CA703835D48}"/>
              </a:ext>
            </a:extLst>
          </p:cNvPr>
          <p:cNvSpPr txBox="1"/>
          <p:nvPr/>
        </p:nvSpPr>
        <p:spPr>
          <a:xfrm>
            <a:off x="441140" y="5715839"/>
            <a:ext cx="10768528" cy="797421"/>
          </a:xfrm>
          <a:prstGeom prst="rect">
            <a:avLst/>
          </a:prstGeom>
          <a:noFill/>
        </p:spPr>
        <p:txBody>
          <a:bodyPr wrap="square" lIns="0" tIns="0" rIns="0" bIns="0" rtlCol="0" anchor="t">
            <a:spAutoFit/>
          </a:bodyPr>
          <a:lstStyle/>
          <a:p>
            <a:pPr>
              <a:spcBef>
                <a:spcPts val="400"/>
              </a:spcBef>
              <a:spcAft>
                <a:spcPts val="400"/>
              </a:spcAft>
            </a:pPr>
            <a:r>
              <a:rPr kumimoji="0" lang="en-GB" sz="1100" b="0" i="0" u="none" strike="noStrike" kern="1200" cap="none" spc="0" normalizeH="0" baseline="0" noProof="0">
                <a:ln>
                  <a:noFill/>
                </a:ln>
                <a:effectLst/>
                <a:uLnTx/>
                <a:uFillTx/>
                <a:latin typeface="Arial"/>
                <a:ea typeface="+mn-ea"/>
                <a:cs typeface="+mn-cs"/>
              </a:rPr>
              <a:t>Base: All existing</a:t>
            </a:r>
            <a:r>
              <a:rPr lang="en-GB" sz="1100">
                <a:latin typeface="Arial"/>
              </a:rPr>
              <a:t> claimants before 16 March 2020</a:t>
            </a:r>
            <a:r>
              <a:rPr kumimoji="0" lang="en-GB" sz="1100" b="0" i="0" u="none" strike="noStrike" kern="1200" cap="none" spc="0" normalizeH="0" baseline="0" noProof="0">
                <a:ln>
                  <a:noFill/>
                </a:ln>
                <a:effectLst/>
                <a:uLnTx/>
                <a:uFillTx/>
                <a:latin typeface="Arial"/>
                <a:ea typeface="+mn-ea"/>
                <a:cs typeface="+mn-cs"/>
              </a:rPr>
              <a:t> (W1: 1,404; W2: 1,407) and new</a:t>
            </a:r>
            <a:r>
              <a:rPr lang="en-GB" sz="1100">
                <a:latin typeface="Arial"/>
              </a:rPr>
              <a:t> claimants between 16 March and 22 June 2020 </a:t>
            </a:r>
            <a:r>
              <a:rPr kumimoji="0" lang="en-GB" sz="1100" b="0" i="0" u="none" strike="noStrike" kern="1200" cap="none" spc="0" normalizeH="0" baseline="0" noProof="0">
                <a:ln>
                  <a:noFill/>
                </a:ln>
                <a:effectLst/>
                <a:uLnTx/>
                <a:uFillTx/>
                <a:latin typeface="Arial"/>
                <a:ea typeface="+mn-ea"/>
                <a:cs typeface="+mn-cs"/>
              </a:rPr>
              <a:t>(W1: 1,325; W2: 1,328) </a:t>
            </a:r>
            <a:r>
              <a:rPr lang="en-GB" sz="1100" b="0">
                <a:latin typeface="Arial"/>
              </a:rPr>
              <a:t>excluding those not started self-employment</a:t>
            </a:r>
            <a:r>
              <a:rPr lang="en-GB" sz="1100">
                <a:latin typeface="Arial"/>
              </a:rPr>
              <a:t>                                                                                                                                                                           </a:t>
            </a:r>
            <a:endParaRPr lang="en-US" sz="1100">
              <a:cs typeface="Arial"/>
            </a:endParaRPr>
          </a:p>
          <a:p>
            <a:pPr>
              <a:spcBef>
                <a:spcPts val="400"/>
              </a:spcBef>
              <a:spcAft>
                <a:spcPts val="400"/>
              </a:spcAft>
            </a:pPr>
            <a:r>
              <a:rPr lang="en-GB" sz="1100" b="1">
                <a:latin typeface="Arial"/>
                <a:cs typeface="Arial"/>
              </a:rPr>
              <a:t>High</a:t>
            </a:r>
            <a:r>
              <a:rPr kumimoji="0" lang="en-GB" sz="1100" b="1" u="none" strike="noStrike" kern="1200" cap="none" spc="0" normalizeH="0" baseline="0" noProof="0">
                <a:ln>
                  <a:noFill/>
                </a:ln>
                <a:effectLst/>
                <a:uLnTx/>
                <a:uFillTx/>
                <a:latin typeface="Arial"/>
                <a:cs typeface="Arial"/>
              </a:rPr>
              <a:t> control </a:t>
            </a:r>
            <a:r>
              <a:rPr kumimoji="0" lang="en-GB" sz="1100" b="0" u="none" strike="noStrike" kern="1200" cap="none" spc="0" normalizeH="0" baseline="0" noProof="0">
                <a:ln>
                  <a:noFill/>
                </a:ln>
                <a:effectLst/>
                <a:uLnTx/>
                <a:uFillTx/>
                <a:latin typeface="Arial"/>
                <a:cs typeface="Arial"/>
              </a:rPr>
              <a:t>(‘a great deal’ to all three control statements); </a:t>
            </a:r>
            <a:r>
              <a:rPr kumimoji="0" lang="en-GB" sz="1100" b="1" u="none" strike="noStrike" kern="1200" cap="none" spc="0" normalizeH="0" baseline="0" noProof="0">
                <a:ln>
                  <a:noFill/>
                </a:ln>
                <a:effectLst/>
                <a:uLnTx/>
                <a:uFillTx/>
                <a:latin typeface="Arial"/>
                <a:cs typeface="Arial"/>
              </a:rPr>
              <a:t>No control </a:t>
            </a:r>
            <a:r>
              <a:rPr kumimoji="0" lang="en-GB" sz="1100" b="0" u="none" strike="noStrike" kern="1200" cap="none" spc="0" normalizeH="0" baseline="0" noProof="0">
                <a:ln>
                  <a:noFill/>
                </a:ln>
                <a:effectLst/>
                <a:uLnTx/>
                <a:uFillTx/>
                <a:latin typeface="Arial"/>
                <a:cs typeface="Arial"/>
              </a:rPr>
              <a:t>(‘none at all’ to all three control statements); </a:t>
            </a:r>
            <a:r>
              <a:rPr kumimoji="0" lang="en-GB" sz="1100" b="1" u="none" strike="noStrike" kern="1200" cap="none" spc="0" normalizeH="0" baseline="0" noProof="0">
                <a:ln>
                  <a:noFill/>
                </a:ln>
                <a:effectLst/>
                <a:uLnTx/>
                <a:uFillTx/>
                <a:latin typeface="Arial"/>
                <a:cs typeface="Arial"/>
              </a:rPr>
              <a:t>Some control </a:t>
            </a:r>
            <a:r>
              <a:rPr kumimoji="0" lang="en-GB" sz="1100" b="0" u="none" strike="noStrike" kern="1200" cap="none" spc="0" normalizeH="0" baseline="0" noProof="0">
                <a:ln>
                  <a:noFill/>
                </a:ln>
                <a:effectLst/>
                <a:uLnTx/>
                <a:uFillTx/>
                <a:latin typeface="Arial"/>
                <a:cs typeface="Arial"/>
              </a:rPr>
              <a:t>(different responses across the three control statements)</a:t>
            </a:r>
            <a:endParaRPr lang="en-GB" sz="1100">
              <a:cs typeface="Arial"/>
            </a:endParaRPr>
          </a:p>
        </p:txBody>
      </p:sp>
      <p:sp>
        <p:nvSpPr>
          <p:cNvPr id="23" name="TextBox 22">
            <a:extLst>
              <a:ext uri="{FF2B5EF4-FFF2-40B4-BE49-F238E27FC236}">
                <a16:creationId xmlns:a16="http://schemas.microsoft.com/office/drawing/2014/main" id="{3F49535F-F37A-414E-BDD3-87F4C2CF79E9}"/>
              </a:ext>
            </a:extLst>
          </p:cNvPr>
          <p:cNvSpPr txBox="1"/>
          <p:nvPr/>
        </p:nvSpPr>
        <p:spPr>
          <a:xfrm>
            <a:off x="6813509" y="6367383"/>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5" name="Isosceles Triangle 24">
            <a:extLst>
              <a:ext uri="{FF2B5EF4-FFF2-40B4-BE49-F238E27FC236}">
                <a16:creationId xmlns:a16="http://schemas.microsoft.com/office/drawing/2014/main" id="{C788AE1A-5880-48ED-967C-3DD3833A35B2}"/>
              </a:ext>
            </a:extLst>
          </p:cNvPr>
          <p:cNvSpPr/>
          <p:nvPr/>
        </p:nvSpPr>
        <p:spPr>
          <a:xfrm>
            <a:off x="6855949" y="639826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6" name="Isosceles Triangle 25">
            <a:extLst>
              <a:ext uri="{FF2B5EF4-FFF2-40B4-BE49-F238E27FC236}">
                <a16:creationId xmlns:a16="http://schemas.microsoft.com/office/drawing/2014/main" id="{231E40B8-23C9-47BA-AC06-A1FE19556615}"/>
              </a:ext>
            </a:extLst>
          </p:cNvPr>
          <p:cNvSpPr/>
          <p:nvPr/>
        </p:nvSpPr>
        <p:spPr>
          <a:xfrm rot="10800000">
            <a:off x="9408700" y="6405348"/>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357105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7F4B0D9-635B-4EA4-A5E4-063873A85F73}"/>
              </a:ext>
            </a:extLst>
          </p:cNvPr>
          <p:cNvSpPr/>
          <p:nvPr/>
        </p:nvSpPr>
        <p:spPr>
          <a:xfrm>
            <a:off x="919556" y="2056736"/>
            <a:ext cx="5617170" cy="35417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C632E1AA-8097-4B2D-A2BE-CCD708AB6D8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9" name="TextBox 8">
            <a:extLst>
              <a:ext uri="{FF2B5EF4-FFF2-40B4-BE49-F238E27FC236}">
                <a16:creationId xmlns:a16="http://schemas.microsoft.com/office/drawing/2014/main" id="{11E2C5DB-A7D5-4BEC-BFF8-5788BA3A9823}"/>
              </a:ext>
            </a:extLst>
          </p:cNvPr>
          <p:cNvSpPr txBox="1"/>
          <p:nvPr/>
        </p:nvSpPr>
        <p:spPr>
          <a:xfrm>
            <a:off x="449998" y="5715462"/>
            <a:ext cx="11437632" cy="841256"/>
          </a:xfrm>
          <a:prstGeom prst="rect">
            <a:avLst/>
          </a:prstGeom>
          <a:noFill/>
        </p:spPr>
        <p:txBody>
          <a:bodyPr wrap="square" lIns="0" tIns="0" rIns="0" bIns="0" rtlCol="0" anchor="t">
            <a:spAutoFit/>
          </a:bodyPr>
          <a:lstStyle/>
          <a:p>
            <a:pPr>
              <a:spcBef>
                <a:spcPts val="400"/>
              </a:spcBef>
              <a:spcAft>
                <a:spcPts val="400"/>
              </a:spcAf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existing</a:t>
            </a:r>
            <a:r>
              <a:rPr lang="en-GB" sz="1200" dirty="0">
                <a:solidFill>
                  <a:prstClr val="black"/>
                </a:solidFill>
                <a:latin typeface="Arial"/>
              </a:rPr>
              <a:t> claimants before </a:t>
            </a:r>
            <a:r>
              <a:rPr lang="en-GB" sz="1200" dirty="0">
                <a:latin typeface="Arial"/>
              </a:rPr>
              <a:t>16 March 2020</a:t>
            </a:r>
            <a:r>
              <a:rPr kumimoji="0" lang="en-GB" sz="1200" b="0" i="0" u="none" strike="noStrike" kern="1200" cap="none" spc="0" normalizeH="0" baseline="0" noProof="0" dirty="0">
                <a:ln>
                  <a:noFill/>
                </a:ln>
                <a:effectLst/>
                <a:uLnTx/>
                <a:uFillTx/>
                <a:latin typeface="Arial"/>
                <a:ea typeface="+mn-ea"/>
                <a:cs typeface="+mn-cs"/>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(W2: 1,407) and new</a:t>
            </a:r>
            <a:r>
              <a:rPr lang="en-GB" sz="1200" dirty="0">
                <a:solidFill>
                  <a:prstClr val="black"/>
                </a:solidFill>
                <a:latin typeface="Arial"/>
              </a:rPr>
              <a:t> claimants between 16 March and 22 June 2020 </a:t>
            </a:r>
            <a:r>
              <a:rPr kumimoji="0" lang="en-GB" sz="1200" b="0" i="0" u="none" strike="noStrike" kern="1200" cap="none" spc="0" normalizeH="0" baseline="0" noProof="0" dirty="0">
                <a:ln>
                  <a:noFill/>
                </a:ln>
                <a:solidFill>
                  <a:prstClr val="black"/>
                </a:solidFill>
                <a:effectLst/>
                <a:uLnTx/>
                <a:uFillTx/>
                <a:latin typeface="Arial"/>
                <a:ea typeface="+mn-ea"/>
                <a:cs typeface="+mn-cs"/>
              </a:rPr>
              <a:t>(W2: 1,328) </a:t>
            </a:r>
            <a:r>
              <a:rPr lang="en-GB" sz="1200" b="0" dirty="0">
                <a:solidFill>
                  <a:prstClr val="black"/>
                </a:solidFill>
                <a:latin typeface="Arial"/>
              </a:rPr>
              <a:t>excluding those not started self-employment</a:t>
            </a:r>
            <a:endParaRPr lang="en-US" dirty="0">
              <a:solidFill>
                <a:prstClr val="black"/>
              </a:solidFill>
            </a:endParaRPr>
          </a:p>
          <a:p>
            <a:pPr>
              <a:spcBef>
                <a:spcPts val="400"/>
              </a:spcBef>
              <a:spcAft>
                <a:spcPts val="400"/>
              </a:spcAft>
              <a:defRPr/>
            </a:pPr>
            <a:r>
              <a:rPr kumimoji="0" lang="en-GB" sz="1200" b="1" i="0" u="none" strike="noStrike" kern="1200" cap="none" spc="0" normalizeH="0" baseline="0" noProof="0" dirty="0">
                <a:ln>
                  <a:noFill/>
                </a:ln>
                <a:solidFill>
                  <a:prstClr val="black"/>
                </a:solidFill>
                <a:effectLst/>
                <a:uLnTx/>
                <a:uFillTx/>
                <a:latin typeface="Arial"/>
                <a:cs typeface="Arial"/>
              </a:rPr>
              <a:t>High control </a:t>
            </a:r>
            <a:r>
              <a:rPr kumimoji="0" lang="en-GB" sz="1200" b="0" i="0" u="none" strike="noStrike" kern="1200" cap="none" spc="0" normalizeH="0" baseline="0" noProof="0" dirty="0">
                <a:ln>
                  <a:noFill/>
                </a:ln>
                <a:solidFill>
                  <a:prstClr val="black"/>
                </a:solidFill>
                <a:effectLst/>
                <a:uLnTx/>
                <a:uFillTx/>
                <a:latin typeface="Arial"/>
                <a:cs typeface="Arial"/>
              </a:rPr>
              <a:t>(‘a great deal’ to all three statements). Three statements: 1. The number of hours you work each week 2. When you undertake your work each week (i.e. the times of day or days of the week) 3. The way you work (e.g. how you can complete tasks or the order you complete them in). </a:t>
            </a:r>
            <a:endParaRPr lang="en-GB" dirty="0">
              <a:solidFill>
                <a:prstClr val="black"/>
              </a:solidFill>
            </a:endParaRPr>
          </a:p>
        </p:txBody>
      </p:sp>
      <p:sp>
        <p:nvSpPr>
          <p:cNvPr id="11" name="Title 4">
            <a:extLst>
              <a:ext uri="{FF2B5EF4-FFF2-40B4-BE49-F238E27FC236}">
                <a16:creationId xmlns:a16="http://schemas.microsoft.com/office/drawing/2014/main" id="{93CDB4B5-82AC-4E58-A911-857FC00DABAD}"/>
              </a:ext>
            </a:extLst>
          </p:cNvPr>
          <p:cNvSpPr>
            <a:spLocks noGrp="1"/>
          </p:cNvSpPr>
          <p:nvPr>
            <p:ph type="title"/>
          </p:nvPr>
        </p:nvSpPr>
        <p:spPr>
          <a:xfrm>
            <a:off x="449999" y="397170"/>
            <a:ext cx="10784057" cy="775597"/>
          </a:xfrm>
        </p:spPr>
        <p:txBody>
          <a:bodyPr/>
          <a:lstStyle/>
          <a:p>
            <a:r>
              <a:rPr lang="en-GB"/>
              <a:t>Directors and freelancers are more likely to have a </a:t>
            </a:r>
            <a:r>
              <a:rPr lang="en-GB" u="sng"/>
              <a:t>high level of control</a:t>
            </a:r>
            <a:r>
              <a:rPr lang="en-GB"/>
              <a:t> over their work</a:t>
            </a:r>
          </a:p>
        </p:txBody>
      </p:sp>
      <p:sp>
        <p:nvSpPr>
          <p:cNvPr id="73" name="TextBox 72">
            <a:extLst>
              <a:ext uri="{FF2B5EF4-FFF2-40B4-BE49-F238E27FC236}">
                <a16:creationId xmlns:a16="http://schemas.microsoft.com/office/drawing/2014/main" id="{0B305BF8-4801-4A50-A29D-CA75CDC94452}"/>
              </a:ext>
            </a:extLst>
          </p:cNvPr>
          <p:cNvSpPr txBox="1"/>
          <p:nvPr/>
        </p:nvSpPr>
        <p:spPr>
          <a:xfrm>
            <a:off x="2038719" y="1578783"/>
            <a:ext cx="36080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2000" b="1">
                <a:solidFill>
                  <a:schemeClr val="accent6">
                    <a:lumMod val="75000"/>
                  </a:schemeClr>
                </a:solidFill>
                <a:latin typeface="Arial"/>
              </a:rPr>
              <a:t>Recontact</a:t>
            </a:r>
            <a:r>
              <a:rPr kumimoji="0" lang="en-GB" sz="2000" b="1" i="0" u="none" strike="noStrike" kern="1200" cap="none" spc="0" normalizeH="0" baseline="0" noProof="0">
                <a:ln>
                  <a:noFill/>
                </a:ln>
                <a:solidFill>
                  <a:schemeClr val="accent6">
                    <a:lumMod val="75000"/>
                  </a:schemeClr>
                </a:solidFill>
                <a:effectLst/>
                <a:uLnTx/>
                <a:uFillTx/>
                <a:latin typeface="Arial"/>
                <a:ea typeface="+mn-ea"/>
                <a:cs typeface="+mn-cs"/>
              </a:rPr>
              <a:t> ‘existing 2020</a:t>
            </a:r>
            <a:r>
              <a:rPr kumimoji="0" lang="en-GB" sz="2000" b="0" i="0" u="none" strike="noStrike" kern="1200" cap="none" spc="0" normalizeH="0" baseline="0" noProof="0">
                <a:ln>
                  <a:noFill/>
                </a:ln>
                <a:solidFill>
                  <a:schemeClr val="accent6">
                    <a:lumMod val="75000"/>
                  </a:schemeClr>
                </a:solidFill>
                <a:effectLst/>
                <a:uLnTx/>
                <a:uFillTx/>
                <a:latin typeface="Arial"/>
                <a:ea typeface="+mn-ea"/>
                <a:cs typeface="+mn-cs"/>
              </a:rPr>
              <a:t>’</a:t>
            </a:r>
          </a:p>
        </p:txBody>
      </p:sp>
      <p:sp>
        <p:nvSpPr>
          <p:cNvPr id="74" name="TextBox 73">
            <a:extLst>
              <a:ext uri="{FF2B5EF4-FFF2-40B4-BE49-F238E27FC236}">
                <a16:creationId xmlns:a16="http://schemas.microsoft.com/office/drawing/2014/main" id="{BCDABD9F-C5B0-44F9-9D90-E63CA62A4735}"/>
              </a:ext>
            </a:extLst>
          </p:cNvPr>
          <p:cNvSpPr txBox="1"/>
          <p:nvPr/>
        </p:nvSpPr>
        <p:spPr>
          <a:xfrm>
            <a:off x="7912566" y="1576212"/>
            <a:ext cx="262296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2000" b="1">
                <a:solidFill>
                  <a:schemeClr val="bg2"/>
                </a:solidFill>
                <a:latin typeface="Arial"/>
              </a:rPr>
              <a:t>Recontact</a:t>
            </a:r>
            <a:r>
              <a:rPr kumimoji="0" lang="en-GB" sz="2000" b="1" i="0" u="none" strike="noStrike" kern="1200" cap="none" spc="0" normalizeH="0" baseline="0" noProof="0">
                <a:ln>
                  <a:noFill/>
                </a:ln>
                <a:solidFill>
                  <a:schemeClr val="bg2"/>
                </a:solidFill>
                <a:effectLst/>
                <a:uLnTx/>
                <a:uFillTx/>
                <a:latin typeface="Arial"/>
                <a:ea typeface="+mn-ea"/>
                <a:cs typeface="+mn-cs"/>
              </a:rPr>
              <a:t> ‘new 2020’</a:t>
            </a:r>
          </a:p>
        </p:txBody>
      </p:sp>
      <p:grpSp>
        <p:nvGrpSpPr>
          <p:cNvPr id="80" name="Group 79">
            <a:extLst>
              <a:ext uri="{FF2B5EF4-FFF2-40B4-BE49-F238E27FC236}">
                <a16:creationId xmlns:a16="http://schemas.microsoft.com/office/drawing/2014/main" id="{432050F3-3B45-424D-94D9-FCD108F23A5F}"/>
              </a:ext>
            </a:extLst>
          </p:cNvPr>
          <p:cNvGrpSpPr/>
          <p:nvPr/>
        </p:nvGrpSpPr>
        <p:grpSpPr>
          <a:xfrm>
            <a:off x="7054730" y="2056736"/>
            <a:ext cx="4338636" cy="2508741"/>
            <a:chOff x="1387140" y="3995397"/>
            <a:chExt cx="5945284" cy="1692699"/>
          </a:xfrm>
        </p:grpSpPr>
        <p:sp>
          <p:nvSpPr>
            <p:cNvPr id="81" name="Rectangle 80">
              <a:extLst>
                <a:ext uri="{FF2B5EF4-FFF2-40B4-BE49-F238E27FC236}">
                  <a16:creationId xmlns:a16="http://schemas.microsoft.com/office/drawing/2014/main" id="{A6D9E3CC-05E2-4C41-A2F1-E9DDA272FD6C}"/>
                </a:ext>
              </a:extLst>
            </p:cNvPr>
            <p:cNvSpPr/>
            <p:nvPr/>
          </p:nvSpPr>
          <p:spPr>
            <a:xfrm>
              <a:off x="1387140" y="3995397"/>
              <a:ext cx="5945284" cy="16926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2" name="TextBox 81">
              <a:extLst>
                <a:ext uri="{FF2B5EF4-FFF2-40B4-BE49-F238E27FC236}">
                  <a16:creationId xmlns:a16="http://schemas.microsoft.com/office/drawing/2014/main" id="{C045F233-E40D-4C5F-8211-9F4363FACF38}"/>
                </a:ext>
              </a:extLst>
            </p:cNvPr>
            <p:cNvSpPr txBox="1"/>
            <p:nvPr/>
          </p:nvSpPr>
          <p:spPr>
            <a:xfrm>
              <a:off x="3129670" y="4250514"/>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36%</a:t>
              </a:r>
              <a:r>
                <a:rPr lang="en-GB" sz="2800" b="1">
                  <a:solidFill>
                    <a:schemeClr val="accent6">
                      <a:lumMod val="75000"/>
                    </a:schemeClr>
                  </a:solidFill>
                </a:rPr>
                <a:t> </a:t>
              </a:r>
              <a:r>
                <a:rPr lang="en-GB"/>
                <a:t>directors </a:t>
              </a:r>
              <a:endParaRPr lang="en-GB" sz="2000"/>
            </a:p>
          </p:txBody>
        </p:sp>
        <p:sp>
          <p:nvSpPr>
            <p:cNvPr id="83" name="TextBox 82">
              <a:extLst>
                <a:ext uri="{FF2B5EF4-FFF2-40B4-BE49-F238E27FC236}">
                  <a16:creationId xmlns:a16="http://schemas.microsoft.com/office/drawing/2014/main" id="{47EB6B3C-A8C3-474D-8AA0-A93A8256C875}"/>
                </a:ext>
              </a:extLst>
            </p:cNvPr>
            <p:cNvSpPr txBox="1"/>
            <p:nvPr/>
          </p:nvSpPr>
          <p:spPr>
            <a:xfrm>
              <a:off x="3129670" y="4914513"/>
              <a:ext cx="3733442"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37%</a:t>
              </a:r>
              <a:r>
                <a:rPr lang="en-GB" sz="2800" b="1">
                  <a:solidFill>
                    <a:schemeClr val="accent6">
                      <a:lumMod val="75000"/>
                    </a:schemeClr>
                  </a:solidFill>
                </a:rPr>
                <a:t> </a:t>
              </a:r>
              <a:r>
                <a:rPr lang="en-GB"/>
                <a:t>passionate and successful </a:t>
              </a:r>
              <a:endParaRPr lang="en-GB" sz="2000"/>
            </a:p>
          </p:txBody>
        </p:sp>
      </p:grpSp>
      <p:sp>
        <p:nvSpPr>
          <p:cNvPr id="106" name="TextBox 105">
            <a:extLst>
              <a:ext uri="{FF2B5EF4-FFF2-40B4-BE49-F238E27FC236}">
                <a16:creationId xmlns:a16="http://schemas.microsoft.com/office/drawing/2014/main" id="{567583C2-DDC0-4D77-9E70-5874C2B02EFB}"/>
              </a:ext>
            </a:extLst>
          </p:cNvPr>
          <p:cNvSpPr txBox="1"/>
          <p:nvPr/>
        </p:nvSpPr>
        <p:spPr>
          <a:xfrm>
            <a:off x="2038719" y="4433227"/>
            <a:ext cx="4158940"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43% </a:t>
            </a:r>
            <a:r>
              <a:rPr lang="en-GB"/>
              <a:t>in</a:t>
            </a:r>
            <a:r>
              <a:rPr lang="en-GB" sz="2800" b="1">
                <a:solidFill>
                  <a:schemeClr val="accent6">
                    <a:lumMod val="75000"/>
                  </a:schemeClr>
                </a:solidFill>
              </a:rPr>
              <a:t> </a:t>
            </a:r>
            <a:r>
              <a:rPr lang="en-GB" sz="1800" b="0">
                <a:latin typeface="Arial"/>
              </a:rPr>
              <a:t>personal services, healthcare, education and childcare sectors </a:t>
            </a:r>
            <a:endParaRPr lang="en-GB" sz="2000"/>
          </a:p>
        </p:txBody>
      </p:sp>
      <p:sp>
        <p:nvSpPr>
          <p:cNvPr id="107" name="TextBox 106">
            <a:extLst>
              <a:ext uri="{FF2B5EF4-FFF2-40B4-BE49-F238E27FC236}">
                <a16:creationId xmlns:a16="http://schemas.microsoft.com/office/drawing/2014/main" id="{FB98DD6E-B6E3-44EE-BD86-CEB890CE966E}"/>
              </a:ext>
            </a:extLst>
          </p:cNvPr>
          <p:cNvSpPr txBox="1"/>
          <p:nvPr/>
        </p:nvSpPr>
        <p:spPr>
          <a:xfrm>
            <a:off x="2038719" y="2431727"/>
            <a:ext cx="4158940" cy="430887"/>
          </a:xfrm>
          <a:prstGeom prst="rect">
            <a:avLst/>
          </a:prstGeom>
          <a:noFill/>
        </p:spPr>
        <p:txBody>
          <a:bodyPr wrap="square" lIns="0" tIns="0" rIns="0" bIns="0" rtlCol="0">
            <a:spAutoFit/>
          </a:bodyPr>
          <a:lstStyle/>
          <a:p>
            <a:pPr>
              <a:spcBef>
                <a:spcPts val="400"/>
              </a:spcBef>
              <a:spcAft>
                <a:spcPts val="400"/>
              </a:spcAft>
            </a:pPr>
            <a:r>
              <a:rPr lang="en-GB"/>
              <a:t>Directors </a:t>
            </a:r>
            <a:r>
              <a:rPr lang="en-GB" sz="2800" b="1">
                <a:solidFill>
                  <a:schemeClr val="accent6">
                    <a:lumMod val="75000"/>
                  </a:schemeClr>
                </a:solidFill>
              </a:rPr>
              <a:t>36% </a:t>
            </a:r>
            <a:r>
              <a:rPr lang="en-GB"/>
              <a:t>and freelancers </a:t>
            </a:r>
            <a:r>
              <a:rPr lang="en-GB" sz="2800" b="1">
                <a:solidFill>
                  <a:schemeClr val="accent6">
                    <a:lumMod val="75000"/>
                  </a:schemeClr>
                </a:solidFill>
              </a:rPr>
              <a:t>30%</a:t>
            </a:r>
            <a:endParaRPr lang="en-GB" sz="2000" b="1">
              <a:solidFill>
                <a:schemeClr val="accent6">
                  <a:lumMod val="75000"/>
                </a:schemeClr>
              </a:solidFill>
            </a:endParaRPr>
          </a:p>
        </p:txBody>
      </p:sp>
      <p:sp>
        <p:nvSpPr>
          <p:cNvPr id="113" name="TextBox 112">
            <a:extLst>
              <a:ext uri="{FF2B5EF4-FFF2-40B4-BE49-F238E27FC236}">
                <a16:creationId xmlns:a16="http://schemas.microsoft.com/office/drawing/2014/main" id="{E4AF131C-9D2E-458A-8C1B-69468C611C83}"/>
              </a:ext>
            </a:extLst>
          </p:cNvPr>
          <p:cNvSpPr txBox="1"/>
          <p:nvPr/>
        </p:nvSpPr>
        <p:spPr>
          <a:xfrm>
            <a:off x="2038719" y="3386991"/>
            <a:ext cx="3733442" cy="707886"/>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43% </a:t>
            </a:r>
            <a:r>
              <a:rPr lang="en-GB"/>
              <a:t>in</a:t>
            </a:r>
            <a:r>
              <a:rPr lang="en-GB">
                <a:latin typeface="Arial"/>
              </a:rPr>
              <a:t> f</a:t>
            </a:r>
            <a:r>
              <a:rPr lang="en-GB" b="0">
                <a:latin typeface="Arial"/>
              </a:rPr>
              <a:t>ood, drink and hospitality sectors</a:t>
            </a:r>
            <a:endParaRPr lang="en-GB" sz="2000"/>
          </a:p>
        </p:txBody>
      </p:sp>
      <p:grpSp>
        <p:nvGrpSpPr>
          <p:cNvPr id="27" name="Group 26">
            <a:extLst>
              <a:ext uri="{FF2B5EF4-FFF2-40B4-BE49-F238E27FC236}">
                <a16:creationId xmlns:a16="http://schemas.microsoft.com/office/drawing/2014/main" id="{6A0FA566-9F5D-4B99-9EB2-856A6572C7C2}"/>
              </a:ext>
            </a:extLst>
          </p:cNvPr>
          <p:cNvGrpSpPr>
            <a:grpSpLocks noChangeAspect="1"/>
          </p:cNvGrpSpPr>
          <p:nvPr/>
        </p:nvGrpSpPr>
        <p:grpSpPr>
          <a:xfrm>
            <a:off x="1120860" y="2393613"/>
            <a:ext cx="716555" cy="720000"/>
            <a:chOff x="2500313" y="2928938"/>
            <a:chExt cx="660400" cy="663575"/>
          </a:xfrm>
          <a:solidFill>
            <a:schemeClr val="bg1">
              <a:lumMod val="50000"/>
            </a:schemeClr>
          </a:solidFill>
        </p:grpSpPr>
        <p:sp>
          <p:nvSpPr>
            <p:cNvPr id="28" name="Freeform 33">
              <a:extLst>
                <a:ext uri="{FF2B5EF4-FFF2-40B4-BE49-F238E27FC236}">
                  <a16:creationId xmlns:a16="http://schemas.microsoft.com/office/drawing/2014/main" id="{D0A47249-39FE-4029-96E0-ABCC8BC027FF}"/>
                </a:ext>
              </a:extLst>
            </p:cNvPr>
            <p:cNvSpPr>
              <a:spLocks noEditPoints="1"/>
            </p:cNvSpPr>
            <p:nvPr/>
          </p:nvSpPr>
          <p:spPr bwMode="auto">
            <a:xfrm>
              <a:off x="2500313" y="2928938"/>
              <a:ext cx="660400" cy="663575"/>
            </a:xfrm>
            <a:custGeom>
              <a:avLst/>
              <a:gdLst/>
              <a:ahLst/>
              <a:cxnLst>
                <a:cxn ang="0">
                  <a:pos x="83" y="186"/>
                </a:cxn>
                <a:cxn ang="0">
                  <a:pos x="81" y="178"/>
                </a:cxn>
                <a:cxn ang="0">
                  <a:pos x="86" y="173"/>
                </a:cxn>
                <a:cxn ang="0">
                  <a:pos x="150" y="196"/>
                </a:cxn>
                <a:cxn ang="0">
                  <a:pos x="219" y="167"/>
                </a:cxn>
                <a:cxn ang="0">
                  <a:pos x="248" y="98"/>
                </a:cxn>
                <a:cxn ang="0">
                  <a:pos x="219" y="29"/>
                </a:cxn>
                <a:cxn ang="0">
                  <a:pos x="150" y="0"/>
                </a:cxn>
                <a:cxn ang="0">
                  <a:pos x="81" y="29"/>
                </a:cxn>
                <a:cxn ang="0">
                  <a:pos x="81" y="29"/>
                </a:cxn>
                <a:cxn ang="0">
                  <a:pos x="52" y="98"/>
                </a:cxn>
                <a:cxn ang="0">
                  <a:pos x="76" y="162"/>
                </a:cxn>
                <a:cxn ang="0">
                  <a:pos x="70" y="168"/>
                </a:cxn>
                <a:cxn ang="0">
                  <a:pos x="63" y="166"/>
                </a:cxn>
                <a:cxn ang="0">
                  <a:pos x="13" y="215"/>
                </a:cxn>
                <a:cxn ang="0">
                  <a:pos x="33" y="236"/>
                </a:cxn>
                <a:cxn ang="0">
                  <a:pos x="83" y="186"/>
                </a:cxn>
                <a:cxn ang="0">
                  <a:pos x="93" y="156"/>
                </a:cxn>
                <a:cxn ang="0">
                  <a:pos x="93" y="156"/>
                </a:cxn>
                <a:cxn ang="0">
                  <a:pos x="92" y="155"/>
                </a:cxn>
                <a:cxn ang="0">
                  <a:pos x="69" y="98"/>
                </a:cxn>
                <a:cxn ang="0">
                  <a:pos x="93" y="41"/>
                </a:cxn>
                <a:cxn ang="0">
                  <a:pos x="93" y="41"/>
                </a:cxn>
                <a:cxn ang="0">
                  <a:pos x="150" y="17"/>
                </a:cxn>
                <a:cxn ang="0">
                  <a:pos x="207" y="41"/>
                </a:cxn>
                <a:cxn ang="0">
                  <a:pos x="231" y="98"/>
                </a:cxn>
                <a:cxn ang="0">
                  <a:pos x="207" y="156"/>
                </a:cxn>
                <a:cxn ang="0">
                  <a:pos x="150" y="179"/>
                </a:cxn>
                <a:cxn ang="0">
                  <a:pos x="93" y="156"/>
                </a:cxn>
                <a:cxn ang="0">
                  <a:pos x="66" y="178"/>
                </a:cxn>
                <a:cxn ang="0">
                  <a:pos x="61" y="173"/>
                </a:cxn>
                <a:cxn ang="0">
                  <a:pos x="30" y="204"/>
                </a:cxn>
                <a:cxn ang="0">
                  <a:pos x="35" y="209"/>
                </a:cxn>
                <a:cxn ang="0">
                  <a:pos x="66" y="178"/>
                </a:cxn>
              </a:cxnLst>
              <a:rect l="0" t="0" r="r" b="b"/>
              <a:pathLst>
                <a:path w="248" h="249">
                  <a:moveTo>
                    <a:pt x="83" y="186"/>
                  </a:moveTo>
                  <a:cubicBezTo>
                    <a:pt x="84" y="185"/>
                    <a:pt x="83" y="181"/>
                    <a:pt x="81" y="178"/>
                  </a:cubicBezTo>
                  <a:cubicBezTo>
                    <a:pt x="86" y="173"/>
                    <a:pt x="86" y="173"/>
                    <a:pt x="86" y="173"/>
                  </a:cubicBezTo>
                  <a:cubicBezTo>
                    <a:pt x="105" y="188"/>
                    <a:pt x="127" y="196"/>
                    <a:pt x="150" y="196"/>
                  </a:cubicBezTo>
                  <a:cubicBezTo>
                    <a:pt x="175" y="196"/>
                    <a:pt x="200" y="187"/>
                    <a:pt x="219" y="167"/>
                  </a:cubicBezTo>
                  <a:cubicBezTo>
                    <a:pt x="238" y="148"/>
                    <a:pt x="248" y="123"/>
                    <a:pt x="248" y="98"/>
                  </a:cubicBezTo>
                  <a:cubicBezTo>
                    <a:pt x="248" y="73"/>
                    <a:pt x="238" y="48"/>
                    <a:pt x="219" y="29"/>
                  </a:cubicBezTo>
                  <a:cubicBezTo>
                    <a:pt x="200" y="10"/>
                    <a:pt x="175" y="0"/>
                    <a:pt x="150" y="0"/>
                  </a:cubicBezTo>
                  <a:cubicBezTo>
                    <a:pt x="125" y="0"/>
                    <a:pt x="100" y="10"/>
                    <a:pt x="81" y="29"/>
                  </a:cubicBezTo>
                  <a:cubicBezTo>
                    <a:pt x="81" y="29"/>
                    <a:pt x="81" y="29"/>
                    <a:pt x="81" y="29"/>
                  </a:cubicBezTo>
                  <a:cubicBezTo>
                    <a:pt x="62" y="48"/>
                    <a:pt x="52" y="73"/>
                    <a:pt x="52" y="98"/>
                  </a:cubicBezTo>
                  <a:cubicBezTo>
                    <a:pt x="52" y="121"/>
                    <a:pt x="60" y="144"/>
                    <a:pt x="76" y="162"/>
                  </a:cubicBezTo>
                  <a:cubicBezTo>
                    <a:pt x="70" y="168"/>
                    <a:pt x="70" y="168"/>
                    <a:pt x="70" y="168"/>
                  </a:cubicBezTo>
                  <a:cubicBezTo>
                    <a:pt x="67" y="166"/>
                    <a:pt x="64" y="164"/>
                    <a:pt x="63" y="166"/>
                  </a:cubicBezTo>
                  <a:cubicBezTo>
                    <a:pt x="13" y="215"/>
                    <a:pt x="13" y="215"/>
                    <a:pt x="13" y="215"/>
                  </a:cubicBezTo>
                  <a:cubicBezTo>
                    <a:pt x="0" y="228"/>
                    <a:pt x="19" y="249"/>
                    <a:pt x="33" y="236"/>
                  </a:cubicBezTo>
                  <a:cubicBezTo>
                    <a:pt x="83" y="186"/>
                    <a:pt x="83" y="186"/>
                    <a:pt x="83" y="186"/>
                  </a:cubicBezTo>
                  <a:close/>
                  <a:moveTo>
                    <a:pt x="93" y="156"/>
                  </a:moveTo>
                  <a:cubicBezTo>
                    <a:pt x="93" y="156"/>
                    <a:pt x="93" y="156"/>
                    <a:pt x="93" y="156"/>
                  </a:cubicBezTo>
                  <a:cubicBezTo>
                    <a:pt x="93" y="155"/>
                    <a:pt x="92" y="155"/>
                    <a:pt x="92" y="155"/>
                  </a:cubicBezTo>
                  <a:cubicBezTo>
                    <a:pt x="77" y="139"/>
                    <a:pt x="69" y="119"/>
                    <a:pt x="69" y="98"/>
                  </a:cubicBezTo>
                  <a:cubicBezTo>
                    <a:pt x="69" y="77"/>
                    <a:pt x="77" y="57"/>
                    <a:pt x="93" y="41"/>
                  </a:cubicBezTo>
                  <a:cubicBezTo>
                    <a:pt x="93" y="41"/>
                    <a:pt x="93" y="41"/>
                    <a:pt x="93" y="41"/>
                  </a:cubicBezTo>
                  <a:cubicBezTo>
                    <a:pt x="109" y="25"/>
                    <a:pt x="129" y="17"/>
                    <a:pt x="150" y="17"/>
                  </a:cubicBezTo>
                  <a:cubicBezTo>
                    <a:pt x="171" y="17"/>
                    <a:pt x="192" y="25"/>
                    <a:pt x="207" y="41"/>
                  </a:cubicBezTo>
                  <a:cubicBezTo>
                    <a:pt x="223" y="57"/>
                    <a:pt x="231" y="77"/>
                    <a:pt x="231" y="98"/>
                  </a:cubicBezTo>
                  <a:cubicBezTo>
                    <a:pt x="231" y="119"/>
                    <a:pt x="223" y="140"/>
                    <a:pt x="207" y="156"/>
                  </a:cubicBezTo>
                  <a:cubicBezTo>
                    <a:pt x="192" y="171"/>
                    <a:pt x="171" y="179"/>
                    <a:pt x="150" y="179"/>
                  </a:cubicBezTo>
                  <a:cubicBezTo>
                    <a:pt x="130" y="179"/>
                    <a:pt x="109" y="172"/>
                    <a:pt x="93" y="156"/>
                  </a:cubicBezTo>
                  <a:close/>
                  <a:moveTo>
                    <a:pt x="66" y="178"/>
                  </a:moveTo>
                  <a:cubicBezTo>
                    <a:pt x="69" y="175"/>
                    <a:pt x="64" y="170"/>
                    <a:pt x="61" y="173"/>
                  </a:cubicBezTo>
                  <a:cubicBezTo>
                    <a:pt x="30" y="204"/>
                    <a:pt x="30" y="204"/>
                    <a:pt x="30" y="204"/>
                  </a:cubicBezTo>
                  <a:cubicBezTo>
                    <a:pt x="28" y="207"/>
                    <a:pt x="33" y="212"/>
                    <a:pt x="35" y="209"/>
                  </a:cubicBezTo>
                  <a:cubicBezTo>
                    <a:pt x="66" y="178"/>
                    <a:pt x="66" y="178"/>
                    <a:pt x="66" y="1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34">
              <a:extLst>
                <a:ext uri="{FF2B5EF4-FFF2-40B4-BE49-F238E27FC236}">
                  <a16:creationId xmlns:a16="http://schemas.microsoft.com/office/drawing/2014/main" id="{294F1501-90DD-492F-8B64-7193AB51D81F}"/>
                </a:ext>
              </a:extLst>
            </p:cNvPr>
            <p:cNvSpPr>
              <a:spLocks noEditPoints="1"/>
            </p:cNvSpPr>
            <p:nvPr/>
          </p:nvSpPr>
          <p:spPr bwMode="auto">
            <a:xfrm>
              <a:off x="2700338" y="2990851"/>
              <a:ext cx="400050" cy="400050"/>
            </a:xfrm>
            <a:custGeom>
              <a:avLst/>
              <a:gdLst/>
              <a:ahLst/>
              <a:cxnLst>
                <a:cxn ang="0">
                  <a:pos x="75" y="69"/>
                </a:cxn>
                <a:cxn ang="0">
                  <a:pos x="96" y="35"/>
                </a:cxn>
                <a:cxn ang="0">
                  <a:pos x="75" y="14"/>
                </a:cxn>
                <a:cxn ang="0">
                  <a:pos x="54" y="35"/>
                </a:cxn>
                <a:cxn ang="0">
                  <a:pos x="75" y="69"/>
                </a:cxn>
                <a:cxn ang="0">
                  <a:pos x="75" y="6"/>
                </a:cxn>
                <a:cxn ang="0">
                  <a:pos x="6" y="75"/>
                </a:cxn>
                <a:cxn ang="0">
                  <a:pos x="17" y="112"/>
                </a:cxn>
                <a:cxn ang="0">
                  <a:pos x="31" y="88"/>
                </a:cxn>
                <a:cxn ang="0">
                  <a:pos x="33" y="84"/>
                </a:cxn>
                <a:cxn ang="0">
                  <a:pos x="62" y="76"/>
                </a:cxn>
                <a:cxn ang="0">
                  <a:pos x="71" y="111"/>
                </a:cxn>
                <a:cxn ang="0">
                  <a:pos x="72" y="89"/>
                </a:cxn>
                <a:cxn ang="0">
                  <a:pos x="75" y="87"/>
                </a:cxn>
                <a:cxn ang="0">
                  <a:pos x="78" y="89"/>
                </a:cxn>
                <a:cxn ang="0">
                  <a:pos x="79" y="111"/>
                </a:cxn>
                <a:cxn ang="0">
                  <a:pos x="88" y="76"/>
                </a:cxn>
                <a:cxn ang="0">
                  <a:pos x="108" y="82"/>
                </a:cxn>
                <a:cxn ang="0">
                  <a:pos x="119" y="88"/>
                </a:cxn>
                <a:cxn ang="0">
                  <a:pos x="134" y="112"/>
                </a:cxn>
                <a:cxn ang="0">
                  <a:pos x="144" y="75"/>
                </a:cxn>
                <a:cxn ang="0">
                  <a:pos x="75" y="6"/>
                </a:cxn>
                <a:cxn ang="0">
                  <a:pos x="32" y="130"/>
                </a:cxn>
                <a:cxn ang="0">
                  <a:pos x="37" y="133"/>
                </a:cxn>
                <a:cxn ang="0">
                  <a:pos x="37" y="118"/>
                </a:cxn>
                <a:cxn ang="0">
                  <a:pos x="32" y="130"/>
                </a:cxn>
                <a:cxn ang="0">
                  <a:pos x="113" y="133"/>
                </a:cxn>
                <a:cxn ang="0">
                  <a:pos x="118" y="130"/>
                </a:cxn>
                <a:cxn ang="0">
                  <a:pos x="113" y="118"/>
                </a:cxn>
                <a:cxn ang="0">
                  <a:pos x="113" y="133"/>
                </a:cxn>
                <a:cxn ang="0">
                  <a:pos x="75" y="0"/>
                </a:cxn>
                <a:cxn ang="0">
                  <a:pos x="0" y="75"/>
                </a:cxn>
                <a:cxn ang="0">
                  <a:pos x="75" y="150"/>
                </a:cxn>
                <a:cxn ang="0">
                  <a:pos x="150" y="75"/>
                </a:cxn>
                <a:cxn ang="0">
                  <a:pos x="75" y="0"/>
                </a:cxn>
              </a:cxnLst>
              <a:rect l="0" t="0" r="r" b="b"/>
              <a:pathLst>
                <a:path w="150" h="150">
                  <a:moveTo>
                    <a:pt x="75" y="69"/>
                  </a:moveTo>
                  <a:cubicBezTo>
                    <a:pt x="88" y="69"/>
                    <a:pt x="96" y="45"/>
                    <a:pt x="96" y="35"/>
                  </a:cubicBezTo>
                  <a:cubicBezTo>
                    <a:pt x="96" y="23"/>
                    <a:pt x="87" y="14"/>
                    <a:pt x="75" y="14"/>
                  </a:cubicBezTo>
                  <a:cubicBezTo>
                    <a:pt x="63" y="14"/>
                    <a:pt x="54" y="23"/>
                    <a:pt x="54" y="35"/>
                  </a:cubicBezTo>
                  <a:cubicBezTo>
                    <a:pt x="54" y="45"/>
                    <a:pt x="62" y="69"/>
                    <a:pt x="75" y="69"/>
                  </a:cubicBezTo>
                  <a:close/>
                  <a:moveTo>
                    <a:pt x="75" y="6"/>
                  </a:moveTo>
                  <a:cubicBezTo>
                    <a:pt x="37" y="6"/>
                    <a:pt x="6" y="37"/>
                    <a:pt x="6" y="75"/>
                  </a:cubicBezTo>
                  <a:cubicBezTo>
                    <a:pt x="6" y="89"/>
                    <a:pt x="10" y="101"/>
                    <a:pt x="17" y="112"/>
                  </a:cubicBezTo>
                  <a:cubicBezTo>
                    <a:pt x="21" y="104"/>
                    <a:pt x="26" y="95"/>
                    <a:pt x="31" y="88"/>
                  </a:cubicBezTo>
                  <a:cubicBezTo>
                    <a:pt x="32" y="86"/>
                    <a:pt x="31" y="85"/>
                    <a:pt x="33" y="84"/>
                  </a:cubicBezTo>
                  <a:cubicBezTo>
                    <a:pt x="62" y="76"/>
                    <a:pt x="62" y="76"/>
                    <a:pt x="62" y="76"/>
                  </a:cubicBezTo>
                  <a:cubicBezTo>
                    <a:pt x="64" y="85"/>
                    <a:pt x="67" y="103"/>
                    <a:pt x="71" y="111"/>
                  </a:cubicBezTo>
                  <a:cubicBezTo>
                    <a:pt x="72" y="89"/>
                    <a:pt x="72" y="89"/>
                    <a:pt x="72" y="89"/>
                  </a:cubicBezTo>
                  <a:cubicBezTo>
                    <a:pt x="75" y="87"/>
                    <a:pt x="75" y="87"/>
                    <a:pt x="75" y="87"/>
                  </a:cubicBezTo>
                  <a:cubicBezTo>
                    <a:pt x="78" y="89"/>
                    <a:pt x="78" y="89"/>
                    <a:pt x="78" y="89"/>
                  </a:cubicBezTo>
                  <a:cubicBezTo>
                    <a:pt x="79" y="111"/>
                    <a:pt x="79" y="111"/>
                    <a:pt x="79" y="111"/>
                  </a:cubicBezTo>
                  <a:cubicBezTo>
                    <a:pt x="83" y="103"/>
                    <a:pt x="86" y="85"/>
                    <a:pt x="88" y="76"/>
                  </a:cubicBezTo>
                  <a:cubicBezTo>
                    <a:pt x="96" y="78"/>
                    <a:pt x="100" y="80"/>
                    <a:pt x="108" y="82"/>
                  </a:cubicBezTo>
                  <a:cubicBezTo>
                    <a:pt x="123" y="86"/>
                    <a:pt x="117" y="84"/>
                    <a:pt x="119" y="88"/>
                  </a:cubicBezTo>
                  <a:cubicBezTo>
                    <a:pt x="125" y="95"/>
                    <a:pt x="129" y="104"/>
                    <a:pt x="134" y="112"/>
                  </a:cubicBezTo>
                  <a:cubicBezTo>
                    <a:pt x="140" y="101"/>
                    <a:pt x="144" y="89"/>
                    <a:pt x="144" y="75"/>
                  </a:cubicBezTo>
                  <a:cubicBezTo>
                    <a:pt x="144" y="37"/>
                    <a:pt x="113" y="6"/>
                    <a:pt x="75" y="6"/>
                  </a:cubicBezTo>
                  <a:close/>
                  <a:moveTo>
                    <a:pt x="32" y="130"/>
                  </a:moveTo>
                  <a:cubicBezTo>
                    <a:pt x="34" y="131"/>
                    <a:pt x="35" y="132"/>
                    <a:pt x="37" y="133"/>
                  </a:cubicBezTo>
                  <a:cubicBezTo>
                    <a:pt x="37" y="129"/>
                    <a:pt x="37" y="122"/>
                    <a:pt x="37" y="118"/>
                  </a:cubicBezTo>
                  <a:cubicBezTo>
                    <a:pt x="36" y="120"/>
                    <a:pt x="34" y="127"/>
                    <a:pt x="32" y="130"/>
                  </a:cubicBezTo>
                  <a:close/>
                  <a:moveTo>
                    <a:pt x="113" y="133"/>
                  </a:moveTo>
                  <a:cubicBezTo>
                    <a:pt x="115" y="132"/>
                    <a:pt x="116" y="131"/>
                    <a:pt x="118" y="130"/>
                  </a:cubicBezTo>
                  <a:cubicBezTo>
                    <a:pt x="116" y="127"/>
                    <a:pt x="115" y="120"/>
                    <a:pt x="113" y="118"/>
                  </a:cubicBezTo>
                  <a:cubicBezTo>
                    <a:pt x="113" y="122"/>
                    <a:pt x="113" y="129"/>
                    <a:pt x="113" y="133"/>
                  </a:cubicBezTo>
                  <a:close/>
                  <a:moveTo>
                    <a:pt x="75" y="0"/>
                  </a:moveTo>
                  <a:cubicBezTo>
                    <a:pt x="34" y="0"/>
                    <a:pt x="0" y="34"/>
                    <a:pt x="0" y="75"/>
                  </a:cubicBezTo>
                  <a:cubicBezTo>
                    <a:pt x="0" y="117"/>
                    <a:pt x="34" y="150"/>
                    <a:pt x="75" y="150"/>
                  </a:cubicBezTo>
                  <a:cubicBezTo>
                    <a:pt x="117" y="150"/>
                    <a:pt x="150" y="117"/>
                    <a:pt x="150" y="75"/>
                  </a:cubicBezTo>
                  <a:cubicBezTo>
                    <a:pt x="150" y="34"/>
                    <a:pt x="117" y="0"/>
                    <a:pt x="7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29">
            <a:extLst>
              <a:ext uri="{FF2B5EF4-FFF2-40B4-BE49-F238E27FC236}">
                <a16:creationId xmlns:a16="http://schemas.microsoft.com/office/drawing/2014/main" id="{2B7FE057-0C87-4A36-932A-5F9E1EA8EBE7}"/>
              </a:ext>
            </a:extLst>
          </p:cNvPr>
          <p:cNvGrpSpPr>
            <a:grpSpLocks noChangeAspect="1"/>
          </p:cNvGrpSpPr>
          <p:nvPr/>
        </p:nvGrpSpPr>
        <p:grpSpPr>
          <a:xfrm>
            <a:off x="7054730" y="2363286"/>
            <a:ext cx="716555" cy="720000"/>
            <a:chOff x="2500313" y="2928938"/>
            <a:chExt cx="660400" cy="663575"/>
          </a:xfrm>
          <a:solidFill>
            <a:schemeClr val="bg1">
              <a:lumMod val="50000"/>
            </a:schemeClr>
          </a:solidFill>
        </p:grpSpPr>
        <p:sp>
          <p:nvSpPr>
            <p:cNvPr id="31" name="Freeform 33">
              <a:extLst>
                <a:ext uri="{FF2B5EF4-FFF2-40B4-BE49-F238E27FC236}">
                  <a16:creationId xmlns:a16="http://schemas.microsoft.com/office/drawing/2014/main" id="{FCE24886-DA4D-4E0B-828D-E941FA78C08C}"/>
                </a:ext>
              </a:extLst>
            </p:cNvPr>
            <p:cNvSpPr>
              <a:spLocks noEditPoints="1"/>
            </p:cNvSpPr>
            <p:nvPr/>
          </p:nvSpPr>
          <p:spPr bwMode="auto">
            <a:xfrm>
              <a:off x="2500313" y="2928938"/>
              <a:ext cx="660400" cy="663575"/>
            </a:xfrm>
            <a:custGeom>
              <a:avLst/>
              <a:gdLst/>
              <a:ahLst/>
              <a:cxnLst>
                <a:cxn ang="0">
                  <a:pos x="83" y="186"/>
                </a:cxn>
                <a:cxn ang="0">
                  <a:pos x="81" y="178"/>
                </a:cxn>
                <a:cxn ang="0">
                  <a:pos x="86" y="173"/>
                </a:cxn>
                <a:cxn ang="0">
                  <a:pos x="150" y="196"/>
                </a:cxn>
                <a:cxn ang="0">
                  <a:pos x="219" y="167"/>
                </a:cxn>
                <a:cxn ang="0">
                  <a:pos x="248" y="98"/>
                </a:cxn>
                <a:cxn ang="0">
                  <a:pos x="219" y="29"/>
                </a:cxn>
                <a:cxn ang="0">
                  <a:pos x="150" y="0"/>
                </a:cxn>
                <a:cxn ang="0">
                  <a:pos x="81" y="29"/>
                </a:cxn>
                <a:cxn ang="0">
                  <a:pos x="81" y="29"/>
                </a:cxn>
                <a:cxn ang="0">
                  <a:pos x="52" y="98"/>
                </a:cxn>
                <a:cxn ang="0">
                  <a:pos x="76" y="162"/>
                </a:cxn>
                <a:cxn ang="0">
                  <a:pos x="70" y="168"/>
                </a:cxn>
                <a:cxn ang="0">
                  <a:pos x="63" y="166"/>
                </a:cxn>
                <a:cxn ang="0">
                  <a:pos x="13" y="215"/>
                </a:cxn>
                <a:cxn ang="0">
                  <a:pos x="33" y="236"/>
                </a:cxn>
                <a:cxn ang="0">
                  <a:pos x="83" y="186"/>
                </a:cxn>
                <a:cxn ang="0">
                  <a:pos x="93" y="156"/>
                </a:cxn>
                <a:cxn ang="0">
                  <a:pos x="93" y="156"/>
                </a:cxn>
                <a:cxn ang="0">
                  <a:pos x="92" y="155"/>
                </a:cxn>
                <a:cxn ang="0">
                  <a:pos x="69" y="98"/>
                </a:cxn>
                <a:cxn ang="0">
                  <a:pos x="93" y="41"/>
                </a:cxn>
                <a:cxn ang="0">
                  <a:pos x="93" y="41"/>
                </a:cxn>
                <a:cxn ang="0">
                  <a:pos x="150" y="17"/>
                </a:cxn>
                <a:cxn ang="0">
                  <a:pos x="207" y="41"/>
                </a:cxn>
                <a:cxn ang="0">
                  <a:pos x="231" y="98"/>
                </a:cxn>
                <a:cxn ang="0">
                  <a:pos x="207" y="156"/>
                </a:cxn>
                <a:cxn ang="0">
                  <a:pos x="150" y="179"/>
                </a:cxn>
                <a:cxn ang="0">
                  <a:pos x="93" y="156"/>
                </a:cxn>
                <a:cxn ang="0">
                  <a:pos x="66" y="178"/>
                </a:cxn>
                <a:cxn ang="0">
                  <a:pos x="61" y="173"/>
                </a:cxn>
                <a:cxn ang="0">
                  <a:pos x="30" y="204"/>
                </a:cxn>
                <a:cxn ang="0">
                  <a:pos x="35" y="209"/>
                </a:cxn>
                <a:cxn ang="0">
                  <a:pos x="66" y="178"/>
                </a:cxn>
              </a:cxnLst>
              <a:rect l="0" t="0" r="r" b="b"/>
              <a:pathLst>
                <a:path w="248" h="249">
                  <a:moveTo>
                    <a:pt x="83" y="186"/>
                  </a:moveTo>
                  <a:cubicBezTo>
                    <a:pt x="84" y="185"/>
                    <a:pt x="83" y="181"/>
                    <a:pt x="81" y="178"/>
                  </a:cubicBezTo>
                  <a:cubicBezTo>
                    <a:pt x="86" y="173"/>
                    <a:pt x="86" y="173"/>
                    <a:pt x="86" y="173"/>
                  </a:cubicBezTo>
                  <a:cubicBezTo>
                    <a:pt x="105" y="188"/>
                    <a:pt x="127" y="196"/>
                    <a:pt x="150" y="196"/>
                  </a:cubicBezTo>
                  <a:cubicBezTo>
                    <a:pt x="175" y="196"/>
                    <a:pt x="200" y="187"/>
                    <a:pt x="219" y="167"/>
                  </a:cubicBezTo>
                  <a:cubicBezTo>
                    <a:pt x="238" y="148"/>
                    <a:pt x="248" y="123"/>
                    <a:pt x="248" y="98"/>
                  </a:cubicBezTo>
                  <a:cubicBezTo>
                    <a:pt x="248" y="73"/>
                    <a:pt x="238" y="48"/>
                    <a:pt x="219" y="29"/>
                  </a:cubicBezTo>
                  <a:cubicBezTo>
                    <a:pt x="200" y="10"/>
                    <a:pt x="175" y="0"/>
                    <a:pt x="150" y="0"/>
                  </a:cubicBezTo>
                  <a:cubicBezTo>
                    <a:pt x="125" y="0"/>
                    <a:pt x="100" y="10"/>
                    <a:pt x="81" y="29"/>
                  </a:cubicBezTo>
                  <a:cubicBezTo>
                    <a:pt x="81" y="29"/>
                    <a:pt x="81" y="29"/>
                    <a:pt x="81" y="29"/>
                  </a:cubicBezTo>
                  <a:cubicBezTo>
                    <a:pt x="62" y="48"/>
                    <a:pt x="52" y="73"/>
                    <a:pt x="52" y="98"/>
                  </a:cubicBezTo>
                  <a:cubicBezTo>
                    <a:pt x="52" y="121"/>
                    <a:pt x="60" y="144"/>
                    <a:pt x="76" y="162"/>
                  </a:cubicBezTo>
                  <a:cubicBezTo>
                    <a:pt x="70" y="168"/>
                    <a:pt x="70" y="168"/>
                    <a:pt x="70" y="168"/>
                  </a:cubicBezTo>
                  <a:cubicBezTo>
                    <a:pt x="67" y="166"/>
                    <a:pt x="64" y="164"/>
                    <a:pt x="63" y="166"/>
                  </a:cubicBezTo>
                  <a:cubicBezTo>
                    <a:pt x="13" y="215"/>
                    <a:pt x="13" y="215"/>
                    <a:pt x="13" y="215"/>
                  </a:cubicBezTo>
                  <a:cubicBezTo>
                    <a:pt x="0" y="228"/>
                    <a:pt x="19" y="249"/>
                    <a:pt x="33" y="236"/>
                  </a:cubicBezTo>
                  <a:cubicBezTo>
                    <a:pt x="83" y="186"/>
                    <a:pt x="83" y="186"/>
                    <a:pt x="83" y="186"/>
                  </a:cubicBezTo>
                  <a:close/>
                  <a:moveTo>
                    <a:pt x="93" y="156"/>
                  </a:moveTo>
                  <a:cubicBezTo>
                    <a:pt x="93" y="156"/>
                    <a:pt x="93" y="156"/>
                    <a:pt x="93" y="156"/>
                  </a:cubicBezTo>
                  <a:cubicBezTo>
                    <a:pt x="93" y="155"/>
                    <a:pt x="92" y="155"/>
                    <a:pt x="92" y="155"/>
                  </a:cubicBezTo>
                  <a:cubicBezTo>
                    <a:pt x="77" y="139"/>
                    <a:pt x="69" y="119"/>
                    <a:pt x="69" y="98"/>
                  </a:cubicBezTo>
                  <a:cubicBezTo>
                    <a:pt x="69" y="77"/>
                    <a:pt x="77" y="57"/>
                    <a:pt x="93" y="41"/>
                  </a:cubicBezTo>
                  <a:cubicBezTo>
                    <a:pt x="93" y="41"/>
                    <a:pt x="93" y="41"/>
                    <a:pt x="93" y="41"/>
                  </a:cubicBezTo>
                  <a:cubicBezTo>
                    <a:pt x="109" y="25"/>
                    <a:pt x="129" y="17"/>
                    <a:pt x="150" y="17"/>
                  </a:cubicBezTo>
                  <a:cubicBezTo>
                    <a:pt x="171" y="17"/>
                    <a:pt x="192" y="25"/>
                    <a:pt x="207" y="41"/>
                  </a:cubicBezTo>
                  <a:cubicBezTo>
                    <a:pt x="223" y="57"/>
                    <a:pt x="231" y="77"/>
                    <a:pt x="231" y="98"/>
                  </a:cubicBezTo>
                  <a:cubicBezTo>
                    <a:pt x="231" y="119"/>
                    <a:pt x="223" y="140"/>
                    <a:pt x="207" y="156"/>
                  </a:cubicBezTo>
                  <a:cubicBezTo>
                    <a:pt x="192" y="171"/>
                    <a:pt x="171" y="179"/>
                    <a:pt x="150" y="179"/>
                  </a:cubicBezTo>
                  <a:cubicBezTo>
                    <a:pt x="130" y="179"/>
                    <a:pt x="109" y="172"/>
                    <a:pt x="93" y="156"/>
                  </a:cubicBezTo>
                  <a:close/>
                  <a:moveTo>
                    <a:pt x="66" y="178"/>
                  </a:moveTo>
                  <a:cubicBezTo>
                    <a:pt x="69" y="175"/>
                    <a:pt x="64" y="170"/>
                    <a:pt x="61" y="173"/>
                  </a:cubicBezTo>
                  <a:cubicBezTo>
                    <a:pt x="30" y="204"/>
                    <a:pt x="30" y="204"/>
                    <a:pt x="30" y="204"/>
                  </a:cubicBezTo>
                  <a:cubicBezTo>
                    <a:pt x="28" y="207"/>
                    <a:pt x="33" y="212"/>
                    <a:pt x="35" y="209"/>
                  </a:cubicBezTo>
                  <a:cubicBezTo>
                    <a:pt x="66" y="178"/>
                    <a:pt x="66" y="178"/>
                    <a:pt x="66" y="1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4">
              <a:extLst>
                <a:ext uri="{FF2B5EF4-FFF2-40B4-BE49-F238E27FC236}">
                  <a16:creationId xmlns:a16="http://schemas.microsoft.com/office/drawing/2014/main" id="{49FC4D42-EE38-4279-B7FE-2AFD73205571}"/>
                </a:ext>
              </a:extLst>
            </p:cNvPr>
            <p:cNvSpPr>
              <a:spLocks noEditPoints="1"/>
            </p:cNvSpPr>
            <p:nvPr/>
          </p:nvSpPr>
          <p:spPr bwMode="auto">
            <a:xfrm>
              <a:off x="2700338" y="2990851"/>
              <a:ext cx="400050" cy="400050"/>
            </a:xfrm>
            <a:custGeom>
              <a:avLst/>
              <a:gdLst/>
              <a:ahLst/>
              <a:cxnLst>
                <a:cxn ang="0">
                  <a:pos x="75" y="69"/>
                </a:cxn>
                <a:cxn ang="0">
                  <a:pos x="96" y="35"/>
                </a:cxn>
                <a:cxn ang="0">
                  <a:pos x="75" y="14"/>
                </a:cxn>
                <a:cxn ang="0">
                  <a:pos x="54" y="35"/>
                </a:cxn>
                <a:cxn ang="0">
                  <a:pos x="75" y="69"/>
                </a:cxn>
                <a:cxn ang="0">
                  <a:pos x="75" y="6"/>
                </a:cxn>
                <a:cxn ang="0">
                  <a:pos x="6" y="75"/>
                </a:cxn>
                <a:cxn ang="0">
                  <a:pos x="17" y="112"/>
                </a:cxn>
                <a:cxn ang="0">
                  <a:pos x="31" y="88"/>
                </a:cxn>
                <a:cxn ang="0">
                  <a:pos x="33" y="84"/>
                </a:cxn>
                <a:cxn ang="0">
                  <a:pos x="62" y="76"/>
                </a:cxn>
                <a:cxn ang="0">
                  <a:pos x="71" y="111"/>
                </a:cxn>
                <a:cxn ang="0">
                  <a:pos x="72" y="89"/>
                </a:cxn>
                <a:cxn ang="0">
                  <a:pos x="75" y="87"/>
                </a:cxn>
                <a:cxn ang="0">
                  <a:pos x="78" y="89"/>
                </a:cxn>
                <a:cxn ang="0">
                  <a:pos x="79" y="111"/>
                </a:cxn>
                <a:cxn ang="0">
                  <a:pos x="88" y="76"/>
                </a:cxn>
                <a:cxn ang="0">
                  <a:pos x="108" y="82"/>
                </a:cxn>
                <a:cxn ang="0">
                  <a:pos x="119" y="88"/>
                </a:cxn>
                <a:cxn ang="0">
                  <a:pos x="134" y="112"/>
                </a:cxn>
                <a:cxn ang="0">
                  <a:pos x="144" y="75"/>
                </a:cxn>
                <a:cxn ang="0">
                  <a:pos x="75" y="6"/>
                </a:cxn>
                <a:cxn ang="0">
                  <a:pos x="32" y="130"/>
                </a:cxn>
                <a:cxn ang="0">
                  <a:pos x="37" y="133"/>
                </a:cxn>
                <a:cxn ang="0">
                  <a:pos x="37" y="118"/>
                </a:cxn>
                <a:cxn ang="0">
                  <a:pos x="32" y="130"/>
                </a:cxn>
                <a:cxn ang="0">
                  <a:pos x="113" y="133"/>
                </a:cxn>
                <a:cxn ang="0">
                  <a:pos x="118" y="130"/>
                </a:cxn>
                <a:cxn ang="0">
                  <a:pos x="113" y="118"/>
                </a:cxn>
                <a:cxn ang="0">
                  <a:pos x="113" y="133"/>
                </a:cxn>
                <a:cxn ang="0">
                  <a:pos x="75" y="0"/>
                </a:cxn>
                <a:cxn ang="0">
                  <a:pos x="0" y="75"/>
                </a:cxn>
                <a:cxn ang="0">
                  <a:pos x="75" y="150"/>
                </a:cxn>
                <a:cxn ang="0">
                  <a:pos x="150" y="75"/>
                </a:cxn>
                <a:cxn ang="0">
                  <a:pos x="75" y="0"/>
                </a:cxn>
              </a:cxnLst>
              <a:rect l="0" t="0" r="r" b="b"/>
              <a:pathLst>
                <a:path w="150" h="150">
                  <a:moveTo>
                    <a:pt x="75" y="69"/>
                  </a:moveTo>
                  <a:cubicBezTo>
                    <a:pt x="88" y="69"/>
                    <a:pt x="96" y="45"/>
                    <a:pt x="96" y="35"/>
                  </a:cubicBezTo>
                  <a:cubicBezTo>
                    <a:pt x="96" y="23"/>
                    <a:pt x="87" y="14"/>
                    <a:pt x="75" y="14"/>
                  </a:cubicBezTo>
                  <a:cubicBezTo>
                    <a:pt x="63" y="14"/>
                    <a:pt x="54" y="23"/>
                    <a:pt x="54" y="35"/>
                  </a:cubicBezTo>
                  <a:cubicBezTo>
                    <a:pt x="54" y="45"/>
                    <a:pt x="62" y="69"/>
                    <a:pt x="75" y="69"/>
                  </a:cubicBezTo>
                  <a:close/>
                  <a:moveTo>
                    <a:pt x="75" y="6"/>
                  </a:moveTo>
                  <a:cubicBezTo>
                    <a:pt x="37" y="6"/>
                    <a:pt x="6" y="37"/>
                    <a:pt x="6" y="75"/>
                  </a:cubicBezTo>
                  <a:cubicBezTo>
                    <a:pt x="6" y="89"/>
                    <a:pt x="10" y="101"/>
                    <a:pt x="17" y="112"/>
                  </a:cubicBezTo>
                  <a:cubicBezTo>
                    <a:pt x="21" y="104"/>
                    <a:pt x="26" y="95"/>
                    <a:pt x="31" y="88"/>
                  </a:cubicBezTo>
                  <a:cubicBezTo>
                    <a:pt x="32" y="86"/>
                    <a:pt x="31" y="85"/>
                    <a:pt x="33" y="84"/>
                  </a:cubicBezTo>
                  <a:cubicBezTo>
                    <a:pt x="62" y="76"/>
                    <a:pt x="62" y="76"/>
                    <a:pt x="62" y="76"/>
                  </a:cubicBezTo>
                  <a:cubicBezTo>
                    <a:pt x="64" y="85"/>
                    <a:pt x="67" y="103"/>
                    <a:pt x="71" y="111"/>
                  </a:cubicBezTo>
                  <a:cubicBezTo>
                    <a:pt x="72" y="89"/>
                    <a:pt x="72" y="89"/>
                    <a:pt x="72" y="89"/>
                  </a:cubicBezTo>
                  <a:cubicBezTo>
                    <a:pt x="75" y="87"/>
                    <a:pt x="75" y="87"/>
                    <a:pt x="75" y="87"/>
                  </a:cubicBezTo>
                  <a:cubicBezTo>
                    <a:pt x="78" y="89"/>
                    <a:pt x="78" y="89"/>
                    <a:pt x="78" y="89"/>
                  </a:cubicBezTo>
                  <a:cubicBezTo>
                    <a:pt x="79" y="111"/>
                    <a:pt x="79" y="111"/>
                    <a:pt x="79" y="111"/>
                  </a:cubicBezTo>
                  <a:cubicBezTo>
                    <a:pt x="83" y="103"/>
                    <a:pt x="86" y="85"/>
                    <a:pt x="88" y="76"/>
                  </a:cubicBezTo>
                  <a:cubicBezTo>
                    <a:pt x="96" y="78"/>
                    <a:pt x="100" y="80"/>
                    <a:pt x="108" y="82"/>
                  </a:cubicBezTo>
                  <a:cubicBezTo>
                    <a:pt x="123" y="86"/>
                    <a:pt x="117" y="84"/>
                    <a:pt x="119" y="88"/>
                  </a:cubicBezTo>
                  <a:cubicBezTo>
                    <a:pt x="125" y="95"/>
                    <a:pt x="129" y="104"/>
                    <a:pt x="134" y="112"/>
                  </a:cubicBezTo>
                  <a:cubicBezTo>
                    <a:pt x="140" y="101"/>
                    <a:pt x="144" y="89"/>
                    <a:pt x="144" y="75"/>
                  </a:cubicBezTo>
                  <a:cubicBezTo>
                    <a:pt x="144" y="37"/>
                    <a:pt x="113" y="6"/>
                    <a:pt x="75" y="6"/>
                  </a:cubicBezTo>
                  <a:close/>
                  <a:moveTo>
                    <a:pt x="32" y="130"/>
                  </a:moveTo>
                  <a:cubicBezTo>
                    <a:pt x="34" y="131"/>
                    <a:pt x="35" y="132"/>
                    <a:pt x="37" y="133"/>
                  </a:cubicBezTo>
                  <a:cubicBezTo>
                    <a:pt x="37" y="129"/>
                    <a:pt x="37" y="122"/>
                    <a:pt x="37" y="118"/>
                  </a:cubicBezTo>
                  <a:cubicBezTo>
                    <a:pt x="36" y="120"/>
                    <a:pt x="34" y="127"/>
                    <a:pt x="32" y="130"/>
                  </a:cubicBezTo>
                  <a:close/>
                  <a:moveTo>
                    <a:pt x="113" y="133"/>
                  </a:moveTo>
                  <a:cubicBezTo>
                    <a:pt x="115" y="132"/>
                    <a:pt x="116" y="131"/>
                    <a:pt x="118" y="130"/>
                  </a:cubicBezTo>
                  <a:cubicBezTo>
                    <a:pt x="116" y="127"/>
                    <a:pt x="115" y="120"/>
                    <a:pt x="113" y="118"/>
                  </a:cubicBezTo>
                  <a:cubicBezTo>
                    <a:pt x="113" y="122"/>
                    <a:pt x="113" y="129"/>
                    <a:pt x="113" y="133"/>
                  </a:cubicBezTo>
                  <a:close/>
                  <a:moveTo>
                    <a:pt x="75" y="0"/>
                  </a:moveTo>
                  <a:cubicBezTo>
                    <a:pt x="34" y="0"/>
                    <a:pt x="0" y="34"/>
                    <a:pt x="0" y="75"/>
                  </a:cubicBezTo>
                  <a:cubicBezTo>
                    <a:pt x="0" y="117"/>
                    <a:pt x="34" y="150"/>
                    <a:pt x="75" y="150"/>
                  </a:cubicBezTo>
                  <a:cubicBezTo>
                    <a:pt x="117" y="150"/>
                    <a:pt x="150" y="117"/>
                    <a:pt x="150" y="75"/>
                  </a:cubicBezTo>
                  <a:cubicBezTo>
                    <a:pt x="150" y="34"/>
                    <a:pt x="117" y="0"/>
                    <a:pt x="7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3" name="Graphic 32" descr="Dumbbell">
            <a:extLst>
              <a:ext uri="{FF2B5EF4-FFF2-40B4-BE49-F238E27FC236}">
                <a16:creationId xmlns:a16="http://schemas.microsoft.com/office/drawing/2014/main" id="{E6A2FD36-90DB-434F-A6FD-FA300AACDF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435" y="4398286"/>
            <a:ext cx="777768" cy="777768"/>
          </a:xfrm>
          <a:prstGeom prst="rect">
            <a:avLst/>
          </a:prstGeom>
        </p:spPr>
      </p:pic>
      <p:grpSp>
        <p:nvGrpSpPr>
          <p:cNvPr id="35" name="Group 34">
            <a:extLst>
              <a:ext uri="{FF2B5EF4-FFF2-40B4-BE49-F238E27FC236}">
                <a16:creationId xmlns:a16="http://schemas.microsoft.com/office/drawing/2014/main" id="{AEBC2700-40F0-4A57-8A33-2210F16C7EBD}"/>
              </a:ext>
            </a:extLst>
          </p:cNvPr>
          <p:cNvGrpSpPr/>
          <p:nvPr/>
        </p:nvGrpSpPr>
        <p:grpSpPr>
          <a:xfrm>
            <a:off x="1274154" y="3514317"/>
            <a:ext cx="567329" cy="575623"/>
            <a:chOff x="1808163" y="5741988"/>
            <a:chExt cx="542925" cy="550862"/>
          </a:xfrm>
          <a:solidFill>
            <a:schemeClr val="bg1">
              <a:lumMod val="50000"/>
            </a:schemeClr>
          </a:solidFill>
        </p:grpSpPr>
        <p:sp>
          <p:nvSpPr>
            <p:cNvPr id="36" name="Freeform 89">
              <a:extLst>
                <a:ext uri="{FF2B5EF4-FFF2-40B4-BE49-F238E27FC236}">
                  <a16:creationId xmlns:a16="http://schemas.microsoft.com/office/drawing/2014/main" id="{CC27C6D8-E769-4F97-95E4-60A2A7280D37}"/>
                </a:ext>
              </a:extLst>
            </p:cNvPr>
            <p:cNvSpPr>
              <a:spLocks noEditPoints="1"/>
            </p:cNvSpPr>
            <p:nvPr/>
          </p:nvSpPr>
          <p:spPr bwMode="auto">
            <a:xfrm>
              <a:off x="1901825" y="6054725"/>
              <a:ext cx="449263" cy="238125"/>
            </a:xfrm>
            <a:custGeom>
              <a:avLst/>
              <a:gdLst>
                <a:gd name="T0" fmla="*/ 283 w 283"/>
                <a:gd name="T1" fmla="*/ 10 h 150"/>
                <a:gd name="T2" fmla="*/ 279 w 283"/>
                <a:gd name="T3" fmla="*/ 3 h 150"/>
                <a:gd name="T4" fmla="*/ 161 w 283"/>
                <a:gd name="T5" fmla="*/ 0 h 150"/>
                <a:gd name="T6" fmla="*/ 154 w 283"/>
                <a:gd name="T7" fmla="*/ 3 h 150"/>
                <a:gd name="T8" fmla="*/ 151 w 283"/>
                <a:gd name="T9" fmla="*/ 10 h 150"/>
                <a:gd name="T10" fmla="*/ 146 w 283"/>
                <a:gd name="T11" fmla="*/ 18 h 150"/>
                <a:gd name="T12" fmla="*/ 137 w 283"/>
                <a:gd name="T13" fmla="*/ 18 h 150"/>
                <a:gd name="T14" fmla="*/ 132 w 283"/>
                <a:gd name="T15" fmla="*/ 10 h 150"/>
                <a:gd name="T16" fmla="*/ 132 w 283"/>
                <a:gd name="T17" fmla="*/ 10 h 150"/>
                <a:gd name="T18" fmla="*/ 126 w 283"/>
                <a:gd name="T19" fmla="*/ 0 h 150"/>
                <a:gd name="T20" fmla="*/ 10 w 283"/>
                <a:gd name="T21" fmla="*/ 0 h 150"/>
                <a:gd name="T22" fmla="*/ 1 w 283"/>
                <a:gd name="T23" fmla="*/ 5 h 150"/>
                <a:gd name="T24" fmla="*/ 0 w 283"/>
                <a:gd name="T25" fmla="*/ 10 h 150"/>
                <a:gd name="T26" fmla="*/ 7 w 283"/>
                <a:gd name="T27" fmla="*/ 50 h 150"/>
                <a:gd name="T28" fmla="*/ 24 w 283"/>
                <a:gd name="T29" fmla="*/ 88 h 150"/>
                <a:gd name="T30" fmla="*/ 42 w 283"/>
                <a:gd name="T31" fmla="*/ 109 h 150"/>
                <a:gd name="T32" fmla="*/ 76 w 283"/>
                <a:gd name="T33" fmla="*/ 135 h 150"/>
                <a:gd name="T34" fmla="*/ 113 w 283"/>
                <a:gd name="T35" fmla="*/ 147 h 150"/>
                <a:gd name="T36" fmla="*/ 142 w 283"/>
                <a:gd name="T37" fmla="*/ 150 h 150"/>
                <a:gd name="T38" fmla="*/ 184 w 283"/>
                <a:gd name="T39" fmla="*/ 144 h 150"/>
                <a:gd name="T40" fmla="*/ 220 w 283"/>
                <a:gd name="T41" fmla="*/ 126 h 150"/>
                <a:gd name="T42" fmla="*/ 251 w 283"/>
                <a:gd name="T43" fmla="*/ 99 h 150"/>
                <a:gd name="T44" fmla="*/ 272 w 283"/>
                <a:gd name="T45" fmla="*/ 64 h 150"/>
                <a:gd name="T46" fmla="*/ 282 w 283"/>
                <a:gd name="T47" fmla="*/ 24 h 150"/>
                <a:gd name="T48" fmla="*/ 118 w 283"/>
                <a:gd name="T49" fmla="*/ 25 h 150"/>
                <a:gd name="T50" fmla="*/ 66 w 283"/>
                <a:gd name="T51" fmla="*/ 59 h 150"/>
                <a:gd name="T52" fmla="*/ 52 w 283"/>
                <a:gd name="T53" fmla="*/ 19 h 150"/>
                <a:gd name="T54" fmla="*/ 118 w 283"/>
                <a:gd name="T55" fmla="*/ 25 h 150"/>
                <a:gd name="T56" fmla="*/ 132 w 283"/>
                <a:gd name="T57" fmla="*/ 99 h 150"/>
                <a:gd name="T58" fmla="*/ 109 w 283"/>
                <a:gd name="T59" fmla="*/ 94 h 150"/>
                <a:gd name="T60" fmla="*/ 132 w 283"/>
                <a:gd name="T61" fmla="*/ 39 h 150"/>
                <a:gd name="T62" fmla="*/ 195 w 283"/>
                <a:gd name="T63" fmla="*/ 83 h 150"/>
                <a:gd name="T64" fmla="*/ 163 w 283"/>
                <a:gd name="T65" fmla="*/ 97 h 150"/>
                <a:gd name="T66" fmla="*/ 209 w 283"/>
                <a:gd name="T67" fmla="*/ 70 h 150"/>
                <a:gd name="T68" fmla="*/ 168 w 283"/>
                <a:gd name="T69" fmla="*/ 19 h 150"/>
                <a:gd name="T70" fmla="*/ 229 w 283"/>
                <a:gd name="T71" fmla="*/ 33 h 150"/>
                <a:gd name="T72" fmla="*/ 209 w 283"/>
                <a:gd name="T73" fmla="*/ 70 h 150"/>
                <a:gd name="T74" fmla="*/ 142 w 283"/>
                <a:gd name="T75" fmla="*/ 130 h 150"/>
                <a:gd name="T76" fmla="*/ 106 w 283"/>
                <a:gd name="T77" fmla="*/ 126 h 150"/>
                <a:gd name="T78" fmla="*/ 74 w 283"/>
                <a:gd name="T79" fmla="*/ 111 h 150"/>
                <a:gd name="T80" fmla="*/ 56 w 283"/>
                <a:gd name="T81" fmla="*/ 95 h 150"/>
                <a:gd name="T82" fmla="*/ 36 w 283"/>
                <a:gd name="T83" fmla="*/ 70 h 150"/>
                <a:gd name="T84" fmla="*/ 24 w 283"/>
                <a:gd name="T85" fmla="*/ 40 h 150"/>
                <a:gd name="T86" fmla="*/ 32 w 283"/>
                <a:gd name="T87" fmla="*/ 19 h 150"/>
                <a:gd name="T88" fmla="*/ 35 w 283"/>
                <a:gd name="T89" fmla="*/ 39 h 150"/>
                <a:gd name="T90" fmla="*/ 47 w 283"/>
                <a:gd name="T91" fmla="*/ 67 h 150"/>
                <a:gd name="T92" fmla="*/ 67 w 283"/>
                <a:gd name="T93" fmla="*/ 91 h 150"/>
                <a:gd name="T94" fmla="*/ 91 w 283"/>
                <a:gd name="T95" fmla="*/ 108 h 150"/>
                <a:gd name="T96" fmla="*/ 121 w 283"/>
                <a:gd name="T97" fmla="*/ 118 h 150"/>
                <a:gd name="T98" fmla="*/ 142 w 283"/>
                <a:gd name="T99" fmla="*/ 119 h 150"/>
                <a:gd name="T100" fmla="*/ 172 w 283"/>
                <a:gd name="T101" fmla="*/ 115 h 150"/>
                <a:gd name="T102" fmla="*/ 201 w 283"/>
                <a:gd name="T103" fmla="*/ 102 h 150"/>
                <a:gd name="T104" fmla="*/ 223 w 283"/>
                <a:gd name="T105" fmla="*/ 84 h 150"/>
                <a:gd name="T106" fmla="*/ 240 w 283"/>
                <a:gd name="T107" fmla="*/ 59 h 150"/>
                <a:gd name="T108" fmla="*/ 250 w 283"/>
                <a:gd name="T109" fmla="*/ 29 h 150"/>
                <a:gd name="T110" fmla="*/ 262 w 283"/>
                <a:gd name="T111" fmla="*/ 19 h 150"/>
                <a:gd name="T112" fmla="*/ 255 w 283"/>
                <a:gd name="T113" fmla="*/ 53 h 150"/>
                <a:gd name="T114" fmla="*/ 238 w 283"/>
                <a:gd name="T115" fmla="*/ 81 h 150"/>
                <a:gd name="T116" fmla="*/ 216 w 283"/>
                <a:gd name="T117" fmla="*/ 105 h 150"/>
                <a:gd name="T118" fmla="*/ 187 w 283"/>
                <a:gd name="T119" fmla="*/ 122 h 150"/>
                <a:gd name="T120" fmla="*/ 153 w 283"/>
                <a:gd name="T121"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150">
                  <a:moveTo>
                    <a:pt x="283" y="10"/>
                  </a:moveTo>
                  <a:lnTo>
                    <a:pt x="283" y="10"/>
                  </a:lnTo>
                  <a:lnTo>
                    <a:pt x="283" y="10"/>
                  </a:lnTo>
                  <a:lnTo>
                    <a:pt x="283" y="10"/>
                  </a:lnTo>
                  <a:lnTo>
                    <a:pt x="282" y="5"/>
                  </a:lnTo>
                  <a:lnTo>
                    <a:pt x="279" y="3"/>
                  </a:lnTo>
                  <a:lnTo>
                    <a:pt x="276" y="0"/>
                  </a:lnTo>
                  <a:lnTo>
                    <a:pt x="274" y="0"/>
                  </a:lnTo>
                  <a:lnTo>
                    <a:pt x="161" y="0"/>
                  </a:lnTo>
                  <a:lnTo>
                    <a:pt x="161" y="0"/>
                  </a:lnTo>
                  <a:lnTo>
                    <a:pt x="157" y="0"/>
                  </a:lnTo>
                  <a:lnTo>
                    <a:pt x="154" y="3"/>
                  </a:lnTo>
                  <a:lnTo>
                    <a:pt x="151" y="5"/>
                  </a:lnTo>
                  <a:lnTo>
                    <a:pt x="151" y="10"/>
                  </a:lnTo>
                  <a:lnTo>
                    <a:pt x="151" y="10"/>
                  </a:lnTo>
                  <a:lnTo>
                    <a:pt x="150" y="12"/>
                  </a:lnTo>
                  <a:lnTo>
                    <a:pt x="149" y="15"/>
                  </a:lnTo>
                  <a:lnTo>
                    <a:pt x="146" y="18"/>
                  </a:lnTo>
                  <a:lnTo>
                    <a:pt x="142" y="18"/>
                  </a:lnTo>
                  <a:lnTo>
                    <a:pt x="142" y="18"/>
                  </a:lnTo>
                  <a:lnTo>
                    <a:pt x="137" y="18"/>
                  </a:lnTo>
                  <a:lnTo>
                    <a:pt x="135" y="17"/>
                  </a:lnTo>
                  <a:lnTo>
                    <a:pt x="133" y="12"/>
                  </a:lnTo>
                  <a:lnTo>
                    <a:pt x="132" y="10"/>
                  </a:lnTo>
                  <a:lnTo>
                    <a:pt x="132" y="10"/>
                  </a:lnTo>
                  <a:lnTo>
                    <a:pt x="132" y="10"/>
                  </a:lnTo>
                  <a:lnTo>
                    <a:pt x="132" y="10"/>
                  </a:lnTo>
                  <a:lnTo>
                    <a:pt x="132" y="5"/>
                  </a:lnTo>
                  <a:lnTo>
                    <a:pt x="129" y="3"/>
                  </a:lnTo>
                  <a:lnTo>
                    <a:pt x="126" y="0"/>
                  </a:lnTo>
                  <a:lnTo>
                    <a:pt x="122" y="0"/>
                  </a:lnTo>
                  <a:lnTo>
                    <a:pt x="10" y="0"/>
                  </a:lnTo>
                  <a:lnTo>
                    <a:pt x="10" y="0"/>
                  </a:lnTo>
                  <a:lnTo>
                    <a:pt x="7" y="0"/>
                  </a:lnTo>
                  <a:lnTo>
                    <a:pt x="4" y="3"/>
                  </a:lnTo>
                  <a:lnTo>
                    <a:pt x="1" y="5"/>
                  </a:lnTo>
                  <a:lnTo>
                    <a:pt x="0" y="10"/>
                  </a:lnTo>
                  <a:lnTo>
                    <a:pt x="0" y="10"/>
                  </a:lnTo>
                  <a:lnTo>
                    <a:pt x="0" y="10"/>
                  </a:lnTo>
                  <a:lnTo>
                    <a:pt x="1" y="24"/>
                  </a:lnTo>
                  <a:lnTo>
                    <a:pt x="3" y="38"/>
                  </a:lnTo>
                  <a:lnTo>
                    <a:pt x="7" y="50"/>
                  </a:lnTo>
                  <a:lnTo>
                    <a:pt x="11" y="63"/>
                  </a:lnTo>
                  <a:lnTo>
                    <a:pt x="17" y="76"/>
                  </a:lnTo>
                  <a:lnTo>
                    <a:pt x="24" y="88"/>
                  </a:lnTo>
                  <a:lnTo>
                    <a:pt x="32" y="98"/>
                  </a:lnTo>
                  <a:lnTo>
                    <a:pt x="42" y="109"/>
                  </a:lnTo>
                  <a:lnTo>
                    <a:pt x="42" y="109"/>
                  </a:lnTo>
                  <a:lnTo>
                    <a:pt x="52" y="119"/>
                  </a:lnTo>
                  <a:lnTo>
                    <a:pt x="63" y="126"/>
                  </a:lnTo>
                  <a:lnTo>
                    <a:pt x="76" y="135"/>
                  </a:lnTo>
                  <a:lnTo>
                    <a:pt x="87" y="140"/>
                  </a:lnTo>
                  <a:lnTo>
                    <a:pt x="101" y="144"/>
                  </a:lnTo>
                  <a:lnTo>
                    <a:pt x="113" y="147"/>
                  </a:lnTo>
                  <a:lnTo>
                    <a:pt x="128" y="150"/>
                  </a:lnTo>
                  <a:lnTo>
                    <a:pt x="142" y="150"/>
                  </a:lnTo>
                  <a:lnTo>
                    <a:pt x="142" y="150"/>
                  </a:lnTo>
                  <a:lnTo>
                    <a:pt x="156" y="150"/>
                  </a:lnTo>
                  <a:lnTo>
                    <a:pt x="170" y="147"/>
                  </a:lnTo>
                  <a:lnTo>
                    <a:pt x="184" y="144"/>
                  </a:lnTo>
                  <a:lnTo>
                    <a:pt x="196" y="139"/>
                  </a:lnTo>
                  <a:lnTo>
                    <a:pt x="209" y="133"/>
                  </a:lnTo>
                  <a:lnTo>
                    <a:pt x="220" y="126"/>
                  </a:lnTo>
                  <a:lnTo>
                    <a:pt x="231" y="118"/>
                  </a:lnTo>
                  <a:lnTo>
                    <a:pt x="241" y="109"/>
                  </a:lnTo>
                  <a:lnTo>
                    <a:pt x="251" y="99"/>
                  </a:lnTo>
                  <a:lnTo>
                    <a:pt x="258" y="88"/>
                  </a:lnTo>
                  <a:lnTo>
                    <a:pt x="265" y="77"/>
                  </a:lnTo>
                  <a:lnTo>
                    <a:pt x="272" y="64"/>
                  </a:lnTo>
                  <a:lnTo>
                    <a:pt x="276" y="52"/>
                  </a:lnTo>
                  <a:lnTo>
                    <a:pt x="279" y="38"/>
                  </a:lnTo>
                  <a:lnTo>
                    <a:pt x="282" y="24"/>
                  </a:lnTo>
                  <a:lnTo>
                    <a:pt x="283" y="10"/>
                  </a:lnTo>
                  <a:lnTo>
                    <a:pt x="283" y="10"/>
                  </a:lnTo>
                  <a:close/>
                  <a:moveTo>
                    <a:pt x="118" y="25"/>
                  </a:moveTo>
                  <a:lnTo>
                    <a:pt x="74" y="70"/>
                  </a:lnTo>
                  <a:lnTo>
                    <a:pt x="74" y="70"/>
                  </a:lnTo>
                  <a:lnTo>
                    <a:pt x="66" y="59"/>
                  </a:lnTo>
                  <a:lnTo>
                    <a:pt x="59" y="46"/>
                  </a:lnTo>
                  <a:lnTo>
                    <a:pt x="54" y="33"/>
                  </a:lnTo>
                  <a:lnTo>
                    <a:pt x="52" y="19"/>
                  </a:lnTo>
                  <a:lnTo>
                    <a:pt x="115" y="19"/>
                  </a:lnTo>
                  <a:lnTo>
                    <a:pt x="115" y="19"/>
                  </a:lnTo>
                  <a:lnTo>
                    <a:pt x="118" y="25"/>
                  </a:lnTo>
                  <a:lnTo>
                    <a:pt x="118" y="25"/>
                  </a:lnTo>
                  <a:close/>
                  <a:moveTo>
                    <a:pt x="132" y="39"/>
                  </a:moveTo>
                  <a:lnTo>
                    <a:pt x="132" y="99"/>
                  </a:lnTo>
                  <a:lnTo>
                    <a:pt x="132" y="99"/>
                  </a:lnTo>
                  <a:lnTo>
                    <a:pt x="121" y="97"/>
                  </a:lnTo>
                  <a:lnTo>
                    <a:pt x="109" y="94"/>
                  </a:lnTo>
                  <a:lnTo>
                    <a:pt x="98" y="88"/>
                  </a:lnTo>
                  <a:lnTo>
                    <a:pt x="88" y="83"/>
                  </a:lnTo>
                  <a:lnTo>
                    <a:pt x="132" y="39"/>
                  </a:lnTo>
                  <a:close/>
                  <a:moveTo>
                    <a:pt x="151" y="39"/>
                  </a:moveTo>
                  <a:lnTo>
                    <a:pt x="195" y="83"/>
                  </a:lnTo>
                  <a:lnTo>
                    <a:pt x="195" y="83"/>
                  </a:lnTo>
                  <a:lnTo>
                    <a:pt x="185" y="88"/>
                  </a:lnTo>
                  <a:lnTo>
                    <a:pt x="174" y="94"/>
                  </a:lnTo>
                  <a:lnTo>
                    <a:pt x="163" y="97"/>
                  </a:lnTo>
                  <a:lnTo>
                    <a:pt x="151" y="99"/>
                  </a:lnTo>
                  <a:lnTo>
                    <a:pt x="151" y="39"/>
                  </a:lnTo>
                  <a:close/>
                  <a:moveTo>
                    <a:pt x="209" y="70"/>
                  </a:moveTo>
                  <a:lnTo>
                    <a:pt x="165" y="25"/>
                  </a:lnTo>
                  <a:lnTo>
                    <a:pt x="165" y="25"/>
                  </a:lnTo>
                  <a:lnTo>
                    <a:pt x="168" y="19"/>
                  </a:lnTo>
                  <a:lnTo>
                    <a:pt x="231" y="19"/>
                  </a:lnTo>
                  <a:lnTo>
                    <a:pt x="231" y="19"/>
                  </a:lnTo>
                  <a:lnTo>
                    <a:pt x="229" y="33"/>
                  </a:lnTo>
                  <a:lnTo>
                    <a:pt x="224" y="46"/>
                  </a:lnTo>
                  <a:lnTo>
                    <a:pt x="217" y="59"/>
                  </a:lnTo>
                  <a:lnTo>
                    <a:pt x="209" y="70"/>
                  </a:lnTo>
                  <a:lnTo>
                    <a:pt x="209" y="70"/>
                  </a:lnTo>
                  <a:close/>
                  <a:moveTo>
                    <a:pt x="142" y="130"/>
                  </a:moveTo>
                  <a:lnTo>
                    <a:pt x="142" y="130"/>
                  </a:lnTo>
                  <a:lnTo>
                    <a:pt x="129" y="130"/>
                  </a:lnTo>
                  <a:lnTo>
                    <a:pt x="118" y="129"/>
                  </a:lnTo>
                  <a:lnTo>
                    <a:pt x="106" y="126"/>
                  </a:lnTo>
                  <a:lnTo>
                    <a:pt x="95" y="122"/>
                  </a:lnTo>
                  <a:lnTo>
                    <a:pt x="84" y="116"/>
                  </a:lnTo>
                  <a:lnTo>
                    <a:pt x="74" y="111"/>
                  </a:lnTo>
                  <a:lnTo>
                    <a:pt x="64" y="104"/>
                  </a:lnTo>
                  <a:lnTo>
                    <a:pt x="56" y="95"/>
                  </a:lnTo>
                  <a:lnTo>
                    <a:pt x="56" y="95"/>
                  </a:lnTo>
                  <a:lnTo>
                    <a:pt x="49" y="87"/>
                  </a:lnTo>
                  <a:lnTo>
                    <a:pt x="42" y="78"/>
                  </a:lnTo>
                  <a:lnTo>
                    <a:pt x="36" y="70"/>
                  </a:lnTo>
                  <a:lnTo>
                    <a:pt x="31" y="60"/>
                  </a:lnTo>
                  <a:lnTo>
                    <a:pt x="28" y="50"/>
                  </a:lnTo>
                  <a:lnTo>
                    <a:pt x="24" y="40"/>
                  </a:lnTo>
                  <a:lnTo>
                    <a:pt x="22" y="29"/>
                  </a:lnTo>
                  <a:lnTo>
                    <a:pt x="21" y="19"/>
                  </a:lnTo>
                  <a:lnTo>
                    <a:pt x="32" y="19"/>
                  </a:lnTo>
                  <a:lnTo>
                    <a:pt x="32" y="19"/>
                  </a:lnTo>
                  <a:lnTo>
                    <a:pt x="33" y="29"/>
                  </a:lnTo>
                  <a:lnTo>
                    <a:pt x="35" y="39"/>
                  </a:lnTo>
                  <a:lnTo>
                    <a:pt x="39" y="49"/>
                  </a:lnTo>
                  <a:lnTo>
                    <a:pt x="43" y="59"/>
                  </a:lnTo>
                  <a:lnTo>
                    <a:pt x="47" y="67"/>
                  </a:lnTo>
                  <a:lnTo>
                    <a:pt x="53" y="76"/>
                  </a:lnTo>
                  <a:lnTo>
                    <a:pt x="60" y="84"/>
                  </a:lnTo>
                  <a:lnTo>
                    <a:pt x="67" y="91"/>
                  </a:lnTo>
                  <a:lnTo>
                    <a:pt x="74" y="97"/>
                  </a:lnTo>
                  <a:lnTo>
                    <a:pt x="83" y="102"/>
                  </a:lnTo>
                  <a:lnTo>
                    <a:pt x="91" y="108"/>
                  </a:lnTo>
                  <a:lnTo>
                    <a:pt x="101" y="112"/>
                  </a:lnTo>
                  <a:lnTo>
                    <a:pt x="111" y="115"/>
                  </a:lnTo>
                  <a:lnTo>
                    <a:pt x="121" y="118"/>
                  </a:lnTo>
                  <a:lnTo>
                    <a:pt x="130" y="119"/>
                  </a:lnTo>
                  <a:lnTo>
                    <a:pt x="142" y="119"/>
                  </a:lnTo>
                  <a:lnTo>
                    <a:pt x="142" y="119"/>
                  </a:lnTo>
                  <a:lnTo>
                    <a:pt x="153" y="119"/>
                  </a:lnTo>
                  <a:lnTo>
                    <a:pt x="163" y="118"/>
                  </a:lnTo>
                  <a:lnTo>
                    <a:pt x="172" y="115"/>
                  </a:lnTo>
                  <a:lnTo>
                    <a:pt x="182" y="112"/>
                  </a:lnTo>
                  <a:lnTo>
                    <a:pt x="192" y="108"/>
                  </a:lnTo>
                  <a:lnTo>
                    <a:pt x="201" y="102"/>
                  </a:lnTo>
                  <a:lnTo>
                    <a:pt x="209" y="97"/>
                  </a:lnTo>
                  <a:lnTo>
                    <a:pt x="216" y="91"/>
                  </a:lnTo>
                  <a:lnTo>
                    <a:pt x="223" y="84"/>
                  </a:lnTo>
                  <a:lnTo>
                    <a:pt x="230" y="76"/>
                  </a:lnTo>
                  <a:lnTo>
                    <a:pt x="236" y="67"/>
                  </a:lnTo>
                  <a:lnTo>
                    <a:pt x="240" y="59"/>
                  </a:lnTo>
                  <a:lnTo>
                    <a:pt x="244" y="49"/>
                  </a:lnTo>
                  <a:lnTo>
                    <a:pt x="248" y="39"/>
                  </a:lnTo>
                  <a:lnTo>
                    <a:pt x="250" y="29"/>
                  </a:lnTo>
                  <a:lnTo>
                    <a:pt x="251" y="19"/>
                  </a:lnTo>
                  <a:lnTo>
                    <a:pt x="262" y="19"/>
                  </a:lnTo>
                  <a:lnTo>
                    <a:pt x="262" y="19"/>
                  </a:lnTo>
                  <a:lnTo>
                    <a:pt x="261" y="31"/>
                  </a:lnTo>
                  <a:lnTo>
                    <a:pt x="258" y="42"/>
                  </a:lnTo>
                  <a:lnTo>
                    <a:pt x="255" y="53"/>
                  </a:lnTo>
                  <a:lnTo>
                    <a:pt x="251" y="63"/>
                  </a:lnTo>
                  <a:lnTo>
                    <a:pt x="245" y="73"/>
                  </a:lnTo>
                  <a:lnTo>
                    <a:pt x="238" y="81"/>
                  </a:lnTo>
                  <a:lnTo>
                    <a:pt x="231" y="91"/>
                  </a:lnTo>
                  <a:lnTo>
                    <a:pt x="224" y="98"/>
                  </a:lnTo>
                  <a:lnTo>
                    <a:pt x="216" y="105"/>
                  </a:lnTo>
                  <a:lnTo>
                    <a:pt x="206" y="112"/>
                  </a:lnTo>
                  <a:lnTo>
                    <a:pt x="196" y="118"/>
                  </a:lnTo>
                  <a:lnTo>
                    <a:pt x="187" y="122"/>
                  </a:lnTo>
                  <a:lnTo>
                    <a:pt x="175" y="126"/>
                  </a:lnTo>
                  <a:lnTo>
                    <a:pt x="165" y="129"/>
                  </a:lnTo>
                  <a:lnTo>
                    <a:pt x="153" y="130"/>
                  </a:lnTo>
                  <a:lnTo>
                    <a:pt x="142" y="130"/>
                  </a:lnTo>
                  <a:lnTo>
                    <a:pt x="142"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90">
              <a:extLst>
                <a:ext uri="{FF2B5EF4-FFF2-40B4-BE49-F238E27FC236}">
                  <a16:creationId xmlns:a16="http://schemas.microsoft.com/office/drawing/2014/main" id="{016C3FAC-3A1E-4AC9-973E-D4E154057F95}"/>
                </a:ext>
              </a:extLst>
            </p:cNvPr>
            <p:cNvSpPr>
              <a:spLocks noEditPoints="1"/>
            </p:cNvSpPr>
            <p:nvPr/>
          </p:nvSpPr>
          <p:spPr bwMode="auto">
            <a:xfrm>
              <a:off x="1808163" y="5741988"/>
              <a:ext cx="385763" cy="522288"/>
            </a:xfrm>
            <a:custGeom>
              <a:avLst/>
              <a:gdLst>
                <a:gd name="T0" fmla="*/ 240 w 243"/>
                <a:gd name="T1" fmla="*/ 3 h 329"/>
                <a:gd name="T2" fmla="*/ 240 w 243"/>
                <a:gd name="T3" fmla="*/ 3 h 329"/>
                <a:gd name="T4" fmla="*/ 237 w 243"/>
                <a:gd name="T5" fmla="*/ 0 h 329"/>
                <a:gd name="T6" fmla="*/ 233 w 243"/>
                <a:gd name="T7" fmla="*/ 0 h 329"/>
                <a:gd name="T8" fmla="*/ 10 w 243"/>
                <a:gd name="T9" fmla="*/ 0 h 329"/>
                <a:gd name="T10" fmla="*/ 10 w 243"/>
                <a:gd name="T11" fmla="*/ 0 h 329"/>
                <a:gd name="T12" fmla="*/ 7 w 243"/>
                <a:gd name="T13" fmla="*/ 0 h 329"/>
                <a:gd name="T14" fmla="*/ 3 w 243"/>
                <a:gd name="T15" fmla="*/ 3 h 329"/>
                <a:gd name="T16" fmla="*/ 3 w 243"/>
                <a:gd name="T17" fmla="*/ 3 h 329"/>
                <a:gd name="T18" fmla="*/ 1 w 243"/>
                <a:gd name="T19" fmla="*/ 6 h 329"/>
                <a:gd name="T20" fmla="*/ 0 w 243"/>
                <a:gd name="T21" fmla="*/ 10 h 329"/>
                <a:gd name="T22" fmla="*/ 19 w 243"/>
                <a:gd name="T23" fmla="*/ 291 h 329"/>
                <a:gd name="T24" fmla="*/ 19 w 243"/>
                <a:gd name="T25" fmla="*/ 291 h 329"/>
                <a:gd name="T26" fmla="*/ 21 w 243"/>
                <a:gd name="T27" fmla="*/ 299 h 329"/>
                <a:gd name="T28" fmla="*/ 22 w 243"/>
                <a:gd name="T29" fmla="*/ 306 h 329"/>
                <a:gd name="T30" fmla="*/ 26 w 243"/>
                <a:gd name="T31" fmla="*/ 312 h 329"/>
                <a:gd name="T32" fmla="*/ 32 w 243"/>
                <a:gd name="T33" fmla="*/ 318 h 329"/>
                <a:gd name="T34" fmla="*/ 38 w 243"/>
                <a:gd name="T35" fmla="*/ 322 h 329"/>
                <a:gd name="T36" fmla="*/ 45 w 243"/>
                <a:gd name="T37" fmla="*/ 326 h 329"/>
                <a:gd name="T38" fmla="*/ 52 w 243"/>
                <a:gd name="T39" fmla="*/ 327 h 329"/>
                <a:gd name="T40" fmla="*/ 59 w 243"/>
                <a:gd name="T41" fmla="*/ 329 h 329"/>
                <a:gd name="T42" fmla="*/ 102 w 243"/>
                <a:gd name="T43" fmla="*/ 329 h 329"/>
                <a:gd name="T44" fmla="*/ 102 w 243"/>
                <a:gd name="T45" fmla="*/ 329 h 329"/>
                <a:gd name="T46" fmla="*/ 90 w 243"/>
                <a:gd name="T47" fmla="*/ 318 h 329"/>
                <a:gd name="T48" fmla="*/ 90 w 243"/>
                <a:gd name="T49" fmla="*/ 318 h 329"/>
                <a:gd name="T50" fmla="*/ 83 w 243"/>
                <a:gd name="T51" fmla="*/ 309 h 329"/>
                <a:gd name="T52" fmla="*/ 59 w 243"/>
                <a:gd name="T53" fmla="*/ 309 h 329"/>
                <a:gd name="T54" fmla="*/ 59 w 243"/>
                <a:gd name="T55" fmla="*/ 309 h 329"/>
                <a:gd name="T56" fmla="*/ 52 w 243"/>
                <a:gd name="T57" fmla="*/ 308 h 329"/>
                <a:gd name="T58" fmla="*/ 45 w 243"/>
                <a:gd name="T59" fmla="*/ 303 h 329"/>
                <a:gd name="T60" fmla="*/ 40 w 243"/>
                <a:gd name="T61" fmla="*/ 296 h 329"/>
                <a:gd name="T62" fmla="*/ 39 w 243"/>
                <a:gd name="T63" fmla="*/ 289 h 329"/>
                <a:gd name="T64" fmla="*/ 26 w 243"/>
                <a:gd name="T65" fmla="*/ 117 h 329"/>
                <a:gd name="T66" fmla="*/ 216 w 243"/>
                <a:gd name="T67" fmla="*/ 117 h 329"/>
                <a:gd name="T68" fmla="*/ 212 w 243"/>
                <a:gd name="T69" fmla="*/ 180 h 329"/>
                <a:gd name="T70" fmla="*/ 231 w 243"/>
                <a:gd name="T71" fmla="*/ 180 h 329"/>
                <a:gd name="T72" fmla="*/ 243 w 243"/>
                <a:gd name="T73" fmla="*/ 10 h 329"/>
                <a:gd name="T74" fmla="*/ 243 w 243"/>
                <a:gd name="T75" fmla="*/ 10 h 329"/>
                <a:gd name="T76" fmla="*/ 243 w 243"/>
                <a:gd name="T77" fmla="*/ 6 h 329"/>
                <a:gd name="T78" fmla="*/ 240 w 243"/>
                <a:gd name="T79" fmla="*/ 3 h 329"/>
                <a:gd name="T80" fmla="*/ 240 w 243"/>
                <a:gd name="T81" fmla="*/ 3 h 329"/>
                <a:gd name="T82" fmla="*/ 217 w 243"/>
                <a:gd name="T83" fmla="*/ 97 h 329"/>
                <a:gd name="T84" fmla="*/ 26 w 243"/>
                <a:gd name="T85" fmla="*/ 97 h 329"/>
                <a:gd name="T86" fmla="*/ 21 w 243"/>
                <a:gd name="T87" fmla="*/ 20 h 329"/>
                <a:gd name="T88" fmla="*/ 223 w 243"/>
                <a:gd name="T89" fmla="*/ 20 h 329"/>
                <a:gd name="T90" fmla="*/ 217 w 243"/>
                <a:gd name="T91" fmla="*/ 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329">
                  <a:moveTo>
                    <a:pt x="240" y="3"/>
                  </a:moveTo>
                  <a:lnTo>
                    <a:pt x="240" y="3"/>
                  </a:lnTo>
                  <a:lnTo>
                    <a:pt x="237" y="0"/>
                  </a:lnTo>
                  <a:lnTo>
                    <a:pt x="233" y="0"/>
                  </a:lnTo>
                  <a:lnTo>
                    <a:pt x="10" y="0"/>
                  </a:lnTo>
                  <a:lnTo>
                    <a:pt x="10" y="0"/>
                  </a:lnTo>
                  <a:lnTo>
                    <a:pt x="7" y="0"/>
                  </a:lnTo>
                  <a:lnTo>
                    <a:pt x="3" y="3"/>
                  </a:lnTo>
                  <a:lnTo>
                    <a:pt x="3" y="3"/>
                  </a:lnTo>
                  <a:lnTo>
                    <a:pt x="1" y="6"/>
                  </a:lnTo>
                  <a:lnTo>
                    <a:pt x="0" y="10"/>
                  </a:lnTo>
                  <a:lnTo>
                    <a:pt x="19" y="291"/>
                  </a:lnTo>
                  <a:lnTo>
                    <a:pt x="19" y="291"/>
                  </a:lnTo>
                  <a:lnTo>
                    <a:pt x="21" y="299"/>
                  </a:lnTo>
                  <a:lnTo>
                    <a:pt x="22" y="306"/>
                  </a:lnTo>
                  <a:lnTo>
                    <a:pt x="26" y="312"/>
                  </a:lnTo>
                  <a:lnTo>
                    <a:pt x="32" y="318"/>
                  </a:lnTo>
                  <a:lnTo>
                    <a:pt x="38" y="322"/>
                  </a:lnTo>
                  <a:lnTo>
                    <a:pt x="45" y="326"/>
                  </a:lnTo>
                  <a:lnTo>
                    <a:pt x="52" y="327"/>
                  </a:lnTo>
                  <a:lnTo>
                    <a:pt x="59" y="329"/>
                  </a:lnTo>
                  <a:lnTo>
                    <a:pt x="102" y="329"/>
                  </a:lnTo>
                  <a:lnTo>
                    <a:pt x="102" y="329"/>
                  </a:lnTo>
                  <a:lnTo>
                    <a:pt x="90" y="318"/>
                  </a:lnTo>
                  <a:lnTo>
                    <a:pt x="90" y="318"/>
                  </a:lnTo>
                  <a:lnTo>
                    <a:pt x="83" y="309"/>
                  </a:lnTo>
                  <a:lnTo>
                    <a:pt x="59" y="309"/>
                  </a:lnTo>
                  <a:lnTo>
                    <a:pt x="59" y="309"/>
                  </a:lnTo>
                  <a:lnTo>
                    <a:pt x="52" y="308"/>
                  </a:lnTo>
                  <a:lnTo>
                    <a:pt x="45" y="303"/>
                  </a:lnTo>
                  <a:lnTo>
                    <a:pt x="40" y="296"/>
                  </a:lnTo>
                  <a:lnTo>
                    <a:pt x="39" y="289"/>
                  </a:lnTo>
                  <a:lnTo>
                    <a:pt x="26" y="117"/>
                  </a:lnTo>
                  <a:lnTo>
                    <a:pt x="216" y="117"/>
                  </a:lnTo>
                  <a:lnTo>
                    <a:pt x="212" y="180"/>
                  </a:lnTo>
                  <a:lnTo>
                    <a:pt x="231" y="180"/>
                  </a:lnTo>
                  <a:lnTo>
                    <a:pt x="243" y="10"/>
                  </a:lnTo>
                  <a:lnTo>
                    <a:pt x="243" y="10"/>
                  </a:lnTo>
                  <a:lnTo>
                    <a:pt x="243" y="6"/>
                  </a:lnTo>
                  <a:lnTo>
                    <a:pt x="240" y="3"/>
                  </a:lnTo>
                  <a:lnTo>
                    <a:pt x="240" y="3"/>
                  </a:lnTo>
                  <a:close/>
                  <a:moveTo>
                    <a:pt x="217" y="97"/>
                  </a:moveTo>
                  <a:lnTo>
                    <a:pt x="26" y="97"/>
                  </a:lnTo>
                  <a:lnTo>
                    <a:pt x="21" y="20"/>
                  </a:lnTo>
                  <a:lnTo>
                    <a:pt x="223" y="20"/>
                  </a:lnTo>
                  <a:lnTo>
                    <a:pt x="21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a:extLst>
              <a:ext uri="{FF2B5EF4-FFF2-40B4-BE49-F238E27FC236}">
                <a16:creationId xmlns:a16="http://schemas.microsoft.com/office/drawing/2014/main" id="{2274507E-9299-4C44-9C9B-2AC9C92FB9B0}"/>
              </a:ext>
            </a:extLst>
          </p:cNvPr>
          <p:cNvGrpSpPr/>
          <p:nvPr/>
        </p:nvGrpSpPr>
        <p:grpSpPr>
          <a:xfrm>
            <a:off x="7234002" y="3466121"/>
            <a:ext cx="574354" cy="585614"/>
            <a:chOff x="4367213" y="1892300"/>
            <a:chExt cx="509587" cy="495300"/>
          </a:xfrm>
          <a:solidFill>
            <a:schemeClr val="bg1">
              <a:lumMod val="50000"/>
            </a:schemeClr>
          </a:solidFill>
        </p:grpSpPr>
        <p:sp>
          <p:nvSpPr>
            <p:cNvPr id="39" name="Freeform 80">
              <a:extLst>
                <a:ext uri="{FF2B5EF4-FFF2-40B4-BE49-F238E27FC236}">
                  <a16:creationId xmlns:a16="http://schemas.microsoft.com/office/drawing/2014/main" id="{C5988581-575E-47D7-9D4A-223CB3788142}"/>
                </a:ext>
              </a:extLst>
            </p:cNvPr>
            <p:cNvSpPr>
              <a:spLocks/>
            </p:cNvSpPr>
            <p:nvPr/>
          </p:nvSpPr>
          <p:spPr bwMode="auto">
            <a:xfrm>
              <a:off x="4367213" y="2068513"/>
              <a:ext cx="98425" cy="319087"/>
            </a:xfrm>
            <a:custGeom>
              <a:avLst/>
              <a:gdLst>
                <a:gd name="T0" fmla="*/ 62 w 62"/>
                <a:gd name="T1" fmla="*/ 201 h 201"/>
                <a:gd name="T2" fmla="*/ 0 w 62"/>
                <a:gd name="T3" fmla="*/ 201 h 201"/>
                <a:gd name="T4" fmla="*/ 0 w 62"/>
                <a:gd name="T5" fmla="*/ 181 h 201"/>
                <a:gd name="T6" fmla="*/ 43 w 62"/>
                <a:gd name="T7" fmla="*/ 181 h 201"/>
                <a:gd name="T8" fmla="*/ 43 w 62"/>
                <a:gd name="T9" fmla="*/ 20 h 201"/>
                <a:gd name="T10" fmla="*/ 0 w 62"/>
                <a:gd name="T11" fmla="*/ 20 h 201"/>
                <a:gd name="T12" fmla="*/ 0 w 62"/>
                <a:gd name="T13" fmla="*/ 0 h 201"/>
                <a:gd name="T14" fmla="*/ 62 w 62"/>
                <a:gd name="T15" fmla="*/ 0 h 201"/>
                <a:gd name="T16" fmla="*/ 62 w 62"/>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01">
                  <a:moveTo>
                    <a:pt x="62" y="201"/>
                  </a:moveTo>
                  <a:lnTo>
                    <a:pt x="0" y="201"/>
                  </a:lnTo>
                  <a:lnTo>
                    <a:pt x="0" y="181"/>
                  </a:lnTo>
                  <a:lnTo>
                    <a:pt x="43" y="181"/>
                  </a:lnTo>
                  <a:lnTo>
                    <a:pt x="43" y="20"/>
                  </a:lnTo>
                  <a:lnTo>
                    <a:pt x="0" y="20"/>
                  </a:lnTo>
                  <a:lnTo>
                    <a:pt x="0" y="0"/>
                  </a:lnTo>
                  <a:lnTo>
                    <a:pt x="62" y="0"/>
                  </a:lnTo>
                  <a:lnTo>
                    <a:pt x="62"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sp>
          <p:nvSpPr>
            <p:cNvPr id="40" name="Freeform 81">
              <a:extLst>
                <a:ext uri="{FF2B5EF4-FFF2-40B4-BE49-F238E27FC236}">
                  <a16:creationId xmlns:a16="http://schemas.microsoft.com/office/drawing/2014/main" id="{B83416D5-EB09-402B-96A0-C3F1D7035B12}"/>
                </a:ext>
              </a:extLst>
            </p:cNvPr>
            <p:cNvSpPr>
              <a:spLocks/>
            </p:cNvSpPr>
            <p:nvPr/>
          </p:nvSpPr>
          <p:spPr bwMode="auto">
            <a:xfrm>
              <a:off x="4791075" y="2114550"/>
              <a:ext cx="82550" cy="41275"/>
            </a:xfrm>
            <a:custGeom>
              <a:avLst/>
              <a:gdLst>
                <a:gd name="T0" fmla="*/ 30 w 52"/>
                <a:gd name="T1" fmla="*/ 2 h 26"/>
                <a:gd name="T2" fmla="*/ 30 w 52"/>
                <a:gd name="T3" fmla="*/ 2 h 26"/>
                <a:gd name="T4" fmla="*/ 25 w 52"/>
                <a:gd name="T5" fmla="*/ 7 h 26"/>
                <a:gd name="T6" fmla="*/ 18 w 52"/>
                <a:gd name="T7" fmla="*/ 7 h 26"/>
                <a:gd name="T8" fmla="*/ 18 w 52"/>
                <a:gd name="T9" fmla="*/ 7 h 26"/>
                <a:gd name="T10" fmla="*/ 10 w 52"/>
                <a:gd name="T11" fmla="*/ 7 h 26"/>
                <a:gd name="T12" fmla="*/ 10 w 52"/>
                <a:gd name="T13" fmla="*/ 7 h 26"/>
                <a:gd name="T14" fmla="*/ 6 w 52"/>
                <a:gd name="T15" fmla="*/ 8 h 26"/>
                <a:gd name="T16" fmla="*/ 3 w 52"/>
                <a:gd name="T17" fmla="*/ 9 h 26"/>
                <a:gd name="T18" fmla="*/ 1 w 52"/>
                <a:gd name="T19" fmla="*/ 12 h 26"/>
                <a:gd name="T20" fmla="*/ 0 w 52"/>
                <a:gd name="T21" fmla="*/ 16 h 26"/>
                <a:gd name="T22" fmla="*/ 0 w 52"/>
                <a:gd name="T23" fmla="*/ 16 h 26"/>
                <a:gd name="T24" fmla="*/ 1 w 52"/>
                <a:gd name="T25" fmla="*/ 21 h 26"/>
                <a:gd name="T26" fmla="*/ 3 w 52"/>
                <a:gd name="T27" fmla="*/ 24 h 26"/>
                <a:gd name="T28" fmla="*/ 6 w 52"/>
                <a:gd name="T29" fmla="*/ 26 h 26"/>
                <a:gd name="T30" fmla="*/ 10 w 52"/>
                <a:gd name="T31" fmla="*/ 26 h 26"/>
                <a:gd name="T32" fmla="*/ 18 w 52"/>
                <a:gd name="T33" fmla="*/ 26 h 26"/>
                <a:gd name="T34" fmla="*/ 18 w 52"/>
                <a:gd name="T35" fmla="*/ 26 h 26"/>
                <a:gd name="T36" fmla="*/ 20 w 52"/>
                <a:gd name="T37" fmla="*/ 26 h 26"/>
                <a:gd name="T38" fmla="*/ 20 w 52"/>
                <a:gd name="T39" fmla="*/ 26 h 26"/>
                <a:gd name="T40" fmla="*/ 28 w 52"/>
                <a:gd name="T41" fmla="*/ 25 h 26"/>
                <a:gd name="T42" fmla="*/ 35 w 52"/>
                <a:gd name="T43" fmla="*/ 24 h 26"/>
                <a:gd name="T44" fmla="*/ 41 w 52"/>
                <a:gd name="T45" fmla="*/ 19 h 26"/>
                <a:gd name="T46" fmla="*/ 44 w 52"/>
                <a:gd name="T47" fmla="*/ 16 h 26"/>
                <a:gd name="T48" fmla="*/ 44 w 52"/>
                <a:gd name="T49" fmla="*/ 16 h 26"/>
                <a:gd name="T50" fmla="*/ 49 w 52"/>
                <a:gd name="T51" fmla="*/ 8 h 26"/>
                <a:gd name="T52" fmla="*/ 52 w 52"/>
                <a:gd name="T53" fmla="*/ 0 h 26"/>
                <a:gd name="T54" fmla="*/ 32 w 52"/>
                <a:gd name="T55" fmla="*/ 0 h 26"/>
                <a:gd name="T56" fmla="*/ 32 w 52"/>
                <a:gd name="T57" fmla="*/ 0 h 26"/>
                <a:gd name="T58" fmla="*/ 30 w 52"/>
                <a:gd name="T59" fmla="*/ 2 h 26"/>
                <a:gd name="T60" fmla="*/ 30 w 52"/>
                <a:gd name="T6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26">
                  <a:moveTo>
                    <a:pt x="30" y="2"/>
                  </a:moveTo>
                  <a:lnTo>
                    <a:pt x="30" y="2"/>
                  </a:lnTo>
                  <a:lnTo>
                    <a:pt x="25" y="7"/>
                  </a:lnTo>
                  <a:lnTo>
                    <a:pt x="18" y="7"/>
                  </a:lnTo>
                  <a:lnTo>
                    <a:pt x="18" y="7"/>
                  </a:lnTo>
                  <a:lnTo>
                    <a:pt x="10" y="7"/>
                  </a:lnTo>
                  <a:lnTo>
                    <a:pt x="10" y="7"/>
                  </a:lnTo>
                  <a:lnTo>
                    <a:pt x="6" y="8"/>
                  </a:lnTo>
                  <a:lnTo>
                    <a:pt x="3" y="9"/>
                  </a:lnTo>
                  <a:lnTo>
                    <a:pt x="1" y="12"/>
                  </a:lnTo>
                  <a:lnTo>
                    <a:pt x="0" y="16"/>
                  </a:lnTo>
                  <a:lnTo>
                    <a:pt x="0" y="16"/>
                  </a:lnTo>
                  <a:lnTo>
                    <a:pt x="1" y="21"/>
                  </a:lnTo>
                  <a:lnTo>
                    <a:pt x="3" y="24"/>
                  </a:lnTo>
                  <a:lnTo>
                    <a:pt x="6" y="26"/>
                  </a:lnTo>
                  <a:lnTo>
                    <a:pt x="10" y="26"/>
                  </a:lnTo>
                  <a:lnTo>
                    <a:pt x="18" y="26"/>
                  </a:lnTo>
                  <a:lnTo>
                    <a:pt x="18" y="26"/>
                  </a:lnTo>
                  <a:lnTo>
                    <a:pt x="20" y="26"/>
                  </a:lnTo>
                  <a:lnTo>
                    <a:pt x="20" y="26"/>
                  </a:lnTo>
                  <a:lnTo>
                    <a:pt x="28" y="25"/>
                  </a:lnTo>
                  <a:lnTo>
                    <a:pt x="35" y="24"/>
                  </a:lnTo>
                  <a:lnTo>
                    <a:pt x="41" y="19"/>
                  </a:lnTo>
                  <a:lnTo>
                    <a:pt x="44" y="16"/>
                  </a:lnTo>
                  <a:lnTo>
                    <a:pt x="44" y="16"/>
                  </a:lnTo>
                  <a:lnTo>
                    <a:pt x="49" y="8"/>
                  </a:lnTo>
                  <a:lnTo>
                    <a:pt x="52" y="0"/>
                  </a:lnTo>
                  <a:lnTo>
                    <a:pt x="32" y="0"/>
                  </a:lnTo>
                  <a:lnTo>
                    <a:pt x="32"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sp>
          <p:nvSpPr>
            <p:cNvPr id="41" name="Freeform 82">
              <a:extLst>
                <a:ext uri="{FF2B5EF4-FFF2-40B4-BE49-F238E27FC236}">
                  <a16:creationId xmlns:a16="http://schemas.microsoft.com/office/drawing/2014/main" id="{0E17831D-D2FC-4BCE-ACA9-BBB7C3C1DD13}"/>
                </a:ext>
              </a:extLst>
            </p:cNvPr>
            <p:cNvSpPr>
              <a:spLocks/>
            </p:cNvSpPr>
            <p:nvPr/>
          </p:nvSpPr>
          <p:spPr bwMode="auto">
            <a:xfrm>
              <a:off x="4508500" y="2324100"/>
              <a:ext cx="322263" cy="44450"/>
            </a:xfrm>
            <a:custGeom>
              <a:avLst/>
              <a:gdLst>
                <a:gd name="T0" fmla="*/ 165 w 203"/>
                <a:gd name="T1" fmla="*/ 9 h 28"/>
                <a:gd name="T2" fmla="*/ 0 w 203"/>
                <a:gd name="T3" fmla="*/ 9 h 28"/>
                <a:gd name="T4" fmla="*/ 0 w 203"/>
                <a:gd name="T5" fmla="*/ 28 h 28"/>
                <a:gd name="T6" fmla="*/ 165 w 203"/>
                <a:gd name="T7" fmla="*/ 28 h 28"/>
                <a:gd name="T8" fmla="*/ 165 w 203"/>
                <a:gd name="T9" fmla="*/ 28 h 28"/>
                <a:gd name="T10" fmla="*/ 174 w 203"/>
                <a:gd name="T11" fmla="*/ 27 h 28"/>
                <a:gd name="T12" fmla="*/ 181 w 203"/>
                <a:gd name="T13" fmla="*/ 26 h 28"/>
                <a:gd name="T14" fmla="*/ 188 w 203"/>
                <a:gd name="T15" fmla="*/ 23 h 28"/>
                <a:gd name="T16" fmla="*/ 192 w 203"/>
                <a:gd name="T17" fmla="*/ 18 h 28"/>
                <a:gd name="T18" fmla="*/ 196 w 203"/>
                <a:gd name="T19" fmla="*/ 14 h 28"/>
                <a:gd name="T20" fmla="*/ 199 w 203"/>
                <a:gd name="T21" fmla="*/ 9 h 28"/>
                <a:gd name="T22" fmla="*/ 203 w 203"/>
                <a:gd name="T23" fmla="*/ 0 h 28"/>
                <a:gd name="T24" fmla="*/ 182 w 203"/>
                <a:gd name="T25" fmla="*/ 0 h 28"/>
                <a:gd name="T26" fmla="*/ 182 w 203"/>
                <a:gd name="T27" fmla="*/ 0 h 28"/>
                <a:gd name="T28" fmla="*/ 179 w 203"/>
                <a:gd name="T29" fmla="*/ 3 h 28"/>
                <a:gd name="T30" fmla="*/ 177 w 203"/>
                <a:gd name="T31" fmla="*/ 6 h 28"/>
                <a:gd name="T32" fmla="*/ 172 w 203"/>
                <a:gd name="T33" fmla="*/ 7 h 28"/>
                <a:gd name="T34" fmla="*/ 165 w 203"/>
                <a:gd name="T35" fmla="*/ 9 h 28"/>
                <a:gd name="T36" fmla="*/ 165 w 203"/>
                <a:gd name="T3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28">
                  <a:moveTo>
                    <a:pt x="165" y="9"/>
                  </a:moveTo>
                  <a:lnTo>
                    <a:pt x="0" y="9"/>
                  </a:lnTo>
                  <a:lnTo>
                    <a:pt x="0" y="28"/>
                  </a:lnTo>
                  <a:lnTo>
                    <a:pt x="165" y="28"/>
                  </a:lnTo>
                  <a:lnTo>
                    <a:pt x="165" y="28"/>
                  </a:lnTo>
                  <a:lnTo>
                    <a:pt x="174" y="27"/>
                  </a:lnTo>
                  <a:lnTo>
                    <a:pt x="181" y="26"/>
                  </a:lnTo>
                  <a:lnTo>
                    <a:pt x="188" y="23"/>
                  </a:lnTo>
                  <a:lnTo>
                    <a:pt x="192" y="18"/>
                  </a:lnTo>
                  <a:lnTo>
                    <a:pt x="196" y="14"/>
                  </a:lnTo>
                  <a:lnTo>
                    <a:pt x="199" y="9"/>
                  </a:lnTo>
                  <a:lnTo>
                    <a:pt x="203" y="0"/>
                  </a:lnTo>
                  <a:lnTo>
                    <a:pt x="182" y="0"/>
                  </a:lnTo>
                  <a:lnTo>
                    <a:pt x="182" y="0"/>
                  </a:lnTo>
                  <a:lnTo>
                    <a:pt x="179" y="3"/>
                  </a:lnTo>
                  <a:lnTo>
                    <a:pt x="177" y="6"/>
                  </a:lnTo>
                  <a:lnTo>
                    <a:pt x="172" y="7"/>
                  </a:lnTo>
                  <a:lnTo>
                    <a:pt x="165" y="9"/>
                  </a:lnTo>
                  <a:lnTo>
                    <a:pt x="16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sp>
          <p:nvSpPr>
            <p:cNvPr id="42" name="Freeform 83">
              <a:extLst>
                <a:ext uri="{FF2B5EF4-FFF2-40B4-BE49-F238E27FC236}">
                  <a16:creationId xmlns:a16="http://schemas.microsoft.com/office/drawing/2014/main" id="{F96A4F19-C699-45F0-A879-4EC8677435C0}"/>
                </a:ext>
              </a:extLst>
            </p:cNvPr>
            <p:cNvSpPr>
              <a:spLocks/>
            </p:cNvSpPr>
            <p:nvPr/>
          </p:nvSpPr>
          <p:spPr bwMode="auto">
            <a:xfrm>
              <a:off x="4508500" y="1892300"/>
              <a:ext cx="368300" cy="217487"/>
            </a:xfrm>
            <a:custGeom>
              <a:avLst/>
              <a:gdLst>
                <a:gd name="T0" fmla="*/ 232 w 232"/>
                <a:gd name="T1" fmla="*/ 123 h 137"/>
                <a:gd name="T2" fmla="*/ 229 w 232"/>
                <a:gd name="T3" fmla="*/ 117 h 137"/>
                <a:gd name="T4" fmla="*/ 226 w 232"/>
                <a:gd name="T5" fmla="*/ 111 h 137"/>
                <a:gd name="T6" fmla="*/ 218 w 232"/>
                <a:gd name="T7" fmla="*/ 104 h 137"/>
                <a:gd name="T8" fmla="*/ 208 w 232"/>
                <a:gd name="T9" fmla="*/ 103 h 137"/>
                <a:gd name="T10" fmla="*/ 205 w 232"/>
                <a:gd name="T11" fmla="*/ 103 h 137"/>
                <a:gd name="T12" fmla="*/ 126 w 232"/>
                <a:gd name="T13" fmla="*/ 103 h 137"/>
                <a:gd name="T14" fmla="*/ 130 w 232"/>
                <a:gd name="T15" fmla="*/ 78 h 137"/>
                <a:gd name="T16" fmla="*/ 131 w 232"/>
                <a:gd name="T17" fmla="*/ 39 h 137"/>
                <a:gd name="T18" fmla="*/ 130 w 232"/>
                <a:gd name="T19" fmla="*/ 31 h 137"/>
                <a:gd name="T20" fmla="*/ 127 w 232"/>
                <a:gd name="T21" fmla="*/ 17 h 137"/>
                <a:gd name="T22" fmla="*/ 120 w 232"/>
                <a:gd name="T23" fmla="*/ 7 h 137"/>
                <a:gd name="T24" fmla="*/ 110 w 232"/>
                <a:gd name="T25" fmla="*/ 1 h 137"/>
                <a:gd name="T26" fmla="*/ 100 w 232"/>
                <a:gd name="T27" fmla="*/ 0 h 137"/>
                <a:gd name="T28" fmla="*/ 95 w 232"/>
                <a:gd name="T29" fmla="*/ 0 h 137"/>
                <a:gd name="T30" fmla="*/ 88 w 232"/>
                <a:gd name="T31" fmla="*/ 1 h 137"/>
                <a:gd name="T32" fmla="*/ 76 w 232"/>
                <a:gd name="T33" fmla="*/ 6 h 137"/>
                <a:gd name="T34" fmla="*/ 69 w 232"/>
                <a:gd name="T35" fmla="*/ 14 h 137"/>
                <a:gd name="T36" fmla="*/ 65 w 232"/>
                <a:gd name="T37" fmla="*/ 27 h 137"/>
                <a:gd name="T38" fmla="*/ 65 w 232"/>
                <a:gd name="T39" fmla="*/ 28 h 137"/>
                <a:gd name="T40" fmla="*/ 62 w 232"/>
                <a:gd name="T41" fmla="*/ 48 h 137"/>
                <a:gd name="T42" fmla="*/ 58 w 232"/>
                <a:gd name="T43" fmla="*/ 65 h 137"/>
                <a:gd name="T44" fmla="*/ 40 w 232"/>
                <a:gd name="T45" fmla="*/ 90 h 137"/>
                <a:gd name="T46" fmla="*/ 19 w 232"/>
                <a:gd name="T47" fmla="*/ 107 h 137"/>
                <a:gd name="T48" fmla="*/ 0 w 232"/>
                <a:gd name="T49" fmla="*/ 116 h 137"/>
                <a:gd name="T50" fmla="*/ 0 w 232"/>
                <a:gd name="T51" fmla="*/ 137 h 137"/>
                <a:gd name="T52" fmla="*/ 0 w 232"/>
                <a:gd name="T53" fmla="*/ 137 h 137"/>
                <a:gd name="T54" fmla="*/ 23 w 232"/>
                <a:gd name="T55" fmla="*/ 127 h 137"/>
                <a:gd name="T56" fmla="*/ 51 w 232"/>
                <a:gd name="T57" fmla="*/ 107 h 137"/>
                <a:gd name="T58" fmla="*/ 64 w 232"/>
                <a:gd name="T59" fmla="*/ 93 h 137"/>
                <a:gd name="T60" fmla="*/ 75 w 232"/>
                <a:gd name="T61" fmla="*/ 76 h 137"/>
                <a:gd name="T62" fmla="*/ 82 w 232"/>
                <a:gd name="T63" fmla="*/ 54 h 137"/>
                <a:gd name="T64" fmla="*/ 85 w 232"/>
                <a:gd name="T65" fmla="*/ 28 h 137"/>
                <a:gd name="T66" fmla="*/ 85 w 232"/>
                <a:gd name="T67" fmla="*/ 25 h 137"/>
                <a:gd name="T68" fmla="*/ 91 w 232"/>
                <a:gd name="T69" fmla="*/ 21 h 137"/>
                <a:gd name="T70" fmla="*/ 98 w 232"/>
                <a:gd name="T71" fmla="*/ 20 h 137"/>
                <a:gd name="T72" fmla="*/ 100 w 232"/>
                <a:gd name="T73" fmla="*/ 20 h 137"/>
                <a:gd name="T74" fmla="*/ 103 w 232"/>
                <a:gd name="T75" fmla="*/ 20 h 137"/>
                <a:gd name="T76" fmla="*/ 109 w 232"/>
                <a:gd name="T77" fmla="*/ 25 h 137"/>
                <a:gd name="T78" fmla="*/ 112 w 232"/>
                <a:gd name="T79" fmla="*/ 34 h 137"/>
                <a:gd name="T80" fmla="*/ 112 w 232"/>
                <a:gd name="T81" fmla="*/ 61 h 137"/>
                <a:gd name="T82" fmla="*/ 109 w 232"/>
                <a:gd name="T83" fmla="*/ 85 h 137"/>
                <a:gd name="T84" fmla="*/ 102 w 232"/>
                <a:gd name="T8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137">
                  <a:moveTo>
                    <a:pt x="95" y="123"/>
                  </a:moveTo>
                  <a:lnTo>
                    <a:pt x="232" y="123"/>
                  </a:lnTo>
                  <a:lnTo>
                    <a:pt x="232" y="123"/>
                  </a:lnTo>
                  <a:lnTo>
                    <a:pt x="229" y="117"/>
                  </a:lnTo>
                  <a:lnTo>
                    <a:pt x="226" y="111"/>
                  </a:lnTo>
                  <a:lnTo>
                    <a:pt x="226" y="111"/>
                  </a:lnTo>
                  <a:lnTo>
                    <a:pt x="222" y="107"/>
                  </a:lnTo>
                  <a:lnTo>
                    <a:pt x="218" y="104"/>
                  </a:lnTo>
                  <a:lnTo>
                    <a:pt x="212" y="103"/>
                  </a:lnTo>
                  <a:lnTo>
                    <a:pt x="208" y="103"/>
                  </a:lnTo>
                  <a:lnTo>
                    <a:pt x="208" y="103"/>
                  </a:lnTo>
                  <a:lnTo>
                    <a:pt x="205" y="103"/>
                  </a:lnTo>
                  <a:lnTo>
                    <a:pt x="126" y="103"/>
                  </a:lnTo>
                  <a:lnTo>
                    <a:pt x="126" y="103"/>
                  </a:lnTo>
                  <a:lnTo>
                    <a:pt x="129" y="90"/>
                  </a:lnTo>
                  <a:lnTo>
                    <a:pt x="130" y="78"/>
                  </a:lnTo>
                  <a:lnTo>
                    <a:pt x="131" y="55"/>
                  </a:lnTo>
                  <a:lnTo>
                    <a:pt x="131" y="39"/>
                  </a:lnTo>
                  <a:lnTo>
                    <a:pt x="130" y="31"/>
                  </a:lnTo>
                  <a:lnTo>
                    <a:pt x="130" y="31"/>
                  </a:lnTo>
                  <a:lnTo>
                    <a:pt x="129" y="24"/>
                  </a:lnTo>
                  <a:lnTo>
                    <a:pt x="127" y="17"/>
                  </a:lnTo>
                  <a:lnTo>
                    <a:pt x="123" y="11"/>
                  </a:lnTo>
                  <a:lnTo>
                    <a:pt x="120" y="7"/>
                  </a:lnTo>
                  <a:lnTo>
                    <a:pt x="115" y="3"/>
                  </a:lnTo>
                  <a:lnTo>
                    <a:pt x="110" y="1"/>
                  </a:lnTo>
                  <a:lnTo>
                    <a:pt x="105" y="0"/>
                  </a:lnTo>
                  <a:lnTo>
                    <a:pt x="100" y="0"/>
                  </a:lnTo>
                  <a:lnTo>
                    <a:pt x="100" y="0"/>
                  </a:lnTo>
                  <a:lnTo>
                    <a:pt x="95" y="0"/>
                  </a:lnTo>
                  <a:lnTo>
                    <a:pt x="95" y="0"/>
                  </a:lnTo>
                  <a:lnTo>
                    <a:pt x="88" y="1"/>
                  </a:lnTo>
                  <a:lnTo>
                    <a:pt x="82" y="3"/>
                  </a:lnTo>
                  <a:lnTo>
                    <a:pt x="76" y="6"/>
                  </a:lnTo>
                  <a:lnTo>
                    <a:pt x="72" y="10"/>
                  </a:lnTo>
                  <a:lnTo>
                    <a:pt x="69" y="14"/>
                  </a:lnTo>
                  <a:lnTo>
                    <a:pt x="67" y="18"/>
                  </a:lnTo>
                  <a:lnTo>
                    <a:pt x="65" y="27"/>
                  </a:lnTo>
                  <a:lnTo>
                    <a:pt x="65" y="28"/>
                  </a:lnTo>
                  <a:lnTo>
                    <a:pt x="65" y="28"/>
                  </a:lnTo>
                  <a:lnTo>
                    <a:pt x="64" y="38"/>
                  </a:lnTo>
                  <a:lnTo>
                    <a:pt x="62" y="48"/>
                  </a:lnTo>
                  <a:lnTo>
                    <a:pt x="61" y="56"/>
                  </a:lnTo>
                  <a:lnTo>
                    <a:pt x="58" y="65"/>
                  </a:lnTo>
                  <a:lnTo>
                    <a:pt x="50" y="79"/>
                  </a:lnTo>
                  <a:lnTo>
                    <a:pt x="40" y="90"/>
                  </a:lnTo>
                  <a:lnTo>
                    <a:pt x="30" y="100"/>
                  </a:lnTo>
                  <a:lnTo>
                    <a:pt x="19" y="107"/>
                  </a:lnTo>
                  <a:lnTo>
                    <a:pt x="9" y="113"/>
                  </a:lnTo>
                  <a:lnTo>
                    <a:pt x="0" y="116"/>
                  </a:lnTo>
                  <a:lnTo>
                    <a:pt x="0" y="137"/>
                  </a:lnTo>
                  <a:lnTo>
                    <a:pt x="0" y="137"/>
                  </a:lnTo>
                  <a:lnTo>
                    <a:pt x="0" y="137"/>
                  </a:lnTo>
                  <a:lnTo>
                    <a:pt x="0" y="137"/>
                  </a:lnTo>
                  <a:lnTo>
                    <a:pt x="10" y="133"/>
                  </a:lnTo>
                  <a:lnTo>
                    <a:pt x="23" y="127"/>
                  </a:lnTo>
                  <a:lnTo>
                    <a:pt x="37" y="118"/>
                  </a:lnTo>
                  <a:lnTo>
                    <a:pt x="51" y="107"/>
                  </a:lnTo>
                  <a:lnTo>
                    <a:pt x="57" y="101"/>
                  </a:lnTo>
                  <a:lnTo>
                    <a:pt x="64" y="93"/>
                  </a:lnTo>
                  <a:lnTo>
                    <a:pt x="69" y="85"/>
                  </a:lnTo>
                  <a:lnTo>
                    <a:pt x="75" y="76"/>
                  </a:lnTo>
                  <a:lnTo>
                    <a:pt x="78" y="65"/>
                  </a:lnTo>
                  <a:lnTo>
                    <a:pt x="82" y="54"/>
                  </a:lnTo>
                  <a:lnTo>
                    <a:pt x="84" y="42"/>
                  </a:lnTo>
                  <a:lnTo>
                    <a:pt x="85" y="28"/>
                  </a:lnTo>
                  <a:lnTo>
                    <a:pt x="85" y="28"/>
                  </a:lnTo>
                  <a:lnTo>
                    <a:pt x="85" y="25"/>
                  </a:lnTo>
                  <a:lnTo>
                    <a:pt x="88" y="22"/>
                  </a:lnTo>
                  <a:lnTo>
                    <a:pt x="91" y="21"/>
                  </a:lnTo>
                  <a:lnTo>
                    <a:pt x="96" y="20"/>
                  </a:lnTo>
                  <a:lnTo>
                    <a:pt x="98" y="20"/>
                  </a:lnTo>
                  <a:lnTo>
                    <a:pt x="98" y="20"/>
                  </a:lnTo>
                  <a:lnTo>
                    <a:pt x="100" y="20"/>
                  </a:lnTo>
                  <a:lnTo>
                    <a:pt x="100" y="20"/>
                  </a:lnTo>
                  <a:lnTo>
                    <a:pt x="103" y="20"/>
                  </a:lnTo>
                  <a:lnTo>
                    <a:pt x="106" y="21"/>
                  </a:lnTo>
                  <a:lnTo>
                    <a:pt x="109" y="25"/>
                  </a:lnTo>
                  <a:lnTo>
                    <a:pt x="112" y="34"/>
                  </a:lnTo>
                  <a:lnTo>
                    <a:pt x="112" y="34"/>
                  </a:lnTo>
                  <a:lnTo>
                    <a:pt x="112" y="41"/>
                  </a:lnTo>
                  <a:lnTo>
                    <a:pt x="112" y="61"/>
                  </a:lnTo>
                  <a:lnTo>
                    <a:pt x="112" y="72"/>
                  </a:lnTo>
                  <a:lnTo>
                    <a:pt x="109" y="85"/>
                  </a:lnTo>
                  <a:lnTo>
                    <a:pt x="106" y="96"/>
                  </a:lnTo>
                  <a:lnTo>
                    <a:pt x="102" y="109"/>
                  </a:lnTo>
                  <a:lnTo>
                    <a:pt x="9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sp>
          <p:nvSpPr>
            <p:cNvPr id="43" name="Freeform 84">
              <a:extLst>
                <a:ext uri="{FF2B5EF4-FFF2-40B4-BE49-F238E27FC236}">
                  <a16:creationId xmlns:a16="http://schemas.microsoft.com/office/drawing/2014/main" id="{101CADC0-165D-42E1-8FA5-B87B60A07C17}"/>
                </a:ext>
              </a:extLst>
            </p:cNvPr>
            <p:cNvSpPr>
              <a:spLocks/>
            </p:cNvSpPr>
            <p:nvPr/>
          </p:nvSpPr>
          <p:spPr bwMode="auto">
            <a:xfrm>
              <a:off x="4781550" y="2182813"/>
              <a:ext cx="84138" cy="46037"/>
            </a:xfrm>
            <a:custGeom>
              <a:avLst/>
              <a:gdLst>
                <a:gd name="T0" fmla="*/ 30 w 53"/>
                <a:gd name="T1" fmla="*/ 5 h 29"/>
                <a:gd name="T2" fmla="*/ 30 w 53"/>
                <a:gd name="T3" fmla="*/ 5 h 29"/>
                <a:gd name="T4" fmla="*/ 24 w 53"/>
                <a:gd name="T5" fmla="*/ 7 h 29"/>
                <a:gd name="T6" fmla="*/ 19 w 53"/>
                <a:gd name="T7" fmla="*/ 9 h 29"/>
                <a:gd name="T8" fmla="*/ 19 w 53"/>
                <a:gd name="T9" fmla="*/ 9 h 29"/>
                <a:gd name="T10" fmla="*/ 10 w 53"/>
                <a:gd name="T11" fmla="*/ 9 h 29"/>
                <a:gd name="T12" fmla="*/ 10 w 53"/>
                <a:gd name="T13" fmla="*/ 9 h 29"/>
                <a:gd name="T14" fmla="*/ 6 w 53"/>
                <a:gd name="T15" fmla="*/ 9 h 29"/>
                <a:gd name="T16" fmla="*/ 3 w 53"/>
                <a:gd name="T17" fmla="*/ 12 h 29"/>
                <a:gd name="T18" fmla="*/ 2 w 53"/>
                <a:gd name="T19" fmla="*/ 14 h 29"/>
                <a:gd name="T20" fmla="*/ 0 w 53"/>
                <a:gd name="T21" fmla="*/ 19 h 29"/>
                <a:gd name="T22" fmla="*/ 0 w 53"/>
                <a:gd name="T23" fmla="*/ 19 h 29"/>
                <a:gd name="T24" fmla="*/ 2 w 53"/>
                <a:gd name="T25" fmla="*/ 21 h 29"/>
                <a:gd name="T26" fmla="*/ 3 w 53"/>
                <a:gd name="T27" fmla="*/ 26 h 29"/>
                <a:gd name="T28" fmla="*/ 6 w 53"/>
                <a:gd name="T29" fmla="*/ 27 h 29"/>
                <a:gd name="T30" fmla="*/ 10 w 53"/>
                <a:gd name="T31" fmla="*/ 29 h 29"/>
                <a:gd name="T32" fmla="*/ 19 w 53"/>
                <a:gd name="T33" fmla="*/ 29 h 29"/>
                <a:gd name="T34" fmla="*/ 19 w 53"/>
                <a:gd name="T35" fmla="*/ 29 h 29"/>
                <a:gd name="T36" fmla="*/ 20 w 53"/>
                <a:gd name="T37" fmla="*/ 29 h 29"/>
                <a:gd name="T38" fmla="*/ 20 w 53"/>
                <a:gd name="T39" fmla="*/ 29 h 29"/>
                <a:gd name="T40" fmla="*/ 29 w 53"/>
                <a:gd name="T41" fmla="*/ 27 h 29"/>
                <a:gd name="T42" fmla="*/ 36 w 53"/>
                <a:gd name="T43" fmla="*/ 24 h 29"/>
                <a:gd name="T44" fmla="*/ 41 w 53"/>
                <a:gd name="T45" fmla="*/ 21 h 29"/>
                <a:gd name="T46" fmla="*/ 44 w 53"/>
                <a:gd name="T47" fmla="*/ 17 h 29"/>
                <a:gd name="T48" fmla="*/ 44 w 53"/>
                <a:gd name="T49" fmla="*/ 17 h 29"/>
                <a:gd name="T50" fmla="*/ 50 w 53"/>
                <a:gd name="T51" fmla="*/ 9 h 29"/>
                <a:gd name="T52" fmla="*/ 53 w 53"/>
                <a:gd name="T53" fmla="*/ 0 h 29"/>
                <a:gd name="T54" fmla="*/ 31 w 53"/>
                <a:gd name="T55" fmla="*/ 0 h 29"/>
                <a:gd name="T56" fmla="*/ 31 w 53"/>
                <a:gd name="T57" fmla="*/ 0 h 29"/>
                <a:gd name="T58" fmla="*/ 30 w 53"/>
                <a:gd name="T59" fmla="*/ 5 h 29"/>
                <a:gd name="T60" fmla="*/ 30 w 53"/>
                <a:gd name="T6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29">
                  <a:moveTo>
                    <a:pt x="30" y="5"/>
                  </a:moveTo>
                  <a:lnTo>
                    <a:pt x="30" y="5"/>
                  </a:lnTo>
                  <a:lnTo>
                    <a:pt x="24" y="7"/>
                  </a:lnTo>
                  <a:lnTo>
                    <a:pt x="19" y="9"/>
                  </a:lnTo>
                  <a:lnTo>
                    <a:pt x="19" y="9"/>
                  </a:lnTo>
                  <a:lnTo>
                    <a:pt x="10" y="9"/>
                  </a:lnTo>
                  <a:lnTo>
                    <a:pt x="10" y="9"/>
                  </a:lnTo>
                  <a:lnTo>
                    <a:pt x="6" y="9"/>
                  </a:lnTo>
                  <a:lnTo>
                    <a:pt x="3" y="12"/>
                  </a:lnTo>
                  <a:lnTo>
                    <a:pt x="2" y="14"/>
                  </a:lnTo>
                  <a:lnTo>
                    <a:pt x="0" y="19"/>
                  </a:lnTo>
                  <a:lnTo>
                    <a:pt x="0" y="19"/>
                  </a:lnTo>
                  <a:lnTo>
                    <a:pt x="2" y="21"/>
                  </a:lnTo>
                  <a:lnTo>
                    <a:pt x="3" y="26"/>
                  </a:lnTo>
                  <a:lnTo>
                    <a:pt x="6" y="27"/>
                  </a:lnTo>
                  <a:lnTo>
                    <a:pt x="10" y="29"/>
                  </a:lnTo>
                  <a:lnTo>
                    <a:pt x="19" y="29"/>
                  </a:lnTo>
                  <a:lnTo>
                    <a:pt x="19" y="29"/>
                  </a:lnTo>
                  <a:lnTo>
                    <a:pt x="20" y="29"/>
                  </a:lnTo>
                  <a:lnTo>
                    <a:pt x="20" y="29"/>
                  </a:lnTo>
                  <a:lnTo>
                    <a:pt x="29" y="27"/>
                  </a:lnTo>
                  <a:lnTo>
                    <a:pt x="36" y="24"/>
                  </a:lnTo>
                  <a:lnTo>
                    <a:pt x="41" y="21"/>
                  </a:lnTo>
                  <a:lnTo>
                    <a:pt x="44" y="17"/>
                  </a:lnTo>
                  <a:lnTo>
                    <a:pt x="44" y="17"/>
                  </a:lnTo>
                  <a:lnTo>
                    <a:pt x="50" y="9"/>
                  </a:lnTo>
                  <a:lnTo>
                    <a:pt x="53" y="0"/>
                  </a:lnTo>
                  <a:lnTo>
                    <a:pt x="31" y="0"/>
                  </a:lnTo>
                  <a:lnTo>
                    <a:pt x="31" y="0"/>
                  </a:lnTo>
                  <a:lnTo>
                    <a:pt x="30" y="5"/>
                  </a:lnTo>
                  <a:lnTo>
                    <a:pt x="3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sp>
          <p:nvSpPr>
            <p:cNvPr id="44" name="Freeform 85">
              <a:extLst>
                <a:ext uri="{FF2B5EF4-FFF2-40B4-BE49-F238E27FC236}">
                  <a16:creationId xmlns:a16="http://schemas.microsoft.com/office/drawing/2014/main" id="{8BF5642A-2441-4F65-96E2-15D6653CB8DE}"/>
                </a:ext>
              </a:extLst>
            </p:cNvPr>
            <p:cNvSpPr>
              <a:spLocks/>
            </p:cNvSpPr>
            <p:nvPr/>
          </p:nvSpPr>
          <p:spPr bwMode="auto">
            <a:xfrm>
              <a:off x="4768850" y="2254250"/>
              <a:ext cx="82550" cy="42862"/>
            </a:xfrm>
            <a:custGeom>
              <a:avLst/>
              <a:gdLst>
                <a:gd name="T0" fmla="*/ 28 w 52"/>
                <a:gd name="T1" fmla="*/ 3 h 27"/>
                <a:gd name="T2" fmla="*/ 28 w 52"/>
                <a:gd name="T3" fmla="*/ 3 h 27"/>
                <a:gd name="T4" fmla="*/ 24 w 52"/>
                <a:gd name="T5" fmla="*/ 6 h 27"/>
                <a:gd name="T6" fmla="*/ 17 w 52"/>
                <a:gd name="T7" fmla="*/ 7 h 27"/>
                <a:gd name="T8" fmla="*/ 17 w 52"/>
                <a:gd name="T9" fmla="*/ 7 h 27"/>
                <a:gd name="T10" fmla="*/ 10 w 52"/>
                <a:gd name="T11" fmla="*/ 7 h 27"/>
                <a:gd name="T12" fmla="*/ 10 w 52"/>
                <a:gd name="T13" fmla="*/ 7 h 27"/>
                <a:gd name="T14" fmla="*/ 6 w 52"/>
                <a:gd name="T15" fmla="*/ 7 h 27"/>
                <a:gd name="T16" fmla="*/ 3 w 52"/>
                <a:gd name="T17" fmla="*/ 10 h 27"/>
                <a:gd name="T18" fmla="*/ 0 w 52"/>
                <a:gd name="T19" fmla="*/ 13 h 27"/>
                <a:gd name="T20" fmla="*/ 0 w 52"/>
                <a:gd name="T21" fmla="*/ 17 h 27"/>
                <a:gd name="T22" fmla="*/ 0 w 52"/>
                <a:gd name="T23" fmla="*/ 17 h 27"/>
                <a:gd name="T24" fmla="*/ 0 w 52"/>
                <a:gd name="T25" fmla="*/ 22 h 27"/>
                <a:gd name="T26" fmla="*/ 3 w 52"/>
                <a:gd name="T27" fmla="*/ 24 h 27"/>
                <a:gd name="T28" fmla="*/ 6 w 52"/>
                <a:gd name="T29" fmla="*/ 26 h 27"/>
                <a:gd name="T30" fmla="*/ 10 w 52"/>
                <a:gd name="T31" fmla="*/ 27 h 27"/>
                <a:gd name="T32" fmla="*/ 18 w 52"/>
                <a:gd name="T33" fmla="*/ 27 h 27"/>
                <a:gd name="T34" fmla="*/ 18 w 52"/>
                <a:gd name="T35" fmla="*/ 27 h 27"/>
                <a:gd name="T36" fmla="*/ 18 w 52"/>
                <a:gd name="T37" fmla="*/ 27 h 27"/>
                <a:gd name="T38" fmla="*/ 18 w 52"/>
                <a:gd name="T39" fmla="*/ 27 h 27"/>
                <a:gd name="T40" fmla="*/ 28 w 52"/>
                <a:gd name="T41" fmla="*/ 26 h 27"/>
                <a:gd name="T42" fmla="*/ 34 w 52"/>
                <a:gd name="T43" fmla="*/ 23 h 27"/>
                <a:gd name="T44" fmla="*/ 39 w 52"/>
                <a:gd name="T45" fmla="*/ 20 h 27"/>
                <a:gd name="T46" fmla="*/ 44 w 52"/>
                <a:gd name="T47" fmla="*/ 16 h 27"/>
                <a:gd name="T48" fmla="*/ 44 w 52"/>
                <a:gd name="T49" fmla="*/ 16 h 27"/>
                <a:gd name="T50" fmla="*/ 49 w 52"/>
                <a:gd name="T51" fmla="*/ 9 h 27"/>
                <a:gd name="T52" fmla="*/ 52 w 52"/>
                <a:gd name="T53" fmla="*/ 0 h 27"/>
                <a:gd name="T54" fmla="*/ 31 w 52"/>
                <a:gd name="T55" fmla="*/ 0 h 27"/>
                <a:gd name="T56" fmla="*/ 31 w 52"/>
                <a:gd name="T57" fmla="*/ 0 h 27"/>
                <a:gd name="T58" fmla="*/ 28 w 52"/>
                <a:gd name="T59" fmla="*/ 3 h 27"/>
                <a:gd name="T60" fmla="*/ 28 w 52"/>
                <a:gd name="T6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27">
                  <a:moveTo>
                    <a:pt x="28" y="3"/>
                  </a:moveTo>
                  <a:lnTo>
                    <a:pt x="28" y="3"/>
                  </a:lnTo>
                  <a:lnTo>
                    <a:pt x="24" y="6"/>
                  </a:lnTo>
                  <a:lnTo>
                    <a:pt x="17" y="7"/>
                  </a:lnTo>
                  <a:lnTo>
                    <a:pt x="17" y="7"/>
                  </a:lnTo>
                  <a:lnTo>
                    <a:pt x="10" y="7"/>
                  </a:lnTo>
                  <a:lnTo>
                    <a:pt x="10" y="7"/>
                  </a:lnTo>
                  <a:lnTo>
                    <a:pt x="6" y="7"/>
                  </a:lnTo>
                  <a:lnTo>
                    <a:pt x="3" y="10"/>
                  </a:lnTo>
                  <a:lnTo>
                    <a:pt x="0" y="13"/>
                  </a:lnTo>
                  <a:lnTo>
                    <a:pt x="0" y="17"/>
                  </a:lnTo>
                  <a:lnTo>
                    <a:pt x="0" y="17"/>
                  </a:lnTo>
                  <a:lnTo>
                    <a:pt x="0" y="22"/>
                  </a:lnTo>
                  <a:lnTo>
                    <a:pt x="3" y="24"/>
                  </a:lnTo>
                  <a:lnTo>
                    <a:pt x="6" y="26"/>
                  </a:lnTo>
                  <a:lnTo>
                    <a:pt x="10" y="27"/>
                  </a:lnTo>
                  <a:lnTo>
                    <a:pt x="18" y="27"/>
                  </a:lnTo>
                  <a:lnTo>
                    <a:pt x="18" y="27"/>
                  </a:lnTo>
                  <a:lnTo>
                    <a:pt x="18" y="27"/>
                  </a:lnTo>
                  <a:lnTo>
                    <a:pt x="18" y="27"/>
                  </a:lnTo>
                  <a:lnTo>
                    <a:pt x="28" y="26"/>
                  </a:lnTo>
                  <a:lnTo>
                    <a:pt x="34" y="23"/>
                  </a:lnTo>
                  <a:lnTo>
                    <a:pt x="39" y="20"/>
                  </a:lnTo>
                  <a:lnTo>
                    <a:pt x="44" y="16"/>
                  </a:lnTo>
                  <a:lnTo>
                    <a:pt x="44" y="16"/>
                  </a:lnTo>
                  <a:lnTo>
                    <a:pt x="49" y="9"/>
                  </a:lnTo>
                  <a:lnTo>
                    <a:pt x="52" y="0"/>
                  </a:lnTo>
                  <a:lnTo>
                    <a:pt x="31" y="0"/>
                  </a:lnTo>
                  <a:lnTo>
                    <a:pt x="31" y="0"/>
                  </a:lnTo>
                  <a:lnTo>
                    <a:pt x="28" y="3"/>
                  </a:lnTo>
                  <a:lnTo>
                    <a:pt x="2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endParaRPr>
            </a:p>
          </p:txBody>
        </p:sp>
      </p:grpSp>
    </p:spTree>
    <p:extLst>
      <p:ext uri="{BB962C8B-B14F-4D97-AF65-F5344CB8AC3E}">
        <p14:creationId xmlns:p14="http://schemas.microsoft.com/office/powerpoint/2010/main" val="45904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1. Introduction and Methodology</a:t>
            </a:r>
          </a:p>
        </p:txBody>
      </p:sp>
    </p:spTree>
    <p:extLst>
      <p:ext uri="{BB962C8B-B14F-4D97-AF65-F5344CB8AC3E}">
        <p14:creationId xmlns:p14="http://schemas.microsoft.com/office/powerpoint/2010/main" val="1131666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FCBE9DFB-C1F9-460A-B524-F73FE92B79F6}"/>
              </a:ext>
            </a:extLst>
          </p:cNvPr>
          <p:cNvGraphicFramePr/>
          <p:nvPr/>
        </p:nvGraphicFramePr>
        <p:xfrm>
          <a:off x="2437724" y="2316462"/>
          <a:ext cx="7404689" cy="382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4641397-1BC2-42F4-92DE-D43FD36A8E46}"/>
              </a:ext>
            </a:extLst>
          </p:cNvPr>
          <p:cNvGraphicFramePr/>
          <p:nvPr>
            <p:extLst>
              <p:ext uri="{D42A27DB-BD31-4B8C-83A1-F6EECF244321}">
                <p14:modId xmlns:p14="http://schemas.microsoft.com/office/powerpoint/2010/main" val="1323530133"/>
              </p:ext>
            </p:extLst>
          </p:nvPr>
        </p:nvGraphicFramePr>
        <p:xfrm>
          <a:off x="-1488391" y="2325121"/>
          <a:ext cx="7404689" cy="382598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Specifically, </a:t>
            </a:r>
            <a:r>
              <a:rPr lang="en-GB">
                <a:solidFill>
                  <a:schemeClr val="accent6">
                    <a:lumMod val="75000"/>
                  </a:schemeClr>
                </a:solidFill>
              </a:rPr>
              <a:t>existing 2020 </a:t>
            </a:r>
            <a:r>
              <a:rPr lang="en-GB"/>
              <a:t>claimants report having more control over their hours and the way they work</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1538800" cy="215444"/>
          </a:xfrm>
        </p:spPr>
        <p:txBody>
          <a:bodyPr/>
          <a:lstStyle/>
          <a:p>
            <a:r>
              <a:rPr lang="en-GB" sz="1400" i="1">
                <a:solidFill>
                  <a:schemeClr val="tx1"/>
                </a:solidFill>
              </a:rPr>
              <a:t>“Currently, how much control do you have over the following in your self-employed work?”</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34100"/>
            <a:ext cx="807387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a:t>
            </a:r>
            <a:r>
              <a:rPr kumimoji="0" lang="en-GB" sz="1200" b="0" i="0" u="none" strike="noStrike" kern="1200" cap="none" spc="0" normalizeH="0" baseline="0" noProof="0">
                <a:ln>
                  <a:noFill/>
                </a:ln>
                <a:effectLst/>
                <a:uLnTx/>
                <a:uFillTx/>
                <a:latin typeface="Arial"/>
                <a:ea typeface="+mn-ea"/>
                <a:cs typeface="+mn-cs"/>
              </a:rPr>
              <a:t> </a:t>
            </a:r>
            <a:r>
              <a:rPr kumimoji="0" lang="en-GB" sz="1200" b="0" i="0" u="none" strike="noStrike" kern="1200" cap="none" spc="0" normalizeH="0" baseline="0" noProof="0">
                <a:ln>
                  <a:noFill/>
                </a:ln>
                <a:solidFill>
                  <a:prstClr val="black"/>
                </a:solidFill>
                <a:effectLst/>
                <a:uLnTx/>
                <a:uFillTx/>
                <a:latin typeface="Arial"/>
                <a:ea typeface="+mn-ea"/>
                <a:cs typeface="+mn-cs"/>
              </a:rPr>
              <a:t>(W1: 1,404; W2: 1,407)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14" name="TextBox 13">
            <a:extLst>
              <a:ext uri="{FF2B5EF4-FFF2-40B4-BE49-F238E27FC236}">
                <a16:creationId xmlns:a16="http://schemas.microsoft.com/office/drawing/2014/main" id="{4AC507D3-758A-45BD-80D9-6FEC4AB351E4}"/>
              </a:ext>
            </a:extLst>
          </p:cNvPr>
          <p:cNvSpPr txBox="1"/>
          <p:nvPr/>
        </p:nvSpPr>
        <p:spPr>
          <a:xfrm>
            <a:off x="1533641" y="3423420"/>
            <a:ext cx="1513023" cy="1518364"/>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72% </a:t>
            </a:r>
            <a:br>
              <a:rPr lang="en-GB" sz="2800" b="1">
                <a:solidFill>
                  <a:schemeClr val="accent6">
                    <a:lumMod val="50000"/>
                  </a:schemeClr>
                </a:solidFill>
              </a:rPr>
            </a:br>
            <a:r>
              <a:rPr lang="en-GB" sz="1600"/>
              <a:t>a great deal / a fair amount  </a:t>
            </a:r>
            <a:r>
              <a:rPr lang="en-GB" sz="1400"/>
              <a:t>(66% at Wave 1)</a:t>
            </a:r>
          </a:p>
          <a:p>
            <a:pPr algn="ctr">
              <a:spcBef>
                <a:spcPts val="400"/>
              </a:spcBef>
              <a:spcAft>
                <a:spcPts val="400"/>
              </a:spcAft>
            </a:pPr>
            <a:endParaRPr lang="en-GB"/>
          </a:p>
        </p:txBody>
      </p:sp>
      <p:graphicFrame>
        <p:nvGraphicFramePr>
          <p:cNvPr id="21" name="Chart 20">
            <a:extLst>
              <a:ext uri="{FF2B5EF4-FFF2-40B4-BE49-F238E27FC236}">
                <a16:creationId xmlns:a16="http://schemas.microsoft.com/office/drawing/2014/main" id="{F6348305-7345-4B16-B4F4-6552578AD858}"/>
              </a:ext>
            </a:extLst>
          </p:cNvPr>
          <p:cNvGraphicFramePr/>
          <p:nvPr/>
        </p:nvGraphicFramePr>
        <p:xfrm>
          <a:off x="6363839" y="2316462"/>
          <a:ext cx="7404689" cy="382598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3A99529A-C52F-499E-94C1-441597D2D42A}"/>
              </a:ext>
            </a:extLst>
          </p:cNvPr>
          <p:cNvSpPr txBox="1"/>
          <p:nvPr/>
        </p:nvSpPr>
        <p:spPr>
          <a:xfrm>
            <a:off x="9388629" y="3446415"/>
            <a:ext cx="1513023" cy="1169551"/>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81% </a:t>
            </a:r>
            <a:br>
              <a:rPr lang="en-GB" sz="2800" b="1">
                <a:solidFill>
                  <a:schemeClr val="accent6">
                    <a:lumMod val="50000"/>
                  </a:schemeClr>
                </a:solidFill>
              </a:rPr>
            </a:br>
            <a:r>
              <a:rPr lang="en-GB" sz="1600"/>
              <a:t>a great deal / a fair amount  </a:t>
            </a:r>
            <a:r>
              <a:rPr lang="en-GB" sz="1400"/>
              <a:t>(76% at Wave 1)</a:t>
            </a:r>
            <a:endParaRPr lang="en-GB" sz="1600"/>
          </a:p>
        </p:txBody>
      </p:sp>
      <p:sp>
        <p:nvSpPr>
          <p:cNvPr id="23" name="TextBox 22">
            <a:extLst>
              <a:ext uri="{FF2B5EF4-FFF2-40B4-BE49-F238E27FC236}">
                <a16:creationId xmlns:a16="http://schemas.microsoft.com/office/drawing/2014/main" id="{909B5916-EC01-4D11-AA74-97B110F7AD6F}"/>
              </a:ext>
            </a:extLst>
          </p:cNvPr>
          <p:cNvSpPr txBox="1"/>
          <p:nvPr/>
        </p:nvSpPr>
        <p:spPr>
          <a:xfrm>
            <a:off x="5456467" y="3389443"/>
            <a:ext cx="1513023" cy="1138773"/>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accent6">
                    <a:lumMod val="50000"/>
                  </a:schemeClr>
                </a:solidFill>
              </a:rPr>
              <a:t>72% </a:t>
            </a:r>
            <a:br>
              <a:rPr lang="en-GB" sz="2800" b="1">
                <a:solidFill>
                  <a:schemeClr val="accent6">
                    <a:lumMod val="50000"/>
                  </a:schemeClr>
                </a:solidFill>
              </a:rPr>
            </a:br>
            <a:r>
              <a:rPr lang="en-GB" sz="1600"/>
              <a:t>a great deal / a fair amount  </a:t>
            </a:r>
            <a:r>
              <a:rPr lang="en-GB" sz="1400"/>
              <a:t>(71% at Wave 1)</a:t>
            </a:r>
            <a:endParaRPr lang="en-GB" sz="1600"/>
          </a:p>
        </p:txBody>
      </p:sp>
      <p:sp>
        <p:nvSpPr>
          <p:cNvPr id="24" name="Text Placeholder 7">
            <a:extLst>
              <a:ext uri="{FF2B5EF4-FFF2-40B4-BE49-F238E27FC236}">
                <a16:creationId xmlns:a16="http://schemas.microsoft.com/office/drawing/2014/main" id="{6BE37E21-280C-41C1-8694-6B28E52A5CCD}"/>
              </a:ext>
            </a:extLst>
          </p:cNvPr>
          <p:cNvSpPr txBox="1">
            <a:spLocks/>
          </p:cNvSpPr>
          <p:nvPr/>
        </p:nvSpPr>
        <p:spPr>
          <a:xfrm>
            <a:off x="4220383" y="1985509"/>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solidFill>
                  <a:schemeClr val="accent6">
                    <a:lumMod val="75000"/>
                  </a:schemeClr>
                </a:solidFill>
              </a:rPr>
              <a:t>When you undertake your work </a:t>
            </a:r>
            <a:r>
              <a:rPr lang="en-GB" sz="1400" b="1"/>
              <a:t>each week (i.e. the times of day or days of the week)</a:t>
            </a:r>
          </a:p>
        </p:txBody>
      </p:sp>
      <p:sp>
        <p:nvSpPr>
          <p:cNvPr id="25" name="Text Placeholder 7">
            <a:extLst>
              <a:ext uri="{FF2B5EF4-FFF2-40B4-BE49-F238E27FC236}">
                <a16:creationId xmlns:a16="http://schemas.microsoft.com/office/drawing/2014/main" id="{19ACE532-7394-4EF9-883C-FC395478C9E3}"/>
              </a:ext>
            </a:extLst>
          </p:cNvPr>
          <p:cNvSpPr txBox="1">
            <a:spLocks/>
          </p:cNvSpPr>
          <p:nvPr/>
        </p:nvSpPr>
        <p:spPr>
          <a:xfrm>
            <a:off x="8716173" y="1808218"/>
            <a:ext cx="2832536" cy="306849"/>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solidFill>
                  <a:schemeClr val="accent6">
                    <a:lumMod val="75000"/>
                  </a:schemeClr>
                </a:solidFill>
              </a:rPr>
              <a:t>The way you work </a:t>
            </a:r>
            <a:r>
              <a:rPr lang="en-GB" sz="1400" b="1"/>
              <a:t>(e.g. how you can complete tasks or the order you complete them in)</a:t>
            </a:r>
          </a:p>
        </p:txBody>
      </p:sp>
      <p:sp>
        <p:nvSpPr>
          <p:cNvPr id="26" name="Text Placeholder 7">
            <a:extLst>
              <a:ext uri="{FF2B5EF4-FFF2-40B4-BE49-F238E27FC236}">
                <a16:creationId xmlns:a16="http://schemas.microsoft.com/office/drawing/2014/main" id="{0545F1A7-D8F2-48F8-9899-090E608ED158}"/>
              </a:ext>
            </a:extLst>
          </p:cNvPr>
          <p:cNvSpPr txBox="1">
            <a:spLocks/>
          </p:cNvSpPr>
          <p:nvPr/>
        </p:nvSpPr>
        <p:spPr>
          <a:xfrm>
            <a:off x="938168" y="2007201"/>
            <a:ext cx="2551570"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t>The </a:t>
            </a:r>
            <a:r>
              <a:rPr lang="en-GB" sz="1400" b="1">
                <a:solidFill>
                  <a:schemeClr val="accent6">
                    <a:lumMod val="75000"/>
                  </a:schemeClr>
                </a:solidFill>
              </a:rPr>
              <a:t>number of hours </a:t>
            </a:r>
            <a:r>
              <a:rPr lang="en-GB" sz="1400" b="1"/>
              <a:t>you work each week</a:t>
            </a:r>
          </a:p>
        </p:txBody>
      </p:sp>
      <p:sp>
        <p:nvSpPr>
          <p:cNvPr id="30" name="Isosceles Triangle 29">
            <a:extLst>
              <a:ext uri="{FF2B5EF4-FFF2-40B4-BE49-F238E27FC236}">
                <a16:creationId xmlns:a16="http://schemas.microsoft.com/office/drawing/2014/main" id="{93420447-C3C8-49BE-ADF2-E41D65BAB10D}"/>
              </a:ext>
            </a:extLst>
          </p:cNvPr>
          <p:cNvSpPr/>
          <p:nvPr/>
        </p:nvSpPr>
        <p:spPr>
          <a:xfrm>
            <a:off x="2663314" y="35746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3" name="Isosceles Triangle 32">
            <a:extLst>
              <a:ext uri="{FF2B5EF4-FFF2-40B4-BE49-F238E27FC236}">
                <a16:creationId xmlns:a16="http://schemas.microsoft.com/office/drawing/2014/main" id="{A0BC8E23-D107-430C-A8DD-C5425E1161F2}"/>
              </a:ext>
            </a:extLst>
          </p:cNvPr>
          <p:cNvSpPr/>
          <p:nvPr/>
        </p:nvSpPr>
        <p:spPr>
          <a:xfrm>
            <a:off x="10541599" y="35746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4" name="TextBox 33">
            <a:extLst>
              <a:ext uri="{FF2B5EF4-FFF2-40B4-BE49-F238E27FC236}">
                <a16:creationId xmlns:a16="http://schemas.microsoft.com/office/drawing/2014/main" id="{E456753A-467D-4870-AA82-36D1B59803AD}"/>
              </a:ext>
            </a:extLst>
          </p:cNvPr>
          <p:cNvSpPr txBox="1"/>
          <p:nvPr/>
        </p:nvSpPr>
        <p:spPr>
          <a:xfrm>
            <a:off x="6716174" y="6386076"/>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35" name="Isosceles Triangle 34">
            <a:extLst>
              <a:ext uri="{FF2B5EF4-FFF2-40B4-BE49-F238E27FC236}">
                <a16:creationId xmlns:a16="http://schemas.microsoft.com/office/drawing/2014/main" id="{51B4556C-614E-4604-9C3D-769C7E093247}"/>
              </a:ext>
            </a:extLst>
          </p:cNvPr>
          <p:cNvSpPr/>
          <p:nvPr/>
        </p:nvSpPr>
        <p:spPr>
          <a:xfrm>
            <a:off x="6758614" y="64169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36" name="Isosceles Triangle 35">
            <a:extLst>
              <a:ext uri="{FF2B5EF4-FFF2-40B4-BE49-F238E27FC236}">
                <a16:creationId xmlns:a16="http://schemas.microsoft.com/office/drawing/2014/main" id="{B6690DDB-E838-4F5A-A77C-001AB3013F0D}"/>
              </a:ext>
            </a:extLst>
          </p:cNvPr>
          <p:cNvSpPr/>
          <p:nvPr/>
        </p:nvSpPr>
        <p:spPr>
          <a:xfrm rot="10800000">
            <a:off x="9311365" y="6424041"/>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391207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FCBE9DFB-C1F9-460A-B524-F73FE92B79F6}"/>
              </a:ext>
            </a:extLst>
          </p:cNvPr>
          <p:cNvGraphicFramePr/>
          <p:nvPr>
            <p:extLst>
              <p:ext uri="{D42A27DB-BD31-4B8C-83A1-F6EECF244321}">
                <p14:modId xmlns:p14="http://schemas.microsoft.com/office/powerpoint/2010/main" val="1699228137"/>
              </p:ext>
            </p:extLst>
          </p:nvPr>
        </p:nvGraphicFramePr>
        <p:xfrm>
          <a:off x="2437724" y="2316462"/>
          <a:ext cx="7404689" cy="382598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AC507D3-758A-45BD-80D9-6FEC4AB351E4}"/>
              </a:ext>
            </a:extLst>
          </p:cNvPr>
          <p:cNvSpPr txBox="1"/>
          <p:nvPr/>
        </p:nvSpPr>
        <p:spPr>
          <a:xfrm>
            <a:off x="1523700" y="3495063"/>
            <a:ext cx="1513023" cy="1138773"/>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67%</a:t>
            </a:r>
            <a:r>
              <a:rPr lang="en-GB" sz="2800" b="1">
                <a:solidFill>
                  <a:schemeClr val="accent6">
                    <a:lumMod val="50000"/>
                  </a:schemeClr>
                </a:solidFill>
              </a:rPr>
              <a:t> </a:t>
            </a:r>
            <a:br>
              <a:rPr lang="en-GB" sz="2800" b="1">
                <a:solidFill>
                  <a:schemeClr val="accent6">
                    <a:lumMod val="50000"/>
                  </a:schemeClr>
                </a:solidFill>
              </a:rPr>
            </a:br>
            <a:r>
              <a:rPr lang="en-GB" sz="1600"/>
              <a:t>a great deal / a fair amount  </a:t>
            </a:r>
            <a:r>
              <a:rPr lang="en-GB" sz="1400"/>
              <a:t>(59% at Wave 1)</a:t>
            </a:r>
          </a:p>
        </p:txBody>
      </p:sp>
      <p:graphicFrame>
        <p:nvGraphicFramePr>
          <p:cNvPr id="13" name="Chart 12">
            <a:extLst>
              <a:ext uri="{FF2B5EF4-FFF2-40B4-BE49-F238E27FC236}">
                <a16:creationId xmlns:a16="http://schemas.microsoft.com/office/drawing/2014/main" id="{E4641397-1BC2-42F4-92DE-D43FD36A8E46}"/>
              </a:ext>
            </a:extLst>
          </p:cNvPr>
          <p:cNvGraphicFramePr/>
          <p:nvPr>
            <p:extLst>
              <p:ext uri="{D42A27DB-BD31-4B8C-83A1-F6EECF244321}">
                <p14:modId xmlns:p14="http://schemas.microsoft.com/office/powerpoint/2010/main" val="3256163572"/>
              </p:ext>
            </p:extLst>
          </p:nvPr>
        </p:nvGraphicFramePr>
        <p:xfrm>
          <a:off x="-1488391" y="2316462"/>
          <a:ext cx="7404689" cy="382598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1140" y="397170"/>
            <a:ext cx="11239315" cy="775597"/>
          </a:xfrm>
        </p:spPr>
        <p:txBody>
          <a:bodyPr/>
          <a:lstStyle/>
          <a:p>
            <a:r>
              <a:rPr lang="en-GB"/>
              <a:t>Similarly, </a:t>
            </a:r>
            <a:r>
              <a:rPr lang="en-GB">
                <a:solidFill>
                  <a:schemeClr val="bg2"/>
                </a:solidFill>
              </a:rPr>
              <a:t>new 2020 </a:t>
            </a:r>
            <a:r>
              <a:rPr lang="en-GB"/>
              <a:t>claimants also report having more control over their hours and the way they work </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1538800" cy="215444"/>
          </a:xfrm>
        </p:spPr>
        <p:txBody>
          <a:bodyPr/>
          <a:lstStyle/>
          <a:p>
            <a:r>
              <a:rPr lang="en-GB" sz="1400" i="1">
                <a:solidFill>
                  <a:schemeClr val="tx1"/>
                </a:solidFill>
              </a:rPr>
              <a:t>“Currently, how much control do you have over the following in your self-employed work?”</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34100"/>
            <a:ext cx="886576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a:t>
            </a:r>
            <a:r>
              <a:rPr lang="en-GB" sz="1200">
                <a:solidFill>
                  <a:prstClr val="black"/>
                </a:solidFill>
                <a:latin typeface="Arial"/>
              </a:rPr>
              <a:t> 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 1,325; W2: 1,328)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15" name="Isosceles Triangle 14">
            <a:extLst>
              <a:ext uri="{FF2B5EF4-FFF2-40B4-BE49-F238E27FC236}">
                <a16:creationId xmlns:a16="http://schemas.microsoft.com/office/drawing/2014/main" id="{0CBF947E-F82F-484A-85F2-004174A7AD8D}"/>
              </a:ext>
            </a:extLst>
          </p:cNvPr>
          <p:cNvSpPr/>
          <p:nvPr/>
        </p:nvSpPr>
        <p:spPr>
          <a:xfrm>
            <a:off x="2669517" y="362025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graphicFrame>
        <p:nvGraphicFramePr>
          <p:cNvPr id="21" name="Chart 20">
            <a:extLst>
              <a:ext uri="{FF2B5EF4-FFF2-40B4-BE49-F238E27FC236}">
                <a16:creationId xmlns:a16="http://schemas.microsoft.com/office/drawing/2014/main" id="{F6348305-7345-4B16-B4F4-6552578AD858}"/>
              </a:ext>
            </a:extLst>
          </p:cNvPr>
          <p:cNvGraphicFramePr/>
          <p:nvPr>
            <p:extLst>
              <p:ext uri="{D42A27DB-BD31-4B8C-83A1-F6EECF244321}">
                <p14:modId xmlns:p14="http://schemas.microsoft.com/office/powerpoint/2010/main" val="2632347283"/>
              </p:ext>
            </p:extLst>
          </p:nvPr>
        </p:nvGraphicFramePr>
        <p:xfrm>
          <a:off x="6363839" y="2316462"/>
          <a:ext cx="7404689" cy="382598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3A99529A-C52F-499E-94C1-441597D2D42A}"/>
              </a:ext>
            </a:extLst>
          </p:cNvPr>
          <p:cNvSpPr txBox="1"/>
          <p:nvPr/>
        </p:nvSpPr>
        <p:spPr>
          <a:xfrm>
            <a:off x="9375930" y="3495063"/>
            <a:ext cx="1513023" cy="1138773"/>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78% </a:t>
            </a:r>
            <a:br>
              <a:rPr lang="en-GB" sz="2800" b="1">
                <a:solidFill>
                  <a:schemeClr val="accent6">
                    <a:lumMod val="50000"/>
                  </a:schemeClr>
                </a:solidFill>
              </a:rPr>
            </a:br>
            <a:r>
              <a:rPr lang="en-GB" sz="1600"/>
              <a:t>a great deal / a fair amount</a:t>
            </a:r>
            <a:r>
              <a:rPr lang="en-GB" sz="1400"/>
              <a:t>   (73% at Wave 1)</a:t>
            </a:r>
            <a:endParaRPr lang="en-GB"/>
          </a:p>
        </p:txBody>
      </p:sp>
      <p:sp>
        <p:nvSpPr>
          <p:cNvPr id="23" name="TextBox 22">
            <a:extLst>
              <a:ext uri="{FF2B5EF4-FFF2-40B4-BE49-F238E27FC236}">
                <a16:creationId xmlns:a16="http://schemas.microsoft.com/office/drawing/2014/main" id="{909B5916-EC01-4D11-AA74-97B110F7AD6F}"/>
              </a:ext>
            </a:extLst>
          </p:cNvPr>
          <p:cNvSpPr txBox="1"/>
          <p:nvPr/>
        </p:nvSpPr>
        <p:spPr>
          <a:xfrm>
            <a:off x="5449815" y="3495062"/>
            <a:ext cx="1513023" cy="1169551"/>
          </a:xfrm>
          <a:prstGeom prst="rect">
            <a:avLst/>
          </a:prstGeom>
          <a:noFill/>
        </p:spPr>
        <p:txBody>
          <a:bodyPr wrap="square" lIns="0" tIns="0" rIns="0" bIns="0" rtlCol="0">
            <a:spAutoFit/>
          </a:bodyPr>
          <a:lstStyle/>
          <a:p>
            <a:pPr algn="ctr">
              <a:spcBef>
                <a:spcPts val="400"/>
              </a:spcBef>
              <a:spcAft>
                <a:spcPts val="400"/>
              </a:spcAft>
            </a:pPr>
            <a:r>
              <a:rPr lang="en-GB" sz="2800" b="1">
                <a:solidFill>
                  <a:schemeClr val="bg2"/>
                </a:solidFill>
              </a:rPr>
              <a:t>68% </a:t>
            </a:r>
            <a:br>
              <a:rPr lang="en-GB" sz="2800" b="1">
                <a:solidFill>
                  <a:schemeClr val="accent6">
                    <a:lumMod val="50000"/>
                  </a:schemeClr>
                </a:solidFill>
              </a:rPr>
            </a:br>
            <a:r>
              <a:rPr lang="en-GB" sz="1600"/>
              <a:t>a great deal / a fair amount  </a:t>
            </a:r>
            <a:r>
              <a:rPr lang="en-GB" sz="1400"/>
              <a:t>(68% at Wave 1)</a:t>
            </a:r>
            <a:endParaRPr lang="en-GB"/>
          </a:p>
        </p:txBody>
      </p:sp>
      <p:sp>
        <p:nvSpPr>
          <p:cNvPr id="24" name="Text Placeholder 7">
            <a:extLst>
              <a:ext uri="{FF2B5EF4-FFF2-40B4-BE49-F238E27FC236}">
                <a16:creationId xmlns:a16="http://schemas.microsoft.com/office/drawing/2014/main" id="{6BE37E21-280C-41C1-8694-6B28E52A5CCD}"/>
              </a:ext>
            </a:extLst>
          </p:cNvPr>
          <p:cNvSpPr txBox="1">
            <a:spLocks/>
          </p:cNvSpPr>
          <p:nvPr/>
        </p:nvSpPr>
        <p:spPr>
          <a:xfrm>
            <a:off x="4239755" y="2012515"/>
            <a:ext cx="3800626"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solidFill>
                  <a:schemeClr val="bg2"/>
                </a:solidFill>
              </a:rPr>
              <a:t>When you undertake your work </a:t>
            </a:r>
            <a:r>
              <a:rPr lang="en-GB" sz="1400" b="1"/>
              <a:t>each week (i.e. the times of day or days of the week)</a:t>
            </a:r>
          </a:p>
        </p:txBody>
      </p:sp>
      <p:sp>
        <p:nvSpPr>
          <p:cNvPr id="25" name="Text Placeholder 7">
            <a:extLst>
              <a:ext uri="{FF2B5EF4-FFF2-40B4-BE49-F238E27FC236}">
                <a16:creationId xmlns:a16="http://schemas.microsoft.com/office/drawing/2014/main" id="{19ACE532-7394-4EF9-883C-FC395478C9E3}"/>
              </a:ext>
            </a:extLst>
          </p:cNvPr>
          <p:cNvSpPr txBox="1">
            <a:spLocks/>
          </p:cNvSpPr>
          <p:nvPr/>
        </p:nvSpPr>
        <p:spPr>
          <a:xfrm>
            <a:off x="8727426" y="1820321"/>
            <a:ext cx="2742455"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solidFill>
                  <a:schemeClr val="bg2"/>
                </a:solidFill>
              </a:rPr>
              <a:t>The way you work </a:t>
            </a:r>
            <a:r>
              <a:rPr lang="en-GB" sz="1400" b="1"/>
              <a:t>(e.g. how you can complete tasks or the order you complete them in)</a:t>
            </a:r>
          </a:p>
        </p:txBody>
      </p:sp>
      <p:sp>
        <p:nvSpPr>
          <p:cNvPr id="26" name="Text Placeholder 7">
            <a:extLst>
              <a:ext uri="{FF2B5EF4-FFF2-40B4-BE49-F238E27FC236}">
                <a16:creationId xmlns:a16="http://schemas.microsoft.com/office/drawing/2014/main" id="{0545F1A7-D8F2-48F8-9899-090E608ED158}"/>
              </a:ext>
            </a:extLst>
          </p:cNvPr>
          <p:cNvSpPr txBox="1">
            <a:spLocks/>
          </p:cNvSpPr>
          <p:nvPr/>
        </p:nvSpPr>
        <p:spPr>
          <a:xfrm>
            <a:off x="1003603" y="2012515"/>
            <a:ext cx="2420700"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a:t>The </a:t>
            </a:r>
            <a:r>
              <a:rPr lang="en-GB" sz="1400" b="1">
                <a:solidFill>
                  <a:schemeClr val="bg2"/>
                </a:solidFill>
              </a:rPr>
              <a:t>number of hours </a:t>
            </a:r>
            <a:r>
              <a:rPr lang="en-GB" sz="1400" b="1"/>
              <a:t>you work each week</a:t>
            </a:r>
          </a:p>
        </p:txBody>
      </p:sp>
      <p:sp>
        <p:nvSpPr>
          <p:cNvPr id="29" name="Isosceles Triangle 28">
            <a:extLst>
              <a:ext uri="{FF2B5EF4-FFF2-40B4-BE49-F238E27FC236}">
                <a16:creationId xmlns:a16="http://schemas.microsoft.com/office/drawing/2014/main" id="{F4F4F273-4384-4F1F-BD99-0A2BF3C9E4D4}"/>
              </a:ext>
            </a:extLst>
          </p:cNvPr>
          <p:cNvSpPr/>
          <p:nvPr/>
        </p:nvSpPr>
        <p:spPr>
          <a:xfrm>
            <a:off x="10516770" y="362025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7" name="TextBox 16">
            <a:extLst>
              <a:ext uri="{FF2B5EF4-FFF2-40B4-BE49-F238E27FC236}">
                <a16:creationId xmlns:a16="http://schemas.microsoft.com/office/drawing/2014/main" id="{B291FEC3-7364-499A-8363-98E698AC4647}"/>
              </a:ext>
            </a:extLst>
          </p:cNvPr>
          <p:cNvSpPr txBox="1"/>
          <p:nvPr/>
        </p:nvSpPr>
        <p:spPr>
          <a:xfrm>
            <a:off x="6862147" y="6383596"/>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9" name="Isosceles Triangle 18">
            <a:extLst>
              <a:ext uri="{FF2B5EF4-FFF2-40B4-BE49-F238E27FC236}">
                <a16:creationId xmlns:a16="http://schemas.microsoft.com/office/drawing/2014/main" id="{A9DB3ACF-DE75-4AF0-8536-7F2A5B2036F6}"/>
              </a:ext>
            </a:extLst>
          </p:cNvPr>
          <p:cNvSpPr/>
          <p:nvPr/>
        </p:nvSpPr>
        <p:spPr>
          <a:xfrm>
            <a:off x="6904587" y="641447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77DC140A-33AA-480C-A349-AA2E1EB174E2}"/>
              </a:ext>
            </a:extLst>
          </p:cNvPr>
          <p:cNvSpPr/>
          <p:nvPr/>
        </p:nvSpPr>
        <p:spPr>
          <a:xfrm rot="10800000">
            <a:off x="9457338" y="6421561"/>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291278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B3404B70-B3E9-4897-9A69-BEB2F0B98B3A}"/>
              </a:ext>
            </a:extLst>
          </p:cNvPr>
          <p:cNvSpPr txBox="1">
            <a:spLocks/>
          </p:cNvSpPr>
          <p:nvPr/>
        </p:nvSpPr>
        <p:spPr>
          <a:xfrm>
            <a:off x="7967675" y="1863163"/>
            <a:ext cx="3520694" cy="220060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chemeClr val="tx1"/>
                </a:solidFill>
              </a:rPr>
              <a:t>Drive</a:t>
            </a:r>
          </a:p>
          <a:p>
            <a:pPr marL="342900" indent="-342900">
              <a:buFont typeface="Arial" panose="020B0604020202020204" pitchFamily="34" charset="0"/>
              <a:buChar char="•"/>
            </a:pPr>
            <a:r>
              <a:rPr lang="en-GB" sz="1600" b="0">
                <a:solidFill>
                  <a:schemeClr val="tx1"/>
                </a:solidFill>
              </a:rPr>
              <a:t>Some are happy with the level of work they have</a:t>
            </a:r>
          </a:p>
          <a:p>
            <a:pPr marL="342900" indent="-342900">
              <a:buFont typeface="Arial" panose="020B0604020202020204" pitchFamily="34" charset="0"/>
              <a:buChar char="•"/>
            </a:pPr>
            <a:r>
              <a:rPr lang="en-GB" sz="1600" b="0">
                <a:solidFill>
                  <a:schemeClr val="tx1"/>
                </a:solidFill>
              </a:rPr>
              <a:t>Others are driven to achieve more, and are working hard to achieve this e.g. by increasing marketing</a:t>
            </a:r>
          </a:p>
          <a:p>
            <a:endParaRPr lang="en-GB" sz="1800" b="0">
              <a:solidFill>
                <a:schemeClr val="tx1"/>
              </a:solidFill>
            </a:endParaRP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929201" cy="775597"/>
          </a:xfrm>
        </p:spPr>
        <p:txBody>
          <a:bodyPr/>
          <a:lstStyle/>
          <a:p>
            <a:r>
              <a:rPr lang="en-GB"/>
              <a:t>Qualitative findings found increased optimism about self-employed work, but there remains caution, partly due to the cost of living crisis</a:t>
            </a:r>
          </a:p>
        </p:txBody>
      </p:sp>
      <p:sp>
        <p:nvSpPr>
          <p:cNvPr id="6" name="Rectangle 5">
            <a:extLst>
              <a:ext uri="{FF2B5EF4-FFF2-40B4-BE49-F238E27FC236}">
                <a16:creationId xmlns:a16="http://schemas.microsoft.com/office/drawing/2014/main" id="{9DB906AF-9D84-4732-A010-F34A6D7806CB}"/>
              </a:ext>
            </a:extLst>
          </p:cNvPr>
          <p:cNvSpPr/>
          <p:nvPr/>
        </p:nvSpPr>
        <p:spPr>
          <a:xfrm>
            <a:off x="449999" y="1793132"/>
            <a:ext cx="250391" cy="2712777"/>
          </a:xfrm>
          <a:prstGeom prst="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2">
                  <a:lumMod val="40000"/>
                  <a:lumOff val="60000"/>
                </a:schemeClr>
              </a:solidFill>
            </a:endParaRPr>
          </a:p>
        </p:txBody>
      </p:sp>
      <p:sp>
        <p:nvSpPr>
          <p:cNvPr id="7" name="Rectangle 6">
            <a:extLst>
              <a:ext uri="{FF2B5EF4-FFF2-40B4-BE49-F238E27FC236}">
                <a16:creationId xmlns:a16="http://schemas.microsoft.com/office/drawing/2014/main" id="{75AF5FE0-8D2B-4424-B63C-0EEC73EF9BBA}"/>
              </a:ext>
            </a:extLst>
          </p:cNvPr>
          <p:cNvSpPr/>
          <p:nvPr/>
        </p:nvSpPr>
        <p:spPr>
          <a:xfrm>
            <a:off x="3919537" y="1793133"/>
            <a:ext cx="250391" cy="2712776"/>
          </a:xfrm>
          <a:prstGeom prst="rect">
            <a:avLst/>
          </a:prstGeom>
          <a:solidFill>
            <a:schemeClr val="bg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Text Placeholder 7">
            <a:extLst>
              <a:ext uri="{FF2B5EF4-FFF2-40B4-BE49-F238E27FC236}">
                <a16:creationId xmlns:a16="http://schemas.microsoft.com/office/drawing/2014/main" id="{FDC24282-E588-4063-AE2D-D79F00F60993}"/>
              </a:ext>
            </a:extLst>
          </p:cNvPr>
          <p:cNvSpPr txBox="1">
            <a:spLocks/>
          </p:cNvSpPr>
          <p:nvPr/>
        </p:nvSpPr>
        <p:spPr>
          <a:xfrm>
            <a:off x="4044732" y="1863164"/>
            <a:ext cx="3630396" cy="3067506"/>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chemeClr val="tx1"/>
                </a:solidFill>
              </a:rPr>
              <a:t>Optimism</a:t>
            </a:r>
          </a:p>
          <a:p>
            <a:pPr marL="342900" indent="-342900">
              <a:buFont typeface="Arial" panose="020B0604020202020204" pitchFamily="34" charset="0"/>
              <a:buChar char="•"/>
            </a:pPr>
            <a:r>
              <a:rPr lang="en-GB" sz="1600" b="0">
                <a:solidFill>
                  <a:schemeClr val="tx1"/>
                </a:solidFill>
              </a:rPr>
              <a:t>Some are already doing much better after the pandemic</a:t>
            </a:r>
          </a:p>
          <a:p>
            <a:pPr marL="342900" indent="-342900">
              <a:buFont typeface="Arial" panose="020B0604020202020204" pitchFamily="34" charset="0"/>
              <a:buChar char="•"/>
            </a:pPr>
            <a:r>
              <a:rPr lang="en-GB" sz="1600" b="0">
                <a:solidFill>
                  <a:schemeClr val="tx1"/>
                </a:solidFill>
              </a:rPr>
              <a:t>Others see opportunities to grow, so feeling optimistic about the future</a:t>
            </a:r>
          </a:p>
          <a:p>
            <a:pPr marL="342900" indent="-342900">
              <a:buFont typeface="Arial" panose="020B0604020202020204" pitchFamily="34" charset="0"/>
              <a:buChar char="•"/>
            </a:pPr>
            <a:r>
              <a:rPr lang="en-GB" sz="1600" b="0">
                <a:solidFill>
                  <a:schemeClr val="tx1"/>
                </a:solidFill>
              </a:rPr>
              <a:t>Others aren’t, partly due to rise in cost of living causing cautious spending behaviour, some considering alternative careers</a:t>
            </a:r>
          </a:p>
          <a:p>
            <a:endParaRPr lang="en-GB" sz="1800" b="0">
              <a:solidFill>
                <a:schemeClr val="tx1"/>
              </a:solidFill>
            </a:endParaRPr>
          </a:p>
        </p:txBody>
      </p:sp>
      <p:sp>
        <p:nvSpPr>
          <p:cNvPr id="9" name="Rectangle 8">
            <a:extLst>
              <a:ext uri="{FF2B5EF4-FFF2-40B4-BE49-F238E27FC236}">
                <a16:creationId xmlns:a16="http://schemas.microsoft.com/office/drawing/2014/main" id="{14300D37-E512-48EA-B28B-A058C0B2082F}"/>
              </a:ext>
            </a:extLst>
          </p:cNvPr>
          <p:cNvSpPr/>
          <p:nvPr/>
        </p:nvSpPr>
        <p:spPr>
          <a:xfrm>
            <a:off x="7817084" y="1793133"/>
            <a:ext cx="250391" cy="2712776"/>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Text Placeholder 7">
            <a:extLst>
              <a:ext uri="{FF2B5EF4-FFF2-40B4-BE49-F238E27FC236}">
                <a16:creationId xmlns:a16="http://schemas.microsoft.com/office/drawing/2014/main" id="{8626F8A5-A104-4FC0-802C-AB8878F7E351}"/>
              </a:ext>
            </a:extLst>
          </p:cNvPr>
          <p:cNvSpPr txBox="1">
            <a:spLocks/>
          </p:cNvSpPr>
          <p:nvPr/>
        </p:nvSpPr>
        <p:spPr>
          <a:xfrm>
            <a:off x="568704" y="1863163"/>
            <a:ext cx="3092141" cy="2416046"/>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chemeClr val="tx1"/>
                </a:solidFill>
              </a:rPr>
              <a:t>Lifestyle</a:t>
            </a:r>
            <a:endParaRPr lang="en-GB" sz="1800" b="0">
              <a:solidFill>
                <a:schemeClr val="tx1"/>
              </a:solidFill>
            </a:endParaRPr>
          </a:p>
          <a:p>
            <a:pPr marL="342900" indent="-342900">
              <a:buFont typeface="Arial" panose="020B0604020202020204" pitchFamily="34" charset="0"/>
              <a:buChar char="•"/>
            </a:pPr>
            <a:r>
              <a:rPr lang="en-GB" sz="1600" b="0">
                <a:solidFill>
                  <a:schemeClr val="tx1"/>
                </a:solidFill>
              </a:rPr>
              <a:t>General satisfaction with work/life balance, main reason most choose self-employment</a:t>
            </a:r>
          </a:p>
          <a:p>
            <a:pPr marL="342900" indent="-342900">
              <a:buFont typeface="Arial" panose="020B0604020202020204" pitchFamily="34" charset="0"/>
              <a:buChar char="•"/>
            </a:pPr>
            <a:r>
              <a:rPr lang="en-GB" sz="1600" b="0">
                <a:solidFill>
                  <a:schemeClr val="tx1"/>
                </a:solidFill>
              </a:rPr>
              <a:t>Passionate about the type of work</a:t>
            </a:r>
          </a:p>
          <a:p>
            <a:pPr marL="342900" indent="-342900">
              <a:buFont typeface="Arial" panose="020B0604020202020204" pitchFamily="34" charset="0"/>
              <a:buChar char="•"/>
            </a:pPr>
            <a:r>
              <a:rPr lang="en-GB" sz="1600" b="0">
                <a:solidFill>
                  <a:schemeClr val="tx1"/>
                </a:solidFill>
              </a:rPr>
              <a:t>Less satisfaction with financial income, linked to pandemic</a:t>
            </a:r>
            <a:endParaRPr lang="en-GB" sz="1800">
              <a:solidFill>
                <a:schemeClr val="tx1"/>
              </a:solidFill>
            </a:endParaRPr>
          </a:p>
        </p:txBody>
      </p:sp>
      <p:grpSp>
        <p:nvGrpSpPr>
          <p:cNvPr id="4" name="Group 3">
            <a:extLst>
              <a:ext uri="{FF2B5EF4-FFF2-40B4-BE49-F238E27FC236}">
                <a16:creationId xmlns:a16="http://schemas.microsoft.com/office/drawing/2014/main" id="{C193EE3C-3165-4501-9B77-B0AD1DDAAC6B}"/>
              </a:ext>
            </a:extLst>
          </p:cNvPr>
          <p:cNvGrpSpPr/>
          <p:nvPr/>
        </p:nvGrpSpPr>
        <p:grpSpPr>
          <a:xfrm>
            <a:off x="6096000" y="4754161"/>
            <a:ext cx="5087852" cy="1826141"/>
            <a:chOff x="450000" y="4657651"/>
            <a:chExt cx="5087852" cy="1826141"/>
          </a:xfrm>
        </p:grpSpPr>
        <p:sp>
          <p:nvSpPr>
            <p:cNvPr id="15" name="TextBox 14">
              <a:extLst>
                <a:ext uri="{FF2B5EF4-FFF2-40B4-BE49-F238E27FC236}">
                  <a16:creationId xmlns:a16="http://schemas.microsoft.com/office/drawing/2014/main" id="{2C975197-332C-4C7C-9F1C-9917DE1DCFE7}"/>
                </a:ext>
              </a:extLst>
            </p:cNvPr>
            <p:cNvSpPr txBox="1"/>
            <p:nvPr/>
          </p:nvSpPr>
          <p:spPr>
            <a:xfrm>
              <a:off x="1045675" y="4657651"/>
              <a:ext cx="4492177" cy="1826141"/>
            </a:xfrm>
            <a:prstGeom prst="rect">
              <a:avLst/>
            </a:prstGeom>
            <a:noFill/>
          </p:spPr>
          <p:txBody>
            <a:bodyPr wrap="square" lIns="0" tIns="0" rIns="0" bIns="0" rtlCol="0">
              <a:spAutoFit/>
            </a:bodyPr>
            <a:lstStyle/>
            <a:p>
              <a:pPr algn="l">
                <a:spcBef>
                  <a:spcPts val="400"/>
                </a:spcBef>
                <a:spcAft>
                  <a:spcPts val="400"/>
                </a:spcAft>
              </a:pPr>
              <a:r>
                <a:rPr lang="en-GB" sz="1400"/>
                <a:t>I am more optimistic than I was 12 months ago. Covid is more under control, workplaces are opening up again… The next six months are worrying I think. Energy bills, food prices are rising, cost of living is my biggest concern. Yes, wages have increased but there is still a gap to how much prices have gone up.   </a:t>
              </a:r>
            </a:p>
            <a:p>
              <a:pPr algn="l">
                <a:spcBef>
                  <a:spcPts val="400"/>
                </a:spcBef>
                <a:spcAft>
                  <a:spcPts val="400"/>
                </a:spcAft>
              </a:pPr>
              <a:r>
                <a:rPr lang="en-GB" sz="1400" b="1">
                  <a:solidFill>
                    <a:schemeClr val="tx2"/>
                  </a:solidFill>
                </a:rPr>
                <a:t>Male, 45+, suburban                                                  New 2020 claimant</a:t>
              </a:r>
              <a:endParaRPr lang="en-GB" sz="1400"/>
            </a:p>
          </p:txBody>
        </p:sp>
        <p:grpSp>
          <p:nvGrpSpPr>
            <p:cNvPr id="16" name="Group 15">
              <a:extLst>
                <a:ext uri="{FF2B5EF4-FFF2-40B4-BE49-F238E27FC236}">
                  <a16:creationId xmlns:a16="http://schemas.microsoft.com/office/drawing/2014/main" id="{62549FBF-4960-46FB-B5A2-7CFFFA53153A}"/>
                </a:ext>
              </a:extLst>
            </p:cNvPr>
            <p:cNvGrpSpPr/>
            <p:nvPr/>
          </p:nvGrpSpPr>
          <p:grpSpPr>
            <a:xfrm>
              <a:off x="450000" y="4657651"/>
              <a:ext cx="493082" cy="482330"/>
              <a:chOff x="478459" y="1784348"/>
              <a:chExt cx="766253" cy="781051"/>
            </a:xfrm>
            <a:solidFill>
              <a:schemeClr val="tx2"/>
            </a:solidFill>
          </p:grpSpPr>
          <p:sp>
            <p:nvSpPr>
              <p:cNvPr id="17" name="Freeform 5">
                <a:extLst>
                  <a:ext uri="{FF2B5EF4-FFF2-40B4-BE49-F238E27FC236}">
                    <a16:creationId xmlns:a16="http://schemas.microsoft.com/office/drawing/2014/main" id="{55F144C3-ED5E-488F-A085-E9543E26F27A}"/>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6">
                <a:extLst>
                  <a:ext uri="{FF2B5EF4-FFF2-40B4-BE49-F238E27FC236}">
                    <a16:creationId xmlns:a16="http://schemas.microsoft.com/office/drawing/2014/main" id="{2C5A014E-8816-4505-8C98-63AFEFA5C6CD}"/>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740EA04F-3EF5-4321-9C29-68DF04E6D54C}"/>
              </a:ext>
            </a:extLst>
          </p:cNvPr>
          <p:cNvGrpSpPr/>
          <p:nvPr/>
        </p:nvGrpSpPr>
        <p:grpSpPr>
          <a:xfrm>
            <a:off x="494201" y="4795221"/>
            <a:ext cx="5006125" cy="1559401"/>
            <a:chOff x="6058474" y="4657651"/>
            <a:chExt cx="4761229" cy="1559401"/>
          </a:xfrm>
        </p:grpSpPr>
        <p:sp>
          <p:nvSpPr>
            <p:cNvPr id="19" name="TextBox 18">
              <a:extLst>
                <a:ext uri="{FF2B5EF4-FFF2-40B4-BE49-F238E27FC236}">
                  <a16:creationId xmlns:a16="http://schemas.microsoft.com/office/drawing/2014/main" id="{4BFB4453-9277-4288-BD0E-CC9F6BF693C3}"/>
                </a:ext>
              </a:extLst>
            </p:cNvPr>
            <p:cNvSpPr txBox="1"/>
            <p:nvPr/>
          </p:nvSpPr>
          <p:spPr>
            <a:xfrm>
              <a:off x="6654149" y="4657651"/>
              <a:ext cx="4165554" cy="1559401"/>
            </a:xfrm>
            <a:prstGeom prst="rect">
              <a:avLst/>
            </a:prstGeom>
            <a:noFill/>
          </p:spPr>
          <p:txBody>
            <a:bodyPr wrap="square" lIns="0" tIns="0" rIns="0" bIns="0" rtlCol="0" anchor="t">
              <a:spAutoFit/>
            </a:bodyPr>
            <a:lstStyle/>
            <a:p>
              <a:pPr>
                <a:spcBef>
                  <a:spcPts val="400"/>
                </a:spcBef>
                <a:spcAft>
                  <a:spcPts val="400"/>
                </a:spcAft>
              </a:pPr>
              <a:r>
                <a:rPr lang="en-GB" sz="1400"/>
                <a:t>[There’s] definitely more work than 12 months ago. There's some big jobs around that weren't there a year ago. With Covid out the way, things are getting back to normal. But will it last? I think it's swings and roundabouts, the luck of the draw. </a:t>
              </a:r>
            </a:p>
            <a:p>
              <a:r>
                <a:rPr lang="en-GB" sz="1400" b="1">
                  <a:solidFill>
                    <a:schemeClr val="bg2"/>
                  </a:solidFill>
                </a:rPr>
                <a:t>Male, 35-45, rural/semi-rural                                      </a:t>
              </a:r>
            </a:p>
            <a:p>
              <a:r>
                <a:rPr lang="en-GB" sz="1400" b="1">
                  <a:solidFill>
                    <a:schemeClr val="bg2"/>
                  </a:solidFill>
                </a:rPr>
                <a:t>Existing 2020 claimant</a:t>
              </a:r>
              <a:endParaRPr lang="en-GB" sz="1400">
                <a:solidFill>
                  <a:schemeClr val="bg2"/>
                </a:solidFill>
              </a:endParaRPr>
            </a:p>
          </p:txBody>
        </p:sp>
        <p:grpSp>
          <p:nvGrpSpPr>
            <p:cNvPr id="21" name="Group 20">
              <a:extLst>
                <a:ext uri="{FF2B5EF4-FFF2-40B4-BE49-F238E27FC236}">
                  <a16:creationId xmlns:a16="http://schemas.microsoft.com/office/drawing/2014/main" id="{B2F27A55-2CF6-444B-A29C-10187DB34688}"/>
                </a:ext>
              </a:extLst>
            </p:cNvPr>
            <p:cNvGrpSpPr/>
            <p:nvPr/>
          </p:nvGrpSpPr>
          <p:grpSpPr>
            <a:xfrm>
              <a:off x="6058474" y="4657651"/>
              <a:ext cx="493082" cy="482330"/>
              <a:chOff x="478459" y="1784348"/>
              <a:chExt cx="766253" cy="781051"/>
            </a:xfrm>
            <a:solidFill>
              <a:schemeClr val="bg2"/>
            </a:solidFill>
          </p:grpSpPr>
          <p:sp>
            <p:nvSpPr>
              <p:cNvPr id="22" name="Freeform 5">
                <a:extLst>
                  <a:ext uri="{FF2B5EF4-FFF2-40B4-BE49-F238E27FC236}">
                    <a16:creationId xmlns:a16="http://schemas.microsoft.com/office/drawing/2014/main" id="{24056875-46E9-4A53-AD21-52EEDD09CC63}"/>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
                <a:extLst>
                  <a:ext uri="{FF2B5EF4-FFF2-40B4-BE49-F238E27FC236}">
                    <a16:creationId xmlns:a16="http://schemas.microsoft.com/office/drawing/2014/main" id="{238EEDD4-CE20-47FB-B3B8-28979D0EA3A9}"/>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Slide Number Placeholder 2">
            <a:extLst>
              <a:ext uri="{FF2B5EF4-FFF2-40B4-BE49-F238E27FC236}">
                <a16:creationId xmlns:a16="http://schemas.microsoft.com/office/drawing/2014/main" id="{1EAB297E-9669-C8FF-A7DE-63F2886628DD}"/>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32</a:t>
            </a:fld>
            <a:r>
              <a:rPr lang="en-GB"/>
              <a:t>  </a:t>
            </a:r>
          </a:p>
        </p:txBody>
      </p:sp>
    </p:spTree>
    <p:extLst>
      <p:ext uri="{BB962C8B-B14F-4D97-AF65-F5344CB8AC3E}">
        <p14:creationId xmlns:p14="http://schemas.microsoft.com/office/powerpoint/2010/main" val="20329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872681"/>
          </a:xfrm>
        </p:spPr>
        <p:txBody>
          <a:bodyPr/>
          <a:lstStyle/>
          <a:p>
            <a:r>
              <a:rPr lang="en-GB"/>
              <a:t>Case study: increased optimism</a:t>
            </a:r>
          </a:p>
        </p:txBody>
      </p:sp>
      <p:sp>
        <p:nvSpPr>
          <p:cNvPr id="24" name="Text Placeholder 7">
            <a:extLst>
              <a:ext uri="{FF2B5EF4-FFF2-40B4-BE49-F238E27FC236}">
                <a16:creationId xmlns:a16="http://schemas.microsoft.com/office/drawing/2014/main" id="{5A9F9AED-FD22-41FE-B645-2468EBD20EDA}"/>
              </a:ext>
            </a:extLst>
          </p:cNvPr>
          <p:cNvSpPr>
            <a:spLocks noGrp="1"/>
          </p:cNvSpPr>
          <p:nvPr>
            <p:ph type="body" sz="quarter" idx="15"/>
          </p:nvPr>
        </p:nvSpPr>
        <p:spPr>
          <a:xfrm>
            <a:off x="450000" y="857507"/>
            <a:ext cx="11087004" cy="215444"/>
          </a:xfrm>
        </p:spPr>
        <p:txBody>
          <a:bodyPr/>
          <a:lstStyle/>
          <a:p>
            <a:r>
              <a:rPr lang="en-GB" sz="1400"/>
              <a:t>Some claimants showed great flexibility, adjusting their self-employment when the pandemic hit their business </a:t>
            </a:r>
          </a:p>
        </p:txBody>
      </p:sp>
      <p:pic>
        <p:nvPicPr>
          <p:cNvPr id="6" name="Picture 5">
            <a:extLst>
              <a:ext uri="{FF2B5EF4-FFF2-40B4-BE49-F238E27FC236}">
                <a16:creationId xmlns:a16="http://schemas.microsoft.com/office/drawing/2014/main" id="{6BD78FC8-1FBD-44FF-8BA7-81F634DE74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0000" y="1629322"/>
            <a:ext cx="3246511" cy="2165362"/>
          </a:xfrm>
          <a:prstGeom prst="rect">
            <a:avLst/>
          </a:prstGeom>
        </p:spPr>
      </p:pic>
      <p:sp>
        <p:nvSpPr>
          <p:cNvPr id="7" name="TextBox 6">
            <a:extLst>
              <a:ext uri="{FF2B5EF4-FFF2-40B4-BE49-F238E27FC236}">
                <a16:creationId xmlns:a16="http://schemas.microsoft.com/office/drawing/2014/main" id="{AB5761A0-0102-42D1-A35F-650FCEF28631}"/>
              </a:ext>
            </a:extLst>
          </p:cNvPr>
          <p:cNvSpPr txBox="1"/>
          <p:nvPr/>
        </p:nvSpPr>
        <p:spPr>
          <a:xfrm>
            <a:off x="450001" y="4098830"/>
            <a:ext cx="3246510" cy="1828807"/>
          </a:xfrm>
          <a:prstGeom prst="rect">
            <a:avLst/>
          </a:prstGeom>
          <a:solidFill>
            <a:schemeClr val="bg1">
              <a:lumMod val="95000"/>
            </a:schemeClr>
          </a:solidFill>
        </p:spPr>
        <p:txBody>
          <a:bodyPr wrap="square" lIns="108000" tIns="108000" rIns="108000" bIns="108000" rtlCol="0">
            <a:spAutoFit/>
          </a:bodyPr>
          <a:lstStyle/>
          <a:p>
            <a:pPr>
              <a:spcBef>
                <a:spcPts val="400"/>
              </a:spcBef>
            </a:pPr>
            <a:r>
              <a:rPr lang="en-GB" sz="1400"/>
              <a:t>Helen is in her early 50s and lives with her partner and two young children.</a:t>
            </a:r>
          </a:p>
          <a:p>
            <a:pPr>
              <a:spcBef>
                <a:spcPts val="400"/>
              </a:spcBef>
            </a:pPr>
            <a:r>
              <a:rPr lang="en-GB" sz="1400"/>
              <a:t>She claimed Universal Credit in late 2020 after an accident at work which prevented her from working. </a:t>
            </a:r>
          </a:p>
          <a:p>
            <a:pPr>
              <a:spcBef>
                <a:spcPts val="400"/>
              </a:spcBef>
            </a:pPr>
            <a:r>
              <a:rPr lang="en-GB" sz="1400"/>
              <a:t>She is no longer claiming UC as she and her partner earn enough.</a:t>
            </a:r>
          </a:p>
        </p:txBody>
      </p:sp>
      <p:sp>
        <p:nvSpPr>
          <p:cNvPr id="8" name="TextBox 7">
            <a:extLst>
              <a:ext uri="{FF2B5EF4-FFF2-40B4-BE49-F238E27FC236}">
                <a16:creationId xmlns:a16="http://schemas.microsoft.com/office/drawing/2014/main" id="{DD2A2481-428B-49EB-8296-BA8FB5B5CB36}"/>
              </a:ext>
            </a:extLst>
          </p:cNvPr>
          <p:cNvSpPr txBox="1"/>
          <p:nvPr/>
        </p:nvSpPr>
        <p:spPr>
          <a:xfrm>
            <a:off x="3900790" y="1629322"/>
            <a:ext cx="7519481" cy="2885506"/>
          </a:xfrm>
          <a:prstGeom prst="rect">
            <a:avLst/>
          </a:prstGeom>
          <a:solidFill>
            <a:schemeClr val="bg1">
              <a:lumMod val="95000"/>
            </a:schemeClr>
          </a:solidFill>
        </p:spPr>
        <p:txBody>
          <a:bodyPr wrap="square" lIns="108000" tIns="108000" rIns="108000" bIns="108000" rtlCol="0">
            <a:spAutoFit/>
          </a:bodyPr>
          <a:lstStyle/>
          <a:p>
            <a:pPr>
              <a:spcBef>
                <a:spcPts val="400"/>
              </a:spcBef>
              <a:spcAft>
                <a:spcPts val="400"/>
              </a:spcAft>
            </a:pPr>
            <a:r>
              <a:rPr lang="en-GB" sz="1600"/>
              <a:t>Helen and her partner previously worked at festivals in a food van selling deserts and vintage confectionary. When the pandemic hit, they moved the business online and offered the food van services to driveways and the roadside.</a:t>
            </a:r>
          </a:p>
          <a:p>
            <a:pPr>
              <a:spcBef>
                <a:spcPts val="400"/>
              </a:spcBef>
              <a:spcAft>
                <a:spcPts val="400"/>
              </a:spcAft>
            </a:pPr>
            <a:r>
              <a:rPr lang="en-GB" sz="1600"/>
              <a:t>Business uplifted during the pandemic as their services were in demand and they became well known. Competition is now growing as events are increasing. Helen finds the profit margins of the online business more difficult due to competition, and the roadside business is unique so they can charge more.</a:t>
            </a:r>
          </a:p>
          <a:p>
            <a:pPr>
              <a:spcBef>
                <a:spcPts val="400"/>
              </a:spcBef>
              <a:spcAft>
                <a:spcPts val="400"/>
              </a:spcAft>
            </a:pPr>
            <a:r>
              <a:rPr lang="en-GB" sz="1600"/>
              <a:t>The pandemic forced Helen and her partner to re-think their festival business, which was not financially viable. Because of this, they are feeling optimistic about the future, despite competition, and are working on their marketing strategies.</a:t>
            </a:r>
          </a:p>
        </p:txBody>
      </p:sp>
      <p:grpSp>
        <p:nvGrpSpPr>
          <p:cNvPr id="9" name="Group 8">
            <a:extLst>
              <a:ext uri="{FF2B5EF4-FFF2-40B4-BE49-F238E27FC236}">
                <a16:creationId xmlns:a16="http://schemas.microsoft.com/office/drawing/2014/main" id="{240D9EED-7DA8-4887-A8BB-1788843802E1}"/>
              </a:ext>
            </a:extLst>
          </p:cNvPr>
          <p:cNvGrpSpPr/>
          <p:nvPr/>
        </p:nvGrpSpPr>
        <p:grpSpPr>
          <a:xfrm>
            <a:off x="4201172" y="4618227"/>
            <a:ext cx="493082" cy="482330"/>
            <a:chOff x="478459" y="1784348"/>
            <a:chExt cx="766253" cy="781051"/>
          </a:xfrm>
          <a:solidFill>
            <a:schemeClr val="tx2"/>
          </a:solidFill>
        </p:grpSpPr>
        <p:sp>
          <p:nvSpPr>
            <p:cNvPr id="10" name="Freeform 5">
              <a:extLst>
                <a:ext uri="{FF2B5EF4-FFF2-40B4-BE49-F238E27FC236}">
                  <a16:creationId xmlns:a16="http://schemas.microsoft.com/office/drawing/2014/main" id="{B3724EAD-5BC5-44CD-9E0E-42F7BB71AD6E}"/>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2D0847B3-AFD9-4932-9BAF-91EC6B5A3D04}"/>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88D4D137-4CD6-4A0F-9580-AE8D9FB13537}"/>
              </a:ext>
            </a:extLst>
          </p:cNvPr>
          <p:cNvSpPr txBox="1"/>
          <p:nvPr/>
        </p:nvSpPr>
        <p:spPr>
          <a:xfrm>
            <a:off x="450000" y="3830155"/>
            <a:ext cx="4560141" cy="246221"/>
          </a:xfrm>
          <a:prstGeom prst="rect">
            <a:avLst/>
          </a:prstGeom>
          <a:noFill/>
        </p:spPr>
        <p:txBody>
          <a:bodyPr wrap="square" lIns="0" tIns="0" rIns="0" bIns="0" rtlCol="0">
            <a:spAutoFit/>
          </a:bodyPr>
          <a:lstStyle/>
          <a:p>
            <a:pPr algn="l">
              <a:spcBef>
                <a:spcPts val="400"/>
              </a:spcBef>
              <a:spcAft>
                <a:spcPts val="400"/>
              </a:spcAft>
            </a:pPr>
            <a:r>
              <a:rPr lang="en-GB" sz="1600" b="1"/>
              <a:t>Profile</a:t>
            </a:r>
          </a:p>
        </p:txBody>
      </p:sp>
      <p:sp>
        <p:nvSpPr>
          <p:cNvPr id="14" name="Text Placeholder 7">
            <a:extLst>
              <a:ext uri="{FF2B5EF4-FFF2-40B4-BE49-F238E27FC236}">
                <a16:creationId xmlns:a16="http://schemas.microsoft.com/office/drawing/2014/main" id="{BB5012C4-12BD-4DE4-939B-18F862F8F301}"/>
              </a:ext>
            </a:extLst>
          </p:cNvPr>
          <p:cNvSpPr txBox="1">
            <a:spLocks/>
          </p:cNvSpPr>
          <p:nvPr/>
        </p:nvSpPr>
        <p:spPr>
          <a:xfrm>
            <a:off x="450000" y="1162129"/>
            <a:ext cx="11087004" cy="21544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Helen, 45-54, food and drink products sector, in self-employment for 1-2 years</a:t>
            </a:r>
          </a:p>
        </p:txBody>
      </p:sp>
      <p:sp>
        <p:nvSpPr>
          <p:cNvPr id="2" name="TextBox 1">
            <a:extLst>
              <a:ext uri="{FF2B5EF4-FFF2-40B4-BE49-F238E27FC236}">
                <a16:creationId xmlns:a16="http://schemas.microsoft.com/office/drawing/2014/main" id="{003B2741-8321-48D2-A5D0-5937A87B2D28}"/>
              </a:ext>
            </a:extLst>
          </p:cNvPr>
          <p:cNvSpPr txBox="1"/>
          <p:nvPr/>
        </p:nvSpPr>
        <p:spPr>
          <a:xfrm>
            <a:off x="4800683" y="4675078"/>
            <a:ext cx="7074270" cy="2041585"/>
          </a:xfrm>
          <a:prstGeom prst="rect">
            <a:avLst/>
          </a:prstGeom>
          <a:noFill/>
        </p:spPr>
        <p:txBody>
          <a:bodyPr wrap="square" lIns="0" tIns="0" rIns="0" bIns="0" rtlCol="0">
            <a:spAutoFit/>
          </a:bodyPr>
          <a:lstStyle/>
          <a:p>
            <a:pPr algn="l">
              <a:spcBef>
                <a:spcPts val="400"/>
              </a:spcBef>
              <a:spcAft>
                <a:spcPts val="400"/>
              </a:spcAft>
            </a:pPr>
            <a:r>
              <a:rPr lang="en-GB" sz="1400"/>
              <a:t>Looking back at [the festivals], though we loved it, we struggled [financially], it was a hard life. You did it for enjoyment, being with your family, earning a little bit of money, not a lot of money... Whereas now I'm living my life and earning the money, and I can see the money and the potential I've got ahead of me and what I can do with it. I'm more driven now. Whereas previously it's what I'd done for 10 years and I just carried on doing it and falling down the same pit hole. I just carried on with it because that's what I knew.</a:t>
            </a:r>
          </a:p>
          <a:p>
            <a:r>
              <a:rPr lang="en-GB" sz="1400" b="1">
                <a:solidFill>
                  <a:schemeClr val="accent1"/>
                </a:solidFill>
              </a:rPr>
              <a:t>Female, 45-54, Suburban</a:t>
            </a:r>
          </a:p>
          <a:p>
            <a:r>
              <a:rPr lang="en-GB" sz="1400" b="1">
                <a:solidFill>
                  <a:schemeClr val="accent1"/>
                </a:solidFill>
              </a:rPr>
              <a:t>Existing 2020 claimant</a:t>
            </a:r>
          </a:p>
          <a:p>
            <a:pPr algn="l">
              <a:spcBef>
                <a:spcPts val="400"/>
              </a:spcBef>
              <a:spcAft>
                <a:spcPts val="400"/>
              </a:spcAft>
            </a:pPr>
            <a:endParaRPr lang="en-GB" sz="1400"/>
          </a:p>
        </p:txBody>
      </p:sp>
      <p:sp>
        <p:nvSpPr>
          <p:cNvPr id="3" name="Text Placeholder 7">
            <a:extLst>
              <a:ext uri="{FF2B5EF4-FFF2-40B4-BE49-F238E27FC236}">
                <a16:creationId xmlns:a16="http://schemas.microsoft.com/office/drawing/2014/main" id="{540D15DD-6303-B434-B161-8668FBE14357}"/>
              </a:ext>
            </a:extLst>
          </p:cNvPr>
          <p:cNvSpPr txBox="1">
            <a:spLocks/>
          </p:cNvSpPr>
          <p:nvPr/>
        </p:nvSpPr>
        <p:spPr>
          <a:xfrm>
            <a:off x="10163359" y="63285"/>
            <a:ext cx="1979613" cy="1508105"/>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This case study reflects a non-fictional participant. Their name and other personal details have been changed for anonymity purposes.</a:t>
            </a:r>
          </a:p>
        </p:txBody>
      </p:sp>
      <p:sp>
        <p:nvSpPr>
          <p:cNvPr id="4" name="Slide Number Placeholder 2">
            <a:extLst>
              <a:ext uri="{FF2B5EF4-FFF2-40B4-BE49-F238E27FC236}">
                <a16:creationId xmlns:a16="http://schemas.microsoft.com/office/drawing/2014/main" id="{5BED0829-A8D3-0F5B-DBC0-13913C16F0B8}"/>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33</a:t>
            </a:fld>
            <a:r>
              <a:rPr lang="en-GB"/>
              <a:t>  </a:t>
            </a:r>
          </a:p>
        </p:txBody>
      </p:sp>
    </p:spTree>
    <p:extLst>
      <p:ext uri="{BB962C8B-B14F-4D97-AF65-F5344CB8AC3E}">
        <p14:creationId xmlns:p14="http://schemas.microsoft.com/office/powerpoint/2010/main" val="349647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11EFAF-EC7C-4C94-B1ED-20105CBD245D}"/>
              </a:ext>
            </a:extLst>
          </p:cNvPr>
          <p:cNvSpPr>
            <a:spLocks noGrp="1"/>
          </p:cNvSpPr>
          <p:nvPr>
            <p:ph type="sldNum" sz="quarter" idx="10"/>
          </p:nvPr>
        </p:nvSpPr>
        <p:spPr>
          <a:xfrm>
            <a:off x="11887630" y="6448447"/>
            <a:ext cx="304370" cy="365125"/>
          </a:xfrm>
        </p:spPr>
        <p:txBody>
          <a:bodyPr/>
          <a:lstStyle/>
          <a:p>
            <a:fld id="{D61AABEC-672F-4B68-B914-690DA978312C}" type="slidenum">
              <a:rPr lang="en-GB" smtClean="0"/>
              <a:pPr/>
              <a:t>34</a:t>
            </a:fld>
            <a:r>
              <a:rPr lang="en-GB"/>
              <a:t> </a:t>
            </a:r>
          </a:p>
        </p:txBody>
      </p:sp>
      <p:sp>
        <p:nvSpPr>
          <p:cNvPr id="48" name="Text Placeholder 3">
            <a:extLst>
              <a:ext uri="{FF2B5EF4-FFF2-40B4-BE49-F238E27FC236}">
                <a16:creationId xmlns:a16="http://schemas.microsoft.com/office/drawing/2014/main" id="{741FF612-8A61-4C3D-B4B4-23264779EBDE}"/>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a:t>
            </a:r>
            <a:r>
              <a:rPr lang="en-GB" sz="1200" b="0">
                <a:solidFill>
                  <a:prstClr val="black"/>
                </a:solidFill>
                <a:latin typeface="Arial"/>
              </a:rPr>
              <a:t>claimants before </a:t>
            </a:r>
            <a:r>
              <a:rPr lang="en-GB" sz="1200" b="0">
                <a:latin typeface="Arial"/>
              </a:rPr>
              <a:t>16 March 2020 </a:t>
            </a:r>
            <a:r>
              <a:rPr kumimoji="0" lang="en-GB" sz="1200" b="0" i="0" u="none" strike="noStrike" kern="1200" cap="none" spc="0" normalizeH="0" baseline="0" noProof="0">
                <a:ln>
                  <a:noFill/>
                </a:ln>
                <a:solidFill>
                  <a:prstClr val="black"/>
                </a:solidFill>
                <a:effectLst/>
                <a:uLnTx/>
                <a:uFillTx/>
                <a:latin typeface="Arial"/>
                <a:ea typeface="+mn-ea"/>
                <a:cs typeface="+mn-cs"/>
              </a:rPr>
              <a:t>(W1: 1,404; W2: 1,407)</a:t>
            </a:r>
            <a:r>
              <a:rPr lang="en-GB" sz="1200" b="0">
                <a:latin typeface="Arial"/>
              </a:rPr>
              <a:t> </a:t>
            </a:r>
            <a:r>
              <a:rPr lang="en-GB" sz="1200" b="0">
                <a:solidFill>
                  <a:prstClr val="black"/>
                </a:solidFill>
                <a:latin typeface="Arial"/>
              </a:rPr>
              <a:t>excluding those not started self-employment</a:t>
            </a:r>
            <a:endParaRPr kumimoji="0" lang="en-GB"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graphicFrame>
        <p:nvGraphicFramePr>
          <p:cNvPr id="6" name="Chart 5">
            <a:extLst>
              <a:ext uri="{FF2B5EF4-FFF2-40B4-BE49-F238E27FC236}">
                <a16:creationId xmlns:a16="http://schemas.microsoft.com/office/drawing/2014/main" id="{1B6CD4ED-C952-4087-8489-D3B6D633BF7D}"/>
              </a:ext>
            </a:extLst>
          </p:cNvPr>
          <p:cNvGraphicFramePr/>
          <p:nvPr>
            <p:extLst>
              <p:ext uri="{D42A27DB-BD31-4B8C-83A1-F6EECF244321}">
                <p14:modId xmlns:p14="http://schemas.microsoft.com/office/powerpoint/2010/main" val="923504999"/>
              </p:ext>
            </p:extLst>
          </p:nvPr>
        </p:nvGraphicFramePr>
        <p:xfrm>
          <a:off x="972947" y="1927275"/>
          <a:ext cx="10046152" cy="3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4E890E6-3B52-4BB4-802C-62DA1A599BDA}"/>
              </a:ext>
            </a:extLst>
          </p:cNvPr>
          <p:cNvSpPr txBox="1"/>
          <p:nvPr/>
        </p:nvSpPr>
        <p:spPr>
          <a:xfrm>
            <a:off x="5204941" y="5543042"/>
            <a:ext cx="1423467" cy="276999"/>
          </a:xfrm>
          <a:prstGeom prst="rect">
            <a:avLst/>
          </a:prstGeom>
          <a:noFill/>
        </p:spPr>
        <p:txBody>
          <a:bodyPr wrap="none" lIns="0" tIns="0" rIns="0" bIns="0" rtlCol="0">
            <a:spAutoFit/>
          </a:bodyPr>
          <a:lstStyle/>
          <a:p>
            <a:pPr algn="l">
              <a:spcBef>
                <a:spcPts val="400"/>
              </a:spcBef>
              <a:spcAft>
                <a:spcPts val="400"/>
              </a:spcAft>
            </a:pPr>
            <a:r>
              <a:rPr lang="en-GB"/>
              <a:t>Hours worked</a:t>
            </a:r>
          </a:p>
        </p:txBody>
      </p:sp>
      <p:sp>
        <p:nvSpPr>
          <p:cNvPr id="10" name="Isosceles Triangle 9">
            <a:extLst>
              <a:ext uri="{FF2B5EF4-FFF2-40B4-BE49-F238E27FC236}">
                <a16:creationId xmlns:a16="http://schemas.microsoft.com/office/drawing/2014/main" id="{C3CCDD2D-2DEB-43E0-A22D-D23EF9DF37A8}"/>
              </a:ext>
            </a:extLst>
          </p:cNvPr>
          <p:cNvSpPr/>
          <p:nvPr/>
        </p:nvSpPr>
        <p:spPr>
          <a:xfrm rot="10800000">
            <a:off x="2339499" y="413161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1" name="Isosceles Triangle 10">
            <a:extLst>
              <a:ext uri="{FF2B5EF4-FFF2-40B4-BE49-F238E27FC236}">
                <a16:creationId xmlns:a16="http://schemas.microsoft.com/office/drawing/2014/main" id="{E5A116E3-424E-47E0-A5CE-09120347EF2C}"/>
              </a:ext>
            </a:extLst>
          </p:cNvPr>
          <p:cNvSpPr/>
          <p:nvPr/>
        </p:nvSpPr>
        <p:spPr>
          <a:xfrm>
            <a:off x="7059436" y="287271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2" name="Isosceles Triangle 11">
            <a:extLst>
              <a:ext uri="{FF2B5EF4-FFF2-40B4-BE49-F238E27FC236}">
                <a16:creationId xmlns:a16="http://schemas.microsoft.com/office/drawing/2014/main" id="{82D43C90-6907-41CB-A8C2-1F094CE91085}"/>
              </a:ext>
            </a:extLst>
          </p:cNvPr>
          <p:cNvSpPr/>
          <p:nvPr/>
        </p:nvSpPr>
        <p:spPr>
          <a:xfrm rot="10800000">
            <a:off x="10188889" y="399464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4" name="TextBox 13">
            <a:extLst>
              <a:ext uri="{FF2B5EF4-FFF2-40B4-BE49-F238E27FC236}">
                <a16:creationId xmlns:a16="http://schemas.microsoft.com/office/drawing/2014/main" id="{F1DCFF7E-5CED-4E65-AA9D-F5A54152A36D}"/>
              </a:ext>
            </a:extLst>
          </p:cNvPr>
          <p:cNvSpPr txBox="1"/>
          <p:nvPr/>
        </p:nvSpPr>
        <p:spPr>
          <a:xfrm>
            <a:off x="6813509" y="6367383"/>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5" name="Isosceles Triangle 14">
            <a:extLst>
              <a:ext uri="{FF2B5EF4-FFF2-40B4-BE49-F238E27FC236}">
                <a16:creationId xmlns:a16="http://schemas.microsoft.com/office/drawing/2014/main" id="{3A980C48-FBA9-400D-A18C-7E32A982043D}"/>
              </a:ext>
            </a:extLst>
          </p:cNvPr>
          <p:cNvSpPr/>
          <p:nvPr/>
        </p:nvSpPr>
        <p:spPr>
          <a:xfrm>
            <a:off x="6855949" y="639826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B79B5585-63F9-41A8-9401-79BF4F385216}"/>
              </a:ext>
            </a:extLst>
          </p:cNvPr>
          <p:cNvSpPr/>
          <p:nvPr/>
        </p:nvSpPr>
        <p:spPr>
          <a:xfrm rot="10800000">
            <a:off x="9408700" y="6405348"/>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1" name="Title 4">
            <a:extLst>
              <a:ext uri="{FF2B5EF4-FFF2-40B4-BE49-F238E27FC236}">
                <a16:creationId xmlns:a16="http://schemas.microsoft.com/office/drawing/2014/main" id="{CBFF5F30-2C55-4BFE-85B0-1F3377CCD897}"/>
              </a:ext>
            </a:extLst>
          </p:cNvPr>
          <p:cNvSpPr txBox="1">
            <a:spLocks/>
          </p:cNvSpPr>
          <p:nvPr/>
        </p:nvSpPr>
        <p:spPr>
          <a:xfrm>
            <a:off x="450000" y="397170"/>
            <a:ext cx="10167200"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a:t>Working hours amongst </a:t>
            </a:r>
            <a:r>
              <a:rPr lang="en-GB">
                <a:solidFill>
                  <a:schemeClr val="accent6">
                    <a:lumMod val="75000"/>
                  </a:schemeClr>
                </a:solidFill>
              </a:rPr>
              <a:t>existing 2020 </a:t>
            </a:r>
            <a:r>
              <a:rPr lang="en-GB"/>
              <a:t>claimants have returned to pre-lockdown levels</a:t>
            </a:r>
            <a:br>
              <a:rPr lang="en-GB">
                <a:solidFill>
                  <a:schemeClr val="accent1"/>
                </a:solidFill>
              </a:rPr>
            </a:br>
            <a:endParaRPr lang="en-GB"/>
          </a:p>
        </p:txBody>
      </p:sp>
      <p:sp>
        <p:nvSpPr>
          <p:cNvPr id="22" name="Text Placeholder 7">
            <a:extLst>
              <a:ext uri="{FF2B5EF4-FFF2-40B4-BE49-F238E27FC236}">
                <a16:creationId xmlns:a16="http://schemas.microsoft.com/office/drawing/2014/main" id="{7D23C90F-EC2D-4BF5-BBF6-0B66AB56B9B3}"/>
              </a:ext>
            </a:extLst>
          </p:cNvPr>
          <p:cNvSpPr txBox="1">
            <a:spLocks/>
          </p:cNvSpPr>
          <p:nvPr/>
        </p:nvSpPr>
        <p:spPr>
          <a:xfrm>
            <a:off x="364660" y="1270074"/>
            <a:ext cx="10929199" cy="215444"/>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“Just before the UK went into lockdown in March 2020, how many hours a week did you normally spend on your self-employed work? / Currently, how many hours a week do you normally spend on your self-employed work?” </a:t>
            </a:r>
            <a:r>
              <a:rPr lang="en-GB" sz="1400" b="1"/>
              <a:t>(measured at W1 and W2)</a:t>
            </a:r>
          </a:p>
        </p:txBody>
      </p:sp>
    </p:spTree>
    <p:extLst>
      <p:ext uri="{BB962C8B-B14F-4D97-AF65-F5344CB8AC3E}">
        <p14:creationId xmlns:p14="http://schemas.microsoft.com/office/powerpoint/2010/main" val="6868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11EFAF-EC7C-4C94-B1ED-20105CBD245D}"/>
              </a:ext>
            </a:extLst>
          </p:cNvPr>
          <p:cNvSpPr>
            <a:spLocks noGrp="1"/>
          </p:cNvSpPr>
          <p:nvPr>
            <p:ph type="sldNum" sz="quarter" idx="10"/>
          </p:nvPr>
        </p:nvSpPr>
        <p:spPr>
          <a:xfrm>
            <a:off x="11906673" y="6454440"/>
            <a:ext cx="304370" cy="365125"/>
          </a:xfrm>
        </p:spPr>
        <p:txBody>
          <a:bodyPr/>
          <a:lstStyle/>
          <a:p>
            <a:fld id="{D61AABEC-672F-4B68-B914-690DA978312C}" type="slidenum">
              <a:rPr lang="en-GB" smtClean="0"/>
              <a:pPr/>
              <a:t>35</a:t>
            </a:fld>
            <a:r>
              <a:rPr lang="en-GB"/>
              <a:t> </a:t>
            </a:r>
          </a:p>
        </p:txBody>
      </p:sp>
      <p:sp>
        <p:nvSpPr>
          <p:cNvPr id="48" name="Text Placeholder 3">
            <a:extLst>
              <a:ext uri="{FF2B5EF4-FFF2-40B4-BE49-F238E27FC236}">
                <a16:creationId xmlns:a16="http://schemas.microsoft.com/office/drawing/2014/main" id="{741FF612-8A61-4C3D-B4B4-23264779EBDE}"/>
              </a:ext>
            </a:extLst>
          </p:cNvPr>
          <p:cNvSpPr txBox="1">
            <a:spLocks/>
          </p:cNvSpPr>
          <p:nvPr/>
        </p:nvSpPr>
        <p:spPr>
          <a:xfrm>
            <a:off x="446455" y="5905224"/>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a:t>
            </a:r>
            <a:r>
              <a:rPr lang="en-GB" sz="1200">
                <a:solidFill>
                  <a:prstClr val="black"/>
                </a:solidFill>
                <a:latin typeface="Arial"/>
              </a:rPr>
              <a:t> </a:t>
            </a:r>
            <a:r>
              <a:rPr lang="en-GB" sz="1200" b="0">
                <a:solidFill>
                  <a:prstClr val="black"/>
                </a:solidFill>
                <a:latin typeface="Arial"/>
              </a:rPr>
              <a:t>claimants between 16 March and 22 June 2020 </a:t>
            </a:r>
            <a:r>
              <a:rPr kumimoji="0" lang="en-GB" sz="1200" b="0" i="0" u="none" strike="noStrike" kern="1200" cap="none" spc="0" normalizeH="0" baseline="0" noProof="0">
                <a:ln>
                  <a:noFill/>
                </a:ln>
                <a:solidFill>
                  <a:prstClr val="black"/>
                </a:solidFill>
                <a:effectLst/>
                <a:uLnTx/>
                <a:uFillTx/>
                <a:latin typeface="Arial"/>
                <a:ea typeface="+mn-ea"/>
                <a:cs typeface="+mn-cs"/>
              </a:rPr>
              <a:t>(W1: 1,325; W2: 1,328)</a:t>
            </a:r>
            <a:r>
              <a:rPr lang="en-GB" sz="1200" b="0">
                <a:solidFill>
                  <a:prstClr val="black"/>
                </a:solidFill>
                <a:latin typeface="Arial"/>
              </a:rPr>
              <a:t> excluding those not started self-employment</a:t>
            </a: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1B6CD4ED-C952-4087-8489-D3B6D633BF7D}"/>
              </a:ext>
            </a:extLst>
          </p:cNvPr>
          <p:cNvGraphicFramePr/>
          <p:nvPr>
            <p:extLst>
              <p:ext uri="{D42A27DB-BD31-4B8C-83A1-F6EECF244321}">
                <p14:modId xmlns:p14="http://schemas.microsoft.com/office/powerpoint/2010/main" val="3373756761"/>
              </p:ext>
            </p:extLst>
          </p:nvPr>
        </p:nvGraphicFramePr>
        <p:xfrm>
          <a:off x="972947" y="1927275"/>
          <a:ext cx="10046152" cy="3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4E890E6-3B52-4BB4-802C-62DA1A599BDA}"/>
              </a:ext>
            </a:extLst>
          </p:cNvPr>
          <p:cNvSpPr txBox="1"/>
          <p:nvPr/>
        </p:nvSpPr>
        <p:spPr>
          <a:xfrm>
            <a:off x="5204941" y="5543042"/>
            <a:ext cx="1423467" cy="276999"/>
          </a:xfrm>
          <a:prstGeom prst="rect">
            <a:avLst/>
          </a:prstGeom>
          <a:noFill/>
        </p:spPr>
        <p:txBody>
          <a:bodyPr wrap="none" lIns="0" tIns="0" rIns="0" bIns="0" rtlCol="0">
            <a:spAutoFit/>
          </a:bodyPr>
          <a:lstStyle/>
          <a:p>
            <a:pPr algn="l">
              <a:spcBef>
                <a:spcPts val="400"/>
              </a:spcBef>
              <a:spcAft>
                <a:spcPts val="400"/>
              </a:spcAft>
            </a:pPr>
            <a:r>
              <a:rPr lang="en-GB"/>
              <a:t>Hours worked</a:t>
            </a:r>
          </a:p>
        </p:txBody>
      </p:sp>
      <p:sp>
        <p:nvSpPr>
          <p:cNvPr id="10" name="Isosceles Triangle 9">
            <a:extLst>
              <a:ext uri="{FF2B5EF4-FFF2-40B4-BE49-F238E27FC236}">
                <a16:creationId xmlns:a16="http://schemas.microsoft.com/office/drawing/2014/main" id="{C3CCDD2D-2DEB-43E0-A22D-D23EF9DF37A8}"/>
              </a:ext>
            </a:extLst>
          </p:cNvPr>
          <p:cNvSpPr/>
          <p:nvPr/>
        </p:nvSpPr>
        <p:spPr>
          <a:xfrm rot="10800000">
            <a:off x="2326780" y="423232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1" name="Isosceles Triangle 10">
            <a:extLst>
              <a:ext uri="{FF2B5EF4-FFF2-40B4-BE49-F238E27FC236}">
                <a16:creationId xmlns:a16="http://schemas.microsoft.com/office/drawing/2014/main" id="{E5A116E3-424E-47E0-A5CE-09120347EF2C}"/>
              </a:ext>
            </a:extLst>
          </p:cNvPr>
          <p:cNvSpPr/>
          <p:nvPr/>
        </p:nvSpPr>
        <p:spPr>
          <a:xfrm>
            <a:off x="7059436" y="320148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2" name="Isosceles Triangle 11">
            <a:extLst>
              <a:ext uri="{FF2B5EF4-FFF2-40B4-BE49-F238E27FC236}">
                <a16:creationId xmlns:a16="http://schemas.microsoft.com/office/drawing/2014/main" id="{82D43C90-6907-41CB-A8C2-1F094CE91085}"/>
              </a:ext>
            </a:extLst>
          </p:cNvPr>
          <p:cNvSpPr/>
          <p:nvPr/>
        </p:nvSpPr>
        <p:spPr>
          <a:xfrm rot="10800000">
            <a:off x="10179817" y="387135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4" name="Isosceles Triangle 13">
            <a:extLst>
              <a:ext uri="{FF2B5EF4-FFF2-40B4-BE49-F238E27FC236}">
                <a16:creationId xmlns:a16="http://schemas.microsoft.com/office/drawing/2014/main" id="{93EB7682-31D5-4349-AB22-212DDB1AE107}"/>
              </a:ext>
            </a:extLst>
          </p:cNvPr>
          <p:cNvSpPr/>
          <p:nvPr/>
        </p:nvSpPr>
        <p:spPr>
          <a:xfrm rot="10800000">
            <a:off x="3920002" y="4144133"/>
            <a:ext cx="192960" cy="1558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5" name="Isosceles Triangle 14">
            <a:extLst>
              <a:ext uri="{FF2B5EF4-FFF2-40B4-BE49-F238E27FC236}">
                <a16:creationId xmlns:a16="http://schemas.microsoft.com/office/drawing/2014/main" id="{6760BB84-748D-43CE-B3A7-73E633320224}"/>
              </a:ext>
            </a:extLst>
          </p:cNvPr>
          <p:cNvSpPr/>
          <p:nvPr/>
        </p:nvSpPr>
        <p:spPr>
          <a:xfrm>
            <a:off x="8639944" y="294269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6" name="TextBox 15">
            <a:extLst>
              <a:ext uri="{FF2B5EF4-FFF2-40B4-BE49-F238E27FC236}">
                <a16:creationId xmlns:a16="http://schemas.microsoft.com/office/drawing/2014/main" id="{58EB7166-4D36-4DD1-B54D-69AD4DF022B8}"/>
              </a:ext>
            </a:extLst>
          </p:cNvPr>
          <p:cNvSpPr txBox="1"/>
          <p:nvPr/>
        </p:nvSpPr>
        <p:spPr>
          <a:xfrm>
            <a:off x="6735217" y="6347641"/>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7" name="Isosceles Triangle 16">
            <a:extLst>
              <a:ext uri="{FF2B5EF4-FFF2-40B4-BE49-F238E27FC236}">
                <a16:creationId xmlns:a16="http://schemas.microsoft.com/office/drawing/2014/main" id="{5A2500BF-20E4-4C5A-9D26-F1E817CFDE7B}"/>
              </a:ext>
            </a:extLst>
          </p:cNvPr>
          <p:cNvSpPr/>
          <p:nvPr/>
        </p:nvSpPr>
        <p:spPr>
          <a:xfrm>
            <a:off x="6777657" y="637852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9B3D043B-73F3-4DB0-9C53-DDBD6FA4D80B}"/>
              </a:ext>
            </a:extLst>
          </p:cNvPr>
          <p:cNvSpPr/>
          <p:nvPr/>
        </p:nvSpPr>
        <p:spPr>
          <a:xfrm rot="10800000">
            <a:off x="9330408" y="6385606"/>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9" name="Title 4">
            <a:extLst>
              <a:ext uri="{FF2B5EF4-FFF2-40B4-BE49-F238E27FC236}">
                <a16:creationId xmlns:a16="http://schemas.microsoft.com/office/drawing/2014/main" id="{9569E4F4-0C02-42AA-9D8B-5CAFBFDC6172}"/>
              </a:ext>
            </a:extLst>
          </p:cNvPr>
          <p:cNvSpPr txBox="1">
            <a:spLocks/>
          </p:cNvSpPr>
          <p:nvPr/>
        </p:nvSpPr>
        <p:spPr>
          <a:xfrm>
            <a:off x="449998" y="514573"/>
            <a:ext cx="10732350"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sz="2800"/>
              <a:t>A </a:t>
            </a:r>
            <a:r>
              <a:rPr lang="en-GB"/>
              <a:t>similar pattern is seen amongst </a:t>
            </a:r>
            <a:r>
              <a:rPr lang="en-GB">
                <a:solidFill>
                  <a:schemeClr val="bg2"/>
                </a:solidFill>
              </a:rPr>
              <a:t>new 2020 </a:t>
            </a:r>
            <a:r>
              <a:rPr lang="en-GB"/>
              <a:t>claimants</a:t>
            </a:r>
            <a:br>
              <a:rPr lang="en-GB">
                <a:solidFill>
                  <a:schemeClr val="accent1"/>
                </a:solidFill>
              </a:rPr>
            </a:br>
            <a:endParaRPr lang="en-GB"/>
          </a:p>
        </p:txBody>
      </p:sp>
      <p:sp>
        <p:nvSpPr>
          <p:cNvPr id="20" name="Text Placeholder 7">
            <a:extLst>
              <a:ext uri="{FF2B5EF4-FFF2-40B4-BE49-F238E27FC236}">
                <a16:creationId xmlns:a16="http://schemas.microsoft.com/office/drawing/2014/main" id="{12EFADB8-816F-4067-BE72-C4E61E61517E}"/>
              </a:ext>
            </a:extLst>
          </p:cNvPr>
          <p:cNvSpPr txBox="1">
            <a:spLocks/>
          </p:cNvSpPr>
          <p:nvPr/>
        </p:nvSpPr>
        <p:spPr>
          <a:xfrm>
            <a:off x="351573" y="1039733"/>
            <a:ext cx="10929199" cy="215444"/>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“Just before the UK went into lockdown in March 2020, how many hours a week did you normally spend on your self-employed work? / Currently, how many hours a week do you normally spend on your self-employed work?” </a:t>
            </a:r>
            <a:r>
              <a:rPr lang="en-GB" sz="1400" b="1"/>
              <a:t>(measured at W1 and W2)</a:t>
            </a:r>
          </a:p>
        </p:txBody>
      </p:sp>
    </p:spTree>
    <p:extLst>
      <p:ext uri="{BB962C8B-B14F-4D97-AF65-F5344CB8AC3E}">
        <p14:creationId xmlns:p14="http://schemas.microsoft.com/office/powerpoint/2010/main" val="2081515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Subgroups of </a:t>
            </a:r>
            <a:r>
              <a:rPr lang="en-GB">
                <a:solidFill>
                  <a:schemeClr val="accent6">
                    <a:lumMod val="75000"/>
                  </a:schemeClr>
                </a:solidFill>
              </a:rPr>
              <a:t>existing 2020 </a:t>
            </a:r>
            <a:r>
              <a:rPr lang="en-GB"/>
              <a:t>and </a:t>
            </a:r>
            <a:r>
              <a:rPr lang="en-GB">
                <a:solidFill>
                  <a:schemeClr val="bg2"/>
                </a:solidFill>
              </a:rPr>
              <a:t>new 2020 </a:t>
            </a:r>
            <a:r>
              <a:rPr lang="en-GB"/>
              <a:t>claimants</a:t>
            </a:r>
            <a:r>
              <a:rPr lang="en-GB">
                <a:solidFill>
                  <a:schemeClr val="bg2"/>
                </a:solidFill>
              </a:rPr>
              <a:t> </a:t>
            </a:r>
            <a:r>
              <a:rPr lang="en-GB"/>
              <a:t>working more hours at Wave 2</a:t>
            </a:r>
          </a:p>
        </p:txBody>
      </p:sp>
      <p:sp>
        <p:nvSpPr>
          <p:cNvPr id="32" name="TextBox 31">
            <a:extLst>
              <a:ext uri="{FF2B5EF4-FFF2-40B4-BE49-F238E27FC236}">
                <a16:creationId xmlns:a16="http://schemas.microsoft.com/office/drawing/2014/main" id="{8ACC1D85-47ED-4A1D-9F74-8DC7D2B9C9D9}"/>
              </a:ext>
            </a:extLst>
          </p:cNvPr>
          <p:cNvSpPr txBox="1"/>
          <p:nvPr/>
        </p:nvSpPr>
        <p:spPr>
          <a:xfrm>
            <a:off x="450000" y="6055697"/>
            <a:ext cx="10086865" cy="369332"/>
          </a:xfrm>
          <a:prstGeom prst="rect">
            <a:avLst/>
          </a:prstGeom>
          <a:noFill/>
        </p:spPr>
        <p:txBody>
          <a:bodyPr wrap="square" lIns="0" tIns="0" rIns="0" bIns="0" rtlCol="0">
            <a:spAutoFit/>
          </a:bodyPr>
          <a:lstStyle/>
          <a:p>
            <a:pPr>
              <a:spcBef>
                <a:spcPts val="400"/>
              </a:spcBef>
              <a:spcAft>
                <a:spcPts val="400"/>
              </a:spcAf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existing</a:t>
            </a:r>
            <a:r>
              <a:rPr lang="en-GB" sz="1200">
                <a:solidFill>
                  <a:prstClr val="black"/>
                </a:solidFill>
                <a:latin typeface="Arial"/>
              </a:rPr>
              <a:t> claimants before </a:t>
            </a:r>
            <a:r>
              <a:rPr lang="en-GB" sz="1200">
                <a:latin typeface="Arial"/>
              </a:rPr>
              <a:t>16 March 2020 (W2: 1,407) and </a:t>
            </a:r>
            <a:r>
              <a:rPr kumimoji="0" lang="en-GB" sz="1200" b="0" i="0" u="none" strike="noStrike" kern="1200" cap="none" spc="0" normalizeH="0" baseline="0" noProof="0">
                <a:ln>
                  <a:noFill/>
                </a:ln>
                <a:solidFill>
                  <a:prstClr val="black"/>
                </a:solidFill>
                <a:effectLst/>
                <a:uLnTx/>
                <a:uFillTx/>
                <a:latin typeface="Arial"/>
                <a:ea typeface="+mn-ea"/>
                <a:cs typeface="+mn-cs"/>
              </a:rPr>
              <a:t>new</a:t>
            </a:r>
            <a:r>
              <a:rPr lang="en-GB" sz="1200">
                <a:solidFill>
                  <a:prstClr val="black"/>
                </a:solidFill>
                <a:latin typeface="Arial"/>
              </a:rPr>
              <a:t> claimants between 16 March and 22 June 2020 (W2: 1,328) </a:t>
            </a:r>
            <a:r>
              <a:rPr lang="en-GB" sz="1200">
                <a:latin typeface="Arial"/>
              </a:rPr>
              <a:t>excluding those </a:t>
            </a:r>
            <a:r>
              <a:rPr kumimoji="0" lang="en-GB" sz="1200" b="0" i="0" u="none" strike="noStrike" kern="1200" cap="none" spc="0" normalizeH="0" baseline="0" noProof="0">
                <a:ln>
                  <a:noFill/>
                </a:ln>
                <a:effectLst/>
                <a:uLnTx/>
                <a:uFillTx/>
                <a:latin typeface="Arial"/>
                <a:ea typeface="+mn-ea"/>
                <a:cs typeface="+mn-cs"/>
              </a:rPr>
              <a:t>not started self-employment</a:t>
            </a:r>
            <a:endParaRPr kumimoji="0" lang="en-GB"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48" name="Text Placeholder 12">
            <a:extLst>
              <a:ext uri="{FF2B5EF4-FFF2-40B4-BE49-F238E27FC236}">
                <a16:creationId xmlns:a16="http://schemas.microsoft.com/office/drawing/2014/main" id="{93B20BC7-7609-4528-BC46-B906B9884EA8}"/>
              </a:ext>
            </a:extLst>
          </p:cNvPr>
          <p:cNvSpPr txBox="1">
            <a:spLocks/>
          </p:cNvSpPr>
          <p:nvPr/>
        </p:nvSpPr>
        <p:spPr>
          <a:xfrm>
            <a:off x="450001" y="1752600"/>
            <a:ext cx="2707870" cy="3975594"/>
          </a:xfrm>
          <a:prstGeom prst="rect">
            <a:avLst/>
          </a:prstGeom>
          <a:solidFill>
            <a:schemeClr val="accent6">
              <a:lumMod val="75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lang="en-GB" sz="2000">
                <a:solidFill>
                  <a:prstClr val="white"/>
                </a:solidFill>
                <a:latin typeface="Arial"/>
              </a:rPr>
              <a:t>31-40 hours</a:t>
            </a:r>
            <a:r>
              <a:rPr kumimoji="0" lang="en-GB" sz="2000" b="1" i="0" u="none" strike="noStrike" kern="1200" cap="none" spc="0" normalizeH="0" baseline="0" noProof="0">
                <a:ln>
                  <a:noFill/>
                </a:ln>
                <a:solidFill>
                  <a:prstClr val="white"/>
                </a:solidFill>
                <a:effectLst/>
                <a:uLnTx/>
                <a:uFillTx/>
                <a:latin typeface="Arial"/>
                <a:ea typeface="+mn-ea"/>
                <a:cs typeface="+mn-cs"/>
              </a:rPr>
              <a:t> </a:t>
            </a:r>
            <a:r>
              <a:rPr kumimoji="0" lang="en-GB" sz="1600" b="0" u="none" strike="noStrike" kern="1200" cap="none" spc="0" normalizeH="0" baseline="0" noProof="0">
                <a:ln>
                  <a:noFill/>
                </a:ln>
                <a:solidFill>
                  <a:prstClr val="white"/>
                </a:solidFill>
                <a:effectLst/>
                <a:uLnTx/>
                <a:uFillTx/>
                <a:latin typeface="Arial"/>
                <a:ea typeface="+mn-ea"/>
                <a:cs typeface="+mn-cs"/>
              </a:rPr>
              <a:t>(n=</a:t>
            </a:r>
            <a:r>
              <a:rPr lang="en-GB" sz="1600" b="0">
                <a:solidFill>
                  <a:prstClr val="white"/>
                </a:solidFill>
                <a:latin typeface="Arial"/>
              </a:rPr>
              <a:t>353</a:t>
            </a:r>
            <a:r>
              <a:rPr kumimoji="0" lang="en-GB" sz="1600" b="0" u="none" strike="noStrike" kern="1200" cap="none" spc="0" normalizeH="0" baseline="0" noProof="0">
                <a:ln>
                  <a:noFill/>
                </a:ln>
                <a:solidFill>
                  <a:prstClr val="white"/>
                </a:solidFill>
                <a:effectLst/>
                <a:uLnTx/>
                <a:uFillTx/>
                <a:latin typeface="Arial"/>
                <a:ea typeface="+mn-ea"/>
                <a:cs typeface="+mn-cs"/>
              </a:rPr>
              <a:t>)</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lang="en-GB" sz="1800" b="0">
                <a:solidFill>
                  <a:prstClr val="white"/>
                </a:solidFill>
                <a:latin typeface="Arial"/>
              </a:rPr>
              <a:t>31% in SE for 5+ years</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prstClr val="white"/>
                </a:solidFill>
                <a:effectLst/>
                <a:uLnTx/>
                <a:uFillTx/>
                <a:latin typeface="Arial"/>
                <a:ea typeface="+mn-ea"/>
                <a:cs typeface="+mn-cs"/>
              </a:rPr>
              <a:t>29% of men</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lang="en-GB" sz="1800" b="0">
                <a:solidFill>
                  <a:prstClr val="white"/>
                </a:solidFill>
                <a:latin typeface="Arial"/>
              </a:rPr>
              <a:t>27% without a mental health condition </a:t>
            </a:r>
            <a:endParaRPr kumimoji="0" lang="en-GB" sz="1800" b="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lang="en-GB" sz="1800" b="0">
                <a:solidFill>
                  <a:prstClr val="white"/>
                </a:solidFill>
                <a:latin typeface="Arial"/>
              </a:rPr>
              <a:t>29% couple claim</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prstClr val="white"/>
                </a:solidFill>
                <a:effectLst/>
                <a:uLnTx/>
                <a:uFillTx/>
                <a:latin typeface="Arial"/>
                <a:ea typeface="+mn-ea"/>
                <a:cs typeface="+mn-cs"/>
              </a:rPr>
              <a:t>38% in manufacturing, construction and engineering</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endParaRPr kumimoji="0" lang="en-GB" sz="1800" b="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endParaRPr kumimoji="0" lang="en-GB" sz="1600" b="0" u="none" strike="noStrike" kern="1200" cap="none" spc="0" normalizeH="0" baseline="0" noProof="0">
              <a:ln>
                <a:noFill/>
              </a:ln>
              <a:solidFill>
                <a:prstClr val="white"/>
              </a:solidFill>
              <a:effectLst/>
              <a:uLnTx/>
              <a:uFillTx/>
              <a:latin typeface="Arial"/>
              <a:ea typeface="+mn-ea"/>
              <a:cs typeface="+mn-cs"/>
            </a:endParaRPr>
          </a:p>
        </p:txBody>
      </p:sp>
      <p:sp>
        <p:nvSpPr>
          <p:cNvPr id="52" name="Text Placeholder 12">
            <a:extLst>
              <a:ext uri="{FF2B5EF4-FFF2-40B4-BE49-F238E27FC236}">
                <a16:creationId xmlns:a16="http://schemas.microsoft.com/office/drawing/2014/main" id="{3ADD64FC-647A-4D80-9689-E8CE25C149E0}"/>
              </a:ext>
            </a:extLst>
          </p:cNvPr>
          <p:cNvSpPr txBox="1">
            <a:spLocks/>
          </p:cNvSpPr>
          <p:nvPr/>
        </p:nvSpPr>
        <p:spPr>
          <a:xfrm>
            <a:off x="3274071" y="1752598"/>
            <a:ext cx="2707870" cy="3975595"/>
          </a:xfrm>
          <a:prstGeom prst="rect">
            <a:avLst/>
          </a:prstGeom>
          <a:solidFill>
            <a:schemeClr val="accent6">
              <a:lumMod val="60000"/>
              <a:lumOff val="4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lang="en-GB" sz="2000">
                <a:solidFill>
                  <a:schemeClr val="tx1"/>
                </a:solidFill>
                <a:latin typeface="Arial"/>
              </a:rPr>
              <a:t>41+ hours</a:t>
            </a:r>
            <a:r>
              <a:rPr kumimoji="0" lang="en-GB" sz="2000" b="1" i="0" u="none" strike="noStrike" kern="1200" cap="none" spc="0" normalizeH="0" baseline="0" noProof="0">
                <a:ln>
                  <a:noFill/>
                </a:ln>
                <a:solidFill>
                  <a:schemeClr val="tx1"/>
                </a:solidFill>
                <a:effectLst/>
                <a:uLnTx/>
                <a:uFillTx/>
                <a:latin typeface="Arial"/>
                <a:ea typeface="+mn-ea"/>
                <a:cs typeface="+mn-cs"/>
              </a:rPr>
              <a:t> </a:t>
            </a:r>
            <a:r>
              <a:rPr kumimoji="0" lang="en-GB" sz="1600" b="0" u="none" strike="noStrike" kern="1200" cap="none" spc="0" normalizeH="0" baseline="0" noProof="0">
                <a:ln>
                  <a:noFill/>
                </a:ln>
                <a:solidFill>
                  <a:schemeClr val="tx1"/>
                </a:solidFill>
                <a:effectLst/>
                <a:uLnTx/>
                <a:uFillTx/>
                <a:latin typeface="Arial"/>
                <a:ea typeface="+mn-ea"/>
                <a:cs typeface="+mn-cs"/>
              </a:rPr>
              <a:t>(n=</a:t>
            </a:r>
            <a:r>
              <a:rPr lang="en-GB" sz="1600" b="0">
                <a:solidFill>
                  <a:schemeClr val="tx1"/>
                </a:solidFill>
                <a:latin typeface="Arial"/>
              </a:rPr>
              <a:t>331</a:t>
            </a:r>
            <a:r>
              <a:rPr kumimoji="0" lang="en-GB" sz="1600" b="0" u="none" strike="noStrike" kern="1200" cap="none" spc="0" normalizeH="0" baseline="0" noProof="0">
                <a:ln>
                  <a:noFill/>
                </a:ln>
                <a:solidFill>
                  <a:schemeClr val="tx1"/>
                </a:solidFill>
                <a:effectLst/>
                <a:uLnTx/>
                <a:uFillTx/>
                <a:latin typeface="Arial"/>
                <a:ea typeface="+mn-ea"/>
                <a:cs typeface="+mn-cs"/>
              </a:rPr>
              <a:t>)</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schemeClr val="tx1"/>
                </a:solidFill>
                <a:effectLst/>
                <a:uLnTx/>
                <a:uFillTx/>
                <a:latin typeface="Arial"/>
                <a:ea typeface="+mn-ea"/>
                <a:cs typeface="+mn-cs"/>
              </a:rPr>
              <a:t>29% men</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lang="en-GB" sz="1800" b="0">
                <a:solidFill>
                  <a:schemeClr val="tx1"/>
                </a:solidFill>
                <a:latin typeface="Arial"/>
              </a:rPr>
              <a:t>27% couple claim</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schemeClr val="tx1"/>
                </a:solidFill>
                <a:effectLst/>
                <a:uLnTx/>
                <a:uFillTx/>
                <a:latin typeface="Arial"/>
                <a:ea typeface="+mn-ea"/>
                <a:cs typeface="+mn-cs"/>
              </a:rPr>
              <a:t>39% in </a:t>
            </a:r>
            <a:r>
              <a:rPr lang="en-GB" sz="1800" b="0">
                <a:solidFill>
                  <a:schemeClr val="tx1"/>
                </a:solidFill>
                <a:latin typeface="Arial"/>
              </a:rPr>
              <a:t>retail and sales, and 34% in food, drink, hospitality and leisure</a:t>
            </a:r>
            <a:endParaRPr kumimoji="0" lang="en-GB" sz="1800" b="0" u="none" strike="noStrike" kern="1200" cap="none" spc="0"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endParaRPr kumimoji="0" lang="en-GB" sz="1600" b="0" u="none" strike="noStrike" kern="1200" cap="none" spc="0" normalizeH="0" baseline="0" noProof="0">
              <a:ln>
                <a:noFill/>
              </a:ln>
              <a:solidFill>
                <a:prstClr val="white"/>
              </a:solidFill>
              <a:effectLst/>
              <a:uLnTx/>
              <a:uFillTx/>
              <a:latin typeface="Arial"/>
              <a:ea typeface="+mn-ea"/>
              <a:cs typeface="+mn-cs"/>
            </a:endParaRPr>
          </a:p>
        </p:txBody>
      </p:sp>
      <p:sp>
        <p:nvSpPr>
          <p:cNvPr id="53" name="Text Placeholder 12">
            <a:extLst>
              <a:ext uri="{FF2B5EF4-FFF2-40B4-BE49-F238E27FC236}">
                <a16:creationId xmlns:a16="http://schemas.microsoft.com/office/drawing/2014/main" id="{D772E88C-E548-4CA0-87D8-C212EE6E295A}"/>
              </a:ext>
            </a:extLst>
          </p:cNvPr>
          <p:cNvSpPr txBox="1">
            <a:spLocks/>
          </p:cNvSpPr>
          <p:nvPr/>
        </p:nvSpPr>
        <p:spPr>
          <a:xfrm>
            <a:off x="6098141" y="1752598"/>
            <a:ext cx="2707870" cy="3975596"/>
          </a:xfrm>
          <a:prstGeom prst="rect">
            <a:avLst/>
          </a:prstGeom>
          <a:solidFill>
            <a:schemeClr val="bg2">
              <a:lumMod val="60000"/>
              <a:lumOff val="4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lang="en-GB" sz="2000">
                <a:solidFill>
                  <a:prstClr val="white"/>
                </a:solidFill>
                <a:latin typeface="Arial"/>
              </a:rPr>
              <a:t>31-40 hours</a:t>
            </a:r>
            <a:r>
              <a:rPr kumimoji="0" lang="en-GB" sz="2000" b="1" i="0" u="none" strike="noStrike" kern="1200" cap="none" spc="0" normalizeH="0" baseline="0" noProof="0">
                <a:ln>
                  <a:noFill/>
                </a:ln>
                <a:solidFill>
                  <a:prstClr val="white"/>
                </a:solidFill>
                <a:effectLst/>
                <a:uLnTx/>
                <a:uFillTx/>
                <a:latin typeface="Arial"/>
                <a:ea typeface="+mn-ea"/>
                <a:cs typeface="+mn-cs"/>
              </a:rPr>
              <a:t> </a:t>
            </a:r>
            <a:r>
              <a:rPr kumimoji="0" lang="en-GB" sz="1600" b="0" u="none" strike="noStrike" kern="1200" cap="none" spc="0" normalizeH="0" baseline="0" noProof="0">
                <a:ln>
                  <a:noFill/>
                </a:ln>
                <a:solidFill>
                  <a:prstClr val="white"/>
                </a:solidFill>
                <a:effectLst/>
                <a:uLnTx/>
                <a:uFillTx/>
                <a:latin typeface="Arial"/>
                <a:ea typeface="+mn-ea"/>
                <a:cs typeface="+mn-cs"/>
              </a:rPr>
              <a:t>(n=</a:t>
            </a:r>
            <a:r>
              <a:rPr lang="en-GB" sz="1600" b="0">
                <a:solidFill>
                  <a:prstClr val="white"/>
                </a:solidFill>
                <a:latin typeface="Arial"/>
              </a:rPr>
              <a:t>327</a:t>
            </a:r>
            <a:r>
              <a:rPr kumimoji="0" lang="en-GB" sz="1600" b="0" u="none" strike="noStrike" kern="1200" cap="none" spc="0" normalizeH="0" baseline="0" noProof="0">
                <a:ln>
                  <a:noFill/>
                </a:ln>
                <a:solidFill>
                  <a:prstClr val="white"/>
                </a:solidFill>
                <a:effectLst/>
                <a:uLnTx/>
                <a:uFillTx/>
                <a:latin typeface="Arial"/>
                <a:ea typeface="+mn-ea"/>
                <a:cs typeface="+mn-cs"/>
              </a:rPr>
              <a:t>)</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prstClr val="white"/>
                </a:solidFill>
                <a:effectLst/>
                <a:uLnTx/>
                <a:uFillTx/>
                <a:latin typeface="Arial"/>
                <a:ea typeface="+mn-ea"/>
                <a:cs typeface="+mn-cs"/>
              </a:rPr>
              <a:t>12</a:t>
            </a:r>
            <a:r>
              <a:rPr lang="en-GB" sz="1800" b="0">
                <a:solidFill>
                  <a:prstClr val="white"/>
                </a:solidFill>
                <a:latin typeface="Arial"/>
              </a:rPr>
              <a:t>% women</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prstClr val="white"/>
                </a:solidFill>
                <a:effectLst/>
                <a:uLnTx/>
                <a:uFillTx/>
                <a:latin typeface="Arial"/>
                <a:ea typeface="+mn-ea"/>
                <a:cs typeface="+mn-cs"/>
              </a:rPr>
              <a:t>35% vocational quals (NVQ 1&amp;2)</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lang="en-GB" sz="1800" b="0">
                <a:solidFill>
                  <a:prstClr val="white"/>
                </a:solidFill>
                <a:latin typeface="Arial"/>
              </a:rPr>
              <a:t>26% without a physical health problem/ disability</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prstClr val="white"/>
                </a:solidFill>
                <a:effectLst/>
                <a:uLnTx/>
                <a:uFillTx/>
                <a:latin typeface="Arial"/>
                <a:ea typeface="+mn-ea"/>
                <a:cs typeface="+mn-cs"/>
              </a:rPr>
              <a:t>26% without a learning difficulty</a:t>
            </a:r>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endParaRPr kumimoji="0" lang="en-GB" sz="1600" b="0" u="none" strike="noStrike" kern="1200" cap="none" spc="0" normalizeH="0" baseline="0" noProof="0">
              <a:ln>
                <a:noFill/>
              </a:ln>
              <a:solidFill>
                <a:prstClr val="white"/>
              </a:solidFill>
              <a:effectLst/>
              <a:uLnTx/>
              <a:uFillTx/>
              <a:latin typeface="Arial"/>
              <a:ea typeface="+mn-ea"/>
              <a:cs typeface="+mn-cs"/>
            </a:endParaRPr>
          </a:p>
        </p:txBody>
      </p:sp>
      <p:sp>
        <p:nvSpPr>
          <p:cNvPr id="54" name="Text Placeholder 12">
            <a:extLst>
              <a:ext uri="{FF2B5EF4-FFF2-40B4-BE49-F238E27FC236}">
                <a16:creationId xmlns:a16="http://schemas.microsoft.com/office/drawing/2014/main" id="{1C5DA28D-0308-475F-8C9C-7B157BB9A269}"/>
              </a:ext>
            </a:extLst>
          </p:cNvPr>
          <p:cNvSpPr txBox="1">
            <a:spLocks/>
          </p:cNvSpPr>
          <p:nvPr/>
        </p:nvSpPr>
        <p:spPr>
          <a:xfrm>
            <a:off x="8922210" y="1752596"/>
            <a:ext cx="2707870" cy="3975597"/>
          </a:xfrm>
          <a:prstGeom prst="rect">
            <a:avLst/>
          </a:prstGeom>
          <a:solidFill>
            <a:schemeClr val="bg2">
              <a:lumMod val="20000"/>
              <a:lumOff val="8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lang="en-GB" sz="2000">
                <a:solidFill>
                  <a:schemeClr val="tx1"/>
                </a:solidFill>
                <a:latin typeface="Arial"/>
              </a:rPr>
              <a:t>41+ hours</a:t>
            </a:r>
            <a:r>
              <a:rPr kumimoji="0" lang="en-GB" sz="2000" b="1" i="0" u="none" strike="noStrike" kern="1200" cap="none" spc="0" normalizeH="0" baseline="0" noProof="0">
                <a:ln>
                  <a:noFill/>
                </a:ln>
                <a:solidFill>
                  <a:schemeClr val="tx1"/>
                </a:solidFill>
                <a:effectLst/>
                <a:uLnTx/>
                <a:uFillTx/>
                <a:latin typeface="Arial"/>
                <a:ea typeface="+mn-ea"/>
                <a:cs typeface="+mn-cs"/>
              </a:rPr>
              <a:t> </a:t>
            </a:r>
            <a:r>
              <a:rPr kumimoji="0" lang="en-GB" sz="1600" b="0" u="none" strike="noStrike" kern="1200" cap="none" spc="0" normalizeH="0" baseline="0" noProof="0">
                <a:ln>
                  <a:noFill/>
                </a:ln>
                <a:solidFill>
                  <a:schemeClr val="tx1"/>
                </a:solidFill>
                <a:effectLst/>
                <a:uLnTx/>
                <a:uFillTx/>
                <a:latin typeface="Arial"/>
                <a:ea typeface="+mn-ea"/>
                <a:cs typeface="+mn-cs"/>
              </a:rPr>
              <a:t>(n=</a:t>
            </a:r>
            <a:r>
              <a:rPr lang="en-GB" sz="1600" b="0">
                <a:solidFill>
                  <a:schemeClr val="tx1"/>
                </a:solidFill>
                <a:latin typeface="Arial"/>
              </a:rPr>
              <a:t>366</a:t>
            </a:r>
            <a:r>
              <a:rPr kumimoji="0" lang="en-GB" sz="1600" b="0" u="none" strike="noStrike" kern="1200" cap="none" spc="0" normalizeH="0" baseline="0" noProof="0">
                <a:ln>
                  <a:noFill/>
                </a:ln>
                <a:solidFill>
                  <a:schemeClr val="tx1"/>
                </a:solidFill>
                <a:effectLst/>
                <a:uLnTx/>
                <a:uFillTx/>
                <a:latin typeface="Arial"/>
                <a:ea typeface="+mn-ea"/>
                <a:cs typeface="+mn-cs"/>
              </a:rPr>
              <a:t>)</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schemeClr val="tx1"/>
                </a:solidFill>
                <a:effectLst/>
                <a:uLnTx/>
                <a:uFillTx/>
                <a:latin typeface="Arial"/>
                <a:ea typeface="+mn-ea"/>
                <a:cs typeface="+mn-cs"/>
              </a:rPr>
              <a:t>34% of director and 34% of subcontractors</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schemeClr val="tx1"/>
                </a:solidFill>
                <a:effectLst/>
                <a:uLnTx/>
                <a:uFillTx/>
                <a:latin typeface="Arial"/>
                <a:ea typeface="+mn-ea"/>
                <a:cs typeface="+mn-cs"/>
              </a:rPr>
              <a:t>33% men</a:t>
            </a:r>
          </a:p>
          <a:p>
            <a:pPr marL="285750" marR="0" lvl="0" indent="-28575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u="none" strike="noStrike" kern="1200" cap="none" spc="0" normalizeH="0" baseline="0" noProof="0">
                <a:ln>
                  <a:noFill/>
                </a:ln>
                <a:solidFill>
                  <a:schemeClr val="tx1"/>
                </a:solidFill>
                <a:effectLst/>
                <a:uLnTx/>
                <a:uFillTx/>
                <a:latin typeface="Arial"/>
                <a:ea typeface="+mn-ea"/>
                <a:cs typeface="+mn-cs"/>
              </a:rPr>
              <a:t>60% in </a:t>
            </a:r>
            <a:r>
              <a:rPr lang="en-GB" sz="1800" b="0">
                <a:solidFill>
                  <a:schemeClr val="tx1"/>
                </a:solidFill>
                <a:latin typeface="Arial"/>
              </a:rPr>
              <a:t>food, drink, hospitality and leisure </a:t>
            </a:r>
            <a:r>
              <a:rPr kumimoji="0" lang="en-GB" sz="1800" b="0" u="none" strike="noStrike" kern="1200" cap="none" spc="0" normalizeH="0" baseline="0" noProof="0">
                <a:ln>
                  <a:noFill/>
                </a:ln>
                <a:solidFill>
                  <a:schemeClr val="tx1"/>
                </a:solidFill>
                <a:effectLst/>
                <a:uLnTx/>
                <a:uFillTx/>
                <a:latin typeface="Arial"/>
                <a:ea typeface="+mn-ea"/>
                <a:cs typeface="+mn-cs"/>
              </a:rPr>
              <a:t>and 43% in manufacturing, construction and engineering</a:t>
            </a:r>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endParaRPr kumimoji="0" lang="en-GB" sz="1600" b="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26D71698-1405-4CD7-92FE-EC270864D25C}"/>
              </a:ext>
            </a:extLst>
          </p:cNvPr>
          <p:cNvSpPr txBox="1"/>
          <p:nvPr/>
        </p:nvSpPr>
        <p:spPr>
          <a:xfrm>
            <a:off x="2047774" y="1421051"/>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2" name="TextBox 11">
            <a:extLst>
              <a:ext uri="{FF2B5EF4-FFF2-40B4-BE49-F238E27FC236}">
                <a16:creationId xmlns:a16="http://schemas.microsoft.com/office/drawing/2014/main" id="{EED622E6-44D3-4680-A7EE-843109CCC88C}"/>
              </a:ext>
            </a:extLst>
          </p:cNvPr>
          <p:cNvSpPr txBox="1"/>
          <p:nvPr/>
        </p:nvSpPr>
        <p:spPr>
          <a:xfrm>
            <a:off x="7768066" y="1421051"/>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Tree>
    <p:extLst>
      <p:ext uri="{BB962C8B-B14F-4D97-AF65-F5344CB8AC3E}">
        <p14:creationId xmlns:p14="http://schemas.microsoft.com/office/powerpoint/2010/main" val="227317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4. Experience claiming UC</a:t>
            </a:r>
          </a:p>
        </p:txBody>
      </p:sp>
    </p:spTree>
    <p:extLst>
      <p:ext uri="{BB962C8B-B14F-4D97-AF65-F5344CB8AC3E}">
        <p14:creationId xmlns:p14="http://schemas.microsoft.com/office/powerpoint/2010/main" val="50395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908390" cy="857135"/>
          </a:xfrm>
        </p:spPr>
        <p:txBody>
          <a:bodyPr/>
          <a:lstStyle/>
          <a:p>
            <a:r>
              <a:rPr lang="en-GB"/>
              <a:t>Claimants found out they were eligible for Universal Credit in various ways</a:t>
            </a:r>
          </a:p>
        </p:txBody>
      </p:sp>
      <p:sp>
        <p:nvSpPr>
          <p:cNvPr id="13" name="Rectangle 12">
            <a:extLst>
              <a:ext uri="{FF2B5EF4-FFF2-40B4-BE49-F238E27FC236}">
                <a16:creationId xmlns:a16="http://schemas.microsoft.com/office/drawing/2014/main" id="{9A88E1BF-C09D-4AA9-8E64-D686B10C9060}"/>
              </a:ext>
            </a:extLst>
          </p:cNvPr>
          <p:cNvSpPr/>
          <p:nvPr/>
        </p:nvSpPr>
        <p:spPr>
          <a:xfrm>
            <a:off x="450000" y="2971395"/>
            <a:ext cx="1991749" cy="26869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a:solidFill>
                  <a:schemeClr val="tx1"/>
                </a:solidFill>
              </a:rPr>
              <a:t>Informed that UC provides support for the self-employed, sometimes through personal experience</a:t>
            </a:r>
          </a:p>
        </p:txBody>
      </p:sp>
      <p:sp>
        <p:nvSpPr>
          <p:cNvPr id="21" name="Rectangle 20">
            <a:extLst>
              <a:ext uri="{FF2B5EF4-FFF2-40B4-BE49-F238E27FC236}">
                <a16:creationId xmlns:a16="http://schemas.microsoft.com/office/drawing/2014/main" id="{DA9C4915-A00F-4F48-85F9-A4747236D618}"/>
              </a:ext>
            </a:extLst>
          </p:cNvPr>
          <p:cNvSpPr/>
          <p:nvPr/>
        </p:nvSpPr>
        <p:spPr>
          <a:xfrm>
            <a:off x="2684363" y="2971395"/>
            <a:ext cx="1991749" cy="26869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a:solidFill>
                  <a:schemeClr val="tx1"/>
                </a:solidFill>
              </a:rPr>
              <a:t>External organisations, such as Citizen’s Advice Bureau, informed people they could claim UC as a self-employed person</a:t>
            </a:r>
          </a:p>
        </p:txBody>
      </p:sp>
      <p:sp>
        <p:nvSpPr>
          <p:cNvPr id="22" name="Rectangle 21">
            <a:extLst>
              <a:ext uri="{FF2B5EF4-FFF2-40B4-BE49-F238E27FC236}">
                <a16:creationId xmlns:a16="http://schemas.microsoft.com/office/drawing/2014/main" id="{BD8CE7F1-4FAA-4195-B1AA-494BCC4D4A9B}"/>
              </a:ext>
            </a:extLst>
          </p:cNvPr>
          <p:cNvSpPr/>
          <p:nvPr/>
        </p:nvSpPr>
        <p:spPr>
          <a:xfrm>
            <a:off x="4918726" y="2971395"/>
            <a:ext cx="1991749" cy="26869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a:solidFill>
                  <a:schemeClr val="tx1"/>
                </a:solidFill>
              </a:rPr>
              <a:t>Informed by HMRC/DWP they needed to transition from legacy benefits – UC payment not guaranteed </a:t>
            </a:r>
          </a:p>
        </p:txBody>
      </p:sp>
      <p:sp>
        <p:nvSpPr>
          <p:cNvPr id="23" name="Rectangle 22">
            <a:extLst>
              <a:ext uri="{FF2B5EF4-FFF2-40B4-BE49-F238E27FC236}">
                <a16:creationId xmlns:a16="http://schemas.microsoft.com/office/drawing/2014/main" id="{7633931B-89EE-4D8C-AAEE-E8BFDDD0CFA0}"/>
              </a:ext>
            </a:extLst>
          </p:cNvPr>
          <p:cNvSpPr/>
          <p:nvPr/>
        </p:nvSpPr>
        <p:spPr>
          <a:xfrm>
            <a:off x="7153089" y="2971395"/>
            <a:ext cx="1991749" cy="26869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a:solidFill>
                  <a:schemeClr val="tx1"/>
                </a:solidFill>
              </a:rPr>
              <a:t>Searched online to find help for the self-employed, especially during the pandemic </a:t>
            </a:r>
          </a:p>
        </p:txBody>
      </p:sp>
      <p:sp>
        <p:nvSpPr>
          <p:cNvPr id="24" name="Rectangle 23">
            <a:extLst>
              <a:ext uri="{FF2B5EF4-FFF2-40B4-BE49-F238E27FC236}">
                <a16:creationId xmlns:a16="http://schemas.microsoft.com/office/drawing/2014/main" id="{9E9BAD57-259A-4890-8C0B-E43A176AB6F1}"/>
              </a:ext>
            </a:extLst>
          </p:cNvPr>
          <p:cNvSpPr/>
          <p:nvPr/>
        </p:nvSpPr>
        <p:spPr>
          <a:xfrm>
            <a:off x="9387450" y="2971395"/>
            <a:ext cx="1991749" cy="26869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a:solidFill>
                  <a:schemeClr val="tx1"/>
                </a:solidFill>
              </a:rPr>
              <a:t>Increased attention during the pandemic, in the news and Downing Street briefings</a:t>
            </a:r>
          </a:p>
        </p:txBody>
      </p:sp>
      <p:sp>
        <p:nvSpPr>
          <p:cNvPr id="14" name="TextBox 13">
            <a:extLst>
              <a:ext uri="{FF2B5EF4-FFF2-40B4-BE49-F238E27FC236}">
                <a16:creationId xmlns:a16="http://schemas.microsoft.com/office/drawing/2014/main" id="{B0084DB8-92F5-46BD-A6A4-CA18B52DE3E6}"/>
              </a:ext>
            </a:extLst>
          </p:cNvPr>
          <p:cNvSpPr txBox="1"/>
          <p:nvPr/>
        </p:nvSpPr>
        <p:spPr>
          <a:xfrm>
            <a:off x="621500" y="2597290"/>
            <a:ext cx="1564531" cy="276999"/>
          </a:xfrm>
          <a:prstGeom prst="rect">
            <a:avLst/>
          </a:prstGeom>
          <a:noFill/>
        </p:spPr>
        <p:txBody>
          <a:bodyPr wrap="none" lIns="0" tIns="0" rIns="0" bIns="0" rtlCol="0">
            <a:spAutoFit/>
          </a:bodyPr>
          <a:lstStyle/>
          <a:p>
            <a:pPr algn="l">
              <a:spcBef>
                <a:spcPts val="400"/>
              </a:spcBef>
              <a:spcAft>
                <a:spcPts val="400"/>
              </a:spcAft>
            </a:pPr>
            <a:r>
              <a:rPr lang="en-GB" b="1">
                <a:solidFill>
                  <a:schemeClr val="tx2"/>
                </a:solidFill>
              </a:rPr>
              <a:t>Friends/family</a:t>
            </a:r>
          </a:p>
        </p:txBody>
      </p:sp>
      <p:sp>
        <p:nvSpPr>
          <p:cNvPr id="28" name="TextBox 27">
            <a:extLst>
              <a:ext uri="{FF2B5EF4-FFF2-40B4-BE49-F238E27FC236}">
                <a16:creationId xmlns:a16="http://schemas.microsoft.com/office/drawing/2014/main" id="{F405D6F7-9341-4152-8814-ECCE2EB68643}"/>
              </a:ext>
            </a:extLst>
          </p:cNvPr>
          <p:cNvSpPr txBox="1"/>
          <p:nvPr/>
        </p:nvSpPr>
        <p:spPr>
          <a:xfrm>
            <a:off x="2904383" y="2597287"/>
            <a:ext cx="1551707" cy="276999"/>
          </a:xfrm>
          <a:prstGeom prst="rect">
            <a:avLst/>
          </a:prstGeom>
          <a:noFill/>
        </p:spPr>
        <p:txBody>
          <a:bodyPr wrap="none" lIns="0" tIns="0" rIns="0" bIns="0" rtlCol="0">
            <a:spAutoFit/>
          </a:bodyPr>
          <a:lstStyle/>
          <a:p>
            <a:pPr algn="l">
              <a:spcBef>
                <a:spcPts val="400"/>
              </a:spcBef>
              <a:spcAft>
                <a:spcPts val="400"/>
              </a:spcAft>
            </a:pPr>
            <a:r>
              <a:rPr lang="en-GB" b="1">
                <a:solidFill>
                  <a:schemeClr val="tx2"/>
                </a:solidFill>
              </a:rPr>
              <a:t>Organisations</a:t>
            </a:r>
          </a:p>
        </p:txBody>
      </p:sp>
      <p:sp>
        <p:nvSpPr>
          <p:cNvPr id="29" name="TextBox 28">
            <a:extLst>
              <a:ext uri="{FF2B5EF4-FFF2-40B4-BE49-F238E27FC236}">
                <a16:creationId xmlns:a16="http://schemas.microsoft.com/office/drawing/2014/main" id="{715F6707-C3ED-487A-AC3D-812BACA62CE5}"/>
              </a:ext>
            </a:extLst>
          </p:cNvPr>
          <p:cNvSpPr txBox="1"/>
          <p:nvPr/>
        </p:nvSpPr>
        <p:spPr>
          <a:xfrm>
            <a:off x="5232959" y="2597288"/>
            <a:ext cx="1359346" cy="276999"/>
          </a:xfrm>
          <a:prstGeom prst="rect">
            <a:avLst/>
          </a:prstGeom>
          <a:noFill/>
        </p:spPr>
        <p:txBody>
          <a:bodyPr wrap="none" lIns="0" tIns="0" rIns="0" bIns="0" rtlCol="0">
            <a:spAutoFit/>
          </a:bodyPr>
          <a:lstStyle/>
          <a:p>
            <a:pPr algn="l">
              <a:spcBef>
                <a:spcPts val="400"/>
              </a:spcBef>
              <a:spcAft>
                <a:spcPts val="400"/>
              </a:spcAft>
            </a:pPr>
            <a:r>
              <a:rPr lang="en-GB" b="1">
                <a:solidFill>
                  <a:schemeClr val="tx2"/>
                </a:solidFill>
              </a:rPr>
              <a:t>Government</a:t>
            </a:r>
          </a:p>
        </p:txBody>
      </p:sp>
      <p:sp>
        <p:nvSpPr>
          <p:cNvPr id="30" name="TextBox 29">
            <a:extLst>
              <a:ext uri="{FF2B5EF4-FFF2-40B4-BE49-F238E27FC236}">
                <a16:creationId xmlns:a16="http://schemas.microsoft.com/office/drawing/2014/main" id="{DDF1702C-E841-419C-B980-B61E12C6E917}"/>
              </a:ext>
            </a:extLst>
          </p:cNvPr>
          <p:cNvSpPr txBox="1"/>
          <p:nvPr/>
        </p:nvSpPr>
        <p:spPr>
          <a:xfrm>
            <a:off x="7735912" y="2597286"/>
            <a:ext cx="718145" cy="276999"/>
          </a:xfrm>
          <a:prstGeom prst="rect">
            <a:avLst/>
          </a:prstGeom>
          <a:noFill/>
        </p:spPr>
        <p:txBody>
          <a:bodyPr wrap="none" lIns="0" tIns="0" rIns="0" bIns="0" rtlCol="0">
            <a:spAutoFit/>
          </a:bodyPr>
          <a:lstStyle/>
          <a:p>
            <a:pPr algn="l">
              <a:spcBef>
                <a:spcPts val="400"/>
              </a:spcBef>
              <a:spcAft>
                <a:spcPts val="400"/>
              </a:spcAft>
            </a:pPr>
            <a:r>
              <a:rPr lang="en-GB" b="1">
                <a:solidFill>
                  <a:schemeClr val="tx2"/>
                </a:solidFill>
              </a:rPr>
              <a:t>Online</a:t>
            </a:r>
          </a:p>
        </p:txBody>
      </p:sp>
      <p:sp>
        <p:nvSpPr>
          <p:cNvPr id="31" name="TextBox 30">
            <a:extLst>
              <a:ext uri="{FF2B5EF4-FFF2-40B4-BE49-F238E27FC236}">
                <a16:creationId xmlns:a16="http://schemas.microsoft.com/office/drawing/2014/main" id="{390C0444-F54F-408F-AFAF-FB9B8EDF02E9}"/>
              </a:ext>
            </a:extLst>
          </p:cNvPr>
          <p:cNvSpPr txBox="1"/>
          <p:nvPr/>
        </p:nvSpPr>
        <p:spPr>
          <a:xfrm>
            <a:off x="9684414" y="2611037"/>
            <a:ext cx="1333698" cy="276999"/>
          </a:xfrm>
          <a:prstGeom prst="rect">
            <a:avLst/>
          </a:prstGeom>
          <a:noFill/>
        </p:spPr>
        <p:txBody>
          <a:bodyPr wrap="none" lIns="0" tIns="0" rIns="0" bIns="0" rtlCol="0">
            <a:spAutoFit/>
          </a:bodyPr>
          <a:lstStyle/>
          <a:p>
            <a:pPr algn="l">
              <a:spcBef>
                <a:spcPts val="400"/>
              </a:spcBef>
              <a:spcAft>
                <a:spcPts val="400"/>
              </a:spcAft>
            </a:pPr>
            <a:r>
              <a:rPr lang="en-GB" b="1">
                <a:solidFill>
                  <a:schemeClr val="tx2"/>
                </a:solidFill>
              </a:rPr>
              <a:t>News/media</a:t>
            </a:r>
          </a:p>
        </p:txBody>
      </p:sp>
      <p:sp>
        <p:nvSpPr>
          <p:cNvPr id="32" name="Text Placeholder 7">
            <a:extLst>
              <a:ext uri="{FF2B5EF4-FFF2-40B4-BE49-F238E27FC236}">
                <a16:creationId xmlns:a16="http://schemas.microsoft.com/office/drawing/2014/main" id="{DB5A100A-775A-45CD-BE6F-65ADA3067683}"/>
              </a:ext>
            </a:extLst>
          </p:cNvPr>
          <p:cNvSpPr>
            <a:spLocks noGrp="1"/>
          </p:cNvSpPr>
          <p:nvPr>
            <p:ph type="body" sz="quarter" idx="15"/>
          </p:nvPr>
        </p:nvSpPr>
        <p:spPr>
          <a:xfrm>
            <a:off x="450000" y="1265690"/>
            <a:ext cx="10929199" cy="492443"/>
          </a:xfrm>
        </p:spPr>
        <p:txBody>
          <a:bodyPr/>
          <a:lstStyle/>
          <a:p>
            <a:r>
              <a:rPr lang="en-GB" sz="1600">
                <a:solidFill>
                  <a:schemeClr val="tx1"/>
                </a:solidFill>
              </a:rPr>
              <a:t>This was mostly consistent despite date of claim, though ‘new’ claimants who claimed after the pandemic were especially likely to search online for help available, or be receptive to the increased media drive</a:t>
            </a:r>
          </a:p>
        </p:txBody>
      </p:sp>
      <p:sp>
        <p:nvSpPr>
          <p:cNvPr id="34" name="Freeform 586">
            <a:extLst>
              <a:ext uri="{FF2B5EF4-FFF2-40B4-BE49-F238E27FC236}">
                <a16:creationId xmlns:a16="http://schemas.microsoft.com/office/drawing/2014/main" id="{D313F760-EC53-40E2-8666-EE016360A877}"/>
              </a:ext>
            </a:extLst>
          </p:cNvPr>
          <p:cNvSpPr>
            <a:spLocks noChangeAspect="1" noEditPoints="1"/>
          </p:cNvSpPr>
          <p:nvPr/>
        </p:nvSpPr>
        <p:spPr bwMode="auto">
          <a:xfrm>
            <a:off x="3387952" y="2103877"/>
            <a:ext cx="524279" cy="493409"/>
          </a:xfrm>
          <a:custGeom>
            <a:avLst/>
            <a:gdLst/>
            <a:ahLst/>
            <a:cxnLst>
              <a:cxn ang="0">
                <a:pos x="1019" y="959"/>
              </a:cxn>
              <a:cxn ang="0">
                <a:pos x="0" y="917"/>
              </a:cxn>
              <a:cxn ang="0">
                <a:pos x="90" y="596"/>
              </a:cxn>
              <a:cxn ang="0">
                <a:pos x="17" y="577"/>
              </a:cxn>
              <a:cxn ang="0">
                <a:pos x="192" y="478"/>
              </a:cxn>
              <a:cxn ang="0">
                <a:pos x="192" y="227"/>
              </a:cxn>
              <a:cxn ang="0">
                <a:pos x="126" y="206"/>
              </a:cxn>
              <a:cxn ang="0">
                <a:pos x="893" y="206"/>
              </a:cxn>
              <a:cxn ang="0">
                <a:pos x="827" y="227"/>
              </a:cxn>
              <a:cxn ang="0">
                <a:pos x="827" y="478"/>
              </a:cxn>
              <a:cxn ang="0">
                <a:pos x="1002" y="577"/>
              </a:cxn>
              <a:cxn ang="0">
                <a:pos x="929" y="596"/>
              </a:cxn>
              <a:cxn ang="0">
                <a:pos x="1019" y="917"/>
              </a:cxn>
              <a:cxn ang="0">
                <a:pos x="456" y="716"/>
              </a:cxn>
              <a:cxn ang="0">
                <a:pos x="563" y="915"/>
              </a:cxn>
              <a:cxn ang="0">
                <a:pos x="426" y="296"/>
              </a:cxn>
              <a:cxn ang="0">
                <a:pos x="333" y="385"/>
              </a:cxn>
              <a:cxn ang="0">
                <a:pos x="426" y="296"/>
              </a:cxn>
              <a:cxn ang="0">
                <a:pos x="463" y="296"/>
              </a:cxn>
              <a:cxn ang="0">
                <a:pos x="556" y="385"/>
              </a:cxn>
              <a:cxn ang="0">
                <a:pos x="556" y="90"/>
              </a:cxn>
              <a:cxn ang="0">
                <a:pos x="463" y="180"/>
              </a:cxn>
              <a:cxn ang="0">
                <a:pos x="556" y="90"/>
              </a:cxn>
              <a:cxn ang="0">
                <a:pos x="593" y="296"/>
              </a:cxn>
              <a:cxn ang="0">
                <a:pos x="685" y="385"/>
              </a:cxn>
              <a:cxn ang="0">
                <a:pos x="281" y="671"/>
              </a:cxn>
              <a:cxn ang="0">
                <a:pos x="192" y="761"/>
              </a:cxn>
              <a:cxn ang="0">
                <a:pos x="281" y="671"/>
              </a:cxn>
              <a:cxn ang="0">
                <a:pos x="322" y="671"/>
              </a:cxn>
              <a:cxn ang="0">
                <a:pos x="411" y="761"/>
              </a:cxn>
              <a:cxn ang="0">
                <a:pos x="693" y="671"/>
              </a:cxn>
              <a:cxn ang="0">
                <a:pos x="603" y="761"/>
              </a:cxn>
              <a:cxn ang="0">
                <a:pos x="693" y="671"/>
              </a:cxn>
              <a:cxn ang="0">
                <a:pos x="733" y="671"/>
              </a:cxn>
              <a:cxn ang="0">
                <a:pos x="822" y="761"/>
              </a:cxn>
              <a:cxn ang="0">
                <a:pos x="822" y="596"/>
              </a:cxn>
              <a:cxn ang="0">
                <a:pos x="196" y="603"/>
              </a:cxn>
              <a:cxn ang="0">
                <a:pos x="822" y="596"/>
              </a:cxn>
              <a:cxn ang="0">
                <a:pos x="333" y="478"/>
              </a:cxn>
              <a:cxn ang="0">
                <a:pos x="685" y="482"/>
              </a:cxn>
              <a:cxn ang="0">
                <a:pos x="593" y="227"/>
              </a:cxn>
              <a:cxn ang="0">
                <a:pos x="426" y="232"/>
              </a:cxn>
              <a:cxn ang="0">
                <a:pos x="593" y="227"/>
              </a:cxn>
            </a:cxnLst>
            <a:rect l="0" t="0" r="r" b="b"/>
            <a:pathLst>
              <a:path w="1019" h="959">
                <a:moveTo>
                  <a:pt x="1019" y="917"/>
                </a:moveTo>
                <a:lnTo>
                  <a:pt x="1019" y="959"/>
                </a:lnTo>
                <a:lnTo>
                  <a:pt x="0" y="959"/>
                </a:lnTo>
                <a:lnTo>
                  <a:pt x="0" y="917"/>
                </a:lnTo>
                <a:lnTo>
                  <a:pt x="90" y="917"/>
                </a:lnTo>
                <a:lnTo>
                  <a:pt x="90" y="596"/>
                </a:lnTo>
                <a:lnTo>
                  <a:pt x="17" y="596"/>
                </a:lnTo>
                <a:lnTo>
                  <a:pt x="17" y="577"/>
                </a:lnTo>
                <a:lnTo>
                  <a:pt x="17" y="577"/>
                </a:lnTo>
                <a:lnTo>
                  <a:pt x="192" y="478"/>
                </a:lnTo>
                <a:lnTo>
                  <a:pt x="192" y="478"/>
                </a:lnTo>
                <a:lnTo>
                  <a:pt x="192" y="227"/>
                </a:lnTo>
                <a:lnTo>
                  <a:pt x="126" y="227"/>
                </a:lnTo>
                <a:lnTo>
                  <a:pt x="126" y="206"/>
                </a:lnTo>
                <a:lnTo>
                  <a:pt x="508" y="0"/>
                </a:lnTo>
                <a:lnTo>
                  <a:pt x="893" y="206"/>
                </a:lnTo>
                <a:lnTo>
                  <a:pt x="893" y="227"/>
                </a:lnTo>
                <a:lnTo>
                  <a:pt x="827" y="227"/>
                </a:lnTo>
                <a:lnTo>
                  <a:pt x="827" y="478"/>
                </a:lnTo>
                <a:lnTo>
                  <a:pt x="827" y="478"/>
                </a:lnTo>
                <a:lnTo>
                  <a:pt x="1002" y="577"/>
                </a:lnTo>
                <a:lnTo>
                  <a:pt x="1002" y="577"/>
                </a:lnTo>
                <a:lnTo>
                  <a:pt x="1002" y="596"/>
                </a:lnTo>
                <a:lnTo>
                  <a:pt x="929" y="596"/>
                </a:lnTo>
                <a:lnTo>
                  <a:pt x="929" y="917"/>
                </a:lnTo>
                <a:lnTo>
                  <a:pt x="1019" y="917"/>
                </a:lnTo>
                <a:close/>
                <a:moveTo>
                  <a:pt x="563" y="716"/>
                </a:moveTo>
                <a:lnTo>
                  <a:pt x="456" y="716"/>
                </a:lnTo>
                <a:lnTo>
                  <a:pt x="456" y="915"/>
                </a:lnTo>
                <a:lnTo>
                  <a:pt x="563" y="915"/>
                </a:lnTo>
                <a:lnTo>
                  <a:pt x="563" y="716"/>
                </a:lnTo>
                <a:close/>
                <a:moveTo>
                  <a:pt x="426" y="296"/>
                </a:moveTo>
                <a:lnTo>
                  <a:pt x="333" y="296"/>
                </a:lnTo>
                <a:lnTo>
                  <a:pt x="333" y="385"/>
                </a:lnTo>
                <a:lnTo>
                  <a:pt x="426" y="385"/>
                </a:lnTo>
                <a:lnTo>
                  <a:pt x="426" y="296"/>
                </a:lnTo>
                <a:close/>
                <a:moveTo>
                  <a:pt x="556" y="296"/>
                </a:moveTo>
                <a:lnTo>
                  <a:pt x="463" y="296"/>
                </a:lnTo>
                <a:lnTo>
                  <a:pt x="463" y="385"/>
                </a:lnTo>
                <a:lnTo>
                  <a:pt x="556" y="385"/>
                </a:lnTo>
                <a:lnTo>
                  <a:pt x="556" y="296"/>
                </a:lnTo>
                <a:close/>
                <a:moveTo>
                  <a:pt x="556" y="90"/>
                </a:moveTo>
                <a:lnTo>
                  <a:pt x="463" y="90"/>
                </a:lnTo>
                <a:lnTo>
                  <a:pt x="463" y="180"/>
                </a:lnTo>
                <a:lnTo>
                  <a:pt x="556" y="180"/>
                </a:lnTo>
                <a:lnTo>
                  <a:pt x="556" y="90"/>
                </a:lnTo>
                <a:close/>
                <a:moveTo>
                  <a:pt x="685" y="296"/>
                </a:moveTo>
                <a:lnTo>
                  <a:pt x="593" y="296"/>
                </a:lnTo>
                <a:lnTo>
                  <a:pt x="593" y="385"/>
                </a:lnTo>
                <a:lnTo>
                  <a:pt x="685" y="385"/>
                </a:lnTo>
                <a:lnTo>
                  <a:pt x="685" y="296"/>
                </a:lnTo>
                <a:close/>
                <a:moveTo>
                  <a:pt x="281" y="671"/>
                </a:moveTo>
                <a:lnTo>
                  <a:pt x="192" y="671"/>
                </a:lnTo>
                <a:lnTo>
                  <a:pt x="192" y="761"/>
                </a:lnTo>
                <a:lnTo>
                  <a:pt x="281" y="761"/>
                </a:lnTo>
                <a:lnTo>
                  <a:pt x="281" y="671"/>
                </a:lnTo>
                <a:close/>
                <a:moveTo>
                  <a:pt x="411" y="671"/>
                </a:moveTo>
                <a:lnTo>
                  <a:pt x="322" y="671"/>
                </a:lnTo>
                <a:lnTo>
                  <a:pt x="322" y="761"/>
                </a:lnTo>
                <a:lnTo>
                  <a:pt x="411" y="761"/>
                </a:lnTo>
                <a:lnTo>
                  <a:pt x="411" y="671"/>
                </a:lnTo>
                <a:close/>
                <a:moveTo>
                  <a:pt x="693" y="671"/>
                </a:moveTo>
                <a:lnTo>
                  <a:pt x="603" y="671"/>
                </a:lnTo>
                <a:lnTo>
                  <a:pt x="603" y="761"/>
                </a:lnTo>
                <a:lnTo>
                  <a:pt x="693" y="761"/>
                </a:lnTo>
                <a:lnTo>
                  <a:pt x="693" y="671"/>
                </a:lnTo>
                <a:close/>
                <a:moveTo>
                  <a:pt x="822" y="671"/>
                </a:moveTo>
                <a:lnTo>
                  <a:pt x="733" y="671"/>
                </a:lnTo>
                <a:lnTo>
                  <a:pt x="733" y="761"/>
                </a:lnTo>
                <a:lnTo>
                  <a:pt x="822" y="761"/>
                </a:lnTo>
                <a:lnTo>
                  <a:pt x="822" y="671"/>
                </a:lnTo>
                <a:close/>
                <a:moveTo>
                  <a:pt x="822" y="596"/>
                </a:moveTo>
                <a:lnTo>
                  <a:pt x="196" y="596"/>
                </a:lnTo>
                <a:lnTo>
                  <a:pt x="196" y="603"/>
                </a:lnTo>
                <a:lnTo>
                  <a:pt x="822" y="603"/>
                </a:lnTo>
                <a:lnTo>
                  <a:pt x="822" y="596"/>
                </a:lnTo>
                <a:close/>
                <a:moveTo>
                  <a:pt x="685" y="478"/>
                </a:moveTo>
                <a:lnTo>
                  <a:pt x="333" y="478"/>
                </a:lnTo>
                <a:lnTo>
                  <a:pt x="333" y="482"/>
                </a:lnTo>
                <a:lnTo>
                  <a:pt x="685" y="482"/>
                </a:lnTo>
                <a:lnTo>
                  <a:pt x="685" y="478"/>
                </a:lnTo>
                <a:close/>
                <a:moveTo>
                  <a:pt x="593" y="227"/>
                </a:moveTo>
                <a:lnTo>
                  <a:pt x="426" y="227"/>
                </a:lnTo>
                <a:lnTo>
                  <a:pt x="426" y="232"/>
                </a:lnTo>
                <a:lnTo>
                  <a:pt x="593" y="232"/>
                </a:lnTo>
                <a:lnTo>
                  <a:pt x="593"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grpSp>
        <p:nvGrpSpPr>
          <p:cNvPr id="38" name="Group 577">
            <a:extLst>
              <a:ext uri="{FF2B5EF4-FFF2-40B4-BE49-F238E27FC236}">
                <a16:creationId xmlns:a16="http://schemas.microsoft.com/office/drawing/2014/main" id="{D75876E1-91A8-4A46-91AA-3C0350F3A25D}"/>
              </a:ext>
            </a:extLst>
          </p:cNvPr>
          <p:cNvGrpSpPr>
            <a:grpSpLocks noChangeAspect="1"/>
          </p:cNvGrpSpPr>
          <p:nvPr/>
        </p:nvGrpSpPr>
        <p:grpSpPr>
          <a:xfrm>
            <a:off x="7776658" y="2114176"/>
            <a:ext cx="633825" cy="460219"/>
            <a:chOff x="4592637" y="3178175"/>
            <a:chExt cx="614363" cy="446088"/>
          </a:xfrm>
          <a:solidFill>
            <a:schemeClr val="tx2"/>
          </a:solidFill>
        </p:grpSpPr>
        <p:sp>
          <p:nvSpPr>
            <p:cNvPr id="39" name="Freeform 258">
              <a:extLst>
                <a:ext uri="{FF2B5EF4-FFF2-40B4-BE49-F238E27FC236}">
                  <a16:creationId xmlns:a16="http://schemas.microsoft.com/office/drawing/2014/main" id="{22483411-ED01-4999-9774-BC0493948B6C}"/>
                </a:ext>
              </a:extLst>
            </p:cNvPr>
            <p:cNvSpPr>
              <a:spLocks noEditPoints="1"/>
            </p:cNvSpPr>
            <p:nvPr/>
          </p:nvSpPr>
          <p:spPr bwMode="auto">
            <a:xfrm>
              <a:off x="4592637" y="3178175"/>
              <a:ext cx="614363" cy="446088"/>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40" name="Freeform 259">
              <a:extLst>
                <a:ext uri="{FF2B5EF4-FFF2-40B4-BE49-F238E27FC236}">
                  <a16:creationId xmlns:a16="http://schemas.microsoft.com/office/drawing/2014/main" id="{49FADA59-6E0A-4714-B906-2CA12733F825}"/>
                </a:ext>
              </a:extLst>
            </p:cNvPr>
            <p:cNvSpPr>
              <a:spLocks/>
            </p:cNvSpPr>
            <p:nvPr/>
          </p:nvSpPr>
          <p:spPr bwMode="auto">
            <a:xfrm>
              <a:off x="4945062" y="3382963"/>
              <a:ext cx="103188" cy="93663"/>
            </a:xfrm>
            <a:custGeom>
              <a:avLst/>
              <a:gdLst/>
              <a:ahLst/>
              <a:cxnLst>
                <a:cxn ang="0">
                  <a:pos x="61" y="6"/>
                </a:cxn>
                <a:cxn ang="0">
                  <a:pos x="31" y="2"/>
                </a:cxn>
                <a:cxn ang="0">
                  <a:pos x="0" y="0"/>
                </a:cxn>
                <a:cxn ang="0">
                  <a:pos x="10" y="29"/>
                </a:cxn>
                <a:cxn ang="0">
                  <a:pos x="19" y="59"/>
                </a:cxn>
                <a:cxn ang="0">
                  <a:pos x="34" y="40"/>
                </a:cxn>
                <a:cxn ang="0">
                  <a:pos x="52" y="55"/>
                </a:cxn>
                <a:cxn ang="0">
                  <a:pos x="65" y="39"/>
                </a:cxn>
                <a:cxn ang="0">
                  <a:pos x="47" y="25"/>
                </a:cxn>
                <a:cxn ang="0">
                  <a:pos x="61" y="6"/>
                </a:cxn>
              </a:cxnLst>
              <a:rect l="0" t="0" r="r" b="b"/>
              <a:pathLst>
                <a:path w="65" h="59">
                  <a:moveTo>
                    <a:pt x="61" y="6"/>
                  </a:moveTo>
                  <a:lnTo>
                    <a:pt x="31" y="2"/>
                  </a:lnTo>
                  <a:lnTo>
                    <a:pt x="0" y="0"/>
                  </a:lnTo>
                  <a:lnTo>
                    <a:pt x="10" y="29"/>
                  </a:lnTo>
                  <a:lnTo>
                    <a:pt x="19" y="59"/>
                  </a:lnTo>
                  <a:lnTo>
                    <a:pt x="34" y="40"/>
                  </a:lnTo>
                  <a:lnTo>
                    <a:pt x="52" y="55"/>
                  </a:lnTo>
                  <a:lnTo>
                    <a:pt x="65" y="39"/>
                  </a:lnTo>
                  <a:lnTo>
                    <a:pt x="47" y="25"/>
                  </a:lnTo>
                  <a:lnTo>
                    <a:pt x="61"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grpSp>
      <p:grpSp>
        <p:nvGrpSpPr>
          <p:cNvPr id="41" name="Group 40">
            <a:extLst>
              <a:ext uri="{FF2B5EF4-FFF2-40B4-BE49-F238E27FC236}">
                <a16:creationId xmlns:a16="http://schemas.microsoft.com/office/drawing/2014/main" id="{802B8072-D1A7-4D35-85E5-E65CDDAFF3C5}"/>
              </a:ext>
            </a:extLst>
          </p:cNvPr>
          <p:cNvGrpSpPr>
            <a:grpSpLocks noChangeAspect="1"/>
          </p:cNvGrpSpPr>
          <p:nvPr/>
        </p:nvGrpSpPr>
        <p:grpSpPr>
          <a:xfrm>
            <a:off x="5638537" y="2114176"/>
            <a:ext cx="557010" cy="489934"/>
            <a:chOff x="-6496272" y="260648"/>
            <a:chExt cx="1169567" cy="1028726"/>
          </a:xfrm>
          <a:solidFill>
            <a:schemeClr val="tx2"/>
          </a:solidFill>
        </p:grpSpPr>
        <p:sp>
          <p:nvSpPr>
            <p:cNvPr id="42" name="Freeform 174">
              <a:extLst>
                <a:ext uri="{FF2B5EF4-FFF2-40B4-BE49-F238E27FC236}">
                  <a16:creationId xmlns:a16="http://schemas.microsoft.com/office/drawing/2014/main" id="{6A551A5A-5565-446F-8EF7-D74C095B7E6B}"/>
                </a:ext>
              </a:extLst>
            </p:cNvPr>
            <p:cNvSpPr>
              <a:spLocks/>
            </p:cNvSpPr>
            <p:nvPr/>
          </p:nvSpPr>
          <p:spPr bwMode="auto">
            <a:xfrm>
              <a:off x="-5579830" y="619566"/>
              <a:ext cx="174592" cy="543894"/>
            </a:xfrm>
            <a:custGeom>
              <a:avLst/>
              <a:gdLst/>
              <a:ahLst/>
              <a:cxnLst>
                <a:cxn ang="0">
                  <a:pos x="114" y="332"/>
                </a:cxn>
                <a:cxn ang="0">
                  <a:pos x="112" y="332"/>
                </a:cxn>
                <a:cxn ang="0">
                  <a:pos x="94" y="304"/>
                </a:cxn>
                <a:cxn ang="0">
                  <a:pos x="94" y="304"/>
                </a:cxn>
                <a:cxn ang="0">
                  <a:pos x="94" y="51"/>
                </a:cxn>
                <a:cxn ang="0">
                  <a:pos x="94" y="51"/>
                </a:cxn>
                <a:cxn ang="0">
                  <a:pos x="112" y="23"/>
                </a:cxn>
                <a:cxn ang="0">
                  <a:pos x="114" y="23"/>
                </a:cxn>
                <a:cxn ang="0">
                  <a:pos x="114" y="0"/>
                </a:cxn>
                <a:cxn ang="0">
                  <a:pos x="0" y="0"/>
                </a:cxn>
                <a:cxn ang="0">
                  <a:pos x="0" y="23"/>
                </a:cxn>
                <a:cxn ang="0">
                  <a:pos x="3" y="23"/>
                </a:cxn>
                <a:cxn ang="0">
                  <a:pos x="20" y="51"/>
                </a:cxn>
                <a:cxn ang="0">
                  <a:pos x="20" y="304"/>
                </a:cxn>
                <a:cxn ang="0">
                  <a:pos x="3" y="332"/>
                </a:cxn>
                <a:cxn ang="0">
                  <a:pos x="0" y="332"/>
                </a:cxn>
                <a:cxn ang="0">
                  <a:pos x="0" y="355"/>
                </a:cxn>
                <a:cxn ang="0">
                  <a:pos x="114" y="355"/>
                </a:cxn>
                <a:cxn ang="0">
                  <a:pos x="114" y="332"/>
                </a:cxn>
              </a:cxnLst>
              <a:rect l="0" t="0" r="r" b="b"/>
              <a:pathLst>
                <a:path w="114" h="355">
                  <a:moveTo>
                    <a:pt x="114" y="332"/>
                  </a:moveTo>
                  <a:cubicBezTo>
                    <a:pt x="114" y="332"/>
                    <a:pt x="112" y="332"/>
                    <a:pt x="112" y="332"/>
                  </a:cubicBezTo>
                  <a:cubicBezTo>
                    <a:pt x="100" y="330"/>
                    <a:pt x="94" y="318"/>
                    <a:pt x="94" y="304"/>
                  </a:cubicBezTo>
                  <a:cubicBezTo>
                    <a:pt x="94" y="304"/>
                    <a:pt x="94" y="304"/>
                    <a:pt x="94" y="304"/>
                  </a:cubicBezTo>
                  <a:cubicBezTo>
                    <a:pt x="94" y="51"/>
                    <a:pt x="94" y="51"/>
                    <a:pt x="94" y="51"/>
                  </a:cubicBezTo>
                  <a:cubicBezTo>
                    <a:pt x="94" y="51"/>
                    <a:pt x="94" y="51"/>
                    <a:pt x="94" y="51"/>
                  </a:cubicBezTo>
                  <a:cubicBezTo>
                    <a:pt x="94" y="37"/>
                    <a:pt x="100" y="24"/>
                    <a:pt x="112"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3"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75">
              <a:extLst>
                <a:ext uri="{FF2B5EF4-FFF2-40B4-BE49-F238E27FC236}">
                  <a16:creationId xmlns:a16="http://schemas.microsoft.com/office/drawing/2014/main" id="{2D104668-B1FE-4C2B-B87F-9679C7F8810C}"/>
                </a:ext>
              </a:extLst>
            </p:cNvPr>
            <p:cNvSpPr>
              <a:spLocks/>
            </p:cNvSpPr>
            <p:nvPr/>
          </p:nvSpPr>
          <p:spPr bwMode="auto">
            <a:xfrm>
              <a:off x="-6418387" y="619566"/>
              <a:ext cx="174592" cy="543894"/>
            </a:xfrm>
            <a:custGeom>
              <a:avLst/>
              <a:gdLst/>
              <a:ahLst/>
              <a:cxnLst>
                <a:cxn ang="0">
                  <a:pos x="114" y="332"/>
                </a:cxn>
                <a:cxn ang="0">
                  <a:pos x="112" y="332"/>
                </a:cxn>
                <a:cxn ang="0">
                  <a:pos x="94" y="304"/>
                </a:cxn>
                <a:cxn ang="0">
                  <a:pos x="94" y="304"/>
                </a:cxn>
                <a:cxn ang="0">
                  <a:pos x="94" y="51"/>
                </a:cxn>
                <a:cxn ang="0">
                  <a:pos x="94" y="51"/>
                </a:cxn>
                <a:cxn ang="0">
                  <a:pos x="112" y="24"/>
                </a:cxn>
                <a:cxn ang="0">
                  <a:pos x="114" y="24"/>
                </a:cxn>
                <a:cxn ang="0">
                  <a:pos x="114" y="0"/>
                </a:cxn>
                <a:cxn ang="0">
                  <a:pos x="0" y="0"/>
                </a:cxn>
                <a:cxn ang="0">
                  <a:pos x="0" y="24"/>
                </a:cxn>
                <a:cxn ang="0">
                  <a:pos x="3" y="24"/>
                </a:cxn>
                <a:cxn ang="0">
                  <a:pos x="20" y="51"/>
                </a:cxn>
                <a:cxn ang="0">
                  <a:pos x="20" y="305"/>
                </a:cxn>
                <a:cxn ang="0">
                  <a:pos x="3" y="332"/>
                </a:cxn>
                <a:cxn ang="0">
                  <a:pos x="0" y="332"/>
                </a:cxn>
                <a:cxn ang="0">
                  <a:pos x="0" y="355"/>
                </a:cxn>
                <a:cxn ang="0">
                  <a:pos x="114" y="355"/>
                </a:cxn>
                <a:cxn ang="0">
                  <a:pos x="114" y="332"/>
                </a:cxn>
              </a:cxnLst>
              <a:rect l="0" t="0" r="r" b="b"/>
              <a:pathLst>
                <a:path w="114" h="355">
                  <a:moveTo>
                    <a:pt x="114" y="332"/>
                  </a:moveTo>
                  <a:cubicBezTo>
                    <a:pt x="114" y="332"/>
                    <a:pt x="112" y="332"/>
                    <a:pt x="112" y="332"/>
                  </a:cubicBezTo>
                  <a:cubicBezTo>
                    <a:pt x="100" y="331"/>
                    <a:pt x="94" y="319"/>
                    <a:pt x="94" y="304"/>
                  </a:cubicBezTo>
                  <a:cubicBezTo>
                    <a:pt x="94" y="304"/>
                    <a:pt x="94" y="304"/>
                    <a:pt x="94" y="304"/>
                  </a:cubicBezTo>
                  <a:cubicBezTo>
                    <a:pt x="94" y="51"/>
                    <a:pt x="94" y="51"/>
                    <a:pt x="94" y="51"/>
                  </a:cubicBezTo>
                  <a:cubicBezTo>
                    <a:pt x="94" y="51"/>
                    <a:pt x="94" y="51"/>
                    <a:pt x="94" y="51"/>
                  </a:cubicBezTo>
                  <a:cubicBezTo>
                    <a:pt x="94" y="37"/>
                    <a:pt x="100" y="24"/>
                    <a:pt x="112" y="24"/>
                  </a:cubicBezTo>
                  <a:cubicBezTo>
                    <a:pt x="112" y="24"/>
                    <a:pt x="114" y="24"/>
                    <a:pt x="114" y="24"/>
                  </a:cubicBezTo>
                  <a:cubicBezTo>
                    <a:pt x="114" y="0"/>
                    <a:pt x="114" y="0"/>
                    <a:pt x="114" y="0"/>
                  </a:cubicBezTo>
                  <a:cubicBezTo>
                    <a:pt x="0" y="0"/>
                    <a:pt x="0" y="0"/>
                    <a:pt x="0" y="0"/>
                  </a:cubicBezTo>
                  <a:cubicBezTo>
                    <a:pt x="0" y="24"/>
                    <a:pt x="0" y="24"/>
                    <a:pt x="0" y="24"/>
                  </a:cubicBezTo>
                  <a:cubicBezTo>
                    <a:pt x="0" y="24"/>
                    <a:pt x="2" y="24"/>
                    <a:pt x="3" y="24"/>
                  </a:cubicBezTo>
                  <a:cubicBezTo>
                    <a:pt x="14" y="24"/>
                    <a:pt x="20" y="37"/>
                    <a:pt x="20" y="51"/>
                  </a:cubicBezTo>
                  <a:cubicBezTo>
                    <a:pt x="20" y="305"/>
                    <a:pt x="20" y="305"/>
                    <a:pt x="20" y="305"/>
                  </a:cubicBezTo>
                  <a:cubicBezTo>
                    <a:pt x="20" y="319"/>
                    <a:pt x="14" y="331"/>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76">
              <a:extLst>
                <a:ext uri="{FF2B5EF4-FFF2-40B4-BE49-F238E27FC236}">
                  <a16:creationId xmlns:a16="http://schemas.microsoft.com/office/drawing/2014/main" id="{89CABE8A-A07C-4D3A-BDBD-7E783AADC96E}"/>
                </a:ext>
              </a:extLst>
            </p:cNvPr>
            <p:cNvSpPr>
              <a:spLocks/>
            </p:cNvSpPr>
            <p:nvPr/>
          </p:nvSpPr>
          <p:spPr bwMode="auto">
            <a:xfrm>
              <a:off x="-6138003" y="619566"/>
              <a:ext cx="173293" cy="543894"/>
            </a:xfrm>
            <a:custGeom>
              <a:avLst/>
              <a:gdLst/>
              <a:ahLst/>
              <a:cxnLst>
                <a:cxn ang="0">
                  <a:pos x="113" y="332"/>
                </a:cxn>
                <a:cxn ang="0">
                  <a:pos x="111" y="332"/>
                </a:cxn>
                <a:cxn ang="0">
                  <a:pos x="93" y="304"/>
                </a:cxn>
                <a:cxn ang="0">
                  <a:pos x="93" y="304"/>
                </a:cxn>
                <a:cxn ang="0">
                  <a:pos x="93" y="51"/>
                </a:cxn>
                <a:cxn ang="0">
                  <a:pos x="93" y="51"/>
                </a:cxn>
                <a:cxn ang="0">
                  <a:pos x="111" y="23"/>
                </a:cxn>
                <a:cxn ang="0">
                  <a:pos x="113" y="23"/>
                </a:cxn>
                <a:cxn ang="0">
                  <a:pos x="113" y="0"/>
                </a:cxn>
                <a:cxn ang="0">
                  <a:pos x="0" y="0"/>
                </a:cxn>
                <a:cxn ang="0">
                  <a:pos x="0" y="23"/>
                </a:cxn>
                <a:cxn ang="0">
                  <a:pos x="2" y="23"/>
                </a:cxn>
                <a:cxn ang="0">
                  <a:pos x="20" y="51"/>
                </a:cxn>
                <a:cxn ang="0">
                  <a:pos x="20" y="304"/>
                </a:cxn>
                <a:cxn ang="0">
                  <a:pos x="2" y="332"/>
                </a:cxn>
                <a:cxn ang="0">
                  <a:pos x="0" y="332"/>
                </a:cxn>
                <a:cxn ang="0">
                  <a:pos x="0" y="355"/>
                </a:cxn>
                <a:cxn ang="0">
                  <a:pos x="113" y="355"/>
                </a:cxn>
                <a:cxn ang="0">
                  <a:pos x="113" y="332"/>
                </a:cxn>
              </a:cxnLst>
              <a:rect l="0" t="0" r="r" b="b"/>
              <a:pathLst>
                <a:path w="113" h="355">
                  <a:moveTo>
                    <a:pt x="113" y="332"/>
                  </a:moveTo>
                  <a:cubicBezTo>
                    <a:pt x="113" y="332"/>
                    <a:pt x="111" y="332"/>
                    <a:pt x="111" y="332"/>
                  </a:cubicBezTo>
                  <a:cubicBezTo>
                    <a:pt x="99" y="330"/>
                    <a:pt x="93" y="318"/>
                    <a:pt x="93" y="304"/>
                  </a:cubicBezTo>
                  <a:cubicBezTo>
                    <a:pt x="93" y="304"/>
                    <a:pt x="93" y="304"/>
                    <a:pt x="93" y="304"/>
                  </a:cubicBezTo>
                  <a:cubicBezTo>
                    <a:pt x="93" y="51"/>
                    <a:pt x="93" y="51"/>
                    <a:pt x="93" y="51"/>
                  </a:cubicBezTo>
                  <a:cubicBezTo>
                    <a:pt x="93" y="51"/>
                    <a:pt x="93" y="51"/>
                    <a:pt x="93" y="51"/>
                  </a:cubicBezTo>
                  <a:cubicBezTo>
                    <a:pt x="93" y="37"/>
                    <a:pt x="99" y="24"/>
                    <a:pt x="111" y="23"/>
                  </a:cubicBezTo>
                  <a:cubicBezTo>
                    <a:pt x="112" y="23"/>
                    <a:pt x="113" y="23"/>
                    <a:pt x="113" y="23"/>
                  </a:cubicBezTo>
                  <a:cubicBezTo>
                    <a:pt x="113" y="0"/>
                    <a:pt x="113" y="0"/>
                    <a:pt x="113"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2" y="332"/>
                  </a:cubicBezTo>
                  <a:cubicBezTo>
                    <a:pt x="2" y="332"/>
                    <a:pt x="0" y="332"/>
                    <a:pt x="0" y="332"/>
                  </a:cubicBezTo>
                  <a:cubicBezTo>
                    <a:pt x="0" y="355"/>
                    <a:pt x="0" y="355"/>
                    <a:pt x="0" y="355"/>
                  </a:cubicBezTo>
                  <a:cubicBezTo>
                    <a:pt x="113" y="355"/>
                    <a:pt x="113" y="355"/>
                    <a:pt x="113" y="355"/>
                  </a:cubicBezTo>
                  <a:cubicBezTo>
                    <a:pt x="113" y="355"/>
                    <a:pt x="113" y="332"/>
                    <a:pt x="113"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77">
              <a:extLst>
                <a:ext uri="{FF2B5EF4-FFF2-40B4-BE49-F238E27FC236}">
                  <a16:creationId xmlns:a16="http://schemas.microsoft.com/office/drawing/2014/main" id="{BF1513EA-1E19-4BA3-AF4E-228E5B75E43D}"/>
                </a:ext>
              </a:extLst>
            </p:cNvPr>
            <p:cNvSpPr>
              <a:spLocks/>
            </p:cNvSpPr>
            <p:nvPr/>
          </p:nvSpPr>
          <p:spPr bwMode="auto">
            <a:xfrm>
              <a:off x="-5858916" y="619566"/>
              <a:ext cx="175240" cy="543894"/>
            </a:xfrm>
            <a:custGeom>
              <a:avLst/>
              <a:gdLst/>
              <a:ahLst/>
              <a:cxnLst>
                <a:cxn ang="0">
                  <a:pos x="114" y="332"/>
                </a:cxn>
                <a:cxn ang="0">
                  <a:pos x="111" y="332"/>
                </a:cxn>
                <a:cxn ang="0">
                  <a:pos x="93" y="304"/>
                </a:cxn>
                <a:cxn ang="0">
                  <a:pos x="93" y="304"/>
                </a:cxn>
                <a:cxn ang="0">
                  <a:pos x="93" y="51"/>
                </a:cxn>
                <a:cxn ang="0">
                  <a:pos x="93" y="51"/>
                </a:cxn>
                <a:cxn ang="0">
                  <a:pos x="111" y="23"/>
                </a:cxn>
                <a:cxn ang="0">
                  <a:pos x="114" y="23"/>
                </a:cxn>
                <a:cxn ang="0">
                  <a:pos x="114" y="0"/>
                </a:cxn>
                <a:cxn ang="0">
                  <a:pos x="0" y="0"/>
                </a:cxn>
                <a:cxn ang="0">
                  <a:pos x="0" y="23"/>
                </a:cxn>
                <a:cxn ang="0">
                  <a:pos x="2" y="23"/>
                </a:cxn>
                <a:cxn ang="0">
                  <a:pos x="20" y="51"/>
                </a:cxn>
                <a:cxn ang="0">
                  <a:pos x="20" y="304"/>
                </a:cxn>
                <a:cxn ang="0">
                  <a:pos x="3" y="332"/>
                </a:cxn>
                <a:cxn ang="0">
                  <a:pos x="0" y="332"/>
                </a:cxn>
                <a:cxn ang="0">
                  <a:pos x="0" y="355"/>
                </a:cxn>
                <a:cxn ang="0">
                  <a:pos x="114" y="355"/>
                </a:cxn>
                <a:cxn ang="0">
                  <a:pos x="114" y="332"/>
                </a:cxn>
              </a:cxnLst>
              <a:rect l="0" t="0" r="r" b="b"/>
              <a:pathLst>
                <a:path w="114" h="355">
                  <a:moveTo>
                    <a:pt x="114" y="332"/>
                  </a:moveTo>
                  <a:cubicBezTo>
                    <a:pt x="114" y="332"/>
                    <a:pt x="112" y="332"/>
                    <a:pt x="111" y="332"/>
                  </a:cubicBezTo>
                  <a:cubicBezTo>
                    <a:pt x="100" y="330"/>
                    <a:pt x="93" y="318"/>
                    <a:pt x="93" y="304"/>
                  </a:cubicBezTo>
                  <a:cubicBezTo>
                    <a:pt x="93" y="304"/>
                    <a:pt x="93" y="304"/>
                    <a:pt x="93" y="304"/>
                  </a:cubicBezTo>
                  <a:cubicBezTo>
                    <a:pt x="93" y="51"/>
                    <a:pt x="93" y="51"/>
                    <a:pt x="93" y="51"/>
                  </a:cubicBezTo>
                  <a:cubicBezTo>
                    <a:pt x="93" y="51"/>
                    <a:pt x="93" y="51"/>
                    <a:pt x="93" y="51"/>
                  </a:cubicBezTo>
                  <a:cubicBezTo>
                    <a:pt x="93" y="37"/>
                    <a:pt x="100" y="24"/>
                    <a:pt x="111"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78">
              <a:extLst>
                <a:ext uri="{FF2B5EF4-FFF2-40B4-BE49-F238E27FC236}">
                  <a16:creationId xmlns:a16="http://schemas.microsoft.com/office/drawing/2014/main" id="{4B96F9A5-F3EF-4DAB-B6DB-20420D425A54}"/>
                </a:ext>
              </a:extLst>
            </p:cNvPr>
            <p:cNvSpPr>
              <a:spLocks/>
            </p:cNvSpPr>
            <p:nvPr/>
          </p:nvSpPr>
          <p:spPr bwMode="auto">
            <a:xfrm>
              <a:off x="-6496272" y="260648"/>
              <a:ext cx="1169567" cy="242092"/>
            </a:xfrm>
            <a:custGeom>
              <a:avLst/>
              <a:gdLst/>
              <a:ahLst/>
              <a:cxnLst>
                <a:cxn ang="0">
                  <a:pos x="0" y="373"/>
                </a:cxn>
                <a:cxn ang="0">
                  <a:pos x="902" y="0"/>
                </a:cxn>
                <a:cxn ang="0">
                  <a:pos x="1802" y="373"/>
                </a:cxn>
                <a:cxn ang="0">
                  <a:pos x="0" y="373"/>
                </a:cxn>
              </a:cxnLst>
              <a:rect l="0" t="0" r="r" b="b"/>
              <a:pathLst>
                <a:path w="1802" h="373">
                  <a:moveTo>
                    <a:pt x="0" y="373"/>
                  </a:moveTo>
                  <a:lnTo>
                    <a:pt x="902" y="0"/>
                  </a:lnTo>
                  <a:lnTo>
                    <a:pt x="1802" y="373"/>
                  </a:lnTo>
                  <a:lnTo>
                    <a:pt x="0" y="3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179">
              <a:extLst>
                <a:ext uri="{FF2B5EF4-FFF2-40B4-BE49-F238E27FC236}">
                  <a16:creationId xmlns:a16="http://schemas.microsoft.com/office/drawing/2014/main" id="{B005D5E8-9248-4552-A82E-B751BE74E12D}"/>
                </a:ext>
              </a:extLst>
            </p:cNvPr>
            <p:cNvSpPr>
              <a:spLocks noChangeArrowheads="1"/>
            </p:cNvSpPr>
            <p:nvPr/>
          </p:nvSpPr>
          <p:spPr bwMode="auto">
            <a:xfrm>
              <a:off x="-6445647" y="526105"/>
              <a:ext cx="1068317" cy="5516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80">
              <a:extLst>
                <a:ext uri="{FF2B5EF4-FFF2-40B4-BE49-F238E27FC236}">
                  <a16:creationId xmlns:a16="http://schemas.microsoft.com/office/drawing/2014/main" id="{483EE361-10A0-419C-BAD5-97C9ED4F4D70}"/>
                </a:ext>
              </a:extLst>
            </p:cNvPr>
            <p:cNvSpPr>
              <a:spLocks noChangeArrowheads="1"/>
            </p:cNvSpPr>
            <p:nvPr/>
          </p:nvSpPr>
          <p:spPr bwMode="auto">
            <a:xfrm>
              <a:off x="-6457979" y="1188124"/>
              <a:ext cx="1092981" cy="519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81">
              <a:extLst>
                <a:ext uri="{FF2B5EF4-FFF2-40B4-BE49-F238E27FC236}">
                  <a16:creationId xmlns:a16="http://schemas.microsoft.com/office/drawing/2014/main" id="{5126F2D5-2FD5-40EA-8A8E-37C66B890B24}"/>
                </a:ext>
              </a:extLst>
            </p:cNvPr>
            <p:cNvSpPr>
              <a:spLocks noChangeArrowheads="1"/>
            </p:cNvSpPr>
            <p:nvPr/>
          </p:nvSpPr>
          <p:spPr bwMode="auto">
            <a:xfrm>
              <a:off x="-6482642" y="1228364"/>
              <a:ext cx="1142308" cy="610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Freeform 6">
            <a:extLst>
              <a:ext uri="{FF2B5EF4-FFF2-40B4-BE49-F238E27FC236}">
                <a16:creationId xmlns:a16="http://schemas.microsoft.com/office/drawing/2014/main" id="{889BB4C9-B9E2-49A2-8994-6BD524DE68DC}"/>
              </a:ext>
            </a:extLst>
          </p:cNvPr>
          <p:cNvSpPr>
            <a:spLocks noChangeAspect="1" noEditPoints="1"/>
          </p:cNvSpPr>
          <p:nvPr/>
        </p:nvSpPr>
        <p:spPr bwMode="auto">
          <a:xfrm>
            <a:off x="10116275" y="2056989"/>
            <a:ext cx="412076" cy="637248"/>
          </a:xfrm>
          <a:custGeom>
            <a:avLst/>
            <a:gdLst/>
            <a:ahLst/>
            <a:cxnLst>
              <a:cxn ang="0">
                <a:pos x="90" y="66"/>
              </a:cxn>
              <a:cxn ang="0">
                <a:pos x="22" y="14"/>
              </a:cxn>
              <a:cxn ang="0">
                <a:pos x="45" y="55"/>
              </a:cxn>
              <a:cxn ang="0">
                <a:pos x="12" y="55"/>
              </a:cxn>
              <a:cxn ang="0">
                <a:pos x="82" y="23"/>
              </a:cxn>
              <a:cxn ang="0">
                <a:pos x="81" y="38"/>
              </a:cxn>
              <a:cxn ang="0">
                <a:pos x="82" y="55"/>
              </a:cxn>
              <a:cxn ang="0">
                <a:pos x="95" y="14"/>
              </a:cxn>
              <a:cxn ang="0">
                <a:pos x="120" y="37"/>
              </a:cxn>
              <a:cxn ang="0">
                <a:pos x="115" y="55"/>
              </a:cxn>
              <a:cxn ang="0">
                <a:pos x="85" y="14"/>
              </a:cxn>
              <a:cxn ang="0">
                <a:pos x="157" y="44"/>
              </a:cxn>
              <a:cxn ang="0">
                <a:pos x="152" y="13"/>
              </a:cxn>
              <a:cxn ang="0">
                <a:pos x="151" y="21"/>
              </a:cxn>
              <a:cxn ang="0">
                <a:pos x="167" y="42"/>
              </a:cxn>
              <a:cxn ang="0">
                <a:pos x="139" y="52"/>
              </a:cxn>
              <a:cxn ang="0">
                <a:pos x="82" y="123"/>
              </a:cxn>
              <a:cxn ang="0">
                <a:pos x="103" y="161"/>
              </a:cxn>
              <a:cxn ang="0">
                <a:pos x="103" y="173"/>
              </a:cxn>
              <a:cxn ang="0">
                <a:pos x="97" y="210"/>
              </a:cxn>
              <a:cxn ang="0">
                <a:pos x="105" y="255"/>
              </a:cxn>
              <a:cxn ang="0">
                <a:pos x="26" y="103"/>
              </a:cxn>
              <a:cxn ang="0">
                <a:pos x="167" y="213"/>
              </a:cxn>
              <a:cxn ang="0">
                <a:pos x="143" y="197"/>
              </a:cxn>
              <a:cxn ang="0">
                <a:pos x="115" y="173"/>
              </a:cxn>
              <a:cxn ang="0">
                <a:pos x="37" y="114"/>
              </a:cxn>
              <a:cxn ang="0">
                <a:pos x="32" y="161"/>
              </a:cxn>
              <a:cxn ang="0">
                <a:pos x="15" y="161"/>
              </a:cxn>
              <a:cxn ang="0">
                <a:pos x="15" y="173"/>
              </a:cxn>
              <a:cxn ang="0">
                <a:pos x="37" y="220"/>
              </a:cxn>
              <a:cxn ang="0">
                <a:pos x="78" y="237"/>
              </a:cxn>
              <a:cxn ang="0">
                <a:pos x="45" y="173"/>
              </a:cxn>
              <a:cxn ang="0">
                <a:pos x="45" y="173"/>
              </a:cxn>
              <a:cxn ang="0">
                <a:pos x="64" y="161"/>
              </a:cxn>
              <a:cxn ang="0">
                <a:pos x="56" y="121"/>
              </a:cxn>
              <a:cxn ang="0">
                <a:pos x="110" y="123"/>
              </a:cxn>
              <a:cxn ang="0">
                <a:pos x="130" y="136"/>
              </a:cxn>
              <a:cxn ang="0">
                <a:pos x="134" y="161"/>
              </a:cxn>
              <a:cxn ang="0">
                <a:pos x="164" y="161"/>
              </a:cxn>
              <a:cxn ang="0">
                <a:pos x="136" y="118"/>
              </a:cxn>
              <a:cxn ang="0">
                <a:pos x="108" y="183"/>
              </a:cxn>
              <a:cxn ang="0">
                <a:pos x="128" y="283"/>
              </a:cxn>
              <a:cxn ang="0">
                <a:pos x="137" y="269"/>
              </a:cxn>
              <a:cxn ang="0">
                <a:pos x="148" y="271"/>
              </a:cxn>
              <a:cxn ang="0">
                <a:pos x="162" y="289"/>
              </a:cxn>
              <a:cxn ang="0">
                <a:pos x="174" y="303"/>
              </a:cxn>
              <a:cxn ang="0">
                <a:pos x="191" y="284"/>
              </a:cxn>
              <a:cxn ang="0">
                <a:pos x="178" y="267"/>
              </a:cxn>
              <a:cxn ang="0">
                <a:pos x="165" y="254"/>
              </a:cxn>
              <a:cxn ang="0">
                <a:pos x="189" y="238"/>
              </a:cxn>
              <a:cxn ang="0">
                <a:pos x="176" y="229"/>
              </a:cxn>
              <a:cxn ang="0">
                <a:pos x="162" y="220"/>
              </a:cxn>
              <a:cxn ang="0">
                <a:pos x="148" y="211"/>
              </a:cxn>
              <a:cxn ang="0">
                <a:pos x="135" y="201"/>
              </a:cxn>
              <a:cxn ang="0">
                <a:pos x="121" y="192"/>
              </a:cxn>
              <a:cxn ang="0">
                <a:pos x="108" y="183"/>
              </a:cxn>
            </a:cxnLst>
            <a:rect l="0" t="0" r="r" b="b"/>
            <a:pathLst>
              <a:path w="196" h="303">
                <a:moveTo>
                  <a:pt x="0" y="0"/>
                </a:moveTo>
                <a:cubicBezTo>
                  <a:pt x="179" y="0"/>
                  <a:pt x="179" y="0"/>
                  <a:pt x="179" y="0"/>
                </a:cubicBezTo>
                <a:cubicBezTo>
                  <a:pt x="179" y="122"/>
                  <a:pt x="179" y="122"/>
                  <a:pt x="179" y="122"/>
                </a:cubicBezTo>
                <a:cubicBezTo>
                  <a:pt x="163" y="89"/>
                  <a:pt x="129" y="66"/>
                  <a:pt x="90" y="66"/>
                </a:cubicBezTo>
                <a:cubicBezTo>
                  <a:pt x="50" y="66"/>
                  <a:pt x="16" y="89"/>
                  <a:pt x="0" y="122"/>
                </a:cubicBezTo>
                <a:cubicBezTo>
                  <a:pt x="0" y="0"/>
                  <a:pt x="0" y="0"/>
                  <a:pt x="0" y="0"/>
                </a:cubicBezTo>
                <a:close/>
                <a:moveTo>
                  <a:pt x="12" y="14"/>
                </a:moveTo>
                <a:cubicBezTo>
                  <a:pt x="22" y="14"/>
                  <a:pt x="22" y="14"/>
                  <a:pt x="22" y="14"/>
                </a:cubicBezTo>
                <a:cubicBezTo>
                  <a:pt x="35" y="37"/>
                  <a:pt x="35" y="37"/>
                  <a:pt x="35" y="37"/>
                </a:cubicBezTo>
                <a:cubicBezTo>
                  <a:pt x="35" y="14"/>
                  <a:pt x="35" y="14"/>
                  <a:pt x="35" y="14"/>
                </a:cubicBezTo>
                <a:cubicBezTo>
                  <a:pt x="45" y="14"/>
                  <a:pt x="45" y="14"/>
                  <a:pt x="45" y="14"/>
                </a:cubicBezTo>
                <a:cubicBezTo>
                  <a:pt x="45" y="55"/>
                  <a:pt x="45" y="55"/>
                  <a:pt x="45" y="55"/>
                </a:cubicBezTo>
                <a:cubicBezTo>
                  <a:pt x="35" y="55"/>
                  <a:pt x="35" y="55"/>
                  <a:pt x="35" y="55"/>
                </a:cubicBezTo>
                <a:cubicBezTo>
                  <a:pt x="22" y="32"/>
                  <a:pt x="22" y="32"/>
                  <a:pt x="22" y="32"/>
                </a:cubicBezTo>
                <a:cubicBezTo>
                  <a:pt x="22" y="55"/>
                  <a:pt x="22" y="55"/>
                  <a:pt x="22" y="55"/>
                </a:cubicBezTo>
                <a:cubicBezTo>
                  <a:pt x="12" y="55"/>
                  <a:pt x="12" y="55"/>
                  <a:pt x="12" y="55"/>
                </a:cubicBezTo>
                <a:cubicBezTo>
                  <a:pt x="12" y="14"/>
                  <a:pt x="12" y="14"/>
                  <a:pt x="12" y="14"/>
                </a:cubicBezTo>
                <a:close/>
                <a:moveTo>
                  <a:pt x="53" y="14"/>
                </a:moveTo>
                <a:cubicBezTo>
                  <a:pt x="82" y="14"/>
                  <a:pt x="82" y="14"/>
                  <a:pt x="82" y="14"/>
                </a:cubicBezTo>
                <a:cubicBezTo>
                  <a:pt x="82" y="23"/>
                  <a:pt x="82" y="23"/>
                  <a:pt x="82" y="23"/>
                </a:cubicBezTo>
                <a:cubicBezTo>
                  <a:pt x="64" y="23"/>
                  <a:pt x="64" y="23"/>
                  <a:pt x="64" y="23"/>
                </a:cubicBezTo>
                <a:cubicBezTo>
                  <a:pt x="64" y="29"/>
                  <a:pt x="64" y="29"/>
                  <a:pt x="64" y="29"/>
                </a:cubicBezTo>
                <a:cubicBezTo>
                  <a:pt x="81" y="29"/>
                  <a:pt x="81" y="29"/>
                  <a:pt x="81" y="29"/>
                </a:cubicBezTo>
                <a:cubicBezTo>
                  <a:pt x="81" y="38"/>
                  <a:pt x="81" y="38"/>
                  <a:pt x="81" y="38"/>
                </a:cubicBezTo>
                <a:cubicBezTo>
                  <a:pt x="64" y="38"/>
                  <a:pt x="64" y="38"/>
                  <a:pt x="64" y="38"/>
                </a:cubicBezTo>
                <a:cubicBezTo>
                  <a:pt x="64" y="46"/>
                  <a:pt x="64" y="46"/>
                  <a:pt x="64" y="46"/>
                </a:cubicBezTo>
                <a:cubicBezTo>
                  <a:pt x="82" y="46"/>
                  <a:pt x="82" y="46"/>
                  <a:pt x="82" y="46"/>
                </a:cubicBezTo>
                <a:cubicBezTo>
                  <a:pt x="82" y="55"/>
                  <a:pt x="82" y="55"/>
                  <a:pt x="82" y="55"/>
                </a:cubicBezTo>
                <a:cubicBezTo>
                  <a:pt x="53" y="55"/>
                  <a:pt x="53" y="55"/>
                  <a:pt x="53" y="55"/>
                </a:cubicBezTo>
                <a:cubicBezTo>
                  <a:pt x="53" y="14"/>
                  <a:pt x="53" y="14"/>
                  <a:pt x="53" y="14"/>
                </a:cubicBezTo>
                <a:close/>
                <a:moveTo>
                  <a:pt x="85" y="14"/>
                </a:moveTo>
                <a:cubicBezTo>
                  <a:pt x="95" y="14"/>
                  <a:pt x="95" y="14"/>
                  <a:pt x="95" y="14"/>
                </a:cubicBezTo>
                <a:cubicBezTo>
                  <a:pt x="99" y="37"/>
                  <a:pt x="99" y="37"/>
                  <a:pt x="99" y="37"/>
                </a:cubicBezTo>
                <a:cubicBezTo>
                  <a:pt x="104" y="14"/>
                  <a:pt x="104" y="14"/>
                  <a:pt x="104" y="14"/>
                </a:cubicBezTo>
                <a:cubicBezTo>
                  <a:pt x="114" y="14"/>
                  <a:pt x="114" y="14"/>
                  <a:pt x="114" y="14"/>
                </a:cubicBezTo>
                <a:cubicBezTo>
                  <a:pt x="120" y="37"/>
                  <a:pt x="120" y="37"/>
                  <a:pt x="120" y="37"/>
                </a:cubicBezTo>
                <a:cubicBezTo>
                  <a:pt x="124" y="14"/>
                  <a:pt x="124" y="14"/>
                  <a:pt x="124" y="14"/>
                </a:cubicBezTo>
                <a:cubicBezTo>
                  <a:pt x="134" y="14"/>
                  <a:pt x="134" y="14"/>
                  <a:pt x="134" y="14"/>
                </a:cubicBezTo>
                <a:cubicBezTo>
                  <a:pt x="126" y="55"/>
                  <a:pt x="126" y="55"/>
                  <a:pt x="126" y="55"/>
                </a:cubicBezTo>
                <a:cubicBezTo>
                  <a:pt x="115" y="55"/>
                  <a:pt x="115" y="55"/>
                  <a:pt x="115" y="55"/>
                </a:cubicBezTo>
                <a:cubicBezTo>
                  <a:pt x="109" y="29"/>
                  <a:pt x="109" y="29"/>
                  <a:pt x="109" y="29"/>
                </a:cubicBezTo>
                <a:cubicBezTo>
                  <a:pt x="103" y="55"/>
                  <a:pt x="103" y="55"/>
                  <a:pt x="103" y="55"/>
                </a:cubicBezTo>
                <a:cubicBezTo>
                  <a:pt x="92" y="55"/>
                  <a:pt x="92" y="55"/>
                  <a:pt x="92" y="55"/>
                </a:cubicBezTo>
                <a:cubicBezTo>
                  <a:pt x="85" y="14"/>
                  <a:pt x="85" y="14"/>
                  <a:pt x="85" y="14"/>
                </a:cubicBezTo>
                <a:close/>
                <a:moveTo>
                  <a:pt x="136" y="42"/>
                </a:moveTo>
                <a:cubicBezTo>
                  <a:pt x="146" y="41"/>
                  <a:pt x="146" y="41"/>
                  <a:pt x="146" y="41"/>
                </a:cubicBezTo>
                <a:cubicBezTo>
                  <a:pt x="146" y="45"/>
                  <a:pt x="148" y="48"/>
                  <a:pt x="152" y="48"/>
                </a:cubicBezTo>
                <a:cubicBezTo>
                  <a:pt x="155" y="48"/>
                  <a:pt x="157" y="46"/>
                  <a:pt x="157" y="44"/>
                </a:cubicBezTo>
                <a:cubicBezTo>
                  <a:pt x="157" y="40"/>
                  <a:pt x="153" y="39"/>
                  <a:pt x="150" y="38"/>
                </a:cubicBezTo>
                <a:cubicBezTo>
                  <a:pt x="145" y="37"/>
                  <a:pt x="142" y="35"/>
                  <a:pt x="140" y="33"/>
                </a:cubicBezTo>
                <a:cubicBezTo>
                  <a:pt x="135" y="28"/>
                  <a:pt x="136" y="18"/>
                  <a:pt x="143" y="15"/>
                </a:cubicBezTo>
                <a:cubicBezTo>
                  <a:pt x="145" y="13"/>
                  <a:pt x="148" y="13"/>
                  <a:pt x="152" y="13"/>
                </a:cubicBezTo>
                <a:cubicBezTo>
                  <a:pt x="156" y="13"/>
                  <a:pt x="160" y="14"/>
                  <a:pt x="162" y="16"/>
                </a:cubicBezTo>
                <a:cubicBezTo>
                  <a:pt x="164" y="18"/>
                  <a:pt x="166" y="21"/>
                  <a:pt x="166" y="25"/>
                </a:cubicBezTo>
                <a:cubicBezTo>
                  <a:pt x="156" y="26"/>
                  <a:pt x="156" y="26"/>
                  <a:pt x="156" y="26"/>
                </a:cubicBezTo>
                <a:cubicBezTo>
                  <a:pt x="156" y="23"/>
                  <a:pt x="154" y="21"/>
                  <a:pt x="151" y="21"/>
                </a:cubicBezTo>
                <a:cubicBezTo>
                  <a:pt x="149" y="21"/>
                  <a:pt x="147" y="22"/>
                  <a:pt x="147" y="24"/>
                </a:cubicBezTo>
                <a:cubicBezTo>
                  <a:pt x="147" y="26"/>
                  <a:pt x="150" y="27"/>
                  <a:pt x="151" y="27"/>
                </a:cubicBezTo>
                <a:cubicBezTo>
                  <a:pt x="156" y="29"/>
                  <a:pt x="160" y="30"/>
                  <a:pt x="162" y="31"/>
                </a:cubicBezTo>
                <a:cubicBezTo>
                  <a:pt x="166" y="33"/>
                  <a:pt x="167" y="37"/>
                  <a:pt x="167" y="42"/>
                </a:cubicBezTo>
                <a:cubicBezTo>
                  <a:pt x="167" y="45"/>
                  <a:pt x="167" y="47"/>
                  <a:pt x="166" y="49"/>
                </a:cubicBezTo>
                <a:cubicBezTo>
                  <a:pt x="164" y="52"/>
                  <a:pt x="163" y="53"/>
                  <a:pt x="160" y="54"/>
                </a:cubicBezTo>
                <a:cubicBezTo>
                  <a:pt x="158" y="56"/>
                  <a:pt x="155" y="56"/>
                  <a:pt x="152" y="56"/>
                </a:cubicBezTo>
                <a:cubicBezTo>
                  <a:pt x="146" y="56"/>
                  <a:pt x="142" y="55"/>
                  <a:pt x="139" y="52"/>
                </a:cubicBezTo>
                <a:cubicBezTo>
                  <a:pt x="137" y="49"/>
                  <a:pt x="136" y="46"/>
                  <a:pt x="136" y="42"/>
                </a:cubicBezTo>
                <a:close/>
                <a:moveTo>
                  <a:pt x="97" y="123"/>
                </a:moveTo>
                <a:cubicBezTo>
                  <a:pt x="95" y="115"/>
                  <a:pt x="93" y="108"/>
                  <a:pt x="90" y="100"/>
                </a:cubicBezTo>
                <a:cubicBezTo>
                  <a:pt x="87" y="108"/>
                  <a:pt x="84" y="115"/>
                  <a:pt x="82" y="123"/>
                </a:cubicBezTo>
                <a:cubicBezTo>
                  <a:pt x="87" y="124"/>
                  <a:pt x="92" y="124"/>
                  <a:pt x="97" y="123"/>
                </a:cubicBezTo>
                <a:close/>
                <a:moveTo>
                  <a:pt x="79" y="136"/>
                </a:moveTo>
                <a:cubicBezTo>
                  <a:pt x="78" y="144"/>
                  <a:pt x="77" y="152"/>
                  <a:pt x="77" y="161"/>
                </a:cubicBezTo>
                <a:cubicBezTo>
                  <a:pt x="103" y="161"/>
                  <a:pt x="103" y="161"/>
                  <a:pt x="103" y="161"/>
                </a:cubicBezTo>
                <a:cubicBezTo>
                  <a:pt x="102" y="152"/>
                  <a:pt x="101" y="144"/>
                  <a:pt x="100" y="136"/>
                </a:cubicBezTo>
                <a:cubicBezTo>
                  <a:pt x="93" y="136"/>
                  <a:pt x="86" y="136"/>
                  <a:pt x="79" y="136"/>
                </a:cubicBezTo>
                <a:close/>
                <a:moveTo>
                  <a:pt x="102" y="176"/>
                </a:moveTo>
                <a:cubicBezTo>
                  <a:pt x="102" y="175"/>
                  <a:pt x="103" y="174"/>
                  <a:pt x="103" y="173"/>
                </a:cubicBezTo>
                <a:cubicBezTo>
                  <a:pt x="77" y="173"/>
                  <a:pt x="77" y="173"/>
                  <a:pt x="77" y="173"/>
                </a:cubicBezTo>
                <a:cubicBezTo>
                  <a:pt x="77" y="182"/>
                  <a:pt x="78" y="190"/>
                  <a:pt x="80" y="198"/>
                </a:cubicBezTo>
                <a:cubicBezTo>
                  <a:pt x="84" y="198"/>
                  <a:pt x="89" y="198"/>
                  <a:pt x="94" y="198"/>
                </a:cubicBezTo>
                <a:cubicBezTo>
                  <a:pt x="97" y="210"/>
                  <a:pt x="97" y="210"/>
                  <a:pt x="97" y="210"/>
                </a:cubicBezTo>
                <a:cubicBezTo>
                  <a:pt x="92" y="210"/>
                  <a:pt x="87" y="210"/>
                  <a:pt x="82" y="210"/>
                </a:cubicBezTo>
                <a:cubicBezTo>
                  <a:pt x="84" y="218"/>
                  <a:pt x="87" y="226"/>
                  <a:pt x="90" y="233"/>
                </a:cubicBezTo>
                <a:cubicBezTo>
                  <a:pt x="92" y="226"/>
                  <a:pt x="95" y="218"/>
                  <a:pt x="97" y="211"/>
                </a:cubicBezTo>
                <a:cubicBezTo>
                  <a:pt x="100" y="226"/>
                  <a:pt x="103" y="240"/>
                  <a:pt x="105" y="255"/>
                </a:cubicBezTo>
                <a:cubicBezTo>
                  <a:pt x="100" y="256"/>
                  <a:pt x="95" y="257"/>
                  <a:pt x="90" y="257"/>
                </a:cubicBezTo>
                <a:cubicBezTo>
                  <a:pt x="66" y="257"/>
                  <a:pt x="43" y="247"/>
                  <a:pt x="26" y="230"/>
                </a:cubicBezTo>
                <a:cubicBezTo>
                  <a:pt x="9" y="214"/>
                  <a:pt x="0" y="191"/>
                  <a:pt x="0" y="167"/>
                </a:cubicBezTo>
                <a:cubicBezTo>
                  <a:pt x="0" y="143"/>
                  <a:pt x="9" y="120"/>
                  <a:pt x="26" y="103"/>
                </a:cubicBezTo>
                <a:cubicBezTo>
                  <a:pt x="43" y="87"/>
                  <a:pt x="66" y="77"/>
                  <a:pt x="90" y="77"/>
                </a:cubicBezTo>
                <a:cubicBezTo>
                  <a:pt x="113" y="77"/>
                  <a:pt x="136" y="87"/>
                  <a:pt x="153" y="103"/>
                </a:cubicBezTo>
                <a:cubicBezTo>
                  <a:pt x="170" y="120"/>
                  <a:pt x="179" y="143"/>
                  <a:pt x="179" y="167"/>
                </a:cubicBezTo>
                <a:cubicBezTo>
                  <a:pt x="179" y="184"/>
                  <a:pt x="175" y="198"/>
                  <a:pt x="167" y="213"/>
                </a:cubicBezTo>
                <a:cubicBezTo>
                  <a:pt x="154" y="204"/>
                  <a:pt x="154" y="204"/>
                  <a:pt x="154" y="204"/>
                </a:cubicBezTo>
                <a:cubicBezTo>
                  <a:pt x="160" y="195"/>
                  <a:pt x="163" y="184"/>
                  <a:pt x="164" y="173"/>
                </a:cubicBezTo>
                <a:cubicBezTo>
                  <a:pt x="147" y="173"/>
                  <a:pt x="147" y="173"/>
                  <a:pt x="147" y="173"/>
                </a:cubicBezTo>
                <a:cubicBezTo>
                  <a:pt x="147" y="181"/>
                  <a:pt x="145" y="189"/>
                  <a:pt x="143" y="197"/>
                </a:cubicBezTo>
                <a:cubicBezTo>
                  <a:pt x="132" y="189"/>
                  <a:pt x="132" y="189"/>
                  <a:pt x="132" y="189"/>
                </a:cubicBezTo>
                <a:cubicBezTo>
                  <a:pt x="133" y="187"/>
                  <a:pt x="133" y="187"/>
                  <a:pt x="133" y="187"/>
                </a:cubicBezTo>
                <a:cubicBezTo>
                  <a:pt x="134" y="183"/>
                  <a:pt x="134" y="178"/>
                  <a:pt x="135" y="173"/>
                </a:cubicBezTo>
                <a:cubicBezTo>
                  <a:pt x="115" y="173"/>
                  <a:pt x="115" y="173"/>
                  <a:pt x="115" y="173"/>
                </a:cubicBezTo>
                <a:cubicBezTo>
                  <a:pt x="115" y="176"/>
                  <a:pt x="115" y="176"/>
                  <a:pt x="115" y="176"/>
                </a:cubicBezTo>
                <a:cubicBezTo>
                  <a:pt x="102" y="176"/>
                  <a:pt x="102" y="176"/>
                  <a:pt x="102" y="176"/>
                </a:cubicBezTo>
                <a:close/>
                <a:moveTo>
                  <a:pt x="54" y="101"/>
                </a:moveTo>
                <a:cubicBezTo>
                  <a:pt x="48" y="104"/>
                  <a:pt x="42" y="109"/>
                  <a:pt x="37" y="114"/>
                </a:cubicBezTo>
                <a:cubicBezTo>
                  <a:pt x="36" y="115"/>
                  <a:pt x="35" y="116"/>
                  <a:pt x="35" y="116"/>
                </a:cubicBezTo>
                <a:cubicBezTo>
                  <a:pt x="38" y="117"/>
                  <a:pt x="40" y="118"/>
                  <a:pt x="43" y="118"/>
                </a:cubicBezTo>
                <a:cubicBezTo>
                  <a:pt x="46" y="112"/>
                  <a:pt x="50" y="106"/>
                  <a:pt x="54" y="101"/>
                </a:cubicBezTo>
                <a:close/>
                <a:moveTo>
                  <a:pt x="32" y="161"/>
                </a:moveTo>
                <a:cubicBezTo>
                  <a:pt x="33" y="151"/>
                  <a:pt x="35" y="141"/>
                  <a:pt x="38" y="132"/>
                </a:cubicBezTo>
                <a:cubicBezTo>
                  <a:pt x="38" y="131"/>
                  <a:pt x="38" y="131"/>
                  <a:pt x="38" y="130"/>
                </a:cubicBezTo>
                <a:cubicBezTo>
                  <a:pt x="34" y="129"/>
                  <a:pt x="30" y="128"/>
                  <a:pt x="27" y="127"/>
                </a:cubicBezTo>
                <a:cubicBezTo>
                  <a:pt x="20" y="137"/>
                  <a:pt x="16" y="149"/>
                  <a:pt x="15" y="161"/>
                </a:cubicBezTo>
                <a:cubicBezTo>
                  <a:pt x="32" y="161"/>
                  <a:pt x="32" y="161"/>
                  <a:pt x="32" y="161"/>
                </a:cubicBezTo>
                <a:close/>
                <a:moveTo>
                  <a:pt x="38" y="204"/>
                </a:moveTo>
                <a:cubicBezTo>
                  <a:pt x="35" y="194"/>
                  <a:pt x="33" y="184"/>
                  <a:pt x="32" y="173"/>
                </a:cubicBezTo>
                <a:cubicBezTo>
                  <a:pt x="15" y="173"/>
                  <a:pt x="15" y="173"/>
                  <a:pt x="15" y="173"/>
                </a:cubicBezTo>
                <a:cubicBezTo>
                  <a:pt x="16" y="185"/>
                  <a:pt x="20" y="197"/>
                  <a:pt x="27" y="207"/>
                </a:cubicBezTo>
                <a:cubicBezTo>
                  <a:pt x="30" y="206"/>
                  <a:pt x="34" y="205"/>
                  <a:pt x="38" y="204"/>
                </a:cubicBezTo>
                <a:close/>
                <a:moveTo>
                  <a:pt x="35" y="218"/>
                </a:moveTo>
                <a:cubicBezTo>
                  <a:pt x="35" y="218"/>
                  <a:pt x="36" y="219"/>
                  <a:pt x="37" y="220"/>
                </a:cubicBezTo>
                <a:cubicBezTo>
                  <a:pt x="42" y="225"/>
                  <a:pt x="48" y="229"/>
                  <a:pt x="54" y="233"/>
                </a:cubicBezTo>
                <a:cubicBezTo>
                  <a:pt x="50" y="228"/>
                  <a:pt x="46" y="222"/>
                  <a:pt x="43" y="216"/>
                </a:cubicBezTo>
                <a:cubicBezTo>
                  <a:pt x="40" y="216"/>
                  <a:pt x="37" y="217"/>
                  <a:pt x="35" y="218"/>
                </a:cubicBezTo>
                <a:close/>
                <a:moveTo>
                  <a:pt x="78" y="237"/>
                </a:moveTo>
                <a:cubicBezTo>
                  <a:pt x="74" y="228"/>
                  <a:pt x="72" y="220"/>
                  <a:pt x="70" y="211"/>
                </a:cubicBezTo>
                <a:cubicBezTo>
                  <a:pt x="65" y="212"/>
                  <a:pt x="60" y="212"/>
                  <a:pt x="56" y="213"/>
                </a:cubicBezTo>
                <a:cubicBezTo>
                  <a:pt x="61" y="223"/>
                  <a:pt x="68" y="231"/>
                  <a:pt x="78" y="237"/>
                </a:cubicBezTo>
                <a:close/>
                <a:moveTo>
                  <a:pt x="45" y="173"/>
                </a:moveTo>
                <a:cubicBezTo>
                  <a:pt x="45" y="183"/>
                  <a:pt x="47" y="192"/>
                  <a:pt x="50" y="201"/>
                </a:cubicBezTo>
                <a:cubicBezTo>
                  <a:pt x="56" y="200"/>
                  <a:pt x="61" y="200"/>
                  <a:pt x="67" y="199"/>
                </a:cubicBezTo>
                <a:cubicBezTo>
                  <a:pt x="66" y="190"/>
                  <a:pt x="65" y="182"/>
                  <a:pt x="64" y="173"/>
                </a:cubicBezTo>
                <a:cubicBezTo>
                  <a:pt x="45" y="173"/>
                  <a:pt x="45" y="173"/>
                  <a:pt x="45" y="173"/>
                </a:cubicBezTo>
                <a:close/>
                <a:moveTo>
                  <a:pt x="51" y="132"/>
                </a:moveTo>
                <a:cubicBezTo>
                  <a:pt x="50" y="134"/>
                  <a:pt x="50" y="135"/>
                  <a:pt x="49" y="136"/>
                </a:cubicBezTo>
                <a:cubicBezTo>
                  <a:pt x="47" y="144"/>
                  <a:pt x="45" y="152"/>
                  <a:pt x="45" y="161"/>
                </a:cubicBezTo>
                <a:cubicBezTo>
                  <a:pt x="64" y="161"/>
                  <a:pt x="64" y="161"/>
                  <a:pt x="64" y="161"/>
                </a:cubicBezTo>
                <a:cubicBezTo>
                  <a:pt x="64" y="152"/>
                  <a:pt x="65" y="143"/>
                  <a:pt x="67" y="135"/>
                </a:cubicBezTo>
                <a:cubicBezTo>
                  <a:pt x="61" y="134"/>
                  <a:pt x="56" y="133"/>
                  <a:pt x="51" y="132"/>
                </a:cubicBezTo>
                <a:close/>
                <a:moveTo>
                  <a:pt x="77" y="97"/>
                </a:moveTo>
                <a:cubicBezTo>
                  <a:pt x="68" y="103"/>
                  <a:pt x="61" y="111"/>
                  <a:pt x="56" y="121"/>
                </a:cubicBezTo>
                <a:cubicBezTo>
                  <a:pt x="60" y="122"/>
                  <a:pt x="65" y="122"/>
                  <a:pt x="69" y="123"/>
                </a:cubicBezTo>
                <a:cubicBezTo>
                  <a:pt x="71" y="114"/>
                  <a:pt x="74" y="105"/>
                  <a:pt x="77" y="97"/>
                </a:cubicBezTo>
                <a:close/>
                <a:moveTo>
                  <a:pt x="102" y="97"/>
                </a:moveTo>
                <a:cubicBezTo>
                  <a:pt x="105" y="105"/>
                  <a:pt x="108" y="114"/>
                  <a:pt x="110" y="123"/>
                </a:cubicBezTo>
                <a:cubicBezTo>
                  <a:pt x="114" y="122"/>
                  <a:pt x="119" y="121"/>
                  <a:pt x="123" y="121"/>
                </a:cubicBezTo>
                <a:cubicBezTo>
                  <a:pt x="118" y="111"/>
                  <a:pt x="111" y="103"/>
                  <a:pt x="102" y="97"/>
                </a:cubicBezTo>
                <a:close/>
                <a:moveTo>
                  <a:pt x="134" y="161"/>
                </a:moveTo>
                <a:cubicBezTo>
                  <a:pt x="134" y="152"/>
                  <a:pt x="132" y="144"/>
                  <a:pt x="130" y="136"/>
                </a:cubicBezTo>
                <a:cubicBezTo>
                  <a:pt x="129" y="135"/>
                  <a:pt x="129" y="134"/>
                  <a:pt x="129" y="132"/>
                </a:cubicBezTo>
                <a:cubicBezTo>
                  <a:pt x="123" y="133"/>
                  <a:pt x="118" y="134"/>
                  <a:pt x="112" y="135"/>
                </a:cubicBezTo>
                <a:cubicBezTo>
                  <a:pt x="114" y="143"/>
                  <a:pt x="115" y="152"/>
                  <a:pt x="115" y="161"/>
                </a:cubicBezTo>
                <a:cubicBezTo>
                  <a:pt x="134" y="161"/>
                  <a:pt x="134" y="161"/>
                  <a:pt x="134" y="161"/>
                </a:cubicBezTo>
                <a:close/>
                <a:moveTo>
                  <a:pt x="141" y="130"/>
                </a:moveTo>
                <a:cubicBezTo>
                  <a:pt x="141" y="131"/>
                  <a:pt x="141" y="131"/>
                  <a:pt x="142" y="132"/>
                </a:cubicBezTo>
                <a:cubicBezTo>
                  <a:pt x="145" y="141"/>
                  <a:pt x="146" y="151"/>
                  <a:pt x="147" y="161"/>
                </a:cubicBezTo>
                <a:cubicBezTo>
                  <a:pt x="164" y="161"/>
                  <a:pt x="164" y="161"/>
                  <a:pt x="164" y="161"/>
                </a:cubicBezTo>
                <a:cubicBezTo>
                  <a:pt x="163" y="149"/>
                  <a:pt x="159" y="137"/>
                  <a:pt x="153" y="127"/>
                </a:cubicBezTo>
                <a:cubicBezTo>
                  <a:pt x="149" y="128"/>
                  <a:pt x="145" y="129"/>
                  <a:pt x="141" y="130"/>
                </a:cubicBezTo>
                <a:close/>
                <a:moveTo>
                  <a:pt x="125" y="101"/>
                </a:moveTo>
                <a:cubicBezTo>
                  <a:pt x="129" y="106"/>
                  <a:pt x="133" y="112"/>
                  <a:pt x="136" y="118"/>
                </a:cubicBezTo>
                <a:cubicBezTo>
                  <a:pt x="139" y="118"/>
                  <a:pt x="142" y="117"/>
                  <a:pt x="144" y="116"/>
                </a:cubicBezTo>
                <a:cubicBezTo>
                  <a:pt x="144" y="115"/>
                  <a:pt x="143" y="115"/>
                  <a:pt x="142" y="114"/>
                </a:cubicBezTo>
                <a:cubicBezTo>
                  <a:pt x="137" y="109"/>
                  <a:pt x="131" y="104"/>
                  <a:pt x="125" y="101"/>
                </a:cubicBezTo>
                <a:close/>
                <a:moveTo>
                  <a:pt x="108" y="183"/>
                </a:moveTo>
                <a:cubicBezTo>
                  <a:pt x="102" y="184"/>
                  <a:pt x="102" y="184"/>
                  <a:pt x="102" y="184"/>
                </a:cubicBezTo>
                <a:cubicBezTo>
                  <a:pt x="123" y="289"/>
                  <a:pt x="123" y="289"/>
                  <a:pt x="123" y="289"/>
                </a:cubicBezTo>
                <a:cubicBezTo>
                  <a:pt x="129" y="288"/>
                  <a:pt x="129" y="288"/>
                  <a:pt x="129" y="288"/>
                </a:cubicBezTo>
                <a:cubicBezTo>
                  <a:pt x="128" y="283"/>
                  <a:pt x="128" y="283"/>
                  <a:pt x="128" y="283"/>
                </a:cubicBezTo>
                <a:cubicBezTo>
                  <a:pt x="133" y="282"/>
                  <a:pt x="133" y="282"/>
                  <a:pt x="133" y="282"/>
                </a:cubicBezTo>
                <a:cubicBezTo>
                  <a:pt x="132" y="276"/>
                  <a:pt x="132" y="276"/>
                  <a:pt x="132" y="276"/>
                </a:cubicBezTo>
                <a:cubicBezTo>
                  <a:pt x="138" y="275"/>
                  <a:pt x="138" y="275"/>
                  <a:pt x="138" y="275"/>
                </a:cubicBezTo>
                <a:cubicBezTo>
                  <a:pt x="137" y="269"/>
                  <a:pt x="137" y="269"/>
                  <a:pt x="137" y="269"/>
                </a:cubicBezTo>
                <a:cubicBezTo>
                  <a:pt x="142" y="268"/>
                  <a:pt x="142" y="268"/>
                  <a:pt x="142" y="268"/>
                </a:cubicBezTo>
                <a:cubicBezTo>
                  <a:pt x="141" y="263"/>
                  <a:pt x="141" y="263"/>
                  <a:pt x="141" y="263"/>
                </a:cubicBezTo>
                <a:cubicBezTo>
                  <a:pt x="147" y="262"/>
                  <a:pt x="147" y="262"/>
                  <a:pt x="147" y="262"/>
                </a:cubicBezTo>
                <a:cubicBezTo>
                  <a:pt x="148" y="271"/>
                  <a:pt x="148" y="271"/>
                  <a:pt x="148" y="271"/>
                </a:cubicBezTo>
                <a:cubicBezTo>
                  <a:pt x="153" y="270"/>
                  <a:pt x="153" y="270"/>
                  <a:pt x="153" y="270"/>
                </a:cubicBezTo>
                <a:cubicBezTo>
                  <a:pt x="155" y="280"/>
                  <a:pt x="155" y="280"/>
                  <a:pt x="155" y="280"/>
                </a:cubicBezTo>
                <a:cubicBezTo>
                  <a:pt x="160" y="279"/>
                  <a:pt x="160" y="279"/>
                  <a:pt x="160" y="279"/>
                </a:cubicBezTo>
                <a:cubicBezTo>
                  <a:pt x="162" y="289"/>
                  <a:pt x="162" y="289"/>
                  <a:pt x="162" y="289"/>
                </a:cubicBezTo>
                <a:cubicBezTo>
                  <a:pt x="167" y="288"/>
                  <a:pt x="167" y="288"/>
                  <a:pt x="167" y="288"/>
                </a:cubicBezTo>
                <a:cubicBezTo>
                  <a:pt x="169" y="298"/>
                  <a:pt x="169" y="298"/>
                  <a:pt x="169" y="298"/>
                </a:cubicBezTo>
                <a:cubicBezTo>
                  <a:pt x="173" y="297"/>
                  <a:pt x="173" y="297"/>
                  <a:pt x="173" y="297"/>
                </a:cubicBezTo>
                <a:cubicBezTo>
                  <a:pt x="174" y="303"/>
                  <a:pt x="174" y="303"/>
                  <a:pt x="174" y="303"/>
                </a:cubicBezTo>
                <a:cubicBezTo>
                  <a:pt x="190" y="300"/>
                  <a:pt x="190" y="300"/>
                  <a:pt x="190" y="300"/>
                </a:cubicBezTo>
                <a:cubicBezTo>
                  <a:pt x="189" y="295"/>
                  <a:pt x="189" y="295"/>
                  <a:pt x="189" y="295"/>
                </a:cubicBezTo>
                <a:cubicBezTo>
                  <a:pt x="193" y="294"/>
                  <a:pt x="193" y="294"/>
                  <a:pt x="193" y="294"/>
                </a:cubicBezTo>
                <a:cubicBezTo>
                  <a:pt x="191" y="284"/>
                  <a:pt x="191" y="284"/>
                  <a:pt x="191" y="284"/>
                </a:cubicBezTo>
                <a:cubicBezTo>
                  <a:pt x="186" y="285"/>
                  <a:pt x="186" y="285"/>
                  <a:pt x="186" y="285"/>
                </a:cubicBezTo>
                <a:cubicBezTo>
                  <a:pt x="184" y="276"/>
                  <a:pt x="184" y="276"/>
                  <a:pt x="184" y="276"/>
                </a:cubicBezTo>
                <a:cubicBezTo>
                  <a:pt x="179" y="276"/>
                  <a:pt x="179" y="276"/>
                  <a:pt x="179" y="276"/>
                </a:cubicBezTo>
                <a:cubicBezTo>
                  <a:pt x="178" y="267"/>
                  <a:pt x="178" y="267"/>
                  <a:pt x="178" y="267"/>
                </a:cubicBezTo>
                <a:cubicBezTo>
                  <a:pt x="173" y="268"/>
                  <a:pt x="173" y="268"/>
                  <a:pt x="173" y="268"/>
                </a:cubicBezTo>
                <a:cubicBezTo>
                  <a:pt x="171" y="258"/>
                  <a:pt x="171" y="258"/>
                  <a:pt x="171" y="258"/>
                </a:cubicBezTo>
                <a:cubicBezTo>
                  <a:pt x="166" y="259"/>
                  <a:pt x="166" y="259"/>
                  <a:pt x="166" y="259"/>
                </a:cubicBezTo>
                <a:cubicBezTo>
                  <a:pt x="165" y="254"/>
                  <a:pt x="165" y="254"/>
                  <a:pt x="165" y="254"/>
                </a:cubicBezTo>
                <a:cubicBezTo>
                  <a:pt x="196" y="247"/>
                  <a:pt x="196" y="247"/>
                  <a:pt x="196" y="247"/>
                </a:cubicBezTo>
                <a:cubicBezTo>
                  <a:pt x="195" y="243"/>
                  <a:pt x="195" y="243"/>
                  <a:pt x="195" y="243"/>
                </a:cubicBezTo>
                <a:cubicBezTo>
                  <a:pt x="190" y="244"/>
                  <a:pt x="190" y="244"/>
                  <a:pt x="190" y="244"/>
                </a:cubicBezTo>
                <a:cubicBezTo>
                  <a:pt x="189" y="238"/>
                  <a:pt x="189" y="238"/>
                  <a:pt x="189" y="238"/>
                </a:cubicBezTo>
                <a:cubicBezTo>
                  <a:pt x="183" y="239"/>
                  <a:pt x="183" y="239"/>
                  <a:pt x="183" y="239"/>
                </a:cubicBezTo>
                <a:cubicBezTo>
                  <a:pt x="182" y="234"/>
                  <a:pt x="182" y="234"/>
                  <a:pt x="182" y="234"/>
                </a:cubicBezTo>
                <a:cubicBezTo>
                  <a:pt x="177" y="235"/>
                  <a:pt x="177" y="235"/>
                  <a:pt x="177" y="235"/>
                </a:cubicBezTo>
                <a:cubicBezTo>
                  <a:pt x="176" y="229"/>
                  <a:pt x="176" y="229"/>
                  <a:pt x="176" y="229"/>
                </a:cubicBezTo>
                <a:cubicBezTo>
                  <a:pt x="170" y="230"/>
                  <a:pt x="170" y="230"/>
                  <a:pt x="170" y="230"/>
                </a:cubicBezTo>
                <a:cubicBezTo>
                  <a:pt x="169" y="224"/>
                  <a:pt x="169" y="224"/>
                  <a:pt x="169" y="224"/>
                </a:cubicBezTo>
                <a:cubicBezTo>
                  <a:pt x="163" y="225"/>
                  <a:pt x="163" y="225"/>
                  <a:pt x="163" y="225"/>
                </a:cubicBezTo>
                <a:cubicBezTo>
                  <a:pt x="162" y="220"/>
                  <a:pt x="162" y="220"/>
                  <a:pt x="162" y="220"/>
                </a:cubicBezTo>
                <a:cubicBezTo>
                  <a:pt x="156" y="221"/>
                  <a:pt x="156" y="221"/>
                  <a:pt x="156" y="221"/>
                </a:cubicBezTo>
                <a:cubicBezTo>
                  <a:pt x="155" y="215"/>
                  <a:pt x="155" y="215"/>
                  <a:pt x="155" y="215"/>
                </a:cubicBezTo>
                <a:cubicBezTo>
                  <a:pt x="149" y="216"/>
                  <a:pt x="149" y="216"/>
                  <a:pt x="149" y="216"/>
                </a:cubicBezTo>
                <a:cubicBezTo>
                  <a:pt x="148" y="211"/>
                  <a:pt x="148" y="211"/>
                  <a:pt x="148" y="211"/>
                </a:cubicBezTo>
                <a:cubicBezTo>
                  <a:pt x="143" y="212"/>
                  <a:pt x="143" y="212"/>
                  <a:pt x="143" y="212"/>
                </a:cubicBezTo>
                <a:cubicBezTo>
                  <a:pt x="142" y="206"/>
                  <a:pt x="142" y="206"/>
                  <a:pt x="142" y="206"/>
                </a:cubicBezTo>
                <a:cubicBezTo>
                  <a:pt x="136" y="207"/>
                  <a:pt x="136" y="207"/>
                  <a:pt x="136" y="207"/>
                </a:cubicBezTo>
                <a:cubicBezTo>
                  <a:pt x="135" y="201"/>
                  <a:pt x="135" y="201"/>
                  <a:pt x="135" y="201"/>
                </a:cubicBezTo>
                <a:cubicBezTo>
                  <a:pt x="129" y="203"/>
                  <a:pt x="129" y="203"/>
                  <a:pt x="129" y="203"/>
                </a:cubicBezTo>
                <a:cubicBezTo>
                  <a:pt x="128" y="197"/>
                  <a:pt x="128" y="197"/>
                  <a:pt x="128" y="197"/>
                </a:cubicBezTo>
                <a:cubicBezTo>
                  <a:pt x="122" y="198"/>
                  <a:pt x="122" y="198"/>
                  <a:pt x="122" y="198"/>
                </a:cubicBezTo>
                <a:cubicBezTo>
                  <a:pt x="121" y="192"/>
                  <a:pt x="121" y="192"/>
                  <a:pt x="121" y="192"/>
                </a:cubicBezTo>
                <a:cubicBezTo>
                  <a:pt x="116" y="193"/>
                  <a:pt x="116" y="193"/>
                  <a:pt x="116" y="193"/>
                </a:cubicBezTo>
                <a:cubicBezTo>
                  <a:pt x="114" y="188"/>
                  <a:pt x="114" y="188"/>
                  <a:pt x="114" y="188"/>
                </a:cubicBezTo>
                <a:cubicBezTo>
                  <a:pt x="109" y="189"/>
                  <a:pt x="109" y="189"/>
                  <a:pt x="109" y="189"/>
                </a:cubicBezTo>
                <a:cubicBezTo>
                  <a:pt x="108" y="183"/>
                  <a:pt x="108" y="183"/>
                  <a:pt x="108" y="18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3">
            <a:extLst>
              <a:ext uri="{FF2B5EF4-FFF2-40B4-BE49-F238E27FC236}">
                <a16:creationId xmlns:a16="http://schemas.microsoft.com/office/drawing/2014/main" id="{8D739C56-A46E-42C6-B490-8726094B1068}"/>
              </a:ext>
            </a:extLst>
          </p:cNvPr>
          <p:cNvSpPr>
            <a:spLocks noChangeAspect="1" noEditPoints="1"/>
          </p:cNvSpPr>
          <p:nvPr/>
        </p:nvSpPr>
        <p:spPr bwMode="auto">
          <a:xfrm>
            <a:off x="1132431" y="2056694"/>
            <a:ext cx="541595" cy="510801"/>
          </a:xfrm>
          <a:custGeom>
            <a:avLst/>
            <a:gdLst/>
            <a:ahLst/>
            <a:cxnLst>
              <a:cxn ang="0">
                <a:pos x="206" y="122"/>
              </a:cxn>
              <a:cxn ang="0">
                <a:pos x="185" y="119"/>
              </a:cxn>
              <a:cxn ang="0">
                <a:pos x="196" y="102"/>
              </a:cxn>
              <a:cxn ang="0">
                <a:pos x="208" y="55"/>
              </a:cxn>
              <a:cxn ang="0">
                <a:pos x="278" y="58"/>
              </a:cxn>
              <a:cxn ang="0">
                <a:pos x="275" y="122"/>
              </a:cxn>
              <a:cxn ang="0">
                <a:pos x="219" y="138"/>
              </a:cxn>
              <a:cxn ang="0">
                <a:pos x="170" y="94"/>
              </a:cxn>
              <a:cxn ang="0">
                <a:pos x="200" y="90"/>
              </a:cxn>
              <a:cxn ang="0">
                <a:pos x="195" y="0"/>
              </a:cxn>
              <a:cxn ang="0">
                <a:pos x="61" y="4"/>
              </a:cxn>
              <a:cxn ang="0">
                <a:pos x="65" y="94"/>
              </a:cxn>
              <a:cxn ang="0">
                <a:pos x="152" y="117"/>
              </a:cxn>
              <a:cxn ang="0">
                <a:pos x="222" y="307"/>
              </a:cxn>
              <a:cxn ang="0">
                <a:pos x="191" y="263"/>
              </a:cxn>
              <a:cxn ang="0">
                <a:pos x="225" y="265"/>
              </a:cxn>
              <a:cxn ang="0">
                <a:pos x="264" y="254"/>
              </a:cxn>
              <a:cxn ang="0">
                <a:pos x="237" y="257"/>
              </a:cxn>
              <a:cxn ang="0">
                <a:pos x="264" y="243"/>
              </a:cxn>
              <a:cxn ang="0">
                <a:pos x="290" y="229"/>
              </a:cxn>
              <a:cxn ang="0">
                <a:pos x="237" y="145"/>
              </a:cxn>
              <a:cxn ang="0">
                <a:pos x="185" y="229"/>
              </a:cxn>
              <a:cxn ang="0">
                <a:pos x="211" y="243"/>
              </a:cxn>
              <a:cxn ang="0">
                <a:pos x="237" y="257"/>
              </a:cxn>
              <a:cxn ang="0">
                <a:pos x="151" y="200"/>
              </a:cxn>
              <a:cxn ang="0">
                <a:pos x="158" y="173"/>
              </a:cxn>
              <a:cxn ang="0">
                <a:pos x="107" y="110"/>
              </a:cxn>
              <a:cxn ang="0">
                <a:pos x="55" y="173"/>
              </a:cxn>
              <a:cxn ang="0">
                <a:pos x="62" y="200"/>
              </a:cxn>
              <a:cxn ang="0">
                <a:pos x="96" y="244"/>
              </a:cxn>
              <a:cxn ang="0">
                <a:pos x="137" y="227"/>
              </a:cxn>
              <a:cxn ang="0">
                <a:pos x="0" y="307"/>
              </a:cxn>
              <a:cxn ang="0">
                <a:pos x="92" y="256"/>
              </a:cxn>
              <a:cxn ang="0">
                <a:pos x="140" y="243"/>
              </a:cxn>
            </a:cxnLst>
            <a:rect l="0" t="0" r="r" b="b"/>
            <a:pathLst>
              <a:path w="325" h="307">
                <a:moveTo>
                  <a:pt x="219" y="138"/>
                </a:moveTo>
                <a:cubicBezTo>
                  <a:pt x="213" y="134"/>
                  <a:pt x="208" y="129"/>
                  <a:pt x="206" y="122"/>
                </a:cubicBezTo>
                <a:cubicBezTo>
                  <a:pt x="188" y="122"/>
                  <a:pt x="188" y="122"/>
                  <a:pt x="188" y="122"/>
                </a:cubicBezTo>
                <a:cubicBezTo>
                  <a:pt x="186" y="122"/>
                  <a:pt x="185" y="121"/>
                  <a:pt x="185" y="119"/>
                </a:cubicBezTo>
                <a:cubicBezTo>
                  <a:pt x="185" y="102"/>
                  <a:pt x="185" y="102"/>
                  <a:pt x="185" y="102"/>
                </a:cubicBezTo>
                <a:cubicBezTo>
                  <a:pt x="196" y="102"/>
                  <a:pt x="196" y="102"/>
                  <a:pt x="196" y="102"/>
                </a:cubicBezTo>
                <a:cubicBezTo>
                  <a:pt x="203" y="102"/>
                  <a:pt x="208" y="97"/>
                  <a:pt x="208" y="90"/>
                </a:cubicBezTo>
                <a:cubicBezTo>
                  <a:pt x="208" y="55"/>
                  <a:pt x="208" y="55"/>
                  <a:pt x="208" y="55"/>
                </a:cubicBezTo>
                <a:cubicBezTo>
                  <a:pt x="275" y="55"/>
                  <a:pt x="275" y="55"/>
                  <a:pt x="275" y="55"/>
                </a:cubicBezTo>
                <a:cubicBezTo>
                  <a:pt x="277" y="55"/>
                  <a:pt x="278" y="56"/>
                  <a:pt x="278" y="58"/>
                </a:cubicBezTo>
                <a:cubicBezTo>
                  <a:pt x="278" y="119"/>
                  <a:pt x="278" y="119"/>
                  <a:pt x="278" y="119"/>
                </a:cubicBezTo>
                <a:cubicBezTo>
                  <a:pt x="278" y="121"/>
                  <a:pt x="277" y="122"/>
                  <a:pt x="275" y="122"/>
                </a:cubicBezTo>
                <a:cubicBezTo>
                  <a:pt x="255" y="122"/>
                  <a:pt x="240" y="122"/>
                  <a:pt x="219" y="122"/>
                </a:cubicBezTo>
                <a:cubicBezTo>
                  <a:pt x="219" y="138"/>
                  <a:pt x="219" y="138"/>
                  <a:pt x="219" y="138"/>
                </a:cubicBezTo>
                <a:close/>
                <a:moveTo>
                  <a:pt x="152" y="117"/>
                </a:moveTo>
                <a:cubicBezTo>
                  <a:pt x="161" y="112"/>
                  <a:pt x="168" y="105"/>
                  <a:pt x="170" y="94"/>
                </a:cubicBezTo>
                <a:cubicBezTo>
                  <a:pt x="196" y="94"/>
                  <a:pt x="196" y="94"/>
                  <a:pt x="196" y="94"/>
                </a:cubicBezTo>
                <a:cubicBezTo>
                  <a:pt x="199" y="94"/>
                  <a:pt x="200" y="92"/>
                  <a:pt x="200" y="90"/>
                </a:cubicBezTo>
                <a:cubicBezTo>
                  <a:pt x="200" y="4"/>
                  <a:pt x="200" y="4"/>
                  <a:pt x="200" y="4"/>
                </a:cubicBezTo>
                <a:cubicBezTo>
                  <a:pt x="200" y="1"/>
                  <a:pt x="198" y="0"/>
                  <a:pt x="195" y="0"/>
                </a:cubicBezTo>
                <a:cubicBezTo>
                  <a:pt x="66" y="0"/>
                  <a:pt x="66" y="0"/>
                  <a:pt x="66" y="0"/>
                </a:cubicBezTo>
                <a:cubicBezTo>
                  <a:pt x="64" y="0"/>
                  <a:pt x="61" y="1"/>
                  <a:pt x="61" y="4"/>
                </a:cubicBezTo>
                <a:cubicBezTo>
                  <a:pt x="61" y="90"/>
                  <a:pt x="61" y="90"/>
                  <a:pt x="61" y="90"/>
                </a:cubicBezTo>
                <a:cubicBezTo>
                  <a:pt x="61" y="92"/>
                  <a:pt x="63" y="94"/>
                  <a:pt x="65" y="94"/>
                </a:cubicBezTo>
                <a:cubicBezTo>
                  <a:pt x="95" y="94"/>
                  <a:pt x="122" y="94"/>
                  <a:pt x="152" y="94"/>
                </a:cubicBezTo>
                <a:cubicBezTo>
                  <a:pt x="152" y="117"/>
                  <a:pt x="152" y="117"/>
                  <a:pt x="152" y="117"/>
                </a:cubicBezTo>
                <a:close/>
                <a:moveTo>
                  <a:pt x="325" y="307"/>
                </a:moveTo>
                <a:cubicBezTo>
                  <a:pt x="222" y="307"/>
                  <a:pt x="222" y="307"/>
                  <a:pt x="222" y="307"/>
                </a:cubicBezTo>
                <a:cubicBezTo>
                  <a:pt x="221" y="303"/>
                  <a:pt x="221" y="303"/>
                  <a:pt x="221" y="303"/>
                </a:cubicBezTo>
                <a:cubicBezTo>
                  <a:pt x="213" y="287"/>
                  <a:pt x="203" y="274"/>
                  <a:pt x="191" y="263"/>
                </a:cubicBezTo>
                <a:cubicBezTo>
                  <a:pt x="197" y="260"/>
                  <a:pt x="203" y="257"/>
                  <a:pt x="210" y="254"/>
                </a:cubicBezTo>
                <a:cubicBezTo>
                  <a:pt x="214" y="259"/>
                  <a:pt x="219" y="263"/>
                  <a:pt x="225" y="265"/>
                </a:cubicBezTo>
                <a:cubicBezTo>
                  <a:pt x="231" y="268"/>
                  <a:pt x="243" y="268"/>
                  <a:pt x="249" y="265"/>
                </a:cubicBezTo>
                <a:cubicBezTo>
                  <a:pt x="255" y="263"/>
                  <a:pt x="260" y="259"/>
                  <a:pt x="264" y="254"/>
                </a:cubicBezTo>
                <a:cubicBezTo>
                  <a:pt x="296" y="266"/>
                  <a:pt x="315" y="284"/>
                  <a:pt x="325" y="307"/>
                </a:cubicBezTo>
                <a:close/>
                <a:moveTo>
                  <a:pt x="237" y="257"/>
                </a:moveTo>
                <a:cubicBezTo>
                  <a:pt x="247" y="257"/>
                  <a:pt x="256" y="251"/>
                  <a:pt x="264" y="243"/>
                </a:cubicBezTo>
                <a:cubicBezTo>
                  <a:pt x="264" y="243"/>
                  <a:pt x="264" y="243"/>
                  <a:pt x="264" y="243"/>
                </a:cubicBezTo>
                <a:cubicBezTo>
                  <a:pt x="270" y="242"/>
                  <a:pt x="283" y="239"/>
                  <a:pt x="289" y="235"/>
                </a:cubicBezTo>
                <a:cubicBezTo>
                  <a:pt x="291" y="232"/>
                  <a:pt x="292" y="229"/>
                  <a:pt x="290" y="229"/>
                </a:cubicBezTo>
                <a:cubicBezTo>
                  <a:pt x="277" y="225"/>
                  <a:pt x="286" y="191"/>
                  <a:pt x="278" y="172"/>
                </a:cubicBezTo>
                <a:cubicBezTo>
                  <a:pt x="271" y="154"/>
                  <a:pt x="253" y="145"/>
                  <a:pt x="237" y="145"/>
                </a:cubicBezTo>
                <a:cubicBezTo>
                  <a:pt x="221" y="145"/>
                  <a:pt x="203" y="154"/>
                  <a:pt x="196" y="172"/>
                </a:cubicBezTo>
                <a:cubicBezTo>
                  <a:pt x="189" y="191"/>
                  <a:pt x="197" y="225"/>
                  <a:pt x="185" y="229"/>
                </a:cubicBezTo>
                <a:cubicBezTo>
                  <a:pt x="182" y="229"/>
                  <a:pt x="183" y="232"/>
                  <a:pt x="186" y="235"/>
                </a:cubicBezTo>
                <a:cubicBezTo>
                  <a:pt x="191" y="239"/>
                  <a:pt x="204" y="242"/>
                  <a:pt x="211" y="243"/>
                </a:cubicBezTo>
                <a:cubicBezTo>
                  <a:pt x="211" y="243"/>
                  <a:pt x="211" y="243"/>
                  <a:pt x="211" y="243"/>
                </a:cubicBezTo>
                <a:cubicBezTo>
                  <a:pt x="218" y="251"/>
                  <a:pt x="227" y="257"/>
                  <a:pt x="237" y="257"/>
                </a:cubicBezTo>
                <a:close/>
                <a:moveTo>
                  <a:pt x="137" y="227"/>
                </a:moveTo>
                <a:cubicBezTo>
                  <a:pt x="143" y="219"/>
                  <a:pt x="148" y="210"/>
                  <a:pt x="151" y="200"/>
                </a:cubicBezTo>
                <a:cubicBezTo>
                  <a:pt x="153" y="200"/>
                  <a:pt x="155" y="199"/>
                  <a:pt x="155" y="197"/>
                </a:cubicBezTo>
                <a:cubicBezTo>
                  <a:pt x="158" y="188"/>
                  <a:pt x="158" y="179"/>
                  <a:pt x="158" y="173"/>
                </a:cubicBezTo>
                <a:cubicBezTo>
                  <a:pt x="159" y="172"/>
                  <a:pt x="156" y="170"/>
                  <a:pt x="155" y="170"/>
                </a:cubicBezTo>
                <a:cubicBezTo>
                  <a:pt x="155" y="138"/>
                  <a:pt x="149" y="110"/>
                  <a:pt x="107" y="110"/>
                </a:cubicBezTo>
                <a:cubicBezTo>
                  <a:pt x="64" y="110"/>
                  <a:pt x="58" y="138"/>
                  <a:pt x="58" y="170"/>
                </a:cubicBezTo>
                <a:cubicBezTo>
                  <a:pt x="57" y="170"/>
                  <a:pt x="55" y="172"/>
                  <a:pt x="55" y="173"/>
                </a:cubicBezTo>
                <a:cubicBezTo>
                  <a:pt x="55" y="179"/>
                  <a:pt x="56" y="188"/>
                  <a:pt x="58" y="197"/>
                </a:cubicBezTo>
                <a:cubicBezTo>
                  <a:pt x="58" y="199"/>
                  <a:pt x="60" y="200"/>
                  <a:pt x="62" y="200"/>
                </a:cubicBezTo>
                <a:cubicBezTo>
                  <a:pt x="66" y="210"/>
                  <a:pt x="70" y="219"/>
                  <a:pt x="76" y="227"/>
                </a:cubicBezTo>
                <a:cubicBezTo>
                  <a:pt x="82" y="236"/>
                  <a:pt x="88" y="242"/>
                  <a:pt x="96" y="244"/>
                </a:cubicBezTo>
                <a:cubicBezTo>
                  <a:pt x="101" y="246"/>
                  <a:pt x="113" y="246"/>
                  <a:pt x="118" y="244"/>
                </a:cubicBezTo>
                <a:cubicBezTo>
                  <a:pt x="125" y="242"/>
                  <a:pt x="131" y="236"/>
                  <a:pt x="137" y="227"/>
                </a:cubicBezTo>
                <a:close/>
                <a:moveTo>
                  <a:pt x="214" y="307"/>
                </a:moveTo>
                <a:cubicBezTo>
                  <a:pt x="0" y="307"/>
                  <a:pt x="0" y="307"/>
                  <a:pt x="0" y="307"/>
                </a:cubicBezTo>
                <a:cubicBezTo>
                  <a:pt x="12" y="279"/>
                  <a:pt x="35" y="257"/>
                  <a:pt x="74" y="243"/>
                </a:cubicBezTo>
                <a:cubicBezTo>
                  <a:pt x="79" y="249"/>
                  <a:pt x="85" y="254"/>
                  <a:pt x="92" y="256"/>
                </a:cubicBezTo>
                <a:cubicBezTo>
                  <a:pt x="99" y="259"/>
                  <a:pt x="114" y="259"/>
                  <a:pt x="121" y="256"/>
                </a:cubicBezTo>
                <a:cubicBezTo>
                  <a:pt x="129" y="254"/>
                  <a:pt x="134" y="249"/>
                  <a:pt x="140" y="243"/>
                </a:cubicBezTo>
                <a:cubicBezTo>
                  <a:pt x="178" y="257"/>
                  <a:pt x="201" y="279"/>
                  <a:pt x="214" y="30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7AF68CFC-0BB5-4E06-95A6-C6643C1C008F}"/>
              </a:ext>
            </a:extLst>
          </p:cNvPr>
          <p:cNvSpPr/>
          <p:nvPr/>
        </p:nvSpPr>
        <p:spPr>
          <a:xfrm>
            <a:off x="7035800" y="1971262"/>
            <a:ext cx="4463941" cy="380723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8707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71B3F6-9237-4E6A-9EC2-A4A46E35F35A}"/>
              </a:ext>
            </a:extLst>
          </p:cNvPr>
          <p:cNvSpPr>
            <a:spLocks noGrp="1"/>
          </p:cNvSpPr>
          <p:nvPr>
            <p:ph type="sldNum" sz="quarter" idx="4"/>
          </p:nvPr>
        </p:nvSpPr>
        <p:spPr/>
        <p:txBody>
          <a:bodyPr/>
          <a:lstStyle/>
          <a:p>
            <a:fld id="{D61AABEC-672F-4B68-B914-690DA978312C}" type="slidenum">
              <a:rPr lang="en-GB" smtClean="0"/>
              <a:pPr/>
              <a:t>39</a:t>
            </a:fld>
            <a:r>
              <a:rPr lang="en-GB"/>
              <a:t>  </a:t>
            </a:r>
          </a:p>
        </p:txBody>
      </p:sp>
      <p:sp>
        <p:nvSpPr>
          <p:cNvPr id="6" name="Title 1">
            <a:extLst>
              <a:ext uri="{FF2B5EF4-FFF2-40B4-BE49-F238E27FC236}">
                <a16:creationId xmlns:a16="http://schemas.microsoft.com/office/drawing/2014/main" id="{F4D433FE-932B-4CDF-A51C-A1C3B38382EF}"/>
              </a:ext>
            </a:extLst>
          </p:cNvPr>
          <p:cNvSpPr>
            <a:spLocks noGrp="1"/>
          </p:cNvSpPr>
          <p:nvPr>
            <p:ph type="title"/>
          </p:nvPr>
        </p:nvSpPr>
        <p:spPr>
          <a:xfrm>
            <a:off x="449999" y="397170"/>
            <a:ext cx="11299088" cy="775597"/>
          </a:xfrm>
        </p:spPr>
        <p:txBody>
          <a:bodyPr/>
          <a:lstStyle/>
          <a:p>
            <a:r>
              <a:rPr lang="en-GB"/>
              <a:t>Many felt the initial application process was easy and straightforward</a:t>
            </a:r>
          </a:p>
        </p:txBody>
      </p:sp>
      <p:sp>
        <p:nvSpPr>
          <p:cNvPr id="9" name="Rectangle: Diagonal Corners Rounded 8">
            <a:extLst>
              <a:ext uri="{FF2B5EF4-FFF2-40B4-BE49-F238E27FC236}">
                <a16:creationId xmlns:a16="http://schemas.microsoft.com/office/drawing/2014/main" id="{218D9925-A40C-4037-B884-BE691159F670}"/>
              </a:ext>
            </a:extLst>
          </p:cNvPr>
          <p:cNvSpPr/>
          <p:nvPr/>
        </p:nvSpPr>
        <p:spPr>
          <a:xfrm>
            <a:off x="358885" y="1572140"/>
            <a:ext cx="5893143" cy="1018660"/>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rPr>
              <a:t>Fairly straightforward onboarding journey –  claimants found the online application easy to complete and Jobcentre staff helpful</a:t>
            </a:r>
            <a:endParaRPr lang="en-GB">
              <a:solidFill>
                <a:schemeClr val="tx1"/>
              </a:solidFill>
              <a:cs typeface="Arial"/>
            </a:endParaRPr>
          </a:p>
          <a:p>
            <a:pPr marL="742950" lvl="1" indent="-285750">
              <a:buFont typeface="Arial" panose="020B0604020202020204" pitchFamily="34" charset="0"/>
              <a:buChar char="•"/>
            </a:pPr>
            <a:endParaRPr lang="en-GB">
              <a:solidFill>
                <a:schemeClr val="tx1"/>
              </a:solidFill>
            </a:endParaRPr>
          </a:p>
          <a:p>
            <a:endParaRPr lang="en-GB">
              <a:solidFill>
                <a:srgbClr val="000000"/>
              </a:solidFill>
              <a:cs typeface="Arial"/>
            </a:endParaRPr>
          </a:p>
        </p:txBody>
      </p:sp>
      <p:sp>
        <p:nvSpPr>
          <p:cNvPr id="10" name="Rectangle: Diagonal Corners Rounded 9">
            <a:extLst>
              <a:ext uri="{FF2B5EF4-FFF2-40B4-BE49-F238E27FC236}">
                <a16:creationId xmlns:a16="http://schemas.microsoft.com/office/drawing/2014/main" id="{9E28869C-2811-4395-A58D-81C1A69B35C8}"/>
              </a:ext>
            </a:extLst>
          </p:cNvPr>
          <p:cNvSpPr/>
          <p:nvPr/>
        </p:nvSpPr>
        <p:spPr>
          <a:xfrm>
            <a:off x="358885" y="3853300"/>
            <a:ext cx="5893143" cy="1018661"/>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rPr>
              <a:t>Typically, the application and assessment process was regarded more favourably by more confident claimants and those with a higher socio-economic situation </a:t>
            </a:r>
            <a:endParaRPr lang="en-GB">
              <a:solidFill>
                <a:schemeClr val="tx1"/>
              </a:solidFill>
              <a:cs typeface="Arial"/>
            </a:endParaRPr>
          </a:p>
          <a:p>
            <a:pPr marL="742950" lvl="1" indent="-285750">
              <a:buFont typeface="Arial" panose="020B0604020202020204" pitchFamily="34" charset="0"/>
              <a:buChar char="•"/>
            </a:pPr>
            <a:endParaRPr lang="en-GB">
              <a:solidFill>
                <a:schemeClr val="tx1"/>
              </a:solidFill>
            </a:endParaRPr>
          </a:p>
          <a:p>
            <a:endParaRPr lang="en-GB">
              <a:solidFill>
                <a:srgbClr val="000000"/>
              </a:solidFill>
              <a:cs typeface="Arial"/>
            </a:endParaRPr>
          </a:p>
        </p:txBody>
      </p:sp>
      <p:sp>
        <p:nvSpPr>
          <p:cNvPr id="11" name="Rectangle: Diagonal Corners Rounded 10">
            <a:extLst>
              <a:ext uri="{FF2B5EF4-FFF2-40B4-BE49-F238E27FC236}">
                <a16:creationId xmlns:a16="http://schemas.microsoft.com/office/drawing/2014/main" id="{3869BD95-6276-4BE3-B0C8-76EE4C20EFE9}"/>
              </a:ext>
            </a:extLst>
          </p:cNvPr>
          <p:cNvSpPr/>
          <p:nvPr/>
        </p:nvSpPr>
        <p:spPr>
          <a:xfrm>
            <a:off x="358885" y="4993882"/>
            <a:ext cx="5914768" cy="1018661"/>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rgbClr val="000000"/>
                </a:solidFill>
              </a:rPr>
              <a:t>Claimants were surprised it was a positive and supportive experience, partly due to negative media attention</a:t>
            </a:r>
            <a:endParaRPr lang="en-GB">
              <a:solidFill>
                <a:srgbClr val="000000"/>
              </a:solidFill>
              <a:cs typeface="Arial"/>
            </a:endParaRPr>
          </a:p>
          <a:p>
            <a:pPr marL="742950" lvl="1" indent="-285750">
              <a:buFont typeface="Arial" panose="020B0604020202020204" pitchFamily="34" charset="0"/>
              <a:buChar char="•"/>
            </a:pPr>
            <a:endParaRPr lang="en-GB">
              <a:solidFill>
                <a:srgbClr val="000000"/>
              </a:solidFill>
            </a:endParaRPr>
          </a:p>
          <a:p>
            <a:endParaRPr lang="en-GB">
              <a:solidFill>
                <a:srgbClr val="000000"/>
              </a:solidFill>
              <a:cs typeface="Arial"/>
            </a:endParaRPr>
          </a:p>
        </p:txBody>
      </p:sp>
      <p:grpSp>
        <p:nvGrpSpPr>
          <p:cNvPr id="2" name="Group 1">
            <a:extLst>
              <a:ext uri="{FF2B5EF4-FFF2-40B4-BE49-F238E27FC236}">
                <a16:creationId xmlns:a16="http://schemas.microsoft.com/office/drawing/2014/main" id="{F5097F22-60DB-4265-8F15-C43F0ABD1982}"/>
              </a:ext>
            </a:extLst>
          </p:cNvPr>
          <p:cNvGrpSpPr/>
          <p:nvPr/>
        </p:nvGrpSpPr>
        <p:grpSpPr>
          <a:xfrm>
            <a:off x="6521258" y="1541067"/>
            <a:ext cx="5401141" cy="2144177"/>
            <a:chOff x="5853601" y="1464867"/>
            <a:chExt cx="5401141" cy="2144177"/>
          </a:xfrm>
        </p:grpSpPr>
        <p:sp>
          <p:nvSpPr>
            <p:cNvPr id="23" name="TextBox 22">
              <a:extLst>
                <a:ext uri="{FF2B5EF4-FFF2-40B4-BE49-F238E27FC236}">
                  <a16:creationId xmlns:a16="http://schemas.microsoft.com/office/drawing/2014/main" id="{777877DA-061C-47CA-A8B1-D60E4A299A2E}"/>
                </a:ext>
              </a:extLst>
            </p:cNvPr>
            <p:cNvSpPr txBox="1"/>
            <p:nvPr/>
          </p:nvSpPr>
          <p:spPr>
            <a:xfrm>
              <a:off x="6464518" y="1464867"/>
              <a:ext cx="4790224" cy="2144177"/>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accent1"/>
                  </a:solidFill>
                  <a:effectLst/>
                  <a:uLnTx/>
                  <a:uFillTx/>
                  <a:latin typeface="Arial"/>
                  <a:ea typeface="+mn-ea"/>
                  <a:cs typeface="Times New Roman"/>
                </a:rPr>
                <a:t>Fairly straightforward process</a:t>
              </a:r>
            </a:p>
            <a:p>
              <a:pPr>
                <a:spcBef>
                  <a:spcPts val="400"/>
                </a:spcBef>
                <a:spcAft>
                  <a:spcPts val="400"/>
                </a:spcAft>
              </a:pPr>
              <a:r>
                <a:rPr kumimoji="0" lang="en-GB" sz="1400" b="0" u="none" strike="noStrike" kern="1200" cap="none" spc="0" normalizeH="0" baseline="0" noProof="0">
                  <a:ln>
                    <a:noFill/>
                  </a:ln>
                  <a:effectLst/>
                  <a:uLnTx/>
                  <a:uFillTx/>
                  <a:latin typeface="Arial"/>
                  <a:ea typeface="+mn-ea"/>
                  <a:cs typeface="Times New Roman"/>
                </a:rPr>
                <a:t>We'd never done it before, so we didn't know if we were even eligible for anything. It was a phone call we made, we got through quickly…</a:t>
              </a:r>
              <a:r>
                <a:rPr lang="en-GB" sz="1400" strike="noStrike">
                  <a:latin typeface="Arial"/>
                  <a:cs typeface="Times New Roman"/>
                </a:rPr>
                <a:t> </a:t>
              </a:r>
              <a:r>
                <a:rPr kumimoji="0" lang="en-GB" sz="1400" b="0" u="none" strike="noStrike" kern="1200" cap="none" spc="0" normalizeH="0" baseline="0" noProof="0">
                  <a:ln>
                    <a:noFill/>
                  </a:ln>
                  <a:effectLst/>
                  <a:uLnTx/>
                  <a:uFillTx/>
                  <a:latin typeface="Arial"/>
                  <a:ea typeface="+mn-ea"/>
                  <a:cs typeface="Times New Roman"/>
                </a:rPr>
                <a:t>We did explain our situation, they said that was ok, we could register… They explained about the portal, that we should write down everything we'd done on that every month, what we'd spent on this, that and the other, and report it all. Overall, we found it quite easy to register.</a:t>
              </a:r>
            </a:p>
            <a:p>
              <a:pPr algn="l">
                <a:spcBef>
                  <a:spcPts val="400"/>
                </a:spcBef>
                <a:spcAft>
                  <a:spcPts val="400"/>
                </a:spcAft>
              </a:pPr>
              <a:r>
                <a:rPr lang="en-GB" sz="1400" b="1">
                  <a:solidFill>
                    <a:schemeClr val="accent1"/>
                  </a:solidFill>
                </a:rPr>
                <a:t>Male, 45+, suburban, New 2020 claimant</a:t>
              </a:r>
              <a:endParaRPr kumimoji="0" lang="en-GB" sz="1400" b="1" i="0" u="none" strike="noStrike" kern="1200" cap="none" spc="0" normalizeH="0" baseline="0" noProof="0">
                <a:ln>
                  <a:noFill/>
                </a:ln>
                <a:solidFill>
                  <a:schemeClr val="accent1"/>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A50CA00B-9F5D-4316-9A5C-9F6386C1928F}"/>
                </a:ext>
              </a:extLst>
            </p:cNvPr>
            <p:cNvGrpSpPr/>
            <p:nvPr/>
          </p:nvGrpSpPr>
          <p:grpSpPr>
            <a:xfrm>
              <a:off x="5853601" y="1470675"/>
              <a:ext cx="493082" cy="482330"/>
              <a:chOff x="478459" y="1784348"/>
              <a:chExt cx="766253" cy="781051"/>
            </a:xfrm>
            <a:solidFill>
              <a:schemeClr val="accent1"/>
            </a:solidFill>
          </p:grpSpPr>
          <p:sp>
            <p:nvSpPr>
              <p:cNvPr id="25" name="Freeform 5">
                <a:extLst>
                  <a:ext uri="{FF2B5EF4-FFF2-40B4-BE49-F238E27FC236}">
                    <a16:creationId xmlns:a16="http://schemas.microsoft.com/office/drawing/2014/main" id="{4AF792D3-E3B3-4E22-9FCE-C7209C4CC005}"/>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6">
                <a:extLst>
                  <a:ext uri="{FF2B5EF4-FFF2-40B4-BE49-F238E27FC236}">
                    <a16:creationId xmlns:a16="http://schemas.microsoft.com/office/drawing/2014/main" id="{829DA1D6-9245-49E4-87EA-74A6102BDDFC}"/>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2DDB06E2-1865-476E-9905-3F72B7CE78CE}"/>
              </a:ext>
            </a:extLst>
          </p:cNvPr>
          <p:cNvGrpSpPr/>
          <p:nvPr/>
        </p:nvGrpSpPr>
        <p:grpSpPr>
          <a:xfrm>
            <a:off x="6521258" y="4014410"/>
            <a:ext cx="5401141" cy="1724103"/>
            <a:chOff x="5853601" y="3938210"/>
            <a:chExt cx="5401141" cy="1724103"/>
          </a:xfrm>
        </p:grpSpPr>
        <p:sp>
          <p:nvSpPr>
            <p:cNvPr id="29" name="TextBox 28">
              <a:extLst>
                <a:ext uri="{FF2B5EF4-FFF2-40B4-BE49-F238E27FC236}">
                  <a16:creationId xmlns:a16="http://schemas.microsoft.com/office/drawing/2014/main" id="{DA35BA45-0359-46FC-B10E-61371F11851F}"/>
                </a:ext>
              </a:extLst>
            </p:cNvPr>
            <p:cNvSpPr txBox="1"/>
            <p:nvPr/>
          </p:nvSpPr>
          <p:spPr>
            <a:xfrm>
              <a:off x="6464518" y="3949023"/>
              <a:ext cx="4790224" cy="1713290"/>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tx2"/>
                  </a:solidFill>
                  <a:effectLst/>
                  <a:uLnTx/>
                  <a:uFillTx/>
                  <a:latin typeface="Arial"/>
                  <a:ea typeface="+mn-ea"/>
                  <a:cs typeface="Times New Roman"/>
                </a:rPr>
                <a:t>Although some found it a bit tedious</a:t>
              </a:r>
            </a:p>
            <a:p>
              <a:pPr>
                <a:spcBef>
                  <a:spcPts val="400"/>
                </a:spcBef>
                <a:spcAft>
                  <a:spcPts val="400"/>
                </a:spcAft>
              </a:pPr>
              <a:r>
                <a:rPr kumimoji="0" lang="en-GB" sz="1400" b="0" u="none" strike="noStrike" kern="1200" cap="none" spc="0" normalizeH="0" baseline="0" noProof="0">
                  <a:ln>
                    <a:noFill/>
                  </a:ln>
                  <a:effectLst/>
                  <a:uLnTx/>
                  <a:uFillTx/>
                  <a:latin typeface="Arial"/>
                  <a:ea typeface="+mn-ea"/>
                  <a:cs typeface="Times New Roman"/>
                </a:rPr>
                <a:t>We applied online</a:t>
              </a:r>
              <a:r>
                <a:rPr kumimoji="0" lang="en-GB" sz="1400" u="none" strike="noStrike" kern="1200" cap="none" spc="0" normalizeH="0" baseline="0" noProof="0">
                  <a:ln>
                    <a:noFill/>
                  </a:ln>
                  <a:effectLst/>
                  <a:uLnTx/>
                  <a:uFillTx/>
                  <a:latin typeface="Arial"/>
                  <a:ea typeface="Calibri" panose="020F0502020204030204" pitchFamily="34" charset="0"/>
                  <a:cs typeface="Times New Roman" panose="02020603050405020304" pitchFamily="18" charset="0"/>
                </a:rPr>
                <a:t>, as the Job Centre was closed. The process was ok, not horrendous but a bit long winded trying to understand what to do. Normally you would have had to go into the job centre with some different documents. But you could just claim as everything was suspended.</a:t>
              </a:r>
              <a:endParaRPr kumimoji="0" lang="en-GB" sz="1400" b="0" u="none" strike="noStrike" kern="1200" cap="none" spc="0" normalizeH="0" baseline="0" noProof="0">
                <a:ln>
                  <a:noFill/>
                </a:ln>
                <a:effectLst/>
                <a:uLnTx/>
                <a:uFillTx/>
                <a:latin typeface="Arial"/>
                <a:ea typeface="+mn-ea"/>
                <a:cs typeface="Times New Roman"/>
              </a:endParaRPr>
            </a:p>
            <a:p>
              <a:pPr algn="l">
                <a:spcBef>
                  <a:spcPts val="400"/>
                </a:spcBef>
                <a:spcAft>
                  <a:spcPts val="400"/>
                </a:spcAft>
              </a:pPr>
              <a:r>
                <a:rPr lang="en-GB" sz="1400" b="1">
                  <a:solidFill>
                    <a:schemeClr val="tx2"/>
                  </a:solidFill>
                </a:rPr>
                <a:t>Female, 45+, suburban, New 2020 claimant</a:t>
              </a:r>
              <a:endParaRPr kumimoji="0" lang="en-GB" sz="1400" b="1" i="0" u="none" strike="noStrike" kern="1200" cap="none" spc="0" normalizeH="0" baseline="0" noProof="0">
                <a:ln>
                  <a:noFill/>
                </a:ln>
                <a:solidFill>
                  <a:schemeClr val="tx2"/>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4DE531ED-6449-480D-9B71-1C7BA61D7C0E}"/>
                </a:ext>
              </a:extLst>
            </p:cNvPr>
            <p:cNvGrpSpPr/>
            <p:nvPr/>
          </p:nvGrpSpPr>
          <p:grpSpPr>
            <a:xfrm>
              <a:off x="5853601" y="3938210"/>
              <a:ext cx="493082" cy="482330"/>
              <a:chOff x="478459" y="1784348"/>
              <a:chExt cx="766253" cy="781051"/>
            </a:xfrm>
            <a:solidFill>
              <a:schemeClr val="tx2"/>
            </a:solidFill>
          </p:grpSpPr>
          <p:sp>
            <p:nvSpPr>
              <p:cNvPr id="31" name="Freeform 5">
                <a:extLst>
                  <a:ext uri="{FF2B5EF4-FFF2-40B4-BE49-F238E27FC236}">
                    <a16:creationId xmlns:a16="http://schemas.microsoft.com/office/drawing/2014/main" id="{B69106AF-9031-4DA2-8F1F-393BD094CAF7}"/>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6">
                <a:extLst>
                  <a:ext uri="{FF2B5EF4-FFF2-40B4-BE49-F238E27FC236}">
                    <a16:creationId xmlns:a16="http://schemas.microsoft.com/office/drawing/2014/main" id="{5E40D874-6D15-4ABD-998E-E3D3E9BC9D4E}"/>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Arial"/>
                  <a:ea typeface="+mn-ea"/>
                  <a:cs typeface="+mn-cs"/>
                </a:endParaRPr>
              </a:p>
            </p:txBody>
          </p:sp>
        </p:grpSp>
      </p:grpSp>
      <p:sp>
        <p:nvSpPr>
          <p:cNvPr id="17" name="Rectangle: Diagonal Corners Rounded 16">
            <a:extLst>
              <a:ext uri="{FF2B5EF4-FFF2-40B4-BE49-F238E27FC236}">
                <a16:creationId xmlns:a16="http://schemas.microsoft.com/office/drawing/2014/main" id="{BA1A1869-6369-4420-ACDC-1C76A97C73EC}"/>
              </a:ext>
            </a:extLst>
          </p:cNvPr>
          <p:cNvSpPr/>
          <p:nvPr/>
        </p:nvSpPr>
        <p:spPr>
          <a:xfrm>
            <a:off x="358885" y="2712720"/>
            <a:ext cx="5893143" cy="1018660"/>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rPr>
              <a:t>However, some found it harder to know how to claim online, and one person mentioned the online forms didn’t feel relevant for the self-employed </a:t>
            </a:r>
            <a:endParaRPr lang="en-GB">
              <a:solidFill>
                <a:schemeClr val="tx1"/>
              </a:solidFill>
              <a:cs typeface="Arial"/>
            </a:endParaRPr>
          </a:p>
          <a:p>
            <a:pPr marL="742950" lvl="1" indent="-285750">
              <a:buFont typeface="Arial" panose="020B0604020202020204" pitchFamily="34" charset="0"/>
              <a:buChar char="•"/>
            </a:pPr>
            <a:endParaRPr lang="en-GB">
              <a:solidFill>
                <a:schemeClr val="tx1"/>
              </a:solidFill>
            </a:endParaRPr>
          </a:p>
          <a:p>
            <a:endParaRPr lang="en-GB">
              <a:solidFill>
                <a:srgbClr val="000000"/>
              </a:solidFill>
              <a:cs typeface="Arial"/>
            </a:endParaRPr>
          </a:p>
        </p:txBody>
      </p:sp>
    </p:spTree>
    <p:extLst>
      <p:ext uri="{BB962C8B-B14F-4D97-AF65-F5344CB8AC3E}">
        <p14:creationId xmlns:p14="http://schemas.microsoft.com/office/powerpoint/2010/main" val="272598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F58B-99C3-4517-9EB5-279177AF145C}"/>
              </a:ext>
            </a:extLst>
          </p:cNvPr>
          <p:cNvSpPr>
            <a:spLocks noGrp="1"/>
          </p:cNvSpPr>
          <p:nvPr>
            <p:ph type="title"/>
          </p:nvPr>
        </p:nvSpPr>
        <p:spPr/>
        <p:txBody>
          <a:bodyPr/>
          <a:lstStyle/>
          <a:p>
            <a:r>
              <a:rPr lang="en-GB" dirty="0">
                <a:solidFill>
                  <a:schemeClr val="bg2">
                    <a:lumMod val="50000"/>
                  </a:schemeClr>
                </a:solidFill>
              </a:rPr>
              <a:t>Policy context</a:t>
            </a:r>
          </a:p>
        </p:txBody>
      </p:sp>
      <p:sp>
        <p:nvSpPr>
          <p:cNvPr id="4" name="Rectangle 3">
            <a:extLst>
              <a:ext uri="{FF2B5EF4-FFF2-40B4-BE49-F238E27FC236}">
                <a16:creationId xmlns:a16="http://schemas.microsoft.com/office/drawing/2014/main" id="{39E764DB-9236-4237-823C-3C5177292C3D}"/>
              </a:ext>
            </a:extLst>
          </p:cNvPr>
          <p:cNvSpPr/>
          <p:nvPr/>
        </p:nvSpPr>
        <p:spPr>
          <a:xfrm>
            <a:off x="449999" y="1245325"/>
            <a:ext cx="11254321" cy="38564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B0C0C"/>
                </a:solidFill>
                <a:effectLst/>
                <a:uLnTx/>
                <a:uFillTx/>
                <a:latin typeface="Arial"/>
                <a:ea typeface="+mn-ea"/>
                <a:cs typeface="+mn-cs"/>
              </a:rPr>
              <a:t>This </a:t>
            </a:r>
            <a:r>
              <a:rPr kumimoji="0" lang="en-GB" sz="2000" b="0" i="0" u="none" strike="noStrike" kern="1200" cap="none" spc="0" normalizeH="0" baseline="0" noProof="0" dirty="0" err="1">
                <a:ln>
                  <a:noFill/>
                </a:ln>
                <a:solidFill>
                  <a:srgbClr val="0B0C0C"/>
                </a:solidFill>
                <a:effectLst/>
                <a:uLnTx/>
                <a:uFillTx/>
                <a:latin typeface="Arial"/>
                <a:ea typeface="+mn-ea"/>
                <a:cs typeface="+mn-cs"/>
              </a:rPr>
              <a:t>slidedeck</a:t>
            </a:r>
            <a:r>
              <a:rPr kumimoji="0" lang="en-GB" sz="2000" b="0" i="0" u="none" strike="noStrike" kern="1200" cap="none" spc="0" normalizeH="0" baseline="0" noProof="0" dirty="0">
                <a:ln>
                  <a:noFill/>
                </a:ln>
                <a:solidFill>
                  <a:srgbClr val="0B0C0C"/>
                </a:solidFill>
                <a:effectLst/>
                <a:uLnTx/>
                <a:uFillTx/>
                <a:latin typeface="Arial"/>
                <a:ea typeface="+mn-ea"/>
                <a:cs typeface="+mn-cs"/>
              </a:rPr>
              <a:t> presents key findings from a survey of self-employed Universal Credit (UC) claimants. Self-employed (SE) workers on a low income may apply for support from Universal Credit. If a claimant is gainfully self-employed (their self-employment is their main activity and is regular, organised, developed and carried out in expectation of profit), UC payments are calculated using an assumed level of earnings called a Minimum Income Floor (MIF). At the time of this research, due to the COVID-19 pandemic, the tests to assess gainful self-employment (i.e. the gateway interviews) were temporarily suspended and the MIF was not applied to UC claims. </a:t>
            </a:r>
            <a:endParaRPr kumimoji="0" lang="en-GB"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endParaRPr kumimoji="0" lang="en-GB" sz="1800" b="0" i="0" u="none" strike="noStrike" kern="1200" cap="none" spc="0" normalizeH="0" baseline="0" noProof="0" dirty="0">
              <a:ln>
                <a:noFill/>
              </a:ln>
              <a:solidFill>
                <a:prstClr val="white"/>
              </a:solidFill>
              <a:effectLst/>
              <a:uLnTx/>
              <a:uFillTx/>
              <a:latin typeface="Arial"/>
              <a:ea typeface="Calibri" panose="020F0502020204030204" pitchFamily="34" charset="0"/>
              <a:cs typeface="+mn-cs"/>
            </a:endParaRPr>
          </a:p>
        </p:txBody>
      </p:sp>
    </p:spTree>
    <p:extLst>
      <p:ext uri="{BB962C8B-B14F-4D97-AF65-F5344CB8AC3E}">
        <p14:creationId xmlns:p14="http://schemas.microsoft.com/office/powerpoint/2010/main" val="312529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71B3F6-9237-4E6A-9EC2-A4A46E35F35A}"/>
              </a:ext>
            </a:extLst>
          </p:cNvPr>
          <p:cNvSpPr>
            <a:spLocks noGrp="1"/>
          </p:cNvSpPr>
          <p:nvPr>
            <p:ph type="sldNum" sz="quarter" idx="4"/>
          </p:nvPr>
        </p:nvSpPr>
        <p:spPr/>
        <p:txBody>
          <a:bodyPr/>
          <a:lstStyle/>
          <a:p>
            <a:fld id="{D61AABEC-672F-4B68-B914-690DA978312C}" type="slidenum">
              <a:rPr lang="en-GB" smtClean="0"/>
              <a:pPr/>
              <a:t>40</a:t>
            </a:fld>
            <a:r>
              <a:rPr lang="en-GB"/>
              <a:t>  </a:t>
            </a:r>
          </a:p>
        </p:txBody>
      </p:sp>
      <p:sp>
        <p:nvSpPr>
          <p:cNvPr id="12" name="Rectangle: Diagonal Corners Rounded 11">
            <a:extLst>
              <a:ext uri="{FF2B5EF4-FFF2-40B4-BE49-F238E27FC236}">
                <a16:creationId xmlns:a16="http://schemas.microsoft.com/office/drawing/2014/main" id="{F2FAF3F4-051E-4813-AECA-26A0B9B479C2}"/>
              </a:ext>
            </a:extLst>
          </p:cNvPr>
          <p:cNvSpPr/>
          <p:nvPr/>
        </p:nvSpPr>
        <p:spPr>
          <a:xfrm>
            <a:off x="358886" y="1397970"/>
            <a:ext cx="5893144" cy="1020793"/>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b="1">
                <a:solidFill>
                  <a:schemeClr val="tx1"/>
                </a:solidFill>
              </a:rPr>
              <a:t>Time lag for first payments </a:t>
            </a:r>
          </a:p>
          <a:p>
            <a:r>
              <a:rPr lang="en-GB" sz="1600">
                <a:solidFill>
                  <a:schemeClr val="tx1"/>
                </a:solidFill>
              </a:rPr>
              <a:t>Some had to wait for 8 weeks before receiving their first UC payment</a:t>
            </a:r>
          </a:p>
          <a:p>
            <a:pPr marL="742950" lvl="1" indent="-285750">
              <a:buFont typeface="Arial" panose="020B0604020202020204" pitchFamily="34" charset="0"/>
              <a:buChar char="•"/>
            </a:pPr>
            <a:endParaRPr lang="en-GB">
              <a:solidFill>
                <a:srgbClr val="000000"/>
              </a:solidFill>
              <a:cs typeface="Arial"/>
            </a:endParaRPr>
          </a:p>
          <a:p>
            <a:pPr marL="742950" lvl="1" indent="-285750">
              <a:buFont typeface="Arial" panose="020B0604020202020204" pitchFamily="34" charset="0"/>
              <a:buChar char="•"/>
            </a:pPr>
            <a:endParaRPr lang="en-GB">
              <a:solidFill>
                <a:srgbClr val="000000"/>
              </a:solidFill>
            </a:endParaRPr>
          </a:p>
          <a:p>
            <a:endParaRPr lang="en-GB">
              <a:solidFill>
                <a:srgbClr val="000000"/>
              </a:solidFill>
              <a:cs typeface="Arial"/>
            </a:endParaRPr>
          </a:p>
        </p:txBody>
      </p:sp>
      <p:sp>
        <p:nvSpPr>
          <p:cNvPr id="7" name="Rectangle: Diagonal Corners Rounded 6">
            <a:extLst>
              <a:ext uri="{FF2B5EF4-FFF2-40B4-BE49-F238E27FC236}">
                <a16:creationId xmlns:a16="http://schemas.microsoft.com/office/drawing/2014/main" id="{71E305AD-5661-2050-E1F9-41CDFEB5B268}"/>
              </a:ext>
            </a:extLst>
          </p:cNvPr>
          <p:cNvSpPr/>
          <p:nvPr/>
        </p:nvSpPr>
        <p:spPr>
          <a:xfrm>
            <a:off x="367448" y="2502442"/>
            <a:ext cx="5893144" cy="995109"/>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b="1">
                <a:solidFill>
                  <a:srgbClr val="000000"/>
                </a:solidFill>
                <a:ea typeface="+mn-lt"/>
                <a:cs typeface="Times New Roman"/>
              </a:rPr>
              <a:t>More alignment to HMRC</a:t>
            </a:r>
            <a:endParaRPr lang="en-GB" b="1">
              <a:solidFill>
                <a:srgbClr val="000000"/>
              </a:solidFill>
              <a:ea typeface="+mn-lt"/>
              <a:cs typeface="Arial"/>
            </a:endParaRPr>
          </a:p>
          <a:p>
            <a:r>
              <a:rPr lang="en-GB" sz="1600">
                <a:solidFill>
                  <a:srgbClr val="000000"/>
                </a:solidFill>
                <a:ea typeface="+mn-lt"/>
                <a:cs typeface="Times New Roman"/>
              </a:rPr>
              <a:t>Challenging to run UC claim alongside HMRC self-assessments</a:t>
            </a:r>
          </a:p>
          <a:p>
            <a:endParaRPr lang="en-GB">
              <a:solidFill>
                <a:srgbClr val="000000"/>
              </a:solidFill>
              <a:cs typeface="Times New Roman"/>
            </a:endParaRPr>
          </a:p>
          <a:p>
            <a:pPr marL="742950" lvl="1" indent="-285750">
              <a:buFont typeface="Arial" panose="020B0604020202020204" pitchFamily="34" charset="0"/>
              <a:buChar char="•"/>
            </a:pPr>
            <a:endParaRPr lang="en-GB">
              <a:solidFill>
                <a:srgbClr val="000000"/>
              </a:solidFill>
            </a:endParaRPr>
          </a:p>
          <a:p>
            <a:pPr marL="742950" lvl="1" indent="-285750">
              <a:buFont typeface="Arial" panose="020B0604020202020204" pitchFamily="34" charset="0"/>
              <a:buChar char="•"/>
            </a:pPr>
            <a:endParaRPr lang="en-GB">
              <a:solidFill>
                <a:srgbClr val="000000"/>
              </a:solidFill>
            </a:endParaRPr>
          </a:p>
          <a:p>
            <a:endParaRPr lang="en-GB">
              <a:solidFill>
                <a:srgbClr val="000000"/>
              </a:solidFill>
            </a:endParaRPr>
          </a:p>
        </p:txBody>
      </p:sp>
      <p:sp>
        <p:nvSpPr>
          <p:cNvPr id="8" name="Rectangle: Diagonal Corners Rounded 7">
            <a:extLst>
              <a:ext uri="{FF2B5EF4-FFF2-40B4-BE49-F238E27FC236}">
                <a16:creationId xmlns:a16="http://schemas.microsoft.com/office/drawing/2014/main" id="{51697D30-F751-0591-348C-4E24AC2776A0}"/>
              </a:ext>
            </a:extLst>
          </p:cNvPr>
          <p:cNvSpPr/>
          <p:nvPr/>
        </p:nvSpPr>
        <p:spPr>
          <a:xfrm>
            <a:off x="367446" y="4677139"/>
            <a:ext cx="5884582" cy="1711121"/>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b="1">
                <a:solidFill>
                  <a:srgbClr val="000000"/>
                </a:solidFill>
                <a:ea typeface="+mn-lt"/>
                <a:cs typeface="Times New Roman"/>
              </a:rPr>
              <a:t>Emotional</a:t>
            </a:r>
            <a:r>
              <a:rPr lang="en-GB" b="1">
                <a:solidFill>
                  <a:srgbClr val="000000"/>
                </a:solidFill>
                <a:cs typeface="Times New Roman"/>
              </a:rPr>
              <a:t> connection</a:t>
            </a:r>
            <a:endParaRPr lang="en-GB" b="1">
              <a:cs typeface="Arial"/>
            </a:endParaRPr>
          </a:p>
          <a:p>
            <a:pPr marL="285750" indent="-285750">
              <a:buSzPct val="100000"/>
              <a:buFont typeface="Arial" panose="020B0604020202020204" pitchFamily="34" charset="0"/>
              <a:buChar char="▪"/>
            </a:pPr>
            <a:r>
              <a:rPr lang="en-GB" sz="1600">
                <a:solidFill>
                  <a:srgbClr val="000000"/>
                </a:solidFill>
                <a:cs typeface="Times New Roman"/>
              </a:rPr>
              <a:t>Feeling JCP staff questioned their SE work, with push to move to employed work – more understanding of personal experience, especially as businesses recover</a:t>
            </a:r>
          </a:p>
          <a:p>
            <a:pPr marL="285750" indent="-285750">
              <a:buSzPct val="100000"/>
              <a:buFont typeface="Arial" panose="020B0604020202020204" pitchFamily="34" charset="0"/>
              <a:buChar char="▪"/>
            </a:pPr>
            <a:r>
              <a:rPr lang="en-GB" sz="1600">
                <a:solidFill>
                  <a:srgbClr val="000000"/>
                </a:solidFill>
                <a:cs typeface="Times New Roman"/>
              </a:rPr>
              <a:t>Some felt embarrassed or judged for making a claim by their peers</a:t>
            </a:r>
          </a:p>
          <a:p>
            <a:pPr marL="742950" lvl="1" indent="-285750">
              <a:buFont typeface="Arial" panose="020B0604020202020204" pitchFamily="34" charset="0"/>
              <a:buChar char="•"/>
            </a:pPr>
            <a:endParaRPr lang="en-GB">
              <a:solidFill>
                <a:srgbClr val="000000"/>
              </a:solidFill>
            </a:endParaRPr>
          </a:p>
          <a:p>
            <a:pPr marL="742950" lvl="1" indent="-285750">
              <a:buFont typeface="Arial" panose="020B0604020202020204" pitchFamily="34" charset="0"/>
              <a:buChar char="•"/>
            </a:pPr>
            <a:endParaRPr lang="en-GB">
              <a:solidFill>
                <a:srgbClr val="000000"/>
              </a:solidFill>
            </a:endParaRPr>
          </a:p>
          <a:p>
            <a:endParaRPr lang="en-GB">
              <a:solidFill>
                <a:srgbClr val="000000"/>
              </a:solidFill>
            </a:endParaRPr>
          </a:p>
        </p:txBody>
      </p:sp>
      <p:sp>
        <p:nvSpPr>
          <p:cNvPr id="9" name="Rectangle: Diagonal Corners Rounded 8">
            <a:extLst>
              <a:ext uri="{FF2B5EF4-FFF2-40B4-BE49-F238E27FC236}">
                <a16:creationId xmlns:a16="http://schemas.microsoft.com/office/drawing/2014/main" id="{F8A2EF6C-6366-E261-09DC-9052FBA8A3F3}"/>
              </a:ext>
            </a:extLst>
          </p:cNvPr>
          <p:cNvSpPr/>
          <p:nvPr/>
        </p:nvSpPr>
        <p:spPr>
          <a:xfrm>
            <a:off x="358883" y="3581229"/>
            <a:ext cx="5893145" cy="1012232"/>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b="1">
                <a:solidFill>
                  <a:srgbClr val="000000"/>
                </a:solidFill>
                <a:cs typeface="Times New Roman"/>
              </a:rPr>
              <a:t>Location and time of JCP appointments</a:t>
            </a:r>
          </a:p>
          <a:p>
            <a:pPr marL="285750" indent="-285750">
              <a:buFont typeface="Arial" panose="020B0604020202020204" pitchFamily="34" charset="0"/>
              <a:buChar char="▪"/>
            </a:pPr>
            <a:r>
              <a:rPr lang="en-GB" sz="1600">
                <a:solidFill>
                  <a:srgbClr val="000000"/>
                </a:solidFill>
                <a:cs typeface="Times New Roman"/>
              </a:rPr>
              <a:t>Difficult to take time out of working day</a:t>
            </a:r>
          </a:p>
          <a:p>
            <a:pPr marL="285750" indent="-285750">
              <a:buFont typeface="Arial" panose="020B0604020202020204" pitchFamily="34" charset="0"/>
              <a:buChar char="▪"/>
            </a:pPr>
            <a:r>
              <a:rPr lang="en-GB" sz="1600">
                <a:solidFill>
                  <a:srgbClr val="000000"/>
                </a:solidFill>
                <a:cs typeface="Times New Roman"/>
              </a:rPr>
              <a:t>Travelling to JCP, especially in rural areas</a:t>
            </a:r>
          </a:p>
          <a:p>
            <a:pPr lvl="1"/>
            <a:endParaRPr lang="en-GB">
              <a:solidFill>
                <a:srgbClr val="000000"/>
              </a:solidFill>
              <a:cs typeface="Arial"/>
            </a:endParaRPr>
          </a:p>
        </p:txBody>
      </p:sp>
      <p:grpSp>
        <p:nvGrpSpPr>
          <p:cNvPr id="11" name="Group 10">
            <a:extLst>
              <a:ext uri="{FF2B5EF4-FFF2-40B4-BE49-F238E27FC236}">
                <a16:creationId xmlns:a16="http://schemas.microsoft.com/office/drawing/2014/main" id="{1824B43D-BB2B-486C-876C-4117CEDDC4C6}"/>
              </a:ext>
            </a:extLst>
          </p:cNvPr>
          <p:cNvGrpSpPr/>
          <p:nvPr/>
        </p:nvGrpSpPr>
        <p:grpSpPr>
          <a:xfrm>
            <a:off x="6586301" y="1525837"/>
            <a:ext cx="4513500" cy="2144177"/>
            <a:chOff x="5853601" y="1464867"/>
            <a:chExt cx="4513500" cy="2144177"/>
          </a:xfrm>
        </p:grpSpPr>
        <p:sp>
          <p:nvSpPr>
            <p:cNvPr id="13" name="TextBox 12">
              <a:extLst>
                <a:ext uri="{FF2B5EF4-FFF2-40B4-BE49-F238E27FC236}">
                  <a16:creationId xmlns:a16="http://schemas.microsoft.com/office/drawing/2014/main" id="{6FE1CDE0-2C2D-452B-AB50-1A57D0D6C5DE}"/>
                </a:ext>
              </a:extLst>
            </p:cNvPr>
            <p:cNvSpPr txBox="1"/>
            <p:nvPr/>
          </p:nvSpPr>
          <p:spPr>
            <a:xfrm>
              <a:off x="6464518" y="1464867"/>
              <a:ext cx="3902583" cy="2144177"/>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accent1"/>
                  </a:solidFill>
                  <a:effectLst/>
                  <a:uLnTx/>
                  <a:uFillTx/>
                  <a:latin typeface="Arial"/>
                  <a:ea typeface="+mn-ea"/>
                  <a:cs typeface="Times New Roman"/>
                </a:rPr>
                <a:t>Location and time of JCP appointments </a:t>
              </a:r>
            </a:p>
            <a:p>
              <a:pPr>
                <a:spcBef>
                  <a:spcPts val="400"/>
                </a:spcBef>
                <a:spcAft>
                  <a:spcPts val="400"/>
                </a:spcAft>
              </a:pPr>
              <a:r>
                <a:rPr lang="en-GB" sz="1400">
                  <a:ea typeface="+mn-lt"/>
                  <a:cs typeface="+mn-lt"/>
                </a:rPr>
                <a:t>Sort of annoying. I had to take time off from my business. They needed to see the financials, I had to take things in to prove to them that I was eligible. It takes me an hour to get to the job centre, an hour for the interview, an hour home. So, three hours off work, missing out on earning, which I will not get back.</a:t>
              </a:r>
            </a:p>
            <a:p>
              <a:pPr>
                <a:spcBef>
                  <a:spcPts val="400"/>
                </a:spcBef>
                <a:spcAft>
                  <a:spcPts val="400"/>
                </a:spcAft>
              </a:pPr>
              <a:r>
                <a:rPr lang="en-GB" sz="1400" b="1">
                  <a:solidFill>
                    <a:schemeClr val="accent1"/>
                  </a:solidFill>
                </a:rPr>
                <a:t>Male, 35-45, semi-rural, Existing 2020 claimant</a:t>
              </a:r>
              <a:endParaRPr kumimoji="0" lang="en-GB" sz="1400" b="1" i="0" u="none" strike="noStrike" kern="1200" cap="none" spc="0" normalizeH="0" baseline="0" noProof="0">
                <a:ln>
                  <a:noFill/>
                </a:ln>
                <a:solidFill>
                  <a:schemeClr val="accent1"/>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A37682CB-3DCB-459C-A93B-1DBFAF3E2B99}"/>
                </a:ext>
              </a:extLst>
            </p:cNvPr>
            <p:cNvGrpSpPr/>
            <p:nvPr/>
          </p:nvGrpSpPr>
          <p:grpSpPr>
            <a:xfrm>
              <a:off x="5853601" y="1470675"/>
              <a:ext cx="493082" cy="482330"/>
              <a:chOff x="478459" y="1784348"/>
              <a:chExt cx="766253" cy="781051"/>
            </a:xfrm>
            <a:solidFill>
              <a:schemeClr val="accent1"/>
            </a:solidFill>
          </p:grpSpPr>
          <p:sp>
            <p:nvSpPr>
              <p:cNvPr id="15" name="Freeform 5">
                <a:extLst>
                  <a:ext uri="{FF2B5EF4-FFF2-40B4-BE49-F238E27FC236}">
                    <a16:creationId xmlns:a16="http://schemas.microsoft.com/office/drawing/2014/main" id="{905611EA-5115-4479-A805-625BC0A00B5F}"/>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6">
                <a:extLst>
                  <a:ext uri="{FF2B5EF4-FFF2-40B4-BE49-F238E27FC236}">
                    <a16:creationId xmlns:a16="http://schemas.microsoft.com/office/drawing/2014/main" id="{4C5353EA-EE11-40C6-84BC-F7A4934DD1C2}"/>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7" name="Group 16">
            <a:extLst>
              <a:ext uri="{FF2B5EF4-FFF2-40B4-BE49-F238E27FC236}">
                <a16:creationId xmlns:a16="http://schemas.microsoft.com/office/drawing/2014/main" id="{A8672A62-07FC-4B6F-840E-20530397FC7B}"/>
              </a:ext>
            </a:extLst>
          </p:cNvPr>
          <p:cNvGrpSpPr/>
          <p:nvPr/>
        </p:nvGrpSpPr>
        <p:grpSpPr>
          <a:xfrm>
            <a:off x="6586301" y="3923739"/>
            <a:ext cx="5066870" cy="1939546"/>
            <a:chOff x="5853601" y="3938210"/>
            <a:chExt cx="5066870" cy="1939546"/>
          </a:xfrm>
        </p:grpSpPr>
        <p:sp>
          <p:nvSpPr>
            <p:cNvPr id="18" name="TextBox 17">
              <a:extLst>
                <a:ext uri="{FF2B5EF4-FFF2-40B4-BE49-F238E27FC236}">
                  <a16:creationId xmlns:a16="http://schemas.microsoft.com/office/drawing/2014/main" id="{72894690-F417-4EF7-90F6-5455C9EE1ADD}"/>
                </a:ext>
              </a:extLst>
            </p:cNvPr>
            <p:cNvSpPr txBox="1"/>
            <p:nvPr/>
          </p:nvSpPr>
          <p:spPr>
            <a:xfrm>
              <a:off x="6464518" y="3949023"/>
              <a:ext cx="4455953" cy="1928733"/>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tx2"/>
                  </a:solidFill>
                  <a:effectLst/>
                  <a:uLnTx/>
                  <a:uFillTx/>
                  <a:latin typeface="Arial"/>
                  <a:ea typeface="+mn-ea"/>
                  <a:cs typeface="Times New Roman"/>
                </a:rPr>
                <a:t>Emotional connection</a:t>
              </a:r>
            </a:p>
            <a:p>
              <a:pPr>
                <a:spcBef>
                  <a:spcPts val="400"/>
                </a:spcBef>
                <a:spcAft>
                  <a:spcPts val="400"/>
                </a:spcAft>
              </a:pPr>
              <a:r>
                <a:rPr lang="en-GB" sz="1400">
                  <a:cs typeface="Arial"/>
                </a:rPr>
                <a:t>Generally, the people are lovely, the people you speak to. It depends on who you get. Sometimes, if you've got an issue, depending on who you get, the attitude they can have comes across a bit like, I dunno. It can make you feel like you're not doing enough or you're just another person on benefits.</a:t>
              </a:r>
            </a:p>
            <a:p>
              <a:pPr>
                <a:spcBef>
                  <a:spcPts val="400"/>
                </a:spcBef>
                <a:spcAft>
                  <a:spcPts val="400"/>
                </a:spcAft>
              </a:pPr>
              <a:r>
                <a:rPr kumimoji="0" lang="en-GB" sz="1400" b="1" i="0" u="none" strike="noStrike" kern="1200" cap="none" spc="0" normalizeH="0" baseline="0" noProof="0">
                  <a:ln>
                    <a:noFill/>
                  </a:ln>
                  <a:solidFill>
                    <a:schemeClr val="tx2"/>
                  </a:solidFill>
                  <a:effectLst/>
                  <a:uLnTx/>
                  <a:uFillTx/>
                  <a:latin typeface="Arial"/>
                  <a:ea typeface="+mn-ea"/>
                  <a:cs typeface="+mn-cs"/>
                </a:rPr>
                <a:t>Male, 17-35, suburban, Existing </a:t>
              </a:r>
              <a:r>
                <a:rPr lang="en-GB" sz="1400" b="1">
                  <a:solidFill>
                    <a:schemeClr val="tx2"/>
                  </a:solidFill>
                  <a:latin typeface="Arial"/>
                </a:rPr>
                <a:t>2020 claimant </a:t>
              </a:r>
              <a:endParaRPr kumimoji="0" lang="en-GB" sz="1400" b="1" i="0" u="none" strike="noStrike" kern="1200" cap="none" spc="0" normalizeH="0" baseline="0" noProof="0">
                <a:ln>
                  <a:noFill/>
                </a:ln>
                <a:solidFill>
                  <a:schemeClr val="tx2"/>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1FFE1015-2933-4CAA-8194-9B97C526E45B}"/>
                </a:ext>
              </a:extLst>
            </p:cNvPr>
            <p:cNvGrpSpPr/>
            <p:nvPr/>
          </p:nvGrpSpPr>
          <p:grpSpPr>
            <a:xfrm>
              <a:off x="5853601" y="3938210"/>
              <a:ext cx="493082" cy="482330"/>
              <a:chOff x="478459" y="1784348"/>
              <a:chExt cx="766253" cy="781051"/>
            </a:xfrm>
            <a:solidFill>
              <a:schemeClr val="tx2"/>
            </a:solidFill>
          </p:grpSpPr>
          <p:sp>
            <p:nvSpPr>
              <p:cNvPr id="20" name="Freeform 5">
                <a:extLst>
                  <a:ext uri="{FF2B5EF4-FFF2-40B4-BE49-F238E27FC236}">
                    <a16:creationId xmlns:a16="http://schemas.microsoft.com/office/drawing/2014/main" id="{143EF83F-2207-46F3-872E-AF72D85F17FA}"/>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6">
                <a:extLst>
                  <a:ext uri="{FF2B5EF4-FFF2-40B4-BE49-F238E27FC236}">
                    <a16:creationId xmlns:a16="http://schemas.microsoft.com/office/drawing/2014/main" id="{ED4912DC-C621-434B-872F-C9BFD90F9025}"/>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2" name="Title 4">
            <a:extLst>
              <a:ext uri="{FF2B5EF4-FFF2-40B4-BE49-F238E27FC236}">
                <a16:creationId xmlns:a16="http://schemas.microsoft.com/office/drawing/2014/main" id="{4EEE8E61-5CC3-4A35-B3DD-4A4130680636}"/>
              </a:ext>
            </a:extLst>
          </p:cNvPr>
          <p:cNvSpPr txBox="1">
            <a:spLocks/>
          </p:cNvSpPr>
          <p:nvPr/>
        </p:nvSpPr>
        <p:spPr>
          <a:xfrm>
            <a:off x="449999" y="397170"/>
            <a:ext cx="11383116" cy="1446144"/>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sz="3200"/>
              <a:t>Suggested i</a:t>
            </a:r>
            <a:r>
              <a:rPr lang="en-GB"/>
              <a:t>mprovements </a:t>
            </a:r>
            <a:r>
              <a:rPr lang="en-GB" sz="3200"/>
              <a:t>included claim logistics, alignment to HMRC processes and emotional connections </a:t>
            </a:r>
            <a:endParaRPr lang="en-GB" sz="3100"/>
          </a:p>
        </p:txBody>
      </p:sp>
    </p:spTree>
    <p:extLst>
      <p:ext uri="{BB962C8B-B14F-4D97-AF65-F5344CB8AC3E}">
        <p14:creationId xmlns:p14="http://schemas.microsoft.com/office/powerpoint/2010/main" val="2349560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4418C4CF-2984-4546-8888-F68E8FFC9419}"/>
              </a:ext>
            </a:extLst>
          </p:cNvPr>
          <p:cNvSpPr>
            <a:spLocks noGrp="1"/>
          </p:cNvSpPr>
          <p:nvPr>
            <p:ph type="body" sz="quarter" idx="15"/>
          </p:nvPr>
        </p:nvSpPr>
        <p:spPr>
          <a:xfrm>
            <a:off x="2587020" y="1832308"/>
            <a:ext cx="6939317" cy="3334246"/>
          </a:xfrm>
          <a:noFill/>
          <a:effectLst/>
        </p:spPr>
        <p:txBody>
          <a:bodyPr wrap="square" lIns="144000">
            <a:spAutoFit/>
          </a:bodyPr>
          <a:lstStyle/>
          <a:p>
            <a:r>
              <a:rPr lang="en-GB" sz="2000" b="1">
                <a:solidFill>
                  <a:srgbClr val="419999"/>
                </a:solidFill>
              </a:rPr>
              <a:t>Emotional connection</a:t>
            </a:r>
          </a:p>
          <a:p>
            <a:r>
              <a:rPr lang="en-GB" sz="2000">
                <a:solidFill>
                  <a:schemeClr val="tx1"/>
                </a:solidFill>
              </a:rPr>
              <a:t>They did make us feel a bit like we shouldn't be self-employed. We were constantly getting work search phone calls, and what were we doing about work, and were we looking for work. And we were like, well we're self-employed and our contracts are coming back up. My business was growing, I was getting to a point where I was earning £7-£800 a month, which wasn't a lot, but it was coming up slowly from something I'd built from nothing in a lockdown.</a:t>
            </a:r>
          </a:p>
          <a:p>
            <a:r>
              <a:rPr lang="en-GB" sz="1600" b="1">
                <a:solidFill>
                  <a:srgbClr val="419999"/>
                </a:solidFill>
              </a:rPr>
              <a:t>Female, 35-44, rural/semi-rural, New 2021 claimant</a:t>
            </a:r>
          </a:p>
        </p:txBody>
      </p:sp>
      <p:sp>
        <p:nvSpPr>
          <p:cNvPr id="7" name="AutoShape 3">
            <a:extLst>
              <a:ext uri="{FF2B5EF4-FFF2-40B4-BE49-F238E27FC236}">
                <a16:creationId xmlns:a16="http://schemas.microsoft.com/office/drawing/2014/main" id="{A0200EA7-3C98-4140-9DD4-7D63FAE04EA7}"/>
              </a:ext>
            </a:extLst>
          </p:cNvPr>
          <p:cNvSpPr>
            <a:spLocks noChangeAspect="1" noChangeArrowheads="1" noTextEdit="1"/>
          </p:cNvSpPr>
          <p:nvPr/>
        </p:nvSpPr>
        <p:spPr bwMode="auto">
          <a:xfrm>
            <a:off x="899206" y="1958525"/>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98D61F93-7F66-154C-88A9-00843D551A42}"/>
              </a:ext>
            </a:extLst>
          </p:cNvPr>
          <p:cNvCxnSpPr/>
          <p:nvPr/>
        </p:nvCxnSpPr>
        <p:spPr>
          <a:xfrm>
            <a:off x="301451" y="6601767"/>
            <a:ext cx="734534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B4A9536-2780-4101-8CAA-7E637E226B46}"/>
              </a:ext>
            </a:extLst>
          </p:cNvPr>
          <p:cNvGrpSpPr/>
          <p:nvPr/>
        </p:nvGrpSpPr>
        <p:grpSpPr>
          <a:xfrm>
            <a:off x="2733139" y="1005390"/>
            <a:ext cx="606847" cy="618566"/>
            <a:chOff x="478459" y="791110"/>
            <a:chExt cx="606847" cy="618566"/>
          </a:xfrm>
        </p:grpSpPr>
        <p:sp>
          <p:nvSpPr>
            <p:cNvPr id="10" name="Freeform 5">
              <a:extLst>
                <a:ext uri="{FF2B5EF4-FFF2-40B4-BE49-F238E27FC236}">
                  <a16:creationId xmlns:a16="http://schemas.microsoft.com/office/drawing/2014/main" id="{FADAAFA5-2F6B-451A-B495-408DEF451060}"/>
                </a:ext>
              </a:extLst>
            </p:cNvPr>
            <p:cNvSpPr>
              <a:spLocks/>
            </p:cNvSpPr>
            <p:nvPr/>
          </p:nvSpPr>
          <p:spPr bwMode="auto">
            <a:xfrm>
              <a:off x="47845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rgbClr val="009F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19999"/>
                </a:solidFill>
                <a:effectLst/>
                <a:uLnTx/>
                <a:uFillTx/>
                <a:latin typeface="Arial"/>
                <a:ea typeface="+mn-ea"/>
                <a:cs typeface="+mn-cs"/>
              </a:endParaRPr>
            </a:p>
          </p:txBody>
        </p:sp>
        <p:sp>
          <p:nvSpPr>
            <p:cNvPr id="11" name="Freeform 6">
              <a:extLst>
                <a:ext uri="{FF2B5EF4-FFF2-40B4-BE49-F238E27FC236}">
                  <a16:creationId xmlns:a16="http://schemas.microsoft.com/office/drawing/2014/main" id="{E75E5213-9B07-4F6E-9353-BE095A57475D}"/>
                </a:ext>
              </a:extLst>
            </p:cNvPr>
            <p:cNvSpPr>
              <a:spLocks/>
            </p:cNvSpPr>
            <p:nvPr/>
          </p:nvSpPr>
          <p:spPr bwMode="auto">
            <a:xfrm>
              <a:off x="81661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rgbClr val="00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19999"/>
                </a:solidFill>
                <a:effectLst/>
                <a:uLnTx/>
                <a:uFillTx/>
                <a:latin typeface="Arial"/>
                <a:ea typeface="+mn-ea"/>
                <a:cs typeface="+mn-cs"/>
              </a:endParaRPr>
            </a:p>
          </p:txBody>
        </p:sp>
      </p:grpSp>
      <p:sp>
        <p:nvSpPr>
          <p:cNvPr id="2" name="Slide Number Placeholder 2">
            <a:extLst>
              <a:ext uri="{FF2B5EF4-FFF2-40B4-BE49-F238E27FC236}">
                <a16:creationId xmlns:a16="http://schemas.microsoft.com/office/drawing/2014/main" id="{78C9D78B-0ED1-DF15-CFDC-FC88AD968128}"/>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41</a:t>
            </a:fld>
            <a:r>
              <a:rPr lang="en-GB"/>
              <a:t>  </a:t>
            </a:r>
          </a:p>
        </p:txBody>
      </p:sp>
    </p:spTree>
    <p:extLst>
      <p:ext uri="{BB962C8B-B14F-4D97-AF65-F5344CB8AC3E}">
        <p14:creationId xmlns:p14="http://schemas.microsoft.com/office/powerpoint/2010/main" val="1065312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8CCEC-FDDA-49FD-AB8C-A0A4C2E38A5F}"/>
              </a:ext>
            </a:extLst>
          </p:cNvPr>
          <p:cNvSpPr>
            <a:spLocks noGrp="1"/>
          </p:cNvSpPr>
          <p:nvPr>
            <p:ph type="sldNum" sz="quarter" idx="19"/>
          </p:nvPr>
        </p:nvSpPr>
        <p:spPr/>
        <p:txBody>
          <a:bodyPr/>
          <a:lstStyle/>
          <a:p>
            <a:fld id="{D61AABEC-672F-4B68-B914-690DA978312C}" type="slidenum">
              <a:rPr lang="en-GB" smtClean="0"/>
              <a:pPr/>
              <a:t>42</a:t>
            </a:fld>
            <a:r>
              <a:rPr lang="en-GB"/>
              <a:t>  </a:t>
            </a:r>
          </a:p>
        </p:txBody>
      </p:sp>
      <p:sp>
        <p:nvSpPr>
          <p:cNvPr id="12" name="Freeform 145">
            <a:extLst>
              <a:ext uri="{FF2B5EF4-FFF2-40B4-BE49-F238E27FC236}">
                <a16:creationId xmlns:a16="http://schemas.microsoft.com/office/drawing/2014/main" id="{9DF8BA3E-B962-4F90-B7A2-472B42717FB7}"/>
              </a:ext>
            </a:extLst>
          </p:cNvPr>
          <p:cNvSpPr>
            <a:spLocks noEditPoints="1"/>
          </p:cNvSpPr>
          <p:nvPr/>
        </p:nvSpPr>
        <p:spPr bwMode="auto">
          <a:xfrm>
            <a:off x="7629618" y="1575946"/>
            <a:ext cx="628927" cy="543788"/>
          </a:xfrm>
          <a:custGeom>
            <a:avLst/>
            <a:gdLst>
              <a:gd name="T0" fmla="*/ 135 w 1868"/>
              <a:gd name="T1" fmla="*/ 1610 h 1610"/>
              <a:gd name="T2" fmla="*/ 1359 w 1868"/>
              <a:gd name="T3" fmla="*/ 1610 h 1610"/>
              <a:gd name="T4" fmla="*/ 1494 w 1868"/>
              <a:gd name="T5" fmla="*/ 1474 h 1610"/>
              <a:gd name="T6" fmla="*/ 1494 w 1868"/>
              <a:gd name="T7" fmla="*/ 599 h 1610"/>
              <a:gd name="T8" fmla="*/ 1781 w 1868"/>
              <a:gd name="T9" fmla="*/ 312 h 1610"/>
              <a:gd name="T10" fmla="*/ 1781 w 1868"/>
              <a:gd name="T11" fmla="*/ 312 h 1610"/>
              <a:gd name="T12" fmla="*/ 1781 w 1868"/>
              <a:gd name="T13" fmla="*/ 312 h 1610"/>
              <a:gd name="T14" fmla="*/ 1831 w 1868"/>
              <a:gd name="T15" fmla="*/ 262 h 1610"/>
              <a:gd name="T16" fmla="*/ 1866 w 1868"/>
              <a:gd name="T17" fmla="*/ 185 h 1610"/>
              <a:gd name="T18" fmla="*/ 1836 w 1868"/>
              <a:gd name="T19" fmla="*/ 105 h 1610"/>
              <a:gd name="T20" fmla="*/ 1761 w 1868"/>
              <a:gd name="T21" fmla="*/ 30 h 1610"/>
              <a:gd name="T22" fmla="*/ 1687 w 1868"/>
              <a:gd name="T23" fmla="*/ 0 h 1610"/>
              <a:gd name="T24" fmla="*/ 1604 w 1868"/>
              <a:gd name="T25" fmla="*/ 35 h 1610"/>
              <a:gd name="T26" fmla="*/ 1189 w 1868"/>
              <a:gd name="T27" fmla="*/ 449 h 1610"/>
              <a:gd name="T28" fmla="*/ 135 w 1868"/>
              <a:gd name="T29" fmla="*/ 449 h 1610"/>
              <a:gd name="T30" fmla="*/ 0 w 1868"/>
              <a:gd name="T31" fmla="*/ 585 h 1610"/>
              <a:gd name="T32" fmla="*/ 0 w 1868"/>
              <a:gd name="T33" fmla="*/ 1474 h 1610"/>
              <a:gd name="T34" fmla="*/ 135 w 1868"/>
              <a:gd name="T35" fmla="*/ 1610 h 1610"/>
              <a:gd name="T36" fmla="*/ 1679 w 1868"/>
              <a:gd name="T37" fmla="*/ 278 h 1610"/>
              <a:gd name="T38" fmla="*/ 943 w 1868"/>
              <a:gd name="T39" fmla="*/ 1014 h 1610"/>
              <a:gd name="T40" fmla="*/ 816 w 1868"/>
              <a:gd name="T41" fmla="*/ 1050 h 1610"/>
              <a:gd name="T42" fmla="*/ 852 w 1868"/>
              <a:gd name="T43" fmla="*/ 923 h 1610"/>
              <a:gd name="T44" fmla="*/ 1588 w 1868"/>
              <a:gd name="T45" fmla="*/ 187 h 1610"/>
              <a:gd name="T46" fmla="*/ 1679 w 1868"/>
              <a:gd name="T47" fmla="*/ 278 h 1610"/>
              <a:gd name="T48" fmla="*/ 1763 w 1868"/>
              <a:gd name="T49" fmla="*/ 194 h 1610"/>
              <a:gd name="T50" fmla="*/ 1747 w 1868"/>
              <a:gd name="T51" fmla="*/ 210 h 1610"/>
              <a:gd name="T52" fmla="*/ 1656 w 1868"/>
              <a:gd name="T53" fmla="*/ 119 h 1610"/>
              <a:gd name="T54" fmla="*/ 1672 w 1868"/>
              <a:gd name="T55" fmla="*/ 103 h 1610"/>
              <a:gd name="T56" fmla="*/ 1687 w 1868"/>
              <a:gd name="T57" fmla="*/ 96 h 1610"/>
              <a:gd name="T58" fmla="*/ 1693 w 1868"/>
              <a:gd name="T59" fmla="*/ 98 h 1610"/>
              <a:gd name="T60" fmla="*/ 1768 w 1868"/>
              <a:gd name="T61" fmla="*/ 173 h 1610"/>
              <a:gd name="T62" fmla="*/ 1763 w 1868"/>
              <a:gd name="T63" fmla="*/ 194 h 1610"/>
              <a:gd name="T64" fmla="*/ 775 w 1868"/>
              <a:gd name="T65" fmla="*/ 864 h 1610"/>
              <a:gd name="T66" fmla="*/ 763 w 1868"/>
              <a:gd name="T67" fmla="*/ 885 h 1610"/>
              <a:gd name="T68" fmla="*/ 701 w 1868"/>
              <a:gd name="T69" fmla="*/ 1106 h 1610"/>
              <a:gd name="T70" fmla="*/ 713 w 1868"/>
              <a:gd name="T71" fmla="*/ 1153 h 1610"/>
              <a:gd name="T72" fmla="*/ 747 w 1868"/>
              <a:gd name="T73" fmla="*/ 1167 h 1610"/>
              <a:gd name="T74" fmla="*/ 760 w 1868"/>
              <a:gd name="T75" fmla="*/ 1165 h 1610"/>
              <a:gd name="T76" fmla="*/ 981 w 1868"/>
              <a:gd name="T77" fmla="*/ 1103 h 1610"/>
              <a:gd name="T78" fmla="*/ 1002 w 1868"/>
              <a:gd name="T79" fmla="*/ 1091 h 1610"/>
              <a:gd name="T80" fmla="*/ 1398 w 1868"/>
              <a:gd name="T81" fmla="*/ 695 h 1610"/>
              <a:gd name="T82" fmla="*/ 1398 w 1868"/>
              <a:gd name="T83" fmla="*/ 1474 h 1610"/>
              <a:gd name="T84" fmla="*/ 1359 w 1868"/>
              <a:gd name="T85" fmla="*/ 1514 h 1610"/>
              <a:gd name="T86" fmla="*/ 135 w 1868"/>
              <a:gd name="T87" fmla="*/ 1514 h 1610"/>
              <a:gd name="T88" fmla="*/ 96 w 1868"/>
              <a:gd name="T89" fmla="*/ 1474 h 1610"/>
              <a:gd name="T90" fmla="*/ 96 w 1868"/>
              <a:gd name="T91" fmla="*/ 585 h 1610"/>
              <a:gd name="T92" fmla="*/ 135 w 1868"/>
              <a:gd name="T93" fmla="*/ 545 h 1610"/>
              <a:gd name="T94" fmla="*/ 1093 w 1868"/>
              <a:gd name="T95" fmla="*/ 545 h 1610"/>
              <a:gd name="T96" fmla="*/ 775 w 1868"/>
              <a:gd name="T97" fmla="*/ 864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8" h="1610">
                <a:moveTo>
                  <a:pt x="135" y="1610"/>
                </a:moveTo>
                <a:cubicBezTo>
                  <a:pt x="1359" y="1610"/>
                  <a:pt x="1359" y="1610"/>
                  <a:pt x="1359" y="1610"/>
                </a:cubicBezTo>
                <a:cubicBezTo>
                  <a:pt x="1434" y="1610"/>
                  <a:pt x="1494" y="1549"/>
                  <a:pt x="1494" y="1474"/>
                </a:cubicBezTo>
                <a:cubicBezTo>
                  <a:pt x="1494" y="599"/>
                  <a:pt x="1494" y="599"/>
                  <a:pt x="1494" y="599"/>
                </a:cubicBezTo>
                <a:cubicBezTo>
                  <a:pt x="1781" y="312"/>
                  <a:pt x="1781" y="312"/>
                  <a:pt x="1781" y="312"/>
                </a:cubicBezTo>
                <a:cubicBezTo>
                  <a:pt x="1781" y="312"/>
                  <a:pt x="1781" y="312"/>
                  <a:pt x="1781" y="312"/>
                </a:cubicBezTo>
                <a:cubicBezTo>
                  <a:pt x="1781" y="312"/>
                  <a:pt x="1781" y="312"/>
                  <a:pt x="1781" y="312"/>
                </a:cubicBezTo>
                <a:cubicBezTo>
                  <a:pt x="1831" y="262"/>
                  <a:pt x="1831" y="262"/>
                  <a:pt x="1831" y="262"/>
                </a:cubicBezTo>
                <a:cubicBezTo>
                  <a:pt x="1852" y="241"/>
                  <a:pt x="1865" y="214"/>
                  <a:pt x="1866" y="185"/>
                </a:cubicBezTo>
                <a:cubicBezTo>
                  <a:pt x="1868" y="154"/>
                  <a:pt x="1857" y="126"/>
                  <a:pt x="1836" y="105"/>
                </a:cubicBezTo>
                <a:cubicBezTo>
                  <a:pt x="1761" y="30"/>
                  <a:pt x="1761" y="30"/>
                  <a:pt x="1761" y="30"/>
                </a:cubicBezTo>
                <a:cubicBezTo>
                  <a:pt x="1742" y="10"/>
                  <a:pt x="1715" y="0"/>
                  <a:pt x="1687" y="0"/>
                </a:cubicBezTo>
                <a:cubicBezTo>
                  <a:pt x="1657" y="0"/>
                  <a:pt x="1626" y="13"/>
                  <a:pt x="1604" y="35"/>
                </a:cubicBezTo>
                <a:cubicBezTo>
                  <a:pt x="1189" y="449"/>
                  <a:pt x="1189" y="449"/>
                  <a:pt x="1189" y="449"/>
                </a:cubicBezTo>
                <a:cubicBezTo>
                  <a:pt x="135" y="449"/>
                  <a:pt x="135" y="449"/>
                  <a:pt x="135" y="449"/>
                </a:cubicBezTo>
                <a:cubicBezTo>
                  <a:pt x="60" y="449"/>
                  <a:pt x="0" y="510"/>
                  <a:pt x="0" y="585"/>
                </a:cubicBezTo>
                <a:cubicBezTo>
                  <a:pt x="0" y="1474"/>
                  <a:pt x="0" y="1474"/>
                  <a:pt x="0" y="1474"/>
                </a:cubicBezTo>
                <a:cubicBezTo>
                  <a:pt x="0" y="1549"/>
                  <a:pt x="60" y="1610"/>
                  <a:pt x="135" y="1610"/>
                </a:cubicBezTo>
                <a:close/>
                <a:moveTo>
                  <a:pt x="1679" y="278"/>
                </a:moveTo>
                <a:cubicBezTo>
                  <a:pt x="943" y="1014"/>
                  <a:pt x="943" y="1014"/>
                  <a:pt x="943" y="1014"/>
                </a:cubicBezTo>
                <a:cubicBezTo>
                  <a:pt x="816" y="1050"/>
                  <a:pt x="816" y="1050"/>
                  <a:pt x="816" y="1050"/>
                </a:cubicBezTo>
                <a:cubicBezTo>
                  <a:pt x="852" y="923"/>
                  <a:pt x="852" y="923"/>
                  <a:pt x="852" y="923"/>
                </a:cubicBezTo>
                <a:cubicBezTo>
                  <a:pt x="1588" y="187"/>
                  <a:pt x="1588" y="187"/>
                  <a:pt x="1588" y="187"/>
                </a:cubicBezTo>
                <a:lnTo>
                  <a:pt x="1679" y="278"/>
                </a:lnTo>
                <a:close/>
                <a:moveTo>
                  <a:pt x="1763" y="194"/>
                </a:moveTo>
                <a:cubicBezTo>
                  <a:pt x="1747" y="210"/>
                  <a:pt x="1747" y="210"/>
                  <a:pt x="1747" y="210"/>
                </a:cubicBezTo>
                <a:cubicBezTo>
                  <a:pt x="1656" y="119"/>
                  <a:pt x="1656" y="119"/>
                  <a:pt x="1656" y="119"/>
                </a:cubicBezTo>
                <a:cubicBezTo>
                  <a:pt x="1672" y="103"/>
                  <a:pt x="1672" y="103"/>
                  <a:pt x="1672" y="103"/>
                </a:cubicBezTo>
                <a:cubicBezTo>
                  <a:pt x="1676" y="98"/>
                  <a:pt x="1682" y="96"/>
                  <a:pt x="1687" y="96"/>
                </a:cubicBezTo>
                <a:cubicBezTo>
                  <a:pt x="1691" y="96"/>
                  <a:pt x="1693" y="97"/>
                  <a:pt x="1693" y="98"/>
                </a:cubicBezTo>
                <a:cubicBezTo>
                  <a:pt x="1768" y="173"/>
                  <a:pt x="1768" y="173"/>
                  <a:pt x="1768" y="173"/>
                </a:cubicBezTo>
                <a:cubicBezTo>
                  <a:pt x="1772" y="177"/>
                  <a:pt x="1771" y="187"/>
                  <a:pt x="1763" y="194"/>
                </a:cubicBezTo>
                <a:close/>
                <a:moveTo>
                  <a:pt x="775" y="864"/>
                </a:moveTo>
                <a:cubicBezTo>
                  <a:pt x="769" y="869"/>
                  <a:pt x="765" y="877"/>
                  <a:pt x="763" y="885"/>
                </a:cubicBezTo>
                <a:cubicBezTo>
                  <a:pt x="701" y="1106"/>
                  <a:pt x="701" y="1106"/>
                  <a:pt x="701" y="1106"/>
                </a:cubicBezTo>
                <a:cubicBezTo>
                  <a:pt x="696" y="1123"/>
                  <a:pt x="701" y="1141"/>
                  <a:pt x="713" y="1153"/>
                </a:cubicBezTo>
                <a:cubicBezTo>
                  <a:pt x="722" y="1162"/>
                  <a:pt x="734" y="1167"/>
                  <a:pt x="747" y="1167"/>
                </a:cubicBezTo>
                <a:cubicBezTo>
                  <a:pt x="751" y="1167"/>
                  <a:pt x="756" y="1166"/>
                  <a:pt x="760" y="1165"/>
                </a:cubicBezTo>
                <a:cubicBezTo>
                  <a:pt x="981" y="1103"/>
                  <a:pt x="981" y="1103"/>
                  <a:pt x="981" y="1103"/>
                </a:cubicBezTo>
                <a:cubicBezTo>
                  <a:pt x="989" y="1101"/>
                  <a:pt x="997" y="1097"/>
                  <a:pt x="1002" y="1091"/>
                </a:cubicBezTo>
                <a:cubicBezTo>
                  <a:pt x="1398" y="695"/>
                  <a:pt x="1398" y="695"/>
                  <a:pt x="1398" y="695"/>
                </a:cubicBezTo>
                <a:cubicBezTo>
                  <a:pt x="1398" y="1474"/>
                  <a:pt x="1398" y="1474"/>
                  <a:pt x="1398" y="1474"/>
                </a:cubicBezTo>
                <a:cubicBezTo>
                  <a:pt x="1398" y="1496"/>
                  <a:pt x="1381" y="1514"/>
                  <a:pt x="1359" y="1514"/>
                </a:cubicBezTo>
                <a:cubicBezTo>
                  <a:pt x="135" y="1514"/>
                  <a:pt x="135" y="1514"/>
                  <a:pt x="135" y="1514"/>
                </a:cubicBezTo>
                <a:cubicBezTo>
                  <a:pt x="113" y="1514"/>
                  <a:pt x="96" y="1496"/>
                  <a:pt x="96" y="1474"/>
                </a:cubicBezTo>
                <a:cubicBezTo>
                  <a:pt x="96" y="585"/>
                  <a:pt x="96" y="585"/>
                  <a:pt x="96" y="585"/>
                </a:cubicBezTo>
                <a:cubicBezTo>
                  <a:pt x="96" y="563"/>
                  <a:pt x="113" y="545"/>
                  <a:pt x="135" y="545"/>
                </a:cubicBezTo>
                <a:cubicBezTo>
                  <a:pt x="1093" y="545"/>
                  <a:pt x="1093" y="545"/>
                  <a:pt x="1093" y="545"/>
                </a:cubicBezTo>
                <a:lnTo>
                  <a:pt x="775" y="864"/>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itle 3">
            <a:extLst>
              <a:ext uri="{FF2B5EF4-FFF2-40B4-BE49-F238E27FC236}">
                <a16:creationId xmlns:a16="http://schemas.microsoft.com/office/drawing/2014/main" id="{6AFE2BAF-DEDE-410C-928A-B0A81E0D5291}"/>
              </a:ext>
            </a:extLst>
          </p:cNvPr>
          <p:cNvSpPr>
            <a:spLocks noGrp="1"/>
          </p:cNvSpPr>
          <p:nvPr>
            <p:ph type="title"/>
          </p:nvPr>
        </p:nvSpPr>
        <p:spPr>
          <a:xfrm>
            <a:off x="450000" y="397170"/>
            <a:ext cx="11088857" cy="775597"/>
          </a:xfrm>
        </p:spPr>
        <p:txBody>
          <a:bodyPr/>
          <a:lstStyle/>
          <a:p>
            <a:r>
              <a:rPr lang="en-GB"/>
              <a:t>Claimants would prefer consistency in their Work Coach, and for them to have specialist SE knowledge</a:t>
            </a:r>
          </a:p>
        </p:txBody>
      </p:sp>
      <p:sp>
        <p:nvSpPr>
          <p:cNvPr id="24" name="Freeform 21">
            <a:extLst>
              <a:ext uri="{FF2B5EF4-FFF2-40B4-BE49-F238E27FC236}">
                <a16:creationId xmlns:a16="http://schemas.microsoft.com/office/drawing/2014/main" id="{AC15F15B-4C79-4C94-89D2-6808BB413DBF}"/>
              </a:ext>
            </a:extLst>
          </p:cNvPr>
          <p:cNvSpPr>
            <a:spLocks noChangeAspect="1" noEditPoints="1"/>
          </p:cNvSpPr>
          <p:nvPr/>
        </p:nvSpPr>
        <p:spPr bwMode="auto">
          <a:xfrm>
            <a:off x="4108739" y="1558453"/>
            <a:ext cx="351709" cy="561281"/>
          </a:xfrm>
          <a:custGeom>
            <a:avLst/>
            <a:gdLst/>
            <a:ahLst/>
            <a:cxnLst>
              <a:cxn ang="0">
                <a:pos x="129" y="79"/>
              </a:cxn>
              <a:cxn ang="0">
                <a:pos x="69" y="170"/>
              </a:cxn>
              <a:cxn ang="0">
                <a:pos x="109" y="161"/>
              </a:cxn>
              <a:cxn ang="0">
                <a:pos x="76" y="130"/>
              </a:cxn>
              <a:cxn ang="0">
                <a:pos x="73" y="130"/>
              </a:cxn>
              <a:cxn ang="0">
                <a:pos x="70" y="130"/>
              </a:cxn>
              <a:cxn ang="0">
                <a:pos x="69" y="130"/>
              </a:cxn>
              <a:cxn ang="0">
                <a:pos x="68" y="130"/>
              </a:cxn>
              <a:cxn ang="0">
                <a:pos x="67" y="130"/>
              </a:cxn>
              <a:cxn ang="0">
                <a:pos x="66" y="130"/>
              </a:cxn>
              <a:cxn ang="0">
                <a:pos x="62" y="130"/>
              </a:cxn>
              <a:cxn ang="0">
                <a:pos x="56" y="130"/>
              </a:cxn>
              <a:cxn ang="0">
                <a:pos x="53" y="128"/>
              </a:cxn>
              <a:cxn ang="0">
                <a:pos x="51" y="126"/>
              </a:cxn>
              <a:cxn ang="0">
                <a:pos x="50" y="125"/>
              </a:cxn>
              <a:cxn ang="0">
                <a:pos x="49" y="123"/>
              </a:cxn>
              <a:cxn ang="0">
                <a:pos x="48" y="121"/>
              </a:cxn>
              <a:cxn ang="0">
                <a:pos x="48" y="119"/>
              </a:cxn>
              <a:cxn ang="0">
                <a:pos x="49" y="117"/>
              </a:cxn>
              <a:cxn ang="0">
                <a:pos x="49" y="115"/>
              </a:cxn>
              <a:cxn ang="0">
                <a:pos x="50" y="114"/>
              </a:cxn>
              <a:cxn ang="0">
                <a:pos x="52" y="112"/>
              </a:cxn>
              <a:cxn ang="0">
                <a:pos x="55" y="110"/>
              </a:cxn>
              <a:cxn ang="0">
                <a:pos x="58" y="109"/>
              </a:cxn>
              <a:cxn ang="0">
                <a:pos x="88" y="123"/>
              </a:cxn>
              <a:cxn ang="0">
                <a:pos x="86" y="126"/>
              </a:cxn>
              <a:cxn ang="0">
                <a:pos x="84" y="128"/>
              </a:cxn>
              <a:cxn ang="0">
                <a:pos x="83" y="129"/>
              </a:cxn>
              <a:cxn ang="0">
                <a:pos x="81" y="129"/>
              </a:cxn>
              <a:cxn ang="0">
                <a:pos x="79" y="130"/>
              </a:cxn>
              <a:cxn ang="0">
                <a:pos x="179" y="130"/>
              </a:cxn>
              <a:cxn ang="0">
                <a:pos x="183" y="129"/>
              </a:cxn>
              <a:cxn ang="0">
                <a:pos x="186" y="127"/>
              </a:cxn>
              <a:cxn ang="0">
                <a:pos x="187" y="126"/>
              </a:cxn>
              <a:cxn ang="0">
                <a:pos x="188" y="124"/>
              </a:cxn>
              <a:cxn ang="0">
                <a:pos x="189" y="122"/>
              </a:cxn>
              <a:cxn ang="0">
                <a:pos x="189" y="120"/>
              </a:cxn>
              <a:cxn ang="0">
                <a:pos x="189" y="119"/>
              </a:cxn>
              <a:cxn ang="0">
                <a:pos x="189" y="117"/>
              </a:cxn>
              <a:cxn ang="0">
                <a:pos x="188" y="115"/>
              </a:cxn>
              <a:cxn ang="0">
                <a:pos x="187" y="113"/>
              </a:cxn>
              <a:cxn ang="0">
                <a:pos x="185" y="111"/>
              </a:cxn>
              <a:cxn ang="0">
                <a:pos x="182" y="110"/>
              </a:cxn>
              <a:cxn ang="0">
                <a:pos x="177" y="109"/>
              </a:cxn>
              <a:cxn ang="0">
                <a:pos x="172" y="109"/>
              </a:cxn>
              <a:cxn ang="0">
                <a:pos x="170" y="109"/>
              </a:cxn>
              <a:cxn ang="0">
                <a:pos x="170" y="109"/>
              </a:cxn>
              <a:cxn ang="0">
                <a:pos x="169" y="109"/>
              </a:cxn>
              <a:cxn ang="0">
                <a:pos x="167" y="109"/>
              </a:cxn>
              <a:cxn ang="0">
                <a:pos x="165" y="109"/>
              </a:cxn>
              <a:cxn ang="0">
                <a:pos x="162" y="109"/>
              </a:cxn>
              <a:cxn ang="0">
                <a:pos x="159" y="109"/>
              </a:cxn>
              <a:cxn ang="0">
                <a:pos x="157" y="110"/>
              </a:cxn>
              <a:cxn ang="0">
                <a:pos x="155" y="111"/>
              </a:cxn>
              <a:cxn ang="0">
                <a:pos x="153" y="112"/>
              </a:cxn>
              <a:cxn ang="0">
                <a:pos x="152" y="113"/>
              </a:cxn>
              <a:cxn ang="0">
                <a:pos x="150" y="116"/>
              </a:cxn>
              <a:cxn ang="0">
                <a:pos x="149" y="120"/>
              </a:cxn>
              <a:cxn ang="0">
                <a:pos x="154" y="275"/>
              </a:cxn>
              <a:cxn ang="0">
                <a:pos x="119" y="20"/>
              </a:cxn>
              <a:cxn ang="0">
                <a:pos x="0" y="119"/>
              </a:cxn>
              <a:cxn ang="0">
                <a:pos x="194" y="253"/>
              </a:cxn>
              <a:cxn ang="0">
                <a:pos x="77" y="353"/>
              </a:cxn>
            </a:cxnLst>
            <a:rect l="0" t="0" r="r" b="b"/>
            <a:pathLst>
              <a:path w="238" h="379">
                <a:moveTo>
                  <a:pt x="79" y="315"/>
                </a:moveTo>
                <a:cubicBezTo>
                  <a:pt x="155" y="302"/>
                  <a:pt x="155" y="302"/>
                  <a:pt x="155" y="302"/>
                </a:cubicBezTo>
                <a:cubicBezTo>
                  <a:pt x="160" y="301"/>
                  <a:pt x="166" y="305"/>
                  <a:pt x="167" y="310"/>
                </a:cubicBezTo>
                <a:cubicBezTo>
                  <a:pt x="167" y="310"/>
                  <a:pt x="167" y="310"/>
                  <a:pt x="167" y="310"/>
                </a:cubicBezTo>
                <a:cubicBezTo>
                  <a:pt x="168" y="316"/>
                  <a:pt x="164" y="321"/>
                  <a:pt x="158" y="322"/>
                </a:cubicBezTo>
                <a:cubicBezTo>
                  <a:pt x="83" y="336"/>
                  <a:pt x="83" y="336"/>
                  <a:pt x="83" y="336"/>
                </a:cubicBezTo>
                <a:cubicBezTo>
                  <a:pt x="77" y="337"/>
                  <a:pt x="72" y="333"/>
                  <a:pt x="71" y="327"/>
                </a:cubicBezTo>
                <a:cubicBezTo>
                  <a:pt x="71" y="327"/>
                  <a:pt x="71" y="327"/>
                  <a:pt x="71" y="327"/>
                </a:cubicBezTo>
                <a:cubicBezTo>
                  <a:pt x="70" y="322"/>
                  <a:pt x="74" y="316"/>
                  <a:pt x="79" y="315"/>
                </a:cubicBezTo>
                <a:close/>
                <a:moveTo>
                  <a:pt x="109" y="79"/>
                </a:moveTo>
                <a:cubicBezTo>
                  <a:pt x="109" y="64"/>
                  <a:pt x="109" y="74"/>
                  <a:pt x="109" y="59"/>
                </a:cubicBezTo>
                <a:cubicBezTo>
                  <a:pt x="109" y="54"/>
                  <a:pt x="113" y="49"/>
                  <a:pt x="119" y="49"/>
                </a:cubicBezTo>
                <a:cubicBezTo>
                  <a:pt x="119" y="49"/>
                  <a:pt x="119" y="49"/>
                  <a:pt x="119" y="49"/>
                </a:cubicBezTo>
                <a:cubicBezTo>
                  <a:pt x="125" y="49"/>
                  <a:pt x="129" y="54"/>
                  <a:pt x="129" y="59"/>
                </a:cubicBezTo>
                <a:cubicBezTo>
                  <a:pt x="129" y="74"/>
                  <a:pt x="129" y="64"/>
                  <a:pt x="129" y="79"/>
                </a:cubicBezTo>
                <a:cubicBezTo>
                  <a:pt x="129" y="84"/>
                  <a:pt x="125" y="89"/>
                  <a:pt x="119" y="89"/>
                </a:cubicBezTo>
                <a:cubicBezTo>
                  <a:pt x="119" y="89"/>
                  <a:pt x="119" y="89"/>
                  <a:pt x="119" y="89"/>
                </a:cubicBezTo>
                <a:cubicBezTo>
                  <a:pt x="113" y="89"/>
                  <a:pt x="109" y="84"/>
                  <a:pt x="109" y="79"/>
                </a:cubicBezTo>
                <a:close/>
                <a:moveTo>
                  <a:pt x="155" y="141"/>
                </a:moveTo>
                <a:cubicBezTo>
                  <a:pt x="166" y="152"/>
                  <a:pt x="158" y="144"/>
                  <a:pt x="169" y="155"/>
                </a:cubicBezTo>
                <a:cubicBezTo>
                  <a:pt x="173" y="159"/>
                  <a:pt x="173" y="166"/>
                  <a:pt x="169" y="170"/>
                </a:cubicBezTo>
                <a:cubicBezTo>
                  <a:pt x="169" y="170"/>
                  <a:pt x="169" y="170"/>
                  <a:pt x="169" y="170"/>
                </a:cubicBezTo>
                <a:cubicBezTo>
                  <a:pt x="165" y="174"/>
                  <a:pt x="158" y="174"/>
                  <a:pt x="154" y="170"/>
                </a:cubicBezTo>
                <a:cubicBezTo>
                  <a:pt x="144" y="159"/>
                  <a:pt x="151" y="167"/>
                  <a:pt x="141" y="156"/>
                </a:cubicBezTo>
                <a:cubicBezTo>
                  <a:pt x="137" y="152"/>
                  <a:pt x="137" y="145"/>
                  <a:pt x="141" y="141"/>
                </a:cubicBezTo>
                <a:cubicBezTo>
                  <a:pt x="141" y="141"/>
                  <a:pt x="141" y="141"/>
                  <a:pt x="141" y="141"/>
                </a:cubicBezTo>
                <a:cubicBezTo>
                  <a:pt x="145" y="137"/>
                  <a:pt x="151" y="137"/>
                  <a:pt x="155" y="141"/>
                </a:cubicBezTo>
                <a:close/>
                <a:moveTo>
                  <a:pt x="83" y="141"/>
                </a:moveTo>
                <a:cubicBezTo>
                  <a:pt x="72" y="152"/>
                  <a:pt x="80" y="144"/>
                  <a:pt x="69" y="155"/>
                </a:cubicBezTo>
                <a:cubicBezTo>
                  <a:pt x="65" y="159"/>
                  <a:pt x="65" y="166"/>
                  <a:pt x="69" y="170"/>
                </a:cubicBezTo>
                <a:cubicBezTo>
                  <a:pt x="69" y="170"/>
                  <a:pt x="69" y="170"/>
                  <a:pt x="69" y="170"/>
                </a:cubicBezTo>
                <a:cubicBezTo>
                  <a:pt x="73" y="174"/>
                  <a:pt x="80" y="174"/>
                  <a:pt x="84" y="170"/>
                </a:cubicBezTo>
                <a:cubicBezTo>
                  <a:pt x="94" y="159"/>
                  <a:pt x="87" y="167"/>
                  <a:pt x="97" y="156"/>
                </a:cubicBezTo>
                <a:cubicBezTo>
                  <a:pt x="101" y="152"/>
                  <a:pt x="101" y="145"/>
                  <a:pt x="97" y="141"/>
                </a:cubicBezTo>
                <a:cubicBezTo>
                  <a:pt x="97" y="141"/>
                  <a:pt x="97" y="141"/>
                  <a:pt x="97" y="141"/>
                </a:cubicBezTo>
                <a:cubicBezTo>
                  <a:pt x="93" y="137"/>
                  <a:pt x="87" y="137"/>
                  <a:pt x="83" y="141"/>
                </a:cubicBezTo>
                <a:close/>
                <a:moveTo>
                  <a:pt x="109" y="161"/>
                </a:moveTo>
                <a:cubicBezTo>
                  <a:pt x="109" y="176"/>
                  <a:pt x="109" y="165"/>
                  <a:pt x="109" y="180"/>
                </a:cubicBezTo>
                <a:cubicBezTo>
                  <a:pt x="109" y="186"/>
                  <a:pt x="113" y="190"/>
                  <a:pt x="119" y="190"/>
                </a:cubicBezTo>
                <a:cubicBezTo>
                  <a:pt x="119" y="190"/>
                  <a:pt x="119" y="190"/>
                  <a:pt x="119" y="190"/>
                </a:cubicBezTo>
                <a:cubicBezTo>
                  <a:pt x="125" y="190"/>
                  <a:pt x="129" y="186"/>
                  <a:pt x="129" y="180"/>
                </a:cubicBezTo>
                <a:cubicBezTo>
                  <a:pt x="129" y="165"/>
                  <a:pt x="129" y="176"/>
                  <a:pt x="129" y="161"/>
                </a:cubicBezTo>
                <a:cubicBezTo>
                  <a:pt x="129" y="155"/>
                  <a:pt x="125" y="150"/>
                  <a:pt x="119" y="150"/>
                </a:cubicBezTo>
                <a:cubicBezTo>
                  <a:pt x="119" y="150"/>
                  <a:pt x="119" y="150"/>
                  <a:pt x="119" y="150"/>
                </a:cubicBezTo>
                <a:cubicBezTo>
                  <a:pt x="113" y="150"/>
                  <a:pt x="109" y="155"/>
                  <a:pt x="109" y="161"/>
                </a:cubicBezTo>
                <a:close/>
                <a:moveTo>
                  <a:pt x="155" y="98"/>
                </a:moveTo>
                <a:cubicBezTo>
                  <a:pt x="166" y="87"/>
                  <a:pt x="158" y="95"/>
                  <a:pt x="169" y="84"/>
                </a:cubicBezTo>
                <a:cubicBezTo>
                  <a:pt x="173" y="80"/>
                  <a:pt x="173" y="74"/>
                  <a:pt x="169" y="70"/>
                </a:cubicBezTo>
                <a:cubicBezTo>
                  <a:pt x="169" y="70"/>
                  <a:pt x="169" y="70"/>
                  <a:pt x="169" y="70"/>
                </a:cubicBezTo>
                <a:cubicBezTo>
                  <a:pt x="165" y="66"/>
                  <a:pt x="158" y="66"/>
                  <a:pt x="154" y="70"/>
                </a:cubicBezTo>
                <a:cubicBezTo>
                  <a:pt x="144" y="80"/>
                  <a:pt x="151" y="73"/>
                  <a:pt x="141" y="84"/>
                </a:cubicBezTo>
                <a:cubicBezTo>
                  <a:pt x="137" y="88"/>
                  <a:pt x="137" y="94"/>
                  <a:pt x="141" y="98"/>
                </a:cubicBezTo>
                <a:cubicBezTo>
                  <a:pt x="141" y="98"/>
                  <a:pt x="141" y="98"/>
                  <a:pt x="141" y="98"/>
                </a:cubicBezTo>
                <a:cubicBezTo>
                  <a:pt x="145" y="102"/>
                  <a:pt x="151" y="102"/>
                  <a:pt x="155" y="98"/>
                </a:cubicBezTo>
                <a:close/>
                <a:moveTo>
                  <a:pt x="78" y="130"/>
                </a:moveTo>
                <a:cubicBezTo>
                  <a:pt x="77" y="130"/>
                  <a:pt x="77" y="130"/>
                  <a:pt x="77" y="130"/>
                </a:cubicBezTo>
                <a:cubicBezTo>
                  <a:pt x="77" y="130"/>
                  <a:pt x="77" y="130"/>
                  <a:pt x="77" y="130"/>
                </a:cubicBezTo>
                <a:cubicBezTo>
                  <a:pt x="77" y="130"/>
                  <a:pt x="77" y="130"/>
                  <a:pt x="77" y="130"/>
                </a:cubicBezTo>
                <a:cubicBezTo>
                  <a:pt x="77" y="130"/>
                  <a:pt x="77" y="130"/>
                  <a:pt x="77" y="130"/>
                </a:cubicBezTo>
                <a:cubicBezTo>
                  <a:pt x="76" y="130"/>
                  <a:pt x="76" y="130"/>
                  <a:pt x="76" y="130"/>
                </a:cubicBezTo>
                <a:cubicBezTo>
                  <a:pt x="76" y="130"/>
                  <a:pt x="76" y="130"/>
                  <a:pt x="76" y="130"/>
                </a:cubicBezTo>
                <a:cubicBezTo>
                  <a:pt x="75" y="130"/>
                  <a:pt x="75" y="130"/>
                  <a:pt x="75" y="130"/>
                </a:cubicBezTo>
                <a:cubicBezTo>
                  <a:pt x="75" y="130"/>
                  <a:pt x="75" y="130"/>
                  <a:pt x="75" y="130"/>
                </a:cubicBezTo>
                <a:cubicBezTo>
                  <a:pt x="75" y="130"/>
                  <a:pt x="75" y="130"/>
                  <a:pt x="75" y="130"/>
                </a:cubicBezTo>
                <a:cubicBezTo>
                  <a:pt x="75" y="130"/>
                  <a:pt x="75" y="130"/>
                  <a:pt x="75" y="130"/>
                </a:cubicBezTo>
                <a:cubicBezTo>
                  <a:pt x="74" y="130"/>
                  <a:pt x="74" y="130"/>
                  <a:pt x="74" y="130"/>
                </a:cubicBezTo>
                <a:cubicBezTo>
                  <a:pt x="74" y="130"/>
                  <a:pt x="74" y="130"/>
                  <a:pt x="74" y="130"/>
                </a:cubicBezTo>
                <a:cubicBezTo>
                  <a:pt x="74" y="130"/>
                  <a:pt x="74" y="130"/>
                  <a:pt x="74" y="130"/>
                </a:cubicBezTo>
                <a:cubicBezTo>
                  <a:pt x="74" y="130"/>
                  <a:pt x="74" y="130"/>
                  <a:pt x="74" y="130"/>
                </a:cubicBezTo>
                <a:cubicBezTo>
                  <a:pt x="73" y="130"/>
                  <a:pt x="73" y="130"/>
                  <a:pt x="73" y="130"/>
                </a:cubicBezTo>
                <a:cubicBezTo>
                  <a:pt x="73" y="130"/>
                  <a:pt x="73" y="130"/>
                  <a:pt x="73" y="130"/>
                </a:cubicBezTo>
                <a:cubicBezTo>
                  <a:pt x="73" y="130"/>
                  <a:pt x="73" y="130"/>
                  <a:pt x="73" y="130"/>
                </a:cubicBezTo>
                <a:cubicBezTo>
                  <a:pt x="73" y="130"/>
                  <a:pt x="73" y="130"/>
                  <a:pt x="73" y="130"/>
                </a:cubicBezTo>
                <a:cubicBezTo>
                  <a:pt x="73" y="130"/>
                  <a:pt x="73" y="130"/>
                  <a:pt x="73" y="130"/>
                </a:cubicBezTo>
                <a:cubicBezTo>
                  <a:pt x="73" y="130"/>
                  <a:pt x="73" y="130"/>
                  <a:pt x="73" y="130"/>
                </a:cubicBezTo>
                <a:cubicBezTo>
                  <a:pt x="72" y="130"/>
                  <a:pt x="72" y="130"/>
                  <a:pt x="72" y="130"/>
                </a:cubicBezTo>
                <a:cubicBezTo>
                  <a:pt x="72" y="130"/>
                  <a:pt x="72" y="130"/>
                  <a:pt x="72" y="130"/>
                </a:cubicBezTo>
                <a:cubicBezTo>
                  <a:pt x="72" y="130"/>
                  <a:pt x="72" y="130"/>
                  <a:pt x="72" y="130"/>
                </a:cubicBezTo>
                <a:cubicBezTo>
                  <a:pt x="72" y="130"/>
                  <a:pt x="72" y="130"/>
                  <a:pt x="72" y="130"/>
                </a:cubicBezTo>
                <a:cubicBezTo>
                  <a:pt x="72" y="130"/>
                  <a:pt x="72" y="130"/>
                  <a:pt x="72" y="130"/>
                </a:cubicBezTo>
                <a:cubicBezTo>
                  <a:pt x="72" y="130"/>
                  <a:pt x="72" y="130"/>
                  <a:pt x="72" y="130"/>
                </a:cubicBezTo>
                <a:cubicBezTo>
                  <a:pt x="71" y="130"/>
                  <a:pt x="71" y="130"/>
                  <a:pt x="71" y="130"/>
                </a:cubicBezTo>
                <a:cubicBezTo>
                  <a:pt x="71" y="130"/>
                  <a:pt x="71" y="130"/>
                  <a:pt x="71" y="130"/>
                </a:cubicBezTo>
                <a:cubicBezTo>
                  <a:pt x="71" y="130"/>
                  <a:pt x="71" y="130"/>
                  <a:pt x="71" y="130"/>
                </a:cubicBezTo>
                <a:cubicBezTo>
                  <a:pt x="71" y="130"/>
                  <a:pt x="71" y="130"/>
                  <a:pt x="71" y="130"/>
                </a:cubicBezTo>
                <a:cubicBezTo>
                  <a:pt x="71" y="130"/>
                  <a:pt x="71" y="130"/>
                  <a:pt x="71" y="130"/>
                </a:cubicBezTo>
                <a:cubicBezTo>
                  <a:pt x="71" y="130"/>
                  <a:pt x="71" y="130"/>
                  <a:pt x="71"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70" y="130"/>
                  <a:pt x="70" y="130"/>
                  <a:pt x="70"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9" y="130"/>
                  <a:pt x="69" y="130"/>
                  <a:pt x="69"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8" y="130"/>
                  <a:pt x="68" y="130"/>
                  <a:pt x="68"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7" y="130"/>
                  <a:pt x="67" y="130"/>
                  <a:pt x="67" y="130"/>
                </a:cubicBezTo>
                <a:cubicBezTo>
                  <a:pt x="66" y="130"/>
                  <a:pt x="66" y="130"/>
                  <a:pt x="66" y="130"/>
                </a:cubicBezTo>
                <a:cubicBezTo>
                  <a:pt x="66" y="130"/>
                  <a:pt x="66" y="130"/>
                  <a:pt x="66" y="130"/>
                </a:cubicBezTo>
                <a:cubicBezTo>
                  <a:pt x="66" y="130"/>
                  <a:pt x="66" y="130"/>
                  <a:pt x="66" y="130"/>
                </a:cubicBezTo>
                <a:cubicBezTo>
                  <a:pt x="66" y="130"/>
                  <a:pt x="66" y="130"/>
                  <a:pt x="66" y="130"/>
                </a:cubicBezTo>
                <a:cubicBezTo>
                  <a:pt x="66" y="130"/>
                  <a:pt x="66" y="130"/>
                  <a:pt x="66" y="130"/>
                </a:cubicBezTo>
                <a:cubicBezTo>
                  <a:pt x="66" y="130"/>
                  <a:pt x="66" y="130"/>
                  <a:pt x="66" y="130"/>
                </a:cubicBezTo>
                <a:cubicBezTo>
                  <a:pt x="66" y="130"/>
                  <a:pt x="66" y="130"/>
                  <a:pt x="66" y="130"/>
                </a:cubicBezTo>
                <a:cubicBezTo>
                  <a:pt x="66" y="130"/>
                  <a:pt x="66" y="130"/>
                  <a:pt x="66" y="130"/>
                </a:cubicBezTo>
                <a:cubicBezTo>
                  <a:pt x="65" y="130"/>
                  <a:pt x="65" y="130"/>
                  <a:pt x="65" y="130"/>
                </a:cubicBezTo>
                <a:cubicBezTo>
                  <a:pt x="65" y="130"/>
                  <a:pt x="65" y="130"/>
                  <a:pt x="65" y="130"/>
                </a:cubicBezTo>
                <a:cubicBezTo>
                  <a:pt x="65" y="130"/>
                  <a:pt x="65" y="130"/>
                  <a:pt x="65" y="130"/>
                </a:cubicBezTo>
                <a:cubicBezTo>
                  <a:pt x="65" y="130"/>
                  <a:pt x="65" y="130"/>
                  <a:pt x="65" y="130"/>
                </a:cubicBezTo>
                <a:cubicBezTo>
                  <a:pt x="65" y="130"/>
                  <a:pt x="65" y="130"/>
                  <a:pt x="65" y="130"/>
                </a:cubicBezTo>
                <a:cubicBezTo>
                  <a:pt x="64" y="130"/>
                  <a:pt x="64" y="130"/>
                  <a:pt x="64" y="130"/>
                </a:cubicBezTo>
                <a:cubicBezTo>
                  <a:pt x="64" y="130"/>
                  <a:pt x="64" y="130"/>
                  <a:pt x="64" y="130"/>
                </a:cubicBezTo>
                <a:cubicBezTo>
                  <a:pt x="64" y="130"/>
                  <a:pt x="64" y="130"/>
                  <a:pt x="64" y="130"/>
                </a:cubicBezTo>
                <a:cubicBezTo>
                  <a:pt x="63" y="130"/>
                  <a:pt x="63" y="130"/>
                  <a:pt x="63" y="130"/>
                </a:cubicBezTo>
                <a:cubicBezTo>
                  <a:pt x="63" y="130"/>
                  <a:pt x="63" y="130"/>
                  <a:pt x="63" y="130"/>
                </a:cubicBezTo>
                <a:cubicBezTo>
                  <a:pt x="62" y="130"/>
                  <a:pt x="62" y="130"/>
                  <a:pt x="62" y="130"/>
                </a:cubicBezTo>
                <a:cubicBezTo>
                  <a:pt x="62" y="130"/>
                  <a:pt x="62" y="130"/>
                  <a:pt x="62" y="130"/>
                </a:cubicBezTo>
                <a:cubicBezTo>
                  <a:pt x="61" y="130"/>
                  <a:pt x="61" y="130"/>
                  <a:pt x="61" y="130"/>
                </a:cubicBezTo>
                <a:cubicBezTo>
                  <a:pt x="61" y="130"/>
                  <a:pt x="61" y="130"/>
                  <a:pt x="61" y="130"/>
                </a:cubicBezTo>
                <a:cubicBezTo>
                  <a:pt x="60" y="130"/>
                  <a:pt x="60" y="130"/>
                  <a:pt x="60" y="130"/>
                </a:cubicBezTo>
                <a:cubicBezTo>
                  <a:pt x="59" y="130"/>
                  <a:pt x="59" y="130"/>
                  <a:pt x="59" y="130"/>
                </a:cubicBezTo>
                <a:cubicBezTo>
                  <a:pt x="59" y="130"/>
                  <a:pt x="59" y="130"/>
                  <a:pt x="59" y="130"/>
                </a:cubicBezTo>
                <a:cubicBezTo>
                  <a:pt x="58" y="130"/>
                  <a:pt x="58" y="130"/>
                  <a:pt x="58" y="130"/>
                </a:cubicBezTo>
                <a:cubicBezTo>
                  <a:pt x="58" y="130"/>
                  <a:pt x="58" y="130"/>
                  <a:pt x="58" y="130"/>
                </a:cubicBezTo>
                <a:cubicBezTo>
                  <a:pt x="58" y="130"/>
                  <a:pt x="58" y="130"/>
                  <a:pt x="58" y="130"/>
                </a:cubicBezTo>
                <a:cubicBezTo>
                  <a:pt x="58" y="130"/>
                  <a:pt x="58" y="130"/>
                  <a:pt x="58" y="130"/>
                </a:cubicBezTo>
                <a:cubicBezTo>
                  <a:pt x="57" y="130"/>
                  <a:pt x="57" y="130"/>
                  <a:pt x="57" y="130"/>
                </a:cubicBezTo>
                <a:cubicBezTo>
                  <a:pt x="57" y="130"/>
                  <a:pt x="57" y="130"/>
                  <a:pt x="57" y="130"/>
                </a:cubicBezTo>
                <a:cubicBezTo>
                  <a:pt x="57" y="130"/>
                  <a:pt x="57" y="130"/>
                  <a:pt x="57" y="130"/>
                </a:cubicBezTo>
                <a:cubicBezTo>
                  <a:pt x="57" y="130"/>
                  <a:pt x="57" y="130"/>
                  <a:pt x="57" y="130"/>
                </a:cubicBezTo>
                <a:cubicBezTo>
                  <a:pt x="56" y="130"/>
                  <a:pt x="56" y="130"/>
                  <a:pt x="56" y="130"/>
                </a:cubicBezTo>
                <a:cubicBezTo>
                  <a:pt x="56" y="130"/>
                  <a:pt x="56" y="130"/>
                  <a:pt x="56" y="130"/>
                </a:cubicBezTo>
                <a:cubicBezTo>
                  <a:pt x="56" y="130"/>
                  <a:pt x="56" y="130"/>
                  <a:pt x="56" y="130"/>
                </a:cubicBezTo>
                <a:cubicBezTo>
                  <a:pt x="56" y="129"/>
                  <a:pt x="56" y="129"/>
                  <a:pt x="56" y="129"/>
                </a:cubicBezTo>
                <a:cubicBezTo>
                  <a:pt x="55" y="129"/>
                  <a:pt x="55" y="129"/>
                  <a:pt x="55" y="129"/>
                </a:cubicBezTo>
                <a:cubicBezTo>
                  <a:pt x="55" y="129"/>
                  <a:pt x="55" y="129"/>
                  <a:pt x="55" y="129"/>
                </a:cubicBezTo>
                <a:cubicBezTo>
                  <a:pt x="55" y="129"/>
                  <a:pt x="55" y="129"/>
                  <a:pt x="55" y="129"/>
                </a:cubicBezTo>
                <a:cubicBezTo>
                  <a:pt x="55" y="129"/>
                  <a:pt x="55" y="129"/>
                  <a:pt x="55" y="129"/>
                </a:cubicBezTo>
                <a:cubicBezTo>
                  <a:pt x="54" y="129"/>
                  <a:pt x="54" y="129"/>
                  <a:pt x="54" y="129"/>
                </a:cubicBezTo>
                <a:cubicBezTo>
                  <a:pt x="54" y="129"/>
                  <a:pt x="54" y="129"/>
                  <a:pt x="54" y="129"/>
                </a:cubicBezTo>
                <a:cubicBezTo>
                  <a:pt x="54" y="129"/>
                  <a:pt x="54" y="129"/>
                  <a:pt x="54" y="129"/>
                </a:cubicBezTo>
                <a:cubicBezTo>
                  <a:pt x="54" y="129"/>
                  <a:pt x="54" y="129"/>
                  <a:pt x="54" y="129"/>
                </a:cubicBezTo>
                <a:cubicBezTo>
                  <a:pt x="54" y="129"/>
                  <a:pt x="54" y="129"/>
                  <a:pt x="54" y="129"/>
                </a:cubicBezTo>
                <a:cubicBezTo>
                  <a:pt x="53" y="128"/>
                  <a:pt x="53" y="128"/>
                  <a:pt x="53" y="128"/>
                </a:cubicBezTo>
                <a:cubicBezTo>
                  <a:pt x="53" y="128"/>
                  <a:pt x="53" y="128"/>
                  <a:pt x="53" y="128"/>
                </a:cubicBezTo>
                <a:cubicBezTo>
                  <a:pt x="53" y="128"/>
                  <a:pt x="53" y="128"/>
                  <a:pt x="53" y="128"/>
                </a:cubicBezTo>
                <a:cubicBezTo>
                  <a:pt x="53" y="128"/>
                  <a:pt x="53" y="128"/>
                  <a:pt x="53" y="128"/>
                </a:cubicBezTo>
                <a:cubicBezTo>
                  <a:pt x="53" y="128"/>
                  <a:pt x="53" y="128"/>
                  <a:pt x="53" y="128"/>
                </a:cubicBezTo>
                <a:cubicBezTo>
                  <a:pt x="52" y="128"/>
                  <a:pt x="52" y="128"/>
                  <a:pt x="52" y="128"/>
                </a:cubicBezTo>
                <a:cubicBezTo>
                  <a:pt x="52" y="128"/>
                  <a:pt x="52" y="128"/>
                  <a:pt x="52" y="128"/>
                </a:cubicBezTo>
                <a:cubicBezTo>
                  <a:pt x="52" y="127"/>
                  <a:pt x="52" y="127"/>
                  <a:pt x="52" y="127"/>
                </a:cubicBezTo>
                <a:cubicBezTo>
                  <a:pt x="52" y="127"/>
                  <a:pt x="52" y="127"/>
                  <a:pt x="52" y="127"/>
                </a:cubicBezTo>
                <a:cubicBezTo>
                  <a:pt x="52" y="127"/>
                  <a:pt x="52" y="127"/>
                  <a:pt x="52" y="127"/>
                </a:cubicBezTo>
                <a:cubicBezTo>
                  <a:pt x="51" y="127"/>
                  <a:pt x="51" y="127"/>
                  <a:pt x="51" y="127"/>
                </a:cubicBezTo>
                <a:cubicBezTo>
                  <a:pt x="51" y="127"/>
                  <a:pt x="51" y="127"/>
                  <a:pt x="51" y="127"/>
                </a:cubicBezTo>
                <a:cubicBezTo>
                  <a:pt x="51" y="127"/>
                  <a:pt x="51" y="127"/>
                  <a:pt x="51" y="127"/>
                </a:cubicBezTo>
                <a:cubicBezTo>
                  <a:pt x="51" y="127"/>
                  <a:pt x="51" y="127"/>
                  <a:pt x="51" y="127"/>
                </a:cubicBezTo>
                <a:cubicBezTo>
                  <a:pt x="51" y="126"/>
                  <a:pt x="51" y="126"/>
                  <a:pt x="51" y="126"/>
                </a:cubicBezTo>
                <a:cubicBezTo>
                  <a:pt x="51" y="126"/>
                  <a:pt x="51" y="126"/>
                  <a:pt x="51" y="126"/>
                </a:cubicBezTo>
                <a:cubicBezTo>
                  <a:pt x="51" y="126"/>
                  <a:pt x="51" y="126"/>
                  <a:pt x="51" y="126"/>
                </a:cubicBezTo>
                <a:cubicBezTo>
                  <a:pt x="51" y="126"/>
                  <a:pt x="51" y="126"/>
                  <a:pt x="51" y="126"/>
                </a:cubicBezTo>
                <a:cubicBezTo>
                  <a:pt x="51" y="126"/>
                  <a:pt x="51" y="126"/>
                  <a:pt x="51" y="126"/>
                </a:cubicBezTo>
                <a:cubicBezTo>
                  <a:pt x="51" y="126"/>
                  <a:pt x="51" y="126"/>
                  <a:pt x="51" y="126"/>
                </a:cubicBezTo>
                <a:cubicBezTo>
                  <a:pt x="50" y="126"/>
                  <a:pt x="50" y="126"/>
                  <a:pt x="50" y="126"/>
                </a:cubicBezTo>
                <a:cubicBezTo>
                  <a:pt x="50" y="126"/>
                  <a:pt x="50" y="126"/>
                  <a:pt x="50" y="126"/>
                </a:cubicBezTo>
                <a:cubicBezTo>
                  <a:pt x="50" y="126"/>
                  <a:pt x="50" y="126"/>
                  <a:pt x="50" y="126"/>
                </a:cubicBezTo>
                <a:cubicBezTo>
                  <a:pt x="50" y="126"/>
                  <a:pt x="50" y="126"/>
                  <a:pt x="50" y="126"/>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4"/>
                  <a:pt x="50" y="124"/>
                  <a:pt x="50" y="124"/>
                </a:cubicBezTo>
                <a:cubicBezTo>
                  <a:pt x="50" y="124"/>
                  <a:pt x="50" y="124"/>
                  <a:pt x="50" y="124"/>
                </a:cubicBezTo>
                <a:cubicBezTo>
                  <a:pt x="49" y="124"/>
                  <a:pt x="49" y="124"/>
                  <a:pt x="49" y="124"/>
                </a:cubicBezTo>
                <a:cubicBezTo>
                  <a:pt x="49" y="124"/>
                  <a:pt x="49" y="124"/>
                  <a:pt x="49" y="124"/>
                </a:cubicBezTo>
                <a:cubicBezTo>
                  <a:pt x="49" y="124"/>
                  <a:pt x="49" y="124"/>
                  <a:pt x="49" y="124"/>
                </a:cubicBezTo>
                <a:cubicBezTo>
                  <a:pt x="49" y="124"/>
                  <a:pt x="49" y="124"/>
                  <a:pt x="49" y="124"/>
                </a:cubicBezTo>
                <a:cubicBezTo>
                  <a:pt x="49" y="124"/>
                  <a:pt x="49" y="124"/>
                  <a:pt x="49" y="124"/>
                </a:cubicBezTo>
                <a:cubicBezTo>
                  <a:pt x="49" y="124"/>
                  <a:pt x="49" y="124"/>
                  <a:pt x="49" y="124"/>
                </a:cubicBezTo>
                <a:cubicBezTo>
                  <a:pt x="49" y="123"/>
                  <a:pt x="49" y="123"/>
                  <a:pt x="49" y="123"/>
                </a:cubicBezTo>
                <a:cubicBezTo>
                  <a:pt x="49" y="123"/>
                  <a:pt x="49" y="123"/>
                  <a:pt x="49" y="123"/>
                </a:cubicBezTo>
                <a:cubicBezTo>
                  <a:pt x="49" y="123"/>
                  <a:pt x="49" y="123"/>
                  <a:pt x="49" y="123"/>
                </a:cubicBezTo>
                <a:cubicBezTo>
                  <a:pt x="49" y="123"/>
                  <a:pt x="49" y="123"/>
                  <a:pt x="49" y="123"/>
                </a:cubicBezTo>
                <a:cubicBezTo>
                  <a:pt x="49" y="123"/>
                  <a:pt x="49" y="123"/>
                  <a:pt x="49" y="123"/>
                </a:cubicBezTo>
                <a:cubicBezTo>
                  <a:pt x="49" y="123"/>
                  <a:pt x="49" y="123"/>
                  <a:pt x="49" y="123"/>
                </a:cubicBezTo>
                <a:cubicBezTo>
                  <a:pt x="49" y="123"/>
                  <a:pt x="49" y="123"/>
                  <a:pt x="49" y="123"/>
                </a:cubicBezTo>
                <a:cubicBezTo>
                  <a:pt x="49" y="123"/>
                  <a:pt x="49" y="123"/>
                  <a:pt x="49" y="123"/>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9" y="122"/>
                  <a:pt x="49" y="122"/>
                  <a:pt x="49" y="122"/>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20"/>
                  <a:pt x="48" y="120"/>
                  <a:pt x="48" y="120"/>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8"/>
                  <a:pt x="48" y="118"/>
                  <a:pt x="48" y="118"/>
                </a:cubicBezTo>
                <a:cubicBezTo>
                  <a:pt x="48" y="118"/>
                  <a:pt x="48" y="118"/>
                  <a:pt x="48" y="118"/>
                </a:cubicBezTo>
                <a:cubicBezTo>
                  <a:pt x="48" y="118"/>
                  <a:pt x="48" y="118"/>
                  <a:pt x="48" y="118"/>
                </a:cubicBezTo>
                <a:cubicBezTo>
                  <a:pt x="48" y="118"/>
                  <a:pt x="48" y="118"/>
                  <a:pt x="48"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7"/>
                  <a:pt x="49" y="117"/>
                  <a:pt x="49" y="117"/>
                </a:cubicBezTo>
                <a:cubicBezTo>
                  <a:pt x="49" y="117"/>
                  <a:pt x="49" y="117"/>
                  <a:pt x="49" y="117"/>
                </a:cubicBezTo>
                <a:cubicBezTo>
                  <a:pt x="49" y="117"/>
                  <a:pt x="49" y="117"/>
                  <a:pt x="49" y="117"/>
                </a:cubicBezTo>
                <a:cubicBezTo>
                  <a:pt x="49" y="117"/>
                  <a:pt x="49" y="117"/>
                  <a:pt x="49" y="117"/>
                </a:cubicBezTo>
                <a:cubicBezTo>
                  <a:pt x="49" y="117"/>
                  <a:pt x="49" y="117"/>
                  <a:pt x="49" y="117"/>
                </a:cubicBezTo>
                <a:cubicBezTo>
                  <a:pt x="49" y="117"/>
                  <a:pt x="49" y="117"/>
                  <a:pt x="49" y="117"/>
                </a:cubicBezTo>
                <a:cubicBezTo>
                  <a:pt x="49" y="117"/>
                  <a:pt x="49" y="117"/>
                  <a:pt x="49" y="117"/>
                </a:cubicBezTo>
                <a:cubicBezTo>
                  <a:pt x="49" y="117"/>
                  <a:pt x="49" y="117"/>
                  <a:pt x="49" y="117"/>
                </a:cubicBezTo>
                <a:cubicBezTo>
                  <a:pt x="49" y="116"/>
                  <a:pt x="49" y="116"/>
                  <a:pt x="49" y="116"/>
                </a:cubicBezTo>
                <a:cubicBezTo>
                  <a:pt x="49" y="116"/>
                  <a:pt x="49" y="116"/>
                  <a:pt x="49" y="116"/>
                </a:cubicBezTo>
                <a:cubicBezTo>
                  <a:pt x="49" y="116"/>
                  <a:pt x="49" y="116"/>
                  <a:pt x="49" y="116"/>
                </a:cubicBezTo>
                <a:cubicBezTo>
                  <a:pt x="49" y="116"/>
                  <a:pt x="49" y="116"/>
                  <a:pt x="49" y="116"/>
                </a:cubicBezTo>
                <a:cubicBezTo>
                  <a:pt x="49" y="116"/>
                  <a:pt x="49" y="116"/>
                  <a:pt x="49" y="116"/>
                </a:cubicBezTo>
                <a:cubicBezTo>
                  <a:pt x="49" y="116"/>
                  <a:pt x="49" y="116"/>
                  <a:pt x="49" y="116"/>
                </a:cubicBezTo>
                <a:cubicBezTo>
                  <a:pt x="49" y="116"/>
                  <a:pt x="49" y="116"/>
                  <a:pt x="49" y="116"/>
                </a:cubicBezTo>
                <a:cubicBezTo>
                  <a:pt x="49" y="116"/>
                  <a:pt x="49" y="116"/>
                  <a:pt x="49" y="116"/>
                </a:cubicBezTo>
                <a:cubicBezTo>
                  <a:pt x="49" y="115"/>
                  <a:pt x="49" y="115"/>
                  <a:pt x="49" y="115"/>
                </a:cubicBezTo>
                <a:cubicBezTo>
                  <a:pt x="49" y="115"/>
                  <a:pt x="49" y="115"/>
                  <a:pt x="49" y="115"/>
                </a:cubicBezTo>
                <a:cubicBezTo>
                  <a:pt x="49" y="115"/>
                  <a:pt x="49" y="115"/>
                  <a:pt x="49" y="115"/>
                </a:cubicBezTo>
                <a:cubicBezTo>
                  <a:pt x="49" y="115"/>
                  <a:pt x="49" y="115"/>
                  <a:pt x="49" y="115"/>
                </a:cubicBezTo>
                <a:cubicBezTo>
                  <a:pt x="50" y="115"/>
                  <a:pt x="50" y="115"/>
                  <a:pt x="50" y="115"/>
                </a:cubicBezTo>
                <a:cubicBezTo>
                  <a:pt x="50" y="115"/>
                  <a:pt x="50" y="115"/>
                  <a:pt x="50" y="115"/>
                </a:cubicBezTo>
                <a:cubicBezTo>
                  <a:pt x="50" y="115"/>
                  <a:pt x="50" y="115"/>
                  <a:pt x="50" y="115"/>
                </a:cubicBezTo>
                <a:cubicBezTo>
                  <a:pt x="50" y="115"/>
                  <a:pt x="50" y="115"/>
                  <a:pt x="50" y="115"/>
                </a:cubicBezTo>
                <a:cubicBezTo>
                  <a:pt x="50" y="115"/>
                  <a:pt x="50" y="115"/>
                  <a:pt x="50" y="115"/>
                </a:cubicBezTo>
                <a:cubicBezTo>
                  <a:pt x="50" y="115"/>
                  <a:pt x="50" y="115"/>
                  <a:pt x="50" y="115"/>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0" y="114"/>
                  <a:pt x="50" y="114"/>
                  <a:pt x="50" y="114"/>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3"/>
                  <a:pt x="51" y="113"/>
                  <a:pt x="51" y="113"/>
                </a:cubicBezTo>
                <a:cubicBezTo>
                  <a:pt x="51" y="112"/>
                  <a:pt x="51" y="112"/>
                  <a:pt x="51" y="112"/>
                </a:cubicBezTo>
                <a:cubicBezTo>
                  <a:pt x="52" y="112"/>
                  <a:pt x="52" y="112"/>
                  <a:pt x="52" y="112"/>
                </a:cubicBezTo>
                <a:cubicBezTo>
                  <a:pt x="52" y="112"/>
                  <a:pt x="52" y="112"/>
                  <a:pt x="52" y="112"/>
                </a:cubicBezTo>
                <a:cubicBezTo>
                  <a:pt x="52" y="112"/>
                  <a:pt x="52" y="112"/>
                  <a:pt x="52" y="112"/>
                </a:cubicBezTo>
                <a:cubicBezTo>
                  <a:pt x="52" y="112"/>
                  <a:pt x="52" y="112"/>
                  <a:pt x="52" y="112"/>
                </a:cubicBezTo>
                <a:cubicBezTo>
                  <a:pt x="52" y="112"/>
                  <a:pt x="52" y="112"/>
                  <a:pt x="52" y="112"/>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4" y="111"/>
                  <a:pt x="54" y="111"/>
                  <a:pt x="54" y="111"/>
                </a:cubicBezTo>
                <a:cubicBezTo>
                  <a:pt x="54" y="111"/>
                  <a:pt x="54" y="111"/>
                  <a:pt x="54" y="111"/>
                </a:cubicBezTo>
                <a:cubicBezTo>
                  <a:pt x="54" y="111"/>
                  <a:pt x="54" y="111"/>
                  <a:pt x="54" y="111"/>
                </a:cubicBezTo>
                <a:cubicBezTo>
                  <a:pt x="54" y="110"/>
                  <a:pt x="54" y="110"/>
                  <a:pt x="54" y="110"/>
                </a:cubicBezTo>
                <a:cubicBezTo>
                  <a:pt x="54" y="110"/>
                  <a:pt x="54" y="110"/>
                  <a:pt x="54" y="110"/>
                </a:cubicBezTo>
                <a:cubicBezTo>
                  <a:pt x="55" y="110"/>
                  <a:pt x="55" y="110"/>
                  <a:pt x="55" y="110"/>
                </a:cubicBezTo>
                <a:cubicBezTo>
                  <a:pt x="55" y="110"/>
                  <a:pt x="55" y="110"/>
                  <a:pt x="55" y="110"/>
                </a:cubicBezTo>
                <a:cubicBezTo>
                  <a:pt x="55" y="110"/>
                  <a:pt x="55" y="110"/>
                  <a:pt x="55" y="110"/>
                </a:cubicBezTo>
                <a:cubicBezTo>
                  <a:pt x="55" y="110"/>
                  <a:pt x="55" y="110"/>
                  <a:pt x="55" y="110"/>
                </a:cubicBezTo>
                <a:cubicBezTo>
                  <a:pt x="56" y="110"/>
                  <a:pt x="56" y="110"/>
                  <a:pt x="56" y="110"/>
                </a:cubicBezTo>
                <a:cubicBezTo>
                  <a:pt x="56" y="110"/>
                  <a:pt x="56" y="110"/>
                  <a:pt x="56" y="110"/>
                </a:cubicBezTo>
                <a:cubicBezTo>
                  <a:pt x="56" y="110"/>
                  <a:pt x="56" y="110"/>
                  <a:pt x="56" y="110"/>
                </a:cubicBezTo>
                <a:cubicBezTo>
                  <a:pt x="56" y="110"/>
                  <a:pt x="56" y="110"/>
                  <a:pt x="56" y="110"/>
                </a:cubicBezTo>
                <a:cubicBezTo>
                  <a:pt x="57" y="110"/>
                  <a:pt x="57" y="110"/>
                  <a:pt x="57" y="110"/>
                </a:cubicBezTo>
                <a:cubicBezTo>
                  <a:pt x="57" y="110"/>
                  <a:pt x="57" y="110"/>
                  <a:pt x="57" y="110"/>
                </a:cubicBezTo>
                <a:cubicBezTo>
                  <a:pt x="57" y="110"/>
                  <a:pt x="57" y="110"/>
                  <a:pt x="57" y="110"/>
                </a:cubicBezTo>
                <a:cubicBezTo>
                  <a:pt x="57" y="110"/>
                  <a:pt x="57" y="110"/>
                  <a:pt x="57" y="110"/>
                </a:cubicBezTo>
                <a:cubicBezTo>
                  <a:pt x="58" y="109"/>
                  <a:pt x="58" y="109"/>
                  <a:pt x="58" y="109"/>
                </a:cubicBezTo>
                <a:cubicBezTo>
                  <a:pt x="58" y="109"/>
                  <a:pt x="58" y="109"/>
                  <a:pt x="58" y="109"/>
                </a:cubicBezTo>
                <a:cubicBezTo>
                  <a:pt x="58" y="109"/>
                  <a:pt x="58" y="109"/>
                  <a:pt x="58" y="109"/>
                </a:cubicBezTo>
                <a:cubicBezTo>
                  <a:pt x="58" y="109"/>
                  <a:pt x="58" y="109"/>
                  <a:pt x="58" y="109"/>
                </a:cubicBezTo>
                <a:cubicBezTo>
                  <a:pt x="59" y="109"/>
                  <a:pt x="59" y="109"/>
                  <a:pt x="59" y="109"/>
                </a:cubicBezTo>
                <a:cubicBezTo>
                  <a:pt x="74" y="109"/>
                  <a:pt x="63" y="109"/>
                  <a:pt x="78" y="109"/>
                </a:cubicBezTo>
                <a:cubicBezTo>
                  <a:pt x="84" y="109"/>
                  <a:pt x="88" y="114"/>
                  <a:pt x="88" y="120"/>
                </a:cubicBezTo>
                <a:cubicBezTo>
                  <a:pt x="88" y="120"/>
                  <a:pt x="88" y="120"/>
                  <a:pt x="88" y="120"/>
                </a:cubicBezTo>
                <a:cubicBezTo>
                  <a:pt x="88" y="120"/>
                  <a:pt x="88" y="120"/>
                  <a:pt x="88" y="120"/>
                </a:cubicBezTo>
                <a:cubicBezTo>
                  <a:pt x="88" y="120"/>
                  <a:pt x="88" y="120"/>
                  <a:pt x="88" y="120"/>
                </a:cubicBezTo>
                <a:cubicBezTo>
                  <a:pt x="88" y="121"/>
                  <a:pt x="88" y="121"/>
                  <a:pt x="88" y="121"/>
                </a:cubicBezTo>
                <a:cubicBezTo>
                  <a:pt x="88" y="121"/>
                  <a:pt x="88" y="121"/>
                  <a:pt x="88" y="121"/>
                </a:cubicBezTo>
                <a:cubicBezTo>
                  <a:pt x="88" y="121"/>
                  <a:pt x="88" y="121"/>
                  <a:pt x="88" y="121"/>
                </a:cubicBezTo>
                <a:cubicBezTo>
                  <a:pt x="88" y="122"/>
                  <a:pt x="88" y="122"/>
                  <a:pt x="88" y="122"/>
                </a:cubicBezTo>
                <a:cubicBezTo>
                  <a:pt x="88" y="122"/>
                  <a:pt x="88" y="122"/>
                  <a:pt x="88" y="122"/>
                </a:cubicBezTo>
                <a:cubicBezTo>
                  <a:pt x="88" y="122"/>
                  <a:pt x="88" y="122"/>
                  <a:pt x="88" y="122"/>
                </a:cubicBezTo>
                <a:cubicBezTo>
                  <a:pt x="88" y="122"/>
                  <a:pt x="88" y="122"/>
                  <a:pt x="88" y="122"/>
                </a:cubicBezTo>
                <a:cubicBezTo>
                  <a:pt x="88" y="122"/>
                  <a:pt x="88" y="122"/>
                  <a:pt x="88" y="122"/>
                </a:cubicBezTo>
                <a:cubicBezTo>
                  <a:pt x="88" y="123"/>
                  <a:pt x="88" y="123"/>
                  <a:pt x="88" y="123"/>
                </a:cubicBezTo>
                <a:cubicBezTo>
                  <a:pt x="88" y="123"/>
                  <a:pt x="88" y="123"/>
                  <a:pt x="88" y="123"/>
                </a:cubicBezTo>
                <a:cubicBezTo>
                  <a:pt x="88" y="123"/>
                  <a:pt x="88" y="123"/>
                  <a:pt x="88" y="123"/>
                </a:cubicBezTo>
                <a:cubicBezTo>
                  <a:pt x="88" y="123"/>
                  <a:pt x="88" y="123"/>
                  <a:pt x="88" y="123"/>
                </a:cubicBezTo>
                <a:cubicBezTo>
                  <a:pt x="87" y="124"/>
                  <a:pt x="87" y="124"/>
                  <a:pt x="87" y="124"/>
                </a:cubicBezTo>
                <a:cubicBezTo>
                  <a:pt x="87" y="124"/>
                  <a:pt x="87" y="124"/>
                  <a:pt x="87" y="124"/>
                </a:cubicBezTo>
                <a:cubicBezTo>
                  <a:pt x="87" y="124"/>
                  <a:pt x="87" y="124"/>
                  <a:pt x="87" y="124"/>
                </a:cubicBezTo>
                <a:cubicBezTo>
                  <a:pt x="87" y="124"/>
                  <a:pt x="87" y="124"/>
                  <a:pt x="87" y="124"/>
                </a:cubicBezTo>
                <a:cubicBezTo>
                  <a:pt x="87" y="125"/>
                  <a:pt x="87" y="125"/>
                  <a:pt x="87" y="125"/>
                </a:cubicBezTo>
                <a:cubicBezTo>
                  <a:pt x="87" y="125"/>
                  <a:pt x="87" y="125"/>
                  <a:pt x="87" y="125"/>
                </a:cubicBezTo>
                <a:cubicBezTo>
                  <a:pt x="87" y="125"/>
                  <a:pt x="87" y="125"/>
                  <a:pt x="87" y="125"/>
                </a:cubicBezTo>
                <a:cubicBezTo>
                  <a:pt x="87" y="125"/>
                  <a:pt x="87" y="125"/>
                  <a:pt x="87" y="125"/>
                </a:cubicBezTo>
                <a:cubicBezTo>
                  <a:pt x="86" y="125"/>
                  <a:pt x="86" y="125"/>
                  <a:pt x="86" y="125"/>
                </a:cubicBezTo>
                <a:cubicBezTo>
                  <a:pt x="86" y="126"/>
                  <a:pt x="86" y="126"/>
                  <a:pt x="86" y="126"/>
                </a:cubicBezTo>
                <a:cubicBezTo>
                  <a:pt x="86" y="126"/>
                  <a:pt x="86" y="126"/>
                  <a:pt x="86" y="126"/>
                </a:cubicBezTo>
                <a:cubicBezTo>
                  <a:pt x="86" y="126"/>
                  <a:pt x="86" y="126"/>
                  <a:pt x="86" y="126"/>
                </a:cubicBezTo>
                <a:cubicBezTo>
                  <a:pt x="86" y="126"/>
                  <a:pt x="86" y="126"/>
                  <a:pt x="86" y="126"/>
                </a:cubicBezTo>
                <a:cubicBezTo>
                  <a:pt x="86" y="126"/>
                  <a:pt x="86" y="126"/>
                  <a:pt x="86" y="126"/>
                </a:cubicBezTo>
                <a:cubicBezTo>
                  <a:pt x="86" y="127"/>
                  <a:pt x="86" y="127"/>
                  <a:pt x="86"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7"/>
                  <a:pt x="85" y="127"/>
                  <a:pt x="85" y="127"/>
                </a:cubicBezTo>
                <a:cubicBezTo>
                  <a:pt x="85" y="128"/>
                  <a:pt x="85" y="128"/>
                  <a:pt x="85" y="128"/>
                </a:cubicBezTo>
                <a:cubicBezTo>
                  <a:pt x="85" y="128"/>
                  <a:pt x="85" y="128"/>
                  <a:pt x="85"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4" y="128"/>
                  <a:pt x="84" y="128"/>
                  <a:pt x="84" y="128"/>
                </a:cubicBezTo>
                <a:cubicBezTo>
                  <a:pt x="83" y="128"/>
                  <a:pt x="83" y="128"/>
                  <a:pt x="83" y="128"/>
                </a:cubicBezTo>
                <a:cubicBezTo>
                  <a:pt x="83" y="128"/>
                  <a:pt x="83" y="128"/>
                  <a:pt x="83" y="128"/>
                </a:cubicBezTo>
                <a:cubicBezTo>
                  <a:pt x="83" y="129"/>
                  <a:pt x="83" y="129"/>
                  <a:pt x="83" y="129"/>
                </a:cubicBezTo>
                <a:cubicBezTo>
                  <a:pt x="83" y="129"/>
                  <a:pt x="83" y="129"/>
                  <a:pt x="83" y="129"/>
                </a:cubicBezTo>
                <a:cubicBezTo>
                  <a:pt x="83" y="129"/>
                  <a:pt x="83" y="129"/>
                  <a:pt x="83" y="129"/>
                </a:cubicBezTo>
                <a:cubicBezTo>
                  <a:pt x="83" y="129"/>
                  <a:pt x="83" y="129"/>
                  <a:pt x="83" y="129"/>
                </a:cubicBezTo>
                <a:cubicBezTo>
                  <a:pt x="83" y="129"/>
                  <a:pt x="83" y="129"/>
                  <a:pt x="83" y="129"/>
                </a:cubicBezTo>
                <a:cubicBezTo>
                  <a:pt x="83" y="129"/>
                  <a:pt x="83" y="129"/>
                  <a:pt x="83" y="129"/>
                </a:cubicBezTo>
                <a:cubicBezTo>
                  <a:pt x="82" y="129"/>
                  <a:pt x="82" y="129"/>
                  <a:pt x="82" y="129"/>
                </a:cubicBezTo>
                <a:cubicBezTo>
                  <a:pt x="82" y="129"/>
                  <a:pt x="82" y="129"/>
                  <a:pt x="82" y="129"/>
                </a:cubicBezTo>
                <a:cubicBezTo>
                  <a:pt x="82" y="129"/>
                  <a:pt x="82" y="129"/>
                  <a:pt x="82" y="129"/>
                </a:cubicBezTo>
                <a:cubicBezTo>
                  <a:pt x="82" y="129"/>
                  <a:pt x="82" y="129"/>
                  <a:pt x="82" y="129"/>
                </a:cubicBezTo>
                <a:cubicBezTo>
                  <a:pt x="82" y="129"/>
                  <a:pt x="82" y="129"/>
                  <a:pt x="82" y="129"/>
                </a:cubicBezTo>
                <a:cubicBezTo>
                  <a:pt x="82" y="129"/>
                  <a:pt x="82" y="129"/>
                  <a:pt x="82" y="129"/>
                </a:cubicBezTo>
                <a:cubicBezTo>
                  <a:pt x="82" y="129"/>
                  <a:pt x="82" y="129"/>
                  <a:pt x="82" y="129"/>
                </a:cubicBezTo>
                <a:cubicBezTo>
                  <a:pt x="82" y="129"/>
                  <a:pt x="82" y="129"/>
                  <a:pt x="82" y="129"/>
                </a:cubicBezTo>
                <a:cubicBezTo>
                  <a:pt x="81" y="129"/>
                  <a:pt x="81" y="129"/>
                  <a:pt x="81" y="129"/>
                </a:cubicBezTo>
                <a:cubicBezTo>
                  <a:pt x="81" y="129"/>
                  <a:pt x="81" y="129"/>
                  <a:pt x="81" y="129"/>
                </a:cubicBezTo>
                <a:cubicBezTo>
                  <a:pt x="81" y="129"/>
                  <a:pt x="81" y="129"/>
                  <a:pt x="81" y="129"/>
                </a:cubicBezTo>
                <a:cubicBezTo>
                  <a:pt x="81" y="129"/>
                  <a:pt x="81" y="129"/>
                  <a:pt x="81" y="129"/>
                </a:cubicBezTo>
                <a:cubicBezTo>
                  <a:pt x="81" y="129"/>
                  <a:pt x="81" y="129"/>
                  <a:pt x="81" y="129"/>
                </a:cubicBezTo>
                <a:cubicBezTo>
                  <a:pt x="81" y="129"/>
                  <a:pt x="81" y="129"/>
                  <a:pt x="81" y="129"/>
                </a:cubicBezTo>
                <a:cubicBezTo>
                  <a:pt x="81" y="130"/>
                  <a:pt x="81" y="130"/>
                  <a:pt x="81" y="130"/>
                </a:cubicBezTo>
                <a:cubicBezTo>
                  <a:pt x="81" y="130"/>
                  <a:pt x="81" y="130"/>
                  <a:pt x="81" y="130"/>
                </a:cubicBezTo>
                <a:cubicBezTo>
                  <a:pt x="81" y="130"/>
                  <a:pt x="81" y="130"/>
                  <a:pt x="81" y="130"/>
                </a:cubicBezTo>
                <a:cubicBezTo>
                  <a:pt x="81" y="130"/>
                  <a:pt x="81" y="130"/>
                  <a:pt x="81" y="130"/>
                </a:cubicBezTo>
                <a:cubicBezTo>
                  <a:pt x="80" y="130"/>
                  <a:pt x="80" y="130"/>
                  <a:pt x="80" y="130"/>
                </a:cubicBezTo>
                <a:cubicBezTo>
                  <a:pt x="80" y="130"/>
                  <a:pt x="80" y="130"/>
                  <a:pt x="80" y="130"/>
                </a:cubicBezTo>
                <a:cubicBezTo>
                  <a:pt x="80" y="130"/>
                  <a:pt x="80" y="130"/>
                  <a:pt x="80" y="130"/>
                </a:cubicBezTo>
                <a:cubicBezTo>
                  <a:pt x="80" y="130"/>
                  <a:pt x="80" y="130"/>
                  <a:pt x="80" y="130"/>
                </a:cubicBezTo>
                <a:cubicBezTo>
                  <a:pt x="80" y="130"/>
                  <a:pt x="80" y="130"/>
                  <a:pt x="80" y="130"/>
                </a:cubicBezTo>
                <a:cubicBezTo>
                  <a:pt x="80" y="130"/>
                  <a:pt x="80" y="130"/>
                  <a:pt x="80" y="130"/>
                </a:cubicBezTo>
                <a:cubicBezTo>
                  <a:pt x="80" y="130"/>
                  <a:pt x="80" y="130"/>
                  <a:pt x="80" y="130"/>
                </a:cubicBezTo>
                <a:cubicBezTo>
                  <a:pt x="80" y="130"/>
                  <a:pt x="80" y="130"/>
                  <a:pt x="80"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8" y="130"/>
                  <a:pt x="78" y="130"/>
                  <a:pt x="78" y="130"/>
                </a:cubicBezTo>
                <a:cubicBezTo>
                  <a:pt x="78" y="130"/>
                  <a:pt x="78" y="130"/>
                  <a:pt x="78" y="130"/>
                </a:cubicBezTo>
                <a:cubicBezTo>
                  <a:pt x="78" y="130"/>
                  <a:pt x="78" y="130"/>
                  <a:pt x="78" y="130"/>
                </a:cubicBezTo>
                <a:cubicBezTo>
                  <a:pt x="78" y="130"/>
                  <a:pt x="78" y="130"/>
                  <a:pt x="78" y="130"/>
                </a:cubicBezTo>
                <a:close/>
                <a:moveTo>
                  <a:pt x="88" y="120"/>
                </a:moveTo>
                <a:cubicBezTo>
                  <a:pt x="88" y="120"/>
                  <a:pt x="88" y="120"/>
                  <a:pt x="88" y="120"/>
                </a:cubicBezTo>
                <a:cubicBezTo>
                  <a:pt x="88" y="120"/>
                  <a:pt x="88" y="120"/>
                  <a:pt x="88" y="120"/>
                </a:cubicBezTo>
                <a:close/>
                <a:moveTo>
                  <a:pt x="160" y="130"/>
                </a:moveTo>
                <a:cubicBezTo>
                  <a:pt x="175" y="130"/>
                  <a:pt x="164" y="130"/>
                  <a:pt x="179" y="130"/>
                </a:cubicBezTo>
                <a:cubicBezTo>
                  <a:pt x="179" y="130"/>
                  <a:pt x="179" y="130"/>
                  <a:pt x="179" y="130"/>
                </a:cubicBezTo>
                <a:cubicBezTo>
                  <a:pt x="180" y="130"/>
                  <a:pt x="180" y="130"/>
                  <a:pt x="180" y="130"/>
                </a:cubicBezTo>
                <a:cubicBezTo>
                  <a:pt x="180" y="130"/>
                  <a:pt x="180" y="130"/>
                  <a:pt x="180" y="130"/>
                </a:cubicBezTo>
                <a:cubicBezTo>
                  <a:pt x="180" y="130"/>
                  <a:pt x="180" y="130"/>
                  <a:pt x="180" y="130"/>
                </a:cubicBezTo>
                <a:cubicBezTo>
                  <a:pt x="180" y="130"/>
                  <a:pt x="180" y="130"/>
                  <a:pt x="180" y="130"/>
                </a:cubicBezTo>
                <a:cubicBezTo>
                  <a:pt x="181" y="130"/>
                  <a:pt x="181" y="130"/>
                  <a:pt x="181" y="130"/>
                </a:cubicBezTo>
                <a:cubicBezTo>
                  <a:pt x="181" y="130"/>
                  <a:pt x="181" y="130"/>
                  <a:pt x="181" y="130"/>
                </a:cubicBezTo>
                <a:cubicBezTo>
                  <a:pt x="181" y="130"/>
                  <a:pt x="181" y="130"/>
                  <a:pt x="181" y="130"/>
                </a:cubicBezTo>
                <a:cubicBezTo>
                  <a:pt x="181" y="130"/>
                  <a:pt x="181" y="130"/>
                  <a:pt x="181" y="130"/>
                </a:cubicBezTo>
                <a:cubicBezTo>
                  <a:pt x="182" y="130"/>
                  <a:pt x="182" y="130"/>
                  <a:pt x="182" y="130"/>
                </a:cubicBezTo>
                <a:cubicBezTo>
                  <a:pt x="182" y="130"/>
                  <a:pt x="182" y="130"/>
                  <a:pt x="182" y="130"/>
                </a:cubicBezTo>
                <a:cubicBezTo>
                  <a:pt x="182" y="129"/>
                  <a:pt x="182" y="129"/>
                  <a:pt x="182" y="129"/>
                </a:cubicBezTo>
                <a:cubicBezTo>
                  <a:pt x="182" y="129"/>
                  <a:pt x="182" y="129"/>
                  <a:pt x="182" y="129"/>
                </a:cubicBezTo>
                <a:cubicBezTo>
                  <a:pt x="183" y="129"/>
                  <a:pt x="183" y="129"/>
                  <a:pt x="183" y="129"/>
                </a:cubicBezTo>
                <a:cubicBezTo>
                  <a:pt x="183" y="129"/>
                  <a:pt x="183" y="129"/>
                  <a:pt x="183" y="129"/>
                </a:cubicBezTo>
                <a:cubicBezTo>
                  <a:pt x="183" y="129"/>
                  <a:pt x="183" y="129"/>
                  <a:pt x="183" y="129"/>
                </a:cubicBezTo>
                <a:cubicBezTo>
                  <a:pt x="183" y="129"/>
                  <a:pt x="183" y="129"/>
                  <a:pt x="183" y="129"/>
                </a:cubicBezTo>
                <a:cubicBezTo>
                  <a:pt x="184" y="129"/>
                  <a:pt x="184" y="129"/>
                  <a:pt x="184" y="129"/>
                </a:cubicBezTo>
                <a:cubicBezTo>
                  <a:pt x="184" y="129"/>
                  <a:pt x="184" y="129"/>
                  <a:pt x="184" y="129"/>
                </a:cubicBezTo>
                <a:cubicBezTo>
                  <a:pt x="184" y="129"/>
                  <a:pt x="184" y="129"/>
                  <a:pt x="184" y="129"/>
                </a:cubicBezTo>
                <a:cubicBezTo>
                  <a:pt x="184" y="129"/>
                  <a:pt x="184" y="129"/>
                  <a:pt x="184" y="129"/>
                </a:cubicBezTo>
                <a:cubicBezTo>
                  <a:pt x="184" y="128"/>
                  <a:pt x="184" y="128"/>
                  <a:pt x="184" y="128"/>
                </a:cubicBezTo>
                <a:cubicBezTo>
                  <a:pt x="185" y="128"/>
                  <a:pt x="185" y="128"/>
                  <a:pt x="185" y="128"/>
                </a:cubicBezTo>
                <a:cubicBezTo>
                  <a:pt x="185" y="128"/>
                  <a:pt x="185" y="128"/>
                  <a:pt x="185" y="128"/>
                </a:cubicBezTo>
                <a:cubicBezTo>
                  <a:pt x="185" y="128"/>
                  <a:pt x="185" y="128"/>
                  <a:pt x="185" y="128"/>
                </a:cubicBezTo>
                <a:cubicBezTo>
                  <a:pt x="185" y="128"/>
                  <a:pt x="185" y="128"/>
                  <a:pt x="185" y="128"/>
                </a:cubicBezTo>
                <a:cubicBezTo>
                  <a:pt x="185" y="128"/>
                  <a:pt x="185" y="128"/>
                  <a:pt x="185" y="128"/>
                </a:cubicBezTo>
                <a:cubicBezTo>
                  <a:pt x="186" y="128"/>
                  <a:pt x="186" y="128"/>
                  <a:pt x="186" y="128"/>
                </a:cubicBezTo>
                <a:cubicBezTo>
                  <a:pt x="186" y="127"/>
                  <a:pt x="186" y="127"/>
                  <a:pt x="186" y="127"/>
                </a:cubicBezTo>
                <a:cubicBezTo>
                  <a:pt x="186" y="127"/>
                  <a:pt x="186" y="127"/>
                  <a:pt x="186" y="127"/>
                </a:cubicBezTo>
                <a:cubicBezTo>
                  <a:pt x="186" y="127"/>
                  <a:pt x="186" y="127"/>
                  <a:pt x="186" y="127"/>
                </a:cubicBezTo>
                <a:cubicBezTo>
                  <a:pt x="186" y="127"/>
                  <a:pt x="186" y="127"/>
                  <a:pt x="186" y="127"/>
                </a:cubicBezTo>
                <a:cubicBezTo>
                  <a:pt x="186" y="127"/>
                  <a:pt x="186" y="127"/>
                  <a:pt x="186" y="127"/>
                </a:cubicBezTo>
                <a:cubicBezTo>
                  <a:pt x="187" y="127"/>
                  <a:pt x="187" y="127"/>
                  <a:pt x="187" y="127"/>
                </a:cubicBezTo>
                <a:cubicBezTo>
                  <a:pt x="187" y="127"/>
                  <a:pt x="187" y="127"/>
                  <a:pt x="187" y="127"/>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7" y="126"/>
                  <a:pt x="187" y="126"/>
                  <a:pt x="187" y="126"/>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5"/>
                  <a:pt x="188" y="125"/>
                  <a:pt x="188" y="125"/>
                </a:cubicBezTo>
                <a:cubicBezTo>
                  <a:pt x="188" y="124"/>
                  <a:pt x="188" y="124"/>
                  <a:pt x="188" y="124"/>
                </a:cubicBezTo>
                <a:cubicBezTo>
                  <a:pt x="188" y="124"/>
                  <a:pt x="188" y="124"/>
                  <a:pt x="188" y="124"/>
                </a:cubicBezTo>
                <a:cubicBezTo>
                  <a:pt x="188" y="124"/>
                  <a:pt x="188" y="124"/>
                  <a:pt x="188" y="124"/>
                </a:cubicBezTo>
                <a:cubicBezTo>
                  <a:pt x="188" y="124"/>
                  <a:pt x="188" y="124"/>
                  <a:pt x="188" y="124"/>
                </a:cubicBezTo>
                <a:cubicBezTo>
                  <a:pt x="188" y="124"/>
                  <a:pt x="188" y="124"/>
                  <a:pt x="188" y="124"/>
                </a:cubicBezTo>
                <a:cubicBezTo>
                  <a:pt x="188" y="124"/>
                  <a:pt x="188" y="124"/>
                  <a:pt x="188" y="124"/>
                </a:cubicBezTo>
                <a:cubicBezTo>
                  <a:pt x="189" y="124"/>
                  <a:pt x="189" y="124"/>
                  <a:pt x="189" y="124"/>
                </a:cubicBezTo>
                <a:cubicBezTo>
                  <a:pt x="189" y="124"/>
                  <a:pt x="189" y="124"/>
                  <a:pt x="189" y="124"/>
                </a:cubicBezTo>
                <a:cubicBezTo>
                  <a:pt x="189" y="123"/>
                  <a:pt x="189" y="123"/>
                  <a:pt x="189" y="123"/>
                </a:cubicBezTo>
                <a:cubicBezTo>
                  <a:pt x="189" y="123"/>
                  <a:pt x="189" y="123"/>
                  <a:pt x="189" y="123"/>
                </a:cubicBezTo>
                <a:cubicBezTo>
                  <a:pt x="189" y="123"/>
                  <a:pt x="189" y="123"/>
                  <a:pt x="189" y="123"/>
                </a:cubicBezTo>
                <a:cubicBezTo>
                  <a:pt x="189" y="123"/>
                  <a:pt x="189" y="123"/>
                  <a:pt x="189" y="123"/>
                </a:cubicBezTo>
                <a:cubicBezTo>
                  <a:pt x="189" y="123"/>
                  <a:pt x="189" y="123"/>
                  <a:pt x="189" y="123"/>
                </a:cubicBezTo>
                <a:cubicBezTo>
                  <a:pt x="189" y="123"/>
                  <a:pt x="189" y="123"/>
                  <a:pt x="189" y="123"/>
                </a:cubicBezTo>
                <a:cubicBezTo>
                  <a:pt x="189" y="123"/>
                  <a:pt x="189" y="123"/>
                  <a:pt x="189" y="123"/>
                </a:cubicBezTo>
                <a:cubicBezTo>
                  <a:pt x="189" y="123"/>
                  <a:pt x="189" y="123"/>
                  <a:pt x="189" y="123"/>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2"/>
                  <a:pt x="189" y="122"/>
                  <a:pt x="189" y="122"/>
                </a:cubicBezTo>
                <a:cubicBezTo>
                  <a:pt x="189" y="121"/>
                  <a:pt x="189" y="121"/>
                  <a:pt x="189" y="121"/>
                </a:cubicBezTo>
                <a:cubicBezTo>
                  <a:pt x="189" y="121"/>
                  <a:pt x="189" y="121"/>
                  <a:pt x="189" y="121"/>
                </a:cubicBezTo>
                <a:cubicBezTo>
                  <a:pt x="189" y="121"/>
                  <a:pt x="189" y="121"/>
                  <a:pt x="189" y="121"/>
                </a:cubicBezTo>
                <a:cubicBezTo>
                  <a:pt x="189" y="121"/>
                  <a:pt x="189" y="121"/>
                  <a:pt x="189" y="121"/>
                </a:cubicBezTo>
                <a:cubicBezTo>
                  <a:pt x="189" y="121"/>
                  <a:pt x="189" y="121"/>
                  <a:pt x="189" y="121"/>
                </a:cubicBezTo>
                <a:cubicBezTo>
                  <a:pt x="189" y="121"/>
                  <a:pt x="189" y="121"/>
                  <a:pt x="189" y="121"/>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20"/>
                  <a:pt x="189" y="120"/>
                  <a:pt x="189" y="120"/>
                </a:cubicBezTo>
                <a:cubicBezTo>
                  <a:pt x="189" y="119"/>
                  <a:pt x="189" y="119"/>
                  <a:pt x="189" y="119"/>
                </a:cubicBezTo>
                <a:cubicBezTo>
                  <a:pt x="189" y="119"/>
                  <a:pt x="189" y="119"/>
                  <a:pt x="189" y="119"/>
                </a:cubicBezTo>
                <a:cubicBezTo>
                  <a:pt x="189" y="119"/>
                  <a:pt x="189" y="119"/>
                  <a:pt x="189" y="119"/>
                </a:cubicBezTo>
                <a:cubicBezTo>
                  <a:pt x="189" y="119"/>
                  <a:pt x="189" y="119"/>
                  <a:pt x="189" y="119"/>
                </a:cubicBezTo>
                <a:cubicBezTo>
                  <a:pt x="189" y="119"/>
                  <a:pt x="189" y="119"/>
                  <a:pt x="189" y="119"/>
                </a:cubicBezTo>
                <a:cubicBezTo>
                  <a:pt x="189" y="119"/>
                  <a:pt x="189" y="119"/>
                  <a:pt x="189" y="119"/>
                </a:cubicBezTo>
                <a:cubicBezTo>
                  <a:pt x="189" y="119"/>
                  <a:pt x="189" y="119"/>
                  <a:pt x="189" y="119"/>
                </a:cubicBezTo>
                <a:cubicBezTo>
                  <a:pt x="189" y="119"/>
                  <a:pt x="189" y="119"/>
                  <a:pt x="189" y="119"/>
                </a:cubicBezTo>
                <a:cubicBezTo>
                  <a:pt x="189" y="118"/>
                  <a:pt x="189" y="118"/>
                  <a:pt x="189" y="118"/>
                </a:cubicBezTo>
                <a:cubicBezTo>
                  <a:pt x="189" y="118"/>
                  <a:pt x="189" y="118"/>
                  <a:pt x="189" y="118"/>
                </a:cubicBezTo>
                <a:cubicBezTo>
                  <a:pt x="189" y="118"/>
                  <a:pt x="189" y="118"/>
                  <a:pt x="189" y="118"/>
                </a:cubicBezTo>
                <a:cubicBezTo>
                  <a:pt x="189" y="118"/>
                  <a:pt x="189" y="118"/>
                  <a:pt x="189" y="118"/>
                </a:cubicBezTo>
                <a:cubicBezTo>
                  <a:pt x="189" y="118"/>
                  <a:pt x="189" y="118"/>
                  <a:pt x="189" y="118"/>
                </a:cubicBezTo>
                <a:cubicBezTo>
                  <a:pt x="189" y="118"/>
                  <a:pt x="189" y="118"/>
                  <a:pt x="189" y="118"/>
                </a:cubicBezTo>
                <a:cubicBezTo>
                  <a:pt x="189" y="118"/>
                  <a:pt x="189" y="118"/>
                  <a:pt x="189" y="118"/>
                </a:cubicBezTo>
                <a:cubicBezTo>
                  <a:pt x="189" y="118"/>
                  <a:pt x="189" y="118"/>
                  <a:pt x="189" y="118"/>
                </a:cubicBezTo>
                <a:cubicBezTo>
                  <a:pt x="189" y="117"/>
                  <a:pt x="189" y="117"/>
                  <a:pt x="189" y="117"/>
                </a:cubicBezTo>
                <a:cubicBezTo>
                  <a:pt x="189" y="117"/>
                  <a:pt x="189" y="117"/>
                  <a:pt x="189" y="117"/>
                </a:cubicBezTo>
                <a:cubicBezTo>
                  <a:pt x="189" y="117"/>
                  <a:pt x="189" y="117"/>
                  <a:pt x="189" y="117"/>
                </a:cubicBezTo>
                <a:cubicBezTo>
                  <a:pt x="189" y="117"/>
                  <a:pt x="189" y="117"/>
                  <a:pt x="189" y="117"/>
                </a:cubicBezTo>
                <a:cubicBezTo>
                  <a:pt x="189" y="117"/>
                  <a:pt x="189" y="117"/>
                  <a:pt x="189" y="117"/>
                </a:cubicBezTo>
                <a:cubicBezTo>
                  <a:pt x="189" y="117"/>
                  <a:pt x="189" y="117"/>
                  <a:pt x="189" y="117"/>
                </a:cubicBezTo>
                <a:cubicBezTo>
                  <a:pt x="189" y="117"/>
                  <a:pt x="189" y="117"/>
                  <a:pt x="189" y="117"/>
                </a:cubicBezTo>
                <a:cubicBezTo>
                  <a:pt x="189" y="117"/>
                  <a:pt x="189" y="117"/>
                  <a:pt x="189" y="117"/>
                </a:cubicBezTo>
                <a:cubicBezTo>
                  <a:pt x="189" y="116"/>
                  <a:pt x="189" y="116"/>
                  <a:pt x="189" y="116"/>
                </a:cubicBezTo>
                <a:cubicBezTo>
                  <a:pt x="189" y="116"/>
                  <a:pt x="189" y="116"/>
                  <a:pt x="189" y="116"/>
                </a:cubicBezTo>
                <a:cubicBezTo>
                  <a:pt x="189" y="116"/>
                  <a:pt x="189" y="116"/>
                  <a:pt x="189" y="116"/>
                </a:cubicBezTo>
                <a:cubicBezTo>
                  <a:pt x="189" y="116"/>
                  <a:pt x="189" y="116"/>
                  <a:pt x="189" y="116"/>
                </a:cubicBezTo>
                <a:cubicBezTo>
                  <a:pt x="189" y="116"/>
                  <a:pt x="189" y="116"/>
                  <a:pt x="189" y="116"/>
                </a:cubicBezTo>
                <a:cubicBezTo>
                  <a:pt x="189" y="116"/>
                  <a:pt x="189" y="116"/>
                  <a:pt x="189" y="116"/>
                </a:cubicBezTo>
                <a:cubicBezTo>
                  <a:pt x="189" y="116"/>
                  <a:pt x="189" y="116"/>
                  <a:pt x="189" y="116"/>
                </a:cubicBezTo>
                <a:cubicBezTo>
                  <a:pt x="189" y="116"/>
                  <a:pt x="189" y="116"/>
                  <a:pt x="189" y="116"/>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5"/>
                  <a:pt x="188" y="115"/>
                  <a:pt x="188" y="115"/>
                </a:cubicBezTo>
                <a:cubicBezTo>
                  <a:pt x="188" y="114"/>
                  <a:pt x="188" y="114"/>
                  <a:pt x="188" y="114"/>
                </a:cubicBezTo>
                <a:cubicBezTo>
                  <a:pt x="188" y="114"/>
                  <a:pt x="188" y="114"/>
                  <a:pt x="188" y="114"/>
                </a:cubicBezTo>
                <a:cubicBezTo>
                  <a:pt x="188" y="114"/>
                  <a:pt x="188" y="114"/>
                  <a:pt x="188" y="114"/>
                </a:cubicBezTo>
                <a:cubicBezTo>
                  <a:pt x="188" y="114"/>
                  <a:pt x="188" y="114"/>
                  <a:pt x="188" y="114"/>
                </a:cubicBezTo>
                <a:cubicBezTo>
                  <a:pt x="188" y="114"/>
                  <a:pt x="188" y="114"/>
                  <a:pt x="188" y="114"/>
                </a:cubicBezTo>
                <a:cubicBezTo>
                  <a:pt x="188" y="114"/>
                  <a:pt x="188" y="114"/>
                  <a:pt x="188" y="114"/>
                </a:cubicBezTo>
                <a:cubicBezTo>
                  <a:pt x="187" y="114"/>
                  <a:pt x="187" y="114"/>
                  <a:pt x="187" y="114"/>
                </a:cubicBezTo>
                <a:cubicBezTo>
                  <a:pt x="187" y="114"/>
                  <a:pt x="187" y="114"/>
                  <a:pt x="187" y="114"/>
                </a:cubicBezTo>
                <a:cubicBezTo>
                  <a:pt x="187" y="114"/>
                  <a:pt x="187" y="114"/>
                  <a:pt x="187" y="114"/>
                </a:cubicBezTo>
                <a:cubicBezTo>
                  <a:pt x="187" y="114"/>
                  <a:pt x="187" y="114"/>
                  <a:pt x="187" y="114"/>
                </a:cubicBezTo>
                <a:cubicBezTo>
                  <a:pt x="187" y="113"/>
                  <a:pt x="187" y="113"/>
                  <a:pt x="187" y="113"/>
                </a:cubicBezTo>
                <a:cubicBezTo>
                  <a:pt x="187" y="113"/>
                  <a:pt x="187" y="113"/>
                  <a:pt x="187" y="113"/>
                </a:cubicBezTo>
                <a:cubicBezTo>
                  <a:pt x="187" y="113"/>
                  <a:pt x="187" y="113"/>
                  <a:pt x="187" y="113"/>
                </a:cubicBezTo>
                <a:cubicBezTo>
                  <a:pt x="187" y="113"/>
                  <a:pt x="187" y="113"/>
                  <a:pt x="187" y="113"/>
                </a:cubicBezTo>
                <a:cubicBezTo>
                  <a:pt x="187" y="113"/>
                  <a:pt x="187" y="113"/>
                  <a:pt x="187" y="113"/>
                </a:cubicBezTo>
                <a:cubicBezTo>
                  <a:pt x="187" y="113"/>
                  <a:pt x="187" y="113"/>
                  <a:pt x="187" y="113"/>
                </a:cubicBezTo>
                <a:cubicBezTo>
                  <a:pt x="187" y="113"/>
                  <a:pt x="187" y="113"/>
                  <a:pt x="187" y="113"/>
                </a:cubicBezTo>
                <a:cubicBezTo>
                  <a:pt x="187" y="113"/>
                  <a:pt x="187" y="113"/>
                  <a:pt x="187" y="113"/>
                </a:cubicBezTo>
                <a:cubicBezTo>
                  <a:pt x="186" y="113"/>
                  <a:pt x="186" y="113"/>
                  <a:pt x="186" y="113"/>
                </a:cubicBezTo>
                <a:cubicBezTo>
                  <a:pt x="186" y="112"/>
                  <a:pt x="186" y="112"/>
                  <a:pt x="186" y="112"/>
                </a:cubicBezTo>
                <a:cubicBezTo>
                  <a:pt x="186" y="112"/>
                  <a:pt x="186" y="112"/>
                  <a:pt x="186" y="112"/>
                </a:cubicBezTo>
                <a:cubicBezTo>
                  <a:pt x="186" y="112"/>
                  <a:pt x="186" y="112"/>
                  <a:pt x="186" y="112"/>
                </a:cubicBezTo>
                <a:cubicBezTo>
                  <a:pt x="186" y="112"/>
                  <a:pt x="186" y="112"/>
                  <a:pt x="186" y="112"/>
                </a:cubicBezTo>
                <a:cubicBezTo>
                  <a:pt x="186" y="112"/>
                  <a:pt x="186" y="112"/>
                  <a:pt x="186" y="112"/>
                </a:cubicBezTo>
                <a:cubicBezTo>
                  <a:pt x="185" y="112"/>
                  <a:pt x="185" y="112"/>
                  <a:pt x="185" y="112"/>
                </a:cubicBezTo>
                <a:cubicBezTo>
                  <a:pt x="185" y="111"/>
                  <a:pt x="185" y="111"/>
                  <a:pt x="185" y="111"/>
                </a:cubicBezTo>
                <a:cubicBezTo>
                  <a:pt x="185" y="111"/>
                  <a:pt x="185" y="111"/>
                  <a:pt x="185" y="111"/>
                </a:cubicBezTo>
                <a:cubicBezTo>
                  <a:pt x="185" y="111"/>
                  <a:pt x="185" y="111"/>
                  <a:pt x="185" y="111"/>
                </a:cubicBezTo>
                <a:cubicBezTo>
                  <a:pt x="185" y="111"/>
                  <a:pt x="185" y="111"/>
                  <a:pt x="185" y="111"/>
                </a:cubicBezTo>
                <a:cubicBezTo>
                  <a:pt x="184" y="111"/>
                  <a:pt x="184" y="111"/>
                  <a:pt x="184" y="111"/>
                </a:cubicBezTo>
                <a:cubicBezTo>
                  <a:pt x="184" y="111"/>
                  <a:pt x="184" y="111"/>
                  <a:pt x="184" y="111"/>
                </a:cubicBezTo>
                <a:cubicBezTo>
                  <a:pt x="184" y="111"/>
                  <a:pt x="184" y="111"/>
                  <a:pt x="184" y="111"/>
                </a:cubicBezTo>
                <a:cubicBezTo>
                  <a:pt x="184" y="111"/>
                  <a:pt x="184" y="111"/>
                  <a:pt x="184" y="111"/>
                </a:cubicBezTo>
                <a:cubicBezTo>
                  <a:pt x="184" y="110"/>
                  <a:pt x="184" y="110"/>
                  <a:pt x="184" y="110"/>
                </a:cubicBezTo>
                <a:cubicBezTo>
                  <a:pt x="183" y="110"/>
                  <a:pt x="183" y="110"/>
                  <a:pt x="183" y="110"/>
                </a:cubicBezTo>
                <a:cubicBezTo>
                  <a:pt x="183" y="110"/>
                  <a:pt x="183" y="110"/>
                  <a:pt x="183" y="110"/>
                </a:cubicBezTo>
                <a:cubicBezTo>
                  <a:pt x="183" y="110"/>
                  <a:pt x="183" y="110"/>
                  <a:pt x="183" y="110"/>
                </a:cubicBezTo>
                <a:cubicBezTo>
                  <a:pt x="183" y="110"/>
                  <a:pt x="183" y="110"/>
                  <a:pt x="183" y="110"/>
                </a:cubicBezTo>
                <a:cubicBezTo>
                  <a:pt x="182" y="110"/>
                  <a:pt x="182" y="110"/>
                  <a:pt x="182" y="110"/>
                </a:cubicBezTo>
                <a:cubicBezTo>
                  <a:pt x="182" y="110"/>
                  <a:pt x="182" y="110"/>
                  <a:pt x="182" y="110"/>
                </a:cubicBezTo>
                <a:cubicBezTo>
                  <a:pt x="182" y="110"/>
                  <a:pt x="182" y="110"/>
                  <a:pt x="182" y="110"/>
                </a:cubicBezTo>
                <a:cubicBezTo>
                  <a:pt x="182" y="110"/>
                  <a:pt x="182" y="110"/>
                  <a:pt x="182" y="110"/>
                </a:cubicBezTo>
                <a:cubicBezTo>
                  <a:pt x="181" y="110"/>
                  <a:pt x="181" y="110"/>
                  <a:pt x="181" y="110"/>
                </a:cubicBezTo>
                <a:cubicBezTo>
                  <a:pt x="181" y="110"/>
                  <a:pt x="181" y="110"/>
                  <a:pt x="181" y="110"/>
                </a:cubicBezTo>
                <a:cubicBezTo>
                  <a:pt x="181" y="110"/>
                  <a:pt x="181" y="110"/>
                  <a:pt x="181" y="110"/>
                </a:cubicBezTo>
                <a:cubicBezTo>
                  <a:pt x="181" y="110"/>
                  <a:pt x="181" y="110"/>
                  <a:pt x="181" y="110"/>
                </a:cubicBezTo>
                <a:cubicBezTo>
                  <a:pt x="180" y="110"/>
                  <a:pt x="180" y="110"/>
                  <a:pt x="180" y="110"/>
                </a:cubicBezTo>
                <a:cubicBezTo>
                  <a:pt x="180" y="109"/>
                  <a:pt x="180" y="109"/>
                  <a:pt x="180" y="109"/>
                </a:cubicBezTo>
                <a:cubicBezTo>
                  <a:pt x="180" y="109"/>
                  <a:pt x="180" y="109"/>
                  <a:pt x="180" y="109"/>
                </a:cubicBezTo>
                <a:cubicBezTo>
                  <a:pt x="180" y="109"/>
                  <a:pt x="180" y="109"/>
                  <a:pt x="180" y="109"/>
                </a:cubicBezTo>
                <a:cubicBezTo>
                  <a:pt x="179" y="109"/>
                  <a:pt x="179" y="109"/>
                  <a:pt x="179" y="109"/>
                </a:cubicBezTo>
                <a:cubicBezTo>
                  <a:pt x="179" y="109"/>
                  <a:pt x="179" y="109"/>
                  <a:pt x="179" y="109"/>
                </a:cubicBezTo>
                <a:cubicBezTo>
                  <a:pt x="178" y="109"/>
                  <a:pt x="178" y="109"/>
                  <a:pt x="178" y="109"/>
                </a:cubicBezTo>
                <a:cubicBezTo>
                  <a:pt x="178" y="109"/>
                  <a:pt x="178" y="109"/>
                  <a:pt x="178" y="109"/>
                </a:cubicBezTo>
                <a:cubicBezTo>
                  <a:pt x="177" y="109"/>
                  <a:pt x="177" y="109"/>
                  <a:pt x="177" y="109"/>
                </a:cubicBezTo>
                <a:cubicBezTo>
                  <a:pt x="177" y="109"/>
                  <a:pt x="177" y="109"/>
                  <a:pt x="177" y="109"/>
                </a:cubicBezTo>
                <a:cubicBezTo>
                  <a:pt x="176" y="109"/>
                  <a:pt x="176" y="109"/>
                  <a:pt x="176" y="109"/>
                </a:cubicBezTo>
                <a:cubicBezTo>
                  <a:pt x="175" y="109"/>
                  <a:pt x="175" y="109"/>
                  <a:pt x="175" y="109"/>
                </a:cubicBezTo>
                <a:cubicBezTo>
                  <a:pt x="175" y="109"/>
                  <a:pt x="175" y="109"/>
                  <a:pt x="175" y="109"/>
                </a:cubicBezTo>
                <a:cubicBezTo>
                  <a:pt x="175" y="109"/>
                  <a:pt x="175" y="109"/>
                  <a:pt x="175" y="109"/>
                </a:cubicBezTo>
                <a:cubicBezTo>
                  <a:pt x="174" y="109"/>
                  <a:pt x="174" y="109"/>
                  <a:pt x="174" y="109"/>
                </a:cubicBezTo>
                <a:cubicBezTo>
                  <a:pt x="174" y="109"/>
                  <a:pt x="174" y="109"/>
                  <a:pt x="174" y="109"/>
                </a:cubicBezTo>
                <a:cubicBezTo>
                  <a:pt x="173" y="109"/>
                  <a:pt x="173" y="109"/>
                  <a:pt x="173" y="109"/>
                </a:cubicBezTo>
                <a:cubicBezTo>
                  <a:pt x="173" y="109"/>
                  <a:pt x="173" y="109"/>
                  <a:pt x="173" y="109"/>
                </a:cubicBezTo>
                <a:cubicBezTo>
                  <a:pt x="173" y="109"/>
                  <a:pt x="173" y="109"/>
                  <a:pt x="173" y="109"/>
                </a:cubicBezTo>
                <a:cubicBezTo>
                  <a:pt x="173" y="109"/>
                  <a:pt x="173" y="109"/>
                  <a:pt x="173"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1" y="109"/>
                  <a:pt x="171" y="109"/>
                  <a:pt x="171"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70" y="109"/>
                  <a:pt x="170" y="109"/>
                  <a:pt x="170"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9" y="109"/>
                  <a:pt x="169" y="109"/>
                  <a:pt x="169"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7" y="109"/>
                  <a:pt x="167" y="109"/>
                  <a:pt x="167" y="109"/>
                </a:cubicBezTo>
                <a:cubicBezTo>
                  <a:pt x="167" y="109"/>
                  <a:pt x="167" y="109"/>
                  <a:pt x="167" y="109"/>
                </a:cubicBezTo>
                <a:cubicBezTo>
                  <a:pt x="167" y="109"/>
                  <a:pt x="167" y="109"/>
                  <a:pt x="167" y="109"/>
                </a:cubicBezTo>
                <a:cubicBezTo>
                  <a:pt x="167" y="109"/>
                  <a:pt x="167" y="109"/>
                  <a:pt x="167" y="109"/>
                </a:cubicBezTo>
                <a:cubicBezTo>
                  <a:pt x="167" y="109"/>
                  <a:pt x="167" y="109"/>
                  <a:pt x="167" y="109"/>
                </a:cubicBezTo>
                <a:cubicBezTo>
                  <a:pt x="167" y="109"/>
                  <a:pt x="167" y="109"/>
                  <a:pt x="167" y="109"/>
                </a:cubicBezTo>
                <a:cubicBezTo>
                  <a:pt x="167" y="109"/>
                  <a:pt x="167" y="109"/>
                  <a:pt x="167" y="109"/>
                </a:cubicBezTo>
                <a:cubicBezTo>
                  <a:pt x="167" y="109"/>
                  <a:pt x="167" y="109"/>
                  <a:pt x="167" y="109"/>
                </a:cubicBezTo>
                <a:cubicBezTo>
                  <a:pt x="166" y="109"/>
                  <a:pt x="166" y="109"/>
                  <a:pt x="166" y="109"/>
                </a:cubicBezTo>
                <a:cubicBezTo>
                  <a:pt x="166" y="109"/>
                  <a:pt x="166" y="109"/>
                  <a:pt x="166" y="109"/>
                </a:cubicBezTo>
                <a:cubicBezTo>
                  <a:pt x="166" y="109"/>
                  <a:pt x="166" y="109"/>
                  <a:pt x="166" y="109"/>
                </a:cubicBezTo>
                <a:cubicBezTo>
                  <a:pt x="166" y="109"/>
                  <a:pt x="166" y="109"/>
                  <a:pt x="166" y="109"/>
                </a:cubicBezTo>
                <a:cubicBezTo>
                  <a:pt x="166" y="109"/>
                  <a:pt x="166" y="109"/>
                  <a:pt x="166" y="109"/>
                </a:cubicBezTo>
                <a:cubicBezTo>
                  <a:pt x="166" y="109"/>
                  <a:pt x="166" y="109"/>
                  <a:pt x="166" y="109"/>
                </a:cubicBezTo>
                <a:cubicBezTo>
                  <a:pt x="165" y="109"/>
                  <a:pt x="165" y="109"/>
                  <a:pt x="165" y="109"/>
                </a:cubicBezTo>
                <a:cubicBezTo>
                  <a:pt x="165" y="109"/>
                  <a:pt x="165" y="109"/>
                  <a:pt x="165" y="109"/>
                </a:cubicBezTo>
                <a:cubicBezTo>
                  <a:pt x="165" y="109"/>
                  <a:pt x="165" y="109"/>
                  <a:pt x="165" y="109"/>
                </a:cubicBezTo>
                <a:cubicBezTo>
                  <a:pt x="165" y="109"/>
                  <a:pt x="165" y="109"/>
                  <a:pt x="165" y="109"/>
                </a:cubicBezTo>
                <a:cubicBezTo>
                  <a:pt x="165" y="109"/>
                  <a:pt x="165" y="109"/>
                  <a:pt x="165" y="109"/>
                </a:cubicBezTo>
                <a:cubicBezTo>
                  <a:pt x="165" y="109"/>
                  <a:pt x="165" y="109"/>
                  <a:pt x="165" y="109"/>
                </a:cubicBezTo>
                <a:cubicBezTo>
                  <a:pt x="164" y="109"/>
                  <a:pt x="164" y="109"/>
                  <a:pt x="164" y="109"/>
                </a:cubicBezTo>
                <a:cubicBezTo>
                  <a:pt x="164" y="109"/>
                  <a:pt x="164" y="109"/>
                  <a:pt x="164" y="109"/>
                </a:cubicBezTo>
                <a:cubicBezTo>
                  <a:pt x="164" y="109"/>
                  <a:pt x="164" y="109"/>
                  <a:pt x="164" y="109"/>
                </a:cubicBezTo>
                <a:cubicBezTo>
                  <a:pt x="164" y="109"/>
                  <a:pt x="164" y="109"/>
                  <a:pt x="164" y="109"/>
                </a:cubicBezTo>
                <a:cubicBezTo>
                  <a:pt x="163" y="109"/>
                  <a:pt x="163" y="109"/>
                  <a:pt x="163" y="109"/>
                </a:cubicBezTo>
                <a:cubicBezTo>
                  <a:pt x="163" y="109"/>
                  <a:pt x="163" y="109"/>
                  <a:pt x="163" y="109"/>
                </a:cubicBezTo>
                <a:cubicBezTo>
                  <a:pt x="163" y="109"/>
                  <a:pt x="163" y="109"/>
                  <a:pt x="163" y="109"/>
                </a:cubicBezTo>
                <a:cubicBezTo>
                  <a:pt x="163" y="109"/>
                  <a:pt x="163" y="109"/>
                  <a:pt x="163" y="109"/>
                </a:cubicBezTo>
                <a:cubicBezTo>
                  <a:pt x="162" y="109"/>
                  <a:pt x="162" y="109"/>
                  <a:pt x="162" y="109"/>
                </a:cubicBezTo>
                <a:cubicBezTo>
                  <a:pt x="162" y="109"/>
                  <a:pt x="162" y="109"/>
                  <a:pt x="162" y="109"/>
                </a:cubicBezTo>
                <a:cubicBezTo>
                  <a:pt x="162" y="109"/>
                  <a:pt x="162" y="109"/>
                  <a:pt x="162" y="109"/>
                </a:cubicBezTo>
                <a:cubicBezTo>
                  <a:pt x="162" y="109"/>
                  <a:pt x="162" y="109"/>
                  <a:pt x="162" y="109"/>
                </a:cubicBezTo>
                <a:cubicBezTo>
                  <a:pt x="161" y="109"/>
                  <a:pt x="161" y="109"/>
                  <a:pt x="161" y="109"/>
                </a:cubicBezTo>
                <a:cubicBezTo>
                  <a:pt x="161" y="109"/>
                  <a:pt x="161" y="109"/>
                  <a:pt x="161" y="109"/>
                </a:cubicBezTo>
                <a:cubicBezTo>
                  <a:pt x="160" y="109"/>
                  <a:pt x="160" y="109"/>
                  <a:pt x="160" y="109"/>
                </a:cubicBezTo>
                <a:cubicBezTo>
                  <a:pt x="160" y="109"/>
                  <a:pt x="160" y="109"/>
                  <a:pt x="160" y="109"/>
                </a:cubicBezTo>
                <a:cubicBezTo>
                  <a:pt x="160" y="109"/>
                  <a:pt x="160" y="109"/>
                  <a:pt x="160" y="109"/>
                </a:cubicBezTo>
                <a:cubicBezTo>
                  <a:pt x="160" y="109"/>
                  <a:pt x="160" y="109"/>
                  <a:pt x="160" y="109"/>
                </a:cubicBezTo>
                <a:cubicBezTo>
                  <a:pt x="159" y="109"/>
                  <a:pt x="159" y="109"/>
                  <a:pt x="159" y="109"/>
                </a:cubicBezTo>
                <a:cubicBezTo>
                  <a:pt x="159" y="109"/>
                  <a:pt x="159" y="109"/>
                  <a:pt x="159" y="109"/>
                </a:cubicBezTo>
                <a:cubicBezTo>
                  <a:pt x="159" y="109"/>
                  <a:pt x="159" y="109"/>
                  <a:pt x="159" y="109"/>
                </a:cubicBezTo>
                <a:cubicBezTo>
                  <a:pt x="159" y="109"/>
                  <a:pt x="159" y="109"/>
                  <a:pt x="159" y="109"/>
                </a:cubicBezTo>
                <a:cubicBezTo>
                  <a:pt x="159" y="109"/>
                  <a:pt x="159" y="109"/>
                  <a:pt x="159" y="109"/>
                </a:cubicBezTo>
                <a:cubicBezTo>
                  <a:pt x="159" y="109"/>
                  <a:pt x="159" y="109"/>
                  <a:pt x="159" y="109"/>
                </a:cubicBezTo>
                <a:cubicBezTo>
                  <a:pt x="159" y="109"/>
                  <a:pt x="159" y="109"/>
                  <a:pt x="159" y="109"/>
                </a:cubicBezTo>
                <a:cubicBezTo>
                  <a:pt x="159" y="109"/>
                  <a:pt x="159" y="109"/>
                  <a:pt x="159" y="109"/>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6" y="110"/>
                  <a:pt x="156" y="110"/>
                  <a:pt x="156" y="110"/>
                </a:cubicBezTo>
                <a:cubicBezTo>
                  <a:pt x="155" y="110"/>
                  <a:pt x="155" y="110"/>
                  <a:pt x="155" y="110"/>
                </a:cubicBezTo>
                <a:cubicBezTo>
                  <a:pt x="155" y="110"/>
                  <a:pt x="155" y="110"/>
                  <a:pt x="155" y="110"/>
                </a:cubicBezTo>
                <a:cubicBezTo>
                  <a:pt x="155" y="111"/>
                  <a:pt x="155" y="111"/>
                  <a:pt x="155" y="111"/>
                </a:cubicBezTo>
                <a:cubicBezTo>
                  <a:pt x="155" y="111"/>
                  <a:pt x="155" y="111"/>
                  <a:pt x="155" y="111"/>
                </a:cubicBezTo>
                <a:cubicBezTo>
                  <a:pt x="155" y="111"/>
                  <a:pt x="155" y="111"/>
                  <a:pt x="155" y="111"/>
                </a:cubicBezTo>
                <a:cubicBezTo>
                  <a:pt x="155" y="111"/>
                  <a:pt x="155" y="111"/>
                  <a:pt x="155" y="111"/>
                </a:cubicBezTo>
                <a:cubicBezTo>
                  <a:pt x="155" y="111"/>
                  <a:pt x="155" y="111"/>
                  <a:pt x="155" y="111"/>
                </a:cubicBezTo>
                <a:cubicBezTo>
                  <a:pt x="155" y="111"/>
                  <a:pt x="155" y="111"/>
                  <a:pt x="155"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4" y="111"/>
                  <a:pt x="154" y="111"/>
                  <a:pt x="154" y="111"/>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3" y="112"/>
                  <a:pt x="153" y="112"/>
                  <a:pt x="153" y="112"/>
                </a:cubicBezTo>
                <a:cubicBezTo>
                  <a:pt x="152" y="112"/>
                  <a:pt x="152" y="112"/>
                  <a:pt x="152" y="112"/>
                </a:cubicBezTo>
                <a:cubicBezTo>
                  <a:pt x="152" y="112"/>
                  <a:pt x="152" y="112"/>
                  <a:pt x="152" y="112"/>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3"/>
                  <a:pt x="152" y="113"/>
                  <a:pt x="152" y="113"/>
                </a:cubicBezTo>
                <a:cubicBezTo>
                  <a:pt x="152" y="114"/>
                  <a:pt x="152" y="114"/>
                  <a:pt x="152" y="114"/>
                </a:cubicBezTo>
                <a:cubicBezTo>
                  <a:pt x="151" y="114"/>
                  <a:pt x="151" y="114"/>
                  <a:pt x="151" y="114"/>
                </a:cubicBezTo>
                <a:cubicBezTo>
                  <a:pt x="151" y="114"/>
                  <a:pt x="151" y="114"/>
                  <a:pt x="151" y="114"/>
                </a:cubicBezTo>
                <a:cubicBezTo>
                  <a:pt x="151" y="114"/>
                  <a:pt x="151" y="114"/>
                  <a:pt x="151" y="114"/>
                </a:cubicBezTo>
                <a:cubicBezTo>
                  <a:pt x="151" y="114"/>
                  <a:pt x="151" y="114"/>
                  <a:pt x="151" y="114"/>
                </a:cubicBezTo>
                <a:cubicBezTo>
                  <a:pt x="151" y="115"/>
                  <a:pt x="151" y="115"/>
                  <a:pt x="151" y="115"/>
                </a:cubicBezTo>
                <a:cubicBezTo>
                  <a:pt x="151" y="115"/>
                  <a:pt x="151" y="115"/>
                  <a:pt x="151" y="115"/>
                </a:cubicBezTo>
                <a:cubicBezTo>
                  <a:pt x="151" y="115"/>
                  <a:pt x="151" y="115"/>
                  <a:pt x="151" y="115"/>
                </a:cubicBezTo>
                <a:cubicBezTo>
                  <a:pt x="150" y="115"/>
                  <a:pt x="150" y="115"/>
                  <a:pt x="150" y="115"/>
                </a:cubicBezTo>
                <a:cubicBezTo>
                  <a:pt x="150" y="115"/>
                  <a:pt x="150" y="115"/>
                  <a:pt x="150" y="115"/>
                </a:cubicBezTo>
                <a:cubicBezTo>
                  <a:pt x="150" y="116"/>
                  <a:pt x="150" y="116"/>
                  <a:pt x="150" y="116"/>
                </a:cubicBezTo>
                <a:cubicBezTo>
                  <a:pt x="150" y="116"/>
                  <a:pt x="150" y="116"/>
                  <a:pt x="150" y="116"/>
                </a:cubicBezTo>
                <a:cubicBezTo>
                  <a:pt x="150" y="116"/>
                  <a:pt x="150" y="116"/>
                  <a:pt x="150" y="116"/>
                </a:cubicBezTo>
                <a:cubicBezTo>
                  <a:pt x="150" y="116"/>
                  <a:pt x="150" y="116"/>
                  <a:pt x="150" y="116"/>
                </a:cubicBezTo>
                <a:cubicBezTo>
                  <a:pt x="150" y="117"/>
                  <a:pt x="150" y="117"/>
                  <a:pt x="150" y="117"/>
                </a:cubicBezTo>
                <a:cubicBezTo>
                  <a:pt x="150" y="117"/>
                  <a:pt x="150" y="117"/>
                  <a:pt x="150" y="117"/>
                </a:cubicBezTo>
                <a:cubicBezTo>
                  <a:pt x="150" y="117"/>
                  <a:pt x="150" y="117"/>
                  <a:pt x="150" y="117"/>
                </a:cubicBezTo>
                <a:cubicBezTo>
                  <a:pt x="150" y="117"/>
                  <a:pt x="150" y="117"/>
                  <a:pt x="150" y="117"/>
                </a:cubicBezTo>
                <a:cubicBezTo>
                  <a:pt x="150" y="118"/>
                  <a:pt x="150" y="118"/>
                  <a:pt x="150" y="118"/>
                </a:cubicBezTo>
                <a:cubicBezTo>
                  <a:pt x="150" y="118"/>
                  <a:pt x="150" y="118"/>
                  <a:pt x="150" y="118"/>
                </a:cubicBezTo>
                <a:cubicBezTo>
                  <a:pt x="150" y="118"/>
                  <a:pt x="150" y="118"/>
                  <a:pt x="150" y="118"/>
                </a:cubicBezTo>
                <a:cubicBezTo>
                  <a:pt x="150" y="118"/>
                  <a:pt x="150" y="118"/>
                  <a:pt x="150" y="118"/>
                </a:cubicBezTo>
                <a:cubicBezTo>
                  <a:pt x="150" y="119"/>
                  <a:pt x="150" y="119"/>
                  <a:pt x="150" y="119"/>
                </a:cubicBezTo>
                <a:cubicBezTo>
                  <a:pt x="150" y="119"/>
                  <a:pt x="150" y="119"/>
                  <a:pt x="150" y="119"/>
                </a:cubicBezTo>
                <a:cubicBezTo>
                  <a:pt x="149" y="119"/>
                  <a:pt x="149" y="119"/>
                  <a:pt x="149" y="119"/>
                </a:cubicBezTo>
                <a:cubicBezTo>
                  <a:pt x="149" y="119"/>
                  <a:pt x="149" y="119"/>
                  <a:pt x="149" y="119"/>
                </a:cubicBezTo>
                <a:cubicBezTo>
                  <a:pt x="149" y="120"/>
                  <a:pt x="149" y="120"/>
                  <a:pt x="149" y="120"/>
                </a:cubicBezTo>
                <a:cubicBezTo>
                  <a:pt x="149" y="125"/>
                  <a:pt x="154" y="130"/>
                  <a:pt x="160" y="130"/>
                </a:cubicBezTo>
                <a:close/>
                <a:moveTo>
                  <a:pt x="149" y="120"/>
                </a:moveTo>
                <a:cubicBezTo>
                  <a:pt x="149" y="120"/>
                  <a:pt x="149" y="120"/>
                  <a:pt x="149" y="120"/>
                </a:cubicBezTo>
                <a:cubicBezTo>
                  <a:pt x="149" y="120"/>
                  <a:pt x="149" y="120"/>
                  <a:pt x="149" y="120"/>
                </a:cubicBezTo>
                <a:close/>
                <a:moveTo>
                  <a:pt x="83" y="98"/>
                </a:moveTo>
                <a:cubicBezTo>
                  <a:pt x="72" y="87"/>
                  <a:pt x="80" y="95"/>
                  <a:pt x="69" y="84"/>
                </a:cubicBezTo>
                <a:cubicBezTo>
                  <a:pt x="65" y="80"/>
                  <a:pt x="65" y="74"/>
                  <a:pt x="69" y="70"/>
                </a:cubicBezTo>
                <a:cubicBezTo>
                  <a:pt x="69" y="70"/>
                  <a:pt x="69" y="70"/>
                  <a:pt x="69" y="70"/>
                </a:cubicBezTo>
                <a:cubicBezTo>
                  <a:pt x="73" y="66"/>
                  <a:pt x="80" y="66"/>
                  <a:pt x="84" y="70"/>
                </a:cubicBezTo>
                <a:cubicBezTo>
                  <a:pt x="94" y="80"/>
                  <a:pt x="87" y="73"/>
                  <a:pt x="97" y="84"/>
                </a:cubicBezTo>
                <a:cubicBezTo>
                  <a:pt x="101" y="88"/>
                  <a:pt x="101" y="94"/>
                  <a:pt x="97" y="98"/>
                </a:cubicBezTo>
                <a:cubicBezTo>
                  <a:pt x="97" y="98"/>
                  <a:pt x="97" y="98"/>
                  <a:pt x="97" y="98"/>
                </a:cubicBezTo>
                <a:cubicBezTo>
                  <a:pt x="93" y="102"/>
                  <a:pt x="87" y="102"/>
                  <a:pt x="83" y="98"/>
                </a:cubicBezTo>
                <a:close/>
                <a:moveTo>
                  <a:pt x="79" y="288"/>
                </a:moveTo>
                <a:cubicBezTo>
                  <a:pt x="154" y="275"/>
                  <a:pt x="154" y="275"/>
                  <a:pt x="154" y="275"/>
                </a:cubicBezTo>
                <a:cubicBezTo>
                  <a:pt x="154" y="275"/>
                  <a:pt x="154" y="275"/>
                  <a:pt x="154" y="275"/>
                </a:cubicBezTo>
                <a:cubicBezTo>
                  <a:pt x="154" y="275"/>
                  <a:pt x="154" y="275"/>
                  <a:pt x="154" y="275"/>
                </a:cubicBezTo>
                <a:cubicBezTo>
                  <a:pt x="155" y="274"/>
                  <a:pt x="155" y="274"/>
                  <a:pt x="155" y="274"/>
                </a:cubicBezTo>
                <a:cubicBezTo>
                  <a:pt x="155" y="274"/>
                  <a:pt x="155" y="274"/>
                  <a:pt x="155" y="274"/>
                </a:cubicBezTo>
                <a:cubicBezTo>
                  <a:pt x="160" y="273"/>
                  <a:pt x="164" y="271"/>
                  <a:pt x="167" y="268"/>
                </a:cubicBezTo>
                <a:cubicBezTo>
                  <a:pt x="171" y="264"/>
                  <a:pt x="173" y="259"/>
                  <a:pt x="173" y="253"/>
                </a:cubicBezTo>
                <a:cubicBezTo>
                  <a:pt x="173" y="253"/>
                  <a:pt x="173" y="253"/>
                  <a:pt x="173" y="253"/>
                </a:cubicBezTo>
                <a:cubicBezTo>
                  <a:pt x="173" y="253"/>
                  <a:pt x="173" y="253"/>
                  <a:pt x="173" y="253"/>
                </a:cubicBezTo>
                <a:cubicBezTo>
                  <a:pt x="173" y="219"/>
                  <a:pt x="185" y="199"/>
                  <a:pt x="197" y="179"/>
                </a:cubicBezTo>
                <a:cubicBezTo>
                  <a:pt x="207" y="162"/>
                  <a:pt x="217" y="145"/>
                  <a:pt x="217" y="119"/>
                </a:cubicBezTo>
                <a:cubicBezTo>
                  <a:pt x="217" y="119"/>
                  <a:pt x="217" y="119"/>
                  <a:pt x="217" y="119"/>
                </a:cubicBezTo>
                <a:cubicBezTo>
                  <a:pt x="218" y="119"/>
                  <a:pt x="218" y="119"/>
                  <a:pt x="218" y="119"/>
                </a:cubicBezTo>
                <a:cubicBezTo>
                  <a:pt x="218" y="92"/>
                  <a:pt x="206" y="67"/>
                  <a:pt x="189" y="49"/>
                </a:cubicBezTo>
                <a:cubicBezTo>
                  <a:pt x="171" y="31"/>
                  <a:pt x="146"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92" y="20"/>
                  <a:pt x="67" y="31"/>
                  <a:pt x="49" y="49"/>
                </a:cubicBezTo>
                <a:cubicBezTo>
                  <a:pt x="31" y="67"/>
                  <a:pt x="20" y="92"/>
                  <a:pt x="20" y="119"/>
                </a:cubicBezTo>
                <a:cubicBezTo>
                  <a:pt x="20" y="119"/>
                  <a:pt x="20" y="119"/>
                  <a:pt x="20" y="119"/>
                </a:cubicBezTo>
                <a:cubicBezTo>
                  <a:pt x="20" y="119"/>
                  <a:pt x="20" y="119"/>
                  <a:pt x="20" y="119"/>
                </a:cubicBezTo>
                <a:cubicBezTo>
                  <a:pt x="20" y="145"/>
                  <a:pt x="30" y="162"/>
                  <a:pt x="41" y="179"/>
                </a:cubicBezTo>
                <a:cubicBezTo>
                  <a:pt x="53" y="199"/>
                  <a:pt x="64" y="219"/>
                  <a:pt x="65" y="252"/>
                </a:cubicBezTo>
                <a:cubicBezTo>
                  <a:pt x="65" y="255"/>
                  <a:pt x="65" y="258"/>
                  <a:pt x="66" y="261"/>
                </a:cubicBezTo>
                <a:cubicBezTo>
                  <a:pt x="68" y="267"/>
                  <a:pt x="66" y="272"/>
                  <a:pt x="60" y="274"/>
                </a:cubicBezTo>
                <a:cubicBezTo>
                  <a:pt x="55" y="276"/>
                  <a:pt x="49" y="274"/>
                  <a:pt x="47" y="268"/>
                </a:cubicBezTo>
                <a:cubicBezTo>
                  <a:pt x="47" y="268"/>
                  <a:pt x="47" y="268"/>
                  <a:pt x="47" y="268"/>
                </a:cubicBezTo>
                <a:cubicBezTo>
                  <a:pt x="45" y="263"/>
                  <a:pt x="44" y="257"/>
                  <a:pt x="44" y="251"/>
                </a:cubicBezTo>
                <a:cubicBezTo>
                  <a:pt x="44" y="224"/>
                  <a:pt x="33" y="207"/>
                  <a:pt x="23" y="190"/>
                </a:cubicBezTo>
                <a:cubicBezTo>
                  <a:pt x="11" y="170"/>
                  <a:pt x="0" y="151"/>
                  <a:pt x="0" y="119"/>
                </a:cubicBezTo>
                <a:cubicBezTo>
                  <a:pt x="0" y="119"/>
                  <a:pt x="0" y="119"/>
                  <a:pt x="0" y="119"/>
                </a:cubicBezTo>
                <a:cubicBezTo>
                  <a:pt x="0" y="119"/>
                  <a:pt x="0" y="119"/>
                  <a:pt x="0" y="119"/>
                </a:cubicBezTo>
                <a:cubicBezTo>
                  <a:pt x="0" y="86"/>
                  <a:pt x="13" y="56"/>
                  <a:pt x="35" y="35"/>
                </a:cubicBezTo>
                <a:cubicBezTo>
                  <a:pt x="56" y="13"/>
                  <a:pt x="86"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52" y="0"/>
                  <a:pt x="182" y="13"/>
                  <a:pt x="203" y="35"/>
                </a:cubicBezTo>
                <a:cubicBezTo>
                  <a:pt x="225" y="56"/>
                  <a:pt x="238" y="86"/>
                  <a:pt x="238" y="119"/>
                </a:cubicBezTo>
                <a:cubicBezTo>
                  <a:pt x="238" y="119"/>
                  <a:pt x="238" y="119"/>
                  <a:pt x="238" y="119"/>
                </a:cubicBezTo>
                <a:cubicBezTo>
                  <a:pt x="238" y="119"/>
                  <a:pt x="238" y="119"/>
                  <a:pt x="238" y="119"/>
                </a:cubicBezTo>
                <a:cubicBezTo>
                  <a:pt x="238" y="151"/>
                  <a:pt x="226" y="170"/>
                  <a:pt x="215" y="190"/>
                </a:cubicBezTo>
                <a:cubicBezTo>
                  <a:pt x="204" y="207"/>
                  <a:pt x="194" y="225"/>
                  <a:pt x="194" y="253"/>
                </a:cubicBezTo>
                <a:cubicBezTo>
                  <a:pt x="194" y="253"/>
                  <a:pt x="194" y="253"/>
                  <a:pt x="194" y="253"/>
                </a:cubicBezTo>
                <a:cubicBezTo>
                  <a:pt x="194" y="253"/>
                  <a:pt x="194" y="253"/>
                  <a:pt x="194" y="253"/>
                </a:cubicBezTo>
                <a:cubicBezTo>
                  <a:pt x="194" y="264"/>
                  <a:pt x="189" y="275"/>
                  <a:pt x="181" y="283"/>
                </a:cubicBezTo>
                <a:cubicBezTo>
                  <a:pt x="175" y="289"/>
                  <a:pt x="168" y="293"/>
                  <a:pt x="159" y="294"/>
                </a:cubicBezTo>
                <a:cubicBezTo>
                  <a:pt x="159" y="294"/>
                  <a:pt x="159" y="295"/>
                  <a:pt x="158" y="295"/>
                </a:cubicBezTo>
                <a:cubicBezTo>
                  <a:pt x="83" y="308"/>
                  <a:pt x="83" y="308"/>
                  <a:pt x="83" y="308"/>
                </a:cubicBezTo>
                <a:cubicBezTo>
                  <a:pt x="77" y="309"/>
                  <a:pt x="72" y="305"/>
                  <a:pt x="71" y="300"/>
                </a:cubicBezTo>
                <a:cubicBezTo>
                  <a:pt x="71" y="300"/>
                  <a:pt x="71" y="300"/>
                  <a:pt x="71" y="300"/>
                </a:cubicBezTo>
                <a:cubicBezTo>
                  <a:pt x="70" y="294"/>
                  <a:pt x="74" y="289"/>
                  <a:pt x="79" y="288"/>
                </a:cubicBezTo>
                <a:close/>
                <a:moveTo>
                  <a:pt x="85" y="341"/>
                </a:moveTo>
                <a:cubicBezTo>
                  <a:pt x="149" y="330"/>
                  <a:pt x="149" y="330"/>
                  <a:pt x="149" y="330"/>
                </a:cubicBezTo>
                <a:cubicBezTo>
                  <a:pt x="155" y="329"/>
                  <a:pt x="160" y="333"/>
                  <a:pt x="161" y="338"/>
                </a:cubicBezTo>
                <a:cubicBezTo>
                  <a:pt x="161" y="338"/>
                  <a:pt x="161" y="338"/>
                  <a:pt x="161" y="338"/>
                </a:cubicBezTo>
                <a:cubicBezTo>
                  <a:pt x="162" y="344"/>
                  <a:pt x="158" y="349"/>
                  <a:pt x="153" y="350"/>
                </a:cubicBezTo>
                <a:cubicBezTo>
                  <a:pt x="89" y="361"/>
                  <a:pt x="89" y="361"/>
                  <a:pt x="89" y="361"/>
                </a:cubicBezTo>
                <a:cubicBezTo>
                  <a:pt x="83" y="362"/>
                  <a:pt x="78" y="358"/>
                  <a:pt x="77" y="353"/>
                </a:cubicBezTo>
                <a:cubicBezTo>
                  <a:pt x="77" y="353"/>
                  <a:pt x="77" y="353"/>
                  <a:pt x="77" y="353"/>
                </a:cubicBezTo>
                <a:cubicBezTo>
                  <a:pt x="76" y="347"/>
                  <a:pt x="80" y="342"/>
                  <a:pt x="85" y="341"/>
                </a:cubicBezTo>
                <a:close/>
                <a:moveTo>
                  <a:pt x="139" y="358"/>
                </a:moveTo>
                <a:cubicBezTo>
                  <a:pt x="139" y="369"/>
                  <a:pt x="130" y="379"/>
                  <a:pt x="118" y="379"/>
                </a:cubicBezTo>
                <a:cubicBezTo>
                  <a:pt x="109" y="379"/>
                  <a:pt x="102" y="373"/>
                  <a:pt x="99" y="365"/>
                </a:cubicBezTo>
                <a:cubicBezTo>
                  <a:pt x="139" y="358"/>
                  <a:pt x="139" y="358"/>
                  <a:pt x="139" y="358"/>
                </a:cubicBezTo>
                <a:close/>
              </a:path>
            </a:pathLst>
          </a:custGeom>
          <a:solidFill>
            <a:schemeClr val="accent1"/>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ADA2D5B2-8405-4112-991B-DC1390E2F050}"/>
              </a:ext>
            </a:extLst>
          </p:cNvPr>
          <p:cNvSpPr txBox="1"/>
          <p:nvPr/>
        </p:nvSpPr>
        <p:spPr>
          <a:xfrm>
            <a:off x="1429328" y="1565736"/>
            <a:ext cx="2209676" cy="553998"/>
          </a:xfrm>
          <a:prstGeom prst="rect">
            <a:avLst/>
          </a:prstGeom>
          <a:noFill/>
        </p:spPr>
        <p:txBody>
          <a:bodyPr wrap="square" lIns="0" tIns="0" rIns="0" bIns="0" rtlCol="0">
            <a:spAutoFit/>
          </a:bodyPr>
          <a:lstStyle/>
          <a:p>
            <a:pPr algn="l">
              <a:spcBef>
                <a:spcPts val="400"/>
              </a:spcBef>
              <a:spcAft>
                <a:spcPts val="400"/>
              </a:spcAft>
            </a:pPr>
            <a:r>
              <a:rPr lang="en-GB" b="1"/>
              <a:t>Lack of consistency in Work Coach</a:t>
            </a:r>
          </a:p>
        </p:txBody>
      </p:sp>
      <p:sp>
        <p:nvSpPr>
          <p:cNvPr id="13" name="TextBox 12">
            <a:extLst>
              <a:ext uri="{FF2B5EF4-FFF2-40B4-BE49-F238E27FC236}">
                <a16:creationId xmlns:a16="http://schemas.microsoft.com/office/drawing/2014/main" id="{D7037C2B-D9A4-40EC-AB86-70A66DA2530F}"/>
              </a:ext>
            </a:extLst>
          </p:cNvPr>
          <p:cNvSpPr txBox="1"/>
          <p:nvPr/>
        </p:nvSpPr>
        <p:spPr>
          <a:xfrm>
            <a:off x="4698900" y="1565736"/>
            <a:ext cx="2209676" cy="553998"/>
          </a:xfrm>
          <a:prstGeom prst="rect">
            <a:avLst/>
          </a:prstGeom>
          <a:noFill/>
        </p:spPr>
        <p:txBody>
          <a:bodyPr wrap="square" lIns="0" tIns="0" rIns="0" bIns="0" rtlCol="0">
            <a:spAutoFit/>
          </a:bodyPr>
          <a:lstStyle/>
          <a:p>
            <a:pPr algn="l">
              <a:spcBef>
                <a:spcPts val="400"/>
              </a:spcBef>
              <a:spcAft>
                <a:spcPts val="400"/>
              </a:spcAft>
            </a:pPr>
            <a:r>
              <a:rPr lang="en-GB" b="1"/>
              <a:t>Differing levels of knowledge</a:t>
            </a:r>
          </a:p>
        </p:txBody>
      </p:sp>
      <p:sp>
        <p:nvSpPr>
          <p:cNvPr id="14" name="TextBox 13">
            <a:extLst>
              <a:ext uri="{FF2B5EF4-FFF2-40B4-BE49-F238E27FC236}">
                <a16:creationId xmlns:a16="http://schemas.microsoft.com/office/drawing/2014/main" id="{593B97B0-EE1E-4E62-90BE-8E4100E8435C}"/>
              </a:ext>
            </a:extLst>
          </p:cNvPr>
          <p:cNvSpPr txBox="1"/>
          <p:nvPr/>
        </p:nvSpPr>
        <p:spPr>
          <a:xfrm>
            <a:off x="8360144" y="1565736"/>
            <a:ext cx="2209676" cy="553998"/>
          </a:xfrm>
          <a:prstGeom prst="rect">
            <a:avLst/>
          </a:prstGeom>
          <a:noFill/>
        </p:spPr>
        <p:txBody>
          <a:bodyPr wrap="square" lIns="0" tIns="0" rIns="0" bIns="0" rtlCol="0">
            <a:spAutoFit/>
          </a:bodyPr>
          <a:lstStyle/>
          <a:p>
            <a:pPr algn="l">
              <a:spcBef>
                <a:spcPts val="400"/>
              </a:spcBef>
              <a:spcAft>
                <a:spcPts val="400"/>
              </a:spcAft>
            </a:pPr>
            <a:r>
              <a:rPr lang="en-GB" b="1"/>
              <a:t>Not meeting support needs</a:t>
            </a:r>
          </a:p>
        </p:txBody>
      </p:sp>
      <p:sp>
        <p:nvSpPr>
          <p:cNvPr id="5" name="Rectangle 4">
            <a:extLst>
              <a:ext uri="{FF2B5EF4-FFF2-40B4-BE49-F238E27FC236}">
                <a16:creationId xmlns:a16="http://schemas.microsoft.com/office/drawing/2014/main" id="{6804A351-AC69-4D68-9264-B76D46793B51}"/>
              </a:ext>
            </a:extLst>
          </p:cNvPr>
          <p:cNvSpPr/>
          <p:nvPr/>
        </p:nvSpPr>
        <p:spPr>
          <a:xfrm>
            <a:off x="589414" y="2307771"/>
            <a:ext cx="3285899" cy="40444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Claimants often see multiple Work Coaches over their claim. This presents less of a tailored experience.</a:t>
            </a:r>
          </a:p>
          <a:p>
            <a:pPr marL="457200" indent="-457200" algn="l">
              <a:lnSpc>
                <a:spcPct val="110000"/>
              </a:lnSpc>
              <a:buFont typeface="Arial" panose="020B0604020202020204" pitchFamily="34" charset="0"/>
              <a:buChar char="▪"/>
            </a:pPr>
            <a:r>
              <a:rPr lang="en-GB" dirty="0">
                <a:solidFill>
                  <a:schemeClr val="bg1"/>
                </a:solidFill>
              </a:rPr>
              <a:t>Work Coaches were viewed as a contact – rather than someone to provide valuable, specific support.</a:t>
            </a:r>
          </a:p>
          <a:p>
            <a:pPr marL="457200" indent="-457200" algn="l">
              <a:lnSpc>
                <a:spcPct val="110000"/>
              </a:lnSpc>
              <a:buFont typeface="Arial" panose="020B0604020202020204" pitchFamily="34" charset="0"/>
              <a:buChar char="▪"/>
            </a:pPr>
            <a:r>
              <a:rPr lang="en-GB" dirty="0">
                <a:solidFill>
                  <a:schemeClr val="bg1"/>
                </a:solidFill>
              </a:rPr>
              <a:t>Post-pandemic claimants have less frequent contact.</a:t>
            </a:r>
          </a:p>
          <a:p>
            <a:pPr marL="457200" indent="-457200" algn="l">
              <a:lnSpc>
                <a:spcPct val="110000"/>
              </a:lnSpc>
              <a:buFont typeface="Arial" panose="020B0604020202020204" pitchFamily="34" charset="0"/>
              <a:buChar char="▪"/>
            </a:pPr>
            <a:endParaRPr lang="en-GB" dirty="0">
              <a:solidFill>
                <a:schemeClr val="tx1"/>
              </a:solidFill>
            </a:endParaRPr>
          </a:p>
          <a:p>
            <a:pPr marL="457200" indent="-457200" algn="l">
              <a:lnSpc>
                <a:spcPct val="110000"/>
              </a:lnSpc>
              <a:buFont typeface="Arial" panose="020B0604020202020204" pitchFamily="34" charset="0"/>
              <a:buChar char="▪"/>
            </a:pPr>
            <a:endParaRPr lang="en-GB" dirty="0">
              <a:solidFill>
                <a:schemeClr val="tx1"/>
              </a:solidFill>
            </a:endParaRPr>
          </a:p>
        </p:txBody>
      </p:sp>
      <p:sp>
        <p:nvSpPr>
          <p:cNvPr id="15" name="Rectangle 14">
            <a:extLst>
              <a:ext uri="{FF2B5EF4-FFF2-40B4-BE49-F238E27FC236}">
                <a16:creationId xmlns:a16="http://schemas.microsoft.com/office/drawing/2014/main" id="{47AFB6B1-0075-4301-AC5E-CC28FC759856}"/>
              </a:ext>
            </a:extLst>
          </p:cNvPr>
          <p:cNvSpPr/>
          <p:nvPr/>
        </p:nvSpPr>
        <p:spPr>
          <a:xfrm>
            <a:off x="4081690" y="2308351"/>
            <a:ext cx="3285898" cy="404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a:solidFill>
                  <a:schemeClr val="bg1"/>
                </a:solidFill>
              </a:rPr>
              <a:t>Some Work Coaches are more knowledgeable than others.</a:t>
            </a:r>
          </a:p>
          <a:p>
            <a:pPr marL="457200" indent="-457200" algn="l">
              <a:lnSpc>
                <a:spcPct val="110000"/>
              </a:lnSpc>
              <a:buFont typeface="Arial" panose="020B0604020202020204" pitchFamily="34" charset="0"/>
              <a:buChar char="▪"/>
            </a:pPr>
            <a:r>
              <a:rPr lang="en-GB">
                <a:solidFill>
                  <a:schemeClr val="bg1"/>
                </a:solidFill>
              </a:rPr>
              <a:t>There appeared to be a lack of specific knowledge in SE or niche sectors</a:t>
            </a:r>
          </a:p>
          <a:p>
            <a:pPr marL="457200" indent="-457200" algn="l">
              <a:lnSpc>
                <a:spcPct val="110000"/>
              </a:lnSpc>
              <a:buFont typeface="Arial" panose="020B0604020202020204" pitchFamily="34" charset="0"/>
              <a:buChar char="▪"/>
            </a:pPr>
            <a:r>
              <a:rPr lang="en-GB" sz="1800"/>
              <a:t>“One size fits all” approach made some feel pressured to </a:t>
            </a:r>
            <a:r>
              <a:rPr lang="en-GB"/>
              <a:t>find </a:t>
            </a:r>
            <a:r>
              <a:rPr lang="en-GB" sz="1800" i="1"/>
              <a:t>any</a:t>
            </a:r>
            <a:r>
              <a:rPr lang="en-GB" sz="1800"/>
              <a:t> work, rather than those they had passion, skills</a:t>
            </a:r>
            <a:r>
              <a:rPr lang="en-GB"/>
              <a:t> or </a:t>
            </a:r>
            <a:r>
              <a:rPr lang="en-GB" sz="1800"/>
              <a:t>experience in.</a:t>
            </a:r>
            <a:endParaRPr lang="en-GB">
              <a:solidFill>
                <a:schemeClr val="bg1"/>
              </a:solidFill>
            </a:endParaRPr>
          </a:p>
          <a:p>
            <a:pPr marL="457200" indent="-457200" algn="l">
              <a:lnSpc>
                <a:spcPct val="110000"/>
              </a:lnSpc>
              <a:buFont typeface="Arial" panose="020B0604020202020204" pitchFamily="34" charset="0"/>
              <a:buChar char="▪"/>
            </a:pPr>
            <a:endParaRPr lang="en-GB">
              <a:solidFill>
                <a:schemeClr val="bg1"/>
              </a:solidFill>
            </a:endParaRPr>
          </a:p>
          <a:p>
            <a:pPr marL="457200" indent="-457200" algn="l">
              <a:lnSpc>
                <a:spcPct val="110000"/>
              </a:lnSpc>
              <a:buFont typeface="Arial" panose="020B0604020202020204" pitchFamily="34" charset="0"/>
              <a:buChar char="▪"/>
            </a:pPr>
            <a:endParaRPr lang="en-GB">
              <a:solidFill>
                <a:schemeClr val="bg1"/>
              </a:solidFill>
            </a:endParaRPr>
          </a:p>
          <a:p>
            <a:pPr marL="457200" indent="-457200" algn="l">
              <a:lnSpc>
                <a:spcPct val="110000"/>
              </a:lnSpc>
              <a:buFont typeface="Arial" panose="020B0604020202020204" pitchFamily="34" charset="0"/>
              <a:buChar char="▪"/>
            </a:pPr>
            <a:endParaRPr lang="en-GB">
              <a:solidFill>
                <a:schemeClr val="tx1"/>
              </a:solidFill>
            </a:endParaRPr>
          </a:p>
          <a:p>
            <a:pPr marL="457200" indent="-457200" algn="l">
              <a:lnSpc>
                <a:spcPct val="110000"/>
              </a:lnSpc>
              <a:buFont typeface="Arial" panose="020B0604020202020204" pitchFamily="34" charset="0"/>
              <a:buChar char="▪"/>
            </a:pPr>
            <a:endParaRPr lang="en-GB">
              <a:solidFill>
                <a:schemeClr val="tx1"/>
              </a:solidFill>
            </a:endParaRPr>
          </a:p>
        </p:txBody>
      </p:sp>
      <p:sp>
        <p:nvSpPr>
          <p:cNvPr id="18" name="Rectangle 17">
            <a:extLst>
              <a:ext uri="{FF2B5EF4-FFF2-40B4-BE49-F238E27FC236}">
                <a16:creationId xmlns:a16="http://schemas.microsoft.com/office/drawing/2014/main" id="{2DC748F8-103B-4278-8A86-76312C557C50}"/>
              </a:ext>
            </a:extLst>
          </p:cNvPr>
          <p:cNvSpPr/>
          <p:nvPr/>
        </p:nvSpPr>
        <p:spPr>
          <a:xfrm>
            <a:off x="7519773" y="2307770"/>
            <a:ext cx="4367857" cy="40449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nSpc>
                <a:spcPct val="110000"/>
              </a:lnSpc>
              <a:buFont typeface="Arial" panose="020B0604020202020204" pitchFamily="34" charset="0"/>
              <a:buChar char="▪"/>
            </a:pPr>
            <a:r>
              <a:rPr lang="en-GB" sz="1750">
                <a:solidFill>
                  <a:schemeClr val="bg1"/>
                </a:solidFill>
              </a:rPr>
              <a:t>Claimants find it hard to articulate the help they need. Less experienced claimants have difficulty expressing why they don’t know what they need.</a:t>
            </a:r>
          </a:p>
          <a:p>
            <a:pPr marL="457200" indent="-457200">
              <a:lnSpc>
                <a:spcPct val="110000"/>
              </a:lnSpc>
              <a:buFont typeface="Arial" panose="020B0604020202020204" pitchFamily="34" charset="0"/>
              <a:buChar char="▪"/>
            </a:pPr>
            <a:r>
              <a:rPr lang="en-GB" sz="1750">
                <a:solidFill>
                  <a:schemeClr val="bg1"/>
                </a:solidFill>
              </a:rPr>
              <a:t>Information is sometimes outdated.</a:t>
            </a:r>
            <a:endParaRPr lang="en-GB" sz="1750">
              <a:solidFill>
                <a:schemeClr val="bg1"/>
              </a:solidFill>
              <a:cs typeface="Arial"/>
            </a:endParaRPr>
          </a:p>
          <a:p>
            <a:pPr marL="457200" indent="-457200">
              <a:lnSpc>
                <a:spcPct val="110000"/>
              </a:lnSpc>
              <a:buFont typeface="Arial" panose="020B0604020202020204" pitchFamily="34" charset="0"/>
              <a:buChar char="▪"/>
            </a:pPr>
            <a:r>
              <a:rPr lang="en-GB" sz="1750"/>
              <a:t>Varied support needs</a:t>
            </a:r>
            <a:endParaRPr lang="en-GB" sz="1750">
              <a:cs typeface="Arial"/>
            </a:endParaRPr>
          </a:p>
          <a:p>
            <a:pPr marL="742950" lvl="1" indent="-285750">
              <a:lnSpc>
                <a:spcPct val="110000"/>
              </a:lnSpc>
              <a:buFontTx/>
              <a:buChar char="-"/>
            </a:pPr>
            <a:r>
              <a:rPr lang="en-GB" sz="1750" b="1"/>
              <a:t>Longer term claimants </a:t>
            </a:r>
            <a:r>
              <a:rPr lang="en-GB" sz="1750"/>
              <a:t>have a business/</a:t>
            </a:r>
            <a:r>
              <a:rPr lang="en-GB" sz="1750">
                <a:solidFill>
                  <a:schemeClr val="bg1"/>
                </a:solidFill>
              </a:rPr>
              <a:t>‘</a:t>
            </a:r>
            <a:r>
              <a:rPr lang="en-GB" sz="1750"/>
              <a:t>entrepreneur’ mindset and are more savvy than new claimants.</a:t>
            </a:r>
            <a:endParaRPr lang="en-GB" sz="1750">
              <a:cs typeface="Arial"/>
            </a:endParaRPr>
          </a:p>
          <a:p>
            <a:pPr marL="742950" lvl="1" indent="-285750">
              <a:lnSpc>
                <a:spcPct val="110000"/>
              </a:lnSpc>
              <a:buFontTx/>
              <a:buChar char="-"/>
            </a:pPr>
            <a:r>
              <a:rPr lang="en-GB" sz="1750" b="1">
                <a:solidFill>
                  <a:schemeClr val="bg1"/>
                </a:solidFill>
              </a:rPr>
              <a:t>Life stage </a:t>
            </a:r>
            <a:r>
              <a:rPr lang="en-GB" sz="1750">
                <a:solidFill>
                  <a:schemeClr val="bg1"/>
                </a:solidFill>
              </a:rPr>
              <a:t>(e.g. older claimants finding it more difficult to make a change).</a:t>
            </a:r>
            <a:endParaRPr lang="en-GB" sz="1750">
              <a:solidFill>
                <a:schemeClr val="bg1"/>
              </a:solidFill>
              <a:cs typeface="Arial"/>
            </a:endParaRPr>
          </a:p>
          <a:p>
            <a:pPr marL="457200" indent="-457200" algn="l">
              <a:lnSpc>
                <a:spcPct val="110000"/>
              </a:lnSpc>
              <a:buFont typeface="Arial" panose="020B0604020202020204" pitchFamily="34" charset="0"/>
              <a:buChar char="▪"/>
            </a:pPr>
            <a:endParaRPr lang="en-GB" sz="1750">
              <a:solidFill>
                <a:schemeClr val="tx1"/>
              </a:solidFill>
              <a:cs typeface="Arial"/>
            </a:endParaRPr>
          </a:p>
        </p:txBody>
      </p:sp>
      <p:grpSp>
        <p:nvGrpSpPr>
          <p:cNvPr id="16" name="Group 15">
            <a:extLst>
              <a:ext uri="{FF2B5EF4-FFF2-40B4-BE49-F238E27FC236}">
                <a16:creationId xmlns:a16="http://schemas.microsoft.com/office/drawing/2014/main" id="{D86E92D1-E418-4D3E-A29A-467C7AE19B27}"/>
              </a:ext>
            </a:extLst>
          </p:cNvPr>
          <p:cNvGrpSpPr/>
          <p:nvPr/>
        </p:nvGrpSpPr>
        <p:grpSpPr>
          <a:xfrm>
            <a:off x="741600" y="1516169"/>
            <a:ext cx="571500" cy="573088"/>
            <a:chOff x="3217863" y="2817813"/>
            <a:chExt cx="571500" cy="573088"/>
          </a:xfrm>
          <a:solidFill>
            <a:schemeClr val="tx2"/>
          </a:solidFill>
        </p:grpSpPr>
        <p:sp>
          <p:nvSpPr>
            <p:cNvPr id="19" name="Freeform 26">
              <a:extLst>
                <a:ext uri="{FF2B5EF4-FFF2-40B4-BE49-F238E27FC236}">
                  <a16:creationId xmlns:a16="http://schemas.microsoft.com/office/drawing/2014/main" id="{5AC9626F-7389-4221-BE5B-E626E3E97D13}"/>
                </a:ext>
              </a:extLst>
            </p:cNvPr>
            <p:cNvSpPr>
              <a:spLocks/>
            </p:cNvSpPr>
            <p:nvPr/>
          </p:nvSpPr>
          <p:spPr bwMode="auto">
            <a:xfrm>
              <a:off x="3389313" y="2976563"/>
              <a:ext cx="228600" cy="98425"/>
            </a:xfrm>
            <a:custGeom>
              <a:avLst/>
              <a:gdLst>
                <a:gd name="T0" fmla="*/ 20 w 144"/>
                <a:gd name="T1" fmla="*/ 39 h 62"/>
                <a:gd name="T2" fmla="*/ 20 w 144"/>
                <a:gd name="T3" fmla="*/ 39 h 62"/>
                <a:gd name="T4" fmla="*/ 22 w 144"/>
                <a:gd name="T5" fmla="*/ 31 h 62"/>
                <a:gd name="T6" fmla="*/ 26 w 144"/>
                <a:gd name="T7" fmla="*/ 25 h 62"/>
                <a:gd name="T8" fmla="*/ 33 w 144"/>
                <a:gd name="T9" fmla="*/ 21 h 62"/>
                <a:gd name="T10" fmla="*/ 40 w 144"/>
                <a:gd name="T11" fmla="*/ 20 h 62"/>
                <a:gd name="T12" fmla="*/ 104 w 144"/>
                <a:gd name="T13" fmla="*/ 20 h 62"/>
                <a:gd name="T14" fmla="*/ 104 w 144"/>
                <a:gd name="T15" fmla="*/ 20 h 62"/>
                <a:gd name="T16" fmla="*/ 113 w 144"/>
                <a:gd name="T17" fmla="*/ 21 h 62"/>
                <a:gd name="T18" fmla="*/ 118 w 144"/>
                <a:gd name="T19" fmla="*/ 25 h 62"/>
                <a:gd name="T20" fmla="*/ 122 w 144"/>
                <a:gd name="T21" fmla="*/ 31 h 62"/>
                <a:gd name="T22" fmla="*/ 124 w 144"/>
                <a:gd name="T23" fmla="*/ 39 h 62"/>
                <a:gd name="T24" fmla="*/ 124 w 144"/>
                <a:gd name="T25" fmla="*/ 62 h 62"/>
                <a:gd name="T26" fmla="*/ 144 w 144"/>
                <a:gd name="T27" fmla="*/ 62 h 62"/>
                <a:gd name="T28" fmla="*/ 144 w 144"/>
                <a:gd name="T29" fmla="*/ 39 h 62"/>
                <a:gd name="T30" fmla="*/ 144 w 144"/>
                <a:gd name="T31" fmla="*/ 39 h 62"/>
                <a:gd name="T32" fmla="*/ 144 w 144"/>
                <a:gd name="T33" fmla="*/ 31 h 62"/>
                <a:gd name="T34" fmla="*/ 141 w 144"/>
                <a:gd name="T35" fmla="*/ 24 h 62"/>
                <a:gd name="T36" fmla="*/ 138 w 144"/>
                <a:gd name="T37" fmla="*/ 17 h 62"/>
                <a:gd name="T38" fmla="*/ 132 w 144"/>
                <a:gd name="T39" fmla="*/ 11 h 62"/>
                <a:gd name="T40" fmla="*/ 127 w 144"/>
                <a:gd name="T41" fmla="*/ 5 h 62"/>
                <a:gd name="T42" fmla="*/ 120 w 144"/>
                <a:gd name="T43" fmla="*/ 3 h 62"/>
                <a:gd name="T44" fmla="*/ 113 w 144"/>
                <a:gd name="T45" fmla="*/ 0 h 62"/>
                <a:gd name="T46" fmla="*/ 104 w 144"/>
                <a:gd name="T47" fmla="*/ 0 h 62"/>
                <a:gd name="T48" fmla="*/ 40 w 144"/>
                <a:gd name="T49" fmla="*/ 0 h 62"/>
                <a:gd name="T50" fmla="*/ 40 w 144"/>
                <a:gd name="T51" fmla="*/ 0 h 62"/>
                <a:gd name="T52" fmla="*/ 33 w 144"/>
                <a:gd name="T53" fmla="*/ 0 h 62"/>
                <a:gd name="T54" fmla="*/ 24 w 144"/>
                <a:gd name="T55" fmla="*/ 3 h 62"/>
                <a:gd name="T56" fmla="*/ 19 w 144"/>
                <a:gd name="T57" fmla="*/ 5 h 62"/>
                <a:gd name="T58" fmla="*/ 12 w 144"/>
                <a:gd name="T59" fmla="*/ 11 h 62"/>
                <a:gd name="T60" fmla="*/ 7 w 144"/>
                <a:gd name="T61" fmla="*/ 17 h 62"/>
                <a:gd name="T62" fmla="*/ 3 w 144"/>
                <a:gd name="T63" fmla="*/ 24 h 62"/>
                <a:gd name="T64" fmla="*/ 2 w 144"/>
                <a:gd name="T65" fmla="*/ 31 h 62"/>
                <a:gd name="T66" fmla="*/ 0 w 144"/>
                <a:gd name="T67" fmla="*/ 39 h 62"/>
                <a:gd name="T68" fmla="*/ 0 w 144"/>
                <a:gd name="T69" fmla="*/ 62 h 62"/>
                <a:gd name="T70" fmla="*/ 20 w 144"/>
                <a:gd name="T71" fmla="*/ 62 h 62"/>
                <a:gd name="T72" fmla="*/ 20 w 144"/>
                <a:gd name="T73"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62">
                  <a:moveTo>
                    <a:pt x="20" y="39"/>
                  </a:moveTo>
                  <a:lnTo>
                    <a:pt x="20" y="39"/>
                  </a:lnTo>
                  <a:lnTo>
                    <a:pt x="22" y="31"/>
                  </a:lnTo>
                  <a:lnTo>
                    <a:pt x="26" y="25"/>
                  </a:lnTo>
                  <a:lnTo>
                    <a:pt x="33" y="21"/>
                  </a:lnTo>
                  <a:lnTo>
                    <a:pt x="40" y="20"/>
                  </a:lnTo>
                  <a:lnTo>
                    <a:pt x="104" y="20"/>
                  </a:lnTo>
                  <a:lnTo>
                    <a:pt x="104" y="20"/>
                  </a:lnTo>
                  <a:lnTo>
                    <a:pt x="113" y="21"/>
                  </a:lnTo>
                  <a:lnTo>
                    <a:pt x="118" y="25"/>
                  </a:lnTo>
                  <a:lnTo>
                    <a:pt x="122" y="31"/>
                  </a:lnTo>
                  <a:lnTo>
                    <a:pt x="124" y="39"/>
                  </a:lnTo>
                  <a:lnTo>
                    <a:pt x="124" y="62"/>
                  </a:lnTo>
                  <a:lnTo>
                    <a:pt x="144" y="62"/>
                  </a:lnTo>
                  <a:lnTo>
                    <a:pt x="144" y="39"/>
                  </a:lnTo>
                  <a:lnTo>
                    <a:pt x="144" y="39"/>
                  </a:lnTo>
                  <a:lnTo>
                    <a:pt x="144" y="31"/>
                  </a:lnTo>
                  <a:lnTo>
                    <a:pt x="141" y="24"/>
                  </a:lnTo>
                  <a:lnTo>
                    <a:pt x="138" y="17"/>
                  </a:lnTo>
                  <a:lnTo>
                    <a:pt x="132" y="11"/>
                  </a:lnTo>
                  <a:lnTo>
                    <a:pt x="127" y="5"/>
                  </a:lnTo>
                  <a:lnTo>
                    <a:pt x="120" y="3"/>
                  </a:lnTo>
                  <a:lnTo>
                    <a:pt x="113" y="0"/>
                  </a:lnTo>
                  <a:lnTo>
                    <a:pt x="104" y="0"/>
                  </a:lnTo>
                  <a:lnTo>
                    <a:pt x="40" y="0"/>
                  </a:lnTo>
                  <a:lnTo>
                    <a:pt x="40" y="0"/>
                  </a:lnTo>
                  <a:lnTo>
                    <a:pt x="33" y="0"/>
                  </a:lnTo>
                  <a:lnTo>
                    <a:pt x="24" y="3"/>
                  </a:lnTo>
                  <a:lnTo>
                    <a:pt x="19" y="5"/>
                  </a:lnTo>
                  <a:lnTo>
                    <a:pt x="12" y="11"/>
                  </a:lnTo>
                  <a:lnTo>
                    <a:pt x="7" y="17"/>
                  </a:lnTo>
                  <a:lnTo>
                    <a:pt x="3" y="24"/>
                  </a:lnTo>
                  <a:lnTo>
                    <a:pt x="2" y="31"/>
                  </a:lnTo>
                  <a:lnTo>
                    <a:pt x="0" y="39"/>
                  </a:lnTo>
                  <a:lnTo>
                    <a:pt x="0" y="62"/>
                  </a:lnTo>
                  <a:lnTo>
                    <a:pt x="20" y="62"/>
                  </a:lnTo>
                  <a:lnTo>
                    <a:pt x="2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7">
              <a:extLst>
                <a:ext uri="{FF2B5EF4-FFF2-40B4-BE49-F238E27FC236}">
                  <a16:creationId xmlns:a16="http://schemas.microsoft.com/office/drawing/2014/main" id="{9D8C28C8-A0C8-40B5-8C11-B97977027DCD}"/>
                </a:ext>
              </a:extLst>
            </p:cNvPr>
            <p:cNvSpPr>
              <a:spLocks/>
            </p:cNvSpPr>
            <p:nvPr/>
          </p:nvSpPr>
          <p:spPr bwMode="auto">
            <a:xfrm>
              <a:off x="3217863" y="3287713"/>
              <a:ext cx="228600" cy="103188"/>
            </a:xfrm>
            <a:custGeom>
              <a:avLst/>
              <a:gdLst>
                <a:gd name="T0" fmla="*/ 20 w 144"/>
                <a:gd name="T1" fmla="*/ 40 h 65"/>
                <a:gd name="T2" fmla="*/ 20 w 144"/>
                <a:gd name="T3" fmla="*/ 40 h 65"/>
                <a:gd name="T4" fmla="*/ 22 w 144"/>
                <a:gd name="T5" fmla="*/ 32 h 65"/>
                <a:gd name="T6" fmla="*/ 26 w 144"/>
                <a:gd name="T7" fmla="*/ 27 h 65"/>
                <a:gd name="T8" fmla="*/ 33 w 144"/>
                <a:gd name="T9" fmla="*/ 23 h 65"/>
                <a:gd name="T10" fmla="*/ 40 w 144"/>
                <a:gd name="T11" fmla="*/ 20 h 65"/>
                <a:gd name="T12" fmla="*/ 104 w 144"/>
                <a:gd name="T13" fmla="*/ 20 h 65"/>
                <a:gd name="T14" fmla="*/ 104 w 144"/>
                <a:gd name="T15" fmla="*/ 20 h 65"/>
                <a:gd name="T16" fmla="*/ 113 w 144"/>
                <a:gd name="T17" fmla="*/ 23 h 65"/>
                <a:gd name="T18" fmla="*/ 118 w 144"/>
                <a:gd name="T19" fmla="*/ 27 h 65"/>
                <a:gd name="T20" fmla="*/ 122 w 144"/>
                <a:gd name="T21" fmla="*/ 32 h 65"/>
                <a:gd name="T22" fmla="*/ 124 w 144"/>
                <a:gd name="T23" fmla="*/ 40 h 65"/>
                <a:gd name="T24" fmla="*/ 124 w 144"/>
                <a:gd name="T25" fmla="*/ 65 h 65"/>
                <a:gd name="T26" fmla="*/ 144 w 144"/>
                <a:gd name="T27" fmla="*/ 65 h 65"/>
                <a:gd name="T28" fmla="*/ 144 w 144"/>
                <a:gd name="T29" fmla="*/ 40 h 65"/>
                <a:gd name="T30" fmla="*/ 144 w 144"/>
                <a:gd name="T31" fmla="*/ 40 h 65"/>
                <a:gd name="T32" fmla="*/ 144 w 144"/>
                <a:gd name="T33" fmla="*/ 32 h 65"/>
                <a:gd name="T34" fmla="*/ 141 w 144"/>
                <a:gd name="T35" fmla="*/ 25 h 65"/>
                <a:gd name="T36" fmla="*/ 138 w 144"/>
                <a:gd name="T37" fmla="*/ 18 h 65"/>
                <a:gd name="T38" fmla="*/ 132 w 144"/>
                <a:gd name="T39" fmla="*/ 13 h 65"/>
                <a:gd name="T40" fmla="*/ 127 w 144"/>
                <a:gd name="T41" fmla="*/ 7 h 65"/>
                <a:gd name="T42" fmla="*/ 120 w 144"/>
                <a:gd name="T43" fmla="*/ 4 h 65"/>
                <a:gd name="T44" fmla="*/ 113 w 144"/>
                <a:gd name="T45" fmla="*/ 1 h 65"/>
                <a:gd name="T46" fmla="*/ 104 w 144"/>
                <a:gd name="T47" fmla="*/ 0 h 65"/>
                <a:gd name="T48" fmla="*/ 40 w 144"/>
                <a:gd name="T49" fmla="*/ 0 h 65"/>
                <a:gd name="T50" fmla="*/ 40 w 144"/>
                <a:gd name="T51" fmla="*/ 0 h 65"/>
                <a:gd name="T52" fmla="*/ 33 w 144"/>
                <a:gd name="T53" fmla="*/ 1 h 65"/>
                <a:gd name="T54" fmla="*/ 24 w 144"/>
                <a:gd name="T55" fmla="*/ 4 h 65"/>
                <a:gd name="T56" fmla="*/ 19 w 144"/>
                <a:gd name="T57" fmla="*/ 7 h 65"/>
                <a:gd name="T58" fmla="*/ 12 w 144"/>
                <a:gd name="T59" fmla="*/ 13 h 65"/>
                <a:gd name="T60" fmla="*/ 7 w 144"/>
                <a:gd name="T61" fmla="*/ 18 h 65"/>
                <a:gd name="T62" fmla="*/ 3 w 144"/>
                <a:gd name="T63" fmla="*/ 25 h 65"/>
                <a:gd name="T64" fmla="*/ 2 w 144"/>
                <a:gd name="T65" fmla="*/ 32 h 65"/>
                <a:gd name="T66" fmla="*/ 0 w 144"/>
                <a:gd name="T67" fmla="*/ 40 h 65"/>
                <a:gd name="T68" fmla="*/ 0 w 144"/>
                <a:gd name="T69" fmla="*/ 65 h 65"/>
                <a:gd name="T70" fmla="*/ 20 w 144"/>
                <a:gd name="T71" fmla="*/ 65 h 65"/>
                <a:gd name="T72" fmla="*/ 20 w 144"/>
                <a:gd name="T73"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65">
                  <a:moveTo>
                    <a:pt x="20" y="40"/>
                  </a:moveTo>
                  <a:lnTo>
                    <a:pt x="20" y="40"/>
                  </a:lnTo>
                  <a:lnTo>
                    <a:pt x="22" y="32"/>
                  </a:lnTo>
                  <a:lnTo>
                    <a:pt x="26" y="27"/>
                  </a:lnTo>
                  <a:lnTo>
                    <a:pt x="33" y="23"/>
                  </a:lnTo>
                  <a:lnTo>
                    <a:pt x="40" y="20"/>
                  </a:lnTo>
                  <a:lnTo>
                    <a:pt x="104" y="20"/>
                  </a:lnTo>
                  <a:lnTo>
                    <a:pt x="104" y="20"/>
                  </a:lnTo>
                  <a:lnTo>
                    <a:pt x="113" y="23"/>
                  </a:lnTo>
                  <a:lnTo>
                    <a:pt x="118" y="27"/>
                  </a:lnTo>
                  <a:lnTo>
                    <a:pt x="122" y="32"/>
                  </a:lnTo>
                  <a:lnTo>
                    <a:pt x="124" y="40"/>
                  </a:lnTo>
                  <a:lnTo>
                    <a:pt x="124" y="65"/>
                  </a:lnTo>
                  <a:lnTo>
                    <a:pt x="144" y="65"/>
                  </a:lnTo>
                  <a:lnTo>
                    <a:pt x="144" y="40"/>
                  </a:lnTo>
                  <a:lnTo>
                    <a:pt x="144" y="40"/>
                  </a:lnTo>
                  <a:lnTo>
                    <a:pt x="144" y="32"/>
                  </a:lnTo>
                  <a:lnTo>
                    <a:pt x="141" y="25"/>
                  </a:lnTo>
                  <a:lnTo>
                    <a:pt x="138" y="18"/>
                  </a:lnTo>
                  <a:lnTo>
                    <a:pt x="132" y="13"/>
                  </a:lnTo>
                  <a:lnTo>
                    <a:pt x="127" y="7"/>
                  </a:lnTo>
                  <a:lnTo>
                    <a:pt x="120" y="4"/>
                  </a:lnTo>
                  <a:lnTo>
                    <a:pt x="113" y="1"/>
                  </a:lnTo>
                  <a:lnTo>
                    <a:pt x="104" y="0"/>
                  </a:lnTo>
                  <a:lnTo>
                    <a:pt x="40" y="0"/>
                  </a:lnTo>
                  <a:lnTo>
                    <a:pt x="40" y="0"/>
                  </a:lnTo>
                  <a:lnTo>
                    <a:pt x="33" y="1"/>
                  </a:lnTo>
                  <a:lnTo>
                    <a:pt x="24" y="4"/>
                  </a:lnTo>
                  <a:lnTo>
                    <a:pt x="19" y="7"/>
                  </a:lnTo>
                  <a:lnTo>
                    <a:pt x="12" y="13"/>
                  </a:lnTo>
                  <a:lnTo>
                    <a:pt x="7" y="18"/>
                  </a:lnTo>
                  <a:lnTo>
                    <a:pt x="3" y="25"/>
                  </a:lnTo>
                  <a:lnTo>
                    <a:pt x="2" y="32"/>
                  </a:lnTo>
                  <a:lnTo>
                    <a:pt x="0" y="40"/>
                  </a:lnTo>
                  <a:lnTo>
                    <a:pt x="0" y="65"/>
                  </a:lnTo>
                  <a:lnTo>
                    <a:pt x="20" y="65"/>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8">
              <a:extLst>
                <a:ext uri="{FF2B5EF4-FFF2-40B4-BE49-F238E27FC236}">
                  <a16:creationId xmlns:a16="http://schemas.microsoft.com/office/drawing/2014/main" id="{C87CE772-2320-4A2A-B4A2-8C47C4DED886}"/>
                </a:ext>
              </a:extLst>
            </p:cNvPr>
            <p:cNvSpPr>
              <a:spLocks/>
            </p:cNvSpPr>
            <p:nvPr/>
          </p:nvSpPr>
          <p:spPr bwMode="auto">
            <a:xfrm>
              <a:off x="3425826" y="3068638"/>
              <a:ext cx="157163" cy="149225"/>
            </a:xfrm>
            <a:custGeom>
              <a:avLst/>
              <a:gdLst>
                <a:gd name="T0" fmla="*/ 98 w 99"/>
                <a:gd name="T1" fmla="*/ 81 h 94"/>
                <a:gd name="T2" fmla="*/ 98 w 99"/>
                <a:gd name="T3" fmla="*/ 81 h 94"/>
                <a:gd name="T4" fmla="*/ 97 w 99"/>
                <a:gd name="T5" fmla="*/ 78 h 94"/>
                <a:gd name="T6" fmla="*/ 94 w 99"/>
                <a:gd name="T7" fmla="*/ 75 h 94"/>
                <a:gd name="T8" fmla="*/ 60 w 99"/>
                <a:gd name="T9" fmla="*/ 51 h 94"/>
                <a:gd name="T10" fmla="*/ 60 w 99"/>
                <a:gd name="T11" fmla="*/ 51 h 94"/>
                <a:gd name="T12" fmla="*/ 60 w 99"/>
                <a:gd name="T13" fmla="*/ 50 h 94"/>
                <a:gd name="T14" fmla="*/ 60 w 99"/>
                <a:gd name="T15" fmla="*/ 10 h 94"/>
                <a:gd name="T16" fmla="*/ 60 w 99"/>
                <a:gd name="T17" fmla="*/ 10 h 94"/>
                <a:gd name="T18" fmla="*/ 58 w 99"/>
                <a:gd name="T19" fmla="*/ 6 h 94"/>
                <a:gd name="T20" fmla="*/ 57 w 99"/>
                <a:gd name="T21" fmla="*/ 3 h 94"/>
                <a:gd name="T22" fmla="*/ 53 w 99"/>
                <a:gd name="T23" fmla="*/ 1 h 94"/>
                <a:gd name="T24" fmla="*/ 50 w 99"/>
                <a:gd name="T25" fmla="*/ 0 h 94"/>
                <a:gd name="T26" fmla="*/ 50 w 99"/>
                <a:gd name="T27" fmla="*/ 0 h 94"/>
                <a:gd name="T28" fmla="*/ 45 w 99"/>
                <a:gd name="T29" fmla="*/ 1 h 94"/>
                <a:gd name="T30" fmla="*/ 43 w 99"/>
                <a:gd name="T31" fmla="*/ 3 h 94"/>
                <a:gd name="T32" fmla="*/ 40 w 99"/>
                <a:gd name="T33" fmla="*/ 6 h 94"/>
                <a:gd name="T34" fmla="*/ 40 w 99"/>
                <a:gd name="T35" fmla="*/ 10 h 94"/>
                <a:gd name="T36" fmla="*/ 40 w 99"/>
                <a:gd name="T37" fmla="*/ 50 h 94"/>
                <a:gd name="T38" fmla="*/ 40 w 99"/>
                <a:gd name="T39" fmla="*/ 50 h 94"/>
                <a:gd name="T40" fmla="*/ 38 w 99"/>
                <a:gd name="T41" fmla="*/ 51 h 94"/>
                <a:gd name="T42" fmla="*/ 4 w 99"/>
                <a:gd name="T43" fmla="*/ 75 h 94"/>
                <a:gd name="T44" fmla="*/ 4 w 99"/>
                <a:gd name="T45" fmla="*/ 75 h 94"/>
                <a:gd name="T46" fmla="*/ 1 w 99"/>
                <a:gd name="T47" fmla="*/ 78 h 94"/>
                <a:gd name="T48" fmla="*/ 0 w 99"/>
                <a:gd name="T49" fmla="*/ 81 h 94"/>
                <a:gd name="T50" fmla="*/ 0 w 99"/>
                <a:gd name="T51" fmla="*/ 81 h 94"/>
                <a:gd name="T52" fmla="*/ 0 w 99"/>
                <a:gd name="T53" fmla="*/ 85 h 94"/>
                <a:gd name="T54" fmla="*/ 1 w 99"/>
                <a:gd name="T55" fmla="*/ 89 h 94"/>
                <a:gd name="T56" fmla="*/ 1 w 99"/>
                <a:gd name="T57" fmla="*/ 89 h 94"/>
                <a:gd name="T58" fmla="*/ 4 w 99"/>
                <a:gd name="T59" fmla="*/ 91 h 94"/>
                <a:gd name="T60" fmla="*/ 7 w 99"/>
                <a:gd name="T61" fmla="*/ 94 h 94"/>
                <a:gd name="T62" fmla="*/ 11 w 99"/>
                <a:gd name="T63" fmla="*/ 94 h 94"/>
                <a:gd name="T64" fmla="*/ 16 w 99"/>
                <a:gd name="T65" fmla="*/ 92 h 94"/>
                <a:gd name="T66" fmla="*/ 48 w 99"/>
                <a:gd name="T67" fmla="*/ 68 h 94"/>
                <a:gd name="T68" fmla="*/ 48 w 99"/>
                <a:gd name="T69" fmla="*/ 68 h 94"/>
                <a:gd name="T70" fmla="*/ 50 w 99"/>
                <a:gd name="T71" fmla="*/ 68 h 94"/>
                <a:gd name="T72" fmla="*/ 84 w 99"/>
                <a:gd name="T73" fmla="*/ 92 h 94"/>
                <a:gd name="T74" fmla="*/ 84 w 99"/>
                <a:gd name="T75" fmla="*/ 92 h 94"/>
                <a:gd name="T76" fmla="*/ 90 w 99"/>
                <a:gd name="T77" fmla="*/ 94 h 94"/>
                <a:gd name="T78" fmla="*/ 90 w 99"/>
                <a:gd name="T79" fmla="*/ 94 h 94"/>
                <a:gd name="T80" fmla="*/ 94 w 99"/>
                <a:gd name="T81" fmla="*/ 92 h 94"/>
                <a:gd name="T82" fmla="*/ 98 w 99"/>
                <a:gd name="T83" fmla="*/ 89 h 94"/>
                <a:gd name="T84" fmla="*/ 98 w 99"/>
                <a:gd name="T85" fmla="*/ 89 h 94"/>
                <a:gd name="T86" fmla="*/ 99 w 99"/>
                <a:gd name="T87" fmla="*/ 85 h 94"/>
                <a:gd name="T88" fmla="*/ 98 w 99"/>
                <a:gd name="T89" fmla="*/ 81 h 94"/>
                <a:gd name="T90" fmla="*/ 98 w 99"/>
                <a:gd name="T91"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94">
                  <a:moveTo>
                    <a:pt x="98" y="81"/>
                  </a:moveTo>
                  <a:lnTo>
                    <a:pt x="98" y="81"/>
                  </a:lnTo>
                  <a:lnTo>
                    <a:pt x="97" y="78"/>
                  </a:lnTo>
                  <a:lnTo>
                    <a:pt x="94" y="75"/>
                  </a:lnTo>
                  <a:lnTo>
                    <a:pt x="60" y="51"/>
                  </a:lnTo>
                  <a:lnTo>
                    <a:pt x="60" y="51"/>
                  </a:lnTo>
                  <a:lnTo>
                    <a:pt x="60" y="50"/>
                  </a:lnTo>
                  <a:lnTo>
                    <a:pt x="60" y="10"/>
                  </a:lnTo>
                  <a:lnTo>
                    <a:pt x="60" y="10"/>
                  </a:lnTo>
                  <a:lnTo>
                    <a:pt x="58" y="6"/>
                  </a:lnTo>
                  <a:lnTo>
                    <a:pt x="57" y="3"/>
                  </a:lnTo>
                  <a:lnTo>
                    <a:pt x="53" y="1"/>
                  </a:lnTo>
                  <a:lnTo>
                    <a:pt x="50" y="0"/>
                  </a:lnTo>
                  <a:lnTo>
                    <a:pt x="50" y="0"/>
                  </a:lnTo>
                  <a:lnTo>
                    <a:pt x="45" y="1"/>
                  </a:lnTo>
                  <a:lnTo>
                    <a:pt x="43" y="3"/>
                  </a:lnTo>
                  <a:lnTo>
                    <a:pt x="40" y="6"/>
                  </a:lnTo>
                  <a:lnTo>
                    <a:pt x="40" y="10"/>
                  </a:lnTo>
                  <a:lnTo>
                    <a:pt x="40" y="50"/>
                  </a:lnTo>
                  <a:lnTo>
                    <a:pt x="40" y="50"/>
                  </a:lnTo>
                  <a:lnTo>
                    <a:pt x="38" y="51"/>
                  </a:lnTo>
                  <a:lnTo>
                    <a:pt x="4" y="75"/>
                  </a:lnTo>
                  <a:lnTo>
                    <a:pt x="4" y="75"/>
                  </a:lnTo>
                  <a:lnTo>
                    <a:pt x="1" y="78"/>
                  </a:lnTo>
                  <a:lnTo>
                    <a:pt x="0" y="81"/>
                  </a:lnTo>
                  <a:lnTo>
                    <a:pt x="0" y="81"/>
                  </a:lnTo>
                  <a:lnTo>
                    <a:pt x="0" y="85"/>
                  </a:lnTo>
                  <a:lnTo>
                    <a:pt x="1" y="89"/>
                  </a:lnTo>
                  <a:lnTo>
                    <a:pt x="1" y="89"/>
                  </a:lnTo>
                  <a:lnTo>
                    <a:pt x="4" y="91"/>
                  </a:lnTo>
                  <a:lnTo>
                    <a:pt x="7" y="94"/>
                  </a:lnTo>
                  <a:lnTo>
                    <a:pt x="11" y="94"/>
                  </a:lnTo>
                  <a:lnTo>
                    <a:pt x="16" y="92"/>
                  </a:lnTo>
                  <a:lnTo>
                    <a:pt x="48" y="68"/>
                  </a:lnTo>
                  <a:lnTo>
                    <a:pt x="48" y="68"/>
                  </a:lnTo>
                  <a:lnTo>
                    <a:pt x="50" y="68"/>
                  </a:lnTo>
                  <a:lnTo>
                    <a:pt x="84" y="92"/>
                  </a:lnTo>
                  <a:lnTo>
                    <a:pt x="84" y="92"/>
                  </a:lnTo>
                  <a:lnTo>
                    <a:pt x="90" y="94"/>
                  </a:lnTo>
                  <a:lnTo>
                    <a:pt x="90" y="94"/>
                  </a:lnTo>
                  <a:lnTo>
                    <a:pt x="94" y="92"/>
                  </a:lnTo>
                  <a:lnTo>
                    <a:pt x="98" y="89"/>
                  </a:lnTo>
                  <a:lnTo>
                    <a:pt x="98" y="89"/>
                  </a:lnTo>
                  <a:lnTo>
                    <a:pt x="99" y="85"/>
                  </a:lnTo>
                  <a:lnTo>
                    <a:pt x="98" y="81"/>
                  </a:lnTo>
                  <a:lnTo>
                    <a:pt x="98"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9">
              <a:extLst>
                <a:ext uri="{FF2B5EF4-FFF2-40B4-BE49-F238E27FC236}">
                  <a16:creationId xmlns:a16="http://schemas.microsoft.com/office/drawing/2014/main" id="{DAC04FA8-DABF-4B28-9163-61CBC3961363}"/>
                </a:ext>
              </a:extLst>
            </p:cNvPr>
            <p:cNvSpPr>
              <a:spLocks/>
            </p:cNvSpPr>
            <p:nvPr/>
          </p:nvSpPr>
          <p:spPr bwMode="auto">
            <a:xfrm>
              <a:off x="3560763" y="3287713"/>
              <a:ext cx="228600" cy="103188"/>
            </a:xfrm>
            <a:custGeom>
              <a:avLst/>
              <a:gdLst>
                <a:gd name="T0" fmla="*/ 20 w 144"/>
                <a:gd name="T1" fmla="*/ 40 h 65"/>
                <a:gd name="T2" fmla="*/ 20 w 144"/>
                <a:gd name="T3" fmla="*/ 40 h 65"/>
                <a:gd name="T4" fmla="*/ 22 w 144"/>
                <a:gd name="T5" fmla="*/ 32 h 65"/>
                <a:gd name="T6" fmla="*/ 26 w 144"/>
                <a:gd name="T7" fmla="*/ 27 h 65"/>
                <a:gd name="T8" fmla="*/ 33 w 144"/>
                <a:gd name="T9" fmla="*/ 23 h 65"/>
                <a:gd name="T10" fmla="*/ 40 w 144"/>
                <a:gd name="T11" fmla="*/ 20 h 65"/>
                <a:gd name="T12" fmla="*/ 104 w 144"/>
                <a:gd name="T13" fmla="*/ 20 h 65"/>
                <a:gd name="T14" fmla="*/ 104 w 144"/>
                <a:gd name="T15" fmla="*/ 20 h 65"/>
                <a:gd name="T16" fmla="*/ 112 w 144"/>
                <a:gd name="T17" fmla="*/ 23 h 65"/>
                <a:gd name="T18" fmla="*/ 118 w 144"/>
                <a:gd name="T19" fmla="*/ 27 h 65"/>
                <a:gd name="T20" fmla="*/ 122 w 144"/>
                <a:gd name="T21" fmla="*/ 32 h 65"/>
                <a:gd name="T22" fmla="*/ 124 w 144"/>
                <a:gd name="T23" fmla="*/ 40 h 65"/>
                <a:gd name="T24" fmla="*/ 124 w 144"/>
                <a:gd name="T25" fmla="*/ 65 h 65"/>
                <a:gd name="T26" fmla="*/ 144 w 144"/>
                <a:gd name="T27" fmla="*/ 65 h 65"/>
                <a:gd name="T28" fmla="*/ 144 w 144"/>
                <a:gd name="T29" fmla="*/ 40 h 65"/>
                <a:gd name="T30" fmla="*/ 144 w 144"/>
                <a:gd name="T31" fmla="*/ 40 h 65"/>
                <a:gd name="T32" fmla="*/ 144 w 144"/>
                <a:gd name="T33" fmla="*/ 32 h 65"/>
                <a:gd name="T34" fmla="*/ 141 w 144"/>
                <a:gd name="T35" fmla="*/ 25 h 65"/>
                <a:gd name="T36" fmla="*/ 138 w 144"/>
                <a:gd name="T37" fmla="*/ 18 h 65"/>
                <a:gd name="T38" fmla="*/ 132 w 144"/>
                <a:gd name="T39" fmla="*/ 13 h 65"/>
                <a:gd name="T40" fmla="*/ 127 w 144"/>
                <a:gd name="T41" fmla="*/ 7 h 65"/>
                <a:gd name="T42" fmla="*/ 120 w 144"/>
                <a:gd name="T43" fmla="*/ 4 h 65"/>
                <a:gd name="T44" fmla="*/ 112 w 144"/>
                <a:gd name="T45" fmla="*/ 1 h 65"/>
                <a:gd name="T46" fmla="*/ 104 w 144"/>
                <a:gd name="T47" fmla="*/ 0 h 65"/>
                <a:gd name="T48" fmla="*/ 40 w 144"/>
                <a:gd name="T49" fmla="*/ 0 h 65"/>
                <a:gd name="T50" fmla="*/ 40 w 144"/>
                <a:gd name="T51" fmla="*/ 0 h 65"/>
                <a:gd name="T52" fmla="*/ 33 w 144"/>
                <a:gd name="T53" fmla="*/ 1 h 65"/>
                <a:gd name="T54" fmla="*/ 24 w 144"/>
                <a:gd name="T55" fmla="*/ 4 h 65"/>
                <a:gd name="T56" fmla="*/ 19 w 144"/>
                <a:gd name="T57" fmla="*/ 7 h 65"/>
                <a:gd name="T58" fmla="*/ 12 w 144"/>
                <a:gd name="T59" fmla="*/ 13 h 65"/>
                <a:gd name="T60" fmla="*/ 7 w 144"/>
                <a:gd name="T61" fmla="*/ 18 h 65"/>
                <a:gd name="T62" fmla="*/ 3 w 144"/>
                <a:gd name="T63" fmla="*/ 25 h 65"/>
                <a:gd name="T64" fmla="*/ 2 w 144"/>
                <a:gd name="T65" fmla="*/ 32 h 65"/>
                <a:gd name="T66" fmla="*/ 0 w 144"/>
                <a:gd name="T67" fmla="*/ 40 h 65"/>
                <a:gd name="T68" fmla="*/ 0 w 144"/>
                <a:gd name="T69" fmla="*/ 65 h 65"/>
                <a:gd name="T70" fmla="*/ 20 w 144"/>
                <a:gd name="T71" fmla="*/ 65 h 65"/>
                <a:gd name="T72" fmla="*/ 20 w 144"/>
                <a:gd name="T73"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65">
                  <a:moveTo>
                    <a:pt x="20" y="40"/>
                  </a:moveTo>
                  <a:lnTo>
                    <a:pt x="20" y="40"/>
                  </a:lnTo>
                  <a:lnTo>
                    <a:pt x="22" y="32"/>
                  </a:lnTo>
                  <a:lnTo>
                    <a:pt x="26" y="27"/>
                  </a:lnTo>
                  <a:lnTo>
                    <a:pt x="33" y="23"/>
                  </a:lnTo>
                  <a:lnTo>
                    <a:pt x="40" y="20"/>
                  </a:lnTo>
                  <a:lnTo>
                    <a:pt x="104" y="20"/>
                  </a:lnTo>
                  <a:lnTo>
                    <a:pt x="104" y="20"/>
                  </a:lnTo>
                  <a:lnTo>
                    <a:pt x="112" y="23"/>
                  </a:lnTo>
                  <a:lnTo>
                    <a:pt x="118" y="27"/>
                  </a:lnTo>
                  <a:lnTo>
                    <a:pt x="122" y="32"/>
                  </a:lnTo>
                  <a:lnTo>
                    <a:pt x="124" y="40"/>
                  </a:lnTo>
                  <a:lnTo>
                    <a:pt x="124" y="65"/>
                  </a:lnTo>
                  <a:lnTo>
                    <a:pt x="144" y="65"/>
                  </a:lnTo>
                  <a:lnTo>
                    <a:pt x="144" y="40"/>
                  </a:lnTo>
                  <a:lnTo>
                    <a:pt x="144" y="40"/>
                  </a:lnTo>
                  <a:lnTo>
                    <a:pt x="144" y="32"/>
                  </a:lnTo>
                  <a:lnTo>
                    <a:pt x="141" y="25"/>
                  </a:lnTo>
                  <a:lnTo>
                    <a:pt x="138" y="18"/>
                  </a:lnTo>
                  <a:lnTo>
                    <a:pt x="132" y="13"/>
                  </a:lnTo>
                  <a:lnTo>
                    <a:pt x="127" y="7"/>
                  </a:lnTo>
                  <a:lnTo>
                    <a:pt x="120" y="4"/>
                  </a:lnTo>
                  <a:lnTo>
                    <a:pt x="112" y="1"/>
                  </a:lnTo>
                  <a:lnTo>
                    <a:pt x="104" y="0"/>
                  </a:lnTo>
                  <a:lnTo>
                    <a:pt x="40" y="0"/>
                  </a:lnTo>
                  <a:lnTo>
                    <a:pt x="40" y="0"/>
                  </a:lnTo>
                  <a:lnTo>
                    <a:pt x="33" y="1"/>
                  </a:lnTo>
                  <a:lnTo>
                    <a:pt x="24" y="4"/>
                  </a:lnTo>
                  <a:lnTo>
                    <a:pt x="19" y="7"/>
                  </a:lnTo>
                  <a:lnTo>
                    <a:pt x="12" y="13"/>
                  </a:lnTo>
                  <a:lnTo>
                    <a:pt x="7" y="18"/>
                  </a:lnTo>
                  <a:lnTo>
                    <a:pt x="3" y="25"/>
                  </a:lnTo>
                  <a:lnTo>
                    <a:pt x="2" y="32"/>
                  </a:lnTo>
                  <a:lnTo>
                    <a:pt x="0" y="40"/>
                  </a:lnTo>
                  <a:lnTo>
                    <a:pt x="0" y="65"/>
                  </a:lnTo>
                  <a:lnTo>
                    <a:pt x="20" y="65"/>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30">
              <a:extLst>
                <a:ext uri="{FF2B5EF4-FFF2-40B4-BE49-F238E27FC236}">
                  <a16:creationId xmlns:a16="http://schemas.microsoft.com/office/drawing/2014/main" id="{3F571C51-5CDA-4212-8FD4-F36583A0E36F}"/>
                </a:ext>
              </a:extLst>
            </p:cNvPr>
            <p:cNvSpPr>
              <a:spLocks noEditPoints="1"/>
            </p:cNvSpPr>
            <p:nvPr/>
          </p:nvSpPr>
          <p:spPr bwMode="auto">
            <a:xfrm>
              <a:off x="3436938" y="2817813"/>
              <a:ext cx="131763" cy="131763"/>
            </a:xfrm>
            <a:custGeom>
              <a:avLst/>
              <a:gdLst>
                <a:gd name="T0" fmla="*/ 41 w 83"/>
                <a:gd name="T1" fmla="*/ 0 h 83"/>
                <a:gd name="T2" fmla="*/ 26 w 83"/>
                <a:gd name="T3" fmla="*/ 3 h 83"/>
                <a:gd name="T4" fmla="*/ 13 w 83"/>
                <a:gd name="T5" fmla="*/ 12 h 83"/>
                <a:gd name="T6" fmla="*/ 4 w 83"/>
                <a:gd name="T7" fmla="*/ 24 h 83"/>
                <a:gd name="T8" fmla="*/ 0 w 83"/>
                <a:gd name="T9" fmla="*/ 41 h 83"/>
                <a:gd name="T10" fmla="*/ 2 w 83"/>
                <a:gd name="T11" fmla="*/ 50 h 83"/>
                <a:gd name="T12" fmla="*/ 7 w 83"/>
                <a:gd name="T13" fmla="*/ 64 h 83"/>
                <a:gd name="T14" fmla="*/ 19 w 83"/>
                <a:gd name="T15" fmla="*/ 76 h 83"/>
                <a:gd name="T16" fmla="*/ 33 w 83"/>
                <a:gd name="T17" fmla="*/ 81 h 83"/>
                <a:gd name="T18" fmla="*/ 41 w 83"/>
                <a:gd name="T19" fmla="*/ 83 h 83"/>
                <a:gd name="T20" fmla="*/ 57 w 83"/>
                <a:gd name="T21" fmla="*/ 78 h 83"/>
                <a:gd name="T22" fmla="*/ 71 w 83"/>
                <a:gd name="T23" fmla="*/ 70 h 83"/>
                <a:gd name="T24" fmla="*/ 80 w 83"/>
                <a:gd name="T25" fmla="*/ 57 h 83"/>
                <a:gd name="T26" fmla="*/ 83 w 83"/>
                <a:gd name="T27" fmla="*/ 41 h 83"/>
                <a:gd name="T28" fmla="*/ 81 w 83"/>
                <a:gd name="T29" fmla="*/ 33 h 83"/>
                <a:gd name="T30" fmla="*/ 75 w 83"/>
                <a:gd name="T31" fmla="*/ 19 h 83"/>
                <a:gd name="T32" fmla="*/ 64 w 83"/>
                <a:gd name="T33" fmla="*/ 7 h 83"/>
                <a:gd name="T34" fmla="*/ 50 w 83"/>
                <a:gd name="T35" fmla="*/ 0 h 83"/>
                <a:gd name="T36" fmla="*/ 41 w 83"/>
                <a:gd name="T37" fmla="*/ 0 h 83"/>
                <a:gd name="T38" fmla="*/ 41 w 83"/>
                <a:gd name="T39" fmla="*/ 63 h 83"/>
                <a:gd name="T40" fmla="*/ 33 w 83"/>
                <a:gd name="T41" fmla="*/ 60 h 83"/>
                <a:gd name="T42" fmla="*/ 21 w 83"/>
                <a:gd name="T43" fmla="*/ 50 h 83"/>
                <a:gd name="T44" fmla="*/ 20 w 83"/>
                <a:gd name="T45" fmla="*/ 41 h 83"/>
                <a:gd name="T46" fmla="*/ 21 w 83"/>
                <a:gd name="T47" fmla="*/ 37 h 83"/>
                <a:gd name="T48" fmla="*/ 27 w 83"/>
                <a:gd name="T49" fmla="*/ 26 h 83"/>
                <a:gd name="T50" fmla="*/ 37 w 83"/>
                <a:gd name="T51" fmla="*/ 20 h 83"/>
                <a:gd name="T52" fmla="*/ 41 w 83"/>
                <a:gd name="T53" fmla="*/ 20 h 83"/>
                <a:gd name="T54" fmla="*/ 50 w 83"/>
                <a:gd name="T55" fmla="*/ 22 h 83"/>
                <a:gd name="T56" fmla="*/ 61 w 83"/>
                <a:gd name="T57" fmla="*/ 33 h 83"/>
                <a:gd name="T58" fmla="*/ 63 w 83"/>
                <a:gd name="T59" fmla="*/ 41 h 83"/>
                <a:gd name="T60" fmla="*/ 63 w 83"/>
                <a:gd name="T61" fmla="*/ 46 h 83"/>
                <a:gd name="T62" fmla="*/ 57 w 83"/>
                <a:gd name="T63" fmla="*/ 56 h 83"/>
                <a:gd name="T64" fmla="*/ 46 w 83"/>
                <a:gd name="T65" fmla="*/ 61 h 83"/>
                <a:gd name="T66" fmla="*/ 41 w 83"/>
                <a:gd name="T67"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83">
                  <a:moveTo>
                    <a:pt x="41" y="0"/>
                  </a:moveTo>
                  <a:lnTo>
                    <a:pt x="41" y="0"/>
                  </a:lnTo>
                  <a:lnTo>
                    <a:pt x="33" y="0"/>
                  </a:lnTo>
                  <a:lnTo>
                    <a:pt x="26" y="3"/>
                  </a:lnTo>
                  <a:lnTo>
                    <a:pt x="19" y="7"/>
                  </a:lnTo>
                  <a:lnTo>
                    <a:pt x="13" y="12"/>
                  </a:lnTo>
                  <a:lnTo>
                    <a:pt x="7" y="19"/>
                  </a:lnTo>
                  <a:lnTo>
                    <a:pt x="4" y="24"/>
                  </a:lnTo>
                  <a:lnTo>
                    <a:pt x="2" y="33"/>
                  </a:lnTo>
                  <a:lnTo>
                    <a:pt x="0" y="41"/>
                  </a:lnTo>
                  <a:lnTo>
                    <a:pt x="0" y="41"/>
                  </a:lnTo>
                  <a:lnTo>
                    <a:pt x="2" y="50"/>
                  </a:lnTo>
                  <a:lnTo>
                    <a:pt x="4" y="57"/>
                  </a:lnTo>
                  <a:lnTo>
                    <a:pt x="7" y="64"/>
                  </a:lnTo>
                  <a:lnTo>
                    <a:pt x="13" y="70"/>
                  </a:lnTo>
                  <a:lnTo>
                    <a:pt x="19" y="76"/>
                  </a:lnTo>
                  <a:lnTo>
                    <a:pt x="26" y="78"/>
                  </a:lnTo>
                  <a:lnTo>
                    <a:pt x="33" y="81"/>
                  </a:lnTo>
                  <a:lnTo>
                    <a:pt x="41" y="83"/>
                  </a:lnTo>
                  <a:lnTo>
                    <a:pt x="41" y="83"/>
                  </a:lnTo>
                  <a:lnTo>
                    <a:pt x="50" y="81"/>
                  </a:lnTo>
                  <a:lnTo>
                    <a:pt x="57" y="78"/>
                  </a:lnTo>
                  <a:lnTo>
                    <a:pt x="64" y="76"/>
                  </a:lnTo>
                  <a:lnTo>
                    <a:pt x="71" y="70"/>
                  </a:lnTo>
                  <a:lnTo>
                    <a:pt x="75" y="64"/>
                  </a:lnTo>
                  <a:lnTo>
                    <a:pt x="80" y="57"/>
                  </a:lnTo>
                  <a:lnTo>
                    <a:pt x="81" y="50"/>
                  </a:lnTo>
                  <a:lnTo>
                    <a:pt x="83" y="41"/>
                  </a:lnTo>
                  <a:lnTo>
                    <a:pt x="83" y="41"/>
                  </a:lnTo>
                  <a:lnTo>
                    <a:pt x="81" y="33"/>
                  </a:lnTo>
                  <a:lnTo>
                    <a:pt x="80" y="24"/>
                  </a:lnTo>
                  <a:lnTo>
                    <a:pt x="75" y="19"/>
                  </a:lnTo>
                  <a:lnTo>
                    <a:pt x="71" y="12"/>
                  </a:lnTo>
                  <a:lnTo>
                    <a:pt x="64" y="7"/>
                  </a:lnTo>
                  <a:lnTo>
                    <a:pt x="57" y="3"/>
                  </a:lnTo>
                  <a:lnTo>
                    <a:pt x="50" y="0"/>
                  </a:lnTo>
                  <a:lnTo>
                    <a:pt x="41" y="0"/>
                  </a:lnTo>
                  <a:lnTo>
                    <a:pt x="41" y="0"/>
                  </a:lnTo>
                  <a:close/>
                  <a:moveTo>
                    <a:pt x="41" y="63"/>
                  </a:moveTo>
                  <a:lnTo>
                    <a:pt x="41" y="63"/>
                  </a:lnTo>
                  <a:lnTo>
                    <a:pt x="37" y="61"/>
                  </a:lnTo>
                  <a:lnTo>
                    <a:pt x="33" y="60"/>
                  </a:lnTo>
                  <a:lnTo>
                    <a:pt x="27" y="56"/>
                  </a:lnTo>
                  <a:lnTo>
                    <a:pt x="21" y="50"/>
                  </a:lnTo>
                  <a:lnTo>
                    <a:pt x="21" y="46"/>
                  </a:lnTo>
                  <a:lnTo>
                    <a:pt x="20" y="41"/>
                  </a:lnTo>
                  <a:lnTo>
                    <a:pt x="20" y="41"/>
                  </a:lnTo>
                  <a:lnTo>
                    <a:pt x="21" y="37"/>
                  </a:lnTo>
                  <a:lnTo>
                    <a:pt x="21" y="33"/>
                  </a:lnTo>
                  <a:lnTo>
                    <a:pt x="27" y="26"/>
                  </a:lnTo>
                  <a:lnTo>
                    <a:pt x="33" y="22"/>
                  </a:lnTo>
                  <a:lnTo>
                    <a:pt x="37" y="20"/>
                  </a:lnTo>
                  <a:lnTo>
                    <a:pt x="41" y="20"/>
                  </a:lnTo>
                  <a:lnTo>
                    <a:pt x="41" y="20"/>
                  </a:lnTo>
                  <a:lnTo>
                    <a:pt x="46" y="20"/>
                  </a:lnTo>
                  <a:lnTo>
                    <a:pt x="50" y="22"/>
                  </a:lnTo>
                  <a:lnTo>
                    <a:pt x="57" y="26"/>
                  </a:lnTo>
                  <a:lnTo>
                    <a:pt x="61" y="33"/>
                  </a:lnTo>
                  <a:lnTo>
                    <a:pt x="63" y="37"/>
                  </a:lnTo>
                  <a:lnTo>
                    <a:pt x="63" y="41"/>
                  </a:lnTo>
                  <a:lnTo>
                    <a:pt x="63" y="41"/>
                  </a:lnTo>
                  <a:lnTo>
                    <a:pt x="63" y="46"/>
                  </a:lnTo>
                  <a:lnTo>
                    <a:pt x="61" y="50"/>
                  </a:lnTo>
                  <a:lnTo>
                    <a:pt x="57" y="56"/>
                  </a:lnTo>
                  <a:lnTo>
                    <a:pt x="50" y="60"/>
                  </a:lnTo>
                  <a:lnTo>
                    <a:pt x="46" y="61"/>
                  </a:lnTo>
                  <a:lnTo>
                    <a:pt x="41" y="63"/>
                  </a:lnTo>
                  <a:lnTo>
                    <a:pt x="41"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31">
              <a:extLst>
                <a:ext uri="{FF2B5EF4-FFF2-40B4-BE49-F238E27FC236}">
                  <a16:creationId xmlns:a16="http://schemas.microsoft.com/office/drawing/2014/main" id="{12A0346F-6B12-446F-BEAF-371CFC91AA2F}"/>
                </a:ext>
              </a:extLst>
            </p:cNvPr>
            <p:cNvSpPr>
              <a:spLocks noEditPoints="1"/>
            </p:cNvSpPr>
            <p:nvPr/>
          </p:nvSpPr>
          <p:spPr bwMode="auto">
            <a:xfrm>
              <a:off x="3608388" y="3132138"/>
              <a:ext cx="130175" cy="130175"/>
            </a:xfrm>
            <a:custGeom>
              <a:avLst/>
              <a:gdLst>
                <a:gd name="T0" fmla="*/ 41 w 82"/>
                <a:gd name="T1" fmla="*/ 0 h 82"/>
                <a:gd name="T2" fmla="*/ 26 w 82"/>
                <a:gd name="T3" fmla="*/ 3 h 82"/>
                <a:gd name="T4" fmla="*/ 13 w 82"/>
                <a:gd name="T5" fmla="*/ 11 h 82"/>
                <a:gd name="T6" fmla="*/ 4 w 82"/>
                <a:gd name="T7" fmla="*/ 24 h 82"/>
                <a:gd name="T8" fmla="*/ 0 w 82"/>
                <a:gd name="T9" fmla="*/ 41 h 82"/>
                <a:gd name="T10" fmla="*/ 2 w 82"/>
                <a:gd name="T11" fmla="*/ 48 h 82"/>
                <a:gd name="T12" fmla="*/ 7 w 82"/>
                <a:gd name="T13" fmla="*/ 64 h 82"/>
                <a:gd name="T14" fmla="*/ 19 w 82"/>
                <a:gd name="T15" fmla="*/ 75 h 82"/>
                <a:gd name="T16" fmla="*/ 33 w 82"/>
                <a:gd name="T17" fmla="*/ 81 h 82"/>
                <a:gd name="T18" fmla="*/ 41 w 82"/>
                <a:gd name="T19" fmla="*/ 82 h 82"/>
                <a:gd name="T20" fmla="*/ 57 w 82"/>
                <a:gd name="T21" fmla="*/ 78 h 82"/>
                <a:gd name="T22" fmla="*/ 71 w 82"/>
                <a:gd name="T23" fmla="*/ 69 h 82"/>
                <a:gd name="T24" fmla="*/ 80 w 82"/>
                <a:gd name="T25" fmla="*/ 57 h 82"/>
                <a:gd name="T26" fmla="*/ 82 w 82"/>
                <a:gd name="T27" fmla="*/ 41 h 82"/>
                <a:gd name="T28" fmla="*/ 81 w 82"/>
                <a:gd name="T29" fmla="*/ 32 h 82"/>
                <a:gd name="T30" fmla="*/ 75 w 82"/>
                <a:gd name="T31" fmla="*/ 17 h 82"/>
                <a:gd name="T32" fmla="*/ 64 w 82"/>
                <a:gd name="T33" fmla="*/ 7 h 82"/>
                <a:gd name="T34" fmla="*/ 50 w 82"/>
                <a:gd name="T35" fmla="*/ 0 h 82"/>
                <a:gd name="T36" fmla="*/ 41 w 82"/>
                <a:gd name="T37" fmla="*/ 0 h 82"/>
                <a:gd name="T38" fmla="*/ 41 w 82"/>
                <a:gd name="T39" fmla="*/ 62 h 82"/>
                <a:gd name="T40" fmla="*/ 33 w 82"/>
                <a:gd name="T41" fmla="*/ 59 h 82"/>
                <a:gd name="T42" fmla="*/ 21 w 82"/>
                <a:gd name="T43" fmla="*/ 48 h 82"/>
                <a:gd name="T44" fmla="*/ 20 w 82"/>
                <a:gd name="T45" fmla="*/ 41 h 82"/>
                <a:gd name="T46" fmla="*/ 21 w 82"/>
                <a:gd name="T47" fmla="*/ 37 h 82"/>
                <a:gd name="T48" fmla="*/ 27 w 82"/>
                <a:gd name="T49" fmla="*/ 25 h 82"/>
                <a:gd name="T50" fmla="*/ 37 w 82"/>
                <a:gd name="T51" fmla="*/ 20 h 82"/>
                <a:gd name="T52" fmla="*/ 41 w 82"/>
                <a:gd name="T53" fmla="*/ 20 h 82"/>
                <a:gd name="T54" fmla="*/ 50 w 82"/>
                <a:gd name="T55" fmla="*/ 21 h 82"/>
                <a:gd name="T56" fmla="*/ 61 w 82"/>
                <a:gd name="T57" fmla="*/ 32 h 82"/>
                <a:gd name="T58" fmla="*/ 63 w 82"/>
                <a:gd name="T59" fmla="*/ 41 h 82"/>
                <a:gd name="T60" fmla="*/ 63 w 82"/>
                <a:gd name="T61" fmla="*/ 45 h 82"/>
                <a:gd name="T62" fmla="*/ 57 w 82"/>
                <a:gd name="T63" fmla="*/ 55 h 82"/>
                <a:gd name="T64" fmla="*/ 46 w 82"/>
                <a:gd name="T65" fmla="*/ 61 h 82"/>
                <a:gd name="T66" fmla="*/ 41 w 82"/>
                <a:gd name="T6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2">
                  <a:moveTo>
                    <a:pt x="41" y="0"/>
                  </a:moveTo>
                  <a:lnTo>
                    <a:pt x="41" y="0"/>
                  </a:lnTo>
                  <a:lnTo>
                    <a:pt x="33" y="0"/>
                  </a:lnTo>
                  <a:lnTo>
                    <a:pt x="26" y="3"/>
                  </a:lnTo>
                  <a:lnTo>
                    <a:pt x="19" y="7"/>
                  </a:lnTo>
                  <a:lnTo>
                    <a:pt x="13" y="11"/>
                  </a:lnTo>
                  <a:lnTo>
                    <a:pt x="7" y="17"/>
                  </a:lnTo>
                  <a:lnTo>
                    <a:pt x="4" y="24"/>
                  </a:lnTo>
                  <a:lnTo>
                    <a:pt x="2" y="32"/>
                  </a:lnTo>
                  <a:lnTo>
                    <a:pt x="0" y="41"/>
                  </a:lnTo>
                  <a:lnTo>
                    <a:pt x="0" y="41"/>
                  </a:lnTo>
                  <a:lnTo>
                    <a:pt x="2" y="48"/>
                  </a:lnTo>
                  <a:lnTo>
                    <a:pt x="4" y="57"/>
                  </a:lnTo>
                  <a:lnTo>
                    <a:pt x="7" y="64"/>
                  </a:lnTo>
                  <a:lnTo>
                    <a:pt x="13" y="69"/>
                  </a:lnTo>
                  <a:lnTo>
                    <a:pt x="19" y="75"/>
                  </a:lnTo>
                  <a:lnTo>
                    <a:pt x="26" y="78"/>
                  </a:lnTo>
                  <a:lnTo>
                    <a:pt x="33" y="81"/>
                  </a:lnTo>
                  <a:lnTo>
                    <a:pt x="41" y="82"/>
                  </a:lnTo>
                  <a:lnTo>
                    <a:pt x="41" y="82"/>
                  </a:lnTo>
                  <a:lnTo>
                    <a:pt x="50" y="81"/>
                  </a:lnTo>
                  <a:lnTo>
                    <a:pt x="57" y="78"/>
                  </a:lnTo>
                  <a:lnTo>
                    <a:pt x="64" y="75"/>
                  </a:lnTo>
                  <a:lnTo>
                    <a:pt x="71" y="69"/>
                  </a:lnTo>
                  <a:lnTo>
                    <a:pt x="75" y="64"/>
                  </a:lnTo>
                  <a:lnTo>
                    <a:pt x="80" y="57"/>
                  </a:lnTo>
                  <a:lnTo>
                    <a:pt x="81" y="48"/>
                  </a:lnTo>
                  <a:lnTo>
                    <a:pt x="82" y="41"/>
                  </a:lnTo>
                  <a:lnTo>
                    <a:pt x="82" y="41"/>
                  </a:lnTo>
                  <a:lnTo>
                    <a:pt x="81" y="32"/>
                  </a:lnTo>
                  <a:lnTo>
                    <a:pt x="80" y="24"/>
                  </a:lnTo>
                  <a:lnTo>
                    <a:pt x="75" y="17"/>
                  </a:lnTo>
                  <a:lnTo>
                    <a:pt x="71" y="11"/>
                  </a:lnTo>
                  <a:lnTo>
                    <a:pt x="64" y="7"/>
                  </a:lnTo>
                  <a:lnTo>
                    <a:pt x="57" y="3"/>
                  </a:lnTo>
                  <a:lnTo>
                    <a:pt x="50" y="0"/>
                  </a:lnTo>
                  <a:lnTo>
                    <a:pt x="41" y="0"/>
                  </a:lnTo>
                  <a:lnTo>
                    <a:pt x="41" y="0"/>
                  </a:lnTo>
                  <a:close/>
                  <a:moveTo>
                    <a:pt x="41" y="62"/>
                  </a:moveTo>
                  <a:lnTo>
                    <a:pt x="41" y="62"/>
                  </a:lnTo>
                  <a:lnTo>
                    <a:pt x="37" y="61"/>
                  </a:lnTo>
                  <a:lnTo>
                    <a:pt x="33" y="59"/>
                  </a:lnTo>
                  <a:lnTo>
                    <a:pt x="27" y="55"/>
                  </a:lnTo>
                  <a:lnTo>
                    <a:pt x="21" y="48"/>
                  </a:lnTo>
                  <a:lnTo>
                    <a:pt x="21" y="45"/>
                  </a:lnTo>
                  <a:lnTo>
                    <a:pt x="20" y="41"/>
                  </a:lnTo>
                  <a:lnTo>
                    <a:pt x="20" y="41"/>
                  </a:lnTo>
                  <a:lnTo>
                    <a:pt x="21" y="37"/>
                  </a:lnTo>
                  <a:lnTo>
                    <a:pt x="21" y="32"/>
                  </a:lnTo>
                  <a:lnTo>
                    <a:pt x="27" y="25"/>
                  </a:lnTo>
                  <a:lnTo>
                    <a:pt x="33" y="21"/>
                  </a:lnTo>
                  <a:lnTo>
                    <a:pt x="37" y="20"/>
                  </a:lnTo>
                  <a:lnTo>
                    <a:pt x="41" y="20"/>
                  </a:lnTo>
                  <a:lnTo>
                    <a:pt x="41" y="20"/>
                  </a:lnTo>
                  <a:lnTo>
                    <a:pt x="46" y="20"/>
                  </a:lnTo>
                  <a:lnTo>
                    <a:pt x="50" y="21"/>
                  </a:lnTo>
                  <a:lnTo>
                    <a:pt x="57" y="25"/>
                  </a:lnTo>
                  <a:lnTo>
                    <a:pt x="61" y="32"/>
                  </a:lnTo>
                  <a:lnTo>
                    <a:pt x="63" y="37"/>
                  </a:lnTo>
                  <a:lnTo>
                    <a:pt x="63" y="41"/>
                  </a:lnTo>
                  <a:lnTo>
                    <a:pt x="63" y="41"/>
                  </a:lnTo>
                  <a:lnTo>
                    <a:pt x="63" y="45"/>
                  </a:lnTo>
                  <a:lnTo>
                    <a:pt x="61" y="48"/>
                  </a:lnTo>
                  <a:lnTo>
                    <a:pt x="57" y="55"/>
                  </a:lnTo>
                  <a:lnTo>
                    <a:pt x="50" y="59"/>
                  </a:lnTo>
                  <a:lnTo>
                    <a:pt x="46" y="61"/>
                  </a:lnTo>
                  <a:lnTo>
                    <a:pt x="41" y="62"/>
                  </a:lnTo>
                  <a:lnTo>
                    <a:pt x="41"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32">
              <a:extLst>
                <a:ext uri="{FF2B5EF4-FFF2-40B4-BE49-F238E27FC236}">
                  <a16:creationId xmlns:a16="http://schemas.microsoft.com/office/drawing/2014/main" id="{F14C708C-B6D9-4FFF-8E32-6F829CA48CC0}"/>
                </a:ext>
              </a:extLst>
            </p:cNvPr>
            <p:cNvSpPr>
              <a:spLocks noEditPoints="1"/>
            </p:cNvSpPr>
            <p:nvPr/>
          </p:nvSpPr>
          <p:spPr bwMode="auto">
            <a:xfrm>
              <a:off x="3265488" y="3132138"/>
              <a:ext cx="131763" cy="130175"/>
            </a:xfrm>
            <a:custGeom>
              <a:avLst/>
              <a:gdLst>
                <a:gd name="T0" fmla="*/ 41 w 83"/>
                <a:gd name="T1" fmla="*/ 82 h 82"/>
                <a:gd name="T2" fmla="*/ 57 w 83"/>
                <a:gd name="T3" fmla="*/ 78 h 82"/>
                <a:gd name="T4" fmla="*/ 71 w 83"/>
                <a:gd name="T5" fmla="*/ 69 h 82"/>
                <a:gd name="T6" fmla="*/ 80 w 83"/>
                <a:gd name="T7" fmla="*/ 57 h 82"/>
                <a:gd name="T8" fmla="*/ 83 w 83"/>
                <a:gd name="T9" fmla="*/ 41 h 82"/>
                <a:gd name="T10" fmla="*/ 81 w 83"/>
                <a:gd name="T11" fmla="*/ 32 h 82"/>
                <a:gd name="T12" fmla="*/ 75 w 83"/>
                <a:gd name="T13" fmla="*/ 17 h 82"/>
                <a:gd name="T14" fmla="*/ 64 w 83"/>
                <a:gd name="T15" fmla="*/ 7 h 82"/>
                <a:gd name="T16" fmla="*/ 50 w 83"/>
                <a:gd name="T17" fmla="*/ 0 h 82"/>
                <a:gd name="T18" fmla="*/ 41 w 83"/>
                <a:gd name="T19" fmla="*/ 0 h 82"/>
                <a:gd name="T20" fmla="*/ 26 w 83"/>
                <a:gd name="T21" fmla="*/ 3 h 82"/>
                <a:gd name="T22" fmla="*/ 13 w 83"/>
                <a:gd name="T23" fmla="*/ 11 h 82"/>
                <a:gd name="T24" fmla="*/ 4 w 83"/>
                <a:gd name="T25" fmla="*/ 24 h 82"/>
                <a:gd name="T26" fmla="*/ 0 w 83"/>
                <a:gd name="T27" fmla="*/ 41 h 82"/>
                <a:gd name="T28" fmla="*/ 2 w 83"/>
                <a:gd name="T29" fmla="*/ 48 h 82"/>
                <a:gd name="T30" fmla="*/ 7 w 83"/>
                <a:gd name="T31" fmla="*/ 64 h 82"/>
                <a:gd name="T32" fmla="*/ 19 w 83"/>
                <a:gd name="T33" fmla="*/ 75 h 82"/>
                <a:gd name="T34" fmla="*/ 33 w 83"/>
                <a:gd name="T35" fmla="*/ 81 h 82"/>
                <a:gd name="T36" fmla="*/ 41 w 83"/>
                <a:gd name="T37" fmla="*/ 82 h 82"/>
                <a:gd name="T38" fmla="*/ 41 w 83"/>
                <a:gd name="T39" fmla="*/ 20 h 82"/>
                <a:gd name="T40" fmla="*/ 50 w 83"/>
                <a:gd name="T41" fmla="*/ 21 h 82"/>
                <a:gd name="T42" fmla="*/ 61 w 83"/>
                <a:gd name="T43" fmla="*/ 32 h 82"/>
                <a:gd name="T44" fmla="*/ 63 w 83"/>
                <a:gd name="T45" fmla="*/ 41 h 82"/>
                <a:gd name="T46" fmla="*/ 63 w 83"/>
                <a:gd name="T47" fmla="*/ 45 h 82"/>
                <a:gd name="T48" fmla="*/ 57 w 83"/>
                <a:gd name="T49" fmla="*/ 55 h 82"/>
                <a:gd name="T50" fmla="*/ 46 w 83"/>
                <a:gd name="T51" fmla="*/ 61 h 82"/>
                <a:gd name="T52" fmla="*/ 41 w 83"/>
                <a:gd name="T53" fmla="*/ 62 h 82"/>
                <a:gd name="T54" fmla="*/ 33 w 83"/>
                <a:gd name="T55" fmla="*/ 59 h 82"/>
                <a:gd name="T56" fmla="*/ 21 w 83"/>
                <a:gd name="T57" fmla="*/ 48 h 82"/>
                <a:gd name="T58" fmla="*/ 20 w 83"/>
                <a:gd name="T59" fmla="*/ 41 h 82"/>
                <a:gd name="T60" fmla="*/ 21 w 83"/>
                <a:gd name="T61" fmla="*/ 37 h 82"/>
                <a:gd name="T62" fmla="*/ 27 w 83"/>
                <a:gd name="T63" fmla="*/ 25 h 82"/>
                <a:gd name="T64" fmla="*/ 37 w 83"/>
                <a:gd name="T65" fmla="*/ 20 h 82"/>
                <a:gd name="T66" fmla="*/ 41 w 83"/>
                <a:gd name="T67"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82">
                  <a:moveTo>
                    <a:pt x="41" y="82"/>
                  </a:moveTo>
                  <a:lnTo>
                    <a:pt x="41" y="82"/>
                  </a:lnTo>
                  <a:lnTo>
                    <a:pt x="50" y="81"/>
                  </a:lnTo>
                  <a:lnTo>
                    <a:pt x="57" y="78"/>
                  </a:lnTo>
                  <a:lnTo>
                    <a:pt x="64" y="75"/>
                  </a:lnTo>
                  <a:lnTo>
                    <a:pt x="71" y="69"/>
                  </a:lnTo>
                  <a:lnTo>
                    <a:pt x="75" y="64"/>
                  </a:lnTo>
                  <a:lnTo>
                    <a:pt x="80" y="57"/>
                  </a:lnTo>
                  <a:lnTo>
                    <a:pt x="81" y="48"/>
                  </a:lnTo>
                  <a:lnTo>
                    <a:pt x="83" y="41"/>
                  </a:lnTo>
                  <a:lnTo>
                    <a:pt x="83" y="41"/>
                  </a:lnTo>
                  <a:lnTo>
                    <a:pt x="81" y="32"/>
                  </a:lnTo>
                  <a:lnTo>
                    <a:pt x="80" y="24"/>
                  </a:lnTo>
                  <a:lnTo>
                    <a:pt x="75" y="17"/>
                  </a:lnTo>
                  <a:lnTo>
                    <a:pt x="71" y="11"/>
                  </a:lnTo>
                  <a:lnTo>
                    <a:pt x="64" y="7"/>
                  </a:lnTo>
                  <a:lnTo>
                    <a:pt x="57" y="3"/>
                  </a:lnTo>
                  <a:lnTo>
                    <a:pt x="50" y="0"/>
                  </a:lnTo>
                  <a:lnTo>
                    <a:pt x="41" y="0"/>
                  </a:lnTo>
                  <a:lnTo>
                    <a:pt x="41" y="0"/>
                  </a:lnTo>
                  <a:lnTo>
                    <a:pt x="33" y="0"/>
                  </a:lnTo>
                  <a:lnTo>
                    <a:pt x="26" y="3"/>
                  </a:lnTo>
                  <a:lnTo>
                    <a:pt x="19" y="7"/>
                  </a:lnTo>
                  <a:lnTo>
                    <a:pt x="13" y="11"/>
                  </a:lnTo>
                  <a:lnTo>
                    <a:pt x="7" y="17"/>
                  </a:lnTo>
                  <a:lnTo>
                    <a:pt x="4" y="24"/>
                  </a:lnTo>
                  <a:lnTo>
                    <a:pt x="2" y="32"/>
                  </a:lnTo>
                  <a:lnTo>
                    <a:pt x="0" y="41"/>
                  </a:lnTo>
                  <a:lnTo>
                    <a:pt x="0" y="41"/>
                  </a:lnTo>
                  <a:lnTo>
                    <a:pt x="2" y="48"/>
                  </a:lnTo>
                  <a:lnTo>
                    <a:pt x="4" y="57"/>
                  </a:lnTo>
                  <a:lnTo>
                    <a:pt x="7" y="64"/>
                  </a:lnTo>
                  <a:lnTo>
                    <a:pt x="13" y="69"/>
                  </a:lnTo>
                  <a:lnTo>
                    <a:pt x="19" y="75"/>
                  </a:lnTo>
                  <a:lnTo>
                    <a:pt x="26" y="78"/>
                  </a:lnTo>
                  <a:lnTo>
                    <a:pt x="33" y="81"/>
                  </a:lnTo>
                  <a:lnTo>
                    <a:pt x="41" y="82"/>
                  </a:lnTo>
                  <a:lnTo>
                    <a:pt x="41" y="82"/>
                  </a:lnTo>
                  <a:close/>
                  <a:moveTo>
                    <a:pt x="41" y="20"/>
                  </a:moveTo>
                  <a:lnTo>
                    <a:pt x="41" y="20"/>
                  </a:lnTo>
                  <a:lnTo>
                    <a:pt x="46" y="20"/>
                  </a:lnTo>
                  <a:lnTo>
                    <a:pt x="50" y="21"/>
                  </a:lnTo>
                  <a:lnTo>
                    <a:pt x="57" y="25"/>
                  </a:lnTo>
                  <a:lnTo>
                    <a:pt x="61" y="32"/>
                  </a:lnTo>
                  <a:lnTo>
                    <a:pt x="63" y="37"/>
                  </a:lnTo>
                  <a:lnTo>
                    <a:pt x="63" y="41"/>
                  </a:lnTo>
                  <a:lnTo>
                    <a:pt x="63" y="41"/>
                  </a:lnTo>
                  <a:lnTo>
                    <a:pt x="63" y="45"/>
                  </a:lnTo>
                  <a:lnTo>
                    <a:pt x="61" y="48"/>
                  </a:lnTo>
                  <a:lnTo>
                    <a:pt x="57" y="55"/>
                  </a:lnTo>
                  <a:lnTo>
                    <a:pt x="50" y="59"/>
                  </a:lnTo>
                  <a:lnTo>
                    <a:pt x="46" y="61"/>
                  </a:lnTo>
                  <a:lnTo>
                    <a:pt x="41" y="62"/>
                  </a:lnTo>
                  <a:lnTo>
                    <a:pt x="41" y="62"/>
                  </a:lnTo>
                  <a:lnTo>
                    <a:pt x="37" y="61"/>
                  </a:lnTo>
                  <a:lnTo>
                    <a:pt x="33" y="59"/>
                  </a:lnTo>
                  <a:lnTo>
                    <a:pt x="27" y="55"/>
                  </a:lnTo>
                  <a:lnTo>
                    <a:pt x="21" y="48"/>
                  </a:lnTo>
                  <a:lnTo>
                    <a:pt x="21" y="45"/>
                  </a:lnTo>
                  <a:lnTo>
                    <a:pt x="20" y="41"/>
                  </a:lnTo>
                  <a:lnTo>
                    <a:pt x="20" y="41"/>
                  </a:lnTo>
                  <a:lnTo>
                    <a:pt x="21" y="37"/>
                  </a:lnTo>
                  <a:lnTo>
                    <a:pt x="21" y="32"/>
                  </a:lnTo>
                  <a:lnTo>
                    <a:pt x="27" y="25"/>
                  </a:lnTo>
                  <a:lnTo>
                    <a:pt x="33" y="21"/>
                  </a:lnTo>
                  <a:lnTo>
                    <a:pt x="37" y="20"/>
                  </a:lnTo>
                  <a:lnTo>
                    <a:pt x="41" y="20"/>
                  </a:lnTo>
                  <a:lnTo>
                    <a:pt x="4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0713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4418C4CF-2984-4546-8888-F68E8FFC9419}"/>
              </a:ext>
            </a:extLst>
          </p:cNvPr>
          <p:cNvSpPr>
            <a:spLocks noGrp="1"/>
          </p:cNvSpPr>
          <p:nvPr>
            <p:ph type="body" sz="quarter" idx="15"/>
          </p:nvPr>
        </p:nvSpPr>
        <p:spPr>
          <a:xfrm>
            <a:off x="2185967" y="1667705"/>
            <a:ext cx="7556002" cy="3703578"/>
          </a:xfrm>
          <a:noFill/>
          <a:effectLst/>
        </p:spPr>
        <p:txBody>
          <a:bodyPr wrap="square" lIns="144000">
            <a:spAutoFit/>
          </a:bodyPr>
          <a:lstStyle/>
          <a:p>
            <a:r>
              <a:rPr lang="en-GB" sz="2000" b="1">
                <a:solidFill>
                  <a:srgbClr val="419999"/>
                </a:solidFill>
              </a:rPr>
              <a:t>Lack of specialist expertise</a:t>
            </a:r>
          </a:p>
          <a:p>
            <a:r>
              <a:rPr lang="en-GB" sz="2000">
                <a:solidFill>
                  <a:schemeClr val="tx1"/>
                </a:solidFill>
              </a:rPr>
              <a:t>The impression I get is that the front-line people are there to do a job. I think they'd be helpful if you were looking for a job but they can't do a lot for me. The thing I want help with, that's funding for the business, they can't help with that. And if you're the kind of business that needs to get its name out, with fliers for example, they can probably help with that. They tried to give me advice on my website but they know nothing about the motor trade, so that was no help at all. Really, I'd say their expertise in advising a business like mine is not that great, they don't really have a clue.</a:t>
            </a:r>
            <a:endParaRPr lang="en-GB" sz="2000">
              <a:solidFill>
                <a:schemeClr val="tx1"/>
              </a:solidFill>
              <a:cs typeface="Arial"/>
            </a:endParaRPr>
          </a:p>
          <a:p>
            <a:r>
              <a:rPr lang="en-GB" sz="1600" b="1">
                <a:solidFill>
                  <a:srgbClr val="419999"/>
                </a:solidFill>
              </a:rPr>
              <a:t>Male, 35-44, Urban, New 2021 claimant</a:t>
            </a:r>
            <a:endParaRPr lang="en-GB" sz="1600" b="1">
              <a:solidFill>
                <a:srgbClr val="419999"/>
              </a:solidFill>
              <a:cs typeface="Arial"/>
            </a:endParaRPr>
          </a:p>
        </p:txBody>
      </p:sp>
      <p:sp>
        <p:nvSpPr>
          <p:cNvPr id="7" name="AutoShape 3">
            <a:extLst>
              <a:ext uri="{FF2B5EF4-FFF2-40B4-BE49-F238E27FC236}">
                <a16:creationId xmlns:a16="http://schemas.microsoft.com/office/drawing/2014/main" id="{A0200EA7-3C98-4140-9DD4-7D63FAE04EA7}"/>
              </a:ext>
            </a:extLst>
          </p:cNvPr>
          <p:cNvSpPr>
            <a:spLocks noChangeAspect="1" noChangeArrowheads="1" noTextEdit="1"/>
          </p:cNvSpPr>
          <p:nvPr/>
        </p:nvSpPr>
        <p:spPr bwMode="auto">
          <a:xfrm>
            <a:off x="899206" y="1860764"/>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6B4A9536-2780-4101-8CAA-7E637E226B46}"/>
              </a:ext>
            </a:extLst>
          </p:cNvPr>
          <p:cNvGrpSpPr/>
          <p:nvPr/>
        </p:nvGrpSpPr>
        <p:grpSpPr>
          <a:xfrm>
            <a:off x="2332086" y="840787"/>
            <a:ext cx="606847" cy="618566"/>
            <a:chOff x="478459" y="791110"/>
            <a:chExt cx="606847" cy="618566"/>
          </a:xfrm>
        </p:grpSpPr>
        <p:sp>
          <p:nvSpPr>
            <p:cNvPr id="10" name="Freeform 5">
              <a:extLst>
                <a:ext uri="{FF2B5EF4-FFF2-40B4-BE49-F238E27FC236}">
                  <a16:creationId xmlns:a16="http://schemas.microsoft.com/office/drawing/2014/main" id="{FADAAFA5-2F6B-451A-B495-408DEF451060}"/>
                </a:ext>
              </a:extLst>
            </p:cNvPr>
            <p:cNvSpPr>
              <a:spLocks/>
            </p:cNvSpPr>
            <p:nvPr/>
          </p:nvSpPr>
          <p:spPr bwMode="auto">
            <a:xfrm>
              <a:off x="47845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rgbClr val="009F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19999"/>
                </a:solidFill>
                <a:effectLst/>
                <a:uLnTx/>
                <a:uFillTx/>
                <a:latin typeface="Arial"/>
                <a:ea typeface="+mn-ea"/>
                <a:cs typeface="+mn-cs"/>
              </a:endParaRPr>
            </a:p>
          </p:txBody>
        </p:sp>
        <p:sp>
          <p:nvSpPr>
            <p:cNvPr id="11" name="Freeform 6">
              <a:extLst>
                <a:ext uri="{FF2B5EF4-FFF2-40B4-BE49-F238E27FC236}">
                  <a16:creationId xmlns:a16="http://schemas.microsoft.com/office/drawing/2014/main" id="{E75E5213-9B07-4F6E-9353-BE095A57475D}"/>
                </a:ext>
              </a:extLst>
            </p:cNvPr>
            <p:cNvSpPr>
              <a:spLocks/>
            </p:cNvSpPr>
            <p:nvPr/>
          </p:nvSpPr>
          <p:spPr bwMode="auto">
            <a:xfrm>
              <a:off x="81661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rgbClr val="00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19999"/>
                </a:solidFill>
                <a:effectLst/>
                <a:uLnTx/>
                <a:uFillTx/>
                <a:latin typeface="Arial"/>
                <a:ea typeface="+mn-ea"/>
                <a:cs typeface="+mn-cs"/>
              </a:endParaRPr>
            </a:p>
          </p:txBody>
        </p:sp>
      </p:grpSp>
      <p:cxnSp>
        <p:nvCxnSpPr>
          <p:cNvPr id="4" name="Straight Connector 3">
            <a:extLst>
              <a:ext uri="{FF2B5EF4-FFF2-40B4-BE49-F238E27FC236}">
                <a16:creationId xmlns:a16="http://schemas.microsoft.com/office/drawing/2014/main" id="{AE96887A-9716-C1FF-D27B-B0039FEC105E}"/>
              </a:ext>
            </a:extLst>
          </p:cNvPr>
          <p:cNvCxnSpPr/>
          <p:nvPr/>
        </p:nvCxnSpPr>
        <p:spPr>
          <a:xfrm>
            <a:off x="301451" y="6601767"/>
            <a:ext cx="734534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3A011A42-D281-77CA-CB7A-42BACCFC34A1}"/>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43</a:t>
            </a:fld>
            <a:r>
              <a:rPr lang="en-GB"/>
              <a:t>  </a:t>
            </a:r>
          </a:p>
        </p:txBody>
      </p:sp>
    </p:spTree>
    <p:extLst>
      <p:ext uri="{BB962C8B-B14F-4D97-AF65-F5344CB8AC3E}">
        <p14:creationId xmlns:p14="http://schemas.microsoft.com/office/powerpoint/2010/main" val="3436020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2A2481-428B-49EB-8296-BA8FB5B5CB36}"/>
              </a:ext>
            </a:extLst>
          </p:cNvPr>
          <p:cNvSpPr txBox="1"/>
          <p:nvPr/>
        </p:nvSpPr>
        <p:spPr>
          <a:xfrm>
            <a:off x="3900790" y="1591692"/>
            <a:ext cx="7519481" cy="3131728"/>
          </a:xfrm>
          <a:prstGeom prst="rect">
            <a:avLst/>
          </a:prstGeom>
          <a:solidFill>
            <a:schemeClr val="bg1">
              <a:lumMod val="95000"/>
            </a:schemeClr>
          </a:solidFill>
        </p:spPr>
        <p:txBody>
          <a:bodyPr wrap="square" lIns="108000" tIns="108000" rIns="108000" bIns="108000" rtlCol="0">
            <a:spAutoFit/>
          </a:bodyPr>
          <a:lstStyle/>
          <a:p>
            <a:pPr>
              <a:spcBef>
                <a:spcPts val="400"/>
              </a:spcBef>
              <a:spcAft>
                <a:spcPts val="400"/>
              </a:spcAft>
            </a:pPr>
            <a:r>
              <a:rPr lang="en-GB" sz="1600"/>
              <a:t>Amelia chose to complete a nail technician course as it was the easiest/quickest course to complete with 2 young children. However, Amelia didn’t pursue this career to begin with due to competition in the large city where she lived.</a:t>
            </a:r>
          </a:p>
          <a:p>
            <a:pPr>
              <a:spcBef>
                <a:spcPts val="400"/>
              </a:spcBef>
              <a:spcAft>
                <a:spcPts val="400"/>
              </a:spcAft>
            </a:pPr>
            <a:r>
              <a:rPr lang="en-GB" sz="1600"/>
              <a:t>More recently, Amelia and her partner moved to a rural area where there was less competition. She saw a need for her services and was thus able to build up her beauty business. </a:t>
            </a:r>
          </a:p>
          <a:p>
            <a:pPr>
              <a:spcBef>
                <a:spcPts val="400"/>
              </a:spcBef>
              <a:spcAft>
                <a:spcPts val="400"/>
              </a:spcAft>
            </a:pPr>
            <a:r>
              <a:rPr lang="en-GB" sz="1600"/>
              <a:t>Though Amelia is in a start-up period, she felt her Work Coach wasn’t knowledgeable about self-employment. They couldn’t offer help or guidance even with simple questions (e.g. how to do tax returns), she received no signposting to local business advice/support, and received no help when she tried to open a shop before the pandemic.</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872681"/>
          </a:xfrm>
        </p:spPr>
        <p:txBody>
          <a:bodyPr/>
          <a:lstStyle/>
          <a:p>
            <a:r>
              <a:rPr lang="en-GB"/>
              <a:t>Case study: need for support</a:t>
            </a:r>
          </a:p>
        </p:txBody>
      </p:sp>
      <p:sp>
        <p:nvSpPr>
          <p:cNvPr id="24" name="Text Placeholder 7">
            <a:extLst>
              <a:ext uri="{FF2B5EF4-FFF2-40B4-BE49-F238E27FC236}">
                <a16:creationId xmlns:a16="http://schemas.microsoft.com/office/drawing/2014/main" id="{5A9F9AED-FD22-41FE-B645-2468EBD20EDA}"/>
              </a:ext>
            </a:extLst>
          </p:cNvPr>
          <p:cNvSpPr>
            <a:spLocks noGrp="1"/>
          </p:cNvSpPr>
          <p:nvPr>
            <p:ph type="body" sz="quarter" idx="15"/>
          </p:nvPr>
        </p:nvSpPr>
        <p:spPr>
          <a:xfrm>
            <a:off x="450000" y="857507"/>
            <a:ext cx="11087004" cy="215444"/>
          </a:xfrm>
        </p:spPr>
        <p:txBody>
          <a:bodyPr/>
          <a:lstStyle/>
          <a:p>
            <a:r>
              <a:rPr lang="en-GB" sz="1400"/>
              <a:t>Some claimants feel that their Work Coaches weren’t able to provide specific self-employed support</a:t>
            </a:r>
          </a:p>
        </p:txBody>
      </p:sp>
      <p:pic>
        <p:nvPicPr>
          <p:cNvPr id="6" name="Picture 5">
            <a:extLst>
              <a:ext uri="{FF2B5EF4-FFF2-40B4-BE49-F238E27FC236}">
                <a16:creationId xmlns:a16="http://schemas.microsoft.com/office/drawing/2014/main" id="{6BD78FC8-1FBD-44FF-8BA7-81F634DE74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0000" y="1629322"/>
            <a:ext cx="3246511" cy="2165362"/>
          </a:xfrm>
          <a:prstGeom prst="rect">
            <a:avLst/>
          </a:prstGeom>
        </p:spPr>
      </p:pic>
      <p:sp>
        <p:nvSpPr>
          <p:cNvPr id="7" name="TextBox 6">
            <a:extLst>
              <a:ext uri="{FF2B5EF4-FFF2-40B4-BE49-F238E27FC236}">
                <a16:creationId xmlns:a16="http://schemas.microsoft.com/office/drawing/2014/main" id="{AB5761A0-0102-42D1-A35F-650FCEF28631}"/>
              </a:ext>
            </a:extLst>
          </p:cNvPr>
          <p:cNvSpPr txBox="1"/>
          <p:nvPr/>
        </p:nvSpPr>
        <p:spPr>
          <a:xfrm>
            <a:off x="450001" y="4061200"/>
            <a:ext cx="3246510" cy="2259694"/>
          </a:xfrm>
          <a:prstGeom prst="rect">
            <a:avLst/>
          </a:prstGeom>
          <a:solidFill>
            <a:schemeClr val="bg1">
              <a:lumMod val="95000"/>
            </a:schemeClr>
          </a:solidFill>
        </p:spPr>
        <p:txBody>
          <a:bodyPr wrap="square" lIns="108000" tIns="108000" rIns="108000" bIns="108000" rtlCol="0">
            <a:spAutoFit/>
          </a:bodyPr>
          <a:lstStyle/>
          <a:p>
            <a:pPr>
              <a:spcBef>
                <a:spcPts val="400"/>
              </a:spcBef>
            </a:pPr>
            <a:r>
              <a:rPr lang="en-GB" sz="1400"/>
              <a:t>Amelia is in her early 30s and lives with her partner and three young children.</a:t>
            </a:r>
          </a:p>
          <a:p>
            <a:pPr>
              <a:spcBef>
                <a:spcPts val="400"/>
              </a:spcBef>
            </a:pPr>
            <a:r>
              <a:rPr lang="en-GB" sz="1400"/>
              <a:t>She claimed Universal Credit in late 2019 after a government transition from Child Tax Credits. </a:t>
            </a:r>
          </a:p>
          <a:p>
            <a:pPr>
              <a:spcBef>
                <a:spcPts val="400"/>
              </a:spcBef>
            </a:pPr>
            <a:r>
              <a:rPr lang="en-GB" sz="1400"/>
              <a:t>Once her start-up period ends soon, she expects not to be claiming UC as she will be earning over the threshold.</a:t>
            </a:r>
          </a:p>
        </p:txBody>
      </p:sp>
      <p:grpSp>
        <p:nvGrpSpPr>
          <p:cNvPr id="9" name="Group 8">
            <a:extLst>
              <a:ext uri="{FF2B5EF4-FFF2-40B4-BE49-F238E27FC236}">
                <a16:creationId xmlns:a16="http://schemas.microsoft.com/office/drawing/2014/main" id="{240D9EED-7DA8-4887-A8BB-1788843802E1}"/>
              </a:ext>
            </a:extLst>
          </p:cNvPr>
          <p:cNvGrpSpPr/>
          <p:nvPr/>
        </p:nvGrpSpPr>
        <p:grpSpPr>
          <a:xfrm>
            <a:off x="4046706" y="4851595"/>
            <a:ext cx="493082" cy="482330"/>
            <a:chOff x="478459" y="1784348"/>
            <a:chExt cx="766253" cy="781051"/>
          </a:xfrm>
          <a:solidFill>
            <a:schemeClr val="tx2"/>
          </a:solidFill>
        </p:grpSpPr>
        <p:sp>
          <p:nvSpPr>
            <p:cNvPr id="10" name="Freeform 5">
              <a:extLst>
                <a:ext uri="{FF2B5EF4-FFF2-40B4-BE49-F238E27FC236}">
                  <a16:creationId xmlns:a16="http://schemas.microsoft.com/office/drawing/2014/main" id="{B3724EAD-5BC5-44CD-9E0E-42F7BB71AD6E}"/>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2D0847B3-AFD9-4932-9BAF-91EC6B5A3D04}"/>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88D4D137-4CD6-4A0F-9580-AE8D9FB13537}"/>
              </a:ext>
            </a:extLst>
          </p:cNvPr>
          <p:cNvSpPr txBox="1"/>
          <p:nvPr/>
        </p:nvSpPr>
        <p:spPr>
          <a:xfrm>
            <a:off x="450000" y="3811340"/>
            <a:ext cx="4560141" cy="246221"/>
          </a:xfrm>
          <a:prstGeom prst="rect">
            <a:avLst/>
          </a:prstGeom>
          <a:noFill/>
        </p:spPr>
        <p:txBody>
          <a:bodyPr wrap="square" lIns="0" tIns="0" rIns="0" bIns="0" rtlCol="0">
            <a:spAutoFit/>
          </a:bodyPr>
          <a:lstStyle/>
          <a:p>
            <a:pPr algn="l">
              <a:spcBef>
                <a:spcPts val="400"/>
              </a:spcBef>
              <a:spcAft>
                <a:spcPts val="400"/>
              </a:spcAft>
            </a:pPr>
            <a:r>
              <a:rPr lang="en-GB" sz="1600" b="1"/>
              <a:t>Profile</a:t>
            </a:r>
          </a:p>
        </p:txBody>
      </p:sp>
      <p:sp>
        <p:nvSpPr>
          <p:cNvPr id="14" name="Text Placeholder 7">
            <a:extLst>
              <a:ext uri="{FF2B5EF4-FFF2-40B4-BE49-F238E27FC236}">
                <a16:creationId xmlns:a16="http://schemas.microsoft.com/office/drawing/2014/main" id="{BB5012C4-12BD-4DE4-939B-18F862F8F301}"/>
              </a:ext>
            </a:extLst>
          </p:cNvPr>
          <p:cNvSpPr txBox="1">
            <a:spLocks/>
          </p:cNvSpPr>
          <p:nvPr/>
        </p:nvSpPr>
        <p:spPr>
          <a:xfrm>
            <a:off x="434549" y="1128791"/>
            <a:ext cx="11087004" cy="21544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Amelia, 17-34, beautician, in self-employment for 2-3 years</a:t>
            </a:r>
          </a:p>
        </p:txBody>
      </p:sp>
      <p:sp>
        <p:nvSpPr>
          <p:cNvPr id="2" name="TextBox 1">
            <a:extLst>
              <a:ext uri="{FF2B5EF4-FFF2-40B4-BE49-F238E27FC236}">
                <a16:creationId xmlns:a16="http://schemas.microsoft.com/office/drawing/2014/main" id="{003B2741-8321-48D2-A5D0-5937A87B2D28}"/>
              </a:ext>
            </a:extLst>
          </p:cNvPr>
          <p:cNvSpPr txBox="1"/>
          <p:nvPr/>
        </p:nvSpPr>
        <p:spPr>
          <a:xfrm>
            <a:off x="4642381" y="4801355"/>
            <a:ext cx="5974820" cy="1774845"/>
          </a:xfrm>
          <a:prstGeom prst="rect">
            <a:avLst/>
          </a:prstGeom>
          <a:noFill/>
        </p:spPr>
        <p:txBody>
          <a:bodyPr wrap="square" lIns="0" tIns="0" rIns="0" bIns="0" rtlCol="0">
            <a:spAutoFit/>
          </a:bodyPr>
          <a:lstStyle/>
          <a:p>
            <a:pPr algn="l">
              <a:spcBef>
                <a:spcPts val="400"/>
              </a:spcBef>
              <a:spcAft>
                <a:spcPts val="400"/>
              </a:spcAft>
            </a:pPr>
            <a:r>
              <a:rPr lang="en-GB" sz="1400"/>
              <a:t>[I’d like] for people to be there and tell you how to organise everything, what receipts to keep, whether you need to include VAT on the receipts, how you should be separating your money in order to have a successful business, having a Work Coach to support you if you have any questions rather than having to wait for the interview, talking you through a business plan. Things like that would have helped massively because I would have gone into this knowing exactly what I wanted out of it rather than going into it blind.</a:t>
            </a:r>
          </a:p>
          <a:p>
            <a:r>
              <a:rPr lang="en-GB" sz="1400" b="1">
                <a:solidFill>
                  <a:schemeClr val="accent1"/>
                </a:solidFill>
              </a:rPr>
              <a:t>Female, 17-34, rural/semi-rural, Existing 2020 claimant</a:t>
            </a:r>
          </a:p>
        </p:txBody>
      </p:sp>
      <p:sp>
        <p:nvSpPr>
          <p:cNvPr id="3" name="Rectangle 2">
            <a:extLst>
              <a:ext uri="{FF2B5EF4-FFF2-40B4-BE49-F238E27FC236}">
                <a16:creationId xmlns:a16="http://schemas.microsoft.com/office/drawing/2014/main" id="{331252F7-D935-43FB-A470-65C1BE4EAD70}"/>
              </a:ext>
            </a:extLst>
          </p:cNvPr>
          <p:cNvSpPr/>
          <p:nvPr/>
        </p:nvSpPr>
        <p:spPr>
          <a:xfrm>
            <a:off x="1064965" y="1828800"/>
            <a:ext cx="2110035" cy="174960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2400">
                <a:solidFill>
                  <a:schemeClr val="tx1"/>
                </a:solidFill>
              </a:rPr>
              <a:t>ADD NEW PIC</a:t>
            </a:r>
          </a:p>
        </p:txBody>
      </p:sp>
      <p:pic>
        <p:nvPicPr>
          <p:cNvPr id="13" name="Picture 12" descr="A person looking at the camera&#10;&#10;Description automatically generated with medium confidence">
            <a:extLst>
              <a:ext uri="{FF2B5EF4-FFF2-40B4-BE49-F238E27FC236}">
                <a16:creationId xmlns:a16="http://schemas.microsoft.com/office/drawing/2014/main" id="{BB9E6077-8B31-4F16-A658-63CCC0B61B33}"/>
              </a:ext>
            </a:extLst>
          </p:cNvPr>
          <p:cNvPicPr>
            <a:picLocks noChangeAspect="1"/>
          </p:cNvPicPr>
          <p:nvPr/>
        </p:nvPicPr>
        <p:blipFill rotWithShape="1">
          <a:blip r:embed="rId4">
            <a:extLst>
              <a:ext uri="{28A0092B-C50C-407E-A947-70E740481C1C}">
                <a14:useLocalDpi xmlns:a14="http://schemas.microsoft.com/office/drawing/2010/main" val="0"/>
              </a:ext>
            </a:extLst>
          </a:blip>
          <a:srcRect t="19576" b="31731"/>
          <a:stretch/>
        </p:blipFill>
        <p:spPr>
          <a:xfrm>
            <a:off x="450001" y="1591692"/>
            <a:ext cx="3246510" cy="2165362"/>
          </a:xfrm>
          <a:prstGeom prst="rect">
            <a:avLst/>
          </a:prstGeom>
        </p:spPr>
      </p:pic>
      <p:sp>
        <p:nvSpPr>
          <p:cNvPr id="17" name="Slide Number Placeholder 2">
            <a:extLst>
              <a:ext uri="{FF2B5EF4-FFF2-40B4-BE49-F238E27FC236}">
                <a16:creationId xmlns:a16="http://schemas.microsoft.com/office/drawing/2014/main" id="{C808B522-CD9B-5F73-6AC2-7C88240368F2}"/>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44</a:t>
            </a:fld>
            <a:r>
              <a:rPr lang="en-GB"/>
              <a:t>  </a:t>
            </a:r>
          </a:p>
        </p:txBody>
      </p:sp>
      <p:sp>
        <p:nvSpPr>
          <p:cNvPr id="16" name="Text Placeholder 7">
            <a:extLst>
              <a:ext uri="{FF2B5EF4-FFF2-40B4-BE49-F238E27FC236}">
                <a16:creationId xmlns:a16="http://schemas.microsoft.com/office/drawing/2014/main" id="{EC570096-62D7-2651-37D3-6C98DE41D027}"/>
              </a:ext>
            </a:extLst>
          </p:cNvPr>
          <p:cNvSpPr txBox="1">
            <a:spLocks/>
          </p:cNvSpPr>
          <p:nvPr/>
        </p:nvSpPr>
        <p:spPr>
          <a:xfrm>
            <a:off x="10212152" y="44368"/>
            <a:ext cx="1919166" cy="1508105"/>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This case study reflects a non-fictional participant. Their name and other personal details have been changed for anonymity purposes.</a:t>
            </a:r>
          </a:p>
        </p:txBody>
      </p:sp>
    </p:spTree>
    <p:extLst>
      <p:ext uri="{BB962C8B-B14F-4D97-AF65-F5344CB8AC3E}">
        <p14:creationId xmlns:p14="http://schemas.microsoft.com/office/powerpoint/2010/main" val="3740492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6AFE2BAF-DEDE-410C-928A-B0A81E0D5291}"/>
              </a:ext>
            </a:extLst>
          </p:cNvPr>
          <p:cNvSpPr>
            <a:spLocks noGrp="1"/>
          </p:cNvSpPr>
          <p:nvPr>
            <p:ph type="title"/>
          </p:nvPr>
        </p:nvSpPr>
        <p:spPr>
          <a:xfrm>
            <a:off x="450000" y="397170"/>
            <a:ext cx="11346670" cy="775597"/>
          </a:xfrm>
        </p:spPr>
        <p:txBody>
          <a:bodyPr/>
          <a:lstStyle/>
          <a:p>
            <a:r>
              <a:rPr lang="en-GB"/>
              <a:t>The frequency of contact with Work Coaches is also varied, but telephone contact is preferred</a:t>
            </a:r>
          </a:p>
        </p:txBody>
      </p:sp>
      <p:sp>
        <p:nvSpPr>
          <p:cNvPr id="23" name="TextBox 22">
            <a:extLst>
              <a:ext uri="{FF2B5EF4-FFF2-40B4-BE49-F238E27FC236}">
                <a16:creationId xmlns:a16="http://schemas.microsoft.com/office/drawing/2014/main" id="{08082B53-4DBF-414A-A149-F19890913485}"/>
              </a:ext>
            </a:extLst>
          </p:cNvPr>
          <p:cNvSpPr txBox="1"/>
          <p:nvPr/>
        </p:nvSpPr>
        <p:spPr>
          <a:xfrm>
            <a:off x="1476953" y="1584786"/>
            <a:ext cx="2209676" cy="553998"/>
          </a:xfrm>
          <a:prstGeom prst="rect">
            <a:avLst/>
          </a:prstGeom>
          <a:noFill/>
        </p:spPr>
        <p:txBody>
          <a:bodyPr wrap="square" lIns="0" tIns="0" rIns="0" bIns="0" rtlCol="0">
            <a:spAutoFit/>
          </a:bodyPr>
          <a:lstStyle/>
          <a:p>
            <a:pPr algn="l">
              <a:spcBef>
                <a:spcPts val="400"/>
              </a:spcBef>
              <a:spcAft>
                <a:spcPts val="400"/>
              </a:spcAft>
            </a:pPr>
            <a:r>
              <a:rPr lang="en-GB" b="1"/>
              <a:t>Frequency of contact</a:t>
            </a:r>
          </a:p>
        </p:txBody>
      </p:sp>
      <p:sp>
        <p:nvSpPr>
          <p:cNvPr id="24" name="TextBox 23">
            <a:extLst>
              <a:ext uri="{FF2B5EF4-FFF2-40B4-BE49-F238E27FC236}">
                <a16:creationId xmlns:a16="http://schemas.microsoft.com/office/drawing/2014/main" id="{062ED96E-E5B6-4892-AF8A-B91971FB7ADC}"/>
              </a:ext>
            </a:extLst>
          </p:cNvPr>
          <p:cNvSpPr txBox="1"/>
          <p:nvPr/>
        </p:nvSpPr>
        <p:spPr>
          <a:xfrm>
            <a:off x="5168154" y="1728989"/>
            <a:ext cx="2209676" cy="276999"/>
          </a:xfrm>
          <a:prstGeom prst="rect">
            <a:avLst/>
          </a:prstGeom>
          <a:noFill/>
        </p:spPr>
        <p:txBody>
          <a:bodyPr wrap="square" lIns="0" tIns="0" rIns="0" bIns="0" rtlCol="0">
            <a:spAutoFit/>
          </a:bodyPr>
          <a:lstStyle/>
          <a:p>
            <a:pPr algn="l">
              <a:spcBef>
                <a:spcPts val="400"/>
              </a:spcBef>
              <a:spcAft>
                <a:spcPts val="400"/>
              </a:spcAft>
            </a:pPr>
            <a:r>
              <a:rPr lang="en-GB" b="1"/>
              <a:t>Type of contact</a:t>
            </a:r>
          </a:p>
        </p:txBody>
      </p:sp>
      <p:sp>
        <p:nvSpPr>
          <p:cNvPr id="25" name="TextBox 24">
            <a:extLst>
              <a:ext uri="{FF2B5EF4-FFF2-40B4-BE49-F238E27FC236}">
                <a16:creationId xmlns:a16="http://schemas.microsoft.com/office/drawing/2014/main" id="{C69725F1-9282-41D6-8E62-14041083FC48}"/>
              </a:ext>
            </a:extLst>
          </p:cNvPr>
          <p:cNvSpPr txBox="1"/>
          <p:nvPr/>
        </p:nvSpPr>
        <p:spPr>
          <a:xfrm>
            <a:off x="8997139" y="1609715"/>
            <a:ext cx="2209676" cy="553998"/>
          </a:xfrm>
          <a:prstGeom prst="rect">
            <a:avLst/>
          </a:prstGeom>
          <a:noFill/>
        </p:spPr>
        <p:txBody>
          <a:bodyPr wrap="square" lIns="0" tIns="0" rIns="0" bIns="0" rtlCol="0">
            <a:spAutoFit/>
          </a:bodyPr>
          <a:lstStyle/>
          <a:p>
            <a:pPr algn="l">
              <a:spcBef>
                <a:spcPts val="400"/>
              </a:spcBef>
              <a:spcAft>
                <a:spcPts val="400"/>
              </a:spcAft>
            </a:pPr>
            <a:r>
              <a:rPr lang="en-GB" b="1"/>
              <a:t>Claimant commitment</a:t>
            </a:r>
          </a:p>
        </p:txBody>
      </p:sp>
      <p:sp>
        <p:nvSpPr>
          <p:cNvPr id="26" name="Rectangle 25">
            <a:extLst>
              <a:ext uri="{FF2B5EF4-FFF2-40B4-BE49-F238E27FC236}">
                <a16:creationId xmlns:a16="http://schemas.microsoft.com/office/drawing/2014/main" id="{05AC9A4B-71C8-4785-9744-BC27AF339B70}"/>
              </a:ext>
            </a:extLst>
          </p:cNvPr>
          <p:cNvSpPr/>
          <p:nvPr/>
        </p:nvSpPr>
        <p:spPr>
          <a:xfrm>
            <a:off x="589414" y="2307771"/>
            <a:ext cx="3285899" cy="40489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nSpc>
                <a:spcPct val="110000"/>
              </a:lnSpc>
              <a:buFont typeface="Arial" panose="020B0604020202020204" pitchFamily="34" charset="0"/>
              <a:buChar char="▪"/>
            </a:pPr>
            <a:r>
              <a:rPr lang="en-GB" dirty="0">
                <a:solidFill>
                  <a:schemeClr val="bg1"/>
                </a:solidFill>
              </a:rPr>
              <a:t>Frequency of contact was reduced during the height of the pandemic for those already claiming UC.</a:t>
            </a:r>
            <a:endParaRPr lang="en-US" dirty="0">
              <a:solidFill>
                <a:schemeClr val="bg1"/>
              </a:solidFill>
              <a:cs typeface="Arial"/>
            </a:endParaRPr>
          </a:p>
          <a:p>
            <a:pPr marL="457200" indent="-457200" algn="l">
              <a:lnSpc>
                <a:spcPct val="110000"/>
              </a:lnSpc>
              <a:buFont typeface="Arial" panose="020B0604020202020204" pitchFamily="34" charset="0"/>
              <a:buChar char="▪"/>
            </a:pPr>
            <a:r>
              <a:rPr lang="en-GB" dirty="0">
                <a:solidFill>
                  <a:schemeClr val="bg1"/>
                </a:solidFill>
              </a:rPr>
              <a:t>Frequency varied; it could be monthly, quarterly, and ad hoc. All of these options were mentioned.</a:t>
            </a:r>
            <a:endParaRPr lang="en-GB" dirty="0">
              <a:solidFill>
                <a:schemeClr val="bg1"/>
              </a:solidFill>
              <a:cs typeface="Arial"/>
            </a:endParaRPr>
          </a:p>
          <a:p>
            <a:pPr marL="457200" indent="-457200" algn="l">
              <a:lnSpc>
                <a:spcPct val="110000"/>
              </a:lnSpc>
              <a:buFont typeface="Arial" panose="020B0604020202020204" pitchFamily="34" charset="0"/>
              <a:buChar char="▪"/>
            </a:pPr>
            <a:endParaRPr lang="en-GB">
              <a:solidFill>
                <a:schemeClr val="tx1"/>
              </a:solidFill>
            </a:endParaRPr>
          </a:p>
          <a:p>
            <a:pPr marL="457200" indent="-457200" algn="l">
              <a:lnSpc>
                <a:spcPct val="110000"/>
              </a:lnSpc>
              <a:buFont typeface="Arial" panose="020B0604020202020204" pitchFamily="34" charset="0"/>
              <a:buChar char="▪"/>
            </a:pPr>
            <a:endParaRPr lang="en-GB">
              <a:solidFill>
                <a:schemeClr val="tx1"/>
              </a:solidFill>
            </a:endParaRPr>
          </a:p>
        </p:txBody>
      </p:sp>
      <p:sp>
        <p:nvSpPr>
          <p:cNvPr id="27" name="Rectangle 26">
            <a:extLst>
              <a:ext uri="{FF2B5EF4-FFF2-40B4-BE49-F238E27FC236}">
                <a16:creationId xmlns:a16="http://schemas.microsoft.com/office/drawing/2014/main" id="{EEB61C15-DB76-4424-8AB7-B7D3483EAD89}"/>
              </a:ext>
            </a:extLst>
          </p:cNvPr>
          <p:cNvSpPr/>
          <p:nvPr/>
        </p:nvSpPr>
        <p:spPr>
          <a:xfrm>
            <a:off x="4282997" y="2307771"/>
            <a:ext cx="3285898" cy="4048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Telephone communication was  preferred, as it was seen as time efficient – shorter calls (10 minutes).</a:t>
            </a:r>
          </a:p>
          <a:p>
            <a:pPr marL="457200" indent="-457200" algn="l">
              <a:lnSpc>
                <a:spcPct val="110000"/>
              </a:lnSpc>
              <a:buFont typeface="Arial" panose="020B0604020202020204" pitchFamily="34" charset="0"/>
              <a:buChar char="▪"/>
            </a:pPr>
            <a:r>
              <a:rPr lang="en-GB" dirty="0">
                <a:solidFill>
                  <a:schemeClr val="bg1"/>
                </a:solidFill>
              </a:rPr>
              <a:t>Online/journal – information often has to be repeated.</a:t>
            </a:r>
          </a:p>
          <a:p>
            <a:pPr marL="457200" indent="-457200" algn="l">
              <a:lnSpc>
                <a:spcPct val="110000"/>
              </a:lnSpc>
              <a:buFont typeface="Arial" panose="020B0604020202020204" pitchFamily="34" charset="0"/>
              <a:buChar char="▪"/>
            </a:pPr>
            <a:r>
              <a:rPr lang="en-GB" dirty="0">
                <a:solidFill>
                  <a:schemeClr val="bg1"/>
                </a:solidFill>
              </a:rPr>
              <a:t>Face to face contact at JCP takes time out of business – no allowance for loss of earnings.</a:t>
            </a:r>
          </a:p>
          <a:p>
            <a:pPr marL="457200" indent="-457200" algn="l">
              <a:lnSpc>
                <a:spcPct val="110000"/>
              </a:lnSpc>
              <a:buFont typeface="Arial" panose="020B0604020202020204" pitchFamily="34" charset="0"/>
              <a:buChar char="▪"/>
            </a:pPr>
            <a:endParaRPr lang="en-GB" dirty="0">
              <a:solidFill>
                <a:schemeClr val="bg1"/>
              </a:solidFill>
            </a:endParaRPr>
          </a:p>
          <a:p>
            <a:pPr marL="457200" indent="-457200" algn="l">
              <a:lnSpc>
                <a:spcPct val="110000"/>
              </a:lnSpc>
              <a:buFont typeface="Arial" panose="020B0604020202020204" pitchFamily="34" charset="0"/>
              <a:buChar char="▪"/>
            </a:pPr>
            <a:endParaRPr lang="en-GB" dirty="0">
              <a:solidFill>
                <a:schemeClr val="bg1"/>
              </a:solidFill>
            </a:endParaRPr>
          </a:p>
          <a:p>
            <a:pPr marL="457200" indent="-457200" algn="l">
              <a:lnSpc>
                <a:spcPct val="110000"/>
              </a:lnSpc>
              <a:buFont typeface="Arial" panose="020B0604020202020204" pitchFamily="34" charset="0"/>
              <a:buChar char="▪"/>
            </a:pPr>
            <a:endParaRPr lang="en-GB" dirty="0">
              <a:solidFill>
                <a:schemeClr val="tx1"/>
              </a:solidFill>
            </a:endParaRPr>
          </a:p>
          <a:p>
            <a:pPr marL="457200" indent="-457200" algn="l">
              <a:lnSpc>
                <a:spcPct val="110000"/>
              </a:lnSpc>
              <a:buFont typeface="Arial" panose="020B0604020202020204" pitchFamily="34" charset="0"/>
              <a:buChar char="▪"/>
            </a:pPr>
            <a:endParaRPr lang="en-GB" dirty="0">
              <a:solidFill>
                <a:schemeClr val="tx1"/>
              </a:solidFill>
            </a:endParaRPr>
          </a:p>
        </p:txBody>
      </p:sp>
      <p:sp>
        <p:nvSpPr>
          <p:cNvPr id="28" name="Rectangle 27">
            <a:extLst>
              <a:ext uri="{FF2B5EF4-FFF2-40B4-BE49-F238E27FC236}">
                <a16:creationId xmlns:a16="http://schemas.microsoft.com/office/drawing/2014/main" id="{2E69906A-1AE1-4FAE-B424-B7EFDE899426}"/>
              </a:ext>
            </a:extLst>
          </p:cNvPr>
          <p:cNvSpPr/>
          <p:nvPr/>
        </p:nvSpPr>
        <p:spPr>
          <a:xfrm>
            <a:off x="8165387" y="2307771"/>
            <a:ext cx="3285898" cy="40489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a:solidFill>
                  <a:schemeClr val="bg1"/>
                </a:solidFill>
              </a:rPr>
              <a:t>Recognised by most as the tasks they needed to complete, including regularly checking the journal.</a:t>
            </a:r>
          </a:p>
          <a:p>
            <a:pPr marL="457200" indent="-457200" algn="l">
              <a:lnSpc>
                <a:spcPct val="110000"/>
              </a:lnSpc>
              <a:buFont typeface="Arial" panose="020B0604020202020204" pitchFamily="34" charset="0"/>
              <a:buChar char="▪"/>
            </a:pPr>
            <a:r>
              <a:rPr lang="en-GB">
                <a:solidFill>
                  <a:schemeClr val="bg1"/>
                </a:solidFill>
              </a:rPr>
              <a:t>However, some did not feel like their health condition/situation was fairly taken into account.</a:t>
            </a:r>
          </a:p>
          <a:p>
            <a:pPr marL="457200" indent="-457200" algn="l">
              <a:lnSpc>
                <a:spcPct val="110000"/>
              </a:lnSpc>
              <a:buFont typeface="Arial" panose="020B0604020202020204" pitchFamily="34" charset="0"/>
              <a:buChar char="▪"/>
            </a:pPr>
            <a:r>
              <a:rPr lang="en-GB">
                <a:solidFill>
                  <a:schemeClr val="bg1"/>
                </a:solidFill>
              </a:rPr>
              <a:t>Some participants did not recognise the term at all.</a:t>
            </a:r>
          </a:p>
        </p:txBody>
      </p:sp>
      <p:sp>
        <p:nvSpPr>
          <p:cNvPr id="29" name="Freeform 20">
            <a:extLst>
              <a:ext uri="{FF2B5EF4-FFF2-40B4-BE49-F238E27FC236}">
                <a16:creationId xmlns:a16="http://schemas.microsoft.com/office/drawing/2014/main" id="{53BF4289-CAAE-4572-B94E-19F05D33360C}"/>
              </a:ext>
            </a:extLst>
          </p:cNvPr>
          <p:cNvSpPr>
            <a:spLocks noChangeAspect="1" noEditPoints="1"/>
          </p:cNvSpPr>
          <p:nvPr/>
        </p:nvSpPr>
        <p:spPr bwMode="auto">
          <a:xfrm>
            <a:off x="589415" y="1577503"/>
            <a:ext cx="678215" cy="561281"/>
          </a:xfrm>
          <a:custGeom>
            <a:avLst/>
            <a:gdLst/>
            <a:ahLst/>
            <a:cxnLst>
              <a:cxn ang="0">
                <a:pos x="78" y="207"/>
              </a:cxn>
              <a:cxn ang="0">
                <a:pos x="254" y="88"/>
              </a:cxn>
              <a:cxn ang="0">
                <a:pos x="70" y="88"/>
              </a:cxn>
              <a:cxn ang="0">
                <a:pos x="86" y="18"/>
              </a:cxn>
              <a:cxn ang="0">
                <a:pos x="117" y="46"/>
              </a:cxn>
              <a:cxn ang="0">
                <a:pos x="207" y="46"/>
              </a:cxn>
              <a:cxn ang="0">
                <a:pos x="237" y="18"/>
              </a:cxn>
              <a:cxn ang="0">
                <a:pos x="288" y="209"/>
              </a:cxn>
              <a:cxn ang="0">
                <a:pos x="36" y="209"/>
              </a:cxn>
              <a:cxn ang="0">
                <a:pos x="202" y="135"/>
              </a:cxn>
              <a:cxn ang="0">
                <a:pos x="187" y="138"/>
              </a:cxn>
              <a:cxn ang="0">
                <a:pos x="190" y="152"/>
              </a:cxn>
              <a:cxn ang="0">
                <a:pos x="204" y="150"/>
              </a:cxn>
              <a:cxn ang="0">
                <a:pos x="208" y="132"/>
              </a:cxn>
              <a:cxn ang="0">
                <a:pos x="184" y="132"/>
              </a:cxn>
              <a:cxn ang="0">
                <a:pos x="140" y="156"/>
              </a:cxn>
              <a:cxn ang="0">
                <a:pos x="140" y="132"/>
              </a:cxn>
              <a:cxn ang="0">
                <a:pos x="150" y="188"/>
              </a:cxn>
              <a:cxn ang="0">
                <a:pos x="140" y="164"/>
              </a:cxn>
              <a:cxn ang="0">
                <a:pos x="116" y="164"/>
              </a:cxn>
              <a:cxn ang="0">
                <a:pos x="140" y="124"/>
              </a:cxn>
              <a:cxn ang="0">
                <a:pos x="140" y="99"/>
              </a:cxn>
              <a:cxn ang="0">
                <a:pos x="82" y="156"/>
              </a:cxn>
              <a:cxn ang="0">
                <a:pos x="106" y="164"/>
              </a:cxn>
              <a:cxn ang="0">
                <a:pos x="82" y="164"/>
              </a:cxn>
              <a:cxn ang="0">
                <a:pos x="242" y="156"/>
              </a:cxn>
              <a:cxn ang="0">
                <a:pos x="242" y="132"/>
              </a:cxn>
              <a:cxn ang="0">
                <a:pos x="184" y="124"/>
              </a:cxn>
              <a:cxn ang="0">
                <a:pos x="174" y="132"/>
              </a:cxn>
              <a:cxn ang="0">
                <a:pos x="150" y="132"/>
              </a:cxn>
              <a:cxn ang="0">
                <a:pos x="242" y="124"/>
              </a:cxn>
              <a:cxn ang="0">
                <a:pos x="242" y="99"/>
              </a:cxn>
              <a:cxn ang="0">
                <a:pos x="150" y="124"/>
              </a:cxn>
              <a:cxn ang="0">
                <a:pos x="208" y="164"/>
              </a:cxn>
              <a:cxn ang="0">
                <a:pos x="184" y="164"/>
              </a:cxn>
              <a:cxn ang="0">
                <a:pos x="92" y="46"/>
              </a:cxn>
              <a:cxn ang="0">
                <a:pos x="112" y="10"/>
              </a:cxn>
              <a:cxn ang="0">
                <a:pos x="222" y="56"/>
              </a:cxn>
              <a:cxn ang="0">
                <a:pos x="222" y="0"/>
              </a:cxn>
              <a:cxn ang="0">
                <a:pos x="222" y="56"/>
              </a:cxn>
              <a:cxn ang="0">
                <a:pos x="317" y="238"/>
              </a:cxn>
              <a:cxn ang="0">
                <a:pos x="317" y="267"/>
              </a:cxn>
              <a:cxn ang="0">
                <a:pos x="0" y="245"/>
              </a:cxn>
            </a:cxnLst>
            <a:rect l="0" t="0" r="r" b="b"/>
            <a:pathLst>
              <a:path w="324" h="267">
                <a:moveTo>
                  <a:pt x="70" y="88"/>
                </a:moveTo>
                <a:cubicBezTo>
                  <a:pt x="70" y="200"/>
                  <a:pt x="70" y="200"/>
                  <a:pt x="70" y="200"/>
                </a:cubicBezTo>
                <a:cubicBezTo>
                  <a:pt x="70" y="204"/>
                  <a:pt x="74" y="207"/>
                  <a:pt x="78" y="207"/>
                </a:cubicBezTo>
                <a:cubicBezTo>
                  <a:pt x="246" y="207"/>
                  <a:pt x="246" y="207"/>
                  <a:pt x="246" y="207"/>
                </a:cubicBezTo>
                <a:cubicBezTo>
                  <a:pt x="250" y="207"/>
                  <a:pt x="254" y="204"/>
                  <a:pt x="254" y="200"/>
                </a:cubicBezTo>
                <a:cubicBezTo>
                  <a:pt x="254" y="88"/>
                  <a:pt x="254" y="88"/>
                  <a:pt x="254" y="88"/>
                </a:cubicBezTo>
                <a:cubicBezTo>
                  <a:pt x="254" y="83"/>
                  <a:pt x="250" y="80"/>
                  <a:pt x="246" y="80"/>
                </a:cubicBezTo>
                <a:cubicBezTo>
                  <a:pt x="78" y="80"/>
                  <a:pt x="78" y="80"/>
                  <a:pt x="78" y="80"/>
                </a:cubicBezTo>
                <a:cubicBezTo>
                  <a:pt x="74" y="80"/>
                  <a:pt x="70" y="83"/>
                  <a:pt x="70" y="88"/>
                </a:cubicBezTo>
                <a:close/>
                <a:moveTo>
                  <a:pt x="36" y="41"/>
                </a:moveTo>
                <a:cubicBezTo>
                  <a:pt x="36" y="29"/>
                  <a:pt x="47" y="18"/>
                  <a:pt x="59" y="18"/>
                </a:cubicBezTo>
                <a:cubicBezTo>
                  <a:pt x="86" y="18"/>
                  <a:pt x="86" y="18"/>
                  <a:pt x="86" y="18"/>
                </a:cubicBezTo>
                <a:cubicBezTo>
                  <a:pt x="86" y="46"/>
                  <a:pt x="86" y="46"/>
                  <a:pt x="86" y="46"/>
                </a:cubicBezTo>
                <a:cubicBezTo>
                  <a:pt x="86" y="54"/>
                  <a:pt x="93" y="61"/>
                  <a:pt x="102" y="61"/>
                </a:cubicBezTo>
                <a:cubicBezTo>
                  <a:pt x="110" y="61"/>
                  <a:pt x="117" y="54"/>
                  <a:pt x="117" y="46"/>
                </a:cubicBezTo>
                <a:cubicBezTo>
                  <a:pt x="117" y="18"/>
                  <a:pt x="117" y="18"/>
                  <a:pt x="117" y="18"/>
                </a:cubicBezTo>
                <a:cubicBezTo>
                  <a:pt x="207" y="18"/>
                  <a:pt x="207" y="18"/>
                  <a:pt x="207" y="18"/>
                </a:cubicBezTo>
                <a:cubicBezTo>
                  <a:pt x="207" y="46"/>
                  <a:pt x="207" y="46"/>
                  <a:pt x="207" y="46"/>
                </a:cubicBezTo>
                <a:cubicBezTo>
                  <a:pt x="207" y="54"/>
                  <a:pt x="214" y="61"/>
                  <a:pt x="222" y="61"/>
                </a:cubicBezTo>
                <a:cubicBezTo>
                  <a:pt x="231" y="61"/>
                  <a:pt x="237" y="54"/>
                  <a:pt x="237" y="46"/>
                </a:cubicBezTo>
                <a:cubicBezTo>
                  <a:pt x="237" y="18"/>
                  <a:pt x="237" y="18"/>
                  <a:pt x="237" y="18"/>
                </a:cubicBezTo>
                <a:cubicBezTo>
                  <a:pt x="265" y="18"/>
                  <a:pt x="265" y="18"/>
                  <a:pt x="265" y="18"/>
                </a:cubicBezTo>
                <a:cubicBezTo>
                  <a:pt x="277" y="18"/>
                  <a:pt x="288" y="29"/>
                  <a:pt x="288" y="41"/>
                </a:cubicBezTo>
                <a:cubicBezTo>
                  <a:pt x="288" y="209"/>
                  <a:pt x="288" y="209"/>
                  <a:pt x="288" y="209"/>
                </a:cubicBezTo>
                <a:cubicBezTo>
                  <a:pt x="288" y="222"/>
                  <a:pt x="277" y="232"/>
                  <a:pt x="265" y="232"/>
                </a:cubicBezTo>
                <a:cubicBezTo>
                  <a:pt x="59" y="232"/>
                  <a:pt x="59" y="232"/>
                  <a:pt x="59" y="232"/>
                </a:cubicBezTo>
                <a:cubicBezTo>
                  <a:pt x="47" y="232"/>
                  <a:pt x="36" y="222"/>
                  <a:pt x="36" y="209"/>
                </a:cubicBezTo>
                <a:cubicBezTo>
                  <a:pt x="36" y="41"/>
                  <a:pt x="36" y="41"/>
                  <a:pt x="36" y="41"/>
                </a:cubicBezTo>
                <a:close/>
                <a:moveTo>
                  <a:pt x="204" y="138"/>
                </a:moveTo>
                <a:cubicBezTo>
                  <a:pt x="202" y="135"/>
                  <a:pt x="202" y="135"/>
                  <a:pt x="202" y="135"/>
                </a:cubicBezTo>
                <a:cubicBezTo>
                  <a:pt x="196" y="141"/>
                  <a:pt x="196" y="141"/>
                  <a:pt x="196" y="141"/>
                </a:cubicBezTo>
                <a:cubicBezTo>
                  <a:pt x="190" y="135"/>
                  <a:pt x="190" y="135"/>
                  <a:pt x="190" y="135"/>
                </a:cubicBezTo>
                <a:cubicBezTo>
                  <a:pt x="187" y="138"/>
                  <a:pt x="187" y="138"/>
                  <a:pt x="187" y="138"/>
                </a:cubicBezTo>
                <a:cubicBezTo>
                  <a:pt x="193" y="144"/>
                  <a:pt x="193" y="144"/>
                  <a:pt x="193" y="144"/>
                </a:cubicBezTo>
                <a:cubicBezTo>
                  <a:pt x="187" y="150"/>
                  <a:pt x="187" y="150"/>
                  <a:pt x="187" y="150"/>
                </a:cubicBezTo>
                <a:cubicBezTo>
                  <a:pt x="190" y="152"/>
                  <a:pt x="190" y="152"/>
                  <a:pt x="190" y="152"/>
                </a:cubicBezTo>
                <a:cubicBezTo>
                  <a:pt x="196" y="146"/>
                  <a:pt x="196" y="146"/>
                  <a:pt x="196" y="146"/>
                </a:cubicBezTo>
                <a:cubicBezTo>
                  <a:pt x="202" y="152"/>
                  <a:pt x="202" y="152"/>
                  <a:pt x="202" y="152"/>
                </a:cubicBezTo>
                <a:cubicBezTo>
                  <a:pt x="204" y="150"/>
                  <a:pt x="204" y="150"/>
                  <a:pt x="204" y="150"/>
                </a:cubicBezTo>
                <a:cubicBezTo>
                  <a:pt x="199" y="144"/>
                  <a:pt x="199" y="144"/>
                  <a:pt x="199" y="144"/>
                </a:cubicBezTo>
                <a:cubicBezTo>
                  <a:pt x="204" y="138"/>
                  <a:pt x="204" y="138"/>
                  <a:pt x="204" y="138"/>
                </a:cubicBezTo>
                <a:close/>
                <a:moveTo>
                  <a:pt x="208" y="132"/>
                </a:moveTo>
                <a:cubicBezTo>
                  <a:pt x="208" y="156"/>
                  <a:pt x="208" y="156"/>
                  <a:pt x="208" y="156"/>
                </a:cubicBezTo>
                <a:cubicBezTo>
                  <a:pt x="184" y="156"/>
                  <a:pt x="184" y="156"/>
                  <a:pt x="184" y="156"/>
                </a:cubicBezTo>
                <a:cubicBezTo>
                  <a:pt x="184" y="132"/>
                  <a:pt x="184" y="132"/>
                  <a:pt x="184" y="132"/>
                </a:cubicBezTo>
                <a:cubicBezTo>
                  <a:pt x="208" y="132"/>
                  <a:pt x="208" y="132"/>
                  <a:pt x="208" y="132"/>
                </a:cubicBezTo>
                <a:close/>
                <a:moveTo>
                  <a:pt x="140" y="132"/>
                </a:moveTo>
                <a:cubicBezTo>
                  <a:pt x="140" y="156"/>
                  <a:pt x="140" y="156"/>
                  <a:pt x="140" y="156"/>
                </a:cubicBezTo>
                <a:cubicBezTo>
                  <a:pt x="116" y="156"/>
                  <a:pt x="116" y="156"/>
                  <a:pt x="116" y="156"/>
                </a:cubicBezTo>
                <a:cubicBezTo>
                  <a:pt x="116" y="132"/>
                  <a:pt x="116" y="132"/>
                  <a:pt x="116" y="132"/>
                </a:cubicBezTo>
                <a:cubicBezTo>
                  <a:pt x="140" y="132"/>
                  <a:pt x="140" y="132"/>
                  <a:pt x="140" y="132"/>
                </a:cubicBezTo>
                <a:close/>
                <a:moveTo>
                  <a:pt x="174" y="164"/>
                </a:moveTo>
                <a:cubicBezTo>
                  <a:pt x="174" y="188"/>
                  <a:pt x="174" y="188"/>
                  <a:pt x="174" y="188"/>
                </a:cubicBezTo>
                <a:cubicBezTo>
                  <a:pt x="150" y="188"/>
                  <a:pt x="150" y="188"/>
                  <a:pt x="150" y="188"/>
                </a:cubicBezTo>
                <a:cubicBezTo>
                  <a:pt x="150" y="164"/>
                  <a:pt x="150" y="164"/>
                  <a:pt x="150" y="164"/>
                </a:cubicBezTo>
                <a:cubicBezTo>
                  <a:pt x="174" y="164"/>
                  <a:pt x="174" y="164"/>
                  <a:pt x="174" y="164"/>
                </a:cubicBezTo>
                <a:close/>
                <a:moveTo>
                  <a:pt x="140" y="164"/>
                </a:moveTo>
                <a:cubicBezTo>
                  <a:pt x="140" y="188"/>
                  <a:pt x="140" y="188"/>
                  <a:pt x="140" y="188"/>
                </a:cubicBezTo>
                <a:cubicBezTo>
                  <a:pt x="116" y="188"/>
                  <a:pt x="116" y="188"/>
                  <a:pt x="116" y="188"/>
                </a:cubicBezTo>
                <a:cubicBezTo>
                  <a:pt x="116" y="164"/>
                  <a:pt x="116" y="164"/>
                  <a:pt x="116" y="164"/>
                </a:cubicBezTo>
                <a:cubicBezTo>
                  <a:pt x="140" y="164"/>
                  <a:pt x="140" y="164"/>
                  <a:pt x="140" y="164"/>
                </a:cubicBezTo>
                <a:close/>
                <a:moveTo>
                  <a:pt x="140" y="99"/>
                </a:moveTo>
                <a:cubicBezTo>
                  <a:pt x="140" y="124"/>
                  <a:pt x="140" y="124"/>
                  <a:pt x="140" y="124"/>
                </a:cubicBezTo>
                <a:cubicBezTo>
                  <a:pt x="116" y="124"/>
                  <a:pt x="116" y="124"/>
                  <a:pt x="116" y="124"/>
                </a:cubicBezTo>
                <a:cubicBezTo>
                  <a:pt x="116" y="99"/>
                  <a:pt x="116" y="99"/>
                  <a:pt x="116" y="99"/>
                </a:cubicBezTo>
                <a:cubicBezTo>
                  <a:pt x="140" y="99"/>
                  <a:pt x="140" y="99"/>
                  <a:pt x="140" y="99"/>
                </a:cubicBezTo>
                <a:close/>
                <a:moveTo>
                  <a:pt x="106" y="132"/>
                </a:moveTo>
                <a:cubicBezTo>
                  <a:pt x="106" y="156"/>
                  <a:pt x="106" y="156"/>
                  <a:pt x="106" y="156"/>
                </a:cubicBezTo>
                <a:cubicBezTo>
                  <a:pt x="82" y="156"/>
                  <a:pt x="82" y="156"/>
                  <a:pt x="82" y="156"/>
                </a:cubicBezTo>
                <a:cubicBezTo>
                  <a:pt x="82" y="132"/>
                  <a:pt x="82" y="132"/>
                  <a:pt x="82" y="132"/>
                </a:cubicBezTo>
                <a:cubicBezTo>
                  <a:pt x="106" y="132"/>
                  <a:pt x="106" y="132"/>
                  <a:pt x="106" y="132"/>
                </a:cubicBezTo>
                <a:close/>
                <a:moveTo>
                  <a:pt x="106" y="164"/>
                </a:moveTo>
                <a:cubicBezTo>
                  <a:pt x="106" y="188"/>
                  <a:pt x="106" y="188"/>
                  <a:pt x="106" y="188"/>
                </a:cubicBezTo>
                <a:cubicBezTo>
                  <a:pt x="82" y="188"/>
                  <a:pt x="82" y="188"/>
                  <a:pt x="82" y="188"/>
                </a:cubicBezTo>
                <a:cubicBezTo>
                  <a:pt x="82" y="164"/>
                  <a:pt x="82" y="164"/>
                  <a:pt x="82" y="164"/>
                </a:cubicBezTo>
                <a:cubicBezTo>
                  <a:pt x="106" y="164"/>
                  <a:pt x="106" y="164"/>
                  <a:pt x="106" y="164"/>
                </a:cubicBezTo>
                <a:close/>
                <a:moveTo>
                  <a:pt x="242" y="132"/>
                </a:moveTo>
                <a:cubicBezTo>
                  <a:pt x="242" y="156"/>
                  <a:pt x="242" y="156"/>
                  <a:pt x="242" y="156"/>
                </a:cubicBezTo>
                <a:cubicBezTo>
                  <a:pt x="218" y="156"/>
                  <a:pt x="218" y="156"/>
                  <a:pt x="218" y="156"/>
                </a:cubicBezTo>
                <a:cubicBezTo>
                  <a:pt x="218" y="132"/>
                  <a:pt x="218" y="132"/>
                  <a:pt x="218" y="132"/>
                </a:cubicBezTo>
                <a:cubicBezTo>
                  <a:pt x="242" y="132"/>
                  <a:pt x="242" y="132"/>
                  <a:pt x="242" y="132"/>
                </a:cubicBezTo>
                <a:close/>
                <a:moveTo>
                  <a:pt x="208" y="99"/>
                </a:moveTo>
                <a:cubicBezTo>
                  <a:pt x="208" y="124"/>
                  <a:pt x="208" y="124"/>
                  <a:pt x="208" y="124"/>
                </a:cubicBezTo>
                <a:cubicBezTo>
                  <a:pt x="184" y="124"/>
                  <a:pt x="184" y="124"/>
                  <a:pt x="184" y="124"/>
                </a:cubicBezTo>
                <a:cubicBezTo>
                  <a:pt x="184" y="99"/>
                  <a:pt x="184" y="99"/>
                  <a:pt x="184" y="99"/>
                </a:cubicBezTo>
                <a:cubicBezTo>
                  <a:pt x="208" y="99"/>
                  <a:pt x="208" y="99"/>
                  <a:pt x="208" y="99"/>
                </a:cubicBezTo>
                <a:close/>
                <a:moveTo>
                  <a:pt x="174" y="132"/>
                </a:moveTo>
                <a:cubicBezTo>
                  <a:pt x="174" y="156"/>
                  <a:pt x="174" y="156"/>
                  <a:pt x="174" y="156"/>
                </a:cubicBezTo>
                <a:cubicBezTo>
                  <a:pt x="150" y="156"/>
                  <a:pt x="150" y="156"/>
                  <a:pt x="150" y="156"/>
                </a:cubicBezTo>
                <a:cubicBezTo>
                  <a:pt x="150" y="132"/>
                  <a:pt x="150" y="132"/>
                  <a:pt x="150" y="132"/>
                </a:cubicBezTo>
                <a:cubicBezTo>
                  <a:pt x="174" y="132"/>
                  <a:pt x="174" y="132"/>
                  <a:pt x="174" y="132"/>
                </a:cubicBezTo>
                <a:close/>
                <a:moveTo>
                  <a:pt x="242" y="99"/>
                </a:moveTo>
                <a:cubicBezTo>
                  <a:pt x="242" y="124"/>
                  <a:pt x="242" y="124"/>
                  <a:pt x="242" y="124"/>
                </a:cubicBezTo>
                <a:cubicBezTo>
                  <a:pt x="218" y="124"/>
                  <a:pt x="218" y="124"/>
                  <a:pt x="218" y="124"/>
                </a:cubicBezTo>
                <a:cubicBezTo>
                  <a:pt x="218" y="99"/>
                  <a:pt x="218" y="99"/>
                  <a:pt x="218" y="99"/>
                </a:cubicBezTo>
                <a:cubicBezTo>
                  <a:pt x="242" y="99"/>
                  <a:pt x="242" y="99"/>
                  <a:pt x="242" y="99"/>
                </a:cubicBezTo>
                <a:close/>
                <a:moveTo>
                  <a:pt x="174" y="99"/>
                </a:moveTo>
                <a:cubicBezTo>
                  <a:pt x="174" y="124"/>
                  <a:pt x="174" y="124"/>
                  <a:pt x="174" y="124"/>
                </a:cubicBezTo>
                <a:cubicBezTo>
                  <a:pt x="150" y="124"/>
                  <a:pt x="150" y="124"/>
                  <a:pt x="150" y="124"/>
                </a:cubicBezTo>
                <a:cubicBezTo>
                  <a:pt x="150" y="99"/>
                  <a:pt x="150" y="99"/>
                  <a:pt x="150" y="99"/>
                </a:cubicBezTo>
                <a:cubicBezTo>
                  <a:pt x="174" y="99"/>
                  <a:pt x="174" y="99"/>
                  <a:pt x="174" y="99"/>
                </a:cubicBezTo>
                <a:close/>
                <a:moveTo>
                  <a:pt x="208" y="164"/>
                </a:moveTo>
                <a:cubicBezTo>
                  <a:pt x="208" y="188"/>
                  <a:pt x="208" y="188"/>
                  <a:pt x="208" y="188"/>
                </a:cubicBezTo>
                <a:cubicBezTo>
                  <a:pt x="184" y="188"/>
                  <a:pt x="184" y="188"/>
                  <a:pt x="184" y="188"/>
                </a:cubicBezTo>
                <a:cubicBezTo>
                  <a:pt x="184" y="164"/>
                  <a:pt x="184" y="164"/>
                  <a:pt x="184" y="164"/>
                </a:cubicBezTo>
                <a:cubicBezTo>
                  <a:pt x="208" y="164"/>
                  <a:pt x="208" y="164"/>
                  <a:pt x="208" y="164"/>
                </a:cubicBezTo>
                <a:close/>
                <a:moveTo>
                  <a:pt x="102" y="56"/>
                </a:moveTo>
                <a:cubicBezTo>
                  <a:pt x="96" y="56"/>
                  <a:pt x="92" y="51"/>
                  <a:pt x="92" y="46"/>
                </a:cubicBezTo>
                <a:cubicBezTo>
                  <a:pt x="92" y="10"/>
                  <a:pt x="92" y="10"/>
                  <a:pt x="92" y="10"/>
                </a:cubicBezTo>
                <a:cubicBezTo>
                  <a:pt x="92" y="4"/>
                  <a:pt x="96" y="0"/>
                  <a:pt x="102" y="0"/>
                </a:cubicBezTo>
                <a:cubicBezTo>
                  <a:pt x="107" y="0"/>
                  <a:pt x="112" y="4"/>
                  <a:pt x="112" y="10"/>
                </a:cubicBezTo>
                <a:cubicBezTo>
                  <a:pt x="112" y="46"/>
                  <a:pt x="112" y="46"/>
                  <a:pt x="112" y="46"/>
                </a:cubicBezTo>
                <a:cubicBezTo>
                  <a:pt x="112" y="51"/>
                  <a:pt x="107" y="56"/>
                  <a:pt x="102" y="56"/>
                </a:cubicBezTo>
                <a:close/>
                <a:moveTo>
                  <a:pt x="222" y="56"/>
                </a:moveTo>
                <a:cubicBezTo>
                  <a:pt x="217" y="56"/>
                  <a:pt x="212" y="51"/>
                  <a:pt x="212" y="46"/>
                </a:cubicBezTo>
                <a:cubicBezTo>
                  <a:pt x="212" y="10"/>
                  <a:pt x="212" y="10"/>
                  <a:pt x="212" y="10"/>
                </a:cubicBezTo>
                <a:cubicBezTo>
                  <a:pt x="212" y="4"/>
                  <a:pt x="217" y="0"/>
                  <a:pt x="222" y="0"/>
                </a:cubicBezTo>
                <a:cubicBezTo>
                  <a:pt x="228" y="0"/>
                  <a:pt x="232" y="4"/>
                  <a:pt x="232" y="10"/>
                </a:cubicBezTo>
                <a:cubicBezTo>
                  <a:pt x="232" y="46"/>
                  <a:pt x="232" y="46"/>
                  <a:pt x="232" y="46"/>
                </a:cubicBezTo>
                <a:cubicBezTo>
                  <a:pt x="232" y="51"/>
                  <a:pt x="228" y="56"/>
                  <a:pt x="222" y="56"/>
                </a:cubicBezTo>
                <a:close/>
                <a:moveTo>
                  <a:pt x="0" y="245"/>
                </a:moveTo>
                <a:cubicBezTo>
                  <a:pt x="0" y="241"/>
                  <a:pt x="3" y="238"/>
                  <a:pt x="7" y="238"/>
                </a:cubicBezTo>
                <a:cubicBezTo>
                  <a:pt x="317" y="238"/>
                  <a:pt x="317" y="238"/>
                  <a:pt x="317" y="238"/>
                </a:cubicBezTo>
                <a:cubicBezTo>
                  <a:pt x="321" y="238"/>
                  <a:pt x="324" y="241"/>
                  <a:pt x="324" y="245"/>
                </a:cubicBezTo>
                <a:cubicBezTo>
                  <a:pt x="324" y="259"/>
                  <a:pt x="324" y="259"/>
                  <a:pt x="324" y="259"/>
                </a:cubicBezTo>
                <a:cubicBezTo>
                  <a:pt x="324" y="263"/>
                  <a:pt x="321" y="267"/>
                  <a:pt x="317" y="267"/>
                </a:cubicBezTo>
                <a:cubicBezTo>
                  <a:pt x="7" y="267"/>
                  <a:pt x="7" y="267"/>
                  <a:pt x="7" y="267"/>
                </a:cubicBezTo>
                <a:cubicBezTo>
                  <a:pt x="3" y="267"/>
                  <a:pt x="0" y="263"/>
                  <a:pt x="0" y="259"/>
                </a:cubicBezTo>
                <a:cubicBezTo>
                  <a:pt x="0" y="245"/>
                  <a:pt x="0" y="245"/>
                  <a:pt x="0" y="24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0" name="Group 29">
            <a:extLst>
              <a:ext uri="{FF2B5EF4-FFF2-40B4-BE49-F238E27FC236}">
                <a16:creationId xmlns:a16="http://schemas.microsoft.com/office/drawing/2014/main" id="{8AD1B31E-4ADE-46EF-B53F-D86C1D853DC8}"/>
              </a:ext>
            </a:extLst>
          </p:cNvPr>
          <p:cNvGrpSpPr>
            <a:grpSpLocks noChangeAspect="1"/>
          </p:cNvGrpSpPr>
          <p:nvPr/>
        </p:nvGrpSpPr>
        <p:grpSpPr>
          <a:xfrm>
            <a:off x="4485504" y="1594995"/>
            <a:ext cx="633778" cy="543789"/>
            <a:chOff x="6514896" y="5540836"/>
            <a:chExt cx="597944" cy="513043"/>
          </a:xfrm>
          <a:solidFill>
            <a:schemeClr val="accent1"/>
          </a:solidFill>
        </p:grpSpPr>
        <p:sp>
          <p:nvSpPr>
            <p:cNvPr id="31" name="Freeform 27">
              <a:extLst>
                <a:ext uri="{FF2B5EF4-FFF2-40B4-BE49-F238E27FC236}">
                  <a16:creationId xmlns:a16="http://schemas.microsoft.com/office/drawing/2014/main" id="{933442BB-B427-434B-9BBC-A019908F9019}"/>
                </a:ext>
              </a:extLst>
            </p:cNvPr>
            <p:cNvSpPr>
              <a:spLocks noEditPoints="1"/>
            </p:cNvSpPr>
            <p:nvPr/>
          </p:nvSpPr>
          <p:spPr bwMode="auto">
            <a:xfrm>
              <a:off x="6652046" y="5540836"/>
              <a:ext cx="225681"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8"/>
                </a:cxn>
                <a:cxn ang="0">
                  <a:pos x="58" y="85"/>
                </a:cxn>
                <a:cxn ang="0">
                  <a:pos x="66" y="79"/>
                </a:cxn>
                <a:cxn ang="0">
                  <a:pos x="74" y="85"/>
                </a:cxn>
                <a:cxn ang="0">
                  <a:pos x="71" y="88"/>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14CF4C46-9D1F-4C7B-A3DF-0CBE816128E9}"/>
                </a:ext>
              </a:extLst>
            </p:cNvPr>
            <p:cNvSpPr>
              <a:spLocks/>
            </p:cNvSpPr>
            <p:nvPr/>
          </p:nvSpPr>
          <p:spPr bwMode="auto">
            <a:xfrm>
              <a:off x="6839992" y="5540836"/>
              <a:ext cx="272848" cy="312034"/>
            </a:xfrm>
            <a:custGeom>
              <a:avLst/>
              <a:gdLst/>
              <a:ahLst/>
              <a:cxnLst>
                <a:cxn ang="0">
                  <a:pos x="0" y="0"/>
                </a:cxn>
                <a:cxn ang="0">
                  <a:pos x="130" y="129"/>
                </a:cxn>
                <a:cxn ang="0">
                  <a:pos x="159" y="129"/>
                </a:cxn>
                <a:cxn ang="0">
                  <a:pos x="115" y="182"/>
                </a:cxn>
                <a:cxn ang="0">
                  <a:pos x="71" y="129"/>
                </a:cxn>
                <a:cxn ang="0">
                  <a:pos x="100" y="129"/>
                </a:cxn>
                <a:cxn ang="0">
                  <a:pos x="0" y="30"/>
                </a:cxn>
                <a:cxn ang="0">
                  <a:pos x="0" y="0"/>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9">
              <a:extLst>
                <a:ext uri="{FF2B5EF4-FFF2-40B4-BE49-F238E27FC236}">
                  <a16:creationId xmlns:a16="http://schemas.microsoft.com/office/drawing/2014/main" id="{06AE5F27-298B-4085-B108-8A55438B7D9A}"/>
                </a:ext>
              </a:extLst>
            </p:cNvPr>
            <p:cNvSpPr>
              <a:spLocks/>
            </p:cNvSpPr>
            <p:nvPr/>
          </p:nvSpPr>
          <p:spPr bwMode="auto">
            <a:xfrm>
              <a:off x="6514896" y="5736765"/>
              <a:ext cx="270671" cy="309857"/>
            </a:xfrm>
            <a:custGeom>
              <a:avLst/>
              <a:gdLst/>
              <a:ahLst/>
              <a:cxnLst>
                <a:cxn ang="0">
                  <a:pos x="158" y="181"/>
                </a:cxn>
                <a:cxn ang="0">
                  <a:pos x="28" y="52"/>
                </a:cxn>
                <a:cxn ang="0">
                  <a:pos x="0" y="52"/>
                </a:cxn>
                <a:cxn ang="0">
                  <a:pos x="44" y="0"/>
                </a:cxn>
                <a:cxn ang="0">
                  <a:pos x="87" y="52"/>
                </a:cxn>
                <a:cxn ang="0">
                  <a:pos x="59" y="52"/>
                </a:cxn>
                <a:cxn ang="0">
                  <a:pos x="158" y="151"/>
                </a:cxn>
                <a:cxn ang="0">
                  <a:pos x="158" y="181"/>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0">
              <a:extLst>
                <a:ext uri="{FF2B5EF4-FFF2-40B4-BE49-F238E27FC236}">
                  <a16:creationId xmlns:a16="http://schemas.microsoft.com/office/drawing/2014/main" id="{8897D033-7A04-40B6-A6F7-A35E270E0B2E}"/>
                </a:ext>
              </a:extLst>
            </p:cNvPr>
            <p:cNvSpPr>
              <a:spLocks noEditPoints="1"/>
            </p:cNvSpPr>
            <p:nvPr/>
          </p:nvSpPr>
          <p:spPr bwMode="auto">
            <a:xfrm>
              <a:off x="6810965" y="5794818"/>
              <a:ext cx="226406"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B0CC8EA8-C548-4740-8D07-D8645C5E2AC6}"/>
              </a:ext>
            </a:extLst>
          </p:cNvPr>
          <p:cNvPicPr>
            <a:picLocks noChangeAspect="1"/>
          </p:cNvPicPr>
          <p:nvPr/>
        </p:nvPicPr>
        <p:blipFill>
          <a:blip r:embed="rId3"/>
          <a:stretch>
            <a:fillRect/>
          </a:stretch>
        </p:blipFill>
        <p:spPr>
          <a:xfrm>
            <a:off x="8240333" y="1596194"/>
            <a:ext cx="627942" cy="542591"/>
          </a:xfrm>
          <a:prstGeom prst="rect">
            <a:avLst/>
          </a:prstGeom>
        </p:spPr>
      </p:pic>
      <p:sp>
        <p:nvSpPr>
          <p:cNvPr id="2" name="Slide Number Placeholder 2">
            <a:extLst>
              <a:ext uri="{FF2B5EF4-FFF2-40B4-BE49-F238E27FC236}">
                <a16:creationId xmlns:a16="http://schemas.microsoft.com/office/drawing/2014/main" id="{8A5B84B4-9D17-0DEE-98CD-31FBA91164C1}"/>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45</a:t>
            </a:fld>
            <a:r>
              <a:rPr lang="en-GB"/>
              <a:t>  </a:t>
            </a:r>
          </a:p>
        </p:txBody>
      </p:sp>
    </p:spTree>
    <p:extLst>
      <p:ext uri="{BB962C8B-B14F-4D97-AF65-F5344CB8AC3E}">
        <p14:creationId xmlns:p14="http://schemas.microsoft.com/office/powerpoint/2010/main" val="3092010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4418C4CF-2984-4546-8888-F68E8FFC9419}"/>
              </a:ext>
            </a:extLst>
          </p:cNvPr>
          <p:cNvSpPr>
            <a:spLocks noGrp="1"/>
          </p:cNvSpPr>
          <p:nvPr>
            <p:ph type="body" sz="quarter" idx="15"/>
          </p:nvPr>
        </p:nvSpPr>
        <p:spPr>
          <a:xfrm>
            <a:off x="6626332" y="2707005"/>
            <a:ext cx="4565375" cy="1733808"/>
          </a:xfrm>
          <a:noFill/>
          <a:effectLst/>
        </p:spPr>
        <p:txBody>
          <a:bodyPr wrap="square" lIns="144000">
            <a:spAutoFit/>
          </a:bodyPr>
          <a:lstStyle/>
          <a:p>
            <a:r>
              <a:rPr lang="en-GB" sz="1600" b="1">
                <a:solidFill>
                  <a:srgbClr val="419999"/>
                </a:solidFill>
              </a:rPr>
              <a:t>A claimant commitment is… </a:t>
            </a:r>
          </a:p>
          <a:p>
            <a:r>
              <a:rPr lang="en-GB" sz="1600">
                <a:solidFill>
                  <a:schemeClr val="tx1"/>
                </a:solidFill>
              </a:rPr>
              <a:t>Basically what my obligations are. I need to provide them with information on my income and expenses, attend interviews. You generally have to be seen to making some level of effort.</a:t>
            </a:r>
          </a:p>
          <a:p>
            <a:r>
              <a:rPr lang="en-GB" sz="1600" b="1">
                <a:solidFill>
                  <a:srgbClr val="419999"/>
                </a:solidFill>
              </a:rPr>
              <a:t>Female, 35-45, urban, Existing 2020 claimant</a:t>
            </a:r>
          </a:p>
        </p:txBody>
      </p:sp>
      <p:cxnSp>
        <p:nvCxnSpPr>
          <p:cNvPr id="7" name="Straight Connector 6">
            <a:extLst>
              <a:ext uri="{FF2B5EF4-FFF2-40B4-BE49-F238E27FC236}">
                <a16:creationId xmlns:a16="http://schemas.microsoft.com/office/drawing/2014/main" id="{04CFD53E-2449-5301-C5D2-14C097551F65}"/>
              </a:ext>
            </a:extLst>
          </p:cNvPr>
          <p:cNvCxnSpPr/>
          <p:nvPr/>
        </p:nvCxnSpPr>
        <p:spPr>
          <a:xfrm>
            <a:off x="301451" y="6601767"/>
            <a:ext cx="734534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B4A9536-2780-4101-8CAA-7E637E226B46}"/>
              </a:ext>
            </a:extLst>
          </p:cNvPr>
          <p:cNvGrpSpPr/>
          <p:nvPr/>
        </p:nvGrpSpPr>
        <p:grpSpPr>
          <a:xfrm>
            <a:off x="6788008" y="1889052"/>
            <a:ext cx="606847" cy="618566"/>
            <a:chOff x="478459" y="791110"/>
            <a:chExt cx="606847" cy="618566"/>
          </a:xfrm>
        </p:grpSpPr>
        <p:sp>
          <p:nvSpPr>
            <p:cNvPr id="10" name="Freeform 5">
              <a:extLst>
                <a:ext uri="{FF2B5EF4-FFF2-40B4-BE49-F238E27FC236}">
                  <a16:creationId xmlns:a16="http://schemas.microsoft.com/office/drawing/2014/main" id="{FADAAFA5-2F6B-451A-B495-408DEF451060}"/>
                </a:ext>
              </a:extLst>
            </p:cNvPr>
            <p:cNvSpPr>
              <a:spLocks/>
            </p:cNvSpPr>
            <p:nvPr/>
          </p:nvSpPr>
          <p:spPr bwMode="auto">
            <a:xfrm>
              <a:off x="47845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rgbClr val="009F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E75E5213-9B07-4F6E-9353-BE095A57475D}"/>
                </a:ext>
              </a:extLst>
            </p:cNvPr>
            <p:cNvSpPr>
              <a:spLocks/>
            </p:cNvSpPr>
            <p:nvPr/>
          </p:nvSpPr>
          <p:spPr bwMode="auto">
            <a:xfrm>
              <a:off x="81661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rgbClr val="00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C27E6CD9-3FCC-4ACB-9438-60E5F2B394A5}"/>
              </a:ext>
            </a:extLst>
          </p:cNvPr>
          <p:cNvGrpSpPr/>
          <p:nvPr/>
        </p:nvGrpSpPr>
        <p:grpSpPr>
          <a:xfrm>
            <a:off x="946997" y="3605124"/>
            <a:ext cx="5100531" cy="2560726"/>
            <a:chOff x="7167716" y="791110"/>
            <a:chExt cx="5100531" cy="2560726"/>
          </a:xfrm>
        </p:grpSpPr>
        <p:sp>
          <p:nvSpPr>
            <p:cNvPr id="16" name="Espace réservé du texte 11">
              <a:extLst>
                <a:ext uri="{FF2B5EF4-FFF2-40B4-BE49-F238E27FC236}">
                  <a16:creationId xmlns:a16="http://schemas.microsoft.com/office/drawing/2014/main" id="{9C9539F0-77C3-44DA-8B19-958E35A5E442}"/>
                </a:ext>
              </a:extLst>
            </p:cNvPr>
            <p:cNvSpPr txBox="1">
              <a:spLocks/>
            </p:cNvSpPr>
            <p:nvPr/>
          </p:nvSpPr>
          <p:spPr>
            <a:xfrm>
              <a:off x="7167716" y="1618028"/>
              <a:ext cx="5100531" cy="1733808"/>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rgbClr val="419999"/>
                  </a:solidFill>
                </a:rPr>
                <a:t>Personal situation not always considered</a:t>
              </a:r>
            </a:p>
            <a:p>
              <a:r>
                <a:rPr lang="en-GB" sz="1600">
                  <a:solidFill>
                    <a:schemeClr val="tx1"/>
                  </a:solidFill>
                </a:rPr>
                <a:t>They didn't understand about the special guardianship arrangement. My father found it out that they'd got it wrong and were underpaying us for the number of children under 16 years old in the household. </a:t>
              </a:r>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600" b="1" i="0" u="none" strike="noStrike" kern="1200" cap="none" spc="0" normalizeH="0" baseline="0" noProof="0">
                  <a:ln>
                    <a:noFill/>
                  </a:ln>
                  <a:solidFill>
                    <a:srgbClr val="419999"/>
                  </a:solidFill>
                  <a:effectLst/>
                  <a:uLnTx/>
                  <a:uFillTx/>
                  <a:latin typeface="Arial"/>
                  <a:ea typeface="+mn-ea"/>
                  <a:cs typeface="+mn-cs"/>
                </a:rPr>
                <a:t>Male, 35-44, urban, New 2021 claimant</a:t>
              </a:r>
            </a:p>
          </p:txBody>
        </p:sp>
        <p:grpSp>
          <p:nvGrpSpPr>
            <p:cNvPr id="17" name="Group 16">
              <a:extLst>
                <a:ext uri="{FF2B5EF4-FFF2-40B4-BE49-F238E27FC236}">
                  <a16:creationId xmlns:a16="http://schemas.microsoft.com/office/drawing/2014/main" id="{E5DF5827-AFC8-4EBD-A44A-9841A38A6950}"/>
                </a:ext>
              </a:extLst>
            </p:cNvPr>
            <p:cNvGrpSpPr/>
            <p:nvPr/>
          </p:nvGrpSpPr>
          <p:grpSpPr>
            <a:xfrm>
              <a:off x="7313837" y="791110"/>
              <a:ext cx="606848" cy="618566"/>
              <a:chOff x="478459" y="1784350"/>
              <a:chExt cx="766253" cy="781049"/>
            </a:xfrm>
            <a:solidFill>
              <a:srgbClr val="009FA0"/>
            </a:solidFill>
          </p:grpSpPr>
          <p:sp>
            <p:nvSpPr>
              <p:cNvPr id="18" name="Freeform 5">
                <a:extLst>
                  <a:ext uri="{FF2B5EF4-FFF2-40B4-BE49-F238E27FC236}">
                    <a16:creationId xmlns:a16="http://schemas.microsoft.com/office/drawing/2014/main" id="{C72176C7-66AB-48F8-9D43-85F6CDDBCD20}"/>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6">
                <a:extLst>
                  <a:ext uri="{FF2B5EF4-FFF2-40B4-BE49-F238E27FC236}">
                    <a16:creationId xmlns:a16="http://schemas.microsoft.com/office/drawing/2014/main" id="{D86A20E1-F493-49F9-997B-B2B4A0FB8EC0}"/>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1B72BD97-8CA1-48E3-93B6-BDBE757CC784}"/>
              </a:ext>
            </a:extLst>
          </p:cNvPr>
          <p:cNvGrpSpPr/>
          <p:nvPr/>
        </p:nvGrpSpPr>
        <p:grpSpPr>
          <a:xfrm>
            <a:off x="946997" y="577475"/>
            <a:ext cx="4660078" cy="2806947"/>
            <a:chOff x="4054490" y="791110"/>
            <a:chExt cx="4660078" cy="2806947"/>
          </a:xfrm>
        </p:grpSpPr>
        <p:sp>
          <p:nvSpPr>
            <p:cNvPr id="20" name="Espace réservé du texte 11">
              <a:extLst>
                <a:ext uri="{FF2B5EF4-FFF2-40B4-BE49-F238E27FC236}">
                  <a16:creationId xmlns:a16="http://schemas.microsoft.com/office/drawing/2014/main" id="{BAA3E190-BAAA-4196-B957-36740FC0D1E5}"/>
                </a:ext>
              </a:extLst>
            </p:cNvPr>
            <p:cNvSpPr txBox="1">
              <a:spLocks/>
            </p:cNvSpPr>
            <p:nvPr/>
          </p:nvSpPr>
          <p:spPr>
            <a:xfrm>
              <a:off x="4054490" y="1618028"/>
              <a:ext cx="4660078" cy="1980029"/>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rgbClr val="419999"/>
                  </a:solidFill>
                </a:rPr>
                <a:t>Phone appointments favourable for most</a:t>
              </a:r>
            </a:p>
            <a:p>
              <a:r>
                <a:rPr lang="en-GB" sz="1600" dirty="0">
                  <a:solidFill>
                    <a:schemeClr val="tx1"/>
                  </a:solidFill>
                </a:rPr>
                <a:t>Sometimes you went in and it was literally 5 minutes. So I'd walk there, it'd take me 20 or 25 minutes to walk there and back, and I was literally in for 5 minutes and I thought 'why couldn't they have done that on the journal or on the phone?’</a:t>
              </a:r>
            </a:p>
            <a:p>
              <a:r>
                <a:rPr lang="en-GB" sz="1600" b="1" dirty="0">
                  <a:solidFill>
                    <a:srgbClr val="419999"/>
                  </a:solidFill>
                </a:rPr>
                <a:t>Female, 45+, suburban, Existing 2020 claimant</a:t>
              </a:r>
            </a:p>
          </p:txBody>
        </p:sp>
        <p:grpSp>
          <p:nvGrpSpPr>
            <p:cNvPr id="21" name="Group 20">
              <a:extLst>
                <a:ext uri="{FF2B5EF4-FFF2-40B4-BE49-F238E27FC236}">
                  <a16:creationId xmlns:a16="http://schemas.microsoft.com/office/drawing/2014/main" id="{64E20152-8336-4907-B999-F94ABD5D5EF6}"/>
                </a:ext>
              </a:extLst>
            </p:cNvPr>
            <p:cNvGrpSpPr/>
            <p:nvPr/>
          </p:nvGrpSpPr>
          <p:grpSpPr>
            <a:xfrm>
              <a:off x="4200610" y="791110"/>
              <a:ext cx="606848" cy="618566"/>
              <a:chOff x="478459" y="1784350"/>
              <a:chExt cx="766253" cy="781049"/>
            </a:xfrm>
            <a:solidFill>
              <a:srgbClr val="009FA0"/>
            </a:solidFill>
          </p:grpSpPr>
          <p:sp>
            <p:nvSpPr>
              <p:cNvPr id="22" name="Freeform 5">
                <a:extLst>
                  <a:ext uri="{FF2B5EF4-FFF2-40B4-BE49-F238E27FC236}">
                    <a16:creationId xmlns:a16="http://schemas.microsoft.com/office/drawing/2014/main" id="{88C1BBF7-6FD5-4232-BDF1-19EA9A4A404D}"/>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
                <a:extLst>
                  <a:ext uri="{FF2B5EF4-FFF2-40B4-BE49-F238E27FC236}">
                    <a16:creationId xmlns:a16="http://schemas.microsoft.com/office/drawing/2014/main" id="{71370BD1-29A2-4CB0-A2C7-489FAF4FDB34}"/>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6" name="Slide Number Placeholder 2">
            <a:extLst>
              <a:ext uri="{FF2B5EF4-FFF2-40B4-BE49-F238E27FC236}">
                <a16:creationId xmlns:a16="http://schemas.microsoft.com/office/drawing/2014/main" id="{E5B662F2-090F-EC76-82B9-0D940290957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46</a:t>
            </a:fld>
            <a:r>
              <a:rPr lang="en-GB"/>
              <a:t>  </a:t>
            </a:r>
          </a:p>
        </p:txBody>
      </p:sp>
    </p:spTree>
    <p:extLst>
      <p:ext uri="{BB962C8B-B14F-4D97-AF65-F5344CB8AC3E}">
        <p14:creationId xmlns:p14="http://schemas.microsoft.com/office/powerpoint/2010/main" val="413069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EB309C-C128-4A03-8DC1-F326C3CA26BA}"/>
              </a:ext>
            </a:extLst>
          </p:cNvPr>
          <p:cNvSpPr>
            <a:spLocks noGrp="1"/>
          </p:cNvSpPr>
          <p:nvPr>
            <p:ph type="title"/>
          </p:nvPr>
        </p:nvSpPr>
        <p:spPr>
          <a:xfrm>
            <a:off x="437230" y="333369"/>
            <a:ext cx="11416516" cy="775597"/>
          </a:xfrm>
        </p:spPr>
        <p:txBody>
          <a:bodyPr/>
          <a:lstStyle/>
          <a:p>
            <a:r>
              <a:rPr lang="en-GB" sz="3200">
                <a:solidFill>
                  <a:schemeClr val="tx1"/>
                </a:solidFill>
              </a:rPr>
              <a:t>However, some claimants are not aware of any interaction with a Work </a:t>
            </a:r>
            <a:r>
              <a:rPr lang="en-GB"/>
              <a:t>C</a:t>
            </a:r>
            <a:r>
              <a:rPr lang="en-GB" sz="3200">
                <a:solidFill>
                  <a:schemeClr val="tx1"/>
                </a:solidFill>
              </a:rPr>
              <a:t>oach</a:t>
            </a:r>
            <a:endParaRPr lang="en-GB"/>
          </a:p>
        </p:txBody>
      </p:sp>
      <p:sp>
        <p:nvSpPr>
          <p:cNvPr id="13" name="Rectangle: Diagonal Corners Rounded 12">
            <a:extLst>
              <a:ext uri="{FF2B5EF4-FFF2-40B4-BE49-F238E27FC236}">
                <a16:creationId xmlns:a16="http://schemas.microsoft.com/office/drawing/2014/main" id="{C1EB0283-C720-4DE8-9179-A818576BECA3}"/>
              </a:ext>
            </a:extLst>
          </p:cNvPr>
          <p:cNvSpPr/>
          <p:nvPr/>
        </p:nvSpPr>
        <p:spPr>
          <a:xfrm>
            <a:off x="425559" y="1702855"/>
            <a:ext cx="5311475" cy="1025010"/>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rPr>
              <a:t>Some claimants don’t recognise the contact they have at JCP as being from a ‘Work Coach’, or some have very limited contact with JCP at all</a:t>
            </a:r>
          </a:p>
          <a:p>
            <a:endParaRPr lang="en-GB">
              <a:solidFill>
                <a:srgbClr val="000000"/>
              </a:solidFill>
              <a:cs typeface="Arial"/>
            </a:endParaRPr>
          </a:p>
        </p:txBody>
      </p:sp>
      <p:sp>
        <p:nvSpPr>
          <p:cNvPr id="14" name="Rectangle: Diagonal Corners Rounded 13">
            <a:extLst>
              <a:ext uri="{FF2B5EF4-FFF2-40B4-BE49-F238E27FC236}">
                <a16:creationId xmlns:a16="http://schemas.microsoft.com/office/drawing/2014/main" id="{2F07608B-CF77-417F-A061-AF8620532078}"/>
              </a:ext>
            </a:extLst>
          </p:cNvPr>
          <p:cNvSpPr/>
          <p:nvPr/>
        </p:nvSpPr>
        <p:spPr>
          <a:xfrm>
            <a:off x="425559" y="2851028"/>
            <a:ext cx="5311474" cy="1361561"/>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cs typeface="Arial"/>
              </a:rPr>
              <a:t>Some claimants are not aware of the Work Coach role and the support they can provide, rather see them as a quick check-in about what they’re doing and earning</a:t>
            </a:r>
          </a:p>
          <a:p>
            <a:pPr marL="742950" lvl="1" indent="-285750">
              <a:buFont typeface="Arial" panose="020B0604020202020204" pitchFamily="34" charset="0"/>
              <a:buChar char="•"/>
            </a:pPr>
            <a:endParaRPr lang="en-GB">
              <a:solidFill>
                <a:schemeClr val="tx1"/>
              </a:solidFill>
            </a:endParaRPr>
          </a:p>
          <a:p>
            <a:endParaRPr lang="en-GB">
              <a:solidFill>
                <a:srgbClr val="000000"/>
              </a:solidFill>
              <a:cs typeface="Arial"/>
            </a:endParaRPr>
          </a:p>
        </p:txBody>
      </p:sp>
      <p:sp>
        <p:nvSpPr>
          <p:cNvPr id="15" name="Rectangle: Diagonal Corners Rounded 14">
            <a:extLst>
              <a:ext uri="{FF2B5EF4-FFF2-40B4-BE49-F238E27FC236}">
                <a16:creationId xmlns:a16="http://schemas.microsoft.com/office/drawing/2014/main" id="{72A63D56-F811-4D2B-9479-AB87A6365325}"/>
              </a:ext>
            </a:extLst>
          </p:cNvPr>
          <p:cNvSpPr/>
          <p:nvPr/>
        </p:nvSpPr>
        <p:spPr>
          <a:xfrm>
            <a:off x="425559" y="4335752"/>
            <a:ext cx="5311474" cy="1361561"/>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a:solidFill>
                  <a:schemeClr val="tx1"/>
                </a:solidFill>
              </a:rPr>
              <a:t>As well as new claimants, there’s also evidence some Existing claimants were unaware of the Work Coach role, suggesting low awareness may have existed before the pandemic</a:t>
            </a:r>
            <a:endParaRPr lang="en-GB">
              <a:solidFill>
                <a:srgbClr val="000000"/>
              </a:solidFill>
              <a:cs typeface="Arial"/>
            </a:endParaRPr>
          </a:p>
        </p:txBody>
      </p:sp>
      <p:grpSp>
        <p:nvGrpSpPr>
          <p:cNvPr id="20" name="Group 19">
            <a:extLst>
              <a:ext uri="{FF2B5EF4-FFF2-40B4-BE49-F238E27FC236}">
                <a16:creationId xmlns:a16="http://schemas.microsoft.com/office/drawing/2014/main" id="{A0681181-5CED-4692-B18E-F97DF36CCE65}"/>
              </a:ext>
            </a:extLst>
          </p:cNvPr>
          <p:cNvGrpSpPr/>
          <p:nvPr/>
        </p:nvGrpSpPr>
        <p:grpSpPr>
          <a:xfrm>
            <a:off x="6032883" y="3735734"/>
            <a:ext cx="5263767" cy="1928733"/>
            <a:chOff x="5853601" y="1464867"/>
            <a:chExt cx="5263767" cy="1928733"/>
          </a:xfrm>
        </p:grpSpPr>
        <p:sp>
          <p:nvSpPr>
            <p:cNvPr id="21" name="TextBox 20">
              <a:extLst>
                <a:ext uri="{FF2B5EF4-FFF2-40B4-BE49-F238E27FC236}">
                  <a16:creationId xmlns:a16="http://schemas.microsoft.com/office/drawing/2014/main" id="{E04837EE-436C-4E37-AF44-C0D5E97C18BD}"/>
                </a:ext>
              </a:extLst>
            </p:cNvPr>
            <p:cNvSpPr txBox="1"/>
            <p:nvPr/>
          </p:nvSpPr>
          <p:spPr>
            <a:xfrm>
              <a:off x="6464518" y="1464867"/>
              <a:ext cx="4652850" cy="1928733"/>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tx2"/>
                  </a:solidFill>
                  <a:effectLst/>
                  <a:uLnTx/>
                  <a:uFillTx/>
                  <a:latin typeface="Arial"/>
                  <a:ea typeface="+mn-ea"/>
                  <a:cs typeface="Times New Roman"/>
                </a:rPr>
                <a:t>Role of the Work Coach</a:t>
              </a:r>
            </a:p>
            <a:p>
              <a:pPr>
                <a:spcBef>
                  <a:spcPts val="400"/>
                </a:spcBef>
                <a:spcAft>
                  <a:spcPts val="400"/>
                </a:spcAft>
              </a:pPr>
              <a:r>
                <a:rPr lang="en-GB" sz="1400"/>
                <a:t>They just seemed to be there for administration, some basic admin tasks and checking how it was going… It was just a check, making sure I'd met my commitments and seeing how it was going. Has anything changed in your claim they need to know about, that sort of thing. So, I think they called me about twice a month just to check in.</a:t>
              </a:r>
              <a:endParaRPr kumimoji="0" lang="en-GB" sz="1400" b="0" u="none" strike="noStrike" kern="1200" cap="none" spc="0" normalizeH="0" baseline="0" noProof="0">
                <a:ln>
                  <a:noFill/>
                </a:ln>
                <a:effectLst/>
                <a:uLnTx/>
                <a:uFillTx/>
                <a:latin typeface="Arial"/>
                <a:ea typeface="+mn-ea"/>
                <a:cs typeface="Times New Roman"/>
              </a:endParaRPr>
            </a:p>
            <a:p>
              <a:pPr algn="l">
                <a:spcBef>
                  <a:spcPts val="400"/>
                </a:spcBef>
                <a:spcAft>
                  <a:spcPts val="400"/>
                </a:spcAft>
              </a:pPr>
              <a:r>
                <a:rPr lang="en-GB" sz="1400" b="1">
                  <a:solidFill>
                    <a:schemeClr val="tx2"/>
                  </a:solidFill>
                </a:rPr>
                <a:t>Male, 17-35, urban, New 2020 claimant</a:t>
              </a:r>
              <a:endParaRPr kumimoji="0" lang="en-GB" sz="1400" b="1" i="0" u="none" strike="noStrike" kern="1200" cap="none" spc="0" normalizeH="0" baseline="0" noProof="0">
                <a:ln>
                  <a:noFill/>
                </a:ln>
                <a:solidFill>
                  <a:schemeClr val="tx2"/>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30B15B18-C432-40A5-B05E-A420E99CED6E}"/>
                </a:ext>
              </a:extLst>
            </p:cNvPr>
            <p:cNvGrpSpPr/>
            <p:nvPr/>
          </p:nvGrpSpPr>
          <p:grpSpPr>
            <a:xfrm>
              <a:off x="5853601" y="1470675"/>
              <a:ext cx="493082" cy="482330"/>
              <a:chOff x="478459" y="1784348"/>
              <a:chExt cx="766253" cy="781051"/>
            </a:xfrm>
            <a:solidFill>
              <a:schemeClr val="accent1"/>
            </a:solidFill>
          </p:grpSpPr>
          <p:sp>
            <p:nvSpPr>
              <p:cNvPr id="23" name="Freeform 5">
                <a:extLst>
                  <a:ext uri="{FF2B5EF4-FFF2-40B4-BE49-F238E27FC236}">
                    <a16:creationId xmlns:a16="http://schemas.microsoft.com/office/drawing/2014/main" id="{D9FF2241-8C11-4343-8D0E-1D157CD5ADC4}"/>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6">
                <a:extLst>
                  <a:ext uri="{FF2B5EF4-FFF2-40B4-BE49-F238E27FC236}">
                    <a16:creationId xmlns:a16="http://schemas.microsoft.com/office/drawing/2014/main" id="{F6A2ABBF-8E23-49CF-B07C-3A1F6FCAF889}"/>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id="{EE9E9D80-A468-4CA6-9704-66E1CAAE0153}"/>
              </a:ext>
            </a:extLst>
          </p:cNvPr>
          <p:cNvGrpSpPr/>
          <p:nvPr/>
        </p:nvGrpSpPr>
        <p:grpSpPr>
          <a:xfrm>
            <a:off x="6060885" y="1817889"/>
            <a:ext cx="5401141" cy="1497846"/>
            <a:chOff x="5853601" y="1464867"/>
            <a:chExt cx="5401141" cy="1497846"/>
          </a:xfrm>
        </p:grpSpPr>
        <p:sp>
          <p:nvSpPr>
            <p:cNvPr id="26" name="TextBox 25">
              <a:extLst>
                <a:ext uri="{FF2B5EF4-FFF2-40B4-BE49-F238E27FC236}">
                  <a16:creationId xmlns:a16="http://schemas.microsoft.com/office/drawing/2014/main" id="{77127A79-D796-46A6-9FA3-991B18905976}"/>
                </a:ext>
              </a:extLst>
            </p:cNvPr>
            <p:cNvSpPr txBox="1"/>
            <p:nvPr/>
          </p:nvSpPr>
          <p:spPr>
            <a:xfrm>
              <a:off x="6464518" y="1464867"/>
              <a:ext cx="4790224" cy="1497846"/>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accent1"/>
                  </a:solidFill>
                  <a:effectLst/>
                  <a:uLnTx/>
                  <a:uFillTx/>
                  <a:latin typeface="Arial"/>
                  <a:ea typeface="+mn-ea"/>
                  <a:cs typeface="Times New Roman"/>
                </a:rPr>
                <a:t>Lack of awareness of a Work Coach</a:t>
              </a:r>
            </a:p>
            <a:p>
              <a:pPr>
                <a:spcBef>
                  <a:spcPts val="400"/>
                </a:spcBef>
                <a:spcAft>
                  <a:spcPts val="400"/>
                </a:spcAft>
              </a:pPr>
              <a:r>
                <a:rPr kumimoji="0" lang="en-GB" sz="1400" b="0" strike="noStrike" kern="1200" cap="none" spc="0" normalizeH="0" baseline="0" noProof="0">
                  <a:ln>
                    <a:noFill/>
                  </a:ln>
                  <a:effectLst/>
                  <a:uLnTx/>
                  <a:uFillTx/>
                  <a:latin typeface="Arial"/>
                  <a:ea typeface="+mn-ea"/>
                  <a:cs typeface="Times New Roman" panose="02020603050405020304" pitchFamily="18" charset="0"/>
                </a:rPr>
                <a:t>It's not as though I feel I have a dedicated contact online. So I don't think – 'I need to contact so and so about this', it's much more, I need to give universal credit a ring. Or I put a note on my journal. I don't know who my work coach is.</a:t>
              </a:r>
            </a:p>
            <a:p>
              <a:pPr>
                <a:spcBef>
                  <a:spcPts val="400"/>
                </a:spcBef>
                <a:spcAft>
                  <a:spcPts val="400"/>
                </a:spcAft>
              </a:pPr>
              <a:r>
                <a:rPr lang="en-GB" sz="1400" b="1">
                  <a:solidFill>
                    <a:schemeClr val="accent1"/>
                  </a:solidFill>
                </a:rPr>
                <a:t>Male, 17-35, suburban, Existing 2020 claimant</a:t>
              </a:r>
              <a:endParaRPr kumimoji="0" lang="en-GB" sz="1400" b="1" i="0" u="none" strike="noStrike" kern="1200" cap="none" spc="0" normalizeH="0" baseline="0" noProof="0">
                <a:ln>
                  <a:noFill/>
                </a:ln>
                <a:solidFill>
                  <a:schemeClr val="accent1"/>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C5259EE6-18EE-4965-9308-0989477EE196}"/>
                </a:ext>
              </a:extLst>
            </p:cNvPr>
            <p:cNvGrpSpPr/>
            <p:nvPr/>
          </p:nvGrpSpPr>
          <p:grpSpPr>
            <a:xfrm>
              <a:off x="5853601" y="1470675"/>
              <a:ext cx="493082" cy="482330"/>
              <a:chOff x="478459" y="1784348"/>
              <a:chExt cx="766253" cy="781051"/>
            </a:xfrm>
            <a:solidFill>
              <a:schemeClr val="accent1"/>
            </a:solidFill>
          </p:grpSpPr>
          <p:sp>
            <p:nvSpPr>
              <p:cNvPr id="28" name="Freeform 5">
                <a:extLst>
                  <a:ext uri="{FF2B5EF4-FFF2-40B4-BE49-F238E27FC236}">
                    <a16:creationId xmlns:a16="http://schemas.microsoft.com/office/drawing/2014/main" id="{555A8E55-8F18-44A5-AF17-AA81D8A4EF39}"/>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6">
                <a:extLst>
                  <a:ext uri="{FF2B5EF4-FFF2-40B4-BE49-F238E27FC236}">
                    <a16:creationId xmlns:a16="http://schemas.microsoft.com/office/drawing/2014/main" id="{FD4E7B97-0E4F-4D6E-B732-34D337AFCEF5}"/>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Slide Number Placeholder 2">
            <a:extLst>
              <a:ext uri="{FF2B5EF4-FFF2-40B4-BE49-F238E27FC236}">
                <a16:creationId xmlns:a16="http://schemas.microsoft.com/office/drawing/2014/main" id="{6EE207D6-ACEE-F79C-1DE6-BC9DDE79946F}"/>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47</a:t>
            </a:fld>
            <a:r>
              <a:rPr lang="en-GB"/>
              <a:t>  </a:t>
            </a:r>
          </a:p>
        </p:txBody>
      </p:sp>
    </p:spTree>
    <p:extLst>
      <p:ext uri="{BB962C8B-B14F-4D97-AF65-F5344CB8AC3E}">
        <p14:creationId xmlns:p14="http://schemas.microsoft.com/office/powerpoint/2010/main" val="1529825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566EF1F5-4F29-435B-9CB5-85DB55925BB5}"/>
              </a:ext>
            </a:extLst>
          </p:cNvPr>
          <p:cNvSpPr txBox="1">
            <a:spLocks/>
          </p:cNvSpPr>
          <p:nvPr/>
        </p:nvSpPr>
        <p:spPr>
          <a:xfrm>
            <a:off x="449999" y="397170"/>
            <a:ext cx="11383116" cy="1446144"/>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sz="3200">
                <a:effectLst/>
                <a:ea typeface="Calibri" panose="020F0502020204030204" pitchFamily="34" charset="0"/>
              </a:rPr>
              <a:t>Hard to recognise the ‘gateway interview’ as a discreet part of the process</a:t>
            </a:r>
            <a:endParaRPr lang="en-GB" sz="3100"/>
          </a:p>
        </p:txBody>
      </p:sp>
      <p:sp>
        <p:nvSpPr>
          <p:cNvPr id="13" name="Rectangle 12">
            <a:extLst>
              <a:ext uri="{FF2B5EF4-FFF2-40B4-BE49-F238E27FC236}">
                <a16:creationId xmlns:a16="http://schemas.microsoft.com/office/drawing/2014/main" id="{066D7EBB-3068-4496-A2F0-5EF53A6846CB}"/>
              </a:ext>
            </a:extLst>
          </p:cNvPr>
          <p:cNvSpPr/>
          <p:nvPr/>
        </p:nvSpPr>
        <p:spPr>
          <a:xfrm>
            <a:off x="849269" y="8177591"/>
            <a:ext cx="3973285" cy="39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7C8CF56-20AD-47CB-B8C4-FDD4760730F4}"/>
              </a:ext>
            </a:extLst>
          </p:cNvPr>
          <p:cNvSpPr txBox="1"/>
          <p:nvPr/>
        </p:nvSpPr>
        <p:spPr>
          <a:xfrm>
            <a:off x="349198" y="8366227"/>
            <a:ext cx="6097712" cy="215444"/>
          </a:xfrm>
          <a:prstGeom prst="rect">
            <a:avLst/>
          </a:prstGeom>
          <a:noFill/>
        </p:spPr>
        <p:txBody>
          <a:bodyPr wrap="square">
            <a:spAutoFit/>
          </a:bodyPr>
          <a:lstStyle/>
          <a:p>
            <a:r>
              <a:rPr lang="en-US" sz="800"/>
              <a:t>© </a:t>
            </a:r>
            <a:r>
              <a:rPr lang="en-GB" sz="800"/>
              <a:t> Ipsos | GSE survey | April 2022| Version 1 | Internal/Client Use Only</a:t>
            </a:r>
          </a:p>
        </p:txBody>
      </p:sp>
      <p:sp>
        <p:nvSpPr>
          <p:cNvPr id="20" name="Rectangle: Diagonal Corners Rounded 19">
            <a:extLst>
              <a:ext uri="{FF2B5EF4-FFF2-40B4-BE49-F238E27FC236}">
                <a16:creationId xmlns:a16="http://schemas.microsoft.com/office/drawing/2014/main" id="{4F986F75-8DC7-48C0-9C4D-0BBFE641F91A}"/>
              </a:ext>
            </a:extLst>
          </p:cNvPr>
          <p:cNvSpPr/>
          <p:nvPr/>
        </p:nvSpPr>
        <p:spPr>
          <a:xfrm>
            <a:off x="860807" y="2172499"/>
            <a:ext cx="4979161" cy="1140340"/>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ea typeface="+mn-lt"/>
                <a:cs typeface="+mn-lt"/>
              </a:rPr>
              <a:t>Some claimants were unsure if they’d had a gateway interview</a:t>
            </a:r>
            <a:endParaRPr lang="en-GB">
              <a:solidFill>
                <a:srgbClr val="000000"/>
              </a:solidFill>
            </a:endParaRPr>
          </a:p>
          <a:p>
            <a:endParaRPr lang="en-GB">
              <a:solidFill>
                <a:srgbClr val="000000"/>
              </a:solidFill>
              <a:cs typeface="Arial"/>
            </a:endParaRPr>
          </a:p>
        </p:txBody>
      </p:sp>
      <p:sp>
        <p:nvSpPr>
          <p:cNvPr id="21" name="Rectangle: Diagonal Corners Rounded 20">
            <a:extLst>
              <a:ext uri="{FF2B5EF4-FFF2-40B4-BE49-F238E27FC236}">
                <a16:creationId xmlns:a16="http://schemas.microsoft.com/office/drawing/2014/main" id="{C455BEE3-B0B9-43A3-9B2E-A7F3A6AAFE8F}"/>
              </a:ext>
            </a:extLst>
          </p:cNvPr>
          <p:cNvSpPr/>
          <p:nvPr/>
        </p:nvSpPr>
        <p:spPr>
          <a:xfrm>
            <a:off x="860807" y="3374475"/>
            <a:ext cx="4979161" cy="1445268"/>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ea typeface="+mn-lt"/>
                <a:cs typeface="+mn-lt"/>
              </a:rPr>
              <a:t>Some understood they’d been assessed as they showed documentation to evidence the business, but did not see it as a ‘key’ part of the claiming process</a:t>
            </a:r>
          </a:p>
          <a:p>
            <a:endParaRPr lang="en-GB">
              <a:solidFill>
                <a:srgbClr val="000000"/>
              </a:solidFill>
              <a:cs typeface="Arial"/>
            </a:endParaRPr>
          </a:p>
        </p:txBody>
      </p:sp>
      <p:sp>
        <p:nvSpPr>
          <p:cNvPr id="22" name="Rectangle: Diagonal Corners Rounded 21">
            <a:extLst>
              <a:ext uri="{FF2B5EF4-FFF2-40B4-BE49-F238E27FC236}">
                <a16:creationId xmlns:a16="http://schemas.microsoft.com/office/drawing/2014/main" id="{C695547A-039F-438D-87B6-06D62AB1E3C4}"/>
              </a:ext>
            </a:extLst>
          </p:cNvPr>
          <p:cNvSpPr/>
          <p:nvPr/>
        </p:nvSpPr>
        <p:spPr>
          <a:xfrm>
            <a:off x="860807" y="4880864"/>
            <a:ext cx="4979161" cy="1445268"/>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ea typeface="+mn-lt"/>
                <a:cs typeface="+mn-lt"/>
              </a:rPr>
              <a:t>Low level of understanding meant some claimants felt they were being assessed personally, with some reporting they were made to feel uncomfortable</a:t>
            </a:r>
            <a:endParaRPr lang="en-GB" sz="2000">
              <a:solidFill>
                <a:srgbClr val="000000"/>
              </a:solidFill>
              <a:cs typeface="Arial"/>
            </a:endParaRPr>
          </a:p>
          <a:p>
            <a:endParaRPr lang="en-GB">
              <a:solidFill>
                <a:srgbClr val="000000"/>
              </a:solidFill>
              <a:cs typeface="Arial"/>
            </a:endParaRPr>
          </a:p>
        </p:txBody>
      </p:sp>
      <p:sp>
        <p:nvSpPr>
          <p:cNvPr id="23" name="Rectangle: Diagonal Corners Rounded 22">
            <a:extLst>
              <a:ext uri="{FF2B5EF4-FFF2-40B4-BE49-F238E27FC236}">
                <a16:creationId xmlns:a16="http://schemas.microsoft.com/office/drawing/2014/main" id="{08DD9D84-DC06-4F1C-97DF-3FAE2A9B052D}"/>
              </a:ext>
            </a:extLst>
          </p:cNvPr>
          <p:cNvSpPr/>
          <p:nvPr/>
        </p:nvSpPr>
        <p:spPr>
          <a:xfrm>
            <a:off x="6030215" y="2172498"/>
            <a:ext cx="4979161" cy="1159395"/>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rPr>
              <a:t>Some claimants remember being told they were deemed gainfully self-employed (GSE)</a:t>
            </a:r>
          </a:p>
          <a:p>
            <a:endParaRPr lang="en-GB">
              <a:solidFill>
                <a:srgbClr val="000000"/>
              </a:solidFill>
              <a:cs typeface="Arial"/>
            </a:endParaRPr>
          </a:p>
        </p:txBody>
      </p:sp>
      <p:sp>
        <p:nvSpPr>
          <p:cNvPr id="25" name="Rectangle: Diagonal Corners Rounded 24">
            <a:extLst>
              <a:ext uri="{FF2B5EF4-FFF2-40B4-BE49-F238E27FC236}">
                <a16:creationId xmlns:a16="http://schemas.microsoft.com/office/drawing/2014/main" id="{7C766DA5-6694-4024-A9D7-2CAF9BDEA9CD}"/>
              </a:ext>
            </a:extLst>
          </p:cNvPr>
          <p:cNvSpPr/>
          <p:nvPr/>
        </p:nvSpPr>
        <p:spPr>
          <a:xfrm>
            <a:off x="6030215" y="3393530"/>
            <a:ext cx="4979161" cy="1445268"/>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ea typeface="+mn-lt"/>
                <a:cs typeface="+mn-lt"/>
              </a:rPr>
              <a:t>Others weren’t sure what GSE meant but, for example, remember being told their business is viable</a:t>
            </a:r>
          </a:p>
          <a:p>
            <a:endParaRPr lang="en-GB">
              <a:solidFill>
                <a:srgbClr val="000000"/>
              </a:solidFill>
              <a:cs typeface="Arial"/>
            </a:endParaRPr>
          </a:p>
        </p:txBody>
      </p:sp>
      <p:sp>
        <p:nvSpPr>
          <p:cNvPr id="26" name="Rectangle: Diagonal Corners Rounded 25">
            <a:extLst>
              <a:ext uri="{FF2B5EF4-FFF2-40B4-BE49-F238E27FC236}">
                <a16:creationId xmlns:a16="http://schemas.microsoft.com/office/drawing/2014/main" id="{773FBC10-A265-497D-8510-5CE766398199}"/>
              </a:ext>
            </a:extLst>
          </p:cNvPr>
          <p:cNvSpPr/>
          <p:nvPr/>
        </p:nvSpPr>
        <p:spPr>
          <a:xfrm>
            <a:off x="6030215" y="4899919"/>
            <a:ext cx="4979161" cy="1445268"/>
          </a:xfrm>
          <a:prstGeom prst="round2DiagRect">
            <a:avLst>
              <a:gd name="adj1" fmla="val 0"/>
              <a:gd name="adj2" fmla="val 16670"/>
            </a:avLst>
          </a:prstGeom>
          <a:solidFill>
            <a:srgbClr val="E8E8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GB" sz="2000">
                <a:solidFill>
                  <a:srgbClr val="000000"/>
                </a:solidFill>
                <a:ea typeface="+mn-lt"/>
                <a:cs typeface="+mn-lt"/>
              </a:rPr>
              <a:t>Those aware that they were deemed GSE felt more positive about the experience and their SE activity overall</a:t>
            </a:r>
            <a:endParaRPr lang="en-GB" sz="2000">
              <a:solidFill>
                <a:srgbClr val="000000"/>
              </a:solidFill>
              <a:cs typeface="Arial"/>
            </a:endParaRPr>
          </a:p>
          <a:p>
            <a:endParaRPr lang="en-GB">
              <a:solidFill>
                <a:srgbClr val="000000"/>
              </a:solidFill>
              <a:cs typeface="Arial"/>
            </a:endParaRPr>
          </a:p>
        </p:txBody>
      </p:sp>
      <p:sp>
        <p:nvSpPr>
          <p:cNvPr id="4" name="TextBox 3">
            <a:extLst>
              <a:ext uri="{FF2B5EF4-FFF2-40B4-BE49-F238E27FC236}">
                <a16:creationId xmlns:a16="http://schemas.microsoft.com/office/drawing/2014/main" id="{2AB5BB52-3128-4683-A397-26F166FE010F}"/>
              </a:ext>
            </a:extLst>
          </p:cNvPr>
          <p:cNvSpPr txBox="1"/>
          <p:nvPr/>
        </p:nvSpPr>
        <p:spPr>
          <a:xfrm>
            <a:off x="1622032" y="1495905"/>
            <a:ext cx="3535184" cy="615553"/>
          </a:xfrm>
          <a:prstGeom prst="rect">
            <a:avLst/>
          </a:prstGeom>
          <a:noFill/>
        </p:spPr>
        <p:txBody>
          <a:bodyPr wrap="square" lIns="0" tIns="0" rIns="0" bIns="0" rtlCol="0">
            <a:spAutoFit/>
          </a:bodyPr>
          <a:lstStyle/>
          <a:p>
            <a:pPr algn="l">
              <a:spcBef>
                <a:spcPts val="400"/>
              </a:spcBef>
              <a:spcAft>
                <a:spcPts val="400"/>
              </a:spcAft>
            </a:pPr>
            <a:r>
              <a:rPr lang="en-GB" sz="2000" b="1">
                <a:solidFill>
                  <a:schemeClr val="tx2"/>
                </a:solidFill>
              </a:rPr>
              <a:t>Low awareness of terminology and process </a:t>
            </a:r>
          </a:p>
        </p:txBody>
      </p:sp>
      <p:sp>
        <p:nvSpPr>
          <p:cNvPr id="27" name="TextBox 26">
            <a:extLst>
              <a:ext uri="{FF2B5EF4-FFF2-40B4-BE49-F238E27FC236}">
                <a16:creationId xmlns:a16="http://schemas.microsoft.com/office/drawing/2014/main" id="{408110BB-E4E6-4748-8868-9B438B8D55F7}"/>
              </a:ext>
            </a:extLst>
          </p:cNvPr>
          <p:cNvSpPr txBox="1"/>
          <p:nvPr/>
        </p:nvSpPr>
        <p:spPr>
          <a:xfrm>
            <a:off x="7016992" y="1477358"/>
            <a:ext cx="3090176" cy="615553"/>
          </a:xfrm>
          <a:prstGeom prst="rect">
            <a:avLst/>
          </a:prstGeom>
          <a:noFill/>
        </p:spPr>
        <p:txBody>
          <a:bodyPr wrap="square" lIns="0" tIns="0" rIns="0" bIns="0" rtlCol="0">
            <a:spAutoFit/>
          </a:bodyPr>
          <a:lstStyle/>
          <a:p>
            <a:pPr algn="l">
              <a:spcBef>
                <a:spcPts val="400"/>
              </a:spcBef>
              <a:spcAft>
                <a:spcPts val="400"/>
              </a:spcAft>
            </a:pPr>
            <a:r>
              <a:rPr lang="en-GB" sz="2000" b="1">
                <a:solidFill>
                  <a:schemeClr val="tx2"/>
                </a:solidFill>
              </a:rPr>
              <a:t>Knowledge of the outcome varied</a:t>
            </a:r>
          </a:p>
        </p:txBody>
      </p:sp>
      <p:grpSp>
        <p:nvGrpSpPr>
          <p:cNvPr id="39" name="Group 38">
            <a:extLst>
              <a:ext uri="{FF2B5EF4-FFF2-40B4-BE49-F238E27FC236}">
                <a16:creationId xmlns:a16="http://schemas.microsoft.com/office/drawing/2014/main" id="{4E6342BE-AE62-43CA-9639-EDE39B70305D}"/>
              </a:ext>
            </a:extLst>
          </p:cNvPr>
          <p:cNvGrpSpPr/>
          <p:nvPr/>
        </p:nvGrpSpPr>
        <p:grpSpPr>
          <a:xfrm>
            <a:off x="933640" y="1477197"/>
            <a:ext cx="547688" cy="579437"/>
            <a:chOff x="4351338" y="5881688"/>
            <a:chExt cx="547688" cy="579437"/>
          </a:xfrm>
          <a:solidFill>
            <a:schemeClr val="tx2"/>
          </a:solidFill>
        </p:grpSpPr>
        <p:sp>
          <p:nvSpPr>
            <p:cNvPr id="40" name="Freeform 82">
              <a:extLst>
                <a:ext uri="{FF2B5EF4-FFF2-40B4-BE49-F238E27FC236}">
                  <a16:creationId xmlns:a16="http://schemas.microsoft.com/office/drawing/2014/main" id="{9820B52F-C9A4-4508-A700-C6591D930E1D}"/>
                </a:ext>
              </a:extLst>
            </p:cNvPr>
            <p:cNvSpPr>
              <a:spLocks/>
            </p:cNvSpPr>
            <p:nvPr/>
          </p:nvSpPr>
          <p:spPr bwMode="auto">
            <a:xfrm>
              <a:off x="4351338" y="5881688"/>
              <a:ext cx="547688" cy="579437"/>
            </a:xfrm>
            <a:custGeom>
              <a:avLst/>
              <a:gdLst>
                <a:gd name="T0" fmla="*/ 270 w 345"/>
                <a:gd name="T1" fmla="*/ 21 h 365"/>
                <a:gd name="T2" fmla="*/ 205 w 345"/>
                <a:gd name="T3" fmla="*/ 2 h 365"/>
                <a:gd name="T4" fmla="*/ 156 w 345"/>
                <a:gd name="T5" fmla="*/ 3 h 365"/>
                <a:gd name="T6" fmla="*/ 105 w 345"/>
                <a:gd name="T7" fmla="*/ 18 h 365"/>
                <a:gd name="T8" fmla="*/ 63 w 345"/>
                <a:gd name="T9" fmla="*/ 44 h 365"/>
                <a:gd name="T10" fmla="*/ 41 w 345"/>
                <a:gd name="T11" fmla="*/ 88 h 365"/>
                <a:gd name="T12" fmla="*/ 43 w 345"/>
                <a:gd name="T13" fmla="*/ 139 h 365"/>
                <a:gd name="T14" fmla="*/ 3 w 345"/>
                <a:gd name="T15" fmla="*/ 208 h 365"/>
                <a:gd name="T16" fmla="*/ 0 w 345"/>
                <a:gd name="T17" fmla="*/ 216 h 365"/>
                <a:gd name="T18" fmla="*/ 5 w 345"/>
                <a:gd name="T19" fmla="*/ 231 h 365"/>
                <a:gd name="T20" fmla="*/ 37 w 345"/>
                <a:gd name="T21" fmla="*/ 241 h 365"/>
                <a:gd name="T22" fmla="*/ 44 w 345"/>
                <a:gd name="T23" fmla="*/ 266 h 365"/>
                <a:gd name="T24" fmla="*/ 40 w 345"/>
                <a:gd name="T25" fmla="*/ 304 h 365"/>
                <a:gd name="T26" fmla="*/ 45 w 345"/>
                <a:gd name="T27" fmla="*/ 332 h 365"/>
                <a:gd name="T28" fmla="*/ 53 w 345"/>
                <a:gd name="T29" fmla="*/ 337 h 365"/>
                <a:gd name="T30" fmla="*/ 69 w 345"/>
                <a:gd name="T31" fmla="*/ 342 h 365"/>
                <a:gd name="T32" fmla="*/ 130 w 345"/>
                <a:gd name="T33" fmla="*/ 336 h 365"/>
                <a:gd name="T34" fmla="*/ 156 w 345"/>
                <a:gd name="T35" fmla="*/ 365 h 365"/>
                <a:gd name="T36" fmla="*/ 145 w 345"/>
                <a:gd name="T37" fmla="*/ 321 h 365"/>
                <a:gd name="T38" fmla="*/ 133 w 345"/>
                <a:gd name="T39" fmla="*/ 316 h 365"/>
                <a:gd name="T40" fmla="*/ 79 w 345"/>
                <a:gd name="T41" fmla="*/ 323 h 365"/>
                <a:gd name="T42" fmla="*/ 62 w 345"/>
                <a:gd name="T43" fmla="*/ 320 h 365"/>
                <a:gd name="T44" fmla="*/ 62 w 345"/>
                <a:gd name="T45" fmla="*/ 301 h 365"/>
                <a:gd name="T46" fmla="*/ 63 w 345"/>
                <a:gd name="T47" fmla="*/ 292 h 365"/>
                <a:gd name="T48" fmla="*/ 86 w 345"/>
                <a:gd name="T49" fmla="*/ 278 h 365"/>
                <a:gd name="T50" fmla="*/ 95 w 345"/>
                <a:gd name="T51" fmla="*/ 270 h 365"/>
                <a:gd name="T52" fmla="*/ 94 w 345"/>
                <a:gd name="T53" fmla="*/ 260 h 365"/>
                <a:gd name="T54" fmla="*/ 63 w 345"/>
                <a:gd name="T55" fmla="*/ 256 h 365"/>
                <a:gd name="T56" fmla="*/ 53 w 345"/>
                <a:gd name="T57" fmla="*/ 228 h 365"/>
                <a:gd name="T58" fmla="*/ 24 w 345"/>
                <a:gd name="T59" fmla="*/ 218 h 365"/>
                <a:gd name="T60" fmla="*/ 56 w 345"/>
                <a:gd name="T61" fmla="*/ 177 h 365"/>
                <a:gd name="T62" fmla="*/ 60 w 345"/>
                <a:gd name="T63" fmla="*/ 165 h 365"/>
                <a:gd name="T64" fmla="*/ 63 w 345"/>
                <a:gd name="T65" fmla="*/ 136 h 365"/>
                <a:gd name="T66" fmla="*/ 60 w 345"/>
                <a:gd name="T67" fmla="*/ 104 h 365"/>
                <a:gd name="T68" fmla="*/ 78 w 345"/>
                <a:gd name="T69" fmla="*/ 59 h 365"/>
                <a:gd name="T70" fmla="*/ 114 w 345"/>
                <a:gd name="T71" fmla="*/ 37 h 365"/>
                <a:gd name="T72" fmla="*/ 183 w 345"/>
                <a:gd name="T73" fmla="*/ 21 h 365"/>
                <a:gd name="T74" fmla="*/ 250 w 345"/>
                <a:gd name="T75" fmla="*/ 34 h 365"/>
                <a:gd name="T76" fmla="*/ 291 w 345"/>
                <a:gd name="T77" fmla="*/ 60 h 365"/>
                <a:gd name="T78" fmla="*/ 321 w 345"/>
                <a:gd name="T79" fmla="*/ 113 h 365"/>
                <a:gd name="T80" fmla="*/ 323 w 345"/>
                <a:gd name="T81" fmla="*/ 162 h 365"/>
                <a:gd name="T82" fmla="*/ 305 w 345"/>
                <a:gd name="T83" fmla="*/ 212 h 365"/>
                <a:gd name="T84" fmla="*/ 282 w 345"/>
                <a:gd name="T85" fmla="*/ 262 h 365"/>
                <a:gd name="T86" fmla="*/ 273 w 345"/>
                <a:gd name="T87" fmla="*/ 291 h 365"/>
                <a:gd name="T88" fmla="*/ 279 w 345"/>
                <a:gd name="T89" fmla="*/ 365 h 365"/>
                <a:gd name="T90" fmla="*/ 294 w 345"/>
                <a:gd name="T91" fmla="*/ 313 h 365"/>
                <a:gd name="T92" fmla="*/ 302 w 345"/>
                <a:gd name="T93" fmla="*/ 264 h 365"/>
                <a:gd name="T94" fmla="*/ 321 w 345"/>
                <a:gd name="T95" fmla="*/ 224 h 365"/>
                <a:gd name="T96" fmla="*/ 332 w 345"/>
                <a:gd name="T97" fmla="*/ 203 h 365"/>
                <a:gd name="T98" fmla="*/ 345 w 345"/>
                <a:gd name="T99" fmla="*/ 139 h 365"/>
                <a:gd name="T100" fmla="*/ 329 w 345"/>
                <a:gd name="T101" fmla="*/ 76 h 365"/>
                <a:gd name="T102" fmla="*/ 288 w 345"/>
                <a:gd name="T103" fmla="*/ 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5" h="365">
                  <a:moveTo>
                    <a:pt x="288" y="31"/>
                  </a:moveTo>
                  <a:lnTo>
                    <a:pt x="288" y="31"/>
                  </a:lnTo>
                  <a:lnTo>
                    <a:pt x="279" y="26"/>
                  </a:lnTo>
                  <a:lnTo>
                    <a:pt x="270" y="21"/>
                  </a:lnTo>
                  <a:lnTo>
                    <a:pt x="259" y="16"/>
                  </a:lnTo>
                  <a:lnTo>
                    <a:pt x="243" y="10"/>
                  </a:lnTo>
                  <a:lnTo>
                    <a:pt x="225" y="6"/>
                  </a:lnTo>
                  <a:lnTo>
                    <a:pt x="205" y="2"/>
                  </a:lnTo>
                  <a:lnTo>
                    <a:pt x="183" y="0"/>
                  </a:lnTo>
                  <a:lnTo>
                    <a:pt x="183" y="0"/>
                  </a:lnTo>
                  <a:lnTo>
                    <a:pt x="170" y="2"/>
                  </a:lnTo>
                  <a:lnTo>
                    <a:pt x="156" y="3"/>
                  </a:lnTo>
                  <a:lnTo>
                    <a:pt x="143" y="5"/>
                  </a:lnTo>
                  <a:lnTo>
                    <a:pt x="132" y="8"/>
                  </a:lnTo>
                  <a:lnTo>
                    <a:pt x="118" y="12"/>
                  </a:lnTo>
                  <a:lnTo>
                    <a:pt x="105" y="18"/>
                  </a:lnTo>
                  <a:lnTo>
                    <a:pt x="81" y="29"/>
                  </a:lnTo>
                  <a:lnTo>
                    <a:pt x="81" y="29"/>
                  </a:lnTo>
                  <a:lnTo>
                    <a:pt x="72" y="37"/>
                  </a:lnTo>
                  <a:lnTo>
                    <a:pt x="63" y="44"/>
                  </a:lnTo>
                  <a:lnTo>
                    <a:pt x="56" y="56"/>
                  </a:lnTo>
                  <a:lnTo>
                    <a:pt x="47" y="70"/>
                  </a:lnTo>
                  <a:lnTo>
                    <a:pt x="44" y="79"/>
                  </a:lnTo>
                  <a:lnTo>
                    <a:pt x="41" y="88"/>
                  </a:lnTo>
                  <a:lnTo>
                    <a:pt x="40" y="99"/>
                  </a:lnTo>
                  <a:lnTo>
                    <a:pt x="40" y="111"/>
                  </a:lnTo>
                  <a:lnTo>
                    <a:pt x="41" y="124"/>
                  </a:lnTo>
                  <a:lnTo>
                    <a:pt x="43" y="139"/>
                  </a:lnTo>
                  <a:lnTo>
                    <a:pt x="43" y="139"/>
                  </a:lnTo>
                  <a:lnTo>
                    <a:pt x="43" y="153"/>
                  </a:lnTo>
                  <a:lnTo>
                    <a:pt x="40" y="164"/>
                  </a:lnTo>
                  <a:lnTo>
                    <a:pt x="3" y="208"/>
                  </a:lnTo>
                  <a:lnTo>
                    <a:pt x="3" y="208"/>
                  </a:lnTo>
                  <a:lnTo>
                    <a:pt x="2" y="210"/>
                  </a:lnTo>
                  <a:lnTo>
                    <a:pt x="2" y="210"/>
                  </a:lnTo>
                  <a:lnTo>
                    <a:pt x="0" y="216"/>
                  </a:lnTo>
                  <a:lnTo>
                    <a:pt x="0" y="222"/>
                  </a:lnTo>
                  <a:lnTo>
                    <a:pt x="3" y="229"/>
                  </a:lnTo>
                  <a:lnTo>
                    <a:pt x="3" y="229"/>
                  </a:lnTo>
                  <a:lnTo>
                    <a:pt x="5" y="231"/>
                  </a:lnTo>
                  <a:lnTo>
                    <a:pt x="9" y="234"/>
                  </a:lnTo>
                  <a:lnTo>
                    <a:pt x="13" y="237"/>
                  </a:lnTo>
                  <a:lnTo>
                    <a:pt x="19" y="238"/>
                  </a:lnTo>
                  <a:lnTo>
                    <a:pt x="37" y="241"/>
                  </a:lnTo>
                  <a:lnTo>
                    <a:pt x="37" y="241"/>
                  </a:lnTo>
                  <a:lnTo>
                    <a:pt x="41" y="253"/>
                  </a:lnTo>
                  <a:lnTo>
                    <a:pt x="44" y="266"/>
                  </a:lnTo>
                  <a:lnTo>
                    <a:pt x="44" y="266"/>
                  </a:lnTo>
                  <a:lnTo>
                    <a:pt x="44" y="283"/>
                  </a:lnTo>
                  <a:lnTo>
                    <a:pt x="43" y="295"/>
                  </a:lnTo>
                  <a:lnTo>
                    <a:pt x="43" y="295"/>
                  </a:lnTo>
                  <a:lnTo>
                    <a:pt x="40" y="304"/>
                  </a:lnTo>
                  <a:lnTo>
                    <a:pt x="40" y="316"/>
                  </a:lnTo>
                  <a:lnTo>
                    <a:pt x="41" y="321"/>
                  </a:lnTo>
                  <a:lnTo>
                    <a:pt x="43" y="327"/>
                  </a:lnTo>
                  <a:lnTo>
                    <a:pt x="45" y="332"/>
                  </a:lnTo>
                  <a:lnTo>
                    <a:pt x="50" y="336"/>
                  </a:lnTo>
                  <a:lnTo>
                    <a:pt x="50" y="336"/>
                  </a:lnTo>
                  <a:lnTo>
                    <a:pt x="53" y="337"/>
                  </a:lnTo>
                  <a:lnTo>
                    <a:pt x="53" y="337"/>
                  </a:lnTo>
                  <a:lnTo>
                    <a:pt x="53" y="337"/>
                  </a:lnTo>
                  <a:lnTo>
                    <a:pt x="53" y="337"/>
                  </a:lnTo>
                  <a:lnTo>
                    <a:pt x="62" y="340"/>
                  </a:lnTo>
                  <a:lnTo>
                    <a:pt x="69" y="342"/>
                  </a:lnTo>
                  <a:lnTo>
                    <a:pt x="79" y="343"/>
                  </a:lnTo>
                  <a:lnTo>
                    <a:pt x="79" y="343"/>
                  </a:lnTo>
                  <a:lnTo>
                    <a:pt x="102" y="342"/>
                  </a:lnTo>
                  <a:lnTo>
                    <a:pt x="130" y="336"/>
                  </a:lnTo>
                  <a:lnTo>
                    <a:pt x="130" y="336"/>
                  </a:lnTo>
                  <a:lnTo>
                    <a:pt x="132" y="348"/>
                  </a:lnTo>
                  <a:lnTo>
                    <a:pt x="135" y="365"/>
                  </a:lnTo>
                  <a:lnTo>
                    <a:pt x="156" y="365"/>
                  </a:lnTo>
                  <a:lnTo>
                    <a:pt x="156" y="365"/>
                  </a:lnTo>
                  <a:lnTo>
                    <a:pt x="152" y="345"/>
                  </a:lnTo>
                  <a:lnTo>
                    <a:pt x="149" y="330"/>
                  </a:lnTo>
                  <a:lnTo>
                    <a:pt x="145" y="321"/>
                  </a:lnTo>
                  <a:lnTo>
                    <a:pt x="142" y="317"/>
                  </a:lnTo>
                  <a:lnTo>
                    <a:pt x="142" y="317"/>
                  </a:lnTo>
                  <a:lnTo>
                    <a:pt x="137" y="316"/>
                  </a:lnTo>
                  <a:lnTo>
                    <a:pt x="133" y="316"/>
                  </a:lnTo>
                  <a:lnTo>
                    <a:pt x="133" y="316"/>
                  </a:lnTo>
                  <a:lnTo>
                    <a:pt x="102" y="320"/>
                  </a:lnTo>
                  <a:lnTo>
                    <a:pt x="79" y="323"/>
                  </a:lnTo>
                  <a:lnTo>
                    <a:pt x="79" y="323"/>
                  </a:lnTo>
                  <a:lnTo>
                    <a:pt x="67" y="321"/>
                  </a:lnTo>
                  <a:lnTo>
                    <a:pt x="63" y="320"/>
                  </a:lnTo>
                  <a:lnTo>
                    <a:pt x="63" y="320"/>
                  </a:lnTo>
                  <a:lnTo>
                    <a:pt x="62" y="320"/>
                  </a:lnTo>
                  <a:lnTo>
                    <a:pt x="62" y="320"/>
                  </a:lnTo>
                  <a:lnTo>
                    <a:pt x="60" y="316"/>
                  </a:lnTo>
                  <a:lnTo>
                    <a:pt x="60" y="310"/>
                  </a:lnTo>
                  <a:lnTo>
                    <a:pt x="62" y="301"/>
                  </a:lnTo>
                  <a:lnTo>
                    <a:pt x="62" y="301"/>
                  </a:lnTo>
                  <a:lnTo>
                    <a:pt x="62" y="299"/>
                  </a:lnTo>
                  <a:lnTo>
                    <a:pt x="62" y="299"/>
                  </a:lnTo>
                  <a:lnTo>
                    <a:pt x="63" y="292"/>
                  </a:lnTo>
                  <a:lnTo>
                    <a:pt x="64" y="276"/>
                  </a:lnTo>
                  <a:lnTo>
                    <a:pt x="86" y="278"/>
                  </a:lnTo>
                  <a:lnTo>
                    <a:pt x="86" y="278"/>
                  </a:lnTo>
                  <a:lnTo>
                    <a:pt x="86" y="278"/>
                  </a:lnTo>
                  <a:lnTo>
                    <a:pt x="86" y="278"/>
                  </a:lnTo>
                  <a:lnTo>
                    <a:pt x="89" y="276"/>
                  </a:lnTo>
                  <a:lnTo>
                    <a:pt x="94" y="275"/>
                  </a:lnTo>
                  <a:lnTo>
                    <a:pt x="95" y="270"/>
                  </a:lnTo>
                  <a:lnTo>
                    <a:pt x="97" y="267"/>
                  </a:lnTo>
                  <a:lnTo>
                    <a:pt x="97" y="267"/>
                  </a:lnTo>
                  <a:lnTo>
                    <a:pt x="95" y="263"/>
                  </a:lnTo>
                  <a:lnTo>
                    <a:pt x="94" y="260"/>
                  </a:lnTo>
                  <a:lnTo>
                    <a:pt x="89" y="257"/>
                  </a:lnTo>
                  <a:lnTo>
                    <a:pt x="86" y="257"/>
                  </a:lnTo>
                  <a:lnTo>
                    <a:pt x="63" y="256"/>
                  </a:lnTo>
                  <a:lnTo>
                    <a:pt x="63" y="256"/>
                  </a:lnTo>
                  <a:lnTo>
                    <a:pt x="60" y="247"/>
                  </a:lnTo>
                  <a:lnTo>
                    <a:pt x="57" y="238"/>
                  </a:lnTo>
                  <a:lnTo>
                    <a:pt x="53" y="228"/>
                  </a:lnTo>
                  <a:lnTo>
                    <a:pt x="53" y="228"/>
                  </a:lnTo>
                  <a:lnTo>
                    <a:pt x="50" y="225"/>
                  </a:lnTo>
                  <a:lnTo>
                    <a:pt x="45" y="222"/>
                  </a:lnTo>
                  <a:lnTo>
                    <a:pt x="24" y="218"/>
                  </a:lnTo>
                  <a:lnTo>
                    <a:pt x="24" y="218"/>
                  </a:lnTo>
                  <a:lnTo>
                    <a:pt x="22" y="218"/>
                  </a:lnTo>
                  <a:lnTo>
                    <a:pt x="22" y="218"/>
                  </a:lnTo>
                  <a:lnTo>
                    <a:pt x="21" y="218"/>
                  </a:lnTo>
                  <a:lnTo>
                    <a:pt x="56" y="177"/>
                  </a:lnTo>
                  <a:lnTo>
                    <a:pt x="56" y="177"/>
                  </a:lnTo>
                  <a:lnTo>
                    <a:pt x="57" y="175"/>
                  </a:lnTo>
                  <a:lnTo>
                    <a:pt x="57" y="175"/>
                  </a:lnTo>
                  <a:lnTo>
                    <a:pt x="60" y="165"/>
                  </a:lnTo>
                  <a:lnTo>
                    <a:pt x="63" y="155"/>
                  </a:lnTo>
                  <a:lnTo>
                    <a:pt x="63" y="137"/>
                  </a:lnTo>
                  <a:lnTo>
                    <a:pt x="63" y="137"/>
                  </a:lnTo>
                  <a:lnTo>
                    <a:pt x="63" y="136"/>
                  </a:lnTo>
                  <a:lnTo>
                    <a:pt x="63" y="136"/>
                  </a:lnTo>
                  <a:lnTo>
                    <a:pt x="62" y="124"/>
                  </a:lnTo>
                  <a:lnTo>
                    <a:pt x="60" y="113"/>
                  </a:lnTo>
                  <a:lnTo>
                    <a:pt x="60" y="104"/>
                  </a:lnTo>
                  <a:lnTo>
                    <a:pt x="62" y="95"/>
                  </a:lnTo>
                  <a:lnTo>
                    <a:pt x="66" y="79"/>
                  </a:lnTo>
                  <a:lnTo>
                    <a:pt x="72" y="67"/>
                  </a:lnTo>
                  <a:lnTo>
                    <a:pt x="78" y="59"/>
                  </a:lnTo>
                  <a:lnTo>
                    <a:pt x="83" y="53"/>
                  </a:lnTo>
                  <a:lnTo>
                    <a:pt x="91" y="47"/>
                  </a:lnTo>
                  <a:lnTo>
                    <a:pt x="91" y="47"/>
                  </a:lnTo>
                  <a:lnTo>
                    <a:pt x="114" y="37"/>
                  </a:lnTo>
                  <a:lnTo>
                    <a:pt x="136" y="28"/>
                  </a:lnTo>
                  <a:lnTo>
                    <a:pt x="159" y="24"/>
                  </a:lnTo>
                  <a:lnTo>
                    <a:pt x="183" y="21"/>
                  </a:lnTo>
                  <a:lnTo>
                    <a:pt x="183" y="21"/>
                  </a:lnTo>
                  <a:lnTo>
                    <a:pt x="203" y="22"/>
                  </a:lnTo>
                  <a:lnTo>
                    <a:pt x="221" y="25"/>
                  </a:lnTo>
                  <a:lnTo>
                    <a:pt x="237" y="29"/>
                  </a:lnTo>
                  <a:lnTo>
                    <a:pt x="250" y="34"/>
                  </a:lnTo>
                  <a:lnTo>
                    <a:pt x="269" y="44"/>
                  </a:lnTo>
                  <a:lnTo>
                    <a:pt x="276" y="48"/>
                  </a:lnTo>
                  <a:lnTo>
                    <a:pt x="276" y="48"/>
                  </a:lnTo>
                  <a:lnTo>
                    <a:pt x="291" y="60"/>
                  </a:lnTo>
                  <a:lnTo>
                    <a:pt x="302" y="72"/>
                  </a:lnTo>
                  <a:lnTo>
                    <a:pt x="311" y="85"/>
                  </a:lnTo>
                  <a:lnTo>
                    <a:pt x="317" y="98"/>
                  </a:lnTo>
                  <a:lnTo>
                    <a:pt x="321" y="113"/>
                  </a:lnTo>
                  <a:lnTo>
                    <a:pt x="324" y="126"/>
                  </a:lnTo>
                  <a:lnTo>
                    <a:pt x="324" y="137"/>
                  </a:lnTo>
                  <a:lnTo>
                    <a:pt x="324" y="151"/>
                  </a:lnTo>
                  <a:lnTo>
                    <a:pt x="323" y="162"/>
                  </a:lnTo>
                  <a:lnTo>
                    <a:pt x="320" y="174"/>
                  </a:lnTo>
                  <a:lnTo>
                    <a:pt x="314" y="191"/>
                  </a:lnTo>
                  <a:lnTo>
                    <a:pt x="308" y="206"/>
                  </a:lnTo>
                  <a:lnTo>
                    <a:pt x="305" y="212"/>
                  </a:lnTo>
                  <a:lnTo>
                    <a:pt x="305" y="212"/>
                  </a:lnTo>
                  <a:lnTo>
                    <a:pt x="298" y="224"/>
                  </a:lnTo>
                  <a:lnTo>
                    <a:pt x="291" y="237"/>
                  </a:lnTo>
                  <a:lnTo>
                    <a:pt x="282" y="262"/>
                  </a:lnTo>
                  <a:lnTo>
                    <a:pt x="276" y="280"/>
                  </a:lnTo>
                  <a:lnTo>
                    <a:pt x="273" y="289"/>
                  </a:lnTo>
                  <a:lnTo>
                    <a:pt x="273" y="289"/>
                  </a:lnTo>
                  <a:lnTo>
                    <a:pt x="273" y="291"/>
                  </a:lnTo>
                  <a:lnTo>
                    <a:pt x="273" y="291"/>
                  </a:lnTo>
                  <a:lnTo>
                    <a:pt x="273" y="311"/>
                  </a:lnTo>
                  <a:lnTo>
                    <a:pt x="275" y="332"/>
                  </a:lnTo>
                  <a:lnTo>
                    <a:pt x="279" y="365"/>
                  </a:lnTo>
                  <a:lnTo>
                    <a:pt x="300" y="365"/>
                  </a:lnTo>
                  <a:lnTo>
                    <a:pt x="300" y="365"/>
                  </a:lnTo>
                  <a:lnTo>
                    <a:pt x="295" y="333"/>
                  </a:lnTo>
                  <a:lnTo>
                    <a:pt x="294" y="313"/>
                  </a:lnTo>
                  <a:lnTo>
                    <a:pt x="294" y="292"/>
                  </a:lnTo>
                  <a:lnTo>
                    <a:pt x="294" y="292"/>
                  </a:lnTo>
                  <a:lnTo>
                    <a:pt x="297" y="282"/>
                  </a:lnTo>
                  <a:lnTo>
                    <a:pt x="302" y="264"/>
                  </a:lnTo>
                  <a:lnTo>
                    <a:pt x="311" y="244"/>
                  </a:lnTo>
                  <a:lnTo>
                    <a:pt x="316" y="234"/>
                  </a:lnTo>
                  <a:lnTo>
                    <a:pt x="321" y="224"/>
                  </a:lnTo>
                  <a:lnTo>
                    <a:pt x="321" y="224"/>
                  </a:lnTo>
                  <a:lnTo>
                    <a:pt x="323" y="222"/>
                  </a:lnTo>
                  <a:lnTo>
                    <a:pt x="323" y="222"/>
                  </a:lnTo>
                  <a:lnTo>
                    <a:pt x="326" y="218"/>
                  </a:lnTo>
                  <a:lnTo>
                    <a:pt x="332" y="203"/>
                  </a:lnTo>
                  <a:lnTo>
                    <a:pt x="339" y="181"/>
                  </a:lnTo>
                  <a:lnTo>
                    <a:pt x="342" y="168"/>
                  </a:lnTo>
                  <a:lnTo>
                    <a:pt x="343" y="155"/>
                  </a:lnTo>
                  <a:lnTo>
                    <a:pt x="345" y="139"/>
                  </a:lnTo>
                  <a:lnTo>
                    <a:pt x="343" y="124"/>
                  </a:lnTo>
                  <a:lnTo>
                    <a:pt x="342" y="108"/>
                  </a:lnTo>
                  <a:lnTo>
                    <a:pt x="336" y="92"/>
                  </a:lnTo>
                  <a:lnTo>
                    <a:pt x="329" y="76"/>
                  </a:lnTo>
                  <a:lnTo>
                    <a:pt x="319" y="60"/>
                  </a:lnTo>
                  <a:lnTo>
                    <a:pt x="305" y="45"/>
                  </a:lnTo>
                  <a:lnTo>
                    <a:pt x="288" y="31"/>
                  </a:lnTo>
                  <a:lnTo>
                    <a:pt x="28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3">
              <a:extLst>
                <a:ext uri="{FF2B5EF4-FFF2-40B4-BE49-F238E27FC236}">
                  <a16:creationId xmlns:a16="http://schemas.microsoft.com/office/drawing/2014/main" id="{481B55D1-73FF-44BA-874A-725B45091764}"/>
                </a:ext>
              </a:extLst>
            </p:cNvPr>
            <p:cNvSpPr>
              <a:spLocks noEditPoints="1"/>
            </p:cNvSpPr>
            <p:nvPr/>
          </p:nvSpPr>
          <p:spPr bwMode="auto">
            <a:xfrm>
              <a:off x="4629151" y="6137275"/>
              <a:ext cx="149225" cy="147637"/>
            </a:xfrm>
            <a:custGeom>
              <a:avLst/>
              <a:gdLst>
                <a:gd name="T0" fmla="*/ 87 w 94"/>
                <a:gd name="T1" fmla="*/ 73 h 93"/>
                <a:gd name="T2" fmla="*/ 84 w 94"/>
                <a:gd name="T3" fmla="*/ 49 h 93"/>
                <a:gd name="T4" fmla="*/ 84 w 94"/>
                <a:gd name="T5" fmla="*/ 41 h 93"/>
                <a:gd name="T6" fmla="*/ 87 w 94"/>
                <a:gd name="T7" fmla="*/ 19 h 93"/>
                <a:gd name="T8" fmla="*/ 76 w 94"/>
                <a:gd name="T9" fmla="*/ 23 h 93"/>
                <a:gd name="T10" fmla="*/ 75 w 94"/>
                <a:gd name="T11" fmla="*/ 7 h 93"/>
                <a:gd name="T12" fmla="*/ 52 w 94"/>
                <a:gd name="T13" fmla="*/ 10 h 93"/>
                <a:gd name="T14" fmla="*/ 47 w 94"/>
                <a:gd name="T15" fmla="*/ 10 h 93"/>
                <a:gd name="T16" fmla="*/ 43 w 94"/>
                <a:gd name="T17" fmla="*/ 10 h 93"/>
                <a:gd name="T18" fmla="*/ 19 w 94"/>
                <a:gd name="T19" fmla="*/ 7 h 93"/>
                <a:gd name="T20" fmla="*/ 24 w 94"/>
                <a:gd name="T21" fmla="*/ 17 h 93"/>
                <a:gd name="T22" fmla="*/ 8 w 94"/>
                <a:gd name="T23" fmla="*/ 19 h 93"/>
                <a:gd name="T24" fmla="*/ 11 w 94"/>
                <a:gd name="T25" fmla="*/ 42 h 93"/>
                <a:gd name="T26" fmla="*/ 11 w 94"/>
                <a:gd name="T27" fmla="*/ 51 h 93"/>
                <a:gd name="T28" fmla="*/ 9 w 94"/>
                <a:gd name="T29" fmla="*/ 74 h 93"/>
                <a:gd name="T30" fmla="*/ 19 w 94"/>
                <a:gd name="T31" fmla="*/ 70 h 93"/>
                <a:gd name="T32" fmla="*/ 21 w 94"/>
                <a:gd name="T33" fmla="*/ 86 h 93"/>
                <a:gd name="T34" fmla="*/ 44 w 94"/>
                <a:gd name="T35" fmla="*/ 83 h 93"/>
                <a:gd name="T36" fmla="*/ 47 w 94"/>
                <a:gd name="T37" fmla="*/ 83 h 93"/>
                <a:gd name="T38" fmla="*/ 52 w 94"/>
                <a:gd name="T39" fmla="*/ 83 h 93"/>
                <a:gd name="T40" fmla="*/ 75 w 94"/>
                <a:gd name="T41" fmla="*/ 84 h 93"/>
                <a:gd name="T42" fmla="*/ 71 w 94"/>
                <a:gd name="T43" fmla="*/ 74 h 93"/>
                <a:gd name="T44" fmla="*/ 76 w 94"/>
                <a:gd name="T45" fmla="*/ 68 h 93"/>
                <a:gd name="T46" fmla="*/ 63 w 94"/>
                <a:gd name="T47" fmla="*/ 52 h 93"/>
                <a:gd name="T48" fmla="*/ 57 w 94"/>
                <a:gd name="T49" fmla="*/ 60 h 93"/>
                <a:gd name="T50" fmla="*/ 47 w 94"/>
                <a:gd name="T51" fmla="*/ 63 h 93"/>
                <a:gd name="T52" fmla="*/ 41 w 94"/>
                <a:gd name="T53" fmla="*/ 61 h 93"/>
                <a:gd name="T54" fmla="*/ 37 w 94"/>
                <a:gd name="T55" fmla="*/ 58 h 93"/>
                <a:gd name="T56" fmla="*/ 33 w 94"/>
                <a:gd name="T57" fmla="*/ 52 h 93"/>
                <a:gd name="T58" fmla="*/ 33 w 94"/>
                <a:gd name="T59" fmla="*/ 41 h 93"/>
                <a:gd name="T60" fmla="*/ 35 w 94"/>
                <a:gd name="T61" fmla="*/ 36 h 93"/>
                <a:gd name="T62" fmla="*/ 43 w 94"/>
                <a:gd name="T63" fmla="*/ 30 h 93"/>
                <a:gd name="T64" fmla="*/ 47 w 94"/>
                <a:gd name="T65" fmla="*/ 30 h 93"/>
                <a:gd name="T66" fmla="*/ 53 w 94"/>
                <a:gd name="T67" fmla="*/ 30 h 93"/>
                <a:gd name="T68" fmla="*/ 63 w 94"/>
                <a:gd name="T69" fmla="*/ 39 h 93"/>
                <a:gd name="T70" fmla="*/ 63 w 94"/>
                <a:gd name="T7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3">
                  <a:moveTo>
                    <a:pt x="76" y="68"/>
                  </a:moveTo>
                  <a:lnTo>
                    <a:pt x="87" y="73"/>
                  </a:lnTo>
                  <a:lnTo>
                    <a:pt x="94" y="54"/>
                  </a:lnTo>
                  <a:lnTo>
                    <a:pt x="84" y="49"/>
                  </a:lnTo>
                  <a:lnTo>
                    <a:pt x="84" y="49"/>
                  </a:lnTo>
                  <a:lnTo>
                    <a:pt x="84" y="41"/>
                  </a:lnTo>
                  <a:lnTo>
                    <a:pt x="94" y="36"/>
                  </a:lnTo>
                  <a:lnTo>
                    <a:pt x="87" y="19"/>
                  </a:lnTo>
                  <a:lnTo>
                    <a:pt x="76" y="23"/>
                  </a:lnTo>
                  <a:lnTo>
                    <a:pt x="76" y="23"/>
                  </a:lnTo>
                  <a:lnTo>
                    <a:pt x="71" y="17"/>
                  </a:lnTo>
                  <a:lnTo>
                    <a:pt x="75" y="7"/>
                  </a:lnTo>
                  <a:lnTo>
                    <a:pt x="56" y="0"/>
                  </a:lnTo>
                  <a:lnTo>
                    <a:pt x="52" y="10"/>
                  </a:lnTo>
                  <a:lnTo>
                    <a:pt x="52" y="10"/>
                  </a:lnTo>
                  <a:lnTo>
                    <a:pt x="47" y="10"/>
                  </a:lnTo>
                  <a:lnTo>
                    <a:pt x="47" y="10"/>
                  </a:lnTo>
                  <a:lnTo>
                    <a:pt x="43" y="10"/>
                  </a:lnTo>
                  <a:lnTo>
                    <a:pt x="38" y="0"/>
                  </a:lnTo>
                  <a:lnTo>
                    <a:pt x="19" y="7"/>
                  </a:lnTo>
                  <a:lnTo>
                    <a:pt x="24" y="17"/>
                  </a:lnTo>
                  <a:lnTo>
                    <a:pt x="24" y="17"/>
                  </a:lnTo>
                  <a:lnTo>
                    <a:pt x="19" y="23"/>
                  </a:lnTo>
                  <a:lnTo>
                    <a:pt x="8" y="19"/>
                  </a:lnTo>
                  <a:lnTo>
                    <a:pt x="0" y="38"/>
                  </a:lnTo>
                  <a:lnTo>
                    <a:pt x="11" y="42"/>
                  </a:lnTo>
                  <a:lnTo>
                    <a:pt x="11" y="42"/>
                  </a:lnTo>
                  <a:lnTo>
                    <a:pt x="11" y="51"/>
                  </a:lnTo>
                  <a:lnTo>
                    <a:pt x="0" y="55"/>
                  </a:lnTo>
                  <a:lnTo>
                    <a:pt x="9" y="74"/>
                  </a:lnTo>
                  <a:lnTo>
                    <a:pt x="19" y="70"/>
                  </a:lnTo>
                  <a:lnTo>
                    <a:pt x="19" y="70"/>
                  </a:lnTo>
                  <a:lnTo>
                    <a:pt x="25" y="74"/>
                  </a:lnTo>
                  <a:lnTo>
                    <a:pt x="21" y="86"/>
                  </a:lnTo>
                  <a:lnTo>
                    <a:pt x="40" y="93"/>
                  </a:lnTo>
                  <a:lnTo>
                    <a:pt x="44" y="83"/>
                  </a:lnTo>
                  <a:lnTo>
                    <a:pt x="44" y="83"/>
                  </a:lnTo>
                  <a:lnTo>
                    <a:pt x="47" y="83"/>
                  </a:lnTo>
                  <a:lnTo>
                    <a:pt x="47" y="83"/>
                  </a:lnTo>
                  <a:lnTo>
                    <a:pt x="52" y="83"/>
                  </a:lnTo>
                  <a:lnTo>
                    <a:pt x="57" y="93"/>
                  </a:lnTo>
                  <a:lnTo>
                    <a:pt x="75" y="84"/>
                  </a:lnTo>
                  <a:lnTo>
                    <a:pt x="71" y="74"/>
                  </a:lnTo>
                  <a:lnTo>
                    <a:pt x="71" y="74"/>
                  </a:lnTo>
                  <a:lnTo>
                    <a:pt x="76" y="68"/>
                  </a:lnTo>
                  <a:lnTo>
                    <a:pt x="76" y="68"/>
                  </a:lnTo>
                  <a:close/>
                  <a:moveTo>
                    <a:pt x="63" y="52"/>
                  </a:moveTo>
                  <a:lnTo>
                    <a:pt x="63" y="52"/>
                  </a:lnTo>
                  <a:lnTo>
                    <a:pt x="60" y="57"/>
                  </a:lnTo>
                  <a:lnTo>
                    <a:pt x="57" y="60"/>
                  </a:lnTo>
                  <a:lnTo>
                    <a:pt x="53" y="61"/>
                  </a:lnTo>
                  <a:lnTo>
                    <a:pt x="47" y="63"/>
                  </a:lnTo>
                  <a:lnTo>
                    <a:pt x="47" y="63"/>
                  </a:lnTo>
                  <a:lnTo>
                    <a:pt x="41" y="61"/>
                  </a:lnTo>
                  <a:lnTo>
                    <a:pt x="41" y="61"/>
                  </a:lnTo>
                  <a:lnTo>
                    <a:pt x="37" y="58"/>
                  </a:lnTo>
                  <a:lnTo>
                    <a:pt x="33" y="52"/>
                  </a:lnTo>
                  <a:lnTo>
                    <a:pt x="33" y="52"/>
                  </a:lnTo>
                  <a:lnTo>
                    <a:pt x="31" y="47"/>
                  </a:lnTo>
                  <a:lnTo>
                    <a:pt x="33" y="41"/>
                  </a:lnTo>
                  <a:lnTo>
                    <a:pt x="33" y="41"/>
                  </a:lnTo>
                  <a:lnTo>
                    <a:pt x="35" y="36"/>
                  </a:lnTo>
                  <a:lnTo>
                    <a:pt x="38" y="32"/>
                  </a:lnTo>
                  <a:lnTo>
                    <a:pt x="43" y="30"/>
                  </a:lnTo>
                  <a:lnTo>
                    <a:pt x="47" y="30"/>
                  </a:lnTo>
                  <a:lnTo>
                    <a:pt x="47" y="30"/>
                  </a:lnTo>
                  <a:lnTo>
                    <a:pt x="53" y="30"/>
                  </a:lnTo>
                  <a:lnTo>
                    <a:pt x="53" y="30"/>
                  </a:lnTo>
                  <a:lnTo>
                    <a:pt x="59" y="35"/>
                  </a:lnTo>
                  <a:lnTo>
                    <a:pt x="63" y="39"/>
                  </a:lnTo>
                  <a:lnTo>
                    <a:pt x="63" y="45"/>
                  </a:lnTo>
                  <a:lnTo>
                    <a:pt x="63" y="52"/>
                  </a:lnTo>
                  <a:lnTo>
                    <a:pt x="6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84">
              <a:extLst>
                <a:ext uri="{FF2B5EF4-FFF2-40B4-BE49-F238E27FC236}">
                  <a16:creationId xmlns:a16="http://schemas.microsoft.com/office/drawing/2014/main" id="{B719625A-B2D1-4C4D-858F-1F2D98F0F33B}"/>
                </a:ext>
              </a:extLst>
            </p:cNvPr>
            <p:cNvSpPr>
              <a:spLocks noEditPoints="1"/>
            </p:cNvSpPr>
            <p:nvPr/>
          </p:nvSpPr>
          <p:spPr bwMode="auto">
            <a:xfrm>
              <a:off x="4538663" y="5951538"/>
              <a:ext cx="193675" cy="192087"/>
            </a:xfrm>
            <a:custGeom>
              <a:avLst/>
              <a:gdLst>
                <a:gd name="T0" fmla="*/ 122 w 122"/>
                <a:gd name="T1" fmla="*/ 51 h 121"/>
                <a:gd name="T2" fmla="*/ 109 w 122"/>
                <a:gd name="T3" fmla="*/ 51 h 121"/>
                <a:gd name="T4" fmla="*/ 101 w 122"/>
                <a:gd name="T5" fmla="*/ 35 h 121"/>
                <a:gd name="T6" fmla="*/ 97 w 122"/>
                <a:gd name="T7" fmla="*/ 10 h 121"/>
                <a:gd name="T8" fmla="*/ 87 w 122"/>
                <a:gd name="T9" fmla="*/ 20 h 121"/>
                <a:gd name="T10" fmla="*/ 71 w 122"/>
                <a:gd name="T11" fmla="*/ 15 h 121"/>
                <a:gd name="T12" fmla="*/ 50 w 122"/>
                <a:gd name="T13" fmla="*/ 0 h 121"/>
                <a:gd name="T14" fmla="*/ 50 w 122"/>
                <a:gd name="T15" fmla="*/ 15 h 121"/>
                <a:gd name="T16" fmla="*/ 36 w 122"/>
                <a:gd name="T17" fmla="*/ 20 h 121"/>
                <a:gd name="T18" fmla="*/ 11 w 122"/>
                <a:gd name="T19" fmla="*/ 25 h 121"/>
                <a:gd name="T20" fmla="*/ 21 w 122"/>
                <a:gd name="T21" fmla="*/ 35 h 121"/>
                <a:gd name="T22" fmla="*/ 14 w 122"/>
                <a:gd name="T23" fmla="*/ 51 h 121"/>
                <a:gd name="T24" fmla="*/ 0 w 122"/>
                <a:gd name="T25" fmla="*/ 72 h 121"/>
                <a:gd name="T26" fmla="*/ 14 w 122"/>
                <a:gd name="T27" fmla="*/ 72 h 121"/>
                <a:gd name="T28" fmla="*/ 21 w 122"/>
                <a:gd name="T29" fmla="*/ 86 h 121"/>
                <a:gd name="T30" fmla="*/ 25 w 122"/>
                <a:gd name="T31" fmla="*/ 111 h 121"/>
                <a:gd name="T32" fmla="*/ 36 w 122"/>
                <a:gd name="T33" fmla="*/ 101 h 121"/>
                <a:gd name="T34" fmla="*/ 50 w 122"/>
                <a:gd name="T35" fmla="*/ 108 h 121"/>
                <a:gd name="T36" fmla="*/ 71 w 122"/>
                <a:gd name="T37" fmla="*/ 121 h 121"/>
                <a:gd name="T38" fmla="*/ 71 w 122"/>
                <a:gd name="T39" fmla="*/ 108 h 121"/>
                <a:gd name="T40" fmla="*/ 87 w 122"/>
                <a:gd name="T41" fmla="*/ 101 h 121"/>
                <a:gd name="T42" fmla="*/ 111 w 122"/>
                <a:gd name="T43" fmla="*/ 96 h 121"/>
                <a:gd name="T44" fmla="*/ 101 w 122"/>
                <a:gd name="T45" fmla="*/ 86 h 121"/>
                <a:gd name="T46" fmla="*/ 109 w 122"/>
                <a:gd name="T47" fmla="*/ 72 h 121"/>
                <a:gd name="T48" fmla="*/ 60 w 122"/>
                <a:gd name="T49" fmla="*/ 88 h 121"/>
                <a:gd name="T50" fmla="*/ 56 w 122"/>
                <a:gd name="T51" fmla="*/ 88 h 121"/>
                <a:gd name="T52" fmla="*/ 46 w 122"/>
                <a:gd name="T53" fmla="*/ 83 h 121"/>
                <a:gd name="T54" fmla="*/ 38 w 122"/>
                <a:gd name="T55" fmla="*/ 76 h 121"/>
                <a:gd name="T56" fmla="*/ 34 w 122"/>
                <a:gd name="T57" fmla="*/ 66 h 121"/>
                <a:gd name="T58" fmla="*/ 33 w 122"/>
                <a:gd name="T59" fmla="*/ 61 h 121"/>
                <a:gd name="T60" fmla="*/ 36 w 122"/>
                <a:gd name="T61" fmla="*/ 50 h 121"/>
                <a:gd name="T62" fmla="*/ 41 w 122"/>
                <a:gd name="T63" fmla="*/ 41 h 121"/>
                <a:gd name="T64" fmla="*/ 50 w 122"/>
                <a:gd name="T65" fmla="*/ 35 h 121"/>
                <a:gd name="T66" fmla="*/ 60 w 122"/>
                <a:gd name="T67" fmla="*/ 34 h 121"/>
                <a:gd name="T68" fmla="*/ 66 w 122"/>
                <a:gd name="T69" fmla="*/ 34 h 121"/>
                <a:gd name="T70" fmla="*/ 76 w 122"/>
                <a:gd name="T71" fmla="*/ 38 h 121"/>
                <a:gd name="T72" fmla="*/ 84 w 122"/>
                <a:gd name="T73" fmla="*/ 45 h 121"/>
                <a:gd name="T74" fmla="*/ 88 w 122"/>
                <a:gd name="T75" fmla="*/ 55 h 121"/>
                <a:gd name="T76" fmla="*/ 88 w 122"/>
                <a:gd name="T77" fmla="*/ 61 h 121"/>
                <a:gd name="T78" fmla="*/ 87 w 122"/>
                <a:gd name="T79" fmla="*/ 72 h 121"/>
                <a:gd name="T80" fmla="*/ 81 w 122"/>
                <a:gd name="T81" fmla="*/ 80 h 121"/>
                <a:gd name="T82" fmla="*/ 72 w 122"/>
                <a:gd name="T83" fmla="*/ 86 h 121"/>
                <a:gd name="T84" fmla="*/ 60 w 122"/>
                <a:gd name="T85"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21">
                  <a:moveTo>
                    <a:pt x="122" y="72"/>
                  </a:moveTo>
                  <a:lnTo>
                    <a:pt x="122" y="51"/>
                  </a:lnTo>
                  <a:lnTo>
                    <a:pt x="109" y="51"/>
                  </a:lnTo>
                  <a:lnTo>
                    <a:pt x="109" y="51"/>
                  </a:lnTo>
                  <a:lnTo>
                    <a:pt x="106" y="42"/>
                  </a:lnTo>
                  <a:lnTo>
                    <a:pt x="101" y="35"/>
                  </a:lnTo>
                  <a:lnTo>
                    <a:pt x="111" y="25"/>
                  </a:lnTo>
                  <a:lnTo>
                    <a:pt x="97" y="10"/>
                  </a:lnTo>
                  <a:lnTo>
                    <a:pt x="87" y="20"/>
                  </a:lnTo>
                  <a:lnTo>
                    <a:pt x="87" y="20"/>
                  </a:lnTo>
                  <a:lnTo>
                    <a:pt x="79" y="16"/>
                  </a:lnTo>
                  <a:lnTo>
                    <a:pt x="71" y="15"/>
                  </a:lnTo>
                  <a:lnTo>
                    <a:pt x="71" y="0"/>
                  </a:lnTo>
                  <a:lnTo>
                    <a:pt x="50" y="0"/>
                  </a:lnTo>
                  <a:lnTo>
                    <a:pt x="50" y="15"/>
                  </a:lnTo>
                  <a:lnTo>
                    <a:pt x="50" y="15"/>
                  </a:lnTo>
                  <a:lnTo>
                    <a:pt x="43" y="16"/>
                  </a:lnTo>
                  <a:lnTo>
                    <a:pt x="36" y="20"/>
                  </a:lnTo>
                  <a:lnTo>
                    <a:pt x="25" y="10"/>
                  </a:lnTo>
                  <a:lnTo>
                    <a:pt x="11" y="25"/>
                  </a:lnTo>
                  <a:lnTo>
                    <a:pt x="21" y="35"/>
                  </a:lnTo>
                  <a:lnTo>
                    <a:pt x="21" y="35"/>
                  </a:lnTo>
                  <a:lnTo>
                    <a:pt x="17" y="42"/>
                  </a:lnTo>
                  <a:lnTo>
                    <a:pt x="14" y="51"/>
                  </a:lnTo>
                  <a:lnTo>
                    <a:pt x="0" y="51"/>
                  </a:lnTo>
                  <a:lnTo>
                    <a:pt x="0" y="72"/>
                  </a:lnTo>
                  <a:lnTo>
                    <a:pt x="14" y="72"/>
                  </a:lnTo>
                  <a:lnTo>
                    <a:pt x="14" y="72"/>
                  </a:lnTo>
                  <a:lnTo>
                    <a:pt x="17" y="79"/>
                  </a:lnTo>
                  <a:lnTo>
                    <a:pt x="21" y="86"/>
                  </a:lnTo>
                  <a:lnTo>
                    <a:pt x="11" y="96"/>
                  </a:lnTo>
                  <a:lnTo>
                    <a:pt x="25" y="111"/>
                  </a:lnTo>
                  <a:lnTo>
                    <a:pt x="36" y="101"/>
                  </a:lnTo>
                  <a:lnTo>
                    <a:pt x="36" y="101"/>
                  </a:lnTo>
                  <a:lnTo>
                    <a:pt x="43" y="105"/>
                  </a:lnTo>
                  <a:lnTo>
                    <a:pt x="50" y="108"/>
                  </a:lnTo>
                  <a:lnTo>
                    <a:pt x="50" y="121"/>
                  </a:lnTo>
                  <a:lnTo>
                    <a:pt x="71" y="121"/>
                  </a:lnTo>
                  <a:lnTo>
                    <a:pt x="71" y="108"/>
                  </a:lnTo>
                  <a:lnTo>
                    <a:pt x="71" y="108"/>
                  </a:lnTo>
                  <a:lnTo>
                    <a:pt x="79" y="105"/>
                  </a:lnTo>
                  <a:lnTo>
                    <a:pt x="87" y="101"/>
                  </a:lnTo>
                  <a:lnTo>
                    <a:pt x="97" y="111"/>
                  </a:lnTo>
                  <a:lnTo>
                    <a:pt x="111" y="96"/>
                  </a:lnTo>
                  <a:lnTo>
                    <a:pt x="101" y="86"/>
                  </a:lnTo>
                  <a:lnTo>
                    <a:pt x="101" y="86"/>
                  </a:lnTo>
                  <a:lnTo>
                    <a:pt x="106" y="79"/>
                  </a:lnTo>
                  <a:lnTo>
                    <a:pt x="109" y="72"/>
                  </a:lnTo>
                  <a:lnTo>
                    <a:pt x="122" y="72"/>
                  </a:lnTo>
                  <a:close/>
                  <a:moveTo>
                    <a:pt x="60" y="88"/>
                  </a:moveTo>
                  <a:lnTo>
                    <a:pt x="60" y="88"/>
                  </a:lnTo>
                  <a:lnTo>
                    <a:pt x="56" y="88"/>
                  </a:lnTo>
                  <a:lnTo>
                    <a:pt x="50" y="86"/>
                  </a:lnTo>
                  <a:lnTo>
                    <a:pt x="46" y="83"/>
                  </a:lnTo>
                  <a:lnTo>
                    <a:pt x="41" y="80"/>
                  </a:lnTo>
                  <a:lnTo>
                    <a:pt x="38" y="76"/>
                  </a:lnTo>
                  <a:lnTo>
                    <a:pt x="36" y="72"/>
                  </a:lnTo>
                  <a:lnTo>
                    <a:pt x="34" y="66"/>
                  </a:lnTo>
                  <a:lnTo>
                    <a:pt x="33" y="61"/>
                  </a:lnTo>
                  <a:lnTo>
                    <a:pt x="33" y="61"/>
                  </a:lnTo>
                  <a:lnTo>
                    <a:pt x="34" y="55"/>
                  </a:lnTo>
                  <a:lnTo>
                    <a:pt x="36" y="50"/>
                  </a:lnTo>
                  <a:lnTo>
                    <a:pt x="38" y="45"/>
                  </a:lnTo>
                  <a:lnTo>
                    <a:pt x="41" y="41"/>
                  </a:lnTo>
                  <a:lnTo>
                    <a:pt x="46" y="38"/>
                  </a:lnTo>
                  <a:lnTo>
                    <a:pt x="50" y="35"/>
                  </a:lnTo>
                  <a:lnTo>
                    <a:pt x="56" y="34"/>
                  </a:lnTo>
                  <a:lnTo>
                    <a:pt x="60" y="34"/>
                  </a:lnTo>
                  <a:lnTo>
                    <a:pt x="60" y="34"/>
                  </a:lnTo>
                  <a:lnTo>
                    <a:pt x="66" y="34"/>
                  </a:lnTo>
                  <a:lnTo>
                    <a:pt x="72" y="35"/>
                  </a:lnTo>
                  <a:lnTo>
                    <a:pt x="76" y="38"/>
                  </a:lnTo>
                  <a:lnTo>
                    <a:pt x="81" y="41"/>
                  </a:lnTo>
                  <a:lnTo>
                    <a:pt x="84" y="45"/>
                  </a:lnTo>
                  <a:lnTo>
                    <a:pt x="87" y="50"/>
                  </a:lnTo>
                  <a:lnTo>
                    <a:pt x="88" y="55"/>
                  </a:lnTo>
                  <a:lnTo>
                    <a:pt x="88" y="61"/>
                  </a:lnTo>
                  <a:lnTo>
                    <a:pt x="88" y="61"/>
                  </a:lnTo>
                  <a:lnTo>
                    <a:pt x="88" y="66"/>
                  </a:lnTo>
                  <a:lnTo>
                    <a:pt x="87" y="72"/>
                  </a:lnTo>
                  <a:lnTo>
                    <a:pt x="84" y="76"/>
                  </a:lnTo>
                  <a:lnTo>
                    <a:pt x="81" y="80"/>
                  </a:lnTo>
                  <a:lnTo>
                    <a:pt x="76" y="83"/>
                  </a:lnTo>
                  <a:lnTo>
                    <a:pt x="72" y="86"/>
                  </a:lnTo>
                  <a:lnTo>
                    <a:pt x="66" y="88"/>
                  </a:lnTo>
                  <a:lnTo>
                    <a:pt x="60" y="88"/>
                  </a:lnTo>
                  <a:lnTo>
                    <a:pt x="6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 name="Group 42">
            <a:extLst>
              <a:ext uri="{FF2B5EF4-FFF2-40B4-BE49-F238E27FC236}">
                <a16:creationId xmlns:a16="http://schemas.microsoft.com/office/drawing/2014/main" id="{1DC16213-7481-4E84-9375-2273F688877F}"/>
              </a:ext>
            </a:extLst>
          </p:cNvPr>
          <p:cNvGrpSpPr/>
          <p:nvPr/>
        </p:nvGrpSpPr>
        <p:grpSpPr>
          <a:xfrm>
            <a:off x="6015977" y="1496604"/>
            <a:ext cx="673101" cy="590550"/>
            <a:chOff x="736600" y="4864101"/>
            <a:chExt cx="673101" cy="590550"/>
          </a:xfrm>
          <a:solidFill>
            <a:schemeClr val="tx2"/>
          </a:solidFill>
        </p:grpSpPr>
        <p:sp>
          <p:nvSpPr>
            <p:cNvPr id="44" name="Freeform 57">
              <a:extLst>
                <a:ext uri="{FF2B5EF4-FFF2-40B4-BE49-F238E27FC236}">
                  <a16:creationId xmlns:a16="http://schemas.microsoft.com/office/drawing/2014/main" id="{93ACED3F-91DB-4520-B970-1F05163DB0D6}"/>
                </a:ext>
              </a:extLst>
            </p:cNvPr>
            <p:cNvSpPr>
              <a:spLocks noEditPoints="1"/>
            </p:cNvSpPr>
            <p:nvPr/>
          </p:nvSpPr>
          <p:spPr bwMode="auto">
            <a:xfrm>
              <a:off x="944563" y="4864101"/>
              <a:ext cx="465138" cy="271463"/>
            </a:xfrm>
            <a:custGeom>
              <a:avLst/>
              <a:gdLst>
                <a:gd name="T0" fmla="*/ 291 w 293"/>
                <a:gd name="T1" fmla="*/ 98 h 171"/>
                <a:gd name="T2" fmla="*/ 245 w 293"/>
                <a:gd name="T3" fmla="*/ 41 h 171"/>
                <a:gd name="T4" fmla="*/ 245 w 293"/>
                <a:gd name="T5" fmla="*/ 41 h 171"/>
                <a:gd name="T6" fmla="*/ 242 w 293"/>
                <a:gd name="T7" fmla="*/ 39 h 171"/>
                <a:gd name="T8" fmla="*/ 238 w 293"/>
                <a:gd name="T9" fmla="*/ 37 h 171"/>
                <a:gd name="T10" fmla="*/ 105 w 293"/>
                <a:gd name="T11" fmla="*/ 37 h 171"/>
                <a:gd name="T12" fmla="*/ 105 w 293"/>
                <a:gd name="T13" fmla="*/ 10 h 171"/>
                <a:gd name="T14" fmla="*/ 105 w 293"/>
                <a:gd name="T15" fmla="*/ 10 h 171"/>
                <a:gd name="T16" fmla="*/ 105 w 293"/>
                <a:gd name="T17" fmla="*/ 6 h 171"/>
                <a:gd name="T18" fmla="*/ 103 w 293"/>
                <a:gd name="T19" fmla="*/ 3 h 171"/>
                <a:gd name="T20" fmla="*/ 100 w 293"/>
                <a:gd name="T21" fmla="*/ 0 h 171"/>
                <a:gd name="T22" fmla="*/ 95 w 293"/>
                <a:gd name="T23" fmla="*/ 0 h 171"/>
                <a:gd name="T24" fmla="*/ 56 w 293"/>
                <a:gd name="T25" fmla="*/ 0 h 171"/>
                <a:gd name="T26" fmla="*/ 56 w 293"/>
                <a:gd name="T27" fmla="*/ 0 h 171"/>
                <a:gd name="T28" fmla="*/ 51 w 293"/>
                <a:gd name="T29" fmla="*/ 0 h 171"/>
                <a:gd name="T30" fmla="*/ 48 w 293"/>
                <a:gd name="T31" fmla="*/ 3 h 171"/>
                <a:gd name="T32" fmla="*/ 46 w 293"/>
                <a:gd name="T33" fmla="*/ 6 h 171"/>
                <a:gd name="T34" fmla="*/ 46 w 293"/>
                <a:gd name="T35" fmla="*/ 10 h 171"/>
                <a:gd name="T36" fmla="*/ 46 w 293"/>
                <a:gd name="T37" fmla="*/ 37 h 171"/>
                <a:gd name="T38" fmla="*/ 10 w 293"/>
                <a:gd name="T39" fmla="*/ 37 h 171"/>
                <a:gd name="T40" fmla="*/ 10 w 293"/>
                <a:gd name="T41" fmla="*/ 37 h 171"/>
                <a:gd name="T42" fmla="*/ 6 w 293"/>
                <a:gd name="T43" fmla="*/ 39 h 171"/>
                <a:gd name="T44" fmla="*/ 3 w 293"/>
                <a:gd name="T45" fmla="*/ 40 h 171"/>
                <a:gd name="T46" fmla="*/ 0 w 293"/>
                <a:gd name="T47" fmla="*/ 44 h 171"/>
                <a:gd name="T48" fmla="*/ 0 w 293"/>
                <a:gd name="T49" fmla="*/ 47 h 171"/>
                <a:gd name="T50" fmla="*/ 0 w 293"/>
                <a:gd name="T51" fmla="*/ 161 h 171"/>
                <a:gd name="T52" fmla="*/ 0 w 293"/>
                <a:gd name="T53" fmla="*/ 161 h 171"/>
                <a:gd name="T54" fmla="*/ 0 w 293"/>
                <a:gd name="T55" fmla="*/ 164 h 171"/>
                <a:gd name="T56" fmla="*/ 3 w 293"/>
                <a:gd name="T57" fmla="*/ 168 h 171"/>
                <a:gd name="T58" fmla="*/ 3 w 293"/>
                <a:gd name="T59" fmla="*/ 168 h 171"/>
                <a:gd name="T60" fmla="*/ 6 w 293"/>
                <a:gd name="T61" fmla="*/ 170 h 171"/>
                <a:gd name="T62" fmla="*/ 10 w 293"/>
                <a:gd name="T63" fmla="*/ 171 h 171"/>
                <a:gd name="T64" fmla="*/ 238 w 293"/>
                <a:gd name="T65" fmla="*/ 171 h 171"/>
                <a:gd name="T66" fmla="*/ 238 w 293"/>
                <a:gd name="T67" fmla="*/ 171 h 171"/>
                <a:gd name="T68" fmla="*/ 242 w 293"/>
                <a:gd name="T69" fmla="*/ 170 h 171"/>
                <a:gd name="T70" fmla="*/ 245 w 293"/>
                <a:gd name="T71" fmla="*/ 167 h 171"/>
                <a:gd name="T72" fmla="*/ 291 w 293"/>
                <a:gd name="T73" fmla="*/ 111 h 171"/>
                <a:gd name="T74" fmla="*/ 291 w 293"/>
                <a:gd name="T75" fmla="*/ 111 h 171"/>
                <a:gd name="T76" fmla="*/ 292 w 293"/>
                <a:gd name="T77" fmla="*/ 108 h 171"/>
                <a:gd name="T78" fmla="*/ 293 w 293"/>
                <a:gd name="T79" fmla="*/ 104 h 171"/>
                <a:gd name="T80" fmla="*/ 292 w 293"/>
                <a:gd name="T81" fmla="*/ 101 h 171"/>
                <a:gd name="T82" fmla="*/ 291 w 293"/>
                <a:gd name="T83" fmla="*/ 98 h 171"/>
                <a:gd name="T84" fmla="*/ 291 w 293"/>
                <a:gd name="T85" fmla="*/ 98 h 171"/>
                <a:gd name="T86" fmla="*/ 66 w 293"/>
                <a:gd name="T87" fmla="*/ 20 h 171"/>
                <a:gd name="T88" fmla="*/ 85 w 293"/>
                <a:gd name="T89" fmla="*/ 20 h 171"/>
                <a:gd name="T90" fmla="*/ 85 w 293"/>
                <a:gd name="T91" fmla="*/ 37 h 171"/>
                <a:gd name="T92" fmla="*/ 66 w 293"/>
                <a:gd name="T93" fmla="*/ 37 h 171"/>
                <a:gd name="T94" fmla="*/ 66 w 293"/>
                <a:gd name="T95" fmla="*/ 20 h 171"/>
                <a:gd name="T96" fmla="*/ 234 w 293"/>
                <a:gd name="T97" fmla="*/ 151 h 171"/>
                <a:gd name="T98" fmla="*/ 20 w 293"/>
                <a:gd name="T99" fmla="*/ 151 h 171"/>
                <a:gd name="T100" fmla="*/ 20 w 293"/>
                <a:gd name="T101" fmla="*/ 57 h 171"/>
                <a:gd name="T102" fmla="*/ 234 w 293"/>
                <a:gd name="T103" fmla="*/ 57 h 171"/>
                <a:gd name="T104" fmla="*/ 271 w 293"/>
                <a:gd name="T105" fmla="*/ 104 h 171"/>
                <a:gd name="T106" fmla="*/ 234 w 293"/>
                <a:gd name="T107" fmla="*/ 15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 h="171">
                  <a:moveTo>
                    <a:pt x="291" y="98"/>
                  </a:moveTo>
                  <a:lnTo>
                    <a:pt x="245" y="41"/>
                  </a:lnTo>
                  <a:lnTo>
                    <a:pt x="245" y="41"/>
                  </a:lnTo>
                  <a:lnTo>
                    <a:pt x="242" y="39"/>
                  </a:lnTo>
                  <a:lnTo>
                    <a:pt x="238" y="37"/>
                  </a:lnTo>
                  <a:lnTo>
                    <a:pt x="105" y="37"/>
                  </a:lnTo>
                  <a:lnTo>
                    <a:pt x="105" y="10"/>
                  </a:lnTo>
                  <a:lnTo>
                    <a:pt x="105" y="10"/>
                  </a:lnTo>
                  <a:lnTo>
                    <a:pt x="105" y="6"/>
                  </a:lnTo>
                  <a:lnTo>
                    <a:pt x="103" y="3"/>
                  </a:lnTo>
                  <a:lnTo>
                    <a:pt x="100" y="0"/>
                  </a:lnTo>
                  <a:lnTo>
                    <a:pt x="95" y="0"/>
                  </a:lnTo>
                  <a:lnTo>
                    <a:pt x="56" y="0"/>
                  </a:lnTo>
                  <a:lnTo>
                    <a:pt x="56" y="0"/>
                  </a:lnTo>
                  <a:lnTo>
                    <a:pt x="51" y="0"/>
                  </a:lnTo>
                  <a:lnTo>
                    <a:pt x="48" y="3"/>
                  </a:lnTo>
                  <a:lnTo>
                    <a:pt x="46" y="6"/>
                  </a:lnTo>
                  <a:lnTo>
                    <a:pt x="46" y="10"/>
                  </a:lnTo>
                  <a:lnTo>
                    <a:pt x="46" y="37"/>
                  </a:lnTo>
                  <a:lnTo>
                    <a:pt x="10" y="37"/>
                  </a:lnTo>
                  <a:lnTo>
                    <a:pt x="10" y="37"/>
                  </a:lnTo>
                  <a:lnTo>
                    <a:pt x="6" y="39"/>
                  </a:lnTo>
                  <a:lnTo>
                    <a:pt x="3" y="40"/>
                  </a:lnTo>
                  <a:lnTo>
                    <a:pt x="0" y="44"/>
                  </a:lnTo>
                  <a:lnTo>
                    <a:pt x="0" y="47"/>
                  </a:lnTo>
                  <a:lnTo>
                    <a:pt x="0" y="161"/>
                  </a:lnTo>
                  <a:lnTo>
                    <a:pt x="0" y="161"/>
                  </a:lnTo>
                  <a:lnTo>
                    <a:pt x="0" y="164"/>
                  </a:lnTo>
                  <a:lnTo>
                    <a:pt x="3" y="168"/>
                  </a:lnTo>
                  <a:lnTo>
                    <a:pt x="3" y="168"/>
                  </a:lnTo>
                  <a:lnTo>
                    <a:pt x="6" y="170"/>
                  </a:lnTo>
                  <a:lnTo>
                    <a:pt x="10" y="171"/>
                  </a:lnTo>
                  <a:lnTo>
                    <a:pt x="238" y="171"/>
                  </a:lnTo>
                  <a:lnTo>
                    <a:pt x="238" y="171"/>
                  </a:lnTo>
                  <a:lnTo>
                    <a:pt x="242" y="170"/>
                  </a:lnTo>
                  <a:lnTo>
                    <a:pt x="245" y="167"/>
                  </a:lnTo>
                  <a:lnTo>
                    <a:pt x="291" y="111"/>
                  </a:lnTo>
                  <a:lnTo>
                    <a:pt x="291" y="111"/>
                  </a:lnTo>
                  <a:lnTo>
                    <a:pt x="292" y="108"/>
                  </a:lnTo>
                  <a:lnTo>
                    <a:pt x="293" y="104"/>
                  </a:lnTo>
                  <a:lnTo>
                    <a:pt x="292" y="101"/>
                  </a:lnTo>
                  <a:lnTo>
                    <a:pt x="291" y="98"/>
                  </a:lnTo>
                  <a:lnTo>
                    <a:pt x="291" y="98"/>
                  </a:lnTo>
                  <a:close/>
                  <a:moveTo>
                    <a:pt x="66" y="20"/>
                  </a:moveTo>
                  <a:lnTo>
                    <a:pt x="85" y="20"/>
                  </a:lnTo>
                  <a:lnTo>
                    <a:pt x="85" y="37"/>
                  </a:lnTo>
                  <a:lnTo>
                    <a:pt x="66" y="37"/>
                  </a:lnTo>
                  <a:lnTo>
                    <a:pt x="66" y="20"/>
                  </a:lnTo>
                  <a:close/>
                  <a:moveTo>
                    <a:pt x="234" y="151"/>
                  </a:moveTo>
                  <a:lnTo>
                    <a:pt x="20" y="151"/>
                  </a:lnTo>
                  <a:lnTo>
                    <a:pt x="20" y="57"/>
                  </a:lnTo>
                  <a:lnTo>
                    <a:pt x="234" y="57"/>
                  </a:lnTo>
                  <a:lnTo>
                    <a:pt x="271" y="104"/>
                  </a:lnTo>
                  <a:lnTo>
                    <a:pt x="2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8">
              <a:extLst>
                <a:ext uri="{FF2B5EF4-FFF2-40B4-BE49-F238E27FC236}">
                  <a16:creationId xmlns:a16="http://schemas.microsoft.com/office/drawing/2014/main" id="{4752A1BE-8088-4EB1-BCCB-6C6C1DB02173}"/>
                </a:ext>
              </a:extLst>
            </p:cNvPr>
            <p:cNvSpPr>
              <a:spLocks noEditPoints="1"/>
            </p:cNvSpPr>
            <p:nvPr/>
          </p:nvSpPr>
          <p:spPr bwMode="auto">
            <a:xfrm>
              <a:off x="736600" y="5029201"/>
              <a:ext cx="465138" cy="425450"/>
            </a:xfrm>
            <a:custGeom>
              <a:avLst/>
              <a:gdLst>
                <a:gd name="T0" fmla="*/ 273 w 293"/>
                <a:gd name="T1" fmla="*/ 114 h 268"/>
                <a:gd name="T2" fmla="*/ 60 w 293"/>
                <a:gd name="T3" fmla="*/ 114 h 268"/>
                <a:gd name="T4" fmla="*/ 23 w 293"/>
                <a:gd name="T5" fmla="*/ 67 h 268"/>
                <a:gd name="T6" fmla="*/ 60 w 293"/>
                <a:gd name="T7" fmla="*/ 20 h 268"/>
                <a:gd name="T8" fmla="*/ 113 w 293"/>
                <a:gd name="T9" fmla="*/ 20 h 268"/>
                <a:gd name="T10" fmla="*/ 113 w 293"/>
                <a:gd name="T11" fmla="*/ 0 h 268"/>
                <a:gd name="T12" fmla="*/ 56 w 293"/>
                <a:gd name="T13" fmla="*/ 0 h 268"/>
                <a:gd name="T14" fmla="*/ 56 w 293"/>
                <a:gd name="T15" fmla="*/ 0 h 268"/>
                <a:gd name="T16" fmla="*/ 51 w 293"/>
                <a:gd name="T17" fmla="*/ 2 h 268"/>
                <a:gd name="T18" fmla="*/ 47 w 293"/>
                <a:gd name="T19" fmla="*/ 4 h 268"/>
                <a:gd name="T20" fmla="*/ 1 w 293"/>
                <a:gd name="T21" fmla="*/ 61 h 268"/>
                <a:gd name="T22" fmla="*/ 1 w 293"/>
                <a:gd name="T23" fmla="*/ 61 h 268"/>
                <a:gd name="T24" fmla="*/ 0 w 293"/>
                <a:gd name="T25" fmla="*/ 64 h 268"/>
                <a:gd name="T26" fmla="*/ 0 w 293"/>
                <a:gd name="T27" fmla="*/ 67 h 268"/>
                <a:gd name="T28" fmla="*/ 0 w 293"/>
                <a:gd name="T29" fmla="*/ 70 h 268"/>
                <a:gd name="T30" fmla="*/ 1 w 293"/>
                <a:gd name="T31" fmla="*/ 73 h 268"/>
                <a:gd name="T32" fmla="*/ 47 w 293"/>
                <a:gd name="T33" fmla="*/ 130 h 268"/>
                <a:gd name="T34" fmla="*/ 47 w 293"/>
                <a:gd name="T35" fmla="*/ 130 h 268"/>
                <a:gd name="T36" fmla="*/ 51 w 293"/>
                <a:gd name="T37" fmla="*/ 133 h 268"/>
                <a:gd name="T38" fmla="*/ 56 w 293"/>
                <a:gd name="T39" fmla="*/ 134 h 268"/>
                <a:gd name="T40" fmla="*/ 177 w 293"/>
                <a:gd name="T41" fmla="*/ 134 h 268"/>
                <a:gd name="T42" fmla="*/ 177 w 293"/>
                <a:gd name="T43" fmla="*/ 248 h 268"/>
                <a:gd name="T44" fmla="*/ 131 w 293"/>
                <a:gd name="T45" fmla="*/ 248 h 268"/>
                <a:gd name="T46" fmla="*/ 131 w 293"/>
                <a:gd name="T47" fmla="*/ 248 h 268"/>
                <a:gd name="T48" fmla="*/ 127 w 293"/>
                <a:gd name="T49" fmla="*/ 249 h 268"/>
                <a:gd name="T50" fmla="*/ 124 w 293"/>
                <a:gd name="T51" fmla="*/ 251 h 268"/>
                <a:gd name="T52" fmla="*/ 121 w 293"/>
                <a:gd name="T53" fmla="*/ 255 h 268"/>
                <a:gd name="T54" fmla="*/ 121 w 293"/>
                <a:gd name="T55" fmla="*/ 258 h 268"/>
                <a:gd name="T56" fmla="*/ 121 w 293"/>
                <a:gd name="T57" fmla="*/ 258 h 268"/>
                <a:gd name="T58" fmla="*/ 121 w 293"/>
                <a:gd name="T59" fmla="*/ 262 h 268"/>
                <a:gd name="T60" fmla="*/ 124 w 293"/>
                <a:gd name="T61" fmla="*/ 265 h 268"/>
                <a:gd name="T62" fmla="*/ 127 w 293"/>
                <a:gd name="T63" fmla="*/ 268 h 268"/>
                <a:gd name="T64" fmla="*/ 131 w 293"/>
                <a:gd name="T65" fmla="*/ 268 h 268"/>
                <a:gd name="T66" fmla="*/ 283 w 293"/>
                <a:gd name="T67" fmla="*/ 268 h 268"/>
                <a:gd name="T68" fmla="*/ 283 w 293"/>
                <a:gd name="T69" fmla="*/ 268 h 268"/>
                <a:gd name="T70" fmla="*/ 286 w 293"/>
                <a:gd name="T71" fmla="*/ 268 h 268"/>
                <a:gd name="T72" fmla="*/ 291 w 293"/>
                <a:gd name="T73" fmla="*/ 265 h 268"/>
                <a:gd name="T74" fmla="*/ 292 w 293"/>
                <a:gd name="T75" fmla="*/ 262 h 268"/>
                <a:gd name="T76" fmla="*/ 293 w 293"/>
                <a:gd name="T77" fmla="*/ 258 h 268"/>
                <a:gd name="T78" fmla="*/ 293 w 293"/>
                <a:gd name="T79" fmla="*/ 258 h 268"/>
                <a:gd name="T80" fmla="*/ 292 w 293"/>
                <a:gd name="T81" fmla="*/ 255 h 268"/>
                <a:gd name="T82" fmla="*/ 291 w 293"/>
                <a:gd name="T83" fmla="*/ 251 h 268"/>
                <a:gd name="T84" fmla="*/ 286 w 293"/>
                <a:gd name="T85" fmla="*/ 249 h 268"/>
                <a:gd name="T86" fmla="*/ 283 w 293"/>
                <a:gd name="T87" fmla="*/ 248 h 268"/>
                <a:gd name="T88" fmla="*/ 236 w 293"/>
                <a:gd name="T89" fmla="*/ 248 h 268"/>
                <a:gd name="T90" fmla="*/ 236 w 293"/>
                <a:gd name="T91" fmla="*/ 134 h 268"/>
                <a:gd name="T92" fmla="*/ 283 w 293"/>
                <a:gd name="T93" fmla="*/ 134 h 268"/>
                <a:gd name="T94" fmla="*/ 283 w 293"/>
                <a:gd name="T95" fmla="*/ 134 h 268"/>
                <a:gd name="T96" fmla="*/ 288 w 293"/>
                <a:gd name="T97" fmla="*/ 133 h 268"/>
                <a:gd name="T98" fmla="*/ 291 w 293"/>
                <a:gd name="T99" fmla="*/ 131 h 268"/>
                <a:gd name="T100" fmla="*/ 292 w 293"/>
                <a:gd name="T101" fmla="*/ 127 h 268"/>
                <a:gd name="T102" fmla="*/ 293 w 293"/>
                <a:gd name="T103" fmla="*/ 124 h 268"/>
                <a:gd name="T104" fmla="*/ 293 w 293"/>
                <a:gd name="T105" fmla="*/ 84 h 268"/>
                <a:gd name="T106" fmla="*/ 273 w 293"/>
                <a:gd name="T107" fmla="*/ 84 h 268"/>
                <a:gd name="T108" fmla="*/ 273 w 293"/>
                <a:gd name="T109" fmla="*/ 114 h 268"/>
                <a:gd name="T110" fmla="*/ 216 w 293"/>
                <a:gd name="T111" fmla="*/ 248 h 268"/>
                <a:gd name="T112" fmla="*/ 197 w 293"/>
                <a:gd name="T113" fmla="*/ 248 h 268"/>
                <a:gd name="T114" fmla="*/ 197 w 293"/>
                <a:gd name="T115" fmla="*/ 134 h 268"/>
                <a:gd name="T116" fmla="*/ 216 w 293"/>
                <a:gd name="T117" fmla="*/ 134 h 268"/>
                <a:gd name="T118" fmla="*/ 216 w 293"/>
                <a:gd name="T119"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 h="268">
                  <a:moveTo>
                    <a:pt x="273" y="114"/>
                  </a:moveTo>
                  <a:lnTo>
                    <a:pt x="60" y="114"/>
                  </a:lnTo>
                  <a:lnTo>
                    <a:pt x="23" y="67"/>
                  </a:lnTo>
                  <a:lnTo>
                    <a:pt x="60" y="20"/>
                  </a:lnTo>
                  <a:lnTo>
                    <a:pt x="113" y="20"/>
                  </a:lnTo>
                  <a:lnTo>
                    <a:pt x="113" y="0"/>
                  </a:lnTo>
                  <a:lnTo>
                    <a:pt x="56" y="0"/>
                  </a:lnTo>
                  <a:lnTo>
                    <a:pt x="56" y="0"/>
                  </a:lnTo>
                  <a:lnTo>
                    <a:pt x="51" y="2"/>
                  </a:lnTo>
                  <a:lnTo>
                    <a:pt x="47" y="4"/>
                  </a:lnTo>
                  <a:lnTo>
                    <a:pt x="1" y="61"/>
                  </a:lnTo>
                  <a:lnTo>
                    <a:pt x="1" y="61"/>
                  </a:lnTo>
                  <a:lnTo>
                    <a:pt x="0" y="64"/>
                  </a:lnTo>
                  <a:lnTo>
                    <a:pt x="0" y="67"/>
                  </a:lnTo>
                  <a:lnTo>
                    <a:pt x="0" y="70"/>
                  </a:lnTo>
                  <a:lnTo>
                    <a:pt x="1" y="73"/>
                  </a:lnTo>
                  <a:lnTo>
                    <a:pt x="47" y="130"/>
                  </a:lnTo>
                  <a:lnTo>
                    <a:pt x="47" y="130"/>
                  </a:lnTo>
                  <a:lnTo>
                    <a:pt x="51" y="133"/>
                  </a:lnTo>
                  <a:lnTo>
                    <a:pt x="56" y="134"/>
                  </a:lnTo>
                  <a:lnTo>
                    <a:pt x="177" y="134"/>
                  </a:lnTo>
                  <a:lnTo>
                    <a:pt x="177" y="248"/>
                  </a:lnTo>
                  <a:lnTo>
                    <a:pt x="131" y="248"/>
                  </a:lnTo>
                  <a:lnTo>
                    <a:pt x="131" y="248"/>
                  </a:lnTo>
                  <a:lnTo>
                    <a:pt x="127" y="249"/>
                  </a:lnTo>
                  <a:lnTo>
                    <a:pt x="124" y="251"/>
                  </a:lnTo>
                  <a:lnTo>
                    <a:pt x="121" y="255"/>
                  </a:lnTo>
                  <a:lnTo>
                    <a:pt x="121" y="258"/>
                  </a:lnTo>
                  <a:lnTo>
                    <a:pt x="121" y="258"/>
                  </a:lnTo>
                  <a:lnTo>
                    <a:pt x="121" y="262"/>
                  </a:lnTo>
                  <a:lnTo>
                    <a:pt x="124" y="265"/>
                  </a:lnTo>
                  <a:lnTo>
                    <a:pt x="127" y="268"/>
                  </a:lnTo>
                  <a:lnTo>
                    <a:pt x="131" y="268"/>
                  </a:lnTo>
                  <a:lnTo>
                    <a:pt x="283" y="268"/>
                  </a:lnTo>
                  <a:lnTo>
                    <a:pt x="283" y="268"/>
                  </a:lnTo>
                  <a:lnTo>
                    <a:pt x="286" y="268"/>
                  </a:lnTo>
                  <a:lnTo>
                    <a:pt x="291" y="265"/>
                  </a:lnTo>
                  <a:lnTo>
                    <a:pt x="292" y="262"/>
                  </a:lnTo>
                  <a:lnTo>
                    <a:pt x="293" y="258"/>
                  </a:lnTo>
                  <a:lnTo>
                    <a:pt x="293" y="258"/>
                  </a:lnTo>
                  <a:lnTo>
                    <a:pt x="292" y="255"/>
                  </a:lnTo>
                  <a:lnTo>
                    <a:pt x="291" y="251"/>
                  </a:lnTo>
                  <a:lnTo>
                    <a:pt x="286" y="249"/>
                  </a:lnTo>
                  <a:lnTo>
                    <a:pt x="283" y="248"/>
                  </a:lnTo>
                  <a:lnTo>
                    <a:pt x="236" y="248"/>
                  </a:lnTo>
                  <a:lnTo>
                    <a:pt x="236" y="134"/>
                  </a:lnTo>
                  <a:lnTo>
                    <a:pt x="283" y="134"/>
                  </a:lnTo>
                  <a:lnTo>
                    <a:pt x="283" y="134"/>
                  </a:lnTo>
                  <a:lnTo>
                    <a:pt x="288" y="133"/>
                  </a:lnTo>
                  <a:lnTo>
                    <a:pt x="291" y="131"/>
                  </a:lnTo>
                  <a:lnTo>
                    <a:pt x="292" y="127"/>
                  </a:lnTo>
                  <a:lnTo>
                    <a:pt x="293" y="124"/>
                  </a:lnTo>
                  <a:lnTo>
                    <a:pt x="293" y="84"/>
                  </a:lnTo>
                  <a:lnTo>
                    <a:pt x="273" y="84"/>
                  </a:lnTo>
                  <a:lnTo>
                    <a:pt x="273" y="114"/>
                  </a:lnTo>
                  <a:close/>
                  <a:moveTo>
                    <a:pt x="216" y="248"/>
                  </a:moveTo>
                  <a:lnTo>
                    <a:pt x="197" y="248"/>
                  </a:lnTo>
                  <a:lnTo>
                    <a:pt x="197" y="134"/>
                  </a:lnTo>
                  <a:lnTo>
                    <a:pt x="216" y="134"/>
                  </a:lnTo>
                  <a:lnTo>
                    <a:pt x="216"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Slide Number Placeholder 2">
            <a:extLst>
              <a:ext uri="{FF2B5EF4-FFF2-40B4-BE49-F238E27FC236}">
                <a16:creationId xmlns:a16="http://schemas.microsoft.com/office/drawing/2014/main" id="{BCA0838A-ED90-9447-70C7-3606F7E4D74E}"/>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48</a:t>
            </a:fld>
            <a:r>
              <a:rPr lang="en-GB"/>
              <a:t>  </a:t>
            </a:r>
          </a:p>
        </p:txBody>
      </p:sp>
    </p:spTree>
    <p:extLst>
      <p:ext uri="{BB962C8B-B14F-4D97-AF65-F5344CB8AC3E}">
        <p14:creationId xmlns:p14="http://schemas.microsoft.com/office/powerpoint/2010/main" val="503650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sz="3200">
                <a:solidFill>
                  <a:schemeClr val="tx1"/>
                </a:solidFill>
              </a:rPr>
              <a:t>Gateway Interviews – k</a:t>
            </a:r>
            <a:r>
              <a:rPr lang="en-GB"/>
              <a:t>ey factors impacting how customers feel </a:t>
            </a:r>
          </a:p>
        </p:txBody>
      </p:sp>
      <p:sp>
        <p:nvSpPr>
          <p:cNvPr id="6" name="Rectangle 5">
            <a:extLst>
              <a:ext uri="{FF2B5EF4-FFF2-40B4-BE49-F238E27FC236}">
                <a16:creationId xmlns:a16="http://schemas.microsoft.com/office/drawing/2014/main" id="{9DB906AF-9D84-4732-A010-F34A6D7806CB}"/>
              </a:ext>
            </a:extLst>
          </p:cNvPr>
          <p:cNvSpPr/>
          <p:nvPr/>
        </p:nvSpPr>
        <p:spPr>
          <a:xfrm>
            <a:off x="3345007" y="1396999"/>
            <a:ext cx="250391" cy="2782111"/>
          </a:xfrm>
          <a:prstGeom prst="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2">
                  <a:lumMod val="40000"/>
                  <a:lumOff val="60000"/>
                </a:schemeClr>
              </a:solidFill>
            </a:endParaRPr>
          </a:p>
        </p:txBody>
      </p:sp>
      <p:sp>
        <p:nvSpPr>
          <p:cNvPr id="7" name="Rectangle 6">
            <a:extLst>
              <a:ext uri="{FF2B5EF4-FFF2-40B4-BE49-F238E27FC236}">
                <a16:creationId xmlns:a16="http://schemas.microsoft.com/office/drawing/2014/main" id="{75AF5FE0-8D2B-4424-B63C-0EEC73EF9BBA}"/>
              </a:ext>
            </a:extLst>
          </p:cNvPr>
          <p:cNvSpPr/>
          <p:nvPr/>
        </p:nvSpPr>
        <p:spPr>
          <a:xfrm>
            <a:off x="7206946" y="1396999"/>
            <a:ext cx="250391" cy="2782111"/>
          </a:xfrm>
          <a:prstGeom prst="rect">
            <a:avLst/>
          </a:prstGeom>
          <a:solidFill>
            <a:schemeClr val="bg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Text Placeholder 7">
            <a:extLst>
              <a:ext uri="{FF2B5EF4-FFF2-40B4-BE49-F238E27FC236}">
                <a16:creationId xmlns:a16="http://schemas.microsoft.com/office/drawing/2014/main" id="{FDC24282-E588-4063-AE2D-D79F00F60993}"/>
              </a:ext>
            </a:extLst>
          </p:cNvPr>
          <p:cNvSpPr txBox="1">
            <a:spLocks/>
          </p:cNvSpPr>
          <p:nvPr/>
        </p:nvSpPr>
        <p:spPr>
          <a:xfrm>
            <a:off x="7366158" y="1455055"/>
            <a:ext cx="3380587" cy="3069045"/>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2000" b="1" i="0" u="none" strike="noStrike" kern="1200" cap="none" spc="0" normalizeH="0" baseline="0" noProof="0">
                <a:ln>
                  <a:noFill/>
                </a:ln>
                <a:solidFill>
                  <a:schemeClr val="tx1"/>
                </a:solidFill>
                <a:effectLst/>
                <a:uLnTx/>
                <a:uFillTx/>
                <a:latin typeface="Arial"/>
                <a:ea typeface="+mn-ea"/>
                <a:cs typeface="+mn-cs"/>
              </a:rPr>
              <a:t>Life stage</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lang="en-GB" sz="1800" b="0">
                <a:solidFill>
                  <a:prstClr val="black"/>
                </a:solidFill>
                <a:cs typeface="Times New Roman" panose="02020603050405020304" pitchFamily="18" charset="0"/>
              </a:rPr>
              <a:t>Older claimants (45+) more likely to be dissatisfied by this process, despite GSE outcome</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lang="en-GB" sz="1800" b="0">
                <a:solidFill>
                  <a:prstClr val="black"/>
                </a:solidFill>
                <a:cs typeface="Times New Roman" panose="02020603050405020304" pitchFamily="18" charset="0"/>
              </a:rPr>
              <a:t>Reporting that they often felt like they had to ‘justify’ or ‘prove’ themselves</a:t>
            </a:r>
          </a:p>
          <a:p>
            <a:pPr marL="285750" indent="-285750">
              <a:buFont typeface="Arial" panose="020B0604020202020204" pitchFamily="34" charset="0"/>
              <a:buChar char="•"/>
            </a:pPr>
            <a:endParaRPr lang="en-GB" sz="1800" b="0">
              <a:solidFill>
                <a:schemeClr val="tx1"/>
              </a:solidFill>
            </a:endParaRPr>
          </a:p>
        </p:txBody>
      </p:sp>
      <p:sp>
        <p:nvSpPr>
          <p:cNvPr id="11" name="Text Placeholder 7">
            <a:extLst>
              <a:ext uri="{FF2B5EF4-FFF2-40B4-BE49-F238E27FC236}">
                <a16:creationId xmlns:a16="http://schemas.microsoft.com/office/drawing/2014/main" id="{8626F8A5-A104-4FC0-802C-AB8878F7E351}"/>
              </a:ext>
            </a:extLst>
          </p:cNvPr>
          <p:cNvSpPr txBox="1">
            <a:spLocks/>
          </p:cNvSpPr>
          <p:nvPr/>
        </p:nvSpPr>
        <p:spPr>
          <a:xfrm>
            <a:off x="3479891" y="1455055"/>
            <a:ext cx="3092141" cy="265303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2000" b="1">
                <a:solidFill>
                  <a:schemeClr val="tx1"/>
                </a:solidFill>
                <a:latin typeface="Arial"/>
              </a:rPr>
              <a:t>Knowledge/awareness</a:t>
            </a:r>
            <a:endParaRPr kumimoji="0" lang="en-GB" sz="2000" b="1" i="0" u="none" strike="noStrike" kern="1200" cap="none" spc="0" normalizeH="0" baseline="0" noProof="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Those who felt clearly informed of the process felt more confident overall</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Those less informed felt muddled/confused about what had taken place and what the outcome was</a:t>
            </a:r>
            <a:endParaRPr kumimoji="0" lang="en-GB" sz="1800" b="1" i="0" u="none" strike="noStrike" kern="1200" cap="none" spc="0" normalizeH="0" baseline="0" noProof="0">
              <a:ln>
                <a:noFill/>
              </a:ln>
              <a:solidFill>
                <a:prstClr val="black"/>
              </a:solidFill>
              <a:effectLst/>
              <a:uLnTx/>
              <a:uFillTx/>
              <a:ea typeface="+mn-ea"/>
              <a:cs typeface="+mn-cs"/>
            </a:endParaRPr>
          </a:p>
        </p:txBody>
      </p:sp>
      <p:pic>
        <p:nvPicPr>
          <p:cNvPr id="9218" name="Picture 2" descr="person sitting in a chair in front of a man">
            <a:extLst>
              <a:ext uri="{FF2B5EF4-FFF2-40B4-BE49-F238E27FC236}">
                <a16:creationId xmlns:a16="http://schemas.microsoft.com/office/drawing/2014/main" id="{4AEE5CA7-BE23-428F-9958-D83CA9D0F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5" r="12500"/>
          <a:stretch/>
        </p:blipFill>
        <p:spPr bwMode="auto">
          <a:xfrm>
            <a:off x="450000" y="1358899"/>
            <a:ext cx="2637290" cy="49819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0E13836-0B66-4105-929D-5D3084DF1E31}"/>
              </a:ext>
            </a:extLst>
          </p:cNvPr>
          <p:cNvGrpSpPr/>
          <p:nvPr/>
        </p:nvGrpSpPr>
        <p:grpSpPr>
          <a:xfrm>
            <a:off x="3322980" y="4491874"/>
            <a:ext cx="3991504" cy="1713290"/>
            <a:chOff x="5853601" y="1464867"/>
            <a:chExt cx="3991504" cy="1713290"/>
          </a:xfrm>
        </p:grpSpPr>
        <p:sp>
          <p:nvSpPr>
            <p:cNvPr id="15" name="TextBox 14">
              <a:extLst>
                <a:ext uri="{FF2B5EF4-FFF2-40B4-BE49-F238E27FC236}">
                  <a16:creationId xmlns:a16="http://schemas.microsoft.com/office/drawing/2014/main" id="{5784CF03-A7A0-4430-9DB5-3F7C367F4941}"/>
                </a:ext>
              </a:extLst>
            </p:cNvPr>
            <p:cNvSpPr txBox="1"/>
            <p:nvPr/>
          </p:nvSpPr>
          <p:spPr>
            <a:xfrm>
              <a:off x="6464518" y="1464867"/>
              <a:ext cx="3380587" cy="1713290"/>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accent1"/>
                  </a:solidFill>
                  <a:effectLst/>
                  <a:uLnTx/>
                  <a:uFillTx/>
                  <a:latin typeface="Arial"/>
                  <a:ea typeface="+mn-ea"/>
                  <a:cs typeface="Times New Roman"/>
                </a:rPr>
                <a:t>Older claimant deemed not GSE</a:t>
              </a:r>
            </a:p>
            <a:p>
              <a:pPr>
                <a:spcBef>
                  <a:spcPts val="400"/>
                </a:spcBef>
                <a:spcAft>
                  <a:spcPts val="400"/>
                </a:spcAft>
              </a:pPr>
              <a:r>
                <a:rPr kumimoji="0" lang="en-GB" sz="1400" b="0" strike="noStrike" kern="1200" cap="none" spc="0" normalizeH="0" baseline="0" noProof="0">
                  <a:ln>
                    <a:noFill/>
                  </a:ln>
                  <a:effectLst/>
                  <a:uLnTx/>
                  <a:uFillTx/>
                  <a:latin typeface="Arial"/>
                  <a:ea typeface="+mn-ea"/>
                  <a:cs typeface="Times New Roman" panose="02020603050405020304" pitchFamily="18" charset="0"/>
                </a:rPr>
                <a:t>You feel you're being judged on what you should be doing. Being told you're not self employed does kind of get to you after being self employed for such a long time.</a:t>
              </a:r>
            </a:p>
            <a:p>
              <a:pPr>
                <a:spcBef>
                  <a:spcPts val="400"/>
                </a:spcBef>
                <a:spcAft>
                  <a:spcPts val="400"/>
                </a:spcAft>
              </a:pPr>
              <a:r>
                <a:rPr lang="en-GB" sz="1400" b="1">
                  <a:solidFill>
                    <a:schemeClr val="accent1"/>
                  </a:solidFill>
                </a:rPr>
                <a:t>Female, 45+, Suburban, Recontact 2020 claimant</a:t>
              </a:r>
              <a:endParaRPr kumimoji="0" lang="en-GB" sz="1400" b="1" i="0" u="none" strike="noStrike" kern="1200" cap="none" spc="0" normalizeH="0" baseline="0" noProof="0">
                <a:ln>
                  <a:noFill/>
                </a:ln>
                <a:solidFill>
                  <a:schemeClr val="accent1"/>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C333B9D5-ADCE-4D58-B038-DBA09EAEEC7A}"/>
                </a:ext>
              </a:extLst>
            </p:cNvPr>
            <p:cNvGrpSpPr/>
            <p:nvPr/>
          </p:nvGrpSpPr>
          <p:grpSpPr>
            <a:xfrm>
              <a:off x="5853601" y="1470675"/>
              <a:ext cx="493082" cy="482330"/>
              <a:chOff x="478459" y="1784348"/>
              <a:chExt cx="766253" cy="781051"/>
            </a:xfrm>
            <a:solidFill>
              <a:schemeClr val="accent1"/>
            </a:solidFill>
          </p:grpSpPr>
          <p:sp>
            <p:nvSpPr>
              <p:cNvPr id="17" name="Freeform 5">
                <a:extLst>
                  <a:ext uri="{FF2B5EF4-FFF2-40B4-BE49-F238E27FC236}">
                    <a16:creationId xmlns:a16="http://schemas.microsoft.com/office/drawing/2014/main" id="{8E8625E4-7E23-4742-86B2-50E9F81B6715}"/>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6">
                <a:extLst>
                  <a:ext uri="{FF2B5EF4-FFF2-40B4-BE49-F238E27FC236}">
                    <a16:creationId xmlns:a16="http://schemas.microsoft.com/office/drawing/2014/main" id="{40BB7A0A-0C53-4729-BF64-A3D67D2F809A}"/>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24" name="Group 23">
            <a:extLst>
              <a:ext uri="{FF2B5EF4-FFF2-40B4-BE49-F238E27FC236}">
                <a16:creationId xmlns:a16="http://schemas.microsoft.com/office/drawing/2014/main" id="{853FA1AF-D761-4F3C-BF89-5AD95A7947CA}"/>
              </a:ext>
            </a:extLst>
          </p:cNvPr>
          <p:cNvGrpSpPr/>
          <p:nvPr/>
        </p:nvGrpSpPr>
        <p:grpSpPr>
          <a:xfrm>
            <a:off x="7546713" y="4502724"/>
            <a:ext cx="3607062" cy="1497846"/>
            <a:chOff x="5853601" y="1464867"/>
            <a:chExt cx="3607062" cy="1497846"/>
          </a:xfrm>
        </p:grpSpPr>
        <p:sp>
          <p:nvSpPr>
            <p:cNvPr id="25" name="TextBox 24">
              <a:extLst>
                <a:ext uri="{FF2B5EF4-FFF2-40B4-BE49-F238E27FC236}">
                  <a16:creationId xmlns:a16="http://schemas.microsoft.com/office/drawing/2014/main" id="{34669886-39A2-4D6F-AB01-802A65867CDD}"/>
                </a:ext>
              </a:extLst>
            </p:cNvPr>
            <p:cNvSpPr txBox="1"/>
            <p:nvPr/>
          </p:nvSpPr>
          <p:spPr>
            <a:xfrm>
              <a:off x="6464518" y="1464867"/>
              <a:ext cx="2996145" cy="1497846"/>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tx2"/>
                  </a:solidFill>
                  <a:effectLst/>
                  <a:uLnTx/>
                  <a:uFillTx/>
                  <a:latin typeface="Arial"/>
                  <a:ea typeface="+mn-ea"/>
                  <a:cs typeface="Times New Roman"/>
                </a:rPr>
                <a:t>Older claimant deemed GSE</a:t>
              </a:r>
            </a:p>
            <a:p>
              <a:pPr>
                <a:spcBef>
                  <a:spcPts val="400"/>
                </a:spcBef>
                <a:spcAft>
                  <a:spcPts val="400"/>
                </a:spcAft>
              </a:pPr>
              <a:r>
                <a:rPr lang="en-GB" sz="1400">
                  <a:latin typeface="Arial"/>
                  <a:cs typeface="Times New Roman" panose="02020603050405020304" pitchFamily="18" charset="0"/>
                </a:rPr>
                <a:t>It</a:t>
              </a:r>
              <a:r>
                <a:rPr kumimoji="0" lang="en-GB" sz="1400" b="0" strike="noStrike" kern="1200" cap="none" spc="0" normalizeH="0" baseline="0" noProof="0">
                  <a:ln>
                    <a:noFill/>
                  </a:ln>
                  <a:effectLst/>
                  <a:uLnTx/>
                  <a:uFillTx/>
                  <a:latin typeface="Arial"/>
                  <a:ea typeface="+mn-ea"/>
                  <a:cs typeface="Times New Roman" panose="02020603050405020304" pitchFamily="18" charset="0"/>
                </a:rPr>
                <a:t> feels like you have to keep proving yourself all the time, they question your choices.</a:t>
              </a:r>
            </a:p>
            <a:p>
              <a:pPr>
                <a:spcBef>
                  <a:spcPts val="400"/>
                </a:spcBef>
                <a:spcAft>
                  <a:spcPts val="400"/>
                </a:spcAft>
              </a:pPr>
              <a:r>
                <a:rPr lang="en-GB" sz="1400" b="1">
                  <a:solidFill>
                    <a:schemeClr val="tx2"/>
                  </a:solidFill>
                </a:rPr>
                <a:t>Female, 45+, Suburban, Recontact 2020 claimant</a:t>
              </a:r>
              <a:endParaRPr kumimoji="0" lang="en-GB" sz="1400" b="1" i="0" u="none" strike="noStrike" kern="1200" cap="none" spc="0" normalizeH="0" baseline="0" noProof="0">
                <a:ln>
                  <a:noFill/>
                </a:ln>
                <a:solidFill>
                  <a:schemeClr val="tx2"/>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1F7DED7D-9AE3-481C-86C9-1C374B67F62C}"/>
                </a:ext>
              </a:extLst>
            </p:cNvPr>
            <p:cNvGrpSpPr/>
            <p:nvPr/>
          </p:nvGrpSpPr>
          <p:grpSpPr>
            <a:xfrm>
              <a:off x="5853601" y="1470675"/>
              <a:ext cx="493082" cy="482330"/>
              <a:chOff x="478459" y="1784348"/>
              <a:chExt cx="766253" cy="781051"/>
            </a:xfrm>
            <a:solidFill>
              <a:schemeClr val="accent1"/>
            </a:solidFill>
          </p:grpSpPr>
          <p:sp>
            <p:nvSpPr>
              <p:cNvPr id="27" name="Freeform 5">
                <a:extLst>
                  <a:ext uri="{FF2B5EF4-FFF2-40B4-BE49-F238E27FC236}">
                    <a16:creationId xmlns:a16="http://schemas.microsoft.com/office/drawing/2014/main" id="{CB69C81F-9162-4DA6-A9A3-B3DDB37C42E5}"/>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6">
                <a:extLst>
                  <a:ext uri="{FF2B5EF4-FFF2-40B4-BE49-F238E27FC236}">
                    <a16:creationId xmlns:a16="http://schemas.microsoft.com/office/drawing/2014/main" id="{A1841863-1328-4882-AD25-BE4592FC3D55}"/>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Slide Number Placeholder 2">
            <a:extLst>
              <a:ext uri="{FF2B5EF4-FFF2-40B4-BE49-F238E27FC236}">
                <a16:creationId xmlns:a16="http://schemas.microsoft.com/office/drawing/2014/main" id="{71891CC7-7CB6-ECAF-76FE-C6E678B9C7B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49</a:t>
            </a:fld>
            <a:r>
              <a:rPr lang="en-GB"/>
              <a:t>  </a:t>
            </a:r>
          </a:p>
        </p:txBody>
      </p:sp>
    </p:spTree>
    <p:extLst>
      <p:ext uri="{BB962C8B-B14F-4D97-AF65-F5344CB8AC3E}">
        <p14:creationId xmlns:p14="http://schemas.microsoft.com/office/powerpoint/2010/main" val="358669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fld id="{D61AABEC-672F-4B68-B914-690DA978312C}" type="slidenum">
              <a:rPr lang="en-GB" smtClean="0"/>
              <a:pPr/>
              <a:t>5</a:t>
            </a:fld>
            <a:r>
              <a:rPr lang="en-GB"/>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2401" y="323287"/>
            <a:ext cx="9341700" cy="775597"/>
          </a:xfrm>
        </p:spPr>
        <p:txBody>
          <a:bodyPr/>
          <a:lstStyle/>
          <a:p>
            <a:r>
              <a:rPr lang="en-GB"/>
              <a:t>Background and objectives</a:t>
            </a:r>
          </a:p>
        </p:txBody>
      </p:sp>
      <p:sp>
        <p:nvSpPr>
          <p:cNvPr id="6" name="Rectangle 5">
            <a:extLst>
              <a:ext uri="{FF2B5EF4-FFF2-40B4-BE49-F238E27FC236}">
                <a16:creationId xmlns:a16="http://schemas.microsoft.com/office/drawing/2014/main" id="{F3F4CA34-D8FE-4AAE-8104-E7F59636BFA3}"/>
              </a:ext>
            </a:extLst>
          </p:cNvPr>
          <p:cNvSpPr/>
          <p:nvPr/>
        </p:nvSpPr>
        <p:spPr>
          <a:xfrm>
            <a:off x="449998" y="1245325"/>
            <a:ext cx="11254321" cy="6823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a:solidFill>
                  <a:schemeClr val="tx1"/>
                </a:solidFill>
              </a:rPr>
              <a:t>The aim of this research was to understand claimants’ experience of being self-employed and claiming Universal Credit.  It involved three main phases:</a:t>
            </a:r>
          </a:p>
        </p:txBody>
      </p:sp>
      <p:sp>
        <p:nvSpPr>
          <p:cNvPr id="7" name="Arrow: Striped Right 6">
            <a:extLst>
              <a:ext uri="{FF2B5EF4-FFF2-40B4-BE49-F238E27FC236}">
                <a16:creationId xmlns:a16="http://schemas.microsoft.com/office/drawing/2014/main" id="{999CF2CD-49A9-46D1-8C94-7F57E226A296}"/>
              </a:ext>
            </a:extLst>
          </p:cNvPr>
          <p:cNvSpPr/>
          <p:nvPr/>
        </p:nvSpPr>
        <p:spPr>
          <a:xfrm>
            <a:off x="449998" y="1988444"/>
            <a:ext cx="11254317" cy="570905"/>
          </a:xfrm>
          <a:prstGeom prst="stripedRight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8" name="Group 7">
            <a:extLst>
              <a:ext uri="{FF2B5EF4-FFF2-40B4-BE49-F238E27FC236}">
                <a16:creationId xmlns:a16="http://schemas.microsoft.com/office/drawing/2014/main" id="{831C2AB8-87A3-4099-9270-74A743DA9ADB}"/>
              </a:ext>
            </a:extLst>
          </p:cNvPr>
          <p:cNvGrpSpPr/>
          <p:nvPr/>
        </p:nvGrpSpPr>
        <p:grpSpPr>
          <a:xfrm>
            <a:off x="550943" y="2209020"/>
            <a:ext cx="1594412" cy="1067761"/>
            <a:chOff x="1193735" y="1172767"/>
            <a:chExt cx="1594412" cy="1067761"/>
          </a:xfrm>
        </p:grpSpPr>
        <p:grpSp>
          <p:nvGrpSpPr>
            <p:cNvPr id="9" name="Group 8">
              <a:extLst>
                <a:ext uri="{FF2B5EF4-FFF2-40B4-BE49-F238E27FC236}">
                  <a16:creationId xmlns:a16="http://schemas.microsoft.com/office/drawing/2014/main" id="{2DC9610C-0422-4461-AB20-DE15E05C35B1}"/>
                </a:ext>
              </a:extLst>
            </p:cNvPr>
            <p:cNvGrpSpPr/>
            <p:nvPr/>
          </p:nvGrpSpPr>
          <p:grpSpPr>
            <a:xfrm>
              <a:off x="1936750" y="1172767"/>
              <a:ext cx="123825" cy="441756"/>
              <a:chOff x="857250" y="1172767"/>
              <a:chExt cx="123825" cy="441756"/>
            </a:xfrm>
          </p:grpSpPr>
          <p:sp>
            <p:nvSpPr>
              <p:cNvPr id="11" name="Oval 10">
                <a:extLst>
                  <a:ext uri="{FF2B5EF4-FFF2-40B4-BE49-F238E27FC236}">
                    <a16:creationId xmlns:a16="http://schemas.microsoft.com/office/drawing/2014/main" id="{38395825-94AE-4CA6-AA73-42074082DEB0}"/>
                  </a:ext>
                </a:extLst>
              </p:cNvPr>
              <p:cNvSpPr/>
              <p:nvPr/>
            </p:nvSpPr>
            <p:spPr>
              <a:xfrm>
                <a:off x="857250" y="1172767"/>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12" name="Straight Connector 11">
                <a:extLst>
                  <a:ext uri="{FF2B5EF4-FFF2-40B4-BE49-F238E27FC236}">
                    <a16:creationId xmlns:a16="http://schemas.microsoft.com/office/drawing/2014/main" id="{0FA91954-4329-426C-8487-EEC616DD8159}"/>
                  </a:ext>
                </a:extLst>
              </p:cNvPr>
              <p:cNvCxnSpPr>
                <a:cxnSpLocks/>
              </p:cNvCxnSpPr>
              <p:nvPr/>
            </p:nvCxnSpPr>
            <p:spPr>
              <a:xfrm>
                <a:off x="919162" y="1215735"/>
                <a:ext cx="0" cy="3749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B48D995-58A1-443C-A0E1-DB969B89F025}"/>
                  </a:ext>
                </a:extLst>
              </p:cNvPr>
              <p:cNvSpPr/>
              <p:nvPr/>
            </p:nvSpPr>
            <p:spPr>
              <a:xfrm>
                <a:off x="857250" y="1488679"/>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10" name="TextBox 9">
              <a:extLst>
                <a:ext uri="{FF2B5EF4-FFF2-40B4-BE49-F238E27FC236}">
                  <a16:creationId xmlns:a16="http://schemas.microsoft.com/office/drawing/2014/main" id="{9BECA957-47C7-4B68-8E84-B9B6808ED5ED}"/>
                </a:ext>
              </a:extLst>
            </p:cNvPr>
            <p:cNvSpPr txBox="1"/>
            <p:nvPr/>
          </p:nvSpPr>
          <p:spPr>
            <a:xfrm>
              <a:off x="1193735" y="1622410"/>
              <a:ext cx="1594412" cy="618118"/>
            </a:xfrm>
            <a:prstGeom prst="rect">
              <a:avLst/>
            </a:prstGeom>
            <a:noFill/>
          </p:spPr>
          <p:txBody>
            <a:bodyPr wrap="none" lIns="0" tIns="0" rIns="0" bIns="0" rtlCol="0">
              <a:spAutoFit/>
            </a:bodyPr>
            <a:lstStyle/>
            <a:p>
              <a:pPr algn="ctr">
                <a:spcBef>
                  <a:spcPts val="400"/>
                </a:spcBef>
                <a:spcAft>
                  <a:spcPts val="100"/>
                </a:spcAft>
              </a:pPr>
              <a:r>
                <a:rPr lang="en-GB"/>
                <a:t>Sep-Nov 2020</a:t>
              </a:r>
            </a:p>
            <a:p>
              <a:pPr algn="ctr">
                <a:spcBef>
                  <a:spcPts val="400"/>
                </a:spcBef>
                <a:spcAft>
                  <a:spcPts val="100"/>
                </a:spcAft>
              </a:pPr>
              <a:r>
                <a:rPr lang="en-GB" b="1"/>
                <a:t>Wave 1 survey</a:t>
              </a:r>
            </a:p>
          </p:txBody>
        </p:sp>
      </p:grpSp>
      <p:grpSp>
        <p:nvGrpSpPr>
          <p:cNvPr id="56" name="Group 55">
            <a:extLst>
              <a:ext uri="{FF2B5EF4-FFF2-40B4-BE49-F238E27FC236}">
                <a16:creationId xmlns:a16="http://schemas.microsoft.com/office/drawing/2014/main" id="{E84F1667-D24E-46FF-B764-42DFA5E8B851}"/>
              </a:ext>
            </a:extLst>
          </p:cNvPr>
          <p:cNvGrpSpPr/>
          <p:nvPr/>
        </p:nvGrpSpPr>
        <p:grpSpPr>
          <a:xfrm>
            <a:off x="5206414" y="2209020"/>
            <a:ext cx="1594412" cy="1067761"/>
            <a:chOff x="5014014" y="2209020"/>
            <a:chExt cx="1594412" cy="1067761"/>
          </a:xfrm>
        </p:grpSpPr>
        <p:grpSp>
          <p:nvGrpSpPr>
            <p:cNvPr id="15" name="Group 14">
              <a:extLst>
                <a:ext uri="{FF2B5EF4-FFF2-40B4-BE49-F238E27FC236}">
                  <a16:creationId xmlns:a16="http://schemas.microsoft.com/office/drawing/2014/main" id="{A80379FD-9013-48A9-9764-3EA3C2ABA8C9}"/>
                </a:ext>
              </a:extLst>
            </p:cNvPr>
            <p:cNvGrpSpPr/>
            <p:nvPr/>
          </p:nvGrpSpPr>
          <p:grpSpPr>
            <a:xfrm>
              <a:off x="5749308" y="2209020"/>
              <a:ext cx="123825" cy="441756"/>
              <a:chOff x="857250" y="1172767"/>
              <a:chExt cx="123825" cy="441756"/>
            </a:xfrm>
          </p:grpSpPr>
          <p:sp>
            <p:nvSpPr>
              <p:cNvPr id="17" name="Oval 16">
                <a:extLst>
                  <a:ext uri="{FF2B5EF4-FFF2-40B4-BE49-F238E27FC236}">
                    <a16:creationId xmlns:a16="http://schemas.microsoft.com/office/drawing/2014/main" id="{333D42AC-610B-41F1-BB5E-6FAA62526391}"/>
                  </a:ext>
                </a:extLst>
              </p:cNvPr>
              <p:cNvSpPr/>
              <p:nvPr/>
            </p:nvSpPr>
            <p:spPr>
              <a:xfrm>
                <a:off x="857250" y="1172767"/>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18" name="Straight Connector 17">
                <a:extLst>
                  <a:ext uri="{FF2B5EF4-FFF2-40B4-BE49-F238E27FC236}">
                    <a16:creationId xmlns:a16="http://schemas.microsoft.com/office/drawing/2014/main" id="{C33C2FE6-F969-4469-AC22-901A1C118ADC}"/>
                  </a:ext>
                </a:extLst>
              </p:cNvPr>
              <p:cNvCxnSpPr>
                <a:cxnSpLocks/>
              </p:cNvCxnSpPr>
              <p:nvPr/>
            </p:nvCxnSpPr>
            <p:spPr>
              <a:xfrm>
                <a:off x="919162" y="1215735"/>
                <a:ext cx="0" cy="3749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C2B130A-B7E5-4A4B-86C8-4618A55CB80D}"/>
                  </a:ext>
                </a:extLst>
              </p:cNvPr>
              <p:cNvSpPr/>
              <p:nvPr/>
            </p:nvSpPr>
            <p:spPr>
              <a:xfrm>
                <a:off x="857250" y="1488679"/>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16" name="TextBox 15">
              <a:extLst>
                <a:ext uri="{FF2B5EF4-FFF2-40B4-BE49-F238E27FC236}">
                  <a16:creationId xmlns:a16="http://schemas.microsoft.com/office/drawing/2014/main" id="{27D9AB93-4516-4F5B-9D46-E4F4BDBBCCDC}"/>
                </a:ext>
              </a:extLst>
            </p:cNvPr>
            <p:cNvSpPr txBox="1"/>
            <p:nvPr/>
          </p:nvSpPr>
          <p:spPr>
            <a:xfrm>
              <a:off x="5014014" y="2658663"/>
              <a:ext cx="1594412" cy="618118"/>
            </a:xfrm>
            <a:prstGeom prst="rect">
              <a:avLst/>
            </a:prstGeom>
            <a:noFill/>
          </p:spPr>
          <p:txBody>
            <a:bodyPr wrap="none" lIns="0" tIns="0" rIns="0" bIns="0" rtlCol="0">
              <a:spAutoFit/>
            </a:bodyPr>
            <a:lstStyle/>
            <a:p>
              <a:pPr algn="ctr">
                <a:spcBef>
                  <a:spcPts val="400"/>
                </a:spcBef>
                <a:spcAft>
                  <a:spcPts val="100"/>
                </a:spcAft>
              </a:pPr>
              <a:r>
                <a:rPr lang="en-GB"/>
                <a:t>Sep-Nov 2021</a:t>
              </a:r>
            </a:p>
            <a:p>
              <a:pPr algn="ctr">
                <a:spcBef>
                  <a:spcPts val="400"/>
                </a:spcBef>
                <a:spcAft>
                  <a:spcPts val="100"/>
                </a:spcAft>
              </a:pPr>
              <a:r>
                <a:rPr lang="en-GB" b="1"/>
                <a:t>Wave 2 survey</a:t>
              </a:r>
            </a:p>
          </p:txBody>
        </p:sp>
      </p:grpSp>
      <p:grpSp>
        <p:nvGrpSpPr>
          <p:cNvPr id="55" name="Group 54">
            <a:extLst>
              <a:ext uri="{FF2B5EF4-FFF2-40B4-BE49-F238E27FC236}">
                <a16:creationId xmlns:a16="http://schemas.microsoft.com/office/drawing/2014/main" id="{E58C2038-CCC4-4883-B481-81E88C8A9334}"/>
              </a:ext>
            </a:extLst>
          </p:cNvPr>
          <p:cNvGrpSpPr/>
          <p:nvPr/>
        </p:nvGrpSpPr>
        <p:grpSpPr>
          <a:xfrm>
            <a:off x="7181490" y="2209020"/>
            <a:ext cx="2269852" cy="1067761"/>
            <a:chOff x="7836105" y="2209020"/>
            <a:chExt cx="2269852" cy="1067761"/>
          </a:xfrm>
        </p:grpSpPr>
        <p:grpSp>
          <p:nvGrpSpPr>
            <p:cNvPr id="21" name="Group 20">
              <a:extLst>
                <a:ext uri="{FF2B5EF4-FFF2-40B4-BE49-F238E27FC236}">
                  <a16:creationId xmlns:a16="http://schemas.microsoft.com/office/drawing/2014/main" id="{5CF92F4B-F90A-4228-8F07-A6FE5E799FD4}"/>
                </a:ext>
              </a:extLst>
            </p:cNvPr>
            <p:cNvGrpSpPr/>
            <p:nvPr/>
          </p:nvGrpSpPr>
          <p:grpSpPr>
            <a:xfrm>
              <a:off x="8909119" y="2209020"/>
              <a:ext cx="123825" cy="441756"/>
              <a:chOff x="857250" y="1172767"/>
              <a:chExt cx="123825" cy="441756"/>
            </a:xfrm>
          </p:grpSpPr>
          <p:sp>
            <p:nvSpPr>
              <p:cNvPr id="23" name="Oval 22">
                <a:extLst>
                  <a:ext uri="{FF2B5EF4-FFF2-40B4-BE49-F238E27FC236}">
                    <a16:creationId xmlns:a16="http://schemas.microsoft.com/office/drawing/2014/main" id="{61CE6092-ED9C-45F7-B899-089AF3849667}"/>
                  </a:ext>
                </a:extLst>
              </p:cNvPr>
              <p:cNvSpPr/>
              <p:nvPr/>
            </p:nvSpPr>
            <p:spPr>
              <a:xfrm>
                <a:off x="857250" y="1172767"/>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24" name="Straight Connector 23">
                <a:extLst>
                  <a:ext uri="{FF2B5EF4-FFF2-40B4-BE49-F238E27FC236}">
                    <a16:creationId xmlns:a16="http://schemas.microsoft.com/office/drawing/2014/main" id="{452F782E-D82F-4FB7-9FCA-942E0FF4C30C}"/>
                  </a:ext>
                </a:extLst>
              </p:cNvPr>
              <p:cNvCxnSpPr>
                <a:cxnSpLocks/>
              </p:cNvCxnSpPr>
              <p:nvPr/>
            </p:nvCxnSpPr>
            <p:spPr>
              <a:xfrm>
                <a:off x="919162" y="1215735"/>
                <a:ext cx="0" cy="3749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03E034C-9F05-4773-9DD3-6B4F3BC0EC4C}"/>
                  </a:ext>
                </a:extLst>
              </p:cNvPr>
              <p:cNvSpPr/>
              <p:nvPr/>
            </p:nvSpPr>
            <p:spPr>
              <a:xfrm>
                <a:off x="857250" y="1488679"/>
                <a:ext cx="123825" cy="12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22" name="TextBox 21">
              <a:extLst>
                <a:ext uri="{FF2B5EF4-FFF2-40B4-BE49-F238E27FC236}">
                  <a16:creationId xmlns:a16="http://schemas.microsoft.com/office/drawing/2014/main" id="{41720EE1-6268-4FC3-B763-C8766E338701}"/>
                </a:ext>
              </a:extLst>
            </p:cNvPr>
            <p:cNvSpPr txBox="1"/>
            <p:nvPr/>
          </p:nvSpPr>
          <p:spPr>
            <a:xfrm>
              <a:off x="7836105" y="2658663"/>
              <a:ext cx="2269852" cy="618118"/>
            </a:xfrm>
            <a:prstGeom prst="rect">
              <a:avLst/>
            </a:prstGeom>
            <a:noFill/>
          </p:spPr>
          <p:txBody>
            <a:bodyPr wrap="none" lIns="0" tIns="0" rIns="0" bIns="0" rtlCol="0">
              <a:spAutoFit/>
            </a:bodyPr>
            <a:lstStyle/>
            <a:p>
              <a:pPr algn="ctr">
                <a:spcBef>
                  <a:spcPts val="400"/>
                </a:spcBef>
                <a:spcAft>
                  <a:spcPts val="100"/>
                </a:spcAft>
              </a:pPr>
              <a:r>
                <a:rPr lang="en-GB"/>
                <a:t>Jan-Mar 2022</a:t>
              </a:r>
            </a:p>
            <a:p>
              <a:pPr algn="ctr">
                <a:spcBef>
                  <a:spcPts val="400"/>
                </a:spcBef>
                <a:spcAft>
                  <a:spcPts val="100"/>
                </a:spcAft>
              </a:pPr>
              <a:r>
                <a:rPr lang="en-GB" b="1"/>
                <a:t>Qualitative follow-up</a:t>
              </a:r>
            </a:p>
          </p:txBody>
        </p:sp>
      </p:grpSp>
      <p:grpSp>
        <p:nvGrpSpPr>
          <p:cNvPr id="57" name="Group 56">
            <a:extLst>
              <a:ext uri="{FF2B5EF4-FFF2-40B4-BE49-F238E27FC236}">
                <a16:creationId xmlns:a16="http://schemas.microsoft.com/office/drawing/2014/main" id="{05B01B2D-99D1-4BDF-9EDE-14E6A9EAC71B}"/>
              </a:ext>
            </a:extLst>
          </p:cNvPr>
          <p:cNvGrpSpPr/>
          <p:nvPr/>
        </p:nvGrpSpPr>
        <p:grpSpPr>
          <a:xfrm>
            <a:off x="2622198" y="2209020"/>
            <a:ext cx="2107373" cy="1654017"/>
            <a:chOff x="3239541" y="2209020"/>
            <a:chExt cx="2107373" cy="1654017"/>
          </a:xfrm>
        </p:grpSpPr>
        <p:sp>
          <p:nvSpPr>
            <p:cNvPr id="30" name="TextBox 29">
              <a:extLst>
                <a:ext uri="{FF2B5EF4-FFF2-40B4-BE49-F238E27FC236}">
                  <a16:creationId xmlns:a16="http://schemas.microsoft.com/office/drawing/2014/main" id="{EF4C7395-E20D-43C3-8C1C-9DD7805EF51C}"/>
                </a:ext>
              </a:extLst>
            </p:cNvPr>
            <p:cNvSpPr txBox="1"/>
            <p:nvPr/>
          </p:nvSpPr>
          <p:spPr>
            <a:xfrm>
              <a:off x="3239541" y="3244919"/>
              <a:ext cx="2107373" cy="618118"/>
            </a:xfrm>
            <a:prstGeom prst="rect">
              <a:avLst/>
            </a:prstGeom>
            <a:noFill/>
          </p:spPr>
          <p:txBody>
            <a:bodyPr wrap="none" lIns="0" tIns="0" rIns="0" bIns="0" rtlCol="0">
              <a:spAutoFit/>
            </a:bodyPr>
            <a:lstStyle/>
            <a:p>
              <a:pPr algn="ctr">
                <a:spcBef>
                  <a:spcPts val="400"/>
                </a:spcBef>
                <a:spcAft>
                  <a:spcPts val="100"/>
                </a:spcAft>
              </a:pPr>
              <a:r>
                <a:rPr lang="en-GB"/>
                <a:t>Nov 2020</a:t>
              </a:r>
            </a:p>
            <a:p>
              <a:pPr algn="ctr">
                <a:spcBef>
                  <a:spcPts val="400"/>
                </a:spcBef>
                <a:spcAft>
                  <a:spcPts val="100"/>
                </a:spcAft>
              </a:pPr>
              <a:r>
                <a:rPr lang="en-GB"/>
                <a:t>Wave 1 presentation</a:t>
              </a:r>
            </a:p>
          </p:txBody>
        </p:sp>
        <p:grpSp>
          <p:nvGrpSpPr>
            <p:cNvPr id="48" name="Group 47">
              <a:extLst>
                <a:ext uri="{FF2B5EF4-FFF2-40B4-BE49-F238E27FC236}">
                  <a16:creationId xmlns:a16="http://schemas.microsoft.com/office/drawing/2014/main" id="{FA2933FB-F0D5-4A2E-8E0A-080868DAE587}"/>
                </a:ext>
              </a:extLst>
            </p:cNvPr>
            <p:cNvGrpSpPr/>
            <p:nvPr/>
          </p:nvGrpSpPr>
          <p:grpSpPr>
            <a:xfrm>
              <a:off x="4293227" y="2209020"/>
              <a:ext cx="123825" cy="975175"/>
              <a:chOff x="4293227" y="2209020"/>
              <a:chExt cx="123825" cy="975175"/>
            </a:xfrm>
          </p:grpSpPr>
          <p:sp>
            <p:nvSpPr>
              <p:cNvPr id="41" name="Oval 40">
                <a:extLst>
                  <a:ext uri="{FF2B5EF4-FFF2-40B4-BE49-F238E27FC236}">
                    <a16:creationId xmlns:a16="http://schemas.microsoft.com/office/drawing/2014/main" id="{4A69FF0D-625A-4A00-9886-A4D6E05744BE}"/>
                  </a:ext>
                </a:extLst>
              </p:cNvPr>
              <p:cNvSpPr/>
              <p:nvPr/>
            </p:nvSpPr>
            <p:spPr>
              <a:xfrm>
                <a:off x="4293227" y="2209020"/>
                <a:ext cx="123825" cy="12584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42" name="Straight Connector 41">
                <a:extLst>
                  <a:ext uri="{FF2B5EF4-FFF2-40B4-BE49-F238E27FC236}">
                    <a16:creationId xmlns:a16="http://schemas.microsoft.com/office/drawing/2014/main" id="{D3ACD566-32F1-4B2E-994E-7AE26061FC70}"/>
                  </a:ext>
                </a:extLst>
              </p:cNvPr>
              <p:cNvCxnSpPr>
                <a:cxnSpLocks/>
                <a:endCxn id="43" idx="4"/>
              </p:cNvCxnSpPr>
              <p:nvPr/>
            </p:nvCxnSpPr>
            <p:spPr>
              <a:xfrm>
                <a:off x="4342439" y="2251988"/>
                <a:ext cx="12701" cy="932207"/>
              </a:xfrm>
              <a:prstGeom prst="line">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CB90CAA-DAE3-4E38-978F-7FEE088B96F2}"/>
                  </a:ext>
                </a:extLst>
              </p:cNvPr>
              <p:cNvSpPr/>
              <p:nvPr/>
            </p:nvSpPr>
            <p:spPr>
              <a:xfrm>
                <a:off x="4293227" y="3058351"/>
                <a:ext cx="123825" cy="12584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grpSp>
      <p:grpSp>
        <p:nvGrpSpPr>
          <p:cNvPr id="60" name="Group 59">
            <a:extLst>
              <a:ext uri="{FF2B5EF4-FFF2-40B4-BE49-F238E27FC236}">
                <a16:creationId xmlns:a16="http://schemas.microsoft.com/office/drawing/2014/main" id="{F656582F-533C-4523-9A80-AA5D51A8A5D7}"/>
              </a:ext>
            </a:extLst>
          </p:cNvPr>
          <p:cNvGrpSpPr/>
          <p:nvPr/>
        </p:nvGrpSpPr>
        <p:grpSpPr>
          <a:xfrm>
            <a:off x="9796022" y="2209020"/>
            <a:ext cx="1833835" cy="1654017"/>
            <a:chOff x="3376309" y="2209020"/>
            <a:chExt cx="1833835" cy="1654017"/>
          </a:xfrm>
        </p:grpSpPr>
        <p:sp>
          <p:nvSpPr>
            <p:cNvPr id="61" name="TextBox 60">
              <a:extLst>
                <a:ext uri="{FF2B5EF4-FFF2-40B4-BE49-F238E27FC236}">
                  <a16:creationId xmlns:a16="http://schemas.microsoft.com/office/drawing/2014/main" id="{355A569C-6265-429E-8FAE-0446354C5EBD}"/>
                </a:ext>
              </a:extLst>
            </p:cNvPr>
            <p:cNvSpPr txBox="1"/>
            <p:nvPr/>
          </p:nvSpPr>
          <p:spPr>
            <a:xfrm>
              <a:off x="3376309" y="3244919"/>
              <a:ext cx="1833835" cy="618118"/>
            </a:xfrm>
            <a:prstGeom prst="rect">
              <a:avLst/>
            </a:prstGeom>
            <a:noFill/>
          </p:spPr>
          <p:txBody>
            <a:bodyPr wrap="none" lIns="0" tIns="0" rIns="0" bIns="0" rtlCol="0" anchor="t">
              <a:spAutoFit/>
            </a:bodyPr>
            <a:lstStyle/>
            <a:p>
              <a:pPr algn="ctr">
                <a:spcBef>
                  <a:spcPts val="400"/>
                </a:spcBef>
                <a:spcAft>
                  <a:spcPts val="100"/>
                </a:spcAft>
              </a:pPr>
              <a:r>
                <a:rPr lang="en-GB"/>
                <a:t>Apr 2022</a:t>
              </a:r>
            </a:p>
            <a:p>
              <a:pPr algn="ctr">
                <a:spcBef>
                  <a:spcPts val="400"/>
                </a:spcBef>
                <a:spcAft>
                  <a:spcPts val="100"/>
                </a:spcAft>
              </a:pPr>
              <a:r>
                <a:rPr lang="en-GB"/>
                <a:t>Final presentation</a:t>
              </a:r>
              <a:endParaRPr lang="en-GB">
                <a:cs typeface="Arial"/>
              </a:endParaRPr>
            </a:p>
          </p:txBody>
        </p:sp>
        <p:grpSp>
          <p:nvGrpSpPr>
            <p:cNvPr id="62" name="Group 61">
              <a:extLst>
                <a:ext uri="{FF2B5EF4-FFF2-40B4-BE49-F238E27FC236}">
                  <a16:creationId xmlns:a16="http://schemas.microsoft.com/office/drawing/2014/main" id="{789867DF-952C-4081-BB70-38E9BC194CF9}"/>
                </a:ext>
              </a:extLst>
            </p:cNvPr>
            <p:cNvGrpSpPr/>
            <p:nvPr/>
          </p:nvGrpSpPr>
          <p:grpSpPr>
            <a:xfrm>
              <a:off x="4293227" y="2209020"/>
              <a:ext cx="123825" cy="975175"/>
              <a:chOff x="4293227" y="2209020"/>
              <a:chExt cx="123825" cy="975175"/>
            </a:xfrm>
          </p:grpSpPr>
          <p:sp>
            <p:nvSpPr>
              <p:cNvPr id="63" name="Oval 62">
                <a:extLst>
                  <a:ext uri="{FF2B5EF4-FFF2-40B4-BE49-F238E27FC236}">
                    <a16:creationId xmlns:a16="http://schemas.microsoft.com/office/drawing/2014/main" id="{057E984C-5695-40E9-8C38-F2A11392CAD3}"/>
                  </a:ext>
                </a:extLst>
              </p:cNvPr>
              <p:cNvSpPr/>
              <p:nvPr/>
            </p:nvSpPr>
            <p:spPr>
              <a:xfrm>
                <a:off x="4293227" y="2209020"/>
                <a:ext cx="123825" cy="12584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64" name="Straight Connector 63">
                <a:extLst>
                  <a:ext uri="{FF2B5EF4-FFF2-40B4-BE49-F238E27FC236}">
                    <a16:creationId xmlns:a16="http://schemas.microsoft.com/office/drawing/2014/main" id="{38116224-0969-46E2-9DC6-106A813594D9}"/>
                  </a:ext>
                </a:extLst>
              </p:cNvPr>
              <p:cNvCxnSpPr>
                <a:cxnSpLocks/>
              </p:cNvCxnSpPr>
              <p:nvPr/>
            </p:nvCxnSpPr>
            <p:spPr>
              <a:xfrm>
                <a:off x="4355139" y="2251988"/>
                <a:ext cx="14941" cy="929894"/>
              </a:xfrm>
              <a:prstGeom prst="line">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FB3BE1C-4F4A-4AE2-8125-78A326C0F072}"/>
                  </a:ext>
                </a:extLst>
              </p:cNvPr>
              <p:cNvSpPr/>
              <p:nvPr/>
            </p:nvSpPr>
            <p:spPr>
              <a:xfrm>
                <a:off x="4293227" y="3058351"/>
                <a:ext cx="123825" cy="12584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grpSp>
      <p:sp>
        <p:nvSpPr>
          <p:cNvPr id="66" name="Rectangle 65">
            <a:extLst>
              <a:ext uri="{FF2B5EF4-FFF2-40B4-BE49-F238E27FC236}">
                <a16:creationId xmlns:a16="http://schemas.microsoft.com/office/drawing/2014/main" id="{70F4E450-C05D-45C3-8154-4D3CC27F9737}"/>
              </a:ext>
            </a:extLst>
          </p:cNvPr>
          <p:cNvSpPr/>
          <p:nvPr/>
        </p:nvSpPr>
        <p:spPr>
          <a:xfrm>
            <a:off x="449998" y="3991752"/>
            <a:ext cx="11254321" cy="190104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a:solidFill>
                  <a:schemeClr val="tx1"/>
                </a:solidFill>
              </a:rPr>
              <a:t>The key objectives of the research were to:</a:t>
            </a:r>
          </a:p>
          <a:p>
            <a:pPr marL="342900" lvl="0" indent="-342900">
              <a:lnSpc>
                <a:spcPct val="107000"/>
              </a:lnSpc>
              <a:spcAft>
                <a:spcPts val="800"/>
              </a:spcAft>
              <a:buFont typeface="Symbol" panose="05050102010706020507" pitchFamily="18" charset="2"/>
              <a:buChar char=""/>
              <a:tabLst>
                <a:tab pos="457200" algn="l"/>
              </a:tabLst>
            </a:pPr>
            <a:r>
              <a:rPr lang="en-GB">
                <a:solidFill>
                  <a:schemeClr val="tx1"/>
                </a:solidFill>
                <a:effectLst/>
                <a:ea typeface="Calibri" panose="020F0502020204030204" pitchFamily="34" charset="0"/>
                <a:cs typeface="Times New Roman" panose="02020603050405020304" pitchFamily="18" charset="0"/>
              </a:rPr>
              <a:t>Understand who the claimant groups are and the nature of their self-employed work</a:t>
            </a:r>
          </a:p>
          <a:p>
            <a:pPr marL="342900" lvl="0" indent="-342900">
              <a:lnSpc>
                <a:spcPct val="107000"/>
              </a:lnSpc>
              <a:spcAft>
                <a:spcPts val="800"/>
              </a:spcAft>
              <a:buFont typeface="Symbol" panose="05050102010706020507" pitchFamily="18" charset="2"/>
              <a:buChar char=""/>
              <a:tabLst>
                <a:tab pos="457200" algn="l"/>
              </a:tabLst>
            </a:pPr>
            <a:r>
              <a:rPr lang="en-GB">
                <a:solidFill>
                  <a:schemeClr val="tx1"/>
                </a:solidFill>
                <a:effectLst/>
                <a:ea typeface="Calibri" panose="020F0502020204030204" pitchFamily="34" charset="0"/>
                <a:cs typeface="Times New Roman" panose="02020603050405020304" pitchFamily="18" charset="0"/>
              </a:rPr>
              <a:t>Understand claimants’ plans, barriers and support needs to making the most of their self-employed work, and the differences between groups</a:t>
            </a:r>
          </a:p>
          <a:p>
            <a:pPr>
              <a:lnSpc>
                <a:spcPct val="107000"/>
              </a:lnSpc>
              <a:spcAft>
                <a:spcPts val="800"/>
              </a:spcAft>
            </a:pPr>
            <a:r>
              <a:rPr lang="en-GB">
                <a:solidFill>
                  <a:schemeClr val="tx1"/>
                </a:solidFill>
                <a:effectLst/>
                <a:ea typeface="Calibri" panose="020F0502020204030204" pitchFamily="34" charset="0"/>
                <a:cs typeface="Times New Roman" panose="02020603050405020304" pitchFamily="18" charset="0"/>
              </a:rPr>
              <a:t> </a:t>
            </a:r>
          </a:p>
          <a:p>
            <a:pPr>
              <a:lnSpc>
                <a:spcPct val="110000"/>
              </a:lnSpc>
              <a:spcAft>
                <a:spcPts val="1200"/>
              </a:spcAft>
            </a:pPr>
            <a:endParaRPr lang="en-GB" sz="1600">
              <a:solidFill>
                <a:schemeClr val="tx1"/>
              </a:solidFill>
            </a:endParaRPr>
          </a:p>
          <a:p>
            <a:pPr>
              <a:lnSpc>
                <a:spcPct val="110000"/>
              </a:lnSpc>
              <a:spcAft>
                <a:spcPts val="1200"/>
              </a:spcAft>
            </a:pPr>
            <a:endParaRPr lang="en-GB" sz="1600">
              <a:solidFill>
                <a:schemeClr val="tx1"/>
              </a:solidFill>
            </a:endParaRPr>
          </a:p>
        </p:txBody>
      </p:sp>
    </p:spTree>
    <p:extLst>
      <p:ext uri="{BB962C8B-B14F-4D97-AF65-F5344CB8AC3E}">
        <p14:creationId xmlns:p14="http://schemas.microsoft.com/office/powerpoint/2010/main" val="949404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872681"/>
          </a:xfrm>
        </p:spPr>
        <p:txBody>
          <a:bodyPr/>
          <a:lstStyle/>
          <a:p>
            <a:r>
              <a:rPr lang="en-GB"/>
              <a:t>Case study: The Gateway Interview</a:t>
            </a:r>
          </a:p>
        </p:txBody>
      </p:sp>
      <p:sp>
        <p:nvSpPr>
          <p:cNvPr id="24" name="Text Placeholder 7">
            <a:extLst>
              <a:ext uri="{FF2B5EF4-FFF2-40B4-BE49-F238E27FC236}">
                <a16:creationId xmlns:a16="http://schemas.microsoft.com/office/drawing/2014/main" id="{5A9F9AED-FD22-41FE-B645-2468EBD20EDA}"/>
              </a:ext>
            </a:extLst>
          </p:cNvPr>
          <p:cNvSpPr>
            <a:spLocks noGrp="1"/>
          </p:cNvSpPr>
          <p:nvPr>
            <p:ph type="body" sz="quarter" idx="15"/>
          </p:nvPr>
        </p:nvSpPr>
        <p:spPr>
          <a:xfrm>
            <a:off x="450000" y="833510"/>
            <a:ext cx="8076634" cy="449701"/>
          </a:xfrm>
        </p:spPr>
        <p:txBody>
          <a:bodyPr/>
          <a:lstStyle/>
          <a:p>
            <a:r>
              <a:rPr lang="en-GB" sz="1400"/>
              <a:t>Though not many claimants saw the gateway interview as a key part of the claiming process, many do remember their self-employment activity being ‘assessed’ by JCP staff </a:t>
            </a:r>
          </a:p>
        </p:txBody>
      </p:sp>
      <p:sp>
        <p:nvSpPr>
          <p:cNvPr id="7" name="TextBox 6">
            <a:extLst>
              <a:ext uri="{FF2B5EF4-FFF2-40B4-BE49-F238E27FC236}">
                <a16:creationId xmlns:a16="http://schemas.microsoft.com/office/drawing/2014/main" id="{AB5761A0-0102-42D1-A35F-650FCEF28631}"/>
              </a:ext>
            </a:extLst>
          </p:cNvPr>
          <p:cNvSpPr txBox="1"/>
          <p:nvPr/>
        </p:nvSpPr>
        <p:spPr>
          <a:xfrm>
            <a:off x="329719" y="3885423"/>
            <a:ext cx="3408821" cy="2690581"/>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Alexandra is in her early 40s and lives alone.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She claimed Universal Credit in </a:t>
            </a:r>
            <a:r>
              <a:rPr lang="en-GB" sz="1400">
                <a:solidFill>
                  <a:prstClr val="black"/>
                </a:solidFill>
                <a:latin typeface="Arial"/>
              </a:rPr>
              <a:t>early</a:t>
            </a:r>
            <a:r>
              <a:rPr kumimoji="0" lang="en-GB" sz="1400" b="0" i="0" u="none" strike="noStrike" kern="1200" cap="none" spc="0" normalizeH="0" baseline="0" noProof="0">
                <a:ln>
                  <a:noFill/>
                </a:ln>
                <a:solidFill>
                  <a:prstClr val="black"/>
                </a:solidFill>
                <a:effectLst/>
                <a:uLnTx/>
                <a:uFillTx/>
                <a:latin typeface="Arial"/>
                <a:ea typeface="+mn-ea"/>
                <a:cs typeface="+mn-cs"/>
              </a:rPr>
              <a:t> 2020, before Covid, due to being impacted by Brexit. However, since then her claim has changed due to health purposes after contracting long covid.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She is still currently claiming UC, but is optimistic that she will stop claiming in the near future as her business continues to grow.</a:t>
            </a:r>
          </a:p>
        </p:txBody>
      </p:sp>
      <p:sp>
        <p:nvSpPr>
          <p:cNvPr id="8" name="TextBox 7">
            <a:extLst>
              <a:ext uri="{FF2B5EF4-FFF2-40B4-BE49-F238E27FC236}">
                <a16:creationId xmlns:a16="http://schemas.microsoft.com/office/drawing/2014/main" id="{DD2A2481-428B-49EB-8296-BA8FB5B5CB36}"/>
              </a:ext>
            </a:extLst>
          </p:cNvPr>
          <p:cNvSpPr txBox="1"/>
          <p:nvPr/>
        </p:nvSpPr>
        <p:spPr>
          <a:xfrm>
            <a:off x="3859851" y="1628666"/>
            <a:ext cx="7677154" cy="2885506"/>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Alexandra lives by herself and is a private mental health therapist and has always been self employed. When the income from her SE therapy business began to dip, she decided to take on temporary work to get by, but maintained her SE activity.</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Alexandra finds her work very rewarding and is more optimistic about her self-employment activity now than she was a year ago. She recalls the gateway interviewing process as multiple interviews where the job centre staff seek to ‘establish facts’ regarding her self-employment and found it an overall positive experience.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She reports the staff being nice and informative and felt relieved and affirmed when told she was gainfully self employed. </a:t>
            </a:r>
          </a:p>
        </p:txBody>
      </p:sp>
      <p:sp>
        <p:nvSpPr>
          <p:cNvPr id="2" name="TextBox 1">
            <a:extLst>
              <a:ext uri="{FF2B5EF4-FFF2-40B4-BE49-F238E27FC236}">
                <a16:creationId xmlns:a16="http://schemas.microsoft.com/office/drawing/2014/main" id="{003B2741-8321-48D2-A5D0-5937A87B2D28}"/>
              </a:ext>
            </a:extLst>
          </p:cNvPr>
          <p:cNvSpPr txBox="1"/>
          <p:nvPr/>
        </p:nvSpPr>
        <p:spPr>
          <a:xfrm>
            <a:off x="4765177" y="4694771"/>
            <a:ext cx="6736158"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I went to a couple of 'establishing facts' kind of interviews. That's where you turn up with your passport and your rent agreement and so on.  I took in evidence of my business, turnover, website, testimonials…they were like, 'oh you're doing really well, that's so impressive.' I turned up thinking I was going to get really grilled and it was going to be really difficult - and it really wasn't. I was really worried before I went in and they were so nice to me. </a:t>
            </a:r>
          </a:p>
        </p:txBody>
      </p:sp>
      <p:grpSp>
        <p:nvGrpSpPr>
          <p:cNvPr id="9" name="Group 8">
            <a:extLst>
              <a:ext uri="{FF2B5EF4-FFF2-40B4-BE49-F238E27FC236}">
                <a16:creationId xmlns:a16="http://schemas.microsoft.com/office/drawing/2014/main" id="{240D9EED-7DA8-4887-A8BB-1788843802E1}"/>
              </a:ext>
            </a:extLst>
          </p:cNvPr>
          <p:cNvGrpSpPr/>
          <p:nvPr/>
        </p:nvGrpSpPr>
        <p:grpSpPr>
          <a:xfrm>
            <a:off x="4012001" y="4614953"/>
            <a:ext cx="493082" cy="482330"/>
            <a:chOff x="478459" y="1784348"/>
            <a:chExt cx="766253" cy="781051"/>
          </a:xfrm>
          <a:solidFill>
            <a:schemeClr val="tx2"/>
          </a:solidFill>
        </p:grpSpPr>
        <p:sp>
          <p:nvSpPr>
            <p:cNvPr id="10" name="Freeform 5">
              <a:extLst>
                <a:ext uri="{FF2B5EF4-FFF2-40B4-BE49-F238E27FC236}">
                  <a16:creationId xmlns:a16="http://schemas.microsoft.com/office/drawing/2014/main" id="{B3724EAD-5BC5-44CD-9E0E-42F7BB71AD6E}"/>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2D0847B3-AFD9-4932-9BAF-91EC6B5A3D04}"/>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88D4D137-4CD6-4A0F-9580-AE8D9FB13537}"/>
              </a:ext>
            </a:extLst>
          </p:cNvPr>
          <p:cNvSpPr txBox="1"/>
          <p:nvPr/>
        </p:nvSpPr>
        <p:spPr>
          <a:xfrm>
            <a:off x="450000" y="3759862"/>
            <a:ext cx="456014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n-ea"/>
                <a:cs typeface="+mn-cs"/>
              </a:rPr>
              <a:t>Profile</a:t>
            </a:r>
          </a:p>
        </p:txBody>
      </p:sp>
      <p:sp>
        <p:nvSpPr>
          <p:cNvPr id="14" name="Text Placeholder 7">
            <a:extLst>
              <a:ext uri="{FF2B5EF4-FFF2-40B4-BE49-F238E27FC236}">
                <a16:creationId xmlns:a16="http://schemas.microsoft.com/office/drawing/2014/main" id="{BB5012C4-12BD-4DE4-939B-18F862F8F301}"/>
              </a:ext>
            </a:extLst>
          </p:cNvPr>
          <p:cNvSpPr txBox="1">
            <a:spLocks/>
          </p:cNvSpPr>
          <p:nvPr/>
        </p:nvSpPr>
        <p:spPr>
          <a:xfrm>
            <a:off x="450000" y="1336556"/>
            <a:ext cx="11087004" cy="21544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srgbClr val="419999"/>
                </a:solidFill>
                <a:effectLst/>
                <a:uLnTx/>
                <a:uFillTx/>
                <a:latin typeface="Arial"/>
                <a:ea typeface="+mn-ea"/>
                <a:cs typeface="+mn-cs"/>
              </a:rPr>
              <a:t>Alexandra, 35-44, personal services sector, in self-employment for 3 years</a:t>
            </a:r>
          </a:p>
        </p:txBody>
      </p:sp>
      <p:sp>
        <p:nvSpPr>
          <p:cNvPr id="13" name="TextBox 12">
            <a:extLst>
              <a:ext uri="{FF2B5EF4-FFF2-40B4-BE49-F238E27FC236}">
                <a16:creationId xmlns:a16="http://schemas.microsoft.com/office/drawing/2014/main" id="{ED385734-FBB6-4BA6-9FB4-C856C24B921C}"/>
              </a:ext>
            </a:extLst>
          </p:cNvPr>
          <p:cNvSpPr txBox="1"/>
          <p:nvPr/>
        </p:nvSpPr>
        <p:spPr>
          <a:xfrm>
            <a:off x="4632256" y="6046388"/>
            <a:ext cx="23597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Arial"/>
                <a:ea typeface="+mn-ea"/>
                <a:cs typeface="+mn-cs"/>
              </a:rPr>
              <a:t>Female, </a:t>
            </a:r>
            <a:r>
              <a:rPr lang="en-GB" sz="1400" b="1">
                <a:solidFill>
                  <a:schemeClr val="accent1"/>
                </a:solidFill>
                <a:latin typeface="Arial"/>
              </a:rPr>
              <a:t>3</a:t>
            </a:r>
            <a:r>
              <a:rPr kumimoji="0" lang="en-GB" sz="1400" b="1" i="0" u="none" strike="noStrike" kern="1200" cap="none" spc="0" normalizeH="0" baseline="0" noProof="0">
                <a:ln>
                  <a:noFill/>
                </a:ln>
                <a:solidFill>
                  <a:schemeClr val="accent1"/>
                </a:solidFill>
                <a:effectLst/>
                <a:uLnTx/>
                <a:uFillTx/>
                <a:latin typeface="Arial"/>
                <a:ea typeface="+mn-ea"/>
                <a:cs typeface="+mn-cs"/>
              </a:rPr>
              <a:t>5-44, urban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Arial"/>
                <a:ea typeface="+mn-ea"/>
                <a:cs typeface="+mn-cs"/>
              </a:rPr>
              <a:t>Existing 2020 claimant</a:t>
            </a:r>
          </a:p>
        </p:txBody>
      </p:sp>
      <p:pic>
        <p:nvPicPr>
          <p:cNvPr id="18" name="Picture 17">
            <a:extLst>
              <a:ext uri="{FF2B5EF4-FFF2-40B4-BE49-F238E27FC236}">
                <a16:creationId xmlns:a16="http://schemas.microsoft.com/office/drawing/2014/main" id="{44F11E89-CD83-4F42-ADCD-1261D956EFEF}"/>
              </a:ext>
            </a:extLst>
          </p:cNvPr>
          <p:cNvPicPr>
            <a:picLocks noChangeAspect="1"/>
          </p:cNvPicPr>
          <p:nvPr/>
        </p:nvPicPr>
        <p:blipFill>
          <a:blip r:embed="rId3"/>
          <a:stretch>
            <a:fillRect/>
          </a:stretch>
        </p:blipFill>
        <p:spPr>
          <a:xfrm>
            <a:off x="450000" y="1566657"/>
            <a:ext cx="3282830" cy="2188553"/>
          </a:xfrm>
          <a:prstGeom prst="rect">
            <a:avLst/>
          </a:prstGeom>
        </p:spPr>
      </p:pic>
      <p:sp>
        <p:nvSpPr>
          <p:cNvPr id="4" name="Slide Number Placeholder 2">
            <a:extLst>
              <a:ext uri="{FF2B5EF4-FFF2-40B4-BE49-F238E27FC236}">
                <a16:creationId xmlns:a16="http://schemas.microsoft.com/office/drawing/2014/main" id="{E117E4ED-69D2-A6F8-E7D4-E114D14DE2A6}"/>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50</a:t>
            </a:fld>
            <a:r>
              <a:rPr lang="en-GB"/>
              <a:t>  </a:t>
            </a:r>
          </a:p>
        </p:txBody>
      </p:sp>
      <p:sp>
        <p:nvSpPr>
          <p:cNvPr id="15" name="Text Placeholder 7">
            <a:extLst>
              <a:ext uri="{FF2B5EF4-FFF2-40B4-BE49-F238E27FC236}">
                <a16:creationId xmlns:a16="http://schemas.microsoft.com/office/drawing/2014/main" id="{98294BFF-FDBC-6C84-21EB-1739A7E5EEBF}"/>
              </a:ext>
            </a:extLst>
          </p:cNvPr>
          <p:cNvSpPr txBox="1">
            <a:spLocks/>
          </p:cNvSpPr>
          <p:nvPr/>
        </p:nvSpPr>
        <p:spPr>
          <a:xfrm>
            <a:off x="10212152" y="44368"/>
            <a:ext cx="1919166" cy="1508105"/>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This case study reflects a non-fictional participant. Their name and other personal details have been changed for anonymity purposes.</a:t>
            </a:r>
          </a:p>
        </p:txBody>
      </p:sp>
    </p:spTree>
    <p:extLst>
      <p:ext uri="{BB962C8B-B14F-4D97-AF65-F5344CB8AC3E}">
        <p14:creationId xmlns:p14="http://schemas.microsoft.com/office/powerpoint/2010/main" val="3074766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6D7EBB-3068-4496-A2F0-5EF53A6846CB}"/>
              </a:ext>
            </a:extLst>
          </p:cNvPr>
          <p:cNvSpPr/>
          <p:nvPr/>
        </p:nvSpPr>
        <p:spPr>
          <a:xfrm>
            <a:off x="849269" y="7617431"/>
            <a:ext cx="3973285" cy="39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5A8F88BE-E410-4D36-95BC-F16E03D1062D}"/>
              </a:ext>
            </a:extLst>
          </p:cNvPr>
          <p:cNvSpPr txBox="1"/>
          <p:nvPr/>
        </p:nvSpPr>
        <p:spPr>
          <a:xfrm>
            <a:off x="135371" y="7782765"/>
            <a:ext cx="6097712" cy="215444"/>
          </a:xfrm>
          <a:prstGeom prst="rect">
            <a:avLst/>
          </a:prstGeom>
          <a:noFill/>
        </p:spPr>
        <p:txBody>
          <a:bodyPr wrap="square">
            <a:spAutoFit/>
          </a:bodyPr>
          <a:lstStyle/>
          <a:p>
            <a:r>
              <a:rPr lang="en-US" sz="800"/>
              <a:t>© </a:t>
            </a:r>
            <a:r>
              <a:rPr lang="en-GB" sz="800"/>
              <a:t> Ipsos | GSE survey | April 2022| Version 1 | Internal/Client Use Only</a:t>
            </a:r>
          </a:p>
        </p:txBody>
      </p:sp>
      <p:sp>
        <p:nvSpPr>
          <p:cNvPr id="21" name="Title 2">
            <a:extLst>
              <a:ext uri="{FF2B5EF4-FFF2-40B4-BE49-F238E27FC236}">
                <a16:creationId xmlns:a16="http://schemas.microsoft.com/office/drawing/2014/main" id="{4BB503A5-8B49-4278-8660-0C7DD55D7750}"/>
              </a:ext>
            </a:extLst>
          </p:cNvPr>
          <p:cNvSpPr>
            <a:spLocks noGrp="1"/>
          </p:cNvSpPr>
          <p:nvPr>
            <p:ph type="title"/>
          </p:nvPr>
        </p:nvSpPr>
        <p:spPr>
          <a:xfrm>
            <a:off x="437230" y="333369"/>
            <a:ext cx="11005833" cy="775597"/>
          </a:xfrm>
        </p:spPr>
        <p:txBody>
          <a:bodyPr/>
          <a:lstStyle/>
          <a:p>
            <a:r>
              <a:rPr lang="en-GB" sz="3200">
                <a:solidFill>
                  <a:schemeClr val="tx1"/>
                </a:solidFill>
              </a:rPr>
              <a:t>Mixed understanding of the MIF and whether it was applied to claim</a:t>
            </a:r>
            <a:endParaRPr lang="en-GB"/>
          </a:p>
        </p:txBody>
      </p:sp>
      <p:sp>
        <p:nvSpPr>
          <p:cNvPr id="23" name="TextBox 22">
            <a:extLst>
              <a:ext uri="{FF2B5EF4-FFF2-40B4-BE49-F238E27FC236}">
                <a16:creationId xmlns:a16="http://schemas.microsoft.com/office/drawing/2014/main" id="{7B2372F7-D873-49E0-94FD-68EA337A664E}"/>
              </a:ext>
            </a:extLst>
          </p:cNvPr>
          <p:cNvSpPr txBox="1"/>
          <p:nvPr/>
        </p:nvSpPr>
        <p:spPr>
          <a:xfrm>
            <a:off x="1276928" y="1604716"/>
            <a:ext cx="2209676" cy="553998"/>
          </a:xfrm>
          <a:prstGeom prst="rect">
            <a:avLst/>
          </a:prstGeom>
          <a:noFill/>
        </p:spPr>
        <p:txBody>
          <a:bodyPr wrap="square" lIns="0" tIns="0" rIns="0" bIns="0" rtlCol="0">
            <a:spAutoFit/>
          </a:bodyPr>
          <a:lstStyle/>
          <a:p>
            <a:pPr algn="l">
              <a:spcBef>
                <a:spcPts val="400"/>
              </a:spcBef>
              <a:spcAft>
                <a:spcPts val="400"/>
              </a:spcAft>
            </a:pPr>
            <a:r>
              <a:rPr lang="en-GB" b="1"/>
              <a:t>Low understanding of terminology</a:t>
            </a:r>
          </a:p>
        </p:txBody>
      </p:sp>
      <p:sp>
        <p:nvSpPr>
          <p:cNvPr id="24" name="TextBox 23">
            <a:extLst>
              <a:ext uri="{FF2B5EF4-FFF2-40B4-BE49-F238E27FC236}">
                <a16:creationId xmlns:a16="http://schemas.microsoft.com/office/drawing/2014/main" id="{AD6685C6-0AB2-4B37-8701-4DF95D0785ED}"/>
              </a:ext>
            </a:extLst>
          </p:cNvPr>
          <p:cNvSpPr txBox="1"/>
          <p:nvPr/>
        </p:nvSpPr>
        <p:spPr>
          <a:xfrm>
            <a:off x="5009933" y="1604136"/>
            <a:ext cx="2270702" cy="553998"/>
          </a:xfrm>
          <a:prstGeom prst="rect">
            <a:avLst/>
          </a:prstGeom>
          <a:noFill/>
        </p:spPr>
        <p:txBody>
          <a:bodyPr wrap="square" lIns="0" tIns="0" rIns="0" bIns="0" rtlCol="0">
            <a:spAutoFit/>
          </a:bodyPr>
          <a:lstStyle/>
          <a:p>
            <a:pPr algn="l">
              <a:spcBef>
                <a:spcPts val="400"/>
              </a:spcBef>
              <a:spcAft>
                <a:spcPts val="400"/>
              </a:spcAft>
            </a:pPr>
            <a:r>
              <a:rPr lang="en-GB" b="1"/>
              <a:t>Unsure how the MIF is calculated</a:t>
            </a:r>
          </a:p>
        </p:txBody>
      </p:sp>
      <p:sp>
        <p:nvSpPr>
          <p:cNvPr id="26" name="TextBox 25">
            <a:extLst>
              <a:ext uri="{FF2B5EF4-FFF2-40B4-BE49-F238E27FC236}">
                <a16:creationId xmlns:a16="http://schemas.microsoft.com/office/drawing/2014/main" id="{87F9E9F1-F9FC-44BE-BF8C-3D660A6269B9}"/>
              </a:ext>
            </a:extLst>
          </p:cNvPr>
          <p:cNvSpPr txBox="1"/>
          <p:nvPr/>
        </p:nvSpPr>
        <p:spPr>
          <a:xfrm>
            <a:off x="8880285" y="1604717"/>
            <a:ext cx="2307510" cy="553998"/>
          </a:xfrm>
          <a:prstGeom prst="rect">
            <a:avLst/>
          </a:prstGeom>
          <a:noFill/>
        </p:spPr>
        <p:txBody>
          <a:bodyPr wrap="square" lIns="0" tIns="0" rIns="0" bIns="0" rtlCol="0">
            <a:spAutoFit/>
          </a:bodyPr>
          <a:lstStyle/>
          <a:p>
            <a:pPr algn="l">
              <a:spcBef>
                <a:spcPts val="400"/>
              </a:spcBef>
              <a:spcAft>
                <a:spcPts val="400"/>
              </a:spcAft>
            </a:pPr>
            <a:r>
              <a:rPr lang="en-GB" b="1"/>
              <a:t>Some understanding of discretion</a:t>
            </a:r>
          </a:p>
        </p:txBody>
      </p:sp>
      <p:sp>
        <p:nvSpPr>
          <p:cNvPr id="27" name="Rectangle 26">
            <a:extLst>
              <a:ext uri="{FF2B5EF4-FFF2-40B4-BE49-F238E27FC236}">
                <a16:creationId xmlns:a16="http://schemas.microsoft.com/office/drawing/2014/main" id="{29560FFA-0070-4721-96FB-EAC77B833F91}"/>
              </a:ext>
            </a:extLst>
          </p:cNvPr>
          <p:cNvSpPr/>
          <p:nvPr/>
        </p:nvSpPr>
        <p:spPr>
          <a:xfrm>
            <a:off x="589414" y="2307771"/>
            <a:ext cx="3285899" cy="40489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Participants had varying degrees of knowledge around the MIF.</a:t>
            </a:r>
          </a:p>
          <a:p>
            <a:pPr marL="457200" indent="-457200">
              <a:lnSpc>
                <a:spcPct val="110000"/>
              </a:lnSpc>
              <a:buFont typeface="Arial" panose="020B0604020202020204" pitchFamily="34" charset="0"/>
              <a:buChar char="▪"/>
            </a:pPr>
            <a:r>
              <a:rPr lang="en-GB" dirty="0">
                <a:solidFill>
                  <a:schemeClr val="bg1"/>
                </a:solidFill>
              </a:rPr>
              <a:t>Many were not aware of the exact terminology, but often felt familiar with the process once they heard the definition.</a:t>
            </a:r>
            <a:endParaRPr lang="en-GB" dirty="0">
              <a:solidFill>
                <a:schemeClr val="bg1"/>
              </a:solidFill>
              <a:cs typeface="Arial"/>
            </a:endParaRPr>
          </a:p>
          <a:p>
            <a:pPr marL="457200" indent="-457200" algn="l">
              <a:lnSpc>
                <a:spcPct val="110000"/>
              </a:lnSpc>
              <a:buFont typeface="Arial" panose="020B0604020202020204" pitchFamily="34" charset="0"/>
              <a:buChar char="▪"/>
            </a:pPr>
            <a:r>
              <a:rPr lang="en-GB" dirty="0">
                <a:solidFill>
                  <a:schemeClr val="bg1"/>
                </a:solidFill>
              </a:rPr>
              <a:t>Others were unsure what the MIF means and whether it’s applied to their claim.</a:t>
            </a:r>
            <a:endParaRPr lang="en-GB" dirty="0">
              <a:solidFill>
                <a:schemeClr val="bg1"/>
              </a:solidFill>
              <a:cs typeface="Arial"/>
            </a:endParaRPr>
          </a:p>
          <a:p>
            <a:pPr marL="457200" indent="-457200" algn="l">
              <a:lnSpc>
                <a:spcPct val="110000"/>
              </a:lnSpc>
              <a:buFont typeface="Arial" panose="020B0604020202020204" pitchFamily="34" charset="0"/>
              <a:buChar char="▪"/>
            </a:pPr>
            <a:endParaRPr lang="en-GB">
              <a:solidFill>
                <a:schemeClr val="tx1"/>
              </a:solidFill>
            </a:endParaRPr>
          </a:p>
          <a:p>
            <a:pPr marL="457200" indent="-457200" algn="l">
              <a:lnSpc>
                <a:spcPct val="110000"/>
              </a:lnSpc>
              <a:buFont typeface="Arial" panose="020B0604020202020204" pitchFamily="34" charset="0"/>
              <a:buChar char="▪"/>
            </a:pPr>
            <a:endParaRPr lang="en-GB">
              <a:solidFill>
                <a:schemeClr val="tx1"/>
              </a:solidFill>
            </a:endParaRPr>
          </a:p>
        </p:txBody>
      </p:sp>
      <p:sp>
        <p:nvSpPr>
          <p:cNvPr id="29" name="Rectangle 28">
            <a:extLst>
              <a:ext uri="{FF2B5EF4-FFF2-40B4-BE49-F238E27FC236}">
                <a16:creationId xmlns:a16="http://schemas.microsoft.com/office/drawing/2014/main" id="{0EC21785-3FE5-479D-B06E-458A180358EB}"/>
              </a:ext>
            </a:extLst>
          </p:cNvPr>
          <p:cNvSpPr/>
          <p:nvPr/>
        </p:nvSpPr>
        <p:spPr>
          <a:xfrm>
            <a:off x="4258148" y="2307771"/>
            <a:ext cx="3376647" cy="4048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Participants had limited understanding about how the MIF is calculated, even more knowledgeable claimants.</a:t>
            </a:r>
          </a:p>
          <a:p>
            <a:pPr marL="457200" indent="-457200" algn="l">
              <a:lnSpc>
                <a:spcPct val="110000"/>
              </a:lnSpc>
              <a:buFont typeface="Arial" panose="020B0604020202020204" pitchFamily="34" charset="0"/>
              <a:buChar char="▪"/>
            </a:pPr>
            <a:r>
              <a:rPr lang="en-GB" dirty="0">
                <a:solidFill>
                  <a:schemeClr val="bg1"/>
                </a:solidFill>
              </a:rPr>
              <a:t>Some recognised it was linked to minimum wage.</a:t>
            </a:r>
            <a:endParaRPr lang="en-GB" dirty="0">
              <a:solidFill>
                <a:schemeClr val="bg1"/>
              </a:solidFill>
              <a:cs typeface="Arial"/>
            </a:endParaRPr>
          </a:p>
          <a:p>
            <a:pPr marL="457200" indent="-457200" algn="l">
              <a:lnSpc>
                <a:spcPct val="110000"/>
              </a:lnSpc>
              <a:buFont typeface="Arial" panose="020B0604020202020204" pitchFamily="34" charset="0"/>
              <a:buChar char="▪"/>
            </a:pPr>
            <a:r>
              <a:rPr lang="en-GB" dirty="0">
                <a:solidFill>
                  <a:schemeClr val="bg1"/>
                </a:solidFill>
              </a:rPr>
              <a:t>It was said to be hard to understand/ retain information about calculation, even from a Work Coach – especially with fluctuating earnings.</a:t>
            </a:r>
            <a:endParaRPr lang="en-GB" dirty="0">
              <a:solidFill>
                <a:schemeClr val="bg1"/>
              </a:solidFill>
              <a:cs typeface="Arial"/>
            </a:endParaRPr>
          </a:p>
        </p:txBody>
      </p:sp>
      <p:sp>
        <p:nvSpPr>
          <p:cNvPr id="30" name="Rectangle 29">
            <a:extLst>
              <a:ext uri="{FF2B5EF4-FFF2-40B4-BE49-F238E27FC236}">
                <a16:creationId xmlns:a16="http://schemas.microsoft.com/office/drawing/2014/main" id="{C1D0C104-0AD5-4F9F-B153-43CA2EE068C8}"/>
              </a:ext>
            </a:extLst>
          </p:cNvPr>
          <p:cNvSpPr/>
          <p:nvPr/>
        </p:nvSpPr>
        <p:spPr>
          <a:xfrm>
            <a:off x="8105683" y="2307771"/>
            <a:ext cx="3285898" cy="40489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Few claimants reported being provided some discretion around the MIF.</a:t>
            </a:r>
          </a:p>
          <a:p>
            <a:pPr marL="457200" indent="-457200" algn="l">
              <a:lnSpc>
                <a:spcPct val="110000"/>
              </a:lnSpc>
              <a:buFont typeface="Arial" panose="020B0604020202020204" pitchFamily="34" charset="0"/>
              <a:buChar char="▪"/>
            </a:pPr>
            <a:r>
              <a:rPr lang="en-GB" dirty="0">
                <a:solidFill>
                  <a:schemeClr val="bg1"/>
                </a:solidFill>
              </a:rPr>
              <a:t>A couple of claimants expressed having a further 2-month discretionary period applied to the MIF post Covid, with one claimant stating that they experienced a ‘rolling discretion’.</a:t>
            </a:r>
            <a:endParaRPr lang="en-GB" dirty="0">
              <a:solidFill>
                <a:schemeClr val="bg1"/>
              </a:solidFill>
              <a:cs typeface="Arial"/>
            </a:endParaRPr>
          </a:p>
        </p:txBody>
      </p:sp>
      <p:grpSp>
        <p:nvGrpSpPr>
          <p:cNvPr id="45" name="Group 44">
            <a:extLst>
              <a:ext uri="{FF2B5EF4-FFF2-40B4-BE49-F238E27FC236}">
                <a16:creationId xmlns:a16="http://schemas.microsoft.com/office/drawing/2014/main" id="{E6213F48-B26A-4D50-BCE2-4EBCC1D604AF}"/>
              </a:ext>
            </a:extLst>
          </p:cNvPr>
          <p:cNvGrpSpPr/>
          <p:nvPr/>
        </p:nvGrpSpPr>
        <p:grpSpPr>
          <a:xfrm>
            <a:off x="613094" y="1573716"/>
            <a:ext cx="547688" cy="579437"/>
            <a:chOff x="4351338" y="5881688"/>
            <a:chExt cx="547688" cy="579437"/>
          </a:xfrm>
          <a:solidFill>
            <a:schemeClr val="tx2"/>
          </a:solidFill>
        </p:grpSpPr>
        <p:sp>
          <p:nvSpPr>
            <p:cNvPr id="46" name="Freeform 82">
              <a:extLst>
                <a:ext uri="{FF2B5EF4-FFF2-40B4-BE49-F238E27FC236}">
                  <a16:creationId xmlns:a16="http://schemas.microsoft.com/office/drawing/2014/main" id="{D2714D8F-2B15-4AD0-B32A-02FF4EFD22DD}"/>
                </a:ext>
              </a:extLst>
            </p:cNvPr>
            <p:cNvSpPr>
              <a:spLocks/>
            </p:cNvSpPr>
            <p:nvPr/>
          </p:nvSpPr>
          <p:spPr bwMode="auto">
            <a:xfrm>
              <a:off x="4351338" y="5881688"/>
              <a:ext cx="547688" cy="579437"/>
            </a:xfrm>
            <a:custGeom>
              <a:avLst/>
              <a:gdLst>
                <a:gd name="T0" fmla="*/ 270 w 345"/>
                <a:gd name="T1" fmla="*/ 21 h 365"/>
                <a:gd name="T2" fmla="*/ 205 w 345"/>
                <a:gd name="T3" fmla="*/ 2 h 365"/>
                <a:gd name="T4" fmla="*/ 156 w 345"/>
                <a:gd name="T5" fmla="*/ 3 h 365"/>
                <a:gd name="T6" fmla="*/ 105 w 345"/>
                <a:gd name="T7" fmla="*/ 18 h 365"/>
                <a:gd name="T8" fmla="*/ 63 w 345"/>
                <a:gd name="T9" fmla="*/ 44 h 365"/>
                <a:gd name="T10" fmla="*/ 41 w 345"/>
                <a:gd name="T11" fmla="*/ 88 h 365"/>
                <a:gd name="T12" fmla="*/ 43 w 345"/>
                <a:gd name="T13" fmla="*/ 139 h 365"/>
                <a:gd name="T14" fmla="*/ 3 w 345"/>
                <a:gd name="T15" fmla="*/ 208 h 365"/>
                <a:gd name="T16" fmla="*/ 0 w 345"/>
                <a:gd name="T17" fmla="*/ 216 h 365"/>
                <a:gd name="T18" fmla="*/ 5 w 345"/>
                <a:gd name="T19" fmla="*/ 231 h 365"/>
                <a:gd name="T20" fmla="*/ 37 w 345"/>
                <a:gd name="T21" fmla="*/ 241 h 365"/>
                <a:gd name="T22" fmla="*/ 44 w 345"/>
                <a:gd name="T23" fmla="*/ 266 h 365"/>
                <a:gd name="T24" fmla="*/ 40 w 345"/>
                <a:gd name="T25" fmla="*/ 304 h 365"/>
                <a:gd name="T26" fmla="*/ 45 w 345"/>
                <a:gd name="T27" fmla="*/ 332 h 365"/>
                <a:gd name="T28" fmla="*/ 53 w 345"/>
                <a:gd name="T29" fmla="*/ 337 h 365"/>
                <a:gd name="T30" fmla="*/ 69 w 345"/>
                <a:gd name="T31" fmla="*/ 342 h 365"/>
                <a:gd name="T32" fmla="*/ 130 w 345"/>
                <a:gd name="T33" fmla="*/ 336 h 365"/>
                <a:gd name="T34" fmla="*/ 156 w 345"/>
                <a:gd name="T35" fmla="*/ 365 h 365"/>
                <a:gd name="T36" fmla="*/ 145 w 345"/>
                <a:gd name="T37" fmla="*/ 321 h 365"/>
                <a:gd name="T38" fmla="*/ 133 w 345"/>
                <a:gd name="T39" fmla="*/ 316 h 365"/>
                <a:gd name="T40" fmla="*/ 79 w 345"/>
                <a:gd name="T41" fmla="*/ 323 h 365"/>
                <a:gd name="T42" fmla="*/ 62 w 345"/>
                <a:gd name="T43" fmla="*/ 320 h 365"/>
                <a:gd name="T44" fmla="*/ 62 w 345"/>
                <a:gd name="T45" fmla="*/ 301 h 365"/>
                <a:gd name="T46" fmla="*/ 63 w 345"/>
                <a:gd name="T47" fmla="*/ 292 h 365"/>
                <a:gd name="T48" fmla="*/ 86 w 345"/>
                <a:gd name="T49" fmla="*/ 278 h 365"/>
                <a:gd name="T50" fmla="*/ 95 w 345"/>
                <a:gd name="T51" fmla="*/ 270 h 365"/>
                <a:gd name="T52" fmla="*/ 94 w 345"/>
                <a:gd name="T53" fmla="*/ 260 h 365"/>
                <a:gd name="T54" fmla="*/ 63 w 345"/>
                <a:gd name="T55" fmla="*/ 256 h 365"/>
                <a:gd name="T56" fmla="*/ 53 w 345"/>
                <a:gd name="T57" fmla="*/ 228 h 365"/>
                <a:gd name="T58" fmla="*/ 24 w 345"/>
                <a:gd name="T59" fmla="*/ 218 h 365"/>
                <a:gd name="T60" fmla="*/ 56 w 345"/>
                <a:gd name="T61" fmla="*/ 177 h 365"/>
                <a:gd name="T62" fmla="*/ 60 w 345"/>
                <a:gd name="T63" fmla="*/ 165 h 365"/>
                <a:gd name="T64" fmla="*/ 63 w 345"/>
                <a:gd name="T65" fmla="*/ 136 h 365"/>
                <a:gd name="T66" fmla="*/ 60 w 345"/>
                <a:gd name="T67" fmla="*/ 104 h 365"/>
                <a:gd name="T68" fmla="*/ 78 w 345"/>
                <a:gd name="T69" fmla="*/ 59 h 365"/>
                <a:gd name="T70" fmla="*/ 114 w 345"/>
                <a:gd name="T71" fmla="*/ 37 h 365"/>
                <a:gd name="T72" fmla="*/ 183 w 345"/>
                <a:gd name="T73" fmla="*/ 21 h 365"/>
                <a:gd name="T74" fmla="*/ 250 w 345"/>
                <a:gd name="T75" fmla="*/ 34 h 365"/>
                <a:gd name="T76" fmla="*/ 291 w 345"/>
                <a:gd name="T77" fmla="*/ 60 h 365"/>
                <a:gd name="T78" fmla="*/ 321 w 345"/>
                <a:gd name="T79" fmla="*/ 113 h 365"/>
                <a:gd name="T80" fmla="*/ 323 w 345"/>
                <a:gd name="T81" fmla="*/ 162 h 365"/>
                <a:gd name="T82" fmla="*/ 305 w 345"/>
                <a:gd name="T83" fmla="*/ 212 h 365"/>
                <a:gd name="T84" fmla="*/ 282 w 345"/>
                <a:gd name="T85" fmla="*/ 262 h 365"/>
                <a:gd name="T86" fmla="*/ 273 w 345"/>
                <a:gd name="T87" fmla="*/ 291 h 365"/>
                <a:gd name="T88" fmla="*/ 279 w 345"/>
                <a:gd name="T89" fmla="*/ 365 h 365"/>
                <a:gd name="T90" fmla="*/ 294 w 345"/>
                <a:gd name="T91" fmla="*/ 313 h 365"/>
                <a:gd name="T92" fmla="*/ 302 w 345"/>
                <a:gd name="T93" fmla="*/ 264 h 365"/>
                <a:gd name="T94" fmla="*/ 321 w 345"/>
                <a:gd name="T95" fmla="*/ 224 h 365"/>
                <a:gd name="T96" fmla="*/ 332 w 345"/>
                <a:gd name="T97" fmla="*/ 203 h 365"/>
                <a:gd name="T98" fmla="*/ 345 w 345"/>
                <a:gd name="T99" fmla="*/ 139 h 365"/>
                <a:gd name="T100" fmla="*/ 329 w 345"/>
                <a:gd name="T101" fmla="*/ 76 h 365"/>
                <a:gd name="T102" fmla="*/ 288 w 345"/>
                <a:gd name="T103" fmla="*/ 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5" h="365">
                  <a:moveTo>
                    <a:pt x="288" y="31"/>
                  </a:moveTo>
                  <a:lnTo>
                    <a:pt x="288" y="31"/>
                  </a:lnTo>
                  <a:lnTo>
                    <a:pt x="279" y="26"/>
                  </a:lnTo>
                  <a:lnTo>
                    <a:pt x="270" y="21"/>
                  </a:lnTo>
                  <a:lnTo>
                    <a:pt x="259" y="16"/>
                  </a:lnTo>
                  <a:lnTo>
                    <a:pt x="243" y="10"/>
                  </a:lnTo>
                  <a:lnTo>
                    <a:pt x="225" y="6"/>
                  </a:lnTo>
                  <a:lnTo>
                    <a:pt x="205" y="2"/>
                  </a:lnTo>
                  <a:lnTo>
                    <a:pt x="183" y="0"/>
                  </a:lnTo>
                  <a:lnTo>
                    <a:pt x="183" y="0"/>
                  </a:lnTo>
                  <a:lnTo>
                    <a:pt x="170" y="2"/>
                  </a:lnTo>
                  <a:lnTo>
                    <a:pt x="156" y="3"/>
                  </a:lnTo>
                  <a:lnTo>
                    <a:pt x="143" y="5"/>
                  </a:lnTo>
                  <a:lnTo>
                    <a:pt x="132" y="8"/>
                  </a:lnTo>
                  <a:lnTo>
                    <a:pt x="118" y="12"/>
                  </a:lnTo>
                  <a:lnTo>
                    <a:pt x="105" y="18"/>
                  </a:lnTo>
                  <a:lnTo>
                    <a:pt x="81" y="29"/>
                  </a:lnTo>
                  <a:lnTo>
                    <a:pt x="81" y="29"/>
                  </a:lnTo>
                  <a:lnTo>
                    <a:pt x="72" y="37"/>
                  </a:lnTo>
                  <a:lnTo>
                    <a:pt x="63" y="44"/>
                  </a:lnTo>
                  <a:lnTo>
                    <a:pt x="56" y="56"/>
                  </a:lnTo>
                  <a:lnTo>
                    <a:pt x="47" y="70"/>
                  </a:lnTo>
                  <a:lnTo>
                    <a:pt x="44" y="79"/>
                  </a:lnTo>
                  <a:lnTo>
                    <a:pt x="41" y="88"/>
                  </a:lnTo>
                  <a:lnTo>
                    <a:pt x="40" y="99"/>
                  </a:lnTo>
                  <a:lnTo>
                    <a:pt x="40" y="111"/>
                  </a:lnTo>
                  <a:lnTo>
                    <a:pt x="41" y="124"/>
                  </a:lnTo>
                  <a:lnTo>
                    <a:pt x="43" y="139"/>
                  </a:lnTo>
                  <a:lnTo>
                    <a:pt x="43" y="139"/>
                  </a:lnTo>
                  <a:lnTo>
                    <a:pt x="43" y="153"/>
                  </a:lnTo>
                  <a:lnTo>
                    <a:pt x="40" y="164"/>
                  </a:lnTo>
                  <a:lnTo>
                    <a:pt x="3" y="208"/>
                  </a:lnTo>
                  <a:lnTo>
                    <a:pt x="3" y="208"/>
                  </a:lnTo>
                  <a:lnTo>
                    <a:pt x="2" y="210"/>
                  </a:lnTo>
                  <a:lnTo>
                    <a:pt x="2" y="210"/>
                  </a:lnTo>
                  <a:lnTo>
                    <a:pt x="0" y="216"/>
                  </a:lnTo>
                  <a:lnTo>
                    <a:pt x="0" y="222"/>
                  </a:lnTo>
                  <a:lnTo>
                    <a:pt x="3" y="229"/>
                  </a:lnTo>
                  <a:lnTo>
                    <a:pt x="3" y="229"/>
                  </a:lnTo>
                  <a:lnTo>
                    <a:pt x="5" y="231"/>
                  </a:lnTo>
                  <a:lnTo>
                    <a:pt x="9" y="234"/>
                  </a:lnTo>
                  <a:lnTo>
                    <a:pt x="13" y="237"/>
                  </a:lnTo>
                  <a:lnTo>
                    <a:pt x="19" y="238"/>
                  </a:lnTo>
                  <a:lnTo>
                    <a:pt x="37" y="241"/>
                  </a:lnTo>
                  <a:lnTo>
                    <a:pt x="37" y="241"/>
                  </a:lnTo>
                  <a:lnTo>
                    <a:pt x="41" y="253"/>
                  </a:lnTo>
                  <a:lnTo>
                    <a:pt x="44" y="266"/>
                  </a:lnTo>
                  <a:lnTo>
                    <a:pt x="44" y="266"/>
                  </a:lnTo>
                  <a:lnTo>
                    <a:pt x="44" y="283"/>
                  </a:lnTo>
                  <a:lnTo>
                    <a:pt x="43" y="295"/>
                  </a:lnTo>
                  <a:lnTo>
                    <a:pt x="43" y="295"/>
                  </a:lnTo>
                  <a:lnTo>
                    <a:pt x="40" y="304"/>
                  </a:lnTo>
                  <a:lnTo>
                    <a:pt x="40" y="316"/>
                  </a:lnTo>
                  <a:lnTo>
                    <a:pt x="41" y="321"/>
                  </a:lnTo>
                  <a:lnTo>
                    <a:pt x="43" y="327"/>
                  </a:lnTo>
                  <a:lnTo>
                    <a:pt x="45" y="332"/>
                  </a:lnTo>
                  <a:lnTo>
                    <a:pt x="50" y="336"/>
                  </a:lnTo>
                  <a:lnTo>
                    <a:pt x="50" y="336"/>
                  </a:lnTo>
                  <a:lnTo>
                    <a:pt x="53" y="337"/>
                  </a:lnTo>
                  <a:lnTo>
                    <a:pt x="53" y="337"/>
                  </a:lnTo>
                  <a:lnTo>
                    <a:pt x="53" y="337"/>
                  </a:lnTo>
                  <a:lnTo>
                    <a:pt x="53" y="337"/>
                  </a:lnTo>
                  <a:lnTo>
                    <a:pt x="62" y="340"/>
                  </a:lnTo>
                  <a:lnTo>
                    <a:pt x="69" y="342"/>
                  </a:lnTo>
                  <a:lnTo>
                    <a:pt x="79" y="343"/>
                  </a:lnTo>
                  <a:lnTo>
                    <a:pt x="79" y="343"/>
                  </a:lnTo>
                  <a:lnTo>
                    <a:pt x="102" y="342"/>
                  </a:lnTo>
                  <a:lnTo>
                    <a:pt x="130" y="336"/>
                  </a:lnTo>
                  <a:lnTo>
                    <a:pt x="130" y="336"/>
                  </a:lnTo>
                  <a:lnTo>
                    <a:pt x="132" y="348"/>
                  </a:lnTo>
                  <a:lnTo>
                    <a:pt x="135" y="365"/>
                  </a:lnTo>
                  <a:lnTo>
                    <a:pt x="156" y="365"/>
                  </a:lnTo>
                  <a:lnTo>
                    <a:pt x="156" y="365"/>
                  </a:lnTo>
                  <a:lnTo>
                    <a:pt x="152" y="345"/>
                  </a:lnTo>
                  <a:lnTo>
                    <a:pt x="149" y="330"/>
                  </a:lnTo>
                  <a:lnTo>
                    <a:pt x="145" y="321"/>
                  </a:lnTo>
                  <a:lnTo>
                    <a:pt x="142" y="317"/>
                  </a:lnTo>
                  <a:lnTo>
                    <a:pt x="142" y="317"/>
                  </a:lnTo>
                  <a:lnTo>
                    <a:pt x="137" y="316"/>
                  </a:lnTo>
                  <a:lnTo>
                    <a:pt x="133" y="316"/>
                  </a:lnTo>
                  <a:lnTo>
                    <a:pt x="133" y="316"/>
                  </a:lnTo>
                  <a:lnTo>
                    <a:pt x="102" y="320"/>
                  </a:lnTo>
                  <a:lnTo>
                    <a:pt x="79" y="323"/>
                  </a:lnTo>
                  <a:lnTo>
                    <a:pt x="79" y="323"/>
                  </a:lnTo>
                  <a:lnTo>
                    <a:pt x="67" y="321"/>
                  </a:lnTo>
                  <a:lnTo>
                    <a:pt x="63" y="320"/>
                  </a:lnTo>
                  <a:lnTo>
                    <a:pt x="63" y="320"/>
                  </a:lnTo>
                  <a:lnTo>
                    <a:pt x="62" y="320"/>
                  </a:lnTo>
                  <a:lnTo>
                    <a:pt x="62" y="320"/>
                  </a:lnTo>
                  <a:lnTo>
                    <a:pt x="60" y="316"/>
                  </a:lnTo>
                  <a:lnTo>
                    <a:pt x="60" y="310"/>
                  </a:lnTo>
                  <a:lnTo>
                    <a:pt x="62" y="301"/>
                  </a:lnTo>
                  <a:lnTo>
                    <a:pt x="62" y="301"/>
                  </a:lnTo>
                  <a:lnTo>
                    <a:pt x="62" y="299"/>
                  </a:lnTo>
                  <a:lnTo>
                    <a:pt x="62" y="299"/>
                  </a:lnTo>
                  <a:lnTo>
                    <a:pt x="63" y="292"/>
                  </a:lnTo>
                  <a:lnTo>
                    <a:pt x="64" y="276"/>
                  </a:lnTo>
                  <a:lnTo>
                    <a:pt x="86" y="278"/>
                  </a:lnTo>
                  <a:lnTo>
                    <a:pt x="86" y="278"/>
                  </a:lnTo>
                  <a:lnTo>
                    <a:pt x="86" y="278"/>
                  </a:lnTo>
                  <a:lnTo>
                    <a:pt x="86" y="278"/>
                  </a:lnTo>
                  <a:lnTo>
                    <a:pt x="89" y="276"/>
                  </a:lnTo>
                  <a:lnTo>
                    <a:pt x="94" y="275"/>
                  </a:lnTo>
                  <a:lnTo>
                    <a:pt x="95" y="270"/>
                  </a:lnTo>
                  <a:lnTo>
                    <a:pt x="97" y="267"/>
                  </a:lnTo>
                  <a:lnTo>
                    <a:pt x="97" y="267"/>
                  </a:lnTo>
                  <a:lnTo>
                    <a:pt x="95" y="263"/>
                  </a:lnTo>
                  <a:lnTo>
                    <a:pt x="94" y="260"/>
                  </a:lnTo>
                  <a:lnTo>
                    <a:pt x="89" y="257"/>
                  </a:lnTo>
                  <a:lnTo>
                    <a:pt x="86" y="257"/>
                  </a:lnTo>
                  <a:lnTo>
                    <a:pt x="63" y="256"/>
                  </a:lnTo>
                  <a:lnTo>
                    <a:pt x="63" y="256"/>
                  </a:lnTo>
                  <a:lnTo>
                    <a:pt x="60" y="247"/>
                  </a:lnTo>
                  <a:lnTo>
                    <a:pt x="57" y="238"/>
                  </a:lnTo>
                  <a:lnTo>
                    <a:pt x="53" y="228"/>
                  </a:lnTo>
                  <a:lnTo>
                    <a:pt x="53" y="228"/>
                  </a:lnTo>
                  <a:lnTo>
                    <a:pt x="50" y="225"/>
                  </a:lnTo>
                  <a:lnTo>
                    <a:pt x="45" y="222"/>
                  </a:lnTo>
                  <a:lnTo>
                    <a:pt x="24" y="218"/>
                  </a:lnTo>
                  <a:lnTo>
                    <a:pt x="24" y="218"/>
                  </a:lnTo>
                  <a:lnTo>
                    <a:pt x="22" y="218"/>
                  </a:lnTo>
                  <a:lnTo>
                    <a:pt x="22" y="218"/>
                  </a:lnTo>
                  <a:lnTo>
                    <a:pt x="21" y="218"/>
                  </a:lnTo>
                  <a:lnTo>
                    <a:pt x="56" y="177"/>
                  </a:lnTo>
                  <a:lnTo>
                    <a:pt x="56" y="177"/>
                  </a:lnTo>
                  <a:lnTo>
                    <a:pt x="57" y="175"/>
                  </a:lnTo>
                  <a:lnTo>
                    <a:pt x="57" y="175"/>
                  </a:lnTo>
                  <a:lnTo>
                    <a:pt x="60" y="165"/>
                  </a:lnTo>
                  <a:lnTo>
                    <a:pt x="63" y="155"/>
                  </a:lnTo>
                  <a:lnTo>
                    <a:pt x="63" y="137"/>
                  </a:lnTo>
                  <a:lnTo>
                    <a:pt x="63" y="137"/>
                  </a:lnTo>
                  <a:lnTo>
                    <a:pt x="63" y="136"/>
                  </a:lnTo>
                  <a:lnTo>
                    <a:pt x="63" y="136"/>
                  </a:lnTo>
                  <a:lnTo>
                    <a:pt x="62" y="124"/>
                  </a:lnTo>
                  <a:lnTo>
                    <a:pt x="60" y="113"/>
                  </a:lnTo>
                  <a:lnTo>
                    <a:pt x="60" y="104"/>
                  </a:lnTo>
                  <a:lnTo>
                    <a:pt x="62" y="95"/>
                  </a:lnTo>
                  <a:lnTo>
                    <a:pt x="66" y="79"/>
                  </a:lnTo>
                  <a:lnTo>
                    <a:pt x="72" y="67"/>
                  </a:lnTo>
                  <a:lnTo>
                    <a:pt x="78" y="59"/>
                  </a:lnTo>
                  <a:lnTo>
                    <a:pt x="83" y="53"/>
                  </a:lnTo>
                  <a:lnTo>
                    <a:pt x="91" y="47"/>
                  </a:lnTo>
                  <a:lnTo>
                    <a:pt x="91" y="47"/>
                  </a:lnTo>
                  <a:lnTo>
                    <a:pt x="114" y="37"/>
                  </a:lnTo>
                  <a:lnTo>
                    <a:pt x="136" y="28"/>
                  </a:lnTo>
                  <a:lnTo>
                    <a:pt x="159" y="24"/>
                  </a:lnTo>
                  <a:lnTo>
                    <a:pt x="183" y="21"/>
                  </a:lnTo>
                  <a:lnTo>
                    <a:pt x="183" y="21"/>
                  </a:lnTo>
                  <a:lnTo>
                    <a:pt x="203" y="22"/>
                  </a:lnTo>
                  <a:lnTo>
                    <a:pt x="221" y="25"/>
                  </a:lnTo>
                  <a:lnTo>
                    <a:pt x="237" y="29"/>
                  </a:lnTo>
                  <a:lnTo>
                    <a:pt x="250" y="34"/>
                  </a:lnTo>
                  <a:lnTo>
                    <a:pt x="269" y="44"/>
                  </a:lnTo>
                  <a:lnTo>
                    <a:pt x="276" y="48"/>
                  </a:lnTo>
                  <a:lnTo>
                    <a:pt x="276" y="48"/>
                  </a:lnTo>
                  <a:lnTo>
                    <a:pt x="291" y="60"/>
                  </a:lnTo>
                  <a:lnTo>
                    <a:pt x="302" y="72"/>
                  </a:lnTo>
                  <a:lnTo>
                    <a:pt x="311" y="85"/>
                  </a:lnTo>
                  <a:lnTo>
                    <a:pt x="317" y="98"/>
                  </a:lnTo>
                  <a:lnTo>
                    <a:pt x="321" y="113"/>
                  </a:lnTo>
                  <a:lnTo>
                    <a:pt x="324" y="126"/>
                  </a:lnTo>
                  <a:lnTo>
                    <a:pt x="324" y="137"/>
                  </a:lnTo>
                  <a:lnTo>
                    <a:pt x="324" y="151"/>
                  </a:lnTo>
                  <a:lnTo>
                    <a:pt x="323" y="162"/>
                  </a:lnTo>
                  <a:lnTo>
                    <a:pt x="320" y="174"/>
                  </a:lnTo>
                  <a:lnTo>
                    <a:pt x="314" y="191"/>
                  </a:lnTo>
                  <a:lnTo>
                    <a:pt x="308" y="206"/>
                  </a:lnTo>
                  <a:lnTo>
                    <a:pt x="305" y="212"/>
                  </a:lnTo>
                  <a:lnTo>
                    <a:pt x="305" y="212"/>
                  </a:lnTo>
                  <a:lnTo>
                    <a:pt x="298" y="224"/>
                  </a:lnTo>
                  <a:lnTo>
                    <a:pt x="291" y="237"/>
                  </a:lnTo>
                  <a:lnTo>
                    <a:pt x="282" y="262"/>
                  </a:lnTo>
                  <a:lnTo>
                    <a:pt x="276" y="280"/>
                  </a:lnTo>
                  <a:lnTo>
                    <a:pt x="273" y="289"/>
                  </a:lnTo>
                  <a:lnTo>
                    <a:pt x="273" y="289"/>
                  </a:lnTo>
                  <a:lnTo>
                    <a:pt x="273" y="291"/>
                  </a:lnTo>
                  <a:lnTo>
                    <a:pt x="273" y="291"/>
                  </a:lnTo>
                  <a:lnTo>
                    <a:pt x="273" y="311"/>
                  </a:lnTo>
                  <a:lnTo>
                    <a:pt x="275" y="332"/>
                  </a:lnTo>
                  <a:lnTo>
                    <a:pt x="279" y="365"/>
                  </a:lnTo>
                  <a:lnTo>
                    <a:pt x="300" y="365"/>
                  </a:lnTo>
                  <a:lnTo>
                    <a:pt x="300" y="365"/>
                  </a:lnTo>
                  <a:lnTo>
                    <a:pt x="295" y="333"/>
                  </a:lnTo>
                  <a:lnTo>
                    <a:pt x="294" y="313"/>
                  </a:lnTo>
                  <a:lnTo>
                    <a:pt x="294" y="292"/>
                  </a:lnTo>
                  <a:lnTo>
                    <a:pt x="294" y="292"/>
                  </a:lnTo>
                  <a:lnTo>
                    <a:pt x="297" y="282"/>
                  </a:lnTo>
                  <a:lnTo>
                    <a:pt x="302" y="264"/>
                  </a:lnTo>
                  <a:lnTo>
                    <a:pt x="311" y="244"/>
                  </a:lnTo>
                  <a:lnTo>
                    <a:pt x="316" y="234"/>
                  </a:lnTo>
                  <a:lnTo>
                    <a:pt x="321" y="224"/>
                  </a:lnTo>
                  <a:lnTo>
                    <a:pt x="321" y="224"/>
                  </a:lnTo>
                  <a:lnTo>
                    <a:pt x="323" y="222"/>
                  </a:lnTo>
                  <a:lnTo>
                    <a:pt x="323" y="222"/>
                  </a:lnTo>
                  <a:lnTo>
                    <a:pt x="326" y="218"/>
                  </a:lnTo>
                  <a:lnTo>
                    <a:pt x="332" y="203"/>
                  </a:lnTo>
                  <a:lnTo>
                    <a:pt x="339" y="181"/>
                  </a:lnTo>
                  <a:lnTo>
                    <a:pt x="342" y="168"/>
                  </a:lnTo>
                  <a:lnTo>
                    <a:pt x="343" y="155"/>
                  </a:lnTo>
                  <a:lnTo>
                    <a:pt x="345" y="139"/>
                  </a:lnTo>
                  <a:lnTo>
                    <a:pt x="343" y="124"/>
                  </a:lnTo>
                  <a:lnTo>
                    <a:pt x="342" y="108"/>
                  </a:lnTo>
                  <a:lnTo>
                    <a:pt x="336" y="92"/>
                  </a:lnTo>
                  <a:lnTo>
                    <a:pt x="329" y="76"/>
                  </a:lnTo>
                  <a:lnTo>
                    <a:pt x="319" y="60"/>
                  </a:lnTo>
                  <a:lnTo>
                    <a:pt x="305" y="45"/>
                  </a:lnTo>
                  <a:lnTo>
                    <a:pt x="288" y="31"/>
                  </a:lnTo>
                  <a:lnTo>
                    <a:pt x="28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83">
              <a:extLst>
                <a:ext uri="{FF2B5EF4-FFF2-40B4-BE49-F238E27FC236}">
                  <a16:creationId xmlns:a16="http://schemas.microsoft.com/office/drawing/2014/main" id="{1CD19844-7B7C-4493-8E26-A45779D93535}"/>
                </a:ext>
              </a:extLst>
            </p:cNvPr>
            <p:cNvSpPr>
              <a:spLocks noEditPoints="1"/>
            </p:cNvSpPr>
            <p:nvPr/>
          </p:nvSpPr>
          <p:spPr bwMode="auto">
            <a:xfrm>
              <a:off x="4629151" y="6137275"/>
              <a:ext cx="149225" cy="147637"/>
            </a:xfrm>
            <a:custGeom>
              <a:avLst/>
              <a:gdLst>
                <a:gd name="T0" fmla="*/ 87 w 94"/>
                <a:gd name="T1" fmla="*/ 73 h 93"/>
                <a:gd name="T2" fmla="*/ 84 w 94"/>
                <a:gd name="T3" fmla="*/ 49 h 93"/>
                <a:gd name="T4" fmla="*/ 84 w 94"/>
                <a:gd name="T5" fmla="*/ 41 h 93"/>
                <a:gd name="T6" fmla="*/ 87 w 94"/>
                <a:gd name="T7" fmla="*/ 19 h 93"/>
                <a:gd name="T8" fmla="*/ 76 w 94"/>
                <a:gd name="T9" fmla="*/ 23 h 93"/>
                <a:gd name="T10" fmla="*/ 75 w 94"/>
                <a:gd name="T11" fmla="*/ 7 h 93"/>
                <a:gd name="T12" fmla="*/ 52 w 94"/>
                <a:gd name="T13" fmla="*/ 10 h 93"/>
                <a:gd name="T14" fmla="*/ 47 w 94"/>
                <a:gd name="T15" fmla="*/ 10 h 93"/>
                <a:gd name="T16" fmla="*/ 43 w 94"/>
                <a:gd name="T17" fmla="*/ 10 h 93"/>
                <a:gd name="T18" fmla="*/ 19 w 94"/>
                <a:gd name="T19" fmla="*/ 7 h 93"/>
                <a:gd name="T20" fmla="*/ 24 w 94"/>
                <a:gd name="T21" fmla="*/ 17 h 93"/>
                <a:gd name="T22" fmla="*/ 8 w 94"/>
                <a:gd name="T23" fmla="*/ 19 h 93"/>
                <a:gd name="T24" fmla="*/ 11 w 94"/>
                <a:gd name="T25" fmla="*/ 42 h 93"/>
                <a:gd name="T26" fmla="*/ 11 w 94"/>
                <a:gd name="T27" fmla="*/ 51 h 93"/>
                <a:gd name="T28" fmla="*/ 9 w 94"/>
                <a:gd name="T29" fmla="*/ 74 h 93"/>
                <a:gd name="T30" fmla="*/ 19 w 94"/>
                <a:gd name="T31" fmla="*/ 70 h 93"/>
                <a:gd name="T32" fmla="*/ 21 w 94"/>
                <a:gd name="T33" fmla="*/ 86 h 93"/>
                <a:gd name="T34" fmla="*/ 44 w 94"/>
                <a:gd name="T35" fmla="*/ 83 h 93"/>
                <a:gd name="T36" fmla="*/ 47 w 94"/>
                <a:gd name="T37" fmla="*/ 83 h 93"/>
                <a:gd name="T38" fmla="*/ 52 w 94"/>
                <a:gd name="T39" fmla="*/ 83 h 93"/>
                <a:gd name="T40" fmla="*/ 75 w 94"/>
                <a:gd name="T41" fmla="*/ 84 h 93"/>
                <a:gd name="T42" fmla="*/ 71 w 94"/>
                <a:gd name="T43" fmla="*/ 74 h 93"/>
                <a:gd name="T44" fmla="*/ 76 w 94"/>
                <a:gd name="T45" fmla="*/ 68 h 93"/>
                <a:gd name="T46" fmla="*/ 63 w 94"/>
                <a:gd name="T47" fmla="*/ 52 h 93"/>
                <a:gd name="T48" fmla="*/ 57 w 94"/>
                <a:gd name="T49" fmla="*/ 60 h 93"/>
                <a:gd name="T50" fmla="*/ 47 w 94"/>
                <a:gd name="T51" fmla="*/ 63 h 93"/>
                <a:gd name="T52" fmla="*/ 41 w 94"/>
                <a:gd name="T53" fmla="*/ 61 h 93"/>
                <a:gd name="T54" fmla="*/ 37 w 94"/>
                <a:gd name="T55" fmla="*/ 58 h 93"/>
                <a:gd name="T56" fmla="*/ 33 w 94"/>
                <a:gd name="T57" fmla="*/ 52 h 93"/>
                <a:gd name="T58" fmla="*/ 33 w 94"/>
                <a:gd name="T59" fmla="*/ 41 h 93"/>
                <a:gd name="T60" fmla="*/ 35 w 94"/>
                <a:gd name="T61" fmla="*/ 36 h 93"/>
                <a:gd name="T62" fmla="*/ 43 w 94"/>
                <a:gd name="T63" fmla="*/ 30 h 93"/>
                <a:gd name="T64" fmla="*/ 47 w 94"/>
                <a:gd name="T65" fmla="*/ 30 h 93"/>
                <a:gd name="T66" fmla="*/ 53 w 94"/>
                <a:gd name="T67" fmla="*/ 30 h 93"/>
                <a:gd name="T68" fmla="*/ 63 w 94"/>
                <a:gd name="T69" fmla="*/ 39 h 93"/>
                <a:gd name="T70" fmla="*/ 63 w 94"/>
                <a:gd name="T7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3">
                  <a:moveTo>
                    <a:pt x="76" y="68"/>
                  </a:moveTo>
                  <a:lnTo>
                    <a:pt x="87" y="73"/>
                  </a:lnTo>
                  <a:lnTo>
                    <a:pt x="94" y="54"/>
                  </a:lnTo>
                  <a:lnTo>
                    <a:pt x="84" y="49"/>
                  </a:lnTo>
                  <a:lnTo>
                    <a:pt x="84" y="49"/>
                  </a:lnTo>
                  <a:lnTo>
                    <a:pt x="84" y="41"/>
                  </a:lnTo>
                  <a:lnTo>
                    <a:pt x="94" y="36"/>
                  </a:lnTo>
                  <a:lnTo>
                    <a:pt x="87" y="19"/>
                  </a:lnTo>
                  <a:lnTo>
                    <a:pt x="76" y="23"/>
                  </a:lnTo>
                  <a:lnTo>
                    <a:pt x="76" y="23"/>
                  </a:lnTo>
                  <a:lnTo>
                    <a:pt x="71" y="17"/>
                  </a:lnTo>
                  <a:lnTo>
                    <a:pt x="75" y="7"/>
                  </a:lnTo>
                  <a:lnTo>
                    <a:pt x="56" y="0"/>
                  </a:lnTo>
                  <a:lnTo>
                    <a:pt x="52" y="10"/>
                  </a:lnTo>
                  <a:lnTo>
                    <a:pt x="52" y="10"/>
                  </a:lnTo>
                  <a:lnTo>
                    <a:pt x="47" y="10"/>
                  </a:lnTo>
                  <a:lnTo>
                    <a:pt x="47" y="10"/>
                  </a:lnTo>
                  <a:lnTo>
                    <a:pt x="43" y="10"/>
                  </a:lnTo>
                  <a:lnTo>
                    <a:pt x="38" y="0"/>
                  </a:lnTo>
                  <a:lnTo>
                    <a:pt x="19" y="7"/>
                  </a:lnTo>
                  <a:lnTo>
                    <a:pt x="24" y="17"/>
                  </a:lnTo>
                  <a:lnTo>
                    <a:pt x="24" y="17"/>
                  </a:lnTo>
                  <a:lnTo>
                    <a:pt x="19" y="23"/>
                  </a:lnTo>
                  <a:lnTo>
                    <a:pt x="8" y="19"/>
                  </a:lnTo>
                  <a:lnTo>
                    <a:pt x="0" y="38"/>
                  </a:lnTo>
                  <a:lnTo>
                    <a:pt x="11" y="42"/>
                  </a:lnTo>
                  <a:lnTo>
                    <a:pt x="11" y="42"/>
                  </a:lnTo>
                  <a:lnTo>
                    <a:pt x="11" y="51"/>
                  </a:lnTo>
                  <a:lnTo>
                    <a:pt x="0" y="55"/>
                  </a:lnTo>
                  <a:lnTo>
                    <a:pt x="9" y="74"/>
                  </a:lnTo>
                  <a:lnTo>
                    <a:pt x="19" y="70"/>
                  </a:lnTo>
                  <a:lnTo>
                    <a:pt x="19" y="70"/>
                  </a:lnTo>
                  <a:lnTo>
                    <a:pt x="25" y="74"/>
                  </a:lnTo>
                  <a:lnTo>
                    <a:pt x="21" y="86"/>
                  </a:lnTo>
                  <a:lnTo>
                    <a:pt x="40" y="93"/>
                  </a:lnTo>
                  <a:lnTo>
                    <a:pt x="44" y="83"/>
                  </a:lnTo>
                  <a:lnTo>
                    <a:pt x="44" y="83"/>
                  </a:lnTo>
                  <a:lnTo>
                    <a:pt x="47" y="83"/>
                  </a:lnTo>
                  <a:lnTo>
                    <a:pt x="47" y="83"/>
                  </a:lnTo>
                  <a:lnTo>
                    <a:pt x="52" y="83"/>
                  </a:lnTo>
                  <a:lnTo>
                    <a:pt x="57" y="93"/>
                  </a:lnTo>
                  <a:lnTo>
                    <a:pt x="75" y="84"/>
                  </a:lnTo>
                  <a:lnTo>
                    <a:pt x="71" y="74"/>
                  </a:lnTo>
                  <a:lnTo>
                    <a:pt x="71" y="74"/>
                  </a:lnTo>
                  <a:lnTo>
                    <a:pt x="76" y="68"/>
                  </a:lnTo>
                  <a:lnTo>
                    <a:pt x="76" y="68"/>
                  </a:lnTo>
                  <a:close/>
                  <a:moveTo>
                    <a:pt x="63" y="52"/>
                  </a:moveTo>
                  <a:lnTo>
                    <a:pt x="63" y="52"/>
                  </a:lnTo>
                  <a:lnTo>
                    <a:pt x="60" y="57"/>
                  </a:lnTo>
                  <a:lnTo>
                    <a:pt x="57" y="60"/>
                  </a:lnTo>
                  <a:lnTo>
                    <a:pt x="53" y="61"/>
                  </a:lnTo>
                  <a:lnTo>
                    <a:pt x="47" y="63"/>
                  </a:lnTo>
                  <a:lnTo>
                    <a:pt x="47" y="63"/>
                  </a:lnTo>
                  <a:lnTo>
                    <a:pt x="41" y="61"/>
                  </a:lnTo>
                  <a:lnTo>
                    <a:pt x="41" y="61"/>
                  </a:lnTo>
                  <a:lnTo>
                    <a:pt x="37" y="58"/>
                  </a:lnTo>
                  <a:lnTo>
                    <a:pt x="33" y="52"/>
                  </a:lnTo>
                  <a:lnTo>
                    <a:pt x="33" y="52"/>
                  </a:lnTo>
                  <a:lnTo>
                    <a:pt x="31" y="47"/>
                  </a:lnTo>
                  <a:lnTo>
                    <a:pt x="33" y="41"/>
                  </a:lnTo>
                  <a:lnTo>
                    <a:pt x="33" y="41"/>
                  </a:lnTo>
                  <a:lnTo>
                    <a:pt x="35" y="36"/>
                  </a:lnTo>
                  <a:lnTo>
                    <a:pt x="38" y="32"/>
                  </a:lnTo>
                  <a:lnTo>
                    <a:pt x="43" y="30"/>
                  </a:lnTo>
                  <a:lnTo>
                    <a:pt x="47" y="30"/>
                  </a:lnTo>
                  <a:lnTo>
                    <a:pt x="47" y="30"/>
                  </a:lnTo>
                  <a:lnTo>
                    <a:pt x="53" y="30"/>
                  </a:lnTo>
                  <a:lnTo>
                    <a:pt x="53" y="30"/>
                  </a:lnTo>
                  <a:lnTo>
                    <a:pt x="59" y="35"/>
                  </a:lnTo>
                  <a:lnTo>
                    <a:pt x="63" y="39"/>
                  </a:lnTo>
                  <a:lnTo>
                    <a:pt x="63" y="45"/>
                  </a:lnTo>
                  <a:lnTo>
                    <a:pt x="63" y="52"/>
                  </a:lnTo>
                  <a:lnTo>
                    <a:pt x="6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4">
              <a:extLst>
                <a:ext uri="{FF2B5EF4-FFF2-40B4-BE49-F238E27FC236}">
                  <a16:creationId xmlns:a16="http://schemas.microsoft.com/office/drawing/2014/main" id="{FB841A32-18CB-4E30-AF37-923412253732}"/>
                </a:ext>
              </a:extLst>
            </p:cNvPr>
            <p:cNvSpPr>
              <a:spLocks noEditPoints="1"/>
            </p:cNvSpPr>
            <p:nvPr/>
          </p:nvSpPr>
          <p:spPr bwMode="auto">
            <a:xfrm>
              <a:off x="4538663" y="5951538"/>
              <a:ext cx="193675" cy="192087"/>
            </a:xfrm>
            <a:custGeom>
              <a:avLst/>
              <a:gdLst>
                <a:gd name="T0" fmla="*/ 122 w 122"/>
                <a:gd name="T1" fmla="*/ 51 h 121"/>
                <a:gd name="T2" fmla="*/ 109 w 122"/>
                <a:gd name="T3" fmla="*/ 51 h 121"/>
                <a:gd name="T4" fmla="*/ 101 w 122"/>
                <a:gd name="T5" fmla="*/ 35 h 121"/>
                <a:gd name="T6" fmla="*/ 97 w 122"/>
                <a:gd name="T7" fmla="*/ 10 h 121"/>
                <a:gd name="T8" fmla="*/ 87 w 122"/>
                <a:gd name="T9" fmla="*/ 20 h 121"/>
                <a:gd name="T10" fmla="*/ 71 w 122"/>
                <a:gd name="T11" fmla="*/ 15 h 121"/>
                <a:gd name="T12" fmla="*/ 50 w 122"/>
                <a:gd name="T13" fmla="*/ 0 h 121"/>
                <a:gd name="T14" fmla="*/ 50 w 122"/>
                <a:gd name="T15" fmla="*/ 15 h 121"/>
                <a:gd name="T16" fmla="*/ 36 w 122"/>
                <a:gd name="T17" fmla="*/ 20 h 121"/>
                <a:gd name="T18" fmla="*/ 11 w 122"/>
                <a:gd name="T19" fmla="*/ 25 h 121"/>
                <a:gd name="T20" fmla="*/ 21 w 122"/>
                <a:gd name="T21" fmla="*/ 35 h 121"/>
                <a:gd name="T22" fmla="*/ 14 w 122"/>
                <a:gd name="T23" fmla="*/ 51 h 121"/>
                <a:gd name="T24" fmla="*/ 0 w 122"/>
                <a:gd name="T25" fmla="*/ 72 h 121"/>
                <a:gd name="T26" fmla="*/ 14 w 122"/>
                <a:gd name="T27" fmla="*/ 72 h 121"/>
                <a:gd name="T28" fmla="*/ 21 w 122"/>
                <a:gd name="T29" fmla="*/ 86 h 121"/>
                <a:gd name="T30" fmla="*/ 25 w 122"/>
                <a:gd name="T31" fmla="*/ 111 h 121"/>
                <a:gd name="T32" fmla="*/ 36 w 122"/>
                <a:gd name="T33" fmla="*/ 101 h 121"/>
                <a:gd name="T34" fmla="*/ 50 w 122"/>
                <a:gd name="T35" fmla="*/ 108 h 121"/>
                <a:gd name="T36" fmla="*/ 71 w 122"/>
                <a:gd name="T37" fmla="*/ 121 h 121"/>
                <a:gd name="T38" fmla="*/ 71 w 122"/>
                <a:gd name="T39" fmla="*/ 108 h 121"/>
                <a:gd name="T40" fmla="*/ 87 w 122"/>
                <a:gd name="T41" fmla="*/ 101 h 121"/>
                <a:gd name="T42" fmla="*/ 111 w 122"/>
                <a:gd name="T43" fmla="*/ 96 h 121"/>
                <a:gd name="T44" fmla="*/ 101 w 122"/>
                <a:gd name="T45" fmla="*/ 86 h 121"/>
                <a:gd name="T46" fmla="*/ 109 w 122"/>
                <a:gd name="T47" fmla="*/ 72 h 121"/>
                <a:gd name="T48" fmla="*/ 60 w 122"/>
                <a:gd name="T49" fmla="*/ 88 h 121"/>
                <a:gd name="T50" fmla="*/ 56 w 122"/>
                <a:gd name="T51" fmla="*/ 88 h 121"/>
                <a:gd name="T52" fmla="*/ 46 w 122"/>
                <a:gd name="T53" fmla="*/ 83 h 121"/>
                <a:gd name="T54" fmla="*/ 38 w 122"/>
                <a:gd name="T55" fmla="*/ 76 h 121"/>
                <a:gd name="T56" fmla="*/ 34 w 122"/>
                <a:gd name="T57" fmla="*/ 66 h 121"/>
                <a:gd name="T58" fmla="*/ 33 w 122"/>
                <a:gd name="T59" fmla="*/ 61 h 121"/>
                <a:gd name="T60" fmla="*/ 36 w 122"/>
                <a:gd name="T61" fmla="*/ 50 h 121"/>
                <a:gd name="T62" fmla="*/ 41 w 122"/>
                <a:gd name="T63" fmla="*/ 41 h 121"/>
                <a:gd name="T64" fmla="*/ 50 w 122"/>
                <a:gd name="T65" fmla="*/ 35 h 121"/>
                <a:gd name="T66" fmla="*/ 60 w 122"/>
                <a:gd name="T67" fmla="*/ 34 h 121"/>
                <a:gd name="T68" fmla="*/ 66 w 122"/>
                <a:gd name="T69" fmla="*/ 34 h 121"/>
                <a:gd name="T70" fmla="*/ 76 w 122"/>
                <a:gd name="T71" fmla="*/ 38 h 121"/>
                <a:gd name="T72" fmla="*/ 84 w 122"/>
                <a:gd name="T73" fmla="*/ 45 h 121"/>
                <a:gd name="T74" fmla="*/ 88 w 122"/>
                <a:gd name="T75" fmla="*/ 55 h 121"/>
                <a:gd name="T76" fmla="*/ 88 w 122"/>
                <a:gd name="T77" fmla="*/ 61 h 121"/>
                <a:gd name="T78" fmla="*/ 87 w 122"/>
                <a:gd name="T79" fmla="*/ 72 h 121"/>
                <a:gd name="T80" fmla="*/ 81 w 122"/>
                <a:gd name="T81" fmla="*/ 80 h 121"/>
                <a:gd name="T82" fmla="*/ 72 w 122"/>
                <a:gd name="T83" fmla="*/ 86 h 121"/>
                <a:gd name="T84" fmla="*/ 60 w 122"/>
                <a:gd name="T85"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21">
                  <a:moveTo>
                    <a:pt x="122" y="72"/>
                  </a:moveTo>
                  <a:lnTo>
                    <a:pt x="122" y="51"/>
                  </a:lnTo>
                  <a:lnTo>
                    <a:pt x="109" y="51"/>
                  </a:lnTo>
                  <a:lnTo>
                    <a:pt x="109" y="51"/>
                  </a:lnTo>
                  <a:lnTo>
                    <a:pt x="106" y="42"/>
                  </a:lnTo>
                  <a:lnTo>
                    <a:pt x="101" y="35"/>
                  </a:lnTo>
                  <a:lnTo>
                    <a:pt x="111" y="25"/>
                  </a:lnTo>
                  <a:lnTo>
                    <a:pt x="97" y="10"/>
                  </a:lnTo>
                  <a:lnTo>
                    <a:pt x="87" y="20"/>
                  </a:lnTo>
                  <a:lnTo>
                    <a:pt x="87" y="20"/>
                  </a:lnTo>
                  <a:lnTo>
                    <a:pt x="79" y="16"/>
                  </a:lnTo>
                  <a:lnTo>
                    <a:pt x="71" y="15"/>
                  </a:lnTo>
                  <a:lnTo>
                    <a:pt x="71" y="0"/>
                  </a:lnTo>
                  <a:lnTo>
                    <a:pt x="50" y="0"/>
                  </a:lnTo>
                  <a:lnTo>
                    <a:pt x="50" y="15"/>
                  </a:lnTo>
                  <a:lnTo>
                    <a:pt x="50" y="15"/>
                  </a:lnTo>
                  <a:lnTo>
                    <a:pt x="43" y="16"/>
                  </a:lnTo>
                  <a:lnTo>
                    <a:pt x="36" y="20"/>
                  </a:lnTo>
                  <a:lnTo>
                    <a:pt x="25" y="10"/>
                  </a:lnTo>
                  <a:lnTo>
                    <a:pt x="11" y="25"/>
                  </a:lnTo>
                  <a:lnTo>
                    <a:pt x="21" y="35"/>
                  </a:lnTo>
                  <a:lnTo>
                    <a:pt x="21" y="35"/>
                  </a:lnTo>
                  <a:lnTo>
                    <a:pt x="17" y="42"/>
                  </a:lnTo>
                  <a:lnTo>
                    <a:pt x="14" y="51"/>
                  </a:lnTo>
                  <a:lnTo>
                    <a:pt x="0" y="51"/>
                  </a:lnTo>
                  <a:lnTo>
                    <a:pt x="0" y="72"/>
                  </a:lnTo>
                  <a:lnTo>
                    <a:pt x="14" y="72"/>
                  </a:lnTo>
                  <a:lnTo>
                    <a:pt x="14" y="72"/>
                  </a:lnTo>
                  <a:lnTo>
                    <a:pt x="17" y="79"/>
                  </a:lnTo>
                  <a:lnTo>
                    <a:pt x="21" y="86"/>
                  </a:lnTo>
                  <a:lnTo>
                    <a:pt x="11" y="96"/>
                  </a:lnTo>
                  <a:lnTo>
                    <a:pt x="25" y="111"/>
                  </a:lnTo>
                  <a:lnTo>
                    <a:pt x="36" y="101"/>
                  </a:lnTo>
                  <a:lnTo>
                    <a:pt x="36" y="101"/>
                  </a:lnTo>
                  <a:lnTo>
                    <a:pt x="43" y="105"/>
                  </a:lnTo>
                  <a:lnTo>
                    <a:pt x="50" y="108"/>
                  </a:lnTo>
                  <a:lnTo>
                    <a:pt x="50" y="121"/>
                  </a:lnTo>
                  <a:lnTo>
                    <a:pt x="71" y="121"/>
                  </a:lnTo>
                  <a:lnTo>
                    <a:pt x="71" y="108"/>
                  </a:lnTo>
                  <a:lnTo>
                    <a:pt x="71" y="108"/>
                  </a:lnTo>
                  <a:lnTo>
                    <a:pt x="79" y="105"/>
                  </a:lnTo>
                  <a:lnTo>
                    <a:pt x="87" y="101"/>
                  </a:lnTo>
                  <a:lnTo>
                    <a:pt x="97" y="111"/>
                  </a:lnTo>
                  <a:lnTo>
                    <a:pt x="111" y="96"/>
                  </a:lnTo>
                  <a:lnTo>
                    <a:pt x="101" y="86"/>
                  </a:lnTo>
                  <a:lnTo>
                    <a:pt x="101" y="86"/>
                  </a:lnTo>
                  <a:lnTo>
                    <a:pt x="106" y="79"/>
                  </a:lnTo>
                  <a:lnTo>
                    <a:pt x="109" y="72"/>
                  </a:lnTo>
                  <a:lnTo>
                    <a:pt x="122" y="72"/>
                  </a:lnTo>
                  <a:close/>
                  <a:moveTo>
                    <a:pt x="60" y="88"/>
                  </a:moveTo>
                  <a:lnTo>
                    <a:pt x="60" y="88"/>
                  </a:lnTo>
                  <a:lnTo>
                    <a:pt x="56" y="88"/>
                  </a:lnTo>
                  <a:lnTo>
                    <a:pt x="50" y="86"/>
                  </a:lnTo>
                  <a:lnTo>
                    <a:pt x="46" y="83"/>
                  </a:lnTo>
                  <a:lnTo>
                    <a:pt x="41" y="80"/>
                  </a:lnTo>
                  <a:lnTo>
                    <a:pt x="38" y="76"/>
                  </a:lnTo>
                  <a:lnTo>
                    <a:pt x="36" y="72"/>
                  </a:lnTo>
                  <a:lnTo>
                    <a:pt x="34" y="66"/>
                  </a:lnTo>
                  <a:lnTo>
                    <a:pt x="33" y="61"/>
                  </a:lnTo>
                  <a:lnTo>
                    <a:pt x="33" y="61"/>
                  </a:lnTo>
                  <a:lnTo>
                    <a:pt x="34" y="55"/>
                  </a:lnTo>
                  <a:lnTo>
                    <a:pt x="36" y="50"/>
                  </a:lnTo>
                  <a:lnTo>
                    <a:pt x="38" y="45"/>
                  </a:lnTo>
                  <a:lnTo>
                    <a:pt x="41" y="41"/>
                  </a:lnTo>
                  <a:lnTo>
                    <a:pt x="46" y="38"/>
                  </a:lnTo>
                  <a:lnTo>
                    <a:pt x="50" y="35"/>
                  </a:lnTo>
                  <a:lnTo>
                    <a:pt x="56" y="34"/>
                  </a:lnTo>
                  <a:lnTo>
                    <a:pt x="60" y="34"/>
                  </a:lnTo>
                  <a:lnTo>
                    <a:pt x="60" y="34"/>
                  </a:lnTo>
                  <a:lnTo>
                    <a:pt x="66" y="34"/>
                  </a:lnTo>
                  <a:lnTo>
                    <a:pt x="72" y="35"/>
                  </a:lnTo>
                  <a:lnTo>
                    <a:pt x="76" y="38"/>
                  </a:lnTo>
                  <a:lnTo>
                    <a:pt x="81" y="41"/>
                  </a:lnTo>
                  <a:lnTo>
                    <a:pt x="84" y="45"/>
                  </a:lnTo>
                  <a:lnTo>
                    <a:pt x="87" y="50"/>
                  </a:lnTo>
                  <a:lnTo>
                    <a:pt x="88" y="55"/>
                  </a:lnTo>
                  <a:lnTo>
                    <a:pt x="88" y="61"/>
                  </a:lnTo>
                  <a:lnTo>
                    <a:pt x="88" y="61"/>
                  </a:lnTo>
                  <a:lnTo>
                    <a:pt x="88" y="66"/>
                  </a:lnTo>
                  <a:lnTo>
                    <a:pt x="87" y="72"/>
                  </a:lnTo>
                  <a:lnTo>
                    <a:pt x="84" y="76"/>
                  </a:lnTo>
                  <a:lnTo>
                    <a:pt x="81" y="80"/>
                  </a:lnTo>
                  <a:lnTo>
                    <a:pt x="76" y="83"/>
                  </a:lnTo>
                  <a:lnTo>
                    <a:pt x="72" y="86"/>
                  </a:lnTo>
                  <a:lnTo>
                    <a:pt x="66" y="88"/>
                  </a:lnTo>
                  <a:lnTo>
                    <a:pt x="60" y="88"/>
                  </a:lnTo>
                  <a:lnTo>
                    <a:pt x="6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Freeform 11">
            <a:extLst>
              <a:ext uri="{FF2B5EF4-FFF2-40B4-BE49-F238E27FC236}">
                <a16:creationId xmlns:a16="http://schemas.microsoft.com/office/drawing/2014/main" id="{11BF1589-2A67-4FDD-8FF0-D4EEA2DC5776}"/>
              </a:ext>
            </a:extLst>
          </p:cNvPr>
          <p:cNvSpPr>
            <a:spLocks noEditPoints="1"/>
          </p:cNvSpPr>
          <p:nvPr/>
        </p:nvSpPr>
        <p:spPr bwMode="auto">
          <a:xfrm>
            <a:off x="4298749" y="1577898"/>
            <a:ext cx="598703" cy="514350"/>
          </a:xfrm>
          <a:custGeom>
            <a:avLst/>
            <a:gdLst>
              <a:gd name="T0" fmla="*/ 206 w 367"/>
              <a:gd name="T1" fmla="*/ 14 h 324"/>
              <a:gd name="T2" fmla="*/ 202 w 367"/>
              <a:gd name="T3" fmla="*/ 8 h 324"/>
              <a:gd name="T4" fmla="*/ 189 w 367"/>
              <a:gd name="T5" fmla="*/ 0 h 324"/>
              <a:gd name="T6" fmla="*/ 184 w 367"/>
              <a:gd name="T7" fmla="*/ 0 h 324"/>
              <a:gd name="T8" fmla="*/ 171 w 367"/>
              <a:gd name="T9" fmla="*/ 3 h 324"/>
              <a:gd name="T10" fmla="*/ 161 w 367"/>
              <a:gd name="T11" fmla="*/ 14 h 324"/>
              <a:gd name="T12" fmla="*/ 5 w 367"/>
              <a:gd name="T13" fmla="*/ 284 h 324"/>
              <a:gd name="T14" fmla="*/ 0 w 367"/>
              <a:gd name="T15" fmla="*/ 298 h 324"/>
              <a:gd name="T16" fmla="*/ 3 w 367"/>
              <a:gd name="T17" fmla="*/ 311 h 324"/>
              <a:gd name="T18" fmla="*/ 8 w 367"/>
              <a:gd name="T19" fmla="*/ 317 h 324"/>
              <a:gd name="T20" fmla="*/ 19 w 367"/>
              <a:gd name="T21" fmla="*/ 322 h 324"/>
              <a:gd name="T22" fmla="*/ 340 w 367"/>
              <a:gd name="T23" fmla="*/ 324 h 324"/>
              <a:gd name="T24" fmla="*/ 347 w 367"/>
              <a:gd name="T25" fmla="*/ 322 h 324"/>
              <a:gd name="T26" fmla="*/ 360 w 367"/>
              <a:gd name="T27" fmla="*/ 317 h 324"/>
              <a:gd name="T28" fmla="*/ 364 w 367"/>
              <a:gd name="T29" fmla="*/ 311 h 324"/>
              <a:gd name="T30" fmla="*/ 367 w 367"/>
              <a:gd name="T31" fmla="*/ 298 h 324"/>
              <a:gd name="T32" fmla="*/ 363 w 367"/>
              <a:gd name="T33" fmla="*/ 284 h 324"/>
              <a:gd name="T34" fmla="*/ 178 w 367"/>
              <a:gd name="T35" fmla="*/ 24 h 324"/>
              <a:gd name="T36" fmla="*/ 181 w 367"/>
              <a:gd name="T37" fmla="*/ 21 h 324"/>
              <a:gd name="T38" fmla="*/ 184 w 367"/>
              <a:gd name="T39" fmla="*/ 20 h 324"/>
              <a:gd name="T40" fmla="*/ 189 w 367"/>
              <a:gd name="T41" fmla="*/ 24 h 324"/>
              <a:gd name="T42" fmla="*/ 128 w 367"/>
              <a:gd name="T43" fmla="*/ 111 h 324"/>
              <a:gd name="T44" fmla="*/ 347 w 367"/>
              <a:gd name="T45" fmla="*/ 301 h 324"/>
              <a:gd name="T46" fmla="*/ 344 w 367"/>
              <a:gd name="T47" fmla="*/ 302 h 324"/>
              <a:gd name="T48" fmla="*/ 194 w 367"/>
              <a:gd name="T49" fmla="*/ 304 h 324"/>
              <a:gd name="T50" fmla="*/ 209 w 367"/>
              <a:gd name="T51" fmla="*/ 194 h 324"/>
              <a:gd name="T52" fmla="*/ 212 w 367"/>
              <a:gd name="T53" fmla="*/ 197 h 324"/>
              <a:gd name="T54" fmla="*/ 216 w 367"/>
              <a:gd name="T55" fmla="*/ 197 h 324"/>
              <a:gd name="T56" fmla="*/ 224 w 367"/>
              <a:gd name="T57" fmla="*/ 194 h 324"/>
              <a:gd name="T58" fmla="*/ 225 w 367"/>
              <a:gd name="T59" fmla="*/ 192 h 324"/>
              <a:gd name="T60" fmla="*/ 225 w 367"/>
              <a:gd name="T61" fmla="*/ 183 h 324"/>
              <a:gd name="T62" fmla="*/ 191 w 367"/>
              <a:gd name="T63" fmla="*/ 149 h 324"/>
              <a:gd name="T64" fmla="*/ 188 w 367"/>
              <a:gd name="T65" fmla="*/ 146 h 324"/>
              <a:gd name="T66" fmla="*/ 181 w 367"/>
              <a:gd name="T67" fmla="*/ 146 h 324"/>
              <a:gd name="T68" fmla="*/ 178 w 367"/>
              <a:gd name="T69" fmla="*/ 148 h 324"/>
              <a:gd name="T70" fmla="*/ 144 w 367"/>
              <a:gd name="T71" fmla="*/ 182 h 324"/>
              <a:gd name="T72" fmla="*/ 141 w 367"/>
              <a:gd name="T73" fmla="*/ 185 h 324"/>
              <a:gd name="T74" fmla="*/ 141 w 367"/>
              <a:gd name="T75" fmla="*/ 192 h 324"/>
              <a:gd name="T76" fmla="*/ 144 w 367"/>
              <a:gd name="T77" fmla="*/ 196 h 324"/>
              <a:gd name="T78" fmla="*/ 151 w 367"/>
              <a:gd name="T79" fmla="*/ 199 h 324"/>
              <a:gd name="T80" fmla="*/ 155 w 367"/>
              <a:gd name="T81" fmla="*/ 197 h 324"/>
              <a:gd name="T82" fmla="*/ 174 w 367"/>
              <a:gd name="T83" fmla="*/ 179 h 324"/>
              <a:gd name="T84" fmla="*/ 27 w 367"/>
              <a:gd name="T85" fmla="*/ 304 h 324"/>
              <a:gd name="T86" fmla="*/ 22 w 367"/>
              <a:gd name="T87" fmla="*/ 302 h 324"/>
              <a:gd name="T88" fmla="*/ 20 w 367"/>
              <a:gd name="T89" fmla="*/ 301 h 324"/>
              <a:gd name="T90" fmla="*/ 22 w 367"/>
              <a:gd name="T91" fmla="*/ 294 h 324"/>
              <a:gd name="T92" fmla="*/ 154 w 367"/>
              <a:gd name="T93" fmla="*/ 231 h 324"/>
              <a:gd name="T94" fmla="*/ 70 w 367"/>
              <a:gd name="T95" fmla="*/ 212 h 324"/>
              <a:gd name="T96" fmla="*/ 251 w 367"/>
              <a:gd name="T97" fmla="*/ 131 h 324"/>
              <a:gd name="T98" fmla="*/ 214 w 367"/>
              <a:gd name="T99" fmla="*/ 212 h 324"/>
              <a:gd name="T100" fmla="*/ 309 w 367"/>
              <a:gd name="T101" fmla="*/ 231 h 324"/>
              <a:gd name="T102" fmla="*/ 346 w 367"/>
              <a:gd name="T103" fmla="*/ 294 h 324"/>
              <a:gd name="T104" fmla="*/ 347 w 367"/>
              <a:gd name="T105" fmla="*/ 30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 h="324">
                <a:moveTo>
                  <a:pt x="363" y="284"/>
                </a:moveTo>
                <a:lnTo>
                  <a:pt x="206" y="14"/>
                </a:lnTo>
                <a:lnTo>
                  <a:pt x="206" y="14"/>
                </a:lnTo>
                <a:lnTo>
                  <a:pt x="202" y="8"/>
                </a:lnTo>
                <a:lnTo>
                  <a:pt x="197" y="3"/>
                </a:lnTo>
                <a:lnTo>
                  <a:pt x="189" y="0"/>
                </a:lnTo>
                <a:lnTo>
                  <a:pt x="184" y="0"/>
                </a:lnTo>
                <a:lnTo>
                  <a:pt x="184" y="0"/>
                </a:lnTo>
                <a:lnTo>
                  <a:pt x="177" y="0"/>
                </a:lnTo>
                <a:lnTo>
                  <a:pt x="171" y="3"/>
                </a:lnTo>
                <a:lnTo>
                  <a:pt x="165" y="8"/>
                </a:lnTo>
                <a:lnTo>
                  <a:pt x="161" y="14"/>
                </a:lnTo>
                <a:lnTo>
                  <a:pt x="5" y="284"/>
                </a:lnTo>
                <a:lnTo>
                  <a:pt x="5" y="284"/>
                </a:lnTo>
                <a:lnTo>
                  <a:pt x="2" y="291"/>
                </a:lnTo>
                <a:lnTo>
                  <a:pt x="0" y="298"/>
                </a:lnTo>
                <a:lnTo>
                  <a:pt x="0" y="305"/>
                </a:lnTo>
                <a:lnTo>
                  <a:pt x="3" y="311"/>
                </a:lnTo>
                <a:lnTo>
                  <a:pt x="3" y="311"/>
                </a:lnTo>
                <a:lnTo>
                  <a:pt x="8" y="317"/>
                </a:lnTo>
                <a:lnTo>
                  <a:pt x="13" y="321"/>
                </a:lnTo>
                <a:lnTo>
                  <a:pt x="19" y="322"/>
                </a:lnTo>
                <a:lnTo>
                  <a:pt x="27" y="324"/>
                </a:lnTo>
                <a:lnTo>
                  <a:pt x="340" y="324"/>
                </a:lnTo>
                <a:lnTo>
                  <a:pt x="340" y="324"/>
                </a:lnTo>
                <a:lnTo>
                  <a:pt x="347" y="322"/>
                </a:lnTo>
                <a:lnTo>
                  <a:pt x="354" y="321"/>
                </a:lnTo>
                <a:lnTo>
                  <a:pt x="360" y="317"/>
                </a:lnTo>
                <a:lnTo>
                  <a:pt x="364" y="311"/>
                </a:lnTo>
                <a:lnTo>
                  <a:pt x="364" y="311"/>
                </a:lnTo>
                <a:lnTo>
                  <a:pt x="367" y="305"/>
                </a:lnTo>
                <a:lnTo>
                  <a:pt x="367" y="298"/>
                </a:lnTo>
                <a:lnTo>
                  <a:pt x="366" y="291"/>
                </a:lnTo>
                <a:lnTo>
                  <a:pt x="363" y="284"/>
                </a:lnTo>
                <a:lnTo>
                  <a:pt x="363" y="284"/>
                </a:lnTo>
                <a:close/>
                <a:moveTo>
                  <a:pt x="178" y="24"/>
                </a:moveTo>
                <a:lnTo>
                  <a:pt x="178" y="24"/>
                </a:lnTo>
                <a:lnTo>
                  <a:pt x="181" y="21"/>
                </a:lnTo>
                <a:lnTo>
                  <a:pt x="184" y="20"/>
                </a:lnTo>
                <a:lnTo>
                  <a:pt x="184" y="20"/>
                </a:lnTo>
                <a:lnTo>
                  <a:pt x="187" y="21"/>
                </a:lnTo>
                <a:lnTo>
                  <a:pt x="189" y="24"/>
                </a:lnTo>
                <a:lnTo>
                  <a:pt x="239" y="111"/>
                </a:lnTo>
                <a:lnTo>
                  <a:pt x="128" y="111"/>
                </a:lnTo>
                <a:lnTo>
                  <a:pt x="178" y="24"/>
                </a:lnTo>
                <a:close/>
                <a:moveTo>
                  <a:pt x="347" y="301"/>
                </a:moveTo>
                <a:lnTo>
                  <a:pt x="347" y="301"/>
                </a:lnTo>
                <a:lnTo>
                  <a:pt x="344" y="302"/>
                </a:lnTo>
                <a:lnTo>
                  <a:pt x="340" y="304"/>
                </a:lnTo>
                <a:lnTo>
                  <a:pt x="194" y="304"/>
                </a:lnTo>
                <a:lnTo>
                  <a:pt x="194" y="179"/>
                </a:lnTo>
                <a:lnTo>
                  <a:pt x="209" y="194"/>
                </a:lnTo>
                <a:lnTo>
                  <a:pt x="209" y="194"/>
                </a:lnTo>
                <a:lnTo>
                  <a:pt x="212" y="197"/>
                </a:lnTo>
                <a:lnTo>
                  <a:pt x="216" y="197"/>
                </a:lnTo>
                <a:lnTo>
                  <a:pt x="216" y="197"/>
                </a:lnTo>
                <a:lnTo>
                  <a:pt x="219" y="197"/>
                </a:lnTo>
                <a:lnTo>
                  <a:pt x="224" y="194"/>
                </a:lnTo>
                <a:lnTo>
                  <a:pt x="224" y="194"/>
                </a:lnTo>
                <a:lnTo>
                  <a:pt x="225" y="192"/>
                </a:lnTo>
                <a:lnTo>
                  <a:pt x="226" y="187"/>
                </a:lnTo>
                <a:lnTo>
                  <a:pt x="225" y="183"/>
                </a:lnTo>
                <a:lnTo>
                  <a:pt x="224" y="180"/>
                </a:lnTo>
                <a:lnTo>
                  <a:pt x="191" y="149"/>
                </a:lnTo>
                <a:lnTo>
                  <a:pt x="191" y="149"/>
                </a:lnTo>
                <a:lnTo>
                  <a:pt x="188" y="146"/>
                </a:lnTo>
                <a:lnTo>
                  <a:pt x="184" y="146"/>
                </a:lnTo>
                <a:lnTo>
                  <a:pt x="181" y="146"/>
                </a:lnTo>
                <a:lnTo>
                  <a:pt x="178" y="148"/>
                </a:lnTo>
                <a:lnTo>
                  <a:pt x="178" y="148"/>
                </a:lnTo>
                <a:lnTo>
                  <a:pt x="175" y="149"/>
                </a:lnTo>
                <a:lnTo>
                  <a:pt x="144" y="182"/>
                </a:lnTo>
                <a:lnTo>
                  <a:pt x="144" y="182"/>
                </a:lnTo>
                <a:lnTo>
                  <a:pt x="141" y="185"/>
                </a:lnTo>
                <a:lnTo>
                  <a:pt x="141" y="189"/>
                </a:lnTo>
                <a:lnTo>
                  <a:pt x="141" y="192"/>
                </a:lnTo>
                <a:lnTo>
                  <a:pt x="144" y="196"/>
                </a:lnTo>
                <a:lnTo>
                  <a:pt x="144" y="196"/>
                </a:lnTo>
                <a:lnTo>
                  <a:pt x="147" y="197"/>
                </a:lnTo>
                <a:lnTo>
                  <a:pt x="151" y="199"/>
                </a:lnTo>
                <a:lnTo>
                  <a:pt x="151" y="199"/>
                </a:lnTo>
                <a:lnTo>
                  <a:pt x="155" y="197"/>
                </a:lnTo>
                <a:lnTo>
                  <a:pt x="158" y="196"/>
                </a:lnTo>
                <a:lnTo>
                  <a:pt x="174" y="179"/>
                </a:lnTo>
                <a:lnTo>
                  <a:pt x="174" y="304"/>
                </a:lnTo>
                <a:lnTo>
                  <a:pt x="27" y="304"/>
                </a:lnTo>
                <a:lnTo>
                  <a:pt x="27" y="304"/>
                </a:lnTo>
                <a:lnTo>
                  <a:pt x="22" y="302"/>
                </a:lnTo>
                <a:lnTo>
                  <a:pt x="20" y="301"/>
                </a:lnTo>
                <a:lnTo>
                  <a:pt x="20" y="301"/>
                </a:lnTo>
                <a:lnTo>
                  <a:pt x="20" y="298"/>
                </a:lnTo>
                <a:lnTo>
                  <a:pt x="22" y="294"/>
                </a:lnTo>
                <a:lnTo>
                  <a:pt x="59" y="231"/>
                </a:lnTo>
                <a:lnTo>
                  <a:pt x="154" y="231"/>
                </a:lnTo>
                <a:lnTo>
                  <a:pt x="154" y="212"/>
                </a:lnTo>
                <a:lnTo>
                  <a:pt x="70" y="212"/>
                </a:lnTo>
                <a:lnTo>
                  <a:pt x="117" y="131"/>
                </a:lnTo>
                <a:lnTo>
                  <a:pt x="251" y="131"/>
                </a:lnTo>
                <a:lnTo>
                  <a:pt x="297" y="212"/>
                </a:lnTo>
                <a:lnTo>
                  <a:pt x="214" y="212"/>
                </a:lnTo>
                <a:lnTo>
                  <a:pt x="214" y="231"/>
                </a:lnTo>
                <a:lnTo>
                  <a:pt x="309" y="231"/>
                </a:lnTo>
                <a:lnTo>
                  <a:pt x="346" y="294"/>
                </a:lnTo>
                <a:lnTo>
                  <a:pt x="346" y="294"/>
                </a:lnTo>
                <a:lnTo>
                  <a:pt x="347" y="298"/>
                </a:lnTo>
                <a:lnTo>
                  <a:pt x="347" y="301"/>
                </a:lnTo>
                <a:lnTo>
                  <a:pt x="347" y="30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0" name="Group 49">
            <a:extLst>
              <a:ext uri="{FF2B5EF4-FFF2-40B4-BE49-F238E27FC236}">
                <a16:creationId xmlns:a16="http://schemas.microsoft.com/office/drawing/2014/main" id="{FE7036FC-C8B6-4A51-BC9C-A673E0B9B7B2}"/>
              </a:ext>
            </a:extLst>
          </p:cNvPr>
          <p:cNvGrpSpPr/>
          <p:nvPr/>
        </p:nvGrpSpPr>
        <p:grpSpPr>
          <a:xfrm>
            <a:off x="8252320" y="1500691"/>
            <a:ext cx="496888" cy="669925"/>
            <a:chOff x="4757738" y="5818188"/>
            <a:chExt cx="496888" cy="669925"/>
          </a:xfrm>
          <a:solidFill>
            <a:schemeClr val="bg1">
              <a:lumMod val="50000"/>
            </a:schemeClr>
          </a:solidFill>
        </p:grpSpPr>
        <p:sp>
          <p:nvSpPr>
            <p:cNvPr id="51" name="Freeform 111">
              <a:extLst>
                <a:ext uri="{FF2B5EF4-FFF2-40B4-BE49-F238E27FC236}">
                  <a16:creationId xmlns:a16="http://schemas.microsoft.com/office/drawing/2014/main" id="{5BE0E9A9-F39E-40A1-A636-6F329D35CFA7}"/>
                </a:ext>
              </a:extLst>
            </p:cNvPr>
            <p:cNvSpPr>
              <a:spLocks/>
            </p:cNvSpPr>
            <p:nvPr/>
          </p:nvSpPr>
          <p:spPr bwMode="auto">
            <a:xfrm>
              <a:off x="4757738" y="6246813"/>
              <a:ext cx="496888" cy="241300"/>
            </a:xfrm>
            <a:custGeom>
              <a:avLst/>
              <a:gdLst>
                <a:gd name="T0" fmla="*/ 214 w 313"/>
                <a:gd name="T1" fmla="*/ 21 h 152"/>
                <a:gd name="T2" fmla="*/ 230 w 313"/>
                <a:gd name="T3" fmla="*/ 24 h 152"/>
                <a:gd name="T4" fmla="*/ 257 w 313"/>
                <a:gd name="T5" fmla="*/ 33 h 152"/>
                <a:gd name="T6" fmla="*/ 278 w 313"/>
                <a:gd name="T7" fmla="*/ 47 h 152"/>
                <a:gd name="T8" fmla="*/ 290 w 313"/>
                <a:gd name="T9" fmla="*/ 63 h 152"/>
                <a:gd name="T10" fmla="*/ 293 w 313"/>
                <a:gd name="T11" fmla="*/ 73 h 152"/>
                <a:gd name="T12" fmla="*/ 291 w 313"/>
                <a:gd name="T13" fmla="*/ 82 h 152"/>
                <a:gd name="T14" fmla="*/ 286 w 313"/>
                <a:gd name="T15" fmla="*/ 95 h 152"/>
                <a:gd name="T16" fmla="*/ 273 w 313"/>
                <a:gd name="T17" fmla="*/ 106 h 152"/>
                <a:gd name="T18" fmla="*/ 248 w 313"/>
                <a:gd name="T19" fmla="*/ 119 h 152"/>
                <a:gd name="T20" fmla="*/ 204 w 313"/>
                <a:gd name="T21" fmla="*/ 129 h 152"/>
                <a:gd name="T22" fmla="*/ 156 w 313"/>
                <a:gd name="T23" fmla="*/ 132 h 152"/>
                <a:gd name="T24" fmla="*/ 132 w 313"/>
                <a:gd name="T25" fmla="*/ 132 h 152"/>
                <a:gd name="T26" fmla="*/ 86 w 313"/>
                <a:gd name="T27" fmla="*/ 125 h 152"/>
                <a:gd name="T28" fmla="*/ 48 w 313"/>
                <a:gd name="T29" fmla="*/ 112 h 152"/>
                <a:gd name="T30" fmla="*/ 33 w 313"/>
                <a:gd name="T31" fmla="*/ 100 h 152"/>
                <a:gd name="T32" fmla="*/ 23 w 313"/>
                <a:gd name="T33" fmla="*/ 89 h 152"/>
                <a:gd name="T34" fmla="*/ 20 w 313"/>
                <a:gd name="T35" fmla="*/ 73 h 152"/>
                <a:gd name="T36" fmla="*/ 22 w 313"/>
                <a:gd name="T37" fmla="*/ 63 h 152"/>
                <a:gd name="T38" fmla="*/ 33 w 313"/>
                <a:gd name="T39" fmla="*/ 47 h 152"/>
                <a:gd name="T40" fmla="*/ 55 w 313"/>
                <a:gd name="T41" fmla="*/ 33 h 152"/>
                <a:gd name="T42" fmla="*/ 82 w 313"/>
                <a:gd name="T43" fmla="*/ 24 h 152"/>
                <a:gd name="T44" fmla="*/ 98 w 313"/>
                <a:gd name="T45" fmla="*/ 0 h 152"/>
                <a:gd name="T46" fmla="*/ 79 w 313"/>
                <a:gd name="T47" fmla="*/ 4 h 152"/>
                <a:gd name="T48" fmla="*/ 43 w 313"/>
                <a:gd name="T49" fmla="*/ 16 h 152"/>
                <a:gd name="T50" fmla="*/ 17 w 313"/>
                <a:gd name="T51" fmla="*/ 34 h 152"/>
                <a:gd name="T52" fmla="*/ 9 w 313"/>
                <a:gd name="T53" fmla="*/ 46 h 152"/>
                <a:gd name="T54" fmla="*/ 3 w 313"/>
                <a:gd name="T55" fmla="*/ 59 h 152"/>
                <a:gd name="T56" fmla="*/ 0 w 313"/>
                <a:gd name="T57" fmla="*/ 73 h 152"/>
                <a:gd name="T58" fmla="*/ 2 w 313"/>
                <a:gd name="T59" fmla="*/ 83 h 152"/>
                <a:gd name="T60" fmla="*/ 6 w 313"/>
                <a:gd name="T61" fmla="*/ 99 h 152"/>
                <a:gd name="T62" fmla="*/ 17 w 313"/>
                <a:gd name="T63" fmla="*/ 113 h 152"/>
                <a:gd name="T64" fmla="*/ 32 w 313"/>
                <a:gd name="T65" fmla="*/ 126 h 152"/>
                <a:gd name="T66" fmla="*/ 52 w 313"/>
                <a:gd name="T67" fmla="*/ 136 h 152"/>
                <a:gd name="T68" fmla="*/ 91 w 313"/>
                <a:gd name="T69" fmla="*/ 146 h 152"/>
                <a:gd name="T70" fmla="*/ 156 w 313"/>
                <a:gd name="T71" fmla="*/ 152 h 152"/>
                <a:gd name="T72" fmla="*/ 191 w 313"/>
                <a:gd name="T73" fmla="*/ 151 h 152"/>
                <a:gd name="T74" fmla="*/ 248 w 313"/>
                <a:gd name="T75" fmla="*/ 141 h 152"/>
                <a:gd name="T76" fmla="*/ 271 w 313"/>
                <a:gd name="T77" fmla="*/ 132 h 152"/>
                <a:gd name="T78" fmla="*/ 288 w 313"/>
                <a:gd name="T79" fmla="*/ 120 h 152"/>
                <a:gd name="T80" fmla="*/ 301 w 313"/>
                <a:gd name="T81" fmla="*/ 106 h 152"/>
                <a:gd name="T82" fmla="*/ 310 w 313"/>
                <a:gd name="T83" fmla="*/ 92 h 152"/>
                <a:gd name="T84" fmla="*/ 313 w 313"/>
                <a:gd name="T85" fmla="*/ 73 h 152"/>
                <a:gd name="T86" fmla="*/ 311 w 313"/>
                <a:gd name="T87" fmla="*/ 66 h 152"/>
                <a:gd name="T88" fmla="*/ 307 w 313"/>
                <a:gd name="T89" fmla="*/ 52 h 152"/>
                <a:gd name="T90" fmla="*/ 300 w 313"/>
                <a:gd name="T91" fmla="*/ 39 h 152"/>
                <a:gd name="T92" fmla="*/ 281 w 313"/>
                <a:gd name="T93" fmla="*/ 24 h 152"/>
                <a:gd name="T94" fmla="*/ 250 w 313"/>
                <a:gd name="T95" fmla="*/ 10 h 152"/>
                <a:gd name="T96" fmla="*/ 214 w 313"/>
                <a:gd name="T9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3" h="152">
                  <a:moveTo>
                    <a:pt x="214" y="0"/>
                  </a:moveTo>
                  <a:lnTo>
                    <a:pt x="214" y="21"/>
                  </a:lnTo>
                  <a:lnTo>
                    <a:pt x="214" y="21"/>
                  </a:lnTo>
                  <a:lnTo>
                    <a:pt x="230" y="24"/>
                  </a:lnTo>
                  <a:lnTo>
                    <a:pt x="244" y="29"/>
                  </a:lnTo>
                  <a:lnTo>
                    <a:pt x="257" y="33"/>
                  </a:lnTo>
                  <a:lnTo>
                    <a:pt x="268" y="40"/>
                  </a:lnTo>
                  <a:lnTo>
                    <a:pt x="278" y="47"/>
                  </a:lnTo>
                  <a:lnTo>
                    <a:pt x="286" y="54"/>
                  </a:lnTo>
                  <a:lnTo>
                    <a:pt x="290" y="63"/>
                  </a:lnTo>
                  <a:lnTo>
                    <a:pt x="291" y="69"/>
                  </a:lnTo>
                  <a:lnTo>
                    <a:pt x="293" y="73"/>
                  </a:lnTo>
                  <a:lnTo>
                    <a:pt x="293" y="73"/>
                  </a:lnTo>
                  <a:lnTo>
                    <a:pt x="291" y="82"/>
                  </a:lnTo>
                  <a:lnTo>
                    <a:pt x="288" y="89"/>
                  </a:lnTo>
                  <a:lnTo>
                    <a:pt x="286" y="95"/>
                  </a:lnTo>
                  <a:lnTo>
                    <a:pt x="280" y="100"/>
                  </a:lnTo>
                  <a:lnTo>
                    <a:pt x="273" y="106"/>
                  </a:lnTo>
                  <a:lnTo>
                    <a:pt x="265" y="112"/>
                  </a:lnTo>
                  <a:lnTo>
                    <a:pt x="248" y="119"/>
                  </a:lnTo>
                  <a:lnTo>
                    <a:pt x="227" y="125"/>
                  </a:lnTo>
                  <a:lnTo>
                    <a:pt x="204" y="129"/>
                  </a:lnTo>
                  <a:lnTo>
                    <a:pt x="179" y="132"/>
                  </a:lnTo>
                  <a:lnTo>
                    <a:pt x="156" y="132"/>
                  </a:lnTo>
                  <a:lnTo>
                    <a:pt x="156" y="132"/>
                  </a:lnTo>
                  <a:lnTo>
                    <a:pt x="132" y="132"/>
                  </a:lnTo>
                  <a:lnTo>
                    <a:pt x="109" y="129"/>
                  </a:lnTo>
                  <a:lnTo>
                    <a:pt x="86" y="125"/>
                  </a:lnTo>
                  <a:lnTo>
                    <a:pt x="65" y="119"/>
                  </a:lnTo>
                  <a:lnTo>
                    <a:pt x="48" y="112"/>
                  </a:lnTo>
                  <a:lnTo>
                    <a:pt x="39" y="106"/>
                  </a:lnTo>
                  <a:lnTo>
                    <a:pt x="33" y="100"/>
                  </a:lnTo>
                  <a:lnTo>
                    <a:pt x="27" y="95"/>
                  </a:lnTo>
                  <a:lnTo>
                    <a:pt x="23" y="89"/>
                  </a:lnTo>
                  <a:lnTo>
                    <a:pt x="22" y="82"/>
                  </a:lnTo>
                  <a:lnTo>
                    <a:pt x="20" y="73"/>
                  </a:lnTo>
                  <a:lnTo>
                    <a:pt x="20" y="73"/>
                  </a:lnTo>
                  <a:lnTo>
                    <a:pt x="22" y="63"/>
                  </a:lnTo>
                  <a:lnTo>
                    <a:pt x="26" y="54"/>
                  </a:lnTo>
                  <a:lnTo>
                    <a:pt x="33" y="47"/>
                  </a:lnTo>
                  <a:lnTo>
                    <a:pt x="43" y="40"/>
                  </a:lnTo>
                  <a:lnTo>
                    <a:pt x="55" y="33"/>
                  </a:lnTo>
                  <a:lnTo>
                    <a:pt x="68" y="29"/>
                  </a:lnTo>
                  <a:lnTo>
                    <a:pt x="82" y="24"/>
                  </a:lnTo>
                  <a:lnTo>
                    <a:pt x="98" y="20"/>
                  </a:lnTo>
                  <a:lnTo>
                    <a:pt x="98" y="0"/>
                  </a:lnTo>
                  <a:lnTo>
                    <a:pt x="98" y="0"/>
                  </a:lnTo>
                  <a:lnTo>
                    <a:pt x="79" y="4"/>
                  </a:lnTo>
                  <a:lnTo>
                    <a:pt x="60" y="10"/>
                  </a:lnTo>
                  <a:lnTo>
                    <a:pt x="43" y="16"/>
                  </a:lnTo>
                  <a:lnTo>
                    <a:pt x="29" y="24"/>
                  </a:lnTo>
                  <a:lnTo>
                    <a:pt x="17" y="34"/>
                  </a:lnTo>
                  <a:lnTo>
                    <a:pt x="12" y="40"/>
                  </a:lnTo>
                  <a:lnTo>
                    <a:pt x="9" y="46"/>
                  </a:lnTo>
                  <a:lnTo>
                    <a:pt x="4" y="52"/>
                  </a:lnTo>
                  <a:lnTo>
                    <a:pt x="3" y="59"/>
                  </a:lnTo>
                  <a:lnTo>
                    <a:pt x="0" y="66"/>
                  </a:lnTo>
                  <a:lnTo>
                    <a:pt x="0" y="73"/>
                  </a:lnTo>
                  <a:lnTo>
                    <a:pt x="0" y="73"/>
                  </a:lnTo>
                  <a:lnTo>
                    <a:pt x="2" y="83"/>
                  </a:lnTo>
                  <a:lnTo>
                    <a:pt x="3" y="92"/>
                  </a:lnTo>
                  <a:lnTo>
                    <a:pt x="6" y="99"/>
                  </a:lnTo>
                  <a:lnTo>
                    <a:pt x="12" y="106"/>
                  </a:lnTo>
                  <a:lnTo>
                    <a:pt x="17" y="113"/>
                  </a:lnTo>
                  <a:lnTo>
                    <a:pt x="25" y="120"/>
                  </a:lnTo>
                  <a:lnTo>
                    <a:pt x="32" y="126"/>
                  </a:lnTo>
                  <a:lnTo>
                    <a:pt x="42" y="132"/>
                  </a:lnTo>
                  <a:lnTo>
                    <a:pt x="52" y="136"/>
                  </a:lnTo>
                  <a:lnTo>
                    <a:pt x="63" y="141"/>
                  </a:lnTo>
                  <a:lnTo>
                    <a:pt x="91" y="146"/>
                  </a:lnTo>
                  <a:lnTo>
                    <a:pt x="122" y="151"/>
                  </a:lnTo>
                  <a:lnTo>
                    <a:pt x="156" y="152"/>
                  </a:lnTo>
                  <a:lnTo>
                    <a:pt x="156" y="152"/>
                  </a:lnTo>
                  <a:lnTo>
                    <a:pt x="191" y="151"/>
                  </a:lnTo>
                  <a:lnTo>
                    <a:pt x="222" y="146"/>
                  </a:lnTo>
                  <a:lnTo>
                    <a:pt x="248" y="141"/>
                  </a:lnTo>
                  <a:lnTo>
                    <a:pt x="260" y="136"/>
                  </a:lnTo>
                  <a:lnTo>
                    <a:pt x="271" y="132"/>
                  </a:lnTo>
                  <a:lnTo>
                    <a:pt x="280" y="126"/>
                  </a:lnTo>
                  <a:lnTo>
                    <a:pt x="288" y="120"/>
                  </a:lnTo>
                  <a:lnTo>
                    <a:pt x="296" y="113"/>
                  </a:lnTo>
                  <a:lnTo>
                    <a:pt x="301" y="106"/>
                  </a:lnTo>
                  <a:lnTo>
                    <a:pt x="306" y="99"/>
                  </a:lnTo>
                  <a:lnTo>
                    <a:pt x="310" y="92"/>
                  </a:lnTo>
                  <a:lnTo>
                    <a:pt x="311" y="83"/>
                  </a:lnTo>
                  <a:lnTo>
                    <a:pt x="313" y="73"/>
                  </a:lnTo>
                  <a:lnTo>
                    <a:pt x="313" y="73"/>
                  </a:lnTo>
                  <a:lnTo>
                    <a:pt x="311" y="66"/>
                  </a:lnTo>
                  <a:lnTo>
                    <a:pt x="310" y="59"/>
                  </a:lnTo>
                  <a:lnTo>
                    <a:pt x="307" y="52"/>
                  </a:lnTo>
                  <a:lnTo>
                    <a:pt x="304" y="44"/>
                  </a:lnTo>
                  <a:lnTo>
                    <a:pt x="300" y="39"/>
                  </a:lnTo>
                  <a:lnTo>
                    <a:pt x="294" y="33"/>
                  </a:lnTo>
                  <a:lnTo>
                    <a:pt x="281" y="24"/>
                  </a:lnTo>
                  <a:lnTo>
                    <a:pt x="267" y="16"/>
                  </a:lnTo>
                  <a:lnTo>
                    <a:pt x="250" y="10"/>
                  </a:lnTo>
                  <a:lnTo>
                    <a:pt x="232" y="4"/>
                  </a:lnTo>
                  <a:lnTo>
                    <a:pt x="214" y="0"/>
                  </a:lnTo>
                  <a:lnTo>
                    <a:pt x="2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12">
              <a:extLst>
                <a:ext uri="{FF2B5EF4-FFF2-40B4-BE49-F238E27FC236}">
                  <a16:creationId xmlns:a16="http://schemas.microsoft.com/office/drawing/2014/main" id="{0CAA57FA-C7FE-4F34-A129-C3B7A4DF4D59}"/>
                </a:ext>
              </a:extLst>
            </p:cNvPr>
            <p:cNvSpPr>
              <a:spLocks/>
            </p:cNvSpPr>
            <p:nvPr/>
          </p:nvSpPr>
          <p:spPr bwMode="auto">
            <a:xfrm>
              <a:off x="4830763" y="6300788"/>
              <a:ext cx="350838" cy="130175"/>
            </a:xfrm>
            <a:custGeom>
              <a:avLst/>
              <a:gdLst>
                <a:gd name="T0" fmla="*/ 201 w 221"/>
                <a:gd name="T1" fmla="*/ 38 h 82"/>
                <a:gd name="T2" fmla="*/ 195 w 221"/>
                <a:gd name="T3" fmla="*/ 45 h 82"/>
                <a:gd name="T4" fmla="*/ 178 w 221"/>
                <a:gd name="T5" fmla="*/ 52 h 82"/>
                <a:gd name="T6" fmla="*/ 149 w 221"/>
                <a:gd name="T7" fmla="*/ 59 h 82"/>
                <a:gd name="T8" fmla="*/ 110 w 221"/>
                <a:gd name="T9" fmla="*/ 62 h 82"/>
                <a:gd name="T10" fmla="*/ 89 w 221"/>
                <a:gd name="T11" fmla="*/ 61 h 82"/>
                <a:gd name="T12" fmla="*/ 56 w 221"/>
                <a:gd name="T13" fmla="*/ 56 h 82"/>
                <a:gd name="T14" fmla="*/ 33 w 221"/>
                <a:gd name="T15" fmla="*/ 49 h 82"/>
                <a:gd name="T16" fmla="*/ 22 w 221"/>
                <a:gd name="T17" fmla="*/ 41 h 82"/>
                <a:gd name="T18" fmla="*/ 20 w 221"/>
                <a:gd name="T19" fmla="*/ 38 h 82"/>
                <a:gd name="T20" fmla="*/ 27 w 221"/>
                <a:gd name="T21" fmla="*/ 31 h 82"/>
                <a:gd name="T22" fmla="*/ 52 w 221"/>
                <a:gd name="T23" fmla="*/ 22 h 82"/>
                <a:gd name="T24" fmla="*/ 52 w 221"/>
                <a:gd name="T25" fmla="*/ 0 h 82"/>
                <a:gd name="T26" fmla="*/ 22 w 221"/>
                <a:gd name="T27" fmla="*/ 10 h 82"/>
                <a:gd name="T28" fmla="*/ 9 w 221"/>
                <a:gd name="T29" fmla="*/ 20 h 82"/>
                <a:gd name="T30" fmla="*/ 2 w 221"/>
                <a:gd name="T31" fmla="*/ 32 h 82"/>
                <a:gd name="T32" fmla="*/ 0 w 221"/>
                <a:gd name="T33" fmla="*/ 38 h 82"/>
                <a:gd name="T34" fmla="*/ 3 w 221"/>
                <a:gd name="T35" fmla="*/ 49 h 82"/>
                <a:gd name="T36" fmla="*/ 10 w 221"/>
                <a:gd name="T37" fmla="*/ 58 h 82"/>
                <a:gd name="T38" fmla="*/ 34 w 221"/>
                <a:gd name="T39" fmla="*/ 71 h 82"/>
                <a:gd name="T40" fmla="*/ 70 w 221"/>
                <a:gd name="T41" fmla="*/ 79 h 82"/>
                <a:gd name="T42" fmla="*/ 110 w 221"/>
                <a:gd name="T43" fmla="*/ 82 h 82"/>
                <a:gd name="T44" fmla="*/ 131 w 221"/>
                <a:gd name="T45" fmla="*/ 81 h 82"/>
                <a:gd name="T46" fmla="*/ 168 w 221"/>
                <a:gd name="T47" fmla="*/ 76 h 82"/>
                <a:gd name="T48" fmla="*/ 199 w 221"/>
                <a:gd name="T49" fmla="*/ 65 h 82"/>
                <a:gd name="T50" fmla="*/ 215 w 221"/>
                <a:gd name="T51" fmla="*/ 53 h 82"/>
                <a:gd name="T52" fmla="*/ 219 w 221"/>
                <a:gd name="T53" fmla="*/ 43 h 82"/>
                <a:gd name="T54" fmla="*/ 221 w 221"/>
                <a:gd name="T55" fmla="*/ 38 h 82"/>
                <a:gd name="T56" fmla="*/ 217 w 221"/>
                <a:gd name="T57" fmla="*/ 25 h 82"/>
                <a:gd name="T58" fmla="*/ 205 w 221"/>
                <a:gd name="T59" fmla="*/ 15 h 82"/>
                <a:gd name="T60" fmla="*/ 189 w 221"/>
                <a:gd name="T61" fmla="*/ 6 h 82"/>
                <a:gd name="T62" fmla="*/ 168 w 221"/>
                <a:gd name="T63" fmla="*/ 22 h 82"/>
                <a:gd name="T64" fmla="*/ 182 w 221"/>
                <a:gd name="T65" fmla="*/ 26 h 82"/>
                <a:gd name="T66" fmla="*/ 198 w 221"/>
                <a:gd name="T67" fmla="*/ 35 h 82"/>
                <a:gd name="T68" fmla="*/ 201 w 221"/>
                <a:gd name="T69"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82">
                  <a:moveTo>
                    <a:pt x="201" y="38"/>
                  </a:moveTo>
                  <a:lnTo>
                    <a:pt x="201" y="38"/>
                  </a:lnTo>
                  <a:lnTo>
                    <a:pt x="199" y="41"/>
                  </a:lnTo>
                  <a:lnTo>
                    <a:pt x="195" y="45"/>
                  </a:lnTo>
                  <a:lnTo>
                    <a:pt x="188" y="49"/>
                  </a:lnTo>
                  <a:lnTo>
                    <a:pt x="178" y="52"/>
                  </a:lnTo>
                  <a:lnTo>
                    <a:pt x="165" y="56"/>
                  </a:lnTo>
                  <a:lnTo>
                    <a:pt x="149" y="59"/>
                  </a:lnTo>
                  <a:lnTo>
                    <a:pt x="131" y="61"/>
                  </a:lnTo>
                  <a:lnTo>
                    <a:pt x="110" y="62"/>
                  </a:lnTo>
                  <a:lnTo>
                    <a:pt x="110" y="62"/>
                  </a:lnTo>
                  <a:lnTo>
                    <a:pt x="89" y="61"/>
                  </a:lnTo>
                  <a:lnTo>
                    <a:pt x="72" y="59"/>
                  </a:lnTo>
                  <a:lnTo>
                    <a:pt x="56" y="56"/>
                  </a:lnTo>
                  <a:lnTo>
                    <a:pt x="43" y="52"/>
                  </a:lnTo>
                  <a:lnTo>
                    <a:pt x="33" y="49"/>
                  </a:lnTo>
                  <a:lnTo>
                    <a:pt x="26" y="45"/>
                  </a:lnTo>
                  <a:lnTo>
                    <a:pt x="22" y="41"/>
                  </a:lnTo>
                  <a:lnTo>
                    <a:pt x="20" y="38"/>
                  </a:lnTo>
                  <a:lnTo>
                    <a:pt x="20" y="38"/>
                  </a:lnTo>
                  <a:lnTo>
                    <a:pt x="22" y="35"/>
                  </a:lnTo>
                  <a:lnTo>
                    <a:pt x="27" y="31"/>
                  </a:lnTo>
                  <a:lnTo>
                    <a:pt x="37" y="26"/>
                  </a:lnTo>
                  <a:lnTo>
                    <a:pt x="52" y="22"/>
                  </a:lnTo>
                  <a:lnTo>
                    <a:pt x="52" y="0"/>
                  </a:lnTo>
                  <a:lnTo>
                    <a:pt x="52" y="0"/>
                  </a:lnTo>
                  <a:lnTo>
                    <a:pt x="32" y="6"/>
                  </a:lnTo>
                  <a:lnTo>
                    <a:pt x="22" y="10"/>
                  </a:lnTo>
                  <a:lnTo>
                    <a:pt x="14" y="15"/>
                  </a:lnTo>
                  <a:lnTo>
                    <a:pt x="9" y="20"/>
                  </a:lnTo>
                  <a:lnTo>
                    <a:pt x="4" y="25"/>
                  </a:lnTo>
                  <a:lnTo>
                    <a:pt x="2" y="32"/>
                  </a:lnTo>
                  <a:lnTo>
                    <a:pt x="0" y="38"/>
                  </a:lnTo>
                  <a:lnTo>
                    <a:pt x="0" y="38"/>
                  </a:lnTo>
                  <a:lnTo>
                    <a:pt x="0" y="43"/>
                  </a:lnTo>
                  <a:lnTo>
                    <a:pt x="3" y="49"/>
                  </a:lnTo>
                  <a:lnTo>
                    <a:pt x="6" y="53"/>
                  </a:lnTo>
                  <a:lnTo>
                    <a:pt x="10" y="58"/>
                  </a:lnTo>
                  <a:lnTo>
                    <a:pt x="20" y="65"/>
                  </a:lnTo>
                  <a:lnTo>
                    <a:pt x="34" y="71"/>
                  </a:lnTo>
                  <a:lnTo>
                    <a:pt x="52" y="76"/>
                  </a:lnTo>
                  <a:lnTo>
                    <a:pt x="70" y="79"/>
                  </a:lnTo>
                  <a:lnTo>
                    <a:pt x="90" y="81"/>
                  </a:lnTo>
                  <a:lnTo>
                    <a:pt x="110" y="82"/>
                  </a:lnTo>
                  <a:lnTo>
                    <a:pt x="110" y="82"/>
                  </a:lnTo>
                  <a:lnTo>
                    <a:pt x="131" y="81"/>
                  </a:lnTo>
                  <a:lnTo>
                    <a:pt x="149" y="79"/>
                  </a:lnTo>
                  <a:lnTo>
                    <a:pt x="168" y="76"/>
                  </a:lnTo>
                  <a:lnTo>
                    <a:pt x="185" y="71"/>
                  </a:lnTo>
                  <a:lnTo>
                    <a:pt x="199" y="65"/>
                  </a:lnTo>
                  <a:lnTo>
                    <a:pt x="211" y="58"/>
                  </a:lnTo>
                  <a:lnTo>
                    <a:pt x="215" y="53"/>
                  </a:lnTo>
                  <a:lnTo>
                    <a:pt x="218" y="49"/>
                  </a:lnTo>
                  <a:lnTo>
                    <a:pt x="219" y="43"/>
                  </a:lnTo>
                  <a:lnTo>
                    <a:pt x="221" y="38"/>
                  </a:lnTo>
                  <a:lnTo>
                    <a:pt x="221" y="38"/>
                  </a:lnTo>
                  <a:lnTo>
                    <a:pt x="219" y="32"/>
                  </a:lnTo>
                  <a:lnTo>
                    <a:pt x="217" y="25"/>
                  </a:lnTo>
                  <a:lnTo>
                    <a:pt x="212" y="20"/>
                  </a:lnTo>
                  <a:lnTo>
                    <a:pt x="205" y="15"/>
                  </a:lnTo>
                  <a:lnTo>
                    <a:pt x="198" y="10"/>
                  </a:lnTo>
                  <a:lnTo>
                    <a:pt x="189" y="6"/>
                  </a:lnTo>
                  <a:lnTo>
                    <a:pt x="168" y="0"/>
                  </a:lnTo>
                  <a:lnTo>
                    <a:pt x="168" y="22"/>
                  </a:lnTo>
                  <a:lnTo>
                    <a:pt x="168" y="22"/>
                  </a:lnTo>
                  <a:lnTo>
                    <a:pt x="182" y="26"/>
                  </a:lnTo>
                  <a:lnTo>
                    <a:pt x="192" y="31"/>
                  </a:lnTo>
                  <a:lnTo>
                    <a:pt x="198" y="35"/>
                  </a:lnTo>
                  <a:lnTo>
                    <a:pt x="201" y="38"/>
                  </a:lnTo>
                  <a:lnTo>
                    <a:pt x="20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13">
              <a:extLst>
                <a:ext uri="{FF2B5EF4-FFF2-40B4-BE49-F238E27FC236}">
                  <a16:creationId xmlns:a16="http://schemas.microsoft.com/office/drawing/2014/main" id="{E70C7A07-72D9-43D3-9AC3-A6C367F4D881}"/>
                </a:ext>
              </a:extLst>
            </p:cNvPr>
            <p:cNvSpPr>
              <a:spLocks/>
            </p:cNvSpPr>
            <p:nvPr/>
          </p:nvSpPr>
          <p:spPr bwMode="auto">
            <a:xfrm>
              <a:off x="4899026" y="5991226"/>
              <a:ext cx="211138" cy="369888"/>
            </a:xfrm>
            <a:custGeom>
              <a:avLst/>
              <a:gdLst>
                <a:gd name="T0" fmla="*/ 39 w 133"/>
                <a:gd name="T1" fmla="*/ 0 h 233"/>
                <a:gd name="T2" fmla="*/ 32 w 133"/>
                <a:gd name="T3" fmla="*/ 2 h 233"/>
                <a:gd name="T4" fmla="*/ 17 w 133"/>
                <a:gd name="T5" fmla="*/ 8 h 233"/>
                <a:gd name="T6" fmla="*/ 7 w 133"/>
                <a:gd name="T7" fmla="*/ 18 h 233"/>
                <a:gd name="T8" fmla="*/ 2 w 133"/>
                <a:gd name="T9" fmla="*/ 32 h 233"/>
                <a:gd name="T10" fmla="*/ 0 w 133"/>
                <a:gd name="T11" fmla="*/ 112 h 233"/>
                <a:gd name="T12" fmla="*/ 0 w 133"/>
                <a:gd name="T13" fmla="*/ 119 h 233"/>
                <a:gd name="T14" fmla="*/ 4 w 133"/>
                <a:gd name="T15" fmla="*/ 131 h 233"/>
                <a:gd name="T16" fmla="*/ 13 w 133"/>
                <a:gd name="T17" fmla="*/ 141 h 233"/>
                <a:gd name="T18" fmla="*/ 23 w 133"/>
                <a:gd name="T19" fmla="*/ 148 h 233"/>
                <a:gd name="T20" fmla="*/ 29 w 133"/>
                <a:gd name="T21" fmla="*/ 233 h 233"/>
                <a:gd name="T22" fmla="*/ 47 w 133"/>
                <a:gd name="T23" fmla="*/ 132 h 233"/>
                <a:gd name="T24" fmla="*/ 39 w 133"/>
                <a:gd name="T25" fmla="*/ 132 h 233"/>
                <a:gd name="T26" fmla="*/ 24 w 133"/>
                <a:gd name="T27" fmla="*/ 127 h 233"/>
                <a:gd name="T28" fmla="*/ 19 w 133"/>
                <a:gd name="T29" fmla="*/ 112 h 233"/>
                <a:gd name="T30" fmla="*/ 19 w 133"/>
                <a:gd name="T31" fmla="*/ 39 h 233"/>
                <a:gd name="T32" fmla="*/ 24 w 133"/>
                <a:gd name="T33" fmla="*/ 25 h 233"/>
                <a:gd name="T34" fmla="*/ 39 w 133"/>
                <a:gd name="T35" fmla="*/ 19 h 233"/>
                <a:gd name="T36" fmla="*/ 95 w 133"/>
                <a:gd name="T37" fmla="*/ 19 h 233"/>
                <a:gd name="T38" fmla="*/ 109 w 133"/>
                <a:gd name="T39" fmla="*/ 25 h 233"/>
                <a:gd name="T40" fmla="*/ 115 w 133"/>
                <a:gd name="T41" fmla="*/ 39 h 233"/>
                <a:gd name="T42" fmla="*/ 115 w 133"/>
                <a:gd name="T43" fmla="*/ 112 h 233"/>
                <a:gd name="T44" fmla="*/ 109 w 133"/>
                <a:gd name="T45" fmla="*/ 127 h 233"/>
                <a:gd name="T46" fmla="*/ 95 w 133"/>
                <a:gd name="T47" fmla="*/ 132 h 233"/>
                <a:gd name="T48" fmla="*/ 86 w 133"/>
                <a:gd name="T49" fmla="*/ 233 h 233"/>
                <a:gd name="T50" fmla="*/ 105 w 133"/>
                <a:gd name="T51" fmla="*/ 150 h 233"/>
                <a:gd name="T52" fmla="*/ 112 w 133"/>
                <a:gd name="T53" fmla="*/ 148 h 233"/>
                <a:gd name="T54" fmla="*/ 122 w 133"/>
                <a:gd name="T55" fmla="*/ 141 h 233"/>
                <a:gd name="T56" fmla="*/ 129 w 133"/>
                <a:gd name="T57" fmla="*/ 131 h 233"/>
                <a:gd name="T58" fmla="*/ 133 w 133"/>
                <a:gd name="T59" fmla="*/ 119 h 233"/>
                <a:gd name="T60" fmla="*/ 133 w 133"/>
                <a:gd name="T61" fmla="*/ 39 h 233"/>
                <a:gd name="T62" fmla="*/ 133 w 133"/>
                <a:gd name="T63" fmla="*/ 32 h 233"/>
                <a:gd name="T64" fmla="*/ 126 w 133"/>
                <a:gd name="T65" fmla="*/ 18 h 233"/>
                <a:gd name="T66" fmla="*/ 116 w 133"/>
                <a:gd name="T67" fmla="*/ 8 h 233"/>
                <a:gd name="T68" fmla="*/ 103 w 133"/>
                <a:gd name="T69" fmla="*/ 2 h 233"/>
                <a:gd name="T70" fmla="*/ 95 w 133"/>
                <a:gd name="T7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233">
                  <a:moveTo>
                    <a:pt x="95" y="0"/>
                  </a:moveTo>
                  <a:lnTo>
                    <a:pt x="39" y="0"/>
                  </a:lnTo>
                  <a:lnTo>
                    <a:pt x="39" y="0"/>
                  </a:lnTo>
                  <a:lnTo>
                    <a:pt x="32" y="2"/>
                  </a:lnTo>
                  <a:lnTo>
                    <a:pt x="24" y="3"/>
                  </a:lnTo>
                  <a:lnTo>
                    <a:pt x="17" y="8"/>
                  </a:lnTo>
                  <a:lnTo>
                    <a:pt x="12" y="12"/>
                  </a:lnTo>
                  <a:lnTo>
                    <a:pt x="7" y="18"/>
                  </a:lnTo>
                  <a:lnTo>
                    <a:pt x="3" y="25"/>
                  </a:lnTo>
                  <a:lnTo>
                    <a:pt x="2" y="32"/>
                  </a:lnTo>
                  <a:lnTo>
                    <a:pt x="0" y="39"/>
                  </a:lnTo>
                  <a:lnTo>
                    <a:pt x="0" y="112"/>
                  </a:lnTo>
                  <a:lnTo>
                    <a:pt x="0" y="112"/>
                  </a:lnTo>
                  <a:lnTo>
                    <a:pt x="0" y="119"/>
                  </a:lnTo>
                  <a:lnTo>
                    <a:pt x="3" y="125"/>
                  </a:lnTo>
                  <a:lnTo>
                    <a:pt x="4" y="131"/>
                  </a:lnTo>
                  <a:lnTo>
                    <a:pt x="9" y="137"/>
                  </a:lnTo>
                  <a:lnTo>
                    <a:pt x="13" y="141"/>
                  </a:lnTo>
                  <a:lnTo>
                    <a:pt x="17" y="144"/>
                  </a:lnTo>
                  <a:lnTo>
                    <a:pt x="23" y="148"/>
                  </a:lnTo>
                  <a:lnTo>
                    <a:pt x="29" y="150"/>
                  </a:lnTo>
                  <a:lnTo>
                    <a:pt x="29" y="233"/>
                  </a:lnTo>
                  <a:lnTo>
                    <a:pt x="47" y="233"/>
                  </a:lnTo>
                  <a:lnTo>
                    <a:pt x="47" y="132"/>
                  </a:lnTo>
                  <a:lnTo>
                    <a:pt x="39" y="132"/>
                  </a:lnTo>
                  <a:lnTo>
                    <a:pt x="39" y="132"/>
                  </a:lnTo>
                  <a:lnTo>
                    <a:pt x="32" y="131"/>
                  </a:lnTo>
                  <a:lnTo>
                    <a:pt x="24" y="127"/>
                  </a:lnTo>
                  <a:lnTo>
                    <a:pt x="20" y="121"/>
                  </a:lnTo>
                  <a:lnTo>
                    <a:pt x="19" y="112"/>
                  </a:lnTo>
                  <a:lnTo>
                    <a:pt x="19" y="39"/>
                  </a:lnTo>
                  <a:lnTo>
                    <a:pt x="19" y="39"/>
                  </a:lnTo>
                  <a:lnTo>
                    <a:pt x="20" y="32"/>
                  </a:lnTo>
                  <a:lnTo>
                    <a:pt x="24" y="25"/>
                  </a:lnTo>
                  <a:lnTo>
                    <a:pt x="32" y="20"/>
                  </a:lnTo>
                  <a:lnTo>
                    <a:pt x="39" y="19"/>
                  </a:lnTo>
                  <a:lnTo>
                    <a:pt x="95" y="19"/>
                  </a:lnTo>
                  <a:lnTo>
                    <a:pt x="95" y="19"/>
                  </a:lnTo>
                  <a:lnTo>
                    <a:pt x="103" y="20"/>
                  </a:lnTo>
                  <a:lnTo>
                    <a:pt x="109" y="25"/>
                  </a:lnTo>
                  <a:lnTo>
                    <a:pt x="113" y="32"/>
                  </a:lnTo>
                  <a:lnTo>
                    <a:pt x="115" y="39"/>
                  </a:lnTo>
                  <a:lnTo>
                    <a:pt x="115" y="112"/>
                  </a:lnTo>
                  <a:lnTo>
                    <a:pt x="115" y="112"/>
                  </a:lnTo>
                  <a:lnTo>
                    <a:pt x="113" y="121"/>
                  </a:lnTo>
                  <a:lnTo>
                    <a:pt x="109" y="127"/>
                  </a:lnTo>
                  <a:lnTo>
                    <a:pt x="103" y="131"/>
                  </a:lnTo>
                  <a:lnTo>
                    <a:pt x="95" y="132"/>
                  </a:lnTo>
                  <a:lnTo>
                    <a:pt x="86" y="132"/>
                  </a:lnTo>
                  <a:lnTo>
                    <a:pt x="86" y="233"/>
                  </a:lnTo>
                  <a:lnTo>
                    <a:pt x="105" y="233"/>
                  </a:lnTo>
                  <a:lnTo>
                    <a:pt x="105" y="150"/>
                  </a:lnTo>
                  <a:lnTo>
                    <a:pt x="105" y="150"/>
                  </a:lnTo>
                  <a:lnTo>
                    <a:pt x="112" y="148"/>
                  </a:lnTo>
                  <a:lnTo>
                    <a:pt x="116" y="144"/>
                  </a:lnTo>
                  <a:lnTo>
                    <a:pt x="122" y="141"/>
                  </a:lnTo>
                  <a:lnTo>
                    <a:pt x="126" y="137"/>
                  </a:lnTo>
                  <a:lnTo>
                    <a:pt x="129" y="131"/>
                  </a:lnTo>
                  <a:lnTo>
                    <a:pt x="132" y="125"/>
                  </a:lnTo>
                  <a:lnTo>
                    <a:pt x="133" y="119"/>
                  </a:lnTo>
                  <a:lnTo>
                    <a:pt x="133" y="112"/>
                  </a:lnTo>
                  <a:lnTo>
                    <a:pt x="133" y="39"/>
                  </a:lnTo>
                  <a:lnTo>
                    <a:pt x="133" y="39"/>
                  </a:lnTo>
                  <a:lnTo>
                    <a:pt x="133" y="32"/>
                  </a:lnTo>
                  <a:lnTo>
                    <a:pt x="131" y="25"/>
                  </a:lnTo>
                  <a:lnTo>
                    <a:pt x="126" y="18"/>
                  </a:lnTo>
                  <a:lnTo>
                    <a:pt x="122" y="12"/>
                  </a:lnTo>
                  <a:lnTo>
                    <a:pt x="116" y="8"/>
                  </a:lnTo>
                  <a:lnTo>
                    <a:pt x="111" y="3"/>
                  </a:lnTo>
                  <a:lnTo>
                    <a:pt x="103" y="2"/>
                  </a:lnTo>
                  <a:lnTo>
                    <a:pt x="95"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14">
              <a:extLst>
                <a:ext uri="{FF2B5EF4-FFF2-40B4-BE49-F238E27FC236}">
                  <a16:creationId xmlns:a16="http://schemas.microsoft.com/office/drawing/2014/main" id="{4F9B3627-8578-456D-B364-89452A188705}"/>
                </a:ext>
              </a:extLst>
            </p:cNvPr>
            <p:cNvSpPr>
              <a:spLocks noEditPoints="1"/>
            </p:cNvSpPr>
            <p:nvPr/>
          </p:nvSpPr>
          <p:spPr bwMode="auto">
            <a:xfrm>
              <a:off x="4933951" y="5818188"/>
              <a:ext cx="142875" cy="141288"/>
            </a:xfrm>
            <a:custGeom>
              <a:avLst/>
              <a:gdLst>
                <a:gd name="T0" fmla="*/ 45 w 90"/>
                <a:gd name="T1" fmla="*/ 0 h 89"/>
                <a:gd name="T2" fmla="*/ 27 w 90"/>
                <a:gd name="T3" fmla="*/ 3 h 89"/>
                <a:gd name="T4" fmla="*/ 14 w 90"/>
                <a:gd name="T5" fmla="*/ 13 h 89"/>
                <a:gd name="T6" fmla="*/ 4 w 90"/>
                <a:gd name="T7" fmla="*/ 28 h 89"/>
                <a:gd name="T8" fmla="*/ 0 w 90"/>
                <a:gd name="T9" fmla="*/ 45 h 89"/>
                <a:gd name="T10" fmla="*/ 1 w 90"/>
                <a:gd name="T11" fmla="*/ 55 h 89"/>
                <a:gd name="T12" fmla="*/ 8 w 90"/>
                <a:gd name="T13" fmla="*/ 71 h 89"/>
                <a:gd name="T14" fmla="*/ 20 w 90"/>
                <a:gd name="T15" fmla="*/ 82 h 89"/>
                <a:gd name="T16" fmla="*/ 35 w 90"/>
                <a:gd name="T17" fmla="*/ 89 h 89"/>
                <a:gd name="T18" fmla="*/ 45 w 90"/>
                <a:gd name="T19" fmla="*/ 89 h 89"/>
                <a:gd name="T20" fmla="*/ 63 w 90"/>
                <a:gd name="T21" fmla="*/ 86 h 89"/>
                <a:gd name="T22" fmla="*/ 77 w 90"/>
                <a:gd name="T23" fmla="*/ 76 h 89"/>
                <a:gd name="T24" fmla="*/ 86 w 90"/>
                <a:gd name="T25" fmla="*/ 62 h 89"/>
                <a:gd name="T26" fmla="*/ 90 w 90"/>
                <a:gd name="T27" fmla="*/ 45 h 89"/>
                <a:gd name="T28" fmla="*/ 89 w 90"/>
                <a:gd name="T29" fmla="*/ 36 h 89"/>
                <a:gd name="T30" fmla="*/ 81 w 90"/>
                <a:gd name="T31" fmla="*/ 20 h 89"/>
                <a:gd name="T32" fmla="*/ 70 w 90"/>
                <a:gd name="T33" fmla="*/ 8 h 89"/>
                <a:gd name="T34" fmla="*/ 54 w 90"/>
                <a:gd name="T35" fmla="*/ 2 h 89"/>
                <a:gd name="T36" fmla="*/ 45 w 90"/>
                <a:gd name="T37" fmla="*/ 0 h 89"/>
                <a:gd name="T38" fmla="*/ 45 w 90"/>
                <a:gd name="T39" fmla="*/ 69 h 89"/>
                <a:gd name="T40" fmla="*/ 35 w 90"/>
                <a:gd name="T41" fmla="*/ 68 h 89"/>
                <a:gd name="T42" fmla="*/ 27 w 90"/>
                <a:gd name="T43" fmla="*/ 62 h 89"/>
                <a:gd name="T44" fmla="*/ 23 w 90"/>
                <a:gd name="T45" fmla="*/ 55 h 89"/>
                <a:gd name="T46" fmla="*/ 20 w 90"/>
                <a:gd name="T47" fmla="*/ 45 h 89"/>
                <a:gd name="T48" fmla="*/ 21 w 90"/>
                <a:gd name="T49" fmla="*/ 41 h 89"/>
                <a:gd name="T50" fmla="*/ 24 w 90"/>
                <a:gd name="T51" fmla="*/ 32 h 89"/>
                <a:gd name="T52" fmla="*/ 31 w 90"/>
                <a:gd name="T53" fmla="*/ 25 h 89"/>
                <a:gd name="T54" fmla="*/ 40 w 90"/>
                <a:gd name="T55" fmla="*/ 20 h 89"/>
                <a:gd name="T56" fmla="*/ 45 w 90"/>
                <a:gd name="T57" fmla="*/ 20 h 89"/>
                <a:gd name="T58" fmla="*/ 54 w 90"/>
                <a:gd name="T59" fmla="*/ 22 h 89"/>
                <a:gd name="T60" fmla="*/ 63 w 90"/>
                <a:gd name="T61" fmla="*/ 28 h 89"/>
                <a:gd name="T62" fmla="*/ 67 w 90"/>
                <a:gd name="T63" fmla="*/ 36 h 89"/>
                <a:gd name="T64" fmla="*/ 70 w 90"/>
                <a:gd name="T65" fmla="*/ 45 h 89"/>
                <a:gd name="T66" fmla="*/ 68 w 90"/>
                <a:gd name="T67" fmla="*/ 51 h 89"/>
                <a:gd name="T68" fmla="*/ 66 w 90"/>
                <a:gd name="T69" fmla="*/ 59 h 89"/>
                <a:gd name="T70" fmla="*/ 58 w 90"/>
                <a:gd name="T71" fmla="*/ 66 h 89"/>
                <a:gd name="T72" fmla="*/ 50 w 90"/>
                <a:gd name="T73" fmla="*/ 69 h 89"/>
                <a:gd name="T74" fmla="*/ 45 w 90"/>
                <a:gd name="T75"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5" y="0"/>
                  </a:moveTo>
                  <a:lnTo>
                    <a:pt x="45" y="0"/>
                  </a:lnTo>
                  <a:lnTo>
                    <a:pt x="35" y="2"/>
                  </a:lnTo>
                  <a:lnTo>
                    <a:pt x="27" y="3"/>
                  </a:lnTo>
                  <a:lnTo>
                    <a:pt x="20" y="8"/>
                  </a:lnTo>
                  <a:lnTo>
                    <a:pt x="14" y="13"/>
                  </a:lnTo>
                  <a:lnTo>
                    <a:pt x="8" y="20"/>
                  </a:lnTo>
                  <a:lnTo>
                    <a:pt x="4" y="28"/>
                  </a:lnTo>
                  <a:lnTo>
                    <a:pt x="1" y="36"/>
                  </a:lnTo>
                  <a:lnTo>
                    <a:pt x="0" y="45"/>
                  </a:lnTo>
                  <a:lnTo>
                    <a:pt x="0" y="45"/>
                  </a:lnTo>
                  <a:lnTo>
                    <a:pt x="1" y="55"/>
                  </a:lnTo>
                  <a:lnTo>
                    <a:pt x="4" y="62"/>
                  </a:lnTo>
                  <a:lnTo>
                    <a:pt x="8" y="71"/>
                  </a:lnTo>
                  <a:lnTo>
                    <a:pt x="14" y="76"/>
                  </a:lnTo>
                  <a:lnTo>
                    <a:pt x="20" y="82"/>
                  </a:lnTo>
                  <a:lnTo>
                    <a:pt x="27" y="86"/>
                  </a:lnTo>
                  <a:lnTo>
                    <a:pt x="35" y="89"/>
                  </a:lnTo>
                  <a:lnTo>
                    <a:pt x="45" y="89"/>
                  </a:lnTo>
                  <a:lnTo>
                    <a:pt x="45" y="89"/>
                  </a:lnTo>
                  <a:lnTo>
                    <a:pt x="54" y="89"/>
                  </a:lnTo>
                  <a:lnTo>
                    <a:pt x="63" y="86"/>
                  </a:lnTo>
                  <a:lnTo>
                    <a:pt x="70" y="82"/>
                  </a:lnTo>
                  <a:lnTo>
                    <a:pt x="77" y="76"/>
                  </a:lnTo>
                  <a:lnTo>
                    <a:pt x="81" y="71"/>
                  </a:lnTo>
                  <a:lnTo>
                    <a:pt x="86" y="62"/>
                  </a:lnTo>
                  <a:lnTo>
                    <a:pt x="89" y="55"/>
                  </a:lnTo>
                  <a:lnTo>
                    <a:pt x="90" y="45"/>
                  </a:lnTo>
                  <a:lnTo>
                    <a:pt x="90" y="45"/>
                  </a:lnTo>
                  <a:lnTo>
                    <a:pt x="89" y="36"/>
                  </a:lnTo>
                  <a:lnTo>
                    <a:pt x="86" y="28"/>
                  </a:lnTo>
                  <a:lnTo>
                    <a:pt x="81" y="20"/>
                  </a:lnTo>
                  <a:lnTo>
                    <a:pt x="77" y="13"/>
                  </a:lnTo>
                  <a:lnTo>
                    <a:pt x="70" y="8"/>
                  </a:lnTo>
                  <a:lnTo>
                    <a:pt x="63" y="3"/>
                  </a:lnTo>
                  <a:lnTo>
                    <a:pt x="54" y="2"/>
                  </a:lnTo>
                  <a:lnTo>
                    <a:pt x="45" y="0"/>
                  </a:lnTo>
                  <a:lnTo>
                    <a:pt x="45" y="0"/>
                  </a:lnTo>
                  <a:close/>
                  <a:moveTo>
                    <a:pt x="45" y="69"/>
                  </a:moveTo>
                  <a:lnTo>
                    <a:pt x="45" y="69"/>
                  </a:lnTo>
                  <a:lnTo>
                    <a:pt x="40" y="69"/>
                  </a:lnTo>
                  <a:lnTo>
                    <a:pt x="35" y="68"/>
                  </a:lnTo>
                  <a:lnTo>
                    <a:pt x="31" y="66"/>
                  </a:lnTo>
                  <a:lnTo>
                    <a:pt x="27" y="62"/>
                  </a:lnTo>
                  <a:lnTo>
                    <a:pt x="24" y="59"/>
                  </a:lnTo>
                  <a:lnTo>
                    <a:pt x="23" y="55"/>
                  </a:lnTo>
                  <a:lnTo>
                    <a:pt x="21" y="51"/>
                  </a:lnTo>
                  <a:lnTo>
                    <a:pt x="20" y="45"/>
                  </a:lnTo>
                  <a:lnTo>
                    <a:pt x="20" y="45"/>
                  </a:lnTo>
                  <a:lnTo>
                    <a:pt x="21" y="41"/>
                  </a:lnTo>
                  <a:lnTo>
                    <a:pt x="23" y="36"/>
                  </a:lnTo>
                  <a:lnTo>
                    <a:pt x="24" y="32"/>
                  </a:lnTo>
                  <a:lnTo>
                    <a:pt x="27" y="28"/>
                  </a:lnTo>
                  <a:lnTo>
                    <a:pt x="31" y="25"/>
                  </a:lnTo>
                  <a:lnTo>
                    <a:pt x="35" y="22"/>
                  </a:lnTo>
                  <a:lnTo>
                    <a:pt x="40" y="20"/>
                  </a:lnTo>
                  <a:lnTo>
                    <a:pt x="45" y="20"/>
                  </a:lnTo>
                  <a:lnTo>
                    <a:pt x="45" y="20"/>
                  </a:lnTo>
                  <a:lnTo>
                    <a:pt x="50" y="20"/>
                  </a:lnTo>
                  <a:lnTo>
                    <a:pt x="54" y="22"/>
                  </a:lnTo>
                  <a:lnTo>
                    <a:pt x="58" y="25"/>
                  </a:lnTo>
                  <a:lnTo>
                    <a:pt x="63" y="28"/>
                  </a:lnTo>
                  <a:lnTo>
                    <a:pt x="66" y="32"/>
                  </a:lnTo>
                  <a:lnTo>
                    <a:pt x="67" y="36"/>
                  </a:lnTo>
                  <a:lnTo>
                    <a:pt x="68" y="41"/>
                  </a:lnTo>
                  <a:lnTo>
                    <a:pt x="70" y="45"/>
                  </a:lnTo>
                  <a:lnTo>
                    <a:pt x="70" y="45"/>
                  </a:lnTo>
                  <a:lnTo>
                    <a:pt x="68" y="51"/>
                  </a:lnTo>
                  <a:lnTo>
                    <a:pt x="67" y="55"/>
                  </a:lnTo>
                  <a:lnTo>
                    <a:pt x="66" y="59"/>
                  </a:lnTo>
                  <a:lnTo>
                    <a:pt x="63" y="62"/>
                  </a:lnTo>
                  <a:lnTo>
                    <a:pt x="58" y="66"/>
                  </a:lnTo>
                  <a:lnTo>
                    <a:pt x="54" y="68"/>
                  </a:lnTo>
                  <a:lnTo>
                    <a:pt x="50" y="69"/>
                  </a:lnTo>
                  <a:lnTo>
                    <a:pt x="45" y="69"/>
                  </a:lnTo>
                  <a:lnTo>
                    <a:pt x="4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Slide Number Placeholder 2">
            <a:extLst>
              <a:ext uri="{FF2B5EF4-FFF2-40B4-BE49-F238E27FC236}">
                <a16:creationId xmlns:a16="http://schemas.microsoft.com/office/drawing/2014/main" id="{DEF1710F-348D-6792-3FBF-5E0EFDB28828}"/>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51</a:t>
            </a:fld>
            <a:r>
              <a:rPr lang="en-GB"/>
              <a:t>  </a:t>
            </a:r>
          </a:p>
        </p:txBody>
      </p:sp>
    </p:spTree>
    <p:extLst>
      <p:ext uri="{BB962C8B-B14F-4D97-AF65-F5344CB8AC3E}">
        <p14:creationId xmlns:p14="http://schemas.microsoft.com/office/powerpoint/2010/main" val="130498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4418C4CF-2984-4546-8888-F68E8FFC9419}"/>
              </a:ext>
            </a:extLst>
          </p:cNvPr>
          <p:cNvSpPr>
            <a:spLocks noGrp="1"/>
          </p:cNvSpPr>
          <p:nvPr>
            <p:ph type="body" sz="quarter" idx="15"/>
          </p:nvPr>
        </p:nvSpPr>
        <p:spPr>
          <a:xfrm>
            <a:off x="6204060" y="2348465"/>
            <a:ext cx="5024283" cy="1733808"/>
          </a:xfrm>
          <a:noFill/>
          <a:effectLst/>
        </p:spPr>
        <p:txBody>
          <a:bodyPr wrap="square" lIns="144000">
            <a:spAutoFit/>
          </a:bodyPr>
          <a:lstStyle/>
          <a:p>
            <a:r>
              <a:rPr lang="en-GB" sz="1600" b="1">
                <a:solidFill>
                  <a:srgbClr val="419999"/>
                </a:solidFill>
              </a:rPr>
              <a:t>Unsure how the MIF is calculated</a:t>
            </a:r>
          </a:p>
          <a:p>
            <a:r>
              <a:rPr kumimoji="0" lang="en-GB" sz="1600" u="none" strike="noStrike" kern="1200" cap="none" spc="0" normalizeH="0" baseline="0" noProof="0">
                <a:ln>
                  <a:noFill/>
                </a:ln>
                <a:solidFill>
                  <a:schemeClr val="tx1"/>
                </a:solidFill>
                <a:effectLst/>
                <a:uLnTx/>
                <a:uFillTx/>
                <a:latin typeface="Arial"/>
                <a:ea typeface="Calibri" panose="020F0502020204030204" pitchFamily="34" charset="0"/>
                <a:cs typeface="Times New Roman" panose="02020603050405020304" pitchFamily="18" charset="0"/>
              </a:rPr>
              <a:t>I think it's worked out by looking at what the business has earned and what the expenses have been. It's based on that - the bottom line, the business profit, whether there is any profit and what it is.</a:t>
            </a:r>
          </a:p>
          <a:p>
            <a:r>
              <a:rPr lang="en-GB" sz="1600" b="1">
                <a:solidFill>
                  <a:srgbClr val="419999"/>
                </a:solidFill>
              </a:rPr>
              <a:t>Male, 35-44, Urban, New 2021 claimant</a:t>
            </a:r>
          </a:p>
        </p:txBody>
      </p:sp>
      <p:sp>
        <p:nvSpPr>
          <p:cNvPr id="3" name="Slide Number Placeholder 2">
            <a:extLst>
              <a:ext uri="{FF2B5EF4-FFF2-40B4-BE49-F238E27FC236}">
                <a16:creationId xmlns:a16="http://schemas.microsoft.com/office/drawing/2014/main" id="{B3E5B9C1-DF12-4620-877C-C553F36B980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cxnSp>
        <p:nvCxnSpPr>
          <p:cNvPr id="7" name="Straight Connector 6">
            <a:extLst>
              <a:ext uri="{FF2B5EF4-FFF2-40B4-BE49-F238E27FC236}">
                <a16:creationId xmlns:a16="http://schemas.microsoft.com/office/drawing/2014/main" id="{25C210A4-0562-5DC9-4350-4922DCE130E9}"/>
              </a:ext>
            </a:extLst>
          </p:cNvPr>
          <p:cNvCxnSpPr/>
          <p:nvPr/>
        </p:nvCxnSpPr>
        <p:spPr>
          <a:xfrm>
            <a:off x="301451" y="6601767"/>
            <a:ext cx="734534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60D4D74-FAD5-41EF-9CE3-B3934A942AC3}"/>
              </a:ext>
            </a:extLst>
          </p:cNvPr>
          <p:cNvGrpSpPr/>
          <p:nvPr/>
        </p:nvGrpSpPr>
        <p:grpSpPr>
          <a:xfrm>
            <a:off x="6330357" y="1569064"/>
            <a:ext cx="606847" cy="618566"/>
            <a:chOff x="858437" y="523152"/>
            <a:chExt cx="606847" cy="618566"/>
          </a:xfrm>
        </p:grpSpPr>
        <p:sp>
          <p:nvSpPr>
            <p:cNvPr id="10" name="Freeform 5">
              <a:extLst>
                <a:ext uri="{FF2B5EF4-FFF2-40B4-BE49-F238E27FC236}">
                  <a16:creationId xmlns:a16="http://schemas.microsoft.com/office/drawing/2014/main" id="{FADAAFA5-2F6B-451A-B495-408DEF451060}"/>
                </a:ext>
              </a:extLst>
            </p:cNvPr>
            <p:cNvSpPr>
              <a:spLocks/>
            </p:cNvSpPr>
            <p:nvPr/>
          </p:nvSpPr>
          <p:spPr bwMode="auto">
            <a:xfrm>
              <a:off x="858437" y="523152"/>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rgbClr val="009F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E75E5213-9B07-4F6E-9353-BE095A57475D}"/>
                </a:ext>
              </a:extLst>
            </p:cNvPr>
            <p:cNvSpPr>
              <a:spLocks/>
            </p:cNvSpPr>
            <p:nvPr/>
          </p:nvSpPr>
          <p:spPr bwMode="auto">
            <a:xfrm>
              <a:off x="1196597" y="523152"/>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rgbClr val="00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C27E6CD9-3FCC-4ACB-9438-60E5F2B394A5}"/>
              </a:ext>
            </a:extLst>
          </p:cNvPr>
          <p:cNvGrpSpPr/>
          <p:nvPr/>
        </p:nvGrpSpPr>
        <p:grpSpPr>
          <a:xfrm>
            <a:off x="712317" y="3218618"/>
            <a:ext cx="5952225" cy="2806947"/>
            <a:chOff x="7167716" y="791110"/>
            <a:chExt cx="5952225" cy="2806947"/>
          </a:xfrm>
        </p:grpSpPr>
        <p:sp>
          <p:nvSpPr>
            <p:cNvPr id="16" name="Espace réservé du texte 11">
              <a:extLst>
                <a:ext uri="{FF2B5EF4-FFF2-40B4-BE49-F238E27FC236}">
                  <a16:creationId xmlns:a16="http://schemas.microsoft.com/office/drawing/2014/main" id="{9C9539F0-77C3-44DA-8B19-958E35A5E442}"/>
                </a:ext>
              </a:extLst>
            </p:cNvPr>
            <p:cNvSpPr txBox="1">
              <a:spLocks/>
            </p:cNvSpPr>
            <p:nvPr/>
          </p:nvSpPr>
          <p:spPr>
            <a:xfrm>
              <a:off x="7167716" y="1618028"/>
              <a:ext cx="5952225" cy="1980029"/>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rgbClr val="419999"/>
                  </a:solidFill>
                </a:rPr>
                <a:t>Some understanding of discretion</a:t>
              </a:r>
            </a:p>
            <a:p>
              <a:r>
                <a:rPr kumimoji="0" lang="en-GB" sz="1600" b="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I'm still on that minimum income floor…It's lasted a long time…I think it's only meant to last for 6 months, or 12 months? But because of the pandemic, it lasted all the way through…they said that it had been extended for me because I didn't get a fair chance to begin with because of the pandemic… </a:t>
              </a:r>
              <a:endParaRPr lang="en-GB" sz="1600" dirty="0">
                <a:solidFill>
                  <a:schemeClr val="tx1"/>
                </a:solidFill>
              </a:endParaRPr>
            </a:p>
            <a:p>
              <a:r>
                <a:rPr lang="en-GB" sz="1600" b="1" dirty="0">
                  <a:solidFill>
                    <a:srgbClr val="419999"/>
                  </a:solidFill>
                </a:rPr>
                <a:t>Female, 35-44, Semi-urban, Existing 2020 claimant </a:t>
              </a:r>
            </a:p>
          </p:txBody>
        </p:sp>
        <p:grpSp>
          <p:nvGrpSpPr>
            <p:cNvPr id="17" name="Group 16">
              <a:extLst>
                <a:ext uri="{FF2B5EF4-FFF2-40B4-BE49-F238E27FC236}">
                  <a16:creationId xmlns:a16="http://schemas.microsoft.com/office/drawing/2014/main" id="{E5DF5827-AFC8-4EBD-A44A-9841A38A6950}"/>
                </a:ext>
              </a:extLst>
            </p:cNvPr>
            <p:cNvGrpSpPr/>
            <p:nvPr/>
          </p:nvGrpSpPr>
          <p:grpSpPr>
            <a:xfrm>
              <a:off x="7313837" y="791110"/>
              <a:ext cx="606848" cy="618566"/>
              <a:chOff x="478459" y="1784350"/>
              <a:chExt cx="766253" cy="781049"/>
            </a:xfrm>
            <a:solidFill>
              <a:srgbClr val="009FA0"/>
            </a:solidFill>
          </p:grpSpPr>
          <p:sp>
            <p:nvSpPr>
              <p:cNvPr id="18" name="Freeform 5">
                <a:extLst>
                  <a:ext uri="{FF2B5EF4-FFF2-40B4-BE49-F238E27FC236}">
                    <a16:creationId xmlns:a16="http://schemas.microsoft.com/office/drawing/2014/main" id="{C72176C7-66AB-48F8-9D43-85F6CDDBCD20}"/>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6">
                <a:extLst>
                  <a:ext uri="{FF2B5EF4-FFF2-40B4-BE49-F238E27FC236}">
                    <a16:creationId xmlns:a16="http://schemas.microsoft.com/office/drawing/2014/main" id="{D86A20E1-F493-49F9-997B-B2B4A0FB8EC0}"/>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1B72BD97-8CA1-48E3-93B6-BDBE757CC784}"/>
              </a:ext>
            </a:extLst>
          </p:cNvPr>
          <p:cNvGrpSpPr/>
          <p:nvPr/>
        </p:nvGrpSpPr>
        <p:grpSpPr>
          <a:xfrm>
            <a:off x="741600" y="720954"/>
            <a:ext cx="4582875" cy="2068283"/>
            <a:chOff x="4054489" y="791110"/>
            <a:chExt cx="4582875" cy="2068283"/>
          </a:xfrm>
        </p:grpSpPr>
        <p:sp>
          <p:nvSpPr>
            <p:cNvPr id="20" name="Espace réservé du texte 11">
              <a:extLst>
                <a:ext uri="{FF2B5EF4-FFF2-40B4-BE49-F238E27FC236}">
                  <a16:creationId xmlns:a16="http://schemas.microsoft.com/office/drawing/2014/main" id="{BAA3E190-BAAA-4196-B957-36740FC0D1E5}"/>
                </a:ext>
              </a:extLst>
            </p:cNvPr>
            <p:cNvSpPr txBox="1">
              <a:spLocks/>
            </p:cNvSpPr>
            <p:nvPr/>
          </p:nvSpPr>
          <p:spPr>
            <a:xfrm>
              <a:off x="4054489" y="1618028"/>
              <a:ext cx="4582875" cy="1241365"/>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rgbClr val="419999"/>
                  </a:solidFill>
                </a:rPr>
                <a:t>Low understanding of terminology</a:t>
              </a:r>
            </a:p>
            <a:p>
              <a:r>
                <a:rPr kumimoji="0" lang="en-GB" sz="1600" b="0" u="none" strike="noStrike" kern="1200" cap="none" spc="0" normalizeH="0" baseline="0" noProof="0">
                  <a:ln>
                    <a:noFill/>
                  </a:ln>
                  <a:solidFill>
                    <a:schemeClr val="tx1"/>
                  </a:solidFill>
                  <a:effectLst/>
                  <a:uLnTx/>
                  <a:uFillTx/>
                  <a:latin typeface="Arial"/>
                  <a:ea typeface="+mn-ea"/>
                  <a:cs typeface="Times New Roman" panose="02020603050405020304" pitchFamily="18" charset="0"/>
                </a:rPr>
                <a:t>I had heard of it but when they explained it I didn't understand it. I cannot remember having it.</a:t>
              </a:r>
            </a:p>
            <a:p>
              <a:r>
                <a:rPr lang="en-GB" sz="1600" b="1">
                  <a:solidFill>
                    <a:srgbClr val="419999"/>
                  </a:solidFill>
                </a:rPr>
                <a:t>Female, 45+, Suburban, New 2021 claimant</a:t>
              </a:r>
            </a:p>
          </p:txBody>
        </p:sp>
        <p:grpSp>
          <p:nvGrpSpPr>
            <p:cNvPr id="21" name="Group 20">
              <a:extLst>
                <a:ext uri="{FF2B5EF4-FFF2-40B4-BE49-F238E27FC236}">
                  <a16:creationId xmlns:a16="http://schemas.microsoft.com/office/drawing/2014/main" id="{64E20152-8336-4907-B999-F94ABD5D5EF6}"/>
                </a:ext>
              </a:extLst>
            </p:cNvPr>
            <p:cNvGrpSpPr/>
            <p:nvPr/>
          </p:nvGrpSpPr>
          <p:grpSpPr>
            <a:xfrm>
              <a:off x="4200610" y="791110"/>
              <a:ext cx="606848" cy="618566"/>
              <a:chOff x="478459" y="1784350"/>
              <a:chExt cx="766253" cy="781049"/>
            </a:xfrm>
            <a:solidFill>
              <a:srgbClr val="009FA0"/>
            </a:solidFill>
          </p:grpSpPr>
          <p:sp>
            <p:nvSpPr>
              <p:cNvPr id="22" name="Freeform 5">
                <a:extLst>
                  <a:ext uri="{FF2B5EF4-FFF2-40B4-BE49-F238E27FC236}">
                    <a16:creationId xmlns:a16="http://schemas.microsoft.com/office/drawing/2014/main" id="{88C1BBF7-6FD5-4232-BDF1-19EA9A4A404D}"/>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
                <a:extLst>
                  <a:ext uri="{FF2B5EF4-FFF2-40B4-BE49-F238E27FC236}">
                    <a16:creationId xmlns:a16="http://schemas.microsoft.com/office/drawing/2014/main" id="{71370BD1-29A2-4CB0-A2C7-489FAF4FDB34}"/>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5" name="Slide Number Placeholder 2">
            <a:extLst>
              <a:ext uri="{FF2B5EF4-FFF2-40B4-BE49-F238E27FC236}">
                <a16:creationId xmlns:a16="http://schemas.microsoft.com/office/drawing/2014/main" id="{466F0AA0-F30E-9E93-7913-B0B1EAE4E125}"/>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52</a:t>
            </a:fld>
            <a:r>
              <a:rPr lang="en-GB"/>
              <a:t>  </a:t>
            </a:r>
          </a:p>
        </p:txBody>
      </p:sp>
    </p:spTree>
    <p:extLst>
      <p:ext uri="{BB962C8B-B14F-4D97-AF65-F5344CB8AC3E}">
        <p14:creationId xmlns:p14="http://schemas.microsoft.com/office/powerpoint/2010/main" val="188645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DAB0D1FF-3E09-4DE6-96B9-08136463CED2}"/>
              </a:ext>
            </a:extLst>
          </p:cNvPr>
          <p:cNvSpPr>
            <a:spLocks noGrp="1"/>
          </p:cNvSpPr>
          <p:nvPr>
            <p:ph type="title"/>
          </p:nvPr>
        </p:nvSpPr>
        <p:spPr>
          <a:xfrm>
            <a:off x="437230" y="333369"/>
            <a:ext cx="11202320" cy="775597"/>
          </a:xfrm>
        </p:spPr>
        <p:txBody>
          <a:bodyPr/>
          <a:lstStyle/>
          <a:p>
            <a:r>
              <a:rPr lang="en-GB" sz="3200">
                <a:solidFill>
                  <a:schemeClr val="tx1"/>
                </a:solidFill>
              </a:rPr>
              <a:t>Concerns about the MIF impacting business recovery, and low understanding/caution about reporting expenses </a:t>
            </a:r>
            <a:endParaRPr lang="en-GB"/>
          </a:p>
        </p:txBody>
      </p:sp>
      <p:sp>
        <p:nvSpPr>
          <p:cNvPr id="20" name="TextBox 19">
            <a:extLst>
              <a:ext uri="{FF2B5EF4-FFF2-40B4-BE49-F238E27FC236}">
                <a16:creationId xmlns:a16="http://schemas.microsoft.com/office/drawing/2014/main" id="{5A36A0E7-A0A9-45A2-B08A-57E0C951CDD5}"/>
              </a:ext>
            </a:extLst>
          </p:cNvPr>
          <p:cNvSpPr txBox="1"/>
          <p:nvPr/>
        </p:nvSpPr>
        <p:spPr>
          <a:xfrm>
            <a:off x="1272355" y="1649863"/>
            <a:ext cx="2209676" cy="276999"/>
          </a:xfrm>
          <a:prstGeom prst="rect">
            <a:avLst/>
          </a:prstGeom>
          <a:noFill/>
        </p:spPr>
        <p:txBody>
          <a:bodyPr wrap="square" lIns="0" tIns="0" rIns="0" bIns="0" rtlCol="0">
            <a:spAutoFit/>
          </a:bodyPr>
          <a:lstStyle/>
          <a:p>
            <a:pPr algn="l">
              <a:spcBef>
                <a:spcPts val="400"/>
              </a:spcBef>
              <a:spcAft>
                <a:spcPts val="400"/>
              </a:spcAft>
            </a:pPr>
            <a:r>
              <a:rPr lang="en-GB" b="1"/>
              <a:t>Application of MIF</a:t>
            </a:r>
          </a:p>
        </p:txBody>
      </p:sp>
      <p:sp>
        <p:nvSpPr>
          <p:cNvPr id="21" name="TextBox 20">
            <a:extLst>
              <a:ext uri="{FF2B5EF4-FFF2-40B4-BE49-F238E27FC236}">
                <a16:creationId xmlns:a16="http://schemas.microsoft.com/office/drawing/2014/main" id="{0C105253-7B66-48C1-AC6F-E2AB2502EA03}"/>
              </a:ext>
            </a:extLst>
          </p:cNvPr>
          <p:cNvSpPr txBox="1"/>
          <p:nvPr/>
        </p:nvSpPr>
        <p:spPr>
          <a:xfrm>
            <a:off x="5342002" y="1518325"/>
            <a:ext cx="2209676" cy="553998"/>
          </a:xfrm>
          <a:prstGeom prst="rect">
            <a:avLst/>
          </a:prstGeom>
          <a:noFill/>
        </p:spPr>
        <p:txBody>
          <a:bodyPr wrap="square" lIns="0" tIns="0" rIns="0" bIns="0" rtlCol="0">
            <a:spAutoFit/>
          </a:bodyPr>
          <a:lstStyle/>
          <a:p>
            <a:pPr algn="l">
              <a:spcBef>
                <a:spcPts val="400"/>
              </a:spcBef>
              <a:spcAft>
                <a:spcPts val="400"/>
              </a:spcAft>
            </a:pPr>
            <a:r>
              <a:rPr lang="en-GB" b="1"/>
              <a:t>Low understanding of what to include</a:t>
            </a:r>
          </a:p>
        </p:txBody>
      </p:sp>
      <p:sp>
        <p:nvSpPr>
          <p:cNvPr id="22" name="TextBox 21">
            <a:extLst>
              <a:ext uri="{FF2B5EF4-FFF2-40B4-BE49-F238E27FC236}">
                <a16:creationId xmlns:a16="http://schemas.microsoft.com/office/drawing/2014/main" id="{C00EA850-1B39-4231-A502-13611AF157D2}"/>
              </a:ext>
            </a:extLst>
          </p:cNvPr>
          <p:cNvSpPr txBox="1"/>
          <p:nvPr/>
        </p:nvSpPr>
        <p:spPr>
          <a:xfrm>
            <a:off x="9234494" y="1527057"/>
            <a:ext cx="2162537" cy="553998"/>
          </a:xfrm>
          <a:prstGeom prst="rect">
            <a:avLst/>
          </a:prstGeom>
          <a:noFill/>
        </p:spPr>
        <p:txBody>
          <a:bodyPr wrap="square" lIns="0" tIns="0" rIns="0" bIns="0" rtlCol="0">
            <a:spAutoFit/>
          </a:bodyPr>
          <a:lstStyle/>
          <a:p>
            <a:pPr algn="l">
              <a:spcBef>
                <a:spcPts val="400"/>
              </a:spcBef>
              <a:spcAft>
                <a:spcPts val="400"/>
              </a:spcAft>
            </a:pPr>
            <a:r>
              <a:rPr lang="en-GB" b="1"/>
              <a:t>Caution reporting expenses</a:t>
            </a:r>
          </a:p>
        </p:txBody>
      </p:sp>
      <p:sp>
        <p:nvSpPr>
          <p:cNvPr id="23" name="Rectangle 22">
            <a:extLst>
              <a:ext uri="{FF2B5EF4-FFF2-40B4-BE49-F238E27FC236}">
                <a16:creationId xmlns:a16="http://schemas.microsoft.com/office/drawing/2014/main" id="{AA9745EF-67AD-43D0-9F39-6841B061A7E8}"/>
              </a:ext>
            </a:extLst>
          </p:cNvPr>
          <p:cNvSpPr/>
          <p:nvPr/>
        </p:nvSpPr>
        <p:spPr>
          <a:xfrm>
            <a:off x="589414" y="2307771"/>
            <a:ext cx="3285899" cy="40489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lnSpc>
                <a:spcPct val="110000"/>
              </a:lnSpc>
              <a:buFont typeface="Arial" panose="020B0604020202020204" pitchFamily="34" charset="0"/>
              <a:buChar char="▪"/>
            </a:pPr>
            <a:r>
              <a:rPr lang="en-GB" dirty="0">
                <a:solidFill>
                  <a:schemeClr val="bg1"/>
                </a:solidFill>
              </a:rPr>
              <a:t>Some felt ‘on a cliff edge’ and like they needed to earn a certain amount, or face doing something else.</a:t>
            </a:r>
          </a:p>
          <a:p>
            <a:pPr marL="457200" indent="-457200" algn="l">
              <a:lnSpc>
                <a:spcPct val="110000"/>
              </a:lnSpc>
              <a:buFont typeface="Arial" panose="020B0604020202020204" pitchFamily="34" charset="0"/>
              <a:buChar char="▪"/>
            </a:pPr>
            <a:r>
              <a:rPr lang="en-GB" dirty="0">
                <a:solidFill>
                  <a:schemeClr val="bg1"/>
                </a:solidFill>
              </a:rPr>
              <a:t>Claimants felt applying the MIF post-Covid was not taking their personal circumstances into consideration – particularly in areas with less affluence .</a:t>
            </a:r>
            <a:endParaRPr lang="en-GB" dirty="0">
              <a:solidFill>
                <a:schemeClr val="bg1"/>
              </a:solidFill>
              <a:cs typeface="Arial"/>
            </a:endParaRPr>
          </a:p>
          <a:p>
            <a:pPr marL="457200" indent="-457200" algn="l">
              <a:lnSpc>
                <a:spcPct val="110000"/>
              </a:lnSpc>
              <a:buFont typeface="Arial" panose="020B0604020202020204" pitchFamily="34" charset="0"/>
              <a:buChar char="▪"/>
            </a:pPr>
            <a:endParaRPr lang="en-GB">
              <a:solidFill>
                <a:schemeClr val="bg1"/>
              </a:solidFill>
            </a:endParaRPr>
          </a:p>
          <a:p>
            <a:pPr marL="457200" indent="-457200" algn="l">
              <a:lnSpc>
                <a:spcPct val="110000"/>
              </a:lnSpc>
              <a:buFont typeface="Arial" panose="020B0604020202020204" pitchFamily="34" charset="0"/>
              <a:buChar char="▪"/>
            </a:pPr>
            <a:endParaRPr lang="en-GB">
              <a:solidFill>
                <a:schemeClr val="tx1"/>
              </a:solidFill>
            </a:endParaRPr>
          </a:p>
          <a:p>
            <a:pPr marL="457200" indent="-457200" algn="l">
              <a:lnSpc>
                <a:spcPct val="110000"/>
              </a:lnSpc>
              <a:buFont typeface="Arial" panose="020B0604020202020204" pitchFamily="34" charset="0"/>
              <a:buChar char="▪"/>
            </a:pPr>
            <a:endParaRPr lang="en-GB">
              <a:solidFill>
                <a:schemeClr val="tx1"/>
              </a:solidFill>
            </a:endParaRPr>
          </a:p>
        </p:txBody>
      </p:sp>
      <p:sp>
        <p:nvSpPr>
          <p:cNvPr id="24" name="Rectangle 23">
            <a:extLst>
              <a:ext uri="{FF2B5EF4-FFF2-40B4-BE49-F238E27FC236}">
                <a16:creationId xmlns:a16="http://schemas.microsoft.com/office/drawing/2014/main" id="{13741A10-EB6C-4ACA-948A-DA0C338115E9}"/>
              </a:ext>
            </a:extLst>
          </p:cNvPr>
          <p:cNvSpPr/>
          <p:nvPr/>
        </p:nvSpPr>
        <p:spPr>
          <a:xfrm>
            <a:off x="4081690" y="2308351"/>
            <a:ext cx="4085766" cy="4048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nSpc>
                <a:spcPct val="110000"/>
              </a:lnSpc>
              <a:buFont typeface="Arial" panose="020B0604020202020204" pitchFamily="34" charset="0"/>
              <a:buChar char="▪"/>
            </a:pPr>
            <a:r>
              <a:rPr lang="en-GB" dirty="0">
                <a:solidFill>
                  <a:schemeClr val="bg1"/>
                </a:solidFill>
              </a:rPr>
              <a:t>Claimants assume DWP and HMRC self-assessment are aligned – HMRC was seen as more authoritative.</a:t>
            </a:r>
          </a:p>
          <a:p>
            <a:pPr marL="457200" indent="-457200">
              <a:lnSpc>
                <a:spcPct val="110000"/>
              </a:lnSpc>
              <a:buFont typeface="Arial" panose="020B0604020202020204" pitchFamily="34" charset="0"/>
              <a:buChar char="▪"/>
            </a:pPr>
            <a:r>
              <a:rPr lang="en-GB" dirty="0">
                <a:solidFill>
                  <a:schemeClr val="bg1"/>
                </a:solidFill>
              </a:rPr>
              <a:t>There was a lack of understanding about what to include. This led to worries they hadn’t been completed accurately – concerns around error/fraud.</a:t>
            </a:r>
            <a:endParaRPr lang="en-GB" dirty="0">
              <a:solidFill>
                <a:schemeClr val="bg1"/>
              </a:solidFill>
              <a:cs typeface="Arial"/>
            </a:endParaRPr>
          </a:p>
          <a:p>
            <a:pPr marL="457200" indent="-457200" algn="l">
              <a:lnSpc>
                <a:spcPct val="110000"/>
              </a:lnSpc>
              <a:buFont typeface="Arial" panose="020B0604020202020204" pitchFamily="34" charset="0"/>
              <a:buChar char="▪"/>
            </a:pPr>
            <a:r>
              <a:rPr lang="en-GB" dirty="0">
                <a:solidFill>
                  <a:schemeClr val="bg1"/>
                </a:solidFill>
              </a:rPr>
              <a:t>Claimants often used informal sources to see what others were doing – work coaches could explain more.</a:t>
            </a:r>
            <a:endParaRPr lang="en-GB" dirty="0">
              <a:solidFill>
                <a:schemeClr val="bg1"/>
              </a:solidFill>
              <a:cs typeface="Arial"/>
            </a:endParaRPr>
          </a:p>
        </p:txBody>
      </p:sp>
      <p:sp>
        <p:nvSpPr>
          <p:cNvPr id="26" name="Rectangle 25">
            <a:extLst>
              <a:ext uri="{FF2B5EF4-FFF2-40B4-BE49-F238E27FC236}">
                <a16:creationId xmlns:a16="http://schemas.microsoft.com/office/drawing/2014/main" id="{1931B65C-2D53-4FA2-97FD-49EBCC5A1788}"/>
              </a:ext>
            </a:extLst>
          </p:cNvPr>
          <p:cNvSpPr/>
          <p:nvPr/>
        </p:nvSpPr>
        <p:spPr>
          <a:xfrm>
            <a:off x="8425785" y="2307771"/>
            <a:ext cx="3176801" cy="40489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nSpc>
                <a:spcPct val="110000"/>
              </a:lnSpc>
              <a:buFont typeface="Arial" panose="020B0604020202020204" pitchFamily="34" charset="0"/>
              <a:buChar char="▪"/>
            </a:pPr>
            <a:r>
              <a:rPr lang="en-GB" dirty="0">
                <a:solidFill>
                  <a:schemeClr val="bg1"/>
                </a:solidFill>
              </a:rPr>
              <a:t>Some claimants cautious about how reporting could affect their UC payments and/or whether the MIF is applied to their claim.</a:t>
            </a:r>
          </a:p>
          <a:p>
            <a:pPr marL="457200" indent="-457200" algn="l">
              <a:lnSpc>
                <a:spcPct val="110000"/>
              </a:lnSpc>
              <a:buFont typeface="Arial" panose="020B0604020202020204" pitchFamily="34" charset="0"/>
              <a:buChar char="▪"/>
            </a:pPr>
            <a:r>
              <a:rPr lang="en-GB" dirty="0">
                <a:solidFill>
                  <a:schemeClr val="bg1"/>
                </a:solidFill>
              </a:rPr>
              <a:t>Reluctance to submit all expenses if this would lower income, close to MIF.</a:t>
            </a:r>
            <a:endParaRPr lang="en-GB" dirty="0">
              <a:solidFill>
                <a:schemeClr val="bg1"/>
              </a:solidFill>
              <a:cs typeface="Arial"/>
            </a:endParaRPr>
          </a:p>
        </p:txBody>
      </p:sp>
      <p:grpSp>
        <p:nvGrpSpPr>
          <p:cNvPr id="46" name="Group 45">
            <a:extLst>
              <a:ext uri="{FF2B5EF4-FFF2-40B4-BE49-F238E27FC236}">
                <a16:creationId xmlns:a16="http://schemas.microsoft.com/office/drawing/2014/main" id="{E29AEE61-BA01-473E-AF4A-A51E7B37B4A9}"/>
              </a:ext>
            </a:extLst>
          </p:cNvPr>
          <p:cNvGrpSpPr/>
          <p:nvPr/>
        </p:nvGrpSpPr>
        <p:grpSpPr>
          <a:xfrm>
            <a:off x="8581574" y="1531799"/>
            <a:ext cx="546100" cy="544513"/>
            <a:chOff x="4322763" y="4883151"/>
            <a:chExt cx="546100" cy="544513"/>
          </a:xfrm>
          <a:solidFill>
            <a:schemeClr val="bg1">
              <a:lumMod val="50000"/>
            </a:schemeClr>
          </a:solidFill>
        </p:grpSpPr>
        <p:sp>
          <p:nvSpPr>
            <p:cNvPr id="47" name="Freeform 120">
              <a:extLst>
                <a:ext uri="{FF2B5EF4-FFF2-40B4-BE49-F238E27FC236}">
                  <a16:creationId xmlns:a16="http://schemas.microsoft.com/office/drawing/2014/main" id="{68CBBD8A-996F-4898-8FFC-0C50A591E226}"/>
                </a:ext>
              </a:extLst>
            </p:cNvPr>
            <p:cNvSpPr>
              <a:spLocks noEditPoints="1"/>
            </p:cNvSpPr>
            <p:nvPr/>
          </p:nvSpPr>
          <p:spPr bwMode="auto">
            <a:xfrm>
              <a:off x="4322763" y="4883151"/>
              <a:ext cx="546100" cy="544513"/>
            </a:xfrm>
            <a:custGeom>
              <a:avLst/>
              <a:gdLst>
                <a:gd name="T0" fmla="*/ 155 w 344"/>
                <a:gd name="T1" fmla="*/ 0 h 343"/>
                <a:gd name="T2" fmla="*/ 105 w 344"/>
                <a:gd name="T3" fmla="*/ 13 h 343"/>
                <a:gd name="T4" fmla="*/ 63 w 344"/>
                <a:gd name="T5" fmla="*/ 39 h 343"/>
                <a:gd name="T6" fmla="*/ 29 w 344"/>
                <a:gd name="T7" fmla="*/ 76 h 343"/>
                <a:gd name="T8" fmla="*/ 7 w 344"/>
                <a:gd name="T9" fmla="*/ 120 h 343"/>
                <a:gd name="T10" fmla="*/ 0 w 344"/>
                <a:gd name="T11" fmla="*/ 171 h 343"/>
                <a:gd name="T12" fmla="*/ 3 w 344"/>
                <a:gd name="T13" fmla="*/ 206 h 343"/>
                <a:gd name="T14" fmla="*/ 20 w 344"/>
                <a:gd name="T15" fmla="*/ 253 h 343"/>
                <a:gd name="T16" fmla="*/ 50 w 344"/>
                <a:gd name="T17" fmla="*/ 294 h 343"/>
                <a:gd name="T18" fmla="*/ 89 w 344"/>
                <a:gd name="T19" fmla="*/ 323 h 343"/>
                <a:gd name="T20" fmla="*/ 137 w 344"/>
                <a:gd name="T21" fmla="*/ 340 h 343"/>
                <a:gd name="T22" fmla="*/ 173 w 344"/>
                <a:gd name="T23" fmla="*/ 343 h 343"/>
                <a:gd name="T24" fmla="*/ 224 w 344"/>
                <a:gd name="T25" fmla="*/ 336 h 343"/>
                <a:gd name="T26" fmla="*/ 268 w 344"/>
                <a:gd name="T27" fmla="*/ 314 h 343"/>
                <a:gd name="T28" fmla="*/ 304 w 344"/>
                <a:gd name="T29" fmla="*/ 280 h 343"/>
                <a:gd name="T30" fmla="*/ 331 w 344"/>
                <a:gd name="T31" fmla="*/ 238 h 343"/>
                <a:gd name="T32" fmla="*/ 344 w 344"/>
                <a:gd name="T33" fmla="*/ 188 h 343"/>
                <a:gd name="T34" fmla="*/ 344 w 344"/>
                <a:gd name="T35" fmla="*/ 153 h 343"/>
                <a:gd name="T36" fmla="*/ 331 w 344"/>
                <a:gd name="T37" fmla="*/ 105 h 343"/>
                <a:gd name="T38" fmla="*/ 304 w 344"/>
                <a:gd name="T39" fmla="*/ 62 h 343"/>
                <a:gd name="T40" fmla="*/ 268 w 344"/>
                <a:gd name="T41" fmla="*/ 29 h 343"/>
                <a:gd name="T42" fmla="*/ 224 w 344"/>
                <a:gd name="T43" fmla="*/ 7 h 343"/>
                <a:gd name="T44" fmla="*/ 173 w 344"/>
                <a:gd name="T45" fmla="*/ 0 h 343"/>
                <a:gd name="T46" fmla="*/ 173 w 344"/>
                <a:gd name="T47" fmla="*/ 323 h 343"/>
                <a:gd name="T48" fmla="*/ 127 w 344"/>
                <a:gd name="T49" fmla="*/ 316 h 343"/>
                <a:gd name="T50" fmla="*/ 88 w 344"/>
                <a:gd name="T51" fmla="*/ 297 h 343"/>
                <a:gd name="T52" fmla="*/ 56 w 344"/>
                <a:gd name="T53" fmla="*/ 267 h 343"/>
                <a:gd name="T54" fmla="*/ 32 w 344"/>
                <a:gd name="T55" fmla="*/ 231 h 343"/>
                <a:gd name="T56" fmla="*/ 20 w 344"/>
                <a:gd name="T57" fmla="*/ 187 h 343"/>
                <a:gd name="T58" fmla="*/ 20 w 344"/>
                <a:gd name="T59" fmla="*/ 156 h 343"/>
                <a:gd name="T60" fmla="*/ 32 w 344"/>
                <a:gd name="T61" fmla="*/ 112 h 343"/>
                <a:gd name="T62" fmla="*/ 56 w 344"/>
                <a:gd name="T63" fmla="*/ 74 h 343"/>
                <a:gd name="T64" fmla="*/ 88 w 344"/>
                <a:gd name="T65" fmla="*/ 45 h 343"/>
                <a:gd name="T66" fmla="*/ 127 w 344"/>
                <a:gd name="T67" fmla="*/ 26 h 343"/>
                <a:gd name="T68" fmla="*/ 173 w 344"/>
                <a:gd name="T69" fmla="*/ 20 h 343"/>
                <a:gd name="T70" fmla="*/ 202 w 344"/>
                <a:gd name="T71" fmla="*/ 23 h 343"/>
                <a:gd name="T72" fmla="*/ 244 w 344"/>
                <a:gd name="T73" fmla="*/ 38 h 343"/>
                <a:gd name="T74" fmla="*/ 279 w 344"/>
                <a:gd name="T75" fmla="*/ 64 h 343"/>
                <a:gd name="T76" fmla="*/ 306 w 344"/>
                <a:gd name="T77" fmla="*/ 99 h 343"/>
                <a:gd name="T78" fmla="*/ 320 w 344"/>
                <a:gd name="T79" fmla="*/ 140 h 343"/>
                <a:gd name="T80" fmla="*/ 323 w 344"/>
                <a:gd name="T81" fmla="*/ 171 h 343"/>
                <a:gd name="T82" fmla="*/ 318 w 344"/>
                <a:gd name="T83" fmla="*/ 216 h 343"/>
                <a:gd name="T84" fmla="*/ 298 w 344"/>
                <a:gd name="T85" fmla="*/ 256 h 343"/>
                <a:gd name="T86" fmla="*/ 268 w 344"/>
                <a:gd name="T87" fmla="*/ 288 h 343"/>
                <a:gd name="T88" fmla="*/ 231 w 344"/>
                <a:gd name="T89" fmla="*/ 311 h 343"/>
                <a:gd name="T90" fmla="*/ 187 w 344"/>
                <a:gd name="T91" fmla="*/ 3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3">
                  <a:moveTo>
                    <a:pt x="173" y="0"/>
                  </a:moveTo>
                  <a:lnTo>
                    <a:pt x="173" y="0"/>
                  </a:lnTo>
                  <a:lnTo>
                    <a:pt x="155" y="0"/>
                  </a:lnTo>
                  <a:lnTo>
                    <a:pt x="137" y="2"/>
                  </a:lnTo>
                  <a:lnTo>
                    <a:pt x="121" y="7"/>
                  </a:lnTo>
                  <a:lnTo>
                    <a:pt x="105" y="13"/>
                  </a:lnTo>
                  <a:lnTo>
                    <a:pt x="89" y="20"/>
                  </a:lnTo>
                  <a:lnTo>
                    <a:pt x="76" y="29"/>
                  </a:lnTo>
                  <a:lnTo>
                    <a:pt x="63" y="39"/>
                  </a:lnTo>
                  <a:lnTo>
                    <a:pt x="50" y="49"/>
                  </a:lnTo>
                  <a:lnTo>
                    <a:pt x="39" y="62"/>
                  </a:lnTo>
                  <a:lnTo>
                    <a:pt x="29" y="76"/>
                  </a:lnTo>
                  <a:lnTo>
                    <a:pt x="20" y="89"/>
                  </a:lnTo>
                  <a:lnTo>
                    <a:pt x="13" y="105"/>
                  </a:lnTo>
                  <a:lnTo>
                    <a:pt x="7" y="120"/>
                  </a:lnTo>
                  <a:lnTo>
                    <a:pt x="3" y="137"/>
                  </a:lnTo>
                  <a:lnTo>
                    <a:pt x="0" y="153"/>
                  </a:lnTo>
                  <a:lnTo>
                    <a:pt x="0" y="171"/>
                  </a:lnTo>
                  <a:lnTo>
                    <a:pt x="0" y="171"/>
                  </a:lnTo>
                  <a:lnTo>
                    <a:pt x="0" y="188"/>
                  </a:lnTo>
                  <a:lnTo>
                    <a:pt x="3" y="206"/>
                  </a:lnTo>
                  <a:lnTo>
                    <a:pt x="7" y="222"/>
                  </a:lnTo>
                  <a:lnTo>
                    <a:pt x="13" y="238"/>
                  </a:lnTo>
                  <a:lnTo>
                    <a:pt x="20" y="253"/>
                  </a:lnTo>
                  <a:lnTo>
                    <a:pt x="29" y="267"/>
                  </a:lnTo>
                  <a:lnTo>
                    <a:pt x="39" y="280"/>
                  </a:lnTo>
                  <a:lnTo>
                    <a:pt x="50" y="294"/>
                  </a:lnTo>
                  <a:lnTo>
                    <a:pt x="63" y="304"/>
                  </a:lnTo>
                  <a:lnTo>
                    <a:pt x="76" y="314"/>
                  </a:lnTo>
                  <a:lnTo>
                    <a:pt x="89" y="323"/>
                  </a:lnTo>
                  <a:lnTo>
                    <a:pt x="105" y="330"/>
                  </a:lnTo>
                  <a:lnTo>
                    <a:pt x="121" y="336"/>
                  </a:lnTo>
                  <a:lnTo>
                    <a:pt x="137" y="340"/>
                  </a:lnTo>
                  <a:lnTo>
                    <a:pt x="155" y="342"/>
                  </a:lnTo>
                  <a:lnTo>
                    <a:pt x="173" y="343"/>
                  </a:lnTo>
                  <a:lnTo>
                    <a:pt x="173" y="343"/>
                  </a:lnTo>
                  <a:lnTo>
                    <a:pt x="190" y="342"/>
                  </a:lnTo>
                  <a:lnTo>
                    <a:pt x="206" y="340"/>
                  </a:lnTo>
                  <a:lnTo>
                    <a:pt x="224" y="336"/>
                  </a:lnTo>
                  <a:lnTo>
                    <a:pt x="238" y="330"/>
                  </a:lnTo>
                  <a:lnTo>
                    <a:pt x="255" y="323"/>
                  </a:lnTo>
                  <a:lnTo>
                    <a:pt x="268" y="314"/>
                  </a:lnTo>
                  <a:lnTo>
                    <a:pt x="281" y="304"/>
                  </a:lnTo>
                  <a:lnTo>
                    <a:pt x="294" y="294"/>
                  </a:lnTo>
                  <a:lnTo>
                    <a:pt x="304" y="280"/>
                  </a:lnTo>
                  <a:lnTo>
                    <a:pt x="315" y="267"/>
                  </a:lnTo>
                  <a:lnTo>
                    <a:pt x="323" y="253"/>
                  </a:lnTo>
                  <a:lnTo>
                    <a:pt x="331" y="238"/>
                  </a:lnTo>
                  <a:lnTo>
                    <a:pt x="337" y="222"/>
                  </a:lnTo>
                  <a:lnTo>
                    <a:pt x="341" y="206"/>
                  </a:lnTo>
                  <a:lnTo>
                    <a:pt x="344" y="188"/>
                  </a:lnTo>
                  <a:lnTo>
                    <a:pt x="344" y="171"/>
                  </a:lnTo>
                  <a:lnTo>
                    <a:pt x="344" y="171"/>
                  </a:lnTo>
                  <a:lnTo>
                    <a:pt x="344" y="153"/>
                  </a:lnTo>
                  <a:lnTo>
                    <a:pt x="341" y="137"/>
                  </a:lnTo>
                  <a:lnTo>
                    <a:pt x="337" y="120"/>
                  </a:lnTo>
                  <a:lnTo>
                    <a:pt x="331" y="105"/>
                  </a:lnTo>
                  <a:lnTo>
                    <a:pt x="323" y="89"/>
                  </a:lnTo>
                  <a:lnTo>
                    <a:pt x="315" y="76"/>
                  </a:lnTo>
                  <a:lnTo>
                    <a:pt x="304" y="62"/>
                  </a:lnTo>
                  <a:lnTo>
                    <a:pt x="294" y="49"/>
                  </a:lnTo>
                  <a:lnTo>
                    <a:pt x="281" y="39"/>
                  </a:lnTo>
                  <a:lnTo>
                    <a:pt x="268" y="29"/>
                  </a:lnTo>
                  <a:lnTo>
                    <a:pt x="255" y="20"/>
                  </a:lnTo>
                  <a:lnTo>
                    <a:pt x="238" y="13"/>
                  </a:lnTo>
                  <a:lnTo>
                    <a:pt x="224" y="7"/>
                  </a:lnTo>
                  <a:lnTo>
                    <a:pt x="206" y="2"/>
                  </a:lnTo>
                  <a:lnTo>
                    <a:pt x="190" y="0"/>
                  </a:lnTo>
                  <a:lnTo>
                    <a:pt x="173" y="0"/>
                  </a:lnTo>
                  <a:lnTo>
                    <a:pt x="173" y="0"/>
                  </a:lnTo>
                  <a:close/>
                  <a:moveTo>
                    <a:pt x="173" y="323"/>
                  </a:moveTo>
                  <a:lnTo>
                    <a:pt x="173" y="323"/>
                  </a:lnTo>
                  <a:lnTo>
                    <a:pt x="157" y="321"/>
                  </a:lnTo>
                  <a:lnTo>
                    <a:pt x="142" y="320"/>
                  </a:lnTo>
                  <a:lnTo>
                    <a:pt x="127" y="316"/>
                  </a:lnTo>
                  <a:lnTo>
                    <a:pt x="113" y="311"/>
                  </a:lnTo>
                  <a:lnTo>
                    <a:pt x="99" y="305"/>
                  </a:lnTo>
                  <a:lnTo>
                    <a:pt x="88" y="297"/>
                  </a:lnTo>
                  <a:lnTo>
                    <a:pt x="76" y="288"/>
                  </a:lnTo>
                  <a:lnTo>
                    <a:pt x="64" y="279"/>
                  </a:lnTo>
                  <a:lnTo>
                    <a:pt x="56" y="267"/>
                  </a:lnTo>
                  <a:lnTo>
                    <a:pt x="47" y="256"/>
                  </a:lnTo>
                  <a:lnTo>
                    <a:pt x="38" y="244"/>
                  </a:lnTo>
                  <a:lnTo>
                    <a:pt x="32" y="231"/>
                  </a:lnTo>
                  <a:lnTo>
                    <a:pt x="28" y="216"/>
                  </a:lnTo>
                  <a:lnTo>
                    <a:pt x="23" y="201"/>
                  </a:lnTo>
                  <a:lnTo>
                    <a:pt x="20" y="187"/>
                  </a:lnTo>
                  <a:lnTo>
                    <a:pt x="20" y="171"/>
                  </a:lnTo>
                  <a:lnTo>
                    <a:pt x="20" y="171"/>
                  </a:lnTo>
                  <a:lnTo>
                    <a:pt x="20" y="156"/>
                  </a:lnTo>
                  <a:lnTo>
                    <a:pt x="23" y="140"/>
                  </a:lnTo>
                  <a:lnTo>
                    <a:pt x="28" y="127"/>
                  </a:lnTo>
                  <a:lnTo>
                    <a:pt x="32" y="112"/>
                  </a:lnTo>
                  <a:lnTo>
                    <a:pt x="38" y="99"/>
                  </a:lnTo>
                  <a:lnTo>
                    <a:pt x="47" y="86"/>
                  </a:lnTo>
                  <a:lnTo>
                    <a:pt x="56" y="74"/>
                  </a:lnTo>
                  <a:lnTo>
                    <a:pt x="64" y="64"/>
                  </a:lnTo>
                  <a:lnTo>
                    <a:pt x="76" y="54"/>
                  </a:lnTo>
                  <a:lnTo>
                    <a:pt x="88" y="45"/>
                  </a:lnTo>
                  <a:lnTo>
                    <a:pt x="99" y="38"/>
                  </a:lnTo>
                  <a:lnTo>
                    <a:pt x="113" y="32"/>
                  </a:lnTo>
                  <a:lnTo>
                    <a:pt x="127" y="26"/>
                  </a:lnTo>
                  <a:lnTo>
                    <a:pt x="142" y="23"/>
                  </a:lnTo>
                  <a:lnTo>
                    <a:pt x="157" y="20"/>
                  </a:lnTo>
                  <a:lnTo>
                    <a:pt x="173" y="20"/>
                  </a:lnTo>
                  <a:lnTo>
                    <a:pt x="173" y="20"/>
                  </a:lnTo>
                  <a:lnTo>
                    <a:pt x="187" y="20"/>
                  </a:lnTo>
                  <a:lnTo>
                    <a:pt x="202" y="23"/>
                  </a:lnTo>
                  <a:lnTo>
                    <a:pt x="217" y="26"/>
                  </a:lnTo>
                  <a:lnTo>
                    <a:pt x="231" y="32"/>
                  </a:lnTo>
                  <a:lnTo>
                    <a:pt x="244" y="38"/>
                  </a:lnTo>
                  <a:lnTo>
                    <a:pt x="256" y="45"/>
                  </a:lnTo>
                  <a:lnTo>
                    <a:pt x="268" y="54"/>
                  </a:lnTo>
                  <a:lnTo>
                    <a:pt x="279" y="64"/>
                  </a:lnTo>
                  <a:lnTo>
                    <a:pt x="290" y="74"/>
                  </a:lnTo>
                  <a:lnTo>
                    <a:pt x="298" y="86"/>
                  </a:lnTo>
                  <a:lnTo>
                    <a:pt x="306" y="99"/>
                  </a:lnTo>
                  <a:lnTo>
                    <a:pt x="312" y="112"/>
                  </a:lnTo>
                  <a:lnTo>
                    <a:pt x="318" y="127"/>
                  </a:lnTo>
                  <a:lnTo>
                    <a:pt x="320" y="140"/>
                  </a:lnTo>
                  <a:lnTo>
                    <a:pt x="323" y="156"/>
                  </a:lnTo>
                  <a:lnTo>
                    <a:pt x="323" y="171"/>
                  </a:lnTo>
                  <a:lnTo>
                    <a:pt x="323" y="171"/>
                  </a:lnTo>
                  <a:lnTo>
                    <a:pt x="323" y="187"/>
                  </a:lnTo>
                  <a:lnTo>
                    <a:pt x="320" y="201"/>
                  </a:lnTo>
                  <a:lnTo>
                    <a:pt x="318" y="216"/>
                  </a:lnTo>
                  <a:lnTo>
                    <a:pt x="312" y="231"/>
                  </a:lnTo>
                  <a:lnTo>
                    <a:pt x="306" y="244"/>
                  </a:lnTo>
                  <a:lnTo>
                    <a:pt x="298" y="256"/>
                  </a:lnTo>
                  <a:lnTo>
                    <a:pt x="290" y="267"/>
                  </a:lnTo>
                  <a:lnTo>
                    <a:pt x="279" y="279"/>
                  </a:lnTo>
                  <a:lnTo>
                    <a:pt x="268" y="288"/>
                  </a:lnTo>
                  <a:lnTo>
                    <a:pt x="256" y="297"/>
                  </a:lnTo>
                  <a:lnTo>
                    <a:pt x="244" y="305"/>
                  </a:lnTo>
                  <a:lnTo>
                    <a:pt x="231" y="311"/>
                  </a:lnTo>
                  <a:lnTo>
                    <a:pt x="217" y="316"/>
                  </a:lnTo>
                  <a:lnTo>
                    <a:pt x="202" y="320"/>
                  </a:lnTo>
                  <a:lnTo>
                    <a:pt x="187" y="321"/>
                  </a:lnTo>
                  <a:lnTo>
                    <a:pt x="173" y="323"/>
                  </a:lnTo>
                  <a:lnTo>
                    <a:pt x="173"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21">
              <a:extLst>
                <a:ext uri="{FF2B5EF4-FFF2-40B4-BE49-F238E27FC236}">
                  <a16:creationId xmlns:a16="http://schemas.microsoft.com/office/drawing/2014/main" id="{1177174D-AD00-45B1-AA9E-983A4D8FDFB0}"/>
                </a:ext>
              </a:extLst>
            </p:cNvPr>
            <p:cNvSpPr>
              <a:spLocks/>
            </p:cNvSpPr>
            <p:nvPr/>
          </p:nvSpPr>
          <p:spPr bwMode="auto">
            <a:xfrm>
              <a:off x="4484688" y="4991101"/>
              <a:ext cx="215900" cy="311150"/>
            </a:xfrm>
            <a:custGeom>
              <a:avLst/>
              <a:gdLst>
                <a:gd name="T0" fmla="*/ 128 w 136"/>
                <a:gd name="T1" fmla="*/ 166 h 196"/>
                <a:gd name="T2" fmla="*/ 117 w 136"/>
                <a:gd name="T3" fmla="*/ 170 h 196"/>
                <a:gd name="T4" fmla="*/ 110 w 136"/>
                <a:gd name="T5" fmla="*/ 174 h 196"/>
                <a:gd name="T6" fmla="*/ 94 w 136"/>
                <a:gd name="T7" fmla="*/ 174 h 196"/>
                <a:gd name="T8" fmla="*/ 78 w 136"/>
                <a:gd name="T9" fmla="*/ 167 h 196"/>
                <a:gd name="T10" fmla="*/ 38 w 136"/>
                <a:gd name="T11" fmla="*/ 163 h 196"/>
                <a:gd name="T12" fmla="*/ 50 w 136"/>
                <a:gd name="T13" fmla="*/ 138 h 196"/>
                <a:gd name="T14" fmla="*/ 82 w 136"/>
                <a:gd name="T15" fmla="*/ 112 h 196"/>
                <a:gd name="T16" fmla="*/ 90 w 136"/>
                <a:gd name="T17" fmla="*/ 109 h 196"/>
                <a:gd name="T18" fmla="*/ 93 w 136"/>
                <a:gd name="T19" fmla="*/ 101 h 196"/>
                <a:gd name="T20" fmla="*/ 87 w 136"/>
                <a:gd name="T21" fmla="*/ 91 h 196"/>
                <a:gd name="T22" fmla="*/ 53 w 136"/>
                <a:gd name="T23" fmla="*/ 91 h 196"/>
                <a:gd name="T24" fmla="*/ 47 w 136"/>
                <a:gd name="T25" fmla="*/ 76 h 196"/>
                <a:gd name="T26" fmla="*/ 44 w 136"/>
                <a:gd name="T27" fmla="*/ 71 h 196"/>
                <a:gd name="T28" fmla="*/ 40 w 136"/>
                <a:gd name="T29" fmla="*/ 52 h 196"/>
                <a:gd name="T30" fmla="*/ 46 w 136"/>
                <a:gd name="T31" fmla="*/ 34 h 196"/>
                <a:gd name="T32" fmla="*/ 59 w 136"/>
                <a:gd name="T33" fmla="*/ 24 h 196"/>
                <a:gd name="T34" fmla="*/ 74 w 136"/>
                <a:gd name="T35" fmla="*/ 21 h 196"/>
                <a:gd name="T36" fmla="*/ 91 w 136"/>
                <a:gd name="T37" fmla="*/ 25 h 196"/>
                <a:gd name="T38" fmla="*/ 100 w 136"/>
                <a:gd name="T39" fmla="*/ 38 h 196"/>
                <a:gd name="T40" fmla="*/ 101 w 136"/>
                <a:gd name="T41" fmla="*/ 49 h 196"/>
                <a:gd name="T42" fmla="*/ 110 w 136"/>
                <a:gd name="T43" fmla="*/ 54 h 196"/>
                <a:gd name="T44" fmla="*/ 117 w 136"/>
                <a:gd name="T45" fmla="*/ 52 h 196"/>
                <a:gd name="T46" fmla="*/ 120 w 136"/>
                <a:gd name="T47" fmla="*/ 44 h 196"/>
                <a:gd name="T48" fmla="*/ 110 w 136"/>
                <a:gd name="T49" fmla="*/ 13 h 196"/>
                <a:gd name="T50" fmla="*/ 95 w 136"/>
                <a:gd name="T51" fmla="*/ 5 h 196"/>
                <a:gd name="T52" fmla="*/ 74 w 136"/>
                <a:gd name="T53" fmla="*/ 0 h 196"/>
                <a:gd name="T54" fmla="*/ 49 w 136"/>
                <a:gd name="T55" fmla="*/ 6 h 196"/>
                <a:gd name="T56" fmla="*/ 44 w 136"/>
                <a:gd name="T57" fmla="*/ 8 h 196"/>
                <a:gd name="T58" fmla="*/ 24 w 136"/>
                <a:gd name="T59" fmla="*/ 31 h 196"/>
                <a:gd name="T60" fmla="*/ 19 w 136"/>
                <a:gd name="T61" fmla="*/ 62 h 196"/>
                <a:gd name="T62" fmla="*/ 30 w 136"/>
                <a:gd name="T63" fmla="*/ 87 h 196"/>
                <a:gd name="T64" fmla="*/ 30 w 136"/>
                <a:gd name="T65" fmla="*/ 87 h 196"/>
                <a:gd name="T66" fmla="*/ 31 w 136"/>
                <a:gd name="T67" fmla="*/ 91 h 196"/>
                <a:gd name="T68" fmla="*/ 6 w 136"/>
                <a:gd name="T69" fmla="*/ 91 h 196"/>
                <a:gd name="T70" fmla="*/ 0 w 136"/>
                <a:gd name="T71" fmla="*/ 101 h 196"/>
                <a:gd name="T72" fmla="*/ 3 w 136"/>
                <a:gd name="T73" fmla="*/ 109 h 196"/>
                <a:gd name="T74" fmla="*/ 35 w 136"/>
                <a:gd name="T75" fmla="*/ 112 h 196"/>
                <a:gd name="T76" fmla="*/ 31 w 136"/>
                <a:gd name="T77" fmla="*/ 131 h 196"/>
                <a:gd name="T78" fmla="*/ 12 w 136"/>
                <a:gd name="T79" fmla="*/ 167 h 196"/>
                <a:gd name="T80" fmla="*/ 0 w 136"/>
                <a:gd name="T81" fmla="*/ 183 h 196"/>
                <a:gd name="T82" fmla="*/ 3 w 136"/>
                <a:gd name="T83" fmla="*/ 193 h 196"/>
                <a:gd name="T84" fmla="*/ 11 w 136"/>
                <a:gd name="T85" fmla="*/ 196 h 196"/>
                <a:gd name="T86" fmla="*/ 16 w 136"/>
                <a:gd name="T87" fmla="*/ 193 h 196"/>
                <a:gd name="T88" fmla="*/ 37 w 136"/>
                <a:gd name="T89" fmla="*/ 183 h 196"/>
                <a:gd name="T90" fmla="*/ 65 w 136"/>
                <a:gd name="T91" fmla="*/ 185 h 196"/>
                <a:gd name="T92" fmla="*/ 76 w 136"/>
                <a:gd name="T93" fmla="*/ 189 h 196"/>
                <a:gd name="T94" fmla="*/ 88 w 136"/>
                <a:gd name="T95" fmla="*/ 193 h 196"/>
                <a:gd name="T96" fmla="*/ 116 w 136"/>
                <a:gd name="T97" fmla="*/ 193 h 196"/>
                <a:gd name="T98" fmla="*/ 132 w 136"/>
                <a:gd name="T99" fmla="*/ 185 h 196"/>
                <a:gd name="T100" fmla="*/ 136 w 136"/>
                <a:gd name="T101" fmla="*/ 177 h 196"/>
                <a:gd name="T102" fmla="*/ 132 w 136"/>
                <a:gd name="T103" fmla="*/ 16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6">
                  <a:moveTo>
                    <a:pt x="132" y="167"/>
                  </a:moveTo>
                  <a:lnTo>
                    <a:pt x="132" y="167"/>
                  </a:lnTo>
                  <a:lnTo>
                    <a:pt x="128" y="166"/>
                  </a:lnTo>
                  <a:lnTo>
                    <a:pt x="125" y="166"/>
                  </a:lnTo>
                  <a:lnTo>
                    <a:pt x="120" y="167"/>
                  </a:lnTo>
                  <a:lnTo>
                    <a:pt x="117" y="170"/>
                  </a:lnTo>
                  <a:lnTo>
                    <a:pt x="117" y="170"/>
                  </a:lnTo>
                  <a:lnTo>
                    <a:pt x="116" y="171"/>
                  </a:lnTo>
                  <a:lnTo>
                    <a:pt x="110" y="174"/>
                  </a:lnTo>
                  <a:lnTo>
                    <a:pt x="106" y="176"/>
                  </a:lnTo>
                  <a:lnTo>
                    <a:pt x="101" y="176"/>
                  </a:lnTo>
                  <a:lnTo>
                    <a:pt x="94" y="174"/>
                  </a:lnTo>
                  <a:lnTo>
                    <a:pt x="87" y="171"/>
                  </a:lnTo>
                  <a:lnTo>
                    <a:pt x="87" y="171"/>
                  </a:lnTo>
                  <a:lnTo>
                    <a:pt x="78" y="167"/>
                  </a:lnTo>
                  <a:lnTo>
                    <a:pt x="66" y="164"/>
                  </a:lnTo>
                  <a:lnTo>
                    <a:pt x="53" y="161"/>
                  </a:lnTo>
                  <a:lnTo>
                    <a:pt x="38" y="163"/>
                  </a:lnTo>
                  <a:lnTo>
                    <a:pt x="38" y="163"/>
                  </a:lnTo>
                  <a:lnTo>
                    <a:pt x="44" y="151"/>
                  </a:lnTo>
                  <a:lnTo>
                    <a:pt x="50" y="138"/>
                  </a:lnTo>
                  <a:lnTo>
                    <a:pt x="53" y="125"/>
                  </a:lnTo>
                  <a:lnTo>
                    <a:pt x="56" y="112"/>
                  </a:lnTo>
                  <a:lnTo>
                    <a:pt x="82" y="112"/>
                  </a:lnTo>
                  <a:lnTo>
                    <a:pt x="82" y="112"/>
                  </a:lnTo>
                  <a:lnTo>
                    <a:pt x="87" y="110"/>
                  </a:lnTo>
                  <a:lnTo>
                    <a:pt x="90" y="109"/>
                  </a:lnTo>
                  <a:lnTo>
                    <a:pt x="93" y="104"/>
                  </a:lnTo>
                  <a:lnTo>
                    <a:pt x="93" y="101"/>
                  </a:lnTo>
                  <a:lnTo>
                    <a:pt x="93" y="101"/>
                  </a:lnTo>
                  <a:lnTo>
                    <a:pt x="93" y="97"/>
                  </a:lnTo>
                  <a:lnTo>
                    <a:pt x="90" y="94"/>
                  </a:lnTo>
                  <a:lnTo>
                    <a:pt x="87" y="91"/>
                  </a:lnTo>
                  <a:lnTo>
                    <a:pt x="82" y="91"/>
                  </a:lnTo>
                  <a:lnTo>
                    <a:pt x="53" y="91"/>
                  </a:lnTo>
                  <a:lnTo>
                    <a:pt x="53" y="91"/>
                  </a:lnTo>
                  <a:lnTo>
                    <a:pt x="50" y="84"/>
                  </a:lnTo>
                  <a:lnTo>
                    <a:pt x="47" y="76"/>
                  </a:lnTo>
                  <a:lnTo>
                    <a:pt x="47" y="76"/>
                  </a:lnTo>
                  <a:lnTo>
                    <a:pt x="47" y="76"/>
                  </a:lnTo>
                  <a:lnTo>
                    <a:pt x="44" y="71"/>
                  </a:lnTo>
                  <a:lnTo>
                    <a:pt x="44" y="71"/>
                  </a:lnTo>
                  <a:lnTo>
                    <a:pt x="41" y="65"/>
                  </a:lnTo>
                  <a:lnTo>
                    <a:pt x="40" y="59"/>
                  </a:lnTo>
                  <a:lnTo>
                    <a:pt x="40" y="52"/>
                  </a:lnTo>
                  <a:lnTo>
                    <a:pt x="40" y="46"/>
                  </a:lnTo>
                  <a:lnTo>
                    <a:pt x="43" y="40"/>
                  </a:lnTo>
                  <a:lnTo>
                    <a:pt x="46" y="34"/>
                  </a:lnTo>
                  <a:lnTo>
                    <a:pt x="50" y="30"/>
                  </a:lnTo>
                  <a:lnTo>
                    <a:pt x="55" y="27"/>
                  </a:lnTo>
                  <a:lnTo>
                    <a:pt x="59" y="24"/>
                  </a:lnTo>
                  <a:lnTo>
                    <a:pt x="59" y="24"/>
                  </a:lnTo>
                  <a:lnTo>
                    <a:pt x="66" y="22"/>
                  </a:lnTo>
                  <a:lnTo>
                    <a:pt x="74" y="21"/>
                  </a:lnTo>
                  <a:lnTo>
                    <a:pt x="82" y="22"/>
                  </a:lnTo>
                  <a:lnTo>
                    <a:pt x="91" y="25"/>
                  </a:lnTo>
                  <a:lnTo>
                    <a:pt x="91" y="25"/>
                  </a:lnTo>
                  <a:lnTo>
                    <a:pt x="95" y="28"/>
                  </a:lnTo>
                  <a:lnTo>
                    <a:pt x="98" y="32"/>
                  </a:lnTo>
                  <a:lnTo>
                    <a:pt x="100" y="38"/>
                  </a:lnTo>
                  <a:lnTo>
                    <a:pt x="100" y="44"/>
                  </a:lnTo>
                  <a:lnTo>
                    <a:pt x="100" y="44"/>
                  </a:lnTo>
                  <a:lnTo>
                    <a:pt x="101" y="49"/>
                  </a:lnTo>
                  <a:lnTo>
                    <a:pt x="103" y="52"/>
                  </a:lnTo>
                  <a:lnTo>
                    <a:pt x="107" y="54"/>
                  </a:lnTo>
                  <a:lnTo>
                    <a:pt x="110" y="54"/>
                  </a:lnTo>
                  <a:lnTo>
                    <a:pt x="110" y="54"/>
                  </a:lnTo>
                  <a:lnTo>
                    <a:pt x="115" y="54"/>
                  </a:lnTo>
                  <a:lnTo>
                    <a:pt x="117" y="52"/>
                  </a:lnTo>
                  <a:lnTo>
                    <a:pt x="120" y="49"/>
                  </a:lnTo>
                  <a:lnTo>
                    <a:pt x="120" y="44"/>
                  </a:lnTo>
                  <a:lnTo>
                    <a:pt x="120" y="44"/>
                  </a:lnTo>
                  <a:lnTo>
                    <a:pt x="119" y="32"/>
                  </a:lnTo>
                  <a:lnTo>
                    <a:pt x="116" y="22"/>
                  </a:lnTo>
                  <a:lnTo>
                    <a:pt x="110" y="13"/>
                  </a:lnTo>
                  <a:lnTo>
                    <a:pt x="101" y="8"/>
                  </a:lnTo>
                  <a:lnTo>
                    <a:pt x="101" y="8"/>
                  </a:lnTo>
                  <a:lnTo>
                    <a:pt x="95" y="5"/>
                  </a:lnTo>
                  <a:lnTo>
                    <a:pt x="88" y="2"/>
                  </a:lnTo>
                  <a:lnTo>
                    <a:pt x="81" y="0"/>
                  </a:lnTo>
                  <a:lnTo>
                    <a:pt x="74" y="0"/>
                  </a:lnTo>
                  <a:lnTo>
                    <a:pt x="60" y="2"/>
                  </a:lnTo>
                  <a:lnTo>
                    <a:pt x="49" y="6"/>
                  </a:lnTo>
                  <a:lnTo>
                    <a:pt x="49" y="6"/>
                  </a:lnTo>
                  <a:lnTo>
                    <a:pt x="49" y="6"/>
                  </a:lnTo>
                  <a:lnTo>
                    <a:pt x="44" y="8"/>
                  </a:lnTo>
                  <a:lnTo>
                    <a:pt x="44" y="8"/>
                  </a:lnTo>
                  <a:lnTo>
                    <a:pt x="35" y="15"/>
                  </a:lnTo>
                  <a:lnTo>
                    <a:pt x="30" y="22"/>
                  </a:lnTo>
                  <a:lnTo>
                    <a:pt x="24" y="31"/>
                  </a:lnTo>
                  <a:lnTo>
                    <a:pt x="21" y="41"/>
                  </a:lnTo>
                  <a:lnTo>
                    <a:pt x="19" y="52"/>
                  </a:lnTo>
                  <a:lnTo>
                    <a:pt x="19" y="62"/>
                  </a:lnTo>
                  <a:lnTo>
                    <a:pt x="21" y="71"/>
                  </a:lnTo>
                  <a:lnTo>
                    <a:pt x="25" y="81"/>
                  </a:lnTo>
                  <a:lnTo>
                    <a:pt x="30" y="87"/>
                  </a:lnTo>
                  <a:lnTo>
                    <a:pt x="30" y="87"/>
                  </a:lnTo>
                  <a:lnTo>
                    <a:pt x="30" y="87"/>
                  </a:lnTo>
                  <a:lnTo>
                    <a:pt x="30" y="87"/>
                  </a:lnTo>
                  <a:lnTo>
                    <a:pt x="30" y="87"/>
                  </a:lnTo>
                  <a:lnTo>
                    <a:pt x="30" y="87"/>
                  </a:lnTo>
                  <a:lnTo>
                    <a:pt x="31" y="91"/>
                  </a:lnTo>
                  <a:lnTo>
                    <a:pt x="11" y="91"/>
                  </a:lnTo>
                  <a:lnTo>
                    <a:pt x="11" y="91"/>
                  </a:lnTo>
                  <a:lnTo>
                    <a:pt x="6" y="91"/>
                  </a:lnTo>
                  <a:lnTo>
                    <a:pt x="3" y="94"/>
                  </a:lnTo>
                  <a:lnTo>
                    <a:pt x="0" y="97"/>
                  </a:lnTo>
                  <a:lnTo>
                    <a:pt x="0" y="101"/>
                  </a:lnTo>
                  <a:lnTo>
                    <a:pt x="0" y="101"/>
                  </a:lnTo>
                  <a:lnTo>
                    <a:pt x="0" y="104"/>
                  </a:lnTo>
                  <a:lnTo>
                    <a:pt x="3" y="109"/>
                  </a:lnTo>
                  <a:lnTo>
                    <a:pt x="6" y="110"/>
                  </a:lnTo>
                  <a:lnTo>
                    <a:pt x="11" y="112"/>
                  </a:lnTo>
                  <a:lnTo>
                    <a:pt x="35" y="112"/>
                  </a:lnTo>
                  <a:lnTo>
                    <a:pt x="35" y="112"/>
                  </a:lnTo>
                  <a:lnTo>
                    <a:pt x="34" y="120"/>
                  </a:lnTo>
                  <a:lnTo>
                    <a:pt x="31" y="131"/>
                  </a:lnTo>
                  <a:lnTo>
                    <a:pt x="27" y="141"/>
                  </a:lnTo>
                  <a:lnTo>
                    <a:pt x="22" y="151"/>
                  </a:lnTo>
                  <a:lnTo>
                    <a:pt x="12" y="167"/>
                  </a:lnTo>
                  <a:lnTo>
                    <a:pt x="2" y="180"/>
                  </a:lnTo>
                  <a:lnTo>
                    <a:pt x="2" y="180"/>
                  </a:lnTo>
                  <a:lnTo>
                    <a:pt x="0" y="183"/>
                  </a:lnTo>
                  <a:lnTo>
                    <a:pt x="0" y="186"/>
                  </a:lnTo>
                  <a:lnTo>
                    <a:pt x="0" y="191"/>
                  </a:lnTo>
                  <a:lnTo>
                    <a:pt x="3" y="193"/>
                  </a:lnTo>
                  <a:lnTo>
                    <a:pt x="3" y="193"/>
                  </a:lnTo>
                  <a:lnTo>
                    <a:pt x="6" y="196"/>
                  </a:lnTo>
                  <a:lnTo>
                    <a:pt x="11" y="196"/>
                  </a:lnTo>
                  <a:lnTo>
                    <a:pt x="11" y="196"/>
                  </a:lnTo>
                  <a:lnTo>
                    <a:pt x="14" y="196"/>
                  </a:lnTo>
                  <a:lnTo>
                    <a:pt x="16" y="193"/>
                  </a:lnTo>
                  <a:lnTo>
                    <a:pt x="16" y="193"/>
                  </a:lnTo>
                  <a:lnTo>
                    <a:pt x="27" y="188"/>
                  </a:lnTo>
                  <a:lnTo>
                    <a:pt x="37" y="183"/>
                  </a:lnTo>
                  <a:lnTo>
                    <a:pt x="47" y="182"/>
                  </a:lnTo>
                  <a:lnTo>
                    <a:pt x="56" y="183"/>
                  </a:lnTo>
                  <a:lnTo>
                    <a:pt x="65" y="185"/>
                  </a:lnTo>
                  <a:lnTo>
                    <a:pt x="71" y="186"/>
                  </a:lnTo>
                  <a:lnTo>
                    <a:pt x="76" y="189"/>
                  </a:lnTo>
                  <a:lnTo>
                    <a:pt x="76" y="189"/>
                  </a:lnTo>
                  <a:lnTo>
                    <a:pt x="78" y="191"/>
                  </a:lnTo>
                  <a:lnTo>
                    <a:pt x="78" y="191"/>
                  </a:lnTo>
                  <a:lnTo>
                    <a:pt x="88" y="193"/>
                  </a:lnTo>
                  <a:lnTo>
                    <a:pt x="98" y="196"/>
                  </a:lnTo>
                  <a:lnTo>
                    <a:pt x="107" y="196"/>
                  </a:lnTo>
                  <a:lnTo>
                    <a:pt x="116" y="193"/>
                  </a:lnTo>
                  <a:lnTo>
                    <a:pt x="122" y="192"/>
                  </a:lnTo>
                  <a:lnTo>
                    <a:pt x="128" y="188"/>
                  </a:lnTo>
                  <a:lnTo>
                    <a:pt x="132" y="185"/>
                  </a:lnTo>
                  <a:lnTo>
                    <a:pt x="135" y="180"/>
                  </a:lnTo>
                  <a:lnTo>
                    <a:pt x="135" y="180"/>
                  </a:lnTo>
                  <a:lnTo>
                    <a:pt x="136" y="177"/>
                  </a:lnTo>
                  <a:lnTo>
                    <a:pt x="136" y="173"/>
                  </a:lnTo>
                  <a:lnTo>
                    <a:pt x="135" y="170"/>
                  </a:lnTo>
                  <a:lnTo>
                    <a:pt x="132" y="167"/>
                  </a:lnTo>
                  <a:lnTo>
                    <a:pt x="132"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a:extLst>
              <a:ext uri="{FF2B5EF4-FFF2-40B4-BE49-F238E27FC236}">
                <a16:creationId xmlns:a16="http://schemas.microsoft.com/office/drawing/2014/main" id="{BC44CB55-3D14-4CE7-900F-DAE197F29653}"/>
              </a:ext>
            </a:extLst>
          </p:cNvPr>
          <p:cNvGrpSpPr/>
          <p:nvPr/>
        </p:nvGrpSpPr>
        <p:grpSpPr>
          <a:xfrm>
            <a:off x="4713352" y="1492886"/>
            <a:ext cx="547688" cy="579437"/>
            <a:chOff x="4351338" y="5881688"/>
            <a:chExt cx="547688" cy="579437"/>
          </a:xfrm>
          <a:solidFill>
            <a:schemeClr val="accent1"/>
          </a:solidFill>
        </p:grpSpPr>
        <p:sp>
          <p:nvSpPr>
            <p:cNvPr id="59" name="Freeform 82">
              <a:extLst>
                <a:ext uri="{FF2B5EF4-FFF2-40B4-BE49-F238E27FC236}">
                  <a16:creationId xmlns:a16="http://schemas.microsoft.com/office/drawing/2014/main" id="{0B8AF2DA-6713-4C78-BD8E-43A81E5786B7}"/>
                </a:ext>
              </a:extLst>
            </p:cNvPr>
            <p:cNvSpPr>
              <a:spLocks/>
            </p:cNvSpPr>
            <p:nvPr/>
          </p:nvSpPr>
          <p:spPr bwMode="auto">
            <a:xfrm>
              <a:off x="4351338" y="5881688"/>
              <a:ext cx="547688" cy="579437"/>
            </a:xfrm>
            <a:custGeom>
              <a:avLst/>
              <a:gdLst>
                <a:gd name="T0" fmla="*/ 270 w 345"/>
                <a:gd name="T1" fmla="*/ 21 h 365"/>
                <a:gd name="T2" fmla="*/ 205 w 345"/>
                <a:gd name="T3" fmla="*/ 2 h 365"/>
                <a:gd name="T4" fmla="*/ 156 w 345"/>
                <a:gd name="T5" fmla="*/ 3 h 365"/>
                <a:gd name="T6" fmla="*/ 105 w 345"/>
                <a:gd name="T7" fmla="*/ 18 h 365"/>
                <a:gd name="T8" fmla="*/ 63 w 345"/>
                <a:gd name="T9" fmla="*/ 44 h 365"/>
                <a:gd name="T10" fmla="*/ 41 w 345"/>
                <a:gd name="T11" fmla="*/ 88 h 365"/>
                <a:gd name="T12" fmla="*/ 43 w 345"/>
                <a:gd name="T13" fmla="*/ 139 h 365"/>
                <a:gd name="T14" fmla="*/ 3 w 345"/>
                <a:gd name="T15" fmla="*/ 208 h 365"/>
                <a:gd name="T16" fmla="*/ 0 w 345"/>
                <a:gd name="T17" fmla="*/ 216 h 365"/>
                <a:gd name="T18" fmla="*/ 5 w 345"/>
                <a:gd name="T19" fmla="*/ 231 h 365"/>
                <a:gd name="T20" fmla="*/ 37 w 345"/>
                <a:gd name="T21" fmla="*/ 241 h 365"/>
                <a:gd name="T22" fmla="*/ 44 w 345"/>
                <a:gd name="T23" fmla="*/ 266 h 365"/>
                <a:gd name="T24" fmla="*/ 40 w 345"/>
                <a:gd name="T25" fmla="*/ 304 h 365"/>
                <a:gd name="T26" fmla="*/ 45 w 345"/>
                <a:gd name="T27" fmla="*/ 332 h 365"/>
                <a:gd name="T28" fmla="*/ 53 w 345"/>
                <a:gd name="T29" fmla="*/ 337 h 365"/>
                <a:gd name="T30" fmla="*/ 69 w 345"/>
                <a:gd name="T31" fmla="*/ 342 h 365"/>
                <a:gd name="T32" fmla="*/ 130 w 345"/>
                <a:gd name="T33" fmla="*/ 336 h 365"/>
                <a:gd name="T34" fmla="*/ 156 w 345"/>
                <a:gd name="T35" fmla="*/ 365 h 365"/>
                <a:gd name="T36" fmla="*/ 145 w 345"/>
                <a:gd name="T37" fmla="*/ 321 h 365"/>
                <a:gd name="T38" fmla="*/ 133 w 345"/>
                <a:gd name="T39" fmla="*/ 316 h 365"/>
                <a:gd name="T40" fmla="*/ 79 w 345"/>
                <a:gd name="T41" fmla="*/ 323 h 365"/>
                <a:gd name="T42" fmla="*/ 62 w 345"/>
                <a:gd name="T43" fmla="*/ 320 h 365"/>
                <a:gd name="T44" fmla="*/ 62 w 345"/>
                <a:gd name="T45" fmla="*/ 301 h 365"/>
                <a:gd name="T46" fmla="*/ 63 w 345"/>
                <a:gd name="T47" fmla="*/ 292 h 365"/>
                <a:gd name="T48" fmla="*/ 86 w 345"/>
                <a:gd name="T49" fmla="*/ 278 h 365"/>
                <a:gd name="T50" fmla="*/ 95 w 345"/>
                <a:gd name="T51" fmla="*/ 270 h 365"/>
                <a:gd name="T52" fmla="*/ 94 w 345"/>
                <a:gd name="T53" fmla="*/ 260 h 365"/>
                <a:gd name="T54" fmla="*/ 63 w 345"/>
                <a:gd name="T55" fmla="*/ 256 h 365"/>
                <a:gd name="T56" fmla="*/ 53 w 345"/>
                <a:gd name="T57" fmla="*/ 228 h 365"/>
                <a:gd name="T58" fmla="*/ 24 w 345"/>
                <a:gd name="T59" fmla="*/ 218 h 365"/>
                <a:gd name="T60" fmla="*/ 56 w 345"/>
                <a:gd name="T61" fmla="*/ 177 h 365"/>
                <a:gd name="T62" fmla="*/ 60 w 345"/>
                <a:gd name="T63" fmla="*/ 165 h 365"/>
                <a:gd name="T64" fmla="*/ 63 w 345"/>
                <a:gd name="T65" fmla="*/ 136 h 365"/>
                <a:gd name="T66" fmla="*/ 60 w 345"/>
                <a:gd name="T67" fmla="*/ 104 h 365"/>
                <a:gd name="T68" fmla="*/ 78 w 345"/>
                <a:gd name="T69" fmla="*/ 59 h 365"/>
                <a:gd name="T70" fmla="*/ 114 w 345"/>
                <a:gd name="T71" fmla="*/ 37 h 365"/>
                <a:gd name="T72" fmla="*/ 183 w 345"/>
                <a:gd name="T73" fmla="*/ 21 h 365"/>
                <a:gd name="T74" fmla="*/ 250 w 345"/>
                <a:gd name="T75" fmla="*/ 34 h 365"/>
                <a:gd name="T76" fmla="*/ 291 w 345"/>
                <a:gd name="T77" fmla="*/ 60 h 365"/>
                <a:gd name="T78" fmla="*/ 321 w 345"/>
                <a:gd name="T79" fmla="*/ 113 h 365"/>
                <a:gd name="T80" fmla="*/ 323 w 345"/>
                <a:gd name="T81" fmla="*/ 162 h 365"/>
                <a:gd name="T82" fmla="*/ 305 w 345"/>
                <a:gd name="T83" fmla="*/ 212 h 365"/>
                <a:gd name="T84" fmla="*/ 282 w 345"/>
                <a:gd name="T85" fmla="*/ 262 h 365"/>
                <a:gd name="T86" fmla="*/ 273 w 345"/>
                <a:gd name="T87" fmla="*/ 291 h 365"/>
                <a:gd name="T88" fmla="*/ 279 w 345"/>
                <a:gd name="T89" fmla="*/ 365 h 365"/>
                <a:gd name="T90" fmla="*/ 294 w 345"/>
                <a:gd name="T91" fmla="*/ 313 h 365"/>
                <a:gd name="T92" fmla="*/ 302 w 345"/>
                <a:gd name="T93" fmla="*/ 264 h 365"/>
                <a:gd name="T94" fmla="*/ 321 w 345"/>
                <a:gd name="T95" fmla="*/ 224 h 365"/>
                <a:gd name="T96" fmla="*/ 332 w 345"/>
                <a:gd name="T97" fmla="*/ 203 h 365"/>
                <a:gd name="T98" fmla="*/ 345 w 345"/>
                <a:gd name="T99" fmla="*/ 139 h 365"/>
                <a:gd name="T100" fmla="*/ 329 w 345"/>
                <a:gd name="T101" fmla="*/ 76 h 365"/>
                <a:gd name="T102" fmla="*/ 288 w 345"/>
                <a:gd name="T103" fmla="*/ 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5" h="365">
                  <a:moveTo>
                    <a:pt x="288" y="31"/>
                  </a:moveTo>
                  <a:lnTo>
                    <a:pt x="288" y="31"/>
                  </a:lnTo>
                  <a:lnTo>
                    <a:pt x="279" y="26"/>
                  </a:lnTo>
                  <a:lnTo>
                    <a:pt x="270" y="21"/>
                  </a:lnTo>
                  <a:lnTo>
                    <a:pt x="259" y="16"/>
                  </a:lnTo>
                  <a:lnTo>
                    <a:pt x="243" y="10"/>
                  </a:lnTo>
                  <a:lnTo>
                    <a:pt x="225" y="6"/>
                  </a:lnTo>
                  <a:lnTo>
                    <a:pt x="205" y="2"/>
                  </a:lnTo>
                  <a:lnTo>
                    <a:pt x="183" y="0"/>
                  </a:lnTo>
                  <a:lnTo>
                    <a:pt x="183" y="0"/>
                  </a:lnTo>
                  <a:lnTo>
                    <a:pt x="170" y="2"/>
                  </a:lnTo>
                  <a:lnTo>
                    <a:pt x="156" y="3"/>
                  </a:lnTo>
                  <a:lnTo>
                    <a:pt x="143" y="5"/>
                  </a:lnTo>
                  <a:lnTo>
                    <a:pt x="132" y="8"/>
                  </a:lnTo>
                  <a:lnTo>
                    <a:pt x="118" y="12"/>
                  </a:lnTo>
                  <a:lnTo>
                    <a:pt x="105" y="18"/>
                  </a:lnTo>
                  <a:lnTo>
                    <a:pt x="81" y="29"/>
                  </a:lnTo>
                  <a:lnTo>
                    <a:pt x="81" y="29"/>
                  </a:lnTo>
                  <a:lnTo>
                    <a:pt x="72" y="37"/>
                  </a:lnTo>
                  <a:lnTo>
                    <a:pt x="63" y="44"/>
                  </a:lnTo>
                  <a:lnTo>
                    <a:pt x="56" y="56"/>
                  </a:lnTo>
                  <a:lnTo>
                    <a:pt x="47" y="70"/>
                  </a:lnTo>
                  <a:lnTo>
                    <a:pt x="44" y="79"/>
                  </a:lnTo>
                  <a:lnTo>
                    <a:pt x="41" y="88"/>
                  </a:lnTo>
                  <a:lnTo>
                    <a:pt x="40" y="99"/>
                  </a:lnTo>
                  <a:lnTo>
                    <a:pt x="40" y="111"/>
                  </a:lnTo>
                  <a:lnTo>
                    <a:pt x="41" y="124"/>
                  </a:lnTo>
                  <a:lnTo>
                    <a:pt x="43" y="139"/>
                  </a:lnTo>
                  <a:lnTo>
                    <a:pt x="43" y="139"/>
                  </a:lnTo>
                  <a:lnTo>
                    <a:pt x="43" y="153"/>
                  </a:lnTo>
                  <a:lnTo>
                    <a:pt x="40" y="164"/>
                  </a:lnTo>
                  <a:lnTo>
                    <a:pt x="3" y="208"/>
                  </a:lnTo>
                  <a:lnTo>
                    <a:pt x="3" y="208"/>
                  </a:lnTo>
                  <a:lnTo>
                    <a:pt x="2" y="210"/>
                  </a:lnTo>
                  <a:lnTo>
                    <a:pt x="2" y="210"/>
                  </a:lnTo>
                  <a:lnTo>
                    <a:pt x="0" y="216"/>
                  </a:lnTo>
                  <a:lnTo>
                    <a:pt x="0" y="222"/>
                  </a:lnTo>
                  <a:lnTo>
                    <a:pt x="3" y="229"/>
                  </a:lnTo>
                  <a:lnTo>
                    <a:pt x="3" y="229"/>
                  </a:lnTo>
                  <a:lnTo>
                    <a:pt x="5" y="231"/>
                  </a:lnTo>
                  <a:lnTo>
                    <a:pt x="9" y="234"/>
                  </a:lnTo>
                  <a:lnTo>
                    <a:pt x="13" y="237"/>
                  </a:lnTo>
                  <a:lnTo>
                    <a:pt x="19" y="238"/>
                  </a:lnTo>
                  <a:lnTo>
                    <a:pt x="37" y="241"/>
                  </a:lnTo>
                  <a:lnTo>
                    <a:pt x="37" y="241"/>
                  </a:lnTo>
                  <a:lnTo>
                    <a:pt x="41" y="253"/>
                  </a:lnTo>
                  <a:lnTo>
                    <a:pt x="44" y="266"/>
                  </a:lnTo>
                  <a:lnTo>
                    <a:pt x="44" y="266"/>
                  </a:lnTo>
                  <a:lnTo>
                    <a:pt x="44" y="283"/>
                  </a:lnTo>
                  <a:lnTo>
                    <a:pt x="43" y="295"/>
                  </a:lnTo>
                  <a:lnTo>
                    <a:pt x="43" y="295"/>
                  </a:lnTo>
                  <a:lnTo>
                    <a:pt x="40" y="304"/>
                  </a:lnTo>
                  <a:lnTo>
                    <a:pt x="40" y="316"/>
                  </a:lnTo>
                  <a:lnTo>
                    <a:pt x="41" y="321"/>
                  </a:lnTo>
                  <a:lnTo>
                    <a:pt x="43" y="327"/>
                  </a:lnTo>
                  <a:lnTo>
                    <a:pt x="45" y="332"/>
                  </a:lnTo>
                  <a:lnTo>
                    <a:pt x="50" y="336"/>
                  </a:lnTo>
                  <a:lnTo>
                    <a:pt x="50" y="336"/>
                  </a:lnTo>
                  <a:lnTo>
                    <a:pt x="53" y="337"/>
                  </a:lnTo>
                  <a:lnTo>
                    <a:pt x="53" y="337"/>
                  </a:lnTo>
                  <a:lnTo>
                    <a:pt x="53" y="337"/>
                  </a:lnTo>
                  <a:lnTo>
                    <a:pt x="53" y="337"/>
                  </a:lnTo>
                  <a:lnTo>
                    <a:pt x="62" y="340"/>
                  </a:lnTo>
                  <a:lnTo>
                    <a:pt x="69" y="342"/>
                  </a:lnTo>
                  <a:lnTo>
                    <a:pt x="79" y="343"/>
                  </a:lnTo>
                  <a:lnTo>
                    <a:pt x="79" y="343"/>
                  </a:lnTo>
                  <a:lnTo>
                    <a:pt x="102" y="342"/>
                  </a:lnTo>
                  <a:lnTo>
                    <a:pt x="130" y="336"/>
                  </a:lnTo>
                  <a:lnTo>
                    <a:pt x="130" y="336"/>
                  </a:lnTo>
                  <a:lnTo>
                    <a:pt x="132" y="348"/>
                  </a:lnTo>
                  <a:lnTo>
                    <a:pt x="135" y="365"/>
                  </a:lnTo>
                  <a:lnTo>
                    <a:pt x="156" y="365"/>
                  </a:lnTo>
                  <a:lnTo>
                    <a:pt x="156" y="365"/>
                  </a:lnTo>
                  <a:lnTo>
                    <a:pt x="152" y="345"/>
                  </a:lnTo>
                  <a:lnTo>
                    <a:pt x="149" y="330"/>
                  </a:lnTo>
                  <a:lnTo>
                    <a:pt x="145" y="321"/>
                  </a:lnTo>
                  <a:lnTo>
                    <a:pt x="142" y="317"/>
                  </a:lnTo>
                  <a:lnTo>
                    <a:pt x="142" y="317"/>
                  </a:lnTo>
                  <a:lnTo>
                    <a:pt x="137" y="316"/>
                  </a:lnTo>
                  <a:lnTo>
                    <a:pt x="133" y="316"/>
                  </a:lnTo>
                  <a:lnTo>
                    <a:pt x="133" y="316"/>
                  </a:lnTo>
                  <a:lnTo>
                    <a:pt x="102" y="320"/>
                  </a:lnTo>
                  <a:lnTo>
                    <a:pt x="79" y="323"/>
                  </a:lnTo>
                  <a:lnTo>
                    <a:pt x="79" y="323"/>
                  </a:lnTo>
                  <a:lnTo>
                    <a:pt x="67" y="321"/>
                  </a:lnTo>
                  <a:lnTo>
                    <a:pt x="63" y="320"/>
                  </a:lnTo>
                  <a:lnTo>
                    <a:pt x="63" y="320"/>
                  </a:lnTo>
                  <a:lnTo>
                    <a:pt x="62" y="320"/>
                  </a:lnTo>
                  <a:lnTo>
                    <a:pt x="62" y="320"/>
                  </a:lnTo>
                  <a:lnTo>
                    <a:pt x="60" y="316"/>
                  </a:lnTo>
                  <a:lnTo>
                    <a:pt x="60" y="310"/>
                  </a:lnTo>
                  <a:lnTo>
                    <a:pt x="62" y="301"/>
                  </a:lnTo>
                  <a:lnTo>
                    <a:pt x="62" y="301"/>
                  </a:lnTo>
                  <a:lnTo>
                    <a:pt x="62" y="299"/>
                  </a:lnTo>
                  <a:lnTo>
                    <a:pt x="62" y="299"/>
                  </a:lnTo>
                  <a:lnTo>
                    <a:pt x="63" y="292"/>
                  </a:lnTo>
                  <a:lnTo>
                    <a:pt x="64" y="276"/>
                  </a:lnTo>
                  <a:lnTo>
                    <a:pt x="86" y="278"/>
                  </a:lnTo>
                  <a:lnTo>
                    <a:pt x="86" y="278"/>
                  </a:lnTo>
                  <a:lnTo>
                    <a:pt x="86" y="278"/>
                  </a:lnTo>
                  <a:lnTo>
                    <a:pt x="86" y="278"/>
                  </a:lnTo>
                  <a:lnTo>
                    <a:pt x="89" y="276"/>
                  </a:lnTo>
                  <a:lnTo>
                    <a:pt x="94" y="275"/>
                  </a:lnTo>
                  <a:lnTo>
                    <a:pt x="95" y="270"/>
                  </a:lnTo>
                  <a:lnTo>
                    <a:pt x="97" y="267"/>
                  </a:lnTo>
                  <a:lnTo>
                    <a:pt x="97" y="267"/>
                  </a:lnTo>
                  <a:lnTo>
                    <a:pt x="95" y="263"/>
                  </a:lnTo>
                  <a:lnTo>
                    <a:pt x="94" y="260"/>
                  </a:lnTo>
                  <a:lnTo>
                    <a:pt x="89" y="257"/>
                  </a:lnTo>
                  <a:lnTo>
                    <a:pt x="86" y="257"/>
                  </a:lnTo>
                  <a:lnTo>
                    <a:pt x="63" y="256"/>
                  </a:lnTo>
                  <a:lnTo>
                    <a:pt x="63" y="256"/>
                  </a:lnTo>
                  <a:lnTo>
                    <a:pt x="60" y="247"/>
                  </a:lnTo>
                  <a:lnTo>
                    <a:pt x="57" y="238"/>
                  </a:lnTo>
                  <a:lnTo>
                    <a:pt x="53" y="228"/>
                  </a:lnTo>
                  <a:lnTo>
                    <a:pt x="53" y="228"/>
                  </a:lnTo>
                  <a:lnTo>
                    <a:pt x="50" y="225"/>
                  </a:lnTo>
                  <a:lnTo>
                    <a:pt x="45" y="222"/>
                  </a:lnTo>
                  <a:lnTo>
                    <a:pt x="24" y="218"/>
                  </a:lnTo>
                  <a:lnTo>
                    <a:pt x="24" y="218"/>
                  </a:lnTo>
                  <a:lnTo>
                    <a:pt x="22" y="218"/>
                  </a:lnTo>
                  <a:lnTo>
                    <a:pt x="22" y="218"/>
                  </a:lnTo>
                  <a:lnTo>
                    <a:pt x="21" y="218"/>
                  </a:lnTo>
                  <a:lnTo>
                    <a:pt x="56" y="177"/>
                  </a:lnTo>
                  <a:lnTo>
                    <a:pt x="56" y="177"/>
                  </a:lnTo>
                  <a:lnTo>
                    <a:pt x="57" y="175"/>
                  </a:lnTo>
                  <a:lnTo>
                    <a:pt x="57" y="175"/>
                  </a:lnTo>
                  <a:lnTo>
                    <a:pt x="60" y="165"/>
                  </a:lnTo>
                  <a:lnTo>
                    <a:pt x="63" y="155"/>
                  </a:lnTo>
                  <a:lnTo>
                    <a:pt x="63" y="137"/>
                  </a:lnTo>
                  <a:lnTo>
                    <a:pt x="63" y="137"/>
                  </a:lnTo>
                  <a:lnTo>
                    <a:pt x="63" y="136"/>
                  </a:lnTo>
                  <a:lnTo>
                    <a:pt x="63" y="136"/>
                  </a:lnTo>
                  <a:lnTo>
                    <a:pt x="62" y="124"/>
                  </a:lnTo>
                  <a:lnTo>
                    <a:pt x="60" y="113"/>
                  </a:lnTo>
                  <a:lnTo>
                    <a:pt x="60" y="104"/>
                  </a:lnTo>
                  <a:lnTo>
                    <a:pt x="62" y="95"/>
                  </a:lnTo>
                  <a:lnTo>
                    <a:pt x="66" y="79"/>
                  </a:lnTo>
                  <a:lnTo>
                    <a:pt x="72" y="67"/>
                  </a:lnTo>
                  <a:lnTo>
                    <a:pt x="78" y="59"/>
                  </a:lnTo>
                  <a:lnTo>
                    <a:pt x="83" y="53"/>
                  </a:lnTo>
                  <a:lnTo>
                    <a:pt x="91" y="47"/>
                  </a:lnTo>
                  <a:lnTo>
                    <a:pt x="91" y="47"/>
                  </a:lnTo>
                  <a:lnTo>
                    <a:pt x="114" y="37"/>
                  </a:lnTo>
                  <a:lnTo>
                    <a:pt x="136" y="28"/>
                  </a:lnTo>
                  <a:lnTo>
                    <a:pt x="159" y="24"/>
                  </a:lnTo>
                  <a:lnTo>
                    <a:pt x="183" y="21"/>
                  </a:lnTo>
                  <a:lnTo>
                    <a:pt x="183" y="21"/>
                  </a:lnTo>
                  <a:lnTo>
                    <a:pt x="203" y="22"/>
                  </a:lnTo>
                  <a:lnTo>
                    <a:pt x="221" y="25"/>
                  </a:lnTo>
                  <a:lnTo>
                    <a:pt x="237" y="29"/>
                  </a:lnTo>
                  <a:lnTo>
                    <a:pt x="250" y="34"/>
                  </a:lnTo>
                  <a:lnTo>
                    <a:pt x="269" y="44"/>
                  </a:lnTo>
                  <a:lnTo>
                    <a:pt x="276" y="48"/>
                  </a:lnTo>
                  <a:lnTo>
                    <a:pt x="276" y="48"/>
                  </a:lnTo>
                  <a:lnTo>
                    <a:pt x="291" y="60"/>
                  </a:lnTo>
                  <a:lnTo>
                    <a:pt x="302" y="72"/>
                  </a:lnTo>
                  <a:lnTo>
                    <a:pt x="311" y="85"/>
                  </a:lnTo>
                  <a:lnTo>
                    <a:pt x="317" y="98"/>
                  </a:lnTo>
                  <a:lnTo>
                    <a:pt x="321" y="113"/>
                  </a:lnTo>
                  <a:lnTo>
                    <a:pt x="324" y="126"/>
                  </a:lnTo>
                  <a:lnTo>
                    <a:pt x="324" y="137"/>
                  </a:lnTo>
                  <a:lnTo>
                    <a:pt x="324" y="151"/>
                  </a:lnTo>
                  <a:lnTo>
                    <a:pt x="323" y="162"/>
                  </a:lnTo>
                  <a:lnTo>
                    <a:pt x="320" y="174"/>
                  </a:lnTo>
                  <a:lnTo>
                    <a:pt x="314" y="191"/>
                  </a:lnTo>
                  <a:lnTo>
                    <a:pt x="308" y="206"/>
                  </a:lnTo>
                  <a:lnTo>
                    <a:pt x="305" y="212"/>
                  </a:lnTo>
                  <a:lnTo>
                    <a:pt x="305" y="212"/>
                  </a:lnTo>
                  <a:lnTo>
                    <a:pt x="298" y="224"/>
                  </a:lnTo>
                  <a:lnTo>
                    <a:pt x="291" y="237"/>
                  </a:lnTo>
                  <a:lnTo>
                    <a:pt x="282" y="262"/>
                  </a:lnTo>
                  <a:lnTo>
                    <a:pt x="276" y="280"/>
                  </a:lnTo>
                  <a:lnTo>
                    <a:pt x="273" y="289"/>
                  </a:lnTo>
                  <a:lnTo>
                    <a:pt x="273" y="289"/>
                  </a:lnTo>
                  <a:lnTo>
                    <a:pt x="273" y="291"/>
                  </a:lnTo>
                  <a:lnTo>
                    <a:pt x="273" y="291"/>
                  </a:lnTo>
                  <a:lnTo>
                    <a:pt x="273" y="311"/>
                  </a:lnTo>
                  <a:lnTo>
                    <a:pt x="275" y="332"/>
                  </a:lnTo>
                  <a:lnTo>
                    <a:pt x="279" y="365"/>
                  </a:lnTo>
                  <a:lnTo>
                    <a:pt x="300" y="365"/>
                  </a:lnTo>
                  <a:lnTo>
                    <a:pt x="300" y="365"/>
                  </a:lnTo>
                  <a:lnTo>
                    <a:pt x="295" y="333"/>
                  </a:lnTo>
                  <a:lnTo>
                    <a:pt x="294" y="313"/>
                  </a:lnTo>
                  <a:lnTo>
                    <a:pt x="294" y="292"/>
                  </a:lnTo>
                  <a:lnTo>
                    <a:pt x="294" y="292"/>
                  </a:lnTo>
                  <a:lnTo>
                    <a:pt x="297" y="282"/>
                  </a:lnTo>
                  <a:lnTo>
                    <a:pt x="302" y="264"/>
                  </a:lnTo>
                  <a:lnTo>
                    <a:pt x="311" y="244"/>
                  </a:lnTo>
                  <a:lnTo>
                    <a:pt x="316" y="234"/>
                  </a:lnTo>
                  <a:lnTo>
                    <a:pt x="321" y="224"/>
                  </a:lnTo>
                  <a:lnTo>
                    <a:pt x="321" y="224"/>
                  </a:lnTo>
                  <a:lnTo>
                    <a:pt x="323" y="222"/>
                  </a:lnTo>
                  <a:lnTo>
                    <a:pt x="323" y="222"/>
                  </a:lnTo>
                  <a:lnTo>
                    <a:pt x="326" y="218"/>
                  </a:lnTo>
                  <a:lnTo>
                    <a:pt x="332" y="203"/>
                  </a:lnTo>
                  <a:lnTo>
                    <a:pt x="339" y="181"/>
                  </a:lnTo>
                  <a:lnTo>
                    <a:pt x="342" y="168"/>
                  </a:lnTo>
                  <a:lnTo>
                    <a:pt x="343" y="155"/>
                  </a:lnTo>
                  <a:lnTo>
                    <a:pt x="345" y="139"/>
                  </a:lnTo>
                  <a:lnTo>
                    <a:pt x="343" y="124"/>
                  </a:lnTo>
                  <a:lnTo>
                    <a:pt x="342" y="108"/>
                  </a:lnTo>
                  <a:lnTo>
                    <a:pt x="336" y="92"/>
                  </a:lnTo>
                  <a:lnTo>
                    <a:pt x="329" y="76"/>
                  </a:lnTo>
                  <a:lnTo>
                    <a:pt x="319" y="60"/>
                  </a:lnTo>
                  <a:lnTo>
                    <a:pt x="305" y="45"/>
                  </a:lnTo>
                  <a:lnTo>
                    <a:pt x="288" y="31"/>
                  </a:lnTo>
                  <a:lnTo>
                    <a:pt x="28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83">
              <a:extLst>
                <a:ext uri="{FF2B5EF4-FFF2-40B4-BE49-F238E27FC236}">
                  <a16:creationId xmlns:a16="http://schemas.microsoft.com/office/drawing/2014/main" id="{6B54A2F1-6612-4673-83A9-B81EA75F881E}"/>
                </a:ext>
              </a:extLst>
            </p:cNvPr>
            <p:cNvSpPr>
              <a:spLocks noEditPoints="1"/>
            </p:cNvSpPr>
            <p:nvPr/>
          </p:nvSpPr>
          <p:spPr bwMode="auto">
            <a:xfrm>
              <a:off x="4629151" y="6137275"/>
              <a:ext cx="149225" cy="147637"/>
            </a:xfrm>
            <a:custGeom>
              <a:avLst/>
              <a:gdLst>
                <a:gd name="T0" fmla="*/ 87 w 94"/>
                <a:gd name="T1" fmla="*/ 73 h 93"/>
                <a:gd name="T2" fmla="*/ 84 w 94"/>
                <a:gd name="T3" fmla="*/ 49 h 93"/>
                <a:gd name="T4" fmla="*/ 84 w 94"/>
                <a:gd name="T5" fmla="*/ 41 h 93"/>
                <a:gd name="T6" fmla="*/ 87 w 94"/>
                <a:gd name="T7" fmla="*/ 19 h 93"/>
                <a:gd name="T8" fmla="*/ 76 w 94"/>
                <a:gd name="T9" fmla="*/ 23 h 93"/>
                <a:gd name="T10" fmla="*/ 75 w 94"/>
                <a:gd name="T11" fmla="*/ 7 h 93"/>
                <a:gd name="T12" fmla="*/ 52 w 94"/>
                <a:gd name="T13" fmla="*/ 10 h 93"/>
                <a:gd name="T14" fmla="*/ 47 w 94"/>
                <a:gd name="T15" fmla="*/ 10 h 93"/>
                <a:gd name="T16" fmla="*/ 43 w 94"/>
                <a:gd name="T17" fmla="*/ 10 h 93"/>
                <a:gd name="T18" fmla="*/ 19 w 94"/>
                <a:gd name="T19" fmla="*/ 7 h 93"/>
                <a:gd name="T20" fmla="*/ 24 w 94"/>
                <a:gd name="T21" fmla="*/ 17 h 93"/>
                <a:gd name="T22" fmla="*/ 8 w 94"/>
                <a:gd name="T23" fmla="*/ 19 h 93"/>
                <a:gd name="T24" fmla="*/ 11 w 94"/>
                <a:gd name="T25" fmla="*/ 42 h 93"/>
                <a:gd name="T26" fmla="*/ 11 w 94"/>
                <a:gd name="T27" fmla="*/ 51 h 93"/>
                <a:gd name="T28" fmla="*/ 9 w 94"/>
                <a:gd name="T29" fmla="*/ 74 h 93"/>
                <a:gd name="T30" fmla="*/ 19 w 94"/>
                <a:gd name="T31" fmla="*/ 70 h 93"/>
                <a:gd name="T32" fmla="*/ 21 w 94"/>
                <a:gd name="T33" fmla="*/ 86 h 93"/>
                <a:gd name="T34" fmla="*/ 44 w 94"/>
                <a:gd name="T35" fmla="*/ 83 h 93"/>
                <a:gd name="T36" fmla="*/ 47 w 94"/>
                <a:gd name="T37" fmla="*/ 83 h 93"/>
                <a:gd name="T38" fmla="*/ 52 w 94"/>
                <a:gd name="T39" fmla="*/ 83 h 93"/>
                <a:gd name="T40" fmla="*/ 75 w 94"/>
                <a:gd name="T41" fmla="*/ 84 h 93"/>
                <a:gd name="T42" fmla="*/ 71 w 94"/>
                <a:gd name="T43" fmla="*/ 74 h 93"/>
                <a:gd name="T44" fmla="*/ 76 w 94"/>
                <a:gd name="T45" fmla="*/ 68 h 93"/>
                <a:gd name="T46" fmla="*/ 63 w 94"/>
                <a:gd name="T47" fmla="*/ 52 h 93"/>
                <a:gd name="T48" fmla="*/ 57 w 94"/>
                <a:gd name="T49" fmla="*/ 60 h 93"/>
                <a:gd name="T50" fmla="*/ 47 w 94"/>
                <a:gd name="T51" fmla="*/ 63 h 93"/>
                <a:gd name="T52" fmla="*/ 41 w 94"/>
                <a:gd name="T53" fmla="*/ 61 h 93"/>
                <a:gd name="T54" fmla="*/ 37 w 94"/>
                <a:gd name="T55" fmla="*/ 58 h 93"/>
                <a:gd name="T56" fmla="*/ 33 w 94"/>
                <a:gd name="T57" fmla="*/ 52 h 93"/>
                <a:gd name="T58" fmla="*/ 33 w 94"/>
                <a:gd name="T59" fmla="*/ 41 h 93"/>
                <a:gd name="T60" fmla="*/ 35 w 94"/>
                <a:gd name="T61" fmla="*/ 36 h 93"/>
                <a:gd name="T62" fmla="*/ 43 w 94"/>
                <a:gd name="T63" fmla="*/ 30 h 93"/>
                <a:gd name="T64" fmla="*/ 47 w 94"/>
                <a:gd name="T65" fmla="*/ 30 h 93"/>
                <a:gd name="T66" fmla="*/ 53 w 94"/>
                <a:gd name="T67" fmla="*/ 30 h 93"/>
                <a:gd name="T68" fmla="*/ 63 w 94"/>
                <a:gd name="T69" fmla="*/ 39 h 93"/>
                <a:gd name="T70" fmla="*/ 63 w 94"/>
                <a:gd name="T7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3">
                  <a:moveTo>
                    <a:pt x="76" y="68"/>
                  </a:moveTo>
                  <a:lnTo>
                    <a:pt x="87" y="73"/>
                  </a:lnTo>
                  <a:lnTo>
                    <a:pt x="94" y="54"/>
                  </a:lnTo>
                  <a:lnTo>
                    <a:pt x="84" y="49"/>
                  </a:lnTo>
                  <a:lnTo>
                    <a:pt x="84" y="49"/>
                  </a:lnTo>
                  <a:lnTo>
                    <a:pt x="84" y="41"/>
                  </a:lnTo>
                  <a:lnTo>
                    <a:pt x="94" y="36"/>
                  </a:lnTo>
                  <a:lnTo>
                    <a:pt x="87" y="19"/>
                  </a:lnTo>
                  <a:lnTo>
                    <a:pt x="76" y="23"/>
                  </a:lnTo>
                  <a:lnTo>
                    <a:pt x="76" y="23"/>
                  </a:lnTo>
                  <a:lnTo>
                    <a:pt x="71" y="17"/>
                  </a:lnTo>
                  <a:lnTo>
                    <a:pt x="75" y="7"/>
                  </a:lnTo>
                  <a:lnTo>
                    <a:pt x="56" y="0"/>
                  </a:lnTo>
                  <a:lnTo>
                    <a:pt x="52" y="10"/>
                  </a:lnTo>
                  <a:lnTo>
                    <a:pt x="52" y="10"/>
                  </a:lnTo>
                  <a:lnTo>
                    <a:pt x="47" y="10"/>
                  </a:lnTo>
                  <a:lnTo>
                    <a:pt x="47" y="10"/>
                  </a:lnTo>
                  <a:lnTo>
                    <a:pt x="43" y="10"/>
                  </a:lnTo>
                  <a:lnTo>
                    <a:pt x="38" y="0"/>
                  </a:lnTo>
                  <a:lnTo>
                    <a:pt x="19" y="7"/>
                  </a:lnTo>
                  <a:lnTo>
                    <a:pt x="24" y="17"/>
                  </a:lnTo>
                  <a:lnTo>
                    <a:pt x="24" y="17"/>
                  </a:lnTo>
                  <a:lnTo>
                    <a:pt x="19" y="23"/>
                  </a:lnTo>
                  <a:lnTo>
                    <a:pt x="8" y="19"/>
                  </a:lnTo>
                  <a:lnTo>
                    <a:pt x="0" y="38"/>
                  </a:lnTo>
                  <a:lnTo>
                    <a:pt x="11" y="42"/>
                  </a:lnTo>
                  <a:lnTo>
                    <a:pt x="11" y="42"/>
                  </a:lnTo>
                  <a:lnTo>
                    <a:pt x="11" y="51"/>
                  </a:lnTo>
                  <a:lnTo>
                    <a:pt x="0" y="55"/>
                  </a:lnTo>
                  <a:lnTo>
                    <a:pt x="9" y="74"/>
                  </a:lnTo>
                  <a:lnTo>
                    <a:pt x="19" y="70"/>
                  </a:lnTo>
                  <a:lnTo>
                    <a:pt x="19" y="70"/>
                  </a:lnTo>
                  <a:lnTo>
                    <a:pt x="25" y="74"/>
                  </a:lnTo>
                  <a:lnTo>
                    <a:pt x="21" y="86"/>
                  </a:lnTo>
                  <a:lnTo>
                    <a:pt x="40" y="93"/>
                  </a:lnTo>
                  <a:lnTo>
                    <a:pt x="44" y="83"/>
                  </a:lnTo>
                  <a:lnTo>
                    <a:pt x="44" y="83"/>
                  </a:lnTo>
                  <a:lnTo>
                    <a:pt x="47" y="83"/>
                  </a:lnTo>
                  <a:lnTo>
                    <a:pt x="47" y="83"/>
                  </a:lnTo>
                  <a:lnTo>
                    <a:pt x="52" y="83"/>
                  </a:lnTo>
                  <a:lnTo>
                    <a:pt x="57" y="93"/>
                  </a:lnTo>
                  <a:lnTo>
                    <a:pt x="75" y="84"/>
                  </a:lnTo>
                  <a:lnTo>
                    <a:pt x="71" y="74"/>
                  </a:lnTo>
                  <a:lnTo>
                    <a:pt x="71" y="74"/>
                  </a:lnTo>
                  <a:lnTo>
                    <a:pt x="76" y="68"/>
                  </a:lnTo>
                  <a:lnTo>
                    <a:pt x="76" y="68"/>
                  </a:lnTo>
                  <a:close/>
                  <a:moveTo>
                    <a:pt x="63" y="52"/>
                  </a:moveTo>
                  <a:lnTo>
                    <a:pt x="63" y="52"/>
                  </a:lnTo>
                  <a:lnTo>
                    <a:pt x="60" y="57"/>
                  </a:lnTo>
                  <a:lnTo>
                    <a:pt x="57" y="60"/>
                  </a:lnTo>
                  <a:lnTo>
                    <a:pt x="53" y="61"/>
                  </a:lnTo>
                  <a:lnTo>
                    <a:pt x="47" y="63"/>
                  </a:lnTo>
                  <a:lnTo>
                    <a:pt x="47" y="63"/>
                  </a:lnTo>
                  <a:lnTo>
                    <a:pt x="41" y="61"/>
                  </a:lnTo>
                  <a:lnTo>
                    <a:pt x="41" y="61"/>
                  </a:lnTo>
                  <a:lnTo>
                    <a:pt x="37" y="58"/>
                  </a:lnTo>
                  <a:lnTo>
                    <a:pt x="33" y="52"/>
                  </a:lnTo>
                  <a:lnTo>
                    <a:pt x="33" y="52"/>
                  </a:lnTo>
                  <a:lnTo>
                    <a:pt x="31" y="47"/>
                  </a:lnTo>
                  <a:lnTo>
                    <a:pt x="33" y="41"/>
                  </a:lnTo>
                  <a:lnTo>
                    <a:pt x="33" y="41"/>
                  </a:lnTo>
                  <a:lnTo>
                    <a:pt x="35" y="36"/>
                  </a:lnTo>
                  <a:lnTo>
                    <a:pt x="38" y="32"/>
                  </a:lnTo>
                  <a:lnTo>
                    <a:pt x="43" y="30"/>
                  </a:lnTo>
                  <a:lnTo>
                    <a:pt x="47" y="30"/>
                  </a:lnTo>
                  <a:lnTo>
                    <a:pt x="47" y="30"/>
                  </a:lnTo>
                  <a:lnTo>
                    <a:pt x="53" y="30"/>
                  </a:lnTo>
                  <a:lnTo>
                    <a:pt x="53" y="30"/>
                  </a:lnTo>
                  <a:lnTo>
                    <a:pt x="59" y="35"/>
                  </a:lnTo>
                  <a:lnTo>
                    <a:pt x="63" y="39"/>
                  </a:lnTo>
                  <a:lnTo>
                    <a:pt x="63" y="45"/>
                  </a:lnTo>
                  <a:lnTo>
                    <a:pt x="63" y="52"/>
                  </a:lnTo>
                  <a:lnTo>
                    <a:pt x="6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84">
              <a:extLst>
                <a:ext uri="{FF2B5EF4-FFF2-40B4-BE49-F238E27FC236}">
                  <a16:creationId xmlns:a16="http://schemas.microsoft.com/office/drawing/2014/main" id="{8CA4E972-800A-45CF-8EF9-AF5C07B99B51}"/>
                </a:ext>
              </a:extLst>
            </p:cNvPr>
            <p:cNvSpPr>
              <a:spLocks noEditPoints="1"/>
            </p:cNvSpPr>
            <p:nvPr/>
          </p:nvSpPr>
          <p:spPr bwMode="auto">
            <a:xfrm>
              <a:off x="4538663" y="5951538"/>
              <a:ext cx="193675" cy="192087"/>
            </a:xfrm>
            <a:custGeom>
              <a:avLst/>
              <a:gdLst>
                <a:gd name="T0" fmla="*/ 122 w 122"/>
                <a:gd name="T1" fmla="*/ 51 h 121"/>
                <a:gd name="T2" fmla="*/ 109 w 122"/>
                <a:gd name="T3" fmla="*/ 51 h 121"/>
                <a:gd name="T4" fmla="*/ 101 w 122"/>
                <a:gd name="T5" fmla="*/ 35 h 121"/>
                <a:gd name="T6" fmla="*/ 97 w 122"/>
                <a:gd name="T7" fmla="*/ 10 h 121"/>
                <a:gd name="T8" fmla="*/ 87 w 122"/>
                <a:gd name="T9" fmla="*/ 20 h 121"/>
                <a:gd name="T10" fmla="*/ 71 w 122"/>
                <a:gd name="T11" fmla="*/ 15 h 121"/>
                <a:gd name="T12" fmla="*/ 50 w 122"/>
                <a:gd name="T13" fmla="*/ 0 h 121"/>
                <a:gd name="T14" fmla="*/ 50 w 122"/>
                <a:gd name="T15" fmla="*/ 15 h 121"/>
                <a:gd name="T16" fmla="*/ 36 w 122"/>
                <a:gd name="T17" fmla="*/ 20 h 121"/>
                <a:gd name="T18" fmla="*/ 11 w 122"/>
                <a:gd name="T19" fmla="*/ 25 h 121"/>
                <a:gd name="T20" fmla="*/ 21 w 122"/>
                <a:gd name="T21" fmla="*/ 35 h 121"/>
                <a:gd name="T22" fmla="*/ 14 w 122"/>
                <a:gd name="T23" fmla="*/ 51 h 121"/>
                <a:gd name="T24" fmla="*/ 0 w 122"/>
                <a:gd name="T25" fmla="*/ 72 h 121"/>
                <a:gd name="T26" fmla="*/ 14 w 122"/>
                <a:gd name="T27" fmla="*/ 72 h 121"/>
                <a:gd name="T28" fmla="*/ 21 w 122"/>
                <a:gd name="T29" fmla="*/ 86 h 121"/>
                <a:gd name="T30" fmla="*/ 25 w 122"/>
                <a:gd name="T31" fmla="*/ 111 h 121"/>
                <a:gd name="T32" fmla="*/ 36 w 122"/>
                <a:gd name="T33" fmla="*/ 101 h 121"/>
                <a:gd name="T34" fmla="*/ 50 w 122"/>
                <a:gd name="T35" fmla="*/ 108 h 121"/>
                <a:gd name="T36" fmla="*/ 71 w 122"/>
                <a:gd name="T37" fmla="*/ 121 h 121"/>
                <a:gd name="T38" fmla="*/ 71 w 122"/>
                <a:gd name="T39" fmla="*/ 108 h 121"/>
                <a:gd name="T40" fmla="*/ 87 w 122"/>
                <a:gd name="T41" fmla="*/ 101 h 121"/>
                <a:gd name="T42" fmla="*/ 111 w 122"/>
                <a:gd name="T43" fmla="*/ 96 h 121"/>
                <a:gd name="T44" fmla="*/ 101 w 122"/>
                <a:gd name="T45" fmla="*/ 86 h 121"/>
                <a:gd name="T46" fmla="*/ 109 w 122"/>
                <a:gd name="T47" fmla="*/ 72 h 121"/>
                <a:gd name="T48" fmla="*/ 60 w 122"/>
                <a:gd name="T49" fmla="*/ 88 h 121"/>
                <a:gd name="T50" fmla="*/ 56 w 122"/>
                <a:gd name="T51" fmla="*/ 88 h 121"/>
                <a:gd name="T52" fmla="*/ 46 w 122"/>
                <a:gd name="T53" fmla="*/ 83 h 121"/>
                <a:gd name="T54" fmla="*/ 38 w 122"/>
                <a:gd name="T55" fmla="*/ 76 h 121"/>
                <a:gd name="T56" fmla="*/ 34 w 122"/>
                <a:gd name="T57" fmla="*/ 66 h 121"/>
                <a:gd name="T58" fmla="*/ 33 w 122"/>
                <a:gd name="T59" fmla="*/ 61 h 121"/>
                <a:gd name="T60" fmla="*/ 36 w 122"/>
                <a:gd name="T61" fmla="*/ 50 h 121"/>
                <a:gd name="T62" fmla="*/ 41 w 122"/>
                <a:gd name="T63" fmla="*/ 41 h 121"/>
                <a:gd name="T64" fmla="*/ 50 w 122"/>
                <a:gd name="T65" fmla="*/ 35 h 121"/>
                <a:gd name="T66" fmla="*/ 60 w 122"/>
                <a:gd name="T67" fmla="*/ 34 h 121"/>
                <a:gd name="T68" fmla="*/ 66 w 122"/>
                <a:gd name="T69" fmla="*/ 34 h 121"/>
                <a:gd name="T70" fmla="*/ 76 w 122"/>
                <a:gd name="T71" fmla="*/ 38 h 121"/>
                <a:gd name="T72" fmla="*/ 84 w 122"/>
                <a:gd name="T73" fmla="*/ 45 h 121"/>
                <a:gd name="T74" fmla="*/ 88 w 122"/>
                <a:gd name="T75" fmla="*/ 55 h 121"/>
                <a:gd name="T76" fmla="*/ 88 w 122"/>
                <a:gd name="T77" fmla="*/ 61 h 121"/>
                <a:gd name="T78" fmla="*/ 87 w 122"/>
                <a:gd name="T79" fmla="*/ 72 h 121"/>
                <a:gd name="T80" fmla="*/ 81 w 122"/>
                <a:gd name="T81" fmla="*/ 80 h 121"/>
                <a:gd name="T82" fmla="*/ 72 w 122"/>
                <a:gd name="T83" fmla="*/ 86 h 121"/>
                <a:gd name="T84" fmla="*/ 60 w 122"/>
                <a:gd name="T85"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21">
                  <a:moveTo>
                    <a:pt x="122" y="72"/>
                  </a:moveTo>
                  <a:lnTo>
                    <a:pt x="122" y="51"/>
                  </a:lnTo>
                  <a:lnTo>
                    <a:pt x="109" y="51"/>
                  </a:lnTo>
                  <a:lnTo>
                    <a:pt x="109" y="51"/>
                  </a:lnTo>
                  <a:lnTo>
                    <a:pt x="106" y="42"/>
                  </a:lnTo>
                  <a:lnTo>
                    <a:pt x="101" y="35"/>
                  </a:lnTo>
                  <a:lnTo>
                    <a:pt x="111" y="25"/>
                  </a:lnTo>
                  <a:lnTo>
                    <a:pt x="97" y="10"/>
                  </a:lnTo>
                  <a:lnTo>
                    <a:pt x="87" y="20"/>
                  </a:lnTo>
                  <a:lnTo>
                    <a:pt x="87" y="20"/>
                  </a:lnTo>
                  <a:lnTo>
                    <a:pt x="79" y="16"/>
                  </a:lnTo>
                  <a:lnTo>
                    <a:pt x="71" y="15"/>
                  </a:lnTo>
                  <a:lnTo>
                    <a:pt x="71" y="0"/>
                  </a:lnTo>
                  <a:lnTo>
                    <a:pt x="50" y="0"/>
                  </a:lnTo>
                  <a:lnTo>
                    <a:pt x="50" y="15"/>
                  </a:lnTo>
                  <a:lnTo>
                    <a:pt x="50" y="15"/>
                  </a:lnTo>
                  <a:lnTo>
                    <a:pt x="43" y="16"/>
                  </a:lnTo>
                  <a:lnTo>
                    <a:pt x="36" y="20"/>
                  </a:lnTo>
                  <a:lnTo>
                    <a:pt x="25" y="10"/>
                  </a:lnTo>
                  <a:lnTo>
                    <a:pt x="11" y="25"/>
                  </a:lnTo>
                  <a:lnTo>
                    <a:pt x="21" y="35"/>
                  </a:lnTo>
                  <a:lnTo>
                    <a:pt x="21" y="35"/>
                  </a:lnTo>
                  <a:lnTo>
                    <a:pt x="17" y="42"/>
                  </a:lnTo>
                  <a:lnTo>
                    <a:pt x="14" y="51"/>
                  </a:lnTo>
                  <a:lnTo>
                    <a:pt x="0" y="51"/>
                  </a:lnTo>
                  <a:lnTo>
                    <a:pt x="0" y="72"/>
                  </a:lnTo>
                  <a:lnTo>
                    <a:pt x="14" y="72"/>
                  </a:lnTo>
                  <a:lnTo>
                    <a:pt x="14" y="72"/>
                  </a:lnTo>
                  <a:lnTo>
                    <a:pt x="17" y="79"/>
                  </a:lnTo>
                  <a:lnTo>
                    <a:pt x="21" y="86"/>
                  </a:lnTo>
                  <a:lnTo>
                    <a:pt x="11" y="96"/>
                  </a:lnTo>
                  <a:lnTo>
                    <a:pt x="25" y="111"/>
                  </a:lnTo>
                  <a:lnTo>
                    <a:pt x="36" y="101"/>
                  </a:lnTo>
                  <a:lnTo>
                    <a:pt x="36" y="101"/>
                  </a:lnTo>
                  <a:lnTo>
                    <a:pt x="43" y="105"/>
                  </a:lnTo>
                  <a:lnTo>
                    <a:pt x="50" y="108"/>
                  </a:lnTo>
                  <a:lnTo>
                    <a:pt x="50" y="121"/>
                  </a:lnTo>
                  <a:lnTo>
                    <a:pt x="71" y="121"/>
                  </a:lnTo>
                  <a:lnTo>
                    <a:pt x="71" y="108"/>
                  </a:lnTo>
                  <a:lnTo>
                    <a:pt x="71" y="108"/>
                  </a:lnTo>
                  <a:lnTo>
                    <a:pt x="79" y="105"/>
                  </a:lnTo>
                  <a:lnTo>
                    <a:pt x="87" y="101"/>
                  </a:lnTo>
                  <a:lnTo>
                    <a:pt x="97" y="111"/>
                  </a:lnTo>
                  <a:lnTo>
                    <a:pt x="111" y="96"/>
                  </a:lnTo>
                  <a:lnTo>
                    <a:pt x="101" y="86"/>
                  </a:lnTo>
                  <a:lnTo>
                    <a:pt x="101" y="86"/>
                  </a:lnTo>
                  <a:lnTo>
                    <a:pt x="106" y="79"/>
                  </a:lnTo>
                  <a:lnTo>
                    <a:pt x="109" y="72"/>
                  </a:lnTo>
                  <a:lnTo>
                    <a:pt x="122" y="72"/>
                  </a:lnTo>
                  <a:close/>
                  <a:moveTo>
                    <a:pt x="60" y="88"/>
                  </a:moveTo>
                  <a:lnTo>
                    <a:pt x="60" y="88"/>
                  </a:lnTo>
                  <a:lnTo>
                    <a:pt x="56" y="88"/>
                  </a:lnTo>
                  <a:lnTo>
                    <a:pt x="50" y="86"/>
                  </a:lnTo>
                  <a:lnTo>
                    <a:pt x="46" y="83"/>
                  </a:lnTo>
                  <a:lnTo>
                    <a:pt x="41" y="80"/>
                  </a:lnTo>
                  <a:lnTo>
                    <a:pt x="38" y="76"/>
                  </a:lnTo>
                  <a:lnTo>
                    <a:pt x="36" y="72"/>
                  </a:lnTo>
                  <a:lnTo>
                    <a:pt x="34" y="66"/>
                  </a:lnTo>
                  <a:lnTo>
                    <a:pt x="33" y="61"/>
                  </a:lnTo>
                  <a:lnTo>
                    <a:pt x="33" y="61"/>
                  </a:lnTo>
                  <a:lnTo>
                    <a:pt x="34" y="55"/>
                  </a:lnTo>
                  <a:lnTo>
                    <a:pt x="36" y="50"/>
                  </a:lnTo>
                  <a:lnTo>
                    <a:pt x="38" y="45"/>
                  </a:lnTo>
                  <a:lnTo>
                    <a:pt x="41" y="41"/>
                  </a:lnTo>
                  <a:lnTo>
                    <a:pt x="46" y="38"/>
                  </a:lnTo>
                  <a:lnTo>
                    <a:pt x="50" y="35"/>
                  </a:lnTo>
                  <a:lnTo>
                    <a:pt x="56" y="34"/>
                  </a:lnTo>
                  <a:lnTo>
                    <a:pt x="60" y="34"/>
                  </a:lnTo>
                  <a:lnTo>
                    <a:pt x="60" y="34"/>
                  </a:lnTo>
                  <a:lnTo>
                    <a:pt x="66" y="34"/>
                  </a:lnTo>
                  <a:lnTo>
                    <a:pt x="72" y="35"/>
                  </a:lnTo>
                  <a:lnTo>
                    <a:pt x="76" y="38"/>
                  </a:lnTo>
                  <a:lnTo>
                    <a:pt x="81" y="41"/>
                  </a:lnTo>
                  <a:lnTo>
                    <a:pt x="84" y="45"/>
                  </a:lnTo>
                  <a:lnTo>
                    <a:pt x="87" y="50"/>
                  </a:lnTo>
                  <a:lnTo>
                    <a:pt x="88" y="55"/>
                  </a:lnTo>
                  <a:lnTo>
                    <a:pt x="88" y="61"/>
                  </a:lnTo>
                  <a:lnTo>
                    <a:pt x="88" y="61"/>
                  </a:lnTo>
                  <a:lnTo>
                    <a:pt x="88" y="66"/>
                  </a:lnTo>
                  <a:lnTo>
                    <a:pt x="87" y="72"/>
                  </a:lnTo>
                  <a:lnTo>
                    <a:pt x="84" y="76"/>
                  </a:lnTo>
                  <a:lnTo>
                    <a:pt x="81" y="80"/>
                  </a:lnTo>
                  <a:lnTo>
                    <a:pt x="76" y="83"/>
                  </a:lnTo>
                  <a:lnTo>
                    <a:pt x="72" y="86"/>
                  </a:lnTo>
                  <a:lnTo>
                    <a:pt x="66" y="88"/>
                  </a:lnTo>
                  <a:lnTo>
                    <a:pt x="60" y="88"/>
                  </a:lnTo>
                  <a:lnTo>
                    <a:pt x="6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2" name="Freeform 11">
            <a:extLst>
              <a:ext uri="{FF2B5EF4-FFF2-40B4-BE49-F238E27FC236}">
                <a16:creationId xmlns:a16="http://schemas.microsoft.com/office/drawing/2014/main" id="{5B649C1F-DBD0-4939-9E61-AF35146808BA}"/>
              </a:ext>
            </a:extLst>
          </p:cNvPr>
          <p:cNvSpPr>
            <a:spLocks noEditPoints="1"/>
          </p:cNvSpPr>
          <p:nvPr/>
        </p:nvSpPr>
        <p:spPr bwMode="auto">
          <a:xfrm>
            <a:off x="596079" y="1546879"/>
            <a:ext cx="582613" cy="514350"/>
          </a:xfrm>
          <a:custGeom>
            <a:avLst/>
            <a:gdLst>
              <a:gd name="T0" fmla="*/ 206 w 367"/>
              <a:gd name="T1" fmla="*/ 14 h 324"/>
              <a:gd name="T2" fmla="*/ 202 w 367"/>
              <a:gd name="T3" fmla="*/ 8 h 324"/>
              <a:gd name="T4" fmla="*/ 189 w 367"/>
              <a:gd name="T5" fmla="*/ 0 h 324"/>
              <a:gd name="T6" fmla="*/ 184 w 367"/>
              <a:gd name="T7" fmla="*/ 0 h 324"/>
              <a:gd name="T8" fmla="*/ 171 w 367"/>
              <a:gd name="T9" fmla="*/ 3 h 324"/>
              <a:gd name="T10" fmla="*/ 161 w 367"/>
              <a:gd name="T11" fmla="*/ 14 h 324"/>
              <a:gd name="T12" fmla="*/ 5 w 367"/>
              <a:gd name="T13" fmla="*/ 284 h 324"/>
              <a:gd name="T14" fmla="*/ 0 w 367"/>
              <a:gd name="T15" fmla="*/ 298 h 324"/>
              <a:gd name="T16" fmla="*/ 3 w 367"/>
              <a:gd name="T17" fmla="*/ 311 h 324"/>
              <a:gd name="T18" fmla="*/ 8 w 367"/>
              <a:gd name="T19" fmla="*/ 317 h 324"/>
              <a:gd name="T20" fmla="*/ 19 w 367"/>
              <a:gd name="T21" fmla="*/ 322 h 324"/>
              <a:gd name="T22" fmla="*/ 340 w 367"/>
              <a:gd name="T23" fmla="*/ 324 h 324"/>
              <a:gd name="T24" fmla="*/ 347 w 367"/>
              <a:gd name="T25" fmla="*/ 322 h 324"/>
              <a:gd name="T26" fmla="*/ 360 w 367"/>
              <a:gd name="T27" fmla="*/ 317 h 324"/>
              <a:gd name="T28" fmla="*/ 364 w 367"/>
              <a:gd name="T29" fmla="*/ 311 h 324"/>
              <a:gd name="T30" fmla="*/ 367 w 367"/>
              <a:gd name="T31" fmla="*/ 298 h 324"/>
              <a:gd name="T32" fmla="*/ 363 w 367"/>
              <a:gd name="T33" fmla="*/ 284 h 324"/>
              <a:gd name="T34" fmla="*/ 178 w 367"/>
              <a:gd name="T35" fmla="*/ 24 h 324"/>
              <a:gd name="T36" fmla="*/ 181 w 367"/>
              <a:gd name="T37" fmla="*/ 21 h 324"/>
              <a:gd name="T38" fmla="*/ 184 w 367"/>
              <a:gd name="T39" fmla="*/ 20 h 324"/>
              <a:gd name="T40" fmla="*/ 189 w 367"/>
              <a:gd name="T41" fmla="*/ 24 h 324"/>
              <a:gd name="T42" fmla="*/ 128 w 367"/>
              <a:gd name="T43" fmla="*/ 111 h 324"/>
              <a:gd name="T44" fmla="*/ 347 w 367"/>
              <a:gd name="T45" fmla="*/ 301 h 324"/>
              <a:gd name="T46" fmla="*/ 344 w 367"/>
              <a:gd name="T47" fmla="*/ 302 h 324"/>
              <a:gd name="T48" fmla="*/ 194 w 367"/>
              <a:gd name="T49" fmla="*/ 304 h 324"/>
              <a:gd name="T50" fmla="*/ 209 w 367"/>
              <a:gd name="T51" fmla="*/ 194 h 324"/>
              <a:gd name="T52" fmla="*/ 212 w 367"/>
              <a:gd name="T53" fmla="*/ 197 h 324"/>
              <a:gd name="T54" fmla="*/ 216 w 367"/>
              <a:gd name="T55" fmla="*/ 197 h 324"/>
              <a:gd name="T56" fmla="*/ 224 w 367"/>
              <a:gd name="T57" fmla="*/ 194 h 324"/>
              <a:gd name="T58" fmla="*/ 225 w 367"/>
              <a:gd name="T59" fmla="*/ 192 h 324"/>
              <a:gd name="T60" fmla="*/ 225 w 367"/>
              <a:gd name="T61" fmla="*/ 183 h 324"/>
              <a:gd name="T62" fmla="*/ 191 w 367"/>
              <a:gd name="T63" fmla="*/ 149 h 324"/>
              <a:gd name="T64" fmla="*/ 188 w 367"/>
              <a:gd name="T65" fmla="*/ 146 h 324"/>
              <a:gd name="T66" fmla="*/ 181 w 367"/>
              <a:gd name="T67" fmla="*/ 146 h 324"/>
              <a:gd name="T68" fmla="*/ 178 w 367"/>
              <a:gd name="T69" fmla="*/ 148 h 324"/>
              <a:gd name="T70" fmla="*/ 144 w 367"/>
              <a:gd name="T71" fmla="*/ 182 h 324"/>
              <a:gd name="T72" fmla="*/ 141 w 367"/>
              <a:gd name="T73" fmla="*/ 185 h 324"/>
              <a:gd name="T74" fmla="*/ 141 w 367"/>
              <a:gd name="T75" fmla="*/ 192 h 324"/>
              <a:gd name="T76" fmla="*/ 144 w 367"/>
              <a:gd name="T77" fmla="*/ 196 h 324"/>
              <a:gd name="T78" fmla="*/ 151 w 367"/>
              <a:gd name="T79" fmla="*/ 199 h 324"/>
              <a:gd name="T80" fmla="*/ 155 w 367"/>
              <a:gd name="T81" fmla="*/ 197 h 324"/>
              <a:gd name="T82" fmla="*/ 174 w 367"/>
              <a:gd name="T83" fmla="*/ 179 h 324"/>
              <a:gd name="T84" fmla="*/ 27 w 367"/>
              <a:gd name="T85" fmla="*/ 304 h 324"/>
              <a:gd name="T86" fmla="*/ 22 w 367"/>
              <a:gd name="T87" fmla="*/ 302 h 324"/>
              <a:gd name="T88" fmla="*/ 20 w 367"/>
              <a:gd name="T89" fmla="*/ 301 h 324"/>
              <a:gd name="T90" fmla="*/ 22 w 367"/>
              <a:gd name="T91" fmla="*/ 294 h 324"/>
              <a:gd name="T92" fmla="*/ 154 w 367"/>
              <a:gd name="T93" fmla="*/ 231 h 324"/>
              <a:gd name="T94" fmla="*/ 70 w 367"/>
              <a:gd name="T95" fmla="*/ 212 h 324"/>
              <a:gd name="T96" fmla="*/ 251 w 367"/>
              <a:gd name="T97" fmla="*/ 131 h 324"/>
              <a:gd name="T98" fmla="*/ 214 w 367"/>
              <a:gd name="T99" fmla="*/ 212 h 324"/>
              <a:gd name="T100" fmla="*/ 309 w 367"/>
              <a:gd name="T101" fmla="*/ 231 h 324"/>
              <a:gd name="T102" fmla="*/ 346 w 367"/>
              <a:gd name="T103" fmla="*/ 294 h 324"/>
              <a:gd name="T104" fmla="*/ 347 w 367"/>
              <a:gd name="T105" fmla="*/ 30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 h="324">
                <a:moveTo>
                  <a:pt x="363" y="284"/>
                </a:moveTo>
                <a:lnTo>
                  <a:pt x="206" y="14"/>
                </a:lnTo>
                <a:lnTo>
                  <a:pt x="206" y="14"/>
                </a:lnTo>
                <a:lnTo>
                  <a:pt x="202" y="8"/>
                </a:lnTo>
                <a:lnTo>
                  <a:pt x="197" y="3"/>
                </a:lnTo>
                <a:lnTo>
                  <a:pt x="189" y="0"/>
                </a:lnTo>
                <a:lnTo>
                  <a:pt x="184" y="0"/>
                </a:lnTo>
                <a:lnTo>
                  <a:pt x="184" y="0"/>
                </a:lnTo>
                <a:lnTo>
                  <a:pt x="177" y="0"/>
                </a:lnTo>
                <a:lnTo>
                  <a:pt x="171" y="3"/>
                </a:lnTo>
                <a:lnTo>
                  <a:pt x="165" y="8"/>
                </a:lnTo>
                <a:lnTo>
                  <a:pt x="161" y="14"/>
                </a:lnTo>
                <a:lnTo>
                  <a:pt x="5" y="284"/>
                </a:lnTo>
                <a:lnTo>
                  <a:pt x="5" y="284"/>
                </a:lnTo>
                <a:lnTo>
                  <a:pt x="2" y="291"/>
                </a:lnTo>
                <a:lnTo>
                  <a:pt x="0" y="298"/>
                </a:lnTo>
                <a:lnTo>
                  <a:pt x="0" y="305"/>
                </a:lnTo>
                <a:lnTo>
                  <a:pt x="3" y="311"/>
                </a:lnTo>
                <a:lnTo>
                  <a:pt x="3" y="311"/>
                </a:lnTo>
                <a:lnTo>
                  <a:pt x="8" y="317"/>
                </a:lnTo>
                <a:lnTo>
                  <a:pt x="13" y="321"/>
                </a:lnTo>
                <a:lnTo>
                  <a:pt x="19" y="322"/>
                </a:lnTo>
                <a:lnTo>
                  <a:pt x="27" y="324"/>
                </a:lnTo>
                <a:lnTo>
                  <a:pt x="340" y="324"/>
                </a:lnTo>
                <a:lnTo>
                  <a:pt x="340" y="324"/>
                </a:lnTo>
                <a:lnTo>
                  <a:pt x="347" y="322"/>
                </a:lnTo>
                <a:lnTo>
                  <a:pt x="354" y="321"/>
                </a:lnTo>
                <a:lnTo>
                  <a:pt x="360" y="317"/>
                </a:lnTo>
                <a:lnTo>
                  <a:pt x="364" y="311"/>
                </a:lnTo>
                <a:lnTo>
                  <a:pt x="364" y="311"/>
                </a:lnTo>
                <a:lnTo>
                  <a:pt x="367" y="305"/>
                </a:lnTo>
                <a:lnTo>
                  <a:pt x="367" y="298"/>
                </a:lnTo>
                <a:lnTo>
                  <a:pt x="366" y="291"/>
                </a:lnTo>
                <a:lnTo>
                  <a:pt x="363" y="284"/>
                </a:lnTo>
                <a:lnTo>
                  <a:pt x="363" y="284"/>
                </a:lnTo>
                <a:close/>
                <a:moveTo>
                  <a:pt x="178" y="24"/>
                </a:moveTo>
                <a:lnTo>
                  <a:pt x="178" y="24"/>
                </a:lnTo>
                <a:lnTo>
                  <a:pt x="181" y="21"/>
                </a:lnTo>
                <a:lnTo>
                  <a:pt x="184" y="20"/>
                </a:lnTo>
                <a:lnTo>
                  <a:pt x="184" y="20"/>
                </a:lnTo>
                <a:lnTo>
                  <a:pt x="187" y="21"/>
                </a:lnTo>
                <a:lnTo>
                  <a:pt x="189" y="24"/>
                </a:lnTo>
                <a:lnTo>
                  <a:pt x="239" y="111"/>
                </a:lnTo>
                <a:lnTo>
                  <a:pt x="128" y="111"/>
                </a:lnTo>
                <a:lnTo>
                  <a:pt x="178" y="24"/>
                </a:lnTo>
                <a:close/>
                <a:moveTo>
                  <a:pt x="347" y="301"/>
                </a:moveTo>
                <a:lnTo>
                  <a:pt x="347" y="301"/>
                </a:lnTo>
                <a:lnTo>
                  <a:pt x="344" y="302"/>
                </a:lnTo>
                <a:lnTo>
                  <a:pt x="340" y="304"/>
                </a:lnTo>
                <a:lnTo>
                  <a:pt x="194" y="304"/>
                </a:lnTo>
                <a:lnTo>
                  <a:pt x="194" y="179"/>
                </a:lnTo>
                <a:lnTo>
                  <a:pt x="209" y="194"/>
                </a:lnTo>
                <a:lnTo>
                  <a:pt x="209" y="194"/>
                </a:lnTo>
                <a:lnTo>
                  <a:pt x="212" y="197"/>
                </a:lnTo>
                <a:lnTo>
                  <a:pt x="216" y="197"/>
                </a:lnTo>
                <a:lnTo>
                  <a:pt x="216" y="197"/>
                </a:lnTo>
                <a:lnTo>
                  <a:pt x="219" y="197"/>
                </a:lnTo>
                <a:lnTo>
                  <a:pt x="224" y="194"/>
                </a:lnTo>
                <a:lnTo>
                  <a:pt x="224" y="194"/>
                </a:lnTo>
                <a:lnTo>
                  <a:pt x="225" y="192"/>
                </a:lnTo>
                <a:lnTo>
                  <a:pt x="226" y="187"/>
                </a:lnTo>
                <a:lnTo>
                  <a:pt x="225" y="183"/>
                </a:lnTo>
                <a:lnTo>
                  <a:pt x="224" y="180"/>
                </a:lnTo>
                <a:lnTo>
                  <a:pt x="191" y="149"/>
                </a:lnTo>
                <a:lnTo>
                  <a:pt x="191" y="149"/>
                </a:lnTo>
                <a:lnTo>
                  <a:pt x="188" y="146"/>
                </a:lnTo>
                <a:lnTo>
                  <a:pt x="184" y="146"/>
                </a:lnTo>
                <a:lnTo>
                  <a:pt x="181" y="146"/>
                </a:lnTo>
                <a:lnTo>
                  <a:pt x="178" y="148"/>
                </a:lnTo>
                <a:lnTo>
                  <a:pt x="178" y="148"/>
                </a:lnTo>
                <a:lnTo>
                  <a:pt x="175" y="149"/>
                </a:lnTo>
                <a:lnTo>
                  <a:pt x="144" y="182"/>
                </a:lnTo>
                <a:lnTo>
                  <a:pt x="144" y="182"/>
                </a:lnTo>
                <a:lnTo>
                  <a:pt x="141" y="185"/>
                </a:lnTo>
                <a:lnTo>
                  <a:pt x="141" y="189"/>
                </a:lnTo>
                <a:lnTo>
                  <a:pt x="141" y="192"/>
                </a:lnTo>
                <a:lnTo>
                  <a:pt x="144" y="196"/>
                </a:lnTo>
                <a:lnTo>
                  <a:pt x="144" y="196"/>
                </a:lnTo>
                <a:lnTo>
                  <a:pt x="147" y="197"/>
                </a:lnTo>
                <a:lnTo>
                  <a:pt x="151" y="199"/>
                </a:lnTo>
                <a:lnTo>
                  <a:pt x="151" y="199"/>
                </a:lnTo>
                <a:lnTo>
                  <a:pt x="155" y="197"/>
                </a:lnTo>
                <a:lnTo>
                  <a:pt x="158" y="196"/>
                </a:lnTo>
                <a:lnTo>
                  <a:pt x="174" y="179"/>
                </a:lnTo>
                <a:lnTo>
                  <a:pt x="174" y="304"/>
                </a:lnTo>
                <a:lnTo>
                  <a:pt x="27" y="304"/>
                </a:lnTo>
                <a:lnTo>
                  <a:pt x="27" y="304"/>
                </a:lnTo>
                <a:lnTo>
                  <a:pt x="22" y="302"/>
                </a:lnTo>
                <a:lnTo>
                  <a:pt x="20" y="301"/>
                </a:lnTo>
                <a:lnTo>
                  <a:pt x="20" y="301"/>
                </a:lnTo>
                <a:lnTo>
                  <a:pt x="20" y="298"/>
                </a:lnTo>
                <a:lnTo>
                  <a:pt x="22" y="294"/>
                </a:lnTo>
                <a:lnTo>
                  <a:pt x="59" y="231"/>
                </a:lnTo>
                <a:lnTo>
                  <a:pt x="154" y="231"/>
                </a:lnTo>
                <a:lnTo>
                  <a:pt x="154" y="212"/>
                </a:lnTo>
                <a:lnTo>
                  <a:pt x="70" y="212"/>
                </a:lnTo>
                <a:lnTo>
                  <a:pt x="117" y="131"/>
                </a:lnTo>
                <a:lnTo>
                  <a:pt x="251" y="131"/>
                </a:lnTo>
                <a:lnTo>
                  <a:pt x="297" y="212"/>
                </a:lnTo>
                <a:lnTo>
                  <a:pt x="214" y="212"/>
                </a:lnTo>
                <a:lnTo>
                  <a:pt x="214" y="231"/>
                </a:lnTo>
                <a:lnTo>
                  <a:pt x="309" y="231"/>
                </a:lnTo>
                <a:lnTo>
                  <a:pt x="346" y="294"/>
                </a:lnTo>
                <a:lnTo>
                  <a:pt x="346" y="294"/>
                </a:lnTo>
                <a:lnTo>
                  <a:pt x="347" y="298"/>
                </a:lnTo>
                <a:lnTo>
                  <a:pt x="347" y="301"/>
                </a:lnTo>
                <a:lnTo>
                  <a:pt x="347" y="3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Slide Number Placeholder 2">
            <a:extLst>
              <a:ext uri="{FF2B5EF4-FFF2-40B4-BE49-F238E27FC236}">
                <a16:creationId xmlns:a16="http://schemas.microsoft.com/office/drawing/2014/main" id="{ABFD394F-B80D-69A7-DE24-E59701890440}"/>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53</a:t>
            </a:fld>
            <a:r>
              <a:rPr lang="en-GB"/>
              <a:t>  </a:t>
            </a:r>
          </a:p>
        </p:txBody>
      </p:sp>
    </p:spTree>
    <p:extLst>
      <p:ext uri="{BB962C8B-B14F-4D97-AF65-F5344CB8AC3E}">
        <p14:creationId xmlns:p14="http://schemas.microsoft.com/office/powerpoint/2010/main" val="465261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4418C4CF-2984-4546-8888-F68E8FFC9419}"/>
              </a:ext>
            </a:extLst>
          </p:cNvPr>
          <p:cNvSpPr>
            <a:spLocks noGrp="1"/>
          </p:cNvSpPr>
          <p:nvPr>
            <p:ph type="body" sz="quarter" idx="15"/>
          </p:nvPr>
        </p:nvSpPr>
        <p:spPr>
          <a:xfrm>
            <a:off x="4594794" y="1546386"/>
            <a:ext cx="3107057" cy="3457357"/>
          </a:xfrm>
          <a:noFill/>
          <a:effectLst/>
        </p:spPr>
        <p:txBody>
          <a:bodyPr wrap="square" lIns="144000">
            <a:spAutoFit/>
          </a:bodyPr>
          <a:lstStyle/>
          <a:p>
            <a:r>
              <a:rPr lang="en-GB" sz="1600" b="1">
                <a:solidFill>
                  <a:srgbClr val="419999"/>
                </a:solidFill>
              </a:rPr>
              <a:t>Alignment of systems</a:t>
            </a:r>
          </a:p>
          <a:p>
            <a:r>
              <a:rPr kumimoji="0" lang="en-GB" sz="1600" b="0" u="none" strike="noStrike" kern="1200" cap="none" spc="0" normalizeH="0" baseline="0" noProof="0">
                <a:ln>
                  <a:noFill/>
                </a:ln>
                <a:solidFill>
                  <a:schemeClr val="tx1"/>
                </a:solidFill>
                <a:effectLst/>
                <a:uLnTx/>
                <a:uFillTx/>
                <a:latin typeface="Arial"/>
                <a:ea typeface="+mn-ea"/>
                <a:cs typeface="Times New Roman" panose="02020603050405020304" pitchFamily="18" charset="0"/>
              </a:rPr>
              <a:t>When you're on PAYE, DWP just take your reporting from HMRC and calculate your benefit. So, I can't see why the minimum income floor ever existed. When you're self employed, you just manually report your income and expenditure. So, I was unsure as to why the process would ever be anything other than that.</a:t>
            </a:r>
          </a:p>
          <a:p>
            <a:r>
              <a:rPr lang="en-GB" sz="1600" b="1">
                <a:solidFill>
                  <a:srgbClr val="419999"/>
                </a:solidFill>
              </a:rPr>
              <a:t>Male, 17-34, urban, New 2020 claimant</a:t>
            </a:r>
          </a:p>
        </p:txBody>
      </p:sp>
      <p:sp>
        <p:nvSpPr>
          <p:cNvPr id="3" name="Slide Number Placeholder 2">
            <a:extLst>
              <a:ext uri="{FF2B5EF4-FFF2-40B4-BE49-F238E27FC236}">
                <a16:creationId xmlns:a16="http://schemas.microsoft.com/office/drawing/2014/main" id="{B3E5B9C1-DF12-4620-877C-C553F36B980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cxnSp>
        <p:nvCxnSpPr>
          <p:cNvPr id="7" name="Straight Connector 6">
            <a:extLst>
              <a:ext uri="{FF2B5EF4-FFF2-40B4-BE49-F238E27FC236}">
                <a16:creationId xmlns:a16="http://schemas.microsoft.com/office/drawing/2014/main" id="{D236EE4F-FF9A-D550-27C6-FB0CE853C953}"/>
              </a:ext>
            </a:extLst>
          </p:cNvPr>
          <p:cNvCxnSpPr/>
          <p:nvPr/>
        </p:nvCxnSpPr>
        <p:spPr>
          <a:xfrm>
            <a:off x="301451" y="6601767"/>
            <a:ext cx="734534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B4A9536-2780-4101-8CAA-7E637E226B46}"/>
              </a:ext>
            </a:extLst>
          </p:cNvPr>
          <p:cNvGrpSpPr/>
          <p:nvPr/>
        </p:nvGrpSpPr>
        <p:grpSpPr>
          <a:xfrm>
            <a:off x="4756470" y="728433"/>
            <a:ext cx="606847" cy="618566"/>
            <a:chOff x="478459" y="791110"/>
            <a:chExt cx="606847" cy="618566"/>
          </a:xfrm>
        </p:grpSpPr>
        <p:sp>
          <p:nvSpPr>
            <p:cNvPr id="10" name="Freeform 5">
              <a:extLst>
                <a:ext uri="{FF2B5EF4-FFF2-40B4-BE49-F238E27FC236}">
                  <a16:creationId xmlns:a16="http://schemas.microsoft.com/office/drawing/2014/main" id="{FADAAFA5-2F6B-451A-B495-408DEF451060}"/>
                </a:ext>
              </a:extLst>
            </p:cNvPr>
            <p:cNvSpPr>
              <a:spLocks/>
            </p:cNvSpPr>
            <p:nvPr/>
          </p:nvSpPr>
          <p:spPr bwMode="auto">
            <a:xfrm>
              <a:off x="47845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rgbClr val="009F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E75E5213-9B07-4F6E-9353-BE095A57475D}"/>
                </a:ext>
              </a:extLst>
            </p:cNvPr>
            <p:cNvSpPr>
              <a:spLocks/>
            </p:cNvSpPr>
            <p:nvPr/>
          </p:nvSpPr>
          <p:spPr bwMode="auto">
            <a:xfrm>
              <a:off x="816619" y="791110"/>
              <a:ext cx="268687" cy="618566"/>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rgbClr val="00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C27E6CD9-3FCC-4ACB-9438-60E5F2B394A5}"/>
              </a:ext>
            </a:extLst>
          </p:cNvPr>
          <p:cNvGrpSpPr/>
          <p:nvPr/>
        </p:nvGrpSpPr>
        <p:grpSpPr>
          <a:xfrm>
            <a:off x="629550" y="743242"/>
            <a:ext cx="3037583" cy="4402256"/>
            <a:chOff x="7167716" y="791110"/>
            <a:chExt cx="3037583" cy="4402256"/>
          </a:xfrm>
        </p:grpSpPr>
        <p:sp>
          <p:nvSpPr>
            <p:cNvPr id="16" name="Espace réservé du texte 11">
              <a:extLst>
                <a:ext uri="{FF2B5EF4-FFF2-40B4-BE49-F238E27FC236}">
                  <a16:creationId xmlns:a16="http://schemas.microsoft.com/office/drawing/2014/main" id="{9C9539F0-77C3-44DA-8B19-958E35A5E442}"/>
                </a:ext>
              </a:extLst>
            </p:cNvPr>
            <p:cNvSpPr txBox="1">
              <a:spLocks/>
            </p:cNvSpPr>
            <p:nvPr/>
          </p:nvSpPr>
          <p:spPr>
            <a:xfrm>
              <a:off x="7167716" y="1618028"/>
              <a:ext cx="3037583" cy="3575338"/>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rgbClr val="419999"/>
                  </a:solidFill>
                </a:rPr>
                <a:t>Application of MIF</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u="none" strike="noStrike" kern="1200" cap="none" spc="0" normalizeH="0" baseline="0" noProof="0">
                  <a:ln>
                    <a:noFill/>
                  </a:ln>
                  <a:solidFill>
                    <a:schemeClr val="tx1"/>
                  </a:solidFill>
                  <a:effectLst/>
                  <a:uLnTx/>
                  <a:uFillTx/>
                  <a:latin typeface="Arial"/>
                  <a:ea typeface="Calibri" panose="020F0502020204030204" pitchFamily="34" charset="0"/>
                  <a:cs typeface="Times New Roman" panose="02020603050405020304" pitchFamily="18" charset="0"/>
                </a:rPr>
                <a:t>My business makes what £400, £500 a month. With that on top, after tax, I'd be making the minimum wage after tax. And they're just going to take it all.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u="none" strike="noStrike" kern="1200" cap="none" spc="0" normalizeH="0" baseline="0" noProof="0">
                  <a:ln>
                    <a:noFill/>
                  </a:ln>
                  <a:solidFill>
                    <a:schemeClr val="tx1"/>
                  </a:solidFill>
                  <a:effectLst/>
                  <a:uLnTx/>
                  <a:uFillTx/>
                  <a:latin typeface="Arial"/>
                  <a:ea typeface="Calibri" panose="020F0502020204030204" pitchFamily="34" charset="0"/>
                  <a:cs typeface="Times New Roman" panose="02020603050405020304" pitchFamily="18" charset="0"/>
                </a:rPr>
                <a:t>I knew that at some point you were going to get into the minimum income floor, because it causes so much stress. I do wonder if it's time to give up and just get a job.</a:t>
              </a:r>
              <a:endParaRPr lang="en-GB" sz="1600">
                <a:solidFill>
                  <a:schemeClr val="tx1"/>
                </a:solidFill>
              </a:endParaRPr>
            </a:p>
            <a:p>
              <a:r>
                <a:rPr lang="en-GB" sz="1600" b="1">
                  <a:solidFill>
                    <a:srgbClr val="419999"/>
                  </a:solidFill>
                </a:rPr>
                <a:t>Male, 45+, suburban, Existing 2020 claimant </a:t>
              </a:r>
            </a:p>
          </p:txBody>
        </p:sp>
        <p:grpSp>
          <p:nvGrpSpPr>
            <p:cNvPr id="17" name="Group 16">
              <a:extLst>
                <a:ext uri="{FF2B5EF4-FFF2-40B4-BE49-F238E27FC236}">
                  <a16:creationId xmlns:a16="http://schemas.microsoft.com/office/drawing/2014/main" id="{E5DF5827-AFC8-4EBD-A44A-9841A38A6950}"/>
                </a:ext>
              </a:extLst>
            </p:cNvPr>
            <p:cNvGrpSpPr/>
            <p:nvPr/>
          </p:nvGrpSpPr>
          <p:grpSpPr>
            <a:xfrm>
              <a:off x="7313837" y="791110"/>
              <a:ext cx="606848" cy="618566"/>
              <a:chOff x="478459" y="1784350"/>
              <a:chExt cx="766253" cy="781049"/>
            </a:xfrm>
            <a:solidFill>
              <a:srgbClr val="009FA0"/>
            </a:solidFill>
          </p:grpSpPr>
          <p:sp>
            <p:nvSpPr>
              <p:cNvPr id="18" name="Freeform 5">
                <a:extLst>
                  <a:ext uri="{FF2B5EF4-FFF2-40B4-BE49-F238E27FC236}">
                    <a16:creationId xmlns:a16="http://schemas.microsoft.com/office/drawing/2014/main" id="{C72176C7-66AB-48F8-9D43-85F6CDDBCD20}"/>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6">
                <a:extLst>
                  <a:ext uri="{FF2B5EF4-FFF2-40B4-BE49-F238E27FC236}">
                    <a16:creationId xmlns:a16="http://schemas.microsoft.com/office/drawing/2014/main" id="{D86A20E1-F493-49F9-997B-B2B4A0FB8EC0}"/>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1B72BD97-8CA1-48E3-93B6-BDBE757CC784}"/>
              </a:ext>
            </a:extLst>
          </p:cNvPr>
          <p:cNvGrpSpPr/>
          <p:nvPr/>
        </p:nvGrpSpPr>
        <p:grpSpPr>
          <a:xfrm>
            <a:off x="8526583" y="727691"/>
            <a:ext cx="2780730" cy="4038053"/>
            <a:chOff x="4054490" y="791110"/>
            <a:chExt cx="2780730" cy="4038053"/>
          </a:xfrm>
        </p:grpSpPr>
        <p:sp>
          <p:nvSpPr>
            <p:cNvPr id="20" name="Espace réservé du texte 11">
              <a:extLst>
                <a:ext uri="{FF2B5EF4-FFF2-40B4-BE49-F238E27FC236}">
                  <a16:creationId xmlns:a16="http://schemas.microsoft.com/office/drawing/2014/main" id="{BAA3E190-BAAA-4196-B957-36740FC0D1E5}"/>
                </a:ext>
              </a:extLst>
            </p:cNvPr>
            <p:cNvSpPr txBox="1">
              <a:spLocks/>
            </p:cNvSpPr>
            <p:nvPr/>
          </p:nvSpPr>
          <p:spPr>
            <a:xfrm>
              <a:off x="4054490" y="1618028"/>
              <a:ext cx="2780730" cy="3211135"/>
            </a:xfrm>
            <a:prstGeom prst="rect">
              <a:avLst/>
            </a:prstGeom>
            <a:noFill/>
            <a:effectLst/>
          </p:spPr>
          <p:txBody>
            <a:bodyPr vert="horz" wrap="square" lIns="14400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0"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rgbClr val="419999"/>
                  </a:solidFill>
                </a:rPr>
                <a:t>Caution reporting expenses</a:t>
              </a:r>
            </a:p>
            <a:p>
              <a:r>
                <a:rPr kumimoji="0" lang="en-GB" sz="1600" u="none" strike="noStrike" kern="1200" cap="none" spc="0" normalizeH="0" baseline="0" noProof="0">
                  <a:ln>
                    <a:noFill/>
                  </a:ln>
                  <a:solidFill>
                    <a:schemeClr val="tx1"/>
                  </a:solidFill>
                  <a:effectLst/>
                  <a:uLnTx/>
                  <a:uFillTx/>
                  <a:latin typeface="Arial"/>
                  <a:ea typeface="+mn-ea"/>
                  <a:cs typeface="Times New Roman" panose="02020603050405020304" pitchFamily="18" charset="0"/>
                </a:rPr>
                <a:t>It does state on there what you can claim for. But I don't put down every expense, because that would lower the amount I've earned. Then I'd be getting close </a:t>
              </a:r>
              <a:r>
                <a:rPr kumimoji="0" lang="en-GB" sz="1600" b="0" u="none" strike="noStrike" kern="1200" cap="none" spc="0" normalizeH="0" baseline="0" noProof="0">
                  <a:ln>
                    <a:noFill/>
                  </a:ln>
                  <a:solidFill>
                    <a:schemeClr val="tx1"/>
                  </a:solidFill>
                  <a:effectLst/>
                  <a:uLnTx/>
                  <a:uFillTx/>
                  <a:latin typeface="Arial"/>
                  <a:ea typeface="+mn-ea"/>
                  <a:cs typeface="Times New Roman" panose="02020603050405020304" pitchFamily="18" charset="0"/>
                </a:rPr>
                <a:t>to the minimum income floor.</a:t>
              </a:r>
            </a:p>
            <a:p>
              <a:r>
                <a:rPr lang="en-GB" sz="1600" b="1">
                  <a:solidFill>
                    <a:srgbClr val="419999"/>
                  </a:solidFill>
                </a:rPr>
                <a:t>Male, 35-44, rural/semi-rural, Existing 2020 claimant</a:t>
              </a:r>
            </a:p>
          </p:txBody>
        </p:sp>
        <p:grpSp>
          <p:nvGrpSpPr>
            <p:cNvPr id="21" name="Group 20">
              <a:extLst>
                <a:ext uri="{FF2B5EF4-FFF2-40B4-BE49-F238E27FC236}">
                  <a16:creationId xmlns:a16="http://schemas.microsoft.com/office/drawing/2014/main" id="{64E20152-8336-4907-B999-F94ABD5D5EF6}"/>
                </a:ext>
              </a:extLst>
            </p:cNvPr>
            <p:cNvGrpSpPr/>
            <p:nvPr/>
          </p:nvGrpSpPr>
          <p:grpSpPr>
            <a:xfrm>
              <a:off x="4200610" y="791110"/>
              <a:ext cx="606848" cy="618566"/>
              <a:chOff x="478459" y="1784350"/>
              <a:chExt cx="766253" cy="781049"/>
            </a:xfrm>
            <a:solidFill>
              <a:srgbClr val="009FA0"/>
            </a:solidFill>
          </p:grpSpPr>
          <p:sp>
            <p:nvSpPr>
              <p:cNvPr id="22" name="Freeform 5">
                <a:extLst>
                  <a:ext uri="{FF2B5EF4-FFF2-40B4-BE49-F238E27FC236}">
                    <a16:creationId xmlns:a16="http://schemas.microsoft.com/office/drawing/2014/main" id="{88C1BBF7-6FD5-4232-BDF1-19EA9A4A404D}"/>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
                <a:extLst>
                  <a:ext uri="{FF2B5EF4-FFF2-40B4-BE49-F238E27FC236}">
                    <a16:creationId xmlns:a16="http://schemas.microsoft.com/office/drawing/2014/main" id="{71370BD1-29A2-4CB0-A2C7-489FAF4FDB34}"/>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6" name="Slide Number Placeholder 2">
            <a:extLst>
              <a:ext uri="{FF2B5EF4-FFF2-40B4-BE49-F238E27FC236}">
                <a16:creationId xmlns:a16="http://schemas.microsoft.com/office/drawing/2014/main" id="{558B4DBD-B242-3131-A427-8B102B051A13}"/>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54</a:t>
            </a:fld>
            <a:r>
              <a:rPr lang="en-GB"/>
              <a:t>  </a:t>
            </a:r>
          </a:p>
        </p:txBody>
      </p:sp>
    </p:spTree>
    <p:extLst>
      <p:ext uri="{BB962C8B-B14F-4D97-AF65-F5344CB8AC3E}">
        <p14:creationId xmlns:p14="http://schemas.microsoft.com/office/powerpoint/2010/main" val="2691697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718ACD15-D8FC-4B48-89A5-527BA5A4461F}"/>
              </a:ext>
            </a:extLst>
          </p:cNvPr>
          <p:cNvSpPr>
            <a:spLocks noGrp="1"/>
          </p:cNvSpPr>
          <p:nvPr>
            <p:ph type="title"/>
          </p:nvPr>
        </p:nvSpPr>
        <p:spPr>
          <a:xfrm>
            <a:off x="450000" y="397170"/>
            <a:ext cx="10167200" cy="775597"/>
          </a:xfrm>
        </p:spPr>
        <p:txBody>
          <a:bodyPr/>
          <a:lstStyle/>
          <a:p>
            <a:r>
              <a:rPr lang="en-GB"/>
              <a:t>MIF </a:t>
            </a:r>
            <a:r>
              <a:rPr lang="en-GB" sz="3200">
                <a:solidFill>
                  <a:schemeClr val="tx1"/>
                </a:solidFill>
              </a:rPr>
              <a:t>– k</a:t>
            </a:r>
            <a:r>
              <a:rPr lang="en-GB"/>
              <a:t>ey factors impacting how customers feel </a:t>
            </a:r>
          </a:p>
        </p:txBody>
      </p:sp>
      <p:sp>
        <p:nvSpPr>
          <p:cNvPr id="14" name="Rectangle 13">
            <a:extLst>
              <a:ext uri="{FF2B5EF4-FFF2-40B4-BE49-F238E27FC236}">
                <a16:creationId xmlns:a16="http://schemas.microsoft.com/office/drawing/2014/main" id="{6DDB6474-9106-4126-A6E6-200C89E29411}"/>
              </a:ext>
            </a:extLst>
          </p:cNvPr>
          <p:cNvSpPr/>
          <p:nvPr/>
        </p:nvSpPr>
        <p:spPr>
          <a:xfrm>
            <a:off x="3345007" y="1396999"/>
            <a:ext cx="250391" cy="2782111"/>
          </a:xfrm>
          <a:prstGeom prst="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2">
                  <a:lumMod val="40000"/>
                  <a:lumOff val="60000"/>
                </a:schemeClr>
              </a:solidFill>
            </a:endParaRPr>
          </a:p>
        </p:txBody>
      </p:sp>
      <p:sp>
        <p:nvSpPr>
          <p:cNvPr id="15" name="Rectangle 14">
            <a:extLst>
              <a:ext uri="{FF2B5EF4-FFF2-40B4-BE49-F238E27FC236}">
                <a16:creationId xmlns:a16="http://schemas.microsoft.com/office/drawing/2014/main" id="{6A8E9B9D-B922-4CDC-B486-CB9BA08BE3DE}"/>
              </a:ext>
            </a:extLst>
          </p:cNvPr>
          <p:cNvSpPr/>
          <p:nvPr/>
        </p:nvSpPr>
        <p:spPr>
          <a:xfrm>
            <a:off x="7150426" y="1396999"/>
            <a:ext cx="250391" cy="2782111"/>
          </a:xfrm>
          <a:prstGeom prst="rect">
            <a:avLst/>
          </a:prstGeom>
          <a:solidFill>
            <a:schemeClr val="bg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6" name="Text Placeholder 7">
            <a:extLst>
              <a:ext uri="{FF2B5EF4-FFF2-40B4-BE49-F238E27FC236}">
                <a16:creationId xmlns:a16="http://schemas.microsoft.com/office/drawing/2014/main" id="{6683D2EA-7184-4051-82E7-BFA942127828}"/>
              </a:ext>
            </a:extLst>
          </p:cNvPr>
          <p:cNvSpPr txBox="1">
            <a:spLocks/>
          </p:cNvSpPr>
          <p:nvPr/>
        </p:nvSpPr>
        <p:spPr>
          <a:xfrm>
            <a:off x="7290588" y="1455055"/>
            <a:ext cx="3380587" cy="3102901"/>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a:ea typeface="+mn-ea"/>
                <a:cs typeface="+mn-cs"/>
              </a:rPr>
              <a:t>Financial situation</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ea typeface="+mn-ea"/>
                <a:cs typeface="+mn-cs"/>
              </a:rPr>
              <a:t>The application of the MIF, especially post covid, left many claimants feeling negative about their self-employment activity</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lang="en-GB" sz="1600" b="0" dirty="0">
                <a:solidFill>
                  <a:prstClr val="black"/>
                </a:solidFill>
              </a:rPr>
              <a:t>Claimants reported feelings of ‘fear’ and ‘dread’ around the MIF as they tried to rebuild their work post covid</a:t>
            </a:r>
            <a:endParaRPr kumimoji="0" lang="en-GB" sz="1600" b="0" i="0" u="none" strike="noStrike" kern="1200" cap="none" spc="0" normalizeH="0" baseline="0" noProof="0" dirty="0">
              <a:ln>
                <a:noFill/>
              </a:ln>
              <a:solidFill>
                <a:prstClr val="black"/>
              </a:solidFill>
              <a:effectLst/>
              <a:uLnTx/>
              <a:uFillTx/>
              <a:ea typeface="+mn-ea"/>
              <a:cs typeface="+mn-cs"/>
            </a:endParaRPr>
          </a:p>
          <a:p>
            <a:pPr marL="285750" indent="-285750">
              <a:buFont typeface="Arial" panose="020B0604020202020204" pitchFamily="34" charset="0"/>
              <a:buChar char="•"/>
            </a:pPr>
            <a:endParaRPr lang="en-GB" sz="1800" b="0" dirty="0">
              <a:solidFill>
                <a:schemeClr val="tx1"/>
              </a:solidFill>
            </a:endParaRPr>
          </a:p>
        </p:txBody>
      </p:sp>
      <p:sp>
        <p:nvSpPr>
          <p:cNvPr id="17" name="Text Placeholder 7">
            <a:extLst>
              <a:ext uri="{FF2B5EF4-FFF2-40B4-BE49-F238E27FC236}">
                <a16:creationId xmlns:a16="http://schemas.microsoft.com/office/drawing/2014/main" id="{C46628C8-2A10-4914-99EF-41CA34E3B0F5}"/>
              </a:ext>
            </a:extLst>
          </p:cNvPr>
          <p:cNvSpPr txBox="1">
            <a:spLocks/>
          </p:cNvSpPr>
          <p:nvPr/>
        </p:nvSpPr>
        <p:spPr>
          <a:xfrm>
            <a:off x="3479891" y="1455055"/>
            <a:ext cx="3391597" cy="26894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2000" b="1">
                <a:solidFill>
                  <a:schemeClr val="tx1"/>
                </a:solidFill>
                <a:latin typeface="Arial"/>
              </a:rPr>
              <a:t>Knowledge/awareness</a:t>
            </a:r>
            <a:endParaRPr kumimoji="0" lang="en-GB" sz="2000" b="1" i="0" u="none" strike="noStrike" kern="1200" cap="none" spc="0" normalizeH="0" baseline="0" noProof="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Those who felt more informed about the MIF and how it is calculated felt less pressure about it being applied to their claim</a:t>
            </a: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Those less informed felt more confused and regarded the MIF as a ‘target’ to hit without understanding the consequences</a:t>
            </a:r>
            <a:endParaRPr kumimoji="0" lang="en-GB" sz="1600" b="1" i="0" u="none" strike="noStrike" kern="1200" cap="none" spc="0" normalizeH="0" baseline="0" noProof="0">
              <a:ln>
                <a:noFill/>
              </a:ln>
              <a:solidFill>
                <a:prstClr val="black"/>
              </a:solidFill>
              <a:effectLst/>
              <a:uLnTx/>
              <a:uFillTx/>
              <a:ea typeface="+mn-ea"/>
              <a:cs typeface="+mn-cs"/>
            </a:endParaRPr>
          </a:p>
        </p:txBody>
      </p:sp>
      <p:pic>
        <p:nvPicPr>
          <p:cNvPr id="18" name="Picture 2" descr="person sitting in a chair in front of a man">
            <a:extLst>
              <a:ext uri="{FF2B5EF4-FFF2-40B4-BE49-F238E27FC236}">
                <a16:creationId xmlns:a16="http://schemas.microsoft.com/office/drawing/2014/main" id="{1148AB87-1DE8-45D3-8D48-5F818A821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5" r="12500"/>
          <a:stretch/>
        </p:blipFill>
        <p:spPr bwMode="auto">
          <a:xfrm>
            <a:off x="450000" y="1358899"/>
            <a:ext cx="2637290" cy="498197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07FFC58A-B81D-4B36-8B58-246EB7ACD42E}"/>
              </a:ext>
            </a:extLst>
          </p:cNvPr>
          <p:cNvGrpSpPr/>
          <p:nvPr/>
        </p:nvGrpSpPr>
        <p:grpSpPr>
          <a:xfrm>
            <a:off x="3710827" y="4557956"/>
            <a:ext cx="6715873" cy="1713290"/>
            <a:chOff x="5853601" y="1464867"/>
            <a:chExt cx="6715873" cy="1713290"/>
          </a:xfrm>
        </p:grpSpPr>
        <p:sp>
          <p:nvSpPr>
            <p:cNvPr id="20" name="TextBox 19">
              <a:extLst>
                <a:ext uri="{FF2B5EF4-FFF2-40B4-BE49-F238E27FC236}">
                  <a16:creationId xmlns:a16="http://schemas.microsoft.com/office/drawing/2014/main" id="{3BA11E0F-16BD-4746-AAF1-173EA3558317}"/>
                </a:ext>
              </a:extLst>
            </p:cNvPr>
            <p:cNvSpPr txBox="1"/>
            <p:nvPr/>
          </p:nvSpPr>
          <p:spPr>
            <a:xfrm>
              <a:off x="6464518" y="1464867"/>
              <a:ext cx="6104956" cy="1713290"/>
            </a:xfrm>
            <a:prstGeom prst="rect">
              <a:avLst/>
            </a:prstGeom>
            <a:noFill/>
          </p:spPr>
          <p:txBody>
            <a:bodyPr wrap="square" lIns="0" tIns="0" rIns="0" bIns="0" rtlCol="0">
              <a:spAutoFit/>
            </a:bodyPr>
            <a:lstStyle/>
            <a:p>
              <a:pPr>
                <a:spcBef>
                  <a:spcPts val="400"/>
                </a:spcBef>
                <a:spcAft>
                  <a:spcPts val="400"/>
                </a:spcAft>
              </a:pPr>
              <a:r>
                <a:rPr kumimoji="0" lang="en-GB" sz="1400" b="1" u="none" strike="noStrike" kern="1200" cap="none" spc="0" normalizeH="0" baseline="0" noProof="0">
                  <a:ln>
                    <a:noFill/>
                  </a:ln>
                  <a:solidFill>
                    <a:schemeClr val="accent1"/>
                  </a:solidFill>
                  <a:effectLst/>
                  <a:uLnTx/>
                  <a:uFillTx/>
                  <a:latin typeface="Arial"/>
                  <a:ea typeface="+mn-ea"/>
                  <a:cs typeface="Times New Roman"/>
                </a:rPr>
                <a:t>MIF viewed as a barrier to claiming UC</a:t>
              </a:r>
            </a:p>
            <a:p>
              <a:pPr>
                <a:spcBef>
                  <a:spcPts val="400"/>
                </a:spcBef>
                <a:spcAft>
                  <a:spcPts val="400"/>
                </a:spcAft>
              </a:pPr>
              <a:r>
                <a:rPr kumimoji="0" lang="en-GB" sz="1400" u="none" strike="noStrike" kern="1200" cap="none" spc="0" normalizeH="0" baseline="0" noProof="0">
                  <a:ln>
                    <a:noFill/>
                  </a:ln>
                  <a:effectLst/>
                  <a:uLnTx/>
                  <a:uFillTx/>
                  <a:latin typeface="Arial"/>
                  <a:ea typeface="+mn-ea"/>
                  <a:cs typeface="Times New Roman" panose="02020603050405020304" pitchFamily="18" charset="0"/>
                </a:rPr>
                <a:t>I did go to make a claim earlier. This was before Covid, before they took away the MIF… They lifted a lot of those barriers, that helped me to claim – it being all over the phone was just so much easier, personally I found that a lot nicer. The whole minimum income thing had gone, which made it relevant for self employed people, I'm not sure how. It seemed really prohibitive.</a:t>
              </a:r>
            </a:p>
            <a:p>
              <a:pPr>
                <a:spcBef>
                  <a:spcPts val="400"/>
                </a:spcBef>
                <a:spcAft>
                  <a:spcPts val="400"/>
                </a:spcAft>
              </a:pPr>
              <a:r>
                <a:rPr lang="en-GB" sz="1400" b="1">
                  <a:solidFill>
                    <a:schemeClr val="accent1"/>
                  </a:solidFill>
                </a:rPr>
                <a:t>Male, 17-35, urban, Recontact 2020 claimant</a:t>
              </a:r>
              <a:endParaRPr kumimoji="0" lang="en-GB" sz="1400" b="1" i="0" u="none" strike="noStrike" kern="1200" cap="none" spc="0" normalizeH="0" baseline="0" noProof="0">
                <a:ln>
                  <a:noFill/>
                </a:ln>
                <a:solidFill>
                  <a:schemeClr val="accent1"/>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4B1FD23B-6A4A-439F-9444-ACEC8A93CA4B}"/>
                </a:ext>
              </a:extLst>
            </p:cNvPr>
            <p:cNvGrpSpPr/>
            <p:nvPr/>
          </p:nvGrpSpPr>
          <p:grpSpPr>
            <a:xfrm>
              <a:off x="5853601" y="1470675"/>
              <a:ext cx="493082" cy="482330"/>
              <a:chOff x="478459" y="1784348"/>
              <a:chExt cx="766253" cy="781051"/>
            </a:xfrm>
            <a:solidFill>
              <a:schemeClr val="accent1"/>
            </a:solidFill>
          </p:grpSpPr>
          <p:sp>
            <p:nvSpPr>
              <p:cNvPr id="22" name="Freeform 5">
                <a:extLst>
                  <a:ext uri="{FF2B5EF4-FFF2-40B4-BE49-F238E27FC236}">
                    <a16:creationId xmlns:a16="http://schemas.microsoft.com/office/drawing/2014/main" id="{E563061E-86B7-45E8-966C-09F69DEDB37B}"/>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
                <a:extLst>
                  <a:ext uri="{FF2B5EF4-FFF2-40B4-BE49-F238E27FC236}">
                    <a16:creationId xmlns:a16="http://schemas.microsoft.com/office/drawing/2014/main" id="{DF1EBF4C-F96E-443F-8F7D-E210F57DEDC5}"/>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Slide Number Placeholder 2">
            <a:extLst>
              <a:ext uri="{FF2B5EF4-FFF2-40B4-BE49-F238E27FC236}">
                <a16:creationId xmlns:a16="http://schemas.microsoft.com/office/drawing/2014/main" id="{53DF8294-C4D8-755E-AF1E-7170DB61A53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55</a:t>
            </a:fld>
            <a:r>
              <a:rPr lang="en-GB"/>
              <a:t>  </a:t>
            </a:r>
          </a:p>
        </p:txBody>
      </p:sp>
    </p:spTree>
    <p:extLst>
      <p:ext uri="{BB962C8B-B14F-4D97-AF65-F5344CB8AC3E}">
        <p14:creationId xmlns:p14="http://schemas.microsoft.com/office/powerpoint/2010/main" val="2419600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872681"/>
          </a:xfrm>
        </p:spPr>
        <p:txBody>
          <a:bodyPr/>
          <a:lstStyle/>
          <a:p>
            <a:r>
              <a:rPr lang="en-GB"/>
              <a:t>Case study: Minimum Income Floor</a:t>
            </a:r>
          </a:p>
        </p:txBody>
      </p:sp>
      <p:sp>
        <p:nvSpPr>
          <p:cNvPr id="24" name="Text Placeholder 7">
            <a:extLst>
              <a:ext uri="{FF2B5EF4-FFF2-40B4-BE49-F238E27FC236}">
                <a16:creationId xmlns:a16="http://schemas.microsoft.com/office/drawing/2014/main" id="{5A9F9AED-FD22-41FE-B645-2468EBD20EDA}"/>
              </a:ext>
            </a:extLst>
          </p:cNvPr>
          <p:cNvSpPr>
            <a:spLocks noGrp="1"/>
          </p:cNvSpPr>
          <p:nvPr>
            <p:ph type="body" sz="quarter" idx="15"/>
          </p:nvPr>
        </p:nvSpPr>
        <p:spPr>
          <a:xfrm>
            <a:off x="450000" y="832204"/>
            <a:ext cx="7728560" cy="440294"/>
          </a:xfrm>
        </p:spPr>
        <p:txBody>
          <a:bodyPr/>
          <a:lstStyle/>
          <a:p>
            <a:r>
              <a:rPr lang="en-GB" sz="1400"/>
              <a:t>For some claimants, having the MIF applied to their claim causes feelings of pressure. This feeling has been heightened since the pandemic as many try to rebuild their business.</a:t>
            </a:r>
          </a:p>
        </p:txBody>
      </p:sp>
      <p:sp>
        <p:nvSpPr>
          <p:cNvPr id="7" name="TextBox 6">
            <a:extLst>
              <a:ext uri="{FF2B5EF4-FFF2-40B4-BE49-F238E27FC236}">
                <a16:creationId xmlns:a16="http://schemas.microsoft.com/office/drawing/2014/main" id="{AB5761A0-0102-42D1-A35F-650FCEF28631}"/>
              </a:ext>
            </a:extLst>
          </p:cNvPr>
          <p:cNvSpPr txBox="1"/>
          <p:nvPr/>
        </p:nvSpPr>
        <p:spPr>
          <a:xfrm>
            <a:off x="390418" y="4046565"/>
            <a:ext cx="3228147" cy="2554646"/>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Arial"/>
                <a:ea typeface="+mn-ea"/>
                <a:cs typeface="+mn-cs"/>
              </a:rPr>
              <a:t>Terri is </a:t>
            </a:r>
            <a:r>
              <a:rPr lang="en-GB" sz="1350">
                <a:solidFill>
                  <a:prstClr val="black"/>
                </a:solidFill>
                <a:latin typeface="Arial"/>
              </a:rPr>
              <a:t>in her mid 40’s </a:t>
            </a:r>
            <a:r>
              <a:rPr kumimoji="0" lang="en-GB" sz="1350" b="0" i="0" u="none" strike="noStrike" kern="1200" cap="none" spc="0" normalizeH="0" baseline="0" noProof="0">
                <a:ln>
                  <a:noFill/>
                </a:ln>
                <a:solidFill>
                  <a:prstClr val="black"/>
                </a:solidFill>
                <a:effectLst/>
                <a:uLnTx/>
                <a:uFillTx/>
                <a:latin typeface="Arial"/>
                <a:ea typeface="+mn-ea"/>
                <a:cs typeface="+mn-cs"/>
              </a:rPr>
              <a:t>and lives with her husband. She has worked as a self-employed beautician for over 5 years and started claiming Universal Credit in 2020 as a result of lockdown and her business closing down.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Arial"/>
                <a:ea typeface="+mn-ea"/>
                <a:cs typeface="+mn-cs"/>
              </a:rPr>
              <a:t>Currently, Terri's SE activity is in a stage of rebuilding but in the future she hopes that business will increase to pre pandemic levels and that she will no longer be on Universal Credit.</a:t>
            </a:r>
          </a:p>
        </p:txBody>
      </p:sp>
      <p:sp>
        <p:nvSpPr>
          <p:cNvPr id="8" name="TextBox 7">
            <a:extLst>
              <a:ext uri="{FF2B5EF4-FFF2-40B4-BE49-F238E27FC236}">
                <a16:creationId xmlns:a16="http://schemas.microsoft.com/office/drawing/2014/main" id="{DD2A2481-428B-49EB-8296-BA8FB5B5CB36}"/>
              </a:ext>
            </a:extLst>
          </p:cNvPr>
          <p:cNvSpPr txBox="1"/>
          <p:nvPr/>
        </p:nvSpPr>
        <p:spPr>
          <a:xfrm>
            <a:off x="3784350" y="1591935"/>
            <a:ext cx="8246688" cy="3726762"/>
          </a:xfrm>
          <a:prstGeom prst="rect">
            <a:avLst/>
          </a:prstGeom>
          <a:solidFill>
            <a:schemeClr val="bg1">
              <a:lumMod val="95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dirty="0">
                <a:solidFill>
                  <a:prstClr val="black"/>
                </a:solidFill>
                <a:latin typeface="Arial"/>
              </a:rPr>
              <a:t>When Terri’s business was impacted by the pandemic, s</a:t>
            </a:r>
            <a:r>
              <a:rPr kumimoji="0" lang="en-GB" sz="1600" b="0" i="0" u="none" strike="noStrike" kern="1200" cap="none" spc="0" normalizeH="0" baseline="0" noProof="0" dirty="0">
                <a:ln>
                  <a:noFill/>
                </a:ln>
                <a:solidFill>
                  <a:prstClr val="black"/>
                </a:solidFill>
                <a:effectLst/>
                <a:uLnTx/>
                <a:uFillTx/>
                <a:latin typeface="Arial"/>
                <a:ea typeface="+mn-ea"/>
                <a:cs typeface="+mn-cs"/>
              </a:rPr>
              <a:t>he had looked at what support was available on the internet and found UC to be the most appropriate support.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Terri didn’t recognise the ‘gateway interview’ process, though this may be due to the suspension of the process during the pandemic. However, she did report having ‘an assessment of whether she had SE status’ in December 2021.</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Terri was aware of the MIF and had a vague understanding of how it worked. She reports that the MIF has made her situation more difficult and that the ‘judgement’ that came through the MIF process has left her feeling inclined to get a job for stability. She now has a job lined up at M&amp;S.</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Terri reports the MIF as having a negative impact on her motivation for SE work - in a tough month when she knows she is not going to make the threshold, it discourages her from working. She believes that it doesn't recognise how people are trying to rebuild their business in the wake of the pandemic.</a:t>
            </a:r>
          </a:p>
        </p:txBody>
      </p:sp>
      <p:sp>
        <p:nvSpPr>
          <p:cNvPr id="2" name="TextBox 1">
            <a:extLst>
              <a:ext uri="{FF2B5EF4-FFF2-40B4-BE49-F238E27FC236}">
                <a16:creationId xmlns:a16="http://schemas.microsoft.com/office/drawing/2014/main" id="{003B2741-8321-48D2-A5D0-5937A87B2D28}"/>
              </a:ext>
            </a:extLst>
          </p:cNvPr>
          <p:cNvSpPr txBox="1"/>
          <p:nvPr/>
        </p:nvSpPr>
        <p:spPr>
          <a:xfrm>
            <a:off x="4447713" y="5375638"/>
            <a:ext cx="6736158" cy="11285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Since that's come in things have become more difficult... It's daft that they're imposing this when you're trying to rebuild your business. Of course you're not going to be earning a lot of money if you're trying to build it back up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Arial"/>
                <a:ea typeface="+mn-ea"/>
                <a:cs typeface="+mn-cs"/>
              </a:rPr>
              <a:t>Female, 45+, suburban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Arial"/>
                <a:ea typeface="+mn-ea"/>
                <a:cs typeface="+mn-cs"/>
              </a:rPr>
              <a:t>New 2020 claimant</a:t>
            </a: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40D9EED-7DA8-4887-A8BB-1788843802E1}"/>
              </a:ext>
            </a:extLst>
          </p:cNvPr>
          <p:cNvGrpSpPr/>
          <p:nvPr/>
        </p:nvGrpSpPr>
        <p:grpSpPr>
          <a:xfrm>
            <a:off x="3811321" y="5266065"/>
            <a:ext cx="493082" cy="482330"/>
            <a:chOff x="478459" y="1784348"/>
            <a:chExt cx="766253" cy="781051"/>
          </a:xfrm>
          <a:solidFill>
            <a:schemeClr val="tx2"/>
          </a:solidFill>
        </p:grpSpPr>
        <p:sp>
          <p:nvSpPr>
            <p:cNvPr id="10" name="Freeform 5">
              <a:extLst>
                <a:ext uri="{FF2B5EF4-FFF2-40B4-BE49-F238E27FC236}">
                  <a16:creationId xmlns:a16="http://schemas.microsoft.com/office/drawing/2014/main" id="{B3724EAD-5BC5-44CD-9E0E-42F7BB71AD6E}"/>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6">
              <a:extLst>
                <a:ext uri="{FF2B5EF4-FFF2-40B4-BE49-F238E27FC236}">
                  <a16:creationId xmlns:a16="http://schemas.microsoft.com/office/drawing/2014/main" id="{2D0847B3-AFD9-4932-9BAF-91EC6B5A3D04}"/>
                </a:ext>
              </a:extLst>
            </p:cNvPr>
            <p:cNvSpPr>
              <a:spLocks/>
            </p:cNvSpPr>
            <p:nvPr/>
          </p:nvSpPr>
          <p:spPr bwMode="auto">
            <a:xfrm>
              <a:off x="905447" y="1784348"/>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88D4D137-4CD6-4A0F-9580-AE8D9FB13537}"/>
              </a:ext>
            </a:extLst>
          </p:cNvPr>
          <p:cNvSpPr txBox="1"/>
          <p:nvPr/>
        </p:nvSpPr>
        <p:spPr>
          <a:xfrm>
            <a:off x="450000" y="3830155"/>
            <a:ext cx="456014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n-ea"/>
                <a:cs typeface="+mn-cs"/>
              </a:rPr>
              <a:t>Profile</a:t>
            </a:r>
          </a:p>
        </p:txBody>
      </p:sp>
      <p:sp>
        <p:nvSpPr>
          <p:cNvPr id="14" name="Text Placeholder 7">
            <a:extLst>
              <a:ext uri="{FF2B5EF4-FFF2-40B4-BE49-F238E27FC236}">
                <a16:creationId xmlns:a16="http://schemas.microsoft.com/office/drawing/2014/main" id="{BB5012C4-12BD-4DE4-939B-18F862F8F301}"/>
              </a:ext>
            </a:extLst>
          </p:cNvPr>
          <p:cNvSpPr txBox="1">
            <a:spLocks/>
          </p:cNvSpPr>
          <p:nvPr/>
        </p:nvSpPr>
        <p:spPr>
          <a:xfrm>
            <a:off x="450000" y="1336556"/>
            <a:ext cx="11087004" cy="21544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srgbClr val="419999"/>
                </a:solidFill>
                <a:effectLst/>
                <a:uLnTx/>
                <a:uFillTx/>
                <a:latin typeface="Arial"/>
                <a:ea typeface="+mn-ea"/>
                <a:cs typeface="+mn-cs"/>
              </a:rPr>
              <a:t>Terri, 45-54, personal services sector, in self-employment for over 5 years</a:t>
            </a:r>
          </a:p>
        </p:txBody>
      </p:sp>
      <p:pic>
        <p:nvPicPr>
          <p:cNvPr id="6146" name="Picture 2" descr="Portrait of serious latin woman in studio Portrait of serious latin woman in studio woman neutral face 45 stock pictures, royalty-free photos &amp; images">
            <a:extLst>
              <a:ext uri="{FF2B5EF4-FFF2-40B4-BE49-F238E27FC236}">
                <a16:creationId xmlns:a16="http://schemas.microsoft.com/office/drawing/2014/main" id="{9ECF9590-ED43-43D2-941F-12F2B2B18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 y="1608907"/>
            <a:ext cx="3246511" cy="21643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97BAA044-AEC3-5187-472C-E6CEBDE2018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56</a:t>
            </a:fld>
            <a:r>
              <a:rPr lang="en-GB"/>
              <a:t>  </a:t>
            </a:r>
          </a:p>
        </p:txBody>
      </p:sp>
      <p:sp>
        <p:nvSpPr>
          <p:cNvPr id="13" name="Text Placeholder 7">
            <a:extLst>
              <a:ext uri="{FF2B5EF4-FFF2-40B4-BE49-F238E27FC236}">
                <a16:creationId xmlns:a16="http://schemas.microsoft.com/office/drawing/2014/main" id="{7A6FE3D6-92D3-68B7-97BC-0915FD28DF51}"/>
              </a:ext>
            </a:extLst>
          </p:cNvPr>
          <p:cNvSpPr txBox="1">
            <a:spLocks/>
          </p:cNvSpPr>
          <p:nvPr/>
        </p:nvSpPr>
        <p:spPr>
          <a:xfrm>
            <a:off x="10212152" y="44368"/>
            <a:ext cx="1919166" cy="1508105"/>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This case study reflects a non-fictional participant. Their name and other personal details have been changed for anonymity purposes.</a:t>
            </a:r>
          </a:p>
        </p:txBody>
      </p:sp>
    </p:spTree>
    <p:extLst>
      <p:ext uri="{BB962C8B-B14F-4D97-AF65-F5344CB8AC3E}">
        <p14:creationId xmlns:p14="http://schemas.microsoft.com/office/powerpoint/2010/main" val="2846504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5. Profits and future expectations</a:t>
            </a:r>
          </a:p>
        </p:txBody>
      </p:sp>
    </p:spTree>
    <p:extLst>
      <p:ext uri="{BB962C8B-B14F-4D97-AF65-F5344CB8AC3E}">
        <p14:creationId xmlns:p14="http://schemas.microsoft.com/office/powerpoint/2010/main" val="3246773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165-3E30-47B6-B803-C5F0DAD75A01}"/>
              </a:ext>
            </a:extLst>
          </p:cNvPr>
          <p:cNvSpPr>
            <a:spLocks noGrp="1"/>
          </p:cNvSpPr>
          <p:nvPr>
            <p:ph type="title"/>
          </p:nvPr>
        </p:nvSpPr>
        <p:spPr>
          <a:xfrm>
            <a:off x="184404" y="225523"/>
            <a:ext cx="11730668" cy="775597"/>
          </a:xfrm>
        </p:spPr>
        <p:txBody>
          <a:bodyPr/>
          <a:lstStyle/>
          <a:p>
            <a:r>
              <a:rPr lang="en-GB" sz="2800"/>
              <a:t>Profits for </a:t>
            </a:r>
            <a:r>
              <a:rPr lang="en-GB" sz="2800">
                <a:solidFill>
                  <a:schemeClr val="accent6">
                    <a:lumMod val="75000"/>
                  </a:schemeClr>
                </a:solidFill>
              </a:rPr>
              <a:t>existing 2020 </a:t>
            </a:r>
            <a:r>
              <a:rPr lang="en-GB" sz="2800"/>
              <a:t>claimants have improved in Wave 2, with those making a loss/no profits decreasing by 10 percentage points. However, they’re still lower than pre-pandemic levels.</a:t>
            </a:r>
          </a:p>
        </p:txBody>
      </p:sp>
      <p:sp>
        <p:nvSpPr>
          <p:cNvPr id="3" name="Slide Number Placeholder 2">
            <a:extLst>
              <a:ext uri="{FF2B5EF4-FFF2-40B4-BE49-F238E27FC236}">
                <a16:creationId xmlns:a16="http://schemas.microsoft.com/office/drawing/2014/main" id="{9FF822AE-B53B-4DA8-9992-72C79C0D56BC}"/>
              </a:ext>
            </a:extLst>
          </p:cNvPr>
          <p:cNvSpPr>
            <a:spLocks noGrp="1"/>
          </p:cNvSpPr>
          <p:nvPr>
            <p:ph type="sldNum" sz="quarter" idx="4"/>
          </p:nvPr>
        </p:nvSpPr>
        <p:spPr/>
        <p:txBody>
          <a:bodyPr/>
          <a:lstStyle/>
          <a:p>
            <a:fld id="{D61AABEC-672F-4B68-B914-690DA978312C}" type="slidenum">
              <a:rPr lang="en-GB" smtClean="0"/>
              <a:pPr/>
              <a:t>58</a:t>
            </a:fld>
            <a:r>
              <a:rPr lang="en-GB"/>
              <a:t>  </a:t>
            </a:r>
          </a:p>
        </p:txBody>
      </p:sp>
      <p:graphicFrame>
        <p:nvGraphicFramePr>
          <p:cNvPr id="5" name="Chart 4">
            <a:extLst>
              <a:ext uri="{FF2B5EF4-FFF2-40B4-BE49-F238E27FC236}">
                <a16:creationId xmlns:a16="http://schemas.microsoft.com/office/drawing/2014/main" id="{83B10529-6723-4891-9FE4-CD16E167191E}"/>
              </a:ext>
            </a:extLst>
          </p:cNvPr>
          <p:cNvGraphicFramePr/>
          <p:nvPr>
            <p:extLst>
              <p:ext uri="{D42A27DB-BD31-4B8C-83A1-F6EECF244321}">
                <p14:modId xmlns:p14="http://schemas.microsoft.com/office/powerpoint/2010/main" val="2095945835"/>
              </p:ext>
            </p:extLst>
          </p:nvPr>
        </p:nvGraphicFramePr>
        <p:xfrm>
          <a:off x="-1035561" y="1887634"/>
          <a:ext cx="8305717" cy="39526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06DB67C-DD0F-4DC5-AAE6-085D200E148B}"/>
              </a:ext>
            </a:extLst>
          </p:cNvPr>
          <p:cNvSpPr txBox="1"/>
          <p:nvPr/>
        </p:nvSpPr>
        <p:spPr>
          <a:xfrm>
            <a:off x="437229" y="6049535"/>
            <a:ext cx="10266925" cy="369332"/>
          </a:xfrm>
          <a:prstGeom prst="rect">
            <a:avLst/>
          </a:prstGeom>
          <a:noFill/>
        </p:spPr>
        <p:txBody>
          <a:bodyPr wrap="square" lIns="0" tIns="0" rIns="0" bIns="0" rtlCol="0" anchor="t">
            <a:spAutoFit/>
          </a:bodyPr>
          <a:lstStyle/>
          <a:p>
            <a:r>
              <a:rPr lang="en-GB" sz="1200" dirty="0">
                <a:latin typeface="Arial"/>
                <a:cs typeface="Arial"/>
              </a:rPr>
              <a:t>Base: All existing claimants before 16 March 2020, excluding those not started self-employment (W1: 1,404; W2:1,407) Before lockdown (W1: 1,381). </a:t>
            </a:r>
            <a:endParaRPr lang="en-GB" sz="1200" dirty="0">
              <a:latin typeface="Arial" panose="020B0604020202020204" pitchFamily="34" charset="0"/>
              <a:cs typeface="Arial" panose="020B0604020202020204" pitchFamily="34" charset="0"/>
            </a:endParaRPr>
          </a:p>
          <a:p>
            <a:r>
              <a:rPr lang="en-GB" sz="1200" dirty="0">
                <a:latin typeface="Arial"/>
                <a:cs typeface="Arial"/>
              </a:rPr>
              <a:t>‘Prefer not to say’ and ‘not self-employed before March / in August’ codes not shown.</a:t>
            </a:r>
          </a:p>
        </p:txBody>
      </p:sp>
      <p:graphicFrame>
        <p:nvGraphicFramePr>
          <p:cNvPr id="11" name="Chart 10">
            <a:extLst>
              <a:ext uri="{FF2B5EF4-FFF2-40B4-BE49-F238E27FC236}">
                <a16:creationId xmlns:a16="http://schemas.microsoft.com/office/drawing/2014/main" id="{EA4970D4-E34B-4BCE-92B1-F7CE5E8DCCCB}"/>
              </a:ext>
            </a:extLst>
          </p:cNvPr>
          <p:cNvGraphicFramePr/>
          <p:nvPr>
            <p:extLst>
              <p:ext uri="{D42A27DB-BD31-4B8C-83A1-F6EECF244321}">
                <p14:modId xmlns:p14="http://schemas.microsoft.com/office/powerpoint/2010/main" val="3148269823"/>
              </p:ext>
            </p:extLst>
          </p:nvPr>
        </p:nvGraphicFramePr>
        <p:xfrm>
          <a:off x="5252768" y="1854243"/>
          <a:ext cx="5261979" cy="395263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1C3BF25-5037-4C69-B62A-9C65CAF22BC0}"/>
              </a:ext>
            </a:extLst>
          </p:cNvPr>
          <p:cNvSpPr txBox="1"/>
          <p:nvPr/>
        </p:nvSpPr>
        <p:spPr>
          <a:xfrm>
            <a:off x="275892" y="1566472"/>
            <a:ext cx="4495717"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chemeClr val="accent6">
                    <a:lumMod val="75000"/>
                  </a:schemeClr>
                </a:solidFill>
              </a:rPr>
              <a:t>Pre-tax profit in August 2020</a:t>
            </a:r>
          </a:p>
        </p:txBody>
      </p:sp>
      <p:sp>
        <p:nvSpPr>
          <p:cNvPr id="13" name="TextBox 12">
            <a:extLst>
              <a:ext uri="{FF2B5EF4-FFF2-40B4-BE49-F238E27FC236}">
                <a16:creationId xmlns:a16="http://schemas.microsoft.com/office/drawing/2014/main" id="{B3A9F78E-A60E-45DD-B0DF-308A4C6B948C}"/>
              </a:ext>
            </a:extLst>
          </p:cNvPr>
          <p:cNvSpPr txBox="1"/>
          <p:nvPr/>
        </p:nvSpPr>
        <p:spPr>
          <a:xfrm>
            <a:off x="4082442" y="1504185"/>
            <a:ext cx="4040523"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chemeClr val="accent6">
                    <a:lumMod val="50000"/>
                  </a:schemeClr>
                </a:solidFill>
              </a:rPr>
              <a:t>Pre-tax profit in August 2021</a:t>
            </a:r>
            <a:endParaRPr lang="en-GB" sz="1400" dirty="0">
              <a:solidFill>
                <a:schemeClr val="accent6">
                  <a:lumMod val="50000"/>
                </a:schemeClr>
              </a:solidFill>
            </a:endParaRPr>
          </a:p>
        </p:txBody>
      </p:sp>
      <p:grpSp>
        <p:nvGrpSpPr>
          <p:cNvPr id="14" name="Group 13">
            <a:extLst>
              <a:ext uri="{FF2B5EF4-FFF2-40B4-BE49-F238E27FC236}">
                <a16:creationId xmlns:a16="http://schemas.microsoft.com/office/drawing/2014/main" id="{234277F2-AF3D-4D5C-AC74-504891266869}"/>
              </a:ext>
            </a:extLst>
          </p:cNvPr>
          <p:cNvGrpSpPr/>
          <p:nvPr/>
        </p:nvGrpSpPr>
        <p:grpSpPr>
          <a:xfrm>
            <a:off x="6587786" y="1877964"/>
            <a:ext cx="2672106" cy="525678"/>
            <a:chOff x="5478379" y="2613952"/>
            <a:chExt cx="2672106" cy="1043648"/>
          </a:xfrm>
        </p:grpSpPr>
        <p:sp>
          <p:nvSpPr>
            <p:cNvPr id="15" name="Right Brace 14">
              <a:extLst>
                <a:ext uri="{FF2B5EF4-FFF2-40B4-BE49-F238E27FC236}">
                  <a16:creationId xmlns:a16="http://schemas.microsoft.com/office/drawing/2014/main" id="{6B15B0B5-A05D-4800-B7E7-168CB7E91F9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6" name="TextBox 15">
              <a:extLst>
                <a:ext uri="{FF2B5EF4-FFF2-40B4-BE49-F238E27FC236}">
                  <a16:creationId xmlns:a16="http://schemas.microsoft.com/office/drawing/2014/main" id="{7642828E-F3F2-4E5B-AEE0-E5F302CE3A5D}"/>
                </a:ext>
              </a:extLst>
            </p:cNvPr>
            <p:cNvSpPr txBox="1"/>
            <p:nvPr/>
          </p:nvSpPr>
          <p:spPr>
            <a:xfrm>
              <a:off x="5740686" y="2900363"/>
              <a:ext cx="2409799" cy="488832"/>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lumMod val="50000"/>
                    </a:schemeClr>
                  </a:solidFill>
                </a:rPr>
                <a:t>22% </a:t>
              </a:r>
              <a:r>
                <a:rPr lang="en-GB" sz="1600">
                  <a:solidFill>
                    <a:schemeClr val="accent6">
                      <a:lumMod val="50000"/>
                    </a:schemeClr>
                  </a:solidFill>
                </a:rPr>
                <a:t>loss / £0</a:t>
              </a:r>
            </a:p>
          </p:txBody>
        </p:sp>
      </p:grpSp>
      <p:grpSp>
        <p:nvGrpSpPr>
          <p:cNvPr id="17" name="Group 16">
            <a:extLst>
              <a:ext uri="{FF2B5EF4-FFF2-40B4-BE49-F238E27FC236}">
                <a16:creationId xmlns:a16="http://schemas.microsoft.com/office/drawing/2014/main" id="{AEBF7BDF-5692-4D6F-A9CA-C8B27570DA3D}"/>
              </a:ext>
            </a:extLst>
          </p:cNvPr>
          <p:cNvGrpSpPr/>
          <p:nvPr/>
        </p:nvGrpSpPr>
        <p:grpSpPr>
          <a:xfrm>
            <a:off x="3437347" y="1933091"/>
            <a:ext cx="2548893" cy="525678"/>
            <a:chOff x="5478379" y="2613952"/>
            <a:chExt cx="2548893" cy="1043648"/>
          </a:xfrm>
        </p:grpSpPr>
        <p:sp>
          <p:nvSpPr>
            <p:cNvPr id="18" name="Right Brace 17">
              <a:extLst>
                <a:ext uri="{FF2B5EF4-FFF2-40B4-BE49-F238E27FC236}">
                  <a16:creationId xmlns:a16="http://schemas.microsoft.com/office/drawing/2014/main" id="{D4B18FD8-C56A-4EB1-82E5-8901C92727B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9" name="TextBox 18">
              <a:extLst>
                <a:ext uri="{FF2B5EF4-FFF2-40B4-BE49-F238E27FC236}">
                  <a16:creationId xmlns:a16="http://schemas.microsoft.com/office/drawing/2014/main" id="{B1D7886B-46EE-4431-94CB-125C11F17E61}"/>
                </a:ext>
              </a:extLst>
            </p:cNvPr>
            <p:cNvSpPr txBox="1"/>
            <p:nvPr/>
          </p:nvSpPr>
          <p:spPr>
            <a:xfrm>
              <a:off x="5725352" y="2887651"/>
              <a:ext cx="2301920" cy="488832"/>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solidFill>
                </a:rPr>
                <a:t>32% </a:t>
              </a:r>
              <a:r>
                <a:rPr lang="en-GB" sz="1600">
                  <a:solidFill>
                    <a:schemeClr val="accent6"/>
                  </a:solidFill>
                </a:rPr>
                <a:t>loss / £0</a:t>
              </a:r>
            </a:p>
          </p:txBody>
        </p:sp>
      </p:grpSp>
      <p:grpSp>
        <p:nvGrpSpPr>
          <p:cNvPr id="20" name="Group 19">
            <a:extLst>
              <a:ext uri="{FF2B5EF4-FFF2-40B4-BE49-F238E27FC236}">
                <a16:creationId xmlns:a16="http://schemas.microsoft.com/office/drawing/2014/main" id="{CF3BBA4F-B6C1-4E36-8433-C61A9AC08CCA}"/>
              </a:ext>
            </a:extLst>
          </p:cNvPr>
          <p:cNvGrpSpPr/>
          <p:nvPr/>
        </p:nvGrpSpPr>
        <p:grpSpPr>
          <a:xfrm>
            <a:off x="3432522" y="3897886"/>
            <a:ext cx="2402668" cy="1521588"/>
            <a:chOff x="5478379" y="2613952"/>
            <a:chExt cx="2210473" cy="1043648"/>
          </a:xfrm>
        </p:grpSpPr>
        <p:sp>
          <p:nvSpPr>
            <p:cNvPr id="21" name="Right Brace 20">
              <a:extLst>
                <a:ext uri="{FF2B5EF4-FFF2-40B4-BE49-F238E27FC236}">
                  <a16:creationId xmlns:a16="http://schemas.microsoft.com/office/drawing/2014/main" id="{6844740D-3F0C-4C75-B0F3-DAC01B14537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22" name="TextBox 21">
              <a:extLst>
                <a:ext uri="{FF2B5EF4-FFF2-40B4-BE49-F238E27FC236}">
                  <a16:creationId xmlns:a16="http://schemas.microsoft.com/office/drawing/2014/main" id="{C01F7382-3E61-41C9-B81F-3BB530E92D15}"/>
                </a:ext>
              </a:extLst>
            </p:cNvPr>
            <p:cNvSpPr txBox="1"/>
            <p:nvPr/>
          </p:nvSpPr>
          <p:spPr>
            <a:xfrm>
              <a:off x="5731848" y="3047925"/>
              <a:ext cx="1957004" cy="168881"/>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solidFill>
                </a:rPr>
                <a:t>13% </a:t>
              </a:r>
              <a:r>
                <a:rPr lang="en-GB" sz="1600">
                  <a:solidFill>
                    <a:schemeClr val="accent6"/>
                  </a:solidFill>
                </a:rPr>
                <a:t>£1,000+</a:t>
              </a:r>
            </a:p>
          </p:txBody>
        </p:sp>
      </p:grpSp>
      <p:grpSp>
        <p:nvGrpSpPr>
          <p:cNvPr id="23" name="Group 22">
            <a:extLst>
              <a:ext uri="{FF2B5EF4-FFF2-40B4-BE49-F238E27FC236}">
                <a16:creationId xmlns:a16="http://schemas.microsoft.com/office/drawing/2014/main" id="{24FC422B-CBE2-4896-ADE4-E797C52671F0}"/>
              </a:ext>
            </a:extLst>
          </p:cNvPr>
          <p:cNvGrpSpPr/>
          <p:nvPr/>
        </p:nvGrpSpPr>
        <p:grpSpPr>
          <a:xfrm>
            <a:off x="6538870" y="3870060"/>
            <a:ext cx="2264393" cy="1376352"/>
            <a:chOff x="4227972" y="2360642"/>
            <a:chExt cx="2264393" cy="934946"/>
          </a:xfrm>
        </p:grpSpPr>
        <p:sp>
          <p:nvSpPr>
            <p:cNvPr id="24" name="Right Brace 23">
              <a:extLst>
                <a:ext uri="{FF2B5EF4-FFF2-40B4-BE49-F238E27FC236}">
                  <a16:creationId xmlns:a16="http://schemas.microsoft.com/office/drawing/2014/main" id="{424A5EB8-6973-4B7C-A414-9F90578FE6D8}"/>
                </a:ext>
              </a:extLst>
            </p:cNvPr>
            <p:cNvSpPr/>
            <p:nvPr/>
          </p:nvSpPr>
          <p:spPr>
            <a:xfrm>
              <a:off x="4227972" y="2360642"/>
              <a:ext cx="148214" cy="9349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25" name="TextBox 24">
              <a:extLst>
                <a:ext uri="{FF2B5EF4-FFF2-40B4-BE49-F238E27FC236}">
                  <a16:creationId xmlns:a16="http://schemas.microsoft.com/office/drawing/2014/main" id="{8CF910DE-BFA0-49FC-8522-7E69A716B38B}"/>
                </a:ext>
              </a:extLst>
            </p:cNvPr>
            <p:cNvSpPr txBox="1"/>
            <p:nvPr/>
          </p:nvSpPr>
          <p:spPr>
            <a:xfrm>
              <a:off x="4481882" y="2741402"/>
              <a:ext cx="2010483" cy="167256"/>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lumMod val="50000"/>
                    </a:schemeClr>
                  </a:solidFill>
                </a:rPr>
                <a:t>21% </a:t>
              </a:r>
              <a:r>
                <a:rPr lang="en-GB" sz="1600">
                  <a:solidFill>
                    <a:schemeClr val="accent6">
                      <a:lumMod val="50000"/>
                    </a:schemeClr>
                  </a:solidFill>
                </a:rPr>
                <a:t>£1,000+</a:t>
              </a:r>
            </a:p>
          </p:txBody>
        </p:sp>
      </p:grpSp>
      <p:grpSp>
        <p:nvGrpSpPr>
          <p:cNvPr id="26" name="Group 25">
            <a:extLst>
              <a:ext uri="{FF2B5EF4-FFF2-40B4-BE49-F238E27FC236}">
                <a16:creationId xmlns:a16="http://schemas.microsoft.com/office/drawing/2014/main" id="{77BCEEB9-E6BE-426D-8E02-6A92031B1F10}"/>
              </a:ext>
            </a:extLst>
          </p:cNvPr>
          <p:cNvGrpSpPr/>
          <p:nvPr/>
        </p:nvGrpSpPr>
        <p:grpSpPr>
          <a:xfrm>
            <a:off x="3432522" y="2606311"/>
            <a:ext cx="2371039" cy="1175316"/>
            <a:chOff x="5478379" y="2613952"/>
            <a:chExt cx="2181374" cy="1043648"/>
          </a:xfrm>
        </p:grpSpPr>
        <p:sp>
          <p:nvSpPr>
            <p:cNvPr id="27" name="Right Brace 26">
              <a:extLst>
                <a:ext uri="{FF2B5EF4-FFF2-40B4-BE49-F238E27FC236}">
                  <a16:creationId xmlns:a16="http://schemas.microsoft.com/office/drawing/2014/main" id="{554388F4-75F3-49ED-BD20-70C63B34C8A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28" name="TextBox 27">
              <a:extLst>
                <a:ext uri="{FF2B5EF4-FFF2-40B4-BE49-F238E27FC236}">
                  <a16:creationId xmlns:a16="http://schemas.microsoft.com/office/drawing/2014/main" id="{38C27352-E086-4640-AFC2-08561E28C28E}"/>
                </a:ext>
              </a:extLst>
            </p:cNvPr>
            <p:cNvSpPr txBox="1"/>
            <p:nvPr/>
          </p:nvSpPr>
          <p:spPr>
            <a:xfrm>
              <a:off x="5702749" y="3027318"/>
              <a:ext cx="1957004" cy="218637"/>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solidFill>
                </a:rPr>
                <a:t>37% </a:t>
              </a:r>
              <a:r>
                <a:rPr lang="en-GB" sz="1600">
                  <a:solidFill>
                    <a:schemeClr val="accent6"/>
                  </a:solidFill>
                </a:rPr>
                <a:t>£1 - £999</a:t>
              </a:r>
            </a:p>
          </p:txBody>
        </p:sp>
      </p:grpSp>
      <p:grpSp>
        <p:nvGrpSpPr>
          <p:cNvPr id="32" name="Group 31">
            <a:extLst>
              <a:ext uri="{FF2B5EF4-FFF2-40B4-BE49-F238E27FC236}">
                <a16:creationId xmlns:a16="http://schemas.microsoft.com/office/drawing/2014/main" id="{3FBF1A0D-5DBD-4A23-8EE9-CF0133934729}"/>
              </a:ext>
            </a:extLst>
          </p:cNvPr>
          <p:cNvGrpSpPr/>
          <p:nvPr/>
        </p:nvGrpSpPr>
        <p:grpSpPr>
          <a:xfrm>
            <a:off x="6587786" y="2521900"/>
            <a:ext cx="2393899" cy="1185492"/>
            <a:chOff x="5478379" y="2613952"/>
            <a:chExt cx="2202405" cy="1043648"/>
          </a:xfrm>
        </p:grpSpPr>
        <p:sp>
          <p:nvSpPr>
            <p:cNvPr id="33" name="Right Brace 32">
              <a:extLst>
                <a:ext uri="{FF2B5EF4-FFF2-40B4-BE49-F238E27FC236}">
                  <a16:creationId xmlns:a16="http://schemas.microsoft.com/office/drawing/2014/main" id="{6E38EF41-F312-4F56-9ECE-47DA02A6201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4" name="TextBox 33">
              <a:extLst>
                <a:ext uri="{FF2B5EF4-FFF2-40B4-BE49-F238E27FC236}">
                  <a16:creationId xmlns:a16="http://schemas.microsoft.com/office/drawing/2014/main" id="{78ABC3E2-D084-4319-A6D0-93AAE5B36B9B}"/>
                </a:ext>
              </a:extLst>
            </p:cNvPr>
            <p:cNvSpPr txBox="1"/>
            <p:nvPr/>
          </p:nvSpPr>
          <p:spPr>
            <a:xfrm>
              <a:off x="5723780" y="3032396"/>
              <a:ext cx="1957004" cy="216761"/>
            </a:xfrm>
            <a:prstGeom prst="rect">
              <a:avLst/>
            </a:prstGeom>
            <a:noFill/>
          </p:spPr>
          <p:txBody>
            <a:bodyPr wrap="square" lIns="0" tIns="0" rIns="0" bIns="0" rtlCol="0">
              <a:spAutoFit/>
            </a:bodyPr>
            <a:lstStyle/>
            <a:p>
              <a:pPr>
                <a:spcBef>
                  <a:spcPts val="400"/>
                </a:spcBef>
                <a:spcAft>
                  <a:spcPts val="400"/>
                </a:spcAft>
              </a:pPr>
              <a:r>
                <a:rPr lang="en-GB" sz="1600" b="1">
                  <a:solidFill>
                    <a:schemeClr val="accent6">
                      <a:lumMod val="50000"/>
                    </a:schemeClr>
                  </a:solidFill>
                </a:rPr>
                <a:t>31% </a:t>
              </a:r>
              <a:r>
                <a:rPr lang="en-GB" sz="1600">
                  <a:solidFill>
                    <a:schemeClr val="accent6">
                      <a:lumMod val="50000"/>
                    </a:schemeClr>
                  </a:solidFill>
                </a:rPr>
                <a:t>£1 - £999</a:t>
              </a:r>
            </a:p>
          </p:txBody>
        </p:sp>
      </p:grpSp>
      <p:sp>
        <p:nvSpPr>
          <p:cNvPr id="29" name="Isosceles Triangle 28">
            <a:extLst>
              <a:ext uri="{FF2B5EF4-FFF2-40B4-BE49-F238E27FC236}">
                <a16:creationId xmlns:a16="http://schemas.microsoft.com/office/drawing/2014/main" id="{5E2E900A-25FA-4B28-B7F4-0BA880B8079B}"/>
              </a:ext>
            </a:extLst>
          </p:cNvPr>
          <p:cNvSpPr/>
          <p:nvPr/>
        </p:nvSpPr>
        <p:spPr>
          <a:xfrm rot="10800000">
            <a:off x="6881312" y="2277371"/>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cxnSp>
        <p:nvCxnSpPr>
          <p:cNvPr id="35" name="Straight Connector 34">
            <a:extLst>
              <a:ext uri="{FF2B5EF4-FFF2-40B4-BE49-F238E27FC236}">
                <a16:creationId xmlns:a16="http://schemas.microsoft.com/office/drawing/2014/main" id="{A27E2C8D-AF05-42FB-B5D2-44AD88B58DCB}"/>
              </a:ext>
            </a:extLst>
          </p:cNvPr>
          <p:cNvCxnSpPr>
            <a:cxnSpLocks/>
          </p:cNvCxnSpPr>
          <p:nvPr/>
        </p:nvCxnSpPr>
        <p:spPr>
          <a:xfrm>
            <a:off x="8291163" y="1520941"/>
            <a:ext cx="0" cy="448681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6" name="Chart 35">
            <a:extLst>
              <a:ext uri="{FF2B5EF4-FFF2-40B4-BE49-F238E27FC236}">
                <a16:creationId xmlns:a16="http://schemas.microsoft.com/office/drawing/2014/main" id="{5A8D10C0-E02C-4A9C-9968-A45DF3665FB3}"/>
              </a:ext>
            </a:extLst>
          </p:cNvPr>
          <p:cNvGraphicFramePr/>
          <p:nvPr>
            <p:extLst>
              <p:ext uri="{D42A27DB-BD31-4B8C-83A1-F6EECF244321}">
                <p14:modId xmlns:p14="http://schemas.microsoft.com/office/powerpoint/2010/main" val="1615606099"/>
              </p:ext>
            </p:extLst>
          </p:nvPr>
        </p:nvGraphicFramePr>
        <p:xfrm>
          <a:off x="8474597" y="1809452"/>
          <a:ext cx="3551914" cy="4034720"/>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4E0EB654-0C11-4570-AC8D-158A8491E1E5}"/>
              </a:ext>
            </a:extLst>
          </p:cNvPr>
          <p:cNvSpPr txBox="1"/>
          <p:nvPr/>
        </p:nvSpPr>
        <p:spPr>
          <a:xfrm>
            <a:off x="8586995" y="1504185"/>
            <a:ext cx="3564441" cy="215444"/>
          </a:xfrm>
          <a:prstGeom prst="rect">
            <a:avLst/>
          </a:prstGeom>
          <a:noFill/>
        </p:spPr>
        <p:txBody>
          <a:bodyPr wrap="square" lIns="0" tIns="0" rIns="0" bIns="0" rtlCol="0">
            <a:spAutoFit/>
          </a:bodyPr>
          <a:lstStyle/>
          <a:p>
            <a:pPr>
              <a:spcBef>
                <a:spcPts val="400"/>
              </a:spcBef>
              <a:spcAft>
                <a:spcPts val="400"/>
              </a:spcAft>
            </a:pPr>
            <a:r>
              <a:rPr lang="en-GB" sz="1400" b="1">
                <a:solidFill>
                  <a:schemeClr val="accent6">
                    <a:lumMod val="75000"/>
                  </a:schemeClr>
                </a:solidFill>
              </a:rPr>
              <a:t>Typical pre-tax profit before lockdown</a:t>
            </a:r>
            <a:endParaRPr lang="en-GB" sz="1400">
              <a:solidFill>
                <a:schemeClr val="accent6">
                  <a:lumMod val="75000"/>
                </a:schemeClr>
              </a:solidFill>
            </a:endParaRPr>
          </a:p>
        </p:txBody>
      </p:sp>
      <p:grpSp>
        <p:nvGrpSpPr>
          <p:cNvPr id="38" name="Group 37">
            <a:extLst>
              <a:ext uri="{FF2B5EF4-FFF2-40B4-BE49-F238E27FC236}">
                <a16:creationId xmlns:a16="http://schemas.microsoft.com/office/drawing/2014/main" id="{8759AE84-FB1F-40CC-9EA5-684F5304CAF4}"/>
              </a:ext>
            </a:extLst>
          </p:cNvPr>
          <p:cNvGrpSpPr/>
          <p:nvPr/>
        </p:nvGrpSpPr>
        <p:grpSpPr>
          <a:xfrm>
            <a:off x="10170183" y="1887634"/>
            <a:ext cx="1744889" cy="507087"/>
            <a:chOff x="5478379" y="2613952"/>
            <a:chExt cx="2526079" cy="1043648"/>
          </a:xfrm>
        </p:grpSpPr>
        <p:sp>
          <p:nvSpPr>
            <p:cNvPr id="39" name="Right Brace 38">
              <a:extLst>
                <a:ext uri="{FF2B5EF4-FFF2-40B4-BE49-F238E27FC236}">
                  <a16:creationId xmlns:a16="http://schemas.microsoft.com/office/drawing/2014/main" id="{561539C4-3055-4F4C-ABF4-8A636414780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0" name="TextBox 39">
              <a:extLst>
                <a:ext uri="{FF2B5EF4-FFF2-40B4-BE49-F238E27FC236}">
                  <a16:creationId xmlns:a16="http://schemas.microsoft.com/office/drawing/2014/main" id="{45A13DB9-1FA6-456A-8921-F3ABF5E0D34C}"/>
                </a:ext>
              </a:extLst>
            </p:cNvPr>
            <p:cNvSpPr txBox="1"/>
            <p:nvPr/>
          </p:nvSpPr>
          <p:spPr>
            <a:xfrm>
              <a:off x="5702538" y="2702129"/>
              <a:ext cx="2301920" cy="427729"/>
            </a:xfrm>
            <a:prstGeom prst="rect">
              <a:avLst/>
            </a:prstGeom>
            <a:noFill/>
          </p:spPr>
          <p:txBody>
            <a:bodyPr wrap="square" lIns="0" tIns="0" rIns="0" bIns="0" rtlCol="0">
              <a:spAutoFit/>
            </a:bodyPr>
            <a:lstStyle/>
            <a:p>
              <a:pPr>
                <a:spcBef>
                  <a:spcPts val="400"/>
                </a:spcBef>
                <a:spcAft>
                  <a:spcPts val="400"/>
                </a:spcAft>
              </a:pPr>
              <a:r>
                <a:rPr lang="en-GB" sz="1400" b="1">
                  <a:solidFill>
                    <a:schemeClr val="accent6"/>
                  </a:solidFill>
                </a:rPr>
                <a:t>15% </a:t>
              </a:r>
              <a:r>
                <a:rPr lang="en-GB" sz="1400">
                  <a:solidFill>
                    <a:schemeClr val="accent6"/>
                  </a:solidFill>
                </a:rPr>
                <a:t>loss / £0</a:t>
              </a:r>
            </a:p>
          </p:txBody>
        </p:sp>
      </p:grpSp>
      <p:grpSp>
        <p:nvGrpSpPr>
          <p:cNvPr id="41" name="Group 40">
            <a:extLst>
              <a:ext uri="{FF2B5EF4-FFF2-40B4-BE49-F238E27FC236}">
                <a16:creationId xmlns:a16="http://schemas.microsoft.com/office/drawing/2014/main" id="{E051F75D-72E8-4B43-AE61-E406D2C89E27}"/>
              </a:ext>
            </a:extLst>
          </p:cNvPr>
          <p:cNvGrpSpPr/>
          <p:nvPr/>
        </p:nvGrpSpPr>
        <p:grpSpPr>
          <a:xfrm>
            <a:off x="10170183" y="3935621"/>
            <a:ext cx="1668370" cy="1467775"/>
            <a:chOff x="5478379" y="2613952"/>
            <a:chExt cx="2222096" cy="1043648"/>
          </a:xfrm>
        </p:grpSpPr>
        <p:sp>
          <p:nvSpPr>
            <p:cNvPr id="42" name="Right Brace 41">
              <a:extLst>
                <a:ext uri="{FF2B5EF4-FFF2-40B4-BE49-F238E27FC236}">
                  <a16:creationId xmlns:a16="http://schemas.microsoft.com/office/drawing/2014/main" id="{75515C3E-AA77-4B8B-AB97-FD741BF9086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3" name="TextBox 42">
              <a:extLst>
                <a:ext uri="{FF2B5EF4-FFF2-40B4-BE49-F238E27FC236}">
                  <a16:creationId xmlns:a16="http://schemas.microsoft.com/office/drawing/2014/main" id="{8C870838-4E56-40B9-B002-C9975A47C7C4}"/>
                </a:ext>
              </a:extLst>
            </p:cNvPr>
            <p:cNvSpPr txBox="1"/>
            <p:nvPr/>
          </p:nvSpPr>
          <p:spPr>
            <a:xfrm>
              <a:off x="5743471" y="2989701"/>
              <a:ext cx="1957004" cy="147772"/>
            </a:xfrm>
            <a:prstGeom prst="rect">
              <a:avLst/>
            </a:prstGeom>
            <a:noFill/>
          </p:spPr>
          <p:txBody>
            <a:bodyPr wrap="square" lIns="0" tIns="0" rIns="0" bIns="0" rtlCol="0">
              <a:spAutoFit/>
            </a:bodyPr>
            <a:lstStyle/>
            <a:p>
              <a:pPr>
                <a:spcBef>
                  <a:spcPts val="400"/>
                </a:spcBef>
                <a:spcAft>
                  <a:spcPts val="400"/>
                </a:spcAft>
              </a:pPr>
              <a:r>
                <a:rPr lang="en-GB" sz="1400" b="1">
                  <a:solidFill>
                    <a:schemeClr val="accent6"/>
                  </a:solidFill>
                </a:rPr>
                <a:t>28% </a:t>
              </a:r>
              <a:r>
                <a:rPr lang="en-GB" sz="1400">
                  <a:solidFill>
                    <a:schemeClr val="accent6"/>
                  </a:solidFill>
                </a:rPr>
                <a:t>£1,000+</a:t>
              </a:r>
            </a:p>
          </p:txBody>
        </p:sp>
      </p:grpSp>
      <p:grpSp>
        <p:nvGrpSpPr>
          <p:cNvPr id="44" name="Group 43">
            <a:extLst>
              <a:ext uri="{FF2B5EF4-FFF2-40B4-BE49-F238E27FC236}">
                <a16:creationId xmlns:a16="http://schemas.microsoft.com/office/drawing/2014/main" id="{FA75D595-D4DE-4964-991D-F34C800D3CE0}"/>
              </a:ext>
            </a:extLst>
          </p:cNvPr>
          <p:cNvGrpSpPr/>
          <p:nvPr/>
        </p:nvGrpSpPr>
        <p:grpSpPr>
          <a:xfrm>
            <a:off x="10186126" y="2602372"/>
            <a:ext cx="1668370" cy="1133749"/>
            <a:chOff x="5478379" y="2613952"/>
            <a:chExt cx="2222096" cy="1043648"/>
          </a:xfrm>
        </p:grpSpPr>
        <p:sp>
          <p:nvSpPr>
            <p:cNvPr id="45" name="Right Brace 44">
              <a:extLst>
                <a:ext uri="{FF2B5EF4-FFF2-40B4-BE49-F238E27FC236}">
                  <a16:creationId xmlns:a16="http://schemas.microsoft.com/office/drawing/2014/main" id="{558E1468-770F-4BDC-AEE5-A864281ACC5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6" name="TextBox 45">
              <a:extLst>
                <a:ext uri="{FF2B5EF4-FFF2-40B4-BE49-F238E27FC236}">
                  <a16:creationId xmlns:a16="http://schemas.microsoft.com/office/drawing/2014/main" id="{7078BB14-7862-4EA8-AA1D-4E49B19A3A1A}"/>
                </a:ext>
              </a:extLst>
            </p:cNvPr>
            <p:cNvSpPr txBox="1"/>
            <p:nvPr/>
          </p:nvSpPr>
          <p:spPr>
            <a:xfrm>
              <a:off x="5743471" y="2989701"/>
              <a:ext cx="1957004" cy="191308"/>
            </a:xfrm>
            <a:prstGeom prst="rect">
              <a:avLst/>
            </a:prstGeom>
            <a:noFill/>
          </p:spPr>
          <p:txBody>
            <a:bodyPr wrap="square" lIns="0" tIns="0" rIns="0" bIns="0" rtlCol="0">
              <a:spAutoFit/>
            </a:bodyPr>
            <a:lstStyle/>
            <a:p>
              <a:pPr>
                <a:spcBef>
                  <a:spcPts val="400"/>
                </a:spcBef>
                <a:spcAft>
                  <a:spcPts val="400"/>
                </a:spcAft>
              </a:pPr>
              <a:r>
                <a:rPr lang="en-GB" sz="1400" b="1">
                  <a:solidFill>
                    <a:schemeClr val="accent6"/>
                  </a:solidFill>
                </a:rPr>
                <a:t>45% </a:t>
              </a:r>
              <a:r>
                <a:rPr lang="en-GB" sz="1400">
                  <a:solidFill>
                    <a:schemeClr val="accent6"/>
                  </a:solidFill>
                </a:rPr>
                <a:t>£1 - £999</a:t>
              </a:r>
            </a:p>
          </p:txBody>
        </p:sp>
      </p:grpSp>
      <p:cxnSp>
        <p:nvCxnSpPr>
          <p:cNvPr id="30" name="Straight Connector 29">
            <a:extLst>
              <a:ext uri="{FF2B5EF4-FFF2-40B4-BE49-F238E27FC236}">
                <a16:creationId xmlns:a16="http://schemas.microsoft.com/office/drawing/2014/main" id="{9F692A85-1DA9-41CE-AA35-B3E056522ED0}"/>
              </a:ext>
            </a:extLst>
          </p:cNvPr>
          <p:cNvCxnSpPr>
            <a:cxnSpLocks/>
          </p:cNvCxnSpPr>
          <p:nvPr/>
        </p:nvCxnSpPr>
        <p:spPr>
          <a:xfrm>
            <a:off x="492258" y="3821506"/>
            <a:ext cx="11422814"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A1E2E4-020A-4518-95A7-E486D5847526}"/>
              </a:ext>
            </a:extLst>
          </p:cNvPr>
          <p:cNvCxnSpPr>
            <a:cxnSpLocks/>
          </p:cNvCxnSpPr>
          <p:nvPr/>
        </p:nvCxnSpPr>
        <p:spPr>
          <a:xfrm flipV="1">
            <a:off x="589415" y="2451299"/>
            <a:ext cx="11325657" cy="61548"/>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76EA6F3-D27B-40D9-AF7A-F5E933F72B27}"/>
              </a:ext>
            </a:extLst>
          </p:cNvPr>
          <p:cNvSpPr txBox="1"/>
          <p:nvPr/>
        </p:nvSpPr>
        <p:spPr>
          <a:xfrm>
            <a:off x="6743616" y="6382948"/>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48" name="Isosceles Triangle 47">
            <a:extLst>
              <a:ext uri="{FF2B5EF4-FFF2-40B4-BE49-F238E27FC236}">
                <a16:creationId xmlns:a16="http://schemas.microsoft.com/office/drawing/2014/main" id="{600F9EF1-9FF4-4E61-9711-75D9CD5066AD}"/>
              </a:ext>
            </a:extLst>
          </p:cNvPr>
          <p:cNvSpPr/>
          <p:nvPr/>
        </p:nvSpPr>
        <p:spPr>
          <a:xfrm>
            <a:off x="6786056" y="639535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49" name="Isosceles Triangle 48">
            <a:extLst>
              <a:ext uri="{FF2B5EF4-FFF2-40B4-BE49-F238E27FC236}">
                <a16:creationId xmlns:a16="http://schemas.microsoft.com/office/drawing/2014/main" id="{A29E06C4-EFAB-4B61-9D89-84481E00393A}"/>
              </a:ext>
            </a:extLst>
          </p:cNvPr>
          <p:cNvSpPr/>
          <p:nvPr/>
        </p:nvSpPr>
        <p:spPr>
          <a:xfrm rot="10800000">
            <a:off x="9338807" y="6420913"/>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50" name="Isosceles Triangle 49">
            <a:extLst>
              <a:ext uri="{FF2B5EF4-FFF2-40B4-BE49-F238E27FC236}">
                <a16:creationId xmlns:a16="http://schemas.microsoft.com/office/drawing/2014/main" id="{EEF1C33F-B172-4295-9A04-94F47F27D0C2}"/>
              </a:ext>
            </a:extLst>
          </p:cNvPr>
          <p:cNvSpPr/>
          <p:nvPr/>
        </p:nvSpPr>
        <p:spPr>
          <a:xfrm>
            <a:off x="6833059" y="466503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cxnSp>
        <p:nvCxnSpPr>
          <p:cNvPr id="51" name="Straight Connector 50">
            <a:extLst>
              <a:ext uri="{FF2B5EF4-FFF2-40B4-BE49-F238E27FC236}">
                <a16:creationId xmlns:a16="http://schemas.microsoft.com/office/drawing/2014/main" id="{CE9E68AA-47BF-4342-A815-4E14C422230A}"/>
              </a:ext>
            </a:extLst>
          </p:cNvPr>
          <p:cNvCxnSpPr>
            <a:cxnSpLocks/>
          </p:cNvCxnSpPr>
          <p:nvPr/>
        </p:nvCxnSpPr>
        <p:spPr>
          <a:xfrm>
            <a:off x="431682" y="5483929"/>
            <a:ext cx="11422814" cy="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252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165-3E30-47B6-B803-C5F0DAD75A01}"/>
              </a:ext>
            </a:extLst>
          </p:cNvPr>
          <p:cNvSpPr>
            <a:spLocks noGrp="1"/>
          </p:cNvSpPr>
          <p:nvPr>
            <p:ph type="title"/>
          </p:nvPr>
        </p:nvSpPr>
        <p:spPr>
          <a:xfrm>
            <a:off x="184403" y="225523"/>
            <a:ext cx="11928308" cy="775597"/>
          </a:xfrm>
        </p:spPr>
        <p:txBody>
          <a:bodyPr/>
          <a:lstStyle/>
          <a:p>
            <a:r>
              <a:rPr lang="en-GB"/>
              <a:t>Profits for </a:t>
            </a:r>
            <a:r>
              <a:rPr lang="en-GB">
                <a:solidFill>
                  <a:schemeClr val="bg2"/>
                </a:solidFill>
              </a:rPr>
              <a:t>new 2020 claimants </a:t>
            </a:r>
            <a:r>
              <a:rPr lang="en-GB"/>
              <a:t>have also improved in Wave 2, with significant increases in those making £1,000+. However, they have yet to reach the pre-lockdown levels</a:t>
            </a:r>
          </a:p>
        </p:txBody>
      </p:sp>
      <p:sp>
        <p:nvSpPr>
          <p:cNvPr id="3" name="Slide Number Placeholder 2">
            <a:extLst>
              <a:ext uri="{FF2B5EF4-FFF2-40B4-BE49-F238E27FC236}">
                <a16:creationId xmlns:a16="http://schemas.microsoft.com/office/drawing/2014/main" id="{9FF822AE-B53B-4DA8-9992-72C79C0D56BC}"/>
              </a:ext>
            </a:extLst>
          </p:cNvPr>
          <p:cNvSpPr>
            <a:spLocks noGrp="1"/>
          </p:cNvSpPr>
          <p:nvPr>
            <p:ph type="sldNum" sz="quarter" idx="4"/>
          </p:nvPr>
        </p:nvSpPr>
        <p:spPr/>
        <p:txBody>
          <a:bodyPr/>
          <a:lstStyle/>
          <a:p>
            <a:fld id="{D61AABEC-672F-4B68-B914-690DA978312C}" type="slidenum">
              <a:rPr lang="en-GB" smtClean="0"/>
              <a:pPr/>
              <a:t>59</a:t>
            </a:fld>
            <a:r>
              <a:rPr lang="en-GB"/>
              <a:t>  </a:t>
            </a:r>
          </a:p>
        </p:txBody>
      </p:sp>
      <p:graphicFrame>
        <p:nvGraphicFramePr>
          <p:cNvPr id="5" name="Chart 4">
            <a:extLst>
              <a:ext uri="{FF2B5EF4-FFF2-40B4-BE49-F238E27FC236}">
                <a16:creationId xmlns:a16="http://schemas.microsoft.com/office/drawing/2014/main" id="{83B10529-6723-4891-9FE4-CD16E167191E}"/>
              </a:ext>
            </a:extLst>
          </p:cNvPr>
          <p:cNvGraphicFramePr/>
          <p:nvPr>
            <p:extLst>
              <p:ext uri="{D42A27DB-BD31-4B8C-83A1-F6EECF244321}">
                <p14:modId xmlns:p14="http://schemas.microsoft.com/office/powerpoint/2010/main" val="907072416"/>
              </p:ext>
            </p:extLst>
          </p:nvPr>
        </p:nvGraphicFramePr>
        <p:xfrm>
          <a:off x="-1035561" y="1969522"/>
          <a:ext cx="8305717" cy="39526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06DB67C-DD0F-4DC5-AAE6-085D200E148B}"/>
              </a:ext>
            </a:extLst>
          </p:cNvPr>
          <p:cNvSpPr txBox="1"/>
          <p:nvPr/>
        </p:nvSpPr>
        <p:spPr>
          <a:xfrm>
            <a:off x="232628" y="6147406"/>
            <a:ext cx="11046262" cy="369332"/>
          </a:xfrm>
          <a:prstGeom prst="rect">
            <a:avLst/>
          </a:prstGeom>
          <a:noFill/>
        </p:spPr>
        <p:txBody>
          <a:bodyPr wrap="square" lIns="0" tIns="0" rIns="0" bIns="0" rtlCol="0">
            <a:spAutoFit/>
          </a:bodyPr>
          <a:lstStyle/>
          <a:p>
            <a:r>
              <a:rPr lang="en-GB" sz="1200">
                <a:latin typeface="Arial" panose="020B0604020202020204" pitchFamily="34" charset="0"/>
                <a:cs typeface="Arial" panose="020B0604020202020204" pitchFamily="34" charset="0"/>
              </a:rPr>
              <a:t>Base: All new claimants between 16 March and 22 June 2020, excluding those not started self-employment (W1: 1,325; W2:1,328) Before lockdown (W1: 1,316). </a:t>
            </a:r>
          </a:p>
          <a:p>
            <a:r>
              <a:rPr lang="en-GB" sz="1200">
                <a:latin typeface="Arial" panose="020B0604020202020204" pitchFamily="34" charset="0"/>
                <a:cs typeface="Arial" panose="020B0604020202020204" pitchFamily="34" charset="0"/>
              </a:rPr>
              <a:t>‘Prefer not to say’ and ‘not-self employed before March / in August’ codes not shown.</a:t>
            </a:r>
          </a:p>
        </p:txBody>
      </p:sp>
      <p:graphicFrame>
        <p:nvGraphicFramePr>
          <p:cNvPr id="11" name="Chart 10">
            <a:extLst>
              <a:ext uri="{FF2B5EF4-FFF2-40B4-BE49-F238E27FC236}">
                <a16:creationId xmlns:a16="http://schemas.microsoft.com/office/drawing/2014/main" id="{EA4970D4-E34B-4BCE-92B1-F7CE5E8DCCCB}"/>
              </a:ext>
            </a:extLst>
          </p:cNvPr>
          <p:cNvGraphicFramePr/>
          <p:nvPr>
            <p:extLst>
              <p:ext uri="{D42A27DB-BD31-4B8C-83A1-F6EECF244321}">
                <p14:modId xmlns:p14="http://schemas.microsoft.com/office/powerpoint/2010/main" val="911162334"/>
              </p:ext>
            </p:extLst>
          </p:nvPr>
        </p:nvGraphicFramePr>
        <p:xfrm>
          <a:off x="5251613" y="1969521"/>
          <a:ext cx="5261979" cy="395263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1C3BF25-5037-4C69-B62A-9C65CAF22BC0}"/>
              </a:ext>
            </a:extLst>
          </p:cNvPr>
          <p:cNvSpPr txBox="1"/>
          <p:nvPr/>
        </p:nvSpPr>
        <p:spPr>
          <a:xfrm>
            <a:off x="232628" y="1638600"/>
            <a:ext cx="4495717"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chemeClr val="bg2">
                    <a:lumMod val="60000"/>
                    <a:lumOff val="40000"/>
                  </a:schemeClr>
                </a:solidFill>
              </a:rPr>
              <a:t>Pre-tax profit in August 2020</a:t>
            </a:r>
          </a:p>
        </p:txBody>
      </p:sp>
      <p:sp>
        <p:nvSpPr>
          <p:cNvPr id="13" name="TextBox 12">
            <a:extLst>
              <a:ext uri="{FF2B5EF4-FFF2-40B4-BE49-F238E27FC236}">
                <a16:creationId xmlns:a16="http://schemas.microsoft.com/office/drawing/2014/main" id="{B3A9F78E-A60E-45DD-B0DF-308A4C6B948C}"/>
              </a:ext>
            </a:extLst>
          </p:cNvPr>
          <p:cNvSpPr txBox="1"/>
          <p:nvPr/>
        </p:nvSpPr>
        <p:spPr>
          <a:xfrm>
            <a:off x="4075738" y="1575558"/>
            <a:ext cx="4040523"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chemeClr val="bg2"/>
                </a:solidFill>
              </a:rPr>
              <a:t>Pre-tax profit in August 2021</a:t>
            </a:r>
            <a:endParaRPr lang="en-GB" sz="1400" dirty="0">
              <a:solidFill>
                <a:schemeClr val="bg2"/>
              </a:solidFill>
            </a:endParaRPr>
          </a:p>
        </p:txBody>
      </p:sp>
      <p:grpSp>
        <p:nvGrpSpPr>
          <p:cNvPr id="14" name="Group 13">
            <a:extLst>
              <a:ext uri="{FF2B5EF4-FFF2-40B4-BE49-F238E27FC236}">
                <a16:creationId xmlns:a16="http://schemas.microsoft.com/office/drawing/2014/main" id="{234277F2-AF3D-4D5C-AC74-504891266869}"/>
              </a:ext>
            </a:extLst>
          </p:cNvPr>
          <p:cNvGrpSpPr/>
          <p:nvPr/>
        </p:nvGrpSpPr>
        <p:grpSpPr>
          <a:xfrm>
            <a:off x="6502454" y="1970213"/>
            <a:ext cx="2672106" cy="525678"/>
            <a:chOff x="5478379" y="2613952"/>
            <a:chExt cx="2672106" cy="1043648"/>
          </a:xfrm>
        </p:grpSpPr>
        <p:sp>
          <p:nvSpPr>
            <p:cNvPr id="15" name="Right Brace 14">
              <a:extLst>
                <a:ext uri="{FF2B5EF4-FFF2-40B4-BE49-F238E27FC236}">
                  <a16:creationId xmlns:a16="http://schemas.microsoft.com/office/drawing/2014/main" id="{6B15B0B5-A05D-4800-B7E7-168CB7E91F9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6" name="TextBox 15">
              <a:extLst>
                <a:ext uri="{FF2B5EF4-FFF2-40B4-BE49-F238E27FC236}">
                  <a16:creationId xmlns:a16="http://schemas.microsoft.com/office/drawing/2014/main" id="{7642828E-F3F2-4E5B-AEE0-E5F302CE3A5D}"/>
                </a:ext>
              </a:extLst>
            </p:cNvPr>
            <p:cNvSpPr txBox="1"/>
            <p:nvPr/>
          </p:nvSpPr>
          <p:spPr>
            <a:xfrm>
              <a:off x="5740686" y="2900363"/>
              <a:ext cx="2409799" cy="488832"/>
            </a:xfrm>
            <a:prstGeom prst="rect">
              <a:avLst/>
            </a:prstGeom>
            <a:noFill/>
          </p:spPr>
          <p:txBody>
            <a:bodyPr wrap="square" lIns="0" tIns="0" rIns="0" bIns="0" rtlCol="0">
              <a:spAutoFit/>
            </a:bodyPr>
            <a:lstStyle/>
            <a:p>
              <a:pPr>
                <a:spcBef>
                  <a:spcPts val="400"/>
                </a:spcBef>
                <a:spcAft>
                  <a:spcPts val="400"/>
                </a:spcAft>
              </a:pPr>
              <a:r>
                <a:rPr lang="en-GB" sz="1600" b="1">
                  <a:solidFill>
                    <a:schemeClr val="bg2"/>
                  </a:solidFill>
                </a:rPr>
                <a:t>17% </a:t>
              </a:r>
              <a:r>
                <a:rPr lang="en-GB" sz="1600">
                  <a:solidFill>
                    <a:schemeClr val="bg2"/>
                  </a:solidFill>
                </a:rPr>
                <a:t>loss / £0</a:t>
              </a:r>
            </a:p>
          </p:txBody>
        </p:sp>
      </p:grpSp>
      <p:grpSp>
        <p:nvGrpSpPr>
          <p:cNvPr id="17" name="Group 16">
            <a:extLst>
              <a:ext uri="{FF2B5EF4-FFF2-40B4-BE49-F238E27FC236}">
                <a16:creationId xmlns:a16="http://schemas.microsoft.com/office/drawing/2014/main" id="{AEBF7BDF-5692-4D6F-A9CA-C8B27570DA3D}"/>
              </a:ext>
            </a:extLst>
          </p:cNvPr>
          <p:cNvGrpSpPr/>
          <p:nvPr/>
        </p:nvGrpSpPr>
        <p:grpSpPr>
          <a:xfrm>
            <a:off x="3437347" y="2014979"/>
            <a:ext cx="2548893" cy="525678"/>
            <a:chOff x="5478379" y="2613952"/>
            <a:chExt cx="2548893" cy="1043648"/>
          </a:xfrm>
        </p:grpSpPr>
        <p:sp>
          <p:nvSpPr>
            <p:cNvPr id="18" name="Right Brace 17">
              <a:extLst>
                <a:ext uri="{FF2B5EF4-FFF2-40B4-BE49-F238E27FC236}">
                  <a16:creationId xmlns:a16="http://schemas.microsoft.com/office/drawing/2014/main" id="{D4B18FD8-C56A-4EB1-82E5-8901C92727B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chemeClr val="bg2">
                    <a:lumMod val="60000"/>
                    <a:lumOff val="40000"/>
                  </a:schemeClr>
                </a:solidFill>
              </a:endParaRPr>
            </a:p>
          </p:txBody>
        </p:sp>
        <p:sp>
          <p:nvSpPr>
            <p:cNvPr id="19" name="TextBox 18">
              <a:extLst>
                <a:ext uri="{FF2B5EF4-FFF2-40B4-BE49-F238E27FC236}">
                  <a16:creationId xmlns:a16="http://schemas.microsoft.com/office/drawing/2014/main" id="{B1D7886B-46EE-4431-94CB-125C11F17E61}"/>
                </a:ext>
              </a:extLst>
            </p:cNvPr>
            <p:cNvSpPr txBox="1"/>
            <p:nvPr/>
          </p:nvSpPr>
          <p:spPr>
            <a:xfrm>
              <a:off x="5725352" y="2887651"/>
              <a:ext cx="2301920" cy="488832"/>
            </a:xfrm>
            <a:prstGeom prst="rect">
              <a:avLst/>
            </a:prstGeom>
            <a:noFill/>
          </p:spPr>
          <p:txBody>
            <a:bodyPr wrap="square" lIns="0" tIns="0" rIns="0" bIns="0" rtlCol="0">
              <a:spAutoFit/>
            </a:bodyPr>
            <a:lstStyle/>
            <a:p>
              <a:pPr>
                <a:spcBef>
                  <a:spcPts val="400"/>
                </a:spcBef>
                <a:spcAft>
                  <a:spcPts val="400"/>
                </a:spcAft>
              </a:pPr>
              <a:r>
                <a:rPr lang="en-GB" sz="1600" b="1">
                  <a:solidFill>
                    <a:schemeClr val="bg2">
                      <a:lumMod val="60000"/>
                      <a:lumOff val="40000"/>
                    </a:schemeClr>
                  </a:solidFill>
                </a:rPr>
                <a:t>30% </a:t>
              </a:r>
              <a:r>
                <a:rPr lang="en-GB" sz="1600">
                  <a:solidFill>
                    <a:schemeClr val="bg2">
                      <a:lumMod val="60000"/>
                      <a:lumOff val="40000"/>
                    </a:schemeClr>
                  </a:solidFill>
                </a:rPr>
                <a:t>loss / £0</a:t>
              </a:r>
            </a:p>
          </p:txBody>
        </p:sp>
      </p:grpSp>
      <p:grpSp>
        <p:nvGrpSpPr>
          <p:cNvPr id="20" name="Group 19">
            <a:extLst>
              <a:ext uri="{FF2B5EF4-FFF2-40B4-BE49-F238E27FC236}">
                <a16:creationId xmlns:a16="http://schemas.microsoft.com/office/drawing/2014/main" id="{CF3BBA4F-B6C1-4E36-8433-C61A9AC08CCA}"/>
              </a:ext>
            </a:extLst>
          </p:cNvPr>
          <p:cNvGrpSpPr/>
          <p:nvPr/>
        </p:nvGrpSpPr>
        <p:grpSpPr>
          <a:xfrm>
            <a:off x="3432522" y="3979774"/>
            <a:ext cx="2402668" cy="1521588"/>
            <a:chOff x="5478379" y="2613952"/>
            <a:chExt cx="2210473" cy="1043648"/>
          </a:xfrm>
        </p:grpSpPr>
        <p:sp>
          <p:nvSpPr>
            <p:cNvPr id="21" name="Right Brace 20">
              <a:extLst>
                <a:ext uri="{FF2B5EF4-FFF2-40B4-BE49-F238E27FC236}">
                  <a16:creationId xmlns:a16="http://schemas.microsoft.com/office/drawing/2014/main" id="{6844740D-3F0C-4C75-B0F3-DAC01B14537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chemeClr val="bg2">
                    <a:lumMod val="60000"/>
                    <a:lumOff val="40000"/>
                  </a:schemeClr>
                </a:solidFill>
              </a:endParaRPr>
            </a:p>
          </p:txBody>
        </p:sp>
        <p:sp>
          <p:nvSpPr>
            <p:cNvPr id="22" name="TextBox 21">
              <a:extLst>
                <a:ext uri="{FF2B5EF4-FFF2-40B4-BE49-F238E27FC236}">
                  <a16:creationId xmlns:a16="http://schemas.microsoft.com/office/drawing/2014/main" id="{C01F7382-3E61-41C9-B81F-3BB530E92D15}"/>
                </a:ext>
              </a:extLst>
            </p:cNvPr>
            <p:cNvSpPr txBox="1"/>
            <p:nvPr/>
          </p:nvSpPr>
          <p:spPr>
            <a:xfrm>
              <a:off x="5731848" y="3047925"/>
              <a:ext cx="1957004" cy="168881"/>
            </a:xfrm>
            <a:prstGeom prst="rect">
              <a:avLst/>
            </a:prstGeom>
            <a:noFill/>
          </p:spPr>
          <p:txBody>
            <a:bodyPr wrap="square" lIns="0" tIns="0" rIns="0" bIns="0" rtlCol="0">
              <a:spAutoFit/>
            </a:bodyPr>
            <a:lstStyle/>
            <a:p>
              <a:pPr>
                <a:spcBef>
                  <a:spcPts val="400"/>
                </a:spcBef>
                <a:spcAft>
                  <a:spcPts val="400"/>
                </a:spcAft>
              </a:pPr>
              <a:r>
                <a:rPr lang="en-GB" sz="1600" b="1">
                  <a:solidFill>
                    <a:schemeClr val="bg2">
                      <a:lumMod val="60000"/>
                      <a:lumOff val="40000"/>
                    </a:schemeClr>
                  </a:solidFill>
                </a:rPr>
                <a:t>17% </a:t>
              </a:r>
              <a:r>
                <a:rPr lang="en-GB" sz="1600">
                  <a:solidFill>
                    <a:schemeClr val="bg2">
                      <a:lumMod val="60000"/>
                      <a:lumOff val="40000"/>
                    </a:schemeClr>
                  </a:solidFill>
                </a:rPr>
                <a:t>£1,000+</a:t>
              </a:r>
            </a:p>
          </p:txBody>
        </p:sp>
      </p:grpSp>
      <p:grpSp>
        <p:nvGrpSpPr>
          <p:cNvPr id="23" name="Group 22">
            <a:extLst>
              <a:ext uri="{FF2B5EF4-FFF2-40B4-BE49-F238E27FC236}">
                <a16:creationId xmlns:a16="http://schemas.microsoft.com/office/drawing/2014/main" id="{24FC422B-CBE2-4896-ADE4-E797C52671F0}"/>
              </a:ext>
            </a:extLst>
          </p:cNvPr>
          <p:cNvGrpSpPr/>
          <p:nvPr/>
        </p:nvGrpSpPr>
        <p:grpSpPr>
          <a:xfrm>
            <a:off x="6512053" y="3867382"/>
            <a:ext cx="2264393" cy="1479086"/>
            <a:chOff x="4227972" y="2360642"/>
            <a:chExt cx="2264393" cy="934946"/>
          </a:xfrm>
        </p:grpSpPr>
        <p:sp>
          <p:nvSpPr>
            <p:cNvPr id="24" name="Right Brace 23">
              <a:extLst>
                <a:ext uri="{FF2B5EF4-FFF2-40B4-BE49-F238E27FC236}">
                  <a16:creationId xmlns:a16="http://schemas.microsoft.com/office/drawing/2014/main" id="{424A5EB8-6973-4B7C-A414-9F90578FE6D8}"/>
                </a:ext>
              </a:extLst>
            </p:cNvPr>
            <p:cNvSpPr/>
            <p:nvPr/>
          </p:nvSpPr>
          <p:spPr>
            <a:xfrm>
              <a:off x="4227972" y="2360642"/>
              <a:ext cx="148214" cy="9349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25" name="TextBox 24">
              <a:extLst>
                <a:ext uri="{FF2B5EF4-FFF2-40B4-BE49-F238E27FC236}">
                  <a16:creationId xmlns:a16="http://schemas.microsoft.com/office/drawing/2014/main" id="{8CF910DE-BFA0-49FC-8522-7E69A716B38B}"/>
                </a:ext>
              </a:extLst>
            </p:cNvPr>
            <p:cNvSpPr txBox="1"/>
            <p:nvPr/>
          </p:nvSpPr>
          <p:spPr>
            <a:xfrm>
              <a:off x="4481882" y="2741402"/>
              <a:ext cx="2010483" cy="156838"/>
            </a:xfrm>
            <a:prstGeom prst="rect">
              <a:avLst/>
            </a:prstGeom>
            <a:noFill/>
          </p:spPr>
          <p:txBody>
            <a:bodyPr wrap="square" lIns="0" tIns="0" rIns="0" bIns="0" rtlCol="0">
              <a:spAutoFit/>
            </a:bodyPr>
            <a:lstStyle/>
            <a:p>
              <a:pPr>
                <a:spcBef>
                  <a:spcPts val="400"/>
                </a:spcBef>
                <a:spcAft>
                  <a:spcPts val="400"/>
                </a:spcAft>
              </a:pPr>
              <a:r>
                <a:rPr lang="en-GB" sz="1600" b="1">
                  <a:solidFill>
                    <a:schemeClr val="bg2"/>
                  </a:solidFill>
                </a:rPr>
                <a:t>32% </a:t>
              </a:r>
              <a:r>
                <a:rPr lang="en-GB" sz="1600">
                  <a:solidFill>
                    <a:schemeClr val="bg2"/>
                  </a:solidFill>
                </a:rPr>
                <a:t>£1,000+</a:t>
              </a:r>
            </a:p>
          </p:txBody>
        </p:sp>
      </p:grpSp>
      <p:grpSp>
        <p:nvGrpSpPr>
          <p:cNvPr id="26" name="Group 25">
            <a:extLst>
              <a:ext uri="{FF2B5EF4-FFF2-40B4-BE49-F238E27FC236}">
                <a16:creationId xmlns:a16="http://schemas.microsoft.com/office/drawing/2014/main" id="{77BCEEB9-E6BE-426D-8E02-6A92031B1F10}"/>
              </a:ext>
            </a:extLst>
          </p:cNvPr>
          <p:cNvGrpSpPr/>
          <p:nvPr/>
        </p:nvGrpSpPr>
        <p:grpSpPr>
          <a:xfrm>
            <a:off x="3432522" y="2688199"/>
            <a:ext cx="2371039" cy="1175316"/>
            <a:chOff x="5478379" y="2613952"/>
            <a:chExt cx="2181374" cy="1043648"/>
          </a:xfrm>
        </p:grpSpPr>
        <p:sp>
          <p:nvSpPr>
            <p:cNvPr id="27" name="Right Brace 26">
              <a:extLst>
                <a:ext uri="{FF2B5EF4-FFF2-40B4-BE49-F238E27FC236}">
                  <a16:creationId xmlns:a16="http://schemas.microsoft.com/office/drawing/2014/main" id="{554388F4-75F3-49ED-BD20-70C63B34C8A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chemeClr val="bg2">
                    <a:lumMod val="60000"/>
                    <a:lumOff val="40000"/>
                  </a:schemeClr>
                </a:solidFill>
              </a:endParaRPr>
            </a:p>
          </p:txBody>
        </p:sp>
        <p:sp>
          <p:nvSpPr>
            <p:cNvPr id="28" name="TextBox 27">
              <a:extLst>
                <a:ext uri="{FF2B5EF4-FFF2-40B4-BE49-F238E27FC236}">
                  <a16:creationId xmlns:a16="http://schemas.microsoft.com/office/drawing/2014/main" id="{38C27352-E086-4640-AFC2-08561E28C28E}"/>
                </a:ext>
              </a:extLst>
            </p:cNvPr>
            <p:cNvSpPr txBox="1"/>
            <p:nvPr/>
          </p:nvSpPr>
          <p:spPr>
            <a:xfrm>
              <a:off x="5702749" y="3027318"/>
              <a:ext cx="1957004" cy="218637"/>
            </a:xfrm>
            <a:prstGeom prst="rect">
              <a:avLst/>
            </a:prstGeom>
            <a:noFill/>
          </p:spPr>
          <p:txBody>
            <a:bodyPr wrap="square" lIns="0" tIns="0" rIns="0" bIns="0" rtlCol="0">
              <a:spAutoFit/>
            </a:bodyPr>
            <a:lstStyle/>
            <a:p>
              <a:pPr>
                <a:spcBef>
                  <a:spcPts val="400"/>
                </a:spcBef>
                <a:spcAft>
                  <a:spcPts val="400"/>
                </a:spcAft>
              </a:pPr>
              <a:r>
                <a:rPr lang="en-GB" sz="1600" b="1">
                  <a:solidFill>
                    <a:schemeClr val="bg2">
                      <a:lumMod val="60000"/>
                      <a:lumOff val="40000"/>
                    </a:schemeClr>
                  </a:solidFill>
                </a:rPr>
                <a:t>30% </a:t>
              </a:r>
              <a:r>
                <a:rPr lang="en-GB" sz="1600">
                  <a:solidFill>
                    <a:schemeClr val="bg2">
                      <a:lumMod val="60000"/>
                      <a:lumOff val="40000"/>
                    </a:schemeClr>
                  </a:solidFill>
                </a:rPr>
                <a:t>£1 - £999</a:t>
              </a:r>
            </a:p>
          </p:txBody>
        </p:sp>
      </p:grpSp>
      <p:grpSp>
        <p:nvGrpSpPr>
          <p:cNvPr id="32" name="Group 31">
            <a:extLst>
              <a:ext uri="{FF2B5EF4-FFF2-40B4-BE49-F238E27FC236}">
                <a16:creationId xmlns:a16="http://schemas.microsoft.com/office/drawing/2014/main" id="{3FBF1A0D-5DBD-4A23-8EE9-CF0133934729}"/>
              </a:ext>
            </a:extLst>
          </p:cNvPr>
          <p:cNvGrpSpPr/>
          <p:nvPr/>
        </p:nvGrpSpPr>
        <p:grpSpPr>
          <a:xfrm>
            <a:off x="6512053" y="2628126"/>
            <a:ext cx="2393899" cy="1185492"/>
            <a:chOff x="5478379" y="2613952"/>
            <a:chExt cx="2202405" cy="1043648"/>
          </a:xfrm>
        </p:grpSpPr>
        <p:sp>
          <p:nvSpPr>
            <p:cNvPr id="33" name="Right Brace 32">
              <a:extLst>
                <a:ext uri="{FF2B5EF4-FFF2-40B4-BE49-F238E27FC236}">
                  <a16:creationId xmlns:a16="http://schemas.microsoft.com/office/drawing/2014/main" id="{6E38EF41-F312-4F56-9ECE-47DA02A6201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4" name="TextBox 33">
              <a:extLst>
                <a:ext uri="{FF2B5EF4-FFF2-40B4-BE49-F238E27FC236}">
                  <a16:creationId xmlns:a16="http://schemas.microsoft.com/office/drawing/2014/main" id="{78ABC3E2-D084-4319-A6D0-93AAE5B36B9B}"/>
                </a:ext>
              </a:extLst>
            </p:cNvPr>
            <p:cNvSpPr txBox="1"/>
            <p:nvPr/>
          </p:nvSpPr>
          <p:spPr>
            <a:xfrm>
              <a:off x="5723780" y="3032396"/>
              <a:ext cx="1957004" cy="216761"/>
            </a:xfrm>
            <a:prstGeom prst="rect">
              <a:avLst/>
            </a:prstGeom>
            <a:noFill/>
          </p:spPr>
          <p:txBody>
            <a:bodyPr wrap="square" lIns="0" tIns="0" rIns="0" bIns="0" rtlCol="0">
              <a:spAutoFit/>
            </a:bodyPr>
            <a:lstStyle/>
            <a:p>
              <a:pPr>
                <a:spcBef>
                  <a:spcPts val="400"/>
                </a:spcBef>
                <a:spcAft>
                  <a:spcPts val="400"/>
                </a:spcAft>
              </a:pPr>
              <a:r>
                <a:rPr lang="en-GB" sz="1600" b="1">
                  <a:solidFill>
                    <a:schemeClr val="bg2"/>
                  </a:solidFill>
                </a:rPr>
                <a:t>24% </a:t>
              </a:r>
              <a:r>
                <a:rPr lang="en-GB" sz="1600">
                  <a:solidFill>
                    <a:schemeClr val="bg2"/>
                  </a:solidFill>
                </a:rPr>
                <a:t>£1 - £999</a:t>
              </a:r>
            </a:p>
          </p:txBody>
        </p:sp>
      </p:grpSp>
      <p:cxnSp>
        <p:nvCxnSpPr>
          <p:cNvPr id="35" name="Straight Connector 34">
            <a:extLst>
              <a:ext uri="{FF2B5EF4-FFF2-40B4-BE49-F238E27FC236}">
                <a16:creationId xmlns:a16="http://schemas.microsoft.com/office/drawing/2014/main" id="{A27E2C8D-AF05-42FB-B5D2-44AD88B58DCB}"/>
              </a:ext>
            </a:extLst>
          </p:cNvPr>
          <p:cNvCxnSpPr>
            <a:cxnSpLocks/>
          </p:cNvCxnSpPr>
          <p:nvPr/>
        </p:nvCxnSpPr>
        <p:spPr>
          <a:xfrm>
            <a:off x="8291163" y="1602829"/>
            <a:ext cx="0" cy="448681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6" name="Chart 35">
            <a:extLst>
              <a:ext uri="{FF2B5EF4-FFF2-40B4-BE49-F238E27FC236}">
                <a16:creationId xmlns:a16="http://schemas.microsoft.com/office/drawing/2014/main" id="{5A8D10C0-E02C-4A9C-9968-A45DF3665FB3}"/>
              </a:ext>
            </a:extLst>
          </p:cNvPr>
          <p:cNvGraphicFramePr/>
          <p:nvPr>
            <p:extLst>
              <p:ext uri="{D42A27DB-BD31-4B8C-83A1-F6EECF244321}">
                <p14:modId xmlns:p14="http://schemas.microsoft.com/office/powerpoint/2010/main" val="1791419920"/>
              </p:ext>
            </p:extLst>
          </p:nvPr>
        </p:nvGraphicFramePr>
        <p:xfrm>
          <a:off x="8462327" y="1935595"/>
          <a:ext cx="3551914" cy="403081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4E0EB654-0C11-4570-AC8D-158A8491E1E5}"/>
              </a:ext>
            </a:extLst>
          </p:cNvPr>
          <p:cNvSpPr txBox="1"/>
          <p:nvPr/>
        </p:nvSpPr>
        <p:spPr>
          <a:xfrm>
            <a:off x="8659876" y="1541441"/>
            <a:ext cx="3564441" cy="215444"/>
          </a:xfrm>
          <a:prstGeom prst="rect">
            <a:avLst/>
          </a:prstGeom>
          <a:noFill/>
        </p:spPr>
        <p:txBody>
          <a:bodyPr wrap="square" lIns="0" tIns="0" rIns="0" bIns="0" rtlCol="0">
            <a:spAutoFit/>
          </a:bodyPr>
          <a:lstStyle/>
          <a:p>
            <a:pPr>
              <a:spcBef>
                <a:spcPts val="400"/>
              </a:spcBef>
              <a:spcAft>
                <a:spcPts val="400"/>
              </a:spcAft>
            </a:pPr>
            <a:r>
              <a:rPr lang="en-GB" sz="1400" b="1" dirty="0">
                <a:solidFill>
                  <a:schemeClr val="bg2">
                    <a:lumMod val="40000"/>
                    <a:lumOff val="60000"/>
                  </a:schemeClr>
                </a:solidFill>
              </a:rPr>
              <a:t>Typical pre-tax profit before lockdown</a:t>
            </a:r>
            <a:endParaRPr lang="en-GB" sz="1400" dirty="0">
              <a:solidFill>
                <a:schemeClr val="bg2">
                  <a:lumMod val="40000"/>
                  <a:lumOff val="60000"/>
                </a:schemeClr>
              </a:solidFill>
            </a:endParaRPr>
          </a:p>
        </p:txBody>
      </p:sp>
      <p:grpSp>
        <p:nvGrpSpPr>
          <p:cNvPr id="38" name="Group 37">
            <a:extLst>
              <a:ext uri="{FF2B5EF4-FFF2-40B4-BE49-F238E27FC236}">
                <a16:creationId xmlns:a16="http://schemas.microsoft.com/office/drawing/2014/main" id="{8759AE84-FB1F-40CC-9EA5-684F5304CAF4}"/>
              </a:ext>
            </a:extLst>
          </p:cNvPr>
          <p:cNvGrpSpPr/>
          <p:nvPr/>
        </p:nvGrpSpPr>
        <p:grpSpPr>
          <a:xfrm>
            <a:off x="10412366" y="2002778"/>
            <a:ext cx="1744889" cy="507087"/>
            <a:chOff x="5478379" y="2613952"/>
            <a:chExt cx="2526079" cy="1043648"/>
          </a:xfrm>
        </p:grpSpPr>
        <p:sp>
          <p:nvSpPr>
            <p:cNvPr id="39" name="Right Brace 38">
              <a:extLst>
                <a:ext uri="{FF2B5EF4-FFF2-40B4-BE49-F238E27FC236}">
                  <a16:creationId xmlns:a16="http://schemas.microsoft.com/office/drawing/2014/main" id="{561539C4-3055-4F4C-ABF4-8A636414780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0" name="TextBox 39">
              <a:extLst>
                <a:ext uri="{FF2B5EF4-FFF2-40B4-BE49-F238E27FC236}">
                  <a16:creationId xmlns:a16="http://schemas.microsoft.com/office/drawing/2014/main" id="{45A13DB9-1FA6-456A-8921-F3ABF5E0D34C}"/>
                </a:ext>
              </a:extLst>
            </p:cNvPr>
            <p:cNvSpPr txBox="1"/>
            <p:nvPr/>
          </p:nvSpPr>
          <p:spPr>
            <a:xfrm>
              <a:off x="5702538" y="2702128"/>
              <a:ext cx="2301920" cy="443410"/>
            </a:xfrm>
            <a:prstGeom prst="rect">
              <a:avLst/>
            </a:prstGeom>
            <a:noFill/>
          </p:spPr>
          <p:txBody>
            <a:bodyPr wrap="square" lIns="0" tIns="0" rIns="0" bIns="0" rtlCol="0">
              <a:spAutoFit/>
            </a:bodyPr>
            <a:lstStyle/>
            <a:p>
              <a:pPr>
                <a:spcBef>
                  <a:spcPts val="400"/>
                </a:spcBef>
                <a:spcAft>
                  <a:spcPts val="400"/>
                </a:spcAft>
              </a:pPr>
              <a:r>
                <a:rPr lang="en-GB" sz="1400" b="1">
                  <a:solidFill>
                    <a:schemeClr val="bg2">
                      <a:lumMod val="60000"/>
                      <a:lumOff val="40000"/>
                    </a:schemeClr>
                  </a:solidFill>
                </a:rPr>
                <a:t>5% </a:t>
              </a:r>
              <a:r>
                <a:rPr lang="en-GB" sz="1400">
                  <a:solidFill>
                    <a:schemeClr val="bg2">
                      <a:lumMod val="60000"/>
                      <a:lumOff val="40000"/>
                    </a:schemeClr>
                  </a:solidFill>
                </a:rPr>
                <a:t>loss / £0</a:t>
              </a:r>
            </a:p>
          </p:txBody>
        </p:sp>
      </p:grpSp>
      <p:grpSp>
        <p:nvGrpSpPr>
          <p:cNvPr id="41" name="Group 40">
            <a:extLst>
              <a:ext uri="{FF2B5EF4-FFF2-40B4-BE49-F238E27FC236}">
                <a16:creationId xmlns:a16="http://schemas.microsoft.com/office/drawing/2014/main" id="{E051F75D-72E8-4B43-AE61-E406D2C89E27}"/>
              </a:ext>
            </a:extLst>
          </p:cNvPr>
          <p:cNvGrpSpPr/>
          <p:nvPr/>
        </p:nvGrpSpPr>
        <p:grpSpPr>
          <a:xfrm>
            <a:off x="10486135" y="3973901"/>
            <a:ext cx="1668370" cy="1467775"/>
            <a:chOff x="5478379" y="2613952"/>
            <a:chExt cx="2222096" cy="1043648"/>
          </a:xfrm>
        </p:grpSpPr>
        <p:sp>
          <p:nvSpPr>
            <p:cNvPr id="42" name="Right Brace 41">
              <a:extLst>
                <a:ext uri="{FF2B5EF4-FFF2-40B4-BE49-F238E27FC236}">
                  <a16:creationId xmlns:a16="http://schemas.microsoft.com/office/drawing/2014/main" id="{75515C3E-AA77-4B8B-AB97-FD741BF9086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3" name="TextBox 42">
              <a:extLst>
                <a:ext uri="{FF2B5EF4-FFF2-40B4-BE49-F238E27FC236}">
                  <a16:creationId xmlns:a16="http://schemas.microsoft.com/office/drawing/2014/main" id="{8C870838-4E56-40B9-B002-C9975A47C7C4}"/>
                </a:ext>
              </a:extLst>
            </p:cNvPr>
            <p:cNvSpPr txBox="1"/>
            <p:nvPr/>
          </p:nvSpPr>
          <p:spPr>
            <a:xfrm>
              <a:off x="5743470" y="2989701"/>
              <a:ext cx="1957005" cy="153189"/>
            </a:xfrm>
            <a:prstGeom prst="rect">
              <a:avLst/>
            </a:prstGeom>
            <a:noFill/>
          </p:spPr>
          <p:txBody>
            <a:bodyPr wrap="square" lIns="0" tIns="0" rIns="0" bIns="0" rtlCol="0">
              <a:spAutoFit/>
            </a:bodyPr>
            <a:lstStyle/>
            <a:p>
              <a:pPr>
                <a:spcBef>
                  <a:spcPts val="400"/>
                </a:spcBef>
                <a:spcAft>
                  <a:spcPts val="400"/>
                </a:spcAft>
              </a:pPr>
              <a:r>
                <a:rPr lang="en-GB" sz="1400" b="1">
                  <a:solidFill>
                    <a:schemeClr val="bg2">
                      <a:lumMod val="60000"/>
                      <a:lumOff val="40000"/>
                    </a:schemeClr>
                  </a:solidFill>
                </a:rPr>
                <a:t>52% </a:t>
              </a:r>
              <a:r>
                <a:rPr lang="en-GB" sz="1400">
                  <a:solidFill>
                    <a:schemeClr val="bg2">
                      <a:lumMod val="60000"/>
                      <a:lumOff val="40000"/>
                    </a:schemeClr>
                  </a:solidFill>
                </a:rPr>
                <a:t>£1,000+</a:t>
              </a:r>
            </a:p>
          </p:txBody>
        </p:sp>
      </p:grpSp>
      <p:grpSp>
        <p:nvGrpSpPr>
          <p:cNvPr id="44" name="Group 43">
            <a:extLst>
              <a:ext uri="{FF2B5EF4-FFF2-40B4-BE49-F238E27FC236}">
                <a16:creationId xmlns:a16="http://schemas.microsoft.com/office/drawing/2014/main" id="{FA75D595-D4DE-4964-991D-F34C800D3CE0}"/>
              </a:ext>
            </a:extLst>
          </p:cNvPr>
          <p:cNvGrpSpPr/>
          <p:nvPr/>
        </p:nvGrpSpPr>
        <p:grpSpPr>
          <a:xfrm>
            <a:off x="10444341" y="2652079"/>
            <a:ext cx="1668370" cy="1133749"/>
            <a:chOff x="5478379" y="2613952"/>
            <a:chExt cx="2222096" cy="1043648"/>
          </a:xfrm>
        </p:grpSpPr>
        <p:sp>
          <p:nvSpPr>
            <p:cNvPr id="45" name="Right Brace 44">
              <a:extLst>
                <a:ext uri="{FF2B5EF4-FFF2-40B4-BE49-F238E27FC236}">
                  <a16:creationId xmlns:a16="http://schemas.microsoft.com/office/drawing/2014/main" id="{558E1468-770F-4BDC-AEE5-A864281ACC5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46" name="TextBox 45">
              <a:extLst>
                <a:ext uri="{FF2B5EF4-FFF2-40B4-BE49-F238E27FC236}">
                  <a16:creationId xmlns:a16="http://schemas.microsoft.com/office/drawing/2014/main" id="{7078BB14-7862-4EA8-AA1D-4E49B19A3A1A}"/>
                </a:ext>
              </a:extLst>
            </p:cNvPr>
            <p:cNvSpPr txBox="1"/>
            <p:nvPr/>
          </p:nvSpPr>
          <p:spPr>
            <a:xfrm>
              <a:off x="5743470" y="2989701"/>
              <a:ext cx="1957005" cy="198322"/>
            </a:xfrm>
            <a:prstGeom prst="rect">
              <a:avLst/>
            </a:prstGeom>
            <a:noFill/>
          </p:spPr>
          <p:txBody>
            <a:bodyPr wrap="square" lIns="0" tIns="0" rIns="0" bIns="0" rtlCol="0">
              <a:spAutoFit/>
            </a:bodyPr>
            <a:lstStyle/>
            <a:p>
              <a:pPr>
                <a:spcBef>
                  <a:spcPts val="400"/>
                </a:spcBef>
                <a:spcAft>
                  <a:spcPts val="400"/>
                </a:spcAft>
              </a:pPr>
              <a:r>
                <a:rPr lang="en-GB" sz="1400" b="1">
                  <a:solidFill>
                    <a:schemeClr val="bg2">
                      <a:lumMod val="60000"/>
                      <a:lumOff val="40000"/>
                    </a:schemeClr>
                  </a:solidFill>
                </a:rPr>
                <a:t>26% </a:t>
              </a:r>
              <a:r>
                <a:rPr lang="en-GB" sz="1400">
                  <a:solidFill>
                    <a:schemeClr val="bg2">
                      <a:lumMod val="60000"/>
                      <a:lumOff val="40000"/>
                    </a:schemeClr>
                  </a:solidFill>
                </a:rPr>
                <a:t>£1 - £999</a:t>
              </a:r>
            </a:p>
          </p:txBody>
        </p:sp>
      </p:grpSp>
      <p:cxnSp>
        <p:nvCxnSpPr>
          <p:cNvPr id="30" name="Straight Connector 29">
            <a:extLst>
              <a:ext uri="{FF2B5EF4-FFF2-40B4-BE49-F238E27FC236}">
                <a16:creationId xmlns:a16="http://schemas.microsoft.com/office/drawing/2014/main" id="{9F692A85-1DA9-41CE-AA35-B3E056522ED0}"/>
              </a:ext>
            </a:extLst>
          </p:cNvPr>
          <p:cNvCxnSpPr>
            <a:cxnSpLocks/>
          </p:cNvCxnSpPr>
          <p:nvPr/>
        </p:nvCxnSpPr>
        <p:spPr>
          <a:xfrm flipV="1">
            <a:off x="442672" y="3902742"/>
            <a:ext cx="11521983" cy="5716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A1E2E4-020A-4518-95A7-E486D5847526}"/>
              </a:ext>
            </a:extLst>
          </p:cNvPr>
          <p:cNvCxnSpPr>
            <a:cxnSpLocks/>
          </p:cNvCxnSpPr>
          <p:nvPr/>
        </p:nvCxnSpPr>
        <p:spPr>
          <a:xfrm flipV="1">
            <a:off x="522294" y="2602456"/>
            <a:ext cx="11325657" cy="41396"/>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Isosceles Triangle 50">
            <a:extLst>
              <a:ext uri="{FF2B5EF4-FFF2-40B4-BE49-F238E27FC236}">
                <a16:creationId xmlns:a16="http://schemas.microsoft.com/office/drawing/2014/main" id="{8898E9DB-9AB2-4B10-881F-038107D0DC4E}"/>
              </a:ext>
            </a:extLst>
          </p:cNvPr>
          <p:cNvSpPr/>
          <p:nvPr/>
        </p:nvSpPr>
        <p:spPr>
          <a:xfrm>
            <a:off x="5931840" y="46897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52" name="Isosceles Triangle 51">
            <a:extLst>
              <a:ext uri="{FF2B5EF4-FFF2-40B4-BE49-F238E27FC236}">
                <a16:creationId xmlns:a16="http://schemas.microsoft.com/office/drawing/2014/main" id="{32454C91-81A5-407C-BAF9-6027CF9931DD}"/>
              </a:ext>
            </a:extLst>
          </p:cNvPr>
          <p:cNvSpPr/>
          <p:nvPr/>
        </p:nvSpPr>
        <p:spPr>
          <a:xfrm>
            <a:off x="6061699" y="4360181"/>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53" name="Isosceles Triangle 52">
            <a:extLst>
              <a:ext uri="{FF2B5EF4-FFF2-40B4-BE49-F238E27FC236}">
                <a16:creationId xmlns:a16="http://schemas.microsoft.com/office/drawing/2014/main" id="{578D35C5-C715-46F6-B126-DF13937BD179}"/>
              </a:ext>
            </a:extLst>
          </p:cNvPr>
          <p:cNvSpPr/>
          <p:nvPr/>
        </p:nvSpPr>
        <p:spPr>
          <a:xfrm>
            <a:off x="6850790" y="534646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4706A95C-0DEC-4639-8312-C86D5233418B}"/>
              </a:ext>
            </a:extLst>
          </p:cNvPr>
          <p:cNvGrpSpPr/>
          <p:nvPr/>
        </p:nvGrpSpPr>
        <p:grpSpPr>
          <a:xfrm>
            <a:off x="6735162" y="6386076"/>
            <a:ext cx="5152468" cy="471924"/>
            <a:chOff x="5532700" y="6448447"/>
            <a:chExt cx="5152468" cy="471924"/>
          </a:xfrm>
        </p:grpSpPr>
        <p:sp>
          <p:nvSpPr>
            <p:cNvPr id="47" name="TextBox 46">
              <a:extLst>
                <a:ext uri="{FF2B5EF4-FFF2-40B4-BE49-F238E27FC236}">
                  <a16:creationId xmlns:a16="http://schemas.microsoft.com/office/drawing/2014/main" id="{40D6F338-D8CE-433B-A178-8C228C0C3646}"/>
                </a:ext>
              </a:extLst>
            </p:cNvPr>
            <p:cNvSpPr txBox="1"/>
            <p:nvPr/>
          </p:nvSpPr>
          <p:spPr>
            <a:xfrm>
              <a:off x="5532700" y="6448447"/>
              <a:ext cx="5152468"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48" name="Isosceles Triangle 47">
              <a:extLst>
                <a:ext uri="{FF2B5EF4-FFF2-40B4-BE49-F238E27FC236}">
                  <a16:creationId xmlns:a16="http://schemas.microsoft.com/office/drawing/2014/main" id="{3AD28C78-ACA3-4A32-8D71-5F27E25D6D4F}"/>
                </a:ext>
              </a:extLst>
            </p:cNvPr>
            <p:cNvSpPr/>
            <p:nvPr/>
          </p:nvSpPr>
          <p:spPr>
            <a:xfrm>
              <a:off x="5575140" y="64608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49" name="Isosceles Triangle 48">
              <a:extLst>
                <a:ext uri="{FF2B5EF4-FFF2-40B4-BE49-F238E27FC236}">
                  <a16:creationId xmlns:a16="http://schemas.microsoft.com/office/drawing/2014/main" id="{D9185B68-A2D1-4B70-B27D-44E8ACCCA842}"/>
                </a:ext>
              </a:extLst>
            </p:cNvPr>
            <p:cNvSpPr/>
            <p:nvPr/>
          </p:nvSpPr>
          <p:spPr>
            <a:xfrm rot="10800000">
              <a:off x="8127891" y="6486412"/>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grpSp>
      <p:cxnSp>
        <p:nvCxnSpPr>
          <p:cNvPr id="50" name="Straight Connector 49">
            <a:extLst>
              <a:ext uri="{FF2B5EF4-FFF2-40B4-BE49-F238E27FC236}">
                <a16:creationId xmlns:a16="http://schemas.microsoft.com/office/drawing/2014/main" id="{1DE77E78-BE2C-481F-B3C8-D066226445E2}"/>
              </a:ext>
            </a:extLst>
          </p:cNvPr>
          <p:cNvCxnSpPr>
            <a:cxnSpLocks/>
          </p:cNvCxnSpPr>
          <p:nvPr/>
        </p:nvCxnSpPr>
        <p:spPr>
          <a:xfrm>
            <a:off x="344022" y="5601570"/>
            <a:ext cx="11567468" cy="1527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4" name="Isosceles Triangle 53">
            <a:extLst>
              <a:ext uri="{FF2B5EF4-FFF2-40B4-BE49-F238E27FC236}">
                <a16:creationId xmlns:a16="http://schemas.microsoft.com/office/drawing/2014/main" id="{7CFCBC15-0CF2-4A4E-863F-18D751F35FCB}"/>
              </a:ext>
            </a:extLst>
          </p:cNvPr>
          <p:cNvSpPr/>
          <p:nvPr/>
        </p:nvSpPr>
        <p:spPr>
          <a:xfrm>
            <a:off x="8056941" y="450623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Tree>
    <p:extLst>
      <p:ext uri="{BB962C8B-B14F-4D97-AF65-F5344CB8AC3E}">
        <p14:creationId xmlns:p14="http://schemas.microsoft.com/office/powerpoint/2010/main" val="170454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fld id="{D61AABEC-672F-4B68-B914-690DA978312C}" type="slidenum">
              <a:rPr lang="en-GB" smtClean="0"/>
              <a:pPr/>
              <a:t>6</a:t>
            </a:fld>
            <a:r>
              <a:rPr lang="en-GB"/>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1009" y="201096"/>
            <a:ext cx="9341700" cy="775597"/>
          </a:xfrm>
        </p:spPr>
        <p:txBody>
          <a:bodyPr/>
          <a:lstStyle/>
          <a:p>
            <a:r>
              <a:rPr lang="en-GB"/>
              <a:t>Sample</a:t>
            </a:r>
          </a:p>
        </p:txBody>
      </p:sp>
      <p:sp>
        <p:nvSpPr>
          <p:cNvPr id="6" name="Rectangle 5">
            <a:extLst>
              <a:ext uri="{FF2B5EF4-FFF2-40B4-BE49-F238E27FC236}">
                <a16:creationId xmlns:a16="http://schemas.microsoft.com/office/drawing/2014/main" id="{F3F4CA34-D8FE-4AAE-8104-E7F59636BFA3}"/>
              </a:ext>
            </a:extLst>
          </p:cNvPr>
          <p:cNvSpPr/>
          <p:nvPr/>
        </p:nvSpPr>
        <p:spPr>
          <a:xfrm>
            <a:off x="449998" y="1029425"/>
            <a:ext cx="11254321" cy="506245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dirty="0">
                <a:solidFill>
                  <a:schemeClr val="tx1"/>
                </a:solidFill>
              </a:rPr>
              <a:t>The research focused on two distinct groups of claimants:</a:t>
            </a:r>
          </a:p>
          <a:p>
            <a:pPr marL="342900" indent="-342900">
              <a:lnSpc>
                <a:spcPct val="107000"/>
              </a:lnSpc>
              <a:spcAft>
                <a:spcPts val="800"/>
              </a:spcAft>
              <a:buFont typeface="Arial" panose="020B0604020202020204" pitchFamily="34" charset="0"/>
              <a:buChar char="•"/>
              <a:tabLst>
                <a:tab pos="457200" algn="l"/>
              </a:tabLst>
            </a:pPr>
            <a:r>
              <a:rPr lang="en-GB" b="1" dirty="0">
                <a:solidFill>
                  <a:schemeClr val="accent6">
                    <a:lumMod val="75000"/>
                  </a:schemeClr>
                </a:solidFill>
                <a:ea typeface="Calibri" panose="020F0502020204030204" pitchFamily="34" charset="0"/>
                <a:cs typeface="Times New Roman" panose="02020603050405020304" pitchFamily="18" charset="0"/>
              </a:rPr>
              <a:t>E</a:t>
            </a:r>
            <a:r>
              <a:rPr lang="en-GB" b="1" dirty="0">
                <a:solidFill>
                  <a:schemeClr val="accent6">
                    <a:lumMod val="75000"/>
                  </a:schemeClr>
                </a:solidFill>
                <a:effectLst/>
                <a:ea typeface="Calibri" panose="020F0502020204030204" pitchFamily="34" charset="0"/>
                <a:cs typeface="Times New Roman" panose="02020603050405020304" pitchFamily="18" charset="0"/>
              </a:rPr>
              <a:t>xisting 2020 </a:t>
            </a:r>
            <a:r>
              <a:rPr lang="en-GB" dirty="0">
                <a:solidFill>
                  <a:schemeClr val="tx1"/>
                </a:solidFill>
                <a:effectLst/>
                <a:ea typeface="Calibri" panose="020F0502020204030204" pitchFamily="34" charset="0"/>
                <a:cs typeface="Times New Roman" panose="02020603050405020304" pitchFamily="18" charset="0"/>
              </a:rPr>
              <a:t>claimants </a:t>
            </a:r>
            <a:r>
              <a:rPr lang="en-GB" b="1" dirty="0">
                <a:solidFill>
                  <a:schemeClr val="tx1"/>
                </a:solidFill>
                <a:effectLst/>
                <a:ea typeface="Calibri" panose="020F0502020204030204" pitchFamily="34" charset="0"/>
                <a:cs typeface="Times New Roman" panose="02020603050405020304" pitchFamily="18" charset="0"/>
              </a:rPr>
              <a:t>who started claiming UC as a self-employed person before 16</a:t>
            </a:r>
            <a:r>
              <a:rPr lang="en-GB" b="1" baseline="30000" dirty="0">
                <a:solidFill>
                  <a:schemeClr val="tx1"/>
                </a:solidFill>
                <a:effectLst/>
                <a:ea typeface="Calibri" panose="020F0502020204030204" pitchFamily="34" charset="0"/>
                <a:cs typeface="Times New Roman" panose="02020603050405020304" pitchFamily="18" charset="0"/>
              </a:rPr>
              <a:t> </a:t>
            </a:r>
            <a:r>
              <a:rPr lang="en-GB" b="1" dirty="0">
                <a:solidFill>
                  <a:schemeClr val="tx1"/>
                </a:solidFill>
                <a:effectLst/>
                <a:ea typeface="Calibri" panose="020F0502020204030204" pitchFamily="34" charset="0"/>
                <a:cs typeface="Times New Roman" panose="02020603050405020304" pitchFamily="18" charset="0"/>
              </a:rPr>
              <a:t>March 2020. </a:t>
            </a:r>
            <a:r>
              <a:rPr lang="en-GB" dirty="0">
                <a:solidFill>
                  <a:schemeClr val="tx1"/>
                </a:solidFill>
                <a:effectLst/>
                <a:ea typeface="Calibri" panose="020F0502020204030204" pitchFamily="34" charset="0"/>
                <a:cs typeface="Times New Roman" panose="02020603050405020304" pitchFamily="18" charset="0"/>
              </a:rPr>
              <a:t>This group took part in the Wave 1 and Wave 2 survey. </a:t>
            </a:r>
            <a:r>
              <a:rPr lang="en-GB" dirty="0">
                <a:solidFill>
                  <a:schemeClr val="tx1"/>
                </a:solidFill>
              </a:rPr>
              <a:t>This group had been assessed by Jobcentre Plus for their self-employment, had attended a gateway interview, and may have had the MIF applied.</a:t>
            </a:r>
            <a:endParaRPr lang="en-GB" b="1" dirty="0">
              <a:solidFill>
                <a:schemeClr val="tx1"/>
              </a:solidFill>
            </a:endParaRPr>
          </a:p>
          <a:p>
            <a:pPr lvl="0">
              <a:lnSpc>
                <a:spcPct val="107000"/>
              </a:lnSpc>
              <a:spcAft>
                <a:spcPts val="800"/>
              </a:spcAft>
              <a:tabLst>
                <a:tab pos="457200" algn="l"/>
              </a:tabLst>
            </a:pPr>
            <a:endParaRPr lang="en-GB" dirty="0">
              <a:solidFill>
                <a:schemeClr val="tx1"/>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b="1" dirty="0">
                <a:solidFill>
                  <a:schemeClr val="tx1"/>
                </a:solidFill>
                <a:effectLst/>
                <a:ea typeface="Calibri" panose="020F0502020204030204" pitchFamily="34" charset="0"/>
                <a:cs typeface="Times New Roman" panose="02020603050405020304" pitchFamily="18" charset="0"/>
              </a:rPr>
              <a:t>New</a:t>
            </a:r>
            <a:r>
              <a:rPr lang="en-GB" b="1" dirty="0">
                <a:solidFill>
                  <a:schemeClr val="bg2"/>
                </a:solidFill>
                <a:effectLst/>
                <a:ea typeface="Calibri" panose="020F0502020204030204" pitchFamily="34" charset="0"/>
                <a:cs typeface="Times New Roman" panose="02020603050405020304" pitchFamily="18" charset="0"/>
              </a:rPr>
              <a:t> </a:t>
            </a:r>
            <a:r>
              <a:rPr lang="en-GB" dirty="0">
                <a:solidFill>
                  <a:schemeClr val="tx1"/>
                </a:solidFill>
                <a:effectLst/>
                <a:ea typeface="Calibri" panose="020F0502020204030204" pitchFamily="34" charset="0"/>
                <a:cs typeface="Times New Roman" panose="02020603050405020304" pitchFamily="18" charset="0"/>
              </a:rPr>
              <a:t>claimants</a:t>
            </a:r>
            <a:r>
              <a:rPr lang="en-GB" b="1" dirty="0">
                <a:solidFill>
                  <a:schemeClr val="bg2"/>
                </a:solidFill>
                <a:effectLst/>
                <a:ea typeface="Calibri" panose="020F0502020204030204" pitchFamily="34" charset="0"/>
                <a:cs typeface="Times New Roman" panose="02020603050405020304" pitchFamily="18" charset="0"/>
              </a:rPr>
              <a:t> </a:t>
            </a:r>
            <a:r>
              <a:rPr lang="en-GB" b="1" dirty="0">
                <a:solidFill>
                  <a:schemeClr val="tx1"/>
                </a:solidFill>
                <a:effectLst/>
                <a:ea typeface="Calibri" panose="020F0502020204030204" pitchFamily="34" charset="0"/>
                <a:cs typeface="Times New Roman" panose="02020603050405020304" pitchFamily="18" charset="0"/>
              </a:rPr>
              <a:t>who started claiming UC after the 16 March 2020</a:t>
            </a:r>
          </a:p>
          <a:p>
            <a:pPr marL="800100" lvl="1" indent="-342900">
              <a:lnSpc>
                <a:spcPct val="107000"/>
              </a:lnSpc>
              <a:spcAft>
                <a:spcPts val="800"/>
              </a:spcAft>
              <a:buFont typeface="Arial" panose="020B0604020202020204" pitchFamily="34" charset="0"/>
              <a:buChar char="•"/>
              <a:tabLst>
                <a:tab pos="457200" algn="l"/>
              </a:tabLst>
            </a:pPr>
            <a:r>
              <a:rPr lang="en-GB" b="1" dirty="0">
                <a:solidFill>
                  <a:schemeClr val="bg2"/>
                </a:solidFill>
                <a:effectLst/>
                <a:ea typeface="Calibri" panose="020F0502020204030204" pitchFamily="34" charset="0"/>
                <a:cs typeface="Times New Roman" panose="02020603050405020304" pitchFamily="18" charset="0"/>
              </a:rPr>
              <a:t>New 2020 </a:t>
            </a:r>
            <a:r>
              <a:rPr lang="en-GB" dirty="0">
                <a:solidFill>
                  <a:schemeClr val="tx1"/>
                </a:solidFill>
                <a:effectLst/>
                <a:ea typeface="Calibri" panose="020F0502020204030204" pitchFamily="34" charset="0"/>
                <a:cs typeface="Times New Roman" panose="02020603050405020304" pitchFamily="18" charset="0"/>
              </a:rPr>
              <a:t>claimants</a:t>
            </a:r>
            <a:r>
              <a:rPr lang="en-GB" b="1" dirty="0">
                <a:solidFill>
                  <a:schemeClr val="accent3"/>
                </a:solidFill>
                <a:effectLst/>
                <a:ea typeface="Calibri" panose="020F0502020204030204" pitchFamily="34" charset="0"/>
                <a:cs typeface="Times New Roman" panose="02020603050405020304" pitchFamily="18" charset="0"/>
              </a:rPr>
              <a:t> </a:t>
            </a:r>
            <a:r>
              <a:rPr lang="en-GB" b="1" dirty="0">
                <a:solidFill>
                  <a:schemeClr val="tx1"/>
                </a:solidFill>
                <a:effectLst/>
                <a:ea typeface="Calibri" panose="020F0502020204030204" pitchFamily="34" charset="0"/>
                <a:cs typeface="Times New Roman" panose="02020603050405020304" pitchFamily="18" charset="0"/>
              </a:rPr>
              <a:t>who started claiming UC as a self-employed person between 16 March and 22 June 2020. </a:t>
            </a:r>
            <a:r>
              <a:rPr lang="en-GB" dirty="0">
                <a:solidFill>
                  <a:schemeClr val="tx1"/>
                </a:solidFill>
                <a:effectLst/>
                <a:ea typeface="Calibri" panose="020F0502020204030204" pitchFamily="34" charset="0"/>
                <a:cs typeface="Times New Roman" panose="02020603050405020304" pitchFamily="18" charset="0"/>
              </a:rPr>
              <a:t>This group took part in the Wave 1 and Wave 2 survey.</a:t>
            </a:r>
          </a:p>
          <a:p>
            <a:pPr marL="800100" lvl="1" indent="-342900">
              <a:lnSpc>
                <a:spcPct val="107000"/>
              </a:lnSpc>
              <a:spcAft>
                <a:spcPts val="800"/>
              </a:spcAft>
              <a:buFont typeface="Arial" panose="020B0604020202020204" pitchFamily="34" charset="0"/>
              <a:buChar char="•"/>
              <a:tabLst>
                <a:tab pos="457200" algn="l"/>
              </a:tabLst>
            </a:pPr>
            <a:r>
              <a:rPr lang="en-GB" b="1" dirty="0">
                <a:solidFill>
                  <a:schemeClr val="accent4">
                    <a:lumMod val="60000"/>
                    <a:lumOff val="40000"/>
                  </a:schemeClr>
                </a:solidFill>
                <a:effectLst/>
                <a:ea typeface="Calibri" panose="020F0502020204030204" pitchFamily="34" charset="0"/>
                <a:cs typeface="Times New Roman" panose="02020603050405020304" pitchFamily="18" charset="0"/>
              </a:rPr>
              <a:t>New 2021 </a:t>
            </a:r>
            <a:r>
              <a:rPr lang="en-GB" dirty="0">
                <a:solidFill>
                  <a:schemeClr val="tx1"/>
                </a:solidFill>
                <a:effectLst/>
                <a:ea typeface="Calibri" panose="020F0502020204030204" pitchFamily="34" charset="0"/>
                <a:cs typeface="Times New Roman" panose="02020603050405020304" pitchFamily="18" charset="0"/>
              </a:rPr>
              <a:t>claimants</a:t>
            </a:r>
            <a:r>
              <a:rPr lang="en-GB" b="1" dirty="0">
                <a:solidFill>
                  <a:schemeClr val="accent3"/>
                </a:solidFill>
                <a:effectLst/>
                <a:ea typeface="Calibri" panose="020F0502020204030204" pitchFamily="34" charset="0"/>
                <a:cs typeface="Times New Roman" panose="02020603050405020304" pitchFamily="18" charset="0"/>
              </a:rPr>
              <a:t> </a:t>
            </a:r>
            <a:r>
              <a:rPr lang="en-GB" b="1" dirty="0">
                <a:solidFill>
                  <a:schemeClr val="tx1"/>
                </a:solidFill>
                <a:effectLst/>
                <a:ea typeface="Calibri" panose="020F0502020204030204" pitchFamily="34" charset="0"/>
                <a:cs typeface="Times New Roman" panose="02020603050405020304" pitchFamily="18" charset="0"/>
              </a:rPr>
              <a:t>who started claiming UC as a self-employed person between 23 June 2020 and 7 July 2021.</a:t>
            </a:r>
            <a:r>
              <a:rPr lang="en-GB" dirty="0">
                <a:solidFill>
                  <a:schemeClr val="tx1"/>
                </a:solidFill>
                <a:effectLst/>
                <a:ea typeface="Calibri" panose="020F0502020204030204" pitchFamily="34" charset="0"/>
                <a:cs typeface="Times New Roman" panose="02020603050405020304" pitchFamily="18" charset="0"/>
              </a:rPr>
              <a:t> This group took part in the Wave 2 survey only.</a:t>
            </a:r>
          </a:p>
          <a:p>
            <a:pPr marL="800100" lvl="1" indent="-342900">
              <a:lnSpc>
                <a:spcPct val="107000"/>
              </a:lnSpc>
              <a:spcAft>
                <a:spcPts val="800"/>
              </a:spcAft>
              <a:buFont typeface="Arial" panose="020B0604020202020204" pitchFamily="34" charset="0"/>
              <a:buChar char="•"/>
              <a:tabLst>
                <a:tab pos="457200" algn="l"/>
              </a:tabLst>
            </a:pPr>
            <a:r>
              <a:rPr lang="en-GB" dirty="0">
                <a:solidFill>
                  <a:schemeClr val="tx1"/>
                </a:solidFill>
              </a:rPr>
              <a:t>This group may not have been assessed by the Jobcentre Plus for their self-employment and therefore may not have been deemed gainfully self-employed.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Due to the pandemic, conditionality was temporarily suspended, halting gateway interviews and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implementation of the MIF.</a:t>
            </a:r>
            <a:endParaRPr lang="en-GB" dirty="0">
              <a:solidFill>
                <a:schemeClr val="tx1"/>
              </a:solidFill>
              <a:effectLst/>
              <a:ea typeface="Calibri" panose="020F0502020204030204" pitchFamily="34" charset="0"/>
              <a:cs typeface="Times New Roman" panose="02020603050405020304" pitchFamily="18" charset="0"/>
            </a:endParaRPr>
          </a:p>
          <a:p>
            <a:pPr>
              <a:lnSpc>
                <a:spcPct val="110000"/>
              </a:lnSpc>
              <a:spcAft>
                <a:spcPts val="1200"/>
              </a:spcAft>
            </a:pPr>
            <a:endParaRPr lang="en-GB" sz="1600" dirty="0">
              <a:solidFill>
                <a:schemeClr val="tx1"/>
              </a:solidFill>
            </a:endParaRPr>
          </a:p>
        </p:txBody>
      </p:sp>
    </p:spTree>
    <p:extLst>
      <p:ext uri="{BB962C8B-B14F-4D97-AF65-F5344CB8AC3E}">
        <p14:creationId xmlns:p14="http://schemas.microsoft.com/office/powerpoint/2010/main" val="2377277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753666B-6103-4112-8386-D54B934D6A58}"/>
              </a:ext>
            </a:extLst>
          </p:cNvPr>
          <p:cNvGraphicFramePr/>
          <p:nvPr>
            <p:extLst>
              <p:ext uri="{D42A27DB-BD31-4B8C-83A1-F6EECF244321}">
                <p14:modId xmlns:p14="http://schemas.microsoft.com/office/powerpoint/2010/main" val="1999875794"/>
              </p:ext>
            </p:extLst>
          </p:nvPr>
        </p:nvGraphicFramePr>
        <p:xfrm>
          <a:off x="4803073" y="1997369"/>
          <a:ext cx="10148372" cy="5386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73D7314-B343-4B1D-A8BB-B1D4F9E37E01}"/>
              </a:ext>
            </a:extLst>
          </p:cNvPr>
          <p:cNvGraphicFramePr/>
          <p:nvPr>
            <p:extLst>
              <p:ext uri="{D42A27DB-BD31-4B8C-83A1-F6EECF244321}">
                <p14:modId xmlns:p14="http://schemas.microsoft.com/office/powerpoint/2010/main" val="2013980743"/>
              </p:ext>
            </p:extLst>
          </p:nvPr>
        </p:nvGraphicFramePr>
        <p:xfrm>
          <a:off x="-968660" y="1466415"/>
          <a:ext cx="1043270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D9569814-633B-49C7-9EED-CE7230DBF2F6}"/>
              </a:ext>
            </a:extLst>
          </p:cNvPr>
          <p:cNvSpPr>
            <a:spLocks noGrp="1"/>
          </p:cNvSpPr>
          <p:nvPr>
            <p:ph type="title"/>
          </p:nvPr>
        </p:nvSpPr>
        <p:spPr>
          <a:xfrm>
            <a:off x="437230" y="1617451"/>
            <a:ext cx="9341701" cy="235153"/>
          </a:xfrm>
        </p:spPr>
        <p:txBody>
          <a:bodyPr/>
          <a:lstStyle/>
          <a:p>
            <a:r>
              <a:rPr lang="en-GB" sz="1800"/>
              <a:t>Profit variation (August 2021) vs hours worked</a:t>
            </a:r>
          </a:p>
        </p:txBody>
      </p:sp>
      <p:sp>
        <p:nvSpPr>
          <p:cNvPr id="3" name="Slide Number Placeholder 2">
            <a:extLst>
              <a:ext uri="{FF2B5EF4-FFF2-40B4-BE49-F238E27FC236}">
                <a16:creationId xmlns:a16="http://schemas.microsoft.com/office/drawing/2014/main" id="{46CD6036-7235-446E-A510-6CFA7F48559B}"/>
              </a:ext>
            </a:extLst>
          </p:cNvPr>
          <p:cNvSpPr>
            <a:spLocks noGrp="1"/>
          </p:cNvSpPr>
          <p:nvPr>
            <p:ph type="sldNum" sz="quarter" idx="4"/>
          </p:nvPr>
        </p:nvSpPr>
        <p:spPr/>
        <p:txBody>
          <a:bodyPr/>
          <a:lstStyle/>
          <a:p>
            <a:fld id="{D61AABEC-672F-4B68-B914-690DA978312C}" type="slidenum">
              <a:rPr lang="en-GB" smtClean="0"/>
              <a:pPr/>
              <a:t>60</a:t>
            </a:fld>
            <a:r>
              <a:rPr lang="en-GB"/>
              <a:t>  </a:t>
            </a:r>
          </a:p>
        </p:txBody>
      </p:sp>
      <p:sp>
        <p:nvSpPr>
          <p:cNvPr id="7" name="TextBox 6">
            <a:extLst>
              <a:ext uri="{FF2B5EF4-FFF2-40B4-BE49-F238E27FC236}">
                <a16:creationId xmlns:a16="http://schemas.microsoft.com/office/drawing/2014/main" id="{890DAD7F-D0B8-41D8-9AC4-5D9EDC69138A}"/>
              </a:ext>
            </a:extLst>
          </p:cNvPr>
          <p:cNvSpPr txBox="1"/>
          <p:nvPr/>
        </p:nvSpPr>
        <p:spPr>
          <a:xfrm>
            <a:off x="256329" y="5822475"/>
            <a:ext cx="10929199" cy="646331"/>
          </a:xfrm>
          <a:prstGeom prst="rect">
            <a:avLst/>
          </a:prstGeom>
          <a:noFill/>
        </p:spPr>
        <p:txBody>
          <a:bodyPr wrap="square">
            <a:spAutoFit/>
          </a:bodyPr>
          <a:lstStyle/>
          <a:p>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Base: All existing claimants before 16 March 2020, excluding those not started self-employment and DK/PNTS (W2:1,072)</a:t>
            </a:r>
          </a:p>
          <a:p>
            <a:r>
              <a:rPr lang="en-GB" sz="1200">
                <a:latin typeface="Arial" panose="020B0604020202020204" pitchFamily="34" charset="0"/>
                <a:cs typeface="Arial" panose="020B0604020202020204" pitchFamily="34" charset="0"/>
              </a:rPr>
              <a:t>All new claimants between 16 March and 22 June 2020,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excluding those not started self-employment and DK/PNTS </a:t>
            </a:r>
            <a:r>
              <a:rPr lang="en-GB" sz="1200">
                <a:latin typeface="Arial" panose="020B0604020202020204" pitchFamily="34" charset="0"/>
                <a:cs typeface="Arial" panose="020B0604020202020204" pitchFamily="34" charset="0"/>
              </a:rPr>
              <a:t>(W2:949)</a:t>
            </a:r>
          </a:p>
          <a:p>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Don’t know (DK) </a:t>
            </a:r>
            <a:r>
              <a:rPr lang="en-GB" sz="1200">
                <a:solidFill>
                  <a:prstClr val="black"/>
                </a:solidFill>
                <a:latin typeface="Arial" panose="020B0604020202020204" pitchFamily="34" charset="0"/>
                <a:cs typeface="Arial" panose="020B0604020202020204" pitchFamily="34" charset="0"/>
              </a:rPr>
              <a:t>and p</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 not to say (PNTS) are not shown – they have been excluded from the base. </a:t>
            </a:r>
            <a:endParaRPr lang="en-GB"/>
          </a:p>
        </p:txBody>
      </p:sp>
      <p:sp>
        <p:nvSpPr>
          <p:cNvPr id="9" name="TextBox 8">
            <a:extLst>
              <a:ext uri="{FF2B5EF4-FFF2-40B4-BE49-F238E27FC236}">
                <a16:creationId xmlns:a16="http://schemas.microsoft.com/office/drawing/2014/main" id="{46D831B2-BE6C-4EC8-88D5-514AB9BD6F1F}"/>
              </a:ext>
            </a:extLst>
          </p:cNvPr>
          <p:cNvSpPr txBox="1"/>
          <p:nvPr/>
        </p:nvSpPr>
        <p:spPr>
          <a:xfrm>
            <a:off x="437230" y="1916403"/>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E0474329-61A6-4E1E-8FE9-026D2F29690E}"/>
              </a:ext>
            </a:extLst>
          </p:cNvPr>
          <p:cNvSpPr txBox="1"/>
          <p:nvPr/>
        </p:nvSpPr>
        <p:spPr>
          <a:xfrm>
            <a:off x="6485328" y="1905004"/>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1" name="Title 1">
            <a:extLst>
              <a:ext uri="{FF2B5EF4-FFF2-40B4-BE49-F238E27FC236}">
                <a16:creationId xmlns:a16="http://schemas.microsoft.com/office/drawing/2014/main" id="{982A8657-5478-4EEA-8C36-3A7239CFA249}"/>
              </a:ext>
            </a:extLst>
          </p:cNvPr>
          <p:cNvSpPr txBox="1">
            <a:spLocks/>
          </p:cNvSpPr>
          <p:nvPr/>
        </p:nvSpPr>
        <p:spPr>
          <a:xfrm>
            <a:off x="437230" y="213847"/>
            <a:ext cx="11494606" cy="23515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a:t>Typically, higher levels of profit correlate to longer hours worked, but still higher levels reporting a loss, but working 41+ hours a week compared to pre lockdown</a:t>
            </a:r>
          </a:p>
        </p:txBody>
      </p:sp>
    </p:spTree>
    <p:extLst>
      <p:ext uri="{BB962C8B-B14F-4D97-AF65-F5344CB8AC3E}">
        <p14:creationId xmlns:p14="http://schemas.microsoft.com/office/powerpoint/2010/main" val="3085209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753666B-6103-4112-8386-D54B934D6A58}"/>
              </a:ext>
            </a:extLst>
          </p:cNvPr>
          <p:cNvGraphicFramePr/>
          <p:nvPr>
            <p:extLst>
              <p:ext uri="{D42A27DB-BD31-4B8C-83A1-F6EECF244321}">
                <p14:modId xmlns:p14="http://schemas.microsoft.com/office/powerpoint/2010/main" val="3004665776"/>
              </p:ext>
            </p:extLst>
          </p:nvPr>
        </p:nvGraphicFramePr>
        <p:xfrm>
          <a:off x="4803073" y="1997369"/>
          <a:ext cx="10148372" cy="5386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73D7314-B343-4B1D-A8BB-B1D4F9E37E01}"/>
              </a:ext>
            </a:extLst>
          </p:cNvPr>
          <p:cNvGraphicFramePr/>
          <p:nvPr>
            <p:extLst>
              <p:ext uri="{D42A27DB-BD31-4B8C-83A1-F6EECF244321}">
                <p14:modId xmlns:p14="http://schemas.microsoft.com/office/powerpoint/2010/main" val="1571039500"/>
              </p:ext>
            </p:extLst>
          </p:nvPr>
        </p:nvGraphicFramePr>
        <p:xfrm>
          <a:off x="-968660" y="1466415"/>
          <a:ext cx="1043270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D9569814-633B-49C7-9EED-CE7230DBF2F6}"/>
              </a:ext>
            </a:extLst>
          </p:cNvPr>
          <p:cNvSpPr>
            <a:spLocks noGrp="1"/>
          </p:cNvSpPr>
          <p:nvPr>
            <p:ph type="title"/>
          </p:nvPr>
        </p:nvSpPr>
        <p:spPr>
          <a:xfrm>
            <a:off x="437230" y="1496405"/>
            <a:ext cx="9341701" cy="235153"/>
          </a:xfrm>
        </p:spPr>
        <p:txBody>
          <a:bodyPr/>
          <a:lstStyle/>
          <a:p>
            <a:r>
              <a:rPr lang="en-GB" sz="1800"/>
              <a:t>Profit variation pre-lockdown  (March 2020) vs hours worked</a:t>
            </a:r>
          </a:p>
        </p:txBody>
      </p:sp>
      <p:sp>
        <p:nvSpPr>
          <p:cNvPr id="3" name="Slide Number Placeholder 2">
            <a:extLst>
              <a:ext uri="{FF2B5EF4-FFF2-40B4-BE49-F238E27FC236}">
                <a16:creationId xmlns:a16="http://schemas.microsoft.com/office/drawing/2014/main" id="{46CD6036-7235-446E-A510-6CFA7F48559B}"/>
              </a:ext>
            </a:extLst>
          </p:cNvPr>
          <p:cNvSpPr>
            <a:spLocks noGrp="1"/>
          </p:cNvSpPr>
          <p:nvPr>
            <p:ph type="sldNum" sz="quarter" idx="4"/>
          </p:nvPr>
        </p:nvSpPr>
        <p:spPr/>
        <p:txBody>
          <a:bodyPr/>
          <a:lstStyle/>
          <a:p>
            <a:fld id="{D61AABEC-672F-4B68-B914-690DA978312C}" type="slidenum">
              <a:rPr lang="en-GB" smtClean="0"/>
              <a:pPr/>
              <a:t>61</a:t>
            </a:fld>
            <a:r>
              <a:rPr lang="en-GB"/>
              <a:t>  </a:t>
            </a:r>
          </a:p>
        </p:txBody>
      </p:sp>
      <p:sp>
        <p:nvSpPr>
          <p:cNvPr id="7" name="TextBox 6">
            <a:extLst>
              <a:ext uri="{FF2B5EF4-FFF2-40B4-BE49-F238E27FC236}">
                <a16:creationId xmlns:a16="http://schemas.microsoft.com/office/drawing/2014/main" id="{890DAD7F-D0B8-41D8-9AC4-5D9EDC69138A}"/>
              </a:ext>
            </a:extLst>
          </p:cNvPr>
          <p:cNvSpPr txBox="1"/>
          <p:nvPr/>
        </p:nvSpPr>
        <p:spPr>
          <a:xfrm>
            <a:off x="256329" y="5822475"/>
            <a:ext cx="10929199" cy="646331"/>
          </a:xfrm>
          <a:prstGeom prst="rect">
            <a:avLst/>
          </a:prstGeom>
          <a:noFill/>
        </p:spPr>
        <p:txBody>
          <a:bodyPr wrap="square">
            <a:spAutoFit/>
          </a:bodyPr>
          <a:lstStyle/>
          <a:p>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Base: All existing claimants before 16 March 2020, excluding those not started self-employment and DK/PNTS (W2:1202)</a:t>
            </a:r>
          </a:p>
          <a:p>
            <a:r>
              <a:rPr lang="en-GB" sz="1200">
                <a:latin typeface="Arial" panose="020B0604020202020204" pitchFamily="34" charset="0"/>
                <a:cs typeface="Arial" panose="020B0604020202020204" pitchFamily="34" charset="0"/>
              </a:rPr>
              <a:t>All new claimants between 16 March and 22 June 2020,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excluding those not started self-employment and DK/PNTS </a:t>
            </a:r>
            <a:r>
              <a:rPr lang="en-GB" sz="1200">
                <a:latin typeface="Arial" panose="020B0604020202020204" pitchFamily="34" charset="0"/>
                <a:cs typeface="Arial" panose="020B0604020202020204" pitchFamily="34" charset="0"/>
              </a:rPr>
              <a:t>(W2 1091:)</a:t>
            </a:r>
          </a:p>
          <a:p>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Don’t know (DK) </a:t>
            </a:r>
            <a:r>
              <a:rPr lang="en-GB" sz="1200">
                <a:solidFill>
                  <a:prstClr val="black"/>
                </a:solidFill>
                <a:latin typeface="Arial" panose="020B0604020202020204" pitchFamily="34" charset="0"/>
                <a:cs typeface="Arial" panose="020B0604020202020204" pitchFamily="34" charset="0"/>
              </a:rPr>
              <a:t>and p</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 not to say (PNTS) are not shown – they have been excluded from the base. </a:t>
            </a:r>
            <a:endParaRPr lang="en-GB"/>
          </a:p>
        </p:txBody>
      </p:sp>
      <p:sp>
        <p:nvSpPr>
          <p:cNvPr id="9" name="TextBox 8">
            <a:extLst>
              <a:ext uri="{FF2B5EF4-FFF2-40B4-BE49-F238E27FC236}">
                <a16:creationId xmlns:a16="http://schemas.microsoft.com/office/drawing/2014/main" id="{46D831B2-BE6C-4EC8-88D5-514AB9BD6F1F}"/>
              </a:ext>
            </a:extLst>
          </p:cNvPr>
          <p:cNvSpPr txBox="1"/>
          <p:nvPr/>
        </p:nvSpPr>
        <p:spPr>
          <a:xfrm>
            <a:off x="437230" y="1751148"/>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E0474329-61A6-4E1E-8FE9-026D2F29690E}"/>
              </a:ext>
            </a:extLst>
          </p:cNvPr>
          <p:cNvSpPr txBox="1"/>
          <p:nvPr/>
        </p:nvSpPr>
        <p:spPr>
          <a:xfrm>
            <a:off x="6485328" y="1739749"/>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1" name="Title 1">
            <a:extLst>
              <a:ext uri="{FF2B5EF4-FFF2-40B4-BE49-F238E27FC236}">
                <a16:creationId xmlns:a16="http://schemas.microsoft.com/office/drawing/2014/main" id="{982A8657-5478-4EEA-8C36-3A7239CFA249}"/>
              </a:ext>
            </a:extLst>
          </p:cNvPr>
          <p:cNvSpPr txBox="1">
            <a:spLocks/>
          </p:cNvSpPr>
          <p:nvPr/>
        </p:nvSpPr>
        <p:spPr>
          <a:xfrm>
            <a:off x="437230" y="145143"/>
            <a:ext cx="11494606" cy="124437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a:t>Claimants show higher levels of profit pre lockdown compared to Wave 2, especially those working 31+ hours, with fewer claimants making a loss overall</a:t>
            </a:r>
          </a:p>
        </p:txBody>
      </p:sp>
    </p:spTree>
    <p:extLst>
      <p:ext uri="{BB962C8B-B14F-4D97-AF65-F5344CB8AC3E}">
        <p14:creationId xmlns:p14="http://schemas.microsoft.com/office/powerpoint/2010/main" val="3423651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E4641397-1BC2-42F4-92DE-D43FD36A8E46}"/>
              </a:ext>
            </a:extLst>
          </p:cNvPr>
          <p:cNvGraphicFramePr/>
          <p:nvPr/>
        </p:nvGraphicFramePr>
        <p:xfrm>
          <a:off x="2176635" y="2188414"/>
          <a:ext cx="5319999" cy="3419205"/>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64C867BF-A1D6-4216-AB63-3FBCBB8F4AAC}"/>
              </a:ext>
            </a:extLst>
          </p:cNvPr>
          <p:cNvSpPr txBox="1"/>
          <p:nvPr/>
        </p:nvSpPr>
        <p:spPr>
          <a:xfrm>
            <a:off x="371014" y="6111236"/>
            <a:ext cx="9963602" cy="184666"/>
          </a:xfrm>
          <a:prstGeom prst="rect">
            <a:avLst/>
          </a:prstGeom>
          <a:noFill/>
        </p:spPr>
        <p:txBody>
          <a:bodyPr wrap="square" lIns="0" tIns="0" rIns="0" bIns="0" rtlCol="0">
            <a:spAutoFit/>
          </a:bodyPr>
          <a:lstStyle/>
          <a:p>
            <a:pPr algn="l">
              <a:spcBef>
                <a:spcPts val="400"/>
              </a:spcBef>
              <a:spcAft>
                <a:spcPts val="400"/>
              </a:spcAft>
            </a:pPr>
            <a:r>
              <a:rPr lang="en-GB" sz="1200"/>
              <a:t>Base: </a:t>
            </a:r>
            <a:r>
              <a:rPr lang="en-GB" sz="1200">
                <a:latin typeface="Arial" panose="020B0604020202020204" pitchFamily="34" charset="0"/>
                <a:cs typeface="Arial" panose="020B0604020202020204" pitchFamily="34" charset="0"/>
              </a:rPr>
              <a:t>All existing claimants before 16 March 2020 </a:t>
            </a:r>
            <a:r>
              <a:rPr lang="en-GB" sz="1200"/>
              <a:t>who expect to be self-employed in 6 months’ time (W1: 1,366; W2: 1,322)</a:t>
            </a:r>
          </a:p>
        </p:txBody>
      </p:sp>
      <p:sp>
        <p:nvSpPr>
          <p:cNvPr id="3" name="Title 2">
            <a:extLst>
              <a:ext uri="{FF2B5EF4-FFF2-40B4-BE49-F238E27FC236}">
                <a16:creationId xmlns:a16="http://schemas.microsoft.com/office/drawing/2014/main" id="{2553140F-9534-4427-82D9-94B86FE4A352}"/>
              </a:ext>
            </a:extLst>
          </p:cNvPr>
          <p:cNvSpPr>
            <a:spLocks noGrp="1"/>
          </p:cNvSpPr>
          <p:nvPr>
            <p:ph type="title"/>
          </p:nvPr>
        </p:nvSpPr>
        <p:spPr>
          <a:xfrm>
            <a:off x="336417" y="296856"/>
            <a:ext cx="11519165" cy="775597"/>
          </a:xfrm>
        </p:spPr>
        <p:txBody>
          <a:bodyPr/>
          <a:lstStyle/>
          <a:p>
            <a:r>
              <a:rPr lang="en-GB" sz="3100">
                <a:solidFill>
                  <a:schemeClr val="accent6">
                    <a:lumMod val="75000"/>
                  </a:schemeClr>
                </a:solidFill>
              </a:rPr>
              <a:t>Existing 2020 </a:t>
            </a:r>
            <a:r>
              <a:rPr lang="en-GB" sz="3100"/>
              <a:t>claimants are </a:t>
            </a:r>
            <a:r>
              <a:rPr lang="en-GB"/>
              <a:t>more positive about the future of their self employment activity, with a significant shift in those expecting growth</a:t>
            </a:r>
          </a:p>
        </p:txBody>
      </p:sp>
      <p:sp>
        <p:nvSpPr>
          <p:cNvPr id="7" name="Text Placeholder 6">
            <a:extLst>
              <a:ext uri="{FF2B5EF4-FFF2-40B4-BE49-F238E27FC236}">
                <a16:creationId xmlns:a16="http://schemas.microsoft.com/office/drawing/2014/main" id="{CD30E5D3-327D-42EA-8599-CE4F349C0155}"/>
              </a:ext>
            </a:extLst>
          </p:cNvPr>
          <p:cNvSpPr>
            <a:spLocks noGrp="1"/>
          </p:cNvSpPr>
          <p:nvPr>
            <p:ph type="body" sz="quarter" idx="15"/>
          </p:nvPr>
        </p:nvSpPr>
        <p:spPr>
          <a:xfrm>
            <a:off x="371014" y="1692158"/>
            <a:ext cx="11449970" cy="430887"/>
          </a:xfrm>
        </p:spPr>
        <p:txBody>
          <a:bodyPr/>
          <a:lstStyle/>
          <a:p>
            <a:r>
              <a:rPr lang="en-GB" sz="1400" i="1">
                <a:solidFill>
                  <a:schemeClr val="tx1"/>
                </a:solidFill>
              </a:rPr>
              <a:t>“Compared to your current situation, what do you expect to happen to your typical monthly profit from self-employment in 6 months from now – that is, around February 2022? Do you expect it to […] ?”</a:t>
            </a:r>
          </a:p>
        </p:txBody>
      </p:sp>
      <p:graphicFrame>
        <p:nvGraphicFramePr>
          <p:cNvPr id="33" name="Chart 32">
            <a:extLst>
              <a:ext uri="{FF2B5EF4-FFF2-40B4-BE49-F238E27FC236}">
                <a16:creationId xmlns:a16="http://schemas.microsoft.com/office/drawing/2014/main" id="{B8FEDB0E-744F-4FDF-A122-D9F21AA75588}"/>
              </a:ext>
            </a:extLst>
          </p:cNvPr>
          <p:cNvGraphicFramePr/>
          <p:nvPr/>
        </p:nvGraphicFramePr>
        <p:xfrm>
          <a:off x="-1397100" y="2199175"/>
          <a:ext cx="6141750" cy="3397682"/>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3EB1BC90-CE2A-450D-8682-A3D72029C301}"/>
              </a:ext>
            </a:extLst>
          </p:cNvPr>
          <p:cNvGrpSpPr/>
          <p:nvPr/>
        </p:nvGrpSpPr>
        <p:grpSpPr>
          <a:xfrm>
            <a:off x="1159714" y="3360280"/>
            <a:ext cx="4117477" cy="826118"/>
            <a:chOff x="1462568" y="4567095"/>
            <a:chExt cx="4117477" cy="826118"/>
          </a:xfrm>
        </p:grpSpPr>
        <p:sp>
          <p:nvSpPr>
            <p:cNvPr id="23" name="TextBox 22">
              <a:extLst>
                <a:ext uri="{FF2B5EF4-FFF2-40B4-BE49-F238E27FC236}">
                  <a16:creationId xmlns:a16="http://schemas.microsoft.com/office/drawing/2014/main" id="{909B5916-EC01-4D11-AA74-97B110F7AD6F}"/>
                </a:ext>
              </a:extLst>
            </p:cNvPr>
            <p:cNvSpPr txBox="1"/>
            <p:nvPr/>
          </p:nvSpPr>
          <p:spPr>
            <a:xfrm>
              <a:off x="4798242" y="4567095"/>
              <a:ext cx="781803" cy="800219"/>
            </a:xfrm>
            <a:prstGeom prst="rect">
              <a:avLst/>
            </a:prstGeom>
            <a:noFill/>
          </p:spPr>
          <p:txBody>
            <a:bodyPr wrap="square" lIns="0" tIns="0" rIns="0" bIns="0" rtlCol="0">
              <a:spAutoFit/>
            </a:bodyPr>
            <a:lstStyle/>
            <a:p>
              <a:pPr algn="ctr">
                <a:spcBef>
                  <a:spcPts val="400"/>
                </a:spcBef>
                <a:spcAft>
                  <a:spcPts val="400"/>
                </a:spcAft>
              </a:pPr>
              <a:r>
                <a:rPr lang="en-GB" sz="2400" b="1">
                  <a:solidFill>
                    <a:schemeClr val="tx2">
                      <a:lumMod val="50000"/>
                    </a:schemeClr>
                  </a:solidFill>
                </a:rPr>
                <a:t>60% </a:t>
              </a:r>
              <a:br>
                <a:rPr lang="en-GB" sz="1400" b="1">
                  <a:solidFill>
                    <a:schemeClr val="accent6">
                      <a:lumMod val="50000"/>
                    </a:schemeClr>
                  </a:solidFill>
                </a:rPr>
              </a:br>
              <a:r>
                <a:rPr lang="en-GB" sz="1400"/>
                <a:t>expect  growth</a:t>
              </a:r>
            </a:p>
          </p:txBody>
        </p:sp>
        <p:sp>
          <p:nvSpPr>
            <p:cNvPr id="34" name="TextBox 33">
              <a:extLst>
                <a:ext uri="{FF2B5EF4-FFF2-40B4-BE49-F238E27FC236}">
                  <a16:creationId xmlns:a16="http://schemas.microsoft.com/office/drawing/2014/main" id="{08D0C681-830F-48B7-B5C7-3DA40BA0FED0}"/>
                </a:ext>
              </a:extLst>
            </p:cNvPr>
            <p:cNvSpPr txBox="1"/>
            <p:nvPr/>
          </p:nvSpPr>
          <p:spPr>
            <a:xfrm>
              <a:off x="1462568" y="4592994"/>
              <a:ext cx="1145924" cy="800219"/>
            </a:xfrm>
            <a:prstGeom prst="rect">
              <a:avLst/>
            </a:prstGeom>
            <a:noFill/>
          </p:spPr>
          <p:txBody>
            <a:bodyPr wrap="square" lIns="0" tIns="0" rIns="0" bIns="0" rtlCol="0">
              <a:spAutoFit/>
            </a:bodyPr>
            <a:lstStyle/>
            <a:p>
              <a:pPr algn="ctr">
                <a:spcBef>
                  <a:spcPts val="400"/>
                </a:spcBef>
                <a:spcAft>
                  <a:spcPts val="400"/>
                </a:spcAft>
              </a:pPr>
              <a:r>
                <a:rPr lang="en-GB" sz="2400" b="1">
                  <a:solidFill>
                    <a:schemeClr val="tx2">
                      <a:lumMod val="50000"/>
                    </a:schemeClr>
                  </a:solidFill>
                </a:rPr>
                <a:t>46%</a:t>
              </a:r>
              <a:r>
                <a:rPr lang="en-GB" sz="2400" b="1">
                  <a:solidFill>
                    <a:schemeClr val="accent6">
                      <a:lumMod val="50000"/>
                    </a:schemeClr>
                  </a:solidFill>
                </a:rPr>
                <a:t> </a:t>
              </a:r>
              <a:br>
                <a:rPr lang="en-GB" sz="1400" b="1">
                  <a:solidFill>
                    <a:schemeClr val="accent6">
                      <a:lumMod val="50000"/>
                    </a:schemeClr>
                  </a:solidFill>
                </a:rPr>
              </a:br>
              <a:r>
                <a:rPr lang="en-GB" sz="1400"/>
                <a:t>expected growth</a:t>
              </a:r>
            </a:p>
          </p:txBody>
        </p:sp>
      </p:grpSp>
      <p:sp>
        <p:nvSpPr>
          <p:cNvPr id="24" name="TextBox 23">
            <a:extLst>
              <a:ext uri="{FF2B5EF4-FFF2-40B4-BE49-F238E27FC236}">
                <a16:creationId xmlns:a16="http://schemas.microsoft.com/office/drawing/2014/main" id="{F8B0F6D4-CD2E-48BD-869F-64C46AE42D2C}"/>
              </a:ext>
            </a:extLst>
          </p:cNvPr>
          <p:cNvSpPr txBox="1"/>
          <p:nvPr/>
        </p:nvSpPr>
        <p:spPr>
          <a:xfrm>
            <a:off x="640863" y="5578423"/>
            <a:ext cx="2256855" cy="215444"/>
          </a:xfrm>
          <a:prstGeom prst="rect">
            <a:avLst/>
          </a:prstGeom>
          <a:solidFill>
            <a:schemeClr val="accent6">
              <a:lumMod val="20000"/>
              <a:lumOff val="80000"/>
            </a:schemeClr>
          </a:solidFill>
        </p:spPr>
        <p:txBody>
          <a:bodyPr wrap="square" lIns="0" tIns="0" rIns="0" bIns="0" rtlCol="0">
            <a:spAutoFit/>
          </a:bodyPr>
          <a:lstStyle/>
          <a:p>
            <a:pPr algn="ctr">
              <a:spcBef>
                <a:spcPts val="400"/>
              </a:spcBef>
              <a:spcAft>
                <a:spcPts val="400"/>
              </a:spcAft>
            </a:pPr>
            <a:r>
              <a:rPr lang="en-GB" sz="1400" b="1"/>
              <a:t>Wave 1 (Sep-Nov 20)</a:t>
            </a:r>
          </a:p>
        </p:txBody>
      </p:sp>
      <p:sp>
        <p:nvSpPr>
          <p:cNvPr id="25" name="TextBox 24">
            <a:extLst>
              <a:ext uri="{FF2B5EF4-FFF2-40B4-BE49-F238E27FC236}">
                <a16:creationId xmlns:a16="http://schemas.microsoft.com/office/drawing/2014/main" id="{AB450C24-3D72-4326-8244-EC01E5E226A6}"/>
              </a:ext>
            </a:extLst>
          </p:cNvPr>
          <p:cNvSpPr txBox="1"/>
          <p:nvPr/>
        </p:nvSpPr>
        <p:spPr>
          <a:xfrm>
            <a:off x="3878025" y="5588125"/>
            <a:ext cx="2271521" cy="215444"/>
          </a:xfrm>
          <a:prstGeom prst="rect">
            <a:avLst/>
          </a:prstGeom>
          <a:solidFill>
            <a:schemeClr val="accent6">
              <a:lumMod val="20000"/>
              <a:lumOff val="80000"/>
            </a:schemeClr>
          </a:solidFill>
        </p:spPr>
        <p:txBody>
          <a:bodyPr wrap="square" lIns="0" tIns="0" rIns="0" bIns="0" rtlCol="0">
            <a:spAutoFit/>
          </a:bodyPr>
          <a:lstStyle/>
          <a:p>
            <a:pPr algn="ctr">
              <a:spcBef>
                <a:spcPts val="400"/>
              </a:spcBef>
              <a:spcAft>
                <a:spcPts val="400"/>
              </a:spcAft>
            </a:pPr>
            <a:r>
              <a:rPr lang="en-GB" sz="1400" b="1"/>
              <a:t>Wave 2 (Sep-Nov 21)</a:t>
            </a:r>
          </a:p>
        </p:txBody>
      </p:sp>
      <p:sp>
        <p:nvSpPr>
          <p:cNvPr id="26" name="Isosceles Triangle 25">
            <a:extLst>
              <a:ext uri="{FF2B5EF4-FFF2-40B4-BE49-F238E27FC236}">
                <a16:creationId xmlns:a16="http://schemas.microsoft.com/office/drawing/2014/main" id="{389698E8-AB17-4A39-964D-9A3DE8CB2732}"/>
              </a:ext>
            </a:extLst>
          </p:cNvPr>
          <p:cNvSpPr/>
          <p:nvPr/>
        </p:nvSpPr>
        <p:spPr>
          <a:xfrm>
            <a:off x="5233916" y="347983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TextBox 26">
            <a:extLst>
              <a:ext uri="{FF2B5EF4-FFF2-40B4-BE49-F238E27FC236}">
                <a16:creationId xmlns:a16="http://schemas.microsoft.com/office/drawing/2014/main" id="{89D70ABB-21D3-42D8-B6C1-5253BA64A860}"/>
              </a:ext>
            </a:extLst>
          </p:cNvPr>
          <p:cNvSpPr txBox="1"/>
          <p:nvPr/>
        </p:nvSpPr>
        <p:spPr>
          <a:xfrm>
            <a:off x="6859144" y="6370231"/>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dirty="0"/>
              <a:t>      Significant increase from Wave 1 |       Significant decrease from Wave 1</a:t>
            </a:r>
          </a:p>
          <a:p>
            <a:pPr algn="l">
              <a:spcBef>
                <a:spcPts val="400"/>
              </a:spcBef>
              <a:spcAft>
                <a:spcPts val="400"/>
              </a:spcAft>
            </a:pPr>
            <a:r>
              <a:rPr lang="en-GB" sz="1200" dirty="0"/>
              <a:t> </a:t>
            </a:r>
          </a:p>
        </p:txBody>
      </p:sp>
      <p:sp>
        <p:nvSpPr>
          <p:cNvPr id="28" name="Isosceles Triangle 27">
            <a:extLst>
              <a:ext uri="{FF2B5EF4-FFF2-40B4-BE49-F238E27FC236}">
                <a16:creationId xmlns:a16="http://schemas.microsoft.com/office/drawing/2014/main" id="{814409FD-318F-46EE-AD8E-725512174F5B}"/>
              </a:ext>
            </a:extLst>
          </p:cNvPr>
          <p:cNvSpPr/>
          <p:nvPr/>
        </p:nvSpPr>
        <p:spPr>
          <a:xfrm>
            <a:off x="6901584" y="6401113"/>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9" name="Isosceles Triangle 28">
            <a:extLst>
              <a:ext uri="{FF2B5EF4-FFF2-40B4-BE49-F238E27FC236}">
                <a16:creationId xmlns:a16="http://schemas.microsoft.com/office/drawing/2014/main" id="{F6016119-1865-425E-BC20-94C774EDFC6A}"/>
              </a:ext>
            </a:extLst>
          </p:cNvPr>
          <p:cNvSpPr/>
          <p:nvPr/>
        </p:nvSpPr>
        <p:spPr>
          <a:xfrm rot="10800000">
            <a:off x="9454335" y="6408196"/>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0" name="TextBox 29">
            <a:extLst>
              <a:ext uri="{FF2B5EF4-FFF2-40B4-BE49-F238E27FC236}">
                <a16:creationId xmlns:a16="http://schemas.microsoft.com/office/drawing/2014/main" id="{DA080F60-695B-4E75-BA14-0DB7FF405B7C}"/>
              </a:ext>
            </a:extLst>
          </p:cNvPr>
          <p:cNvSpPr txBox="1"/>
          <p:nvPr/>
        </p:nvSpPr>
        <p:spPr>
          <a:xfrm>
            <a:off x="6485356" y="2799470"/>
            <a:ext cx="5384828" cy="2535413"/>
          </a:xfrm>
          <a:prstGeom prst="rect">
            <a:avLst/>
          </a:prstGeom>
          <a:solidFill>
            <a:schemeClr val="accent6">
              <a:lumMod val="20000"/>
              <a:lumOff val="80000"/>
            </a:schemeClr>
          </a:solidFill>
        </p:spPr>
        <p:txBody>
          <a:bodyPr wrap="square" lIns="0" tIns="0" rIns="0" bIns="0" rtlCol="0">
            <a:spAutoFit/>
          </a:bodyPr>
          <a:lstStyle/>
          <a:p>
            <a:pPr algn="l">
              <a:spcBef>
                <a:spcPts val="400"/>
              </a:spcBef>
              <a:spcAft>
                <a:spcPts val="400"/>
              </a:spcAft>
            </a:pPr>
            <a:endParaRPr lang="en-GB" sz="2400"/>
          </a:p>
        </p:txBody>
      </p:sp>
      <p:sp>
        <p:nvSpPr>
          <p:cNvPr id="35" name="TextBox 34">
            <a:extLst>
              <a:ext uri="{FF2B5EF4-FFF2-40B4-BE49-F238E27FC236}">
                <a16:creationId xmlns:a16="http://schemas.microsoft.com/office/drawing/2014/main" id="{56510329-6E9C-41D6-9408-676983D6DB2E}"/>
              </a:ext>
            </a:extLst>
          </p:cNvPr>
          <p:cNvSpPr txBox="1"/>
          <p:nvPr/>
        </p:nvSpPr>
        <p:spPr>
          <a:xfrm>
            <a:off x="7366999" y="3490017"/>
            <a:ext cx="2387090" cy="646331"/>
          </a:xfrm>
          <a:prstGeom prst="rect">
            <a:avLst/>
          </a:prstGeom>
          <a:noFill/>
        </p:spPr>
        <p:txBody>
          <a:bodyPr wrap="square">
            <a:spAutoFit/>
          </a:bodyPr>
          <a:lstStyle/>
          <a:p>
            <a:r>
              <a:rPr lang="en-GB"/>
              <a:t>Retail/sales – 77%</a:t>
            </a:r>
          </a:p>
          <a:p>
            <a:endParaRPr lang="en-GB"/>
          </a:p>
        </p:txBody>
      </p:sp>
      <p:pic>
        <p:nvPicPr>
          <p:cNvPr id="37" name="Graphic 36" descr="Clipboard Checked outline">
            <a:extLst>
              <a:ext uri="{FF2B5EF4-FFF2-40B4-BE49-F238E27FC236}">
                <a16:creationId xmlns:a16="http://schemas.microsoft.com/office/drawing/2014/main" id="{210FB118-0B88-4C29-9277-C571D2D0A0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7629" y="3965136"/>
            <a:ext cx="725873" cy="725873"/>
          </a:xfrm>
          <a:prstGeom prst="rect">
            <a:avLst/>
          </a:prstGeom>
        </p:spPr>
      </p:pic>
      <p:pic>
        <p:nvPicPr>
          <p:cNvPr id="39" name="Graphic 38" descr="Shopping basket with solid fill">
            <a:extLst>
              <a:ext uri="{FF2B5EF4-FFF2-40B4-BE49-F238E27FC236}">
                <a16:creationId xmlns:a16="http://schemas.microsoft.com/office/drawing/2014/main" id="{32199AA9-39D5-4C30-B80F-E1FAB5D57C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8853" y="3230833"/>
            <a:ext cx="725873" cy="725873"/>
          </a:xfrm>
          <a:prstGeom prst="rect">
            <a:avLst/>
          </a:prstGeom>
        </p:spPr>
      </p:pic>
      <p:sp>
        <p:nvSpPr>
          <p:cNvPr id="40" name="TextBox 39">
            <a:extLst>
              <a:ext uri="{FF2B5EF4-FFF2-40B4-BE49-F238E27FC236}">
                <a16:creationId xmlns:a16="http://schemas.microsoft.com/office/drawing/2014/main" id="{79F26D64-2930-4D54-8688-2A9F2CAD18E0}"/>
              </a:ext>
            </a:extLst>
          </p:cNvPr>
          <p:cNvSpPr txBox="1"/>
          <p:nvPr/>
        </p:nvSpPr>
        <p:spPr>
          <a:xfrm>
            <a:off x="7313794" y="4108535"/>
            <a:ext cx="4639887" cy="646331"/>
          </a:xfrm>
          <a:prstGeom prst="rect">
            <a:avLst/>
          </a:prstGeom>
          <a:noFill/>
        </p:spPr>
        <p:txBody>
          <a:bodyPr wrap="square">
            <a:spAutoFit/>
          </a:bodyPr>
          <a:lstStyle/>
          <a:p>
            <a:r>
              <a:rPr lang="en-GB"/>
              <a:t>Personal services/ beauty/ sport &amp; fitness – 74%</a:t>
            </a:r>
          </a:p>
        </p:txBody>
      </p:sp>
      <p:sp>
        <p:nvSpPr>
          <p:cNvPr id="41" name="TextBox 40">
            <a:extLst>
              <a:ext uri="{FF2B5EF4-FFF2-40B4-BE49-F238E27FC236}">
                <a16:creationId xmlns:a16="http://schemas.microsoft.com/office/drawing/2014/main" id="{51BFE941-9787-499B-8EF9-2EF1706DE5FE}"/>
              </a:ext>
            </a:extLst>
          </p:cNvPr>
          <p:cNvSpPr txBox="1"/>
          <p:nvPr/>
        </p:nvSpPr>
        <p:spPr>
          <a:xfrm>
            <a:off x="6557629" y="2300250"/>
            <a:ext cx="5384828" cy="369332"/>
          </a:xfrm>
          <a:prstGeom prst="rect">
            <a:avLst/>
          </a:prstGeom>
          <a:noFill/>
        </p:spPr>
        <p:txBody>
          <a:bodyPr wrap="square">
            <a:spAutoFit/>
          </a:bodyPr>
          <a:lstStyle/>
          <a:p>
            <a:r>
              <a:rPr lang="en-GB" b="1"/>
              <a:t>Top sectors expecting growth in Wave 2…</a:t>
            </a:r>
          </a:p>
        </p:txBody>
      </p:sp>
      <p:sp>
        <p:nvSpPr>
          <p:cNvPr id="5" name="Slide Number Placeholder 2">
            <a:extLst>
              <a:ext uri="{FF2B5EF4-FFF2-40B4-BE49-F238E27FC236}">
                <a16:creationId xmlns:a16="http://schemas.microsoft.com/office/drawing/2014/main" id="{6B74286A-5BB8-D85F-F47A-39E97F2262B2}"/>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62</a:t>
            </a:fld>
            <a:r>
              <a:rPr lang="en-GB"/>
              <a:t>  </a:t>
            </a:r>
          </a:p>
        </p:txBody>
      </p:sp>
    </p:spTree>
    <p:extLst>
      <p:ext uri="{BB962C8B-B14F-4D97-AF65-F5344CB8AC3E}">
        <p14:creationId xmlns:p14="http://schemas.microsoft.com/office/powerpoint/2010/main" val="702786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AF05358A-B9FD-4D1E-BE6E-D82893EA48BE}"/>
              </a:ext>
            </a:extLst>
          </p:cNvPr>
          <p:cNvGraphicFramePr/>
          <p:nvPr>
            <p:extLst>
              <p:ext uri="{D42A27DB-BD31-4B8C-83A1-F6EECF244321}">
                <p14:modId xmlns:p14="http://schemas.microsoft.com/office/powerpoint/2010/main" val="3998382884"/>
              </p:ext>
            </p:extLst>
          </p:nvPr>
        </p:nvGraphicFramePr>
        <p:xfrm>
          <a:off x="2452341" y="2057293"/>
          <a:ext cx="5039339" cy="366503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64C867BF-A1D6-4216-AB63-3FBCBB8F4AAC}"/>
              </a:ext>
            </a:extLst>
          </p:cNvPr>
          <p:cNvSpPr txBox="1"/>
          <p:nvPr/>
        </p:nvSpPr>
        <p:spPr>
          <a:xfrm>
            <a:off x="429126" y="6126638"/>
            <a:ext cx="9963602" cy="369332"/>
          </a:xfrm>
          <a:prstGeom prst="rect">
            <a:avLst/>
          </a:prstGeom>
          <a:noFill/>
        </p:spPr>
        <p:txBody>
          <a:bodyPr wrap="square" lIns="0" tIns="0" rIns="0" bIns="0" rtlCol="0" anchor="t">
            <a:spAutoFit/>
          </a:bodyPr>
          <a:lstStyle/>
          <a:p>
            <a:pPr>
              <a:spcBef>
                <a:spcPts val="400"/>
              </a:spcBef>
              <a:spcAft>
                <a:spcPts val="400"/>
              </a:spcAft>
            </a:pPr>
            <a:r>
              <a:rPr lang="en-GB" sz="1200" dirty="0"/>
              <a:t>Base: </a:t>
            </a:r>
            <a:r>
              <a:rPr lang="en-GB" sz="1200" dirty="0">
                <a:latin typeface="Arial"/>
                <a:cs typeface="Arial"/>
              </a:rPr>
              <a:t>All new 2020 claimants initiating their claim between 16 March-22 June 2020, </a:t>
            </a:r>
            <a:r>
              <a:rPr lang="en-GB" sz="1200" dirty="0"/>
              <a:t>who expect to be self-employed in 6 months’ time (W1: 1,285; W2: 1,255)</a:t>
            </a:r>
            <a:endParaRPr lang="en-GB" sz="1200" dirty="0">
              <a:cs typeface="Arial"/>
            </a:endParaRPr>
          </a:p>
        </p:txBody>
      </p:sp>
      <p:sp>
        <p:nvSpPr>
          <p:cNvPr id="3" name="Title 2">
            <a:extLst>
              <a:ext uri="{FF2B5EF4-FFF2-40B4-BE49-F238E27FC236}">
                <a16:creationId xmlns:a16="http://schemas.microsoft.com/office/drawing/2014/main" id="{2553140F-9534-4427-82D9-94B86FE4A352}"/>
              </a:ext>
            </a:extLst>
          </p:cNvPr>
          <p:cNvSpPr>
            <a:spLocks noGrp="1"/>
          </p:cNvSpPr>
          <p:nvPr>
            <p:ph type="title"/>
          </p:nvPr>
        </p:nvSpPr>
        <p:spPr>
          <a:xfrm>
            <a:off x="336417" y="296856"/>
            <a:ext cx="11519165" cy="775597"/>
          </a:xfrm>
        </p:spPr>
        <p:txBody>
          <a:bodyPr/>
          <a:lstStyle/>
          <a:p>
            <a:r>
              <a:rPr lang="en-GB" sz="3100">
                <a:solidFill>
                  <a:schemeClr val="bg2"/>
                </a:solidFill>
              </a:rPr>
              <a:t>New 2020 </a:t>
            </a:r>
            <a:r>
              <a:rPr lang="en-GB" sz="3100"/>
              <a:t>claimants </a:t>
            </a:r>
            <a:r>
              <a:rPr lang="en-GB"/>
              <a:t>are a lot more positive about the future of their self-employment activity, with significant shift in those expecting growth</a:t>
            </a:r>
          </a:p>
        </p:txBody>
      </p:sp>
      <p:sp>
        <p:nvSpPr>
          <p:cNvPr id="7" name="Text Placeholder 6">
            <a:extLst>
              <a:ext uri="{FF2B5EF4-FFF2-40B4-BE49-F238E27FC236}">
                <a16:creationId xmlns:a16="http://schemas.microsoft.com/office/drawing/2014/main" id="{CD30E5D3-327D-42EA-8599-CE4F349C0155}"/>
              </a:ext>
            </a:extLst>
          </p:cNvPr>
          <p:cNvSpPr>
            <a:spLocks noGrp="1"/>
          </p:cNvSpPr>
          <p:nvPr>
            <p:ph type="body" sz="quarter" idx="15"/>
          </p:nvPr>
        </p:nvSpPr>
        <p:spPr>
          <a:xfrm>
            <a:off x="371014" y="1692158"/>
            <a:ext cx="11449970" cy="430887"/>
          </a:xfrm>
        </p:spPr>
        <p:txBody>
          <a:bodyPr/>
          <a:lstStyle/>
          <a:p>
            <a:r>
              <a:rPr lang="en-GB" sz="1400" i="1">
                <a:solidFill>
                  <a:schemeClr val="tx1"/>
                </a:solidFill>
              </a:rPr>
              <a:t>“Compared to your current situation, what do you expect to happen to your typical monthly profit from self-employment in 6 months from now – that is, around February 2022? Do you expect it to […] ?”</a:t>
            </a:r>
          </a:p>
        </p:txBody>
      </p:sp>
      <p:sp>
        <p:nvSpPr>
          <p:cNvPr id="36" name="TextBox 35">
            <a:extLst>
              <a:ext uri="{FF2B5EF4-FFF2-40B4-BE49-F238E27FC236}">
                <a16:creationId xmlns:a16="http://schemas.microsoft.com/office/drawing/2014/main" id="{F0EF5C23-7ED5-42A8-BEF0-20728A754EE8}"/>
              </a:ext>
            </a:extLst>
          </p:cNvPr>
          <p:cNvSpPr txBox="1"/>
          <p:nvPr/>
        </p:nvSpPr>
        <p:spPr>
          <a:xfrm>
            <a:off x="793048" y="5561462"/>
            <a:ext cx="2256855" cy="215444"/>
          </a:xfrm>
          <a:prstGeom prst="rect">
            <a:avLst/>
          </a:prstGeom>
          <a:solidFill>
            <a:schemeClr val="bg2">
              <a:lumMod val="20000"/>
              <a:lumOff val="80000"/>
            </a:schemeClr>
          </a:solidFill>
        </p:spPr>
        <p:txBody>
          <a:bodyPr wrap="square" lIns="0" tIns="0" rIns="0" bIns="0" rtlCol="0">
            <a:spAutoFit/>
          </a:bodyPr>
          <a:lstStyle/>
          <a:p>
            <a:pPr algn="ctr">
              <a:spcBef>
                <a:spcPts val="400"/>
              </a:spcBef>
              <a:spcAft>
                <a:spcPts val="400"/>
              </a:spcAft>
            </a:pPr>
            <a:r>
              <a:rPr lang="en-GB" sz="1400" b="1"/>
              <a:t>Wave 1 (Sep-Nov 20)</a:t>
            </a:r>
          </a:p>
        </p:txBody>
      </p:sp>
      <p:sp>
        <p:nvSpPr>
          <p:cNvPr id="38" name="TextBox 37">
            <a:extLst>
              <a:ext uri="{FF2B5EF4-FFF2-40B4-BE49-F238E27FC236}">
                <a16:creationId xmlns:a16="http://schemas.microsoft.com/office/drawing/2014/main" id="{E2467C36-3C1C-47FE-9CB6-484BE9BCBD69}"/>
              </a:ext>
            </a:extLst>
          </p:cNvPr>
          <p:cNvSpPr txBox="1"/>
          <p:nvPr/>
        </p:nvSpPr>
        <p:spPr>
          <a:xfrm>
            <a:off x="3969001" y="5597739"/>
            <a:ext cx="2271521" cy="215444"/>
          </a:xfrm>
          <a:prstGeom prst="rect">
            <a:avLst/>
          </a:prstGeom>
          <a:solidFill>
            <a:schemeClr val="bg2">
              <a:lumMod val="20000"/>
              <a:lumOff val="80000"/>
            </a:schemeClr>
          </a:solidFill>
        </p:spPr>
        <p:txBody>
          <a:bodyPr wrap="square" lIns="0" tIns="0" rIns="0" bIns="0" rtlCol="0">
            <a:spAutoFit/>
          </a:bodyPr>
          <a:lstStyle/>
          <a:p>
            <a:pPr algn="ctr">
              <a:spcBef>
                <a:spcPts val="400"/>
              </a:spcBef>
              <a:spcAft>
                <a:spcPts val="400"/>
              </a:spcAft>
            </a:pPr>
            <a:r>
              <a:rPr lang="en-GB" sz="1400" b="1"/>
              <a:t>Wave 2 (Sep-Nov 21)</a:t>
            </a:r>
          </a:p>
        </p:txBody>
      </p:sp>
      <p:graphicFrame>
        <p:nvGraphicFramePr>
          <p:cNvPr id="15" name="Chart 14">
            <a:extLst>
              <a:ext uri="{FF2B5EF4-FFF2-40B4-BE49-F238E27FC236}">
                <a16:creationId xmlns:a16="http://schemas.microsoft.com/office/drawing/2014/main" id="{B97549B6-B740-4CAE-98EE-5394DA1088B6}"/>
              </a:ext>
            </a:extLst>
          </p:cNvPr>
          <p:cNvGraphicFramePr/>
          <p:nvPr/>
        </p:nvGraphicFramePr>
        <p:xfrm>
          <a:off x="-678633" y="2169175"/>
          <a:ext cx="5039339" cy="339768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8219D23F-1C9A-41C5-AE89-40B4B223AD14}"/>
              </a:ext>
            </a:extLst>
          </p:cNvPr>
          <p:cNvSpPr txBox="1"/>
          <p:nvPr/>
        </p:nvSpPr>
        <p:spPr>
          <a:xfrm>
            <a:off x="4526903" y="3303174"/>
            <a:ext cx="963590" cy="800219"/>
          </a:xfrm>
          <a:prstGeom prst="rect">
            <a:avLst/>
          </a:prstGeom>
          <a:noFill/>
        </p:spPr>
        <p:txBody>
          <a:bodyPr wrap="square" lIns="0" tIns="0" rIns="0" bIns="0" rtlCol="0">
            <a:spAutoFit/>
          </a:bodyPr>
          <a:lstStyle/>
          <a:p>
            <a:pPr algn="ctr">
              <a:spcBef>
                <a:spcPts val="400"/>
              </a:spcBef>
              <a:spcAft>
                <a:spcPts val="400"/>
              </a:spcAft>
            </a:pPr>
            <a:r>
              <a:rPr lang="en-GB" sz="2400" b="1">
                <a:solidFill>
                  <a:schemeClr val="bg2">
                    <a:lumMod val="75000"/>
                  </a:schemeClr>
                </a:solidFill>
              </a:rPr>
              <a:t>49% </a:t>
            </a:r>
            <a:br>
              <a:rPr lang="en-GB" sz="1400" b="1">
                <a:solidFill>
                  <a:schemeClr val="accent6">
                    <a:lumMod val="50000"/>
                  </a:schemeClr>
                </a:solidFill>
              </a:rPr>
            </a:br>
            <a:r>
              <a:rPr lang="en-GB" sz="1400"/>
              <a:t>expect growth</a:t>
            </a:r>
          </a:p>
        </p:txBody>
      </p:sp>
      <p:sp>
        <p:nvSpPr>
          <p:cNvPr id="17" name="TextBox 16">
            <a:extLst>
              <a:ext uri="{FF2B5EF4-FFF2-40B4-BE49-F238E27FC236}">
                <a16:creationId xmlns:a16="http://schemas.microsoft.com/office/drawing/2014/main" id="{6F79AD3A-7788-494C-B6A8-144F44B37B90}"/>
              </a:ext>
            </a:extLst>
          </p:cNvPr>
          <p:cNvSpPr txBox="1"/>
          <p:nvPr/>
        </p:nvSpPr>
        <p:spPr>
          <a:xfrm>
            <a:off x="1275252" y="3358439"/>
            <a:ext cx="1227960" cy="800219"/>
          </a:xfrm>
          <a:prstGeom prst="rect">
            <a:avLst/>
          </a:prstGeom>
          <a:noFill/>
        </p:spPr>
        <p:txBody>
          <a:bodyPr wrap="square" lIns="0" tIns="0" rIns="0" bIns="0" rtlCol="0">
            <a:spAutoFit/>
          </a:bodyPr>
          <a:lstStyle/>
          <a:p>
            <a:pPr algn="ctr">
              <a:spcBef>
                <a:spcPts val="400"/>
              </a:spcBef>
              <a:spcAft>
                <a:spcPts val="400"/>
              </a:spcAft>
            </a:pPr>
            <a:r>
              <a:rPr lang="en-GB" sz="2400" b="1">
                <a:solidFill>
                  <a:schemeClr val="bg2">
                    <a:lumMod val="75000"/>
                  </a:schemeClr>
                </a:solidFill>
              </a:rPr>
              <a:t>31%</a:t>
            </a:r>
            <a:r>
              <a:rPr lang="en-GB" sz="2400" b="1">
                <a:solidFill>
                  <a:schemeClr val="accent6">
                    <a:lumMod val="50000"/>
                  </a:schemeClr>
                </a:solidFill>
              </a:rPr>
              <a:t> </a:t>
            </a:r>
            <a:br>
              <a:rPr lang="en-GB" sz="1400" b="1">
                <a:solidFill>
                  <a:schemeClr val="accent6">
                    <a:lumMod val="50000"/>
                  </a:schemeClr>
                </a:solidFill>
              </a:rPr>
            </a:br>
            <a:r>
              <a:rPr lang="en-GB" sz="1400"/>
              <a:t>expected growth</a:t>
            </a:r>
          </a:p>
        </p:txBody>
      </p:sp>
      <p:sp>
        <p:nvSpPr>
          <p:cNvPr id="18" name="Isosceles Triangle 17">
            <a:extLst>
              <a:ext uri="{FF2B5EF4-FFF2-40B4-BE49-F238E27FC236}">
                <a16:creationId xmlns:a16="http://schemas.microsoft.com/office/drawing/2014/main" id="{47D5585D-1AE2-4F8F-8BFA-5524CEF6E086}"/>
              </a:ext>
            </a:extLst>
          </p:cNvPr>
          <p:cNvSpPr/>
          <p:nvPr/>
        </p:nvSpPr>
        <p:spPr>
          <a:xfrm>
            <a:off x="5357386" y="3429000"/>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TextBox 26">
            <a:extLst>
              <a:ext uri="{FF2B5EF4-FFF2-40B4-BE49-F238E27FC236}">
                <a16:creationId xmlns:a16="http://schemas.microsoft.com/office/drawing/2014/main" id="{89D70ABB-21D3-42D8-B6C1-5253BA64A860}"/>
              </a:ext>
            </a:extLst>
          </p:cNvPr>
          <p:cNvSpPr txBox="1"/>
          <p:nvPr/>
        </p:nvSpPr>
        <p:spPr>
          <a:xfrm>
            <a:off x="6830922" y="6382595"/>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8" name="Isosceles Triangle 27">
            <a:extLst>
              <a:ext uri="{FF2B5EF4-FFF2-40B4-BE49-F238E27FC236}">
                <a16:creationId xmlns:a16="http://schemas.microsoft.com/office/drawing/2014/main" id="{814409FD-318F-46EE-AD8E-725512174F5B}"/>
              </a:ext>
            </a:extLst>
          </p:cNvPr>
          <p:cNvSpPr/>
          <p:nvPr/>
        </p:nvSpPr>
        <p:spPr>
          <a:xfrm>
            <a:off x="6873362" y="641347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9" name="Isosceles Triangle 28">
            <a:extLst>
              <a:ext uri="{FF2B5EF4-FFF2-40B4-BE49-F238E27FC236}">
                <a16:creationId xmlns:a16="http://schemas.microsoft.com/office/drawing/2014/main" id="{F6016119-1865-425E-BC20-94C774EDFC6A}"/>
              </a:ext>
            </a:extLst>
          </p:cNvPr>
          <p:cNvSpPr/>
          <p:nvPr/>
        </p:nvSpPr>
        <p:spPr>
          <a:xfrm rot="10800000">
            <a:off x="9426113" y="6420560"/>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2" name="TextBox 31">
            <a:extLst>
              <a:ext uri="{FF2B5EF4-FFF2-40B4-BE49-F238E27FC236}">
                <a16:creationId xmlns:a16="http://schemas.microsoft.com/office/drawing/2014/main" id="{0197312B-1C60-465C-8860-1AC9AEDD0E86}"/>
              </a:ext>
            </a:extLst>
          </p:cNvPr>
          <p:cNvSpPr txBox="1"/>
          <p:nvPr/>
        </p:nvSpPr>
        <p:spPr>
          <a:xfrm>
            <a:off x="6494529" y="2762143"/>
            <a:ext cx="5384828" cy="2535413"/>
          </a:xfrm>
          <a:prstGeom prst="rect">
            <a:avLst/>
          </a:prstGeom>
          <a:solidFill>
            <a:schemeClr val="bg2">
              <a:lumMod val="20000"/>
              <a:lumOff val="80000"/>
            </a:schemeClr>
          </a:solidFill>
        </p:spPr>
        <p:txBody>
          <a:bodyPr wrap="square" lIns="0" tIns="0" rIns="0" bIns="0" rtlCol="0">
            <a:spAutoFit/>
          </a:bodyPr>
          <a:lstStyle/>
          <a:p>
            <a:pPr algn="l">
              <a:spcBef>
                <a:spcPts val="400"/>
              </a:spcBef>
              <a:spcAft>
                <a:spcPts val="400"/>
              </a:spcAft>
            </a:pPr>
            <a:endParaRPr lang="en-GB" sz="2400"/>
          </a:p>
        </p:txBody>
      </p:sp>
      <p:sp>
        <p:nvSpPr>
          <p:cNvPr id="41" name="TextBox 40">
            <a:extLst>
              <a:ext uri="{FF2B5EF4-FFF2-40B4-BE49-F238E27FC236}">
                <a16:creationId xmlns:a16="http://schemas.microsoft.com/office/drawing/2014/main" id="{BD11D33E-3302-4DF6-A833-B6E89D3B76A0}"/>
              </a:ext>
            </a:extLst>
          </p:cNvPr>
          <p:cNvSpPr txBox="1"/>
          <p:nvPr/>
        </p:nvSpPr>
        <p:spPr>
          <a:xfrm>
            <a:off x="6553485" y="2399769"/>
            <a:ext cx="5384828" cy="369332"/>
          </a:xfrm>
          <a:prstGeom prst="rect">
            <a:avLst/>
          </a:prstGeom>
          <a:noFill/>
        </p:spPr>
        <p:txBody>
          <a:bodyPr wrap="square">
            <a:spAutoFit/>
          </a:bodyPr>
          <a:lstStyle/>
          <a:p>
            <a:r>
              <a:rPr lang="en-GB" b="1"/>
              <a:t>Top sectors expecting growth in Wave 2…</a:t>
            </a:r>
          </a:p>
        </p:txBody>
      </p:sp>
      <p:sp>
        <p:nvSpPr>
          <p:cNvPr id="48" name="TextBox 47">
            <a:extLst>
              <a:ext uri="{FF2B5EF4-FFF2-40B4-BE49-F238E27FC236}">
                <a16:creationId xmlns:a16="http://schemas.microsoft.com/office/drawing/2014/main" id="{B57308AA-183D-4E94-B533-DF197C485711}"/>
              </a:ext>
            </a:extLst>
          </p:cNvPr>
          <p:cNvSpPr txBox="1"/>
          <p:nvPr/>
        </p:nvSpPr>
        <p:spPr>
          <a:xfrm>
            <a:off x="7481106" y="3531235"/>
            <a:ext cx="3081245" cy="923330"/>
          </a:xfrm>
          <a:prstGeom prst="rect">
            <a:avLst/>
          </a:prstGeom>
          <a:noFill/>
        </p:spPr>
        <p:txBody>
          <a:bodyPr wrap="square">
            <a:spAutoFit/>
          </a:bodyPr>
          <a:lstStyle/>
          <a:p>
            <a:r>
              <a:rPr lang="en-GB"/>
              <a:t>Professional services – 55%</a:t>
            </a:r>
          </a:p>
          <a:p>
            <a:endParaRPr lang="en-GB"/>
          </a:p>
          <a:p>
            <a:endParaRPr lang="en-GB"/>
          </a:p>
        </p:txBody>
      </p:sp>
      <p:pic>
        <p:nvPicPr>
          <p:cNvPr id="49" name="Graphic 48" descr="Briefcase with solid fill">
            <a:extLst>
              <a:ext uri="{FF2B5EF4-FFF2-40B4-BE49-F238E27FC236}">
                <a16:creationId xmlns:a16="http://schemas.microsoft.com/office/drawing/2014/main" id="{7340DE6F-7C3A-4EBE-ADC7-E5D1B3571C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3569" y="3299873"/>
            <a:ext cx="725873" cy="725873"/>
          </a:xfrm>
          <a:prstGeom prst="rect">
            <a:avLst/>
          </a:prstGeom>
        </p:spPr>
      </p:pic>
      <p:pic>
        <p:nvPicPr>
          <p:cNvPr id="50" name="Graphic 49" descr="Delivery with solid fill">
            <a:extLst>
              <a:ext uri="{FF2B5EF4-FFF2-40B4-BE49-F238E27FC236}">
                <a16:creationId xmlns:a16="http://schemas.microsoft.com/office/drawing/2014/main" id="{6C54A7A8-61CD-4C6D-90F9-BE7EE9650E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33503" y="4040911"/>
            <a:ext cx="725873" cy="725873"/>
          </a:xfrm>
          <a:prstGeom prst="rect">
            <a:avLst/>
          </a:prstGeom>
        </p:spPr>
      </p:pic>
      <p:sp>
        <p:nvSpPr>
          <p:cNvPr id="51" name="TextBox 50">
            <a:extLst>
              <a:ext uri="{FF2B5EF4-FFF2-40B4-BE49-F238E27FC236}">
                <a16:creationId xmlns:a16="http://schemas.microsoft.com/office/drawing/2014/main" id="{52F2E77F-B266-481D-ABBF-EF159F53EB17}"/>
              </a:ext>
            </a:extLst>
          </p:cNvPr>
          <p:cNvSpPr txBox="1"/>
          <p:nvPr/>
        </p:nvSpPr>
        <p:spPr>
          <a:xfrm>
            <a:off x="7478511" y="4236036"/>
            <a:ext cx="4188992" cy="369332"/>
          </a:xfrm>
          <a:prstGeom prst="rect">
            <a:avLst/>
          </a:prstGeom>
          <a:noFill/>
        </p:spPr>
        <p:txBody>
          <a:bodyPr wrap="square">
            <a:spAutoFit/>
          </a:bodyPr>
          <a:lstStyle/>
          <a:p>
            <a:r>
              <a:rPr lang="en-GB"/>
              <a:t>Transport/ distribution/ delivery  – 54%</a:t>
            </a:r>
          </a:p>
        </p:txBody>
      </p:sp>
      <p:sp>
        <p:nvSpPr>
          <p:cNvPr id="2" name="Slide Number Placeholder 2">
            <a:extLst>
              <a:ext uri="{FF2B5EF4-FFF2-40B4-BE49-F238E27FC236}">
                <a16:creationId xmlns:a16="http://schemas.microsoft.com/office/drawing/2014/main" id="{E7E5A5F1-34DB-EC2E-D1F8-AC894EC6B91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63</a:t>
            </a:fld>
            <a:r>
              <a:rPr lang="en-GB"/>
              <a:t>  </a:t>
            </a:r>
          </a:p>
        </p:txBody>
      </p:sp>
    </p:spTree>
    <p:extLst>
      <p:ext uri="{BB962C8B-B14F-4D97-AF65-F5344CB8AC3E}">
        <p14:creationId xmlns:p14="http://schemas.microsoft.com/office/powerpoint/2010/main" val="271569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6. Plans for the future</a:t>
            </a:r>
          </a:p>
        </p:txBody>
      </p:sp>
    </p:spTree>
    <p:extLst>
      <p:ext uri="{BB962C8B-B14F-4D97-AF65-F5344CB8AC3E}">
        <p14:creationId xmlns:p14="http://schemas.microsoft.com/office/powerpoint/2010/main" val="3774640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393095" y="425867"/>
            <a:ext cx="11017677" cy="1387158"/>
          </a:xfrm>
        </p:spPr>
        <p:txBody>
          <a:bodyPr/>
          <a:lstStyle/>
          <a:p>
            <a:r>
              <a:rPr lang="en-GB"/>
              <a:t>Most</a:t>
            </a:r>
            <a:r>
              <a:rPr lang="en-GB">
                <a:solidFill>
                  <a:schemeClr val="accent1"/>
                </a:solidFill>
              </a:rPr>
              <a:t> </a:t>
            </a:r>
            <a:r>
              <a:rPr lang="en-GB">
                <a:solidFill>
                  <a:schemeClr val="accent6">
                    <a:lumMod val="75000"/>
                  </a:schemeClr>
                </a:solidFill>
              </a:rPr>
              <a:t>existing 2020</a:t>
            </a:r>
            <a:r>
              <a:rPr lang="en-GB">
                <a:solidFill>
                  <a:schemeClr val="accent1"/>
                </a:solidFill>
              </a:rPr>
              <a:t> </a:t>
            </a:r>
            <a:r>
              <a:rPr lang="en-GB">
                <a:solidFill>
                  <a:schemeClr val="accent6">
                    <a:lumMod val="75000"/>
                  </a:schemeClr>
                </a:solidFill>
              </a:rPr>
              <a:t>claimants</a:t>
            </a:r>
            <a:r>
              <a:rPr lang="en-GB">
                <a:solidFill>
                  <a:schemeClr val="accent1"/>
                </a:solidFill>
              </a:rPr>
              <a:t> </a:t>
            </a:r>
            <a:r>
              <a:rPr lang="en-GB"/>
              <a:t>plan to stay self-employed in 6 months’ time</a:t>
            </a:r>
          </a:p>
        </p:txBody>
      </p:sp>
      <p:sp>
        <p:nvSpPr>
          <p:cNvPr id="3" name="Slide Number Placeholder 2">
            <a:extLst>
              <a:ext uri="{FF2B5EF4-FFF2-40B4-BE49-F238E27FC236}">
                <a16:creationId xmlns:a16="http://schemas.microsoft.com/office/drawing/2014/main" id="{80FA2949-C64F-47A3-9FB8-FC8D97B6E0CA}"/>
              </a:ext>
            </a:extLst>
          </p:cNvPr>
          <p:cNvSpPr>
            <a:spLocks noGrp="1"/>
          </p:cNvSpPr>
          <p:nvPr>
            <p:ph type="sldNum" sz="quarter" idx="4"/>
          </p:nvPr>
        </p:nvSpPr>
        <p:spPr>
          <a:xfrm>
            <a:off x="11829403" y="6462852"/>
            <a:ext cx="491031" cy="365125"/>
          </a:xfrm>
        </p:spPr>
        <p:txBody>
          <a:bodyPr/>
          <a:lstStyle/>
          <a:p>
            <a:fld id="{D61AABEC-672F-4B68-B914-690DA978312C}" type="slidenum">
              <a:rPr lang="en-GB" smtClean="0"/>
              <a:pPr/>
              <a:t>65</a:t>
            </a:fld>
            <a:r>
              <a:rPr lang="en-GB"/>
              <a:t>  </a:t>
            </a:r>
          </a:p>
        </p:txBody>
      </p:sp>
      <p:sp>
        <p:nvSpPr>
          <p:cNvPr id="5" name="TextBox 4">
            <a:extLst>
              <a:ext uri="{FF2B5EF4-FFF2-40B4-BE49-F238E27FC236}">
                <a16:creationId xmlns:a16="http://schemas.microsoft.com/office/drawing/2014/main" id="{C03C0577-B81D-403B-945D-C301143C5230}"/>
              </a:ext>
            </a:extLst>
          </p:cNvPr>
          <p:cNvSpPr txBox="1"/>
          <p:nvPr/>
        </p:nvSpPr>
        <p:spPr>
          <a:xfrm>
            <a:off x="499817" y="2372456"/>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85% </a:t>
            </a:r>
            <a:r>
              <a:rPr lang="en-GB" sz="2200"/>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99817" y="1749086"/>
            <a:ext cx="3682465" cy="369332"/>
          </a:xfrm>
          <a:prstGeom prst="rect">
            <a:avLst/>
          </a:prstGeom>
          <a:noFill/>
        </p:spPr>
        <p:txBody>
          <a:bodyPr wrap="square" lIns="0" tIns="0" rIns="0" bIns="0" rtlCol="0">
            <a:spAutoFit/>
          </a:bodyPr>
          <a:lstStyle/>
          <a:p>
            <a:pPr>
              <a:spcBef>
                <a:spcPts val="400"/>
              </a:spcBef>
              <a:spcAft>
                <a:spcPts val="400"/>
              </a:spcAft>
            </a:pPr>
            <a:r>
              <a:rPr lang="en-GB" sz="2400">
                <a:solidFill>
                  <a:schemeClr val="accent2">
                    <a:lumMod val="75000"/>
                  </a:schemeClr>
                </a:solidFill>
              </a:rPr>
              <a:t>In 6 months’ time</a:t>
            </a:r>
            <a:r>
              <a:rPr lang="en-GB" sz="2400"/>
              <a:t>…</a:t>
            </a:r>
          </a:p>
        </p:txBody>
      </p:sp>
      <p:sp>
        <p:nvSpPr>
          <p:cNvPr id="7" name="TextBox 6">
            <a:extLst>
              <a:ext uri="{FF2B5EF4-FFF2-40B4-BE49-F238E27FC236}">
                <a16:creationId xmlns:a16="http://schemas.microsoft.com/office/drawing/2014/main" id="{BA119CA0-CE98-4CCB-954C-28F0765FEC1E}"/>
              </a:ext>
            </a:extLst>
          </p:cNvPr>
          <p:cNvSpPr txBox="1"/>
          <p:nvPr/>
        </p:nvSpPr>
        <p:spPr>
          <a:xfrm>
            <a:off x="499817" y="3565620"/>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7% </a:t>
            </a:r>
            <a:r>
              <a:rPr lang="en-GB" sz="2200"/>
              <a:t>plan to be self-employed but in a different line of work</a:t>
            </a:r>
          </a:p>
        </p:txBody>
      </p:sp>
      <p:graphicFrame>
        <p:nvGraphicFramePr>
          <p:cNvPr id="8" name="Chart 7">
            <a:extLst>
              <a:ext uri="{FF2B5EF4-FFF2-40B4-BE49-F238E27FC236}">
                <a16:creationId xmlns:a16="http://schemas.microsoft.com/office/drawing/2014/main" id="{6BB7E847-CFF9-4318-85C9-D19762BBD003}"/>
              </a:ext>
            </a:extLst>
          </p:cNvPr>
          <p:cNvGraphicFramePr/>
          <p:nvPr/>
        </p:nvGraphicFramePr>
        <p:xfrm>
          <a:off x="5641779" y="2636388"/>
          <a:ext cx="6735111" cy="26279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4904051" y="1680168"/>
            <a:ext cx="6735111" cy="916963"/>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i="1" dirty="0"/>
              <a:t>“What are your reasons for aiming to leave self-employment within the </a:t>
            </a:r>
            <a:r>
              <a:rPr lang="en-GB" sz="1800" b="1" i="1" dirty="0">
                <a:solidFill>
                  <a:schemeClr val="accent2">
                    <a:lumMod val="75000"/>
                  </a:schemeClr>
                </a:solidFill>
              </a:rPr>
              <a:t>next 6 months</a:t>
            </a:r>
            <a:r>
              <a:rPr lang="en-GB" sz="1800" b="1" i="1" dirty="0"/>
              <a:t>?” </a:t>
            </a:r>
            <a:r>
              <a:rPr lang="en-GB" sz="1800" b="1" dirty="0"/>
              <a:t>Top 2 NET reasons</a:t>
            </a:r>
          </a:p>
        </p:txBody>
      </p:sp>
      <p:sp>
        <p:nvSpPr>
          <p:cNvPr id="12" name="Text Placeholder 3">
            <a:extLst>
              <a:ext uri="{FF2B5EF4-FFF2-40B4-BE49-F238E27FC236}">
                <a16:creationId xmlns:a16="http://schemas.microsoft.com/office/drawing/2014/main" id="{66FA6C69-273E-478B-9F16-15BCC57917BB}"/>
              </a:ext>
            </a:extLst>
          </p:cNvPr>
          <p:cNvSpPr>
            <a:spLocks noGrp="1"/>
          </p:cNvSpPr>
          <p:nvPr>
            <p:ph type="body" sz="quarter" idx="10"/>
          </p:nvPr>
        </p:nvSpPr>
        <p:spPr>
          <a:xfrm>
            <a:off x="244270" y="5858408"/>
            <a:ext cx="9293609" cy="252011"/>
          </a:xfrm>
        </p:spPr>
        <p:txBody>
          <a:bodyPr/>
          <a:lstStyle/>
          <a:p>
            <a:r>
              <a:rPr lang="en-GB" sz="1200" i="0"/>
              <a:t>Base: </a:t>
            </a:r>
            <a:r>
              <a:rPr lang="en-GB" sz="1200" i="0">
                <a:cs typeface="Arial" panose="020B0604020202020204" pitchFamily="34" charset="0"/>
              </a:rPr>
              <a:t>All existing claimants before 16 March 2020 (W2: 1,411) | All existing claimants before 16 March 2020 who expect to be working for an employer as their main activity in 6 months, or not in paid work, nor retired in 6 months (W2: 76)</a:t>
            </a:r>
            <a:endParaRPr lang="en-GB" sz="1200" i="0"/>
          </a:p>
        </p:txBody>
      </p:sp>
      <p:sp>
        <p:nvSpPr>
          <p:cNvPr id="13" name="TextBox 12">
            <a:extLst>
              <a:ext uri="{FF2B5EF4-FFF2-40B4-BE49-F238E27FC236}">
                <a16:creationId xmlns:a16="http://schemas.microsoft.com/office/drawing/2014/main" id="{8623BE37-86E8-40FF-86EB-740BB54050F8}"/>
              </a:ext>
            </a:extLst>
          </p:cNvPr>
          <p:cNvSpPr txBox="1"/>
          <p:nvPr/>
        </p:nvSpPr>
        <p:spPr>
          <a:xfrm>
            <a:off x="487048" y="4796726"/>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 </a:t>
            </a:r>
            <a:r>
              <a:rPr lang="en-GB" sz="2200"/>
              <a:t>plan to work for an employer</a:t>
            </a:r>
          </a:p>
        </p:txBody>
      </p:sp>
      <p:pic>
        <p:nvPicPr>
          <p:cNvPr id="18" name="Graphic 17" descr="Surgical mask with solid fill">
            <a:extLst>
              <a:ext uri="{FF2B5EF4-FFF2-40B4-BE49-F238E27FC236}">
                <a16:creationId xmlns:a16="http://schemas.microsoft.com/office/drawing/2014/main" id="{EA8D4B76-11DB-4480-A323-4EA7BCDB45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9773" y="4018061"/>
            <a:ext cx="769441" cy="769441"/>
          </a:xfrm>
          <a:prstGeom prst="rect">
            <a:avLst/>
          </a:prstGeom>
        </p:spPr>
      </p:pic>
      <p:pic>
        <p:nvPicPr>
          <p:cNvPr id="19" name="Graphic 18" descr="Wallet with solid fill">
            <a:extLst>
              <a:ext uri="{FF2B5EF4-FFF2-40B4-BE49-F238E27FC236}">
                <a16:creationId xmlns:a16="http://schemas.microsoft.com/office/drawing/2014/main" id="{F323705E-7812-4564-9EEE-A6227C3D9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4051" y="2895956"/>
            <a:ext cx="737728" cy="737728"/>
          </a:xfrm>
          <a:prstGeom prst="rect">
            <a:avLst/>
          </a:prstGeom>
        </p:spPr>
      </p:pic>
      <p:cxnSp>
        <p:nvCxnSpPr>
          <p:cNvPr id="20" name="Straight Connector 19">
            <a:extLst>
              <a:ext uri="{FF2B5EF4-FFF2-40B4-BE49-F238E27FC236}">
                <a16:creationId xmlns:a16="http://schemas.microsoft.com/office/drawing/2014/main" id="{DAF7CEB0-CB05-400F-98BE-8FE51481E842}"/>
              </a:ext>
            </a:extLst>
          </p:cNvPr>
          <p:cNvCxnSpPr>
            <a:cxnSpLocks/>
          </p:cNvCxnSpPr>
          <p:nvPr/>
        </p:nvCxnSpPr>
        <p:spPr>
          <a:xfrm>
            <a:off x="4636615" y="1925053"/>
            <a:ext cx="35430" cy="351349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FB5E5AD0-EBD9-4C84-BF74-7A4931BF890A}"/>
              </a:ext>
            </a:extLst>
          </p:cNvPr>
          <p:cNvSpPr/>
          <p:nvPr/>
        </p:nvSpPr>
        <p:spPr>
          <a:xfrm>
            <a:off x="244270" y="498139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2" name="TextBox 21">
            <a:extLst>
              <a:ext uri="{FF2B5EF4-FFF2-40B4-BE49-F238E27FC236}">
                <a16:creationId xmlns:a16="http://schemas.microsoft.com/office/drawing/2014/main" id="{86E36AE4-ADF4-4188-9C56-CE3C4B07AE73}"/>
              </a:ext>
            </a:extLst>
          </p:cNvPr>
          <p:cNvSpPr txBox="1"/>
          <p:nvPr/>
        </p:nvSpPr>
        <p:spPr>
          <a:xfrm>
            <a:off x="1629702" y="5231453"/>
            <a:ext cx="2131695" cy="369332"/>
          </a:xfrm>
          <a:prstGeom prst="rect">
            <a:avLst/>
          </a:prstGeom>
          <a:noFill/>
        </p:spPr>
        <p:txBody>
          <a:bodyPr wrap="square">
            <a:spAutoFit/>
          </a:bodyPr>
          <a:lstStyle/>
          <a:p>
            <a:r>
              <a:rPr lang="en-GB" sz="1800" i="1"/>
              <a:t>(3% at Wave 1)</a:t>
            </a:r>
            <a:endParaRPr lang="en-GB" i="1"/>
          </a:p>
        </p:txBody>
      </p:sp>
      <p:sp>
        <p:nvSpPr>
          <p:cNvPr id="23" name="TextBox 22">
            <a:extLst>
              <a:ext uri="{FF2B5EF4-FFF2-40B4-BE49-F238E27FC236}">
                <a16:creationId xmlns:a16="http://schemas.microsoft.com/office/drawing/2014/main" id="{98AA766F-BF40-4AB6-ACC1-E8C86FD44A0C}"/>
              </a:ext>
            </a:extLst>
          </p:cNvPr>
          <p:cNvSpPr txBox="1"/>
          <p:nvPr/>
        </p:nvSpPr>
        <p:spPr>
          <a:xfrm>
            <a:off x="9784869" y="4648298"/>
            <a:ext cx="2044534" cy="369332"/>
          </a:xfrm>
          <a:prstGeom prst="rect">
            <a:avLst/>
          </a:prstGeom>
          <a:noFill/>
        </p:spPr>
        <p:txBody>
          <a:bodyPr wrap="square">
            <a:spAutoFit/>
          </a:bodyPr>
          <a:lstStyle/>
          <a:p>
            <a:r>
              <a:rPr lang="en-GB" sz="1800" i="1"/>
              <a:t>(55% at Wave 1)</a:t>
            </a:r>
            <a:endParaRPr lang="en-GB" i="1"/>
          </a:p>
        </p:txBody>
      </p:sp>
      <p:sp>
        <p:nvSpPr>
          <p:cNvPr id="24" name="TextBox 23">
            <a:extLst>
              <a:ext uri="{FF2B5EF4-FFF2-40B4-BE49-F238E27FC236}">
                <a16:creationId xmlns:a16="http://schemas.microsoft.com/office/drawing/2014/main" id="{28B24A0E-D2D0-47E3-8A83-46B388542C62}"/>
              </a:ext>
            </a:extLst>
          </p:cNvPr>
          <p:cNvSpPr txBox="1"/>
          <p:nvPr/>
        </p:nvSpPr>
        <p:spPr>
          <a:xfrm>
            <a:off x="10123715" y="3683784"/>
            <a:ext cx="2044534" cy="369332"/>
          </a:xfrm>
          <a:prstGeom prst="rect">
            <a:avLst/>
          </a:prstGeom>
          <a:noFill/>
        </p:spPr>
        <p:txBody>
          <a:bodyPr wrap="square">
            <a:spAutoFit/>
          </a:bodyPr>
          <a:lstStyle/>
          <a:p>
            <a:r>
              <a:rPr lang="en-GB" sz="1800" i="1"/>
              <a:t>(58% at Wave 1)</a:t>
            </a:r>
            <a:endParaRPr lang="en-GB" i="1"/>
          </a:p>
        </p:txBody>
      </p:sp>
      <p:sp>
        <p:nvSpPr>
          <p:cNvPr id="25" name="TextBox 24">
            <a:extLst>
              <a:ext uri="{FF2B5EF4-FFF2-40B4-BE49-F238E27FC236}">
                <a16:creationId xmlns:a16="http://schemas.microsoft.com/office/drawing/2014/main" id="{7D830D28-B597-4140-A200-33157D3AE320}"/>
              </a:ext>
            </a:extLst>
          </p:cNvPr>
          <p:cNvSpPr txBox="1"/>
          <p:nvPr/>
        </p:nvSpPr>
        <p:spPr>
          <a:xfrm>
            <a:off x="6707481" y="6361505"/>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6" name="Isosceles Triangle 25">
            <a:extLst>
              <a:ext uri="{FF2B5EF4-FFF2-40B4-BE49-F238E27FC236}">
                <a16:creationId xmlns:a16="http://schemas.microsoft.com/office/drawing/2014/main" id="{97C55D57-4507-4B89-989D-F839CC81F52E}"/>
              </a:ext>
            </a:extLst>
          </p:cNvPr>
          <p:cNvSpPr/>
          <p:nvPr/>
        </p:nvSpPr>
        <p:spPr>
          <a:xfrm>
            <a:off x="6749921" y="639238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43D9758B-AD57-408E-8834-FAA3EC9BF908}"/>
              </a:ext>
            </a:extLst>
          </p:cNvPr>
          <p:cNvSpPr/>
          <p:nvPr/>
        </p:nvSpPr>
        <p:spPr>
          <a:xfrm rot="10800000">
            <a:off x="9302672" y="6399470"/>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3515945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340750" y="303641"/>
            <a:ext cx="11684640" cy="775597"/>
          </a:xfrm>
        </p:spPr>
        <p:txBody>
          <a:bodyPr/>
          <a:lstStyle/>
          <a:p>
            <a:r>
              <a:rPr lang="en-GB"/>
              <a:t>Similarly, most</a:t>
            </a:r>
            <a:r>
              <a:rPr lang="en-GB">
                <a:solidFill>
                  <a:schemeClr val="accent1"/>
                </a:solidFill>
              </a:rPr>
              <a:t> </a:t>
            </a:r>
            <a:r>
              <a:rPr lang="en-GB">
                <a:solidFill>
                  <a:schemeClr val="bg2"/>
                </a:solidFill>
              </a:rPr>
              <a:t>new 2020 claimants </a:t>
            </a:r>
            <a:r>
              <a:rPr lang="en-GB"/>
              <a:t>also plan to stay self-employed in 6 months’ time.</a:t>
            </a:r>
          </a:p>
        </p:txBody>
      </p:sp>
      <p:sp>
        <p:nvSpPr>
          <p:cNvPr id="3" name="Slide Number Placeholder 2">
            <a:extLst>
              <a:ext uri="{FF2B5EF4-FFF2-40B4-BE49-F238E27FC236}">
                <a16:creationId xmlns:a16="http://schemas.microsoft.com/office/drawing/2014/main" id="{80FA2949-C64F-47A3-9FB8-FC8D97B6E0CA}"/>
              </a:ext>
            </a:extLst>
          </p:cNvPr>
          <p:cNvSpPr>
            <a:spLocks noGrp="1"/>
          </p:cNvSpPr>
          <p:nvPr>
            <p:ph type="sldNum" sz="quarter" idx="4"/>
          </p:nvPr>
        </p:nvSpPr>
        <p:spPr/>
        <p:txBody>
          <a:bodyPr/>
          <a:lstStyle/>
          <a:p>
            <a:fld id="{D61AABEC-672F-4B68-B914-690DA978312C}" type="slidenum">
              <a:rPr lang="en-GB" smtClean="0"/>
              <a:pPr/>
              <a:t>66</a:t>
            </a:fld>
            <a:r>
              <a:rPr lang="en-GB"/>
              <a:t>  </a:t>
            </a:r>
          </a:p>
        </p:txBody>
      </p:sp>
      <p:sp>
        <p:nvSpPr>
          <p:cNvPr id="5" name="TextBox 4">
            <a:extLst>
              <a:ext uri="{FF2B5EF4-FFF2-40B4-BE49-F238E27FC236}">
                <a16:creationId xmlns:a16="http://schemas.microsoft.com/office/drawing/2014/main" id="{C03C0577-B81D-403B-945D-C301143C5230}"/>
              </a:ext>
            </a:extLst>
          </p:cNvPr>
          <p:cNvSpPr txBox="1"/>
          <p:nvPr/>
        </p:nvSpPr>
        <p:spPr>
          <a:xfrm>
            <a:off x="499817" y="2372456"/>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88% </a:t>
            </a:r>
            <a:r>
              <a:rPr lang="en-GB" sz="2200"/>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99817" y="1749086"/>
            <a:ext cx="3682465" cy="369332"/>
          </a:xfrm>
          <a:prstGeom prst="rect">
            <a:avLst/>
          </a:prstGeom>
          <a:noFill/>
        </p:spPr>
        <p:txBody>
          <a:bodyPr wrap="square" lIns="0" tIns="0" rIns="0" bIns="0" rtlCol="0">
            <a:spAutoFit/>
          </a:bodyPr>
          <a:lstStyle/>
          <a:p>
            <a:pPr>
              <a:spcBef>
                <a:spcPts val="400"/>
              </a:spcBef>
              <a:spcAft>
                <a:spcPts val="400"/>
              </a:spcAft>
            </a:pPr>
            <a:r>
              <a:rPr lang="en-GB" sz="2400">
                <a:solidFill>
                  <a:schemeClr val="accent2">
                    <a:lumMod val="75000"/>
                  </a:schemeClr>
                </a:solidFill>
              </a:rPr>
              <a:t>In 6 months’ time</a:t>
            </a:r>
            <a:r>
              <a:rPr lang="en-GB" sz="2400"/>
              <a:t>…</a:t>
            </a:r>
          </a:p>
        </p:txBody>
      </p:sp>
      <p:sp>
        <p:nvSpPr>
          <p:cNvPr id="7" name="TextBox 6">
            <a:extLst>
              <a:ext uri="{FF2B5EF4-FFF2-40B4-BE49-F238E27FC236}">
                <a16:creationId xmlns:a16="http://schemas.microsoft.com/office/drawing/2014/main" id="{BA119CA0-CE98-4CCB-954C-28F0765FEC1E}"/>
              </a:ext>
            </a:extLst>
          </p:cNvPr>
          <p:cNvSpPr txBox="1"/>
          <p:nvPr/>
        </p:nvSpPr>
        <p:spPr>
          <a:xfrm>
            <a:off x="499817" y="3565620"/>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4% </a:t>
            </a:r>
            <a:r>
              <a:rPr lang="en-GB" sz="2200"/>
              <a:t>plan to be self-employed but in a different line of work</a:t>
            </a:r>
          </a:p>
        </p:txBody>
      </p:sp>
      <p:graphicFrame>
        <p:nvGraphicFramePr>
          <p:cNvPr id="8" name="Chart 7">
            <a:extLst>
              <a:ext uri="{FF2B5EF4-FFF2-40B4-BE49-F238E27FC236}">
                <a16:creationId xmlns:a16="http://schemas.microsoft.com/office/drawing/2014/main" id="{6BB7E847-CFF9-4318-85C9-D19762BBD003}"/>
              </a:ext>
            </a:extLst>
          </p:cNvPr>
          <p:cNvGraphicFramePr/>
          <p:nvPr/>
        </p:nvGraphicFramePr>
        <p:xfrm>
          <a:off x="5641779" y="2636388"/>
          <a:ext cx="6735111" cy="26279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4904051" y="1740024"/>
            <a:ext cx="6735111" cy="916963"/>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i="1" dirty="0"/>
              <a:t>“What are your reasons for aiming to leave self-employment within the </a:t>
            </a:r>
            <a:r>
              <a:rPr lang="en-GB" sz="1800" b="1" i="1" dirty="0">
                <a:solidFill>
                  <a:schemeClr val="accent2">
                    <a:lumMod val="75000"/>
                  </a:schemeClr>
                </a:solidFill>
              </a:rPr>
              <a:t>next 6 months</a:t>
            </a:r>
            <a:r>
              <a:rPr lang="en-GB" sz="1800" b="1" i="1" dirty="0"/>
              <a:t>?” </a:t>
            </a:r>
            <a:r>
              <a:rPr lang="en-GB" sz="1800" b="1" dirty="0"/>
              <a:t>Top 2 NET reasons</a:t>
            </a:r>
          </a:p>
        </p:txBody>
      </p:sp>
      <p:sp>
        <p:nvSpPr>
          <p:cNvPr id="12" name="Text Placeholder 3">
            <a:extLst>
              <a:ext uri="{FF2B5EF4-FFF2-40B4-BE49-F238E27FC236}">
                <a16:creationId xmlns:a16="http://schemas.microsoft.com/office/drawing/2014/main" id="{66FA6C69-273E-478B-9F16-15BCC57917BB}"/>
              </a:ext>
            </a:extLst>
          </p:cNvPr>
          <p:cNvSpPr>
            <a:spLocks noGrp="1"/>
          </p:cNvSpPr>
          <p:nvPr>
            <p:ph type="body" sz="quarter" idx="10"/>
          </p:nvPr>
        </p:nvSpPr>
        <p:spPr>
          <a:xfrm>
            <a:off x="422680" y="5933182"/>
            <a:ext cx="9293609" cy="252011"/>
          </a:xfrm>
        </p:spPr>
        <p:txBody>
          <a:bodyPr/>
          <a:lstStyle/>
          <a:p>
            <a:r>
              <a:rPr lang="en-GB" sz="1200" i="0" dirty="0"/>
              <a:t>Base: </a:t>
            </a:r>
            <a:r>
              <a:rPr lang="en-GB" sz="1200" i="0" dirty="0">
                <a:cs typeface="Arial"/>
              </a:rPr>
              <a:t>All new claimants before 16 March 2020 (W2: 1,331) | All new 2020 claimants initiating their claim between 16 March-22 June 2020 who expect to be working for an employer as their main activity in 6 months, or not in paid work, nor retired in 6 months (W2: 70)</a:t>
            </a:r>
          </a:p>
        </p:txBody>
      </p:sp>
      <p:sp>
        <p:nvSpPr>
          <p:cNvPr id="13" name="TextBox 12">
            <a:extLst>
              <a:ext uri="{FF2B5EF4-FFF2-40B4-BE49-F238E27FC236}">
                <a16:creationId xmlns:a16="http://schemas.microsoft.com/office/drawing/2014/main" id="{8623BE37-86E8-40FF-86EB-740BB54050F8}"/>
              </a:ext>
            </a:extLst>
          </p:cNvPr>
          <p:cNvSpPr txBox="1"/>
          <p:nvPr/>
        </p:nvSpPr>
        <p:spPr>
          <a:xfrm>
            <a:off x="487048" y="4796726"/>
            <a:ext cx="3682465" cy="769441"/>
          </a:xfrm>
          <a:prstGeom prst="rect">
            <a:avLst/>
          </a:prstGeom>
          <a:noFill/>
        </p:spPr>
        <p:txBody>
          <a:bodyPr wrap="square" lIns="0" tIns="0" rIns="0" bIns="0" rtlCol="0">
            <a:spAutoFit/>
          </a:bodyPr>
          <a:lstStyle/>
          <a:p>
            <a:pPr>
              <a:spcBef>
                <a:spcPts val="400"/>
              </a:spcBef>
              <a:spcAft>
                <a:spcPts val="400"/>
              </a:spcAft>
            </a:pPr>
            <a:r>
              <a:rPr lang="en-GB" sz="2800" b="1">
                <a:solidFill>
                  <a:schemeClr val="bg2"/>
                </a:solidFill>
              </a:rPr>
              <a:t>5% </a:t>
            </a:r>
            <a:r>
              <a:rPr lang="en-GB" sz="2200"/>
              <a:t>plan to work for an employer</a:t>
            </a:r>
          </a:p>
        </p:txBody>
      </p:sp>
      <p:pic>
        <p:nvPicPr>
          <p:cNvPr id="19" name="Graphic 18" descr="Wallet with solid fill">
            <a:extLst>
              <a:ext uri="{FF2B5EF4-FFF2-40B4-BE49-F238E27FC236}">
                <a16:creationId xmlns:a16="http://schemas.microsoft.com/office/drawing/2014/main" id="{F323705E-7812-4564-9EEE-A6227C3D9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4051" y="2895956"/>
            <a:ext cx="737728" cy="737728"/>
          </a:xfrm>
          <a:prstGeom prst="rect">
            <a:avLst/>
          </a:prstGeom>
        </p:spPr>
      </p:pic>
      <p:cxnSp>
        <p:nvCxnSpPr>
          <p:cNvPr id="20" name="Straight Connector 19">
            <a:extLst>
              <a:ext uri="{FF2B5EF4-FFF2-40B4-BE49-F238E27FC236}">
                <a16:creationId xmlns:a16="http://schemas.microsoft.com/office/drawing/2014/main" id="{DAF7CEB0-CB05-400F-98BE-8FE51481E842}"/>
              </a:ext>
            </a:extLst>
          </p:cNvPr>
          <p:cNvCxnSpPr>
            <a:cxnSpLocks/>
          </p:cNvCxnSpPr>
          <p:nvPr/>
        </p:nvCxnSpPr>
        <p:spPr>
          <a:xfrm>
            <a:off x="4636615" y="1925053"/>
            <a:ext cx="35430" cy="351349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FB5E5AD0-EBD9-4C84-BF74-7A4931BF890A}"/>
              </a:ext>
            </a:extLst>
          </p:cNvPr>
          <p:cNvSpPr/>
          <p:nvPr/>
        </p:nvSpPr>
        <p:spPr>
          <a:xfrm>
            <a:off x="244270" y="498139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2" name="TextBox 21">
            <a:extLst>
              <a:ext uri="{FF2B5EF4-FFF2-40B4-BE49-F238E27FC236}">
                <a16:creationId xmlns:a16="http://schemas.microsoft.com/office/drawing/2014/main" id="{86E36AE4-ADF4-4188-9C56-CE3C4B07AE73}"/>
              </a:ext>
            </a:extLst>
          </p:cNvPr>
          <p:cNvSpPr txBox="1"/>
          <p:nvPr/>
        </p:nvSpPr>
        <p:spPr>
          <a:xfrm>
            <a:off x="1629702" y="5231453"/>
            <a:ext cx="2131695" cy="369332"/>
          </a:xfrm>
          <a:prstGeom prst="rect">
            <a:avLst/>
          </a:prstGeom>
          <a:noFill/>
        </p:spPr>
        <p:txBody>
          <a:bodyPr wrap="square">
            <a:spAutoFit/>
          </a:bodyPr>
          <a:lstStyle/>
          <a:p>
            <a:r>
              <a:rPr lang="en-GB" sz="1800" i="1"/>
              <a:t>(3% at Wave 1)</a:t>
            </a:r>
            <a:endParaRPr lang="en-GB" i="1"/>
          </a:p>
        </p:txBody>
      </p:sp>
      <p:sp>
        <p:nvSpPr>
          <p:cNvPr id="23" name="TextBox 22">
            <a:extLst>
              <a:ext uri="{FF2B5EF4-FFF2-40B4-BE49-F238E27FC236}">
                <a16:creationId xmlns:a16="http://schemas.microsoft.com/office/drawing/2014/main" id="{98AA766F-BF40-4AB6-ACC1-E8C86FD44A0C}"/>
              </a:ext>
            </a:extLst>
          </p:cNvPr>
          <p:cNvSpPr txBox="1"/>
          <p:nvPr/>
        </p:nvSpPr>
        <p:spPr>
          <a:xfrm>
            <a:off x="9903196" y="4655990"/>
            <a:ext cx="2044534" cy="369332"/>
          </a:xfrm>
          <a:prstGeom prst="rect">
            <a:avLst/>
          </a:prstGeom>
          <a:noFill/>
        </p:spPr>
        <p:txBody>
          <a:bodyPr wrap="square">
            <a:spAutoFit/>
          </a:bodyPr>
          <a:lstStyle/>
          <a:p>
            <a:r>
              <a:rPr lang="en-GB" sz="1800" i="1"/>
              <a:t>(9% at Wave 1)</a:t>
            </a:r>
            <a:endParaRPr lang="en-GB" i="1"/>
          </a:p>
        </p:txBody>
      </p:sp>
      <p:pic>
        <p:nvPicPr>
          <p:cNvPr id="17" name="Graphic 16" descr="User with solid fill">
            <a:extLst>
              <a:ext uri="{FF2B5EF4-FFF2-40B4-BE49-F238E27FC236}">
                <a16:creationId xmlns:a16="http://schemas.microsoft.com/office/drawing/2014/main" id="{7BFD2464-65F4-4DF8-A865-6A4F28357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3253" y="3996683"/>
            <a:ext cx="794081" cy="794081"/>
          </a:xfrm>
          <a:prstGeom prst="rect">
            <a:avLst/>
          </a:prstGeom>
        </p:spPr>
      </p:pic>
      <p:sp>
        <p:nvSpPr>
          <p:cNvPr id="25" name="Isosceles Triangle 24">
            <a:extLst>
              <a:ext uri="{FF2B5EF4-FFF2-40B4-BE49-F238E27FC236}">
                <a16:creationId xmlns:a16="http://schemas.microsoft.com/office/drawing/2014/main" id="{634D2DE9-69FE-4181-AD02-5D94171177F3}"/>
              </a:ext>
            </a:extLst>
          </p:cNvPr>
          <p:cNvSpPr/>
          <p:nvPr/>
        </p:nvSpPr>
        <p:spPr>
          <a:xfrm>
            <a:off x="10512943" y="446348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8" name="TextBox 17">
            <a:extLst>
              <a:ext uri="{FF2B5EF4-FFF2-40B4-BE49-F238E27FC236}">
                <a16:creationId xmlns:a16="http://schemas.microsoft.com/office/drawing/2014/main" id="{C0AFFF74-18C6-4AA9-899C-5D4BEFF0D72F}"/>
              </a:ext>
            </a:extLst>
          </p:cNvPr>
          <p:cNvSpPr txBox="1"/>
          <p:nvPr/>
        </p:nvSpPr>
        <p:spPr>
          <a:xfrm>
            <a:off x="10175473" y="3624069"/>
            <a:ext cx="2044534" cy="369332"/>
          </a:xfrm>
          <a:prstGeom prst="rect">
            <a:avLst/>
          </a:prstGeom>
          <a:noFill/>
        </p:spPr>
        <p:txBody>
          <a:bodyPr wrap="square">
            <a:spAutoFit/>
          </a:bodyPr>
          <a:lstStyle/>
          <a:p>
            <a:r>
              <a:rPr lang="en-GB" sz="1800" i="1"/>
              <a:t>(59% at Wave 1)</a:t>
            </a:r>
            <a:endParaRPr lang="en-GB" i="1"/>
          </a:p>
        </p:txBody>
      </p:sp>
      <p:sp>
        <p:nvSpPr>
          <p:cNvPr id="24" name="TextBox 23">
            <a:extLst>
              <a:ext uri="{FF2B5EF4-FFF2-40B4-BE49-F238E27FC236}">
                <a16:creationId xmlns:a16="http://schemas.microsoft.com/office/drawing/2014/main" id="{0C5E4A6A-81D6-43FA-9498-F7F7A6B866B7}"/>
              </a:ext>
            </a:extLst>
          </p:cNvPr>
          <p:cNvSpPr txBox="1"/>
          <p:nvPr/>
        </p:nvSpPr>
        <p:spPr>
          <a:xfrm>
            <a:off x="6906072" y="6371487"/>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dirty="0"/>
              <a:t>      Significant increase from Wave 1 |       Significant decrease from Wave 1</a:t>
            </a:r>
          </a:p>
          <a:p>
            <a:pPr algn="l">
              <a:spcBef>
                <a:spcPts val="400"/>
              </a:spcBef>
              <a:spcAft>
                <a:spcPts val="400"/>
              </a:spcAft>
            </a:pPr>
            <a:r>
              <a:rPr lang="en-GB" sz="1200" dirty="0"/>
              <a:t> </a:t>
            </a:r>
          </a:p>
        </p:txBody>
      </p:sp>
      <p:sp>
        <p:nvSpPr>
          <p:cNvPr id="26" name="Isosceles Triangle 25">
            <a:extLst>
              <a:ext uri="{FF2B5EF4-FFF2-40B4-BE49-F238E27FC236}">
                <a16:creationId xmlns:a16="http://schemas.microsoft.com/office/drawing/2014/main" id="{C9F53D9D-83A2-471D-9BB5-4E0CC24A9C6D}"/>
              </a:ext>
            </a:extLst>
          </p:cNvPr>
          <p:cNvSpPr/>
          <p:nvPr/>
        </p:nvSpPr>
        <p:spPr>
          <a:xfrm>
            <a:off x="6948512" y="640236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C787D646-4D93-4F31-8B08-3A8B73E414DE}"/>
              </a:ext>
            </a:extLst>
          </p:cNvPr>
          <p:cNvSpPr/>
          <p:nvPr/>
        </p:nvSpPr>
        <p:spPr>
          <a:xfrm rot="10800000">
            <a:off x="9501263" y="6409452"/>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Tree>
    <p:extLst>
      <p:ext uri="{BB962C8B-B14F-4D97-AF65-F5344CB8AC3E}">
        <p14:creationId xmlns:p14="http://schemas.microsoft.com/office/powerpoint/2010/main" val="4257747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238107" y="234411"/>
            <a:ext cx="11108018" cy="775597"/>
          </a:xfrm>
        </p:spPr>
        <p:txBody>
          <a:bodyPr/>
          <a:lstStyle/>
          <a:p>
            <a:r>
              <a:rPr lang="en-GB"/>
              <a:t>Overall </a:t>
            </a:r>
            <a:r>
              <a:rPr lang="en-GB">
                <a:solidFill>
                  <a:schemeClr val="accent6">
                    <a:lumMod val="75000"/>
                  </a:schemeClr>
                </a:solidFill>
              </a:rPr>
              <a:t>existing 2020</a:t>
            </a:r>
            <a:r>
              <a:rPr lang="en-GB">
                <a:solidFill>
                  <a:schemeClr val="accent1"/>
                </a:solidFill>
              </a:rPr>
              <a:t> </a:t>
            </a:r>
            <a:r>
              <a:rPr lang="en-GB">
                <a:solidFill>
                  <a:schemeClr val="accent6">
                    <a:lumMod val="75000"/>
                  </a:schemeClr>
                </a:solidFill>
              </a:rPr>
              <a:t>claimants</a:t>
            </a:r>
            <a:r>
              <a:rPr lang="en-GB">
                <a:solidFill>
                  <a:schemeClr val="accent1"/>
                </a:solidFill>
              </a:rPr>
              <a:t> </a:t>
            </a:r>
            <a:r>
              <a:rPr lang="en-GB"/>
              <a:t>remain passionate and confident about their self-employed work.</a:t>
            </a:r>
          </a:p>
        </p:txBody>
      </p:sp>
      <p:sp>
        <p:nvSpPr>
          <p:cNvPr id="3" name="Slide Number Placeholder 2">
            <a:extLst>
              <a:ext uri="{FF2B5EF4-FFF2-40B4-BE49-F238E27FC236}">
                <a16:creationId xmlns:a16="http://schemas.microsoft.com/office/drawing/2014/main" id="{14E6D8CD-5B1A-4467-B53B-874EA62F0A63}"/>
              </a:ext>
            </a:extLst>
          </p:cNvPr>
          <p:cNvSpPr>
            <a:spLocks noGrp="1"/>
          </p:cNvSpPr>
          <p:nvPr>
            <p:ph type="sldNum" sz="quarter" idx="4"/>
          </p:nvPr>
        </p:nvSpPr>
        <p:spPr/>
        <p:txBody>
          <a:bodyPr/>
          <a:lstStyle/>
          <a:p>
            <a:fld id="{D61AABEC-672F-4B68-B914-690DA978312C}" type="slidenum">
              <a:rPr lang="en-GB" smtClean="0"/>
              <a:pPr/>
              <a:t>67</a:t>
            </a:fld>
            <a:r>
              <a:rPr lang="en-GB"/>
              <a:t>  </a:t>
            </a:r>
          </a:p>
        </p:txBody>
      </p:sp>
      <p:graphicFrame>
        <p:nvGraphicFramePr>
          <p:cNvPr id="7" name="Chart 6">
            <a:extLst>
              <a:ext uri="{FF2B5EF4-FFF2-40B4-BE49-F238E27FC236}">
                <a16:creationId xmlns:a16="http://schemas.microsoft.com/office/drawing/2014/main" id="{877F3253-3F1D-4199-BE29-9900BE9D4806}"/>
              </a:ext>
            </a:extLst>
          </p:cNvPr>
          <p:cNvGraphicFramePr/>
          <p:nvPr/>
        </p:nvGraphicFramePr>
        <p:xfrm>
          <a:off x="142272" y="959522"/>
          <a:ext cx="11715774" cy="475754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a:extLst>
              <a:ext uri="{FF2B5EF4-FFF2-40B4-BE49-F238E27FC236}">
                <a16:creationId xmlns:a16="http://schemas.microsoft.com/office/drawing/2014/main" id="{07E97553-A3C5-4817-8833-196923DC0809}"/>
              </a:ext>
            </a:extLst>
          </p:cNvPr>
          <p:cNvSpPr>
            <a:spLocks noGrp="1"/>
          </p:cNvSpPr>
          <p:nvPr>
            <p:ph type="body" sz="quarter" idx="10"/>
          </p:nvPr>
        </p:nvSpPr>
        <p:spPr>
          <a:xfrm>
            <a:off x="449999" y="5901148"/>
            <a:ext cx="10254157" cy="365125"/>
          </a:xfrm>
        </p:spPr>
        <p:txBody>
          <a:bodyPr/>
          <a:lstStyle/>
          <a:p>
            <a:br>
              <a:rPr lang="en-GB" sz="1200" i="0"/>
            </a:br>
            <a:r>
              <a:rPr lang="en-GB" sz="1200" i="0"/>
              <a:t>Base: All existing claimants before 16 March 2020 who are currently doing self-employed work, excluding those who haven’t started self-employment (W2: 1,327)</a:t>
            </a:r>
          </a:p>
        </p:txBody>
      </p:sp>
      <p:sp>
        <p:nvSpPr>
          <p:cNvPr id="28" name="TextBox 27">
            <a:extLst>
              <a:ext uri="{FF2B5EF4-FFF2-40B4-BE49-F238E27FC236}">
                <a16:creationId xmlns:a16="http://schemas.microsoft.com/office/drawing/2014/main" id="{1B6B7E6D-7EB0-4BA6-82D8-D07077B15C74}"/>
              </a:ext>
            </a:extLst>
          </p:cNvPr>
          <p:cNvSpPr txBox="1"/>
          <p:nvPr/>
        </p:nvSpPr>
        <p:spPr>
          <a:xfrm>
            <a:off x="10852306" y="879576"/>
            <a:ext cx="1365546" cy="276999"/>
          </a:xfrm>
          <a:prstGeom prst="rect">
            <a:avLst/>
          </a:prstGeom>
          <a:noFill/>
        </p:spPr>
        <p:txBody>
          <a:bodyPr wrap="square">
            <a:spAutoFit/>
          </a:bodyPr>
          <a:lstStyle/>
          <a:p>
            <a:r>
              <a:rPr lang="en-GB" sz="1200" i="1"/>
              <a:t>(3% at Wave 1)</a:t>
            </a:r>
          </a:p>
        </p:txBody>
      </p:sp>
      <p:sp>
        <p:nvSpPr>
          <p:cNvPr id="12" name="TextBox 11">
            <a:extLst>
              <a:ext uri="{FF2B5EF4-FFF2-40B4-BE49-F238E27FC236}">
                <a16:creationId xmlns:a16="http://schemas.microsoft.com/office/drawing/2014/main" id="{AB619E51-F815-4974-AE50-4E5B15D892AA}"/>
              </a:ext>
            </a:extLst>
          </p:cNvPr>
          <p:cNvSpPr txBox="1"/>
          <p:nvPr/>
        </p:nvSpPr>
        <p:spPr>
          <a:xfrm>
            <a:off x="6783885" y="6363780"/>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4" name="Isosceles Triangle 13">
            <a:extLst>
              <a:ext uri="{FF2B5EF4-FFF2-40B4-BE49-F238E27FC236}">
                <a16:creationId xmlns:a16="http://schemas.microsoft.com/office/drawing/2014/main" id="{82149A63-592A-49AB-A0E3-174A17BAB40F}"/>
              </a:ext>
            </a:extLst>
          </p:cNvPr>
          <p:cNvSpPr/>
          <p:nvPr/>
        </p:nvSpPr>
        <p:spPr>
          <a:xfrm rot="10800000">
            <a:off x="9379076" y="6401745"/>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1" name="Text Placeholder 7">
            <a:extLst>
              <a:ext uri="{FF2B5EF4-FFF2-40B4-BE49-F238E27FC236}">
                <a16:creationId xmlns:a16="http://schemas.microsoft.com/office/drawing/2014/main" id="{62B3AB36-2569-4DB1-A2D2-470B150BD64A}"/>
              </a:ext>
            </a:extLst>
          </p:cNvPr>
          <p:cNvSpPr txBox="1">
            <a:spLocks/>
          </p:cNvSpPr>
          <p:nvPr/>
        </p:nvSpPr>
        <p:spPr>
          <a:xfrm>
            <a:off x="142272" y="1156478"/>
            <a:ext cx="10929199" cy="215444"/>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“To what extent do you agree or disagree with the following statements?”</a:t>
            </a:r>
          </a:p>
        </p:txBody>
      </p:sp>
      <p:sp>
        <p:nvSpPr>
          <p:cNvPr id="4" name="Isosceles Triangle 3">
            <a:extLst>
              <a:ext uri="{FF2B5EF4-FFF2-40B4-BE49-F238E27FC236}">
                <a16:creationId xmlns:a16="http://schemas.microsoft.com/office/drawing/2014/main" id="{BC6DDEF0-2F6F-FDD7-DB91-AB04B32878E7}"/>
              </a:ext>
            </a:extLst>
          </p:cNvPr>
          <p:cNvSpPr/>
          <p:nvPr/>
        </p:nvSpPr>
        <p:spPr>
          <a:xfrm>
            <a:off x="6826325" y="639466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5" name="Isosceles Triangle 4">
            <a:extLst>
              <a:ext uri="{FF2B5EF4-FFF2-40B4-BE49-F238E27FC236}">
                <a16:creationId xmlns:a16="http://schemas.microsoft.com/office/drawing/2014/main" id="{C541AC3D-4A43-C31C-8569-F425B0C50D15}"/>
              </a:ext>
            </a:extLst>
          </p:cNvPr>
          <p:cNvSpPr/>
          <p:nvPr/>
        </p:nvSpPr>
        <p:spPr>
          <a:xfrm>
            <a:off x="11220639" y="1230740"/>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Tree>
    <p:extLst>
      <p:ext uri="{BB962C8B-B14F-4D97-AF65-F5344CB8AC3E}">
        <p14:creationId xmlns:p14="http://schemas.microsoft.com/office/powerpoint/2010/main" val="3094444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271690" y="163761"/>
            <a:ext cx="11920310" cy="1356535"/>
          </a:xfrm>
        </p:spPr>
        <p:txBody>
          <a:bodyPr/>
          <a:lstStyle/>
          <a:p>
            <a:r>
              <a:rPr lang="en-GB">
                <a:solidFill>
                  <a:schemeClr val="bg2"/>
                </a:solidFill>
              </a:rPr>
              <a:t>New 2020 claimants </a:t>
            </a:r>
            <a:r>
              <a:rPr lang="en-GB"/>
              <a:t>who are passionate about their self-employed work remains unchanged, with both confidence and wider goals significantly increasing in W2</a:t>
            </a:r>
          </a:p>
        </p:txBody>
      </p:sp>
      <p:sp>
        <p:nvSpPr>
          <p:cNvPr id="3" name="Slide Number Placeholder 2">
            <a:extLst>
              <a:ext uri="{FF2B5EF4-FFF2-40B4-BE49-F238E27FC236}">
                <a16:creationId xmlns:a16="http://schemas.microsoft.com/office/drawing/2014/main" id="{14E6D8CD-5B1A-4467-B53B-874EA62F0A63}"/>
              </a:ext>
            </a:extLst>
          </p:cNvPr>
          <p:cNvSpPr>
            <a:spLocks noGrp="1"/>
          </p:cNvSpPr>
          <p:nvPr>
            <p:ph type="sldNum" sz="quarter" idx="4"/>
          </p:nvPr>
        </p:nvSpPr>
        <p:spPr>
          <a:xfrm>
            <a:off x="11851621" y="6453511"/>
            <a:ext cx="304370" cy="365125"/>
          </a:xfrm>
        </p:spPr>
        <p:txBody>
          <a:bodyPr/>
          <a:lstStyle/>
          <a:p>
            <a:fld id="{D61AABEC-672F-4B68-B914-690DA978312C}" type="slidenum">
              <a:rPr lang="en-GB" smtClean="0"/>
              <a:pPr/>
              <a:t>68</a:t>
            </a:fld>
            <a:r>
              <a:rPr lang="en-GB"/>
              <a:t>  </a:t>
            </a:r>
          </a:p>
        </p:txBody>
      </p:sp>
      <p:graphicFrame>
        <p:nvGraphicFramePr>
          <p:cNvPr id="7" name="Chart 6">
            <a:extLst>
              <a:ext uri="{FF2B5EF4-FFF2-40B4-BE49-F238E27FC236}">
                <a16:creationId xmlns:a16="http://schemas.microsoft.com/office/drawing/2014/main" id="{877F3253-3F1D-4199-BE29-9900BE9D4806}"/>
              </a:ext>
            </a:extLst>
          </p:cNvPr>
          <p:cNvGraphicFramePr/>
          <p:nvPr>
            <p:extLst>
              <p:ext uri="{D42A27DB-BD31-4B8C-83A1-F6EECF244321}">
                <p14:modId xmlns:p14="http://schemas.microsoft.com/office/powerpoint/2010/main" val="1934805641"/>
              </p:ext>
            </p:extLst>
          </p:nvPr>
        </p:nvGraphicFramePr>
        <p:xfrm>
          <a:off x="182840" y="1033026"/>
          <a:ext cx="11718329" cy="5050684"/>
        </p:xfrm>
        <a:graphic>
          <a:graphicData uri="http://schemas.openxmlformats.org/drawingml/2006/chart">
            <c:chart xmlns:c="http://schemas.openxmlformats.org/drawingml/2006/chart" xmlns:r="http://schemas.openxmlformats.org/officeDocument/2006/relationships" r:id="rId3"/>
          </a:graphicData>
        </a:graphic>
      </p:graphicFrame>
      <p:sp>
        <p:nvSpPr>
          <p:cNvPr id="12" name="Left Brace 11">
            <a:extLst>
              <a:ext uri="{FF2B5EF4-FFF2-40B4-BE49-F238E27FC236}">
                <a16:creationId xmlns:a16="http://schemas.microsoft.com/office/drawing/2014/main" id="{1FD62AEB-A5F2-4394-918E-E2D7FC3CE9D9}"/>
              </a:ext>
            </a:extLst>
          </p:cNvPr>
          <p:cNvSpPr/>
          <p:nvPr/>
        </p:nvSpPr>
        <p:spPr>
          <a:xfrm rot="5400000">
            <a:off x="6767957" y="3043039"/>
            <a:ext cx="113579" cy="1810458"/>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eft Brace 13">
            <a:extLst>
              <a:ext uri="{FF2B5EF4-FFF2-40B4-BE49-F238E27FC236}">
                <a16:creationId xmlns:a16="http://schemas.microsoft.com/office/drawing/2014/main" id="{E137CB83-B6CD-417B-857C-FA4C38C729E9}"/>
              </a:ext>
            </a:extLst>
          </p:cNvPr>
          <p:cNvSpPr/>
          <p:nvPr/>
        </p:nvSpPr>
        <p:spPr>
          <a:xfrm rot="5400000">
            <a:off x="10278187" y="2401547"/>
            <a:ext cx="109749" cy="1671573"/>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Left Brace 24">
            <a:extLst>
              <a:ext uri="{FF2B5EF4-FFF2-40B4-BE49-F238E27FC236}">
                <a16:creationId xmlns:a16="http://schemas.microsoft.com/office/drawing/2014/main" id="{078D2E0C-162F-4EAD-9922-F30018662485}"/>
              </a:ext>
            </a:extLst>
          </p:cNvPr>
          <p:cNvSpPr/>
          <p:nvPr/>
        </p:nvSpPr>
        <p:spPr>
          <a:xfrm rot="5400000">
            <a:off x="7981847" y="167096"/>
            <a:ext cx="144713" cy="4487848"/>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95E09A2-D7FE-472A-B063-D697D082E3E2}"/>
              </a:ext>
            </a:extLst>
          </p:cNvPr>
          <p:cNvSpPr txBox="1"/>
          <p:nvPr/>
        </p:nvSpPr>
        <p:spPr>
          <a:xfrm>
            <a:off x="7374099" y="2226354"/>
            <a:ext cx="1513023" cy="184666"/>
          </a:xfrm>
          <a:prstGeom prst="rect">
            <a:avLst/>
          </a:prstGeom>
          <a:noFill/>
        </p:spPr>
        <p:txBody>
          <a:bodyPr wrap="square" lIns="0" tIns="0" rIns="0" bIns="0" rtlCol="0">
            <a:spAutoFit/>
          </a:bodyPr>
          <a:lstStyle/>
          <a:p>
            <a:pPr algn="ctr">
              <a:spcBef>
                <a:spcPts val="400"/>
              </a:spcBef>
              <a:spcAft>
                <a:spcPts val="400"/>
              </a:spcAft>
            </a:pPr>
            <a:r>
              <a:rPr lang="en-GB" sz="1200" b="1">
                <a:solidFill>
                  <a:schemeClr val="accent6">
                    <a:lumMod val="75000"/>
                  </a:schemeClr>
                </a:solidFill>
              </a:rPr>
              <a:t>88%</a:t>
            </a:r>
            <a:endParaRPr lang="en-GB" sz="1200">
              <a:solidFill>
                <a:schemeClr val="accent6">
                  <a:lumMod val="75000"/>
                </a:schemeClr>
              </a:solidFill>
            </a:endParaRPr>
          </a:p>
        </p:txBody>
      </p:sp>
      <p:sp>
        <p:nvSpPr>
          <p:cNvPr id="21" name="Text Placeholder 3">
            <a:extLst>
              <a:ext uri="{FF2B5EF4-FFF2-40B4-BE49-F238E27FC236}">
                <a16:creationId xmlns:a16="http://schemas.microsoft.com/office/drawing/2014/main" id="{643C41D8-0D7A-45C2-8CE9-0012EFE6BF94}"/>
              </a:ext>
            </a:extLst>
          </p:cNvPr>
          <p:cNvSpPr>
            <a:spLocks noGrp="1"/>
          </p:cNvSpPr>
          <p:nvPr>
            <p:ph type="body" sz="quarter" idx="10"/>
          </p:nvPr>
        </p:nvSpPr>
        <p:spPr>
          <a:xfrm>
            <a:off x="290831" y="5745944"/>
            <a:ext cx="10751400" cy="365125"/>
          </a:xfrm>
        </p:spPr>
        <p:txBody>
          <a:bodyPr/>
          <a:lstStyle/>
          <a:p>
            <a:br>
              <a:rPr lang="en-GB" sz="1200" i="0"/>
            </a:br>
            <a:r>
              <a:rPr lang="en-GB" sz="1200" i="0"/>
              <a:t>Base: All new 2020 claimants initiating their claim between 16 March-22 June 2020 who are currently doing self-employed work, excluding those who haven’t started self-employment (W2: 1,274)</a:t>
            </a:r>
          </a:p>
        </p:txBody>
      </p:sp>
      <p:sp>
        <p:nvSpPr>
          <p:cNvPr id="22" name="Isosceles Triangle 21">
            <a:extLst>
              <a:ext uri="{FF2B5EF4-FFF2-40B4-BE49-F238E27FC236}">
                <a16:creationId xmlns:a16="http://schemas.microsoft.com/office/drawing/2014/main" id="{24E5C723-12BE-4724-9CCF-12B1B8437362}"/>
              </a:ext>
            </a:extLst>
          </p:cNvPr>
          <p:cNvSpPr/>
          <p:nvPr/>
        </p:nvSpPr>
        <p:spPr>
          <a:xfrm>
            <a:off x="7710685" y="222707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3" name="TextBox 22">
            <a:extLst>
              <a:ext uri="{FF2B5EF4-FFF2-40B4-BE49-F238E27FC236}">
                <a16:creationId xmlns:a16="http://schemas.microsoft.com/office/drawing/2014/main" id="{D2209C16-807D-4FF2-ACFA-3526CC6FC55E}"/>
              </a:ext>
            </a:extLst>
          </p:cNvPr>
          <p:cNvSpPr txBox="1"/>
          <p:nvPr/>
        </p:nvSpPr>
        <p:spPr>
          <a:xfrm>
            <a:off x="8240231" y="2160424"/>
            <a:ext cx="1365546" cy="276999"/>
          </a:xfrm>
          <a:prstGeom prst="rect">
            <a:avLst/>
          </a:prstGeom>
          <a:noFill/>
        </p:spPr>
        <p:txBody>
          <a:bodyPr wrap="square">
            <a:spAutoFit/>
          </a:bodyPr>
          <a:lstStyle/>
          <a:p>
            <a:r>
              <a:rPr lang="en-GB" sz="1200" i="1"/>
              <a:t>(85% at Wave 1)</a:t>
            </a:r>
          </a:p>
        </p:txBody>
      </p:sp>
      <p:sp>
        <p:nvSpPr>
          <p:cNvPr id="24" name="TextBox 23">
            <a:extLst>
              <a:ext uri="{FF2B5EF4-FFF2-40B4-BE49-F238E27FC236}">
                <a16:creationId xmlns:a16="http://schemas.microsoft.com/office/drawing/2014/main" id="{3DE2ED26-4674-4B76-B592-CB912A227107}"/>
              </a:ext>
            </a:extLst>
          </p:cNvPr>
          <p:cNvSpPr txBox="1"/>
          <p:nvPr/>
        </p:nvSpPr>
        <p:spPr>
          <a:xfrm>
            <a:off x="9655825" y="2982161"/>
            <a:ext cx="1513023" cy="184666"/>
          </a:xfrm>
          <a:prstGeom prst="rect">
            <a:avLst/>
          </a:prstGeom>
          <a:noFill/>
        </p:spPr>
        <p:txBody>
          <a:bodyPr wrap="square" lIns="0" tIns="0" rIns="0" bIns="0" rtlCol="0">
            <a:spAutoFit/>
          </a:bodyPr>
          <a:lstStyle/>
          <a:p>
            <a:pPr algn="ctr">
              <a:spcBef>
                <a:spcPts val="400"/>
              </a:spcBef>
              <a:spcAft>
                <a:spcPts val="400"/>
              </a:spcAft>
            </a:pPr>
            <a:r>
              <a:rPr lang="en-GB" sz="1200" b="1">
                <a:solidFill>
                  <a:srgbClr val="C00000"/>
                </a:solidFill>
              </a:rPr>
              <a:t>40%</a:t>
            </a:r>
            <a:endParaRPr lang="en-GB" sz="1200">
              <a:solidFill>
                <a:srgbClr val="C00000"/>
              </a:solidFill>
            </a:endParaRPr>
          </a:p>
        </p:txBody>
      </p:sp>
      <p:sp>
        <p:nvSpPr>
          <p:cNvPr id="28" name="Isosceles Triangle 27">
            <a:extLst>
              <a:ext uri="{FF2B5EF4-FFF2-40B4-BE49-F238E27FC236}">
                <a16:creationId xmlns:a16="http://schemas.microsoft.com/office/drawing/2014/main" id="{0A526474-592E-417F-8451-802240EE4E56}"/>
              </a:ext>
            </a:extLst>
          </p:cNvPr>
          <p:cNvSpPr/>
          <p:nvPr/>
        </p:nvSpPr>
        <p:spPr>
          <a:xfrm>
            <a:off x="10042705" y="3009520"/>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9" name="TextBox 28">
            <a:extLst>
              <a:ext uri="{FF2B5EF4-FFF2-40B4-BE49-F238E27FC236}">
                <a16:creationId xmlns:a16="http://schemas.microsoft.com/office/drawing/2014/main" id="{95C27B00-84D7-4BCE-AAF1-ECB1C8195CE3}"/>
              </a:ext>
            </a:extLst>
          </p:cNvPr>
          <p:cNvSpPr txBox="1"/>
          <p:nvPr/>
        </p:nvSpPr>
        <p:spPr>
          <a:xfrm>
            <a:off x="10486075" y="2960723"/>
            <a:ext cx="1365546" cy="276999"/>
          </a:xfrm>
          <a:prstGeom prst="rect">
            <a:avLst/>
          </a:prstGeom>
          <a:noFill/>
        </p:spPr>
        <p:txBody>
          <a:bodyPr wrap="square">
            <a:spAutoFit/>
          </a:bodyPr>
          <a:lstStyle/>
          <a:p>
            <a:r>
              <a:rPr lang="en-GB" sz="1200" i="1"/>
              <a:t>(30% at Wave 1)</a:t>
            </a:r>
          </a:p>
        </p:txBody>
      </p:sp>
      <p:sp>
        <p:nvSpPr>
          <p:cNvPr id="30" name="TextBox 29">
            <a:extLst>
              <a:ext uri="{FF2B5EF4-FFF2-40B4-BE49-F238E27FC236}">
                <a16:creationId xmlns:a16="http://schemas.microsoft.com/office/drawing/2014/main" id="{9DE22CFF-ABED-4C9A-BE90-615DE29B44B1}"/>
              </a:ext>
            </a:extLst>
          </p:cNvPr>
          <p:cNvSpPr txBox="1"/>
          <p:nvPr/>
        </p:nvSpPr>
        <p:spPr>
          <a:xfrm>
            <a:off x="6022771" y="3705858"/>
            <a:ext cx="1513023" cy="184666"/>
          </a:xfrm>
          <a:prstGeom prst="rect">
            <a:avLst/>
          </a:prstGeom>
          <a:noFill/>
        </p:spPr>
        <p:txBody>
          <a:bodyPr wrap="square" lIns="0" tIns="0" rIns="0" bIns="0" rtlCol="0">
            <a:spAutoFit/>
          </a:bodyPr>
          <a:lstStyle/>
          <a:p>
            <a:pPr algn="ctr">
              <a:spcBef>
                <a:spcPts val="400"/>
              </a:spcBef>
              <a:spcAft>
                <a:spcPts val="400"/>
              </a:spcAft>
            </a:pPr>
            <a:r>
              <a:rPr lang="en-GB" sz="1200" b="1">
                <a:solidFill>
                  <a:schemeClr val="accent6">
                    <a:lumMod val="75000"/>
                  </a:schemeClr>
                </a:solidFill>
              </a:rPr>
              <a:t>39%</a:t>
            </a:r>
            <a:endParaRPr lang="en-GB" sz="1200">
              <a:solidFill>
                <a:schemeClr val="accent6">
                  <a:lumMod val="75000"/>
                </a:schemeClr>
              </a:solidFill>
            </a:endParaRPr>
          </a:p>
        </p:txBody>
      </p:sp>
      <p:sp>
        <p:nvSpPr>
          <p:cNvPr id="32" name="Isosceles Triangle 31">
            <a:extLst>
              <a:ext uri="{FF2B5EF4-FFF2-40B4-BE49-F238E27FC236}">
                <a16:creationId xmlns:a16="http://schemas.microsoft.com/office/drawing/2014/main" id="{29DFFC21-9223-4E8B-A296-12D4699C2FA7}"/>
              </a:ext>
            </a:extLst>
          </p:cNvPr>
          <p:cNvSpPr/>
          <p:nvPr/>
        </p:nvSpPr>
        <p:spPr>
          <a:xfrm>
            <a:off x="6431154" y="369729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3" name="TextBox 32">
            <a:extLst>
              <a:ext uri="{FF2B5EF4-FFF2-40B4-BE49-F238E27FC236}">
                <a16:creationId xmlns:a16="http://schemas.microsoft.com/office/drawing/2014/main" id="{0B4B6446-9066-4509-B0ED-31C189B71F90}"/>
              </a:ext>
            </a:extLst>
          </p:cNvPr>
          <p:cNvSpPr txBox="1"/>
          <p:nvPr/>
        </p:nvSpPr>
        <p:spPr>
          <a:xfrm>
            <a:off x="6854995" y="3648116"/>
            <a:ext cx="1365546" cy="276999"/>
          </a:xfrm>
          <a:prstGeom prst="rect">
            <a:avLst/>
          </a:prstGeom>
          <a:noFill/>
        </p:spPr>
        <p:txBody>
          <a:bodyPr wrap="square">
            <a:spAutoFit/>
          </a:bodyPr>
          <a:lstStyle/>
          <a:p>
            <a:r>
              <a:rPr lang="en-GB" sz="1200" i="1"/>
              <a:t>(31% at Wave 1)</a:t>
            </a:r>
          </a:p>
        </p:txBody>
      </p:sp>
      <p:sp>
        <p:nvSpPr>
          <p:cNvPr id="31" name="TextBox 30">
            <a:extLst>
              <a:ext uri="{FF2B5EF4-FFF2-40B4-BE49-F238E27FC236}">
                <a16:creationId xmlns:a16="http://schemas.microsoft.com/office/drawing/2014/main" id="{92A8570A-9E78-494B-A144-93C508BAEA4A}"/>
              </a:ext>
            </a:extLst>
          </p:cNvPr>
          <p:cNvSpPr txBox="1"/>
          <p:nvPr/>
        </p:nvSpPr>
        <p:spPr>
          <a:xfrm>
            <a:off x="6751020" y="6367966"/>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34" name="Isosceles Triangle 33">
            <a:extLst>
              <a:ext uri="{FF2B5EF4-FFF2-40B4-BE49-F238E27FC236}">
                <a16:creationId xmlns:a16="http://schemas.microsoft.com/office/drawing/2014/main" id="{F963E853-A28F-4456-AD71-3BA9BA71263B}"/>
              </a:ext>
            </a:extLst>
          </p:cNvPr>
          <p:cNvSpPr/>
          <p:nvPr/>
        </p:nvSpPr>
        <p:spPr>
          <a:xfrm>
            <a:off x="6793460" y="6398848"/>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35" name="Isosceles Triangle 34">
            <a:extLst>
              <a:ext uri="{FF2B5EF4-FFF2-40B4-BE49-F238E27FC236}">
                <a16:creationId xmlns:a16="http://schemas.microsoft.com/office/drawing/2014/main" id="{8B7420B4-B629-493B-A716-90864744789B}"/>
              </a:ext>
            </a:extLst>
          </p:cNvPr>
          <p:cNvSpPr/>
          <p:nvPr/>
        </p:nvSpPr>
        <p:spPr>
          <a:xfrm rot="10800000">
            <a:off x="9346211" y="6405931"/>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Text Placeholder 7">
            <a:extLst>
              <a:ext uri="{FF2B5EF4-FFF2-40B4-BE49-F238E27FC236}">
                <a16:creationId xmlns:a16="http://schemas.microsoft.com/office/drawing/2014/main" id="{F0618A37-229B-40D3-A8B4-5FF13B2FEE9E}"/>
              </a:ext>
            </a:extLst>
          </p:cNvPr>
          <p:cNvSpPr txBox="1">
            <a:spLocks/>
          </p:cNvSpPr>
          <p:nvPr/>
        </p:nvSpPr>
        <p:spPr>
          <a:xfrm>
            <a:off x="182840" y="1464528"/>
            <a:ext cx="10929199" cy="215444"/>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“To what extent do you agree or disagree with the following statements?”</a:t>
            </a:r>
          </a:p>
        </p:txBody>
      </p:sp>
    </p:spTree>
    <p:extLst>
      <p:ext uri="{BB962C8B-B14F-4D97-AF65-F5344CB8AC3E}">
        <p14:creationId xmlns:p14="http://schemas.microsoft.com/office/powerpoint/2010/main" val="2308545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B3404B70-B3E9-4897-9A69-BEB2F0B98B3A}"/>
              </a:ext>
            </a:extLst>
          </p:cNvPr>
          <p:cNvSpPr txBox="1">
            <a:spLocks/>
          </p:cNvSpPr>
          <p:nvPr/>
        </p:nvSpPr>
        <p:spPr>
          <a:xfrm>
            <a:off x="8358125" y="1412618"/>
            <a:ext cx="3655621" cy="4956229"/>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a:ea typeface="+mn-ea"/>
                <a:cs typeface="+mn-cs"/>
              </a:rPr>
              <a:t>Challenges remain</a:t>
            </a: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a:rPr>
              <a:t>Rise of cost of living/energy prices was seen as a threat – there was a fear of what was around the corner and how much disposable income people would have.</a:t>
            </a:r>
            <a:endParaRPr lang="en-GB" sz="1800" b="0">
              <a:solidFill>
                <a:prstClr val="black"/>
              </a:solidFill>
              <a:cs typeface="Times New Roman" panose="02020603050405020304" pitchFamily="18" charset="0"/>
            </a:endParaRP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panose="02020603050405020304" pitchFamily="18" charset="0"/>
              </a:rPr>
              <a:t>Claimants were on the brink of ‘making it’. They felt like their business was viable in the long term, but feared benefits would be cut off before success is seen.</a:t>
            </a: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panose="02020603050405020304" pitchFamily="18" charset="0"/>
              </a:rPr>
              <a:t>Claimants found it difficult to retrain/acquire new skills.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1579696" cy="775597"/>
          </a:xfrm>
        </p:spPr>
        <p:txBody>
          <a:bodyPr/>
          <a:lstStyle/>
          <a:p>
            <a:r>
              <a:rPr lang="en-GB"/>
              <a:t>Qualitative findings show that overall, most are optimistic about the future but not certain</a:t>
            </a:r>
          </a:p>
        </p:txBody>
      </p:sp>
      <p:sp>
        <p:nvSpPr>
          <p:cNvPr id="6" name="Rectangle 5">
            <a:extLst>
              <a:ext uri="{FF2B5EF4-FFF2-40B4-BE49-F238E27FC236}">
                <a16:creationId xmlns:a16="http://schemas.microsoft.com/office/drawing/2014/main" id="{9DB906AF-9D84-4732-A010-F34A6D7806CB}"/>
              </a:ext>
            </a:extLst>
          </p:cNvPr>
          <p:cNvSpPr/>
          <p:nvPr/>
        </p:nvSpPr>
        <p:spPr>
          <a:xfrm>
            <a:off x="405316" y="1529115"/>
            <a:ext cx="295075" cy="4581398"/>
          </a:xfrm>
          <a:prstGeom prst="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2">
                  <a:lumMod val="40000"/>
                  <a:lumOff val="60000"/>
                </a:schemeClr>
              </a:solidFill>
            </a:endParaRPr>
          </a:p>
        </p:txBody>
      </p:sp>
      <p:sp>
        <p:nvSpPr>
          <p:cNvPr id="7" name="Rectangle 6">
            <a:extLst>
              <a:ext uri="{FF2B5EF4-FFF2-40B4-BE49-F238E27FC236}">
                <a16:creationId xmlns:a16="http://schemas.microsoft.com/office/drawing/2014/main" id="{75AF5FE0-8D2B-4424-B63C-0EEC73EF9BBA}"/>
              </a:ext>
            </a:extLst>
          </p:cNvPr>
          <p:cNvSpPr/>
          <p:nvPr/>
        </p:nvSpPr>
        <p:spPr>
          <a:xfrm>
            <a:off x="3455355" y="1495564"/>
            <a:ext cx="302555" cy="4614950"/>
          </a:xfrm>
          <a:prstGeom prst="rect">
            <a:avLst/>
          </a:prstGeom>
          <a:solidFill>
            <a:schemeClr val="bg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Rectangle 8">
            <a:extLst>
              <a:ext uri="{FF2B5EF4-FFF2-40B4-BE49-F238E27FC236}">
                <a16:creationId xmlns:a16="http://schemas.microsoft.com/office/drawing/2014/main" id="{14300D37-E512-48EA-B28B-A058C0B2082F}"/>
              </a:ext>
            </a:extLst>
          </p:cNvPr>
          <p:cNvSpPr/>
          <p:nvPr/>
        </p:nvSpPr>
        <p:spPr>
          <a:xfrm>
            <a:off x="8211771" y="1495563"/>
            <a:ext cx="292708" cy="4614950"/>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Text Placeholder 7">
            <a:extLst>
              <a:ext uri="{FF2B5EF4-FFF2-40B4-BE49-F238E27FC236}">
                <a16:creationId xmlns:a16="http://schemas.microsoft.com/office/drawing/2014/main" id="{8626F8A5-A104-4FC0-802C-AB8878F7E351}"/>
              </a:ext>
            </a:extLst>
          </p:cNvPr>
          <p:cNvSpPr txBox="1">
            <a:spLocks/>
          </p:cNvSpPr>
          <p:nvPr/>
        </p:nvSpPr>
        <p:spPr>
          <a:xfrm>
            <a:off x="571099" y="1495563"/>
            <a:ext cx="2915901" cy="3736407"/>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2400" b="1">
                <a:solidFill>
                  <a:schemeClr val="tx1"/>
                </a:solidFill>
                <a:latin typeface="Arial"/>
              </a:rPr>
              <a:t>Degree of confidence</a:t>
            </a:r>
            <a:endParaRPr kumimoji="0" lang="en-GB" sz="2400" b="1" i="0" u="none" strike="noStrike" kern="1200" cap="none" spc="0" normalizeH="0" baseline="0" noProof="0">
              <a:ln>
                <a:noFill/>
              </a:ln>
              <a:solidFill>
                <a:schemeClr val="tx1"/>
              </a:solidFill>
              <a:effectLst/>
              <a:uLnTx/>
              <a:uFillTx/>
              <a:latin typeface="Arial"/>
              <a:ea typeface="+mn-ea"/>
              <a:cs typeface="+mn-cs"/>
            </a:endParaRPr>
          </a:p>
          <a:p>
            <a:pPr marL="285750" indent="-285750">
              <a:lnSpc>
                <a:spcPct val="110000"/>
              </a:lnSpc>
              <a:spcBef>
                <a:spcPts val="400"/>
              </a:spcBef>
              <a:spcAft>
                <a:spcPts val="400"/>
              </a:spcAft>
              <a:buSzTx/>
              <a:buFont typeface="Arial" panose="020B0604020202020204" pitchFamily="34" charset="0"/>
              <a:buChar char="▪"/>
              <a:defRPr/>
            </a:pPr>
            <a:r>
              <a:rPr kumimoji="0" lang="en-GB" sz="1800" b="0" i="0" u="none" strike="noStrike" kern="1200" cap="none" spc="0" normalizeH="0" baseline="0" noProof="0">
                <a:ln>
                  <a:noFill/>
                </a:ln>
                <a:solidFill>
                  <a:prstClr val="black"/>
                </a:solidFill>
                <a:effectLst/>
                <a:uLnTx/>
                <a:uFillTx/>
                <a:ea typeface="Calibri"/>
                <a:cs typeface="Times New Roman"/>
              </a:rPr>
              <a:t>Claimants felt more optimistic as </a:t>
            </a:r>
            <a:r>
              <a:rPr lang="en-GB" sz="1800" b="0">
                <a:solidFill>
                  <a:prstClr val="black"/>
                </a:solidFill>
                <a:ea typeface="Calibri"/>
                <a:cs typeface="Times New Roman"/>
              </a:rPr>
              <a:t>Covid </a:t>
            </a:r>
            <a:r>
              <a:rPr kumimoji="0" lang="en-GB" sz="1800" b="0" i="0" u="none" strike="noStrike" kern="1200" cap="none" spc="0" normalizeH="0" baseline="0" noProof="0">
                <a:ln>
                  <a:noFill/>
                </a:ln>
                <a:solidFill>
                  <a:prstClr val="black"/>
                </a:solidFill>
                <a:effectLst/>
                <a:uLnTx/>
                <a:uFillTx/>
                <a:ea typeface="Calibri"/>
                <a:cs typeface="Times New Roman"/>
              </a:rPr>
              <a:t>restrictions eased. Some participants felt that growing their business was more viable in the face-to-face world.</a:t>
            </a:r>
            <a:r>
              <a:rPr lang="en-GB" sz="1800" b="0">
                <a:solidFill>
                  <a:prstClr val="black"/>
                </a:solidFill>
                <a:ea typeface="Calibri"/>
                <a:cs typeface="Times New Roman"/>
              </a:rPr>
              <a:t> </a:t>
            </a:r>
            <a:endParaRPr lang="en-GB" sz="18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lang="en-GB" sz="1800" b="0">
                <a:solidFill>
                  <a:prstClr val="black"/>
                </a:solidFill>
                <a:cs typeface="Times New Roman"/>
              </a:rPr>
              <a:t>There was a feeling of ‘back to normal’ for some.</a:t>
            </a:r>
            <a:endParaRPr kumimoji="0" lang="en-GB" sz="1800" b="1" i="0" u="none" strike="noStrike" kern="1200" cap="none" spc="0" normalizeH="0" baseline="0" noProof="0">
              <a:ln>
                <a:noFill/>
              </a:ln>
              <a:solidFill>
                <a:prstClr val="black"/>
              </a:solidFill>
              <a:effectLst/>
              <a:uLnTx/>
              <a:uFillTx/>
              <a:ea typeface="+mn-ea"/>
              <a:cs typeface="+mn-cs"/>
            </a:endParaRPr>
          </a:p>
        </p:txBody>
      </p:sp>
      <p:sp>
        <p:nvSpPr>
          <p:cNvPr id="10" name="Text Placeholder 7">
            <a:extLst>
              <a:ext uri="{FF2B5EF4-FFF2-40B4-BE49-F238E27FC236}">
                <a16:creationId xmlns:a16="http://schemas.microsoft.com/office/drawing/2014/main" id="{E2ACCDD1-48AB-4D55-AAB7-9C03C7967F56}"/>
              </a:ext>
            </a:extLst>
          </p:cNvPr>
          <p:cNvSpPr txBox="1">
            <a:spLocks/>
          </p:cNvSpPr>
          <p:nvPr/>
        </p:nvSpPr>
        <p:spPr>
          <a:xfrm>
            <a:off x="3617659" y="1523831"/>
            <a:ext cx="4459571" cy="4449423"/>
          </a:xfrm>
          <a:prstGeom prst="rect">
            <a:avLst/>
          </a:prstGeom>
          <a:noFill/>
        </p:spPr>
        <p:txBody>
          <a:bodyPr vert="horz" wrap="square" lIns="0" tIns="0" rIns="0" bIns="0" rtlCol="0" anchor="t">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a:ea typeface="+mn-ea"/>
                <a:cs typeface="+mn-cs"/>
              </a:rPr>
              <a:t>Passion remains</a:t>
            </a: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a:rPr>
              <a:t>Claimants had passion – many resigned to SE being high risk and unpredictable (e.g. arts/creatives).</a:t>
            </a:r>
            <a:endParaRPr lang="en-GB" sz="1800" b="0">
              <a:solidFill>
                <a:prstClr val="black"/>
              </a:solidFill>
              <a:cs typeface="Times New Roman" panose="02020603050405020304" pitchFamily="18" charset="0"/>
            </a:endParaRP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a:rPr>
              <a:t>Claimants had a commitment to making self employment work – they were reluctant to go into fulltime work as alternative. This was seen as giving up on their preferred way of working (SE).</a:t>
            </a:r>
          </a:p>
          <a:p>
            <a:pPr marL="285750" indent="-285750">
              <a:lnSpc>
                <a:spcPct val="110000"/>
              </a:lnSpc>
              <a:spcBef>
                <a:spcPts val="400"/>
              </a:spcBef>
              <a:spcAft>
                <a:spcPts val="400"/>
              </a:spcAft>
              <a:buSzTx/>
              <a:buFont typeface="Arial" panose="020B0604020202020204" pitchFamily="34" charset="0"/>
              <a:buChar char="▪"/>
              <a:defRPr/>
            </a:pPr>
            <a:r>
              <a:rPr lang="en-GB" sz="1800" b="0">
                <a:solidFill>
                  <a:prstClr val="black"/>
                </a:solidFill>
                <a:cs typeface="Times New Roman"/>
              </a:rPr>
              <a:t> Some participants carried out SE in addition to paid employment. This offered greater financial stability.</a:t>
            </a:r>
            <a:endParaRPr lang="en-GB" sz="1800" b="0">
              <a:solidFill>
                <a:prstClr val="black"/>
              </a:solidFill>
              <a:highlight>
                <a:srgbClr val="FFFF00"/>
              </a:highlight>
              <a:cs typeface="Times New Roman"/>
            </a:endParaRPr>
          </a:p>
          <a:p>
            <a:pPr marL="285750" indent="-285750">
              <a:lnSpc>
                <a:spcPct val="110000"/>
              </a:lnSpc>
              <a:spcBef>
                <a:spcPts val="400"/>
              </a:spcBef>
              <a:spcAft>
                <a:spcPts val="400"/>
              </a:spcAft>
              <a:buSzTx/>
              <a:buFontTx/>
              <a:buChar char="-"/>
              <a:defRPr/>
            </a:pPr>
            <a:endParaRPr lang="en-GB" sz="1800" b="0">
              <a:solidFill>
                <a:prstClr val="black"/>
              </a:solidFill>
              <a:cs typeface="Times New Roman" panose="02020603050405020304" pitchFamily="18" charset="0"/>
            </a:endParaRPr>
          </a:p>
        </p:txBody>
      </p:sp>
      <p:sp>
        <p:nvSpPr>
          <p:cNvPr id="2" name="Slide Number Placeholder 2">
            <a:extLst>
              <a:ext uri="{FF2B5EF4-FFF2-40B4-BE49-F238E27FC236}">
                <a16:creationId xmlns:a16="http://schemas.microsoft.com/office/drawing/2014/main" id="{158CACBF-3FDE-DFE8-50AB-467CF80B3C74}"/>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69</a:t>
            </a:fld>
            <a:r>
              <a:rPr lang="en-GB"/>
              <a:t>  </a:t>
            </a:r>
          </a:p>
        </p:txBody>
      </p:sp>
    </p:spTree>
    <p:extLst>
      <p:ext uri="{BB962C8B-B14F-4D97-AF65-F5344CB8AC3E}">
        <p14:creationId xmlns:p14="http://schemas.microsoft.com/office/powerpoint/2010/main" val="205688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8DA-631E-4412-972F-894194047F09}"/>
              </a:ext>
            </a:extLst>
          </p:cNvPr>
          <p:cNvSpPr>
            <a:spLocks noGrp="1"/>
          </p:cNvSpPr>
          <p:nvPr>
            <p:ph type="title"/>
          </p:nvPr>
        </p:nvSpPr>
        <p:spPr>
          <a:xfrm>
            <a:off x="450545" y="266815"/>
            <a:ext cx="11299088" cy="775597"/>
          </a:xfrm>
        </p:spPr>
        <p:txBody>
          <a:bodyPr/>
          <a:lstStyle/>
          <a:p>
            <a:r>
              <a:rPr lang="en-GB"/>
              <a:t>Methodology</a:t>
            </a:r>
          </a:p>
        </p:txBody>
      </p:sp>
      <p:sp>
        <p:nvSpPr>
          <p:cNvPr id="3" name="Slide Number Placeholder 2">
            <a:extLst>
              <a:ext uri="{FF2B5EF4-FFF2-40B4-BE49-F238E27FC236}">
                <a16:creationId xmlns:a16="http://schemas.microsoft.com/office/drawing/2014/main" id="{C632E1AA-8097-4B2D-A2BE-CCD708AB6D8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ext Placeholder 13">
            <a:extLst>
              <a:ext uri="{FF2B5EF4-FFF2-40B4-BE49-F238E27FC236}">
                <a16:creationId xmlns:a16="http://schemas.microsoft.com/office/drawing/2014/main" id="{A03A4AAA-A260-436D-A2A5-836C21F122A1}"/>
              </a:ext>
            </a:extLst>
          </p:cNvPr>
          <p:cNvSpPr txBox="1">
            <a:spLocks/>
          </p:cNvSpPr>
          <p:nvPr/>
        </p:nvSpPr>
        <p:spPr>
          <a:xfrm>
            <a:off x="8106001" y="1387320"/>
            <a:ext cx="3636000" cy="4233192"/>
          </a:xfrm>
          <a:prstGeom prst="rect">
            <a:avLst/>
          </a:prstGeom>
          <a:solidFill>
            <a:schemeClr val="tx2"/>
          </a:solidFill>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2000" b="1" i="0" u="none" strike="noStrike" kern="1200" cap="none" spc="0" normalizeH="0" baseline="0" noProof="0">
                <a:ln>
                  <a:noFill/>
                </a:ln>
                <a:solidFill>
                  <a:schemeClr val="bg1"/>
                </a:solidFill>
                <a:effectLst/>
                <a:uLnTx/>
                <a:uFillTx/>
                <a:latin typeface="Arial"/>
                <a:ea typeface="+mn-ea"/>
                <a:cs typeface="+mn-cs"/>
              </a:rPr>
              <a:t>Qualitative – January to March 2022</a:t>
            </a:r>
            <a:endParaRPr kumimoji="0" lang="en-GB" sz="1600" b="0" u="none" strike="noStrike" kern="1200" cap="none" spc="0" normalizeH="0" baseline="0" noProof="0">
              <a:ln>
                <a:noFill/>
              </a:ln>
              <a:solidFill>
                <a:schemeClr val="bg1"/>
              </a:solidFill>
              <a:effectLst/>
              <a:uLnTx/>
              <a:uFillTx/>
              <a:latin typeface="Arial"/>
              <a:ea typeface="+mn-ea"/>
              <a:cs typeface="+mn-cs"/>
            </a:endParaRPr>
          </a:p>
          <a:p>
            <a:pPr marL="342900" marR="0" lvl="0" indent="-342900" algn="l" defTabSz="914400" rtl="0" eaLnBrk="1" fontAlgn="auto" latinLnBrk="0" hangingPunct="1">
              <a:lnSpc>
                <a:spcPct val="100000"/>
              </a:lnSpc>
              <a:spcBef>
                <a:spcPts val="500"/>
              </a:spcBef>
              <a:spcAft>
                <a:spcPts val="500"/>
              </a:spcAft>
              <a:buClrTx/>
              <a:buSzPct val="50000"/>
              <a:buFont typeface="Arial" panose="020B0604020202020204" pitchFamily="34" charset="0"/>
              <a:buChar char="•"/>
              <a:tabLst/>
              <a:defRPr/>
            </a:pPr>
            <a:r>
              <a:rPr kumimoji="0" lang="en-GB" sz="1800" b="0" i="0" u="none" strike="noStrike" kern="1200" cap="none" spc="0" normalizeH="0" baseline="0" noProof="0">
                <a:ln>
                  <a:noFill/>
                </a:ln>
                <a:solidFill>
                  <a:schemeClr val="bg1"/>
                </a:solidFill>
                <a:effectLst/>
                <a:uLnTx/>
                <a:uFillTx/>
                <a:latin typeface="Arial"/>
                <a:ea typeface="+mn-ea"/>
                <a:cs typeface="+mn-cs"/>
              </a:rPr>
              <a:t>55 depth interviews with participants from Wave 2</a:t>
            </a:r>
          </a:p>
          <a:p>
            <a:pPr marL="609600" lvl="1" indent="-342900">
              <a:buSzPct val="50000"/>
              <a:buFont typeface="Arial" panose="020B0604020202020204" pitchFamily="34" charset="0"/>
              <a:buChar char="•"/>
              <a:defRPr/>
            </a:pPr>
            <a:r>
              <a:rPr lang="en-GB" sz="1800">
                <a:solidFill>
                  <a:schemeClr val="bg1"/>
                </a:solidFill>
                <a:latin typeface="Arial"/>
              </a:rPr>
              <a:t>28 Existing claimants</a:t>
            </a:r>
          </a:p>
          <a:p>
            <a:pPr marL="609600" lvl="1" indent="-342900">
              <a:buSzPct val="50000"/>
              <a:buFont typeface="Arial" panose="020B0604020202020204" pitchFamily="34" charset="0"/>
              <a:buChar char="•"/>
              <a:defRPr/>
            </a:pPr>
            <a:r>
              <a:rPr kumimoji="0" lang="en-GB" sz="1800" b="0" i="0" u="none" strike="noStrike" kern="1200" cap="none" spc="0" normalizeH="0" baseline="0" noProof="0">
                <a:ln>
                  <a:noFill/>
                </a:ln>
                <a:solidFill>
                  <a:schemeClr val="bg1"/>
                </a:solidFill>
                <a:effectLst/>
                <a:uLnTx/>
                <a:uFillTx/>
                <a:latin typeface="Arial"/>
                <a:ea typeface="+mn-ea"/>
                <a:cs typeface="+mn-cs"/>
              </a:rPr>
              <a:t>27 New claimants</a:t>
            </a:r>
            <a:r>
              <a:rPr lang="en-GB" sz="1800">
                <a:solidFill>
                  <a:schemeClr val="bg1"/>
                </a:solidFill>
                <a:latin typeface="Arial"/>
              </a:rPr>
              <a:t> (both recontact and New 2021)</a:t>
            </a:r>
            <a:endParaRPr kumimoji="0" lang="en-GB" sz="1800" b="0" i="0" u="none" strike="noStrike" kern="1200" cap="none" spc="0" normalizeH="0" baseline="0" noProof="0">
              <a:ln>
                <a:noFill/>
              </a:ln>
              <a:solidFill>
                <a:schemeClr val="bg1"/>
              </a:solidFill>
              <a:effectLst/>
              <a:uLnTx/>
              <a:uFillTx/>
              <a:latin typeface="Arial"/>
              <a:ea typeface="+mn-ea"/>
              <a:cs typeface="+mn-cs"/>
            </a:endParaRPr>
          </a:p>
        </p:txBody>
      </p:sp>
      <p:sp>
        <p:nvSpPr>
          <p:cNvPr id="6" name="Text Placeholder 11">
            <a:extLst>
              <a:ext uri="{FF2B5EF4-FFF2-40B4-BE49-F238E27FC236}">
                <a16:creationId xmlns:a16="http://schemas.microsoft.com/office/drawing/2014/main" id="{8D29A0FB-45A1-43BA-B84F-A44FD2FC39A6}"/>
              </a:ext>
            </a:extLst>
          </p:cNvPr>
          <p:cNvSpPr txBox="1">
            <a:spLocks/>
          </p:cNvSpPr>
          <p:nvPr/>
        </p:nvSpPr>
        <p:spPr>
          <a:xfrm>
            <a:off x="449999" y="1387320"/>
            <a:ext cx="3636000" cy="4233192"/>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2000" b="1" i="0" u="none" strike="noStrike" kern="1200" cap="none" spc="0" normalizeH="0" baseline="0" noProof="0">
                <a:ln>
                  <a:noFill/>
                </a:ln>
                <a:solidFill>
                  <a:prstClr val="white"/>
                </a:solidFill>
                <a:effectLst/>
                <a:uLnTx/>
                <a:uFillTx/>
                <a:latin typeface="Arial"/>
                <a:ea typeface="+mn-ea"/>
                <a:cs typeface="+mn-cs"/>
              </a:rPr>
              <a:t>Wave 1 – </a:t>
            </a:r>
            <a:r>
              <a:rPr lang="en-GB" sz="2000" b="1">
                <a:solidFill>
                  <a:schemeClr val="bg1"/>
                </a:solidFill>
                <a:effectLst/>
                <a:ea typeface="Times New Roman" panose="02020603050405020304" pitchFamily="18" charset="0"/>
                <a:cs typeface="Mangal" panose="02040503050203030202" pitchFamily="18" charset="0"/>
              </a:rPr>
              <a:t>18 September to 2</a:t>
            </a:r>
            <a:r>
              <a:rPr lang="en-GB" sz="2000" b="1">
                <a:solidFill>
                  <a:schemeClr val="bg1"/>
                </a:solidFill>
                <a:ea typeface="Times New Roman" panose="02020603050405020304" pitchFamily="18" charset="0"/>
                <a:cs typeface="Mangal" panose="02040503050203030202" pitchFamily="18" charset="0"/>
              </a:rPr>
              <a:t> November 2020</a:t>
            </a:r>
            <a:endParaRPr lang="en-GB" sz="2000" b="1">
              <a:solidFill>
                <a:schemeClr val="bg1"/>
              </a:solidFill>
              <a:effectLst/>
              <a:ea typeface="Times New Roman" panose="02020603050405020304" pitchFamily="18" charset="0"/>
              <a:cs typeface="Mangal" panose="02040503050203030202" pitchFamily="18" charset="0"/>
            </a:endParaRPr>
          </a:p>
          <a:p>
            <a:pPr marL="285750" indent="-285750">
              <a:lnSpc>
                <a:spcPct val="110000"/>
              </a:lnSpc>
              <a:buFont typeface="Arial" panose="020B0604020202020204" pitchFamily="34" charset="0"/>
              <a:buChar char="•"/>
            </a:pPr>
            <a:r>
              <a:rPr lang="en-GB" sz="1800" b="0"/>
              <a:t>5,159 ‘existing 2020’ UC claimants and 5,062 ‘new 2020’ UC claimants completed the online or telephone survey</a:t>
            </a:r>
          </a:p>
        </p:txBody>
      </p:sp>
      <p:sp>
        <p:nvSpPr>
          <p:cNvPr id="7" name="Text Placeholder 12">
            <a:extLst>
              <a:ext uri="{FF2B5EF4-FFF2-40B4-BE49-F238E27FC236}">
                <a16:creationId xmlns:a16="http://schemas.microsoft.com/office/drawing/2014/main" id="{36FBA149-E93C-417E-8C8F-B90DBEDCC416}"/>
              </a:ext>
            </a:extLst>
          </p:cNvPr>
          <p:cNvSpPr txBox="1">
            <a:spLocks/>
          </p:cNvSpPr>
          <p:nvPr/>
        </p:nvSpPr>
        <p:spPr>
          <a:xfrm>
            <a:off x="4278000" y="1387320"/>
            <a:ext cx="3636000" cy="4233192"/>
          </a:xfrm>
          <a:prstGeom prst="rect">
            <a:avLst/>
          </a:prstGeom>
          <a:solidFill>
            <a:schemeClr val="tx1">
              <a:lumMod val="50000"/>
              <a:lumOff val="5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2000" b="1" i="0" u="none" strike="noStrike" kern="1200" cap="none" spc="0" normalizeH="0" baseline="0" noProof="0">
                <a:ln>
                  <a:noFill/>
                </a:ln>
                <a:effectLst/>
                <a:uLnTx/>
                <a:uFillTx/>
                <a:latin typeface="Arial"/>
                <a:ea typeface="+mn-ea"/>
                <a:cs typeface="+mn-cs"/>
              </a:rPr>
              <a:t>Wave 2 – 10 September to 21</a:t>
            </a:r>
            <a:r>
              <a:rPr lang="en-GB" sz="2000" baseline="30000">
                <a:latin typeface="Arial"/>
              </a:rPr>
              <a:t> </a:t>
            </a:r>
            <a:r>
              <a:rPr kumimoji="0" lang="en-GB" sz="2000" b="1" i="0" u="none" strike="noStrike" kern="1200" cap="none" spc="0" normalizeH="0" baseline="0" noProof="0">
                <a:ln>
                  <a:noFill/>
                </a:ln>
                <a:effectLst/>
                <a:uLnTx/>
                <a:uFillTx/>
                <a:latin typeface="Arial"/>
                <a:ea typeface="+mn-ea"/>
                <a:cs typeface="+mn-cs"/>
              </a:rPr>
              <a:t>November 2021</a:t>
            </a:r>
            <a:endParaRPr kumimoji="0" lang="en-GB" sz="1600" b="0" u="none" strike="noStrike" kern="1200" cap="none" spc="0" normalizeH="0" baseline="0" noProof="0">
              <a:ln>
                <a:noFill/>
              </a:ln>
              <a:effectLst/>
              <a:uLnTx/>
              <a:uFillTx/>
              <a:latin typeface="Arial"/>
              <a:ea typeface="+mn-ea"/>
              <a:cs typeface="+mn-cs"/>
            </a:endParaRPr>
          </a:p>
          <a:p>
            <a:pPr marL="285750" indent="-285750">
              <a:lnSpc>
                <a:spcPct val="110000"/>
              </a:lnSpc>
              <a:buFont typeface="Arial" panose="020B0604020202020204" pitchFamily="34" charset="0"/>
              <a:buChar char="•"/>
            </a:pPr>
            <a:r>
              <a:rPr lang="en-GB" sz="1800" b="0"/>
              <a:t>Recontacted from Wave 1 1,411 ‘existing 2020’ claimants and 1,331 ‘new 2020’ claimants completed the online or telephone survey</a:t>
            </a:r>
            <a:endParaRPr lang="en-GB" sz="1800" b="0">
              <a:cs typeface="Arial"/>
            </a:endParaRPr>
          </a:p>
          <a:p>
            <a:pPr marL="285750" indent="-285750">
              <a:lnSpc>
                <a:spcPct val="110000"/>
              </a:lnSpc>
              <a:buFont typeface="Arial" panose="020B0604020202020204" pitchFamily="34" charset="0"/>
              <a:buChar char="•"/>
            </a:pPr>
            <a:r>
              <a:rPr lang="en-GB" sz="1800" b="0"/>
              <a:t>1,953 ‘New 2021’ claimants </a:t>
            </a:r>
          </a:p>
          <a:p>
            <a:pPr marL="285750" indent="-285750">
              <a:lnSpc>
                <a:spcPct val="110000"/>
              </a:lnSpc>
              <a:buFont typeface="Arial" panose="020B0604020202020204" pitchFamily="34" charset="0"/>
              <a:buChar char="•"/>
            </a:pPr>
            <a:r>
              <a:rPr lang="en-GB" sz="1800" b="0"/>
              <a:t>A snapshot of all the new 3,284 claimants who started claiming after the pandemic has been included in the Appendix</a:t>
            </a:r>
            <a:endParaRPr lang="en-GB" sz="1800" b="0">
              <a:cs typeface="Arial"/>
            </a:endParaRPr>
          </a:p>
          <a:p>
            <a:pPr marL="285750" indent="-285750">
              <a:lnSpc>
                <a:spcPct val="110000"/>
              </a:lnSpc>
              <a:buFont typeface="Arial" panose="020B0604020202020204" pitchFamily="34" charset="0"/>
              <a:buChar char="•"/>
            </a:pPr>
            <a:endParaRPr lang="en-GB" sz="1800" b="0"/>
          </a:p>
          <a:p>
            <a:pPr marL="552450" lvl="1" indent="-285750">
              <a:lnSpc>
                <a:spcPct val="110000"/>
              </a:lnSpc>
              <a:buFont typeface="Arial" panose="020B0604020202020204" pitchFamily="34" charset="0"/>
              <a:buChar char="•"/>
            </a:pPr>
            <a:endParaRPr lang="en-GB" sz="1400" b="0"/>
          </a:p>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endParaRPr kumimoji="0" lang="en-GB" sz="1600" b="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94204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7. Barriers and support needs</a:t>
            </a:r>
          </a:p>
        </p:txBody>
      </p:sp>
    </p:spTree>
    <p:extLst>
      <p:ext uri="{BB962C8B-B14F-4D97-AF65-F5344CB8AC3E}">
        <p14:creationId xmlns:p14="http://schemas.microsoft.com/office/powerpoint/2010/main" val="3826730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853BD03-0EFB-4055-9688-D23A1D894BF2}"/>
              </a:ext>
            </a:extLst>
          </p:cNvPr>
          <p:cNvGraphicFramePr/>
          <p:nvPr>
            <p:extLst>
              <p:ext uri="{D42A27DB-BD31-4B8C-83A1-F6EECF244321}">
                <p14:modId xmlns:p14="http://schemas.microsoft.com/office/powerpoint/2010/main" val="2122333799"/>
              </p:ext>
            </p:extLst>
          </p:nvPr>
        </p:nvGraphicFramePr>
        <p:xfrm>
          <a:off x="5306113" y="2203546"/>
          <a:ext cx="6355302" cy="37573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171317" y="180932"/>
            <a:ext cx="11908388" cy="988937"/>
          </a:xfrm>
        </p:spPr>
        <p:txBody>
          <a:bodyPr/>
          <a:lstStyle/>
          <a:p>
            <a:r>
              <a:rPr lang="en-GB"/>
              <a:t>Overall, market related barriers are not as significant as during Wave 1, as demand for services shows recovery from the pandemic</a:t>
            </a:r>
            <a:endParaRPr lang="en-GB">
              <a:solidFill>
                <a:schemeClr val="accent1"/>
              </a:solidFill>
            </a:endParaRPr>
          </a:p>
        </p:txBody>
      </p:sp>
      <p:sp>
        <p:nvSpPr>
          <p:cNvPr id="3" name="Slide Number Placeholder 2">
            <a:extLst>
              <a:ext uri="{FF2B5EF4-FFF2-40B4-BE49-F238E27FC236}">
                <a16:creationId xmlns:a16="http://schemas.microsoft.com/office/drawing/2014/main" id="{F62B39B5-A7CD-401E-8AC5-680D7ACBD715}"/>
              </a:ext>
            </a:extLst>
          </p:cNvPr>
          <p:cNvSpPr>
            <a:spLocks noGrp="1"/>
          </p:cNvSpPr>
          <p:nvPr>
            <p:ph type="sldNum" sz="quarter" idx="4"/>
          </p:nvPr>
        </p:nvSpPr>
        <p:spPr/>
        <p:txBody>
          <a:bodyPr/>
          <a:lstStyle/>
          <a:p>
            <a:fld id="{D61AABEC-672F-4B68-B914-690DA978312C}" type="slidenum">
              <a:rPr lang="en-GB" smtClean="0"/>
              <a:pPr/>
              <a:t>71</a:t>
            </a:fld>
            <a:r>
              <a:rPr lang="en-GB"/>
              <a:t>  </a:t>
            </a:r>
          </a:p>
        </p:txBody>
      </p:sp>
      <p:sp>
        <p:nvSpPr>
          <p:cNvPr id="4" name="Text Placeholder 3">
            <a:extLst>
              <a:ext uri="{FF2B5EF4-FFF2-40B4-BE49-F238E27FC236}">
                <a16:creationId xmlns:a16="http://schemas.microsoft.com/office/drawing/2014/main" id="{259D0AA0-A407-4B77-8951-7B8BF5871CAF}"/>
              </a:ext>
            </a:extLst>
          </p:cNvPr>
          <p:cNvSpPr>
            <a:spLocks noGrp="1"/>
          </p:cNvSpPr>
          <p:nvPr>
            <p:ph type="body" sz="quarter" idx="10"/>
          </p:nvPr>
        </p:nvSpPr>
        <p:spPr>
          <a:xfrm>
            <a:off x="232707" y="6033601"/>
            <a:ext cx="11023552" cy="462711"/>
          </a:xfrm>
        </p:spPr>
        <p:txBody>
          <a:bodyPr/>
          <a:lstStyle/>
          <a:p>
            <a:r>
              <a:rPr lang="en-GB" sz="1200" i="0"/>
              <a:t>Base: All existing claimants before 16 March 2020 who are currently doing self-employed work (W1:1,307; W2: 1,327) and all new 2020 claimants initiating their claim between 16 March-22 June 2020 who are currently doing self-employed work (W1:1,143; W2: 1,274) excluding those who haven’t started SE work </a:t>
            </a:r>
          </a:p>
        </p:txBody>
      </p:sp>
      <p:graphicFrame>
        <p:nvGraphicFramePr>
          <p:cNvPr id="5" name="Chart 4">
            <a:extLst>
              <a:ext uri="{FF2B5EF4-FFF2-40B4-BE49-F238E27FC236}">
                <a16:creationId xmlns:a16="http://schemas.microsoft.com/office/drawing/2014/main" id="{FB786ACD-48CD-4F32-A316-125C8660EE02}"/>
              </a:ext>
            </a:extLst>
          </p:cNvPr>
          <p:cNvGraphicFramePr/>
          <p:nvPr>
            <p:extLst>
              <p:ext uri="{D42A27DB-BD31-4B8C-83A1-F6EECF244321}">
                <p14:modId xmlns:p14="http://schemas.microsoft.com/office/powerpoint/2010/main" val="3014255980"/>
              </p:ext>
            </p:extLst>
          </p:nvPr>
        </p:nvGraphicFramePr>
        <p:xfrm>
          <a:off x="-602574" y="2166652"/>
          <a:ext cx="6840279" cy="370799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227282" y="1540751"/>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dirty="0"/>
              <a:t>“To what extent, if at all, are each of the following stopping you from making the most of your self-employed work?” </a:t>
            </a:r>
            <a:r>
              <a:rPr lang="en-GB" sz="1400" b="1" dirty="0"/>
              <a:t>(NET values)</a:t>
            </a:r>
          </a:p>
        </p:txBody>
      </p:sp>
      <p:sp>
        <p:nvSpPr>
          <p:cNvPr id="9" name="TextBox 8">
            <a:extLst>
              <a:ext uri="{FF2B5EF4-FFF2-40B4-BE49-F238E27FC236}">
                <a16:creationId xmlns:a16="http://schemas.microsoft.com/office/drawing/2014/main" id="{D6597282-DB50-403D-9FC0-8429A43345BA}"/>
              </a:ext>
            </a:extLst>
          </p:cNvPr>
          <p:cNvSpPr txBox="1"/>
          <p:nvPr/>
        </p:nvSpPr>
        <p:spPr>
          <a:xfrm>
            <a:off x="344810" y="5832312"/>
            <a:ext cx="4634226" cy="215444"/>
          </a:xfrm>
          <a:prstGeom prst="rect">
            <a:avLst/>
          </a:prstGeom>
          <a:noFill/>
        </p:spPr>
        <p:txBody>
          <a:bodyPr wrap="square" lIns="0" tIns="0" rIns="0" bIns="0" rtlCol="0">
            <a:spAutoFit/>
          </a:bodyPr>
          <a:lstStyle/>
          <a:p>
            <a:pPr algn="l">
              <a:spcBef>
                <a:spcPts val="400"/>
              </a:spcBef>
              <a:spcAft>
                <a:spcPts val="400"/>
              </a:spcAft>
            </a:pPr>
            <a:r>
              <a:rPr lang="en-GB" sz="1400" b="1" i="1"/>
              <a:t>% a great deal/ fair amount</a:t>
            </a:r>
          </a:p>
        </p:txBody>
      </p:sp>
      <p:sp>
        <p:nvSpPr>
          <p:cNvPr id="13" name="TextBox 12">
            <a:extLst>
              <a:ext uri="{FF2B5EF4-FFF2-40B4-BE49-F238E27FC236}">
                <a16:creationId xmlns:a16="http://schemas.microsoft.com/office/drawing/2014/main" id="{81283A3E-2240-4513-83A1-DB20B6105CE8}"/>
              </a:ext>
            </a:extLst>
          </p:cNvPr>
          <p:cNvSpPr txBox="1"/>
          <p:nvPr/>
        </p:nvSpPr>
        <p:spPr>
          <a:xfrm>
            <a:off x="8483764" y="1848699"/>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7" name="TextBox 16">
            <a:extLst>
              <a:ext uri="{FF2B5EF4-FFF2-40B4-BE49-F238E27FC236}">
                <a16:creationId xmlns:a16="http://schemas.microsoft.com/office/drawing/2014/main" id="{C69F8D89-ADF6-4014-9A99-D59B5ECEDAF6}"/>
              </a:ext>
            </a:extLst>
          </p:cNvPr>
          <p:cNvSpPr txBox="1"/>
          <p:nvPr/>
        </p:nvSpPr>
        <p:spPr>
          <a:xfrm>
            <a:off x="2661923" y="183152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4" name="TextBox 13">
            <a:extLst>
              <a:ext uri="{FF2B5EF4-FFF2-40B4-BE49-F238E27FC236}">
                <a16:creationId xmlns:a16="http://schemas.microsoft.com/office/drawing/2014/main" id="{15A84C49-5456-4EEA-9749-49F75BD00AF2}"/>
              </a:ext>
            </a:extLst>
          </p:cNvPr>
          <p:cNvSpPr txBox="1"/>
          <p:nvPr/>
        </p:nvSpPr>
        <p:spPr>
          <a:xfrm>
            <a:off x="6793293" y="6410774"/>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5" name="Isosceles Triangle 14">
            <a:extLst>
              <a:ext uri="{FF2B5EF4-FFF2-40B4-BE49-F238E27FC236}">
                <a16:creationId xmlns:a16="http://schemas.microsoft.com/office/drawing/2014/main" id="{FEC9D448-350B-49EB-B5A5-A0D0FB8A6F08}"/>
              </a:ext>
            </a:extLst>
          </p:cNvPr>
          <p:cNvSpPr/>
          <p:nvPr/>
        </p:nvSpPr>
        <p:spPr>
          <a:xfrm>
            <a:off x="6835733" y="644165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683A9AF5-5583-486C-95B7-32450C2C6700}"/>
              </a:ext>
            </a:extLst>
          </p:cNvPr>
          <p:cNvSpPr/>
          <p:nvPr/>
        </p:nvSpPr>
        <p:spPr>
          <a:xfrm rot="10800000">
            <a:off x="9388484" y="6448739"/>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8" name="Isosceles Triangle 17">
            <a:extLst>
              <a:ext uri="{FF2B5EF4-FFF2-40B4-BE49-F238E27FC236}">
                <a16:creationId xmlns:a16="http://schemas.microsoft.com/office/drawing/2014/main" id="{444E66EB-87E3-4599-9C22-B37453C84771}"/>
              </a:ext>
            </a:extLst>
          </p:cNvPr>
          <p:cNvSpPr/>
          <p:nvPr/>
        </p:nvSpPr>
        <p:spPr>
          <a:xfrm>
            <a:off x="4957264" y="553361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0" name="Isosceles Triangle 19">
            <a:extLst>
              <a:ext uri="{FF2B5EF4-FFF2-40B4-BE49-F238E27FC236}">
                <a16:creationId xmlns:a16="http://schemas.microsoft.com/office/drawing/2014/main" id="{D3F7699C-4027-45F5-9EF3-001D2B869C41}"/>
              </a:ext>
            </a:extLst>
          </p:cNvPr>
          <p:cNvSpPr/>
          <p:nvPr/>
        </p:nvSpPr>
        <p:spPr>
          <a:xfrm rot="10800000">
            <a:off x="10982817" y="2767797"/>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1" name="Isosceles Triangle 20">
            <a:extLst>
              <a:ext uri="{FF2B5EF4-FFF2-40B4-BE49-F238E27FC236}">
                <a16:creationId xmlns:a16="http://schemas.microsoft.com/office/drawing/2014/main" id="{539BD548-A188-4FF6-B341-5BEF487858DD}"/>
              </a:ext>
            </a:extLst>
          </p:cNvPr>
          <p:cNvSpPr/>
          <p:nvPr/>
        </p:nvSpPr>
        <p:spPr>
          <a:xfrm rot="10800000">
            <a:off x="5768100" y="3687889"/>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7" name="Text Placeholder 7">
            <a:extLst>
              <a:ext uri="{FF2B5EF4-FFF2-40B4-BE49-F238E27FC236}">
                <a16:creationId xmlns:a16="http://schemas.microsoft.com/office/drawing/2014/main" id="{1234AF83-8AF3-C601-0502-3784C251FA14}"/>
              </a:ext>
            </a:extLst>
          </p:cNvPr>
          <p:cNvSpPr txBox="1">
            <a:spLocks/>
          </p:cNvSpPr>
          <p:nvPr/>
        </p:nvSpPr>
        <p:spPr>
          <a:xfrm>
            <a:off x="227251" y="6410774"/>
            <a:ext cx="5424801" cy="215445"/>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3630284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853BD03-0EFB-4055-9688-D23A1D894BF2}"/>
              </a:ext>
            </a:extLst>
          </p:cNvPr>
          <p:cNvGraphicFramePr/>
          <p:nvPr>
            <p:extLst>
              <p:ext uri="{D42A27DB-BD31-4B8C-83A1-F6EECF244321}">
                <p14:modId xmlns:p14="http://schemas.microsoft.com/office/powerpoint/2010/main" val="1424771440"/>
              </p:ext>
            </p:extLst>
          </p:nvPr>
        </p:nvGraphicFramePr>
        <p:xfrm>
          <a:off x="5806930" y="2015165"/>
          <a:ext cx="6355302" cy="37573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171317" y="180932"/>
            <a:ext cx="11908388" cy="988937"/>
          </a:xfrm>
        </p:spPr>
        <p:txBody>
          <a:bodyPr/>
          <a:lstStyle/>
          <a:p>
            <a:r>
              <a:rPr lang="en-GB"/>
              <a:t>Competition from others and not being able to raise prices are top barriers for longitudinal claimants</a:t>
            </a:r>
            <a:endParaRPr lang="en-GB">
              <a:solidFill>
                <a:schemeClr val="accent1"/>
              </a:solidFill>
            </a:endParaRPr>
          </a:p>
        </p:txBody>
      </p:sp>
      <p:sp>
        <p:nvSpPr>
          <p:cNvPr id="3" name="Slide Number Placeholder 2">
            <a:extLst>
              <a:ext uri="{FF2B5EF4-FFF2-40B4-BE49-F238E27FC236}">
                <a16:creationId xmlns:a16="http://schemas.microsoft.com/office/drawing/2014/main" id="{F62B39B5-A7CD-401E-8AC5-680D7ACBD715}"/>
              </a:ext>
            </a:extLst>
          </p:cNvPr>
          <p:cNvSpPr>
            <a:spLocks noGrp="1"/>
          </p:cNvSpPr>
          <p:nvPr>
            <p:ph type="sldNum" sz="quarter" idx="4"/>
          </p:nvPr>
        </p:nvSpPr>
        <p:spPr/>
        <p:txBody>
          <a:bodyPr/>
          <a:lstStyle/>
          <a:p>
            <a:fld id="{D61AABEC-672F-4B68-B914-690DA978312C}" type="slidenum">
              <a:rPr lang="en-GB" smtClean="0"/>
              <a:pPr/>
              <a:t>72</a:t>
            </a:fld>
            <a:r>
              <a:rPr lang="en-GB"/>
              <a:t>  </a:t>
            </a:r>
          </a:p>
        </p:txBody>
      </p:sp>
      <p:graphicFrame>
        <p:nvGraphicFramePr>
          <p:cNvPr id="5" name="Chart 4">
            <a:extLst>
              <a:ext uri="{FF2B5EF4-FFF2-40B4-BE49-F238E27FC236}">
                <a16:creationId xmlns:a16="http://schemas.microsoft.com/office/drawing/2014/main" id="{FB786ACD-48CD-4F32-A316-125C8660EE02}"/>
              </a:ext>
            </a:extLst>
          </p:cNvPr>
          <p:cNvGraphicFramePr/>
          <p:nvPr>
            <p:extLst>
              <p:ext uri="{D42A27DB-BD31-4B8C-83A1-F6EECF244321}">
                <p14:modId xmlns:p14="http://schemas.microsoft.com/office/powerpoint/2010/main" val="1547309707"/>
              </p:ext>
            </p:extLst>
          </p:nvPr>
        </p:nvGraphicFramePr>
        <p:xfrm>
          <a:off x="99486" y="2153319"/>
          <a:ext cx="6840279" cy="370799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217720" y="1258185"/>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“To what extent, if at all, are each of the following stopping you from making the most of your self-employed work?”</a:t>
            </a:r>
          </a:p>
        </p:txBody>
      </p:sp>
      <p:sp>
        <p:nvSpPr>
          <p:cNvPr id="9" name="TextBox 8">
            <a:extLst>
              <a:ext uri="{FF2B5EF4-FFF2-40B4-BE49-F238E27FC236}">
                <a16:creationId xmlns:a16="http://schemas.microsoft.com/office/drawing/2014/main" id="{D6597282-DB50-403D-9FC0-8429A43345BA}"/>
              </a:ext>
            </a:extLst>
          </p:cNvPr>
          <p:cNvSpPr txBox="1"/>
          <p:nvPr/>
        </p:nvSpPr>
        <p:spPr>
          <a:xfrm>
            <a:off x="344810" y="5851127"/>
            <a:ext cx="4634226" cy="215444"/>
          </a:xfrm>
          <a:prstGeom prst="rect">
            <a:avLst/>
          </a:prstGeom>
          <a:noFill/>
        </p:spPr>
        <p:txBody>
          <a:bodyPr wrap="square" lIns="0" tIns="0" rIns="0" bIns="0" rtlCol="0">
            <a:spAutoFit/>
          </a:bodyPr>
          <a:lstStyle/>
          <a:p>
            <a:pPr algn="l">
              <a:spcBef>
                <a:spcPts val="400"/>
              </a:spcBef>
              <a:spcAft>
                <a:spcPts val="400"/>
              </a:spcAft>
            </a:pPr>
            <a:r>
              <a:rPr lang="en-GB" sz="1400" b="1" i="1"/>
              <a:t>% a great deal/ fair amount</a:t>
            </a:r>
          </a:p>
        </p:txBody>
      </p:sp>
      <p:sp>
        <p:nvSpPr>
          <p:cNvPr id="10" name="Isosceles Triangle 9">
            <a:extLst>
              <a:ext uri="{FF2B5EF4-FFF2-40B4-BE49-F238E27FC236}">
                <a16:creationId xmlns:a16="http://schemas.microsoft.com/office/drawing/2014/main" id="{89916B93-47A9-4750-86AC-5E8751BFF68B}"/>
              </a:ext>
            </a:extLst>
          </p:cNvPr>
          <p:cNvSpPr/>
          <p:nvPr/>
        </p:nvSpPr>
        <p:spPr>
          <a:xfrm>
            <a:off x="5657716" y="356217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1" name="Isosceles Triangle 10">
            <a:extLst>
              <a:ext uri="{FF2B5EF4-FFF2-40B4-BE49-F238E27FC236}">
                <a16:creationId xmlns:a16="http://schemas.microsoft.com/office/drawing/2014/main" id="{BAC2747F-9B01-4ED2-BC5D-FDD0E6FF4A30}"/>
              </a:ext>
            </a:extLst>
          </p:cNvPr>
          <p:cNvSpPr/>
          <p:nvPr/>
        </p:nvSpPr>
        <p:spPr>
          <a:xfrm>
            <a:off x="4860087" y="539436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2" name="Isosceles Triangle 11">
            <a:extLst>
              <a:ext uri="{FF2B5EF4-FFF2-40B4-BE49-F238E27FC236}">
                <a16:creationId xmlns:a16="http://schemas.microsoft.com/office/drawing/2014/main" id="{8C5CE1BD-2309-4681-858B-EDAA057C46CB}"/>
              </a:ext>
            </a:extLst>
          </p:cNvPr>
          <p:cNvSpPr/>
          <p:nvPr/>
        </p:nvSpPr>
        <p:spPr>
          <a:xfrm>
            <a:off x="10246730" y="4978870"/>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3" name="TextBox 12">
            <a:extLst>
              <a:ext uri="{FF2B5EF4-FFF2-40B4-BE49-F238E27FC236}">
                <a16:creationId xmlns:a16="http://schemas.microsoft.com/office/drawing/2014/main" id="{81283A3E-2240-4513-83A1-DB20B6105CE8}"/>
              </a:ext>
            </a:extLst>
          </p:cNvPr>
          <p:cNvSpPr txBox="1"/>
          <p:nvPr/>
        </p:nvSpPr>
        <p:spPr>
          <a:xfrm>
            <a:off x="8673272" y="1698245"/>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7" name="TextBox 16">
            <a:extLst>
              <a:ext uri="{FF2B5EF4-FFF2-40B4-BE49-F238E27FC236}">
                <a16:creationId xmlns:a16="http://schemas.microsoft.com/office/drawing/2014/main" id="{C69F8D89-ADF6-4014-9A99-D59B5ECEDAF6}"/>
              </a:ext>
            </a:extLst>
          </p:cNvPr>
          <p:cNvSpPr txBox="1"/>
          <p:nvPr/>
        </p:nvSpPr>
        <p:spPr>
          <a:xfrm>
            <a:off x="2638667" y="1720756"/>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4" name="TextBox 13">
            <a:extLst>
              <a:ext uri="{FF2B5EF4-FFF2-40B4-BE49-F238E27FC236}">
                <a16:creationId xmlns:a16="http://schemas.microsoft.com/office/drawing/2014/main" id="{15A84C49-5456-4EEA-9749-49F75BD00AF2}"/>
              </a:ext>
            </a:extLst>
          </p:cNvPr>
          <p:cNvSpPr txBox="1"/>
          <p:nvPr/>
        </p:nvSpPr>
        <p:spPr>
          <a:xfrm>
            <a:off x="6735858" y="6411764"/>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16" name="Isosceles Triangle 15">
            <a:extLst>
              <a:ext uri="{FF2B5EF4-FFF2-40B4-BE49-F238E27FC236}">
                <a16:creationId xmlns:a16="http://schemas.microsoft.com/office/drawing/2014/main" id="{683A9AF5-5583-486C-95B7-32450C2C6700}"/>
              </a:ext>
            </a:extLst>
          </p:cNvPr>
          <p:cNvSpPr/>
          <p:nvPr/>
        </p:nvSpPr>
        <p:spPr>
          <a:xfrm rot="10800000">
            <a:off x="9331049" y="6449729"/>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9" name="Text Placeholder 3">
            <a:extLst>
              <a:ext uri="{FF2B5EF4-FFF2-40B4-BE49-F238E27FC236}">
                <a16:creationId xmlns:a16="http://schemas.microsoft.com/office/drawing/2014/main" id="{944E9AC3-1ED6-4A5D-9E09-793ED1A6F563}"/>
              </a:ext>
            </a:extLst>
          </p:cNvPr>
          <p:cNvSpPr txBox="1">
            <a:spLocks/>
          </p:cNvSpPr>
          <p:nvPr/>
        </p:nvSpPr>
        <p:spPr>
          <a:xfrm>
            <a:off x="232707" y="6052416"/>
            <a:ext cx="11023552" cy="462711"/>
          </a:xfrm>
          <a:prstGeom prst="rect">
            <a:avLst/>
          </a:prstGeom>
        </p:spPr>
        <p:txBody>
          <a:bodyPr vert="horz" lIns="0" tIns="0" rIns="0" bIns="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1400" b="0" i="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i="0"/>
              <a:t>Base: All existing claimants before 16 March 2020 who are currently doing self-employed work (W1:1,307; W2: 1,327) and all</a:t>
            </a:r>
            <a:r>
              <a:rPr lang="en-GB" sz="1200" i="0">
                <a:cs typeface="Arial" panose="020B0604020202020204" pitchFamily="34" charset="0"/>
              </a:rPr>
              <a:t> n</a:t>
            </a:r>
            <a:r>
              <a:rPr lang="en-GB" sz="1200" i="0"/>
              <a:t>ew claimants before 16 March 2020 who are currently doing self-employed work (W1:1,143; W2: 1,274) excluding those who haven’t started SE work </a:t>
            </a:r>
          </a:p>
        </p:txBody>
      </p:sp>
      <p:sp>
        <p:nvSpPr>
          <p:cNvPr id="4" name="Isosceles Triangle 3">
            <a:extLst>
              <a:ext uri="{FF2B5EF4-FFF2-40B4-BE49-F238E27FC236}">
                <a16:creationId xmlns:a16="http://schemas.microsoft.com/office/drawing/2014/main" id="{D4C9BD79-326C-153A-FB50-5C03B946A851}"/>
              </a:ext>
            </a:extLst>
          </p:cNvPr>
          <p:cNvSpPr/>
          <p:nvPr/>
        </p:nvSpPr>
        <p:spPr>
          <a:xfrm>
            <a:off x="6761551" y="641601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Tree>
    <p:extLst>
      <p:ext uri="{BB962C8B-B14F-4D97-AF65-F5344CB8AC3E}">
        <p14:creationId xmlns:p14="http://schemas.microsoft.com/office/powerpoint/2010/main" val="264575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8DA-631E-4412-972F-894194047F09}"/>
              </a:ext>
            </a:extLst>
          </p:cNvPr>
          <p:cNvSpPr>
            <a:spLocks noGrp="1"/>
          </p:cNvSpPr>
          <p:nvPr>
            <p:ph type="title"/>
          </p:nvPr>
        </p:nvSpPr>
        <p:spPr>
          <a:xfrm>
            <a:off x="226208" y="157965"/>
            <a:ext cx="11299088" cy="775597"/>
          </a:xfrm>
        </p:spPr>
        <p:txBody>
          <a:bodyPr/>
          <a:lstStyle/>
          <a:p>
            <a:r>
              <a:rPr lang="en-GB"/>
              <a:t>Subgroups that are most likely to report barriers with significant movement from W1 to W2:</a:t>
            </a:r>
          </a:p>
        </p:txBody>
      </p:sp>
      <p:sp>
        <p:nvSpPr>
          <p:cNvPr id="3" name="Slide Number Placeholder 2">
            <a:extLst>
              <a:ext uri="{FF2B5EF4-FFF2-40B4-BE49-F238E27FC236}">
                <a16:creationId xmlns:a16="http://schemas.microsoft.com/office/drawing/2014/main" id="{C632E1AA-8097-4B2D-A2BE-CCD708AB6D8B}"/>
              </a:ext>
            </a:extLst>
          </p:cNvPr>
          <p:cNvSpPr>
            <a:spLocks noGrp="1"/>
          </p:cNvSpPr>
          <p:nvPr>
            <p:ph type="sldNum" sz="quarter" idx="4"/>
          </p:nvPr>
        </p:nvSpPr>
        <p:spPr/>
        <p:txBody>
          <a:bodyPr/>
          <a:lstStyle/>
          <a:p>
            <a:fld id="{D61AABEC-672F-4B68-B914-690DA978312C}" type="slidenum">
              <a:rPr lang="en-GB" smtClean="0"/>
              <a:pPr/>
              <a:t>73</a:t>
            </a:fld>
            <a:r>
              <a:rPr lang="en-GB"/>
              <a:t>  </a:t>
            </a:r>
          </a:p>
        </p:txBody>
      </p:sp>
      <p:sp>
        <p:nvSpPr>
          <p:cNvPr id="7" name="Text Placeholder 12">
            <a:extLst>
              <a:ext uri="{FF2B5EF4-FFF2-40B4-BE49-F238E27FC236}">
                <a16:creationId xmlns:a16="http://schemas.microsoft.com/office/drawing/2014/main" id="{36FBA149-E93C-417E-8C8F-B90DBEDCC416}"/>
              </a:ext>
            </a:extLst>
          </p:cNvPr>
          <p:cNvSpPr txBox="1">
            <a:spLocks/>
          </p:cNvSpPr>
          <p:nvPr/>
        </p:nvSpPr>
        <p:spPr>
          <a:xfrm>
            <a:off x="288665" y="1290557"/>
            <a:ext cx="5448618" cy="4283533"/>
          </a:xfrm>
          <a:prstGeom prst="rect">
            <a:avLst/>
          </a:prstGeom>
          <a:solidFill>
            <a:schemeClr val="accent6">
              <a:lumMod val="40000"/>
              <a:lumOff val="6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chemeClr val="tx1"/>
                </a:solidFill>
              </a:rPr>
              <a:t>Personal health issues </a:t>
            </a:r>
            <a:r>
              <a:rPr lang="en-GB" sz="1800" b="0">
                <a:solidFill>
                  <a:schemeClr val="tx1"/>
                </a:solidFill>
              </a:rPr>
              <a:t>are most likely to affect existing 2020 claimants who:</a:t>
            </a:r>
          </a:p>
          <a:p>
            <a:r>
              <a:rPr lang="en-GB" sz="1800" b="0">
                <a:solidFill>
                  <a:schemeClr val="tx1"/>
                </a:solidFill>
              </a:rPr>
              <a:t>- Have a physical disability (60%) </a:t>
            </a:r>
          </a:p>
          <a:p>
            <a:r>
              <a:rPr lang="en-GB" sz="1800" b="0">
                <a:solidFill>
                  <a:schemeClr val="tx1"/>
                </a:solidFill>
              </a:rPr>
              <a:t>and/ or </a:t>
            </a:r>
          </a:p>
          <a:p>
            <a:r>
              <a:rPr lang="en-GB" sz="1800" b="0">
                <a:solidFill>
                  <a:schemeClr val="tx1"/>
                </a:solidFill>
              </a:rPr>
              <a:t>- A mental health condition (48%)</a:t>
            </a:r>
          </a:p>
          <a:p>
            <a:endParaRPr lang="en-GB" sz="1800">
              <a:solidFill>
                <a:schemeClr val="tx1"/>
              </a:solidFill>
            </a:endParaRPr>
          </a:p>
          <a:p>
            <a:r>
              <a:rPr lang="en-GB" sz="1800">
                <a:solidFill>
                  <a:schemeClr val="tx1"/>
                </a:solidFill>
              </a:rPr>
              <a:t>Lack of business skills is </a:t>
            </a:r>
            <a:r>
              <a:rPr lang="en-GB" sz="1800" b="0">
                <a:solidFill>
                  <a:schemeClr val="tx1"/>
                </a:solidFill>
              </a:rPr>
              <a:t>most likely to affect existing claimants who:</a:t>
            </a:r>
          </a:p>
          <a:p>
            <a:r>
              <a:rPr lang="en-GB" sz="1800" b="0">
                <a:solidFill>
                  <a:schemeClr val="tx1"/>
                </a:solidFill>
              </a:rPr>
              <a:t>- Are aged 25-34 (18%) and</a:t>
            </a:r>
          </a:p>
          <a:p>
            <a:r>
              <a:rPr lang="en-GB" sz="1800" b="0">
                <a:solidFill>
                  <a:schemeClr val="tx1"/>
                </a:solidFill>
              </a:rPr>
              <a:t>- Those with a physical disability (18%) and/or a</a:t>
            </a:r>
          </a:p>
          <a:p>
            <a:r>
              <a:rPr lang="en-GB" sz="1800" b="0">
                <a:solidFill>
                  <a:schemeClr val="tx1"/>
                </a:solidFill>
              </a:rPr>
              <a:t>- A mental health condition (20%)</a:t>
            </a:r>
          </a:p>
          <a:p>
            <a:r>
              <a:rPr lang="en-GB" sz="1800" b="0">
                <a:solidFill>
                  <a:schemeClr val="tx1"/>
                </a:solidFill>
              </a:rPr>
              <a:t>       </a:t>
            </a:r>
            <a:endParaRPr lang="en-GB" sz="1800">
              <a:solidFill>
                <a:schemeClr val="tx1"/>
              </a:solidFill>
            </a:endParaRPr>
          </a:p>
        </p:txBody>
      </p:sp>
      <p:sp>
        <p:nvSpPr>
          <p:cNvPr id="10" name="Text Placeholder 12">
            <a:extLst>
              <a:ext uri="{FF2B5EF4-FFF2-40B4-BE49-F238E27FC236}">
                <a16:creationId xmlns:a16="http://schemas.microsoft.com/office/drawing/2014/main" id="{E9707F4C-0434-48BA-9660-327ECFEB6734}"/>
              </a:ext>
            </a:extLst>
          </p:cNvPr>
          <p:cNvSpPr txBox="1">
            <a:spLocks/>
          </p:cNvSpPr>
          <p:nvPr/>
        </p:nvSpPr>
        <p:spPr>
          <a:xfrm>
            <a:off x="6005465" y="1298490"/>
            <a:ext cx="5827295" cy="1715387"/>
          </a:xfrm>
          <a:prstGeom prst="rect">
            <a:avLst/>
          </a:prstGeom>
          <a:solidFill>
            <a:schemeClr val="bg2">
              <a:lumMod val="20000"/>
              <a:lumOff val="80000"/>
            </a:schemeClr>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chemeClr val="tx1"/>
                </a:solidFill>
              </a:rPr>
              <a:t>Other caring responsibilities is </a:t>
            </a:r>
            <a:r>
              <a:rPr lang="en-GB" sz="1800" b="0">
                <a:solidFill>
                  <a:schemeClr val="tx1"/>
                </a:solidFill>
              </a:rPr>
              <a:t>most likely to affect new 2020 claimants who:</a:t>
            </a:r>
          </a:p>
          <a:p>
            <a:r>
              <a:rPr lang="en-GB" sz="1800" b="0">
                <a:solidFill>
                  <a:schemeClr val="tx1"/>
                </a:solidFill>
              </a:rPr>
              <a:t>- Are aged 35-44  (16%) and</a:t>
            </a:r>
          </a:p>
          <a:p>
            <a:r>
              <a:rPr lang="en-GB" sz="1800" b="0">
                <a:solidFill>
                  <a:schemeClr val="tx1"/>
                </a:solidFill>
              </a:rPr>
              <a:t>- Have children (18%)</a:t>
            </a:r>
          </a:p>
          <a:p>
            <a:endParaRPr lang="en-GB" sz="1800" b="0"/>
          </a:p>
          <a:p>
            <a:endParaRPr lang="en-GB" sz="1800"/>
          </a:p>
        </p:txBody>
      </p:sp>
      <p:sp>
        <p:nvSpPr>
          <p:cNvPr id="12" name="Rectangle 11">
            <a:extLst>
              <a:ext uri="{FF2B5EF4-FFF2-40B4-BE49-F238E27FC236}">
                <a16:creationId xmlns:a16="http://schemas.microsoft.com/office/drawing/2014/main" id="{9BB9859D-480F-4C99-BD47-534348955790}"/>
              </a:ext>
            </a:extLst>
          </p:cNvPr>
          <p:cNvSpPr/>
          <p:nvPr/>
        </p:nvSpPr>
        <p:spPr>
          <a:xfrm>
            <a:off x="6238235" y="3411737"/>
            <a:ext cx="343661" cy="2308324"/>
          </a:xfrm>
          <a:prstGeom prst="rect">
            <a:avLst/>
          </a:prstGeom>
          <a:solidFill>
            <a:schemeClr val="tx1">
              <a:lumMod val="50000"/>
              <a:lumOff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Espace réservé du texte 20">
            <a:extLst>
              <a:ext uri="{FF2B5EF4-FFF2-40B4-BE49-F238E27FC236}">
                <a16:creationId xmlns:a16="http://schemas.microsoft.com/office/drawing/2014/main" id="{C2669379-7937-40F1-BFD2-A528119E694D}"/>
              </a:ext>
            </a:extLst>
          </p:cNvPr>
          <p:cNvSpPr txBox="1">
            <a:spLocks/>
          </p:cNvSpPr>
          <p:nvPr/>
        </p:nvSpPr>
        <p:spPr>
          <a:xfrm>
            <a:off x="6766420" y="3381811"/>
            <a:ext cx="4869821" cy="2554545"/>
          </a:xfrm>
          <a:prstGeom prst="rect">
            <a:avLst/>
          </a:prstGeom>
          <a:noFill/>
          <a:effectLst/>
        </p:spPr>
        <p:txBody>
          <a:bodyPr wrap="square" anchor="t">
            <a:spAutoFit/>
          </a:bodyPr>
          <a:lstStyle>
            <a:lvl1pPr marL="0" indent="0" algn="l" defTabSz="914400" rtl="0" eaLnBrk="1" latinLnBrk="0" hangingPunct="1">
              <a:lnSpc>
                <a:spcPct val="90000"/>
              </a:lnSpc>
              <a:spcBef>
                <a:spcPts val="1800"/>
              </a:spcBef>
              <a:buSzPct val="50000"/>
              <a:buFont typeface="HelveticaNeueLT Std Lt Cn"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a:solidFill>
                  <a:schemeClr val="tx1"/>
                </a:solidFill>
              </a:rPr>
              <a:t>In the next six months I will look to consolidate and look to expand later on. The challenge for me is balancing my health against the demands of work.</a:t>
            </a:r>
            <a:br>
              <a:rPr lang="en-GB" sz="2400">
                <a:solidFill>
                  <a:schemeClr val="tx1"/>
                </a:solidFill>
              </a:rPr>
            </a:br>
            <a:r>
              <a:rPr lang="en-GB" sz="2000" b="1">
                <a:solidFill>
                  <a:schemeClr val="tx1">
                    <a:lumMod val="50000"/>
                    <a:lumOff val="50000"/>
                  </a:schemeClr>
                </a:solidFill>
              </a:rPr>
              <a:t>Female, 35-44, Urban. </a:t>
            </a:r>
          </a:p>
          <a:p>
            <a:pPr>
              <a:lnSpc>
                <a:spcPct val="100000"/>
              </a:lnSpc>
              <a:spcBef>
                <a:spcPts val="0"/>
              </a:spcBef>
            </a:pPr>
            <a:r>
              <a:rPr lang="en-GB" sz="2000" b="1">
                <a:solidFill>
                  <a:schemeClr val="tx1">
                    <a:lumMod val="50000"/>
                    <a:lumOff val="50000"/>
                  </a:schemeClr>
                </a:solidFill>
              </a:rPr>
              <a:t>Existing Claimant</a:t>
            </a:r>
          </a:p>
        </p:txBody>
      </p:sp>
      <p:grpSp>
        <p:nvGrpSpPr>
          <p:cNvPr id="15" name="Group 14">
            <a:extLst>
              <a:ext uri="{FF2B5EF4-FFF2-40B4-BE49-F238E27FC236}">
                <a16:creationId xmlns:a16="http://schemas.microsoft.com/office/drawing/2014/main" id="{80BCCDB4-36D8-47B9-9448-0C535017930E}"/>
              </a:ext>
            </a:extLst>
          </p:cNvPr>
          <p:cNvGrpSpPr/>
          <p:nvPr/>
        </p:nvGrpSpPr>
        <p:grpSpPr>
          <a:xfrm>
            <a:off x="6238235" y="3112619"/>
            <a:ext cx="528185" cy="538384"/>
            <a:chOff x="478459" y="1784350"/>
            <a:chExt cx="766253" cy="781049"/>
          </a:xfrm>
          <a:solidFill>
            <a:schemeClr val="tx1">
              <a:lumMod val="50000"/>
              <a:lumOff val="50000"/>
            </a:schemeClr>
          </a:solidFill>
        </p:grpSpPr>
        <p:sp>
          <p:nvSpPr>
            <p:cNvPr id="16" name="Freeform 5">
              <a:extLst>
                <a:ext uri="{FF2B5EF4-FFF2-40B4-BE49-F238E27FC236}">
                  <a16:creationId xmlns:a16="http://schemas.microsoft.com/office/drawing/2014/main" id="{5402EF36-DB30-4852-9B12-196AEC3E7CC3}"/>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A1E98899-C0E3-405F-BA63-978F556284EA}"/>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3">
            <a:extLst>
              <a:ext uri="{FF2B5EF4-FFF2-40B4-BE49-F238E27FC236}">
                <a16:creationId xmlns:a16="http://schemas.microsoft.com/office/drawing/2014/main" id="{E9F110E3-61A8-4C28-B712-C2871D1E0E54}"/>
              </a:ext>
            </a:extLst>
          </p:cNvPr>
          <p:cNvSpPr>
            <a:spLocks noGrp="1"/>
          </p:cNvSpPr>
          <p:nvPr>
            <p:ph type="body" sz="quarter" idx="10"/>
          </p:nvPr>
        </p:nvSpPr>
        <p:spPr>
          <a:xfrm>
            <a:off x="232707" y="6052416"/>
            <a:ext cx="11023552" cy="462711"/>
          </a:xfrm>
        </p:spPr>
        <p:txBody>
          <a:bodyPr/>
          <a:lstStyle/>
          <a:p>
            <a:r>
              <a:rPr lang="en-GB" sz="1200" i="0"/>
              <a:t>Base: All existing claimants before 16 March 2020 who are currently doing self-employed work (W1:1,307; W2: 1,327) and all</a:t>
            </a:r>
            <a:r>
              <a:rPr lang="en-GB" sz="1200" i="0">
                <a:cs typeface="Arial" panose="020B0604020202020204" pitchFamily="34" charset="0"/>
              </a:rPr>
              <a:t> n</a:t>
            </a:r>
            <a:r>
              <a:rPr lang="en-GB" sz="1200" i="0"/>
              <a:t>ew claimants before 16 March 2020 who are currently doing self-employed work (W1:1,143; W2: 1,274) excluding those who haven’t started SE work </a:t>
            </a:r>
          </a:p>
        </p:txBody>
      </p:sp>
    </p:spTree>
    <p:extLst>
      <p:ext uri="{BB962C8B-B14F-4D97-AF65-F5344CB8AC3E}">
        <p14:creationId xmlns:p14="http://schemas.microsoft.com/office/powerpoint/2010/main" val="1851074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4A7A-306B-4647-A092-CC61F8CC01A0}"/>
              </a:ext>
            </a:extLst>
          </p:cNvPr>
          <p:cNvSpPr>
            <a:spLocks noGrp="1"/>
          </p:cNvSpPr>
          <p:nvPr>
            <p:ph type="title"/>
          </p:nvPr>
        </p:nvSpPr>
        <p:spPr>
          <a:xfrm>
            <a:off x="147638" y="284453"/>
            <a:ext cx="11896724" cy="775597"/>
          </a:xfrm>
        </p:spPr>
        <p:txBody>
          <a:bodyPr/>
          <a:lstStyle/>
          <a:p>
            <a:r>
              <a:rPr lang="en-GB"/>
              <a:t>Over half of </a:t>
            </a:r>
            <a:r>
              <a:rPr lang="en-GB">
                <a:solidFill>
                  <a:schemeClr val="accent6">
                    <a:lumMod val="75000"/>
                  </a:schemeClr>
                </a:solidFill>
              </a:rPr>
              <a:t>existing</a:t>
            </a:r>
            <a:r>
              <a:rPr lang="en-GB">
                <a:solidFill>
                  <a:schemeClr val="accent1"/>
                </a:solidFill>
              </a:rPr>
              <a:t> </a:t>
            </a:r>
            <a:r>
              <a:rPr lang="en-GB"/>
              <a:t>and</a:t>
            </a:r>
            <a:r>
              <a:rPr lang="en-GB">
                <a:solidFill>
                  <a:schemeClr val="accent1"/>
                </a:solidFill>
              </a:rPr>
              <a:t> </a:t>
            </a:r>
            <a:r>
              <a:rPr lang="en-GB">
                <a:solidFill>
                  <a:schemeClr val="bg2"/>
                </a:solidFill>
              </a:rPr>
              <a:t>new </a:t>
            </a:r>
            <a:r>
              <a:rPr lang="en-GB"/>
              <a:t>claimants agree that they know where to go for advice and guidance.</a:t>
            </a:r>
          </a:p>
        </p:txBody>
      </p:sp>
      <p:sp>
        <p:nvSpPr>
          <p:cNvPr id="3" name="Slide Number Placeholder 2">
            <a:extLst>
              <a:ext uri="{FF2B5EF4-FFF2-40B4-BE49-F238E27FC236}">
                <a16:creationId xmlns:a16="http://schemas.microsoft.com/office/drawing/2014/main" id="{1DA4AB07-36E6-41F6-8740-D3F9357957F7}"/>
              </a:ext>
            </a:extLst>
          </p:cNvPr>
          <p:cNvSpPr>
            <a:spLocks noGrp="1"/>
          </p:cNvSpPr>
          <p:nvPr>
            <p:ph type="sldNum" sz="quarter" idx="4"/>
          </p:nvPr>
        </p:nvSpPr>
        <p:spPr/>
        <p:txBody>
          <a:bodyPr/>
          <a:lstStyle/>
          <a:p>
            <a:fld id="{D61AABEC-672F-4B68-B914-690DA978312C}" type="slidenum">
              <a:rPr lang="en-GB" smtClean="0"/>
              <a:pPr/>
              <a:t>74</a:t>
            </a:fld>
            <a:r>
              <a:rPr lang="en-GB"/>
              <a:t>  </a:t>
            </a:r>
          </a:p>
        </p:txBody>
      </p:sp>
      <p:sp>
        <p:nvSpPr>
          <p:cNvPr id="5" name="Text Placeholder 7">
            <a:extLst>
              <a:ext uri="{FF2B5EF4-FFF2-40B4-BE49-F238E27FC236}">
                <a16:creationId xmlns:a16="http://schemas.microsoft.com/office/drawing/2014/main" id="{79526431-C3EC-48A6-830E-0EA044220B22}"/>
              </a:ext>
            </a:extLst>
          </p:cNvPr>
          <p:cNvSpPr txBox="1">
            <a:spLocks/>
          </p:cNvSpPr>
          <p:nvPr/>
        </p:nvSpPr>
        <p:spPr>
          <a:xfrm>
            <a:off x="1001764" y="1276977"/>
            <a:ext cx="10623329" cy="358289"/>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‘I know where I can go for advice and guidance to help me achieve my self-employment goals’</a:t>
            </a:r>
          </a:p>
        </p:txBody>
      </p:sp>
      <p:graphicFrame>
        <p:nvGraphicFramePr>
          <p:cNvPr id="9" name="Chart 8">
            <a:extLst>
              <a:ext uri="{FF2B5EF4-FFF2-40B4-BE49-F238E27FC236}">
                <a16:creationId xmlns:a16="http://schemas.microsoft.com/office/drawing/2014/main" id="{31978EB3-110B-4931-B6EF-902DC46805F1}"/>
              </a:ext>
            </a:extLst>
          </p:cNvPr>
          <p:cNvGraphicFramePr/>
          <p:nvPr/>
        </p:nvGraphicFramePr>
        <p:xfrm>
          <a:off x="741600" y="1782899"/>
          <a:ext cx="4734846" cy="37981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DF226C6-5F69-4D4C-B9DF-F16C94F357C8}"/>
              </a:ext>
            </a:extLst>
          </p:cNvPr>
          <p:cNvSpPr txBox="1"/>
          <p:nvPr/>
        </p:nvSpPr>
        <p:spPr>
          <a:xfrm>
            <a:off x="-536400" y="2279780"/>
            <a:ext cx="2556000" cy="800219"/>
          </a:xfrm>
          <a:prstGeom prst="rect">
            <a:avLst/>
          </a:prstGeom>
          <a:noFill/>
        </p:spPr>
        <p:txBody>
          <a:bodyPr wrap="square" lIns="0" tIns="0" rIns="0" bIns="0" rtlCol="0">
            <a:spAutoFit/>
          </a:bodyPr>
          <a:lstStyle/>
          <a:p>
            <a:pPr algn="r">
              <a:spcBef>
                <a:spcPts val="400"/>
              </a:spcBef>
              <a:spcAft>
                <a:spcPts val="400"/>
              </a:spcAft>
            </a:pPr>
            <a:r>
              <a:rPr lang="en-GB" sz="2800" b="1">
                <a:solidFill>
                  <a:schemeClr val="accent5"/>
                </a:solidFill>
              </a:rPr>
              <a:t>19% </a:t>
            </a:r>
            <a:br>
              <a:rPr lang="en-GB" sz="2400" b="1">
                <a:solidFill>
                  <a:schemeClr val="accent5"/>
                </a:solidFill>
              </a:rPr>
            </a:br>
            <a:r>
              <a:rPr lang="en-GB" sz="2400">
                <a:solidFill>
                  <a:schemeClr val="accent5"/>
                </a:solidFill>
              </a:rPr>
              <a:t>disagree</a:t>
            </a:r>
            <a:endParaRPr lang="en-GB" sz="2800">
              <a:solidFill>
                <a:schemeClr val="accent5"/>
              </a:solidFill>
            </a:endParaRPr>
          </a:p>
        </p:txBody>
      </p:sp>
      <p:graphicFrame>
        <p:nvGraphicFramePr>
          <p:cNvPr id="13" name="Chart 12">
            <a:extLst>
              <a:ext uri="{FF2B5EF4-FFF2-40B4-BE49-F238E27FC236}">
                <a16:creationId xmlns:a16="http://schemas.microsoft.com/office/drawing/2014/main" id="{1A07A4F3-FE23-41A9-807A-C6A8051234AA}"/>
              </a:ext>
            </a:extLst>
          </p:cNvPr>
          <p:cNvGraphicFramePr/>
          <p:nvPr/>
        </p:nvGraphicFramePr>
        <p:xfrm>
          <a:off x="6654469" y="1761512"/>
          <a:ext cx="4130356" cy="379874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BD088D2-F03F-4996-8DD8-7006439E055D}"/>
              </a:ext>
            </a:extLst>
          </p:cNvPr>
          <p:cNvSpPr txBox="1"/>
          <p:nvPr/>
        </p:nvSpPr>
        <p:spPr>
          <a:xfrm>
            <a:off x="4001791" y="2288431"/>
            <a:ext cx="3400877" cy="800219"/>
          </a:xfrm>
          <a:prstGeom prst="rect">
            <a:avLst/>
          </a:prstGeom>
          <a:noFill/>
        </p:spPr>
        <p:txBody>
          <a:bodyPr wrap="square" lIns="0" tIns="0" rIns="0" bIns="0" rtlCol="0">
            <a:spAutoFit/>
          </a:bodyPr>
          <a:lstStyle/>
          <a:p>
            <a:pPr algn="r">
              <a:spcBef>
                <a:spcPts val="400"/>
              </a:spcBef>
              <a:spcAft>
                <a:spcPts val="400"/>
              </a:spcAft>
            </a:pPr>
            <a:r>
              <a:rPr lang="en-GB" sz="2800" b="1">
                <a:solidFill>
                  <a:schemeClr val="accent5"/>
                </a:solidFill>
              </a:rPr>
              <a:t>23% </a:t>
            </a:r>
            <a:br>
              <a:rPr lang="en-GB" sz="2400" b="1">
                <a:solidFill>
                  <a:schemeClr val="accent5"/>
                </a:solidFill>
              </a:rPr>
            </a:br>
            <a:r>
              <a:rPr lang="en-GB" sz="2400">
                <a:solidFill>
                  <a:schemeClr val="accent5"/>
                </a:solidFill>
              </a:rPr>
              <a:t>disagree</a:t>
            </a:r>
            <a:endParaRPr lang="en-GB" sz="2800">
              <a:solidFill>
                <a:schemeClr val="accent5"/>
              </a:solidFill>
            </a:endParaRPr>
          </a:p>
        </p:txBody>
      </p:sp>
      <p:sp>
        <p:nvSpPr>
          <p:cNvPr id="17" name="TextBox 16">
            <a:extLst>
              <a:ext uri="{FF2B5EF4-FFF2-40B4-BE49-F238E27FC236}">
                <a16:creationId xmlns:a16="http://schemas.microsoft.com/office/drawing/2014/main" id="{259F9077-DC3B-458E-8EF5-28A624E68ED3}"/>
              </a:ext>
            </a:extLst>
          </p:cNvPr>
          <p:cNvSpPr txBox="1"/>
          <p:nvPr/>
        </p:nvSpPr>
        <p:spPr>
          <a:xfrm>
            <a:off x="10417814" y="4621727"/>
            <a:ext cx="3400877"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55% </a:t>
            </a:r>
            <a:r>
              <a:rPr lang="en-GB" sz="2400">
                <a:solidFill>
                  <a:schemeClr val="accent6">
                    <a:lumMod val="75000"/>
                  </a:schemeClr>
                </a:solidFill>
              </a:rPr>
              <a:t>agree</a:t>
            </a:r>
            <a:endParaRPr lang="en-GB" sz="2800">
              <a:solidFill>
                <a:schemeClr val="accent6">
                  <a:lumMod val="75000"/>
                </a:schemeClr>
              </a:solidFill>
            </a:endParaRPr>
          </a:p>
        </p:txBody>
      </p:sp>
      <p:sp>
        <p:nvSpPr>
          <p:cNvPr id="18" name="TextBox 17">
            <a:extLst>
              <a:ext uri="{FF2B5EF4-FFF2-40B4-BE49-F238E27FC236}">
                <a16:creationId xmlns:a16="http://schemas.microsoft.com/office/drawing/2014/main" id="{03F56AEE-190D-40AD-A74B-AEFA277E1203}"/>
              </a:ext>
            </a:extLst>
          </p:cNvPr>
          <p:cNvSpPr txBox="1"/>
          <p:nvPr/>
        </p:nvSpPr>
        <p:spPr>
          <a:xfrm>
            <a:off x="4883450" y="4637831"/>
            <a:ext cx="3400877" cy="430887"/>
          </a:xfrm>
          <a:prstGeom prst="rect">
            <a:avLst/>
          </a:prstGeom>
          <a:noFill/>
        </p:spPr>
        <p:txBody>
          <a:bodyPr wrap="square" lIns="0" tIns="0" rIns="0" bIns="0" rtlCol="0">
            <a:spAutoFit/>
          </a:bodyPr>
          <a:lstStyle/>
          <a:p>
            <a:pPr>
              <a:spcBef>
                <a:spcPts val="400"/>
              </a:spcBef>
              <a:spcAft>
                <a:spcPts val="400"/>
              </a:spcAft>
            </a:pPr>
            <a:r>
              <a:rPr lang="en-GB" sz="2800" b="1">
                <a:solidFill>
                  <a:schemeClr val="accent6">
                    <a:lumMod val="75000"/>
                  </a:schemeClr>
                </a:solidFill>
              </a:rPr>
              <a:t>60% </a:t>
            </a:r>
            <a:r>
              <a:rPr lang="en-GB" sz="2400">
                <a:solidFill>
                  <a:schemeClr val="accent6">
                    <a:lumMod val="75000"/>
                  </a:schemeClr>
                </a:solidFill>
              </a:rPr>
              <a:t>agree</a:t>
            </a:r>
            <a:endParaRPr lang="en-GB" sz="2800">
              <a:solidFill>
                <a:schemeClr val="accent6">
                  <a:lumMod val="75000"/>
                </a:schemeClr>
              </a:solidFill>
            </a:endParaRPr>
          </a:p>
        </p:txBody>
      </p:sp>
      <p:sp>
        <p:nvSpPr>
          <p:cNvPr id="19" name="TextBox 18">
            <a:extLst>
              <a:ext uri="{FF2B5EF4-FFF2-40B4-BE49-F238E27FC236}">
                <a16:creationId xmlns:a16="http://schemas.microsoft.com/office/drawing/2014/main" id="{588E06F6-9139-4B48-A74F-BB8334E6496E}"/>
              </a:ext>
            </a:extLst>
          </p:cNvPr>
          <p:cNvSpPr txBox="1"/>
          <p:nvPr/>
        </p:nvSpPr>
        <p:spPr>
          <a:xfrm>
            <a:off x="1373116" y="1790844"/>
            <a:ext cx="397384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accent6">
                    <a:lumMod val="75000"/>
                  </a:schemeClr>
                </a:solidFill>
              </a:rPr>
              <a:t>Existing claimants</a:t>
            </a:r>
            <a:endParaRPr lang="en-GB">
              <a:solidFill>
                <a:schemeClr val="accent6">
                  <a:lumMod val="75000"/>
                </a:schemeClr>
              </a:solidFill>
            </a:endParaRPr>
          </a:p>
        </p:txBody>
      </p:sp>
      <p:sp>
        <p:nvSpPr>
          <p:cNvPr id="20" name="TextBox 19">
            <a:extLst>
              <a:ext uri="{FF2B5EF4-FFF2-40B4-BE49-F238E27FC236}">
                <a16:creationId xmlns:a16="http://schemas.microsoft.com/office/drawing/2014/main" id="{8158BED3-FCA2-4F43-9908-A96119D370BA}"/>
              </a:ext>
            </a:extLst>
          </p:cNvPr>
          <p:cNvSpPr txBox="1"/>
          <p:nvPr/>
        </p:nvSpPr>
        <p:spPr>
          <a:xfrm>
            <a:off x="7037988" y="1790845"/>
            <a:ext cx="3973847" cy="276999"/>
          </a:xfrm>
          <a:prstGeom prst="rect">
            <a:avLst/>
          </a:prstGeom>
          <a:noFill/>
        </p:spPr>
        <p:txBody>
          <a:bodyPr wrap="square" lIns="0" tIns="0" rIns="0" bIns="0" rtlCol="0">
            <a:spAutoFit/>
          </a:bodyPr>
          <a:lstStyle/>
          <a:p>
            <a:pPr algn="ctr">
              <a:spcBef>
                <a:spcPts val="400"/>
              </a:spcBef>
              <a:spcAft>
                <a:spcPts val="400"/>
              </a:spcAft>
            </a:pPr>
            <a:r>
              <a:rPr lang="en-GB" b="1">
                <a:solidFill>
                  <a:schemeClr val="bg2"/>
                </a:solidFill>
              </a:rPr>
              <a:t>New claimants</a:t>
            </a:r>
            <a:endParaRPr lang="en-GB">
              <a:solidFill>
                <a:schemeClr val="bg2"/>
              </a:solidFill>
            </a:endParaRPr>
          </a:p>
        </p:txBody>
      </p:sp>
      <p:sp>
        <p:nvSpPr>
          <p:cNvPr id="21" name="Isosceles Triangle 20">
            <a:extLst>
              <a:ext uri="{FF2B5EF4-FFF2-40B4-BE49-F238E27FC236}">
                <a16:creationId xmlns:a16="http://schemas.microsoft.com/office/drawing/2014/main" id="{2F2BEFF8-9CF9-47D5-8A01-6AE2205399BF}"/>
              </a:ext>
            </a:extLst>
          </p:cNvPr>
          <p:cNvSpPr/>
          <p:nvPr/>
        </p:nvSpPr>
        <p:spPr>
          <a:xfrm>
            <a:off x="4175416" y="4412854"/>
            <a:ext cx="256742" cy="18375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2" name="Isosceles Triangle 21">
            <a:extLst>
              <a:ext uri="{FF2B5EF4-FFF2-40B4-BE49-F238E27FC236}">
                <a16:creationId xmlns:a16="http://schemas.microsoft.com/office/drawing/2014/main" id="{23610724-689F-4C92-B57D-3050E216C741}"/>
              </a:ext>
            </a:extLst>
          </p:cNvPr>
          <p:cNvSpPr/>
          <p:nvPr/>
        </p:nvSpPr>
        <p:spPr>
          <a:xfrm>
            <a:off x="9914185" y="4511698"/>
            <a:ext cx="256742" cy="18375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4" name="TextBox 23">
            <a:extLst>
              <a:ext uri="{FF2B5EF4-FFF2-40B4-BE49-F238E27FC236}">
                <a16:creationId xmlns:a16="http://schemas.microsoft.com/office/drawing/2014/main" id="{6B8EC158-1D37-4FEF-9942-F124AFF61F22}"/>
              </a:ext>
            </a:extLst>
          </p:cNvPr>
          <p:cNvSpPr txBox="1"/>
          <p:nvPr/>
        </p:nvSpPr>
        <p:spPr>
          <a:xfrm>
            <a:off x="4735826" y="5150211"/>
            <a:ext cx="2720348" cy="338554"/>
          </a:xfrm>
          <a:prstGeom prst="rect">
            <a:avLst/>
          </a:prstGeom>
          <a:noFill/>
        </p:spPr>
        <p:txBody>
          <a:bodyPr wrap="square">
            <a:spAutoFit/>
          </a:bodyPr>
          <a:lstStyle/>
          <a:p>
            <a:r>
              <a:rPr lang="en-GB" sz="1600" i="1"/>
              <a:t>(55% at Wave 1)</a:t>
            </a:r>
          </a:p>
        </p:txBody>
      </p:sp>
      <p:sp>
        <p:nvSpPr>
          <p:cNvPr id="25" name="TextBox 24">
            <a:extLst>
              <a:ext uri="{FF2B5EF4-FFF2-40B4-BE49-F238E27FC236}">
                <a16:creationId xmlns:a16="http://schemas.microsoft.com/office/drawing/2014/main" id="{FFA808D1-B343-4931-A753-B6A0CD74AA07}"/>
              </a:ext>
            </a:extLst>
          </p:cNvPr>
          <p:cNvSpPr txBox="1"/>
          <p:nvPr/>
        </p:nvSpPr>
        <p:spPr>
          <a:xfrm>
            <a:off x="10344456" y="5178860"/>
            <a:ext cx="2720348" cy="338554"/>
          </a:xfrm>
          <a:prstGeom prst="rect">
            <a:avLst/>
          </a:prstGeom>
          <a:noFill/>
        </p:spPr>
        <p:txBody>
          <a:bodyPr wrap="square">
            <a:spAutoFit/>
          </a:bodyPr>
          <a:lstStyle/>
          <a:p>
            <a:r>
              <a:rPr lang="en-GB" sz="1600" i="1"/>
              <a:t>(52% at Wave 1)</a:t>
            </a:r>
          </a:p>
        </p:txBody>
      </p:sp>
      <p:sp>
        <p:nvSpPr>
          <p:cNvPr id="26" name="Isosceles Triangle 25">
            <a:extLst>
              <a:ext uri="{FF2B5EF4-FFF2-40B4-BE49-F238E27FC236}">
                <a16:creationId xmlns:a16="http://schemas.microsoft.com/office/drawing/2014/main" id="{8163ABF0-0D97-46E4-9CDE-B558DB96CEC5}"/>
              </a:ext>
            </a:extLst>
          </p:cNvPr>
          <p:cNvSpPr/>
          <p:nvPr/>
        </p:nvSpPr>
        <p:spPr>
          <a:xfrm>
            <a:off x="5024611" y="49809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7" name="Isosceles Triangle 26">
            <a:extLst>
              <a:ext uri="{FF2B5EF4-FFF2-40B4-BE49-F238E27FC236}">
                <a16:creationId xmlns:a16="http://schemas.microsoft.com/office/drawing/2014/main" id="{1B1FD728-8E41-417C-9485-90BA16ED2585}"/>
              </a:ext>
            </a:extLst>
          </p:cNvPr>
          <p:cNvSpPr/>
          <p:nvPr/>
        </p:nvSpPr>
        <p:spPr>
          <a:xfrm>
            <a:off x="10591865" y="500023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8" name="TextBox 27">
            <a:extLst>
              <a:ext uri="{FF2B5EF4-FFF2-40B4-BE49-F238E27FC236}">
                <a16:creationId xmlns:a16="http://schemas.microsoft.com/office/drawing/2014/main" id="{3EF80A1B-2084-40CD-B4D8-99160419C351}"/>
              </a:ext>
            </a:extLst>
          </p:cNvPr>
          <p:cNvSpPr txBox="1"/>
          <p:nvPr/>
        </p:nvSpPr>
        <p:spPr>
          <a:xfrm>
            <a:off x="5532700" y="6393373"/>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9" name="Isosceles Triangle 28">
            <a:extLst>
              <a:ext uri="{FF2B5EF4-FFF2-40B4-BE49-F238E27FC236}">
                <a16:creationId xmlns:a16="http://schemas.microsoft.com/office/drawing/2014/main" id="{C4A7FF21-3CB1-487B-80B2-E11B0B830AAC}"/>
              </a:ext>
            </a:extLst>
          </p:cNvPr>
          <p:cNvSpPr/>
          <p:nvPr/>
        </p:nvSpPr>
        <p:spPr>
          <a:xfrm>
            <a:off x="5575140" y="642425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30" name="Isosceles Triangle 29">
            <a:extLst>
              <a:ext uri="{FF2B5EF4-FFF2-40B4-BE49-F238E27FC236}">
                <a16:creationId xmlns:a16="http://schemas.microsoft.com/office/drawing/2014/main" id="{2D87D884-DCBF-448B-8A9D-465BD27A90A3}"/>
              </a:ext>
            </a:extLst>
          </p:cNvPr>
          <p:cNvSpPr/>
          <p:nvPr/>
        </p:nvSpPr>
        <p:spPr>
          <a:xfrm rot="10800000">
            <a:off x="8127891" y="6411250"/>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31" name="Text Placeholder 3">
            <a:extLst>
              <a:ext uri="{FF2B5EF4-FFF2-40B4-BE49-F238E27FC236}">
                <a16:creationId xmlns:a16="http://schemas.microsoft.com/office/drawing/2014/main" id="{76D5AD3E-DAE3-4208-B079-FE8403F3BB85}"/>
              </a:ext>
            </a:extLst>
          </p:cNvPr>
          <p:cNvSpPr>
            <a:spLocks noGrp="1"/>
          </p:cNvSpPr>
          <p:nvPr>
            <p:ph type="body" sz="quarter" idx="10"/>
          </p:nvPr>
        </p:nvSpPr>
        <p:spPr>
          <a:xfrm>
            <a:off x="232707" y="5941886"/>
            <a:ext cx="11023552" cy="462711"/>
          </a:xfrm>
        </p:spPr>
        <p:txBody>
          <a:bodyPr/>
          <a:lstStyle/>
          <a:p>
            <a:r>
              <a:rPr lang="en-GB" sz="1200" i="0"/>
              <a:t>Base: All existing claimants before 16 March 2020 who are currently doing self-employed work (W1:1,307; W2: 1,327) and all</a:t>
            </a:r>
            <a:r>
              <a:rPr lang="en-GB" sz="1200" i="0">
                <a:cs typeface="Arial"/>
              </a:rPr>
              <a:t> n</a:t>
            </a:r>
            <a:r>
              <a:rPr lang="en-GB" sz="1200" i="0"/>
              <a:t>ew 2020 claimants initiating their claim between 16 March-22 June 2020 who are currently doing self-employed work (W1:1,143; W2: 1,274) excluding those who haven’t started SE work </a:t>
            </a:r>
          </a:p>
        </p:txBody>
      </p:sp>
    </p:spTree>
    <p:extLst>
      <p:ext uri="{BB962C8B-B14F-4D97-AF65-F5344CB8AC3E}">
        <p14:creationId xmlns:p14="http://schemas.microsoft.com/office/powerpoint/2010/main" val="4161602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1CDB42CF-2938-49BC-8294-33EBE3D3CC94}"/>
              </a:ext>
            </a:extLst>
          </p:cNvPr>
          <p:cNvGraphicFramePr/>
          <p:nvPr/>
        </p:nvGraphicFramePr>
        <p:xfrm>
          <a:off x="5961060" y="2563771"/>
          <a:ext cx="6798989" cy="33168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303668" y="175885"/>
            <a:ext cx="11286318" cy="775597"/>
          </a:xfrm>
        </p:spPr>
        <p:txBody>
          <a:bodyPr/>
          <a:lstStyle/>
          <a:p>
            <a:r>
              <a:rPr lang="en-GB"/>
              <a:t>Claimants are still more likely to go to friends, family or peers for advice, though there has been a significant shift in those consulting Government agencies in Wave 2</a:t>
            </a:r>
          </a:p>
        </p:txBody>
      </p:sp>
      <p:sp>
        <p:nvSpPr>
          <p:cNvPr id="3" name="Slide Number Placeholder 2">
            <a:extLst>
              <a:ext uri="{FF2B5EF4-FFF2-40B4-BE49-F238E27FC236}">
                <a16:creationId xmlns:a16="http://schemas.microsoft.com/office/drawing/2014/main" id="{F62B39B5-A7CD-401E-8AC5-680D7ACBD715}"/>
              </a:ext>
            </a:extLst>
          </p:cNvPr>
          <p:cNvSpPr>
            <a:spLocks noGrp="1"/>
          </p:cNvSpPr>
          <p:nvPr>
            <p:ph type="sldNum" sz="quarter" idx="4"/>
          </p:nvPr>
        </p:nvSpPr>
        <p:spPr/>
        <p:txBody>
          <a:bodyPr/>
          <a:lstStyle/>
          <a:p>
            <a:fld id="{D61AABEC-672F-4B68-B914-690DA978312C}" type="slidenum">
              <a:rPr lang="en-GB" smtClean="0"/>
              <a:pPr/>
              <a:t>75</a:t>
            </a:fld>
            <a:r>
              <a:rPr lang="en-GB"/>
              <a:t>  </a:t>
            </a:r>
          </a:p>
        </p:txBody>
      </p:sp>
      <p:graphicFrame>
        <p:nvGraphicFramePr>
          <p:cNvPr id="5" name="Chart 4">
            <a:extLst>
              <a:ext uri="{FF2B5EF4-FFF2-40B4-BE49-F238E27FC236}">
                <a16:creationId xmlns:a16="http://schemas.microsoft.com/office/drawing/2014/main" id="{FB786ACD-48CD-4F32-A316-125C8660EE02}"/>
              </a:ext>
            </a:extLst>
          </p:cNvPr>
          <p:cNvGraphicFramePr/>
          <p:nvPr/>
        </p:nvGraphicFramePr>
        <p:xfrm>
          <a:off x="155969" y="2594954"/>
          <a:ext cx="7513045" cy="331684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290897" y="1697405"/>
            <a:ext cx="11299089" cy="611314"/>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“In the </a:t>
            </a:r>
            <a:r>
              <a:rPr lang="en-GB" sz="1400" b="1" i="1">
                <a:solidFill>
                  <a:schemeClr val="accent2">
                    <a:lumMod val="75000"/>
                  </a:schemeClr>
                </a:solidFill>
              </a:rPr>
              <a:t>last 12 months</a:t>
            </a:r>
            <a:r>
              <a:rPr lang="en-GB" sz="1400" b="1" i="1"/>
              <a:t>, have you had any advice, guidance or support from any of the following to help you achieve your self-employment goals?” </a:t>
            </a:r>
            <a:r>
              <a:rPr lang="en-GB" sz="1400" b="1"/>
              <a:t>Top 4 sources</a:t>
            </a:r>
          </a:p>
        </p:txBody>
      </p:sp>
      <p:cxnSp>
        <p:nvCxnSpPr>
          <p:cNvPr id="32" name="Straight Connector 31">
            <a:extLst>
              <a:ext uri="{FF2B5EF4-FFF2-40B4-BE49-F238E27FC236}">
                <a16:creationId xmlns:a16="http://schemas.microsoft.com/office/drawing/2014/main" id="{EC7E5894-21F7-4FD6-8DFF-A3BEC933D7A6}"/>
              </a:ext>
            </a:extLst>
          </p:cNvPr>
          <p:cNvCxnSpPr>
            <a:cxnSpLocks/>
          </p:cNvCxnSpPr>
          <p:nvPr/>
        </p:nvCxnSpPr>
        <p:spPr>
          <a:xfrm>
            <a:off x="5968457" y="2547212"/>
            <a:ext cx="0" cy="337627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7">
            <a:extLst>
              <a:ext uri="{FF2B5EF4-FFF2-40B4-BE49-F238E27FC236}">
                <a16:creationId xmlns:a16="http://schemas.microsoft.com/office/drawing/2014/main" id="{FF081739-E5BE-416D-88F7-5079060901F5}"/>
              </a:ext>
            </a:extLst>
          </p:cNvPr>
          <p:cNvSpPr txBox="1">
            <a:spLocks/>
          </p:cNvSpPr>
          <p:nvPr/>
        </p:nvSpPr>
        <p:spPr>
          <a:xfrm>
            <a:off x="9391753" y="2928714"/>
            <a:ext cx="2545648" cy="269622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p>
          <a:p>
            <a:endParaRPr lang="en-GB" sz="1200"/>
          </a:p>
        </p:txBody>
      </p:sp>
      <p:sp>
        <p:nvSpPr>
          <p:cNvPr id="15" name="Isosceles Triangle 14">
            <a:extLst>
              <a:ext uri="{FF2B5EF4-FFF2-40B4-BE49-F238E27FC236}">
                <a16:creationId xmlns:a16="http://schemas.microsoft.com/office/drawing/2014/main" id="{3714899F-DAF5-4E79-AACE-7B0CA9D2D5E5}"/>
              </a:ext>
            </a:extLst>
          </p:cNvPr>
          <p:cNvSpPr/>
          <p:nvPr/>
        </p:nvSpPr>
        <p:spPr>
          <a:xfrm>
            <a:off x="10303455" y="5556626"/>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7" name="Isosceles Triangle 16">
            <a:extLst>
              <a:ext uri="{FF2B5EF4-FFF2-40B4-BE49-F238E27FC236}">
                <a16:creationId xmlns:a16="http://schemas.microsoft.com/office/drawing/2014/main" id="{D9DB72A1-F2AC-4305-B51D-D6388D3BD738}"/>
              </a:ext>
            </a:extLst>
          </p:cNvPr>
          <p:cNvSpPr/>
          <p:nvPr/>
        </p:nvSpPr>
        <p:spPr>
          <a:xfrm>
            <a:off x="5026039" y="476569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8" name="TextBox 17">
            <a:extLst>
              <a:ext uri="{FF2B5EF4-FFF2-40B4-BE49-F238E27FC236}">
                <a16:creationId xmlns:a16="http://schemas.microsoft.com/office/drawing/2014/main" id="{E08772CA-830F-448E-962F-7E84CE65B422}"/>
              </a:ext>
            </a:extLst>
          </p:cNvPr>
          <p:cNvSpPr txBox="1"/>
          <p:nvPr/>
        </p:nvSpPr>
        <p:spPr>
          <a:xfrm>
            <a:off x="8537575" y="2222368"/>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9" name="TextBox 18">
            <a:extLst>
              <a:ext uri="{FF2B5EF4-FFF2-40B4-BE49-F238E27FC236}">
                <a16:creationId xmlns:a16="http://schemas.microsoft.com/office/drawing/2014/main" id="{CA2AEDE2-2C0F-4DD0-B28B-567DABCD4C83}"/>
              </a:ext>
            </a:extLst>
          </p:cNvPr>
          <p:cNvSpPr txBox="1"/>
          <p:nvPr/>
        </p:nvSpPr>
        <p:spPr>
          <a:xfrm>
            <a:off x="2973982" y="2265544"/>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6" name="TextBox 15">
            <a:extLst>
              <a:ext uri="{FF2B5EF4-FFF2-40B4-BE49-F238E27FC236}">
                <a16:creationId xmlns:a16="http://schemas.microsoft.com/office/drawing/2014/main" id="{08150A50-4EF7-48B3-8361-9E1D215305DE}"/>
              </a:ext>
            </a:extLst>
          </p:cNvPr>
          <p:cNvSpPr txBox="1"/>
          <p:nvPr/>
        </p:nvSpPr>
        <p:spPr>
          <a:xfrm>
            <a:off x="5532700" y="6416530"/>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0" name="Isosceles Triangle 19">
            <a:extLst>
              <a:ext uri="{FF2B5EF4-FFF2-40B4-BE49-F238E27FC236}">
                <a16:creationId xmlns:a16="http://schemas.microsoft.com/office/drawing/2014/main" id="{818D90F5-278C-4B77-9573-6A58AEB99686}"/>
              </a:ext>
            </a:extLst>
          </p:cNvPr>
          <p:cNvSpPr/>
          <p:nvPr/>
        </p:nvSpPr>
        <p:spPr>
          <a:xfrm>
            <a:off x="5575140" y="644741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1" name="Isosceles Triangle 20">
            <a:extLst>
              <a:ext uri="{FF2B5EF4-FFF2-40B4-BE49-F238E27FC236}">
                <a16:creationId xmlns:a16="http://schemas.microsoft.com/office/drawing/2014/main" id="{FA0281E4-4DB4-413A-8281-4485726B1243}"/>
              </a:ext>
            </a:extLst>
          </p:cNvPr>
          <p:cNvSpPr/>
          <p:nvPr/>
        </p:nvSpPr>
        <p:spPr>
          <a:xfrm rot="10800000">
            <a:off x="8127891" y="6454495"/>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2" name="Text Placeholder 3">
            <a:extLst>
              <a:ext uri="{FF2B5EF4-FFF2-40B4-BE49-F238E27FC236}">
                <a16:creationId xmlns:a16="http://schemas.microsoft.com/office/drawing/2014/main" id="{E7FE2587-B1B4-429B-965E-7135686ADA2F}"/>
              </a:ext>
            </a:extLst>
          </p:cNvPr>
          <p:cNvSpPr>
            <a:spLocks noGrp="1"/>
          </p:cNvSpPr>
          <p:nvPr>
            <p:ph type="body" sz="quarter" idx="10"/>
          </p:nvPr>
        </p:nvSpPr>
        <p:spPr>
          <a:xfrm>
            <a:off x="232707" y="6052416"/>
            <a:ext cx="11023552" cy="462711"/>
          </a:xfrm>
        </p:spPr>
        <p:txBody>
          <a:bodyPr/>
          <a:lstStyle/>
          <a:p>
            <a:r>
              <a:rPr lang="en-GB" sz="1200" i="0"/>
              <a:t>Base: All existing claimants before 16 March 2020 who are currently doing self-employed work (W1:1,307; W2: 1,327) and all</a:t>
            </a:r>
            <a:r>
              <a:rPr lang="en-GB" sz="1200" i="0">
                <a:cs typeface="Arial"/>
              </a:rPr>
              <a:t> n</a:t>
            </a:r>
            <a:r>
              <a:rPr lang="en-GB" sz="1200" i="0"/>
              <a:t>ew 2020 claimants initiating their claim between 16 March-22 June 2020 who are currently doing self-employed work (W1:1,143; W2: 1,274) excluding those who haven’t started SE work </a:t>
            </a:r>
          </a:p>
        </p:txBody>
      </p:sp>
    </p:spTree>
    <p:extLst>
      <p:ext uri="{BB962C8B-B14F-4D97-AF65-F5344CB8AC3E}">
        <p14:creationId xmlns:p14="http://schemas.microsoft.com/office/powerpoint/2010/main" val="2705356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8BF-67FB-4323-9853-88DFCF203F7F}"/>
              </a:ext>
            </a:extLst>
          </p:cNvPr>
          <p:cNvSpPr>
            <a:spLocks noGrp="1"/>
          </p:cNvSpPr>
          <p:nvPr>
            <p:ph type="title"/>
          </p:nvPr>
        </p:nvSpPr>
        <p:spPr>
          <a:xfrm>
            <a:off x="196502" y="157097"/>
            <a:ext cx="11862714" cy="775597"/>
          </a:xfrm>
        </p:spPr>
        <p:txBody>
          <a:bodyPr/>
          <a:lstStyle/>
          <a:p>
            <a:r>
              <a:rPr lang="en-GB"/>
              <a:t>Help regarding guidance on doing tax returns and reporting expenses remain top areas for claimants</a:t>
            </a:r>
          </a:p>
        </p:txBody>
      </p:sp>
      <p:sp>
        <p:nvSpPr>
          <p:cNvPr id="3" name="Slide Number Placeholder 2">
            <a:extLst>
              <a:ext uri="{FF2B5EF4-FFF2-40B4-BE49-F238E27FC236}">
                <a16:creationId xmlns:a16="http://schemas.microsoft.com/office/drawing/2014/main" id="{5DD705CF-9847-468B-9AD6-D1E9F7343669}"/>
              </a:ext>
            </a:extLst>
          </p:cNvPr>
          <p:cNvSpPr>
            <a:spLocks noGrp="1"/>
          </p:cNvSpPr>
          <p:nvPr>
            <p:ph type="sldNum" sz="quarter" idx="4"/>
          </p:nvPr>
        </p:nvSpPr>
        <p:spPr/>
        <p:txBody>
          <a:bodyPr/>
          <a:lstStyle/>
          <a:p>
            <a:fld id="{D61AABEC-672F-4B68-B914-690DA978312C}" type="slidenum">
              <a:rPr lang="en-GB" smtClean="0"/>
              <a:pPr/>
              <a:t>76</a:t>
            </a:fld>
            <a:r>
              <a:rPr lang="en-GB"/>
              <a:t>  </a:t>
            </a:r>
          </a:p>
        </p:txBody>
      </p:sp>
      <p:graphicFrame>
        <p:nvGraphicFramePr>
          <p:cNvPr id="5" name="Chart 4">
            <a:extLst>
              <a:ext uri="{FF2B5EF4-FFF2-40B4-BE49-F238E27FC236}">
                <a16:creationId xmlns:a16="http://schemas.microsoft.com/office/drawing/2014/main" id="{B2F89669-C626-4C84-8A39-38F9926AEB63}"/>
              </a:ext>
            </a:extLst>
          </p:cNvPr>
          <p:cNvGraphicFramePr/>
          <p:nvPr/>
        </p:nvGraphicFramePr>
        <p:xfrm>
          <a:off x="4661157" y="1670949"/>
          <a:ext cx="5678621" cy="3697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B121F0C-BF08-4163-8395-813218016A5F}"/>
              </a:ext>
            </a:extLst>
          </p:cNvPr>
          <p:cNvGraphicFramePr/>
          <p:nvPr/>
        </p:nvGraphicFramePr>
        <p:xfrm>
          <a:off x="-62714" y="1684702"/>
          <a:ext cx="5908760" cy="369736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7">
            <a:extLst>
              <a:ext uri="{FF2B5EF4-FFF2-40B4-BE49-F238E27FC236}">
                <a16:creationId xmlns:a16="http://schemas.microsoft.com/office/drawing/2014/main" id="{6130A40D-CB06-47C8-91F3-3C6F4F2D4540}"/>
              </a:ext>
            </a:extLst>
          </p:cNvPr>
          <p:cNvSpPr txBox="1">
            <a:spLocks/>
          </p:cNvSpPr>
          <p:nvPr/>
        </p:nvSpPr>
        <p:spPr>
          <a:xfrm>
            <a:off x="196502" y="1171810"/>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“In which of the following areas, if any, would you find it helpful to receive advice and guidance for your self-employed work?” </a:t>
            </a:r>
            <a:r>
              <a:rPr lang="en-GB" sz="1400" b="1"/>
              <a:t>Top 6 mentions</a:t>
            </a:r>
          </a:p>
        </p:txBody>
      </p:sp>
      <p:sp>
        <p:nvSpPr>
          <p:cNvPr id="14" name="Rectangle 13">
            <a:extLst>
              <a:ext uri="{FF2B5EF4-FFF2-40B4-BE49-F238E27FC236}">
                <a16:creationId xmlns:a16="http://schemas.microsoft.com/office/drawing/2014/main" id="{FC2425F1-71D2-4AEF-9E64-ED129981CB48}"/>
              </a:ext>
            </a:extLst>
          </p:cNvPr>
          <p:cNvSpPr/>
          <p:nvPr/>
        </p:nvSpPr>
        <p:spPr>
          <a:xfrm>
            <a:off x="9045115" y="2246010"/>
            <a:ext cx="222707" cy="3116387"/>
          </a:xfrm>
          <a:prstGeom prst="rect">
            <a:avLst/>
          </a:prstGeom>
          <a:solidFill>
            <a:schemeClr val="tx1">
              <a:lumMod val="50000"/>
              <a:lumOff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5" name="Espace réservé du texte 20">
            <a:extLst>
              <a:ext uri="{FF2B5EF4-FFF2-40B4-BE49-F238E27FC236}">
                <a16:creationId xmlns:a16="http://schemas.microsoft.com/office/drawing/2014/main" id="{D97D0B67-FE2A-4C8E-BECA-47079381647F}"/>
              </a:ext>
            </a:extLst>
          </p:cNvPr>
          <p:cNvSpPr txBox="1">
            <a:spLocks/>
          </p:cNvSpPr>
          <p:nvPr/>
        </p:nvSpPr>
        <p:spPr>
          <a:xfrm>
            <a:off x="9267822" y="2534624"/>
            <a:ext cx="2791394" cy="3262432"/>
          </a:xfrm>
          <a:prstGeom prst="rect">
            <a:avLst/>
          </a:prstGeom>
          <a:noFill/>
          <a:effectLst/>
        </p:spPr>
        <p:txBody>
          <a:bodyPr wrap="square" anchor="t">
            <a:spAutoFit/>
          </a:bodyPr>
          <a:lstStyle>
            <a:lvl1pPr marL="0" indent="0" algn="l" defTabSz="914400" rtl="0" eaLnBrk="1" latinLnBrk="0" hangingPunct="1">
              <a:lnSpc>
                <a:spcPct val="90000"/>
              </a:lnSpc>
              <a:spcBef>
                <a:spcPts val="1800"/>
              </a:spcBef>
              <a:buSzPct val="50000"/>
              <a:buFont typeface="HelveticaNeueLT Std Lt Cn"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i="1">
                <a:solidFill>
                  <a:schemeClr val="tx1"/>
                </a:solidFill>
              </a:rPr>
              <a:t>“I'd say nine times out of ten it's clear what to include. Sometimes there are things that I'm uncertain whether I can include, so I don't put them in. I forget to ask about that, whether it's going to be a claimable expense.”</a:t>
            </a:r>
          </a:p>
          <a:p>
            <a:pPr>
              <a:lnSpc>
                <a:spcPct val="100000"/>
              </a:lnSpc>
            </a:pPr>
            <a:r>
              <a:rPr lang="en-GB" sz="1600" b="1" i="1">
                <a:solidFill>
                  <a:schemeClr val="tx1">
                    <a:lumMod val="50000"/>
                    <a:lumOff val="50000"/>
                  </a:schemeClr>
                </a:solidFill>
              </a:rPr>
              <a:t>Male, 17-34, Suburban, </a:t>
            </a:r>
            <a:r>
              <a:rPr lang="en-GB" sz="1600" b="1">
                <a:solidFill>
                  <a:schemeClr val="tx1">
                    <a:lumMod val="50000"/>
                    <a:lumOff val="50000"/>
                  </a:schemeClr>
                </a:solidFill>
              </a:rPr>
              <a:t>Existing Claimant</a:t>
            </a:r>
          </a:p>
          <a:p>
            <a:pPr>
              <a:lnSpc>
                <a:spcPct val="100000"/>
              </a:lnSpc>
            </a:pPr>
            <a:endParaRPr lang="en-GB" sz="1600" b="1" i="1">
              <a:solidFill>
                <a:schemeClr val="tx1">
                  <a:lumMod val="50000"/>
                  <a:lumOff val="50000"/>
                </a:schemeClr>
              </a:solidFill>
            </a:endParaRPr>
          </a:p>
        </p:txBody>
      </p:sp>
      <p:grpSp>
        <p:nvGrpSpPr>
          <p:cNvPr id="16" name="Group 15">
            <a:extLst>
              <a:ext uri="{FF2B5EF4-FFF2-40B4-BE49-F238E27FC236}">
                <a16:creationId xmlns:a16="http://schemas.microsoft.com/office/drawing/2014/main" id="{8F07E81A-8600-415A-AF33-60E4FF3317E1}"/>
              </a:ext>
            </a:extLst>
          </p:cNvPr>
          <p:cNvGrpSpPr/>
          <p:nvPr/>
        </p:nvGrpSpPr>
        <p:grpSpPr>
          <a:xfrm>
            <a:off x="9043936" y="1902107"/>
            <a:ext cx="502999" cy="495165"/>
            <a:chOff x="478459" y="1784350"/>
            <a:chExt cx="766253" cy="781049"/>
          </a:xfrm>
          <a:solidFill>
            <a:schemeClr val="tx1">
              <a:lumMod val="50000"/>
              <a:lumOff val="50000"/>
            </a:schemeClr>
          </a:solidFill>
        </p:grpSpPr>
        <p:sp>
          <p:nvSpPr>
            <p:cNvPr id="17" name="Freeform 5">
              <a:extLst>
                <a:ext uri="{FF2B5EF4-FFF2-40B4-BE49-F238E27FC236}">
                  <a16:creationId xmlns:a16="http://schemas.microsoft.com/office/drawing/2014/main" id="{79400EA4-7F60-4214-AC45-131C0745AB50}"/>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A5A1D23D-130E-4836-B8E0-D59EB1F9ECB7}"/>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9" name="Straight Connector 18">
            <a:extLst>
              <a:ext uri="{FF2B5EF4-FFF2-40B4-BE49-F238E27FC236}">
                <a16:creationId xmlns:a16="http://schemas.microsoft.com/office/drawing/2014/main" id="{7111951B-02DE-479D-B0FE-B39F258F51CE}"/>
              </a:ext>
            </a:extLst>
          </p:cNvPr>
          <p:cNvCxnSpPr>
            <a:cxnSpLocks/>
          </p:cNvCxnSpPr>
          <p:nvPr/>
        </p:nvCxnSpPr>
        <p:spPr>
          <a:xfrm>
            <a:off x="4691533" y="2005796"/>
            <a:ext cx="0" cy="337627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8B48CC4-4AE1-4144-A85E-6F2E090AB583}"/>
              </a:ext>
            </a:extLst>
          </p:cNvPr>
          <p:cNvSpPr txBox="1"/>
          <p:nvPr/>
        </p:nvSpPr>
        <p:spPr>
          <a:xfrm>
            <a:off x="6462522" y="1641118"/>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22" name="TextBox 21">
            <a:extLst>
              <a:ext uri="{FF2B5EF4-FFF2-40B4-BE49-F238E27FC236}">
                <a16:creationId xmlns:a16="http://schemas.microsoft.com/office/drawing/2014/main" id="{BC129826-BB10-4EAF-81EF-C400EE6DFD78}"/>
              </a:ext>
            </a:extLst>
          </p:cNvPr>
          <p:cNvSpPr txBox="1"/>
          <p:nvPr/>
        </p:nvSpPr>
        <p:spPr>
          <a:xfrm>
            <a:off x="1835915" y="169994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23" name="Text Placeholder 3">
            <a:extLst>
              <a:ext uri="{FF2B5EF4-FFF2-40B4-BE49-F238E27FC236}">
                <a16:creationId xmlns:a16="http://schemas.microsoft.com/office/drawing/2014/main" id="{1752C21A-C696-4EBC-81A9-0C828F33A296}"/>
              </a:ext>
            </a:extLst>
          </p:cNvPr>
          <p:cNvSpPr>
            <a:spLocks noGrp="1"/>
          </p:cNvSpPr>
          <p:nvPr>
            <p:ph type="body" sz="quarter" idx="10"/>
          </p:nvPr>
        </p:nvSpPr>
        <p:spPr>
          <a:xfrm>
            <a:off x="232707" y="6052416"/>
            <a:ext cx="11023552" cy="462711"/>
          </a:xfrm>
        </p:spPr>
        <p:txBody>
          <a:bodyPr/>
          <a:lstStyle/>
          <a:p>
            <a:r>
              <a:rPr lang="en-GB" sz="1200" i="0"/>
              <a:t>Base: All existing claimants before 16 March 2020 who are currently doing self-employed work (W1:1,307; W2: 1,327) and all</a:t>
            </a:r>
            <a:r>
              <a:rPr lang="en-GB" sz="1200" i="0">
                <a:cs typeface="Arial"/>
              </a:rPr>
              <a:t> n</a:t>
            </a:r>
            <a:r>
              <a:rPr lang="en-GB" sz="1200" i="0"/>
              <a:t>ew 2020 claimants initiating their claim between 16 March-22 June 2020 who are currently doing self-employed work (W1:1,143; W2: 1,274) excluding those who haven’t started SE work </a:t>
            </a:r>
          </a:p>
        </p:txBody>
      </p:sp>
    </p:spTree>
    <p:extLst>
      <p:ext uri="{BB962C8B-B14F-4D97-AF65-F5344CB8AC3E}">
        <p14:creationId xmlns:p14="http://schemas.microsoft.com/office/powerpoint/2010/main" val="697594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A0D6-3E71-45EC-BA8F-52F05FEF4E7E}"/>
              </a:ext>
            </a:extLst>
          </p:cNvPr>
          <p:cNvSpPr>
            <a:spLocks noGrp="1"/>
          </p:cNvSpPr>
          <p:nvPr>
            <p:ph type="title"/>
          </p:nvPr>
        </p:nvSpPr>
        <p:spPr>
          <a:xfrm>
            <a:off x="449998" y="397170"/>
            <a:ext cx="12197490" cy="775597"/>
          </a:xfrm>
        </p:spPr>
        <p:txBody>
          <a:bodyPr/>
          <a:lstStyle/>
          <a:p>
            <a:r>
              <a:rPr lang="en-GB"/>
              <a:t>Top support needs by cluster for </a:t>
            </a:r>
            <a:r>
              <a:rPr lang="en-GB">
                <a:solidFill>
                  <a:schemeClr val="accent6">
                    <a:lumMod val="75000"/>
                  </a:schemeClr>
                </a:solidFill>
              </a:rPr>
              <a:t>existing 2020 claimants</a:t>
            </a:r>
            <a:endParaRPr lang="en-GB">
              <a:solidFill>
                <a:schemeClr val="accent1"/>
              </a:solidFill>
            </a:endParaRPr>
          </a:p>
        </p:txBody>
      </p:sp>
      <p:sp>
        <p:nvSpPr>
          <p:cNvPr id="3" name="Slide Number Placeholder 2">
            <a:extLst>
              <a:ext uri="{FF2B5EF4-FFF2-40B4-BE49-F238E27FC236}">
                <a16:creationId xmlns:a16="http://schemas.microsoft.com/office/drawing/2014/main" id="{9C76C773-C222-4C8E-BC20-D4A7261AE5E8}"/>
              </a:ext>
            </a:extLst>
          </p:cNvPr>
          <p:cNvSpPr>
            <a:spLocks noGrp="1"/>
          </p:cNvSpPr>
          <p:nvPr>
            <p:ph type="sldNum" sz="quarter" idx="4"/>
          </p:nvPr>
        </p:nvSpPr>
        <p:spPr/>
        <p:txBody>
          <a:bodyPr/>
          <a:lstStyle/>
          <a:p>
            <a:fld id="{D61AABEC-672F-4B68-B914-690DA978312C}" type="slidenum">
              <a:rPr lang="en-GB" smtClean="0"/>
              <a:pPr/>
              <a:t>77</a:t>
            </a:fld>
            <a:r>
              <a:rPr lang="en-GB"/>
              <a:t>  </a:t>
            </a:r>
          </a:p>
        </p:txBody>
      </p:sp>
      <p:sp>
        <p:nvSpPr>
          <p:cNvPr id="14" name="Rectangle 13">
            <a:extLst>
              <a:ext uri="{FF2B5EF4-FFF2-40B4-BE49-F238E27FC236}">
                <a16:creationId xmlns:a16="http://schemas.microsoft.com/office/drawing/2014/main" id="{8562CB4D-715C-4819-9CFE-49EB395E6F9B}"/>
              </a:ext>
            </a:extLst>
          </p:cNvPr>
          <p:cNvSpPr/>
          <p:nvPr/>
        </p:nvSpPr>
        <p:spPr>
          <a:xfrm>
            <a:off x="2666360" y="108521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Passionate, knowledgeable  and struggling </a:t>
            </a:r>
            <a:endParaRPr lang="en-GB" sz="2000">
              <a:solidFill>
                <a:schemeClr val="bg1"/>
              </a:solidFill>
            </a:endParaRPr>
          </a:p>
        </p:txBody>
      </p:sp>
      <p:sp>
        <p:nvSpPr>
          <p:cNvPr id="15" name="Rectangle 14">
            <a:extLst>
              <a:ext uri="{FF2B5EF4-FFF2-40B4-BE49-F238E27FC236}">
                <a16:creationId xmlns:a16="http://schemas.microsoft.com/office/drawing/2014/main" id="{7C13C58F-DAEE-4EC5-8440-5391299D1B36}"/>
              </a:ext>
            </a:extLst>
          </p:cNvPr>
          <p:cNvSpPr/>
          <p:nvPr/>
        </p:nvSpPr>
        <p:spPr>
          <a:xfrm>
            <a:off x="5007454" y="108521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Passionate and struggling </a:t>
            </a:r>
          </a:p>
        </p:txBody>
      </p:sp>
      <p:sp>
        <p:nvSpPr>
          <p:cNvPr id="21" name="Rectangle 20">
            <a:extLst>
              <a:ext uri="{FF2B5EF4-FFF2-40B4-BE49-F238E27FC236}">
                <a16:creationId xmlns:a16="http://schemas.microsoft.com/office/drawing/2014/main" id="{05FC3607-7383-4ACA-A446-3E2EB8978DB6}"/>
              </a:ext>
            </a:extLst>
          </p:cNvPr>
          <p:cNvSpPr/>
          <p:nvPr/>
        </p:nvSpPr>
        <p:spPr>
          <a:xfrm>
            <a:off x="9689642" y="108521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solidFill>
                  <a:schemeClr val="bg1"/>
                </a:solidFill>
              </a:rPr>
              <a:t>Discontented</a:t>
            </a:r>
          </a:p>
        </p:txBody>
      </p:sp>
      <p:sp>
        <p:nvSpPr>
          <p:cNvPr id="22" name="Rectangle 21">
            <a:extLst>
              <a:ext uri="{FF2B5EF4-FFF2-40B4-BE49-F238E27FC236}">
                <a16:creationId xmlns:a16="http://schemas.microsoft.com/office/drawing/2014/main" id="{62940971-6F3F-4A42-99C6-82A82830B9E7}"/>
              </a:ext>
            </a:extLst>
          </p:cNvPr>
          <p:cNvSpPr/>
          <p:nvPr/>
        </p:nvSpPr>
        <p:spPr>
          <a:xfrm>
            <a:off x="325266" y="1085215"/>
            <a:ext cx="225720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t>Passionate, knowledgeable and successful </a:t>
            </a:r>
          </a:p>
        </p:txBody>
      </p:sp>
      <p:sp>
        <p:nvSpPr>
          <p:cNvPr id="23" name="Rectangle 22">
            <a:extLst>
              <a:ext uri="{FF2B5EF4-FFF2-40B4-BE49-F238E27FC236}">
                <a16:creationId xmlns:a16="http://schemas.microsoft.com/office/drawing/2014/main" id="{35B1904D-BF92-4A5D-AA62-454251EFCB05}"/>
              </a:ext>
            </a:extLst>
          </p:cNvPr>
          <p:cNvSpPr/>
          <p:nvPr/>
        </p:nvSpPr>
        <p:spPr>
          <a:xfrm>
            <a:off x="7348548" y="108521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sz="2000" b="1">
                <a:solidFill>
                  <a:schemeClr val="bg1"/>
                </a:solidFill>
              </a:rPr>
              <a:t>Content with other priorities </a:t>
            </a:r>
          </a:p>
        </p:txBody>
      </p:sp>
      <p:sp>
        <p:nvSpPr>
          <p:cNvPr id="26" name="Rectangle 25">
            <a:extLst>
              <a:ext uri="{FF2B5EF4-FFF2-40B4-BE49-F238E27FC236}">
                <a16:creationId xmlns:a16="http://schemas.microsoft.com/office/drawing/2014/main" id="{926364D8-CA8E-4B47-886C-71600C39808B}"/>
              </a:ext>
            </a:extLst>
          </p:cNvPr>
          <p:cNvSpPr/>
          <p:nvPr/>
        </p:nvSpPr>
        <p:spPr>
          <a:xfrm>
            <a:off x="7320507" y="2083312"/>
            <a:ext cx="2257200" cy="43012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110000"/>
              </a:lnSpc>
            </a:pPr>
            <a:endParaRPr lang="en-GB" sz="1500">
              <a:solidFill>
                <a:schemeClr val="tx1"/>
              </a:solidFill>
            </a:endParaRPr>
          </a:p>
        </p:txBody>
      </p:sp>
      <p:sp>
        <p:nvSpPr>
          <p:cNvPr id="27" name="Rectangle 26">
            <a:extLst>
              <a:ext uri="{FF2B5EF4-FFF2-40B4-BE49-F238E27FC236}">
                <a16:creationId xmlns:a16="http://schemas.microsoft.com/office/drawing/2014/main" id="{E3ED02F9-4024-48A3-807F-78501C1B3154}"/>
              </a:ext>
            </a:extLst>
          </p:cNvPr>
          <p:cNvSpPr/>
          <p:nvPr/>
        </p:nvSpPr>
        <p:spPr>
          <a:xfrm>
            <a:off x="2657076" y="2087750"/>
            <a:ext cx="2257200" cy="4328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endParaRPr lang="en-GB" sz="1500">
              <a:solidFill>
                <a:schemeClr val="tx1"/>
              </a:solidFill>
            </a:endParaRPr>
          </a:p>
        </p:txBody>
      </p:sp>
      <p:sp>
        <p:nvSpPr>
          <p:cNvPr id="29" name="TextBox 28">
            <a:extLst>
              <a:ext uri="{FF2B5EF4-FFF2-40B4-BE49-F238E27FC236}">
                <a16:creationId xmlns:a16="http://schemas.microsoft.com/office/drawing/2014/main" id="{3B74CC4A-EF46-4D10-A56C-FAEF06FA7C1B}"/>
              </a:ext>
            </a:extLst>
          </p:cNvPr>
          <p:cNvSpPr txBox="1"/>
          <p:nvPr/>
        </p:nvSpPr>
        <p:spPr>
          <a:xfrm>
            <a:off x="419483" y="3391774"/>
            <a:ext cx="2154518"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28% </a:t>
            </a:r>
            <a:br>
              <a:rPr lang="en-GB" sz="1600" b="1">
                <a:solidFill>
                  <a:srgbClr val="7186D4"/>
                </a:solidFill>
              </a:rPr>
            </a:br>
            <a:r>
              <a:rPr lang="en-GB" sz="1600"/>
              <a:t>doing tax returns and reporting expenses to DWP or HMRC</a:t>
            </a:r>
          </a:p>
        </p:txBody>
      </p:sp>
      <p:sp>
        <p:nvSpPr>
          <p:cNvPr id="30" name="TextBox 29">
            <a:extLst>
              <a:ext uri="{FF2B5EF4-FFF2-40B4-BE49-F238E27FC236}">
                <a16:creationId xmlns:a16="http://schemas.microsoft.com/office/drawing/2014/main" id="{4101229D-6BB0-435B-9BED-C5C5D819AEDF}"/>
              </a:ext>
            </a:extLst>
          </p:cNvPr>
          <p:cNvSpPr txBox="1"/>
          <p:nvPr/>
        </p:nvSpPr>
        <p:spPr>
          <a:xfrm>
            <a:off x="437230" y="4951598"/>
            <a:ext cx="2145236"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26% </a:t>
            </a:r>
            <a:br>
              <a:rPr lang="en-GB" sz="1600" b="1">
                <a:solidFill>
                  <a:srgbClr val="7186D4"/>
                </a:solidFill>
              </a:rPr>
            </a:br>
            <a:r>
              <a:rPr lang="en-GB" sz="1600"/>
              <a:t>How to move or promote your business online</a:t>
            </a:r>
          </a:p>
        </p:txBody>
      </p:sp>
      <p:sp>
        <p:nvSpPr>
          <p:cNvPr id="31" name="TextBox 30">
            <a:extLst>
              <a:ext uri="{FF2B5EF4-FFF2-40B4-BE49-F238E27FC236}">
                <a16:creationId xmlns:a16="http://schemas.microsoft.com/office/drawing/2014/main" id="{564D6AD7-5DA3-4AC1-AF8B-25FC1FA286BD}"/>
              </a:ext>
            </a:extLst>
          </p:cNvPr>
          <p:cNvSpPr txBox="1"/>
          <p:nvPr/>
        </p:nvSpPr>
        <p:spPr>
          <a:xfrm>
            <a:off x="419483" y="2135211"/>
            <a:ext cx="2005181"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35% </a:t>
            </a:r>
            <a:br>
              <a:rPr lang="en-GB" sz="1600" b="1">
                <a:solidFill>
                  <a:srgbClr val="7186D4"/>
                </a:solidFill>
              </a:rPr>
            </a:br>
            <a:r>
              <a:rPr lang="en-GB" sz="1600"/>
              <a:t>Getting business loans or investment</a:t>
            </a:r>
          </a:p>
        </p:txBody>
      </p:sp>
      <p:sp>
        <p:nvSpPr>
          <p:cNvPr id="32" name="TextBox 31">
            <a:extLst>
              <a:ext uri="{FF2B5EF4-FFF2-40B4-BE49-F238E27FC236}">
                <a16:creationId xmlns:a16="http://schemas.microsoft.com/office/drawing/2014/main" id="{3569A2D9-C8DB-4423-B5AB-5CA651E849D6}"/>
              </a:ext>
            </a:extLst>
          </p:cNvPr>
          <p:cNvSpPr txBox="1"/>
          <p:nvPr/>
        </p:nvSpPr>
        <p:spPr>
          <a:xfrm>
            <a:off x="2792369" y="2157342"/>
            <a:ext cx="2005181"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41% </a:t>
            </a:r>
            <a:br>
              <a:rPr lang="en-GB" sz="1600" b="1">
                <a:solidFill>
                  <a:srgbClr val="7186D4"/>
                </a:solidFill>
              </a:rPr>
            </a:br>
            <a:r>
              <a:rPr lang="en-GB" sz="1600"/>
              <a:t>getting business loans or investment</a:t>
            </a:r>
          </a:p>
        </p:txBody>
      </p:sp>
      <p:sp>
        <p:nvSpPr>
          <p:cNvPr id="33" name="TextBox 32">
            <a:extLst>
              <a:ext uri="{FF2B5EF4-FFF2-40B4-BE49-F238E27FC236}">
                <a16:creationId xmlns:a16="http://schemas.microsoft.com/office/drawing/2014/main" id="{0CB9130E-E1A5-47D1-AF2C-0D4C2913F911}"/>
              </a:ext>
            </a:extLst>
          </p:cNvPr>
          <p:cNvSpPr txBox="1"/>
          <p:nvPr/>
        </p:nvSpPr>
        <p:spPr>
          <a:xfrm>
            <a:off x="2820012" y="3388873"/>
            <a:ext cx="1949893"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38% </a:t>
            </a:r>
            <a:br>
              <a:rPr lang="en-GB" sz="1600" b="1">
                <a:solidFill>
                  <a:srgbClr val="7186D4"/>
                </a:solidFill>
              </a:rPr>
            </a:br>
            <a:r>
              <a:rPr lang="en-GB" sz="1600"/>
              <a:t>how to move or promote your business online</a:t>
            </a:r>
          </a:p>
        </p:txBody>
      </p:sp>
      <p:sp>
        <p:nvSpPr>
          <p:cNvPr id="34" name="TextBox 33">
            <a:extLst>
              <a:ext uri="{FF2B5EF4-FFF2-40B4-BE49-F238E27FC236}">
                <a16:creationId xmlns:a16="http://schemas.microsoft.com/office/drawing/2014/main" id="{EFBD54F9-5200-48AA-9E5B-F3F41000701F}"/>
              </a:ext>
            </a:extLst>
          </p:cNvPr>
          <p:cNvSpPr txBox="1"/>
          <p:nvPr/>
        </p:nvSpPr>
        <p:spPr>
          <a:xfrm>
            <a:off x="2800948" y="4857854"/>
            <a:ext cx="2131190"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32% </a:t>
            </a:r>
            <a:br>
              <a:rPr lang="en-GB" sz="1600" b="1">
                <a:solidFill>
                  <a:srgbClr val="7186D4"/>
                </a:solidFill>
              </a:rPr>
            </a:br>
            <a:r>
              <a:rPr lang="en-GB" sz="1600"/>
              <a:t>Doing tax returns and reporting expenses to DWP or HMRC</a:t>
            </a:r>
          </a:p>
        </p:txBody>
      </p:sp>
      <p:sp>
        <p:nvSpPr>
          <p:cNvPr id="35" name="TextBox 34">
            <a:extLst>
              <a:ext uri="{FF2B5EF4-FFF2-40B4-BE49-F238E27FC236}">
                <a16:creationId xmlns:a16="http://schemas.microsoft.com/office/drawing/2014/main" id="{B16056BE-B807-407C-899D-21BB1CB5BC2D}"/>
              </a:ext>
            </a:extLst>
          </p:cNvPr>
          <p:cNvSpPr txBox="1"/>
          <p:nvPr/>
        </p:nvSpPr>
        <p:spPr>
          <a:xfrm>
            <a:off x="5132996" y="3495409"/>
            <a:ext cx="1713593"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55% </a:t>
            </a:r>
            <a:br>
              <a:rPr lang="en-GB" sz="1600" b="1">
                <a:solidFill>
                  <a:srgbClr val="7186D4"/>
                </a:solidFill>
              </a:rPr>
            </a:br>
            <a:r>
              <a:rPr lang="en-GB" sz="1600"/>
              <a:t>Getting business loans or investment</a:t>
            </a:r>
          </a:p>
        </p:txBody>
      </p:sp>
      <p:sp>
        <p:nvSpPr>
          <p:cNvPr id="38" name="TextBox 37">
            <a:extLst>
              <a:ext uri="{FF2B5EF4-FFF2-40B4-BE49-F238E27FC236}">
                <a16:creationId xmlns:a16="http://schemas.microsoft.com/office/drawing/2014/main" id="{E3D43C22-7914-48E4-81DA-B6B741898EC2}"/>
              </a:ext>
            </a:extLst>
          </p:cNvPr>
          <p:cNvSpPr txBox="1"/>
          <p:nvPr/>
        </p:nvSpPr>
        <p:spPr>
          <a:xfrm>
            <a:off x="7516069" y="2092107"/>
            <a:ext cx="2127564"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35% </a:t>
            </a:r>
            <a:br>
              <a:rPr lang="en-GB" sz="1600" b="1">
                <a:solidFill>
                  <a:srgbClr val="7186D4"/>
                </a:solidFill>
              </a:rPr>
            </a:br>
            <a:r>
              <a:rPr lang="en-GB" sz="1600"/>
              <a:t>doing tax returns and reporting expenses to DWP or HMRC</a:t>
            </a:r>
          </a:p>
        </p:txBody>
      </p:sp>
      <p:sp>
        <p:nvSpPr>
          <p:cNvPr id="39" name="TextBox 38">
            <a:extLst>
              <a:ext uri="{FF2B5EF4-FFF2-40B4-BE49-F238E27FC236}">
                <a16:creationId xmlns:a16="http://schemas.microsoft.com/office/drawing/2014/main" id="{1675D8DF-23B3-4BE9-BCE5-87C22CBA901A}"/>
              </a:ext>
            </a:extLst>
          </p:cNvPr>
          <p:cNvSpPr txBox="1"/>
          <p:nvPr/>
        </p:nvSpPr>
        <p:spPr>
          <a:xfrm>
            <a:off x="7529743" y="3416023"/>
            <a:ext cx="2005181"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28% </a:t>
            </a:r>
            <a:br>
              <a:rPr lang="en-GB" sz="1600" b="1">
                <a:solidFill>
                  <a:srgbClr val="7186D4"/>
                </a:solidFill>
              </a:rPr>
            </a:br>
            <a:r>
              <a:rPr lang="en-GB" sz="1600"/>
              <a:t>how to move or promote your business online</a:t>
            </a:r>
          </a:p>
        </p:txBody>
      </p:sp>
      <p:sp>
        <p:nvSpPr>
          <p:cNvPr id="40" name="TextBox 39">
            <a:extLst>
              <a:ext uri="{FF2B5EF4-FFF2-40B4-BE49-F238E27FC236}">
                <a16:creationId xmlns:a16="http://schemas.microsoft.com/office/drawing/2014/main" id="{9CF6022C-6DC6-45AA-B437-13447D541B7F}"/>
              </a:ext>
            </a:extLst>
          </p:cNvPr>
          <p:cNvSpPr txBox="1"/>
          <p:nvPr/>
        </p:nvSpPr>
        <p:spPr>
          <a:xfrm>
            <a:off x="7559591" y="4857854"/>
            <a:ext cx="1679571"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24% </a:t>
            </a:r>
            <a:br>
              <a:rPr lang="en-GB" sz="1600" b="1">
                <a:solidFill>
                  <a:srgbClr val="7186D4"/>
                </a:solidFill>
              </a:rPr>
            </a:br>
            <a:r>
              <a:rPr lang="en-GB" sz="1600"/>
              <a:t>Getting business loans or investment</a:t>
            </a:r>
          </a:p>
        </p:txBody>
      </p:sp>
      <p:sp>
        <p:nvSpPr>
          <p:cNvPr id="41" name="TextBox 40">
            <a:extLst>
              <a:ext uri="{FF2B5EF4-FFF2-40B4-BE49-F238E27FC236}">
                <a16:creationId xmlns:a16="http://schemas.microsoft.com/office/drawing/2014/main" id="{E559F3B1-2F24-4A09-94BD-FE882FCB0C31}"/>
              </a:ext>
            </a:extLst>
          </p:cNvPr>
          <p:cNvSpPr txBox="1"/>
          <p:nvPr/>
        </p:nvSpPr>
        <p:spPr>
          <a:xfrm>
            <a:off x="9792700" y="2153945"/>
            <a:ext cx="2051083"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41% </a:t>
            </a:r>
            <a:br>
              <a:rPr lang="en-GB" sz="1600" b="1">
                <a:solidFill>
                  <a:srgbClr val="7186D4"/>
                </a:solidFill>
              </a:rPr>
            </a:br>
            <a:r>
              <a:rPr lang="en-GB" sz="1600"/>
              <a:t>doing tax returns and reporting expenses to DWP or HMRC</a:t>
            </a:r>
          </a:p>
        </p:txBody>
      </p:sp>
      <p:sp>
        <p:nvSpPr>
          <p:cNvPr id="43" name="TextBox 42">
            <a:extLst>
              <a:ext uri="{FF2B5EF4-FFF2-40B4-BE49-F238E27FC236}">
                <a16:creationId xmlns:a16="http://schemas.microsoft.com/office/drawing/2014/main" id="{39733FC8-A62C-419E-B844-44FF5D26EEB1}"/>
              </a:ext>
            </a:extLst>
          </p:cNvPr>
          <p:cNvSpPr txBox="1"/>
          <p:nvPr/>
        </p:nvSpPr>
        <p:spPr>
          <a:xfrm>
            <a:off x="9815651" y="3457081"/>
            <a:ext cx="2339254" cy="873590"/>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36% </a:t>
            </a:r>
            <a:br>
              <a:rPr lang="en-GB" sz="1600" b="1">
                <a:solidFill>
                  <a:srgbClr val="7186D4"/>
                </a:solidFill>
              </a:rPr>
            </a:br>
            <a:r>
              <a:rPr lang="en-GB" sz="1600"/>
              <a:t>Finding relevant training courses</a:t>
            </a:r>
          </a:p>
        </p:txBody>
      </p:sp>
      <p:sp>
        <p:nvSpPr>
          <p:cNvPr id="44" name="TextBox 43">
            <a:extLst>
              <a:ext uri="{FF2B5EF4-FFF2-40B4-BE49-F238E27FC236}">
                <a16:creationId xmlns:a16="http://schemas.microsoft.com/office/drawing/2014/main" id="{A1A24AF4-701D-41E0-A2C9-7D0CEFBCFE75}"/>
              </a:ext>
            </a:extLst>
          </p:cNvPr>
          <p:cNvSpPr txBox="1"/>
          <p:nvPr/>
        </p:nvSpPr>
        <p:spPr>
          <a:xfrm>
            <a:off x="9815651" y="4857854"/>
            <a:ext cx="1939119" cy="861774"/>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34% </a:t>
            </a:r>
            <a:br>
              <a:rPr lang="en-GB" sz="1600" b="1">
                <a:solidFill>
                  <a:srgbClr val="7186D4"/>
                </a:solidFill>
              </a:rPr>
            </a:br>
            <a:r>
              <a:rPr lang="en-GB" sz="1600"/>
              <a:t>Changing the scope of your business</a:t>
            </a:r>
          </a:p>
        </p:txBody>
      </p:sp>
      <p:sp>
        <p:nvSpPr>
          <p:cNvPr id="28" name="TextBox 27">
            <a:extLst>
              <a:ext uri="{FF2B5EF4-FFF2-40B4-BE49-F238E27FC236}">
                <a16:creationId xmlns:a16="http://schemas.microsoft.com/office/drawing/2014/main" id="{C5FF442A-A4D3-4A1F-869C-19FB3049D7C9}"/>
              </a:ext>
            </a:extLst>
          </p:cNvPr>
          <p:cNvSpPr txBox="1"/>
          <p:nvPr/>
        </p:nvSpPr>
        <p:spPr>
          <a:xfrm>
            <a:off x="5116160" y="2129890"/>
            <a:ext cx="2186485"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56% </a:t>
            </a:r>
            <a:br>
              <a:rPr lang="en-GB" sz="1600" b="1">
                <a:solidFill>
                  <a:srgbClr val="7186D4"/>
                </a:solidFill>
              </a:rPr>
            </a:br>
            <a:r>
              <a:rPr lang="en-GB" sz="1600"/>
              <a:t>How to move or promote your business online</a:t>
            </a:r>
          </a:p>
        </p:txBody>
      </p:sp>
      <p:sp>
        <p:nvSpPr>
          <p:cNvPr id="45" name="TextBox 44">
            <a:extLst>
              <a:ext uri="{FF2B5EF4-FFF2-40B4-BE49-F238E27FC236}">
                <a16:creationId xmlns:a16="http://schemas.microsoft.com/office/drawing/2014/main" id="{12960B67-7453-4210-8873-780A49E6CA63}"/>
              </a:ext>
            </a:extLst>
          </p:cNvPr>
          <p:cNvSpPr txBox="1"/>
          <p:nvPr/>
        </p:nvSpPr>
        <p:spPr>
          <a:xfrm>
            <a:off x="5170082" y="4860928"/>
            <a:ext cx="2186485"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53% </a:t>
            </a:r>
            <a:br>
              <a:rPr lang="en-GB" sz="1600" b="1">
                <a:solidFill>
                  <a:srgbClr val="7186D4"/>
                </a:solidFill>
              </a:rPr>
            </a:br>
            <a:r>
              <a:rPr lang="en-GB" sz="1600"/>
              <a:t>Doing tax returns and reporting expenses to DWP or HMRC</a:t>
            </a:r>
          </a:p>
        </p:txBody>
      </p:sp>
      <p:sp>
        <p:nvSpPr>
          <p:cNvPr id="4" name="Text Placeholder 7">
            <a:extLst>
              <a:ext uri="{FF2B5EF4-FFF2-40B4-BE49-F238E27FC236}">
                <a16:creationId xmlns:a16="http://schemas.microsoft.com/office/drawing/2014/main" id="{AA7CC878-25AF-8C05-8BED-E479943C9EA4}"/>
              </a:ext>
            </a:extLst>
          </p:cNvPr>
          <p:cNvSpPr txBox="1">
            <a:spLocks/>
          </p:cNvSpPr>
          <p:nvPr/>
        </p:nvSpPr>
        <p:spPr>
          <a:xfrm>
            <a:off x="340247" y="840526"/>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Please note: these are the same cluster assignments as used in Wave 1</a:t>
            </a:r>
            <a:endParaRPr lang="en-GB" sz="1400" b="1"/>
          </a:p>
        </p:txBody>
      </p:sp>
    </p:spTree>
    <p:extLst>
      <p:ext uri="{BB962C8B-B14F-4D97-AF65-F5344CB8AC3E}">
        <p14:creationId xmlns:p14="http://schemas.microsoft.com/office/powerpoint/2010/main" val="145604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E04CE-B2E5-42AC-AFCE-E85328CDFA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 name="Rectangle 9">
            <a:extLst>
              <a:ext uri="{FF2B5EF4-FFF2-40B4-BE49-F238E27FC236}">
                <a16:creationId xmlns:a16="http://schemas.microsoft.com/office/drawing/2014/main" id="{4C3C39CE-C701-423A-A842-9E0E640401AA}"/>
              </a:ext>
            </a:extLst>
          </p:cNvPr>
          <p:cNvSpPr/>
          <p:nvPr/>
        </p:nvSpPr>
        <p:spPr>
          <a:xfrm>
            <a:off x="2666360" y="1085215"/>
            <a:ext cx="2257200" cy="873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Passionate and struggling </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5CCA529-99F2-432B-8E8C-803D416FD384}"/>
              </a:ext>
            </a:extLst>
          </p:cNvPr>
          <p:cNvSpPr/>
          <p:nvPr/>
        </p:nvSpPr>
        <p:spPr>
          <a:xfrm>
            <a:off x="5007454" y="1085215"/>
            <a:ext cx="2257200" cy="873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Content with other priorities </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76680D6C-A059-438A-BBC3-7F17D1FA2823}"/>
              </a:ext>
            </a:extLst>
          </p:cNvPr>
          <p:cNvSpPr/>
          <p:nvPr/>
        </p:nvSpPr>
        <p:spPr>
          <a:xfrm>
            <a:off x="9689642" y="1085215"/>
            <a:ext cx="2257200" cy="873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Dispassionate and stuck </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7C67416-AA73-49E5-959E-102E2B907245}"/>
              </a:ext>
            </a:extLst>
          </p:cNvPr>
          <p:cNvSpPr/>
          <p:nvPr/>
        </p:nvSpPr>
        <p:spPr>
          <a:xfrm>
            <a:off x="363366" y="1085215"/>
            <a:ext cx="2257200" cy="8735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Passionate and successful </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3A60265-69CF-4FB1-9F35-32ED3E69F775}"/>
              </a:ext>
            </a:extLst>
          </p:cNvPr>
          <p:cNvSpPr/>
          <p:nvPr/>
        </p:nvSpPr>
        <p:spPr>
          <a:xfrm>
            <a:off x="7348548" y="1085215"/>
            <a:ext cx="2257200" cy="873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Dispassionate with other priorities </a:t>
            </a:r>
            <a:endParaRPr kumimoji="0" lang="en-GB" sz="2000" b="1" i="0" u="none" strike="noStrike" kern="1200" cap="none" spc="0" normalizeH="0" baseline="0" noProof="0">
              <a:ln>
                <a:noFill/>
              </a:ln>
              <a:solidFill>
                <a:prstClr val="white"/>
              </a:solidFill>
              <a:effectLst/>
              <a:uLnTx/>
              <a:uFillTx/>
              <a:latin typeface="Arial"/>
              <a:ea typeface="+mn-ea"/>
              <a:cs typeface="+mn-cs"/>
            </a:endParaRPr>
          </a:p>
        </p:txBody>
      </p:sp>
      <p:sp>
        <p:nvSpPr>
          <p:cNvPr id="19" name="Title 1">
            <a:extLst>
              <a:ext uri="{FF2B5EF4-FFF2-40B4-BE49-F238E27FC236}">
                <a16:creationId xmlns:a16="http://schemas.microsoft.com/office/drawing/2014/main" id="{20605527-9AD8-4603-9AC5-3A8153474E3F}"/>
              </a:ext>
            </a:extLst>
          </p:cNvPr>
          <p:cNvSpPr>
            <a:spLocks noGrp="1"/>
          </p:cNvSpPr>
          <p:nvPr>
            <p:ph type="title"/>
          </p:nvPr>
        </p:nvSpPr>
        <p:spPr>
          <a:xfrm>
            <a:off x="449999" y="397170"/>
            <a:ext cx="11216864" cy="775597"/>
          </a:xfrm>
        </p:spPr>
        <p:txBody>
          <a:bodyPr/>
          <a:lstStyle/>
          <a:p>
            <a:r>
              <a:rPr lang="en-GB" sz="3200"/>
              <a:t>Top support needs by cluster for </a:t>
            </a:r>
            <a:r>
              <a:rPr lang="en-GB" sz="3200">
                <a:solidFill>
                  <a:schemeClr val="bg2"/>
                </a:solidFill>
              </a:rPr>
              <a:t>new 2020 claimants</a:t>
            </a:r>
          </a:p>
        </p:txBody>
      </p:sp>
      <p:sp>
        <p:nvSpPr>
          <p:cNvPr id="20" name="Rectangle 19">
            <a:extLst>
              <a:ext uri="{FF2B5EF4-FFF2-40B4-BE49-F238E27FC236}">
                <a16:creationId xmlns:a16="http://schemas.microsoft.com/office/drawing/2014/main" id="{B300FBCC-A6B3-4C8A-BAD1-E5FD75EA905C}"/>
              </a:ext>
            </a:extLst>
          </p:cNvPr>
          <p:cNvSpPr/>
          <p:nvPr/>
        </p:nvSpPr>
        <p:spPr>
          <a:xfrm>
            <a:off x="7348548" y="2087750"/>
            <a:ext cx="2257200" cy="43012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110000"/>
              </a:lnSpc>
            </a:pPr>
            <a:endParaRPr lang="en-GB" sz="1500">
              <a:solidFill>
                <a:schemeClr val="tx1"/>
              </a:solidFill>
            </a:endParaRPr>
          </a:p>
        </p:txBody>
      </p:sp>
      <p:sp>
        <p:nvSpPr>
          <p:cNvPr id="21" name="Rectangle 20">
            <a:extLst>
              <a:ext uri="{FF2B5EF4-FFF2-40B4-BE49-F238E27FC236}">
                <a16:creationId xmlns:a16="http://schemas.microsoft.com/office/drawing/2014/main" id="{A9F6BA75-0F02-4E27-B6E0-2022A1E1351E}"/>
              </a:ext>
            </a:extLst>
          </p:cNvPr>
          <p:cNvSpPr/>
          <p:nvPr/>
        </p:nvSpPr>
        <p:spPr>
          <a:xfrm>
            <a:off x="2657076" y="2087750"/>
            <a:ext cx="2257200" cy="4328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000" indent="-180000">
              <a:lnSpc>
                <a:spcPct val="110000"/>
              </a:lnSpc>
              <a:buFont typeface="Arial" panose="020B0604020202020204" pitchFamily="34" charset="0"/>
              <a:buChar char="•"/>
            </a:pPr>
            <a:endParaRPr lang="en-GB" sz="1500">
              <a:solidFill>
                <a:schemeClr val="tx1"/>
              </a:solidFill>
            </a:endParaRPr>
          </a:p>
        </p:txBody>
      </p:sp>
      <p:sp>
        <p:nvSpPr>
          <p:cNvPr id="22" name="TextBox 21">
            <a:extLst>
              <a:ext uri="{FF2B5EF4-FFF2-40B4-BE49-F238E27FC236}">
                <a16:creationId xmlns:a16="http://schemas.microsoft.com/office/drawing/2014/main" id="{A6878735-F06C-4FC9-B7F5-B1239391C57C}"/>
              </a:ext>
            </a:extLst>
          </p:cNvPr>
          <p:cNvSpPr txBox="1"/>
          <p:nvPr/>
        </p:nvSpPr>
        <p:spPr>
          <a:xfrm>
            <a:off x="411249" y="3082661"/>
            <a:ext cx="2154518"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28% </a:t>
            </a:r>
            <a:br>
              <a:rPr lang="en-GB" sz="2800" b="1">
                <a:solidFill>
                  <a:srgbClr val="7186D4"/>
                </a:solidFill>
              </a:rPr>
            </a:br>
            <a:r>
              <a:rPr lang="en-GB" sz="1600"/>
              <a:t>doing tax returns and reporting expenses to DWP or HMRC</a:t>
            </a:r>
          </a:p>
        </p:txBody>
      </p:sp>
      <p:sp>
        <p:nvSpPr>
          <p:cNvPr id="23" name="TextBox 22">
            <a:extLst>
              <a:ext uri="{FF2B5EF4-FFF2-40B4-BE49-F238E27FC236}">
                <a16:creationId xmlns:a16="http://schemas.microsoft.com/office/drawing/2014/main" id="{CB7684BE-29BF-4FEA-8748-728A3D175A1E}"/>
              </a:ext>
            </a:extLst>
          </p:cNvPr>
          <p:cNvSpPr txBox="1"/>
          <p:nvPr/>
        </p:nvSpPr>
        <p:spPr>
          <a:xfrm>
            <a:off x="399876" y="5422677"/>
            <a:ext cx="2257200"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27% </a:t>
            </a:r>
            <a:br>
              <a:rPr lang="en-GB" sz="2800" b="1">
                <a:solidFill>
                  <a:srgbClr val="7186D4"/>
                </a:solidFill>
              </a:rPr>
            </a:br>
            <a:r>
              <a:rPr lang="en-GB" sz="1600"/>
              <a:t>How to move or promote your business online</a:t>
            </a:r>
          </a:p>
        </p:txBody>
      </p:sp>
      <p:sp>
        <p:nvSpPr>
          <p:cNvPr id="24" name="TextBox 23">
            <a:extLst>
              <a:ext uri="{FF2B5EF4-FFF2-40B4-BE49-F238E27FC236}">
                <a16:creationId xmlns:a16="http://schemas.microsoft.com/office/drawing/2014/main" id="{5E5F81A0-1170-4F80-B935-D7169F8246BB}"/>
              </a:ext>
            </a:extLst>
          </p:cNvPr>
          <p:cNvSpPr txBox="1"/>
          <p:nvPr/>
        </p:nvSpPr>
        <p:spPr>
          <a:xfrm>
            <a:off x="414707" y="2113243"/>
            <a:ext cx="2005181"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28% </a:t>
            </a:r>
            <a:br>
              <a:rPr lang="en-GB" sz="2800" b="1">
                <a:solidFill>
                  <a:srgbClr val="7186D4"/>
                </a:solidFill>
              </a:rPr>
            </a:br>
            <a:r>
              <a:rPr lang="en-GB" sz="1600"/>
              <a:t>Budgeting and financial management</a:t>
            </a:r>
          </a:p>
        </p:txBody>
      </p:sp>
      <p:sp>
        <p:nvSpPr>
          <p:cNvPr id="25" name="TextBox 24">
            <a:extLst>
              <a:ext uri="{FF2B5EF4-FFF2-40B4-BE49-F238E27FC236}">
                <a16:creationId xmlns:a16="http://schemas.microsoft.com/office/drawing/2014/main" id="{1A6162FB-03E4-4C22-B65C-A14BCF2B9695}"/>
              </a:ext>
            </a:extLst>
          </p:cNvPr>
          <p:cNvSpPr txBox="1"/>
          <p:nvPr/>
        </p:nvSpPr>
        <p:spPr>
          <a:xfrm>
            <a:off x="2792369" y="2157342"/>
            <a:ext cx="2139769"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41% </a:t>
            </a:r>
            <a:br>
              <a:rPr lang="en-GB" sz="1600" b="1">
                <a:solidFill>
                  <a:srgbClr val="7186D4"/>
                </a:solidFill>
              </a:rPr>
            </a:br>
            <a:r>
              <a:rPr lang="en-GB" sz="1600"/>
              <a:t>Getting business loans or investment</a:t>
            </a:r>
          </a:p>
        </p:txBody>
      </p:sp>
      <p:sp>
        <p:nvSpPr>
          <p:cNvPr id="27" name="TextBox 26">
            <a:extLst>
              <a:ext uri="{FF2B5EF4-FFF2-40B4-BE49-F238E27FC236}">
                <a16:creationId xmlns:a16="http://schemas.microsoft.com/office/drawing/2014/main" id="{11C48AE7-203D-48A1-B3E6-43F7B4C789B7}"/>
              </a:ext>
            </a:extLst>
          </p:cNvPr>
          <p:cNvSpPr txBox="1"/>
          <p:nvPr/>
        </p:nvSpPr>
        <p:spPr>
          <a:xfrm>
            <a:off x="2800948" y="4724949"/>
            <a:ext cx="2131190"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38% </a:t>
            </a:r>
            <a:br>
              <a:rPr lang="en-GB" sz="1600" b="1">
                <a:solidFill>
                  <a:srgbClr val="7186D4"/>
                </a:solidFill>
              </a:rPr>
            </a:br>
            <a:r>
              <a:rPr lang="en-GB" sz="1600"/>
              <a:t>Doing tax returns and reporting expenses to DWP or HMRC</a:t>
            </a:r>
          </a:p>
        </p:txBody>
      </p:sp>
      <p:sp>
        <p:nvSpPr>
          <p:cNvPr id="28" name="TextBox 27">
            <a:extLst>
              <a:ext uri="{FF2B5EF4-FFF2-40B4-BE49-F238E27FC236}">
                <a16:creationId xmlns:a16="http://schemas.microsoft.com/office/drawing/2014/main" id="{2188F69D-DCC0-4EFC-83F6-1925A4ED115C}"/>
              </a:ext>
            </a:extLst>
          </p:cNvPr>
          <p:cNvSpPr txBox="1"/>
          <p:nvPr/>
        </p:nvSpPr>
        <p:spPr>
          <a:xfrm>
            <a:off x="5109033" y="2119709"/>
            <a:ext cx="2186485"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32% </a:t>
            </a:r>
            <a:br>
              <a:rPr lang="en-GB" sz="1600" b="1">
                <a:solidFill>
                  <a:srgbClr val="7186D4"/>
                </a:solidFill>
              </a:rPr>
            </a:br>
            <a:r>
              <a:rPr lang="en-GB" sz="1600"/>
              <a:t>Doing tax returns and reporting expenses to DWP or HMRC</a:t>
            </a:r>
          </a:p>
        </p:txBody>
      </p:sp>
      <p:sp>
        <p:nvSpPr>
          <p:cNvPr id="29" name="TextBox 28">
            <a:extLst>
              <a:ext uri="{FF2B5EF4-FFF2-40B4-BE49-F238E27FC236}">
                <a16:creationId xmlns:a16="http://schemas.microsoft.com/office/drawing/2014/main" id="{8FABEC15-21AF-4022-B5A5-1826BD1186D3}"/>
              </a:ext>
            </a:extLst>
          </p:cNvPr>
          <p:cNvSpPr txBox="1"/>
          <p:nvPr/>
        </p:nvSpPr>
        <p:spPr>
          <a:xfrm>
            <a:off x="7450143" y="2113243"/>
            <a:ext cx="2127564"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33% </a:t>
            </a:r>
            <a:br>
              <a:rPr lang="en-GB" sz="1600" b="1">
                <a:solidFill>
                  <a:srgbClr val="7186D4"/>
                </a:solidFill>
              </a:rPr>
            </a:br>
            <a:r>
              <a:rPr lang="en-GB" sz="1600"/>
              <a:t>doing tax returns and reporting expenses to DWP or HMRC</a:t>
            </a:r>
          </a:p>
        </p:txBody>
      </p:sp>
      <p:sp>
        <p:nvSpPr>
          <p:cNvPr id="30" name="TextBox 29">
            <a:extLst>
              <a:ext uri="{FF2B5EF4-FFF2-40B4-BE49-F238E27FC236}">
                <a16:creationId xmlns:a16="http://schemas.microsoft.com/office/drawing/2014/main" id="{582AF788-0A03-4EFD-9BCB-83E819D8AA80}"/>
              </a:ext>
            </a:extLst>
          </p:cNvPr>
          <p:cNvSpPr txBox="1"/>
          <p:nvPr/>
        </p:nvSpPr>
        <p:spPr>
          <a:xfrm>
            <a:off x="7503511" y="4713003"/>
            <a:ext cx="2140122"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23% </a:t>
            </a:r>
            <a:br>
              <a:rPr lang="en-GB" sz="1600" b="1">
                <a:solidFill>
                  <a:srgbClr val="7186D4"/>
                </a:solidFill>
              </a:rPr>
            </a:br>
            <a:r>
              <a:rPr lang="en-GB" sz="1600"/>
              <a:t>how to move or promote your business online</a:t>
            </a:r>
          </a:p>
        </p:txBody>
      </p:sp>
      <p:sp>
        <p:nvSpPr>
          <p:cNvPr id="32" name="TextBox 31">
            <a:extLst>
              <a:ext uri="{FF2B5EF4-FFF2-40B4-BE49-F238E27FC236}">
                <a16:creationId xmlns:a16="http://schemas.microsoft.com/office/drawing/2014/main" id="{3F316828-C656-4EBB-94CF-13E35ADCF430}"/>
              </a:ext>
            </a:extLst>
          </p:cNvPr>
          <p:cNvSpPr txBox="1"/>
          <p:nvPr/>
        </p:nvSpPr>
        <p:spPr>
          <a:xfrm>
            <a:off x="9814868" y="2120203"/>
            <a:ext cx="2216220" cy="1456809"/>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47% </a:t>
            </a:r>
            <a:br>
              <a:rPr lang="en-GB" sz="1600" b="1">
                <a:solidFill>
                  <a:srgbClr val="7186D4"/>
                </a:solidFill>
              </a:rPr>
            </a:br>
            <a:r>
              <a:rPr lang="en-GB" sz="1600"/>
              <a:t>doing tax returns and reporting expenses to DWP or HMRC  </a:t>
            </a:r>
          </a:p>
          <a:p>
            <a:pPr>
              <a:spcBef>
                <a:spcPts val="400"/>
              </a:spcBef>
              <a:spcAft>
                <a:spcPts val="400"/>
              </a:spcAft>
            </a:pPr>
            <a:endParaRPr lang="en-GB" sz="1600"/>
          </a:p>
        </p:txBody>
      </p:sp>
      <p:sp>
        <p:nvSpPr>
          <p:cNvPr id="33" name="TextBox 32">
            <a:extLst>
              <a:ext uri="{FF2B5EF4-FFF2-40B4-BE49-F238E27FC236}">
                <a16:creationId xmlns:a16="http://schemas.microsoft.com/office/drawing/2014/main" id="{C2FE7A57-B014-4133-8561-3AA3551F2C87}"/>
              </a:ext>
            </a:extLst>
          </p:cNvPr>
          <p:cNvSpPr txBox="1"/>
          <p:nvPr/>
        </p:nvSpPr>
        <p:spPr>
          <a:xfrm>
            <a:off x="9857382" y="4806667"/>
            <a:ext cx="2131192" cy="861774"/>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43% </a:t>
            </a:r>
            <a:br>
              <a:rPr lang="en-GB" sz="1600" b="1">
                <a:solidFill>
                  <a:srgbClr val="7186D4"/>
                </a:solidFill>
              </a:rPr>
            </a:br>
            <a:r>
              <a:rPr lang="en-GB" sz="1600"/>
              <a:t>Budgeting and financial management</a:t>
            </a:r>
          </a:p>
        </p:txBody>
      </p:sp>
      <p:sp>
        <p:nvSpPr>
          <p:cNvPr id="36" name="TextBox 35">
            <a:extLst>
              <a:ext uri="{FF2B5EF4-FFF2-40B4-BE49-F238E27FC236}">
                <a16:creationId xmlns:a16="http://schemas.microsoft.com/office/drawing/2014/main" id="{FDFC4F60-B69A-4AFD-B51D-1B9F1469ED62}"/>
              </a:ext>
            </a:extLst>
          </p:cNvPr>
          <p:cNvSpPr txBox="1"/>
          <p:nvPr/>
        </p:nvSpPr>
        <p:spPr>
          <a:xfrm>
            <a:off x="5109033" y="3414961"/>
            <a:ext cx="2186485" cy="1107996"/>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31% </a:t>
            </a:r>
            <a:br>
              <a:rPr lang="en-GB" sz="1600" b="1">
                <a:solidFill>
                  <a:srgbClr val="7186D4"/>
                </a:solidFill>
              </a:rPr>
            </a:br>
            <a:r>
              <a:rPr lang="en-GB" sz="1600"/>
              <a:t>How to move or promote your business online</a:t>
            </a:r>
          </a:p>
        </p:txBody>
      </p:sp>
      <p:sp>
        <p:nvSpPr>
          <p:cNvPr id="38" name="TextBox 37">
            <a:extLst>
              <a:ext uri="{FF2B5EF4-FFF2-40B4-BE49-F238E27FC236}">
                <a16:creationId xmlns:a16="http://schemas.microsoft.com/office/drawing/2014/main" id="{C0AA2B84-9342-4C4A-9EB4-DACE576B0A8E}"/>
              </a:ext>
            </a:extLst>
          </p:cNvPr>
          <p:cNvSpPr txBox="1"/>
          <p:nvPr/>
        </p:nvSpPr>
        <p:spPr>
          <a:xfrm>
            <a:off x="5082770" y="4724949"/>
            <a:ext cx="2186485" cy="861774"/>
          </a:xfrm>
          <a:prstGeom prst="rect">
            <a:avLst/>
          </a:prstGeom>
          <a:noFill/>
        </p:spPr>
        <p:txBody>
          <a:bodyPr wrap="square" lIns="0" tIns="0" rIns="0" bIns="0" rtlCol="0">
            <a:spAutoFit/>
          </a:bodyPr>
          <a:lstStyle/>
          <a:p>
            <a:pPr>
              <a:spcBef>
                <a:spcPts val="400"/>
              </a:spcBef>
              <a:spcAft>
                <a:spcPts val="400"/>
              </a:spcAft>
            </a:pPr>
            <a:r>
              <a:rPr lang="en-GB" sz="2400" b="1">
                <a:solidFill>
                  <a:srgbClr val="9FD7B5"/>
                </a:solidFill>
              </a:rPr>
              <a:t>31% </a:t>
            </a:r>
            <a:br>
              <a:rPr lang="en-GB" sz="1600" b="1">
                <a:solidFill>
                  <a:srgbClr val="7186D4"/>
                </a:solidFill>
              </a:rPr>
            </a:br>
            <a:r>
              <a:rPr lang="en-GB" sz="1600"/>
              <a:t>Budgeting and financial management</a:t>
            </a:r>
          </a:p>
        </p:txBody>
      </p:sp>
      <p:sp>
        <p:nvSpPr>
          <p:cNvPr id="41" name="TextBox 40">
            <a:extLst>
              <a:ext uri="{FF2B5EF4-FFF2-40B4-BE49-F238E27FC236}">
                <a16:creationId xmlns:a16="http://schemas.microsoft.com/office/drawing/2014/main" id="{CA114A68-3503-4142-9347-3557EEAE8692}"/>
              </a:ext>
            </a:extLst>
          </p:cNvPr>
          <p:cNvSpPr txBox="1"/>
          <p:nvPr/>
        </p:nvSpPr>
        <p:spPr>
          <a:xfrm>
            <a:off x="2807470" y="3336338"/>
            <a:ext cx="2139769" cy="1107996"/>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75000"/>
                  </a:schemeClr>
                </a:solidFill>
              </a:rPr>
              <a:t>41% </a:t>
            </a:r>
            <a:br>
              <a:rPr lang="en-GB" sz="1600" b="1">
                <a:solidFill>
                  <a:srgbClr val="7186D4"/>
                </a:solidFill>
              </a:rPr>
            </a:br>
            <a:r>
              <a:rPr lang="en-GB" sz="1600"/>
              <a:t>How to move or promote your business online</a:t>
            </a:r>
          </a:p>
        </p:txBody>
      </p:sp>
      <p:sp>
        <p:nvSpPr>
          <p:cNvPr id="42" name="TextBox 41">
            <a:extLst>
              <a:ext uri="{FF2B5EF4-FFF2-40B4-BE49-F238E27FC236}">
                <a16:creationId xmlns:a16="http://schemas.microsoft.com/office/drawing/2014/main" id="{C7C08399-B534-4910-9D63-B8AADC37EA58}"/>
              </a:ext>
            </a:extLst>
          </p:cNvPr>
          <p:cNvSpPr txBox="1"/>
          <p:nvPr/>
        </p:nvSpPr>
        <p:spPr>
          <a:xfrm>
            <a:off x="7488028" y="3538072"/>
            <a:ext cx="2155605"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2"/>
                </a:solidFill>
              </a:rPr>
              <a:t>30% </a:t>
            </a:r>
            <a:br>
              <a:rPr lang="en-GB" sz="1600" b="1">
                <a:solidFill>
                  <a:srgbClr val="7186D4"/>
                </a:solidFill>
              </a:rPr>
            </a:br>
            <a:r>
              <a:rPr lang="en-GB" sz="1600"/>
              <a:t>Finding relevant training courses</a:t>
            </a:r>
          </a:p>
        </p:txBody>
      </p:sp>
      <p:sp>
        <p:nvSpPr>
          <p:cNvPr id="43" name="TextBox 42">
            <a:extLst>
              <a:ext uri="{FF2B5EF4-FFF2-40B4-BE49-F238E27FC236}">
                <a16:creationId xmlns:a16="http://schemas.microsoft.com/office/drawing/2014/main" id="{234346D7-A7EF-4BF4-A622-D893BD88B0A6}"/>
              </a:ext>
            </a:extLst>
          </p:cNvPr>
          <p:cNvSpPr txBox="1"/>
          <p:nvPr/>
        </p:nvSpPr>
        <p:spPr>
          <a:xfrm>
            <a:off x="409160" y="4375780"/>
            <a:ext cx="2257200" cy="861774"/>
          </a:xfrm>
          <a:prstGeom prst="rect">
            <a:avLst/>
          </a:prstGeom>
          <a:noFill/>
        </p:spPr>
        <p:txBody>
          <a:bodyPr wrap="square" lIns="0" tIns="0" rIns="0" bIns="0" rtlCol="0">
            <a:spAutoFit/>
          </a:bodyPr>
          <a:lstStyle/>
          <a:p>
            <a:pPr>
              <a:spcBef>
                <a:spcPts val="400"/>
              </a:spcBef>
              <a:spcAft>
                <a:spcPts val="400"/>
              </a:spcAft>
            </a:pPr>
            <a:r>
              <a:rPr lang="en-GB" sz="2400" b="1">
                <a:solidFill>
                  <a:schemeClr val="accent6">
                    <a:lumMod val="50000"/>
                  </a:schemeClr>
                </a:solidFill>
              </a:rPr>
              <a:t>27% </a:t>
            </a:r>
            <a:br>
              <a:rPr lang="en-GB" sz="2800" b="1">
                <a:solidFill>
                  <a:srgbClr val="7186D4"/>
                </a:solidFill>
              </a:rPr>
            </a:br>
            <a:r>
              <a:rPr lang="en-GB" sz="1600"/>
              <a:t>Getting business loans or investment</a:t>
            </a:r>
          </a:p>
        </p:txBody>
      </p:sp>
      <p:sp>
        <p:nvSpPr>
          <p:cNvPr id="44" name="TextBox 43">
            <a:extLst>
              <a:ext uri="{FF2B5EF4-FFF2-40B4-BE49-F238E27FC236}">
                <a16:creationId xmlns:a16="http://schemas.microsoft.com/office/drawing/2014/main" id="{C6615033-C879-40CF-93E6-BCE307FE1971}"/>
              </a:ext>
            </a:extLst>
          </p:cNvPr>
          <p:cNvSpPr txBox="1"/>
          <p:nvPr/>
        </p:nvSpPr>
        <p:spPr>
          <a:xfrm>
            <a:off x="9814868" y="3507567"/>
            <a:ext cx="2178343" cy="861774"/>
          </a:xfrm>
          <a:prstGeom prst="rect">
            <a:avLst/>
          </a:prstGeom>
          <a:noFill/>
        </p:spPr>
        <p:txBody>
          <a:bodyPr wrap="square" lIns="0" tIns="0" rIns="0" bIns="0" rtlCol="0">
            <a:spAutoFit/>
          </a:bodyPr>
          <a:lstStyle/>
          <a:p>
            <a:pPr>
              <a:spcBef>
                <a:spcPts val="400"/>
              </a:spcBef>
              <a:spcAft>
                <a:spcPts val="400"/>
              </a:spcAft>
            </a:pPr>
            <a:r>
              <a:rPr lang="en-GB" sz="2400" b="1">
                <a:solidFill>
                  <a:srgbClr val="F14354"/>
                </a:solidFill>
              </a:rPr>
              <a:t>47% </a:t>
            </a:r>
            <a:br>
              <a:rPr lang="en-GB" sz="1600" b="1">
                <a:solidFill>
                  <a:srgbClr val="7186D4"/>
                </a:solidFill>
              </a:rPr>
            </a:br>
            <a:r>
              <a:rPr lang="en-GB" sz="1600"/>
              <a:t>Finding relevant training courses</a:t>
            </a:r>
          </a:p>
        </p:txBody>
      </p:sp>
      <p:sp>
        <p:nvSpPr>
          <p:cNvPr id="2" name="Text Placeholder 7">
            <a:extLst>
              <a:ext uri="{FF2B5EF4-FFF2-40B4-BE49-F238E27FC236}">
                <a16:creationId xmlns:a16="http://schemas.microsoft.com/office/drawing/2014/main" id="{96E20B0E-BA9F-D84C-0B84-D1149C6869F0}"/>
              </a:ext>
            </a:extLst>
          </p:cNvPr>
          <p:cNvSpPr txBox="1">
            <a:spLocks/>
          </p:cNvSpPr>
          <p:nvPr/>
        </p:nvSpPr>
        <p:spPr>
          <a:xfrm>
            <a:off x="340247" y="840526"/>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i="1"/>
              <a:t>Please note: these are the same cluster assignments as used in Wave 1</a:t>
            </a:r>
            <a:endParaRPr lang="en-GB" sz="1400" b="1"/>
          </a:p>
        </p:txBody>
      </p:sp>
    </p:spTree>
    <p:extLst>
      <p:ext uri="{BB962C8B-B14F-4D97-AF65-F5344CB8AC3E}">
        <p14:creationId xmlns:p14="http://schemas.microsoft.com/office/powerpoint/2010/main" val="39280135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8. Conclusions</a:t>
            </a:r>
          </a:p>
        </p:txBody>
      </p:sp>
    </p:spTree>
    <p:extLst>
      <p:ext uri="{BB962C8B-B14F-4D97-AF65-F5344CB8AC3E}">
        <p14:creationId xmlns:p14="http://schemas.microsoft.com/office/powerpoint/2010/main" val="8479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p:txBody>
          <a:bodyPr/>
          <a:lstStyle/>
          <a:p>
            <a:r>
              <a:rPr lang="en-GB"/>
              <a:t>Methodology</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916927"/>
            <a:ext cx="10929199" cy="369332"/>
          </a:xfrm>
        </p:spPr>
        <p:txBody>
          <a:bodyPr/>
          <a:lstStyle/>
          <a:p>
            <a:r>
              <a:rPr lang="en-GB" sz="2400">
                <a:solidFill>
                  <a:srgbClr val="009FA0"/>
                </a:solidFill>
              </a:rPr>
              <a:t>Weighting and segmentation approach</a:t>
            </a:r>
          </a:p>
        </p:txBody>
      </p:sp>
      <p:sp>
        <p:nvSpPr>
          <p:cNvPr id="6" name="Rectangle 5">
            <a:extLst>
              <a:ext uri="{FF2B5EF4-FFF2-40B4-BE49-F238E27FC236}">
                <a16:creationId xmlns:a16="http://schemas.microsoft.com/office/drawing/2014/main" id="{93A31046-F877-4422-B796-37006CCB4EB3}"/>
              </a:ext>
            </a:extLst>
          </p:cNvPr>
          <p:cNvSpPr/>
          <p:nvPr/>
        </p:nvSpPr>
        <p:spPr>
          <a:xfrm>
            <a:off x="449998" y="1486625"/>
            <a:ext cx="11254321" cy="34095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b="1" dirty="0">
                <a:solidFill>
                  <a:schemeClr val="tx1"/>
                </a:solidFill>
              </a:rPr>
              <a:t>Weighting</a:t>
            </a:r>
          </a:p>
          <a:p>
            <a:pPr>
              <a:lnSpc>
                <a:spcPct val="110000"/>
              </a:lnSpc>
              <a:spcAft>
                <a:spcPts val="1200"/>
              </a:spcAft>
            </a:pPr>
            <a:r>
              <a:rPr lang="en-GB" dirty="0">
                <a:solidFill>
                  <a:schemeClr val="tx1"/>
                </a:solidFill>
              </a:rPr>
              <a:t>Data has been weighted by age, gender, whether claimants have children and single/couple claim.  The Recontact sample is weighted to the original population profiles.  The New 2021 sample is weighted to the sample proportions supplied.  The combined New sample has a secondary weight to reflect the profile of the new population.</a:t>
            </a:r>
          </a:p>
          <a:p>
            <a:pPr>
              <a:lnSpc>
                <a:spcPct val="110000"/>
              </a:lnSpc>
            </a:pPr>
            <a:r>
              <a:rPr lang="en-GB" b="1" dirty="0">
                <a:solidFill>
                  <a:schemeClr val="tx1"/>
                </a:solidFill>
              </a:rPr>
              <a:t>Segmentation</a:t>
            </a:r>
          </a:p>
          <a:p>
            <a:pPr>
              <a:lnSpc>
                <a:spcPct val="110000"/>
              </a:lnSpc>
            </a:pPr>
            <a:r>
              <a:rPr lang="en-GB" dirty="0">
                <a:solidFill>
                  <a:schemeClr val="tx1"/>
                </a:solidFill>
              </a:rPr>
              <a:t>Both </a:t>
            </a:r>
            <a:r>
              <a:rPr lang="en-GB" b="1" dirty="0">
                <a:solidFill>
                  <a:schemeClr val="accent6">
                    <a:lumMod val="75000"/>
                  </a:schemeClr>
                </a:solidFill>
              </a:rPr>
              <a:t>existing 2020</a:t>
            </a:r>
            <a:r>
              <a:rPr lang="en-GB" b="1" dirty="0">
                <a:solidFill>
                  <a:schemeClr val="tx1"/>
                </a:solidFill>
              </a:rPr>
              <a:t>,</a:t>
            </a:r>
            <a:r>
              <a:rPr lang="en-GB" dirty="0">
                <a:solidFill>
                  <a:schemeClr val="tx1"/>
                </a:solidFill>
              </a:rPr>
              <a:t> </a:t>
            </a:r>
            <a:r>
              <a:rPr lang="en-GB" b="1" dirty="0">
                <a:solidFill>
                  <a:schemeClr val="bg2"/>
                </a:solidFill>
              </a:rPr>
              <a:t>new 2020</a:t>
            </a:r>
            <a:r>
              <a:rPr lang="en-GB" dirty="0">
                <a:solidFill>
                  <a:schemeClr val="tx1"/>
                </a:solidFill>
              </a:rPr>
              <a:t> and </a:t>
            </a:r>
            <a:r>
              <a:rPr lang="en-GB" b="1" dirty="0">
                <a:solidFill>
                  <a:schemeClr val="accent4">
                    <a:lumMod val="60000"/>
                    <a:lumOff val="40000"/>
                  </a:schemeClr>
                </a:solidFill>
              </a:rPr>
              <a:t>new 2021 </a:t>
            </a:r>
            <a:r>
              <a:rPr lang="en-GB" dirty="0">
                <a:solidFill>
                  <a:schemeClr val="tx1"/>
                </a:solidFill>
              </a:rPr>
              <a:t>UC claimants have been segmented into one of five groups. </a:t>
            </a:r>
            <a:r>
              <a:rPr lang="en-GB" dirty="0">
                <a:solidFill>
                  <a:schemeClr val="tx1"/>
                </a:solidFill>
                <a:latin typeface="Arial" panose="020B0604020202020204" pitchFamily="34" charset="0"/>
              </a:rPr>
              <a:t>Cluster analysis was undertaken on eight attitudinal statements measuring respondents’ interest in self-employment, knowledge of sources of advice and guidance to support self-employment as well as their own financial health. </a:t>
            </a:r>
          </a:p>
        </p:txBody>
      </p:sp>
      <p:sp>
        <p:nvSpPr>
          <p:cNvPr id="7" name="Rectangle 6">
            <a:extLst>
              <a:ext uri="{FF2B5EF4-FFF2-40B4-BE49-F238E27FC236}">
                <a16:creationId xmlns:a16="http://schemas.microsoft.com/office/drawing/2014/main" id="{5DDE011D-A4BD-4C11-8E4F-B3F0402A3016}"/>
              </a:ext>
            </a:extLst>
          </p:cNvPr>
          <p:cNvSpPr/>
          <p:nvPr/>
        </p:nvSpPr>
        <p:spPr>
          <a:xfrm>
            <a:off x="449998" y="5033694"/>
            <a:ext cx="11254321" cy="106149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1200"/>
              </a:spcAft>
            </a:pPr>
            <a:r>
              <a:rPr lang="en-GB">
                <a:solidFill>
                  <a:schemeClr val="tx1"/>
                </a:solidFill>
              </a:rPr>
              <a:t>Significant differences between Wave 2 and Wave 1 data are shown by the following arrows throughout:</a:t>
            </a:r>
          </a:p>
          <a:p>
            <a:pPr>
              <a:lnSpc>
                <a:spcPct val="110000"/>
              </a:lnSpc>
              <a:spcAft>
                <a:spcPts val="1200"/>
              </a:spcAft>
            </a:pPr>
            <a:endParaRPr lang="en-GB" sz="1600">
              <a:solidFill>
                <a:schemeClr val="tx1"/>
              </a:solidFill>
              <a:latin typeface="Arial" panose="020B0604020202020204" pitchFamily="34" charset="0"/>
            </a:endParaRPr>
          </a:p>
        </p:txBody>
      </p:sp>
      <p:sp>
        <p:nvSpPr>
          <p:cNvPr id="15" name="Isosceles Triangle 14">
            <a:extLst>
              <a:ext uri="{FF2B5EF4-FFF2-40B4-BE49-F238E27FC236}">
                <a16:creationId xmlns:a16="http://schemas.microsoft.com/office/drawing/2014/main" id="{4B565861-B1CC-4D3C-9B30-E10CCD6CFF8C}"/>
              </a:ext>
            </a:extLst>
          </p:cNvPr>
          <p:cNvSpPr/>
          <p:nvPr/>
        </p:nvSpPr>
        <p:spPr>
          <a:xfrm>
            <a:off x="600892" y="5448074"/>
            <a:ext cx="192960" cy="11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A6771A06-CD0C-49D5-B22F-BA0A64CFD8AC}"/>
              </a:ext>
            </a:extLst>
          </p:cNvPr>
          <p:cNvSpPr/>
          <p:nvPr/>
        </p:nvSpPr>
        <p:spPr>
          <a:xfrm rot="10800000">
            <a:off x="600892" y="5732952"/>
            <a:ext cx="192960" cy="11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 name="TextBox 1">
            <a:extLst>
              <a:ext uri="{FF2B5EF4-FFF2-40B4-BE49-F238E27FC236}">
                <a16:creationId xmlns:a16="http://schemas.microsoft.com/office/drawing/2014/main" id="{DDD4F041-8FE9-4005-BDC0-1A2DFF494141}"/>
              </a:ext>
            </a:extLst>
          </p:cNvPr>
          <p:cNvSpPr txBox="1"/>
          <p:nvPr/>
        </p:nvSpPr>
        <p:spPr>
          <a:xfrm>
            <a:off x="892494" y="5395801"/>
            <a:ext cx="3818156" cy="276999"/>
          </a:xfrm>
          <a:prstGeom prst="rect">
            <a:avLst/>
          </a:prstGeom>
          <a:noFill/>
        </p:spPr>
        <p:txBody>
          <a:bodyPr wrap="square" lIns="0" tIns="0" rIns="0" bIns="0" rtlCol="0">
            <a:spAutoFit/>
          </a:bodyPr>
          <a:lstStyle/>
          <a:p>
            <a:pPr algn="l">
              <a:spcBef>
                <a:spcPts val="400"/>
              </a:spcBef>
              <a:spcAft>
                <a:spcPts val="400"/>
              </a:spcAft>
            </a:pPr>
            <a:r>
              <a:rPr lang="en-GB"/>
              <a:t>Significant increase from Wave 1</a:t>
            </a:r>
          </a:p>
        </p:txBody>
      </p:sp>
      <p:sp>
        <p:nvSpPr>
          <p:cNvPr id="17" name="TextBox 16">
            <a:extLst>
              <a:ext uri="{FF2B5EF4-FFF2-40B4-BE49-F238E27FC236}">
                <a16:creationId xmlns:a16="http://schemas.microsoft.com/office/drawing/2014/main" id="{22BA3CAF-F63E-46A0-965F-E03690CFA5CF}"/>
              </a:ext>
            </a:extLst>
          </p:cNvPr>
          <p:cNvSpPr txBox="1"/>
          <p:nvPr/>
        </p:nvSpPr>
        <p:spPr>
          <a:xfrm>
            <a:off x="870857" y="5680678"/>
            <a:ext cx="3762788" cy="276999"/>
          </a:xfrm>
          <a:prstGeom prst="rect">
            <a:avLst/>
          </a:prstGeom>
          <a:noFill/>
        </p:spPr>
        <p:txBody>
          <a:bodyPr wrap="square" lIns="0" tIns="0" rIns="0" bIns="0" rtlCol="0">
            <a:spAutoFit/>
          </a:bodyPr>
          <a:lstStyle/>
          <a:p>
            <a:pPr algn="l">
              <a:spcBef>
                <a:spcPts val="400"/>
              </a:spcBef>
              <a:spcAft>
                <a:spcPts val="400"/>
              </a:spcAft>
            </a:pPr>
            <a:r>
              <a:rPr lang="en-GB"/>
              <a:t>Significant decrease from Wave 1</a:t>
            </a:r>
          </a:p>
        </p:txBody>
      </p:sp>
      <p:sp>
        <p:nvSpPr>
          <p:cNvPr id="3" name="Slide Number Placeholder 2">
            <a:extLst>
              <a:ext uri="{FF2B5EF4-FFF2-40B4-BE49-F238E27FC236}">
                <a16:creationId xmlns:a16="http://schemas.microsoft.com/office/drawing/2014/main" id="{EED26FE3-E6D2-FD22-ACE5-E57A44164C14}"/>
              </a:ext>
            </a:extLst>
          </p:cNvPr>
          <p:cNvSpPr txBox="1">
            <a:spLocks/>
          </p:cNvSpPr>
          <p:nvPr/>
        </p:nvSpPr>
        <p:spPr>
          <a:xfrm>
            <a:off x="11787147" y="6623571"/>
            <a:ext cx="30437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Arial Black"/>
              </a:rPr>
              <a:pPr>
                <a:defRPr/>
              </a:pPr>
              <a:t>8</a:t>
            </a:fld>
            <a:r>
              <a:rPr lang="en-GB" sz="900" b="1">
                <a:solidFill>
                  <a:prstClr val="black"/>
                </a:solidFill>
                <a:latin typeface="Arial Black"/>
              </a:rPr>
              <a:t>  </a:t>
            </a:r>
          </a:p>
        </p:txBody>
      </p:sp>
    </p:spTree>
    <p:extLst>
      <p:ext uri="{BB962C8B-B14F-4D97-AF65-F5344CB8AC3E}">
        <p14:creationId xmlns:p14="http://schemas.microsoft.com/office/powerpoint/2010/main" val="3763745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2BE72DC-D965-4A77-9D06-6A19C3B73DDD}"/>
              </a:ext>
            </a:extLst>
          </p:cNvPr>
          <p:cNvSpPr>
            <a:spLocks noGrp="1"/>
          </p:cNvSpPr>
          <p:nvPr>
            <p:ph type="body" sz="quarter" idx="19"/>
          </p:nvPr>
        </p:nvSpPr>
        <p:spPr>
          <a:xfrm>
            <a:off x="455613" y="1814514"/>
            <a:ext cx="2570162" cy="2990950"/>
          </a:xfrm>
        </p:spPr>
        <p:txBody>
          <a:bodyPr/>
          <a:lstStyle/>
          <a:p>
            <a:r>
              <a:rPr lang="en-GB" sz="2000"/>
              <a:t>XX</a:t>
            </a:r>
          </a:p>
        </p:txBody>
      </p:sp>
      <p:sp>
        <p:nvSpPr>
          <p:cNvPr id="14" name="Text Placeholder 13">
            <a:extLst>
              <a:ext uri="{FF2B5EF4-FFF2-40B4-BE49-F238E27FC236}">
                <a16:creationId xmlns:a16="http://schemas.microsoft.com/office/drawing/2014/main" id="{DD898ED0-1635-4D33-A5B0-CDB049D9F5C3}"/>
              </a:ext>
            </a:extLst>
          </p:cNvPr>
          <p:cNvSpPr>
            <a:spLocks noGrp="1"/>
          </p:cNvSpPr>
          <p:nvPr>
            <p:ph type="body" sz="quarter" idx="21"/>
          </p:nvPr>
        </p:nvSpPr>
        <p:spPr>
          <a:xfrm>
            <a:off x="6177113" y="1814514"/>
            <a:ext cx="2698524" cy="3814760"/>
          </a:xfrm>
        </p:spPr>
        <p:txBody>
          <a:bodyPr/>
          <a:lstStyle/>
          <a:p>
            <a:r>
              <a:rPr lang="en-GB" sz="2000"/>
              <a:t>Clearer communication on process and terminology is needed, particularly around the Gateway Interview and MIF.  Even more knowledgeable claimants are not always fully aware of the terms and/or process.</a:t>
            </a:r>
          </a:p>
        </p:txBody>
      </p:sp>
      <p:sp>
        <p:nvSpPr>
          <p:cNvPr id="15" name="Text Placeholder 14">
            <a:extLst>
              <a:ext uri="{FF2B5EF4-FFF2-40B4-BE49-F238E27FC236}">
                <a16:creationId xmlns:a16="http://schemas.microsoft.com/office/drawing/2014/main" id="{4DF0917D-1301-4FD4-AE1F-29E270AF7DA9}"/>
              </a:ext>
            </a:extLst>
          </p:cNvPr>
          <p:cNvSpPr>
            <a:spLocks noGrp="1"/>
          </p:cNvSpPr>
          <p:nvPr>
            <p:ph type="body" sz="quarter" idx="22"/>
          </p:nvPr>
        </p:nvSpPr>
        <p:spPr>
          <a:xfrm>
            <a:off x="9166225" y="1814513"/>
            <a:ext cx="2570162" cy="3814759"/>
          </a:xfrm>
        </p:spPr>
        <p:txBody>
          <a:bodyPr/>
          <a:lstStyle/>
          <a:p>
            <a:r>
              <a:rPr lang="en-GB" sz="2000"/>
              <a:t>Claimants are optimistic about the future. Although there is a degree of uncertainty due to pressures from cost-of-living crisis as businesses continue to rebuild. </a:t>
            </a:r>
          </a:p>
        </p:txBody>
      </p:sp>
      <p:sp>
        <p:nvSpPr>
          <p:cNvPr id="10" name="Title 9">
            <a:extLst>
              <a:ext uri="{FF2B5EF4-FFF2-40B4-BE49-F238E27FC236}">
                <a16:creationId xmlns:a16="http://schemas.microsoft.com/office/drawing/2014/main" id="{EB4CB740-D16D-4D97-BA9B-BB243A508144}"/>
              </a:ext>
            </a:extLst>
          </p:cNvPr>
          <p:cNvSpPr>
            <a:spLocks noGrp="1"/>
          </p:cNvSpPr>
          <p:nvPr>
            <p:ph type="title"/>
          </p:nvPr>
        </p:nvSpPr>
        <p:spPr/>
        <p:txBody>
          <a:bodyPr/>
          <a:lstStyle/>
          <a:p>
            <a:r>
              <a:rPr lang="en-GB"/>
              <a:t>Conclusions</a:t>
            </a:r>
          </a:p>
        </p:txBody>
      </p:sp>
      <p:sp>
        <p:nvSpPr>
          <p:cNvPr id="9" name="Text Placeholder 11">
            <a:extLst>
              <a:ext uri="{FF2B5EF4-FFF2-40B4-BE49-F238E27FC236}">
                <a16:creationId xmlns:a16="http://schemas.microsoft.com/office/drawing/2014/main" id="{2343F089-AD18-4F87-B8C6-3921F1CEB6EA}"/>
              </a:ext>
            </a:extLst>
          </p:cNvPr>
          <p:cNvSpPr txBox="1">
            <a:spLocks/>
          </p:cNvSpPr>
          <p:nvPr/>
        </p:nvSpPr>
        <p:spPr>
          <a:xfrm>
            <a:off x="455613" y="1814513"/>
            <a:ext cx="2570162" cy="3814761"/>
          </a:xfrm>
          <a:prstGeom prst="rect">
            <a:avLst/>
          </a:prstGeom>
          <a:solidFill>
            <a:schemeClr val="tx2"/>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There is evidence of improved financial situations and improved profits – however, these have not yet returned to pre-pandemic levels.</a:t>
            </a:r>
          </a:p>
        </p:txBody>
      </p:sp>
      <p:sp>
        <p:nvSpPr>
          <p:cNvPr id="11" name="Text Placeholder 12">
            <a:extLst>
              <a:ext uri="{FF2B5EF4-FFF2-40B4-BE49-F238E27FC236}">
                <a16:creationId xmlns:a16="http://schemas.microsoft.com/office/drawing/2014/main" id="{ABD7DA49-7C86-485F-9935-72AFB156068F}"/>
              </a:ext>
            </a:extLst>
          </p:cNvPr>
          <p:cNvSpPr txBox="1">
            <a:spLocks/>
          </p:cNvSpPr>
          <p:nvPr/>
        </p:nvSpPr>
        <p:spPr>
          <a:xfrm>
            <a:off x="3316363" y="1814514"/>
            <a:ext cx="2570162" cy="3814760"/>
          </a:xfrm>
          <a:prstGeom prst="rect">
            <a:avLst/>
          </a:prstGeom>
          <a:solidFill>
            <a:schemeClr val="accent5"/>
          </a:solidFill>
        </p:spPr>
        <p:txBody>
          <a:bodyPr vert="horz" lIns="72000" tIns="72000" rIns="72000" bIns="72000" rtlCol="0" anchor="t">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800" b="1" kern="1200">
                <a:solidFill>
                  <a:schemeClr val="bg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b="1"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b="1"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b="1"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Almost half of the 2020 new claimants are no longer claiming UC due to improved earnings.  They are also reporting higher levels of control in hours worked.</a:t>
            </a:r>
          </a:p>
        </p:txBody>
      </p:sp>
      <p:sp>
        <p:nvSpPr>
          <p:cNvPr id="2" name="Slide Number Placeholder 2">
            <a:extLst>
              <a:ext uri="{FF2B5EF4-FFF2-40B4-BE49-F238E27FC236}">
                <a16:creationId xmlns:a16="http://schemas.microsoft.com/office/drawing/2014/main" id="{8CA9E3A5-E28D-89AD-DEAC-E888521C9552}"/>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80</a:t>
            </a:fld>
            <a:r>
              <a:rPr lang="en-GB"/>
              <a:t>  </a:t>
            </a:r>
          </a:p>
        </p:txBody>
      </p:sp>
    </p:spTree>
    <p:extLst>
      <p:ext uri="{BB962C8B-B14F-4D97-AF65-F5344CB8AC3E}">
        <p14:creationId xmlns:p14="http://schemas.microsoft.com/office/powerpoint/2010/main" val="12383175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256484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21FE110A-EF57-42CA-A4AC-AF044A5F8296}"/>
              </a:ext>
            </a:extLst>
          </p:cNvPr>
          <p:cNvSpPr/>
          <p:nvPr/>
        </p:nvSpPr>
        <p:spPr bwMode="gray">
          <a:xfrm>
            <a:off x="3573751" y="4041514"/>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39C75037-F0E3-48D3-9ECB-5ABEAD876553}"/>
              </a:ext>
            </a:extLst>
          </p:cNvPr>
          <p:cNvSpPr/>
          <p:nvPr/>
        </p:nvSpPr>
        <p:spPr bwMode="gray">
          <a:xfrm>
            <a:off x="506268" y="4063139"/>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7700F5C9-24AF-4692-BD09-08CF33CF6C95}"/>
              </a:ext>
            </a:extLst>
          </p:cNvPr>
          <p:cNvSpPr/>
          <p:nvPr/>
        </p:nvSpPr>
        <p:spPr bwMode="gray">
          <a:xfrm>
            <a:off x="6588826" y="4022429"/>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819738EB-47E8-422F-8390-1037A8563376}"/>
              </a:ext>
            </a:extLst>
          </p:cNvPr>
          <p:cNvSpPr/>
          <p:nvPr/>
        </p:nvSpPr>
        <p:spPr bwMode="gray">
          <a:xfrm>
            <a:off x="7625664" y="1000536"/>
            <a:ext cx="3976922" cy="2531893"/>
          </a:xfrm>
          <a:prstGeom prst="rect">
            <a:avLst/>
          </a:prstGeom>
          <a:solidFill>
            <a:srgbClr val="F2F2F2"/>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BB187327-B6C8-4C3B-8BE7-ACE708D66924}"/>
              </a:ext>
            </a:extLst>
          </p:cNvPr>
          <p:cNvSpPr/>
          <p:nvPr/>
        </p:nvSpPr>
        <p:spPr bwMode="gray">
          <a:xfrm>
            <a:off x="3100106" y="1035154"/>
            <a:ext cx="4201268" cy="2497275"/>
          </a:xfrm>
          <a:prstGeom prst="rect">
            <a:avLst/>
          </a:prstGeom>
          <a:solidFill>
            <a:srgbClr val="F2F2F2"/>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A8F5313-193A-41AC-8A99-2A703BC61ECA}"/>
              </a:ext>
            </a:extLst>
          </p:cNvPr>
          <p:cNvSpPr/>
          <p:nvPr/>
        </p:nvSpPr>
        <p:spPr bwMode="gray">
          <a:xfrm>
            <a:off x="589414" y="1075202"/>
            <a:ext cx="2033279" cy="2384801"/>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919DAD1D-8E37-4585-8E9B-4588E1BFBB95}"/>
              </a:ext>
            </a:extLst>
          </p:cNvPr>
          <p:cNvSpPr>
            <a:spLocks noGrp="1"/>
          </p:cNvSpPr>
          <p:nvPr>
            <p:ph type="title"/>
          </p:nvPr>
        </p:nvSpPr>
        <p:spPr>
          <a:xfrm>
            <a:off x="437231" y="200983"/>
            <a:ext cx="11511576" cy="775597"/>
          </a:xfrm>
        </p:spPr>
        <p:txBody>
          <a:bodyPr/>
          <a:lstStyle/>
          <a:p>
            <a:r>
              <a:rPr lang="en-GB" sz="2900"/>
              <a:t>Demographic Profile – </a:t>
            </a:r>
            <a:r>
              <a:rPr lang="en-GB" sz="2900">
                <a:solidFill>
                  <a:schemeClr val="accent6">
                    <a:lumMod val="75000"/>
                  </a:schemeClr>
                </a:solidFill>
                <a:ea typeface="+mn-ea"/>
                <a:cs typeface="+mn-cs"/>
              </a:rPr>
              <a:t>Existing 2020 </a:t>
            </a:r>
            <a:r>
              <a:rPr lang="en-GB" sz="2900"/>
              <a:t>claimants</a:t>
            </a:r>
          </a:p>
        </p:txBody>
      </p:sp>
      <p:sp>
        <p:nvSpPr>
          <p:cNvPr id="5" name="Text Placeholder 4">
            <a:extLst>
              <a:ext uri="{FF2B5EF4-FFF2-40B4-BE49-F238E27FC236}">
                <a16:creationId xmlns:a16="http://schemas.microsoft.com/office/drawing/2014/main" id="{06C6DC18-27CF-45EB-9BA6-A2D6B54B0DAF}"/>
              </a:ext>
            </a:extLst>
          </p:cNvPr>
          <p:cNvSpPr>
            <a:spLocks noGrp="1"/>
          </p:cNvSpPr>
          <p:nvPr>
            <p:ph type="body" sz="quarter" idx="15"/>
          </p:nvPr>
        </p:nvSpPr>
        <p:spPr>
          <a:xfrm>
            <a:off x="538383" y="661982"/>
            <a:ext cx="1416737" cy="338554"/>
          </a:xfrm>
        </p:spPr>
        <p:txBody>
          <a:bodyPr/>
          <a:lstStyle/>
          <a:p>
            <a:pPr algn="ctr"/>
            <a:r>
              <a:rPr lang="en-GB" sz="2200"/>
              <a:t>Gender</a:t>
            </a:r>
          </a:p>
        </p:txBody>
      </p:sp>
      <p:sp>
        <p:nvSpPr>
          <p:cNvPr id="6" name="Text Placeholder 4">
            <a:extLst>
              <a:ext uri="{FF2B5EF4-FFF2-40B4-BE49-F238E27FC236}">
                <a16:creationId xmlns:a16="http://schemas.microsoft.com/office/drawing/2014/main" id="{536FB63E-3D18-4F09-9F82-75454E52C4CD}"/>
              </a:ext>
            </a:extLst>
          </p:cNvPr>
          <p:cNvSpPr txBox="1">
            <a:spLocks/>
          </p:cNvSpPr>
          <p:nvPr/>
        </p:nvSpPr>
        <p:spPr>
          <a:xfrm>
            <a:off x="2716841" y="661982"/>
            <a:ext cx="1416737"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Age</a:t>
            </a:r>
          </a:p>
        </p:txBody>
      </p:sp>
      <p:cxnSp>
        <p:nvCxnSpPr>
          <p:cNvPr id="9" name="Straight Connector 8">
            <a:extLst>
              <a:ext uri="{FF2B5EF4-FFF2-40B4-BE49-F238E27FC236}">
                <a16:creationId xmlns:a16="http://schemas.microsoft.com/office/drawing/2014/main" id="{EA755613-6712-446D-AF00-F5EAF11ADFF7}"/>
              </a:ext>
            </a:extLst>
          </p:cNvPr>
          <p:cNvCxnSpPr>
            <a:cxnSpLocks/>
          </p:cNvCxnSpPr>
          <p:nvPr/>
        </p:nvCxnSpPr>
        <p:spPr>
          <a:xfrm>
            <a:off x="715698" y="1000536"/>
            <a:ext cx="104967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C25D22-E1F0-4E1D-AC53-6F1B9CAAA78B}"/>
              </a:ext>
            </a:extLst>
          </p:cNvPr>
          <p:cNvCxnSpPr>
            <a:cxnSpLocks/>
          </p:cNvCxnSpPr>
          <p:nvPr/>
        </p:nvCxnSpPr>
        <p:spPr>
          <a:xfrm>
            <a:off x="3072053" y="964311"/>
            <a:ext cx="106152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08DC4C84-29C1-4A0F-9747-3C77DDFE4EF0}"/>
              </a:ext>
            </a:extLst>
          </p:cNvPr>
          <p:cNvGraphicFramePr/>
          <p:nvPr/>
        </p:nvGraphicFramePr>
        <p:xfrm>
          <a:off x="9736" y="1108870"/>
          <a:ext cx="3244257" cy="2518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10BC2C1E-042D-4CE4-8813-44FDF1C532ED}"/>
              </a:ext>
            </a:extLst>
          </p:cNvPr>
          <p:cNvGraphicFramePr/>
          <p:nvPr/>
        </p:nvGraphicFramePr>
        <p:xfrm>
          <a:off x="2674507" y="1038027"/>
          <a:ext cx="4767453" cy="2580337"/>
        </p:xfrm>
        <a:graphic>
          <a:graphicData uri="http://schemas.openxmlformats.org/drawingml/2006/chart">
            <c:chart xmlns:c="http://schemas.openxmlformats.org/drawingml/2006/chart" xmlns:r="http://schemas.openxmlformats.org/officeDocument/2006/relationships" r:id="rId4"/>
          </a:graphicData>
        </a:graphic>
      </p:graphicFrame>
      <p:sp>
        <p:nvSpPr>
          <p:cNvPr id="106" name="Text Placeholder 4">
            <a:extLst>
              <a:ext uri="{FF2B5EF4-FFF2-40B4-BE49-F238E27FC236}">
                <a16:creationId xmlns:a16="http://schemas.microsoft.com/office/drawing/2014/main" id="{C0B82CC2-69C1-4AC1-BF72-378638096AE3}"/>
              </a:ext>
            </a:extLst>
          </p:cNvPr>
          <p:cNvSpPr txBox="1">
            <a:spLocks/>
          </p:cNvSpPr>
          <p:nvPr/>
        </p:nvSpPr>
        <p:spPr>
          <a:xfrm>
            <a:off x="6923847" y="625757"/>
            <a:ext cx="2331191"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Carers</a:t>
            </a:r>
          </a:p>
        </p:txBody>
      </p:sp>
      <p:cxnSp>
        <p:nvCxnSpPr>
          <p:cNvPr id="107" name="Straight Connector 106">
            <a:extLst>
              <a:ext uri="{FF2B5EF4-FFF2-40B4-BE49-F238E27FC236}">
                <a16:creationId xmlns:a16="http://schemas.microsoft.com/office/drawing/2014/main" id="{042B5483-5223-4A34-8566-0C25022CA208}"/>
              </a:ext>
            </a:extLst>
          </p:cNvPr>
          <p:cNvCxnSpPr>
            <a:cxnSpLocks/>
          </p:cNvCxnSpPr>
          <p:nvPr/>
        </p:nvCxnSpPr>
        <p:spPr>
          <a:xfrm>
            <a:off x="7652346" y="929692"/>
            <a:ext cx="128194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8" name="Chart 107">
            <a:extLst>
              <a:ext uri="{FF2B5EF4-FFF2-40B4-BE49-F238E27FC236}">
                <a16:creationId xmlns:a16="http://schemas.microsoft.com/office/drawing/2014/main" id="{D41100F0-A356-4A5E-83F9-36E39A8134B7}"/>
              </a:ext>
            </a:extLst>
          </p:cNvPr>
          <p:cNvGraphicFramePr/>
          <p:nvPr/>
        </p:nvGraphicFramePr>
        <p:xfrm>
          <a:off x="7094881" y="1003226"/>
          <a:ext cx="4853926" cy="2571226"/>
        </p:xfrm>
        <a:graphic>
          <a:graphicData uri="http://schemas.openxmlformats.org/drawingml/2006/chart">
            <c:chart xmlns:c="http://schemas.openxmlformats.org/drawingml/2006/chart" xmlns:r="http://schemas.openxmlformats.org/officeDocument/2006/relationships" r:id="rId5"/>
          </a:graphicData>
        </a:graphic>
      </p:graphicFrame>
      <p:sp>
        <p:nvSpPr>
          <p:cNvPr id="110" name="Text Placeholder 4">
            <a:extLst>
              <a:ext uri="{FF2B5EF4-FFF2-40B4-BE49-F238E27FC236}">
                <a16:creationId xmlns:a16="http://schemas.microsoft.com/office/drawing/2014/main" id="{F33CD484-A572-4177-9030-5AF313E2BB48}"/>
              </a:ext>
            </a:extLst>
          </p:cNvPr>
          <p:cNvSpPr txBox="1">
            <a:spLocks/>
          </p:cNvSpPr>
          <p:nvPr/>
        </p:nvSpPr>
        <p:spPr>
          <a:xfrm>
            <a:off x="170194" y="3592294"/>
            <a:ext cx="308379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Ex Armed Forces</a:t>
            </a:r>
          </a:p>
        </p:txBody>
      </p:sp>
      <p:graphicFrame>
        <p:nvGraphicFramePr>
          <p:cNvPr id="112" name="Chart 111">
            <a:extLst>
              <a:ext uri="{FF2B5EF4-FFF2-40B4-BE49-F238E27FC236}">
                <a16:creationId xmlns:a16="http://schemas.microsoft.com/office/drawing/2014/main" id="{5B45A124-F826-4330-B501-53B49617A931}"/>
              </a:ext>
            </a:extLst>
          </p:cNvPr>
          <p:cNvGraphicFramePr/>
          <p:nvPr/>
        </p:nvGraphicFramePr>
        <p:xfrm>
          <a:off x="-259932" y="3885594"/>
          <a:ext cx="3731970" cy="2348457"/>
        </p:xfrm>
        <a:graphic>
          <a:graphicData uri="http://schemas.openxmlformats.org/drawingml/2006/chart">
            <c:chart xmlns:c="http://schemas.openxmlformats.org/drawingml/2006/chart" xmlns:r="http://schemas.openxmlformats.org/officeDocument/2006/relationships" r:id="rId6"/>
          </a:graphicData>
        </a:graphic>
      </p:graphicFrame>
      <p:cxnSp>
        <p:nvCxnSpPr>
          <p:cNvPr id="114" name="Straight Connector 113">
            <a:extLst>
              <a:ext uri="{FF2B5EF4-FFF2-40B4-BE49-F238E27FC236}">
                <a16:creationId xmlns:a16="http://schemas.microsoft.com/office/drawing/2014/main" id="{8DC2501C-5514-4854-9853-4ACA070EFD26}"/>
              </a:ext>
            </a:extLst>
          </p:cNvPr>
          <p:cNvCxnSpPr>
            <a:cxnSpLocks/>
          </p:cNvCxnSpPr>
          <p:nvPr/>
        </p:nvCxnSpPr>
        <p:spPr>
          <a:xfrm>
            <a:off x="538383" y="3908220"/>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 name="Text Placeholder 4">
            <a:extLst>
              <a:ext uri="{FF2B5EF4-FFF2-40B4-BE49-F238E27FC236}">
                <a16:creationId xmlns:a16="http://schemas.microsoft.com/office/drawing/2014/main" id="{E0B27A28-C418-4520-A932-8E367D5DF33F}"/>
              </a:ext>
            </a:extLst>
          </p:cNvPr>
          <p:cNvSpPr txBox="1">
            <a:spLocks/>
          </p:cNvSpPr>
          <p:nvPr/>
        </p:nvSpPr>
        <p:spPr>
          <a:xfrm>
            <a:off x="6065952" y="3583106"/>
            <a:ext cx="3245492"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Refugee Status</a:t>
            </a:r>
          </a:p>
        </p:txBody>
      </p:sp>
      <p:sp>
        <p:nvSpPr>
          <p:cNvPr id="116" name="Text Placeholder 4">
            <a:extLst>
              <a:ext uri="{FF2B5EF4-FFF2-40B4-BE49-F238E27FC236}">
                <a16:creationId xmlns:a16="http://schemas.microsoft.com/office/drawing/2014/main" id="{11F8AA95-C130-49A1-B0DD-82CCBE74852B}"/>
              </a:ext>
            </a:extLst>
          </p:cNvPr>
          <p:cNvSpPr txBox="1">
            <a:spLocks/>
          </p:cNvSpPr>
          <p:nvPr/>
        </p:nvSpPr>
        <p:spPr>
          <a:xfrm>
            <a:off x="9449100" y="3577142"/>
            <a:ext cx="283428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t>Prison Leavers</a:t>
            </a:r>
          </a:p>
        </p:txBody>
      </p:sp>
      <p:sp>
        <p:nvSpPr>
          <p:cNvPr id="118" name="Rectangle 117">
            <a:extLst>
              <a:ext uri="{FF2B5EF4-FFF2-40B4-BE49-F238E27FC236}">
                <a16:creationId xmlns:a16="http://schemas.microsoft.com/office/drawing/2014/main" id="{3AF2378B-83DD-4BF6-B037-8A5FD2E00923}"/>
              </a:ext>
            </a:extLst>
          </p:cNvPr>
          <p:cNvSpPr/>
          <p:nvPr/>
        </p:nvSpPr>
        <p:spPr bwMode="gray">
          <a:xfrm>
            <a:off x="9451501" y="3964245"/>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graphicFrame>
        <p:nvGraphicFramePr>
          <p:cNvPr id="119" name="Chart 118">
            <a:extLst>
              <a:ext uri="{FF2B5EF4-FFF2-40B4-BE49-F238E27FC236}">
                <a16:creationId xmlns:a16="http://schemas.microsoft.com/office/drawing/2014/main" id="{4CF28FAC-910F-4A48-8782-5B48040989AD}"/>
              </a:ext>
            </a:extLst>
          </p:cNvPr>
          <p:cNvGraphicFramePr/>
          <p:nvPr/>
        </p:nvGraphicFramePr>
        <p:xfrm>
          <a:off x="5992410" y="4021879"/>
          <a:ext cx="3731970" cy="21623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0" name="Chart 119">
            <a:extLst>
              <a:ext uri="{FF2B5EF4-FFF2-40B4-BE49-F238E27FC236}">
                <a16:creationId xmlns:a16="http://schemas.microsoft.com/office/drawing/2014/main" id="{21B5BE10-5914-40DD-B59F-48558B0939EE}"/>
              </a:ext>
            </a:extLst>
          </p:cNvPr>
          <p:cNvGraphicFramePr/>
          <p:nvPr/>
        </p:nvGraphicFramePr>
        <p:xfrm>
          <a:off x="8689075" y="3885594"/>
          <a:ext cx="3731970" cy="2291419"/>
        </p:xfrm>
        <a:graphic>
          <a:graphicData uri="http://schemas.openxmlformats.org/drawingml/2006/chart">
            <c:chart xmlns:c="http://schemas.openxmlformats.org/drawingml/2006/chart" xmlns:r="http://schemas.openxmlformats.org/officeDocument/2006/relationships" r:id="rId8"/>
          </a:graphicData>
        </a:graphic>
      </p:graphicFrame>
      <p:cxnSp>
        <p:nvCxnSpPr>
          <p:cNvPr id="121" name="Straight Connector 120">
            <a:extLst>
              <a:ext uri="{FF2B5EF4-FFF2-40B4-BE49-F238E27FC236}">
                <a16:creationId xmlns:a16="http://schemas.microsoft.com/office/drawing/2014/main" id="{56BAB457-FAAB-400E-90DF-31562B3B2690}"/>
              </a:ext>
            </a:extLst>
          </p:cNvPr>
          <p:cNvCxnSpPr>
            <a:cxnSpLocks/>
          </p:cNvCxnSpPr>
          <p:nvPr/>
        </p:nvCxnSpPr>
        <p:spPr>
          <a:xfrm>
            <a:off x="6588826" y="3916629"/>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D437733-D813-4922-A8AB-3EB9A75B4AA4}"/>
              </a:ext>
            </a:extLst>
          </p:cNvPr>
          <p:cNvCxnSpPr>
            <a:cxnSpLocks/>
          </p:cNvCxnSpPr>
          <p:nvPr/>
        </p:nvCxnSpPr>
        <p:spPr>
          <a:xfrm>
            <a:off x="9432123" y="3888530"/>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8" name="Chart 127">
            <a:extLst>
              <a:ext uri="{FF2B5EF4-FFF2-40B4-BE49-F238E27FC236}">
                <a16:creationId xmlns:a16="http://schemas.microsoft.com/office/drawing/2014/main" id="{F9E2B936-A8A9-4DC0-ABE7-7D3C1B17DD0A}"/>
              </a:ext>
            </a:extLst>
          </p:cNvPr>
          <p:cNvGraphicFramePr/>
          <p:nvPr/>
        </p:nvGraphicFramePr>
        <p:xfrm>
          <a:off x="2908436" y="3952676"/>
          <a:ext cx="3731970" cy="2269805"/>
        </p:xfrm>
        <a:graphic>
          <a:graphicData uri="http://schemas.openxmlformats.org/drawingml/2006/chart">
            <c:chart xmlns:c="http://schemas.openxmlformats.org/drawingml/2006/chart" xmlns:r="http://schemas.openxmlformats.org/officeDocument/2006/relationships" r:id="rId9"/>
          </a:graphicData>
        </a:graphic>
      </p:graphicFrame>
      <p:sp>
        <p:nvSpPr>
          <p:cNvPr id="129" name="Text Placeholder 4">
            <a:extLst>
              <a:ext uri="{FF2B5EF4-FFF2-40B4-BE49-F238E27FC236}">
                <a16:creationId xmlns:a16="http://schemas.microsoft.com/office/drawing/2014/main" id="{870538A6-0A90-4FF5-9586-3B6085FA80CA}"/>
              </a:ext>
            </a:extLst>
          </p:cNvPr>
          <p:cNvSpPr txBox="1">
            <a:spLocks/>
          </p:cNvSpPr>
          <p:nvPr/>
        </p:nvSpPr>
        <p:spPr>
          <a:xfrm>
            <a:off x="2908114" y="3616243"/>
            <a:ext cx="308379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Care Leavers</a:t>
            </a:r>
          </a:p>
        </p:txBody>
      </p:sp>
      <p:cxnSp>
        <p:nvCxnSpPr>
          <p:cNvPr id="130" name="Straight Connector 129">
            <a:extLst>
              <a:ext uri="{FF2B5EF4-FFF2-40B4-BE49-F238E27FC236}">
                <a16:creationId xmlns:a16="http://schemas.microsoft.com/office/drawing/2014/main" id="{DE03FDD7-2A52-43E7-8839-4BFC5E7D4557}"/>
              </a:ext>
            </a:extLst>
          </p:cNvPr>
          <p:cNvCxnSpPr>
            <a:cxnSpLocks/>
          </p:cNvCxnSpPr>
          <p:nvPr/>
        </p:nvCxnSpPr>
        <p:spPr>
          <a:xfrm>
            <a:off x="3573751" y="3952676"/>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1" name="Text Placeholder 3">
            <a:extLst>
              <a:ext uri="{FF2B5EF4-FFF2-40B4-BE49-F238E27FC236}">
                <a16:creationId xmlns:a16="http://schemas.microsoft.com/office/drawing/2014/main" id="{0DE74596-648C-4D07-8C1C-7884BD176B42}"/>
              </a:ext>
            </a:extLst>
          </p:cNvPr>
          <p:cNvSpPr txBox="1">
            <a:spLocks/>
          </p:cNvSpPr>
          <p:nvPr/>
        </p:nvSpPr>
        <p:spPr>
          <a:xfrm>
            <a:off x="741600" y="6244312"/>
            <a:ext cx="11299089" cy="287338"/>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t>Base:</a:t>
            </a:r>
            <a:r>
              <a:rPr lang="en-GB" sz="1200" i="0"/>
              <a:t> </a:t>
            </a:r>
            <a:r>
              <a:rPr lang="en-GB" sz="1200" i="0">
                <a:cs typeface="Arial" panose="020B0604020202020204" pitchFamily="34" charset="0"/>
              </a:rPr>
              <a:t>All existing claimants before 16 March 2020 (W2: 1,411) </a:t>
            </a:r>
            <a:endParaRPr lang="en-GB" sz="1200"/>
          </a:p>
        </p:txBody>
      </p:sp>
      <p:sp>
        <p:nvSpPr>
          <p:cNvPr id="2" name="Slide Number Placeholder 2">
            <a:extLst>
              <a:ext uri="{FF2B5EF4-FFF2-40B4-BE49-F238E27FC236}">
                <a16:creationId xmlns:a16="http://schemas.microsoft.com/office/drawing/2014/main" id="{9F4D5568-4094-92DC-DF39-9FD83E2BFCE7}"/>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82</a:t>
            </a:fld>
            <a:r>
              <a:rPr lang="en-GB"/>
              <a:t>  </a:t>
            </a:r>
          </a:p>
        </p:txBody>
      </p:sp>
    </p:spTree>
    <p:extLst>
      <p:ext uri="{BB962C8B-B14F-4D97-AF65-F5344CB8AC3E}">
        <p14:creationId xmlns:p14="http://schemas.microsoft.com/office/powerpoint/2010/main" val="4289899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21FE110A-EF57-42CA-A4AC-AF044A5F8296}"/>
              </a:ext>
            </a:extLst>
          </p:cNvPr>
          <p:cNvSpPr/>
          <p:nvPr/>
        </p:nvSpPr>
        <p:spPr bwMode="gray">
          <a:xfrm>
            <a:off x="3573751" y="4041514"/>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39C75037-F0E3-48D3-9ECB-5ABEAD876553}"/>
              </a:ext>
            </a:extLst>
          </p:cNvPr>
          <p:cNvSpPr/>
          <p:nvPr/>
        </p:nvSpPr>
        <p:spPr bwMode="gray">
          <a:xfrm>
            <a:off x="506268" y="4063139"/>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7700F5C9-24AF-4692-BD09-08CF33CF6C95}"/>
              </a:ext>
            </a:extLst>
          </p:cNvPr>
          <p:cNvSpPr/>
          <p:nvPr/>
        </p:nvSpPr>
        <p:spPr bwMode="gray">
          <a:xfrm>
            <a:off x="6588826" y="4022429"/>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819738EB-47E8-422F-8390-1037A8563376}"/>
              </a:ext>
            </a:extLst>
          </p:cNvPr>
          <p:cNvSpPr/>
          <p:nvPr/>
        </p:nvSpPr>
        <p:spPr bwMode="gray">
          <a:xfrm>
            <a:off x="7625664" y="1000536"/>
            <a:ext cx="3976922" cy="2531893"/>
          </a:xfrm>
          <a:prstGeom prst="rect">
            <a:avLst/>
          </a:prstGeom>
          <a:solidFill>
            <a:srgbClr val="F2F2F2"/>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BB187327-B6C8-4C3B-8BE7-ACE708D66924}"/>
              </a:ext>
            </a:extLst>
          </p:cNvPr>
          <p:cNvSpPr/>
          <p:nvPr/>
        </p:nvSpPr>
        <p:spPr bwMode="gray">
          <a:xfrm>
            <a:off x="3100106" y="1035154"/>
            <a:ext cx="4201268" cy="2497275"/>
          </a:xfrm>
          <a:prstGeom prst="rect">
            <a:avLst/>
          </a:prstGeom>
          <a:solidFill>
            <a:srgbClr val="F2F2F2"/>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A8F5313-193A-41AC-8A99-2A703BC61ECA}"/>
              </a:ext>
            </a:extLst>
          </p:cNvPr>
          <p:cNvSpPr/>
          <p:nvPr/>
        </p:nvSpPr>
        <p:spPr bwMode="gray">
          <a:xfrm>
            <a:off x="589414" y="1075202"/>
            <a:ext cx="2033279" cy="2384801"/>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919DAD1D-8E37-4585-8E9B-4588E1BFBB95}"/>
              </a:ext>
            </a:extLst>
          </p:cNvPr>
          <p:cNvSpPr>
            <a:spLocks noGrp="1"/>
          </p:cNvSpPr>
          <p:nvPr>
            <p:ph type="title"/>
          </p:nvPr>
        </p:nvSpPr>
        <p:spPr>
          <a:xfrm>
            <a:off x="506268" y="200983"/>
            <a:ext cx="11308546" cy="775597"/>
          </a:xfrm>
        </p:spPr>
        <p:txBody>
          <a:bodyPr/>
          <a:lstStyle/>
          <a:p>
            <a:r>
              <a:rPr lang="en-GB" sz="2900"/>
              <a:t>Demographic Profile – </a:t>
            </a:r>
            <a:r>
              <a:rPr lang="en-GB" sz="2900">
                <a:solidFill>
                  <a:schemeClr val="accent3"/>
                </a:solidFill>
              </a:rPr>
              <a:t>All new claimants </a:t>
            </a:r>
            <a:r>
              <a:rPr lang="en-GB" sz="2900"/>
              <a:t>(since 16 March 2020)</a:t>
            </a:r>
          </a:p>
        </p:txBody>
      </p:sp>
      <p:sp>
        <p:nvSpPr>
          <p:cNvPr id="5" name="Text Placeholder 4">
            <a:extLst>
              <a:ext uri="{FF2B5EF4-FFF2-40B4-BE49-F238E27FC236}">
                <a16:creationId xmlns:a16="http://schemas.microsoft.com/office/drawing/2014/main" id="{06C6DC18-27CF-45EB-9BA6-A2D6B54B0DAF}"/>
              </a:ext>
            </a:extLst>
          </p:cNvPr>
          <p:cNvSpPr>
            <a:spLocks noGrp="1"/>
          </p:cNvSpPr>
          <p:nvPr>
            <p:ph type="body" sz="quarter" idx="15"/>
          </p:nvPr>
        </p:nvSpPr>
        <p:spPr>
          <a:xfrm>
            <a:off x="538383" y="661982"/>
            <a:ext cx="1416737" cy="338554"/>
          </a:xfrm>
        </p:spPr>
        <p:txBody>
          <a:bodyPr/>
          <a:lstStyle/>
          <a:p>
            <a:pPr algn="ctr"/>
            <a:r>
              <a:rPr lang="en-GB" sz="2200"/>
              <a:t>Gender</a:t>
            </a:r>
          </a:p>
        </p:txBody>
      </p:sp>
      <p:sp>
        <p:nvSpPr>
          <p:cNvPr id="6" name="Text Placeholder 4">
            <a:extLst>
              <a:ext uri="{FF2B5EF4-FFF2-40B4-BE49-F238E27FC236}">
                <a16:creationId xmlns:a16="http://schemas.microsoft.com/office/drawing/2014/main" id="{536FB63E-3D18-4F09-9F82-75454E52C4CD}"/>
              </a:ext>
            </a:extLst>
          </p:cNvPr>
          <p:cNvSpPr txBox="1">
            <a:spLocks/>
          </p:cNvSpPr>
          <p:nvPr/>
        </p:nvSpPr>
        <p:spPr>
          <a:xfrm>
            <a:off x="2716841" y="661982"/>
            <a:ext cx="1416737"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Age</a:t>
            </a:r>
          </a:p>
        </p:txBody>
      </p:sp>
      <p:cxnSp>
        <p:nvCxnSpPr>
          <p:cNvPr id="9" name="Straight Connector 8">
            <a:extLst>
              <a:ext uri="{FF2B5EF4-FFF2-40B4-BE49-F238E27FC236}">
                <a16:creationId xmlns:a16="http://schemas.microsoft.com/office/drawing/2014/main" id="{EA755613-6712-446D-AF00-F5EAF11ADFF7}"/>
              </a:ext>
            </a:extLst>
          </p:cNvPr>
          <p:cNvCxnSpPr>
            <a:cxnSpLocks/>
          </p:cNvCxnSpPr>
          <p:nvPr/>
        </p:nvCxnSpPr>
        <p:spPr>
          <a:xfrm>
            <a:off x="715698" y="1000536"/>
            <a:ext cx="104967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C25D22-E1F0-4E1D-AC53-6F1B9CAAA78B}"/>
              </a:ext>
            </a:extLst>
          </p:cNvPr>
          <p:cNvCxnSpPr>
            <a:cxnSpLocks/>
          </p:cNvCxnSpPr>
          <p:nvPr/>
        </p:nvCxnSpPr>
        <p:spPr>
          <a:xfrm>
            <a:off x="3072053" y="964311"/>
            <a:ext cx="106152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08DC4C84-29C1-4A0F-9747-3C77DDFE4EF0}"/>
              </a:ext>
            </a:extLst>
          </p:cNvPr>
          <p:cNvGraphicFramePr/>
          <p:nvPr/>
        </p:nvGraphicFramePr>
        <p:xfrm>
          <a:off x="9736" y="987494"/>
          <a:ext cx="3244257" cy="2639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10BC2C1E-042D-4CE4-8813-44FDF1C532ED}"/>
              </a:ext>
            </a:extLst>
          </p:cNvPr>
          <p:cNvGraphicFramePr/>
          <p:nvPr/>
        </p:nvGraphicFramePr>
        <p:xfrm>
          <a:off x="2674507" y="851195"/>
          <a:ext cx="4767453" cy="2767169"/>
        </p:xfrm>
        <a:graphic>
          <a:graphicData uri="http://schemas.openxmlformats.org/drawingml/2006/chart">
            <c:chart xmlns:c="http://schemas.openxmlformats.org/drawingml/2006/chart" xmlns:r="http://schemas.openxmlformats.org/officeDocument/2006/relationships" r:id="rId3"/>
          </a:graphicData>
        </a:graphic>
      </p:graphicFrame>
      <p:sp>
        <p:nvSpPr>
          <p:cNvPr id="106" name="Text Placeholder 4">
            <a:extLst>
              <a:ext uri="{FF2B5EF4-FFF2-40B4-BE49-F238E27FC236}">
                <a16:creationId xmlns:a16="http://schemas.microsoft.com/office/drawing/2014/main" id="{C0B82CC2-69C1-4AC1-BF72-378638096AE3}"/>
              </a:ext>
            </a:extLst>
          </p:cNvPr>
          <p:cNvSpPr txBox="1">
            <a:spLocks/>
          </p:cNvSpPr>
          <p:nvPr/>
        </p:nvSpPr>
        <p:spPr>
          <a:xfrm>
            <a:off x="6923847" y="625757"/>
            <a:ext cx="2331191"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Carers</a:t>
            </a:r>
          </a:p>
        </p:txBody>
      </p:sp>
      <p:cxnSp>
        <p:nvCxnSpPr>
          <p:cNvPr id="107" name="Straight Connector 106">
            <a:extLst>
              <a:ext uri="{FF2B5EF4-FFF2-40B4-BE49-F238E27FC236}">
                <a16:creationId xmlns:a16="http://schemas.microsoft.com/office/drawing/2014/main" id="{042B5483-5223-4A34-8566-0C25022CA208}"/>
              </a:ext>
            </a:extLst>
          </p:cNvPr>
          <p:cNvCxnSpPr>
            <a:cxnSpLocks/>
          </p:cNvCxnSpPr>
          <p:nvPr/>
        </p:nvCxnSpPr>
        <p:spPr>
          <a:xfrm>
            <a:off x="7652346" y="929692"/>
            <a:ext cx="128194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8" name="Chart 107">
            <a:extLst>
              <a:ext uri="{FF2B5EF4-FFF2-40B4-BE49-F238E27FC236}">
                <a16:creationId xmlns:a16="http://schemas.microsoft.com/office/drawing/2014/main" id="{D41100F0-A356-4A5E-83F9-36E39A8134B7}"/>
              </a:ext>
            </a:extLst>
          </p:cNvPr>
          <p:cNvGraphicFramePr/>
          <p:nvPr/>
        </p:nvGraphicFramePr>
        <p:xfrm>
          <a:off x="7094881" y="1003226"/>
          <a:ext cx="4853926" cy="2571226"/>
        </p:xfrm>
        <a:graphic>
          <a:graphicData uri="http://schemas.openxmlformats.org/drawingml/2006/chart">
            <c:chart xmlns:c="http://schemas.openxmlformats.org/drawingml/2006/chart" xmlns:r="http://schemas.openxmlformats.org/officeDocument/2006/relationships" r:id="rId4"/>
          </a:graphicData>
        </a:graphic>
      </p:graphicFrame>
      <p:sp>
        <p:nvSpPr>
          <p:cNvPr id="110" name="Text Placeholder 4">
            <a:extLst>
              <a:ext uri="{FF2B5EF4-FFF2-40B4-BE49-F238E27FC236}">
                <a16:creationId xmlns:a16="http://schemas.microsoft.com/office/drawing/2014/main" id="{F33CD484-A572-4177-9030-5AF313E2BB48}"/>
              </a:ext>
            </a:extLst>
          </p:cNvPr>
          <p:cNvSpPr txBox="1">
            <a:spLocks/>
          </p:cNvSpPr>
          <p:nvPr/>
        </p:nvSpPr>
        <p:spPr>
          <a:xfrm>
            <a:off x="170194" y="3592294"/>
            <a:ext cx="308379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Ex Armed Forces</a:t>
            </a:r>
          </a:p>
        </p:txBody>
      </p:sp>
      <p:graphicFrame>
        <p:nvGraphicFramePr>
          <p:cNvPr id="112" name="Chart 111">
            <a:extLst>
              <a:ext uri="{FF2B5EF4-FFF2-40B4-BE49-F238E27FC236}">
                <a16:creationId xmlns:a16="http://schemas.microsoft.com/office/drawing/2014/main" id="{5B45A124-F826-4330-B501-53B49617A931}"/>
              </a:ext>
            </a:extLst>
          </p:cNvPr>
          <p:cNvGraphicFramePr/>
          <p:nvPr/>
        </p:nvGraphicFramePr>
        <p:xfrm>
          <a:off x="-259932" y="3964245"/>
          <a:ext cx="3731970" cy="2269805"/>
        </p:xfrm>
        <a:graphic>
          <a:graphicData uri="http://schemas.openxmlformats.org/drawingml/2006/chart">
            <c:chart xmlns:c="http://schemas.openxmlformats.org/drawingml/2006/chart" xmlns:r="http://schemas.openxmlformats.org/officeDocument/2006/relationships" r:id="rId5"/>
          </a:graphicData>
        </a:graphic>
      </p:graphicFrame>
      <p:cxnSp>
        <p:nvCxnSpPr>
          <p:cNvPr id="114" name="Straight Connector 113">
            <a:extLst>
              <a:ext uri="{FF2B5EF4-FFF2-40B4-BE49-F238E27FC236}">
                <a16:creationId xmlns:a16="http://schemas.microsoft.com/office/drawing/2014/main" id="{8DC2501C-5514-4854-9853-4ACA070EFD26}"/>
              </a:ext>
            </a:extLst>
          </p:cNvPr>
          <p:cNvCxnSpPr>
            <a:cxnSpLocks/>
          </p:cNvCxnSpPr>
          <p:nvPr/>
        </p:nvCxnSpPr>
        <p:spPr>
          <a:xfrm>
            <a:off x="538383" y="3908220"/>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 name="Text Placeholder 4">
            <a:extLst>
              <a:ext uri="{FF2B5EF4-FFF2-40B4-BE49-F238E27FC236}">
                <a16:creationId xmlns:a16="http://schemas.microsoft.com/office/drawing/2014/main" id="{E0B27A28-C418-4520-A932-8E367D5DF33F}"/>
              </a:ext>
            </a:extLst>
          </p:cNvPr>
          <p:cNvSpPr txBox="1">
            <a:spLocks/>
          </p:cNvSpPr>
          <p:nvPr/>
        </p:nvSpPr>
        <p:spPr>
          <a:xfrm>
            <a:off x="6065952" y="3583106"/>
            <a:ext cx="3245492"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Refugee Status</a:t>
            </a:r>
          </a:p>
        </p:txBody>
      </p:sp>
      <p:sp>
        <p:nvSpPr>
          <p:cNvPr id="116" name="Text Placeholder 4">
            <a:extLst>
              <a:ext uri="{FF2B5EF4-FFF2-40B4-BE49-F238E27FC236}">
                <a16:creationId xmlns:a16="http://schemas.microsoft.com/office/drawing/2014/main" id="{11F8AA95-C130-49A1-B0DD-82CCBE74852B}"/>
              </a:ext>
            </a:extLst>
          </p:cNvPr>
          <p:cNvSpPr txBox="1">
            <a:spLocks/>
          </p:cNvSpPr>
          <p:nvPr/>
        </p:nvSpPr>
        <p:spPr>
          <a:xfrm>
            <a:off x="9449100" y="3577142"/>
            <a:ext cx="283428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t>Prison Leavers</a:t>
            </a:r>
          </a:p>
        </p:txBody>
      </p:sp>
      <p:sp>
        <p:nvSpPr>
          <p:cNvPr id="118" name="Rectangle 117">
            <a:extLst>
              <a:ext uri="{FF2B5EF4-FFF2-40B4-BE49-F238E27FC236}">
                <a16:creationId xmlns:a16="http://schemas.microsoft.com/office/drawing/2014/main" id="{3AF2378B-83DD-4BF6-B037-8A5FD2E00923}"/>
              </a:ext>
            </a:extLst>
          </p:cNvPr>
          <p:cNvSpPr/>
          <p:nvPr/>
        </p:nvSpPr>
        <p:spPr bwMode="gray">
          <a:xfrm>
            <a:off x="9451501" y="3964245"/>
            <a:ext cx="2497306" cy="2130300"/>
          </a:xfrm>
          <a:prstGeom prst="rect">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126281" tIns="63141" rIns="126281" bIns="6314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263"/>
              </a:spcBef>
              <a:spcAft>
                <a:spcPts val="263"/>
              </a:spcAft>
              <a:buClr>
                <a:srgbClr val="D40072"/>
              </a:buClr>
              <a:buSzTx/>
              <a:buFontTx/>
              <a:buNone/>
              <a:tabLst/>
              <a:defRPr/>
            </a:pPr>
            <a:endParaRPr kumimoji="0" lang="en-GB" sz="1754" b="0" i="0" u="none" strike="noStrike" kern="0" cap="none" spc="0" normalizeH="0" baseline="0" noProof="0">
              <a:ln>
                <a:noFill/>
              </a:ln>
              <a:solidFill>
                <a:prstClr val="white"/>
              </a:solidFill>
              <a:effectLst/>
              <a:uLnTx/>
              <a:uFillTx/>
              <a:latin typeface="Arial"/>
              <a:ea typeface="+mn-ea"/>
              <a:cs typeface="+mn-cs"/>
            </a:endParaRPr>
          </a:p>
        </p:txBody>
      </p:sp>
      <p:graphicFrame>
        <p:nvGraphicFramePr>
          <p:cNvPr id="119" name="Chart 118">
            <a:extLst>
              <a:ext uri="{FF2B5EF4-FFF2-40B4-BE49-F238E27FC236}">
                <a16:creationId xmlns:a16="http://schemas.microsoft.com/office/drawing/2014/main" id="{4CF28FAC-910F-4A48-8782-5B48040989AD}"/>
              </a:ext>
            </a:extLst>
          </p:cNvPr>
          <p:cNvGraphicFramePr/>
          <p:nvPr/>
        </p:nvGraphicFramePr>
        <p:xfrm>
          <a:off x="5992410" y="3914434"/>
          <a:ext cx="3731970" cy="22698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0" name="Chart 119">
            <a:extLst>
              <a:ext uri="{FF2B5EF4-FFF2-40B4-BE49-F238E27FC236}">
                <a16:creationId xmlns:a16="http://schemas.microsoft.com/office/drawing/2014/main" id="{21B5BE10-5914-40DD-B59F-48558B0939EE}"/>
              </a:ext>
            </a:extLst>
          </p:cNvPr>
          <p:cNvGraphicFramePr/>
          <p:nvPr/>
        </p:nvGraphicFramePr>
        <p:xfrm>
          <a:off x="8689075" y="3907208"/>
          <a:ext cx="3731970" cy="2269805"/>
        </p:xfrm>
        <a:graphic>
          <a:graphicData uri="http://schemas.openxmlformats.org/drawingml/2006/chart">
            <c:chart xmlns:c="http://schemas.openxmlformats.org/drawingml/2006/chart" xmlns:r="http://schemas.openxmlformats.org/officeDocument/2006/relationships" r:id="rId7"/>
          </a:graphicData>
        </a:graphic>
      </p:graphicFrame>
      <p:cxnSp>
        <p:nvCxnSpPr>
          <p:cNvPr id="121" name="Straight Connector 120">
            <a:extLst>
              <a:ext uri="{FF2B5EF4-FFF2-40B4-BE49-F238E27FC236}">
                <a16:creationId xmlns:a16="http://schemas.microsoft.com/office/drawing/2014/main" id="{56BAB457-FAAB-400E-90DF-31562B3B2690}"/>
              </a:ext>
            </a:extLst>
          </p:cNvPr>
          <p:cNvCxnSpPr>
            <a:cxnSpLocks/>
          </p:cNvCxnSpPr>
          <p:nvPr/>
        </p:nvCxnSpPr>
        <p:spPr>
          <a:xfrm>
            <a:off x="6588826" y="3916629"/>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D437733-D813-4922-A8AB-3EB9A75B4AA4}"/>
              </a:ext>
            </a:extLst>
          </p:cNvPr>
          <p:cNvCxnSpPr>
            <a:cxnSpLocks/>
          </p:cNvCxnSpPr>
          <p:nvPr/>
        </p:nvCxnSpPr>
        <p:spPr>
          <a:xfrm>
            <a:off x="9432123" y="3888530"/>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8" name="Chart 127">
            <a:extLst>
              <a:ext uri="{FF2B5EF4-FFF2-40B4-BE49-F238E27FC236}">
                <a16:creationId xmlns:a16="http://schemas.microsoft.com/office/drawing/2014/main" id="{F9E2B936-A8A9-4DC0-ABE7-7D3C1B17DD0A}"/>
              </a:ext>
            </a:extLst>
          </p:cNvPr>
          <p:cNvGraphicFramePr/>
          <p:nvPr/>
        </p:nvGraphicFramePr>
        <p:xfrm>
          <a:off x="2908436" y="3952676"/>
          <a:ext cx="3731970" cy="2269805"/>
        </p:xfrm>
        <a:graphic>
          <a:graphicData uri="http://schemas.openxmlformats.org/drawingml/2006/chart">
            <c:chart xmlns:c="http://schemas.openxmlformats.org/drawingml/2006/chart" xmlns:r="http://schemas.openxmlformats.org/officeDocument/2006/relationships" r:id="rId8"/>
          </a:graphicData>
        </a:graphic>
      </p:graphicFrame>
      <p:sp>
        <p:nvSpPr>
          <p:cNvPr id="129" name="Text Placeholder 4">
            <a:extLst>
              <a:ext uri="{FF2B5EF4-FFF2-40B4-BE49-F238E27FC236}">
                <a16:creationId xmlns:a16="http://schemas.microsoft.com/office/drawing/2014/main" id="{870538A6-0A90-4FF5-9586-3B6085FA80CA}"/>
              </a:ext>
            </a:extLst>
          </p:cNvPr>
          <p:cNvSpPr txBox="1">
            <a:spLocks/>
          </p:cNvSpPr>
          <p:nvPr/>
        </p:nvSpPr>
        <p:spPr>
          <a:xfrm>
            <a:off x="2908114" y="3616243"/>
            <a:ext cx="3083799" cy="338554"/>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200"/>
              <a:t>Care Leavers</a:t>
            </a:r>
          </a:p>
        </p:txBody>
      </p:sp>
      <p:cxnSp>
        <p:nvCxnSpPr>
          <p:cNvPr id="130" name="Straight Connector 129">
            <a:extLst>
              <a:ext uri="{FF2B5EF4-FFF2-40B4-BE49-F238E27FC236}">
                <a16:creationId xmlns:a16="http://schemas.microsoft.com/office/drawing/2014/main" id="{DE03FDD7-2A52-43E7-8839-4BFC5E7D4557}"/>
              </a:ext>
            </a:extLst>
          </p:cNvPr>
          <p:cNvCxnSpPr>
            <a:cxnSpLocks/>
          </p:cNvCxnSpPr>
          <p:nvPr/>
        </p:nvCxnSpPr>
        <p:spPr>
          <a:xfrm>
            <a:off x="3573751" y="3952676"/>
            <a:ext cx="224587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1" name="Text Placeholder 3">
            <a:extLst>
              <a:ext uri="{FF2B5EF4-FFF2-40B4-BE49-F238E27FC236}">
                <a16:creationId xmlns:a16="http://schemas.microsoft.com/office/drawing/2014/main" id="{0DE74596-648C-4D07-8C1C-7884BD176B42}"/>
              </a:ext>
            </a:extLst>
          </p:cNvPr>
          <p:cNvSpPr txBox="1">
            <a:spLocks/>
          </p:cNvSpPr>
          <p:nvPr/>
        </p:nvSpPr>
        <p:spPr>
          <a:xfrm>
            <a:off x="741600" y="6244312"/>
            <a:ext cx="11299089" cy="287338"/>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t>Base:</a:t>
            </a:r>
            <a:r>
              <a:rPr lang="en-GB" sz="1200" i="0"/>
              <a:t>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latin typeface="Arial" panose="020B0604020202020204" pitchFamily="34" charset="0"/>
                <a:cs typeface="Arial" panose="020B0604020202020204" pitchFamily="34" charset="0"/>
              </a:rPr>
              <a:t>(W2: 3,284)</a:t>
            </a:r>
            <a:endParaRPr lang="en-GB" sz="1200"/>
          </a:p>
        </p:txBody>
      </p:sp>
    </p:spTree>
    <p:extLst>
      <p:ext uri="{BB962C8B-B14F-4D97-AF65-F5344CB8AC3E}">
        <p14:creationId xmlns:p14="http://schemas.microsoft.com/office/powerpoint/2010/main" val="4082092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28ADFF21-A1D9-45BA-A42C-72D01A454B8C}"/>
              </a:ext>
            </a:extLst>
          </p:cNvPr>
          <p:cNvGraphicFramePr/>
          <p:nvPr/>
        </p:nvGraphicFramePr>
        <p:xfrm>
          <a:off x="600583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Length of time in self-employment work</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119801"/>
            <a:ext cx="10929199" cy="430887"/>
          </a:xfrm>
        </p:spPr>
        <p:txBody>
          <a:bodyPr/>
          <a:lstStyle/>
          <a:p>
            <a:r>
              <a:rPr lang="en-GB" sz="1400" i="1">
                <a:solidFill>
                  <a:schemeClr val="tx1"/>
                </a:solidFill>
              </a:rPr>
              <a:t>“How long have you been self-employed in your current line of work? / Thinking about when you were last self-employed, how long had you been in your line of work?”</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2079068460"/>
              </p:ext>
            </p:extLst>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5C8396D-7BF5-4D5B-A62E-504F8FDA5011}"/>
              </a:ext>
            </a:extLst>
          </p:cNvPr>
          <p:cNvSpPr txBox="1"/>
          <p:nvPr/>
        </p:nvSpPr>
        <p:spPr>
          <a:xfrm>
            <a:off x="2336800" y="1781572"/>
            <a:ext cx="2452594"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accent6">
                    <a:lumMod val="75000"/>
                  </a:schemeClr>
                </a:solidFill>
              </a:rPr>
              <a:t>Recontact ‘existing 2020’</a:t>
            </a:r>
          </a:p>
        </p:txBody>
      </p:sp>
      <p:sp>
        <p:nvSpPr>
          <p:cNvPr id="10" name="TextBox 9">
            <a:extLst>
              <a:ext uri="{FF2B5EF4-FFF2-40B4-BE49-F238E27FC236}">
                <a16:creationId xmlns:a16="http://schemas.microsoft.com/office/drawing/2014/main" id="{33381F70-A465-4F77-8C0B-0C055AA13683}"/>
              </a:ext>
            </a:extLst>
          </p:cNvPr>
          <p:cNvSpPr txBox="1"/>
          <p:nvPr/>
        </p:nvSpPr>
        <p:spPr>
          <a:xfrm>
            <a:off x="7782038" y="1774940"/>
            <a:ext cx="2075889" cy="246221"/>
          </a:xfrm>
          <a:prstGeom prst="rect">
            <a:avLst/>
          </a:prstGeom>
          <a:noFill/>
        </p:spPr>
        <p:txBody>
          <a:bodyPr wrap="none" lIns="0" tIns="0" rIns="0" bIns="0" rtlCol="0">
            <a:spAutoFit/>
          </a:bodyPr>
          <a:lstStyle/>
          <a:p>
            <a:pPr algn="l">
              <a:spcBef>
                <a:spcPts val="400"/>
              </a:spcBef>
              <a:spcAft>
                <a:spcPts val="400"/>
              </a:spcAft>
            </a:pPr>
            <a:r>
              <a:rPr lang="en-GB" sz="1600" b="1">
                <a:solidFill>
                  <a:schemeClr val="bg2"/>
                </a:solidFill>
              </a:rPr>
              <a:t>Recontact ‘new 2020’</a:t>
            </a:r>
          </a:p>
        </p:txBody>
      </p:sp>
      <p:sp>
        <p:nvSpPr>
          <p:cNvPr id="11" name="Isosceles Triangle 10">
            <a:extLst>
              <a:ext uri="{FF2B5EF4-FFF2-40B4-BE49-F238E27FC236}">
                <a16:creationId xmlns:a16="http://schemas.microsoft.com/office/drawing/2014/main" id="{DC66229B-5040-4159-ADD6-059D9E6E4347}"/>
              </a:ext>
            </a:extLst>
          </p:cNvPr>
          <p:cNvSpPr/>
          <p:nvPr/>
        </p:nvSpPr>
        <p:spPr>
          <a:xfrm rot="10800000">
            <a:off x="3832137" y="282516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6" name="Isosceles Triangle 15">
            <a:extLst>
              <a:ext uri="{FF2B5EF4-FFF2-40B4-BE49-F238E27FC236}">
                <a16:creationId xmlns:a16="http://schemas.microsoft.com/office/drawing/2014/main" id="{7A998500-EB1E-48CE-8331-67C18FA3A420}"/>
              </a:ext>
            </a:extLst>
          </p:cNvPr>
          <p:cNvSpPr/>
          <p:nvPr/>
        </p:nvSpPr>
        <p:spPr>
          <a:xfrm rot="10800000">
            <a:off x="9088159" y="283786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19" name="Isosceles Triangle 18">
            <a:extLst>
              <a:ext uri="{FF2B5EF4-FFF2-40B4-BE49-F238E27FC236}">
                <a16:creationId xmlns:a16="http://schemas.microsoft.com/office/drawing/2014/main" id="{9CBFE1DC-5E4B-4DA5-8A09-1751DB53E662}"/>
              </a:ext>
            </a:extLst>
          </p:cNvPr>
          <p:cNvSpPr/>
          <p:nvPr/>
        </p:nvSpPr>
        <p:spPr>
          <a:xfrm rot="10800000">
            <a:off x="9434273" y="352664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3" name="TextBox 22">
            <a:extLst>
              <a:ext uri="{FF2B5EF4-FFF2-40B4-BE49-F238E27FC236}">
                <a16:creationId xmlns:a16="http://schemas.microsoft.com/office/drawing/2014/main" id="{841AACEA-A038-4B1A-B0C7-1D8C612A89CC}"/>
              </a:ext>
            </a:extLst>
          </p:cNvPr>
          <p:cNvSpPr txBox="1"/>
          <p:nvPr/>
        </p:nvSpPr>
        <p:spPr>
          <a:xfrm>
            <a:off x="450000" y="6134100"/>
            <a:ext cx="95115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existing</a:t>
            </a:r>
            <a:r>
              <a:rPr lang="en-GB" sz="1200" dirty="0">
                <a:solidFill>
                  <a:prstClr val="black"/>
                </a:solidFill>
                <a:latin typeface="Arial"/>
              </a:rPr>
              <a:t> claimants before </a:t>
            </a:r>
            <a:r>
              <a:rPr lang="en-GB" sz="1200" dirty="0">
                <a:latin typeface="Arial"/>
              </a:rPr>
              <a:t>16 March 2020</a:t>
            </a:r>
            <a:r>
              <a:rPr kumimoji="0" lang="en-GB" sz="1200" b="0" i="0" u="none" strike="noStrike" kern="1200" cap="none" spc="0" normalizeH="0" baseline="0" noProof="0" dirty="0">
                <a:ln>
                  <a:noFill/>
                </a:ln>
                <a:effectLst/>
                <a:uLnTx/>
                <a:uFillTx/>
                <a:latin typeface="Arial"/>
                <a:ea typeface="+mn-ea"/>
                <a:cs typeface="+mn-cs"/>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(W1/W2: 1,411) and new</a:t>
            </a:r>
            <a:r>
              <a:rPr lang="en-GB" sz="1200" dirty="0">
                <a:solidFill>
                  <a:prstClr val="black"/>
                </a:solidFill>
                <a:latin typeface="Arial"/>
              </a:rPr>
              <a:t> claimants between 16 March and 22 June 2020 </a:t>
            </a:r>
            <a:r>
              <a:rPr kumimoji="0" lang="en-GB" sz="1200" b="0" i="0" u="none" strike="noStrike" kern="1200" cap="none" spc="0" normalizeH="0" baseline="0" noProof="0" dirty="0">
                <a:ln>
                  <a:noFill/>
                </a:ln>
                <a:solidFill>
                  <a:prstClr val="black"/>
                </a:solidFill>
                <a:effectLst/>
                <a:uLnTx/>
                <a:uFillTx/>
                <a:latin typeface="Arial"/>
                <a:ea typeface="+mn-ea"/>
                <a:cs typeface="+mn-cs"/>
              </a:rPr>
              <a:t>(W1/W2: 1,331)</a:t>
            </a:r>
          </a:p>
        </p:txBody>
      </p:sp>
      <p:sp>
        <p:nvSpPr>
          <p:cNvPr id="20" name="TextBox 19">
            <a:extLst>
              <a:ext uri="{FF2B5EF4-FFF2-40B4-BE49-F238E27FC236}">
                <a16:creationId xmlns:a16="http://schemas.microsoft.com/office/drawing/2014/main" id="{DB4B9766-1EFB-4658-98E6-1D4370ABB795}"/>
              </a:ext>
            </a:extLst>
          </p:cNvPr>
          <p:cNvSpPr txBox="1"/>
          <p:nvPr/>
        </p:nvSpPr>
        <p:spPr>
          <a:xfrm>
            <a:off x="6772220" y="6377327"/>
            <a:ext cx="5171456" cy="471924"/>
          </a:xfrm>
          <a:prstGeom prst="rect">
            <a:avLst/>
          </a:prstGeom>
          <a:noFill/>
          <a:ln>
            <a:solidFill>
              <a:schemeClr val="bg1"/>
            </a:solidFill>
          </a:ln>
        </p:spPr>
        <p:txBody>
          <a:bodyPr wrap="square" lIns="0" tIns="0" rIns="0" bIns="0" rtlCol="0">
            <a:spAutoFit/>
          </a:bodyPr>
          <a:lstStyle/>
          <a:p>
            <a:pPr>
              <a:spcBef>
                <a:spcPts val="400"/>
              </a:spcBef>
              <a:spcAft>
                <a:spcPts val="400"/>
              </a:spcAft>
            </a:pPr>
            <a:r>
              <a:rPr lang="en-GB" sz="1200"/>
              <a:t>      Significant increase from Wave 1 |       Significant decrease from Wave 1</a:t>
            </a:r>
          </a:p>
          <a:p>
            <a:pPr algn="l">
              <a:spcBef>
                <a:spcPts val="400"/>
              </a:spcBef>
              <a:spcAft>
                <a:spcPts val="400"/>
              </a:spcAft>
            </a:pPr>
            <a:r>
              <a:rPr lang="en-GB" sz="1200"/>
              <a:t> </a:t>
            </a:r>
          </a:p>
        </p:txBody>
      </p:sp>
      <p:sp>
        <p:nvSpPr>
          <p:cNvPr id="25" name="Isosceles Triangle 24">
            <a:extLst>
              <a:ext uri="{FF2B5EF4-FFF2-40B4-BE49-F238E27FC236}">
                <a16:creationId xmlns:a16="http://schemas.microsoft.com/office/drawing/2014/main" id="{173AFF9A-4EAA-47E5-87D9-965D983852A9}"/>
              </a:ext>
            </a:extLst>
          </p:cNvPr>
          <p:cNvSpPr/>
          <p:nvPr/>
        </p:nvSpPr>
        <p:spPr>
          <a:xfrm rot="10800000">
            <a:off x="9367411" y="6415292"/>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accent6"/>
              </a:solidFill>
            </a:endParaRPr>
          </a:p>
        </p:txBody>
      </p:sp>
      <p:sp>
        <p:nvSpPr>
          <p:cNvPr id="2" name="Isosceles Triangle 1">
            <a:extLst>
              <a:ext uri="{FF2B5EF4-FFF2-40B4-BE49-F238E27FC236}">
                <a16:creationId xmlns:a16="http://schemas.microsoft.com/office/drawing/2014/main" id="{F91218A8-FC30-783F-CBE6-90696F3D4AF5}"/>
              </a:ext>
            </a:extLst>
          </p:cNvPr>
          <p:cNvSpPr/>
          <p:nvPr/>
        </p:nvSpPr>
        <p:spPr>
          <a:xfrm>
            <a:off x="5024155" y="423687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3" name="Isosceles Triangle 2">
            <a:extLst>
              <a:ext uri="{FF2B5EF4-FFF2-40B4-BE49-F238E27FC236}">
                <a16:creationId xmlns:a16="http://schemas.microsoft.com/office/drawing/2014/main" id="{8FB52586-0687-83C0-719F-983B8A2BB883}"/>
              </a:ext>
            </a:extLst>
          </p:cNvPr>
          <p:cNvSpPr/>
          <p:nvPr/>
        </p:nvSpPr>
        <p:spPr>
          <a:xfrm>
            <a:off x="4546859" y="4940257"/>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8" name="Isosceles Triangle 7">
            <a:extLst>
              <a:ext uri="{FF2B5EF4-FFF2-40B4-BE49-F238E27FC236}">
                <a16:creationId xmlns:a16="http://schemas.microsoft.com/office/drawing/2014/main" id="{8B073405-B819-557B-18A4-05C0F233611B}"/>
              </a:ext>
            </a:extLst>
          </p:cNvPr>
          <p:cNvSpPr/>
          <p:nvPr/>
        </p:nvSpPr>
        <p:spPr>
          <a:xfrm>
            <a:off x="9537540" y="414476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9" name="Isosceles Triangle 8">
            <a:extLst>
              <a:ext uri="{FF2B5EF4-FFF2-40B4-BE49-F238E27FC236}">
                <a16:creationId xmlns:a16="http://schemas.microsoft.com/office/drawing/2014/main" id="{BCF78AEE-65F0-30D0-6A9D-5EAC3FB4C647}"/>
              </a:ext>
            </a:extLst>
          </p:cNvPr>
          <p:cNvSpPr/>
          <p:nvPr/>
        </p:nvSpPr>
        <p:spPr>
          <a:xfrm>
            <a:off x="9721760" y="4797905"/>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4" name="Isosceles Triangle 13">
            <a:extLst>
              <a:ext uri="{FF2B5EF4-FFF2-40B4-BE49-F238E27FC236}">
                <a16:creationId xmlns:a16="http://schemas.microsoft.com/office/drawing/2014/main" id="{0DC3A050-6CE2-415F-8D82-52F4C0233DFF}"/>
              </a:ext>
            </a:extLst>
          </p:cNvPr>
          <p:cNvSpPr/>
          <p:nvPr/>
        </p:nvSpPr>
        <p:spPr>
          <a:xfrm>
            <a:off x="6814660" y="640820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Tree>
    <p:extLst>
      <p:ext uri="{BB962C8B-B14F-4D97-AF65-F5344CB8AC3E}">
        <p14:creationId xmlns:p14="http://schemas.microsoft.com/office/powerpoint/2010/main" val="26105462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28ADFF21-A1D9-45BA-A42C-72D01A454B8C}"/>
              </a:ext>
            </a:extLst>
          </p:cNvPr>
          <p:cNvGraphicFramePr/>
          <p:nvPr>
            <p:extLst>
              <p:ext uri="{D42A27DB-BD31-4B8C-83A1-F6EECF244321}">
                <p14:modId xmlns:p14="http://schemas.microsoft.com/office/powerpoint/2010/main" val="95856110"/>
              </p:ext>
            </p:extLst>
          </p:nvPr>
        </p:nvGraphicFramePr>
        <p:xfrm>
          <a:off x="600583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The top reasons for leaving self-employment were personal circumstances and the pandemic</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36027"/>
            <a:ext cx="10929199" cy="430887"/>
          </a:xfrm>
        </p:spPr>
        <p:txBody>
          <a:bodyPr/>
          <a:lstStyle/>
          <a:p>
            <a:r>
              <a:rPr lang="en-GB" sz="1400" i="1">
                <a:solidFill>
                  <a:schemeClr val="tx1"/>
                </a:solidFill>
              </a:rPr>
              <a:t>“Since the first survey last year, you mentioned that you are no longer doing any self-employed work. What are your reasons for not doing any self-employed work at the moment?”</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1576524075"/>
              </p:ext>
            </p:extLst>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5C8396D-7BF5-4D5B-A62E-504F8FDA5011}"/>
              </a:ext>
            </a:extLst>
          </p:cNvPr>
          <p:cNvSpPr txBox="1"/>
          <p:nvPr/>
        </p:nvSpPr>
        <p:spPr>
          <a:xfrm>
            <a:off x="2209800" y="2038747"/>
            <a:ext cx="24397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b="1">
                <a:solidFill>
                  <a:schemeClr val="accent6">
                    <a:lumMod val="75000"/>
                  </a:schemeClr>
                </a:solidFill>
                <a:latin typeface="Arial"/>
              </a:rPr>
              <a:t>Recontact</a:t>
            </a:r>
            <a:r>
              <a:rPr kumimoji="0" lang="en-GB" sz="1600" b="1" i="0" u="none" strike="noStrike" kern="1200" cap="none" spc="0" normalizeH="0" baseline="0" noProof="0">
                <a:ln>
                  <a:noFill/>
                </a:ln>
                <a:solidFill>
                  <a:schemeClr val="accent6">
                    <a:lumMod val="75000"/>
                  </a:schemeClr>
                </a:solidFill>
                <a:effectLst/>
                <a:uLnTx/>
                <a:uFillTx/>
                <a:latin typeface="Arial"/>
                <a:ea typeface="+mn-ea"/>
                <a:cs typeface="+mn-cs"/>
              </a:rPr>
              <a:t> ‘existing 2020</a:t>
            </a:r>
            <a:r>
              <a:rPr kumimoji="0" lang="en-GB" sz="1600" b="0" i="0" u="none" strike="noStrike" kern="1200" cap="none" spc="0" normalizeH="0" baseline="0" noProof="0">
                <a:ln>
                  <a:noFill/>
                </a:ln>
                <a:solidFill>
                  <a:schemeClr val="accent6">
                    <a:lumMod val="75000"/>
                  </a:schemeClr>
                </a:solidFill>
                <a:effectLst/>
                <a:uLnTx/>
                <a:uFillTx/>
                <a:latin typeface="Arial"/>
                <a:ea typeface="+mn-ea"/>
                <a:cs typeface="+mn-cs"/>
              </a:rPr>
              <a:t>’</a:t>
            </a:r>
          </a:p>
        </p:txBody>
      </p:sp>
      <p:sp>
        <p:nvSpPr>
          <p:cNvPr id="10" name="TextBox 9">
            <a:extLst>
              <a:ext uri="{FF2B5EF4-FFF2-40B4-BE49-F238E27FC236}">
                <a16:creationId xmlns:a16="http://schemas.microsoft.com/office/drawing/2014/main" id="{33381F70-A465-4F77-8C0B-0C055AA13683}"/>
              </a:ext>
            </a:extLst>
          </p:cNvPr>
          <p:cNvSpPr txBox="1"/>
          <p:nvPr/>
        </p:nvSpPr>
        <p:spPr>
          <a:xfrm>
            <a:off x="7782038" y="2032115"/>
            <a:ext cx="207588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chemeClr val="bg2"/>
                </a:solidFill>
                <a:effectLst/>
                <a:uLnTx/>
                <a:uFillTx/>
                <a:latin typeface="Arial"/>
                <a:ea typeface="+mn-ea"/>
                <a:cs typeface="+mn-cs"/>
              </a:rPr>
              <a:t>Recontact ‘new 2020’</a:t>
            </a:r>
          </a:p>
        </p:txBody>
      </p:sp>
      <p:sp>
        <p:nvSpPr>
          <p:cNvPr id="23" name="TextBox 22">
            <a:extLst>
              <a:ext uri="{FF2B5EF4-FFF2-40B4-BE49-F238E27FC236}">
                <a16:creationId xmlns:a16="http://schemas.microsoft.com/office/drawing/2014/main" id="{841AACEA-A038-4B1A-B0C7-1D8C612A89CC}"/>
              </a:ext>
            </a:extLst>
          </p:cNvPr>
          <p:cNvSpPr txBox="1"/>
          <p:nvPr/>
        </p:nvSpPr>
        <p:spPr>
          <a:xfrm>
            <a:off x="450000" y="6138332"/>
            <a:ext cx="11161847" cy="184666"/>
          </a:xfrm>
          <a:prstGeom prst="rect">
            <a:avLst/>
          </a:prstGeom>
          <a:noFill/>
        </p:spPr>
        <p:txBody>
          <a:bodyPr wrap="square" lIns="0" tIns="0" rIns="0" bIns="0" rtlCol="0">
            <a:spAutoFit/>
          </a:bodyPr>
          <a:lstStyle/>
          <a:p>
            <a:pPr>
              <a:spcBef>
                <a:spcPts val="400"/>
              </a:spcBef>
              <a:spcAft>
                <a:spcPts val="400"/>
              </a:spcAf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existing</a:t>
            </a:r>
            <a:r>
              <a:rPr lang="en-GB" sz="1200" dirty="0">
                <a:solidFill>
                  <a:prstClr val="black"/>
                </a:solidFill>
                <a:latin typeface="Arial"/>
              </a:rPr>
              <a:t> claimants before </a:t>
            </a:r>
            <a:r>
              <a:rPr lang="en-GB" sz="1200" dirty="0">
                <a:latin typeface="Arial"/>
              </a:rPr>
              <a:t>16 March 2020</a:t>
            </a:r>
            <a:r>
              <a:rPr kumimoji="0" lang="en-GB" sz="1200" b="0" i="0" u="none" strike="noStrike" kern="1200" cap="none" spc="0" normalizeH="0" baseline="0" noProof="0" dirty="0">
                <a:ln>
                  <a:noFill/>
                </a:ln>
                <a:effectLst/>
                <a:uLnTx/>
                <a:uFillTx/>
                <a:latin typeface="Arial"/>
                <a:ea typeface="+mn-ea"/>
                <a:cs typeface="+mn-cs"/>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(W2: 84) and new</a:t>
            </a:r>
            <a:r>
              <a:rPr lang="en-GB" sz="1200" dirty="0">
                <a:solidFill>
                  <a:prstClr val="black"/>
                </a:solidFill>
                <a:latin typeface="Arial"/>
              </a:rPr>
              <a:t> claimants between 16 March and 22 June 2020 </a:t>
            </a:r>
            <a:r>
              <a:rPr kumimoji="0" lang="en-GB" sz="1200" b="0" i="0" u="none" strike="noStrike" kern="1200" cap="none" spc="0" normalizeH="0" baseline="0" noProof="0" dirty="0">
                <a:ln>
                  <a:noFill/>
                </a:ln>
                <a:solidFill>
                  <a:prstClr val="black"/>
                </a:solidFill>
                <a:effectLst/>
                <a:uLnTx/>
                <a:uFillTx/>
                <a:latin typeface="Arial"/>
                <a:ea typeface="+mn-ea"/>
                <a:cs typeface="+mn-cs"/>
              </a:rPr>
              <a:t>(W2: </a:t>
            </a:r>
            <a:r>
              <a:rPr lang="en-GB" sz="1200" dirty="0">
                <a:solidFill>
                  <a:prstClr val="black"/>
                </a:solidFill>
                <a:latin typeface="Arial"/>
              </a:rPr>
              <a:t>57)</a:t>
            </a:r>
            <a:r>
              <a:rPr kumimoji="0" lang="en-GB" sz="1200" b="0" i="0" u="none" strike="noStrike" kern="1200" cap="none" spc="0" normalizeH="0" baseline="0" noProof="0" dirty="0">
                <a:ln>
                  <a:noFill/>
                </a:ln>
                <a:solidFill>
                  <a:prstClr val="black"/>
                </a:solidFill>
                <a:effectLst/>
                <a:uLnTx/>
                <a:uFillTx/>
                <a:latin typeface="Arial"/>
                <a:ea typeface="+mn-ea"/>
                <a:cs typeface="+mn-cs"/>
              </a:rPr>
              <a:t> no longer self-employed at Wave 2</a:t>
            </a:r>
          </a:p>
        </p:txBody>
      </p:sp>
    </p:spTree>
    <p:extLst>
      <p:ext uri="{BB962C8B-B14F-4D97-AF65-F5344CB8AC3E}">
        <p14:creationId xmlns:p14="http://schemas.microsoft.com/office/powerpoint/2010/main" val="2590138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340750" y="228396"/>
            <a:ext cx="11684640" cy="775597"/>
          </a:xfrm>
        </p:spPr>
        <p:txBody>
          <a:bodyPr/>
          <a:lstStyle/>
          <a:p>
            <a:r>
              <a:rPr lang="en-GB"/>
              <a:t>Similarly, most</a:t>
            </a:r>
            <a:r>
              <a:rPr lang="en-GB">
                <a:solidFill>
                  <a:schemeClr val="accent1"/>
                </a:solidFill>
              </a:rPr>
              <a:t> </a:t>
            </a:r>
            <a:r>
              <a:rPr lang="en-GB">
                <a:solidFill>
                  <a:schemeClr val="bg2"/>
                </a:solidFill>
              </a:rPr>
              <a:t>new 2020 claimants </a:t>
            </a:r>
            <a:r>
              <a:rPr lang="en-GB"/>
              <a:t>also plan to stay self-employed in 6 months’ time. Again, income and affordability is the top reason for those aiming to leave SE</a:t>
            </a:r>
          </a:p>
        </p:txBody>
      </p:sp>
      <p:sp>
        <p:nvSpPr>
          <p:cNvPr id="3" name="Slide Number Placeholder 2">
            <a:extLst>
              <a:ext uri="{FF2B5EF4-FFF2-40B4-BE49-F238E27FC236}">
                <a16:creationId xmlns:a16="http://schemas.microsoft.com/office/drawing/2014/main" id="{80FA2949-C64F-47A3-9FB8-FC8D97B6E0C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extBox 4">
            <a:extLst>
              <a:ext uri="{FF2B5EF4-FFF2-40B4-BE49-F238E27FC236}">
                <a16:creationId xmlns:a16="http://schemas.microsoft.com/office/drawing/2014/main" id="{C03C0577-B81D-403B-945D-C301143C5230}"/>
              </a:ext>
            </a:extLst>
          </p:cNvPr>
          <p:cNvSpPr txBox="1"/>
          <p:nvPr/>
        </p:nvSpPr>
        <p:spPr>
          <a:xfrm>
            <a:off x="499817" y="2372456"/>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2F469C"/>
                </a:solidFill>
                <a:effectLst/>
                <a:uLnTx/>
                <a:uFillTx/>
                <a:latin typeface="Arial"/>
                <a:ea typeface="+mn-ea"/>
                <a:cs typeface="+mn-cs"/>
              </a:rPr>
              <a:t>88% </a:t>
            </a:r>
            <a:r>
              <a:rPr kumimoji="0" lang="en-GB" sz="2200" b="0" i="0" u="none" strike="noStrike" kern="1200" cap="none" spc="0" normalizeH="0" baseline="0" noProof="0">
                <a:ln>
                  <a:noFill/>
                </a:ln>
                <a:solidFill>
                  <a:prstClr val="black"/>
                </a:solidFill>
                <a:effectLst/>
                <a:uLnTx/>
                <a:uFillTx/>
                <a:latin typeface="Arial"/>
                <a:ea typeface="+mn-ea"/>
                <a:cs typeface="+mn-cs"/>
              </a:rPr>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99817" y="1749086"/>
            <a:ext cx="3682465"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400" b="0" i="0" u="none" strike="noStrike" kern="1200" cap="none" spc="0" normalizeH="0" baseline="0" noProof="0">
                <a:ln>
                  <a:noFill/>
                </a:ln>
                <a:solidFill>
                  <a:srgbClr val="F1BE48">
                    <a:lumMod val="75000"/>
                  </a:srgbClr>
                </a:solidFill>
                <a:effectLst/>
                <a:uLnTx/>
                <a:uFillTx/>
                <a:latin typeface="Arial"/>
                <a:ea typeface="+mn-ea"/>
                <a:cs typeface="+mn-cs"/>
              </a:rPr>
              <a:t>In 6 months’ time</a:t>
            </a:r>
            <a:r>
              <a:rPr kumimoji="0" lang="en-GB" sz="2400" b="0" i="0" u="none" strike="noStrike" kern="1200" cap="none" spc="0" normalizeH="0" baseline="0" noProof="0">
                <a:ln>
                  <a:noFill/>
                </a:ln>
                <a:solidFill>
                  <a:prstClr val="black"/>
                </a:solidFill>
                <a:effectLst/>
                <a:uLnTx/>
                <a:uFillTx/>
                <a:latin typeface="Arial"/>
                <a:ea typeface="+mn-ea"/>
                <a:cs typeface="+mn-cs"/>
              </a:rPr>
              <a:t>…</a:t>
            </a:r>
          </a:p>
        </p:txBody>
      </p:sp>
      <p:sp>
        <p:nvSpPr>
          <p:cNvPr id="7" name="TextBox 6">
            <a:extLst>
              <a:ext uri="{FF2B5EF4-FFF2-40B4-BE49-F238E27FC236}">
                <a16:creationId xmlns:a16="http://schemas.microsoft.com/office/drawing/2014/main" id="{BA119CA0-CE98-4CCB-954C-28F0765FEC1E}"/>
              </a:ext>
            </a:extLst>
          </p:cNvPr>
          <p:cNvSpPr txBox="1"/>
          <p:nvPr/>
        </p:nvSpPr>
        <p:spPr>
          <a:xfrm>
            <a:off x="499817" y="3565620"/>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2F469C"/>
                </a:solidFill>
                <a:effectLst/>
                <a:uLnTx/>
                <a:uFillTx/>
                <a:latin typeface="Arial"/>
                <a:ea typeface="+mn-ea"/>
                <a:cs typeface="+mn-cs"/>
              </a:rPr>
              <a:t>4% </a:t>
            </a:r>
            <a:r>
              <a:rPr kumimoji="0" lang="en-GB" sz="2200" b="0" i="0" u="none" strike="noStrike" kern="1200" cap="none" spc="0" normalizeH="0" baseline="0" noProof="0">
                <a:ln>
                  <a:noFill/>
                </a:ln>
                <a:solidFill>
                  <a:prstClr val="black"/>
                </a:solidFill>
                <a:effectLst/>
                <a:uLnTx/>
                <a:uFillTx/>
                <a:latin typeface="Arial"/>
                <a:ea typeface="+mn-ea"/>
                <a:cs typeface="+mn-cs"/>
              </a:rPr>
              <a:t>plan to be self-employed but in a different line of work</a:t>
            </a:r>
          </a:p>
        </p:txBody>
      </p:sp>
      <p:graphicFrame>
        <p:nvGraphicFramePr>
          <p:cNvPr id="8" name="Chart 7">
            <a:extLst>
              <a:ext uri="{FF2B5EF4-FFF2-40B4-BE49-F238E27FC236}">
                <a16:creationId xmlns:a16="http://schemas.microsoft.com/office/drawing/2014/main" id="{6BB7E847-CFF9-4318-85C9-D19762BBD003}"/>
              </a:ext>
            </a:extLst>
          </p:cNvPr>
          <p:cNvGraphicFramePr/>
          <p:nvPr/>
        </p:nvGraphicFramePr>
        <p:xfrm>
          <a:off x="5641779" y="2636388"/>
          <a:ext cx="6735111" cy="26279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4904051" y="1740024"/>
            <a:ext cx="6735111" cy="916963"/>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800" b="1" i="1" u="none" strike="noStrike" kern="1200" cap="none" spc="0" normalizeH="0" baseline="0" noProof="0" dirty="0">
                <a:ln>
                  <a:noFill/>
                </a:ln>
                <a:solidFill>
                  <a:prstClr val="black"/>
                </a:solidFill>
                <a:effectLst/>
                <a:uLnTx/>
                <a:uFillTx/>
                <a:latin typeface="Arial"/>
                <a:ea typeface="+mn-ea"/>
                <a:cs typeface="+mn-cs"/>
              </a:rPr>
              <a:t>“What are your reasons for aiming to leave self-employment within the </a:t>
            </a:r>
            <a:r>
              <a:rPr kumimoji="0" lang="en-GB" sz="1800" b="1" i="1" u="none" strike="noStrike" kern="1200" cap="none" spc="0" normalizeH="0" baseline="0" noProof="0" dirty="0">
                <a:ln>
                  <a:noFill/>
                </a:ln>
                <a:solidFill>
                  <a:srgbClr val="F1BE48">
                    <a:lumMod val="75000"/>
                  </a:srgbClr>
                </a:solidFill>
                <a:effectLst/>
                <a:uLnTx/>
                <a:uFillTx/>
                <a:latin typeface="Arial"/>
                <a:ea typeface="+mn-ea"/>
                <a:cs typeface="+mn-cs"/>
              </a:rPr>
              <a:t>next 6 months</a:t>
            </a:r>
            <a:r>
              <a:rPr kumimoji="0" lang="en-GB" sz="1800" b="1" i="1" u="none" strike="noStrike" kern="1200" cap="none" spc="0" normalizeH="0" baseline="0" noProof="0" dirty="0">
                <a:ln>
                  <a:noFill/>
                </a:ln>
                <a:solidFill>
                  <a:prstClr val="black"/>
                </a:solidFill>
                <a:effectLst/>
                <a:uLnTx/>
                <a:uFillTx/>
                <a:latin typeface="Arial"/>
                <a:ea typeface="+mn-ea"/>
                <a:cs typeface="+mn-cs"/>
              </a:rPr>
              <a:t>?” </a:t>
            </a:r>
            <a:r>
              <a:rPr kumimoji="0" lang="en-GB" sz="1800" b="1" i="0" u="none" strike="noStrike" kern="1200" cap="none" spc="0" normalizeH="0" baseline="0" noProof="0" dirty="0">
                <a:ln>
                  <a:noFill/>
                </a:ln>
                <a:solidFill>
                  <a:prstClr val="black"/>
                </a:solidFill>
                <a:effectLst/>
                <a:uLnTx/>
                <a:uFillTx/>
                <a:latin typeface="Arial"/>
                <a:ea typeface="+mn-ea"/>
                <a:cs typeface="+mn-cs"/>
              </a:rPr>
              <a:t>Top 2 NET reasons</a:t>
            </a:r>
          </a:p>
        </p:txBody>
      </p:sp>
      <p:sp>
        <p:nvSpPr>
          <p:cNvPr id="12" name="Text Placeholder 3">
            <a:extLst>
              <a:ext uri="{FF2B5EF4-FFF2-40B4-BE49-F238E27FC236}">
                <a16:creationId xmlns:a16="http://schemas.microsoft.com/office/drawing/2014/main" id="{66FA6C69-273E-478B-9F16-15BCC57917BB}"/>
              </a:ext>
            </a:extLst>
          </p:cNvPr>
          <p:cNvSpPr>
            <a:spLocks noGrp="1"/>
          </p:cNvSpPr>
          <p:nvPr>
            <p:ph type="body" sz="quarter" idx="10"/>
          </p:nvPr>
        </p:nvSpPr>
        <p:spPr>
          <a:xfrm>
            <a:off x="422680" y="5987612"/>
            <a:ext cx="9293609" cy="252011"/>
          </a:xfrm>
        </p:spPr>
        <p:txBody>
          <a:bodyPr/>
          <a:lstStyle/>
          <a:p>
            <a:r>
              <a:rPr lang="en-GB" sz="1200" i="0" dirty="0"/>
              <a:t>Base: </a:t>
            </a:r>
            <a:r>
              <a:rPr lang="en-GB" sz="1200" i="0" dirty="0">
                <a:cs typeface="Arial" panose="020B0604020202020204" pitchFamily="34" charset="0"/>
              </a:rPr>
              <a:t>All </a:t>
            </a:r>
            <a:r>
              <a:rPr kumimoji="0" lang="en-GB" sz="1200" b="0" i="0" u="none" strike="noStrike" kern="1200" cap="none" spc="0" normalizeH="0" baseline="0" noProof="0" dirty="0">
                <a:ln>
                  <a:noFill/>
                </a:ln>
                <a:solidFill>
                  <a:prstClr val="black"/>
                </a:solidFill>
                <a:effectLst/>
                <a:uLnTx/>
                <a:uFillTx/>
                <a:latin typeface="Arial"/>
                <a:ea typeface="+mn-ea"/>
                <a:cs typeface="+mn-cs"/>
              </a:rPr>
              <a:t>new</a:t>
            </a:r>
            <a:r>
              <a:rPr lang="en-GB" sz="1200" i="0" dirty="0">
                <a:solidFill>
                  <a:prstClr val="black"/>
                </a:solidFill>
                <a:latin typeface="Arial"/>
              </a:rPr>
              <a:t> claimants between 16 March and 22 June 2020 </a:t>
            </a:r>
            <a:r>
              <a:rPr lang="en-GB" sz="1200" i="0" dirty="0">
                <a:cs typeface="Arial" panose="020B0604020202020204" pitchFamily="34" charset="0"/>
              </a:rPr>
              <a:t>(W2: 1,331) | All </a:t>
            </a:r>
            <a:r>
              <a:rPr kumimoji="0" lang="en-GB" sz="1200" b="0" i="0" u="none" strike="noStrike" kern="1200" cap="none" spc="0" normalizeH="0" baseline="0" noProof="0" dirty="0">
                <a:ln>
                  <a:noFill/>
                </a:ln>
                <a:solidFill>
                  <a:prstClr val="black"/>
                </a:solidFill>
                <a:effectLst/>
                <a:uLnTx/>
                <a:uFillTx/>
                <a:latin typeface="Arial"/>
                <a:ea typeface="+mn-ea"/>
                <a:cs typeface="+mn-cs"/>
              </a:rPr>
              <a:t>new</a:t>
            </a:r>
            <a:r>
              <a:rPr lang="en-GB" sz="1200" i="0" dirty="0">
                <a:solidFill>
                  <a:prstClr val="black"/>
                </a:solidFill>
                <a:latin typeface="Arial"/>
              </a:rPr>
              <a:t> claimants between 16 March and 22 June 2020 </a:t>
            </a:r>
            <a:r>
              <a:rPr lang="en-GB" sz="1200" i="0" dirty="0">
                <a:cs typeface="Arial" panose="020B0604020202020204" pitchFamily="34" charset="0"/>
              </a:rPr>
              <a:t>who expect to be working for an employer as their main activity in 6 months, or not in paid work, nor retired in 6 months (W2: 70)</a:t>
            </a:r>
            <a:endParaRPr lang="en-GB" sz="1200" i="0" dirty="0"/>
          </a:p>
        </p:txBody>
      </p:sp>
      <p:sp>
        <p:nvSpPr>
          <p:cNvPr id="13" name="TextBox 12">
            <a:extLst>
              <a:ext uri="{FF2B5EF4-FFF2-40B4-BE49-F238E27FC236}">
                <a16:creationId xmlns:a16="http://schemas.microsoft.com/office/drawing/2014/main" id="{8623BE37-86E8-40FF-86EB-740BB54050F8}"/>
              </a:ext>
            </a:extLst>
          </p:cNvPr>
          <p:cNvSpPr txBox="1"/>
          <p:nvPr/>
        </p:nvSpPr>
        <p:spPr>
          <a:xfrm>
            <a:off x="487048" y="4796726"/>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dirty="0">
                <a:ln>
                  <a:noFill/>
                </a:ln>
                <a:solidFill>
                  <a:srgbClr val="2F469C"/>
                </a:solidFill>
                <a:effectLst/>
                <a:uLnTx/>
                <a:uFillTx/>
                <a:latin typeface="Arial"/>
                <a:ea typeface="+mn-ea"/>
                <a:cs typeface="+mn-cs"/>
              </a:rPr>
              <a:t>5% </a:t>
            </a:r>
            <a:r>
              <a:rPr kumimoji="0" lang="en-GB" sz="2200" b="0" i="0" u="none" strike="noStrike" kern="1200" cap="none" spc="0" normalizeH="0" baseline="0" noProof="0" dirty="0">
                <a:ln>
                  <a:noFill/>
                </a:ln>
                <a:solidFill>
                  <a:prstClr val="black"/>
                </a:solidFill>
                <a:effectLst/>
                <a:uLnTx/>
                <a:uFillTx/>
                <a:latin typeface="Arial"/>
                <a:ea typeface="+mn-ea"/>
                <a:cs typeface="+mn-cs"/>
              </a:rPr>
              <a:t>plan to work for an employer</a:t>
            </a:r>
          </a:p>
        </p:txBody>
      </p:sp>
      <p:pic>
        <p:nvPicPr>
          <p:cNvPr id="19" name="Graphic 18" descr="Wallet with solid fill">
            <a:extLst>
              <a:ext uri="{FF2B5EF4-FFF2-40B4-BE49-F238E27FC236}">
                <a16:creationId xmlns:a16="http://schemas.microsoft.com/office/drawing/2014/main" id="{F323705E-7812-4564-9EEE-A6227C3D9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4051" y="2895956"/>
            <a:ext cx="737728" cy="737728"/>
          </a:xfrm>
          <a:prstGeom prst="rect">
            <a:avLst/>
          </a:prstGeom>
        </p:spPr>
      </p:pic>
      <p:cxnSp>
        <p:nvCxnSpPr>
          <p:cNvPr id="20" name="Straight Connector 19">
            <a:extLst>
              <a:ext uri="{FF2B5EF4-FFF2-40B4-BE49-F238E27FC236}">
                <a16:creationId xmlns:a16="http://schemas.microsoft.com/office/drawing/2014/main" id="{DAF7CEB0-CB05-400F-98BE-8FE51481E842}"/>
              </a:ext>
            </a:extLst>
          </p:cNvPr>
          <p:cNvCxnSpPr>
            <a:cxnSpLocks/>
          </p:cNvCxnSpPr>
          <p:nvPr/>
        </p:nvCxnSpPr>
        <p:spPr>
          <a:xfrm>
            <a:off x="4636615" y="1925053"/>
            <a:ext cx="35430" cy="351349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FB5E5AD0-EBD9-4C84-BF74-7A4931BF890A}"/>
              </a:ext>
            </a:extLst>
          </p:cNvPr>
          <p:cNvSpPr/>
          <p:nvPr/>
        </p:nvSpPr>
        <p:spPr>
          <a:xfrm>
            <a:off x="244270" y="4981392"/>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2" name="TextBox 21">
            <a:extLst>
              <a:ext uri="{FF2B5EF4-FFF2-40B4-BE49-F238E27FC236}">
                <a16:creationId xmlns:a16="http://schemas.microsoft.com/office/drawing/2014/main" id="{86E36AE4-ADF4-4188-9C56-CE3C4B07AE73}"/>
              </a:ext>
            </a:extLst>
          </p:cNvPr>
          <p:cNvSpPr txBox="1"/>
          <p:nvPr/>
        </p:nvSpPr>
        <p:spPr>
          <a:xfrm>
            <a:off x="1629702" y="5231453"/>
            <a:ext cx="21316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Arial"/>
                <a:ea typeface="+mn-ea"/>
                <a:cs typeface="+mn-cs"/>
              </a:rPr>
              <a:t>(3% at Wave 1)</a:t>
            </a:r>
          </a:p>
        </p:txBody>
      </p:sp>
      <p:sp>
        <p:nvSpPr>
          <p:cNvPr id="23" name="TextBox 22">
            <a:extLst>
              <a:ext uri="{FF2B5EF4-FFF2-40B4-BE49-F238E27FC236}">
                <a16:creationId xmlns:a16="http://schemas.microsoft.com/office/drawing/2014/main" id="{98AA766F-BF40-4AB6-ACC1-E8C86FD44A0C}"/>
              </a:ext>
            </a:extLst>
          </p:cNvPr>
          <p:cNvSpPr txBox="1"/>
          <p:nvPr/>
        </p:nvSpPr>
        <p:spPr>
          <a:xfrm>
            <a:off x="9903196" y="4655990"/>
            <a:ext cx="20445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Arial"/>
                <a:ea typeface="+mn-ea"/>
                <a:cs typeface="+mn-cs"/>
              </a:rPr>
              <a:t>(9% at Wave 1)</a:t>
            </a:r>
          </a:p>
        </p:txBody>
      </p:sp>
      <p:pic>
        <p:nvPicPr>
          <p:cNvPr id="17" name="Graphic 16" descr="User with solid fill">
            <a:extLst>
              <a:ext uri="{FF2B5EF4-FFF2-40B4-BE49-F238E27FC236}">
                <a16:creationId xmlns:a16="http://schemas.microsoft.com/office/drawing/2014/main" id="{7BFD2464-65F4-4DF8-A865-6A4F28357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3253" y="3996683"/>
            <a:ext cx="794081" cy="794081"/>
          </a:xfrm>
          <a:prstGeom prst="rect">
            <a:avLst/>
          </a:prstGeom>
        </p:spPr>
      </p:pic>
      <p:sp>
        <p:nvSpPr>
          <p:cNvPr id="25" name="Isosceles Triangle 24">
            <a:extLst>
              <a:ext uri="{FF2B5EF4-FFF2-40B4-BE49-F238E27FC236}">
                <a16:creationId xmlns:a16="http://schemas.microsoft.com/office/drawing/2014/main" id="{634D2DE9-69FE-4181-AD02-5D94171177F3}"/>
              </a:ext>
            </a:extLst>
          </p:cNvPr>
          <p:cNvSpPr/>
          <p:nvPr/>
        </p:nvSpPr>
        <p:spPr>
          <a:xfrm>
            <a:off x="10512943" y="4463484"/>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18" name="TextBox 17">
            <a:extLst>
              <a:ext uri="{FF2B5EF4-FFF2-40B4-BE49-F238E27FC236}">
                <a16:creationId xmlns:a16="http://schemas.microsoft.com/office/drawing/2014/main" id="{C0AFFF74-18C6-4AA9-899C-5D4BEFF0D72F}"/>
              </a:ext>
            </a:extLst>
          </p:cNvPr>
          <p:cNvSpPr txBox="1"/>
          <p:nvPr/>
        </p:nvSpPr>
        <p:spPr>
          <a:xfrm>
            <a:off x="10175473" y="3624069"/>
            <a:ext cx="20445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Arial"/>
                <a:ea typeface="+mn-ea"/>
                <a:cs typeface="+mn-cs"/>
              </a:rPr>
              <a:t>(59% at Wave 1)</a:t>
            </a:r>
          </a:p>
        </p:txBody>
      </p:sp>
      <p:sp>
        <p:nvSpPr>
          <p:cNvPr id="24" name="TextBox 23">
            <a:extLst>
              <a:ext uri="{FF2B5EF4-FFF2-40B4-BE49-F238E27FC236}">
                <a16:creationId xmlns:a16="http://schemas.microsoft.com/office/drawing/2014/main" id="{0C5E4A6A-81D6-43FA-9498-F7F7A6B866B7}"/>
              </a:ext>
            </a:extLst>
          </p:cNvPr>
          <p:cNvSpPr txBox="1"/>
          <p:nvPr/>
        </p:nvSpPr>
        <p:spPr>
          <a:xfrm>
            <a:off x="6802700" y="6377327"/>
            <a:ext cx="5171456" cy="471924"/>
          </a:xfrm>
          <a:prstGeom prst="rect">
            <a:avLst/>
          </a:prstGeom>
          <a:noFill/>
          <a:ln>
            <a:solidFill>
              <a:schemeClr val="bg1"/>
            </a:solidFill>
          </a:ln>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      Significant increase from Wave 1 |       Significant decrease from Wave 1</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 </a:t>
            </a:r>
          </a:p>
        </p:txBody>
      </p:sp>
      <p:sp>
        <p:nvSpPr>
          <p:cNvPr id="26" name="Isosceles Triangle 25">
            <a:extLst>
              <a:ext uri="{FF2B5EF4-FFF2-40B4-BE49-F238E27FC236}">
                <a16:creationId xmlns:a16="http://schemas.microsoft.com/office/drawing/2014/main" id="{C9F53D9D-83A2-471D-9BB5-4E0CC24A9C6D}"/>
              </a:ext>
            </a:extLst>
          </p:cNvPr>
          <p:cNvSpPr/>
          <p:nvPr/>
        </p:nvSpPr>
        <p:spPr>
          <a:xfrm>
            <a:off x="6845140" y="6408209"/>
            <a:ext cx="192960" cy="1416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C787D646-4D93-4F31-8B08-3A8B73E414DE}"/>
              </a:ext>
            </a:extLst>
          </p:cNvPr>
          <p:cNvSpPr/>
          <p:nvPr/>
        </p:nvSpPr>
        <p:spPr>
          <a:xfrm rot="10800000">
            <a:off x="9397891" y="6415292"/>
            <a:ext cx="217456" cy="15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FBD83"/>
              </a:solidFill>
              <a:effectLst/>
              <a:uLnTx/>
              <a:uFillTx/>
              <a:latin typeface="Arial"/>
              <a:ea typeface="+mn-ea"/>
              <a:cs typeface="+mn-cs"/>
            </a:endParaRPr>
          </a:p>
        </p:txBody>
      </p:sp>
    </p:spTree>
    <p:extLst>
      <p:ext uri="{BB962C8B-B14F-4D97-AF65-F5344CB8AC3E}">
        <p14:creationId xmlns:p14="http://schemas.microsoft.com/office/powerpoint/2010/main" val="1657269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latin typeface="Arial"/>
                <a:cs typeface="Arial"/>
              </a:rPr>
              <a:t>Appendix: Snapshot of all new UC claimants</a:t>
            </a:r>
            <a:br>
              <a:rPr lang="en-GB">
                <a:latin typeface="Arial"/>
                <a:cs typeface="Arial"/>
              </a:rPr>
            </a:br>
            <a:r>
              <a:rPr lang="en-GB" sz="2400">
                <a:latin typeface="Arial"/>
                <a:cs typeface="Arial"/>
              </a:rPr>
              <a:t>Started claim since 16 March 2020</a:t>
            </a:r>
            <a:endParaRPr lang="en-US">
              <a:latin typeface="Arial"/>
              <a:cs typeface="Arial"/>
            </a:endParaRPr>
          </a:p>
        </p:txBody>
      </p:sp>
    </p:spTree>
    <p:extLst>
      <p:ext uri="{BB962C8B-B14F-4D97-AF65-F5344CB8AC3E}">
        <p14:creationId xmlns:p14="http://schemas.microsoft.com/office/powerpoint/2010/main" val="4724335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1532450" cy="775597"/>
          </a:xfrm>
        </p:spPr>
        <p:txBody>
          <a:bodyPr/>
          <a:lstStyle/>
          <a:p>
            <a:r>
              <a:rPr lang="en-GB"/>
              <a:t>The majority of all </a:t>
            </a:r>
            <a:r>
              <a:rPr lang="en-GB">
                <a:solidFill>
                  <a:schemeClr val="accent3"/>
                </a:solidFill>
              </a:rPr>
              <a:t>new claimants </a:t>
            </a:r>
            <a:r>
              <a:rPr lang="en-GB"/>
              <a:t>are doing self-employed work only, across a range of sectors</a:t>
            </a:r>
          </a:p>
        </p:txBody>
      </p:sp>
      <p:graphicFrame>
        <p:nvGraphicFramePr>
          <p:cNvPr id="6" name="Chart 5">
            <a:extLst>
              <a:ext uri="{FF2B5EF4-FFF2-40B4-BE49-F238E27FC236}">
                <a16:creationId xmlns:a16="http://schemas.microsoft.com/office/drawing/2014/main" id="{BD58ED32-0115-4D28-A8DB-7C44603A9CD6}"/>
              </a:ext>
            </a:extLst>
          </p:cNvPr>
          <p:cNvGraphicFramePr/>
          <p:nvPr>
            <p:extLst>
              <p:ext uri="{D42A27DB-BD31-4B8C-83A1-F6EECF244321}">
                <p14:modId xmlns:p14="http://schemas.microsoft.com/office/powerpoint/2010/main" val="3609056285"/>
              </p:ext>
            </p:extLst>
          </p:nvPr>
        </p:nvGraphicFramePr>
        <p:xfrm>
          <a:off x="135774" y="1005026"/>
          <a:ext cx="6360160" cy="522140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41AACEA-A038-4B1A-B0C7-1D8C612A89CC}"/>
              </a:ext>
            </a:extLst>
          </p:cNvPr>
          <p:cNvSpPr txBox="1"/>
          <p:nvPr/>
        </p:nvSpPr>
        <p:spPr>
          <a:xfrm>
            <a:off x="450000" y="6134100"/>
            <a:ext cx="360791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 claimants since 16 March 2020 (3,284)</a:t>
            </a:r>
          </a:p>
        </p:txBody>
      </p:sp>
      <p:graphicFrame>
        <p:nvGraphicFramePr>
          <p:cNvPr id="19" name="Chart 18">
            <a:extLst>
              <a:ext uri="{FF2B5EF4-FFF2-40B4-BE49-F238E27FC236}">
                <a16:creationId xmlns:a16="http://schemas.microsoft.com/office/drawing/2014/main" id="{3F91FF8E-B030-4F2D-ACC2-5D0D0D8ACA22}"/>
              </a:ext>
            </a:extLst>
          </p:cNvPr>
          <p:cNvGraphicFramePr/>
          <p:nvPr>
            <p:extLst>
              <p:ext uri="{D42A27DB-BD31-4B8C-83A1-F6EECF244321}">
                <p14:modId xmlns:p14="http://schemas.microsoft.com/office/powerpoint/2010/main" val="3548430605"/>
              </p:ext>
            </p:extLst>
          </p:nvPr>
        </p:nvGraphicFramePr>
        <p:xfrm>
          <a:off x="4543425" y="1647039"/>
          <a:ext cx="7344205" cy="455994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79918"/>
            <a:ext cx="10929199" cy="559127"/>
          </a:xfrm>
        </p:spPr>
        <p:txBody>
          <a:bodyPr/>
          <a:lstStyle/>
          <a:p>
            <a:r>
              <a:rPr lang="en-GB" sz="1400" i="1">
                <a:solidFill>
                  <a:schemeClr val="tx1"/>
                </a:solidFill>
              </a:rPr>
              <a:t>“Which, if any, of the following are you </a:t>
            </a:r>
            <a:r>
              <a:rPr lang="en-GB" sz="1400" i="1">
                <a:solidFill>
                  <a:schemeClr val="accent2"/>
                </a:solidFill>
              </a:rPr>
              <a:t>currently</a:t>
            </a:r>
            <a:r>
              <a:rPr lang="en-GB" sz="1400" i="1">
                <a:solidFill>
                  <a:schemeClr val="tx1"/>
                </a:solidFill>
              </a:rPr>
              <a:t> doing to earn money? What is your main self-employed work?”</a:t>
            </a:r>
          </a:p>
          <a:p>
            <a:endParaRPr lang="en-GB" sz="1400">
              <a:solidFill>
                <a:schemeClr val="tx1"/>
              </a:solidFill>
            </a:endParaRPr>
          </a:p>
        </p:txBody>
      </p:sp>
    </p:spTree>
    <p:extLst>
      <p:ext uri="{BB962C8B-B14F-4D97-AF65-F5344CB8AC3E}">
        <p14:creationId xmlns:p14="http://schemas.microsoft.com/office/powerpoint/2010/main" val="2055187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D58ED32-0115-4D28-A8DB-7C44603A9CD6}"/>
              </a:ext>
            </a:extLst>
          </p:cNvPr>
          <p:cNvGraphicFramePr/>
          <p:nvPr/>
        </p:nvGraphicFramePr>
        <p:xfrm>
          <a:off x="629920"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E9FCE78-F42B-429B-8531-49757143F4FE}"/>
              </a:ext>
            </a:extLst>
          </p:cNvPr>
          <p:cNvGraphicFramePr/>
          <p:nvPr/>
        </p:nvGraphicFramePr>
        <p:xfrm>
          <a:off x="5623560" y="1056640"/>
          <a:ext cx="6360160" cy="508169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49999" y="397170"/>
            <a:ext cx="10580673" cy="775597"/>
          </a:xfrm>
        </p:spPr>
        <p:txBody>
          <a:bodyPr/>
          <a:lstStyle/>
          <a:p>
            <a:r>
              <a:rPr lang="en-GB"/>
              <a:t>The majority of all </a:t>
            </a:r>
            <a:r>
              <a:rPr lang="en-GB">
                <a:solidFill>
                  <a:schemeClr val="accent3"/>
                </a:solidFill>
              </a:rPr>
              <a:t>new claimants </a:t>
            </a:r>
            <a:r>
              <a:rPr lang="en-GB"/>
              <a:t>are business owners or freelancers, and have been SE for 5+ years</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333619"/>
            <a:ext cx="10929199" cy="430887"/>
          </a:xfrm>
        </p:spPr>
        <p:txBody>
          <a:bodyPr/>
          <a:lstStyle/>
          <a:p>
            <a:r>
              <a:rPr lang="en-GB" sz="1400" i="1">
                <a:solidFill>
                  <a:schemeClr val="tx1"/>
                </a:solidFill>
              </a:rPr>
              <a:t>“Which of the following describe any self-employed work you do? How long have you been self-employed in your current line of work?” </a:t>
            </a:r>
          </a:p>
        </p:txBody>
      </p:sp>
      <p:sp>
        <p:nvSpPr>
          <p:cNvPr id="19" name="TextBox 18">
            <a:extLst>
              <a:ext uri="{FF2B5EF4-FFF2-40B4-BE49-F238E27FC236}">
                <a16:creationId xmlns:a16="http://schemas.microsoft.com/office/drawing/2014/main" id="{D26DC8FD-DCC4-4B0D-A376-9EAB9F17D338}"/>
              </a:ext>
            </a:extLst>
          </p:cNvPr>
          <p:cNvSpPr txBox="1"/>
          <p:nvPr/>
        </p:nvSpPr>
        <p:spPr>
          <a:xfrm>
            <a:off x="450000" y="6134100"/>
            <a:ext cx="360791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 claimants since 16 March 2020 (3,284)</a:t>
            </a:r>
          </a:p>
        </p:txBody>
      </p:sp>
    </p:spTree>
    <p:extLst>
      <p:ext uri="{BB962C8B-B14F-4D97-AF65-F5344CB8AC3E}">
        <p14:creationId xmlns:p14="http://schemas.microsoft.com/office/powerpoint/2010/main" val="11142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1EA-FABB-3145-1669-7D9C8B505F0E}"/>
              </a:ext>
            </a:extLst>
          </p:cNvPr>
          <p:cNvSpPr>
            <a:spLocks noGrp="1"/>
          </p:cNvSpPr>
          <p:nvPr>
            <p:ph type="title"/>
          </p:nvPr>
        </p:nvSpPr>
        <p:spPr/>
        <p:txBody>
          <a:bodyPr/>
          <a:lstStyle/>
          <a:p>
            <a:r>
              <a:rPr lang="en-GB"/>
              <a:t>2. Nature of self-employed work</a:t>
            </a:r>
          </a:p>
        </p:txBody>
      </p:sp>
    </p:spTree>
    <p:extLst>
      <p:ext uri="{BB962C8B-B14F-4D97-AF65-F5344CB8AC3E}">
        <p14:creationId xmlns:p14="http://schemas.microsoft.com/office/powerpoint/2010/main" val="3818146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The majority of </a:t>
            </a:r>
            <a:r>
              <a:rPr lang="en-GB">
                <a:solidFill>
                  <a:schemeClr val="accent3"/>
                </a:solidFill>
              </a:rPr>
              <a:t>new claimants </a:t>
            </a:r>
            <a:r>
              <a:rPr lang="en-GB"/>
              <a:t>are keeping up with their bills and credit commitments </a:t>
            </a:r>
          </a:p>
        </p:txBody>
      </p:sp>
      <p:graphicFrame>
        <p:nvGraphicFramePr>
          <p:cNvPr id="6" name="Chart 5">
            <a:extLst>
              <a:ext uri="{FF2B5EF4-FFF2-40B4-BE49-F238E27FC236}">
                <a16:creationId xmlns:a16="http://schemas.microsoft.com/office/drawing/2014/main" id="{BD58ED32-0115-4D28-A8DB-7C44603A9CD6}"/>
              </a:ext>
            </a:extLst>
          </p:cNvPr>
          <p:cNvGraphicFramePr/>
          <p:nvPr/>
        </p:nvGraphicFramePr>
        <p:xfrm>
          <a:off x="3292093" y="105664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0929199" cy="430887"/>
          </a:xfrm>
        </p:spPr>
        <p:txBody>
          <a:bodyPr/>
          <a:lstStyle/>
          <a:p>
            <a:r>
              <a:rPr lang="en-GB" sz="1400" i="1">
                <a:solidFill>
                  <a:schemeClr val="tx1"/>
                </a:solidFill>
              </a:rPr>
              <a:t>“Thinking about the </a:t>
            </a:r>
            <a:r>
              <a:rPr lang="en-GB" sz="1400" i="1">
                <a:solidFill>
                  <a:schemeClr val="accent2"/>
                </a:solidFill>
              </a:rPr>
              <a:t>last two months</a:t>
            </a:r>
            <a:r>
              <a:rPr lang="en-GB" sz="1400" i="1">
                <a:solidFill>
                  <a:schemeClr val="tx1"/>
                </a:solidFill>
              </a:rPr>
              <a:t>, which one of the following statements best describes how well you have been keeping up with your bills and credit commitments?” </a:t>
            </a:r>
            <a:r>
              <a:rPr lang="en-GB" sz="1400">
                <a:solidFill>
                  <a:schemeClr val="tx1"/>
                </a:solidFill>
              </a:rPr>
              <a:t>(Timescale: approx. July-Sept 2021/2022)</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34100"/>
            <a:ext cx="360791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 claimants since 16 March 2020 (3,284)</a:t>
            </a:r>
          </a:p>
        </p:txBody>
      </p:sp>
      <p:sp>
        <p:nvSpPr>
          <p:cNvPr id="2" name="TextBox 1">
            <a:extLst>
              <a:ext uri="{FF2B5EF4-FFF2-40B4-BE49-F238E27FC236}">
                <a16:creationId xmlns:a16="http://schemas.microsoft.com/office/drawing/2014/main" id="{116935C2-8B36-4022-8D9D-7443D62AF756}"/>
              </a:ext>
            </a:extLst>
          </p:cNvPr>
          <p:cNvSpPr txBox="1"/>
          <p:nvPr/>
        </p:nvSpPr>
        <p:spPr>
          <a:xfrm>
            <a:off x="7614210" y="3597486"/>
            <a:ext cx="4111065" cy="861774"/>
          </a:xfrm>
          <a:prstGeom prst="rect">
            <a:avLst/>
          </a:prstGeom>
          <a:solidFill>
            <a:schemeClr val="accent2"/>
          </a:solid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Those who are keeping up, but with constant struggle are more likely to be those who have been </a:t>
            </a:r>
            <a:r>
              <a:rPr lang="en-GB" sz="1400">
                <a:solidFill>
                  <a:prstClr val="black"/>
                </a:solidFill>
                <a:latin typeface="Arial"/>
              </a:rPr>
              <a:t>self-employed</a:t>
            </a:r>
            <a:r>
              <a:rPr kumimoji="0" lang="en-GB" sz="1400" b="0" i="0" u="none" strike="noStrike" kern="1200" cap="none" spc="0" normalizeH="0" baseline="0" noProof="0">
                <a:ln>
                  <a:noFill/>
                </a:ln>
                <a:solidFill>
                  <a:prstClr val="black"/>
                </a:solidFill>
                <a:effectLst/>
                <a:uLnTx/>
                <a:uFillTx/>
                <a:latin typeface="Arial"/>
                <a:ea typeface="+mn-ea"/>
                <a:cs typeface="+mn-cs"/>
              </a:rPr>
              <a:t> less than 12 months (26%) and older claimants (55+) – 24%</a:t>
            </a:r>
          </a:p>
        </p:txBody>
      </p:sp>
      <p:sp>
        <p:nvSpPr>
          <p:cNvPr id="10" name="TextBox 9">
            <a:extLst>
              <a:ext uri="{FF2B5EF4-FFF2-40B4-BE49-F238E27FC236}">
                <a16:creationId xmlns:a16="http://schemas.microsoft.com/office/drawing/2014/main" id="{80CE907A-9F86-4FE7-BD43-0391CDF55820}"/>
              </a:ext>
            </a:extLst>
          </p:cNvPr>
          <p:cNvSpPr txBox="1"/>
          <p:nvPr/>
        </p:nvSpPr>
        <p:spPr>
          <a:xfrm>
            <a:off x="7614210" y="4711000"/>
            <a:ext cx="2922788" cy="861774"/>
          </a:xfrm>
          <a:prstGeom prst="rect">
            <a:avLst/>
          </a:prstGeom>
          <a:solidFill>
            <a:schemeClr val="accent2"/>
          </a:solid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Those who are mainly falling behind on bills are likely to be sub-contractors (11%) and those looking to change their SE work (16%)</a:t>
            </a:r>
          </a:p>
        </p:txBody>
      </p:sp>
    </p:spTree>
    <p:extLst>
      <p:ext uri="{BB962C8B-B14F-4D97-AF65-F5344CB8AC3E}">
        <p14:creationId xmlns:p14="http://schemas.microsoft.com/office/powerpoint/2010/main" val="2309533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The main reasons </a:t>
            </a:r>
            <a:r>
              <a:rPr lang="en-GB">
                <a:solidFill>
                  <a:schemeClr val="accent3"/>
                </a:solidFill>
              </a:rPr>
              <a:t>new claimants </a:t>
            </a:r>
            <a:r>
              <a:rPr lang="en-GB"/>
              <a:t>choose their self-employed work is flexibility</a:t>
            </a:r>
          </a:p>
        </p:txBody>
      </p:sp>
      <p:graphicFrame>
        <p:nvGraphicFramePr>
          <p:cNvPr id="6" name="Chart 5">
            <a:extLst>
              <a:ext uri="{FF2B5EF4-FFF2-40B4-BE49-F238E27FC236}">
                <a16:creationId xmlns:a16="http://schemas.microsoft.com/office/drawing/2014/main" id="{BD58ED32-0115-4D28-A8DB-7C44603A9CD6}"/>
              </a:ext>
            </a:extLst>
          </p:cNvPr>
          <p:cNvGraphicFramePr/>
          <p:nvPr/>
        </p:nvGraphicFramePr>
        <p:xfrm>
          <a:off x="2507115" y="727020"/>
          <a:ext cx="6360160" cy="508169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1538800" cy="430887"/>
          </a:xfrm>
        </p:spPr>
        <p:txBody>
          <a:bodyPr/>
          <a:lstStyle/>
          <a:p>
            <a:r>
              <a:rPr lang="en-GB" sz="1400" i="1" dirty="0">
                <a:solidFill>
                  <a:schemeClr val="tx1"/>
                </a:solidFill>
              </a:rPr>
              <a:t>“What motivated you to take up this self-employed work, rather than doing a different self-employed activity or working for an employer /increasing your employed work?” </a:t>
            </a:r>
            <a:r>
              <a:rPr lang="en-GB" sz="1400" dirty="0">
                <a:solidFill>
                  <a:schemeClr val="tx1"/>
                </a:solidFill>
              </a:rPr>
              <a:t>(NET values)</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34100"/>
            <a:ext cx="572547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new claimants since 16 March 2020 (3,277) excluding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started SE work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318120CA-E4A1-4827-898B-1AF289A6EAE5}"/>
              </a:ext>
            </a:extLst>
          </p:cNvPr>
          <p:cNvSpPr/>
          <p:nvPr/>
        </p:nvSpPr>
        <p:spPr>
          <a:xfrm>
            <a:off x="7861300" y="4705493"/>
            <a:ext cx="3830074" cy="12151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600">
                <a:solidFill>
                  <a:schemeClr val="tx1"/>
                </a:solidFill>
              </a:rPr>
              <a:t>Wanted to start my own business (15%)</a:t>
            </a:r>
          </a:p>
          <a:p>
            <a:pPr algn="l">
              <a:lnSpc>
                <a:spcPct val="110000"/>
              </a:lnSpc>
            </a:pPr>
            <a:r>
              <a:rPr lang="en-GB" sz="1600">
                <a:solidFill>
                  <a:schemeClr val="tx1"/>
                </a:solidFill>
              </a:rPr>
              <a:t>Trying something new (7%)</a:t>
            </a:r>
          </a:p>
          <a:p>
            <a:pPr algn="l">
              <a:lnSpc>
                <a:spcPct val="110000"/>
              </a:lnSpc>
            </a:pPr>
            <a:r>
              <a:rPr lang="en-GB" sz="1600">
                <a:solidFill>
                  <a:schemeClr val="tx1"/>
                </a:solidFill>
              </a:rPr>
              <a:t>SE is a personal hobby (14%)</a:t>
            </a:r>
          </a:p>
          <a:p>
            <a:pPr algn="l">
              <a:lnSpc>
                <a:spcPct val="110000"/>
              </a:lnSpc>
            </a:pPr>
            <a:r>
              <a:rPr lang="en-GB" sz="1600">
                <a:solidFill>
                  <a:schemeClr val="tx1"/>
                </a:solidFill>
              </a:rPr>
              <a:t>Trained/qualified for it (5%)</a:t>
            </a:r>
          </a:p>
        </p:txBody>
      </p:sp>
      <p:sp>
        <p:nvSpPr>
          <p:cNvPr id="2" name="Arrow: Striped Right 1">
            <a:extLst>
              <a:ext uri="{FF2B5EF4-FFF2-40B4-BE49-F238E27FC236}">
                <a16:creationId xmlns:a16="http://schemas.microsoft.com/office/drawing/2014/main" id="{12EF882E-3C3F-413C-A8C3-16B14F634D60}"/>
              </a:ext>
            </a:extLst>
          </p:cNvPr>
          <p:cNvSpPr/>
          <p:nvPr/>
        </p:nvSpPr>
        <p:spPr>
          <a:xfrm>
            <a:off x="7175500" y="5052073"/>
            <a:ext cx="685800" cy="520700"/>
          </a:xfrm>
          <a:prstGeom prst="stripedRight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Text Placeholder 7">
            <a:extLst>
              <a:ext uri="{FF2B5EF4-FFF2-40B4-BE49-F238E27FC236}">
                <a16:creationId xmlns:a16="http://schemas.microsoft.com/office/drawing/2014/main" id="{82DDC1DB-BFDC-F6B3-6316-5F2CC52C107A}"/>
              </a:ext>
            </a:extLst>
          </p:cNvPr>
          <p:cNvSpPr txBox="1">
            <a:spLocks/>
          </p:cNvSpPr>
          <p:nvPr/>
        </p:nvSpPr>
        <p:spPr>
          <a:xfrm>
            <a:off x="450000" y="6325619"/>
            <a:ext cx="5361078" cy="2474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Net values: percentage values for each response are summed to broader categories.</a:t>
            </a:r>
          </a:p>
        </p:txBody>
      </p:sp>
    </p:spTree>
    <p:extLst>
      <p:ext uri="{BB962C8B-B14F-4D97-AF65-F5344CB8AC3E}">
        <p14:creationId xmlns:p14="http://schemas.microsoft.com/office/powerpoint/2010/main" val="22206017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E4641397-1BC2-42F4-92DE-D43FD36A8E46}"/>
              </a:ext>
            </a:extLst>
          </p:cNvPr>
          <p:cNvGraphicFramePr/>
          <p:nvPr/>
        </p:nvGraphicFramePr>
        <p:xfrm>
          <a:off x="-1488391" y="2328037"/>
          <a:ext cx="7404689" cy="382598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C76D7681-371D-4087-94EA-0C8BB46C172A}"/>
              </a:ext>
            </a:extLst>
          </p:cNvPr>
          <p:cNvSpPr>
            <a:spLocks noGrp="1"/>
          </p:cNvSpPr>
          <p:nvPr>
            <p:ph type="title"/>
          </p:nvPr>
        </p:nvSpPr>
        <p:spPr>
          <a:xfrm>
            <a:off x="450000" y="397170"/>
            <a:ext cx="10167200" cy="775597"/>
          </a:xfrm>
        </p:spPr>
        <p:txBody>
          <a:bodyPr/>
          <a:lstStyle/>
          <a:p>
            <a:r>
              <a:rPr lang="en-GB"/>
              <a:t>Over three quarters of all </a:t>
            </a:r>
            <a:r>
              <a:rPr lang="en-GB">
                <a:solidFill>
                  <a:schemeClr val="accent3"/>
                </a:solidFill>
              </a:rPr>
              <a:t>new claimants </a:t>
            </a:r>
            <a:r>
              <a:rPr lang="en-GB"/>
              <a:t>feel they have control with the way they work</a:t>
            </a:r>
          </a:p>
        </p:txBody>
      </p:sp>
      <p:sp>
        <p:nvSpPr>
          <p:cNvPr id="18" name="Text Placeholder 7">
            <a:extLst>
              <a:ext uri="{FF2B5EF4-FFF2-40B4-BE49-F238E27FC236}">
                <a16:creationId xmlns:a16="http://schemas.microsoft.com/office/drawing/2014/main" id="{22352F9D-48AF-4D6B-9CD7-871190B10254}"/>
              </a:ext>
            </a:extLst>
          </p:cNvPr>
          <p:cNvSpPr>
            <a:spLocks noGrp="1"/>
          </p:cNvSpPr>
          <p:nvPr>
            <p:ph type="body" sz="quarter" idx="15"/>
          </p:nvPr>
        </p:nvSpPr>
        <p:spPr>
          <a:xfrm>
            <a:off x="450000" y="1285227"/>
            <a:ext cx="11538800" cy="215444"/>
          </a:xfrm>
        </p:spPr>
        <p:txBody>
          <a:bodyPr/>
          <a:lstStyle/>
          <a:p>
            <a:r>
              <a:rPr lang="en-GB" sz="1400" i="1">
                <a:solidFill>
                  <a:schemeClr val="tx1"/>
                </a:solidFill>
              </a:rPr>
              <a:t>“Currently, how much control do you have over the following in your self-employed work?” </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77644"/>
            <a:ext cx="619195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new claimants since 16 March 2020 (3,277) excluding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started self-employment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Box 13">
            <a:extLst>
              <a:ext uri="{FF2B5EF4-FFF2-40B4-BE49-F238E27FC236}">
                <a16:creationId xmlns:a16="http://schemas.microsoft.com/office/drawing/2014/main" id="{4AC507D3-758A-45BD-80D9-6FEC4AB351E4}"/>
              </a:ext>
            </a:extLst>
          </p:cNvPr>
          <p:cNvSpPr txBox="1"/>
          <p:nvPr/>
        </p:nvSpPr>
        <p:spPr>
          <a:xfrm>
            <a:off x="1523700" y="3551049"/>
            <a:ext cx="1513023"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66% </a:t>
            </a:r>
            <a:b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br>
            <a:r>
              <a:rPr kumimoji="0" lang="en-GB" sz="1600" b="0" i="0" u="none" strike="noStrike" kern="1200" cap="none" spc="0" normalizeH="0" baseline="0" noProof="0">
                <a:ln>
                  <a:noFill/>
                </a:ln>
                <a:solidFill>
                  <a:prstClr val="black"/>
                </a:solidFill>
                <a:effectLst/>
                <a:uLnTx/>
                <a:uFillTx/>
                <a:latin typeface="Arial"/>
                <a:ea typeface="+mn-ea"/>
                <a:cs typeface="+mn-cs"/>
              </a:rPr>
              <a:t>a great deal / a fair amount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0" name="Chart 19">
            <a:extLst>
              <a:ext uri="{FF2B5EF4-FFF2-40B4-BE49-F238E27FC236}">
                <a16:creationId xmlns:a16="http://schemas.microsoft.com/office/drawing/2014/main" id="{FCBE9DFB-C1F9-460A-B524-F73FE92B79F6}"/>
              </a:ext>
            </a:extLst>
          </p:cNvPr>
          <p:cNvGraphicFramePr/>
          <p:nvPr/>
        </p:nvGraphicFramePr>
        <p:xfrm>
          <a:off x="2437724" y="2316462"/>
          <a:ext cx="7404689" cy="38259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F6348305-7345-4B16-B4F4-6552578AD858}"/>
              </a:ext>
            </a:extLst>
          </p:cNvPr>
          <p:cNvGraphicFramePr/>
          <p:nvPr/>
        </p:nvGraphicFramePr>
        <p:xfrm>
          <a:off x="6363839" y="2316462"/>
          <a:ext cx="7404689" cy="382598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3A99529A-C52F-499E-94C1-441597D2D42A}"/>
              </a:ext>
            </a:extLst>
          </p:cNvPr>
          <p:cNvSpPr txBox="1"/>
          <p:nvPr/>
        </p:nvSpPr>
        <p:spPr>
          <a:xfrm>
            <a:off x="9375930" y="3551049"/>
            <a:ext cx="1513023"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76%</a:t>
            </a:r>
            <a: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t> </a:t>
            </a:r>
            <a:b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br>
            <a:r>
              <a:rPr kumimoji="0" lang="en-GB" sz="1600" b="0" i="0" u="none" strike="noStrike" kern="1200" cap="none" spc="0" normalizeH="0" baseline="0" noProof="0">
                <a:ln>
                  <a:noFill/>
                </a:ln>
                <a:solidFill>
                  <a:prstClr val="black"/>
                </a:solidFill>
                <a:effectLst/>
                <a:uLnTx/>
                <a:uFillTx/>
                <a:latin typeface="Arial"/>
                <a:ea typeface="+mn-ea"/>
                <a:cs typeface="+mn-cs"/>
              </a:rPr>
              <a:t>a great deal / a fair amount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909B5916-EC01-4D11-AA74-97B110F7AD6F}"/>
              </a:ext>
            </a:extLst>
          </p:cNvPr>
          <p:cNvSpPr txBox="1"/>
          <p:nvPr/>
        </p:nvSpPr>
        <p:spPr>
          <a:xfrm>
            <a:off x="5449815" y="3551048"/>
            <a:ext cx="1513023"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68%</a:t>
            </a:r>
            <a: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t> </a:t>
            </a:r>
            <a:b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br>
            <a:r>
              <a:rPr kumimoji="0" lang="en-GB" sz="1600" b="0" i="0" u="none" strike="noStrike" kern="1200" cap="none" spc="0" normalizeH="0" baseline="0" noProof="0">
                <a:ln>
                  <a:noFill/>
                </a:ln>
                <a:solidFill>
                  <a:prstClr val="black"/>
                </a:solidFill>
                <a:effectLst/>
                <a:uLnTx/>
                <a:uFillTx/>
                <a:latin typeface="Arial"/>
                <a:ea typeface="+mn-ea"/>
                <a:cs typeface="+mn-cs"/>
              </a:rPr>
              <a:t>a great deal / a fair amount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 Placeholder 7">
            <a:extLst>
              <a:ext uri="{FF2B5EF4-FFF2-40B4-BE49-F238E27FC236}">
                <a16:creationId xmlns:a16="http://schemas.microsoft.com/office/drawing/2014/main" id="{6BE37E21-280C-41C1-8694-6B28E52A5CCD}"/>
              </a:ext>
            </a:extLst>
          </p:cNvPr>
          <p:cNvSpPr txBox="1">
            <a:spLocks/>
          </p:cNvSpPr>
          <p:nvPr/>
        </p:nvSpPr>
        <p:spPr>
          <a:xfrm>
            <a:off x="4220383" y="1985509"/>
            <a:ext cx="3839369"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srgbClr val="E87722"/>
                </a:solidFill>
                <a:effectLst/>
                <a:uLnTx/>
                <a:uFillTx/>
                <a:latin typeface="Arial"/>
                <a:ea typeface="+mn-ea"/>
                <a:cs typeface="+mn-cs"/>
              </a:rPr>
              <a:t>When you undertake your work </a:t>
            </a:r>
            <a:r>
              <a:rPr kumimoji="0" lang="en-GB" sz="1400" b="1" i="0" u="none" strike="noStrike" kern="1200" cap="none" spc="0" normalizeH="0" baseline="0" noProof="0">
                <a:ln>
                  <a:noFill/>
                </a:ln>
                <a:solidFill>
                  <a:prstClr val="black"/>
                </a:solidFill>
                <a:effectLst/>
                <a:uLnTx/>
                <a:uFillTx/>
                <a:latin typeface="Arial"/>
                <a:ea typeface="+mn-ea"/>
                <a:cs typeface="+mn-cs"/>
              </a:rPr>
              <a:t>each week (i.e. the times of day or days of the week)</a:t>
            </a:r>
          </a:p>
        </p:txBody>
      </p:sp>
      <p:sp>
        <p:nvSpPr>
          <p:cNvPr id="25" name="Text Placeholder 7">
            <a:extLst>
              <a:ext uri="{FF2B5EF4-FFF2-40B4-BE49-F238E27FC236}">
                <a16:creationId xmlns:a16="http://schemas.microsoft.com/office/drawing/2014/main" id="{19ACE532-7394-4EF9-883C-FC395478C9E3}"/>
              </a:ext>
            </a:extLst>
          </p:cNvPr>
          <p:cNvSpPr txBox="1">
            <a:spLocks/>
          </p:cNvSpPr>
          <p:nvPr/>
        </p:nvSpPr>
        <p:spPr>
          <a:xfrm>
            <a:off x="8716173" y="1808218"/>
            <a:ext cx="2832536" cy="306849"/>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srgbClr val="E87722"/>
                </a:solidFill>
                <a:effectLst/>
                <a:uLnTx/>
                <a:uFillTx/>
                <a:latin typeface="Arial"/>
                <a:ea typeface="+mn-ea"/>
                <a:cs typeface="+mn-cs"/>
              </a:rPr>
              <a:t>The way you work </a:t>
            </a:r>
            <a:r>
              <a:rPr kumimoji="0" lang="en-GB" sz="1400" b="1" i="0" u="none" strike="noStrike" kern="1200" cap="none" spc="0" normalizeH="0" baseline="0" noProof="0">
                <a:ln>
                  <a:noFill/>
                </a:ln>
                <a:solidFill>
                  <a:prstClr val="black"/>
                </a:solidFill>
                <a:effectLst/>
                <a:uLnTx/>
                <a:uFillTx/>
                <a:latin typeface="Arial"/>
                <a:ea typeface="+mn-ea"/>
                <a:cs typeface="+mn-cs"/>
              </a:rPr>
              <a:t>(e.g. how you can complete tasks or the order you complete them in)</a:t>
            </a:r>
          </a:p>
        </p:txBody>
      </p:sp>
      <p:sp>
        <p:nvSpPr>
          <p:cNvPr id="26" name="Text Placeholder 7">
            <a:extLst>
              <a:ext uri="{FF2B5EF4-FFF2-40B4-BE49-F238E27FC236}">
                <a16:creationId xmlns:a16="http://schemas.microsoft.com/office/drawing/2014/main" id="{0545F1A7-D8F2-48F8-9899-090E608ED158}"/>
              </a:ext>
            </a:extLst>
          </p:cNvPr>
          <p:cNvSpPr txBox="1">
            <a:spLocks/>
          </p:cNvSpPr>
          <p:nvPr/>
        </p:nvSpPr>
        <p:spPr>
          <a:xfrm>
            <a:off x="938168" y="2007201"/>
            <a:ext cx="2551570" cy="309261"/>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0" u="none" strike="noStrike" kern="1200" cap="none" spc="0" normalizeH="0" baseline="0" noProof="0">
                <a:ln>
                  <a:noFill/>
                </a:ln>
                <a:solidFill>
                  <a:prstClr val="black"/>
                </a:solidFill>
                <a:effectLst/>
                <a:uLnTx/>
                <a:uFillTx/>
                <a:latin typeface="Arial"/>
                <a:ea typeface="+mn-ea"/>
                <a:cs typeface="+mn-cs"/>
              </a:rPr>
              <a:t>The </a:t>
            </a:r>
            <a:r>
              <a:rPr kumimoji="0" lang="en-GB" sz="1400" b="1" i="0" u="none" strike="noStrike" kern="1200" cap="none" spc="0" normalizeH="0" baseline="0" noProof="0">
                <a:ln>
                  <a:noFill/>
                </a:ln>
                <a:solidFill>
                  <a:srgbClr val="E87722"/>
                </a:solidFill>
                <a:effectLst/>
                <a:uLnTx/>
                <a:uFillTx/>
                <a:latin typeface="Arial"/>
                <a:ea typeface="+mn-ea"/>
                <a:cs typeface="+mn-cs"/>
              </a:rPr>
              <a:t>number of hours </a:t>
            </a:r>
            <a:r>
              <a:rPr kumimoji="0" lang="en-GB" sz="1400" b="1" i="0" u="none" strike="noStrike" kern="1200" cap="none" spc="0" normalizeH="0" baseline="0" noProof="0">
                <a:ln>
                  <a:noFill/>
                </a:ln>
                <a:solidFill>
                  <a:prstClr val="black"/>
                </a:solidFill>
                <a:effectLst/>
                <a:uLnTx/>
                <a:uFillTx/>
                <a:latin typeface="Arial"/>
                <a:ea typeface="+mn-ea"/>
                <a:cs typeface="+mn-cs"/>
              </a:rPr>
              <a:t>you work each week</a:t>
            </a:r>
          </a:p>
        </p:txBody>
      </p:sp>
    </p:spTree>
    <p:extLst>
      <p:ext uri="{BB962C8B-B14F-4D97-AF65-F5344CB8AC3E}">
        <p14:creationId xmlns:p14="http://schemas.microsoft.com/office/powerpoint/2010/main" val="37864003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F070F-4500-4358-82E8-D87FB17E2362}"/>
              </a:ext>
            </a:extLst>
          </p:cNvPr>
          <p:cNvSpPr>
            <a:spLocks noGrp="1"/>
          </p:cNvSpPr>
          <p:nvPr>
            <p:ph type="title"/>
          </p:nvPr>
        </p:nvSpPr>
        <p:spPr>
          <a:xfrm>
            <a:off x="449999" y="450000"/>
            <a:ext cx="11262834" cy="474996"/>
          </a:xfrm>
        </p:spPr>
        <p:txBody>
          <a:bodyPr/>
          <a:lstStyle/>
          <a:p>
            <a:r>
              <a:rPr lang="en-GB"/>
              <a:t>The pattern of hours worked amongst all </a:t>
            </a:r>
            <a:r>
              <a:rPr lang="en-GB">
                <a:solidFill>
                  <a:schemeClr val="accent3"/>
                </a:solidFill>
              </a:rPr>
              <a:t>new claimants </a:t>
            </a:r>
            <a:r>
              <a:rPr lang="en-GB"/>
              <a:t>is similar to pre-lockdown levels</a:t>
            </a:r>
          </a:p>
        </p:txBody>
      </p:sp>
      <p:sp>
        <p:nvSpPr>
          <p:cNvPr id="48" name="Text Placeholder 3">
            <a:extLst>
              <a:ext uri="{FF2B5EF4-FFF2-40B4-BE49-F238E27FC236}">
                <a16:creationId xmlns:a16="http://schemas.microsoft.com/office/drawing/2014/main" id="{741FF612-8A61-4C3D-B4B4-23264779EBDE}"/>
              </a:ext>
            </a:extLst>
          </p:cNvPr>
          <p:cNvSpPr txBox="1">
            <a:spLocks/>
          </p:cNvSpPr>
          <p:nvPr/>
        </p:nvSpPr>
        <p:spPr>
          <a:xfrm>
            <a:off x="449998" y="6019485"/>
            <a:ext cx="11299089" cy="287338"/>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Base: All new claimants since 16 March 2020 (3,277) excluding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started SE work. </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1B6CD4ED-C952-4087-8489-D3B6D633BF7D}"/>
              </a:ext>
            </a:extLst>
          </p:cNvPr>
          <p:cNvGraphicFramePr/>
          <p:nvPr>
            <p:extLst>
              <p:ext uri="{D42A27DB-BD31-4B8C-83A1-F6EECF244321}">
                <p14:modId xmlns:p14="http://schemas.microsoft.com/office/powerpoint/2010/main" val="2320459446"/>
              </p:ext>
            </p:extLst>
          </p:nvPr>
        </p:nvGraphicFramePr>
        <p:xfrm>
          <a:off x="972947" y="1927275"/>
          <a:ext cx="10046152" cy="3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4E890E6-3B52-4BB4-802C-62DA1A599BDA}"/>
              </a:ext>
            </a:extLst>
          </p:cNvPr>
          <p:cNvSpPr txBox="1"/>
          <p:nvPr/>
        </p:nvSpPr>
        <p:spPr>
          <a:xfrm>
            <a:off x="5204941" y="5543042"/>
            <a:ext cx="142346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Hours worked</a:t>
            </a:r>
          </a:p>
        </p:txBody>
      </p:sp>
      <p:sp>
        <p:nvSpPr>
          <p:cNvPr id="13" name="Text Placeholder 7">
            <a:extLst>
              <a:ext uri="{FF2B5EF4-FFF2-40B4-BE49-F238E27FC236}">
                <a16:creationId xmlns:a16="http://schemas.microsoft.com/office/drawing/2014/main" id="{4C349EEB-3C9E-4708-9D4E-B4E72B4DA697}"/>
              </a:ext>
            </a:extLst>
          </p:cNvPr>
          <p:cNvSpPr txBox="1">
            <a:spLocks/>
          </p:cNvSpPr>
          <p:nvPr/>
        </p:nvSpPr>
        <p:spPr>
          <a:xfrm>
            <a:off x="450000" y="1269851"/>
            <a:ext cx="10929199" cy="430887"/>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1" u="none" strike="noStrike" kern="1200" cap="none" spc="0" normalizeH="0" baseline="0" noProof="0">
                <a:ln>
                  <a:noFill/>
                </a:ln>
                <a:solidFill>
                  <a:prstClr val="black"/>
                </a:solidFill>
                <a:effectLst/>
                <a:uLnTx/>
                <a:uFillTx/>
                <a:latin typeface="Arial"/>
                <a:ea typeface="+mn-ea"/>
                <a:cs typeface="+mn-cs"/>
              </a:rPr>
              <a:t>“Just before the UK went into lockdown in March 2020, how many hours a week did you normally spend on your self-employed work? / Currently, how many hours a week do you normally spend on your self-employed work? (%)”</a:t>
            </a:r>
          </a:p>
        </p:txBody>
      </p:sp>
      <p:sp>
        <p:nvSpPr>
          <p:cNvPr id="3" name="Slide Number Placeholder 2">
            <a:extLst>
              <a:ext uri="{FF2B5EF4-FFF2-40B4-BE49-F238E27FC236}">
                <a16:creationId xmlns:a16="http://schemas.microsoft.com/office/drawing/2014/main" id="{D66F320A-3A20-2F7D-7F09-795175E72FDC}"/>
              </a:ext>
            </a:extLst>
          </p:cNvPr>
          <p:cNvSpPr txBox="1">
            <a:spLocks/>
          </p:cNvSpPr>
          <p:nvPr/>
        </p:nvSpPr>
        <p:spPr>
          <a:xfrm>
            <a:off x="11887630" y="6432645"/>
            <a:ext cx="304370" cy="365125"/>
          </a:xfrm>
          <a:prstGeom prst="rect">
            <a:avLst/>
          </a:prstGeom>
        </p:spPr>
        <p:txBody>
          <a:bodyPr vert="horz" wrap="none" lIns="0" tIns="0" rIns="0" bIns="0" rtlCol="0" anchor="b"/>
          <a:lstStyle>
            <a:defPPr>
              <a:defRPr lang="fr-FR"/>
            </a:defPPr>
            <a:lvl1pPr>
              <a:defRPr lang="en-GB" sz="900" b="1" smtClean="0">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1AABEC-672F-4B68-B914-690DA978312C}" type="slidenum">
              <a:rPr lang="en-GB"/>
              <a:pPr/>
              <a:t>93</a:t>
            </a:fld>
            <a:r>
              <a:rPr lang="en-GB"/>
              <a:t>  </a:t>
            </a:r>
          </a:p>
        </p:txBody>
      </p:sp>
    </p:spTree>
    <p:extLst>
      <p:ext uri="{BB962C8B-B14F-4D97-AF65-F5344CB8AC3E}">
        <p14:creationId xmlns:p14="http://schemas.microsoft.com/office/powerpoint/2010/main" val="3353886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a:extLst>
              <a:ext uri="{FF2B5EF4-FFF2-40B4-BE49-F238E27FC236}">
                <a16:creationId xmlns:a16="http://schemas.microsoft.com/office/drawing/2014/main" id="{5ECB1D64-3E3F-4E2D-98DB-DB20EEB35A45}"/>
              </a:ext>
            </a:extLst>
          </p:cNvPr>
          <p:cNvGraphicFramePr/>
          <p:nvPr/>
        </p:nvGraphicFramePr>
        <p:xfrm>
          <a:off x="184403" y="1710400"/>
          <a:ext cx="8305717" cy="3952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72E5165-3E30-47B6-B803-C5F0DAD75A01}"/>
              </a:ext>
            </a:extLst>
          </p:cNvPr>
          <p:cNvSpPr>
            <a:spLocks noGrp="1"/>
          </p:cNvSpPr>
          <p:nvPr>
            <p:ph type="title"/>
          </p:nvPr>
        </p:nvSpPr>
        <p:spPr>
          <a:xfrm>
            <a:off x="184403" y="225523"/>
            <a:ext cx="11299089" cy="775597"/>
          </a:xfrm>
        </p:spPr>
        <p:txBody>
          <a:bodyPr/>
          <a:lstStyle/>
          <a:p>
            <a:r>
              <a:rPr lang="en-GB"/>
              <a:t>Profits for </a:t>
            </a:r>
            <a:r>
              <a:rPr lang="en-GB">
                <a:solidFill>
                  <a:schemeClr val="accent3"/>
                </a:solidFill>
              </a:rPr>
              <a:t>new claimants</a:t>
            </a:r>
          </a:p>
        </p:txBody>
      </p:sp>
      <p:sp>
        <p:nvSpPr>
          <p:cNvPr id="3" name="Slide Number Placeholder 2">
            <a:extLst>
              <a:ext uri="{FF2B5EF4-FFF2-40B4-BE49-F238E27FC236}">
                <a16:creationId xmlns:a16="http://schemas.microsoft.com/office/drawing/2014/main" id="{9FF822AE-B53B-4DA8-9992-72C79C0D56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 name="TextBox 9">
            <a:extLst>
              <a:ext uri="{FF2B5EF4-FFF2-40B4-BE49-F238E27FC236}">
                <a16:creationId xmlns:a16="http://schemas.microsoft.com/office/drawing/2014/main" id="{006DB67C-DD0F-4DC5-AAE6-085D200E148B}"/>
              </a:ext>
            </a:extLst>
          </p:cNvPr>
          <p:cNvSpPr txBox="1"/>
          <p:nvPr/>
        </p:nvSpPr>
        <p:spPr>
          <a:xfrm>
            <a:off x="437230" y="6049535"/>
            <a:ext cx="1058054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 </a:t>
            </a:r>
            <a:r>
              <a:rPr kumimoji="0" lang="en-GB" sz="1200" b="0" i="0" u="none" strike="noStrike" kern="1200" cap="none" spc="0" normalizeH="0" baseline="0" noProof="0" dirty="0">
                <a:ln>
                  <a:noFill/>
                </a:ln>
                <a:solidFill>
                  <a:prstClr val="black"/>
                </a:solidFill>
                <a:effectLst/>
                <a:uLnTx/>
                <a:uFillTx/>
                <a:latin typeface="Arial"/>
                <a:ea typeface="+mn-ea"/>
                <a:cs typeface="+mn-cs"/>
              </a:rPr>
              <a:t>All new claimants since 16 March 2020 (3,277) excluding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started SE work. ‘Prefer not to say’ and ‘not-self employed before March / in August’ codes not shown.</a:t>
            </a:r>
          </a:p>
        </p:txBody>
      </p:sp>
      <p:sp>
        <p:nvSpPr>
          <p:cNvPr id="13" name="TextBox 12">
            <a:extLst>
              <a:ext uri="{FF2B5EF4-FFF2-40B4-BE49-F238E27FC236}">
                <a16:creationId xmlns:a16="http://schemas.microsoft.com/office/drawing/2014/main" id="{B3A9F78E-A60E-45DD-B0DF-308A4C6B948C}"/>
              </a:ext>
            </a:extLst>
          </p:cNvPr>
          <p:cNvSpPr txBox="1"/>
          <p:nvPr/>
        </p:nvSpPr>
        <p:spPr>
          <a:xfrm>
            <a:off x="2604747" y="1316246"/>
            <a:ext cx="404052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E87722"/>
                </a:solidFill>
                <a:effectLst/>
                <a:uLnTx/>
                <a:uFillTx/>
                <a:latin typeface="Arial"/>
                <a:ea typeface="+mn-ea"/>
                <a:cs typeface="+mn-cs"/>
              </a:rPr>
              <a:t>Pre-tax profit in August 2021</a:t>
            </a:r>
            <a:endParaRPr kumimoji="0" lang="en-GB" sz="1400" b="0" i="0" u="none" strike="noStrike" kern="1200" cap="none" spc="0" normalizeH="0" baseline="0" noProof="0">
              <a:ln>
                <a:noFill/>
              </a:ln>
              <a:solidFill>
                <a:srgbClr val="E87722"/>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234277F2-AF3D-4D5C-AC74-504891266869}"/>
              </a:ext>
            </a:extLst>
          </p:cNvPr>
          <p:cNvGrpSpPr/>
          <p:nvPr/>
        </p:nvGrpSpPr>
        <p:grpSpPr>
          <a:xfrm>
            <a:off x="5031463" y="1710901"/>
            <a:ext cx="2672106" cy="525678"/>
            <a:chOff x="5478379" y="2613952"/>
            <a:chExt cx="2672106" cy="1043648"/>
          </a:xfrm>
        </p:grpSpPr>
        <p:sp>
          <p:nvSpPr>
            <p:cNvPr id="15" name="Right Brace 14">
              <a:extLst>
                <a:ext uri="{FF2B5EF4-FFF2-40B4-BE49-F238E27FC236}">
                  <a16:creationId xmlns:a16="http://schemas.microsoft.com/office/drawing/2014/main" id="{6B15B0B5-A05D-4800-B7E7-168CB7E91F9A}"/>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87722"/>
                </a:solidFill>
                <a:effectLst/>
                <a:uLnTx/>
                <a:uFillTx/>
                <a:latin typeface="Arial"/>
                <a:ea typeface="+mn-ea"/>
                <a:cs typeface="+mn-cs"/>
              </a:endParaRPr>
            </a:p>
          </p:txBody>
        </p:sp>
        <p:sp>
          <p:nvSpPr>
            <p:cNvPr id="16" name="TextBox 15">
              <a:extLst>
                <a:ext uri="{FF2B5EF4-FFF2-40B4-BE49-F238E27FC236}">
                  <a16:creationId xmlns:a16="http://schemas.microsoft.com/office/drawing/2014/main" id="{7642828E-F3F2-4E5B-AEE0-E5F302CE3A5D}"/>
                </a:ext>
              </a:extLst>
            </p:cNvPr>
            <p:cNvSpPr txBox="1"/>
            <p:nvPr/>
          </p:nvSpPr>
          <p:spPr>
            <a:xfrm>
              <a:off x="5740686" y="2900363"/>
              <a:ext cx="2409799" cy="488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E87722"/>
                  </a:solidFill>
                  <a:effectLst/>
                  <a:uLnTx/>
                  <a:uFillTx/>
                  <a:latin typeface="Arial"/>
                  <a:ea typeface="+mn-ea"/>
                  <a:cs typeface="+mn-cs"/>
                </a:rPr>
                <a:t>18% </a:t>
              </a:r>
              <a:r>
                <a:rPr kumimoji="0" lang="en-GB" sz="1600" b="0" i="0" u="none" strike="noStrike" kern="1200" cap="none" spc="0" normalizeH="0" baseline="0" noProof="0">
                  <a:ln>
                    <a:noFill/>
                  </a:ln>
                  <a:solidFill>
                    <a:srgbClr val="E87722"/>
                  </a:solidFill>
                  <a:effectLst/>
                  <a:uLnTx/>
                  <a:uFillTx/>
                  <a:latin typeface="Arial"/>
                  <a:ea typeface="+mn-ea"/>
                  <a:cs typeface="+mn-cs"/>
                </a:rPr>
                <a:t>loss / £0</a:t>
              </a:r>
            </a:p>
          </p:txBody>
        </p:sp>
      </p:grpSp>
      <p:grpSp>
        <p:nvGrpSpPr>
          <p:cNvPr id="23" name="Group 22">
            <a:extLst>
              <a:ext uri="{FF2B5EF4-FFF2-40B4-BE49-F238E27FC236}">
                <a16:creationId xmlns:a16="http://schemas.microsoft.com/office/drawing/2014/main" id="{24FC422B-CBE2-4896-ADE4-E797C52671F0}"/>
              </a:ext>
            </a:extLst>
          </p:cNvPr>
          <p:cNvGrpSpPr/>
          <p:nvPr/>
        </p:nvGrpSpPr>
        <p:grpSpPr>
          <a:xfrm>
            <a:off x="5055900" y="3649388"/>
            <a:ext cx="2264393" cy="1376352"/>
            <a:chOff x="4227972" y="2360642"/>
            <a:chExt cx="2264393" cy="934946"/>
          </a:xfrm>
        </p:grpSpPr>
        <p:sp>
          <p:nvSpPr>
            <p:cNvPr id="24" name="Right Brace 23">
              <a:extLst>
                <a:ext uri="{FF2B5EF4-FFF2-40B4-BE49-F238E27FC236}">
                  <a16:creationId xmlns:a16="http://schemas.microsoft.com/office/drawing/2014/main" id="{424A5EB8-6973-4B7C-A414-9F90578FE6D8}"/>
                </a:ext>
              </a:extLst>
            </p:cNvPr>
            <p:cNvSpPr/>
            <p:nvPr/>
          </p:nvSpPr>
          <p:spPr>
            <a:xfrm>
              <a:off x="4227972" y="2360642"/>
              <a:ext cx="148214" cy="9349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87722"/>
                </a:solidFill>
                <a:effectLst/>
                <a:uLnTx/>
                <a:uFillTx/>
                <a:latin typeface="Arial"/>
                <a:ea typeface="+mn-ea"/>
                <a:cs typeface="+mn-cs"/>
              </a:endParaRPr>
            </a:p>
          </p:txBody>
        </p:sp>
        <p:sp>
          <p:nvSpPr>
            <p:cNvPr id="25" name="TextBox 24">
              <a:extLst>
                <a:ext uri="{FF2B5EF4-FFF2-40B4-BE49-F238E27FC236}">
                  <a16:creationId xmlns:a16="http://schemas.microsoft.com/office/drawing/2014/main" id="{8CF910DE-BFA0-49FC-8522-7E69A716B38B}"/>
                </a:ext>
              </a:extLst>
            </p:cNvPr>
            <p:cNvSpPr txBox="1"/>
            <p:nvPr/>
          </p:nvSpPr>
          <p:spPr>
            <a:xfrm>
              <a:off x="4481882" y="2741402"/>
              <a:ext cx="2010483" cy="16725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E87722"/>
                  </a:solidFill>
                  <a:effectLst/>
                  <a:uLnTx/>
                  <a:uFillTx/>
                  <a:latin typeface="Arial"/>
                  <a:ea typeface="+mn-ea"/>
                  <a:cs typeface="+mn-cs"/>
                </a:rPr>
                <a:t>28% </a:t>
              </a:r>
              <a:r>
                <a:rPr kumimoji="0" lang="en-GB" sz="1600" b="0" i="0" u="none" strike="noStrike" kern="1200" cap="none" spc="0" normalizeH="0" baseline="0" noProof="0">
                  <a:ln>
                    <a:noFill/>
                  </a:ln>
                  <a:solidFill>
                    <a:srgbClr val="E87722"/>
                  </a:solidFill>
                  <a:effectLst/>
                  <a:uLnTx/>
                  <a:uFillTx/>
                  <a:latin typeface="Arial"/>
                  <a:ea typeface="+mn-ea"/>
                  <a:cs typeface="+mn-cs"/>
                </a:rPr>
                <a:t>£1,000+</a:t>
              </a:r>
            </a:p>
          </p:txBody>
        </p:sp>
      </p:grpSp>
      <p:grpSp>
        <p:nvGrpSpPr>
          <p:cNvPr id="32" name="Group 31">
            <a:extLst>
              <a:ext uri="{FF2B5EF4-FFF2-40B4-BE49-F238E27FC236}">
                <a16:creationId xmlns:a16="http://schemas.microsoft.com/office/drawing/2014/main" id="{3FBF1A0D-5DBD-4A23-8EE9-CF0133934729}"/>
              </a:ext>
            </a:extLst>
          </p:cNvPr>
          <p:cNvGrpSpPr/>
          <p:nvPr/>
        </p:nvGrpSpPr>
        <p:grpSpPr>
          <a:xfrm>
            <a:off x="5041062" y="2368814"/>
            <a:ext cx="2393899" cy="1185492"/>
            <a:chOff x="5478379" y="2613952"/>
            <a:chExt cx="2202405" cy="1043648"/>
          </a:xfrm>
        </p:grpSpPr>
        <p:sp>
          <p:nvSpPr>
            <p:cNvPr id="33" name="Right Brace 32">
              <a:extLst>
                <a:ext uri="{FF2B5EF4-FFF2-40B4-BE49-F238E27FC236}">
                  <a16:creationId xmlns:a16="http://schemas.microsoft.com/office/drawing/2014/main" id="{6E38EF41-F312-4F56-9ECE-47DA02A62013}"/>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87722"/>
                </a:solidFill>
                <a:effectLst/>
                <a:uLnTx/>
                <a:uFillTx/>
                <a:latin typeface="Arial"/>
                <a:ea typeface="+mn-ea"/>
                <a:cs typeface="+mn-cs"/>
              </a:endParaRPr>
            </a:p>
          </p:txBody>
        </p:sp>
        <p:sp>
          <p:nvSpPr>
            <p:cNvPr id="34" name="TextBox 33">
              <a:extLst>
                <a:ext uri="{FF2B5EF4-FFF2-40B4-BE49-F238E27FC236}">
                  <a16:creationId xmlns:a16="http://schemas.microsoft.com/office/drawing/2014/main" id="{78ABC3E2-D084-4319-A6D0-93AAE5B36B9B}"/>
                </a:ext>
              </a:extLst>
            </p:cNvPr>
            <p:cNvSpPr txBox="1"/>
            <p:nvPr/>
          </p:nvSpPr>
          <p:spPr>
            <a:xfrm>
              <a:off x="5723780" y="3032396"/>
              <a:ext cx="1957004" cy="21676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E87722"/>
                  </a:solidFill>
                  <a:effectLst/>
                  <a:uLnTx/>
                  <a:uFillTx/>
                  <a:latin typeface="Arial"/>
                  <a:ea typeface="+mn-ea"/>
                  <a:cs typeface="+mn-cs"/>
                </a:rPr>
                <a:t>26% </a:t>
              </a:r>
              <a:r>
                <a:rPr kumimoji="0" lang="en-GB" sz="1600" b="0" i="0" u="none" strike="noStrike" kern="1200" cap="none" spc="0" normalizeH="0" baseline="0" noProof="0">
                  <a:ln>
                    <a:noFill/>
                  </a:ln>
                  <a:solidFill>
                    <a:srgbClr val="E87722"/>
                  </a:solidFill>
                  <a:effectLst/>
                  <a:uLnTx/>
                  <a:uFillTx/>
                  <a:latin typeface="Arial"/>
                  <a:ea typeface="+mn-ea"/>
                  <a:cs typeface="+mn-cs"/>
                </a:rPr>
                <a:t>£1 - £999</a:t>
              </a:r>
            </a:p>
          </p:txBody>
        </p:sp>
      </p:grpSp>
      <p:cxnSp>
        <p:nvCxnSpPr>
          <p:cNvPr id="35" name="Straight Connector 34">
            <a:extLst>
              <a:ext uri="{FF2B5EF4-FFF2-40B4-BE49-F238E27FC236}">
                <a16:creationId xmlns:a16="http://schemas.microsoft.com/office/drawing/2014/main" id="{A27E2C8D-AF05-42FB-B5D2-44AD88B58DCB}"/>
              </a:ext>
            </a:extLst>
          </p:cNvPr>
          <p:cNvCxnSpPr>
            <a:cxnSpLocks/>
          </p:cNvCxnSpPr>
          <p:nvPr/>
        </p:nvCxnSpPr>
        <p:spPr>
          <a:xfrm>
            <a:off x="6820172" y="1343517"/>
            <a:ext cx="0" cy="448681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6" name="Chart 35">
            <a:extLst>
              <a:ext uri="{FF2B5EF4-FFF2-40B4-BE49-F238E27FC236}">
                <a16:creationId xmlns:a16="http://schemas.microsoft.com/office/drawing/2014/main" id="{5A8D10C0-E02C-4A9C-9968-A45DF3665FB3}"/>
              </a:ext>
            </a:extLst>
          </p:cNvPr>
          <p:cNvGraphicFramePr/>
          <p:nvPr/>
        </p:nvGraphicFramePr>
        <p:xfrm>
          <a:off x="7181651" y="1629200"/>
          <a:ext cx="3981464" cy="398675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4E0EB654-0C11-4570-AC8D-158A8491E1E5}"/>
              </a:ext>
            </a:extLst>
          </p:cNvPr>
          <p:cNvSpPr txBox="1"/>
          <p:nvPr/>
        </p:nvSpPr>
        <p:spPr>
          <a:xfrm>
            <a:off x="7335302" y="1295816"/>
            <a:ext cx="356444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F1BE48"/>
                </a:solidFill>
                <a:effectLst/>
                <a:uLnTx/>
                <a:uFillTx/>
                <a:latin typeface="Arial"/>
                <a:ea typeface="+mn-ea"/>
                <a:cs typeface="+mn-cs"/>
              </a:rPr>
              <a:t>Typical pre-tax profit before lockdown</a:t>
            </a:r>
            <a:endParaRPr kumimoji="0" lang="en-GB" sz="1400" b="0" i="0" u="none" strike="noStrike" kern="1200" cap="none" spc="0" normalizeH="0" baseline="0" noProof="0">
              <a:ln>
                <a:noFill/>
              </a:ln>
              <a:solidFill>
                <a:srgbClr val="F1BE48"/>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8759AE84-FB1F-40CC-9EA5-684F5304CAF4}"/>
              </a:ext>
            </a:extLst>
          </p:cNvPr>
          <p:cNvGrpSpPr/>
          <p:nvPr/>
        </p:nvGrpSpPr>
        <p:grpSpPr>
          <a:xfrm>
            <a:off x="8941375" y="1743466"/>
            <a:ext cx="1744889" cy="507087"/>
            <a:chOff x="5478379" y="2613952"/>
            <a:chExt cx="2526079" cy="1043648"/>
          </a:xfrm>
        </p:grpSpPr>
        <p:sp>
          <p:nvSpPr>
            <p:cNvPr id="39" name="Right Brace 38">
              <a:extLst>
                <a:ext uri="{FF2B5EF4-FFF2-40B4-BE49-F238E27FC236}">
                  <a16:creationId xmlns:a16="http://schemas.microsoft.com/office/drawing/2014/main" id="{561539C4-3055-4F4C-ABF4-8A6364147808}"/>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1BE48">
                    <a:lumMod val="75000"/>
                  </a:srgbClr>
                </a:solidFill>
                <a:effectLst/>
                <a:uLnTx/>
                <a:uFillTx/>
                <a:latin typeface="Arial"/>
                <a:ea typeface="+mn-ea"/>
                <a:cs typeface="+mn-cs"/>
              </a:endParaRPr>
            </a:p>
          </p:txBody>
        </p:sp>
        <p:sp>
          <p:nvSpPr>
            <p:cNvPr id="40" name="TextBox 39">
              <a:extLst>
                <a:ext uri="{FF2B5EF4-FFF2-40B4-BE49-F238E27FC236}">
                  <a16:creationId xmlns:a16="http://schemas.microsoft.com/office/drawing/2014/main" id="{45A13DB9-1FA6-456A-8921-F3ABF5E0D34C}"/>
                </a:ext>
              </a:extLst>
            </p:cNvPr>
            <p:cNvSpPr txBox="1"/>
            <p:nvPr/>
          </p:nvSpPr>
          <p:spPr>
            <a:xfrm>
              <a:off x="5702538" y="2702128"/>
              <a:ext cx="2301920" cy="4434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F1BE48"/>
                  </a:solidFill>
                  <a:effectLst/>
                  <a:uLnTx/>
                  <a:uFillTx/>
                  <a:latin typeface="Arial"/>
                  <a:ea typeface="+mn-ea"/>
                  <a:cs typeface="+mn-cs"/>
                </a:rPr>
                <a:t>7% </a:t>
              </a:r>
              <a:r>
                <a:rPr kumimoji="0" lang="en-GB" sz="1400" b="0" i="0" u="none" strike="noStrike" kern="1200" cap="none" spc="0" normalizeH="0" baseline="0" noProof="0">
                  <a:ln>
                    <a:noFill/>
                  </a:ln>
                  <a:solidFill>
                    <a:srgbClr val="F1BE48"/>
                  </a:solidFill>
                  <a:effectLst/>
                  <a:uLnTx/>
                  <a:uFillTx/>
                  <a:latin typeface="Arial"/>
                  <a:ea typeface="+mn-ea"/>
                  <a:cs typeface="+mn-cs"/>
                </a:rPr>
                <a:t>loss / £0</a:t>
              </a:r>
            </a:p>
          </p:txBody>
        </p:sp>
      </p:grpSp>
      <p:grpSp>
        <p:nvGrpSpPr>
          <p:cNvPr id="41" name="Group 40">
            <a:extLst>
              <a:ext uri="{FF2B5EF4-FFF2-40B4-BE49-F238E27FC236}">
                <a16:creationId xmlns:a16="http://schemas.microsoft.com/office/drawing/2014/main" id="{E051F75D-72E8-4B43-AE61-E406D2C89E27}"/>
              </a:ext>
            </a:extLst>
          </p:cNvPr>
          <p:cNvGrpSpPr/>
          <p:nvPr/>
        </p:nvGrpSpPr>
        <p:grpSpPr>
          <a:xfrm>
            <a:off x="9015144" y="3714589"/>
            <a:ext cx="1668370" cy="1467775"/>
            <a:chOff x="5478379" y="2613952"/>
            <a:chExt cx="2222096" cy="1043648"/>
          </a:xfrm>
        </p:grpSpPr>
        <p:sp>
          <p:nvSpPr>
            <p:cNvPr id="42" name="Right Brace 41">
              <a:extLst>
                <a:ext uri="{FF2B5EF4-FFF2-40B4-BE49-F238E27FC236}">
                  <a16:creationId xmlns:a16="http://schemas.microsoft.com/office/drawing/2014/main" id="{75515C3E-AA77-4B8B-AB97-FD741BF9086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1BE48">
                    <a:lumMod val="75000"/>
                  </a:srgbClr>
                </a:solidFill>
                <a:effectLst/>
                <a:uLnTx/>
                <a:uFillTx/>
                <a:latin typeface="Arial"/>
                <a:ea typeface="+mn-ea"/>
                <a:cs typeface="+mn-cs"/>
              </a:endParaRPr>
            </a:p>
          </p:txBody>
        </p:sp>
        <p:sp>
          <p:nvSpPr>
            <p:cNvPr id="43" name="TextBox 42">
              <a:extLst>
                <a:ext uri="{FF2B5EF4-FFF2-40B4-BE49-F238E27FC236}">
                  <a16:creationId xmlns:a16="http://schemas.microsoft.com/office/drawing/2014/main" id="{8C870838-4E56-40B9-B002-C9975A47C7C4}"/>
                </a:ext>
              </a:extLst>
            </p:cNvPr>
            <p:cNvSpPr txBox="1"/>
            <p:nvPr/>
          </p:nvSpPr>
          <p:spPr>
            <a:xfrm>
              <a:off x="5743470" y="2989701"/>
              <a:ext cx="1957005" cy="1531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F1BE48"/>
                  </a:solidFill>
                  <a:effectLst/>
                  <a:uLnTx/>
                  <a:uFillTx/>
                  <a:latin typeface="Arial"/>
                  <a:ea typeface="+mn-ea"/>
                  <a:cs typeface="+mn-cs"/>
                </a:rPr>
                <a:t>48% </a:t>
              </a:r>
              <a:r>
                <a:rPr kumimoji="0" lang="en-GB" sz="1400" b="0" i="0" u="none" strike="noStrike" kern="1200" cap="none" spc="0" normalizeH="0" baseline="0" noProof="0">
                  <a:ln>
                    <a:noFill/>
                  </a:ln>
                  <a:solidFill>
                    <a:srgbClr val="F1BE48"/>
                  </a:solidFill>
                  <a:effectLst/>
                  <a:uLnTx/>
                  <a:uFillTx/>
                  <a:latin typeface="Arial"/>
                  <a:ea typeface="+mn-ea"/>
                  <a:cs typeface="+mn-cs"/>
                </a:rPr>
                <a:t>£1,000+</a:t>
              </a:r>
            </a:p>
          </p:txBody>
        </p:sp>
      </p:grpSp>
      <p:grpSp>
        <p:nvGrpSpPr>
          <p:cNvPr id="44" name="Group 43">
            <a:extLst>
              <a:ext uri="{FF2B5EF4-FFF2-40B4-BE49-F238E27FC236}">
                <a16:creationId xmlns:a16="http://schemas.microsoft.com/office/drawing/2014/main" id="{FA75D595-D4DE-4964-991D-F34C800D3CE0}"/>
              </a:ext>
            </a:extLst>
          </p:cNvPr>
          <p:cNvGrpSpPr/>
          <p:nvPr/>
        </p:nvGrpSpPr>
        <p:grpSpPr>
          <a:xfrm>
            <a:off x="8973350" y="2392767"/>
            <a:ext cx="1668370" cy="1133749"/>
            <a:chOff x="5478379" y="2613952"/>
            <a:chExt cx="2222096" cy="1043648"/>
          </a:xfrm>
        </p:grpSpPr>
        <p:sp>
          <p:nvSpPr>
            <p:cNvPr id="45" name="Right Brace 44">
              <a:extLst>
                <a:ext uri="{FF2B5EF4-FFF2-40B4-BE49-F238E27FC236}">
                  <a16:creationId xmlns:a16="http://schemas.microsoft.com/office/drawing/2014/main" id="{558E1468-770F-4BDC-AEE5-A864281ACC5C}"/>
                </a:ext>
              </a:extLst>
            </p:cNvPr>
            <p:cNvSpPr/>
            <p:nvPr/>
          </p:nvSpPr>
          <p:spPr>
            <a:xfrm>
              <a:off x="5478379" y="2613952"/>
              <a:ext cx="136358" cy="104364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1BE48">
                    <a:lumMod val="75000"/>
                  </a:srgbClr>
                </a:solidFill>
                <a:effectLst/>
                <a:uLnTx/>
                <a:uFillTx/>
                <a:latin typeface="Arial"/>
                <a:ea typeface="+mn-ea"/>
                <a:cs typeface="+mn-cs"/>
              </a:endParaRPr>
            </a:p>
          </p:txBody>
        </p:sp>
        <p:sp>
          <p:nvSpPr>
            <p:cNvPr id="46" name="TextBox 45">
              <a:extLst>
                <a:ext uri="{FF2B5EF4-FFF2-40B4-BE49-F238E27FC236}">
                  <a16:creationId xmlns:a16="http://schemas.microsoft.com/office/drawing/2014/main" id="{7078BB14-7862-4EA8-AA1D-4E49B19A3A1A}"/>
                </a:ext>
              </a:extLst>
            </p:cNvPr>
            <p:cNvSpPr txBox="1"/>
            <p:nvPr/>
          </p:nvSpPr>
          <p:spPr>
            <a:xfrm>
              <a:off x="5743470" y="2989701"/>
              <a:ext cx="1957005" cy="1983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F1BE48"/>
                  </a:solidFill>
                  <a:effectLst/>
                  <a:uLnTx/>
                  <a:uFillTx/>
                  <a:latin typeface="Arial"/>
                  <a:ea typeface="+mn-ea"/>
                  <a:cs typeface="+mn-cs"/>
                </a:rPr>
                <a:t>27% </a:t>
              </a:r>
              <a:r>
                <a:rPr kumimoji="0" lang="en-GB" sz="1400" b="0" i="0" u="none" strike="noStrike" kern="1200" cap="none" spc="0" normalizeH="0" baseline="0" noProof="0">
                  <a:ln>
                    <a:noFill/>
                  </a:ln>
                  <a:solidFill>
                    <a:srgbClr val="F1BE48"/>
                  </a:solidFill>
                  <a:effectLst/>
                  <a:uLnTx/>
                  <a:uFillTx/>
                  <a:latin typeface="Arial"/>
                  <a:ea typeface="+mn-ea"/>
                  <a:cs typeface="+mn-cs"/>
                </a:rPr>
                <a:t>£1 - £999</a:t>
              </a:r>
            </a:p>
          </p:txBody>
        </p:sp>
      </p:grpSp>
      <p:cxnSp>
        <p:nvCxnSpPr>
          <p:cNvPr id="30" name="Straight Connector 29">
            <a:extLst>
              <a:ext uri="{FF2B5EF4-FFF2-40B4-BE49-F238E27FC236}">
                <a16:creationId xmlns:a16="http://schemas.microsoft.com/office/drawing/2014/main" id="{9F692A85-1DA9-41CE-AA35-B3E056522ED0}"/>
              </a:ext>
            </a:extLst>
          </p:cNvPr>
          <p:cNvCxnSpPr>
            <a:cxnSpLocks/>
          </p:cNvCxnSpPr>
          <p:nvPr/>
        </p:nvCxnSpPr>
        <p:spPr>
          <a:xfrm flipV="1">
            <a:off x="442672" y="3643430"/>
            <a:ext cx="11521983" cy="5716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A1E2E4-020A-4518-95A7-E486D5847526}"/>
              </a:ext>
            </a:extLst>
          </p:cNvPr>
          <p:cNvCxnSpPr>
            <a:cxnSpLocks/>
          </p:cNvCxnSpPr>
          <p:nvPr/>
        </p:nvCxnSpPr>
        <p:spPr>
          <a:xfrm flipV="1">
            <a:off x="501028" y="2343144"/>
            <a:ext cx="11325657" cy="41396"/>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FF1F97-C42C-4BA6-9CD6-9735AD472396}"/>
              </a:ext>
            </a:extLst>
          </p:cNvPr>
          <p:cNvCxnSpPr>
            <a:cxnSpLocks/>
          </p:cNvCxnSpPr>
          <p:nvPr/>
        </p:nvCxnSpPr>
        <p:spPr>
          <a:xfrm flipV="1">
            <a:off x="415764" y="5300304"/>
            <a:ext cx="11521983" cy="57160"/>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5320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E4641397-1BC2-42F4-92DE-D43FD36A8E46}"/>
              </a:ext>
            </a:extLst>
          </p:cNvPr>
          <p:cNvGraphicFramePr/>
          <p:nvPr/>
        </p:nvGraphicFramePr>
        <p:xfrm>
          <a:off x="1880526" y="2026234"/>
          <a:ext cx="8082455" cy="37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AEE753D-7565-44C4-8430-DAEC4099C958}"/>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31" name="TextBox 30">
            <a:extLst>
              <a:ext uri="{FF2B5EF4-FFF2-40B4-BE49-F238E27FC236}">
                <a16:creationId xmlns:a16="http://schemas.microsoft.com/office/drawing/2014/main" id="{64C867BF-A1D6-4216-AB63-3FBCBB8F4AAC}"/>
              </a:ext>
            </a:extLst>
          </p:cNvPr>
          <p:cNvSpPr txBox="1"/>
          <p:nvPr/>
        </p:nvSpPr>
        <p:spPr>
          <a:xfrm>
            <a:off x="450000" y="6134100"/>
            <a:ext cx="700698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Base: All new claimants since 16 March 2020 who expect to be self-employed in 6 months’ time (3,030)</a:t>
            </a:r>
          </a:p>
        </p:txBody>
      </p:sp>
      <p:sp>
        <p:nvSpPr>
          <p:cNvPr id="23" name="TextBox 22">
            <a:extLst>
              <a:ext uri="{FF2B5EF4-FFF2-40B4-BE49-F238E27FC236}">
                <a16:creationId xmlns:a16="http://schemas.microsoft.com/office/drawing/2014/main" id="{909B5916-EC01-4D11-AA74-97B110F7AD6F}"/>
              </a:ext>
            </a:extLst>
          </p:cNvPr>
          <p:cNvSpPr txBox="1"/>
          <p:nvPr/>
        </p:nvSpPr>
        <p:spPr>
          <a:xfrm>
            <a:off x="5032418" y="3637354"/>
            <a:ext cx="1778672" cy="7078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419999">
                    <a:lumMod val="50000"/>
                  </a:srgbClr>
                </a:solidFill>
                <a:effectLst/>
                <a:uLnTx/>
                <a:uFillTx/>
                <a:latin typeface="Arial"/>
                <a:ea typeface="+mn-ea"/>
                <a:cs typeface="+mn-cs"/>
              </a:rPr>
              <a:t>49% </a:t>
            </a:r>
            <a:br>
              <a:rPr kumimoji="0" lang="en-GB" sz="2800" b="1" i="0" u="none" strike="noStrike" kern="1200" cap="none" spc="0" normalizeH="0" baseline="0" noProof="0">
                <a:ln>
                  <a:noFill/>
                </a:ln>
                <a:solidFill>
                  <a:srgbClr val="5FBD83">
                    <a:lumMod val="50000"/>
                  </a:srgbClr>
                </a:solidFill>
                <a:effectLst/>
                <a:uLnTx/>
                <a:uFillTx/>
                <a:latin typeface="Arial"/>
                <a:ea typeface="+mn-ea"/>
                <a:cs typeface="+mn-cs"/>
              </a:rPr>
            </a:br>
            <a:r>
              <a:rPr kumimoji="0" lang="en-GB" sz="1800" b="0" i="0" u="none" strike="noStrike" kern="1200" cap="none" spc="0" normalizeH="0" baseline="0" noProof="0">
                <a:ln>
                  <a:noFill/>
                </a:ln>
                <a:solidFill>
                  <a:prstClr val="black"/>
                </a:solidFill>
                <a:effectLst/>
                <a:uLnTx/>
                <a:uFillTx/>
                <a:latin typeface="Arial"/>
                <a:ea typeface="+mn-ea"/>
                <a:cs typeface="+mn-cs"/>
              </a:rPr>
              <a:t>expect growth</a:t>
            </a:r>
          </a:p>
        </p:txBody>
      </p:sp>
      <p:sp>
        <p:nvSpPr>
          <p:cNvPr id="3" name="Title 2">
            <a:extLst>
              <a:ext uri="{FF2B5EF4-FFF2-40B4-BE49-F238E27FC236}">
                <a16:creationId xmlns:a16="http://schemas.microsoft.com/office/drawing/2014/main" id="{2553140F-9534-4427-82D9-94B86FE4A352}"/>
              </a:ext>
            </a:extLst>
          </p:cNvPr>
          <p:cNvSpPr>
            <a:spLocks noGrp="1"/>
          </p:cNvSpPr>
          <p:nvPr>
            <p:ph type="title"/>
          </p:nvPr>
        </p:nvSpPr>
        <p:spPr>
          <a:xfrm>
            <a:off x="449999" y="397170"/>
            <a:ext cx="11519165" cy="775597"/>
          </a:xfrm>
        </p:spPr>
        <p:txBody>
          <a:bodyPr/>
          <a:lstStyle/>
          <a:p>
            <a:r>
              <a:rPr lang="en-GB"/>
              <a:t>Almost half of </a:t>
            </a:r>
            <a:r>
              <a:rPr lang="en-GB">
                <a:solidFill>
                  <a:schemeClr val="accent3"/>
                </a:solidFill>
              </a:rPr>
              <a:t>new claimants </a:t>
            </a:r>
            <a:r>
              <a:rPr lang="en-GB"/>
              <a:t>expect their self employment activity to grow over the next 6 months</a:t>
            </a:r>
          </a:p>
        </p:txBody>
      </p:sp>
      <p:sp>
        <p:nvSpPr>
          <p:cNvPr id="7" name="Text Placeholder 6">
            <a:extLst>
              <a:ext uri="{FF2B5EF4-FFF2-40B4-BE49-F238E27FC236}">
                <a16:creationId xmlns:a16="http://schemas.microsoft.com/office/drawing/2014/main" id="{CD30E5D3-327D-42EA-8599-CE4F349C0155}"/>
              </a:ext>
            </a:extLst>
          </p:cNvPr>
          <p:cNvSpPr>
            <a:spLocks noGrp="1"/>
          </p:cNvSpPr>
          <p:nvPr>
            <p:ph type="body" sz="quarter" idx="15"/>
          </p:nvPr>
        </p:nvSpPr>
        <p:spPr>
          <a:xfrm>
            <a:off x="437660" y="1432653"/>
            <a:ext cx="11449970" cy="430887"/>
          </a:xfrm>
        </p:spPr>
        <p:txBody>
          <a:bodyPr/>
          <a:lstStyle/>
          <a:p>
            <a:r>
              <a:rPr lang="en-GB" sz="1400" i="1">
                <a:solidFill>
                  <a:schemeClr val="tx1"/>
                </a:solidFill>
              </a:rPr>
              <a:t>“Compared to your current situation, what do you expect to happen to your typical monthly profit from self-employment in 6 months from now – that is, around February 2022? Do you expect it to … ?”</a:t>
            </a:r>
          </a:p>
        </p:txBody>
      </p:sp>
    </p:spTree>
    <p:extLst>
      <p:ext uri="{BB962C8B-B14F-4D97-AF65-F5344CB8AC3E}">
        <p14:creationId xmlns:p14="http://schemas.microsoft.com/office/powerpoint/2010/main" val="412582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B61-2F4A-4A1F-86B0-E6DE79C581E8}"/>
              </a:ext>
            </a:extLst>
          </p:cNvPr>
          <p:cNvSpPr>
            <a:spLocks noGrp="1"/>
          </p:cNvSpPr>
          <p:nvPr>
            <p:ph type="title"/>
          </p:nvPr>
        </p:nvSpPr>
        <p:spPr>
          <a:xfrm>
            <a:off x="449999" y="397170"/>
            <a:ext cx="11299088" cy="775597"/>
          </a:xfrm>
        </p:spPr>
        <p:txBody>
          <a:bodyPr/>
          <a:lstStyle/>
          <a:p>
            <a:r>
              <a:rPr lang="en-GB"/>
              <a:t>Most</a:t>
            </a:r>
            <a:r>
              <a:rPr lang="en-GB">
                <a:solidFill>
                  <a:schemeClr val="accent1"/>
                </a:solidFill>
              </a:rPr>
              <a:t> </a:t>
            </a:r>
            <a:r>
              <a:rPr lang="en-GB">
                <a:solidFill>
                  <a:schemeClr val="accent3"/>
                </a:solidFill>
              </a:rPr>
              <a:t>new claimants </a:t>
            </a:r>
            <a:r>
              <a:rPr lang="en-GB"/>
              <a:t>plan to stay self-employed in 6 months’ time. For those not planning to be in SE, half list income reasons</a:t>
            </a:r>
          </a:p>
        </p:txBody>
      </p:sp>
      <p:sp>
        <p:nvSpPr>
          <p:cNvPr id="3" name="Slide Number Placeholder 2">
            <a:extLst>
              <a:ext uri="{FF2B5EF4-FFF2-40B4-BE49-F238E27FC236}">
                <a16:creationId xmlns:a16="http://schemas.microsoft.com/office/drawing/2014/main" id="{80FA2949-C64F-47A3-9FB8-FC8D97B6E0C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extBox 4">
            <a:extLst>
              <a:ext uri="{FF2B5EF4-FFF2-40B4-BE49-F238E27FC236}">
                <a16:creationId xmlns:a16="http://schemas.microsoft.com/office/drawing/2014/main" id="{C03C0577-B81D-403B-945D-C301143C5230}"/>
              </a:ext>
            </a:extLst>
          </p:cNvPr>
          <p:cNvSpPr txBox="1"/>
          <p:nvPr/>
        </p:nvSpPr>
        <p:spPr>
          <a:xfrm>
            <a:off x="499817" y="2372456"/>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85% </a:t>
            </a:r>
            <a:r>
              <a:rPr kumimoji="0" lang="en-GB" sz="2200" b="0" i="0" u="none" strike="noStrike" kern="1200" cap="none" spc="0" normalizeH="0" baseline="0" noProof="0">
                <a:ln>
                  <a:noFill/>
                </a:ln>
                <a:solidFill>
                  <a:prstClr val="black"/>
                </a:solidFill>
                <a:effectLst/>
                <a:uLnTx/>
                <a:uFillTx/>
                <a:latin typeface="Arial"/>
                <a:ea typeface="+mn-ea"/>
                <a:cs typeface="+mn-cs"/>
              </a:rPr>
              <a:t>plan to still be doing the same self-employed work</a:t>
            </a:r>
          </a:p>
        </p:txBody>
      </p:sp>
      <p:sp>
        <p:nvSpPr>
          <p:cNvPr id="6" name="TextBox 5">
            <a:extLst>
              <a:ext uri="{FF2B5EF4-FFF2-40B4-BE49-F238E27FC236}">
                <a16:creationId xmlns:a16="http://schemas.microsoft.com/office/drawing/2014/main" id="{5EA20BAB-4DEE-4BFF-8E18-79433DA2D1F5}"/>
              </a:ext>
            </a:extLst>
          </p:cNvPr>
          <p:cNvSpPr txBox="1"/>
          <p:nvPr/>
        </p:nvSpPr>
        <p:spPr>
          <a:xfrm>
            <a:off x="499817" y="1695347"/>
            <a:ext cx="3682465"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0" i="0" u="none" strike="noStrike" kern="1200" cap="none" spc="0" normalizeH="0" baseline="0" noProof="0">
                <a:ln>
                  <a:noFill/>
                </a:ln>
                <a:solidFill>
                  <a:srgbClr val="F1BE48">
                    <a:lumMod val="75000"/>
                  </a:srgbClr>
                </a:solidFill>
                <a:effectLst/>
                <a:uLnTx/>
                <a:uFillTx/>
                <a:latin typeface="Arial"/>
                <a:ea typeface="+mn-ea"/>
                <a:cs typeface="+mn-cs"/>
              </a:rPr>
              <a:t>In 6 months’ time</a:t>
            </a:r>
            <a:r>
              <a:rPr kumimoji="0" lang="en-GB" sz="2800" b="0" i="0" u="none" strike="noStrike" kern="1200" cap="none" spc="0" normalizeH="0" baseline="0" noProof="0">
                <a:ln>
                  <a:noFill/>
                </a:ln>
                <a:solidFill>
                  <a:prstClr val="black"/>
                </a:solidFill>
                <a:effectLst/>
                <a:uLnTx/>
                <a:uFillTx/>
                <a:latin typeface="Arial"/>
                <a:ea typeface="+mn-ea"/>
                <a:cs typeface="+mn-cs"/>
              </a:rPr>
              <a:t>…</a:t>
            </a:r>
          </a:p>
        </p:txBody>
      </p:sp>
      <p:sp>
        <p:nvSpPr>
          <p:cNvPr id="7" name="TextBox 6">
            <a:extLst>
              <a:ext uri="{FF2B5EF4-FFF2-40B4-BE49-F238E27FC236}">
                <a16:creationId xmlns:a16="http://schemas.microsoft.com/office/drawing/2014/main" id="{BA119CA0-CE98-4CCB-954C-28F0765FEC1E}"/>
              </a:ext>
            </a:extLst>
          </p:cNvPr>
          <p:cNvSpPr txBox="1"/>
          <p:nvPr/>
        </p:nvSpPr>
        <p:spPr>
          <a:xfrm>
            <a:off x="499816" y="4550571"/>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5% </a:t>
            </a:r>
            <a:r>
              <a:rPr kumimoji="0" lang="en-GB" sz="2200" b="0" i="0" u="none" strike="noStrike" kern="1200" cap="none" spc="0" normalizeH="0" baseline="0" noProof="0">
                <a:ln>
                  <a:noFill/>
                </a:ln>
                <a:solidFill>
                  <a:prstClr val="black"/>
                </a:solidFill>
                <a:effectLst/>
                <a:uLnTx/>
                <a:uFillTx/>
                <a:latin typeface="Arial"/>
                <a:ea typeface="+mn-ea"/>
                <a:cs typeface="+mn-cs"/>
              </a:rPr>
              <a:t>plan to be self-employed but in a different line of work</a:t>
            </a:r>
          </a:p>
        </p:txBody>
      </p:sp>
      <p:graphicFrame>
        <p:nvGraphicFramePr>
          <p:cNvPr id="8" name="Chart 7">
            <a:extLst>
              <a:ext uri="{FF2B5EF4-FFF2-40B4-BE49-F238E27FC236}">
                <a16:creationId xmlns:a16="http://schemas.microsoft.com/office/drawing/2014/main" id="{6BB7E847-CFF9-4318-85C9-D19762BBD003}"/>
              </a:ext>
            </a:extLst>
          </p:cNvPr>
          <p:cNvGraphicFramePr/>
          <p:nvPr/>
        </p:nvGraphicFramePr>
        <p:xfrm>
          <a:off x="5589626" y="2483620"/>
          <a:ext cx="6735111" cy="29026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a:extLst>
              <a:ext uri="{FF2B5EF4-FFF2-40B4-BE49-F238E27FC236}">
                <a16:creationId xmlns:a16="http://schemas.microsoft.com/office/drawing/2014/main" id="{C94EFA23-2A28-4F20-A3D7-254A5E08C9D0}"/>
              </a:ext>
            </a:extLst>
          </p:cNvPr>
          <p:cNvSpPr txBox="1">
            <a:spLocks/>
          </p:cNvSpPr>
          <p:nvPr/>
        </p:nvSpPr>
        <p:spPr>
          <a:xfrm>
            <a:off x="5370671" y="1515915"/>
            <a:ext cx="6735111" cy="916963"/>
          </a:xfrm>
          <a:prstGeom prst="rect">
            <a:avLst/>
          </a:prstGeom>
        </p:spPr>
        <p:txBody>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800" b="1" i="1" u="none" strike="noStrike" kern="1200" cap="none" spc="0" normalizeH="0" baseline="0" noProof="0" dirty="0">
                <a:ln>
                  <a:noFill/>
                </a:ln>
                <a:solidFill>
                  <a:prstClr val="black"/>
                </a:solidFill>
                <a:effectLst/>
                <a:uLnTx/>
                <a:uFillTx/>
                <a:latin typeface="Arial"/>
                <a:ea typeface="+mn-ea"/>
                <a:cs typeface="+mn-cs"/>
              </a:rPr>
              <a:t>“What are your reasons for aiming to leave self-employment within the </a:t>
            </a:r>
            <a:r>
              <a:rPr kumimoji="0" lang="en-GB" sz="1800" b="1" i="1" u="none" strike="noStrike" kern="1200" cap="none" spc="0" normalizeH="0" baseline="0" noProof="0" dirty="0">
                <a:ln>
                  <a:noFill/>
                </a:ln>
                <a:solidFill>
                  <a:srgbClr val="F1BE48">
                    <a:lumMod val="75000"/>
                  </a:srgbClr>
                </a:solidFill>
                <a:effectLst/>
                <a:uLnTx/>
                <a:uFillTx/>
                <a:latin typeface="Arial"/>
                <a:ea typeface="+mn-ea"/>
                <a:cs typeface="+mn-cs"/>
              </a:rPr>
              <a:t>next 6 months</a:t>
            </a:r>
            <a:r>
              <a:rPr kumimoji="0" lang="en-GB" sz="1800" b="1" i="1" u="none" strike="noStrike" kern="1200" cap="none" spc="0" normalizeH="0" baseline="0" noProof="0" dirty="0">
                <a:ln>
                  <a:noFill/>
                </a:ln>
                <a:solidFill>
                  <a:prstClr val="black"/>
                </a:solidFill>
                <a:effectLst/>
                <a:uLnTx/>
                <a:uFillTx/>
                <a:latin typeface="Arial"/>
                <a:ea typeface="+mn-ea"/>
                <a:cs typeface="+mn-cs"/>
              </a:rPr>
              <a:t>?” </a:t>
            </a:r>
            <a:r>
              <a:rPr kumimoji="0" lang="en-GB" sz="1800" b="1" i="0" u="none" strike="noStrike" kern="1200" cap="none" spc="0" normalizeH="0" baseline="0" noProof="0" dirty="0">
                <a:ln>
                  <a:noFill/>
                </a:ln>
                <a:solidFill>
                  <a:prstClr val="black"/>
                </a:solidFill>
                <a:effectLst/>
                <a:uLnTx/>
                <a:uFillTx/>
                <a:latin typeface="Arial"/>
                <a:ea typeface="+mn-ea"/>
                <a:cs typeface="+mn-cs"/>
              </a:rPr>
              <a:t>Top 2 NET reasons</a:t>
            </a:r>
          </a:p>
        </p:txBody>
      </p:sp>
      <p:sp>
        <p:nvSpPr>
          <p:cNvPr id="12" name="Text Placeholder 3">
            <a:extLst>
              <a:ext uri="{FF2B5EF4-FFF2-40B4-BE49-F238E27FC236}">
                <a16:creationId xmlns:a16="http://schemas.microsoft.com/office/drawing/2014/main" id="{66FA6C69-273E-478B-9F16-15BCC57917BB}"/>
              </a:ext>
            </a:extLst>
          </p:cNvPr>
          <p:cNvSpPr>
            <a:spLocks noGrp="1"/>
          </p:cNvSpPr>
          <p:nvPr>
            <p:ph type="body" sz="quarter" idx="10"/>
          </p:nvPr>
        </p:nvSpPr>
        <p:spPr>
          <a:xfrm>
            <a:off x="449999" y="6063584"/>
            <a:ext cx="10571454" cy="430887"/>
          </a:xfrm>
        </p:spPr>
        <p:txBody>
          <a:bodyPr/>
          <a:lstStyle/>
          <a:p>
            <a:r>
              <a:rPr lang="en-GB" sz="1200" i="0"/>
              <a:t>Base: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latin typeface="Arial" panose="020B0604020202020204" pitchFamily="34" charset="0"/>
                <a:cs typeface="Arial" panose="020B0604020202020204" pitchFamily="34" charset="0"/>
              </a:rPr>
              <a:t>(3,284) | All new claimants expect to be working for an employer as their main activity in 6 months, or not in paid work, nor retired in 6 months (231)</a:t>
            </a:r>
            <a:endParaRPr lang="en-GB" sz="1200" i="0"/>
          </a:p>
        </p:txBody>
      </p:sp>
      <p:sp>
        <p:nvSpPr>
          <p:cNvPr id="13" name="TextBox 12">
            <a:extLst>
              <a:ext uri="{FF2B5EF4-FFF2-40B4-BE49-F238E27FC236}">
                <a16:creationId xmlns:a16="http://schemas.microsoft.com/office/drawing/2014/main" id="{8623BE37-86E8-40FF-86EB-740BB54050F8}"/>
              </a:ext>
            </a:extLst>
          </p:cNvPr>
          <p:cNvSpPr txBox="1"/>
          <p:nvPr/>
        </p:nvSpPr>
        <p:spPr>
          <a:xfrm>
            <a:off x="499817" y="3424697"/>
            <a:ext cx="368246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87722"/>
                </a:solidFill>
                <a:effectLst/>
                <a:uLnTx/>
                <a:uFillTx/>
                <a:latin typeface="Arial"/>
                <a:ea typeface="+mn-ea"/>
                <a:cs typeface="+mn-cs"/>
              </a:rPr>
              <a:t>6% </a:t>
            </a:r>
            <a:r>
              <a:rPr kumimoji="0" lang="en-GB" sz="2200" b="0" i="0" u="none" strike="noStrike" kern="1200" cap="none" spc="0" normalizeH="0" baseline="0" noProof="0">
                <a:ln>
                  <a:noFill/>
                </a:ln>
                <a:solidFill>
                  <a:prstClr val="black"/>
                </a:solidFill>
                <a:effectLst/>
                <a:uLnTx/>
                <a:uFillTx/>
                <a:latin typeface="Arial"/>
                <a:ea typeface="+mn-ea"/>
                <a:cs typeface="+mn-cs"/>
              </a:rPr>
              <a:t>plan to work for an employer</a:t>
            </a:r>
          </a:p>
        </p:txBody>
      </p:sp>
      <p:pic>
        <p:nvPicPr>
          <p:cNvPr id="19" name="Graphic 18" descr="Wallet with solid fill">
            <a:extLst>
              <a:ext uri="{FF2B5EF4-FFF2-40B4-BE49-F238E27FC236}">
                <a16:creationId xmlns:a16="http://schemas.microsoft.com/office/drawing/2014/main" id="{F323705E-7812-4564-9EEE-A6227C3D9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0534" y="2781099"/>
            <a:ext cx="737728" cy="737728"/>
          </a:xfrm>
          <a:prstGeom prst="rect">
            <a:avLst/>
          </a:prstGeom>
        </p:spPr>
      </p:pic>
      <p:cxnSp>
        <p:nvCxnSpPr>
          <p:cNvPr id="20" name="Straight Connector 19">
            <a:extLst>
              <a:ext uri="{FF2B5EF4-FFF2-40B4-BE49-F238E27FC236}">
                <a16:creationId xmlns:a16="http://schemas.microsoft.com/office/drawing/2014/main" id="{DAF7CEB0-CB05-400F-98BE-8FE51481E842}"/>
              </a:ext>
            </a:extLst>
          </p:cNvPr>
          <p:cNvCxnSpPr>
            <a:cxnSpLocks/>
          </p:cNvCxnSpPr>
          <p:nvPr/>
        </p:nvCxnSpPr>
        <p:spPr>
          <a:xfrm>
            <a:off x="4705266" y="2052670"/>
            <a:ext cx="35430" cy="351349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481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0475-8C0F-4232-8E7E-F273E800EE9B}"/>
              </a:ext>
            </a:extLst>
          </p:cNvPr>
          <p:cNvSpPr>
            <a:spLocks noGrp="1"/>
          </p:cNvSpPr>
          <p:nvPr>
            <p:ph type="title"/>
          </p:nvPr>
        </p:nvSpPr>
        <p:spPr>
          <a:xfrm>
            <a:off x="307607" y="233562"/>
            <a:ext cx="11108018" cy="775597"/>
          </a:xfrm>
        </p:spPr>
        <p:txBody>
          <a:bodyPr/>
          <a:lstStyle/>
          <a:p>
            <a:r>
              <a:rPr lang="en-GB" sz="3100">
                <a:solidFill>
                  <a:schemeClr val="accent3"/>
                </a:solidFill>
              </a:rPr>
              <a:t>New claimants </a:t>
            </a:r>
            <a:r>
              <a:rPr lang="en-GB" sz="3100"/>
              <a:t>are mainly passionate about their self-employed work, with over half disagreeing that they would rather work for an employer</a:t>
            </a:r>
          </a:p>
        </p:txBody>
      </p:sp>
      <p:sp>
        <p:nvSpPr>
          <p:cNvPr id="3" name="Slide Number Placeholder 2">
            <a:extLst>
              <a:ext uri="{FF2B5EF4-FFF2-40B4-BE49-F238E27FC236}">
                <a16:creationId xmlns:a16="http://schemas.microsoft.com/office/drawing/2014/main" id="{14E6D8CD-5B1A-4467-B53B-874EA62F0A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aphicFrame>
        <p:nvGraphicFramePr>
          <p:cNvPr id="7" name="Chart 6">
            <a:extLst>
              <a:ext uri="{FF2B5EF4-FFF2-40B4-BE49-F238E27FC236}">
                <a16:creationId xmlns:a16="http://schemas.microsoft.com/office/drawing/2014/main" id="{877F3253-3F1D-4199-BE29-9900BE9D4806}"/>
              </a:ext>
            </a:extLst>
          </p:cNvPr>
          <p:cNvGraphicFramePr/>
          <p:nvPr/>
        </p:nvGraphicFramePr>
        <p:xfrm>
          <a:off x="168191" y="838220"/>
          <a:ext cx="11247434" cy="5050684"/>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CD176347-F91D-4008-82BE-CEF27B798613}"/>
              </a:ext>
            </a:extLst>
          </p:cNvPr>
          <p:cNvSpPr/>
          <p:nvPr/>
        </p:nvSpPr>
        <p:spPr>
          <a:xfrm rot="5400000">
            <a:off x="7867652" y="-839031"/>
            <a:ext cx="113576" cy="461493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5DF2F10D-2FEE-485E-9EC3-E1DC569767F0}"/>
              </a:ext>
            </a:extLst>
          </p:cNvPr>
          <p:cNvSpPr txBox="1"/>
          <p:nvPr/>
        </p:nvSpPr>
        <p:spPr>
          <a:xfrm>
            <a:off x="7193260" y="1128501"/>
            <a:ext cx="151302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5FBD83">
                    <a:lumMod val="75000"/>
                  </a:srgbClr>
                </a:solidFill>
                <a:effectLst/>
                <a:uLnTx/>
                <a:uFillTx/>
                <a:latin typeface="Arial"/>
                <a:ea typeface="+mn-ea"/>
                <a:cs typeface="+mn-cs"/>
              </a:rPr>
              <a:t>85%</a:t>
            </a:r>
            <a:endParaRPr kumimoji="0" lang="en-GB" sz="1400" b="0" i="0" u="none" strike="noStrike" kern="1200" cap="none" spc="0" normalizeH="0" baseline="0" noProof="0">
              <a:ln>
                <a:noFill/>
              </a:ln>
              <a:solidFill>
                <a:srgbClr val="5FBD83">
                  <a:lumMod val="75000"/>
                </a:srgbClr>
              </a:solidFill>
              <a:effectLst/>
              <a:uLnTx/>
              <a:uFillTx/>
              <a:latin typeface="Arial"/>
              <a:ea typeface="+mn-ea"/>
              <a:cs typeface="+mn-cs"/>
            </a:endParaRPr>
          </a:p>
        </p:txBody>
      </p:sp>
      <p:sp>
        <p:nvSpPr>
          <p:cNvPr id="16" name="Left Brace 15">
            <a:extLst>
              <a:ext uri="{FF2B5EF4-FFF2-40B4-BE49-F238E27FC236}">
                <a16:creationId xmlns:a16="http://schemas.microsoft.com/office/drawing/2014/main" id="{63EEBE40-7F6F-46EF-BD48-8F96C8D18E66}"/>
              </a:ext>
            </a:extLst>
          </p:cNvPr>
          <p:cNvSpPr/>
          <p:nvPr/>
        </p:nvSpPr>
        <p:spPr>
          <a:xfrm rot="5400000">
            <a:off x="9125118" y="2889493"/>
            <a:ext cx="95908" cy="3136120"/>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0EFF4E5E-83D3-4AA3-8AA1-50637D85E906}"/>
              </a:ext>
            </a:extLst>
          </p:cNvPr>
          <p:cNvSpPr txBox="1"/>
          <p:nvPr/>
        </p:nvSpPr>
        <p:spPr>
          <a:xfrm>
            <a:off x="8495015" y="4184837"/>
            <a:ext cx="151302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F14354">
                    <a:lumMod val="75000"/>
                  </a:srgbClr>
                </a:solidFill>
                <a:effectLst/>
                <a:uLnTx/>
                <a:uFillTx/>
                <a:latin typeface="Arial"/>
                <a:ea typeface="+mn-ea"/>
                <a:cs typeface="+mn-cs"/>
              </a:rPr>
              <a:t>60%</a:t>
            </a:r>
            <a:endParaRPr kumimoji="0" lang="en-GB" sz="1400" b="0" i="0" u="none" strike="noStrike" kern="1200" cap="none" spc="0" normalizeH="0" baseline="0" noProof="0">
              <a:ln>
                <a:noFill/>
              </a:ln>
              <a:solidFill>
                <a:srgbClr val="F14354">
                  <a:lumMod val="75000"/>
                </a:srgbClr>
              </a:solidFill>
              <a:effectLst/>
              <a:uLnTx/>
              <a:uFillTx/>
              <a:latin typeface="Arial"/>
              <a:ea typeface="+mn-ea"/>
              <a:cs typeface="+mn-cs"/>
            </a:endParaRPr>
          </a:p>
        </p:txBody>
      </p:sp>
      <p:sp>
        <p:nvSpPr>
          <p:cNvPr id="18" name="Text Placeholder 3">
            <a:extLst>
              <a:ext uri="{FF2B5EF4-FFF2-40B4-BE49-F238E27FC236}">
                <a16:creationId xmlns:a16="http://schemas.microsoft.com/office/drawing/2014/main" id="{07E97553-A3C5-4817-8833-196923DC0809}"/>
              </a:ext>
            </a:extLst>
          </p:cNvPr>
          <p:cNvSpPr>
            <a:spLocks noGrp="1"/>
          </p:cNvSpPr>
          <p:nvPr>
            <p:ph type="body" sz="quarter" idx="10"/>
          </p:nvPr>
        </p:nvSpPr>
        <p:spPr>
          <a:xfrm>
            <a:off x="449999" y="5901148"/>
            <a:ext cx="10751400" cy="365125"/>
          </a:xfrm>
        </p:spPr>
        <p:txBody>
          <a:bodyPr/>
          <a:lstStyle/>
          <a:p>
            <a:br>
              <a:rPr lang="en-GB" sz="1200" i="0"/>
            </a:br>
            <a:r>
              <a:rPr lang="en-GB" sz="1200" i="0"/>
              <a:t>Base: All new claimants who are currently doing self-employed work, </a:t>
            </a:r>
            <a:r>
              <a:rPr kumimoji="0" lang="en-GB" sz="1200" b="0" i="0" u="none" strike="noStrike" kern="1200" cap="none" spc="0" normalizeH="0" baseline="0" noProof="0">
                <a:ln>
                  <a:noFill/>
                </a:ln>
                <a:solidFill>
                  <a:prstClr val="black"/>
                </a:solidFill>
                <a:effectLst/>
                <a:uLnTx/>
                <a:uFillTx/>
                <a:latin typeface="Arial"/>
                <a:ea typeface="+mn-ea"/>
                <a:cs typeface="+mn-cs"/>
              </a:rPr>
              <a:t>excluding those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started self-employment </a:t>
            </a:r>
            <a:r>
              <a:rPr lang="en-GB" sz="1200" i="0"/>
              <a:t>(3,034)</a:t>
            </a:r>
          </a:p>
        </p:txBody>
      </p:sp>
      <p:sp>
        <p:nvSpPr>
          <p:cNvPr id="25" name="Left Brace 24">
            <a:extLst>
              <a:ext uri="{FF2B5EF4-FFF2-40B4-BE49-F238E27FC236}">
                <a16:creationId xmlns:a16="http://schemas.microsoft.com/office/drawing/2014/main" id="{078D2E0C-162F-4EAD-9922-F30018662485}"/>
              </a:ext>
            </a:extLst>
          </p:cNvPr>
          <p:cNvSpPr/>
          <p:nvPr/>
        </p:nvSpPr>
        <p:spPr>
          <a:xfrm rot="5400000">
            <a:off x="7864407" y="-46680"/>
            <a:ext cx="113576" cy="4614939"/>
          </a:xfrm>
          <a:prstGeom prst="leftBrac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TextBox 25">
            <a:extLst>
              <a:ext uri="{FF2B5EF4-FFF2-40B4-BE49-F238E27FC236}">
                <a16:creationId xmlns:a16="http://schemas.microsoft.com/office/drawing/2014/main" id="{595E09A2-D7FE-472A-B063-D697D082E3E2}"/>
              </a:ext>
            </a:extLst>
          </p:cNvPr>
          <p:cNvSpPr txBox="1"/>
          <p:nvPr/>
        </p:nvSpPr>
        <p:spPr>
          <a:xfrm>
            <a:off x="7198277" y="1985369"/>
            <a:ext cx="151302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srgbClr val="5FBD83">
                    <a:lumMod val="75000"/>
                  </a:srgbClr>
                </a:solidFill>
                <a:effectLst/>
                <a:uLnTx/>
                <a:uFillTx/>
                <a:latin typeface="Arial"/>
                <a:ea typeface="+mn-ea"/>
                <a:cs typeface="+mn-cs"/>
              </a:rPr>
              <a:t>86%</a:t>
            </a:r>
            <a:endParaRPr kumimoji="0" lang="en-GB" sz="1400" b="0" i="0" u="none" strike="noStrike" kern="1200" cap="none" spc="0" normalizeH="0" baseline="0" noProof="0">
              <a:ln>
                <a:noFill/>
              </a:ln>
              <a:solidFill>
                <a:srgbClr val="5FBD83">
                  <a:lumMod val="75000"/>
                </a:srgbClr>
              </a:solidFill>
              <a:effectLst/>
              <a:uLnTx/>
              <a:uFillTx/>
              <a:latin typeface="Arial"/>
              <a:ea typeface="+mn-ea"/>
              <a:cs typeface="+mn-cs"/>
            </a:endParaRPr>
          </a:p>
        </p:txBody>
      </p:sp>
    </p:spTree>
    <p:extLst>
      <p:ext uri="{BB962C8B-B14F-4D97-AF65-F5344CB8AC3E}">
        <p14:creationId xmlns:p14="http://schemas.microsoft.com/office/powerpoint/2010/main" val="16787673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430990" y="213847"/>
            <a:ext cx="11761010" cy="775597"/>
          </a:xfrm>
        </p:spPr>
        <p:txBody>
          <a:bodyPr/>
          <a:lstStyle/>
          <a:p>
            <a:r>
              <a:rPr lang="en-GB">
                <a:solidFill>
                  <a:schemeClr val="accent3"/>
                </a:solidFill>
              </a:rPr>
              <a:t>New claimants </a:t>
            </a:r>
            <a:r>
              <a:rPr lang="en-GB"/>
              <a:t>are more likely to go to friends, family or self-employed peers for advice than to professional sources</a:t>
            </a:r>
          </a:p>
        </p:txBody>
      </p:sp>
      <p:sp>
        <p:nvSpPr>
          <p:cNvPr id="3" name="Slide Number Placeholder 2">
            <a:extLst>
              <a:ext uri="{FF2B5EF4-FFF2-40B4-BE49-F238E27FC236}">
                <a16:creationId xmlns:a16="http://schemas.microsoft.com/office/drawing/2014/main" id="{F62B39B5-A7CD-401E-8AC5-680D7ACBD7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30990" y="1262655"/>
            <a:ext cx="11299089" cy="611314"/>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1" u="none" strike="noStrike" kern="1200" cap="none" spc="0" normalizeH="0" baseline="0" noProof="0">
                <a:ln>
                  <a:noFill/>
                </a:ln>
                <a:solidFill>
                  <a:prstClr val="black"/>
                </a:solidFill>
                <a:effectLst/>
                <a:uLnTx/>
                <a:uFillTx/>
                <a:latin typeface="Arial"/>
                <a:ea typeface="+mn-ea"/>
                <a:cs typeface="+mn-cs"/>
              </a:rPr>
              <a:t>“In the </a:t>
            </a:r>
            <a:r>
              <a:rPr kumimoji="0" lang="en-GB" sz="1400" b="1" i="1" u="none" strike="noStrike" kern="1200" cap="none" spc="0" normalizeH="0" baseline="0" noProof="0">
                <a:ln>
                  <a:noFill/>
                </a:ln>
                <a:solidFill>
                  <a:srgbClr val="F1BE48">
                    <a:lumMod val="75000"/>
                  </a:srgbClr>
                </a:solidFill>
                <a:effectLst/>
                <a:uLnTx/>
                <a:uFillTx/>
                <a:latin typeface="Arial"/>
                <a:ea typeface="+mn-ea"/>
                <a:cs typeface="+mn-cs"/>
              </a:rPr>
              <a:t>last 12 months</a:t>
            </a:r>
            <a:r>
              <a:rPr kumimoji="0" lang="en-GB" sz="1400" b="1" i="1" u="none" strike="noStrike" kern="1200" cap="none" spc="0" normalizeH="0" baseline="0" noProof="0">
                <a:ln>
                  <a:noFill/>
                </a:ln>
                <a:solidFill>
                  <a:prstClr val="black"/>
                </a:solidFill>
                <a:effectLst/>
                <a:uLnTx/>
                <a:uFillTx/>
                <a:latin typeface="Arial"/>
                <a:ea typeface="+mn-ea"/>
                <a:cs typeface="+mn-cs"/>
              </a:rPr>
              <a:t>, have you had any advice, guidance or support from any of the following to help you achieve your self-employment goals?” </a:t>
            </a:r>
            <a:r>
              <a:rPr kumimoji="0" lang="en-GB" sz="1400" b="1" i="0" u="none" strike="noStrike" kern="1200" cap="none" spc="0" normalizeH="0" baseline="0" noProof="0">
                <a:ln>
                  <a:noFill/>
                </a:ln>
                <a:solidFill>
                  <a:prstClr val="black"/>
                </a:solidFill>
                <a:effectLst/>
                <a:uLnTx/>
                <a:uFillTx/>
                <a:latin typeface="Arial"/>
                <a:ea typeface="+mn-ea"/>
                <a:cs typeface="+mn-cs"/>
              </a:rPr>
              <a:t>Top mentions</a:t>
            </a:r>
          </a:p>
        </p:txBody>
      </p:sp>
      <p:sp>
        <p:nvSpPr>
          <p:cNvPr id="7" name="Text Placeholder 3">
            <a:extLst>
              <a:ext uri="{FF2B5EF4-FFF2-40B4-BE49-F238E27FC236}">
                <a16:creationId xmlns:a16="http://schemas.microsoft.com/office/drawing/2014/main" id="{8AFCD0AE-9D58-4038-95A2-98F5D7005AA8}"/>
              </a:ext>
            </a:extLst>
          </p:cNvPr>
          <p:cNvSpPr>
            <a:spLocks noGrp="1"/>
          </p:cNvSpPr>
          <p:nvPr>
            <p:ph type="body" sz="quarter" idx="10"/>
          </p:nvPr>
        </p:nvSpPr>
        <p:spPr>
          <a:xfrm>
            <a:off x="418219" y="6128854"/>
            <a:ext cx="11299089" cy="287338"/>
          </a:xfrm>
        </p:spPr>
        <p:txBody>
          <a:bodyPr/>
          <a:lstStyle/>
          <a:p>
            <a:r>
              <a:rPr lang="en-GB" sz="1200" i="0"/>
              <a:t>Base: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t>who are currently doing self-employed work, </a:t>
            </a:r>
            <a:r>
              <a:rPr kumimoji="0" lang="en-GB" sz="1200" b="0" i="0" u="none" strike="noStrike" kern="1200" cap="none" spc="0" normalizeH="0" baseline="0" noProof="0">
                <a:ln>
                  <a:noFill/>
                </a:ln>
                <a:solidFill>
                  <a:prstClr val="black"/>
                </a:solidFill>
                <a:effectLst/>
                <a:uLnTx/>
                <a:uFillTx/>
                <a:latin typeface="Arial"/>
                <a:ea typeface="+mn-ea"/>
                <a:cs typeface="+mn-cs"/>
              </a:rPr>
              <a:t>excluding those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started self-employment </a:t>
            </a:r>
            <a:r>
              <a:rPr lang="en-GB" sz="1200" i="0"/>
              <a:t>(3,034) </a:t>
            </a:r>
          </a:p>
        </p:txBody>
      </p:sp>
      <p:graphicFrame>
        <p:nvGraphicFramePr>
          <p:cNvPr id="8" name="Chart 7">
            <a:extLst>
              <a:ext uri="{FF2B5EF4-FFF2-40B4-BE49-F238E27FC236}">
                <a16:creationId xmlns:a16="http://schemas.microsoft.com/office/drawing/2014/main" id="{69241595-B7A6-4AE9-A6C7-D3D10F40CC08}"/>
              </a:ext>
            </a:extLst>
          </p:cNvPr>
          <p:cNvGraphicFramePr/>
          <p:nvPr/>
        </p:nvGraphicFramePr>
        <p:xfrm>
          <a:off x="838200" y="1981200"/>
          <a:ext cx="9515081" cy="4147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4859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5728-22F4-4948-B6BD-8DD7F70DD097}"/>
              </a:ext>
            </a:extLst>
          </p:cNvPr>
          <p:cNvSpPr>
            <a:spLocks noGrp="1"/>
          </p:cNvSpPr>
          <p:nvPr>
            <p:ph type="title"/>
          </p:nvPr>
        </p:nvSpPr>
        <p:spPr>
          <a:xfrm>
            <a:off x="342634" y="163800"/>
            <a:ext cx="11849365" cy="988937"/>
          </a:xfrm>
        </p:spPr>
        <p:txBody>
          <a:bodyPr/>
          <a:lstStyle/>
          <a:p>
            <a:r>
              <a:rPr lang="en-GB"/>
              <a:t>Competition from others, being unable to raise prices and lack of demand are top barriers for </a:t>
            </a:r>
            <a:r>
              <a:rPr lang="en-GB">
                <a:solidFill>
                  <a:srgbClr val="E87722"/>
                </a:solidFill>
              </a:rPr>
              <a:t>newer claimants</a:t>
            </a:r>
          </a:p>
        </p:txBody>
      </p:sp>
      <p:sp>
        <p:nvSpPr>
          <p:cNvPr id="3" name="Slide Number Placeholder 2">
            <a:extLst>
              <a:ext uri="{FF2B5EF4-FFF2-40B4-BE49-F238E27FC236}">
                <a16:creationId xmlns:a16="http://schemas.microsoft.com/office/drawing/2014/main" id="{F62B39B5-A7CD-401E-8AC5-680D7ACBD7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 name="Text Placeholder 3">
            <a:extLst>
              <a:ext uri="{FF2B5EF4-FFF2-40B4-BE49-F238E27FC236}">
                <a16:creationId xmlns:a16="http://schemas.microsoft.com/office/drawing/2014/main" id="{259D0AA0-A407-4B77-8951-7B8BF5871CAF}"/>
              </a:ext>
            </a:extLst>
          </p:cNvPr>
          <p:cNvSpPr>
            <a:spLocks noGrp="1"/>
          </p:cNvSpPr>
          <p:nvPr>
            <p:ph type="body" sz="quarter" idx="10"/>
          </p:nvPr>
        </p:nvSpPr>
        <p:spPr>
          <a:xfrm>
            <a:off x="342634" y="6254276"/>
            <a:ext cx="11299089" cy="462711"/>
          </a:xfrm>
        </p:spPr>
        <p:txBody>
          <a:bodyPr/>
          <a:lstStyle/>
          <a:p>
            <a:r>
              <a:rPr lang="en-GB" sz="1200" i="0"/>
              <a:t>Base: </a:t>
            </a:r>
            <a:r>
              <a:rPr kumimoji="0" lang="en-GB" sz="1200" b="0" i="0" u="none" strike="noStrike" kern="1200" cap="none" spc="0" normalizeH="0" baseline="0" noProof="0">
                <a:ln>
                  <a:noFill/>
                </a:ln>
                <a:solidFill>
                  <a:prstClr val="black"/>
                </a:solidFill>
                <a:effectLst/>
                <a:uLnTx/>
                <a:uFillTx/>
                <a:latin typeface="Arial"/>
                <a:ea typeface="+mn-ea"/>
                <a:cs typeface="+mn-cs"/>
              </a:rPr>
              <a:t>All new claimants since 16 March 2020 </a:t>
            </a:r>
            <a:r>
              <a:rPr lang="en-GB" sz="1200" i="0"/>
              <a:t>who are currently doing self-employed work, </a:t>
            </a:r>
            <a:r>
              <a:rPr kumimoji="0" lang="en-GB" sz="1200" b="0" i="0" u="none" strike="noStrike" kern="1200" cap="none" spc="0" normalizeH="0" baseline="0" noProof="0">
                <a:ln>
                  <a:noFill/>
                </a:ln>
                <a:solidFill>
                  <a:prstClr val="black"/>
                </a:solidFill>
                <a:effectLst/>
                <a:uLnTx/>
                <a:uFillTx/>
                <a:latin typeface="Arial"/>
                <a:ea typeface="+mn-ea"/>
                <a:cs typeface="+mn-cs"/>
              </a:rPr>
              <a:t>excluding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started self-employment </a:t>
            </a:r>
            <a:r>
              <a:rPr lang="en-GB" sz="1200" i="0"/>
              <a:t>(3,034)</a:t>
            </a:r>
          </a:p>
        </p:txBody>
      </p:sp>
      <p:sp>
        <p:nvSpPr>
          <p:cNvPr id="6" name="Text Placeholder 7">
            <a:extLst>
              <a:ext uri="{FF2B5EF4-FFF2-40B4-BE49-F238E27FC236}">
                <a16:creationId xmlns:a16="http://schemas.microsoft.com/office/drawing/2014/main" id="{7A8D09AC-CF75-427B-BE5C-F5110C2B15CB}"/>
              </a:ext>
            </a:extLst>
          </p:cNvPr>
          <p:cNvSpPr txBox="1">
            <a:spLocks/>
          </p:cNvSpPr>
          <p:nvPr/>
        </p:nvSpPr>
        <p:spPr>
          <a:xfrm>
            <a:off x="446455" y="1409883"/>
            <a:ext cx="11299089" cy="440060"/>
          </a:xfrm>
          <a:prstGeom prst="rect">
            <a:avLst/>
          </a:prstGeom>
        </p:spPr>
        <p:txBody>
          <a:bodyPr lIns="0" tIns="0" rIns="0" bIns="0"/>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500"/>
              </a:spcAft>
              <a:buClrTx/>
              <a:buSzPct val="50000"/>
              <a:buFont typeface="HelveticaNeueLT Std Lt Cn" panose="020B0406020202030204" pitchFamily="34" charset="0"/>
              <a:buNone/>
              <a:tabLst/>
              <a:defRPr/>
            </a:pPr>
            <a:r>
              <a:rPr kumimoji="0" lang="en-GB" sz="1400" b="1" i="1" u="none" strike="noStrike" kern="1200" cap="none" spc="0" normalizeH="0" baseline="0" noProof="0">
                <a:ln>
                  <a:noFill/>
                </a:ln>
                <a:solidFill>
                  <a:prstClr val="black"/>
                </a:solidFill>
                <a:effectLst/>
                <a:uLnTx/>
                <a:uFillTx/>
                <a:latin typeface="Arial"/>
                <a:ea typeface="+mn-ea"/>
                <a:cs typeface="+mn-cs"/>
              </a:rPr>
              <a:t>“To what extent, if at all, are each of the following stopping you from making the most of your self-employed work?”</a:t>
            </a:r>
          </a:p>
        </p:txBody>
      </p:sp>
      <p:graphicFrame>
        <p:nvGraphicFramePr>
          <p:cNvPr id="8" name="Chart 7">
            <a:extLst>
              <a:ext uri="{FF2B5EF4-FFF2-40B4-BE49-F238E27FC236}">
                <a16:creationId xmlns:a16="http://schemas.microsoft.com/office/drawing/2014/main" id="{9853BD03-0EFB-4055-9688-D23A1D894BF2}"/>
              </a:ext>
            </a:extLst>
          </p:cNvPr>
          <p:cNvGraphicFramePr/>
          <p:nvPr/>
        </p:nvGraphicFramePr>
        <p:xfrm>
          <a:off x="176570" y="2000035"/>
          <a:ext cx="8231705" cy="38406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6597282-DB50-403D-9FC0-8429A43345BA}"/>
              </a:ext>
            </a:extLst>
          </p:cNvPr>
          <p:cNvSpPr txBox="1"/>
          <p:nvPr/>
        </p:nvSpPr>
        <p:spPr>
          <a:xfrm>
            <a:off x="342634" y="5990750"/>
            <a:ext cx="463422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1" u="none" strike="noStrike" kern="1200" cap="none" spc="0" normalizeH="0" baseline="0" noProof="0">
                <a:ln>
                  <a:noFill/>
                </a:ln>
                <a:solidFill>
                  <a:prstClr val="black"/>
                </a:solidFill>
                <a:effectLst/>
                <a:uLnTx/>
                <a:uFillTx/>
                <a:latin typeface="Arial"/>
                <a:ea typeface="+mn-ea"/>
                <a:cs typeface="+mn-cs"/>
              </a:rPr>
              <a:t>% a great deal/ fair amount</a:t>
            </a:r>
          </a:p>
        </p:txBody>
      </p:sp>
    </p:spTree>
    <p:extLst>
      <p:ext uri="{BB962C8B-B14F-4D97-AF65-F5344CB8AC3E}">
        <p14:creationId xmlns:p14="http://schemas.microsoft.com/office/powerpoint/2010/main" val="1801399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_template_16x9_uk_ipsos_2022_v1.0.potx" id="{919FA192-BB8A-4BAD-83B9-0495A8E410A3}" vid="{61B93B98-CB92-46D1-A523-E6F599B19487}"/>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narrative_template_16x9_uk_ipsos_mori_v1_alpha_draft_v2.potx" id="{2A1A7120-F31A-436A-9000-EA2B85143A1B}" vid="{54569488-E909-48ED-95DC-161891722E4B}"/>
    </a:ext>
  </a:extLst>
</a:theme>
</file>

<file path=ppt/theme/theme4.xml><?xml version="1.0" encoding="utf-8"?>
<a:theme xmlns:a="http://schemas.openxmlformats.org/drawingml/2006/main" name="AC_Theme">
  <a:themeElements>
    <a:clrScheme name="Custom 1">
      <a:dk1>
        <a:sysClr val="windowText" lastClr="000000"/>
      </a:dk1>
      <a:lt1>
        <a:sysClr val="window" lastClr="FFFFFF"/>
      </a:lt1>
      <a:dk2>
        <a:srgbClr val="44546A"/>
      </a:dk2>
      <a:lt2>
        <a:srgbClr val="E7E6E6"/>
      </a:lt2>
      <a:accent1>
        <a:srgbClr val="00437B"/>
      </a:accent1>
      <a:accent2>
        <a:srgbClr val="E05206"/>
      </a:accent2>
      <a:accent3>
        <a:srgbClr val="231F20"/>
      </a:accent3>
      <a:accent4>
        <a:srgbClr val="5F75AF"/>
      </a:accent4>
      <a:accent5>
        <a:srgbClr val="EC976A"/>
      </a:accent5>
      <a:accent6>
        <a:srgbClr val="808285"/>
      </a:accent6>
      <a:hlink>
        <a:srgbClr val="5B9BD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rgbClr val="002060"/>
        </a:solidFill>
        <a:ln>
          <a:noFill/>
        </a:ln>
      </a:spPr>
      <a:bodyPr/>
      <a:lstStyle>
        <a:defPPr algn="just">
          <a:defRPr sz="2800" dirty="0" smtClean="0">
            <a:solidFill>
              <a:schemeClr val="bg1"/>
            </a:solidFill>
          </a:defRPr>
        </a:defPPr>
      </a:lstStyle>
    </a:txDef>
  </a:objectDefaults>
  <a:extraClrSchemeLst/>
  <a:extLst>
    <a:ext uri="{05A4C25C-085E-4340-85A3-A5531E510DB2}">
      <thm15:themeFamily xmlns:thm15="http://schemas.microsoft.com/office/thememl/2012/main" name="AC_Theme" id="{B57AD31F-8E87-4198-96E8-5750C4125E46}" vid="{C8E4F4BB-2F50-4536-882C-BC74EBE625CF}"/>
    </a:ext>
  </a:extLst>
</a:theme>
</file>

<file path=ppt/theme/theme5.xml><?xml version="1.0" encoding="utf-8"?>
<a:theme xmlns:a="http://schemas.openxmlformats.org/drawingml/2006/main" name="3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new_ipsos_bra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43496c5-3d16-4776-a6d2-dec7b9e6d2c0" xsi:nil="true"/>
    <lcf76f155ced4ddcb4097134ff3c332f xmlns="9d0a7d54-53f0-4adf-b937-ae76048dd9a3">
      <Terms xmlns="http://schemas.microsoft.com/office/infopath/2007/PartnerControls"/>
    </lcf76f155ced4ddcb4097134ff3c332f>
    <SharedWithUsers xmlns="143496c5-3d16-4776-a6d2-dec7b9e6d2c0">
      <UserInfo>
        <DisplayName>Broadbent Lucy Policy Group UC Policy</DisplayName>
        <AccountId>1639</AccountId>
        <AccountType/>
      </UserInfo>
      <UserInfo>
        <DisplayName>Pahal Sanjay Policy Group UC Policy</DisplayName>
        <AccountId>1643</AccountId>
        <AccountType/>
      </UserInfo>
      <UserInfo>
        <DisplayName>Morgan Amy Policy Group UC ANALYSIS</DisplayName>
        <AccountId>1010</AccountId>
        <AccountType/>
      </UserInfo>
      <UserInfo>
        <DisplayName>Huma Adina STRATEGY DIRECTORATE UCAD</DisplayName>
        <AccountId>37</AccountId>
        <AccountType/>
      </UserInfo>
      <UserInfo>
        <DisplayName>Davison Jack Policy Group UCAD</DisplayName>
        <AccountId>735</AccountId>
        <AccountType/>
      </UserInfo>
      <UserInfo>
        <DisplayName>Goodall Molly DWP POLICY GROUP UCAD</DisplayName>
        <AccountId>1066</AccountId>
        <AccountType/>
      </UserInfo>
      <UserInfo>
        <DisplayName>Shortman Matt POLICY GROUP UC POLICY</DisplayName>
        <AccountId>133</AccountId>
        <AccountType/>
      </UserInfo>
    </SharedWithUsers>
    <test xmlns="9d0a7d54-53f0-4adf-b937-ae76048dd9a3" xsi:nil="true"/>
    <Submission xmlns="9d0a7d54-53f0-4adf-b937-ae76048dd9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94F2837740DD4E923C4915830164D6" ma:contentTypeVersion="32" ma:contentTypeDescription="Create a new document." ma:contentTypeScope="" ma:versionID="47997eef6789f5aebf019eb4cd1acf25">
  <xsd:schema xmlns:xsd="http://www.w3.org/2001/XMLSchema" xmlns:xs="http://www.w3.org/2001/XMLSchema" xmlns:p="http://schemas.microsoft.com/office/2006/metadata/properties" xmlns:ns1="http://schemas.microsoft.com/sharepoint/v3" xmlns:ns2="9d0a7d54-53f0-4adf-b937-ae76048dd9a3" xmlns:ns3="143496c5-3d16-4776-a6d2-dec7b9e6d2c0" targetNamespace="http://schemas.microsoft.com/office/2006/metadata/properties" ma:root="true" ma:fieldsID="5a325077e6708e15f8331eee3869e14d" ns1:_="" ns2:_="" ns3:_="">
    <xsd:import namespace="http://schemas.microsoft.com/sharepoint/v3"/>
    <xsd:import namespace="9d0a7d54-53f0-4adf-b937-ae76048dd9a3"/>
    <xsd:import namespace="143496c5-3d16-4776-a6d2-dec7b9e6d2c0"/>
    <xsd:element name="properties">
      <xsd:complexType>
        <xsd:sequence>
          <xsd:element name="documentManagement">
            <xsd:complexType>
              <xsd:all>
                <xsd:element ref="ns2:MediaServiceMetadata" minOccurs="0"/>
                <xsd:element ref="ns2:MediaServiceFastMetadata" minOccurs="0"/>
                <xsd:element ref="ns2:Submission" minOccurs="0"/>
                <xsd:element ref="ns2:Submission_x003a__x0020_Modified" minOccurs="0"/>
                <xsd:element ref="ns2:Submission_x003a__x0020_What_x0020_do_x0020_you_x0020_want_x0020_to_x0020_do_x003f_" minOccurs="0"/>
                <xsd:element ref="ns2:tes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1:_dlc_Exempt" minOccurs="0"/>
                <xsd:element ref="ns1:_dlc_ExpireDateSaved" minOccurs="0"/>
                <xsd:element ref="ns1:_dlc_ExpireDate"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0a7d54-53f0-4adf-b937-ae76048dd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ubmission" ma:index="10" nillable="true" ma:displayName="Submission" ma:format="Dropdown" ma:hidden="true" ma:list="472a45d1-3c8d-4afa-8000-04ef5c7f41dd" ma:internalName="Submission" ma:readOnly="false" ma:showField="Modified">
      <xsd:simpleType>
        <xsd:restriction base="dms:Lookup"/>
      </xsd:simpleType>
    </xsd:element>
    <xsd:element name="Submission_x003a__x0020_Modified" ma:index="11" nillable="true" ma:displayName="Submission: Modified" ma:format="Dropdown" ma:hidden="true" ma:list="472a45d1-3c8d-4afa-8000-04ef5c7f41dd" ma:internalName="Submission_x003a__x0020_Modified" ma:readOnly="true" ma:showField="Modified">
      <xsd:simpleType>
        <xsd:restriction base="dms:Lookup"/>
      </xsd:simpleType>
    </xsd:element>
    <xsd:element name="Submission_x003a__x0020_What_x0020_do_x0020_you_x0020_want_x0020_to_x0020_do_x003f_" ma:index="12" nillable="true" ma:displayName="Submission: What do you want to do?" ma:format="Dropdown" ma:hidden="true" ma:list="472a45d1-3c8d-4afa-8000-04ef5c7f41dd" ma:internalName="Submission_x003a__x0020_What_x0020_do_x0020_you_x0020_want_x0020_to_x0020_do_x003f_" ma:readOnly="true" ma:showField="field_5">
      <xsd:simpleType>
        <xsd:restriction base="dms:Lookup"/>
      </xsd:simpleType>
    </xsd:element>
    <xsd:element name="test" ma:index="13" nillable="true" ma:displayName="test" ma:format="Dropdown" ma:hidden="true" ma:list="472a45d1-3c8d-4afa-8000-04ef5c7f41dd" ma:internalName="test" ma:readOnly="false" ma:showField="Modified">
      <xsd:simpleType>
        <xsd:restriction base="dms:Lookup"/>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496c5-3d16-4776-a6d2-dec7b9e6d2c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d918ce3-913e-4697-9183-bbb667f5cc4c}" ma:internalName="TaxCatchAll" ma:showField="CatchAllData" ma:web="143496c5-3d16-4776-a6d2-dec7b9e6d2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Document</p:Name>
  <p:Description/>
  <p:Statement/>
  <p:PolicyItems>
    <p:PolicyItem featureId="Microsoft.Office.RecordsManagement.PolicyFeatures.Expiration" staticId="0x010100FB94F2837740DD4E923C4915830164D6|-1429883782" UniqueId="eb7ed56c-f02f-475a-abe4-f3f8f91aa52e">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C7752AC9-3141-4DBE-9E93-91151A710F39}">
  <ds:schemaRefs>
    <ds:schemaRef ds:uri="http://schemas.microsoft.com/office/2006/documentManagement/types"/>
    <ds:schemaRef ds:uri="8f6e45f2-029b-4dc3-81e7-e0ce288b2555"/>
    <ds:schemaRef ds:uri="http://www.w3.org/XML/1998/namespace"/>
    <ds:schemaRef ds:uri="http://purl.org/dc/elements/1.1/"/>
    <ds:schemaRef ds:uri="http://purl.org/dc/dcmitype/"/>
    <ds:schemaRef ds:uri="http://purl.org/dc/terms/"/>
    <ds:schemaRef ds:uri="http://schemas.microsoft.com/office/infopath/2007/PartnerControls"/>
    <ds:schemaRef ds:uri="http://schemas.microsoft.com/sharepoint/v3"/>
    <ds:schemaRef ds:uri="http://schemas.openxmlformats.org/package/2006/metadata/core-properties"/>
    <ds:schemaRef ds:uri="a04dbe3e-63b4-48d2-9d03-f0eb0c7bc09d"/>
    <ds:schemaRef ds:uri="1355de44-82c0-486d-9901-9ff6005b3653"/>
    <ds:schemaRef ds:uri="http://schemas.microsoft.com/office/2006/metadata/properties"/>
  </ds:schemaRefs>
</ds:datastoreItem>
</file>

<file path=customXml/itemProps3.xml><?xml version="1.0" encoding="utf-8"?>
<ds:datastoreItem xmlns:ds="http://schemas.openxmlformats.org/officeDocument/2006/customXml" ds:itemID="{ED143B08-1487-471A-A748-C5AC5F7DB008}"/>
</file>

<file path=customXml/itemProps4.xml><?xml version="1.0" encoding="utf-8"?>
<ds:datastoreItem xmlns:ds="http://schemas.openxmlformats.org/officeDocument/2006/customXml" ds:itemID="{9C6892A5-36A0-4233-845A-42A026776C10}"/>
</file>

<file path=docProps/app.xml><?xml version="1.0" encoding="utf-8"?>
<Properties xmlns="http://schemas.openxmlformats.org/officeDocument/2006/extended-properties" xmlns:vt="http://schemas.openxmlformats.org/officeDocument/2006/docPropsVTypes">
  <Template>presentation_template_16x9_uk_ipsos_2022_v2.0</Template>
  <TotalTime>217</TotalTime>
  <Words>13848</Words>
  <Application>Microsoft Office PowerPoint</Application>
  <PresentationFormat>Widescreen</PresentationFormat>
  <Paragraphs>1159</Paragraphs>
  <Slides>101</Slides>
  <Notes>85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101</vt:i4>
      </vt:variant>
    </vt:vector>
  </HeadingPairs>
  <TitlesOfParts>
    <vt:vector size="115" baseType="lpstr">
      <vt:lpstr>arial</vt:lpstr>
      <vt:lpstr>arial</vt:lpstr>
      <vt:lpstr>Arial Black</vt:lpstr>
      <vt:lpstr>Calibri</vt:lpstr>
      <vt:lpstr>HelveticaNeueLT Std Lt Cn</vt:lpstr>
      <vt:lpstr>Segoe UI</vt:lpstr>
      <vt:lpstr>Symbol</vt:lpstr>
      <vt:lpstr>Wingdings</vt:lpstr>
      <vt:lpstr>IPSOS - Classical Template - 16x9</vt:lpstr>
      <vt:lpstr>1_IPSOS - Classical Template - 16x9</vt:lpstr>
      <vt:lpstr>2_IPSOS - Classical Template - 16x9</vt:lpstr>
      <vt:lpstr>AC_Theme</vt:lpstr>
      <vt:lpstr>3_IPSOS - Classical Template - 16x9</vt:lpstr>
      <vt:lpstr>Diapositive think-cell</vt:lpstr>
      <vt:lpstr>Research with self-employed Universal Credit claimants Wave 2</vt:lpstr>
      <vt:lpstr>Contents</vt:lpstr>
      <vt:lpstr>1. Introduction and Methodology</vt:lpstr>
      <vt:lpstr>Policy context</vt:lpstr>
      <vt:lpstr>Background and objectives</vt:lpstr>
      <vt:lpstr>Sample</vt:lpstr>
      <vt:lpstr>Methodology</vt:lpstr>
      <vt:lpstr>Methodology</vt:lpstr>
      <vt:lpstr>2. Nature of self-employed work</vt:lpstr>
      <vt:lpstr>The majority of existing 2020 and new 2020 claimants are only carrying out self-employed work, but there was a rise in proportion of those also working for an employer</vt:lpstr>
      <vt:lpstr>The increase in proportion of new 2020 claimants is driven by men, those mainly working for an employer and younger claimants</vt:lpstr>
      <vt:lpstr>Around 1 in 10 claimants have changed sector or the type of the work they do since Wave 1</vt:lpstr>
      <vt:lpstr>Claimants self-employed for less than 12 months are more likely to have changed sector and type of work</vt:lpstr>
      <vt:lpstr>The sectors which have seen the biggest change are personal services, beauty, sport and fitness</vt:lpstr>
      <vt:lpstr>However, there were not significant changes reported in the type of work that claimants are doing </vt:lpstr>
      <vt:lpstr>Financial situation has significantly improved, with fewer reporting some form of financial difficulty </vt:lpstr>
      <vt:lpstr>Qualitative findings showed the reason for claiming UC normally varied by date of claim  </vt:lpstr>
      <vt:lpstr>PowerPoint Presentation</vt:lpstr>
      <vt:lpstr>Improved earnings and change of circumstances are the top reasons for moving off Universal Credit since Wave 1</vt:lpstr>
      <vt:lpstr>The longer term self-employed are more content with their situation, with fewer discontented existing 2020 claimants at Wave 2</vt:lpstr>
      <vt:lpstr>Nearly a third of new 2020 claimants now feel passionate and successful about their SE work.  However, around a fifth feel dispassionate with other priorities</vt:lpstr>
      <vt:lpstr>3. Motivations and attitudes</vt:lpstr>
      <vt:lpstr>Flexibility remains the biggest motivator for doing self-employed work, particularly for those with children</vt:lpstr>
      <vt:lpstr>Breakdown of reasons for existing 2020 claimants. Some groups are more likely to be motivated by these factors</vt:lpstr>
      <vt:lpstr>Breakdown of reasons for new 2020 claimants. Again, some groups are more likely to be influenced</vt:lpstr>
      <vt:lpstr>Qualitative findings showed there are similarities in the core reasons the self-employed choose the work they do</vt:lpstr>
      <vt:lpstr>Case study: flexibility for self-employment</vt:lpstr>
      <vt:lpstr>Overall, existing 2020 and new 2020 claimants are reporting significantly higher levels of control in their self-employment</vt:lpstr>
      <vt:lpstr>Directors and freelancers are more likely to have a high level of control over their work</vt:lpstr>
      <vt:lpstr>Specifically, existing 2020 claimants report having more control over their hours and the way they work</vt:lpstr>
      <vt:lpstr>Similarly, new 2020 claimants also report having more control over their hours and the way they work </vt:lpstr>
      <vt:lpstr>Qualitative findings found increased optimism about self-employed work, but there remains caution, partly due to the cost of living crisis</vt:lpstr>
      <vt:lpstr>Case study: increased optimism</vt:lpstr>
      <vt:lpstr>PowerPoint Presentation</vt:lpstr>
      <vt:lpstr>PowerPoint Presentation</vt:lpstr>
      <vt:lpstr>Subgroups of existing 2020 and new 2020 claimants working more hours at Wave 2</vt:lpstr>
      <vt:lpstr>4. Experience claiming UC</vt:lpstr>
      <vt:lpstr>Claimants found out they were eligible for Universal Credit in various ways</vt:lpstr>
      <vt:lpstr>Many felt the initial application process was easy and straightforward</vt:lpstr>
      <vt:lpstr>PowerPoint Presentation</vt:lpstr>
      <vt:lpstr>PowerPoint Presentation</vt:lpstr>
      <vt:lpstr>Claimants would prefer consistency in their Work Coach, and for them to have specialist SE knowledge</vt:lpstr>
      <vt:lpstr>PowerPoint Presentation</vt:lpstr>
      <vt:lpstr>Case study: need for support</vt:lpstr>
      <vt:lpstr>The frequency of contact with Work Coaches is also varied, but telephone contact is preferred</vt:lpstr>
      <vt:lpstr>PowerPoint Presentation</vt:lpstr>
      <vt:lpstr>However, some claimants are not aware of any interaction with a Work Coach</vt:lpstr>
      <vt:lpstr>PowerPoint Presentation</vt:lpstr>
      <vt:lpstr>Gateway Interviews – key factors impacting how customers feel </vt:lpstr>
      <vt:lpstr>Case study: The Gateway Interview</vt:lpstr>
      <vt:lpstr>Mixed understanding of the MIF and whether it was applied to claim</vt:lpstr>
      <vt:lpstr>PowerPoint Presentation</vt:lpstr>
      <vt:lpstr>Concerns about the MIF impacting business recovery, and low understanding/caution about reporting expenses </vt:lpstr>
      <vt:lpstr>PowerPoint Presentation</vt:lpstr>
      <vt:lpstr>MIF – key factors impacting how customers feel </vt:lpstr>
      <vt:lpstr>Case study: Minimum Income Floor</vt:lpstr>
      <vt:lpstr>5. Profits and future expectations</vt:lpstr>
      <vt:lpstr>Profits for existing 2020 claimants have improved in Wave 2, with those making a loss/no profits decreasing by 10 percentage points. However, they’re still lower than pre-pandemic levels.</vt:lpstr>
      <vt:lpstr>Profits for new 2020 claimants have also improved in Wave 2, with significant increases in those making £1,000+. However, they have yet to reach the pre-lockdown levels</vt:lpstr>
      <vt:lpstr>Profit variation (August 2021) vs hours worked</vt:lpstr>
      <vt:lpstr>Profit variation pre-lockdown  (March 2020) vs hours worked</vt:lpstr>
      <vt:lpstr>Existing 2020 claimants are more positive about the future of their self employment activity, with a significant shift in those expecting growth</vt:lpstr>
      <vt:lpstr>New 2020 claimants are a lot more positive about the future of their self-employment activity, with significant shift in those expecting growth</vt:lpstr>
      <vt:lpstr>6. Plans for the future</vt:lpstr>
      <vt:lpstr>Most existing 2020 claimants plan to stay self-employed in 6 months’ time</vt:lpstr>
      <vt:lpstr>Similarly, most new 2020 claimants also plan to stay self-employed in 6 months’ time.</vt:lpstr>
      <vt:lpstr>Overall existing 2020 claimants remain passionate and confident about their self-employed work.</vt:lpstr>
      <vt:lpstr>New 2020 claimants who are passionate about their self-employed work remains unchanged, with both confidence and wider goals significantly increasing in W2</vt:lpstr>
      <vt:lpstr>Qualitative findings show that overall, most are optimistic about the future but not certain</vt:lpstr>
      <vt:lpstr>7. Barriers and support needs</vt:lpstr>
      <vt:lpstr>Overall, market related barriers are not as significant as during Wave 1, as demand for services shows recovery from the pandemic</vt:lpstr>
      <vt:lpstr>Competition from others and not being able to raise prices are top barriers for longitudinal claimants</vt:lpstr>
      <vt:lpstr>Subgroups that are most likely to report barriers with significant movement from W1 to W2:</vt:lpstr>
      <vt:lpstr>Over half of existing and new claimants agree that they know where to go for advice and guidance.</vt:lpstr>
      <vt:lpstr>Claimants are still more likely to go to friends, family or peers for advice, though there has been a significant shift in those consulting Government agencies in Wave 2</vt:lpstr>
      <vt:lpstr>Help regarding guidance on doing tax returns and reporting expenses remain top areas for claimants</vt:lpstr>
      <vt:lpstr>Top support needs by cluster for existing 2020 claimants</vt:lpstr>
      <vt:lpstr>Top support needs by cluster for new 2020 claimants</vt:lpstr>
      <vt:lpstr>8. Conclusions</vt:lpstr>
      <vt:lpstr>Conclusions</vt:lpstr>
      <vt:lpstr>Appendix</vt:lpstr>
      <vt:lpstr>Demographic Profile – Existing 2020 claimants</vt:lpstr>
      <vt:lpstr>Demographic Profile – All new claimants (since 16 March 2020)</vt:lpstr>
      <vt:lpstr>Length of time in self-employment work</vt:lpstr>
      <vt:lpstr>The top reasons for leaving self-employment were personal circumstances and the pandemic</vt:lpstr>
      <vt:lpstr>Similarly, most new 2020 claimants also plan to stay self-employed in 6 months’ time. Again, income and affordability is the top reason for those aiming to leave SE</vt:lpstr>
      <vt:lpstr>Appendix: Snapshot of all new UC claimants Started claim since 16 March 2020</vt:lpstr>
      <vt:lpstr>The majority of all new claimants are doing self-employed work only, across a range of sectors</vt:lpstr>
      <vt:lpstr>The majority of all new claimants are business owners or freelancers, and have been SE for 5+ years</vt:lpstr>
      <vt:lpstr>The majority of new claimants are keeping up with their bills and credit commitments </vt:lpstr>
      <vt:lpstr>The main reasons new claimants choose their self-employed work is flexibility</vt:lpstr>
      <vt:lpstr>Over three quarters of all new claimants feel they have control with the way they work</vt:lpstr>
      <vt:lpstr>The pattern of hours worked amongst all new claimants is similar to pre-lockdown levels</vt:lpstr>
      <vt:lpstr>Profits for new claimants</vt:lpstr>
      <vt:lpstr>Almost half of new claimants expect their self employment activity to grow over the next 6 months</vt:lpstr>
      <vt:lpstr>Most new claimants plan to stay self-employed in 6 months’ time. For those not planning to be in SE, half list income reasons</vt:lpstr>
      <vt:lpstr>New claimants are mainly passionate about their self-employed work, with over half disagreeing that they would rather work for an employer</vt:lpstr>
      <vt:lpstr>New claimants are more likely to go to friends, family or self-employed peers for advice than to professional sources</vt:lpstr>
      <vt:lpstr>Competition from others, being unable to raise prices and lack of demand are top barriers for newer claimants</vt:lpstr>
      <vt:lpstr>Help regarding guidance on doing tax returns and reporting expenses would be helpful for new claimants</vt:lpstr>
      <vt:lpstr>A third of new claimants now feel passionate and successful about their SE work. However, around a fifth feel dispassionate with other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Credit (UC) Self-Employed</dc:title>
  <dc:creator>Iona Gallacher</dc:creator>
  <cp:lastModifiedBy>Goodall Molly DWP POLICY GROUP UCAD</cp:lastModifiedBy>
  <cp:revision>63</cp:revision>
  <dcterms:created xsi:type="dcterms:W3CDTF">2022-03-22T10:47:43Z</dcterms:created>
  <dcterms:modified xsi:type="dcterms:W3CDTF">2024-02-16T13:37:19Z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0x010100CF433E75ECA35649BBC26CA49B741274</vt:lpwstr>
  </property>
  <property fmtid="{D5CDD505-2E9C-101B-9397-08002B2CF9AE}" pid="3" name="MediaServiceImageTags">
    <vt:lpwstr/>
  </property>
</Properties>
</file>