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50.xml" ContentType="application/vnd.openxmlformats-officedocument.drawingml.chart+xml"/>
  <Override PartName="/ppt/theme/themeOverride1.xml" ContentType="application/vnd.openxmlformats-officedocument.themeOverride+xml"/>
  <Override PartName="/ppt/notesSlides/notesSlide48.xml" ContentType="application/vnd.openxmlformats-officedocument.presentationml.notesSlide+xml"/>
  <Override PartName="/ppt/charts/chart51.xml" ContentType="application/vnd.openxmlformats-officedocument.drawingml.chart+xml"/>
  <Override PartName="/ppt/theme/themeOverride2.xml" ContentType="application/vnd.openxmlformats-officedocument.themeOverride+xml"/>
  <Override PartName="/ppt/notesSlides/notesSlide49.xml" ContentType="application/vnd.openxmlformats-officedocument.presentationml.notesSlide+xml"/>
  <Override PartName="/ppt/charts/chart52.xml" ContentType="application/vnd.openxmlformats-officedocument.drawingml.chart+xml"/>
  <Override PartName="/ppt/theme/themeOverride3.xml" ContentType="application/vnd.openxmlformats-officedocument.themeOverride+xml"/>
  <Override PartName="/ppt/notesSlides/notesSlide50.xml" ContentType="application/vnd.openxmlformats-officedocument.presentationml.notesSlide+xml"/>
  <Override PartName="/ppt/charts/chart53.xml" ContentType="application/vnd.openxmlformats-officedocument.drawingml.chart+xml"/>
  <Override PartName="/ppt/theme/themeOverride4.xml" ContentType="application/vnd.openxmlformats-officedocument.themeOverride+xml"/>
  <Override PartName="/ppt/notesSlides/notesSlide51.xml" ContentType="application/vnd.openxmlformats-officedocument.presentationml.notesSlide+xml"/>
  <Override PartName="/ppt/charts/chart54.xml" ContentType="application/vnd.openxmlformats-officedocument.drawingml.chart+xml"/>
  <Override PartName="/ppt/theme/themeOverride5.xml" ContentType="application/vnd.openxmlformats-officedocument.themeOverride+xml"/>
  <Override PartName="/ppt/notesSlides/notesSlide52.xml" ContentType="application/vnd.openxmlformats-officedocument.presentationml.notesSlide+xml"/>
  <Override PartName="/ppt/charts/chart55.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56.xml" ContentType="application/vnd.openxmlformats-officedocument.drawingml.chart+xml"/>
  <Override PartName="/ppt/theme/themeOverride6.xml" ContentType="application/vnd.openxmlformats-officedocument.themeOverride+xml"/>
  <Override PartName="/ppt/notesSlides/notesSlide57.xml" ContentType="application/vnd.openxmlformats-officedocument.presentationml.notesSlide+xml"/>
  <Override PartName="/ppt/charts/chart57.xml" ContentType="application/vnd.openxmlformats-officedocument.drawingml.chart+xml"/>
  <Override PartName="/ppt/theme/themeOverride7.xml" ContentType="application/vnd.openxmlformats-officedocument.themeOverride+xml"/>
  <Override PartName="/ppt/notesSlides/notesSlide58.xml" ContentType="application/vnd.openxmlformats-officedocument.presentationml.notesSlide+xml"/>
  <Override PartName="/ppt/charts/chart58.xml" ContentType="application/vnd.openxmlformats-officedocument.drawingml.chart+xml"/>
  <Override PartName="/ppt/theme/themeOverride8.xml" ContentType="application/vnd.openxmlformats-officedocument.themeOverride+xml"/>
  <Override PartName="/ppt/notesSlides/notesSlide59.xml" ContentType="application/vnd.openxmlformats-officedocument.presentationml.notesSlide+xml"/>
  <Override PartName="/ppt/charts/chart59.xml" ContentType="application/vnd.openxmlformats-officedocument.drawingml.chart+xml"/>
  <Override PartName="/ppt/theme/themeOverride9.xml" ContentType="application/vnd.openxmlformats-officedocument.themeOverride+xml"/>
  <Override PartName="/ppt/notesSlides/notesSlide60.xml" ContentType="application/vnd.openxmlformats-officedocument.presentationml.notesSlide+xml"/>
  <Override PartName="/ppt/charts/chart60.xml" ContentType="application/vnd.openxmlformats-officedocument.drawingml.chart+xml"/>
  <Override PartName="/ppt/theme/themeOverride10.xml" ContentType="application/vnd.openxmlformats-officedocument.themeOverride+xml"/>
  <Override PartName="/ppt/notesSlides/notesSlide61.xml" ContentType="application/vnd.openxmlformats-officedocument.presentationml.notesSlide+xml"/>
  <Override PartName="/ppt/charts/chart6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49" r:id="rId5"/>
  </p:sldMasterIdLst>
  <p:notesMasterIdLst>
    <p:notesMasterId r:id="rId81"/>
  </p:notesMasterIdLst>
  <p:handoutMasterIdLst>
    <p:handoutMasterId r:id="rId82"/>
  </p:handoutMasterIdLst>
  <p:sldIdLst>
    <p:sldId id="256" r:id="rId6"/>
    <p:sldId id="1462" r:id="rId7"/>
    <p:sldId id="261" r:id="rId8"/>
    <p:sldId id="1908" r:id="rId9"/>
    <p:sldId id="1606" r:id="rId10"/>
    <p:sldId id="1556" r:id="rId11"/>
    <p:sldId id="1901" r:id="rId12"/>
    <p:sldId id="1814" r:id="rId13"/>
    <p:sldId id="1831" r:id="rId14"/>
    <p:sldId id="1832" r:id="rId15"/>
    <p:sldId id="1857" r:id="rId16"/>
    <p:sldId id="1869" r:id="rId17"/>
    <p:sldId id="1902" r:id="rId18"/>
    <p:sldId id="1879" r:id="rId19"/>
    <p:sldId id="1884" r:id="rId20"/>
    <p:sldId id="1804" r:id="rId21"/>
    <p:sldId id="1887" r:id="rId22"/>
    <p:sldId id="1880" r:id="rId23"/>
    <p:sldId id="1889" r:id="rId24"/>
    <p:sldId id="1835" r:id="rId25"/>
    <p:sldId id="1890" r:id="rId26"/>
    <p:sldId id="1872" r:id="rId27"/>
    <p:sldId id="1810" r:id="rId28"/>
    <p:sldId id="1826" r:id="rId29"/>
    <p:sldId id="1812" r:id="rId30"/>
    <p:sldId id="1825" r:id="rId31"/>
    <p:sldId id="1886" r:id="rId32"/>
    <p:sldId id="1811" r:id="rId33"/>
    <p:sldId id="1829" r:id="rId34"/>
    <p:sldId id="1828" r:id="rId35"/>
    <p:sldId id="1903" r:id="rId36"/>
    <p:sldId id="1881" r:id="rId37"/>
    <p:sldId id="1892" r:id="rId38"/>
    <p:sldId id="1800" r:id="rId39"/>
    <p:sldId id="1801" r:id="rId40"/>
    <p:sldId id="1893" r:id="rId41"/>
    <p:sldId id="1823" r:id="rId42"/>
    <p:sldId id="1904" r:id="rId43"/>
    <p:sldId id="1787" r:id="rId44"/>
    <p:sldId id="1793" r:id="rId45"/>
    <p:sldId id="1790" r:id="rId46"/>
    <p:sldId id="1794" r:id="rId47"/>
    <p:sldId id="1789" r:id="rId48"/>
    <p:sldId id="1905" r:id="rId49"/>
    <p:sldId id="1796" r:id="rId50"/>
    <p:sldId id="1797" r:id="rId51"/>
    <p:sldId id="1798" r:id="rId52"/>
    <p:sldId id="1792" r:id="rId53"/>
    <p:sldId id="1821" r:id="rId54"/>
    <p:sldId id="1822" r:id="rId55"/>
    <p:sldId id="1819" r:id="rId56"/>
    <p:sldId id="1870" r:id="rId57"/>
    <p:sldId id="1791" r:id="rId58"/>
    <p:sldId id="1894" r:id="rId59"/>
    <p:sldId id="1906" r:id="rId60"/>
    <p:sldId id="1858" r:id="rId61"/>
    <p:sldId id="1860" r:id="rId62"/>
    <p:sldId id="1861" r:id="rId63"/>
    <p:sldId id="1862" r:id="rId64"/>
    <p:sldId id="1863" r:id="rId65"/>
    <p:sldId id="1834" r:id="rId66"/>
    <p:sldId id="1864" r:id="rId67"/>
    <p:sldId id="1838" r:id="rId68"/>
    <p:sldId id="1841" r:id="rId69"/>
    <p:sldId id="1856" r:id="rId70"/>
    <p:sldId id="1866" r:id="rId71"/>
    <p:sldId id="1854" r:id="rId72"/>
    <p:sldId id="1852" r:id="rId73"/>
    <p:sldId id="1851" r:id="rId74"/>
    <p:sldId id="1855" r:id="rId75"/>
    <p:sldId id="1853" r:id="rId76"/>
    <p:sldId id="1839" r:id="rId77"/>
    <p:sldId id="1888" r:id="rId78"/>
    <p:sldId id="1907" r:id="rId79"/>
    <p:sldId id="1770" r:id="rId80"/>
  </p:sldIdLst>
  <p:sldSz cx="12192000" cy="6858000"/>
  <p:notesSz cx="6858000" cy="9144000"/>
  <p:custDataLst>
    <p:tags r:id="rId8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C4177C-FF05-F880-A47A-5957DF0AA397}" name="Watts Aimee DWP DWP CASD CENTRAL ANALYSIS AND SCIENCE DIRECTORATE" initials="WADDCCAASD" userId="S::Aimee.Watts@dwp.gov.uk::0b942bef-a6c2-4d59-834b-19cded180c0f" providerId="AD"/>
  <p188:author id="{648C208B-4FA4-8962-D122-2938EBD3FE2C}" name="Goodall Molly DWP POLICY GROUP UCAD" initials="GU" userId="S::molly.goodall@dwp.gov.uk::b9955fd9-4880-4489-8808-31a335b6b74b" providerId="AD"/>
  <p188:author id="{603B5692-EA61-45D7-6690-112DE941ABAA}" name="Huma Adina STRATEGY DIRECTORATE UCAD" initials="HU" userId="S::adina.huma1@dwp.gov.uk::1ac30700-ab69-471b-ad7d-059329012e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unders Tanya STRATEGY LABOUR MARKET" initials="STSLM" lastIdx="1" clrIdx="6">
    <p:extLst>
      <p:ext uri="{19B8F6BF-5375-455C-9EA6-DF929625EA0E}">
        <p15:presenceInfo xmlns:p15="http://schemas.microsoft.com/office/powerpoint/2012/main" userId="S-1-5-21-1547161642-1757981266-682003330-1135842"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8" name="Emily Mason" initials="EM" lastIdx="146" clrIdx="7">
    <p:extLst>
      <p:ext uri="{19B8F6BF-5375-455C-9EA6-DF929625EA0E}">
        <p15:presenceInfo xmlns:p15="http://schemas.microsoft.com/office/powerpoint/2012/main" userId="S::Emily.Mason@ipsos.com::187d5804-b02f-43d6-acbc-fee86ae93610" providerId="AD"/>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9" name="Iona Gallacher" initials="IG" lastIdx="39" clrIdx="8">
    <p:extLst>
      <p:ext uri="{19B8F6BF-5375-455C-9EA6-DF929625EA0E}">
        <p15:presenceInfo xmlns:p15="http://schemas.microsoft.com/office/powerpoint/2012/main" userId="S::Iona.Gallacher@ipsos.com::3701fe76-43cb-4e23-8761-0f78df9d7e78"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10" name="Juliette Albone" initials="JA" lastIdx="143" clrIdx="9">
    <p:extLst>
      <p:ext uri="{19B8F6BF-5375-455C-9EA6-DF929625EA0E}">
        <p15:presenceInfo xmlns:p15="http://schemas.microsoft.com/office/powerpoint/2012/main" userId="S::Juliette.Albone@Ipsos.com::b9770c48-03a0-46e4-9ec9-fa88e9e053df"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 id="11" name="Hemsley Lucy STRATEGY UC ANALYSIS" initials="HLSUA" lastIdx="72" clrIdx="10">
    <p:extLst>
      <p:ext uri="{19B8F6BF-5375-455C-9EA6-DF929625EA0E}">
        <p15:presenceInfo xmlns:p15="http://schemas.microsoft.com/office/powerpoint/2012/main" userId="S-1-5-21-1547161642-1757981266-682003330-2624982" providerId="AD"/>
      </p:ext>
    </p:extLst>
  </p:cmAuthor>
  <p:cmAuthor id="5" name="Harrison-Evans Peter STRATEGY LABOUR MARKET" initials="HPSLM" lastIdx="3" clrIdx="4">
    <p:extLst>
      <p:ext uri="{19B8F6BF-5375-455C-9EA6-DF929625EA0E}">
        <p15:presenceInfo xmlns:p15="http://schemas.microsoft.com/office/powerpoint/2012/main" userId="S-1-5-21-1547161642-1757981266-682003330-2408346" providerId="AD"/>
      </p:ext>
    </p:extLst>
  </p:cmAuthor>
  <p:cmAuthor id="6" name="Yasmin White" initials="YW" lastIdx="6" clrIdx="5">
    <p:extLst>
      <p:ext uri="{19B8F6BF-5375-455C-9EA6-DF929625EA0E}">
        <p15:presenceInfo xmlns:p15="http://schemas.microsoft.com/office/powerpoint/2012/main" userId="S::Yasmin.White@ipsos.com::91c8a73d-d146-4500-8475-40671b787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D71023"/>
    <a:srgbClr val="F78E98"/>
    <a:srgbClr val="84CBCB"/>
    <a:srgbClr val="5FBD83"/>
    <a:srgbClr val="296540"/>
    <a:srgbClr val="FFFFFF"/>
    <a:srgbClr val="3E9760"/>
    <a:srgbClr val="002554"/>
    <a:srgbClr val="F14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10E0D-B057-492C-8621-E9C19EFBA49C}" v="1" dt="2024-02-16T11:16:32.861"/>
    <p1510:client id="{6A777C58-88EE-45E5-AE39-6CBAB1A31971}" v="1" dt="2024-02-16T13:31:11.5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slide" Target="slides/slide37.xml" Id="rId42" /><Relationship Type="http://schemas.openxmlformats.org/officeDocument/2006/relationships/slide" Target="slides/slide42.xml" Id="rId47" /><Relationship Type="http://schemas.openxmlformats.org/officeDocument/2006/relationships/slide" Target="slides/slide58.xml" Id="rId63" /><Relationship Type="http://schemas.openxmlformats.org/officeDocument/2006/relationships/slide" Target="slides/slide63.xml" Id="rId68" /><Relationship Type="http://schemas.openxmlformats.org/officeDocument/2006/relationships/commentAuthors" Target="commentAuthors.xml" Id="rId84" /><Relationship Type="http://schemas.openxmlformats.org/officeDocument/2006/relationships/slide" Target="slides/slide11.xml" Id="rId16" /><Relationship Type="http://schemas.openxmlformats.org/officeDocument/2006/relationships/slide" Target="slides/slide6.xml" Id="rId11"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48.xml" Id="rId53" /><Relationship Type="http://schemas.openxmlformats.org/officeDocument/2006/relationships/slide" Target="slides/slide53.xml" Id="rId58" /><Relationship Type="http://schemas.openxmlformats.org/officeDocument/2006/relationships/slide" Target="slides/slide69.xml" Id="rId74" /><Relationship Type="http://schemas.openxmlformats.org/officeDocument/2006/relationships/slide" Target="slides/slide74.xml" Id="rId79" /><Relationship Type="http://schemas.openxmlformats.org/officeDocument/2006/relationships/slideMaster" Target="slideMasters/slideMaster2.xml" Id="rId5" /><Relationship Type="http://schemas.microsoft.com/office/2015/10/relationships/revisionInfo" Target="revisionInfo.xml" Id="rId90"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slide" Target="slides/slide43.xml" Id="rId48" /><Relationship Type="http://schemas.openxmlformats.org/officeDocument/2006/relationships/slide" Target="slides/slide51.xml" Id="rId56" /><Relationship Type="http://schemas.openxmlformats.org/officeDocument/2006/relationships/slide" Target="slides/slide59.xml" Id="rId64" /><Relationship Type="http://schemas.openxmlformats.org/officeDocument/2006/relationships/slide" Target="slides/slide64.xml" Id="rId69" /><Relationship Type="http://schemas.openxmlformats.org/officeDocument/2006/relationships/slide" Target="slides/slide72.xml" Id="rId77" /><Relationship Type="http://schemas.openxmlformats.org/officeDocument/2006/relationships/slide" Target="slides/slide3.xml" Id="rId8" /><Relationship Type="http://schemas.openxmlformats.org/officeDocument/2006/relationships/slide" Target="slides/slide46.xml" Id="rId51" /><Relationship Type="http://schemas.openxmlformats.org/officeDocument/2006/relationships/slide" Target="slides/slide67.xml" Id="rId72" /><Relationship Type="http://schemas.openxmlformats.org/officeDocument/2006/relationships/slide" Target="slides/slide75.xml" Id="rId80" /><Relationship Type="http://schemas.openxmlformats.org/officeDocument/2006/relationships/presProps" Target="presProps.xml" Id="rId85" /><Relationship Type="http://schemas.openxmlformats.org/officeDocument/2006/relationships/customXml" Target="../customXml/item3.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openxmlformats.org/officeDocument/2006/relationships/slide" Target="slides/slide54.xml" Id="rId59" /><Relationship Type="http://schemas.openxmlformats.org/officeDocument/2006/relationships/slide" Target="slides/slide62.xml" Id="rId67" /><Relationship Type="http://schemas.openxmlformats.org/officeDocument/2006/relationships/slide" Target="slides/slide15.xml" Id="rId20" /><Relationship Type="http://schemas.openxmlformats.org/officeDocument/2006/relationships/slide" Target="slides/slide36.xml" Id="rId41" /><Relationship Type="http://schemas.openxmlformats.org/officeDocument/2006/relationships/slide" Target="slides/slide49.xml" Id="rId54" /><Relationship Type="http://schemas.openxmlformats.org/officeDocument/2006/relationships/slide" Target="slides/slide57.xml" Id="rId62" /><Relationship Type="http://schemas.openxmlformats.org/officeDocument/2006/relationships/slide" Target="slides/slide65.xml" Id="rId70" /><Relationship Type="http://schemas.openxmlformats.org/officeDocument/2006/relationships/slide" Target="slides/slide70.xml" Id="rId75" /><Relationship Type="http://schemas.openxmlformats.org/officeDocument/2006/relationships/tags" Target="tags/tag1.xml" Id="rId83" /><Relationship Type="http://schemas.openxmlformats.org/officeDocument/2006/relationships/tableStyles" Target="tableStyles.xml" Id="rId88" /><Relationship Type="http://schemas.microsoft.com/office/2018/10/relationships/authors" Target="authors.xml" Id="rId91"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44.xml" Id="rId49" /><Relationship Type="http://schemas.openxmlformats.org/officeDocument/2006/relationships/slide" Target="slides/slide52.xml" Id="rId57" /><Relationship Type="http://schemas.openxmlformats.org/officeDocument/2006/relationships/slide" Target="slides/slide5.xml" Id="rId10" /><Relationship Type="http://schemas.openxmlformats.org/officeDocument/2006/relationships/slide" Target="slides/slide26.xml" Id="rId31" /><Relationship Type="http://schemas.openxmlformats.org/officeDocument/2006/relationships/slide" Target="slides/slide39.xml" Id="rId44" /><Relationship Type="http://schemas.openxmlformats.org/officeDocument/2006/relationships/slide" Target="slides/slide47.xml" Id="rId52" /><Relationship Type="http://schemas.openxmlformats.org/officeDocument/2006/relationships/slide" Target="slides/slide55.xml" Id="rId60" /><Relationship Type="http://schemas.openxmlformats.org/officeDocument/2006/relationships/slide" Target="slides/slide60.xml" Id="rId65" /><Relationship Type="http://schemas.openxmlformats.org/officeDocument/2006/relationships/slide" Target="slides/slide68.xml" Id="rId73" /><Relationship Type="http://schemas.openxmlformats.org/officeDocument/2006/relationships/slide" Target="slides/slide73.xml" Id="rId78" /><Relationship Type="http://schemas.openxmlformats.org/officeDocument/2006/relationships/notesMaster" Target="notesMasters/notesMaster1.xml" Id="rId81" /><Relationship Type="http://schemas.openxmlformats.org/officeDocument/2006/relationships/viewProps" Target="viewProps.xml" Id="rId86"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34.xml" Id="rId39" /><Relationship Type="http://schemas.openxmlformats.org/officeDocument/2006/relationships/slide" Target="slides/slide29.xml" Id="rId34" /><Relationship Type="http://schemas.openxmlformats.org/officeDocument/2006/relationships/slide" Target="slides/slide45.xml" Id="rId50" /><Relationship Type="http://schemas.openxmlformats.org/officeDocument/2006/relationships/slide" Target="slides/slide50.xml" Id="rId55" /><Relationship Type="http://schemas.openxmlformats.org/officeDocument/2006/relationships/slide" Target="slides/slide71.xml" Id="rId76" /><Relationship Type="http://schemas.openxmlformats.org/officeDocument/2006/relationships/slide" Target="slides/slide2.xml" Id="rId7" /><Relationship Type="http://schemas.openxmlformats.org/officeDocument/2006/relationships/slide" Target="slides/slide66.xml" Id="rId71" /><Relationship Type="http://schemas.openxmlformats.org/officeDocument/2006/relationships/customXml" Target="../customXml/item4.xml" Id="rId92" /><Relationship Type="http://schemas.openxmlformats.org/officeDocument/2006/relationships/customXml" Target="../customXml/item2.xml" Id="rId2" /><Relationship Type="http://schemas.openxmlformats.org/officeDocument/2006/relationships/slide" Target="slides/slide24.xml" Id="rId29" /><Relationship Type="http://schemas.openxmlformats.org/officeDocument/2006/relationships/slide" Target="slides/slide19.xml" Id="rId24" /><Relationship Type="http://schemas.openxmlformats.org/officeDocument/2006/relationships/slide" Target="slides/slide35.xml" Id="rId40" /><Relationship Type="http://schemas.openxmlformats.org/officeDocument/2006/relationships/slide" Target="slides/slide40.xml" Id="rId45" /><Relationship Type="http://schemas.openxmlformats.org/officeDocument/2006/relationships/slide" Target="slides/slide61.xml" Id="rId66" /><Relationship Type="http://schemas.openxmlformats.org/officeDocument/2006/relationships/theme" Target="theme/theme1.xml" Id="rId87" /><Relationship Type="http://schemas.openxmlformats.org/officeDocument/2006/relationships/slide" Target="slides/slide56.xml" Id="rId61" /><Relationship Type="http://schemas.openxmlformats.org/officeDocument/2006/relationships/handoutMaster" Target="handoutMasters/handoutMaster1.xml" Id="rId82" /><Relationship Type="http://schemas.openxmlformats.org/officeDocument/2006/relationships/slide" Target="slides/slide14.xml" Id="rId19"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3.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0.xml"/><Relationship Id="rId1" Type="http://schemas.microsoft.com/office/2011/relationships/chartStyle" Target="style50.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1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1.xml"/><Relationship Id="rId1" Type="http://schemas.microsoft.com/office/2011/relationships/chartStyle" Target="style5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0878909728508"/>
          <c:y val="0"/>
          <c:w val="0.3999609284048431"/>
          <c:h val="0.98564001622398578"/>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001D-4BFC-8B71-23C4DC431E8B}"/>
              </c:ext>
            </c:extLst>
          </c:dPt>
          <c:dPt>
            <c:idx val="1"/>
            <c:invertIfNegative val="0"/>
            <c:bubble3D val="0"/>
            <c:spPr>
              <a:solidFill>
                <a:schemeClr val="bg2"/>
              </a:solidFill>
              <a:ln>
                <a:noFill/>
              </a:ln>
              <a:effectLst/>
            </c:spPr>
            <c:extLst>
              <c:ext xmlns:c16="http://schemas.microsoft.com/office/drawing/2014/chart" uri="{C3380CC4-5D6E-409C-BE32-E72D297353CC}">
                <c16:uniqueId val="{00000003-001D-4BFC-8B71-23C4DC431E8B}"/>
              </c:ext>
            </c:extLst>
          </c:dPt>
          <c:dPt>
            <c:idx val="2"/>
            <c:invertIfNegative val="0"/>
            <c:bubble3D val="0"/>
            <c:spPr>
              <a:solidFill>
                <a:schemeClr val="bg2"/>
              </a:solidFill>
              <a:ln>
                <a:noFill/>
              </a:ln>
              <a:effectLst/>
            </c:spPr>
            <c:extLst>
              <c:ext xmlns:c16="http://schemas.microsoft.com/office/drawing/2014/chart" uri="{C3380CC4-5D6E-409C-BE32-E72D297353CC}">
                <c16:uniqueId val="{00000005-001D-4BFC-8B71-23C4DC431E8B}"/>
              </c:ext>
            </c:extLst>
          </c:dPt>
          <c:dPt>
            <c:idx val="3"/>
            <c:invertIfNegative val="0"/>
            <c:bubble3D val="0"/>
            <c:spPr>
              <a:solidFill>
                <a:schemeClr val="bg2"/>
              </a:solidFill>
              <a:ln>
                <a:noFill/>
              </a:ln>
              <a:effectLst/>
            </c:spPr>
            <c:extLst>
              <c:ext xmlns:c16="http://schemas.microsoft.com/office/drawing/2014/chart" uri="{C3380CC4-5D6E-409C-BE32-E72D297353CC}">
                <c16:uniqueId val="{00000007-001D-4BFC-8B71-23C4DC431E8B}"/>
              </c:ext>
            </c:extLst>
          </c:dPt>
          <c:dPt>
            <c:idx val="4"/>
            <c:invertIfNegative val="0"/>
            <c:bubble3D val="0"/>
            <c:spPr>
              <a:solidFill>
                <a:schemeClr val="bg2"/>
              </a:solidFill>
              <a:ln>
                <a:noFill/>
              </a:ln>
              <a:effectLst/>
            </c:spPr>
            <c:extLst>
              <c:ext xmlns:c16="http://schemas.microsoft.com/office/drawing/2014/chart" uri="{C3380CC4-5D6E-409C-BE32-E72D297353CC}">
                <c16:uniqueId val="{00000009-001D-4BFC-8B71-23C4DC431E8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Self-employed work only</c:v>
                </c:pt>
                <c:pt idx="1">
                  <c:v>Working for an employer only</c:v>
                </c:pt>
                <c:pt idx="2">
                  <c:v>Doing both self-employed work and working for an employer</c:v>
                </c:pt>
                <c:pt idx="3">
                  <c:v>Not in any paid employment or self-employment</c:v>
                </c:pt>
              </c:strCache>
            </c:strRef>
          </c:cat>
          <c:val>
            <c:numRef>
              <c:f>Sheet1!$B$2:$B$5</c:f>
              <c:numCache>
                <c:formatCode>General</c:formatCode>
                <c:ptCount val="4"/>
                <c:pt idx="0">
                  <c:v>79</c:v>
                </c:pt>
                <c:pt idx="1">
                  <c:v>2</c:v>
                </c:pt>
                <c:pt idx="2">
                  <c:v>6</c:v>
                </c:pt>
                <c:pt idx="3">
                  <c:v>14</c:v>
                </c:pt>
              </c:numCache>
            </c:numRef>
          </c:val>
          <c:extLst>
            <c:ext xmlns:c16="http://schemas.microsoft.com/office/drawing/2014/chart" uri="{C3380CC4-5D6E-409C-BE32-E72D297353CC}">
              <c16:uniqueId val="{0000001A-001D-4BFC-8B71-23C4DC431E8B}"/>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General"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63121616113729"/>
          <c:y val="0"/>
          <c:w val="0.34530519922729863"/>
          <c:h val="0.98564001622398578"/>
        </c:manualLayout>
      </c:layout>
      <c:barChart>
        <c:barDir val="bar"/>
        <c:grouping val="clustered"/>
        <c:varyColors val="0"/>
        <c:ser>
          <c:idx val="0"/>
          <c:order val="0"/>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7EF7-490B-85A1-F95BE43E3E33}"/>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EF7-490B-85A1-F95BE43E3E3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7EF7-490B-85A1-F95BE43E3E3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7EF7-490B-85A1-F95BE43E3E33}"/>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7EF7-490B-85A1-F95BE43E3E3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up - no difficulty</c:v>
                </c:pt>
                <c:pt idx="1">
                  <c:v>Keeping up - struggle from time to time</c:v>
                </c:pt>
                <c:pt idx="2">
                  <c:v>Keeping up - constant struggle</c:v>
                </c:pt>
                <c:pt idx="3">
                  <c:v>Falling behind - some bills </c:v>
                </c:pt>
                <c:pt idx="4">
                  <c:v>Falling behind - many bills</c:v>
                </c:pt>
                <c:pt idx="5">
                  <c:v>No bills or commitments</c:v>
                </c:pt>
              </c:strCache>
            </c:strRef>
          </c:cat>
          <c:val>
            <c:numRef>
              <c:f>Sheet1!$B$2:$B$7</c:f>
              <c:numCache>
                <c:formatCode>0%</c:formatCode>
                <c:ptCount val="6"/>
                <c:pt idx="0">
                  <c:v>0.12</c:v>
                </c:pt>
                <c:pt idx="1">
                  <c:v>0.3</c:v>
                </c:pt>
                <c:pt idx="2">
                  <c:v>0.24</c:v>
                </c:pt>
                <c:pt idx="3">
                  <c:v>0.15</c:v>
                </c:pt>
                <c:pt idx="4">
                  <c:v>0.13</c:v>
                </c:pt>
                <c:pt idx="5">
                  <c:v>0.01</c:v>
                </c:pt>
              </c:numCache>
            </c:numRef>
          </c:val>
          <c:extLst>
            <c:ext xmlns:c16="http://schemas.microsoft.com/office/drawing/2014/chart" uri="{C3380CC4-5D6E-409C-BE32-E72D297353CC}">
              <c16:uniqueId val="{0000000E-7EF7-490B-85A1-F95BE43E3E33}"/>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72383578727429"/>
          <c:y val="9.6255071391704323E-3"/>
          <c:w val="0.46853037347461507"/>
          <c:h val="0.98564001622398578"/>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B07C-4F71-A433-FAA0FA9DCFA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07C-4F71-A433-FAA0FA9DCFA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B07C-4F71-A433-FAA0FA9DCFA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B07C-4F71-A433-FAA0FA9DCFA0}"/>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B07C-4F71-A433-FAA0FA9DCFA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Flexibility</c:v>
                </c:pt>
                <c:pt idx="1">
                  <c:v>Personal circumstances</c:v>
                </c:pt>
                <c:pt idx="2">
                  <c:v>Financial or economic reasons</c:v>
                </c:pt>
                <c:pt idx="3">
                  <c:v>To do with the line of work</c:v>
                </c:pt>
                <c:pt idx="4">
                  <c:v>COVID-19 / coronavirus / lockdown</c:v>
                </c:pt>
                <c:pt idx="5">
                  <c:v>Other reasons</c:v>
                </c:pt>
              </c:strCache>
            </c:strRef>
          </c:cat>
          <c:val>
            <c:numRef>
              <c:f>Sheet1!$B$2:$B$7</c:f>
              <c:numCache>
                <c:formatCode>0%</c:formatCode>
                <c:ptCount val="6"/>
                <c:pt idx="0">
                  <c:v>0.48</c:v>
                </c:pt>
                <c:pt idx="1">
                  <c:v>0.37</c:v>
                </c:pt>
                <c:pt idx="2">
                  <c:v>0.3</c:v>
                </c:pt>
                <c:pt idx="3">
                  <c:v>0.25</c:v>
                </c:pt>
                <c:pt idx="4">
                  <c:v>0.08</c:v>
                </c:pt>
                <c:pt idx="5">
                  <c:v>0.4</c:v>
                </c:pt>
              </c:numCache>
            </c:numRef>
          </c:val>
          <c:extLst>
            <c:ext xmlns:c16="http://schemas.microsoft.com/office/drawing/2014/chart" uri="{C3380CC4-5D6E-409C-BE32-E72D297353CC}">
              <c16:uniqueId val="{0000000A-B07C-4F71-A433-FAA0FA9DCFA0}"/>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93249811919787E-2"/>
          <c:y val="0.16245409086304574"/>
          <c:w val="0.96456026346932688"/>
          <c:h val="0.4563428909172953"/>
        </c:manualLayout>
      </c:layout>
      <c:barChart>
        <c:barDir val="col"/>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470C-4169-B3C8-ECB9482AA94F}"/>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470C-4169-B3C8-ECB9482AA94F}"/>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470C-4169-B3C8-ECB9482AA9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control</c:v>
                </c:pt>
                <c:pt idx="1">
                  <c:v>Some control</c:v>
                </c:pt>
                <c:pt idx="2">
                  <c:v>No control</c:v>
                </c:pt>
              </c:strCache>
            </c:strRef>
          </c:cat>
          <c:val>
            <c:numRef>
              <c:f>Sheet1!$B$2:$B$4</c:f>
              <c:numCache>
                <c:formatCode>0%</c:formatCode>
                <c:ptCount val="3"/>
                <c:pt idx="0">
                  <c:v>0.5</c:v>
                </c:pt>
                <c:pt idx="1">
                  <c:v>0.48</c:v>
                </c:pt>
                <c:pt idx="2">
                  <c:v>0.37</c:v>
                </c:pt>
              </c:numCache>
            </c:numRef>
          </c:val>
          <c:extLst>
            <c:ext xmlns:c16="http://schemas.microsoft.com/office/drawing/2014/chart" uri="{C3380CC4-5D6E-409C-BE32-E72D297353CC}">
              <c16:uniqueId val="{00000006-470C-4169-B3C8-ECB9482AA94F}"/>
            </c:ext>
          </c:extLst>
        </c:ser>
        <c:dLbls>
          <c:showLegendKey val="0"/>
          <c:showVal val="0"/>
          <c:showCatName val="0"/>
          <c:showSerName val="0"/>
          <c:showPercent val="0"/>
          <c:showBubbleSize val="0"/>
        </c:dLbls>
        <c:gapWidth val="123"/>
        <c:overlap val="-27"/>
        <c:axId val="152502448"/>
        <c:axId val="1600133920"/>
      </c:barChart>
      <c:catAx>
        <c:axId val="15250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00133920"/>
        <c:crosses val="autoZero"/>
        <c:auto val="1"/>
        <c:lblAlgn val="ctr"/>
        <c:lblOffset val="100"/>
        <c:noMultiLvlLbl val="0"/>
      </c:catAx>
      <c:valAx>
        <c:axId val="1600133920"/>
        <c:scaling>
          <c:orientation val="minMax"/>
        </c:scaling>
        <c:delete val="1"/>
        <c:axPos val="l"/>
        <c:numFmt formatCode="0%" sourceLinked="1"/>
        <c:majorTickMark val="none"/>
        <c:minorTickMark val="none"/>
        <c:tickLblPos val="nextTo"/>
        <c:crossAx val="15250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72383578727429"/>
          <c:y val="9.6255071391704323E-3"/>
          <c:w val="0.46853037347461507"/>
          <c:h val="0.98564001622398578"/>
        </c:manualLayout>
      </c:layout>
      <c:barChart>
        <c:barDir val="bar"/>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1-A51E-48F7-AADF-1A102CA225E7}"/>
              </c:ext>
            </c:extLst>
          </c:dPt>
          <c:dPt>
            <c:idx val="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A51E-48F7-AADF-1A102CA225E7}"/>
              </c:ext>
            </c:extLst>
          </c:dPt>
          <c:dPt>
            <c:idx val="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5-A51E-48F7-AADF-1A102CA225E7}"/>
              </c:ext>
            </c:extLst>
          </c:dPt>
          <c:dPt>
            <c:idx val="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7-A51E-48F7-AADF-1A102CA225E7}"/>
              </c:ext>
            </c:extLst>
          </c:dPt>
          <c:dPt>
            <c:idx val="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9-A51E-48F7-AADF-1A102CA225E7}"/>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Flexibility</c:v>
                </c:pt>
                <c:pt idx="1">
                  <c:v>To do with the line of work</c:v>
                </c:pt>
                <c:pt idx="2">
                  <c:v>Financial or economic reasons</c:v>
                </c:pt>
                <c:pt idx="3">
                  <c:v>Personal circumstances</c:v>
                </c:pt>
                <c:pt idx="4">
                  <c:v>COVID-19 / coronavirus / lockdown</c:v>
                </c:pt>
                <c:pt idx="5">
                  <c:v>Other reasons</c:v>
                </c:pt>
              </c:strCache>
            </c:strRef>
          </c:cat>
          <c:val>
            <c:numRef>
              <c:f>Sheet1!$B$2:$B$7</c:f>
              <c:numCache>
                <c:formatCode>0%</c:formatCode>
                <c:ptCount val="6"/>
                <c:pt idx="0">
                  <c:v>0.45</c:v>
                </c:pt>
                <c:pt idx="1">
                  <c:v>0.36</c:v>
                </c:pt>
                <c:pt idx="2">
                  <c:v>0.3</c:v>
                </c:pt>
                <c:pt idx="3">
                  <c:v>0.21</c:v>
                </c:pt>
                <c:pt idx="4">
                  <c:v>0.09</c:v>
                </c:pt>
                <c:pt idx="5">
                  <c:v>0.37</c:v>
                </c:pt>
              </c:numCache>
            </c:numRef>
          </c:val>
          <c:extLst>
            <c:ext xmlns:c16="http://schemas.microsoft.com/office/drawing/2014/chart" uri="{C3380CC4-5D6E-409C-BE32-E72D297353CC}">
              <c16:uniqueId val="{0000000A-A51E-48F7-AADF-1A102CA225E7}"/>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93249811919787E-2"/>
          <c:y val="0.16245409086304574"/>
          <c:w val="0.96456026346932688"/>
          <c:h val="0.4563428909172953"/>
        </c:manualLayout>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F0B6-4221-9A91-29EA3F75B05C}"/>
              </c:ext>
            </c:extLst>
          </c:dPt>
          <c:dPt>
            <c:idx val="1"/>
            <c:invertIfNegative val="0"/>
            <c:bubble3D val="0"/>
            <c:spPr>
              <a:solidFill>
                <a:schemeClr val="bg2"/>
              </a:solidFill>
              <a:ln>
                <a:noFill/>
              </a:ln>
              <a:effectLst/>
            </c:spPr>
            <c:extLst>
              <c:ext xmlns:c16="http://schemas.microsoft.com/office/drawing/2014/chart" uri="{C3380CC4-5D6E-409C-BE32-E72D297353CC}">
                <c16:uniqueId val="{00000003-F0B6-4221-9A91-29EA3F75B05C}"/>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F0B6-4221-9A91-29EA3F75B05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control</c:v>
                </c:pt>
                <c:pt idx="1">
                  <c:v>Some control</c:v>
                </c:pt>
                <c:pt idx="2">
                  <c:v>No control</c:v>
                </c:pt>
              </c:strCache>
            </c:strRef>
          </c:cat>
          <c:val>
            <c:numRef>
              <c:f>Sheet1!$B$2:$B$4</c:f>
              <c:numCache>
                <c:formatCode>0%</c:formatCode>
                <c:ptCount val="3"/>
                <c:pt idx="0">
                  <c:v>0.48</c:v>
                </c:pt>
                <c:pt idx="1">
                  <c:v>0.45</c:v>
                </c:pt>
                <c:pt idx="2">
                  <c:v>0.28000000000000003</c:v>
                </c:pt>
              </c:numCache>
            </c:numRef>
          </c:val>
          <c:extLst>
            <c:ext xmlns:c16="http://schemas.microsoft.com/office/drawing/2014/chart" uri="{C3380CC4-5D6E-409C-BE32-E72D297353CC}">
              <c16:uniqueId val="{00000006-F0B6-4221-9A91-29EA3F75B05C}"/>
            </c:ext>
          </c:extLst>
        </c:ser>
        <c:dLbls>
          <c:showLegendKey val="0"/>
          <c:showVal val="0"/>
          <c:showCatName val="0"/>
          <c:showSerName val="0"/>
          <c:showPercent val="0"/>
          <c:showBubbleSize val="0"/>
        </c:dLbls>
        <c:gapWidth val="123"/>
        <c:overlap val="-27"/>
        <c:axId val="152502448"/>
        <c:axId val="1600133920"/>
      </c:barChart>
      <c:catAx>
        <c:axId val="15250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00133920"/>
        <c:crosses val="autoZero"/>
        <c:auto val="1"/>
        <c:lblAlgn val="ctr"/>
        <c:lblOffset val="100"/>
        <c:noMultiLvlLbl val="0"/>
      </c:catAx>
      <c:valAx>
        <c:axId val="1600133920"/>
        <c:scaling>
          <c:orientation val="minMax"/>
        </c:scaling>
        <c:delete val="1"/>
        <c:axPos val="l"/>
        <c:numFmt formatCode="0%" sourceLinked="1"/>
        <c:majorTickMark val="none"/>
        <c:minorTickMark val="none"/>
        <c:tickLblPos val="nextTo"/>
        <c:crossAx val="15250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070010119484"/>
          <c:y val="3.413802465219902E-2"/>
          <c:w val="0.82975369732529969"/>
          <c:h val="0.884795041115915"/>
        </c:manualLayout>
      </c:layout>
      <c:barChart>
        <c:barDir val="bar"/>
        <c:grouping val="clustered"/>
        <c:varyColors val="0"/>
        <c:ser>
          <c:idx val="0"/>
          <c:order val="0"/>
          <c:tx>
            <c:strRef>
              <c:f>Sheet1!$B$1</c:f>
              <c:strCache>
                <c:ptCount val="1"/>
                <c:pt idx="0">
                  <c:v>Before March</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c:v>
                </c:pt>
                <c:pt idx="1">
                  <c:v>11-20</c:v>
                </c:pt>
                <c:pt idx="2">
                  <c:v>21-30</c:v>
                </c:pt>
                <c:pt idx="3">
                  <c:v>31-40</c:v>
                </c:pt>
                <c:pt idx="4">
                  <c:v>41+</c:v>
                </c:pt>
              </c:strCache>
            </c:strRef>
          </c:cat>
          <c:val>
            <c:numRef>
              <c:f>Sheet1!$B$2:$B$6</c:f>
              <c:numCache>
                <c:formatCode>0%</c:formatCode>
                <c:ptCount val="5"/>
                <c:pt idx="0">
                  <c:v>0.09</c:v>
                </c:pt>
                <c:pt idx="1">
                  <c:v>0.14000000000000001</c:v>
                </c:pt>
                <c:pt idx="2">
                  <c:v>0.16</c:v>
                </c:pt>
                <c:pt idx="3">
                  <c:v>0.24</c:v>
                </c:pt>
                <c:pt idx="4">
                  <c:v>0.23</c:v>
                </c:pt>
              </c:numCache>
            </c:numRef>
          </c:val>
          <c:extLst>
            <c:ext xmlns:c16="http://schemas.microsoft.com/office/drawing/2014/chart" uri="{C3380CC4-5D6E-409C-BE32-E72D297353CC}">
              <c16:uniqueId val="{00000000-E46D-4B24-ABF7-8407FC60A318}"/>
            </c:ext>
          </c:extLst>
        </c:ser>
        <c:ser>
          <c:idx val="1"/>
          <c:order val="1"/>
          <c:tx>
            <c:strRef>
              <c:f>Sheet1!$C$1</c:f>
              <c:strCache>
                <c:ptCount val="1"/>
                <c:pt idx="0">
                  <c:v>Current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c:v>
                </c:pt>
                <c:pt idx="1">
                  <c:v>11-20</c:v>
                </c:pt>
                <c:pt idx="2">
                  <c:v>21-30</c:v>
                </c:pt>
                <c:pt idx="3">
                  <c:v>31-40</c:v>
                </c:pt>
                <c:pt idx="4">
                  <c:v>41+</c:v>
                </c:pt>
              </c:strCache>
            </c:strRef>
          </c:cat>
          <c:val>
            <c:numRef>
              <c:f>Sheet1!$C$2:$C$6</c:f>
              <c:numCache>
                <c:formatCode>0%</c:formatCode>
                <c:ptCount val="5"/>
                <c:pt idx="0">
                  <c:v>0.16</c:v>
                </c:pt>
                <c:pt idx="1">
                  <c:v>0.16</c:v>
                </c:pt>
                <c:pt idx="2">
                  <c:v>0.15</c:v>
                </c:pt>
                <c:pt idx="3">
                  <c:v>0.18</c:v>
                </c:pt>
                <c:pt idx="4">
                  <c:v>0.18</c:v>
                </c:pt>
              </c:numCache>
            </c:numRef>
          </c:val>
          <c:extLst>
            <c:ext xmlns:c16="http://schemas.microsoft.com/office/drawing/2014/chart" uri="{C3380CC4-5D6E-409C-BE32-E72D297353CC}">
              <c16:uniqueId val="{00000001-E46D-4B24-ABF7-8407FC60A318}"/>
            </c:ext>
          </c:extLst>
        </c:ser>
        <c:dLbls>
          <c:dLblPos val="outEnd"/>
          <c:showLegendKey val="0"/>
          <c:showVal val="1"/>
          <c:showCatName val="0"/>
          <c:showSerName val="0"/>
          <c:showPercent val="0"/>
          <c:showBubbleSize val="0"/>
        </c:dLbls>
        <c:gapWidth val="182"/>
        <c:axId val="1951974240"/>
        <c:axId val="591762816"/>
      </c:barChart>
      <c:catAx>
        <c:axId val="1951974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762816"/>
        <c:crosses val="autoZero"/>
        <c:auto val="1"/>
        <c:lblAlgn val="ctr"/>
        <c:lblOffset val="100"/>
        <c:noMultiLvlLbl val="0"/>
      </c:catAx>
      <c:valAx>
        <c:axId val="591762816"/>
        <c:scaling>
          <c:orientation val="minMax"/>
          <c:max val="1"/>
        </c:scaling>
        <c:delete val="1"/>
        <c:axPos val="t"/>
        <c:numFmt formatCode="0%" sourceLinked="1"/>
        <c:majorTickMark val="out"/>
        <c:minorTickMark val="none"/>
        <c:tickLblPos val="nextTo"/>
        <c:crossAx val="1951974240"/>
        <c:crosses val="autoZero"/>
        <c:crossBetween val="between"/>
      </c:valAx>
      <c:spPr>
        <a:noFill/>
        <a:ln>
          <a:noFill/>
        </a:ln>
        <a:effectLst/>
      </c:spPr>
    </c:plotArea>
    <c:legend>
      <c:legendPos val="b"/>
      <c:layout>
        <c:manualLayout>
          <c:xMode val="edge"/>
          <c:yMode val="edge"/>
          <c:x val="0.53363920789505448"/>
          <c:y val="1.712081806143427E-2"/>
          <c:w val="0.34733764726634675"/>
          <c:h val="0.2303893909673767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6569513513033"/>
          <c:y val="3.413802465219902E-2"/>
          <c:w val="0.83015635321310799"/>
          <c:h val="0.884795041115915"/>
        </c:manualLayout>
      </c:layout>
      <c:barChart>
        <c:barDir val="bar"/>
        <c:grouping val="clustered"/>
        <c:varyColors val="0"/>
        <c:ser>
          <c:idx val="0"/>
          <c:order val="0"/>
          <c:tx>
            <c:strRef>
              <c:f>Sheet1!$B$1</c:f>
              <c:strCache>
                <c:ptCount val="1"/>
                <c:pt idx="0">
                  <c:v>Before March</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c:v>
                </c:pt>
                <c:pt idx="1">
                  <c:v>11-20</c:v>
                </c:pt>
                <c:pt idx="2">
                  <c:v>21-30</c:v>
                </c:pt>
                <c:pt idx="3">
                  <c:v>31-40</c:v>
                </c:pt>
                <c:pt idx="4">
                  <c:v>41+</c:v>
                </c:pt>
              </c:strCache>
            </c:strRef>
          </c:cat>
          <c:val>
            <c:numRef>
              <c:f>Sheet1!$B$2:$B$6</c:f>
              <c:numCache>
                <c:formatCode>0%</c:formatCode>
                <c:ptCount val="5"/>
                <c:pt idx="0">
                  <c:v>0.05</c:v>
                </c:pt>
                <c:pt idx="1">
                  <c:v>0.08</c:v>
                </c:pt>
                <c:pt idx="2">
                  <c:v>0.11</c:v>
                </c:pt>
                <c:pt idx="3">
                  <c:v>0.27</c:v>
                </c:pt>
                <c:pt idx="4">
                  <c:v>0.34</c:v>
                </c:pt>
              </c:numCache>
            </c:numRef>
          </c:val>
          <c:extLst>
            <c:ext xmlns:c16="http://schemas.microsoft.com/office/drawing/2014/chart" uri="{C3380CC4-5D6E-409C-BE32-E72D297353CC}">
              <c16:uniqueId val="{00000000-AF03-4ACF-8B3F-0256602E740F}"/>
            </c:ext>
          </c:extLst>
        </c:ser>
        <c:ser>
          <c:idx val="1"/>
          <c:order val="1"/>
          <c:tx>
            <c:strRef>
              <c:f>Sheet1!$C$1</c:f>
              <c:strCache>
                <c:ptCount val="1"/>
                <c:pt idx="0">
                  <c:v>Current</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c:v>
                </c:pt>
                <c:pt idx="1">
                  <c:v>11-20</c:v>
                </c:pt>
                <c:pt idx="2">
                  <c:v>21-30</c:v>
                </c:pt>
                <c:pt idx="3">
                  <c:v>31-40</c:v>
                </c:pt>
                <c:pt idx="4">
                  <c:v>41+</c:v>
                </c:pt>
              </c:strCache>
            </c:strRef>
          </c:cat>
          <c:val>
            <c:numRef>
              <c:f>Sheet1!$C$2:$C$6</c:f>
              <c:numCache>
                <c:formatCode>0%</c:formatCode>
                <c:ptCount val="5"/>
                <c:pt idx="0">
                  <c:v>0.16</c:v>
                </c:pt>
                <c:pt idx="1">
                  <c:v>0.12</c:v>
                </c:pt>
                <c:pt idx="2">
                  <c:v>0.11</c:v>
                </c:pt>
                <c:pt idx="3">
                  <c:v>0.2</c:v>
                </c:pt>
                <c:pt idx="4">
                  <c:v>0.22</c:v>
                </c:pt>
              </c:numCache>
            </c:numRef>
          </c:val>
          <c:extLst>
            <c:ext xmlns:c16="http://schemas.microsoft.com/office/drawing/2014/chart" uri="{C3380CC4-5D6E-409C-BE32-E72D297353CC}">
              <c16:uniqueId val="{00000001-AF03-4ACF-8B3F-0256602E740F}"/>
            </c:ext>
          </c:extLst>
        </c:ser>
        <c:dLbls>
          <c:dLblPos val="outEnd"/>
          <c:showLegendKey val="0"/>
          <c:showVal val="1"/>
          <c:showCatName val="0"/>
          <c:showSerName val="0"/>
          <c:showPercent val="0"/>
          <c:showBubbleSize val="0"/>
        </c:dLbls>
        <c:gapWidth val="182"/>
        <c:axId val="1951974240"/>
        <c:axId val="591762816"/>
      </c:barChart>
      <c:catAx>
        <c:axId val="1951974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762816"/>
        <c:crosses val="autoZero"/>
        <c:auto val="1"/>
        <c:lblAlgn val="ctr"/>
        <c:lblOffset val="100"/>
        <c:noMultiLvlLbl val="0"/>
      </c:catAx>
      <c:valAx>
        <c:axId val="591762816"/>
        <c:scaling>
          <c:orientation val="minMax"/>
          <c:max val="1"/>
        </c:scaling>
        <c:delete val="1"/>
        <c:axPos val="t"/>
        <c:numFmt formatCode="0%" sourceLinked="1"/>
        <c:majorTickMark val="out"/>
        <c:minorTickMark val="none"/>
        <c:tickLblPos val="nextTo"/>
        <c:crossAx val="1951974240"/>
        <c:crosses val="autoZero"/>
        <c:crossBetween val="between"/>
      </c:valAx>
      <c:spPr>
        <a:noFill/>
        <a:ln>
          <a:noFill/>
        </a:ln>
        <a:effectLst/>
      </c:spPr>
    </c:plotArea>
    <c:legend>
      <c:legendPos val="b"/>
      <c:layout>
        <c:manualLayout>
          <c:xMode val="edge"/>
          <c:yMode val="edge"/>
          <c:x val="0.57736933301570936"/>
          <c:y val="3.0567827514270387E-3"/>
          <c:w val="0.40471930850852972"/>
          <c:h val="0.270734329192702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02CA-46C1-BF66-A4750672CAEF}"/>
              </c:ext>
            </c:extLst>
          </c:dPt>
          <c:dPt>
            <c:idx val="1"/>
            <c:bubble3D val="0"/>
            <c:spPr>
              <a:solidFill>
                <a:srgbClr val="468E61"/>
              </a:solidFill>
              <a:ln w="19050">
                <a:solidFill>
                  <a:schemeClr val="lt1"/>
                </a:solidFill>
              </a:ln>
              <a:effectLst/>
            </c:spPr>
            <c:extLst>
              <c:ext xmlns:c16="http://schemas.microsoft.com/office/drawing/2014/chart" uri="{C3380CC4-5D6E-409C-BE32-E72D297353CC}">
                <c16:uniqueId val="{00000003-02CA-46C1-BF66-A4750672CAE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2CA-46C1-BF66-A4750672CAEF}"/>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02CA-46C1-BF66-A4750672CAEF}"/>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02CA-46C1-BF66-A4750672CAE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2CA-46C1-BF66-A4750672CAEF}"/>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2CA-46C1-BF66-A4750672CA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0.34</c:v>
                </c:pt>
                <c:pt idx="1">
                  <c:v>0.27</c:v>
                </c:pt>
                <c:pt idx="2">
                  <c:v>0.22</c:v>
                </c:pt>
                <c:pt idx="3">
                  <c:v>0.12</c:v>
                </c:pt>
                <c:pt idx="4">
                  <c:v>0.05</c:v>
                </c:pt>
              </c:numCache>
            </c:numRef>
          </c:val>
          <c:extLst>
            <c:ext xmlns:c16="http://schemas.microsoft.com/office/drawing/2014/chart" uri="{C3380CC4-5D6E-409C-BE32-E72D297353CC}">
              <c16:uniqueId val="{0000000A-02CA-46C1-BF66-A4750672CAEF}"/>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C1CA-445D-B2A3-5E6C8BAF05E4}"/>
              </c:ext>
            </c:extLst>
          </c:dPt>
          <c:dPt>
            <c:idx val="1"/>
            <c:bubble3D val="0"/>
            <c:spPr>
              <a:solidFill>
                <a:srgbClr val="468E61"/>
              </a:solidFill>
              <a:ln w="19050">
                <a:solidFill>
                  <a:schemeClr val="lt1"/>
                </a:solidFill>
              </a:ln>
              <a:effectLst/>
            </c:spPr>
            <c:extLst>
              <c:ext xmlns:c16="http://schemas.microsoft.com/office/drawing/2014/chart" uri="{C3380CC4-5D6E-409C-BE32-E72D297353CC}">
                <c16:uniqueId val="{00000003-C1CA-445D-B2A3-5E6C8BAF05E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1CA-445D-B2A3-5E6C8BAF05E4}"/>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C1CA-445D-B2A3-5E6C8BAF05E4}"/>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C1CA-445D-B2A3-5E6C8BAF05E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1CA-445D-B2A3-5E6C8BAF05E4}"/>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1CA-445D-B2A3-5E6C8BAF05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0.44</c:v>
                </c:pt>
                <c:pt idx="1">
                  <c:v>0.28000000000000003</c:v>
                </c:pt>
                <c:pt idx="2">
                  <c:v>0.16</c:v>
                </c:pt>
                <c:pt idx="3">
                  <c:v>7.0000000000000007E-2</c:v>
                </c:pt>
                <c:pt idx="4">
                  <c:v>0.06</c:v>
                </c:pt>
              </c:numCache>
            </c:numRef>
          </c:val>
          <c:extLst>
            <c:ext xmlns:c16="http://schemas.microsoft.com/office/drawing/2014/chart" uri="{C3380CC4-5D6E-409C-BE32-E72D297353CC}">
              <c16:uniqueId val="{0000000A-C1CA-445D-B2A3-5E6C8BAF05E4}"/>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7C95-46E1-98D6-DFA6E6223991}"/>
              </c:ext>
            </c:extLst>
          </c:dPt>
          <c:dPt>
            <c:idx val="1"/>
            <c:bubble3D val="0"/>
            <c:spPr>
              <a:solidFill>
                <a:srgbClr val="468E61"/>
              </a:solidFill>
              <a:ln w="19050">
                <a:solidFill>
                  <a:schemeClr val="lt1"/>
                </a:solidFill>
              </a:ln>
              <a:effectLst/>
            </c:spPr>
            <c:extLst>
              <c:ext xmlns:c16="http://schemas.microsoft.com/office/drawing/2014/chart" uri="{C3380CC4-5D6E-409C-BE32-E72D297353CC}">
                <c16:uniqueId val="{00000003-7C95-46E1-98D6-DFA6E622399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C95-46E1-98D6-DFA6E6223991}"/>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7C95-46E1-98D6-DFA6E6223991}"/>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EF9-4DED-A4CA-A3577301FB6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95-46E1-98D6-DFA6E6223991}"/>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C95-46E1-98D6-DFA6E622399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0.37</c:v>
                </c:pt>
                <c:pt idx="1">
                  <c:v>0.28000000000000003</c:v>
                </c:pt>
                <c:pt idx="2">
                  <c:v>0.2</c:v>
                </c:pt>
                <c:pt idx="3">
                  <c:v>0.1</c:v>
                </c:pt>
                <c:pt idx="4">
                  <c:v>0.06</c:v>
                </c:pt>
              </c:numCache>
            </c:numRef>
          </c:val>
          <c:extLst>
            <c:ext xmlns:c16="http://schemas.microsoft.com/office/drawing/2014/chart" uri="{C3380CC4-5D6E-409C-BE32-E72D297353CC}">
              <c16:uniqueId val="{00000008-7C95-46E1-98D6-DFA6E6223991}"/>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b"/>
      <c:layout>
        <c:manualLayout>
          <c:xMode val="edge"/>
          <c:yMode val="edge"/>
          <c:x val="4.9999939227697479E-2"/>
          <c:y val="0.91802313758925169"/>
          <c:w val="0.89999998649504387"/>
          <c:h val="7.865745317149949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0878909728508"/>
          <c:y val="0"/>
          <c:w val="0.3999609284048431"/>
          <c:h val="0.98564001622398578"/>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7EF7-490B-85A1-F95BE43E3E33}"/>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EF7-490B-85A1-F95BE43E3E3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7EF7-490B-85A1-F95BE43E3E3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7EF7-490B-85A1-F95BE43E3E33}"/>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7EF7-490B-85A1-F95BE43E3E33}"/>
              </c:ext>
            </c:extLst>
          </c:dPt>
          <c:dLbls>
            <c:numFmt formatCode="#&quot;%&quot;"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Self-employed work only</c:v>
                </c:pt>
                <c:pt idx="1">
                  <c:v>Working for an employer only</c:v>
                </c:pt>
                <c:pt idx="2">
                  <c:v>Doing both self-employed work and working for an employer</c:v>
                </c:pt>
                <c:pt idx="3">
                  <c:v>Not in any paid employment or self-employment</c:v>
                </c:pt>
              </c:strCache>
            </c:strRef>
          </c:cat>
          <c:val>
            <c:numRef>
              <c:f>Sheet1!$B$2:$B$5</c:f>
              <c:numCache>
                <c:formatCode>General</c:formatCode>
                <c:ptCount val="4"/>
                <c:pt idx="0">
                  <c:v>87</c:v>
                </c:pt>
                <c:pt idx="1">
                  <c:v>1</c:v>
                </c:pt>
                <c:pt idx="2">
                  <c:v>4</c:v>
                </c:pt>
                <c:pt idx="3">
                  <c:v>8</c:v>
                </c:pt>
              </c:numCache>
            </c:numRef>
          </c:val>
          <c:extLst>
            <c:ext xmlns:c16="http://schemas.microsoft.com/office/drawing/2014/chart" uri="{C3380CC4-5D6E-409C-BE32-E72D297353CC}">
              <c16:uniqueId val="{0000000E-7EF7-490B-85A1-F95BE43E3E33}"/>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General"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Sales</c:v>
                </c:pt>
              </c:strCache>
            </c:strRef>
          </c:tx>
          <c:dPt>
            <c:idx val="0"/>
            <c:bubble3D val="0"/>
            <c:spPr>
              <a:solidFill>
                <a:srgbClr val="18234E"/>
              </a:solidFill>
              <a:ln w="19050">
                <a:solidFill>
                  <a:schemeClr val="lt1"/>
                </a:solidFill>
              </a:ln>
              <a:effectLst/>
            </c:spPr>
            <c:extLst>
              <c:ext xmlns:c16="http://schemas.microsoft.com/office/drawing/2014/chart" uri="{C3380CC4-5D6E-409C-BE32-E72D297353CC}">
                <c16:uniqueId val="{00000001-7C95-46E1-98D6-DFA6E6223991}"/>
              </c:ext>
            </c:extLst>
          </c:dPt>
          <c:dPt>
            <c:idx val="1"/>
            <c:bubble3D val="0"/>
            <c:spPr>
              <a:solidFill>
                <a:srgbClr val="233575"/>
              </a:solidFill>
              <a:ln w="19050">
                <a:solidFill>
                  <a:schemeClr val="lt1"/>
                </a:solidFill>
              </a:ln>
              <a:effectLst/>
            </c:spPr>
            <c:extLst>
              <c:ext xmlns:c16="http://schemas.microsoft.com/office/drawing/2014/chart" uri="{C3380CC4-5D6E-409C-BE32-E72D297353CC}">
                <c16:uniqueId val="{00000003-7C95-46E1-98D6-DFA6E6223991}"/>
              </c:ext>
            </c:extLst>
          </c:dPt>
          <c:dPt>
            <c:idx val="2"/>
            <c:bubble3D val="0"/>
            <c:spPr>
              <a:solidFill>
                <a:srgbClr val="7186D4"/>
              </a:solidFill>
              <a:ln w="19050">
                <a:solidFill>
                  <a:schemeClr val="lt1"/>
                </a:solidFill>
              </a:ln>
              <a:effectLst/>
            </c:spPr>
            <c:extLst>
              <c:ext xmlns:c16="http://schemas.microsoft.com/office/drawing/2014/chart" uri="{C3380CC4-5D6E-409C-BE32-E72D297353CC}">
                <c16:uniqueId val="{00000005-7C95-46E1-98D6-DFA6E6223991}"/>
              </c:ext>
            </c:extLst>
          </c:dPt>
          <c:dPt>
            <c:idx val="3"/>
            <c:bubble3D val="0"/>
            <c:spPr>
              <a:solidFill>
                <a:srgbClr val="A1AFE3"/>
              </a:solidFill>
              <a:ln w="19050">
                <a:solidFill>
                  <a:schemeClr val="lt1"/>
                </a:solidFill>
              </a:ln>
              <a:effectLst/>
            </c:spPr>
            <c:extLst>
              <c:ext xmlns:c16="http://schemas.microsoft.com/office/drawing/2014/chart" uri="{C3380CC4-5D6E-409C-BE32-E72D297353CC}">
                <c16:uniqueId val="{00000007-7C95-46E1-98D6-DFA6E6223991}"/>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3BA6-43F6-AD6A-1D7DA26ADCDC}"/>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95-46E1-98D6-DFA6E6223991}"/>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C95-46E1-98D6-DFA6E622399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0.33</c:v>
                </c:pt>
                <c:pt idx="1">
                  <c:v>0.28999999999999998</c:v>
                </c:pt>
                <c:pt idx="2">
                  <c:v>0.21</c:v>
                </c:pt>
                <c:pt idx="3">
                  <c:v>0.13</c:v>
                </c:pt>
                <c:pt idx="4">
                  <c:v>0.04</c:v>
                </c:pt>
              </c:numCache>
            </c:numRef>
          </c:val>
          <c:extLst>
            <c:ext xmlns:c16="http://schemas.microsoft.com/office/drawing/2014/chart" uri="{C3380CC4-5D6E-409C-BE32-E72D297353CC}">
              <c16:uniqueId val="{00000008-7C95-46E1-98D6-DFA6E6223991}"/>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b"/>
      <c:layout>
        <c:manualLayout>
          <c:xMode val="edge"/>
          <c:yMode val="edge"/>
          <c:x val="4.9999939227697479E-2"/>
          <c:y val="0.91802313758925169"/>
          <c:w val="0.89999998649504387"/>
          <c:h val="7.865745317149949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Sales</c:v>
                </c:pt>
              </c:strCache>
            </c:strRef>
          </c:tx>
          <c:dPt>
            <c:idx val="0"/>
            <c:bubble3D val="0"/>
            <c:spPr>
              <a:solidFill>
                <a:srgbClr val="18234E"/>
              </a:solidFill>
              <a:ln w="19050">
                <a:solidFill>
                  <a:schemeClr val="lt1"/>
                </a:solidFill>
              </a:ln>
              <a:effectLst/>
            </c:spPr>
            <c:extLst>
              <c:ext xmlns:c16="http://schemas.microsoft.com/office/drawing/2014/chart" uri="{C3380CC4-5D6E-409C-BE32-E72D297353CC}">
                <c16:uniqueId val="{00000001-C1CA-445D-B2A3-5E6C8BAF05E4}"/>
              </c:ext>
            </c:extLst>
          </c:dPt>
          <c:dPt>
            <c:idx val="1"/>
            <c:bubble3D val="0"/>
            <c:spPr>
              <a:solidFill>
                <a:srgbClr val="233575"/>
              </a:solidFill>
              <a:ln w="19050">
                <a:solidFill>
                  <a:schemeClr val="lt1"/>
                </a:solidFill>
              </a:ln>
              <a:effectLst/>
            </c:spPr>
            <c:extLst>
              <c:ext xmlns:c16="http://schemas.microsoft.com/office/drawing/2014/chart" uri="{C3380CC4-5D6E-409C-BE32-E72D297353CC}">
                <c16:uniqueId val="{00000003-C1CA-445D-B2A3-5E6C8BAF05E4}"/>
              </c:ext>
            </c:extLst>
          </c:dPt>
          <c:dPt>
            <c:idx val="2"/>
            <c:bubble3D val="0"/>
            <c:spPr>
              <a:solidFill>
                <a:srgbClr val="7186D4"/>
              </a:solidFill>
              <a:ln w="19050">
                <a:solidFill>
                  <a:schemeClr val="lt1"/>
                </a:solidFill>
              </a:ln>
              <a:effectLst/>
            </c:spPr>
            <c:extLst>
              <c:ext xmlns:c16="http://schemas.microsoft.com/office/drawing/2014/chart" uri="{C3380CC4-5D6E-409C-BE32-E72D297353CC}">
                <c16:uniqueId val="{00000005-C1CA-445D-B2A3-5E6C8BAF05E4}"/>
              </c:ext>
            </c:extLst>
          </c:dPt>
          <c:dPt>
            <c:idx val="3"/>
            <c:bubble3D val="0"/>
            <c:spPr>
              <a:solidFill>
                <a:srgbClr val="A1AFE3"/>
              </a:solidFill>
              <a:ln w="19050">
                <a:solidFill>
                  <a:schemeClr val="lt1"/>
                </a:solidFill>
              </a:ln>
              <a:effectLst/>
            </c:spPr>
            <c:extLst>
              <c:ext xmlns:c16="http://schemas.microsoft.com/office/drawing/2014/chart" uri="{C3380CC4-5D6E-409C-BE32-E72D297353CC}">
                <c16:uniqueId val="{00000007-C1CA-445D-B2A3-5E6C8BAF05E4}"/>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C1CA-445D-B2A3-5E6C8BAF05E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1CA-445D-B2A3-5E6C8BAF05E4}"/>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1CA-445D-B2A3-5E6C8BAF05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0.42</c:v>
                </c:pt>
                <c:pt idx="1">
                  <c:v>0.28999999999999998</c:v>
                </c:pt>
                <c:pt idx="2">
                  <c:v>0.16</c:v>
                </c:pt>
                <c:pt idx="3">
                  <c:v>0.09</c:v>
                </c:pt>
                <c:pt idx="4">
                  <c:v>0.04</c:v>
                </c:pt>
              </c:numCache>
            </c:numRef>
          </c:val>
          <c:extLst>
            <c:ext xmlns:c16="http://schemas.microsoft.com/office/drawing/2014/chart" uri="{C3380CC4-5D6E-409C-BE32-E72D297353CC}">
              <c16:uniqueId val="{0000000A-C1CA-445D-B2A3-5E6C8BAF05E4}"/>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Sales</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02CA-46C1-BF66-A4750672CAEF}"/>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02CA-46C1-BF66-A4750672CAEF}"/>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5-02CA-46C1-BF66-A4750672CAEF}"/>
              </c:ext>
            </c:extLst>
          </c:dPt>
          <c:dPt>
            <c:idx val="3"/>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7-02CA-46C1-BF66-A4750672CAEF}"/>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02CA-46C1-BF66-A4750672CAE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2CA-46C1-BF66-A4750672CAEF}"/>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2CA-46C1-BF66-A4750672CA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0.31</c:v>
                </c:pt>
                <c:pt idx="1">
                  <c:v>0.28000000000000003</c:v>
                </c:pt>
                <c:pt idx="2">
                  <c:v>0.22</c:v>
                </c:pt>
                <c:pt idx="3">
                  <c:v>0.15</c:v>
                </c:pt>
                <c:pt idx="4">
                  <c:v>0.03</c:v>
                </c:pt>
              </c:numCache>
            </c:numRef>
          </c:val>
          <c:extLst>
            <c:ext xmlns:c16="http://schemas.microsoft.com/office/drawing/2014/chart" uri="{C3380CC4-5D6E-409C-BE32-E72D297353CC}">
              <c16:uniqueId val="{0000000A-02CA-46C1-BF66-A4750672CAEF}"/>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784232920862"/>
          <c:y val="1.7008594888130182E-2"/>
          <c:w val="0.49887552912177252"/>
          <c:h val="0.8693299037919171"/>
        </c:manualLayout>
      </c:layout>
      <c:barChart>
        <c:barDir val="bar"/>
        <c:grouping val="percentStacked"/>
        <c:varyColors val="0"/>
        <c:ser>
          <c:idx val="0"/>
          <c:order val="0"/>
          <c:tx>
            <c:strRef>
              <c:f>Sheet1!$B$1</c:f>
              <c:strCache>
                <c:ptCount val="1"/>
                <c:pt idx="0">
                  <c:v>Strongly agree</c:v>
                </c:pt>
              </c:strCache>
            </c:strRef>
          </c:tx>
          <c:spPr>
            <a:solidFill>
              <a:srgbClr val="29654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Sheet1!$B$2:$B$5</c:f>
              <c:numCache>
                <c:formatCode>0%</c:formatCode>
                <c:ptCount val="4"/>
                <c:pt idx="0">
                  <c:v>0.64</c:v>
                </c:pt>
                <c:pt idx="1">
                  <c:v>0.54</c:v>
                </c:pt>
                <c:pt idx="2">
                  <c:v>0.31</c:v>
                </c:pt>
                <c:pt idx="3">
                  <c:v>0.11</c:v>
                </c:pt>
              </c:numCache>
            </c:numRef>
          </c:val>
          <c:extLst>
            <c:ext xmlns:c16="http://schemas.microsoft.com/office/drawing/2014/chart" uri="{C3380CC4-5D6E-409C-BE32-E72D297353CC}">
              <c16:uniqueId val="{00000000-1923-4358-AB39-67F27895CE43}"/>
            </c:ext>
          </c:extLst>
        </c:ser>
        <c:ser>
          <c:idx val="1"/>
          <c:order val="1"/>
          <c:tx>
            <c:strRef>
              <c:f>Sheet1!$C$1</c:f>
              <c:strCache>
                <c:ptCount val="1"/>
                <c:pt idx="0">
                  <c:v>Tend to agree</c:v>
                </c:pt>
              </c:strCache>
            </c:strRef>
          </c:tx>
          <c:spPr>
            <a:solidFill>
              <a:srgbClr val="3E976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Sheet1!$C$2:$C$5</c:f>
              <c:numCache>
                <c:formatCode>0%</c:formatCode>
                <c:ptCount val="4"/>
                <c:pt idx="0">
                  <c:v>0.2</c:v>
                </c:pt>
                <c:pt idx="1">
                  <c:v>0.28000000000000003</c:v>
                </c:pt>
                <c:pt idx="2">
                  <c:v>0.34</c:v>
                </c:pt>
                <c:pt idx="3">
                  <c:v>0.09</c:v>
                </c:pt>
              </c:numCache>
            </c:numRef>
          </c:val>
          <c:extLst>
            <c:ext xmlns:c16="http://schemas.microsoft.com/office/drawing/2014/chart" uri="{C3380CC4-5D6E-409C-BE32-E72D297353CC}">
              <c16:uniqueId val="{00000001-1923-4358-AB39-67F27895CE43}"/>
            </c:ext>
          </c:extLst>
        </c:ser>
        <c:ser>
          <c:idx val="2"/>
          <c:order val="2"/>
          <c:tx>
            <c:strRef>
              <c:f>Sheet1!$D$1</c:f>
              <c:strCache>
                <c:ptCount val="1"/>
                <c:pt idx="0">
                  <c:v>Neither agree nor disagree</c:v>
                </c:pt>
              </c:strCache>
            </c:strRef>
          </c:tx>
          <c:spPr>
            <a:solidFill>
              <a:srgbClr val="F1AD7A"/>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Sheet1!$D$2:$D$5</c:f>
              <c:numCache>
                <c:formatCode>0%</c:formatCode>
                <c:ptCount val="4"/>
                <c:pt idx="0">
                  <c:v>0.09</c:v>
                </c:pt>
                <c:pt idx="1">
                  <c:v>0.1</c:v>
                </c:pt>
                <c:pt idx="2">
                  <c:v>0.16</c:v>
                </c:pt>
                <c:pt idx="3">
                  <c:v>0.17</c:v>
                </c:pt>
              </c:numCache>
            </c:numRef>
          </c:val>
          <c:extLst>
            <c:ext xmlns:c16="http://schemas.microsoft.com/office/drawing/2014/chart" uri="{C3380CC4-5D6E-409C-BE32-E72D297353CC}">
              <c16:uniqueId val="{00000002-1923-4358-AB39-67F27895CE43}"/>
            </c:ext>
          </c:extLst>
        </c:ser>
        <c:ser>
          <c:idx val="3"/>
          <c:order val="3"/>
          <c:tx>
            <c:strRef>
              <c:f>Sheet1!$E$1</c:f>
              <c:strCache>
                <c:ptCount val="1"/>
                <c:pt idx="0">
                  <c:v>Tend to disagree</c:v>
                </c:pt>
              </c:strCache>
            </c:strRef>
          </c:tx>
          <c:spPr>
            <a:solidFill>
              <a:srgbClr val="F78E9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4AE-4E98-B69B-0985F7A43A58}"/>
                </c:ext>
              </c:extLst>
            </c:dLbl>
            <c:dLbl>
              <c:idx val="1"/>
              <c:layout>
                <c:manualLayout>
                  <c:x val="3.3740695405473716E-3"/>
                  <c:y val="1.22916849751475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54-4963-9EC6-8E7EA40D35C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Sheet1!$E$2:$E$5</c:f>
              <c:numCache>
                <c:formatCode>0%</c:formatCode>
                <c:ptCount val="4"/>
                <c:pt idx="0">
                  <c:v>0.02</c:v>
                </c:pt>
                <c:pt idx="1">
                  <c:v>0.03</c:v>
                </c:pt>
                <c:pt idx="2">
                  <c:v>0.09</c:v>
                </c:pt>
                <c:pt idx="3">
                  <c:v>0.16</c:v>
                </c:pt>
              </c:numCache>
            </c:numRef>
          </c:val>
          <c:extLst>
            <c:ext xmlns:c16="http://schemas.microsoft.com/office/drawing/2014/chart" uri="{C3380CC4-5D6E-409C-BE32-E72D297353CC}">
              <c16:uniqueId val="{00000003-1923-4358-AB39-67F27895CE43}"/>
            </c:ext>
          </c:extLst>
        </c:ser>
        <c:ser>
          <c:idx val="4"/>
          <c:order val="4"/>
          <c:tx>
            <c:strRef>
              <c:f>Sheet1!$F$1</c:f>
              <c:strCache>
                <c:ptCount val="1"/>
                <c:pt idx="0">
                  <c:v>Strongly disagree</c:v>
                </c:pt>
              </c:strCache>
            </c:strRef>
          </c:tx>
          <c:spPr>
            <a:solidFill>
              <a:srgbClr val="F1435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4AE-4E98-B69B-0985F7A43A58}"/>
                </c:ext>
              </c:extLst>
            </c:dLbl>
            <c:dLbl>
              <c:idx val="1"/>
              <c:delete val="1"/>
              <c:extLst>
                <c:ext xmlns:c15="http://schemas.microsoft.com/office/drawing/2012/chart" uri="{CE6537A1-D6FC-4f65-9D91-7224C49458BB}"/>
                <c:ext xmlns:c16="http://schemas.microsoft.com/office/drawing/2014/chart" uri="{C3380CC4-5D6E-409C-BE32-E72D297353CC}">
                  <c16:uniqueId val="{00000000-4254-4963-9EC6-8E7EA40D35C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Sheet1!$F$2:$F$5</c:f>
              <c:numCache>
                <c:formatCode>0%</c:formatCode>
                <c:ptCount val="4"/>
                <c:pt idx="0">
                  <c:v>0.02</c:v>
                </c:pt>
                <c:pt idx="1">
                  <c:v>0.01</c:v>
                </c:pt>
                <c:pt idx="2">
                  <c:v>0.05</c:v>
                </c:pt>
                <c:pt idx="3">
                  <c:v>0.41</c:v>
                </c:pt>
              </c:numCache>
            </c:numRef>
          </c:val>
          <c:extLst>
            <c:ext xmlns:c16="http://schemas.microsoft.com/office/drawing/2014/chart" uri="{C3380CC4-5D6E-409C-BE32-E72D297353CC}">
              <c16:uniqueId val="{00000004-1923-4358-AB39-67F27895CE43}"/>
            </c:ext>
          </c:extLst>
        </c:ser>
        <c:ser>
          <c:idx val="5"/>
          <c:order val="5"/>
          <c:tx>
            <c:strRef>
              <c:f>Sheet1!$G$1</c:f>
              <c:strCache>
                <c:ptCount val="1"/>
                <c:pt idx="0">
                  <c:v>Don't know</c:v>
                </c:pt>
              </c:strCache>
            </c:strRef>
          </c:tx>
          <c:spPr>
            <a:solidFill>
              <a:srgbClr val="A6A6A6"/>
            </a:solidFill>
            <a:ln>
              <a:noFill/>
            </a:ln>
            <a:effectLst/>
          </c:spPr>
          <c:invertIfNegative val="0"/>
          <c:dLbls>
            <c:dLbl>
              <c:idx val="1"/>
              <c:layout>
                <c:manualLayout>
                  <c:x val="2.2493796936982479E-3"/>
                  <c:y val="-9.83334798011805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54-4963-9EC6-8E7EA40D35C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Sheet1!$G$2:$G$5</c:f>
              <c:numCache>
                <c:formatCode>0%</c:formatCode>
                <c:ptCount val="4"/>
                <c:pt idx="0">
                  <c:v>0.04</c:v>
                </c:pt>
                <c:pt idx="1">
                  <c:v>0.04</c:v>
                </c:pt>
                <c:pt idx="2">
                  <c:v>0.05</c:v>
                </c:pt>
                <c:pt idx="3">
                  <c:v>0.06</c:v>
                </c:pt>
              </c:numCache>
            </c:numRef>
          </c:val>
          <c:extLst>
            <c:ext xmlns:c16="http://schemas.microsoft.com/office/drawing/2014/chart" uri="{C3380CC4-5D6E-409C-BE32-E72D297353CC}">
              <c16:uniqueId val="{00000005-1923-4358-AB39-67F27895CE43}"/>
            </c:ext>
          </c:extLst>
        </c:ser>
        <c:dLbls>
          <c:dLblPos val="ctr"/>
          <c:showLegendKey val="0"/>
          <c:showVal val="1"/>
          <c:showCatName val="0"/>
          <c:showSerName val="0"/>
          <c:showPercent val="0"/>
          <c:showBubbleSize val="0"/>
        </c:dLbls>
        <c:gapWidth val="107"/>
        <c:overlap val="100"/>
        <c:axId val="33372080"/>
        <c:axId val="279099248"/>
      </c:barChart>
      <c:catAx>
        <c:axId val="3337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solidFill>
                <a:latin typeface="+mn-lt"/>
                <a:ea typeface="+mn-ea"/>
                <a:cs typeface="+mn-cs"/>
              </a:defRPr>
            </a:pPr>
            <a:endParaRPr lang="en-US"/>
          </a:p>
        </c:txPr>
        <c:crossAx val="279099248"/>
        <c:crosses val="autoZero"/>
        <c:auto val="1"/>
        <c:lblAlgn val="ctr"/>
        <c:lblOffset val="100"/>
        <c:noMultiLvlLbl val="0"/>
      </c:catAx>
      <c:valAx>
        <c:axId val="279099248"/>
        <c:scaling>
          <c:orientation val="minMax"/>
        </c:scaling>
        <c:delete val="1"/>
        <c:axPos val="t"/>
        <c:numFmt formatCode="0%" sourceLinked="1"/>
        <c:majorTickMark val="none"/>
        <c:minorTickMark val="none"/>
        <c:tickLblPos val="nextTo"/>
        <c:crossAx val="33372080"/>
        <c:crosses val="autoZero"/>
        <c:crossBetween val="between"/>
      </c:valAx>
      <c:spPr>
        <a:noFill/>
        <a:ln>
          <a:noFill/>
        </a:ln>
        <a:effectLst/>
      </c:spPr>
    </c:plotArea>
    <c:legend>
      <c:legendPos val="b"/>
      <c:layout>
        <c:manualLayout>
          <c:xMode val="edge"/>
          <c:yMode val="edge"/>
          <c:x val="1.1774437526268377E-2"/>
          <c:y val="0.84538918571748789"/>
          <c:w val="0.97995633171450036"/>
          <c:h val="0.112819085367010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784232920862"/>
          <c:y val="1.7008594888130182E-2"/>
          <c:w val="0.49887552912177252"/>
          <c:h val="0.8693299037919171"/>
        </c:manualLayout>
      </c:layout>
      <c:barChart>
        <c:barDir val="bar"/>
        <c:grouping val="percentStacked"/>
        <c:varyColors val="0"/>
        <c:ser>
          <c:idx val="0"/>
          <c:order val="0"/>
          <c:tx>
            <c:strRef>
              <c:f>Sheet1!$B$1</c:f>
              <c:strCache>
                <c:ptCount val="1"/>
                <c:pt idx="0">
                  <c:v>Strongly agree</c:v>
                </c:pt>
              </c:strCache>
            </c:strRef>
          </c:tx>
          <c:spPr>
            <a:solidFill>
              <a:srgbClr val="29654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Sheet1!$B$2:$B$5</c:f>
              <c:numCache>
                <c:formatCode>0%</c:formatCode>
                <c:ptCount val="4"/>
                <c:pt idx="0">
                  <c:v>0.36</c:v>
                </c:pt>
                <c:pt idx="1">
                  <c:v>0.21</c:v>
                </c:pt>
                <c:pt idx="2">
                  <c:v>0.17</c:v>
                </c:pt>
                <c:pt idx="3">
                  <c:v>7.0000000000000007E-2</c:v>
                </c:pt>
              </c:numCache>
            </c:numRef>
          </c:val>
          <c:extLst>
            <c:ext xmlns:c16="http://schemas.microsoft.com/office/drawing/2014/chart" uri="{C3380CC4-5D6E-409C-BE32-E72D297353CC}">
              <c16:uniqueId val="{00000000-1923-4358-AB39-67F27895CE43}"/>
            </c:ext>
          </c:extLst>
        </c:ser>
        <c:ser>
          <c:idx val="1"/>
          <c:order val="1"/>
          <c:tx>
            <c:strRef>
              <c:f>Sheet1!$C$1</c:f>
              <c:strCache>
                <c:ptCount val="1"/>
                <c:pt idx="0">
                  <c:v>Tend to agree</c:v>
                </c:pt>
              </c:strCache>
            </c:strRef>
          </c:tx>
          <c:spPr>
            <a:solidFill>
              <a:srgbClr val="3E976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Sheet1!$C$2:$C$5</c:f>
              <c:numCache>
                <c:formatCode>0%</c:formatCode>
                <c:ptCount val="4"/>
                <c:pt idx="0">
                  <c:v>0.28000000000000003</c:v>
                </c:pt>
                <c:pt idx="1">
                  <c:v>0.21</c:v>
                </c:pt>
                <c:pt idx="2">
                  <c:v>0.17</c:v>
                </c:pt>
                <c:pt idx="3">
                  <c:v>0.14000000000000001</c:v>
                </c:pt>
              </c:numCache>
            </c:numRef>
          </c:val>
          <c:extLst>
            <c:ext xmlns:c16="http://schemas.microsoft.com/office/drawing/2014/chart" uri="{C3380CC4-5D6E-409C-BE32-E72D297353CC}">
              <c16:uniqueId val="{00000001-1923-4358-AB39-67F27895CE43}"/>
            </c:ext>
          </c:extLst>
        </c:ser>
        <c:ser>
          <c:idx val="2"/>
          <c:order val="2"/>
          <c:tx>
            <c:strRef>
              <c:f>Sheet1!$D$1</c:f>
              <c:strCache>
                <c:ptCount val="1"/>
                <c:pt idx="0">
                  <c:v>Neither agree nor disagree</c:v>
                </c:pt>
              </c:strCache>
            </c:strRef>
          </c:tx>
          <c:spPr>
            <a:solidFill>
              <a:srgbClr val="F1AD7A"/>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Sheet1!$D$2:$D$5</c:f>
              <c:numCache>
                <c:formatCode>0%</c:formatCode>
                <c:ptCount val="4"/>
                <c:pt idx="0">
                  <c:v>0.17</c:v>
                </c:pt>
                <c:pt idx="1">
                  <c:v>0.19</c:v>
                </c:pt>
                <c:pt idx="2">
                  <c:v>0.27</c:v>
                </c:pt>
                <c:pt idx="3">
                  <c:v>0.18</c:v>
                </c:pt>
              </c:numCache>
            </c:numRef>
          </c:val>
          <c:extLst>
            <c:ext xmlns:c16="http://schemas.microsoft.com/office/drawing/2014/chart" uri="{C3380CC4-5D6E-409C-BE32-E72D297353CC}">
              <c16:uniqueId val="{00000002-1923-4358-AB39-67F27895CE43}"/>
            </c:ext>
          </c:extLst>
        </c:ser>
        <c:ser>
          <c:idx val="3"/>
          <c:order val="3"/>
          <c:tx>
            <c:strRef>
              <c:f>Sheet1!$E$1</c:f>
              <c:strCache>
                <c:ptCount val="1"/>
                <c:pt idx="0">
                  <c:v>Tend to disagree</c:v>
                </c:pt>
              </c:strCache>
            </c:strRef>
          </c:tx>
          <c:spPr>
            <a:solidFill>
              <a:srgbClr val="F78E98"/>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Sheet1!$E$2:$E$5</c:f>
              <c:numCache>
                <c:formatCode>0%</c:formatCode>
                <c:ptCount val="4"/>
                <c:pt idx="0">
                  <c:v>7.0000000000000007E-2</c:v>
                </c:pt>
                <c:pt idx="1">
                  <c:v>0.15</c:v>
                </c:pt>
                <c:pt idx="2">
                  <c:v>0.17</c:v>
                </c:pt>
                <c:pt idx="3">
                  <c:v>0.23</c:v>
                </c:pt>
              </c:numCache>
            </c:numRef>
          </c:val>
          <c:extLst>
            <c:ext xmlns:c16="http://schemas.microsoft.com/office/drawing/2014/chart" uri="{C3380CC4-5D6E-409C-BE32-E72D297353CC}">
              <c16:uniqueId val="{00000003-1923-4358-AB39-67F27895CE43}"/>
            </c:ext>
          </c:extLst>
        </c:ser>
        <c:ser>
          <c:idx val="4"/>
          <c:order val="4"/>
          <c:tx>
            <c:strRef>
              <c:f>Sheet1!$F$1</c:f>
              <c:strCache>
                <c:ptCount val="1"/>
                <c:pt idx="0">
                  <c:v>Strongly disagree</c:v>
                </c:pt>
              </c:strCache>
            </c:strRef>
          </c:tx>
          <c:spPr>
            <a:solidFill>
              <a:srgbClr val="F1435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Sheet1!$F$2:$F$5</c:f>
              <c:numCache>
                <c:formatCode>0%</c:formatCode>
                <c:ptCount val="4"/>
                <c:pt idx="0">
                  <c:v>0.05</c:v>
                </c:pt>
                <c:pt idx="1">
                  <c:v>0.18</c:v>
                </c:pt>
                <c:pt idx="2">
                  <c:v>0.15</c:v>
                </c:pt>
                <c:pt idx="3">
                  <c:v>0.33</c:v>
                </c:pt>
              </c:numCache>
            </c:numRef>
          </c:val>
          <c:extLst>
            <c:ext xmlns:c16="http://schemas.microsoft.com/office/drawing/2014/chart" uri="{C3380CC4-5D6E-409C-BE32-E72D297353CC}">
              <c16:uniqueId val="{00000004-1923-4358-AB39-67F27895CE43}"/>
            </c:ext>
          </c:extLst>
        </c:ser>
        <c:ser>
          <c:idx val="5"/>
          <c:order val="5"/>
          <c:tx>
            <c:strRef>
              <c:f>Sheet1!$G$1</c:f>
              <c:strCache>
                <c:ptCount val="1"/>
                <c:pt idx="0">
                  <c:v>Don't know</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Sheet1!$G$2:$G$5</c:f>
              <c:numCache>
                <c:formatCode>0%</c:formatCode>
                <c:ptCount val="4"/>
                <c:pt idx="0">
                  <c:v>0.08</c:v>
                </c:pt>
                <c:pt idx="1">
                  <c:v>0.06</c:v>
                </c:pt>
                <c:pt idx="2">
                  <c:v>0.08</c:v>
                </c:pt>
                <c:pt idx="3">
                  <c:v>0.04</c:v>
                </c:pt>
              </c:numCache>
            </c:numRef>
          </c:val>
          <c:extLst>
            <c:ext xmlns:c16="http://schemas.microsoft.com/office/drawing/2014/chart" uri="{C3380CC4-5D6E-409C-BE32-E72D297353CC}">
              <c16:uniqueId val="{00000005-1923-4358-AB39-67F27895CE43}"/>
            </c:ext>
          </c:extLst>
        </c:ser>
        <c:dLbls>
          <c:dLblPos val="ctr"/>
          <c:showLegendKey val="0"/>
          <c:showVal val="1"/>
          <c:showCatName val="0"/>
          <c:showSerName val="0"/>
          <c:showPercent val="0"/>
          <c:showBubbleSize val="0"/>
        </c:dLbls>
        <c:gapWidth val="107"/>
        <c:overlap val="100"/>
        <c:axId val="33372080"/>
        <c:axId val="279099248"/>
      </c:barChart>
      <c:catAx>
        <c:axId val="3337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solidFill>
                <a:latin typeface="+mn-lt"/>
                <a:ea typeface="+mn-ea"/>
                <a:cs typeface="+mn-cs"/>
              </a:defRPr>
            </a:pPr>
            <a:endParaRPr lang="en-US"/>
          </a:p>
        </c:txPr>
        <c:crossAx val="279099248"/>
        <c:crosses val="autoZero"/>
        <c:auto val="1"/>
        <c:lblAlgn val="ctr"/>
        <c:lblOffset val="100"/>
        <c:noMultiLvlLbl val="0"/>
      </c:catAx>
      <c:valAx>
        <c:axId val="279099248"/>
        <c:scaling>
          <c:orientation val="minMax"/>
        </c:scaling>
        <c:delete val="1"/>
        <c:axPos val="t"/>
        <c:numFmt formatCode="0%" sourceLinked="1"/>
        <c:majorTickMark val="none"/>
        <c:minorTickMark val="none"/>
        <c:tickLblPos val="nextTo"/>
        <c:crossAx val="33372080"/>
        <c:crosses val="autoZero"/>
        <c:crossBetween val="between"/>
      </c:valAx>
      <c:spPr>
        <a:noFill/>
        <a:ln>
          <a:noFill/>
        </a:ln>
        <a:effectLst/>
      </c:spPr>
    </c:plotArea>
    <c:legend>
      <c:legendPos val="b"/>
      <c:layout>
        <c:manualLayout>
          <c:xMode val="edge"/>
          <c:yMode val="edge"/>
          <c:x val="1.1774437526268377E-2"/>
          <c:y val="0.84538918571748789"/>
          <c:w val="0.97995633171450036"/>
          <c:h val="0.112819085367010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784232920862"/>
          <c:y val="1.7008594888130182E-2"/>
          <c:w val="0.49773352351173739"/>
          <c:h val="0.8693299037919171"/>
        </c:manualLayout>
      </c:layout>
      <c:barChart>
        <c:barDir val="bar"/>
        <c:grouping val="percentStacked"/>
        <c:varyColors val="0"/>
        <c:ser>
          <c:idx val="0"/>
          <c:order val="0"/>
          <c:tx>
            <c:strRef>
              <c:f>Sheet1!$B$1</c:f>
              <c:strCache>
                <c:ptCount val="1"/>
                <c:pt idx="0">
                  <c:v>Strongly agree</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Sheet1!$B$2:$B$5</c:f>
              <c:numCache>
                <c:formatCode>0%</c:formatCode>
                <c:ptCount val="4"/>
                <c:pt idx="0">
                  <c:v>0.61</c:v>
                </c:pt>
                <c:pt idx="1">
                  <c:v>0.52</c:v>
                </c:pt>
                <c:pt idx="2">
                  <c:v>0.31</c:v>
                </c:pt>
                <c:pt idx="3">
                  <c:v>0.11</c:v>
                </c:pt>
              </c:numCache>
            </c:numRef>
          </c:val>
          <c:extLst>
            <c:ext xmlns:c16="http://schemas.microsoft.com/office/drawing/2014/chart" uri="{C3380CC4-5D6E-409C-BE32-E72D297353CC}">
              <c16:uniqueId val="{00000000-1923-4358-AB39-67F27895CE43}"/>
            </c:ext>
          </c:extLst>
        </c:ser>
        <c:ser>
          <c:idx val="1"/>
          <c:order val="1"/>
          <c:tx>
            <c:strRef>
              <c:f>Sheet1!$C$1</c:f>
              <c:strCache>
                <c:ptCount val="1"/>
                <c:pt idx="0">
                  <c:v>Tend to agree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Sheet1!$C$2:$C$5</c:f>
              <c:numCache>
                <c:formatCode>0%</c:formatCode>
                <c:ptCount val="4"/>
                <c:pt idx="0">
                  <c:v>0.22</c:v>
                </c:pt>
                <c:pt idx="1">
                  <c:v>0.3</c:v>
                </c:pt>
                <c:pt idx="2">
                  <c:v>0.36</c:v>
                </c:pt>
                <c:pt idx="3">
                  <c:v>0.1</c:v>
                </c:pt>
              </c:numCache>
            </c:numRef>
          </c:val>
          <c:extLst>
            <c:ext xmlns:c16="http://schemas.microsoft.com/office/drawing/2014/chart" uri="{C3380CC4-5D6E-409C-BE32-E72D297353CC}">
              <c16:uniqueId val="{00000001-1923-4358-AB39-67F27895CE43}"/>
            </c:ext>
          </c:extLst>
        </c:ser>
        <c:ser>
          <c:idx val="2"/>
          <c:order val="2"/>
          <c:tx>
            <c:strRef>
              <c:f>Sheet1!$D$1</c:f>
              <c:strCache>
                <c:ptCount val="1"/>
                <c:pt idx="0">
                  <c:v>Neither agree nor disagree</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Sheet1!$D$2:$D$5</c:f>
              <c:numCache>
                <c:formatCode>0%</c:formatCode>
                <c:ptCount val="4"/>
                <c:pt idx="0">
                  <c:v>0.11</c:v>
                </c:pt>
                <c:pt idx="1">
                  <c:v>0.1</c:v>
                </c:pt>
                <c:pt idx="2">
                  <c:v>0.16</c:v>
                </c:pt>
                <c:pt idx="3">
                  <c:v>0.17</c:v>
                </c:pt>
              </c:numCache>
            </c:numRef>
          </c:val>
          <c:extLst>
            <c:ext xmlns:c16="http://schemas.microsoft.com/office/drawing/2014/chart" uri="{C3380CC4-5D6E-409C-BE32-E72D297353CC}">
              <c16:uniqueId val="{00000002-1923-4358-AB39-67F27895CE43}"/>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dLbl>
              <c:idx val="0"/>
              <c:layout>
                <c:manualLayout>
                  <c:x val="5.7100280501755901E-3"/>
                  <c:y val="1.72083589652065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D0-4342-83DE-F14B41105558}"/>
                </c:ext>
              </c:extLst>
            </c:dLbl>
            <c:dLbl>
              <c:idx val="1"/>
              <c:layout>
                <c:manualLayout>
                  <c:x val="3.4260168301051865E-3"/>
                  <c:y val="1.12672477336779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E7-4ACB-A6A0-D1CFACAA6E8A}"/>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Sheet1!$E$2:$E$5</c:f>
              <c:numCache>
                <c:formatCode>0%</c:formatCode>
                <c:ptCount val="4"/>
                <c:pt idx="0">
                  <c:v>0.03</c:v>
                </c:pt>
                <c:pt idx="1">
                  <c:v>0.03</c:v>
                </c:pt>
                <c:pt idx="2">
                  <c:v>0.1</c:v>
                </c:pt>
                <c:pt idx="3">
                  <c:v>0.17</c:v>
                </c:pt>
              </c:numCache>
            </c:numRef>
          </c:val>
          <c:extLst>
            <c:ext xmlns:c16="http://schemas.microsoft.com/office/drawing/2014/chart" uri="{C3380CC4-5D6E-409C-BE32-E72D297353CC}">
              <c16:uniqueId val="{00000003-1923-4358-AB39-67F27895CE43}"/>
            </c:ext>
          </c:extLst>
        </c:ser>
        <c:ser>
          <c:idx val="4"/>
          <c:order val="4"/>
          <c:tx>
            <c:strRef>
              <c:f>Sheet1!$F$1</c:f>
              <c:strCache>
                <c:ptCount val="1"/>
                <c:pt idx="0">
                  <c:v>Strongly disagree</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BD0-4342-83DE-F14B41105558}"/>
                </c:ext>
              </c:extLst>
            </c:dLbl>
            <c:dLbl>
              <c:idx val="1"/>
              <c:delete val="1"/>
              <c:extLst>
                <c:ext xmlns:c15="http://schemas.microsoft.com/office/drawing/2012/chart" uri="{CE6537A1-D6FC-4f65-9D91-7224C49458BB}"/>
                <c:ext xmlns:c16="http://schemas.microsoft.com/office/drawing/2014/chart" uri="{C3380CC4-5D6E-409C-BE32-E72D297353CC}">
                  <c16:uniqueId val="{00000001-B0E7-4ACB-A6A0-D1CFACAA6E8A}"/>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Sheet1!$F$2:$F$5</c:f>
              <c:numCache>
                <c:formatCode>0%</c:formatCode>
                <c:ptCount val="4"/>
                <c:pt idx="0">
                  <c:v>0.01</c:v>
                </c:pt>
                <c:pt idx="1">
                  <c:v>0.02</c:v>
                </c:pt>
                <c:pt idx="2">
                  <c:v>0.04</c:v>
                </c:pt>
                <c:pt idx="3">
                  <c:v>0.41</c:v>
                </c:pt>
              </c:numCache>
            </c:numRef>
          </c:val>
          <c:extLst>
            <c:ext xmlns:c16="http://schemas.microsoft.com/office/drawing/2014/chart" uri="{C3380CC4-5D6E-409C-BE32-E72D297353CC}">
              <c16:uniqueId val="{00000004-1923-4358-AB39-67F27895CE43}"/>
            </c:ext>
          </c:extLst>
        </c:ser>
        <c:ser>
          <c:idx val="5"/>
          <c:order val="5"/>
          <c:tx>
            <c:strRef>
              <c:f>Sheet1!$G$1</c:f>
              <c:strCache>
                <c:ptCount val="1"/>
                <c:pt idx="0">
                  <c:v>Don't know</c:v>
                </c:pt>
              </c:strCache>
            </c:strRef>
          </c:tx>
          <c:spPr>
            <a:solidFill>
              <a:schemeClr val="bg1">
                <a:lumMod val="65000"/>
              </a:schemeClr>
            </a:solidFill>
            <a:ln>
              <a:noFill/>
            </a:ln>
            <a:effectLst/>
          </c:spPr>
          <c:invertIfNegative val="0"/>
          <c:dLbls>
            <c:dLbl>
              <c:idx val="0"/>
              <c:layout>
                <c:manualLayout>
                  <c:x val="2.2840112200700684E-3"/>
                  <c:y val="-2.21244522457392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D0-4342-83DE-F14B41105558}"/>
                </c:ext>
              </c:extLst>
            </c:dLbl>
            <c:dLbl>
              <c:idx val="1"/>
              <c:layout>
                <c:manualLayout>
                  <c:x val="4.5680224401404724E-3"/>
                  <c:y val="1.93569842139575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D0-4342-83DE-F14B41105558}"/>
                </c:ext>
              </c:extLst>
            </c:dLbl>
            <c:dLbl>
              <c:idx val="2"/>
              <c:layout>
                <c:manualLayout>
                  <c:x val="7.5635840847940068E-3"/>
                  <c:y val="3.871396842566163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E7-4ACB-A6A0-D1CFACAA6E8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self-employment activity is something I'm passionate about</c:v>
                </c:pt>
                <c:pt idx="1">
                  <c:v>I'm confident in my ability to make a success of my self-employment</c:v>
                </c:pt>
                <c:pt idx="2">
                  <c:v>I feel confident dealing with finances in general</c:v>
                </c:pt>
                <c:pt idx="3">
                  <c:v>If I had the opportunity, I would rather work for an employer than be self-employed</c:v>
                </c:pt>
              </c:strCache>
            </c:strRef>
          </c:cat>
          <c:val>
            <c:numRef>
              <c:f>Sheet1!$G$2:$G$5</c:f>
              <c:numCache>
                <c:formatCode>0%</c:formatCode>
                <c:ptCount val="4"/>
                <c:pt idx="0">
                  <c:v>0.03</c:v>
                </c:pt>
                <c:pt idx="1">
                  <c:v>0.03</c:v>
                </c:pt>
                <c:pt idx="2">
                  <c:v>0.04</c:v>
                </c:pt>
                <c:pt idx="3">
                  <c:v>0.05</c:v>
                </c:pt>
              </c:numCache>
            </c:numRef>
          </c:val>
          <c:extLst>
            <c:ext xmlns:c16="http://schemas.microsoft.com/office/drawing/2014/chart" uri="{C3380CC4-5D6E-409C-BE32-E72D297353CC}">
              <c16:uniqueId val="{00000000-812C-4869-8D31-9476DC4F9536}"/>
            </c:ext>
          </c:extLst>
        </c:ser>
        <c:dLbls>
          <c:dLblPos val="ctr"/>
          <c:showLegendKey val="0"/>
          <c:showVal val="1"/>
          <c:showCatName val="0"/>
          <c:showSerName val="0"/>
          <c:showPercent val="0"/>
          <c:showBubbleSize val="0"/>
        </c:dLbls>
        <c:gapWidth val="107"/>
        <c:overlap val="100"/>
        <c:axId val="33372080"/>
        <c:axId val="279099248"/>
      </c:barChart>
      <c:catAx>
        <c:axId val="3337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solidFill>
                <a:latin typeface="+mn-lt"/>
                <a:ea typeface="+mn-ea"/>
                <a:cs typeface="+mn-cs"/>
              </a:defRPr>
            </a:pPr>
            <a:endParaRPr lang="en-US"/>
          </a:p>
        </c:txPr>
        <c:crossAx val="279099248"/>
        <c:crosses val="autoZero"/>
        <c:auto val="1"/>
        <c:lblAlgn val="ctr"/>
        <c:lblOffset val="100"/>
        <c:noMultiLvlLbl val="0"/>
      </c:catAx>
      <c:valAx>
        <c:axId val="279099248"/>
        <c:scaling>
          <c:orientation val="minMax"/>
        </c:scaling>
        <c:delete val="1"/>
        <c:axPos val="t"/>
        <c:numFmt formatCode="0%" sourceLinked="1"/>
        <c:majorTickMark val="none"/>
        <c:minorTickMark val="none"/>
        <c:tickLblPos val="nextTo"/>
        <c:crossAx val="33372080"/>
        <c:crosses val="autoZero"/>
        <c:crossBetween val="between"/>
      </c:valAx>
      <c:spPr>
        <a:noFill/>
        <a:ln>
          <a:noFill/>
        </a:ln>
        <a:effectLst/>
      </c:spPr>
    </c:plotArea>
    <c:legend>
      <c:legendPos val="b"/>
      <c:layout>
        <c:manualLayout>
          <c:xMode val="edge"/>
          <c:yMode val="edge"/>
          <c:x val="1.2916414773406373E-2"/>
          <c:y val="0.8724308926628126"/>
          <c:w val="0.98708355686369653"/>
          <c:h val="4.72894995716299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784232920862"/>
          <c:y val="1.7008594888130182E-2"/>
          <c:w val="0.50230154595187793"/>
          <c:h val="0.8693299037919171"/>
        </c:manualLayout>
      </c:layout>
      <c:barChart>
        <c:barDir val="bar"/>
        <c:grouping val="percentStacked"/>
        <c:varyColors val="0"/>
        <c:ser>
          <c:idx val="0"/>
          <c:order val="0"/>
          <c:tx>
            <c:strRef>
              <c:f>Sheet1!$B$1</c:f>
              <c:strCache>
                <c:ptCount val="1"/>
                <c:pt idx="0">
                  <c:v>Strongly agree</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Sheet1!$B$2:$B$5</c:f>
              <c:numCache>
                <c:formatCode>0%</c:formatCode>
                <c:ptCount val="4"/>
                <c:pt idx="0">
                  <c:v>0.28999999999999998</c:v>
                </c:pt>
                <c:pt idx="1">
                  <c:v>0.23</c:v>
                </c:pt>
                <c:pt idx="2">
                  <c:v>0.15</c:v>
                </c:pt>
                <c:pt idx="3">
                  <c:v>0.08</c:v>
                </c:pt>
              </c:numCache>
            </c:numRef>
          </c:val>
          <c:extLst>
            <c:ext xmlns:c16="http://schemas.microsoft.com/office/drawing/2014/chart" uri="{C3380CC4-5D6E-409C-BE32-E72D297353CC}">
              <c16:uniqueId val="{00000000-1923-4358-AB39-67F27895CE43}"/>
            </c:ext>
          </c:extLst>
        </c:ser>
        <c:ser>
          <c:idx val="1"/>
          <c:order val="1"/>
          <c:tx>
            <c:strRef>
              <c:f>Sheet1!$C$1</c:f>
              <c:strCache>
                <c:ptCount val="1"/>
                <c:pt idx="0">
                  <c:v>Tend to agree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Sheet1!$C$2:$C$5</c:f>
              <c:numCache>
                <c:formatCode>0%</c:formatCode>
                <c:ptCount val="4"/>
                <c:pt idx="0">
                  <c:v>0.28999999999999998</c:v>
                </c:pt>
                <c:pt idx="1">
                  <c:v>0.22</c:v>
                </c:pt>
                <c:pt idx="2">
                  <c:v>0.18</c:v>
                </c:pt>
                <c:pt idx="3">
                  <c:v>0.16</c:v>
                </c:pt>
              </c:numCache>
            </c:numRef>
          </c:val>
          <c:extLst>
            <c:ext xmlns:c16="http://schemas.microsoft.com/office/drawing/2014/chart" uri="{C3380CC4-5D6E-409C-BE32-E72D297353CC}">
              <c16:uniqueId val="{00000001-1923-4358-AB39-67F27895CE43}"/>
            </c:ext>
          </c:extLst>
        </c:ser>
        <c:ser>
          <c:idx val="2"/>
          <c:order val="2"/>
          <c:tx>
            <c:strRef>
              <c:f>Sheet1!$D$1</c:f>
              <c:strCache>
                <c:ptCount val="1"/>
                <c:pt idx="0">
                  <c:v>Neither agree nor disagree</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Sheet1!$D$2:$D$5</c:f>
              <c:numCache>
                <c:formatCode>0%</c:formatCode>
                <c:ptCount val="4"/>
                <c:pt idx="0">
                  <c:v>0.19</c:v>
                </c:pt>
                <c:pt idx="1">
                  <c:v>0.18</c:v>
                </c:pt>
                <c:pt idx="2">
                  <c:v>0.28999999999999998</c:v>
                </c:pt>
                <c:pt idx="3">
                  <c:v>0.18</c:v>
                </c:pt>
              </c:numCache>
            </c:numRef>
          </c:val>
          <c:extLst>
            <c:ext xmlns:c16="http://schemas.microsoft.com/office/drawing/2014/chart" uri="{C3380CC4-5D6E-409C-BE32-E72D297353CC}">
              <c16:uniqueId val="{00000002-1923-4358-AB39-67F27895CE43}"/>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Sheet1!$E$2:$E$5</c:f>
              <c:numCache>
                <c:formatCode>0%</c:formatCode>
                <c:ptCount val="4"/>
                <c:pt idx="0">
                  <c:v>0.08</c:v>
                </c:pt>
                <c:pt idx="1">
                  <c:v>0.16</c:v>
                </c:pt>
                <c:pt idx="2">
                  <c:v>0.16</c:v>
                </c:pt>
                <c:pt idx="3">
                  <c:v>0.24</c:v>
                </c:pt>
              </c:numCache>
            </c:numRef>
          </c:val>
          <c:extLst>
            <c:ext xmlns:c16="http://schemas.microsoft.com/office/drawing/2014/chart" uri="{C3380CC4-5D6E-409C-BE32-E72D297353CC}">
              <c16:uniqueId val="{00000003-1923-4358-AB39-67F27895CE43}"/>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Sheet1!$F$2:$F$5</c:f>
              <c:numCache>
                <c:formatCode>0%</c:formatCode>
                <c:ptCount val="4"/>
                <c:pt idx="0">
                  <c:v>7.0000000000000007E-2</c:v>
                </c:pt>
                <c:pt idx="1">
                  <c:v>0.15</c:v>
                </c:pt>
                <c:pt idx="2">
                  <c:v>0.14000000000000001</c:v>
                </c:pt>
                <c:pt idx="3">
                  <c:v>0.31</c:v>
                </c:pt>
              </c:numCache>
            </c:numRef>
          </c:val>
          <c:extLst>
            <c:ext xmlns:c16="http://schemas.microsoft.com/office/drawing/2014/chart" uri="{C3380CC4-5D6E-409C-BE32-E72D297353CC}">
              <c16:uniqueId val="{00000004-1923-4358-AB39-67F27895CE43}"/>
            </c:ext>
          </c:extLst>
        </c:ser>
        <c:ser>
          <c:idx val="5"/>
          <c:order val="5"/>
          <c:tx>
            <c:strRef>
              <c:f>Sheet1!$G$1</c:f>
              <c:strCache>
                <c:ptCount val="1"/>
                <c:pt idx="0">
                  <c:v>Don't know</c:v>
                </c:pt>
              </c:strCache>
            </c:strRef>
          </c:tx>
          <c:spPr>
            <a:solidFill>
              <a:schemeClr val="bg1">
                <a:lumMod val="65000"/>
              </a:schemeClr>
            </a:solidFill>
            <a:ln>
              <a:noFill/>
            </a:ln>
            <a:effectLst/>
          </c:spPr>
          <c:invertIfNegative val="0"/>
          <c:dLbls>
            <c:dLbl>
              <c:idx val="0"/>
              <c:layout>
                <c:manualLayout>
                  <c:x val="5.9932814101449304E-4"/>
                  <c:y val="-1.7207778255680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0-4138-9C60-28C535E085F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 willing to completely rethink my business plan if that helps to increase my earnings from self-employment</c:v>
                </c:pt>
                <c:pt idx="1">
                  <c:v>Even if I wanted to do something different, I feel unable to change my current self-employment</c:v>
                </c:pt>
                <c:pt idx="2">
                  <c:v>I have wider life goals that are more important than my self-employment activity at the moment</c:v>
                </c:pt>
                <c:pt idx="3">
                  <c:v>I'm comfortable with my financial situation at the moment</c:v>
                </c:pt>
              </c:strCache>
            </c:strRef>
          </c:cat>
          <c:val>
            <c:numRef>
              <c:f>Sheet1!$G$2:$G$5</c:f>
              <c:numCache>
                <c:formatCode>0%</c:formatCode>
                <c:ptCount val="4"/>
                <c:pt idx="0">
                  <c:v>0.08</c:v>
                </c:pt>
                <c:pt idx="1">
                  <c:v>0.05</c:v>
                </c:pt>
                <c:pt idx="2">
                  <c:v>0.06</c:v>
                </c:pt>
                <c:pt idx="3">
                  <c:v>0.03</c:v>
                </c:pt>
              </c:numCache>
            </c:numRef>
          </c:val>
          <c:extLst>
            <c:ext xmlns:c16="http://schemas.microsoft.com/office/drawing/2014/chart" uri="{C3380CC4-5D6E-409C-BE32-E72D297353CC}">
              <c16:uniqueId val="{00000005-1923-4358-AB39-67F27895CE43}"/>
            </c:ext>
          </c:extLst>
        </c:ser>
        <c:dLbls>
          <c:dLblPos val="ctr"/>
          <c:showLegendKey val="0"/>
          <c:showVal val="1"/>
          <c:showCatName val="0"/>
          <c:showSerName val="0"/>
          <c:showPercent val="0"/>
          <c:showBubbleSize val="0"/>
        </c:dLbls>
        <c:gapWidth val="107"/>
        <c:overlap val="100"/>
        <c:axId val="33372080"/>
        <c:axId val="279099248"/>
      </c:barChart>
      <c:catAx>
        <c:axId val="3337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solidFill>
                <a:latin typeface="+mn-lt"/>
                <a:ea typeface="+mn-ea"/>
                <a:cs typeface="+mn-cs"/>
              </a:defRPr>
            </a:pPr>
            <a:endParaRPr lang="en-US"/>
          </a:p>
        </c:txPr>
        <c:crossAx val="279099248"/>
        <c:crosses val="autoZero"/>
        <c:auto val="1"/>
        <c:lblAlgn val="ctr"/>
        <c:lblOffset val="100"/>
        <c:noMultiLvlLbl val="0"/>
      </c:catAx>
      <c:valAx>
        <c:axId val="279099248"/>
        <c:scaling>
          <c:orientation val="minMax"/>
        </c:scaling>
        <c:delete val="1"/>
        <c:axPos val="t"/>
        <c:numFmt formatCode="0%" sourceLinked="1"/>
        <c:majorTickMark val="none"/>
        <c:minorTickMark val="none"/>
        <c:tickLblPos val="nextTo"/>
        <c:crossAx val="33372080"/>
        <c:crosses val="autoZero"/>
        <c:crossBetween val="between"/>
      </c:valAx>
      <c:spPr>
        <a:noFill/>
        <a:ln>
          <a:noFill/>
        </a:ln>
        <a:effectLst/>
      </c:spPr>
    </c:plotArea>
    <c:legend>
      <c:legendPos val="b"/>
      <c:layout>
        <c:manualLayout>
          <c:xMode val="edge"/>
          <c:yMode val="edge"/>
          <c:x val="1.2916414773406373E-2"/>
          <c:y val="0.8724308926628126"/>
          <c:w val="0.97995633171450036"/>
          <c:h val="5.62773344813315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1469253911182"/>
          <c:y val="0"/>
          <c:w val="0.64056107326332856"/>
          <c:h val="1"/>
        </c:manualLayout>
      </c:layout>
      <c:barChart>
        <c:barDir val="bar"/>
        <c:grouping val="clustered"/>
        <c:varyColors val="0"/>
        <c:ser>
          <c:idx val="1"/>
          <c:order val="0"/>
          <c:tx>
            <c:strRef>
              <c:f>Sheet1!$C$1</c:f>
              <c:strCache>
                <c:ptCount val="1"/>
                <c:pt idx="0">
                  <c:v>Typical monthly pre-tax profit before lockdown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Sheet1!$C$2:$C$13</c:f>
              <c:numCache>
                <c:formatCode>0%</c:formatCode>
                <c:ptCount val="12"/>
                <c:pt idx="0">
                  <c:v>0.14000000000000001</c:v>
                </c:pt>
                <c:pt idx="1">
                  <c:v>0.06</c:v>
                </c:pt>
                <c:pt idx="2">
                  <c:v>0.03</c:v>
                </c:pt>
                <c:pt idx="3">
                  <c:v>0.03</c:v>
                </c:pt>
                <c:pt idx="4">
                  <c:v>7.0000000000000007E-2</c:v>
                </c:pt>
                <c:pt idx="5">
                  <c:v>7.0000000000000007E-2</c:v>
                </c:pt>
                <c:pt idx="6">
                  <c:v>0.1</c:v>
                </c:pt>
                <c:pt idx="7">
                  <c:v>0.1</c:v>
                </c:pt>
                <c:pt idx="8">
                  <c:v>0.12</c:v>
                </c:pt>
                <c:pt idx="9">
                  <c:v>0.11</c:v>
                </c:pt>
                <c:pt idx="10">
                  <c:v>7.0000000000000007E-2</c:v>
                </c:pt>
                <c:pt idx="11">
                  <c:v>0.08</c:v>
                </c:pt>
              </c:numCache>
            </c:numRef>
          </c:val>
          <c:extLst>
            <c:ext xmlns:c16="http://schemas.microsoft.com/office/drawing/2014/chart" uri="{C3380CC4-5D6E-409C-BE32-E72D297353CC}">
              <c16:uniqueId val="{00000001-F8FB-4E1B-A20F-203CDB088EA0}"/>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1557834039247E-2"/>
          <c:y val="0"/>
          <c:w val="0.97164830950484604"/>
          <c:h val="1"/>
        </c:manualLayout>
      </c:layout>
      <c:barChart>
        <c:barDir val="bar"/>
        <c:grouping val="clustered"/>
        <c:varyColors val="0"/>
        <c:ser>
          <c:idx val="0"/>
          <c:order val="0"/>
          <c:tx>
            <c:strRef>
              <c:f>Sheet1!$B$1</c:f>
              <c:strCache>
                <c:ptCount val="1"/>
                <c:pt idx="0">
                  <c:v>Pre-tax profit in August 2020</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Around £2,000 or more</c:v>
                </c:pt>
                <c:pt idx="2">
                  <c:v>Around £1,750 to under £2,000</c:v>
                </c:pt>
                <c:pt idx="3">
                  <c:v>Around £1,500 to under £1,750</c:v>
                </c:pt>
                <c:pt idx="4">
                  <c:v>Around £1,250 to under £1,500</c:v>
                </c:pt>
                <c:pt idx="5">
                  <c:v>Around £1,000 to under £1,250</c:v>
                </c:pt>
                <c:pt idx="6">
                  <c:v>Around £750 to under £1,000</c:v>
                </c:pt>
                <c:pt idx="7">
                  <c:v>Around £500 to under £750</c:v>
                </c:pt>
                <c:pt idx="8">
                  <c:v>Around £250 to under £500</c:v>
                </c:pt>
                <c:pt idx="9">
                  <c:v>£1 to under £250</c:v>
                </c:pt>
                <c:pt idx="10">
                  <c:v>£0</c:v>
                </c:pt>
                <c:pt idx="11">
                  <c:v>Made a loss</c:v>
                </c:pt>
              </c:strCache>
            </c:strRef>
          </c:cat>
          <c:val>
            <c:numRef>
              <c:f>Sheet1!$B$2:$B$13</c:f>
              <c:numCache>
                <c:formatCode>0%</c:formatCode>
                <c:ptCount val="12"/>
                <c:pt idx="0">
                  <c:v>0.2</c:v>
                </c:pt>
                <c:pt idx="1">
                  <c:v>0.03</c:v>
                </c:pt>
                <c:pt idx="2">
                  <c:v>0.01</c:v>
                </c:pt>
                <c:pt idx="3">
                  <c:v>0.01</c:v>
                </c:pt>
                <c:pt idx="4">
                  <c:v>0.02</c:v>
                </c:pt>
                <c:pt idx="5">
                  <c:v>0.03</c:v>
                </c:pt>
                <c:pt idx="6">
                  <c:v>0.05</c:v>
                </c:pt>
                <c:pt idx="7">
                  <c:v>0.06</c:v>
                </c:pt>
                <c:pt idx="8">
                  <c:v>0.1</c:v>
                </c:pt>
                <c:pt idx="9">
                  <c:v>0.11</c:v>
                </c:pt>
                <c:pt idx="10">
                  <c:v>0.14000000000000001</c:v>
                </c:pt>
                <c:pt idx="11">
                  <c:v>0.18</c:v>
                </c:pt>
              </c:numCache>
            </c:numRef>
          </c:val>
          <c:extLst>
            <c:ext xmlns:c16="http://schemas.microsoft.com/office/drawing/2014/chart" uri="{C3380CC4-5D6E-409C-BE32-E72D297353CC}">
              <c16:uniqueId val="{00000000-2EB6-41BD-9B58-0A39094BBADE}"/>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0877343080872104"/>
          <c:w val="0.96562499999999996"/>
          <c:h val="0.72830914219023113"/>
        </c:manualLayout>
      </c:layout>
      <c:barChart>
        <c:barDir val="col"/>
        <c:grouping val="clustered"/>
        <c:varyColors val="0"/>
        <c:ser>
          <c:idx val="0"/>
          <c:order val="0"/>
          <c:tx>
            <c:strRef>
              <c:f>Sheet1!$A$2</c:f>
              <c:strCache>
                <c:ptCount val="1"/>
                <c:pt idx="0">
                  <c:v>Pre-tax loss / no profit before March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Media/ telecoms/ arts </c:v>
                </c:pt>
                <c:pt idx="1">
                  <c:v>Retail/ sales </c:v>
                </c:pt>
                <c:pt idx="2">
                  <c:v>Food/ drink/ hospitality / leisure </c:v>
                </c:pt>
                <c:pt idx="3">
                  <c:v>Professional services </c:v>
                </c:pt>
              </c:strCache>
            </c:strRef>
          </c:cat>
          <c:val>
            <c:numRef>
              <c:f>Sheet1!$B$2:$E$2</c:f>
              <c:numCache>
                <c:formatCode>0%</c:formatCode>
                <c:ptCount val="4"/>
                <c:pt idx="0">
                  <c:v>0.21</c:v>
                </c:pt>
                <c:pt idx="1">
                  <c:v>0.22</c:v>
                </c:pt>
                <c:pt idx="2">
                  <c:v>0.25</c:v>
                </c:pt>
                <c:pt idx="3">
                  <c:v>0.24</c:v>
                </c:pt>
              </c:numCache>
            </c:numRef>
          </c:val>
          <c:extLst>
            <c:ext xmlns:c16="http://schemas.microsoft.com/office/drawing/2014/chart" uri="{C3380CC4-5D6E-409C-BE32-E72D297353CC}">
              <c16:uniqueId val="{00000000-72E4-4E71-BD14-109B900B687E}"/>
            </c:ext>
          </c:extLst>
        </c:ser>
        <c:ser>
          <c:idx val="1"/>
          <c:order val="1"/>
          <c:tx>
            <c:strRef>
              <c:f>Sheet1!$A$3</c:f>
              <c:strCache>
                <c:ptCount val="1"/>
                <c:pt idx="0">
                  <c:v>Pre-tax loss / no profit in August</c:v>
                </c:pt>
              </c:strCache>
            </c:strRef>
          </c:tx>
          <c:spPr>
            <a:solidFill>
              <a:schemeClr val="accent6">
                <a:lumMod val="50000"/>
              </a:schemeClr>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93B0-484E-B069-5CAD58E56BF1}"/>
              </c:ext>
            </c:extLst>
          </c:dPt>
          <c:dPt>
            <c:idx val="1"/>
            <c:invertIfNegative val="0"/>
            <c:bubble3D val="0"/>
            <c:spPr>
              <a:solidFill>
                <a:schemeClr val="accent6">
                  <a:lumMod val="50000"/>
                </a:schemeClr>
              </a:solidFill>
              <a:ln>
                <a:noFill/>
              </a:ln>
              <a:effectLst/>
            </c:spPr>
            <c:extLst>
              <c:ext xmlns:c16="http://schemas.microsoft.com/office/drawing/2014/chart" uri="{C3380CC4-5D6E-409C-BE32-E72D297353CC}">
                <c16:uniqueId val="{00000003-93B0-484E-B069-5CAD58E56BF1}"/>
              </c:ext>
            </c:extLst>
          </c:dPt>
          <c:dPt>
            <c:idx val="2"/>
            <c:invertIfNegative val="0"/>
            <c:bubble3D val="0"/>
            <c:spPr>
              <a:solidFill>
                <a:schemeClr val="accent6">
                  <a:lumMod val="50000"/>
                </a:schemeClr>
              </a:solidFill>
              <a:ln>
                <a:noFill/>
              </a:ln>
              <a:effectLst/>
            </c:spPr>
            <c:extLst>
              <c:ext xmlns:c16="http://schemas.microsoft.com/office/drawing/2014/chart" uri="{C3380CC4-5D6E-409C-BE32-E72D297353CC}">
                <c16:uniqueId val="{00000005-93B0-484E-B069-5CAD58E56BF1}"/>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7-93B0-484E-B069-5CAD58E56BF1}"/>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Media/ telecoms/ arts </c:v>
                </c:pt>
                <c:pt idx="1">
                  <c:v>Retail/ sales </c:v>
                </c:pt>
                <c:pt idx="2">
                  <c:v>Food/ drink/ hospitality / leisure </c:v>
                </c:pt>
                <c:pt idx="3">
                  <c:v>Professional services </c:v>
                </c:pt>
              </c:strCache>
            </c:strRef>
          </c:cat>
          <c:val>
            <c:numRef>
              <c:f>Sheet1!$B$3:$E$3</c:f>
              <c:numCache>
                <c:formatCode>0%</c:formatCode>
                <c:ptCount val="4"/>
                <c:pt idx="0">
                  <c:v>0.49</c:v>
                </c:pt>
                <c:pt idx="1">
                  <c:v>0.43</c:v>
                </c:pt>
                <c:pt idx="2">
                  <c:v>0.42</c:v>
                </c:pt>
                <c:pt idx="3">
                  <c:v>0.41</c:v>
                </c:pt>
              </c:numCache>
            </c:numRef>
          </c:val>
          <c:extLst>
            <c:ext xmlns:c16="http://schemas.microsoft.com/office/drawing/2014/chart" uri="{C3380CC4-5D6E-409C-BE32-E72D297353CC}">
              <c16:uniqueId val="{00000000-5046-41F5-A522-C48CA12544BB}"/>
            </c:ext>
          </c:extLst>
        </c:ser>
        <c:dLbls>
          <c:dLblPos val="outEnd"/>
          <c:showLegendKey val="0"/>
          <c:showVal val="1"/>
          <c:showCatName val="0"/>
          <c:showSerName val="0"/>
          <c:showPercent val="0"/>
          <c:showBubbleSize val="0"/>
        </c:dLbls>
        <c:gapWidth val="100"/>
        <c:overlap val="-27"/>
        <c:axId val="937221904"/>
        <c:axId val="897034976"/>
      </c:barChart>
      <c:catAx>
        <c:axId val="9372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7034976"/>
        <c:crosses val="autoZero"/>
        <c:auto val="1"/>
        <c:lblAlgn val="ctr"/>
        <c:lblOffset val="100"/>
        <c:noMultiLvlLbl val="0"/>
      </c:catAx>
      <c:valAx>
        <c:axId val="897034976"/>
        <c:scaling>
          <c:orientation val="minMax"/>
        </c:scaling>
        <c:delete val="1"/>
        <c:axPos val="l"/>
        <c:numFmt formatCode="0%" sourceLinked="1"/>
        <c:majorTickMark val="none"/>
        <c:minorTickMark val="none"/>
        <c:tickLblPos val="nextTo"/>
        <c:crossAx val="93722190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0.10966504553287838"/>
          <c:y val="2.3250557962975701E-2"/>
          <c:w val="0.79479627028305289"/>
          <c:h val="0.1052699842742667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0878909728508"/>
          <c:y val="0"/>
          <c:w val="0.42034378090788177"/>
          <c:h val="0.98564001622398578"/>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7EF7-490B-85A1-F95BE43E3E33}"/>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EF7-490B-85A1-F95BE43E3E3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7EF7-490B-85A1-F95BE43E3E3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7EF7-490B-85A1-F95BE43E3E33}"/>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7EF7-490B-85A1-F95BE43E3E33}"/>
              </c:ext>
            </c:extLst>
          </c:dPt>
          <c:dLbls>
            <c:numFmt formatCode="#&quot;%&quot;"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Business Owner/Director</c:v>
                </c:pt>
                <c:pt idx="1">
                  <c:v>Freelancer</c:v>
                </c:pt>
                <c:pt idx="2">
                  <c:v>Subcontractor with a fixed schedule</c:v>
                </c:pt>
                <c:pt idx="3">
                  <c:v>Work shifts of varying lengths and timeslots for another business</c:v>
                </c:pt>
                <c:pt idx="4">
                  <c:v>Other</c:v>
                </c:pt>
              </c:strCache>
            </c:strRef>
          </c:cat>
          <c:val>
            <c:numRef>
              <c:f>Sheet1!$B$2:$B$6</c:f>
              <c:numCache>
                <c:formatCode>General</c:formatCode>
                <c:ptCount val="5"/>
                <c:pt idx="0">
                  <c:v>50</c:v>
                </c:pt>
                <c:pt idx="1">
                  <c:v>33</c:v>
                </c:pt>
                <c:pt idx="2">
                  <c:v>12</c:v>
                </c:pt>
                <c:pt idx="3">
                  <c:v>12</c:v>
                </c:pt>
                <c:pt idx="4">
                  <c:v>4</c:v>
                </c:pt>
              </c:numCache>
            </c:numRef>
          </c:val>
          <c:extLst>
            <c:ext xmlns:c16="http://schemas.microsoft.com/office/drawing/2014/chart" uri="{C3380CC4-5D6E-409C-BE32-E72D297353CC}">
              <c16:uniqueId val="{0000000E-7EF7-490B-85A1-F95BE43E3E33}"/>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General"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380287018900987"/>
          <c:y val="9.7956410191276863E-4"/>
          <c:w val="0.49946892571968698"/>
          <c:h val="0.96062850864937643"/>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Hardly at all</c:v>
                </c:pt>
                <c:pt idx="1">
                  <c:v>Usually within £100</c:v>
                </c:pt>
                <c:pt idx="2">
                  <c:v>Usually by £100 to under £250</c:v>
                </c:pt>
                <c:pt idx="3">
                  <c:v>Usually by £250 to under £500</c:v>
                </c:pt>
                <c:pt idx="4">
                  <c:v>Usually by £500 or more</c:v>
                </c:pt>
                <c:pt idx="5">
                  <c:v>Don't know</c:v>
                </c:pt>
                <c:pt idx="6">
                  <c:v>Prefer not to say</c:v>
                </c:pt>
              </c:strCache>
            </c:strRef>
          </c:cat>
          <c:val>
            <c:numRef>
              <c:f>Sheet1!$B$2:$B$8</c:f>
              <c:numCache>
                <c:formatCode>0%</c:formatCode>
                <c:ptCount val="7"/>
                <c:pt idx="0">
                  <c:v>0.15</c:v>
                </c:pt>
                <c:pt idx="1">
                  <c:v>0.16</c:v>
                </c:pt>
                <c:pt idx="2">
                  <c:v>0.21</c:v>
                </c:pt>
                <c:pt idx="3">
                  <c:v>0.15</c:v>
                </c:pt>
                <c:pt idx="4">
                  <c:v>0.14000000000000001</c:v>
                </c:pt>
                <c:pt idx="5">
                  <c:v>0.16</c:v>
                </c:pt>
                <c:pt idx="6">
                  <c:v>0.03</c:v>
                </c:pt>
              </c:numCache>
            </c:numRef>
          </c:val>
          <c:extLst>
            <c:ext xmlns:c16="http://schemas.microsoft.com/office/drawing/2014/chart" uri="{C3380CC4-5D6E-409C-BE32-E72D297353CC}">
              <c16:uniqueId val="{00000000-4530-47B4-B3FF-D366CB121C1B}"/>
            </c:ext>
          </c:extLst>
        </c:ser>
        <c:dLbls>
          <c:showLegendKey val="0"/>
          <c:showVal val="1"/>
          <c:showCatName val="0"/>
          <c:showSerName val="0"/>
          <c:showPercent val="0"/>
          <c:showBubbleSize val="0"/>
        </c:dLbls>
        <c:gapWidth val="75"/>
        <c:axId val="661815311"/>
        <c:axId val="974754735"/>
      </c:barChart>
      <c:catAx>
        <c:axId val="66181531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4"/>
        </c:scaling>
        <c:delete val="1"/>
        <c:axPos val="t"/>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1469253911182"/>
          <c:y val="0"/>
          <c:w val="0.64056107326332856"/>
          <c:h val="1"/>
        </c:manualLayout>
      </c:layout>
      <c:barChart>
        <c:barDir val="bar"/>
        <c:grouping val="clustered"/>
        <c:varyColors val="0"/>
        <c:ser>
          <c:idx val="1"/>
          <c:order val="0"/>
          <c:tx>
            <c:strRef>
              <c:f>Sheet1!$C$1</c:f>
              <c:strCache>
                <c:ptCount val="1"/>
                <c:pt idx="0">
                  <c:v>Typical monthly pre-tax profit before lockdown</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Sheet1!$C$2:$C$13</c:f>
              <c:numCache>
                <c:formatCode>0%</c:formatCode>
                <c:ptCount val="12"/>
                <c:pt idx="0">
                  <c:v>0.16</c:v>
                </c:pt>
                <c:pt idx="1">
                  <c:v>0.2</c:v>
                </c:pt>
                <c:pt idx="2">
                  <c:v>0.06</c:v>
                </c:pt>
                <c:pt idx="3">
                  <c:v>7.0000000000000007E-2</c:v>
                </c:pt>
                <c:pt idx="4">
                  <c:v>7.0000000000000007E-2</c:v>
                </c:pt>
                <c:pt idx="5">
                  <c:v>0.09</c:v>
                </c:pt>
                <c:pt idx="6">
                  <c:v>0.08</c:v>
                </c:pt>
                <c:pt idx="7">
                  <c:v>7.0000000000000007E-2</c:v>
                </c:pt>
                <c:pt idx="8">
                  <c:v>0.06</c:v>
                </c:pt>
                <c:pt idx="9">
                  <c:v>0.03</c:v>
                </c:pt>
                <c:pt idx="10">
                  <c:v>0.03</c:v>
                </c:pt>
                <c:pt idx="11">
                  <c:v>0.03</c:v>
                </c:pt>
              </c:numCache>
            </c:numRef>
          </c:val>
          <c:extLst>
            <c:ext xmlns:c16="http://schemas.microsoft.com/office/drawing/2014/chart" uri="{C3380CC4-5D6E-409C-BE32-E72D297353CC}">
              <c16:uniqueId val="{00000000-627E-4B8B-84B0-E3C0C8212B3C}"/>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1557834039247E-2"/>
          <c:y val="0"/>
          <c:w val="0.97164830950484604"/>
          <c:h val="1"/>
        </c:manualLayout>
      </c:layout>
      <c:barChart>
        <c:barDir val="bar"/>
        <c:grouping val="clustered"/>
        <c:varyColors val="0"/>
        <c:ser>
          <c:idx val="0"/>
          <c:order val="0"/>
          <c:tx>
            <c:strRef>
              <c:f>Sheet1!$B$1</c:f>
              <c:strCache>
                <c:ptCount val="1"/>
                <c:pt idx="0">
                  <c:v>Pre-tax profit in August 2020</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Around £2,000 or more</c:v>
                </c:pt>
                <c:pt idx="2">
                  <c:v>Around £1,750 to under £2,000</c:v>
                </c:pt>
                <c:pt idx="3">
                  <c:v>Around £1,500 to under £1,750</c:v>
                </c:pt>
                <c:pt idx="4">
                  <c:v>Around £1,250 to under £1,500</c:v>
                </c:pt>
                <c:pt idx="5">
                  <c:v>Around £1,000 to under £1,250</c:v>
                </c:pt>
                <c:pt idx="6">
                  <c:v>Around £750 to under £1,000</c:v>
                </c:pt>
                <c:pt idx="7">
                  <c:v>Around £500 to under £750</c:v>
                </c:pt>
                <c:pt idx="8">
                  <c:v>Around £250 to under £500</c:v>
                </c:pt>
                <c:pt idx="9">
                  <c:v>£1 to under £250</c:v>
                </c:pt>
                <c:pt idx="10">
                  <c:v>£0</c:v>
                </c:pt>
                <c:pt idx="11">
                  <c:v>Made a loss</c:v>
                </c:pt>
              </c:strCache>
            </c:strRef>
          </c:cat>
          <c:val>
            <c:numRef>
              <c:f>Sheet1!$B$2:$B$13</c:f>
              <c:numCache>
                <c:formatCode>0%</c:formatCode>
                <c:ptCount val="12"/>
                <c:pt idx="0">
                  <c:v>0.22</c:v>
                </c:pt>
                <c:pt idx="1">
                  <c:v>7.0000000000000007E-2</c:v>
                </c:pt>
                <c:pt idx="2">
                  <c:v>0.02</c:v>
                </c:pt>
                <c:pt idx="3">
                  <c:v>0.02</c:v>
                </c:pt>
                <c:pt idx="4">
                  <c:v>0.02</c:v>
                </c:pt>
                <c:pt idx="5">
                  <c:v>0.03</c:v>
                </c:pt>
                <c:pt idx="6">
                  <c:v>0.04</c:v>
                </c:pt>
                <c:pt idx="7">
                  <c:v>0.05</c:v>
                </c:pt>
                <c:pt idx="8">
                  <c:v>0.08</c:v>
                </c:pt>
                <c:pt idx="9">
                  <c:v>0.08</c:v>
                </c:pt>
                <c:pt idx="10">
                  <c:v>0.16</c:v>
                </c:pt>
                <c:pt idx="11">
                  <c:v>0.14000000000000001</c:v>
                </c:pt>
              </c:numCache>
            </c:numRef>
          </c:val>
          <c:extLst>
            <c:ext xmlns:c16="http://schemas.microsoft.com/office/drawing/2014/chart" uri="{C3380CC4-5D6E-409C-BE32-E72D297353CC}">
              <c16:uniqueId val="{00000000-18CA-42AB-8222-532323560B9A}"/>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2335852883463581"/>
          <c:w val="0.96562499999999996"/>
          <c:h val="0.73099348609373094"/>
        </c:manualLayout>
      </c:layout>
      <c:barChart>
        <c:barDir val="col"/>
        <c:grouping val="clustered"/>
        <c:varyColors val="0"/>
        <c:ser>
          <c:idx val="0"/>
          <c:order val="0"/>
          <c:tx>
            <c:strRef>
              <c:f>Sheet1!$A$2</c:f>
              <c:strCache>
                <c:ptCount val="1"/>
                <c:pt idx="0">
                  <c:v>Pre-tax loss / no profit before March</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Media/ telecoms/ arts </c:v>
                </c:pt>
                <c:pt idx="1">
                  <c:v>Retail/ sales </c:v>
                </c:pt>
                <c:pt idx="2">
                  <c:v>Food/ drink/ hospitality / leisure </c:v>
                </c:pt>
                <c:pt idx="3">
                  <c:v>Professional services </c:v>
                </c:pt>
              </c:strCache>
            </c:strRef>
          </c:cat>
          <c:val>
            <c:numRef>
              <c:f>Sheet1!$B$2:$E$2</c:f>
              <c:numCache>
                <c:formatCode>0%</c:formatCode>
                <c:ptCount val="4"/>
                <c:pt idx="0">
                  <c:v>0.06</c:v>
                </c:pt>
                <c:pt idx="1">
                  <c:v>0.13</c:v>
                </c:pt>
                <c:pt idx="2">
                  <c:v>0.11</c:v>
                </c:pt>
                <c:pt idx="3">
                  <c:v>0.08</c:v>
                </c:pt>
              </c:numCache>
            </c:numRef>
          </c:val>
          <c:extLst>
            <c:ext xmlns:c16="http://schemas.microsoft.com/office/drawing/2014/chart" uri="{C3380CC4-5D6E-409C-BE32-E72D297353CC}">
              <c16:uniqueId val="{00000000-72E4-4E71-BD14-109B900B687E}"/>
            </c:ext>
          </c:extLst>
        </c:ser>
        <c:ser>
          <c:idx val="1"/>
          <c:order val="1"/>
          <c:tx>
            <c:strRef>
              <c:f>Sheet1!$A$3</c:f>
              <c:strCache>
                <c:ptCount val="1"/>
                <c:pt idx="0">
                  <c:v>Pre-tax loss / no profit in August</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94B6-437B-8154-82D1460E3B2F}"/>
              </c:ext>
            </c:extLst>
          </c:dPt>
          <c:dPt>
            <c:idx val="1"/>
            <c:invertIfNegative val="0"/>
            <c:bubble3D val="0"/>
            <c:spPr>
              <a:solidFill>
                <a:schemeClr val="bg2"/>
              </a:solidFill>
              <a:ln>
                <a:noFill/>
              </a:ln>
              <a:effectLst/>
            </c:spPr>
            <c:extLst>
              <c:ext xmlns:c16="http://schemas.microsoft.com/office/drawing/2014/chart" uri="{C3380CC4-5D6E-409C-BE32-E72D297353CC}">
                <c16:uniqueId val="{00000003-94B6-437B-8154-82D1460E3B2F}"/>
              </c:ext>
            </c:extLst>
          </c:dPt>
          <c:dPt>
            <c:idx val="2"/>
            <c:invertIfNegative val="0"/>
            <c:bubble3D val="0"/>
            <c:spPr>
              <a:solidFill>
                <a:schemeClr val="bg2"/>
              </a:solidFill>
              <a:ln>
                <a:noFill/>
              </a:ln>
              <a:effectLst/>
            </c:spPr>
            <c:extLst>
              <c:ext xmlns:c16="http://schemas.microsoft.com/office/drawing/2014/chart" uri="{C3380CC4-5D6E-409C-BE32-E72D297353CC}">
                <c16:uniqueId val="{00000005-94B6-437B-8154-82D1460E3B2F}"/>
              </c:ext>
            </c:extLst>
          </c:dPt>
          <c:dPt>
            <c:idx val="3"/>
            <c:invertIfNegative val="0"/>
            <c:bubble3D val="0"/>
            <c:spPr>
              <a:solidFill>
                <a:schemeClr val="bg2"/>
              </a:solidFill>
              <a:ln>
                <a:noFill/>
              </a:ln>
              <a:effectLst/>
            </c:spPr>
            <c:extLst>
              <c:ext xmlns:c16="http://schemas.microsoft.com/office/drawing/2014/chart" uri="{C3380CC4-5D6E-409C-BE32-E72D297353CC}">
                <c16:uniqueId val="{00000007-94B6-437B-8154-82D1460E3B2F}"/>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Media/ telecoms/ arts </c:v>
                </c:pt>
                <c:pt idx="1">
                  <c:v>Retail/ sales </c:v>
                </c:pt>
                <c:pt idx="2">
                  <c:v>Food/ drink/ hospitality / leisure </c:v>
                </c:pt>
                <c:pt idx="3">
                  <c:v>Professional services </c:v>
                </c:pt>
              </c:strCache>
            </c:strRef>
          </c:cat>
          <c:val>
            <c:numRef>
              <c:f>Sheet1!$B$3:$E$3</c:f>
              <c:numCache>
                <c:formatCode>0%</c:formatCode>
                <c:ptCount val="4"/>
                <c:pt idx="0">
                  <c:v>0.45</c:v>
                </c:pt>
                <c:pt idx="1">
                  <c:v>0.39</c:v>
                </c:pt>
                <c:pt idx="2">
                  <c:v>0.39</c:v>
                </c:pt>
                <c:pt idx="3">
                  <c:v>0.35</c:v>
                </c:pt>
              </c:numCache>
            </c:numRef>
          </c:val>
          <c:extLst>
            <c:ext xmlns:c16="http://schemas.microsoft.com/office/drawing/2014/chart" uri="{C3380CC4-5D6E-409C-BE32-E72D297353CC}">
              <c16:uniqueId val="{00000000-5046-41F5-A522-C48CA12544BB}"/>
            </c:ext>
          </c:extLst>
        </c:ser>
        <c:dLbls>
          <c:dLblPos val="outEnd"/>
          <c:showLegendKey val="0"/>
          <c:showVal val="1"/>
          <c:showCatName val="0"/>
          <c:showSerName val="0"/>
          <c:showPercent val="0"/>
          <c:showBubbleSize val="0"/>
        </c:dLbls>
        <c:gapWidth val="100"/>
        <c:overlap val="-27"/>
        <c:axId val="937221904"/>
        <c:axId val="897034976"/>
      </c:barChart>
      <c:catAx>
        <c:axId val="9372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7034976"/>
        <c:crosses val="autoZero"/>
        <c:auto val="1"/>
        <c:lblAlgn val="ctr"/>
        <c:lblOffset val="100"/>
        <c:noMultiLvlLbl val="0"/>
      </c:catAx>
      <c:valAx>
        <c:axId val="897034976"/>
        <c:scaling>
          <c:orientation val="minMax"/>
        </c:scaling>
        <c:delete val="1"/>
        <c:axPos val="l"/>
        <c:numFmt formatCode="0%" sourceLinked="1"/>
        <c:majorTickMark val="none"/>
        <c:minorTickMark val="none"/>
        <c:tickLblPos val="nextTo"/>
        <c:crossAx val="93722190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8.7185355136626966E-2"/>
          <c:y val="4.0767451260012291E-3"/>
          <c:w val="0.8015401774019284"/>
          <c:h val="8.6096276060909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380287018900987"/>
          <c:y val="9.7956410191276863E-4"/>
          <c:w val="0.49946892571968698"/>
          <c:h val="0.96062850864937643"/>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Hardly at all</c:v>
                </c:pt>
                <c:pt idx="1">
                  <c:v>Usually within £100</c:v>
                </c:pt>
                <c:pt idx="2">
                  <c:v>Usually by £100 to under £250</c:v>
                </c:pt>
                <c:pt idx="3">
                  <c:v>Usually by £250 to under £500</c:v>
                </c:pt>
                <c:pt idx="4">
                  <c:v>Usually by £500 or more</c:v>
                </c:pt>
                <c:pt idx="5">
                  <c:v>Don't know</c:v>
                </c:pt>
                <c:pt idx="6">
                  <c:v>Prefer not to say</c:v>
                </c:pt>
              </c:strCache>
            </c:strRef>
          </c:cat>
          <c:val>
            <c:numRef>
              <c:f>Sheet1!$B$2:$B$8</c:f>
              <c:numCache>
                <c:formatCode>0%</c:formatCode>
                <c:ptCount val="7"/>
                <c:pt idx="0">
                  <c:v>0.12</c:v>
                </c:pt>
                <c:pt idx="1">
                  <c:v>0.09</c:v>
                </c:pt>
                <c:pt idx="2">
                  <c:v>0.19</c:v>
                </c:pt>
                <c:pt idx="3">
                  <c:v>0.19</c:v>
                </c:pt>
                <c:pt idx="4">
                  <c:v>0.2</c:v>
                </c:pt>
                <c:pt idx="5">
                  <c:v>0.17</c:v>
                </c:pt>
                <c:pt idx="6">
                  <c:v>0.03</c:v>
                </c:pt>
              </c:numCache>
            </c:numRef>
          </c:val>
          <c:extLst>
            <c:ext xmlns:c16="http://schemas.microsoft.com/office/drawing/2014/chart" uri="{C3380CC4-5D6E-409C-BE32-E72D297353CC}">
              <c16:uniqueId val="{00000000-4530-47B4-B3FF-D366CB121C1B}"/>
            </c:ext>
          </c:extLst>
        </c:ser>
        <c:dLbls>
          <c:showLegendKey val="0"/>
          <c:showVal val="1"/>
          <c:showCatName val="0"/>
          <c:showSerName val="0"/>
          <c:showPercent val="0"/>
          <c:showBubbleSize val="0"/>
        </c:dLbls>
        <c:gapWidth val="75"/>
        <c:axId val="661815311"/>
        <c:axId val="974754735"/>
      </c:barChart>
      <c:catAx>
        <c:axId val="66181531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4"/>
        </c:scaling>
        <c:delete val="1"/>
        <c:axPos val="t"/>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2364643378"/>
          <c:y val="9.7956410191276863E-4"/>
          <c:w val="0.45290691759918617"/>
          <c:h val="0.96062850864937643"/>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Undertake training or courses</c:v>
                </c:pt>
                <c:pt idx="1">
                  <c:v>Offer new or different products or services</c:v>
                </c:pt>
                <c:pt idx="2">
                  <c:v>Invest in new equipment or systems</c:v>
                </c:pt>
                <c:pt idx="3">
                  <c:v>Increase the typical hours you work</c:v>
                </c:pt>
                <c:pt idx="4">
                  <c:v>Carry out marketing</c:v>
                </c:pt>
                <c:pt idx="5">
                  <c:v>Increase your customer base</c:v>
                </c:pt>
              </c:strCache>
            </c:strRef>
          </c:cat>
          <c:val>
            <c:numRef>
              <c:f>Sheet1!$B$2:$B$7</c:f>
              <c:numCache>
                <c:formatCode>0%</c:formatCode>
                <c:ptCount val="6"/>
                <c:pt idx="0">
                  <c:v>0.45</c:v>
                </c:pt>
                <c:pt idx="1">
                  <c:v>0.5</c:v>
                </c:pt>
                <c:pt idx="2">
                  <c:v>0.5</c:v>
                </c:pt>
                <c:pt idx="3">
                  <c:v>0.52</c:v>
                </c:pt>
                <c:pt idx="4">
                  <c:v>0.63</c:v>
                </c:pt>
                <c:pt idx="5">
                  <c:v>0.72</c:v>
                </c:pt>
              </c:numCache>
            </c:numRef>
          </c:val>
          <c:extLst>
            <c:ext xmlns:c16="http://schemas.microsoft.com/office/drawing/2014/chart" uri="{C3380CC4-5D6E-409C-BE32-E72D297353CC}">
              <c16:uniqueId val="{00000000-AB6D-438C-B1C1-48C0307CB0D8}"/>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1541128340043"/>
          <c:y val="1.344189116271188E-2"/>
          <c:w val="0.46800792208709091"/>
          <c:h val="0.9710473125136571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Offer new or different products or services</c:v>
                </c:pt>
                <c:pt idx="1">
                  <c:v>Undertake training or courses</c:v>
                </c:pt>
                <c:pt idx="2">
                  <c:v>Invest in new equipment or systems</c:v>
                </c:pt>
                <c:pt idx="3">
                  <c:v>Increase the typical hours you work</c:v>
                </c:pt>
                <c:pt idx="4">
                  <c:v>Carry out marketing</c:v>
                </c:pt>
                <c:pt idx="5">
                  <c:v>Increase your customer base</c:v>
                </c:pt>
              </c:strCache>
            </c:strRef>
          </c:cat>
          <c:val>
            <c:numRef>
              <c:f>Sheet1!$B$2:$B$7</c:f>
              <c:numCache>
                <c:formatCode>0%</c:formatCode>
                <c:ptCount val="6"/>
                <c:pt idx="0">
                  <c:v>0.39</c:v>
                </c:pt>
                <c:pt idx="1">
                  <c:v>0.42</c:v>
                </c:pt>
                <c:pt idx="2">
                  <c:v>0.45</c:v>
                </c:pt>
                <c:pt idx="3">
                  <c:v>0.47</c:v>
                </c:pt>
                <c:pt idx="4">
                  <c:v>0.51</c:v>
                </c:pt>
                <c:pt idx="5">
                  <c:v>0.64</c:v>
                </c:pt>
              </c:numCache>
            </c:numRef>
          </c:val>
          <c:extLst>
            <c:ext xmlns:c16="http://schemas.microsoft.com/office/drawing/2014/chart" uri="{C3380CC4-5D6E-409C-BE32-E72D297353CC}">
              <c16:uniqueId val="{00000000-B815-4E20-9DE7-A9D689EC1F13}"/>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7230418513999005"/>
          <c:y val="0.13273219790370158"/>
          <c:w val="0.51853594680251092"/>
          <c:h val="0.76324405080839364"/>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2-D146-4783-A974-03858E6D622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146-4783-A974-03858E6D6226}"/>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4-D146-4783-A974-03858E6D6226}"/>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D146-4783-A974-03858E6D622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146-4783-A974-03858E6D622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Grow</c:v>
                </c:pt>
                <c:pt idx="1">
                  <c:v>Stay the same</c:v>
                </c:pt>
                <c:pt idx="2">
                  <c:v>Decline</c:v>
                </c:pt>
                <c:pt idx="3">
                  <c:v>Don't know</c:v>
                </c:pt>
              </c:strCache>
            </c:strRef>
          </c:cat>
          <c:val>
            <c:numRef>
              <c:f>Sheet1!$B$2:$B$5</c:f>
              <c:numCache>
                <c:formatCode>0%</c:formatCode>
                <c:ptCount val="4"/>
                <c:pt idx="0">
                  <c:v>0.42</c:v>
                </c:pt>
                <c:pt idx="1">
                  <c:v>0.15</c:v>
                </c:pt>
                <c:pt idx="2">
                  <c:v>0.15</c:v>
                </c:pt>
                <c:pt idx="3">
                  <c:v>0.28000000000000003</c:v>
                </c:pt>
              </c:numCache>
            </c:numRef>
          </c:val>
          <c:extLst>
            <c:ext xmlns:c16="http://schemas.microsoft.com/office/drawing/2014/chart" uri="{C3380CC4-5D6E-409C-BE32-E72D297353CC}">
              <c16:uniqueId val="{00000000-D146-4783-A974-03858E6D6226}"/>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t"/>
      <c:layout>
        <c:manualLayout>
          <c:xMode val="edge"/>
          <c:yMode val="edge"/>
          <c:x val="0.11539943574976952"/>
          <c:y val="1.8954860814855038E-2"/>
          <c:w val="0.83460042219327413"/>
          <c:h val="7.485976014887277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93249811919787E-2"/>
          <c:y val="0.16245409086304574"/>
          <c:w val="0.96456026346932688"/>
          <c:h val="0.4563428909172953"/>
        </c:manualLayout>
      </c:layout>
      <c:barChart>
        <c:barDir val="col"/>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3-E030-4D6C-9B10-51A3EF8637E1}"/>
              </c:ext>
            </c:extLst>
          </c:dPt>
          <c:dPt>
            <c:idx val="1"/>
            <c:invertIfNegative val="0"/>
            <c:bubble3D val="0"/>
            <c:spPr>
              <a:solidFill>
                <a:schemeClr val="accent6">
                  <a:lumMod val="50000"/>
                </a:schemeClr>
              </a:solidFill>
              <a:ln>
                <a:noFill/>
              </a:ln>
              <a:effectLst/>
            </c:spPr>
            <c:extLst>
              <c:ext xmlns:c16="http://schemas.microsoft.com/office/drawing/2014/chart" uri="{C3380CC4-5D6E-409C-BE32-E72D297353CC}">
                <c16:uniqueId val="{00000004-E030-4D6C-9B10-51A3EF8637E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year</c:v>
                </c:pt>
                <c:pt idx="1">
                  <c:v>1-2 years</c:v>
                </c:pt>
                <c:pt idx="2">
                  <c:v>2-5 years</c:v>
                </c:pt>
                <c:pt idx="3">
                  <c:v>5 years +</c:v>
                </c:pt>
              </c:strCache>
            </c:strRef>
          </c:cat>
          <c:val>
            <c:numRef>
              <c:f>Sheet1!$B$2:$B$5</c:f>
              <c:numCache>
                <c:formatCode>0%</c:formatCode>
                <c:ptCount val="4"/>
                <c:pt idx="0">
                  <c:v>0.52</c:v>
                </c:pt>
                <c:pt idx="1">
                  <c:v>0.47</c:v>
                </c:pt>
                <c:pt idx="2">
                  <c:v>0.34</c:v>
                </c:pt>
                <c:pt idx="3">
                  <c:v>0.3</c:v>
                </c:pt>
              </c:numCache>
            </c:numRef>
          </c:val>
          <c:extLst>
            <c:ext xmlns:c16="http://schemas.microsoft.com/office/drawing/2014/chart" uri="{C3380CC4-5D6E-409C-BE32-E72D297353CC}">
              <c16:uniqueId val="{00000000-E030-4D6C-9B10-51A3EF8637E1}"/>
            </c:ext>
          </c:extLst>
        </c:ser>
        <c:dLbls>
          <c:showLegendKey val="0"/>
          <c:showVal val="0"/>
          <c:showCatName val="0"/>
          <c:showSerName val="0"/>
          <c:showPercent val="0"/>
          <c:showBubbleSize val="0"/>
        </c:dLbls>
        <c:gapWidth val="123"/>
        <c:overlap val="-27"/>
        <c:axId val="152502448"/>
        <c:axId val="1600133920"/>
      </c:barChart>
      <c:catAx>
        <c:axId val="15250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00133920"/>
        <c:crosses val="autoZero"/>
        <c:auto val="1"/>
        <c:lblAlgn val="ctr"/>
        <c:lblOffset val="100"/>
        <c:noMultiLvlLbl val="0"/>
      </c:catAx>
      <c:valAx>
        <c:axId val="1600133920"/>
        <c:scaling>
          <c:orientation val="minMax"/>
        </c:scaling>
        <c:delete val="1"/>
        <c:axPos val="l"/>
        <c:numFmt formatCode="0%" sourceLinked="1"/>
        <c:majorTickMark val="none"/>
        <c:minorTickMark val="none"/>
        <c:tickLblPos val="nextTo"/>
        <c:crossAx val="15250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7230418513999005"/>
          <c:y val="0.13273219790370158"/>
          <c:w val="0.51853594680251092"/>
          <c:h val="0.76324405080839364"/>
        </c:manualLayout>
      </c:layout>
      <c:doughnutChart>
        <c:varyColors val="1"/>
        <c:ser>
          <c:idx val="0"/>
          <c:order val="0"/>
          <c:tx>
            <c:strRef>
              <c:f>Sheet1!$B$1</c:f>
              <c:strCache>
                <c:ptCount val="1"/>
                <c:pt idx="0">
                  <c:v>Sales</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2-D146-4783-A974-03858E6D6226}"/>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146-4783-A974-03858E6D6226}"/>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4-D146-4783-A974-03858E6D6226}"/>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D146-4783-A974-03858E6D622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146-4783-A974-03858E6D6226}"/>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146-4783-A974-03858E6D622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Grow</c:v>
                </c:pt>
                <c:pt idx="1">
                  <c:v>Stay the same</c:v>
                </c:pt>
                <c:pt idx="2">
                  <c:v>Decline</c:v>
                </c:pt>
                <c:pt idx="3">
                  <c:v>Don't know</c:v>
                </c:pt>
              </c:strCache>
            </c:strRef>
          </c:cat>
          <c:val>
            <c:numRef>
              <c:f>Sheet1!$B$2:$B$5</c:f>
              <c:numCache>
                <c:formatCode>0%</c:formatCode>
                <c:ptCount val="4"/>
                <c:pt idx="0">
                  <c:v>0.28999999999999998</c:v>
                </c:pt>
                <c:pt idx="1">
                  <c:v>0.17</c:v>
                </c:pt>
                <c:pt idx="2">
                  <c:v>0.24</c:v>
                </c:pt>
                <c:pt idx="3">
                  <c:v>0.3</c:v>
                </c:pt>
              </c:numCache>
            </c:numRef>
          </c:val>
          <c:extLst>
            <c:ext xmlns:c16="http://schemas.microsoft.com/office/drawing/2014/chart" uri="{C3380CC4-5D6E-409C-BE32-E72D297353CC}">
              <c16:uniqueId val="{00000000-D146-4783-A974-03858E6D6226}"/>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t"/>
      <c:layout>
        <c:manualLayout>
          <c:xMode val="edge"/>
          <c:yMode val="edge"/>
          <c:x val="0.11539943574976952"/>
          <c:y val="1.8954860814855038E-2"/>
          <c:w val="0.83460042219327413"/>
          <c:h val="7.485976014887277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56530461106766"/>
          <c:y val="0"/>
          <c:w val="0.52543469538893239"/>
          <c:h val="0.98564001622398578"/>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E8FF-4445-9A23-4970A9B5EE38}"/>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E8FF-4445-9A23-4970A9B5EE38}"/>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E8FF-4445-9A23-4970A9B5EE38}"/>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E8FF-4445-9A23-4970A9B5EE38}"/>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E8FF-4445-9A23-4970A9B5EE38}"/>
              </c:ext>
            </c:extLst>
          </c:dPt>
          <c:dLbls>
            <c:numFmt formatCode="#&quot;%&quot;"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12 months</c:v>
                </c:pt>
                <c:pt idx="1">
                  <c:v>12 months to less than 2 years</c:v>
                </c:pt>
                <c:pt idx="2">
                  <c:v>2 years to less than 3 years</c:v>
                </c:pt>
                <c:pt idx="3">
                  <c:v>3 years to less than 5 years</c:v>
                </c:pt>
                <c:pt idx="4">
                  <c:v>5 years or more</c:v>
                </c:pt>
              </c:strCache>
            </c:strRef>
          </c:cat>
          <c:val>
            <c:numRef>
              <c:f>Sheet1!$B$2:$B$6</c:f>
              <c:numCache>
                <c:formatCode>General</c:formatCode>
                <c:ptCount val="5"/>
                <c:pt idx="0">
                  <c:v>25</c:v>
                </c:pt>
                <c:pt idx="1">
                  <c:v>30</c:v>
                </c:pt>
                <c:pt idx="2">
                  <c:v>11</c:v>
                </c:pt>
                <c:pt idx="3">
                  <c:v>11</c:v>
                </c:pt>
                <c:pt idx="4">
                  <c:v>22</c:v>
                </c:pt>
              </c:numCache>
            </c:numRef>
          </c:val>
          <c:extLst>
            <c:ext xmlns:c16="http://schemas.microsoft.com/office/drawing/2014/chart" uri="{C3380CC4-5D6E-409C-BE32-E72D297353CC}">
              <c16:uniqueId val="{0000000A-E8FF-4445-9A23-4970A9B5EE38}"/>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General"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EA7-482C-BA22-AB5694A5A6B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0EA7-482C-BA22-AB5694A5A6B3}"/>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5-DDD8-4C74-A7F5-E1DF3DB77E35}"/>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7-DDD8-4C74-A7F5-E1DF3DB77E3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Lack of local transport links</c:v>
                </c:pt>
                <c:pt idx="1">
                  <c:v>Lack of business skills</c:v>
                </c:pt>
                <c:pt idx="2">
                  <c:v>Other caring responsibiliti es</c:v>
                </c:pt>
                <c:pt idx="3">
                  <c:v>Lack of digital skills</c:v>
                </c:pt>
                <c:pt idx="4">
                  <c:v>Lack of support or mentoring</c:v>
                </c:pt>
                <c:pt idx="5">
                  <c:v>Difficulty finding childcare</c:v>
                </c:pt>
                <c:pt idx="6">
                  <c:v>Not having suitable premises or location</c:v>
                </c:pt>
                <c:pt idx="7">
                  <c:v>Personal health issues</c:v>
                </c:pt>
                <c:pt idx="8">
                  <c:v>Not being able to raise prices</c:v>
                </c:pt>
                <c:pt idx="9">
                  <c:v>Difficulty getting business loans or investment</c:v>
                </c:pt>
                <c:pt idx="10">
                  <c:v>Competition from others</c:v>
                </c:pt>
                <c:pt idx="11">
                  <c:v> Lack of demand</c:v>
                </c:pt>
              </c:strCache>
            </c:strRef>
          </c:cat>
          <c:val>
            <c:numRef>
              <c:f>Sheet1!$B$2:$B$13</c:f>
              <c:numCache>
                <c:formatCode>0%</c:formatCode>
                <c:ptCount val="12"/>
                <c:pt idx="0">
                  <c:v>0.08</c:v>
                </c:pt>
                <c:pt idx="1">
                  <c:v>0.12</c:v>
                </c:pt>
                <c:pt idx="2">
                  <c:v>0.15</c:v>
                </c:pt>
                <c:pt idx="3">
                  <c:v>0.16</c:v>
                </c:pt>
                <c:pt idx="4">
                  <c:v>0.18</c:v>
                </c:pt>
                <c:pt idx="5">
                  <c:v>0.19</c:v>
                </c:pt>
                <c:pt idx="6">
                  <c:v>0.19</c:v>
                </c:pt>
                <c:pt idx="7">
                  <c:v>0.21</c:v>
                </c:pt>
                <c:pt idx="8">
                  <c:v>0.28000000000000003</c:v>
                </c:pt>
                <c:pt idx="9">
                  <c:v>0.31</c:v>
                </c:pt>
                <c:pt idx="10">
                  <c:v>0.34</c:v>
                </c:pt>
                <c:pt idx="11">
                  <c:v>0.39</c:v>
                </c:pt>
              </c:numCache>
            </c:numRef>
          </c:val>
          <c:extLst>
            <c:ext xmlns:c16="http://schemas.microsoft.com/office/drawing/2014/chart" uri="{C3380CC4-5D6E-409C-BE32-E72D297353CC}">
              <c16:uniqueId val="{00000008-0EA7-482C-BA22-AB5694A5A6B3}"/>
            </c:ext>
          </c:extLst>
        </c:ser>
        <c:dLbls>
          <c:showLegendKey val="0"/>
          <c:showVal val="0"/>
          <c:showCatName val="0"/>
          <c:showSerName val="0"/>
          <c:showPercent val="0"/>
          <c:showBubbleSize val="0"/>
        </c:dLbls>
        <c:gapWidth val="59"/>
        <c:axId val="1864325999"/>
        <c:axId val="1761194767"/>
      </c:barChart>
      <c:catAx>
        <c:axId val="18643259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b"/>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0EA7-482C-BA22-AB5694A5A6B3}"/>
              </c:ext>
            </c:extLst>
          </c:dPt>
          <c:dPt>
            <c:idx val="3"/>
            <c:invertIfNegative val="0"/>
            <c:bubble3D val="0"/>
            <c:spPr>
              <a:solidFill>
                <a:schemeClr val="bg2"/>
              </a:solidFill>
              <a:ln>
                <a:noFill/>
              </a:ln>
              <a:effectLst/>
            </c:spPr>
            <c:extLst>
              <c:ext xmlns:c16="http://schemas.microsoft.com/office/drawing/2014/chart" uri="{C3380CC4-5D6E-409C-BE32-E72D297353CC}">
                <c16:uniqueId val="{00000007-0EA7-482C-BA22-AB5694A5A6B3}"/>
              </c:ext>
            </c:extLst>
          </c:dPt>
          <c:dPt>
            <c:idx val="9"/>
            <c:invertIfNegative val="0"/>
            <c:bubble3D val="0"/>
            <c:spPr>
              <a:solidFill>
                <a:schemeClr val="bg2"/>
              </a:solidFill>
              <a:ln>
                <a:noFill/>
              </a:ln>
              <a:effectLst/>
            </c:spPr>
            <c:extLst>
              <c:ext xmlns:c16="http://schemas.microsoft.com/office/drawing/2014/chart" uri="{C3380CC4-5D6E-409C-BE32-E72D297353CC}">
                <c16:uniqueId val="{00000005-320D-4996-9600-1DBA36204EC2}"/>
              </c:ext>
            </c:extLst>
          </c:dPt>
          <c:dPt>
            <c:idx val="10"/>
            <c:invertIfNegative val="0"/>
            <c:bubble3D val="0"/>
            <c:spPr>
              <a:solidFill>
                <a:schemeClr val="bg2"/>
              </a:solidFill>
              <a:ln>
                <a:noFill/>
              </a:ln>
              <a:effectLst/>
            </c:spPr>
            <c:extLst>
              <c:ext xmlns:c16="http://schemas.microsoft.com/office/drawing/2014/chart" uri="{C3380CC4-5D6E-409C-BE32-E72D297353CC}">
                <c16:uniqueId val="{00000007-320D-4996-9600-1DBA36204EC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Lack of local transport links</c:v>
                </c:pt>
                <c:pt idx="1">
                  <c:v>Other caring responsibiliti es</c:v>
                </c:pt>
                <c:pt idx="2">
                  <c:v>Difficulty finding childcare</c:v>
                </c:pt>
                <c:pt idx="3">
                  <c:v>Lack of business skills</c:v>
                </c:pt>
                <c:pt idx="4">
                  <c:v>Lack of digital skills</c:v>
                </c:pt>
                <c:pt idx="5">
                  <c:v>Not having suitable premises or location</c:v>
                </c:pt>
                <c:pt idx="6">
                  <c:v>Lack of support or mentoring</c:v>
                </c:pt>
                <c:pt idx="7">
                  <c:v>Personal health issues</c:v>
                </c:pt>
                <c:pt idx="8">
                  <c:v>Difficulty getting business loans or investment</c:v>
                </c:pt>
                <c:pt idx="9">
                  <c:v>Not being able to raise prices</c:v>
                </c:pt>
                <c:pt idx="10">
                  <c:v>Competition from others</c:v>
                </c:pt>
                <c:pt idx="11">
                  <c:v> Lack of demand</c:v>
                </c:pt>
              </c:strCache>
            </c:strRef>
          </c:cat>
          <c:val>
            <c:numRef>
              <c:f>Sheet1!$B$2:$B$13</c:f>
              <c:numCache>
                <c:formatCode>0%</c:formatCode>
                <c:ptCount val="12"/>
                <c:pt idx="0">
                  <c:v>7.0000000000000007E-2</c:v>
                </c:pt>
                <c:pt idx="1">
                  <c:v>0.09</c:v>
                </c:pt>
                <c:pt idx="2">
                  <c:v>0.09</c:v>
                </c:pt>
                <c:pt idx="3">
                  <c:v>0.1</c:v>
                </c:pt>
                <c:pt idx="4">
                  <c:v>0.11</c:v>
                </c:pt>
                <c:pt idx="5">
                  <c:v>0.13</c:v>
                </c:pt>
                <c:pt idx="6">
                  <c:v>0.14000000000000001</c:v>
                </c:pt>
                <c:pt idx="7">
                  <c:v>0.14000000000000001</c:v>
                </c:pt>
                <c:pt idx="8">
                  <c:v>0.21</c:v>
                </c:pt>
                <c:pt idx="9">
                  <c:v>0.28999999999999998</c:v>
                </c:pt>
                <c:pt idx="10">
                  <c:v>0.33</c:v>
                </c:pt>
                <c:pt idx="11">
                  <c:v>0.45</c:v>
                </c:pt>
              </c:numCache>
            </c:numRef>
          </c:val>
          <c:extLst>
            <c:ext xmlns:c16="http://schemas.microsoft.com/office/drawing/2014/chart" uri="{C3380CC4-5D6E-409C-BE32-E72D297353CC}">
              <c16:uniqueId val="{00000008-0EA7-482C-BA22-AB5694A5A6B3}"/>
            </c:ext>
          </c:extLst>
        </c:ser>
        <c:dLbls>
          <c:showLegendKey val="0"/>
          <c:showVal val="0"/>
          <c:showCatName val="0"/>
          <c:showSerName val="0"/>
          <c:showPercent val="0"/>
          <c:showBubbleSize val="0"/>
        </c:dLbls>
        <c:gapWidth val="59"/>
        <c:axId val="1864325999"/>
        <c:axId val="1761194767"/>
      </c:barChart>
      <c:catAx>
        <c:axId val="18643259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b"/>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2364643378"/>
          <c:y val="0.12671179841415492"/>
          <c:w val="0.45290691759918617"/>
          <c:h val="0.85777742465410045"/>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Budgeting and financial management</c:v>
                </c:pt>
                <c:pt idx="1">
                  <c:v>How to comply with regulations</c:v>
                </c:pt>
                <c:pt idx="2">
                  <c:v>Getting business loans or investment</c:v>
                </c:pt>
                <c:pt idx="3">
                  <c:v>How to move or promote your business online</c:v>
                </c:pt>
                <c:pt idx="4">
                  <c:v>How to do your work safely during the COVID-19 pandemic</c:v>
                </c:pt>
                <c:pt idx="5">
                  <c:v>Doing tax returns and reporting expenses to DWP or HMRC</c:v>
                </c:pt>
              </c:strCache>
            </c:strRef>
          </c:cat>
          <c:val>
            <c:numRef>
              <c:f>Sheet1!$B$2:$B$7</c:f>
              <c:numCache>
                <c:formatCode>0%</c:formatCode>
                <c:ptCount val="6"/>
                <c:pt idx="0">
                  <c:v>0.32</c:v>
                </c:pt>
                <c:pt idx="1">
                  <c:v>0.33</c:v>
                </c:pt>
                <c:pt idx="2">
                  <c:v>0.33</c:v>
                </c:pt>
                <c:pt idx="3">
                  <c:v>0.34</c:v>
                </c:pt>
                <c:pt idx="4">
                  <c:v>0.36</c:v>
                </c:pt>
                <c:pt idx="5">
                  <c:v>0.38</c:v>
                </c:pt>
              </c:numCache>
            </c:numRef>
          </c:val>
          <c:extLst>
            <c:ext xmlns:c16="http://schemas.microsoft.com/office/drawing/2014/chart" uri="{C3380CC4-5D6E-409C-BE32-E72D297353CC}">
              <c16:uniqueId val="{00000000-EB97-4EA7-B8EF-6EC9EAF95138}"/>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2364643378"/>
          <c:y val="0.12671179841415492"/>
          <c:w val="0.45290691759918617"/>
          <c:h val="0.85777742465410045"/>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Budgeting and financial management</c:v>
                </c:pt>
                <c:pt idx="1">
                  <c:v>How to do your work safely during the COVID-19 pandemic</c:v>
                </c:pt>
                <c:pt idx="2">
                  <c:v>How to comply with regulations</c:v>
                </c:pt>
                <c:pt idx="3">
                  <c:v>How to move or promote your business online</c:v>
                </c:pt>
                <c:pt idx="4">
                  <c:v>Getting business loans or investment</c:v>
                </c:pt>
                <c:pt idx="5">
                  <c:v>Doing tax returns and reporting expenses to DWP or HMRC</c:v>
                </c:pt>
              </c:strCache>
            </c:strRef>
          </c:cat>
          <c:val>
            <c:numRef>
              <c:f>Sheet1!$B$2:$B$7</c:f>
              <c:numCache>
                <c:formatCode>0%</c:formatCode>
                <c:ptCount val="6"/>
                <c:pt idx="0">
                  <c:v>0.35</c:v>
                </c:pt>
                <c:pt idx="1">
                  <c:v>0.35</c:v>
                </c:pt>
                <c:pt idx="2">
                  <c:v>0.35</c:v>
                </c:pt>
                <c:pt idx="3">
                  <c:v>0.4</c:v>
                </c:pt>
                <c:pt idx="4">
                  <c:v>0.41</c:v>
                </c:pt>
                <c:pt idx="5">
                  <c:v>0.45</c:v>
                </c:pt>
              </c:numCache>
            </c:numRef>
          </c:val>
          <c:extLst>
            <c:ext xmlns:c16="http://schemas.microsoft.com/office/drawing/2014/chart" uri="{C3380CC4-5D6E-409C-BE32-E72D297353CC}">
              <c16:uniqueId val="{00000000-9564-4894-967B-147E5A219D3B}"/>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EA7-482C-BA22-AB5694A5A6B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0EA7-482C-BA22-AB5694A5A6B3}"/>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5-DDD8-4C74-A7F5-E1DF3DB77E35}"/>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7-DDD8-4C74-A7F5-E1DF3DB77E3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Any friends or family members</c:v>
                </c:pt>
                <c:pt idx="1">
                  <c:v>Any peers who are also self-employed or do the same line of work</c:v>
                </c:pt>
                <c:pt idx="2">
                  <c:v>An accountant, bank manager or another finance professional</c:v>
                </c:pt>
                <c:pt idx="3">
                  <c:v>Voluntary organisations (e.g. Citizens Advice)</c:v>
                </c:pt>
                <c:pt idx="4">
                  <c:v>Other government agencies</c:v>
                </c:pt>
                <c:pt idx="5">
                  <c:v>Other private sector organisations</c:v>
                </c:pt>
                <c:pt idx="6">
                  <c:v>None of the above</c:v>
                </c:pt>
                <c:pt idx="7">
                  <c:v>Don't know</c:v>
                </c:pt>
              </c:strCache>
            </c:strRef>
          </c:cat>
          <c:val>
            <c:numRef>
              <c:f>Sheet1!$B$2:$B$9</c:f>
              <c:numCache>
                <c:formatCode>0%</c:formatCode>
                <c:ptCount val="8"/>
                <c:pt idx="0">
                  <c:v>0.4</c:v>
                </c:pt>
                <c:pt idx="1">
                  <c:v>0.38</c:v>
                </c:pt>
                <c:pt idx="2">
                  <c:v>0.18</c:v>
                </c:pt>
                <c:pt idx="3">
                  <c:v>0.06</c:v>
                </c:pt>
                <c:pt idx="4">
                  <c:v>0.14000000000000001</c:v>
                </c:pt>
                <c:pt idx="5">
                  <c:v>7.0000000000000007E-2</c:v>
                </c:pt>
                <c:pt idx="6">
                  <c:v>0.28000000000000003</c:v>
                </c:pt>
                <c:pt idx="7">
                  <c:v>0.04</c:v>
                </c:pt>
              </c:numCache>
            </c:numRef>
          </c:val>
          <c:extLst>
            <c:ext xmlns:c16="http://schemas.microsoft.com/office/drawing/2014/chart" uri="{C3380CC4-5D6E-409C-BE32-E72D297353CC}">
              <c16:uniqueId val="{00000008-0EA7-482C-BA22-AB5694A5A6B3}"/>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max val="1"/>
        </c:scaling>
        <c:delete val="1"/>
        <c:axPos val="t"/>
        <c:numFmt formatCode="0%" sourceLinked="1"/>
        <c:majorTickMark val="out"/>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0EA7-482C-BA22-AB5694A5A6B3}"/>
              </c:ext>
            </c:extLst>
          </c:dPt>
          <c:dPt>
            <c:idx val="3"/>
            <c:invertIfNegative val="0"/>
            <c:bubble3D val="0"/>
            <c:spPr>
              <a:solidFill>
                <a:schemeClr val="bg2"/>
              </a:solidFill>
              <a:ln>
                <a:noFill/>
              </a:ln>
              <a:effectLst/>
            </c:spPr>
            <c:extLst>
              <c:ext xmlns:c16="http://schemas.microsoft.com/office/drawing/2014/chart" uri="{C3380CC4-5D6E-409C-BE32-E72D297353CC}">
                <c16:uniqueId val="{00000007-0EA7-482C-BA22-AB5694A5A6B3}"/>
              </c:ext>
            </c:extLst>
          </c:dPt>
          <c:dPt>
            <c:idx val="9"/>
            <c:invertIfNegative val="0"/>
            <c:bubble3D val="0"/>
            <c:spPr>
              <a:solidFill>
                <a:schemeClr val="bg2"/>
              </a:solidFill>
              <a:ln>
                <a:noFill/>
              </a:ln>
              <a:effectLst/>
            </c:spPr>
            <c:extLst>
              <c:ext xmlns:c16="http://schemas.microsoft.com/office/drawing/2014/chart" uri="{C3380CC4-5D6E-409C-BE32-E72D297353CC}">
                <c16:uniqueId val="{00000005-DDD8-4C74-A7F5-E1DF3DB77E35}"/>
              </c:ext>
            </c:extLst>
          </c:dPt>
          <c:dPt>
            <c:idx val="10"/>
            <c:invertIfNegative val="0"/>
            <c:bubble3D val="0"/>
            <c:spPr>
              <a:solidFill>
                <a:schemeClr val="bg2"/>
              </a:solidFill>
              <a:ln>
                <a:noFill/>
              </a:ln>
              <a:effectLst/>
            </c:spPr>
            <c:extLst>
              <c:ext xmlns:c16="http://schemas.microsoft.com/office/drawing/2014/chart" uri="{C3380CC4-5D6E-409C-BE32-E72D297353CC}">
                <c16:uniqueId val="{00000007-DDD8-4C74-A7F5-E1DF3DB77E3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Any peers who are also self-employed or do the same line of work</c:v>
                </c:pt>
                <c:pt idx="1">
                  <c:v>Any friends or family members</c:v>
                </c:pt>
                <c:pt idx="2">
                  <c:v>An accountant, bank manager or another finance professional</c:v>
                </c:pt>
                <c:pt idx="3">
                  <c:v>Other government agencies</c:v>
                </c:pt>
                <c:pt idx="4">
                  <c:v>Other private sector organisations</c:v>
                </c:pt>
                <c:pt idx="5">
                  <c:v>Voluntary organisations (e.g. Citizens Advice)</c:v>
                </c:pt>
                <c:pt idx="6">
                  <c:v>None of the above</c:v>
                </c:pt>
                <c:pt idx="7">
                  <c:v>Don't know</c:v>
                </c:pt>
              </c:strCache>
            </c:strRef>
          </c:cat>
          <c:val>
            <c:numRef>
              <c:f>Sheet1!$B$2:$B$9</c:f>
              <c:numCache>
                <c:formatCode>0%</c:formatCode>
                <c:ptCount val="8"/>
                <c:pt idx="0">
                  <c:v>0.44</c:v>
                </c:pt>
                <c:pt idx="1">
                  <c:v>0.4</c:v>
                </c:pt>
                <c:pt idx="2">
                  <c:v>0.22</c:v>
                </c:pt>
                <c:pt idx="3">
                  <c:v>7.0000000000000007E-2</c:v>
                </c:pt>
                <c:pt idx="4">
                  <c:v>0.05</c:v>
                </c:pt>
                <c:pt idx="5">
                  <c:v>0.03</c:v>
                </c:pt>
                <c:pt idx="6">
                  <c:v>0.3</c:v>
                </c:pt>
                <c:pt idx="7">
                  <c:v>0.03</c:v>
                </c:pt>
              </c:numCache>
            </c:numRef>
          </c:val>
          <c:extLst>
            <c:ext xmlns:c16="http://schemas.microsoft.com/office/drawing/2014/chart" uri="{C3380CC4-5D6E-409C-BE32-E72D297353CC}">
              <c16:uniqueId val="{00000008-0EA7-482C-BA22-AB5694A5A6B3}"/>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max val="1"/>
        </c:scaling>
        <c:delete val="1"/>
        <c:axPos val="t"/>
        <c:numFmt formatCode="0%" sourceLinked="1"/>
        <c:majorTickMark val="out"/>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4113468595685"/>
          <c:y val="0.1066616340558544"/>
          <c:w val="0.75627329826754874"/>
          <c:h val="0.89333836594414562"/>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2230-4585-9DAE-55E57E851470}"/>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230-4585-9DAE-55E57E851470}"/>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2230-4585-9DAE-55E57E851470}"/>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2230-4585-9DAE-55E57E851470}"/>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9-2230-4585-9DAE-55E57E851470}"/>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A-2230-4585-9DAE-55E57E85147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0%</c:formatCode>
                <c:ptCount val="6"/>
                <c:pt idx="0">
                  <c:v>0.25</c:v>
                </c:pt>
                <c:pt idx="1">
                  <c:v>0.28999999999999998</c:v>
                </c:pt>
                <c:pt idx="2">
                  <c:v>0.18</c:v>
                </c:pt>
                <c:pt idx="3">
                  <c:v>0.12</c:v>
                </c:pt>
                <c:pt idx="4">
                  <c:v>0.08</c:v>
                </c:pt>
                <c:pt idx="5">
                  <c:v>7.0000000000000007E-2</c:v>
                </c:pt>
              </c:numCache>
            </c:numRef>
          </c:val>
          <c:extLst>
            <c:ext xmlns:c16="http://schemas.microsoft.com/office/drawing/2014/chart" uri="{C3380CC4-5D6E-409C-BE32-E72D297353CC}">
              <c16:uniqueId val="{00000008-2230-4585-9DAE-55E57E851470}"/>
            </c:ext>
          </c:extLst>
        </c:ser>
        <c:dLbls>
          <c:showLegendKey val="0"/>
          <c:showVal val="1"/>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4455958814857"/>
          <c:y val="0.10642833963488721"/>
          <c:w val="0.85065982539559515"/>
          <c:h val="0.8869808135922379"/>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1007-43C9-B9F3-7D39EBD7197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1007-43C9-B9F3-7D39EBD71974}"/>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1007-43C9-B9F3-7D39EBD71974}"/>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1007-43C9-B9F3-7D39EBD71974}"/>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9-1007-43C9-B9F3-7D39EBD71974}"/>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B-1007-43C9-B9F3-7D39EBD71974}"/>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0%</c:formatCode>
                <c:ptCount val="6"/>
                <c:pt idx="0">
                  <c:v>0.22</c:v>
                </c:pt>
                <c:pt idx="1">
                  <c:v>0.28999999999999998</c:v>
                </c:pt>
                <c:pt idx="2">
                  <c:v>0.2</c:v>
                </c:pt>
                <c:pt idx="3">
                  <c:v>0.14000000000000001</c:v>
                </c:pt>
                <c:pt idx="4">
                  <c:v>0.08</c:v>
                </c:pt>
                <c:pt idx="5">
                  <c:v>7.0000000000000007E-2</c:v>
                </c:pt>
              </c:numCache>
            </c:numRef>
          </c:val>
          <c:extLst>
            <c:ext xmlns:c16="http://schemas.microsoft.com/office/drawing/2014/chart" uri="{C3380CC4-5D6E-409C-BE32-E72D297353CC}">
              <c16:uniqueId val="{0000000C-1007-43C9-B9F3-7D39EBD71974}"/>
            </c:ext>
          </c:extLst>
        </c:ser>
        <c:dLbls>
          <c:showLegendKey val="0"/>
          <c:showVal val="1"/>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2364643378"/>
          <c:y val="0.12671179841415492"/>
          <c:w val="0.45290691759918617"/>
          <c:h val="0.85777742465410045"/>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How to do market research</c:v>
                </c:pt>
                <c:pt idx="1">
                  <c:v>Finding relevant training courses</c:v>
                </c:pt>
                <c:pt idx="2">
                  <c:v>Budgeting and financial management</c:v>
                </c:pt>
                <c:pt idx="3">
                  <c:v>Getting business loans or investment</c:v>
                </c:pt>
                <c:pt idx="4">
                  <c:v>Doing tax returns and reporting expenses to DWP or HMRC</c:v>
                </c:pt>
                <c:pt idx="5">
                  <c:v>How to move or promote your business online</c:v>
                </c:pt>
              </c:strCache>
            </c:strRef>
          </c:cat>
          <c:val>
            <c:numRef>
              <c:f>Sheet1!$B$2:$B$7</c:f>
              <c:numCache>
                <c:formatCode>0%</c:formatCode>
                <c:ptCount val="6"/>
                <c:pt idx="0">
                  <c:v>0.47</c:v>
                </c:pt>
                <c:pt idx="1">
                  <c:v>0.47</c:v>
                </c:pt>
                <c:pt idx="2">
                  <c:v>0.51</c:v>
                </c:pt>
                <c:pt idx="3">
                  <c:v>0.56999999999999995</c:v>
                </c:pt>
                <c:pt idx="4">
                  <c:v>0.56999999999999995</c:v>
                </c:pt>
                <c:pt idx="5">
                  <c:v>0.57999999999999996</c:v>
                </c:pt>
              </c:numCache>
            </c:numRef>
          </c:val>
          <c:extLst>
            <c:ext xmlns:c16="http://schemas.microsoft.com/office/drawing/2014/chart" uri="{C3380CC4-5D6E-409C-BE32-E72D297353CC}">
              <c16:uniqueId val="{00000000-E48F-47D6-8F72-1A53716A691A}"/>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2364643378"/>
          <c:y val="0.12671179841415492"/>
          <c:w val="0.45290691759918617"/>
          <c:h val="0.85777742465410045"/>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How to comply with regulations</c:v>
                </c:pt>
                <c:pt idx="1">
                  <c:v>Finding relevant training courses</c:v>
                </c:pt>
                <c:pt idx="2">
                  <c:v>Getting business loans or investment</c:v>
                </c:pt>
                <c:pt idx="3">
                  <c:v>Budgeting and financial management</c:v>
                </c:pt>
                <c:pt idx="4">
                  <c:v>How to move or promote your business online</c:v>
                </c:pt>
                <c:pt idx="5">
                  <c:v>Doing tax returns and reporting expenses to DWP or HMRC</c:v>
                </c:pt>
              </c:strCache>
            </c:strRef>
          </c:cat>
          <c:val>
            <c:numRef>
              <c:f>Sheet1!$B$2:$B$7</c:f>
              <c:numCache>
                <c:formatCode>0%</c:formatCode>
                <c:ptCount val="6"/>
                <c:pt idx="0">
                  <c:v>0.46</c:v>
                </c:pt>
                <c:pt idx="1">
                  <c:v>0.47</c:v>
                </c:pt>
                <c:pt idx="2">
                  <c:v>0.49</c:v>
                </c:pt>
                <c:pt idx="3">
                  <c:v>0.52</c:v>
                </c:pt>
                <c:pt idx="4">
                  <c:v>0.54</c:v>
                </c:pt>
                <c:pt idx="5">
                  <c:v>0.54</c:v>
                </c:pt>
              </c:numCache>
            </c:numRef>
          </c:val>
          <c:extLst>
            <c:ext xmlns:c16="http://schemas.microsoft.com/office/drawing/2014/chart" uri="{C3380CC4-5D6E-409C-BE32-E72D297353CC}">
              <c16:uniqueId val="{00000000-53AC-48BD-833A-DF398BE36059}"/>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44268199944207"/>
          <c:y val="0"/>
          <c:w val="0.39229812025606559"/>
          <c:h val="0.98564001622398578"/>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6642-4C87-9F04-0698FCF2C52D}"/>
              </c:ext>
            </c:extLst>
          </c:dPt>
          <c:dPt>
            <c:idx val="1"/>
            <c:invertIfNegative val="0"/>
            <c:bubble3D val="0"/>
            <c:spPr>
              <a:solidFill>
                <a:schemeClr val="bg2"/>
              </a:solidFill>
              <a:ln>
                <a:noFill/>
              </a:ln>
              <a:effectLst/>
            </c:spPr>
            <c:extLst>
              <c:ext xmlns:c16="http://schemas.microsoft.com/office/drawing/2014/chart" uri="{C3380CC4-5D6E-409C-BE32-E72D297353CC}">
                <c16:uniqueId val="{00000003-6642-4C87-9F04-0698FCF2C52D}"/>
              </c:ext>
            </c:extLst>
          </c:dPt>
          <c:dPt>
            <c:idx val="2"/>
            <c:invertIfNegative val="0"/>
            <c:bubble3D val="0"/>
            <c:spPr>
              <a:solidFill>
                <a:schemeClr val="bg2"/>
              </a:solidFill>
              <a:ln>
                <a:noFill/>
              </a:ln>
              <a:effectLst/>
            </c:spPr>
            <c:extLst>
              <c:ext xmlns:c16="http://schemas.microsoft.com/office/drawing/2014/chart" uri="{C3380CC4-5D6E-409C-BE32-E72D297353CC}">
                <c16:uniqueId val="{00000005-6642-4C87-9F04-0698FCF2C52D}"/>
              </c:ext>
            </c:extLst>
          </c:dPt>
          <c:dPt>
            <c:idx val="3"/>
            <c:invertIfNegative val="0"/>
            <c:bubble3D val="0"/>
            <c:spPr>
              <a:solidFill>
                <a:schemeClr val="bg2"/>
              </a:solidFill>
              <a:ln>
                <a:noFill/>
              </a:ln>
              <a:effectLst/>
            </c:spPr>
            <c:extLst>
              <c:ext xmlns:c16="http://schemas.microsoft.com/office/drawing/2014/chart" uri="{C3380CC4-5D6E-409C-BE32-E72D297353CC}">
                <c16:uniqueId val="{00000007-6642-4C87-9F04-0698FCF2C52D}"/>
              </c:ext>
            </c:extLst>
          </c:dPt>
          <c:dPt>
            <c:idx val="4"/>
            <c:invertIfNegative val="0"/>
            <c:bubble3D val="0"/>
            <c:spPr>
              <a:solidFill>
                <a:schemeClr val="bg2"/>
              </a:solidFill>
              <a:ln>
                <a:noFill/>
              </a:ln>
              <a:effectLst/>
            </c:spPr>
            <c:extLst>
              <c:ext xmlns:c16="http://schemas.microsoft.com/office/drawing/2014/chart" uri="{C3380CC4-5D6E-409C-BE32-E72D297353CC}">
                <c16:uniqueId val="{00000009-6642-4C87-9F04-0698FCF2C52D}"/>
              </c:ext>
            </c:extLst>
          </c:dPt>
          <c:dLbls>
            <c:numFmt formatCode="#&quot;%&quot;"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Business owner / Director</c:v>
                </c:pt>
                <c:pt idx="1">
                  <c:v>Freelancer</c:v>
                </c:pt>
                <c:pt idx="2">
                  <c:v>Subcontractor with fixed schedule</c:v>
                </c:pt>
                <c:pt idx="3">
                  <c:v>Work shifts of varying lengths and timeslots for another business</c:v>
                </c:pt>
                <c:pt idx="4">
                  <c:v>Other</c:v>
                </c:pt>
              </c:strCache>
            </c:strRef>
          </c:cat>
          <c:val>
            <c:numRef>
              <c:f>Sheet1!$B$2:$B$6</c:f>
              <c:numCache>
                <c:formatCode>General</c:formatCode>
                <c:ptCount val="5"/>
                <c:pt idx="0">
                  <c:v>41</c:v>
                </c:pt>
                <c:pt idx="1">
                  <c:v>35</c:v>
                </c:pt>
                <c:pt idx="2">
                  <c:v>23</c:v>
                </c:pt>
                <c:pt idx="3">
                  <c:v>10</c:v>
                </c:pt>
                <c:pt idx="4">
                  <c:v>8</c:v>
                </c:pt>
              </c:numCache>
            </c:numRef>
          </c:val>
          <c:extLst>
            <c:ext xmlns:c16="http://schemas.microsoft.com/office/drawing/2014/chart" uri="{C3380CC4-5D6E-409C-BE32-E72D297353CC}">
              <c16:uniqueId val="{0000000A-6642-4C87-9F04-0698FCF2C52D}"/>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General"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94907990079392"/>
          <c:y val="7.5599594499038025E-2"/>
          <c:w val="0.42105093210871825"/>
          <c:h val="0.89411445127111444"/>
        </c:manualLayout>
      </c:layout>
      <c:barChart>
        <c:barDir val="bar"/>
        <c:grouping val="stacked"/>
        <c:varyColors val="0"/>
        <c:ser>
          <c:idx val="4"/>
          <c:order val="4"/>
          <c:tx>
            <c:strRef>
              <c:f>Sheet1!$F$1</c:f>
              <c:strCache>
                <c:ptCount val="1"/>
                <c:pt idx="0">
                  <c:v>Cluster 5</c:v>
                </c:pt>
              </c:strCache>
            </c:strRef>
          </c:tx>
          <c:spPr>
            <a:solidFill>
              <a:srgbClr val="5FBD83">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Increase your customer base</c:v>
                </c:pt>
                <c:pt idx="1">
                  <c:v>Carry out marketing to promote your SE work</c:v>
                </c:pt>
                <c:pt idx="2">
                  <c:v>Invest in new equipment or systems</c:v>
                </c:pt>
                <c:pt idx="3">
                  <c:v>Offer new or different products or services</c:v>
                </c:pt>
                <c:pt idx="4">
                  <c:v>Increase the typical hours you work</c:v>
                </c:pt>
                <c:pt idx="5">
                  <c:v>Undertake training or courses relevant to your SE work</c:v>
                </c:pt>
                <c:pt idx="6">
                  <c:v>Update an existing business plan for your SE work</c:v>
                </c:pt>
                <c:pt idx="7">
                  <c:v>Reduce costs</c:v>
                </c:pt>
                <c:pt idx="8">
                  <c:v>Write a business plan for your SE work</c:v>
                </c:pt>
                <c:pt idx="9">
                  <c:v>Look for an additional job or jobs</c:v>
                </c:pt>
              </c:strCache>
            </c:strRef>
          </c:cat>
          <c:val>
            <c:numRef>
              <c:f>Sheet1!$F$2:$F$11</c:f>
              <c:numCache>
                <c:formatCode>0%</c:formatCode>
                <c:ptCount val="10"/>
                <c:pt idx="0">
                  <c:v>0.84</c:v>
                </c:pt>
                <c:pt idx="1">
                  <c:v>0.76</c:v>
                </c:pt>
                <c:pt idx="2">
                  <c:v>0.61</c:v>
                </c:pt>
                <c:pt idx="3">
                  <c:v>0.57999999999999996</c:v>
                </c:pt>
                <c:pt idx="4">
                  <c:v>0.52</c:v>
                </c:pt>
                <c:pt idx="5">
                  <c:v>0.52</c:v>
                </c:pt>
                <c:pt idx="6">
                  <c:v>0.43</c:v>
                </c:pt>
                <c:pt idx="7">
                  <c:v>0.34</c:v>
                </c:pt>
                <c:pt idx="8">
                  <c:v>0.26</c:v>
                </c:pt>
                <c:pt idx="9">
                  <c:v>0.23</c:v>
                </c:pt>
              </c:numCache>
            </c:numRef>
          </c:val>
          <c:extLst>
            <c:ext xmlns:c16="http://schemas.microsoft.com/office/drawing/2014/chart" uri="{C3380CC4-5D6E-409C-BE32-E72D297353CC}">
              <c16:uniqueId val="{00000004-21CD-469C-96CE-0DF444865CCD}"/>
            </c:ext>
          </c:extLst>
        </c:ser>
        <c:dLbls>
          <c:showLegendKey val="0"/>
          <c:showVal val="0"/>
          <c:showCatName val="0"/>
          <c:showSerName val="0"/>
          <c:showPercent val="0"/>
          <c:showBubbleSize val="0"/>
        </c:dLbls>
        <c:gapWidth val="59"/>
        <c:overlap val="100"/>
        <c:axId val="42945152"/>
        <c:axId val="4296332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Cluster 1</c:v>
                      </c:pt>
                    </c:strCache>
                  </c:strRef>
                </c:tx>
                <c:spPr>
                  <a:solidFill>
                    <a:srgbClr val="5FBD83">
                      <a:lumMod val="75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Offer new or different products or services</c:v>
                      </c:pt>
                      <c:pt idx="4">
                        <c:v>Increase the typical hours you work</c:v>
                      </c:pt>
                      <c:pt idx="5">
                        <c:v>Undertake training or courses relevant to your SE work</c:v>
                      </c:pt>
                      <c:pt idx="6">
                        <c:v>Update an existing business plan for your SE work</c:v>
                      </c:pt>
                      <c:pt idx="7">
                        <c:v>Reduce costs</c:v>
                      </c:pt>
                      <c:pt idx="8">
                        <c:v>Write a business plan for your SE work</c:v>
                      </c:pt>
                      <c:pt idx="9">
                        <c:v>Look for an additional job or jobs</c:v>
                      </c:pt>
                    </c:strCache>
                  </c:strRef>
                </c:cat>
                <c:val>
                  <c:numRef>
                    <c:extLst>
                      <c:ext uri="{02D57815-91ED-43cb-92C2-25804820EDAC}">
                        <c15:formulaRef>
                          <c15:sqref>Sheet1!$B$2:$B$11</c15:sqref>
                        </c15:formulaRef>
                      </c:ext>
                    </c:extLst>
                    <c:numCache>
                      <c:formatCode>0%</c:formatCode>
                      <c:ptCount val="10"/>
                      <c:pt idx="0">
                        <c:v>0.84</c:v>
                      </c:pt>
                      <c:pt idx="1">
                        <c:v>0.77</c:v>
                      </c:pt>
                      <c:pt idx="2">
                        <c:v>0.59</c:v>
                      </c:pt>
                      <c:pt idx="3">
                        <c:v>0.64</c:v>
                      </c:pt>
                      <c:pt idx="4">
                        <c:v>0.56000000000000005</c:v>
                      </c:pt>
                      <c:pt idx="5">
                        <c:v>0.53</c:v>
                      </c:pt>
                      <c:pt idx="6">
                        <c:v>0.41</c:v>
                      </c:pt>
                      <c:pt idx="7">
                        <c:v>0.33</c:v>
                      </c:pt>
                      <c:pt idx="8">
                        <c:v>0.31</c:v>
                      </c:pt>
                      <c:pt idx="9">
                        <c:v>0.39</c:v>
                      </c:pt>
                    </c:numCache>
                  </c:numRef>
                </c:val>
                <c:extLst>
                  <c:ext xmlns:c16="http://schemas.microsoft.com/office/drawing/2014/chart" uri="{C3380CC4-5D6E-409C-BE32-E72D297353CC}">
                    <c16:uniqueId val="{00000001-21CD-469C-96CE-0DF444865CC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Cluster 2</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Offer new or different products or services</c:v>
                      </c:pt>
                      <c:pt idx="4">
                        <c:v>Increase the typical hours you work</c:v>
                      </c:pt>
                      <c:pt idx="5">
                        <c:v>Undertake training or courses relevant to your SE work</c:v>
                      </c:pt>
                      <c:pt idx="6">
                        <c:v>Update an existing business plan for your SE work</c:v>
                      </c:pt>
                      <c:pt idx="7">
                        <c:v>Reduce costs</c:v>
                      </c:pt>
                      <c:pt idx="8">
                        <c:v>Write a business plan for your SE work</c:v>
                      </c:pt>
                      <c:pt idx="9">
                        <c:v>Look for an additional job or jobs</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c:formatCode>
                      <c:ptCount val="10"/>
                      <c:pt idx="0">
                        <c:v>0.75</c:v>
                      </c:pt>
                      <c:pt idx="1">
                        <c:v>0.56999999999999995</c:v>
                      </c:pt>
                      <c:pt idx="2">
                        <c:v>0.54</c:v>
                      </c:pt>
                      <c:pt idx="3">
                        <c:v>0.47</c:v>
                      </c:pt>
                      <c:pt idx="4">
                        <c:v>0.55000000000000004</c:v>
                      </c:pt>
                      <c:pt idx="5">
                        <c:v>0.46</c:v>
                      </c:pt>
                      <c:pt idx="6">
                        <c:v>0.37</c:v>
                      </c:pt>
                      <c:pt idx="7">
                        <c:v>0.37</c:v>
                      </c:pt>
                      <c:pt idx="8">
                        <c:v>0.31</c:v>
                      </c:pt>
                      <c:pt idx="9">
                        <c:v>0.37</c:v>
                      </c:pt>
                    </c:numCache>
                  </c:numRef>
                </c:val>
                <c:extLst xmlns:c15="http://schemas.microsoft.com/office/drawing/2012/chart">
                  <c:ext xmlns:c16="http://schemas.microsoft.com/office/drawing/2014/chart" uri="{C3380CC4-5D6E-409C-BE32-E72D297353CC}">
                    <c16:uniqueId val="{00000000-21CD-469C-96CE-0DF444865CC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Cluster 3</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Offer new or different products or services</c:v>
                      </c:pt>
                      <c:pt idx="4">
                        <c:v>Increase the typical hours you work</c:v>
                      </c:pt>
                      <c:pt idx="5">
                        <c:v>Undertake training or courses relevant to your SE work</c:v>
                      </c:pt>
                      <c:pt idx="6">
                        <c:v>Update an existing business plan for your SE work</c:v>
                      </c:pt>
                      <c:pt idx="7">
                        <c:v>Reduce costs</c:v>
                      </c:pt>
                      <c:pt idx="8">
                        <c:v>Write a business plan for your SE work</c:v>
                      </c:pt>
                      <c:pt idx="9">
                        <c:v>Look for an additional job or jobs</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0%</c:formatCode>
                      <c:ptCount val="10"/>
                      <c:pt idx="0">
                        <c:v>0.83</c:v>
                      </c:pt>
                      <c:pt idx="1">
                        <c:v>0.76</c:v>
                      </c:pt>
                      <c:pt idx="2">
                        <c:v>0.52</c:v>
                      </c:pt>
                      <c:pt idx="3">
                        <c:v>0.57999999999999996</c:v>
                      </c:pt>
                      <c:pt idx="4">
                        <c:v>0.56999999999999995</c:v>
                      </c:pt>
                      <c:pt idx="5">
                        <c:v>0.45</c:v>
                      </c:pt>
                      <c:pt idx="6">
                        <c:v>0.42</c:v>
                      </c:pt>
                      <c:pt idx="7">
                        <c:v>0.33</c:v>
                      </c:pt>
                      <c:pt idx="8">
                        <c:v>0.28000000000000003</c:v>
                      </c:pt>
                      <c:pt idx="9">
                        <c:v>0.35</c:v>
                      </c:pt>
                    </c:numCache>
                  </c:numRef>
                </c:val>
                <c:extLst xmlns:c15="http://schemas.microsoft.com/office/drawing/2012/chart">
                  <c:ext xmlns:c16="http://schemas.microsoft.com/office/drawing/2014/chart" uri="{C3380CC4-5D6E-409C-BE32-E72D297353CC}">
                    <c16:uniqueId val="{00000002-21CD-469C-96CE-0DF444865CC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Cluster 4</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Offer new or different products or services</c:v>
                      </c:pt>
                      <c:pt idx="4">
                        <c:v>Increase the typical hours you work</c:v>
                      </c:pt>
                      <c:pt idx="5">
                        <c:v>Undertake training or courses relevant to your SE work</c:v>
                      </c:pt>
                      <c:pt idx="6">
                        <c:v>Update an existing business plan for your SE work</c:v>
                      </c:pt>
                      <c:pt idx="7">
                        <c:v>Reduce costs</c:v>
                      </c:pt>
                      <c:pt idx="8">
                        <c:v>Write a business plan for your SE work</c:v>
                      </c:pt>
                      <c:pt idx="9">
                        <c:v>Look for an additional job or jobs</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0%</c:formatCode>
                      <c:ptCount val="10"/>
                      <c:pt idx="0">
                        <c:v>0.57999999999999996</c:v>
                      </c:pt>
                      <c:pt idx="1">
                        <c:v>0.46</c:v>
                      </c:pt>
                      <c:pt idx="2">
                        <c:v>0.38</c:v>
                      </c:pt>
                      <c:pt idx="3">
                        <c:v>0.37</c:v>
                      </c:pt>
                      <c:pt idx="4">
                        <c:v>0.56000000000000005</c:v>
                      </c:pt>
                      <c:pt idx="5">
                        <c:v>0.43</c:v>
                      </c:pt>
                      <c:pt idx="6">
                        <c:v>0.32</c:v>
                      </c:pt>
                      <c:pt idx="7">
                        <c:v>0.28000000000000003</c:v>
                      </c:pt>
                      <c:pt idx="8">
                        <c:v>0.26</c:v>
                      </c:pt>
                      <c:pt idx="9">
                        <c:v>0.64</c:v>
                      </c:pt>
                    </c:numCache>
                  </c:numRef>
                </c:val>
                <c:extLst xmlns:c15="http://schemas.microsoft.com/office/drawing/2012/chart">
                  <c:ext xmlns:c16="http://schemas.microsoft.com/office/drawing/2014/chart" uri="{C3380CC4-5D6E-409C-BE32-E72D297353CC}">
                    <c16:uniqueId val="{00000003-21CD-469C-96CE-0DF444865CCD}"/>
                  </c:ext>
                </c:extLst>
              </c15:ser>
            </c15:filteredBarSeries>
          </c:ext>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0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94907990079392"/>
          <c:y val="7.5599594499038025E-2"/>
          <c:w val="0.42105093210871825"/>
          <c:h val="0.89411445127111444"/>
        </c:manualLayout>
      </c:layout>
      <c:barChart>
        <c:barDir val="bar"/>
        <c:grouping val="stacked"/>
        <c:varyColors val="0"/>
        <c:ser>
          <c:idx val="2"/>
          <c:order val="2"/>
          <c:tx>
            <c:strRef>
              <c:f>Sheet1!$D$1</c:f>
              <c:strCache>
                <c:ptCount val="1"/>
                <c:pt idx="0">
                  <c:v>Cluster 3</c:v>
                </c:pt>
              </c:strCache>
            </c:strRef>
          </c:tx>
          <c:spPr>
            <a:solidFill>
              <a:srgbClr val="5FBD83"/>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Increase your customer base</c:v>
                </c:pt>
                <c:pt idx="1">
                  <c:v>Carry out marketing to promote your SE work</c:v>
                </c:pt>
                <c:pt idx="2">
                  <c:v>Offer new or different products or services</c:v>
                </c:pt>
                <c:pt idx="3">
                  <c:v>Increase the typical hours you work</c:v>
                </c:pt>
                <c:pt idx="4">
                  <c:v>Invest in new equipment or systems</c:v>
                </c:pt>
                <c:pt idx="5">
                  <c:v>Undertake training or courses relevant to your SE work</c:v>
                </c:pt>
                <c:pt idx="6">
                  <c:v>Update an existing business plan for your SE work</c:v>
                </c:pt>
                <c:pt idx="7">
                  <c:v>Look for an additional job or jobs</c:v>
                </c:pt>
                <c:pt idx="8">
                  <c:v>Reduce costs</c:v>
                </c:pt>
                <c:pt idx="9">
                  <c:v>Write a business plan for your SE work</c:v>
                </c:pt>
              </c:strCache>
            </c:strRef>
          </c:cat>
          <c:val>
            <c:numRef>
              <c:f>Sheet1!$D$2:$D$11</c:f>
              <c:numCache>
                <c:formatCode>0%</c:formatCode>
                <c:ptCount val="10"/>
                <c:pt idx="0">
                  <c:v>0.81</c:v>
                </c:pt>
                <c:pt idx="1">
                  <c:v>0.73</c:v>
                </c:pt>
                <c:pt idx="2">
                  <c:v>0.56000000000000005</c:v>
                </c:pt>
                <c:pt idx="3">
                  <c:v>0.56000000000000005</c:v>
                </c:pt>
                <c:pt idx="4">
                  <c:v>0.5</c:v>
                </c:pt>
                <c:pt idx="5">
                  <c:v>0.44</c:v>
                </c:pt>
                <c:pt idx="6">
                  <c:v>0.41</c:v>
                </c:pt>
                <c:pt idx="7">
                  <c:v>0.34</c:v>
                </c:pt>
                <c:pt idx="8">
                  <c:v>0.32</c:v>
                </c:pt>
                <c:pt idx="9">
                  <c:v>0.27</c:v>
                </c:pt>
              </c:numCache>
            </c:numRef>
          </c:val>
          <c:extLst>
            <c:ext xmlns:c16="http://schemas.microsoft.com/office/drawing/2014/chart" uri="{C3380CC4-5D6E-409C-BE32-E72D297353CC}">
              <c16:uniqueId val="{00000002-E005-4F1A-BDE6-31719EC55369}"/>
            </c:ext>
          </c:extLst>
        </c:ser>
        <c:dLbls>
          <c:showLegendKey val="0"/>
          <c:showVal val="0"/>
          <c:showCatName val="0"/>
          <c:showSerName val="0"/>
          <c:showPercent val="0"/>
          <c:showBubbleSize val="0"/>
        </c:dLbls>
        <c:gapWidth val="59"/>
        <c:overlap val="100"/>
        <c:axId val="42945152"/>
        <c:axId val="4296332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Cluster 1</c:v>
                      </c:pt>
                    </c:strCache>
                  </c:strRef>
                </c:tx>
                <c:spPr>
                  <a:solidFill>
                    <a:srgbClr val="5FBD83">
                      <a:lumMod val="75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Increase your customer base</c:v>
                      </c:pt>
                      <c:pt idx="1">
                        <c:v>Carry out marketing to promote your SE work</c:v>
                      </c:pt>
                      <c:pt idx="2">
                        <c:v>Offer new or different products or services</c:v>
                      </c:pt>
                      <c:pt idx="3">
                        <c:v>Increase the typical hours you work</c:v>
                      </c:pt>
                      <c:pt idx="4">
                        <c:v>Invest in new equipment or systems</c:v>
                      </c:pt>
                      <c:pt idx="5">
                        <c:v>Undertake training or courses relevant to your SE work</c:v>
                      </c:pt>
                      <c:pt idx="6">
                        <c:v>Update an existing business plan for your SE work</c:v>
                      </c:pt>
                      <c:pt idx="7">
                        <c:v>Look for an additional job or jobs</c:v>
                      </c:pt>
                      <c:pt idx="8">
                        <c:v>Reduce costs</c:v>
                      </c:pt>
                      <c:pt idx="9">
                        <c:v>Write a business plan for your SE work</c:v>
                      </c:pt>
                    </c:strCache>
                  </c:strRef>
                </c:cat>
                <c:val>
                  <c:numRef>
                    <c:extLst>
                      <c:ext uri="{02D57815-91ED-43cb-92C2-25804820EDAC}">
                        <c15:formulaRef>
                          <c15:sqref>Sheet1!$B$2:$B$11</c15:sqref>
                        </c15:formulaRef>
                      </c:ext>
                    </c:extLst>
                    <c:numCache>
                      <c:formatCode>0%</c:formatCode>
                      <c:ptCount val="10"/>
                      <c:pt idx="0">
                        <c:v>0.86</c:v>
                      </c:pt>
                      <c:pt idx="1">
                        <c:v>0.77</c:v>
                      </c:pt>
                      <c:pt idx="2">
                        <c:v>0.64</c:v>
                      </c:pt>
                      <c:pt idx="3">
                        <c:v>0.56000000000000005</c:v>
                      </c:pt>
                      <c:pt idx="4">
                        <c:v>0.59</c:v>
                      </c:pt>
                      <c:pt idx="5">
                        <c:v>0.53</c:v>
                      </c:pt>
                      <c:pt idx="6">
                        <c:v>0.42</c:v>
                      </c:pt>
                      <c:pt idx="7">
                        <c:v>0.39</c:v>
                      </c:pt>
                      <c:pt idx="8">
                        <c:v>0.33</c:v>
                      </c:pt>
                      <c:pt idx="9">
                        <c:v>0.31</c:v>
                      </c:pt>
                    </c:numCache>
                  </c:numRef>
                </c:val>
                <c:extLst>
                  <c:ext xmlns:c16="http://schemas.microsoft.com/office/drawing/2014/chart" uri="{C3380CC4-5D6E-409C-BE32-E72D297353CC}">
                    <c16:uniqueId val="{00000001-E005-4F1A-BDE6-31719EC5536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Cluster 2</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Offer new or different products or services</c:v>
                      </c:pt>
                      <c:pt idx="3">
                        <c:v>Increase the typical hours you work</c:v>
                      </c:pt>
                      <c:pt idx="4">
                        <c:v>Invest in new equipment or systems</c:v>
                      </c:pt>
                      <c:pt idx="5">
                        <c:v>Undertake training or courses relevant to your SE work</c:v>
                      </c:pt>
                      <c:pt idx="6">
                        <c:v>Update an existing business plan for your SE work</c:v>
                      </c:pt>
                      <c:pt idx="7">
                        <c:v>Look for an additional job or jobs</c:v>
                      </c:pt>
                      <c:pt idx="8">
                        <c:v>Reduce costs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c:formatCode>
                      <c:ptCount val="10"/>
                      <c:pt idx="0">
                        <c:v>0.75</c:v>
                      </c:pt>
                      <c:pt idx="1">
                        <c:v>0.56999999999999995</c:v>
                      </c:pt>
                      <c:pt idx="2">
                        <c:v>0.47</c:v>
                      </c:pt>
                      <c:pt idx="3">
                        <c:v>0.55000000000000004</c:v>
                      </c:pt>
                      <c:pt idx="4">
                        <c:v>0.54</c:v>
                      </c:pt>
                      <c:pt idx="5">
                        <c:v>0.46</c:v>
                      </c:pt>
                      <c:pt idx="6">
                        <c:v>0.37</c:v>
                      </c:pt>
                      <c:pt idx="7">
                        <c:v>0.37</c:v>
                      </c:pt>
                      <c:pt idx="8">
                        <c:v>0.37</c:v>
                      </c:pt>
                      <c:pt idx="9">
                        <c:v>0.31</c:v>
                      </c:pt>
                    </c:numCache>
                  </c:numRef>
                </c:val>
                <c:extLst xmlns:c15="http://schemas.microsoft.com/office/drawing/2012/chart">
                  <c:ext xmlns:c16="http://schemas.microsoft.com/office/drawing/2014/chart" uri="{C3380CC4-5D6E-409C-BE32-E72D297353CC}">
                    <c16:uniqueId val="{00000000-E005-4F1A-BDE6-31719EC5536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Cluster 4</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Offer new or different products or services</c:v>
                      </c:pt>
                      <c:pt idx="3">
                        <c:v>Increase the typical hours you work</c:v>
                      </c:pt>
                      <c:pt idx="4">
                        <c:v>Invest in new equipment or systems</c:v>
                      </c:pt>
                      <c:pt idx="5">
                        <c:v>Undertake training or courses relevant to your SE work</c:v>
                      </c:pt>
                      <c:pt idx="6">
                        <c:v>Update an existing business plan for your SE work</c:v>
                      </c:pt>
                      <c:pt idx="7">
                        <c:v>Look for an additional job or jobs</c:v>
                      </c:pt>
                      <c:pt idx="8">
                        <c:v>Reduce costs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0%</c:formatCode>
                      <c:ptCount val="10"/>
                      <c:pt idx="0">
                        <c:v>0.57999999999999996</c:v>
                      </c:pt>
                      <c:pt idx="1">
                        <c:v>0.46</c:v>
                      </c:pt>
                      <c:pt idx="2">
                        <c:v>0.37</c:v>
                      </c:pt>
                      <c:pt idx="3">
                        <c:v>0.56000000000000005</c:v>
                      </c:pt>
                      <c:pt idx="4">
                        <c:v>0.38</c:v>
                      </c:pt>
                      <c:pt idx="5">
                        <c:v>0.43</c:v>
                      </c:pt>
                      <c:pt idx="6">
                        <c:v>0.32</c:v>
                      </c:pt>
                      <c:pt idx="7">
                        <c:v>0.64</c:v>
                      </c:pt>
                      <c:pt idx="8">
                        <c:v>0.28000000000000003</c:v>
                      </c:pt>
                      <c:pt idx="9">
                        <c:v>0.26</c:v>
                      </c:pt>
                    </c:numCache>
                  </c:numRef>
                </c:val>
                <c:extLst xmlns:c15="http://schemas.microsoft.com/office/drawing/2012/chart">
                  <c:ext xmlns:c16="http://schemas.microsoft.com/office/drawing/2014/chart" uri="{C3380CC4-5D6E-409C-BE32-E72D297353CC}">
                    <c16:uniqueId val="{00000003-E005-4F1A-BDE6-31719EC5536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Cluster 5</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Offer new or different products or services</c:v>
                      </c:pt>
                      <c:pt idx="3">
                        <c:v>Increase the typical hours you work</c:v>
                      </c:pt>
                      <c:pt idx="4">
                        <c:v>Invest in new equipment or systems</c:v>
                      </c:pt>
                      <c:pt idx="5">
                        <c:v>Undertake training or courses relevant to your SE work</c:v>
                      </c:pt>
                      <c:pt idx="6">
                        <c:v>Update an existing business plan for your SE work</c:v>
                      </c:pt>
                      <c:pt idx="7">
                        <c:v>Look for an additional job or jobs</c:v>
                      </c:pt>
                      <c:pt idx="8">
                        <c:v>Reduce costs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Sheet1!$F$2:$F$11</c15:sqref>
                        </c15:formulaRef>
                      </c:ext>
                    </c:extLst>
                    <c:numCache>
                      <c:formatCode>0%</c:formatCode>
                      <c:ptCount val="10"/>
                      <c:pt idx="0">
                        <c:v>0.86</c:v>
                      </c:pt>
                      <c:pt idx="1">
                        <c:v>0.79</c:v>
                      </c:pt>
                      <c:pt idx="2">
                        <c:v>0.6</c:v>
                      </c:pt>
                      <c:pt idx="3">
                        <c:v>0.54</c:v>
                      </c:pt>
                      <c:pt idx="4">
                        <c:v>0.63</c:v>
                      </c:pt>
                      <c:pt idx="5">
                        <c:v>0.54</c:v>
                      </c:pt>
                      <c:pt idx="6">
                        <c:v>0.44</c:v>
                      </c:pt>
                      <c:pt idx="7">
                        <c:v>0.24</c:v>
                      </c:pt>
                      <c:pt idx="8">
                        <c:v>0.35</c:v>
                      </c:pt>
                      <c:pt idx="9">
                        <c:v>0.27</c:v>
                      </c:pt>
                    </c:numCache>
                  </c:numRef>
                </c:val>
                <c:extLst xmlns:c15="http://schemas.microsoft.com/office/drawing/2012/chart">
                  <c:ext xmlns:c16="http://schemas.microsoft.com/office/drawing/2014/chart" uri="{C3380CC4-5D6E-409C-BE32-E72D297353CC}">
                    <c16:uniqueId val="{00000004-E005-4F1A-BDE6-31719EC55369}"/>
                  </c:ext>
                </c:extLst>
              </c15:ser>
            </c15:filteredBarSeries>
          </c:ext>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30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94907990079392"/>
          <c:y val="7.5599594499038025E-2"/>
          <c:w val="0.42105093210871825"/>
          <c:h val="0.89411445127111444"/>
        </c:manualLayout>
      </c:layout>
      <c:barChart>
        <c:barDir val="bar"/>
        <c:grouping val="stacked"/>
        <c:varyColors val="0"/>
        <c:ser>
          <c:idx val="0"/>
          <c:order val="0"/>
          <c:tx>
            <c:strRef>
              <c:f>Sheet1!$B$1</c:f>
              <c:strCache>
                <c:ptCount val="1"/>
                <c:pt idx="0">
                  <c:v>Col1</c:v>
                </c:pt>
              </c:strCache>
            </c:strRef>
          </c:tx>
          <c:spPr>
            <a:solidFill>
              <a:srgbClr val="5FBD83">
                <a:lumMod val="60000"/>
                <a:lumOff val="40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Increase your customer base</c:v>
                </c:pt>
                <c:pt idx="1">
                  <c:v>Carry out marketing to promote your SE work</c:v>
                </c:pt>
                <c:pt idx="2">
                  <c:v>Offer new or different products or services</c:v>
                </c:pt>
                <c:pt idx="3">
                  <c:v>Invest in new equipment or systems</c:v>
                </c:pt>
                <c:pt idx="4">
                  <c:v>Increase the typical hours you work</c:v>
                </c:pt>
                <c:pt idx="5">
                  <c:v>Undertake training or courses relevant to your SE work</c:v>
                </c:pt>
                <c:pt idx="6">
                  <c:v>Update an existing business plan for your SE work</c:v>
                </c:pt>
                <c:pt idx="7">
                  <c:v>Look for an additional job or jobs</c:v>
                </c:pt>
                <c:pt idx="8">
                  <c:v>Reduce costs</c:v>
                </c:pt>
                <c:pt idx="9">
                  <c:v>Write a business plan for your SE work</c:v>
                </c:pt>
              </c:strCache>
            </c:strRef>
          </c:cat>
          <c:val>
            <c:numRef>
              <c:f>Sheet1!$B$2:$B$11</c:f>
              <c:numCache>
                <c:formatCode>0%</c:formatCode>
                <c:ptCount val="10"/>
                <c:pt idx="0">
                  <c:v>0.83</c:v>
                </c:pt>
                <c:pt idx="1">
                  <c:v>0.74</c:v>
                </c:pt>
                <c:pt idx="2">
                  <c:v>0.62</c:v>
                </c:pt>
                <c:pt idx="3">
                  <c:v>0.56999999999999995</c:v>
                </c:pt>
                <c:pt idx="4">
                  <c:v>0.54</c:v>
                </c:pt>
                <c:pt idx="5">
                  <c:v>0.51</c:v>
                </c:pt>
                <c:pt idx="6">
                  <c:v>0.39</c:v>
                </c:pt>
                <c:pt idx="7">
                  <c:v>0.37</c:v>
                </c:pt>
                <c:pt idx="8">
                  <c:v>0.31</c:v>
                </c:pt>
                <c:pt idx="9">
                  <c:v>0.28999999999999998</c:v>
                </c:pt>
              </c:numCache>
            </c:numRef>
          </c:val>
          <c:extLst>
            <c:ext xmlns:c16="http://schemas.microsoft.com/office/drawing/2014/chart" uri="{C3380CC4-5D6E-409C-BE32-E72D297353CC}">
              <c16:uniqueId val="{00000007-4467-496D-BD48-E38AC04294B8}"/>
            </c:ext>
          </c:extLst>
        </c:ser>
        <c:dLbls>
          <c:showLegendKey val="0"/>
          <c:showVal val="0"/>
          <c:showCatName val="0"/>
          <c:showSerName val="0"/>
          <c:showPercent val="0"/>
          <c:showBubbleSize val="0"/>
        </c:dLbls>
        <c:gapWidth val="59"/>
        <c:overlap val="100"/>
        <c:axId val="42945152"/>
        <c:axId val="42963328"/>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0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94907990079392"/>
          <c:y val="3.2289247047445575E-2"/>
          <c:w val="0.42105093210871825"/>
          <c:h val="0.95411226385939563"/>
        </c:manualLayout>
      </c:layout>
      <c:barChart>
        <c:barDir val="bar"/>
        <c:grouping val="stacked"/>
        <c:varyColors val="0"/>
        <c:ser>
          <c:idx val="1"/>
          <c:order val="1"/>
          <c:tx>
            <c:strRef>
              <c:f>Sheet1!$C$1</c:f>
              <c:strCache>
                <c:ptCount val="1"/>
                <c:pt idx="0">
                  <c:v>Cluster 2</c:v>
                </c:pt>
              </c:strCache>
            </c:strRef>
          </c:tx>
          <c:spPr>
            <a:solidFill>
              <a:srgbClr val="F1BE48"/>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Increase your customer base</c:v>
                </c:pt>
                <c:pt idx="1">
                  <c:v>Carry out marketing to promote your SE work</c:v>
                </c:pt>
                <c:pt idx="2">
                  <c:v>Increase the typical hours you work</c:v>
                </c:pt>
                <c:pt idx="3">
                  <c:v>Invest in new equipment or systems</c:v>
                </c:pt>
                <c:pt idx="4">
                  <c:v>Offer new or different products or services</c:v>
                </c:pt>
                <c:pt idx="5">
                  <c:v>Undertake training or courses relevant to your SE work</c:v>
                </c:pt>
                <c:pt idx="6">
                  <c:v>Update an existing business plan for your SE work</c:v>
                </c:pt>
                <c:pt idx="7">
                  <c:v>Reduce costs</c:v>
                </c:pt>
                <c:pt idx="8">
                  <c:v>Look for an additional job or jobs</c:v>
                </c:pt>
                <c:pt idx="9">
                  <c:v>Write a business plan for your SE work</c:v>
                </c:pt>
              </c:strCache>
            </c:strRef>
          </c:cat>
          <c:val>
            <c:numRef>
              <c:f>Sheet1!$C$2:$C$11</c:f>
              <c:numCache>
                <c:formatCode>0%</c:formatCode>
                <c:ptCount val="10"/>
                <c:pt idx="0">
                  <c:v>0.68</c:v>
                </c:pt>
                <c:pt idx="1">
                  <c:v>0.52</c:v>
                </c:pt>
                <c:pt idx="2">
                  <c:v>0.5</c:v>
                </c:pt>
                <c:pt idx="3">
                  <c:v>0.49</c:v>
                </c:pt>
                <c:pt idx="4">
                  <c:v>0.42</c:v>
                </c:pt>
                <c:pt idx="5">
                  <c:v>0.42</c:v>
                </c:pt>
                <c:pt idx="6">
                  <c:v>0.34</c:v>
                </c:pt>
                <c:pt idx="7">
                  <c:v>0.34</c:v>
                </c:pt>
                <c:pt idx="8">
                  <c:v>0.34</c:v>
                </c:pt>
                <c:pt idx="9">
                  <c:v>0.28000000000000003</c:v>
                </c:pt>
              </c:numCache>
            </c:numRef>
          </c:val>
          <c:extLst>
            <c:ext xmlns:c16="http://schemas.microsoft.com/office/drawing/2014/chart" uri="{C3380CC4-5D6E-409C-BE32-E72D297353CC}">
              <c16:uniqueId val="{00000000-2C16-40FF-B5A8-2AEEF537644A}"/>
            </c:ext>
          </c:extLst>
        </c:ser>
        <c:dLbls>
          <c:showLegendKey val="0"/>
          <c:showVal val="0"/>
          <c:showCatName val="0"/>
          <c:showSerName val="0"/>
          <c:showPercent val="0"/>
          <c:showBubbleSize val="0"/>
        </c:dLbls>
        <c:gapWidth val="59"/>
        <c:overlap val="100"/>
        <c:axId val="42945152"/>
        <c:axId val="4296332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Cluster 1</c:v>
                      </c:pt>
                    </c:strCache>
                  </c:strRef>
                </c:tx>
                <c:spPr>
                  <a:solidFill>
                    <a:srgbClr val="5FBD83">
                      <a:lumMod val="75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Increase your customer base</c:v>
                      </c:pt>
                      <c:pt idx="1">
                        <c:v>Carry out marketing to promote your SE work</c:v>
                      </c:pt>
                      <c:pt idx="2">
                        <c:v>Increase the typical hours you work</c:v>
                      </c:pt>
                      <c:pt idx="3">
                        <c:v>Invest in new equipment or systems</c:v>
                      </c:pt>
                      <c:pt idx="4">
                        <c:v>Offer new or different products or services</c:v>
                      </c:pt>
                      <c:pt idx="5">
                        <c:v>Undertake training or courses relevant to your SE work</c:v>
                      </c:pt>
                      <c:pt idx="6">
                        <c:v>Update an existing business plan for your SE work</c:v>
                      </c:pt>
                      <c:pt idx="7">
                        <c:v>Reduce costs</c:v>
                      </c:pt>
                      <c:pt idx="8">
                        <c:v>Look for an additional job or jobs</c:v>
                      </c:pt>
                      <c:pt idx="9">
                        <c:v>Write a business plan for your SE work</c:v>
                      </c:pt>
                    </c:strCache>
                  </c:strRef>
                </c:cat>
                <c:val>
                  <c:numRef>
                    <c:extLst>
                      <c:ext uri="{02D57815-91ED-43cb-92C2-25804820EDAC}">
                        <c15:formulaRef>
                          <c15:sqref>Sheet1!$B$2:$B$11</c15:sqref>
                        </c15:formulaRef>
                      </c:ext>
                    </c:extLst>
                    <c:numCache>
                      <c:formatCode>0%</c:formatCode>
                      <c:ptCount val="10"/>
                      <c:pt idx="0">
                        <c:v>0.86</c:v>
                      </c:pt>
                      <c:pt idx="1">
                        <c:v>0.77</c:v>
                      </c:pt>
                      <c:pt idx="2">
                        <c:v>0.56000000000000005</c:v>
                      </c:pt>
                      <c:pt idx="3">
                        <c:v>0.59</c:v>
                      </c:pt>
                      <c:pt idx="4">
                        <c:v>0.64</c:v>
                      </c:pt>
                      <c:pt idx="5">
                        <c:v>0.53</c:v>
                      </c:pt>
                      <c:pt idx="6">
                        <c:v>0.41</c:v>
                      </c:pt>
                      <c:pt idx="7">
                        <c:v>0.33</c:v>
                      </c:pt>
                      <c:pt idx="8">
                        <c:v>0.39</c:v>
                      </c:pt>
                      <c:pt idx="9">
                        <c:v>0.31</c:v>
                      </c:pt>
                    </c:numCache>
                  </c:numRef>
                </c:val>
                <c:extLst>
                  <c:ext xmlns:c16="http://schemas.microsoft.com/office/drawing/2014/chart" uri="{C3380CC4-5D6E-409C-BE32-E72D297353CC}">
                    <c16:uniqueId val="{00000007-4467-496D-BD48-E38AC04294B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Cluster 3</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Increase the typical hours you work</c:v>
                      </c:pt>
                      <c:pt idx="3">
                        <c:v>Invest in new equipment or systems</c:v>
                      </c:pt>
                      <c:pt idx="4">
                        <c:v>Offer new or different products or services</c:v>
                      </c:pt>
                      <c:pt idx="5">
                        <c:v>Undertake training or courses relevant to your SE work</c:v>
                      </c:pt>
                      <c:pt idx="6">
                        <c:v>Update an existing business plan for your SE work</c:v>
                      </c:pt>
                      <c:pt idx="7">
                        <c:v>Reduce costs</c:v>
                      </c:pt>
                      <c:pt idx="8">
                        <c:v>Look for an additional job or jobs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0%</c:formatCode>
                      <c:ptCount val="10"/>
                      <c:pt idx="0">
                        <c:v>0.83</c:v>
                      </c:pt>
                      <c:pt idx="1">
                        <c:v>0.76</c:v>
                      </c:pt>
                      <c:pt idx="2">
                        <c:v>0.56999999999999995</c:v>
                      </c:pt>
                      <c:pt idx="3">
                        <c:v>0.52</c:v>
                      </c:pt>
                      <c:pt idx="4">
                        <c:v>0.57999999999999996</c:v>
                      </c:pt>
                      <c:pt idx="5">
                        <c:v>0.45</c:v>
                      </c:pt>
                      <c:pt idx="6">
                        <c:v>0.42</c:v>
                      </c:pt>
                      <c:pt idx="7">
                        <c:v>0.33</c:v>
                      </c:pt>
                      <c:pt idx="8">
                        <c:v>0.35</c:v>
                      </c:pt>
                      <c:pt idx="9">
                        <c:v>0.28000000000000003</c:v>
                      </c:pt>
                    </c:numCache>
                  </c:numRef>
                </c:val>
                <c:extLst xmlns:c15="http://schemas.microsoft.com/office/drawing/2012/chart">
                  <c:ext xmlns:c16="http://schemas.microsoft.com/office/drawing/2014/chart" uri="{C3380CC4-5D6E-409C-BE32-E72D297353CC}">
                    <c16:uniqueId val="{00000001-2C16-40FF-B5A8-2AEEF537644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Cluster 4</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Increase the typical hours you work</c:v>
                      </c:pt>
                      <c:pt idx="3">
                        <c:v>Invest in new equipment or systems</c:v>
                      </c:pt>
                      <c:pt idx="4">
                        <c:v>Offer new or different products or services</c:v>
                      </c:pt>
                      <c:pt idx="5">
                        <c:v>Undertake training or courses relevant to your SE work</c:v>
                      </c:pt>
                      <c:pt idx="6">
                        <c:v>Update an existing business plan for your SE work</c:v>
                      </c:pt>
                      <c:pt idx="7">
                        <c:v>Reduce costs</c:v>
                      </c:pt>
                      <c:pt idx="8">
                        <c:v>Look for an additional job or jobs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0%</c:formatCode>
                      <c:ptCount val="10"/>
                      <c:pt idx="0">
                        <c:v>0.57999999999999996</c:v>
                      </c:pt>
                      <c:pt idx="1">
                        <c:v>0.46</c:v>
                      </c:pt>
                      <c:pt idx="2">
                        <c:v>0.56000000000000005</c:v>
                      </c:pt>
                      <c:pt idx="3">
                        <c:v>0.38</c:v>
                      </c:pt>
                      <c:pt idx="4">
                        <c:v>0.37</c:v>
                      </c:pt>
                      <c:pt idx="5">
                        <c:v>0.43</c:v>
                      </c:pt>
                      <c:pt idx="6">
                        <c:v>0.32</c:v>
                      </c:pt>
                      <c:pt idx="7">
                        <c:v>0.28000000000000003</c:v>
                      </c:pt>
                      <c:pt idx="8">
                        <c:v>0.64</c:v>
                      </c:pt>
                      <c:pt idx="9">
                        <c:v>0.26</c:v>
                      </c:pt>
                    </c:numCache>
                  </c:numRef>
                </c:val>
                <c:extLst xmlns:c15="http://schemas.microsoft.com/office/drawing/2012/chart">
                  <c:ext xmlns:c16="http://schemas.microsoft.com/office/drawing/2014/chart" uri="{C3380CC4-5D6E-409C-BE32-E72D297353CC}">
                    <c16:uniqueId val="{00000002-2C16-40FF-B5A8-2AEEF537644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Cluster 5</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Increase the typical hours you work</c:v>
                      </c:pt>
                      <c:pt idx="3">
                        <c:v>Invest in new equipment or systems</c:v>
                      </c:pt>
                      <c:pt idx="4">
                        <c:v>Offer new or different products or services</c:v>
                      </c:pt>
                      <c:pt idx="5">
                        <c:v>Undertake training or courses relevant to your SE work</c:v>
                      </c:pt>
                      <c:pt idx="6">
                        <c:v>Update an existing business plan for your SE work</c:v>
                      </c:pt>
                      <c:pt idx="7">
                        <c:v>Reduce costs</c:v>
                      </c:pt>
                      <c:pt idx="8">
                        <c:v>Look for an additional job or jobs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Sheet1!$F$2:$F$11</c15:sqref>
                        </c15:formulaRef>
                      </c:ext>
                    </c:extLst>
                    <c:numCache>
                      <c:formatCode>0%</c:formatCode>
                      <c:ptCount val="10"/>
                      <c:pt idx="0">
                        <c:v>0.86</c:v>
                      </c:pt>
                      <c:pt idx="1">
                        <c:v>0.79</c:v>
                      </c:pt>
                      <c:pt idx="2">
                        <c:v>0.54</c:v>
                      </c:pt>
                      <c:pt idx="3">
                        <c:v>0.63</c:v>
                      </c:pt>
                      <c:pt idx="4">
                        <c:v>0.6</c:v>
                      </c:pt>
                      <c:pt idx="5">
                        <c:v>0.54</c:v>
                      </c:pt>
                      <c:pt idx="6">
                        <c:v>0.44</c:v>
                      </c:pt>
                      <c:pt idx="7">
                        <c:v>0.35</c:v>
                      </c:pt>
                      <c:pt idx="8">
                        <c:v>0.24</c:v>
                      </c:pt>
                      <c:pt idx="9">
                        <c:v>0.27</c:v>
                      </c:pt>
                    </c:numCache>
                  </c:numRef>
                </c:val>
                <c:extLst xmlns:c15="http://schemas.microsoft.com/office/drawing/2012/chart">
                  <c:ext xmlns:c16="http://schemas.microsoft.com/office/drawing/2014/chart" uri="{C3380CC4-5D6E-409C-BE32-E72D297353CC}">
                    <c16:uniqueId val="{00000003-2C16-40FF-B5A8-2AEEF537644A}"/>
                  </c:ext>
                </c:extLst>
              </c15:ser>
            </c15:filteredBarSeries>
          </c:ext>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0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94907990079392"/>
          <c:y val="7.5599594499038025E-2"/>
          <c:w val="0.42105093210871825"/>
          <c:h val="0.89411445127111444"/>
        </c:manualLayout>
      </c:layout>
      <c:barChart>
        <c:barDir val="bar"/>
        <c:grouping val="stacked"/>
        <c:varyColors val="0"/>
        <c:ser>
          <c:idx val="3"/>
          <c:order val="3"/>
          <c:tx>
            <c:strRef>
              <c:f>Sheet1!$E$1</c:f>
              <c:strCache>
                <c:ptCount val="1"/>
                <c:pt idx="0">
                  <c:v>Cluster 4</c:v>
                </c:pt>
              </c:strCache>
            </c:strRef>
          </c:tx>
          <c:spPr>
            <a:solidFill>
              <a:srgbClr val="F14354"/>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Look for an additional job or jobs</c:v>
                </c:pt>
                <c:pt idx="1">
                  <c:v>Increase your customer base</c:v>
                </c:pt>
                <c:pt idx="2">
                  <c:v>Increase the typical hours you work</c:v>
                </c:pt>
                <c:pt idx="3">
                  <c:v>Carry out marketing to promote your SE work</c:v>
                </c:pt>
                <c:pt idx="4">
                  <c:v>Undertake training or courses relevant to your SE work</c:v>
                </c:pt>
                <c:pt idx="5">
                  <c:v>Invest in new equipment or systems</c:v>
                </c:pt>
                <c:pt idx="6">
                  <c:v>Offer new or different products or services</c:v>
                </c:pt>
                <c:pt idx="7">
                  <c:v>Update an existing business plan for your SE work</c:v>
                </c:pt>
                <c:pt idx="8">
                  <c:v>Reduce costs</c:v>
                </c:pt>
                <c:pt idx="9">
                  <c:v>Write a business plan for your SE work</c:v>
                </c:pt>
              </c:strCache>
            </c:strRef>
          </c:cat>
          <c:val>
            <c:numRef>
              <c:f>Sheet1!$E$2:$E$11</c:f>
              <c:numCache>
                <c:formatCode>0%</c:formatCode>
                <c:ptCount val="10"/>
                <c:pt idx="0">
                  <c:v>0.55000000000000004</c:v>
                </c:pt>
                <c:pt idx="1">
                  <c:v>0.51</c:v>
                </c:pt>
                <c:pt idx="2">
                  <c:v>0.48</c:v>
                </c:pt>
                <c:pt idx="3">
                  <c:v>0.4</c:v>
                </c:pt>
                <c:pt idx="4">
                  <c:v>0.38</c:v>
                </c:pt>
                <c:pt idx="5">
                  <c:v>0.33</c:v>
                </c:pt>
                <c:pt idx="6">
                  <c:v>0.33</c:v>
                </c:pt>
                <c:pt idx="7">
                  <c:v>0.28000000000000003</c:v>
                </c:pt>
                <c:pt idx="8">
                  <c:v>0.25</c:v>
                </c:pt>
                <c:pt idx="9">
                  <c:v>0.23</c:v>
                </c:pt>
              </c:numCache>
            </c:numRef>
          </c:val>
          <c:extLst>
            <c:ext xmlns:c16="http://schemas.microsoft.com/office/drawing/2014/chart" uri="{C3380CC4-5D6E-409C-BE32-E72D297353CC}">
              <c16:uniqueId val="{00000003-B87D-408D-A1BB-2B3D0AA7ADEE}"/>
            </c:ext>
          </c:extLst>
        </c:ser>
        <c:dLbls>
          <c:showLegendKey val="0"/>
          <c:showVal val="0"/>
          <c:showCatName val="0"/>
          <c:showSerName val="0"/>
          <c:showPercent val="0"/>
          <c:showBubbleSize val="0"/>
        </c:dLbls>
        <c:gapWidth val="59"/>
        <c:overlap val="100"/>
        <c:axId val="42945152"/>
        <c:axId val="4296332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Cluster 1</c:v>
                      </c:pt>
                    </c:strCache>
                  </c:strRef>
                </c:tx>
                <c:spPr>
                  <a:solidFill>
                    <a:srgbClr val="5FBD83">
                      <a:lumMod val="75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Look for an additional job or jobs</c:v>
                      </c:pt>
                      <c:pt idx="1">
                        <c:v>Increase your customer base</c:v>
                      </c:pt>
                      <c:pt idx="2">
                        <c:v>Increase the typical hours you work</c:v>
                      </c:pt>
                      <c:pt idx="3">
                        <c:v>Carry out marketing to promote your SE work</c:v>
                      </c:pt>
                      <c:pt idx="4">
                        <c:v>Undertake training or courses relevant to your SE work</c:v>
                      </c:pt>
                      <c:pt idx="5">
                        <c:v>Invest in new equipment or systems</c:v>
                      </c:pt>
                      <c:pt idx="6">
                        <c:v>Offer new or different products or services</c:v>
                      </c:pt>
                      <c:pt idx="7">
                        <c:v>Update an existing business plan for your SE work</c:v>
                      </c:pt>
                      <c:pt idx="8">
                        <c:v>Reduce costs</c:v>
                      </c:pt>
                      <c:pt idx="9">
                        <c:v>Write a business plan for your SE work</c:v>
                      </c:pt>
                    </c:strCache>
                  </c:strRef>
                </c:cat>
                <c:val>
                  <c:numRef>
                    <c:extLst>
                      <c:ext uri="{02D57815-91ED-43cb-92C2-25804820EDAC}">
                        <c15:formulaRef>
                          <c15:sqref>Sheet1!$B$2:$B$11</c15:sqref>
                        </c15:formulaRef>
                      </c:ext>
                    </c:extLst>
                    <c:numCache>
                      <c:formatCode>0%</c:formatCode>
                      <c:ptCount val="10"/>
                      <c:pt idx="0">
                        <c:v>0.39</c:v>
                      </c:pt>
                      <c:pt idx="1">
                        <c:v>0.86</c:v>
                      </c:pt>
                      <c:pt idx="2">
                        <c:v>0.56000000000000005</c:v>
                      </c:pt>
                      <c:pt idx="3">
                        <c:v>0.77</c:v>
                      </c:pt>
                      <c:pt idx="4">
                        <c:v>0.53</c:v>
                      </c:pt>
                      <c:pt idx="5">
                        <c:v>0.59</c:v>
                      </c:pt>
                      <c:pt idx="6">
                        <c:v>0.64</c:v>
                      </c:pt>
                      <c:pt idx="7">
                        <c:v>0.41</c:v>
                      </c:pt>
                      <c:pt idx="8">
                        <c:v>0.33</c:v>
                      </c:pt>
                      <c:pt idx="9">
                        <c:v>0.31</c:v>
                      </c:pt>
                    </c:numCache>
                  </c:numRef>
                </c:val>
                <c:extLst>
                  <c:ext xmlns:c16="http://schemas.microsoft.com/office/drawing/2014/chart" uri="{C3380CC4-5D6E-409C-BE32-E72D297353CC}">
                    <c16:uniqueId val="{00000001-B87D-408D-A1BB-2B3D0AA7ADE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Cluster 2</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Look for an additional job or jobs</c:v>
                      </c:pt>
                      <c:pt idx="1">
                        <c:v>Increase your customer base</c:v>
                      </c:pt>
                      <c:pt idx="2">
                        <c:v>Increase the typical hours you work</c:v>
                      </c:pt>
                      <c:pt idx="3">
                        <c:v>Carry out marketing to promote your SE work</c:v>
                      </c:pt>
                      <c:pt idx="4">
                        <c:v>Undertake training or courses relevant to your SE work</c:v>
                      </c:pt>
                      <c:pt idx="5">
                        <c:v>Invest in new equipment or systems</c:v>
                      </c:pt>
                      <c:pt idx="6">
                        <c:v>Offer new or different products or services</c:v>
                      </c:pt>
                      <c:pt idx="7">
                        <c:v>Update an existing business plan for your SE work</c:v>
                      </c:pt>
                      <c:pt idx="8">
                        <c:v>Reduce costs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c:formatCode>
                      <c:ptCount val="10"/>
                      <c:pt idx="0">
                        <c:v>0.37</c:v>
                      </c:pt>
                      <c:pt idx="1">
                        <c:v>0.75</c:v>
                      </c:pt>
                      <c:pt idx="2">
                        <c:v>0.55000000000000004</c:v>
                      </c:pt>
                      <c:pt idx="3">
                        <c:v>0.56999999999999995</c:v>
                      </c:pt>
                      <c:pt idx="4">
                        <c:v>0.46</c:v>
                      </c:pt>
                      <c:pt idx="5">
                        <c:v>0.54</c:v>
                      </c:pt>
                      <c:pt idx="6">
                        <c:v>0.47</c:v>
                      </c:pt>
                      <c:pt idx="7">
                        <c:v>0.37</c:v>
                      </c:pt>
                      <c:pt idx="8">
                        <c:v>0.37</c:v>
                      </c:pt>
                      <c:pt idx="9">
                        <c:v>0.31</c:v>
                      </c:pt>
                    </c:numCache>
                  </c:numRef>
                </c:val>
                <c:extLst xmlns:c15="http://schemas.microsoft.com/office/drawing/2012/chart">
                  <c:ext xmlns:c16="http://schemas.microsoft.com/office/drawing/2014/chart" uri="{C3380CC4-5D6E-409C-BE32-E72D297353CC}">
                    <c16:uniqueId val="{00000000-B87D-408D-A1BB-2B3D0AA7ADE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Cluster 3</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Look for an additional job or jobs</c:v>
                      </c:pt>
                      <c:pt idx="1">
                        <c:v>Increase your customer base</c:v>
                      </c:pt>
                      <c:pt idx="2">
                        <c:v>Increase the typical hours you work</c:v>
                      </c:pt>
                      <c:pt idx="3">
                        <c:v>Carry out marketing to promote your SE work</c:v>
                      </c:pt>
                      <c:pt idx="4">
                        <c:v>Undertake training or courses relevant to your SE work</c:v>
                      </c:pt>
                      <c:pt idx="5">
                        <c:v>Invest in new equipment or systems</c:v>
                      </c:pt>
                      <c:pt idx="6">
                        <c:v>Offer new or different products or services</c:v>
                      </c:pt>
                      <c:pt idx="7">
                        <c:v>Update an existing business plan for your SE work</c:v>
                      </c:pt>
                      <c:pt idx="8">
                        <c:v>Reduce costs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0%</c:formatCode>
                      <c:ptCount val="10"/>
                      <c:pt idx="0">
                        <c:v>0.35</c:v>
                      </c:pt>
                      <c:pt idx="1">
                        <c:v>0.83</c:v>
                      </c:pt>
                      <c:pt idx="2">
                        <c:v>0.56999999999999995</c:v>
                      </c:pt>
                      <c:pt idx="3">
                        <c:v>0.76</c:v>
                      </c:pt>
                      <c:pt idx="4">
                        <c:v>0.45</c:v>
                      </c:pt>
                      <c:pt idx="5">
                        <c:v>0.52</c:v>
                      </c:pt>
                      <c:pt idx="6">
                        <c:v>0.57999999999999996</c:v>
                      </c:pt>
                      <c:pt idx="7">
                        <c:v>0.42</c:v>
                      </c:pt>
                      <c:pt idx="8">
                        <c:v>0.33</c:v>
                      </c:pt>
                      <c:pt idx="9">
                        <c:v>0.28000000000000003</c:v>
                      </c:pt>
                    </c:numCache>
                  </c:numRef>
                </c:val>
                <c:extLst xmlns:c15="http://schemas.microsoft.com/office/drawing/2012/chart">
                  <c:ext xmlns:c16="http://schemas.microsoft.com/office/drawing/2014/chart" uri="{C3380CC4-5D6E-409C-BE32-E72D297353CC}">
                    <c16:uniqueId val="{00000002-B87D-408D-A1BB-2B3D0AA7ADE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Cluster 5</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Look for an additional job or jobs</c:v>
                      </c:pt>
                      <c:pt idx="1">
                        <c:v>Increase your customer base</c:v>
                      </c:pt>
                      <c:pt idx="2">
                        <c:v>Increase the typical hours you work</c:v>
                      </c:pt>
                      <c:pt idx="3">
                        <c:v>Carry out marketing to promote your SE work</c:v>
                      </c:pt>
                      <c:pt idx="4">
                        <c:v>Undertake training or courses relevant to your SE work</c:v>
                      </c:pt>
                      <c:pt idx="5">
                        <c:v>Invest in new equipment or systems</c:v>
                      </c:pt>
                      <c:pt idx="6">
                        <c:v>Offer new or different products or services</c:v>
                      </c:pt>
                      <c:pt idx="7">
                        <c:v>Update an existing business plan for your SE work</c:v>
                      </c:pt>
                      <c:pt idx="8">
                        <c:v>Reduce costs</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Sheet1!$F$2:$F$11</c15:sqref>
                        </c15:formulaRef>
                      </c:ext>
                    </c:extLst>
                    <c:numCache>
                      <c:formatCode>0%</c:formatCode>
                      <c:ptCount val="10"/>
                      <c:pt idx="0">
                        <c:v>0.24</c:v>
                      </c:pt>
                      <c:pt idx="1">
                        <c:v>0.86</c:v>
                      </c:pt>
                      <c:pt idx="2">
                        <c:v>0.54</c:v>
                      </c:pt>
                      <c:pt idx="3">
                        <c:v>0.79</c:v>
                      </c:pt>
                      <c:pt idx="4">
                        <c:v>0.54</c:v>
                      </c:pt>
                      <c:pt idx="5">
                        <c:v>0.63</c:v>
                      </c:pt>
                      <c:pt idx="6">
                        <c:v>0.6</c:v>
                      </c:pt>
                      <c:pt idx="7">
                        <c:v>0.44</c:v>
                      </c:pt>
                      <c:pt idx="8">
                        <c:v>0.35</c:v>
                      </c:pt>
                      <c:pt idx="9">
                        <c:v>0.27</c:v>
                      </c:pt>
                    </c:numCache>
                  </c:numRef>
                </c:val>
                <c:extLst xmlns:c15="http://schemas.microsoft.com/office/drawing/2012/chart">
                  <c:ext xmlns:c16="http://schemas.microsoft.com/office/drawing/2014/chart" uri="{C3380CC4-5D6E-409C-BE32-E72D297353CC}">
                    <c16:uniqueId val="{00000004-B87D-408D-A1BB-2B3D0AA7ADEE}"/>
                  </c:ext>
                </c:extLst>
              </c15:ser>
            </c15:filteredBarSeries>
          </c:ext>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0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0877343080872104"/>
          <c:w val="0.96562499999999996"/>
          <c:h val="0.78029744215689945"/>
        </c:manualLayout>
      </c:layout>
      <c:barChart>
        <c:barDir val="col"/>
        <c:grouping val="clustered"/>
        <c:varyColors val="0"/>
        <c:ser>
          <c:idx val="0"/>
          <c:order val="0"/>
          <c:tx>
            <c:strRef>
              <c:f>Sheet1!$A$2</c:f>
              <c:strCache>
                <c:ptCount val="1"/>
                <c:pt idx="0">
                  <c:v>Grow</c:v>
                </c:pt>
              </c:strCache>
            </c:strRef>
          </c:tx>
          <c:spPr>
            <a:solidFill>
              <a:schemeClr val="accent6"/>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AAEE-46BC-BFBB-7E329D8D516D}"/>
              </c:ext>
            </c:extLst>
          </c:dPt>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0-AAEE-46BC-BFBB-7E329D8D516D}"/>
              </c:ext>
            </c:extLst>
          </c:dPt>
          <c:dPt>
            <c:idx val="2"/>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2-AAEE-46BC-BFBB-7E329D8D516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AAEE-46BC-BFBB-7E329D8D516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AAEE-46BC-BFBB-7E329D8D516D}"/>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Passionate, knowledgeable and successful </c:v>
                </c:pt>
                <c:pt idx="1">
                  <c:v>Passionate, knowledgeable and struggling </c:v>
                </c:pt>
                <c:pt idx="2">
                  <c:v>Passionate and struggling </c:v>
                </c:pt>
                <c:pt idx="3">
                  <c:v>Content with other priorities </c:v>
                </c:pt>
                <c:pt idx="4">
                  <c:v>Discontented</c:v>
                </c:pt>
              </c:strCache>
            </c:strRef>
          </c:cat>
          <c:val>
            <c:numRef>
              <c:f>Sheet1!$B$2:$F$2</c:f>
              <c:numCache>
                <c:formatCode>0%</c:formatCode>
                <c:ptCount val="5"/>
                <c:pt idx="0">
                  <c:v>0.54</c:v>
                </c:pt>
                <c:pt idx="1">
                  <c:v>0.46</c:v>
                </c:pt>
                <c:pt idx="2">
                  <c:v>0.45</c:v>
                </c:pt>
                <c:pt idx="3">
                  <c:v>0.39</c:v>
                </c:pt>
                <c:pt idx="4">
                  <c:v>0.28000000000000003</c:v>
                </c:pt>
              </c:numCache>
            </c:numRef>
          </c:val>
          <c:extLst>
            <c:ext xmlns:c16="http://schemas.microsoft.com/office/drawing/2014/chart" uri="{C3380CC4-5D6E-409C-BE32-E72D297353CC}">
              <c16:uniqueId val="{00000000-72E4-4E71-BD14-109B900B687E}"/>
            </c:ext>
          </c:extLst>
        </c:ser>
        <c:dLbls>
          <c:dLblPos val="outEnd"/>
          <c:showLegendKey val="0"/>
          <c:showVal val="1"/>
          <c:showCatName val="0"/>
          <c:showSerName val="0"/>
          <c:showPercent val="0"/>
          <c:showBubbleSize val="0"/>
        </c:dLbls>
        <c:gapWidth val="100"/>
        <c:overlap val="-27"/>
        <c:axId val="937221904"/>
        <c:axId val="897034976"/>
      </c:barChart>
      <c:catAx>
        <c:axId val="9372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7034976"/>
        <c:crosses val="autoZero"/>
        <c:auto val="1"/>
        <c:lblAlgn val="ctr"/>
        <c:lblOffset val="100"/>
        <c:noMultiLvlLbl val="0"/>
      </c:catAx>
      <c:valAx>
        <c:axId val="897034976"/>
        <c:scaling>
          <c:orientation val="minMax"/>
        </c:scaling>
        <c:delete val="1"/>
        <c:axPos val="l"/>
        <c:numFmt formatCode="0%" sourceLinked="1"/>
        <c:majorTickMark val="none"/>
        <c:minorTickMark val="none"/>
        <c:tickLblPos val="nextTo"/>
        <c:crossAx val="93722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6004396307748736"/>
          <c:y val="1.7838726635158349E-2"/>
          <c:w val="0.33995603692251264"/>
          <c:h val="0.93707620338674202"/>
        </c:manualLayout>
      </c:layout>
      <c:barChart>
        <c:barDir val="bar"/>
        <c:grouping val="stacked"/>
        <c:varyColors val="0"/>
        <c:ser>
          <c:idx val="3"/>
          <c:order val="3"/>
          <c:tx>
            <c:strRef>
              <c:f>Sheet1!$E$1</c:f>
              <c:strCache>
                <c:ptCount val="1"/>
                <c:pt idx="0">
                  <c:v>Cluster 4</c:v>
                </c:pt>
              </c:strCache>
            </c:strRef>
          </c:tx>
          <c:spPr>
            <a:solidFill>
              <a:srgbClr val="5FBD83">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Increase your customer base</c:v>
                </c:pt>
                <c:pt idx="1">
                  <c:v>Carry out marketing to promote your SE work</c:v>
                </c:pt>
                <c:pt idx="2">
                  <c:v>Invest in new equipment or systems</c:v>
                </c:pt>
                <c:pt idx="3">
                  <c:v>Increase the typical hours you work</c:v>
                </c:pt>
                <c:pt idx="4">
                  <c:v>Undertake training or courses relevant to your SE work</c:v>
                </c:pt>
                <c:pt idx="5">
                  <c:v>Offer new or different products or services</c:v>
                </c:pt>
                <c:pt idx="6">
                  <c:v>Update an existing business plan for your SE work</c:v>
                </c:pt>
                <c:pt idx="7">
                  <c:v>Reduce costs </c:v>
                </c:pt>
                <c:pt idx="8">
                  <c:v>Write a business plan for your SE work</c:v>
                </c:pt>
                <c:pt idx="9">
                  <c:v>Look for an additional job or jobs other than your main SE work</c:v>
                </c:pt>
              </c:strCache>
            </c:strRef>
          </c:cat>
          <c:val>
            <c:numRef>
              <c:f>Sheet1!$E$2:$E$11</c:f>
              <c:numCache>
                <c:formatCode>0%</c:formatCode>
                <c:ptCount val="10"/>
                <c:pt idx="0">
                  <c:v>0.75</c:v>
                </c:pt>
                <c:pt idx="1">
                  <c:v>0.6</c:v>
                </c:pt>
                <c:pt idx="2">
                  <c:v>0.56000000000000005</c:v>
                </c:pt>
                <c:pt idx="3">
                  <c:v>0.48</c:v>
                </c:pt>
                <c:pt idx="4">
                  <c:v>0.46</c:v>
                </c:pt>
                <c:pt idx="5">
                  <c:v>0.44</c:v>
                </c:pt>
                <c:pt idx="6">
                  <c:v>0.33</c:v>
                </c:pt>
                <c:pt idx="7">
                  <c:v>0.32</c:v>
                </c:pt>
                <c:pt idx="8">
                  <c:v>0.25</c:v>
                </c:pt>
                <c:pt idx="9">
                  <c:v>0.21</c:v>
                </c:pt>
              </c:numCache>
            </c:numRef>
          </c:val>
          <c:extLst>
            <c:ext xmlns:c16="http://schemas.microsoft.com/office/drawing/2014/chart" uri="{C3380CC4-5D6E-409C-BE32-E72D297353CC}">
              <c16:uniqueId val="{00000003-B87D-408D-A1BB-2B3D0AA7ADEE}"/>
            </c:ext>
          </c:extLst>
        </c:ser>
        <c:dLbls>
          <c:showLegendKey val="0"/>
          <c:showVal val="0"/>
          <c:showCatName val="0"/>
          <c:showSerName val="0"/>
          <c:showPercent val="0"/>
          <c:showBubbleSize val="0"/>
        </c:dLbls>
        <c:gapWidth val="59"/>
        <c:overlap val="100"/>
        <c:axId val="42945152"/>
        <c:axId val="4296332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Cluster 1</c:v>
                      </c:pt>
                    </c:strCache>
                  </c:strRef>
                </c:tx>
                <c:spPr>
                  <a:solidFill>
                    <a:srgbClr val="5FBD83">
                      <a:lumMod val="75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Increase the typical hours you work</c:v>
                      </c:pt>
                      <c:pt idx="4">
                        <c:v>Undertake training or courses relevant to your SE work</c:v>
                      </c:pt>
                      <c:pt idx="5">
                        <c:v>Offer new or different products or services</c:v>
                      </c:pt>
                      <c:pt idx="6">
                        <c:v>Update an existing business plan for your SE work</c:v>
                      </c:pt>
                      <c:pt idx="7">
                        <c:v>Reduce costs </c:v>
                      </c:pt>
                      <c:pt idx="8">
                        <c:v>Write a business plan for your SE work</c:v>
                      </c:pt>
                      <c:pt idx="9">
                        <c:v>Look for an additional job or jobs other than your main SE work</c:v>
                      </c:pt>
                    </c:strCache>
                  </c:strRef>
                </c:cat>
                <c:val>
                  <c:numRef>
                    <c:extLst>
                      <c:ext uri="{02D57815-91ED-43cb-92C2-25804820EDAC}">
                        <c15:formulaRef>
                          <c15:sqref>Sheet1!$B$2:$B$11</c15:sqref>
                        </c15:formulaRef>
                      </c:ext>
                    </c:extLst>
                    <c:numCache>
                      <c:formatCode>General</c:formatCode>
                      <c:ptCount val="10"/>
                    </c:numCache>
                  </c:numRef>
                </c:val>
                <c:extLst>
                  <c:ext xmlns:c16="http://schemas.microsoft.com/office/drawing/2014/chart" uri="{C3380CC4-5D6E-409C-BE32-E72D297353CC}">
                    <c16:uniqueId val="{00000001-B87D-408D-A1BB-2B3D0AA7ADE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Cluster 2</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Increase the typical hours you work</c:v>
                      </c:pt>
                      <c:pt idx="4">
                        <c:v>Undertake training or courses relevant to your SE work</c:v>
                      </c:pt>
                      <c:pt idx="5">
                        <c:v>Offer new or different products or services</c:v>
                      </c:pt>
                      <c:pt idx="6">
                        <c:v>Update an existing business plan for your SE work</c:v>
                      </c:pt>
                      <c:pt idx="7">
                        <c:v>Reduce costs </c:v>
                      </c:pt>
                      <c:pt idx="8">
                        <c:v>Write a business plan for your SE work</c:v>
                      </c:pt>
                      <c:pt idx="9">
                        <c:v>Look for an additional job or jobs other than your main SE work</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0-B87D-408D-A1BB-2B3D0AA7ADE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Cluster 3</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Increase the typical hours you work</c:v>
                      </c:pt>
                      <c:pt idx="4">
                        <c:v>Undertake training or courses relevant to your SE work</c:v>
                      </c:pt>
                      <c:pt idx="5">
                        <c:v>Offer new or different products or services</c:v>
                      </c:pt>
                      <c:pt idx="6">
                        <c:v>Update an existing business plan for your SE work</c:v>
                      </c:pt>
                      <c:pt idx="7">
                        <c:v>Reduce costs </c:v>
                      </c:pt>
                      <c:pt idx="8">
                        <c:v>Write a business plan for your SE work</c:v>
                      </c:pt>
                      <c:pt idx="9">
                        <c:v>Look for an additional job or jobs other than your main SE work</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2-B87D-408D-A1BB-2B3D0AA7ADE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Cluster 5</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Carry out marketing to promote your SE work</c:v>
                      </c:pt>
                      <c:pt idx="2">
                        <c:v>Invest in new equipment or systems</c:v>
                      </c:pt>
                      <c:pt idx="3">
                        <c:v>Increase the typical hours you work</c:v>
                      </c:pt>
                      <c:pt idx="4">
                        <c:v>Undertake training or courses relevant to your SE work</c:v>
                      </c:pt>
                      <c:pt idx="5">
                        <c:v>Offer new or different products or services</c:v>
                      </c:pt>
                      <c:pt idx="6">
                        <c:v>Update an existing business plan for your SE work</c:v>
                      </c:pt>
                      <c:pt idx="7">
                        <c:v>Reduce costs </c:v>
                      </c:pt>
                      <c:pt idx="8">
                        <c:v>Write a business plan for your SE work</c:v>
                      </c:pt>
                      <c:pt idx="9">
                        <c:v>Look for an additional job or jobs other than your main SE work</c:v>
                      </c:pt>
                    </c:strCache>
                  </c:strRef>
                </c:cat>
                <c:val>
                  <c:numRef>
                    <c:extLst xmlns:c15="http://schemas.microsoft.com/office/drawing/2012/chart">
                      <c:ext xmlns:c15="http://schemas.microsoft.com/office/drawing/2012/chart" uri="{02D57815-91ED-43cb-92C2-25804820EDAC}">
                        <c15:formulaRef>
                          <c15:sqref>Sheet1!$F$2:$F$11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B87D-408D-A1BB-2B3D0AA7ADEE}"/>
                  </c:ext>
                </c:extLst>
              </c15:ser>
            </c15:filteredBarSeries>
          </c:ext>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5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435781534952845"/>
          <c:y val="3.9492864577277582E-2"/>
          <c:w val="0.26687250167755533"/>
          <c:h val="0.89411445127111444"/>
        </c:manualLayout>
      </c:layout>
      <c:barChart>
        <c:barDir val="bar"/>
        <c:grouping val="stacked"/>
        <c:varyColors val="0"/>
        <c:ser>
          <c:idx val="0"/>
          <c:order val="0"/>
          <c:tx>
            <c:strRef>
              <c:f>Sheet1!$B$1</c:f>
              <c:strCache>
                <c:ptCount val="1"/>
                <c:pt idx="0">
                  <c:v>Cluster 2</c:v>
                </c:pt>
              </c:strCache>
            </c:strRef>
          </c:tx>
          <c:spPr>
            <a:solidFill>
              <a:srgbClr val="5FBD83"/>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Sheet1!$A$2:$A$11</c:f>
              <c:strCache>
                <c:ptCount val="10"/>
                <c:pt idx="0">
                  <c:v>Increase your customer base</c:v>
                </c:pt>
                <c:pt idx="1">
                  <c:v>Carry out marketing to promote SE work</c:v>
                </c:pt>
                <c:pt idx="2">
                  <c:v>Increase the typical hours you work</c:v>
                </c:pt>
                <c:pt idx="3">
                  <c:v>Offer new or different products or services</c:v>
                </c:pt>
                <c:pt idx="4">
                  <c:v>Invest in new equipment or systems</c:v>
                </c:pt>
                <c:pt idx="5">
                  <c:v>Undertake training/ courses relevant to SE work</c:v>
                </c:pt>
                <c:pt idx="6">
                  <c:v>Look for an additional job or jobs other than your main SE work</c:v>
                </c:pt>
                <c:pt idx="7">
                  <c:v>Reduce costs</c:v>
                </c:pt>
                <c:pt idx="8">
                  <c:v>Update an existing business plan for your SE work</c:v>
                </c:pt>
                <c:pt idx="9">
                  <c:v>Write a business plan for your SE work</c:v>
                </c:pt>
              </c:strCache>
            </c:strRef>
          </c:cat>
          <c:val>
            <c:numRef>
              <c:f>Sheet1!$B$2:$B$11</c:f>
              <c:numCache>
                <c:formatCode>0%</c:formatCode>
                <c:ptCount val="10"/>
                <c:pt idx="0">
                  <c:v>0.74</c:v>
                </c:pt>
                <c:pt idx="1">
                  <c:v>0.64</c:v>
                </c:pt>
                <c:pt idx="2">
                  <c:v>0.51</c:v>
                </c:pt>
                <c:pt idx="3">
                  <c:v>0.48</c:v>
                </c:pt>
                <c:pt idx="4">
                  <c:v>0.47</c:v>
                </c:pt>
                <c:pt idx="5">
                  <c:v>0.45</c:v>
                </c:pt>
                <c:pt idx="6">
                  <c:v>0.33</c:v>
                </c:pt>
                <c:pt idx="7">
                  <c:v>0.31</c:v>
                </c:pt>
                <c:pt idx="8">
                  <c:v>0.28999999999999998</c:v>
                </c:pt>
                <c:pt idx="9">
                  <c:v>0.25</c:v>
                </c:pt>
              </c:numCache>
            </c:numRef>
          </c:val>
          <c:extLst xmlns:c15="http://schemas.microsoft.com/office/drawing/2012/chart">
            <c:ext xmlns:c16="http://schemas.microsoft.com/office/drawing/2014/chart" uri="{C3380CC4-5D6E-409C-BE32-E72D297353CC}">
              <c16:uniqueId val="{00000007-4467-496D-BD48-E38AC04294B8}"/>
            </c:ext>
          </c:extLst>
        </c:ser>
        <c:dLbls>
          <c:showLegendKey val="0"/>
          <c:showVal val="0"/>
          <c:showCatName val="0"/>
          <c:showSerName val="0"/>
          <c:showPercent val="0"/>
          <c:showBubbleSize val="0"/>
        </c:dLbls>
        <c:gapWidth val="59"/>
        <c:overlap val="100"/>
        <c:axId val="42945152"/>
        <c:axId val="42963328"/>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5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20988330959819"/>
          <c:y val="4.8756596941082725E-2"/>
          <c:w val="0.2623225708650368"/>
          <c:h val="0.89411445127111444"/>
        </c:manualLayout>
      </c:layout>
      <c:barChart>
        <c:barDir val="bar"/>
        <c:grouping val="stacked"/>
        <c:varyColors val="0"/>
        <c:ser>
          <c:idx val="0"/>
          <c:order val="0"/>
          <c:tx>
            <c:strRef>
              <c:f>Sheet1!$B$1</c:f>
              <c:strCache>
                <c:ptCount val="1"/>
                <c:pt idx="0">
                  <c:v>Col1</c:v>
                </c:pt>
              </c:strCache>
            </c:strRef>
          </c:tx>
          <c:spPr>
            <a:solidFill>
              <a:srgbClr val="5FBD83">
                <a:lumMod val="60000"/>
                <a:lumOff val="40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Increase your customer base</c:v>
                </c:pt>
                <c:pt idx="1">
                  <c:v>Carry out marketing to promote your SE work</c:v>
                </c:pt>
                <c:pt idx="2">
                  <c:v>Invest in new equipment or systems</c:v>
                </c:pt>
                <c:pt idx="3">
                  <c:v>Increase the typical hours you work on your SE work</c:v>
                </c:pt>
                <c:pt idx="4">
                  <c:v>Undertake training or courses relevant to your SE work</c:v>
                </c:pt>
                <c:pt idx="5">
                  <c:v>Offer new or different products or services</c:v>
                </c:pt>
                <c:pt idx="6">
                  <c:v>Reduce costs</c:v>
                </c:pt>
                <c:pt idx="7">
                  <c:v>Look for an additional job or jobs other than your main SE work</c:v>
                </c:pt>
                <c:pt idx="8">
                  <c:v>Update an existing business plan for your SE work</c:v>
                </c:pt>
                <c:pt idx="9">
                  <c:v>Write a business plan for your SE work</c:v>
                </c:pt>
              </c:strCache>
            </c:strRef>
          </c:cat>
          <c:val>
            <c:numRef>
              <c:f>Sheet1!$B$2:$B$11</c:f>
              <c:numCache>
                <c:formatCode>0%</c:formatCode>
                <c:ptCount val="10"/>
                <c:pt idx="0">
                  <c:v>0.63</c:v>
                </c:pt>
                <c:pt idx="1">
                  <c:v>0.48</c:v>
                </c:pt>
                <c:pt idx="2">
                  <c:v>0.47</c:v>
                </c:pt>
                <c:pt idx="3">
                  <c:v>0.43</c:v>
                </c:pt>
                <c:pt idx="4">
                  <c:v>0.37</c:v>
                </c:pt>
                <c:pt idx="5">
                  <c:v>0.36</c:v>
                </c:pt>
                <c:pt idx="6">
                  <c:v>0.32</c:v>
                </c:pt>
                <c:pt idx="7">
                  <c:v>0.27</c:v>
                </c:pt>
                <c:pt idx="8">
                  <c:v>0.27</c:v>
                </c:pt>
                <c:pt idx="9">
                  <c:v>0.19</c:v>
                </c:pt>
              </c:numCache>
            </c:numRef>
          </c:val>
          <c:extLst>
            <c:ext xmlns:c16="http://schemas.microsoft.com/office/drawing/2014/chart" uri="{C3380CC4-5D6E-409C-BE32-E72D297353CC}">
              <c16:uniqueId val="{00000007-4467-496D-BD48-E38AC04294B8}"/>
            </c:ext>
          </c:extLst>
        </c:ser>
        <c:dLbls>
          <c:showLegendKey val="0"/>
          <c:showVal val="0"/>
          <c:showCatName val="0"/>
          <c:showSerName val="0"/>
          <c:showPercent val="0"/>
          <c:showBubbleSize val="0"/>
        </c:dLbls>
        <c:gapWidth val="59"/>
        <c:overlap val="100"/>
        <c:axId val="42945152"/>
        <c:axId val="42963328"/>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5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7186907976217458"/>
          <c:y val="0"/>
          <c:w val="0.39431669542023762"/>
          <c:h val="0.98766270544124379"/>
        </c:manualLayout>
      </c:layout>
      <c:barChart>
        <c:barDir val="bar"/>
        <c:grouping val="stacked"/>
        <c:varyColors val="0"/>
        <c:ser>
          <c:idx val="4"/>
          <c:order val="4"/>
          <c:tx>
            <c:strRef>
              <c:f>Sheet1!$F$1</c:f>
              <c:strCache>
                <c:ptCount val="1"/>
                <c:pt idx="0">
                  <c:v>Cluster 5</c:v>
                </c:pt>
              </c:strCache>
            </c:strRef>
          </c:tx>
          <c:spPr>
            <a:solidFill>
              <a:srgbClr val="F1BE48"/>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Increase your customer base</c:v>
                </c:pt>
                <c:pt idx="1">
                  <c:v>Look for an additional job or jobs</c:v>
                </c:pt>
                <c:pt idx="2">
                  <c:v>Increase the typical hours you work</c:v>
                </c:pt>
                <c:pt idx="3">
                  <c:v>Undertake training or courses relevant to your SE work</c:v>
                </c:pt>
                <c:pt idx="4">
                  <c:v>Carry out marketing to promote your SE work</c:v>
                </c:pt>
                <c:pt idx="5">
                  <c:v>Invest in new equipment or systems</c:v>
                </c:pt>
                <c:pt idx="6">
                  <c:v>Offer new or different products or services</c:v>
                </c:pt>
                <c:pt idx="7">
                  <c:v>Reduce costs</c:v>
                </c:pt>
                <c:pt idx="8">
                  <c:v>Update an existing business plan for your SE work</c:v>
                </c:pt>
                <c:pt idx="9">
                  <c:v>Write a business plan for your SE work</c:v>
                </c:pt>
              </c:strCache>
            </c:strRef>
          </c:cat>
          <c:val>
            <c:numRef>
              <c:f>Sheet1!$F$2:$F$11</c:f>
              <c:numCache>
                <c:formatCode>0%</c:formatCode>
                <c:ptCount val="10"/>
                <c:pt idx="0">
                  <c:v>0.45</c:v>
                </c:pt>
                <c:pt idx="1">
                  <c:v>0.44</c:v>
                </c:pt>
                <c:pt idx="2">
                  <c:v>0.42</c:v>
                </c:pt>
                <c:pt idx="3">
                  <c:v>0.39</c:v>
                </c:pt>
                <c:pt idx="4">
                  <c:v>0.34</c:v>
                </c:pt>
                <c:pt idx="5">
                  <c:v>0.33</c:v>
                </c:pt>
                <c:pt idx="6">
                  <c:v>0.27</c:v>
                </c:pt>
                <c:pt idx="7">
                  <c:v>0.24</c:v>
                </c:pt>
                <c:pt idx="8">
                  <c:v>0.21</c:v>
                </c:pt>
                <c:pt idx="9">
                  <c:v>0.19</c:v>
                </c:pt>
              </c:numCache>
            </c:numRef>
          </c:val>
          <c:extLst>
            <c:ext xmlns:c16="http://schemas.microsoft.com/office/drawing/2014/chart" uri="{C3380CC4-5D6E-409C-BE32-E72D297353CC}">
              <c16:uniqueId val="{00000004-21CD-469C-96CE-0DF444865CCD}"/>
            </c:ext>
          </c:extLst>
        </c:ser>
        <c:dLbls>
          <c:showLegendKey val="0"/>
          <c:showVal val="0"/>
          <c:showCatName val="0"/>
          <c:showSerName val="0"/>
          <c:showPercent val="0"/>
          <c:showBubbleSize val="0"/>
        </c:dLbls>
        <c:gapWidth val="59"/>
        <c:overlap val="100"/>
        <c:axId val="42945152"/>
        <c:axId val="4296332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Cluster 1</c:v>
                      </c:pt>
                    </c:strCache>
                  </c:strRef>
                </c:tx>
                <c:spPr>
                  <a:solidFill>
                    <a:srgbClr val="5FBD83">
                      <a:lumMod val="75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Increase your customer base</c:v>
                      </c:pt>
                      <c:pt idx="1">
                        <c:v>Look for an additional job or jobs</c:v>
                      </c:pt>
                      <c:pt idx="2">
                        <c:v>Increase the typical hours you work</c:v>
                      </c:pt>
                      <c:pt idx="3">
                        <c:v>Undertake training or courses relevant to your SE work</c:v>
                      </c:pt>
                      <c:pt idx="4">
                        <c:v>Carry out marketing to promote your SE work</c:v>
                      </c:pt>
                      <c:pt idx="5">
                        <c:v>Invest in new equipment or systems</c:v>
                      </c:pt>
                      <c:pt idx="6">
                        <c:v>Offer new or different products or services</c:v>
                      </c:pt>
                      <c:pt idx="7">
                        <c:v>Reduce costs</c:v>
                      </c:pt>
                      <c:pt idx="8">
                        <c:v>Update an existing business plan for your SE work</c:v>
                      </c:pt>
                      <c:pt idx="9">
                        <c:v>Write a business plan for your SE work</c:v>
                      </c:pt>
                    </c:strCache>
                  </c:strRef>
                </c:cat>
                <c:val>
                  <c:numRef>
                    <c:extLst>
                      <c:ext uri="{02D57815-91ED-43cb-92C2-25804820EDAC}">
                        <c15:formulaRef>
                          <c15:sqref>Sheet1!$B$2:$B$11</c15:sqref>
                        </c15:formulaRef>
                      </c:ext>
                    </c:extLst>
                    <c:numCache>
                      <c:formatCode>General</c:formatCode>
                      <c:ptCount val="10"/>
                    </c:numCache>
                  </c:numRef>
                </c:val>
                <c:extLst>
                  <c:ext xmlns:c16="http://schemas.microsoft.com/office/drawing/2014/chart" uri="{C3380CC4-5D6E-409C-BE32-E72D297353CC}">
                    <c16:uniqueId val="{00000001-21CD-469C-96CE-0DF444865CC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Cluster 2</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Look for an additional job or jobs</c:v>
                      </c:pt>
                      <c:pt idx="2">
                        <c:v>Increase the typical hours you work</c:v>
                      </c:pt>
                      <c:pt idx="3">
                        <c:v>Undertake training or courses relevant to your SE work</c:v>
                      </c:pt>
                      <c:pt idx="4">
                        <c:v>Carry out marketing to promote your SE work</c:v>
                      </c:pt>
                      <c:pt idx="5">
                        <c:v>Invest in new equipment or systems</c:v>
                      </c:pt>
                      <c:pt idx="6">
                        <c:v>Offer new or different products or services</c:v>
                      </c:pt>
                      <c:pt idx="7">
                        <c:v>Reduce costs</c:v>
                      </c:pt>
                      <c:pt idx="8">
                        <c:v>Update an existing business plan for your SE work</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0-21CD-469C-96CE-0DF444865CC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Cluster 3</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Look for an additional job or jobs</c:v>
                      </c:pt>
                      <c:pt idx="2">
                        <c:v>Increase the typical hours you work</c:v>
                      </c:pt>
                      <c:pt idx="3">
                        <c:v>Undertake training or courses relevant to your SE work</c:v>
                      </c:pt>
                      <c:pt idx="4">
                        <c:v>Carry out marketing to promote your SE work</c:v>
                      </c:pt>
                      <c:pt idx="5">
                        <c:v>Invest in new equipment or systems</c:v>
                      </c:pt>
                      <c:pt idx="6">
                        <c:v>Offer new or different products or services</c:v>
                      </c:pt>
                      <c:pt idx="7">
                        <c:v>Reduce costs</c:v>
                      </c:pt>
                      <c:pt idx="8">
                        <c:v>Update an existing business plan for your SE work</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2-21CD-469C-96CE-0DF444865CC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Cluster 4</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Increase your customer base</c:v>
                      </c:pt>
                      <c:pt idx="1">
                        <c:v>Look for an additional job or jobs</c:v>
                      </c:pt>
                      <c:pt idx="2">
                        <c:v>Increase the typical hours you work</c:v>
                      </c:pt>
                      <c:pt idx="3">
                        <c:v>Undertake training or courses relevant to your SE work</c:v>
                      </c:pt>
                      <c:pt idx="4">
                        <c:v>Carry out marketing to promote your SE work</c:v>
                      </c:pt>
                      <c:pt idx="5">
                        <c:v>Invest in new equipment or systems</c:v>
                      </c:pt>
                      <c:pt idx="6">
                        <c:v>Offer new or different products or services</c:v>
                      </c:pt>
                      <c:pt idx="7">
                        <c:v>Reduce costs</c:v>
                      </c:pt>
                      <c:pt idx="8">
                        <c:v>Update an existing business plan for your SE work</c:v>
                      </c:pt>
                      <c:pt idx="9">
                        <c:v>Write a business plan for your SE work</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21CD-469C-96CE-0DF444865CCD}"/>
                  </c:ext>
                </c:extLst>
              </c15:ser>
            </c15:filteredBarSeries>
          </c:ext>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5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0878909728508"/>
          <c:y val="0"/>
          <c:w val="0.3999609284048431"/>
          <c:h val="0.98564001622398578"/>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E84C-4628-9691-925733B1A544}"/>
              </c:ext>
            </c:extLst>
          </c:dPt>
          <c:dPt>
            <c:idx val="1"/>
            <c:invertIfNegative val="0"/>
            <c:bubble3D val="0"/>
            <c:spPr>
              <a:solidFill>
                <a:schemeClr val="bg2"/>
              </a:solidFill>
              <a:ln>
                <a:noFill/>
              </a:ln>
              <a:effectLst/>
            </c:spPr>
            <c:extLst>
              <c:ext xmlns:c16="http://schemas.microsoft.com/office/drawing/2014/chart" uri="{C3380CC4-5D6E-409C-BE32-E72D297353CC}">
                <c16:uniqueId val="{00000003-E84C-4628-9691-925733B1A544}"/>
              </c:ext>
            </c:extLst>
          </c:dPt>
          <c:dPt>
            <c:idx val="2"/>
            <c:invertIfNegative val="0"/>
            <c:bubble3D val="0"/>
            <c:spPr>
              <a:solidFill>
                <a:schemeClr val="bg2"/>
              </a:solidFill>
              <a:ln>
                <a:noFill/>
              </a:ln>
              <a:effectLst/>
            </c:spPr>
            <c:extLst>
              <c:ext xmlns:c16="http://schemas.microsoft.com/office/drawing/2014/chart" uri="{C3380CC4-5D6E-409C-BE32-E72D297353CC}">
                <c16:uniqueId val="{00000005-E84C-4628-9691-925733B1A544}"/>
              </c:ext>
            </c:extLst>
          </c:dPt>
          <c:dPt>
            <c:idx val="3"/>
            <c:invertIfNegative val="0"/>
            <c:bubble3D val="0"/>
            <c:spPr>
              <a:solidFill>
                <a:schemeClr val="bg2"/>
              </a:solidFill>
              <a:ln>
                <a:noFill/>
              </a:ln>
              <a:effectLst/>
            </c:spPr>
            <c:extLst>
              <c:ext xmlns:c16="http://schemas.microsoft.com/office/drawing/2014/chart" uri="{C3380CC4-5D6E-409C-BE32-E72D297353CC}">
                <c16:uniqueId val="{00000007-E84C-4628-9691-925733B1A544}"/>
              </c:ext>
            </c:extLst>
          </c:dPt>
          <c:dPt>
            <c:idx val="4"/>
            <c:invertIfNegative val="0"/>
            <c:bubble3D val="0"/>
            <c:spPr>
              <a:solidFill>
                <a:schemeClr val="bg2"/>
              </a:solidFill>
              <a:ln>
                <a:noFill/>
              </a:ln>
              <a:effectLst/>
            </c:spPr>
            <c:extLst>
              <c:ext xmlns:c16="http://schemas.microsoft.com/office/drawing/2014/chart" uri="{C3380CC4-5D6E-409C-BE32-E72D297353CC}">
                <c16:uniqueId val="{00000009-E84C-4628-9691-925733B1A544}"/>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12 months</c:v>
                </c:pt>
                <c:pt idx="1">
                  <c:v>12 months to less than 2 years</c:v>
                </c:pt>
                <c:pt idx="2">
                  <c:v>2 years to less than 3 years</c:v>
                </c:pt>
                <c:pt idx="3">
                  <c:v>3 years to less than 5 years</c:v>
                </c:pt>
                <c:pt idx="4">
                  <c:v>5 years or more</c:v>
                </c:pt>
              </c:strCache>
            </c:strRef>
          </c:cat>
          <c:val>
            <c:numRef>
              <c:f>Sheet1!$B$2:$B$6</c:f>
              <c:numCache>
                <c:formatCode>General</c:formatCode>
                <c:ptCount val="5"/>
                <c:pt idx="0">
                  <c:v>12</c:v>
                </c:pt>
                <c:pt idx="1">
                  <c:v>16</c:v>
                </c:pt>
                <c:pt idx="2">
                  <c:v>10</c:v>
                </c:pt>
                <c:pt idx="3">
                  <c:v>15</c:v>
                </c:pt>
                <c:pt idx="4">
                  <c:v>47</c:v>
                </c:pt>
              </c:numCache>
            </c:numRef>
          </c:val>
          <c:extLst>
            <c:ext xmlns:c16="http://schemas.microsoft.com/office/drawing/2014/chart" uri="{C3380CC4-5D6E-409C-BE32-E72D297353CC}">
              <c16:uniqueId val="{0000000A-E84C-4628-9691-925733B1A544}"/>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General"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7297863270804426"/>
          <c:y val="1.624697422095913E-2"/>
          <c:w val="0.4312008443826828"/>
          <c:h val="0.97024133007713853"/>
        </c:manualLayout>
      </c:layout>
      <c:barChart>
        <c:barDir val="bar"/>
        <c:grouping val="stacked"/>
        <c:varyColors val="0"/>
        <c:ser>
          <c:idx val="2"/>
          <c:order val="2"/>
          <c:tx>
            <c:strRef>
              <c:f>Sheet1!$D$1</c:f>
              <c:strCache>
                <c:ptCount val="1"/>
                <c:pt idx="0">
                  <c:v>Cluster 3</c:v>
                </c:pt>
              </c:strCache>
            </c:strRef>
          </c:tx>
          <c:spPr>
            <a:solidFill>
              <a:srgbClr val="F14354"/>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Look for an additional job/ jobs </c:v>
                </c:pt>
                <c:pt idx="1">
                  <c:v>Increase your customer base</c:v>
                </c:pt>
                <c:pt idx="2">
                  <c:v>Increase the typical hours you work on your SE work</c:v>
                </c:pt>
                <c:pt idx="3">
                  <c:v>Carry out marketing to promote your SE work</c:v>
                </c:pt>
                <c:pt idx="4">
                  <c:v>Undertake training/courses relevant to your SE work</c:v>
                </c:pt>
                <c:pt idx="5">
                  <c:v>Invest in new equipment or systems</c:v>
                </c:pt>
                <c:pt idx="6">
                  <c:v>Offer new or different products or services</c:v>
                </c:pt>
                <c:pt idx="7">
                  <c:v>Reduce costs</c:v>
                </c:pt>
                <c:pt idx="8">
                  <c:v>Write a business plan for your SE work</c:v>
                </c:pt>
                <c:pt idx="9">
                  <c:v>Update an existing business plan for your SE work</c:v>
                </c:pt>
              </c:strCache>
            </c:strRef>
          </c:cat>
          <c:val>
            <c:numRef>
              <c:f>Sheet1!$D$2:$D$11</c:f>
              <c:numCache>
                <c:formatCode>0%</c:formatCode>
                <c:ptCount val="10"/>
                <c:pt idx="0">
                  <c:v>0.56999999999999995</c:v>
                </c:pt>
                <c:pt idx="1">
                  <c:v>0.52</c:v>
                </c:pt>
                <c:pt idx="2">
                  <c:v>0.48</c:v>
                </c:pt>
                <c:pt idx="3">
                  <c:v>0.43</c:v>
                </c:pt>
                <c:pt idx="4">
                  <c:v>0.42</c:v>
                </c:pt>
                <c:pt idx="5">
                  <c:v>0.36</c:v>
                </c:pt>
                <c:pt idx="6">
                  <c:v>0.34</c:v>
                </c:pt>
                <c:pt idx="7">
                  <c:v>0.28000000000000003</c:v>
                </c:pt>
                <c:pt idx="8">
                  <c:v>0.21</c:v>
                </c:pt>
                <c:pt idx="9">
                  <c:v>0.21</c:v>
                </c:pt>
              </c:numCache>
            </c:numRef>
          </c:val>
          <c:extLst>
            <c:ext xmlns:c16="http://schemas.microsoft.com/office/drawing/2014/chart" uri="{C3380CC4-5D6E-409C-BE32-E72D297353CC}">
              <c16:uniqueId val="{00000002-E005-4F1A-BDE6-31719EC55369}"/>
            </c:ext>
          </c:extLst>
        </c:ser>
        <c:dLbls>
          <c:showLegendKey val="0"/>
          <c:showVal val="0"/>
          <c:showCatName val="0"/>
          <c:showSerName val="0"/>
          <c:showPercent val="0"/>
          <c:showBubbleSize val="0"/>
        </c:dLbls>
        <c:gapWidth val="59"/>
        <c:overlap val="100"/>
        <c:axId val="42945152"/>
        <c:axId val="4296332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Cluster 1</c:v>
                      </c:pt>
                    </c:strCache>
                  </c:strRef>
                </c:tx>
                <c:spPr>
                  <a:solidFill>
                    <a:srgbClr val="5FBD83">
                      <a:lumMod val="75000"/>
                    </a:srgbClr>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Look for an additional job/ jobs </c:v>
                      </c:pt>
                      <c:pt idx="1">
                        <c:v>Increase your customer base</c:v>
                      </c:pt>
                      <c:pt idx="2">
                        <c:v>Increase the typical hours you work on your SE work</c:v>
                      </c:pt>
                      <c:pt idx="3">
                        <c:v>Carry out marketing to promote your SE work</c:v>
                      </c:pt>
                      <c:pt idx="4">
                        <c:v>Undertake training/courses relevant to your SE work</c:v>
                      </c:pt>
                      <c:pt idx="5">
                        <c:v>Invest in new equipment or systems</c:v>
                      </c:pt>
                      <c:pt idx="6">
                        <c:v>Offer new or different products or services</c:v>
                      </c:pt>
                      <c:pt idx="7">
                        <c:v>Reduce costs</c:v>
                      </c:pt>
                      <c:pt idx="8">
                        <c:v>Write a business plan for your SE work</c:v>
                      </c:pt>
                      <c:pt idx="9">
                        <c:v>Update an existing business plan for your SE work</c:v>
                      </c:pt>
                    </c:strCache>
                  </c:strRef>
                </c:cat>
                <c:val>
                  <c:numRef>
                    <c:extLst>
                      <c:ext uri="{02D57815-91ED-43cb-92C2-25804820EDAC}">
                        <c15:formulaRef>
                          <c15:sqref>Sheet1!$B$2:$B$11</c15:sqref>
                        </c15:formulaRef>
                      </c:ext>
                    </c:extLst>
                    <c:numCache>
                      <c:formatCode>General</c:formatCode>
                      <c:ptCount val="10"/>
                    </c:numCache>
                  </c:numRef>
                </c:val>
                <c:extLst>
                  <c:ext xmlns:c16="http://schemas.microsoft.com/office/drawing/2014/chart" uri="{C3380CC4-5D6E-409C-BE32-E72D297353CC}">
                    <c16:uniqueId val="{00000001-E005-4F1A-BDE6-31719EC5536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Cluster 2</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Look for an additional job/ jobs </c:v>
                      </c:pt>
                      <c:pt idx="1">
                        <c:v>Increase your customer base</c:v>
                      </c:pt>
                      <c:pt idx="2">
                        <c:v>Increase the typical hours you work on your SE work</c:v>
                      </c:pt>
                      <c:pt idx="3">
                        <c:v>Carry out marketing to promote your SE work</c:v>
                      </c:pt>
                      <c:pt idx="4">
                        <c:v>Undertake training/courses relevant to your SE work</c:v>
                      </c:pt>
                      <c:pt idx="5">
                        <c:v>Invest in new equipment or systems</c:v>
                      </c:pt>
                      <c:pt idx="6">
                        <c:v>Offer new or different products or services</c:v>
                      </c:pt>
                      <c:pt idx="7">
                        <c:v>Reduce costs</c:v>
                      </c:pt>
                      <c:pt idx="8">
                        <c:v>Write a business plan for your SE work</c:v>
                      </c:pt>
                      <c:pt idx="9">
                        <c:v>Update an existing business plan for your SE work</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0-E005-4F1A-BDE6-31719EC5536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Cluster 4</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Look for an additional job/ jobs </c:v>
                      </c:pt>
                      <c:pt idx="1">
                        <c:v>Increase your customer base</c:v>
                      </c:pt>
                      <c:pt idx="2">
                        <c:v>Increase the typical hours you work on your SE work</c:v>
                      </c:pt>
                      <c:pt idx="3">
                        <c:v>Carry out marketing to promote your SE work</c:v>
                      </c:pt>
                      <c:pt idx="4">
                        <c:v>Undertake training/courses relevant to your SE work</c:v>
                      </c:pt>
                      <c:pt idx="5">
                        <c:v>Invest in new equipment or systems</c:v>
                      </c:pt>
                      <c:pt idx="6">
                        <c:v>Offer new or different products or services</c:v>
                      </c:pt>
                      <c:pt idx="7">
                        <c:v>Reduce costs</c:v>
                      </c:pt>
                      <c:pt idx="8">
                        <c:v>Write a business plan for your SE work</c:v>
                      </c:pt>
                      <c:pt idx="9">
                        <c:v>Update an existing business plan for your SE work</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E005-4F1A-BDE6-31719EC5536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Cluster 5</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Look for an additional job/ jobs </c:v>
                      </c:pt>
                      <c:pt idx="1">
                        <c:v>Increase your customer base</c:v>
                      </c:pt>
                      <c:pt idx="2">
                        <c:v>Increase the typical hours you work on your SE work</c:v>
                      </c:pt>
                      <c:pt idx="3">
                        <c:v>Carry out marketing to promote your SE work</c:v>
                      </c:pt>
                      <c:pt idx="4">
                        <c:v>Undertake training/courses relevant to your SE work</c:v>
                      </c:pt>
                      <c:pt idx="5">
                        <c:v>Invest in new equipment or systems</c:v>
                      </c:pt>
                      <c:pt idx="6">
                        <c:v>Offer new or different products or services</c:v>
                      </c:pt>
                      <c:pt idx="7">
                        <c:v>Reduce costs</c:v>
                      </c:pt>
                      <c:pt idx="8">
                        <c:v>Write a business plan for your SE work</c:v>
                      </c:pt>
                      <c:pt idx="9">
                        <c:v>Update an existing business plan for your SE work</c:v>
                      </c:pt>
                    </c:strCache>
                  </c:strRef>
                </c:cat>
                <c:val>
                  <c:numRef>
                    <c:extLst xmlns:c15="http://schemas.microsoft.com/office/drawing/2012/chart">
                      <c:ext xmlns:c15="http://schemas.microsoft.com/office/drawing/2012/chart" uri="{02D57815-91ED-43cb-92C2-25804820EDAC}">
                        <c15:formulaRef>
                          <c15:sqref>Sheet1!$F$2:$F$11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E005-4F1A-BDE6-31719EC55369}"/>
                  </c:ext>
                </c:extLst>
              </c15:ser>
            </c15:filteredBarSeries>
          </c:ext>
        </c:extLst>
      </c:barChart>
      <c:catAx>
        <c:axId val="42945152"/>
        <c:scaling>
          <c:orientation val="maxMin"/>
        </c:scaling>
        <c:delete val="0"/>
        <c:axPos val="l"/>
        <c:numFmt formatCode="General" sourceLinked="0"/>
        <c:majorTickMark val="out"/>
        <c:minorTickMark val="none"/>
        <c:tickLblPos val="nextTo"/>
        <c:spPr>
          <a:ln>
            <a:noFill/>
          </a:ln>
        </c:spPr>
        <c:txPr>
          <a:bodyPr/>
          <a:lstStyle/>
          <a:p>
            <a:pPr algn="r">
              <a:defRPr sz="1100">
                <a:latin typeface="Arial" panose="020B0604020202020204" pitchFamily="34" charset="0"/>
                <a:cs typeface="Arial" panose="020B0604020202020204" pitchFamily="34" charset="0"/>
              </a:defRPr>
            </a:pPr>
            <a:endParaRPr lang="en-US"/>
          </a:p>
        </c:txPr>
        <c:crossAx val="42963328"/>
        <c:crosses val="autoZero"/>
        <c:auto val="1"/>
        <c:lblAlgn val="ctr"/>
        <c:lblOffset val="100"/>
        <c:noMultiLvlLbl val="0"/>
      </c:catAx>
      <c:valAx>
        <c:axId val="42963328"/>
        <c:scaling>
          <c:orientation val="minMax"/>
        </c:scaling>
        <c:delete val="1"/>
        <c:axPos val="t"/>
        <c:numFmt formatCode="0%" sourceLinked="1"/>
        <c:majorTickMark val="out"/>
        <c:minorTickMark val="none"/>
        <c:tickLblPos val="nextTo"/>
        <c:crossAx val="4294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493362296143E-2"/>
          <c:y val="0.32767115012010295"/>
          <c:w val="0.96562499999999996"/>
          <c:h val="0.55045474063312716"/>
        </c:manualLayout>
      </c:layout>
      <c:barChart>
        <c:barDir val="col"/>
        <c:grouping val="clustered"/>
        <c:varyColors val="0"/>
        <c:ser>
          <c:idx val="0"/>
          <c:order val="0"/>
          <c:tx>
            <c:strRef>
              <c:f>Sheet1!$A$2</c:f>
              <c:strCache>
                <c:ptCount val="1"/>
                <c:pt idx="0">
                  <c:v>Grow</c:v>
                </c:pt>
              </c:strCache>
            </c:strRef>
          </c:tx>
          <c:spPr>
            <a:solidFill>
              <a:schemeClr val="bg2"/>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0-7ADD-41EE-A49E-D2475FA4207B}"/>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1-7ADD-41EE-A49E-D2475FA4207B}"/>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7ADD-41EE-A49E-D2475FA4207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7ADD-41EE-A49E-D2475FA4207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7ADD-41EE-A49E-D2475FA4207B}"/>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Passionate and successful </c:v>
                </c:pt>
                <c:pt idx="1">
                  <c:v>Passionate and struggling </c:v>
                </c:pt>
                <c:pt idx="2">
                  <c:v>Content with other priorities </c:v>
                </c:pt>
                <c:pt idx="3">
                  <c:v>Dispassionate with other priorities </c:v>
                </c:pt>
                <c:pt idx="4">
                  <c:v>Dispassionate and stuck </c:v>
                </c:pt>
              </c:strCache>
            </c:strRef>
          </c:cat>
          <c:val>
            <c:numRef>
              <c:f>Sheet1!$B$2:$F$2</c:f>
              <c:numCache>
                <c:formatCode>0%</c:formatCode>
                <c:ptCount val="5"/>
                <c:pt idx="0">
                  <c:v>0.37</c:v>
                </c:pt>
                <c:pt idx="1">
                  <c:v>0.32</c:v>
                </c:pt>
                <c:pt idx="2">
                  <c:v>0.27</c:v>
                </c:pt>
                <c:pt idx="3">
                  <c:v>0.24</c:v>
                </c:pt>
                <c:pt idx="4">
                  <c:v>0.21</c:v>
                </c:pt>
              </c:numCache>
            </c:numRef>
          </c:val>
          <c:extLst>
            <c:ext xmlns:c16="http://schemas.microsoft.com/office/drawing/2014/chart" uri="{C3380CC4-5D6E-409C-BE32-E72D297353CC}">
              <c16:uniqueId val="{00000000-72E4-4E71-BD14-109B900B687E}"/>
            </c:ext>
          </c:extLst>
        </c:ser>
        <c:dLbls>
          <c:dLblPos val="outEnd"/>
          <c:showLegendKey val="0"/>
          <c:showVal val="1"/>
          <c:showCatName val="0"/>
          <c:showSerName val="0"/>
          <c:showPercent val="0"/>
          <c:showBubbleSize val="0"/>
        </c:dLbls>
        <c:gapWidth val="100"/>
        <c:overlap val="-27"/>
        <c:axId val="937221904"/>
        <c:axId val="897034976"/>
      </c:barChart>
      <c:catAx>
        <c:axId val="9372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7034976"/>
        <c:crosses val="autoZero"/>
        <c:auto val="1"/>
        <c:lblAlgn val="ctr"/>
        <c:lblOffset val="100"/>
        <c:noMultiLvlLbl val="0"/>
      </c:catAx>
      <c:valAx>
        <c:axId val="897034976"/>
        <c:scaling>
          <c:orientation val="minMax"/>
        </c:scaling>
        <c:delete val="1"/>
        <c:axPos val="l"/>
        <c:numFmt formatCode="0%" sourceLinked="1"/>
        <c:majorTickMark val="none"/>
        <c:minorTickMark val="none"/>
        <c:tickLblPos val="nextTo"/>
        <c:crossAx val="93722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18817805418272"/>
          <c:y val="2.2380797119585977E-2"/>
          <c:w val="0.43885386139778337"/>
          <c:h val="0.84946822356922402"/>
        </c:manualLayout>
      </c:layout>
      <c:barChart>
        <c:barDir val="bar"/>
        <c:grouping val="clustered"/>
        <c:varyColors val="0"/>
        <c:ser>
          <c:idx val="0"/>
          <c:order val="0"/>
          <c:tx>
            <c:strRef>
              <c:f>Sheet1!$B$1</c:f>
              <c:strCache>
                <c:ptCount val="1"/>
                <c:pt idx="0">
                  <c:v>Column1</c:v>
                </c:pt>
              </c:strCache>
            </c:strRef>
          </c:tx>
          <c:spPr>
            <a:solidFill>
              <a:schemeClr val="bg2"/>
            </a:solidFill>
            <a:ln w="19050">
              <a:solidFill>
                <a:schemeClr val="bg2"/>
              </a:solidFill>
            </a:ln>
            <a:effectLst/>
          </c:spPr>
          <c:invertIfNegative val="0"/>
          <c:dPt>
            <c:idx val="0"/>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1-8D0A-472F-9A75-907361B63064}"/>
              </c:ext>
            </c:extLst>
          </c:dPt>
          <c:dPt>
            <c:idx val="1"/>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3-8D0A-472F-9A75-907361B63064}"/>
              </c:ext>
            </c:extLst>
          </c:dPt>
          <c:dPt>
            <c:idx val="2"/>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5-8D0A-472F-9A75-907361B63064}"/>
              </c:ext>
            </c:extLst>
          </c:dPt>
          <c:dPt>
            <c:idx val="3"/>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7-8D0A-472F-9A75-907361B63064}"/>
              </c:ext>
            </c:extLst>
          </c:dPt>
          <c:dPt>
            <c:idx val="4"/>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9-8D0A-472F-9A75-907361B63064}"/>
              </c:ext>
            </c:extLst>
          </c:dPt>
          <c:dPt>
            <c:idx val="5"/>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B-48C4-4506-9497-C261027168D9}"/>
              </c:ext>
            </c:extLst>
          </c:dPt>
          <c:dPt>
            <c:idx val="6"/>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D-48C4-4506-9497-C261027168D9}"/>
              </c:ext>
            </c:extLst>
          </c:dPt>
          <c:dPt>
            <c:idx val="7"/>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0F-48C4-4506-9497-C261027168D9}"/>
              </c:ext>
            </c:extLst>
          </c:dPt>
          <c:dPt>
            <c:idx val="8"/>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11-48C4-4506-9497-C261027168D9}"/>
              </c:ext>
            </c:extLst>
          </c:dPt>
          <c:dPt>
            <c:idx val="9"/>
            <c:invertIfNegative val="0"/>
            <c:bubble3D val="0"/>
            <c:spPr>
              <a:solidFill>
                <a:schemeClr val="bg2"/>
              </a:solidFill>
              <a:ln w="19050">
                <a:solidFill>
                  <a:schemeClr val="bg2"/>
                </a:solidFill>
              </a:ln>
              <a:effectLst/>
            </c:spPr>
            <c:extLst>
              <c:ext xmlns:c16="http://schemas.microsoft.com/office/drawing/2014/chart" uri="{C3380CC4-5D6E-409C-BE32-E72D297353CC}">
                <c16:uniqueId val="{00000013-48C4-4506-9497-C261027168D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Retail/ sales</c:v>
                </c:pt>
                <c:pt idx="1">
                  <c:v>Animals/ agriculture</c:v>
                </c:pt>
                <c:pt idx="2">
                  <c:v>Food/ drink/ hospitality/ leisure</c:v>
                </c:pt>
                <c:pt idx="3">
                  <c:v>Social care/ healthcare/ education/ childcare</c:v>
                </c:pt>
                <c:pt idx="4">
                  <c:v>Personal services/ beauty/ sport &amp; fitness </c:v>
                </c:pt>
                <c:pt idx="5">
                  <c:v>Professional services </c:v>
                </c:pt>
                <c:pt idx="6">
                  <c:v>Transport/ distribution/ delivery </c:v>
                </c:pt>
                <c:pt idx="7">
                  <c:v>Media/ telecoms/ arts</c:v>
                </c:pt>
                <c:pt idx="8">
                  <c:v>Manufacturing/ construction/ engineering </c:v>
                </c:pt>
                <c:pt idx="9">
                  <c:v>Domestic/ utilities/ vehicle services </c:v>
                </c:pt>
              </c:strCache>
            </c:strRef>
          </c:cat>
          <c:val>
            <c:numRef>
              <c:f>Sheet1!$B$2:$B$11</c:f>
              <c:numCache>
                <c:formatCode>0%</c:formatCode>
                <c:ptCount val="10"/>
                <c:pt idx="0">
                  <c:v>0.02</c:v>
                </c:pt>
                <c:pt idx="1">
                  <c:v>0.02</c:v>
                </c:pt>
                <c:pt idx="2">
                  <c:v>0.05</c:v>
                </c:pt>
                <c:pt idx="3">
                  <c:v>0.08</c:v>
                </c:pt>
                <c:pt idx="4">
                  <c:v>0.1</c:v>
                </c:pt>
                <c:pt idx="5">
                  <c:v>0.11</c:v>
                </c:pt>
                <c:pt idx="6">
                  <c:v>0.13</c:v>
                </c:pt>
                <c:pt idx="7">
                  <c:v>0.13</c:v>
                </c:pt>
                <c:pt idx="8">
                  <c:v>0.15</c:v>
                </c:pt>
                <c:pt idx="9">
                  <c:v>0.2</c:v>
                </c:pt>
              </c:numCache>
            </c:numRef>
          </c:val>
          <c:extLst>
            <c:ext xmlns:c16="http://schemas.microsoft.com/office/drawing/2014/chart" uri="{C3380CC4-5D6E-409C-BE32-E72D297353CC}">
              <c16:uniqueId val="{0000000A-8D0A-472F-9A75-907361B63064}"/>
            </c:ext>
          </c:extLst>
        </c:ser>
        <c:dLbls>
          <c:dLblPos val="outEnd"/>
          <c:showLegendKey val="0"/>
          <c:showVal val="1"/>
          <c:showCatName val="0"/>
          <c:showSerName val="0"/>
          <c:showPercent val="0"/>
          <c:showBubbleSize val="0"/>
        </c:dLbls>
        <c:gapWidth val="100"/>
        <c:axId val="54443199"/>
        <c:axId val="2039477583"/>
      </c:barChart>
      <c:valAx>
        <c:axId val="2039477583"/>
        <c:scaling>
          <c:orientation val="minMax"/>
        </c:scaling>
        <c:delete val="1"/>
        <c:axPos val="b"/>
        <c:numFmt formatCode="0%" sourceLinked="1"/>
        <c:majorTickMark val="out"/>
        <c:minorTickMark val="none"/>
        <c:tickLblPos val="nextTo"/>
        <c:crossAx val="54443199"/>
        <c:crosses val="autoZero"/>
        <c:crossBetween val="between"/>
      </c:valAx>
      <c:catAx>
        <c:axId val="544431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203947758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50287713262020284"/>
          <c:y val="2.754843627979622E-2"/>
          <c:w val="0.40879054778521962"/>
          <c:h val="0.90759952595823223"/>
        </c:manualLayout>
      </c:layout>
      <c:barChart>
        <c:barDir val="bar"/>
        <c:grouping val="clustered"/>
        <c:varyColors val="0"/>
        <c:ser>
          <c:idx val="0"/>
          <c:order val="0"/>
          <c:tx>
            <c:strRef>
              <c:f>Sheet1!$B$1</c:f>
              <c:strCache>
                <c:ptCount val="1"/>
                <c:pt idx="0">
                  <c:v>Column1</c:v>
                </c:pt>
              </c:strCache>
            </c:strRef>
          </c:tx>
          <c:spPr>
            <a:solidFill>
              <a:schemeClr val="accent6"/>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1-E6F4-4E08-A121-E968F6326FBE}"/>
              </c:ext>
            </c:extLst>
          </c:dPt>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3-E6F4-4E08-A121-E968F6326FBE}"/>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E6F4-4E08-A121-E968F6326FBE}"/>
              </c:ext>
            </c:extLst>
          </c:dPt>
          <c:dPt>
            <c:idx val="3"/>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7-E6F4-4E08-A121-E968F6326FBE}"/>
              </c:ext>
            </c:extLst>
          </c:dPt>
          <c:dPt>
            <c:idx val="4"/>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9-E6F4-4E08-A121-E968F6326FBE}"/>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E6F4-4E08-A121-E968F6326FBE}"/>
              </c:ext>
            </c:extLst>
          </c:dPt>
          <c:dPt>
            <c:idx val="6"/>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D-E6F4-4E08-A121-E968F6326FBE}"/>
              </c:ext>
            </c:extLst>
          </c:dPt>
          <c:dPt>
            <c:idx val="7"/>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F-E6F4-4E08-A121-E968F6326FBE}"/>
              </c:ext>
            </c:extLst>
          </c:dPt>
          <c:dPt>
            <c:idx val="8"/>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11-E6F4-4E08-A121-E968F6326FBE}"/>
              </c:ext>
            </c:extLst>
          </c:dPt>
          <c:dPt>
            <c:idx val="9"/>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13-E6F4-4E08-A121-E968F6326FBE}"/>
              </c:ext>
            </c:extLst>
          </c:dPt>
          <c:dLbls>
            <c:dLbl>
              <c:idx val="9"/>
              <c:tx>
                <c:rich>
                  <a:bodyPr/>
                  <a:lstStyle/>
                  <a:p>
                    <a:r>
                      <a:rPr lang="en-US">
                        <a:solidFill>
                          <a:schemeClr val="tx1"/>
                        </a:solidFill>
                      </a:rPr>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6F4-4E08-A121-E968F6326FB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Animals/ agriculture</c:v>
                </c:pt>
                <c:pt idx="1">
                  <c:v>Food/ drink/ hospitality/ leisure</c:v>
                </c:pt>
                <c:pt idx="2">
                  <c:v>Retail/ sales</c:v>
                </c:pt>
                <c:pt idx="3">
                  <c:v>Media/ telecoms/ arts</c:v>
                </c:pt>
                <c:pt idx="4">
                  <c:v>Social care/ healthcare/ education/ childcare</c:v>
                </c:pt>
                <c:pt idx="5">
                  <c:v>Personal services/ beauty/ sport &amp; fitness </c:v>
                </c:pt>
                <c:pt idx="6">
                  <c:v>Manufacturing/ construction/ engineering </c:v>
                </c:pt>
                <c:pt idx="7">
                  <c:v>Professional services </c:v>
                </c:pt>
                <c:pt idx="8">
                  <c:v>Transport/ distribution/ delivery </c:v>
                </c:pt>
                <c:pt idx="9">
                  <c:v>Domestic/ utilities/ vehicle services </c:v>
                </c:pt>
              </c:strCache>
            </c:strRef>
          </c:cat>
          <c:val>
            <c:numRef>
              <c:f>Sheet1!$B$2:$B$11</c:f>
              <c:numCache>
                <c:formatCode>0%</c:formatCode>
                <c:ptCount val="10"/>
                <c:pt idx="0">
                  <c:v>0.02</c:v>
                </c:pt>
                <c:pt idx="1">
                  <c:v>0.05</c:v>
                </c:pt>
                <c:pt idx="2">
                  <c:v>0.04</c:v>
                </c:pt>
                <c:pt idx="3">
                  <c:v>7.0000000000000007E-2</c:v>
                </c:pt>
                <c:pt idx="4">
                  <c:v>0.08</c:v>
                </c:pt>
                <c:pt idx="5">
                  <c:v>0.09</c:v>
                </c:pt>
                <c:pt idx="6">
                  <c:v>0.09</c:v>
                </c:pt>
                <c:pt idx="7">
                  <c:v>0.15</c:v>
                </c:pt>
                <c:pt idx="8">
                  <c:v>0.17</c:v>
                </c:pt>
                <c:pt idx="9">
                  <c:v>0.22</c:v>
                </c:pt>
              </c:numCache>
            </c:numRef>
          </c:val>
          <c:extLst>
            <c:ext xmlns:c16="http://schemas.microsoft.com/office/drawing/2014/chart" uri="{C3380CC4-5D6E-409C-BE32-E72D297353CC}">
              <c16:uniqueId val="{00000014-E6F4-4E08-A121-E968F6326FBE}"/>
            </c:ext>
          </c:extLst>
        </c:ser>
        <c:dLbls>
          <c:showLegendKey val="0"/>
          <c:showVal val="0"/>
          <c:showCatName val="0"/>
          <c:showSerName val="0"/>
          <c:showPercent val="0"/>
          <c:showBubbleSize val="0"/>
        </c:dLbls>
        <c:gapWidth val="100"/>
        <c:axId val="54443199"/>
        <c:axId val="2039477583"/>
      </c:barChart>
      <c:valAx>
        <c:axId val="2039477583"/>
        <c:scaling>
          <c:orientation val="minMax"/>
        </c:scaling>
        <c:delete val="1"/>
        <c:axPos val="b"/>
        <c:numFmt formatCode="0%" sourceLinked="1"/>
        <c:majorTickMark val="out"/>
        <c:minorTickMark val="none"/>
        <c:tickLblPos val="nextTo"/>
        <c:crossAx val="54443199"/>
        <c:crosses val="autoZero"/>
        <c:crossBetween val="between"/>
      </c:valAx>
      <c:catAx>
        <c:axId val="544431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203947758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0878909728508"/>
          <c:y val="0"/>
          <c:w val="0.3999609284048431"/>
          <c:h val="0.98564001622398578"/>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001D-4BFC-8B71-23C4DC431E8B}"/>
              </c:ext>
            </c:extLst>
          </c:dPt>
          <c:dPt>
            <c:idx val="1"/>
            <c:invertIfNegative val="0"/>
            <c:bubble3D val="0"/>
            <c:spPr>
              <a:solidFill>
                <a:schemeClr val="bg2"/>
              </a:solidFill>
              <a:ln>
                <a:noFill/>
              </a:ln>
              <a:effectLst/>
            </c:spPr>
            <c:extLst>
              <c:ext xmlns:c16="http://schemas.microsoft.com/office/drawing/2014/chart" uri="{C3380CC4-5D6E-409C-BE32-E72D297353CC}">
                <c16:uniqueId val="{00000003-001D-4BFC-8B71-23C4DC431E8B}"/>
              </c:ext>
            </c:extLst>
          </c:dPt>
          <c:dPt>
            <c:idx val="2"/>
            <c:invertIfNegative val="0"/>
            <c:bubble3D val="0"/>
            <c:spPr>
              <a:solidFill>
                <a:schemeClr val="bg2"/>
              </a:solidFill>
              <a:ln>
                <a:noFill/>
              </a:ln>
              <a:effectLst/>
            </c:spPr>
            <c:extLst>
              <c:ext xmlns:c16="http://schemas.microsoft.com/office/drawing/2014/chart" uri="{C3380CC4-5D6E-409C-BE32-E72D297353CC}">
                <c16:uniqueId val="{00000005-001D-4BFC-8B71-23C4DC431E8B}"/>
              </c:ext>
            </c:extLst>
          </c:dPt>
          <c:dPt>
            <c:idx val="3"/>
            <c:invertIfNegative val="0"/>
            <c:bubble3D val="0"/>
            <c:spPr>
              <a:solidFill>
                <a:schemeClr val="bg2"/>
              </a:solidFill>
              <a:ln>
                <a:noFill/>
              </a:ln>
              <a:effectLst/>
            </c:spPr>
            <c:extLst>
              <c:ext xmlns:c16="http://schemas.microsoft.com/office/drawing/2014/chart" uri="{C3380CC4-5D6E-409C-BE32-E72D297353CC}">
                <c16:uniqueId val="{00000007-001D-4BFC-8B71-23C4DC431E8B}"/>
              </c:ext>
            </c:extLst>
          </c:dPt>
          <c:dPt>
            <c:idx val="4"/>
            <c:invertIfNegative val="0"/>
            <c:bubble3D val="0"/>
            <c:spPr>
              <a:solidFill>
                <a:schemeClr val="bg2"/>
              </a:solidFill>
              <a:ln>
                <a:noFill/>
              </a:ln>
              <a:effectLst/>
            </c:spPr>
            <c:extLst>
              <c:ext xmlns:c16="http://schemas.microsoft.com/office/drawing/2014/chart" uri="{C3380CC4-5D6E-409C-BE32-E72D297353CC}">
                <c16:uniqueId val="{00000009-001D-4BFC-8B71-23C4DC431E8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up - no difficulty</c:v>
                </c:pt>
                <c:pt idx="1">
                  <c:v>Keeping up - struggle from time to time</c:v>
                </c:pt>
                <c:pt idx="2">
                  <c:v>Keeping up - constant struggle</c:v>
                </c:pt>
                <c:pt idx="3">
                  <c:v>Falling behind - some bills </c:v>
                </c:pt>
                <c:pt idx="4">
                  <c:v>Falling behind - many bills</c:v>
                </c:pt>
                <c:pt idx="5">
                  <c:v>No bills or commitments</c:v>
                </c:pt>
              </c:strCache>
            </c:strRef>
          </c:cat>
          <c:val>
            <c:numRef>
              <c:f>Sheet1!$B$2:$B$7</c:f>
              <c:numCache>
                <c:formatCode>General</c:formatCode>
                <c:ptCount val="6"/>
                <c:pt idx="0">
                  <c:v>13</c:v>
                </c:pt>
                <c:pt idx="1">
                  <c:v>31</c:v>
                </c:pt>
                <c:pt idx="2">
                  <c:v>28</c:v>
                </c:pt>
                <c:pt idx="3">
                  <c:v>13</c:v>
                </c:pt>
                <c:pt idx="4">
                  <c:v>11</c:v>
                </c:pt>
                <c:pt idx="5">
                  <c:v>1</c:v>
                </c:pt>
              </c:numCache>
            </c:numRef>
          </c:val>
          <c:extLst>
            <c:ext xmlns:c16="http://schemas.microsoft.com/office/drawing/2014/chart" uri="{C3380CC4-5D6E-409C-BE32-E72D297353CC}">
              <c16:uniqueId val="{0000001A-001D-4BFC-8B71-23C4DC431E8B}"/>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General"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9">
  <a:schemeClr val="accent6"/>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5D224-D0FC-47D7-9EA6-D2F8CB9B30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AD8ECD3-5BA2-48CF-8E14-9BB707582746}">
      <dgm:prSet phldrT="[Text]" custT="1"/>
      <dgm:spPr>
        <a:solidFill>
          <a:schemeClr val="accent6">
            <a:lumMod val="50000"/>
          </a:schemeClr>
        </a:solidFill>
      </dgm:spPr>
      <dgm:t>
        <a:bodyPr/>
        <a:lstStyle/>
        <a:p>
          <a:r>
            <a:rPr lang="en-GB" sz="2500" b="1"/>
            <a:t>Passionate, knowledgeable and successful</a:t>
          </a:r>
        </a:p>
      </dgm:t>
    </dgm:pt>
    <dgm:pt modelId="{EC05198D-5804-41BA-95E5-1F4F00A367FB}" type="parTrans" cxnId="{35D03729-81B0-418F-B446-A5570B69D431}">
      <dgm:prSet/>
      <dgm:spPr/>
      <dgm:t>
        <a:bodyPr/>
        <a:lstStyle/>
        <a:p>
          <a:endParaRPr lang="en-GB"/>
        </a:p>
      </dgm:t>
    </dgm:pt>
    <dgm:pt modelId="{4B5A4D91-B0A3-49CB-A759-A4160175F69D}" type="sibTrans" cxnId="{35D03729-81B0-418F-B446-A5570B69D431}">
      <dgm:prSet/>
      <dgm:spPr/>
      <dgm:t>
        <a:bodyPr/>
        <a:lstStyle/>
        <a:p>
          <a:endParaRPr lang="en-GB"/>
        </a:p>
      </dgm:t>
    </dgm:pt>
    <dgm:pt modelId="{875FACB3-D1B8-4538-BAC1-562F445209FF}">
      <dgm:prSet phldrT="[Text]" custT="1"/>
      <dgm:spPr>
        <a:solidFill>
          <a:schemeClr val="accent6"/>
        </a:solidFill>
      </dgm:spPr>
      <dgm:t>
        <a:bodyPr/>
        <a:lstStyle/>
        <a:p>
          <a:r>
            <a:rPr lang="en-GB" sz="2500" b="1" kern="1200"/>
            <a:t>Passionate, knowledgeable and struggling</a:t>
          </a:r>
          <a:endParaRPr lang="en-GB" sz="2500" b="1" kern="1200">
            <a:solidFill>
              <a:prstClr val="white"/>
            </a:solidFill>
            <a:latin typeface="Arial"/>
            <a:ea typeface="+mn-ea"/>
            <a:cs typeface="+mn-cs"/>
          </a:endParaRPr>
        </a:p>
      </dgm:t>
    </dgm:pt>
    <dgm:pt modelId="{24D80007-3624-4920-A928-75DD89B465AF}" type="parTrans" cxnId="{67A28221-237F-478F-8DCD-F2F65E9159CB}">
      <dgm:prSet/>
      <dgm:spPr/>
      <dgm:t>
        <a:bodyPr/>
        <a:lstStyle/>
        <a:p>
          <a:endParaRPr lang="en-GB"/>
        </a:p>
      </dgm:t>
    </dgm:pt>
    <dgm:pt modelId="{503F1484-6411-432E-872C-AC3B91C7EAD1}" type="sibTrans" cxnId="{67A28221-237F-478F-8DCD-F2F65E9159CB}">
      <dgm:prSet/>
      <dgm:spPr/>
      <dgm:t>
        <a:bodyPr/>
        <a:lstStyle/>
        <a:p>
          <a:endParaRPr lang="en-GB"/>
        </a:p>
      </dgm:t>
    </dgm:pt>
    <dgm:pt modelId="{D3700872-EE9D-4957-9C6D-7ACEE0D46733}">
      <dgm:prSet phldrT="[Text]" custT="1"/>
      <dgm:spPr>
        <a:solidFill>
          <a:schemeClr val="accent6">
            <a:lumMod val="60000"/>
            <a:lumOff val="40000"/>
          </a:schemeClr>
        </a:solidFill>
      </dgm:spPr>
      <dgm:t>
        <a:bodyPr/>
        <a:lstStyle/>
        <a:p>
          <a:r>
            <a:rPr lang="en-GB" sz="2500" b="1">
              <a:solidFill>
                <a:schemeClr val="tx1">
                  <a:lumMod val="95000"/>
                  <a:lumOff val="5000"/>
                </a:schemeClr>
              </a:solidFill>
              <a:latin typeface="+mn-lt"/>
              <a:ea typeface="+mn-ea"/>
              <a:cs typeface="+mn-cs"/>
            </a:rPr>
            <a:t>Passionate but struggling</a:t>
          </a:r>
          <a:endParaRPr lang="en-GB" sz="2500" b="1">
            <a:solidFill>
              <a:schemeClr val="tx1">
                <a:lumMod val="95000"/>
                <a:lumOff val="5000"/>
              </a:schemeClr>
            </a:solidFill>
            <a:latin typeface="+mn-lt"/>
          </a:endParaRPr>
        </a:p>
      </dgm:t>
    </dgm:pt>
    <dgm:pt modelId="{4FA9EB2B-F19A-43DC-A1E0-BDAA316D02AC}" type="parTrans" cxnId="{B4F404E4-EA26-48AF-AEEB-F3D3F04075F2}">
      <dgm:prSet/>
      <dgm:spPr/>
      <dgm:t>
        <a:bodyPr/>
        <a:lstStyle/>
        <a:p>
          <a:endParaRPr lang="en-GB"/>
        </a:p>
      </dgm:t>
    </dgm:pt>
    <dgm:pt modelId="{B0A6BFEA-94E0-43AB-AD07-7567AFE40D3B}" type="sibTrans" cxnId="{B4F404E4-EA26-48AF-AEEB-F3D3F04075F2}">
      <dgm:prSet/>
      <dgm:spPr/>
      <dgm:t>
        <a:bodyPr/>
        <a:lstStyle/>
        <a:p>
          <a:endParaRPr lang="en-GB"/>
        </a:p>
      </dgm:t>
    </dgm:pt>
    <dgm:pt modelId="{24FC6337-552E-445E-92E2-343013904448}">
      <dgm:prSet phldrT="[Text]" custT="1"/>
      <dgm:spPr>
        <a:solidFill>
          <a:schemeClr val="accent2"/>
        </a:solidFill>
      </dgm:spPr>
      <dgm:t>
        <a:bodyPr/>
        <a:lstStyle/>
        <a:p>
          <a:r>
            <a:rPr lang="en-GB" sz="2500" b="1">
              <a:solidFill>
                <a:schemeClr val="bg1"/>
              </a:solidFill>
            </a:rPr>
            <a:t>Content with other priorities</a:t>
          </a:r>
        </a:p>
      </dgm:t>
    </dgm:pt>
    <dgm:pt modelId="{30A3CE5E-556B-4F05-8510-A9BBB8701364}" type="parTrans" cxnId="{895E42DC-98F8-4A21-868A-542DB7677566}">
      <dgm:prSet/>
      <dgm:spPr/>
      <dgm:t>
        <a:bodyPr/>
        <a:lstStyle/>
        <a:p>
          <a:endParaRPr lang="en-GB"/>
        </a:p>
      </dgm:t>
    </dgm:pt>
    <dgm:pt modelId="{0F874BDA-5349-46FF-BD33-A46785DFC150}" type="sibTrans" cxnId="{895E42DC-98F8-4A21-868A-542DB7677566}">
      <dgm:prSet/>
      <dgm:spPr/>
      <dgm:t>
        <a:bodyPr/>
        <a:lstStyle/>
        <a:p>
          <a:endParaRPr lang="en-GB"/>
        </a:p>
      </dgm:t>
    </dgm:pt>
    <dgm:pt modelId="{3D6447E4-9A96-4AF9-A41E-C140714CFFDA}">
      <dgm:prSet phldrT="[Text]" custT="1"/>
      <dgm:spPr>
        <a:solidFill>
          <a:schemeClr val="accent5"/>
        </a:solidFill>
      </dgm:spPr>
      <dgm:t>
        <a:bodyPr/>
        <a:lstStyle/>
        <a:p>
          <a:r>
            <a:rPr lang="en-GB" sz="2500" b="1">
              <a:solidFill>
                <a:schemeClr val="bg1"/>
              </a:solidFill>
            </a:rPr>
            <a:t>Discontented</a:t>
          </a:r>
        </a:p>
      </dgm:t>
    </dgm:pt>
    <dgm:pt modelId="{7FA7118C-7F43-478E-98EE-84CAC9A17FCC}" type="parTrans" cxnId="{4A31EAAF-D7E2-4F37-8CF1-A9F8EE435D0A}">
      <dgm:prSet/>
      <dgm:spPr/>
      <dgm:t>
        <a:bodyPr/>
        <a:lstStyle/>
        <a:p>
          <a:endParaRPr lang="en-GB"/>
        </a:p>
      </dgm:t>
    </dgm:pt>
    <dgm:pt modelId="{7EBD19FE-65DF-4333-BC23-9AF5AF62BFFF}" type="sibTrans" cxnId="{4A31EAAF-D7E2-4F37-8CF1-A9F8EE435D0A}">
      <dgm:prSet/>
      <dgm:spPr/>
      <dgm:t>
        <a:bodyPr/>
        <a:lstStyle/>
        <a:p>
          <a:endParaRPr lang="en-GB"/>
        </a:p>
      </dgm:t>
    </dgm:pt>
    <dgm:pt modelId="{E0C8CCA9-74EE-4307-8B09-5E417468BAD1}" type="pres">
      <dgm:prSet presAssocID="{7005D224-D0FC-47D7-9EA6-D2F8CB9B3002}" presName="Name0" presStyleCnt="0">
        <dgm:presLayoutVars>
          <dgm:chMax val="7"/>
          <dgm:chPref val="7"/>
          <dgm:dir/>
        </dgm:presLayoutVars>
      </dgm:prSet>
      <dgm:spPr/>
    </dgm:pt>
    <dgm:pt modelId="{9F453DEA-893A-4233-8B74-3209C19AC8D2}" type="pres">
      <dgm:prSet presAssocID="{7005D224-D0FC-47D7-9EA6-D2F8CB9B3002}" presName="Name1" presStyleCnt="0"/>
      <dgm:spPr/>
    </dgm:pt>
    <dgm:pt modelId="{047B4C3D-C542-4A7D-9B19-8E02C0F64A01}" type="pres">
      <dgm:prSet presAssocID="{7005D224-D0FC-47D7-9EA6-D2F8CB9B3002}" presName="cycle" presStyleCnt="0"/>
      <dgm:spPr/>
    </dgm:pt>
    <dgm:pt modelId="{71143FCF-0DF8-4A26-96F6-9842F00C4143}" type="pres">
      <dgm:prSet presAssocID="{7005D224-D0FC-47D7-9EA6-D2F8CB9B3002}" presName="srcNode" presStyleLbl="node1" presStyleIdx="0" presStyleCnt="5"/>
      <dgm:spPr/>
    </dgm:pt>
    <dgm:pt modelId="{A84001C0-EF17-4064-8D63-7EC053404B15}" type="pres">
      <dgm:prSet presAssocID="{7005D224-D0FC-47D7-9EA6-D2F8CB9B3002}" presName="conn" presStyleLbl="parChTrans1D2" presStyleIdx="0" presStyleCnt="1"/>
      <dgm:spPr/>
    </dgm:pt>
    <dgm:pt modelId="{557C73C4-EF9A-4686-A57A-76FB449495F1}" type="pres">
      <dgm:prSet presAssocID="{7005D224-D0FC-47D7-9EA6-D2F8CB9B3002}" presName="extraNode" presStyleLbl="node1" presStyleIdx="0" presStyleCnt="5"/>
      <dgm:spPr/>
    </dgm:pt>
    <dgm:pt modelId="{8FF5924B-D2C4-4276-97EF-CE4948A96CE5}" type="pres">
      <dgm:prSet presAssocID="{7005D224-D0FC-47D7-9EA6-D2F8CB9B3002}" presName="dstNode" presStyleLbl="node1" presStyleIdx="0" presStyleCnt="5"/>
      <dgm:spPr/>
    </dgm:pt>
    <dgm:pt modelId="{8244C6D3-B896-44BB-BDF8-4010EAC63384}" type="pres">
      <dgm:prSet presAssocID="{CAD8ECD3-5BA2-48CF-8E14-9BB707582746}" presName="text_1" presStyleLbl="node1" presStyleIdx="0" presStyleCnt="5" custLinFactNeighborX="31" custLinFactNeighborY="-15130">
        <dgm:presLayoutVars>
          <dgm:bulletEnabled val="1"/>
        </dgm:presLayoutVars>
      </dgm:prSet>
      <dgm:spPr/>
    </dgm:pt>
    <dgm:pt modelId="{4CAFC4DA-5450-4D7A-A421-28FA452443E6}" type="pres">
      <dgm:prSet presAssocID="{CAD8ECD3-5BA2-48CF-8E14-9BB707582746}" presName="accent_1" presStyleCnt="0"/>
      <dgm:spPr/>
    </dgm:pt>
    <dgm:pt modelId="{2CCA787A-1B02-4D3A-BAFE-CD522D8ABD91}" type="pres">
      <dgm:prSet presAssocID="{CAD8ECD3-5BA2-48CF-8E14-9BB707582746}" presName="accentRepeatNode" presStyleLbl="solidFgAcc1" presStyleIdx="0" presStyleCnt="5"/>
      <dgm:spPr/>
    </dgm:pt>
    <dgm:pt modelId="{0AE38033-936E-423E-B2BA-8A06C7E94D6C}" type="pres">
      <dgm:prSet presAssocID="{875FACB3-D1B8-4538-BAC1-562F445209FF}" presName="text_2" presStyleLbl="node1" presStyleIdx="1" presStyleCnt="5">
        <dgm:presLayoutVars>
          <dgm:bulletEnabled val="1"/>
        </dgm:presLayoutVars>
      </dgm:prSet>
      <dgm:spPr/>
    </dgm:pt>
    <dgm:pt modelId="{AE082F74-6509-439F-86AB-EA313AAED843}" type="pres">
      <dgm:prSet presAssocID="{875FACB3-D1B8-4538-BAC1-562F445209FF}" presName="accent_2" presStyleCnt="0"/>
      <dgm:spPr/>
    </dgm:pt>
    <dgm:pt modelId="{2BCD3A2C-5510-458A-9CFF-8FD74A20C70A}" type="pres">
      <dgm:prSet presAssocID="{875FACB3-D1B8-4538-BAC1-562F445209FF}" presName="accentRepeatNode" presStyleLbl="solidFgAcc1" presStyleIdx="1" presStyleCnt="5"/>
      <dgm:spPr/>
    </dgm:pt>
    <dgm:pt modelId="{DEC1B1E0-2ECB-45AB-91C5-CF72AF91E51C}" type="pres">
      <dgm:prSet presAssocID="{D3700872-EE9D-4957-9C6D-7ACEE0D46733}" presName="text_3" presStyleLbl="node1" presStyleIdx="2" presStyleCnt="5">
        <dgm:presLayoutVars>
          <dgm:bulletEnabled val="1"/>
        </dgm:presLayoutVars>
      </dgm:prSet>
      <dgm:spPr/>
    </dgm:pt>
    <dgm:pt modelId="{4320D33A-004E-42E7-8502-352B3DF60444}" type="pres">
      <dgm:prSet presAssocID="{D3700872-EE9D-4957-9C6D-7ACEE0D46733}" presName="accent_3" presStyleCnt="0"/>
      <dgm:spPr/>
    </dgm:pt>
    <dgm:pt modelId="{4AACA278-E421-43C4-9446-63DB6BB73F0E}" type="pres">
      <dgm:prSet presAssocID="{D3700872-EE9D-4957-9C6D-7ACEE0D46733}" presName="accentRepeatNode" presStyleLbl="solidFgAcc1" presStyleIdx="2" presStyleCnt="5"/>
      <dgm:spPr/>
    </dgm:pt>
    <dgm:pt modelId="{5594D139-11C0-4507-96D3-5CF418ACCF61}" type="pres">
      <dgm:prSet presAssocID="{24FC6337-552E-445E-92E2-343013904448}" presName="text_4" presStyleLbl="node1" presStyleIdx="3" presStyleCnt="5">
        <dgm:presLayoutVars>
          <dgm:bulletEnabled val="1"/>
        </dgm:presLayoutVars>
      </dgm:prSet>
      <dgm:spPr/>
    </dgm:pt>
    <dgm:pt modelId="{5FA1A9F4-11D8-40F2-9DD4-55DBCA245FFD}" type="pres">
      <dgm:prSet presAssocID="{24FC6337-552E-445E-92E2-343013904448}" presName="accent_4" presStyleCnt="0"/>
      <dgm:spPr/>
    </dgm:pt>
    <dgm:pt modelId="{7478060D-CCC3-40F3-9028-8057126DCCDF}" type="pres">
      <dgm:prSet presAssocID="{24FC6337-552E-445E-92E2-343013904448}" presName="accentRepeatNode" presStyleLbl="solidFgAcc1" presStyleIdx="3" presStyleCnt="5"/>
      <dgm:spPr/>
    </dgm:pt>
    <dgm:pt modelId="{3A5F71CD-C100-4C37-9597-57957CCBB69E}" type="pres">
      <dgm:prSet presAssocID="{3D6447E4-9A96-4AF9-A41E-C140714CFFDA}" presName="text_5" presStyleLbl="node1" presStyleIdx="4" presStyleCnt="5">
        <dgm:presLayoutVars>
          <dgm:bulletEnabled val="1"/>
        </dgm:presLayoutVars>
      </dgm:prSet>
      <dgm:spPr/>
    </dgm:pt>
    <dgm:pt modelId="{738BADCB-CB6C-4869-B7CF-7902B8B04E95}" type="pres">
      <dgm:prSet presAssocID="{3D6447E4-9A96-4AF9-A41E-C140714CFFDA}" presName="accent_5" presStyleCnt="0"/>
      <dgm:spPr/>
    </dgm:pt>
    <dgm:pt modelId="{C7C8DFA1-1A9B-417E-BB59-D8D0826A5DFD}" type="pres">
      <dgm:prSet presAssocID="{3D6447E4-9A96-4AF9-A41E-C140714CFFDA}" presName="accentRepeatNode" presStyleLbl="solidFgAcc1" presStyleIdx="4" presStyleCnt="5"/>
      <dgm:spPr/>
    </dgm:pt>
  </dgm:ptLst>
  <dgm:cxnLst>
    <dgm:cxn modelId="{67A28221-237F-478F-8DCD-F2F65E9159CB}" srcId="{7005D224-D0FC-47D7-9EA6-D2F8CB9B3002}" destId="{875FACB3-D1B8-4538-BAC1-562F445209FF}" srcOrd="1" destOrd="0" parTransId="{24D80007-3624-4920-A928-75DD89B465AF}" sibTransId="{503F1484-6411-432E-872C-AC3B91C7EAD1}"/>
    <dgm:cxn modelId="{0F0F1328-0C25-46E0-86EF-C9C6558CAF79}" type="presOf" srcId="{24FC6337-552E-445E-92E2-343013904448}" destId="{5594D139-11C0-4507-96D3-5CF418ACCF61}" srcOrd="0" destOrd="0" presId="urn:microsoft.com/office/officeart/2008/layout/VerticalCurvedList"/>
    <dgm:cxn modelId="{35D03729-81B0-418F-B446-A5570B69D431}" srcId="{7005D224-D0FC-47D7-9EA6-D2F8CB9B3002}" destId="{CAD8ECD3-5BA2-48CF-8E14-9BB707582746}" srcOrd="0" destOrd="0" parTransId="{EC05198D-5804-41BA-95E5-1F4F00A367FB}" sibTransId="{4B5A4D91-B0A3-49CB-A759-A4160175F69D}"/>
    <dgm:cxn modelId="{C6B92739-5DD2-4AFC-8196-4050E5494214}" type="presOf" srcId="{CAD8ECD3-5BA2-48CF-8E14-9BB707582746}" destId="{8244C6D3-B896-44BB-BDF8-4010EAC63384}" srcOrd="0" destOrd="0" presId="urn:microsoft.com/office/officeart/2008/layout/VerticalCurvedList"/>
    <dgm:cxn modelId="{C6D8764B-C61E-4084-AC8A-F94EE4E6225B}" type="presOf" srcId="{7005D224-D0FC-47D7-9EA6-D2F8CB9B3002}" destId="{E0C8CCA9-74EE-4307-8B09-5E417468BAD1}" srcOrd="0" destOrd="0" presId="urn:microsoft.com/office/officeart/2008/layout/VerticalCurvedList"/>
    <dgm:cxn modelId="{127EFA96-A150-4CA9-AABC-D6F243EE6CD0}" type="presOf" srcId="{3D6447E4-9A96-4AF9-A41E-C140714CFFDA}" destId="{3A5F71CD-C100-4C37-9597-57957CCBB69E}" srcOrd="0" destOrd="0" presId="urn:microsoft.com/office/officeart/2008/layout/VerticalCurvedList"/>
    <dgm:cxn modelId="{BB86BE97-A12E-4892-AD3D-93D195B18DA9}" type="presOf" srcId="{D3700872-EE9D-4957-9C6D-7ACEE0D46733}" destId="{DEC1B1E0-2ECB-45AB-91C5-CF72AF91E51C}" srcOrd="0" destOrd="0" presId="urn:microsoft.com/office/officeart/2008/layout/VerticalCurvedList"/>
    <dgm:cxn modelId="{4866D499-CC38-48F3-A0E9-09E2CB48BFCC}" type="presOf" srcId="{4B5A4D91-B0A3-49CB-A759-A4160175F69D}" destId="{A84001C0-EF17-4064-8D63-7EC053404B15}" srcOrd="0" destOrd="0" presId="urn:microsoft.com/office/officeart/2008/layout/VerticalCurvedList"/>
    <dgm:cxn modelId="{A06AB0A7-56EE-44DF-88C0-C54D48F5A24B}" type="presOf" srcId="{875FACB3-D1B8-4538-BAC1-562F445209FF}" destId="{0AE38033-936E-423E-B2BA-8A06C7E94D6C}" srcOrd="0" destOrd="0" presId="urn:microsoft.com/office/officeart/2008/layout/VerticalCurvedList"/>
    <dgm:cxn modelId="{4A31EAAF-D7E2-4F37-8CF1-A9F8EE435D0A}" srcId="{7005D224-D0FC-47D7-9EA6-D2F8CB9B3002}" destId="{3D6447E4-9A96-4AF9-A41E-C140714CFFDA}" srcOrd="4" destOrd="0" parTransId="{7FA7118C-7F43-478E-98EE-84CAC9A17FCC}" sibTransId="{7EBD19FE-65DF-4333-BC23-9AF5AF62BFFF}"/>
    <dgm:cxn modelId="{895E42DC-98F8-4A21-868A-542DB7677566}" srcId="{7005D224-D0FC-47D7-9EA6-D2F8CB9B3002}" destId="{24FC6337-552E-445E-92E2-343013904448}" srcOrd="3" destOrd="0" parTransId="{30A3CE5E-556B-4F05-8510-A9BBB8701364}" sibTransId="{0F874BDA-5349-46FF-BD33-A46785DFC150}"/>
    <dgm:cxn modelId="{B4F404E4-EA26-48AF-AEEB-F3D3F04075F2}" srcId="{7005D224-D0FC-47D7-9EA6-D2F8CB9B3002}" destId="{D3700872-EE9D-4957-9C6D-7ACEE0D46733}" srcOrd="2" destOrd="0" parTransId="{4FA9EB2B-F19A-43DC-A1E0-BDAA316D02AC}" sibTransId="{B0A6BFEA-94E0-43AB-AD07-7567AFE40D3B}"/>
    <dgm:cxn modelId="{9F8FE846-9BEA-4D58-B8D7-DF3B42D17744}" type="presParOf" srcId="{E0C8CCA9-74EE-4307-8B09-5E417468BAD1}" destId="{9F453DEA-893A-4233-8B74-3209C19AC8D2}" srcOrd="0" destOrd="0" presId="urn:microsoft.com/office/officeart/2008/layout/VerticalCurvedList"/>
    <dgm:cxn modelId="{8D192FED-F8AB-49A4-8632-DC43AAB5B434}" type="presParOf" srcId="{9F453DEA-893A-4233-8B74-3209C19AC8D2}" destId="{047B4C3D-C542-4A7D-9B19-8E02C0F64A01}" srcOrd="0" destOrd="0" presId="urn:microsoft.com/office/officeart/2008/layout/VerticalCurvedList"/>
    <dgm:cxn modelId="{4EEF6624-F41B-4703-9F43-63DDC7529276}" type="presParOf" srcId="{047B4C3D-C542-4A7D-9B19-8E02C0F64A01}" destId="{71143FCF-0DF8-4A26-96F6-9842F00C4143}" srcOrd="0" destOrd="0" presId="urn:microsoft.com/office/officeart/2008/layout/VerticalCurvedList"/>
    <dgm:cxn modelId="{53875261-317A-4675-8A45-DFAC20816B6A}" type="presParOf" srcId="{047B4C3D-C542-4A7D-9B19-8E02C0F64A01}" destId="{A84001C0-EF17-4064-8D63-7EC053404B15}" srcOrd="1" destOrd="0" presId="urn:microsoft.com/office/officeart/2008/layout/VerticalCurvedList"/>
    <dgm:cxn modelId="{35667BFB-05A1-49D0-AC52-EFAB1724D7D8}" type="presParOf" srcId="{047B4C3D-C542-4A7D-9B19-8E02C0F64A01}" destId="{557C73C4-EF9A-4686-A57A-76FB449495F1}" srcOrd="2" destOrd="0" presId="urn:microsoft.com/office/officeart/2008/layout/VerticalCurvedList"/>
    <dgm:cxn modelId="{3A7BC01E-BE3B-4F62-9216-108DB3FD9BB4}" type="presParOf" srcId="{047B4C3D-C542-4A7D-9B19-8E02C0F64A01}" destId="{8FF5924B-D2C4-4276-97EF-CE4948A96CE5}" srcOrd="3" destOrd="0" presId="urn:microsoft.com/office/officeart/2008/layout/VerticalCurvedList"/>
    <dgm:cxn modelId="{9661E91F-8B71-4854-AAF0-A4DB148FBB44}" type="presParOf" srcId="{9F453DEA-893A-4233-8B74-3209C19AC8D2}" destId="{8244C6D3-B896-44BB-BDF8-4010EAC63384}" srcOrd="1" destOrd="0" presId="urn:microsoft.com/office/officeart/2008/layout/VerticalCurvedList"/>
    <dgm:cxn modelId="{D93910E8-01B5-4A22-A613-3B81D3420046}" type="presParOf" srcId="{9F453DEA-893A-4233-8B74-3209C19AC8D2}" destId="{4CAFC4DA-5450-4D7A-A421-28FA452443E6}" srcOrd="2" destOrd="0" presId="urn:microsoft.com/office/officeart/2008/layout/VerticalCurvedList"/>
    <dgm:cxn modelId="{4A557CE1-8A97-4F17-B4D3-E04F69D9C45E}" type="presParOf" srcId="{4CAFC4DA-5450-4D7A-A421-28FA452443E6}" destId="{2CCA787A-1B02-4D3A-BAFE-CD522D8ABD91}" srcOrd="0" destOrd="0" presId="urn:microsoft.com/office/officeart/2008/layout/VerticalCurvedList"/>
    <dgm:cxn modelId="{6B37C737-50AF-4428-B61A-29E368CD0918}" type="presParOf" srcId="{9F453DEA-893A-4233-8B74-3209C19AC8D2}" destId="{0AE38033-936E-423E-B2BA-8A06C7E94D6C}" srcOrd="3" destOrd="0" presId="urn:microsoft.com/office/officeart/2008/layout/VerticalCurvedList"/>
    <dgm:cxn modelId="{CE7C2F2E-BAD8-495F-A180-674187F3726B}" type="presParOf" srcId="{9F453DEA-893A-4233-8B74-3209C19AC8D2}" destId="{AE082F74-6509-439F-86AB-EA313AAED843}" srcOrd="4" destOrd="0" presId="urn:microsoft.com/office/officeart/2008/layout/VerticalCurvedList"/>
    <dgm:cxn modelId="{12D6C5B1-6766-4E05-BDAB-2C7E6FECE79D}" type="presParOf" srcId="{AE082F74-6509-439F-86AB-EA313AAED843}" destId="{2BCD3A2C-5510-458A-9CFF-8FD74A20C70A}" srcOrd="0" destOrd="0" presId="urn:microsoft.com/office/officeart/2008/layout/VerticalCurvedList"/>
    <dgm:cxn modelId="{8FAE6BDC-FBB3-4C2C-8FB9-A3A6C2D371FF}" type="presParOf" srcId="{9F453DEA-893A-4233-8B74-3209C19AC8D2}" destId="{DEC1B1E0-2ECB-45AB-91C5-CF72AF91E51C}" srcOrd="5" destOrd="0" presId="urn:microsoft.com/office/officeart/2008/layout/VerticalCurvedList"/>
    <dgm:cxn modelId="{F4A24442-BF48-4809-9872-F134390A16EE}" type="presParOf" srcId="{9F453DEA-893A-4233-8B74-3209C19AC8D2}" destId="{4320D33A-004E-42E7-8502-352B3DF60444}" srcOrd="6" destOrd="0" presId="urn:microsoft.com/office/officeart/2008/layout/VerticalCurvedList"/>
    <dgm:cxn modelId="{62752BDA-8EB5-4A95-AC9C-CD45305B0928}" type="presParOf" srcId="{4320D33A-004E-42E7-8502-352B3DF60444}" destId="{4AACA278-E421-43C4-9446-63DB6BB73F0E}" srcOrd="0" destOrd="0" presId="urn:microsoft.com/office/officeart/2008/layout/VerticalCurvedList"/>
    <dgm:cxn modelId="{F5349490-51C7-4434-99D5-8E6881E8E8EC}" type="presParOf" srcId="{9F453DEA-893A-4233-8B74-3209C19AC8D2}" destId="{5594D139-11C0-4507-96D3-5CF418ACCF61}" srcOrd="7" destOrd="0" presId="urn:microsoft.com/office/officeart/2008/layout/VerticalCurvedList"/>
    <dgm:cxn modelId="{D69275E9-0679-4B0C-82C2-BF5DD62311C0}" type="presParOf" srcId="{9F453DEA-893A-4233-8B74-3209C19AC8D2}" destId="{5FA1A9F4-11D8-40F2-9DD4-55DBCA245FFD}" srcOrd="8" destOrd="0" presId="urn:microsoft.com/office/officeart/2008/layout/VerticalCurvedList"/>
    <dgm:cxn modelId="{153CC6D3-0DAE-46F7-B95E-FBF682E8A829}" type="presParOf" srcId="{5FA1A9F4-11D8-40F2-9DD4-55DBCA245FFD}" destId="{7478060D-CCC3-40F3-9028-8057126DCCDF}" srcOrd="0" destOrd="0" presId="urn:microsoft.com/office/officeart/2008/layout/VerticalCurvedList"/>
    <dgm:cxn modelId="{CDED8514-B8DF-4B56-BE33-7CF0A27787F4}" type="presParOf" srcId="{9F453DEA-893A-4233-8B74-3209C19AC8D2}" destId="{3A5F71CD-C100-4C37-9597-57957CCBB69E}" srcOrd="9" destOrd="0" presId="urn:microsoft.com/office/officeart/2008/layout/VerticalCurvedList"/>
    <dgm:cxn modelId="{CA192039-215D-40A0-8BAF-A81FB6FF8D81}" type="presParOf" srcId="{9F453DEA-893A-4233-8B74-3209C19AC8D2}" destId="{738BADCB-CB6C-4869-B7CF-7902B8B04E95}" srcOrd="10" destOrd="0" presId="urn:microsoft.com/office/officeart/2008/layout/VerticalCurvedList"/>
    <dgm:cxn modelId="{F12C54F5-E8BB-4B06-ADE7-51542CC84AF8}" type="presParOf" srcId="{738BADCB-CB6C-4869-B7CF-7902B8B04E95}" destId="{C7C8DFA1-1A9B-417E-BB59-D8D0826A5D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5D224-D0FC-47D7-9EA6-D2F8CB9B30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AD8ECD3-5BA2-48CF-8E14-9BB707582746}">
      <dgm:prSet phldrT="[Text]" custT="1"/>
      <dgm:spPr>
        <a:solidFill>
          <a:schemeClr val="accent6">
            <a:lumMod val="50000"/>
          </a:schemeClr>
        </a:solidFill>
      </dgm:spPr>
      <dgm:t>
        <a:bodyPr/>
        <a:lstStyle/>
        <a:p>
          <a:r>
            <a:rPr lang="en-GB" sz="2500" b="1"/>
            <a:t>Passionate and successful </a:t>
          </a:r>
        </a:p>
      </dgm:t>
    </dgm:pt>
    <dgm:pt modelId="{EC05198D-5804-41BA-95E5-1F4F00A367FB}" type="parTrans" cxnId="{35D03729-81B0-418F-B446-A5570B69D431}">
      <dgm:prSet/>
      <dgm:spPr/>
      <dgm:t>
        <a:bodyPr/>
        <a:lstStyle/>
        <a:p>
          <a:endParaRPr lang="en-GB"/>
        </a:p>
      </dgm:t>
    </dgm:pt>
    <dgm:pt modelId="{4B5A4D91-B0A3-49CB-A759-A4160175F69D}" type="sibTrans" cxnId="{35D03729-81B0-418F-B446-A5570B69D431}">
      <dgm:prSet/>
      <dgm:spPr/>
      <dgm:t>
        <a:bodyPr/>
        <a:lstStyle/>
        <a:p>
          <a:endParaRPr lang="en-GB"/>
        </a:p>
      </dgm:t>
    </dgm:pt>
    <dgm:pt modelId="{875FACB3-D1B8-4538-BAC1-562F445209FF}">
      <dgm:prSet phldrT="[Text]" custT="1"/>
      <dgm:spPr>
        <a:solidFill>
          <a:schemeClr val="accent6"/>
        </a:solidFill>
      </dgm:spPr>
      <dgm:t>
        <a:bodyPr/>
        <a:lstStyle/>
        <a:p>
          <a:r>
            <a:rPr lang="en-GB" sz="2500" b="1"/>
            <a:t>Passionate and struggling</a:t>
          </a:r>
        </a:p>
      </dgm:t>
    </dgm:pt>
    <dgm:pt modelId="{24D80007-3624-4920-A928-75DD89B465AF}" type="parTrans" cxnId="{67A28221-237F-478F-8DCD-F2F65E9159CB}">
      <dgm:prSet/>
      <dgm:spPr/>
      <dgm:t>
        <a:bodyPr/>
        <a:lstStyle/>
        <a:p>
          <a:endParaRPr lang="en-GB"/>
        </a:p>
      </dgm:t>
    </dgm:pt>
    <dgm:pt modelId="{503F1484-6411-432E-872C-AC3B91C7EAD1}" type="sibTrans" cxnId="{67A28221-237F-478F-8DCD-F2F65E9159CB}">
      <dgm:prSet/>
      <dgm:spPr/>
      <dgm:t>
        <a:bodyPr/>
        <a:lstStyle/>
        <a:p>
          <a:endParaRPr lang="en-GB"/>
        </a:p>
      </dgm:t>
    </dgm:pt>
    <dgm:pt modelId="{D3700872-EE9D-4957-9C6D-7ACEE0D46733}">
      <dgm:prSet phldrT="[Text]" custT="1"/>
      <dgm:spPr>
        <a:solidFill>
          <a:schemeClr val="accent6">
            <a:lumMod val="60000"/>
            <a:lumOff val="40000"/>
          </a:schemeClr>
        </a:solidFill>
      </dgm:spPr>
      <dgm:t>
        <a:bodyPr/>
        <a:lstStyle/>
        <a:p>
          <a:r>
            <a:rPr lang="en-GB" sz="2500" b="1">
              <a:solidFill>
                <a:schemeClr val="tx1"/>
              </a:solidFill>
            </a:rPr>
            <a:t>Content with other priorities </a:t>
          </a:r>
        </a:p>
      </dgm:t>
    </dgm:pt>
    <dgm:pt modelId="{4FA9EB2B-F19A-43DC-A1E0-BDAA316D02AC}" type="parTrans" cxnId="{B4F404E4-EA26-48AF-AEEB-F3D3F04075F2}">
      <dgm:prSet/>
      <dgm:spPr/>
      <dgm:t>
        <a:bodyPr/>
        <a:lstStyle/>
        <a:p>
          <a:endParaRPr lang="en-GB"/>
        </a:p>
      </dgm:t>
    </dgm:pt>
    <dgm:pt modelId="{B0A6BFEA-94E0-43AB-AD07-7567AFE40D3B}" type="sibTrans" cxnId="{B4F404E4-EA26-48AF-AEEB-F3D3F04075F2}">
      <dgm:prSet/>
      <dgm:spPr/>
      <dgm:t>
        <a:bodyPr/>
        <a:lstStyle/>
        <a:p>
          <a:endParaRPr lang="en-GB"/>
        </a:p>
      </dgm:t>
    </dgm:pt>
    <dgm:pt modelId="{24FC6337-552E-445E-92E2-343013904448}">
      <dgm:prSet phldrT="[Text]" custT="1"/>
      <dgm:spPr>
        <a:solidFill>
          <a:schemeClr val="accent2"/>
        </a:solidFill>
      </dgm:spPr>
      <dgm:t>
        <a:bodyPr/>
        <a:lstStyle/>
        <a:p>
          <a:r>
            <a:rPr lang="en-GB" sz="2500" b="1">
              <a:solidFill>
                <a:schemeClr val="bg1"/>
              </a:solidFill>
              <a:effectLst/>
              <a:latin typeface="Arial" panose="020B0604020202020204" pitchFamily="34" charset="0"/>
              <a:ea typeface="+mn-ea"/>
              <a:cs typeface="+mn-cs"/>
            </a:rPr>
            <a:t>Dispassionate with other priorities</a:t>
          </a:r>
          <a:endParaRPr lang="en-GB" sz="2500" b="1">
            <a:solidFill>
              <a:schemeClr val="bg1"/>
            </a:solidFill>
          </a:endParaRPr>
        </a:p>
      </dgm:t>
    </dgm:pt>
    <dgm:pt modelId="{30A3CE5E-556B-4F05-8510-A9BBB8701364}" type="parTrans" cxnId="{895E42DC-98F8-4A21-868A-542DB7677566}">
      <dgm:prSet/>
      <dgm:spPr/>
      <dgm:t>
        <a:bodyPr/>
        <a:lstStyle/>
        <a:p>
          <a:endParaRPr lang="en-GB"/>
        </a:p>
      </dgm:t>
    </dgm:pt>
    <dgm:pt modelId="{0F874BDA-5349-46FF-BD33-A46785DFC150}" type="sibTrans" cxnId="{895E42DC-98F8-4A21-868A-542DB7677566}">
      <dgm:prSet/>
      <dgm:spPr/>
      <dgm:t>
        <a:bodyPr/>
        <a:lstStyle/>
        <a:p>
          <a:endParaRPr lang="en-GB"/>
        </a:p>
      </dgm:t>
    </dgm:pt>
    <dgm:pt modelId="{3D6447E4-9A96-4AF9-A41E-C140714CFFDA}">
      <dgm:prSet phldrT="[Text]" custT="1"/>
      <dgm:spPr>
        <a:solidFill>
          <a:schemeClr val="accent5"/>
        </a:solidFill>
      </dgm:spPr>
      <dgm:t>
        <a:bodyPr/>
        <a:lstStyle/>
        <a:p>
          <a:r>
            <a:rPr lang="en-GB" sz="2500" b="1">
              <a:solidFill>
                <a:schemeClr val="bg1"/>
              </a:solidFill>
              <a:effectLst/>
              <a:latin typeface="Arial" panose="020B0604020202020204" pitchFamily="34" charset="0"/>
              <a:ea typeface="+mn-ea"/>
              <a:cs typeface="+mn-cs"/>
            </a:rPr>
            <a:t>Dispassionate and stuck </a:t>
          </a:r>
          <a:endParaRPr lang="en-GB" sz="2500" b="1"/>
        </a:p>
      </dgm:t>
    </dgm:pt>
    <dgm:pt modelId="{7FA7118C-7F43-478E-98EE-84CAC9A17FCC}" type="parTrans" cxnId="{4A31EAAF-D7E2-4F37-8CF1-A9F8EE435D0A}">
      <dgm:prSet/>
      <dgm:spPr/>
      <dgm:t>
        <a:bodyPr/>
        <a:lstStyle/>
        <a:p>
          <a:endParaRPr lang="en-GB"/>
        </a:p>
      </dgm:t>
    </dgm:pt>
    <dgm:pt modelId="{7EBD19FE-65DF-4333-BC23-9AF5AF62BFFF}" type="sibTrans" cxnId="{4A31EAAF-D7E2-4F37-8CF1-A9F8EE435D0A}">
      <dgm:prSet/>
      <dgm:spPr/>
      <dgm:t>
        <a:bodyPr/>
        <a:lstStyle/>
        <a:p>
          <a:endParaRPr lang="en-GB"/>
        </a:p>
      </dgm:t>
    </dgm:pt>
    <dgm:pt modelId="{E0C8CCA9-74EE-4307-8B09-5E417468BAD1}" type="pres">
      <dgm:prSet presAssocID="{7005D224-D0FC-47D7-9EA6-D2F8CB9B3002}" presName="Name0" presStyleCnt="0">
        <dgm:presLayoutVars>
          <dgm:chMax val="7"/>
          <dgm:chPref val="7"/>
          <dgm:dir/>
        </dgm:presLayoutVars>
      </dgm:prSet>
      <dgm:spPr/>
    </dgm:pt>
    <dgm:pt modelId="{9F453DEA-893A-4233-8B74-3209C19AC8D2}" type="pres">
      <dgm:prSet presAssocID="{7005D224-D0FC-47D7-9EA6-D2F8CB9B3002}" presName="Name1" presStyleCnt="0"/>
      <dgm:spPr/>
    </dgm:pt>
    <dgm:pt modelId="{047B4C3D-C542-4A7D-9B19-8E02C0F64A01}" type="pres">
      <dgm:prSet presAssocID="{7005D224-D0FC-47D7-9EA6-D2F8CB9B3002}" presName="cycle" presStyleCnt="0"/>
      <dgm:spPr/>
    </dgm:pt>
    <dgm:pt modelId="{71143FCF-0DF8-4A26-96F6-9842F00C4143}" type="pres">
      <dgm:prSet presAssocID="{7005D224-D0FC-47D7-9EA6-D2F8CB9B3002}" presName="srcNode" presStyleLbl="node1" presStyleIdx="0" presStyleCnt="5"/>
      <dgm:spPr/>
    </dgm:pt>
    <dgm:pt modelId="{A84001C0-EF17-4064-8D63-7EC053404B15}" type="pres">
      <dgm:prSet presAssocID="{7005D224-D0FC-47D7-9EA6-D2F8CB9B3002}" presName="conn" presStyleLbl="parChTrans1D2" presStyleIdx="0" presStyleCnt="1"/>
      <dgm:spPr/>
    </dgm:pt>
    <dgm:pt modelId="{557C73C4-EF9A-4686-A57A-76FB449495F1}" type="pres">
      <dgm:prSet presAssocID="{7005D224-D0FC-47D7-9EA6-D2F8CB9B3002}" presName="extraNode" presStyleLbl="node1" presStyleIdx="0" presStyleCnt="5"/>
      <dgm:spPr/>
    </dgm:pt>
    <dgm:pt modelId="{8FF5924B-D2C4-4276-97EF-CE4948A96CE5}" type="pres">
      <dgm:prSet presAssocID="{7005D224-D0FC-47D7-9EA6-D2F8CB9B3002}" presName="dstNode" presStyleLbl="node1" presStyleIdx="0" presStyleCnt="5"/>
      <dgm:spPr/>
    </dgm:pt>
    <dgm:pt modelId="{8244C6D3-B896-44BB-BDF8-4010EAC63384}" type="pres">
      <dgm:prSet presAssocID="{CAD8ECD3-5BA2-48CF-8E14-9BB707582746}" presName="text_1" presStyleLbl="node1" presStyleIdx="0" presStyleCnt="5">
        <dgm:presLayoutVars>
          <dgm:bulletEnabled val="1"/>
        </dgm:presLayoutVars>
      </dgm:prSet>
      <dgm:spPr/>
    </dgm:pt>
    <dgm:pt modelId="{4CAFC4DA-5450-4D7A-A421-28FA452443E6}" type="pres">
      <dgm:prSet presAssocID="{CAD8ECD3-5BA2-48CF-8E14-9BB707582746}" presName="accent_1" presStyleCnt="0"/>
      <dgm:spPr/>
    </dgm:pt>
    <dgm:pt modelId="{2CCA787A-1B02-4D3A-BAFE-CD522D8ABD91}" type="pres">
      <dgm:prSet presAssocID="{CAD8ECD3-5BA2-48CF-8E14-9BB707582746}" presName="accentRepeatNode" presStyleLbl="solidFgAcc1" presStyleIdx="0" presStyleCnt="5"/>
      <dgm:spPr/>
    </dgm:pt>
    <dgm:pt modelId="{0AE38033-936E-423E-B2BA-8A06C7E94D6C}" type="pres">
      <dgm:prSet presAssocID="{875FACB3-D1B8-4538-BAC1-562F445209FF}" presName="text_2" presStyleLbl="node1" presStyleIdx="1" presStyleCnt="5">
        <dgm:presLayoutVars>
          <dgm:bulletEnabled val="1"/>
        </dgm:presLayoutVars>
      </dgm:prSet>
      <dgm:spPr/>
    </dgm:pt>
    <dgm:pt modelId="{AE082F74-6509-439F-86AB-EA313AAED843}" type="pres">
      <dgm:prSet presAssocID="{875FACB3-D1B8-4538-BAC1-562F445209FF}" presName="accent_2" presStyleCnt="0"/>
      <dgm:spPr/>
    </dgm:pt>
    <dgm:pt modelId="{2BCD3A2C-5510-458A-9CFF-8FD74A20C70A}" type="pres">
      <dgm:prSet presAssocID="{875FACB3-D1B8-4538-BAC1-562F445209FF}" presName="accentRepeatNode" presStyleLbl="solidFgAcc1" presStyleIdx="1" presStyleCnt="5"/>
      <dgm:spPr/>
    </dgm:pt>
    <dgm:pt modelId="{DEC1B1E0-2ECB-45AB-91C5-CF72AF91E51C}" type="pres">
      <dgm:prSet presAssocID="{D3700872-EE9D-4957-9C6D-7ACEE0D46733}" presName="text_3" presStyleLbl="node1" presStyleIdx="2" presStyleCnt="5">
        <dgm:presLayoutVars>
          <dgm:bulletEnabled val="1"/>
        </dgm:presLayoutVars>
      </dgm:prSet>
      <dgm:spPr/>
    </dgm:pt>
    <dgm:pt modelId="{4320D33A-004E-42E7-8502-352B3DF60444}" type="pres">
      <dgm:prSet presAssocID="{D3700872-EE9D-4957-9C6D-7ACEE0D46733}" presName="accent_3" presStyleCnt="0"/>
      <dgm:spPr/>
    </dgm:pt>
    <dgm:pt modelId="{4AACA278-E421-43C4-9446-63DB6BB73F0E}" type="pres">
      <dgm:prSet presAssocID="{D3700872-EE9D-4957-9C6D-7ACEE0D46733}" presName="accentRepeatNode" presStyleLbl="solidFgAcc1" presStyleIdx="2" presStyleCnt="5"/>
      <dgm:spPr/>
    </dgm:pt>
    <dgm:pt modelId="{5594D139-11C0-4507-96D3-5CF418ACCF61}" type="pres">
      <dgm:prSet presAssocID="{24FC6337-552E-445E-92E2-343013904448}" presName="text_4" presStyleLbl="node1" presStyleIdx="3" presStyleCnt="5">
        <dgm:presLayoutVars>
          <dgm:bulletEnabled val="1"/>
        </dgm:presLayoutVars>
      </dgm:prSet>
      <dgm:spPr/>
    </dgm:pt>
    <dgm:pt modelId="{5FA1A9F4-11D8-40F2-9DD4-55DBCA245FFD}" type="pres">
      <dgm:prSet presAssocID="{24FC6337-552E-445E-92E2-343013904448}" presName="accent_4" presStyleCnt="0"/>
      <dgm:spPr/>
    </dgm:pt>
    <dgm:pt modelId="{7478060D-CCC3-40F3-9028-8057126DCCDF}" type="pres">
      <dgm:prSet presAssocID="{24FC6337-552E-445E-92E2-343013904448}" presName="accentRepeatNode" presStyleLbl="solidFgAcc1" presStyleIdx="3" presStyleCnt="5"/>
      <dgm:spPr/>
    </dgm:pt>
    <dgm:pt modelId="{3A5F71CD-C100-4C37-9597-57957CCBB69E}" type="pres">
      <dgm:prSet presAssocID="{3D6447E4-9A96-4AF9-A41E-C140714CFFDA}" presName="text_5" presStyleLbl="node1" presStyleIdx="4" presStyleCnt="5">
        <dgm:presLayoutVars>
          <dgm:bulletEnabled val="1"/>
        </dgm:presLayoutVars>
      </dgm:prSet>
      <dgm:spPr/>
    </dgm:pt>
    <dgm:pt modelId="{738BADCB-CB6C-4869-B7CF-7902B8B04E95}" type="pres">
      <dgm:prSet presAssocID="{3D6447E4-9A96-4AF9-A41E-C140714CFFDA}" presName="accent_5" presStyleCnt="0"/>
      <dgm:spPr/>
    </dgm:pt>
    <dgm:pt modelId="{C7C8DFA1-1A9B-417E-BB59-D8D0826A5DFD}" type="pres">
      <dgm:prSet presAssocID="{3D6447E4-9A96-4AF9-A41E-C140714CFFDA}" presName="accentRepeatNode" presStyleLbl="solidFgAcc1" presStyleIdx="4" presStyleCnt="5"/>
      <dgm:spPr/>
    </dgm:pt>
  </dgm:ptLst>
  <dgm:cxnLst>
    <dgm:cxn modelId="{67A28221-237F-478F-8DCD-F2F65E9159CB}" srcId="{7005D224-D0FC-47D7-9EA6-D2F8CB9B3002}" destId="{875FACB3-D1B8-4538-BAC1-562F445209FF}" srcOrd="1" destOrd="0" parTransId="{24D80007-3624-4920-A928-75DD89B465AF}" sibTransId="{503F1484-6411-432E-872C-AC3B91C7EAD1}"/>
    <dgm:cxn modelId="{0F0F1328-0C25-46E0-86EF-C9C6558CAF79}" type="presOf" srcId="{24FC6337-552E-445E-92E2-343013904448}" destId="{5594D139-11C0-4507-96D3-5CF418ACCF61}" srcOrd="0" destOrd="0" presId="urn:microsoft.com/office/officeart/2008/layout/VerticalCurvedList"/>
    <dgm:cxn modelId="{35D03729-81B0-418F-B446-A5570B69D431}" srcId="{7005D224-D0FC-47D7-9EA6-D2F8CB9B3002}" destId="{CAD8ECD3-5BA2-48CF-8E14-9BB707582746}" srcOrd="0" destOrd="0" parTransId="{EC05198D-5804-41BA-95E5-1F4F00A367FB}" sibTransId="{4B5A4D91-B0A3-49CB-A759-A4160175F69D}"/>
    <dgm:cxn modelId="{C6B92739-5DD2-4AFC-8196-4050E5494214}" type="presOf" srcId="{CAD8ECD3-5BA2-48CF-8E14-9BB707582746}" destId="{8244C6D3-B896-44BB-BDF8-4010EAC63384}" srcOrd="0" destOrd="0" presId="urn:microsoft.com/office/officeart/2008/layout/VerticalCurvedList"/>
    <dgm:cxn modelId="{C6D8764B-C61E-4084-AC8A-F94EE4E6225B}" type="presOf" srcId="{7005D224-D0FC-47D7-9EA6-D2F8CB9B3002}" destId="{E0C8CCA9-74EE-4307-8B09-5E417468BAD1}" srcOrd="0" destOrd="0" presId="urn:microsoft.com/office/officeart/2008/layout/VerticalCurvedList"/>
    <dgm:cxn modelId="{127EFA96-A150-4CA9-AABC-D6F243EE6CD0}" type="presOf" srcId="{3D6447E4-9A96-4AF9-A41E-C140714CFFDA}" destId="{3A5F71CD-C100-4C37-9597-57957CCBB69E}" srcOrd="0" destOrd="0" presId="urn:microsoft.com/office/officeart/2008/layout/VerticalCurvedList"/>
    <dgm:cxn modelId="{BB86BE97-A12E-4892-AD3D-93D195B18DA9}" type="presOf" srcId="{D3700872-EE9D-4957-9C6D-7ACEE0D46733}" destId="{DEC1B1E0-2ECB-45AB-91C5-CF72AF91E51C}" srcOrd="0" destOrd="0" presId="urn:microsoft.com/office/officeart/2008/layout/VerticalCurvedList"/>
    <dgm:cxn modelId="{4866D499-CC38-48F3-A0E9-09E2CB48BFCC}" type="presOf" srcId="{4B5A4D91-B0A3-49CB-A759-A4160175F69D}" destId="{A84001C0-EF17-4064-8D63-7EC053404B15}" srcOrd="0" destOrd="0" presId="urn:microsoft.com/office/officeart/2008/layout/VerticalCurvedList"/>
    <dgm:cxn modelId="{A06AB0A7-56EE-44DF-88C0-C54D48F5A24B}" type="presOf" srcId="{875FACB3-D1B8-4538-BAC1-562F445209FF}" destId="{0AE38033-936E-423E-B2BA-8A06C7E94D6C}" srcOrd="0" destOrd="0" presId="urn:microsoft.com/office/officeart/2008/layout/VerticalCurvedList"/>
    <dgm:cxn modelId="{4A31EAAF-D7E2-4F37-8CF1-A9F8EE435D0A}" srcId="{7005D224-D0FC-47D7-9EA6-D2F8CB9B3002}" destId="{3D6447E4-9A96-4AF9-A41E-C140714CFFDA}" srcOrd="4" destOrd="0" parTransId="{7FA7118C-7F43-478E-98EE-84CAC9A17FCC}" sibTransId="{7EBD19FE-65DF-4333-BC23-9AF5AF62BFFF}"/>
    <dgm:cxn modelId="{895E42DC-98F8-4A21-868A-542DB7677566}" srcId="{7005D224-D0FC-47D7-9EA6-D2F8CB9B3002}" destId="{24FC6337-552E-445E-92E2-343013904448}" srcOrd="3" destOrd="0" parTransId="{30A3CE5E-556B-4F05-8510-A9BBB8701364}" sibTransId="{0F874BDA-5349-46FF-BD33-A46785DFC150}"/>
    <dgm:cxn modelId="{B4F404E4-EA26-48AF-AEEB-F3D3F04075F2}" srcId="{7005D224-D0FC-47D7-9EA6-D2F8CB9B3002}" destId="{D3700872-EE9D-4957-9C6D-7ACEE0D46733}" srcOrd="2" destOrd="0" parTransId="{4FA9EB2B-F19A-43DC-A1E0-BDAA316D02AC}" sibTransId="{B0A6BFEA-94E0-43AB-AD07-7567AFE40D3B}"/>
    <dgm:cxn modelId="{9F8FE846-9BEA-4D58-B8D7-DF3B42D17744}" type="presParOf" srcId="{E0C8CCA9-74EE-4307-8B09-5E417468BAD1}" destId="{9F453DEA-893A-4233-8B74-3209C19AC8D2}" srcOrd="0" destOrd="0" presId="urn:microsoft.com/office/officeart/2008/layout/VerticalCurvedList"/>
    <dgm:cxn modelId="{8D192FED-F8AB-49A4-8632-DC43AAB5B434}" type="presParOf" srcId="{9F453DEA-893A-4233-8B74-3209C19AC8D2}" destId="{047B4C3D-C542-4A7D-9B19-8E02C0F64A01}" srcOrd="0" destOrd="0" presId="urn:microsoft.com/office/officeart/2008/layout/VerticalCurvedList"/>
    <dgm:cxn modelId="{4EEF6624-F41B-4703-9F43-63DDC7529276}" type="presParOf" srcId="{047B4C3D-C542-4A7D-9B19-8E02C0F64A01}" destId="{71143FCF-0DF8-4A26-96F6-9842F00C4143}" srcOrd="0" destOrd="0" presId="urn:microsoft.com/office/officeart/2008/layout/VerticalCurvedList"/>
    <dgm:cxn modelId="{53875261-317A-4675-8A45-DFAC20816B6A}" type="presParOf" srcId="{047B4C3D-C542-4A7D-9B19-8E02C0F64A01}" destId="{A84001C0-EF17-4064-8D63-7EC053404B15}" srcOrd="1" destOrd="0" presId="urn:microsoft.com/office/officeart/2008/layout/VerticalCurvedList"/>
    <dgm:cxn modelId="{35667BFB-05A1-49D0-AC52-EFAB1724D7D8}" type="presParOf" srcId="{047B4C3D-C542-4A7D-9B19-8E02C0F64A01}" destId="{557C73C4-EF9A-4686-A57A-76FB449495F1}" srcOrd="2" destOrd="0" presId="urn:microsoft.com/office/officeart/2008/layout/VerticalCurvedList"/>
    <dgm:cxn modelId="{3A7BC01E-BE3B-4F62-9216-108DB3FD9BB4}" type="presParOf" srcId="{047B4C3D-C542-4A7D-9B19-8E02C0F64A01}" destId="{8FF5924B-D2C4-4276-97EF-CE4948A96CE5}" srcOrd="3" destOrd="0" presId="urn:microsoft.com/office/officeart/2008/layout/VerticalCurvedList"/>
    <dgm:cxn modelId="{9661E91F-8B71-4854-AAF0-A4DB148FBB44}" type="presParOf" srcId="{9F453DEA-893A-4233-8B74-3209C19AC8D2}" destId="{8244C6D3-B896-44BB-BDF8-4010EAC63384}" srcOrd="1" destOrd="0" presId="urn:microsoft.com/office/officeart/2008/layout/VerticalCurvedList"/>
    <dgm:cxn modelId="{D93910E8-01B5-4A22-A613-3B81D3420046}" type="presParOf" srcId="{9F453DEA-893A-4233-8B74-3209C19AC8D2}" destId="{4CAFC4DA-5450-4D7A-A421-28FA452443E6}" srcOrd="2" destOrd="0" presId="urn:microsoft.com/office/officeart/2008/layout/VerticalCurvedList"/>
    <dgm:cxn modelId="{4A557CE1-8A97-4F17-B4D3-E04F69D9C45E}" type="presParOf" srcId="{4CAFC4DA-5450-4D7A-A421-28FA452443E6}" destId="{2CCA787A-1B02-4D3A-BAFE-CD522D8ABD91}" srcOrd="0" destOrd="0" presId="urn:microsoft.com/office/officeart/2008/layout/VerticalCurvedList"/>
    <dgm:cxn modelId="{6B37C737-50AF-4428-B61A-29E368CD0918}" type="presParOf" srcId="{9F453DEA-893A-4233-8B74-3209C19AC8D2}" destId="{0AE38033-936E-423E-B2BA-8A06C7E94D6C}" srcOrd="3" destOrd="0" presId="urn:microsoft.com/office/officeart/2008/layout/VerticalCurvedList"/>
    <dgm:cxn modelId="{CE7C2F2E-BAD8-495F-A180-674187F3726B}" type="presParOf" srcId="{9F453DEA-893A-4233-8B74-3209C19AC8D2}" destId="{AE082F74-6509-439F-86AB-EA313AAED843}" srcOrd="4" destOrd="0" presId="urn:microsoft.com/office/officeart/2008/layout/VerticalCurvedList"/>
    <dgm:cxn modelId="{12D6C5B1-6766-4E05-BDAB-2C7E6FECE79D}" type="presParOf" srcId="{AE082F74-6509-439F-86AB-EA313AAED843}" destId="{2BCD3A2C-5510-458A-9CFF-8FD74A20C70A}" srcOrd="0" destOrd="0" presId="urn:microsoft.com/office/officeart/2008/layout/VerticalCurvedList"/>
    <dgm:cxn modelId="{8FAE6BDC-FBB3-4C2C-8FB9-A3A6C2D371FF}" type="presParOf" srcId="{9F453DEA-893A-4233-8B74-3209C19AC8D2}" destId="{DEC1B1E0-2ECB-45AB-91C5-CF72AF91E51C}" srcOrd="5" destOrd="0" presId="urn:microsoft.com/office/officeart/2008/layout/VerticalCurvedList"/>
    <dgm:cxn modelId="{F4A24442-BF48-4809-9872-F134390A16EE}" type="presParOf" srcId="{9F453DEA-893A-4233-8B74-3209C19AC8D2}" destId="{4320D33A-004E-42E7-8502-352B3DF60444}" srcOrd="6" destOrd="0" presId="urn:microsoft.com/office/officeart/2008/layout/VerticalCurvedList"/>
    <dgm:cxn modelId="{62752BDA-8EB5-4A95-AC9C-CD45305B0928}" type="presParOf" srcId="{4320D33A-004E-42E7-8502-352B3DF60444}" destId="{4AACA278-E421-43C4-9446-63DB6BB73F0E}" srcOrd="0" destOrd="0" presId="urn:microsoft.com/office/officeart/2008/layout/VerticalCurvedList"/>
    <dgm:cxn modelId="{F5349490-51C7-4434-99D5-8E6881E8E8EC}" type="presParOf" srcId="{9F453DEA-893A-4233-8B74-3209C19AC8D2}" destId="{5594D139-11C0-4507-96D3-5CF418ACCF61}" srcOrd="7" destOrd="0" presId="urn:microsoft.com/office/officeart/2008/layout/VerticalCurvedList"/>
    <dgm:cxn modelId="{D69275E9-0679-4B0C-82C2-BF5DD62311C0}" type="presParOf" srcId="{9F453DEA-893A-4233-8B74-3209C19AC8D2}" destId="{5FA1A9F4-11D8-40F2-9DD4-55DBCA245FFD}" srcOrd="8" destOrd="0" presId="urn:microsoft.com/office/officeart/2008/layout/VerticalCurvedList"/>
    <dgm:cxn modelId="{153CC6D3-0DAE-46F7-B95E-FBF682E8A829}" type="presParOf" srcId="{5FA1A9F4-11D8-40F2-9DD4-55DBCA245FFD}" destId="{7478060D-CCC3-40F3-9028-8057126DCCDF}" srcOrd="0" destOrd="0" presId="urn:microsoft.com/office/officeart/2008/layout/VerticalCurvedList"/>
    <dgm:cxn modelId="{CDED8514-B8DF-4B56-BE33-7CF0A27787F4}" type="presParOf" srcId="{9F453DEA-893A-4233-8B74-3209C19AC8D2}" destId="{3A5F71CD-C100-4C37-9597-57957CCBB69E}" srcOrd="9" destOrd="0" presId="urn:microsoft.com/office/officeart/2008/layout/VerticalCurvedList"/>
    <dgm:cxn modelId="{CA192039-215D-40A0-8BAF-A81FB6FF8D81}" type="presParOf" srcId="{9F453DEA-893A-4233-8B74-3209C19AC8D2}" destId="{738BADCB-CB6C-4869-B7CF-7902B8B04E95}" srcOrd="10" destOrd="0" presId="urn:microsoft.com/office/officeart/2008/layout/VerticalCurvedList"/>
    <dgm:cxn modelId="{F12C54F5-E8BB-4B06-ADE7-51542CC84AF8}" type="presParOf" srcId="{738BADCB-CB6C-4869-B7CF-7902B8B04E95}" destId="{C7C8DFA1-1A9B-417E-BB59-D8D0826A5D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01C0-EF17-4064-8D63-7EC053404B15}">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4C6D3-B896-44BB-BDF8-4010EAC63384}">
      <dsp:nvSpPr>
        <dsp:cNvPr id="0" name=""/>
        <dsp:cNvSpPr/>
      </dsp:nvSpPr>
      <dsp:spPr>
        <a:xfrm>
          <a:off x="512055" y="236044"/>
          <a:ext cx="7541700" cy="67755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t>Passionate, knowledgeable and successful</a:t>
          </a:r>
        </a:p>
      </dsp:txBody>
      <dsp:txXfrm>
        <a:off x="512055" y="236044"/>
        <a:ext cx="7541700" cy="677550"/>
      </dsp:txXfrm>
    </dsp:sp>
    <dsp:sp modelId="{2CCA787A-1B02-4D3A-BAFE-CD522D8ABD91}">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38033-936E-423E-B2BA-8A06C7E94D6C}">
      <dsp:nvSpPr>
        <dsp:cNvPr id="0" name=""/>
        <dsp:cNvSpPr/>
      </dsp:nvSpPr>
      <dsp:spPr>
        <a:xfrm>
          <a:off x="995230" y="1354558"/>
          <a:ext cx="7056187" cy="67755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t>Passionate, knowledgeable and struggling</a:t>
          </a:r>
          <a:endParaRPr lang="en-GB" sz="2500" b="1" kern="1200">
            <a:solidFill>
              <a:prstClr val="white"/>
            </a:solidFill>
            <a:latin typeface="Arial"/>
            <a:ea typeface="+mn-ea"/>
            <a:cs typeface="+mn-cs"/>
          </a:endParaRPr>
        </a:p>
      </dsp:txBody>
      <dsp:txXfrm>
        <a:off x="995230" y="1354558"/>
        <a:ext cx="7056187" cy="677550"/>
      </dsp:txXfrm>
    </dsp:sp>
    <dsp:sp modelId="{2BCD3A2C-5510-458A-9CFF-8FD74A20C70A}">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C1B1E0-2ECB-45AB-91C5-CF72AF91E51C}">
      <dsp:nvSpPr>
        <dsp:cNvPr id="0" name=""/>
        <dsp:cNvSpPr/>
      </dsp:nvSpPr>
      <dsp:spPr>
        <a:xfrm>
          <a:off x="1144243" y="2370558"/>
          <a:ext cx="6907174" cy="67755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solidFill>
                <a:schemeClr val="tx1">
                  <a:lumMod val="95000"/>
                  <a:lumOff val="5000"/>
                </a:schemeClr>
              </a:solidFill>
              <a:latin typeface="+mn-lt"/>
              <a:ea typeface="+mn-ea"/>
              <a:cs typeface="+mn-cs"/>
            </a:rPr>
            <a:t>Passionate but struggling</a:t>
          </a:r>
          <a:endParaRPr lang="en-GB" sz="2500" b="1" kern="1200">
            <a:solidFill>
              <a:schemeClr val="tx1">
                <a:lumMod val="95000"/>
                <a:lumOff val="5000"/>
              </a:schemeClr>
            </a:solidFill>
            <a:latin typeface="+mn-lt"/>
          </a:endParaRPr>
        </a:p>
      </dsp:txBody>
      <dsp:txXfrm>
        <a:off x="1144243" y="2370558"/>
        <a:ext cx="6907174" cy="677550"/>
      </dsp:txXfrm>
    </dsp:sp>
    <dsp:sp modelId="{4AACA278-E421-43C4-9446-63DB6BB73F0E}">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4D139-11C0-4507-96D3-5CF418ACCF61}">
      <dsp:nvSpPr>
        <dsp:cNvPr id="0" name=""/>
        <dsp:cNvSpPr/>
      </dsp:nvSpPr>
      <dsp:spPr>
        <a:xfrm>
          <a:off x="995230" y="3386558"/>
          <a:ext cx="7056187" cy="67755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solidFill>
                <a:schemeClr val="bg1"/>
              </a:solidFill>
            </a:rPr>
            <a:t>Content with other priorities</a:t>
          </a:r>
        </a:p>
      </dsp:txBody>
      <dsp:txXfrm>
        <a:off x="995230" y="3386558"/>
        <a:ext cx="7056187" cy="677550"/>
      </dsp:txXfrm>
    </dsp:sp>
    <dsp:sp modelId="{7478060D-CCC3-40F3-9028-8057126DCCDF}">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F71CD-C100-4C37-9597-57957CCBB69E}">
      <dsp:nvSpPr>
        <dsp:cNvPr id="0" name=""/>
        <dsp:cNvSpPr/>
      </dsp:nvSpPr>
      <dsp:spPr>
        <a:xfrm>
          <a:off x="509717" y="4402558"/>
          <a:ext cx="7541700" cy="67755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solidFill>
                <a:schemeClr val="bg1"/>
              </a:solidFill>
            </a:rPr>
            <a:t>Discontented</a:t>
          </a:r>
        </a:p>
      </dsp:txBody>
      <dsp:txXfrm>
        <a:off x="509717" y="4402558"/>
        <a:ext cx="7541700" cy="677550"/>
      </dsp:txXfrm>
    </dsp:sp>
    <dsp:sp modelId="{C7C8DFA1-1A9B-417E-BB59-D8D0826A5DFD}">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01C0-EF17-4064-8D63-7EC053404B15}">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4C6D3-B896-44BB-BDF8-4010EAC63384}">
      <dsp:nvSpPr>
        <dsp:cNvPr id="0" name=""/>
        <dsp:cNvSpPr/>
      </dsp:nvSpPr>
      <dsp:spPr>
        <a:xfrm>
          <a:off x="509717" y="338558"/>
          <a:ext cx="7541700" cy="67755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t>Passionate and successful </a:t>
          </a:r>
        </a:p>
      </dsp:txBody>
      <dsp:txXfrm>
        <a:off x="509717" y="338558"/>
        <a:ext cx="7541700" cy="677550"/>
      </dsp:txXfrm>
    </dsp:sp>
    <dsp:sp modelId="{2CCA787A-1B02-4D3A-BAFE-CD522D8ABD91}">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38033-936E-423E-B2BA-8A06C7E94D6C}">
      <dsp:nvSpPr>
        <dsp:cNvPr id="0" name=""/>
        <dsp:cNvSpPr/>
      </dsp:nvSpPr>
      <dsp:spPr>
        <a:xfrm>
          <a:off x="995230" y="1354558"/>
          <a:ext cx="7056187" cy="67755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t>Passionate and struggling</a:t>
          </a:r>
        </a:p>
      </dsp:txBody>
      <dsp:txXfrm>
        <a:off x="995230" y="1354558"/>
        <a:ext cx="7056187" cy="677550"/>
      </dsp:txXfrm>
    </dsp:sp>
    <dsp:sp modelId="{2BCD3A2C-5510-458A-9CFF-8FD74A20C70A}">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C1B1E0-2ECB-45AB-91C5-CF72AF91E51C}">
      <dsp:nvSpPr>
        <dsp:cNvPr id="0" name=""/>
        <dsp:cNvSpPr/>
      </dsp:nvSpPr>
      <dsp:spPr>
        <a:xfrm>
          <a:off x="1144243" y="2370558"/>
          <a:ext cx="6907174" cy="67755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solidFill>
                <a:schemeClr val="tx1"/>
              </a:solidFill>
            </a:rPr>
            <a:t>Content with other priorities </a:t>
          </a:r>
        </a:p>
      </dsp:txBody>
      <dsp:txXfrm>
        <a:off x="1144243" y="2370558"/>
        <a:ext cx="6907174" cy="677550"/>
      </dsp:txXfrm>
    </dsp:sp>
    <dsp:sp modelId="{4AACA278-E421-43C4-9446-63DB6BB73F0E}">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4D139-11C0-4507-96D3-5CF418ACCF61}">
      <dsp:nvSpPr>
        <dsp:cNvPr id="0" name=""/>
        <dsp:cNvSpPr/>
      </dsp:nvSpPr>
      <dsp:spPr>
        <a:xfrm>
          <a:off x="995230" y="3386558"/>
          <a:ext cx="7056187" cy="67755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solidFill>
                <a:schemeClr val="bg1"/>
              </a:solidFill>
              <a:effectLst/>
              <a:latin typeface="Arial" panose="020B0604020202020204" pitchFamily="34" charset="0"/>
              <a:ea typeface="+mn-ea"/>
              <a:cs typeface="+mn-cs"/>
            </a:rPr>
            <a:t>Dispassionate with other priorities</a:t>
          </a:r>
          <a:endParaRPr lang="en-GB" sz="2500" b="1" kern="1200">
            <a:solidFill>
              <a:schemeClr val="bg1"/>
            </a:solidFill>
          </a:endParaRPr>
        </a:p>
      </dsp:txBody>
      <dsp:txXfrm>
        <a:off x="995230" y="3386558"/>
        <a:ext cx="7056187" cy="677550"/>
      </dsp:txXfrm>
    </dsp:sp>
    <dsp:sp modelId="{7478060D-CCC3-40F3-9028-8057126DCCDF}">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F71CD-C100-4C37-9597-57957CCBB69E}">
      <dsp:nvSpPr>
        <dsp:cNvPr id="0" name=""/>
        <dsp:cNvSpPr/>
      </dsp:nvSpPr>
      <dsp:spPr>
        <a:xfrm>
          <a:off x="509717" y="4402558"/>
          <a:ext cx="7541700" cy="67755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a:solidFill>
                <a:schemeClr val="bg1"/>
              </a:solidFill>
              <a:effectLst/>
              <a:latin typeface="Arial" panose="020B0604020202020204" pitchFamily="34" charset="0"/>
              <a:ea typeface="+mn-ea"/>
              <a:cs typeface="+mn-cs"/>
            </a:rPr>
            <a:t>Dispassionate and stuck </a:t>
          </a:r>
          <a:endParaRPr lang="en-GB" sz="2500" b="1" kern="1200"/>
        </a:p>
      </dsp:txBody>
      <dsp:txXfrm>
        <a:off x="509717" y="4402558"/>
        <a:ext cx="7541700" cy="677550"/>
      </dsp:txXfrm>
    </dsp:sp>
    <dsp:sp modelId="{C7C8DFA1-1A9B-417E-BB59-D8D0826A5DFD}">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202408" y="8464317"/>
            <a:ext cx="445293"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z="900" smtClean="0">
                <a:latin typeface="Arial" panose="020B0604020202020204" pitchFamily="34" charset="0"/>
              </a:rPr>
              <a:pPr algn="ctr"/>
              <a:t>‹#›</a:t>
            </a:fld>
            <a:endParaRPr lang="en-GB" sz="900">
              <a:latin typeface="Arial" panose="020B0604020202020204" pitchFamily="34" charset="0"/>
            </a:endParaRPr>
          </a:p>
        </p:txBody>
      </p:sp>
      <p:pic>
        <p:nvPicPr>
          <p:cNvPr id="4" name="Picture 3">
            <a:extLst>
              <a:ext uri="{FF2B5EF4-FFF2-40B4-BE49-F238E27FC236}">
                <a16:creationId xmlns:a16="http://schemas.microsoft.com/office/drawing/2014/main" id="{DE77B89C-3979-472E-BB69-D0551FBC5C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72239" y="8464318"/>
            <a:ext cx="1816655" cy="450289"/>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48590" y="160020"/>
            <a:ext cx="6560820" cy="3690461"/>
          </a:xfrm>
          <a:prstGeom prst="rect">
            <a:avLst/>
          </a:prstGeom>
          <a:noFill/>
          <a:ln w="9525">
            <a:solidFill>
              <a:srgbClr val="878787"/>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148590" y="4158775"/>
            <a:ext cx="6560820" cy="4025106"/>
          </a:xfrm>
          <a:prstGeom prst="rect">
            <a:avLst/>
          </a:prstGeom>
        </p:spPr>
        <p:txBody>
          <a:bodyPr vert="horz" lIns="0" tIns="0" rIns="0" bIns="0" rtlCol="0"/>
          <a:lstStyle/>
          <a:p>
            <a:pPr lvl="0"/>
            <a:r>
              <a:rPr lang="en-GB" noProof="0"/>
              <a:t>Click here to add text</a:t>
            </a:r>
          </a:p>
          <a:p>
            <a:pPr lvl="1"/>
            <a:r>
              <a:rPr lang="en-GB" noProof="0"/>
              <a:t>First level bullet</a:t>
            </a:r>
          </a:p>
          <a:p>
            <a:pPr lvl="2"/>
            <a:r>
              <a:rPr lang="en-GB" noProof="0"/>
              <a:t>Second level bullet</a:t>
            </a:r>
          </a:p>
          <a:p>
            <a:pPr lvl="3"/>
            <a:r>
              <a:rPr lang="en-GB" noProof="0"/>
              <a:t>Third level bullet</a:t>
            </a:r>
          </a:p>
        </p:txBody>
      </p:sp>
      <p:sp>
        <p:nvSpPr>
          <p:cNvPr id="7" name="Espace réservé du numéro de diapositive 6"/>
          <p:cNvSpPr>
            <a:spLocks noGrp="1"/>
          </p:cNvSpPr>
          <p:nvPr>
            <p:ph type="sldNum" sz="quarter" idx="5"/>
          </p:nvPr>
        </p:nvSpPr>
        <p:spPr>
          <a:xfrm>
            <a:off x="57150" y="8689232"/>
            <a:ext cx="480060" cy="362639"/>
          </a:xfrm>
          <a:prstGeom prst="rect">
            <a:avLst/>
          </a:prstGeom>
        </p:spPr>
        <p:txBody>
          <a:bodyPr vert="horz" lIns="91440" tIns="45720" rIns="91440" bIns="45720" rtlCol="0" anchor="b"/>
          <a:lstStyle>
            <a:lvl1pPr algn="l">
              <a:defRPr sz="800" b="1">
                <a:latin typeface="Arial" panose="020B0604020202020204" pitchFamily="34" charset="0"/>
              </a:defRPr>
            </a:lvl1pPr>
          </a:lstStyle>
          <a:p>
            <a:fld id="{3B8578AD-0529-46A5-84EB-6338160D5A7D}" type="slidenum">
              <a:rPr lang="en-GB" smtClean="0"/>
              <a:pPr/>
              <a:t>‹#›</a:t>
            </a:fld>
            <a:endParaRPr lang="en-GB"/>
          </a:p>
        </p:txBody>
      </p:sp>
      <p:pic>
        <p:nvPicPr>
          <p:cNvPr id="6" name="Picture 5">
            <a:extLst>
              <a:ext uri="{FF2B5EF4-FFF2-40B4-BE49-F238E27FC236}">
                <a16:creationId xmlns:a16="http://schemas.microsoft.com/office/drawing/2014/main" id="{53714416-D57E-47A1-9A03-ED6137792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370" y="8621341"/>
            <a:ext cx="1463040" cy="362639"/>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1pPr>
    <a:lvl2pPr marL="171450" indent="-171450" algn="l" defTabSz="914400" rtl="0" eaLnBrk="1" latinLnBrk="0" hangingPunct="1">
      <a:lnSpc>
        <a:spcPct val="110000"/>
      </a:lnSpc>
      <a:spcBef>
        <a:spcPts val="300"/>
      </a:spcBef>
      <a:spcAft>
        <a:spcPts val="300"/>
      </a:spcAft>
      <a:buFont typeface="Wingdings" panose="05000000000000000000" pitchFamily="2" charset="2"/>
      <a:buChar char=""/>
      <a:defRPr sz="1000" kern="1200">
        <a:solidFill>
          <a:schemeClr val="tx1"/>
        </a:solidFill>
        <a:latin typeface="Arial" panose="020B0604020202020204" pitchFamily="34" charset="0"/>
        <a:ea typeface="+mn-ea"/>
        <a:cs typeface="+mn-cs"/>
      </a:defRPr>
    </a:lvl2pPr>
    <a:lvl3pPr marL="357188" indent="-171450" algn="l" defTabSz="914400" rtl="0" eaLnBrk="1" latinLnBrk="0" hangingPunct="1">
      <a:lnSpc>
        <a:spcPct val="110000"/>
      </a:lnSpc>
      <a:spcBef>
        <a:spcPts val="300"/>
      </a:spcBef>
      <a:spcAft>
        <a:spcPts val="300"/>
      </a:spcAft>
      <a:buFont typeface="Segoe UI" panose="020B0502040204020203" pitchFamily="34" charset="0"/>
      <a:buChar char="-"/>
      <a:defRPr sz="1000" kern="1200">
        <a:solidFill>
          <a:schemeClr val="tx1"/>
        </a:solidFill>
        <a:latin typeface="Arial" panose="020B0604020202020204" pitchFamily="34" charset="0"/>
        <a:ea typeface="+mn-ea"/>
        <a:cs typeface="+mn-cs"/>
      </a:defRPr>
    </a:lvl3pPr>
    <a:lvl4pPr marL="628650" indent="-182563" algn="l" defTabSz="914400" rtl="0" eaLnBrk="1" latinLnBrk="0" hangingPunct="1">
      <a:lnSpc>
        <a:spcPct val="110000"/>
      </a:lnSpc>
      <a:spcBef>
        <a:spcPts val="300"/>
      </a:spcBef>
      <a:spcAft>
        <a:spcPts val="300"/>
      </a:spcAft>
      <a:buFont typeface="Arial" panose="020B0604020202020204" pitchFamily="34" charset="0"/>
      <a:buChar char="•"/>
      <a:defRPr sz="1000" kern="1200">
        <a:solidFill>
          <a:schemeClr val="tx1"/>
        </a:solidFill>
        <a:latin typeface="Arial" panose="020B0604020202020204" pitchFamily="34" charset="0"/>
        <a:ea typeface="+mn-ea"/>
        <a:cs typeface="+mn-cs"/>
      </a:defRPr>
    </a:lvl4pPr>
    <a:lvl5pPr marL="182880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767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12</a:t>
            </a:fld>
            <a:endParaRPr lang="en-GB"/>
          </a:p>
        </p:txBody>
      </p:sp>
    </p:spTree>
    <p:extLst>
      <p:ext uri="{BB962C8B-B14F-4D97-AF65-F5344CB8AC3E}">
        <p14:creationId xmlns:p14="http://schemas.microsoft.com/office/powerpoint/2010/main" val="271883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14</a:t>
            </a:fld>
            <a:endParaRPr lang="en-GB"/>
          </a:p>
        </p:txBody>
      </p:sp>
    </p:spTree>
    <p:extLst>
      <p:ext uri="{BB962C8B-B14F-4D97-AF65-F5344CB8AC3E}">
        <p14:creationId xmlns:p14="http://schemas.microsoft.com/office/powerpoint/2010/main" val="274668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15</a:t>
            </a:fld>
            <a:endParaRPr lang="en-GB"/>
          </a:p>
        </p:txBody>
      </p:sp>
    </p:spTree>
    <p:extLst>
      <p:ext uri="{BB962C8B-B14F-4D97-AF65-F5344CB8AC3E}">
        <p14:creationId xmlns:p14="http://schemas.microsoft.com/office/powerpoint/2010/main" val="284173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16</a:t>
            </a:fld>
            <a:endParaRPr lang="en-GB"/>
          </a:p>
        </p:txBody>
      </p:sp>
    </p:spTree>
    <p:extLst>
      <p:ext uri="{BB962C8B-B14F-4D97-AF65-F5344CB8AC3E}">
        <p14:creationId xmlns:p14="http://schemas.microsoft.com/office/powerpoint/2010/main" val="70981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17</a:t>
            </a:fld>
            <a:endParaRPr lang="en-GB"/>
          </a:p>
        </p:txBody>
      </p:sp>
    </p:spTree>
    <p:extLst>
      <p:ext uri="{BB962C8B-B14F-4D97-AF65-F5344CB8AC3E}">
        <p14:creationId xmlns:p14="http://schemas.microsoft.com/office/powerpoint/2010/main" val="42568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18</a:t>
            </a:fld>
            <a:endParaRPr lang="en-GB"/>
          </a:p>
        </p:txBody>
      </p:sp>
    </p:spTree>
    <p:extLst>
      <p:ext uri="{BB962C8B-B14F-4D97-AF65-F5344CB8AC3E}">
        <p14:creationId xmlns:p14="http://schemas.microsoft.com/office/powerpoint/2010/main" val="133875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20</a:t>
            </a:fld>
            <a:endParaRPr lang="en-GB"/>
          </a:p>
        </p:txBody>
      </p:sp>
    </p:spTree>
    <p:extLst>
      <p:ext uri="{BB962C8B-B14F-4D97-AF65-F5344CB8AC3E}">
        <p14:creationId xmlns:p14="http://schemas.microsoft.com/office/powerpoint/2010/main" val="117462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21</a:t>
            </a:fld>
            <a:endParaRPr lang="en-GB"/>
          </a:p>
        </p:txBody>
      </p:sp>
    </p:spTree>
    <p:extLst>
      <p:ext uri="{BB962C8B-B14F-4D97-AF65-F5344CB8AC3E}">
        <p14:creationId xmlns:p14="http://schemas.microsoft.com/office/powerpoint/2010/main" val="146008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22</a:t>
            </a:fld>
            <a:endParaRPr lang="en-GB"/>
          </a:p>
        </p:txBody>
      </p:sp>
    </p:spTree>
    <p:extLst>
      <p:ext uri="{BB962C8B-B14F-4D97-AF65-F5344CB8AC3E}">
        <p14:creationId xmlns:p14="http://schemas.microsoft.com/office/powerpoint/2010/main" val="167639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23</a:t>
            </a:fld>
            <a:endParaRPr lang="en-GB"/>
          </a:p>
        </p:txBody>
      </p:sp>
    </p:spTree>
    <p:extLst>
      <p:ext uri="{BB962C8B-B14F-4D97-AF65-F5344CB8AC3E}">
        <p14:creationId xmlns:p14="http://schemas.microsoft.com/office/powerpoint/2010/main" val="376000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3620653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24</a:t>
            </a:fld>
            <a:endParaRPr lang="en-GB"/>
          </a:p>
        </p:txBody>
      </p:sp>
    </p:spTree>
    <p:extLst>
      <p:ext uri="{BB962C8B-B14F-4D97-AF65-F5344CB8AC3E}">
        <p14:creationId xmlns:p14="http://schemas.microsoft.com/office/powerpoint/2010/main" val="1466646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25</a:t>
            </a:fld>
            <a:endParaRPr lang="en-GB"/>
          </a:p>
        </p:txBody>
      </p:sp>
    </p:spTree>
    <p:extLst>
      <p:ext uri="{BB962C8B-B14F-4D97-AF65-F5344CB8AC3E}">
        <p14:creationId xmlns:p14="http://schemas.microsoft.com/office/powerpoint/2010/main" val="48105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26</a:t>
            </a:fld>
            <a:endParaRPr lang="en-GB"/>
          </a:p>
        </p:txBody>
      </p:sp>
    </p:spTree>
    <p:extLst>
      <p:ext uri="{BB962C8B-B14F-4D97-AF65-F5344CB8AC3E}">
        <p14:creationId xmlns:p14="http://schemas.microsoft.com/office/powerpoint/2010/main" val="151450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27</a:t>
            </a:fld>
            <a:endParaRPr lang="en-GB"/>
          </a:p>
        </p:txBody>
      </p:sp>
    </p:spTree>
    <p:extLst>
      <p:ext uri="{BB962C8B-B14F-4D97-AF65-F5344CB8AC3E}">
        <p14:creationId xmlns:p14="http://schemas.microsoft.com/office/powerpoint/2010/main" val="853173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28</a:t>
            </a:fld>
            <a:endParaRPr lang="en-GB"/>
          </a:p>
        </p:txBody>
      </p:sp>
    </p:spTree>
    <p:extLst>
      <p:ext uri="{BB962C8B-B14F-4D97-AF65-F5344CB8AC3E}">
        <p14:creationId xmlns:p14="http://schemas.microsoft.com/office/powerpoint/2010/main" val="1572323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29</a:t>
            </a:fld>
            <a:endParaRPr lang="en-GB"/>
          </a:p>
        </p:txBody>
      </p:sp>
    </p:spTree>
    <p:extLst>
      <p:ext uri="{BB962C8B-B14F-4D97-AF65-F5344CB8AC3E}">
        <p14:creationId xmlns:p14="http://schemas.microsoft.com/office/powerpoint/2010/main" val="1652090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30</a:t>
            </a:fld>
            <a:endParaRPr lang="en-GB"/>
          </a:p>
        </p:txBody>
      </p:sp>
    </p:spTree>
    <p:extLst>
      <p:ext uri="{BB962C8B-B14F-4D97-AF65-F5344CB8AC3E}">
        <p14:creationId xmlns:p14="http://schemas.microsoft.com/office/powerpoint/2010/main" val="2162491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fld id="{3B8578AD-0529-46A5-84EB-6338160D5A7D}" type="slidenum">
              <a:rPr lang="en-GB" smtClean="0"/>
              <a:pPr/>
              <a:t>32</a:t>
            </a:fld>
            <a:endParaRPr lang="en-GB"/>
          </a:p>
        </p:txBody>
      </p:sp>
    </p:spTree>
    <p:extLst>
      <p:ext uri="{BB962C8B-B14F-4D97-AF65-F5344CB8AC3E}">
        <p14:creationId xmlns:p14="http://schemas.microsoft.com/office/powerpoint/2010/main" val="148446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33</a:t>
            </a:fld>
            <a:endParaRPr lang="en-GB"/>
          </a:p>
        </p:txBody>
      </p:sp>
    </p:spTree>
    <p:extLst>
      <p:ext uri="{BB962C8B-B14F-4D97-AF65-F5344CB8AC3E}">
        <p14:creationId xmlns:p14="http://schemas.microsoft.com/office/powerpoint/2010/main" val="3746561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34</a:t>
            </a:fld>
            <a:endParaRPr lang="en-GB"/>
          </a:p>
        </p:txBody>
      </p:sp>
    </p:spTree>
    <p:extLst>
      <p:ext uri="{BB962C8B-B14F-4D97-AF65-F5344CB8AC3E}">
        <p14:creationId xmlns:p14="http://schemas.microsoft.com/office/powerpoint/2010/main" val="155856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1728998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35</a:t>
            </a:fld>
            <a:endParaRPr lang="en-GB"/>
          </a:p>
        </p:txBody>
      </p:sp>
    </p:spTree>
    <p:extLst>
      <p:ext uri="{BB962C8B-B14F-4D97-AF65-F5344CB8AC3E}">
        <p14:creationId xmlns:p14="http://schemas.microsoft.com/office/powerpoint/2010/main" val="57112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300"/>
              </a:spcAft>
              <a:buClrTx/>
              <a:buSzTx/>
              <a:buFontTx/>
              <a:buNone/>
              <a:tabLst/>
              <a:defRPr/>
            </a:pPr>
            <a:endParaRPr lang="en-GB" sz="1000"/>
          </a:p>
          <a:p>
            <a:endParaRPr lang="en-GB"/>
          </a:p>
          <a:p>
            <a:endParaRPr lang="en-GB"/>
          </a:p>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36</a:t>
            </a:fld>
            <a:endParaRPr lang="en-GB"/>
          </a:p>
        </p:txBody>
      </p:sp>
    </p:spTree>
    <p:extLst>
      <p:ext uri="{BB962C8B-B14F-4D97-AF65-F5344CB8AC3E}">
        <p14:creationId xmlns:p14="http://schemas.microsoft.com/office/powerpoint/2010/main" val="1361369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37</a:t>
            </a:fld>
            <a:endParaRPr lang="en-GB"/>
          </a:p>
        </p:txBody>
      </p:sp>
    </p:spTree>
    <p:extLst>
      <p:ext uri="{BB962C8B-B14F-4D97-AF65-F5344CB8AC3E}">
        <p14:creationId xmlns:p14="http://schemas.microsoft.com/office/powerpoint/2010/main" val="1720192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41</a:t>
            </a:fld>
            <a:endParaRPr lang="en-GB"/>
          </a:p>
        </p:txBody>
      </p:sp>
    </p:spTree>
    <p:extLst>
      <p:ext uri="{BB962C8B-B14F-4D97-AF65-F5344CB8AC3E}">
        <p14:creationId xmlns:p14="http://schemas.microsoft.com/office/powerpoint/2010/main" val="785759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42</a:t>
            </a:fld>
            <a:endParaRPr lang="en-GB"/>
          </a:p>
        </p:txBody>
      </p:sp>
    </p:spTree>
    <p:extLst>
      <p:ext uri="{BB962C8B-B14F-4D97-AF65-F5344CB8AC3E}">
        <p14:creationId xmlns:p14="http://schemas.microsoft.com/office/powerpoint/2010/main" val="4153593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43</a:t>
            </a:fld>
            <a:endParaRPr lang="en-GB"/>
          </a:p>
        </p:txBody>
      </p:sp>
    </p:spTree>
    <p:extLst>
      <p:ext uri="{BB962C8B-B14F-4D97-AF65-F5344CB8AC3E}">
        <p14:creationId xmlns:p14="http://schemas.microsoft.com/office/powerpoint/2010/main" val="738319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45</a:t>
            </a:fld>
            <a:endParaRPr lang="en-GB"/>
          </a:p>
        </p:txBody>
      </p:sp>
    </p:spTree>
    <p:extLst>
      <p:ext uri="{BB962C8B-B14F-4D97-AF65-F5344CB8AC3E}">
        <p14:creationId xmlns:p14="http://schemas.microsoft.com/office/powerpoint/2010/main" val="1180683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38406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47</a:t>
            </a:fld>
            <a:endParaRPr lang="en-GB"/>
          </a:p>
        </p:txBody>
      </p:sp>
    </p:spTree>
    <p:extLst>
      <p:ext uri="{BB962C8B-B14F-4D97-AF65-F5344CB8AC3E}">
        <p14:creationId xmlns:p14="http://schemas.microsoft.com/office/powerpoint/2010/main" val="3466434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49</a:t>
            </a:fld>
            <a:endParaRPr lang="en-GB"/>
          </a:p>
        </p:txBody>
      </p:sp>
    </p:spTree>
    <p:extLst>
      <p:ext uri="{BB962C8B-B14F-4D97-AF65-F5344CB8AC3E}">
        <p14:creationId xmlns:p14="http://schemas.microsoft.com/office/powerpoint/2010/main" val="152830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a:t>
            </a:fld>
            <a:endParaRPr lang="en-GB"/>
          </a:p>
        </p:txBody>
      </p:sp>
    </p:spTree>
    <p:extLst>
      <p:ext uri="{BB962C8B-B14F-4D97-AF65-F5344CB8AC3E}">
        <p14:creationId xmlns:p14="http://schemas.microsoft.com/office/powerpoint/2010/main" val="3051933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50</a:t>
            </a:fld>
            <a:endParaRPr lang="en-GB"/>
          </a:p>
        </p:txBody>
      </p:sp>
    </p:spTree>
    <p:extLst>
      <p:ext uri="{BB962C8B-B14F-4D97-AF65-F5344CB8AC3E}">
        <p14:creationId xmlns:p14="http://schemas.microsoft.com/office/powerpoint/2010/main" val="497048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51</a:t>
            </a:fld>
            <a:endParaRPr lang="en-GB"/>
          </a:p>
        </p:txBody>
      </p:sp>
    </p:spTree>
    <p:extLst>
      <p:ext uri="{BB962C8B-B14F-4D97-AF65-F5344CB8AC3E}">
        <p14:creationId xmlns:p14="http://schemas.microsoft.com/office/powerpoint/2010/main" val="3587533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52</a:t>
            </a:fld>
            <a:endParaRPr lang="en-GB"/>
          </a:p>
        </p:txBody>
      </p:sp>
    </p:spTree>
    <p:extLst>
      <p:ext uri="{BB962C8B-B14F-4D97-AF65-F5344CB8AC3E}">
        <p14:creationId xmlns:p14="http://schemas.microsoft.com/office/powerpoint/2010/main" val="827341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53</a:t>
            </a:fld>
            <a:endParaRPr lang="en-GB"/>
          </a:p>
        </p:txBody>
      </p:sp>
    </p:spTree>
    <p:extLst>
      <p:ext uri="{BB962C8B-B14F-4D97-AF65-F5344CB8AC3E}">
        <p14:creationId xmlns:p14="http://schemas.microsoft.com/office/powerpoint/2010/main" val="1285570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54</a:t>
            </a:fld>
            <a:endParaRPr lang="en-GB"/>
          </a:p>
        </p:txBody>
      </p:sp>
    </p:spTree>
    <p:extLst>
      <p:ext uri="{BB962C8B-B14F-4D97-AF65-F5344CB8AC3E}">
        <p14:creationId xmlns:p14="http://schemas.microsoft.com/office/powerpoint/2010/main" val="3406306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56</a:t>
            </a:fld>
            <a:endParaRPr lang="en-GB"/>
          </a:p>
        </p:txBody>
      </p:sp>
    </p:spTree>
    <p:extLst>
      <p:ext uri="{BB962C8B-B14F-4D97-AF65-F5344CB8AC3E}">
        <p14:creationId xmlns:p14="http://schemas.microsoft.com/office/powerpoint/2010/main" val="1093878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57</a:t>
            </a:fld>
            <a:endParaRPr lang="en-GB"/>
          </a:p>
        </p:txBody>
      </p:sp>
    </p:spTree>
    <p:extLst>
      <p:ext uri="{BB962C8B-B14F-4D97-AF65-F5344CB8AC3E}">
        <p14:creationId xmlns:p14="http://schemas.microsoft.com/office/powerpoint/2010/main" val="3982194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58</a:t>
            </a:fld>
            <a:endParaRPr lang="en-GB"/>
          </a:p>
        </p:txBody>
      </p:sp>
    </p:spTree>
    <p:extLst>
      <p:ext uri="{BB962C8B-B14F-4D97-AF65-F5344CB8AC3E}">
        <p14:creationId xmlns:p14="http://schemas.microsoft.com/office/powerpoint/2010/main" val="383855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59</a:t>
            </a:fld>
            <a:endParaRPr lang="en-GB"/>
          </a:p>
        </p:txBody>
      </p:sp>
    </p:spTree>
    <p:extLst>
      <p:ext uri="{BB962C8B-B14F-4D97-AF65-F5344CB8AC3E}">
        <p14:creationId xmlns:p14="http://schemas.microsoft.com/office/powerpoint/2010/main" val="461668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60</a:t>
            </a:fld>
            <a:endParaRPr lang="en-GB"/>
          </a:p>
        </p:txBody>
      </p:sp>
    </p:spTree>
    <p:extLst>
      <p:ext uri="{BB962C8B-B14F-4D97-AF65-F5344CB8AC3E}">
        <p14:creationId xmlns:p14="http://schemas.microsoft.com/office/powerpoint/2010/main" val="251571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a:t>
            </a:fld>
            <a:endParaRPr lang="en-GB"/>
          </a:p>
        </p:txBody>
      </p:sp>
    </p:spTree>
    <p:extLst>
      <p:ext uri="{BB962C8B-B14F-4D97-AF65-F5344CB8AC3E}">
        <p14:creationId xmlns:p14="http://schemas.microsoft.com/office/powerpoint/2010/main" val="3442045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61</a:t>
            </a:fld>
            <a:endParaRPr lang="en-GB"/>
          </a:p>
        </p:txBody>
      </p:sp>
    </p:spTree>
    <p:extLst>
      <p:ext uri="{BB962C8B-B14F-4D97-AF65-F5344CB8AC3E}">
        <p14:creationId xmlns:p14="http://schemas.microsoft.com/office/powerpoint/2010/main" val="176961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62</a:t>
            </a:fld>
            <a:endParaRPr lang="en-GB"/>
          </a:p>
        </p:txBody>
      </p:sp>
    </p:spTree>
    <p:extLst>
      <p:ext uri="{BB962C8B-B14F-4D97-AF65-F5344CB8AC3E}">
        <p14:creationId xmlns:p14="http://schemas.microsoft.com/office/powerpoint/2010/main" val="2478647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63</a:t>
            </a:fld>
            <a:endParaRPr lang="en-GB"/>
          </a:p>
        </p:txBody>
      </p:sp>
    </p:spTree>
    <p:extLst>
      <p:ext uri="{BB962C8B-B14F-4D97-AF65-F5344CB8AC3E}">
        <p14:creationId xmlns:p14="http://schemas.microsoft.com/office/powerpoint/2010/main" val="3429865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64</a:t>
            </a:fld>
            <a:endParaRPr lang="en-GB"/>
          </a:p>
        </p:txBody>
      </p:sp>
    </p:spTree>
    <p:extLst>
      <p:ext uri="{BB962C8B-B14F-4D97-AF65-F5344CB8AC3E}">
        <p14:creationId xmlns:p14="http://schemas.microsoft.com/office/powerpoint/2010/main" val="4016696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65</a:t>
            </a:fld>
            <a:endParaRPr lang="en-GB"/>
          </a:p>
        </p:txBody>
      </p:sp>
    </p:spTree>
    <p:extLst>
      <p:ext uri="{BB962C8B-B14F-4D97-AF65-F5344CB8AC3E}">
        <p14:creationId xmlns:p14="http://schemas.microsoft.com/office/powerpoint/2010/main" val="2755055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66</a:t>
            </a:fld>
            <a:endParaRPr lang="en-GB"/>
          </a:p>
        </p:txBody>
      </p:sp>
    </p:spTree>
    <p:extLst>
      <p:ext uri="{BB962C8B-B14F-4D97-AF65-F5344CB8AC3E}">
        <p14:creationId xmlns:p14="http://schemas.microsoft.com/office/powerpoint/2010/main" val="823149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67</a:t>
            </a:fld>
            <a:endParaRPr lang="en-GB"/>
          </a:p>
        </p:txBody>
      </p:sp>
    </p:spTree>
    <p:extLst>
      <p:ext uri="{BB962C8B-B14F-4D97-AF65-F5344CB8AC3E}">
        <p14:creationId xmlns:p14="http://schemas.microsoft.com/office/powerpoint/2010/main" val="2740817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68</a:t>
            </a:fld>
            <a:endParaRPr lang="en-GB"/>
          </a:p>
        </p:txBody>
      </p:sp>
    </p:spTree>
    <p:extLst>
      <p:ext uri="{BB962C8B-B14F-4D97-AF65-F5344CB8AC3E}">
        <p14:creationId xmlns:p14="http://schemas.microsoft.com/office/powerpoint/2010/main" val="2691701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69</a:t>
            </a:fld>
            <a:endParaRPr lang="en-GB"/>
          </a:p>
        </p:txBody>
      </p:sp>
    </p:spTree>
    <p:extLst>
      <p:ext uri="{BB962C8B-B14F-4D97-AF65-F5344CB8AC3E}">
        <p14:creationId xmlns:p14="http://schemas.microsoft.com/office/powerpoint/2010/main" val="8413395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70</a:t>
            </a:fld>
            <a:endParaRPr lang="en-GB"/>
          </a:p>
        </p:txBody>
      </p:sp>
    </p:spTree>
    <p:extLst>
      <p:ext uri="{BB962C8B-B14F-4D97-AF65-F5344CB8AC3E}">
        <p14:creationId xmlns:p14="http://schemas.microsoft.com/office/powerpoint/2010/main" val="335993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0793353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71</a:t>
            </a:fld>
            <a:endParaRPr lang="en-GB"/>
          </a:p>
        </p:txBody>
      </p:sp>
    </p:spTree>
    <p:extLst>
      <p:ext uri="{BB962C8B-B14F-4D97-AF65-F5344CB8AC3E}">
        <p14:creationId xmlns:p14="http://schemas.microsoft.com/office/powerpoint/2010/main" val="10531257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72</a:t>
            </a:fld>
            <a:endParaRPr lang="en-GB"/>
          </a:p>
        </p:txBody>
      </p:sp>
    </p:spTree>
    <p:extLst>
      <p:ext uri="{BB962C8B-B14F-4D97-AF65-F5344CB8AC3E}">
        <p14:creationId xmlns:p14="http://schemas.microsoft.com/office/powerpoint/2010/main" val="13303477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73</a:t>
            </a:fld>
            <a:endParaRPr lang="en-GB"/>
          </a:p>
        </p:txBody>
      </p:sp>
    </p:spTree>
    <p:extLst>
      <p:ext uri="{BB962C8B-B14F-4D97-AF65-F5344CB8AC3E}">
        <p14:creationId xmlns:p14="http://schemas.microsoft.com/office/powerpoint/2010/main" val="2219173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75</a:t>
            </a:fld>
            <a:endParaRPr lang="en-GB"/>
          </a:p>
        </p:txBody>
      </p:sp>
    </p:spTree>
    <p:extLst>
      <p:ext uri="{BB962C8B-B14F-4D97-AF65-F5344CB8AC3E}">
        <p14:creationId xmlns:p14="http://schemas.microsoft.com/office/powerpoint/2010/main" val="257464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17161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428421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11</a:t>
            </a:fld>
            <a:endParaRPr lang="en-GB"/>
          </a:p>
        </p:txBody>
      </p:sp>
    </p:spTree>
    <p:extLst>
      <p:ext uri="{BB962C8B-B14F-4D97-AF65-F5344CB8AC3E}">
        <p14:creationId xmlns:p14="http://schemas.microsoft.com/office/powerpoint/2010/main" val="399225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990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7268006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8160033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024432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760007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258292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907213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687516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0546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0854367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2717236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60757622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3051762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6298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189888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606854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7893122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833587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Tree>
    <p:extLst>
      <p:ext uri="{BB962C8B-B14F-4D97-AF65-F5344CB8AC3E}">
        <p14:creationId xmlns:p14="http://schemas.microsoft.com/office/powerpoint/2010/main" val="24094440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3674211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69949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973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04837332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7974935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851776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992389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4281721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3557193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1447381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067642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468180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17531575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489394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2" orient="horz" pos="1886" userDrawn="1">
          <p15:clr>
            <a:srgbClr val="F26B43"/>
          </p15:clr>
        </p15:guide>
        <p15:guide id="4" orient="horz" pos="3317"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450085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122531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0598504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815954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284768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168963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13151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Tree>
    <p:extLst>
      <p:ext uri="{BB962C8B-B14F-4D97-AF65-F5344CB8AC3E}">
        <p14:creationId xmlns:p14="http://schemas.microsoft.com/office/powerpoint/2010/main" val="3333577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spTree>
    <p:extLst>
      <p:ext uri="{BB962C8B-B14F-4D97-AF65-F5344CB8AC3E}">
        <p14:creationId xmlns:p14="http://schemas.microsoft.com/office/powerpoint/2010/main" val="1047126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492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Tree>
    <p:extLst>
      <p:ext uri="{BB962C8B-B14F-4D97-AF65-F5344CB8AC3E}">
        <p14:creationId xmlns:p14="http://schemas.microsoft.com/office/powerpoint/2010/main" val="399862347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9598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5663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9009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718147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67043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4551365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899317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2207824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421288274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89241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88136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230996853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7044540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7871102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7037002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114890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10170638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169885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4140492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375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9169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8410787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374908851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2489269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66309217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8064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700665"/>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solidFill>
              <a:srgbClr val="D1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p:txBody>
      </p:sp>
      <p:sp>
        <p:nvSpPr>
          <p:cNvPr id="9" name="Rectangle 8"/>
          <p:cNvSpPr/>
          <p:nvPr/>
        </p:nvSpPr>
        <p:spPr>
          <a:xfrm>
            <a:off x="3931559" y="5899452"/>
            <a:ext cx="6618957" cy="392415"/>
          </a:xfrm>
          <a:prstGeom prst="rect">
            <a:avLst/>
          </a:prstGeom>
        </p:spPr>
        <p:txBody>
          <a:bodyPr wrap="square">
            <a:spAutoFit/>
          </a:bodyPr>
          <a:lstStyle/>
          <a:p>
            <a:r>
              <a:rPr lang="en-GB" sz="1950" b="1">
                <a:solidFill>
                  <a:srgbClr val="00437B"/>
                </a:solidFill>
                <a:latin typeface="Arial" panose="020B0604020202020204" pitchFamily="34" charset="0"/>
                <a:cs typeface="Arial" panose="020B0604020202020204" pitchFamily="34" charset="0"/>
              </a:rPr>
              <a:t>     </a:t>
            </a:r>
          </a:p>
        </p:txBody>
      </p:sp>
      <p:sp>
        <p:nvSpPr>
          <p:cNvPr id="10" name="Rectangle 9"/>
          <p:cNvSpPr/>
          <p:nvPr/>
        </p:nvSpPr>
        <p:spPr>
          <a:xfrm>
            <a:off x="11870056" y="2687541"/>
            <a:ext cx="321944" cy="4170459"/>
          </a:xfrm>
          <a:prstGeom prst="rect">
            <a:avLst/>
          </a:prstGeom>
          <a:solidFill>
            <a:srgbClr val="00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p:nvPicPr>
        <p:blipFill>
          <a:blip r:embed="rId2"/>
          <a:stretch>
            <a:fillRect/>
          </a:stretch>
        </p:blipFill>
        <p:spPr>
          <a:xfrm>
            <a:off x="762956" y="496050"/>
            <a:ext cx="1108113" cy="1016939"/>
          </a:xfrm>
          <a:prstGeom prst="rect">
            <a:avLst/>
          </a:prstGeom>
        </p:spPr>
      </p:pic>
      <p:cxnSp>
        <p:nvCxnSpPr>
          <p:cNvPr id="12" name="Straight Connector 11"/>
          <p:cNvCxnSpPr/>
          <p:nvPr/>
        </p:nvCxnSpPr>
        <p:spPr>
          <a:xfrm flipH="1">
            <a:off x="689986" y="561285"/>
            <a:ext cx="9524" cy="895350"/>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81600" y="1996200"/>
            <a:ext cx="9144000" cy="1432800"/>
          </a:xfrm>
          <a:noFill/>
        </p:spPr>
        <p:txBody>
          <a:bodyPr anchor="b"/>
          <a:lstStyle>
            <a:lvl1pPr algn="ctr">
              <a:defRPr sz="45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1281600" y="3677557"/>
            <a:ext cx="9144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00474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6043"/>
            <a:ext cx="10515600" cy="5047123"/>
          </a:xfrm>
        </p:spPr>
        <p:txBody>
          <a:bodyPr>
            <a:normAutofit/>
          </a:bodyPr>
          <a:lstStyle>
            <a:lvl1pPr>
              <a:defRPr sz="2800"/>
            </a:lvl1pPr>
            <a:lvl2pPr>
              <a:defRPr sz="24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66739E5-EF7B-66DF-FF08-40BE7758E6CB}"/>
              </a:ext>
            </a:extLst>
          </p:cNvPr>
          <p:cNvSpPr>
            <a:spLocks noGrp="1"/>
          </p:cNvSpPr>
          <p:nvPr>
            <p:ph type="title"/>
          </p:nvPr>
        </p:nvSpPr>
        <p:spPr>
          <a:xfrm>
            <a:off x="149412" y="77694"/>
            <a:ext cx="11863294" cy="1038306"/>
          </a:xfrm>
          <a:noFill/>
        </p:spPr>
        <p:txBody>
          <a:bodyPr/>
          <a:lstStyle>
            <a:lvl1pPr>
              <a:defRPr>
                <a:solidFill>
                  <a:schemeClr val="tx1"/>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8407AC4B-86B4-0C57-30FC-E46C106ADF23}"/>
              </a:ext>
            </a:extLst>
          </p:cNvPr>
          <p:cNvSpPr/>
          <p:nvPr userDrawn="1"/>
        </p:nvSpPr>
        <p:spPr>
          <a:xfrm>
            <a:off x="0" y="1141513"/>
            <a:ext cx="12192000" cy="146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753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35237106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27487878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2369118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3038136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14587745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3018733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242706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28056065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104825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2.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cxnSp>
        <p:nvCxnSpPr>
          <p:cNvPr id="5" name="Straight Connector 4">
            <a:extLst>
              <a:ext uri="{FF2B5EF4-FFF2-40B4-BE49-F238E27FC236}">
                <a16:creationId xmlns:a16="http://schemas.microsoft.com/office/drawing/2014/main" id="{3151B01A-57CC-96AD-C707-B4A403DC5AB8}"/>
              </a:ext>
            </a:extLst>
          </p:cNvPr>
          <p:cNvCxnSpPr/>
          <p:nvPr userDrawn="1"/>
        </p:nvCxnSpPr>
        <p:spPr>
          <a:xfrm>
            <a:off x="277091" y="6597684"/>
            <a:ext cx="11776887" cy="5751"/>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00486F0-073A-5157-0A20-41199ED3C83F}"/>
              </a:ext>
            </a:extLst>
          </p:cNvPr>
          <p:cNvSpPr txBox="1"/>
          <p:nvPr userDrawn="1"/>
        </p:nvSpPr>
        <p:spPr bwMode="auto">
          <a:xfrm>
            <a:off x="215153" y="6610579"/>
            <a:ext cx="2952376" cy="276999"/>
          </a:xfrm>
          <a:prstGeom prst="rect">
            <a:avLst/>
          </a:prstGeom>
          <a:noFill/>
          <a:ln>
            <a:no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37B"/>
                </a:solidFill>
                <a:effectLst/>
                <a:uLnTx/>
                <a:uFillTx/>
                <a:latin typeface="Arial" panose="020B0604020202020204" pitchFamily="34" charset="0"/>
                <a:ea typeface="+mn-ea"/>
                <a:cs typeface="Arial" panose="020B0604020202020204" pitchFamily="34" charset="0"/>
              </a:rPr>
              <a:t>Department for Work and Pensions</a:t>
            </a:r>
          </a:p>
        </p:txBody>
      </p:sp>
      <p:sp>
        <p:nvSpPr>
          <p:cNvPr id="6" name="Slide Number Placeholder 1">
            <a:extLst>
              <a:ext uri="{FF2B5EF4-FFF2-40B4-BE49-F238E27FC236}">
                <a16:creationId xmlns:a16="http://schemas.microsoft.com/office/drawing/2014/main" id="{5DBA4A99-E3C4-6981-E63A-2B643D18078A}"/>
              </a:ext>
            </a:extLst>
          </p:cNvPr>
          <p:cNvSpPr txBox="1">
            <a:spLocks/>
          </p:cNvSpPr>
          <p:nvPr userDrawn="1"/>
        </p:nvSpPr>
        <p:spPr>
          <a:xfrm>
            <a:off x="9310777" y="66096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E540C4E-93A1-4FDD-ADA1-E939A5984B23}" type="slidenum">
              <a:rPr lang="en-GB" sz="1200" smtClean="0">
                <a:solidFill>
                  <a:prstClr val="black">
                    <a:tint val="75000"/>
                  </a:prstClr>
                </a:solidFill>
                <a:latin typeface="Arial" panose="020B0604020202020204" pitchFamily="34" charset="0"/>
                <a:cs typeface="Arial" panose="020B0604020202020204" pitchFamily="34" charset="0"/>
              </a:rPr>
              <a:pPr algn="r">
                <a:defRPr/>
              </a:pPr>
              <a:t>‹#›</a:t>
            </a:fld>
            <a:endParaRPr lang="en-GB" sz="120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844" r:id="rId1"/>
    <p:sldLayoutId id="2147483853" r:id="rId2"/>
    <p:sldLayoutId id="2147483943" r:id="rId3"/>
    <p:sldLayoutId id="2147483649" r:id="rId4"/>
    <p:sldLayoutId id="2147483933" r:id="rId5"/>
    <p:sldLayoutId id="2147483663" r:id="rId6"/>
    <p:sldLayoutId id="2147483763" r:id="rId7"/>
    <p:sldLayoutId id="2147483683" r:id="rId8"/>
    <p:sldLayoutId id="2147483650" r:id="rId9"/>
    <p:sldLayoutId id="2147483771" r:id="rId10"/>
    <p:sldLayoutId id="2147483791" r:id="rId11"/>
    <p:sldLayoutId id="2147483898" r:id="rId12"/>
    <p:sldLayoutId id="2147483773" r:id="rId13"/>
    <p:sldLayoutId id="2147483899" r:id="rId14"/>
    <p:sldLayoutId id="2147483846" r:id="rId15"/>
    <p:sldLayoutId id="2147483900" r:id="rId16"/>
    <p:sldLayoutId id="2147483787" r:id="rId17"/>
    <p:sldLayoutId id="2147483901" r:id="rId18"/>
    <p:sldLayoutId id="2147483778" r:id="rId19"/>
    <p:sldLayoutId id="2147483902" r:id="rId20"/>
    <p:sldLayoutId id="2147483790" r:id="rId21"/>
    <p:sldLayoutId id="2147483903" r:id="rId22"/>
    <p:sldLayoutId id="2147483847" r:id="rId23"/>
    <p:sldLayoutId id="2147483904" r:id="rId24"/>
    <p:sldLayoutId id="2147483793" r:id="rId25"/>
    <p:sldLayoutId id="2147483849" r:id="rId26"/>
    <p:sldLayoutId id="2147483779" r:id="rId27"/>
    <p:sldLayoutId id="2147483883" r:id="rId28"/>
    <p:sldLayoutId id="2147483856" r:id="rId29"/>
    <p:sldLayoutId id="2147483857" r:id="rId30"/>
    <p:sldLayoutId id="2147483858" r:id="rId31"/>
    <p:sldLayoutId id="2147483859" r:id="rId32"/>
    <p:sldLayoutId id="2147483892" r:id="rId33"/>
    <p:sldLayoutId id="2147483886" r:id="rId34"/>
    <p:sldLayoutId id="2147483919" r:id="rId35"/>
    <p:sldLayoutId id="2147483920" r:id="rId36"/>
    <p:sldLayoutId id="2147483917" r:id="rId37"/>
    <p:sldLayoutId id="2147483918" r:id="rId38"/>
    <p:sldLayoutId id="2147483890" r:id="rId39"/>
    <p:sldLayoutId id="2147483788" r:id="rId40"/>
    <p:sldLayoutId id="2147483913" r:id="rId41"/>
    <p:sldLayoutId id="2147483914" r:id="rId42"/>
    <p:sldLayoutId id="2147483852" r:id="rId43"/>
    <p:sldLayoutId id="2147483895" r:id="rId44"/>
    <p:sldLayoutId id="2147483851" r:id="rId45"/>
    <p:sldLayoutId id="2147483896" r:id="rId46"/>
    <p:sldLayoutId id="2147483794" r:id="rId47"/>
    <p:sldLayoutId id="2147483860" r:id="rId48"/>
    <p:sldLayoutId id="2147483938" r:id="rId49"/>
    <p:sldLayoutId id="2147483939" r:id="rId50"/>
    <p:sldLayoutId id="2147483795" r:id="rId51"/>
    <p:sldLayoutId id="2147483944" r:id="rId52"/>
    <p:sldLayoutId id="2147483946" r:id="rId53"/>
    <p:sldLayoutId id="2147483947" r:id="rId54"/>
    <p:sldLayoutId id="2147483911" r:id="rId55"/>
    <p:sldLayoutId id="2147483912" r:id="rId56"/>
    <p:sldLayoutId id="2147483921" r:id="rId57"/>
    <p:sldLayoutId id="2147483922" r:id="rId58"/>
    <p:sldLayoutId id="2147483910" r:id="rId59"/>
    <p:sldLayoutId id="2147483894" r:id="rId60"/>
    <p:sldLayoutId id="2147483915" r:id="rId61"/>
    <p:sldLayoutId id="2147483916" r:id="rId62"/>
    <p:sldLayoutId id="2147483887" r:id="rId63"/>
    <p:sldLayoutId id="2147483781" r:id="rId64"/>
    <p:sldLayoutId id="2147483888" r:id="rId65"/>
    <p:sldLayoutId id="2147483876" r:id="rId66"/>
    <p:sldLayoutId id="2147483889" r:id="rId67"/>
    <p:sldLayoutId id="2147483868" r:id="rId68"/>
    <p:sldLayoutId id="2147483940" r:id="rId69"/>
    <p:sldLayoutId id="2147483941" r:id="rId70"/>
    <p:sldLayoutId id="2147483885" r:id="rId71"/>
    <p:sldLayoutId id="2147483861" r:id="rId72"/>
    <p:sldLayoutId id="2147483695" r:id="rId73"/>
    <p:sldLayoutId id="2147483720" r:id="rId74"/>
    <p:sldLayoutId id="2147483671" r:id="rId75"/>
    <p:sldLayoutId id="2147483854" r:id="rId76"/>
    <p:sldLayoutId id="2147483945" r:id="rId77"/>
    <p:sldLayoutId id="2147483948" r:id="rId78"/>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948" userDrawn="1">
          <p15:clr>
            <a:srgbClr val="F26B43"/>
          </p15:clr>
        </p15:guide>
        <p15:guide id="3" pos="279" userDrawn="1">
          <p15:clr>
            <a:srgbClr val="F26B43"/>
          </p15:clr>
        </p15:guide>
        <p15:guide id="4" pos="7401" userDrawn="1">
          <p15:clr>
            <a:srgbClr val="F26B43"/>
          </p15:clr>
        </p15:guide>
        <p15:guide id="5" pos="1281" userDrawn="1">
          <p15:clr>
            <a:srgbClr val="A4A3A4"/>
          </p15:clr>
        </p15:guide>
        <p15:guide id="6" pos="1499" userDrawn="1">
          <p15:clr>
            <a:srgbClr val="A4A3A4"/>
          </p15:clr>
        </p15:guide>
        <p15:guide id="7" pos="2505" userDrawn="1">
          <p15:clr>
            <a:srgbClr val="9FCC3B"/>
          </p15:clr>
        </p15:guide>
        <p15:guide id="8" pos="2729" userDrawn="1">
          <p15:clr>
            <a:srgbClr val="9FCC3B"/>
          </p15:clr>
        </p15:guide>
        <p15:guide id="9" pos="3724" userDrawn="1">
          <p15:clr>
            <a:srgbClr val="F26B43"/>
          </p15:clr>
        </p15:guide>
        <p15:guide id="10" pos="4949" userDrawn="1">
          <p15:clr>
            <a:srgbClr val="9FCC3B"/>
          </p15:clr>
        </p15:guide>
        <p15:guide id="11" pos="5167" userDrawn="1">
          <p15:clr>
            <a:srgbClr val="9FCC3B"/>
          </p15:clr>
        </p15:guide>
        <p15:guide id="12" pos="6168" userDrawn="1">
          <p15:clr>
            <a:srgbClr val="A4A3A4"/>
          </p15:clr>
        </p15:guide>
        <p15:guide id="13" pos="6392" userDrawn="1">
          <p15:clr>
            <a:srgbClr val="A4A3A4"/>
          </p15:clr>
        </p15:guide>
        <p15:guide id="14" orient="horz" pos="3566" userDrawn="1">
          <p15:clr>
            <a:srgbClr val="5ACBF0"/>
          </p15:clr>
        </p15:guide>
        <p15:guide id="15" orient="horz" pos="3747" userDrawn="1">
          <p15:clr>
            <a:srgbClr val="9FCC3B"/>
          </p15:clr>
        </p15:guide>
        <p15:guide id="16" orient="horz" pos="3884" userDrawn="1">
          <p15:clr>
            <a:srgbClr val="F26B43"/>
          </p15:clr>
        </p15:guide>
        <p15:guide id="17" orient="horz" pos="4166" userDrawn="1">
          <p15:clr>
            <a:srgbClr val="F26B43"/>
          </p15:clr>
        </p15:guide>
        <p15:guide id="18" orient="horz" pos="935" userDrawn="1">
          <p15:clr>
            <a:srgbClr val="9FCC3B"/>
          </p15:clr>
        </p15:guide>
        <p15:guide id="19" orient="horz" pos="1481" userDrawn="1">
          <p15:clr>
            <a:srgbClr val="5ACBF0"/>
          </p15:clr>
        </p15:guide>
        <p15:guide id="20" orient="horz" pos="686" userDrawn="1">
          <p15:clr>
            <a:srgbClr val="F26B43"/>
          </p15:clr>
        </p15:guide>
        <p15:guide id="21" orient="horz" pos="1117"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16000"/>
          </a:xfrm>
          <a:prstGeom prst="rect">
            <a:avLst/>
          </a:prstGeom>
          <a:solidFill>
            <a:srgbClr val="00437B"/>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198820"/>
            <a:ext cx="10515600" cy="50471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p:nvSpPr>
        <p:spPr bwMode="auto">
          <a:xfrm>
            <a:off x="215153" y="6610579"/>
            <a:ext cx="2952376" cy="276999"/>
          </a:xfrm>
          <a:prstGeom prst="rect">
            <a:avLst/>
          </a:prstGeom>
          <a:noFill/>
          <a:ln>
            <a:no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37B"/>
                </a:solidFill>
                <a:effectLst/>
                <a:uLnTx/>
                <a:uFillTx/>
                <a:latin typeface="Arial" panose="020B0604020202020204" pitchFamily="34" charset="0"/>
                <a:ea typeface="+mn-ea"/>
                <a:cs typeface="Arial" panose="020B0604020202020204" pitchFamily="34" charset="0"/>
              </a:rPr>
              <a:t>Department for Work and Pensions</a:t>
            </a:r>
          </a:p>
        </p:txBody>
      </p:sp>
      <p:cxnSp>
        <p:nvCxnSpPr>
          <p:cNvPr id="8" name="Straight Connector 7"/>
          <p:cNvCxnSpPr/>
          <p:nvPr/>
        </p:nvCxnSpPr>
        <p:spPr>
          <a:xfrm>
            <a:off x="277091" y="6597684"/>
            <a:ext cx="11776887" cy="5751"/>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txBox="1">
            <a:spLocks/>
          </p:cNvSpPr>
          <p:nvPr/>
        </p:nvSpPr>
        <p:spPr>
          <a:xfrm>
            <a:off x="9310777" y="66096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E540C4E-93A1-4FDD-ADA1-E939A5984B23}" type="slidenum">
              <a:rPr lang="en-GB" sz="1200" smtClean="0">
                <a:solidFill>
                  <a:prstClr val="black">
                    <a:tint val="75000"/>
                  </a:prstClr>
                </a:solidFill>
                <a:latin typeface="Arial" panose="020B0604020202020204" pitchFamily="34" charset="0"/>
                <a:cs typeface="Arial" panose="020B0604020202020204" pitchFamily="34" charset="0"/>
              </a:rPr>
              <a:pPr algn="r">
                <a:defRPr/>
              </a:pPr>
              <a:t>‹#›</a:t>
            </a:fld>
            <a:endParaRPr lang="en-GB" sz="120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53642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chart" Target="../charts/chart2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38.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chart" Target="../charts/chart47.xml"/></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chart" Target="../charts/char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6.sv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notesSlide" Target="../notesSlides/notesSlide47.xml"/><Relationship Id="rId16" Type="http://schemas.openxmlformats.org/officeDocument/2006/relationships/chart" Target="../charts/chart50.xml"/><Relationship Id="rId20" Type="http://schemas.openxmlformats.org/officeDocument/2006/relationships/image" Target="../media/image28.svg"/><Relationship Id="rId1" Type="http://schemas.openxmlformats.org/officeDocument/2006/relationships/slideLayout" Target="../slideLayouts/slideLayout7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svg"/><Relationship Id="rId19" Type="http://schemas.openxmlformats.org/officeDocument/2006/relationships/image" Target="../media/image27.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0.svg"/></Relationships>
</file>

<file path=ppt/slides/_rels/slide5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21" Type="http://schemas.openxmlformats.org/officeDocument/2006/relationships/image" Target="../media/image48.sv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48.xml"/><Relationship Id="rId16" Type="http://schemas.openxmlformats.org/officeDocument/2006/relationships/image" Target="../media/image44.svg"/><Relationship Id="rId20" Type="http://schemas.openxmlformats.org/officeDocument/2006/relationships/image" Target="../media/image47.png"/><Relationship Id="rId1" Type="http://schemas.openxmlformats.org/officeDocument/2006/relationships/slideLayout" Target="../slideLayouts/slideLayout78.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chart" Target="../charts/chart51.xml"/><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4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3" Type="http://schemas.openxmlformats.org/officeDocument/2006/relationships/chart" Target="../charts/chart52.xml"/><Relationship Id="rId21" Type="http://schemas.openxmlformats.org/officeDocument/2006/relationships/image" Target="../media/image67.svg"/><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49.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78.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68.jpeg"/></Relationships>
</file>

<file path=ppt/slides/_rels/slide6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18" Type="http://schemas.openxmlformats.org/officeDocument/2006/relationships/image" Target="../media/image83.png"/><Relationship Id="rId3" Type="http://schemas.openxmlformats.org/officeDocument/2006/relationships/chart" Target="../charts/chart53.xml"/><Relationship Id="rId21" Type="http://schemas.openxmlformats.org/officeDocument/2006/relationships/image" Target="../media/image86.svg"/><Relationship Id="rId7" Type="http://schemas.openxmlformats.org/officeDocument/2006/relationships/image" Target="../media/image72.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notesSlide" Target="../notesSlides/notesSlide50.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78.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5" Type="http://schemas.openxmlformats.org/officeDocument/2006/relationships/image" Target="../media/image80.svg"/><Relationship Id="rId10" Type="http://schemas.openxmlformats.org/officeDocument/2006/relationships/image" Target="../media/image75.png"/><Relationship Id="rId19" Type="http://schemas.openxmlformats.org/officeDocument/2006/relationships/image" Target="../media/image84.svg"/><Relationship Id="rId4" Type="http://schemas.openxmlformats.org/officeDocument/2006/relationships/image" Target="../media/image69.png"/><Relationship Id="rId9" Type="http://schemas.openxmlformats.org/officeDocument/2006/relationships/image" Target="../media/image74.svg"/><Relationship Id="rId14" Type="http://schemas.openxmlformats.org/officeDocument/2006/relationships/image" Target="../media/image79.png"/><Relationship Id="rId22" Type="http://schemas.openxmlformats.org/officeDocument/2006/relationships/image" Target="../media/image87.jpeg"/></Relationships>
</file>

<file path=ppt/slides/_rels/slide62.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png"/><Relationship Id="rId18" Type="http://schemas.openxmlformats.org/officeDocument/2006/relationships/image" Target="../media/image103.svg"/><Relationship Id="rId3" Type="http://schemas.openxmlformats.org/officeDocument/2006/relationships/image" Target="../media/image88.png"/><Relationship Id="rId21" Type="http://schemas.openxmlformats.org/officeDocument/2006/relationships/image" Target="../media/image105.svg"/><Relationship Id="rId7" Type="http://schemas.openxmlformats.org/officeDocument/2006/relationships/image" Target="../media/image92.png"/><Relationship Id="rId12" Type="http://schemas.openxmlformats.org/officeDocument/2006/relationships/image" Target="../media/image97.svg"/><Relationship Id="rId17" Type="http://schemas.openxmlformats.org/officeDocument/2006/relationships/image" Target="../media/image102.png"/><Relationship Id="rId2" Type="http://schemas.openxmlformats.org/officeDocument/2006/relationships/notesSlide" Target="../notesSlides/notesSlide51.xml"/><Relationship Id="rId16" Type="http://schemas.openxmlformats.org/officeDocument/2006/relationships/image" Target="../media/image101.svg"/><Relationship Id="rId20" Type="http://schemas.openxmlformats.org/officeDocument/2006/relationships/image" Target="../media/image104.png"/><Relationship Id="rId1" Type="http://schemas.openxmlformats.org/officeDocument/2006/relationships/slideLayout" Target="../slideLayouts/slideLayout78.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svg"/><Relationship Id="rId19" Type="http://schemas.openxmlformats.org/officeDocument/2006/relationships/chart" Target="../charts/chart54.xml"/><Relationship Id="rId4" Type="http://schemas.openxmlformats.org/officeDocument/2006/relationships/image" Target="../media/image89.svg"/><Relationship Id="rId9" Type="http://schemas.openxmlformats.org/officeDocument/2006/relationships/image" Target="../media/image94.png"/><Relationship Id="rId14" Type="http://schemas.openxmlformats.org/officeDocument/2006/relationships/image" Target="../media/image99.svg"/><Relationship Id="rId22" Type="http://schemas.openxmlformats.org/officeDocument/2006/relationships/image" Target="../media/image106.jpeg"/></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chart" Target="../charts/chart56.xml"/><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56.xml"/><Relationship Id="rId16" Type="http://schemas.openxmlformats.org/officeDocument/2006/relationships/image" Target="../media/image25.png"/><Relationship Id="rId20" Type="http://schemas.openxmlformats.org/officeDocument/2006/relationships/image" Target="../media/image28.svg"/><Relationship Id="rId1" Type="http://schemas.openxmlformats.org/officeDocument/2006/relationships/slideLayout" Target="../slideLayouts/slideLayout7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svg"/><Relationship Id="rId19" Type="http://schemas.openxmlformats.org/officeDocument/2006/relationships/image" Target="../media/image27.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0.svg"/></Relationships>
</file>

<file path=ppt/slides/_rels/slide6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3" Type="http://schemas.openxmlformats.org/officeDocument/2006/relationships/chart" Target="../charts/chart57.xml"/><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notesSlide" Target="../notesSlides/notesSlide57.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8.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68.jpeg"/></Relationships>
</file>

<file path=ppt/slides/_rels/slide6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3" Type="http://schemas.openxmlformats.org/officeDocument/2006/relationships/chart" Target="../charts/chart58.xml"/><Relationship Id="rId21" Type="http://schemas.openxmlformats.org/officeDocument/2006/relationships/image" Target="../media/image67.svg"/><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58.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78.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8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image" Target="../media/image69.png"/><Relationship Id="rId21" Type="http://schemas.openxmlformats.org/officeDocument/2006/relationships/chart" Target="../charts/chart59.xml"/><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notesSlide" Target="../notesSlides/notesSlide59.xml"/><Relationship Id="rId16" Type="http://schemas.openxmlformats.org/officeDocument/2006/relationships/image" Target="../media/image82.svg"/><Relationship Id="rId20" Type="http://schemas.openxmlformats.org/officeDocument/2006/relationships/image" Target="../media/image86.svg"/><Relationship Id="rId1" Type="http://schemas.openxmlformats.org/officeDocument/2006/relationships/slideLayout" Target="../slideLayouts/slideLayout78.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svg"/><Relationship Id="rId19" Type="http://schemas.openxmlformats.org/officeDocument/2006/relationships/image" Target="../media/image85.png"/><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80.svg"/><Relationship Id="rId22" Type="http://schemas.openxmlformats.org/officeDocument/2006/relationships/image" Target="../media/image107.jpeg"/></Relationships>
</file>

<file path=ppt/slides/_rels/slide71.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png"/><Relationship Id="rId18" Type="http://schemas.openxmlformats.org/officeDocument/2006/relationships/image" Target="../media/image103.svg"/><Relationship Id="rId3" Type="http://schemas.openxmlformats.org/officeDocument/2006/relationships/image" Target="../media/image88.png"/><Relationship Id="rId21" Type="http://schemas.openxmlformats.org/officeDocument/2006/relationships/chart" Target="../charts/chart60.xml"/><Relationship Id="rId7" Type="http://schemas.openxmlformats.org/officeDocument/2006/relationships/image" Target="../media/image92.png"/><Relationship Id="rId12" Type="http://schemas.openxmlformats.org/officeDocument/2006/relationships/image" Target="../media/image97.svg"/><Relationship Id="rId17" Type="http://schemas.openxmlformats.org/officeDocument/2006/relationships/image" Target="../media/image102.png"/><Relationship Id="rId2" Type="http://schemas.openxmlformats.org/officeDocument/2006/relationships/notesSlide" Target="../notesSlides/notesSlide60.xml"/><Relationship Id="rId16" Type="http://schemas.openxmlformats.org/officeDocument/2006/relationships/image" Target="../media/image101.svg"/><Relationship Id="rId20" Type="http://schemas.openxmlformats.org/officeDocument/2006/relationships/image" Target="../media/image105.svg"/><Relationship Id="rId1" Type="http://schemas.openxmlformats.org/officeDocument/2006/relationships/slideLayout" Target="../slideLayouts/slideLayout78.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svg"/><Relationship Id="rId19" Type="http://schemas.openxmlformats.org/officeDocument/2006/relationships/image" Target="../media/image104.png"/><Relationship Id="rId4" Type="http://schemas.openxmlformats.org/officeDocument/2006/relationships/image" Target="../media/image89.svg"/><Relationship Id="rId9" Type="http://schemas.openxmlformats.org/officeDocument/2006/relationships/image" Target="../media/image94.png"/><Relationship Id="rId14" Type="http://schemas.openxmlformats.org/officeDocument/2006/relationships/image" Target="../media/image99.svg"/><Relationship Id="rId22" Type="http://schemas.openxmlformats.org/officeDocument/2006/relationships/image" Target="../media/image108.jpeg"/></Relationships>
</file>

<file path=ppt/slides/_rels/slide7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563" y="2531777"/>
            <a:ext cx="9404873" cy="2418914"/>
          </a:xfrm>
        </p:spPr>
        <p:txBody>
          <a:bodyPr>
            <a:normAutofit/>
          </a:bodyPr>
          <a:lstStyle/>
          <a:p>
            <a:r>
              <a:rPr lang="en-GB" dirty="0">
                <a:solidFill>
                  <a:schemeClr val="accent1"/>
                </a:solidFill>
              </a:rPr>
              <a:t>Research with self-employed Universal Credit claimants</a:t>
            </a:r>
            <a:br>
              <a:rPr lang="en-GB" dirty="0">
                <a:solidFill>
                  <a:schemeClr val="accent1"/>
                </a:solidFill>
              </a:rPr>
            </a:br>
            <a:r>
              <a:rPr lang="en-GB" dirty="0">
                <a:solidFill>
                  <a:schemeClr val="accent1"/>
                </a:solidFill>
              </a:rPr>
              <a:t>Wave 1</a:t>
            </a:r>
          </a:p>
        </p:txBody>
      </p:sp>
      <p:sp>
        <p:nvSpPr>
          <p:cNvPr id="4" name="AutoShape 2">
            <a:extLst>
              <a:ext uri="{FF2B5EF4-FFF2-40B4-BE49-F238E27FC236}">
                <a16:creationId xmlns:a16="http://schemas.microsoft.com/office/drawing/2014/main" id="{4A43A142-AA25-97E0-F04B-64AD7661D0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3E8B2A33-ED6A-FA45-756E-C65B2E713247}"/>
              </a:ext>
            </a:extLst>
          </p:cNvPr>
          <p:cNvGrpSpPr>
            <a:grpSpLocks noGrp="1" noUngrp="1" noRot="1" noMove="1" noResize="1"/>
          </p:cNvGrpSpPr>
          <p:nvPr/>
        </p:nvGrpSpPr>
        <p:grpSpPr>
          <a:xfrm>
            <a:off x="606380" y="231563"/>
            <a:ext cx="1371550" cy="1236186"/>
            <a:chOff x="521954" y="325730"/>
            <a:chExt cx="1448127" cy="1198713"/>
          </a:xfrm>
        </p:grpSpPr>
        <p:sp>
          <p:nvSpPr>
            <p:cNvPr id="5" name="Rectangle 4">
              <a:extLst>
                <a:ext uri="{FF2B5EF4-FFF2-40B4-BE49-F238E27FC236}">
                  <a16:creationId xmlns:a16="http://schemas.microsoft.com/office/drawing/2014/main" id="{47F4BA89-FBE1-2058-C407-53E81F9EAABA}"/>
                </a:ext>
              </a:extLst>
            </p:cNvPr>
            <p:cNvSpPr>
              <a:spLocks noGrp="1" noRot="1" noMove="1" noResize="1" noEditPoints="1" noAdjustHandles="1" noChangeArrowheads="1" noChangeShapeType="1"/>
            </p:cNvSpPr>
            <p:nvPr/>
          </p:nvSpPr>
          <p:spPr>
            <a:xfrm>
              <a:off x="521954" y="325730"/>
              <a:ext cx="1448127" cy="119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4C9949A-7FA6-754E-140F-CF0B792DB14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611461" y="543310"/>
              <a:ext cx="1174059" cy="981133"/>
            </a:xfrm>
            <a:prstGeom prst="rect">
              <a:avLst/>
            </a:prstGeom>
            <a:ln>
              <a:solidFill>
                <a:schemeClr val="bg1"/>
              </a:solidFill>
            </a:ln>
          </p:spPr>
        </p:pic>
      </p:grpSp>
      <p:pic>
        <p:nvPicPr>
          <p:cNvPr id="10" name="Picture 9" descr="A black and white logo&#10;&#10;Description automatically generated">
            <a:extLst>
              <a:ext uri="{FF2B5EF4-FFF2-40B4-BE49-F238E27FC236}">
                <a16:creationId xmlns:a16="http://schemas.microsoft.com/office/drawing/2014/main" id="{124348FA-4897-51B7-73CF-298B4F9DEAB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691154" y="1524681"/>
            <a:ext cx="1596808" cy="777255"/>
          </a:xfrm>
          <a:prstGeom prst="rect">
            <a:avLst/>
          </a:prstGeom>
        </p:spPr>
      </p:pic>
      <p:sp>
        <p:nvSpPr>
          <p:cNvPr id="3" name="Subtitle 2">
            <a:extLst>
              <a:ext uri="{FF2B5EF4-FFF2-40B4-BE49-F238E27FC236}">
                <a16:creationId xmlns:a16="http://schemas.microsoft.com/office/drawing/2014/main" id="{D57397B1-059A-138A-A83C-4CB40DC099B1}"/>
              </a:ext>
            </a:extLst>
          </p:cNvPr>
          <p:cNvSpPr>
            <a:spLocks noGrp="1"/>
          </p:cNvSpPr>
          <p:nvPr>
            <p:ph type="subTitle" idx="1"/>
          </p:nvPr>
        </p:nvSpPr>
        <p:spPr>
          <a:xfrm>
            <a:off x="1281600" y="5333318"/>
            <a:ext cx="9144000" cy="526341"/>
          </a:xfrm>
        </p:spPr>
        <p:txBody>
          <a:bodyPr>
            <a:normAutofit fontScale="62500" lnSpcReduction="20000"/>
          </a:bodyPr>
          <a:lstStyle/>
          <a:p>
            <a:r>
              <a:rPr lang="en-GB" dirty="0">
                <a:solidFill>
                  <a:schemeClr val="accent1"/>
                </a:solidFill>
              </a:rPr>
              <a:t>A report of research carried out by Ipsos on behalf of the Department for Work and Pensions.</a:t>
            </a:r>
          </a:p>
          <a:p>
            <a:r>
              <a:rPr lang="en-GB" dirty="0">
                <a:solidFill>
                  <a:schemeClr val="accent1"/>
                </a:solidFill>
              </a:rPr>
              <a:t>Juliette </a:t>
            </a:r>
            <a:r>
              <a:rPr lang="en-GB" dirty="0" err="1">
                <a:solidFill>
                  <a:schemeClr val="accent1"/>
                </a:solidFill>
              </a:rPr>
              <a:t>Albone</a:t>
            </a:r>
            <a:r>
              <a:rPr lang="en-GB" dirty="0">
                <a:solidFill>
                  <a:schemeClr val="accent1"/>
                </a:solidFill>
              </a:rPr>
              <a:t>, Emily Mason, Iona </a:t>
            </a:r>
            <a:r>
              <a:rPr lang="en-GB" dirty="0" err="1">
                <a:solidFill>
                  <a:schemeClr val="accent1"/>
                </a:solidFill>
              </a:rPr>
              <a:t>Gallacher</a:t>
            </a:r>
            <a:r>
              <a:rPr lang="en-GB">
                <a:solidFill>
                  <a:schemeClr val="accent1"/>
                </a:solidFill>
              </a:rPr>
              <a:t>.</a:t>
            </a:r>
            <a:endParaRPr lang="en-GB" dirty="0">
              <a:solidFill>
                <a:schemeClr val="accent1"/>
              </a:solidFill>
            </a:endParaRPr>
          </a:p>
        </p:txBody>
      </p:sp>
      <p:sp>
        <p:nvSpPr>
          <p:cNvPr id="6" name="Subtitle 2">
            <a:extLst>
              <a:ext uri="{FF2B5EF4-FFF2-40B4-BE49-F238E27FC236}">
                <a16:creationId xmlns:a16="http://schemas.microsoft.com/office/drawing/2014/main" id="{079C4C47-1075-1707-4E98-0E71FD88EEA4}"/>
              </a:ext>
            </a:extLst>
          </p:cNvPr>
          <p:cNvSpPr txBox="1">
            <a:spLocks/>
          </p:cNvSpPr>
          <p:nvPr/>
        </p:nvSpPr>
        <p:spPr>
          <a:xfrm>
            <a:off x="0" y="6331659"/>
            <a:ext cx="9144000" cy="526341"/>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GB" dirty="0">
                <a:solidFill>
                  <a:schemeClr val="accent1"/>
                </a:solidFill>
              </a:rPr>
              <a:t>ISBN: 978-1-78659-635-2</a:t>
            </a:r>
          </a:p>
          <a:p>
            <a:pPr algn="l"/>
            <a:r>
              <a:rPr lang="en-GB" dirty="0">
                <a:solidFill>
                  <a:schemeClr val="accent1"/>
                </a:solidFill>
              </a:rPr>
              <a:t>Report Number: 88 </a:t>
            </a:r>
          </a:p>
        </p:txBody>
      </p:sp>
    </p:spTree>
    <p:extLst>
      <p:ext uri="{BB962C8B-B14F-4D97-AF65-F5344CB8AC3E}">
        <p14:creationId xmlns:p14="http://schemas.microsoft.com/office/powerpoint/2010/main" val="266654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97978" y="515127"/>
            <a:ext cx="11256897" cy="474996"/>
          </a:xfrm>
        </p:spPr>
        <p:txBody>
          <a:bodyPr/>
          <a:lstStyle/>
          <a:p>
            <a:r>
              <a:rPr lang="en-GB" sz="2800">
                <a:solidFill>
                  <a:schemeClr val="bg2"/>
                </a:solidFill>
              </a:rPr>
              <a:t>New claimants </a:t>
            </a:r>
            <a:r>
              <a:rPr lang="en-GB" sz="2800">
                <a:solidFill>
                  <a:schemeClr val="bg2">
                    <a:lumMod val="50000"/>
                  </a:schemeClr>
                </a:solidFill>
              </a:rPr>
              <a:t>are mainly business owners / directors or freelancers, and nearly half have been self-employed for 5+ years.</a:t>
            </a:r>
          </a:p>
        </p:txBody>
      </p:sp>
      <p:sp>
        <p:nvSpPr>
          <p:cNvPr id="26" name="Text Placeholder 7">
            <a:extLst>
              <a:ext uri="{FF2B5EF4-FFF2-40B4-BE49-F238E27FC236}">
                <a16:creationId xmlns:a16="http://schemas.microsoft.com/office/drawing/2014/main" id="{290BB84D-176D-4E03-928F-73D2E4CE1533}"/>
              </a:ext>
            </a:extLst>
          </p:cNvPr>
          <p:cNvSpPr txBox="1">
            <a:spLocks/>
          </p:cNvSpPr>
          <p:nvPr/>
        </p:nvSpPr>
        <p:spPr>
          <a:xfrm>
            <a:off x="449999" y="1526057"/>
            <a:ext cx="5269364"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Which of the following describe any self-employed work you do?</a:t>
            </a:r>
          </a:p>
        </p:txBody>
      </p:sp>
      <p:sp>
        <p:nvSpPr>
          <p:cNvPr id="27" name="Text Placeholder 7">
            <a:extLst>
              <a:ext uri="{FF2B5EF4-FFF2-40B4-BE49-F238E27FC236}">
                <a16:creationId xmlns:a16="http://schemas.microsoft.com/office/drawing/2014/main" id="{971E3D81-1E4A-4F6C-BF8F-93764747E6B0}"/>
              </a:ext>
            </a:extLst>
          </p:cNvPr>
          <p:cNvSpPr txBox="1">
            <a:spLocks/>
          </p:cNvSpPr>
          <p:nvPr/>
        </p:nvSpPr>
        <p:spPr>
          <a:xfrm>
            <a:off x="6096000" y="1526057"/>
            <a:ext cx="5269364"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How long have you been self-employed in your current line of work?</a:t>
            </a:r>
          </a:p>
        </p:txBody>
      </p:sp>
      <p:graphicFrame>
        <p:nvGraphicFramePr>
          <p:cNvPr id="12" name="Chart 11">
            <a:extLst>
              <a:ext uri="{FF2B5EF4-FFF2-40B4-BE49-F238E27FC236}">
                <a16:creationId xmlns:a16="http://schemas.microsoft.com/office/drawing/2014/main" id="{DB687DCD-9DC4-42F8-A4C2-C7B5EA09EF90}"/>
              </a:ext>
            </a:extLst>
          </p:cNvPr>
          <p:cNvGraphicFramePr/>
          <p:nvPr>
            <p:extLst>
              <p:ext uri="{D42A27DB-BD31-4B8C-83A1-F6EECF244321}">
                <p14:modId xmlns:p14="http://schemas.microsoft.com/office/powerpoint/2010/main" val="3734672452"/>
              </p:ext>
            </p:extLst>
          </p:nvPr>
        </p:nvGraphicFramePr>
        <p:xfrm>
          <a:off x="449999" y="2240637"/>
          <a:ext cx="4972007" cy="3441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AA4A303C-3B0B-4434-B9D3-64D3362099E3}"/>
              </a:ext>
            </a:extLst>
          </p:cNvPr>
          <p:cNvGraphicFramePr/>
          <p:nvPr>
            <p:extLst>
              <p:ext uri="{D42A27DB-BD31-4B8C-83A1-F6EECF244321}">
                <p14:modId xmlns:p14="http://schemas.microsoft.com/office/powerpoint/2010/main" val="252650173"/>
              </p:ext>
            </p:extLst>
          </p:nvPr>
        </p:nvGraphicFramePr>
        <p:xfrm>
          <a:off x="6096000" y="2240637"/>
          <a:ext cx="4972007" cy="344151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a:extLst>
              <a:ext uri="{FF2B5EF4-FFF2-40B4-BE49-F238E27FC236}">
                <a16:creationId xmlns:a16="http://schemas.microsoft.com/office/drawing/2014/main" id="{861BFA44-7CBF-4AE7-ADB2-E55CD9D8C4C1}"/>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new claimants, excluding not started SE work (5,044).</a:t>
            </a:r>
          </a:p>
        </p:txBody>
      </p:sp>
    </p:spTree>
    <p:extLst>
      <p:ext uri="{BB962C8B-B14F-4D97-AF65-F5344CB8AC3E}">
        <p14:creationId xmlns:p14="http://schemas.microsoft.com/office/powerpoint/2010/main" val="6892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EB71AE3-DBA7-4C7A-A0B2-CC16D4C2A063}"/>
              </a:ext>
            </a:extLst>
          </p:cNvPr>
          <p:cNvGraphicFramePr/>
          <p:nvPr>
            <p:extLst>
              <p:ext uri="{D42A27DB-BD31-4B8C-83A1-F6EECF244321}">
                <p14:modId xmlns:p14="http://schemas.microsoft.com/office/powerpoint/2010/main" val="89096163"/>
              </p:ext>
            </p:extLst>
          </p:nvPr>
        </p:nvGraphicFramePr>
        <p:xfrm>
          <a:off x="5773282" y="2148474"/>
          <a:ext cx="6637283" cy="443491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292004" cy="474996"/>
          </a:xfrm>
        </p:spPr>
        <p:txBody>
          <a:bodyPr/>
          <a:lstStyle/>
          <a:p>
            <a:r>
              <a:rPr lang="en-GB" sz="2800">
                <a:solidFill>
                  <a:schemeClr val="bg2">
                    <a:lumMod val="50000"/>
                  </a:schemeClr>
                </a:solidFill>
              </a:rPr>
              <a:t>A fifth of </a:t>
            </a:r>
            <a:r>
              <a:rPr lang="en-GB" sz="2800">
                <a:solidFill>
                  <a:schemeClr val="accent6">
                    <a:lumMod val="75000"/>
                  </a:schemeClr>
                </a:solidFill>
              </a:rPr>
              <a:t>existing</a:t>
            </a:r>
            <a:r>
              <a:rPr lang="en-GB" sz="2800">
                <a:solidFill>
                  <a:schemeClr val="bg2">
                    <a:lumMod val="50000"/>
                  </a:schemeClr>
                </a:solidFill>
              </a:rPr>
              <a:t> and </a:t>
            </a:r>
            <a:r>
              <a:rPr lang="en-GB" sz="2800">
                <a:solidFill>
                  <a:schemeClr val="bg2"/>
                </a:solidFill>
              </a:rPr>
              <a:t>new </a:t>
            </a:r>
            <a:r>
              <a:rPr lang="en-GB" sz="2800">
                <a:solidFill>
                  <a:schemeClr val="accent1"/>
                </a:solidFill>
              </a:rPr>
              <a:t>claimants a</a:t>
            </a:r>
            <a:r>
              <a:rPr lang="en-GB" sz="2800">
                <a:solidFill>
                  <a:schemeClr val="bg2">
                    <a:lumMod val="50000"/>
                  </a:schemeClr>
                </a:solidFill>
              </a:rPr>
              <a:t>re self-employed in domestic, utilities, and vehicle services.</a:t>
            </a:r>
          </a:p>
        </p:txBody>
      </p:sp>
      <p:sp>
        <p:nvSpPr>
          <p:cNvPr id="6" name="Text Placeholder 3">
            <a:extLst>
              <a:ext uri="{FF2B5EF4-FFF2-40B4-BE49-F238E27FC236}">
                <a16:creationId xmlns:a16="http://schemas.microsoft.com/office/drawing/2014/main" id="{31858B5B-54BC-4211-B095-625AD0F2D2A3}"/>
              </a:ext>
            </a:extLst>
          </p:cNvPr>
          <p:cNvSpPr txBox="1">
            <a:spLocks/>
          </p:cNvSpPr>
          <p:nvPr/>
        </p:nvSpPr>
        <p:spPr>
          <a:xfrm>
            <a:off x="449999" y="6120662"/>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b="0" i="1">
                <a:latin typeface="Arial" panose="020B0604020202020204" pitchFamily="34" charset="0"/>
                <a:cs typeface="Arial" panose="020B0604020202020204" pitchFamily="34" charset="0"/>
              </a:rPr>
              <a:t>Base: All existing claimants, excluding not started SE work (5,138); All new claimants, excluding not started SE work (5,044).</a:t>
            </a:r>
          </a:p>
        </p:txBody>
      </p:sp>
      <p:sp>
        <p:nvSpPr>
          <p:cNvPr id="9" name="Text Placeholder 7">
            <a:extLst>
              <a:ext uri="{FF2B5EF4-FFF2-40B4-BE49-F238E27FC236}">
                <a16:creationId xmlns:a16="http://schemas.microsoft.com/office/drawing/2014/main" id="{B7A00B7F-F4E8-405D-9795-3D9A6276DD68}"/>
              </a:ext>
            </a:extLst>
          </p:cNvPr>
          <p:cNvSpPr txBox="1">
            <a:spLocks/>
          </p:cNvSpPr>
          <p:nvPr/>
        </p:nvSpPr>
        <p:spPr>
          <a:xfrm>
            <a:off x="449999" y="1273049"/>
            <a:ext cx="11317540"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What is your main self-employed work? / What was your main self-employed work, when you were last self-employed?  </a:t>
            </a:r>
          </a:p>
        </p:txBody>
      </p:sp>
      <p:graphicFrame>
        <p:nvGraphicFramePr>
          <p:cNvPr id="8" name="Chart 7">
            <a:extLst>
              <a:ext uri="{FF2B5EF4-FFF2-40B4-BE49-F238E27FC236}">
                <a16:creationId xmlns:a16="http://schemas.microsoft.com/office/drawing/2014/main" id="{50BD2F63-BC9B-4A8C-B5CA-87E0475CF5D4}"/>
              </a:ext>
            </a:extLst>
          </p:cNvPr>
          <p:cNvGraphicFramePr/>
          <p:nvPr>
            <p:extLst>
              <p:ext uri="{D42A27DB-BD31-4B8C-83A1-F6EECF244321}">
                <p14:modId xmlns:p14="http://schemas.microsoft.com/office/powerpoint/2010/main" val="2247049543"/>
              </p:ext>
            </p:extLst>
          </p:nvPr>
        </p:nvGraphicFramePr>
        <p:xfrm>
          <a:off x="188105" y="2127330"/>
          <a:ext cx="6637283" cy="427388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BD9B173-4EBD-4142-BB0B-658213D5DD37}"/>
              </a:ext>
            </a:extLst>
          </p:cNvPr>
          <p:cNvSpPr txBox="1"/>
          <p:nvPr/>
        </p:nvSpPr>
        <p:spPr>
          <a:xfrm>
            <a:off x="1487380" y="1878087"/>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sp>
        <p:nvSpPr>
          <p:cNvPr id="11" name="TextBox 10">
            <a:extLst>
              <a:ext uri="{FF2B5EF4-FFF2-40B4-BE49-F238E27FC236}">
                <a16:creationId xmlns:a16="http://schemas.microsoft.com/office/drawing/2014/main" id="{6671EEF0-6AC5-487D-BA52-3D3932015D86}"/>
              </a:ext>
            </a:extLst>
          </p:cNvPr>
          <p:cNvSpPr txBox="1"/>
          <p:nvPr/>
        </p:nvSpPr>
        <p:spPr>
          <a:xfrm>
            <a:off x="7275385" y="1871475"/>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Tree>
    <p:extLst>
      <p:ext uri="{BB962C8B-B14F-4D97-AF65-F5344CB8AC3E}">
        <p14:creationId xmlns:p14="http://schemas.microsoft.com/office/powerpoint/2010/main" val="20924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291930" y="363721"/>
            <a:ext cx="11292004" cy="474996"/>
          </a:xfrm>
        </p:spPr>
        <p:txBody>
          <a:bodyPr/>
          <a:lstStyle/>
          <a:p>
            <a:r>
              <a:rPr lang="en-GB" sz="2800">
                <a:solidFill>
                  <a:schemeClr val="bg2">
                    <a:lumMod val="50000"/>
                  </a:schemeClr>
                </a:solidFill>
              </a:rPr>
              <a:t>Over the last two months, around half of </a:t>
            </a:r>
            <a:r>
              <a:rPr lang="en-GB" sz="2800">
                <a:solidFill>
                  <a:srgbClr val="3E9760"/>
                </a:solidFill>
              </a:rPr>
              <a:t>existing</a:t>
            </a:r>
            <a:r>
              <a:rPr lang="en-GB" sz="2800">
                <a:solidFill>
                  <a:schemeClr val="bg2">
                    <a:lumMod val="50000"/>
                  </a:schemeClr>
                </a:solidFill>
              </a:rPr>
              <a:t> and </a:t>
            </a:r>
            <a:r>
              <a:rPr lang="en-GB" sz="2800">
                <a:solidFill>
                  <a:schemeClr val="bg2"/>
                </a:solidFill>
              </a:rPr>
              <a:t>new </a:t>
            </a:r>
            <a:r>
              <a:rPr lang="en-GB" sz="2800">
                <a:solidFill>
                  <a:schemeClr val="bg2">
                    <a:lumMod val="50000"/>
                  </a:schemeClr>
                </a:solidFill>
              </a:rPr>
              <a:t>claimants have been experiencing a form of financial difficulty. </a:t>
            </a:r>
          </a:p>
        </p:txBody>
      </p:sp>
      <p:graphicFrame>
        <p:nvGraphicFramePr>
          <p:cNvPr id="23" name="Chart 22">
            <a:extLst>
              <a:ext uri="{FF2B5EF4-FFF2-40B4-BE49-F238E27FC236}">
                <a16:creationId xmlns:a16="http://schemas.microsoft.com/office/drawing/2014/main" id="{FDDB24A1-0876-49BE-9EE9-D9846DD5EF6F}"/>
              </a:ext>
            </a:extLst>
          </p:cNvPr>
          <p:cNvGraphicFramePr/>
          <p:nvPr>
            <p:extLst>
              <p:ext uri="{D42A27DB-BD31-4B8C-83A1-F6EECF244321}">
                <p14:modId xmlns:p14="http://schemas.microsoft.com/office/powerpoint/2010/main" val="3828071557"/>
              </p:ext>
            </p:extLst>
          </p:nvPr>
        </p:nvGraphicFramePr>
        <p:xfrm>
          <a:off x="6400623" y="2364350"/>
          <a:ext cx="5022498" cy="3480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03AB8494-87EA-40BE-9B2E-2E74EC5FA7BF}"/>
              </a:ext>
            </a:extLst>
          </p:cNvPr>
          <p:cNvGraphicFramePr/>
          <p:nvPr>
            <p:extLst>
              <p:ext uri="{D42A27DB-BD31-4B8C-83A1-F6EECF244321}">
                <p14:modId xmlns:p14="http://schemas.microsoft.com/office/powerpoint/2010/main" val="3513756795"/>
              </p:ext>
            </p:extLst>
          </p:nvPr>
        </p:nvGraphicFramePr>
        <p:xfrm>
          <a:off x="437230" y="2364350"/>
          <a:ext cx="5500702" cy="348034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0F1F2B4-BE31-42D0-A5AF-08F54C87A03A}"/>
              </a:ext>
            </a:extLst>
          </p:cNvPr>
          <p:cNvSpPr txBox="1"/>
          <p:nvPr/>
        </p:nvSpPr>
        <p:spPr>
          <a:xfrm>
            <a:off x="1630554" y="1912562"/>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sp>
        <p:nvSpPr>
          <p:cNvPr id="12" name="TextBox 11">
            <a:extLst>
              <a:ext uri="{FF2B5EF4-FFF2-40B4-BE49-F238E27FC236}">
                <a16:creationId xmlns:a16="http://schemas.microsoft.com/office/drawing/2014/main" id="{5F37B53C-AD21-46F6-B12B-1B87970C25DB}"/>
              </a:ext>
            </a:extLst>
          </p:cNvPr>
          <p:cNvSpPr txBox="1"/>
          <p:nvPr/>
        </p:nvSpPr>
        <p:spPr>
          <a:xfrm>
            <a:off x="7418559" y="1905950"/>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
        <p:nvSpPr>
          <p:cNvPr id="9" name="Text Placeholder 3">
            <a:extLst>
              <a:ext uri="{FF2B5EF4-FFF2-40B4-BE49-F238E27FC236}">
                <a16:creationId xmlns:a16="http://schemas.microsoft.com/office/drawing/2014/main" id="{4E8D2B25-647B-46FD-A433-199E7E45F0D7}"/>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existing claimants (5,159); all new claimants (5,062).</a:t>
            </a:r>
          </a:p>
        </p:txBody>
      </p:sp>
      <p:sp>
        <p:nvSpPr>
          <p:cNvPr id="13" name="Text Placeholder 7">
            <a:extLst>
              <a:ext uri="{FF2B5EF4-FFF2-40B4-BE49-F238E27FC236}">
                <a16:creationId xmlns:a16="http://schemas.microsoft.com/office/drawing/2014/main" id="{7671DAED-1AC9-4ECF-AF96-551B7183554A}"/>
              </a:ext>
            </a:extLst>
          </p:cNvPr>
          <p:cNvSpPr txBox="1">
            <a:spLocks/>
          </p:cNvSpPr>
          <p:nvPr/>
        </p:nvSpPr>
        <p:spPr>
          <a:xfrm>
            <a:off x="449999" y="1273049"/>
            <a:ext cx="11317540"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Thinking about the </a:t>
            </a:r>
            <a:r>
              <a:rPr lang="en-GB" sz="1700" b="1">
                <a:solidFill>
                  <a:schemeClr val="accent2">
                    <a:lumMod val="75000"/>
                  </a:schemeClr>
                </a:solidFill>
              </a:rPr>
              <a:t>last two months</a:t>
            </a:r>
            <a:r>
              <a:rPr lang="en-GB" sz="1700" b="1"/>
              <a:t>, which one of the following statements best describes how well you have been keeping up with your bills and credit commitments? This is both within and outside your job. </a:t>
            </a:r>
          </a:p>
        </p:txBody>
      </p:sp>
      <p:grpSp>
        <p:nvGrpSpPr>
          <p:cNvPr id="10" name="Group 9">
            <a:extLst>
              <a:ext uri="{FF2B5EF4-FFF2-40B4-BE49-F238E27FC236}">
                <a16:creationId xmlns:a16="http://schemas.microsoft.com/office/drawing/2014/main" id="{CF1E3517-6E8C-494D-B6CC-B4CE8271C52E}"/>
              </a:ext>
            </a:extLst>
          </p:cNvPr>
          <p:cNvGrpSpPr/>
          <p:nvPr/>
        </p:nvGrpSpPr>
        <p:grpSpPr>
          <a:xfrm>
            <a:off x="4981297" y="3628451"/>
            <a:ext cx="1444487" cy="1534711"/>
            <a:chOff x="5401299" y="2613951"/>
            <a:chExt cx="1444487" cy="1534711"/>
          </a:xfrm>
        </p:grpSpPr>
        <p:sp>
          <p:nvSpPr>
            <p:cNvPr id="14" name="Right Brace 13">
              <a:extLst>
                <a:ext uri="{FF2B5EF4-FFF2-40B4-BE49-F238E27FC236}">
                  <a16:creationId xmlns:a16="http://schemas.microsoft.com/office/drawing/2014/main" id="{FBDD79A5-A942-4AD7-98A7-BB60961B989D}"/>
                </a:ext>
              </a:extLst>
            </p:cNvPr>
            <p:cNvSpPr/>
            <p:nvPr/>
          </p:nvSpPr>
          <p:spPr>
            <a:xfrm>
              <a:off x="5473265" y="2613951"/>
              <a:ext cx="141472" cy="153471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83F9DBD0-A8E6-4B30-8A1D-5483966283B6}"/>
                </a:ext>
              </a:extLst>
            </p:cNvPr>
            <p:cNvSpPr txBox="1"/>
            <p:nvPr/>
          </p:nvSpPr>
          <p:spPr>
            <a:xfrm>
              <a:off x="5401299" y="3157514"/>
              <a:ext cx="1444487"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75000"/>
                    </a:schemeClr>
                  </a:solidFill>
                </a:rPr>
                <a:t>52%</a:t>
              </a:r>
            </a:p>
          </p:txBody>
        </p:sp>
      </p:grpSp>
      <p:grpSp>
        <p:nvGrpSpPr>
          <p:cNvPr id="16" name="Group 15">
            <a:extLst>
              <a:ext uri="{FF2B5EF4-FFF2-40B4-BE49-F238E27FC236}">
                <a16:creationId xmlns:a16="http://schemas.microsoft.com/office/drawing/2014/main" id="{530BE07D-99C9-40FD-9AF4-850BAF54C2D0}"/>
              </a:ext>
            </a:extLst>
          </p:cNvPr>
          <p:cNvGrpSpPr/>
          <p:nvPr/>
        </p:nvGrpSpPr>
        <p:grpSpPr>
          <a:xfrm>
            <a:off x="10809039" y="3628451"/>
            <a:ext cx="1444487" cy="1534711"/>
            <a:chOff x="5401299" y="2613951"/>
            <a:chExt cx="1444487" cy="1534711"/>
          </a:xfrm>
        </p:grpSpPr>
        <p:sp>
          <p:nvSpPr>
            <p:cNvPr id="17" name="Right Brace 16">
              <a:extLst>
                <a:ext uri="{FF2B5EF4-FFF2-40B4-BE49-F238E27FC236}">
                  <a16:creationId xmlns:a16="http://schemas.microsoft.com/office/drawing/2014/main" id="{DCB0B0AA-5932-47AF-A80E-9427570F98FF}"/>
                </a:ext>
              </a:extLst>
            </p:cNvPr>
            <p:cNvSpPr/>
            <p:nvPr/>
          </p:nvSpPr>
          <p:spPr>
            <a:xfrm>
              <a:off x="5473265" y="2613951"/>
              <a:ext cx="141472" cy="153471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7D0ACF33-7452-4EFD-B9CB-475CABCC0586}"/>
                </a:ext>
              </a:extLst>
            </p:cNvPr>
            <p:cNvSpPr txBox="1"/>
            <p:nvPr/>
          </p:nvSpPr>
          <p:spPr>
            <a:xfrm>
              <a:off x="5401299" y="3157514"/>
              <a:ext cx="1444487"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bg2"/>
                  </a:solidFill>
                </a:rPr>
                <a:t>52%</a:t>
              </a:r>
            </a:p>
          </p:txBody>
        </p:sp>
      </p:grpSp>
    </p:spTree>
    <p:extLst>
      <p:ext uri="{BB962C8B-B14F-4D97-AF65-F5344CB8AC3E}">
        <p14:creationId xmlns:p14="http://schemas.microsoft.com/office/powerpoint/2010/main" val="22824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3. Motivations &amp; attitudes to self-employed work</a:t>
            </a:r>
          </a:p>
        </p:txBody>
      </p:sp>
    </p:spTree>
    <p:extLst>
      <p:ext uri="{BB962C8B-B14F-4D97-AF65-F5344CB8AC3E}">
        <p14:creationId xmlns:p14="http://schemas.microsoft.com/office/powerpoint/2010/main" val="6446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456656" cy="474996"/>
          </a:xfrm>
        </p:spPr>
        <p:txBody>
          <a:bodyPr/>
          <a:lstStyle/>
          <a:p>
            <a:r>
              <a:rPr lang="en-GB" sz="2800">
                <a:solidFill>
                  <a:schemeClr val="bg2">
                    <a:lumMod val="50000"/>
                  </a:schemeClr>
                </a:solidFill>
              </a:rPr>
              <a:t>For </a:t>
            </a:r>
            <a:r>
              <a:rPr lang="en-GB" sz="2800">
                <a:solidFill>
                  <a:schemeClr val="accent6">
                    <a:lumMod val="75000"/>
                  </a:schemeClr>
                </a:solidFill>
              </a:rPr>
              <a:t>existing claimants</a:t>
            </a:r>
            <a:r>
              <a:rPr lang="en-GB" sz="2800">
                <a:solidFill>
                  <a:schemeClr val="bg2">
                    <a:lumMod val="50000"/>
                  </a:schemeClr>
                </a:solidFill>
              </a:rPr>
              <a:t>, the most common motivation for self-employed work</a:t>
            </a:r>
            <a:r>
              <a:rPr lang="en-GB" sz="2800">
                <a:solidFill>
                  <a:schemeClr val="bg2"/>
                </a:solidFill>
              </a:rPr>
              <a:t> </a:t>
            </a:r>
            <a:r>
              <a:rPr lang="en-GB" sz="2800">
                <a:solidFill>
                  <a:schemeClr val="bg2">
                    <a:lumMod val="50000"/>
                  </a:schemeClr>
                </a:solidFill>
              </a:rPr>
              <a:t>is flexibility.</a:t>
            </a:r>
          </a:p>
        </p:txBody>
      </p:sp>
      <p:graphicFrame>
        <p:nvGraphicFramePr>
          <p:cNvPr id="13" name="Chart 12">
            <a:extLst>
              <a:ext uri="{FF2B5EF4-FFF2-40B4-BE49-F238E27FC236}">
                <a16:creationId xmlns:a16="http://schemas.microsoft.com/office/drawing/2014/main" id="{DE2E3DAD-1376-4F69-81B9-574539B8A241}"/>
              </a:ext>
            </a:extLst>
          </p:cNvPr>
          <p:cNvGraphicFramePr/>
          <p:nvPr>
            <p:extLst>
              <p:ext uri="{D42A27DB-BD31-4B8C-83A1-F6EECF244321}">
                <p14:modId xmlns:p14="http://schemas.microsoft.com/office/powerpoint/2010/main" val="3328935759"/>
              </p:ext>
            </p:extLst>
          </p:nvPr>
        </p:nvGraphicFramePr>
        <p:xfrm>
          <a:off x="437230" y="2303240"/>
          <a:ext cx="10346532" cy="349285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3">
            <a:extLst>
              <a:ext uri="{FF2B5EF4-FFF2-40B4-BE49-F238E27FC236}">
                <a16:creationId xmlns:a16="http://schemas.microsoft.com/office/drawing/2014/main" id="{2780DAFE-3EFC-46DE-972F-78CB57E83036}"/>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existing claimants, excluding not started SE work (5,138).</a:t>
            </a:r>
          </a:p>
        </p:txBody>
      </p:sp>
      <p:sp>
        <p:nvSpPr>
          <p:cNvPr id="24" name="Text Placeholder 7">
            <a:extLst>
              <a:ext uri="{FF2B5EF4-FFF2-40B4-BE49-F238E27FC236}">
                <a16:creationId xmlns:a16="http://schemas.microsoft.com/office/drawing/2014/main" id="{5AFC4CBD-EE45-41D2-82ED-8198B8742D91}"/>
              </a:ext>
            </a:extLst>
          </p:cNvPr>
          <p:cNvSpPr txBox="1">
            <a:spLocks/>
          </p:cNvSpPr>
          <p:nvPr/>
        </p:nvSpPr>
        <p:spPr>
          <a:xfrm>
            <a:off x="449999" y="1346940"/>
            <a:ext cx="11299088" cy="474996"/>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a:t>What motivated you to take up this self-employed work, rather than doing a different self-employed activity or increasing your employed work? / What motivated you to take up this self-employed work, rather than doing a different activity or working for an employer?</a:t>
            </a:r>
          </a:p>
        </p:txBody>
      </p:sp>
      <p:sp>
        <p:nvSpPr>
          <p:cNvPr id="26" name="Text Placeholder 7">
            <a:extLst>
              <a:ext uri="{FF2B5EF4-FFF2-40B4-BE49-F238E27FC236}">
                <a16:creationId xmlns:a16="http://schemas.microsoft.com/office/drawing/2014/main" id="{9D6A19DD-E649-4AD2-879B-9A9467568261}"/>
              </a:ext>
            </a:extLst>
          </p:cNvPr>
          <p:cNvSpPr txBox="1">
            <a:spLocks/>
          </p:cNvSpPr>
          <p:nvPr/>
        </p:nvSpPr>
        <p:spPr>
          <a:xfrm>
            <a:off x="449998" y="2164225"/>
            <a:ext cx="1394843" cy="266615"/>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Top NET values:</a:t>
            </a:r>
          </a:p>
        </p:txBody>
      </p:sp>
      <p:sp>
        <p:nvSpPr>
          <p:cNvPr id="2" name="TextBox 1">
            <a:extLst>
              <a:ext uri="{FF2B5EF4-FFF2-40B4-BE49-F238E27FC236}">
                <a16:creationId xmlns:a16="http://schemas.microsoft.com/office/drawing/2014/main" id="{16CD6895-3F2E-48CB-BF00-5175D02BEE68}"/>
              </a:ext>
            </a:extLst>
          </p:cNvPr>
          <p:cNvSpPr txBox="1"/>
          <p:nvPr/>
        </p:nvSpPr>
        <p:spPr>
          <a:xfrm>
            <a:off x="9561120" y="4928849"/>
            <a:ext cx="2044648" cy="1128514"/>
          </a:xfrm>
          <a:prstGeom prst="rect">
            <a:avLst/>
          </a:prstGeom>
          <a:noFill/>
        </p:spPr>
        <p:txBody>
          <a:bodyPr wrap="square" lIns="0" tIns="0" rIns="0" bIns="0" rtlCol="0">
            <a:spAutoFit/>
          </a:bodyPr>
          <a:lstStyle/>
          <a:p>
            <a:pPr algn="l">
              <a:spcBef>
                <a:spcPts val="400"/>
              </a:spcBef>
              <a:spcAft>
                <a:spcPts val="400"/>
              </a:spcAft>
            </a:pPr>
            <a:r>
              <a:rPr lang="en-GB" sz="1200"/>
              <a:t>Wanted to start my own business – 20%</a:t>
            </a:r>
          </a:p>
          <a:p>
            <a:pPr>
              <a:spcBef>
                <a:spcPts val="400"/>
              </a:spcBef>
              <a:spcAft>
                <a:spcPts val="400"/>
              </a:spcAft>
            </a:pPr>
            <a:r>
              <a:rPr lang="en-GB" sz="1200"/>
              <a:t>Self-employment activity is a personal hobby – 12%</a:t>
            </a:r>
          </a:p>
          <a:p>
            <a:pPr algn="l">
              <a:spcBef>
                <a:spcPts val="400"/>
              </a:spcBef>
              <a:spcAft>
                <a:spcPts val="400"/>
              </a:spcAft>
            </a:pPr>
            <a:r>
              <a:rPr lang="en-GB" sz="1200"/>
              <a:t>Trying something new – 7%</a:t>
            </a:r>
          </a:p>
        </p:txBody>
      </p:sp>
      <p:sp>
        <p:nvSpPr>
          <p:cNvPr id="9" name="Right Brace 8">
            <a:extLst>
              <a:ext uri="{FF2B5EF4-FFF2-40B4-BE49-F238E27FC236}">
                <a16:creationId xmlns:a16="http://schemas.microsoft.com/office/drawing/2014/main" id="{85CE1219-1B4C-432F-A0FA-E6B48E96375F}"/>
              </a:ext>
            </a:extLst>
          </p:cNvPr>
          <p:cNvSpPr/>
          <p:nvPr/>
        </p:nvSpPr>
        <p:spPr>
          <a:xfrm>
            <a:off x="9262664" y="4964757"/>
            <a:ext cx="100112" cy="109260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 Placeholder 3">
            <a:extLst>
              <a:ext uri="{FF2B5EF4-FFF2-40B4-BE49-F238E27FC236}">
                <a16:creationId xmlns:a16="http://schemas.microsoft.com/office/drawing/2014/main" id="{BF29B66B-79A0-FE1D-5C31-2DFA610D75A1}"/>
              </a:ext>
            </a:extLst>
          </p:cNvPr>
          <p:cNvSpPr txBox="1">
            <a:spLocks/>
          </p:cNvSpPr>
          <p:nvPr/>
        </p:nvSpPr>
        <p:spPr>
          <a:xfrm>
            <a:off x="449262" y="6337807"/>
            <a:ext cx="2998052" cy="195361"/>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1">
                <a:latin typeface="Arial" panose="020B0604020202020204" pitchFamily="34" charset="0"/>
                <a:cs typeface="Arial" panose="020B0604020202020204" pitchFamily="34" charset="0"/>
              </a:rPr>
              <a:t>Totals may not sum due to rounding.</a:t>
            </a:r>
          </a:p>
        </p:txBody>
      </p:sp>
      <p:sp>
        <p:nvSpPr>
          <p:cNvPr id="4" name="Text Placeholder 7">
            <a:extLst>
              <a:ext uri="{FF2B5EF4-FFF2-40B4-BE49-F238E27FC236}">
                <a16:creationId xmlns:a16="http://schemas.microsoft.com/office/drawing/2014/main" id="{A76FE23E-3C08-D0B2-3F05-FDEDB27DF6A9}"/>
              </a:ext>
            </a:extLst>
          </p:cNvPr>
          <p:cNvSpPr txBox="1">
            <a:spLocks/>
          </p:cNvSpPr>
          <p:nvPr/>
        </p:nvSpPr>
        <p:spPr>
          <a:xfrm>
            <a:off x="462766" y="2341006"/>
            <a:ext cx="1326277" cy="313227"/>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Net values: percentage values for each response are summed to broader categories</a:t>
            </a:r>
          </a:p>
        </p:txBody>
      </p:sp>
    </p:spTree>
    <p:extLst>
      <p:ext uri="{BB962C8B-B14F-4D97-AF65-F5344CB8AC3E}">
        <p14:creationId xmlns:p14="http://schemas.microsoft.com/office/powerpoint/2010/main" val="302746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D4B8-D7C7-452A-8E20-8D0C4406D1E4}"/>
              </a:ext>
            </a:extLst>
          </p:cNvPr>
          <p:cNvSpPr>
            <a:spLocks noGrp="1"/>
          </p:cNvSpPr>
          <p:nvPr>
            <p:ph type="title"/>
          </p:nvPr>
        </p:nvSpPr>
        <p:spPr>
          <a:xfrm>
            <a:off x="449999" y="397170"/>
            <a:ext cx="11299089" cy="775597"/>
          </a:xfrm>
        </p:spPr>
        <p:txBody>
          <a:bodyPr/>
          <a:lstStyle/>
          <a:p>
            <a:r>
              <a:rPr lang="en-GB" sz="2800">
                <a:solidFill>
                  <a:schemeClr val="accent1"/>
                </a:solidFill>
              </a:rPr>
              <a:t>Breakdown of reasons for </a:t>
            </a:r>
            <a:r>
              <a:rPr lang="en-GB" sz="2800">
                <a:solidFill>
                  <a:schemeClr val="accent6">
                    <a:lumMod val="75000"/>
                  </a:schemeClr>
                </a:solidFill>
              </a:rPr>
              <a:t>existing claimants</a:t>
            </a:r>
            <a:r>
              <a:rPr lang="en-GB" sz="2800">
                <a:solidFill>
                  <a:schemeClr val="accent1"/>
                </a:solidFill>
              </a:rPr>
              <a:t>.</a:t>
            </a:r>
          </a:p>
        </p:txBody>
      </p:sp>
      <p:sp>
        <p:nvSpPr>
          <p:cNvPr id="4" name="Text Placeholder 3">
            <a:extLst>
              <a:ext uri="{FF2B5EF4-FFF2-40B4-BE49-F238E27FC236}">
                <a16:creationId xmlns:a16="http://schemas.microsoft.com/office/drawing/2014/main" id="{E251F835-E3C3-4342-A644-5ADA59BBE2AE}"/>
              </a:ext>
            </a:extLst>
          </p:cNvPr>
          <p:cNvSpPr>
            <a:spLocks noGrp="1"/>
          </p:cNvSpPr>
          <p:nvPr>
            <p:ph type="body" sz="quarter" idx="10"/>
          </p:nvPr>
        </p:nvSpPr>
        <p:spPr>
          <a:xfrm>
            <a:off x="437230" y="6163829"/>
            <a:ext cx="11299089" cy="287338"/>
          </a:xfrm>
        </p:spPr>
        <p:txBody>
          <a:bodyPr/>
          <a:lstStyle/>
          <a:p>
            <a:r>
              <a:rPr lang="en-GB">
                <a:latin typeface="Arial" panose="020B0604020202020204" pitchFamily="34" charset="0"/>
                <a:cs typeface="Arial" panose="020B0604020202020204" pitchFamily="34" charset="0"/>
              </a:rPr>
              <a:t>Base: All existing claimants, excluding not started SE work (5,138).</a:t>
            </a:r>
          </a:p>
        </p:txBody>
      </p:sp>
      <p:sp>
        <p:nvSpPr>
          <p:cNvPr id="5" name="TextBox 4">
            <a:extLst>
              <a:ext uri="{FF2B5EF4-FFF2-40B4-BE49-F238E27FC236}">
                <a16:creationId xmlns:a16="http://schemas.microsoft.com/office/drawing/2014/main" id="{9D17213A-496B-420C-B9E2-A6F73C13EFEE}"/>
              </a:ext>
            </a:extLst>
          </p:cNvPr>
          <p:cNvSpPr txBox="1"/>
          <p:nvPr/>
        </p:nvSpPr>
        <p:spPr>
          <a:xfrm>
            <a:off x="1086720" y="1969389"/>
            <a:ext cx="2342384" cy="514738"/>
          </a:xfrm>
          <a:prstGeom prst="rect">
            <a:avLst/>
          </a:prstGeom>
          <a:solidFill>
            <a:schemeClr val="accent6">
              <a:lumMod val="75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2400">
                <a:solidFill>
                  <a:schemeClr val="bg1"/>
                </a:solidFill>
              </a:rPr>
              <a:t>Flexibility (48%)</a:t>
            </a:r>
          </a:p>
        </p:txBody>
      </p:sp>
      <p:sp>
        <p:nvSpPr>
          <p:cNvPr id="6" name="TextBox 5">
            <a:extLst>
              <a:ext uri="{FF2B5EF4-FFF2-40B4-BE49-F238E27FC236}">
                <a16:creationId xmlns:a16="http://schemas.microsoft.com/office/drawing/2014/main" id="{0252375B-D4FD-4B75-9EE1-990E6C637935}"/>
              </a:ext>
            </a:extLst>
          </p:cNvPr>
          <p:cNvSpPr txBox="1"/>
          <p:nvPr/>
        </p:nvSpPr>
        <p:spPr>
          <a:xfrm>
            <a:off x="3967191" y="1003606"/>
            <a:ext cx="6974503" cy="391628"/>
          </a:xfrm>
          <a:prstGeom prst="rect">
            <a:avLst/>
          </a:prstGeom>
          <a:solidFill>
            <a:schemeClr val="accent6">
              <a:lumMod val="75000"/>
            </a:schemeClr>
          </a:solidFill>
        </p:spPr>
        <p:txBody>
          <a:bodyPr wrap="square" lIns="72000" tIns="72000" rIns="72000" bIns="72000" rtlCol="0">
            <a:spAutoFit/>
          </a:bodyPr>
          <a:lstStyle/>
          <a:p>
            <a:pPr>
              <a:spcBef>
                <a:spcPts val="400"/>
              </a:spcBef>
              <a:spcAft>
                <a:spcPts val="400"/>
              </a:spcAft>
            </a:pPr>
            <a:r>
              <a:rPr lang="en-GB" sz="1600">
                <a:solidFill>
                  <a:schemeClr val="bg1"/>
                </a:solidFill>
              </a:rPr>
              <a:t>Wanted more flexible hours generally (33%)</a:t>
            </a:r>
            <a:endParaRPr lang="en-GB" sz="2000">
              <a:solidFill>
                <a:schemeClr val="bg1"/>
              </a:solidFill>
            </a:endParaRPr>
          </a:p>
        </p:txBody>
      </p:sp>
      <p:sp>
        <p:nvSpPr>
          <p:cNvPr id="7" name="TextBox 6">
            <a:extLst>
              <a:ext uri="{FF2B5EF4-FFF2-40B4-BE49-F238E27FC236}">
                <a16:creationId xmlns:a16="http://schemas.microsoft.com/office/drawing/2014/main" id="{CA419BDB-83C4-4EB7-9F74-650289994ACE}"/>
              </a:ext>
            </a:extLst>
          </p:cNvPr>
          <p:cNvSpPr txBox="1"/>
          <p:nvPr/>
        </p:nvSpPr>
        <p:spPr>
          <a:xfrm>
            <a:off x="3967192" y="1521109"/>
            <a:ext cx="6974518" cy="637849"/>
          </a:xfrm>
          <a:prstGeom prst="rect">
            <a:avLst/>
          </a:prstGeom>
          <a:solidFill>
            <a:schemeClr val="accent6">
              <a:lumMod val="75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Wanted to be independent / wanted to be my own boss / I like the freedom / making my own decisions (32%)</a:t>
            </a:r>
          </a:p>
        </p:txBody>
      </p:sp>
      <p:sp>
        <p:nvSpPr>
          <p:cNvPr id="8" name="TextBox 7">
            <a:extLst>
              <a:ext uri="{FF2B5EF4-FFF2-40B4-BE49-F238E27FC236}">
                <a16:creationId xmlns:a16="http://schemas.microsoft.com/office/drawing/2014/main" id="{9DDD108A-52A4-4142-867A-C4D6BD9413C4}"/>
              </a:ext>
            </a:extLst>
          </p:cNvPr>
          <p:cNvSpPr txBox="1"/>
          <p:nvPr/>
        </p:nvSpPr>
        <p:spPr>
          <a:xfrm>
            <a:off x="3967191" y="2309766"/>
            <a:ext cx="6974522" cy="391628"/>
          </a:xfrm>
          <a:prstGeom prst="rect">
            <a:avLst/>
          </a:prstGeom>
          <a:solidFill>
            <a:schemeClr val="accent6">
              <a:lumMod val="75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I wanted to work from home (&lt;1%)</a:t>
            </a:r>
          </a:p>
        </p:txBody>
      </p:sp>
      <p:sp>
        <p:nvSpPr>
          <p:cNvPr id="9" name="TextBox 8">
            <a:extLst>
              <a:ext uri="{FF2B5EF4-FFF2-40B4-BE49-F238E27FC236}">
                <a16:creationId xmlns:a16="http://schemas.microsoft.com/office/drawing/2014/main" id="{5CC37A79-9FC7-4C70-8904-ED426AE8E06E}"/>
              </a:ext>
            </a:extLst>
          </p:cNvPr>
          <p:cNvSpPr txBox="1"/>
          <p:nvPr/>
        </p:nvSpPr>
        <p:spPr>
          <a:xfrm>
            <a:off x="3967190" y="2821424"/>
            <a:ext cx="6974527" cy="637849"/>
          </a:xfrm>
          <a:prstGeom prst="rect">
            <a:avLst/>
          </a:prstGeom>
          <a:solidFill>
            <a:schemeClr val="accent6">
              <a:lumMod val="75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I wanted to give up commuting / travelling / driving such long distances to get to work (&lt;1%)</a:t>
            </a:r>
          </a:p>
        </p:txBody>
      </p:sp>
      <p:cxnSp>
        <p:nvCxnSpPr>
          <p:cNvPr id="11" name="Straight Connector 10">
            <a:extLst>
              <a:ext uri="{FF2B5EF4-FFF2-40B4-BE49-F238E27FC236}">
                <a16:creationId xmlns:a16="http://schemas.microsoft.com/office/drawing/2014/main" id="{FBDFDF53-8EF6-49AB-89AF-D6AF7075D9C5}"/>
              </a:ext>
            </a:extLst>
          </p:cNvPr>
          <p:cNvCxnSpPr/>
          <p:nvPr/>
        </p:nvCxnSpPr>
        <p:spPr>
          <a:xfrm>
            <a:off x="3751258" y="1218456"/>
            <a:ext cx="0" cy="195267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4F0322-5661-4383-ABA8-EC44A4D5AE1D}"/>
              </a:ext>
            </a:extLst>
          </p:cNvPr>
          <p:cNvCxnSpPr>
            <a:cxnSpLocks/>
            <a:stCxn id="5" idx="3"/>
          </p:cNvCxnSpPr>
          <p:nvPr/>
        </p:nvCxnSpPr>
        <p:spPr>
          <a:xfrm>
            <a:off x="3429104" y="2226758"/>
            <a:ext cx="322154" cy="45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233829-00A5-4BBE-B4A7-B4BBAD14BFBA}"/>
              </a:ext>
            </a:extLst>
          </p:cNvPr>
          <p:cNvCxnSpPr>
            <a:cxnSpLocks/>
            <a:endCxn id="6" idx="1"/>
          </p:cNvCxnSpPr>
          <p:nvPr/>
        </p:nvCxnSpPr>
        <p:spPr>
          <a:xfrm flipV="1">
            <a:off x="3751258" y="1199420"/>
            <a:ext cx="215933" cy="2450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D7AA04-A7CA-4C4E-8F80-3A5B1AB82AD5}"/>
              </a:ext>
            </a:extLst>
          </p:cNvPr>
          <p:cNvCxnSpPr/>
          <p:nvPr/>
        </p:nvCxnSpPr>
        <p:spPr>
          <a:xfrm>
            <a:off x="3751258" y="1867590"/>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5C0B9B-9AD7-4B13-A37C-C9F5D39C3577}"/>
              </a:ext>
            </a:extLst>
          </p:cNvPr>
          <p:cNvCxnSpPr/>
          <p:nvPr/>
        </p:nvCxnSpPr>
        <p:spPr>
          <a:xfrm>
            <a:off x="3751258" y="2517576"/>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40095A-E3AB-4443-863F-E23393D18079}"/>
              </a:ext>
            </a:extLst>
          </p:cNvPr>
          <p:cNvCxnSpPr>
            <a:cxnSpLocks/>
          </p:cNvCxnSpPr>
          <p:nvPr/>
        </p:nvCxnSpPr>
        <p:spPr>
          <a:xfrm>
            <a:off x="3741235" y="3167563"/>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5CB569-6C1E-4012-B04E-364665DB23D0}"/>
              </a:ext>
            </a:extLst>
          </p:cNvPr>
          <p:cNvSpPr txBox="1"/>
          <p:nvPr/>
        </p:nvSpPr>
        <p:spPr>
          <a:xfrm>
            <a:off x="1107830" y="4262671"/>
            <a:ext cx="2342373" cy="1253402"/>
          </a:xfrm>
          <a:prstGeom prst="rect">
            <a:avLst/>
          </a:prstGeom>
          <a:solidFill>
            <a:schemeClr val="accent6">
              <a:lumMod val="60000"/>
              <a:lumOff val="4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2400"/>
              <a:t>Personal circumstances (37%)</a:t>
            </a:r>
          </a:p>
        </p:txBody>
      </p:sp>
      <p:sp>
        <p:nvSpPr>
          <p:cNvPr id="29" name="TextBox 28">
            <a:extLst>
              <a:ext uri="{FF2B5EF4-FFF2-40B4-BE49-F238E27FC236}">
                <a16:creationId xmlns:a16="http://schemas.microsoft.com/office/drawing/2014/main" id="{F21E9A06-8FBB-4A91-A5D7-CFF333A94FE0}"/>
              </a:ext>
            </a:extLst>
          </p:cNvPr>
          <p:cNvSpPr txBox="1"/>
          <p:nvPr/>
        </p:nvSpPr>
        <p:spPr>
          <a:xfrm>
            <a:off x="3957183" y="4693558"/>
            <a:ext cx="6984554" cy="391628"/>
          </a:xfrm>
          <a:prstGeom prst="rect">
            <a:avLst/>
          </a:prstGeom>
          <a:solidFill>
            <a:schemeClr val="accent6">
              <a:lumMod val="60000"/>
              <a:lumOff val="40000"/>
            </a:schemeClr>
          </a:solidFill>
        </p:spPr>
        <p:txBody>
          <a:bodyPr wrap="square" lIns="72000" tIns="72000" rIns="72000" bIns="72000" rtlCol="0">
            <a:spAutoFit/>
          </a:bodyPr>
          <a:lstStyle/>
          <a:p>
            <a:pPr>
              <a:spcBef>
                <a:spcPts val="400"/>
              </a:spcBef>
              <a:spcAft>
                <a:spcPts val="400"/>
              </a:spcAft>
            </a:pPr>
            <a:r>
              <a:rPr lang="en-GB" sz="1600"/>
              <a:t>Joined the family business (2%)</a:t>
            </a:r>
          </a:p>
        </p:txBody>
      </p:sp>
      <p:sp>
        <p:nvSpPr>
          <p:cNvPr id="30" name="TextBox 29">
            <a:extLst>
              <a:ext uri="{FF2B5EF4-FFF2-40B4-BE49-F238E27FC236}">
                <a16:creationId xmlns:a16="http://schemas.microsoft.com/office/drawing/2014/main" id="{DCAEE9EA-6E06-4B75-98B8-7F2852318466}"/>
              </a:ext>
            </a:extLst>
          </p:cNvPr>
          <p:cNvSpPr txBox="1"/>
          <p:nvPr/>
        </p:nvSpPr>
        <p:spPr>
          <a:xfrm>
            <a:off x="3957169" y="4252641"/>
            <a:ext cx="6984567" cy="391628"/>
          </a:xfrm>
          <a:prstGeom prst="rect">
            <a:avLst/>
          </a:prstGeom>
          <a:solidFill>
            <a:schemeClr val="accent6">
              <a:lumMod val="60000"/>
              <a:lumOff val="4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t>Working around a health issue (12%)</a:t>
            </a:r>
          </a:p>
        </p:txBody>
      </p:sp>
      <p:sp>
        <p:nvSpPr>
          <p:cNvPr id="32" name="TextBox 31">
            <a:extLst>
              <a:ext uri="{FF2B5EF4-FFF2-40B4-BE49-F238E27FC236}">
                <a16:creationId xmlns:a16="http://schemas.microsoft.com/office/drawing/2014/main" id="{0E1FE4AB-9138-4DCD-9979-7305BBEC251E}"/>
              </a:ext>
            </a:extLst>
          </p:cNvPr>
          <p:cNvSpPr txBox="1"/>
          <p:nvPr/>
        </p:nvSpPr>
        <p:spPr>
          <a:xfrm>
            <a:off x="3957184" y="5138812"/>
            <a:ext cx="6984552" cy="391628"/>
          </a:xfrm>
          <a:prstGeom prst="rect">
            <a:avLst/>
          </a:prstGeom>
          <a:solidFill>
            <a:schemeClr val="accent6">
              <a:lumMod val="60000"/>
              <a:lumOff val="4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t>I was unhappy in my previous job / didn't like my boss / co-workers (1%)</a:t>
            </a:r>
          </a:p>
        </p:txBody>
      </p:sp>
      <p:cxnSp>
        <p:nvCxnSpPr>
          <p:cNvPr id="33" name="Straight Connector 32">
            <a:extLst>
              <a:ext uri="{FF2B5EF4-FFF2-40B4-BE49-F238E27FC236}">
                <a16:creationId xmlns:a16="http://schemas.microsoft.com/office/drawing/2014/main" id="{234112A6-7A17-4732-AD7A-3B821973D92B}"/>
              </a:ext>
            </a:extLst>
          </p:cNvPr>
          <p:cNvCxnSpPr>
            <a:cxnSpLocks/>
          </p:cNvCxnSpPr>
          <p:nvPr/>
        </p:nvCxnSpPr>
        <p:spPr>
          <a:xfrm>
            <a:off x="3741235" y="4010403"/>
            <a:ext cx="0" cy="129345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6CF8DB2-5B52-4017-A54A-0A1D31E8D320}"/>
              </a:ext>
            </a:extLst>
          </p:cNvPr>
          <p:cNvSpPr txBox="1"/>
          <p:nvPr/>
        </p:nvSpPr>
        <p:spPr>
          <a:xfrm>
            <a:off x="3957163" y="3814589"/>
            <a:ext cx="6984582" cy="391628"/>
          </a:xfrm>
          <a:prstGeom prst="rect">
            <a:avLst/>
          </a:prstGeom>
          <a:solidFill>
            <a:schemeClr val="accent6">
              <a:lumMod val="60000"/>
              <a:lumOff val="4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t>Working around childcare or other caring commitments (24%)</a:t>
            </a:r>
          </a:p>
        </p:txBody>
      </p:sp>
      <p:cxnSp>
        <p:nvCxnSpPr>
          <p:cNvPr id="38" name="Straight Connector 37">
            <a:extLst>
              <a:ext uri="{FF2B5EF4-FFF2-40B4-BE49-F238E27FC236}">
                <a16:creationId xmlns:a16="http://schemas.microsoft.com/office/drawing/2014/main" id="{DEDFA513-6A86-43DD-BBB6-FCF6E5ADC800}"/>
              </a:ext>
            </a:extLst>
          </p:cNvPr>
          <p:cNvCxnSpPr/>
          <p:nvPr/>
        </p:nvCxnSpPr>
        <p:spPr>
          <a:xfrm>
            <a:off x="3741230" y="4017105"/>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236EBB-2138-4C8D-A0F0-C931CECD2A8E}"/>
              </a:ext>
            </a:extLst>
          </p:cNvPr>
          <p:cNvCxnSpPr/>
          <p:nvPr/>
        </p:nvCxnSpPr>
        <p:spPr>
          <a:xfrm>
            <a:off x="3741229" y="4464576"/>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BFD2AB-84E7-4CC2-B8D0-553A8D5ACED9}"/>
              </a:ext>
            </a:extLst>
          </p:cNvPr>
          <p:cNvCxnSpPr/>
          <p:nvPr/>
        </p:nvCxnSpPr>
        <p:spPr>
          <a:xfrm>
            <a:off x="3751257" y="5303854"/>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40D9B1-B845-4230-93B3-43F2153140B5}"/>
              </a:ext>
            </a:extLst>
          </p:cNvPr>
          <p:cNvCxnSpPr/>
          <p:nvPr/>
        </p:nvCxnSpPr>
        <p:spPr>
          <a:xfrm>
            <a:off x="3741228" y="4889372"/>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E67D40-3E04-4727-9B7E-F25421D77384}"/>
              </a:ext>
            </a:extLst>
          </p:cNvPr>
          <p:cNvCxnSpPr>
            <a:cxnSpLocks/>
          </p:cNvCxnSpPr>
          <p:nvPr/>
        </p:nvCxnSpPr>
        <p:spPr>
          <a:xfrm>
            <a:off x="3439170" y="4890327"/>
            <a:ext cx="322154" cy="45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2"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456656" cy="474996"/>
          </a:xfrm>
        </p:spPr>
        <p:txBody>
          <a:bodyPr/>
          <a:lstStyle/>
          <a:p>
            <a:r>
              <a:rPr lang="en-GB" sz="2800">
                <a:solidFill>
                  <a:schemeClr val="bg2">
                    <a:lumMod val="50000"/>
                  </a:schemeClr>
                </a:solidFill>
              </a:rPr>
              <a:t>Subgroups of </a:t>
            </a:r>
            <a:r>
              <a:rPr lang="en-GB" sz="2800">
                <a:solidFill>
                  <a:schemeClr val="accent6">
                    <a:lumMod val="75000"/>
                  </a:schemeClr>
                </a:solidFill>
              </a:rPr>
              <a:t>existing claimants</a:t>
            </a:r>
            <a:r>
              <a:rPr lang="en-GB" sz="2800">
                <a:solidFill>
                  <a:schemeClr val="bg2">
                    <a:lumMod val="50000"/>
                  </a:schemeClr>
                </a:solidFill>
              </a:rPr>
              <a:t> most likely to be motivated by flexibility.</a:t>
            </a:r>
          </a:p>
        </p:txBody>
      </p:sp>
      <p:sp>
        <p:nvSpPr>
          <p:cNvPr id="9" name="Rectangle 8">
            <a:extLst>
              <a:ext uri="{FF2B5EF4-FFF2-40B4-BE49-F238E27FC236}">
                <a16:creationId xmlns:a16="http://schemas.microsoft.com/office/drawing/2014/main" id="{2DFDA6B6-9FC6-462B-8317-1A4C81CD4D59}"/>
              </a:ext>
            </a:extLst>
          </p:cNvPr>
          <p:cNvSpPr/>
          <p:nvPr/>
        </p:nvSpPr>
        <p:spPr>
          <a:xfrm>
            <a:off x="437230" y="1393014"/>
            <a:ext cx="11317540" cy="45347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4" name="Text Placeholder 7">
            <a:extLst>
              <a:ext uri="{FF2B5EF4-FFF2-40B4-BE49-F238E27FC236}">
                <a16:creationId xmlns:a16="http://schemas.microsoft.com/office/drawing/2014/main" id="{996A8962-8207-4DB1-8234-D4A1D4FCE80D}"/>
              </a:ext>
            </a:extLst>
          </p:cNvPr>
          <p:cNvSpPr txBox="1">
            <a:spLocks/>
          </p:cNvSpPr>
          <p:nvPr/>
        </p:nvSpPr>
        <p:spPr>
          <a:xfrm>
            <a:off x="437230" y="1389140"/>
            <a:ext cx="8032975" cy="2456916"/>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Some groups are more likely to be motivated by flexibility:</a:t>
            </a:r>
          </a:p>
        </p:txBody>
      </p:sp>
      <p:sp>
        <p:nvSpPr>
          <p:cNvPr id="21" name="TextBox 20">
            <a:extLst>
              <a:ext uri="{FF2B5EF4-FFF2-40B4-BE49-F238E27FC236}">
                <a16:creationId xmlns:a16="http://schemas.microsoft.com/office/drawing/2014/main" id="{39D1E973-9D47-4A70-AB9D-343E86725C7D}"/>
              </a:ext>
            </a:extLst>
          </p:cNvPr>
          <p:cNvSpPr txBox="1"/>
          <p:nvPr/>
        </p:nvSpPr>
        <p:spPr>
          <a:xfrm>
            <a:off x="5093540" y="3662156"/>
            <a:ext cx="2280842" cy="1415772"/>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53% </a:t>
            </a:r>
            <a:r>
              <a:rPr lang="en-GB" sz="2000"/>
              <a:t>of those in personal services / beauty / sport &amp; fitness.</a:t>
            </a:r>
          </a:p>
        </p:txBody>
      </p:sp>
      <p:sp>
        <p:nvSpPr>
          <p:cNvPr id="22" name="TextBox 21">
            <a:extLst>
              <a:ext uri="{FF2B5EF4-FFF2-40B4-BE49-F238E27FC236}">
                <a16:creationId xmlns:a16="http://schemas.microsoft.com/office/drawing/2014/main" id="{62275A17-6DFE-4FB3-A37E-F3342C2CC786}"/>
              </a:ext>
            </a:extLst>
          </p:cNvPr>
          <p:cNvSpPr txBox="1"/>
          <p:nvPr/>
        </p:nvSpPr>
        <p:spPr>
          <a:xfrm>
            <a:off x="5089092" y="1966892"/>
            <a:ext cx="2280842" cy="1415772"/>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55% </a:t>
            </a:r>
            <a:r>
              <a:rPr lang="en-GB" sz="2000"/>
              <a:t>of those working in transport / distribution / delivery.</a:t>
            </a:r>
          </a:p>
        </p:txBody>
      </p:sp>
      <p:cxnSp>
        <p:nvCxnSpPr>
          <p:cNvPr id="29" name="Straight Connector 28">
            <a:extLst>
              <a:ext uri="{FF2B5EF4-FFF2-40B4-BE49-F238E27FC236}">
                <a16:creationId xmlns:a16="http://schemas.microsoft.com/office/drawing/2014/main" id="{F4EB91E5-F6E8-4CCF-A36F-4FB6024CEEBC}"/>
              </a:ext>
            </a:extLst>
          </p:cNvPr>
          <p:cNvCxnSpPr>
            <a:cxnSpLocks/>
          </p:cNvCxnSpPr>
          <p:nvPr/>
        </p:nvCxnSpPr>
        <p:spPr>
          <a:xfrm flipH="1">
            <a:off x="3684316" y="1957517"/>
            <a:ext cx="24090" cy="372118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Graphic 29" descr="Taxi">
            <a:extLst>
              <a:ext uri="{FF2B5EF4-FFF2-40B4-BE49-F238E27FC236}">
                <a16:creationId xmlns:a16="http://schemas.microsoft.com/office/drawing/2014/main" id="{8862C424-1069-4A3A-B488-908B9370575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4328" y="2047034"/>
            <a:ext cx="815882" cy="815882"/>
          </a:xfrm>
          <a:prstGeom prst="rect">
            <a:avLst/>
          </a:prstGeom>
        </p:spPr>
      </p:pic>
      <p:pic>
        <p:nvPicPr>
          <p:cNvPr id="31" name="Graphic 30" descr="Dumbbell">
            <a:extLst>
              <a:ext uri="{FF2B5EF4-FFF2-40B4-BE49-F238E27FC236}">
                <a16:creationId xmlns:a16="http://schemas.microsoft.com/office/drawing/2014/main" id="{73066576-87F1-422B-8F55-33465863FC8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0181" y="3803367"/>
            <a:ext cx="777768" cy="777768"/>
          </a:xfrm>
          <a:prstGeom prst="rect">
            <a:avLst/>
          </a:prstGeom>
        </p:spPr>
      </p:pic>
      <p:sp>
        <p:nvSpPr>
          <p:cNvPr id="23" name="TextBox 22">
            <a:extLst>
              <a:ext uri="{FF2B5EF4-FFF2-40B4-BE49-F238E27FC236}">
                <a16:creationId xmlns:a16="http://schemas.microsoft.com/office/drawing/2014/main" id="{2C9A0E9F-56F9-455F-8461-F5BE50D6AC19}"/>
              </a:ext>
            </a:extLst>
          </p:cNvPr>
          <p:cNvSpPr txBox="1"/>
          <p:nvPr/>
        </p:nvSpPr>
        <p:spPr>
          <a:xfrm>
            <a:off x="437230" y="6171306"/>
            <a:ext cx="5843081" cy="215444"/>
          </a:xfrm>
          <a:prstGeom prst="rect">
            <a:avLst/>
          </a:prstGeom>
          <a:noFill/>
        </p:spPr>
        <p:txBody>
          <a:bodyPr wrap="square" lIns="0" tIns="0" rIns="0" bIns="0" rtlCol="0">
            <a:spAutoFit/>
          </a:bodyPr>
          <a:lstStyle/>
          <a:p>
            <a:r>
              <a:rPr lang="en-GB" sz="1400" i="1">
                <a:latin typeface="Arial" panose="020B0604020202020204" pitchFamily="34" charset="0"/>
                <a:cs typeface="Arial" panose="020B0604020202020204" pitchFamily="34" charset="0"/>
              </a:rPr>
              <a:t>Base: All existing claimants, excluding not started SE work (5,138).</a:t>
            </a:r>
          </a:p>
        </p:txBody>
      </p:sp>
      <p:cxnSp>
        <p:nvCxnSpPr>
          <p:cNvPr id="18" name="Straight Connector 17">
            <a:extLst>
              <a:ext uri="{FF2B5EF4-FFF2-40B4-BE49-F238E27FC236}">
                <a16:creationId xmlns:a16="http://schemas.microsoft.com/office/drawing/2014/main" id="{D2D3C6BF-6987-4B82-BD39-DA8ED9944604}"/>
              </a:ext>
            </a:extLst>
          </p:cNvPr>
          <p:cNvCxnSpPr>
            <a:cxnSpLocks/>
          </p:cNvCxnSpPr>
          <p:nvPr/>
        </p:nvCxnSpPr>
        <p:spPr>
          <a:xfrm flipH="1">
            <a:off x="7862918" y="1957516"/>
            <a:ext cx="24090" cy="372118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12115F2E-3BEF-40D6-BECE-E92FC10DE790}"/>
              </a:ext>
            </a:extLst>
          </p:cNvPr>
          <p:cNvGraphicFramePr/>
          <p:nvPr>
            <p:extLst>
              <p:ext uri="{D42A27DB-BD31-4B8C-83A1-F6EECF244321}">
                <p14:modId xmlns:p14="http://schemas.microsoft.com/office/powerpoint/2010/main" val="3925889019"/>
              </p:ext>
            </p:extLst>
          </p:nvPr>
        </p:nvGraphicFramePr>
        <p:xfrm>
          <a:off x="8316969" y="4571758"/>
          <a:ext cx="2605227" cy="1224747"/>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31">
            <a:extLst>
              <a:ext uri="{FF2B5EF4-FFF2-40B4-BE49-F238E27FC236}">
                <a16:creationId xmlns:a16="http://schemas.microsoft.com/office/drawing/2014/main" id="{153C2754-35D2-4291-9A11-CB8CDF9E6A1A}"/>
              </a:ext>
            </a:extLst>
          </p:cNvPr>
          <p:cNvSpPr txBox="1"/>
          <p:nvPr/>
        </p:nvSpPr>
        <p:spPr>
          <a:xfrm>
            <a:off x="8429735" y="3907836"/>
            <a:ext cx="2618051" cy="615553"/>
          </a:xfrm>
          <a:prstGeom prst="rect">
            <a:avLst/>
          </a:prstGeom>
          <a:noFill/>
        </p:spPr>
        <p:txBody>
          <a:bodyPr wrap="square" lIns="0" tIns="0" rIns="0" bIns="0" rtlCol="0">
            <a:spAutoFit/>
          </a:bodyPr>
          <a:lstStyle/>
          <a:p>
            <a:pPr>
              <a:spcBef>
                <a:spcPts val="400"/>
              </a:spcBef>
              <a:spcAft>
                <a:spcPts val="400"/>
              </a:spcAft>
            </a:pPr>
            <a:r>
              <a:rPr lang="en-GB" sz="2000"/>
              <a:t>Those with more control over their work.</a:t>
            </a:r>
          </a:p>
        </p:txBody>
      </p:sp>
      <p:sp>
        <p:nvSpPr>
          <p:cNvPr id="33" name="TextBox 32">
            <a:extLst>
              <a:ext uri="{FF2B5EF4-FFF2-40B4-BE49-F238E27FC236}">
                <a16:creationId xmlns:a16="http://schemas.microsoft.com/office/drawing/2014/main" id="{9B7EDD12-6829-4731-8D36-30DC81185A5A}"/>
              </a:ext>
            </a:extLst>
          </p:cNvPr>
          <p:cNvSpPr txBox="1"/>
          <p:nvPr/>
        </p:nvSpPr>
        <p:spPr>
          <a:xfrm>
            <a:off x="8432546" y="1957516"/>
            <a:ext cx="2949925"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54% </a:t>
            </a:r>
            <a:br>
              <a:rPr lang="en-GB" sz="3200" b="1">
                <a:solidFill>
                  <a:schemeClr val="accent6">
                    <a:lumMod val="50000"/>
                  </a:schemeClr>
                </a:solidFill>
              </a:rPr>
            </a:br>
            <a:r>
              <a:rPr lang="en-GB" sz="2000"/>
              <a:t>of those who work shifts for another business.</a:t>
            </a:r>
          </a:p>
        </p:txBody>
      </p:sp>
      <p:sp>
        <p:nvSpPr>
          <p:cNvPr id="34" name="TextBox 33">
            <a:extLst>
              <a:ext uri="{FF2B5EF4-FFF2-40B4-BE49-F238E27FC236}">
                <a16:creationId xmlns:a16="http://schemas.microsoft.com/office/drawing/2014/main" id="{0125DE99-EAFC-43E9-BA6A-10FD4DCED36A}"/>
              </a:ext>
            </a:extLst>
          </p:cNvPr>
          <p:cNvSpPr txBox="1"/>
          <p:nvPr/>
        </p:nvSpPr>
        <p:spPr>
          <a:xfrm>
            <a:off x="8429736" y="3204874"/>
            <a:ext cx="2704358" cy="492443"/>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53% </a:t>
            </a:r>
            <a:r>
              <a:rPr lang="en-GB" sz="2000"/>
              <a:t>of freelancers.</a:t>
            </a:r>
          </a:p>
        </p:txBody>
      </p:sp>
      <p:sp>
        <p:nvSpPr>
          <p:cNvPr id="35" name="TextBox 34">
            <a:extLst>
              <a:ext uri="{FF2B5EF4-FFF2-40B4-BE49-F238E27FC236}">
                <a16:creationId xmlns:a16="http://schemas.microsoft.com/office/drawing/2014/main" id="{C010ECFB-0F3F-413F-855B-A814ACB7C028}"/>
              </a:ext>
            </a:extLst>
          </p:cNvPr>
          <p:cNvSpPr txBox="1"/>
          <p:nvPr/>
        </p:nvSpPr>
        <p:spPr>
          <a:xfrm>
            <a:off x="806249" y="3784453"/>
            <a:ext cx="2556317"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50% </a:t>
            </a:r>
            <a:br>
              <a:rPr lang="en-GB" sz="3200" b="1">
                <a:solidFill>
                  <a:schemeClr val="bg2"/>
                </a:solidFill>
              </a:rPr>
            </a:br>
            <a:r>
              <a:rPr lang="en-GB" sz="2000"/>
              <a:t>of those with children.</a:t>
            </a:r>
          </a:p>
        </p:txBody>
      </p:sp>
      <p:sp>
        <p:nvSpPr>
          <p:cNvPr id="36" name="TextBox 35">
            <a:extLst>
              <a:ext uri="{FF2B5EF4-FFF2-40B4-BE49-F238E27FC236}">
                <a16:creationId xmlns:a16="http://schemas.microsoft.com/office/drawing/2014/main" id="{FEDC17DF-0E9F-49D7-B709-DB5467470466}"/>
              </a:ext>
            </a:extLst>
          </p:cNvPr>
          <p:cNvSpPr txBox="1"/>
          <p:nvPr/>
        </p:nvSpPr>
        <p:spPr>
          <a:xfrm>
            <a:off x="809529" y="1966892"/>
            <a:ext cx="2381803"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53% </a:t>
            </a:r>
            <a:br>
              <a:rPr lang="en-GB" sz="3200" b="1">
                <a:solidFill>
                  <a:schemeClr val="bg2"/>
                </a:solidFill>
              </a:rPr>
            </a:br>
            <a:r>
              <a:rPr lang="en-GB" sz="2000"/>
              <a:t>of female claimants.</a:t>
            </a:r>
          </a:p>
        </p:txBody>
      </p:sp>
      <p:sp>
        <p:nvSpPr>
          <p:cNvPr id="37" name="TextBox 36">
            <a:extLst>
              <a:ext uri="{FF2B5EF4-FFF2-40B4-BE49-F238E27FC236}">
                <a16:creationId xmlns:a16="http://schemas.microsoft.com/office/drawing/2014/main" id="{4AB26E53-B54B-4615-973F-BC85653281C9}"/>
              </a:ext>
            </a:extLst>
          </p:cNvPr>
          <p:cNvSpPr txBox="1"/>
          <p:nvPr/>
        </p:nvSpPr>
        <p:spPr>
          <a:xfrm>
            <a:off x="806249" y="2842417"/>
            <a:ext cx="2381803" cy="800219"/>
          </a:xfrm>
          <a:prstGeom prst="rect">
            <a:avLst/>
          </a:prstGeom>
          <a:noFill/>
        </p:spPr>
        <p:txBody>
          <a:bodyPr wrap="square" lIns="0" tIns="0" rIns="0" bIns="0" rtlCol="0" anchor="t">
            <a:spAutoFit/>
          </a:bodyPr>
          <a:lstStyle/>
          <a:p>
            <a:pPr>
              <a:spcBef>
                <a:spcPts val="400"/>
              </a:spcBef>
              <a:spcAft>
                <a:spcPts val="400"/>
              </a:spcAft>
            </a:pPr>
            <a:r>
              <a:rPr lang="en-GB" sz="3200" b="1">
                <a:solidFill>
                  <a:schemeClr val="accent6">
                    <a:lumMod val="75000"/>
                  </a:schemeClr>
                </a:solidFill>
              </a:rPr>
              <a:t>53% </a:t>
            </a:r>
            <a:br>
              <a:rPr lang="en-GB" sz="3200" b="1"/>
            </a:br>
            <a:r>
              <a:rPr lang="en-GB" sz="2000"/>
              <a:t>of 25 – 34-year-olds.</a:t>
            </a:r>
          </a:p>
        </p:txBody>
      </p:sp>
      <p:sp>
        <p:nvSpPr>
          <p:cNvPr id="20" name="TextBox 19">
            <a:extLst>
              <a:ext uri="{FF2B5EF4-FFF2-40B4-BE49-F238E27FC236}">
                <a16:creationId xmlns:a16="http://schemas.microsoft.com/office/drawing/2014/main" id="{CA7E3D6E-4E64-457C-BD0A-4DADF653D5C8}"/>
              </a:ext>
            </a:extLst>
          </p:cNvPr>
          <p:cNvSpPr txBox="1"/>
          <p:nvPr/>
        </p:nvSpPr>
        <p:spPr>
          <a:xfrm>
            <a:off x="784933" y="4736955"/>
            <a:ext cx="2556317"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52% </a:t>
            </a:r>
            <a:br>
              <a:rPr lang="en-GB" sz="3200" b="1">
                <a:solidFill>
                  <a:schemeClr val="bg2"/>
                </a:solidFill>
              </a:rPr>
            </a:br>
            <a:r>
              <a:rPr lang="en-GB" sz="2000"/>
              <a:t>of those with a mental health condition.</a:t>
            </a:r>
          </a:p>
        </p:txBody>
      </p:sp>
    </p:spTree>
    <p:extLst>
      <p:ext uri="{BB962C8B-B14F-4D97-AF65-F5344CB8AC3E}">
        <p14:creationId xmlns:p14="http://schemas.microsoft.com/office/powerpoint/2010/main" val="122546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456656" cy="474996"/>
          </a:xfrm>
        </p:spPr>
        <p:txBody>
          <a:bodyPr/>
          <a:lstStyle/>
          <a:p>
            <a:r>
              <a:rPr lang="en-GB" sz="2800">
                <a:solidFill>
                  <a:schemeClr val="bg2">
                    <a:lumMod val="50000"/>
                  </a:schemeClr>
                </a:solidFill>
              </a:rPr>
              <a:t>Subgroups of </a:t>
            </a:r>
            <a:r>
              <a:rPr lang="en-GB" sz="2800">
                <a:solidFill>
                  <a:schemeClr val="accent6">
                    <a:lumMod val="75000"/>
                  </a:schemeClr>
                </a:solidFill>
              </a:rPr>
              <a:t>existing claimants</a:t>
            </a:r>
            <a:r>
              <a:rPr lang="en-GB" sz="2800">
                <a:solidFill>
                  <a:schemeClr val="bg2">
                    <a:lumMod val="50000"/>
                  </a:schemeClr>
                </a:solidFill>
              </a:rPr>
              <a:t> most likely to be motivated by personal circumstances.</a:t>
            </a:r>
          </a:p>
        </p:txBody>
      </p:sp>
      <p:sp>
        <p:nvSpPr>
          <p:cNvPr id="9" name="Rectangle 8">
            <a:extLst>
              <a:ext uri="{FF2B5EF4-FFF2-40B4-BE49-F238E27FC236}">
                <a16:creationId xmlns:a16="http://schemas.microsoft.com/office/drawing/2014/main" id="{2DFDA6B6-9FC6-462B-8317-1A4C81CD4D59}"/>
              </a:ext>
            </a:extLst>
          </p:cNvPr>
          <p:cNvSpPr/>
          <p:nvPr/>
        </p:nvSpPr>
        <p:spPr>
          <a:xfrm>
            <a:off x="437230" y="1425783"/>
            <a:ext cx="11317540" cy="45347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4" name="Text Placeholder 7">
            <a:extLst>
              <a:ext uri="{FF2B5EF4-FFF2-40B4-BE49-F238E27FC236}">
                <a16:creationId xmlns:a16="http://schemas.microsoft.com/office/drawing/2014/main" id="{996A8962-8207-4DB1-8234-D4A1D4FCE80D}"/>
              </a:ext>
            </a:extLst>
          </p:cNvPr>
          <p:cNvSpPr txBox="1">
            <a:spLocks/>
          </p:cNvSpPr>
          <p:nvPr/>
        </p:nvSpPr>
        <p:spPr>
          <a:xfrm>
            <a:off x="437230" y="1378811"/>
            <a:ext cx="9958054" cy="2456916"/>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Some groups are more likely to be motivated by personal circumstances:</a:t>
            </a:r>
          </a:p>
        </p:txBody>
      </p:sp>
      <p:sp>
        <p:nvSpPr>
          <p:cNvPr id="21" name="TextBox 20">
            <a:extLst>
              <a:ext uri="{FF2B5EF4-FFF2-40B4-BE49-F238E27FC236}">
                <a16:creationId xmlns:a16="http://schemas.microsoft.com/office/drawing/2014/main" id="{39D1E973-9D47-4A70-AB9D-343E86725C7D}"/>
              </a:ext>
            </a:extLst>
          </p:cNvPr>
          <p:cNvSpPr txBox="1"/>
          <p:nvPr/>
        </p:nvSpPr>
        <p:spPr>
          <a:xfrm>
            <a:off x="5347485" y="3700912"/>
            <a:ext cx="2280842" cy="1415772"/>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45% </a:t>
            </a:r>
            <a:r>
              <a:rPr lang="en-GB" sz="2000"/>
              <a:t>of those in personal services / beauty / sport &amp; fitness.</a:t>
            </a:r>
          </a:p>
        </p:txBody>
      </p:sp>
      <p:sp>
        <p:nvSpPr>
          <p:cNvPr id="22" name="TextBox 21">
            <a:extLst>
              <a:ext uri="{FF2B5EF4-FFF2-40B4-BE49-F238E27FC236}">
                <a16:creationId xmlns:a16="http://schemas.microsoft.com/office/drawing/2014/main" id="{62275A17-6DFE-4FB3-A37E-F3342C2CC786}"/>
              </a:ext>
            </a:extLst>
          </p:cNvPr>
          <p:cNvSpPr txBox="1"/>
          <p:nvPr/>
        </p:nvSpPr>
        <p:spPr>
          <a:xfrm>
            <a:off x="5343037" y="2005648"/>
            <a:ext cx="2280842"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49% </a:t>
            </a:r>
            <a:r>
              <a:rPr lang="en-GB" sz="2000"/>
              <a:t>of those working in animals / agriculture.</a:t>
            </a:r>
          </a:p>
        </p:txBody>
      </p:sp>
      <p:cxnSp>
        <p:nvCxnSpPr>
          <p:cNvPr id="29" name="Straight Connector 28">
            <a:extLst>
              <a:ext uri="{FF2B5EF4-FFF2-40B4-BE49-F238E27FC236}">
                <a16:creationId xmlns:a16="http://schemas.microsoft.com/office/drawing/2014/main" id="{F4EB91E5-F6E8-4CCF-A36F-4FB6024CEEBC}"/>
              </a:ext>
            </a:extLst>
          </p:cNvPr>
          <p:cNvCxnSpPr>
            <a:cxnSpLocks/>
          </p:cNvCxnSpPr>
          <p:nvPr/>
        </p:nvCxnSpPr>
        <p:spPr>
          <a:xfrm flipH="1">
            <a:off x="4229182" y="1925843"/>
            <a:ext cx="24090" cy="372118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1" name="Graphic 30" descr="Dumbbell">
            <a:extLst>
              <a:ext uri="{FF2B5EF4-FFF2-40B4-BE49-F238E27FC236}">
                <a16:creationId xmlns:a16="http://schemas.microsoft.com/office/drawing/2014/main" id="{73066576-87F1-422B-8F55-33465863FC8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126" y="3842123"/>
            <a:ext cx="777768" cy="777768"/>
          </a:xfrm>
          <a:prstGeom prst="rect">
            <a:avLst/>
          </a:prstGeom>
        </p:spPr>
      </p:pic>
      <p:sp>
        <p:nvSpPr>
          <p:cNvPr id="23" name="TextBox 22">
            <a:extLst>
              <a:ext uri="{FF2B5EF4-FFF2-40B4-BE49-F238E27FC236}">
                <a16:creationId xmlns:a16="http://schemas.microsoft.com/office/drawing/2014/main" id="{2C9A0E9F-56F9-455F-8461-F5BE50D6AC19}"/>
              </a:ext>
            </a:extLst>
          </p:cNvPr>
          <p:cNvSpPr txBox="1"/>
          <p:nvPr/>
        </p:nvSpPr>
        <p:spPr>
          <a:xfrm>
            <a:off x="437230" y="6171306"/>
            <a:ext cx="5843081" cy="215444"/>
          </a:xfrm>
          <a:prstGeom prst="rect">
            <a:avLst/>
          </a:prstGeom>
          <a:noFill/>
        </p:spPr>
        <p:txBody>
          <a:bodyPr wrap="square" lIns="0" tIns="0" rIns="0" bIns="0" rtlCol="0">
            <a:spAutoFit/>
          </a:bodyPr>
          <a:lstStyle/>
          <a:p>
            <a:r>
              <a:rPr lang="en-GB" sz="1400" i="1">
                <a:latin typeface="Arial" panose="020B0604020202020204" pitchFamily="34" charset="0"/>
                <a:cs typeface="Arial" panose="020B0604020202020204" pitchFamily="34" charset="0"/>
              </a:rPr>
              <a:t>Base: All existing claimants, excluding not started SE work (5,138).</a:t>
            </a:r>
          </a:p>
        </p:txBody>
      </p:sp>
      <p:cxnSp>
        <p:nvCxnSpPr>
          <p:cNvPr id="18" name="Straight Connector 17">
            <a:extLst>
              <a:ext uri="{FF2B5EF4-FFF2-40B4-BE49-F238E27FC236}">
                <a16:creationId xmlns:a16="http://schemas.microsoft.com/office/drawing/2014/main" id="{D2D3C6BF-6987-4B82-BD39-DA8ED9944604}"/>
              </a:ext>
            </a:extLst>
          </p:cNvPr>
          <p:cNvCxnSpPr>
            <a:cxnSpLocks/>
          </p:cNvCxnSpPr>
          <p:nvPr/>
        </p:nvCxnSpPr>
        <p:spPr>
          <a:xfrm flipH="1">
            <a:off x="7862918" y="1754316"/>
            <a:ext cx="24090" cy="372118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4A702A3-C45D-4E52-B3C2-64055ED0D981}"/>
              </a:ext>
            </a:extLst>
          </p:cNvPr>
          <p:cNvGrpSpPr/>
          <p:nvPr/>
        </p:nvGrpSpPr>
        <p:grpSpPr>
          <a:xfrm>
            <a:off x="4561629" y="2311007"/>
            <a:ext cx="541337" cy="598488"/>
            <a:chOff x="3046413" y="2857501"/>
            <a:chExt cx="541337" cy="598488"/>
          </a:xfrm>
          <a:solidFill>
            <a:schemeClr val="bg1">
              <a:lumMod val="50000"/>
            </a:schemeClr>
          </a:solidFill>
        </p:grpSpPr>
        <p:sp>
          <p:nvSpPr>
            <p:cNvPr id="34" name="Freeform 43">
              <a:extLst>
                <a:ext uri="{FF2B5EF4-FFF2-40B4-BE49-F238E27FC236}">
                  <a16:creationId xmlns:a16="http://schemas.microsoft.com/office/drawing/2014/main" id="{2C505E4D-90E4-4A9C-98B0-16D17D582034}"/>
                </a:ext>
              </a:extLst>
            </p:cNvPr>
            <p:cNvSpPr>
              <a:spLocks/>
            </p:cNvSpPr>
            <p:nvPr/>
          </p:nvSpPr>
          <p:spPr bwMode="auto">
            <a:xfrm>
              <a:off x="3208338" y="3136901"/>
              <a:ext cx="44450" cy="42863"/>
            </a:xfrm>
            <a:custGeom>
              <a:avLst/>
              <a:gdLst>
                <a:gd name="T0" fmla="*/ 20 w 28"/>
                <a:gd name="T1" fmla="*/ 27 h 27"/>
                <a:gd name="T2" fmla="*/ 20 w 28"/>
                <a:gd name="T3" fmla="*/ 27 h 27"/>
                <a:gd name="T4" fmla="*/ 16 w 28"/>
                <a:gd name="T5" fmla="*/ 26 h 27"/>
                <a:gd name="T6" fmla="*/ 13 w 28"/>
                <a:gd name="T7" fmla="*/ 24 h 27"/>
                <a:gd name="T8" fmla="*/ 3 w 28"/>
                <a:gd name="T9" fmla="*/ 17 h 27"/>
                <a:gd name="T10" fmla="*/ 3 w 28"/>
                <a:gd name="T11" fmla="*/ 17 h 27"/>
                <a:gd name="T12" fmla="*/ 1 w 28"/>
                <a:gd name="T13" fmla="*/ 14 h 27"/>
                <a:gd name="T14" fmla="*/ 0 w 28"/>
                <a:gd name="T15" fmla="*/ 11 h 27"/>
                <a:gd name="T16" fmla="*/ 0 w 28"/>
                <a:gd name="T17" fmla="*/ 7 h 27"/>
                <a:gd name="T18" fmla="*/ 1 w 28"/>
                <a:gd name="T19" fmla="*/ 3 h 27"/>
                <a:gd name="T20" fmla="*/ 1 w 28"/>
                <a:gd name="T21" fmla="*/ 3 h 27"/>
                <a:gd name="T22" fmla="*/ 4 w 28"/>
                <a:gd name="T23" fmla="*/ 1 h 27"/>
                <a:gd name="T24" fmla="*/ 8 w 28"/>
                <a:gd name="T25" fmla="*/ 0 h 27"/>
                <a:gd name="T26" fmla="*/ 11 w 28"/>
                <a:gd name="T27" fmla="*/ 0 h 27"/>
                <a:gd name="T28" fmla="*/ 16 w 28"/>
                <a:gd name="T29" fmla="*/ 1 h 27"/>
                <a:gd name="T30" fmla="*/ 26 w 28"/>
                <a:gd name="T31" fmla="*/ 8 h 27"/>
                <a:gd name="T32" fmla="*/ 26 w 28"/>
                <a:gd name="T33" fmla="*/ 8 h 27"/>
                <a:gd name="T34" fmla="*/ 28 w 28"/>
                <a:gd name="T35" fmla="*/ 11 h 27"/>
                <a:gd name="T36" fmla="*/ 28 w 28"/>
                <a:gd name="T37" fmla="*/ 16 h 27"/>
                <a:gd name="T38" fmla="*/ 28 w 28"/>
                <a:gd name="T39" fmla="*/ 18 h 27"/>
                <a:gd name="T40" fmla="*/ 27 w 28"/>
                <a:gd name="T41" fmla="*/ 23 h 27"/>
                <a:gd name="T42" fmla="*/ 27 w 28"/>
                <a:gd name="T43" fmla="*/ 23 h 27"/>
                <a:gd name="T44" fmla="*/ 24 w 28"/>
                <a:gd name="T45" fmla="*/ 26 h 27"/>
                <a:gd name="T46" fmla="*/ 20 w 28"/>
                <a:gd name="T47" fmla="*/ 27 h 27"/>
                <a:gd name="T48" fmla="*/ 20 w 28"/>
                <a:gd name="T4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7">
                  <a:moveTo>
                    <a:pt x="20" y="27"/>
                  </a:moveTo>
                  <a:lnTo>
                    <a:pt x="20" y="27"/>
                  </a:lnTo>
                  <a:lnTo>
                    <a:pt x="16" y="26"/>
                  </a:lnTo>
                  <a:lnTo>
                    <a:pt x="13" y="24"/>
                  </a:lnTo>
                  <a:lnTo>
                    <a:pt x="3" y="17"/>
                  </a:lnTo>
                  <a:lnTo>
                    <a:pt x="3" y="17"/>
                  </a:lnTo>
                  <a:lnTo>
                    <a:pt x="1" y="14"/>
                  </a:lnTo>
                  <a:lnTo>
                    <a:pt x="0" y="11"/>
                  </a:lnTo>
                  <a:lnTo>
                    <a:pt x="0" y="7"/>
                  </a:lnTo>
                  <a:lnTo>
                    <a:pt x="1" y="3"/>
                  </a:lnTo>
                  <a:lnTo>
                    <a:pt x="1" y="3"/>
                  </a:lnTo>
                  <a:lnTo>
                    <a:pt x="4" y="1"/>
                  </a:lnTo>
                  <a:lnTo>
                    <a:pt x="8" y="0"/>
                  </a:lnTo>
                  <a:lnTo>
                    <a:pt x="11" y="0"/>
                  </a:lnTo>
                  <a:lnTo>
                    <a:pt x="16" y="1"/>
                  </a:lnTo>
                  <a:lnTo>
                    <a:pt x="26" y="8"/>
                  </a:lnTo>
                  <a:lnTo>
                    <a:pt x="26" y="8"/>
                  </a:lnTo>
                  <a:lnTo>
                    <a:pt x="28" y="11"/>
                  </a:lnTo>
                  <a:lnTo>
                    <a:pt x="28" y="16"/>
                  </a:lnTo>
                  <a:lnTo>
                    <a:pt x="28" y="18"/>
                  </a:lnTo>
                  <a:lnTo>
                    <a:pt x="27" y="23"/>
                  </a:lnTo>
                  <a:lnTo>
                    <a:pt x="27" y="23"/>
                  </a:lnTo>
                  <a:lnTo>
                    <a:pt x="24" y="26"/>
                  </a:lnTo>
                  <a:lnTo>
                    <a:pt x="20" y="27"/>
                  </a:lnTo>
                  <a:lnTo>
                    <a:pt x="2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44">
              <a:extLst>
                <a:ext uri="{FF2B5EF4-FFF2-40B4-BE49-F238E27FC236}">
                  <a16:creationId xmlns:a16="http://schemas.microsoft.com/office/drawing/2014/main" id="{79FFFE1F-51D6-4535-A1C9-3731ADBAA784}"/>
                </a:ext>
              </a:extLst>
            </p:cNvPr>
            <p:cNvSpPr>
              <a:spLocks/>
            </p:cNvSpPr>
            <p:nvPr/>
          </p:nvSpPr>
          <p:spPr bwMode="auto">
            <a:xfrm>
              <a:off x="3378200" y="3136901"/>
              <a:ext cx="44450" cy="42863"/>
            </a:xfrm>
            <a:custGeom>
              <a:avLst/>
              <a:gdLst>
                <a:gd name="T0" fmla="*/ 10 w 28"/>
                <a:gd name="T1" fmla="*/ 27 h 27"/>
                <a:gd name="T2" fmla="*/ 10 w 28"/>
                <a:gd name="T3" fmla="*/ 27 h 27"/>
                <a:gd name="T4" fmla="*/ 4 w 28"/>
                <a:gd name="T5" fmla="*/ 26 h 27"/>
                <a:gd name="T6" fmla="*/ 1 w 28"/>
                <a:gd name="T7" fmla="*/ 23 h 27"/>
                <a:gd name="T8" fmla="*/ 1 w 28"/>
                <a:gd name="T9" fmla="*/ 23 h 27"/>
                <a:gd name="T10" fmla="*/ 0 w 28"/>
                <a:gd name="T11" fmla="*/ 18 h 27"/>
                <a:gd name="T12" fmla="*/ 0 w 28"/>
                <a:gd name="T13" fmla="*/ 16 h 27"/>
                <a:gd name="T14" fmla="*/ 1 w 28"/>
                <a:gd name="T15" fmla="*/ 11 h 27"/>
                <a:gd name="T16" fmla="*/ 2 w 28"/>
                <a:gd name="T17" fmla="*/ 8 h 27"/>
                <a:gd name="T18" fmla="*/ 12 w 28"/>
                <a:gd name="T19" fmla="*/ 1 h 27"/>
                <a:gd name="T20" fmla="*/ 12 w 28"/>
                <a:gd name="T21" fmla="*/ 1 h 27"/>
                <a:gd name="T22" fmla="*/ 17 w 28"/>
                <a:gd name="T23" fmla="*/ 0 h 27"/>
                <a:gd name="T24" fmla="*/ 19 w 28"/>
                <a:gd name="T25" fmla="*/ 0 h 27"/>
                <a:gd name="T26" fmla="*/ 24 w 28"/>
                <a:gd name="T27" fmla="*/ 1 h 27"/>
                <a:gd name="T28" fmla="*/ 27 w 28"/>
                <a:gd name="T29" fmla="*/ 3 h 27"/>
                <a:gd name="T30" fmla="*/ 27 w 28"/>
                <a:gd name="T31" fmla="*/ 3 h 27"/>
                <a:gd name="T32" fmla="*/ 28 w 28"/>
                <a:gd name="T33" fmla="*/ 7 h 27"/>
                <a:gd name="T34" fmla="*/ 28 w 28"/>
                <a:gd name="T35" fmla="*/ 11 h 27"/>
                <a:gd name="T36" fmla="*/ 27 w 28"/>
                <a:gd name="T37" fmla="*/ 14 h 27"/>
                <a:gd name="T38" fmla="*/ 25 w 28"/>
                <a:gd name="T39" fmla="*/ 17 h 27"/>
                <a:gd name="T40" fmla="*/ 15 w 28"/>
                <a:gd name="T41" fmla="*/ 24 h 27"/>
                <a:gd name="T42" fmla="*/ 15 w 28"/>
                <a:gd name="T43" fmla="*/ 24 h 27"/>
                <a:gd name="T44" fmla="*/ 12 w 28"/>
                <a:gd name="T45" fmla="*/ 26 h 27"/>
                <a:gd name="T46" fmla="*/ 10 w 28"/>
                <a:gd name="T47" fmla="*/ 27 h 27"/>
                <a:gd name="T48" fmla="*/ 10 w 28"/>
                <a:gd name="T4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7">
                  <a:moveTo>
                    <a:pt x="10" y="27"/>
                  </a:moveTo>
                  <a:lnTo>
                    <a:pt x="10" y="27"/>
                  </a:lnTo>
                  <a:lnTo>
                    <a:pt x="4" y="26"/>
                  </a:lnTo>
                  <a:lnTo>
                    <a:pt x="1" y="23"/>
                  </a:lnTo>
                  <a:lnTo>
                    <a:pt x="1" y="23"/>
                  </a:lnTo>
                  <a:lnTo>
                    <a:pt x="0" y="18"/>
                  </a:lnTo>
                  <a:lnTo>
                    <a:pt x="0" y="16"/>
                  </a:lnTo>
                  <a:lnTo>
                    <a:pt x="1" y="11"/>
                  </a:lnTo>
                  <a:lnTo>
                    <a:pt x="2" y="8"/>
                  </a:lnTo>
                  <a:lnTo>
                    <a:pt x="12" y="1"/>
                  </a:lnTo>
                  <a:lnTo>
                    <a:pt x="12" y="1"/>
                  </a:lnTo>
                  <a:lnTo>
                    <a:pt x="17" y="0"/>
                  </a:lnTo>
                  <a:lnTo>
                    <a:pt x="19" y="0"/>
                  </a:lnTo>
                  <a:lnTo>
                    <a:pt x="24" y="1"/>
                  </a:lnTo>
                  <a:lnTo>
                    <a:pt x="27" y="3"/>
                  </a:lnTo>
                  <a:lnTo>
                    <a:pt x="27" y="3"/>
                  </a:lnTo>
                  <a:lnTo>
                    <a:pt x="28" y="7"/>
                  </a:lnTo>
                  <a:lnTo>
                    <a:pt x="28" y="11"/>
                  </a:lnTo>
                  <a:lnTo>
                    <a:pt x="27" y="14"/>
                  </a:lnTo>
                  <a:lnTo>
                    <a:pt x="25" y="17"/>
                  </a:lnTo>
                  <a:lnTo>
                    <a:pt x="15" y="24"/>
                  </a:lnTo>
                  <a:lnTo>
                    <a:pt x="15" y="24"/>
                  </a:lnTo>
                  <a:lnTo>
                    <a:pt x="12" y="26"/>
                  </a:lnTo>
                  <a:lnTo>
                    <a:pt x="10" y="27"/>
                  </a:ln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45">
              <a:extLst>
                <a:ext uri="{FF2B5EF4-FFF2-40B4-BE49-F238E27FC236}">
                  <a16:creationId xmlns:a16="http://schemas.microsoft.com/office/drawing/2014/main" id="{A54B443E-27C1-42D4-AA1B-8C8DEBAA379D}"/>
                </a:ext>
              </a:extLst>
            </p:cNvPr>
            <p:cNvSpPr>
              <a:spLocks/>
            </p:cNvSpPr>
            <p:nvPr/>
          </p:nvSpPr>
          <p:spPr bwMode="auto">
            <a:xfrm>
              <a:off x="3335338" y="3367088"/>
              <a:ext cx="33337" cy="33338"/>
            </a:xfrm>
            <a:custGeom>
              <a:avLst/>
              <a:gdLst>
                <a:gd name="T0" fmla="*/ 21 w 21"/>
                <a:gd name="T1" fmla="*/ 11 h 21"/>
                <a:gd name="T2" fmla="*/ 21 w 21"/>
                <a:gd name="T3" fmla="*/ 11 h 21"/>
                <a:gd name="T4" fmla="*/ 19 w 21"/>
                <a:gd name="T5" fmla="*/ 16 h 21"/>
                <a:gd name="T6" fmla="*/ 17 w 21"/>
                <a:gd name="T7" fmla="*/ 19 h 21"/>
                <a:gd name="T8" fmla="*/ 14 w 21"/>
                <a:gd name="T9" fmla="*/ 21 h 21"/>
                <a:gd name="T10" fmla="*/ 10 w 21"/>
                <a:gd name="T11" fmla="*/ 21 h 21"/>
                <a:gd name="T12" fmla="*/ 10 w 21"/>
                <a:gd name="T13" fmla="*/ 21 h 21"/>
                <a:gd name="T14" fmla="*/ 5 w 21"/>
                <a:gd name="T15" fmla="*/ 21 h 21"/>
                <a:gd name="T16" fmla="*/ 2 w 21"/>
                <a:gd name="T17" fmla="*/ 19 h 21"/>
                <a:gd name="T18" fmla="*/ 0 w 21"/>
                <a:gd name="T19" fmla="*/ 16 h 21"/>
                <a:gd name="T20" fmla="*/ 0 w 21"/>
                <a:gd name="T21" fmla="*/ 11 h 21"/>
                <a:gd name="T22" fmla="*/ 0 w 21"/>
                <a:gd name="T23" fmla="*/ 11 h 21"/>
                <a:gd name="T24" fmla="*/ 0 w 21"/>
                <a:gd name="T25" fmla="*/ 7 h 21"/>
                <a:gd name="T26" fmla="*/ 2 w 21"/>
                <a:gd name="T27" fmla="*/ 4 h 21"/>
                <a:gd name="T28" fmla="*/ 5 w 21"/>
                <a:gd name="T29" fmla="*/ 1 h 21"/>
                <a:gd name="T30" fmla="*/ 10 w 21"/>
                <a:gd name="T31" fmla="*/ 0 h 21"/>
                <a:gd name="T32" fmla="*/ 10 w 21"/>
                <a:gd name="T33" fmla="*/ 0 h 21"/>
                <a:gd name="T34" fmla="*/ 14 w 21"/>
                <a:gd name="T35" fmla="*/ 1 h 21"/>
                <a:gd name="T36" fmla="*/ 17 w 21"/>
                <a:gd name="T37" fmla="*/ 4 h 21"/>
                <a:gd name="T38" fmla="*/ 19 w 21"/>
                <a:gd name="T39" fmla="*/ 7 h 21"/>
                <a:gd name="T40" fmla="*/ 21 w 21"/>
                <a:gd name="T41" fmla="*/ 11 h 21"/>
                <a:gd name="T42" fmla="*/ 21 w 21"/>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21" y="11"/>
                  </a:moveTo>
                  <a:lnTo>
                    <a:pt x="21" y="11"/>
                  </a:lnTo>
                  <a:lnTo>
                    <a:pt x="19" y="16"/>
                  </a:lnTo>
                  <a:lnTo>
                    <a:pt x="17" y="19"/>
                  </a:lnTo>
                  <a:lnTo>
                    <a:pt x="14" y="21"/>
                  </a:lnTo>
                  <a:lnTo>
                    <a:pt x="10" y="21"/>
                  </a:lnTo>
                  <a:lnTo>
                    <a:pt x="10" y="21"/>
                  </a:lnTo>
                  <a:lnTo>
                    <a:pt x="5" y="21"/>
                  </a:lnTo>
                  <a:lnTo>
                    <a:pt x="2" y="19"/>
                  </a:lnTo>
                  <a:lnTo>
                    <a:pt x="0" y="16"/>
                  </a:lnTo>
                  <a:lnTo>
                    <a:pt x="0" y="11"/>
                  </a:lnTo>
                  <a:lnTo>
                    <a:pt x="0" y="11"/>
                  </a:lnTo>
                  <a:lnTo>
                    <a:pt x="0" y="7"/>
                  </a:lnTo>
                  <a:lnTo>
                    <a:pt x="2" y="4"/>
                  </a:lnTo>
                  <a:lnTo>
                    <a:pt x="5" y="1"/>
                  </a:lnTo>
                  <a:lnTo>
                    <a:pt x="10" y="0"/>
                  </a:lnTo>
                  <a:lnTo>
                    <a:pt x="10" y="0"/>
                  </a:lnTo>
                  <a:lnTo>
                    <a:pt x="14" y="1"/>
                  </a:lnTo>
                  <a:lnTo>
                    <a:pt x="17" y="4"/>
                  </a:lnTo>
                  <a:lnTo>
                    <a:pt x="19" y="7"/>
                  </a:lnTo>
                  <a:lnTo>
                    <a:pt x="21" y="11"/>
                  </a:lnTo>
                  <a:lnTo>
                    <a:pt x="2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46">
              <a:extLst>
                <a:ext uri="{FF2B5EF4-FFF2-40B4-BE49-F238E27FC236}">
                  <a16:creationId xmlns:a16="http://schemas.microsoft.com/office/drawing/2014/main" id="{E4C4F43E-7D3E-4C3E-9126-D7277D74C237}"/>
                </a:ext>
              </a:extLst>
            </p:cNvPr>
            <p:cNvSpPr>
              <a:spLocks/>
            </p:cNvSpPr>
            <p:nvPr/>
          </p:nvSpPr>
          <p:spPr bwMode="auto">
            <a:xfrm>
              <a:off x="3263900" y="3367088"/>
              <a:ext cx="34925" cy="33338"/>
            </a:xfrm>
            <a:custGeom>
              <a:avLst/>
              <a:gdLst>
                <a:gd name="T0" fmla="*/ 22 w 22"/>
                <a:gd name="T1" fmla="*/ 11 h 21"/>
                <a:gd name="T2" fmla="*/ 22 w 22"/>
                <a:gd name="T3" fmla="*/ 11 h 21"/>
                <a:gd name="T4" fmla="*/ 20 w 22"/>
                <a:gd name="T5" fmla="*/ 16 h 21"/>
                <a:gd name="T6" fmla="*/ 19 w 22"/>
                <a:gd name="T7" fmla="*/ 19 h 21"/>
                <a:gd name="T8" fmla="*/ 15 w 22"/>
                <a:gd name="T9" fmla="*/ 21 h 21"/>
                <a:gd name="T10" fmla="*/ 10 w 22"/>
                <a:gd name="T11" fmla="*/ 21 h 21"/>
                <a:gd name="T12" fmla="*/ 10 w 22"/>
                <a:gd name="T13" fmla="*/ 21 h 21"/>
                <a:gd name="T14" fmla="*/ 6 w 22"/>
                <a:gd name="T15" fmla="*/ 21 h 21"/>
                <a:gd name="T16" fmla="*/ 3 w 22"/>
                <a:gd name="T17" fmla="*/ 19 h 21"/>
                <a:gd name="T18" fmla="*/ 0 w 22"/>
                <a:gd name="T19" fmla="*/ 16 h 21"/>
                <a:gd name="T20" fmla="*/ 0 w 22"/>
                <a:gd name="T21" fmla="*/ 11 h 21"/>
                <a:gd name="T22" fmla="*/ 0 w 22"/>
                <a:gd name="T23" fmla="*/ 11 h 21"/>
                <a:gd name="T24" fmla="*/ 0 w 22"/>
                <a:gd name="T25" fmla="*/ 7 h 21"/>
                <a:gd name="T26" fmla="*/ 3 w 22"/>
                <a:gd name="T27" fmla="*/ 4 h 21"/>
                <a:gd name="T28" fmla="*/ 6 w 22"/>
                <a:gd name="T29" fmla="*/ 1 h 21"/>
                <a:gd name="T30" fmla="*/ 10 w 22"/>
                <a:gd name="T31" fmla="*/ 0 h 21"/>
                <a:gd name="T32" fmla="*/ 10 w 22"/>
                <a:gd name="T33" fmla="*/ 0 h 21"/>
                <a:gd name="T34" fmla="*/ 15 w 22"/>
                <a:gd name="T35" fmla="*/ 1 h 21"/>
                <a:gd name="T36" fmla="*/ 19 w 22"/>
                <a:gd name="T37" fmla="*/ 4 h 21"/>
                <a:gd name="T38" fmla="*/ 20 w 22"/>
                <a:gd name="T39" fmla="*/ 7 h 21"/>
                <a:gd name="T40" fmla="*/ 22 w 22"/>
                <a:gd name="T41" fmla="*/ 11 h 21"/>
                <a:gd name="T42" fmla="*/ 22 w 22"/>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1">
                  <a:moveTo>
                    <a:pt x="22" y="11"/>
                  </a:moveTo>
                  <a:lnTo>
                    <a:pt x="22" y="11"/>
                  </a:lnTo>
                  <a:lnTo>
                    <a:pt x="20" y="16"/>
                  </a:lnTo>
                  <a:lnTo>
                    <a:pt x="19" y="19"/>
                  </a:lnTo>
                  <a:lnTo>
                    <a:pt x="15" y="21"/>
                  </a:lnTo>
                  <a:lnTo>
                    <a:pt x="10" y="21"/>
                  </a:lnTo>
                  <a:lnTo>
                    <a:pt x="10" y="21"/>
                  </a:lnTo>
                  <a:lnTo>
                    <a:pt x="6" y="21"/>
                  </a:lnTo>
                  <a:lnTo>
                    <a:pt x="3" y="19"/>
                  </a:lnTo>
                  <a:lnTo>
                    <a:pt x="0" y="16"/>
                  </a:lnTo>
                  <a:lnTo>
                    <a:pt x="0" y="11"/>
                  </a:lnTo>
                  <a:lnTo>
                    <a:pt x="0" y="11"/>
                  </a:lnTo>
                  <a:lnTo>
                    <a:pt x="0" y="7"/>
                  </a:lnTo>
                  <a:lnTo>
                    <a:pt x="3" y="4"/>
                  </a:lnTo>
                  <a:lnTo>
                    <a:pt x="6" y="1"/>
                  </a:lnTo>
                  <a:lnTo>
                    <a:pt x="10" y="0"/>
                  </a:lnTo>
                  <a:lnTo>
                    <a:pt x="10" y="0"/>
                  </a:lnTo>
                  <a:lnTo>
                    <a:pt x="15" y="1"/>
                  </a:lnTo>
                  <a:lnTo>
                    <a:pt x="19" y="4"/>
                  </a:lnTo>
                  <a:lnTo>
                    <a:pt x="20" y="7"/>
                  </a:lnTo>
                  <a:lnTo>
                    <a:pt x="22" y="11"/>
                  </a:lnTo>
                  <a:lnTo>
                    <a:pt x="2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47">
              <a:extLst>
                <a:ext uri="{FF2B5EF4-FFF2-40B4-BE49-F238E27FC236}">
                  <a16:creationId xmlns:a16="http://schemas.microsoft.com/office/drawing/2014/main" id="{CB2CA8F9-6AC8-4246-80F2-53ED33941914}"/>
                </a:ext>
              </a:extLst>
            </p:cNvPr>
            <p:cNvSpPr>
              <a:spLocks/>
            </p:cNvSpPr>
            <p:nvPr/>
          </p:nvSpPr>
          <p:spPr bwMode="auto">
            <a:xfrm>
              <a:off x="3046413" y="2857501"/>
              <a:ext cx="541337" cy="444500"/>
            </a:xfrm>
            <a:custGeom>
              <a:avLst/>
              <a:gdLst>
                <a:gd name="T0" fmla="*/ 314 w 341"/>
                <a:gd name="T1" fmla="*/ 140 h 280"/>
                <a:gd name="T2" fmla="*/ 271 w 341"/>
                <a:gd name="T3" fmla="*/ 126 h 280"/>
                <a:gd name="T4" fmla="*/ 248 w 341"/>
                <a:gd name="T5" fmla="*/ 103 h 280"/>
                <a:gd name="T6" fmla="*/ 292 w 341"/>
                <a:gd name="T7" fmla="*/ 66 h 280"/>
                <a:gd name="T8" fmla="*/ 300 w 341"/>
                <a:gd name="T9" fmla="*/ 72 h 280"/>
                <a:gd name="T10" fmla="*/ 273 w 341"/>
                <a:gd name="T11" fmla="*/ 109 h 280"/>
                <a:gd name="T12" fmla="*/ 308 w 341"/>
                <a:gd name="T13" fmla="*/ 96 h 280"/>
                <a:gd name="T14" fmla="*/ 321 w 341"/>
                <a:gd name="T15" fmla="*/ 38 h 280"/>
                <a:gd name="T16" fmla="*/ 305 w 341"/>
                <a:gd name="T17" fmla="*/ 0 h 280"/>
                <a:gd name="T18" fmla="*/ 292 w 341"/>
                <a:gd name="T19" fmla="*/ 7 h 280"/>
                <a:gd name="T20" fmla="*/ 284 w 341"/>
                <a:gd name="T21" fmla="*/ 45 h 280"/>
                <a:gd name="T22" fmla="*/ 236 w 341"/>
                <a:gd name="T23" fmla="*/ 75 h 280"/>
                <a:gd name="T24" fmla="*/ 207 w 341"/>
                <a:gd name="T25" fmla="*/ 65 h 280"/>
                <a:gd name="T26" fmla="*/ 125 w 341"/>
                <a:gd name="T27" fmla="*/ 68 h 280"/>
                <a:gd name="T28" fmla="*/ 93 w 341"/>
                <a:gd name="T29" fmla="*/ 71 h 280"/>
                <a:gd name="T30" fmla="*/ 46 w 341"/>
                <a:gd name="T31" fmla="*/ 24 h 280"/>
                <a:gd name="T32" fmla="*/ 44 w 341"/>
                <a:gd name="T33" fmla="*/ 1 h 280"/>
                <a:gd name="T34" fmla="*/ 29 w 341"/>
                <a:gd name="T35" fmla="*/ 4 h 280"/>
                <a:gd name="T36" fmla="*/ 18 w 341"/>
                <a:gd name="T37" fmla="*/ 64 h 280"/>
                <a:gd name="T38" fmla="*/ 45 w 341"/>
                <a:gd name="T39" fmla="*/ 113 h 280"/>
                <a:gd name="T40" fmla="*/ 71 w 341"/>
                <a:gd name="T41" fmla="*/ 108 h 280"/>
                <a:gd name="T42" fmla="*/ 38 w 341"/>
                <a:gd name="T43" fmla="*/ 62 h 280"/>
                <a:gd name="T44" fmla="*/ 76 w 341"/>
                <a:gd name="T45" fmla="*/ 85 h 280"/>
                <a:gd name="T46" fmla="*/ 86 w 341"/>
                <a:gd name="T47" fmla="*/ 113 h 280"/>
                <a:gd name="T48" fmla="*/ 61 w 341"/>
                <a:gd name="T49" fmla="*/ 126 h 280"/>
                <a:gd name="T50" fmla="*/ 11 w 341"/>
                <a:gd name="T51" fmla="*/ 157 h 280"/>
                <a:gd name="T52" fmla="*/ 1 w 341"/>
                <a:gd name="T53" fmla="*/ 197 h 280"/>
                <a:gd name="T54" fmla="*/ 15 w 341"/>
                <a:gd name="T55" fmla="*/ 200 h 280"/>
                <a:gd name="T56" fmla="*/ 59 w 341"/>
                <a:gd name="T57" fmla="*/ 189 h 280"/>
                <a:gd name="T58" fmla="*/ 72 w 341"/>
                <a:gd name="T59" fmla="*/ 236 h 280"/>
                <a:gd name="T60" fmla="*/ 112 w 341"/>
                <a:gd name="T61" fmla="*/ 280 h 280"/>
                <a:gd name="T62" fmla="*/ 120 w 341"/>
                <a:gd name="T63" fmla="*/ 257 h 280"/>
                <a:gd name="T64" fmla="*/ 93 w 341"/>
                <a:gd name="T65" fmla="*/ 229 h 280"/>
                <a:gd name="T66" fmla="*/ 79 w 341"/>
                <a:gd name="T67" fmla="*/ 180 h 280"/>
                <a:gd name="T68" fmla="*/ 75 w 341"/>
                <a:gd name="T69" fmla="*/ 160 h 280"/>
                <a:gd name="T70" fmla="*/ 62 w 341"/>
                <a:gd name="T71" fmla="*/ 167 h 280"/>
                <a:gd name="T72" fmla="*/ 27 w 341"/>
                <a:gd name="T73" fmla="*/ 173 h 280"/>
                <a:gd name="T74" fmla="*/ 58 w 341"/>
                <a:gd name="T75" fmla="*/ 147 h 280"/>
                <a:gd name="T76" fmla="*/ 82 w 341"/>
                <a:gd name="T77" fmla="*/ 142 h 280"/>
                <a:gd name="T78" fmla="*/ 110 w 341"/>
                <a:gd name="T79" fmla="*/ 108 h 280"/>
                <a:gd name="T80" fmla="*/ 136 w 341"/>
                <a:gd name="T81" fmla="*/ 85 h 280"/>
                <a:gd name="T82" fmla="*/ 223 w 341"/>
                <a:gd name="T83" fmla="*/ 98 h 280"/>
                <a:gd name="T84" fmla="*/ 243 w 341"/>
                <a:gd name="T85" fmla="*/ 132 h 280"/>
                <a:gd name="T86" fmla="*/ 270 w 341"/>
                <a:gd name="T87" fmla="*/ 146 h 280"/>
                <a:gd name="T88" fmla="*/ 310 w 341"/>
                <a:gd name="T89" fmla="*/ 165 h 280"/>
                <a:gd name="T90" fmla="*/ 278 w 341"/>
                <a:gd name="T91" fmla="*/ 170 h 280"/>
                <a:gd name="T92" fmla="*/ 268 w 341"/>
                <a:gd name="T93" fmla="*/ 160 h 280"/>
                <a:gd name="T94" fmla="*/ 258 w 341"/>
                <a:gd name="T95" fmla="*/ 173 h 280"/>
                <a:gd name="T96" fmla="*/ 256 w 341"/>
                <a:gd name="T97" fmla="*/ 216 h 280"/>
                <a:gd name="T98" fmla="*/ 237 w 341"/>
                <a:gd name="T99" fmla="*/ 236 h 280"/>
                <a:gd name="T100" fmla="*/ 220 w 341"/>
                <a:gd name="T101" fmla="*/ 276 h 280"/>
                <a:gd name="T102" fmla="*/ 253 w 341"/>
                <a:gd name="T103" fmla="*/ 248 h 280"/>
                <a:gd name="T104" fmla="*/ 280 w 341"/>
                <a:gd name="T105" fmla="*/ 204 h 280"/>
                <a:gd name="T106" fmla="*/ 317 w 341"/>
                <a:gd name="T107" fmla="*/ 196 h 280"/>
                <a:gd name="T108" fmla="*/ 337 w 341"/>
                <a:gd name="T109" fmla="*/ 200 h 280"/>
                <a:gd name="T110" fmla="*/ 339 w 341"/>
                <a:gd name="T111" fmla="*/ 18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 h="280">
                  <a:moveTo>
                    <a:pt x="339" y="189"/>
                  </a:moveTo>
                  <a:lnTo>
                    <a:pt x="334" y="170"/>
                  </a:lnTo>
                  <a:lnTo>
                    <a:pt x="334" y="170"/>
                  </a:lnTo>
                  <a:lnTo>
                    <a:pt x="329" y="157"/>
                  </a:lnTo>
                  <a:lnTo>
                    <a:pt x="322" y="149"/>
                  </a:lnTo>
                  <a:lnTo>
                    <a:pt x="314" y="140"/>
                  </a:lnTo>
                  <a:lnTo>
                    <a:pt x="305" y="135"/>
                  </a:lnTo>
                  <a:lnTo>
                    <a:pt x="297" y="130"/>
                  </a:lnTo>
                  <a:lnTo>
                    <a:pt x="287" y="128"/>
                  </a:lnTo>
                  <a:lnTo>
                    <a:pt x="278" y="126"/>
                  </a:lnTo>
                  <a:lnTo>
                    <a:pt x="271" y="126"/>
                  </a:lnTo>
                  <a:lnTo>
                    <a:pt x="271" y="126"/>
                  </a:lnTo>
                  <a:lnTo>
                    <a:pt x="265" y="123"/>
                  </a:lnTo>
                  <a:lnTo>
                    <a:pt x="260" y="120"/>
                  </a:lnTo>
                  <a:lnTo>
                    <a:pt x="256" y="118"/>
                  </a:lnTo>
                  <a:lnTo>
                    <a:pt x="253" y="113"/>
                  </a:lnTo>
                  <a:lnTo>
                    <a:pt x="248" y="106"/>
                  </a:lnTo>
                  <a:lnTo>
                    <a:pt x="248" y="103"/>
                  </a:lnTo>
                  <a:lnTo>
                    <a:pt x="248" y="103"/>
                  </a:lnTo>
                  <a:lnTo>
                    <a:pt x="244" y="92"/>
                  </a:lnTo>
                  <a:lnTo>
                    <a:pt x="244" y="92"/>
                  </a:lnTo>
                  <a:lnTo>
                    <a:pt x="263" y="85"/>
                  </a:lnTo>
                  <a:lnTo>
                    <a:pt x="280" y="76"/>
                  </a:lnTo>
                  <a:lnTo>
                    <a:pt x="292" y="66"/>
                  </a:lnTo>
                  <a:lnTo>
                    <a:pt x="298" y="61"/>
                  </a:lnTo>
                  <a:lnTo>
                    <a:pt x="302" y="54"/>
                  </a:lnTo>
                  <a:lnTo>
                    <a:pt x="302" y="54"/>
                  </a:lnTo>
                  <a:lnTo>
                    <a:pt x="301" y="62"/>
                  </a:lnTo>
                  <a:lnTo>
                    <a:pt x="300" y="72"/>
                  </a:lnTo>
                  <a:lnTo>
                    <a:pt x="300" y="72"/>
                  </a:lnTo>
                  <a:lnTo>
                    <a:pt x="294" y="82"/>
                  </a:lnTo>
                  <a:lnTo>
                    <a:pt x="288" y="91"/>
                  </a:lnTo>
                  <a:lnTo>
                    <a:pt x="280" y="99"/>
                  </a:lnTo>
                  <a:lnTo>
                    <a:pt x="270" y="108"/>
                  </a:lnTo>
                  <a:lnTo>
                    <a:pt x="270" y="108"/>
                  </a:lnTo>
                  <a:lnTo>
                    <a:pt x="273" y="109"/>
                  </a:lnTo>
                  <a:lnTo>
                    <a:pt x="273" y="109"/>
                  </a:lnTo>
                  <a:lnTo>
                    <a:pt x="283" y="110"/>
                  </a:lnTo>
                  <a:lnTo>
                    <a:pt x="294" y="113"/>
                  </a:lnTo>
                  <a:lnTo>
                    <a:pt x="294" y="113"/>
                  </a:lnTo>
                  <a:lnTo>
                    <a:pt x="302" y="105"/>
                  </a:lnTo>
                  <a:lnTo>
                    <a:pt x="308" y="96"/>
                  </a:lnTo>
                  <a:lnTo>
                    <a:pt x="314" y="88"/>
                  </a:lnTo>
                  <a:lnTo>
                    <a:pt x="318" y="78"/>
                  </a:lnTo>
                  <a:lnTo>
                    <a:pt x="318" y="78"/>
                  </a:lnTo>
                  <a:lnTo>
                    <a:pt x="321" y="64"/>
                  </a:lnTo>
                  <a:lnTo>
                    <a:pt x="322" y="51"/>
                  </a:lnTo>
                  <a:lnTo>
                    <a:pt x="321" y="38"/>
                  </a:lnTo>
                  <a:lnTo>
                    <a:pt x="319" y="28"/>
                  </a:lnTo>
                  <a:lnTo>
                    <a:pt x="314" y="11"/>
                  </a:lnTo>
                  <a:lnTo>
                    <a:pt x="311" y="4"/>
                  </a:lnTo>
                  <a:lnTo>
                    <a:pt x="311" y="4"/>
                  </a:lnTo>
                  <a:lnTo>
                    <a:pt x="308" y="1"/>
                  </a:lnTo>
                  <a:lnTo>
                    <a:pt x="305" y="0"/>
                  </a:lnTo>
                  <a:lnTo>
                    <a:pt x="302" y="0"/>
                  </a:lnTo>
                  <a:lnTo>
                    <a:pt x="300" y="0"/>
                  </a:lnTo>
                  <a:lnTo>
                    <a:pt x="300" y="0"/>
                  </a:lnTo>
                  <a:lnTo>
                    <a:pt x="295" y="1"/>
                  </a:lnTo>
                  <a:lnTo>
                    <a:pt x="294" y="4"/>
                  </a:lnTo>
                  <a:lnTo>
                    <a:pt x="292" y="7"/>
                  </a:lnTo>
                  <a:lnTo>
                    <a:pt x="292" y="11"/>
                  </a:lnTo>
                  <a:lnTo>
                    <a:pt x="292" y="11"/>
                  </a:lnTo>
                  <a:lnTo>
                    <a:pt x="292" y="17"/>
                  </a:lnTo>
                  <a:lnTo>
                    <a:pt x="292" y="24"/>
                  </a:lnTo>
                  <a:lnTo>
                    <a:pt x="290" y="35"/>
                  </a:lnTo>
                  <a:lnTo>
                    <a:pt x="284" y="45"/>
                  </a:lnTo>
                  <a:lnTo>
                    <a:pt x="277" y="54"/>
                  </a:lnTo>
                  <a:lnTo>
                    <a:pt x="267" y="61"/>
                  </a:lnTo>
                  <a:lnTo>
                    <a:pt x="257" y="66"/>
                  </a:lnTo>
                  <a:lnTo>
                    <a:pt x="246" y="71"/>
                  </a:lnTo>
                  <a:lnTo>
                    <a:pt x="236" y="75"/>
                  </a:lnTo>
                  <a:lnTo>
                    <a:pt x="236" y="75"/>
                  </a:lnTo>
                  <a:lnTo>
                    <a:pt x="230" y="76"/>
                  </a:lnTo>
                  <a:lnTo>
                    <a:pt x="230" y="76"/>
                  </a:lnTo>
                  <a:lnTo>
                    <a:pt x="221" y="71"/>
                  </a:lnTo>
                  <a:lnTo>
                    <a:pt x="214" y="68"/>
                  </a:lnTo>
                  <a:lnTo>
                    <a:pt x="207" y="65"/>
                  </a:lnTo>
                  <a:lnTo>
                    <a:pt x="207" y="65"/>
                  </a:lnTo>
                  <a:lnTo>
                    <a:pt x="206" y="65"/>
                  </a:lnTo>
                  <a:lnTo>
                    <a:pt x="135" y="65"/>
                  </a:lnTo>
                  <a:lnTo>
                    <a:pt x="135" y="65"/>
                  </a:lnTo>
                  <a:lnTo>
                    <a:pt x="132" y="65"/>
                  </a:lnTo>
                  <a:lnTo>
                    <a:pt x="132" y="65"/>
                  </a:lnTo>
                  <a:lnTo>
                    <a:pt x="125" y="68"/>
                  </a:lnTo>
                  <a:lnTo>
                    <a:pt x="118" y="71"/>
                  </a:lnTo>
                  <a:lnTo>
                    <a:pt x="109" y="76"/>
                  </a:lnTo>
                  <a:lnTo>
                    <a:pt x="109" y="76"/>
                  </a:lnTo>
                  <a:lnTo>
                    <a:pt x="105" y="75"/>
                  </a:lnTo>
                  <a:lnTo>
                    <a:pt x="105" y="75"/>
                  </a:lnTo>
                  <a:lnTo>
                    <a:pt x="93" y="71"/>
                  </a:lnTo>
                  <a:lnTo>
                    <a:pt x="82" y="66"/>
                  </a:lnTo>
                  <a:lnTo>
                    <a:pt x="72" y="61"/>
                  </a:lnTo>
                  <a:lnTo>
                    <a:pt x="64" y="54"/>
                  </a:lnTo>
                  <a:lnTo>
                    <a:pt x="55" y="45"/>
                  </a:lnTo>
                  <a:lnTo>
                    <a:pt x="49" y="35"/>
                  </a:lnTo>
                  <a:lnTo>
                    <a:pt x="46" y="24"/>
                  </a:lnTo>
                  <a:lnTo>
                    <a:pt x="46" y="17"/>
                  </a:lnTo>
                  <a:lnTo>
                    <a:pt x="48" y="11"/>
                  </a:lnTo>
                  <a:lnTo>
                    <a:pt x="48" y="11"/>
                  </a:lnTo>
                  <a:lnTo>
                    <a:pt x="46" y="7"/>
                  </a:lnTo>
                  <a:lnTo>
                    <a:pt x="46" y="4"/>
                  </a:lnTo>
                  <a:lnTo>
                    <a:pt x="44" y="1"/>
                  </a:lnTo>
                  <a:lnTo>
                    <a:pt x="41" y="0"/>
                  </a:lnTo>
                  <a:lnTo>
                    <a:pt x="41" y="0"/>
                  </a:lnTo>
                  <a:lnTo>
                    <a:pt x="37" y="0"/>
                  </a:lnTo>
                  <a:lnTo>
                    <a:pt x="34" y="0"/>
                  </a:lnTo>
                  <a:lnTo>
                    <a:pt x="31" y="1"/>
                  </a:lnTo>
                  <a:lnTo>
                    <a:pt x="29" y="4"/>
                  </a:lnTo>
                  <a:lnTo>
                    <a:pt x="29" y="4"/>
                  </a:lnTo>
                  <a:lnTo>
                    <a:pt x="25" y="11"/>
                  </a:lnTo>
                  <a:lnTo>
                    <a:pt x="19" y="28"/>
                  </a:lnTo>
                  <a:lnTo>
                    <a:pt x="18" y="38"/>
                  </a:lnTo>
                  <a:lnTo>
                    <a:pt x="17" y="51"/>
                  </a:lnTo>
                  <a:lnTo>
                    <a:pt x="18" y="64"/>
                  </a:lnTo>
                  <a:lnTo>
                    <a:pt x="21" y="78"/>
                  </a:lnTo>
                  <a:lnTo>
                    <a:pt x="21" y="78"/>
                  </a:lnTo>
                  <a:lnTo>
                    <a:pt x="25" y="88"/>
                  </a:lnTo>
                  <a:lnTo>
                    <a:pt x="31" y="96"/>
                  </a:lnTo>
                  <a:lnTo>
                    <a:pt x="38" y="105"/>
                  </a:lnTo>
                  <a:lnTo>
                    <a:pt x="45" y="113"/>
                  </a:lnTo>
                  <a:lnTo>
                    <a:pt x="45" y="113"/>
                  </a:lnTo>
                  <a:lnTo>
                    <a:pt x="56" y="110"/>
                  </a:lnTo>
                  <a:lnTo>
                    <a:pt x="66" y="109"/>
                  </a:lnTo>
                  <a:lnTo>
                    <a:pt x="66" y="109"/>
                  </a:lnTo>
                  <a:lnTo>
                    <a:pt x="71" y="108"/>
                  </a:lnTo>
                  <a:lnTo>
                    <a:pt x="71" y="108"/>
                  </a:lnTo>
                  <a:lnTo>
                    <a:pt x="59" y="99"/>
                  </a:lnTo>
                  <a:lnTo>
                    <a:pt x="51" y="91"/>
                  </a:lnTo>
                  <a:lnTo>
                    <a:pt x="45" y="82"/>
                  </a:lnTo>
                  <a:lnTo>
                    <a:pt x="41" y="72"/>
                  </a:lnTo>
                  <a:lnTo>
                    <a:pt x="41" y="72"/>
                  </a:lnTo>
                  <a:lnTo>
                    <a:pt x="38" y="62"/>
                  </a:lnTo>
                  <a:lnTo>
                    <a:pt x="37" y="54"/>
                  </a:lnTo>
                  <a:lnTo>
                    <a:pt x="37" y="54"/>
                  </a:lnTo>
                  <a:lnTo>
                    <a:pt x="42" y="61"/>
                  </a:lnTo>
                  <a:lnTo>
                    <a:pt x="46" y="66"/>
                  </a:lnTo>
                  <a:lnTo>
                    <a:pt x="61" y="76"/>
                  </a:lnTo>
                  <a:lnTo>
                    <a:pt x="76" y="85"/>
                  </a:lnTo>
                  <a:lnTo>
                    <a:pt x="96" y="92"/>
                  </a:lnTo>
                  <a:lnTo>
                    <a:pt x="96" y="92"/>
                  </a:lnTo>
                  <a:lnTo>
                    <a:pt x="92" y="102"/>
                  </a:lnTo>
                  <a:lnTo>
                    <a:pt x="92" y="102"/>
                  </a:lnTo>
                  <a:lnTo>
                    <a:pt x="91" y="106"/>
                  </a:lnTo>
                  <a:lnTo>
                    <a:pt x="86" y="113"/>
                  </a:lnTo>
                  <a:lnTo>
                    <a:pt x="83" y="116"/>
                  </a:lnTo>
                  <a:lnTo>
                    <a:pt x="79" y="120"/>
                  </a:lnTo>
                  <a:lnTo>
                    <a:pt x="75" y="123"/>
                  </a:lnTo>
                  <a:lnTo>
                    <a:pt x="69" y="126"/>
                  </a:lnTo>
                  <a:lnTo>
                    <a:pt x="69" y="126"/>
                  </a:lnTo>
                  <a:lnTo>
                    <a:pt x="61" y="126"/>
                  </a:lnTo>
                  <a:lnTo>
                    <a:pt x="52" y="128"/>
                  </a:lnTo>
                  <a:lnTo>
                    <a:pt x="44" y="130"/>
                  </a:lnTo>
                  <a:lnTo>
                    <a:pt x="34" y="135"/>
                  </a:lnTo>
                  <a:lnTo>
                    <a:pt x="25" y="140"/>
                  </a:lnTo>
                  <a:lnTo>
                    <a:pt x="18" y="149"/>
                  </a:lnTo>
                  <a:lnTo>
                    <a:pt x="11" y="157"/>
                  </a:lnTo>
                  <a:lnTo>
                    <a:pt x="7" y="170"/>
                  </a:lnTo>
                  <a:lnTo>
                    <a:pt x="0" y="189"/>
                  </a:lnTo>
                  <a:lnTo>
                    <a:pt x="0" y="189"/>
                  </a:lnTo>
                  <a:lnTo>
                    <a:pt x="0" y="192"/>
                  </a:lnTo>
                  <a:lnTo>
                    <a:pt x="0" y="194"/>
                  </a:lnTo>
                  <a:lnTo>
                    <a:pt x="1" y="197"/>
                  </a:lnTo>
                  <a:lnTo>
                    <a:pt x="4" y="200"/>
                  </a:lnTo>
                  <a:lnTo>
                    <a:pt x="4" y="200"/>
                  </a:lnTo>
                  <a:lnTo>
                    <a:pt x="7" y="202"/>
                  </a:lnTo>
                  <a:lnTo>
                    <a:pt x="10" y="202"/>
                  </a:lnTo>
                  <a:lnTo>
                    <a:pt x="10" y="202"/>
                  </a:lnTo>
                  <a:lnTo>
                    <a:pt x="15" y="200"/>
                  </a:lnTo>
                  <a:lnTo>
                    <a:pt x="15" y="200"/>
                  </a:lnTo>
                  <a:lnTo>
                    <a:pt x="22" y="196"/>
                  </a:lnTo>
                  <a:lnTo>
                    <a:pt x="34" y="192"/>
                  </a:lnTo>
                  <a:lnTo>
                    <a:pt x="46" y="189"/>
                  </a:lnTo>
                  <a:lnTo>
                    <a:pt x="54" y="189"/>
                  </a:lnTo>
                  <a:lnTo>
                    <a:pt x="59" y="189"/>
                  </a:lnTo>
                  <a:lnTo>
                    <a:pt x="59" y="189"/>
                  </a:lnTo>
                  <a:lnTo>
                    <a:pt x="59" y="204"/>
                  </a:lnTo>
                  <a:lnTo>
                    <a:pt x="61" y="211"/>
                  </a:lnTo>
                  <a:lnTo>
                    <a:pt x="64" y="220"/>
                  </a:lnTo>
                  <a:lnTo>
                    <a:pt x="66" y="227"/>
                  </a:lnTo>
                  <a:lnTo>
                    <a:pt x="72" y="236"/>
                  </a:lnTo>
                  <a:lnTo>
                    <a:pt x="79" y="243"/>
                  </a:lnTo>
                  <a:lnTo>
                    <a:pt x="86" y="248"/>
                  </a:lnTo>
                  <a:lnTo>
                    <a:pt x="86" y="248"/>
                  </a:lnTo>
                  <a:lnTo>
                    <a:pt x="96" y="258"/>
                  </a:lnTo>
                  <a:lnTo>
                    <a:pt x="105" y="268"/>
                  </a:lnTo>
                  <a:lnTo>
                    <a:pt x="112" y="280"/>
                  </a:lnTo>
                  <a:lnTo>
                    <a:pt x="112" y="280"/>
                  </a:lnTo>
                  <a:lnTo>
                    <a:pt x="119" y="276"/>
                  </a:lnTo>
                  <a:lnTo>
                    <a:pt x="129" y="273"/>
                  </a:lnTo>
                  <a:lnTo>
                    <a:pt x="129" y="273"/>
                  </a:lnTo>
                  <a:lnTo>
                    <a:pt x="125" y="264"/>
                  </a:lnTo>
                  <a:lnTo>
                    <a:pt x="120" y="257"/>
                  </a:lnTo>
                  <a:lnTo>
                    <a:pt x="110" y="244"/>
                  </a:lnTo>
                  <a:lnTo>
                    <a:pt x="102" y="236"/>
                  </a:lnTo>
                  <a:lnTo>
                    <a:pt x="99" y="233"/>
                  </a:lnTo>
                  <a:lnTo>
                    <a:pt x="98" y="233"/>
                  </a:lnTo>
                  <a:lnTo>
                    <a:pt x="98" y="233"/>
                  </a:lnTo>
                  <a:lnTo>
                    <a:pt x="93" y="229"/>
                  </a:lnTo>
                  <a:lnTo>
                    <a:pt x="89" y="224"/>
                  </a:lnTo>
                  <a:lnTo>
                    <a:pt x="83" y="216"/>
                  </a:lnTo>
                  <a:lnTo>
                    <a:pt x="79" y="206"/>
                  </a:lnTo>
                  <a:lnTo>
                    <a:pt x="79" y="196"/>
                  </a:lnTo>
                  <a:lnTo>
                    <a:pt x="79" y="187"/>
                  </a:lnTo>
                  <a:lnTo>
                    <a:pt x="79" y="180"/>
                  </a:lnTo>
                  <a:lnTo>
                    <a:pt x="81" y="173"/>
                  </a:lnTo>
                  <a:lnTo>
                    <a:pt x="81" y="173"/>
                  </a:lnTo>
                  <a:lnTo>
                    <a:pt x="82" y="169"/>
                  </a:lnTo>
                  <a:lnTo>
                    <a:pt x="81" y="165"/>
                  </a:lnTo>
                  <a:lnTo>
                    <a:pt x="78" y="162"/>
                  </a:lnTo>
                  <a:lnTo>
                    <a:pt x="75" y="160"/>
                  </a:lnTo>
                  <a:lnTo>
                    <a:pt x="75" y="160"/>
                  </a:lnTo>
                  <a:lnTo>
                    <a:pt x="71" y="160"/>
                  </a:lnTo>
                  <a:lnTo>
                    <a:pt x="66" y="162"/>
                  </a:lnTo>
                  <a:lnTo>
                    <a:pt x="64" y="163"/>
                  </a:lnTo>
                  <a:lnTo>
                    <a:pt x="62" y="167"/>
                  </a:lnTo>
                  <a:lnTo>
                    <a:pt x="62" y="167"/>
                  </a:lnTo>
                  <a:lnTo>
                    <a:pt x="61" y="170"/>
                  </a:lnTo>
                  <a:lnTo>
                    <a:pt x="61" y="170"/>
                  </a:lnTo>
                  <a:lnTo>
                    <a:pt x="52" y="169"/>
                  </a:lnTo>
                  <a:lnTo>
                    <a:pt x="44" y="169"/>
                  </a:lnTo>
                  <a:lnTo>
                    <a:pt x="34" y="172"/>
                  </a:lnTo>
                  <a:lnTo>
                    <a:pt x="27" y="173"/>
                  </a:lnTo>
                  <a:lnTo>
                    <a:pt x="27" y="173"/>
                  </a:lnTo>
                  <a:lnTo>
                    <a:pt x="31" y="165"/>
                  </a:lnTo>
                  <a:lnTo>
                    <a:pt x="37" y="157"/>
                  </a:lnTo>
                  <a:lnTo>
                    <a:pt x="44" y="153"/>
                  </a:lnTo>
                  <a:lnTo>
                    <a:pt x="51" y="149"/>
                  </a:lnTo>
                  <a:lnTo>
                    <a:pt x="58" y="147"/>
                  </a:lnTo>
                  <a:lnTo>
                    <a:pt x="64" y="146"/>
                  </a:lnTo>
                  <a:lnTo>
                    <a:pt x="69" y="146"/>
                  </a:lnTo>
                  <a:lnTo>
                    <a:pt x="69" y="146"/>
                  </a:lnTo>
                  <a:lnTo>
                    <a:pt x="72" y="146"/>
                  </a:lnTo>
                  <a:lnTo>
                    <a:pt x="72" y="146"/>
                  </a:lnTo>
                  <a:lnTo>
                    <a:pt x="82" y="142"/>
                  </a:lnTo>
                  <a:lnTo>
                    <a:pt x="91" y="138"/>
                  </a:lnTo>
                  <a:lnTo>
                    <a:pt x="96" y="132"/>
                  </a:lnTo>
                  <a:lnTo>
                    <a:pt x="102" y="125"/>
                  </a:lnTo>
                  <a:lnTo>
                    <a:pt x="109" y="113"/>
                  </a:lnTo>
                  <a:lnTo>
                    <a:pt x="110" y="108"/>
                  </a:lnTo>
                  <a:lnTo>
                    <a:pt x="110" y="108"/>
                  </a:lnTo>
                  <a:lnTo>
                    <a:pt x="113" y="102"/>
                  </a:lnTo>
                  <a:lnTo>
                    <a:pt x="116" y="98"/>
                  </a:lnTo>
                  <a:lnTo>
                    <a:pt x="119" y="93"/>
                  </a:lnTo>
                  <a:lnTo>
                    <a:pt x="123" y="91"/>
                  </a:lnTo>
                  <a:lnTo>
                    <a:pt x="130" y="86"/>
                  </a:lnTo>
                  <a:lnTo>
                    <a:pt x="136" y="85"/>
                  </a:lnTo>
                  <a:lnTo>
                    <a:pt x="204" y="85"/>
                  </a:lnTo>
                  <a:lnTo>
                    <a:pt x="204" y="85"/>
                  </a:lnTo>
                  <a:lnTo>
                    <a:pt x="209" y="86"/>
                  </a:lnTo>
                  <a:lnTo>
                    <a:pt x="216" y="91"/>
                  </a:lnTo>
                  <a:lnTo>
                    <a:pt x="220" y="93"/>
                  </a:lnTo>
                  <a:lnTo>
                    <a:pt x="223" y="98"/>
                  </a:lnTo>
                  <a:lnTo>
                    <a:pt x="227" y="102"/>
                  </a:lnTo>
                  <a:lnTo>
                    <a:pt x="228" y="108"/>
                  </a:lnTo>
                  <a:lnTo>
                    <a:pt x="228" y="108"/>
                  </a:lnTo>
                  <a:lnTo>
                    <a:pt x="231" y="113"/>
                  </a:lnTo>
                  <a:lnTo>
                    <a:pt x="237" y="125"/>
                  </a:lnTo>
                  <a:lnTo>
                    <a:pt x="243" y="132"/>
                  </a:lnTo>
                  <a:lnTo>
                    <a:pt x="250" y="138"/>
                  </a:lnTo>
                  <a:lnTo>
                    <a:pt x="258" y="142"/>
                  </a:lnTo>
                  <a:lnTo>
                    <a:pt x="268" y="146"/>
                  </a:lnTo>
                  <a:lnTo>
                    <a:pt x="268" y="146"/>
                  </a:lnTo>
                  <a:lnTo>
                    <a:pt x="270" y="146"/>
                  </a:lnTo>
                  <a:lnTo>
                    <a:pt x="270" y="146"/>
                  </a:lnTo>
                  <a:lnTo>
                    <a:pt x="275" y="146"/>
                  </a:lnTo>
                  <a:lnTo>
                    <a:pt x="281" y="147"/>
                  </a:lnTo>
                  <a:lnTo>
                    <a:pt x="288" y="149"/>
                  </a:lnTo>
                  <a:lnTo>
                    <a:pt x="297" y="153"/>
                  </a:lnTo>
                  <a:lnTo>
                    <a:pt x="304" y="157"/>
                  </a:lnTo>
                  <a:lnTo>
                    <a:pt x="310" y="165"/>
                  </a:lnTo>
                  <a:lnTo>
                    <a:pt x="314" y="173"/>
                  </a:lnTo>
                  <a:lnTo>
                    <a:pt x="314" y="173"/>
                  </a:lnTo>
                  <a:lnTo>
                    <a:pt x="305" y="172"/>
                  </a:lnTo>
                  <a:lnTo>
                    <a:pt x="297" y="169"/>
                  </a:lnTo>
                  <a:lnTo>
                    <a:pt x="287" y="169"/>
                  </a:lnTo>
                  <a:lnTo>
                    <a:pt x="278" y="170"/>
                  </a:lnTo>
                  <a:lnTo>
                    <a:pt x="278" y="170"/>
                  </a:lnTo>
                  <a:lnTo>
                    <a:pt x="277" y="167"/>
                  </a:lnTo>
                  <a:lnTo>
                    <a:pt x="277" y="167"/>
                  </a:lnTo>
                  <a:lnTo>
                    <a:pt x="275" y="163"/>
                  </a:lnTo>
                  <a:lnTo>
                    <a:pt x="273" y="162"/>
                  </a:lnTo>
                  <a:lnTo>
                    <a:pt x="268" y="160"/>
                  </a:lnTo>
                  <a:lnTo>
                    <a:pt x="265" y="160"/>
                  </a:lnTo>
                  <a:lnTo>
                    <a:pt x="265" y="160"/>
                  </a:lnTo>
                  <a:lnTo>
                    <a:pt x="261" y="162"/>
                  </a:lnTo>
                  <a:lnTo>
                    <a:pt x="258" y="165"/>
                  </a:lnTo>
                  <a:lnTo>
                    <a:pt x="258" y="169"/>
                  </a:lnTo>
                  <a:lnTo>
                    <a:pt x="258" y="173"/>
                  </a:lnTo>
                  <a:lnTo>
                    <a:pt x="258" y="173"/>
                  </a:lnTo>
                  <a:lnTo>
                    <a:pt x="260" y="180"/>
                  </a:lnTo>
                  <a:lnTo>
                    <a:pt x="261" y="187"/>
                  </a:lnTo>
                  <a:lnTo>
                    <a:pt x="261" y="196"/>
                  </a:lnTo>
                  <a:lnTo>
                    <a:pt x="260" y="206"/>
                  </a:lnTo>
                  <a:lnTo>
                    <a:pt x="256" y="216"/>
                  </a:lnTo>
                  <a:lnTo>
                    <a:pt x="250" y="224"/>
                  </a:lnTo>
                  <a:lnTo>
                    <a:pt x="246" y="229"/>
                  </a:lnTo>
                  <a:lnTo>
                    <a:pt x="241" y="233"/>
                  </a:lnTo>
                  <a:lnTo>
                    <a:pt x="241" y="233"/>
                  </a:lnTo>
                  <a:lnTo>
                    <a:pt x="241" y="233"/>
                  </a:lnTo>
                  <a:lnTo>
                    <a:pt x="237" y="236"/>
                  </a:lnTo>
                  <a:lnTo>
                    <a:pt x="228" y="244"/>
                  </a:lnTo>
                  <a:lnTo>
                    <a:pt x="219" y="256"/>
                  </a:lnTo>
                  <a:lnTo>
                    <a:pt x="214" y="264"/>
                  </a:lnTo>
                  <a:lnTo>
                    <a:pt x="210" y="271"/>
                  </a:lnTo>
                  <a:lnTo>
                    <a:pt x="210" y="271"/>
                  </a:lnTo>
                  <a:lnTo>
                    <a:pt x="220" y="276"/>
                  </a:lnTo>
                  <a:lnTo>
                    <a:pt x="228" y="280"/>
                  </a:lnTo>
                  <a:lnTo>
                    <a:pt x="228" y="280"/>
                  </a:lnTo>
                  <a:lnTo>
                    <a:pt x="236" y="268"/>
                  </a:lnTo>
                  <a:lnTo>
                    <a:pt x="243" y="258"/>
                  </a:lnTo>
                  <a:lnTo>
                    <a:pt x="253" y="248"/>
                  </a:lnTo>
                  <a:lnTo>
                    <a:pt x="253" y="248"/>
                  </a:lnTo>
                  <a:lnTo>
                    <a:pt x="261" y="243"/>
                  </a:lnTo>
                  <a:lnTo>
                    <a:pt x="267" y="236"/>
                  </a:lnTo>
                  <a:lnTo>
                    <a:pt x="273" y="227"/>
                  </a:lnTo>
                  <a:lnTo>
                    <a:pt x="275" y="220"/>
                  </a:lnTo>
                  <a:lnTo>
                    <a:pt x="278" y="211"/>
                  </a:lnTo>
                  <a:lnTo>
                    <a:pt x="280" y="204"/>
                  </a:lnTo>
                  <a:lnTo>
                    <a:pt x="281" y="190"/>
                  </a:lnTo>
                  <a:lnTo>
                    <a:pt x="281" y="190"/>
                  </a:lnTo>
                  <a:lnTo>
                    <a:pt x="287" y="189"/>
                  </a:lnTo>
                  <a:lnTo>
                    <a:pt x="292" y="189"/>
                  </a:lnTo>
                  <a:lnTo>
                    <a:pt x="305" y="192"/>
                  </a:lnTo>
                  <a:lnTo>
                    <a:pt x="317" y="196"/>
                  </a:lnTo>
                  <a:lnTo>
                    <a:pt x="325" y="200"/>
                  </a:lnTo>
                  <a:lnTo>
                    <a:pt x="325" y="200"/>
                  </a:lnTo>
                  <a:lnTo>
                    <a:pt x="331" y="202"/>
                  </a:lnTo>
                  <a:lnTo>
                    <a:pt x="331" y="202"/>
                  </a:lnTo>
                  <a:lnTo>
                    <a:pt x="334" y="202"/>
                  </a:lnTo>
                  <a:lnTo>
                    <a:pt x="337" y="200"/>
                  </a:lnTo>
                  <a:lnTo>
                    <a:pt x="337" y="200"/>
                  </a:lnTo>
                  <a:lnTo>
                    <a:pt x="338" y="197"/>
                  </a:lnTo>
                  <a:lnTo>
                    <a:pt x="339" y="194"/>
                  </a:lnTo>
                  <a:lnTo>
                    <a:pt x="341" y="192"/>
                  </a:lnTo>
                  <a:lnTo>
                    <a:pt x="339" y="189"/>
                  </a:lnTo>
                  <a:lnTo>
                    <a:pt x="339"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48">
              <a:extLst>
                <a:ext uri="{FF2B5EF4-FFF2-40B4-BE49-F238E27FC236}">
                  <a16:creationId xmlns:a16="http://schemas.microsoft.com/office/drawing/2014/main" id="{2AD61C6C-C57F-4E49-9DD0-7CC964D44F69}"/>
                </a:ext>
              </a:extLst>
            </p:cNvPr>
            <p:cNvSpPr>
              <a:spLocks noEditPoints="1"/>
            </p:cNvSpPr>
            <p:nvPr/>
          </p:nvSpPr>
          <p:spPr bwMode="auto">
            <a:xfrm>
              <a:off x="3209925" y="3308351"/>
              <a:ext cx="212725" cy="147638"/>
            </a:xfrm>
            <a:custGeom>
              <a:avLst/>
              <a:gdLst>
                <a:gd name="T0" fmla="*/ 130 w 134"/>
                <a:gd name="T1" fmla="*/ 24 h 93"/>
                <a:gd name="T2" fmla="*/ 128 w 134"/>
                <a:gd name="T3" fmla="*/ 21 h 93"/>
                <a:gd name="T4" fmla="*/ 128 w 134"/>
                <a:gd name="T5" fmla="*/ 21 h 93"/>
                <a:gd name="T6" fmla="*/ 127 w 134"/>
                <a:gd name="T7" fmla="*/ 20 h 93"/>
                <a:gd name="T8" fmla="*/ 120 w 134"/>
                <a:gd name="T9" fmla="*/ 14 h 93"/>
                <a:gd name="T10" fmla="*/ 118 w 134"/>
                <a:gd name="T11" fmla="*/ 13 h 93"/>
                <a:gd name="T12" fmla="*/ 111 w 134"/>
                <a:gd name="T13" fmla="*/ 7 h 93"/>
                <a:gd name="T14" fmla="*/ 101 w 134"/>
                <a:gd name="T15" fmla="*/ 4 h 93"/>
                <a:gd name="T16" fmla="*/ 67 w 134"/>
                <a:gd name="T17" fmla="*/ 0 h 93"/>
                <a:gd name="T18" fmla="*/ 53 w 134"/>
                <a:gd name="T19" fmla="*/ 0 h 93"/>
                <a:gd name="T20" fmla="*/ 42 w 134"/>
                <a:gd name="T21" fmla="*/ 1 h 93"/>
                <a:gd name="T22" fmla="*/ 36 w 134"/>
                <a:gd name="T23" fmla="*/ 3 h 93"/>
                <a:gd name="T24" fmla="*/ 32 w 134"/>
                <a:gd name="T25" fmla="*/ 4 h 93"/>
                <a:gd name="T26" fmla="*/ 25 w 134"/>
                <a:gd name="T27" fmla="*/ 7 h 93"/>
                <a:gd name="T28" fmla="*/ 17 w 134"/>
                <a:gd name="T29" fmla="*/ 10 h 93"/>
                <a:gd name="T30" fmla="*/ 15 w 134"/>
                <a:gd name="T31" fmla="*/ 13 h 93"/>
                <a:gd name="T32" fmla="*/ 13 w 134"/>
                <a:gd name="T33" fmla="*/ 13 h 93"/>
                <a:gd name="T34" fmla="*/ 13 w 134"/>
                <a:gd name="T35" fmla="*/ 14 h 93"/>
                <a:gd name="T36" fmla="*/ 13 w 134"/>
                <a:gd name="T37" fmla="*/ 14 h 93"/>
                <a:gd name="T38" fmla="*/ 12 w 134"/>
                <a:gd name="T39" fmla="*/ 16 h 93"/>
                <a:gd name="T40" fmla="*/ 5 w 134"/>
                <a:gd name="T41" fmla="*/ 23 h 93"/>
                <a:gd name="T42" fmla="*/ 5 w 134"/>
                <a:gd name="T43" fmla="*/ 23 h 93"/>
                <a:gd name="T44" fmla="*/ 5 w 134"/>
                <a:gd name="T45" fmla="*/ 23 h 93"/>
                <a:gd name="T46" fmla="*/ 0 w 134"/>
                <a:gd name="T47" fmla="*/ 40 h 93"/>
                <a:gd name="T48" fmla="*/ 0 w 134"/>
                <a:gd name="T49" fmla="*/ 60 h 93"/>
                <a:gd name="T50" fmla="*/ 3 w 134"/>
                <a:gd name="T51" fmla="*/ 73 h 93"/>
                <a:gd name="T52" fmla="*/ 10 w 134"/>
                <a:gd name="T53" fmla="*/ 83 h 93"/>
                <a:gd name="T54" fmla="*/ 20 w 134"/>
                <a:gd name="T55" fmla="*/ 90 h 93"/>
                <a:gd name="T56" fmla="*/ 33 w 134"/>
                <a:gd name="T57" fmla="*/ 93 h 93"/>
                <a:gd name="T58" fmla="*/ 101 w 134"/>
                <a:gd name="T59" fmla="*/ 93 h 93"/>
                <a:gd name="T60" fmla="*/ 114 w 134"/>
                <a:gd name="T61" fmla="*/ 90 h 93"/>
                <a:gd name="T62" fmla="*/ 124 w 134"/>
                <a:gd name="T63" fmla="*/ 83 h 93"/>
                <a:gd name="T64" fmla="*/ 131 w 134"/>
                <a:gd name="T65" fmla="*/ 73 h 93"/>
                <a:gd name="T66" fmla="*/ 134 w 134"/>
                <a:gd name="T67" fmla="*/ 60 h 93"/>
                <a:gd name="T68" fmla="*/ 134 w 134"/>
                <a:gd name="T69" fmla="*/ 40 h 93"/>
                <a:gd name="T70" fmla="*/ 130 w 134"/>
                <a:gd name="T71" fmla="*/ 24 h 93"/>
                <a:gd name="T72" fmla="*/ 114 w 134"/>
                <a:gd name="T73" fmla="*/ 60 h 93"/>
                <a:gd name="T74" fmla="*/ 113 w 134"/>
                <a:gd name="T75" fmla="*/ 64 h 93"/>
                <a:gd name="T76" fmla="*/ 106 w 134"/>
                <a:gd name="T77" fmla="*/ 71 h 93"/>
                <a:gd name="T78" fmla="*/ 33 w 134"/>
                <a:gd name="T79" fmla="*/ 73 h 93"/>
                <a:gd name="T80" fmla="*/ 27 w 134"/>
                <a:gd name="T81" fmla="*/ 71 h 93"/>
                <a:gd name="T82" fmla="*/ 22 w 134"/>
                <a:gd name="T83" fmla="*/ 64 h 93"/>
                <a:gd name="T84" fmla="*/ 20 w 134"/>
                <a:gd name="T85" fmla="*/ 40 h 93"/>
                <a:gd name="T86" fmla="*/ 20 w 134"/>
                <a:gd name="T87" fmla="*/ 37 h 93"/>
                <a:gd name="T88" fmla="*/ 22 w 134"/>
                <a:gd name="T89" fmla="*/ 33 h 93"/>
                <a:gd name="T90" fmla="*/ 29 w 134"/>
                <a:gd name="T91" fmla="*/ 27 h 93"/>
                <a:gd name="T92" fmla="*/ 52 w 134"/>
                <a:gd name="T93" fmla="*/ 20 h 93"/>
                <a:gd name="T94" fmla="*/ 67 w 134"/>
                <a:gd name="T95" fmla="*/ 20 h 93"/>
                <a:gd name="T96" fmla="*/ 96 w 134"/>
                <a:gd name="T97" fmla="*/ 23 h 93"/>
                <a:gd name="T98" fmla="*/ 108 w 134"/>
                <a:gd name="T99" fmla="*/ 30 h 93"/>
                <a:gd name="T100" fmla="*/ 111 w 134"/>
                <a:gd name="T101" fmla="*/ 33 h 93"/>
                <a:gd name="T102" fmla="*/ 114 w 134"/>
                <a:gd name="T103" fmla="*/ 4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93">
                  <a:moveTo>
                    <a:pt x="130" y="24"/>
                  </a:moveTo>
                  <a:lnTo>
                    <a:pt x="130" y="24"/>
                  </a:lnTo>
                  <a:lnTo>
                    <a:pt x="130" y="24"/>
                  </a:lnTo>
                  <a:lnTo>
                    <a:pt x="128" y="21"/>
                  </a:lnTo>
                  <a:lnTo>
                    <a:pt x="128" y="21"/>
                  </a:lnTo>
                  <a:lnTo>
                    <a:pt x="128" y="21"/>
                  </a:lnTo>
                  <a:lnTo>
                    <a:pt x="128" y="21"/>
                  </a:lnTo>
                  <a:lnTo>
                    <a:pt x="127" y="20"/>
                  </a:lnTo>
                  <a:lnTo>
                    <a:pt x="127" y="20"/>
                  </a:lnTo>
                  <a:lnTo>
                    <a:pt x="120" y="14"/>
                  </a:lnTo>
                  <a:lnTo>
                    <a:pt x="120" y="14"/>
                  </a:lnTo>
                  <a:lnTo>
                    <a:pt x="118" y="13"/>
                  </a:lnTo>
                  <a:lnTo>
                    <a:pt x="118" y="13"/>
                  </a:lnTo>
                  <a:lnTo>
                    <a:pt x="111" y="7"/>
                  </a:lnTo>
                  <a:lnTo>
                    <a:pt x="101" y="4"/>
                  </a:lnTo>
                  <a:lnTo>
                    <a:pt x="101" y="4"/>
                  </a:lnTo>
                  <a:lnTo>
                    <a:pt x="86" y="0"/>
                  </a:lnTo>
                  <a:lnTo>
                    <a:pt x="67" y="0"/>
                  </a:lnTo>
                  <a:lnTo>
                    <a:pt x="67" y="0"/>
                  </a:lnTo>
                  <a:lnTo>
                    <a:pt x="53" y="0"/>
                  </a:lnTo>
                  <a:lnTo>
                    <a:pt x="42" y="1"/>
                  </a:lnTo>
                  <a:lnTo>
                    <a:pt x="42" y="1"/>
                  </a:lnTo>
                  <a:lnTo>
                    <a:pt x="42" y="1"/>
                  </a:lnTo>
                  <a:lnTo>
                    <a:pt x="36" y="3"/>
                  </a:lnTo>
                  <a:lnTo>
                    <a:pt x="36" y="3"/>
                  </a:lnTo>
                  <a:lnTo>
                    <a:pt x="32" y="4"/>
                  </a:lnTo>
                  <a:lnTo>
                    <a:pt x="32" y="4"/>
                  </a:lnTo>
                  <a:lnTo>
                    <a:pt x="25" y="7"/>
                  </a:lnTo>
                  <a:lnTo>
                    <a:pt x="17" y="10"/>
                  </a:lnTo>
                  <a:lnTo>
                    <a:pt x="17" y="10"/>
                  </a:lnTo>
                  <a:lnTo>
                    <a:pt x="15" y="13"/>
                  </a:lnTo>
                  <a:lnTo>
                    <a:pt x="15" y="13"/>
                  </a:lnTo>
                  <a:lnTo>
                    <a:pt x="13" y="13"/>
                  </a:lnTo>
                  <a:lnTo>
                    <a:pt x="13" y="13"/>
                  </a:lnTo>
                  <a:lnTo>
                    <a:pt x="13" y="14"/>
                  </a:lnTo>
                  <a:lnTo>
                    <a:pt x="13" y="14"/>
                  </a:lnTo>
                  <a:lnTo>
                    <a:pt x="13" y="14"/>
                  </a:lnTo>
                  <a:lnTo>
                    <a:pt x="13" y="14"/>
                  </a:lnTo>
                  <a:lnTo>
                    <a:pt x="12" y="16"/>
                  </a:lnTo>
                  <a:lnTo>
                    <a:pt x="12" y="16"/>
                  </a:lnTo>
                  <a:lnTo>
                    <a:pt x="12" y="16"/>
                  </a:lnTo>
                  <a:lnTo>
                    <a:pt x="5" y="23"/>
                  </a:lnTo>
                  <a:lnTo>
                    <a:pt x="5" y="23"/>
                  </a:lnTo>
                  <a:lnTo>
                    <a:pt x="5" y="23"/>
                  </a:lnTo>
                  <a:lnTo>
                    <a:pt x="5" y="23"/>
                  </a:lnTo>
                  <a:lnTo>
                    <a:pt x="5" y="23"/>
                  </a:lnTo>
                  <a:lnTo>
                    <a:pt x="2" y="31"/>
                  </a:lnTo>
                  <a:lnTo>
                    <a:pt x="0" y="40"/>
                  </a:lnTo>
                  <a:lnTo>
                    <a:pt x="0" y="60"/>
                  </a:lnTo>
                  <a:lnTo>
                    <a:pt x="0" y="60"/>
                  </a:lnTo>
                  <a:lnTo>
                    <a:pt x="0" y="65"/>
                  </a:lnTo>
                  <a:lnTo>
                    <a:pt x="3" y="73"/>
                  </a:lnTo>
                  <a:lnTo>
                    <a:pt x="6" y="78"/>
                  </a:lnTo>
                  <a:lnTo>
                    <a:pt x="10" y="83"/>
                  </a:lnTo>
                  <a:lnTo>
                    <a:pt x="15" y="87"/>
                  </a:lnTo>
                  <a:lnTo>
                    <a:pt x="20" y="90"/>
                  </a:lnTo>
                  <a:lnTo>
                    <a:pt x="26" y="91"/>
                  </a:lnTo>
                  <a:lnTo>
                    <a:pt x="33" y="93"/>
                  </a:lnTo>
                  <a:lnTo>
                    <a:pt x="101" y="93"/>
                  </a:lnTo>
                  <a:lnTo>
                    <a:pt x="101" y="93"/>
                  </a:lnTo>
                  <a:lnTo>
                    <a:pt x="107" y="91"/>
                  </a:lnTo>
                  <a:lnTo>
                    <a:pt x="114" y="90"/>
                  </a:lnTo>
                  <a:lnTo>
                    <a:pt x="118" y="87"/>
                  </a:lnTo>
                  <a:lnTo>
                    <a:pt x="124" y="83"/>
                  </a:lnTo>
                  <a:lnTo>
                    <a:pt x="128" y="78"/>
                  </a:lnTo>
                  <a:lnTo>
                    <a:pt x="131" y="73"/>
                  </a:lnTo>
                  <a:lnTo>
                    <a:pt x="133" y="65"/>
                  </a:lnTo>
                  <a:lnTo>
                    <a:pt x="134" y="60"/>
                  </a:lnTo>
                  <a:lnTo>
                    <a:pt x="134" y="40"/>
                  </a:lnTo>
                  <a:lnTo>
                    <a:pt x="134" y="40"/>
                  </a:lnTo>
                  <a:lnTo>
                    <a:pt x="133" y="31"/>
                  </a:lnTo>
                  <a:lnTo>
                    <a:pt x="130" y="24"/>
                  </a:lnTo>
                  <a:lnTo>
                    <a:pt x="130" y="24"/>
                  </a:lnTo>
                  <a:close/>
                  <a:moveTo>
                    <a:pt x="114" y="60"/>
                  </a:moveTo>
                  <a:lnTo>
                    <a:pt x="114" y="60"/>
                  </a:lnTo>
                  <a:lnTo>
                    <a:pt x="113" y="64"/>
                  </a:lnTo>
                  <a:lnTo>
                    <a:pt x="110" y="68"/>
                  </a:lnTo>
                  <a:lnTo>
                    <a:pt x="106" y="71"/>
                  </a:lnTo>
                  <a:lnTo>
                    <a:pt x="101" y="73"/>
                  </a:lnTo>
                  <a:lnTo>
                    <a:pt x="33" y="73"/>
                  </a:lnTo>
                  <a:lnTo>
                    <a:pt x="33" y="73"/>
                  </a:lnTo>
                  <a:lnTo>
                    <a:pt x="27" y="71"/>
                  </a:lnTo>
                  <a:lnTo>
                    <a:pt x="25" y="68"/>
                  </a:lnTo>
                  <a:lnTo>
                    <a:pt x="22" y="64"/>
                  </a:lnTo>
                  <a:lnTo>
                    <a:pt x="20" y="60"/>
                  </a:lnTo>
                  <a:lnTo>
                    <a:pt x="20" y="40"/>
                  </a:lnTo>
                  <a:lnTo>
                    <a:pt x="20" y="40"/>
                  </a:lnTo>
                  <a:lnTo>
                    <a:pt x="20" y="37"/>
                  </a:lnTo>
                  <a:lnTo>
                    <a:pt x="22" y="33"/>
                  </a:lnTo>
                  <a:lnTo>
                    <a:pt x="22" y="33"/>
                  </a:lnTo>
                  <a:lnTo>
                    <a:pt x="25" y="30"/>
                  </a:lnTo>
                  <a:lnTo>
                    <a:pt x="29" y="27"/>
                  </a:lnTo>
                  <a:lnTo>
                    <a:pt x="39" y="23"/>
                  </a:lnTo>
                  <a:lnTo>
                    <a:pt x="52" y="20"/>
                  </a:lnTo>
                  <a:lnTo>
                    <a:pt x="67" y="20"/>
                  </a:lnTo>
                  <a:lnTo>
                    <a:pt x="67" y="20"/>
                  </a:lnTo>
                  <a:lnTo>
                    <a:pt x="81" y="20"/>
                  </a:lnTo>
                  <a:lnTo>
                    <a:pt x="96" y="23"/>
                  </a:lnTo>
                  <a:lnTo>
                    <a:pt x="106" y="27"/>
                  </a:lnTo>
                  <a:lnTo>
                    <a:pt x="108" y="30"/>
                  </a:lnTo>
                  <a:lnTo>
                    <a:pt x="111" y="33"/>
                  </a:lnTo>
                  <a:lnTo>
                    <a:pt x="111" y="33"/>
                  </a:lnTo>
                  <a:lnTo>
                    <a:pt x="113" y="36"/>
                  </a:lnTo>
                  <a:lnTo>
                    <a:pt x="114" y="40"/>
                  </a:lnTo>
                  <a:lnTo>
                    <a:pt x="11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TextBox 24">
            <a:extLst>
              <a:ext uri="{FF2B5EF4-FFF2-40B4-BE49-F238E27FC236}">
                <a16:creationId xmlns:a16="http://schemas.microsoft.com/office/drawing/2014/main" id="{E8D4ABC9-EF58-4935-8036-586B1CD24443}"/>
              </a:ext>
            </a:extLst>
          </p:cNvPr>
          <p:cNvSpPr txBox="1"/>
          <p:nvPr/>
        </p:nvSpPr>
        <p:spPr>
          <a:xfrm>
            <a:off x="8410010" y="1925843"/>
            <a:ext cx="2371270"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41% </a:t>
            </a:r>
            <a:br>
              <a:rPr lang="en-GB" sz="3200" b="1">
                <a:solidFill>
                  <a:schemeClr val="accent6">
                    <a:lumMod val="50000"/>
                  </a:schemeClr>
                </a:solidFill>
              </a:rPr>
            </a:br>
            <a:r>
              <a:rPr lang="en-GB" sz="2000"/>
              <a:t>of business owners / directors.</a:t>
            </a:r>
          </a:p>
        </p:txBody>
      </p:sp>
      <p:sp>
        <p:nvSpPr>
          <p:cNvPr id="26" name="TextBox 25">
            <a:extLst>
              <a:ext uri="{FF2B5EF4-FFF2-40B4-BE49-F238E27FC236}">
                <a16:creationId xmlns:a16="http://schemas.microsoft.com/office/drawing/2014/main" id="{62984068-4321-4B44-B23F-AF655C9D8E0F}"/>
              </a:ext>
            </a:extLst>
          </p:cNvPr>
          <p:cNvSpPr txBox="1"/>
          <p:nvPr/>
        </p:nvSpPr>
        <p:spPr>
          <a:xfrm>
            <a:off x="8407200" y="3173201"/>
            <a:ext cx="2704358" cy="492443"/>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41% </a:t>
            </a:r>
            <a:r>
              <a:rPr lang="en-GB" sz="2000"/>
              <a:t>of freelancers.</a:t>
            </a:r>
          </a:p>
        </p:txBody>
      </p:sp>
      <p:sp>
        <p:nvSpPr>
          <p:cNvPr id="30" name="TextBox 29">
            <a:extLst>
              <a:ext uri="{FF2B5EF4-FFF2-40B4-BE49-F238E27FC236}">
                <a16:creationId xmlns:a16="http://schemas.microsoft.com/office/drawing/2014/main" id="{4920D7BF-EEA8-438F-8945-6E0CC5B8188A}"/>
              </a:ext>
            </a:extLst>
          </p:cNvPr>
          <p:cNvSpPr txBox="1"/>
          <p:nvPr/>
        </p:nvSpPr>
        <p:spPr>
          <a:xfrm>
            <a:off x="8401787" y="3986088"/>
            <a:ext cx="2371270" cy="1415772"/>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40% </a:t>
            </a:r>
            <a:br>
              <a:rPr lang="en-GB" sz="3200" b="1">
                <a:solidFill>
                  <a:schemeClr val="accent6">
                    <a:lumMod val="50000"/>
                  </a:schemeClr>
                </a:solidFill>
              </a:rPr>
            </a:br>
            <a:r>
              <a:rPr lang="en-GB" sz="2000"/>
              <a:t>of those with high control over their work.</a:t>
            </a:r>
          </a:p>
        </p:txBody>
      </p:sp>
      <p:sp>
        <p:nvSpPr>
          <p:cNvPr id="32" name="TextBox 31">
            <a:extLst>
              <a:ext uri="{FF2B5EF4-FFF2-40B4-BE49-F238E27FC236}">
                <a16:creationId xmlns:a16="http://schemas.microsoft.com/office/drawing/2014/main" id="{28A7C76B-4E98-49E7-94BA-76F047F4A211}"/>
              </a:ext>
            </a:extLst>
          </p:cNvPr>
          <p:cNvSpPr txBox="1"/>
          <p:nvPr/>
        </p:nvSpPr>
        <p:spPr>
          <a:xfrm>
            <a:off x="834767" y="2475520"/>
            <a:ext cx="3269003"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40% </a:t>
            </a:r>
            <a:r>
              <a:rPr lang="en-GB" sz="2000"/>
              <a:t>of those with children.</a:t>
            </a:r>
          </a:p>
        </p:txBody>
      </p:sp>
      <p:sp>
        <p:nvSpPr>
          <p:cNvPr id="40" name="TextBox 39">
            <a:extLst>
              <a:ext uri="{FF2B5EF4-FFF2-40B4-BE49-F238E27FC236}">
                <a16:creationId xmlns:a16="http://schemas.microsoft.com/office/drawing/2014/main" id="{6C7FBFD1-4FC1-4D78-AC84-6AE87FB733A8}"/>
              </a:ext>
            </a:extLst>
          </p:cNvPr>
          <p:cNvSpPr txBox="1"/>
          <p:nvPr/>
        </p:nvSpPr>
        <p:spPr>
          <a:xfrm>
            <a:off x="842738" y="1925843"/>
            <a:ext cx="3232266" cy="492443"/>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52% </a:t>
            </a:r>
            <a:r>
              <a:rPr lang="en-GB" sz="2000"/>
              <a:t>of female claimants.</a:t>
            </a:r>
          </a:p>
        </p:txBody>
      </p:sp>
      <p:sp>
        <p:nvSpPr>
          <p:cNvPr id="43" name="TextBox 42">
            <a:extLst>
              <a:ext uri="{FF2B5EF4-FFF2-40B4-BE49-F238E27FC236}">
                <a16:creationId xmlns:a16="http://schemas.microsoft.com/office/drawing/2014/main" id="{B535D91A-0C33-46F9-8FAD-C93805951AB3}"/>
              </a:ext>
            </a:extLst>
          </p:cNvPr>
          <p:cNvSpPr txBox="1"/>
          <p:nvPr/>
        </p:nvSpPr>
        <p:spPr>
          <a:xfrm>
            <a:off x="834847" y="3332973"/>
            <a:ext cx="3374688" cy="492443"/>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40% </a:t>
            </a:r>
            <a:r>
              <a:rPr lang="en-GB" sz="2000"/>
              <a:t>of 35 – 44 year olds.</a:t>
            </a:r>
          </a:p>
        </p:txBody>
      </p:sp>
      <p:sp>
        <p:nvSpPr>
          <p:cNvPr id="27" name="TextBox 26">
            <a:extLst>
              <a:ext uri="{FF2B5EF4-FFF2-40B4-BE49-F238E27FC236}">
                <a16:creationId xmlns:a16="http://schemas.microsoft.com/office/drawing/2014/main" id="{A6276CE2-7E8F-425A-9061-F2F01C99CC24}"/>
              </a:ext>
            </a:extLst>
          </p:cNvPr>
          <p:cNvSpPr txBox="1"/>
          <p:nvPr/>
        </p:nvSpPr>
        <p:spPr>
          <a:xfrm>
            <a:off x="826733" y="3882650"/>
            <a:ext cx="3185969"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52% </a:t>
            </a:r>
            <a:r>
              <a:rPr lang="en-GB" sz="2000"/>
              <a:t>of those with a physical health problem or disability.</a:t>
            </a:r>
          </a:p>
        </p:txBody>
      </p:sp>
      <p:sp>
        <p:nvSpPr>
          <p:cNvPr id="28" name="TextBox 27">
            <a:extLst>
              <a:ext uri="{FF2B5EF4-FFF2-40B4-BE49-F238E27FC236}">
                <a16:creationId xmlns:a16="http://schemas.microsoft.com/office/drawing/2014/main" id="{97E45014-7D7C-435E-9539-4658161F3E22}"/>
              </a:ext>
            </a:extLst>
          </p:cNvPr>
          <p:cNvSpPr txBox="1"/>
          <p:nvPr/>
        </p:nvSpPr>
        <p:spPr>
          <a:xfrm>
            <a:off x="826732" y="5047880"/>
            <a:ext cx="3185969"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75000"/>
                  </a:schemeClr>
                </a:solidFill>
              </a:rPr>
              <a:t>55% </a:t>
            </a:r>
            <a:r>
              <a:rPr lang="en-GB" sz="2000"/>
              <a:t>of those with a mental health condition.</a:t>
            </a:r>
          </a:p>
        </p:txBody>
      </p:sp>
    </p:spTree>
    <p:extLst>
      <p:ext uri="{BB962C8B-B14F-4D97-AF65-F5344CB8AC3E}">
        <p14:creationId xmlns:p14="http://schemas.microsoft.com/office/powerpoint/2010/main" val="4000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456656" cy="474996"/>
          </a:xfrm>
        </p:spPr>
        <p:txBody>
          <a:bodyPr/>
          <a:lstStyle/>
          <a:p>
            <a:r>
              <a:rPr lang="en-GB" sz="2800">
                <a:solidFill>
                  <a:schemeClr val="bg2">
                    <a:lumMod val="50000"/>
                  </a:schemeClr>
                </a:solidFill>
              </a:rPr>
              <a:t>For </a:t>
            </a:r>
            <a:r>
              <a:rPr lang="en-GB" sz="2800">
                <a:solidFill>
                  <a:schemeClr val="bg2"/>
                </a:solidFill>
              </a:rPr>
              <a:t>new claimants</a:t>
            </a:r>
            <a:r>
              <a:rPr lang="en-GB" sz="2800">
                <a:solidFill>
                  <a:schemeClr val="bg2">
                    <a:lumMod val="50000"/>
                  </a:schemeClr>
                </a:solidFill>
              </a:rPr>
              <a:t>, the most common motivation for self-employed work</a:t>
            </a:r>
            <a:r>
              <a:rPr lang="en-GB" sz="2800">
                <a:solidFill>
                  <a:schemeClr val="bg2"/>
                </a:solidFill>
              </a:rPr>
              <a:t> </a:t>
            </a:r>
            <a:r>
              <a:rPr lang="en-GB" sz="2800">
                <a:solidFill>
                  <a:schemeClr val="bg2">
                    <a:lumMod val="50000"/>
                  </a:schemeClr>
                </a:solidFill>
              </a:rPr>
              <a:t>is flexibility.</a:t>
            </a:r>
          </a:p>
        </p:txBody>
      </p:sp>
      <p:sp>
        <p:nvSpPr>
          <p:cNvPr id="23" name="Text Placeholder 3">
            <a:extLst>
              <a:ext uri="{FF2B5EF4-FFF2-40B4-BE49-F238E27FC236}">
                <a16:creationId xmlns:a16="http://schemas.microsoft.com/office/drawing/2014/main" id="{2780DAFE-3EFC-46DE-972F-78CB57E83036}"/>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new claimants, excluding not started SE work (5,044).</a:t>
            </a:r>
          </a:p>
        </p:txBody>
      </p:sp>
      <p:sp>
        <p:nvSpPr>
          <p:cNvPr id="24" name="Text Placeholder 7">
            <a:extLst>
              <a:ext uri="{FF2B5EF4-FFF2-40B4-BE49-F238E27FC236}">
                <a16:creationId xmlns:a16="http://schemas.microsoft.com/office/drawing/2014/main" id="{5AFC4CBD-EE45-41D2-82ED-8198B8742D91}"/>
              </a:ext>
            </a:extLst>
          </p:cNvPr>
          <p:cNvSpPr txBox="1">
            <a:spLocks/>
          </p:cNvSpPr>
          <p:nvPr/>
        </p:nvSpPr>
        <p:spPr>
          <a:xfrm>
            <a:off x="449999" y="1346940"/>
            <a:ext cx="11299088" cy="474996"/>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a:t>What motivated you to take up this self-employed work, rather than doing a different self-employed activity or increasing your employed work? / What motivated you to take up this self-employed work, rather than doing a different activity or working for an employer?</a:t>
            </a:r>
          </a:p>
        </p:txBody>
      </p:sp>
      <p:graphicFrame>
        <p:nvGraphicFramePr>
          <p:cNvPr id="8" name="Chart 7">
            <a:extLst>
              <a:ext uri="{FF2B5EF4-FFF2-40B4-BE49-F238E27FC236}">
                <a16:creationId xmlns:a16="http://schemas.microsoft.com/office/drawing/2014/main" id="{A227E14D-C8E5-4551-AACB-6FF0A93F91E9}"/>
              </a:ext>
            </a:extLst>
          </p:cNvPr>
          <p:cNvGraphicFramePr/>
          <p:nvPr>
            <p:extLst>
              <p:ext uri="{D42A27DB-BD31-4B8C-83A1-F6EECF244321}">
                <p14:modId xmlns:p14="http://schemas.microsoft.com/office/powerpoint/2010/main" val="1825499914"/>
              </p:ext>
            </p:extLst>
          </p:nvPr>
        </p:nvGraphicFramePr>
        <p:xfrm>
          <a:off x="-195461" y="2332355"/>
          <a:ext cx="10289720" cy="34928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7">
            <a:extLst>
              <a:ext uri="{FF2B5EF4-FFF2-40B4-BE49-F238E27FC236}">
                <a16:creationId xmlns:a16="http://schemas.microsoft.com/office/drawing/2014/main" id="{6827DE20-2610-4F83-99E8-F492F053DFF9}"/>
              </a:ext>
            </a:extLst>
          </p:cNvPr>
          <p:cNvSpPr txBox="1">
            <a:spLocks/>
          </p:cNvSpPr>
          <p:nvPr/>
        </p:nvSpPr>
        <p:spPr>
          <a:xfrm>
            <a:off x="449998" y="2164225"/>
            <a:ext cx="1394843" cy="266615"/>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Top NETs:</a:t>
            </a:r>
          </a:p>
        </p:txBody>
      </p:sp>
      <p:sp>
        <p:nvSpPr>
          <p:cNvPr id="2" name="Text Placeholder 7">
            <a:extLst>
              <a:ext uri="{FF2B5EF4-FFF2-40B4-BE49-F238E27FC236}">
                <a16:creationId xmlns:a16="http://schemas.microsoft.com/office/drawing/2014/main" id="{A83CB334-8B81-EB0A-1A73-932DB25CE9DC}"/>
              </a:ext>
            </a:extLst>
          </p:cNvPr>
          <p:cNvSpPr txBox="1">
            <a:spLocks/>
          </p:cNvSpPr>
          <p:nvPr/>
        </p:nvSpPr>
        <p:spPr>
          <a:xfrm>
            <a:off x="462766" y="2341006"/>
            <a:ext cx="1326277" cy="313227"/>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Net values: percentage values for each response are summed to broader categories</a:t>
            </a:r>
          </a:p>
        </p:txBody>
      </p:sp>
    </p:spTree>
    <p:extLst>
      <p:ext uri="{BB962C8B-B14F-4D97-AF65-F5344CB8AC3E}">
        <p14:creationId xmlns:p14="http://schemas.microsoft.com/office/powerpoint/2010/main" val="176383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D4B8-D7C7-452A-8E20-8D0C4406D1E4}"/>
              </a:ext>
            </a:extLst>
          </p:cNvPr>
          <p:cNvSpPr>
            <a:spLocks noGrp="1"/>
          </p:cNvSpPr>
          <p:nvPr>
            <p:ph type="title"/>
          </p:nvPr>
        </p:nvSpPr>
        <p:spPr>
          <a:xfrm>
            <a:off x="449999" y="397170"/>
            <a:ext cx="11299089" cy="775597"/>
          </a:xfrm>
        </p:spPr>
        <p:txBody>
          <a:bodyPr/>
          <a:lstStyle/>
          <a:p>
            <a:r>
              <a:rPr lang="en-GB" sz="2800">
                <a:solidFill>
                  <a:schemeClr val="accent1"/>
                </a:solidFill>
              </a:rPr>
              <a:t>Breakdown of reasons for </a:t>
            </a:r>
            <a:r>
              <a:rPr lang="en-GB" sz="2800">
                <a:solidFill>
                  <a:schemeClr val="bg2"/>
                </a:solidFill>
              </a:rPr>
              <a:t>new claimants</a:t>
            </a:r>
            <a:r>
              <a:rPr lang="en-GB" sz="2800">
                <a:solidFill>
                  <a:schemeClr val="accent1"/>
                </a:solidFill>
              </a:rPr>
              <a:t>.</a:t>
            </a:r>
          </a:p>
        </p:txBody>
      </p:sp>
      <p:sp>
        <p:nvSpPr>
          <p:cNvPr id="4" name="Text Placeholder 3">
            <a:extLst>
              <a:ext uri="{FF2B5EF4-FFF2-40B4-BE49-F238E27FC236}">
                <a16:creationId xmlns:a16="http://schemas.microsoft.com/office/drawing/2014/main" id="{E251F835-E3C3-4342-A644-5ADA59BBE2AE}"/>
              </a:ext>
            </a:extLst>
          </p:cNvPr>
          <p:cNvSpPr>
            <a:spLocks noGrp="1"/>
          </p:cNvSpPr>
          <p:nvPr>
            <p:ph type="body" sz="quarter" idx="10"/>
          </p:nvPr>
        </p:nvSpPr>
        <p:spPr>
          <a:xfrm>
            <a:off x="437230" y="6074590"/>
            <a:ext cx="11299089" cy="287338"/>
          </a:xfrm>
        </p:spPr>
        <p:txBody>
          <a:bodyPr/>
          <a:lstStyle/>
          <a:p>
            <a:r>
              <a:rPr lang="en-GB">
                <a:latin typeface="Arial" panose="020B0604020202020204" pitchFamily="34" charset="0"/>
                <a:cs typeface="Arial" panose="020B0604020202020204" pitchFamily="34" charset="0"/>
              </a:rPr>
              <a:t>Base: All new claimants, excluding not started SE work (5,044).</a:t>
            </a:r>
          </a:p>
        </p:txBody>
      </p:sp>
      <p:sp>
        <p:nvSpPr>
          <p:cNvPr id="5" name="TextBox 4">
            <a:extLst>
              <a:ext uri="{FF2B5EF4-FFF2-40B4-BE49-F238E27FC236}">
                <a16:creationId xmlns:a16="http://schemas.microsoft.com/office/drawing/2014/main" id="{9D17213A-496B-420C-B9E2-A6F73C13EFEE}"/>
              </a:ext>
            </a:extLst>
          </p:cNvPr>
          <p:cNvSpPr txBox="1"/>
          <p:nvPr/>
        </p:nvSpPr>
        <p:spPr>
          <a:xfrm>
            <a:off x="1068790" y="2212990"/>
            <a:ext cx="2342384" cy="514738"/>
          </a:xfrm>
          <a:prstGeom prst="rect">
            <a:avLst/>
          </a:prstGeom>
          <a:solidFill>
            <a:schemeClr val="bg2"/>
          </a:solidFill>
        </p:spPr>
        <p:txBody>
          <a:bodyPr wrap="square" lIns="72000" tIns="72000" rIns="72000" bIns="72000" rtlCol="0">
            <a:spAutoFit/>
          </a:bodyPr>
          <a:lstStyle>
            <a:defPPr>
              <a:defRPr lang="fr-FR"/>
            </a:defPPr>
            <a:lvl1pPr>
              <a:spcBef>
                <a:spcPts val="400"/>
              </a:spcBef>
              <a:spcAft>
                <a:spcPts val="400"/>
              </a:spcAft>
            </a:lvl1pPr>
          </a:lstStyle>
          <a:p>
            <a:r>
              <a:rPr lang="en-GB" sz="2400">
                <a:solidFill>
                  <a:schemeClr val="bg1"/>
                </a:solidFill>
              </a:rPr>
              <a:t>Flexibility (48%)</a:t>
            </a:r>
          </a:p>
        </p:txBody>
      </p:sp>
      <p:sp>
        <p:nvSpPr>
          <p:cNvPr id="6" name="TextBox 5">
            <a:extLst>
              <a:ext uri="{FF2B5EF4-FFF2-40B4-BE49-F238E27FC236}">
                <a16:creationId xmlns:a16="http://schemas.microsoft.com/office/drawing/2014/main" id="{0252375B-D4FD-4B75-9EE1-990E6C637935}"/>
              </a:ext>
            </a:extLst>
          </p:cNvPr>
          <p:cNvSpPr txBox="1"/>
          <p:nvPr/>
        </p:nvSpPr>
        <p:spPr>
          <a:xfrm>
            <a:off x="3959140" y="1930240"/>
            <a:ext cx="6974503" cy="391628"/>
          </a:xfrm>
          <a:prstGeom prst="rect">
            <a:avLst/>
          </a:prstGeom>
          <a:solidFill>
            <a:schemeClr val="bg2"/>
          </a:solidFill>
        </p:spPr>
        <p:txBody>
          <a:bodyPr wrap="square" lIns="72000" tIns="72000" rIns="72000" bIns="72000" rtlCol="0">
            <a:spAutoFit/>
          </a:bodyPr>
          <a:lstStyle/>
          <a:p>
            <a:pPr>
              <a:spcBef>
                <a:spcPts val="400"/>
              </a:spcBef>
              <a:spcAft>
                <a:spcPts val="400"/>
              </a:spcAft>
            </a:pPr>
            <a:r>
              <a:rPr lang="en-GB" sz="1600">
                <a:solidFill>
                  <a:schemeClr val="bg1"/>
                </a:solidFill>
              </a:rPr>
              <a:t>Wanted more flexible hours generally (29%)</a:t>
            </a:r>
            <a:endParaRPr lang="en-GB" sz="2000">
              <a:solidFill>
                <a:schemeClr val="bg1"/>
              </a:solidFill>
            </a:endParaRPr>
          </a:p>
        </p:txBody>
      </p:sp>
      <p:sp>
        <p:nvSpPr>
          <p:cNvPr id="8" name="TextBox 7">
            <a:extLst>
              <a:ext uri="{FF2B5EF4-FFF2-40B4-BE49-F238E27FC236}">
                <a16:creationId xmlns:a16="http://schemas.microsoft.com/office/drawing/2014/main" id="{9DDD108A-52A4-4142-867A-C4D6BD9413C4}"/>
              </a:ext>
            </a:extLst>
          </p:cNvPr>
          <p:cNvSpPr txBox="1"/>
          <p:nvPr/>
        </p:nvSpPr>
        <p:spPr>
          <a:xfrm>
            <a:off x="3949261" y="2553367"/>
            <a:ext cx="6974522" cy="391628"/>
          </a:xfrm>
          <a:prstGeom prst="rect">
            <a:avLst/>
          </a:prstGeom>
          <a:solidFill>
            <a:schemeClr val="bg2"/>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I wanted to work from home (&lt;1%)</a:t>
            </a:r>
          </a:p>
        </p:txBody>
      </p:sp>
      <p:sp>
        <p:nvSpPr>
          <p:cNvPr id="9" name="TextBox 8">
            <a:extLst>
              <a:ext uri="{FF2B5EF4-FFF2-40B4-BE49-F238E27FC236}">
                <a16:creationId xmlns:a16="http://schemas.microsoft.com/office/drawing/2014/main" id="{5CC37A79-9FC7-4C70-8904-ED426AE8E06E}"/>
              </a:ext>
            </a:extLst>
          </p:cNvPr>
          <p:cNvSpPr txBox="1"/>
          <p:nvPr/>
        </p:nvSpPr>
        <p:spPr>
          <a:xfrm>
            <a:off x="3949260" y="3065025"/>
            <a:ext cx="6974527" cy="637849"/>
          </a:xfrm>
          <a:prstGeom prst="rect">
            <a:avLst/>
          </a:prstGeom>
          <a:solidFill>
            <a:schemeClr val="bg2"/>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I wanted to give up commuting / travelling / driving such long distances to get to work (&lt;1%)</a:t>
            </a:r>
          </a:p>
        </p:txBody>
      </p:sp>
      <p:cxnSp>
        <p:nvCxnSpPr>
          <p:cNvPr id="11" name="Straight Connector 10">
            <a:extLst>
              <a:ext uri="{FF2B5EF4-FFF2-40B4-BE49-F238E27FC236}">
                <a16:creationId xmlns:a16="http://schemas.microsoft.com/office/drawing/2014/main" id="{FBDFDF53-8EF6-49AB-89AF-D6AF7075D9C5}"/>
              </a:ext>
            </a:extLst>
          </p:cNvPr>
          <p:cNvCxnSpPr/>
          <p:nvPr/>
        </p:nvCxnSpPr>
        <p:spPr>
          <a:xfrm>
            <a:off x="3733328" y="1462057"/>
            <a:ext cx="0" cy="195267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4F0322-5661-4383-ABA8-EC44A4D5AE1D}"/>
              </a:ext>
            </a:extLst>
          </p:cNvPr>
          <p:cNvCxnSpPr>
            <a:cxnSpLocks/>
            <a:stCxn id="5" idx="3"/>
          </p:cNvCxnSpPr>
          <p:nvPr/>
        </p:nvCxnSpPr>
        <p:spPr>
          <a:xfrm>
            <a:off x="3411174" y="2470359"/>
            <a:ext cx="322154" cy="45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D7AA04-A7CA-4C4E-8F80-3A5B1AB82AD5}"/>
              </a:ext>
            </a:extLst>
          </p:cNvPr>
          <p:cNvCxnSpPr/>
          <p:nvPr/>
        </p:nvCxnSpPr>
        <p:spPr>
          <a:xfrm>
            <a:off x="3733328" y="2111191"/>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5C0B9B-9AD7-4B13-A37C-C9F5D39C3577}"/>
              </a:ext>
            </a:extLst>
          </p:cNvPr>
          <p:cNvCxnSpPr/>
          <p:nvPr/>
        </p:nvCxnSpPr>
        <p:spPr>
          <a:xfrm>
            <a:off x="3733328" y="2761177"/>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40095A-E3AB-4443-863F-E23393D18079}"/>
              </a:ext>
            </a:extLst>
          </p:cNvPr>
          <p:cNvCxnSpPr>
            <a:cxnSpLocks/>
          </p:cNvCxnSpPr>
          <p:nvPr/>
        </p:nvCxnSpPr>
        <p:spPr>
          <a:xfrm>
            <a:off x="3723305" y="3411164"/>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5CB569-6C1E-4012-B04E-364665DB23D0}"/>
              </a:ext>
            </a:extLst>
          </p:cNvPr>
          <p:cNvSpPr txBox="1"/>
          <p:nvPr/>
        </p:nvSpPr>
        <p:spPr>
          <a:xfrm>
            <a:off x="1089900" y="4278430"/>
            <a:ext cx="2342373" cy="1253402"/>
          </a:xfrm>
          <a:prstGeom prst="rect">
            <a:avLst/>
          </a:prstGeom>
          <a:solidFill>
            <a:schemeClr val="bg2">
              <a:lumMod val="40000"/>
              <a:lumOff val="6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2400"/>
              <a:t>To do with my line of work (36%)</a:t>
            </a:r>
          </a:p>
        </p:txBody>
      </p:sp>
      <p:sp>
        <p:nvSpPr>
          <p:cNvPr id="29" name="TextBox 28">
            <a:extLst>
              <a:ext uri="{FF2B5EF4-FFF2-40B4-BE49-F238E27FC236}">
                <a16:creationId xmlns:a16="http://schemas.microsoft.com/office/drawing/2014/main" id="{F21E9A06-8FBB-4A91-A5D7-CFF333A94FE0}"/>
              </a:ext>
            </a:extLst>
          </p:cNvPr>
          <p:cNvSpPr txBox="1"/>
          <p:nvPr/>
        </p:nvSpPr>
        <p:spPr>
          <a:xfrm>
            <a:off x="3995425" y="4886948"/>
            <a:ext cx="6984554" cy="391628"/>
          </a:xfrm>
          <a:prstGeom prst="rect">
            <a:avLst/>
          </a:prstGeom>
          <a:solidFill>
            <a:schemeClr val="bg2">
              <a:lumMod val="40000"/>
              <a:lumOff val="60000"/>
            </a:schemeClr>
          </a:solidFill>
        </p:spPr>
        <p:txBody>
          <a:bodyPr wrap="square" lIns="72000" tIns="72000" rIns="72000" bIns="72000" rtlCol="0">
            <a:spAutoFit/>
          </a:bodyPr>
          <a:lstStyle/>
          <a:p>
            <a:pPr>
              <a:spcBef>
                <a:spcPts val="400"/>
              </a:spcBef>
              <a:spcAft>
                <a:spcPts val="400"/>
              </a:spcAft>
            </a:pPr>
            <a:r>
              <a:rPr lang="en-GB" sz="1600"/>
              <a:t>My boss prefers me to be self-employed (4%)</a:t>
            </a:r>
          </a:p>
        </p:txBody>
      </p:sp>
      <p:sp>
        <p:nvSpPr>
          <p:cNvPr id="30" name="TextBox 29">
            <a:extLst>
              <a:ext uri="{FF2B5EF4-FFF2-40B4-BE49-F238E27FC236}">
                <a16:creationId xmlns:a16="http://schemas.microsoft.com/office/drawing/2014/main" id="{DCAEE9EA-6E06-4B75-98B8-7F2852318466}"/>
              </a:ext>
            </a:extLst>
          </p:cNvPr>
          <p:cNvSpPr txBox="1"/>
          <p:nvPr/>
        </p:nvSpPr>
        <p:spPr>
          <a:xfrm>
            <a:off x="3995411" y="4446031"/>
            <a:ext cx="6984567" cy="391628"/>
          </a:xfrm>
          <a:prstGeom prst="rect">
            <a:avLst/>
          </a:prstGeom>
          <a:solidFill>
            <a:schemeClr val="bg2">
              <a:lumMod val="40000"/>
              <a:lumOff val="6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t>It's normal for my line of work (33%)</a:t>
            </a:r>
          </a:p>
        </p:txBody>
      </p:sp>
      <p:cxnSp>
        <p:nvCxnSpPr>
          <p:cNvPr id="33" name="Straight Connector 32">
            <a:extLst>
              <a:ext uri="{FF2B5EF4-FFF2-40B4-BE49-F238E27FC236}">
                <a16:creationId xmlns:a16="http://schemas.microsoft.com/office/drawing/2014/main" id="{234112A6-7A17-4732-AD7A-3B821973D92B}"/>
              </a:ext>
            </a:extLst>
          </p:cNvPr>
          <p:cNvCxnSpPr>
            <a:cxnSpLocks/>
          </p:cNvCxnSpPr>
          <p:nvPr/>
        </p:nvCxnSpPr>
        <p:spPr>
          <a:xfrm>
            <a:off x="3743384" y="4686807"/>
            <a:ext cx="10" cy="48779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E67D40-3E04-4727-9B7E-F25421D77384}"/>
              </a:ext>
            </a:extLst>
          </p:cNvPr>
          <p:cNvCxnSpPr>
            <a:cxnSpLocks/>
          </p:cNvCxnSpPr>
          <p:nvPr/>
        </p:nvCxnSpPr>
        <p:spPr>
          <a:xfrm>
            <a:off x="3421240" y="4906086"/>
            <a:ext cx="322154" cy="45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E29C14-1524-4852-A49F-FBE7F690AFB8}"/>
              </a:ext>
            </a:extLst>
          </p:cNvPr>
          <p:cNvCxnSpPr/>
          <p:nvPr/>
        </p:nvCxnSpPr>
        <p:spPr>
          <a:xfrm>
            <a:off x="3738248" y="1453478"/>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EE86D25-B4F8-4A59-8079-76054575B1C2}"/>
              </a:ext>
            </a:extLst>
          </p:cNvPr>
          <p:cNvCxnSpPr>
            <a:cxnSpLocks/>
          </p:cNvCxnSpPr>
          <p:nvPr/>
        </p:nvCxnSpPr>
        <p:spPr>
          <a:xfrm>
            <a:off x="3743207" y="4684445"/>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0C3D2A-E86B-467A-B81C-9B50AADD16D3}"/>
              </a:ext>
            </a:extLst>
          </p:cNvPr>
          <p:cNvCxnSpPr>
            <a:cxnSpLocks/>
          </p:cNvCxnSpPr>
          <p:nvPr/>
        </p:nvCxnSpPr>
        <p:spPr>
          <a:xfrm>
            <a:off x="3747891" y="5161304"/>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D21F3E7-64A6-4235-8616-C306229A27FA}"/>
              </a:ext>
            </a:extLst>
          </p:cNvPr>
          <p:cNvSpPr txBox="1"/>
          <p:nvPr/>
        </p:nvSpPr>
        <p:spPr>
          <a:xfrm>
            <a:off x="3949263" y="1172767"/>
            <a:ext cx="6974518" cy="637849"/>
          </a:xfrm>
          <a:prstGeom prst="rect">
            <a:avLst/>
          </a:prstGeom>
          <a:solidFill>
            <a:schemeClr val="bg2"/>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Wanted to be independent / wanted to be my own boss / I like the freedom / making my own decisions (33%)</a:t>
            </a:r>
          </a:p>
        </p:txBody>
      </p:sp>
    </p:spTree>
    <p:extLst>
      <p:ext uri="{BB962C8B-B14F-4D97-AF65-F5344CB8AC3E}">
        <p14:creationId xmlns:p14="http://schemas.microsoft.com/office/powerpoint/2010/main" val="35748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a:t>Contents</a:t>
            </a:r>
          </a:p>
        </p:txBody>
      </p:sp>
      <p:sp>
        <p:nvSpPr>
          <p:cNvPr id="17" name="TextBox 16">
            <a:extLst>
              <a:ext uri="{FF2B5EF4-FFF2-40B4-BE49-F238E27FC236}">
                <a16:creationId xmlns:a16="http://schemas.microsoft.com/office/drawing/2014/main" id="{7D954C3C-794A-4FE4-ABE4-67BA5C52DC73}"/>
              </a:ext>
            </a:extLst>
          </p:cNvPr>
          <p:cNvSpPr txBox="1"/>
          <p:nvPr/>
        </p:nvSpPr>
        <p:spPr>
          <a:xfrm>
            <a:off x="276311" y="819898"/>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1</a:t>
            </a:r>
          </a:p>
        </p:txBody>
      </p:sp>
      <p:sp>
        <p:nvSpPr>
          <p:cNvPr id="18" name="TextBox 17">
            <a:extLst>
              <a:ext uri="{FF2B5EF4-FFF2-40B4-BE49-F238E27FC236}">
                <a16:creationId xmlns:a16="http://schemas.microsoft.com/office/drawing/2014/main" id="{919AA834-3FE3-4858-BF2C-4B22EBF156B2}"/>
              </a:ext>
            </a:extLst>
          </p:cNvPr>
          <p:cNvSpPr txBox="1"/>
          <p:nvPr/>
        </p:nvSpPr>
        <p:spPr>
          <a:xfrm>
            <a:off x="4304537" y="819898"/>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2</a:t>
            </a:r>
          </a:p>
        </p:txBody>
      </p:sp>
      <p:sp>
        <p:nvSpPr>
          <p:cNvPr id="19" name="TextBox 18">
            <a:extLst>
              <a:ext uri="{FF2B5EF4-FFF2-40B4-BE49-F238E27FC236}">
                <a16:creationId xmlns:a16="http://schemas.microsoft.com/office/drawing/2014/main" id="{E4700BC5-BD90-47EF-A83C-30AD4C2FF3C6}"/>
              </a:ext>
            </a:extLst>
          </p:cNvPr>
          <p:cNvSpPr txBox="1"/>
          <p:nvPr/>
        </p:nvSpPr>
        <p:spPr>
          <a:xfrm>
            <a:off x="8135883" y="819898"/>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3</a:t>
            </a:r>
          </a:p>
        </p:txBody>
      </p:sp>
      <p:sp>
        <p:nvSpPr>
          <p:cNvPr id="20" name="TextBox 19">
            <a:extLst>
              <a:ext uri="{FF2B5EF4-FFF2-40B4-BE49-F238E27FC236}">
                <a16:creationId xmlns:a16="http://schemas.microsoft.com/office/drawing/2014/main" id="{C084E939-111D-4B74-B566-4ED856D45D06}"/>
              </a:ext>
            </a:extLst>
          </p:cNvPr>
          <p:cNvSpPr txBox="1"/>
          <p:nvPr/>
        </p:nvSpPr>
        <p:spPr>
          <a:xfrm>
            <a:off x="409094" y="2618386"/>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4</a:t>
            </a:r>
          </a:p>
        </p:txBody>
      </p:sp>
      <p:sp>
        <p:nvSpPr>
          <p:cNvPr id="21" name="TextBox 20">
            <a:extLst>
              <a:ext uri="{FF2B5EF4-FFF2-40B4-BE49-F238E27FC236}">
                <a16:creationId xmlns:a16="http://schemas.microsoft.com/office/drawing/2014/main" id="{A67DC073-7FC3-45A4-83DC-C770D0FF28D8}"/>
              </a:ext>
            </a:extLst>
          </p:cNvPr>
          <p:cNvSpPr txBox="1"/>
          <p:nvPr/>
        </p:nvSpPr>
        <p:spPr>
          <a:xfrm>
            <a:off x="4304537" y="2618386"/>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5</a:t>
            </a:r>
          </a:p>
        </p:txBody>
      </p:sp>
      <p:sp>
        <p:nvSpPr>
          <p:cNvPr id="22" name="TextBox 21">
            <a:extLst>
              <a:ext uri="{FF2B5EF4-FFF2-40B4-BE49-F238E27FC236}">
                <a16:creationId xmlns:a16="http://schemas.microsoft.com/office/drawing/2014/main" id="{27A4130D-E06C-4B7A-AFF5-603BF045BAA2}"/>
              </a:ext>
            </a:extLst>
          </p:cNvPr>
          <p:cNvSpPr txBox="1"/>
          <p:nvPr/>
        </p:nvSpPr>
        <p:spPr>
          <a:xfrm>
            <a:off x="8135883" y="2618386"/>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6</a:t>
            </a:r>
          </a:p>
        </p:txBody>
      </p:sp>
      <p:sp>
        <p:nvSpPr>
          <p:cNvPr id="2" name="TextBox 1">
            <a:extLst>
              <a:ext uri="{FF2B5EF4-FFF2-40B4-BE49-F238E27FC236}">
                <a16:creationId xmlns:a16="http://schemas.microsoft.com/office/drawing/2014/main" id="{3FDBF0B7-E7BD-46C3-8DB0-06BCF6919ACD}"/>
              </a:ext>
            </a:extLst>
          </p:cNvPr>
          <p:cNvSpPr txBox="1"/>
          <p:nvPr/>
        </p:nvSpPr>
        <p:spPr>
          <a:xfrm>
            <a:off x="1542832" y="1531309"/>
            <a:ext cx="2250260" cy="738664"/>
          </a:xfrm>
          <a:prstGeom prst="rect">
            <a:avLst/>
          </a:prstGeom>
          <a:noFill/>
        </p:spPr>
        <p:txBody>
          <a:bodyPr wrap="square" lIns="0" tIns="0" rIns="0" bIns="0" rtlCol="0" anchor="b">
            <a:spAutoFit/>
          </a:bodyPr>
          <a:lstStyle/>
          <a:p>
            <a:pPr algn="l">
              <a:spcBef>
                <a:spcPts val="400"/>
              </a:spcBef>
              <a:spcAft>
                <a:spcPts val="400"/>
              </a:spcAft>
            </a:pPr>
            <a:r>
              <a:rPr lang="en-GB" sz="2400" b="1">
                <a:solidFill>
                  <a:schemeClr val="accent1"/>
                </a:solidFill>
              </a:rPr>
              <a:t>Introduction &amp; methodology</a:t>
            </a:r>
          </a:p>
        </p:txBody>
      </p:sp>
      <p:sp>
        <p:nvSpPr>
          <p:cNvPr id="24" name="TextBox 23">
            <a:extLst>
              <a:ext uri="{FF2B5EF4-FFF2-40B4-BE49-F238E27FC236}">
                <a16:creationId xmlns:a16="http://schemas.microsoft.com/office/drawing/2014/main" id="{57B2D7AC-0BE9-4A2D-A242-411E61188853}"/>
              </a:ext>
            </a:extLst>
          </p:cNvPr>
          <p:cNvSpPr txBox="1"/>
          <p:nvPr/>
        </p:nvSpPr>
        <p:spPr>
          <a:xfrm>
            <a:off x="9341638" y="1531309"/>
            <a:ext cx="2250260" cy="738664"/>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accent1"/>
                </a:solidFill>
              </a:rPr>
              <a:t>Motivations &amp; attitudes</a:t>
            </a:r>
          </a:p>
        </p:txBody>
      </p:sp>
      <p:cxnSp>
        <p:nvCxnSpPr>
          <p:cNvPr id="4" name="Straight Connector 3">
            <a:extLst>
              <a:ext uri="{FF2B5EF4-FFF2-40B4-BE49-F238E27FC236}">
                <a16:creationId xmlns:a16="http://schemas.microsoft.com/office/drawing/2014/main" id="{05A999EA-A9E5-4C59-95F0-D6CE3A4AAF19}"/>
              </a:ext>
            </a:extLst>
          </p:cNvPr>
          <p:cNvCxnSpPr>
            <a:cxnSpLocks/>
          </p:cNvCxnSpPr>
          <p:nvPr/>
        </p:nvCxnSpPr>
        <p:spPr>
          <a:xfrm>
            <a:off x="416126" y="2401162"/>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4B072B-94AC-4B2F-A08D-BBFBC2FF9671}"/>
              </a:ext>
            </a:extLst>
          </p:cNvPr>
          <p:cNvCxnSpPr>
            <a:cxnSpLocks/>
          </p:cNvCxnSpPr>
          <p:nvPr/>
        </p:nvCxnSpPr>
        <p:spPr>
          <a:xfrm>
            <a:off x="4327498" y="2401162"/>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2297D3-4529-4DD7-9DC1-DB2156346585}"/>
              </a:ext>
            </a:extLst>
          </p:cNvPr>
          <p:cNvCxnSpPr>
            <a:cxnSpLocks/>
          </p:cNvCxnSpPr>
          <p:nvPr/>
        </p:nvCxnSpPr>
        <p:spPr>
          <a:xfrm>
            <a:off x="8177551" y="2401162"/>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8CBE96-517D-41C9-AB7A-0F3858C0B56D}"/>
              </a:ext>
            </a:extLst>
          </p:cNvPr>
          <p:cNvCxnSpPr>
            <a:cxnSpLocks/>
          </p:cNvCxnSpPr>
          <p:nvPr/>
        </p:nvCxnSpPr>
        <p:spPr>
          <a:xfrm>
            <a:off x="421884" y="4221128"/>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C6B3FC-445B-47E0-90B4-6B5D7AFD6373}"/>
              </a:ext>
            </a:extLst>
          </p:cNvPr>
          <p:cNvCxnSpPr>
            <a:cxnSpLocks/>
          </p:cNvCxnSpPr>
          <p:nvPr/>
        </p:nvCxnSpPr>
        <p:spPr>
          <a:xfrm>
            <a:off x="4333256" y="4221128"/>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2FFAA9-689C-4CFD-B594-15E715614916}"/>
              </a:ext>
            </a:extLst>
          </p:cNvPr>
          <p:cNvCxnSpPr>
            <a:cxnSpLocks/>
          </p:cNvCxnSpPr>
          <p:nvPr/>
        </p:nvCxnSpPr>
        <p:spPr>
          <a:xfrm>
            <a:off x="8183309" y="4221128"/>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26CFBB0-A1DB-4A2F-B1C8-BA2AF9241EB0}"/>
              </a:ext>
            </a:extLst>
          </p:cNvPr>
          <p:cNvSpPr txBox="1"/>
          <p:nvPr/>
        </p:nvSpPr>
        <p:spPr>
          <a:xfrm>
            <a:off x="1542832" y="3720606"/>
            <a:ext cx="2250260" cy="369332"/>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bg1">
                    <a:lumMod val="50000"/>
                  </a:schemeClr>
                </a:solidFill>
              </a:rPr>
              <a:t>Profits</a:t>
            </a:r>
          </a:p>
        </p:txBody>
      </p:sp>
      <p:sp>
        <p:nvSpPr>
          <p:cNvPr id="32" name="TextBox 31">
            <a:extLst>
              <a:ext uri="{FF2B5EF4-FFF2-40B4-BE49-F238E27FC236}">
                <a16:creationId xmlns:a16="http://schemas.microsoft.com/office/drawing/2014/main" id="{A20C1B2B-EF99-446B-B5BF-A44769D41FCF}"/>
              </a:ext>
            </a:extLst>
          </p:cNvPr>
          <p:cNvSpPr txBox="1"/>
          <p:nvPr/>
        </p:nvSpPr>
        <p:spPr>
          <a:xfrm>
            <a:off x="5459048" y="3351274"/>
            <a:ext cx="2250260" cy="738664"/>
          </a:xfrm>
          <a:prstGeom prst="rect">
            <a:avLst/>
          </a:prstGeom>
          <a:noFill/>
        </p:spPr>
        <p:txBody>
          <a:bodyPr wrap="square" lIns="0" tIns="0" rIns="0" bIns="0" rtlCol="0" anchor="b">
            <a:spAutoFit/>
          </a:bodyPr>
          <a:lstStyle/>
          <a:p>
            <a:pPr>
              <a:spcBef>
                <a:spcPts val="400"/>
              </a:spcBef>
              <a:spcAft>
                <a:spcPts val="400"/>
              </a:spcAft>
            </a:pPr>
            <a:r>
              <a:rPr lang="sv-SE" sz="2400" b="1">
                <a:solidFill>
                  <a:srgbClr val="002554"/>
                </a:solidFill>
              </a:rPr>
              <a:t>Plans for the future</a:t>
            </a:r>
            <a:endParaRPr lang="en-GB" sz="2400" b="1">
              <a:solidFill>
                <a:srgbClr val="002554"/>
              </a:solidFill>
            </a:endParaRPr>
          </a:p>
        </p:txBody>
      </p:sp>
      <p:sp>
        <p:nvSpPr>
          <p:cNvPr id="33" name="TextBox 32">
            <a:extLst>
              <a:ext uri="{FF2B5EF4-FFF2-40B4-BE49-F238E27FC236}">
                <a16:creationId xmlns:a16="http://schemas.microsoft.com/office/drawing/2014/main" id="{64ECE4EA-B0EC-4E40-B165-BA1C5878B085}"/>
              </a:ext>
            </a:extLst>
          </p:cNvPr>
          <p:cNvSpPr txBox="1"/>
          <p:nvPr/>
        </p:nvSpPr>
        <p:spPr>
          <a:xfrm>
            <a:off x="9341638" y="3720606"/>
            <a:ext cx="2250260" cy="369332"/>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bg1">
                    <a:lumMod val="50000"/>
                  </a:schemeClr>
                </a:solidFill>
              </a:rPr>
              <a:t>Support needs</a:t>
            </a:r>
          </a:p>
        </p:txBody>
      </p:sp>
      <p:sp>
        <p:nvSpPr>
          <p:cNvPr id="25" name="TextBox 24">
            <a:extLst>
              <a:ext uri="{FF2B5EF4-FFF2-40B4-BE49-F238E27FC236}">
                <a16:creationId xmlns:a16="http://schemas.microsoft.com/office/drawing/2014/main" id="{0E9837E7-E6B7-46B9-80B5-89E401F022C7}"/>
              </a:ext>
            </a:extLst>
          </p:cNvPr>
          <p:cNvSpPr txBox="1"/>
          <p:nvPr/>
        </p:nvSpPr>
        <p:spPr>
          <a:xfrm>
            <a:off x="437209" y="4438352"/>
            <a:ext cx="820738" cy="1769715"/>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7</a:t>
            </a:r>
          </a:p>
        </p:txBody>
      </p:sp>
      <p:sp>
        <p:nvSpPr>
          <p:cNvPr id="34" name="TextBox 33">
            <a:extLst>
              <a:ext uri="{FF2B5EF4-FFF2-40B4-BE49-F238E27FC236}">
                <a16:creationId xmlns:a16="http://schemas.microsoft.com/office/drawing/2014/main" id="{F2DB267E-A9EA-4192-85AB-84DDD447246A}"/>
              </a:ext>
            </a:extLst>
          </p:cNvPr>
          <p:cNvSpPr txBox="1"/>
          <p:nvPr/>
        </p:nvSpPr>
        <p:spPr>
          <a:xfrm>
            <a:off x="4332652" y="4438352"/>
            <a:ext cx="820738" cy="1769715"/>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8</a:t>
            </a:r>
          </a:p>
        </p:txBody>
      </p:sp>
      <p:cxnSp>
        <p:nvCxnSpPr>
          <p:cNvPr id="36" name="Straight Connector 35">
            <a:extLst>
              <a:ext uri="{FF2B5EF4-FFF2-40B4-BE49-F238E27FC236}">
                <a16:creationId xmlns:a16="http://schemas.microsoft.com/office/drawing/2014/main" id="{F927A7D6-5F4E-4D68-9851-66A14A4C3AB4}"/>
              </a:ext>
            </a:extLst>
          </p:cNvPr>
          <p:cNvCxnSpPr>
            <a:cxnSpLocks/>
          </p:cNvCxnSpPr>
          <p:nvPr/>
        </p:nvCxnSpPr>
        <p:spPr>
          <a:xfrm>
            <a:off x="449999" y="6041094"/>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CFEB947-9484-4C32-8D5B-17A72FC43E3D}"/>
              </a:ext>
            </a:extLst>
          </p:cNvPr>
          <p:cNvCxnSpPr>
            <a:cxnSpLocks/>
          </p:cNvCxnSpPr>
          <p:nvPr/>
        </p:nvCxnSpPr>
        <p:spPr>
          <a:xfrm>
            <a:off x="4361371" y="6041094"/>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4FD0B70-5C86-480A-90D3-158E6E94C085}"/>
              </a:ext>
            </a:extLst>
          </p:cNvPr>
          <p:cNvSpPr txBox="1"/>
          <p:nvPr/>
        </p:nvSpPr>
        <p:spPr>
          <a:xfrm>
            <a:off x="1570947" y="5171240"/>
            <a:ext cx="2250260" cy="738664"/>
          </a:xfrm>
          <a:prstGeom prst="rect">
            <a:avLst/>
          </a:prstGeom>
          <a:noFill/>
        </p:spPr>
        <p:txBody>
          <a:bodyPr wrap="square" lIns="0" tIns="0" rIns="0" bIns="0" rtlCol="0" anchor="b">
            <a:spAutoFit/>
          </a:bodyPr>
          <a:lstStyle/>
          <a:p>
            <a:pPr>
              <a:spcBef>
                <a:spcPts val="400"/>
              </a:spcBef>
              <a:spcAft>
                <a:spcPts val="400"/>
              </a:spcAft>
            </a:pPr>
            <a:r>
              <a:rPr lang="fr-FR" sz="2400" b="1">
                <a:solidFill>
                  <a:schemeClr val="accent1"/>
                </a:solidFill>
              </a:rPr>
              <a:t>Segmentation profiling</a:t>
            </a:r>
            <a:endParaRPr lang="en-GB" sz="2400" b="1">
              <a:solidFill>
                <a:schemeClr val="accent1"/>
              </a:solidFill>
            </a:endParaRPr>
          </a:p>
        </p:txBody>
      </p:sp>
      <p:sp>
        <p:nvSpPr>
          <p:cNvPr id="40" name="TextBox 39">
            <a:extLst>
              <a:ext uri="{FF2B5EF4-FFF2-40B4-BE49-F238E27FC236}">
                <a16:creationId xmlns:a16="http://schemas.microsoft.com/office/drawing/2014/main" id="{A9CBE4A1-350E-4C6F-9B38-E05E0A0027C1}"/>
              </a:ext>
            </a:extLst>
          </p:cNvPr>
          <p:cNvSpPr txBox="1"/>
          <p:nvPr/>
        </p:nvSpPr>
        <p:spPr>
          <a:xfrm>
            <a:off x="5487163" y="5540572"/>
            <a:ext cx="2250260" cy="369332"/>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bg1">
                    <a:lumMod val="50000"/>
                  </a:schemeClr>
                </a:solidFill>
              </a:rPr>
              <a:t>Conclusions</a:t>
            </a:r>
          </a:p>
        </p:txBody>
      </p:sp>
      <p:sp>
        <p:nvSpPr>
          <p:cNvPr id="42" name="TextBox 41">
            <a:extLst>
              <a:ext uri="{FF2B5EF4-FFF2-40B4-BE49-F238E27FC236}">
                <a16:creationId xmlns:a16="http://schemas.microsoft.com/office/drawing/2014/main" id="{E7A2DD64-24EA-4B91-86B7-C644C6A69A04}"/>
              </a:ext>
            </a:extLst>
          </p:cNvPr>
          <p:cNvSpPr txBox="1"/>
          <p:nvPr/>
        </p:nvSpPr>
        <p:spPr>
          <a:xfrm>
            <a:off x="5485686" y="1528751"/>
            <a:ext cx="2250260" cy="738664"/>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bg1">
                    <a:lumMod val="50000"/>
                  </a:schemeClr>
                </a:solidFill>
              </a:rPr>
              <a:t>Nature of self-employed work</a:t>
            </a:r>
          </a:p>
        </p:txBody>
      </p:sp>
    </p:spTree>
    <p:extLst>
      <p:ext uri="{BB962C8B-B14F-4D97-AF65-F5344CB8AC3E}">
        <p14:creationId xmlns:p14="http://schemas.microsoft.com/office/powerpoint/2010/main" val="183706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456656" cy="474996"/>
          </a:xfrm>
        </p:spPr>
        <p:txBody>
          <a:bodyPr/>
          <a:lstStyle/>
          <a:p>
            <a:r>
              <a:rPr lang="en-GB" sz="2800">
                <a:solidFill>
                  <a:schemeClr val="accent1"/>
                </a:solidFill>
              </a:rPr>
              <a:t>Subgroups of </a:t>
            </a:r>
            <a:r>
              <a:rPr lang="en-GB" sz="2800">
                <a:solidFill>
                  <a:schemeClr val="bg2"/>
                </a:solidFill>
              </a:rPr>
              <a:t>new claimants </a:t>
            </a:r>
            <a:r>
              <a:rPr lang="en-GB" sz="2800">
                <a:solidFill>
                  <a:schemeClr val="accent1"/>
                </a:solidFill>
              </a:rPr>
              <a:t>most likely to be motivated by flexibility.</a:t>
            </a:r>
          </a:p>
        </p:txBody>
      </p:sp>
      <p:sp>
        <p:nvSpPr>
          <p:cNvPr id="9" name="Rectangle 8">
            <a:extLst>
              <a:ext uri="{FF2B5EF4-FFF2-40B4-BE49-F238E27FC236}">
                <a16:creationId xmlns:a16="http://schemas.microsoft.com/office/drawing/2014/main" id="{189A3020-2B86-4A9F-AF6D-CA6B50368023}"/>
              </a:ext>
            </a:extLst>
          </p:cNvPr>
          <p:cNvSpPr/>
          <p:nvPr/>
        </p:nvSpPr>
        <p:spPr>
          <a:xfrm>
            <a:off x="449998" y="1572613"/>
            <a:ext cx="11299089" cy="44888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34004923-19E4-475B-8D26-1D43FF92BF23}"/>
              </a:ext>
            </a:extLst>
          </p:cNvPr>
          <p:cNvSpPr txBox="1"/>
          <p:nvPr/>
        </p:nvSpPr>
        <p:spPr>
          <a:xfrm>
            <a:off x="5191020" y="3368738"/>
            <a:ext cx="2794669"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52% </a:t>
            </a:r>
            <a:r>
              <a:rPr lang="en-GB" sz="2000"/>
              <a:t>of those in professional services.</a:t>
            </a:r>
          </a:p>
        </p:txBody>
      </p:sp>
      <p:sp>
        <p:nvSpPr>
          <p:cNvPr id="39" name="TextBox 38">
            <a:extLst>
              <a:ext uri="{FF2B5EF4-FFF2-40B4-BE49-F238E27FC236}">
                <a16:creationId xmlns:a16="http://schemas.microsoft.com/office/drawing/2014/main" id="{53394229-8635-4F11-A1C5-C36EB6BA5D9C}"/>
              </a:ext>
            </a:extLst>
          </p:cNvPr>
          <p:cNvSpPr txBox="1"/>
          <p:nvPr/>
        </p:nvSpPr>
        <p:spPr>
          <a:xfrm>
            <a:off x="5206384" y="1833854"/>
            <a:ext cx="2621100"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57% </a:t>
            </a:r>
            <a:r>
              <a:rPr lang="en-GB" sz="2000"/>
              <a:t>of those working in transport / distribution / delivery.</a:t>
            </a:r>
          </a:p>
        </p:txBody>
      </p:sp>
      <p:sp>
        <p:nvSpPr>
          <p:cNvPr id="41" name="TextBox 40">
            <a:extLst>
              <a:ext uri="{FF2B5EF4-FFF2-40B4-BE49-F238E27FC236}">
                <a16:creationId xmlns:a16="http://schemas.microsoft.com/office/drawing/2014/main" id="{7FC356F7-8F94-436D-9CB0-F36101B16807}"/>
              </a:ext>
            </a:extLst>
          </p:cNvPr>
          <p:cNvSpPr txBox="1"/>
          <p:nvPr/>
        </p:nvSpPr>
        <p:spPr>
          <a:xfrm>
            <a:off x="5191020" y="4597302"/>
            <a:ext cx="2915053" cy="1518364"/>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52%</a:t>
            </a:r>
            <a:r>
              <a:rPr lang="en-GB" sz="3200" b="1">
                <a:solidFill>
                  <a:schemeClr val="accent6">
                    <a:lumMod val="50000"/>
                  </a:schemeClr>
                </a:solidFill>
              </a:rPr>
              <a:t> </a:t>
            </a:r>
            <a:r>
              <a:rPr lang="en-GB" sz="2000"/>
              <a:t>of those in personal services / beauty / sport &amp; fitness. </a:t>
            </a:r>
          </a:p>
          <a:p>
            <a:pPr>
              <a:spcBef>
                <a:spcPts val="400"/>
              </a:spcBef>
              <a:spcAft>
                <a:spcPts val="400"/>
              </a:spcAft>
            </a:pPr>
            <a:endParaRPr lang="en-GB" sz="2000"/>
          </a:p>
        </p:txBody>
      </p:sp>
      <p:sp>
        <p:nvSpPr>
          <p:cNvPr id="44" name="TextBox 43">
            <a:extLst>
              <a:ext uri="{FF2B5EF4-FFF2-40B4-BE49-F238E27FC236}">
                <a16:creationId xmlns:a16="http://schemas.microsoft.com/office/drawing/2014/main" id="{91392C86-19C4-4F5D-950C-A6A197D4AB77}"/>
              </a:ext>
            </a:extLst>
          </p:cNvPr>
          <p:cNvSpPr txBox="1"/>
          <p:nvPr/>
        </p:nvSpPr>
        <p:spPr>
          <a:xfrm>
            <a:off x="8690097" y="1984450"/>
            <a:ext cx="2630883"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53%</a:t>
            </a:r>
            <a:r>
              <a:rPr lang="en-GB" sz="3200" b="1">
                <a:solidFill>
                  <a:schemeClr val="accent6">
                    <a:lumMod val="50000"/>
                  </a:schemeClr>
                </a:solidFill>
              </a:rPr>
              <a:t> </a:t>
            </a:r>
            <a:br>
              <a:rPr lang="en-GB" sz="3200" b="1">
                <a:solidFill>
                  <a:schemeClr val="accent6">
                    <a:lumMod val="50000"/>
                  </a:schemeClr>
                </a:solidFill>
              </a:rPr>
            </a:br>
            <a:r>
              <a:rPr lang="en-GB" sz="2000"/>
              <a:t>of those who work for another business.</a:t>
            </a:r>
          </a:p>
        </p:txBody>
      </p:sp>
      <p:sp>
        <p:nvSpPr>
          <p:cNvPr id="45" name="TextBox 44">
            <a:extLst>
              <a:ext uri="{FF2B5EF4-FFF2-40B4-BE49-F238E27FC236}">
                <a16:creationId xmlns:a16="http://schemas.microsoft.com/office/drawing/2014/main" id="{EDADB363-C677-4D95-9CE0-63B01F697477}"/>
              </a:ext>
            </a:extLst>
          </p:cNvPr>
          <p:cNvSpPr txBox="1"/>
          <p:nvPr/>
        </p:nvSpPr>
        <p:spPr>
          <a:xfrm>
            <a:off x="8690097" y="3523909"/>
            <a:ext cx="2888947" cy="492443"/>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51% </a:t>
            </a:r>
            <a:r>
              <a:rPr lang="en-GB" sz="2000"/>
              <a:t>of freelancers.</a:t>
            </a:r>
          </a:p>
        </p:txBody>
      </p:sp>
      <p:cxnSp>
        <p:nvCxnSpPr>
          <p:cNvPr id="46" name="Straight Connector 45">
            <a:extLst>
              <a:ext uri="{FF2B5EF4-FFF2-40B4-BE49-F238E27FC236}">
                <a16:creationId xmlns:a16="http://schemas.microsoft.com/office/drawing/2014/main" id="{A8F9B4FC-9B8D-4B2E-A65E-7CDE2E3D4F06}"/>
              </a:ext>
            </a:extLst>
          </p:cNvPr>
          <p:cNvCxnSpPr>
            <a:cxnSpLocks/>
          </p:cNvCxnSpPr>
          <p:nvPr/>
        </p:nvCxnSpPr>
        <p:spPr>
          <a:xfrm>
            <a:off x="3744258" y="1704081"/>
            <a:ext cx="0" cy="384584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Graphic 2" descr="Taxi">
            <a:extLst>
              <a:ext uri="{FF2B5EF4-FFF2-40B4-BE49-F238E27FC236}">
                <a16:creationId xmlns:a16="http://schemas.microsoft.com/office/drawing/2014/main" id="{860441CD-4FE5-4110-89B7-BBA743C3A9B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0739" y="1920402"/>
            <a:ext cx="815882" cy="815882"/>
          </a:xfrm>
          <a:prstGeom prst="rect">
            <a:avLst/>
          </a:prstGeom>
        </p:spPr>
      </p:pic>
      <p:pic>
        <p:nvPicPr>
          <p:cNvPr id="53" name="Graphic 52" descr="Dumbbell">
            <a:extLst>
              <a:ext uri="{FF2B5EF4-FFF2-40B4-BE49-F238E27FC236}">
                <a16:creationId xmlns:a16="http://schemas.microsoft.com/office/drawing/2014/main" id="{02536F79-02A7-48C8-960D-2B76011149B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3350" y="4680299"/>
            <a:ext cx="777768" cy="777768"/>
          </a:xfrm>
          <a:prstGeom prst="rect">
            <a:avLst/>
          </a:prstGeom>
        </p:spPr>
      </p:pic>
      <p:grpSp>
        <p:nvGrpSpPr>
          <p:cNvPr id="54" name="Group 53">
            <a:extLst>
              <a:ext uri="{FF2B5EF4-FFF2-40B4-BE49-F238E27FC236}">
                <a16:creationId xmlns:a16="http://schemas.microsoft.com/office/drawing/2014/main" id="{BA1C469D-E9FB-4099-9357-ED8824A866E2}"/>
              </a:ext>
            </a:extLst>
          </p:cNvPr>
          <p:cNvGrpSpPr/>
          <p:nvPr/>
        </p:nvGrpSpPr>
        <p:grpSpPr>
          <a:xfrm>
            <a:off x="4357966" y="3483394"/>
            <a:ext cx="562838" cy="521843"/>
            <a:chOff x="4740275" y="3089276"/>
            <a:chExt cx="806450" cy="747712"/>
          </a:xfrm>
          <a:solidFill>
            <a:schemeClr val="bg1">
              <a:lumMod val="50000"/>
            </a:schemeClr>
          </a:solidFill>
        </p:grpSpPr>
        <p:sp>
          <p:nvSpPr>
            <p:cNvPr id="55" name="Freeform 64">
              <a:extLst>
                <a:ext uri="{FF2B5EF4-FFF2-40B4-BE49-F238E27FC236}">
                  <a16:creationId xmlns:a16="http://schemas.microsoft.com/office/drawing/2014/main" id="{6D276010-EB19-45F5-A61B-2DF491C60DCD}"/>
                </a:ext>
              </a:extLst>
            </p:cNvPr>
            <p:cNvSpPr>
              <a:spLocks noEditPoints="1"/>
            </p:cNvSpPr>
            <p:nvPr/>
          </p:nvSpPr>
          <p:spPr bwMode="auto">
            <a:xfrm>
              <a:off x="4740275" y="3230563"/>
              <a:ext cx="806450" cy="606425"/>
            </a:xfrm>
            <a:custGeom>
              <a:avLst/>
              <a:gdLst>
                <a:gd name="T0" fmla="*/ 22 w 190"/>
                <a:gd name="T1" fmla="*/ 143 h 143"/>
                <a:gd name="T2" fmla="*/ 168 w 190"/>
                <a:gd name="T3" fmla="*/ 143 h 143"/>
                <a:gd name="T4" fmla="*/ 190 w 190"/>
                <a:gd name="T5" fmla="*/ 121 h 143"/>
                <a:gd name="T6" fmla="*/ 190 w 190"/>
                <a:gd name="T7" fmla="*/ 22 h 143"/>
                <a:gd name="T8" fmla="*/ 168 w 190"/>
                <a:gd name="T9" fmla="*/ 0 h 143"/>
                <a:gd name="T10" fmla="*/ 22 w 190"/>
                <a:gd name="T11" fmla="*/ 0 h 143"/>
                <a:gd name="T12" fmla="*/ 0 w 190"/>
                <a:gd name="T13" fmla="*/ 22 h 143"/>
                <a:gd name="T14" fmla="*/ 0 w 190"/>
                <a:gd name="T15" fmla="*/ 121 h 143"/>
                <a:gd name="T16" fmla="*/ 22 w 190"/>
                <a:gd name="T17" fmla="*/ 143 h 143"/>
                <a:gd name="T18" fmla="*/ 180 w 190"/>
                <a:gd name="T19" fmla="*/ 52 h 143"/>
                <a:gd name="T20" fmla="*/ 117 w 190"/>
                <a:gd name="T21" fmla="*/ 73 h 143"/>
                <a:gd name="T22" fmla="*/ 116 w 190"/>
                <a:gd name="T23" fmla="*/ 73 h 143"/>
                <a:gd name="T24" fmla="*/ 118 w 190"/>
                <a:gd name="T25" fmla="*/ 83 h 143"/>
                <a:gd name="T26" fmla="*/ 119 w 190"/>
                <a:gd name="T27" fmla="*/ 83 h 143"/>
                <a:gd name="T28" fmla="*/ 180 w 190"/>
                <a:gd name="T29" fmla="*/ 63 h 143"/>
                <a:gd name="T30" fmla="*/ 180 w 190"/>
                <a:gd name="T31" fmla="*/ 121 h 143"/>
                <a:gd name="T32" fmla="*/ 168 w 190"/>
                <a:gd name="T33" fmla="*/ 133 h 143"/>
                <a:gd name="T34" fmla="*/ 22 w 190"/>
                <a:gd name="T35" fmla="*/ 133 h 143"/>
                <a:gd name="T36" fmla="*/ 10 w 190"/>
                <a:gd name="T37" fmla="*/ 121 h 143"/>
                <a:gd name="T38" fmla="*/ 10 w 190"/>
                <a:gd name="T39" fmla="*/ 63 h 143"/>
                <a:gd name="T40" fmla="*/ 71 w 190"/>
                <a:gd name="T41" fmla="*/ 83 h 143"/>
                <a:gd name="T42" fmla="*/ 72 w 190"/>
                <a:gd name="T43" fmla="*/ 83 h 143"/>
                <a:gd name="T44" fmla="*/ 73 w 190"/>
                <a:gd name="T45" fmla="*/ 73 h 143"/>
                <a:gd name="T46" fmla="*/ 72 w 190"/>
                <a:gd name="T47" fmla="*/ 73 h 143"/>
                <a:gd name="T48" fmla="*/ 10 w 190"/>
                <a:gd name="T49" fmla="*/ 52 h 143"/>
                <a:gd name="T50" fmla="*/ 10 w 190"/>
                <a:gd name="T51" fmla="*/ 22 h 143"/>
                <a:gd name="T52" fmla="*/ 22 w 190"/>
                <a:gd name="T53" fmla="*/ 10 h 143"/>
                <a:gd name="T54" fmla="*/ 168 w 190"/>
                <a:gd name="T55" fmla="*/ 10 h 143"/>
                <a:gd name="T56" fmla="*/ 180 w 190"/>
                <a:gd name="T57" fmla="*/ 22 h 143"/>
                <a:gd name="T58" fmla="*/ 180 w 190"/>
                <a:gd name="T59" fmla="*/ 5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143">
                  <a:moveTo>
                    <a:pt x="22" y="143"/>
                  </a:moveTo>
                  <a:cubicBezTo>
                    <a:pt x="168" y="143"/>
                    <a:pt x="168" y="143"/>
                    <a:pt x="168" y="143"/>
                  </a:cubicBezTo>
                  <a:cubicBezTo>
                    <a:pt x="181" y="143"/>
                    <a:pt x="190" y="133"/>
                    <a:pt x="190" y="121"/>
                  </a:cubicBezTo>
                  <a:cubicBezTo>
                    <a:pt x="190" y="22"/>
                    <a:pt x="190" y="22"/>
                    <a:pt x="190" y="22"/>
                  </a:cubicBezTo>
                  <a:cubicBezTo>
                    <a:pt x="190" y="9"/>
                    <a:pt x="181" y="0"/>
                    <a:pt x="168" y="0"/>
                  </a:cubicBezTo>
                  <a:cubicBezTo>
                    <a:pt x="22" y="0"/>
                    <a:pt x="22" y="0"/>
                    <a:pt x="22" y="0"/>
                  </a:cubicBezTo>
                  <a:cubicBezTo>
                    <a:pt x="10" y="0"/>
                    <a:pt x="0" y="9"/>
                    <a:pt x="0" y="22"/>
                  </a:cubicBezTo>
                  <a:cubicBezTo>
                    <a:pt x="0" y="121"/>
                    <a:pt x="0" y="121"/>
                    <a:pt x="0" y="121"/>
                  </a:cubicBezTo>
                  <a:cubicBezTo>
                    <a:pt x="0" y="133"/>
                    <a:pt x="10" y="143"/>
                    <a:pt x="22" y="143"/>
                  </a:cubicBezTo>
                  <a:close/>
                  <a:moveTo>
                    <a:pt x="180" y="52"/>
                  </a:moveTo>
                  <a:cubicBezTo>
                    <a:pt x="172" y="56"/>
                    <a:pt x="146" y="68"/>
                    <a:pt x="117" y="73"/>
                  </a:cubicBezTo>
                  <a:cubicBezTo>
                    <a:pt x="116" y="73"/>
                    <a:pt x="116" y="73"/>
                    <a:pt x="116" y="73"/>
                  </a:cubicBezTo>
                  <a:cubicBezTo>
                    <a:pt x="118" y="83"/>
                    <a:pt x="118" y="83"/>
                    <a:pt x="118" y="83"/>
                  </a:cubicBezTo>
                  <a:cubicBezTo>
                    <a:pt x="119" y="83"/>
                    <a:pt x="119" y="83"/>
                    <a:pt x="119" y="83"/>
                  </a:cubicBezTo>
                  <a:cubicBezTo>
                    <a:pt x="145" y="78"/>
                    <a:pt x="168" y="69"/>
                    <a:pt x="180" y="63"/>
                  </a:cubicBezTo>
                  <a:cubicBezTo>
                    <a:pt x="180" y="121"/>
                    <a:pt x="180" y="121"/>
                    <a:pt x="180" y="121"/>
                  </a:cubicBezTo>
                  <a:cubicBezTo>
                    <a:pt x="180" y="127"/>
                    <a:pt x="175" y="133"/>
                    <a:pt x="168" y="133"/>
                  </a:cubicBezTo>
                  <a:cubicBezTo>
                    <a:pt x="22" y="133"/>
                    <a:pt x="22" y="133"/>
                    <a:pt x="22" y="133"/>
                  </a:cubicBezTo>
                  <a:cubicBezTo>
                    <a:pt x="16" y="133"/>
                    <a:pt x="10" y="127"/>
                    <a:pt x="10" y="121"/>
                  </a:cubicBezTo>
                  <a:cubicBezTo>
                    <a:pt x="10" y="63"/>
                    <a:pt x="10" y="63"/>
                    <a:pt x="10" y="63"/>
                  </a:cubicBezTo>
                  <a:cubicBezTo>
                    <a:pt x="22" y="69"/>
                    <a:pt x="45" y="79"/>
                    <a:pt x="71" y="83"/>
                  </a:cubicBezTo>
                  <a:cubicBezTo>
                    <a:pt x="72" y="83"/>
                    <a:pt x="72" y="83"/>
                    <a:pt x="72" y="83"/>
                  </a:cubicBezTo>
                  <a:cubicBezTo>
                    <a:pt x="73" y="73"/>
                    <a:pt x="73" y="73"/>
                    <a:pt x="73" y="73"/>
                  </a:cubicBezTo>
                  <a:cubicBezTo>
                    <a:pt x="72" y="73"/>
                    <a:pt x="72" y="73"/>
                    <a:pt x="72" y="73"/>
                  </a:cubicBezTo>
                  <a:cubicBezTo>
                    <a:pt x="43" y="68"/>
                    <a:pt x="18" y="56"/>
                    <a:pt x="10" y="52"/>
                  </a:cubicBezTo>
                  <a:cubicBezTo>
                    <a:pt x="10" y="22"/>
                    <a:pt x="10" y="22"/>
                    <a:pt x="10" y="22"/>
                  </a:cubicBezTo>
                  <a:cubicBezTo>
                    <a:pt x="10" y="15"/>
                    <a:pt x="16" y="10"/>
                    <a:pt x="22" y="10"/>
                  </a:cubicBezTo>
                  <a:cubicBezTo>
                    <a:pt x="168" y="10"/>
                    <a:pt x="168" y="10"/>
                    <a:pt x="168" y="10"/>
                  </a:cubicBezTo>
                  <a:cubicBezTo>
                    <a:pt x="175" y="10"/>
                    <a:pt x="180" y="15"/>
                    <a:pt x="180" y="22"/>
                  </a:cubicBezTo>
                  <a:lnTo>
                    <a:pt x="18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16756F33-4AF0-411B-BF25-A88239F58E34}"/>
                </a:ext>
              </a:extLst>
            </p:cNvPr>
            <p:cNvSpPr>
              <a:spLocks/>
            </p:cNvSpPr>
            <p:nvPr/>
          </p:nvSpPr>
          <p:spPr bwMode="auto">
            <a:xfrm>
              <a:off x="4986338" y="3089276"/>
              <a:ext cx="319088" cy="115888"/>
            </a:xfrm>
            <a:custGeom>
              <a:avLst/>
              <a:gdLst>
                <a:gd name="T0" fmla="*/ 19 w 75"/>
                <a:gd name="T1" fmla="*/ 13 h 27"/>
                <a:gd name="T2" fmla="*/ 22 w 75"/>
                <a:gd name="T3" fmla="*/ 10 h 27"/>
                <a:gd name="T4" fmla="*/ 53 w 75"/>
                <a:gd name="T5" fmla="*/ 10 h 27"/>
                <a:gd name="T6" fmla="*/ 56 w 75"/>
                <a:gd name="T7" fmla="*/ 13 h 27"/>
                <a:gd name="T8" fmla="*/ 56 w 75"/>
                <a:gd name="T9" fmla="*/ 27 h 27"/>
                <a:gd name="T10" fmla="*/ 75 w 75"/>
                <a:gd name="T11" fmla="*/ 27 h 27"/>
                <a:gd name="T12" fmla="*/ 75 w 75"/>
                <a:gd name="T13" fmla="*/ 17 h 27"/>
                <a:gd name="T14" fmla="*/ 66 w 75"/>
                <a:gd name="T15" fmla="*/ 17 h 27"/>
                <a:gd name="T16" fmla="*/ 66 w 75"/>
                <a:gd name="T17" fmla="*/ 13 h 27"/>
                <a:gd name="T18" fmla="*/ 53 w 75"/>
                <a:gd name="T19" fmla="*/ 0 h 27"/>
                <a:gd name="T20" fmla="*/ 22 w 75"/>
                <a:gd name="T21" fmla="*/ 0 h 27"/>
                <a:gd name="T22" fmla="*/ 9 w 75"/>
                <a:gd name="T23" fmla="*/ 13 h 27"/>
                <a:gd name="T24" fmla="*/ 9 w 75"/>
                <a:gd name="T25" fmla="*/ 17 h 27"/>
                <a:gd name="T26" fmla="*/ 0 w 75"/>
                <a:gd name="T27" fmla="*/ 17 h 27"/>
                <a:gd name="T28" fmla="*/ 0 w 75"/>
                <a:gd name="T29" fmla="*/ 27 h 27"/>
                <a:gd name="T30" fmla="*/ 19 w 75"/>
                <a:gd name="T31" fmla="*/ 27 h 27"/>
                <a:gd name="T32" fmla="*/ 19 w 75"/>
                <a:gd name="T3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27">
                  <a:moveTo>
                    <a:pt x="19" y="13"/>
                  </a:moveTo>
                  <a:cubicBezTo>
                    <a:pt x="19" y="11"/>
                    <a:pt x="20" y="10"/>
                    <a:pt x="22" y="10"/>
                  </a:cubicBezTo>
                  <a:cubicBezTo>
                    <a:pt x="53" y="10"/>
                    <a:pt x="53" y="10"/>
                    <a:pt x="53" y="10"/>
                  </a:cubicBezTo>
                  <a:cubicBezTo>
                    <a:pt x="54" y="10"/>
                    <a:pt x="56" y="11"/>
                    <a:pt x="56" y="13"/>
                  </a:cubicBezTo>
                  <a:cubicBezTo>
                    <a:pt x="56" y="27"/>
                    <a:pt x="56" y="27"/>
                    <a:pt x="56" y="27"/>
                  </a:cubicBezTo>
                  <a:cubicBezTo>
                    <a:pt x="75" y="27"/>
                    <a:pt x="75" y="27"/>
                    <a:pt x="75" y="27"/>
                  </a:cubicBezTo>
                  <a:cubicBezTo>
                    <a:pt x="75" y="17"/>
                    <a:pt x="75" y="17"/>
                    <a:pt x="75" y="17"/>
                  </a:cubicBezTo>
                  <a:cubicBezTo>
                    <a:pt x="66" y="17"/>
                    <a:pt x="66" y="17"/>
                    <a:pt x="66" y="17"/>
                  </a:cubicBezTo>
                  <a:cubicBezTo>
                    <a:pt x="66" y="13"/>
                    <a:pt x="66" y="13"/>
                    <a:pt x="66" y="13"/>
                  </a:cubicBezTo>
                  <a:cubicBezTo>
                    <a:pt x="66" y="6"/>
                    <a:pt x="60" y="0"/>
                    <a:pt x="53" y="0"/>
                  </a:cubicBezTo>
                  <a:cubicBezTo>
                    <a:pt x="22" y="0"/>
                    <a:pt x="22" y="0"/>
                    <a:pt x="22" y="0"/>
                  </a:cubicBezTo>
                  <a:cubicBezTo>
                    <a:pt x="15" y="0"/>
                    <a:pt x="9" y="6"/>
                    <a:pt x="9" y="13"/>
                  </a:cubicBezTo>
                  <a:cubicBezTo>
                    <a:pt x="9" y="17"/>
                    <a:pt x="9" y="17"/>
                    <a:pt x="9" y="17"/>
                  </a:cubicBezTo>
                  <a:cubicBezTo>
                    <a:pt x="0" y="17"/>
                    <a:pt x="0" y="17"/>
                    <a:pt x="0" y="17"/>
                  </a:cubicBezTo>
                  <a:cubicBezTo>
                    <a:pt x="0" y="27"/>
                    <a:pt x="0" y="27"/>
                    <a:pt x="0" y="27"/>
                  </a:cubicBezTo>
                  <a:cubicBezTo>
                    <a:pt x="19" y="27"/>
                    <a:pt x="19" y="27"/>
                    <a:pt x="19" y="27"/>
                  </a:cubicBezTo>
                  <a:lnTo>
                    <a:pt x="1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C989ED73-D127-4522-9D9A-1E3DAE7C4E14}"/>
                </a:ext>
              </a:extLst>
            </p:cNvPr>
            <p:cNvSpPr>
              <a:spLocks noEditPoints="1"/>
            </p:cNvSpPr>
            <p:nvPr/>
          </p:nvSpPr>
          <p:spPr bwMode="auto">
            <a:xfrm>
              <a:off x="5067300" y="3492501"/>
              <a:ext cx="157163" cy="153988"/>
            </a:xfrm>
            <a:custGeom>
              <a:avLst/>
              <a:gdLst>
                <a:gd name="T0" fmla="*/ 0 w 99"/>
                <a:gd name="T1" fmla="*/ 97 h 97"/>
                <a:gd name="T2" fmla="*/ 99 w 99"/>
                <a:gd name="T3" fmla="*/ 97 h 97"/>
                <a:gd name="T4" fmla="*/ 99 w 99"/>
                <a:gd name="T5" fmla="*/ 0 h 97"/>
                <a:gd name="T6" fmla="*/ 0 w 99"/>
                <a:gd name="T7" fmla="*/ 0 h 97"/>
                <a:gd name="T8" fmla="*/ 0 w 99"/>
                <a:gd name="T9" fmla="*/ 97 h 97"/>
                <a:gd name="T10" fmla="*/ 72 w 99"/>
                <a:gd name="T11" fmla="*/ 27 h 97"/>
                <a:gd name="T12" fmla="*/ 72 w 99"/>
                <a:gd name="T13" fmla="*/ 70 h 97"/>
                <a:gd name="T14" fmla="*/ 27 w 99"/>
                <a:gd name="T15" fmla="*/ 70 h 97"/>
                <a:gd name="T16" fmla="*/ 27 w 99"/>
                <a:gd name="T17" fmla="*/ 27 h 97"/>
                <a:gd name="T18" fmla="*/ 72 w 99"/>
                <a:gd name="T19"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7">
                  <a:moveTo>
                    <a:pt x="0" y="97"/>
                  </a:moveTo>
                  <a:lnTo>
                    <a:pt x="99" y="97"/>
                  </a:lnTo>
                  <a:lnTo>
                    <a:pt x="99" y="0"/>
                  </a:lnTo>
                  <a:lnTo>
                    <a:pt x="0" y="0"/>
                  </a:lnTo>
                  <a:lnTo>
                    <a:pt x="0" y="97"/>
                  </a:lnTo>
                  <a:close/>
                  <a:moveTo>
                    <a:pt x="72" y="27"/>
                  </a:moveTo>
                  <a:lnTo>
                    <a:pt x="72" y="70"/>
                  </a:lnTo>
                  <a:lnTo>
                    <a:pt x="27" y="70"/>
                  </a:lnTo>
                  <a:lnTo>
                    <a:pt x="27" y="27"/>
                  </a:lnTo>
                  <a:lnTo>
                    <a:pt x="7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 Placeholder 3">
            <a:extLst>
              <a:ext uri="{FF2B5EF4-FFF2-40B4-BE49-F238E27FC236}">
                <a16:creationId xmlns:a16="http://schemas.microsoft.com/office/drawing/2014/main" id="{2780DAFE-3EFC-46DE-972F-78CB57E83036}"/>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new claimants, excluding not started SE work (5,044).</a:t>
            </a:r>
          </a:p>
        </p:txBody>
      </p:sp>
      <p:cxnSp>
        <p:nvCxnSpPr>
          <p:cNvPr id="27" name="Straight Connector 26">
            <a:extLst>
              <a:ext uri="{FF2B5EF4-FFF2-40B4-BE49-F238E27FC236}">
                <a16:creationId xmlns:a16="http://schemas.microsoft.com/office/drawing/2014/main" id="{815F7A81-7550-490B-8960-08B628D0FE87}"/>
              </a:ext>
            </a:extLst>
          </p:cNvPr>
          <p:cNvCxnSpPr>
            <a:cxnSpLocks/>
          </p:cNvCxnSpPr>
          <p:nvPr/>
        </p:nvCxnSpPr>
        <p:spPr>
          <a:xfrm>
            <a:off x="8411508" y="1704081"/>
            <a:ext cx="0" cy="384584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6E71317-280F-49E2-8207-894CBBA17C09}"/>
              </a:ext>
            </a:extLst>
          </p:cNvPr>
          <p:cNvSpPr txBox="1"/>
          <p:nvPr/>
        </p:nvSpPr>
        <p:spPr>
          <a:xfrm>
            <a:off x="8690097" y="4715577"/>
            <a:ext cx="2888947"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47% </a:t>
            </a:r>
            <a:r>
              <a:rPr lang="en-GB" sz="2000"/>
              <a:t>of business owners / directors.</a:t>
            </a:r>
          </a:p>
        </p:txBody>
      </p:sp>
      <p:sp>
        <p:nvSpPr>
          <p:cNvPr id="25" name="Text Placeholder 7">
            <a:extLst>
              <a:ext uri="{FF2B5EF4-FFF2-40B4-BE49-F238E27FC236}">
                <a16:creationId xmlns:a16="http://schemas.microsoft.com/office/drawing/2014/main" id="{903B3C7F-1B54-41EC-8B6A-A6083139690E}"/>
              </a:ext>
            </a:extLst>
          </p:cNvPr>
          <p:cNvSpPr txBox="1">
            <a:spLocks/>
          </p:cNvSpPr>
          <p:nvPr/>
        </p:nvSpPr>
        <p:spPr>
          <a:xfrm>
            <a:off x="437230" y="1203706"/>
            <a:ext cx="8032975" cy="2456916"/>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Some groups are more likely to be motivated by flexibility:</a:t>
            </a:r>
          </a:p>
        </p:txBody>
      </p:sp>
      <p:graphicFrame>
        <p:nvGraphicFramePr>
          <p:cNvPr id="28" name="Chart 27">
            <a:extLst>
              <a:ext uri="{FF2B5EF4-FFF2-40B4-BE49-F238E27FC236}">
                <a16:creationId xmlns:a16="http://schemas.microsoft.com/office/drawing/2014/main" id="{36EA7E40-F1E0-4BBE-84DD-64E8A201650B}"/>
              </a:ext>
            </a:extLst>
          </p:cNvPr>
          <p:cNvGraphicFramePr/>
          <p:nvPr>
            <p:extLst>
              <p:ext uri="{D42A27DB-BD31-4B8C-83A1-F6EECF244321}">
                <p14:modId xmlns:p14="http://schemas.microsoft.com/office/powerpoint/2010/main" val="946848048"/>
              </p:ext>
            </p:extLst>
          </p:nvPr>
        </p:nvGraphicFramePr>
        <p:xfrm>
          <a:off x="828471" y="4227949"/>
          <a:ext cx="2635810" cy="1780701"/>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B245315E-1CDD-4DFD-89F7-0B8FAF1122B3}"/>
              </a:ext>
            </a:extLst>
          </p:cNvPr>
          <p:cNvSpPr txBox="1"/>
          <p:nvPr/>
        </p:nvSpPr>
        <p:spPr>
          <a:xfrm>
            <a:off x="769008" y="3631555"/>
            <a:ext cx="2575997" cy="615553"/>
          </a:xfrm>
          <a:prstGeom prst="rect">
            <a:avLst/>
          </a:prstGeom>
          <a:noFill/>
        </p:spPr>
        <p:txBody>
          <a:bodyPr wrap="square" lIns="0" tIns="0" rIns="0" bIns="0" rtlCol="0">
            <a:spAutoFit/>
          </a:bodyPr>
          <a:lstStyle/>
          <a:p>
            <a:pPr>
              <a:spcBef>
                <a:spcPts val="400"/>
              </a:spcBef>
              <a:spcAft>
                <a:spcPts val="400"/>
              </a:spcAft>
            </a:pPr>
            <a:r>
              <a:rPr lang="en-GB" sz="2000"/>
              <a:t>Those with more control over their work:</a:t>
            </a:r>
          </a:p>
        </p:txBody>
      </p:sp>
      <p:sp>
        <p:nvSpPr>
          <p:cNvPr id="30" name="TextBox 29">
            <a:extLst>
              <a:ext uri="{FF2B5EF4-FFF2-40B4-BE49-F238E27FC236}">
                <a16:creationId xmlns:a16="http://schemas.microsoft.com/office/drawing/2014/main" id="{4896C608-362B-43AB-B556-0FF156D82A70}"/>
              </a:ext>
            </a:extLst>
          </p:cNvPr>
          <p:cNvSpPr txBox="1"/>
          <p:nvPr/>
        </p:nvSpPr>
        <p:spPr>
          <a:xfrm>
            <a:off x="821886" y="2716638"/>
            <a:ext cx="2381803"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47% </a:t>
            </a:r>
            <a:br>
              <a:rPr lang="en-GB" sz="3200" b="1">
                <a:solidFill>
                  <a:schemeClr val="bg2"/>
                </a:solidFill>
              </a:rPr>
            </a:br>
            <a:r>
              <a:rPr lang="en-GB" sz="2000"/>
              <a:t>of female claimants.</a:t>
            </a:r>
          </a:p>
        </p:txBody>
      </p:sp>
      <p:sp>
        <p:nvSpPr>
          <p:cNvPr id="31" name="TextBox 30">
            <a:extLst>
              <a:ext uri="{FF2B5EF4-FFF2-40B4-BE49-F238E27FC236}">
                <a16:creationId xmlns:a16="http://schemas.microsoft.com/office/drawing/2014/main" id="{9827EF39-01E4-4F9F-8F94-0345FEA0C3E7}"/>
              </a:ext>
            </a:extLst>
          </p:cNvPr>
          <p:cNvSpPr txBox="1"/>
          <p:nvPr/>
        </p:nvSpPr>
        <p:spPr>
          <a:xfrm>
            <a:off x="852914" y="1682601"/>
            <a:ext cx="2638104"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49% </a:t>
            </a:r>
            <a:br>
              <a:rPr lang="en-GB" sz="3200" b="1">
                <a:solidFill>
                  <a:schemeClr val="bg2"/>
                </a:solidFill>
              </a:rPr>
            </a:br>
            <a:r>
              <a:rPr lang="en-GB" sz="2000"/>
              <a:t>of 25 – 34 year olds.</a:t>
            </a:r>
          </a:p>
        </p:txBody>
      </p:sp>
    </p:spTree>
    <p:extLst>
      <p:ext uri="{BB962C8B-B14F-4D97-AF65-F5344CB8AC3E}">
        <p14:creationId xmlns:p14="http://schemas.microsoft.com/office/powerpoint/2010/main" val="408858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9A3020-2B86-4A9F-AF6D-CA6B50368023}"/>
              </a:ext>
            </a:extLst>
          </p:cNvPr>
          <p:cNvSpPr/>
          <p:nvPr/>
        </p:nvSpPr>
        <p:spPr>
          <a:xfrm>
            <a:off x="437230" y="1987704"/>
            <a:ext cx="11299089" cy="402995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34004923-19E4-475B-8D26-1D43FF92BF23}"/>
              </a:ext>
            </a:extLst>
          </p:cNvPr>
          <p:cNvSpPr txBox="1"/>
          <p:nvPr/>
        </p:nvSpPr>
        <p:spPr>
          <a:xfrm>
            <a:off x="5033381" y="2317457"/>
            <a:ext cx="2794669"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64% </a:t>
            </a:r>
            <a:r>
              <a:rPr lang="en-GB" sz="2000"/>
              <a:t>of those in media, telecoms, arts.</a:t>
            </a:r>
          </a:p>
        </p:txBody>
      </p:sp>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456656" cy="474996"/>
          </a:xfrm>
        </p:spPr>
        <p:txBody>
          <a:bodyPr/>
          <a:lstStyle/>
          <a:p>
            <a:r>
              <a:rPr lang="en-GB" sz="2800">
                <a:solidFill>
                  <a:schemeClr val="accent1"/>
                </a:solidFill>
              </a:rPr>
              <a:t>Subgroups of </a:t>
            </a:r>
            <a:r>
              <a:rPr lang="en-GB" sz="2800">
                <a:solidFill>
                  <a:schemeClr val="bg2"/>
                </a:solidFill>
              </a:rPr>
              <a:t>new claimants </a:t>
            </a:r>
            <a:r>
              <a:rPr lang="en-GB" sz="2800">
                <a:solidFill>
                  <a:schemeClr val="accent1"/>
                </a:solidFill>
              </a:rPr>
              <a:t>most likely to be motivated due to their line of work.</a:t>
            </a:r>
          </a:p>
        </p:txBody>
      </p:sp>
      <p:sp>
        <p:nvSpPr>
          <p:cNvPr id="44" name="TextBox 43">
            <a:extLst>
              <a:ext uri="{FF2B5EF4-FFF2-40B4-BE49-F238E27FC236}">
                <a16:creationId xmlns:a16="http://schemas.microsoft.com/office/drawing/2014/main" id="{91392C86-19C4-4F5D-950C-A6A197D4AB77}"/>
              </a:ext>
            </a:extLst>
          </p:cNvPr>
          <p:cNvSpPr txBox="1"/>
          <p:nvPr/>
        </p:nvSpPr>
        <p:spPr>
          <a:xfrm>
            <a:off x="8573323" y="3849370"/>
            <a:ext cx="2630883"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43%</a:t>
            </a:r>
            <a:r>
              <a:rPr lang="en-GB" sz="3200" b="1">
                <a:solidFill>
                  <a:schemeClr val="accent6">
                    <a:lumMod val="50000"/>
                  </a:schemeClr>
                </a:solidFill>
              </a:rPr>
              <a:t> </a:t>
            </a:r>
            <a:br>
              <a:rPr lang="en-GB" sz="3200" b="1">
                <a:solidFill>
                  <a:schemeClr val="accent6">
                    <a:lumMod val="50000"/>
                  </a:schemeClr>
                </a:solidFill>
              </a:rPr>
            </a:br>
            <a:r>
              <a:rPr lang="en-GB" sz="2000"/>
              <a:t>of subcontractors.</a:t>
            </a:r>
          </a:p>
        </p:txBody>
      </p:sp>
      <p:sp>
        <p:nvSpPr>
          <p:cNvPr id="23" name="Text Placeholder 3">
            <a:extLst>
              <a:ext uri="{FF2B5EF4-FFF2-40B4-BE49-F238E27FC236}">
                <a16:creationId xmlns:a16="http://schemas.microsoft.com/office/drawing/2014/main" id="{2780DAFE-3EFC-46DE-972F-78CB57E83036}"/>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new claimants, excluding not started SE work (5,044).</a:t>
            </a:r>
          </a:p>
        </p:txBody>
      </p:sp>
      <p:sp>
        <p:nvSpPr>
          <p:cNvPr id="26" name="TextBox 25">
            <a:extLst>
              <a:ext uri="{FF2B5EF4-FFF2-40B4-BE49-F238E27FC236}">
                <a16:creationId xmlns:a16="http://schemas.microsoft.com/office/drawing/2014/main" id="{76CFF8C0-6BBD-42A8-B866-E891A1395194}"/>
              </a:ext>
            </a:extLst>
          </p:cNvPr>
          <p:cNvSpPr txBox="1"/>
          <p:nvPr/>
        </p:nvSpPr>
        <p:spPr>
          <a:xfrm>
            <a:off x="1031649" y="3883864"/>
            <a:ext cx="2381803"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39% </a:t>
            </a:r>
            <a:br>
              <a:rPr lang="en-GB" sz="3200" b="1">
                <a:solidFill>
                  <a:schemeClr val="bg2"/>
                </a:solidFill>
              </a:rPr>
            </a:br>
            <a:r>
              <a:rPr lang="en-GB" sz="2000"/>
              <a:t>with no children.</a:t>
            </a:r>
          </a:p>
        </p:txBody>
      </p:sp>
      <p:sp>
        <p:nvSpPr>
          <p:cNvPr id="13" name="Text Placeholder 7">
            <a:extLst>
              <a:ext uri="{FF2B5EF4-FFF2-40B4-BE49-F238E27FC236}">
                <a16:creationId xmlns:a16="http://schemas.microsoft.com/office/drawing/2014/main" id="{B100A1DC-3F0B-4883-A6FC-122E4B8F03B3}"/>
              </a:ext>
            </a:extLst>
          </p:cNvPr>
          <p:cNvSpPr txBox="1">
            <a:spLocks/>
          </p:cNvSpPr>
          <p:nvPr/>
        </p:nvSpPr>
        <p:spPr>
          <a:xfrm>
            <a:off x="433156" y="1559466"/>
            <a:ext cx="8032975" cy="2456916"/>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Some groups are more likely to be motivated by their line of work:</a:t>
            </a:r>
          </a:p>
        </p:txBody>
      </p:sp>
      <p:cxnSp>
        <p:nvCxnSpPr>
          <p:cNvPr id="14" name="Straight Connector 13">
            <a:extLst>
              <a:ext uri="{FF2B5EF4-FFF2-40B4-BE49-F238E27FC236}">
                <a16:creationId xmlns:a16="http://schemas.microsoft.com/office/drawing/2014/main" id="{511771D1-1CA4-4BCC-A5D4-B2A03FF6E5FB}"/>
              </a:ext>
            </a:extLst>
          </p:cNvPr>
          <p:cNvCxnSpPr>
            <a:cxnSpLocks/>
          </p:cNvCxnSpPr>
          <p:nvPr/>
        </p:nvCxnSpPr>
        <p:spPr>
          <a:xfrm>
            <a:off x="3670516" y="2060292"/>
            <a:ext cx="0" cy="364714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B634844-4210-4DCA-92BB-EC9589075674}"/>
              </a:ext>
            </a:extLst>
          </p:cNvPr>
          <p:cNvSpPr txBox="1"/>
          <p:nvPr/>
        </p:nvSpPr>
        <p:spPr>
          <a:xfrm>
            <a:off x="8573323" y="2733576"/>
            <a:ext cx="2888947" cy="800219"/>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44% </a:t>
            </a:r>
            <a:br>
              <a:rPr lang="en-GB" sz="3200" b="1">
                <a:solidFill>
                  <a:schemeClr val="bg2"/>
                </a:solidFill>
              </a:rPr>
            </a:br>
            <a:r>
              <a:rPr lang="en-GB" sz="2000"/>
              <a:t>of freelancers.</a:t>
            </a:r>
          </a:p>
        </p:txBody>
      </p:sp>
      <p:sp>
        <p:nvSpPr>
          <p:cNvPr id="18" name="TextBox 17">
            <a:extLst>
              <a:ext uri="{FF2B5EF4-FFF2-40B4-BE49-F238E27FC236}">
                <a16:creationId xmlns:a16="http://schemas.microsoft.com/office/drawing/2014/main" id="{DAFAA3FB-6440-4746-A799-9B74B350E5C7}"/>
              </a:ext>
            </a:extLst>
          </p:cNvPr>
          <p:cNvSpPr txBox="1"/>
          <p:nvPr/>
        </p:nvSpPr>
        <p:spPr>
          <a:xfrm>
            <a:off x="992463" y="2592964"/>
            <a:ext cx="2381803" cy="800219"/>
          </a:xfrm>
          <a:prstGeom prst="rect">
            <a:avLst/>
          </a:prstGeom>
          <a:noFill/>
        </p:spPr>
        <p:txBody>
          <a:bodyPr wrap="square" lIns="0" tIns="0" rIns="0" bIns="0" rtlCol="0" anchor="t">
            <a:spAutoFit/>
          </a:bodyPr>
          <a:lstStyle/>
          <a:p>
            <a:pPr>
              <a:spcBef>
                <a:spcPts val="400"/>
              </a:spcBef>
              <a:spcAft>
                <a:spcPts val="400"/>
              </a:spcAft>
            </a:pPr>
            <a:r>
              <a:rPr lang="en-GB" sz="3200" b="1">
                <a:solidFill>
                  <a:schemeClr val="bg2"/>
                </a:solidFill>
              </a:rPr>
              <a:t>50% </a:t>
            </a:r>
            <a:br>
              <a:rPr lang="en-GB" sz="3200" b="1"/>
            </a:br>
            <a:r>
              <a:rPr lang="en-GB" sz="2000"/>
              <a:t>of 17 – 24-year-olds.</a:t>
            </a:r>
          </a:p>
        </p:txBody>
      </p:sp>
      <p:sp>
        <p:nvSpPr>
          <p:cNvPr id="19" name="TextBox 18">
            <a:extLst>
              <a:ext uri="{FF2B5EF4-FFF2-40B4-BE49-F238E27FC236}">
                <a16:creationId xmlns:a16="http://schemas.microsoft.com/office/drawing/2014/main" id="{1549265B-BB07-4DD8-9F74-0831C742830A}"/>
              </a:ext>
            </a:extLst>
          </p:cNvPr>
          <p:cNvSpPr txBox="1"/>
          <p:nvPr/>
        </p:nvSpPr>
        <p:spPr>
          <a:xfrm>
            <a:off x="5033380" y="4838066"/>
            <a:ext cx="2794669"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41% </a:t>
            </a:r>
            <a:r>
              <a:rPr lang="en-GB" sz="2000"/>
              <a:t>pre-tax profits before lockdown £1000+.</a:t>
            </a:r>
          </a:p>
        </p:txBody>
      </p:sp>
      <p:sp>
        <p:nvSpPr>
          <p:cNvPr id="20" name="TextBox 19">
            <a:extLst>
              <a:ext uri="{FF2B5EF4-FFF2-40B4-BE49-F238E27FC236}">
                <a16:creationId xmlns:a16="http://schemas.microsoft.com/office/drawing/2014/main" id="{38467FEE-4B86-41CC-B9FF-8E4A183F0AAD}"/>
              </a:ext>
            </a:extLst>
          </p:cNvPr>
          <p:cNvSpPr txBox="1"/>
          <p:nvPr/>
        </p:nvSpPr>
        <p:spPr>
          <a:xfrm>
            <a:off x="5066935" y="3429000"/>
            <a:ext cx="2794669" cy="1107996"/>
          </a:xfrm>
          <a:prstGeom prst="rect">
            <a:avLst/>
          </a:prstGeom>
          <a:noFill/>
        </p:spPr>
        <p:txBody>
          <a:bodyPr wrap="square" lIns="0" tIns="0" rIns="0" bIns="0" rtlCol="0" anchor="t">
            <a:spAutoFit/>
          </a:bodyPr>
          <a:lstStyle/>
          <a:p>
            <a:pPr>
              <a:spcBef>
                <a:spcPts val="400"/>
              </a:spcBef>
              <a:spcAft>
                <a:spcPts val="400"/>
              </a:spcAft>
            </a:pPr>
            <a:r>
              <a:rPr lang="en-GB" sz="3200" b="1">
                <a:solidFill>
                  <a:schemeClr val="bg2"/>
                </a:solidFill>
              </a:rPr>
              <a:t>43% </a:t>
            </a:r>
            <a:r>
              <a:rPr lang="en-GB" sz="2000"/>
              <a:t>of those in Personal services / beauty / sport &amp; fitness. </a:t>
            </a:r>
          </a:p>
        </p:txBody>
      </p:sp>
      <p:cxnSp>
        <p:nvCxnSpPr>
          <p:cNvPr id="24" name="Straight Connector 23">
            <a:extLst>
              <a:ext uri="{FF2B5EF4-FFF2-40B4-BE49-F238E27FC236}">
                <a16:creationId xmlns:a16="http://schemas.microsoft.com/office/drawing/2014/main" id="{769B6CC0-3E10-4893-ACD6-BE0566D6C015}"/>
              </a:ext>
            </a:extLst>
          </p:cNvPr>
          <p:cNvCxnSpPr>
            <a:cxnSpLocks/>
          </p:cNvCxnSpPr>
          <p:nvPr/>
        </p:nvCxnSpPr>
        <p:spPr>
          <a:xfrm>
            <a:off x="8117814" y="2158394"/>
            <a:ext cx="0" cy="364714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5" name="Graphic 24" descr="Dumbbell">
            <a:extLst>
              <a:ext uri="{FF2B5EF4-FFF2-40B4-BE49-F238E27FC236}">
                <a16:creationId xmlns:a16="http://schemas.microsoft.com/office/drawing/2014/main" id="{5492591C-67BA-4BC9-A04B-641D65C1B84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0760" y="3837530"/>
            <a:ext cx="777768" cy="777768"/>
          </a:xfrm>
          <a:prstGeom prst="rect">
            <a:avLst/>
          </a:prstGeom>
        </p:spPr>
      </p:pic>
      <p:grpSp>
        <p:nvGrpSpPr>
          <p:cNvPr id="21" name="Group 20">
            <a:extLst>
              <a:ext uri="{FF2B5EF4-FFF2-40B4-BE49-F238E27FC236}">
                <a16:creationId xmlns:a16="http://schemas.microsoft.com/office/drawing/2014/main" id="{47787B6F-FDAD-40D6-AA1C-E97C812AA3BC}"/>
              </a:ext>
            </a:extLst>
          </p:cNvPr>
          <p:cNvGrpSpPr/>
          <p:nvPr/>
        </p:nvGrpSpPr>
        <p:grpSpPr>
          <a:xfrm>
            <a:off x="4164859" y="2520875"/>
            <a:ext cx="569570" cy="612810"/>
            <a:chOff x="13081000" y="4108451"/>
            <a:chExt cx="606425" cy="652463"/>
          </a:xfrm>
          <a:solidFill>
            <a:schemeClr val="bg1">
              <a:lumMod val="50000"/>
            </a:schemeClr>
          </a:solidFill>
        </p:grpSpPr>
        <p:sp>
          <p:nvSpPr>
            <p:cNvPr id="22" name="Freeform 161">
              <a:extLst>
                <a:ext uri="{FF2B5EF4-FFF2-40B4-BE49-F238E27FC236}">
                  <a16:creationId xmlns:a16="http://schemas.microsoft.com/office/drawing/2014/main" id="{2C2CEEAB-96B4-4E5F-BE24-048A05CAB0DA}"/>
                </a:ext>
              </a:extLst>
            </p:cNvPr>
            <p:cNvSpPr>
              <a:spLocks noEditPoints="1"/>
            </p:cNvSpPr>
            <p:nvPr/>
          </p:nvSpPr>
          <p:spPr bwMode="auto">
            <a:xfrm>
              <a:off x="13187363" y="4289426"/>
              <a:ext cx="393700" cy="471488"/>
            </a:xfrm>
            <a:custGeom>
              <a:avLst/>
              <a:gdLst>
                <a:gd name="T0" fmla="*/ 69 w 248"/>
                <a:gd name="T1" fmla="*/ 230 h 297"/>
                <a:gd name="T2" fmla="*/ 69 w 248"/>
                <a:gd name="T3" fmla="*/ 230 h 297"/>
                <a:gd name="T4" fmla="*/ 89 w 248"/>
                <a:gd name="T5" fmla="*/ 195 h 297"/>
                <a:gd name="T6" fmla="*/ 162 w 248"/>
                <a:gd name="T7" fmla="*/ 195 h 297"/>
                <a:gd name="T8" fmla="*/ 182 w 248"/>
                <a:gd name="T9" fmla="*/ 230 h 297"/>
                <a:gd name="T10" fmla="*/ 69 w 248"/>
                <a:gd name="T11" fmla="*/ 230 h 297"/>
                <a:gd name="T12" fmla="*/ 124 w 248"/>
                <a:gd name="T13" fmla="*/ 104 h 297"/>
                <a:gd name="T14" fmla="*/ 124 w 248"/>
                <a:gd name="T15" fmla="*/ 104 h 297"/>
                <a:gd name="T16" fmla="*/ 135 w 248"/>
                <a:gd name="T17" fmla="*/ 136 h 297"/>
                <a:gd name="T18" fmla="*/ 151 w 248"/>
                <a:gd name="T19" fmla="*/ 171 h 297"/>
                <a:gd name="T20" fmla="*/ 100 w 248"/>
                <a:gd name="T21" fmla="*/ 171 h 297"/>
                <a:gd name="T22" fmla="*/ 116 w 248"/>
                <a:gd name="T23" fmla="*/ 136 h 297"/>
                <a:gd name="T24" fmla="*/ 124 w 248"/>
                <a:gd name="T25" fmla="*/ 104 h 297"/>
                <a:gd name="T26" fmla="*/ 158 w 248"/>
                <a:gd name="T27" fmla="*/ 34 h 297"/>
                <a:gd name="T28" fmla="*/ 158 w 248"/>
                <a:gd name="T29" fmla="*/ 34 h 297"/>
                <a:gd name="T30" fmla="*/ 158 w 248"/>
                <a:gd name="T31" fmla="*/ 26 h 297"/>
                <a:gd name="T32" fmla="*/ 156 w 248"/>
                <a:gd name="T33" fmla="*/ 21 h 297"/>
                <a:gd name="T34" fmla="*/ 153 w 248"/>
                <a:gd name="T35" fmla="*/ 16 h 297"/>
                <a:gd name="T36" fmla="*/ 150 w 248"/>
                <a:gd name="T37" fmla="*/ 10 h 297"/>
                <a:gd name="T38" fmla="*/ 143 w 248"/>
                <a:gd name="T39" fmla="*/ 5 h 297"/>
                <a:gd name="T40" fmla="*/ 137 w 248"/>
                <a:gd name="T41" fmla="*/ 4 h 297"/>
                <a:gd name="T42" fmla="*/ 132 w 248"/>
                <a:gd name="T43" fmla="*/ 0 h 297"/>
                <a:gd name="T44" fmla="*/ 124 w 248"/>
                <a:gd name="T45" fmla="*/ 0 h 297"/>
                <a:gd name="T46" fmla="*/ 118 w 248"/>
                <a:gd name="T47" fmla="*/ 0 h 297"/>
                <a:gd name="T48" fmla="*/ 112 w 248"/>
                <a:gd name="T49" fmla="*/ 4 h 297"/>
                <a:gd name="T50" fmla="*/ 107 w 248"/>
                <a:gd name="T51" fmla="*/ 5 h 297"/>
                <a:gd name="T52" fmla="*/ 100 w 248"/>
                <a:gd name="T53" fmla="*/ 10 h 297"/>
                <a:gd name="T54" fmla="*/ 97 w 248"/>
                <a:gd name="T55" fmla="*/ 16 h 297"/>
                <a:gd name="T56" fmla="*/ 94 w 248"/>
                <a:gd name="T57" fmla="*/ 21 h 297"/>
                <a:gd name="T58" fmla="*/ 92 w 248"/>
                <a:gd name="T59" fmla="*/ 26 h 297"/>
                <a:gd name="T60" fmla="*/ 92 w 248"/>
                <a:gd name="T61" fmla="*/ 34 h 297"/>
                <a:gd name="T62" fmla="*/ 94 w 248"/>
                <a:gd name="T63" fmla="*/ 44 h 297"/>
                <a:gd name="T64" fmla="*/ 97 w 248"/>
                <a:gd name="T65" fmla="*/ 51 h 297"/>
                <a:gd name="T66" fmla="*/ 102 w 248"/>
                <a:gd name="T67" fmla="*/ 58 h 297"/>
                <a:gd name="T68" fmla="*/ 110 w 248"/>
                <a:gd name="T69" fmla="*/ 63 h 297"/>
                <a:gd name="T70" fmla="*/ 107 w 248"/>
                <a:gd name="T71" fmla="*/ 80 h 297"/>
                <a:gd name="T72" fmla="*/ 100 w 248"/>
                <a:gd name="T73" fmla="*/ 103 h 297"/>
                <a:gd name="T74" fmla="*/ 94 w 248"/>
                <a:gd name="T75" fmla="*/ 128 h 297"/>
                <a:gd name="T76" fmla="*/ 81 w 248"/>
                <a:gd name="T77" fmla="*/ 154 h 297"/>
                <a:gd name="T78" fmla="*/ 69 w 248"/>
                <a:gd name="T79" fmla="*/ 184 h 297"/>
                <a:gd name="T80" fmla="*/ 51 w 248"/>
                <a:gd name="T81" fmla="*/ 213 h 297"/>
                <a:gd name="T82" fmla="*/ 29 w 248"/>
                <a:gd name="T83" fmla="*/ 246 h 297"/>
                <a:gd name="T84" fmla="*/ 0 w 248"/>
                <a:gd name="T85" fmla="*/ 281 h 297"/>
                <a:gd name="T86" fmla="*/ 19 w 248"/>
                <a:gd name="T87" fmla="*/ 297 h 297"/>
                <a:gd name="T88" fmla="*/ 37 w 248"/>
                <a:gd name="T89" fmla="*/ 276 h 297"/>
                <a:gd name="T90" fmla="*/ 53 w 248"/>
                <a:gd name="T91" fmla="*/ 256 h 297"/>
                <a:gd name="T92" fmla="*/ 199 w 248"/>
                <a:gd name="T93" fmla="*/ 256 h 297"/>
                <a:gd name="T94" fmla="*/ 215 w 248"/>
                <a:gd name="T95" fmla="*/ 276 h 297"/>
                <a:gd name="T96" fmla="*/ 232 w 248"/>
                <a:gd name="T97" fmla="*/ 297 h 297"/>
                <a:gd name="T98" fmla="*/ 248 w 248"/>
                <a:gd name="T99" fmla="*/ 281 h 297"/>
                <a:gd name="T100" fmla="*/ 223 w 248"/>
                <a:gd name="T101" fmla="*/ 246 h 297"/>
                <a:gd name="T102" fmla="*/ 201 w 248"/>
                <a:gd name="T103" fmla="*/ 213 h 297"/>
                <a:gd name="T104" fmla="*/ 182 w 248"/>
                <a:gd name="T105" fmla="*/ 182 h 297"/>
                <a:gd name="T106" fmla="*/ 169 w 248"/>
                <a:gd name="T107" fmla="*/ 154 h 297"/>
                <a:gd name="T108" fmla="*/ 158 w 248"/>
                <a:gd name="T109" fmla="*/ 126 h 297"/>
                <a:gd name="T110" fmla="*/ 150 w 248"/>
                <a:gd name="T111" fmla="*/ 101 h 297"/>
                <a:gd name="T112" fmla="*/ 143 w 248"/>
                <a:gd name="T113" fmla="*/ 80 h 297"/>
                <a:gd name="T114" fmla="*/ 140 w 248"/>
                <a:gd name="T115" fmla="*/ 63 h 297"/>
                <a:gd name="T116" fmla="*/ 148 w 248"/>
                <a:gd name="T117" fmla="*/ 58 h 297"/>
                <a:gd name="T118" fmla="*/ 153 w 248"/>
                <a:gd name="T119" fmla="*/ 51 h 297"/>
                <a:gd name="T120" fmla="*/ 156 w 248"/>
                <a:gd name="T121" fmla="*/ 42 h 297"/>
                <a:gd name="T122" fmla="*/ 158 w 248"/>
                <a:gd name="T123" fmla="*/ 3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 h="297">
                  <a:moveTo>
                    <a:pt x="69" y="230"/>
                  </a:moveTo>
                  <a:lnTo>
                    <a:pt x="69" y="230"/>
                  </a:lnTo>
                  <a:lnTo>
                    <a:pt x="89" y="195"/>
                  </a:lnTo>
                  <a:lnTo>
                    <a:pt x="162" y="195"/>
                  </a:lnTo>
                  <a:lnTo>
                    <a:pt x="182" y="230"/>
                  </a:lnTo>
                  <a:lnTo>
                    <a:pt x="69" y="230"/>
                  </a:lnTo>
                  <a:close/>
                  <a:moveTo>
                    <a:pt x="124" y="104"/>
                  </a:moveTo>
                  <a:lnTo>
                    <a:pt x="124" y="104"/>
                  </a:lnTo>
                  <a:lnTo>
                    <a:pt x="135" y="136"/>
                  </a:lnTo>
                  <a:lnTo>
                    <a:pt x="151" y="171"/>
                  </a:lnTo>
                  <a:lnTo>
                    <a:pt x="100" y="171"/>
                  </a:lnTo>
                  <a:lnTo>
                    <a:pt x="116" y="136"/>
                  </a:lnTo>
                  <a:lnTo>
                    <a:pt x="124" y="104"/>
                  </a:lnTo>
                  <a:close/>
                  <a:moveTo>
                    <a:pt x="158" y="34"/>
                  </a:moveTo>
                  <a:lnTo>
                    <a:pt x="158" y="34"/>
                  </a:lnTo>
                  <a:lnTo>
                    <a:pt x="158" y="26"/>
                  </a:lnTo>
                  <a:lnTo>
                    <a:pt x="156" y="21"/>
                  </a:lnTo>
                  <a:lnTo>
                    <a:pt x="153" y="16"/>
                  </a:lnTo>
                  <a:lnTo>
                    <a:pt x="150" y="10"/>
                  </a:lnTo>
                  <a:lnTo>
                    <a:pt x="143" y="5"/>
                  </a:lnTo>
                  <a:lnTo>
                    <a:pt x="137" y="4"/>
                  </a:lnTo>
                  <a:lnTo>
                    <a:pt x="132" y="0"/>
                  </a:lnTo>
                  <a:lnTo>
                    <a:pt x="124" y="0"/>
                  </a:lnTo>
                  <a:lnTo>
                    <a:pt x="118" y="0"/>
                  </a:lnTo>
                  <a:lnTo>
                    <a:pt x="112" y="4"/>
                  </a:lnTo>
                  <a:lnTo>
                    <a:pt x="107" y="5"/>
                  </a:lnTo>
                  <a:lnTo>
                    <a:pt x="100" y="10"/>
                  </a:lnTo>
                  <a:lnTo>
                    <a:pt x="97" y="16"/>
                  </a:lnTo>
                  <a:lnTo>
                    <a:pt x="94" y="21"/>
                  </a:lnTo>
                  <a:lnTo>
                    <a:pt x="92" y="26"/>
                  </a:lnTo>
                  <a:lnTo>
                    <a:pt x="92" y="34"/>
                  </a:lnTo>
                  <a:lnTo>
                    <a:pt x="94" y="44"/>
                  </a:lnTo>
                  <a:lnTo>
                    <a:pt x="97" y="51"/>
                  </a:lnTo>
                  <a:lnTo>
                    <a:pt x="102" y="58"/>
                  </a:lnTo>
                  <a:lnTo>
                    <a:pt x="110" y="63"/>
                  </a:lnTo>
                  <a:lnTo>
                    <a:pt x="107" y="80"/>
                  </a:lnTo>
                  <a:lnTo>
                    <a:pt x="100" y="103"/>
                  </a:lnTo>
                  <a:lnTo>
                    <a:pt x="94" y="128"/>
                  </a:lnTo>
                  <a:lnTo>
                    <a:pt x="81" y="154"/>
                  </a:lnTo>
                  <a:lnTo>
                    <a:pt x="69" y="184"/>
                  </a:lnTo>
                  <a:lnTo>
                    <a:pt x="51" y="213"/>
                  </a:lnTo>
                  <a:lnTo>
                    <a:pt x="29" y="246"/>
                  </a:lnTo>
                  <a:lnTo>
                    <a:pt x="0" y="281"/>
                  </a:lnTo>
                  <a:lnTo>
                    <a:pt x="19" y="297"/>
                  </a:lnTo>
                  <a:lnTo>
                    <a:pt x="37" y="276"/>
                  </a:lnTo>
                  <a:lnTo>
                    <a:pt x="53" y="256"/>
                  </a:lnTo>
                  <a:lnTo>
                    <a:pt x="199" y="256"/>
                  </a:lnTo>
                  <a:lnTo>
                    <a:pt x="215" y="276"/>
                  </a:lnTo>
                  <a:lnTo>
                    <a:pt x="232" y="297"/>
                  </a:lnTo>
                  <a:lnTo>
                    <a:pt x="248" y="281"/>
                  </a:lnTo>
                  <a:lnTo>
                    <a:pt x="223" y="246"/>
                  </a:lnTo>
                  <a:lnTo>
                    <a:pt x="201" y="213"/>
                  </a:lnTo>
                  <a:lnTo>
                    <a:pt x="182" y="182"/>
                  </a:lnTo>
                  <a:lnTo>
                    <a:pt x="169" y="154"/>
                  </a:lnTo>
                  <a:lnTo>
                    <a:pt x="158" y="126"/>
                  </a:lnTo>
                  <a:lnTo>
                    <a:pt x="150" y="101"/>
                  </a:lnTo>
                  <a:lnTo>
                    <a:pt x="143" y="80"/>
                  </a:lnTo>
                  <a:lnTo>
                    <a:pt x="140" y="63"/>
                  </a:lnTo>
                  <a:lnTo>
                    <a:pt x="148" y="58"/>
                  </a:lnTo>
                  <a:lnTo>
                    <a:pt x="153" y="51"/>
                  </a:lnTo>
                  <a:lnTo>
                    <a:pt x="156" y="42"/>
                  </a:lnTo>
                  <a:lnTo>
                    <a:pt x="15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2">
              <a:extLst>
                <a:ext uri="{FF2B5EF4-FFF2-40B4-BE49-F238E27FC236}">
                  <a16:creationId xmlns:a16="http://schemas.microsoft.com/office/drawing/2014/main" id="{42357B97-2E63-439C-95CF-000C4D4E3399}"/>
                </a:ext>
              </a:extLst>
            </p:cNvPr>
            <p:cNvSpPr>
              <a:spLocks/>
            </p:cNvSpPr>
            <p:nvPr/>
          </p:nvSpPr>
          <p:spPr bwMode="auto">
            <a:xfrm>
              <a:off x="13550900" y="4108451"/>
              <a:ext cx="136525" cy="455613"/>
            </a:xfrm>
            <a:custGeom>
              <a:avLst/>
              <a:gdLst>
                <a:gd name="T0" fmla="*/ 23 w 86"/>
                <a:gd name="T1" fmla="*/ 3 h 287"/>
                <a:gd name="T2" fmla="*/ 23 w 86"/>
                <a:gd name="T3" fmla="*/ 3 h 287"/>
                <a:gd name="T4" fmla="*/ 19 w 86"/>
                <a:gd name="T5" fmla="*/ 0 h 287"/>
                <a:gd name="T6" fmla="*/ 13 w 86"/>
                <a:gd name="T7" fmla="*/ 0 h 287"/>
                <a:gd name="T8" fmla="*/ 8 w 86"/>
                <a:gd name="T9" fmla="*/ 1 h 287"/>
                <a:gd name="T10" fmla="*/ 5 w 86"/>
                <a:gd name="T11" fmla="*/ 3 h 287"/>
                <a:gd name="T12" fmla="*/ 3 w 86"/>
                <a:gd name="T13" fmla="*/ 8 h 287"/>
                <a:gd name="T14" fmla="*/ 0 w 86"/>
                <a:gd name="T15" fmla="*/ 12 h 287"/>
                <a:gd name="T16" fmla="*/ 3 w 86"/>
                <a:gd name="T17" fmla="*/ 17 h 287"/>
                <a:gd name="T18" fmla="*/ 7 w 86"/>
                <a:gd name="T19" fmla="*/ 20 h 287"/>
                <a:gd name="T20" fmla="*/ 19 w 86"/>
                <a:gd name="T21" fmla="*/ 33 h 287"/>
                <a:gd name="T22" fmla="*/ 29 w 86"/>
                <a:gd name="T23" fmla="*/ 48 h 287"/>
                <a:gd name="T24" fmla="*/ 40 w 86"/>
                <a:gd name="T25" fmla="*/ 60 h 287"/>
                <a:gd name="T26" fmla="*/ 46 w 86"/>
                <a:gd name="T27" fmla="*/ 76 h 287"/>
                <a:gd name="T28" fmla="*/ 54 w 86"/>
                <a:gd name="T29" fmla="*/ 94 h 287"/>
                <a:gd name="T30" fmla="*/ 58 w 86"/>
                <a:gd name="T31" fmla="*/ 110 h 287"/>
                <a:gd name="T32" fmla="*/ 61 w 86"/>
                <a:gd name="T33" fmla="*/ 127 h 287"/>
                <a:gd name="T34" fmla="*/ 62 w 86"/>
                <a:gd name="T35" fmla="*/ 145 h 287"/>
                <a:gd name="T36" fmla="*/ 61 w 86"/>
                <a:gd name="T37" fmla="*/ 164 h 287"/>
                <a:gd name="T38" fmla="*/ 59 w 86"/>
                <a:gd name="T39" fmla="*/ 178 h 287"/>
                <a:gd name="T40" fmla="*/ 54 w 86"/>
                <a:gd name="T41" fmla="*/ 194 h 287"/>
                <a:gd name="T42" fmla="*/ 48 w 86"/>
                <a:gd name="T43" fmla="*/ 210 h 287"/>
                <a:gd name="T44" fmla="*/ 42 w 86"/>
                <a:gd name="T45" fmla="*/ 224 h 287"/>
                <a:gd name="T46" fmla="*/ 32 w 86"/>
                <a:gd name="T47" fmla="*/ 239 h 287"/>
                <a:gd name="T48" fmla="*/ 24 w 86"/>
                <a:gd name="T49" fmla="*/ 253 h 287"/>
                <a:gd name="T50" fmla="*/ 11 w 86"/>
                <a:gd name="T51" fmla="*/ 266 h 287"/>
                <a:gd name="T52" fmla="*/ 10 w 86"/>
                <a:gd name="T53" fmla="*/ 269 h 287"/>
                <a:gd name="T54" fmla="*/ 8 w 86"/>
                <a:gd name="T55" fmla="*/ 274 h 287"/>
                <a:gd name="T56" fmla="*/ 10 w 86"/>
                <a:gd name="T57" fmla="*/ 279 h 287"/>
                <a:gd name="T58" fmla="*/ 11 w 86"/>
                <a:gd name="T59" fmla="*/ 283 h 287"/>
                <a:gd name="T60" fmla="*/ 16 w 86"/>
                <a:gd name="T61" fmla="*/ 285 h 287"/>
                <a:gd name="T62" fmla="*/ 21 w 86"/>
                <a:gd name="T63" fmla="*/ 287 h 287"/>
                <a:gd name="T64" fmla="*/ 26 w 86"/>
                <a:gd name="T65" fmla="*/ 285 h 287"/>
                <a:gd name="T66" fmla="*/ 29 w 86"/>
                <a:gd name="T67" fmla="*/ 283 h 287"/>
                <a:gd name="T68" fmla="*/ 43 w 86"/>
                <a:gd name="T69" fmla="*/ 269 h 287"/>
                <a:gd name="T70" fmla="*/ 54 w 86"/>
                <a:gd name="T71" fmla="*/ 253 h 287"/>
                <a:gd name="T72" fmla="*/ 64 w 86"/>
                <a:gd name="T73" fmla="*/ 237 h 287"/>
                <a:gd name="T74" fmla="*/ 72 w 86"/>
                <a:gd name="T75" fmla="*/ 220 h 287"/>
                <a:gd name="T76" fmla="*/ 78 w 86"/>
                <a:gd name="T77" fmla="*/ 202 h 287"/>
                <a:gd name="T78" fmla="*/ 81 w 86"/>
                <a:gd name="T79" fmla="*/ 185 h 287"/>
                <a:gd name="T80" fmla="*/ 85 w 86"/>
                <a:gd name="T81" fmla="*/ 165 h 287"/>
                <a:gd name="T82" fmla="*/ 86 w 86"/>
                <a:gd name="T83" fmla="*/ 145 h 287"/>
                <a:gd name="T84" fmla="*/ 85 w 86"/>
                <a:gd name="T85" fmla="*/ 126 h 287"/>
                <a:gd name="T86" fmla="*/ 81 w 86"/>
                <a:gd name="T87" fmla="*/ 105 h 287"/>
                <a:gd name="T88" fmla="*/ 77 w 86"/>
                <a:gd name="T89" fmla="*/ 86 h 287"/>
                <a:gd name="T90" fmla="*/ 69 w 86"/>
                <a:gd name="T91" fmla="*/ 68 h 287"/>
                <a:gd name="T92" fmla="*/ 61 w 86"/>
                <a:gd name="T93" fmla="*/ 49 h 287"/>
                <a:gd name="T94" fmla="*/ 50 w 86"/>
                <a:gd name="T95" fmla="*/ 33 h 287"/>
                <a:gd name="T96" fmla="*/ 37 w 86"/>
                <a:gd name="T97" fmla="*/ 17 h 287"/>
                <a:gd name="T98" fmla="*/ 23 w 86"/>
                <a:gd name="T99" fmla="*/ 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287">
                  <a:moveTo>
                    <a:pt x="23" y="3"/>
                  </a:moveTo>
                  <a:lnTo>
                    <a:pt x="23" y="3"/>
                  </a:lnTo>
                  <a:lnTo>
                    <a:pt x="19" y="0"/>
                  </a:lnTo>
                  <a:lnTo>
                    <a:pt x="13" y="0"/>
                  </a:lnTo>
                  <a:lnTo>
                    <a:pt x="8" y="1"/>
                  </a:lnTo>
                  <a:lnTo>
                    <a:pt x="5" y="3"/>
                  </a:lnTo>
                  <a:lnTo>
                    <a:pt x="3" y="8"/>
                  </a:lnTo>
                  <a:lnTo>
                    <a:pt x="0" y="12"/>
                  </a:lnTo>
                  <a:lnTo>
                    <a:pt x="3" y="17"/>
                  </a:lnTo>
                  <a:lnTo>
                    <a:pt x="7" y="20"/>
                  </a:lnTo>
                  <a:lnTo>
                    <a:pt x="19" y="33"/>
                  </a:lnTo>
                  <a:lnTo>
                    <a:pt x="29" y="48"/>
                  </a:lnTo>
                  <a:lnTo>
                    <a:pt x="40" y="60"/>
                  </a:lnTo>
                  <a:lnTo>
                    <a:pt x="46" y="76"/>
                  </a:lnTo>
                  <a:lnTo>
                    <a:pt x="54" y="94"/>
                  </a:lnTo>
                  <a:lnTo>
                    <a:pt x="58" y="110"/>
                  </a:lnTo>
                  <a:lnTo>
                    <a:pt x="61" y="127"/>
                  </a:lnTo>
                  <a:lnTo>
                    <a:pt x="62" y="145"/>
                  </a:lnTo>
                  <a:lnTo>
                    <a:pt x="61" y="164"/>
                  </a:lnTo>
                  <a:lnTo>
                    <a:pt x="59" y="178"/>
                  </a:lnTo>
                  <a:lnTo>
                    <a:pt x="54" y="194"/>
                  </a:lnTo>
                  <a:lnTo>
                    <a:pt x="48" y="210"/>
                  </a:lnTo>
                  <a:lnTo>
                    <a:pt x="42" y="224"/>
                  </a:lnTo>
                  <a:lnTo>
                    <a:pt x="32" y="239"/>
                  </a:lnTo>
                  <a:lnTo>
                    <a:pt x="24" y="253"/>
                  </a:lnTo>
                  <a:lnTo>
                    <a:pt x="11" y="266"/>
                  </a:lnTo>
                  <a:lnTo>
                    <a:pt x="10" y="269"/>
                  </a:lnTo>
                  <a:lnTo>
                    <a:pt x="8" y="274"/>
                  </a:lnTo>
                  <a:lnTo>
                    <a:pt x="10" y="279"/>
                  </a:lnTo>
                  <a:lnTo>
                    <a:pt x="11" y="283"/>
                  </a:lnTo>
                  <a:lnTo>
                    <a:pt x="16" y="285"/>
                  </a:lnTo>
                  <a:lnTo>
                    <a:pt x="21" y="287"/>
                  </a:lnTo>
                  <a:lnTo>
                    <a:pt x="26" y="285"/>
                  </a:lnTo>
                  <a:lnTo>
                    <a:pt x="29" y="283"/>
                  </a:lnTo>
                  <a:lnTo>
                    <a:pt x="43" y="269"/>
                  </a:lnTo>
                  <a:lnTo>
                    <a:pt x="54" y="253"/>
                  </a:lnTo>
                  <a:lnTo>
                    <a:pt x="64" y="237"/>
                  </a:lnTo>
                  <a:lnTo>
                    <a:pt x="72" y="220"/>
                  </a:lnTo>
                  <a:lnTo>
                    <a:pt x="78" y="202"/>
                  </a:lnTo>
                  <a:lnTo>
                    <a:pt x="81" y="185"/>
                  </a:lnTo>
                  <a:lnTo>
                    <a:pt x="85" y="165"/>
                  </a:lnTo>
                  <a:lnTo>
                    <a:pt x="86" y="145"/>
                  </a:lnTo>
                  <a:lnTo>
                    <a:pt x="85" y="126"/>
                  </a:lnTo>
                  <a:lnTo>
                    <a:pt x="81" y="105"/>
                  </a:lnTo>
                  <a:lnTo>
                    <a:pt x="77" y="86"/>
                  </a:lnTo>
                  <a:lnTo>
                    <a:pt x="69" y="68"/>
                  </a:lnTo>
                  <a:lnTo>
                    <a:pt x="61" y="49"/>
                  </a:lnTo>
                  <a:lnTo>
                    <a:pt x="50" y="33"/>
                  </a:lnTo>
                  <a:lnTo>
                    <a:pt x="37" y="17"/>
                  </a:lnTo>
                  <a:lnTo>
                    <a:pt x="2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3">
              <a:extLst>
                <a:ext uri="{FF2B5EF4-FFF2-40B4-BE49-F238E27FC236}">
                  <a16:creationId xmlns:a16="http://schemas.microsoft.com/office/drawing/2014/main" id="{24B2A324-EFE3-4579-B5F8-2EBE9DC6EB8A}"/>
                </a:ext>
              </a:extLst>
            </p:cNvPr>
            <p:cNvSpPr>
              <a:spLocks/>
            </p:cNvSpPr>
            <p:nvPr/>
          </p:nvSpPr>
          <p:spPr bwMode="auto">
            <a:xfrm>
              <a:off x="13506450" y="4168776"/>
              <a:ext cx="104775" cy="333375"/>
            </a:xfrm>
            <a:custGeom>
              <a:avLst/>
              <a:gdLst>
                <a:gd name="T0" fmla="*/ 43 w 66"/>
                <a:gd name="T1" fmla="*/ 105 h 210"/>
                <a:gd name="T2" fmla="*/ 43 w 66"/>
                <a:gd name="T3" fmla="*/ 105 h 210"/>
                <a:gd name="T4" fmla="*/ 43 w 66"/>
                <a:gd name="T5" fmla="*/ 118 h 210"/>
                <a:gd name="T6" fmla="*/ 39 w 66"/>
                <a:gd name="T7" fmla="*/ 129 h 210"/>
                <a:gd name="T8" fmla="*/ 38 w 66"/>
                <a:gd name="T9" fmla="*/ 142 h 210"/>
                <a:gd name="T10" fmla="*/ 33 w 66"/>
                <a:gd name="T11" fmla="*/ 151 h 210"/>
                <a:gd name="T12" fmla="*/ 30 w 66"/>
                <a:gd name="T13" fmla="*/ 163 h 210"/>
                <a:gd name="T14" fmla="*/ 22 w 66"/>
                <a:gd name="T15" fmla="*/ 171 h 210"/>
                <a:gd name="T16" fmla="*/ 16 w 66"/>
                <a:gd name="T17" fmla="*/ 180 h 210"/>
                <a:gd name="T18" fmla="*/ 8 w 66"/>
                <a:gd name="T19" fmla="*/ 190 h 210"/>
                <a:gd name="T20" fmla="*/ 4 w 66"/>
                <a:gd name="T21" fmla="*/ 194 h 210"/>
                <a:gd name="T22" fmla="*/ 4 w 66"/>
                <a:gd name="T23" fmla="*/ 198 h 210"/>
                <a:gd name="T24" fmla="*/ 4 w 66"/>
                <a:gd name="T25" fmla="*/ 202 h 210"/>
                <a:gd name="T26" fmla="*/ 8 w 66"/>
                <a:gd name="T27" fmla="*/ 207 h 210"/>
                <a:gd name="T28" fmla="*/ 11 w 66"/>
                <a:gd name="T29" fmla="*/ 210 h 210"/>
                <a:gd name="T30" fmla="*/ 17 w 66"/>
                <a:gd name="T31" fmla="*/ 210 h 210"/>
                <a:gd name="T32" fmla="*/ 20 w 66"/>
                <a:gd name="T33" fmla="*/ 210 h 210"/>
                <a:gd name="T34" fmla="*/ 25 w 66"/>
                <a:gd name="T35" fmla="*/ 207 h 210"/>
                <a:gd name="T36" fmla="*/ 35 w 66"/>
                <a:gd name="T37" fmla="*/ 196 h 210"/>
                <a:gd name="T38" fmla="*/ 44 w 66"/>
                <a:gd name="T39" fmla="*/ 185 h 210"/>
                <a:gd name="T40" fmla="*/ 51 w 66"/>
                <a:gd name="T41" fmla="*/ 174 h 210"/>
                <a:gd name="T42" fmla="*/ 57 w 66"/>
                <a:gd name="T43" fmla="*/ 161 h 210"/>
                <a:gd name="T44" fmla="*/ 62 w 66"/>
                <a:gd name="T45" fmla="*/ 148 h 210"/>
                <a:gd name="T46" fmla="*/ 65 w 66"/>
                <a:gd name="T47" fmla="*/ 134 h 210"/>
                <a:gd name="T48" fmla="*/ 66 w 66"/>
                <a:gd name="T49" fmla="*/ 120 h 210"/>
                <a:gd name="T50" fmla="*/ 66 w 66"/>
                <a:gd name="T51" fmla="*/ 105 h 210"/>
                <a:gd name="T52" fmla="*/ 66 w 66"/>
                <a:gd name="T53" fmla="*/ 91 h 210"/>
                <a:gd name="T54" fmla="*/ 65 w 66"/>
                <a:gd name="T55" fmla="*/ 78 h 210"/>
                <a:gd name="T56" fmla="*/ 62 w 66"/>
                <a:gd name="T57" fmla="*/ 64 h 210"/>
                <a:gd name="T58" fmla="*/ 57 w 66"/>
                <a:gd name="T59" fmla="*/ 51 h 210"/>
                <a:gd name="T60" fmla="*/ 49 w 66"/>
                <a:gd name="T61" fmla="*/ 37 h 210"/>
                <a:gd name="T62" fmla="*/ 43 w 66"/>
                <a:gd name="T63" fmla="*/ 24 h 210"/>
                <a:gd name="T64" fmla="*/ 33 w 66"/>
                <a:gd name="T65" fmla="*/ 14 h 210"/>
                <a:gd name="T66" fmla="*/ 22 w 66"/>
                <a:gd name="T67" fmla="*/ 3 h 210"/>
                <a:gd name="T68" fmla="*/ 19 w 66"/>
                <a:gd name="T69" fmla="*/ 0 h 210"/>
                <a:gd name="T70" fmla="*/ 12 w 66"/>
                <a:gd name="T71" fmla="*/ 0 h 210"/>
                <a:gd name="T72" fmla="*/ 9 w 66"/>
                <a:gd name="T73" fmla="*/ 2 h 210"/>
                <a:gd name="T74" fmla="*/ 4 w 66"/>
                <a:gd name="T75" fmla="*/ 3 h 210"/>
                <a:gd name="T76" fmla="*/ 3 w 66"/>
                <a:gd name="T77" fmla="*/ 8 h 210"/>
                <a:gd name="T78" fmla="*/ 0 w 66"/>
                <a:gd name="T79" fmla="*/ 13 h 210"/>
                <a:gd name="T80" fmla="*/ 3 w 66"/>
                <a:gd name="T81" fmla="*/ 17 h 210"/>
                <a:gd name="T82" fmla="*/ 6 w 66"/>
                <a:gd name="T83" fmla="*/ 21 h 210"/>
                <a:gd name="T84" fmla="*/ 12 w 66"/>
                <a:gd name="T85" fmla="*/ 30 h 210"/>
                <a:gd name="T86" fmla="*/ 22 w 66"/>
                <a:gd name="T87" fmla="*/ 38 h 210"/>
                <a:gd name="T88" fmla="*/ 28 w 66"/>
                <a:gd name="T89" fmla="*/ 49 h 210"/>
                <a:gd name="T90" fmla="*/ 33 w 66"/>
                <a:gd name="T91" fmla="*/ 61 h 210"/>
                <a:gd name="T92" fmla="*/ 36 w 66"/>
                <a:gd name="T93" fmla="*/ 70 h 210"/>
                <a:gd name="T94" fmla="*/ 39 w 66"/>
                <a:gd name="T95" fmla="*/ 83 h 210"/>
                <a:gd name="T96" fmla="*/ 43 w 66"/>
                <a:gd name="T97" fmla="*/ 94 h 210"/>
                <a:gd name="T98" fmla="*/ 43 w 66"/>
                <a:gd name="T99"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10">
                  <a:moveTo>
                    <a:pt x="43" y="105"/>
                  </a:moveTo>
                  <a:lnTo>
                    <a:pt x="43" y="105"/>
                  </a:lnTo>
                  <a:lnTo>
                    <a:pt x="43" y="118"/>
                  </a:lnTo>
                  <a:lnTo>
                    <a:pt x="39" y="129"/>
                  </a:lnTo>
                  <a:lnTo>
                    <a:pt x="38" y="142"/>
                  </a:lnTo>
                  <a:lnTo>
                    <a:pt x="33" y="151"/>
                  </a:lnTo>
                  <a:lnTo>
                    <a:pt x="30" y="163"/>
                  </a:lnTo>
                  <a:lnTo>
                    <a:pt x="22" y="171"/>
                  </a:lnTo>
                  <a:lnTo>
                    <a:pt x="16" y="180"/>
                  </a:lnTo>
                  <a:lnTo>
                    <a:pt x="8" y="190"/>
                  </a:lnTo>
                  <a:lnTo>
                    <a:pt x="4" y="194"/>
                  </a:lnTo>
                  <a:lnTo>
                    <a:pt x="4" y="198"/>
                  </a:lnTo>
                  <a:lnTo>
                    <a:pt x="4" y="202"/>
                  </a:lnTo>
                  <a:lnTo>
                    <a:pt x="8" y="207"/>
                  </a:lnTo>
                  <a:lnTo>
                    <a:pt x="11" y="210"/>
                  </a:lnTo>
                  <a:lnTo>
                    <a:pt x="17" y="210"/>
                  </a:lnTo>
                  <a:lnTo>
                    <a:pt x="20" y="210"/>
                  </a:lnTo>
                  <a:lnTo>
                    <a:pt x="25" y="207"/>
                  </a:lnTo>
                  <a:lnTo>
                    <a:pt x="35" y="196"/>
                  </a:lnTo>
                  <a:lnTo>
                    <a:pt x="44" y="185"/>
                  </a:lnTo>
                  <a:lnTo>
                    <a:pt x="51" y="174"/>
                  </a:lnTo>
                  <a:lnTo>
                    <a:pt x="57" y="161"/>
                  </a:lnTo>
                  <a:lnTo>
                    <a:pt x="62" y="148"/>
                  </a:lnTo>
                  <a:lnTo>
                    <a:pt x="65" y="134"/>
                  </a:lnTo>
                  <a:lnTo>
                    <a:pt x="66" y="120"/>
                  </a:lnTo>
                  <a:lnTo>
                    <a:pt x="66" y="105"/>
                  </a:lnTo>
                  <a:lnTo>
                    <a:pt x="66" y="91"/>
                  </a:lnTo>
                  <a:lnTo>
                    <a:pt x="65" y="78"/>
                  </a:lnTo>
                  <a:lnTo>
                    <a:pt x="62" y="64"/>
                  </a:lnTo>
                  <a:lnTo>
                    <a:pt x="57" y="51"/>
                  </a:lnTo>
                  <a:lnTo>
                    <a:pt x="49" y="37"/>
                  </a:lnTo>
                  <a:lnTo>
                    <a:pt x="43" y="24"/>
                  </a:lnTo>
                  <a:lnTo>
                    <a:pt x="33" y="14"/>
                  </a:lnTo>
                  <a:lnTo>
                    <a:pt x="22" y="3"/>
                  </a:lnTo>
                  <a:lnTo>
                    <a:pt x="19" y="0"/>
                  </a:lnTo>
                  <a:lnTo>
                    <a:pt x="12" y="0"/>
                  </a:lnTo>
                  <a:lnTo>
                    <a:pt x="9" y="2"/>
                  </a:lnTo>
                  <a:lnTo>
                    <a:pt x="4" y="3"/>
                  </a:lnTo>
                  <a:lnTo>
                    <a:pt x="3" y="8"/>
                  </a:lnTo>
                  <a:lnTo>
                    <a:pt x="0" y="13"/>
                  </a:lnTo>
                  <a:lnTo>
                    <a:pt x="3" y="17"/>
                  </a:lnTo>
                  <a:lnTo>
                    <a:pt x="6" y="21"/>
                  </a:lnTo>
                  <a:lnTo>
                    <a:pt x="12" y="30"/>
                  </a:lnTo>
                  <a:lnTo>
                    <a:pt x="22" y="38"/>
                  </a:lnTo>
                  <a:lnTo>
                    <a:pt x="28" y="49"/>
                  </a:lnTo>
                  <a:lnTo>
                    <a:pt x="33" y="61"/>
                  </a:lnTo>
                  <a:lnTo>
                    <a:pt x="36" y="70"/>
                  </a:lnTo>
                  <a:lnTo>
                    <a:pt x="39" y="83"/>
                  </a:lnTo>
                  <a:lnTo>
                    <a:pt x="43" y="94"/>
                  </a:lnTo>
                  <a:lnTo>
                    <a:pt x="43"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4">
              <a:extLst>
                <a:ext uri="{FF2B5EF4-FFF2-40B4-BE49-F238E27FC236}">
                  <a16:creationId xmlns:a16="http://schemas.microsoft.com/office/drawing/2014/main" id="{497E933A-CA87-482D-B14A-B76042C1813E}"/>
                </a:ext>
              </a:extLst>
            </p:cNvPr>
            <p:cNvSpPr>
              <a:spLocks/>
            </p:cNvSpPr>
            <p:nvPr/>
          </p:nvSpPr>
          <p:spPr bwMode="auto">
            <a:xfrm>
              <a:off x="13444538" y="4229101"/>
              <a:ext cx="76200" cy="212725"/>
            </a:xfrm>
            <a:custGeom>
              <a:avLst/>
              <a:gdLst>
                <a:gd name="T0" fmla="*/ 5 w 48"/>
                <a:gd name="T1" fmla="*/ 131 h 134"/>
                <a:gd name="T2" fmla="*/ 5 w 48"/>
                <a:gd name="T3" fmla="*/ 131 h 134"/>
                <a:gd name="T4" fmla="*/ 10 w 48"/>
                <a:gd name="T5" fmla="*/ 133 h 134"/>
                <a:gd name="T6" fmla="*/ 13 w 48"/>
                <a:gd name="T7" fmla="*/ 134 h 134"/>
                <a:gd name="T8" fmla="*/ 18 w 48"/>
                <a:gd name="T9" fmla="*/ 133 h 134"/>
                <a:gd name="T10" fmla="*/ 21 w 48"/>
                <a:gd name="T11" fmla="*/ 131 h 134"/>
                <a:gd name="T12" fmla="*/ 34 w 48"/>
                <a:gd name="T13" fmla="*/ 117 h 134"/>
                <a:gd name="T14" fmla="*/ 42 w 48"/>
                <a:gd name="T15" fmla="*/ 101 h 134"/>
                <a:gd name="T16" fmla="*/ 47 w 48"/>
                <a:gd name="T17" fmla="*/ 83 h 134"/>
                <a:gd name="T18" fmla="*/ 48 w 48"/>
                <a:gd name="T19" fmla="*/ 66 h 134"/>
                <a:gd name="T20" fmla="*/ 47 w 48"/>
                <a:gd name="T21" fmla="*/ 50 h 134"/>
                <a:gd name="T22" fmla="*/ 42 w 48"/>
                <a:gd name="T23" fmla="*/ 34 h 134"/>
                <a:gd name="T24" fmla="*/ 35 w 48"/>
                <a:gd name="T25" fmla="*/ 18 h 134"/>
                <a:gd name="T26" fmla="*/ 24 w 48"/>
                <a:gd name="T27" fmla="*/ 3 h 134"/>
                <a:gd name="T28" fmla="*/ 20 w 48"/>
                <a:gd name="T29" fmla="*/ 2 h 134"/>
                <a:gd name="T30" fmla="*/ 16 w 48"/>
                <a:gd name="T31" fmla="*/ 0 h 134"/>
                <a:gd name="T32" fmla="*/ 12 w 48"/>
                <a:gd name="T33" fmla="*/ 0 h 134"/>
                <a:gd name="T34" fmla="*/ 8 w 48"/>
                <a:gd name="T35" fmla="*/ 3 h 134"/>
                <a:gd name="T36" fmla="*/ 5 w 48"/>
                <a:gd name="T37" fmla="*/ 7 h 134"/>
                <a:gd name="T38" fmla="*/ 5 w 48"/>
                <a:gd name="T39" fmla="*/ 13 h 134"/>
                <a:gd name="T40" fmla="*/ 5 w 48"/>
                <a:gd name="T41" fmla="*/ 16 h 134"/>
                <a:gd name="T42" fmla="*/ 7 w 48"/>
                <a:gd name="T43" fmla="*/ 21 h 134"/>
                <a:gd name="T44" fmla="*/ 15 w 48"/>
                <a:gd name="T45" fmla="*/ 30 h 134"/>
                <a:gd name="T46" fmla="*/ 20 w 48"/>
                <a:gd name="T47" fmla="*/ 42 h 134"/>
                <a:gd name="T48" fmla="*/ 23 w 48"/>
                <a:gd name="T49" fmla="*/ 53 h 134"/>
                <a:gd name="T50" fmla="*/ 24 w 48"/>
                <a:gd name="T51" fmla="*/ 66 h 134"/>
                <a:gd name="T52" fmla="*/ 23 w 48"/>
                <a:gd name="T53" fmla="*/ 80 h 134"/>
                <a:gd name="T54" fmla="*/ 20 w 48"/>
                <a:gd name="T55" fmla="*/ 91 h 134"/>
                <a:gd name="T56" fmla="*/ 13 w 48"/>
                <a:gd name="T57" fmla="*/ 102 h 134"/>
                <a:gd name="T58" fmla="*/ 5 w 48"/>
                <a:gd name="T59" fmla="*/ 113 h 134"/>
                <a:gd name="T60" fmla="*/ 4 w 48"/>
                <a:gd name="T61" fmla="*/ 117 h 134"/>
                <a:gd name="T62" fmla="*/ 0 w 48"/>
                <a:gd name="T63" fmla="*/ 121 h 134"/>
                <a:gd name="T64" fmla="*/ 4 w 48"/>
                <a:gd name="T65" fmla="*/ 126 h 134"/>
                <a:gd name="T66" fmla="*/ 5 w 48"/>
                <a:gd name="T67"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134">
                  <a:moveTo>
                    <a:pt x="5" y="131"/>
                  </a:moveTo>
                  <a:lnTo>
                    <a:pt x="5" y="131"/>
                  </a:lnTo>
                  <a:lnTo>
                    <a:pt x="10" y="133"/>
                  </a:lnTo>
                  <a:lnTo>
                    <a:pt x="13" y="134"/>
                  </a:lnTo>
                  <a:lnTo>
                    <a:pt x="18" y="133"/>
                  </a:lnTo>
                  <a:lnTo>
                    <a:pt x="21" y="131"/>
                  </a:lnTo>
                  <a:lnTo>
                    <a:pt x="34" y="117"/>
                  </a:lnTo>
                  <a:lnTo>
                    <a:pt x="42" y="101"/>
                  </a:lnTo>
                  <a:lnTo>
                    <a:pt x="47" y="83"/>
                  </a:lnTo>
                  <a:lnTo>
                    <a:pt x="48" y="66"/>
                  </a:lnTo>
                  <a:lnTo>
                    <a:pt x="47" y="50"/>
                  </a:lnTo>
                  <a:lnTo>
                    <a:pt x="42" y="34"/>
                  </a:lnTo>
                  <a:lnTo>
                    <a:pt x="35" y="18"/>
                  </a:lnTo>
                  <a:lnTo>
                    <a:pt x="24" y="3"/>
                  </a:lnTo>
                  <a:lnTo>
                    <a:pt x="20" y="2"/>
                  </a:lnTo>
                  <a:lnTo>
                    <a:pt x="16" y="0"/>
                  </a:lnTo>
                  <a:lnTo>
                    <a:pt x="12" y="0"/>
                  </a:lnTo>
                  <a:lnTo>
                    <a:pt x="8" y="3"/>
                  </a:lnTo>
                  <a:lnTo>
                    <a:pt x="5" y="7"/>
                  </a:lnTo>
                  <a:lnTo>
                    <a:pt x="5" y="13"/>
                  </a:lnTo>
                  <a:lnTo>
                    <a:pt x="5" y="16"/>
                  </a:lnTo>
                  <a:lnTo>
                    <a:pt x="7" y="21"/>
                  </a:lnTo>
                  <a:lnTo>
                    <a:pt x="15" y="30"/>
                  </a:lnTo>
                  <a:lnTo>
                    <a:pt x="20" y="42"/>
                  </a:lnTo>
                  <a:lnTo>
                    <a:pt x="23" y="53"/>
                  </a:lnTo>
                  <a:lnTo>
                    <a:pt x="24" y="66"/>
                  </a:lnTo>
                  <a:lnTo>
                    <a:pt x="23" y="80"/>
                  </a:lnTo>
                  <a:lnTo>
                    <a:pt x="20" y="91"/>
                  </a:lnTo>
                  <a:lnTo>
                    <a:pt x="13" y="102"/>
                  </a:lnTo>
                  <a:lnTo>
                    <a:pt x="5" y="113"/>
                  </a:lnTo>
                  <a:lnTo>
                    <a:pt x="4" y="117"/>
                  </a:lnTo>
                  <a:lnTo>
                    <a:pt x="0" y="121"/>
                  </a:lnTo>
                  <a:lnTo>
                    <a:pt x="4" y="126"/>
                  </a:lnTo>
                  <a:lnTo>
                    <a:pt x="5"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65">
              <a:extLst>
                <a:ext uri="{FF2B5EF4-FFF2-40B4-BE49-F238E27FC236}">
                  <a16:creationId xmlns:a16="http://schemas.microsoft.com/office/drawing/2014/main" id="{EE50CED2-86D9-4068-86C4-6027002C6493}"/>
                </a:ext>
              </a:extLst>
            </p:cNvPr>
            <p:cNvSpPr>
              <a:spLocks/>
            </p:cNvSpPr>
            <p:nvPr/>
          </p:nvSpPr>
          <p:spPr bwMode="auto">
            <a:xfrm>
              <a:off x="13081000" y="4108451"/>
              <a:ext cx="122237" cy="455613"/>
            </a:xfrm>
            <a:custGeom>
              <a:avLst/>
              <a:gdLst>
                <a:gd name="T0" fmla="*/ 67 w 77"/>
                <a:gd name="T1" fmla="*/ 266 h 287"/>
                <a:gd name="T2" fmla="*/ 67 w 77"/>
                <a:gd name="T3" fmla="*/ 266 h 287"/>
                <a:gd name="T4" fmla="*/ 58 w 77"/>
                <a:gd name="T5" fmla="*/ 253 h 287"/>
                <a:gd name="T6" fmla="*/ 48 w 77"/>
                <a:gd name="T7" fmla="*/ 239 h 287"/>
                <a:gd name="T8" fmla="*/ 40 w 77"/>
                <a:gd name="T9" fmla="*/ 224 h 287"/>
                <a:gd name="T10" fmla="*/ 34 w 77"/>
                <a:gd name="T11" fmla="*/ 210 h 287"/>
                <a:gd name="T12" fmla="*/ 29 w 77"/>
                <a:gd name="T13" fmla="*/ 194 h 287"/>
                <a:gd name="T14" fmla="*/ 26 w 77"/>
                <a:gd name="T15" fmla="*/ 178 h 287"/>
                <a:gd name="T16" fmla="*/ 24 w 77"/>
                <a:gd name="T17" fmla="*/ 164 h 287"/>
                <a:gd name="T18" fmla="*/ 23 w 77"/>
                <a:gd name="T19" fmla="*/ 145 h 287"/>
                <a:gd name="T20" fmla="*/ 24 w 77"/>
                <a:gd name="T21" fmla="*/ 127 h 287"/>
                <a:gd name="T22" fmla="*/ 26 w 77"/>
                <a:gd name="T23" fmla="*/ 110 h 287"/>
                <a:gd name="T24" fmla="*/ 30 w 77"/>
                <a:gd name="T25" fmla="*/ 94 h 287"/>
                <a:gd name="T26" fmla="*/ 35 w 77"/>
                <a:gd name="T27" fmla="*/ 76 h 287"/>
                <a:gd name="T28" fmla="*/ 43 w 77"/>
                <a:gd name="T29" fmla="*/ 60 h 287"/>
                <a:gd name="T30" fmla="*/ 51 w 77"/>
                <a:gd name="T31" fmla="*/ 48 h 287"/>
                <a:gd name="T32" fmla="*/ 62 w 77"/>
                <a:gd name="T33" fmla="*/ 33 h 287"/>
                <a:gd name="T34" fmla="*/ 73 w 77"/>
                <a:gd name="T35" fmla="*/ 20 h 287"/>
                <a:gd name="T36" fmla="*/ 77 w 77"/>
                <a:gd name="T37" fmla="*/ 17 h 287"/>
                <a:gd name="T38" fmla="*/ 77 w 77"/>
                <a:gd name="T39" fmla="*/ 12 h 287"/>
                <a:gd name="T40" fmla="*/ 77 w 77"/>
                <a:gd name="T41" fmla="*/ 8 h 287"/>
                <a:gd name="T42" fmla="*/ 73 w 77"/>
                <a:gd name="T43" fmla="*/ 3 h 287"/>
                <a:gd name="T44" fmla="*/ 70 w 77"/>
                <a:gd name="T45" fmla="*/ 1 h 287"/>
                <a:gd name="T46" fmla="*/ 67 w 77"/>
                <a:gd name="T47" fmla="*/ 0 h 287"/>
                <a:gd name="T48" fmla="*/ 62 w 77"/>
                <a:gd name="T49" fmla="*/ 0 h 287"/>
                <a:gd name="T50" fmla="*/ 58 w 77"/>
                <a:gd name="T51" fmla="*/ 3 h 287"/>
                <a:gd name="T52" fmla="*/ 45 w 77"/>
                <a:gd name="T53" fmla="*/ 17 h 287"/>
                <a:gd name="T54" fmla="*/ 34 w 77"/>
                <a:gd name="T55" fmla="*/ 33 h 287"/>
                <a:gd name="T56" fmla="*/ 24 w 77"/>
                <a:gd name="T57" fmla="*/ 49 h 287"/>
                <a:gd name="T58" fmla="*/ 16 w 77"/>
                <a:gd name="T59" fmla="*/ 68 h 287"/>
                <a:gd name="T60" fmla="*/ 10 w 77"/>
                <a:gd name="T61" fmla="*/ 86 h 287"/>
                <a:gd name="T62" fmla="*/ 5 w 77"/>
                <a:gd name="T63" fmla="*/ 105 h 287"/>
                <a:gd name="T64" fmla="*/ 2 w 77"/>
                <a:gd name="T65" fmla="*/ 126 h 287"/>
                <a:gd name="T66" fmla="*/ 0 w 77"/>
                <a:gd name="T67" fmla="*/ 145 h 287"/>
                <a:gd name="T68" fmla="*/ 2 w 77"/>
                <a:gd name="T69" fmla="*/ 165 h 287"/>
                <a:gd name="T70" fmla="*/ 3 w 77"/>
                <a:gd name="T71" fmla="*/ 185 h 287"/>
                <a:gd name="T72" fmla="*/ 8 w 77"/>
                <a:gd name="T73" fmla="*/ 202 h 287"/>
                <a:gd name="T74" fmla="*/ 13 w 77"/>
                <a:gd name="T75" fmla="*/ 220 h 287"/>
                <a:gd name="T76" fmla="*/ 21 w 77"/>
                <a:gd name="T77" fmla="*/ 237 h 287"/>
                <a:gd name="T78" fmla="*/ 29 w 77"/>
                <a:gd name="T79" fmla="*/ 253 h 287"/>
                <a:gd name="T80" fmla="*/ 40 w 77"/>
                <a:gd name="T81" fmla="*/ 269 h 287"/>
                <a:gd name="T82" fmla="*/ 51 w 77"/>
                <a:gd name="T83" fmla="*/ 283 h 287"/>
                <a:gd name="T84" fmla="*/ 56 w 77"/>
                <a:gd name="T85" fmla="*/ 285 h 287"/>
                <a:gd name="T86" fmla="*/ 59 w 77"/>
                <a:gd name="T87" fmla="*/ 287 h 287"/>
                <a:gd name="T88" fmla="*/ 64 w 77"/>
                <a:gd name="T89" fmla="*/ 285 h 287"/>
                <a:gd name="T90" fmla="*/ 67 w 77"/>
                <a:gd name="T91" fmla="*/ 283 h 287"/>
                <a:gd name="T92" fmla="*/ 70 w 77"/>
                <a:gd name="T93" fmla="*/ 279 h 287"/>
                <a:gd name="T94" fmla="*/ 70 w 77"/>
                <a:gd name="T95" fmla="*/ 274 h 287"/>
                <a:gd name="T96" fmla="*/ 70 w 77"/>
                <a:gd name="T97" fmla="*/ 269 h 287"/>
                <a:gd name="T98" fmla="*/ 67 w 77"/>
                <a:gd name="T99" fmla="*/ 26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287">
                  <a:moveTo>
                    <a:pt x="67" y="266"/>
                  </a:moveTo>
                  <a:lnTo>
                    <a:pt x="67" y="266"/>
                  </a:lnTo>
                  <a:lnTo>
                    <a:pt x="58" y="253"/>
                  </a:lnTo>
                  <a:lnTo>
                    <a:pt x="48" y="239"/>
                  </a:lnTo>
                  <a:lnTo>
                    <a:pt x="40" y="224"/>
                  </a:lnTo>
                  <a:lnTo>
                    <a:pt x="34" y="210"/>
                  </a:lnTo>
                  <a:lnTo>
                    <a:pt x="29" y="194"/>
                  </a:lnTo>
                  <a:lnTo>
                    <a:pt x="26" y="178"/>
                  </a:lnTo>
                  <a:lnTo>
                    <a:pt x="24" y="164"/>
                  </a:lnTo>
                  <a:lnTo>
                    <a:pt x="23" y="145"/>
                  </a:lnTo>
                  <a:lnTo>
                    <a:pt x="24" y="127"/>
                  </a:lnTo>
                  <a:lnTo>
                    <a:pt x="26" y="110"/>
                  </a:lnTo>
                  <a:lnTo>
                    <a:pt x="30" y="94"/>
                  </a:lnTo>
                  <a:lnTo>
                    <a:pt x="35" y="76"/>
                  </a:lnTo>
                  <a:lnTo>
                    <a:pt x="43" y="60"/>
                  </a:lnTo>
                  <a:lnTo>
                    <a:pt x="51" y="48"/>
                  </a:lnTo>
                  <a:lnTo>
                    <a:pt x="62" y="33"/>
                  </a:lnTo>
                  <a:lnTo>
                    <a:pt x="73" y="20"/>
                  </a:lnTo>
                  <a:lnTo>
                    <a:pt x="77" y="17"/>
                  </a:lnTo>
                  <a:lnTo>
                    <a:pt x="77" y="12"/>
                  </a:lnTo>
                  <a:lnTo>
                    <a:pt x="77" y="8"/>
                  </a:lnTo>
                  <a:lnTo>
                    <a:pt x="73" y="3"/>
                  </a:lnTo>
                  <a:lnTo>
                    <a:pt x="70" y="1"/>
                  </a:lnTo>
                  <a:lnTo>
                    <a:pt x="67" y="0"/>
                  </a:lnTo>
                  <a:lnTo>
                    <a:pt x="62" y="0"/>
                  </a:lnTo>
                  <a:lnTo>
                    <a:pt x="58" y="3"/>
                  </a:lnTo>
                  <a:lnTo>
                    <a:pt x="45" y="17"/>
                  </a:lnTo>
                  <a:lnTo>
                    <a:pt x="34" y="33"/>
                  </a:lnTo>
                  <a:lnTo>
                    <a:pt x="24" y="49"/>
                  </a:lnTo>
                  <a:lnTo>
                    <a:pt x="16" y="68"/>
                  </a:lnTo>
                  <a:lnTo>
                    <a:pt x="10" y="86"/>
                  </a:lnTo>
                  <a:lnTo>
                    <a:pt x="5" y="105"/>
                  </a:lnTo>
                  <a:lnTo>
                    <a:pt x="2" y="126"/>
                  </a:lnTo>
                  <a:lnTo>
                    <a:pt x="0" y="145"/>
                  </a:lnTo>
                  <a:lnTo>
                    <a:pt x="2" y="165"/>
                  </a:lnTo>
                  <a:lnTo>
                    <a:pt x="3" y="185"/>
                  </a:lnTo>
                  <a:lnTo>
                    <a:pt x="8" y="202"/>
                  </a:lnTo>
                  <a:lnTo>
                    <a:pt x="13" y="220"/>
                  </a:lnTo>
                  <a:lnTo>
                    <a:pt x="21" y="237"/>
                  </a:lnTo>
                  <a:lnTo>
                    <a:pt x="29" y="253"/>
                  </a:lnTo>
                  <a:lnTo>
                    <a:pt x="40" y="269"/>
                  </a:lnTo>
                  <a:lnTo>
                    <a:pt x="51" y="283"/>
                  </a:lnTo>
                  <a:lnTo>
                    <a:pt x="56" y="285"/>
                  </a:lnTo>
                  <a:lnTo>
                    <a:pt x="59" y="287"/>
                  </a:lnTo>
                  <a:lnTo>
                    <a:pt x="64" y="285"/>
                  </a:lnTo>
                  <a:lnTo>
                    <a:pt x="67" y="283"/>
                  </a:lnTo>
                  <a:lnTo>
                    <a:pt x="70" y="279"/>
                  </a:lnTo>
                  <a:lnTo>
                    <a:pt x="70" y="274"/>
                  </a:lnTo>
                  <a:lnTo>
                    <a:pt x="70" y="269"/>
                  </a:lnTo>
                  <a:lnTo>
                    <a:pt x="67"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66">
              <a:extLst>
                <a:ext uri="{FF2B5EF4-FFF2-40B4-BE49-F238E27FC236}">
                  <a16:creationId xmlns:a16="http://schemas.microsoft.com/office/drawing/2014/main" id="{75FC6BF9-3E56-4EC1-8B95-835098406D30}"/>
                </a:ext>
              </a:extLst>
            </p:cNvPr>
            <p:cNvSpPr>
              <a:spLocks/>
            </p:cNvSpPr>
            <p:nvPr/>
          </p:nvSpPr>
          <p:spPr bwMode="auto">
            <a:xfrm>
              <a:off x="13157200" y="4168776"/>
              <a:ext cx="106362" cy="333375"/>
            </a:xfrm>
            <a:custGeom>
              <a:avLst/>
              <a:gdLst>
                <a:gd name="T0" fmla="*/ 45 w 67"/>
                <a:gd name="T1" fmla="*/ 207 h 210"/>
                <a:gd name="T2" fmla="*/ 45 w 67"/>
                <a:gd name="T3" fmla="*/ 207 h 210"/>
                <a:gd name="T4" fmla="*/ 48 w 67"/>
                <a:gd name="T5" fmla="*/ 210 h 210"/>
                <a:gd name="T6" fmla="*/ 53 w 67"/>
                <a:gd name="T7" fmla="*/ 210 h 210"/>
                <a:gd name="T8" fmla="*/ 57 w 67"/>
                <a:gd name="T9" fmla="*/ 210 h 210"/>
                <a:gd name="T10" fmla="*/ 62 w 67"/>
                <a:gd name="T11" fmla="*/ 207 h 210"/>
                <a:gd name="T12" fmla="*/ 64 w 67"/>
                <a:gd name="T13" fmla="*/ 202 h 210"/>
                <a:gd name="T14" fmla="*/ 65 w 67"/>
                <a:gd name="T15" fmla="*/ 198 h 210"/>
                <a:gd name="T16" fmla="*/ 64 w 67"/>
                <a:gd name="T17" fmla="*/ 194 h 210"/>
                <a:gd name="T18" fmla="*/ 62 w 67"/>
                <a:gd name="T19" fmla="*/ 190 h 210"/>
                <a:gd name="T20" fmla="*/ 53 w 67"/>
                <a:gd name="T21" fmla="*/ 180 h 210"/>
                <a:gd name="T22" fmla="*/ 46 w 67"/>
                <a:gd name="T23" fmla="*/ 171 h 210"/>
                <a:gd name="T24" fmla="*/ 40 w 67"/>
                <a:gd name="T25" fmla="*/ 163 h 210"/>
                <a:gd name="T26" fmla="*/ 35 w 67"/>
                <a:gd name="T27" fmla="*/ 151 h 210"/>
                <a:gd name="T28" fmla="*/ 32 w 67"/>
                <a:gd name="T29" fmla="*/ 142 h 210"/>
                <a:gd name="T30" fmla="*/ 30 w 67"/>
                <a:gd name="T31" fmla="*/ 129 h 210"/>
                <a:gd name="T32" fmla="*/ 29 w 67"/>
                <a:gd name="T33" fmla="*/ 118 h 210"/>
                <a:gd name="T34" fmla="*/ 25 w 67"/>
                <a:gd name="T35" fmla="*/ 105 h 210"/>
                <a:gd name="T36" fmla="*/ 29 w 67"/>
                <a:gd name="T37" fmla="*/ 94 h 210"/>
                <a:gd name="T38" fmla="*/ 30 w 67"/>
                <a:gd name="T39" fmla="*/ 83 h 210"/>
                <a:gd name="T40" fmla="*/ 32 w 67"/>
                <a:gd name="T41" fmla="*/ 70 h 210"/>
                <a:gd name="T42" fmla="*/ 37 w 67"/>
                <a:gd name="T43" fmla="*/ 61 h 210"/>
                <a:gd name="T44" fmla="*/ 43 w 67"/>
                <a:gd name="T45" fmla="*/ 49 h 210"/>
                <a:gd name="T46" fmla="*/ 48 w 67"/>
                <a:gd name="T47" fmla="*/ 38 h 210"/>
                <a:gd name="T48" fmla="*/ 56 w 67"/>
                <a:gd name="T49" fmla="*/ 30 h 210"/>
                <a:gd name="T50" fmla="*/ 64 w 67"/>
                <a:gd name="T51" fmla="*/ 21 h 210"/>
                <a:gd name="T52" fmla="*/ 67 w 67"/>
                <a:gd name="T53" fmla="*/ 17 h 210"/>
                <a:gd name="T54" fmla="*/ 67 w 67"/>
                <a:gd name="T55" fmla="*/ 13 h 210"/>
                <a:gd name="T56" fmla="*/ 67 w 67"/>
                <a:gd name="T57" fmla="*/ 8 h 210"/>
                <a:gd name="T58" fmla="*/ 64 w 67"/>
                <a:gd name="T59" fmla="*/ 3 h 210"/>
                <a:gd name="T60" fmla="*/ 60 w 67"/>
                <a:gd name="T61" fmla="*/ 2 h 210"/>
                <a:gd name="T62" fmla="*/ 56 w 67"/>
                <a:gd name="T63" fmla="*/ 0 h 210"/>
                <a:gd name="T64" fmla="*/ 51 w 67"/>
                <a:gd name="T65" fmla="*/ 0 h 210"/>
                <a:gd name="T66" fmla="*/ 46 w 67"/>
                <a:gd name="T67" fmla="*/ 3 h 210"/>
                <a:gd name="T68" fmla="*/ 37 w 67"/>
                <a:gd name="T69" fmla="*/ 14 h 210"/>
                <a:gd name="T70" fmla="*/ 29 w 67"/>
                <a:gd name="T71" fmla="*/ 24 h 210"/>
                <a:gd name="T72" fmla="*/ 19 w 67"/>
                <a:gd name="T73" fmla="*/ 37 h 210"/>
                <a:gd name="T74" fmla="*/ 13 w 67"/>
                <a:gd name="T75" fmla="*/ 51 h 210"/>
                <a:gd name="T76" fmla="*/ 8 w 67"/>
                <a:gd name="T77" fmla="*/ 64 h 210"/>
                <a:gd name="T78" fmla="*/ 5 w 67"/>
                <a:gd name="T79" fmla="*/ 78 h 210"/>
                <a:gd name="T80" fmla="*/ 3 w 67"/>
                <a:gd name="T81" fmla="*/ 91 h 210"/>
                <a:gd name="T82" fmla="*/ 0 w 67"/>
                <a:gd name="T83" fmla="*/ 105 h 210"/>
                <a:gd name="T84" fmla="*/ 3 w 67"/>
                <a:gd name="T85" fmla="*/ 120 h 210"/>
                <a:gd name="T86" fmla="*/ 5 w 67"/>
                <a:gd name="T87" fmla="*/ 134 h 210"/>
                <a:gd name="T88" fmla="*/ 8 w 67"/>
                <a:gd name="T89" fmla="*/ 148 h 210"/>
                <a:gd name="T90" fmla="*/ 11 w 67"/>
                <a:gd name="T91" fmla="*/ 161 h 210"/>
                <a:gd name="T92" fmla="*/ 19 w 67"/>
                <a:gd name="T93" fmla="*/ 174 h 210"/>
                <a:gd name="T94" fmla="*/ 25 w 67"/>
                <a:gd name="T95" fmla="*/ 185 h 210"/>
                <a:gd name="T96" fmla="*/ 33 w 67"/>
                <a:gd name="T97" fmla="*/ 196 h 210"/>
                <a:gd name="T98" fmla="*/ 45 w 67"/>
                <a:gd name="T99"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210">
                  <a:moveTo>
                    <a:pt x="45" y="207"/>
                  </a:moveTo>
                  <a:lnTo>
                    <a:pt x="45" y="207"/>
                  </a:lnTo>
                  <a:lnTo>
                    <a:pt x="48" y="210"/>
                  </a:lnTo>
                  <a:lnTo>
                    <a:pt x="53" y="210"/>
                  </a:lnTo>
                  <a:lnTo>
                    <a:pt x="57" y="210"/>
                  </a:lnTo>
                  <a:lnTo>
                    <a:pt x="62" y="207"/>
                  </a:lnTo>
                  <a:lnTo>
                    <a:pt x="64" y="202"/>
                  </a:lnTo>
                  <a:lnTo>
                    <a:pt x="65" y="198"/>
                  </a:lnTo>
                  <a:lnTo>
                    <a:pt x="64" y="194"/>
                  </a:lnTo>
                  <a:lnTo>
                    <a:pt x="62" y="190"/>
                  </a:lnTo>
                  <a:lnTo>
                    <a:pt x="53" y="180"/>
                  </a:lnTo>
                  <a:lnTo>
                    <a:pt x="46" y="171"/>
                  </a:lnTo>
                  <a:lnTo>
                    <a:pt x="40" y="163"/>
                  </a:lnTo>
                  <a:lnTo>
                    <a:pt x="35" y="151"/>
                  </a:lnTo>
                  <a:lnTo>
                    <a:pt x="32" y="142"/>
                  </a:lnTo>
                  <a:lnTo>
                    <a:pt x="30" y="129"/>
                  </a:lnTo>
                  <a:lnTo>
                    <a:pt x="29" y="118"/>
                  </a:lnTo>
                  <a:lnTo>
                    <a:pt x="25" y="105"/>
                  </a:lnTo>
                  <a:lnTo>
                    <a:pt x="29" y="94"/>
                  </a:lnTo>
                  <a:lnTo>
                    <a:pt x="30" y="83"/>
                  </a:lnTo>
                  <a:lnTo>
                    <a:pt x="32" y="70"/>
                  </a:lnTo>
                  <a:lnTo>
                    <a:pt x="37" y="61"/>
                  </a:lnTo>
                  <a:lnTo>
                    <a:pt x="43" y="49"/>
                  </a:lnTo>
                  <a:lnTo>
                    <a:pt x="48" y="38"/>
                  </a:lnTo>
                  <a:lnTo>
                    <a:pt x="56" y="30"/>
                  </a:lnTo>
                  <a:lnTo>
                    <a:pt x="64" y="21"/>
                  </a:lnTo>
                  <a:lnTo>
                    <a:pt x="67" y="17"/>
                  </a:lnTo>
                  <a:lnTo>
                    <a:pt x="67" y="13"/>
                  </a:lnTo>
                  <a:lnTo>
                    <a:pt x="67" y="8"/>
                  </a:lnTo>
                  <a:lnTo>
                    <a:pt x="64" y="3"/>
                  </a:lnTo>
                  <a:lnTo>
                    <a:pt x="60" y="2"/>
                  </a:lnTo>
                  <a:lnTo>
                    <a:pt x="56" y="0"/>
                  </a:lnTo>
                  <a:lnTo>
                    <a:pt x="51" y="0"/>
                  </a:lnTo>
                  <a:lnTo>
                    <a:pt x="46" y="3"/>
                  </a:lnTo>
                  <a:lnTo>
                    <a:pt x="37" y="14"/>
                  </a:lnTo>
                  <a:lnTo>
                    <a:pt x="29" y="24"/>
                  </a:lnTo>
                  <a:lnTo>
                    <a:pt x="19" y="37"/>
                  </a:lnTo>
                  <a:lnTo>
                    <a:pt x="13" y="51"/>
                  </a:lnTo>
                  <a:lnTo>
                    <a:pt x="8" y="64"/>
                  </a:lnTo>
                  <a:lnTo>
                    <a:pt x="5" y="78"/>
                  </a:lnTo>
                  <a:lnTo>
                    <a:pt x="3" y="91"/>
                  </a:lnTo>
                  <a:lnTo>
                    <a:pt x="0" y="105"/>
                  </a:lnTo>
                  <a:lnTo>
                    <a:pt x="3" y="120"/>
                  </a:lnTo>
                  <a:lnTo>
                    <a:pt x="5" y="134"/>
                  </a:lnTo>
                  <a:lnTo>
                    <a:pt x="8" y="148"/>
                  </a:lnTo>
                  <a:lnTo>
                    <a:pt x="11" y="161"/>
                  </a:lnTo>
                  <a:lnTo>
                    <a:pt x="19" y="174"/>
                  </a:lnTo>
                  <a:lnTo>
                    <a:pt x="25" y="185"/>
                  </a:lnTo>
                  <a:lnTo>
                    <a:pt x="33" y="196"/>
                  </a:lnTo>
                  <a:lnTo>
                    <a:pt x="45"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7">
              <a:extLst>
                <a:ext uri="{FF2B5EF4-FFF2-40B4-BE49-F238E27FC236}">
                  <a16:creationId xmlns:a16="http://schemas.microsoft.com/office/drawing/2014/main" id="{B1ED145A-EE0F-4AFE-9A1D-40DC202DCF97}"/>
                </a:ext>
              </a:extLst>
            </p:cNvPr>
            <p:cNvSpPr>
              <a:spLocks/>
            </p:cNvSpPr>
            <p:nvPr/>
          </p:nvSpPr>
          <p:spPr bwMode="auto">
            <a:xfrm>
              <a:off x="13233400" y="4229101"/>
              <a:ext cx="74612" cy="212725"/>
            </a:xfrm>
            <a:custGeom>
              <a:avLst/>
              <a:gdLst>
                <a:gd name="T0" fmla="*/ 27 w 47"/>
                <a:gd name="T1" fmla="*/ 131 h 134"/>
                <a:gd name="T2" fmla="*/ 27 w 47"/>
                <a:gd name="T3" fmla="*/ 131 h 134"/>
                <a:gd name="T4" fmla="*/ 32 w 47"/>
                <a:gd name="T5" fmla="*/ 133 h 134"/>
                <a:gd name="T6" fmla="*/ 36 w 47"/>
                <a:gd name="T7" fmla="*/ 134 h 134"/>
                <a:gd name="T8" fmla="*/ 41 w 47"/>
                <a:gd name="T9" fmla="*/ 133 h 134"/>
                <a:gd name="T10" fmla="*/ 44 w 47"/>
                <a:gd name="T11" fmla="*/ 131 h 134"/>
                <a:gd name="T12" fmla="*/ 47 w 47"/>
                <a:gd name="T13" fmla="*/ 126 h 134"/>
                <a:gd name="T14" fmla="*/ 47 w 47"/>
                <a:gd name="T15" fmla="*/ 121 h 134"/>
                <a:gd name="T16" fmla="*/ 47 w 47"/>
                <a:gd name="T17" fmla="*/ 117 h 134"/>
                <a:gd name="T18" fmla="*/ 44 w 47"/>
                <a:gd name="T19" fmla="*/ 113 h 134"/>
                <a:gd name="T20" fmla="*/ 36 w 47"/>
                <a:gd name="T21" fmla="*/ 102 h 134"/>
                <a:gd name="T22" fmla="*/ 30 w 47"/>
                <a:gd name="T23" fmla="*/ 91 h 134"/>
                <a:gd name="T24" fmla="*/ 27 w 47"/>
                <a:gd name="T25" fmla="*/ 80 h 134"/>
                <a:gd name="T26" fmla="*/ 25 w 47"/>
                <a:gd name="T27" fmla="*/ 66 h 134"/>
                <a:gd name="T28" fmla="*/ 27 w 47"/>
                <a:gd name="T29" fmla="*/ 53 h 134"/>
                <a:gd name="T30" fmla="*/ 30 w 47"/>
                <a:gd name="T31" fmla="*/ 42 h 134"/>
                <a:gd name="T32" fmla="*/ 36 w 47"/>
                <a:gd name="T33" fmla="*/ 30 h 134"/>
                <a:gd name="T34" fmla="*/ 43 w 47"/>
                <a:gd name="T35" fmla="*/ 21 h 134"/>
                <a:gd name="T36" fmla="*/ 46 w 47"/>
                <a:gd name="T37" fmla="*/ 16 h 134"/>
                <a:gd name="T38" fmla="*/ 46 w 47"/>
                <a:gd name="T39" fmla="*/ 13 h 134"/>
                <a:gd name="T40" fmla="*/ 44 w 47"/>
                <a:gd name="T41" fmla="*/ 7 h 134"/>
                <a:gd name="T42" fmla="*/ 43 w 47"/>
                <a:gd name="T43" fmla="*/ 3 h 134"/>
                <a:gd name="T44" fmla="*/ 38 w 47"/>
                <a:gd name="T45" fmla="*/ 0 h 134"/>
                <a:gd name="T46" fmla="*/ 35 w 47"/>
                <a:gd name="T47" fmla="*/ 0 h 134"/>
                <a:gd name="T48" fmla="*/ 28 w 47"/>
                <a:gd name="T49" fmla="*/ 2 h 134"/>
                <a:gd name="T50" fmla="*/ 25 w 47"/>
                <a:gd name="T51" fmla="*/ 3 h 134"/>
                <a:gd name="T52" fmla="*/ 14 w 47"/>
                <a:gd name="T53" fmla="*/ 18 h 134"/>
                <a:gd name="T54" fmla="*/ 8 w 47"/>
                <a:gd name="T55" fmla="*/ 34 h 134"/>
                <a:gd name="T56" fmla="*/ 3 w 47"/>
                <a:gd name="T57" fmla="*/ 50 h 134"/>
                <a:gd name="T58" fmla="*/ 0 w 47"/>
                <a:gd name="T59" fmla="*/ 66 h 134"/>
                <a:gd name="T60" fmla="*/ 3 w 47"/>
                <a:gd name="T61" fmla="*/ 83 h 134"/>
                <a:gd name="T62" fmla="*/ 8 w 47"/>
                <a:gd name="T63" fmla="*/ 101 h 134"/>
                <a:gd name="T64" fmla="*/ 16 w 47"/>
                <a:gd name="T65" fmla="*/ 117 h 134"/>
                <a:gd name="T66" fmla="*/ 27 w 47"/>
                <a:gd name="T67"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134">
                  <a:moveTo>
                    <a:pt x="27" y="131"/>
                  </a:moveTo>
                  <a:lnTo>
                    <a:pt x="27" y="131"/>
                  </a:lnTo>
                  <a:lnTo>
                    <a:pt x="32" y="133"/>
                  </a:lnTo>
                  <a:lnTo>
                    <a:pt x="36" y="134"/>
                  </a:lnTo>
                  <a:lnTo>
                    <a:pt x="41" y="133"/>
                  </a:lnTo>
                  <a:lnTo>
                    <a:pt x="44" y="131"/>
                  </a:lnTo>
                  <a:lnTo>
                    <a:pt x="47" y="126"/>
                  </a:lnTo>
                  <a:lnTo>
                    <a:pt x="47" y="121"/>
                  </a:lnTo>
                  <a:lnTo>
                    <a:pt x="47" y="117"/>
                  </a:lnTo>
                  <a:lnTo>
                    <a:pt x="44" y="113"/>
                  </a:lnTo>
                  <a:lnTo>
                    <a:pt x="36" y="102"/>
                  </a:lnTo>
                  <a:lnTo>
                    <a:pt x="30" y="91"/>
                  </a:lnTo>
                  <a:lnTo>
                    <a:pt x="27" y="80"/>
                  </a:lnTo>
                  <a:lnTo>
                    <a:pt x="25" y="66"/>
                  </a:lnTo>
                  <a:lnTo>
                    <a:pt x="27" y="53"/>
                  </a:lnTo>
                  <a:lnTo>
                    <a:pt x="30" y="42"/>
                  </a:lnTo>
                  <a:lnTo>
                    <a:pt x="36" y="30"/>
                  </a:lnTo>
                  <a:lnTo>
                    <a:pt x="43" y="21"/>
                  </a:lnTo>
                  <a:lnTo>
                    <a:pt x="46" y="16"/>
                  </a:lnTo>
                  <a:lnTo>
                    <a:pt x="46" y="13"/>
                  </a:lnTo>
                  <a:lnTo>
                    <a:pt x="44" y="7"/>
                  </a:lnTo>
                  <a:lnTo>
                    <a:pt x="43" y="3"/>
                  </a:lnTo>
                  <a:lnTo>
                    <a:pt x="38" y="0"/>
                  </a:lnTo>
                  <a:lnTo>
                    <a:pt x="35" y="0"/>
                  </a:lnTo>
                  <a:lnTo>
                    <a:pt x="28" y="2"/>
                  </a:lnTo>
                  <a:lnTo>
                    <a:pt x="25" y="3"/>
                  </a:lnTo>
                  <a:lnTo>
                    <a:pt x="14" y="18"/>
                  </a:lnTo>
                  <a:lnTo>
                    <a:pt x="8" y="34"/>
                  </a:lnTo>
                  <a:lnTo>
                    <a:pt x="3" y="50"/>
                  </a:lnTo>
                  <a:lnTo>
                    <a:pt x="0" y="66"/>
                  </a:lnTo>
                  <a:lnTo>
                    <a:pt x="3" y="83"/>
                  </a:lnTo>
                  <a:lnTo>
                    <a:pt x="8" y="101"/>
                  </a:lnTo>
                  <a:lnTo>
                    <a:pt x="16" y="117"/>
                  </a:lnTo>
                  <a:lnTo>
                    <a:pt x="27"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0BD976FD-8466-4F82-9717-F354F1C7ED82}"/>
              </a:ext>
            </a:extLst>
          </p:cNvPr>
          <p:cNvGrpSpPr/>
          <p:nvPr/>
        </p:nvGrpSpPr>
        <p:grpSpPr>
          <a:xfrm>
            <a:off x="4186627" y="5088108"/>
            <a:ext cx="625365" cy="549156"/>
            <a:chOff x="12230100" y="1446212"/>
            <a:chExt cx="885825" cy="777875"/>
          </a:xfrm>
          <a:solidFill>
            <a:schemeClr val="bg1">
              <a:lumMod val="50000"/>
            </a:schemeClr>
          </a:solidFill>
        </p:grpSpPr>
        <p:sp>
          <p:nvSpPr>
            <p:cNvPr id="34" name="Freeform 36">
              <a:extLst>
                <a:ext uri="{FF2B5EF4-FFF2-40B4-BE49-F238E27FC236}">
                  <a16:creationId xmlns:a16="http://schemas.microsoft.com/office/drawing/2014/main" id="{85D93F44-AD41-463C-9C53-42410BD001F9}"/>
                </a:ext>
              </a:extLst>
            </p:cNvPr>
            <p:cNvSpPr>
              <a:spLocks/>
            </p:cNvSpPr>
            <p:nvPr/>
          </p:nvSpPr>
          <p:spPr bwMode="auto">
            <a:xfrm>
              <a:off x="12474575" y="1668462"/>
              <a:ext cx="57150" cy="57150"/>
            </a:xfrm>
            <a:custGeom>
              <a:avLst/>
              <a:gdLst>
                <a:gd name="T0" fmla="*/ 36 w 36"/>
                <a:gd name="T1" fmla="*/ 18 h 36"/>
                <a:gd name="T2" fmla="*/ 36 w 36"/>
                <a:gd name="T3" fmla="*/ 18 h 36"/>
                <a:gd name="T4" fmla="*/ 34 w 36"/>
                <a:gd name="T5" fmla="*/ 24 h 36"/>
                <a:gd name="T6" fmla="*/ 30 w 36"/>
                <a:gd name="T7" fmla="*/ 30 h 36"/>
                <a:gd name="T8" fmla="*/ 24 w 36"/>
                <a:gd name="T9" fmla="*/ 34 h 36"/>
                <a:gd name="T10" fmla="*/ 18 w 36"/>
                <a:gd name="T11" fmla="*/ 36 h 36"/>
                <a:gd name="T12" fmla="*/ 18 w 36"/>
                <a:gd name="T13" fmla="*/ 36 h 36"/>
                <a:gd name="T14" fmla="*/ 10 w 36"/>
                <a:gd name="T15" fmla="*/ 34 h 36"/>
                <a:gd name="T16" fmla="*/ 6 w 36"/>
                <a:gd name="T17" fmla="*/ 30 h 36"/>
                <a:gd name="T18" fmla="*/ 2 w 36"/>
                <a:gd name="T19" fmla="*/ 24 h 36"/>
                <a:gd name="T20" fmla="*/ 0 w 36"/>
                <a:gd name="T21" fmla="*/ 18 h 36"/>
                <a:gd name="T22" fmla="*/ 0 w 36"/>
                <a:gd name="T23" fmla="*/ 18 h 36"/>
                <a:gd name="T24" fmla="*/ 2 w 36"/>
                <a:gd name="T25" fmla="*/ 10 h 36"/>
                <a:gd name="T26" fmla="*/ 6 w 36"/>
                <a:gd name="T27" fmla="*/ 4 h 36"/>
                <a:gd name="T28" fmla="*/ 10 w 36"/>
                <a:gd name="T29" fmla="*/ 0 h 36"/>
                <a:gd name="T30" fmla="*/ 18 w 36"/>
                <a:gd name="T31" fmla="*/ 0 h 36"/>
                <a:gd name="T32" fmla="*/ 18 w 36"/>
                <a:gd name="T33" fmla="*/ 0 h 36"/>
                <a:gd name="T34" fmla="*/ 24 w 36"/>
                <a:gd name="T35" fmla="*/ 0 h 36"/>
                <a:gd name="T36" fmla="*/ 30 w 36"/>
                <a:gd name="T37" fmla="*/ 4 h 36"/>
                <a:gd name="T38" fmla="*/ 34 w 36"/>
                <a:gd name="T39" fmla="*/ 10 h 36"/>
                <a:gd name="T40" fmla="*/ 36 w 36"/>
                <a:gd name="T41" fmla="*/ 18 h 36"/>
                <a:gd name="T42" fmla="*/ 36 w 36"/>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18"/>
                  </a:moveTo>
                  <a:lnTo>
                    <a:pt x="36" y="18"/>
                  </a:lnTo>
                  <a:lnTo>
                    <a:pt x="34" y="24"/>
                  </a:lnTo>
                  <a:lnTo>
                    <a:pt x="30" y="30"/>
                  </a:lnTo>
                  <a:lnTo>
                    <a:pt x="24" y="34"/>
                  </a:lnTo>
                  <a:lnTo>
                    <a:pt x="18" y="36"/>
                  </a:lnTo>
                  <a:lnTo>
                    <a:pt x="18" y="36"/>
                  </a:lnTo>
                  <a:lnTo>
                    <a:pt x="10" y="34"/>
                  </a:lnTo>
                  <a:lnTo>
                    <a:pt x="6" y="30"/>
                  </a:lnTo>
                  <a:lnTo>
                    <a:pt x="2" y="24"/>
                  </a:lnTo>
                  <a:lnTo>
                    <a:pt x="0" y="18"/>
                  </a:lnTo>
                  <a:lnTo>
                    <a:pt x="0" y="18"/>
                  </a:lnTo>
                  <a:lnTo>
                    <a:pt x="2" y="10"/>
                  </a:lnTo>
                  <a:lnTo>
                    <a:pt x="6" y="4"/>
                  </a:lnTo>
                  <a:lnTo>
                    <a:pt x="10" y="0"/>
                  </a:lnTo>
                  <a:lnTo>
                    <a:pt x="18" y="0"/>
                  </a:lnTo>
                  <a:lnTo>
                    <a:pt x="18" y="0"/>
                  </a:lnTo>
                  <a:lnTo>
                    <a:pt x="24" y="0"/>
                  </a:lnTo>
                  <a:lnTo>
                    <a:pt x="30" y="4"/>
                  </a:lnTo>
                  <a:lnTo>
                    <a:pt x="34" y="10"/>
                  </a:lnTo>
                  <a:lnTo>
                    <a:pt x="36" y="18"/>
                  </a:lnTo>
                  <a:lnTo>
                    <a:pt x="3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7">
              <a:extLst>
                <a:ext uri="{FF2B5EF4-FFF2-40B4-BE49-F238E27FC236}">
                  <a16:creationId xmlns:a16="http://schemas.microsoft.com/office/drawing/2014/main" id="{AE5070C8-B394-4315-BD52-6B212C8D2390}"/>
                </a:ext>
              </a:extLst>
            </p:cNvPr>
            <p:cNvSpPr>
              <a:spLocks/>
            </p:cNvSpPr>
            <p:nvPr/>
          </p:nvSpPr>
          <p:spPr bwMode="auto">
            <a:xfrm>
              <a:off x="12636500" y="1608137"/>
              <a:ext cx="136525" cy="44450"/>
            </a:xfrm>
            <a:custGeom>
              <a:avLst/>
              <a:gdLst>
                <a:gd name="T0" fmla="*/ 72 w 86"/>
                <a:gd name="T1" fmla="*/ 28 h 28"/>
                <a:gd name="T2" fmla="*/ 14 w 86"/>
                <a:gd name="T3" fmla="*/ 28 h 28"/>
                <a:gd name="T4" fmla="*/ 14 w 86"/>
                <a:gd name="T5" fmla="*/ 28 h 28"/>
                <a:gd name="T6" fmla="*/ 8 w 86"/>
                <a:gd name="T7" fmla="*/ 28 h 28"/>
                <a:gd name="T8" fmla="*/ 4 w 86"/>
                <a:gd name="T9" fmla="*/ 24 h 28"/>
                <a:gd name="T10" fmla="*/ 0 w 86"/>
                <a:gd name="T11" fmla="*/ 20 h 28"/>
                <a:gd name="T12" fmla="*/ 0 w 86"/>
                <a:gd name="T13" fmla="*/ 14 h 28"/>
                <a:gd name="T14" fmla="*/ 0 w 86"/>
                <a:gd name="T15" fmla="*/ 14 h 28"/>
                <a:gd name="T16" fmla="*/ 0 w 86"/>
                <a:gd name="T17" fmla="*/ 8 h 28"/>
                <a:gd name="T18" fmla="*/ 4 w 86"/>
                <a:gd name="T19" fmla="*/ 4 h 28"/>
                <a:gd name="T20" fmla="*/ 8 w 86"/>
                <a:gd name="T21" fmla="*/ 2 h 28"/>
                <a:gd name="T22" fmla="*/ 14 w 86"/>
                <a:gd name="T23" fmla="*/ 0 h 28"/>
                <a:gd name="T24" fmla="*/ 72 w 86"/>
                <a:gd name="T25" fmla="*/ 0 h 28"/>
                <a:gd name="T26" fmla="*/ 72 w 86"/>
                <a:gd name="T27" fmla="*/ 0 h 28"/>
                <a:gd name="T28" fmla="*/ 78 w 86"/>
                <a:gd name="T29" fmla="*/ 2 h 28"/>
                <a:gd name="T30" fmla="*/ 82 w 86"/>
                <a:gd name="T31" fmla="*/ 4 h 28"/>
                <a:gd name="T32" fmla="*/ 86 w 86"/>
                <a:gd name="T33" fmla="*/ 8 h 28"/>
                <a:gd name="T34" fmla="*/ 86 w 86"/>
                <a:gd name="T35" fmla="*/ 14 h 28"/>
                <a:gd name="T36" fmla="*/ 86 w 86"/>
                <a:gd name="T37" fmla="*/ 14 h 28"/>
                <a:gd name="T38" fmla="*/ 86 w 86"/>
                <a:gd name="T39" fmla="*/ 20 h 28"/>
                <a:gd name="T40" fmla="*/ 82 w 86"/>
                <a:gd name="T41" fmla="*/ 24 h 28"/>
                <a:gd name="T42" fmla="*/ 78 w 86"/>
                <a:gd name="T43" fmla="*/ 28 h 28"/>
                <a:gd name="T44" fmla="*/ 72 w 86"/>
                <a:gd name="T45" fmla="*/ 28 h 28"/>
                <a:gd name="T46" fmla="*/ 72 w 86"/>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8">
                  <a:moveTo>
                    <a:pt x="72" y="28"/>
                  </a:moveTo>
                  <a:lnTo>
                    <a:pt x="14" y="28"/>
                  </a:lnTo>
                  <a:lnTo>
                    <a:pt x="14" y="28"/>
                  </a:lnTo>
                  <a:lnTo>
                    <a:pt x="8" y="28"/>
                  </a:lnTo>
                  <a:lnTo>
                    <a:pt x="4" y="24"/>
                  </a:lnTo>
                  <a:lnTo>
                    <a:pt x="0" y="20"/>
                  </a:lnTo>
                  <a:lnTo>
                    <a:pt x="0" y="14"/>
                  </a:lnTo>
                  <a:lnTo>
                    <a:pt x="0" y="14"/>
                  </a:lnTo>
                  <a:lnTo>
                    <a:pt x="0" y="8"/>
                  </a:lnTo>
                  <a:lnTo>
                    <a:pt x="4" y="4"/>
                  </a:lnTo>
                  <a:lnTo>
                    <a:pt x="8" y="2"/>
                  </a:lnTo>
                  <a:lnTo>
                    <a:pt x="14" y="0"/>
                  </a:lnTo>
                  <a:lnTo>
                    <a:pt x="72" y="0"/>
                  </a:lnTo>
                  <a:lnTo>
                    <a:pt x="72" y="0"/>
                  </a:lnTo>
                  <a:lnTo>
                    <a:pt x="78" y="2"/>
                  </a:lnTo>
                  <a:lnTo>
                    <a:pt x="82" y="4"/>
                  </a:lnTo>
                  <a:lnTo>
                    <a:pt x="86" y="8"/>
                  </a:lnTo>
                  <a:lnTo>
                    <a:pt x="86" y="14"/>
                  </a:lnTo>
                  <a:lnTo>
                    <a:pt x="86" y="14"/>
                  </a:lnTo>
                  <a:lnTo>
                    <a:pt x="86" y="20"/>
                  </a:lnTo>
                  <a:lnTo>
                    <a:pt x="82" y="24"/>
                  </a:lnTo>
                  <a:lnTo>
                    <a:pt x="78" y="28"/>
                  </a:lnTo>
                  <a:lnTo>
                    <a:pt x="72" y="28"/>
                  </a:lnTo>
                  <a:lnTo>
                    <a:pt x="7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8">
              <a:extLst>
                <a:ext uri="{FF2B5EF4-FFF2-40B4-BE49-F238E27FC236}">
                  <a16:creationId xmlns:a16="http://schemas.microsoft.com/office/drawing/2014/main" id="{4AC9CDEE-055C-41E5-90E6-EF4F9AE159AE}"/>
                </a:ext>
              </a:extLst>
            </p:cNvPr>
            <p:cNvSpPr>
              <a:spLocks noEditPoints="1"/>
            </p:cNvSpPr>
            <p:nvPr/>
          </p:nvSpPr>
          <p:spPr bwMode="auto">
            <a:xfrm>
              <a:off x="12230100" y="1446212"/>
              <a:ext cx="885825" cy="777875"/>
            </a:xfrm>
            <a:custGeom>
              <a:avLst/>
              <a:gdLst>
                <a:gd name="T0" fmla="*/ 548 w 558"/>
                <a:gd name="T1" fmla="*/ 136 h 490"/>
                <a:gd name="T2" fmla="*/ 492 w 558"/>
                <a:gd name="T3" fmla="*/ 160 h 490"/>
                <a:gd name="T4" fmla="*/ 416 w 558"/>
                <a:gd name="T5" fmla="*/ 78 h 490"/>
                <a:gd name="T6" fmla="*/ 298 w 558"/>
                <a:gd name="T7" fmla="*/ 46 h 490"/>
                <a:gd name="T8" fmla="*/ 242 w 558"/>
                <a:gd name="T9" fmla="*/ 48 h 490"/>
                <a:gd name="T10" fmla="*/ 192 w 558"/>
                <a:gd name="T11" fmla="*/ 6 h 490"/>
                <a:gd name="T12" fmla="*/ 158 w 558"/>
                <a:gd name="T13" fmla="*/ 2 h 490"/>
                <a:gd name="T14" fmla="*/ 150 w 558"/>
                <a:gd name="T15" fmla="*/ 16 h 490"/>
                <a:gd name="T16" fmla="*/ 108 w 558"/>
                <a:gd name="T17" fmla="*/ 112 h 490"/>
                <a:gd name="T18" fmla="*/ 72 w 558"/>
                <a:gd name="T19" fmla="*/ 156 h 490"/>
                <a:gd name="T20" fmla="*/ 28 w 558"/>
                <a:gd name="T21" fmla="*/ 146 h 490"/>
                <a:gd name="T22" fmla="*/ 4 w 558"/>
                <a:gd name="T23" fmla="*/ 154 h 490"/>
                <a:gd name="T24" fmla="*/ 0 w 558"/>
                <a:gd name="T25" fmla="*/ 194 h 490"/>
                <a:gd name="T26" fmla="*/ 24 w 558"/>
                <a:gd name="T27" fmla="*/ 300 h 490"/>
                <a:gd name="T28" fmla="*/ 58 w 558"/>
                <a:gd name="T29" fmla="*/ 326 h 490"/>
                <a:gd name="T30" fmla="*/ 92 w 558"/>
                <a:gd name="T31" fmla="*/ 352 h 490"/>
                <a:gd name="T32" fmla="*/ 138 w 558"/>
                <a:gd name="T33" fmla="*/ 396 h 490"/>
                <a:gd name="T34" fmla="*/ 166 w 558"/>
                <a:gd name="T35" fmla="*/ 460 h 490"/>
                <a:gd name="T36" fmla="*/ 184 w 558"/>
                <a:gd name="T37" fmla="*/ 488 h 490"/>
                <a:gd name="T38" fmla="*/ 232 w 558"/>
                <a:gd name="T39" fmla="*/ 490 h 490"/>
                <a:gd name="T40" fmla="*/ 260 w 558"/>
                <a:gd name="T41" fmla="*/ 472 h 490"/>
                <a:gd name="T42" fmla="*/ 262 w 558"/>
                <a:gd name="T43" fmla="*/ 436 h 490"/>
                <a:gd name="T44" fmla="*/ 304 w 558"/>
                <a:gd name="T45" fmla="*/ 436 h 490"/>
                <a:gd name="T46" fmla="*/ 308 w 558"/>
                <a:gd name="T47" fmla="*/ 472 h 490"/>
                <a:gd name="T48" fmla="*/ 334 w 558"/>
                <a:gd name="T49" fmla="*/ 490 h 490"/>
                <a:gd name="T50" fmla="*/ 382 w 558"/>
                <a:gd name="T51" fmla="*/ 488 h 490"/>
                <a:gd name="T52" fmla="*/ 400 w 558"/>
                <a:gd name="T53" fmla="*/ 460 h 490"/>
                <a:gd name="T54" fmla="*/ 446 w 558"/>
                <a:gd name="T55" fmla="*/ 382 h 490"/>
                <a:gd name="T56" fmla="*/ 504 w 558"/>
                <a:gd name="T57" fmla="*/ 294 h 490"/>
                <a:gd name="T58" fmla="*/ 510 w 558"/>
                <a:gd name="T59" fmla="*/ 212 h 490"/>
                <a:gd name="T60" fmla="*/ 554 w 558"/>
                <a:gd name="T61" fmla="*/ 160 h 490"/>
                <a:gd name="T62" fmla="*/ 556 w 558"/>
                <a:gd name="T63" fmla="*/ 144 h 490"/>
                <a:gd name="T64" fmla="*/ 372 w 558"/>
                <a:gd name="T65" fmla="*/ 394 h 490"/>
                <a:gd name="T66" fmla="*/ 370 w 558"/>
                <a:gd name="T67" fmla="*/ 462 h 490"/>
                <a:gd name="T68" fmla="*/ 334 w 558"/>
                <a:gd name="T69" fmla="*/ 404 h 490"/>
                <a:gd name="T70" fmla="*/ 304 w 558"/>
                <a:gd name="T71" fmla="*/ 408 h 490"/>
                <a:gd name="T72" fmla="*/ 262 w 558"/>
                <a:gd name="T73" fmla="*/ 408 h 490"/>
                <a:gd name="T74" fmla="*/ 234 w 558"/>
                <a:gd name="T75" fmla="*/ 460 h 490"/>
                <a:gd name="T76" fmla="*/ 196 w 558"/>
                <a:gd name="T77" fmla="*/ 462 h 490"/>
                <a:gd name="T78" fmla="*/ 194 w 558"/>
                <a:gd name="T79" fmla="*/ 394 h 490"/>
                <a:gd name="T80" fmla="*/ 166 w 558"/>
                <a:gd name="T81" fmla="*/ 380 h 490"/>
                <a:gd name="T82" fmla="*/ 120 w 558"/>
                <a:gd name="T83" fmla="*/ 342 h 490"/>
                <a:gd name="T84" fmla="*/ 100 w 558"/>
                <a:gd name="T85" fmla="*/ 310 h 490"/>
                <a:gd name="T86" fmla="*/ 84 w 558"/>
                <a:gd name="T87" fmla="*/ 298 h 490"/>
                <a:gd name="T88" fmla="*/ 54 w 558"/>
                <a:gd name="T89" fmla="*/ 296 h 490"/>
                <a:gd name="T90" fmla="*/ 34 w 558"/>
                <a:gd name="T91" fmla="*/ 226 h 490"/>
                <a:gd name="T92" fmla="*/ 46 w 558"/>
                <a:gd name="T93" fmla="*/ 182 h 490"/>
                <a:gd name="T94" fmla="*/ 68 w 558"/>
                <a:gd name="T95" fmla="*/ 184 h 490"/>
                <a:gd name="T96" fmla="*/ 86 w 558"/>
                <a:gd name="T97" fmla="*/ 182 h 490"/>
                <a:gd name="T98" fmla="*/ 100 w 558"/>
                <a:gd name="T99" fmla="*/ 170 h 490"/>
                <a:gd name="T100" fmla="*/ 122 w 558"/>
                <a:gd name="T101" fmla="*/ 138 h 490"/>
                <a:gd name="T102" fmla="*/ 178 w 558"/>
                <a:gd name="T103" fmla="*/ 32 h 490"/>
                <a:gd name="T104" fmla="*/ 212 w 558"/>
                <a:gd name="T105" fmla="*/ 56 h 490"/>
                <a:gd name="T106" fmla="*/ 220 w 558"/>
                <a:gd name="T107" fmla="*/ 66 h 490"/>
                <a:gd name="T108" fmla="*/ 228 w 558"/>
                <a:gd name="T109" fmla="*/ 78 h 490"/>
                <a:gd name="T110" fmla="*/ 298 w 558"/>
                <a:gd name="T111" fmla="*/ 74 h 490"/>
                <a:gd name="T112" fmla="*/ 372 w 558"/>
                <a:gd name="T113" fmla="*/ 88 h 490"/>
                <a:gd name="T114" fmla="*/ 430 w 558"/>
                <a:gd name="T115" fmla="*/ 124 h 490"/>
                <a:gd name="T116" fmla="*/ 470 w 558"/>
                <a:gd name="T117" fmla="*/ 176 h 490"/>
                <a:gd name="T118" fmla="*/ 484 w 558"/>
                <a:gd name="T119" fmla="*/ 240 h 490"/>
                <a:gd name="T120" fmla="*/ 472 w 558"/>
                <a:gd name="T121" fmla="*/ 302 h 490"/>
                <a:gd name="T122" fmla="*/ 418 w 558"/>
                <a:gd name="T123" fmla="*/ 36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8" h="490">
                  <a:moveTo>
                    <a:pt x="556" y="144"/>
                  </a:moveTo>
                  <a:lnTo>
                    <a:pt x="556" y="144"/>
                  </a:lnTo>
                  <a:lnTo>
                    <a:pt x="552" y="140"/>
                  </a:lnTo>
                  <a:lnTo>
                    <a:pt x="548" y="136"/>
                  </a:lnTo>
                  <a:lnTo>
                    <a:pt x="542" y="136"/>
                  </a:lnTo>
                  <a:lnTo>
                    <a:pt x="538" y="138"/>
                  </a:lnTo>
                  <a:lnTo>
                    <a:pt x="492" y="160"/>
                  </a:lnTo>
                  <a:lnTo>
                    <a:pt x="492" y="160"/>
                  </a:lnTo>
                  <a:lnTo>
                    <a:pt x="478" y="136"/>
                  </a:lnTo>
                  <a:lnTo>
                    <a:pt x="460" y="114"/>
                  </a:lnTo>
                  <a:lnTo>
                    <a:pt x="440" y="94"/>
                  </a:lnTo>
                  <a:lnTo>
                    <a:pt x="416" y="78"/>
                  </a:lnTo>
                  <a:lnTo>
                    <a:pt x="390" y="64"/>
                  </a:lnTo>
                  <a:lnTo>
                    <a:pt x="360" y="54"/>
                  </a:lnTo>
                  <a:lnTo>
                    <a:pt x="330" y="48"/>
                  </a:lnTo>
                  <a:lnTo>
                    <a:pt x="298" y="46"/>
                  </a:lnTo>
                  <a:lnTo>
                    <a:pt x="268" y="46"/>
                  </a:lnTo>
                  <a:lnTo>
                    <a:pt x="268" y="46"/>
                  </a:lnTo>
                  <a:lnTo>
                    <a:pt x="242" y="48"/>
                  </a:lnTo>
                  <a:lnTo>
                    <a:pt x="242" y="48"/>
                  </a:lnTo>
                  <a:lnTo>
                    <a:pt x="232" y="36"/>
                  </a:lnTo>
                  <a:lnTo>
                    <a:pt x="214" y="20"/>
                  </a:lnTo>
                  <a:lnTo>
                    <a:pt x="204" y="14"/>
                  </a:lnTo>
                  <a:lnTo>
                    <a:pt x="192" y="6"/>
                  </a:lnTo>
                  <a:lnTo>
                    <a:pt x="178" y="2"/>
                  </a:lnTo>
                  <a:lnTo>
                    <a:pt x="164" y="0"/>
                  </a:lnTo>
                  <a:lnTo>
                    <a:pt x="164" y="0"/>
                  </a:lnTo>
                  <a:lnTo>
                    <a:pt x="158" y="2"/>
                  </a:lnTo>
                  <a:lnTo>
                    <a:pt x="154" y="6"/>
                  </a:lnTo>
                  <a:lnTo>
                    <a:pt x="154" y="6"/>
                  </a:lnTo>
                  <a:lnTo>
                    <a:pt x="150" y="10"/>
                  </a:lnTo>
                  <a:lnTo>
                    <a:pt x="150" y="16"/>
                  </a:lnTo>
                  <a:lnTo>
                    <a:pt x="150" y="78"/>
                  </a:lnTo>
                  <a:lnTo>
                    <a:pt x="150" y="78"/>
                  </a:lnTo>
                  <a:lnTo>
                    <a:pt x="128" y="94"/>
                  </a:lnTo>
                  <a:lnTo>
                    <a:pt x="108" y="112"/>
                  </a:lnTo>
                  <a:lnTo>
                    <a:pt x="90" y="132"/>
                  </a:lnTo>
                  <a:lnTo>
                    <a:pt x="76" y="154"/>
                  </a:lnTo>
                  <a:lnTo>
                    <a:pt x="76" y="154"/>
                  </a:lnTo>
                  <a:lnTo>
                    <a:pt x="72" y="156"/>
                  </a:lnTo>
                  <a:lnTo>
                    <a:pt x="62" y="156"/>
                  </a:lnTo>
                  <a:lnTo>
                    <a:pt x="48" y="152"/>
                  </a:lnTo>
                  <a:lnTo>
                    <a:pt x="28" y="146"/>
                  </a:lnTo>
                  <a:lnTo>
                    <a:pt x="28" y="146"/>
                  </a:lnTo>
                  <a:lnTo>
                    <a:pt x="20" y="146"/>
                  </a:lnTo>
                  <a:lnTo>
                    <a:pt x="14" y="146"/>
                  </a:lnTo>
                  <a:lnTo>
                    <a:pt x="10" y="148"/>
                  </a:lnTo>
                  <a:lnTo>
                    <a:pt x="4" y="154"/>
                  </a:lnTo>
                  <a:lnTo>
                    <a:pt x="4" y="154"/>
                  </a:lnTo>
                  <a:lnTo>
                    <a:pt x="2" y="162"/>
                  </a:lnTo>
                  <a:lnTo>
                    <a:pt x="0" y="176"/>
                  </a:lnTo>
                  <a:lnTo>
                    <a:pt x="0" y="194"/>
                  </a:lnTo>
                  <a:lnTo>
                    <a:pt x="2" y="212"/>
                  </a:lnTo>
                  <a:lnTo>
                    <a:pt x="12" y="256"/>
                  </a:lnTo>
                  <a:lnTo>
                    <a:pt x="24" y="300"/>
                  </a:lnTo>
                  <a:lnTo>
                    <a:pt x="24" y="300"/>
                  </a:lnTo>
                  <a:lnTo>
                    <a:pt x="30" y="310"/>
                  </a:lnTo>
                  <a:lnTo>
                    <a:pt x="36" y="318"/>
                  </a:lnTo>
                  <a:lnTo>
                    <a:pt x="46" y="324"/>
                  </a:lnTo>
                  <a:lnTo>
                    <a:pt x="58" y="326"/>
                  </a:lnTo>
                  <a:lnTo>
                    <a:pt x="76" y="326"/>
                  </a:lnTo>
                  <a:lnTo>
                    <a:pt x="76" y="326"/>
                  </a:lnTo>
                  <a:lnTo>
                    <a:pt x="84" y="340"/>
                  </a:lnTo>
                  <a:lnTo>
                    <a:pt x="92" y="352"/>
                  </a:lnTo>
                  <a:lnTo>
                    <a:pt x="102" y="364"/>
                  </a:lnTo>
                  <a:lnTo>
                    <a:pt x="114" y="376"/>
                  </a:lnTo>
                  <a:lnTo>
                    <a:pt x="126" y="386"/>
                  </a:lnTo>
                  <a:lnTo>
                    <a:pt x="138" y="396"/>
                  </a:lnTo>
                  <a:lnTo>
                    <a:pt x="152" y="404"/>
                  </a:lnTo>
                  <a:lnTo>
                    <a:pt x="166" y="412"/>
                  </a:lnTo>
                  <a:lnTo>
                    <a:pt x="166" y="460"/>
                  </a:lnTo>
                  <a:lnTo>
                    <a:pt x="166" y="460"/>
                  </a:lnTo>
                  <a:lnTo>
                    <a:pt x="168" y="466"/>
                  </a:lnTo>
                  <a:lnTo>
                    <a:pt x="170" y="472"/>
                  </a:lnTo>
                  <a:lnTo>
                    <a:pt x="176" y="482"/>
                  </a:lnTo>
                  <a:lnTo>
                    <a:pt x="184" y="488"/>
                  </a:lnTo>
                  <a:lnTo>
                    <a:pt x="190" y="490"/>
                  </a:lnTo>
                  <a:lnTo>
                    <a:pt x="196" y="490"/>
                  </a:lnTo>
                  <a:lnTo>
                    <a:pt x="232" y="490"/>
                  </a:lnTo>
                  <a:lnTo>
                    <a:pt x="232" y="490"/>
                  </a:lnTo>
                  <a:lnTo>
                    <a:pt x="238" y="490"/>
                  </a:lnTo>
                  <a:lnTo>
                    <a:pt x="244" y="488"/>
                  </a:lnTo>
                  <a:lnTo>
                    <a:pt x="252" y="482"/>
                  </a:lnTo>
                  <a:lnTo>
                    <a:pt x="260" y="472"/>
                  </a:lnTo>
                  <a:lnTo>
                    <a:pt x="262" y="466"/>
                  </a:lnTo>
                  <a:lnTo>
                    <a:pt x="262" y="460"/>
                  </a:lnTo>
                  <a:lnTo>
                    <a:pt x="262" y="436"/>
                  </a:lnTo>
                  <a:lnTo>
                    <a:pt x="262" y="436"/>
                  </a:lnTo>
                  <a:lnTo>
                    <a:pt x="268" y="436"/>
                  </a:lnTo>
                  <a:lnTo>
                    <a:pt x="298" y="436"/>
                  </a:lnTo>
                  <a:lnTo>
                    <a:pt x="298" y="436"/>
                  </a:lnTo>
                  <a:lnTo>
                    <a:pt x="304" y="436"/>
                  </a:lnTo>
                  <a:lnTo>
                    <a:pt x="304" y="460"/>
                  </a:lnTo>
                  <a:lnTo>
                    <a:pt x="304" y="460"/>
                  </a:lnTo>
                  <a:lnTo>
                    <a:pt x="306" y="466"/>
                  </a:lnTo>
                  <a:lnTo>
                    <a:pt x="308" y="472"/>
                  </a:lnTo>
                  <a:lnTo>
                    <a:pt x="314" y="482"/>
                  </a:lnTo>
                  <a:lnTo>
                    <a:pt x="324" y="488"/>
                  </a:lnTo>
                  <a:lnTo>
                    <a:pt x="328" y="490"/>
                  </a:lnTo>
                  <a:lnTo>
                    <a:pt x="334" y="490"/>
                  </a:lnTo>
                  <a:lnTo>
                    <a:pt x="370" y="490"/>
                  </a:lnTo>
                  <a:lnTo>
                    <a:pt x="370" y="490"/>
                  </a:lnTo>
                  <a:lnTo>
                    <a:pt x="376" y="490"/>
                  </a:lnTo>
                  <a:lnTo>
                    <a:pt x="382" y="488"/>
                  </a:lnTo>
                  <a:lnTo>
                    <a:pt x="392" y="482"/>
                  </a:lnTo>
                  <a:lnTo>
                    <a:pt x="398" y="472"/>
                  </a:lnTo>
                  <a:lnTo>
                    <a:pt x="400" y="466"/>
                  </a:lnTo>
                  <a:lnTo>
                    <a:pt x="400" y="460"/>
                  </a:lnTo>
                  <a:lnTo>
                    <a:pt x="400" y="412"/>
                  </a:lnTo>
                  <a:lnTo>
                    <a:pt x="400" y="412"/>
                  </a:lnTo>
                  <a:lnTo>
                    <a:pt x="424" y="398"/>
                  </a:lnTo>
                  <a:lnTo>
                    <a:pt x="446" y="382"/>
                  </a:lnTo>
                  <a:lnTo>
                    <a:pt x="466" y="364"/>
                  </a:lnTo>
                  <a:lnTo>
                    <a:pt x="482" y="342"/>
                  </a:lnTo>
                  <a:lnTo>
                    <a:pt x="494" y="318"/>
                  </a:lnTo>
                  <a:lnTo>
                    <a:pt x="504" y="294"/>
                  </a:lnTo>
                  <a:lnTo>
                    <a:pt x="510" y="268"/>
                  </a:lnTo>
                  <a:lnTo>
                    <a:pt x="512" y="240"/>
                  </a:lnTo>
                  <a:lnTo>
                    <a:pt x="512" y="240"/>
                  </a:lnTo>
                  <a:lnTo>
                    <a:pt x="510" y="212"/>
                  </a:lnTo>
                  <a:lnTo>
                    <a:pt x="504" y="186"/>
                  </a:lnTo>
                  <a:lnTo>
                    <a:pt x="550" y="162"/>
                  </a:lnTo>
                  <a:lnTo>
                    <a:pt x="550" y="162"/>
                  </a:lnTo>
                  <a:lnTo>
                    <a:pt x="554" y="160"/>
                  </a:lnTo>
                  <a:lnTo>
                    <a:pt x="556" y="154"/>
                  </a:lnTo>
                  <a:lnTo>
                    <a:pt x="558" y="150"/>
                  </a:lnTo>
                  <a:lnTo>
                    <a:pt x="556" y="144"/>
                  </a:lnTo>
                  <a:lnTo>
                    <a:pt x="556" y="144"/>
                  </a:lnTo>
                  <a:close/>
                  <a:moveTo>
                    <a:pt x="400" y="380"/>
                  </a:moveTo>
                  <a:lnTo>
                    <a:pt x="400" y="380"/>
                  </a:lnTo>
                  <a:lnTo>
                    <a:pt x="386" y="388"/>
                  </a:lnTo>
                  <a:lnTo>
                    <a:pt x="372" y="394"/>
                  </a:lnTo>
                  <a:lnTo>
                    <a:pt x="372" y="394"/>
                  </a:lnTo>
                  <a:lnTo>
                    <a:pt x="372" y="460"/>
                  </a:lnTo>
                  <a:lnTo>
                    <a:pt x="372" y="460"/>
                  </a:lnTo>
                  <a:lnTo>
                    <a:pt x="370" y="462"/>
                  </a:lnTo>
                  <a:lnTo>
                    <a:pt x="334" y="462"/>
                  </a:lnTo>
                  <a:lnTo>
                    <a:pt x="334" y="462"/>
                  </a:lnTo>
                  <a:lnTo>
                    <a:pt x="332" y="460"/>
                  </a:lnTo>
                  <a:lnTo>
                    <a:pt x="334" y="404"/>
                  </a:lnTo>
                  <a:lnTo>
                    <a:pt x="332" y="404"/>
                  </a:lnTo>
                  <a:lnTo>
                    <a:pt x="332" y="404"/>
                  </a:lnTo>
                  <a:lnTo>
                    <a:pt x="304" y="408"/>
                  </a:lnTo>
                  <a:lnTo>
                    <a:pt x="304" y="408"/>
                  </a:lnTo>
                  <a:lnTo>
                    <a:pt x="298" y="408"/>
                  </a:lnTo>
                  <a:lnTo>
                    <a:pt x="268" y="408"/>
                  </a:lnTo>
                  <a:lnTo>
                    <a:pt x="268" y="408"/>
                  </a:lnTo>
                  <a:lnTo>
                    <a:pt x="262" y="408"/>
                  </a:lnTo>
                  <a:lnTo>
                    <a:pt x="262" y="408"/>
                  </a:lnTo>
                  <a:lnTo>
                    <a:pt x="234" y="404"/>
                  </a:lnTo>
                  <a:lnTo>
                    <a:pt x="234" y="404"/>
                  </a:lnTo>
                  <a:lnTo>
                    <a:pt x="234" y="460"/>
                  </a:lnTo>
                  <a:lnTo>
                    <a:pt x="234" y="460"/>
                  </a:lnTo>
                  <a:lnTo>
                    <a:pt x="232" y="462"/>
                  </a:lnTo>
                  <a:lnTo>
                    <a:pt x="196" y="462"/>
                  </a:lnTo>
                  <a:lnTo>
                    <a:pt x="196" y="462"/>
                  </a:lnTo>
                  <a:lnTo>
                    <a:pt x="194" y="460"/>
                  </a:lnTo>
                  <a:lnTo>
                    <a:pt x="194" y="424"/>
                  </a:lnTo>
                  <a:lnTo>
                    <a:pt x="194" y="424"/>
                  </a:lnTo>
                  <a:lnTo>
                    <a:pt x="194" y="394"/>
                  </a:lnTo>
                  <a:lnTo>
                    <a:pt x="194" y="394"/>
                  </a:lnTo>
                  <a:lnTo>
                    <a:pt x="194" y="394"/>
                  </a:lnTo>
                  <a:lnTo>
                    <a:pt x="180" y="388"/>
                  </a:lnTo>
                  <a:lnTo>
                    <a:pt x="166" y="380"/>
                  </a:lnTo>
                  <a:lnTo>
                    <a:pt x="166" y="380"/>
                  </a:lnTo>
                  <a:lnTo>
                    <a:pt x="150" y="370"/>
                  </a:lnTo>
                  <a:lnTo>
                    <a:pt x="134" y="356"/>
                  </a:lnTo>
                  <a:lnTo>
                    <a:pt x="120" y="342"/>
                  </a:lnTo>
                  <a:lnTo>
                    <a:pt x="108" y="326"/>
                  </a:lnTo>
                  <a:lnTo>
                    <a:pt x="100" y="312"/>
                  </a:lnTo>
                  <a:lnTo>
                    <a:pt x="100" y="310"/>
                  </a:lnTo>
                  <a:lnTo>
                    <a:pt x="100" y="310"/>
                  </a:lnTo>
                  <a:lnTo>
                    <a:pt x="96" y="306"/>
                  </a:lnTo>
                  <a:lnTo>
                    <a:pt x="96" y="306"/>
                  </a:lnTo>
                  <a:lnTo>
                    <a:pt x="88" y="300"/>
                  </a:lnTo>
                  <a:lnTo>
                    <a:pt x="84" y="298"/>
                  </a:lnTo>
                  <a:lnTo>
                    <a:pt x="64" y="298"/>
                  </a:lnTo>
                  <a:lnTo>
                    <a:pt x="58" y="298"/>
                  </a:lnTo>
                  <a:lnTo>
                    <a:pt x="58" y="298"/>
                  </a:lnTo>
                  <a:lnTo>
                    <a:pt x="54" y="296"/>
                  </a:lnTo>
                  <a:lnTo>
                    <a:pt x="50" y="292"/>
                  </a:lnTo>
                  <a:lnTo>
                    <a:pt x="50" y="292"/>
                  </a:lnTo>
                  <a:lnTo>
                    <a:pt x="42" y="258"/>
                  </a:lnTo>
                  <a:lnTo>
                    <a:pt x="34" y="226"/>
                  </a:lnTo>
                  <a:lnTo>
                    <a:pt x="28" y="196"/>
                  </a:lnTo>
                  <a:lnTo>
                    <a:pt x="28" y="176"/>
                  </a:lnTo>
                  <a:lnTo>
                    <a:pt x="28" y="176"/>
                  </a:lnTo>
                  <a:lnTo>
                    <a:pt x="46" y="182"/>
                  </a:lnTo>
                  <a:lnTo>
                    <a:pt x="64" y="184"/>
                  </a:lnTo>
                  <a:lnTo>
                    <a:pt x="64" y="184"/>
                  </a:lnTo>
                  <a:lnTo>
                    <a:pt x="68" y="184"/>
                  </a:lnTo>
                  <a:lnTo>
                    <a:pt x="68" y="184"/>
                  </a:lnTo>
                  <a:lnTo>
                    <a:pt x="78" y="182"/>
                  </a:lnTo>
                  <a:lnTo>
                    <a:pt x="86" y="182"/>
                  </a:lnTo>
                  <a:lnTo>
                    <a:pt x="86" y="182"/>
                  </a:lnTo>
                  <a:lnTo>
                    <a:pt x="86" y="182"/>
                  </a:lnTo>
                  <a:lnTo>
                    <a:pt x="92" y="178"/>
                  </a:lnTo>
                  <a:lnTo>
                    <a:pt x="100" y="170"/>
                  </a:lnTo>
                  <a:lnTo>
                    <a:pt x="100" y="170"/>
                  </a:lnTo>
                  <a:lnTo>
                    <a:pt x="100" y="170"/>
                  </a:lnTo>
                  <a:lnTo>
                    <a:pt x="100" y="170"/>
                  </a:lnTo>
                  <a:lnTo>
                    <a:pt x="108" y="156"/>
                  </a:lnTo>
                  <a:lnTo>
                    <a:pt x="108" y="156"/>
                  </a:lnTo>
                  <a:lnTo>
                    <a:pt x="122" y="138"/>
                  </a:lnTo>
                  <a:lnTo>
                    <a:pt x="140" y="120"/>
                  </a:lnTo>
                  <a:lnTo>
                    <a:pt x="158" y="106"/>
                  </a:lnTo>
                  <a:lnTo>
                    <a:pt x="178" y="94"/>
                  </a:lnTo>
                  <a:lnTo>
                    <a:pt x="178" y="32"/>
                  </a:lnTo>
                  <a:lnTo>
                    <a:pt x="178" y="32"/>
                  </a:lnTo>
                  <a:lnTo>
                    <a:pt x="192" y="38"/>
                  </a:lnTo>
                  <a:lnTo>
                    <a:pt x="202" y="46"/>
                  </a:lnTo>
                  <a:lnTo>
                    <a:pt x="212" y="56"/>
                  </a:lnTo>
                  <a:lnTo>
                    <a:pt x="218" y="62"/>
                  </a:lnTo>
                  <a:lnTo>
                    <a:pt x="218" y="62"/>
                  </a:lnTo>
                  <a:lnTo>
                    <a:pt x="220" y="66"/>
                  </a:lnTo>
                  <a:lnTo>
                    <a:pt x="220" y="66"/>
                  </a:lnTo>
                  <a:lnTo>
                    <a:pt x="220" y="66"/>
                  </a:lnTo>
                  <a:lnTo>
                    <a:pt x="220" y="66"/>
                  </a:lnTo>
                  <a:lnTo>
                    <a:pt x="228" y="78"/>
                  </a:lnTo>
                  <a:lnTo>
                    <a:pt x="228" y="78"/>
                  </a:lnTo>
                  <a:lnTo>
                    <a:pt x="248" y="76"/>
                  </a:lnTo>
                  <a:lnTo>
                    <a:pt x="268" y="74"/>
                  </a:lnTo>
                  <a:lnTo>
                    <a:pt x="298" y="74"/>
                  </a:lnTo>
                  <a:lnTo>
                    <a:pt x="298" y="74"/>
                  </a:lnTo>
                  <a:lnTo>
                    <a:pt x="318" y="76"/>
                  </a:lnTo>
                  <a:lnTo>
                    <a:pt x="336" y="78"/>
                  </a:lnTo>
                  <a:lnTo>
                    <a:pt x="354" y="82"/>
                  </a:lnTo>
                  <a:lnTo>
                    <a:pt x="372" y="88"/>
                  </a:lnTo>
                  <a:lnTo>
                    <a:pt x="388" y="94"/>
                  </a:lnTo>
                  <a:lnTo>
                    <a:pt x="402" y="102"/>
                  </a:lnTo>
                  <a:lnTo>
                    <a:pt x="416" y="112"/>
                  </a:lnTo>
                  <a:lnTo>
                    <a:pt x="430" y="124"/>
                  </a:lnTo>
                  <a:lnTo>
                    <a:pt x="442" y="134"/>
                  </a:lnTo>
                  <a:lnTo>
                    <a:pt x="452" y="148"/>
                  </a:lnTo>
                  <a:lnTo>
                    <a:pt x="462" y="162"/>
                  </a:lnTo>
                  <a:lnTo>
                    <a:pt x="470" y="176"/>
                  </a:lnTo>
                  <a:lnTo>
                    <a:pt x="476" y="192"/>
                  </a:lnTo>
                  <a:lnTo>
                    <a:pt x="480" y="208"/>
                  </a:lnTo>
                  <a:lnTo>
                    <a:pt x="484" y="224"/>
                  </a:lnTo>
                  <a:lnTo>
                    <a:pt x="484" y="240"/>
                  </a:lnTo>
                  <a:lnTo>
                    <a:pt x="484" y="240"/>
                  </a:lnTo>
                  <a:lnTo>
                    <a:pt x="484" y="262"/>
                  </a:lnTo>
                  <a:lnTo>
                    <a:pt x="478" y="284"/>
                  </a:lnTo>
                  <a:lnTo>
                    <a:pt x="472" y="302"/>
                  </a:lnTo>
                  <a:lnTo>
                    <a:pt x="462" y="322"/>
                  </a:lnTo>
                  <a:lnTo>
                    <a:pt x="450" y="338"/>
                  </a:lnTo>
                  <a:lnTo>
                    <a:pt x="434" y="354"/>
                  </a:lnTo>
                  <a:lnTo>
                    <a:pt x="418" y="368"/>
                  </a:lnTo>
                  <a:lnTo>
                    <a:pt x="400" y="380"/>
                  </a:lnTo>
                  <a:lnTo>
                    <a:pt x="400"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6677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262834" cy="474996"/>
          </a:xfrm>
        </p:spPr>
        <p:txBody>
          <a:bodyPr/>
          <a:lstStyle/>
          <a:p>
            <a:r>
              <a:rPr lang="en-GB" sz="2800">
                <a:solidFill>
                  <a:schemeClr val="accent1"/>
                </a:solidFill>
              </a:rPr>
              <a:t>Lockdown has impacted the number of hours spent on self-employed work per week for both </a:t>
            </a:r>
            <a:r>
              <a:rPr lang="en-GB" sz="2800">
                <a:solidFill>
                  <a:srgbClr val="3E9760"/>
                </a:solidFill>
              </a:rPr>
              <a:t>existing</a:t>
            </a:r>
            <a:r>
              <a:rPr lang="en-GB" sz="2800">
                <a:solidFill>
                  <a:schemeClr val="accent1"/>
                </a:solidFill>
              </a:rPr>
              <a:t> and </a:t>
            </a:r>
            <a:r>
              <a:rPr lang="en-GB" sz="2800">
                <a:solidFill>
                  <a:schemeClr val="bg2"/>
                </a:solidFill>
              </a:rPr>
              <a:t>new</a:t>
            </a:r>
            <a:r>
              <a:rPr lang="en-GB" sz="2800">
                <a:solidFill>
                  <a:schemeClr val="accent1"/>
                </a:solidFill>
              </a:rPr>
              <a:t> claimants.</a:t>
            </a:r>
            <a:br>
              <a:rPr lang="en-GB" sz="2800">
                <a:solidFill>
                  <a:schemeClr val="accent1"/>
                </a:solidFill>
              </a:rPr>
            </a:br>
            <a:br>
              <a:rPr lang="en-GB" sz="2800">
                <a:solidFill>
                  <a:schemeClr val="accent1"/>
                </a:solidFill>
              </a:rPr>
            </a:br>
            <a:endParaRPr lang="en-GB" sz="2800">
              <a:solidFill>
                <a:schemeClr val="accent1"/>
              </a:solidFill>
            </a:endParaRPr>
          </a:p>
        </p:txBody>
      </p:sp>
      <p:sp>
        <p:nvSpPr>
          <p:cNvPr id="48" name="Text Placeholder 3">
            <a:extLst>
              <a:ext uri="{FF2B5EF4-FFF2-40B4-BE49-F238E27FC236}">
                <a16:creationId xmlns:a16="http://schemas.microsoft.com/office/drawing/2014/main" id="{741FF612-8A61-4C3D-B4B4-23264779EBDE}"/>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existing claimants, excluding not started SE work (5,138); all new claimants, excluding not started SE work (5,044).</a:t>
            </a:r>
          </a:p>
        </p:txBody>
      </p:sp>
      <p:graphicFrame>
        <p:nvGraphicFramePr>
          <p:cNvPr id="6" name="Chart 5">
            <a:extLst>
              <a:ext uri="{FF2B5EF4-FFF2-40B4-BE49-F238E27FC236}">
                <a16:creationId xmlns:a16="http://schemas.microsoft.com/office/drawing/2014/main" id="{1B6CD4ED-C952-4087-8489-D3B6D633BF7D}"/>
              </a:ext>
            </a:extLst>
          </p:cNvPr>
          <p:cNvGraphicFramePr/>
          <p:nvPr>
            <p:extLst>
              <p:ext uri="{D42A27DB-BD31-4B8C-83A1-F6EECF244321}">
                <p14:modId xmlns:p14="http://schemas.microsoft.com/office/powerpoint/2010/main" val="2195096379"/>
              </p:ext>
            </p:extLst>
          </p:nvPr>
        </p:nvGraphicFramePr>
        <p:xfrm>
          <a:off x="972947" y="1927274"/>
          <a:ext cx="5385650" cy="40922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Chart 48">
            <a:extLst>
              <a:ext uri="{FF2B5EF4-FFF2-40B4-BE49-F238E27FC236}">
                <a16:creationId xmlns:a16="http://schemas.microsoft.com/office/drawing/2014/main" id="{24A59F79-A1CE-4AFF-8095-C0E2020A4E74}"/>
              </a:ext>
            </a:extLst>
          </p:cNvPr>
          <p:cNvGraphicFramePr/>
          <p:nvPr>
            <p:extLst>
              <p:ext uri="{D42A27DB-BD31-4B8C-83A1-F6EECF244321}">
                <p14:modId xmlns:p14="http://schemas.microsoft.com/office/powerpoint/2010/main" val="594192820"/>
              </p:ext>
            </p:extLst>
          </p:nvPr>
        </p:nvGraphicFramePr>
        <p:xfrm>
          <a:off x="6881546" y="1927274"/>
          <a:ext cx="5398418" cy="4092211"/>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Box 49">
            <a:extLst>
              <a:ext uri="{FF2B5EF4-FFF2-40B4-BE49-F238E27FC236}">
                <a16:creationId xmlns:a16="http://schemas.microsoft.com/office/drawing/2014/main" id="{19BC9FB9-BB78-4246-B16D-1FE96975E1B5}"/>
              </a:ext>
            </a:extLst>
          </p:cNvPr>
          <p:cNvSpPr txBox="1"/>
          <p:nvPr/>
        </p:nvSpPr>
        <p:spPr>
          <a:xfrm>
            <a:off x="1554344" y="1524695"/>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sp>
        <p:nvSpPr>
          <p:cNvPr id="52" name="TextBox 51">
            <a:extLst>
              <a:ext uri="{FF2B5EF4-FFF2-40B4-BE49-F238E27FC236}">
                <a16:creationId xmlns:a16="http://schemas.microsoft.com/office/drawing/2014/main" id="{27EDD33D-5DC0-411C-855B-E19979AB26E1}"/>
              </a:ext>
            </a:extLst>
          </p:cNvPr>
          <p:cNvSpPr txBox="1"/>
          <p:nvPr/>
        </p:nvSpPr>
        <p:spPr>
          <a:xfrm>
            <a:off x="7342349" y="1518083"/>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
        <p:nvSpPr>
          <p:cNvPr id="2" name="TextBox 1">
            <a:extLst>
              <a:ext uri="{FF2B5EF4-FFF2-40B4-BE49-F238E27FC236}">
                <a16:creationId xmlns:a16="http://schemas.microsoft.com/office/drawing/2014/main" id="{A65F4671-E2D0-5E4B-9D1D-DA3DDD80E674}"/>
              </a:ext>
            </a:extLst>
          </p:cNvPr>
          <p:cNvSpPr txBox="1"/>
          <p:nvPr/>
        </p:nvSpPr>
        <p:spPr>
          <a:xfrm rot="-5400000">
            <a:off x="-518809" y="3307405"/>
            <a:ext cx="2480553"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00"/>
              </a:spcBef>
              <a:spcAft>
                <a:spcPts val="400"/>
              </a:spcAft>
            </a:pPr>
            <a:r>
              <a:rPr lang="en-GB" sz="1600">
                <a:cs typeface="Arial"/>
              </a:rPr>
              <a:t>Hours per week</a:t>
            </a:r>
            <a:endParaRPr lang="en-GB" sz="1600" err="1"/>
          </a:p>
        </p:txBody>
      </p:sp>
      <p:sp>
        <p:nvSpPr>
          <p:cNvPr id="3" name="TextBox 2">
            <a:extLst>
              <a:ext uri="{FF2B5EF4-FFF2-40B4-BE49-F238E27FC236}">
                <a16:creationId xmlns:a16="http://schemas.microsoft.com/office/drawing/2014/main" id="{B80D00C2-D62D-E36B-CB2F-4F24FCBC75A1}"/>
              </a:ext>
            </a:extLst>
          </p:cNvPr>
          <p:cNvSpPr txBox="1"/>
          <p:nvPr/>
        </p:nvSpPr>
        <p:spPr>
          <a:xfrm rot="-5400000">
            <a:off x="5390744" y="3307404"/>
            <a:ext cx="2480553"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00"/>
              </a:spcBef>
              <a:spcAft>
                <a:spcPts val="400"/>
              </a:spcAft>
            </a:pPr>
            <a:r>
              <a:rPr lang="en-GB" sz="1600">
                <a:cs typeface="Arial"/>
              </a:rPr>
              <a:t>Hours per week</a:t>
            </a:r>
            <a:endParaRPr lang="en-GB" sz="1600" err="1"/>
          </a:p>
        </p:txBody>
      </p:sp>
    </p:spTree>
    <p:extLst>
      <p:ext uri="{BB962C8B-B14F-4D97-AF65-F5344CB8AC3E}">
        <p14:creationId xmlns:p14="http://schemas.microsoft.com/office/powerpoint/2010/main" val="686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70D0-B65C-4B80-B998-241BC7159595}"/>
              </a:ext>
            </a:extLst>
          </p:cNvPr>
          <p:cNvSpPr>
            <a:spLocks noGrp="1"/>
          </p:cNvSpPr>
          <p:nvPr>
            <p:ph type="title"/>
          </p:nvPr>
        </p:nvSpPr>
        <p:spPr>
          <a:xfrm>
            <a:off x="449999" y="397170"/>
            <a:ext cx="11299088" cy="775597"/>
          </a:xfrm>
        </p:spPr>
        <p:txBody>
          <a:bodyPr/>
          <a:lstStyle/>
          <a:p>
            <a:r>
              <a:rPr lang="en-GB" sz="2800">
                <a:solidFill>
                  <a:schemeClr val="accent1"/>
                </a:solidFill>
              </a:rPr>
              <a:t>The majority of </a:t>
            </a:r>
            <a:r>
              <a:rPr lang="en-GB" sz="2800">
                <a:solidFill>
                  <a:schemeClr val="accent6">
                    <a:lumMod val="75000"/>
                  </a:schemeClr>
                </a:solidFill>
              </a:rPr>
              <a:t>existing claimants </a:t>
            </a:r>
            <a:r>
              <a:rPr lang="en-GB" sz="2800">
                <a:solidFill>
                  <a:schemeClr val="accent1"/>
                </a:solidFill>
              </a:rPr>
              <a:t>have at least a fair amount of control over their self-employed work.</a:t>
            </a:r>
          </a:p>
        </p:txBody>
      </p:sp>
      <p:sp>
        <p:nvSpPr>
          <p:cNvPr id="9" name="Text Placeholder 7">
            <a:extLst>
              <a:ext uri="{FF2B5EF4-FFF2-40B4-BE49-F238E27FC236}">
                <a16:creationId xmlns:a16="http://schemas.microsoft.com/office/drawing/2014/main" id="{A22E0F26-9BC0-4D89-A227-F22EA264997C}"/>
              </a:ext>
            </a:extLst>
          </p:cNvPr>
          <p:cNvSpPr txBox="1">
            <a:spLocks/>
          </p:cNvSpPr>
          <p:nvPr/>
        </p:nvSpPr>
        <p:spPr>
          <a:xfrm>
            <a:off x="4220382" y="1691135"/>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700" b="1">
                <a:solidFill>
                  <a:schemeClr val="accent6">
                    <a:lumMod val="75000"/>
                  </a:schemeClr>
                </a:solidFill>
              </a:rPr>
              <a:t>When you undertake your work </a:t>
            </a:r>
            <a:r>
              <a:rPr lang="en-GB" sz="1700" b="1"/>
              <a:t>each week (i.e. the times of day or days of the week)</a:t>
            </a:r>
          </a:p>
        </p:txBody>
      </p:sp>
      <p:graphicFrame>
        <p:nvGraphicFramePr>
          <p:cNvPr id="10" name="Chart 9">
            <a:extLst>
              <a:ext uri="{FF2B5EF4-FFF2-40B4-BE49-F238E27FC236}">
                <a16:creationId xmlns:a16="http://schemas.microsoft.com/office/drawing/2014/main" id="{BE7F023F-992C-4506-ACE6-771EDF5C8330}"/>
              </a:ext>
            </a:extLst>
          </p:cNvPr>
          <p:cNvGraphicFramePr/>
          <p:nvPr>
            <p:extLst>
              <p:ext uri="{D42A27DB-BD31-4B8C-83A1-F6EECF244321}">
                <p14:modId xmlns:p14="http://schemas.microsoft.com/office/powerpoint/2010/main" val="3714531404"/>
              </p:ext>
            </p:extLst>
          </p:nvPr>
        </p:nvGraphicFramePr>
        <p:xfrm>
          <a:off x="-1488391" y="2316462"/>
          <a:ext cx="7404689" cy="3825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AF7FA87-BF96-4A14-8CDB-367BA90FC48C}"/>
              </a:ext>
            </a:extLst>
          </p:cNvPr>
          <p:cNvGraphicFramePr/>
          <p:nvPr>
            <p:extLst>
              <p:ext uri="{D42A27DB-BD31-4B8C-83A1-F6EECF244321}">
                <p14:modId xmlns:p14="http://schemas.microsoft.com/office/powerpoint/2010/main" val="1067157919"/>
              </p:ext>
            </p:extLst>
          </p:nvPr>
        </p:nvGraphicFramePr>
        <p:xfrm>
          <a:off x="6363839" y="2316462"/>
          <a:ext cx="7404689" cy="382598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7">
            <a:extLst>
              <a:ext uri="{FF2B5EF4-FFF2-40B4-BE49-F238E27FC236}">
                <a16:creationId xmlns:a16="http://schemas.microsoft.com/office/drawing/2014/main" id="{31CAF3DA-9111-418A-A455-D4F053DCC839}"/>
              </a:ext>
            </a:extLst>
          </p:cNvPr>
          <p:cNvSpPr txBox="1">
            <a:spLocks/>
          </p:cNvSpPr>
          <p:nvPr/>
        </p:nvSpPr>
        <p:spPr>
          <a:xfrm>
            <a:off x="294267" y="1691135"/>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700" b="1"/>
              <a:t>The </a:t>
            </a:r>
            <a:r>
              <a:rPr lang="en-GB" sz="1700" b="1">
                <a:solidFill>
                  <a:schemeClr val="accent6">
                    <a:lumMod val="75000"/>
                  </a:schemeClr>
                </a:solidFill>
              </a:rPr>
              <a:t>number of hours </a:t>
            </a:r>
            <a:r>
              <a:rPr lang="en-GB" sz="1700" b="1"/>
              <a:t>you work each week</a:t>
            </a:r>
          </a:p>
        </p:txBody>
      </p:sp>
      <p:sp>
        <p:nvSpPr>
          <p:cNvPr id="13" name="Text Placeholder 7">
            <a:extLst>
              <a:ext uri="{FF2B5EF4-FFF2-40B4-BE49-F238E27FC236}">
                <a16:creationId xmlns:a16="http://schemas.microsoft.com/office/drawing/2014/main" id="{36A93812-DE55-46E0-9901-044322F6C641}"/>
              </a:ext>
            </a:extLst>
          </p:cNvPr>
          <p:cNvSpPr txBox="1">
            <a:spLocks/>
          </p:cNvSpPr>
          <p:nvPr/>
        </p:nvSpPr>
        <p:spPr>
          <a:xfrm>
            <a:off x="8146498" y="1693547"/>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700" b="1">
                <a:solidFill>
                  <a:schemeClr val="accent6">
                    <a:lumMod val="75000"/>
                  </a:schemeClr>
                </a:solidFill>
              </a:rPr>
              <a:t>The way you work </a:t>
            </a:r>
            <a:r>
              <a:rPr lang="en-GB" sz="1700" b="1"/>
              <a:t>(e.g. how you can complete tasks or the order you complete them in)</a:t>
            </a:r>
          </a:p>
        </p:txBody>
      </p:sp>
      <p:sp>
        <p:nvSpPr>
          <p:cNvPr id="14" name="TextBox 13">
            <a:extLst>
              <a:ext uri="{FF2B5EF4-FFF2-40B4-BE49-F238E27FC236}">
                <a16:creationId xmlns:a16="http://schemas.microsoft.com/office/drawing/2014/main" id="{50AE5CB3-2D7F-4DC3-B288-FF079E3E9E23}"/>
              </a:ext>
            </a:extLst>
          </p:cNvPr>
          <p:cNvSpPr txBox="1"/>
          <p:nvPr/>
        </p:nvSpPr>
        <p:spPr>
          <a:xfrm>
            <a:off x="1523700" y="3495063"/>
            <a:ext cx="1513023" cy="984885"/>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50000"/>
                  </a:schemeClr>
                </a:solidFill>
              </a:rPr>
              <a:t>61% </a:t>
            </a:r>
            <a:br>
              <a:rPr lang="en-GB" sz="2800" b="1">
                <a:solidFill>
                  <a:schemeClr val="accent6">
                    <a:lumMod val="50000"/>
                  </a:schemeClr>
                </a:solidFill>
              </a:rPr>
            </a:br>
            <a:r>
              <a:rPr lang="en-GB"/>
              <a:t>a great deal / a fair amount</a:t>
            </a:r>
          </a:p>
        </p:txBody>
      </p:sp>
      <p:sp>
        <p:nvSpPr>
          <p:cNvPr id="15" name="TextBox 14">
            <a:extLst>
              <a:ext uri="{FF2B5EF4-FFF2-40B4-BE49-F238E27FC236}">
                <a16:creationId xmlns:a16="http://schemas.microsoft.com/office/drawing/2014/main" id="{3448B2D1-6276-488C-8F0D-72B78127007F}"/>
              </a:ext>
            </a:extLst>
          </p:cNvPr>
          <p:cNvSpPr txBox="1"/>
          <p:nvPr/>
        </p:nvSpPr>
        <p:spPr>
          <a:xfrm>
            <a:off x="5449815" y="3495062"/>
            <a:ext cx="1513023" cy="984885"/>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50000"/>
                  </a:schemeClr>
                </a:solidFill>
              </a:rPr>
              <a:t>65% </a:t>
            </a:r>
            <a:br>
              <a:rPr lang="en-GB" sz="2800" b="1">
                <a:solidFill>
                  <a:schemeClr val="accent6">
                    <a:lumMod val="50000"/>
                  </a:schemeClr>
                </a:solidFill>
              </a:rPr>
            </a:br>
            <a:r>
              <a:rPr lang="en-GB"/>
              <a:t>a great deal / a fair amount</a:t>
            </a:r>
          </a:p>
        </p:txBody>
      </p:sp>
      <p:sp>
        <p:nvSpPr>
          <p:cNvPr id="16" name="TextBox 15">
            <a:extLst>
              <a:ext uri="{FF2B5EF4-FFF2-40B4-BE49-F238E27FC236}">
                <a16:creationId xmlns:a16="http://schemas.microsoft.com/office/drawing/2014/main" id="{FA72EDBE-CDE0-491C-A13B-B76EA5F1A374}"/>
              </a:ext>
            </a:extLst>
          </p:cNvPr>
          <p:cNvSpPr txBox="1"/>
          <p:nvPr/>
        </p:nvSpPr>
        <p:spPr>
          <a:xfrm>
            <a:off x="9375930" y="3495063"/>
            <a:ext cx="1513023" cy="984885"/>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50000"/>
                  </a:schemeClr>
                </a:solidFill>
              </a:rPr>
              <a:t>71% </a:t>
            </a:r>
            <a:br>
              <a:rPr lang="en-GB" sz="2800" b="1">
                <a:solidFill>
                  <a:schemeClr val="accent6">
                    <a:lumMod val="50000"/>
                  </a:schemeClr>
                </a:solidFill>
              </a:rPr>
            </a:br>
            <a:r>
              <a:rPr lang="en-GB"/>
              <a:t>a great deal / a fair amount</a:t>
            </a:r>
          </a:p>
        </p:txBody>
      </p:sp>
      <p:graphicFrame>
        <p:nvGraphicFramePr>
          <p:cNvPr id="8" name="Chart 7">
            <a:extLst>
              <a:ext uri="{FF2B5EF4-FFF2-40B4-BE49-F238E27FC236}">
                <a16:creationId xmlns:a16="http://schemas.microsoft.com/office/drawing/2014/main" id="{E5D5086F-BC6A-481F-8035-62A9B5C04F27}"/>
              </a:ext>
            </a:extLst>
          </p:cNvPr>
          <p:cNvGraphicFramePr/>
          <p:nvPr>
            <p:extLst>
              <p:ext uri="{D42A27DB-BD31-4B8C-83A1-F6EECF244321}">
                <p14:modId xmlns:p14="http://schemas.microsoft.com/office/powerpoint/2010/main" val="1019112262"/>
              </p:ext>
            </p:extLst>
          </p:nvPr>
        </p:nvGraphicFramePr>
        <p:xfrm>
          <a:off x="2437724" y="2316462"/>
          <a:ext cx="7404689" cy="3825982"/>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CAFFDC11-3498-40BE-B221-991619842A9E}"/>
              </a:ext>
            </a:extLst>
          </p:cNvPr>
          <p:cNvSpPr txBox="1"/>
          <p:nvPr/>
        </p:nvSpPr>
        <p:spPr>
          <a:xfrm>
            <a:off x="449999" y="6176806"/>
            <a:ext cx="5843081" cy="215444"/>
          </a:xfrm>
          <a:prstGeom prst="rect">
            <a:avLst/>
          </a:prstGeom>
          <a:noFill/>
        </p:spPr>
        <p:txBody>
          <a:bodyPr wrap="square" lIns="0" tIns="0" rIns="0" bIns="0" rtlCol="0">
            <a:spAutoFit/>
          </a:bodyPr>
          <a:lstStyle/>
          <a:p>
            <a:r>
              <a:rPr lang="en-GB" sz="1400" i="1">
                <a:latin typeface="Arial" panose="020B0604020202020204" pitchFamily="34" charset="0"/>
                <a:cs typeface="Arial" panose="020B0604020202020204" pitchFamily="34" charset="0"/>
              </a:rPr>
              <a:t>Base: All existing claimants, excluding not started SE work (5,138).</a:t>
            </a:r>
          </a:p>
        </p:txBody>
      </p:sp>
      <p:sp>
        <p:nvSpPr>
          <p:cNvPr id="18" name="Text Placeholder 7">
            <a:extLst>
              <a:ext uri="{FF2B5EF4-FFF2-40B4-BE49-F238E27FC236}">
                <a16:creationId xmlns:a16="http://schemas.microsoft.com/office/drawing/2014/main" id="{5C09DCCD-03ED-49E9-BC85-B12807EA3D58}"/>
              </a:ext>
            </a:extLst>
          </p:cNvPr>
          <p:cNvSpPr txBox="1">
            <a:spLocks/>
          </p:cNvSpPr>
          <p:nvPr/>
        </p:nvSpPr>
        <p:spPr>
          <a:xfrm>
            <a:off x="449999" y="1206409"/>
            <a:ext cx="11299088" cy="474996"/>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a:t>Currently, how much control do you have over the following in your self-employed work? / When you were most recently self-employed, how much control did you have over the following?</a:t>
            </a:r>
          </a:p>
        </p:txBody>
      </p:sp>
      <p:sp>
        <p:nvSpPr>
          <p:cNvPr id="5" name="Text Placeholder 3">
            <a:extLst>
              <a:ext uri="{FF2B5EF4-FFF2-40B4-BE49-F238E27FC236}">
                <a16:creationId xmlns:a16="http://schemas.microsoft.com/office/drawing/2014/main" id="{62EEB91B-9528-8257-6070-4DFE5B215A2E}"/>
              </a:ext>
            </a:extLst>
          </p:cNvPr>
          <p:cNvSpPr txBox="1">
            <a:spLocks/>
          </p:cNvSpPr>
          <p:nvPr/>
        </p:nvSpPr>
        <p:spPr>
          <a:xfrm>
            <a:off x="449262" y="6337807"/>
            <a:ext cx="2998052" cy="195361"/>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1">
                <a:latin typeface="Arial" panose="020B0604020202020204" pitchFamily="34" charset="0"/>
                <a:cs typeface="Arial" panose="020B0604020202020204" pitchFamily="34" charset="0"/>
              </a:rPr>
              <a:t>Totals may not sum due to rounding.</a:t>
            </a:r>
          </a:p>
        </p:txBody>
      </p:sp>
    </p:spTree>
    <p:extLst>
      <p:ext uri="{BB962C8B-B14F-4D97-AF65-F5344CB8AC3E}">
        <p14:creationId xmlns:p14="http://schemas.microsoft.com/office/powerpoint/2010/main" val="652839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A8DA-631E-4412-972F-894194047F09}"/>
              </a:ext>
            </a:extLst>
          </p:cNvPr>
          <p:cNvSpPr>
            <a:spLocks noGrp="1"/>
          </p:cNvSpPr>
          <p:nvPr>
            <p:ph type="title"/>
          </p:nvPr>
        </p:nvSpPr>
        <p:spPr>
          <a:xfrm>
            <a:off x="449999" y="397170"/>
            <a:ext cx="11299088" cy="775597"/>
          </a:xfrm>
        </p:spPr>
        <p:txBody>
          <a:bodyPr/>
          <a:lstStyle/>
          <a:p>
            <a:r>
              <a:rPr lang="en-GB" sz="2800" dirty="0">
                <a:solidFill>
                  <a:schemeClr val="accent1"/>
                </a:solidFill>
              </a:rPr>
              <a:t>Subgroups of </a:t>
            </a:r>
            <a:r>
              <a:rPr lang="en-GB" sz="2800" dirty="0">
                <a:solidFill>
                  <a:schemeClr val="accent6">
                    <a:lumMod val="75000"/>
                  </a:schemeClr>
                </a:solidFill>
              </a:rPr>
              <a:t>existing claimants </a:t>
            </a:r>
            <a:r>
              <a:rPr lang="en-GB" sz="2800" dirty="0">
                <a:solidFill>
                  <a:schemeClr val="accent1"/>
                </a:solidFill>
              </a:rPr>
              <a:t>most likely to have different levels of control over their work.</a:t>
            </a:r>
          </a:p>
        </p:txBody>
      </p:sp>
      <p:sp>
        <p:nvSpPr>
          <p:cNvPr id="5" name="Text Placeholder 13">
            <a:extLst>
              <a:ext uri="{FF2B5EF4-FFF2-40B4-BE49-F238E27FC236}">
                <a16:creationId xmlns:a16="http://schemas.microsoft.com/office/drawing/2014/main" id="{A03A4AAA-A260-436D-A2A5-836C21F122A1}"/>
              </a:ext>
            </a:extLst>
          </p:cNvPr>
          <p:cNvSpPr txBox="1">
            <a:spLocks/>
          </p:cNvSpPr>
          <p:nvPr/>
        </p:nvSpPr>
        <p:spPr>
          <a:xfrm>
            <a:off x="8113087" y="1387320"/>
            <a:ext cx="3636000" cy="4233192"/>
          </a:xfrm>
          <a:prstGeom prst="rect">
            <a:avLst/>
          </a:prstGeom>
          <a:solidFill>
            <a:schemeClr val="accent6">
              <a:lumMod val="60000"/>
              <a:lumOff val="40000"/>
            </a:schemeClr>
          </a:solidFill>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No control </a:t>
            </a:r>
            <a:r>
              <a:rPr lang="en-GB" sz="1600" i="1"/>
              <a:t>(n = 165)</a:t>
            </a:r>
          </a:p>
          <a:p>
            <a:pPr marL="342900" indent="-342900">
              <a:buFont typeface="Arial" panose="020B0604020202020204" pitchFamily="34" charset="0"/>
              <a:buChar char="•"/>
            </a:pPr>
            <a:r>
              <a:rPr lang="en-GB" sz="2000"/>
              <a:t>Subcontractors (6%)</a:t>
            </a:r>
          </a:p>
        </p:txBody>
      </p:sp>
      <p:sp>
        <p:nvSpPr>
          <p:cNvPr id="6" name="Text Placeholder 11">
            <a:extLst>
              <a:ext uri="{FF2B5EF4-FFF2-40B4-BE49-F238E27FC236}">
                <a16:creationId xmlns:a16="http://schemas.microsoft.com/office/drawing/2014/main" id="{8D29A0FB-45A1-43BA-B84F-A44FD2FC39A6}"/>
              </a:ext>
            </a:extLst>
          </p:cNvPr>
          <p:cNvSpPr txBox="1">
            <a:spLocks/>
          </p:cNvSpPr>
          <p:nvPr/>
        </p:nvSpPr>
        <p:spPr>
          <a:xfrm>
            <a:off x="449999" y="1387320"/>
            <a:ext cx="3636000" cy="4233192"/>
          </a:xfrm>
          <a:prstGeom prst="rect">
            <a:avLst/>
          </a:prstGeom>
          <a:solidFill>
            <a:schemeClr val="accent6">
              <a:lumMod val="5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High control </a:t>
            </a:r>
            <a:r>
              <a:rPr lang="en-GB" sz="1600" b="0" i="1"/>
              <a:t>(n = 1,231)</a:t>
            </a:r>
          </a:p>
          <a:p>
            <a:pPr marL="342900" indent="-342900">
              <a:buFont typeface="Arial" panose="020B0604020202020204" pitchFamily="34" charset="0"/>
              <a:buChar char="•"/>
            </a:pPr>
            <a:r>
              <a:rPr lang="en-GB" sz="2000" b="0"/>
              <a:t>Directors (32%) and freelancers (22%)</a:t>
            </a:r>
          </a:p>
          <a:p>
            <a:pPr marL="342900" indent="-342900">
              <a:buFont typeface="Arial" panose="020B0604020202020204" pitchFamily="34" charset="0"/>
              <a:buChar char="•"/>
            </a:pPr>
            <a:r>
              <a:rPr lang="en-GB" sz="2000" b="0"/>
              <a:t>SE under 12 months or 1-2 years (both 26%)  </a:t>
            </a:r>
          </a:p>
          <a:p>
            <a:pPr marL="342900" indent="-342900">
              <a:buFont typeface="Arial" panose="020B0604020202020204" pitchFamily="34" charset="0"/>
              <a:buChar char="•"/>
            </a:pPr>
            <a:r>
              <a:rPr lang="en-GB" sz="2000" b="0"/>
              <a:t>Animals / agriculture (39%), retail / sales (38%)</a:t>
            </a:r>
          </a:p>
          <a:p>
            <a:pPr marL="342900" indent="-342900">
              <a:buFont typeface="Arial" panose="020B0604020202020204" pitchFamily="34" charset="0"/>
              <a:buChar char="•"/>
            </a:pPr>
            <a:r>
              <a:rPr lang="en-GB" sz="2000" b="0"/>
              <a:t>Female (27%)</a:t>
            </a:r>
          </a:p>
        </p:txBody>
      </p:sp>
      <p:sp>
        <p:nvSpPr>
          <p:cNvPr id="7" name="Text Placeholder 12">
            <a:extLst>
              <a:ext uri="{FF2B5EF4-FFF2-40B4-BE49-F238E27FC236}">
                <a16:creationId xmlns:a16="http://schemas.microsoft.com/office/drawing/2014/main" id="{36FBA149-E93C-417E-8C8F-B90DBEDCC416}"/>
              </a:ext>
            </a:extLst>
          </p:cNvPr>
          <p:cNvSpPr txBox="1">
            <a:spLocks/>
          </p:cNvSpPr>
          <p:nvPr/>
        </p:nvSpPr>
        <p:spPr>
          <a:xfrm>
            <a:off x="4278000" y="1387320"/>
            <a:ext cx="3636000" cy="4233192"/>
          </a:xfrm>
          <a:prstGeom prst="rect">
            <a:avLst/>
          </a:prstGeom>
          <a:solidFill>
            <a:schemeClr val="accent6">
              <a:lumMod val="75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Some control </a:t>
            </a:r>
            <a:r>
              <a:rPr lang="en-GB" sz="1600" b="0" i="1"/>
              <a:t>(n = 3,634)</a:t>
            </a:r>
            <a:endParaRPr lang="en-GB" sz="1600" b="0"/>
          </a:p>
          <a:p>
            <a:pPr marL="342900" indent="-342900">
              <a:buFont typeface="Arial" panose="020B0604020202020204" pitchFamily="34" charset="0"/>
              <a:buChar char="•"/>
            </a:pPr>
            <a:r>
              <a:rPr lang="en-GB" sz="2000" b="0"/>
              <a:t>Those working for another business (86%) and subcontractors (82%)</a:t>
            </a:r>
          </a:p>
          <a:p>
            <a:pPr marL="342900" indent="-342900">
              <a:buFont typeface="Arial" panose="020B0604020202020204" pitchFamily="34" charset="0"/>
              <a:buChar char="•"/>
            </a:pPr>
            <a:r>
              <a:rPr lang="en-GB" sz="2000" b="0"/>
              <a:t>Transport / distribution / delivery (82%), social care / healthcare / education / childcare (75%), domestic / vehicle services / utilities (73%)</a:t>
            </a:r>
          </a:p>
          <a:p>
            <a:pPr marL="342900" indent="-342900">
              <a:buFont typeface="Arial" panose="020B0604020202020204" pitchFamily="34" charset="0"/>
              <a:buChar char="•"/>
            </a:pPr>
            <a:r>
              <a:rPr lang="en-GB" sz="2000" b="0"/>
              <a:t>SE 2-4 years (77%) and 5+ years (73%)</a:t>
            </a:r>
          </a:p>
        </p:txBody>
      </p:sp>
      <p:sp>
        <p:nvSpPr>
          <p:cNvPr id="8" name="TextBox 7">
            <a:extLst>
              <a:ext uri="{FF2B5EF4-FFF2-40B4-BE49-F238E27FC236}">
                <a16:creationId xmlns:a16="http://schemas.microsoft.com/office/drawing/2014/main" id="{AEE720A9-6D6B-40D4-BF61-CC0D6A693A81}"/>
              </a:ext>
            </a:extLst>
          </p:cNvPr>
          <p:cNvSpPr txBox="1"/>
          <p:nvPr/>
        </p:nvSpPr>
        <p:spPr>
          <a:xfrm>
            <a:off x="446456" y="5689922"/>
            <a:ext cx="11299087" cy="861774"/>
          </a:xfrm>
          <a:prstGeom prst="rect">
            <a:avLst/>
          </a:prstGeom>
          <a:noFill/>
        </p:spPr>
        <p:txBody>
          <a:bodyPr wrap="square" lIns="0" tIns="0" rIns="0" bIns="0" rtlCol="0">
            <a:spAutoFit/>
          </a:bodyPr>
          <a:lstStyle/>
          <a:p>
            <a:r>
              <a:rPr lang="en-GB" sz="1400" dirty="0">
                <a:latin typeface="Arial" panose="020B0604020202020204" pitchFamily="34" charset="0"/>
                <a:cs typeface="Arial" panose="020B0604020202020204" pitchFamily="34" charset="0"/>
              </a:rPr>
              <a:t>Three statements: 1. </a:t>
            </a:r>
            <a:r>
              <a:rPr lang="en-GB" sz="1400" b="0" dirty="0">
                <a:solidFill>
                  <a:srgbClr val="000000"/>
                </a:solidFill>
                <a:effectLst/>
              </a:rPr>
              <a:t>The number of hours you work each week 2. When you undertake your work each week (i.e. the times of day or days of the week) 3. The way you work (e.g. how you can complete tasks or the order you complete them in). </a:t>
            </a:r>
            <a:r>
              <a:rPr lang="en-GB" sz="1400" b="1" i="1" dirty="0">
                <a:latin typeface="Arial" panose="020B0604020202020204" pitchFamily="34" charset="0"/>
                <a:cs typeface="Arial" panose="020B0604020202020204" pitchFamily="34" charset="0"/>
              </a:rPr>
              <a:t>High control </a:t>
            </a:r>
            <a:r>
              <a:rPr lang="en-GB" sz="1400" i="1" dirty="0">
                <a:latin typeface="Arial" panose="020B0604020202020204" pitchFamily="34" charset="0"/>
                <a:cs typeface="Arial" panose="020B0604020202020204" pitchFamily="34" charset="0"/>
              </a:rPr>
              <a:t>(‘a great deal’ to all three statements); </a:t>
            </a:r>
            <a:r>
              <a:rPr lang="en-GB" sz="1400" b="1" i="1" dirty="0">
                <a:latin typeface="Arial" panose="020B0604020202020204" pitchFamily="34" charset="0"/>
                <a:cs typeface="Arial" panose="020B0604020202020204" pitchFamily="34" charset="0"/>
              </a:rPr>
              <a:t>No control </a:t>
            </a:r>
            <a:r>
              <a:rPr lang="en-GB" sz="1400" i="1" dirty="0">
                <a:latin typeface="Arial" panose="020B0604020202020204" pitchFamily="34" charset="0"/>
                <a:cs typeface="Arial" panose="020B0604020202020204" pitchFamily="34" charset="0"/>
              </a:rPr>
              <a:t>(‘none at all’ to all three statements); </a:t>
            </a:r>
            <a:r>
              <a:rPr lang="en-GB" sz="1400" b="1" i="1" dirty="0">
                <a:latin typeface="Arial" panose="020B0604020202020204" pitchFamily="34" charset="0"/>
                <a:cs typeface="Arial" panose="020B0604020202020204" pitchFamily="34" charset="0"/>
              </a:rPr>
              <a:t>Some control </a:t>
            </a:r>
            <a:r>
              <a:rPr lang="en-GB" sz="1400" i="1" dirty="0">
                <a:latin typeface="Arial" panose="020B0604020202020204" pitchFamily="34" charset="0"/>
                <a:cs typeface="Arial" panose="020B0604020202020204" pitchFamily="34" charset="0"/>
              </a:rPr>
              <a:t>(different responses across the three statements)</a:t>
            </a:r>
            <a:r>
              <a:rPr lang="en-GB" sz="1400" dirty="0">
                <a:latin typeface="Arial" panose="020B0604020202020204" pitchFamily="34" charset="0"/>
                <a:cs typeface="Arial" panose="020B0604020202020204" pitchFamily="34" charset="0"/>
              </a:rPr>
              <a:t>. </a:t>
            </a:r>
            <a:br>
              <a:rPr lang="en-GB" sz="1400" i="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Base: All existing claimants, excluding not started SE work (5,138).</a:t>
            </a:r>
          </a:p>
        </p:txBody>
      </p:sp>
    </p:spTree>
    <p:extLst>
      <p:ext uri="{BB962C8B-B14F-4D97-AF65-F5344CB8AC3E}">
        <p14:creationId xmlns:p14="http://schemas.microsoft.com/office/powerpoint/2010/main" val="3708660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5D5086F-BC6A-481F-8035-62A9B5C04F27}"/>
              </a:ext>
            </a:extLst>
          </p:cNvPr>
          <p:cNvGraphicFramePr/>
          <p:nvPr>
            <p:extLst>
              <p:ext uri="{D42A27DB-BD31-4B8C-83A1-F6EECF244321}">
                <p14:modId xmlns:p14="http://schemas.microsoft.com/office/powerpoint/2010/main" val="4100608165"/>
              </p:ext>
            </p:extLst>
          </p:nvPr>
        </p:nvGraphicFramePr>
        <p:xfrm>
          <a:off x="2393655" y="2275369"/>
          <a:ext cx="7404689" cy="3825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AF7FA87-BF96-4A14-8CDB-367BA90FC48C}"/>
              </a:ext>
            </a:extLst>
          </p:cNvPr>
          <p:cNvGraphicFramePr/>
          <p:nvPr>
            <p:extLst>
              <p:ext uri="{D42A27DB-BD31-4B8C-83A1-F6EECF244321}">
                <p14:modId xmlns:p14="http://schemas.microsoft.com/office/powerpoint/2010/main" val="3635427888"/>
              </p:ext>
            </p:extLst>
          </p:nvPr>
        </p:nvGraphicFramePr>
        <p:xfrm>
          <a:off x="6319770" y="2275369"/>
          <a:ext cx="7404689" cy="382598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58FA70D0-B65C-4B80-B998-241BC7159595}"/>
              </a:ext>
            </a:extLst>
          </p:cNvPr>
          <p:cNvSpPr>
            <a:spLocks noGrp="1"/>
          </p:cNvSpPr>
          <p:nvPr>
            <p:ph type="title"/>
          </p:nvPr>
        </p:nvSpPr>
        <p:spPr>
          <a:xfrm>
            <a:off x="449999" y="397170"/>
            <a:ext cx="11299088" cy="775597"/>
          </a:xfrm>
        </p:spPr>
        <p:txBody>
          <a:bodyPr/>
          <a:lstStyle/>
          <a:p>
            <a:r>
              <a:rPr lang="en-GB" sz="2800">
                <a:solidFill>
                  <a:schemeClr val="accent1"/>
                </a:solidFill>
              </a:rPr>
              <a:t>The majority of </a:t>
            </a:r>
            <a:r>
              <a:rPr lang="en-GB" sz="2800">
                <a:solidFill>
                  <a:schemeClr val="bg2"/>
                </a:solidFill>
              </a:rPr>
              <a:t>new claimants </a:t>
            </a:r>
            <a:r>
              <a:rPr lang="en-GB" sz="2800">
                <a:solidFill>
                  <a:schemeClr val="accent1"/>
                </a:solidFill>
              </a:rPr>
              <a:t>have at least a fair amount of control over their self-employed work.</a:t>
            </a:r>
          </a:p>
        </p:txBody>
      </p:sp>
      <p:graphicFrame>
        <p:nvGraphicFramePr>
          <p:cNvPr id="10" name="Chart 9">
            <a:extLst>
              <a:ext uri="{FF2B5EF4-FFF2-40B4-BE49-F238E27FC236}">
                <a16:creationId xmlns:a16="http://schemas.microsoft.com/office/drawing/2014/main" id="{BE7F023F-992C-4506-ACE6-771EDF5C8330}"/>
              </a:ext>
            </a:extLst>
          </p:cNvPr>
          <p:cNvGraphicFramePr/>
          <p:nvPr>
            <p:extLst>
              <p:ext uri="{D42A27DB-BD31-4B8C-83A1-F6EECF244321}">
                <p14:modId xmlns:p14="http://schemas.microsoft.com/office/powerpoint/2010/main" val="837020107"/>
              </p:ext>
            </p:extLst>
          </p:nvPr>
        </p:nvGraphicFramePr>
        <p:xfrm>
          <a:off x="-1532460" y="2275369"/>
          <a:ext cx="7404689" cy="382598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50AE5CB3-2D7F-4DC3-B288-FF079E3E9E23}"/>
              </a:ext>
            </a:extLst>
          </p:cNvPr>
          <p:cNvSpPr txBox="1"/>
          <p:nvPr/>
        </p:nvSpPr>
        <p:spPr>
          <a:xfrm>
            <a:off x="1479631" y="3453970"/>
            <a:ext cx="1513023" cy="984885"/>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bg2"/>
                </a:solidFill>
              </a:rPr>
              <a:t>59% </a:t>
            </a:r>
            <a:br>
              <a:rPr lang="en-GB" sz="2800" b="1">
                <a:solidFill>
                  <a:schemeClr val="accent6">
                    <a:lumMod val="50000"/>
                  </a:schemeClr>
                </a:solidFill>
              </a:rPr>
            </a:br>
            <a:r>
              <a:rPr lang="en-GB"/>
              <a:t>a great deal / a fair amount</a:t>
            </a:r>
          </a:p>
        </p:txBody>
      </p:sp>
      <p:sp>
        <p:nvSpPr>
          <p:cNvPr id="15" name="TextBox 14">
            <a:extLst>
              <a:ext uri="{FF2B5EF4-FFF2-40B4-BE49-F238E27FC236}">
                <a16:creationId xmlns:a16="http://schemas.microsoft.com/office/drawing/2014/main" id="{3448B2D1-6276-488C-8F0D-72B78127007F}"/>
              </a:ext>
            </a:extLst>
          </p:cNvPr>
          <p:cNvSpPr txBox="1"/>
          <p:nvPr/>
        </p:nvSpPr>
        <p:spPr>
          <a:xfrm>
            <a:off x="5405746" y="3453969"/>
            <a:ext cx="1513023" cy="984885"/>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bg2"/>
                </a:solidFill>
              </a:rPr>
              <a:t>62% </a:t>
            </a:r>
            <a:br>
              <a:rPr lang="en-GB" sz="2800" b="1">
                <a:solidFill>
                  <a:schemeClr val="accent6">
                    <a:lumMod val="50000"/>
                  </a:schemeClr>
                </a:solidFill>
              </a:rPr>
            </a:br>
            <a:r>
              <a:rPr lang="en-GB"/>
              <a:t>a great deal / a fair amount</a:t>
            </a:r>
          </a:p>
        </p:txBody>
      </p:sp>
      <p:sp>
        <p:nvSpPr>
          <p:cNvPr id="16" name="TextBox 15">
            <a:extLst>
              <a:ext uri="{FF2B5EF4-FFF2-40B4-BE49-F238E27FC236}">
                <a16:creationId xmlns:a16="http://schemas.microsoft.com/office/drawing/2014/main" id="{FA72EDBE-CDE0-491C-A13B-B76EA5F1A374}"/>
              </a:ext>
            </a:extLst>
          </p:cNvPr>
          <p:cNvSpPr txBox="1"/>
          <p:nvPr/>
        </p:nvSpPr>
        <p:spPr>
          <a:xfrm>
            <a:off x="9331861" y="3453970"/>
            <a:ext cx="1513023" cy="984885"/>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bg2"/>
                </a:solidFill>
              </a:rPr>
              <a:t>71% </a:t>
            </a:r>
            <a:br>
              <a:rPr lang="en-GB" sz="2800" b="1">
                <a:solidFill>
                  <a:schemeClr val="accent6">
                    <a:lumMod val="50000"/>
                  </a:schemeClr>
                </a:solidFill>
              </a:rPr>
            </a:br>
            <a:r>
              <a:rPr lang="en-GB"/>
              <a:t>a great deal / a fair amount</a:t>
            </a:r>
          </a:p>
        </p:txBody>
      </p:sp>
      <p:sp>
        <p:nvSpPr>
          <p:cNvPr id="17" name="Text Placeholder 7">
            <a:extLst>
              <a:ext uri="{FF2B5EF4-FFF2-40B4-BE49-F238E27FC236}">
                <a16:creationId xmlns:a16="http://schemas.microsoft.com/office/drawing/2014/main" id="{DB415D86-C59A-41EE-A7D5-C42DF7475C1B}"/>
              </a:ext>
            </a:extLst>
          </p:cNvPr>
          <p:cNvSpPr txBox="1">
            <a:spLocks/>
          </p:cNvSpPr>
          <p:nvPr/>
        </p:nvSpPr>
        <p:spPr>
          <a:xfrm>
            <a:off x="4176313" y="1665507"/>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700" b="1">
                <a:solidFill>
                  <a:schemeClr val="bg2"/>
                </a:solidFill>
              </a:rPr>
              <a:t>When you undertake your work </a:t>
            </a:r>
            <a:r>
              <a:rPr lang="en-GB" sz="1700" b="1"/>
              <a:t>each week (i.e. the times of day or days of the week)</a:t>
            </a:r>
          </a:p>
        </p:txBody>
      </p:sp>
      <p:sp>
        <p:nvSpPr>
          <p:cNvPr id="18" name="Text Placeholder 7">
            <a:extLst>
              <a:ext uri="{FF2B5EF4-FFF2-40B4-BE49-F238E27FC236}">
                <a16:creationId xmlns:a16="http://schemas.microsoft.com/office/drawing/2014/main" id="{04041826-0645-45A0-AB66-5DE60B8E803B}"/>
              </a:ext>
            </a:extLst>
          </p:cNvPr>
          <p:cNvSpPr txBox="1">
            <a:spLocks/>
          </p:cNvSpPr>
          <p:nvPr/>
        </p:nvSpPr>
        <p:spPr>
          <a:xfrm>
            <a:off x="250198" y="1665507"/>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700" b="1"/>
              <a:t>The </a:t>
            </a:r>
            <a:r>
              <a:rPr lang="en-GB" sz="1700" b="1">
                <a:solidFill>
                  <a:schemeClr val="bg2"/>
                </a:solidFill>
              </a:rPr>
              <a:t>number of hours </a:t>
            </a:r>
            <a:r>
              <a:rPr lang="en-GB" sz="1700" b="1"/>
              <a:t>you work each week</a:t>
            </a:r>
          </a:p>
        </p:txBody>
      </p:sp>
      <p:sp>
        <p:nvSpPr>
          <p:cNvPr id="19" name="Text Placeholder 7">
            <a:extLst>
              <a:ext uri="{FF2B5EF4-FFF2-40B4-BE49-F238E27FC236}">
                <a16:creationId xmlns:a16="http://schemas.microsoft.com/office/drawing/2014/main" id="{F8622712-404F-4680-85F7-B6E3777B7250}"/>
              </a:ext>
            </a:extLst>
          </p:cNvPr>
          <p:cNvSpPr txBox="1">
            <a:spLocks/>
          </p:cNvSpPr>
          <p:nvPr/>
        </p:nvSpPr>
        <p:spPr>
          <a:xfrm>
            <a:off x="8102429" y="1667919"/>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700" b="1">
                <a:solidFill>
                  <a:schemeClr val="bg2"/>
                </a:solidFill>
              </a:rPr>
              <a:t>The way you work </a:t>
            </a:r>
            <a:r>
              <a:rPr lang="en-GB" sz="1700" b="1"/>
              <a:t>(e.g. how you can complete tasks or the order you complete them in)</a:t>
            </a:r>
          </a:p>
        </p:txBody>
      </p:sp>
      <p:sp>
        <p:nvSpPr>
          <p:cNvPr id="20" name="Text Placeholder 3">
            <a:extLst>
              <a:ext uri="{FF2B5EF4-FFF2-40B4-BE49-F238E27FC236}">
                <a16:creationId xmlns:a16="http://schemas.microsoft.com/office/drawing/2014/main" id="{2090702F-D873-4D85-9AA7-BE62DD7AD879}"/>
              </a:ext>
            </a:extLst>
          </p:cNvPr>
          <p:cNvSpPr txBox="1">
            <a:spLocks noGrp="1"/>
          </p:cNvSpPr>
          <p:nvPr>
            <p:ph type="body" sz="quarter" idx="10"/>
          </p:nvPr>
        </p:nvSpPr>
        <p:spPr>
          <a:xfrm>
            <a:off x="449262" y="6070449"/>
            <a:ext cx="11299825"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new claimants, excluding not started SE work (5,044).</a:t>
            </a:r>
          </a:p>
        </p:txBody>
      </p:sp>
      <p:sp>
        <p:nvSpPr>
          <p:cNvPr id="22" name="Text Placeholder 7">
            <a:extLst>
              <a:ext uri="{FF2B5EF4-FFF2-40B4-BE49-F238E27FC236}">
                <a16:creationId xmlns:a16="http://schemas.microsoft.com/office/drawing/2014/main" id="{C5F34449-D6DA-4F48-A7F7-C3EB622D2875}"/>
              </a:ext>
            </a:extLst>
          </p:cNvPr>
          <p:cNvSpPr txBox="1">
            <a:spLocks/>
          </p:cNvSpPr>
          <p:nvPr/>
        </p:nvSpPr>
        <p:spPr>
          <a:xfrm>
            <a:off x="449999" y="1206409"/>
            <a:ext cx="11299088" cy="474996"/>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a:t>Currently, how much control do you have over the following in your self-employed work? / When you were most recently self-employed, how much control did you have over the following?</a:t>
            </a:r>
          </a:p>
        </p:txBody>
      </p:sp>
      <p:sp>
        <p:nvSpPr>
          <p:cNvPr id="4" name="Text Placeholder 3">
            <a:extLst>
              <a:ext uri="{FF2B5EF4-FFF2-40B4-BE49-F238E27FC236}">
                <a16:creationId xmlns:a16="http://schemas.microsoft.com/office/drawing/2014/main" id="{272127D6-189D-E0E3-6575-0E0317871DAB}"/>
              </a:ext>
            </a:extLst>
          </p:cNvPr>
          <p:cNvSpPr txBox="1">
            <a:spLocks/>
          </p:cNvSpPr>
          <p:nvPr/>
        </p:nvSpPr>
        <p:spPr>
          <a:xfrm>
            <a:off x="449262" y="6337807"/>
            <a:ext cx="2998052" cy="195361"/>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1">
                <a:latin typeface="Arial" panose="020B0604020202020204" pitchFamily="34" charset="0"/>
                <a:cs typeface="Arial" panose="020B0604020202020204" pitchFamily="34" charset="0"/>
              </a:rPr>
              <a:t>Totals may not sum due to rounding.</a:t>
            </a:r>
          </a:p>
        </p:txBody>
      </p:sp>
    </p:spTree>
    <p:extLst>
      <p:ext uri="{BB962C8B-B14F-4D97-AF65-F5344CB8AC3E}">
        <p14:creationId xmlns:p14="http://schemas.microsoft.com/office/powerpoint/2010/main" val="393416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A8DA-631E-4412-972F-894194047F09}"/>
              </a:ext>
            </a:extLst>
          </p:cNvPr>
          <p:cNvSpPr>
            <a:spLocks noGrp="1"/>
          </p:cNvSpPr>
          <p:nvPr>
            <p:ph type="title"/>
          </p:nvPr>
        </p:nvSpPr>
        <p:spPr>
          <a:xfrm>
            <a:off x="449999" y="397170"/>
            <a:ext cx="11299088" cy="775597"/>
          </a:xfrm>
        </p:spPr>
        <p:txBody>
          <a:bodyPr/>
          <a:lstStyle/>
          <a:p>
            <a:r>
              <a:rPr lang="en-GB" sz="2800">
                <a:solidFill>
                  <a:schemeClr val="accent1"/>
                </a:solidFill>
              </a:rPr>
              <a:t>Subgroups of </a:t>
            </a:r>
            <a:r>
              <a:rPr lang="en-GB" sz="2800">
                <a:solidFill>
                  <a:schemeClr val="bg2"/>
                </a:solidFill>
              </a:rPr>
              <a:t>new claimants </a:t>
            </a:r>
            <a:r>
              <a:rPr lang="en-GB" sz="2800">
                <a:solidFill>
                  <a:schemeClr val="accent1"/>
                </a:solidFill>
              </a:rPr>
              <a:t>most likely to have different levels of control over their work.</a:t>
            </a:r>
          </a:p>
        </p:txBody>
      </p:sp>
      <p:sp>
        <p:nvSpPr>
          <p:cNvPr id="5" name="Text Placeholder 13">
            <a:extLst>
              <a:ext uri="{FF2B5EF4-FFF2-40B4-BE49-F238E27FC236}">
                <a16:creationId xmlns:a16="http://schemas.microsoft.com/office/drawing/2014/main" id="{A03A4AAA-A260-436D-A2A5-836C21F122A1}"/>
              </a:ext>
            </a:extLst>
          </p:cNvPr>
          <p:cNvSpPr txBox="1">
            <a:spLocks/>
          </p:cNvSpPr>
          <p:nvPr/>
        </p:nvSpPr>
        <p:spPr>
          <a:xfrm>
            <a:off x="8113087" y="1387320"/>
            <a:ext cx="3636000" cy="4233192"/>
          </a:xfrm>
          <a:prstGeom prst="rect">
            <a:avLst/>
          </a:prstGeom>
          <a:solidFill>
            <a:schemeClr val="bg2">
              <a:lumMod val="20000"/>
              <a:lumOff val="80000"/>
            </a:schemeClr>
          </a:solidFill>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No control </a:t>
            </a:r>
            <a:r>
              <a:rPr lang="en-GB" sz="1600" i="1"/>
              <a:t>(n = 244)</a:t>
            </a:r>
          </a:p>
          <a:p>
            <a:pPr marL="342900" indent="-342900">
              <a:buFont typeface="Arial" panose="020B0604020202020204" pitchFamily="34" charset="0"/>
              <a:buChar char="•"/>
            </a:pPr>
            <a:r>
              <a:rPr lang="en-GB" sz="2000"/>
              <a:t>Media / telecoms / arts (8%)</a:t>
            </a:r>
          </a:p>
          <a:p>
            <a:pPr marL="342900" indent="-342900">
              <a:buFont typeface="Arial" panose="020B0604020202020204" pitchFamily="34" charset="0"/>
              <a:buChar char="•"/>
            </a:pPr>
            <a:r>
              <a:rPr lang="en-GB" sz="2000"/>
              <a:t>Subcontractors (8%)</a:t>
            </a:r>
          </a:p>
        </p:txBody>
      </p:sp>
      <p:sp>
        <p:nvSpPr>
          <p:cNvPr id="6" name="Text Placeholder 11">
            <a:extLst>
              <a:ext uri="{FF2B5EF4-FFF2-40B4-BE49-F238E27FC236}">
                <a16:creationId xmlns:a16="http://schemas.microsoft.com/office/drawing/2014/main" id="{8D29A0FB-45A1-43BA-B84F-A44FD2FC39A6}"/>
              </a:ext>
            </a:extLst>
          </p:cNvPr>
          <p:cNvSpPr txBox="1">
            <a:spLocks/>
          </p:cNvSpPr>
          <p:nvPr/>
        </p:nvSpPr>
        <p:spPr>
          <a:xfrm>
            <a:off x="449999" y="1387320"/>
            <a:ext cx="3636000" cy="4233192"/>
          </a:xfrm>
          <a:prstGeom prst="rect">
            <a:avLst/>
          </a:prstGeom>
          <a:solidFill>
            <a:schemeClr val="bg2">
              <a:lumMod val="75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High control </a:t>
            </a:r>
            <a:r>
              <a:rPr lang="en-GB" sz="1600" b="0" i="1"/>
              <a:t>(n = 1,129)</a:t>
            </a:r>
          </a:p>
          <a:p>
            <a:pPr marL="342900" indent="-342900">
              <a:buFont typeface="Arial" panose="020B0604020202020204" pitchFamily="34" charset="0"/>
              <a:buChar char="•"/>
            </a:pPr>
            <a:r>
              <a:rPr lang="en-GB" sz="2000" b="0"/>
              <a:t>Directors (30%)</a:t>
            </a:r>
          </a:p>
          <a:p>
            <a:pPr marL="342900" indent="-342900">
              <a:buFont typeface="Arial" panose="020B0604020202020204" pitchFamily="34" charset="0"/>
              <a:buChar char="•"/>
            </a:pPr>
            <a:r>
              <a:rPr lang="en-GB" sz="2000" b="0"/>
              <a:t>SE 5+ years (23%)</a:t>
            </a:r>
          </a:p>
          <a:p>
            <a:pPr marL="342900" indent="-342900">
              <a:buFont typeface="Arial" panose="020B0604020202020204" pitchFamily="34" charset="0"/>
              <a:buChar char="•"/>
            </a:pPr>
            <a:r>
              <a:rPr lang="en-GB" sz="2000" b="0"/>
              <a:t>Retail / sales (31%), professional services (30%), personal services / beauty / sport &amp; fitness (30%)</a:t>
            </a:r>
          </a:p>
          <a:p>
            <a:pPr marL="342900" indent="-342900">
              <a:buFont typeface="Arial" panose="020B0604020202020204" pitchFamily="34" charset="0"/>
              <a:buChar char="•"/>
            </a:pPr>
            <a:r>
              <a:rPr lang="en-GB" sz="2000" b="0"/>
              <a:t>Female (26%)</a:t>
            </a:r>
          </a:p>
        </p:txBody>
      </p:sp>
      <p:sp>
        <p:nvSpPr>
          <p:cNvPr id="7" name="Text Placeholder 12">
            <a:extLst>
              <a:ext uri="{FF2B5EF4-FFF2-40B4-BE49-F238E27FC236}">
                <a16:creationId xmlns:a16="http://schemas.microsoft.com/office/drawing/2014/main" id="{36FBA149-E93C-417E-8C8F-B90DBEDCC416}"/>
              </a:ext>
            </a:extLst>
          </p:cNvPr>
          <p:cNvSpPr txBox="1">
            <a:spLocks/>
          </p:cNvSpPr>
          <p:nvPr/>
        </p:nvSpPr>
        <p:spPr>
          <a:xfrm>
            <a:off x="4278000" y="1387320"/>
            <a:ext cx="3636000" cy="4233192"/>
          </a:xfrm>
          <a:prstGeom prst="rect">
            <a:avLst/>
          </a:prstGeom>
          <a:solidFill>
            <a:schemeClr val="bg2">
              <a:lumMod val="60000"/>
              <a:lumOff val="4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Some control </a:t>
            </a:r>
            <a:r>
              <a:rPr lang="en-GB" sz="1600" b="0" i="1"/>
              <a:t>(n = 3,610)</a:t>
            </a:r>
          </a:p>
          <a:p>
            <a:pPr marL="342900" indent="-342900">
              <a:buFont typeface="Arial" panose="020B0604020202020204" pitchFamily="34" charset="0"/>
              <a:buChar char="•"/>
            </a:pPr>
            <a:r>
              <a:rPr lang="en-GB" sz="2000" b="0"/>
              <a:t>Those working for another business (81%) and subcontractors (80%)</a:t>
            </a:r>
          </a:p>
          <a:p>
            <a:pPr marL="342900" indent="-342900">
              <a:buFont typeface="Arial" panose="020B0604020202020204" pitchFamily="34" charset="0"/>
              <a:buChar char="•"/>
            </a:pPr>
            <a:r>
              <a:rPr lang="en-GB" sz="2000" b="0"/>
              <a:t>London (78%)</a:t>
            </a:r>
          </a:p>
          <a:p>
            <a:pPr marL="342900" indent="-342900">
              <a:buFont typeface="Arial" panose="020B0604020202020204" pitchFamily="34" charset="0"/>
              <a:buChar char="•"/>
            </a:pPr>
            <a:r>
              <a:rPr lang="en-GB" sz="2000" b="0"/>
              <a:t>Transport / distribution / delivery (77%), media / telecoms / arts (76%), manufacturing / construction / engineering (75%), domestic / vehicle services / utilities (75%)</a:t>
            </a:r>
          </a:p>
        </p:txBody>
      </p:sp>
      <p:sp>
        <p:nvSpPr>
          <p:cNvPr id="9" name="TextBox 8">
            <a:extLst>
              <a:ext uri="{FF2B5EF4-FFF2-40B4-BE49-F238E27FC236}">
                <a16:creationId xmlns:a16="http://schemas.microsoft.com/office/drawing/2014/main" id="{D97DEB6B-AC5D-40DC-9424-ABCF10AF8788}"/>
              </a:ext>
            </a:extLst>
          </p:cNvPr>
          <p:cNvSpPr txBox="1"/>
          <p:nvPr/>
        </p:nvSpPr>
        <p:spPr>
          <a:xfrm>
            <a:off x="449999" y="5709724"/>
            <a:ext cx="11299088" cy="861774"/>
          </a:xfrm>
          <a:prstGeom prst="rect">
            <a:avLst/>
          </a:prstGeom>
          <a:noFill/>
        </p:spPr>
        <p:txBody>
          <a:bodyPr wrap="square" lIns="0" tIns="0" rIns="0" bIns="0" rtlCol="0">
            <a:spAutoFit/>
          </a:bodyPr>
          <a:lstStyle/>
          <a:p>
            <a:r>
              <a:rPr lang="en-GB" sz="1400" dirty="0">
                <a:latin typeface="Arial" panose="020B0604020202020204" pitchFamily="34" charset="0"/>
                <a:cs typeface="Arial" panose="020B0604020202020204" pitchFamily="34" charset="0"/>
              </a:rPr>
              <a:t>Three statements: 1. </a:t>
            </a:r>
            <a:r>
              <a:rPr lang="en-GB" sz="1400" b="0" dirty="0">
                <a:solidFill>
                  <a:srgbClr val="000000"/>
                </a:solidFill>
                <a:effectLst/>
              </a:rPr>
              <a:t>The number of hours you work each week 2. When you undertake your work each week (i.e. the times of day or days of the week) 3. The way you work (e.g. how you can complete tasks or the order you complete them in). </a:t>
            </a:r>
            <a:r>
              <a:rPr lang="en-GB" sz="1400" b="1" i="1" dirty="0">
                <a:latin typeface="Arial" panose="020B0604020202020204" pitchFamily="34" charset="0"/>
                <a:cs typeface="Arial" panose="020B0604020202020204" pitchFamily="34" charset="0"/>
              </a:rPr>
              <a:t>High control </a:t>
            </a:r>
            <a:r>
              <a:rPr lang="en-GB" sz="1400" i="1" dirty="0">
                <a:latin typeface="Arial" panose="020B0604020202020204" pitchFamily="34" charset="0"/>
                <a:cs typeface="Arial" panose="020B0604020202020204" pitchFamily="34" charset="0"/>
              </a:rPr>
              <a:t>(‘a great deal’ to all three statements); </a:t>
            </a:r>
            <a:r>
              <a:rPr lang="en-GB" sz="1400" b="1" i="1" dirty="0">
                <a:latin typeface="Arial" panose="020B0604020202020204" pitchFamily="34" charset="0"/>
                <a:cs typeface="Arial" panose="020B0604020202020204" pitchFamily="34" charset="0"/>
              </a:rPr>
              <a:t>No control </a:t>
            </a:r>
            <a:r>
              <a:rPr lang="en-GB" sz="1400" i="1" dirty="0">
                <a:latin typeface="Arial" panose="020B0604020202020204" pitchFamily="34" charset="0"/>
                <a:cs typeface="Arial" panose="020B0604020202020204" pitchFamily="34" charset="0"/>
              </a:rPr>
              <a:t>(‘none at all’ to all three statements); </a:t>
            </a:r>
            <a:r>
              <a:rPr lang="en-GB" sz="1400" b="1" i="1" dirty="0">
                <a:latin typeface="Arial" panose="020B0604020202020204" pitchFamily="34" charset="0"/>
                <a:cs typeface="Arial" panose="020B0604020202020204" pitchFamily="34" charset="0"/>
              </a:rPr>
              <a:t>Some control </a:t>
            </a:r>
            <a:r>
              <a:rPr lang="en-GB" sz="1400" i="1" dirty="0">
                <a:latin typeface="Arial" panose="020B0604020202020204" pitchFamily="34" charset="0"/>
                <a:cs typeface="Arial" panose="020B0604020202020204" pitchFamily="34" charset="0"/>
              </a:rPr>
              <a:t>(different responses across the three statements). </a:t>
            </a:r>
            <a:br>
              <a:rPr lang="en-GB" sz="1400" i="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Base: All new claimants, excluding not started SE work (5,044).</a:t>
            </a:r>
          </a:p>
        </p:txBody>
      </p:sp>
    </p:spTree>
    <p:extLst>
      <p:ext uri="{BB962C8B-B14F-4D97-AF65-F5344CB8AC3E}">
        <p14:creationId xmlns:p14="http://schemas.microsoft.com/office/powerpoint/2010/main" val="1032001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475-8C0F-4232-8E7E-F273E800EE9B}"/>
              </a:ext>
            </a:extLst>
          </p:cNvPr>
          <p:cNvSpPr>
            <a:spLocks noGrp="1"/>
          </p:cNvSpPr>
          <p:nvPr>
            <p:ph type="title"/>
          </p:nvPr>
        </p:nvSpPr>
        <p:spPr>
          <a:xfrm>
            <a:off x="449999" y="397170"/>
            <a:ext cx="11108018" cy="775597"/>
          </a:xfrm>
        </p:spPr>
        <p:txBody>
          <a:bodyPr/>
          <a:lstStyle/>
          <a:p>
            <a:r>
              <a:rPr lang="en-GB" sz="2800">
                <a:solidFill>
                  <a:schemeClr val="accent6">
                    <a:lumMod val="75000"/>
                  </a:schemeClr>
                </a:solidFill>
              </a:rPr>
              <a:t>Existing claimants </a:t>
            </a:r>
            <a:r>
              <a:rPr lang="en-GB" sz="2800">
                <a:solidFill>
                  <a:schemeClr val="accent1"/>
                </a:solidFill>
              </a:rPr>
              <a:t>are mainly passionate and confident about their self-employed work.</a:t>
            </a:r>
          </a:p>
        </p:txBody>
      </p:sp>
      <p:graphicFrame>
        <p:nvGraphicFramePr>
          <p:cNvPr id="7" name="Chart 6">
            <a:extLst>
              <a:ext uri="{FF2B5EF4-FFF2-40B4-BE49-F238E27FC236}">
                <a16:creationId xmlns:a16="http://schemas.microsoft.com/office/drawing/2014/main" id="{877F3253-3F1D-4199-BE29-9900BE9D4806}"/>
              </a:ext>
            </a:extLst>
          </p:cNvPr>
          <p:cNvGraphicFramePr/>
          <p:nvPr>
            <p:extLst>
              <p:ext uri="{D42A27DB-BD31-4B8C-83A1-F6EECF244321}">
                <p14:modId xmlns:p14="http://schemas.microsoft.com/office/powerpoint/2010/main" val="3291674542"/>
              </p:ext>
            </p:extLst>
          </p:nvPr>
        </p:nvGraphicFramePr>
        <p:xfrm>
          <a:off x="449999" y="1017414"/>
          <a:ext cx="11292002" cy="5166094"/>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 Brace 9">
            <a:extLst>
              <a:ext uri="{FF2B5EF4-FFF2-40B4-BE49-F238E27FC236}">
                <a16:creationId xmlns:a16="http://schemas.microsoft.com/office/drawing/2014/main" id="{CD176347-F91D-4008-82BE-CEF27B798613}"/>
              </a:ext>
            </a:extLst>
          </p:cNvPr>
          <p:cNvSpPr/>
          <p:nvPr/>
        </p:nvSpPr>
        <p:spPr>
          <a:xfrm rot="5400000">
            <a:off x="8215350" y="-1013494"/>
            <a:ext cx="113576" cy="4614939"/>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5DF2F10D-2FEE-485E-9EC3-E1DC569767F0}"/>
              </a:ext>
            </a:extLst>
          </p:cNvPr>
          <p:cNvSpPr txBox="1"/>
          <p:nvPr/>
        </p:nvSpPr>
        <p:spPr>
          <a:xfrm>
            <a:off x="7636240" y="962206"/>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84%</a:t>
            </a:r>
            <a:endParaRPr lang="en-GB" sz="1400">
              <a:solidFill>
                <a:schemeClr val="accent6">
                  <a:lumMod val="75000"/>
                </a:schemeClr>
              </a:solidFill>
            </a:endParaRPr>
          </a:p>
        </p:txBody>
      </p:sp>
      <p:sp>
        <p:nvSpPr>
          <p:cNvPr id="12" name="Left Brace 11">
            <a:extLst>
              <a:ext uri="{FF2B5EF4-FFF2-40B4-BE49-F238E27FC236}">
                <a16:creationId xmlns:a16="http://schemas.microsoft.com/office/drawing/2014/main" id="{1FD62AEB-A5F2-4394-918E-E2D7FC3CE9D9}"/>
              </a:ext>
            </a:extLst>
          </p:cNvPr>
          <p:cNvSpPr/>
          <p:nvPr/>
        </p:nvSpPr>
        <p:spPr>
          <a:xfrm rot="5400000">
            <a:off x="7720676" y="1751572"/>
            <a:ext cx="97080" cy="3609100"/>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B62EED0-610C-4786-B7E5-6F7D76464AC3}"/>
              </a:ext>
            </a:extLst>
          </p:cNvPr>
          <p:cNvSpPr txBox="1"/>
          <p:nvPr/>
        </p:nvSpPr>
        <p:spPr>
          <a:xfrm>
            <a:off x="7012704" y="3229180"/>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65%</a:t>
            </a:r>
            <a:endParaRPr lang="en-GB" sz="1400">
              <a:solidFill>
                <a:schemeClr val="accent6">
                  <a:lumMod val="75000"/>
                </a:schemeClr>
              </a:solidFill>
            </a:endParaRPr>
          </a:p>
        </p:txBody>
      </p:sp>
      <p:sp>
        <p:nvSpPr>
          <p:cNvPr id="14" name="Left Brace 13">
            <a:extLst>
              <a:ext uri="{FF2B5EF4-FFF2-40B4-BE49-F238E27FC236}">
                <a16:creationId xmlns:a16="http://schemas.microsoft.com/office/drawing/2014/main" id="{E137CB83-B6CD-417B-857C-FA4C38C729E9}"/>
              </a:ext>
            </a:extLst>
          </p:cNvPr>
          <p:cNvSpPr/>
          <p:nvPr/>
        </p:nvSpPr>
        <p:spPr>
          <a:xfrm rot="5400000">
            <a:off x="8178772" y="152380"/>
            <a:ext cx="113577" cy="4541788"/>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D4A7DE68-EFCC-41E6-A9D0-2CE1F3D4B470}"/>
              </a:ext>
            </a:extLst>
          </p:cNvPr>
          <p:cNvSpPr txBox="1"/>
          <p:nvPr/>
        </p:nvSpPr>
        <p:spPr>
          <a:xfrm>
            <a:off x="7507089" y="2100426"/>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82%</a:t>
            </a:r>
            <a:endParaRPr lang="en-GB" sz="1400">
              <a:solidFill>
                <a:schemeClr val="accent6">
                  <a:lumMod val="75000"/>
                </a:schemeClr>
              </a:solidFill>
            </a:endParaRPr>
          </a:p>
        </p:txBody>
      </p:sp>
      <p:sp>
        <p:nvSpPr>
          <p:cNvPr id="16" name="Left Brace 15">
            <a:extLst>
              <a:ext uri="{FF2B5EF4-FFF2-40B4-BE49-F238E27FC236}">
                <a16:creationId xmlns:a16="http://schemas.microsoft.com/office/drawing/2014/main" id="{63EEBE40-7F6F-46EF-BD48-8F96C8D18E66}"/>
              </a:ext>
            </a:extLst>
          </p:cNvPr>
          <p:cNvSpPr/>
          <p:nvPr/>
        </p:nvSpPr>
        <p:spPr>
          <a:xfrm rot="5400000">
            <a:off x="9585386" y="3115905"/>
            <a:ext cx="95908" cy="3136120"/>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0EFF4E5E-83D3-4AA3-8AA1-50637D85E906}"/>
              </a:ext>
            </a:extLst>
          </p:cNvPr>
          <p:cNvSpPr txBox="1"/>
          <p:nvPr/>
        </p:nvSpPr>
        <p:spPr>
          <a:xfrm>
            <a:off x="8993432" y="4376188"/>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5">
                    <a:lumMod val="75000"/>
                  </a:schemeClr>
                </a:solidFill>
              </a:rPr>
              <a:t>58%</a:t>
            </a:r>
            <a:endParaRPr lang="en-GB" sz="1400">
              <a:solidFill>
                <a:schemeClr val="accent5">
                  <a:lumMod val="75000"/>
                </a:schemeClr>
              </a:solidFill>
            </a:endParaRPr>
          </a:p>
        </p:txBody>
      </p:sp>
      <p:sp>
        <p:nvSpPr>
          <p:cNvPr id="18" name="Text Placeholder 3">
            <a:extLst>
              <a:ext uri="{FF2B5EF4-FFF2-40B4-BE49-F238E27FC236}">
                <a16:creationId xmlns:a16="http://schemas.microsoft.com/office/drawing/2014/main" id="{07E97553-A3C5-4817-8833-196923DC0809}"/>
              </a:ext>
            </a:extLst>
          </p:cNvPr>
          <p:cNvSpPr>
            <a:spLocks noGrp="1"/>
          </p:cNvSpPr>
          <p:nvPr>
            <p:ph type="body" sz="quarter" idx="10"/>
          </p:nvPr>
        </p:nvSpPr>
        <p:spPr>
          <a:xfrm>
            <a:off x="449999" y="5901148"/>
            <a:ext cx="10751400" cy="365125"/>
          </a:xfrm>
        </p:spPr>
        <p:txBody>
          <a:bodyPr/>
          <a:lstStyle/>
          <a:p>
            <a:r>
              <a:rPr lang="en-GB"/>
              <a:t>Percentages shown if 3% or more.</a:t>
            </a:r>
            <a:br>
              <a:rPr lang="en-GB"/>
            </a:br>
            <a:r>
              <a:rPr lang="en-GB"/>
              <a:t>Base: Existing claimants who are currently doing self-employed work, excluding those who haven’t started SE work (4,670).</a:t>
            </a:r>
          </a:p>
        </p:txBody>
      </p:sp>
      <p:sp>
        <p:nvSpPr>
          <p:cNvPr id="4" name="Text Placeholder 3">
            <a:extLst>
              <a:ext uri="{FF2B5EF4-FFF2-40B4-BE49-F238E27FC236}">
                <a16:creationId xmlns:a16="http://schemas.microsoft.com/office/drawing/2014/main" id="{BB880593-0799-6CB8-BBD0-1FCB9D6B2AD1}"/>
              </a:ext>
            </a:extLst>
          </p:cNvPr>
          <p:cNvSpPr txBox="1">
            <a:spLocks/>
          </p:cNvSpPr>
          <p:nvPr/>
        </p:nvSpPr>
        <p:spPr>
          <a:xfrm>
            <a:off x="449262" y="6337807"/>
            <a:ext cx="2998052" cy="195361"/>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1">
                <a:latin typeface="Arial" panose="020B0604020202020204" pitchFamily="34" charset="0"/>
                <a:cs typeface="Arial" panose="020B0604020202020204" pitchFamily="34" charset="0"/>
              </a:rPr>
              <a:t>Totals may not sum due to rounding.</a:t>
            </a:r>
          </a:p>
        </p:txBody>
      </p:sp>
    </p:spTree>
    <p:extLst>
      <p:ext uri="{BB962C8B-B14F-4D97-AF65-F5344CB8AC3E}">
        <p14:creationId xmlns:p14="http://schemas.microsoft.com/office/powerpoint/2010/main" val="3490770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475-8C0F-4232-8E7E-F273E800EE9B}"/>
              </a:ext>
            </a:extLst>
          </p:cNvPr>
          <p:cNvSpPr>
            <a:spLocks noGrp="1"/>
          </p:cNvSpPr>
          <p:nvPr>
            <p:ph type="title"/>
          </p:nvPr>
        </p:nvSpPr>
        <p:spPr>
          <a:xfrm>
            <a:off x="449999" y="397170"/>
            <a:ext cx="11108018" cy="775597"/>
          </a:xfrm>
        </p:spPr>
        <p:txBody>
          <a:bodyPr/>
          <a:lstStyle/>
          <a:p>
            <a:r>
              <a:rPr lang="en-GB" sz="2800">
                <a:solidFill>
                  <a:schemeClr val="accent1"/>
                </a:solidFill>
              </a:rPr>
              <a:t>More than half of </a:t>
            </a:r>
            <a:r>
              <a:rPr lang="en-GB" sz="2800">
                <a:solidFill>
                  <a:schemeClr val="accent6">
                    <a:lumMod val="75000"/>
                  </a:schemeClr>
                </a:solidFill>
              </a:rPr>
              <a:t>existing claimants </a:t>
            </a:r>
            <a:r>
              <a:rPr lang="en-GB" sz="2800">
                <a:solidFill>
                  <a:schemeClr val="accent1"/>
                </a:solidFill>
              </a:rPr>
              <a:t>are not comfortable with their financial situation at the moment.</a:t>
            </a:r>
          </a:p>
        </p:txBody>
      </p:sp>
      <p:graphicFrame>
        <p:nvGraphicFramePr>
          <p:cNvPr id="7" name="Chart 6">
            <a:extLst>
              <a:ext uri="{FF2B5EF4-FFF2-40B4-BE49-F238E27FC236}">
                <a16:creationId xmlns:a16="http://schemas.microsoft.com/office/drawing/2014/main" id="{877F3253-3F1D-4199-BE29-9900BE9D4806}"/>
              </a:ext>
            </a:extLst>
          </p:cNvPr>
          <p:cNvGraphicFramePr/>
          <p:nvPr>
            <p:extLst>
              <p:ext uri="{D42A27DB-BD31-4B8C-83A1-F6EECF244321}">
                <p14:modId xmlns:p14="http://schemas.microsoft.com/office/powerpoint/2010/main" val="1014724286"/>
              </p:ext>
            </p:extLst>
          </p:nvPr>
        </p:nvGraphicFramePr>
        <p:xfrm>
          <a:off x="436410" y="1100179"/>
          <a:ext cx="11292002" cy="5166094"/>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 Brace 9">
            <a:extLst>
              <a:ext uri="{FF2B5EF4-FFF2-40B4-BE49-F238E27FC236}">
                <a16:creationId xmlns:a16="http://schemas.microsoft.com/office/drawing/2014/main" id="{CD176347-F91D-4008-82BE-CEF27B798613}"/>
              </a:ext>
            </a:extLst>
          </p:cNvPr>
          <p:cNvSpPr/>
          <p:nvPr/>
        </p:nvSpPr>
        <p:spPr>
          <a:xfrm rot="5400000">
            <a:off x="7670521" y="-338228"/>
            <a:ext cx="69634" cy="3490227"/>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5DF2F10D-2FEE-485E-9EC3-E1DC569767F0}"/>
              </a:ext>
            </a:extLst>
          </p:cNvPr>
          <p:cNvSpPr txBox="1"/>
          <p:nvPr/>
        </p:nvSpPr>
        <p:spPr>
          <a:xfrm>
            <a:off x="7042076" y="1091141"/>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63%</a:t>
            </a:r>
            <a:endParaRPr lang="en-GB" sz="1400">
              <a:solidFill>
                <a:schemeClr val="accent6">
                  <a:lumMod val="75000"/>
                </a:schemeClr>
              </a:solidFill>
            </a:endParaRPr>
          </a:p>
        </p:txBody>
      </p:sp>
      <p:sp>
        <p:nvSpPr>
          <p:cNvPr id="12" name="Left Brace 11">
            <a:extLst>
              <a:ext uri="{FF2B5EF4-FFF2-40B4-BE49-F238E27FC236}">
                <a16:creationId xmlns:a16="http://schemas.microsoft.com/office/drawing/2014/main" id="{1FD62AEB-A5F2-4394-918E-E2D7FC3CE9D9}"/>
              </a:ext>
            </a:extLst>
          </p:cNvPr>
          <p:cNvSpPr/>
          <p:nvPr/>
        </p:nvSpPr>
        <p:spPr>
          <a:xfrm rot="5400000">
            <a:off x="6831885" y="2722404"/>
            <a:ext cx="100985" cy="1844306"/>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B62EED0-610C-4786-B7E5-6F7D76464AC3}"/>
              </a:ext>
            </a:extLst>
          </p:cNvPr>
          <p:cNvSpPr txBox="1"/>
          <p:nvPr/>
        </p:nvSpPr>
        <p:spPr>
          <a:xfrm>
            <a:off x="6184561" y="3299237"/>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34%</a:t>
            </a:r>
            <a:endParaRPr lang="en-GB" sz="1400">
              <a:solidFill>
                <a:schemeClr val="accent6">
                  <a:lumMod val="75000"/>
                </a:schemeClr>
              </a:solidFill>
            </a:endParaRPr>
          </a:p>
        </p:txBody>
      </p:sp>
      <p:sp>
        <p:nvSpPr>
          <p:cNvPr id="14" name="Left Brace 13">
            <a:extLst>
              <a:ext uri="{FF2B5EF4-FFF2-40B4-BE49-F238E27FC236}">
                <a16:creationId xmlns:a16="http://schemas.microsoft.com/office/drawing/2014/main" id="{E137CB83-B6CD-417B-857C-FA4C38C729E9}"/>
              </a:ext>
            </a:extLst>
          </p:cNvPr>
          <p:cNvSpPr/>
          <p:nvPr/>
        </p:nvSpPr>
        <p:spPr>
          <a:xfrm rot="5400000">
            <a:off x="7045046" y="1374223"/>
            <a:ext cx="113575" cy="2264929"/>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D4A7DE68-EFCC-41E6-A9D0-2CE1F3D4B470}"/>
              </a:ext>
            </a:extLst>
          </p:cNvPr>
          <p:cNvSpPr txBox="1"/>
          <p:nvPr/>
        </p:nvSpPr>
        <p:spPr>
          <a:xfrm>
            <a:off x="6414510" y="2174694"/>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41%</a:t>
            </a:r>
            <a:endParaRPr lang="en-GB" sz="1400">
              <a:solidFill>
                <a:schemeClr val="accent6">
                  <a:lumMod val="75000"/>
                </a:schemeClr>
              </a:solidFill>
            </a:endParaRPr>
          </a:p>
        </p:txBody>
      </p:sp>
      <p:sp>
        <p:nvSpPr>
          <p:cNvPr id="16" name="Left Brace 15">
            <a:extLst>
              <a:ext uri="{FF2B5EF4-FFF2-40B4-BE49-F238E27FC236}">
                <a16:creationId xmlns:a16="http://schemas.microsoft.com/office/drawing/2014/main" id="{63EEBE40-7F6F-46EF-BD48-8F96C8D18E66}"/>
              </a:ext>
            </a:extLst>
          </p:cNvPr>
          <p:cNvSpPr/>
          <p:nvPr/>
        </p:nvSpPr>
        <p:spPr>
          <a:xfrm rot="5400000">
            <a:off x="9686590" y="3201031"/>
            <a:ext cx="84059" cy="3119549"/>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0EFF4E5E-83D3-4AA3-8AA1-50637D85E906}"/>
              </a:ext>
            </a:extLst>
          </p:cNvPr>
          <p:cNvSpPr txBox="1"/>
          <p:nvPr/>
        </p:nvSpPr>
        <p:spPr>
          <a:xfrm>
            <a:off x="9034289" y="4422525"/>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5">
                    <a:lumMod val="75000"/>
                  </a:schemeClr>
                </a:solidFill>
              </a:rPr>
              <a:t>56%</a:t>
            </a:r>
            <a:endParaRPr lang="en-GB" sz="1400">
              <a:solidFill>
                <a:schemeClr val="accent5">
                  <a:lumMod val="75000"/>
                </a:schemeClr>
              </a:solidFill>
            </a:endParaRPr>
          </a:p>
        </p:txBody>
      </p:sp>
      <p:sp>
        <p:nvSpPr>
          <p:cNvPr id="18" name="Text Placeholder 3">
            <a:extLst>
              <a:ext uri="{FF2B5EF4-FFF2-40B4-BE49-F238E27FC236}">
                <a16:creationId xmlns:a16="http://schemas.microsoft.com/office/drawing/2014/main" id="{07E97553-A3C5-4817-8833-196923DC0809}"/>
              </a:ext>
            </a:extLst>
          </p:cNvPr>
          <p:cNvSpPr>
            <a:spLocks noGrp="1"/>
          </p:cNvSpPr>
          <p:nvPr>
            <p:ph type="body" sz="quarter" idx="10"/>
          </p:nvPr>
        </p:nvSpPr>
        <p:spPr>
          <a:xfrm>
            <a:off x="449999" y="5901148"/>
            <a:ext cx="10751400" cy="365125"/>
          </a:xfrm>
        </p:spPr>
        <p:txBody>
          <a:bodyPr/>
          <a:lstStyle/>
          <a:p>
            <a:r>
              <a:rPr lang="en-GB"/>
              <a:t>Percentages shown if 3% or more.</a:t>
            </a:r>
            <a:br>
              <a:rPr lang="en-GB"/>
            </a:br>
            <a:r>
              <a:rPr lang="en-GB"/>
              <a:t>Base: Existing claimants who are currently doing self-employed work, excluding those who haven’t started SE work (4,670).</a:t>
            </a:r>
          </a:p>
        </p:txBody>
      </p:sp>
      <p:sp>
        <p:nvSpPr>
          <p:cNvPr id="4" name="Text Placeholder 3">
            <a:extLst>
              <a:ext uri="{FF2B5EF4-FFF2-40B4-BE49-F238E27FC236}">
                <a16:creationId xmlns:a16="http://schemas.microsoft.com/office/drawing/2014/main" id="{99E0FD42-54BB-FD5F-D8FD-E854A658BF90}"/>
              </a:ext>
            </a:extLst>
          </p:cNvPr>
          <p:cNvSpPr txBox="1">
            <a:spLocks/>
          </p:cNvSpPr>
          <p:nvPr/>
        </p:nvSpPr>
        <p:spPr>
          <a:xfrm>
            <a:off x="449262" y="6337807"/>
            <a:ext cx="2998052" cy="195361"/>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1">
                <a:latin typeface="Arial" panose="020B0604020202020204" pitchFamily="34" charset="0"/>
                <a:cs typeface="Arial" panose="020B0604020202020204" pitchFamily="34" charset="0"/>
              </a:rPr>
              <a:t>Totals may not sum due to rounding.</a:t>
            </a:r>
          </a:p>
        </p:txBody>
      </p:sp>
    </p:spTree>
    <p:extLst>
      <p:ext uri="{BB962C8B-B14F-4D97-AF65-F5344CB8AC3E}">
        <p14:creationId xmlns:p14="http://schemas.microsoft.com/office/powerpoint/2010/main" val="3491848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475-8C0F-4232-8E7E-F273E800EE9B}"/>
              </a:ext>
            </a:extLst>
          </p:cNvPr>
          <p:cNvSpPr>
            <a:spLocks noGrp="1"/>
          </p:cNvSpPr>
          <p:nvPr>
            <p:ph type="title"/>
          </p:nvPr>
        </p:nvSpPr>
        <p:spPr>
          <a:xfrm>
            <a:off x="449999" y="397170"/>
            <a:ext cx="11120786" cy="775597"/>
          </a:xfrm>
        </p:spPr>
        <p:txBody>
          <a:bodyPr/>
          <a:lstStyle/>
          <a:p>
            <a:r>
              <a:rPr lang="en-GB" sz="2800">
                <a:solidFill>
                  <a:schemeClr val="bg2"/>
                </a:solidFill>
              </a:rPr>
              <a:t>New claimants </a:t>
            </a:r>
            <a:r>
              <a:rPr lang="en-GB" sz="2800">
                <a:solidFill>
                  <a:schemeClr val="accent1"/>
                </a:solidFill>
              </a:rPr>
              <a:t>are also passionate and confident about their self-employed work.</a:t>
            </a:r>
          </a:p>
        </p:txBody>
      </p:sp>
      <p:sp>
        <p:nvSpPr>
          <p:cNvPr id="4" name="Text Placeholder 3">
            <a:extLst>
              <a:ext uri="{FF2B5EF4-FFF2-40B4-BE49-F238E27FC236}">
                <a16:creationId xmlns:a16="http://schemas.microsoft.com/office/drawing/2014/main" id="{830AFA88-D735-4310-AE54-518A484587D3}"/>
              </a:ext>
            </a:extLst>
          </p:cNvPr>
          <p:cNvSpPr>
            <a:spLocks noGrp="1"/>
          </p:cNvSpPr>
          <p:nvPr>
            <p:ph type="body" sz="quarter" idx="10"/>
          </p:nvPr>
        </p:nvSpPr>
        <p:spPr>
          <a:xfrm>
            <a:off x="437230" y="5962007"/>
            <a:ext cx="11299089" cy="287338"/>
          </a:xfrm>
        </p:spPr>
        <p:txBody>
          <a:bodyPr/>
          <a:lstStyle/>
          <a:p>
            <a:r>
              <a:rPr lang="en-GB"/>
              <a:t>Percentages shown if 3% or more.</a:t>
            </a:r>
            <a:br>
              <a:rPr lang="en-GB"/>
            </a:br>
            <a:r>
              <a:rPr lang="en-GB"/>
              <a:t>Base: New claimants who are currently doing self-employed work, excluding those who haven’t started SE work (4,235).</a:t>
            </a:r>
          </a:p>
        </p:txBody>
      </p:sp>
      <p:graphicFrame>
        <p:nvGraphicFramePr>
          <p:cNvPr id="7" name="Chart 6">
            <a:extLst>
              <a:ext uri="{FF2B5EF4-FFF2-40B4-BE49-F238E27FC236}">
                <a16:creationId xmlns:a16="http://schemas.microsoft.com/office/drawing/2014/main" id="{877F3253-3F1D-4199-BE29-9900BE9D4806}"/>
              </a:ext>
            </a:extLst>
          </p:cNvPr>
          <p:cNvGraphicFramePr/>
          <p:nvPr>
            <p:extLst>
              <p:ext uri="{D42A27DB-BD31-4B8C-83A1-F6EECF244321}">
                <p14:modId xmlns:p14="http://schemas.microsoft.com/office/powerpoint/2010/main" val="1799731371"/>
              </p:ext>
            </p:extLst>
          </p:nvPr>
        </p:nvGraphicFramePr>
        <p:xfrm>
          <a:off x="437230" y="1151831"/>
          <a:ext cx="11120786" cy="5166094"/>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Brace 5">
            <a:extLst>
              <a:ext uri="{FF2B5EF4-FFF2-40B4-BE49-F238E27FC236}">
                <a16:creationId xmlns:a16="http://schemas.microsoft.com/office/drawing/2014/main" id="{6F438AAF-4328-4587-85B7-F57B4FF4D18E}"/>
              </a:ext>
            </a:extLst>
          </p:cNvPr>
          <p:cNvSpPr/>
          <p:nvPr/>
        </p:nvSpPr>
        <p:spPr>
          <a:xfrm rot="5400000">
            <a:off x="8080424" y="-793701"/>
            <a:ext cx="69229" cy="4435362"/>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74D1527A-CAC2-4DF0-A63D-0B16FEF5A4C1}"/>
              </a:ext>
            </a:extLst>
          </p:cNvPr>
          <p:cNvSpPr txBox="1"/>
          <p:nvPr/>
        </p:nvSpPr>
        <p:spPr>
          <a:xfrm>
            <a:off x="7454903" y="1112278"/>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83%</a:t>
            </a:r>
            <a:endParaRPr lang="en-GB" sz="1400">
              <a:solidFill>
                <a:schemeClr val="accent6">
                  <a:lumMod val="75000"/>
                </a:schemeClr>
              </a:solidFill>
            </a:endParaRPr>
          </a:p>
        </p:txBody>
      </p:sp>
      <p:sp>
        <p:nvSpPr>
          <p:cNvPr id="9" name="Left Brace 8">
            <a:extLst>
              <a:ext uri="{FF2B5EF4-FFF2-40B4-BE49-F238E27FC236}">
                <a16:creationId xmlns:a16="http://schemas.microsoft.com/office/drawing/2014/main" id="{3DA9D00C-2421-42FE-8830-51CEDB2B3EDB}"/>
              </a:ext>
            </a:extLst>
          </p:cNvPr>
          <p:cNvSpPr/>
          <p:nvPr/>
        </p:nvSpPr>
        <p:spPr>
          <a:xfrm rot="5400000">
            <a:off x="7643858" y="1901306"/>
            <a:ext cx="69230" cy="3607709"/>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561C96FC-DF4B-4295-A52F-94E65A3CAA67}"/>
              </a:ext>
            </a:extLst>
          </p:cNvPr>
          <p:cNvSpPr txBox="1"/>
          <p:nvPr/>
        </p:nvSpPr>
        <p:spPr>
          <a:xfrm>
            <a:off x="6941325" y="3362768"/>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66%</a:t>
            </a:r>
            <a:endParaRPr lang="en-GB" sz="1400">
              <a:solidFill>
                <a:schemeClr val="accent6">
                  <a:lumMod val="75000"/>
                </a:schemeClr>
              </a:solidFill>
            </a:endParaRPr>
          </a:p>
        </p:txBody>
      </p:sp>
      <p:sp>
        <p:nvSpPr>
          <p:cNvPr id="11" name="Left Brace 10">
            <a:extLst>
              <a:ext uri="{FF2B5EF4-FFF2-40B4-BE49-F238E27FC236}">
                <a16:creationId xmlns:a16="http://schemas.microsoft.com/office/drawing/2014/main" id="{46034F91-4AB1-49AE-A4C0-3D2AAD33B0FF}"/>
              </a:ext>
            </a:extLst>
          </p:cNvPr>
          <p:cNvSpPr/>
          <p:nvPr/>
        </p:nvSpPr>
        <p:spPr>
          <a:xfrm rot="5400000">
            <a:off x="8080425" y="348357"/>
            <a:ext cx="69228" cy="4435365"/>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9A6F1C65-E93C-4B3D-84C1-21BAF604B161}"/>
              </a:ext>
            </a:extLst>
          </p:cNvPr>
          <p:cNvSpPr txBox="1"/>
          <p:nvPr/>
        </p:nvSpPr>
        <p:spPr>
          <a:xfrm>
            <a:off x="7454903" y="2242043"/>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82%</a:t>
            </a:r>
            <a:endParaRPr lang="en-GB" sz="1400">
              <a:solidFill>
                <a:schemeClr val="accent6">
                  <a:lumMod val="75000"/>
                </a:schemeClr>
              </a:solidFill>
            </a:endParaRPr>
          </a:p>
        </p:txBody>
      </p:sp>
      <p:sp>
        <p:nvSpPr>
          <p:cNvPr id="13" name="Left Brace 12">
            <a:extLst>
              <a:ext uri="{FF2B5EF4-FFF2-40B4-BE49-F238E27FC236}">
                <a16:creationId xmlns:a16="http://schemas.microsoft.com/office/drawing/2014/main" id="{C1639982-0577-4684-B7D3-FA5703005809}"/>
              </a:ext>
            </a:extLst>
          </p:cNvPr>
          <p:cNvSpPr/>
          <p:nvPr/>
        </p:nvSpPr>
        <p:spPr>
          <a:xfrm rot="5400000">
            <a:off x="9469001" y="3273040"/>
            <a:ext cx="86808" cy="3103668"/>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60B05CF5-3137-4C7C-A816-E0B8FB82C31A}"/>
              </a:ext>
            </a:extLst>
          </p:cNvPr>
          <p:cNvSpPr txBox="1"/>
          <p:nvPr/>
        </p:nvSpPr>
        <p:spPr>
          <a:xfrm>
            <a:off x="8819697" y="4473693"/>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5">
                    <a:lumMod val="75000"/>
                  </a:schemeClr>
                </a:solidFill>
              </a:rPr>
              <a:t>57%</a:t>
            </a:r>
            <a:endParaRPr lang="en-GB" sz="1400">
              <a:solidFill>
                <a:schemeClr val="accent5">
                  <a:lumMod val="75000"/>
                </a:schemeClr>
              </a:solidFill>
            </a:endParaRPr>
          </a:p>
        </p:txBody>
      </p:sp>
      <p:sp>
        <p:nvSpPr>
          <p:cNvPr id="5" name="Text Placeholder 3">
            <a:extLst>
              <a:ext uri="{FF2B5EF4-FFF2-40B4-BE49-F238E27FC236}">
                <a16:creationId xmlns:a16="http://schemas.microsoft.com/office/drawing/2014/main" id="{BAE10BA2-D6CA-14C6-DA6E-2D2873347753}"/>
              </a:ext>
            </a:extLst>
          </p:cNvPr>
          <p:cNvSpPr txBox="1">
            <a:spLocks/>
          </p:cNvSpPr>
          <p:nvPr/>
        </p:nvSpPr>
        <p:spPr>
          <a:xfrm>
            <a:off x="449262" y="6360667"/>
            <a:ext cx="2998052" cy="195361"/>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1">
                <a:latin typeface="Arial" panose="020B0604020202020204" pitchFamily="34" charset="0"/>
                <a:cs typeface="Arial" panose="020B0604020202020204" pitchFamily="34" charset="0"/>
              </a:rPr>
              <a:t>Totals may not sum due to rounding.</a:t>
            </a:r>
          </a:p>
        </p:txBody>
      </p:sp>
    </p:spTree>
    <p:extLst>
      <p:ext uri="{BB962C8B-B14F-4D97-AF65-F5344CB8AC3E}">
        <p14:creationId xmlns:p14="http://schemas.microsoft.com/office/powerpoint/2010/main" val="9122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1. Introduction and Methodology</a:t>
            </a:r>
          </a:p>
        </p:txBody>
      </p:sp>
    </p:spTree>
    <p:extLst>
      <p:ext uri="{BB962C8B-B14F-4D97-AF65-F5344CB8AC3E}">
        <p14:creationId xmlns:p14="http://schemas.microsoft.com/office/powerpoint/2010/main" val="1131666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475-8C0F-4232-8E7E-F273E800EE9B}"/>
              </a:ext>
            </a:extLst>
          </p:cNvPr>
          <p:cNvSpPr>
            <a:spLocks noGrp="1"/>
          </p:cNvSpPr>
          <p:nvPr>
            <p:ph type="title"/>
          </p:nvPr>
        </p:nvSpPr>
        <p:spPr>
          <a:xfrm>
            <a:off x="449999" y="397170"/>
            <a:ext cx="11108018" cy="775597"/>
          </a:xfrm>
        </p:spPr>
        <p:txBody>
          <a:bodyPr/>
          <a:lstStyle/>
          <a:p>
            <a:r>
              <a:rPr lang="en-GB" sz="2800">
                <a:solidFill>
                  <a:schemeClr val="accent1"/>
                </a:solidFill>
              </a:rPr>
              <a:t>More than half of </a:t>
            </a:r>
            <a:r>
              <a:rPr lang="en-GB" sz="2800">
                <a:solidFill>
                  <a:schemeClr val="bg2"/>
                </a:solidFill>
              </a:rPr>
              <a:t>new claimants </a:t>
            </a:r>
            <a:r>
              <a:rPr lang="en-GB" sz="2800">
                <a:solidFill>
                  <a:schemeClr val="accent1"/>
                </a:solidFill>
              </a:rPr>
              <a:t>are not comfortable with their financial situation at the moment.</a:t>
            </a:r>
          </a:p>
        </p:txBody>
      </p:sp>
      <p:sp>
        <p:nvSpPr>
          <p:cNvPr id="4" name="Text Placeholder 3">
            <a:extLst>
              <a:ext uri="{FF2B5EF4-FFF2-40B4-BE49-F238E27FC236}">
                <a16:creationId xmlns:a16="http://schemas.microsoft.com/office/drawing/2014/main" id="{830AFA88-D735-4310-AE54-518A484587D3}"/>
              </a:ext>
            </a:extLst>
          </p:cNvPr>
          <p:cNvSpPr>
            <a:spLocks noGrp="1"/>
          </p:cNvSpPr>
          <p:nvPr>
            <p:ph type="body" sz="quarter" idx="10"/>
          </p:nvPr>
        </p:nvSpPr>
        <p:spPr>
          <a:xfrm>
            <a:off x="449999" y="5972548"/>
            <a:ext cx="11299089" cy="287338"/>
          </a:xfrm>
        </p:spPr>
        <p:txBody>
          <a:bodyPr/>
          <a:lstStyle/>
          <a:p>
            <a:r>
              <a:rPr lang="en-GB"/>
              <a:t>Percentages shown if 3% or more.</a:t>
            </a:r>
            <a:br>
              <a:rPr lang="en-GB"/>
            </a:br>
            <a:r>
              <a:rPr lang="en-GB"/>
              <a:t>Base: New claimants who are currently doing self-employed work, excluding those who haven’t started SE work (4,235).</a:t>
            </a:r>
          </a:p>
        </p:txBody>
      </p:sp>
      <p:graphicFrame>
        <p:nvGraphicFramePr>
          <p:cNvPr id="7" name="Chart 6">
            <a:extLst>
              <a:ext uri="{FF2B5EF4-FFF2-40B4-BE49-F238E27FC236}">
                <a16:creationId xmlns:a16="http://schemas.microsoft.com/office/drawing/2014/main" id="{877F3253-3F1D-4199-BE29-9900BE9D4806}"/>
              </a:ext>
            </a:extLst>
          </p:cNvPr>
          <p:cNvGraphicFramePr/>
          <p:nvPr>
            <p:extLst>
              <p:ext uri="{D42A27DB-BD31-4B8C-83A1-F6EECF244321}">
                <p14:modId xmlns:p14="http://schemas.microsoft.com/office/powerpoint/2010/main" val="207752631"/>
              </p:ext>
            </p:extLst>
          </p:nvPr>
        </p:nvGraphicFramePr>
        <p:xfrm>
          <a:off x="424238" y="1154923"/>
          <a:ext cx="11120786" cy="5166094"/>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 Brace 9">
            <a:extLst>
              <a:ext uri="{FF2B5EF4-FFF2-40B4-BE49-F238E27FC236}">
                <a16:creationId xmlns:a16="http://schemas.microsoft.com/office/drawing/2014/main" id="{CD176347-F91D-4008-82BE-CEF27B798613}"/>
              </a:ext>
            </a:extLst>
          </p:cNvPr>
          <p:cNvSpPr/>
          <p:nvPr/>
        </p:nvSpPr>
        <p:spPr>
          <a:xfrm rot="5400000">
            <a:off x="7435831" y="-122386"/>
            <a:ext cx="60128" cy="3185954"/>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5DF2F10D-2FEE-485E-9EC3-E1DC569767F0}"/>
              </a:ext>
            </a:extLst>
          </p:cNvPr>
          <p:cNvSpPr txBox="1"/>
          <p:nvPr/>
        </p:nvSpPr>
        <p:spPr>
          <a:xfrm>
            <a:off x="6774221" y="1130779"/>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58%</a:t>
            </a:r>
            <a:endParaRPr lang="en-GB" sz="1400">
              <a:solidFill>
                <a:schemeClr val="accent6">
                  <a:lumMod val="75000"/>
                </a:schemeClr>
              </a:solidFill>
            </a:endParaRPr>
          </a:p>
        </p:txBody>
      </p:sp>
      <p:sp>
        <p:nvSpPr>
          <p:cNvPr id="12" name="Left Brace 11">
            <a:extLst>
              <a:ext uri="{FF2B5EF4-FFF2-40B4-BE49-F238E27FC236}">
                <a16:creationId xmlns:a16="http://schemas.microsoft.com/office/drawing/2014/main" id="{1FD62AEB-A5F2-4394-918E-E2D7FC3CE9D9}"/>
              </a:ext>
            </a:extLst>
          </p:cNvPr>
          <p:cNvSpPr/>
          <p:nvPr/>
        </p:nvSpPr>
        <p:spPr>
          <a:xfrm rot="5400000">
            <a:off x="6713767" y="2787863"/>
            <a:ext cx="113576" cy="1795275"/>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B62EED0-610C-4786-B7E5-6F7D76464AC3}"/>
              </a:ext>
            </a:extLst>
          </p:cNvPr>
          <p:cNvSpPr txBox="1"/>
          <p:nvPr/>
        </p:nvSpPr>
        <p:spPr>
          <a:xfrm>
            <a:off x="6018672" y="3343309"/>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34%</a:t>
            </a:r>
            <a:endParaRPr lang="en-GB" sz="1400">
              <a:solidFill>
                <a:schemeClr val="accent6">
                  <a:lumMod val="75000"/>
                </a:schemeClr>
              </a:solidFill>
            </a:endParaRPr>
          </a:p>
        </p:txBody>
      </p:sp>
      <p:sp>
        <p:nvSpPr>
          <p:cNvPr id="14" name="Left Brace 13">
            <a:extLst>
              <a:ext uri="{FF2B5EF4-FFF2-40B4-BE49-F238E27FC236}">
                <a16:creationId xmlns:a16="http://schemas.microsoft.com/office/drawing/2014/main" id="{E137CB83-B6CD-417B-857C-FA4C38C729E9}"/>
              </a:ext>
            </a:extLst>
          </p:cNvPr>
          <p:cNvSpPr/>
          <p:nvPr/>
        </p:nvSpPr>
        <p:spPr>
          <a:xfrm rot="5400000">
            <a:off x="7050017" y="1357521"/>
            <a:ext cx="60127" cy="2414326"/>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D4A7DE68-EFCC-41E6-A9D0-2CE1F3D4B470}"/>
              </a:ext>
            </a:extLst>
          </p:cNvPr>
          <p:cNvSpPr txBox="1"/>
          <p:nvPr/>
        </p:nvSpPr>
        <p:spPr>
          <a:xfrm>
            <a:off x="6323568" y="2247061"/>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6">
                    <a:lumMod val="75000"/>
                  </a:schemeClr>
                </a:solidFill>
              </a:rPr>
              <a:t>46%</a:t>
            </a:r>
            <a:endParaRPr lang="en-GB" sz="1400">
              <a:solidFill>
                <a:schemeClr val="accent6">
                  <a:lumMod val="75000"/>
                </a:schemeClr>
              </a:solidFill>
            </a:endParaRPr>
          </a:p>
        </p:txBody>
      </p:sp>
      <p:sp>
        <p:nvSpPr>
          <p:cNvPr id="16" name="Left Brace 15">
            <a:extLst>
              <a:ext uri="{FF2B5EF4-FFF2-40B4-BE49-F238E27FC236}">
                <a16:creationId xmlns:a16="http://schemas.microsoft.com/office/drawing/2014/main" id="{63EEBE40-7F6F-46EF-BD48-8F96C8D18E66}"/>
              </a:ext>
            </a:extLst>
          </p:cNvPr>
          <p:cNvSpPr/>
          <p:nvPr/>
        </p:nvSpPr>
        <p:spPr>
          <a:xfrm rot="5400000">
            <a:off x="9688918" y="3336127"/>
            <a:ext cx="60128" cy="3012451"/>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0EFF4E5E-83D3-4AA3-8AA1-50637D85E906}"/>
              </a:ext>
            </a:extLst>
          </p:cNvPr>
          <p:cNvSpPr txBox="1"/>
          <p:nvPr/>
        </p:nvSpPr>
        <p:spPr>
          <a:xfrm>
            <a:off x="8962470" y="4502368"/>
            <a:ext cx="1513023" cy="307777"/>
          </a:xfrm>
          <a:prstGeom prst="rect">
            <a:avLst/>
          </a:prstGeom>
          <a:noFill/>
        </p:spPr>
        <p:txBody>
          <a:bodyPr wrap="square" lIns="0" tIns="0" rIns="0" bIns="0" rtlCol="0">
            <a:spAutoFit/>
          </a:bodyPr>
          <a:lstStyle/>
          <a:p>
            <a:pPr algn="ctr">
              <a:spcBef>
                <a:spcPts val="400"/>
              </a:spcBef>
              <a:spcAft>
                <a:spcPts val="400"/>
              </a:spcAft>
            </a:pPr>
            <a:r>
              <a:rPr lang="en-GB" sz="2000" b="1">
                <a:solidFill>
                  <a:schemeClr val="accent5">
                    <a:lumMod val="75000"/>
                  </a:schemeClr>
                </a:solidFill>
              </a:rPr>
              <a:t>55%</a:t>
            </a:r>
            <a:endParaRPr lang="en-GB" sz="1400">
              <a:solidFill>
                <a:schemeClr val="accent5">
                  <a:lumMod val="75000"/>
                </a:schemeClr>
              </a:solidFill>
            </a:endParaRPr>
          </a:p>
        </p:txBody>
      </p:sp>
      <p:sp>
        <p:nvSpPr>
          <p:cNvPr id="5" name="Text Placeholder 3">
            <a:extLst>
              <a:ext uri="{FF2B5EF4-FFF2-40B4-BE49-F238E27FC236}">
                <a16:creationId xmlns:a16="http://schemas.microsoft.com/office/drawing/2014/main" id="{C1F77AA2-60A8-3DC2-0F10-27C6A4FA142E}"/>
              </a:ext>
            </a:extLst>
          </p:cNvPr>
          <p:cNvSpPr txBox="1">
            <a:spLocks/>
          </p:cNvSpPr>
          <p:nvPr/>
        </p:nvSpPr>
        <p:spPr>
          <a:xfrm>
            <a:off x="449262" y="6360667"/>
            <a:ext cx="2998052" cy="195361"/>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1">
                <a:latin typeface="Arial" panose="020B0604020202020204" pitchFamily="34" charset="0"/>
                <a:cs typeface="Arial" panose="020B0604020202020204" pitchFamily="34" charset="0"/>
              </a:rPr>
              <a:t>Totals may not sum due to rounding.</a:t>
            </a:r>
          </a:p>
        </p:txBody>
      </p:sp>
    </p:spTree>
    <p:extLst>
      <p:ext uri="{BB962C8B-B14F-4D97-AF65-F5344CB8AC3E}">
        <p14:creationId xmlns:p14="http://schemas.microsoft.com/office/powerpoint/2010/main" val="103309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4. Profits from self-employed work</a:t>
            </a:r>
          </a:p>
        </p:txBody>
      </p:sp>
    </p:spTree>
    <p:extLst>
      <p:ext uri="{BB962C8B-B14F-4D97-AF65-F5344CB8AC3E}">
        <p14:creationId xmlns:p14="http://schemas.microsoft.com/office/powerpoint/2010/main" val="1780432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165-3E30-47B6-B803-C5F0DAD75A01}"/>
              </a:ext>
            </a:extLst>
          </p:cNvPr>
          <p:cNvSpPr>
            <a:spLocks noGrp="1"/>
          </p:cNvSpPr>
          <p:nvPr>
            <p:ph type="title"/>
          </p:nvPr>
        </p:nvSpPr>
        <p:spPr>
          <a:xfrm>
            <a:off x="449999" y="397170"/>
            <a:ext cx="11299089" cy="775597"/>
          </a:xfrm>
        </p:spPr>
        <p:txBody>
          <a:bodyPr/>
          <a:lstStyle/>
          <a:p>
            <a:r>
              <a:rPr lang="en-GB" sz="2800">
                <a:solidFill>
                  <a:schemeClr val="accent1"/>
                </a:solidFill>
              </a:rPr>
              <a:t>In August, nearly a third of </a:t>
            </a:r>
            <a:r>
              <a:rPr lang="en-GB" sz="2800">
                <a:solidFill>
                  <a:schemeClr val="accent6">
                    <a:lumMod val="75000"/>
                  </a:schemeClr>
                </a:solidFill>
              </a:rPr>
              <a:t>existing claimants </a:t>
            </a:r>
            <a:r>
              <a:rPr lang="en-GB" sz="2800">
                <a:solidFill>
                  <a:schemeClr val="accent1"/>
                </a:solidFill>
              </a:rPr>
              <a:t>made a loss or no profit pre-tax for their self-employed work.</a:t>
            </a:r>
          </a:p>
        </p:txBody>
      </p:sp>
      <p:graphicFrame>
        <p:nvGraphicFramePr>
          <p:cNvPr id="5" name="Chart 4">
            <a:extLst>
              <a:ext uri="{FF2B5EF4-FFF2-40B4-BE49-F238E27FC236}">
                <a16:creationId xmlns:a16="http://schemas.microsoft.com/office/drawing/2014/main" id="{83B10529-6723-4891-9FE4-CD16E167191E}"/>
              </a:ext>
            </a:extLst>
          </p:cNvPr>
          <p:cNvGraphicFramePr/>
          <p:nvPr>
            <p:extLst>
              <p:ext uri="{D42A27DB-BD31-4B8C-83A1-F6EECF244321}">
                <p14:modId xmlns:p14="http://schemas.microsoft.com/office/powerpoint/2010/main" val="3698522272"/>
              </p:ext>
            </p:extLst>
          </p:nvPr>
        </p:nvGraphicFramePr>
        <p:xfrm>
          <a:off x="-742867" y="1928000"/>
          <a:ext cx="8305717" cy="39526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06DB67C-DD0F-4DC5-AAE6-085D200E148B}"/>
              </a:ext>
            </a:extLst>
          </p:cNvPr>
          <p:cNvSpPr txBox="1"/>
          <p:nvPr/>
        </p:nvSpPr>
        <p:spPr>
          <a:xfrm>
            <a:off x="437230" y="6049535"/>
            <a:ext cx="9369710" cy="430887"/>
          </a:xfrm>
          <a:prstGeom prst="rect">
            <a:avLst/>
          </a:prstGeom>
          <a:noFill/>
        </p:spPr>
        <p:txBody>
          <a:bodyPr wrap="square" lIns="0" tIns="0" rIns="0" bIns="0" rtlCol="0">
            <a:spAutoFit/>
          </a:bodyPr>
          <a:lstStyle/>
          <a:p>
            <a:r>
              <a:rPr lang="en-GB" sz="1400" i="1">
                <a:latin typeface="Arial" panose="020B0604020202020204" pitchFamily="34" charset="0"/>
                <a:cs typeface="Arial" panose="020B0604020202020204" pitchFamily="34" charset="0"/>
              </a:rPr>
              <a:t>Base: All existing claimants, excluding not started SE work (5,138). ‘Prefer not to say’ and ‘not-self employed before March / in August’ codes not shown.</a:t>
            </a:r>
          </a:p>
        </p:txBody>
      </p:sp>
      <p:graphicFrame>
        <p:nvGraphicFramePr>
          <p:cNvPr id="11" name="Chart 10">
            <a:extLst>
              <a:ext uri="{FF2B5EF4-FFF2-40B4-BE49-F238E27FC236}">
                <a16:creationId xmlns:a16="http://schemas.microsoft.com/office/drawing/2014/main" id="{EA4970D4-E34B-4BCE-92B1-F7CE5E8DCCCB}"/>
              </a:ext>
            </a:extLst>
          </p:cNvPr>
          <p:cNvGraphicFramePr/>
          <p:nvPr>
            <p:extLst>
              <p:ext uri="{D42A27DB-BD31-4B8C-83A1-F6EECF244321}">
                <p14:modId xmlns:p14="http://schemas.microsoft.com/office/powerpoint/2010/main" val="305636004"/>
              </p:ext>
            </p:extLst>
          </p:nvPr>
        </p:nvGraphicFramePr>
        <p:xfrm>
          <a:off x="6703506" y="1928000"/>
          <a:ext cx="5261979" cy="395263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C1C3BF25-5037-4C69-B62A-9C65CAF22BC0}"/>
              </a:ext>
            </a:extLst>
          </p:cNvPr>
          <p:cNvSpPr txBox="1"/>
          <p:nvPr/>
        </p:nvSpPr>
        <p:spPr>
          <a:xfrm>
            <a:off x="739076" y="1441570"/>
            <a:ext cx="5144228" cy="276999"/>
          </a:xfrm>
          <a:prstGeom prst="rect">
            <a:avLst/>
          </a:prstGeom>
          <a:noFill/>
        </p:spPr>
        <p:txBody>
          <a:bodyPr wrap="square" lIns="0" tIns="0" rIns="0" bIns="0" rtlCol="0" anchor="t">
            <a:spAutoFit/>
          </a:bodyPr>
          <a:lstStyle/>
          <a:p>
            <a:pPr>
              <a:spcBef>
                <a:spcPts val="400"/>
              </a:spcBef>
              <a:spcAft>
                <a:spcPts val="400"/>
              </a:spcAft>
            </a:pPr>
            <a:r>
              <a:rPr lang="en-GB" b="1">
                <a:solidFill>
                  <a:schemeClr val="accent6">
                    <a:lumMod val="75000"/>
                  </a:schemeClr>
                </a:solidFill>
              </a:rPr>
              <a:t>Typical monthly pre-tax profit before lockdown</a:t>
            </a:r>
            <a:endParaRPr lang="en-GB">
              <a:solidFill>
                <a:schemeClr val="accent6">
                  <a:lumMod val="75000"/>
                </a:schemeClr>
              </a:solidFill>
            </a:endParaRPr>
          </a:p>
        </p:txBody>
      </p:sp>
      <p:sp>
        <p:nvSpPr>
          <p:cNvPr id="13" name="TextBox 12">
            <a:extLst>
              <a:ext uri="{FF2B5EF4-FFF2-40B4-BE49-F238E27FC236}">
                <a16:creationId xmlns:a16="http://schemas.microsoft.com/office/drawing/2014/main" id="{B3A9F78E-A60E-45DD-B0DF-308A4C6B948C}"/>
              </a:ext>
            </a:extLst>
          </p:cNvPr>
          <p:cNvSpPr txBox="1"/>
          <p:nvPr/>
        </p:nvSpPr>
        <p:spPr>
          <a:xfrm>
            <a:off x="6860003" y="1441571"/>
            <a:ext cx="4040523" cy="276999"/>
          </a:xfrm>
          <a:prstGeom prst="rect">
            <a:avLst/>
          </a:prstGeom>
          <a:noFill/>
        </p:spPr>
        <p:txBody>
          <a:bodyPr wrap="square" lIns="0" tIns="0" rIns="0" bIns="0" rtlCol="0" anchor="t">
            <a:spAutoFit/>
          </a:bodyPr>
          <a:lstStyle/>
          <a:p>
            <a:pPr>
              <a:spcBef>
                <a:spcPts val="400"/>
              </a:spcBef>
              <a:spcAft>
                <a:spcPts val="400"/>
              </a:spcAft>
            </a:pPr>
            <a:r>
              <a:rPr lang="en-GB" b="1">
                <a:solidFill>
                  <a:schemeClr val="accent6">
                    <a:lumMod val="50000"/>
                  </a:schemeClr>
                </a:solidFill>
              </a:rPr>
              <a:t>Monthly pre-tax profit in August 2020</a:t>
            </a:r>
            <a:endParaRPr lang="en-GB">
              <a:solidFill>
                <a:schemeClr val="accent6">
                  <a:lumMod val="50000"/>
                </a:schemeClr>
              </a:solidFill>
            </a:endParaRPr>
          </a:p>
        </p:txBody>
      </p:sp>
      <p:grpSp>
        <p:nvGrpSpPr>
          <p:cNvPr id="14" name="Group 13">
            <a:extLst>
              <a:ext uri="{FF2B5EF4-FFF2-40B4-BE49-F238E27FC236}">
                <a16:creationId xmlns:a16="http://schemas.microsoft.com/office/drawing/2014/main" id="{234277F2-AF3D-4D5C-AC74-504891266869}"/>
              </a:ext>
            </a:extLst>
          </p:cNvPr>
          <p:cNvGrpSpPr/>
          <p:nvPr/>
        </p:nvGrpSpPr>
        <p:grpSpPr>
          <a:xfrm>
            <a:off x="9050629" y="2004318"/>
            <a:ext cx="2693666" cy="525678"/>
            <a:chOff x="5478379" y="2613952"/>
            <a:chExt cx="2693666" cy="1043648"/>
          </a:xfrm>
        </p:grpSpPr>
        <p:sp>
          <p:nvSpPr>
            <p:cNvPr id="15" name="Right Brace 14">
              <a:extLst>
                <a:ext uri="{FF2B5EF4-FFF2-40B4-BE49-F238E27FC236}">
                  <a16:creationId xmlns:a16="http://schemas.microsoft.com/office/drawing/2014/main" id="{6B15B0B5-A05D-4800-B7E7-168CB7E91F9A}"/>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7642828E-F3F2-4E5B-AEE0-E5F302CE3A5D}"/>
                </a:ext>
              </a:extLst>
            </p:cNvPr>
            <p:cNvSpPr txBox="1"/>
            <p:nvPr/>
          </p:nvSpPr>
          <p:spPr>
            <a:xfrm>
              <a:off x="5762246" y="2696208"/>
              <a:ext cx="2409799" cy="733248"/>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32% </a:t>
              </a:r>
              <a:r>
                <a:rPr lang="en-GB" sz="2400">
                  <a:solidFill>
                    <a:schemeClr val="accent6">
                      <a:lumMod val="50000"/>
                    </a:schemeClr>
                  </a:solidFill>
                </a:rPr>
                <a:t>loss / £0</a:t>
              </a:r>
            </a:p>
          </p:txBody>
        </p:sp>
      </p:grpSp>
      <p:grpSp>
        <p:nvGrpSpPr>
          <p:cNvPr id="17" name="Group 16">
            <a:extLst>
              <a:ext uri="{FF2B5EF4-FFF2-40B4-BE49-F238E27FC236}">
                <a16:creationId xmlns:a16="http://schemas.microsoft.com/office/drawing/2014/main" id="{AEBF7BDF-5692-4D6F-A9CA-C8B27570DA3D}"/>
              </a:ext>
            </a:extLst>
          </p:cNvPr>
          <p:cNvGrpSpPr/>
          <p:nvPr/>
        </p:nvGrpSpPr>
        <p:grpSpPr>
          <a:xfrm>
            <a:off x="3638235" y="2004317"/>
            <a:ext cx="2526079" cy="525678"/>
            <a:chOff x="5478379" y="2613952"/>
            <a:chExt cx="2526079" cy="1043648"/>
          </a:xfrm>
        </p:grpSpPr>
        <p:sp>
          <p:nvSpPr>
            <p:cNvPr id="18" name="Right Brace 17">
              <a:extLst>
                <a:ext uri="{FF2B5EF4-FFF2-40B4-BE49-F238E27FC236}">
                  <a16:creationId xmlns:a16="http://schemas.microsoft.com/office/drawing/2014/main" id="{D4B18FD8-C56A-4EB1-82E5-8901C92727BA}"/>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B1D7886B-46EE-4431-94CB-125C11F17E61}"/>
                </a:ext>
              </a:extLst>
            </p:cNvPr>
            <p:cNvSpPr txBox="1"/>
            <p:nvPr/>
          </p:nvSpPr>
          <p:spPr>
            <a:xfrm>
              <a:off x="5702538" y="2702129"/>
              <a:ext cx="2301920" cy="733248"/>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solidFill>
                </a:rPr>
                <a:t>15% </a:t>
              </a:r>
              <a:r>
                <a:rPr lang="en-GB" sz="2400">
                  <a:solidFill>
                    <a:schemeClr val="accent6"/>
                  </a:solidFill>
                </a:rPr>
                <a:t>loss / £0</a:t>
              </a:r>
            </a:p>
          </p:txBody>
        </p:sp>
      </p:grpSp>
      <p:grpSp>
        <p:nvGrpSpPr>
          <p:cNvPr id="20" name="Group 19">
            <a:extLst>
              <a:ext uri="{FF2B5EF4-FFF2-40B4-BE49-F238E27FC236}">
                <a16:creationId xmlns:a16="http://schemas.microsoft.com/office/drawing/2014/main" id="{CF3BBA4F-B6C1-4E36-8433-C61A9AC08CCA}"/>
              </a:ext>
            </a:extLst>
          </p:cNvPr>
          <p:cNvGrpSpPr/>
          <p:nvPr/>
        </p:nvGrpSpPr>
        <p:grpSpPr>
          <a:xfrm>
            <a:off x="3638235" y="3946771"/>
            <a:ext cx="2415302" cy="1521588"/>
            <a:chOff x="5478379" y="2613952"/>
            <a:chExt cx="2222096" cy="1043648"/>
          </a:xfrm>
        </p:grpSpPr>
        <p:sp>
          <p:nvSpPr>
            <p:cNvPr id="21" name="Right Brace 20">
              <a:extLst>
                <a:ext uri="{FF2B5EF4-FFF2-40B4-BE49-F238E27FC236}">
                  <a16:creationId xmlns:a16="http://schemas.microsoft.com/office/drawing/2014/main" id="{6844740D-3F0C-4C75-B0F3-DAC01B14537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C01F7382-3E61-41C9-B81F-3BB530E92D15}"/>
                </a:ext>
              </a:extLst>
            </p:cNvPr>
            <p:cNvSpPr txBox="1"/>
            <p:nvPr/>
          </p:nvSpPr>
          <p:spPr>
            <a:xfrm>
              <a:off x="5743471" y="2989701"/>
              <a:ext cx="1957004" cy="294817"/>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solidFill>
                </a:rPr>
                <a:t>26% </a:t>
              </a:r>
              <a:r>
                <a:rPr lang="en-GB" sz="2400">
                  <a:solidFill>
                    <a:schemeClr val="accent6"/>
                  </a:solidFill>
                </a:rPr>
                <a:t>£1,000+</a:t>
              </a:r>
            </a:p>
          </p:txBody>
        </p:sp>
      </p:grpSp>
      <p:grpSp>
        <p:nvGrpSpPr>
          <p:cNvPr id="23" name="Group 22">
            <a:extLst>
              <a:ext uri="{FF2B5EF4-FFF2-40B4-BE49-F238E27FC236}">
                <a16:creationId xmlns:a16="http://schemas.microsoft.com/office/drawing/2014/main" id="{24FC422B-CBE2-4896-ADE4-E797C52671F0}"/>
              </a:ext>
            </a:extLst>
          </p:cNvPr>
          <p:cNvGrpSpPr/>
          <p:nvPr/>
        </p:nvGrpSpPr>
        <p:grpSpPr>
          <a:xfrm>
            <a:off x="9050629" y="3931986"/>
            <a:ext cx="2237550" cy="1536374"/>
            <a:chOff x="5478379" y="2613952"/>
            <a:chExt cx="2237550" cy="1043648"/>
          </a:xfrm>
        </p:grpSpPr>
        <p:sp>
          <p:nvSpPr>
            <p:cNvPr id="24" name="Right Brace 23">
              <a:extLst>
                <a:ext uri="{FF2B5EF4-FFF2-40B4-BE49-F238E27FC236}">
                  <a16:creationId xmlns:a16="http://schemas.microsoft.com/office/drawing/2014/main" id="{424A5EB8-6973-4B7C-A414-9F90578FE6D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8CF910DE-BFA0-49FC-8522-7E69A716B38B}"/>
                </a:ext>
              </a:extLst>
            </p:cNvPr>
            <p:cNvSpPr txBox="1"/>
            <p:nvPr/>
          </p:nvSpPr>
          <p:spPr>
            <a:xfrm>
              <a:off x="5705446" y="2989701"/>
              <a:ext cx="2010483" cy="294817"/>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10% </a:t>
              </a:r>
              <a:r>
                <a:rPr lang="en-GB" sz="2400">
                  <a:solidFill>
                    <a:schemeClr val="accent6">
                      <a:lumMod val="50000"/>
                    </a:schemeClr>
                  </a:solidFill>
                </a:rPr>
                <a:t>£1,000+</a:t>
              </a:r>
            </a:p>
          </p:txBody>
        </p:sp>
      </p:grpSp>
      <p:grpSp>
        <p:nvGrpSpPr>
          <p:cNvPr id="26" name="Group 25">
            <a:extLst>
              <a:ext uri="{FF2B5EF4-FFF2-40B4-BE49-F238E27FC236}">
                <a16:creationId xmlns:a16="http://schemas.microsoft.com/office/drawing/2014/main" id="{77BCEEB9-E6BE-426D-8E02-6A92031B1F10}"/>
              </a:ext>
            </a:extLst>
          </p:cNvPr>
          <p:cNvGrpSpPr/>
          <p:nvPr/>
        </p:nvGrpSpPr>
        <p:grpSpPr>
          <a:xfrm>
            <a:off x="3638235" y="2650725"/>
            <a:ext cx="2415302" cy="1175316"/>
            <a:chOff x="5478379" y="2613952"/>
            <a:chExt cx="2222096" cy="1043648"/>
          </a:xfrm>
        </p:grpSpPr>
        <p:sp>
          <p:nvSpPr>
            <p:cNvPr id="27" name="Right Brace 26">
              <a:extLst>
                <a:ext uri="{FF2B5EF4-FFF2-40B4-BE49-F238E27FC236}">
                  <a16:creationId xmlns:a16="http://schemas.microsoft.com/office/drawing/2014/main" id="{554388F4-75F3-49ED-BD20-70C63B34C8A3}"/>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38C27352-E086-4640-AFC2-08561E28C28E}"/>
                </a:ext>
              </a:extLst>
            </p:cNvPr>
            <p:cNvSpPr txBox="1"/>
            <p:nvPr/>
          </p:nvSpPr>
          <p:spPr>
            <a:xfrm>
              <a:off x="5743471" y="2989701"/>
              <a:ext cx="1957004" cy="347849"/>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solidFill>
                </a:rPr>
                <a:t>43% </a:t>
              </a:r>
              <a:r>
                <a:rPr lang="en-GB" sz="2400">
                  <a:solidFill>
                    <a:schemeClr val="accent6"/>
                  </a:solidFill>
                </a:rPr>
                <a:t>£1 - £999</a:t>
              </a:r>
            </a:p>
          </p:txBody>
        </p:sp>
      </p:grpSp>
      <p:grpSp>
        <p:nvGrpSpPr>
          <p:cNvPr id="32" name="Group 31">
            <a:extLst>
              <a:ext uri="{FF2B5EF4-FFF2-40B4-BE49-F238E27FC236}">
                <a16:creationId xmlns:a16="http://schemas.microsoft.com/office/drawing/2014/main" id="{3FBF1A0D-5DBD-4A23-8EE9-CF0133934729}"/>
              </a:ext>
            </a:extLst>
          </p:cNvPr>
          <p:cNvGrpSpPr/>
          <p:nvPr/>
        </p:nvGrpSpPr>
        <p:grpSpPr>
          <a:xfrm>
            <a:off x="9050629" y="2640550"/>
            <a:ext cx="2415302" cy="1185492"/>
            <a:chOff x="5478379" y="2613952"/>
            <a:chExt cx="2222096" cy="1043648"/>
          </a:xfrm>
        </p:grpSpPr>
        <p:sp>
          <p:nvSpPr>
            <p:cNvPr id="33" name="Right Brace 32">
              <a:extLst>
                <a:ext uri="{FF2B5EF4-FFF2-40B4-BE49-F238E27FC236}">
                  <a16:creationId xmlns:a16="http://schemas.microsoft.com/office/drawing/2014/main" id="{6E38EF41-F312-4F56-9ECE-47DA02A62013}"/>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78ABC3E2-D084-4319-A6D0-93AAE5B36B9B}"/>
                </a:ext>
              </a:extLst>
            </p:cNvPr>
            <p:cNvSpPr txBox="1"/>
            <p:nvPr/>
          </p:nvSpPr>
          <p:spPr>
            <a:xfrm>
              <a:off x="5743471" y="2989701"/>
              <a:ext cx="1957004" cy="347849"/>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32% </a:t>
              </a:r>
              <a:r>
                <a:rPr lang="en-GB" sz="2400">
                  <a:solidFill>
                    <a:schemeClr val="accent6">
                      <a:lumMod val="50000"/>
                    </a:schemeClr>
                  </a:solidFill>
                </a:rPr>
                <a:t>£1 - £999</a:t>
              </a:r>
            </a:p>
          </p:txBody>
        </p:sp>
      </p:grpSp>
      <p:cxnSp>
        <p:nvCxnSpPr>
          <p:cNvPr id="6" name="Straight Connector 5">
            <a:extLst>
              <a:ext uri="{FF2B5EF4-FFF2-40B4-BE49-F238E27FC236}">
                <a16:creationId xmlns:a16="http://schemas.microsoft.com/office/drawing/2014/main" id="{00A1E2E4-020A-4518-95A7-E486D5847526}"/>
              </a:ext>
            </a:extLst>
          </p:cNvPr>
          <p:cNvCxnSpPr>
            <a:cxnSpLocks/>
          </p:cNvCxnSpPr>
          <p:nvPr/>
        </p:nvCxnSpPr>
        <p:spPr>
          <a:xfrm>
            <a:off x="741600" y="2590955"/>
            <a:ext cx="10546579" cy="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692A85-1DA9-41CE-AA35-B3E056522ED0}"/>
              </a:ext>
            </a:extLst>
          </p:cNvPr>
          <p:cNvCxnSpPr>
            <a:cxnSpLocks/>
          </p:cNvCxnSpPr>
          <p:nvPr/>
        </p:nvCxnSpPr>
        <p:spPr>
          <a:xfrm>
            <a:off x="726360" y="3901595"/>
            <a:ext cx="10546579" cy="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145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2EC2-CD74-40D0-98BD-AAC02096139F}"/>
              </a:ext>
            </a:extLst>
          </p:cNvPr>
          <p:cNvSpPr>
            <a:spLocks noGrp="1"/>
          </p:cNvSpPr>
          <p:nvPr>
            <p:ph type="title"/>
          </p:nvPr>
        </p:nvSpPr>
        <p:spPr>
          <a:xfrm>
            <a:off x="449999" y="397170"/>
            <a:ext cx="11286319" cy="775597"/>
          </a:xfrm>
        </p:spPr>
        <p:txBody>
          <a:bodyPr/>
          <a:lstStyle/>
          <a:p>
            <a:r>
              <a:rPr lang="en-GB" sz="2800">
                <a:solidFill>
                  <a:schemeClr val="accent1"/>
                </a:solidFill>
              </a:rPr>
              <a:t>Sectors for </a:t>
            </a:r>
            <a:r>
              <a:rPr lang="en-GB" sz="2800">
                <a:solidFill>
                  <a:schemeClr val="accent6">
                    <a:lumMod val="75000"/>
                  </a:schemeClr>
                </a:solidFill>
              </a:rPr>
              <a:t>existing claimants </a:t>
            </a:r>
            <a:r>
              <a:rPr lang="en-GB" sz="2800">
                <a:solidFill>
                  <a:schemeClr val="accent1"/>
                </a:solidFill>
              </a:rPr>
              <a:t>most likely to have made a loss or no profit pre-tax for their self-employed work in August 2020.</a:t>
            </a:r>
          </a:p>
        </p:txBody>
      </p:sp>
      <p:graphicFrame>
        <p:nvGraphicFramePr>
          <p:cNvPr id="7" name="Chart 6">
            <a:extLst>
              <a:ext uri="{FF2B5EF4-FFF2-40B4-BE49-F238E27FC236}">
                <a16:creationId xmlns:a16="http://schemas.microsoft.com/office/drawing/2014/main" id="{DABE0BD9-C343-4F40-B640-8B5B3F367837}"/>
              </a:ext>
            </a:extLst>
          </p:cNvPr>
          <p:cNvGraphicFramePr/>
          <p:nvPr>
            <p:extLst>
              <p:ext uri="{D42A27DB-BD31-4B8C-83A1-F6EECF244321}">
                <p14:modId xmlns:p14="http://schemas.microsoft.com/office/powerpoint/2010/main" val="4106135037"/>
              </p:ext>
            </p:extLst>
          </p:nvPr>
        </p:nvGraphicFramePr>
        <p:xfrm>
          <a:off x="437230" y="1364548"/>
          <a:ext cx="11299088" cy="4641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106ED69-3E56-4A48-A3EF-4F03D4F18F5F}"/>
              </a:ext>
            </a:extLst>
          </p:cNvPr>
          <p:cNvSpPr txBox="1"/>
          <p:nvPr/>
        </p:nvSpPr>
        <p:spPr>
          <a:xfrm>
            <a:off x="437230" y="6049535"/>
            <a:ext cx="9320546" cy="215444"/>
          </a:xfrm>
          <a:prstGeom prst="rect">
            <a:avLst/>
          </a:prstGeom>
          <a:noFill/>
        </p:spPr>
        <p:txBody>
          <a:bodyPr wrap="square" lIns="0" tIns="0" rIns="0" bIns="0" rtlCol="0">
            <a:spAutoFit/>
          </a:bodyPr>
          <a:lstStyle/>
          <a:p>
            <a:r>
              <a:rPr lang="en-GB" sz="1400" i="1">
                <a:latin typeface="Arial" panose="020B0604020202020204" pitchFamily="34" charset="0"/>
                <a:cs typeface="Arial" panose="020B0604020202020204" pitchFamily="34" charset="0"/>
              </a:rPr>
              <a:t>Base: All existing claimants, excluding not started SE work (5,138). </a:t>
            </a:r>
          </a:p>
        </p:txBody>
      </p:sp>
    </p:spTree>
    <p:extLst>
      <p:ext uri="{BB962C8B-B14F-4D97-AF65-F5344CB8AC3E}">
        <p14:creationId xmlns:p14="http://schemas.microsoft.com/office/powerpoint/2010/main" val="2119616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B31C-54F0-4B36-9696-F627B0CCC676}"/>
              </a:ext>
            </a:extLst>
          </p:cNvPr>
          <p:cNvSpPr>
            <a:spLocks noGrp="1"/>
          </p:cNvSpPr>
          <p:nvPr>
            <p:ph type="title"/>
          </p:nvPr>
        </p:nvSpPr>
        <p:spPr>
          <a:xfrm>
            <a:off x="449999" y="397170"/>
            <a:ext cx="11299088" cy="775597"/>
          </a:xfrm>
        </p:spPr>
        <p:txBody>
          <a:bodyPr/>
          <a:lstStyle/>
          <a:p>
            <a:r>
              <a:rPr lang="en-GB" sz="2800">
                <a:solidFill>
                  <a:schemeClr val="accent1"/>
                </a:solidFill>
              </a:rPr>
              <a:t>Half of </a:t>
            </a:r>
            <a:r>
              <a:rPr lang="en-GB" sz="2800">
                <a:solidFill>
                  <a:schemeClr val="accent6">
                    <a:lumMod val="75000"/>
                  </a:schemeClr>
                </a:solidFill>
              </a:rPr>
              <a:t>existing claimants </a:t>
            </a:r>
            <a:r>
              <a:rPr lang="en-GB" sz="2800">
                <a:solidFill>
                  <a:schemeClr val="accent1"/>
                </a:solidFill>
              </a:rPr>
              <a:t>who typically made a profit before lockdown say their profits varied by more than £100 from month to month.</a:t>
            </a:r>
          </a:p>
        </p:txBody>
      </p:sp>
      <p:graphicFrame>
        <p:nvGraphicFramePr>
          <p:cNvPr id="7" name="Chart 6">
            <a:extLst>
              <a:ext uri="{FF2B5EF4-FFF2-40B4-BE49-F238E27FC236}">
                <a16:creationId xmlns:a16="http://schemas.microsoft.com/office/drawing/2014/main" id="{C15B85F8-8C45-486A-AC29-71EFEC850501}"/>
              </a:ext>
            </a:extLst>
          </p:cNvPr>
          <p:cNvGraphicFramePr/>
          <p:nvPr/>
        </p:nvGraphicFramePr>
        <p:xfrm>
          <a:off x="424463" y="2469940"/>
          <a:ext cx="6087156" cy="3519168"/>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a:extLst>
              <a:ext uri="{FF2B5EF4-FFF2-40B4-BE49-F238E27FC236}">
                <a16:creationId xmlns:a16="http://schemas.microsoft.com/office/drawing/2014/main" id="{B5CCABC9-99A7-46F1-90AB-D995F029A82C}"/>
              </a:ext>
            </a:extLst>
          </p:cNvPr>
          <p:cNvSpPr/>
          <p:nvPr/>
        </p:nvSpPr>
        <p:spPr>
          <a:xfrm>
            <a:off x="5731079" y="3554378"/>
            <a:ext cx="172609" cy="1356047"/>
          </a:xfrm>
          <a:prstGeom prst="rightBrace">
            <a:avLst/>
          </a:prstGeom>
          <a:ln w="95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3683F29A-FB8E-4289-A9AB-AF6A2CC2F377}"/>
              </a:ext>
            </a:extLst>
          </p:cNvPr>
          <p:cNvSpPr txBox="1"/>
          <p:nvPr/>
        </p:nvSpPr>
        <p:spPr>
          <a:xfrm>
            <a:off x="6096000" y="3646199"/>
            <a:ext cx="1322231"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accent6">
                    <a:lumMod val="50000"/>
                  </a:schemeClr>
                </a:solidFill>
              </a:rPr>
              <a:t>50% </a:t>
            </a:r>
            <a:br>
              <a:rPr lang="en-GB" sz="2000" b="1">
                <a:solidFill>
                  <a:schemeClr val="accent6">
                    <a:lumMod val="50000"/>
                  </a:schemeClr>
                </a:solidFill>
              </a:rPr>
            </a:br>
            <a:r>
              <a:rPr lang="en-GB" sz="2000"/>
              <a:t>profits vary by £100+</a:t>
            </a:r>
          </a:p>
        </p:txBody>
      </p:sp>
      <p:sp>
        <p:nvSpPr>
          <p:cNvPr id="10" name="Rectangle 9">
            <a:extLst>
              <a:ext uri="{FF2B5EF4-FFF2-40B4-BE49-F238E27FC236}">
                <a16:creationId xmlns:a16="http://schemas.microsoft.com/office/drawing/2014/main" id="{3EFA1039-92C1-4155-9BA1-FBE813244BE4}"/>
              </a:ext>
            </a:extLst>
          </p:cNvPr>
          <p:cNvSpPr/>
          <p:nvPr/>
        </p:nvSpPr>
        <p:spPr>
          <a:xfrm>
            <a:off x="7418231" y="1356011"/>
            <a:ext cx="4562275" cy="44476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Text Placeholder 7">
            <a:extLst>
              <a:ext uri="{FF2B5EF4-FFF2-40B4-BE49-F238E27FC236}">
                <a16:creationId xmlns:a16="http://schemas.microsoft.com/office/drawing/2014/main" id="{D0F2F193-E6B9-4086-B76F-2F61E03ECF49}"/>
              </a:ext>
            </a:extLst>
          </p:cNvPr>
          <p:cNvSpPr txBox="1">
            <a:spLocks/>
          </p:cNvSpPr>
          <p:nvPr/>
        </p:nvSpPr>
        <p:spPr>
          <a:xfrm>
            <a:off x="7556496" y="1446547"/>
            <a:ext cx="4261739" cy="2782977"/>
          </a:xfrm>
          <a:prstGeom prst="rect">
            <a:avLst/>
          </a:prstGeom>
        </p:spPr>
        <p:txBody>
          <a:bodyPr lIns="91440" tIns="45720" rIns="91440" bIns="45720" anchor="t"/>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a:t>For those who say their profits vary, reasons include:</a:t>
            </a:r>
          </a:p>
          <a:p>
            <a:pPr marL="285750" indent="-285750">
              <a:buFont typeface="Wingdings" panose="05000000000000000000" pitchFamily="2" charset="2"/>
              <a:buChar char="§"/>
            </a:pPr>
            <a:r>
              <a:rPr lang="en-GB" sz="1700"/>
              <a:t>Number of customers or clients / sales (46%)</a:t>
            </a:r>
            <a:endParaRPr lang="en-GB" sz="1700">
              <a:cs typeface="Arial"/>
            </a:endParaRPr>
          </a:p>
          <a:p>
            <a:pPr marL="285750" indent="-285750">
              <a:buFont typeface="Wingdings" panose="05000000000000000000" pitchFamily="2" charset="2"/>
              <a:buChar char="§"/>
            </a:pPr>
            <a:r>
              <a:rPr lang="en-GB" sz="1700"/>
              <a:t>Number of hours worked (28%)</a:t>
            </a:r>
            <a:endParaRPr lang="en-GB" sz="1700">
              <a:cs typeface="Arial"/>
            </a:endParaRPr>
          </a:p>
          <a:p>
            <a:pPr marL="285750" indent="-285750">
              <a:buFont typeface="Wingdings" panose="05000000000000000000" pitchFamily="2" charset="2"/>
              <a:buChar char="§"/>
            </a:pPr>
            <a:r>
              <a:rPr lang="en-GB" sz="1700"/>
              <a:t>Seasonal changes in demand (27%)</a:t>
            </a:r>
            <a:endParaRPr lang="en-GB" sz="1700">
              <a:cs typeface="Arial"/>
            </a:endParaRPr>
          </a:p>
          <a:p>
            <a:pPr marL="285750" indent="-285750">
              <a:buFont typeface="Wingdings" panose="05000000000000000000" pitchFamily="2" charset="2"/>
              <a:buChar char="§"/>
            </a:pPr>
            <a:r>
              <a:rPr lang="en-GB" sz="1700"/>
              <a:t>Demand has slowed over time (17%)</a:t>
            </a:r>
            <a:endParaRPr lang="en-GB" sz="1700">
              <a:cs typeface="Arial"/>
            </a:endParaRPr>
          </a:p>
          <a:p>
            <a:pPr marL="285750" indent="-285750">
              <a:buFont typeface="Wingdings" panose="05000000000000000000" pitchFamily="2" charset="2"/>
              <a:buChar char="§"/>
            </a:pPr>
            <a:r>
              <a:rPr lang="en-GB" sz="1700"/>
              <a:t>Investing money back into the business (11%)</a:t>
            </a:r>
            <a:endParaRPr lang="en-GB" sz="1700">
              <a:cs typeface="Arial"/>
            </a:endParaRPr>
          </a:p>
          <a:p>
            <a:r>
              <a:rPr lang="en-GB" sz="1700"/>
              <a:t>Greatest variation by £250 per month in </a:t>
            </a:r>
            <a:r>
              <a:rPr lang="en-GB" sz="1700" b="1"/>
              <a:t>Media, Telecom, Arts </a:t>
            </a:r>
            <a:r>
              <a:rPr lang="en-GB" sz="1700"/>
              <a:t>(35%), </a:t>
            </a:r>
            <a:r>
              <a:rPr lang="en-GB" sz="1700" b="1"/>
              <a:t>Professional Services </a:t>
            </a:r>
            <a:r>
              <a:rPr lang="en-GB" sz="1700"/>
              <a:t>(34%), </a:t>
            </a:r>
            <a:r>
              <a:rPr lang="en-GB" sz="1700" b="1"/>
              <a:t>Transport/distribution/delivery </a:t>
            </a:r>
            <a:r>
              <a:rPr lang="en-GB" sz="1700"/>
              <a:t> (33%)</a:t>
            </a:r>
            <a:endParaRPr lang="en-GB" sz="1700">
              <a:cs typeface="Arial"/>
            </a:endParaRPr>
          </a:p>
        </p:txBody>
      </p:sp>
      <p:sp>
        <p:nvSpPr>
          <p:cNvPr id="12" name="Text Placeholder 7">
            <a:extLst>
              <a:ext uri="{FF2B5EF4-FFF2-40B4-BE49-F238E27FC236}">
                <a16:creationId xmlns:a16="http://schemas.microsoft.com/office/drawing/2014/main" id="{6AB21C6C-E56B-4545-A41D-958B1871A7FC}"/>
              </a:ext>
            </a:extLst>
          </p:cNvPr>
          <p:cNvSpPr txBox="1">
            <a:spLocks/>
          </p:cNvSpPr>
          <p:nvPr/>
        </p:nvSpPr>
        <p:spPr>
          <a:xfrm>
            <a:off x="397581" y="1663746"/>
            <a:ext cx="7020650"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solidFill>
                  <a:schemeClr val="accent2">
                    <a:lumMod val="75000"/>
                  </a:schemeClr>
                </a:solidFill>
              </a:rPr>
              <a:t>Before the UK went into lockdown in March</a:t>
            </a:r>
            <a:r>
              <a:rPr lang="en-GB" sz="1700" b="1"/>
              <a:t>, how much did your profits from self-employment vary from month to month?</a:t>
            </a:r>
          </a:p>
        </p:txBody>
      </p:sp>
      <p:sp>
        <p:nvSpPr>
          <p:cNvPr id="13" name="Text Placeholder 3">
            <a:extLst>
              <a:ext uri="{FF2B5EF4-FFF2-40B4-BE49-F238E27FC236}">
                <a16:creationId xmlns:a16="http://schemas.microsoft.com/office/drawing/2014/main" id="{BE5D14F0-9FAB-4FF4-BDF3-B34A2C6A6FA7}"/>
              </a:ext>
            </a:extLst>
          </p:cNvPr>
          <p:cNvSpPr>
            <a:spLocks noGrp="1"/>
          </p:cNvSpPr>
          <p:nvPr>
            <p:ph type="body" sz="quarter" idx="10"/>
          </p:nvPr>
        </p:nvSpPr>
        <p:spPr>
          <a:xfrm>
            <a:off x="436563" y="5989638"/>
            <a:ext cx="11299825" cy="287337"/>
          </a:xfrm>
        </p:spPr>
        <p:txBody>
          <a:bodyPr/>
          <a:lstStyle/>
          <a:p>
            <a:r>
              <a:rPr lang="en-GB"/>
              <a:t>Base: All existing claimants who were self-employed before March and typically made a monthly profit before lockdown (4,179); existing claimants who say their profits varied from month to month before lockdown (2,776).</a:t>
            </a:r>
          </a:p>
        </p:txBody>
      </p:sp>
    </p:spTree>
    <p:extLst>
      <p:ext uri="{BB962C8B-B14F-4D97-AF65-F5344CB8AC3E}">
        <p14:creationId xmlns:p14="http://schemas.microsoft.com/office/powerpoint/2010/main" val="361700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165-3E30-47B6-B803-C5F0DAD75A01}"/>
              </a:ext>
            </a:extLst>
          </p:cNvPr>
          <p:cNvSpPr>
            <a:spLocks noGrp="1"/>
          </p:cNvSpPr>
          <p:nvPr>
            <p:ph type="title"/>
          </p:nvPr>
        </p:nvSpPr>
        <p:spPr>
          <a:xfrm>
            <a:off x="449999" y="397170"/>
            <a:ext cx="11311858" cy="775597"/>
          </a:xfrm>
        </p:spPr>
        <p:txBody>
          <a:bodyPr/>
          <a:lstStyle/>
          <a:p>
            <a:r>
              <a:rPr lang="en-GB" sz="2800">
                <a:solidFill>
                  <a:schemeClr val="accent1"/>
                </a:solidFill>
              </a:rPr>
              <a:t>Pre-tax profit among </a:t>
            </a:r>
            <a:r>
              <a:rPr lang="en-GB" sz="2800">
                <a:solidFill>
                  <a:schemeClr val="bg2"/>
                </a:solidFill>
              </a:rPr>
              <a:t>new claimants </a:t>
            </a:r>
            <a:r>
              <a:rPr lang="en-GB" sz="2800">
                <a:solidFill>
                  <a:schemeClr val="accent1"/>
                </a:solidFill>
              </a:rPr>
              <a:t>dropped significantly between before lockdown and August.</a:t>
            </a:r>
          </a:p>
        </p:txBody>
      </p:sp>
      <p:sp>
        <p:nvSpPr>
          <p:cNvPr id="4" name="Text Placeholder 3">
            <a:extLst>
              <a:ext uri="{FF2B5EF4-FFF2-40B4-BE49-F238E27FC236}">
                <a16:creationId xmlns:a16="http://schemas.microsoft.com/office/drawing/2014/main" id="{896BD603-9ADF-4956-8FAB-E4B5B8DA91D7}"/>
              </a:ext>
            </a:extLst>
          </p:cNvPr>
          <p:cNvSpPr>
            <a:spLocks noGrp="1"/>
          </p:cNvSpPr>
          <p:nvPr>
            <p:ph type="body" sz="quarter" idx="10"/>
          </p:nvPr>
        </p:nvSpPr>
        <p:spPr>
          <a:xfrm>
            <a:off x="449999" y="6082352"/>
            <a:ext cx="9212975" cy="196676"/>
          </a:xfrm>
        </p:spPr>
        <p:txBody>
          <a:bodyPr/>
          <a:lstStyle/>
          <a:p>
            <a:r>
              <a:rPr lang="en-GB"/>
              <a:t>Base: All new claimants, excluding those who haven’t started SE work (5,044). </a:t>
            </a:r>
            <a:r>
              <a:rPr lang="en-GB">
                <a:latin typeface="Arial" panose="020B0604020202020204" pitchFamily="34" charset="0"/>
                <a:cs typeface="Arial" panose="020B0604020202020204" pitchFamily="34" charset="0"/>
              </a:rPr>
              <a:t>‘Prefer not to say’ and ‘not self-employed before March / in August’ codes not shown.</a:t>
            </a:r>
            <a:endParaRPr lang="en-GB"/>
          </a:p>
        </p:txBody>
      </p:sp>
      <p:sp>
        <p:nvSpPr>
          <p:cNvPr id="9" name="TextBox 8">
            <a:extLst>
              <a:ext uri="{FF2B5EF4-FFF2-40B4-BE49-F238E27FC236}">
                <a16:creationId xmlns:a16="http://schemas.microsoft.com/office/drawing/2014/main" id="{D1612EB9-2BA4-4259-9A71-BFF53C2779D2}"/>
              </a:ext>
            </a:extLst>
          </p:cNvPr>
          <p:cNvSpPr txBox="1"/>
          <p:nvPr/>
        </p:nvSpPr>
        <p:spPr>
          <a:xfrm>
            <a:off x="920951" y="1482102"/>
            <a:ext cx="5261978" cy="276999"/>
          </a:xfrm>
          <a:prstGeom prst="rect">
            <a:avLst/>
          </a:prstGeom>
          <a:noFill/>
        </p:spPr>
        <p:txBody>
          <a:bodyPr wrap="square" lIns="0" tIns="0" rIns="0" bIns="0" rtlCol="0">
            <a:spAutoFit/>
          </a:bodyPr>
          <a:lstStyle/>
          <a:p>
            <a:pPr>
              <a:spcBef>
                <a:spcPts val="400"/>
              </a:spcBef>
              <a:spcAft>
                <a:spcPts val="400"/>
              </a:spcAft>
            </a:pPr>
            <a:r>
              <a:rPr lang="en-GB" b="1">
                <a:solidFill>
                  <a:schemeClr val="bg2">
                    <a:lumMod val="60000"/>
                    <a:lumOff val="40000"/>
                  </a:schemeClr>
                </a:solidFill>
              </a:rPr>
              <a:t>Typical monthly pre-tax profit before lockdown</a:t>
            </a:r>
            <a:endParaRPr lang="en-GB">
              <a:solidFill>
                <a:schemeClr val="bg2">
                  <a:lumMod val="60000"/>
                  <a:lumOff val="40000"/>
                </a:schemeClr>
              </a:solidFill>
            </a:endParaRPr>
          </a:p>
        </p:txBody>
      </p:sp>
      <p:sp>
        <p:nvSpPr>
          <p:cNvPr id="10" name="TextBox 9">
            <a:extLst>
              <a:ext uri="{FF2B5EF4-FFF2-40B4-BE49-F238E27FC236}">
                <a16:creationId xmlns:a16="http://schemas.microsoft.com/office/drawing/2014/main" id="{8226980B-20C3-4509-B9B7-30032866BA90}"/>
              </a:ext>
            </a:extLst>
          </p:cNvPr>
          <p:cNvSpPr txBox="1"/>
          <p:nvPr/>
        </p:nvSpPr>
        <p:spPr>
          <a:xfrm>
            <a:off x="6487109" y="1482103"/>
            <a:ext cx="4040523" cy="276999"/>
          </a:xfrm>
          <a:prstGeom prst="rect">
            <a:avLst/>
          </a:prstGeom>
          <a:noFill/>
        </p:spPr>
        <p:txBody>
          <a:bodyPr wrap="square" lIns="0" tIns="0" rIns="0" bIns="0" rtlCol="0">
            <a:spAutoFit/>
          </a:bodyPr>
          <a:lstStyle/>
          <a:p>
            <a:pPr>
              <a:spcBef>
                <a:spcPts val="400"/>
              </a:spcBef>
              <a:spcAft>
                <a:spcPts val="400"/>
              </a:spcAft>
            </a:pPr>
            <a:r>
              <a:rPr lang="en-GB" b="1">
                <a:solidFill>
                  <a:schemeClr val="bg2"/>
                </a:solidFill>
              </a:rPr>
              <a:t>Monthly pre-tax profit in August 2020</a:t>
            </a:r>
            <a:endParaRPr lang="en-GB">
              <a:solidFill>
                <a:schemeClr val="bg2"/>
              </a:solidFill>
            </a:endParaRPr>
          </a:p>
        </p:txBody>
      </p:sp>
      <p:graphicFrame>
        <p:nvGraphicFramePr>
          <p:cNvPr id="32" name="Chart 31">
            <a:extLst>
              <a:ext uri="{FF2B5EF4-FFF2-40B4-BE49-F238E27FC236}">
                <a16:creationId xmlns:a16="http://schemas.microsoft.com/office/drawing/2014/main" id="{BE08EE07-6E90-44D7-AD14-5CB2E0304E79}"/>
              </a:ext>
            </a:extLst>
          </p:cNvPr>
          <p:cNvGraphicFramePr/>
          <p:nvPr>
            <p:extLst>
              <p:ext uri="{D42A27DB-BD31-4B8C-83A1-F6EECF244321}">
                <p14:modId xmlns:p14="http://schemas.microsoft.com/office/powerpoint/2010/main" val="852047158"/>
              </p:ext>
            </p:extLst>
          </p:nvPr>
        </p:nvGraphicFramePr>
        <p:xfrm>
          <a:off x="-613476" y="1928000"/>
          <a:ext cx="8305717" cy="3952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EC330AFB-CFE3-4475-9AB9-5760B47D3AB8}"/>
              </a:ext>
            </a:extLst>
          </p:cNvPr>
          <p:cNvGraphicFramePr/>
          <p:nvPr>
            <p:extLst>
              <p:ext uri="{D42A27DB-BD31-4B8C-83A1-F6EECF244321}">
                <p14:modId xmlns:p14="http://schemas.microsoft.com/office/powerpoint/2010/main" val="450186698"/>
              </p:ext>
            </p:extLst>
          </p:nvPr>
        </p:nvGraphicFramePr>
        <p:xfrm>
          <a:off x="6703506" y="1928000"/>
          <a:ext cx="5261979" cy="3952633"/>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D289120-487B-44D0-A839-50219BA85754}"/>
              </a:ext>
            </a:extLst>
          </p:cNvPr>
          <p:cNvGrpSpPr/>
          <p:nvPr/>
        </p:nvGrpSpPr>
        <p:grpSpPr>
          <a:xfrm>
            <a:off x="9050629" y="2004318"/>
            <a:ext cx="2693666" cy="525678"/>
            <a:chOff x="5478379" y="2613952"/>
            <a:chExt cx="2693666" cy="1043648"/>
          </a:xfrm>
        </p:grpSpPr>
        <p:sp>
          <p:nvSpPr>
            <p:cNvPr id="35" name="Right Brace 34">
              <a:extLst>
                <a:ext uri="{FF2B5EF4-FFF2-40B4-BE49-F238E27FC236}">
                  <a16:creationId xmlns:a16="http://schemas.microsoft.com/office/drawing/2014/main" id="{0F8A4BE1-56CA-4A8A-890B-6FB7A5B6695D}"/>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solidFill>
              </a:endParaRPr>
            </a:p>
          </p:txBody>
        </p:sp>
        <p:sp>
          <p:nvSpPr>
            <p:cNvPr id="36" name="TextBox 35">
              <a:extLst>
                <a:ext uri="{FF2B5EF4-FFF2-40B4-BE49-F238E27FC236}">
                  <a16:creationId xmlns:a16="http://schemas.microsoft.com/office/drawing/2014/main" id="{90065286-EC4C-4889-B84C-680594035C87}"/>
                </a:ext>
              </a:extLst>
            </p:cNvPr>
            <p:cNvSpPr txBox="1"/>
            <p:nvPr/>
          </p:nvSpPr>
          <p:spPr>
            <a:xfrm>
              <a:off x="5762246" y="2696208"/>
              <a:ext cx="2409799" cy="733248"/>
            </a:xfrm>
            <a:prstGeom prst="rect">
              <a:avLst/>
            </a:prstGeom>
            <a:noFill/>
          </p:spPr>
          <p:txBody>
            <a:bodyPr wrap="square" lIns="0" tIns="0" rIns="0" bIns="0" rtlCol="0">
              <a:spAutoFit/>
            </a:bodyPr>
            <a:lstStyle/>
            <a:p>
              <a:pPr>
                <a:spcBef>
                  <a:spcPts val="400"/>
                </a:spcBef>
                <a:spcAft>
                  <a:spcPts val="400"/>
                </a:spcAft>
              </a:pPr>
              <a:r>
                <a:rPr lang="en-GB" sz="2400" b="1">
                  <a:solidFill>
                    <a:schemeClr val="bg2"/>
                  </a:solidFill>
                </a:rPr>
                <a:t>30% </a:t>
              </a:r>
              <a:r>
                <a:rPr lang="en-GB" sz="2400">
                  <a:solidFill>
                    <a:schemeClr val="bg2"/>
                  </a:solidFill>
                </a:rPr>
                <a:t>loss / £0</a:t>
              </a:r>
            </a:p>
          </p:txBody>
        </p:sp>
      </p:grpSp>
      <p:grpSp>
        <p:nvGrpSpPr>
          <p:cNvPr id="37" name="Group 36">
            <a:extLst>
              <a:ext uri="{FF2B5EF4-FFF2-40B4-BE49-F238E27FC236}">
                <a16:creationId xmlns:a16="http://schemas.microsoft.com/office/drawing/2014/main" id="{89D3F7EF-A588-4C32-A1ED-2609C1BE5852}"/>
              </a:ext>
            </a:extLst>
          </p:cNvPr>
          <p:cNvGrpSpPr/>
          <p:nvPr/>
        </p:nvGrpSpPr>
        <p:grpSpPr>
          <a:xfrm>
            <a:off x="4154553" y="2033334"/>
            <a:ext cx="2526079" cy="525678"/>
            <a:chOff x="5478379" y="2613952"/>
            <a:chExt cx="2526079" cy="1043648"/>
          </a:xfrm>
        </p:grpSpPr>
        <p:sp>
          <p:nvSpPr>
            <p:cNvPr id="38" name="Right Brace 37">
              <a:extLst>
                <a:ext uri="{FF2B5EF4-FFF2-40B4-BE49-F238E27FC236}">
                  <a16:creationId xmlns:a16="http://schemas.microsoft.com/office/drawing/2014/main" id="{30529D2A-A533-4EF2-A126-37CFED76C502}"/>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60000"/>
                    <a:lumOff val="40000"/>
                  </a:schemeClr>
                </a:solidFill>
              </a:endParaRPr>
            </a:p>
          </p:txBody>
        </p:sp>
        <p:sp>
          <p:nvSpPr>
            <p:cNvPr id="39" name="TextBox 38">
              <a:extLst>
                <a:ext uri="{FF2B5EF4-FFF2-40B4-BE49-F238E27FC236}">
                  <a16:creationId xmlns:a16="http://schemas.microsoft.com/office/drawing/2014/main" id="{39A36187-94BA-467B-A00E-2A1228D5F86E}"/>
                </a:ext>
              </a:extLst>
            </p:cNvPr>
            <p:cNvSpPr txBox="1"/>
            <p:nvPr/>
          </p:nvSpPr>
          <p:spPr>
            <a:xfrm>
              <a:off x="5702538" y="2702129"/>
              <a:ext cx="2301920" cy="733248"/>
            </a:xfrm>
            <a:prstGeom prst="rect">
              <a:avLst/>
            </a:prstGeom>
            <a:noFill/>
          </p:spPr>
          <p:txBody>
            <a:bodyPr wrap="square" lIns="0" tIns="0" rIns="0" bIns="0" rtlCol="0">
              <a:spAutoFit/>
            </a:bodyPr>
            <a:lstStyle/>
            <a:p>
              <a:pPr>
                <a:spcBef>
                  <a:spcPts val="400"/>
                </a:spcBef>
                <a:spcAft>
                  <a:spcPts val="400"/>
                </a:spcAft>
              </a:pPr>
              <a:r>
                <a:rPr lang="en-GB" sz="2400" b="1">
                  <a:solidFill>
                    <a:schemeClr val="bg2">
                      <a:lumMod val="60000"/>
                      <a:lumOff val="40000"/>
                    </a:schemeClr>
                  </a:solidFill>
                </a:rPr>
                <a:t>6% </a:t>
              </a:r>
              <a:r>
                <a:rPr lang="en-GB" sz="2400">
                  <a:solidFill>
                    <a:schemeClr val="bg2">
                      <a:lumMod val="60000"/>
                      <a:lumOff val="40000"/>
                    </a:schemeClr>
                  </a:solidFill>
                </a:rPr>
                <a:t>loss / £0</a:t>
              </a:r>
            </a:p>
          </p:txBody>
        </p:sp>
      </p:grpSp>
      <p:grpSp>
        <p:nvGrpSpPr>
          <p:cNvPr id="40" name="Group 39">
            <a:extLst>
              <a:ext uri="{FF2B5EF4-FFF2-40B4-BE49-F238E27FC236}">
                <a16:creationId xmlns:a16="http://schemas.microsoft.com/office/drawing/2014/main" id="{4A6B6227-9F1A-4F73-BF7D-0108E2506D94}"/>
              </a:ext>
            </a:extLst>
          </p:cNvPr>
          <p:cNvGrpSpPr/>
          <p:nvPr/>
        </p:nvGrpSpPr>
        <p:grpSpPr>
          <a:xfrm>
            <a:off x="4154553" y="3975788"/>
            <a:ext cx="2415302" cy="1521588"/>
            <a:chOff x="5478379" y="2613952"/>
            <a:chExt cx="2222096" cy="1043648"/>
          </a:xfrm>
        </p:grpSpPr>
        <p:sp>
          <p:nvSpPr>
            <p:cNvPr id="41" name="Right Brace 40">
              <a:extLst>
                <a:ext uri="{FF2B5EF4-FFF2-40B4-BE49-F238E27FC236}">
                  <a16:creationId xmlns:a16="http://schemas.microsoft.com/office/drawing/2014/main" id="{151D4A0A-E82F-4A55-9694-332F8C6B993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60000"/>
                    <a:lumOff val="40000"/>
                  </a:schemeClr>
                </a:solidFill>
              </a:endParaRPr>
            </a:p>
          </p:txBody>
        </p:sp>
        <p:sp>
          <p:nvSpPr>
            <p:cNvPr id="42" name="TextBox 41">
              <a:extLst>
                <a:ext uri="{FF2B5EF4-FFF2-40B4-BE49-F238E27FC236}">
                  <a16:creationId xmlns:a16="http://schemas.microsoft.com/office/drawing/2014/main" id="{119345B9-5B99-475E-808C-3A694F221327}"/>
                </a:ext>
              </a:extLst>
            </p:cNvPr>
            <p:cNvSpPr txBox="1"/>
            <p:nvPr/>
          </p:nvSpPr>
          <p:spPr>
            <a:xfrm>
              <a:off x="5743471" y="2989701"/>
              <a:ext cx="1957004" cy="253323"/>
            </a:xfrm>
            <a:prstGeom prst="rect">
              <a:avLst/>
            </a:prstGeom>
            <a:noFill/>
          </p:spPr>
          <p:txBody>
            <a:bodyPr wrap="square" lIns="0" tIns="0" rIns="0" bIns="0" rtlCol="0">
              <a:spAutoFit/>
            </a:bodyPr>
            <a:lstStyle/>
            <a:p>
              <a:pPr>
                <a:spcBef>
                  <a:spcPts val="400"/>
                </a:spcBef>
                <a:spcAft>
                  <a:spcPts val="400"/>
                </a:spcAft>
              </a:pPr>
              <a:r>
                <a:rPr lang="en-GB" sz="2400" b="1">
                  <a:solidFill>
                    <a:schemeClr val="bg2">
                      <a:lumMod val="60000"/>
                      <a:lumOff val="40000"/>
                    </a:schemeClr>
                  </a:solidFill>
                </a:rPr>
                <a:t>49% </a:t>
              </a:r>
              <a:r>
                <a:rPr lang="en-GB" sz="2400">
                  <a:solidFill>
                    <a:schemeClr val="bg2">
                      <a:lumMod val="60000"/>
                      <a:lumOff val="40000"/>
                    </a:schemeClr>
                  </a:solidFill>
                </a:rPr>
                <a:t>£1,000+</a:t>
              </a:r>
            </a:p>
          </p:txBody>
        </p:sp>
      </p:grpSp>
      <p:grpSp>
        <p:nvGrpSpPr>
          <p:cNvPr id="43" name="Group 42">
            <a:extLst>
              <a:ext uri="{FF2B5EF4-FFF2-40B4-BE49-F238E27FC236}">
                <a16:creationId xmlns:a16="http://schemas.microsoft.com/office/drawing/2014/main" id="{03038C2C-7797-4765-9862-B151197993B3}"/>
              </a:ext>
            </a:extLst>
          </p:cNvPr>
          <p:cNvGrpSpPr/>
          <p:nvPr/>
        </p:nvGrpSpPr>
        <p:grpSpPr>
          <a:xfrm>
            <a:off x="9050629" y="3931986"/>
            <a:ext cx="2237550" cy="1536374"/>
            <a:chOff x="5478379" y="2613952"/>
            <a:chExt cx="2237550" cy="1043648"/>
          </a:xfrm>
        </p:grpSpPr>
        <p:sp>
          <p:nvSpPr>
            <p:cNvPr id="44" name="Right Brace 43">
              <a:extLst>
                <a:ext uri="{FF2B5EF4-FFF2-40B4-BE49-F238E27FC236}">
                  <a16:creationId xmlns:a16="http://schemas.microsoft.com/office/drawing/2014/main" id="{09D77AAE-E8C2-4753-BED7-56929E12E0EF}"/>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solidFill>
              </a:endParaRPr>
            </a:p>
          </p:txBody>
        </p:sp>
        <p:sp>
          <p:nvSpPr>
            <p:cNvPr id="45" name="TextBox 44">
              <a:extLst>
                <a:ext uri="{FF2B5EF4-FFF2-40B4-BE49-F238E27FC236}">
                  <a16:creationId xmlns:a16="http://schemas.microsoft.com/office/drawing/2014/main" id="{2D66B18D-7AD3-4F4D-AF76-1D3ADEBFD944}"/>
                </a:ext>
              </a:extLst>
            </p:cNvPr>
            <p:cNvSpPr txBox="1"/>
            <p:nvPr/>
          </p:nvSpPr>
          <p:spPr>
            <a:xfrm>
              <a:off x="5705446" y="2989701"/>
              <a:ext cx="2010483" cy="250885"/>
            </a:xfrm>
            <a:prstGeom prst="rect">
              <a:avLst/>
            </a:prstGeom>
            <a:noFill/>
          </p:spPr>
          <p:txBody>
            <a:bodyPr wrap="square" lIns="0" tIns="0" rIns="0" bIns="0" rtlCol="0">
              <a:spAutoFit/>
            </a:bodyPr>
            <a:lstStyle/>
            <a:p>
              <a:pPr>
                <a:spcBef>
                  <a:spcPts val="400"/>
                </a:spcBef>
                <a:spcAft>
                  <a:spcPts val="400"/>
                </a:spcAft>
              </a:pPr>
              <a:r>
                <a:rPr lang="en-GB" sz="2400" b="1">
                  <a:solidFill>
                    <a:schemeClr val="bg2"/>
                  </a:solidFill>
                </a:rPr>
                <a:t>16% </a:t>
              </a:r>
              <a:r>
                <a:rPr lang="en-GB" sz="2400">
                  <a:solidFill>
                    <a:schemeClr val="bg2"/>
                  </a:solidFill>
                </a:rPr>
                <a:t>£1,000+</a:t>
              </a:r>
            </a:p>
          </p:txBody>
        </p:sp>
      </p:grpSp>
      <p:grpSp>
        <p:nvGrpSpPr>
          <p:cNvPr id="46" name="Group 45">
            <a:extLst>
              <a:ext uri="{FF2B5EF4-FFF2-40B4-BE49-F238E27FC236}">
                <a16:creationId xmlns:a16="http://schemas.microsoft.com/office/drawing/2014/main" id="{FF1943C4-592B-48CC-98EA-42AB3DC53C2E}"/>
              </a:ext>
            </a:extLst>
          </p:cNvPr>
          <p:cNvGrpSpPr/>
          <p:nvPr/>
        </p:nvGrpSpPr>
        <p:grpSpPr>
          <a:xfrm>
            <a:off x="4154553" y="2679742"/>
            <a:ext cx="2415302" cy="1175316"/>
            <a:chOff x="5478379" y="2613952"/>
            <a:chExt cx="2222096" cy="1043648"/>
          </a:xfrm>
        </p:grpSpPr>
        <p:sp>
          <p:nvSpPr>
            <p:cNvPr id="47" name="Right Brace 46">
              <a:extLst>
                <a:ext uri="{FF2B5EF4-FFF2-40B4-BE49-F238E27FC236}">
                  <a16:creationId xmlns:a16="http://schemas.microsoft.com/office/drawing/2014/main" id="{09CB6A17-C934-42CB-A0A9-8BA080009945}"/>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60000"/>
                    <a:lumOff val="40000"/>
                  </a:schemeClr>
                </a:solidFill>
              </a:endParaRPr>
            </a:p>
          </p:txBody>
        </p:sp>
        <p:sp>
          <p:nvSpPr>
            <p:cNvPr id="48" name="TextBox 47">
              <a:extLst>
                <a:ext uri="{FF2B5EF4-FFF2-40B4-BE49-F238E27FC236}">
                  <a16:creationId xmlns:a16="http://schemas.microsoft.com/office/drawing/2014/main" id="{EDA42EE1-E6FA-4AFB-A2FE-35B31FE22F16}"/>
                </a:ext>
              </a:extLst>
            </p:cNvPr>
            <p:cNvSpPr txBox="1"/>
            <p:nvPr/>
          </p:nvSpPr>
          <p:spPr>
            <a:xfrm>
              <a:off x="5743471" y="2989701"/>
              <a:ext cx="1957004" cy="327957"/>
            </a:xfrm>
            <a:prstGeom prst="rect">
              <a:avLst/>
            </a:prstGeom>
            <a:noFill/>
          </p:spPr>
          <p:txBody>
            <a:bodyPr wrap="square" lIns="0" tIns="0" rIns="0" bIns="0" rtlCol="0">
              <a:spAutoFit/>
            </a:bodyPr>
            <a:lstStyle/>
            <a:p>
              <a:pPr>
                <a:spcBef>
                  <a:spcPts val="400"/>
                </a:spcBef>
                <a:spcAft>
                  <a:spcPts val="400"/>
                </a:spcAft>
              </a:pPr>
              <a:r>
                <a:rPr lang="en-GB" sz="2400" b="1">
                  <a:solidFill>
                    <a:schemeClr val="bg2">
                      <a:lumMod val="60000"/>
                      <a:lumOff val="40000"/>
                    </a:schemeClr>
                  </a:solidFill>
                </a:rPr>
                <a:t>24% </a:t>
              </a:r>
              <a:r>
                <a:rPr lang="en-GB" sz="2400">
                  <a:solidFill>
                    <a:schemeClr val="bg2">
                      <a:lumMod val="60000"/>
                      <a:lumOff val="40000"/>
                    </a:schemeClr>
                  </a:solidFill>
                </a:rPr>
                <a:t>£1 - £999</a:t>
              </a:r>
            </a:p>
          </p:txBody>
        </p:sp>
      </p:grpSp>
      <p:grpSp>
        <p:nvGrpSpPr>
          <p:cNvPr id="49" name="Group 48">
            <a:extLst>
              <a:ext uri="{FF2B5EF4-FFF2-40B4-BE49-F238E27FC236}">
                <a16:creationId xmlns:a16="http://schemas.microsoft.com/office/drawing/2014/main" id="{D154A295-2940-4DD1-9EC2-35F7CB5BDA28}"/>
              </a:ext>
            </a:extLst>
          </p:cNvPr>
          <p:cNvGrpSpPr/>
          <p:nvPr/>
        </p:nvGrpSpPr>
        <p:grpSpPr>
          <a:xfrm>
            <a:off x="9050629" y="2640550"/>
            <a:ext cx="2415302" cy="1185492"/>
            <a:chOff x="5478379" y="2613952"/>
            <a:chExt cx="2222096" cy="1043648"/>
          </a:xfrm>
        </p:grpSpPr>
        <p:sp>
          <p:nvSpPr>
            <p:cNvPr id="50" name="Right Brace 49">
              <a:extLst>
                <a:ext uri="{FF2B5EF4-FFF2-40B4-BE49-F238E27FC236}">
                  <a16:creationId xmlns:a16="http://schemas.microsoft.com/office/drawing/2014/main" id="{41F949E8-DA00-4F6B-940D-990936A70FCB}"/>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solidFill>
              </a:endParaRPr>
            </a:p>
          </p:txBody>
        </p:sp>
        <p:sp>
          <p:nvSpPr>
            <p:cNvPr id="51" name="TextBox 50">
              <a:extLst>
                <a:ext uri="{FF2B5EF4-FFF2-40B4-BE49-F238E27FC236}">
                  <a16:creationId xmlns:a16="http://schemas.microsoft.com/office/drawing/2014/main" id="{E6E248C0-8887-4F3E-BDF4-FD718CAE9D69}"/>
                </a:ext>
              </a:extLst>
            </p:cNvPr>
            <p:cNvSpPr txBox="1"/>
            <p:nvPr/>
          </p:nvSpPr>
          <p:spPr>
            <a:xfrm>
              <a:off x="5743471" y="2989701"/>
              <a:ext cx="1957004" cy="325141"/>
            </a:xfrm>
            <a:prstGeom prst="rect">
              <a:avLst/>
            </a:prstGeom>
            <a:noFill/>
          </p:spPr>
          <p:txBody>
            <a:bodyPr wrap="square" lIns="0" tIns="0" rIns="0" bIns="0" rtlCol="0">
              <a:spAutoFit/>
            </a:bodyPr>
            <a:lstStyle/>
            <a:p>
              <a:pPr>
                <a:spcBef>
                  <a:spcPts val="400"/>
                </a:spcBef>
                <a:spcAft>
                  <a:spcPts val="400"/>
                </a:spcAft>
              </a:pPr>
              <a:r>
                <a:rPr lang="en-GB" sz="2400" b="1">
                  <a:solidFill>
                    <a:schemeClr val="bg2"/>
                  </a:solidFill>
                </a:rPr>
                <a:t>25% </a:t>
              </a:r>
              <a:r>
                <a:rPr lang="en-GB" sz="2400">
                  <a:solidFill>
                    <a:schemeClr val="bg2"/>
                  </a:solidFill>
                </a:rPr>
                <a:t>£1 - £999</a:t>
              </a:r>
            </a:p>
          </p:txBody>
        </p:sp>
      </p:grpSp>
      <p:cxnSp>
        <p:nvCxnSpPr>
          <p:cNvPr id="27" name="Straight Connector 26">
            <a:extLst>
              <a:ext uri="{FF2B5EF4-FFF2-40B4-BE49-F238E27FC236}">
                <a16:creationId xmlns:a16="http://schemas.microsoft.com/office/drawing/2014/main" id="{3BF1CBC0-C944-4294-B1DF-3329AC166BDC}"/>
              </a:ext>
            </a:extLst>
          </p:cNvPr>
          <p:cNvCxnSpPr>
            <a:cxnSpLocks/>
          </p:cNvCxnSpPr>
          <p:nvPr/>
        </p:nvCxnSpPr>
        <p:spPr>
          <a:xfrm>
            <a:off x="741600" y="2590955"/>
            <a:ext cx="10546579" cy="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B330A9-3635-403A-A788-53CA8EE80C00}"/>
              </a:ext>
            </a:extLst>
          </p:cNvPr>
          <p:cNvCxnSpPr>
            <a:cxnSpLocks/>
          </p:cNvCxnSpPr>
          <p:nvPr/>
        </p:nvCxnSpPr>
        <p:spPr>
          <a:xfrm>
            <a:off x="726360" y="3901595"/>
            <a:ext cx="10546579" cy="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975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2EC2-CD74-40D0-98BD-AAC02096139F}"/>
              </a:ext>
            </a:extLst>
          </p:cNvPr>
          <p:cNvSpPr>
            <a:spLocks noGrp="1"/>
          </p:cNvSpPr>
          <p:nvPr>
            <p:ph type="title"/>
          </p:nvPr>
        </p:nvSpPr>
        <p:spPr>
          <a:xfrm>
            <a:off x="449999" y="397170"/>
            <a:ext cx="11286319" cy="775597"/>
          </a:xfrm>
        </p:spPr>
        <p:txBody>
          <a:bodyPr/>
          <a:lstStyle/>
          <a:p>
            <a:r>
              <a:rPr lang="en-GB" sz="2800">
                <a:solidFill>
                  <a:schemeClr val="accent1"/>
                </a:solidFill>
              </a:rPr>
              <a:t>Sectors for </a:t>
            </a:r>
            <a:r>
              <a:rPr lang="en-GB" sz="2800">
                <a:solidFill>
                  <a:schemeClr val="bg2"/>
                </a:solidFill>
              </a:rPr>
              <a:t>new claimants </a:t>
            </a:r>
            <a:r>
              <a:rPr lang="en-GB" sz="2800">
                <a:solidFill>
                  <a:schemeClr val="accent1"/>
                </a:solidFill>
              </a:rPr>
              <a:t>most likely to have made a loss or no profit pre-tax for their self-employed work in August.</a:t>
            </a:r>
          </a:p>
        </p:txBody>
      </p:sp>
      <p:graphicFrame>
        <p:nvGraphicFramePr>
          <p:cNvPr id="7" name="Chart 6">
            <a:extLst>
              <a:ext uri="{FF2B5EF4-FFF2-40B4-BE49-F238E27FC236}">
                <a16:creationId xmlns:a16="http://schemas.microsoft.com/office/drawing/2014/main" id="{DABE0BD9-C343-4F40-B640-8B5B3F367837}"/>
              </a:ext>
            </a:extLst>
          </p:cNvPr>
          <p:cNvGraphicFramePr/>
          <p:nvPr>
            <p:extLst>
              <p:ext uri="{D42A27DB-BD31-4B8C-83A1-F6EECF244321}">
                <p14:modId xmlns:p14="http://schemas.microsoft.com/office/powerpoint/2010/main" val="2949604373"/>
              </p:ext>
            </p:extLst>
          </p:nvPr>
        </p:nvGraphicFramePr>
        <p:xfrm>
          <a:off x="437230" y="1369443"/>
          <a:ext cx="11299088" cy="46365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8123271D-6A2C-46B8-BAF4-FB32C765CFF6}"/>
              </a:ext>
            </a:extLst>
          </p:cNvPr>
          <p:cNvSpPr>
            <a:spLocks noGrp="1"/>
          </p:cNvSpPr>
          <p:nvPr>
            <p:ph type="body" sz="quarter" idx="10"/>
          </p:nvPr>
        </p:nvSpPr>
        <p:spPr>
          <a:xfrm>
            <a:off x="449999" y="6082352"/>
            <a:ext cx="9212975" cy="196676"/>
          </a:xfrm>
        </p:spPr>
        <p:txBody>
          <a:bodyPr/>
          <a:lstStyle/>
          <a:p>
            <a:r>
              <a:rPr lang="en-GB"/>
              <a:t>Base: All new claimants, excluding those who haven’t started SE work (5,044). </a:t>
            </a:r>
          </a:p>
        </p:txBody>
      </p:sp>
    </p:spTree>
    <p:extLst>
      <p:ext uri="{BB962C8B-B14F-4D97-AF65-F5344CB8AC3E}">
        <p14:creationId xmlns:p14="http://schemas.microsoft.com/office/powerpoint/2010/main" val="3206506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B31C-54F0-4B36-9696-F627B0CCC676}"/>
              </a:ext>
            </a:extLst>
          </p:cNvPr>
          <p:cNvSpPr>
            <a:spLocks noGrp="1"/>
          </p:cNvSpPr>
          <p:nvPr>
            <p:ph type="title"/>
          </p:nvPr>
        </p:nvSpPr>
        <p:spPr>
          <a:xfrm>
            <a:off x="449999" y="397170"/>
            <a:ext cx="11299088" cy="775597"/>
          </a:xfrm>
        </p:spPr>
        <p:txBody>
          <a:bodyPr/>
          <a:lstStyle/>
          <a:p>
            <a:r>
              <a:rPr lang="en-GB" sz="2800">
                <a:solidFill>
                  <a:schemeClr val="accent1"/>
                </a:solidFill>
              </a:rPr>
              <a:t>Nearly three in five </a:t>
            </a:r>
            <a:r>
              <a:rPr lang="en-GB" sz="2800">
                <a:solidFill>
                  <a:schemeClr val="bg2"/>
                </a:solidFill>
              </a:rPr>
              <a:t>new claimants </a:t>
            </a:r>
            <a:r>
              <a:rPr lang="en-GB" sz="2800">
                <a:solidFill>
                  <a:schemeClr val="accent1"/>
                </a:solidFill>
              </a:rPr>
              <a:t>who typically made a profit before lockdown say their profits varied by more than £100 from month to month.</a:t>
            </a:r>
          </a:p>
        </p:txBody>
      </p:sp>
      <p:sp>
        <p:nvSpPr>
          <p:cNvPr id="4" name="Text Placeholder 3">
            <a:extLst>
              <a:ext uri="{FF2B5EF4-FFF2-40B4-BE49-F238E27FC236}">
                <a16:creationId xmlns:a16="http://schemas.microsoft.com/office/drawing/2014/main" id="{D7141965-62AC-478A-9E01-3BAE6B94CED0}"/>
              </a:ext>
            </a:extLst>
          </p:cNvPr>
          <p:cNvSpPr>
            <a:spLocks noGrp="1"/>
          </p:cNvSpPr>
          <p:nvPr>
            <p:ph type="body" sz="quarter" idx="10"/>
          </p:nvPr>
        </p:nvSpPr>
        <p:spPr>
          <a:xfrm>
            <a:off x="449999" y="5984803"/>
            <a:ext cx="9246416" cy="191053"/>
          </a:xfrm>
        </p:spPr>
        <p:txBody>
          <a:bodyPr/>
          <a:lstStyle/>
          <a:p>
            <a:r>
              <a:rPr lang="en-GB"/>
              <a:t>Base: All new claimants who were self-employed before March and typically made a monthly profit before lockdown (5,672); new claimants who say their profits varied from month to month before lockdown (3,156).</a:t>
            </a:r>
          </a:p>
        </p:txBody>
      </p:sp>
      <p:graphicFrame>
        <p:nvGraphicFramePr>
          <p:cNvPr id="7" name="Chart 6">
            <a:extLst>
              <a:ext uri="{FF2B5EF4-FFF2-40B4-BE49-F238E27FC236}">
                <a16:creationId xmlns:a16="http://schemas.microsoft.com/office/drawing/2014/main" id="{C15B85F8-8C45-486A-AC29-71EFEC850501}"/>
              </a:ext>
            </a:extLst>
          </p:cNvPr>
          <p:cNvGraphicFramePr/>
          <p:nvPr/>
        </p:nvGraphicFramePr>
        <p:xfrm>
          <a:off x="424463" y="2469940"/>
          <a:ext cx="6087156" cy="3519168"/>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a:extLst>
              <a:ext uri="{FF2B5EF4-FFF2-40B4-BE49-F238E27FC236}">
                <a16:creationId xmlns:a16="http://schemas.microsoft.com/office/drawing/2014/main" id="{B5CCABC9-99A7-46F1-90AB-D995F029A82C}"/>
              </a:ext>
            </a:extLst>
          </p:cNvPr>
          <p:cNvSpPr/>
          <p:nvPr/>
        </p:nvSpPr>
        <p:spPr>
          <a:xfrm>
            <a:off x="5731079" y="3554378"/>
            <a:ext cx="172609" cy="1356047"/>
          </a:xfrm>
          <a:prstGeom prst="rightBrace">
            <a:avLst/>
          </a:prstGeom>
          <a:ln w="95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3683F29A-FB8E-4289-A9AB-AF6A2CC2F377}"/>
              </a:ext>
            </a:extLst>
          </p:cNvPr>
          <p:cNvSpPr txBox="1"/>
          <p:nvPr/>
        </p:nvSpPr>
        <p:spPr>
          <a:xfrm>
            <a:off x="6096000" y="3646199"/>
            <a:ext cx="1322231" cy="1107996"/>
          </a:xfrm>
          <a:prstGeom prst="rect">
            <a:avLst/>
          </a:prstGeom>
          <a:noFill/>
        </p:spPr>
        <p:txBody>
          <a:bodyPr wrap="square" lIns="0" tIns="0" rIns="0" bIns="0" rtlCol="0">
            <a:spAutoFit/>
          </a:bodyPr>
          <a:lstStyle/>
          <a:p>
            <a:pPr>
              <a:spcBef>
                <a:spcPts val="400"/>
              </a:spcBef>
              <a:spcAft>
                <a:spcPts val="400"/>
              </a:spcAft>
            </a:pPr>
            <a:r>
              <a:rPr lang="en-GB" sz="3200" b="1">
                <a:solidFill>
                  <a:schemeClr val="bg2"/>
                </a:solidFill>
              </a:rPr>
              <a:t>58% </a:t>
            </a:r>
            <a:br>
              <a:rPr lang="en-GB" sz="2000" b="1">
                <a:solidFill>
                  <a:schemeClr val="accent6">
                    <a:lumMod val="50000"/>
                  </a:schemeClr>
                </a:solidFill>
              </a:rPr>
            </a:br>
            <a:r>
              <a:rPr lang="en-GB" sz="2000"/>
              <a:t>profits vary by £100+</a:t>
            </a:r>
          </a:p>
        </p:txBody>
      </p:sp>
      <p:sp>
        <p:nvSpPr>
          <p:cNvPr id="10" name="Rectangle 9">
            <a:extLst>
              <a:ext uri="{FF2B5EF4-FFF2-40B4-BE49-F238E27FC236}">
                <a16:creationId xmlns:a16="http://schemas.microsoft.com/office/drawing/2014/main" id="{3EFA1039-92C1-4155-9BA1-FBE813244BE4}"/>
              </a:ext>
            </a:extLst>
          </p:cNvPr>
          <p:cNvSpPr/>
          <p:nvPr/>
        </p:nvSpPr>
        <p:spPr>
          <a:xfrm>
            <a:off x="7418231" y="1531213"/>
            <a:ext cx="4580935" cy="435041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Text Placeholder 7">
            <a:extLst>
              <a:ext uri="{FF2B5EF4-FFF2-40B4-BE49-F238E27FC236}">
                <a16:creationId xmlns:a16="http://schemas.microsoft.com/office/drawing/2014/main" id="{D0F2F193-E6B9-4086-B76F-2F61E03ECF49}"/>
              </a:ext>
            </a:extLst>
          </p:cNvPr>
          <p:cNvSpPr txBox="1">
            <a:spLocks/>
          </p:cNvSpPr>
          <p:nvPr/>
        </p:nvSpPr>
        <p:spPr>
          <a:xfrm>
            <a:off x="7610543" y="1576041"/>
            <a:ext cx="4388623" cy="370591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For those who say their profits vary, reasons include:</a:t>
            </a:r>
          </a:p>
          <a:p>
            <a:pPr marL="285750" indent="-285750">
              <a:buFont typeface="Wingdings" panose="05000000000000000000" pitchFamily="2" charset="2"/>
              <a:buChar char="§"/>
            </a:pPr>
            <a:r>
              <a:rPr lang="en-GB" sz="1800"/>
              <a:t>Number of customers or clients / sales (45%)</a:t>
            </a:r>
          </a:p>
          <a:p>
            <a:pPr marL="285750" indent="-285750">
              <a:buFont typeface="Wingdings" panose="05000000000000000000" pitchFamily="2" charset="2"/>
              <a:buChar char="§"/>
            </a:pPr>
            <a:r>
              <a:rPr lang="en-GB" sz="1800"/>
              <a:t>Seasonal changes in demand (34%)</a:t>
            </a:r>
          </a:p>
          <a:p>
            <a:pPr marL="285750" indent="-285750">
              <a:buFont typeface="Wingdings" panose="05000000000000000000" pitchFamily="2" charset="2"/>
              <a:buChar char="§"/>
            </a:pPr>
            <a:r>
              <a:rPr lang="en-GB" sz="1800"/>
              <a:t>Number of hours worked (34%)</a:t>
            </a:r>
          </a:p>
          <a:p>
            <a:pPr marL="285750" indent="-285750">
              <a:buFont typeface="Wingdings" panose="05000000000000000000" pitchFamily="2" charset="2"/>
              <a:buChar char="§"/>
            </a:pPr>
            <a:r>
              <a:rPr lang="en-GB" sz="1800"/>
              <a:t>Demand has slowed over time (14%)</a:t>
            </a:r>
          </a:p>
          <a:p>
            <a:pPr marL="285750" indent="-285750">
              <a:buFont typeface="Wingdings" panose="05000000000000000000" pitchFamily="2" charset="2"/>
              <a:buChar char="§"/>
            </a:pPr>
            <a:r>
              <a:rPr lang="en-GB" sz="1800"/>
              <a:t>Late payment by customers (9%)</a:t>
            </a:r>
          </a:p>
          <a:p>
            <a:r>
              <a:rPr lang="en-GB" sz="1800"/>
              <a:t>Greatest variation by £250 per month in </a:t>
            </a:r>
            <a:r>
              <a:rPr lang="en-GB" sz="1800" b="1"/>
              <a:t>Media, Telecom, Arts </a:t>
            </a:r>
            <a:r>
              <a:rPr lang="en-GB" sz="1800"/>
              <a:t>(57%), </a:t>
            </a:r>
            <a:r>
              <a:rPr lang="en-GB" sz="1800" b="1"/>
              <a:t>Professional Services </a:t>
            </a:r>
            <a:r>
              <a:rPr lang="en-GB" sz="1800"/>
              <a:t>(49%) </a:t>
            </a:r>
            <a:r>
              <a:rPr lang="en-GB" sz="1800" b="1"/>
              <a:t>Food, hospitality and drink </a:t>
            </a:r>
            <a:r>
              <a:rPr lang="en-GB" sz="1800"/>
              <a:t>(46%)</a:t>
            </a:r>
          </a:p>
          <a:p>
            <a:pPr marL="285750" indent="-285750">
              <a:buFont typeface="Wingdings" panose="05000000000000000000" pitchFamily="2" charset="2"/>
              <a:buChar char="§"/>
            </a:pPr>
            <a:endParaRPr lang="en-GB" sz="1800"/>
          </a:p>
        </p:txBody>
      </p:sp>
      <p:sp>
        <p:nvSpPr>
          <p:cNvPr id="12" name="Text Placeholder 7">
            <a:extLst>
              <a:ext uri="{FF2B5EF4-FFF2-40B4-BE49-F238E27FC236}">
                <a16:creationId xmlns:a16="http://schemas.microsoft.com/office/drawing/2014/main" id="{6AB21C6C-E56B-4545-A41D-958B1871A7FC}"/>
              </a:ext>
            </a:extLst>
          </p:cNvPr>
          <p:cNvSpPr txBox="1">
            <a:spLocks/>
          </p:cNvSpPr>
          <p:nvPr/>
        </p:nvSpPr>
        <p:spPr>
          <a:xfrm>
            <a:off x="397581" y="1663746"/>
            <a:ext cx="7020650"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solidFill>
                  <a:schemeClr val="accent2">
                    <a:lumMod val="75000"/>
                  </a:schemeClr>
                </a:solidFill>
              </a:rPr>
              <a:t>Before the UK went into lockdown in March</a:t>
            </a:r>
            <a:r>
              <a:rPr lang="en-GB" sz="1700" b="1"/>
              <a:t>, how much did your profits from self-employment vary from month to month?</a:t>
            </a:r>
          </a:p>
        </p:txBody>
      </p:sp>
    </p:spTree>
    <p:extLst>
      <p:ext uri="{BB962C8B-B14F-4D97-AF65-F5344CB8AC3E}">
        <p14:creationId xmlns:p14="http://schemas.microsoft.com/office/powerpoint/2010/main" val="373773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5. Plans for the future</a:t>
            </a:r>
          </a:p>
        </p:txBody>
      </p:sp>
    </p:spTree>
    <p:extLst>
      <p:ext uri="{BB962C8B-B14F-4D97-AF65-F5344CB8AC3E}">
        <p14:creationId xmlns:p14="http://schemas.microsoft.com/office/powerpoint/2010/main" val="374287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CB61-2F4A-4A1F-86B0-E6DE79C581E8}"/>
              </a:ext>
            </a:extLst>
          </p:cNvPr>
          <p:cNvSpPr>
            <a:spLocks noGrp="1"/>
          </p:cNvSpPr>
          <p:nvPr>
            <p:ph type="title"/>
          </p:nvPr>
        </p:nvSpPr>
        <p:spPr>
          <a:xfrm>
            <a:off x="449999" y="397170"/>
            <a:ext cx="11299088" cy="775597"/>
          </a:xfrm>
        </p:spPr>
        <p:txBody>
          <a:bodyPr/>
          <a:lstStyle/>
          <a:p>
            <a:r>
              <a:rPr lang="en-GB" sz="2800">
                <a:solidFill>
                  <a:schemeClr val="accent1"/>
                </a:solidFill>
              </a:rPr>
              <a:t>Most </a:t>
            </a:r>
            <a:r>
              <a:rPr lang="en-GB" sz="2800">
                <a:solidFill>
                  <a:schemeClr val="accent6">
                    <a:lumMod val="75000"/>
                  </a:schemeClr>
                </a:solidFill>
              </a:rPr>
              <a:t>existing</a:t>
            </a:r>
            <a:r>
              <a:rPr lang="en-GB" sz="2800">
                <a:solidFill>
                  <a:schemeClr val="accent1"/>
                </a:solidFill>
              </a:rPr>
              <a:t> </a:t>
            </a:r>
            <a:r>
              <a:rPr lang="en-GB" sz="2800">
                <a:solidFill>
                  <a:schemeClr val="accent6">
                    <a:lumMod val="75000"/>
                  </a:schemeClr>
                </a:solidFill>
              </a:rPr>
              <a:t>claimants</a:t>
            </a:r>
            <a:r>
              <a:rPr lang="en-GB" sz="2800">
                <a:solidFill>
                  <a:schemeClr val="accent1"/>
                </a:solidFill>
              </a:rPr>
              <a:t> plan to stay self-employed in 6 months’ time, and aim to increase their customer base, marketing, and hours.</a:t>
            </a:r>
          </a:p>
        </p:txBody>
      </p:sp>
      <p:sp>
        <p:nvSpPr>
          <p:cNvPr id="5" name="TextBox 4">
            <a:extLst>
              <a:ext uri="{FF2B5EF4-FFF2-40B4-BE49-F238E27FC236}">
                <a16:creationId xmlns:a16="http://schemas.microsoft.com/office/drawing/2014/main" id="{C03C0577-B81D-403B-945D-C301143C5230}"/>
              </a:ext>
            </a:extLst>
          </p:cNvPr>
          <p:cNvSpPr txBox="1"/>
          <p:nvPr/>
        </p:nvSpPr>
        <p:spPr>
          <a:xfrm>
            <a:off x="462768" y="2415566"/>
            <a:ext cx="3682465" cy="1477328"/>
          </a:xfrm>
          <a:prstGeom prst="rect">
            <a:avLst/>
          </a:prstGeom>
          <a:noFill/>
        </p:spPr>
        <p:txBody>
          <a:bodyPr wrap="square" lIns="0" tIns="0" rIns="0" bIns="0" rtlCol="0">
            <a:spAutoFit/>
          </a:bodyPr>
          <a:lstStyle/>
          <a:p>
            <a:pPr>
              <a:spcBef>
                <a:spcPts val="400"/>
              </a:spcBef>
              <a:spcAft>
                <a:spcPts val="400"/>
              </a:spcAft>
            </a:pPr>
            <a:r>
              <a:rPr lang="en-GB" sz="4000" b="1">
                <a:solidFill>
                  <a:schemeClr val="accent6">
                    <a:lumMod val="75000"/>
                  </a:schemeClr>
                </a:solidFill>
              </a:rPr>
              <a:t>84% </a:t>
            </a:r>
            <a:r>
              <a:rPr lang="en-GB" sz="2800"/>
              <a:t>plan to still be doing the same self-employed work</a:t>
            </a:r>
          </a:p>
        </p:txBody>
      </p:sp>
      <p:sp>
        <p:nvSpPr>
          <p:cNvPr id="6" name="TextBox 5">
            <a:extLst>
              <a:ext uri="{FF2B5EF4-FFF2-40B4-BE49-F238E27FC236}">
                <a16:creationId xmlns:a16="http://schemas.microsoft.com/office/drawing/2014/main" id="{5EA20BAB-4DEE-4BFF-8E18-79433DA2D1F5}"/>
              </a:ext>
            </a:extLst>
          </p:cNvPr>
          <p:cNvSpPr txBox="1"/>
          <p:nvPr/>
        </p:nvSpPr>
        <p:spPr>
          <a:xfrm>
            <a:off x="462768" y="1716067"/>
            <a:ext cx="3682465" cy="430887"/>
          </a:xfrm>
          <a:prstGeom prst="rect">
            <a:avLst/>
          </a:prstGeom>
          <a:noFill/>
        </p:spPr>
        <p:txBody>
          <a:bodyPr wrap="square" lIns="0" tIns="0" rIns="0" bIns="0" rtlCol="0">
            <a:spAutoFit/>
          </a:bodyPr>
          <a:lstStyle/>
          <a:p>
            <a:pPr>
              <a:spcBef>
                <a:spcPts val="400"/>
              </a:spcBef>
              <a:spcAft>
                <a:spcPts val="400"/>
              </a:spcAft>
            </a:pPr>
            <a:r>
              <a:rPr lang="en-GB" sz="2800">
                <a:solidFill>
                  <a:schemeClr val="accent2">
                    <a:lumMod val="75000"/>
                  </a:schemeClr>
                </a:solidFill>
              </a:rPr>
              <a:t>In 6 months’ time</a:t>
            </a:r>
            <a:r>
              <a:rPr lang="en-GB" sz="2800"/>
              <a:t>…</a:t>
            </a:r>
          </a:p>
        </p:txBody>
      </p:sp>
      <p:sp>
        <p:nvSpPr>
          <p:cNvPr id="7" name="TextBox 6">
            <a:extLst>
              <a:ext uri="{FF2B5EF4-FFF2-40B4-BE49-F238E27FC236}">
                <a16:creationId xmlns:a16="http://schemas.microsoft.com/office/drawing/2014/main" id="{BA119CA0-CE98-4CCB-954C-28F0765FEC1E}"/>
              </a:ext>
            </a:extLst>
          </p:cNvPr>
          <p:cNvSpPr txBox="1"/>
          <p:nvPr/>
        </p:nvSpPr>
        <p:spPr>
          <a:xfrm>
            <a:off x="473915" y="4111586"/>
            <a:ext cx="3682465" cy="1477328"/>
          </a:xfrm>
          <a:prstGeom prst="rect">
            <a:avLst/>
          </a:prstGeom>
          <a:noFill/>
        </p:spPr>
        <p:txBody>
          <a:bodyPr wrap="square" lIns="0" tIns="0" rIns="0" bIns="0" rtlCol="0">
            <a:spAutoFit/>
          </a:bodyPr>
          <a:lstStyle/>
          <a:p>
            <a:pPr>
              <a:spcBef>
                <a:spcPts val="400"/>
              </a:spcBef>
              <a:spcAft>
                <a:spcPts val="400"/>
              </a:spcAft>
            </a:pPr>
            <a:r>
              <a:rPr lang="en-GB" sz="4000" b="1">
                <a:solidFill>
                  <a:schemeClr val="accent6">
                    <a:lumMod val="75000"/>
                  </a:schemeClr>
                </a:solidFill>
              </a:rPr>
              <a:t>7% </a:t>
            </a:r>
            <a:r>
              <a:rPr lang="en-GB" sz="2800"/>
              <a:t>plan to be self-employed but in a different line of work</a:t>
            </a:r>
          </a:p>
        </p:txBody>
      </p:sp>
      <p:graphicFrame>
        <p:nvGraphicFramePr>
          <p:cNvPr id="8" name="Chart 7">
            <a:extLst>
              <a:ext uri="{FF2B5EF4-FFF2-40B4-BE49-F238E27FC236}">
                <a16:creationId xmlns:a16="http://schemas.microsoft.com/office/drawing/2014/main" id="{6BB7E847-CFF9-4318-85C9-D19762BBD003}"/>
              </a:ext>
            </a:extLst>
          </p:cNvPr>
          <p:cNvGraphicFramePr/>
          <p:nvPr/>
        </p:nvGraphicFramePr>
        <p:xfrm>
          <a:off x="5013977" y="2146954"/>
          <a:ext cx="6449192" cy="377923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7">
            <a:extLst>
              <a:ext uri="{FF2B5EF4-FFF2-40B4-BE49-F238E27FC236}">
                <a16:creationId xmlns:a16="http://schemas.microsoft.com/office/drawing/2014/main" id="{C94EFA23-2A28-4F20-A3D7-254A5E08C9D0}"/>
              </a:ext>
            </a:extLst>
          </p:cNvPr>
          <p:cNvSpPr txBox="1">
            <a:spLocks/>
          </p:cNvSpPr>
          <p:nvPr/>
        </p:nvSpPr>
        <p:spPr>
          <a:xfrm>
            <a:off x="5013976" y="1447455"/>
            <a:ext cx="6735111"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Which of the following, if any, are you planning to do over the </a:t>
            </a:r>
            <a:r>
              <a:rPr lang="en-GB" sz="1800" b="1">
                <a:solidFill>
                  <a:schemeClr val="accent2">
                    <a:lumMod val="75000"/>
                  </a:schemeClr>
                </a:solidFill>
              </a:rPr>
              <a:t>next 6 months</a:t>
            </a:r>
            <a:r>
              <a:rPr lang="en-GB" sz="1800" b="1"/>
              <a:t>? Top 6 mentions</a:t>
            </a:r>
          </a:p>
        </p:txBody>
      </p:sp>
      <p:sp>
        <p:nvSpPr>
          <p:cNvPr id="12" name="Text Placeholder 3">
            <a:extLst>
              <a:ext uri="{FF2B5EF4-FFF2-40B4-BE49-F238E27FC236}">
                <a16:creationId xmlns:a16="http://schemas.microsoft.com/office/drawing/2014/main" id="{66FA6C69-273E-478B-9F16-15BCC57917BB}"/>
              </a:ext>
            </a:extLst>
          </p:cNvPr>
          <p:cNvSpPr>
            <a:spLocks noGrp="1"/>
          </p:cNvSpPr>
          <p:nvPr>
            <p:ph type="body" sz="quarter" idx="10"/>
          </p:nvPr>
        </p:nvSpPr>
        <p:spPr>
          <a:xfrm>
            <a:off x="449998" y="5942787"/>
            <a:ext cx="9293609" cy="252011"/>
          </a:xfrm>
        </p:spPr>
        <p:txBody>
          <a:bodyPr/>
          <a:lstStyle/>
          <a:p>
            <a:r>
              <a:rPr lang="en-GB"/>
              <a:t>Base: </a:t>
            </a:r>
            <a:r>
              <a:rPr lang="en-GB">
                <a:latin typeface="Arial" panose="020B0604020202020204" pitchFamily="34" charset="0"/>
                <a:cs typeface="Arial" panose="020B0604020202020204" pitchFamily="34" charset="0"/>
              </a:rPr>
              <a:t>All existing claimants (5,159); </a:t>
            </a:r>
            <a:r>
              <a:rPr lang="en-GB"/>
              <a:t>Existing claimants who are currently doing self-employed work, excluding those who haven’t started SE work (4,670).</a:t>
            </a:r>
            <a:r>
              <a:rPr lang="en-GB">
                <a:latin typeface="Arial" panose="020B0604020202020204" pitchFamily="34" charset="0"/>
                <a:cs typeface="Arial" panose="020B0604020202020204" pitchFamily="34" charset="0"/>
              </a:rPr>
              <a:t> </a:t>
            </a:r>
            <a:endParaRPr lang="en-GB"/>
          </a:p>
        </p:txBody>
      </p:sp>
    </p:spTree>
    <p:extLst>
      <p:ext uri="{BB962C8B-B14F-4D97-AF65-F5344CB8AC3E}">
        <p14:creationId xmlns:p14="http://schemas.microsoft.com/office/powerpoint/2010/main" val="339953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F58B-99C3-4517-9EB5-279177AF145C}"/>
              </a:ext>
            </a:extLst>
          </p:cNvPr>
          <p:cNvSpPr>
            <a:spLocks noGrp="1"/>
          </p:cNvSpPr>
          <p:nvPr>
            <p:ph type="title"/>
          </p:nvPr>
        </p:nvSpPr>
        <p:spPr/>
        <p:txBody>
          <a:bodyPr/>
          <a:lstStyle/>
          <a:p>
            <a:r>
              <a:rPr lang="en-GB" dirty="0">
                <a:solidFill>
                  <a:schemeClr val="bg2">
                    <a:lumMod val="50000"/>
                  </a:schemeClr>
                </a:solidFill>
              </a:rPr>
              <a:t>Policy context</a:t>
            </a:r>
          </a:p>
        </p:txBody>
      </p:sp>
      <p:sp>
        <p:nvSpPr>
          <p:cNvPr id="4" name="Rectangle 3">
            <a:extLst>
              <a:ext uri="{FF2B5EF4-FFF2-40B4-BE49-F238E27FC236}">
                <a16:creationId xmlns:a16="http://schemas.microsoft.com/office/drawing/2014/main" id="{39E764DB-9236-4237-823C-3C5177292C3D}"/>
              </a:ext>
            </a:extLst>
          </p:cNvPr>
          <p:cNvSpPr/>
          <p:nvPr/>
        </p:nvSpPr>
        <p:spPr>
          <a:xfrm>
            <a:off x="449999" y="1245325"/>
            <a:ext cx="11254321" cy="38564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pPr>
            <a:r>
              <a:rPr lang="en-GB" sz="2000" b="0" i="0" dirty="0">
                <a:solidFill>
                  <a:srgbClr val="0B0C0C"/>
                </a:solidFill>
                <a:effectLst/>
              </a:rPr>
              <a:t>This </a:t>
            </a:r>
            <a:r>
              <a:rPr lang="en-GB" sz="2000" b="0" i="0" dirty="0" err="1">
                <a:solidFill>
                  <a:srgbClr val="0B0C0C"/>
                </a:solidFill>
                <a:effectLst/>
              </a:rPr>
              <a:t>slidedeck</a:t>
            </a:r>
            <a:r>
              <a:rPr lang="en-GB" sz="2000" b="0" i="0" dirty="0">
                <a:solidFill>
                  <a:srgbClr val="0B0C0C"/>
                </a:solidFill>
                <a:effectLst/>
              </a:rPr>
              <a:t> presents key findings from a survey of self-employed Universal Credit (UC</a:t>
            </a:r>
            <a:r>
              <a:rPr lang="en-GB" sz="2000" b="0" i="0">
                <a:solidFill>
                  <a:srgbClr val="0B0C0C"/>
                </a:solidFill>
                <a:effectLst/>
              </a:rPr>
              <a:t>) claimants. </a:t>
            </a:r>
            <a:r>
              <a:rPr lang="en-GB" sz="2000" b="0" i="0" dirty="0">
                <a:solidFill>
                  <a:srgbClr val="0B0C0C"/>
                </a:solidFill>
                <a:effectLst/>
              </a:rPr>
              <a:t>Self-employed (SE) workers on a low income may apply for support from Universal Credit. If a claimant is gainfully self-employed (their self-employment is their main activity and is regular, organised, developed and carried out in expectation of profit), UC payments are calculated using an assumed level of earnings called a Minimum Income Floor (MIF). At the time of this research, due to the COVID-19 pandemic, the tests to assess gainful self-employment (i.e. the gateway interviews) were temporarily suspended and the MIF </a:t>
            </a:r>
            <a:r>
              <a:rPr lang="en-GB" sz="2000" dirty="0">
                <a:solidFill>
                  <a:srgbClr val="0B0C0C"/>
                </a:solidFill>
              </a:rPr>
              <a:t>was</a:t>
            </a:r>
            <a:r>
              <a:rPr lang="en-GB" sz="2000" b="0" i="0" dirty="0">
                <a:solidFill>
                  <a:srgbClr val="0B0C0C"/>
                </a:solidFill>
                <a:effectLst/>
              </a:rPr>
              <a:t> not applied to UC claims. </a:t>
            </a:r>
            <a:endParaRPr lang="en-GB" sz="2000" dirty="0">
              <a:solidFill>
                <a:srgbClr val="000000"/>
              </a:solidFill>
              <a:effectLst/>
              <a:ea typeface="Calibri" panose="020F0502020204030204" pitchFamily="34" charset="0"/>
            </a:endParaRPr>
          </a:p>
          <a:p>
            <a:r>
              <a:rPr lang="en-GB" sz="1800" dirty="0">
                <a:solidFill>
                  <a:srgbClr val="000000"/>
                </a:solidFill>
                <a:effectLst/>
                <a:ea typeface="Calibri" panose="020F0502020204030204" pitchFamily="34" charset="0"/>
              </a:rPr>
              <a:t> </a:t>
            </a:r>
            <a:endParaRPr lang="en-GB" sz="1800" dirty="0">
              <a:effectLst/>
              <a:ea typeface="Calibri" panose="020F0502020204030204" pitchFamily="34" charset="0"/>
            </a:endParaRPr>
          </a:p>
        </p:txBody>
      </p:sp>
    </p:spTree>
    <p:extLst>
      <p:ext uri="{BB962C8B-B14F-4D97-AF65-F5344CB8AC3E}">
        <p14:creationId xmlns:p14="http://schemas.microsoft.com/office/powerpoint/2010/main" val="3125294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CB61-2F4A-4A1F-86B0-E6DE79C581E8}"/>
              </a:ext>
            </a:extLst>
          </p:cNvPr>
          <p:cNvSpPr>
            <a:spLocks noGrp="1"/>
          </p:cNvSpPr>
          <p:nvPr>
            <p:ph type="title"/>
          </p:nvPr>
        </p:nvSpPr>
        <p:spPr>
          <a:xfrm>
            <a:off x="449999" y="397170"/>
            <a:ext cx="11299088" cy="775597"/>
          </a:xfrm>
        </p:spPr>
        <p:txBody>
          <a:bodyPr/>
          <a:lstStyle/>
          <a:p>
            <a:r>
              <a:rPr lang="en-GB" sz="2800">
                <a:solidFill>
                  <a:schemeClr val="bg2"/>
                </a:solidFill>
              </a:rPr>
              <a:t>New</a:t>
            </a:r>
            <a:r>
              <a:rPr lang="en-GB" sz="2800">
                <a:solidFill>
                  <a:schemeClr val="accent1"/>
                </a:solidFill>
              </a:rPr>
              <a:t> </a:t>
            </a:r>
            <a:r>
              <a:rPr lang="en-GB" sz="2800">
                <a:solidFill>
                  <a:schemeClr val="bg2"/>
                </a:solidFill>
              </a:rPr>
              <a:t>claimants</a:t>
            </a:r>
            <a:r>
              <a:rPr lang="en-GB" sz="2800">
                <a:solidFill>
                  <a:schemeClr val="accent1"/>
                </a:solidFill>
              </a:rPr>
              <a:t> have similar plans for the next 6 months.</a:t>
            </a:r>
          </a:p>
        </p:txBody>
      </p:sp>
      <p:sp>
        <p:nvSpPr>
          <p:cNvPr id="4" name="Text Placeholder 3">
            <a:extLst>
              <a:ext uri="{FF2B5EF4-FFF2-40B4-BE49-F238E27FC236}">
                <a16:creationId xmlns:a16="http://schemas.microsoft.com/office/drawing/2014/main" id="{BC22B53F-C9C0-40F1-902E-C30450B0CCCD}"/>
              </a:ext>
            </a:extLst>
          </p:cNvPr>
          <p:cNvSpPr>
            <a:spLocks noGrp="1"/>
          </p:cNvSpPr>
          <p:nvPr>
            <p:ph type="body" sz="quarter" idx="10"/>
          </p:nvPr>
        </p:nvSpPr>
        <p:spPr>
          <a:xfrm>
            <a:off x="437230" y="5988428"/>
            <a:ext cx="11299089" cy="287338"/>
          </a:xfrm>
        </p:spPr>
        <p:txBody>
          <a:bodyPr/>
          <a:lstStyle/>
          <a:p>
            <a:r>
              <a:rPr lang="en-GB"/>
              <a:t>Base: </a:t>
            </a:r>
            <a:r>
              <a:rPr lang="en-GB">
                <a:latin typeface="Arial" panose="020B0604020202020204" pitchFamily="34" charset="0"/>
                <a:cs typeface="Arial" panose="020B0604020202020204" pitchFamily="34" charset="0"/>
              </a:rPr>
              <a:t>All new claimants (5,062); </a:t>
            </a:r>
            <a:r>
              <a:rPr lang="en-GB"/>
              <a:t>New claimants who are currently doing self-employed work, excluding those who haven’t started SE work (4,235). </a:t>
            </a:r>
          </a:p>
        </p:txBody>
      </p:sp>
      <p:sp>
        <p:nvSpPr>
          <p:cNvPr id="5" name="TextBox 4">
            <a:extLst>
              <a:ext uri="{FF2B5EF4-FFF2-40B4-BE49-F238E27FC236}">
                <a16:creationId xmlns:a16="http://schemas.microsoft.com/office/drawing/2014/main" id="{C03C0577-B81D-403B-945D-C301143C5230}"/>
              </a:ext>
            </a:extLst>
          </p:cNvPr>
          <p:cNvSpPr txBox="1"/>
          <p:nvPr/>
        </p:nvSpPr>
        <p:spPr>
          <a:xfrm>
            <a:off x="462768" y="2181848"/>
            <a:ext cx="3682465" cy="1477328"/>
          </a:xfrm>
          <a:prstGeom prst="rect">
            <a:avLst/>
          </a:prstGeom>
          <a:noFill/>
        </p:spPr>
        <p:txBody>
          <a:bodyPr wrap="square" lIns="0" tIns="0" rIns="0" bIns="0" rtlCol="0">
            <a:spAutoFit/>
          </a:bodyPr>
          <a:lstStyle/>
          <a:p>
            <a:pPr>
              <a:spcBef>
                <a:spcPts val="400"/>
              </a:spcBef>
              <a:spcAft>
                <a:spcPts val="400"/>
              </a:spcAft>
            </a:pPr>
            <a:r>
              <a:rPr lang="en-GB" sz="4000" b="1">
                <a:solidFill>
                  <a:schemeClr val="bg2"/>
                </a:solidFill>
              </a:rPr>
              <a:t>86% </a:t>
            </a:r>
            <a:r>
              <a:rPr lang="en-GB" sz="2800"/>
              <a:t>plan to still be doing the same self-employed work</a:t>
            </a:r>
          </a:p>
        </p:txBody>
      </p:sp>
      <p:sp>
        <p:nvSpPr>
          <p:cNvPr id="6" name="TextBox 5">
            <a:extLst>
              <a:ext uri="{FF2B5EF4-FFF2-40B4-BE49-F238E27FC236}">
                <a16:creationId xmlns:a16="http://schemas.microsoft.com/office/drawing/2014/main" id="{5EA20BAB-4DEE-4BFF-8E18-79433DA2D1F5}"/>
              </a:ext>
            </a:extLst>
          </p:cNvPr>
          <p:cNvSpPr txBox="1"/>
          <p:nvPr/>
        </p:nvSpPr>
        <p:spPr>
          <a:xfrm>
            <a:off x="462768" y="1482349"/>
            <a:ext cx="3682465" cy="430887"/>
          </a:xfrm>
          <a:prstGeom prst="rect">
            <a:avLst/>
          </a:prstGeom>
          <a:noFill/>
        </p:spPr>
        <p:txBody>
          <a:bodyPr wrap="square" lIns="0" tIns="0" rIns="0" bIns="0" rtlCol="0">
            <a:spAutoFit/>
          </a:bodyPr>
          <a:lstStyle/>
          <a:p>
            <a:pPr>
              <a:spcBef>
                <a:spcPts val="400"/>
              </a:spcBef>
              <a:spcAft>
                <a:spcPts val="400"/>
              </a:spcAft>
            </a:pPr>
            <a:r>
              <a:rPr lang="en-GB" sz="2800">
                <a:solidFill>
                  <a:schemeClr val="accent2">
                    <a:lumMod val="75000"/>
                  </a:schemeClr>
                </a:solidFill>
              </a:rPr>
              <a:t>In 6 months’ time…</a:t>
            </a:r>
          </a:p>
        </p:txBody>
      </p:sp>
      <p:sp>
        <p:nvSpPr>
          <p:cNvPr id="7" name="TextBox 6">
            <a:extLst>
              <a:ext uri="{FF2B5EF4-FFF2-40B4-BE49-F238E27FC236}">
                <a16:creationId xmlns:a16="http://schemas.microsoft.com/office/drawing/2014/main" id="{BA119CA0-CE98-4CCB-954C-28F0765FEC1E}"/>
              </a:ext>
            </a:extLst>
          </p:cNvPr>
          <p:cNvSpPr txBox="1"/>
          <p:nvPr/>
        </p:nvSpPr>
        <p:spPr>
          <a:xfrm>
            <a:off x="473915" y="3877868"/>
            <a:ext cx="3682465" cy="1477328"/>
          </a:xfrm>
          <a:prstGeom prst="rect">
            <a:avLst/>
          </a:prstGeom>
          <a:noFill/>
        </p:spPr>
        <p:txBody>
          <a:bodyPr wrap="square" lIns="0" tIns="0" rIns="0" bIns="0" rtlCol="0">
            <a:spAutoFit/>
          </a:bodyPr>
          <a:lstStyle/>
          <a:p>
            <a:pPr>
              <a:spcBef>
                <a:spcPts val="400"/>
              </a:spcBef>
              <a:spcAft>
                <a:spcPts val="400"/>
              </a:spcAft>
            </a:pPr>
            <a:r>
              <a:rPr lang="en-GB" sz="4000" b="1">
                <a:solidFill>
                  <a:schemeClr val="bg2"/>
                </a:solidFill>
              </a:rPr>
              <a:t>6% </a:t>
            </a:r>
            <a:r>
              <a:rPr lang="en-GB" sz="2800"/>
              <a:t>plan to be self-employed but in a different line of work</a:t>
            </a:r>
          </a:p>
        </p:txBody>
      </p:sp>
      <p:sp>
        <p:nvSpPr>
          <p:cNvPr id="9" name="Text Placeholder 7">
            <a:extLst>
              <a:ext uri="{FF2B5EF4-FFF2-40B4-BE49-F238E27FC236}">
                <a16:creationId xmlns:a16="http://schemas.microsoft.com/office/drawing/2014/main" id="{C94EFA23-2A28-4F20-A3D7-254A5E08C9D0}"/>
              </a:ext>
            </a:extLst>
          </p:cNvPr>
          <p:cNvSpPr txBox="1">
            <a:spLocks/>
          </p:cNvSpPr>
          <p:nvPr/>
        </p:nvSpPr>
        <p:spPr>
          <a:xfrm>
            <a:off x="5013976" y="1482349"/>
            <a:ext cx="6735111"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Which of the following, if any, are you planning to do over the next </a:t>
            </a:r>
            <a:r>
              <a:rPr lang="en-GB" sz="1800" b="1">
                <a:solidFill>
                  <a:schemeClr val="accent2">
                    <a:lumMod val="75000"/>
                  </a:schemeClr>
                </a:solidFill>
              </a:rPr>
              <a:t>6 months</a:t>
            </a:r>
            <a:r>
              <a:rPr lang="en-GB" sz="1800" b="1"/>
              <a:t>? Top 6 mentions</a:t>
            </a:r>
          </a:p>
        </p:txBody>
      </p:sp>
      <p:graphicFrame>
        <p:nvGraphicFramePr>
          <p:cNvPr id="10" name="Chart 9">
            <a:extLst>
              <a:ext uri="{FF2B5EF4-FFF2-40B4-BE49-F238E27FC236}">
                <a16:creationId xmlns:a16="http://schemas.microsoft.com/office/drawing/2014/main" id="{00AFA698-3A93-495B-9FDA-189E612BE6B3}"/>
              </a:ext>
            </a:extLst>
          </p:cNvPr>
          <p:cNvGraphicFramePr/>
          <p:nvPr/>
        </p:nvGraphicFramePr>
        <p:xfrm>
          <a:off x="5013976" y="2181848"/>
          <a:ext cx="6728025" cy="3587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9764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3DE1-61AC-49C8-9B04-E609AECB5EA2}"/>
              </a:ext>
            </a:extLst>
          </p:cNvPr>
          <p:cNvSpPr>
            <a:spLocks noGrp="1"/>
          </p:cNvSpPr>
          <p:nvPr>
            <p:ph type="title"/>
          </p:nvPr>
        </p:nvSpPr>
        <p:spPr>
          <a:xfrm>
            <a:off x="449999" y="397170"/>
            <a:ext cx="11286320" cy="775597"/>
          </a:xfrm>
        </p:spPr>
        <p:txBody>
          <a:bodyPr/>
          <a:lstStyle/>
          <a:p>
            <a:r>
              <a:rPr lang="en-GB" sz="2800">
                <a:solidFill>
                  <a:schemeClr val="accent1"/>
                </a:solidFill>
              </a:rPr>
              <a:t>Just over two fifths of </a:t>
            </a:r>
            <a:r>
              <a:rPr lang="en-GB" sz="2800">
                <a:solidFill>
                  <a:schemeClr val="accent6">
                    <a:lumMod val="75000"/>
                  </a:schemeClr>
                </a:solidFill>
              </a:rPr>
              <a:t>existing</a:t>
            </a:r>
            <a:r>
              <a:rPr lang="en-GB" sz="2800">
                <a:solidFill>
                  <a:schemeClr val="accent1"/>
                </a:solidFill>
              </a:rPr>
              <a:t> </a:t>
            </a:r>
            <a:r>
              <a:rPr lang="en-GB" sz="2800">
                <a:solidFill>
                  <a:schemeClr val="accent6">
                    <a:lumMod val="75000"/>
                  </a:schemeClr>
                </a:solidFill>
              </a:rPr>
              <a:t>claimants</a:t>
            </a:r>
            <a:r>
              <a:rPr lang="en-GB" sz="2800">
                <a:solidFill>
                  <a:schemeClr val="accent1"/>
                </a:solidFill>
              </a:rPr>
              <a:t> expect growth in profits, but more than a quarter are uncertain.</a:t>
            </a:r>
          </a:p>
        </p:txBody>
      </p:sp>
      <p:sp>
        <p:nvSpPr>
          <p:cNvPr id="4" name="Text Placeholder 3">
            <a:extLst>
              <a:ext uri="{FF2B5EF4-FFF2-40B4-BE49-F238E27FC236}">
                <a16:creationId xmlns:a16="http://schemas.microsoft.com/office/drawing/2014/main" id="{7744C2C8-03DD-4C2A-B755-A24300AB1812}"/>
              </a:ext>
            </a:extLst>
          </p:cNvPr>
          <p:cNvSpPr>
            <a:spLocks noGrp="1"/>
          </p:cNvSpPr>
          <p:nvPr>
            <p:ph type="body" sz="quarter" idx="10"/>
          </p:nvPr>
        </p:nvSpPr>
        <p:spPr>
          <a:xfrm>
            <a:off x="437230" y="6096124"/>
            <a:ext cx="11299089" cy="287338"/>
          </a:xfrm>
        </p:spPr>
        <p:txBody>
          <a:bodyPr/>
          <a:lstStyle/>
          <a:p>
            <a:r>
              <a:rPr lang="en-GB"/>
              <a:t>Base: Existing claimants who expect to be self-employed in 6 months or don’t know (4,903).</a:t>
            </a:r>
          </a:p>
        </p:txBody>
      </p:sp>
      <p:graphicFrame>
        <p:nvGraphicFramePr>
          <p:cNvPr id="7" name="Chart 6">
            <a:extLst>
              <a:ext uri="{FF2B5EF4-FFF2-40B4-BE49-F238E27FC236}">
                <a16:creationId xmlns:a16="http://schemas.microsoft.com/office/drawing/2014/main" id="{6A0C3C76-62FA-4F3D-B00A-9B6E8BEBBB3D}"/>
              </a:ext>
            </a:extLst>
          </p:cNvPr>
          <p:cNvGraphicFramePr/>
          <p:nvPr/>
        </p:nvGraphicFramePr>
        <p:xfrm>
          <a:off x="-191089" y="2437590"/>
          <a:ext cx="5631544" cy="38259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FF828F24-19A4-46AC-9DD9-26D91EF80B53}"/>
              </a:ext>
            </a:extLst>
          </p:cNvPr>
          <p:cNvSpPr txBox="1">
            <a:spLocks/>
          </p:cNvSpPr>
          <p:nvPr/>
        </p:nvSpPr>
        <p:spPr>
          <a:xfrm>
            <a:off x="437230" y="1267280"/>
            <a:ext cx="5658770"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Compared to your current situation, what do you expect to happen to your typical monthly profit from self-employment in 6 months from now - that is, around February 2021?</a:t>
            </a:r>
          </a:p>
        </p:txBody>
      </p:sp>
      <p:sp>
        <p:nvSpPr>
          <p:cNvPr id="14" name="Rectangle 13">
            <a:extLst>
              <a:ext uri="{FF2B5EF4-FFF2-40B4-BE49-F238E27FC236}">
                <a16:creationId xmlns:a16="http://schemas.microsoft.com/office/drawing/2014/main" id="{7976FA33-E61C-416A-BB72-2B5A58569DBA}"/>
              </a:ext>
            </a:extLst>
          </p:cNvPr>
          <p:cNvSpPr/>
          <p:nvPr/>
        </p:nvSpPr>
        <p:spPr>
          <a:xfrm>
            <a:off x="6120352" y="1316152"/>
            <a:ext cx="5615968" cy="45822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7">
            <a:extLst>
              <a:ext uri="{FF2B5EF4-FFF2-40B4-BE49-F238E27FC236}">
                <a16:creationId xmlns:a16="http://schemas.microsoft.com/office/drawing/2014/main" id="{E3C9A137-7721-459F-8094-F94F0E6C4B34}"/>
              </a:ext>
            </a:extLst>
          </p:cNvPr>
          <p:cNvSpPr txBox="1">
            <a:spLocks/>
          </p:cNvSpPr>
          <p:nvPr/>
        </p:nvSpPr>
        <p:spPr>
          <a:xfrm>
            <a:off x="6123226" y="1316152"/>
            <a:ext cx="5631544" cy="2456916"/>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Some groups are more likely to expect growth:</a:t>
            </a:r>
          </a:p>
        </p:txBody>
      </p:sp>
      <p:grpSp>
        <p:nvGrpSpPr>
          <p:cNvPr id="15" name="Group 14">
            <a:extLst>
              <a:ext uri="{FF2B5EF4-FFF2-40B4-BE49-F238E27FC236}">
                <a16:creationId xmlns:a16="http://schemas.microsoft.com/office/drawing/2014/main" id="{6AFD63E1-1964-4CCB-868E-C0ADB8C6B26E}"/>
              </a:ext>
            </a:extLst>
          </p:cNvPr>
          <p:cNvGrpSpPr/>
          <p:nvPr/>
        </p:nvGrpSpPr>
        <p:grpSpPr>
          <a:xfrm>
            <a:off x="8604021" y="1882526"/>
            <a:ext cx="569570" cy="612810"/>
            <a:chOff x="13081000" y="4108451"/>
            <a:chExt cx="606425" cy="652463"/>
          </a:xfrm>
          <a:solidFill>
            <a:schemeClr val="bg1">
              <a:lumMod val="50000"/>
            </a:schemeClr>
          </a:solidFill>
        </p:grpSpPr>
        <p:sp>
          <p:nvSpPr>
            <p:cNvPr id="16" name="Freeform 161">
              <a:extLst>
                <a:ext uri="{FF2B5EF4-FFF2-40B4-BE49-F238E27FC236}">
                  <a16:creationId xmlns:a16="http://schemas.microsoft.com/office/drawing/2014/main" id="{A9E3D0FC-98D0-4C32-B141-725231C4CEFF}"/>
                </a:ext>
              </a:extLst>
            </p:cNvPr>
            <p:cNvSpPr>
              <a:spLocks noEditPoints="1"/>
            </p:cNvSpPr>
            <p:nvPr/>
          </p:nvSpPr>
          <p:spPr bwMode="auto">
            <a:xfrm>
              <a:off x="13187363" y="4289426"/>
              <a:ext cx="393700" cy="471488"/>
            </a:xfrm>
            <a:custGeom>
              <a:avLst/>
              <a:gdLst>
                <a:gd name="T0" fmla="*/ 69 w 248"/>
                <a:gd name="T1" fmla="*/ 230 h 297"/>
                <a:gd name="T2" fmla="*/ 69 w 248"/>
                <a:gd name="T3" fmla="*/ 230 h 297"/>
                <a:gd name="T4" fmla="*/ 89 w 248"/>
                <a:gd name="T5" fmla="*/ 195 h 297"/>
                <a:gd name="T6" fmla="*/ 162 w 248"/>
                <a:gd name="T7" fmla="*/ 195 h 297"/>
                <a:gd name="T8" fmla="*/ 182 w 248"/>
                <a:gd name="T9" fmla="*/ 230 h 297"/>
                <a:gd name="T10" fmla="*/ 69 w 248"/>
                <a:gd name="T11" fmla="*/ 230 h 297"/>
                <a:gd name="T12" fmla="*/ 124 w 248"/>
                <a:gd name="T13" fmla="*/ 104 h 297"/>
                <a:gd name="T14" fmla="*/ 124 w 248"/>
                <a:gd name="T15" fmla="*/ 104 h 297"/>
                <a:gd name="T16" fmla="*/ 135 w 248"/>
                <a:gd name="T17" fmla="*/ 136 h 297"/>
                <a:gd name="T18" fmla="*/ 151 w 248"/>
                <a:gd name="T19" fmla="*/ 171 h 297"/>
                <a:gd name="T20" fmla="*/ 100 w 248"/>
                <a:gd name="T21" fmla="*/ 171 h 297"/>
                <a:gd name="T22" fmla="*/ 116 w 248"/>
                <a:gd name="T23" fmla="*/ 136 h 297"/>
                <a:gd name="T24" fmla="*/ 124 w 248"/>
                <a:gd name="T25" fmla="*/ 104 h 297"/>
                <a:gd name="T26" fmla="*/ 158 w 248"/>
                <a:gd name="T27" fmla="*/ 34 h 297"/>
                <a:gd name="T28" fmla="*/ 158 w 248"/>
                <a:gd name="T29" fmla="*/ 34 h 297"/>
                <a:gd name="T30" fmla="*/ 158 w 248"/>
                <a:gd name="T31" fmla="*/ 26 h 297"/>
                <a:gd name="T32" fmla="*/ 156 w 248"/>
                <a:gd name="T33" fmla="*/ 21 h 297"/>
                <a:gd name="T34" fmla="*/ 153 w 248"/>
                <a:gd name="T35" fmla="*/ 16 h 297"/>
                <a:gd name="T36" fmla="*/ 150 w 248"/>
                <a:gd name="T37" fmla="*/ 10 h 297"/>
                <a:gd name="T38" fmla="*/ 143 w 248"/>
                <a:gd name="T39" fmla="*/ 5 h 297"/>
                <a:gd name="T40" fmla="*/ 137 w 248"/>
                <a:gd name="T41" fmla="*/ 4 h 297"/>
                <a:gd name="T42" fmla="*/ 132 w 248"/>
                <a:gd name="T43" fmla="*/ 0 h 297"/>
                <a:gd name="T44" fmla="*/ 124 w 248"/>
                <a:gd name="T45" fmla="*/ 0 h 297"/>
                <a:gd name="T46" fmla="*/ 118 w 248"/>
                <a:gd name="T47" fmla="*/ 0 h 297"/>
                <a:gd name="T48" fmla="*/ 112 w 248"/>
                <a:gd name="T49" fmla="*/ 4 h 297"/>
                <a:gd name="T50" fmla="*/ 107 w 248"/>
                <a:gd name="T51" fmla="*/ 5 h 297"/>
                <a:gd name="T52" fmla="*/ 100 w 248"/>
                <a:gd name="T53" fmla="*/ 10 h 297"/>
                <a:gd name="T54" fmla="*/ 97 w 248"/>
                <a:gd name="T55" fmla="*/ 16 h 297"/>
                <a:gd name="T56" fmla="*/ 94 w 248"/>
                <a:gd name="T57" fmla="*/ 21 h 297"/>
                <a:gd name="T58" fmla="*/ 92 w 248"/>
                <a:gd name="T59" fmla="*/ 26 h 297"/>
                <a:gd name="T60" fmla="*/ 92 w 248"/>
                <a:gd name="T61" fmla="*/ 34 h 297"/>
                <a:gd name="T62" fmla="*/ 94 w 248"/>
                <a:gd name="T63" fmla="*/ 44 h 297"/>
                <a:gd name="T64" fmla="*/ 97 w 248"/>
                <a:gd name="T65" fmla="*/ 51 h 297"/>
                <a:gd name="T66" fmla="*/ 102 w 248"/>
                <a:gd name="T67" fmla="*/ 58 h 297"/>
                <a:gd name="T68" fmla="*/ 110 w 248"/>
                <a:gd name="T69" fmla="*/ 63 h 297"/>
                <a:gd name="T70" fmla="*/ 107 w 248"/>
                <a:gd name="T71" fmla="*/ 80 h 297"/>
                <a:gd name="T72" fmla="*/ 100 w 248"/>
                <a:gd name="T73" fmla="*/ 103 h 297"/>
                <a:gd name="T74" fmla="*/ 94 w 248"/>
                <a:gd name="T75" fmla="*/ 128 h 297"/>
                <a:gd name="T76" fmla="*/ 81 w 248"/>
                <a:gd name="T77" fmla="*/ 154 h 297"/>
                <a:gd name="T78" fmla="*/ 69 w 248"/>
                <a:gd name="T79" fmla="*/ 184 h 297"/>
                <a:gd name="T80" fmla="*/ 51 w 248"/>
                <a:gd name="T81" fmla="*/ 213 h 297"/>
                <a:gd name="T82" fmla="*/ 29 w 248"/>
                <a:gd name="T83" fmla="*/ 246 h 297"/>
                <a:gd name="T84" fmla="*/ 0 w 248"/>
                <a:gd name="T85" fmla="*/ 281 h 297"/>
                <a:gd name="T86" fmla="*/ 19 w 248"/>
                <a:gd name="T87" fmla="*/ 297 h 297"/>
                <a:gd name="T88" fmla="*/ 37 w 248"/>
                <a:gd name="T89" fmla="*/ 276 h 297"/>
                <a:gd name="T90" fmla="*/ 53 w 248"/>
                <a:gd name="T91" fmla="*/ 256 h 297"/>
                <a:gd name="T92" fmla="*/ 199 w 248"/>
                <a:gd name="T93" fmla="*/ 256 h 297"/>
                <a:gd name="T94" fmla="*/ 215 w 248"/>
                <a:gd name="T95" fmla="*/ 276 h 297"/>
                <a:gd name="T96" fmla="*/ 232 w 248"/>
                <a:gd name="T97" fmla="*/ 297 h 297"/>
                <a:gd name="T98" fmla="*/ 248 w 248"/>
                <a:gd name="T99" fmla="*/ 281 h 297"/>
                <a:gd name="T100" fmla="*/ 223 w 248"/>
                <a:gd name="T101" fmla="*/ 246 h 297"/>
                <a:gd name="T102" fmla="*/ 201 w 248"/>
                <a:gd name="T103" fmla="*/ 213 h 297"/>
                <a:gd name="T104" fmla="*/ 182 w 248"/>
                <a:gd name="T105" fmla="*/ 182 h 297"/>
                <a:gd name="T106" fmla="*/ 169 w 248"/>
                <a:gd name="T107" fmla="*/ 154 h 297"/>
                <a:gd name="T108" fmla="*/ 158 w 248"/>
                <a:gd name="T109" fmla="*/ 126 h 297"/>
                <a:gd name="T110" fmla="*/ 150 w 248"/>
                <a:gd name="T111" fmla="*/ 101 h 297"/>
                <a:gd name="T112" fmla="*/ 143 w 248"/>
                <a:gd name="T113" fmla="*/ 80 h 297"/>
                <a:gd name="T114" fmla="*/ 140 w 248"/>
                <a:gd name="T115" fmla="*/ 63 h 297"/>
                <a:gd name="T116" fmla="*/ 148 w 248"/>
                <a:gd name="T117" fmla="*/ 58 h 297"/>
                <a:gd name="T118" fmla="*/ 153 w 248"/>
                <a:gd name="T119" fmla="*/ 51 h 297"/>
                <a:gd name="T120" fmla="*/ 156 w 248"/>
                <a:gd name="T121" fmla="*/ 42 h 297"/>
                <a:gd name="T122" fmla="*/ 158 w 248"/>
                <a:gd name="T123" fmla="*/ 3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 h="297">
                  <a:moveTo>
                    <a:pt x="69" y="230"/>
                  </a:moveTo>
                  <a:lnTo>
                    <a:pt x="69" y="230"/>
                  </a:lnTo>
                  <a:lnTo>
                    <a:pt x="89" y="195"/>
                  </a:lnTo>
                  <a:lnTo>
                    <a:pt x="162" y="195"/>
                  </a:lnTo>
                  <a:lnTo>
                    <a:pt x="182" y="230"/>
                  </a:lnTo>
                  <a:lnTo>
                    <a:pt x="69" y="230"/>
                  </a:lnTo>
                  <a:close/>
                  <a:moveTo>
                    <a:pt x="124" y="104"/>
                  </a:moveTo>
                  <a:lnTo>
                    <a:pt x="124" y="104"/>
                  </a:lnTo>
                  <a:lnTo>
                    <a:pt x="135" y="136"/>
                  </a:lnTo>
                  <a:lnTo>
                    <a:pt x="151" y="171"/>
                  </a:lnTo>
                  <a:lnTo>
                    <a:pt x="100" y="171"/>
                  </a:lnTo>
                  <a:lnTo>
                    <a:pt x="116" y="136"/>
                  </a:lnTo>
                  <a:lnTo>
                    <a:pt x="124" y="104"/>
                  </a:lnTo>
                  <a:close/>
                  <a:moveTo>
                    <a:pt x="158" y="34"/>
                  </a:moveTo>
                  <a:lnTo>
                    <a:pt x="158" y="34"/>
                  </a:lnTo>
                  <a:lnTo>
                    <a:pt x="158" y="26"/>
                  </a:lnTo>
                  <a:lnTo>
                    <a:pt x="156" y="21"/>
                  </a:lnTo>
                  <a:lnTo>
                    <a:pt x="153" y="16"/>
                  </a:lnTo>
                  <a:lnTo>
                    <a:pt x="150" y="10"/>
                  </a:lnTo>
                  <a:lnTo>
                    <a:pt x="143" y="5"/>
                  </a:lnTo>
                  <a:lnTo>
                    <a:pt x="137" y="4"/>
                  </a:lnTo>
                  <a:lnTo>
                    <a:pt x="132" y="0"/>
                  </a:lnTo>
                  <a:lnTo>
                    <a:pt x="124" y="0"/>
                  </a:lnTo>
                  <a:lnTo>
                    <a:pt x="118" y="0"/>
                  </a:lnTo>
                  <a:lnTo>
                    <a:pt x="112" y="4"/>
                  </a:lnTo>
                  <a:lnTo>
                    <a:pt x="107" y="5"/>
                  </a:lnTo>
                  <a:lnTo>
                    <a:pt x="100" y="10"/>
                  </a:lnTo>
                  <a:lnTo>
                    <a:pt x="97" y="16"/>
                  </a:lnTo>
                  <a:lnTo>
                    <a:pt x="94" y="21"/>
                  </a:lnTo>
                  <a:lnTo>
                    <a:pt x="92" y="26"/>
                  </a:lnTo>
                  <a:lnTo>
                    <a:pt x="92" y="34"/>
                  </a:lnTo>
                  <a:lnTo>
                    <a:pt x="94" y="44"/>
                  </a:lnTo>
                  <a:lnTo>
                    <a:pt x="97" y="51"/>
                  </a:lnTo>
                  <a:lnTo>
                    <a:pt x="102" y="58"/>
                  </a:lnTo>
                  <a:lnTo>
                    <a:pt x="110" y="63"/>
                  </a:lnTo>
                  <a:lnTo>
                    <a:pt x="107" y="80"/>
                  </a:lnTo>
                  <a:lnTo>
                    <a:pt x="100" y="103"/>
                  </a:lnTo>
                  <a:lnTo>
                    <a:pt x="94" y="128"/>
                  </a:lnTo>
                  <a:lnTo>
                    <a:pt x="81" y="154"/>
                  </a:lnTo>
                  <a:lnTo>
                    <a:pt x="69" y="184"/>
                  </a:lnTo>
                  <a:lnTo>
                    <a:pt x="51" y="213"/>
                  </a:lnTo>
                  <a:lnTo>
                    <a:pt x="29" y="246"/>
                  </a:lnTo>
                  <a:lnTo>
                    <a:pt x="0" y="281"/>
                  </a:lnTo>
                  <a:lnTo>
                    <a:pt x="19" y="297"/>
                  </a:lnTo>
                  <a:lnTo>
                    <a:pt x="37" y="276"/>
                  </a:lnTo>
                  <a:lnTo>
                    <a:pt x="53" y="256"/>
                  </a:lnTo>
                  <a:lnTo>
                    <a:pt x="199" y="256"/>
                  </a:lnTo>
                  <a:lnTo>
                    <a:pt x="215" y="276"/>
                  </a:lnTo>
                  <a:lnTo>
                    <a:pt x="232" y="297"/>
                  </a:lnTo>
                  <a:lnTo>
                    <a:pt x="248" y="281"/>
                  </a:lnTo>
                  <a:lnTo>
                    <a:pt x="223" y="246"/>
                  </a:lnTo>
                  <a:lnTo>
                    <a:pt x="201" y="213"/>
                  </a:lnTo>
                  <a:lnTo>
                    <a:pt x="182" y="182"/>
                  </a:lnTo>
                  <a:lnTo>
                    <a:pt x="169" y="154"/>
                  </a:lnTo>
                  <a:lnTo>
                    <a:pt x="158" y="126"/>
                  </a:lnTo>
                  <a:lnTo>
                    <a:pt x="150" y="101"/>
                  </a:lnTo>
                  <a:lnTo>
                    <a:pt x="143" y="80"/>
                  </a:lnTo>
                  <a:lnTo>
                    <a:pt x="140" y="63"/>
                  </a:lnTo>
                  <a:lnTo>
                    <a:pt x="148" y="58"/>
                  </a:lnTo>
                  <a:lnTo>
                    <a:pt x="153" y="51"/>
                  </a:lnTo>
                  <a:lnTo>
                    <a:pt x="156" y="42"/>
                  </a:lnTo>
                  <a:lnTo>
                    <a:pt x="15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2">
              <a:extLst>
                <a:ext uri="{FF2B5EF4-FFF2-40B4-BE49-F238E27FC236}">
                  <a16:creationId xmlns:a16="http://schemas.microsoft.com/office/drawing/2014/main" id="{56E09057-3561-4ABB-93FC-CCFA8E38395B}"/>
                </a:ext>
              </a:extLst>
            </p:cNvPr>
            <p:cNvSpPr>
              <a:spLocks/>
            </p:cNvSpPr>
            <p:nvPr/>
          </p:nvSpPr>
          <p:spPr bwMode="auto">
            <a:xfrm>
              <a:off x="13550900" y="4108451"/>
              <a:ext cx="136525" cy="455613"/>
            </a:xfrm>
            <a:custGeom>
              <a:avLst/>
              <a:gdLst>
                <a:gd name="T0" fmla="*/ 23 w 86"/>
                <a:gd name="T1" fmla="*/ 3 h 287"/>
                <a:gd name="T2" fmla="*/ 23 w 86"/>
                <a:gd name="T3" fmla="*/ 3 h 287"/>
                <a:gd name="T4" fmla="*/ 19 w 86"/>
                <a:gd name="T5" fmla="*/ 0 h 287"/>
                <a:gd name="T6" fmla="*/ 13 w 86"/>
                <a:gd name="T7" fmla="*/ 0 h 287"/>
                <a:gd name="T8" fmla="*/ 8 w 86"/>
                <a:gd name="T9" fmla="*/ 1 h 287"/>
                <a:gd name="T10" fmla="*/ 5 w 86"/>
                <a:gd name="T11" fmla="*/ 3 h 287"/>
                <a:gd name="T12" fmla="*/ 3 w 86"/>
                <a:gd name="T13" fmla="*/ 8 h 287"/>
                <a:gd name="T14" fmla="*/ 0 w 86"/>
                <a:gd name="T15" fmla="*/ 12 h 287"/>
                <a:gd name="T16" fmla="*/ 3 w 86"/>
                <a:gd name="T17" fmla="*/ 17 h 287"/>
                <a:gd name="T18" fmla="*/ 7 w 86"/>
                <a:gd name="T19" fmla="*/ 20 h 287"/>
                <a:gd name="T20" fmla="*/ 19 w 86"/>
                <a:gd name="T21" fmla="*/ 33 h 287"/>
                <a:gd name="T22" fmla="*/ 29 w 86"/>
                <a:gd name="T23" fmla="*/ 48 h 287"/>
                <a:gd name="T24" fmla="*/ 40 w 86"/>
                <a:gd name="T25" fmla="*/ 60 h 287"/>
                <a:gd name="T26" fmla="*/ 46 w 86"/>
                <a:gd name="T27" fmla="*/ 76 h 287"/>
                <a:gd name="T28" fmla="*/ 54 w 86"/>
                <a:gd name="T29" fmla="*/ 94 h 287"/>
                <a:gd name="T30" fmla="*/ 58 w 86"/>
                <a:gd name="T31" fmla="*/ 110 h 287"/>
                <a:gd name="T32" fmla="*/ 61 w 86"/>
                <a:gd name="T33" fmla="*/ 127 h 287"/>
                <a:gd name="T34" fmla="*/ 62 w 86"/>
                <a:gd name="T35" fmla="*/ 145 h 287"/>
                <a:gd name="T36" fmla="*/ 61 w 86"/>
                <a:gd name="T37" fmla="*/ 164 h 287"/>
                <a:gd name="T38" fmla="*/ 59 w 86"/>
                <a:gd name="T39" fmla="*/ 178 h 287"/>
                <a:gd name="T40" fmla="*/ 54 w 86"/>
                <a:gd name="T41" fmla="*/ 194 h 287"/>
                <a:gd name="T42" fmla="*/ 48 w 86"/>
                <a:gd name="T43" fmla="*/ 210 h 287"/>
                <a:gd name="T44" fmla="*/ 42 w 86"/>
                <a:gd name="T45" fmla="*/ 224 h 287"/>
                <a:gd name="T46" fmla="*/ 32 w 86"/>
                <a:gd name="T47" fmla="*/ 239 h 287"/>
                <a:gd name="T48" fmla="*/ 24 w 86"/>
                <a:gd name="T49" fmla="*/ 253 h 287"/>
                <a:gd name="T50" fmla="*/ 11 w 86"/>
                <a:gd name="T51" fmla="*/ 266 h 287"/>
                <a:gd name="T52" fmla="*/ 10 w 86"/>
                <a:gd name="T53" fmla="*/ 269 h 287"/>
                <a:gd name="T54" fmla="*/ 8 w 86"/>
                <a:gd name="T55" fmla="*/ 274 h 287"/>
                <a:gd name="T56" fmla="*/ 10 w 86"/>
                <a:gd name="T57" fmla="*/ 279 h 287"/>
                <a:gd name="T58" fmla="*/ 11 w 86"/>
                <a:gd name="T59" fmla="*/ 283 h 287"/>
                <a:gd name="T60" fmla="*/ 16 w 86"/>
                <a:gd name="T61" fmla="*/ 285 h 287"/>
                <a:gd name="T62" fmla="*/ 21 w 86"/>
                <a:gd name="T63" fmla="*/ 287 h 287"/>
                <a:gd name="T64" fmla="*/ 26 w 86"/>
                <a:gd name="T65" fmla="*/ 285 h 287"/>
                <a:gd name="T66" fmla="*/ 29 w 86"/>
                <a:gd name="T67" fmla="*/ 283 h 287"/>
                <a:gd name="T68" fmla="*/ 43 w 86"/>
                <a:gd name="T69" fmla="*/ 269 h 287"/>
                <a:gd name="T70" fmla="*/ 54 w 86"/>
                <a:gd name="T71" fmla="*/ 253 h 287"/>
                <a:gd name="T72" fmla="*/ 64 w 86"/>
                <a:gd name="T73" fmla="*/ 237 h 287"/>
                <a:gd name="T74" fmla="*/ 72 w 86"/>
                <a:gd name="T75" fmla="*/ 220 h 287"/>
                <a:gd name="T76" fmla="*/ 78 w 86"/>
                <a:gd name="T77" fmla="*/ 202 h 287"/>
                <a:gd name="T78" fmla="*/ 81 w 86"/>
                <a:gd name="T79" fmla="*/ 185 h 287"/>
                <a:gd name="T80" fmla="*/ 85 w 86"/>
                <a:gd name="T81" fmla="*/ 165 h 287"/>
                <a:gd name="T82" fmla="*/ 86 w 86"/>
                <a:gd name="T83" fmla="*/ 145 h 287"/>
                <a:gd name="T84" fmla="*/ 85 w 86"/>
                <a:gd name="T85" fmla="*/ 126 h 287"/>
                <a:gd name="T86" fmla="*/ 81 w 86"/>
                <a:gd name="T87" fmla="*/ 105 h 287"/>
                <a:gd name="T88" fmla="*/ 77 w 86"/>
                <a:gd name="T89" fmla="*/ 86 h 287"/>
                <a:gd name="T90" fmla="*/ 69 w 86"/>
                <a:gd name="T91" fmla="*/ 68 h 287"/>
                <a:gd name="T92" fmla="*/ 61 w 86"/>
                <a:gd name="T93" fmla="*/ 49 h 287"/>
                <a:gd name="T94" fmla="*/ 50 w 86"/>
                <a:gd name="T95" fmla="*/ 33 h 287"/>
                <a:gd name="T96" fmla="*/ 37 w 86"/>
                <a:gd name="T97" fmla="*/ 17 h 287"/>
                <a:gd name="T98" fmla="*/ 23 w 86"/>
                <a:gd name="T99" fmla="*/ 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287">
                  <a:moveTo>
                    <a:pt x="23" y="3"/>
                  </a:moveTo>
                  <a:lnTo>
                    <a:pt x="23" y="3"/>
                  </a:lnTo>
                  <a:lnTo>
                    <a:pt x="19" y="0"/>
                  </a:lnTo>
                  <a:lnTo>
                    <a:pt x="13" y="0"/>
                  </a:lnTo>
                  <a:lnTo>
                    <a:pt x="8" y="1"/>
                  </a:lnTo>
                  <a:lnTo>
                    <a:pt x="5" y="3"/>
                  </a:lnTo>
                  <a:lnTo>
                    <a:pt x="3" y="8"/>
                  </a:lnTo>
                  <a:lnTo>
                    <a:pt x="0" y="12"/>
                  </a:lnTo>
                  <a:lnTo>
                    <a:pt x="3" y="17"/>
                  </a:lnTo>
                  <a:lnTo>
                    <a:pt x="7" y="20"/>
                  </a:lnTo>
                  <a:lnTo>
                    <a:pt x="19" y="33"/>
                  </a:lnTo>
                  <a:lnTo>
                    <a:pt x="29" y="48"/>
                  </a:lnTo>
                  <a:lnTo>
                    <a:pt x="40" y="60"/>
                  </a:lnTo>
                  <a:lnTo>
                    <a:pt x="46" y="76"/>
                  </a:lnTo>
                  <a:lnTo>
                    <a:pt x="54" y="94"/>
                  </a:lnTo>
                  <a:lnTo>
                    <a:pt x="58" y="110"/>
                  </a:lnTo>
                  <a:lnTo>
                    <a:pt x="61" y="127"/>
                  </a:lnTo>
                  <a:lnTo>
                    <a:pt x="62" y="145"/>
                  </a:lnTo>
                  <a:lnTo>
                    <a:pt x="61" y="164"/>
                  </a:lnTo>
                  <a:lnTo>
                    <a:pt x="59" y="178"/>
                  </a:lnTo>
                  <a:lnTo>
                    <a:pt x="54" y="194"/>
                  </a:lnTo>
                  <a:lnTo>
                    <a:pt x="48" y="210"/>
                  </a:lnTo>
                  <a:lnTo>
                    <a:pt x="42" y="224"/>
                  </a:lnTo>
                  <a:lnTo>
                    <a:pt x="32" y="239"/>
                  </a:lnTo>
                  <a:lnTo>
                    <a:pt x="24" y="253"/>
                  </a:lnTo>
                  <a:lnTo>
                    <a:pt x="11" y="266"/>
                  </a:lnTo>
                  <a:lnTo>
                    <a:pt x="10" y="269"/>
                  </a:lnTo>
                  <a:lnTo>
                    <a:pt x="8" y="274"/>
                  </a:lnTo>
                  <a:lnTo>
                    <a:pt x="10" y="279"/>
                  </a:lnTo>
                  <a:lnTo>
                    <a:pt x="11" y="283"/>
                  </a:lnTo>
                  <a:lnTo>
                    <a:pt x="16" y="285"/>
                  </a:lnTo>
                  <a:lnTo>
                    <a:pt x="21" y="287"/>
                  </a:lnTo>
                  <a:lnTo>
                    <a:pt x="26" y="285"/>
                  </a:lnTo>
                  <a:lnTo>
                    <a:pt x="29" y="283"/>
                  </a:lnTo>
                  <a:lnTo>
                    <a:pt x="43" y="269"/>
                  </a:lnTo>
                  <a:lnTo>
                    <a:pt x="54" y="253"/>
                  </a:lnTo>
                  <a:lnTo>
                    <a:pt x="64" y="237"/>
                  </a:lnTo>
                  <a:lnTo>
                    <a:pt x="72" y="220"/>
                  </a:lnTo>
                  <a:lnTo>
                    <a:pt x="78" y="202"/>
                  </a:lnTo>
                  <a:lnTo>
                    <a:pt x="81" y="185"/>
                  </a:lnTo>
                  <a:lnTo>
                    <a:pt x="85" y="165"/>
                  </a:lnTo>
                  <a:lnTo>
                    <a:pt x="86" y="145"/>
                  </a:lnTo>
                  <a:lnTo>
                    <a:pt x="85" y="126"/>
                  </a:lnTo>
                  <a:lnTo>
                    <a:pt x="81" y="105"/>
                  </a:lnTo>
                  <a:lnTo>
                    <a:pt x="77" y="86"/>
                  </a:lnTo>
                  <a:lnTo>
                    <a:pt x="69" y="68"/>
                  </a:lnTo>
                  <a:lnTo>
                    <a:pt x="61" y="49"/>
                  </a:lnTo>
                  <a:lnTo>
                    <a:pt x="50" y="33"/>
                  </a:lnTo>
                  <a:lnTo>
                    <a:pt x="37" y="17"/>
                  </a:lnTo>
                  <a:lnTo>
                    <a:pt x="2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3">
              <a:extLst>
                <a:ext uri="{FF2B5EF4-FFF2-40B4-BE49-F238E27FC236}">
                  <a16:creationId xmlns:a16="http://schemas.microsoft.com/office/drawing/2014/main" id="{E891CEB7-043A-4F6D-93AA-5D5F8AEEC81E}"/>
                </a:ext>
              </a:extLst>
            </p:cNvPr>
            <p:cNvSpPr>
              <a:spLocks/>
            </p:cNvSpPr>
            <p:nvPr/>
          </p:nvSpPr>
          <p:spPr bwMode="auto">
            <a:xfrm>
              <a:off x="13506450" y="4168776"/>
              <a:ext cx="104775" cy="333375"/>
            </a:xfrm>
            <a:custGeom>
              <a:avLst/>
              <a:gdLst>
                <a:gd name="T0" fmla="*/ 43 w 66"/>
                <a:gd name="T1" fmla="*/ 105 h 210"/>
                <a:gd name="T2" fmla="*/ 43 w 66"/>
                <a:gd name="T3" fmla="*/ 105 h 210"/>
                <a:gd name="T4" fmla="*/ 43 w 66"/>
                <a:gd name="T5" fmla="*/ 118 h 210"/>
                <a:gd name="T6" fmla="*/ 39 w 66"/>
                <a:gd name="T7" fmla="*/ 129 h 210"/>
                <a:gd name="T8" fmla="*/ 38 w 66"/>
                <a:gd name="T9" fmla="*/ 142 h 210"/>
                <a:gd name="T10" fmla="*/ 33 w 66"/>
                <a:gd name="T11" fmla="*/ 151 h 210"/>
                <a:gd name="T12" fmla="*/ 30 w 66"/>
                <a:gd name="T13" fmla="*/ 163 h 210"/>
                <a:gd name="T14" fmla="*/ 22 w 66"/>
                <a:gd name="T15" fmla="*/ 171 h 210"/>
                <a:gd name="T16" fmla="*/ 16 w 66"/>
                <a:gd name="T17" fmla="*/ 180 h 210"/>
                <a:gd name="T18" fmla="*/ 8 w 66"/>
                <a:gd name="T19" fmla="*/ 190 h 210"/>
                <a:gd name="T20" fmla="*/ 4 w 66"/>
                <a:gd name="T21" fmla="*/ 194 h 210"/>
                <a:gd name="T22" fmla="*/ 4 w 66"/>
                <a:gd name="T23" fmla="*/ 198 h 210"/>
                <a:gd name="T24" fmla="*/ 4 w 66"/>
                <a:gd name="T25" fmla="*/ 202 h 210"/>
                <a:gd name="T26" fmla="*/ 8 w 66"/>
                <a:gd name="T27" fmla="*/ 207 h 210"/>
                <a:gd name="T28" fmla="*/ 11 w 66"/>
                <a:gd name="T29" fmla="*/ 210 h 210"/>
                <a:gd name="T30" fmla="*/ 17 w 66"/>
                <a:gd name="T31" fmla="*/ 210 h 210"/>
                <a:gd name="T32" fmla="*/ 20 w 66"/>
                <a:gd name="T33" fmla="*/ 210 h 210"/>
                <a:gd name="T34" fmla="*/ 25 w 66"/>
                <a:gd name="T35" fmla="*/ 207 h 210"/>
                <a:gd name="T36" fmla="*/ 35 w 66"/>
                <a:gd name="T37" fmla="*/ 196 h 210"/>
                <a:gd name="T38" fmla="*/ 44 w 66"/>
                <a:gd name="T39" fmla="*/ 185 h 210"/>
                <a:gd name="T40" fmla="*/ 51 w 66"/>
                <a:gd name="T41" fmla="*/ 174 h 210"/>
                <a:gd name="T42" fmla="*/ 57 w 66"/>
                <a:gd name="T43" fmla="*/ 161 h 210"/>
                <a:gd name="T44" fmla="*/ 62 w 66"/>
                <a:gd name="T45" fmla="*/ 148 h 210"/>
                <a:gd name="T46" fmla="*/ 65 w 66"/>
                <a:gd name="T47" fmla="*/ 134 h 210"/>
                <a:gd name="T48" fmla="*/ 66 w 66"/>
                <a:gd name="T49" fmla="*/ 120 h 210"/>
                <a:gd name="T50" fmla="*/ 66 w 66"/>
                <a:gd name="T51" fmla="*/ 105 h 210"/>
                <a:gd name="T52" fmla="*/ 66 w 66"/>
                <a:gd name="T53" fmla="*/ 91 h 210"/>
                <a:gd name="T54" fmla="*/ 65 w 66"/>
                <a:gd name="T55" fmla="*/ 78 h 210"/>
                <a:gd name="T56" fmla="*/ 62 w 66"/>
                <a:gd name="T57" fmla="*/ 64 h 210"/>
                <a:gd name="T58" fmla="*/ 57 w 66"/>
                <a:gd name="T59" fmla="*/ 51 h 210"/>
                <a:gd name="T60" fmla="*/ 49 w 66"/>
                <a:gd name="T61" fmla="*/ 37 h 210"/>
                <a:gd name="T62" fmla="*/ 43 w 66"/>
                <a:gd name="T63" fmla="*/ 24 h 210"/>
                <a:gd name="T64" fmla="*/ 33 w 66"/>
                <a:gd name="T65" fmla="*/ 14 h 210"/>
                <a:gd name="T66" fmla="*/ 22 w 66"/>
                <a:gd name="T67" fmla="*/ 3 h 210"/>
                <a:gd name="T68" fmla="*/ 19 w 66"/>
                <a:gd name="T69" fmla="*/ 0 h 210"/>
                <a:gd name="T70" fmla="*/ 12 w 66"/>
                <a:gd name="T71" fmla="*/ 0 h 210"/>
                <a:gd name="T72" fmla="*/ 9 w 66"/>
                <a:gd name="T73" fmla="*/ 2 h 210"/>
                <a:gd name="T74" fmla="*/ 4 w 66"/>
                <a:gd name="T75" fmla="*/ 3 h 210"/>
                <a:gd name="T76" fmla="*/ 3 w 66"/>
                <a:gd name="T77" fmla="*/ 8 h 210"/>
                <a:gd name="T78" fmla="*/ 0 w 66"/>
                <a:gd name="T79" fmla="*/ 13 h 210"/>
                <a:gd name="T80" fmla="*/ 3 w 66"/>
                <a:gd name="T81" fmla="*/ 17 h 210"/>
                <a:gd name="T82" fmla="*/ 6 w 66"/>
                <a:gd name="T83" fmla="*/ 21 h 210"/>
                <a:gd name="T84" fmla="*/ 12 w 66"/>
                <a:gd name="T85" fmla="*/ 30 h 210"/>
                <a:gd name="T86" fmla="*/ 22 w 66"/>
                <a:gd name="T87" fmla="*/ 38 h 210"/>
                <a:gd name="T88" fmla="*/ 28 w 66"/>
                <a:gd name="T89" fmla="*/ 49 h 210"/>
                <a:gd name="T90" fmla="*/ 33 w 66"/>
                <a:gd name="T91" fmla="*/ 61 h 210"/>
                <a:gd name="T92" fmla="*/ 36 w 66"/>
                <a:gd name="T93" fmla="*/ 70 h 210"/>
                <a:gd name="T94" fmla="*/ 39 w 66"/>
                <a:gd name="T95" fmla="*/ 83 h 210"/>
                <a:gd name="T96" fmla="*/ 43 w 66"/>
                <a:gd name="T97" fmla="*/ 94 h 210"/>
                <a:gd name="T98" fmla="*/ 43 w 66"/>
                <a:gd name="T99"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10">
                  <a:moveTo>
                    <a:pt x="43" y="105"/>
                  </a:moveTo>
                  <a:lnTo>
                    <a:pt x="43" y="105"/>
                  </a:lnTo>
                  <a:lnTo>
                    <a:pt x="43" y="118"/>
                  </a:lnTo>
                  <a:lnTo>
                    <a:pt x="39" y="129"/>
                  </a:lnTo>
                  <a:lnTo>
                    <a:pt x="38" y="142"/>
                  </a:lnTo>
                  <a:lnTo>
                    <a:pt x="33" y="151"/>
                  </a:lnTo>
                  <a:lnTo>
                    <a:pt x="30" y="163"/>
                  </a:lnTo>
                  <a:lnTo>
                    <a:pt x="22" y="171"/>
                  </a:lnTo>
                  <a:lnTo>
                    <a:pt x="16" y="180"/>
                  </a:lnTo>
                  <a:lnTo>
                    <a:pt x="8" y="190"/>
                  </a:lnTo>
                  <a:lnTo>
                    <a:pt x="4" y="194"/>
                  </a:lnTo>
                  <a:lnTo>
                    <a:pt x="4" y="198"/>
                  </a:lnTo>
                  <a:lnTo>
                    <a:pt x="4" y="202"/>
                  </a:lnTo>
                  <a:lnTo>
                    <a:pt x="8" y="207"/>
                  </a:lnTo>
                  <a:lnTo>
                    <a:pt x="11" y="210"/>
                  </a:lnTo>
                  <a:lnTo>
                    <a:pt x="17" y="210"/>
                  </a:lnTo>
                  <a:lnTo>
                    <a:pt x="20" y="210"/>
                  </a:lnTo>
                  <a:lnTo>
                    <a:pt x="25" y="207"/>
                  </a:lnTo>
                  <a:lnTo>
                    <a:pt x="35" y="196"/>
                  </a:lnTo>
                  <a:lnTo>
                    <a:pt x="44" y="185"/>
                  </a:lnTo>
                  <a:lnTo>
                    <a:pt x="51" y="174"/>
                  </a:lnTo>
                  <a:lnTo>
                    <a:pt x="57" y="161"/>
                  </a:lnTo>
                  <a:lnTo>
                    <a:pt x="62" y="148"/>
                  </a:lnTo>
                  <a:lnTo>
                    <a:pt x="65" y="134"/>
                  </a:lnTo>
                  <a:lnTo>
                    <a:pt x="66" y="120"/>
                  </a:lnTo>
                  <a:lnTo>
                    <a:pt x="66" y="105"/>
                  </a:lnTo>
                  <a:lnTo>
                    <a:pt x="66" y="91"/>
                  </a:lnTo>
                  <a:lnTo>
                    <a:pt x="65" y="78"/>
                  </a:lnTo>
                  <a:lnTo>
                    <a:pt x="62" y="64"/>
                  </a:lnTo>
                  <a:lnTo>
                    <a:pt x="57" y="51"/>
                  </a:lnTo>
                  <a:lnTo>
                    <a:pt x="49" y="37"/>
                  </a:lnTo>
                  <a:lnTo>
                    <a:pt x="43" y="24"/>
                  </a:lnTo>
                  <a:lnTo>
                    <a:pt x="33" y="14"/>
                  </a:lnTo>
                  <a:lnTo>
                    <a:pt x="22" y="3"/>
                  </a:lnTo>
                  <a:lnTo>
                    <a:pt x="19" y="0"/>
                  </a:lnTo>
                  <a:lnTo>
                    <a:pt x="12" y="0"/>
                  </a:lnTo>
                  <a:lnTo>
                    <a:pt x="9" y="2"/>
                  </a:lnTo>
                  <a:lnTo>
                    <a:pt x="4" y="3"/>
                  </a:lnTo>
                  <a:lnTo>
                    <a:pt x="3" y="8"/>
                  </a:lnTo>
                  <a:lnTo>
                    <a:pt x="0" y="13"/>
                  </a:lnTo>
                  <a:lnTo>
                    <a:pt x="3" y="17"/>
                  </a:lnTo>
                  <a:lnTo>
                    <a:pt x="6" y="21"/>
                  </a:lnTo>
                  <a:lnTo>
                    <a:pt x="12" y="30"/>
                  </a:lnTo>
                  <a:lnTo>
                    <a:pt x="22" y="38"/>
                  </a:lnTo>
                  <a:lnTo>
                    <a:pt x="28" y="49"/>
                  </a:lnTo>
                  <a:lnTo>
                    <a:pt x="33" y="61"/>
                  </a:lnTo>
                  <a:lnTo>
                    <a:pt x="36" y="70"/>
                  </a:lnTo>
                  <a:lnTo>
                    <a:pt x="39" y="83"/>
                  </a:lnTo>
                  <a:lnTo>
                    <a:pt x="43" y="94"/>
                  </a:lnTo>
                  <a:lnTo>
                    <a:pt x="43"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4">
              <a:extLst>
                <a:ext uri="{FF2B5EF4-FFF2-40B4-BE49-F238E27FC236}">
                  <a16:creationId xmlns:a16="http://schemas.microsoft.com/office/drawing/2014/main" id="{C67C091C-1F6C-49EA-8727-E94CC9E2BF52}"/>
                </a:ext>
              </a:extLst>
            </p:cNvPr>
            <p:cNvSpPr>
              <a:spLocks/>
            </p:cNvSpPr>
            <p:nvPr/>
          </p:nvSpPr>
          <p:spPr bwMode="auto">
            <a:xfrm>
              <a:off x="13444538" y="4229101"/>
              <a:ext cx="76200" cy="212725"/>
            </a:xfrm>
            <a:custGeom>
              <a:avLst/>
              <a:gdLst>
                <a:gd name="T0" fmla="*/ 5 w 48"/>
                <a:gd name="T1" fmla="*/ 131 h 134"/>
                <a:gd name="T2" fmla="*/ 5 w 48"/>
                <a:gd name="T3" fmla="*/ 131 h 134"/>
                <a:gd name="T4" fmla="*/ 10 w 48"/>
                <a:gd name="T5" fmla="*/ 133 h 134"/>
                <a:gd name="T6" fmla="*/ 13 w 48"/>
                <a:gd name="T7" fmla="*/ 134 h 134"/>
                <a:gd name="T8" fmla="*/ 18 w 48"/>
                <a:gd name="T9" fmla="*/ 133 h 134"/>
                <a:gd name="T10" fmla="*/ 21 w 48"/>
                <a:gd name="T11" fmla="*/ 131 h 134"/>
                <a:gd name="T12" fmla="*/ 34 w 48"/>
                <a:gd name="T13" fmla="*/ 117 h 134"/>
                <a:gd name="T14" fmla="*/ 42 w 48"/>
                <a:gd name="T15" fmla="*/ 101 h 134"/>
                <a:gd name="T16" fmla="*/ 47 w 48"/>
                <a:gd name="T17" fmla="*/ 83 h 134"/>
                <a:gd name="T18" fmla="*/ 48 w 48"/>
                <a:gd name="T19" fmla="*/ 66 h 134"/>
                <a:gd name="T20" fmla="*/ 47 w 48"/>
                <a:gd name="T21" fmla="*/ 50 h 134"/>
                <a:gd name="T22" fmla="*/ 42 w 48"/>
                <a:gd name="T23" fmla="*/ 34 h 134"/>
                <a:gd name="T24" fmla="*/ 35 w 48"/>
                <a:gd name="T25" fmla="*/ 18 h 134"/>
                <a:gd name="T26" fmla="*/ 24 w 48"/>
                <a:gd name="T27" fmla="*/ 3 h 134"/>
                <a:gd name="T28" fmla="*/ 20 w 48"/>
                <a:gd name="T29" fmla="*/ 2 h 134"/>
                <a:gd name="T30" fmla="*/ 16 w 48"/>
                <a:gd name="T31" fmla="*/ 0 h 134"/>
                <a:gd name="T32" fmla="*/ 12 w 48"/>
                <a:gd name="T33" fmla="*/ 0 h 134"/>
                <a:gd name="T34" fmla="*/ 8 w 48"/>
                <a:gd name="T35" fmla="*/ 3 h 134"/>
                <a:gd name="T36" fmla="*/ 5 w 48"/>
                <a:gd name="T37" fmla="*/ 7 h 134"/>
                <a:gd name="T38" fmla="*/ 5 w 48"/>
                <a:gd name="T39" fmla="*/ 13 h 134"/>
                <a:gd name="T40" fmla="*/ 5 w 48"/>
                <a:gd name="T41" fmla="*/ 16 h 134"/>
                <a:gd name="T42" fmla="*/ 7 w 48"/>
                <a:gd name="T43" fmla="*/ 21 h 134"/>
                <a:gd name="T44" fmla="*/ 15 w 48"/>
                <a:gd name="T45" fmla="*/ 30 h 134"/>
                <a:gd name="T46" fmla="*/ 20 w 48"/>
                <a:gd name="T47" fmla="*/ 42 h 134"/>
                <a:gd name="T48" fmla="*/ 23 w 48"/>
                <a:gd name="T49" fmla="*/ 53 h 134"/>
                <a:gd name="T50" fmla="*/ 24 w 48"/>
                <a:gd name="T51" fmla="*/ 66 h 134"/>
                <a:gd name="T52" fmla="*/ 23 w 48"/>
                <a:gd name="T53" fmla="*/ 80 h 134"/>
                <a:gd name="T54" fmla="*/ 20 w 48"/>
                <a:gd name="T55" fmla="*/ 91 h 134"/>
                <a:gd name="T56" fmla="*/ 13 w 48"/>
                <a:gd name="T57" fmla="*/ 102 h 134"/>
                <a:gd name="T58" fmla="*/ 5 w 48"/>
                <a:gd name="T59" fmla="*/ 113 h 134"/>
                <a:gd name="T60" fmla="*/ 4 w 48"/>
                <a:gd name="T61" fmla="*/ 117 h 134"/>
                <a:gd name="T62" fmla="*/ 0 w 48"/>
                <a:gd name="T63" fmla="*/ 121 h 134"/>
                <a:gd name="T64" fmla="*/ 4 w 48"/>
                <a:gd name="T65" fmla="*/ 126 h 134"/>
                <a:gd name="T66" fmla="*/ 5 w 48"/>
                <a:gd name="T67"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134">
                  <a:moveTo>
                    <a:pt x="5" y="131"/>
                  </a:moveTo>
                  <a:lnTo>
                    <a:pt x="5" y="131"/>
                  </a:lnTo>
                  <a:lnTo>
                    <a:pt x="10" y="133"/>
                  </a:lnTo>
                  <a:lnTo>
                    <a:pt x="13" y="134"/>
                  </a:lnTo>
                  <a:lnTo>
                    <a:pt x="18" y="133"/>
                  </a:lnTo>
                  <a:lnTo>
                    <a:pt x="21" y="131"/>
                  </a:lnTo>
                  <a:lnTo>
                    <a:pt x="34" y="117"/>
                  </a:lnTo>
                  <a:lnTo>
                    <a:pt x="42" y="101"/>
                  </a:lnTo>
                  <a:lnTo>
                    <a:pt x="47" y="83"/>
                  </a:lnTo>
                  <a:lnTo>
                    <a:pt x="48" y="66"/>
                  </a:lnTo>
                  <a:lnTo>
                    <a:pt x="47" y="50"/>
                  </a:lnTo>
                  <a:lnTo>
                    <a:pt x="42" y="34"/>
                  </a:lnTo>
                  <a:lnTo>
                    <a:pt x="35" y="18"/>
                  </a:lnTo>
                  <a:lnTo>
                    <a:pt x="24" y="3"/>
                  </a:lnTo>
                  <a:lnTo>
                    <a:pt x="20" y="2"/>
                  </a:lnTo>
                  <a:lnTo>
                    <a:pt x="16" y="0"/>
                  </a:lnTo>
                  <a:lnTo>
                    <a:pt x="12" y="0"/>
                  </a:lnTo>
                  <a:lnTo>
                    <a:pt x="8" y="3"/>
                  </a:lnTo>
                  <a:lnTo>
                    <a:pt x="5" y="7"/>
                  </a:lnTo>
                  <a:lnTo>
                    <a:pt x="5" y="13"/>
                  </a:lnTo>
                  <a:lnTo>
                    <a:pt x="5" y="16"/>
                  </a:lnTo>
                  <a:lnTo>
                    <a:pt x="7" y="21"/>
                  </a:lnTo>
                  <a:lnTo>
                    <a:pt x="15" y="30"/>
                  </a:lnTo>
                  <a:lnTo>
                    <a:pt x="20" y="42"/>
                  </a:lnTo>
                  <a:lnTo>
                    <a:pt x="23" y="53"/>
                  </a:lnTo>
                  <a:lnTo>
                    <a:pt x="24" y="66"/>
                  </a:lnTo>
                  <a:lnTo>
                    <a:pt x="23" y="80"/>
                  </a:lnTo>
                  <a:lnTo>
                    <a:pt x="20" y="91"/>
                  </a:lnTo>
                  <a:lnTo>
                    <a:pt x="13" y="102"/>
                  </a:lnTo>
                  <a:lnTo>
                    <a:pt x="5" y="113"/>
                  </a:lnTo>
                  <a:lnTo>
                    <a:pt x="4" y="117"/>
                  </a:lnTo>
                  <a:lnTo>
                    <a:pt x="0" y="121"/>
                  </a:lnTo>
                  <a:lnTo>
                    <a:pt x="4" y="126"/>
                  </a:lnTo>
                  <a:lnTo>
                    <a:pt x="5"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5">
              <a:extLst>
                <a:ext uri="{FF2B5EF4-FFF2-40B4-BE49-F238E27FC236}">
                  <a16:creationId xmlns:a16="http://schemas.microsoft.com/office/drawing/2014/main" id="{21B35072-52E1-4B1E-B6EA-A0B885D2CA55}"/>
                </a:ext>
              </a:extLst>
            </p:cNvPr>
            <p:cNvSpPr>
              <a:spLocks/>
            </p:cNvSpPr>
            <p:nvPr/>
          </p:nvSpPr>
          <p:spPr bwMode="auto">
            <a:xfrm>
              <a:off x="13081000" y="4108451"/>
              <a:ext cx="122237" cy="455613"/>
            </a:xfrm>
            <a:custGeom>
              <a:avLst/>
              <a:gdLst>
                <a:gd name="T0" fmla="*/ 67 w 77"/>
                <a:gd name="T1" fmla="*/ 266 h 287"/>
                <a:gd name="T2" fmla="*/ 67 w 77"/>
                <a:gd name="T3" fmla="*/ 266 h 287"/>
                <a:gd name="T4" fmla="*/ 58 w 77"/>
                <a:gd name="T5" fmla="*/ 253 h 287"/>
                <a:gd name="T6" fmla="*/ 48 w 77"/>
                <a:gd name="T7" fmla="*/ 239 h 287"/>
                <a:gd name="T8" fmla="*/ 40 w 77"/>
                <a:gd name="T9" fmla="*/ 224 h 287"/>
                <a:gd name="T10" fmla="*/ 34 w 77"/>
                <a:gd name="T11" fmla="*/ 210 h 287"/>
                <a:gd name="T12" fmla="*/ 29 w 77"/>
                <a:gd name="T13" fmla="*/ 194 h 287"/>
                <a:gd name="T14" fmla="*/ 26 w 77"/>
                <a:gd name="T15" fmla="*/ 178 h 287"/>
                <a:gd name="T16" fmla="*/ 24 w 77"/>
                <a:gd name="T17" fmla="*/ 164 h 287"/>
                <a:gd name="T18" fmla="*/ 23 w 77"/>
                <a:gd name="T19" fmla="*/ 145 h 287"/>
                <a:gd name="T20" fmla="*/ 24 w 77"/>
                <a:gd name="T21" fmla="*/ 127 h 287"/>
                <a:gd name="T22" fmla="*/ 26 w 77"/>
                <a:gd name="T23" fmla="*/ 110 h 287"/>
                <a:gd name="T24" fmla="*/ 30 w 77"/>
                <a:gd name="T25" fmla="*/ 94 h 287"/>
                <a:gd name="T26" fmla="*/ 35 w 77"/>
                <a:gd name="T27" fmla="*/ 76 h 287"/>
                <a:gd name="T28" fmla="*/ 43 w 77"/>
                <a:gd name="T29" fmla="*/ 60 h 287"/>
                <a:gd name="T30" fmla="*/ 51 w 77"/>
                <a:gd name="T31" fmla="*/ 48 h 287"/>
                <a:gd name="T32" fmla="*/ 62 w 77"/>
                <a:gd name="T33" fmla="*/ 33 h 287"/>
                <a:gd name="T34" fmla="*/ 73 w 77"/>
                <a:gd name="T35" fmla="*/ 20 h 287"/>
                <a:gd name="T36" fmla="*/ 77 w 77"/>
                <a:gd name="T37" fmla="*/ 17 h 287"/>
                <a:gd name="T38" fmla="*/ 77 w 77"/>
                <a:gd name="T39" fmla="*/ 12 h 287"/>
                <a:gd name="T40" fmla="*/ 77 w 77"/>
                <a:gd name="T41" fmla="*/ 8 h 287"/>
                <a:gd name="T42" fmla="*/ 73 w 77"/>
                <a:gd name="T43" fmla="*/ 3 h 287"/>
                <a:gd name="T44" fmla="*/ 70 w 77"/>
                <a:gd name="T45" fmla="*/ 1 h 287"/>
                <a:gd name="T46" fmla="*/ 67 w 77"/>
                <a:gd name="T47" fmla="*/ 0 h 287"/>
                <a:gd name="T48" fmla="*/ 62 w 77"/>
                <a:gd name="T49" fmla="*/ 0 h 287"/>
                <a:gd name="T50" fmla="*/ 58 w 77"/>
                <a:gd name="T51" fmla="*/ 3 h 287"/>
                <a:gd name="T52" fmla="*/ 45 w 77"/>
                <a:gd name="T53" fmla="*/ 17 h 287"/>
                <a:gd name="T54" fmla="*/ 34 w 77"/>
                <a:gd name="T55" fmla="*/ 33 h 287"/>
                <a:gd name="T56" fmla="*/ 24 w 77"/>
                <a:gd name="T57" fmla="*/ 49 h 287"/>
                <a:gd name="T58" fmla="*/ 16 w 77"/>
                <a:gd name="T59" fmla="*/ 68 h 287"/>
                <a:gd name="T60" fmla="*/ 10 w 77"/>
                <a:gd name="T61" fmla="*/ 86 h 287"/>
                <a:gd name="T62" fmla="*/ 5 w 77"/>
                <a:gd name="T63" fmla="*/ 105 h 287"/>
                <a:gd name="T64" fmla="*/ 2 w 77"/>
                <a:gd name="T65" fmla="*/ 126 h 287"/>
                <a:gd name="T66" fmla="*/ 0 w 77"/>
                <a:gd name="T67" fmla="*/ 145 h 287"/>
                <a:gd name="T68" fmla="*/ 2 w 77"/>
                <a:gd name="T69" fmla="*/ 165 h 287"/>
                <a:gd name="T70" fmla="*/ 3 w 77"/>
                <a:gd name="T71" fmla="*/ 185 h 287"/>
                <a:gd name="T72" fmla="*/ 8 w 77"/>
                <a:gd name="T73" fmla="*/ 202 h 287"/>
                <a:gd name="T74" fmla="*/ 13 w 77"/>
                <a:gd name="T75" fmla="*/ 220 h 287"/>
                <a:gd name="T76" fmla="*/ 21 w 77"/>
                <a:gd name="T77" fmla="*/ 237 h 287"/>
                <a:gd name="T78" fmla="*/ 29 w 77"/>
                <a:gd name="T79" fmla="*/ 253 h 287"/>
                <a:gd name="T80" fmla="*/ 40 w 77"/>
                <a:gd name="T81" fmla="*/ 269 h 287"/>
                <a:gd name="T82" fmla="*/ 51 w 77"/>
                <a:gd name="T83" fmla="*/ 283 h 287"/>
                <a:gd name="T84" fmla="*/ 56 w 77"/>
                <a:gd name="T85" fmla="*/ 285 h 287"/>
                <a:gd name="T86" fmla="*/ 59 w 77"/>
                <a:gd name="T87" fmla="*/ 287 h 287"/>
                <a:gd name="T88" fmla="*/ 64 w 77"/>
                <a:gd name="T89" fmla="*/ 285 h 287"/>
                <a:gd name="T90" fmla="*/ 67 w 77"/>
                <a:gd name="T91" fmla="*/ 283 h 287"/>
                <a:gd name="T92" fmla="*/ 70 w 77"/>
                <a:gd name="T93" fmla="*/ 279 h 287"/>
                <a:gd name="T94" fmla="*/ 70 w 77"/>
                <a:gd name="T95" fmla="*/ 274 h 287"/>
                <a:gd name="T96" fmla="*/ 70 w 77"/>
                <a:gd name="T97" fmla="*/ 269 h 287"/>
                <a:gd name="T98" fmla="*/ 67 w 77"/>
                <a:gd name="T99" fmla="*/ 26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287">
                  <a:moveTo>
                    <a:pt x="67" y="266"/>
                  </a:moveTo>
                  <a:lnTo>
                    <a:pt x="67" y="266"/>
                  </a:lnTo>
                  <a:lnTo>
                    <a:pt x="58" y="253"/>
                  </a:lnTo>
                  <a:lnTo>
                    <a:pt x="48" y="239"/>
                  </a:lnTo>
                  <a:lnTo>
                    <a:pt x="40" y="224"/>
                  </a:lnTo>
                  <a:lnTo>
                    <a:pt x="34" y="210"/>
                  </a:lnTo>
                  <a:lnTo>
                    <a:pt x="29" y="194"/>
                  </a:lnTo>
                  <a:lnTo>
                    <a:pt x="26" y="178"/>
                  </a:lnTo>
                  <a:lnTo>
                    <a:pt x="24" y="164"/>
                  </a:lnTo>
                  <a:lnTo>
                    <a:pt x="23" y="145"/>
                  </a:lnTo>
                  <a:lnTo>
                    <a:pt x="24" y="127"/>
                  </a:lnTo>
                  <a:lnTo>
                    <a:pt x="26" y="110"/>
                  </a:lnTo>
                  <a:lnTo>
                    <a:pt x="30" y="94"/>
                  </a:lnTo>
                  <a:lnTo>
                    <a:pt x="35" y="76"/>
                  </a:lnTo>
                  <a:lnTo>
                    <a:pt x="43" y="60"/>
                  </a:lnTo>
                  <a:lnTo>
                    <a:pt x="51" y="48"/>
                  </a:lnTo>
                  <a:lnTo>
                    <a:pt x="62" y="33"/>
                  </a:lnTo>
                  <a:lnTo>
                    <a:pt x="73" y="20"/>
                  </a:lnTo>
                  <a:lnTo>
                    <a:pt x="77" y="17"/>
                  </a:lnTo>
                  <a:lnTo>
                    <a:pt x="77" y="12"/>
                  </a:lnTo>
                  <a:lnTo>
                    <a:pt x="77" y="8"/>
                  </a:lnTo>
                  <a:lnTo>
                    <a:pt x="73" y="3"/>
                  </a:lnTo>
                  <a:lnTo>
                    <a:pt x="70" y="1"/>
                  </a:lnTo>
                  <a:lnTo>
                    <a:pt x="67" y="0"/>
                  </a:lnTo>
                  <a:lnTo>
                    <a:pt x="62" y="0"/>
                  </a:lnTo>
                  <a:lnTo>
                    <a:pt x="58" y="3"/>
                  </a:lnTo>
                  <a:lnTo>
                    <a:pt x="45" y="17"/>
                  </a:lnTo>
                  <a:lnTo>
                    <a:pt x="34" y="33"/>
                  </a:lnTo>
                  <a:lnTo>
                    <a:pt x="24" y="49"/>
                  </a:lnTo>
                  <a:lnTo>
                    <a:pt x="16" y="68"/>
                  </a:lnTo>
                  <a:lnTo>
                    <a:pt x="10" y="86"/>
                  </a:lnTo>
                  <a:lnTo>
                    <a:pt x="5" y="105"/>
                  </a:lnTo>
                  <a:lnTo>
                    <a:pt x="2" y="126"/>
                  </a:lnTo>
                  <a:lnTo>
                    <a:pt x="0" y="145"/>
                  </a:lnTo>
                  <a:lnTo>
                    <a:pt x="2" y="165"/>
                  </a:lnTo>
                  <a:lnTo>
                    <a:pt x="3" y="185"/>
                  </a:lnTo>
                  <a:lnTo>
                    <a:pt x="8" y="202"/>
                  </a:lnTo>
                  <a:lnTo>
                    <a:pt x="13" y="220"/>
                  </a:lnTo>
                  <a:lnTo>
                    <a:pt x="21" y="237"/>
                  </a:lnTo>
                  <a:lnTo>
                    <a:pt x="29" y="253"/>
                  </a:lnTo>
                  <a:lnTo>
                    <a:pt x="40" y="269"/>
                  </a:lnTo>
                  <a:lnTo>
                    <a:pt x="51" y="283"/>
                  </a:lnTo>
                  <a:lnTo>
                    <a:pt x="56" y="285"/>
                  </a:lnTo>
                  <a:lnTo>
                    <a:pt x="59" y="287"/>
                  </a:lnTo>
                  <a:lnTo>
                    <a:pt x="64" y="285"/>
                  </a:lnTo>
                  <a:lnTo>
                    <a:pt x="67" y="283"/>
                  </a:lnTo>
                  <a:lnTo>
                    <a:pt x="70" y="279"/>
                  </a:lnTo>
                  <a:lnTo>
                    <a:pt x="70" y="274"/>
                  </a:lnTo>
                  <a:lnTo>
                    <a:pt x="70" y="269"/>
                  </a:lnTo>
                  <a:lnTo>
                    <a:pt x="67"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6">
              <a:extLst>
                <a:ext uri="{FF2B5EF4-FFF2-40B4-BE49-F238E27FC236}">
                  <a16:creationId xmlns:a16="http://schemas.microsoft.com/office/drawing/2014/main" id="{1AE3280A-DA79-49B3-B31B-0056E200E23D}"/>
                </a:ext>
              </a:extLst>
            </p:cNvPr>
            <p:cNvSpPr>
              <a:spLocks/>
            </p:cNvSpPr>
            <p:nvPr/>
          </p:nvSpPr>
          <p:spPr bwMode="auto">
            <a:xfrm>
              <a:off x="13157200" y="4168776"/>
              <a:ext cx="106362" cy="333375"/>
            </a:xfrm>
            <a:custGeom>
              <a:avLst/>
              <a:gdLst>
                <a:gd name="T0" fmla="*/ 45 w 67"/>
                <a:gd name="T1" fmla="*/ 207 h 210"/>
                <a:gd name="T2" fmla="*/ 45 w 67"/>
                <a:gd name="T3" fmla="*/ 207 h 210"/>
                <a:gd name="T4" fmla="*/ 48 w 67"/>
                <a:gd name="T5" fmla="*/ 210 h 210"/>
                <a:gd name="T6" fmla="*/ 53 w 67"/>
                <a:gd name="T7" fmla="*/ 210 h 210"/>
                <a:gd name="T8" fmla="*/ 57 w 67"/>
                <a:gd name="T9" fmla="*/ 210 h 210"/>
                <a:gd name="T10" fmla="*/ 62 w 67"/>
                <a:gd name="T11" fmla="*/ 207 h 210"/>
                <a:gd name="T12" fmla="*/ 64 w 67"/>
                <a:gd name="T13" fmla="*/ 202 h 210"/>
                <a:gd name="T14" fmla="*/ 65 w 67"/>
                <a:gd name="T15" fmla="*/ 198 h 210"/>
                <a:gd name="T16" fmla="*/ 64 w 67"/>
                <a:gd name="T17" fmla="*/ 194 h 210"/>
                <a:gd name="T18" fmla="*/ 62 w 67"/>
                <a:gd name="T19" fmla="*/ 190 h 210"/>
                <a:gd name="T20" fmla="*/ 53 w 67"/>
                <a:gd name="T21" fmla="*/ 180 h 210"/>
                <a:gd name="T22" fmla="*/ 46 w 67"/>
                <a:gd name="T23" fmla="*/ 171 h 210"/>
                <a:gd name="T24" fmla="*/ 40 w 67"/>
                <a:gd name="T25" fmla="*/ 163 h 210"/>
                <a:gd name="T26" fmla="*/ 35 w 67"/>
                <a:gd name="T27" fmla="*/ 151 h 210"/>
                <a:gd name="T28" fmla="*/ 32 w 67"/>
                <a:gd name="T29" fmla="*/ 142 h 210"/>
                <a:gd name="T30" fmla="*/ 30 w 67"/>
                <a:gd name="T31" fmla="*/ 129 h 210"/>
                <a:gd name="T32" fmla="*/ 29 w 67"/>
                <a:gd name="T33" fmla="*/ 118 h 210"/>
                <a:gd name="T34" fmla="*/ 25 w 67"/>
                <a:gd name="T35" fmla="*/ 105 h 210"/>
                <a:gd name="T36" fmla="*/ 29 w 67"/>
                <a:gd name="T37" fmla="*/ 94 h 210"/>
                <a:gd name="T38" fmla="*/ 30 w 67"/>
                <a:gd name="T39" fmla="*/ 83 h 210"/>
                <a:gd name="T40" fmla="*/ 32 w 67"/>
                <a:gd name="T41" fmla="*/ 70 h 210"/>
                <a:gd name="T42" fmla="*/ 37 w 67"/>
                <a:gd name="T43" fmla="*/ 61 h 210"/>
                <a:gd name="T44" fmla="*/ 43 w 67"/>
                <a:gd name="T45" fmla="*/ 49 h 210"/>
                <a:gd name="T46" fmla="*/ 48 w 67"/>
                <a:gd name="T47" fmla="*/ 38 h 210"/>
                <a:gd name="T48" fmla="*/ 56 w 67"/>
                <a:gd name="T49" fmla="*/ 30 h 210"/>
                <a:gd name="T50" fmla="*/ 64 w 67"/>
                <a:gd name="T51" fmla="*/ 21 h 210"/>
                <a:gd name="T52" fmla="*/ 67 w 67"/>
                <a:gd name="T53" fmla="*/ 17 h 210"/>
                <a:gd name="T54" fmla="*/ 67 w 67"/>
                <a:gd name="T55" fmla="*/ 13 h 210"/>
                <a:gd name="T56" fmla="*/ 67 w 67"/>
                <a:gd name="T57" fmla="*/ 8 h 210"/>
                <a:gd name="T58" fmla="*/ 64 w 67"/>
                <a:gd name="T59" fmla="*/ 3 h 210"/>
                <a:gd name="T60" fmla="*/ 60 w 67"/>
                <a:gd name="T61" fmla="*/ 2 h 210"/>
                <a:gd name="T62" fmla="*/ 56 w 67"/>
                <a:gd name="T63" fmla="*/ 0 h 210"/>
                <a:gd name="T64" fmla="*/ 51 w 67"/>
                <a:gd name="T65" fmla="*/ 0 h 210"/>
                <a:gd name="T66" fmla="*/ 46 w 67"/>
                <a:gd name="T67" fmla="*/ 3 h 210"/>
                <a:gd name="T68" fmla="*/ 37 w 67"/>
                <a:gd name="T69" fmla="*/ 14 h 210"/>
                <a:gd name="T70" fmla="*/ 29 w 67"/>
                <a:gd name="T71" fmla="*/ 24 h 210"/>
                <a:gd name="T72" fmla="*/ 19 w 67"/>
                <a:gd name="T73" fmla="*/ 37 h 210"/>
                <a:gd name="T74" fmla="*/ 13 w 67"/>
                <a:gd name="T75" fmla="*/ 51 h 210"/>
                <a:gd name="T76" fmla="*/ 8 w 67"/>
                <a:gd name="T77" fmla="*/ 64 h 210"/>
                <a:gd name="T78" fmla="*/ 5 w 67"/>
                <a:gd name="T79" fmla="*/ 78 h 210"/>
                <a:gd name="T80" fmla="*/ 3 w 67"/>
                <a:gd name="T81" fmla="*/ 91 h 210"/>
                <a:gd name="T82" fmla="*/ 0 w 67"/>
                <a:gd name="T83" fmla="*/ 105 h 210"/>
                <a:gd name="T84" fmla="*/ 3 w 67"/>
                <a:gd name="T85" fmla="*/ 120 h 210"/>
                <a:gd name="T86" fmla="*/ 5 w 67"/>
                <a:gd name="T87" fmla="*/ 134 h 210"/>
                <a:gd name="T88" fmla="*/ 8 w 67"/>
                <a:gd name="T89" fmla="*/ 148 h 210"/>
                <a:gd name="T90" fmla="*/ 11 w 67"/>
                <a:gd name="T91" fmla="*/ 161 h 210"/>
                <a:gd name="T92" fmla="*/ 19 w 67"/>
                <a:gd name="T93" fmla="*/ 174 h 210"/>
                <a:gd name="T94" fmla="*/ 25 w 67"/>
                <a:gd name="T95" fmla="*/ 185 h 210"/>
                <a:gd name="T96" fmla="*/ 33 w 67"/>
                <a:gd name="T97" fmla="*/ 196 h 210"/>
                <a:gd name="T98" fmla="*/ 45 w 67"/>
                <a:gd name="T99"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210">
                  <a:moveTo>
                    <a:pt x="45" y="207"/>
                  </a:moveTo>
                  <a:lnTo>
                    <a:pt x="45" y="207"/>
                  </a:lnTo>
                  <a:lnTo>
                    <a:pt x="48" y="210"/>
                  </a:lnTo>
                  <a:lnTo>
                    <a:pt x="53" y="210"/>
                  </a:lnTo>
                  <a:lnTo>
                    <a:pt x="57" y="210"/>
                  </a:lnTo>
                  <a:lnTo>
                    <a:pt x="62" y="207"/>
                  </a:lnTo>
                  <a:lnTo>
                    <a:pt x="64" y="202"/>
                  </a:lnTo>
                  <a:lnTo>
                    <a:pt x="65" y="198"/>
                  </a:lnTo>
                  <a:lnTo>
                    <a:pt x="64" y="194"/>
                  </a:lnTo>
                  <a:lnTo>
                    <a:pt x="62" y="190"/>
                  </a:lnTo>
                  <a:lnTo>
                    <a:pt x="53" y="180"/>
                  </a:lnTo>
                  <a:lnTo>
                    <a:pt x="46" y="171"/>
                  </a:lnTo>
                  <a:lnTo>
                    <a:pt x="40" y="163"/>
                  </a:lnTo>
                  <a:lnTo>
                    <a:pt x="35" y="151"/>
                  </a:lnTo>
                  <a:lnTo>
                    <a:pt x="32" y="142"/>
                  </a:lnTo>
                  <a:lnTo>
                    <a:pt x="30" y="129"/>
                  </a:lnTo>
                  <a:lnTo>
                    <a:pt x="29" y="118"/>
                  </a:lnTo>
                  <a:lnTo>
                    <a:pt x="25" y="105"/>
                  </a:lnTo>
                  <a:lnTo>
                    <a:pt x="29" y="94"/>
                  </a:lnTo>
                  <a:lnTo>
                    <a:pt x="30" y="83"/>
                  </a:lnTo>
                  <a:lnTo>
                    <a:pt x="32" y="70"/>
                  </a:lnTo>
                  <a:lnTo>
                    <a:pt x="37" y="61"/>
                  </a:lnTo>
                  <a:lnTo>
                    <a:pt x="43" y="49"/>
                  </a:lnTo>
                  <a:lnTo>
                    <a:pt x="48" y="38"/>
                  </a:lnTo>
                  <a:lnTo>
                    <a:pt x="56" y="30"/>
                  </a:lnTo>
                  <a:lnTo>
                    <a:pt x="64" y="21"/>
                  </a:lnTo>
                  <a:lnTo>
                    <a:pt x="67" y="17"/>
                  </a:lnTo>
                  <a:lnTo>
                    <a:pt x="67" y="13"/>
                  </a:lnTo>
                  <a:lnTo>
                    <a:pt x="67" y="8"/>
                  </a:lnTo>
                  <a:lnTo>
                    <a:pt x="64" y="3"/>
                  </a:lnTo>
                  <a:lnTo>
                    <a:pt x="60" y="2"/>
                  </a:lnTo>
                  <a:lnTo>
                    <a:pt x="56" y="0"/>
                  </a:lnTo>
                  <a:lnTo>
                    <a:pt x="51" y="0"/>
                  </a:lnTo>
                  <a:lnTo>
                    <a:pt x="46" y="3"/>
                  </a:lnTo>
                  <a:lnTo>
                    <a:pt x="37" y="14"/>
                  </a:lnTo>
                  <a:lnTo>
                    <a:pt x="29" y="24"/>
                  </a:lnTo>
                  <a:lnTo>
                    <a:pt x="19" y="37"/>
                  </a:lnTo>
                  <a:lnTo>
                    <a:pt x="13" y="51"/>
                  </a:lnTo>
                  <a:lnTo>
                    <a:pt x="8" y="64"/>
                  </a:lnTo>
                  <a:lnTo>
                    <a:pt x="5" y="78"/>
                  </a:lnTo>
                  <a:lnTo>
                    <a:pt x="3" y="91"/>
                  </a:lnTo>
                  <a:lnTo>
                    <a:pt x="0" y="105"/>
                  </a:lnTo>
                  <a:lnTo>
                    <a:pt x="3" y="120"/>
                  </a:lnTo>
                  <a:lnTo>
                    <a:pt x="5" y="134"/>
                  </a:lnTo>
                  <a:lnTo>
                    <a:pt x="8" y="148"/>
                  </a:lnTo>
                  <a:lnTo>
                    <a:pt x="11" y="161"/>
                  </a:lnTo>
                  <a:lnTo>
                    <a:pt x="19" y="174"/>
                  </a:lnTo>
                  <a:lnTo>
                    <a:pt x="25" y="185"/>
                  </a:lnTo>
                  <a:lnTo>
                    <a:pt x="33" y="196"/>
                  </a:lnTo>
                  <a:lnTo>
                    <a:pt x="45"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7">
              <a:extLst>
                <a:ext uri="{FF2B5EF4-FFF2-40B4-BE49-F238E27FC236}">
                  <a16:creationId xmlns:a16="http://schemas.microsoft.com/office/drawing/2014/main" id="{11AC3D8C-8B9E-4DFE-B34D-EB0595B23A52}"/>
                </a:ext>
              </a:extLst>
            </p:cNvPr>
            <p:cNvSpPr>
              <a:spLocks/>
            </p:cNvSpPr>
            <p:nvPr/>
          </p:nvSpPr>
          <p:spPr bwMode="auto">
            <a:xfrm>
              <a:off x="13233400" y="4229101"/>
              <a:ext cx="74612" cy="212725"/>
            </a:xfrm>
            <a:custGeom>
              <a:avLst/>
              <a:gdLst>
                <a:gd name="T0" fmla="*/ 27 w 47"/>
                <a:gd name="T1" fmla="*/ 131 h 134"/>
                <a:gd name="T2" fmla="*/ 27 w 47"/>
                <a:gd name="T3" fmla="*/ 131 h 134"/>
                <a:gd name="T4" fmla="*/ 32 w 47"/>
                <a:gd name="T5" fmla="*/ 133 h 134"/>
                <a:gd name="T6" fmla="*/ 36 w 47"/>
                <a:gd name="T7" fmla="*/ 134 h 134"/>
                <a:gd name="T8" fmla="*/ 41 w 47"/>
                <a:gd name="T9" fmla="*/ 133 h 134"/>
                <a:gd name="T10" fmla="*/ 44 w 47"/>
                <a:gd name="T11" fmla="*/ 131 h 134"/>
                <a:gd name="T12" fmla="*/ 47 w 47"/>
                <a:gd name="T13" fmla="*/ 126 h 134"/>
                <a:gd name="T14" fmla="*/ 47 w 47"/>
                <a:gd name="T15" fmla="*/ 121 h 134"/>
                <a:gd name="T16" fmla="*/ 47 w 47"/>
                <a:gd name="T17" fmla="*/ 117 h 134"/>
                <a:gd name="T18" fmla="*/ 44 w 47"/>
                <a:gd name="T19" fmla="*/ 113 h 134"/>
                <a:gd name="T20" fmla="*/ 36 w 47"/>
                <a:gd name="T21" fmla="*/ 102 h 134"/>
                <a:gd name="T22" fmla="*/ 30 w 47"/>
                <a:gd name="T23" fmla="*/ 91 h 134"/>
                <a:gd name="T24" fmla="*/ 27 w 47"/>
                <a:gd name="T25" fmla="*/ 80 h 134"/>
                <a:gd name="T26" fmla="*/ 25 w 47"/>
                <a:gd name="T27" fmla="*/ 66 h 134"/>
                <a:gd name="T28" fmla="*/ 27 w 47"/>
                <a:gd name="T29" fmla="*/ 53 h 134"/>
                <a:gd name="T30" fmla="*/ 30 w 47"/>
                <a:gd name="T31" fmla="*/ 42 h 134"/>
                <a:gd name="T32" fmla="*/ 36 w 47"/>
                <a:gd name="T33" fmla="*/ 30 h 134"/>
                <a:gd name="T34" fmla="*/ 43 w 47"/>
                <a:gd name="T35" fmla="*/ 21 h 134"/>
                <a:gd name="T36" fmla="*/ 46 w 47"/>
                <a:gd name="T37" fmla="*/ 16 h 134"/>
                <a:gd name="T38" fmla="*/ 46 w 47"/>
                <a:gd name="T39" fmla="*/ 13 h 134"/>
                <a:gd name="T40" fmla="*/ 44 w 47"/>
                <a:gd name="T41" fmla="*/ 7 h 134"/>
                <a:gd name="T42" fmla="*/ 43 w 47"/>
                <a:gd name="T43" fmla="*/ 3 h 134"/>
                <a:gd name="T44" fmla="*/ 38 w 47"/>
                <a:gd name="T45" fmla="*/ 0 h 134"/>
                <a:gd name="T46" fmla="*/ 35 w 47"/>
                <a:gd name="T47" fmla="*/ 0 h 134"/>
                <a:gd name="T48" fmla="*/ 28 w 47"/>
                <a:gd name="T49" fmla="*/ 2 h 134"/>
                <a:gd name="T50" fmla="*/ 25 w 47"/>
                <a:gd name="T51" fmla="*/ 3 h 134"/>
                <a:gd name="T52" fmla="*/ 14 w 47"/>
                <a:gd name="T53" fmla="*/ 18 h 134"/>
                <a:gd name="T54" fmla="*/ 8 w 47"/>
                <a:gd name="T55" fmla="*/ 34 h 134"/>
                <a:gd name="T56" fmla="*/ 3 w 47"/>
                <a:gd name="T57" fmla="*/ 50 h 134"/>
                <a:gd name="T58" fmla="*/ 0 w 47"/>
                <a:gd name="T59" fmla="*/ 66 h 134"/>
                <a:gd name="T60" fmla="*/ 3 w 47"/>
                <a:gd name="T61" fmla="*/ 83 h 134"/>
                <a:gd name="T62" fmla="*/ 8 w 47"/>
                <a:gd name="T63" fmla="*/ 101 h 134"/>
                <a:gd name="T64" fmla="*/ 16 w 47"/>
                <a:gd name="T65" fmla="*/ 117 h 134"/>
                <a:gd name="T66" fmla="*/ 27 w 47"/>
                <a:gd name="T67"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134">
                  <a:moveTo>
                    <a:pt x="27" y="131"/>
                  </a:moveTo>
                  <a:lnTo>
                    <a:pt x="27" y="131"/>
                  </a:lnTo>
                  <a:lnTo>
                    <a:pt x="32" y="133"/>
                  </a:lnTo>
                  <a:lnTo>
                    <a:pt x="36" y="134"/>
                  </a:lnTo>
                  <a:lnTo>
                    <a:pt x="41" y="133"/>
                  </a:lnTo>
                  <a:lnTo>
                    <a:pt x="44" y="131"/>
                  </a:lnTo>
                  <a:lnTo>
                    <a:pt x="47" y="126"/>
                  </a:lnTo>
                  <a:lnTo>
                    <a:pt x="47" y="121"/>
                  </a:lnTo>
                  <a:lnTo>
                    <a:pt x="47" y="117"/>
                  </a:lnTo>
                  <a:lnTo>
                    <a:pt x="44" y="113"/>
                  </a:lnTo>
                  <a:lnTo>
                    <a:pt x="36" y="102"/>
                  </a:lnTo>
                  <a:lnTo>
                    <a:pt x="30" y="91"/>
                  </a:lnTo>
                  <a:lnTo>
                    <a:pt x="27" y="80"/>
                  </a:lnTo>
                  <a:lnTo>
                    <a:pt x="25" y="66"/>
                  </a:lnTo>
                  <a:lnTo>
                    <a:pt x="27" y="53"/>
                  </a:lnTo>
                  <a:lnTo>
                    <a:pt x="30" y="42"/>
                  </a:lnTo>
                  <a:lnTo>
                    <a:pt x="36" y="30"/>
                  </a:lnTo>
                  <a:lnTo>
                    <a:pt x="43" y="21"/>
                  </a:lnTo>
                  <a:lnTo>
                    <a:pt x="46" y="16"/>
                  </a:lnTo>
                  <a:lnTo>
                    <a:pt x="46" y="13"/>
                  </a:lnTo>
                  <a:lnTo>
                    <a:pt x="44" y="7"/>
                  </a:lnTo>
                  <a:lnTo>
                    <a:pt x="43" y="3"/>
                  </a:lnTo>
                  <a:lnTo>
                    <a:pt x="38" y="0"/>
                  </a:lnTo>
                  <a:lnTo>
                    <a:pt x="35" y="0"/>
                  </a:lnTo>
                  <a:lnTo>
                    <a:pt x="28" y="2"/>
                  </a:lnTo>
                  <a:lnTo>
                    <a:pt x="25" y="3"/>
                  </a:lnTo>
                  <a:lnTo>
                    <a:pt x="14" y="18"/>
                  </a:lnTo>
                  <a:lnTo>
                    <a:pt x="8" y="34"/>
                  </a:lnTo>
                  <a:lnTo>
                    <a:pt x="3" y="50"/>
                  </a:lnTo>
                  <a:lnTo>
                    <a:pt x="0" y="66"/>
                  </a:lnTo>
                  <a:lnTo>
                    <a:pt x="3" y="83"/>
                  </a:lnTo>
                  <a:lnTo>
                    <a:pt x="8" y="101"/>
                  </a:lnTo>
                  <a:lnTo>
                    <a:pt x="16" y="117"/>
                  </a:lnTo>
                  <a:lnTo>
                    <a:pt x="27"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C57B811E-8280-422B-A2E3-E7C07D38908F}"/>
              </a:ext>
            </a:extLst>
          </p:cNvPr>
          <p:cNvGrpSpPr/>
          <p:nvPr/>
        </p:nvGrpSpPr>
        <p:grpSpPr>
          <a:xfrm>
            <a:off x="8604021" y="3047468"/>
            <a:ext cx="562838" cy="521843"/>
            <a:chOff x="4740275" y="3089276"/>
            <a:chExt cx="806450" cy="747712"/>
          </a:xfrm>
          <a:solidFill>
            <a:schemeClr val="bg1">
              <a:lumMod val="50000"/>
            </a:schemeClr>
          </a:solidFill>
        </p:grpSpPr>
        <p:sp>
          <p:nvSpPr>
            <p:cNvPr id="24" name="Freeform 64">
              <a:extLst>
                <a:ext uri="{FF2B5EF4-FFF2-40B4-BE49-F238E27FC236}">
                  <a16:creationId xmlns:a16="http://schemas.microsoft.com/office/drawing/2014/main" id="{918B71A4-DECA-451B-843A-364C17325435}"/>
                </a:ext>
              </a:extLst>
            </p:cNvPr>
            <p:cNvSpPr>
              <a:spLocks noEditPoints="1"/>
            </p:cNvSpPr>
            <p:nvPr/>
          </p:nvSpPr>
          <p:spPr bwMode="auto">
            <a:xfrm>
              <a:off x="4740275" y="3230563"/>
              <a:ext cx="806450" cy="606425"/>
            </a:xfrm>
            <a:custGeom>
              <a:avLst/>
              <a:gdLst>
                <a:gd name="T0" fmla="*/ 22 w 190"/>
                <a:gd name="T1" fmla="*/ 143 h 143"/>
                <a:gd name="T2" fmla="*/ 168 w 190"/>
                <a:gd name="T3" fmla="*/ 143 h 143"/>
                <a:gd name="T4" fmla="*/ 190 w 190"/>
                <a:gd name="T5" fmla="*/ 121 h 143"/>
                <a:gd name="T6" fmla="*/ 190 w 190"/>
                <a:gd name="T7" fmla="*/ 22 h 143"/>
                <a:gd name="T8" fmla="*/ 168 w 190"/>
                <a:gd name="T9" fmla="*/ 0 h 143"/>
                <a:gd name="T10" fmla="*/ 22 w 190"/>
                <a:gd name="T11" fmla="*/ 0 h 143"/>
                <a:gd name="T12" fmla="*/ 0 w 190"/>
                <a:gd name="T13" fmla="*/ 22 h 143"/>
                <a:gd name="T14" fmla="*/ 0 w 190"/>
                <a:gd name="T15" fmla="*/ 121 h 143"/>
                <a:gd name="T16" fmla="*/ 22 w 190"/>
                <a:gd name="T17" fmla="*/ 143 h 143"/>
                <a:gd name="T18" fmla="*/ 180 w 190"/>
                <a:gd name="T19" fmla="*/ 52 h 143"/>
                <a:gd name="T20" fmla="*/ 117 w 190"/>
                <a:gd name="T21" fmla="*/ 73 h 143"/>
                <a:gd name="T22" fmla="*/ 116 w 190"/>
                <a:gd name="T23" fmla="*/ 73 h 143"/>
                <a:gd name="T24" fmla="*/ 118 w 190"/>
                <a:gd name="T25" fmla="*/ 83 h 143"/>
                <a:gd name="T26" fmla="*/ 119 w 190"/>
                <a:gd name="T27" fmla="*/ 83 h 143"/>
                <a:gd name="T28" fmla="*/ 180 w 190"/>
                <a:gd name="T29" fmla="*/ 63 h 143"/>
                <a:gd name="T30" fmla="*/ 180 w 190"/>
                <a:gd name="T31" fmla="*/ 121 h 143"/>
                <a:gd name="T32" fmla="*/ 168 w 190"/>
                <a:gd name="T33" fmla="*/ 133 h 143"/>
                <a:gd name="T34" fmla="*/ 22 w 190"/>
                <a:gd name="T35" fmla="*/ 133 h 143"/>
                <a:gd name="T36" fmla="*/ 10 w 190"/>
                <a:gd name="T37" fmla="*/ 121 h 143"/>
                <a:gd name="T38" fmla="*/ 10 w 190"/>
                <a:gd name="T39" fmla="*/ 63 h 143"/>
                <a:gd name="T40" fmla="*/ 71 w 190"/>
                <a:gd name="T41" fmla="*/ 83 h 143"/>
                <a:gd name="T42" fmla="*/ 72 w 190"/>
                <a:gd name="T43" fmla="*/ 83 h 143"/>
                <a:gd name="T44" fmla="*/ 73 w 190"/>
                <a:gd name="T45" fmla="*/ 73 h 143"/>
                <a:gd name="T46" fmla="*/ 72 w 190"/>
                <a:gd name="T47" fmla="*/ 73 h 143"/>
                <a:gd name="T48" fmla="*/ 10 w 190"/>
                <a:gd name="T49" fmla="*/ 52 h 143"/>
                <a:gd name="T50" fmla="*/ 10 w 190"/>
                <a:gd name="T51" fmla="*/ 22 h 143"/>
                <a:gd name="T52" fmla="*/ 22 w 190"/>
                <a:gd name="T53" fmla="*/ 10 h 143"/>
                <a:gd name="T54" fmla="*/ 168 w 190"/>
                <a:gd name="T55" fmla="*/ 10 h 143"/>
                <a:gd name="T56" fmla="*/ 180 w 190"/>
                <a:gd name="T57" fmla="*/ 22 h 143"/>
                <a:gd name="T58" fmla="*/ 180 w 190"/>
                <a:gd name="T59" fmla="*/ 5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143">
                  <a:moveTo>
                    <a:pt x="22" y="143"/>
                  </a:moveTo>
                  <a:cubicBezTo>
                    <a:pt x="168" y="143"/>
                    <a:pt x="168" y="143"/>
                    <a:pt x="168" y="143"/>
                  </a:cubicBezTo>
                  <a:cubicBezTo>
                    <a:pt x="181" y="143"/>
                    <a:pt x="190" y="133"/>
                    <a:pt x="190" y="121"/>
                  </a:cubicBezTo>
                  <a:cubicBezTo>
                    <a:pt x="190" y="22"/>
                    <a:pt x="190" y="22"/>
                    <a:pt x="190" y="22"/>
                  </a:cubicBezTo>
                  <a:cubicBezTo>
                    <a:pt x="190" y="9"/>
                    <a:pt x="181" y="0"/>
                    <a:pt x="168" y="0"/>
                  </a:cubicBezTo>
                  <a:cubicBezTo>
                    <a:pt x="22" y="0"/>
                    <a:pt x="22" y="0"/>
                    <a:pt x="22" y="0"/>
                  </a:cubicBezTo>
                  <a:cubicBezTo>
                    <a:pt x="10" y="0"/>
                    <a:pt x="0" y="9"/>
                    <a:pt x="0" y="22"/>
                  </a:cubicBezTo>
                  <a:cubicBezTo>
                    <a:pt x="0" y="121"/>
                    <a:pt x="0" y="121"/>
                    <a:pt x="0" y="121"/>
                  </a:cubicBezTo>
                  <a:cubicBezTo>
                    <a:pt x="0" y="133"/>
                    <a:pt x="10" y="143"/>
                    <a:pt x="22" y="143"/>
                  </a:cubicBezTo>
                  <a:close/>
                  <a:moveTo>
                    <a:pt x="180" y="52"/>
                  </a:moveTo>
                  <a:cubicBezTo>
                    <a:pt x="172" y="56"/>
                    <a:pt x="146" y="68"/>
                    <a:pt x="117" y="73"/>
                  </a:cubicBezTo>
                  <a:cubicBezTo>
                    <a:pt x="116" y="73"/>
                    <a:pt x="116" y="73"/>
                    <a:pt x="116" y="73"/>
                  </a:cubicBezTo>
                  <a:cubicBezTo>
                    <a:pt x="118" y="83"/>
                    <a:pt x="118" y="83"/>
                    <a:pt x="118" y="83"/>
                  </a:cubicBezTo>
                  <a:cubicBezTo>
                    <a:pt x="119" y="83"/>
                    <a:pt x="119" y="83"/>
                    <a:pt x="119" y="83"/>
                  </a:cubicBezTo>
                  <a:cubicBezTo>
                    <a:pt x="145" y="78"/>
                    <a:pt x="168" y="69"/>
                    <a:pt x="180" y="63"/>
                  </a:cubicBezTo>
                  <a:cubicBezTo>
                    <a:pt x="180" y="121"/>
                    <a:pt x="180" y="121"/>
                    <a:pt x="180" y="121"/>
                  </a:cubicBezTo>
                  <a:cubicBezTo>
                    <a:pt x="180" y="127"/>
                    <a:pt x="175" y="133"/>
                    <a:pt x="168" y="133"/>
                  </a:cubicBezTo>
                  <a:cubicBezTo>
                    <a:pt x="22" y="133"/>
                    <a:pt x="22" y="133"/>
                    <a:pt x="22" y="133"/>
                  </a:cubicBezTo>
                  <a:cubicBezTo>
                    <a:pt x="16" y="133"/>
                    <a:pt x="10" y="127"/>
                    <a:pt x="10" y="121"/>
                  </a:cubicBezTo>
                  <a:cubicBezTo>
                    <a:pt x="10" y="63"/>
                    <a:pt x="10" y="63"/>
                    <a:pt x="10" y="63"/>
                  </a:cubicBezTo>
                  <a:cubicBezTo>
                    <a:pt x="22" y="69"/>
                    <a:pt x="45" y="79"/>
                    <a:pt x="71" y="83"/>
                  </a:cubicBezTo>
                  <a:cubicBezTo>
                    <a:pt x="72" y="83"/>
                    <a:pt x="72" y="83"/>
                    <a:pt x="72" y="83"/>
                  </a:cubicBezTo>
                  <a:cubicBezTo>
                    <a:pt x="73" y="73"/>
                    <a:pt x="73" y="73"/>
                    <a:pt x="73" y="73"/>
                  </a:cubicBezTo>
                  <a:cubicBezTo>
                    <a:pt x="72" y="73"/>
                    <a:pt x="72" y="73"/>
                    <a:pt x="72" y="73"/>
                  </a:cubicBezTo>
                  <a:cubicBezTo>
                    <a:pt x="43" y="68"/>
                    <a:pt x="18" y="56"/>
                    <a:pt x="10" y="52"/>
                  </a:cubicBezTo>
                  <a:cubicBezTo>
                    <a:pt x="10" y="22"/>
                    <a:pt x="10" y="22"/>
                    <a:pt x="10" y="22"/>
                  </a:cubicBezTo>
                  <a:cubicBezTo>
                    <a:pt x="10" y="15"/>
                    <a:pt x="16" y="10"/>
                    <a:pt x="22" y="10"/>
                  </a:cubicBezTo>
                  <a:cubicBezTo>
                    <a:pt x="168" y="10"/>
                    <a:pt x="168" y="10"/>
                    <a:pt x="168" y="10"/>
                  </a:cubicBezTo>
                  <a:cubicBezTo>
                    <a:pt x="175" y="10"/>
                    <a:pt x="180" y="15"/>
                    <a:pt x="180" y="22"/>
                  </a:cubicBezTo>
                  <a:lnTo>
                    <a:pt x="18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5">
              <a:extLst>
                <a:ext uri="{FF2B5EF4-FFF2-40B4-BE49-F238E27FC236}">
                  <a16:creationId xmlns:a16="http://schemas.microsoft.com/office/drawing/2014/main" id="{45A05873-5790-4DD5-82E6-29C145ED5F62}"/>
                </a:ext>
              </a:extLst>
            </p:cNvPr>
            <p:cNvSpPr>
              <a:spLocks/>
            </p:cNvSpPr>
            <p:nvPr/>
          </p:nvSpPr>
          <p:spPr bwMode="auto">
            <a:xfrm>
              <a:off x="4986338" y="3089276"/>
              <a:ext cx="319088" cy="115888"/>
            </a:xfrm>
            <a:custGeom>
              <a:avLst/>
              <a:gdLst>
                <a:gd name="T0" fmla="*/ 19 w 75"/>
                <a:gd name="T1" fmla="*/ 13 h 27"/>
                <a:gd name="T2" fmla="*/ 22 w 75"/>
                <a:gd name="T3" fmla="*/ 10 h 27"/>
                <a:gd name="T4" fmla="*/ 53 w 75"/>
                <a:gd name="T5" fmla="*/ 10 h 27"/>
                <a:gd name="T6" fmla="*/ 56 w 75"/>
                <a:gd name="T7" fmla="*/ 13 h 27"/>
                <a:gd name="T8" fmla="*/ 56 w 75"/>
                <a:gd name="T9" fmla="*/ 27 h 27"/>
                <a:gd name="T10" fmla="*/ 75 w 75"/>
                <a:gd name="T11" fmla="*/ 27 h 27"/>
                <a:gd name="T12" fmla="*/ 75 w 75"/>
                <a:gd name="T13" fmla="*/ 17 h 27"/>
                <a:gd name="T14" fmla="*/ 66 w 75"/>
                <a:gd name="T15" fmla="*/ 17 h 27"/>
                <a:gd name="T16" fmla="*/ 66 w 75"/>
                <a:gd name="T17" fmla="*/ 13 h 27"/>
                <a:gd name="T18" fmla="*/ 53 w 75"/>
                <a:gd name="T19" fmla="*/ 0 h 27"/>
                <a:gd name="T20" fmla="*/ 22 w 75"/>
                <a:gd name="T21" fmla="*/ 0 h 27"/>
                <a:gd name="T22" fmla="*/ 9 w 75"/>
                <a:gd name="T23" fmla="*/ 13 h 27"/>
                <a:gd name="T24" fmla="*/ 9 w 75"/>
                <a:gd name="T25" fmla="*/ 17 h 27"/>
                <a:gd name="T26" fmla="*/ 0 w 75"/>
                <a:gd name="T27" fmla="*/ 17 h 27"/>
                <a:gd name="T28" fmla="*/ 0 w 75"/>
                <a:gd name="T29" fmla="*/ 27 h 27"/>
                <a:gd name="T30" fmla="*/ 19 w 75"/>
                <a:gd name="T31" fmla="*/ 27 h 27"/>
                <a:gd name="T32" fmla="*/ 19 w 75"/>
                <a:gd name="T3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27">
                  <a:moveTo>
                    <a:pt x="19" y="13"/>
                  </a:moveTo>
                  <a:cubicBezTo>
                    <a:pt x="19" y="11"/>
                    <a:pt x="20" y="10"/>
                    <a:pt x="22" y="10"/>
                  </a:cubicBezTo>
                  <a:cubicBezTo>
                    <a:pt x="53" y="10"/>
                    <a:pt x="53" y="10"/>
                    <a:pt x="53" y="10"/>
                  </a:cubicBezTo>
                  <a:cubicBezTo>
                    <a:pt x="54" y="10"/>
                    <a:pt x="56" y="11"/>
                    <a:pt x="56" y="13"/>
                  </a:cubicBezTo>
                  <a:cubicBezTo>
                    <a:pt x="56" y="27"/>
                    <a:pt x="56" y="27"/>
                    <a:pt x="56" y="27"/>
                  </a:cubicBezTo>
                  <a:cubicBezTo>
                    <a:pt x="75" y="27"/>
                    <a:pt x="75" y="27"/>
                    <a:pt x="75" y="27"/>
                  </a:cubicBezTo>
                  <a:cubicBezTo>
                    <a:pt x="75" y="17"/>
                    <a:pt x="75" y="17"/>
                    <a:pt x="75" y="17"/>
                  </a:cubicBezTo>
                  <a:cubicBezTo>
                    <a:pt x="66" y="17"/>
                    <a:pt x="66" y="17"/>
                    <a:pt x="66" y="17"/>
                  </a:cubicBezTo>
                  <a:cubicBezTo>
                    <a:pt x="66" y="13"/>
                    <a:pt x="66" y="13"/>
                    <a:pt x="66" y="13"/>
                  </a:cubicBezTo>
                  <a:cubicBezTo>
                    <a:pt x="66" y="6"/>
                    <a:pt x="60" y="0"/>
                    <a:pt x="53" y="0"/>
                  </a:cubicBezTo>
                  <a:cubicBezTo>
                    <a:pt x="22" y="0"/>
                    <a:pt x="22" y="0"/>
                    <a:pt x="22" y="0"/>
                  </a:cubicBezTo>
                  <a:cubicBezTo>
                    <a:pt x="15" y="0"/>
                    <a:pt x="9" y="6"/>
                    <a:pt x="9" y="13"/>
                  </a:cubicBezTo>
                  <a:cubicBezTo>
                    <a:pt x="9" y="17"/>
                    <a:pt x="9" y="17"/>
                    <a:pt x="9" y="17"/>
                  </a:cubicBezTo>
                  <a:cubicBezTo>
                    <a:pt x="0" y="17"/>
                    <a:pt x="0" y="17"/>
                    <a:pt x="0" y="17"/>
                  </a:cubicBezTo>
                  <a:cubicBezTo>
                    <a:pt x="0" y="27"/>
                    <a:pt x="0" y="27"/>
                    <a:pt x="0" y="27"/>
                  </a:cubicBezTo>
                  <a:cubicBezTo>
                    <a:pt x="19" y="27"/>
                    <a:pt x="19" y="27"/>
                    <a:pt x="19" y="27"/>
                  </a:cubicBezTo>
                  <a:lnTo>
                    <a:pt x="1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6">
              <a:extLst>
                <a:ext uri="{FF2B5EF4-FFF2-40B4-BE49-F238E27FC236}">
                  <a16:creationId xmlns:a16="http://schemas.microsoft.com/office/drawing/2014/main" id="{E6B96093-813C-40C4-ADDF-C486285BAA55}"/>
                </a:ext>
              </a:extLst>
            </p:cNvPr>
            <p:cNvSpPr>
              <a:spLocks noEditPoints="1"/>
            </p:cNvSpPr>
            <p:nvPr/>
          </p:nvSpPr>
          <p:spPr bwMode="auto">
            <a:xfrm>
              <a:off x="5067300" y="3492501"/>
              <a:ext cx="157163" cy="153988"/>
            </a:xfrm>
            <a:custGeom>
              <a:avLst/>
              <a:gdLst>
                <a:gd name="T0" fmla="*/ 0 w 99"/>
                <a:gd name="T1" fmla="*/ 97 h 97"/>
                <a:gd name="T2" fmla="*/ 99 w 99"/>
                <a:gd name="T3" fmla="*/ 97 h 97"/>
                <a:gd name="T4" fmla="*/ 99 w 99"/>
                <a:gd name="T5" fmla="*/ 0 h 97"/>
                <a:gd name="T6" fmla="*/ 0 w 99"/>
                <a:gd name="T7" fmla="*/ 0 h 97"/>
                <a:gd name="T8" fmla="*/ 0 w 99"/>
                <a:gd name="T9" fmla="*/ 97 h 97"/>
                <a:gd name="T10" fmla="*/ 72 w 99"/>
                <a:gd name="T11" fmla="*/ 27 h 97"/>
                <a:gd name="T12" fmla="*/ 72 w 99"/>
                <a:gd name="T13" fmla="*/ 70 h 97"/>
                <a:gd name="T14" fmla="*/ 27 w 99"/>
                <a:gd name="T15" fmla="*/ 70 h 97"/>
                <a:gd name="T16" fmla="*/ 27 w 99"/>
                <a:gd name="T17" fmla="*/ 27 h 97"/>
                <a:gd name="T18" fmla="*/ 72 w 99"/>
                <a:gd name="T19"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7">
                  <a:moveTo>
                    <a:pt x="0" y="97"/>
                  </a:moveTo>
                  <a:lnTo>
                    <a:pt x="99" y="97"/>
                  </a:lnTo>
                  <a:lnTo>
                    <a:pt x="99" y="0"/>
                  </a:lnTo>
                  <a:lnTo>
                    <a:pt x="0" y="0"/>
                  </a:lnTo>
                  <a:lnTo>
                    <a:pt x="0" y="97"/>
                  </a:lnTo>
                  <a:close/>
                  <a:moveTo>
                    <a:pt x="72" y="27"/>
                  </a:moveTo>
                  <a:lnTo>
                    <a:pt x="72" y="70"/>
                  </a:lnTo>
                  <a:lnTo>
                    <a:pt x="27" y="70"/>
                  </a:lnTo>
                  <a:lnTo>
                    <a:pt x="27" y="27"/>
                  </a:lnTo>
                  <a:lnTo>
                    <a:pt x="7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1C335198-6F37-4AAA-8A92-E23D766F3867}"/>
              </a:ext>
            </a:extLst>
          </p:cNvPr>
          <p:cNvGrpSpPr/>
          <p:nvPr/>
        </p:nvGrpSpPr>
        <p:grpSpPr>
          <a:xfrm>
            <a:off x="8604021" y="3988899"/>
            <a:ext cx="541752" cy="471187"/>
            <a:chOff x="10608691" y="4979518"/>
            <a:chExt cx="541752" cy="471187"/>
          </a:xfrm>
          <a:solidFill>
            <a:schemeClr val="bg1">
              <a:lumMod val="50000"/>
            </a:schemeClr>
          </a:solidFill>
        </p:grpSpPr>
        <p:sp>
          <p:nvSpPr>
            <p:cNvPr id="28" name="Freeform 38">
              <a:extLst>
                <a:ext uri="{FF2B5EF4-FFF2-40B4-BE49-F238E27FC236}">
                  <a16:creationId xmlns:a16="http://schemas.microsoft.com/office/drawing/2014/main" id="{5CC37149-B1B5-414F-94A5-47F8F8382267}"/>
                </a:ext>
              </a:extLst>
            </p:cNvPr>
            <p:cNvSpPr>
              <a:spLocks/>
            </p:cNvSpPr>
            <p:nvPr/>
          </p:nvSpPr>
          <p:spPr bwMode="auto">
            <a:xfrm>
              <a:off x="10608691" y="5006833"/>
              <a:ext cx="539476" cy="443872"/>
            </a:xfrm>
            <a:custGeom>
              <a:avLst/>
              <a:gdLst>
                <a:gd name="T0" fmla="*/ 28 w 474"/>
                <a:gd name="T1" fmla="*/ 362 h 390"/>
                <a:gd name="T2" fmla="*/ 28 w 474"/>
                <a:gd name="T3" fmla="*/ 0 h 390"/>
                <a:gd name="T4" fmla="*/ 0 w 474"/>
                <a:gd name="T5" fmla="*/ 0 h 390"/>
                <a:gd name="T6" fmla="*/ 0 w 474"/>
                <a:gd name="T7" fmla="*/ 390 h 390"/>
                <a:gd name="T8" fmla="*/ 0 w 474"/>
                <a:gd name="T9" fmla="*/ 390 h 390"/>
                <a:gd name="T10" fmla="*/ 474 w 474"/>
                <a:gd name="T11" fmla="*/ 390 h 390"/>
                <a:gd name="T12" fmla="*/ 474 w 474"/>
                <a:gd name="T13" fmla="*/ 362 h 390"/>
                <a:gd name="T14" fmla="*/ 28 w 474"/>
                <a:gd name="T15" fmla="*/ 362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390">
                  <a:moveTo>
                    <a:pt x="28" y="362"/>
                  </a:moveTo>
                  <a:lnTo>
                    <a:pt x="28" y="0"/>
                  </a:lnTo>
                  <a:lnTo>
                    <a:pt x="0" y="0"/>
                  </a:lnTo>
                  <a:lnTo>
                    <a:pt x="0" y="390"/>
                  </a:lnTo>
                  <a:lnTo>
                    <a:pt x="0" y="390"/>
                  </a:lnTo>
                  <a:lnTo>
                    <a:pt x="474" y="390"/>
                  </a:lnTo>
                  <a:lnTo>
                    <a:pt x="474" y="362"/>
                  </a:lnTo>
                  <a:lnTo>
                    <a:pt x="28"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9">
              <a:extLst>
                <a:ext uri="{FF2B5EF4-FFF2-40B4-BE49-F238E27FC236}">
                  <a16:creationId xmlns:a16="http://schemas.microsoft.com/office/drawing/2014/main" id="{D5CA681C-E3D4-49D2-B572-F616029C4266}"/>
                </a:ext>
              </a:extLst>
            </p:cNvPr>
            <p:cNvSpPr>
              <a:spLocks/>
            </p:cNvSpPr>
            <p:nvPr/>
          </p:nvSpPr>
          <p:spPr bwMode="auto">
            <a:xfrm>
              <a:off x="10692913" y="5232183"/>
              <a:ext cx="116090" cy="141129"/>
            </a:xfrm>
            <a:custGeom>
              <a:avLst/>
              <a:gdLst>
                <a:gd name="T0" fmla="*/ 28 w 102"/>
                <a:gd name="T1" fmla="*/ 38 h 124"/>
                <a:gd name="T2" fmla="*/ 28 w 102"/>
                <a:gd name="T3" fmla="*/ 38 h 124"/>
                <a:gd name="T4" fmla="*/ 28 w 102"/>
                <a:gd name="T5" fmla="*/ 34 h 124"/>
                <a:gd name="T6" fmla="*/ 30 w 102"/>
                <a:gd name="T7" fmla="*/ 30 h 124"/>
                <a:gd name="T8" fmla="*/ 34 w 102"/>
                <a:gd name="T9" fmla="*/ 28 h 124"/>
                <a:gd name="T10" fmla="*/ 38 w 102"/>
                <a:gd name="T11" fmla="*/ 28 h 124"/>
                <a:gd name="T12" fmla="*/ 64 w 102"/>
                <a:gd name="T13" fmla="*/ 28 h 124"/>
                <a:gd name="T14" fmla="*/ 64 w 102"/>
                <a:gd name="T15" fmla="*/ 28 h 124"/>
                <a:gd name="T16" fmla="*/ 68 w 102"/>
                <a:gd name="T17" fmla="*/ 28 h 124"/>
                <a:gd name="T18" fmla="*/ 70 w 102"/>
                <a:gd name="T19" fmla="*/ 30 h 124"/>
                <a:gd name="T20" fmla="*/ 72 w 102"/>
                <a:gd name="T21" fmla="*/ 34 h 124"/>
                <a:gd name="T22" fmla="*/ 74 w 102"/>
                <a:gd name="T23" fmla="*/ 38 h 124"/>
                <a:gd name="T24" fmla="*/ 74 w 102"/>
                <a:gd name="T25" fmla="*/ 124 h 124"/>
                <a:gd name="T26" fmla="*/ 102 w 102"/>
                <a:gd name="T27" fmla="*/ 124 h 124"/>
                <a:gd name="T28" fmla="*/ 102 w 102"/>
                <a:gd name="T29" fmla="*/ 38 h 124"/>
                <a:gd name="T30" fmla="*/ 102 w 102"/>
                <a:gd name="T31" fmla="*/ 38 h 124"/>
                <a:gd name="T32" fmla="*/ 100 w 102"/>
                <a:gd name="T33" fmla="*/ 30 h 124"/>
                <a:gd name="T34" fmla="*/ 98 w 102"/>
                <a:gd name="T35" fmla="*/ 22 h 124"/>
                <a:gd name="T36" fmla="*/ 94 w 102"/>
                <a:gd name="T37" fmla="*/ 16 h 124"/>
                <a:gd name="T38" fmla="*/ 90 w 102"/>
                <a:gd name="T39" fmla="*/ 10 h 124"/>
                <a:gd name="T40" fmla="*/ 84 w 102"/>
                <a:gd name="T41" fmla="*/ 6 h 124"/>
                <a:gd name="T42" fmla="*/ 78 w 102"/>
                <a:gd name="T43" fmla="*/ 2 h 124"/>
                <a:gd name="T44" fmla="*/ 70 w 102"/>
                <a:gd name="T45" fmla="*/ 0 h 124"/>
                <a:gd name="T46" fmla="*/ 64 w 102"/>
                <a:gd name="T47" fmla="*/ 0 h 124"/>
                <a:gd name="T48" fmla="*/ 38 w 102"/>
                <a:gd name="T49" fmla="*/ 0 h 124"/>
                <a:gd name="T50" fmla="*/ 38 w 102"/>
                <a:gd name="T51" fmla="*/ 0 h 124"/>
                <a:gd name="T52" fmla="*/ 30 w 102"/>
                <a:gd name="T53" fmla="*/ 0 h 124"/>
                <a:gd name="T54" fmla="*/ 22 w 102"/>
                <a:gd name="T55" fmla="*/ 2 h 124"/>
                <a:gd name="T56" fmla="*/ 16 w 102"/>
                <a:gd name="T57" fmla="*/ 6 h 124"/>
                <a:gd name="T58" fmla="*/ 10 w 102"/>
                <a:gd name="T59" fmla="*/ 10 h 124"/>
                <a:gd name="T60" fmla="*/ 6 w 102"/>
                <a:gd name="T61" fmla="*/ 16 h 124"/>
                <a:gd name="T62" fmla="*/ 2 w 102"/>
                <a:gd name="T63" fmla="*/ 22 h 124"/>
                <a:gd name="T64" fmla="*/ 0 w 102"/>
                <a:gd name="T65" fmla="*/ 30 h 124"/>
                <a:gd name="T66" fmla="*/ 0 w 102"/>
                <a:gd name="T67" fmla="*/ 38 h 124"/>
                <a:gd name="T68" fmla="*/ 0 w 102"/>
                <a:gd name="T69" fmla="*/ 124 h 124"/>
                <a:gd name="T70" fmla="*/ 28 w 102"/>
                <a:gd name="T71" fmla="*/ 124 h 124"/>
                <a:gd name="T72" fmla="*/ 28 w 102"/>
                <a:gd name="T73"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24">
                  <a:moveTo>
                    <a:pt x="28" y="38"/>
                  </a:moveTo>
                  <a:lnTo>
                    <a:pt x="28" y="38"/>
                  </a:lnTo>
                  <a:lnTo>
                    <a:pt x="28" y="34"/>
                  </a:lnTo>
                  <a:lnTo>
                    <a:pt x="30" y="30"/>
                  </a:lnTo>
                  <a:lnTo>
                    <a:pt x="34" y="28"/>
                  </a:lnTo>
                  <a:lnTo>
                    <a:pt x="38" y="28"/>
                  </a:lnTo>
                  <a:lnTo>
                    <a:pt x="64" y="28"/>
                  </a:lnTo>
                  <a:lnTo>
                    <a:pt x="64" y="28"/>
                  </a:lnTo>
                  <a:lnTo>
                    <a:pt x="68" y="28"/>
                  </a:lnTo>
                  <a:lnTo>
                    <a:pt x="70" y="30"/>
                  </a:lnTo>
                  <a:lnTo>
                    <a:pt x="72" y="34"/>
                  </a:lnTo>
                  <a:lnTo>
                    <a:pt x="74" y="38"/>
                  </a:lnTo>
                  <a:lnTo>
                    <a:pt x="74" y="124"/>
                  </a:lnTo>
                  <a:lnTo>
                    <a:pt x="102" y="124"/>
                  </a:lnTo>
                  <a:lnTo>
                    <a:pt x="102" y="38"/>
                  </a:lnTo>
                  <a:lnTo>
                    <a:pt x="102" y="38"/>
                  </a:lnTo>
                  <a:lnTo>
                    <a:pt x="100" y="30"/>
                  </a:lnTo>
                  <a:lnTo>
                    <a:pt x="98" y="22"/>
                  </a:lnTo>
                  <a:lnTo>
                    <a:pt x="94" y="16"/>
                  </a:lnTo>
                  <a:lnTo>
                    <a:pt x="90" y="10"/>
                  </a:lnTo>
                  <a:lnTo>
                    <a:pt x="84" y="6"/>
                  </a:lnTo>
                  <a:lnTo>
                    <a:pt x="78" y="2"/>
                  </a:lnTo>
                  <a:lnTo>
                    <a:pt x="70" y="0"/>
                  </a:lnTo>
                  <a:lnTo>
                    <a:pt x="64" y="0"/>
                  </a:lnTo>
                  <a:lnTo>
                    <a:pt x="38" y="0"/>
                  </a:lnTo>
                  <a:lnTo>
                    <a:pt x="38" y="0"/>
                  </a:lnTo>
                  <a:lnTo>
                    <a:pt x="30" y="0"/>
                  </a:lnTo>
                  <a:lnTo>
                    <a:pt x="22" y="2"/>
                  </a:lnTo>
                  <a:lnTo>
                    <a:pt x="16" y="6"/>
                  </a:lnTo>
                  <a:lnTo>
                    <a:pt x="10" y="10"/>
                  </a:lnTo>
                  <a:lnTo>
                    <a:pt x="6" y="16"/>
                  </a:lnTo>
                  <a:lnTo>
                    <a:pt x="2" y="22"/>
                  </a:lnTo>
                  <a:lnTo>
                    <a:pt x="0" y="30"/>
                  </a:lnTo>
                  <a:lnTo>
                    <a:pt x="0" y="38"/>
                  </a:lnTo>
                  <a:lnTo>
                    <a:pt x="0" y="124"/>
                  </a:lnTo>
                  <a:lnTo>
                    <a:pt x="28" y="124"/>
                  </a:lnTo>
                  <a:lnTo>
                    <a:pt x="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40">
              <a:extLst>
                <a:ext uri="{FF2B5EF4-FFF2-40B4-BE49-F238E27FC236}">
                  <a16:creationId xmlns:a16="http://schemas.microsoft.com/office/drawing/2014/main" id="{F965F4F9-87DF-48BF-B624-9658F3185437}"/>
                </a:ext>
              </a:extLst>
            </p:cNvPr>
            <p:cNvSpPr>
              <a:spLocks/>
            </p:cNvSpPr>
            <p:nvPr/>
          </p:nvSpPr>
          <p:spPr bwMode="auto">
            <a:xfrm>
              <a:off x="10845423" y="5138856"/>
              <a:ext cx="116090" cy="234456"/>
            </a:xfrm>
            <a:custGeom>
              <a:avLst/>
              <a:gdLst>
                <a:gd name="T0" fmla="*/ 28 w 102"/>
                <a:gd name="T1" fmla="*/ 206 h 206"/>
                <a:gd name="T2" fmla="*/ 28 w 102"/>
                <a:gd name="T3" fmla="*/ 38 h 206"/>
                <a:gd name="T4" fmla="*/ 28 w 102"/>
                <a:gd name="T5" fmla="*/ 38 h 206"/>
                <a:gd name="T6" fmla="*/ 28 w 102"/>
                <a:gd name="T7" fmla="*/ 34 h 206"/>
                <a:gd name="T8" fmla="*/ 32 w 102"/>
                <a:gd name="T9" fmla="*/ 30 h 206"/>
                <a:gd name="T10" fmla="*/ 34 w 102"/>
                <a:gd name="T11" fmla="*/ 28 h 206"/>
                <a:gd name="T12" fmla="*/ 38 w 102"/>
                <a:gd name="T13" fmla="*/ 28 h 206"/>
                <a:gd name="T14" fmla="*/ 64 w 102"/>
                <a:gd name="T15" fmla="*/ 28 h 206"/>
                <a:gd name="T16" fmla="*/ 64 w 102"/>
                <a:gd name="T17" fmla="*/ 28 h 206"/>
                <a:gd name="T18" fmla="*/ 68 w 102"/>
                <a:gd name="T19" fmla="*/ 28 h 206"/>
                <a:gd name="T20" fmla="*/ 70 w 102"/>
                <a:gd name="T21" fmla="*/ 30 h 206"/>
                <a:gd name="T22" fmla="*/ 72 w 102"/>
                <a:gd name="T23" fmla="*/ 34 h 206"/>
                <a:gd name="T24" fmla="*/ 74 w 102"/>
                <a:gd name="T25" fmla="*/ 38 h 206"/>
                <a:gd name="T26" fmla="*/ 74 w 102"/>
                <a:gd name="T27" fmla="*/ 206 h 206"/>
                <a:gd name="T28" fmla="*/ 74 w 102"/>
                <a:gd name="T29" fmla="*/ 206 h 206"/>
                <a:gd name="T30" fmla="*/ 74 w 102"/>
                <a:gd name="T31" fmla="*/ 206 h 206"/>
                <a:gd name="T32" fmla="*/ 102 w 102"/>
                <a:gd name="T33" fmla="*/ 206 h 206"/>
                <a:gd name="T34" fmla="*/ 102 w 102"/>
                <a:gd name="T35" fmla="*/ 206 h 206"/>
                <a:gd name="T36" fmla="*/ 102 w 102"/>
                <a:gd name="T37" fmla="*/ 206 h 206"/>
                <a:gd name="T38" fmla="*/ 102 w 102"/>
                <a:gd name="T39" fmla="*/ 38 h 206"/>
                <a:gd name="T40" fmla="*/ 102 w 102"/>
                <a:gd name="T41" fmla="*/ 38 h 206"/>
                <a:gd name="T42" fmla="*/ 100 w 102"/>
                <a:gd name="T43" fmla="*/ 30 h 206"/>
                <a:gd name="T44" fmla="*/ 98 w 102"/>
                <a:gd name="T45" fmla="*/ 22 h 206"/>
                <a:gd name="T46" fmla="*/ 96 w 102"/>
                <a:gd name="T47" fmla="*/ 16 h 206"/>
                <a:gd name="T48" fmla="*/ 90 w 102"/>
                <a:gd name="T49" fmla="*/ 10 h 206"/>
                <a:gd name="T50" fmla="*/ 84 w 102"/>
                <a:gd name="T51" fmla="*/ 6 h 206"/>
                <a:gd name="T52" fmla="*/ 78 w 102"/>
                <a:gd name="T53" fmla="*/ 2 h 206"/>
                <a:gd name="T54" fmla="*/ 72 w 102"/>
                <a:gd name="T55" fmla="*/ 0 h 206"/>
                <a:gd name="T56" fmla="*/ 64 w 102"/>
                <a:gd name="T57" fmla="*/ 0 h 206"/>
                <a:gd name="T58" fmla="*/ 38 w 102"/>
                <a:gd name="T59" fmla="*/ 0 h 206"/>
                <a:gd name="T60" fmla="*/ 38 w 102"/>
                <a:gd name="T61" fmla="*/ 0 h 206"/>
                <a:gd name="T62" fmla="*/ 30 w 102"/>
                <a:gd name="T63" fmla="*/ 0 h 206"/>
                <a:gd name="T64" fmla="*/ 24 w 102"/>
                <a:gd name="T65" fmla="*/ 2 h 206"/>
                <a:gd name="T66" fmla="*/ 16 w 102"/>
                <a:gd name="T67" fmla="*/ 6 h 206"/>
                <a:gd name="T68" fmla="*/ 12 w 102"/>
                <a:gd name="T69" fmla="*/ 10 h 206"/>
                <a:gd name="T70" fmla="*/ 6 w 102"/>
                <a:gd name="T71" fmla="*/ 16 h 206"/>
                <a:gd name="T72" fmla="*/ 4 w 102"/>
                <a:gd name="T73" fmla="*/ 22 h 206"/>
                <a:gd name="T74" fmla="*/ 0 w 102"/>
                <a:gd name="T75" fmla="*/ 30 h 206"/>
                <a:gd name="T76" fmla="*/ 0 w 102"/>
                <a:gd name="T77" fmla="*/ 38 h 206"/>
                <a:gd name="T78" fmla="*/ 0 w 102"/>
                <a:gd name="T79" fmla="*/ 206 h 206"/>
                <a:gd name="T80" fmla="*/ 0 w 102"/>
                <a:gd name="T81" fmla="*/ 206 h 206"/>
                <a:gd name="T82" fmla="*/ 0 w 102"/>
                <a:gd name="T83" fmla="*/ 206 h 206"/>
                <a:gd name="T84" fmla="*/ 28 w 102"/>
                <a:gd name="T85" fmla="*/ 206 h 206"/>
                <a:gd name="T86" fmla="*/ 28 w 102"/>
                <a:gd name="T87" fmla="*/ 206 h 206"/>
                <a:gd name="T88" fmla="*/ 28 w 102"/>
                <a:gd name="T89" fmla="*/ 206 h 206"/>
                <a:gd name="T90" fmla="*/ 28 w 102"/>
                <a:gd name="T9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206">
                  <a:moveTo>
                    <a:pt x="28" y="206"/>
                  </a:moveTo>
                  <a:lnTo>
                    <a:pt x="28" y="38"/>
                  </a:lnTo>
                  <a:lnTo>
                    <a:pt x="28" y="38"/>
                  </a:lnTo>
                  <a:lnTo>
                    <a:pt x="28" y="34"/>
                  </a:lnTo>
                  <a:lnTo>
                    <a:pt x="32" y="30"/>
                  </a:lnTo>
                  <a:lnTo>
                    <a:pt x="34" y="28"/>
                  </a:lnTo>
                  <a:lnTo>
                    <a:pt x="38" y="28"/>
                  </a:lnTo>
                  <a:lnTo>
                    <a:pt x="64" y="28"/>
                  </a:lnTo>
                  <a:lnTo>
                    <a:pt x="64" y="28"/>
                  </a:lnTo>
                  <a:lnTo>
                    <a:pt x="68" y="28"/>
                  </a:lnTo>
                  <a:lnTo>
                    <a:pt x="70" y="30"/>
                  </a:lnTo>
                  <a:lnTo>
                    <a:pt x="72" y="34"/>
                  </a:lnTo>
                  <a:lnTo>
                    <a:pt x="74" y="38"/>
                  </a:lnTo>
                  <a:lnTo>
                    <a:pt x="74" y="206"/>
                  </a:lnTo>
                  <a:lnTo>
                    <a:pt x="74" y="206"/>
                  </a:lnTo>
                  <a:lnTo>
                    <a:pt x="74" y="206"/>
                  </a:lnTo>
                  <a:lnTo>
                    <a:pt x="102" y="206"/>
                  </a:lnTo>
                  <a:lnTo>
                    <a:pt x="102" y="206"/>
                  </a:lnTo>
                  <a:lnTo>
                    <a:pt x="102" y="206"/>
                  </a:lnTo>
                  <a:lnTo>
                    <a:pt x="102" y="38"/>
                  </a:lnTo>
                  <a:lnTo>
                    <a:pt x="102" y="38"/>
                  </a:lnTo>
                  <a:lnTo>
                    <a:pt x="100" y="30"/>
                  </a:lnTo>
                  <a:lnTo>
                    <a:pt x="98" y="22"/>
                  </a:lnTo>
                  <a:lnTo>
                    <a:pt x="96" y="16"/>
                  </a:lnTo>
                  <a:lnTo>
                    <a:pt x="90" y="10"/>
                  </a:lnTo>
                  <a:lnTo>
                    <a:pt x="84" y="6"/>
                  </a:lnTo>
                  <a:lnTo>
                    <a:pt x="78" y="2"/>
                  </a:lnTo>
                  <a:lnTo>
                    <a:pt x="72" y="0"/>
                  </a:lnTo>
                  <a:lnTo>
                    <a:pt x="64" y="0"/>
                  </a:lnTo>
                  <a:lnTo>
                    <a:pt x="38" y="0"/>
                  </a:lnTo>
                  <a:lnTo>
                    <a:pt x="38" y="0"/>
                  </a:lnTo>
                  <a:lnTo>
                    <a:pt x="30" y="0"/>
                  </a:lnTo>
                  <a:lnTo>
                    <a:pt x="24" y="2"/>
                  </a:lnTo>
                  <a:lnTo>
                    <a:pt x="16" y="6"/>
                  </a:lnTo>
                  <a:lnTo>
                    <a:pt x="12" y="10"/>
                  </a:lnTo>
                  <a:lnTo>
                    <a:pt x="6" y="16"/>
                  </a:lnTo>
                  <a:lnTo>
                    <a:pt x="4" y="22"/>
                  </a:lnTo>
                  <a:lnTo>
                    <a:pt x="0" y="30"/>
                  </a:lnTo>
                  <a:lnTo>
                    <a:pt x="0" y="38"/>
                  </a:lnTo>
                  <a:lnTo>
                    <a:pt x="0" y="206"/>
                  </a:lnTo>
                  <a:lnTo>
                    <a:pt x="0" y="206"/>
                  </a:lnTo>
                  <a:lnTo>
                    <a:pt x="0" y="206"/>
                  </a:lnTo>
                  <a:lnTo>
                    <a:pt x="28" y="206"/>
                  </a:lnTo>
                  <a:lnTo>
                    <a:pt x="28" y="206"/>
                  </a:lnTo>
                  <a:lnTo>
                    <a:pt x="28" y="206"/>
                  </a:lnTo>
                  <a:lnTo>
                    <a:pt x="28"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1">
              <a:extLst>
                <a:ext uri="{FF2B5EF4-FFF2-40B4-BE49-F238E27FC236}">
                  <a16:creationId xmlns:a16="http://schemas.microsoft.com/office/drawing/2014/main" id="{C393DAA1-4ADC-4296-B2BC-1459A7E83D52}"/>
                </a:ext>
              </a:extLst>
            </p:cNvPr>
            <p:cNvSpPr>
              <a:spLocks/>
            </p:cNvSpPr>
            <p:nvPr/>
          </p:nvSpPr>
          <p:spPr bwMode="auto">
            <a:xfrm>
              <a:off x="10997933" y="5113817"/>
              <a:ext cx="152510" cy="259495"/>
            </a:xfrm>
            <a:custGeom>
              <a:avLst/>
              <a:gdLst>
                <a:gd name="T0" fmla="*/ 40 w 134"/>
                <a:gd name="T1" fmla="*/ 0 h 228"/>
                <a:gd name="T2" fmla="*/ 32 w 134"/>
                <a:gd name="T3" fmla="*/ 0 h 228"/>
                <a:gd name="T4" fmla="*/ 18 w 134"/>
                <a:gd name="T5" fmla="*/ 6 h 228"/>
                <a:gd name="T6" fmla="*/ 8 w 134"/>
                <a:gd name="T7" fmla="*/ 18 h 228"/>
                <a:gd name="T8" fmla="*/ 2 w 134"/>
                <a:gd name="T9" fmla="*/ 32 h 228"/>
                <a:gd name="T10" fmla="*/ 0 w 134"/>
                <a:gd name="T11" fmla="*/ 110 h 228"/>
                <a:gd name="T12" fmla="*/ 2 w 134"/>
                <a:gd name="T13" fmla="*/ 122 h 228"/>
                <a:gd name="T14" fmla="*/ 14 w 134"/>
                <a:gd name="T15" fmla="*/ 140 h 228"/>
                <a:gd name="T16" fmla="*/ 24 w 134"/>
                <a:gd name="T17" fmla="*/ 228 h 228"/>
                <a:gd name="T18" fmla="*/ 52 w 134"/>
                <a:gd name="T19" fmla="*/ 122 h 228"/>
                <a:gd name="T20" fmla="*/ 40 w 134"/>
                <a:gd name="T21" fmla="*/ 122 h 228"/>
                <a:gd name="T22" fmla="*/ 32 w 134"/>
                <a:gd name="T23" fmla="*/ 118 h 228"/>
                <a:gd name="T24" fmla="*/ 28 w 134"/>
                <a:gd name="T25" fmla="*/ 110 h 228"/>
                <a:gd name="T26" fmla="*/ 28 w 134"/>
                <a:gd name="T27" fmla="*/ 40 h 228"/>
                <a:gd name="T28" fmla="*/ 32 w 134"/>
                <a:gd name="T29" fmla="*/ 32 h 228"/>
                <a:gd name="T30" fmla="*/ 40 w 134"/>
                <a:gd name="T31" fmla="*/ 28 h 228"/>
                <a:gd name="T32" fmla="*/ 94 w 134"/>
                <a:gd name="T33" fmla="*/ 28 h 228"/>
                <a:gd name="T34" fmla="*/ 102 w 134"/>
                <a:gd name="T35" fmla="*/ 32 h 228"/>
                <a:gd name="T36" fmla="*/ 106 w 134"/>
                <a:gd name="T37" fmla="*/ 40 h 228"/>
                <a:gd name="T38" fmla="*/ 106 w 134"/>
                <a:gd name="T39" fmla="*/ 110 h 228"/>
                <a:gd name="T40" fmla="*/ 102 w 134"/>
                <a:gd name="T41" fmla="*/ 118 h 228"/>
                <a:gd name="T42" fmla="*/ 94 w 134"/>
                <a:gd name="T43" fmla="*/ 122 h 228"/>
                <a:gd name="T44" fmla="*/ 82 w 134"/>
                <a:gd name="T45" fmla="*/ 228 h 228"/>
                <a:gd name="T46" fmla="*/ 110 w 134"/>
                <a:gd name="T47" fmla="*/ 146 h 228"/>
                <a:gd name="T48" fmla="*/ 120 w 134"/>
                <a:gd name="T49" fmla="*/ 140 h 228"/>
                <a:gd name="T50" fmla="*/ 132 w 134"/>
                <a:gd name="T51" fmla="*/ 122 h 228"/>
                <a:gd name="T52" fmla="*/ 134 w 134"/>
                <a:gd name="T53" fmla="*/ 40 h 228"/>
                <a:gd name="T54" fmla="*/ 132 w 134"/>
                <a:gd name="T55" fmla="*/ 32 h 228"/>
                <a:gd name="T56" fmla="*/ 126 w 134"/>
                <a:gd name="T57" fmla="*/ 18 h 228"/>
                <a:gd name="T58" fmla="*/ 116 w 134"/>
                <a:gd name="T59" fmla="*/ 6 h 228"/>
                <a:gd name="T60" fmla="*/ 102 w 134"/>
                <a:gd name="T61" fmla="*/ 0 h 228"/>
                <a:gd name="T62" fmla="*/ 94 w 134"/>
                <a:gd name="T6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228">
                  <a:moveTo>
                    <a:pt x="94" y="0"/>
                  </a:moveTo>
                  <a:lnTo>
                    <a:pt x="40" y="0"/>
                  </a:lnTo>
                  <a:lnTo>
                    <a:pt x="40" y="0"/>
                  </a:lnTo>
                  <a:lnTo>
                    <a:pt x="32" y="0"/>
                  </a:lnTo>
                  <a:lnTo>
                    <a:pt x="26" y="4"/>
                  </a:lnTo>
                  <a:lnTo>
                    <a:pt x="18" y="6"/>
                  </a:lnTo>
                  <a:lnTo>
                    <a:pt x="12" y="12"/>
                  </a:lnTo>
                  <a:lnTo>
                    <a:pt x="8" y="18"/>
                  </a:lnTo>
                  <a:lnTo>
                    <a:pt x="4" y="24"/>
                  </a:lnTo>
                  <a:lnTo>
                    <a:pt x="2" y="32"/>
                  </a:lnTo>
                  <a:lnTo>
                    <a:pt x="0" y="40"/>
                  </a:lnTo>
                  <a:lnTo>
                    <a:pt x="0" y="110"/>
                  </a:lnTo>
                  <a:lnTo>
                    <a:pt x="0" y="110"/>
                  </a:lnTo>
                  <a:lnTo>
                    <a:pt x="2" y="122"/>
                  </a:lnTo>
                  <a:lnTo>
                    <a:pt x="8" y="132"/>
                  </a:lnTo>
                  <a:lnTo>
                    <a:pt x="14" y="140"/>
                  </a:lnTo>
                  <a:lnTo>
                    <a:pt x="24" y="146"/>
                  </a:lnTo>
                  <a:lnTo>
                    <a:pt x="24" y="228"/>
                  </a:lnTo>
                  <a:lnTo>
                    <a:pt x="52" y="228"/>
                  </a:lnTo>
                  <a:lnTo>
                    <a:pt x="52" y="122"/>
                  </a:lnTo>
                  <a:lnTo>
                    <a:pt x="40" y="122"/>
                  </a:lnTo>
                  <a:lnTo>
                    <a:pt x="40" y="122"/>
                  </a:lnTo>
                  <a:lnTo>
                    <a:pt x="36" y="120"/>
                  </a:lnTo>
                  <a:lnTo>
                    <a:pt x="32" y="118"/>
                  </a:lnTo>
                  <a:lnTo>
                    <a:pt x="30" y="114"/>
                  </a:lnTo>
                  <a:lnTo>
                    <a:pt x="28" y="110"/>
                  </a:lnTo>
                  <a:lnTo>
                    <a:pt x="28" y="40"/>
                  </a:lnTo>
                  <a:lnTo>
                    <a:pt x="28" y="40"/>
                  </a:lnTo>
                  <a:lnTo>
                    <a:pt x="30" y="36"/>
                  </a:lnTo>
                  <a:lnTo>
                    <a:pt x="32" y="32"/>
                  </a:lnTo>
                  <a:lnTo>
                    <a:pt x="36" y="28"/>
                  </a:lnTo>
                  <a:lnTo>
                    <a:pt x="40" y="28"/>
                  </a:lnTo>
                  <a:lnTo>
                    <a:pt x="94" y="28"/>
                  </a:lnTo>
                  <a:lnTo>
                    <a:pt x="94" y="28"/>
                  </a:lnTo>
                  <a:lnTo>
                    <a:pt x="98" y="28"/>
                  </a:lnTo>
                  <a:lnTo>
                    <a:pt x="102" y="32"/>
                  </a:lnTo>
                  <a:lnTo>
                    <a:pt x="104" y="36"/>
                  </a:lnTo>
                  <a:lnTo>
                    <a:pt x="106" y="40"/>
                  </a:lnTo>
                  <a:lnTo>
                    <a:pt x="106" y="110"/>
                  </a:lnTo>
                  <a:lnTo>
                    <a:pt x="106" y="110"/>
                  </a:lnTo>
                  <a:lnTo>
                    <a:pt x="104" y="114"/>
                  </a:lnTo>
                  <a:lnTo>
                    <a:pt x="102" y="118"/>
                  </a:lnTo>
                  <a:lnTo>
                    <a:pt x="98" y="120"/>
                  </a:lnTo>
                  <a:lnTo>
                    <a:pt x="94" y="122"/>
                  </a:lnTo>
                  <a:lnTo>
                    <a:pt x="82" y="122"/>
                  </a:lnTo>
                  <a:lnTo>
                    <a:pt x="82" y="228"/>
                  </a:lnTo>
                  <a:lnTo>
                    <a:pt x="110" y="228"/>
                  </a:lnTo>
                  <a:lnTo>
                    <a:pt x="110" y="146"/>
                  </a:lnTo>
                  <a:lnTo>
                    <a:pt x="110" y="146"/>
                  </a:lnTo>
                  <a:lnTo>
                    <a:pt x="120" y="140"/>
                  </a:lnTo>
                  <a:lnTo>
                    <a:pt x="126" y="132"/>
                  </a:lnTo>
                  <a:lnTo>
                    <a:pt x="132" y="122"/>
                  </a:lnTo>
                  <a:lnTo>
                    <a:pt x="134" y="110"/>
                  </a:lnTo>
                  <a:lnTo>
                    <a:pt x="134" y="40"/>
                  </a:lnTo>
                  <a:lnTo>
                    <a:pt x="134" y="40"/>
                  </a:lnTo>
                  <a:lnTo>
                    <a:pt x="132" y="32"/>
                  </a:lnTo>
                  <a:lnTo>
                    <a:pt x="130" y="24"/>
                  </a:lnTo>
                  <a:lnTo>
                    <a:pt x="126" y="18"/>
                  </a:lnTo>
                  <a:lnTo>
                    <a:pt x="122" y="12"/>
                  </a:lnTo>
                  <a:lnTo>
                    <a:pt x="116" y="6"/>
                  </a:lnTo>
                  <a:lnTo>
                    <a:pt x="108" y="4"/>
                  </a:lnTo>
                  <a:lnTo>
                    <a:pt x="102" y="0"/>
                  </a:lnTo>
                  <a:lnTo>
                    <a:pt x="94" y="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2">
              <a:extLst>
                <a:ext uri="{FF2B5EF4-FFF2-40B4-BE49-F238E27FC236}">
                  <a16:creationId xmlns:a16="http://schemas.microsoft.com/office/drawing/2014/main" id="{24C9FA75-BFB9-41C3-89E4-5169463FE2FE}"/>
                </a:ext>
              </a:extLst>
            </p:cNvPr>
            <p:cNvSpPr>
              <a:spLocks noEditPoints="1"/>
            </p:cNvSpPr>
            <p:nvPr/>
          </p:nvSpPr>
          <p:spPr bwMode="auto">
            <a:xfrm>
              <a:off x="11020696" y="4979518"/>
              <a:ext cx="109261" cy="109261"/>
            </a:xfrm>
            <a:custGeom>
              <a:avLst/>
              <a:gdLst>
                <a:gd name="T0" fmla="*/ 48 w 96"/>
                <a:gd name="T1" fmla="*/ 96 h 96"/>
                <a:gd name="T2" fmla="*/ 48 w 96"/>
                <a:gd name="T3" fmla="*/ 96 h 96"/>
                <a:gd name="T4" fmla="*/ 38 w 96"/>
                <a:gd name="T5" fmla="*/ 96 h 96"/>
                <a:gd name="T6" fmla="*/ 28 w 96"/>
                <a:gd name="T7" fmla="*/ 92 h 96"/>
                <a:gd name="T8" fmla="*/ 20 w 96"/>
                <a:gd name="T9" fmla="*/ 88 h 96"/>
                <a:gd name="T10" fmla="*/ 14 w 96"/>
                <a:gd name="T11" fmla="*/ 82 h 96"/>
                <a:gd name="T12" fmla="*/ 8 w 96"/>
                <a:gd name="T13" fmla="*/ 76 h 96"/>
                <a:gd name="T14" fmla="*/ 2 w 96"/>
                <a:gd name="T15" fmla="*/ 66 h 96"/>
                <a:gd name="T16" fmla="*/ 0 w 96"/>
                <a:gd name="T17" fmla="*/ 58 h 96"/>
                <a:gd name="T18" fmla="*/ 0 w 96"/>
                <a:gd name="T19" fmla="*/ 48 h 96"/>
                <a:gd name="T20" fmla="*/ 0 w 96"/>
                <a:gd name="T21" fmla="*/ 48 h 96"/>
                <a:gd name="T22" fmla="*/ 0 w 96"/>
                <a:gd name="T23" fmla="*/ 38 h 96"/>
                <a:gd name="T24" fmla="*/ 2 w 96"/>
                <a:gd name="T25" fmla="*/ 30 h 96"/>
                <a:gd name="T26" fmla="*/ 8 w 96"/>
                <a:gd name="T27" fmla="*/ 22 h 96"/>
                <a:gd name="T28" fmla="*/ 14 w 96"/>
                <a:gd name="T29" fmla="*/ 14 h 96"/>
                <a:gd name="T30" fmla="*/ 20 w 96"/>
                <a:gd name="T31" fmla="*/ 8 h 96"/>
                <a:gd name="T32" fmla="*/ 28 w 96"/>
                <a:gd name="T33" fmla="*/ 4 h 96"/>
                <a:gd name="T34" fmla="*/ 38 w 96"/>
                <a:gd name="T35" fmla="*/ 2 h 96"/>
                <a:gd name="T36" fmla="*/ 48 w 96"/>
                <a:gd name="T37" fmla="*/ 0 h 96"/>
                <a:gd name="T38" fmla="*/ 48 w 96"/>
                <a:gd name="T39" fmla="*/ 0 h 96"/>
                <a:gd name="T40" fmla="*/ 56 w 96"/>
                <a:gd name="T41" fmla="*/ 2 h 96"/>
                <a:gd name="T42" fmla="*/ 66 w 96"/>
                <a:gd name="T43" fmla="*/ 4 h 96"/>
                <a:gd name="T44" fmla="*/ 74 w 96"/>
                <a:gd name="T45" fmla="*/ 8 h 96"/>
                <a:gd name="T46" fmla="*/ 82 w 96"/>
                <a:gd name="T47" fmla="*/ 14 h 96"/>
                <a:gd name="T48" fmla="*/ 86 w 96"/>
                <a:gd name="T49" fmla="*/ 22 h 96"/>
                <a:gd name="T50" fmla="*/ 92 w 96"/>
                <a:gd name="T51" fmla="*/ 30 h 96"/>
                <a:gd name="T52" fmla="*/ 94 w 96"/>
                <a:gd name="T53" fmla="*/ 38 h 96"/>
                <a:gd name="T54" fmla="*/ 96 w 96"/>
                <a:gd name="T55" fmla="*/ 48 h 96"/>
                <a:gd name="T56" fmla="*/ 96 w 96"/>
                <a:gd name="T57" fmla="*/ 48 h 96"/>
                <a:gd name="T58" fmla="*/ 94 w 96"/>
                <a:gd name="T59" fmla="*/ 58 h 96"/>
                <a:gd name="T60" fmla="*/ 92 w 96"/>
                <a:gd name="T61" fmla="*/ 66 h 96"/>
                <a:gd name="T62" fmla="*/ 86 w 96"/>
                <a:gd name="T63" fmla="*/ 76 h 96"/>
                <a:gd name="T64" fmla="*/ 82 w 96"/>
                <a:gd name="T65" fmla="*/ 82 h 96"/>
                <a:gd name="T66" fmla="*/ 74 w 96"/>
                <a:gd name="T67" fmla="*/ 88 h 96"/>
                <a:gd name="T68" fmla="*/ 66 w 96"/>
                <a:gd name="T69" fmla="*/ 92 h 96"/>
                <a:gd name="T70" fmla="*/ 56 w 96"/>
                <a:gd name="T71" fmla="*/ 96 h 96"/>
                <a:gd name="T72" fmla="*/ 48 w 96"/>
                <a:gd name="T73" fmla="*/ 96 h 96"/>
                <a:gd name="T74" fmla="*/ 48 w 96"/>
                <a:gd name="T75" fmla="*/ 96 h 96"/>
                <a:gd name="T76" fmla="*/ 48 w 96"/>
                <a:gd name="T77" fmla="*/ 24 h 96"/>
                <a:gd name="T78" fmla="*/ 48 w 96"/>
                <a:gd name="T79" fmla="*/ 24 h 96"/>
                <a:gd name="T80" fmla="*/ 38 w 96"/>
                <a:gd name="T81" fmla="*/ 26 h 96"/>
                <a:gd name="T82" fmla="*/ 30 w 96"/>
                <a:gd name="T83" fmla="*/ 32 h 96"/>
                <a:gd name="T84" fmla="*/ 26 w 96"/>
                <a:gd name="T85" fmla="*/ 38 h 96"/>
                <a:gd name="T86" fmla="*/ 24 w 96"/>
                <a:gd name="T87" fmla="*/ 48 h 96"/>
                <a:gd name="T88" fmla="*/ 24 w 96"/>
                <a:gd name="T89" fmla="*/ 48 h 96"/>
                <a:gd name="T90" fmla="*/ 26 w 96"/>
                <a:gd name="T91" fmla="*/ 58 h 96"/>
                <a:gd name="T92" fmla="*/ 30 w 96"/>
                <a:gd name="T93" fmla="*/ 66 h 96"/>
                <a:gd name="T94" fmla="*/ 38 w 96"/>
                <a:gd name="T95" fmla="*/ 70 h 96"/>
                <a:gd name="T96" fmla="*/ 48 w 96"/>
                <a:gd name="T97" fmla="*/ 72 h 96"/>
                <a:gd name="T98" fmla="*/ 48 w 96"/>
                <a:gd name="T99" fmla="*/ 72 h 96"/>
                <a:gd name="T100" fmla="*/ 56 w 96"/>
                <a:gd name="T101" fmla="*/ 70 h 96"/>
                <a:gd name="T102" fmla="*/ 64 w 96"/>
                <a:gd name="T103" fmla="*/ 66 h 96"/>
                <a:gd name="T104" fmla="*/ 70 w 96"/>
                <a:gd name="T105" fmla="*/ 58 h 96"/>
                <a:gd name="T106" fmla="*/ 72 w 96"/>
                <a:gd name="T107" fmla="*/ 48 h 96"/>
                <a:gd name="T108" fmla="*/ 72 w 96"/>
                <a:gd name="T109" fmla="*/ 48 h 96"/>
                <a:gd name="T110" fmla="*/ 70 w 96"/>
                <a:gd name="T111" fmla="*/ 38 h 96"/>
                <a:gd name="T112" fmla="*/ 64 w 96"/>
                <a:gd name="T113" fmla="*/ 32 h 96"/>
                <a:gd name="T114" fmla="*/ 56 w 96"/>
                <a:gd name="T115" fmla="*/ 26 h 96"/>
                <a:gd name="T116" fmla="*/ 48 w 96"/>
                <a:gd name="T117" fmla="*/ 24 h 96"/>
                <a:gd name="T118" fmla="*/ 48 w 96"/>
                <a:gd name="T119"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96">
                  <a:moveTo>
                    <a:pt x="48" y="96"/>
                  </a:moveTo>
                  <a:lnTo>
                    <a:pt x="48" y="96"/>
                  </a:lnTo>
                  <a:lnTo>
                    <a:pt x="38" y="96"/>
                  </a:lnTo>
                  <a:lnTo>
                    <a:pt x="28" y="92"/>
                  </a:lnTo>
                  <a:lnTo>
                    <a:pt x="20" y="88"/>
                  </a:lnTo>
                  <a:lnTo>
                    <a:pt x="14" y="82"/>
                  </a:lnTo>
                  <a:lnTo>
                    <a:pt x="8" y="76"/>
                  </a:lnTo>
                  <a:lnTo>
                    <a:pt x="2" y="66"/>
                  </a:lnTo>
                  <a:lnTo>
                    <a:pt x="0" y="58"/>
                  </a:lnTo>
                  <a:lnTo>
                    <a:pt x="0" y="48"/>
                  </a:lnTo>
                  <a:lnTo>
                    <a:pt x="0" y="48"/>
                  </a:lnTo>
                  <a:lnTo>
                    <a:pt x="0" y="38"/>
                  </a:lnTo>
                  <a:lnTo>
                    <a:pt x="2" y="30"/>
                  </a:lnTo>
                  <a:lnTo>
                    <a:pt x="8" y="22"/>
                  </a:lnTo>
                  <a:lnTo>
                    <a:pt x="14" y="14"/>
                  </a:lnTo>
                  <a:lnTo>
                    <a:pt x="20" y="8"/>
                  </a:lnTo>
                  <a:lnTo>
                    <a:pt x="28" y="4"/>
                  </a:lnTo>
                  <a:lnTo>
                    <a:pt x="38" y="2"/>
                  </a:lnTo>
                  <a:lnTo>
                    <a:pt x="48" y="0"/>
                  </a:lnTo>
                  <a:lnTo>
                    <a:pt x="48" y="0"/>
                  </a:lnTo>
                  <a:lnTo>
                    <a:pt x="56" y="2"/>
                  </a:lnTo>
                  <a:lnTo>
                    <a:pt x="66" y="4"/>
                  </a:lnTo>
                  <a:lnTo>
                    <a:pt x="74" y="8"/>
                  </a:lnTo>
                  <a:lnTo>
                    <a:pt x="82" y="14"/>
                  </a:lnTo>
                  <a:lnTo>
                    <a:pt x="86" y="22"/>
                  </a:lnTo>
                  <a:lnTo>
                    <a:pt x="92" y="30"/>
                  </a:lnTo>
                  <a:lnTo>
                    <a:pt x="94" y="38"/>
                  </a:lnTo>
                  <a:lnTo>
                    <a:pt x="96" y="48"/>
                  </a:lnTo>
                  <a:lnTo>
                    <a:pt x="96" y="48"/>
                  </a:lnTo>
                  <a:lnTo>
                    <a:pt x="94" y="58"/>
                  </a:lnTo>
                  <a:lnTo>
                    <a:pt x="92" y="66"/>
                  </a:lnTo>
                  <a:lnTo>
                    <a:pt x="86" y="76"/>
                  </a:lnTo>
                  <a:lnTo>
                    <a:pt x="82" y="82"/>
                  </a:lnTo>
                  <a:lnTo>
                    <a:pt x="74" y="88"/>
                  </a:lnTo>
                  <a:lnTo>
                    <a:pt x="66" y="92"/>
                  </a:lnTo>
                  <a:lnTo>
                    <a:pt x="56" y="96"/>
                  </a:lnTo>
                  <a:lnTo>
                    <a:pt x="48" y="96"/>
                  </a:lnTo>
                  <a:lnTo>
                    <a:pt x="48" y="96"/>
                  </a:lnTo>
                  <a:close/>
                  <a:moveTo>
                    <a:pt x="48" y="24"/>
                  </a:moveTo>
                  <a:lnTo>
                    <a:pt x="48" y="24"/>
                  </a:lnTo>
                  <a:lnTo>
                    <a:pt x="38" y="26"/>
                  </a:lnTo>
                  <a:lnTo>
                    <a:pt x="30" y="32"/>
                  </a:lnTo>
                  <a:lnTo>
                    <a:pt x="26" y="38"/>
                  </a:lnTo>
                  <a:lnTo>
                    <a:pt x="24" y="48"/>
                  </a:lnTo>
                  <a:lnTo>
                    <a:pt x="24" y="48"/>
                  </a:lnTo>
                  <a:lnTo>
                    <a:pt x="26" y="58"/>
                  </a:lnTo>
                  <a:lnTo>
                    <a:pt x="30" y="66"/>
                  </a:lnTo>
                  <a:lnTo>
                    <a:pt x="38" y="70"/>
                  </a:lnTo>
                  <a:lnTo>
                    <a:pt x="48" y="72"/>
                  </a:lnTo>
                  <a:lnTo>
                    <a:pt x="48" y="72"/>
                  </a:lnTo>
                  <a:lnTo>
                    <a:pt x="56" y="70"/>
                  </a:lnTo>
                  <a:lnTo>
                    <a:pt x="64" y="66"/>
                  </a:lnTo>
                  <a:lnTo>
                    <a:pt x="70" y="58"/>
                  </a:lnTo>
                  <a:lnTo>
                    <a:pt x="72" y="48"/>
                  </a:lnTo>
                  <a:lnTo>
                    <a:pt x="72" y="48"/>
                  </a:lnTo>
                  <a:lnTo>
                    <a:pt x="70" y="38"/>
                  </a:lnTo>
                  <a:lnTo>
                    <a:pt x="64" y="32"/>
                  </a:lnTo>
                  <a:lnTo>
                    <a:pt x="56" y="26"/>
                  </a:lnTo>
                  <a:lnTo>
                    <a:pt x="48" y="24"/>
                  </a:lnTo>
                  <a:lnTo>
                    <a:pt x="4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 name="Group 32">
            <a:extLst>
              <a:ext uri="{FF2B5EF4-FFF2-40B4-BE49-F238E27FC236}">
                <a16:creationId xmlns:a16="http://schemas.microsoft.com/office/drawing/2014/main" id="{D1F6EF12-A386-42C7-91CE-5099F7C3F32B}"/>
              </a:ext>
            </a:extLst>
          </p:cNvPr>
          <p:cNvGrpSpPr/>
          <p:nvPr/>
        </p:nvGrpSpPr>
        <p:grpSpPr>
          <a:xfrm>
            <a:off x="8615653" y="4945101"/>
            <a:ext cx="625365" cy="549156"/>
            <a:chOff x="12230100" y="1446212"/>
            <a:chExt cx="885825" cy="777875"/>
          </a:xfrm>
          <a:solidFill>
            <a:schemeClr val="bg1">
              <a:lumMod val="50000"/>
            </a:schemeClr>
          </a:solidFill>
        </p:grpSpPr>
        <p:sp>
          <p:nvSpPr>
            <p:cNvPr id="34" name="Freeform 36">
              <a:extLst>
                <a:ext uri="{FF2B5EF4-FFF2-40B4-BE49-F238E27FC236}">
                  <a16:creationId xmlns:a16="http://schemas.microsoft.com/office/drawing/2014/main" id="{7FCCF820-960E-4295-A732-262318F34488}"/>
                </a:ext>
              </a:extLst>
            </p:cNvPr>
            <p:cNvSpPr>
              <a:spLocks/>
            </p:cNvSpPr>
            <p:nvPr/>
          </p:nvSpPr>
          <p:spPr bwMode="auto">
            <a:xfrm>
              <a:off x="12474575" y="1668462"/>
              <a:ext cx="57150" cy="57150"/>
            </a:xfrm>
            <a:custGeom>
              <a:avLst/>
              <a:gdLst>
                <a:gd name="T0" fmla="*/ 36 w 36"/>
                <a:gd name="T1" fmla="*/ 18 h 36"/>
                <a:gd name="T2" fmla="*/ 36 w 36"/>
                <a:gd name="T3" fmla="*/ 18 h 36"/>
                <a:gd name="T4" fmla="*/ 34 w 36"/>
                <a:gd name="T5" fmla="*/ 24 h 36"/>
                <a:gd name="T6" fmla="*/ 30 w 36"/>
                <a:gd name="T7" fmla="*/ 30 h 36"/>
                <a:gd name="T8" fmla="*/ 24 w 36"/>
                <a:gd name="T9" fmla="*/ 34 h 36"/>
                <a:gd name="T10" fmla="*/ 18 w 36"/>
                <a:gd name="T11" fmla="*/ 36 h 36"/>
                <a:gd name="T12" fmla="*/ 18 w 36"/>
                <a:gd name="T13" fmla="*/ 36 h 36"/>
                <a:gd name="T14" fmla="*/ 10 w 36"/>
                <a:gd name="T15" fmla="*/ 34 h 36"/>
                <a:gd name="T16" fmla="*/ 6 w 36"/>
                <a:gd name="T17" fmla="*/ 30 h 36"/>
                <a:gd name="T18" fmla="*/ 2 w 36"/>
                <a:gd name="T19" fmla="*/ 24 h 36"/>
                <a:gd name="T20" fmla="*/ 0 w 36"/>
                <a:gd name="T21" fmla="*/ 18 h 36"/>
                <a:gd name="T22" fmla="*/ 0 w 36"/>
                <a:gd name="T23" fmla="*/ 18 h 36"/>
                <a:gd name="T24" fmla="*/ 2 w 36"/>
                <a:gd name="T25" fmla="*/ 10 h 36"/>
                <a:gd name="T26" fmla="*/ 6 w 36"/>
                <a:gd name="T27" fmla="*/ 4 h 36"/>
                <a:gd name="T28" fmla="*/ 10 w 36"/>
                <a:gd name="T29" fmla="*/ 0 h 36"/>
                <a:gd name="T30" fmla="*/ 18 w 36"/>
                <a:gd name="T31" fmla="*/ 0 h 36"/>
                <a:gd name="T32" fmla="*/ 18 w 36"/>
                <a:gd name="T33" fmla="*/ 0 h 36"/>
                <a:gd name="T34" fmla="*/ 24 w 36"/>
                <a:gd name="T35" fmla="*/ 0 h 36"/>
                <a:gd name="T36" fmla="*/ 30 w 36"/>
                <a:gd name="T37" fmla="*/ 4 h 36"/>
                <a:gd name="T38" fmla="*/ 34 w 36"/>
                <a:gd name="T39" fmla="*/ 10 h 36"/>
                <a:gd name="T40" fmla="*/ 36 w 36"/>
                <a:gd name="T41" fmla="*/ 18 h 36"/>
                <a:gd name="T42" fmla="*/ 36 w 36"/>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18"/>
                  </a:moveTo>
                  <a:lnTo>
                    <a:pt x="36" y="18"/>
                  </a:lnTo>
                  <a:lnTo>
                    <a:pt x="34" y="24"/>
                  </a:lnTo>
                  <a:lnTo>
                    <a:pt x="30" y="30"/>
                  </a:lnTo>
                  <a:lnTo>
                    <a:pt x="24" y="34"/>
                  </a:lnTo>
                  <a:lnTo>
                    <a:pt x="18" y="36"/>
                  </a:lnTo>
                  <a:lnTo>
                    <a:pt x="18" y="36"/>
                  </a:lnTo>
                  <a:lnTo>
                    <a:pt x="10" y="34"/>
                  </a:lnTo>
                  <a:lnTo>
                    <a:pt x="6" y="30"/>
                  </a:lnTo>
                  <a:lnTo>
                    <a:pt x="2" y="24"/>
                  </a:lnTo>
                  <a:lnTo>
                    <a:pt x="0" y="18"/>
                  </a:lnTo>
                  <a:lnTo>
                    <a:pt x="0" y="18"/>
                  </a:lnTo>
                  <a:lnTo>
                    <a:pt x="2" y="10"/>
                  </a:lnTo>
                  <a:lnTo>
                    <a:pt x="6" y="4"/>
                  </a:lnTo>
                  <a:lnTo>
                    <a:pt x="10" y="0"/>
                  </a:lnTo>
                  <a:lnTo>
                    <a:pt x="18" y="0"/>
                  </a:lnTo>
                  <a:lnTo>
                    <a:pt x="18" y="0"/>
                  </a:lnTo>
                  <a:lnTo>
                    <a:pt x="24" y="0"/>
                  </a:lnTo>
                  <a:lnTo>
                    <a:pt x="30" y="4"/>
                  </a:lnTo>
                  <a:lnTo>
                    <a:pt x="34" y="10"/>
                  </a:lnTo>
                  <a:lnTo>
                    <a:pt x="36" y="18"/>
                  </a:lnTo>
                  <a:lnTo>
                    <a:pt x="3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7">
              <a:extLst>
                <a:ext uri="{FF2B5EF4-FFF2-40B4-BE49-F238E27FC236}">
                  <a16:creationId xmlns:a16="http://schemas.microsoft.com/office/drawing/2014/main" id="{ED675B95-79D1-49A1-9A51-61C62FBF0BC8}"/>
                </a:ext>
              </a:extLst>
            </p:cNvPr>
            <p:cNvSpPr>
              <a:spLocks/>
            </p:cNvSpPr>
            <p:nvPr/>
          </p:nvSpPr>
          <p:spPr bwMode="auto">
            <a:xfrm>
              <a:off x="12636500" y="1608137"/>
              <a:ext cx="136525" cy="44450"/>
            </a:xfrm>
            <a:custGeom>
              <a:avLst/>
              <a:gdLst>
                <a:gd name="T0" fmla="*/ 72 w 86"/>
                <a:gd name="T1" fmla="*/ 28 h 28"/>
                <a:gd name="T2" fmla="*/ 14 w 86"/>
                <a:gd name="T3" fmla="*/ 28 h 28"/>
                <a:gd name="T4" fmla="*/ 14 w 86"/>
                <a:gd name="T5" fmla="*/ 28 h 28"/>
                <a:gd name="T6" fmla="*/ 8 w 86"/>
                <a:gd name="T7" fmla="*/ 28 h 28"/>
                <a:gd name="T8" fmla="*/ 4 w 86"/>
                <a:gd name="T9" fmla="*/ 24 h 28"/>
                <a:gd name="T10" fmla="*/ 0 w 86"/>
                <a:gd name="T11" fmla="*/ 20 h 28"/>
                <a:gd name="T12" fmla="*/ 0 w 86"/>
                <a:gd name="T13" fmla="*/ 14 h 28"/>
                <a:gd name="T14" fmla="*/ 0 w 86"/>
                <a:gd name="T15" fmla="*/ 14 h 28"/>
                <a:gd name="T16" fmla="*/ 0 w 86"/>
                <a:gd name="T17" fmla="*/ 8 h 28"/>
                <a:gd name="T18" fmla="*/ 4 w 86"/>
                <a:gd name="T19" fmla="*/ 4 h 28"/>
                <a:gd name="T20" fmla="*/ 8 w 86"/>
                <a:gd name="T21" fmla="*/ 2 h 28"/>
                <a:gd name="T22" fmla="*/ 14 w 86"/>
                <a:gd name="T23" fmla="*/ 0 h 28"/>
                <a:gd name="T24" fmla="*/ 72 w 86"/>
                <a:gd name="T25" fmla="*/ 0 h 28"/>
                <a:gd name="T26" fmla="*/ 72 w 86"/>
                <a:gd name="T27" fmla="*/ 0 h 28"/>
                <a:gd name="T28" fmla="*/ 78 w 86"/>
                <a:gd name="T29" fmla="*/ 2 h 28"/>
                <a:gd name="T30" fmla="*/ 82 w 86"/>
                <a:gd name="T31" fmla="*/ 4 h 28"/>
                <a:gd name="T32" fmla="*/ 86 w 86"/>
                <a:gd name="T33" fmla="*/ 8 h 28"/>
                <a:gd name="T34" fmla="*/ 86 w 86"/>
                <a:gd name="T35" fmla="*/ 14 h 28"/>
                <a:gd name="T36" fmla="*/ 86 w 86"/>
                <a:gd name="T37" fmla="*/ 14 h 28"/>
                <a:gd name="T38" fmla="*/ 86 w 86"/>
                <a:gd name="T39" fmla="*/ 20 h 28"/>
                <a:gd name="T40" fmla="*/ 82 w 86"/>
                <a:gd name="T41" fmla="*/ 24 h 28"/>
                <a:gd name="T42" fmla="*/ 78 w 86"/>
                <a:gd name="T43" fmla="*/ 28 h 28"/>
                <a:gd name="T44" fmla="*/ 72 w 86"/>
                <a:gd name="T45" fmla="*/ 28 h 28"/>
                <a:gd name="T46" fmla="*/ 72 w 86"/>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8">
                  <a:moveTo>
                    <a:pt x="72" y="28"/>
                  </a:moveTo>
                  <a:lnTo>
                    <a:pt x="14" y="28"/>
                  </a:lnTo>
                  <a:lnTo>
                    <a:pt x="14" y="28"/>
                  </a:lnTo>
                  <a:lnTo>
                    <a:pt x="8" y="28"/>
                  </a:lnTo>
                  <a:lnTo>
                    <a:pt x="4" y="24"/>
                  </a:lnTo>
                  <a:lnTo>
                    <a:pt x="0" y="20"/>
                  </a:lnTo>
                  <a:lnTo>
                    <a:pt x="0" y="14"/>
                  </a:lnTo>
                  <a:lnTo>
                    <a:pt x="0" y="14"/>
                  </a:lnTo>
                  <a:lnTo>
                    <a:pt x="0" y="8"/>
                  </a:lnTo>
                  <a:lnTo>
                    <a:pt x="4" y="4"/>
                  </a:lnTo>
                  <a:lnTo>
                    <a:pt x="8" y="2"/>
                  </a:lnTo>
                  <a:lnTo>
                    <a:pt x="14" y="0"/>
                  </a:lnTo>
                  <a:lnTo>
                    <a:pt x="72" y="0"/>
                  </a:lnTo>
                  <a:lnTo>
                    <a:pt x="72" y="0"/>
                  </a:lnTo>
                  <a:lnTo>
                    <a:pt x="78" y="2"/>
                  </a:lnTo>
                  <a:lnTo>
                    <a:pt x="82" y="4"/>
                  </a:lnTo>
                  <a:lnTo>
                    <a:pt x="86" y="8"/>
                  </a:lnTo>
                  <a:lnTo>
                    <a:pt x="86" y="14"/>
                  </a:lnTo>
                  <a:lnTo>
                    <a:pt x="86" y="14"/>
                  </a:lnTo>
                  <a:lnTo>
                    <a:pt x="86" y="20"/>
                  </a:lnTo>
                  <a:lnTo>
                    <a:pt x="82" y="24"/>
                  </a:lnTo>
                  <a:lnTo>
                    <a:pt x="78" y="28"/>
                  </a:lnTo>
                  <a:lnTo>
                    <a:pt x="72" y="28"/>
                  </a:lnTo>
                  <a:lnTo>
                    <a:pt x="7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8">
              <a:extLst>
                <a:ext uri="{FF2B5EF4-FFF2-40B4-BE49-F238E27FC236}">
                  <a16:creationId xmlns:a16="http://schemas.microsoft.com/office/drawing/2014/main" id="{5509752E-4E0C-40E0-87A1-4DC4CF036E8B}"/>
                </a:ext>
              </a:extLst>
            </p:cNvPr>
            <p:cNvSpPr>
              <a:spLocks noEditPoints="1"/>
            </p:cNvSpPr>
            <p:nvPr/>
          </p:nvSpPr>
          <p:spPr bwMode="auto">
            <a:xfrm>
              <a:off x="12230100" y="1446212"/>
              <a:ext cx="885825" cy="777875"/>
            </a:xfrm>
            <a:custGeom>
              <a:avLst/>
              <a:gdLst>
                <a:gd name="T0" fmla="*/ 548 w 558"/>
                <a:gd name="T1" fmla="*/ 136 h 490"/>
                <a:gd name="T2" fmla="*/ 492 w 558"/>
                <a:gd name="T3" fmla="*/ 160 h 490"/>
                <a:gd name="T4" fmla="*/ 416 w 558"/>
                <a:gd name="T5" fmla="*/ 78 h 490"/>
                <a:gd name="T6" fmla="*/ 298 w 558"/>
                <a:gd name="T7" fmla="*/ 46 h 490"/>
                <a:gd name="T8" fmla="*/ 242 w 558"/>
                <a:gd name="T9" fmla="*/ 48 h 490"/>
                <a:gd name="T10" fmla="*/ 192 w 558"/>
                <a:gd name="T11" fmla="*/ 6 h 490"/>
                <a:gd name="T12" fmla="*/ 158 w 558"/>
                <a:gd name="T13" fmla="*/ 2 h 490"/>
                <a:gd name="T14" fmla="*/ 150 w 558"/>
                <a:gd name="T15" fmla="*/ 16 h 490"/>
                <a:gd name="T16" fmla="*/ 108 w 558"/>
                <a:gd name="T17" fmla="*/ 112 h 490"/>
                <a:gd name="T18" fmla="*/ 72 w 558"/>
                <a:gd name="T19" fmla="*/ 156 h 490"/>
                <a:gd name="T20" fmla="*/ 28 w 558"/>
                <a:gd name="T21" fmla="*/ 146 h 490"/>
                <a:gd name="T22" fmla="*/ 4 w 558"/>
                <a:gd name="T23" fmla="*/ 154 h 490"/>
                <a:gd name="T24" fmla="*/ 0 w 558"/>
                <a:gd name="T25" fmla="*/ 194 h 490"/>
                <a:gd name="T26" fmla="*/ 24 w 558"/>
                <a:gd name="T27" fmla="*/ 300 h 490"/>
                <a:gd name="T28" fmla="*/ 58 w 558"/>
                <a:gd name="T29" fmla="*/ 326 h 490"/>
                <a:gd name="T30" fmla="*/ 92 w 558"/>
                <a:gd name="T31" fmla="*/ 352 h 490"/>
                <a:gd name="T32" fmla="*/ 138 w 558"/>
                <a:gd name="T33" fmla="*/ 396 h 490"/>
                <a:gd name="T34" fmla="*/ 166 w 558"/>
                <a:gd name="T35" fmla="*/ 460 h 490"/>
                <a:gd name="T36" fmla="*/ 184 w 558"/>
                <a:gd name="T37" fmla="*/ 488 h 490"/>
                <a:gd name="T38" fmla="*/ 232 w 558"/>
                <a:gd name="T39" fmla="*/ 490 h 490"/>
                <a:gd name="T40" fmla="*/ 260 w 558"/>
                <a:gd name="T41" fmla="*/ 472 h 490"/>
                <a:gd name="T42" fmla="*/ 262 w 558"/>
                <a:gd name="T43" fmla="*/ 436 h 490"/>
                <a:gd name="T44" fmla="*/ 304 w 558"/>
                <a:gd name="T45" fmla="*/ 436 h 490"/>
                <a:gd name="T46" fmla="*/ 308 w 558"/>
                <a:gd name="T47" fmla="*/ 472 h 490"/>
                <a:gd name="T48" fmla="*/ 334 w 558"/>
                <a:gd name="T49" fmla="*/ 490 h 490"/>
                <a:gd name="T50" fmla="*/ 382 w 558"/>
                <a:gd name="T51" fmla="*/ 488 h 490"/>
                <a:gd name="T52" fmla="*/ 400 w 558"/>
                <a:gd name="T53" fmla="*/ 460 h 490"/>
                <a:gd name="T54" fmla="*/ 446 w 558"/>
                <a:gd name="T55" fmla="*/ 382 h 490"/>
                <a:gd name="T56" fmla="*/ 504 w 558"/>
                <a:gd name="T57" fmla="*/ 294 h 490"/>
                <a:gd name="T58" fmla="*/ 510 w 558"/>
                <a:gd name="T59" fmla="*/ 212 h 490"/>
                <a:gd name="T60" fmla="*/ 554 w 558"/>
                <a:gd name="T61" fmla="*/ 160 h 490"/>
                <a:gd name="T62" fmla="*/ 556 w 558"/>
                <a:gd name="T63" fmla="*/ 144 h 490"/>
                <a:gd name="T64" fmla="*/ 372 w 558"/>
                <a:gd name="T65" fmla="*/ 394 h 490"/>
                <a:gd name="T66" fmla="*/ 370 w 558"/>
                <a:gd name="T67" fmla="*/ 462 h 490"/>
                <a:gd name="T68" fmla="*/ 334 w 558"/>
                <a:gd name="T69" fmla="*/ 404 h 490"/>
                <a:gd name="T70" fmla="*/ 304 w 558"/>
                <a:gd name="T71" fmla="*/ 408 h 490"/>
                <a:gd name="T72" fmla="*/ 262 w 558"/>
                <a:gd name="T73" fmla="*/ 408 h 490"/>
                <a:gd name="T74" fmla="*/ 234 w 558"/>
                <a:gd name="T75" fmla="*/ 460 h 490"/>
                <a:gd name="T76" fmla="*/ 196 w 558"/>
                <a:gd name="T77" fmla="*/ 462 h 490"/>
                <a:gd name="T78" fmla="*/ 194 w 558"/>
                <a:gd name="T79" fmla="*/ 394 h 490"/>
                <a:gd name="T80" fmla="*/ 166 w 558"/>
                <a:gd name="T81" fmla="*/ 380 h 490"/>
                <a:gd name="T82" fmla="*/ 120 w 558"/>
                <a:gd name="T83" fmla="*/ 342 h 490"/>
                <a:gd name="T84" fmla="*/ 100 w 558"/>
                <a:gd name="T85" fmla="*/ 310 h 490"/>
                <a:gd name="T86" fmla="*/ 84 w 558"/>
                <a:gd name="T87" fmla="*/ 298 h 490"/>
                <a:gd name="T88" fmla="*/ 54 w 558"/>
                <a:gd name="T89" fmla="*/ 296 h 490"/>
                <a:gd name="T90" fmla="*/ 34 w 558"/>
                <a:gd name="T91" fmla="*/ 226 h 490"/>
                <a:gd name="T92" fmla="*/ 46 w 558"/>
                <a:gd name="T93" fmla="*/ 182 h 490"/>
                <a:gd name="T94" fmla="*/ 68 w 558"/>
                <a:gd name="T95" fmla="*/ 184 h 490"/>
                <a:gd name="T96" fmla="*/ 86 w 558"/>
                <a:gd name="T97" fmla="*/ 182 h 490"/>
                <a:gd name="T98" fmla="*/ 100 w 558"/>
                <a:gd name="T99" fmla="*/ 170 h 490"/>
                <a:gd name="T100" fmla="*/ 122 w 558"/>
                <a:gd name="T101" fmla="*/ 138 h 490"/>
                <a:gd name="T102" fmla="*/ 178 w 558"/>
                <a:gd name="T103" fmla="*/ 32 h 490"/>
                <a:gd name="T104" fmla="*/ 212 w 558"/>
                <a:gd name="T105" fmla="*/ 56 h 490"/>
                <a:gd name="T106" fmla="*/ 220 w 558"/>
                <a:gd name="T107" fmla="*/ 66 h 490"/>
                <a:gd name="T108" fmla="*/ 228 w 558"/>
                <a:gd name="T109" fmla="*/ 78 h 490"/>
                <a:gd name="T110" fmla="*/ 298 w 558"/>
                <a:gd name="T111" fmla="*/ 74 h 490"/>
                <a:gd name="T112" fmla="*/ 372 w 558"/>
                <a:gd name="T113" fmla="*/ 88 h 490"/>
                <a:gd name="T114" fmla="*/ 430 w 558"/>
                <a:gd name="T115" fmla="*/ 124 h 490"/>
                <a:gd name="T116" fmla="*/ 470 w 558"/>
                <a:gd name="T117" fmla="*/ 176 h 490"/>
                <a:gd name="T118" fmla="*/ 484 w 558"/>
                <a:gd name="T119" fmla="*/ 240 h 490"/>
                <a:gd name="T120" fmla="*/ 472 w 558"/>
                <a:gd name="T121" fmla="*/ 302 h 490"/>
                <a:gd name="T122" fmla="*/ 418 w 558"/>
                <a:gd name="T123" fmla="*/ 36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8" h="490">
                  <a:moveTo>
                    <a:pt x="556" y="144"/>
                  </a:moveTo>
                  <a:lnTo>
                    <a:pt x="556" y="144"/>
                  </a:lnTo>
                  <a:lnTo>
                    <a:pt x="552" y="140"/>
                  </a:lnTo>
                  <a:lnTo>
                    <a:pt x="548" y="136"/>
                  </a:lnTo>
                  <a:lnTo>
                    <a:pt x="542" y="136"/>
                  </a:lnTo>
                  <a:lnTo>
                    <a:pt x="538" y="138"/>
                  </a:lnTo>
                  <a:lnTo>
                    <a:pt x="492" y="160"/>
                  </a:lnTo>
                  <a:lnTo>
                    <a:pt x="492" y="160"/>
                  </a:lnTo>
                  <a:lnTo>
                    <a:pt x="478" y="136"/>
                  </a:lnTo>
                  <a:lnTo>
                    <a:pt x="460" y="114"/>
                  </a:lnTo>
                  <a:lnTo>
                    <a:pt x="440" y="94"/>
                  </a:lnTo>
                  <a:lnTo>
                    <a:pt x="416" y="78"/>
                  </a:lnTo>
                  <a:lnTo>
                    <a:pt x="390" y="64"/>
                  </a:lnTo>
                  <a:lnTo>
                    <a:pt x="360" y="54"/>
                  </a:lnTo>
                  <a:lnTo>
                    <a:pt x="330" y="48"/>
                  </a:lnTo>
                  <a:lnTo>
                    <a:pt x="298" y="46"/>
                  </a:lnTo>
                  <a:lnTo>
                    <a:pt x="268" y="46"/>
                  </a:lnTo>
                  <a:lnTo>
                    <a:pt x="268" y="46"/>
                  </a:lnTo>
                  <a:lnTo>
                    <a:pt x="242" y="48"/>
                  </a:lnTo>
                  <a:lnTo>
                    <a:pt x="242" y="48"/>
                  </a:lnTo>
                  <a:lnTo>
                    <a:pt x="232" y="36"/>
                  </a:lnTo>
                  <a:lnTo>
                    <a:pt x="214" y="20"/>
                  </a:lnTo>
                  <a:lnTo>
                    <a:pt x="204" y="14"/>
                  </a:lnTo>
                  <a:lnTo>
                    <a:pt x="192" y="6"/>
                  </a:lnTo>
                  <a:lnTo>
                    <a:pt x="178" y="2"/>
                  </a:lnTo>
                  <a:lnTo>
                    <a:pt x="164" y="0"/>
                  </a:lnTo>
                  <a:lnTo>
                    <a:pt x="164" y="0"/>
                  </a:lnTo>
                  <a:lnTo>
                    <a:pt x="158" y="2"/>
                  </a:lnTo>
                  <a:lnTo>
                    <a:pt x="154" y="6"/>
                  </a:lnTo>
                  <a:lnTo>
                    <a:pt x="154" y="6"/>
                  </a:lnTo>
                  <a:lnTo>
                    <a:pt x="150" y="10"/>
                  </a:lnTo>
                  <a:lnTo>
                    <a:pt x="150" y="16"/>
                  </a:lnTo>
                  <a:lnTo>
                    <a:pt x="150" y="78"/>
                  </a:lnTo>
                  <a:lnTo>
                    <a:pt x="150" y="78"/>
                  </a:lnTo>
                  <a:lnTo>
                    <a:pt x="128" y="94"/>
                  </a:lnTo>
                  <a:lnTo>
                    <a:pt x="108" y="112"/>
                  </a:lnTo>
                  <a:lnTo>
                    <a:pt x="90" y="132"/>
                  </a:lnTo>
                  <a:lnTo>
                    <a:pt x="76" y="154"/>
                  </a:lnTo>
                  <a:lnTo>
                    <a:pt x="76" y="154"/>
                  </a:lnTo>
                  <a:lnTo>
                    <a:pt x="72" y="156"/>
                  </a:lnTo>
                  <a:lnTo>
                    <a:pt x="62" y="156"/>
                  </a:lnTo>
                  <a:lnTo>
                    <a:pt x="48" y="152"/>
                  </a:lnTo>
                  <a:lnTo>
                    <a:pt x="28" y="146"/>
                  </a:lnTo>
                  <a:lnTo>
                    <a:pt x="28" y="146"/>
                  </a:lnTo>
                  <a:lnTo>
                    <a:pt x="20" y="146"/>
                  </a:lnTo>
                  <a:lnTo>
                    <a:pt x="14" y="146"/>
                  </a:lnTo>
                  <a:lnTo>
                    <a:pt x="10" y="148"/>
                  </a:lnTo>
                  <a:lnTo>
                    <a:pt x="4" y="154"/>
                  </a:lnTo>
                  <a:lnTo>
                    <a:pt x="4" y="154"/>
                  </a:lnTo>
                  <a:lnTo>
                    <a:pt x="2" y="162"/>
                  </a:lnTo>
                  <a:lnTo>
                    <a:pt x="0" y="176"/>
                  </a:lnTo>
                  <a:lnTo>
                    <a:pt x="0" y="194"/>
                  </a:lnTo>
                  <a:lnTo>
                    <a:pt x="2" y="212"/>
                  </a:lnTo>
                  <a:lnTo>
                    <a:pt x="12" y="256"/>
                  </a:lnTo>
                  <a:lnTo>
                    <a:pt x="24" y="300"/>
                  </a:lnTo>
                  <a:lnTo>
                    <a:pt x="24" y="300"/>
                  </a:lnTo>
                  <a:lnTo>
                    <a:pt x="30" y="310"/>
                  </a:lnTo>
                  <a:lnTo>
                    <a:pt x="36" y="318"/>
                  </a:lnTo>
                  <a:lnTo>
                    <a:pt x="46" y="324"/>
                  </a:lnTo>
                  <a:lnTo>
                    <a:pt x="58" y="326"/>
                  </a:lnTo>
                  <a:lnTo>
                    <a:pt x="76" y="326"/>
                  </a:lnTo>
                  <a:lnTo>
                    <a:pt x="76" y="326"/>
                  </a:lnTo>
                  <a:lnTo>
                    <a:pt x="84" y="340"/>
                  </a:lnTo>
                  <a:lnTo>
                    <a:pt x="92" y="352"/>
                  </a:lnTo>
                  <a:lnTo>
                    <a:pt x="102" y="364"/>
                  </a:lnTo>
                  <a:lnTo>
                    <a:pt x="114" y="376"/>
                  </a:lnTo>
                  <a:lnTo>
                    <a:pt x="126" y="386"/>
                  </a:lnTo>
                  <a:lnTo>
                    <a:pt x="138" y="396"/>
                  </a:lnTo>
                  <a:lnTo>
                    <a:pt x="152" y="404"/>
                  </a:lnTo>
                  <a:lnTo>
                    <a:pt x="166" y="412"/>
                  </a:lnTo>
                  <a:lnTo>
                    <a:pt x="166" y="460"/>
                  </a:lnTo>
                  <a:lnTo>
                    <a:pt x="166" y="460"/>
                  </a:lnTo>
                  <a:lnTo>
                    <a:pt x="168" y="466"/>
                  </a:lnTo>
                  <a:lnTo>
                    <a:pt x="170" y="472"/>
                  </a:lnTo>
                  <a:lnTo>
                    <a:pt x="176" y="482"/>
                  </a:lnTo>
                  <a:lnTo>
                    <a:pt x="184" y="488"/>
                  </a:lnTo>
                  <a:lnTo>
                    <a:pt x="190" y="490"/>
                  </a:lnTo>
                  <a:lnTo>
                    <a:pt x="196" y="490"/>
                  </a:lnTo>
                  <a:lnTo>
                    <a:pt x="232" y="490"/>
                  </a:lnTo>
                  <a:lnTo>
                    <a:pt x="232" y="490"/>
                  </a:lnTo>
                  <a:lnTo>
                    <a:pt x="238" y="490"/>
                  </a:lnTo>
                  <a:lnTo>
                    <a:pt x="244" y="488"/>
                  </a:lnTo>
                  <a:lnTo>
                    <a:pt x="252" y="482"/>
                  </a:lnTo>
                  <a:lnTo>
                    <a:pt x="260" y="472"/>
                  </a:lnTo>
                  <a:lnTo>
                    <a:pt x="262" y="466"/>
                  </a:lnTo>
                  <a:lnTo>
                    <a:pt x="262" y="460"/>
                  </a:lnTo>
                  <a:lnTo>
                    <a:pt x="262" y="436"/>
                  </a:lnTo>
                  <a:lnTo>
                    <a:pt x="262" y="436"/>
                  </a:lnTo>
                  <a:lnTo>
                    <a:pt x="268" y="436"/>
                  </a:lnTo>
                  <a:lnTo>
                    <a:pt x="298" y="436"/>
                  </a:lnTo>
                  <a:lnTo>
                    <a:pt x="298" y="436"/>
                  </a:lnTo>
                  <a:lnTo>
                    <a:pt x="304" y="436"/>
                  </a:lnTo>
                  <a:lnTo>
                    <a:pt x="304" y="460"/>
                  </a:lnTo>
                  <a:lnTo>
                    <a:pt x="304" y="460"/>
                  </a:lnTo>
                  <a:lnTo>
                    <a:pt x="306" y="466"/>
                  </a:lnTo>
                  <a:lnTo>
                    <a:pt x="308" y="472"/>
                  </a:lnTo>
                  <a:lnTo>
                    <a:pt x="314" y="482"/>
                  </a:lnTo>
                  <a:lnTo>
                    <a:pt x="324" y="488"/>
                  </a:lnTo>
                  <a:lnTo>
                    <a:pt x="328" y="490"/>
                  </a:lnTo>
                  <a:lnTo>
                    <a:pt x="334" y="490"/>
                  </a:lnTo>
                  <a:lnTo>
                    <a:pt x="370" y="490"/>
                  </a:lnTo>
                  <a:lnTo>
                    <a:pt x="370" y="490"/>
                  </a:lnTo>
                  <a:lnTo>
                    <a:pt x="376" y="490"/>
                  </a:lnTo>
                  <a:lnTo>
                    <a:pt x="382" y="488"/>
                  </a:lnTo>
                  <a:lnTo>
                    <a:pt x="392" y="482"/>
                  </a:lnTo>
                  <a:lnTo>
                    <a:pt x="398" y="472"/>
                  </a:lnTo>
                  <a:lnTo>
                    <a:pt x="400" y="466"/>
                  </a:lnTo>
                  <a:lnTo>
                    <a:pt x="400" y="460"/>
                  </a:lnTo>
                  <a:lnTo>
                    <a:pt x="400" y="412"/>
                  </a:lnTo>
                  <a:lnTo>
                    <a:pt x="400" y="412"/>
                  </a:lnTo>
                  <a:lnTo>
                    <a:pt x="424" y="398"/>
                  </a:lnTo>
                  <a:lnTo>
                    <a:pt x="446" y="382"/>
                  </a:lnTo>
                  <a:lnTo>
                    <a:pt x="466" y="364"/>
                  </a:lnTo>
                  <a:lnTo>
                    <a:pt x="482" y="342"/>
                  </a:lnTo>
                  <a:lnTo>
                    <a:pt x="494" y="318"/>
                  </a:lnTo>
                  <a:lnTo>
                    <a:pt x="504" y="294"/>
                  </a:lnTo>
                  <a:lnTo>
                    <a:pt x="510" y="268"/>
                  </a:lnTo>
                  <a:lnTo>
                    <a:pt x="512" y="240"/>
                  </a:lnTo>
                  <a:lnTo>
                    <a:pt x="512" y="240"/>
                  </a:lnTo>
                  <a:lnTo>
                    <a:pt x="510" y="212"/>
                  </a:lnTo>
                  <a:lnTo>
                    <a:pt x="504" y="186"/>
                  </a:lnTo>
                  <a:lnTo>
                    <a:pt x="550" y="162"/>
                  </a:lnTo>
                  <a:lnTo>
                    <a:pt x="550" y="162"/>
                  </a:lnTo>
                  <a:lnTo>
                    <a:pt x="554" y="160"/>
                  </a:lnTo>
                  <a:lnTo>
                    <a:pt x="556" y="154"/>
                  </a:lnTo>
                  <a:lnTo>
                    <a:pt x="558" y="150"/>
                  </a:lnTo>
                  <a:lnTo>
                    <a:pt x="556" y="144"/>
                  </a:lnTo>
                  <a:lnTo>
                    <a:pt x="556" y="144"/>
                  </a:lnTo>
                  <a:close/>
                  <a:moveTo>
                    <a:pt x="400" y="380"/>
                  </a:moveTo>
                  <a:lnTo>
                    <a:pt x="400" y="380"/>
                  </a:lnTo>
                  <a:lnTo>
                    <a:pt x="386" y="388"/>
                  </a:lnTo>
                  <a:lnTo>
                    <a:pt x="372" y="394"/>
                  </a:lnTo>
                  <a:lnTo>
                    <a:pt x="372" y="394"/>
                  </a:lnTo>
                  <a:lnTo>
                    <a:pt x="372" y="460"/>
                  </a:lnTo>
                  <a:lnTo>
                    <a:pt x="372" y="460"/>
                  </a:lnTo>
                  <a:lnTo>
                    <a:pt x="370" y="462"/>
                  </a:lnTo>
                  <a:lnTo>
                    <a:pt x="334" y="462"/>
                  </a:lnTo>
                  <a:lnTo>
                    <a:pt x="334" y="462"/>
                  </a:lnTo>
                  <a:lnTo>
                    <a:pt x="332" y="460"/>
                  </a:lnTo>
                  <a:lnTo>
                    <a:pt x="334" y="404"/>
                  </a:lnTo>
                  <a:lnTo>
                    <a:pt x="332" y="404"/>
                  </a:lnTo>
                  <a:lnTo>
                    <a:pt x="332" y="404"/>
                  </a:lnTo>
                  <a:lnTo>
                    <a:pt x="304" y="408"/>
                  </a:lnTo>
                  <a:lnTo>
                    <a:pt x="304" y="408"/>
                  </a:lnTo>
                  <a:lnTo>
                    <a:pt x="298" y="408"/>
                  </a:lnTo>
                  <a:lnTo>
                    <a:pt x="268" y="408"/>
                  </a:lnTo>
                  <a:lnTo>
                    <a:pt x="268" y="408"/>
                  </a:lnTo>
                  <a:lnTo>
                    <a:pt x="262" y="408"/>
                  </a:lnTo>
                  <a:lnTo>
                    <a:pt x="262" y="408"/>
                  </a:lnTo>
                  <a:lnTo>
                    <a:pt x="234" y="404"/>
                  </a:lnTo>
                  <a:lnTo>
                    <a:pt x="234" y="404"/>
                  </a:lnTo>
                  <a:lnTo>
                    <a:pt x="234" y="460"/>
                  </a:lnTo>
                  <a:lnTo>
                    <a:pt x="234" y="460"/>
                  </a:lnTo>
                  <a:lnTo>
                    <a:pt x="232" y="462"/>
                  </a:lnTo>
                  <a:lnTo>
                    <a:pt x="196" y="462"/>
                  </a:lnTo>
                  <a:lnTo>
                    <a:pt x="196" y="462"/>
                  </a:lnTo>
                  <a:lnTo>
                    <a:pt x="194" y="460"/>
                  </a:lnTo>
                  <a:lnTo>
                    <a:pt x="194" y="424"/>
                  </a:lnTo>
                  <a:lnTo>
                    <a:pt x="194" y="424"/>
                  </a:lnTo>
                  <a:lnTo>
                    <a:pt x="194" y="394"/>
                  </a:lnTo>
                  <a:lnTo>
                    <a:pt x="194" y="394"/>
                  </a:lnTo>
                  <a:lnTo>
                    <a:pt x="194" y="394"/>
                  </a:lnTo>
                  <a:lnTo>
                    <a:pt x="180" y="388"/>
                  </a:lnTo>
                  <a:lnTo>
                    <a:pt x="166" y="380"/>
                  </a:lnTo>
                  <a:lnTo>
                    <a:pt x="166" y="380"/>
                  </a:lnTo>
                  <a:lnTo>
                    <a:pt x="150" y="370"/>
                  </a:lnTo>
                  <a:lnTo>
                    <a:pt x="134" y="356"/>
                  </a:lnTo>
                  <a:lnTo>
                    <a:pt x="120" y="342"/>
                  </a:lnTo>
                  <a:lnTo>
                    <a:pt x="108" y="326"/>
                  </a:lnTo>
                  <a:lnTo>
                    <a:pt x="100" y="312"/>
                  </a:lnTo>
                  <a:lnTo>
                    <a:pt x="100" y="310"/>
                  </a:lnTo>
                  <a:lnTo>
                    <a:pt x="100" y="310"/>
                  </a:lnTo>
                  <a:lnTo>
                    <a:pt x="96" y="306"/>
                  </a:lnTo>
                  <a:lnTo>
                    <a:pt x="96" y="306"/>
                  </a:lnTo>
                  <a:lnTo>
                    <a:pt x="88" y="300"/>
                  </a:lnTo>
                  <a:lnTo>
                    <a:pt x="84" y="298"/>
                  </a:lnTo>
                  <a:lnTo>
                    <a:pt x="64" y="298"/>
                  </a:lnTo>
                  <a:lnTo>
                    <a:pt x="58" y="298"/>
                  </a:lnTo>
                  <a:lnTo>
                    <a:pt x="58" y="298"/>
                  </a:lnTo>
                  <a:lnTo>
                    <a:pt x="54" y="296"/>
                  </a:lnTo>
                  <a:lnTo>
                    <a:pt x="50" y="292"/>
                  </a:lnTo>
                  <a:lnTo>
                    <a:pt x="50" y="292"/>
                  </a:lnTo>
                  <a:lnTo>
                    <a:pt x="42" y="258"/>
                  </a:lnTo>
                  <a:lnTo>
                    <a:pt x="34" y="226"/>
                  </a:lnTo>
                  <a:lnTo>
                    <a:pt x="28" y="196"/>
                  </a:lnTo>
                  <a:lnTo>
                    <a:pt x="28" y="176"/>
                  </a:lnTo>
                  <a:lnTo>
                    <a:pt x="28" y="176"/>
                  </a:lnTo>
                  <a:lnTo>
                    <a:pt x="46" y="182"/>
                  </a:lnTo>
                  <a:lnTo>
                    <a:pt x="64" y="184"/>
                  </a:lnTo>
                  <a:lnTo>
                    <a:pt x="64" y="184"/>
                  </a:lnTo>
                  <a:lnTo>
                    <a:pt x="68" y="184"/>
                  </a:lnTo>
                  <a:lnTo>
                    <a:pt x="68" y="184"/>
                  </a:lnTo>
                  <a:lnTo>
                    <a:pt x="78" y="182"/>
                  </a:lnTo>
                  <a:lnTo>
                    <a:pt x="86" y="182"/>
                  </a:lnTo>
                  <a:lnTo>
                    <a:pt x="86" y="182"/>
                  </a:lnTo>
                  <a:lnTo>
                    <a:pt x="86" y="182"/>
                  </a:lnTo>
                  <a:lnTo>
                    <a:pt x="92" y="178"/>
                  </a:lnTo>
                  <a:lnTo>
                    <a:pt x="100" y="170"/>
                  </a:lnTo>
                  <a:lnTo>
                    <a:pt x="100" y="170"/>
                  </a:lnTo>
                  <a:lnTo>
                    <a:pt x="100" y="170"/>
                  </a:lnTo>
                  <a:lnTo>
                    <a:pt x="100" y="170"/>
                  </a:lnTo>
                  <a:lnTo>
                    <a:pt x="108" y="156"/>
                  </a:lnTo>
                  <a:lnTo>
                    <a:pt x="108" y="156"/>
                  </a:lnTo>
                  <a:lnTo>
                    <a:pt x="122" y="138"/>
                  </a:lnTo>
                  <a:lnTo>
                    <a:pt x="140" y="120"/>
                  </a:lnTo>
                  <a:lnTo>
                    <a:pt x="158" y="106"/>
                  </a:lnTo>
                  <a:lnTo>
                    <a:pt x="178" y="94"/>
                  </a:lnTo>
                  <a:lnTo>
                    <a:pt x="178" y="32"/>
                  </a:lnTo>
                  <a:lnTo>
                    <a:pt x="178" y="32"/>
                  </a:lnTo>
                  <a:lnTo>
                    <a:pt x="192" y="38"/>
                  </a:lnTo>
                  <a:lnTo>
                    <a:pt x="202" y="46"/>
                  </a:lnTo>
                  <a:lnTo>
                    <a:pt x="212" y="56"/>
                  </a:lnTo>
                  <a:lnTo>
                    <a:pt x="218" y="62"/>
                  </a:lnTo>
                  <a:lnTo>
                    <a:pt x="218" y="62"/>
                  </a:lnTo>
                  <a:lnTo>
                    <a:pt x="220" y="66"/>
                  </a:lnTo>
                  <a:lnTo>
                    <a:pt x="220" y="66"/>
                  </a:lnTo>
                  <a:lnTo>
                    <a:pt x="220" y="66"/>
                  </a:lnTo>
                  <a:lnTo>
                    <a:pt x="220" y="66"/>
                  </a:lnTo>
                  <a:lnTo>
                    <a:pt x="228" y="78"/>
                  </a:lnTo>
                  <a:lnTo>
                    <a:pt x="228" y="78"/>
                  </a:lnTo>
                  <a:lnTo>
                    <a:pt x="248" y="76"/>
                  </a:lnTo>
                  <a:lnTo>
                    <a:pt x="268" y="74"/>
                  </a:lnTo>
                  <a:lnTo>
                    <a:pt x="298" y="74"/>
                  </a:lnTo>
                  <a:lnTo>
                    <a:pt x="298" y="74"/>
                  </a:lnTo>
                  <a:lnTo>
                    <a:pt x="318" y="76"/>
                  </a:lnTo>
                  <a:lnTo>
                    <a:pt x="336" y="78"/>
                  </a:lnTo>
                  <a:lnTo>
                    <a:pt x="354" y="82"/>
                  </a:lnTo>
                  <a:lnTo>
                    <a:pt x="372" y="88"/>
                  </a:lnTo>
                  <a:lnTo>
                    <a:pt x="388" y="94"/>
                  </a:lnTo>
                  <a:lnTo>
                    <a:pt x="402" y="102"/>
                  </a:lnTo>
                  <a:lnTo>
                    <a:pt x="416" y="112"/>
                  </a:lnTo>
                  <a:lnTo>
                    <a:pt x="430" y="124"/>
                  </a:lnTo>
                  <a:lnTo>
                    <a:pt x="442" y="134"/>
                  </a:lnTo>
                  <a:lnTo>
                    <a:pt x="452" y="148"/>
                  </a:lnTo>
                  <a:lnTo>
                    <a:pt x="462" y="162"/>
                  </a:lnTo>
                  <a:lnTo>
                    <a:pt x="470" y="176"/>
                  </a:lnTo>
                  <a:lnTo>
                    <a:pt x="476" y="192"/>
                  </a:lnTo>
                  <a:lnTo>
                    <a:pt x="480" y="208"/>
                  </a:lnTo>
                  <a:lnTo>
                    <a:pt x="484" y="224"/>
                  </a:lnTo>
                  <a:lnTo>
                    <a:pt x="484" y="240"/>
                  </a:lnTo>
                  <a:lnTo>
                    <a:pt x="484" y="240"/>
                  </a:lnTo>
                  <a:lnTo>
                    <a:pt x="484" y="262"/>
                  </a:lnTo>
                  <a:lnTo>
                    <a:pt x="478" y="284"/>
                  </a:lnTo>
                  <a:lnTo>
                    <a:pt x="472" y="302"/>
                  </a:lnTo>
                  <a:lnTo>
                    <a:pt x="462" y="322"/>
                  </a:lnTo>
                  <a:lnTo>
                    <a:pt x="450" y="338"/>
                  </a:lnTo>
                  <a:lnTo>
                    <a:pt x="434" y="354"/>
                  </a:lnTo>
                  <a:lnTo>
                    <a:pt x="418" y="368"/>
                  </a:lnTo>
                  <a:lnTo>
                    <a:pt x="400" y="380"/>
                  </a:lnTo>
                  <a:lnTo>
                    <a:pt x="400"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TextBox 36">
            <a:extLst>
              <a:ext uri="{FF2B5EF4-FFF2-40B4-BE49-F238E27FC236}">
                <a16:creationId xmlns:a16="http://schemas.microsoft.com/office/drawing/2014/main" id="{4FE098F9-7EE4-4909-ACDC-356716EC26DB}"/>
              </a:ext>
            </a:extLst>
          </p:cNvPr>
          <p:cNvSpPr txBox="1"/>
          <p:nvPr/>
        </p:nvSpPr>
        <p:spPr>
          <a:xfrm>
            <a:off x="9326127" y="2824076"/>
            <a:ext cx="2379204"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49% </a:t>
            </a:r>
            <a:r>
              <a:rPr lang="en-GB"/>
              <a:t>of those working in professional services</a:t>
            </a:r>
          </a:p>
        </p:txBody>
      </p:sp>
      <p:sp>
        <p:nvSpPr>
          <p:cNvPr id="38" name="TextBox 37">
            <a:extLst>
              <a:ext uri="{FF2B5EF4-FFF2-40B4-BE49-F238E27FC236}">
                <a16:creationId xmlns:a16="http://schemas.microsoft.com/office/drawing/2014/main" id="{A2B6EADA-FFC0-47EE-ABB3-78279900115D}"/>
              </a:ext>
            </a:extLst>
          </p:cNvPr>
          <p:cNvSpPr txBox="1"/>
          <p:nvPr/>
        </p:nvSpPr>
        <p:spPr>
          <a:xfrm>
            <a:off x="9326127" y="1695806"/>
            <a:ext cx="2231438"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53% </a:t>
            </a:r>
            <a:r>
              <a:rPr lang="en-GB"/>
              <a:t>of those working in media / telecoms / arts</a:t>
            </a:r>
          </a:p>
        </p:txBody>
      </p:sp>
      <p:sp>
        <p:nvSpPr>
          <p:cNvPr id="39" name="TextBox 38">
            <a:extLst>
              <a:ext uri="{FF2B5EF4-FFF2-40B4-BE49-F238E27FC236}">
                <a16:creationId xmlns:a16="http://schemas.microsoft.com/office/drawing/2014/main" id="{A0592047-A851-46CE-832A-6208A88CA13A}"/>
              </a:ext>
            </a:extLst>
          </p:cNvPr>
          <p:cNvSpPr txBox="1"/>
          <p:nvPr/>
        </p:nvSpPr>
        <p:spPr>
          <a:xfrm>
            <a:off x="9326127" y="4721821"/>
            <a:ext cx="2350539"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60% </a:t>
            </a:r>
            <a:r>
              <a:rPr lang="en-GB"/>
              <a:t>of those who made a loss / no profit just before lockdown</a:t>
            </a:r>
          </a:p>
        </p:txBody>
      </p:sp>
      <p:sp>
        <p:nvSpPr>
          <p:cNvPr id="40" name="TextBox 39">
            <a:extLst>
              <a:ext uri="{FF2B5EF4-FFF2-40B4-BE49-F238E27FC236}">
                <a16:creationId xmlns:a16="http://schemas.microsoft.com/office/drawing/2014/main" id="{42668A8A-D2E4-498B-9729-833AFBEADB02}"/>
              </a:ext>
            </a:extLst>
          </p:cNvPr>
          <p:cNvSpPr txBox="1"/>
          <p:nvPr/>
        </p:nvSpPr>
        <p:spPr>
          <a:xfrm>
            <a:off x="9326266" y="3870550"/>
            <a:ext cx="2379204"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52% </a:t>
            </a:r>
            <a:r>
              <a:rPr lang="en-GB"/>
              <a:t>of those with high control over work</a:t>
            </a:r>
          </a:p>
        </p:txBody>
      </p:sp>
      <p:graphicFrame>
        <p:nvGraphicFramePr>
          <p:cNvPr id="43" name="Chart 42">
            <a:extLst>
              <a:ext uri="{FF2B5EF4-FFF2-40B4-BE49-F238E27FC236}">
                <a16:creationId xmlns:a16="http://schemas.microsoft.com/office/drawing/2014/main" id="{3AAA6FE6-836E-4379-B35C-30417EC4791E}"/>
              </a:ext>
            </a:extLst>
          </p:cNvPr>
          <p:cNvGraphicFramePr/>
          <p:nvPr/>
        </p:nvGraphicFramePr>
        <p:xfrm>
          <a:off x="6233315" y="4008637"/>
          <a:ext cx="2042597" cy="1961015"/>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a:extLst>
              <a:ext uri="{FF2B5EF4-FFF2-40B4-BE49-F238E27FC236}">
                <a16:creationId xmlns:a16="http://schemas.microsoft.com/office/drawing/2014/main" id="{A0C48A03-22ED-443C-8A54-1FA49AEF6521}"/>
              </a:ext>
            </a:extLst>
          </p:cNvPr>
          <p:cNvSpPr txBox="1"/>
          <p:nvPr/>
        </p:nvSpPr>
        <p:spPr>
          <a:xfrm>
            <a:off x="6293130" y="3542001"/>
            <a:ext cx="2321800" cy="553998"/>
          </a:xfrm>
          <a:prstGeom prst="rect">
            <a:avLst/>
          </a:prstGeom>
          <a:noFill/>
        </p:spPr>
        <p:txBody>
          <a:bodyPr wrap="square" lIns="0" tIns="0" rIns="0" bIns="0" rtlCol="0">
            <a:spAutoFit/>
          </a:bodyPr>
          <a:lstStyle/>
          <a:p>
            <a:pPr>
              <a:spcBef>
                <a:spcPts val="400"/>
              </a:spcBef>
              <a:spcAft>
                <a:spcPts val="400"/>
              </a:spcAft>
            </a:pPr>
            <a:r>
              <a:rPr lang="en-GB"/>
              <a:t>Those new to self-employed work</a:t>
            </a:r>
          </a:p>
        </p:txBody>
      </p:sp>
      <p:sp>
        <p:nvSpPr>
          <p:cNvPr id="45" name="TextBox 44">
            <a:extLst>
              <a:ext uri="{FF2B5EF4-FFF2-40B4-BE49-F238E27FC236}">
                <a16:creationId xmlns:a16="http://schemas.microsoft.com/office/drawing/2014/main" id="{4391E01C-9811-4B6E-9392-09169C8F7382}"/>
              </a:ext>
            </a:extLst>
          </p:cNvPr>
          <p:cNvSpPr txBox="1"/>
          <p:nvPr/>
        </p:nvSpPr>
        <p:spPr>
          <a:xfrm>
            <a:off x="6295940" y="1785306"/>
            <a:ext cx="2066689"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48% </a:t>
            </a:r>
            <a:br>
              <a:rPr lang="en-GB" sz="2800" b="1">
                <a:solidFill>
                  <a:schemeClr val="accent6">
                    <a:lumMod val="50000"/>
                  </a:schemeClr>
                </a:solidFill>
              </a:rPr>
            </a:br>
            <a:r>
              <a:rPr lang="en-GB"/>
              <a:t>of directors</a:t>
            </a:r>
          </a:p>
        </p:txBody>
      </p:sp>
      <p:sp>
        <p:nvSpPr>
          <p:cNvPr id="46" name="TextBox 45">
            <a:extLst>
              <a:ext uri="{FF2B5EF4-FFF2-40B4-BE49-F238E27FC236}">
                <a16:creationId xmlns:a16="http://schemas.microsoft.com/office/drawing/2014/main" id="{FFD7F218-427F-4F3A-9AF9-657363A2DFE3}"/>
              </a:ext>
            </a:extLst>
          </p:cNvPr>
          <p:cNvSpPr txBox="1"/>
          <p:nvPr/>
        </p:nvSpPr>
        <p:spPr>
          <a:xfrm>
            <a:off x="6293130" y="2604799"/>
            <a:ext cx="2221545"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42% </a:t>
            </a:r>
            <a:br>
              <a:rPr lang="en-GB" sz="2800" b="1">
                <a:solidFill>
                  <a:schemeClr val="accent6">
                    <a:lumMod val="50000"/>
                  </a:schemeClr>
                </a:solidFill>
              </a:rPr>
            </a:br>
            <a:r>
              <a:rPr lang="en-GB"/>
              <a:t>of freelancers</a:t>
            </a:r>
          </a:p>
        </p:txBody>
      </p:sp>
      <p:cxnSp>
        <p:nvCxnSpPr>
          <p:cNvPr id="50" name="Straight Connector 49">
            <a:extLst>
              <a:ext uri="{FF2B5EF4-FFF2-40B4-BE49-F238E27FC236}">
                <a16:creationId xmlns:a16="http://schemas.microsoft.com/office/drawing/2014/main" id="{92AA6A33-215E-418F-8F38-81BDB897CB01}"/>
              </a:ext>
            </a:extLst>
          </p:cNvPr>
          <p:cNvCxnSpPr/>
          <p:nvPr/>
        </p:nvCxnSpPr>
        <p:spPr>
          <a:xfrm>
            <a:off x="8410608" y="1798184"/>
            <a:ext cx="0" cy="384584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48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5BEF5D7D-150B-436C-A358-79355AD791F2}"/>
              </a:ext>
            </a:extLst>
          </p:cNvPr>
          <p:cNvSpPr/>
          <p:nvPr/>
        </p:nvSpPr>
        <p:spPr>
          <a:xfrm>
            <a:off x="5902640" y="1365161"/>
            <a:ext cx="5833680" cy="453328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23F3DE1-61AC-49C8-9B04-E609AECB5EA2}"/>
              </a:ext>
            </a:extLst>
          </p:cNvPr>
          <p:cNvSpPr>
            <a:spLocks noGrp="1"/>
          </p:cNvSpPr>
          <p:nvPr>
            <p:ph type="title"/>
          </p:nvPr>
        </p:nvSpPr>
        <p:spPr>
          <a:xfrm>
            <a:off x="449999" y="397170"/>
            <a:ext cx="11286320" cy="775597"/>
          </a:xfrm>
        </p:spPr>
        <p:txBody>
          <a:bodyPr/>
          <a:lstStyle/>
          <a:p>
            <a:r>
              <a:rPr lang="en-GB" sz="2800">
                <a:solidFill>
                  <a:schemeClr val="accent1"/>
                </a:solidFill>
              </a:rPr>
              <a:t>Nearly a quarter of </a:t>
            </a:r>
            <a:r>
              <a:rPr lang="en-GB" sz="2800">
                <a:solidFill>
                  <a:schemeClr val="bg2"/>
                </a:solidFill>
              </a:rPr>
              <a:t>new claimants </a:t>
            </a:r>
            <a:r>
              <a:rPr lang="en-GB" sz="2800">
                <a:solidFill>
                  <a:schemeClr val="accent1"/>
                </a:solidFill>
              </a:rPr>
              <a:t>expect profits to decline in 6 months’ time, and nearly a third don’t know.</a:t>
            </a:r>
          </a:p>
        </p:txBody>
      </p:sp>
      <p:sp>
        <p:nvSpPr>
          <p:cNvPr id="4" name="Text Placeholder 3">
            <a:extLst>
              <a:ext uri="{FF2B5EF4-FFF2-40B4-BE49-F238E27FC236}">
                <a16:creationId xmlns:a16="http://schemas.microsoft.com/office/drawing/2014/main" id="{7744C2C8-03DD-4C2A-B755-A24300AB1812}"/>
              </a:ext>
            </a:extLst>
          </p:cNvPr>
          <p:cNvSpPr>
            <a:spLocks noGrp="1"/>
          </p:cNvSpPr>
          <p:nvPr>
            <p:ph type="body" sz="quarter" idx="10"/>
          </p:nvPr>
        </p:nvSpPr>
        <p:spPr>
          <a:xfrm>
            <a:off x="437230" y="6081259"/>
            <a:ext cx="11299089" cy="287338"/>
          </a:xfrm>
        </p:spPr>
        <p:txBody>
          <a:bodyPr/>
          <a:lstStyle/>
          <a:p>
            <a:r>
              <a:rPr lang="en-GB"/>
              <a:t>Base: New claimants who expect to be self-employed in 6 months or don’t know (4,824).</a:t>
            </a:r>
          </a:p>
        </p:txBody>
      </p:sp>
      <p:graphicFrame>
        <p:nvGraphicFramePr>
          <p:cNvPr id="7" name="Chart 6">
            <a:extLst>
              <a:ext uri="{FF2B5EF4-FFF2-40B4-BE49-F238E27FC236}">
                <a16:creationId xmlns:a16="http://schemas.microsoft.com/office/drawing/2014/main" id="{6A0C3C76-62FA-4F3D-B00A-9B6E8BEBBB3D}"/>
              </a:ext>
            </a:extLst>
          </p:cNvPr>
          <p:cNvGraphicFramePr/>
          <p:nvPr/>
        </p:nvGraphicFramePr>
        <p:xfrm>
          <a:off x="0" y="2406242"/>
          <a:ext cx="5631544" cy="3825982"/>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 Placeholder 7">
            <a:extLst>
              <a:ext uri="{FF2B5EF4-FFF2-40B4-BE49-F238E27FC236}">
                <a16:creationId xmlns:a16="http://schemas.microsoft.com/office/drawing/2014/main" id="{E673190E-64A5-4C22-86DE-80D9BA31F527}"/>
              </a:ext>
            </a:extLst>
          </p:cNvPr>
          <p:cNvSpPr txBox="1">
            <a:spLocks/>
          </p:cNvSpPr>
          <p:nvPr/>
        </p:nvSpPr>
        <p:spPr>
          <a:xfrm>
            <a:off x="5921090" y="1355579"/>
            <a:ext cx="5833680" cy="3043463"/>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a:t>Similar subgroups of new claimants are most likely to expect growth as for existing claimants:</a:t>
            </a:r>
          </a:p>
          <a:p>
            <a:pPr marL="285750" indent="-285750">
              <a:buFont typeface="Wingdings" panose="05000000000000000000" pitchFamily="2" charset="2"/>
              <a:buChar char="§"/>
            </a:pPr>
            <a:r>
              <a:rPr lang="en-GB" sz="1700"/>
              <a:t>Directors and freelancers;</a:t>
            </a:r>
          </a:p>
          <a:p>
            <a:pPr marL="285750" indent="-285750">
              <a:buFont typeface="Wingdings" panose="05000000000000000000" pitchFamily="2" charset="2"/>
              <a:buChar char="§"/>
            </a:pPr>
            <a:r>
              <a:rPr lang="en-GB" sz="1700"/>
              <a:t>Those new to self-employment (less than 2 years);</a:t>
            </a:r>
          </a:p>
          <a:p>
            <a:pPr marL="285750" indent="-285750">
              <a:buFont typeface="Wingdings" panose="05000000000000000000" pitchFamily="2" charset="2"/>
              <a:buChar char="§"/>
            </a:pPr>
            <a:r>
              <a:rPr lang="en-GB" sz="1700"/>
              <a:t>Those with high control over their work;</a:t>
            </a:r>
          </a:p>
          <a:p>
            <a:pPr marL="285750" indent="-285750">
              <a:buFont typeface="Wingdings" panose="05000000000000000000" pitchFamily="2" charset="2"/>
              <a:buChar char="§"/>
            </a:pPr>
            <a:r>
              <a:rPr lang="en-GB" sz="1700"/>
              <a:t>Those who made a loss / no profit just before lockdown;</a:t>
            </a:r>
          </a:p>
          <a:p>
            <a:pPr marL="285750" indent="-285750">
              <a:buFont typeface="Wingdings" panose="05000000000000000000" pitchFamily="2" charset="2"/>
              <a:buChar char="§"/>
            </a:pPr>
            <a:r>
              <a:rPr lang="en-GB" sz="1700"/>
              <a:t>Those working in professional services, and those working in social care / healthcare / education / childcare.</a:t>
            </a:r>
          </a:p>
          <a:p>
            <a:r>
              <a:rPr lang="en-GB" sz="1700"/>
              <a:t>Those most likely to expect decline in profits include:</a:t>
            </a:r>
          </a:p>
        </p:txBody>
      </p:sp>
      <p:sp>
        <p:nvSpPr>
          <p:cNvPr id="53" name="Text Placeholder 7">
            <a:extLst>
              <a:ext uri="{FF2B5EF4-FFF2-40B4-BE49-F238E27FC236}">
                <a16:creationId xmlns:a16="http://schemas.microsoft.com/office/drawing/2014/main" id="{ED84D85D-5531-4E60-B576-A67D51EBA67B}"/>
              </a:ext>
            </a:extLst>
          </p:cNvPr>
          <p:cNvSpPr txBox="1">
            <a:spLocks/>
          </p:cNvSpPr>
          <p:nvPr/>
        </p:nvSpPr>
        <p:spPr>
          <a:xfrm>
            <a:off x="437230" y="1267280"/>
            <a:ext cx="5325215"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Compared to your current situation, what do you expect to happen to your typical monthly profit from self-employment in 6 months from now - that is, around February 2021?</a:t>
            </a:r>
          </a:p>
        </p:txBody>
      </p:sp>
      <p:sp>
        <p:nvSpPr>
          <p:cNvPr id="55" name="TextBox 54">
            <a:extLst>
              <a:ext uri="{FF2B5EF4-FFF2-40B4-BE49-F238E27FC236}">
                <a16:creationId xmlns:a16="http://schemas.microsoft.com/office/drawing/2014/main" id="{D03AE99A-E068-4B4A-869E-657A0D1E52E5}"/>
              </a:ext>
            </a:extLst>
          </p:cNvPr>
          <p:cNvSpPr txBox="1"/>
          <p:nvPr/>
        </p:nvSpPr>
        <p:spPr>
          <a:xfrm>
            <a:off x="6880990" y="4800572"/>
            <a:ext cx="1733473" cy="984885"/>
          </a:xfrm>
          <a:prstGeom prst="rect">
            <a:avLst/>
          </a:prstGeom>
          <a:noFill/>
        </p:spPr>
        <p:txBody>
          <a:bodyPr wrap="square" lIns="0" tIns="0" rIns="0" bIns="0" rtlCol="0">
            <a:spAutoFit/>
          </a:bodyPr>
          <a:lstStyle/>
          <a:p>
            <a:pPr>
              <a:spcBef>
                <a:spcPts val="400"/>
              </a:spcBef>
              <a:spcAft>
                <a:spcPts val="400"/>
              </a:spcAft>
            </a:pPr>
            <a:r>
              <a:rPr lang="en-GB" sz="2800" b="1">
                <a:solidFill>
                  <a:srgbClr val="7186D4"/>
                </a:solidFill>
              </a:rPr>
              <a:t>41% </a:t>
            </a:r>
            <a:r>
              <a:rPr lang="en-GB"/>
              <a:t>of those working in food / drink / hospitality</a:t>
            </a:r>
          </a:p>
        </p:txBody>
      </p:sp>
      <p:grpSp>
        <p:nvGrpSpPr>
          <p:cNvPr id="56" name="Group 55">
            <a:extLst>
              <a:ext uri="{FF2B5EF4-FFF2-40B4-BE49-F238E27FC236}">
                <a16:creationId xmlns:a16="http://schemas.microsoft.com/office/drawing/2014/main" id="{A122E599-7E41-4DB2-8567-3F838C8A5DFA}"/>
              </a:ext>
            </a:extLst>
          </p:cNvPr>
          <p:cNvGrpSpPr/>
          <p:nvPr/>
        </p:nvGrpSpPr>
        <p:grpSpPr>
          <a:xfrm>
            <a:off x="6171845" y="5023983"/>
            <a:ext cx="567329" cy="575623"/>
            <a:chOff x="1808163" y="5741988"/>
            <a:chExt cx="542925" cy="550862"/>
          </a:xfrm>
          <a:solidFill>
            <a:schemeClr val="bg1">
              <a:lumMod val="50000"/>
            </a:schemeClr>
          </a:solidFill>
        </p:grpSpPr>
        <p:sp>
          <p:nvSpPr>
            <p:cNvPr id="57" name="Freeform 89">
              <a:extLst>
                <a:ext uri="{FF2B5EF4-FFF2-40B4-BE49-F238E27FC236}">
                  <a16:creationId xmlns:a16="http://schemas.microsoft.com/office/drawing/2014/main" id="{6EE63486-A247-4040-BD74-7FEDC5A02CCE}"/>
                </a:ext>
              </a:extLst>
            </p:cNvPr>
            <p:cNvSpPr>
              <a:spLocks noEditPoints="1"/>
            </p:cNvSpPr>
            <p:nvPr/>
          </p:nvSpPr>
          <p:spPr bwMode="auto">
            <a:xfrm>
              <a:off x="1901825" y="6054725"/>
              <a:ext cx="449263" cy="238125"/>
            </a:xfrm>
            <a:custGeom>
              <a:avLst/>
              <a:gdLst>
                <a:gd name="T0" fmla="*/ 283 w 283"/>
                <a:gd name="T1" fmla="*/ 10 h 150"/>
                <a:gd name="T2" fmla="*/ 279 w 283"/>
                <a:gd name="T3" fmla="*/ 3 h 150"/>
                <a:gd name="T4" fmla="*/ 161 w 283"/>
                <a:gd name="T5" fmla="*/ 0 h 150"/>
                <a:gd name="T6" fmla="*/ 154 w 283"/>
                <a:gd name="T7" fmla="*/ 3 h 150"/>
                <a:gd name="T8" fmla="*/ 151 w 283"/>
                <a:gd name="T9" fmla="*/ 10 h 150"/>
                <a:gd name="T10" fmla="*/ 146 w 283"/>
                <a:gd name="T11" fmla="*/ 18 h 150"/>
                <a:gd name="T12" fmla="*/ 137 w 283"/>
                <a:gd name="T13" fmla="*/ 18 h 150"/>
                <a:gd name="T14" fmla="*/ 132 w 283"/>
                <a:gd name="T15" fmla="*/ 10 h 150"/>
                <a:gd name="T16" fmla="*/ 132 w 283"/>
                <a:gd name="T17" fmla="*/ 10 h 150"/>
                <a:gd name="T18" fmla="*/ 126 w 283"/>
                <a:gd name="T19" fmla="*/ 0 h 150"/>
                <a:gd name="T20" fmla="*/ 10 w 283"/>
                <a:gd name="T21" fmla="*/ 0 h 150"/>
                <a:gd name="T22" fmla="*/ 1 w 283"/>
                <a:gd name="T23" fmla="*/ 5 h 150"/>
                <a:gd name="T24" fmla="*/ 0 w 283"/>
                <a:gd name="T25" fmla="*/ 10 h 150"/>
                <a:gd name="T26" fmla="*/ 7 w 283"/>
                <a:gd name="T27" fmla="*/ 50 h 150"/>
                <a:gd name="T28" fmla="*/ 24 w 283"/>
                <a:gd name="T29" fmla="*/ 88 h 150"/>
                <a:gd name="T30" fmla="*/ 42 w 283"/>
                <a:gd name="T31" fmla="*/ 109 h 150"/>
                <a:gd name="T32" fmla="*/ 76 w 283"/>
                <a:gd name="T33" fmla="*/ 135 h 150"/>
                <a:gd name="T34" fmla="*/ 113 w 283"/>
                <a:gd name="T35" fmla="*/ 147 h 150"/>
                <a:gd name="T36" fmla="*/ 142 w 283"/>
                <a:gd name="T37" fmla="*/ 150 h 150"/>
                <a:gd name="T38" fmla="*/ 184 w 283"/>
                <a:gd name="T39" fmla="*/ 144 h 150"/>
                <a:gd name="T40" fmla="*/ 220 w 283"/>
                <a:gd name="T41" fmla="*/ 126 h 150"/>
                <a:gd name="T42" fmla="*/ 251 w 283"/>
                <a:gd name="T43" fmla="*/ 99 h 150"/>
                <a:gd name="T44" fmla="*/ 272 w 283"/>
                <a:gd name="T45" fmla="*/ 64 h 150"/>
                <a:gd name="T46" fmla="*/ 282 w 283"/>
                <a:gd name="T47" fmla="*/ 24 h 150"/>
                <a:gd name="T48" fmla="*/ 118 w 283"/>
                <a:gd name="T49" fmla="*/ 25 h 150"/>
                <a:gd name="T50" fmla="*/ 66 w 283"/>
                <a:gd name="T51" fmla="*/ 59 h 150"/>
                <a:gd name="T52" fmla="*/ 52 w 283"/>
                <a:gd name="T53" fmla="*/ 19 h 150"/>
                <a:gd name="T54" fmla="*/ 118 w 283"/>
                <a:gd name="T55" fmla="*/ 25 h 150"/>
                <a:gd name="T56" fmla="*/ 132 w 283"/>
                <a:gd name="T57" fmla="*/ 99 h 150"/>
                <a:gd name="T58" fmla="*/ 109 w 283"/>
                <a:gd name="T59" fmla="*/ 94 h 150"/>
                <a:gd name="T60" fmla="*/ 132 w 283"/>
                <a:gd name="T61" fmla="*/ 39 h 150"/>
                <a:gd name="T62" fmla="*/ 195 w 283"/>
                <a:gd name="T63" fmla="*/ 83 h 150"/>
                <a:gd name="T64" fmla="*/ 163 w 283"/>
                <a:gd name="T65" fmla="*/ 97 h 150"/>
                <a:gd name="T66" fmla="*/ 209 w 283"/>
                <a:gd name="T67" fmla="*/ 70 h 150"/>
                <a:gd name="T68" fmla="*/ 168 w 283"/>
                <a:gd name="T69" fmla="*/ 19 h 150"/>
                <a:gd name="T70" fmla="*/ 229 w 283"/>
                <a:gd name="T71" fmla="*/ 33 h 150"/>
                <a:gd name="T72" fmla="*/ 209 w 283"/>
                <a:gd name="T73" fmla="*/ 70 h 150"/>
                <a:gd name="T74" fmla="*/ 142 w 283"/>
                <a:gd name="T75" fmla="*/ 130 h 150"/>
                <a:gd name="T76" fmla="*/ 106 w 283"/>
                <a:gd name="T77" fmla="*/ 126 h 150"/>
                <a:gd name="T78" fmla="*/ 74 w 283"/>
                <a:gd name="T79" fmla="*/ 111 h 150"/>
                <a:gd name="T80" fmla="*/ 56 w 283"/>
                <a:gd name="T81" fmla="*/ 95 h 150"/>
                <a:gd name="T82" fmla="*/ 36 w 283"/>
                <a:gd name="T83" fmla="*/ 70 h 150"/>
                <a:gd name="T84" fmla="*/ 24 w 283"/>
                <a:gd name="T85" fmla="*/ 40 h 150"/>
                <a:gd name="T86" fmla="*/ 32 w 283"/>
                <a:gd name="T87" fmla="*/ 19 h 150"/>
                <a:gd name="T88" fmla="*/ 35 w 283"/>
                <a:gd name="T89" fmla="*/ 39 h 150"/>
                <a:gd name="T90" fmla="*/ 47 w 283"/>
                <a:gd name="T91" fmla="*/ 67 h 150"/>
                <a:gd name="T92" fmla="*/ 67 w 283"/>
                <a:gd name="T93" fmla="*/ 91 h 150"/>
                <a:gd name="T94" fmla="*/ 91 w 283"/>
                <a:gd name="T95" fmla="*/ 108 h 150"/>
                <a:gd name="T96" fmla="*/ 121 w 283"/>
                <a:gd name="T97" fmla="*/ 118 h 150"/>
                <a:gd name="T98" fmla="*/ 142 w 283"/>
                <a:gd name="T99" fmla="*/ 119 h 150"/>
                <a:gd name="T100" fmla="*/ 172 w 283"/>
                <a:gd name="T101" fmla="*/ 115 h 150"/>
                <a:gd name="T102" fmla="*/ 201 w 283"/>
                <a:gd name="T103" fmla="*/ 102 h 150"/>
                <a:gd name="T104" fmla="*/ 223 w 283"/>
                <a:gd name="T105" fmla="*/ 84 h 150"/>
                <a:gd name="T106" fmla="*/ 240 w 283"/>
                <a:gd name="T107" fmla="*/ 59 h 150"/>
                <a:gd name="T108" fmla="*/ 250 w 283"/>
                <a:gd name="T109" fmla="*/ 29 h 150"/>
                <a:gd name="T110" fmla="*/ 262 w 283"/>
                <a:gd name="T111" fmla="*/ 19 h 150"/>
                <a:gd name="T112" fmla="*/ 255 w 283"/>
                <a:gd name="T113" fmla="*/ 53 h 150"/>
                <a:gd name="T114" fmla="*/ 238 w 283"/>
                <a:gd name="T115" fmla="*/ 81 h 150"/>
                <a:gd name="T116" fmla="*/ 216 w 283"/>
                <a:gd name="T117" fmla="*/ 105 h 150"/>
                <a:gd name="T118" fmla="*/ 187 w 283"/>
                <a:gd name="T119" fmla="*/ 122 h 150"/>
                <a:gd name="T120" fmla="*/ 153 w 283"/>
                <a:gd name="T121"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150">
                  <a:moveTo>
                    <a:pt x="283" y="10"/>
                  </a:moveTo>
                  <a:lnTo>
                    <a:pt x="283" y="10"/>
                  </a:lnTo>
                  <a:lnTo>
                    <a:pt x="283" y="10"/>
                  </a:lnTo>
                  <a:lnTo>
                    <a:pt x="283" y="10"/>
                  </a:lnTo>
                  <a:lnTo>
                    <a:pt x="282" y="5"/>
                  </a:lnTo>
                  <a:lnTo>
                    <a:pt x="279" y="3"/>
                  </a:lnTo>
                  <a:lnTo>
                    <a:pt x="276" y="0"/>
                  </a:lnTo>
                  <a:lnTo>
                    <a:pt x="274" y="0"/>
                  </a:lnTo>
                  <a:lnTo>
                    <a:pt x="161" y="0"/>
                  </a:lnTo>
                  <a:lnTo>
                    <a:pt x="161" y="0"/>
                  </a:lnTo>
                  <a:lnTo>
                    <a:pt x="157" y="0"/>
                  </a:lnTo>
                  <a:lnTo>
                    <a:pt x="154" y="3"/>
                  </a:lnTo>
                  <a:lnTo>
                    <a:pt x="151" y="5"/>
                  </a:lnTo>
                  <a:lnTo>
                    <a:pt x="151" y="10"/>
                  </a:lnTo>
                  <a:lnTo>
                    <a:pt x="151" y="10"/>
                  </a:lnTo>
                  <a:lnTo>
                    <a:pt x="150" y="12"/>
                  </a:lnTo>
                  <a:lnTo>
                    <a:pt x="149" y="15"/>
                  </a:lnTo>
                  <a:lnTo>
                    <a:pt x="146" y="18"/>
                  </a:lnTo>
                  <a:lnTo>
                    <a:pt x="142" y="18"/>
                  </a:lnTo>
                  <a:lnTo>
                    <a:pt x="142" y="18"/>
                  </a:lnTo>
                  <a:lnTo>
                    <a:pt x="137" y="18"/>
                  </a:lnTo>
                  <a:lnTo>
                    <a:pt x="135" y="17"/>
                  </a:lnTo>
                  <a:lnTo>
                    <a:pt x="133" y="12"/>
                  </a:lnTo>
                  <a:lnTo>
                    <a:pt x="132" y="10"/>
                  </a:lnTo>
                  <a:lnTo>
                    <a:pt x="132" y="10"/>
                  </a:lnTo>
                  <a:lnTo>
                    <a:pt x="132" y="10"/>
                  </a:lnTo>
                  <a:lnTo>
                    <a:pt x="132" y="10"/>
                  </a:lnTo>
                  <a:lnTo>
                    <a:pt x="132" y="5"/>
                  </a:lnTo>
                  <a:lnTo>
                    <a:pt x="129" y="3"/>
                  </a:lnTo>
                  <a:lnTo>
                    <a:pt x="126" y="0"/>
                  </a:lnTo>
                  <a:lnTo>
                    <a:pt x="122" y="0"/>
                  </a:lnTo>
                  <a:lnTo>
                    <a:pt x="10" y="0"/>
                  </a:lnTo>
                  <a:lnTo>
                    <a:pt x="10" y="0"/>
                  </a:lnTo>
                  <a:lnTo>
                    <a:pt x="7" y="0"/>
                  </a:lnTo>
                  <a:lnTo>
                    <a:pt x="4" y="3"/>
                  </a:lnTo>
                  <a:lnTo>
                    <a:pt x="1" y="5"/>
                  </a:lnTo>
                  <a:lnTo>
                    <a:pt x="0" y="10"/>
                  </a:lnTo>
                  <a:lnTo>
                    <a:pt x="0" y="10"/>
                  </a:lnTo>
                  <a:lnTo>
                    <a:pt x="0" y="10"/>
                  </a:lnTo>
                  <a:lnTo>
                    <a:pt x="1" y="24"/>
                  </a:lnTo>
                  <a:lnTo>
                    <a:pt x="3" y="38"/>
                  </a:lnTo>
                  <a:lnTo>
                    <a:pt x="7" y="50"/>
                  </a:lnTo>
                  <a:lnTo>
                    <a:pt x="11" y="63"/>
                  </a:lnTo>
                  <a:lnTo>
                    <a:pt x="17" y="76"/>
                  </a:lnTo>
                  <a:lnTo>
                    <a:pt x="24" y="88"/>
                  </a:lnTo>
                  <a:lnTo>
                    <a:pt x="32" y="98"/>
                  </a:lnTo>
                  <a:lnTo>
                    <a:pt x="42" y="109"/>
                  </a:lnTo>
                  <a:lnTo>
                    <a:pt x="42" y="109"/>
                  </a:lnTo>
                  <a:lnTo>
                    <a:pt x="52" y="119"/>
                  </a:lnTo>
                  <a:lnTo>
                    <a:pt x="63" y="126"/>
                  </a:lnTo>
                  <a:lnTo>
                    <a:pt x="76" y="135"/>
                  </a:lnTo>
                  <a:lnTo>
                    <a:pt x="87" y="140"/>
                  </a:lnTo>
                  <a:lnTo>
                    <a:pt x="101" y="144"/>
                  </a:lnTo>
                  <a:lnTo>
                    <a:pt x="113" y="147"/>
                  </a:lnTo>
                  <a:lnTo>
                    <a:pt x="128" y="150"/>
                  </a:lnTo>
                  <a:lnTo>
                    <a:pt x="142" y="150"/>
                  </a:lnTo>
                  <a:lnTo>
                    <a:pt x="142" y="150"/>
                  </a:lnTo>
                  <a:lnTo>
                    <a:pt x="156" y="150"/>
                  </a:lnTo>
                  <a:lnTo>
                    <a:pt x="170" y="147"/>
                  </a:lnTo>
                  <a:lnTo>
                    <a:pt x="184" y="144"/>
                  </a:lnTo>
                  <a:lnTo>
                    <a:pt x="196" y="139"/>
                  </a:lnTo>
                  <a:lnTo>
                    <a:pt x="209" y="133"/>
                  </a:lnTo>
                  <a:lnTo>
                    <a:pt x="220" y="126"/>
                  </a:lnTo>
                  <a:lnTo>
                    <a:pt x="231" y="118"/>
                  </a:lnTo>
                  <a:lnTo>
                    <a:pt x="241" y="109"/>
                  </a:lnTo>
                  <a:lnTo>
                    <a:pt x="251" y="99"/>
                  </a:lnTo>
                  <a:lnTo>
                    <a:pt x="258" y="88"/>
                  </a:lnTo>
                  <a:lnTo>
                    <a:pt x="265" y="77"/>
                  </a:lnTo>
                  <a:lnTo>
                    <a:pt x="272" y="64"/>
                  </a:lnTo>
                  <a:lnTo>
                    <a:pt x="276" y="52"/>
                  </a:lnTo>
                  <a:lnTo>
                    <a:pt x="279" y="38"/>
                  </a:lnTo>
                  <a:lnTo>
                    <a:pt x="282" y="24"/>
                  </a:lnTo>
                  <a:lnTo>
                    <a:pt x="283" y="10"/>
                  </a:lnTo>
                  <a:lnTo>
                    <a:pt x="283" y="10"/>
                  </a:lnTo>
                  <a:close/>
                  <a:moveTo>
                    <a:pt x="118" y="25"/>
                  </a:moveTo>
                  <a:lnTo>
                    <a:pt x="74" y="70"/>
                  </a:lnTo>
                  <a:lnTo>
                    <a:pt x="74" y="70"/>
                  </a:lnTo>
                  <a:lnTo>
                    <a:pt x="66" y="59"/>
                  </a:lnTo>
                  <a:lnTo>
                    <a:pt x="59" y="46"/>
                  </a:lnTo>
                  <a:lnTo>
                    <a:pt x="54" y="33"/>
                  </a:lnTo>
                  <a:lnTo>
                    <a:pt x="52" y="19"/>
                  </a:lnTo>
                  <a:lnTo>
                    <a:pt x="115" y="19"/>
                  </a:lnTo>
                  <a:lnTo>
                    <a:pt x="115" y="19"/>
                  </a:lnTo>
                  <a:lnTo>
                    <a:pt x="118" y="25"/>
                  </a:lnTo>
                  <a:lnTo>
                    <a:pt x="118" y="25"/>
                  </a:lnTo>
                  <a:close/>
                  <a:moveTo>
                    <a:pt x="132" y="39"/>
                  </a:moveTo>
                  <a:lnTo>
                    <a:pt x="132" y="99"/>
                  </a:lnTo>
                  <a:lnTo>
                    <a:pt x="132" y="99"/>
                  </a:lnTo>
                  <a:lnTo>
                    <a:pt x="121" y="97"/>
                  </a:lnTo>
                  <a:lnTo>
                    <a:pt x="109" y="94"/>
                  </a:lnTo>
                  <a:lnTo>
                    <a:pt x="98" y="88"/>
                  </a:lnTo>
                  <a:lnTo>
                    <a:pt x="88" y="83"/>
                  </a:lnTo>
                  <a:lnTo>
                    <a:pt x="132" y="39"/>
                  </a:lnTo>
                  <a:close/>
                  <a:moveTo>
                    <a:pt x="151" y="39"/>
                  </a:moveTo>
                  <a:lnTo>
                    <a:pt x="195" y="83"/>
                  </a:lnTo>
                  <a:lnTo>
                    <a:pt x="195" y="83"/>
                  </a:lnTo>
                  <a:lnTo>
                    <a:pt x="185" y="88"/>
                  </a:lnTo>
                  <a:lnTo>
                    <a:pt x="174" y="94"/>
                  </a:lnTo>
                  <a:lnTo>
                    <a:pt x="163" y="97"/>
                  </a:lnTo>
                  <a:lnTo>
                    <a:pt x="151" y="99"/>
                  </a:lnTo>
                  <a:lnTo>
                    <a:pt x="151" y="39"/>
                  </a:lnTo>
                  <a:close/>
                  <a:moveTo>
                    <a:pt x="209" y="70"/>
                  </a:moveTo>
                  <a:lnTo>
                    <a:pt x="165" y="25"/>
                  </a:lnTo>
                  <a:lnTo>
                    <a:pt x="165" y="25"/>
                  </a:lnTo>
                  <a:lnTo>
                    <a:pt x="168" y="19"/>
                  </a:lnTo>
                  <a:lnTo>
                    <a:pt x="231" y="19"/>
                  </a:lnTo>
                  <a:lnTo>
                    <a:pt x="231" y="19"/>
                  </a:lnTo>
                  <a:lnTo>
                    <a:pt x="229" y="33"/>
                  </a:lnTo>
                  <a:lnTo>
                    <a:pt x="224" y="46"/>
                  </a:lnTo>
                  <a:lnTo>
                    <a:pt x="217" y="59"/>
                  </a:lnTo>
                  <a:lnTo>
                    <a:pt x="209" y="70"/>
                  </a:lnTo>
                  <a:lnTo>
                    <a:pt x="209" y="70"/>
                  </a:lnTo>
                  <a:close/>
                  <a:moveTo>
                    <a:pt x="142" y="130"/>
                  </a:moveTo>
                  <a:lnTo>
                    <a:pt x="142" y="130"/>
                  </a:lnTo>
                  <a:lnTo>
                    <a:pt x="129" y="130"/>
                  </a:lnTo>
                  <a:lnTo>
                    <a:pt x="118" y="129"/>
                  </a:lnTo>
                  <a:lnTo>
                    <a:pt x="106" y="126"/>
                  </a:lnTo>
                  <a:lnTo>
                    <a:pt x="95" y="122"/>
                  </a:lnTo>
                  <a:lnTo>
                    <a:pt x="84" y="116"/>
                  </a:lnTo>
                  <a:lnTo>
                    <a:pt x="74" y="111"/>
                  </a:lnTo>
                  <a:lnTo>
                    <a:pt x="64" y="104"/>
                  </a:lnTo>
                  <a:lnTo>
                    <a:pt x="56" y="95"/>
                  </a:lnTo>
                  <a:lnTo>
                    <a:pt x="56" y="95"/>
                  </a:lnTo>
                  <a:lnTo>
                    <a:pt x="49" y="87"/>
                  </a:lnTo>
                  <a:lnTo>
                    <a:pt x="42" y="78"/>
                  </a:lnTo>
                  <a:lnTo>
                    <a:pt x="36" y="70"/>
                  </a:lnTo>
                  <a:lnTo>
                    <a:pt x="31" y="60"/>
                  </a:lnTo>
                  <a:lnTo>
                    <a:pt x="28" y="50"/>
                  </a:lnTo>
                  <a:lnTo>
                    <a:pt x="24" y="40"/>
                  </a:lnTo>
                  <a:lnTo>
                    <a:pt x="22" y="29"/>
                  </a:lnTo>
                  <a:lnTo>
                    <a:pt x="21" y="19"/>
                  </a:lnTo>
                  <a:lnTo>
                    <a:pt x="32" y="19"/>
                  </a:lnTo>
                  <a:lnTo>
                    <a:pt x="32" y="19"/>
                  </a:lnTo>
                  <a:lnTo>
                    <a:pt x="33" y="29"/>
                  </a:lnTo>
                  <a:lnTo>
                    <a:pt x="35" y="39"/>
                  </a:lnTo>
                  <a:lnTo>
                    <a:pt x="39" y="49"/>
                  </a:lnTo>
                  <a:lnTo>
                    <a:pt x="43" y="59"/>
                  </a:lnTo>
                  <a:lnTo>
                    <a:pt x="47" y="67"/>
                  </a:lnTo>
                  <a:lnTo>
                    <a:pt x="53" y="76"/>
                  </a:lnTo>
                  <a:lnTo>
                    <a:pt x="60" y="84"/>
                  </a:lnTo>
                  <a:lnTo>
                    <a:pt x="67" y="91"/>
                  </a:lnTo>
                  <a:lnTo>
                    <a:pt x="74" y="97"/>
                  </a:lnTo>
                  <a:lnTo>
                    <a:pt x="83" y="102"/>
                  </a:lnTo>
                  <a:lnTo>
                    <a:pt x="91" y="108"/>
                  </a:lnTo>
                  <a:lnTo>
                    <a:pt x="101" y="112"/>
                  </a:lnTo>
                  <a:lnTo>
                    <a:pt x="111" y="115"/>
                  </a:lnTo>
                  <a:lnTo>
                    <a:pt x="121" y="118"/>
                  </a:lnTo>
                  <a:lnTo>
                    <a:pt x="130" y="119"/>
                  </a:lnTo>
                  <a:lnTo>
                    <a:pt x="142" y="119"/>
                  </a:lnTo>
                  <a:lnTo>
                    <a:pt x="142" y="119"/>
                  </a:lnTo>
                  <a:lnTo>
                    <a:pt x="153" y="119"/>
                  </a:lnTo>
                  <a:lnTo>
                    <a:pt x="163" y="118"/>
                  </a:lnTo>
                  <a:lnTo>
                    <a:pt x="172" y="115"/>
                  </a:lnTo>
                  <a:lnTo>
                    <a:pt x="182" y="112"/>
                  </a:lnTo>
                  <a:lnTo>
                    <a:pt x="192" y="108"/>
                  </a:lnTo>
                  <a:lnTo>
                    <a:pt x="201" y="102"/>
                  </a:lnTo>
                  <a:lnTo>
                    <a:pt x="209" y="97"/>
                  </a:lnTo>
                  <a:lnTo>
                    <a:pt x="216" y="91"/>
                  </a:lnTo>
                  <a:lnTo>
                    <a:pt x="223" y="84"/>
                  </a:lnTo>
                  <a:lnTo>
                    <a:pt x="230" y="76"/>
                  </a:lnTo>
                  <a:lnTo>
                    <a:pt x="236" y="67"/>
                  </a:lnTo>
                  <a:lnTo>
                    <a:pt x="240" y="59"/>
                  </a:lnTo>
                  <a:lnTo>
                    <a:pt x="244" y="49"/>
                  </a:lnTo>
                  <a:lnTo>
                    <a:pt x="248" y="39"/>
                  </a:lnTo>
                  <a:lnTo>
                    <a:pt x="250" y="29"/>
                  </a:lnTo>
                  <a:lnTo>
                    <a:pt x="251" y="19"/>
                  </a:lnTo>
                  <a:lnTo>
                    <a:pt x="262" y="19"/>
                  </a:lnTo>
                  <a:lnTo>
                    <a:pt x="262" y="19"/>
                  </a:lnTo>
                  <a:lnTo>
                    <a:pt x="261" y="31"/>
                  </a:lnTo>
                  <a:lnTo>
                    <a:pt x="258" y="42"/>
                  </a:lnTo>
                  <a:lnTo>
                    <a:pt x="255" y="53"/>
                  </a:lnTo>
                  <a:lnTo>
                    <a:pt x="251" y="63"/>
                  </a:lnTo>
                  <a:lnTo>
                    <a:pt x="245" y="73"/>
                  </a:lnTo>
                  <a:lnTo>
                    <a:pt x="238" y="81"/>
                  </a:lnTo>
                  <a:lnTo>
                    <a:pt x="231" y="91"/>
                  </a:lnTo>
                  <a:lnTo>
                    <a:pt x="224" y="98"/>
                  </a:lnTo>
                  <a:lnTo>
                    <a:pt x="216" y="105"/>
                  </a:lnTo>
                  <a:lnTo>
                    <a:pt x="206" y="112"/>
                  </a:lnTo>
                  <a:lnTo>
                    <a:pt x="196" y="118"/>
                  </a:lnTo>
                  <a:lnTo>
                    <a:pt x="187" y="122"/>
                  </a:lnTo>
                  <a:lnTo>
                    <a:pt x="175" y="126"/>
                  </a:lnTo>
                  <a:lnTo>
                    <a:pt x="165" y="129"/>
                  </a:lnTo>
                  <a:lnTo>
                    <a:pt x="153" y="130"/>
                  </a:lnTo>
                  <a:lnTo>
                    <a:pt x="142" y="130"/>
                  </a:lnTo>
                  <a:lnTo>
                    <a:pt x="142"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90">
              <a:extLst>
                <a:ext uri="{FF2B5EF4-FFF2-40B4-BE49-F238E27FC236}">
                  <a16:creationId xmlns:a16="http://schemas.microsoft.com/office/drawing/2014/main" id="{24379606-E6FE-4EAF-AE02-C271DD07DD26}"/>
                </a:ext>
              </a:extLst>
            </p:cNvPr>
            <p:cNvSpPr>
              <a:spLocks noEditPoints="1"/>
            </p:cNvSpPr>
            <p:nvPr/>
          </p:nvSpPr>
          <p:spPr bwMode="auto">
            <a:xfrm>
              <a:off x="1808163" y="5741988"/>
              <a:ext cx="385763" cy="522288"/>
            </a:xfrm>
            <a:custGeom>
              <a:avLst/>
              <a:gdLst>
                <a:gd name="T0" fmla="*/ 240 w 243"/>
                <a:gd name="T1" fmla="*/ 3 h 329"/>
                <a:gd name="T2" fmla="*/ 240 w 243"/>
                <a:gd name="T3" fmla="*/ 3 h 329"/>
                <a:gd name="T4" fmla="*/ 237 w 243"/>
                <a:gd name="T5" fmla="*/ 0 h 329"/>
                <a:gd name="T6" fmla="*/ 233 w 243"/>
                <a:gd name="T7" fmla="*/ 0 h 329"/>
                <a:gd name="T8" fmla="*/ 10 w 243"/>
                <a:gd name="T9" fmla="*/ 0 h 329"/>
                <a:gd name="T10" fmla="*/ 10 w 243"/>
                <a:gd name="T11" fmla="*/ 0 h 329"/>
                <a:gd name="T12" fmla="*/ 7 w 243"/>
                <a:gd name="T13" fmla="*/ 0 h 329"/>
                <a:gd name="T14" fmla="*/ 3 w 243"/>
                <a:gd name="T15" fmla="*/ 3 h 329"/>
                <a:gd name="T16" fmla="*/ 3 w 243"/>
                <a:gd name="T17" fmla="*/ 3 h 329"/>
                <a:gd name="T18" fmla="*/ 1 w 243"/>
                <a:gd name="T19" fmla="*/ 6 h 329"/>
                <a:gd name="T20" fmla="*/ 0 w 243"/>
                <a:gd name="T21" fmla="*/ 10 h 329"/>
                <a:gd name="T22" fmla="*/ 19 w 243"/>
                <a:gd name="T23" fmla="*/ 291 h 329"/>
                <a:gd name="T24" fmla="*/ 19 w 243"/>
                <a:gd name="T25" fmla="*/ 291 h 329"/>
                <a:gd name="T26" fmla="*/ 21 w 243"/>
                <a:gd name="T27" fmla="*/ 299 h 329"/>
                <a:gd name="T28" fmla="*/ 22 w 243"/>
                <a:gd name="T29" fmla="*/ 306 h 329"/>
                <a:gd name="T30" fmla="*/ 26 w 243"/>
                <a:gd name="T31" fmla="*/ 312 h 329"/>
                <a:gd name="T32" fmla="*/ 32 w 243"/>
                <a:gd name="T33" fmla="*/ 318 h 329"/>
                <a:gd name="T34" fmla="*/ 38 w 243"/>
                <a:gd name="T35" fmla="*/ 322 h 329"/>
                <a:gd name="T36" fmla="*/ 45 w 243"/>
                <a:gd name="T37" fmla="*/ 326 h 329"/>
                <a:gd name="T38" fmla="*/ 52 w 243"/>
                <a:gd name="T39" fmla="*/ 327 h 329"/>
                <a:gd name="T40" fmla="*/ 59 w 243"/>
                <a:gd name="T41" fmla="*/ 329 h 329"/>
                <a:gd name="T42" fmla="*/ 102 w 243"/>
                <a:gd name="T43" fmla="*/ 329 h 329"/>
                <a:gd name="T44" fmla="*/ 102 w 243"/>
                <a:gd name="T45" fmla="*/ 329 h 329"/>
                <a:gd name="T46" fmla="*/ 90 w 243"/>
                <a:gd name="T47" fmla="*/ 318 h 329"/>
                <a:gd name="T48" fmla="*/ 90 w 243"/>
                <a:gd name="T49" fmla="*/ 318 h 329"/>
                <a:gd name="T50" fmla="*/ 83 w 243"/>
                <a:gd name="T51" fmla="*/ 309 h 329"/>
                <a:gd name="T52" fmla="*/ 59 w 243"/>
                <a:gd name="T53" fmla="*/ 309 h 329"/>
                <a:gd name="T54" fmla="*/ 59 w 243"/>
                <a:gd name="T55" fmla="*/ 309 h 329"/>
                <a:gd name="T56" fmla="*/ 52 w 243"/>
                <a:gd name="T57" fmla="*/ 308 h 329"/>
                <a:gd name="T58" fmla="*/ 45 w 243"/>
                <a:gd name="T59" fmla="*/ 303 h 329"/>
                <a:gd name="T60" fmla="*/ 40 w 243"/>
                <a:gd name="T61" fmla="*/ 296 h 329"/>
                <a:gd name="T62" fmla="*/ 39 w 243"/>
                <a:gd name="T63" fmla="*/ 289 h 329"/>
                <a:gd name="T64" fmla="*/ 26 w 243"/>
                <a:gd name="T65" fmla="*/ 117 h 329"/>
                <a:gd name="T66" fmla="*/ 216 w 243"/>
                <a:gd name="T67" fmla="*/ 117 h 329"/>
                <a:gd name="T68" fmla="*/ 212 w 243"/>
                <a:gd name="T69" fmla="*/ 180 h 329"/>
                <a:gd name="T70" fmla="*/ 231 w 243"/>
                <a:gd name="T71" fmla="*/ 180 h 329"/>
                <a:gd name="T72" fmla="*/ 243 w 243"/>
                <a:gd name="T73" fmla="*/ 10 h 329"/>
                <a:gd name="T74" fmla="*/ 243 w 243"/>
                <a:gd name="T75" fmla="*/ 10 h 329"/>
                <a:gd name="T76" fmla="*/ 243 w 243"/>
                <a:gd name="T77" fmla="*/ 6 h 329"/>
                <a:gd name="T78" fmla="*/ 240 w 243"/>
                <a:gd name="T79" fmla="*/ 3 h 329"/>
                <a:gd name="T80" fmla="*/ 240 w 243"/>
                <a:gd name="T81" fmla="*/ 3 h 329"/>
                <a:gd name="T82" fmla="*/ 217 w 243"/>
                <a:gd name="T83" fmla="*/ 97 h 329"/>
                <a:gd name="T84" fmla="*/ 26 w 243"/>
                <a:gd name="T85" fmla="*/ 97 h 329"/>
                <a:gd name="T86" fmla="*/ 21 w 243"/>
                <a:gd name="T87" fmla="*/ 20 h 329"/>
                <a:gd name="T88" fmla="*/ 223 w 243"/>
                <a:gd name="T89" fmla="*/ 20 h 329"/>
                <a:gd name="T90" fmla="*/ 217 w 243"/>
                <a:gd name="T91" fmla="*/ 9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329">
                  <a:moveTo>
                    <a:pt x="240" y="3"/>
                  </a:moveTo>
                  <a:lnTo>
                    <a:pt x="240" y="3"/>
                  </a:lnTo>
                  <a:lnTo>
                    <a:pt x="237" y="0"/>
                  </a:lnTo>
                  <a:lnTo>
                    <a:pt x="233" y="0"/>
                  </a:lnTo>
                  <a:lnTo>
                    <a:pt x="10" y="0"/>
                  </a:lnTo>
                  <a:lnTo>
                    <a:pt x="10" y="0"/>
                  </a:lnTo>
                  <a:lnTo>
                    <a:pt x="7" y="0"/>
                  </a:lnTo>
                  <a:lnTo>
                    <a:pt x="3" y="3"/>
                  </a:lnTo>
                  <a:lnTo>
                    <a:pt x="3" y="3"/>
                  </a:lnTo>
                  <a:lnTo>
                    <a:pt x="1" y="6"/>
                  </a:lnTo>
                  <a:lnTo>
                    <a:pt x="0" y="10"/>
                  </a:lnTo>
                  <a:lnTo>
                    <a:pt x="19" y="291"/>
                  </a:lnTo>
                  <a:lnTo>
                    <a:pt x="19" y="291"/>
                  </a:lnTo>
                  <a:lnTo>
                    <a:pt x="21" y="299"/>
                  </a:lnTo>
                  <a:lnTo>
                    <a:pt x="22" y="306"/>
                  </a:lnTo>
                  <a:lnTo>
                    <a:pt x="26" y="312"/>
                  </a:lnTo>
                  <a:lnTo>
                    <a:pt x="32" y="318"/>
                  </a:lnTo>
                  <a:lnTo>
                    <a:pt x="38" y="322"/>
                  </a:lnTo>
                  <a:lnTo>
                    <a:pt x="45" y="326"/>
                  </a:lnTo>
                  <a:lnTo>
                    <a:pt x="52" y="327"/>
                  </a:lnTo>
                  <a:lnTo>
                    <a:pt x="59" y="329"/>
                  </a:lnTo>
                  <a:lnTo>
                    <a:pt x="102" y="329"/>
                  </a:lnTo>
                  <a:lnTo>
                    <a:pt x="102" y="329"/>
                  </a:lnTo>
                  <a:lnTo>
                    <a:pt x="90" y="318"/>
                  </a:lnTo>
                  <a:lnTo>
                    <a:pt x="90" y="318"/>
                  </a:lnTo>
                  <a:lnTo>
                    <a:pt x="83" y="309"/>
                  </a:lnTo>
                  <a:lnTo>
                    <a:pt x="59" y="309"/>
                  </a:lnTo>
                  <a:lnTo>
                    <a:pt x="59" y="309"/>
                  </a:lnTo>
                  <a:lnTo>
                    <a:pt x="52" y="308"/>
                  </a:lnTo>
                  <a:lnTo>
                    <a:pt x="45" y="303"/>
                  </a:lnTo>
                  <a:lnTo>
                    <a:pt x="40" y="296"/>
                  </a:lnTo>
                  <a:lnTo>
                    <a:pt x="39" y="289"/>
                  </a:lnTo>
                  <a:lnTo>
                    <a:pt x="26" y="117"/>
                  </a:lnTo>
                  <a:lnTo>
                    <a:pt x="216" y="117"/>
                  </a:lnTo>
                  <a:lnTo>
                    <a:pt x="212" y="180"/>
                  </a:lnTo>
                  <a:lnTo>
                    <a:pt x="231" y="180"/>
                  </a:lnTo>
                  <a:lnTo>
                    <a:pt x="243" y="10"/>
                  </a:lnTo>
                  <a:lnTo>
                    <a:pt x="243" y="10"/>
                  </a:lnTo>
                  <a:lnTo>
                    <a:pt x="243" y="6"/>
                  </a:lnTo>
                  <a:lnTo>
                    <a:pt x="240" y="3"/>
                  </a:lnTo>
                  <a:lnTo>
                    <a:pt x="240" y="3"/>
                  </a:lnTo>
                  <a:close/>
                  <a:moveTo>
                    <a:pt x="217" y="97"/>
                  </a:moveTo>
                  <a:lnTo>
                    <a:pt x="26" y="97"/>
                  </a:lnTo>
                  <a:lnTo>
                    <a:pt x="21" y="20"/>
                  </a:lnTo>
                  <a:lnTo>
                    <a:pt x="223" y="20"/>
                  </a:lnTo>
                  <a:lnTo>
                    <a:pt x="21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9" name="TextBox 58">
            <a:extLst>
              <a:ext uri="{FF2B5EF4-FFF2-40B4-BE49-F238E27FC236}">
                <a16:creationId xmlns:a16="http://schemas.microsoft.com/office/drawing/2014/main" id="{823FA6CE-4778-4646-908F-DBF31D302D83}"/>
              </a:ext>
            </a:extLst>
          </p:cNvPr>
          <p:cNvSpPr txBox="1"/>
          <p:nvPr/>
        </p:nvSpPr>
        <p:spPr>
          <a:xfrm>
            <a:off x="9534637" y="5274220"/>
            <a:ext cx="2084534" cy="430887"/>
          </a:xfrm>
          <a:prstGeom prst="rect">
            <a:avLst/>
          </a:prstGeom>
          <a:noFill/>
        </p:spPr>
        <p:txBody>
          <a:bodyPr wrap="square" lIns="0" tIns="0" rIns="0" bIns="0" rtlCol="0">
            <a:spAutoFit/>
          </a:bodyPr>
          <a:lstStyle/>
          <a:p>
            <a:pPr>
              <a:spcBef>
                <a:spcPts val="400"/>
              </a:spcBef>
              <a:spcAft>
                <a:spcPts val="400"/>
              </a:spcAft>
            </a:pPr>
            <a:r>
              <a:rPr lang="en-GB" sz="2800" b="1">
                <a:solidFill>
                  <a:srgbClr val="7186D4"/>
                </a:solidFill>
              </a:rPr>
              <a:t>32% </a:t>
            </a:r>
            <a:r>
              <a:rPr lang="en-GB"/>
              <a:t>Wales</a:t>
            </a:r>
          </a:p>
        </p:txBody>
      </p:sp>
      <p:sp>
        <p:nvSpPr>
          <p:cNvPr id="60" name="TextBox 59">
            <a:extLst>
              <a:ext uri="{FF2B5EF4-FFF2-40B4-BE49-F238E27FC236}">
                <a16:creationId xmlns:a16="http://schemas.microsoft.com/office/drawing/2014/main" id="{DE4C604D-08E1-4A20-902B-70892051FFD1}"/>
              </a:ext>
            </a:extLst>
          </p:cNvPr>
          <p:cNvSpPr txBox="1"/>
          <p:nvPr/>
        </p:nvSpPr>
        <p:spPr>
          <a:xfrm>
            <a:off x="9528668" y="4831637"/>
            <a:ext cx="1861271" cy="430887"/>
          </a:xfrm>
          <a:prstGeom prst="rect">
            <a:avLst/>
          </a:prstGeom>
          <a:noFill/>
        </p:spPr>
        <p:txBody>
          <a:bodyPr wrap="square" lIns="0" tIns="0" rIns="0" bIns="0" rtlCol="0">
            <a:spAutoFit/>
          </a:bodyPr>
          <a:lstStyle/>
          <a:p>
            <a:pPr>
              <a:spcBef>
                <a:spcPts val="400"/>
              </a:spcBef>
              <a:spcAft>
                <a:spcPts val="400"/>
              </a:spcAft>
            </a:pPr>
            <a:r>
              <a:rPr lang="en-GB" sz="2800" b="1">
                <a:solidFill>
                  <a:srgbClr val="7186D4"/>
                </a:solidFill>
              </a:rPr>
              <a:t>34% </a:t>
            </a:r>
            <a:r>
              <a:rPr lang="en-GB"/>
              <a:t>Scotland</a:t>
            </a:r>
          </a:p>
        </p:txBody>
      </p:sp>
      <p:sp>
        <p:nvSpPr>
          <p:cNvPr id="61" name="Freeform 216">
            <a:extLst>
              <a:ext uri="{FF2B5EF4-FFF2-40B4-BE49-F238E27FC236}">
                <a16:creationId xmlns:a16="http://schemas.microsoft.com/office/drawing/2014/main" id="{EC25DFAE-EE50-4B73-8F7B-6A0238B4F3EA}"/>
              </a:ext>
            </a:extLst>
          </p:cNvPr>
          <p:cNvSpPr>
            <a:spLocks noChangeAspect="1"/>
          </p:cNvSpPr>
          <p:nvPr/>
        </p:nvSpPr>
        <p:spPr bwMode="auto">
          <a:xfrm>
            <a:off x="8858867" y="4831637"/>
            <a:ext cx="522682" cy="897943"/>
          </a:xfrm>
          <a:custGeom>
            <a:avLst/>
            <a:gdLst>
              <a:gd name="T0" fmla="*/ 66 w 69"/>
              <a:gd name="T1" fmla="*/ 95 h 119"/>
              <a:gd name="T2" fmla="*/ 69 w 69"/>
              <a:gd name="T3" fmla="*/ 85 h 119"/>
              <a:gd name="T4" fmla="*/ 63 w 69"/>
              <a:gd name="T5" fmla="*/ 82 h 119"/>
              <a:gd name="T6" fmla="*/ 58 w 69"/>
              <a:gd name="T7" fmla="*/ 86 h 119"/>
              <a:gd name="T8" fmla="*/ 56 w 69"/>
              <a:gd name="T9" fmla="*/ 85 h 119"/>
              <a:gd name="T10" fmla="*/ 58 w 69"/>
              <a:gd name="T11" fmla="*/ 77 h 119"/>
              <a:gd name="T12" fmla="*/ 43 w 69"/>
              <a:gd name="T13" fmla="*/ 57 h 119"/>
              <a:gd name="T14" fmla="*/ 43 w 69"/>
              <a:gd name="T15" fmla="*/ 51 h 119"/>
              <a:gd name="T16" fmla="*/ 37 w 69"/>
              <a:gd name="T17" fmla="*/ 43 h 119"/>
              <a:gd name="T18" fmla="*/ 28 w 69"/>
              <a:gd name="T19" fmla="*/ 42 h 119"/>
              <a:gd name="T20" fmla="*/ 40 w 69"/>
              <a:gd name="T21" fmla="*/ 21 h 119"/>
              <a:gd name="T22" fmla="*/ 35 w 69"/>
              <a:gd name="T23" fmla="*/ 18 h 119"/>
              <a:gd name="T24" fmla="*/ 20 w 69"/>
              <a:gd name="T25" fmla="*/ 19 h 119"/>
              <a:gd name="T26" fmla="*/ 31 w 69"/>
              <a:gd name="T27" fmla="*/ 1 h 119"/>
              <a:gd name="T28" fmla="*/ 9 w 69"/>
              <a:gd name="T29" fmla="*/ 0 h 119"/>
              <a:gd name="T30" fmla="*/ 0 w 69"/>
              <a:gd name="T31" fmla="*/ 33 h 119"/>
              <a:gd name="T32" fmla="*/ 7 w 69"/>
              <a:gd name="T33" fmla="*/ 34 h 119"/>
              <a:gd name="T34" fmla="*/ 1 w 69"/>
              <a:gd name="T35" fmla="*/ 37 h 119"/>
              <a:gd name="T36" fmla="*/ 3 w 69"/>
              <a:gd name="T37" fmla="*/ 50 h 119"/>
              <a:gd name="T38" fmla="*/ 5 w 69"/>
              <a:gd name="T39" fmla="*/ 45 h 119"/>
              <a:gd name="T40" fmla="*/ 12 w 69"/>
              <a:gd name="T41" fmla="*/ 42 h 119"/>
              <a:gd name="T42" fmla="*/ 14 w 69"/>
              <a:gd name="T43" fmla="*/ 46 h 119"/>
              <a:gd name="T44" fmla="*/ 8 w 69"/>
              <a:gd name="T45" fmla="*/ 50 h 119"/>
              <a:gd name="T46" fmla="*/ 5 w 69"/>
              <a:gd name="T47" fmla="*/ 59 h 119"/>
              <a:gd name="T48" fmla="*/ 8 w 69"/>
              <a:gd name="T49" fmla="*/ 62 h 119"/>
              <a:gd name="T50" fmla="*/ 11 w 69"/>
              <a:gd name="T51" fmla="*/ 56 h 119"/>
              <a:gd name="T52" fmla="*/ 14 w 69"/>
              <a:gd name="T53" fmla="*/ 59 h 119"/>
              <a:gd name="T54" fmla="*/ 20 w 69"/>
              <a:gd name="T55" fmla="*/ 54 h 119"/>
              <a:gd name="T56" fmla="*/ 24 w 69"/>
              <a:gd name="T57" fmla="*/ 58 h 119"/>
              <a:gd name="T58" fmla="*/ 20 w 69"/>
              <a:gd name="T59" fmla="*/ 65 h 119"/>
              <a:gd name="T60" fmla="*/ 24 w 69"/>
              <a:gd name="T61" fmla="*/ 69 h 119"/>
              <a:gd name="T62" fmla="*/ 25 w 69"/>
              <a:gd name="T63" fmla="*/ 76 h 119"/>
              <a:gd name="T64" fmla="*/ 13 w 69"/>
              <a:gd name="T65" fmla="*/ 82 h 119"/>
              <a:gd name="T66" fmla="*/ 11 w 69"/>
              <a:gd name="T67" fmla="*/ 86 h 119"/>
              <a:gd name="T68" fmla="*/ 15 w 69"/>
              <a:gd name="T69" fmla="*/ 85 h 119"/>
              <a:gd name="T70" fmla="*/ 18 w 69"/>
              <a:gd name="T71" fmla="*/ 91 h 119"/>
              <a:gd name="T72" fmla="*/ 8 w 69"/>
              <a:gd name="T73" fmla="*/ 99 h 119"/>
              <a:gd name="T74" fmla="*/ 10 w 69"/>
              <a:gd name="T75" fmla="*/ 102 h 119"/>
              <a:gd name="T76" fmla="*/ 12 w 69"/>
              <a:gd name="T77" fmla="*/ 101 h 119"/>
              <a:gd name="T78" fmla="*/ 18 w 69"/>
              <a:gd name="T79" fmla="*/ 103 h 119"/>
              <a:gd name="T80" fmla="*/ 24 w 69"/>
              <a:gd name="T81" fmla="*/ 99 h 119"/>
              <a:gd name="T82" fmla="*/ 19 w 69"/>
              <a:gd name="T83" fmla="*/ 106 h 119"/>
              <a:gd name="T84" fmla="*/ 12 w 69"/>
              <a:gd name="T85" fmla="*/ 107 h 119"/>
              <a:gd name="T86" fmla="*/ 1 w 69"/>
              <a:gd name="T87" fmla="*/ 117 h 119"/>
              <a:gd name="T88" fmla="*/ 7 w 69"/>
              <a:gd name="T89" fmla="*/ 119 h 119"/>
              <a:gd name="T90" fmla="*/ 12 w 69"/>
              <a:gd name="T91" fmla="*/ 114 h 119"/>
              <a:gd name="T92" fmla="*/ 18 w 69"/>
              <a:gd name="T93" fmla="*/ 114 h 119"/>
              <a:gd name="T94" fmla="*/ 20 w 69"/>
              <a:gd name="T95" fmla="*/ 116 h 119"/>
              <a:gd name="T96" fmla="*/ 23 w 69"/>
              <a:gd name="T97" fmla="*/ 111 h 119"/>
              <a:gd name="T98" fmla="*/ 28 w 69"/>
              <a:gd name="T99" fmla="*/ 110 h 119"/>
              <a:gd name="T100" fmla="*/ 34 w 69"/>
              <a:gd name="T101" fmla="*/ 113 h 119"/>
              <a:gd name="T102" fmla="*/ 43 w 69"/>
              <a:gd name="T103" fmla="*/ 108 h 119"/>
              <a:gd name="T104" fmla="*/ 50 w 69"/>
              <a:gd name="T105" fmla="*/ 109 h 119"/>
              <a:gd name="T106" fmla="*/ 59 w 69"/>
              <a:gd name="T107" fmla="*/ 108 h 119"/>
              <a:gd name="T108" fmla="*/ 64 w 69"/>
              <a:gd name="T109" fmla="*/ 103 h 119"/>
              <a:gd name="T110" fmla="*/ 65 w 69"/>
              <a:gd name="T111" fmla="*/ 101 h 119"/>
              <a:gd name="T112" fmla="*/ 57 w 69"/>
              <a:gd name="T113" fmla="*/ 100 h 119"/>
              <a:gd name="T114" fmla="*/ 59 w 69"/>
              <a:gd name="T115" fmla="*/ 96 h 119"/>
              <a:gd name="T116" fmla="*/ 66 w 69"/>
              <a:gd name="T117"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119">
                <a:moveTo>
                  <a:pt x="66" y="95"/>
                </a:moveTo>
                <a:cubicBezTo>
                  <a:pt x="69" y="85"/>
                  <a:pt x="69" y="85"/>
                  <a:pt x="69" y="85"/>
                </a:cubicBezTo>
                <a:cubicBezTo>
                  <a:pt x="63" y="82"/>
                  <a:pt x="63" y="82"/>
                  <a:pt x="63" y="82"/>
                </a:cubicBezTo>
                <a:cubicBezTo>
                  <a:pt x="58" y="86"/>
                  <a:pt x="58" y="86"/>
                  <a:pt x="58" y="86"/>
                </a:cubicBezTo>
                <a:cubicBezTo>
                  <a:pt x="56" y="85"/>
                  <a:pt x="56" y="85"/>
                  <a:pt x="56" y="85"/>
                </a:cubicBezTo>
                <a:cubicBezTo>
                  <a:pt x="58" y="77"/>
                  <a:pt x="58" y="77"/>
                  <a:pt x="58" y="77"/>
                </a:cubicBezTo>
                <a:cubicBezTo>
                  <a:pt x="53" y="71"/>
                  <a:pt x="48" y="64"/>
                  <a:pt x="43" y="57"/>
                </a:cubicBezTo>
                <a:cubicBezTo>
                  <a:pt x="43" y="51"/>
                  <a:pt x="43" y="51"/>
                  <a:pt x="43" y="51"/>
                </a:cubicBezTo>
                <a:cubicBezTo>
                  <a:pt x="37" y="43"/>
                  <a:pt x="37" y="43"/>
                  <a:pt x="37" y="43"/>
                </a:cubicBezTo>
                <a:cubicBezTo>
                  <a:pt x="28" y="42"/>
                  <a:pt x="28" y="42"/>
                  <a:pt x="28" y="42"/>
                </a:cubicBezTo>
                <a:cubicBezTo>
                  <a:pt x="32" y="35"/>
                  <a:pt x="36" y="27"/>
                  <a:pt x="40" y="21"/>
                </a:cubicBezTo>
                <a:cubicBezTo>
                  <a:pt x="35" y="18"/>
                  <a:pt x="35" y="18"/>
                  <a:pt x="35" y="18"/>
                </a:cubicBezTo>
                <a:cubicBezTo>
                  <a:pt x="20" y="19"/>
                  <a:pt x="20" y="19"/>
                  <a:pt x="20" y="19"/>
                </a:cubicBezTo>
                <a:cubicBezTo>
                  <a:pt x="24" y="13"/>
                  <a:pt x="28" y="7"/>
                  <a:pt x="31" y="1"/>
                </a:cubicBezTo>
                <a:cubicBezTo>
                  <a:pt x="9" y="0"/>
                  <a:pt x="9" y="0"/>
                  <a:pt x="9" y="0"/>
                </a:cubicBezTo>
                <a:cubicBezTo>
                  <a:pt x="6" y="10"/>
                  <a:pt x="3" y="21"/>
                  <a:pt x="0" y="33"/>
                </a:cubicBezTo>
                <a:cubicBezTo>
                  <a:pt x="7" y="34"/>
                  <a:pt x="7" y="34"/>
                  <a:pt x="7" y="34"/>
                </a:cubicBezTo>
                <a:cubicBezTo>
                  <a:pt x="1" y="37"/>
                  <a:pt x="1" y="37"/>
                  <a:pt x="1" y="37"/>
                </a:cubicBezTo>
                <a:cubicBezTo>
                  <a:pt x="3" y="50"/>
                  <a:pt x="3" y="50"/>
                  <a:pt x="3" y="50"/>
                </a:cubicBezTo>
                <a:cubicBezTo>
                  <a:pt x="5" y="45"/>
                  <a:pt x="5" y="45"/>
                  <a:pt x="5" y="45"/>
                </a:cubicBezTo>
                <a:cubicBezTo>
                  <a:pt x="12" y="42"/>
                  <a:pt x="12" y="42"/>
                  <a:pt x="12" y="42"/>
                </a:cubicBezTo>
                <a:cubicBezTo>
                  <a:pt x="14" y="46"/>
                  <a:pt x="14" y="46"/>
                  <a:pt x="14" y="46"/>
                </a:cubicBezTo>
                <a:cubicBezTo>
                  <a:pt x="8" y="50"/>
                  <a:pt x="8" y="50"/>
                  <a:pt x="8" y="50"/>
                </a:cubicBezTo>
                <a:cubicBezTo>
                  <a:pt x="5" y="59"/>
                  <a:pt x="5" y="59"/>
                  <a:pt x="5" y="59"/>
                </a:cubicBezTo>
                <a:cubicBezTo>
                  <a:pt x="8" y="62"/>
                  <a:pt x="8" y="62"/>
                  <a:pt x="8" y="62"/>
                </a:cubicBezTo>
                <a:cubicBezTo>
                  <a:pt x="11" y="56"/>
                  <a:pt x="11" y="56"/>
                  <a:pt x="11" y="56"/>
                </a:cubicBezTo>
                <a:cubicBezTo>
                  <a:pt x="14" y="59"/>
                  <a:pt x="14" y="59"/>
                  <a:pt x="14" y="59"/>
                </a:cubicBezTo>
                <a:cubicBezTo>
                  <a:pt x="20" y="54"/>
                  <a:pt x="20" y="54"/>
                  <a:pt x="20" y="54"/>
                </a:cubicBezTo>
                <a:cubicBezTo>
                  <a:pt x="24" y="58"/>
                  <a:pt x="24" y="58"/>
                  <a:pt x="24" y="58"/>
                </a:cubicBezTo>
                <a:cubicBezTo>
                  <a:pt x="20" y="65"/>
                  <a:pt x="20" y="65"/>
                  <a:pt x="20" y="65"/>
                </a:cubicBezTo>
                <a:cubicBezTo>
                  <a:pt x="24" y="69"/>
                  <a:pt x="24" y="69"/>
                  <a:pt x="24" y="69"/>
                </a:cubicBezTo>
                <a:cubicBezTo>
                  <a:pt x="25" y="76"/>
                  <a:pt x="25" y="76"/>
                  <a:pt x="25" y="76"/>
                </a:cubicBezTo>
                <a:cubicBezTo>
                  <a:pt x="13" y="82"/>
                  <a:pt x="13" y="82"/>
                  <a:pt x="13" y="82"/>
                </a:cubicBezTo>
                <a:cubicBezTo>
                  <a:pt x="11" y="86"/>
                  <a:pt x="11" y="86"/>
                  <a:pt x="11" y="86"/>
                </a:cubicBezTo>
                <a:cubicBezTo>
                  <a:pt x="15" y="85"/>
                  <a:pt x="15" y="85"/>
                  <a:pt x="15" y="85"/>
                </a:cubicBezTo>
                <a:cubicBezTo>
                  <a:pt x="18" y="91"/>
                  <a:pt x="18" y="91"/>
                  <a:pt x="18" y="91"/>
                </a:cubicBezTo>
                <a:cubicBezTo>
                  <a:pt x="8" y="99"/>
                  <a:pt x="8" y="99"/>
                  <a:pt x="8" y="99"/>
                </a:cubicBezTo>
                <a:cubicBezTo>
                  <a:pt x="10" y="102"/>
                  <a:pt x="10" y="102"/>
                  <a:pt x="10" y="102"/>
                </a:cubicBezTo>
                <a:cubicBezTo>
                  <a:pt x="12" y="101"/>
                  <a:pt x="12" y="101"/>
                  <a:pt x="12" y="101"/>
                </a:cubicBezTo>
                <a:cubicBezTo>
                  <a:pt x="18" y="103"/>
                  <a:pt x="18" y="103"/>
                  <a:pt x="18" y="103"/>
                </a:cubicBezTo>
                <a:cubicBezTo>
                  <a:pt x="24" y="99"/>
                  <a:pt x="24" y="99"/>
                  <a:pt x="24" y="99"/>
                </a:cubicBezTo>
                <a:cubicBezTo>
                  <a:pt x="19" y="106"/>
                  <a:pt x="19" y="106"/>
                  <a:pt x="19" y="106"/>
                </a:cubicBezTo>
                <a:cubicBezTo>
                  <a:pt x="12" y="107"/>
                  <a:pt x="12" y="107"/>
                  <a:pt x="12" y="107"/>
                </a:cubicBezTo>
                <a:cubicBezTo>
                  <a:pt x="1" y="117"/>
                  <a:pt x="1" y="117"/>
                  <a:pt x="1" y="117"/>
                </a:cubicBezTo>
                <a:cubicBezTo>
                  <a:pt x="7" y="119"/>
                  <a:pt x="7" y="119"/>
                  <a:pt x="7" y="119"/>
                </a:cubicBezTo>
                <a:cubicBezTo>
                  <a:pt x="12" y="114"/>
                  <a:pt x="12" y="114"/>
                  <a:pt x="12" y="114"/>
                </a:cubicBezTo>
                <a:cubicBezTo>
                  <a:pt x="18" y="114"/>
                  <a:pt x="18" y="114"/>
                  <a:pt x="18" y="114"/>
                </a:cubicBezTo>
                <a:cubicBezTo>
                  <a:pt x="20" y="116"/>
                  <a:pt x="20" y="116"/>
                  <a:pt x="20" y="116"/>
                </a:cubicBezTo>
                <a:cubicBezTo>
                  <a:pt x="23" y="111"/>
                  <a:pt x="23" y="111"/>
                  <a:pt x="23" y="111"/>
                </a:cubicBezTo>
                <a:cubicBezTo>
                  <a:pt x="28" y="110"/>
                  <a:pt x="28" y="110"/>
                  <a:pt x="28" y="110"/>
                </a:cubicBezTo>
                <a:cubicBezTo>
                  <a:pt x="34" y="113"/>
                  <a:pt x="34" y="113"/>
                  <a:pt x="34" y="113"/>
                </a:cubicBezTo>
                <a:cubicBezTo>
                  <a:pt x="43" y="108"/>
                  <a:pt x="43" y="108"/>
                  <a:pt x="43" y="108"/>
                </a:cubicBezTo>
                <a:cubicBezTo>
                  <a:pt x="45" y="108"/>
                  <a:pt x="48" y="109"/>
                  <a:pt x="50" y="109"/>
                </a:cubicBezTo>
                <a:cubicBezTo>
                  <a:pt x="53" y="109"/>
                  <a:pt x="56" y="109"/>
                  <a:pt x="59" y="108"/>
                </a:cubicBezTo>
                <a:cubicBezTo>
                  <a:pt x="64" y="103"/>
                  <a:pt x="64" y="103"/>
                  <a:pt x="64" y="103"/>
                </a:cubicBezTo>
                <a:cubicBezTo>
                  <a:pt x="65" y="101"/>
                  <a:pt x="65" y="101"/>
                  <a:pt x="65" y="101"/>
                </a:cubicBezTo>
                <a:cubicBezTo>
                  <a:pt x="57" y="100"/>
                  <a:pt x="57" y="100"/>
                  <a:pt x="57" y="100"/>
                </a:cubicBezTo>
                <a:cubicBezTo>
                  <a:pt x="59" y="96"/>
                  <a:pt x="59" y="96"/>
                  <a:pt x="59" y="96"/>
                </a:cubicBezTo>
                <a:lnTo>
                  <a:pt x="66" y="95"/>
                </a:lnTo>
                <a:close/>
              </a:path>
            </a:pathLst>
          </a:custGeom>
          <a:solidFill>
            <a:schemeClr val="bg1">
              <a:lumMod val="50000"/>
            </a:schemeClr>
          </a:solidFill>
          <a:ln w="3175" cap="rnd">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668440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9073-B8C1-4035-B9A8-B83509A4A962}"/>
              </a:ext>
            </a:extLst>
          </p:cNvPr>
          <p:cNvSpPr>
            <a:spLocks noGrp="1"/>
          </p:cNvSpPr>
          <p:nvPr>
            <p:ph type="title"/>
          </p:nvPr>
        </p:nvSpPr>
        <p:spPr>
          <a:xfrm>
            <a:off x="449999" y="397170"/>
            <a:ext cx="11299087" cy="775597"/>
          </a:xfrm>
        </p:spPr>
        <p:txBody>
          <a:bodyPr/>
          <a:lstStyle/>
          <a:p>
            <a:r>
              <a:rPr lang="en-GB" sz="2800">
                <a:solidFill>
                  <a:schemeClr val="accent1"/>
                </a:solidFill>
              </a:rPr>
              <a:t>For the small number of claimants planning to leave self-employment, COVID-19 and affordability are the most common reasons behind this decision.</a:t>
            </a:r>
          </a:p>
        </p:txBody>
      </p:sp>
      <p:sp>
        <p:nvSpPr>
          <p:cNvPr id="6" name="TextBox 5">
            <a:extLst>
              <a:ext uri="{FF2B5EF4-FFF2-40B4-BE49-F238E27FC236}">
                <a16:creationId xmlns:a16="http://schemas.microsoft.com/office/drawing/2014/main" id="{FDE51A52-3263-4CD1-AEDD-502BC4B3F189}"/>
              </a:ext>
            </a:extLst>
          </p:cNvPr>
          <p:cNvSpPr txBox="1"/>
          <p:nvPr/>
        </p:nvSpPr>
        <p:spPr>
          <a:xfrm>
            <a:off x="2998600" y="3048307"/>
            <a:ext cx="2556000"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COVID-19 / lockdown</a:t>
            </a:r>
          </a:p>
        </p:txBody>
      </p:sp>
      <p:sp>
        <p:nvSpPr>
          <p:cNvPr id="7" name="TextBox 6">
            <a:extLst>
              <a:ext uri="{FF2B5EF4-FFF2-40B4-BE49-F238E27FC236}">
                <a16:creationId xmlns:a16="http://schemas.microsoft.com/office/drawing/2014/main" id="{B5129DAC-BAE6-4683-8F9E-886A9223EACF}"/>
              </a:ext>
            </a:extLst>
          </p:cNvPr>
          <p:cNvSpPr txBox="1"/>
          <p:nvPr/>
        </p:nvSpPr>
        <p:spPr>
          <a:xfrm>
            <a:off x="3100545" y="3946439"/>
            <a:ext cx="2352110" cy="687368"/>
          </a:xfrm>
          <a:prstGeom prst="rect">
            <a:avLst/>
          </a:prstGeom>
          <a:noFill/>
        </p:spPr>
        <p:txBody>
          <a:bodyPr wrap="square" lIns="0" tIns="0" rIns="0" bIns="0" rtlCol="0">
            <a:spAutoFit/>
          </a:bodyPr>
          <a:lstStyle/>
          <a:p>
            <a:pPr algn="ctr">
              <a:spcBef>
                <a:spcPts val="400"/>
              </a:spcBef>
              <a:spcAft>
                <a:spcPts val="400"/>
              </a:spcAft>
            </a:pPr>
            <a:r>
              <a:rPr lang="en-GB" sz="1900">
                <a:solidFill>
                  <a:schemeClr val="accent6">
                    <a:lumMod val="75000"/>
                  </a:schemeClr>
                </a:solidFill>
              </a:rPr>
              <a:t>EXISTING: 54%</a:t>
            </a:r>
          </a:p>
          <a:p>
            <a:pPr algn="ctr">
              <a:spcBef>
                <a:spcPts val="400"/>
              </a:spcBef>
              <a:spcAft>
                <a:spcPts val="400"/>
              </a:spcAft>
            </a:pPr>
            <a:r>
              <a:rPr lang="en-GB" sz="1900">
                <a:solidFill>
                  <a:schemeClr val="bg2"/>
                </a:solidFill>
              </a:rPr>
              <a:t>NEW: 59%</a:t>
            </a:r>
          </a:p>
        </p:txBody>
      </p:sp>
      <p:sp>
        <p:nvSpPr>
          <p:cNvPr id="8" name="TextBox 7">
            <a:extLst>
              <a:ext uri="{FF2B5EF4-FFF2-40B4-BE49-F238E27FC236}">
                <a16:creationId xmlns:a16="http://schemas.microsoft.com/office/drawing/2014/main" id="{42158C6F-2E06-4998-BC15-DC726B07D104}"/>
              </a:ext>
            </a:extLst>
          </p:cNvPr>
          <p:cNvSpPr txBox="1"/>
          <p:nvPr/>
        </p:nvSpPr>
        <p:spPr>
          <a:xfrm>
            <a:off x="7206935" y="3041270"/>
            <a:ext cx="2352110"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Market conditions</a:t>
            </a:r>
          </a:p>
        </p:txBody>
      </p:sp>
      <p:sp>
        <p:nvSpPr>
          <p:cNvPr id="9" name="TextBox 8">
            <a:extLst>
              <a:ext uri="{FF2B5EF4-FFF2-40B4-BE49-F238E27FC236}">
                <a16:creationId xmlns:a16="http://schemas.microsoft.com/office/drawing/2014/main" id="{C4E354BD-8B6F-408E-B60E-E1015D2F6676}"/>
              </a:ext>
            </a:extLst>
          </p:cNvPr>
          <p:cNvSpPr txBox="1"/>
          <p:nvPr/>
        </p:nvSpPr>
        <p:spPr>
          <a:xfrm>
            <a:off x="7263911" y="3941105"/>
            <a:ext cx="2352110" cy="687368"/>
          </a:xfrm>
          <a:prstGeom prst="rect">
            <a:avLst/>
          </a:prstGeom>
          <a:noFill/>
        </p:spPr>
        <p:txBody>
          <a:bodyPr wrap="square" lIns="0" tIns="0" rIns="0" bIns="0" rtlCol="0">
            <a:spAutoFit/>
          </a:bodyPr>
          <a:lstStyle/>
          <a:p>
            <a:pPr algn="ctr">
              <a:spcBef>
                <a:spcPts val="400"/>
              </a:spcBef>
              <a:spcAft>
                <a:spcPts val="400"/>
              </a:spcAft>
            </a:pPr>
            <a:r>
              <a:rPr lang="en-GB" sz="1900">
                <a:solidFill>
                  <a:schemeClr val="accent6">
                    <a:lumMod val="75000"/>
                  </a:schemeClr>
                </a:solidFill>
              </a:rPr>
              <a:t>EXISTING: 30%</a:t>
            </a:r>
          </a:p>
          <a:p>
            <a:pPr algn="ctr">
              <a:spcBef>
                <a:spcPts val="400"/>
              </a:spcBef>
              <a:spcAft>
                <a:spcPts val="400"/>
              </a:spcAft>
            </a:pPr>
            <a:r>
              <a:rPr lang="en-GB" sz="1900">
                <a:solidFill>
                  <a:schemeClr val="bg2"/>
                </a:solidFill>
              </a:rPr>
              <a:t>NEW: 29%</a:t>
            </a:r>
          </a:p>
        </p:txBody>
      </p:sp>
      <p:sp>
        <p:nvSpPr>
          <p:cNvPr id="10" name="TextBox 9">
            <a:extLst>
              <a:ext uri="{FF2B5EF4-FFF2-40B4-BE49-F238E27FC236}">
                <a16:creationId xmlns:a16="http://schemas.microsoft.com/office/drawing/2014/main" id="{0037AEF7-5328-4EC4-B4B3-D23B64D5D8AD}"/>
              </a:ext>
            </a:extLst>
          </p:cNvPr>
          <p:cNvSpPr txBox="1"/>
          <p:nvPr/>
        </p:nvSpPr>
        <p:spPr>
          <a:xfrm>
            <a:off x="4997778" y="3042973"/>
            <a:ext cx="2556000"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Income / affordability</a:t>
            </a:r>
          </a:p>
        </p:txBody>
      </p:sp>
      <p:sp>
        <p:nvSpPr>
          <p:cNvPr id="11" name="TextBox 10">
            <a:extLst>
              <a:ext uri="{FF2B5EF4-FFF2-40B4-BE49-F238E27FC236}">
                <a16:creationId xmlns:a16="http://schemas.microsoft.com/office/drawing/2014/main" id="{32BB2860-4F8C-423C-8C90-61917279B240}"/>
              </a:ext>
            </a:extLst>
          </p:cNvPr>
          <p:cNvSpPr txBox="1"/>
          <p:nvPr/>
        </p:nvSpPr>
        <p:spPr>
          <a:xfrm>
            <a:off x="5184800" y="3946439"/>
            <a:ext cx="2352110" cy="687368"/>
          </a:xfrm>
          <a:prstGeom prst="rect">
            <a:avLst/>
          </a:prstGeom>
          <a:noFill/>
        </p:spPr>
        <p:txBody>
          <a:bodyPr wrap="square" lIns="0" tIns="0" rIns="0" bIns="0" rtlCol="0">
            <a:spAutoFit/>
          </a:bodyPr>
          <a:lstStyle/>
          <a:p>
            <a:pPr algn="ctr">
              <a:spcBef>
                <a:spcPts val="400"/>
              </a:spcBef>
              <a:spcAft>
                <a:spcPts val="400"/>
              </a:spcAft>
            </a:pPr>
            <a:r>
              <a:rPr lang="en-GB" sz="1900">
                <a:solidFill>
                  <a:schemeClr val="accent6">
                    <a:lumMod val="75000"/>
                  </a:schemeClr>
                </a:solidFill>
              </a:rPr>
              <a:t>EXISTING: 51%</a:t>
            </a:r>
          </a:p>
          <a:p>
            <a:pPr algn="ctr">
              <a:spcBef>
                <a:spcPts val="400"/>
              </a:spcBef>
              <a:spcAft>
                <a:spcPts val="400"/>
              </a:spcAft>
            </a:pPr>
            <a:r>
              <a:rPr lang="en-GB" sz="1900">
                <a:solidFill>
                  <a:schemeClr val="bg2"/>
                </a:solidFill>
              </a:rPr>
              <a:t>NEW: 52%</a:t>
            </a:r>
          </a:p>
        </p:txBody>
      </p:sp>
      <p:sp>
        <p:nvSpPr>
          <p:cNvPr id="12" name="TextBox 11">
            <a:extLst>
              <a:ext uri="{FF2B5EF4-FFF2-40B4-BE49-F238E27FC236}">
                <a16:creationId xmlns:a16="http://schemas.microsoft.com/office/drawing/2014/main" id="{9F4DA294-F8D1-47B2-9EEF-2FF62E01E0A6}"/>
              </a:ext>
            </a:extLst>
          </p:cNvPr>
          <p:cNvSpPr txBox="1"/>
          <p:nvPr/>
        </p:nvSpPr>
        <p:spPr>
          <a:xfrm>
            <a:off x="9224367" y="3048309"/>
            <a:ext cx="2556803"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Personal circumstances</a:t>
            </a:r>
          </a:p>
        </p:txBody>
      </p:sp>
      <p:sp>
        <p:nvSpPr>
          <p:cNvPr id="13" name="TextBox 12">
            <a:extLst>
              <a:ext uri="{FF2B5EF4-FFF2-40B4-BE49-F238E27FC236}">
                <a16:creationId xmlns:a16="http://schemas.microsoft.com/office/drawing/2014/main" id="{0A30D93C-827F-4957-B30C-AF0E3A3CF656}"/>
              </a:ext>
            </a:extLst>
          </p:cNvPr>
          <p:cNvSpPr txBox="1"/>
          <p:nvPr/>
        </p:nvSpPr>
        <p:spPr>
          <a:xfrm>
            <a:off x="9325327" y="3946439"/>
            <a:ext cx="2352110" cy="687368"/>
          </a:xfrm>
          <a:prstGeom prst="rect">
            <a:avLst/>
          </a:prstGeom>
          <a:noFill/>
        </p:spPr>
        <p:txBody>
          <a:bodyPr wrap="square" lIns="0" tIns="0" rIns="0" bIns="0" rtlCol="0">
            <a:spAutoFit/>
          </a:bodyPr>
          <a:lstStyle/>
          <a:p>
            <a:pPr algn="ctr">
              <a:spcBef>
                <a:spcPts val="400"/>
              </a:spcBef>
              <a:spcAft>
                <a:spcPts val="400"/>
              </a:spcAft>
            </a:pPr>
            <a:r>
              <a:rPr lang="en-GB" sz="1900">
                <a:solidFill>
                  <a:schemeClr val="accent6">
                    <a:lumMod val="75000"/>
                  </a:schemeClr>
                </a:solidFill>
              </a:rPr>
              <a:t>EXISTING: 28%</a:t>
            </a:r>
          </a:p>
          <a:p>
            <a:pPr algn="ctr">
              <a:spcBef>
                <a:spcPts val="400"/>
              </a:spcBef>
              <a:spcAft>
                <a:spcPts val="400"/>
              </a:spcAft>
            </a:pPr>
            <a:r>
              <a:rPr lang="en-GB" sz="1900">
                <a:solidFill>
                  <a:schemeClr val="bg2"/>
                </a:solidFill>
              </a:rPr>
              <a:t>NEW: 15%</a:t>
            </a:r>
          </a:p>
        </p:txBody>
      </p:sp>
      <p:sp>
        <p:nvSpPr>
          <p:cNvPr id="15" name="Text Placeholder 7">
            <a:extLst>
              <a:ext uri="{FF2B5EF4-FFF2-40B4-BE49-F238E27FC236}">
                <a16:creationId xmlns:a16="http://schemas.microsoft.com/office/drawing/2014/main" id="{A2B4AF9B-3612-46E0-A057-8FD0C219EC1C}"/>
              </a:ext>
            </a:extLst>
          </p:cNvPr>
          <p:cNvSpPr txBox="1">
            <a:spLocks/>
          </p:cNvSpPr>
          <p:nvPr/>
        </p:nvSpPr>
        <p:spPr>
          <a:xfrm>
            <a:off x="3344010" y="1810279"/>
            <a:ext cx="8405076" cy="513254"/>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What are your reasons for aiming to leave self-employment within the </a:t>
            </a:r>
            <a:r>
              <a:rPr lang="en-GB" sz="1800" b="1">
                <a:solidFill>
                  <a:schemeClr val="accent2">
                    <a:lumMod val="75000"/>
                  </a:schemeClr>
                </a:solidFill>
              </a:rPr>
              <a:t>next 6 months?</a:t>
            </a:r>
          </a:p>
        </p:txBody>
      </p:sp>
      <p:sp>
        <p:nvSpPr>
          <p:cNvPr id="18" name="Rectangle 17">
            <a:extLst>
              <a:ext uri="{FF2B5EF4-FFF2-40B4-BE49-F238E27FC236}">
                <a16:creationId xmlns:a16="http://schemas.microsoft.com/office/drawing/2014/main" id="{EDA44560-BB99-42F8-928F-EC3FC567837C}"/>
              </a:ext>
            </a:extLst>
          </p:cNvPr>
          <p:cNvSpPr/>
          <p:nvPr/>
        </p:nvSpPr>
        <p:spPr>
          <a:xfrm>
            <a:off x="449998" y="1788572"/>
            <a:ext cx="2752492" cy="35184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6" name="TextBox 15">
            <a:extLst>
              <a:ext uri="{FF2B5EF4-FFF2-40B4-BE49-F238E27FC236}">
                <a16:creationId xmlns:a16="http://schemas.microsoft.com/office/drawing/2014/main" id="{9855BBC8-3DA6-40E2-B9D9-67255487EF4D}"/>
              </a:ext>
            </a:extLst>
          </p:cNvPr>
          <p:cNvSpPr txBox="1"/>
          <p:nvPr/>
        </p:nvSpPr>
        <p:spPr>
          <a:xfrm>
            <a:off x="589415" y="2065152"/>
            <a:ext cx="2511130" cy="3241913"/>
          </a:xfrm>
          <a:prstGeom prst="rect">
            <a:avLst/>
          </a:prstGeom>
          <a:noFill/>
        </p:spPr>
        <p:txBody>
          <a:bodyPr wrap="square" lIns="0" tIns="0" rIns="0" bIns="0" rtlCol="0">
            <a:spAutoFit/>
          </a:bodyPr>
          <a:lstStyle/>
          <a:p>
            <a:pPr algn="ctr">
              <a:spcBef>
                <a:spcPts val="400"/>
              </a:spcBef>
              <a:spcAft>
                <a:spcPts val="400"/>
              </a:spcAft>
            </a:pPr>
            <a:r>
              <a:rPr lang="en-GB" sz="4800" b="1">
                <a:solidFill>
                  <a:schemeClr val="accent1"/>
                </a:solidFill>
              </a:rPr>
              <a:t>4% </a:t>
            </a:r>
          </a:p>
          <a:p>
            <a:pPr algn="ctr">
              <a:spcBef>
                <a:spcPts val="400"/>
              </a:spcBef>
              <a:spcAft>
                <a:spcPts val="400"/>
              </a:spcAft>
            </a:pPr>
            <a:r>
              <a:rPr lang="en-GB" sz="2600"/>
              <a:t>of both </a:t>
            </a:r>
            <a:r>
              <a:rPr lang="en-GB" sz="2600" b="1">
                <a:solidFill>
                  <a:schemeClr val="accent6">
                    <a:lumMod val="50000"/>
                  </a:schemeClr>
                </a:solidFill>
              </a:rPr>
              <a:t>existing</a:t>
            </a:r>
            <a:r>
              <a:rPr lang="en-GB" sz="2600"/>
              <a:t> and </a:t>
            </a:r>
            <a:r>
              <a:rPr lang="en-GB" sz="2600" b="1">
                <a:solidFill>
                  <a:schemeClr val="bg2"/>
                </a:solidFill>
              </a:rPr>
              <a:t>new </a:t>
            </a:r>
            <a:r>
              <a:rPr lang="en-GB" sz="2600"/>
              <a:t>claimants plan to </a:t>
            </a:r>
            <a:r>
              <a:rPr lang="en-GB" sz="2600" b="1"/>
              <a:t>work for an employer</a:t>
            </a:r>
            <a:r>
              <a:rPr lang="en-GB" sz="2600"/>
              <a:t> in 6 months’ time.</a:t>
            </a:r>
          </a:p>
        </p:txBody>
      </p:sp>
      <p:sp>
        <p:nvSpPr>
          <p:cNvPr id="19" name="Text Placeholder 3">
            <a:extLst>
              <a:ext uri="{FF2B5EF4-FFF2-40B4-BE49-F238E27FC236}">
                <a16:creationId xmlns:a16="http://schemas.microsoft.com/office/drawing/2014/main" id="{4DF87F16-A17C-42C9-85FD-AEBC8BDD7119}"/>
              </a:ext>
            </a:extLst>
          </p:cNvPr>
          <p:cNvSpPr txBox="1">
            <a:spLocks/>
          </p:cNvSpPr>
          <p:nvPr/>
        </p:nvSpPr>
        <p:spPr>
          <a:xfrm>
            <a:off x="437230" y="5589437"/>
            <a:ext cx="2752493" cy="442401"/>
          </a:xfrm>
          <a:prstGeom prst="rect">
            <a:avLst/>
          </a:prstGeom>
        </p:spPr>
        <p:txBody>
          <a:bodyPr vert="horz" lIns="0" tIns="0" rIns="0" bIns="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1400" b="0" i="1"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Base: All existing claimants (5,159); all new claimants (5,062).</a:t>
            </a:r>
          </a:p>
        </p:txBody>
      </p:sp>
      <p:sp>
        <p:nvSpPr>
          <p:cNvPr id="20" name="Text Placeholder 3">
            <a:extLst>
              <a:ext uri="{FF2B5EF4-FFF2-40B4-BE49-F238E27FC236}">
                <a16:creationId xmlns:a16="http://schemas.microsoft.com/office/drawing/2014/main" id="{1EB3093B-7AE0-4086-A781-E0A2EBA2F64C}"/>
              </a:ext>
            </a:extLst>
          </p:cNvPr>
          <p:cNvSpPr txBox="1">
            <a:spLocks/>
          </p:cNvSpPr>
          <p:nvPr/>
        </p:nvSpPr>
        <p:spPr>
          <a:xfrm>
            <a:off x="3344010" y="5589437"/>
            <a:ext cx="8305099" cy="534530"/>
          </a:xfrm>
          <a:prstGeom prst="rect">
            <a:avLst/>
          </a:prstGeom>
        </p:spPr>
        <p:txBody>
          <a:bodyPr vert="horz" lIns="0" tIns="0" rIns="0" bIns="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1400" b="0" i="1"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Base: All existing claimants who expect to be working for an employer as their main activity in 6 months, or not in paid work, nor retired in 6 months (230); </a:t>
            </a:r>
            <a:r>
              <a:rPr lang="en-GB">
                <a:latin typeface="Arial" panose="020B0604020202020204" pitchFamily="34" charset="0"/>
                <a:cs typeface="Arial" panose="020B0604020202020204" pitchFamily="34" charset="0"/>
              </a:rPr>
              <a:t>All new claimants who expect to be working for an employer as their main activity in 6 months, or not in paid work, nor retired in 6 months (208).</a:t>
            </a:r>
          </a:p>
          <a:p>
            <a:endParaRPr lang="en-GB"/>
          </a:p>
        </p:txBody>
      </p:sp>
    </p:spTree>
    <p:extLst>
      <p:ext uri="{BB962C8B-B14F-4D97-AF65-F5344CB8AC3E}">
        <p14:creationId xmlns:p14="http://schemas.microsoft.com/office/powerpoint/2010/main" val="2847803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6. Support needs</a:t>
            </a:r>
          </a:p>
        </p:txBody>
      </p:sp>
    </p:spTree>
    <p:extLst>
      <p:ext uri="{BB962C8B-B14F-4D97-AF65-F5344CB8AC3E}">
        <p14:creationId xmlns:p14="http://schemas.microsoft.com/office/powerpoint/2010/main" val="292357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449999" y="397170"/>
            <a:ext cx="11286318" cy="775597"/>
          </a:xfrm>
        </p:spPr>
        <p:txBody>
          <a:bodyPr/>
          <a:lstStyle/>
          <a:p>
            <a:r>
              <a:rPr lang="en-GB" sz="2800">
                <a:solidFill>
                  <a:schemeClr val="accent6">
                    <a:lumMod val="75000"/>
                  </a:schemeClr>
                </a:solidFill>
              </a:rPr>
              <a:t>Existing claimants </a:t>
            </a:r>
            <a:r>
              <a:rPr lang="en-GB" sz="2800">
                <a:solidFill>
                  <a:schemeClr val="accent1"/>
                </a:solidFill>
              </a:rPr>
              <a:t>see external factors as key barriers to making the most of their work.</a:t>
            </a:r>
          </a:p>
        </p:txBody>
      </p:sp>
      <p:sp>
        <p:nvSpPr>
          <p:cNvPr id="4" name="Text Placeholder 3">
            <a:extLst>
              <a:ext uri="{FF2B5EF4-FFF2-40B4-BE49-F238E27FC236}">
                <a16:creationId xmlns:a16="http://schemas.microsoft.com/office/drawing/2014/main" id="{259D0AA0-A407-4B77-8951-7B8BF5871CAF}"/>
              </a:ext>
            </a:extLst>
          </p:cNvPr>
          <p:cNvSpPr>
            <a:spLocks noGrp="1"/>
          </p:cNvSpPr>
          <p:nvPr>
            <p:ph type="body" sz="quarter" idx="10"/>
          </p:nvPr>
        </p:nvSpPr>
        <p:spPr>
          <a:xfrm>
            <a:off x="437228" y="6135359"/>
            <a:ext cx="11299089" cy="287338"/>
          </a:xfrm>
        </p:spPr>
        <p:txBody>
          <a:bodyPr/>
          <a:lstStyle/>
          <a:p>
            <a:r>
              <a:rPr lang="en-GB"/>
              <a:t>Base: Existing claimants who are currently doing self-employed work, excluding those who haven’t started SE work (4,670).</a:t>
            </a:r>
            <a:r>
              <a:rPr lang="en-GB">
                <a:latin typeface="Arial" panose="020B0604020202020204" pitchFamily="34" charset="0"/>
                <a:cs typeface="Arial" panose="020B0604020202020204" pitchFamily="34" charset="0"/>
              </a:rPr>
              <a:t> </a:t>
            </a:r>
            <a:endParaRPr lang="en-GB"/>
          </a:p>
        </p:txBody>
      </p:sp>
      <p:graphicFrame>
        <p:nvGraphicFramePr>
          <p:cNvPr id="5" name="Chart 4">
            <a:extLst>
              <a:ext uri="{FF2B5EF4-FFF2-40B4-BE49-F238E27FC236}">
                <a16:creationId xmlns:a16="http://schemas.microsoft.com/office/drawing/2014/main" id="{FB786ACD-48CD-4F32-A316-125C8660EE02}"/>
              </a:ext>
            </a:extLst>
          </p:cNvPr>
          <p:cNvGraphicFramePr/>
          <p:nvPr/>
        </p:nvGraphicFramePr>
        <p:xfrm>
          <a:off x="437228" y="2045278"/>
          <a:ext cx="10384104" cy="39324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437229" y="1368306"/>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To what extent, if at all, are each of the following stopping you from making the most of your self-employed work?</a:t>
            </a:r>
          </a:p>
        </p:txBody>
      </p:sp>
      <p:sp>
        <p:nvSpPr>
          <p:cNvPr id="7" name="Text Placeholder 7">
            <a:extLst>
              <a:ext uri="{FF2B5EF4-FFF2-40B4-BE49-F238E27FC236}">
                <a16:creationId xmlns:a16="http://schemas.microsoft.com/office/drawing/2014/main" id="{4E7CCFA9-7FC9-4FE9-81C4-DAC52856267F}"/>
              </a:ext>
            </a:extLst>
          </p:cNvPr>
          <p:cNvSpPr txBox="1">
            <a:spLocks/>
          </p:cNvSpPr>
          <p:nvPr/>
        </p:nvSpPr>
        <p:spPr>
          <a:xfrm>
            <a:off x="8940256" y="4829605"/>
            <a:ext cx="1881076"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chemeClr val="accent6">
                    <a:lumMod val="75000"/>
                  </a:schemeClr>
                </a:solidFill>
              </a:rPr>
              <a:t>% a great deal / a fair amount</a:t>
            </a:r>
          </a:p>
        </p:txBody>
      </p:sp>
    </p:spTree>
    <p:extLst>
      <p:ext uri="{BB962C8B-B14F-4D97-AF65-F5344CB8AC3E}">
        <p14:creationId xmlns:p14="http://schemas.microsoft.com/office/powerpoint/2010/main" val="3071883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A8DA-631E-4412-972F-894194047F09}"/>
              </a:ext>
            </a:extLst>
          </p:cNvPr>
          <p:cNvSpPr>
            <a:spLocks noGrp="1"/>
          </p:cNvSpPr>
          <p:nvPr>
            <p:ph type="title"/>
          </p:nvPr>
        </p:nvSpPr>
        <p:spPr>
          <a:xfrm>
            <a:off x="449999" y="397170"/>
            <a:ext cx="11299088" cy="775597"/>
          </a:xfrm>
        </p:spPr>
        <p:txBody>
          <a:bodyPr/>
          <a:lstStyle/>
          <a:p>
            <a:r>
              <a:rPr lang="en-GB" sz="2800" dirty="0">
                <a:solidFill>
                  <a:schemeClr val="accent6">
                    <a:lumMod val="75000"/>
                  </a:schemeClr>
                </a:solidFill>
              </a:rPr>
              <a:t>Existing claimant </a:t>
            </a:r>
            <a:r>
              <a:rPr lang="en-GB" sz="2800" dirty="0">
                <a:solidFill>
                  <a:schemeClr val="accent1"/>
                </a:solidFill>
              </a:rPr>
              <a:t>subgroups most likely to report key barriers.</a:t>
            </a:r>
          </a:p>
        </p:txBody>
      </p:sp>
      <p:sp>
        <p:nvSpPr>
          <p:cNvPr id="5" name="Text Placeholder 13">
            <a:extLst>
              <a:ext uri="{FF2B5EF4-FFF2-40B4-BE49-F238E27FC236}">
                <a16:creationId xmlns:a16="http://schemas.microsoft.com/office/drawing/2014/main" id="{A03A4AAA-A260-436D-A2A5-836C21F122A1}"/>
              </a:ext>
            </a:extLst>
          </p:cNvPr>
          <p:cNvSpPr txBox="1">
            <a:spLocks/>
          </p:cNvSpPr>
          <p:nvPr/>
        </p:nvSpPr>
        <p:spPr>
          <a:xfrm>
            <a:off x="8113087" y="1387319"/>
            <a:ext cx="3828002" cy="4604370"/>
          </a:xfrm>
          <a:prstGeom prst="rect">
            <a:avLst/>
          </a:prstGeom>
          <a:solidFill>
            <a:schemeClr val="accent6">
              <a:lumMod val="60000"/>
              <a:lumOff val="40000"/>
            </a:schemeClr>
          </a:solidFill>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Difficulty getting business loans or investment</a:t>
            </a:r>
            <a:r>
              <a:rPr lang="en-GB" sz="2000"/>
              <a:t> is most likely to affect:</a:t>
            </a:r>
          </a:p>
          <a:p>
            <a:pPr marL="342900" indent="-342900">
              <a:buFont typeface="Arial" panose="020B0604020202020204" pitchFamily="34" charset="0"/>
              <a:buChar char="•"/>
            </a:pPr>
            <a:r>
              <a:rPr lang="en-GB" sz="1800"/>
              <a:t>Directors / business owners (37%)</a:t>
            </a:r>
          </a:p>
          <a:p>
            <a:pPr marL="342900" indent="-342900">
              <a:buFont typeface="Arial" panose="020B0604020202020204" pitchFamily="34" charset="0"/>
              <a:buChar char="•"/>
            </a:pPr>
            <a:r>
              <a:rPr lang="en-GB" sz="1800"/>
              <a:t>Those new to self-employment (35% under 12 months; 35% 12 months to less than 2 years)</a:t>
            </a:r>
          </a:p>
          <a:p>
            <a:pPr marL="342900" indent="-342900">
              <a:buFont typeface="Arial" panose="020B0604020202020204" pitchFamily="34" charset="0"/>
              <a:buChar char="•"/>
            </a:pPr>
            <a:r>
              <a:rPr lang="en-GB" sz="1800"/>
              <a:t>Food / drink / hospitality / leisure (41%) and retail / sales (39%)</a:t>
            </a:r>
          </a:p>
          <a:p>
            <a:endParaRPr lang="en-GB" sz="2000" b="1"/>
          </a:p>
        </p:txBody>
      </p:sp>
      <p:sp>
        <p:nvSpPr>
          <p:cNvPr id="6" name="Text Placeholder 11">
            <a:extLst>
              <a:ext uri="{FF2B5EF4-FFF2-40B4-BE49-F238E27FC236}">
                <a16:creationId xmlns:a16="http://schemas.microsoft.com/office/drawing/2014/main" id="{8D29A0FB-45A1-43BA-B84F-A44FD2FC39A6}"/>
              </a:ext>
            </a:extLst>
          </p:cNvPr>
          <p:cNvSpPr txBox="1">
            <a:spLocks/>
          </p:cNvSpPr>
          <p:nvPr/>
        </p:nvSpPr>
        <p:spPr>
          <a:xfrm>
            <a:off x="449999" y="1387320"/>
            <a:ext cx="3636000" cy="4604368"/>
          </a:xfrm>
          <a:prstGeom prst="rect">
            <a:avLst/>
          </a:prstGeom>
          <a:solidFill>
            <a:schemeClr val="accent6">
              <a:lumMod val="5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Lack of demand </a:t>
            </a:r>
            <a:r>
              <a:rPr lang="en-GB" sz="2000" b="0"/>
              <a:t>is most likely to affect:</a:t>
            </a:r>
          </a:p>
          <a:p>
            <a:pPr marL="342900" indent="-342900">
              <a:buFont typeface="Arial" panose="020B0604020202020204" pitchFamily="34" charset="0"/>
              <a:buChar char="•"/>
            </a:pPr>
            <a:r>
              <a:rPr lang="en-GB" sz="2000" b="0"/>
              <a:t>Freelancers (42%)</a:t>
            </a:r>
          </a:p>
          <a:p>
            <a:pPr marL="342900" indent="-342900">
              <a:buFont typeface="Arial" panose="020B0604020202020204" pitchFamily="34" charset="0"/>
              <a:buChar char="•"/>
            </a:pPr>
            <a:r>
              <a:rPr lang="en-GB" sz="2000" b="0"/>
              <a:t>Professional services (45%) and transport / distribution / delivery (44%)</a:t>
            </a:r>
          </a:p>
        </p:txBody>
      </p:sp>
      <p:sp>
        <p:nvSpPr>
          <p:cNvPr id="7" name="Text Placeholder 12">
            <a:extLst>
              <a:ext uri="{FF2B5EF4-FFF2-40B4-BE49-F238E27FC236}">
                <a16:creationId xmlns:a16="http://schemas.microsoft.com/office/drawing/2014/main" id="{36FBA149-E93C-417E-8C8F-B90DBEDCC416}"/>
              </a:ext>
            </a:extLst>
          </p:cNvPr>
          <p:cNvSpPr txBox="1">
            <a:spLocks/>
          </p:cNvSpPr>
          <p:nvPr/>
        </p:nvSpPr>
        <p:spPr>
          <a:xfrm>
            <a:off x="4278000" y="1387320"/>
            <a:ext cx="3636000" cy="4604368"/>
          </a:xfrm>
          <a:prstGeom prst="rect">
            <a:avLst/>
          </a:prstGeom>
          <a:solidFill>
            <a:schemeClr val="accent6">
              <a:lumMod val="75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Competition from others</a:t>
            </a:r>
            <a:r>
              <a:rPr lang="en-GB" sz="2000" b="0"/>
              <a:t> is most likely to affect:</a:t>
            </a:r>
          </a:p>
          <a:p>
            <a:pPr marL="342900" indent="-342900">
              <a:buFont typeface="Arial" panose="020B0604020202020204" pitchFamily="34" charset="0"/>
              <a:buChar char="•"/>
            </a:pPr>
            <a:r>
              <a:rPr lang="en-GB" sz="2000" b="0"/>
              <a:t>Professional services (42%)</a:t>
            </a:r>
            <a:endParaRPr lang="en-GB" sz="2000"/>
          </a:p>
        </p:txBody>
      </p:sp>
      <p:sp>
        <p:nvSpPr>
          <p:cNvPr id="8" name="Text Placeholder 3">
            <a:extLst>
              <a:ext uri="{FF2B5EF4-FFF2-40B4-BE49-F238E27FC236}">
                <a16:creationId xmlns:a16="http://schemas.microsoft.com/office/drawing/2014/main" id="{9C2595C2-CC59-4307-84CC-5A8DE1AB83A0}"/>
              </a:ext>
            </a:extLst>
          </p:cNvPr>
          <p:cNvSpPr>
            <a:spLocks noGrp="1"/>
          </p:cNvSpPr>
          <p:nvPr>
            <p:ph type="body" sz="quarter" idx="10"/>
          </p:nvPr>
        </p:nvSpPr>
        <p:spPr>
          <a:xfrm>
            <a:off x="437228" y="6135359"/>
            <a:ext cx="11299089" cy="287338"/>
          </a:xfrm>
        </p:spPr>
        <p:txBody>
          <a:bodyPr/>
          <a:lstStyle/>
          <a:p>
            <a:r>
              <a:rPr lang="en-GB"/>
              <a:t>Base: Existing claimants who are currently doing self-employed work, excluding those who haven’t started SE work (4,670).</a:t>
            </a:r>
            <a:r>
              <a:rPr lang="en-GB">
                <a:latin typeface="Arial" panose="020B0604020202020204" pitchFamily="34" charset="0"/>
                <a:cs typeface="Arial" panose="020B0604020202020204" pitchFamily="34" charset="0"/>
              </a:rPr>
              <a:t> </a:t>
            </a:r>
            <a:endParaRPr lang="en-GB"/>
          </a:p>
        </p:txBody>
      </p:sp>
    </p:spTree>
    <p:extLst>
      <p:ext uri="{BB962C8B-B14F-4D97-AF65-F5344CB8AC3E}">
        <p14:creationId xmlns:p14="http://schemas.microsoft.com/office/powerpoint/2010/main" val="1195730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449999" y="397170"/>
            <a:ext cx="11286318" cy="775597"/>
          </a:xfrm>
        </p:spPr>
        <p:txBody>
          <a:bodyPr/>
          <a:lstStyle/>
          <a:p>
            <a:r>
              <a:rPr lang="en-GB" sz="2800">
                <a:solidFill>
                  <a:schemeClr val="bg2"/>
                </a:solidFill>
              </a:rPr>
              <a:t>New claimants </a:t>
            </a:r>
            <a:r>
              <a:rPr lang="en-GB" sz="2800">
                <a:solidFill>
                  <a:schemeClr val="accent1"/>
                </a:solidFill>
              </a:rPr>
              <a:t>face similar barriers to making the most of their work.</a:t>
            </a:r>
          </a:p>
        </p:txBody>
      </p:sp>
      <p:sp>
        <p:nvSpPr>
          <p:cNvPr id="4" name="Text Placeholder 3">
            <a:extLst>
              <a:ext uri="{FF2B5EF4-FFF2-40B4-BE49-F238E27FC236}">
                <a16:creationId xmlns:a16="http://schemas.microsoft.com/office/drawing/2014/main" id="{259D0AA0-A407-4B77-8951-7B8BF5871CAF}"/>
              </a:ext>
            </a:extLst>
          </p:cNvPr>
          <p:cNvSpPr>
            <a:spLocks noGrp="1"/>
          </p:cNvSpPr>
          <p:nvPr>
            <p:ph type="body" sz="quarter" idx="10"/>
          </p:nvPr>
        </p:nvSpPr>
        <p:spPr>
          <a:xfrm>
            <a:off x="437228" y="6135359"/>
            <a:ext cx="11299089" cy="287338"/>
          </a:xfrm>
        </p:spPr>
        <p:txBody>
          <a:bodyPr/>
          <a:lstStyle/>
          <a:p>
            <a:r>
              <a:rPr lang="en-GB"/>
              <a:t>Base: New claimants who are currently doing self-employed work, excluding those who haven’t started SE work (4,235).</a:t>
            </a:r>
          </a:p>
        </p:txBody>
      </p:sp>
      <p:graphicFrame>
        <p:nvGraphicFramePr>
          <p:cNvPr id="5" name="Chart 4">
            <a:extLst>
              <a:ext uri="{FF2B5EF4-FFF2-40B4-BE49-F238E27FC236}">
                <a16:creationId xmlns:a16="http://schemas.microsoft.com/office/drawing/2014/main" id="{FB786ACD-48CD-4F32-A316-125C8660EE02}"/>
              </a:ext>
            </a:extLst>
          </p:cNvPr>
          <p:cNvGraphicFramePr/>
          <p:nvPr>
            <p:extLst>
              <p:ext uri="{D42A27DB-BD31-4B8C-83A1-F6EECF244321}">
                <p14:modId xmlns:p14="http://schemas.microsoft.com/office/powerpoint/2010/main" val="26221025"/>
              </p:ext>
            </p:extLst>
          </p:nvPr>
        </p:nvGraphicFramePr>
        <p:xfrm>
          <a:off x="437227" y="2032036"/>
          <a:ext cx="7527967" cy="39324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449999" y="1370520"/>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To what extent, if at all, are each of the following stopping you from making the most of your self-employed work?</a:t>
            </a:r>
          </a:p>
        </p:txBody>
      </p:sp>
      <p:sp>
        <p:nvSpPr>
          <p:cNvPr id="7" name="Text Placeholder 7">
            <a:extLst>
              <a:ext uri="{FF2B5EF4-FFF2-40B4-BE49-F238E27FC236}">
                <a16:creationId xmlns:a16="http://schemas.microsoft.com/office/drawing/2014/main" id="{4E7CCFA9-7FC9-4FE9-81C4-DAC52856267F}"/>
              </a:ext>
            </a:extLst>
          </p:cNvPr>
          <p:cNvSpPr txBox="1">
            <a:spLocks/>
          </p:cNvSpPr>
          <p:nvPr/>
        </p:nvSpPr>
        <p:spPr>
          <a:xfrm>
            <a:off x="6084118" y="4860441"/>
            <a:ext cx="1881076"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chemeClr val="bg2"/>
                </a:solidFill>
              </a:rPr>
              <a:t>% a great deal / a fair amount</a:t>
            </a:r>
          </a:p>
        </p:txBody>
      </p:sp>
      <p:sp>
        <p:nvSpPr>
          <p:cNvPr id="8" name="Text Placeholder 13">
            <a:extLst>
              <a:ext uri="{FF2B5EF4-FFF2-40B4-BE49-F238E27FC236}">
                <a16:creationId xmlns:a16="http://schemas.microsoft.com/office/drawing/2014/main" id="{3ADE5FD2-0C67-4A5D-B338-2FD57DCBA9CA}"/>
              </a:ext>
            </a:extLst>
          </p:cNvPr>
          <p:cNvSpPr txBox="1">
            <a:spLocks/>
          </p:cNvSpPr>
          <p:nvPr/>
        </p:nvSpPr>
        <p:spPr>
          <a:xfrm>
            <a:off x="8582139" y="2152362"/>
            <a:ext cx="3012712" cy="3345184"/>
          </a:xfrm>
          <a:prstGeom prst="rect">
            <a:avLst/>
          </a:prstGeom>
          <a:solidFill>
            <a:schemeClr val="bg2">
              <a:lumMod val="20000"/>
              <a:lumOff val="80000"/>
            </a:schemeClr>
          </a:solidFill>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New claimants who </a:t>
            </a:r>
            <a:r>
              <a:rPr lang="en-GB" sz="1800" b="1"/>
              <a:t>expect their profits to decline in 6 months’ time</a:t>
            </a:r>
            <a:r>
              <a:rPr lang="en-GB" sz="1800"/>
              <a:t> are more likely to mention the following key barriers:</a:t>
            </a:r>
          </a:p>
          <a:p>
            <a:pPr marL="342900" indent="-342900">
              <a:buFont typeface="Arial" panose="020B0604020202020204" pitchFamily="34" charset="0"/>
              <a:buChar char="•"/>
            </a:pPr>
            <a:r>
              <a:rPr lang="en-GB" sz="1800"/>
              <a:t>Lack of demand (56%)</a:t>
            </a:r>
          </a:p>
          <a:p>
            <a:pPr marL="342900" indent="-342900">
              <a:buFont typeface="Arial" panose="020B0604020202020204" pitchFamily="34" charset="0"/>
              <a:buChar char="•"/>
            </a:pPr>
            <a:r>
              <a:rPr lang="en-GB" sz="1800"/>
              <a:t>Competition from others (38%)</a:t>
            </a:r>
          </a:p>
          <a:p>
            <a:pPr marL="342900" indent="-342900">
              <a:buFont typeface="Arial" panose="020B0604020202020204" pitchFamily="34" charset="0"/>
              <a:buChar char="•"/>
            </a:pPr>
            <a:r>
              <a:rPr lang="en-GB" sz="1800"/>
              <a:t>Not being able to raise prices (33%)</a:t>
            </a:r>
          </a:p>
          <a:p>
            <a:endParaRPr lang="en-GB" sz="1800" b="1"/>
          </a:p>
          <a:p>
            <a:endParaRPr lang="en-GB" sz="1800" b="1"/>
          </a:p>
          <a:p>
            <a:pPr marL="342900" indent="-342900">
              <a:buFont typeface="Arial" panose="020B0604020202020204" pitchFamily="34" charset="0"/>
              <a:buChar char="•"/>
            </a:pPr>
            <a:endParaRPr lang="en-GB" sz="1800" b="1"/>
          </a:p>
        </p:txBody>
      </p:sp>
    </p:spTree>
    <p:extLst>
      <p:ext uri="{BB962C8B-B14F-4D97-AF65-F5344CB8AC3E}">
        <p14:creationId xmlns:p14="http://schemas.microsoft.com/office/powerpoint/2010/main" val="2864817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8BF-67FB-4323-9853-88DFCF203F7F}"/>
              </a:ext>
            </a:extLst>
          </p:cNvPr>
          <p:cNvSpPr>
            <a:spLocks noGrp="1"/>
          </p:cNvSpPr>
          <p:nvPr>
            <p:ph type="title"/>
          </p:nvPr>
        </p:nvSpPr>
        <p:spPr>
          <a:xfrm>
            <a:off x="449999" y="397170"/>
            <a:ext cx="11299089" cy="775597"/>
          </a:xfrm>
        </p:spPr>
        <p:txBody>
          <a:bodyPr/>
          <a:lstStyle/>
          <a:p>
            <a:r>
              <a:rPr lang="en-GB" sz="2800">
                <a:solidFill>
                  <a:schemeClr val="accent1"/>
                </a:solidFill>
              </a:rPr>
              <a:t>Both </a:t>
            </a:r>
            <a:r>
              <a:rPr lang="en-GB" sz="2800">
                <a:solidFill>
                  <a:srgbClr val="5FBD83"/>
                </a:solidFill>
              </a:rPr>
              <a:t>existing</a:t>
            </a:r>
            <a:r>
              <a:rPr lang="en-GB" sz="2800">
                <a:solidFill>
                  <a:schemeClr val="accent1"/>
                </a:solidFill>
              </a:rPr>
              <a:t> and </a:t>
            </a:r>
            <a:r>
              <a:rPr lang="en-GB" sz="2800">
                <a:solidFill>
                  <a:schemeClr val="bg2"/>
                </a:solidFill>
              </a:rPr>
              <a:t>new </a:t>
            </a:r>
            <a:r>
              <a:rPr lang="en-GB" sz="2800">
                <a:solidFill>
                  <a:schemeClr val="accent1"/>
                </a:solidFill>
              </a:rPr>
              <a:t>claimants would find it helpful to receive guidance on doing tax returns and reporting expenses.</a:t>
            </a:r>
          </a:p>
        </p:txBody>
      </p:sp>
      <p:sp>
        <p:nvSpPr>
          <p:cNvPr id="4" name="Text Placeholder 3">
            <a:extLst>
              <a:ext uri="{FF2B5EF4-FFF2-40B4-BE49-F238E27FC236}">
                <a16:creationId xmlns:a16="http://schemas.microsoft.com/office/drawing/2014/main" id="{B44EADA5-BB8E-460D-82D9-94F4F96D32FD}"/>
              </a:ext>
            </a:extLst>
          </p:cNvPr>
          <p:cNvSpPr>
            <a:spLocks noGrp="1"/>
          </p:cNvSpPr>
          <p:nvPr>
            <p:ph type="body" sz="quarter" idx="10"/>
          </p:nvPr>
        </p:nvSpPr>
        <p:spPr>
          <a:xfrm>
            <a:off x="449999" y="5992366"/>
            <a:ext cx="9758303" cy="365125"/>
          </a:xfrm>
        </p:spPr>
        <p:txBody>
          <a:bodyPr/>
          <a:lstStyle/>
          <a:p>
            <a:r>
              <a:rPr lang="en-GB"/>
              <a:t>Base: Existing claimants who are currently doing self-employed work, excluding those who haven’t started SE work (4,670); New claimants who are currently doing self-employed work, excluding those who haven’t started SE work (4,235).</a:t>
            </a:r>
          </a:p>
        </p:txBody>
      </p:sp>
      <p:graphicFrame>
        <p:nvGraphicFramePr>
          <p:cNvPr id="5" name="Chart 4">
            <a:extLst>
              <a:ext uri="{FF2B5EF4-FFF2-40B4-BE49-F238E27FC236}">
                <a16:creationId xmlns:a16="http://schemas.microsoft.com/office/drawing/2014/main" id="{B2F89669-C626-4C84-8A39-38F9926AEB63}"/>
              </a:ext>
            </a:extLst>
          </p:cNvPr>
          <p:cNvGraphicFramePr/>
          <p:nvPr/>
        </p:nvGraphicFramePr>
        <p:xfrm>
          <a:off x="6219089" y="2008331"/>
          <a:ext cx="5522911" cy="36973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B121F0C-BF08-4163-8395-813218016A5F}"/>
              </a:ext>
            </a:extLst>
          </p:cNvPr>
          <p:cNvGraphicFramePr/>
          <p:nvPr/>
        </p:nvGraphicFramePr>
        <p:xfrm>
          <a:off x="449999" y="2008332"/>
          <a:ext cx="5522912" cy="36973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6C54E81-BF39-4192-804B-4CA1C81801A3}"/>
              </a:ext>
            </a:extLst>
          </p:cNvPr>
          <p:cNvSpPr txBox="1"/>
          <p:nvPr/>
        </p:nvSpPr>
        <p:spPr>
          <a:xfrm>
            <a:off x="1852791" y="1975725"/>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sp>
        <p:nvSpPr>
          <p:cNvPr id="10" name="TextBox 9">
            <a:extLst>
              <a:ext uri="{FF2B5EF4-FFF2-40B4-BE49-F238E27FC236}">
                <a16:creationId xmlns:a16="http://schemas.microsoft.com/office/drawing/2014/main" id="{0A004925-C987-4C89-8CC2-7409F9713DF9}"/>
              </a:ext>
            </a:extLst>
          </p:cNvPr>
          <p:cNvSpPr txBox="1"/>
          <p:nvPr/>
        </p:nvSpPr>
        <p:spPr>
          <a:xfrm>
            <a:off x="7639686" y="1937581"/>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
        <p:nvSpPr>
          <p:cNvPr id="11" name="Text Placeholder 7">
            <a:extLst>
              <a:ext uri="{FF2B5EF4-FFF2-40B4-BE49-F238E27FC236}">
                <a16:creationId xmlns:a16="http://schemas.microsoft.com/office/drawing/2014/main" id="{6130A40D-CB06-47C8-91F3-3C6F4F2D4540}"/>
              </a:ext>
            </a:extLst>
          </p:cNvPr>
          <p:cNvSpPr txBox="1">
            <a:spLocks/>
          </p:cNvSpPr>
          <p:nvPr/>
        </p:nvSpPr>
        <p:spPr>
          <a:xfrm>
            <a:off x="449999" y="1370520"/>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In which of the following areas, if any, would you find it helpful to receive advice and guidance for your self-employed work? Top 6 mentions</a:t>
            </a:r>
          </a:p>
        </p:txBody>
      </p:sp>
    </p:spTree>
    <p:extLst>
      <p:ext uri="{BB962C8B-B14F-4D97-AF65-F5344CB8AC3E}">
        <p14:creationId xmlns:p14="http://schemas.microsoft.com/office/powerpoint/2010/main" val="290956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8BF-67FB-4323-9853-88DFCF203F7F}"/>
              </a:ext>
            </a:extLst>
          </p:cNvPr>
          <p:cNvSpPr>
            <a:spLocks noGrp="1"/>
          </p:cNvSpPr>
          <p:nvPr>
            <p:ph type="title"/>
          </p:nvPr>
        </p:nvSpPr>
        <p:spPr>
          <a:xfrm>
            <a:off x="449999" y="397170"/>
            <a:ext cx="11299089" cy="775597"/>
          </a:xfrm>
        </p:spPr>
        <p:txBody>
          <a:bodyPr/>
          <a:lstStyle/>
          <a:p>
            <a:r>
              <a:rPr lang="en-GB" sz="2800" dirty="0">
                <a:solidFill>
                  <a:schemeClr val="accent6">
                    <a:lumMod val="75000"/>
                  </a:schemeClr>
                </a:solidFill>
              </a:rPr>
              <a:t>Existing claimant </a:t>
            </a:r>
            <a:r>
              <a:rPr lang="en-GB" sz="2800" dirty="0">
                <a:solidFill>
                  <a:schemeClr val="accent1"/>
                </a:solidFill>
              </a:rPr>
              <a:t>subgroups most likely to want support.</a:t>
            </a:r>
          </a:p>
        </p:txBody>
      </p:sp>
      <p:sp>
        <p:nvSpPr>
          <p:cNvPr id="12" name="Text Placeholder 12">
            <a:extLst>
              <a:ext uri="{FF2B5EF4-FFF2-40B4-BE49-F238E27FC236}">
                <a16:creationId xmlns:a16="http://schemas.microsoft.com/office/drawing/2014/main" id="{F3938225-6ACC-4814-9B50-03DD8827F49E}"/>
              </a:ext>
            </a:extLst>
          </p:cNvPr>
          <p:cNvSpPr txBox="1">
            <a:spLocks/>
          </p:cNvSpPr>
          <p:nvPr/>
        </p:nvSpPr>
        <p:spPr>
          <a:xfrm>
            <a:off x="449999" y="2627004"/>
            <a:ext cx="3615787" cy="3415450"/>
          </a:xfrm>
          <a:prstGeom prst="rect">
            <a:avLst/>
          </a:prstGeom>
          <a:solidFill>
            <a:schemeClr val="accent6">
              <a:lumMod val="5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b="0"/>
              <a:t>Those who have been self-employed less than 12 months (55%) and 1-2 years (52%).</a:t>
            </a:r>
            <a:endParaRPr lang="en-GB" sz="1800"/>
          </a:p>
        </p:txBody>
      </p:sp>
      <p:sp>
        <p:nvSpPr>
          <p:cNvPr id="13" name="TextBox 12">
            <a:extLst>
              <a:ext uri="{FF2B5EF4-FFF2-40B4-BE49-F238E27FC236}">
                <a16:creationId xmlns:a16="http://schemas.microsoft.com/office/drawing/2014/main" id="{12FE32DB-C10A-4891-BCCD-33C008589AFD}"/>
              </a:ext>
            </a:extLst>
          </p:cNvPr>
          <p:cNvSpPr txBox="1"/>
          <p:nvPr/>
        </p:nvSpPr>
        <p:spPr>
          <a:xfrm>
            <a:off x="462769" y="1446888"/>
            <a:ext cx="3603017" cy="1061829"/>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Doing tax returns and reporting expenses to DWP or HMRC</a:t>
            </a:r>
          </a:p>
        </p:txBody>
      </p:sp>
      <p:sp>
        <p:nvSpPr>
          <p:cNvPr id="14" name="TextBox 13">
            <a:extLst>
              <a:ext uri="{FF2B5EF4-FFF2-40B4-BE49-F238E27FC236}">
                <a16:creationId xmlns:a16="http://schemas.microsoft.com/office/drawing/2014/main" id="{129E03BF-421B-48EC-BF06-3F745009E23C}"/>
              </a:ext>
            </a:extLst>
          </p:cNvPr>
          <p:cNvSpPr txBox="1"/>
          <p:nvPr/>
        </p:nvSpPr>
        <p:spPr>
          <a:xfrm>
            <a:off x="4583851" y="1451147"/>
            <a:ext cx="3042750"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Getting business loans or investment</a:t>
            </a:r>
          </a:p>
        </p:txBody>
      </p:sp>
      <p:sp>
        <p:nvSpPr>
          <p:cNvPr id="15" name="TextBox 14">
            <a:extLst>
              <a:ext uri="{FF2B5EF4-FFF2-40B4-BE49-F238E27FC236}">
                <a16:creationId xmlns:a16="http://schemas.microsoft.com/office/drawing/2014/main" id="{D0AEA26C-0AFA-43F5-86BB-FAEA55440127}"/>
              </a:ext>
            </a:extLst>
          </p:cNvPr>
          <p:cNvSpPr txBox="1"/>
          <p:nvPr/>
        </p:nvSpPr>
        <p:spPr>
          <a:xfrm>
            <a:off x="8133302" y="1435973"/>
            <a:ext cx="3603017"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How to move or promote your business online</a:t>
            </a:r>
          </a:p>
        </p:txBody>
      </p:sp>
      <p:sp>
        <p:nvSpPr>
          <p:cNvPr id="16" name="TextBox 15">
            <a:extLst>
              <a:ext uri="{FF2B5EF4-FFF2-40B4-BE49-F238E27FC236}">
                <a16:creationId xmlns:a16="http://schemas.microsoft.com/office/drawing/2014/main" id="{3620D08E-4EB9-4A98-9A0B-7408BFE2AE47}"/>
              </a:ext>
            </a:extLst>
          </p:cNvPr>
          <p:cNvSpPr txBox="1"/>
          <p:nvPr/>
        </p:nvSpPr>
        <p:spPr>
          <a:xfrm>
            <a:off x="979189" y="942360"/>
            <a:ext cx="2556000" cy="492443"/>
          </a:xfrm>
          <a:prstGeom prst="rect">
            <a:avLst/>
          </a:prstGeom>
          <a:noFill/>
        </p:spPr>
        <p:txBody>
          <a:bodyPr wrap="square" lIns="0" tIns="0" rIns="0" bIns="0" rtlCol="0">
            <a:spAutoFit/>
          </a:bodyPr>
          <a:lstStyle/>
          <a:p>
            <a:pPr algn="ctr">
              <a:spcBef>
                <a:spcPts val="400"/>
              </a:spcBef>
              <a:spcAft>
                <a:spcPts val="400"/>
              </a:spcAft>
            </a:pPr>
            <a:r>
              <a:rPr lang="en-GB" sz="3200" b="1">
                <a:solidFill>
                  <a:schemeClr val="accent6">
                    <a:lumMod val="75000"/>
                  </a:schemeClr>
                </a:solidFill>
              </a:rPr>
              <a:t>45%</a:t>
            </a:r>
          </a:p>
        </p:txBody>
      </p:sp>
      <p:sp>
        <p:nvSpPr>
          <p:cNvPr id="17" name="TextBox 16">
            <a:extLst>
              <a:ext uri="{FF2B5EF4-FFF2-40B4-BE49-F238E27FC236}">
                <a16:creationId xmlns:a16="http://schemas.microsoft.com/office/drawing/2014/main" id="{637650A6-E697-4D93-B4AF-A650774B6E3C}"/>
              </a:ext>
            </a:extLst>
          </p:cNvPr>
          <p:cNvSpPr txBox="1"/>
          <p:nvPr/>
        </p:nvSpPr>
        <p:spPr>
          <a:xfrm>
            <a:off x="4827226" y="941214"/>
            <a:ext cx="2556000" cy="492443"/>
          </a:xfrm>
          <a:prstGeom prst="rect">
            <a:avLst/>
          </a:prstGeom>
          <a:noFill/>
        </p:spPr>
        <p:txBody>
          <a:bodyPr wrap="square" lIns="0" tIns="0" rIns="0" bIns="0" rtlCol="0">
            <a:spAutoFit/>
          </a:bodyPr>
          <a:lstStyle/>
          <a:p>
            <a:pPr algn="ctr">
              <a:spcBef>
                <a:spcPts val="400"/>
              </a:spcBef>
              <a:spcAft>
                <a:spcPts val="400"/>
              </a:spcAft>
            </a:pPr>
            <a:r>
              <a:rPr lang="en-GB" sz="3200" b="1">
                <a:solidFill>
                  <a:schemeClr val="accent6">
                    <a:lumMod val="75000"/>
                  </a:schemeClr>
                </a:solidFill>
              </a:rPr>
              <a:t>41%</a:t>
            </a:r>
          </a:p>
        </p:txBody>
      </p:sp>
      <p:sp>
        <p:nvSpPr>
          <p:cNvPr id="18" name="TextBox 17">
            <a:extLst>
              <a:ext uri="{FF2B5EF4-FFF2-40B4-BE49-F238E27FC236}">
                <a16:creationId xmlns:a16="http://schemas.microsoft.com/office/drawing/2014/main" id="{D50D549B-9474-4D77-B5FC-FAFACC053662}"/>
              </a:ext>
            </a:extLst>
          </p:cNvPr>
          <p:cNvSpPr txBox="1"/>
          <p:nvPr/>
        </p:nvSpPr>
        <p:spPr>
          <a:xfrm>
            <a:off x="8656812" y="941213"/>
            <a:ext cx="2556000" cy="492443"/>
          </a:xfrm>
          <a:prstGeom prst="rect">
            <a:avLst/>
          </a:prstGeom>
          <a:noFill/>
        </p:spPr>
        <p:txBody>
          <a:bodyPr wrap="square" lIns="0" tIns="0" rIns="0" bIns="0" rtlCol="0">
            <a:spAutoFit/>
          </a:bodyPr>
          <a:lstStyle/>
          <a:p>
            <a:pPr algn="ctr">
              <a:spcBef>
                <a:spcPts val="400"/>
              </a:spcBef>
              <a:spcAft>
                <a:spcPts val="400"/>
              </a:spcAft>
            </a:pPr>
            <a:r>
              <a:rPr lang="en-GB" sz="3200" b="1">
                <a:solidFill>
                  <a:schemeClr val="accent6">
                    <a:lumMod val="75000"/>
                  </a:schemeClr>
                </a:solidFill>
              </a:rPr>
              <a:t>40%</a:t>
            </a:r>
          </a:p>
        </p:txBody>
      </p:sp>
      <p:sp>
        <p:nvSpPr>
          <p:cNvPr id="22" name="Text Placeholder 12">
            <a:extLst>
              <a:ext uri="{FF2B5EF4-FFF2-40B4-BE49-F238E27FC236}">
                <a16:creationId xmlns:a16="http://schemas.microsoft.com/office/drawing/2014/main" id="{8250E626-243F-47B2-8D31-4D56FB7B54EA}"/>
              </a:ext>
            </a:extLst>
          </p:cNvPr>
          <p:cNvSpPr txBox="1">
            <a:spLocks/>
          </p:cNvSpPr>
          <p:nvPr/>
        </p:nvSpPr>
        <p:spPr>
          <a:xfrm>
            <a:off x="4300877" y="2627004"/>
            <a:ext cx="3615787" cy="3415450"/>
          </a:xfrm>
          <a:prstGeom prst="rect">
            <a:avLst/>
          </a:prstGeom>
          <a:solidFill>
            <a:schemeClr val="accent6">
              <a:lumMod val="75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b="0"/>
              <a:t>Director / business owner (48%)</a:t>
            </a:r>
          </a:p>
          <a:p>
            <a:pPr marL="342900" indent="-342900">
              <a:buFont typeface="Arial" panose="020B0604020202020204" pitchFamily="34" charset="0"/>
              <a:buChar char="•"/>
            </a:pPr>
            <a:r>
              <a:rPr lang="en-GB" sz="1800" b="0"/>
              <a:t>Under 12 months and 1-2 years (both 46%)</a:t>
            </a:r>
          </a:p>
          <a:p>
            <a:pPr marL="342900" indent="-342900">
              <a:buFont typeface="Arial" panose="020B0604020202020204" pitchFamily="34" charset="0"/>
              <a:buChar char="•"/>
            </a:pPr>
            <a:r>
              <a:rPr lang="en-GB" sz="1800" b="0"/>
              <a:t>Plan to move to a different line of SE work (54%)</a:t>
            </a:r>
          </a:p>
          <a:p>
            <a:pPr marL="342900" indent="-342900">
              <a:buFont typeface="Arial" panose="020B0604020202020204" pitchFamily="34" charset="0"/>
              <a:buChar char="•"/>
            </a:pPr>
            <a:r>
              <a:rPr lang="en-GB" sz="1800" b="0"/>
              <a:t>Made a loss in August (56%) and before lockdown (58%)</a:t>
            </a:r>
            <a:endParaRPr lang="en-GB" sz="1800"/>
          </a:p>
        </p:txBody>
      </p:sp>
      <p:sp>
        <p:nvSpPr>
          <p:cNvPr id="23" name="Text Placeholder 12">
            <a:extLst>
              <a:ext uri="{FF2B5EF4-FFF2-40B4-BE49-F238E27FC236}">
                <a16:creationId xmlns:a16="http://schemas.microsoft.com/office/drawing/2014/main" id="{ADAB9DB9-8BD4-4988-8AB4-9937A44D2DF9}"/>
              </a:ext>
            </a:extLst>
          </p:cNvPr>
          <p:cNvSpPr txBox="1">
            <a:spLocks/>
          </p:cNvSpPr>
          <p:nvPr/>
        </p:nvSpPr>
        <p:spPr>
          <a:xfrm>
            <a:off x="8146071" y="2627004"/>
            <a:ext cx="3615787" cy="3415450"/>
          </a:xfrm>
          <a:prstGeom prst="rect">
            <a:avLst/>
          </a:prstGeom>
          <a:solidFill>
            <a:schemeClr val="accent6">
              <a:lumMod val="60000"/>
              <a:lumOff val="4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b="0">
                <a:solidFill>
                  <a:schemeClr val="tx1"/>
                </a:solidFill>
              </a:rPr>
              <a:t>Director / business owner (49%)</a:t>
            </a:r>
          </a:p>
          <a:p>
            <a:pPr marL="342900" indent="-342900">
              <a:buFont typeface="Arial" panose="020B0604020202020204" pitchFamily="34" charset="0"/>
              <a:buChar char="•"/>
            </a:pPr>
            <a:r>
              <a:rPr lang="en-GB" sz="1800" b="0">
                <a:solidFill>
                  <a:schemeClr val="tx1"/>
                </a:solidFill>
              </a:rPr>
              <a:t>Under 12 months and 1-2 years (46%, 44%)</a:t>
            </a:r>
          </a:p>
          <a:p>
            <a:pPr marL="342900" indent="-342900">
              <a:buFont typeface="Arial" panose="020B0604020202020204" pitchFamily="34" charset="0"/>
              <a:buChar char="•"/>
            </a:pPr>
            <a:r>
              <a:rPr lang="en-GB" sz="1800" b="0">
                <a:solidFill>
                  <a:schemeClr val="tx1"/>
                </a:solidFill>
              </a:rPr>
              <a:t>Plan to move to a different line of SE work (50%)</a:t>
            </a:r>
          </a:p>
          <a:p>
            <a:pPr marL="342900" indent="-342900">
              <a:buFont typeface="Arial" panose="020B0604020202020204" pitchFamily="34" charset="0"/>
              <a:buChar char="•"/>
            </a:pPr>
            <a:r>
              <a:rPr lang="en-GB" sz="1800" b="0">
                <a:solidFill>
                  <a:schemeClr val="tx1"/>
                </a:solidFill>
              </a:rPr>
              <a:t>Made a loss in August (52%) and before lockdown (58%)</a:t>
            </a:r>
          </a:p>
          <a:p>
            <a:pPr marL="342900" indent="-342900">
              <a:buFont typeface="Arial" panose="020B0604020202020204" pitchFamily="34" charset="0"/>
              <a:buChar char="•"/>
            </a:pPr>
            <a:r>
              <a:rPr lang="en-GB" sz="1800" b="0">
                <a:solidFill>
                  <a:schemeClr val="tx1"/>
                </a:solidFill>
              </a:rPr>
              <a:t>Personal services / beauty / sport and fitness (55%)</a:t>
            </a:r>
            <a:endParaRPr lang="en-GB" sz="1800">
              <a:solidFill>
                <a:schemeClr val="tx1"/>
              </a:solidFill>
            </a:endParaRPr>
          </a:p>
          <a:p>
            <a:pPr marL="342900" indent="-342900">
              <a:buFont typeface="Arial" panose="020B0604020202020204" pitchFamily="34" charset="0"/>
              <a:buChar char="•"/>
            </a:pPr>
            <a:endParaRPr lang="en-GB" sz="1800">
              <a:solidFill>
                <a:schemeClr val="tx1"/>
              </a:solidFill>
            </a:endParaRPr>
          </a:p>
        </p:txBody>
      </p:sp>
      <p:sp>
        <p:nvSpPr>
          <p:cNvPr id="19" name="Text Placeholder 3">
            <a:extLst>
              <a:ext uri="{FF2B5EF4-FFF2-40B4-BE49-F238E27FC236}">
                <a16:creationId xmlns:a16="http://schemas.microsoft.com/office/drawing/2014/main" id="{FC2E26ED-5414-409B-94A6-CD4E7BF58D53}"/>
              </a:ext>
            </a:extLst>
          </p:cNvPr>
          <p:cNvSpPr>
            <a:spLocks noGrp="1"/>
          </p:cNvSpPr>
          <p:nvPr>
            <p:ph type="body" sz="quarter" idx="10"/>
          </p:nvPr>
        </p:nvSpPr>
        <p:spPr>
          <a:xfrm>
            <a:off x="437228" y="6135359"/>
            <a:ext cx="11299089" cy="287338"/>
          </a:xfrm>
        </p:spPr>
        <p:txBody>
          <a:bodyPr/>
          <a:lstStyle/>
          <a:p>
            <a:r>
              <a:rPr lang="en-GB"/>
              <a:t>Base: Existing claimants who are currently doing self-employed work, excluding those who haven’t started SE work (4,670).</a:t>
            </a:r>
            <a:r>
              <a:rPr lang="en-GB">
                <a:latin typeface="Arial" panose="020B0604020202020204" pitchFamily="34" charset="0"/>
                <a:cs typeface="Arial" panose="020B0604020202020204" pitchFamily="34" charset="0"/>
              </a:rPr>
              <a:t> </a:t>
            </a:r>
            <a:endParaRPr lang="en-GB"/>
          </a:p>
        </p:txBody>
      </p:sp>
    </p:spTree>
    <p:extLst>
      <p:ext uri="{BB962C8B-B14F-4D97-AF65-F5344CB8AC3E}">
        <p14:creationId xmlns:p14="http://schemas.microsoft.com/office/powerpoint/2010/main" val="366122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F58B-99C3-4517-9EB5-279177AF145C}"/>
              </a:ext>
            </a:extLst>
          </p:cNvPr>
          <p:cNvSpPr>
            <a:spLocks noGrp="1"/>
          </p:cNvSpPr>
          <p:nvPr>
            <p:ph type="title"/>
          </p:nvPr>
        </p:nvSpPr>
        <p:spPr/>
        <p:txBody>
          <a:bodyPr/>
          <a:lstStyle/>
          <a:p>
            <a:r>
              <a:rPr lang="en-GB">
                <a:solidFill>
                  <a:schemeClr val="bg2">
                    <a:lumMod val="50000"/>
                  </a:schemeClr>
                </a:solidFill>
              </a:rPr>
              <a:t>Background and objectives</a:t>
            </a:r>
          </a:p>
        </p:txBody>
      </p:sp>
      <p:sp>
        <p:nvSpPr>
          <p:cNvPr id="4" name="Rectangle 3">
            <a:extLst>
              <a:ext uri="{FF2B5EF4-FFF2-40B4-BE49-F238E27FC236}">
                <a16:creationId xmlns:a16="http://schemas.microsoft.com/office/drawing/2014/main" id="{39E764DB-9236-4237-823C-3C5177292C3D}"/>
              </a:ext>
            </a:extLst>
          </p:cNvPr>
          <p:cNvSpPr/>
          <p:nvPr/>
        </p:nvSpPr>
        <p:spPr>
          <a:xfrm>
            <a:off x="449999" y="1245325"/>
            <a:ext cx="11254321" cy="376101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Aft>
                <a:spcPts val="1200"/>
              </a:spcAft>
            </a:pPr>
            <a:r>
              <a:rPr lang="en-GB" sz="2000" dirty="0">
                <a:solidFill>
                  <a:schemeClr val="tx1"/>
                </a:solidFill>
              </a:rPr>
              <a:t>The aim of this research was to understand claimants’ experience of being self-employed and claiming UC. The research focused on two distinct groups of claimants which were kept separate for the purpose of this research: </a:t>
            </a:r>
          </a:p>
          <a:p>
            <a:pPr marL="457200" indent="-457200">
              <a:lnSpc>
                <a:spcPct val="110000"/>
              </a:lnSpc>
              <a:spcAft>
                <a:spcPts val="1200"/>
              </a:spcAft>
              <a:buFont typeface="+mj-lt"/>
              <a:buAutoNum type="arabicPeriod"/>
            </a:pPr>
            <a:r>
              <a:rPr lang="en-GB" sz="2000" b="1" dirty="0">
                <a:solidFill>
                  <a:schemeClr val="accent6">
                    <a:lumMod val="75000"/>
                  </a:schemeClr>
                </a:solidFill>
              </a:rPr>
              <a:t>Existing claimants </a:t>
            </a:r>
            <a:r>
              <a:rPr lang="en-GB" sz="2000" b="1" dirty="0">
                <a:solidFill>
                  <a:schemeClr val="tx1"/>
                </a:solidFill>
              </a:rPr>
              <a:t>who started claiming UC as a self-employed person before 16</a:t>
            </a:r>
            <a:r>
              <a:rPr lang="en-GB" sz="2000" b="1" baseline="30000" dirty="0">
                <a:solidFill>
                  <a:schemeClr val="tx1"/>
                </a:solidFill>
              </a:rPr>
              <a:t>th</a:t>
            </a:r>
            <a:r>
              <a:rPr lang="en-GB" sz="2000" b="1" dirty="0">
                <a:solidFill>
                  <a:schemeClr val="tx1"/>
                </a:solidFill>
              </a:rPr>
              <a:t> March. </a:t>
            </a:r>
            <a:r>
              <a:rPr lang="en-GB" sz="2000" dirty="0">
                <a:solidFill>
                  <a:schemeClr val="tx1"/>
                </a:solidFill>
              </a:rPr>
              <a:t>This group had been assessed by Jobcentre Plus for their self-employment, had attended a gateway interview, and may have had the Minimum Income Floor (MIF) applied. </a:t>
            </a:r>
            <a:endParaRPr lang="en-GB" sz="2000" b="1" dirty="0">
              <a:solidFill>
                <a:schemeClr val="tx1"/>
              </a:solidFill>
            </a:endParaRPr>
          </a:p>
          <a:p>
            <a:pPr marL="457200" indent="-457200">
              <a:lnSpc>
                <a:spcPct val="110000"/>
              </a:lnSpc>
              <a:spcAft>
                <a:spcPts val="1200"/>
              </a:spcAft>
              <a:buFont typeface="+mj-lt"/>
              <a:buAutoNum type="arabicPeriod"/>
            </a:pPr>
            <a:r>
              <a:rPr lang="en-GB" sz="2000" b="1" dirty="0">
                <a:solidFill>
                  <a:schemeClr val="bg2"/>
                </a:solidFill>
              </a:rPr>
              <a:t>New claimants </a:t>
            </a:r>
            <a:r>
              <a:rPr lang="en-GB" sz="2000" b="1" dirty="0">
                <a:solidFill>
                  <a:schemeClr val="tx1"/>
                </a:solidFill>
              </a:rPr>
              <a:t>who started claiming UC as a self-employed person on or after 16</a:t>
            </a:r>
            <a:r>
              <a:rPr lang="en-GB" sz="2000" b="1" baseline="30000" dirty="0">
                <a:solidFill>
                  <a:schemeClr val="tx1"/>
                </a:solidFill>
              </a:rPr>
              <a:t>th</a:t>
            </a:r>
            <a:r>
              <a:rPr lang="en-GB" sz="2000" b="1" dirty="0">
                <a:solidFill>
                  <a:schemeClr val="tx1"/>
                </a:solidFill>
              </a:rPr>
              <a:t> March. </a:t>
            </a:r>
            <a:r>
              <a:rPr lang="en-GB" sz="2000" dirty="0">
                <a:solidFill>
                  <a:schemeClr val="tx1"/>
                </a:solidFill>
              </a:rPr>
              <a:t>This group won't have been assessed by Jobcentre Plus for their self-employment as gateway interviews and the Minimum Income Floor (MIF) were suspended due to Covid-19.</a:t>
            </a:r>
          </a:p>
        </p:txBody>
      </p:sp>
      <p:sp>
        <p:nvSpPr>
          <p:cNvPr id="7" name="TextBox 6">
            <a:extLst>
              <a:ext uri="{FF2B5EF4-FFF2-40B4-BE49-F238E27FC236}">
                <a16:creationId xmlns:a16="http://schemas.microsoft.com/office/drawing/2014/main" id="{1D1BB5F4-DCFC-42EF-8465-DAE6A7748728}"/>
              </a:ext>
            </a:extLst>
          </p:cNvPr>
          <p:cNvSpPr txBox="1"/>
          <p:nvPr/>
        </p:nvSpPr>
        <p:spPr>
          <a:xfrm>
            <a:off x="449999" y="5130630"/>
            <a:ext cx="11241552" cy="1190069"/>
          </a:xfrm>
          <a:prstGeom prst="rect">
            <a:avLst/>
          </a:prstGeom>
          <a:noFill/>
        </p:spPr>
        <p:txBody>
          <a:bodyPr wrap="square" lIns="0" tIns="0" rIns="0" bIns="0" rtlCol="0">
            <a:spAutoFit/>
          </a:bodyPr>
          <a:lstStyle/>
          <a:p>
            <a:pPr>
              <a:spcBef>
                <a:spcPts val="400"/>
              </a:spcBef>
              <a:spcAft>
                <a:spcPts val="400"/>
              </a:spcAft>
            </a:pPr>
            <a:r>
              <a:rPr lang="en-GB" sz="2000" b="1"/>
              <a:t>This survey is the first of two waves. The key objectives of this research were to: </a:t>
            </a:r>
          </a:p>
          <a:p>
            <a:pPr marL="285750" lvl="0" indent="-285750">
              <a:buFont typeface="Arial" panose="020B0604020202020204" pitchFamily="34" charset="0"/>
              <a:buChar char="•"/>
            </a:pPr>
            <a:r>
              <a:rPr lang="en-GB"/>
              <a:t>Understand who the existing and new claimant groups were and the nature of their self-employed work;</a:t>
            </a:r>
          </a:p>
          <a:p>
            <a:pPr marL="285750" lvl="0" indent="-285750">
              <a:buFont typeface="Arial" panose="020B0604020202020204" pitchFamily="34" charset="0"/>
              <a:buChar char="•"/>
            </a:pPr>
            <a:r>
              <a:rPr lang="en-GB"/>
              <a:t>Understand claimants’ plans, barriers, and support needs to make the most of their self-employed work, and the differences between groups.</a:t>
            </a:r>
            <a:endParaRPr lang="en-GB" sz="2400"/>
          </a:p>
        </p:txBody>
      </p:sp>
    </p:spTree>
    <p:extLst>
      <p:ext uri="{BB962C8B-B14F-4D97-AF65-F5344CB8AC3E}">
        <p14:creationId xmlns:p14="http://schemas.microsoft.com/office/powerpoint/2010/main" val="4236182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8BF-67FB-4323-9853-88DFCF203F7F}"/>
              </a:ext>
            </a:extLst>
          </p:cNvPr>
          <p:cNvSpPr>
            <a:spLocks noGrp="1"/>
          </p:cNvSpPr>
          <p:nvPr>
            <p:ph type="title"/>
          </p:nvPr>
        </p:nvSpPr>
        <p:spPr>
          <a:xfrm>
            <a:off x="449999" y="397170"/>
            <a:ext cx="11299089" cy="775597"/>
          </a:xfrm>
        </p:spPr>
        <p:txBody>
          <a:bodyPr/>
          <a:lstStyle/>
          <a:p>
            <a:r>
              <a:rPr lang="en-GB" sz="2800">
                <a:solidFill>
                  <a:schemeClr val="bg2"/>
                </a:solidFill>
              </a:rPr>
              <a:t>New claimant </a:t>
            </a:r>
            <a:r>
              <a:rPr lang="en-GB" sz="2800">
                <a:solidFill>
                  <a:schemeClr val="accent1"/>
                </a:solidFill>
              </a:rPr>
              <a:t>subgroups most likely to want support.</a:t>
            </a:r>
          </a:p>
        </p:txBody>
      </p:sp>
      <p:sp>
        <p:nvSpPr>
          <p:cNvPr id="4" name="Text Placeholder 3">
            <a:extLst>
              <a:ext uri="{FF2B5EF4-FFF2-40B4-BE49-F238E27FC236}">
                <a16:creationId xmlns:a16="http://schemas.microsoft.com/office/drawing/2014/main" id="{B44EADA5-BB8E-460D-82D9-94F4F96D32FD}"/>
              </a:ext>
            </a:extLst>
          </p:cNvPr>
          <p:cNvSpPr>
            <a:spLocks noGrp="1"/>
          </p:cNvSpPr>
          <p:nvPr>
            <p:ph type="body" sz="quarter" idx="10"/>
          </p:nvPr>
        </p:nvSpPr>
        <p:spPr>
          <a:xfrm>
            <a:off x="455681" y="6135358"/>
            <a:ext cx="11299089" cy="287338"/>
          </a:xfrm>
        </p:spPr>
        <p:txBody>
          <a:bodyPr/>
          <a:lstStyle/>
          <a:p>
            <a:r>
              <a:rPr lang="en-GB" i="0"/>
              <a:t>Base: </a:t>
            </a:r>
            <a:r>
              <a:rPr lang="en-GB"/>
              <a:t>New claimants who are currently doing self-employed work, excluding those who haven’t started SE work (4,235).</a:t>
            </a:r>
            <a:endParaRPr lang="en-GB" i="0"/>
          </a:p>
        </p:txBody>
      </p:sp>
      <p:sp>
        <p:nvSpPr>
          <p:cNvPr id="12" name="Text Placeholder 12">
            <a:extLst>
              <a:ext uri="{FF2B5EF4-FFF2-40B4-BE49-F238E27FC236}">
                <a16:creationId xmlns:a16="http://schemas.microsoft.com/office/drawing/2014/main" id="{F3938225-6ACC-4814-9B50-03DD8827F49E}"/>
              </a:ext>
            </a:extLst>
          </p:cNvPr>
          <p:cNvSpPr txBox="1">
            <a:spLocks/>
          </p:cNvSpPr>
          <p:nvPr/>
        </p:nvSpPr>
        <p:spPr>
          <a:xfrm>
            <a:off x="437229" y="2569966"/>
            <a:ext cx="3615787" cy="3447775"/>
          </a:xfrm>
          <a:prstGeom prst="rect">
            <a:avLst/>
          </a:prstGeom>
          <a:solidFill>
            <a:schemeClr val="bg2">
              <a:lumMod val="75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b="0" dirty="0"/>
              <a:t>Those who work for another business (46%)</a:t>
            </a:r>
          </a:p>
          <a:p>
            <a:pPr marL="342900" indent="-342900">
              <a:buFont typeface="Arial" panose="020B0604020202020204" pitchFamily="34" charset="0"/>
              <a:buChar char="•"/>
            </a:pPr>
            <a:r>
              <a:rPr lang="en-GB" sz="1800" b="0" dirty="0"/>
              <a:t>Those who have been SE less than 12 months (56%) and 1-2 years (51%)</a:t>
            </a:r>
          </a:p>
          <a:p>
            <a:pPr marL="342900" indent="-342900">
              <a:buFont typeface="Arial" panose="020B0604020202020204" pitchFamily="34" charset="0"/>
              <a:buChar char="•"/>
            </a:pPr>
            <a:r>
              <a:rPr lang="en-GB" sz="1800" b="0" dirty="0"/>
              <a:t>Those who expect their business to grow (42%)</a:t>
            </a:r>
          </a:p>
          <a:p>
            <a:pPr marL="342900" indent="-342900">
              <a:buFont typeface="Arial" panose="020B0604020202020204" pitchFamily="34" charset="0"/>
              <a:buChar char="•"/>
            </a:pPr>
            <a:r>
              <a:rPr lang="en-GB" sz="1800" b="0" dirty="0"/>
              <a:t>London (45%)</a:t>
            </a:r>
            <a:endParaRPr lang="en-GB" sz="1800" dirty="0"/>
          </a:p>
          <a:p>
            <a:pPr marL="342900" indent="-342900">
              <a:buFont typeface="Arial" panose="020B0604020202020204" pitchFamily="34" charset="0"/>
              <a:buChar char="•"/>
            </a:pPr>
            <a:endParaRPr lang="en-GB" sz="1800" dirty="0"/>
          </a:p>
        </p:txBody>
      </p:sp>
      <p:sp>
        <p:nvSpPr>
          <p:cNvPr id="13" name="TextBox 12">
            <a:extLst>
              <a:ext uri="{FF2B5EF4-FFF2-40B4-BE49-F238E27FC236}">
                <a16:creationId xmlns:a16="http://schemas.microsoft.com/office/drawing/2014/main" id="{12FE32DB-C10A-4891-BCCD-33C008589AFD}"/>
              </a:ext>
            </a:extLst>
          </p:cNvPr>
          <p:cNvSpPr txBox="1"/>
          <p:nvPr/>
        </p:nvSpPr>
        <p:spPr>
          <a:xfrm>
            <a:off x="462768" y="1286680"/>
            <a:ext cx="3603017" cy="1061829"/>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Doing tax returns and reporting expenses to DWP or HMRC</a:t>
            </a:r>
          </a:p>
        </p:txBody>
      </p:sp>
      <p:sp>
        <p:nvSpPr>
          <p:cNvPr id="14" name="TextBox 13">
            <a:extLst>
              <a:ext uri="{FF2B5EF4-FFF2-40B4-BE49-F238E27FC236}">
                <a16:creationId xmlns:a16="http://schemas.microsoft.com/office/drawing/2014/main" id="{129E03BF-421B-48EC-BF06-3F745009E23C}"/>
              </a:ext>
            </a:extLst>
          </p:cNvPr>
          <p:cNvSpPr txBox="1"/>
          <p:nvPr/>
        </p:nvSpPr>
        <p:spPr>
          <a:xfrm>
            <a:off x="4243523" y="1378935"/>
            <a:ext cx="3748943"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How to work safely during the COVID-19 pandemic</a:t>
            </a:r>
          </a:p>
        </p:txBody>
      </p:sp>
      <p:sp>
        <p:nvSpPr>
          <p:cNvPr id="15" name="TextBox 14">
            <a:extLst>
              <a:ext uri="{FF2B5EF4-FFF2-40B4-BE49-F238E27FC236}">
                <a16:creationId xmlns:a16="http://schemas.microsoft.com/office/drawing/2014/main" id="{D0AEA26C-0AFA-43F5-86BB-FAEA55440127}"/>
              </a:ext>
            </a:extLst>
          </p:cNvPr>
          <p:cNvSpPr txBox="1"/>
          <p:nvPr/>
        </p:nvSpPr>
        <p:spPr>
          <a:xfrm>
            <a:off x="8146071" y="1378935"/>
            <a:ext cx="3603017" cy="707886"/>
          </a:xfrm>
          <a:prstGeom prst="rect">
            <a:avLst/>
          </a:prstGeom>
          <a:noFill/>
        </p:spPr>
        <p:txBody>
          <a:bodyPr wrap="square" lIns="0" tIns="0" rIns="0" bIns="0" rtlCol="0">
            <a:spAutoFit/>
          </a:bodyPr>
          <a:lstStyle/>
          <a:p>
            <a:pPr algn="ctr">
              <a:spcBef>
                <a:spcPts val="400"/>
              </a:spcBef>
              <a:spcAft>
                <a:spcPts val="400"/>
              </a:spcAft>
            </a:pPr>
            <a:r>
              <a:rPr lang="en-GB" sz="2300" b="1">
                <a:solidFill>
                  <a:schemeClr val="bg2">
                    <a:lumMod val="50000"/>
                  </a:schemeClr>
                </a:solidFill>
              </a:rPr>
              <a:t>How to move or promote your business online</a:t>
            </a:r>
          </a:p>
        </p:txBody>
      </p:sp>
      <p:sp>
        <p:nvSpPr>
          <p:cNvPr id="16" name="TextBox 15">
            <a:extLst>
              <a:ext uri="{FF2B5EF4-FFF2-40B4-BE49-F238E27FC236}">
                <a16:creationId xmlns:a16="http://schemas.microsoft.com/office/drawing/2014/main" id="{3620D08E-4EB9-4A98-9A0B-7408BFE2AE47}"/>
              </a:ext>
            </a:extLst>
          </p:cNvPr>
          <p:cNvSpPr txBox="1"/>
          <p:nvPr/>
        </p:nvSpPr>
        <p:spPr>
          <a:xfrm>
            <a:off x="991959" y="890026"/>
            <a:ext cx="2556000" cy="492443"/>
          </a:xfrm>
          <a:prstGeom prst="rect">
            <a:avLst/>
          </a:prstGeom>
          <a:noFill/>
        </p:spPr>
        <p:txBody>
          <a:bodyPr wrap="square" lIns="0" tIns="0" rIns="0" bIns="0" rtlCol="0">
            <a:spAutoFit/>
          </a:bodyPr>
          <a:lstStyle/>
          <a:p>
            <a:pPr algn="ctr">
              <a:spcBef>
                <a:spcPts val="400"/>
              </a:spcBef>
              <a:spcAft>
                <a:spcPts val="400"/>
              </a:spcAft>
            </a:pPr>
            <a:r>
              <a:rPr lang="en-GB" sz="3200" b="1">
                <a:solidFill>
                  <a:schemeClr val="bg2"/>
                </a:solidFill>
              </a:rPr>
              <a:t>38%</a:t>
            </a:r>
          </a:p>
        </p:txBody>
      </p:sp>
      <p:sp>
        <p:nvSpPr>
          <p:cNvPr id="17" name="TextBox 16">
            <a:extLst>
              <a:ext uri="{FF2B5EF4-FFF2-40B4-BE49-F238E27FC236}">
                <a16:creationId xmlns:a16="http://schemas.microsoft.com/office/drawing/2014/main" id="{637650A6-E697-4D93-B4AF-A650774B6E3C}"/>
              </a:ext>
            </a:extLst>
          </p:cNvPr>
          <p:cNvSpPr txBox="1"/>
          <p:nvPr/>
        </p:nvSpPr>
        <p:spPr>
          <a:xfrm>
            <a:off x="4839995" y="884176"/>
            <a:ext cx="2556000" cy="492443"/>
          </a:xfrm>
          <a:prstGeom prst="rect">
            <a:avLst/>
          </a:prstGeom>
          <a:noFill/>
        </p:spPr>
        <p:txBody>
          <a:bodyPr wrap="square" lIns="0" tIns="0" rIns="0" bIns="0" rtlCol="0">
            <a:spAutoFit/>
          </a:bodyPr>
          <a:lstStyle/>
          <a:p>
            <a:pPr algn="ctr">
              <a:spcBef>
                <a:spcPts val="400"/>
              </a:spcBef>
              <a:spcAft>
                <a:spcPts val="400"/>
              </a:spcAft>
            </a:pPr>
            <a:r>
              <a:rPr lang="en-GB" sz="3200" b="1">
                <a:solidFill>
                  <a:schemeClr val="bg2"/>
                </a:solidFill>
              </a:rPr>
              <a:t>36%</a:t>
            </a:r>
          </a:p>
        </p:txBody>
      </p:sp>
      <p:sp>
        <p:nvSpPr>
          <p:cNvPr id="18" name="TextBox 17">
            <a:extLst>
              <a:ext uri="{FF2B5EF4-FFF2-40B4-BE49-F238E27FC236}">
                <a16:creationId xmlns:a16="http://schemas.microsoft.com/office/drawing/2014/main" id="{D50D549B-9474-4D77-B5FC-FAFACC053662}"/>
              </a:ext>
            </a:extLst>
          </p:cNvPr>
          <p:cNvSpPr txBox="1"/>
          <p:nvPr/>
        </p:nvSpPr>
        <p:spPr>
          <a:xfrm>
            <a:off x="8669581" y="884175"/>
            <a:ext cx="2556000" cy="492443"/>
          </a:xfrm>
          <a:prstGeom prst="rect">
            <a:avLst/>
          </a:prstGeom>
          <a:noFill/>
        </p:spPr>
        <p:txBody>
          <a:bodyPr wrap="square" lIns="0" tIns="0" rIns="0" bIns="0" rtlCol="0">
            <a:spAutoFit/>
          </a:bodyPr>
          <a:lstStyle/>
          <a:p>
            <a:pPr algn="ctr">
              <a:spcBef>
                <a:spcPts val="400"/>
              </a:spcBef>
              <a:spcAft>
                <a:spcPts val="400"/>
              </a:spcAft>
            </a:pPr>
            <a:r>
              <a:rPr lang="en-GB" sz="3200" b="1">
                <a:solidFill>
                  <a:schemeClr val="bg2"/>
                </a:solidFill>
              </a:rPr>
              <a:t>34%</a:t>
            </a:r>
          </a:p>
        </p:txBody>
      </p:sp>
      <p:sp>
        <p:nvSpPr>
          <p:cNvPr id="22" name="Text Placeholder 12">
            <a:extLst>
              <a:ext uri="{FF2B5EF4-FFF2-40B4-BE49-F238E27FC236}">
                <a16:creationId xmlns:a16="http://schemas.microsoft.com/office/drawing/2014/main" id="{8250E626-243F-47B2-8D31-4D56FB7B54EA}"/>
              </a:ext>
            </a:extLst>
          </p:cNvPr>
          <p:cNvSpPr txBox="1">
            <a:spLocks/>
          </p:cNvSpPr>
          <p:nvPr/>
        </p:nvSpPr>
        <p:spPr>
          <a:xfrm>
            <a:off x="4173403" y="2569966"/>
            <a:ext cx="3845194" cy="3447776"/>
          </a:xfrm>
          <a:prstGeom prst="rect">
            <a:avLst/>
          </a:prstGeom>
          <a:solidFill>
            <a:schemeClr val="bg2">
              <a:lumMod val="60000"/>
              <a:lumOff val="4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750" b="0"/>
              <a:t>Those who work for another business (46%)</a:t>
            </a:r>
            <a:endParaRPr lang="en-GB" sz="1750" b="0">
              <a:cs typeface="Arial"/>
            </a:endParaRPr>
          </a:p>
          <a:p>
            <a:pPr marL="342900" indent="-342900">
              <a:buFont typeface="Arial" panose="020B0604020202020204" pitchFamily="34" charset="0"/>
              <a:buChar char="•"/>
            </a:pPr>
            <a:r>
              <a:rPr lang="en-GB" sz="1750" b="0"/>
              <a:t>Those who expect their business to decline (42%)</a:t>
            </a:r>
            <a:endParaRPr lang="en-GB" sz="1750" b="0">
              <a:cs typeface="Arial"/>
            </a:endParaRPr>
          </a:p>
          <a:p>
            <a:pPr marL="342900" indent="-342900">
              <a:buFont typeface="Arial" panose="020B0604020202020204" pitchFamily="34" charset="0"/>
              <a:buChar char="•"/>
            </a:pPr>
            <a:r>
              <a:rPr lang="en-GB" sz="1750" b="0"/>
              <a:t>Food / drink / hospitality / leisure (45%), transport / distribution / delivery (44%), personal services / beauty / sport &amp; fitness (44%), social care / healthcare / education / childcare (43%), media / telecoms / arts (42%)</a:t>
            </a:r>
            <a:endParaRPr lang="en-GB" sz="1750" b="0">
              <a:cs typeface="Arial"/>
            </a:endParaRPr>
          </a:p>
          <a:p>
            <a:pPr marL="342900" indent="-342900">
              <a:buFont typeface="Arial" panose="020B0604020202020204" pitchFamily="34" charset="0"/>
              <a:buChar char="•"/>
            </a:pPr>
            <a:endParaRPr lang="en-GB" sz="1750" b="0">
              <a:cs typeface="Arial"/>
            </a:endParaRPr>
          </a:p>
          <a:p>
            <a:pPr marL="342900" indent="-342900">
              <a:buFont typeface="Arial" panose="020B0604020202020204" pitchFamily="34" charset="0"/>
              <a:buChar char="•"/>
            </a:pPr>
            <a:endParaRPr lang="en-GB" sz="1750" b="0">
              <a:cs typeface="Arial"/>
            </a:endParaRPr>
          </a:p>
        </p:txBody>
      </p:sp>
      <p:sp>
        <p:nvSpPr>
          <p:cNvPr id="23" name="Text Placeholder 12">
            <a:extLst>
              <a:ext uri="{FF2B5EF4-FFF2-40B4-BE49-F238E27FC236}">
                <a16:creationId xmlns:a16="http://schemas.microsoft.com/office/drawing/2014/main" id="{ADAB9DB9-8BD4-4988-8AB4-9937A44D2DF9}"/>
              </a:ext>
            </a:extLst>
          </p:cNvPr>
          <p:cNvSpPr txBox="1">
            <a:spLocks/>
          </p:cNvSpPr>
          <p:nvPr/>
        </p:nvSpPr>
        <p:spPr>
          <a:xfrm>
            <a:off x="8133300" y="2569966"/>
            <a:ext cx="3615788" cy="3447775"/>
          </a:xfrm>
          <a:prstGeom prst="rect">
            <a:avLst/>
          </a:prstGeom>
          <a:solidFill>
            <a:schemeClr val="bg2">
              <a:lumMod val="20000"/>
              <a:lumOff val="8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b="0">
                <a:solidFill>
                  <a:schemeClr val="tx1"/>
                </a:solidFill>
              </a:rPr>
              <a:t>Directors (41%) and freelancers (39%)</a:t>
            </a:r>
          </a:p>
          <a:p>
            <a:pPr marL="342900" indent="-342900">
              <a:buFont typeface="Arial" panose="020B0604020202020204" pitchFamily="34" charset="0"/>
              <a:buChar char="•"/>
            </a:pPr>
            <a:r>
              <a:rPr lang="en-GB" sz="1800" b="0">
                <a:solidFill>
                  <a:schemeClr val="tx1"/>
                </a:solidFill>
              </a:rPr>
              <a:t>Those who have been SE less than 12 months (43%)</a:t>
            </a:r>
          </a:p>
          <a:p>
            <a:pPr marL="342900" indent="-342900">
              <a:buFont typeface="Arial" panose="020B0604020202020204" pitchFamily="34" charset="0"/>
              <a:buChar char="•"/>
            </a:pPr>
            <a:r>
              <a:rPr lang="en-GB" sz="1800" b="0">
                <a:solidFill>
                  <a:schemeClr val="tx1"/>
                </a:solidFill>
              </a:rPr>
              <a:t>London (39%)</a:t>
            </a:r>
          </a:p>
        </p:txBody>
      </p:sp>
    </p:spTree>
    <p:extLst>
      <p:ext uri="{BB962C8B-B14F-4D97-AF65-F5344CB8AC3E}">
        <p14:creationId xmlns:p14="http://schemas.microsoft.com/office/powerpoint/2010/main" val="2935319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449999" y="397170"/>
            <a:ext cx="11286318" cy="775597"/>
          </a:xfrm>
        </p:spPr>
        <p:txBody>
          <a:bodyPr/>
          <a:lstStyle/>
          <a:p>
            <a:r>
              <a:rPr lang="en-GB" sz="2800" dirty="0">
                <a:solidFill>
                  <a:schemeClr val="accent6">
                    <a:lumMod val="75000"/>
                  </a:schemeClr>
                </a:solidFill>
              </a:rPr>
              <a:t>Existing claimants </a:t>
            </a:r>
            <a:r>
              <a:rPr lang="en-GB" sz="2800" dirty="0">
                <a:solidFill>
                  <a:schemeClr val="accent1"/>
                </a:solidFill>
              </a:rPr>
              <a:t>are more likely to go to friends, family, or self-employed peers for advice than to professional sources.</a:t>
            </a:r>
          </a:p>
        </p:txBody>
      </p:sp>
      <p:graphicFrame>
        <p:nvGraphicFramePr>
          <p:cNvPr id="5" name="Chart 4">
            <a:extLst>
              <a:ext uri="{FF2B5EF4-FFF2-40B4-BE49-F238E27FC236}">
                <a16:creationId xmlns:a16="http://schemas.microsoft.com/office/drawing/2014/main" id="{FB786ACD-48CD-4F32-A316-125C8660EE02}"/>
              </a:ext>
            </a:extLst>
          </p:cNvPr>
          <p:cNvGraphicFramePr/>
          <p:nvPr>
            <p:extLst>
              <p:ext uri="{D42A27DB-BD31-4B8C-83A1-F6EECF244321}">
                <p14:modId xmlns:p14="http://schemas.microsoft.com/office/powerpoint/2010/main" val="3012635084"/>
              </p:ext>
            </p:extLst>
          </p:nvPr>
        </p:nvGraphicFramePr>
        <p:xfrm>
          <a:off x="741600" y="2003905"/>
          <a:ext cx="11299089" cy="39324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437228" y="1316436"/>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In the </a:t>
            </a:r>
            <a:r>
              <a:rPr lang="en-GB" sz="1800" b="1">
                <a:solidFill>
                  <a:schemeClr val="accent2">
                    <a:lumMod val="75000"/>
                  </a:schemeClr>
                </a:solidFill>
              </a:rPr>
              <a:t>last 12 months</a:t>
            </a:r>
            <a:r>
              <a:rPr lang="en-GB" sz="1800" b="1"/>
              <a:t>, have you had any advice, guidance or support from any of the following to help you achieve your self-employment goals? </a:t>
            </a:r>
          </a:p>
        </p:txBody>
      </p:sp>
      <p:sp>
        <p:nvSpPr>
          <p:cNvPr id="7" name="Text Placeholder 3">
            <a:extLst>
              <a:ext uri="{FF2B5EF4-FFF2-40B4-BE49-F238E27FC236}">
                <a16:creationId xmlns:a16="http://schemas.microsoft.com/office/drawing/2014/main" id="{8AFCD0AE-9D58-4038-95A2-98F5D7005AA8}"/>
              </a:ext>
            </a:extLst>
          </p:cNvPr>
          <p:cNvSpPr>
            <a:spLocks noGrp="1"/>
          </p:cNvSpPr>
          <p:nvPr>
            <p:ph type="body" sz="quarter" idx="10"/>
          </p:nvPr>
        </p:nvSpPr>
        <p:spPr>
          <a:xfrm>
            <a:off x="437228" y="6135359"/>
            <a:ext cx="11299089" cy="287338"/>
          </a:xfrm>
        </p:spPr>
        <p:txBody>
          <a:bodyPr/>
          <a:lstStyle/>
          <a:p>
            <a:r>
              <a:rPr lang="en-GB"/>
              <a:t>Base: Existing claimants who are currently doing self-employed work, excluding those who haven’t started SE work (4,670).</a:t>
            </a:r>
            <a:r>
              <a:rPr lang="en-GB">
                <a:latin typeface="Arial" panose="020B0604020202020204" pitchFamily="34" charset="0"/>
                <a:cs typeface="Arial" panose="020B0604020202020204" pitchFamily="34" charset="0"/>
              </a:rPr>
              <a:t> </a:t>
            </a:r>
            <a:endParaRPr lang="en-GB"/>
          </a:p>
        </p:txBody>
      </p:sp>
    </p:spTree>
    <p:extLst>
      <p:ext uri="{BB962C8B-B14F-4D97-AF65-F5344CB8AC3E}">
        <p14:creationId xmlns:p14="http://schemas.microsoft.com/office/powerpoint/2010/main" val="3312824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449999" y="397170"/>
            <a:ext cx="11286318" cy="775597"/>
          </a:xfrm>
        </p:spPr>
        <p:txBody>
          <a:bodyPr/>
          <a:lstStyle/>
          <a:p>
            <a:r>
              <a:rPr lang="en-GB" sz="2800">
                <a:solidFill>
                  <a:schemeClr val="bg2"/>
                </a:solidFill>
              </a:rPr>
              <a:t>New claimants </a:t>
            </a:r>
            <a:r>
              <a:rPr lang="en-GB" sz="2800">
                <a:solidFill>
                  <a:schemeClr val="accent1"/>
                </a:solidFill>
              </a:rPr>
              <a:t>are more likely to go to friends, family or self-employed peers for advice than to professional sources.</a:t>
            </a:r>
          </a:p>
        </p:txBody>
      </p:sp>
      <p:sp>
        <p:nvSpPr>
          <p:cNvPr id="4" name="Text Placeholder 3">
            <a:extLst>
              <a:ext uri="{FF2B5EF4-FFF2-40B4-BE49-F238E27FC236}">
                <a16:creationId xmlns:a16="http://schemas.microsoft.com/office/drawing/2014/main" id="{259D0AA0-A407-4B77-8951-7B8BF5871CAF}"/>
              </a:ext>
            </a:extLst>
          </p:cNvPr>
          <p:cNvSpPr>
            <a:spLocks noGrp="1"/>
          </p:cNvSpPr>
          <p:nvPr>
            <p:ph type="body" sz="quarter" idx="10"/>
          </p:nvPr>
        </p:nvSpPr>
        <p:spPr>
          <a:xfrm>
            <a:off x="437228" y="6135359"/>
            <a:ext cx="11299089" cy="287338"/>
          </a:xfrm>
        </p:spPr>
        <p:txBody>
          <a:bodyPr/>
          <a:lstStyle/>
          <a:p>
            <a:r>
              <a:rPr lang="en-GB"/>
              <a:t>Base: New claimants who are currently doing self-employed work, excluding those who haven’t started SE work (4,235).</a:t>
            </a:r>
          </a:p>
        </p:txBody>
      </p:sp>
      <p:graphicFrame>
        <p:nvGraphicFramePr>
          <p:cNvPr id="5" name="Chart 4">
            <a:extLst>
              <a:ext uri="{FF2B5EF4-FFF2-40B4-BE49-F238E27FC236}">
                <a16:creationId xmlns:a16="http://schemas.microsoft.com/office/drawing/2014/main" id="{FB786ACD-48CD-4F32-A316-125C8660EE02}"/>
              </a:ext>
            </a:extLst>
          </p:cNvPr>
          <p:cNvGraphicFramePr/>
          <p:nvPr>
            <p:extLst>
              <p:ext uri="{D42A27DB-BD31-4B8C-83A1-F6EECF244321}">
                <p14:modId xmlns:p14="http://schemas.microsoft.com/office/powerpoint/2010/main" val="263473743"/>
              </p:ext>
            </p:extLst>
          </p:nvPr>
        </p:nvGraphicFramePr>
        <p:xfrm>
          <a:off x="741600" y="2003905"/>
          <a:ext cx="11007488" cy="39324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449999" y="1271981"/>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In the </a:t>
            </a:r>
            <a:r>
              <a:rPr lang="en-GB" sz="1800" b="1">
                <a:solidFill>
                  <a:schemeClr val="accent2">
                    <a:lumMod val="75000"/>
                  </a:schemeClr>
                </a:solidFill>
              </a:rPr>
              <a:t>last 12 months</a:t>
            </a:r>
            <a:r>
              <a:rPr lang="en-GB" sz="1800" b="1"/>
              <a:t>, have you had any advice, guidance or support from any of the following to help you achieve your self-employment goals? </a:t>
            </a:r>
          </a:p>
        </p:txBody>
      </p:sp>
    </p:spTree>
    <p:extLst>
      <p:ext uri="{BB962C8B-B14F-4D97-AF65-F5344CB8AC3E}">
        <p14:creationId xmlns:p14="http://schemas.microsoft.com/office/powerpoint/2010/main" val="3352837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4A7A-306B-4647-A092-CC61F8CC01A0}"/>
              </a:ext>
            </a:extLst>
          </p:cNvPr>
          <p:cNvSpPr>
            <a:spLocks noGrp="1"/>
          </p:cNvSpPr>
          <p:nvPr>
            <p:ph type="title"/>
          </p:nvPr>
        </p:nvSpPr>
        <p:spPr>
          <a:xfrm>
            <a:off x="449999" y="397170"/>
            <a:ext cx="11299088" cy="775597"/>
          </a:xfrm>
        </p:spPr>
        <p:txBody>
          <a:bodyPr/>
          <a:lstStyle/>
          <a:p>
            <a:r>
              <a:rPr lang="en-GB" sz="2800">
                <a:solidFill>
                  <a:schemeClr val="accent1"/>
                </a:solidFill>
              </a:rPr>
              <a:t>Most </a:t>
            </a:r>
            <a:r>
              <a:rPr lang="en-GB" sz="2800">
                <a:solidFill>
                  <a:srgbClr val="5FBD83"/>
                </a:solidFill>
              </a:rPr>
              <a:t>existing</a:t>
            </a:r>
            <a:r>
              <a:rPr lang="en-GB" sz="2800">
                <a:solidFill>
                  <a:schemeClr val="accent1"/>
                </a:solidFill>
              </a:rPr>
              <a:t> and </a:t>
            </a:r>
            <a:r>
              <a:rPr lang="en-GB" sz="2800">
                <a:solidFill>
                  <a:schemeClr val="bg2"/>
                </a:solidFill>
              </a:rPr>
              <a:t>new </a:t>
            </a:r>
            <a:r>
              <a:rPr lang="en-GB" sz="2800">
                <a:solidFill>
                  <a:schemeClr val="accent1"/>
                </a:solidFill>
              </a:rPr>
              <a:t>claimants agree that they know where to go for advice and guidance, but a notable minority disagree.</a:t>
            </a:r>
          </a:p>
        </p:txBody>
      </p:sp>
      <p:sp>
        <p:nvSpPr>
          <p:cNvPr id="5" name="Text Placeholder 7">
            <a:extLst>
              <a:ext uri="{FF2B5EF4-FFF2-40B4-BE49-F238E27FC236}">
                <a16:creationId xmlns:a16="http://schemas.microsoft.com/office/drawing/2014/main" id="{79526431-C3EC-48A6-830E-0EA044220B22}"/>
              </a:ext>
            </a:extLst>
          </p:cNvPr>
          <p:cNvSpPr txBox="1">
            <a:spLocks/>
          </p:cNvSpPr>
          <p:nvPr/>
        </p:nvSpPr>
        <p:spPr>
          <a:xfrm>
            <a:off x="784335" y="1267598"/>
            <a:ext cx="10623329" cy="358289"/>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‘I know where I can go for advice and guidance to help me achieve my self-employment goals’</a:t>
            </a:r>
          </a:p>
        </p:txBody>
      </p:sp>
      <p:graphicFrame>
        <p:nvGraphicFramePr>
          <p:cNvPr id="9" name="Chart 8">
            <a:extLst>
              <a:ext uri="{FF2B5EF4-FFF2-40B4-BE49-F238E27FC236}">
                <a16:creationId xmlns:a16="http://schemas.microsoft.com/office/drawing/2014/main" id="{31978EB3-110B-4931-B6EF-902DC46805F1}"/>
              </a:ext>
            </a:extLst>
          </p:cNvPr>
          <p:cNvGraphicFramePr/>
          <p:nvPr>
            <p:extLst>
              <p:ext uri="{D42A27DB-BD31-4B8C-83A1-F6EECF244321}">
                <p14:modId xmlns:p14="http://schemas.microsoft.com/office/powerpoint/2010/main" val="2867906646"/>
              </p:ext>
            </p:extLst>
          </p:nvPr>
        </p:nvGraphicFramePr>
        <p:xfrm>
          <a:off x="1210340" y="1980061"/>
          <a:ext cx="3558572" cy="292826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DF226C6-5F69-4D4C-B9DF-F16C94F357C8}"/>
              </a:ext>
            </a:extLst>
          </p:cNvPr>
          <p:cNvSpPr txBox="1"/>
          <p:nvPr/>
        </p:nvSpPr>
        <p:spPr>
          <a:xfrm>
            <a:off x="-731105" y="2476941"/>
            <a:ext cx="2556000" cy="800219"/>
          </a:xfrm>
          <a:prstGeom prst="rect">
            <a:avLst/>
          </a:prstGeom>
          <a:noFill/>
        </p:spPr>
        <p:txBody>
          <a:bodyPr wrap="square" lIns="0" tIns="0" rIns="0" bIns="0" rtlCol="0">
            <a:spAutoFit/>
          </a:bodyPr>
          <a:lstStyle/>
          <a:p>
            <a:pPr algn="r">
              <a:spcBef>
                <a:spcPts val="400"/>
              </a:spcBef>
              <a:spcAft>
                <a:spcPts val="400"/>
              </a:spcAft>
            </a:pPr>
            <a:r>
              <a:rPr lang="en-GB" sz="2800" b="1">
                <a:solidFill>
                  <a:schemeClr val="accent5"/>
                </a:solidFill>
              </a:rPr>
              <a:t>21% </a:t>
            </a:r>
            <a:br>
              <a:rPr lang="en-GB" sz="2400" b="1">
                <a:solidFill>
                  <a:schemeClr val="accent5"/>
                </a:solidFill>
              </a:rPr>
            </a:br>
            <a:r>
              <a:rPr lang="en-GB" sz="2400">
                <a:solidFill>
                  <a:schemeClr val="accent5"/>
                </a:solidFill>
              </a:rPr>
              <a:t>disagree</a:t>
            </a:r>
            <a:endParaRPr lang="en-GB" sz="2800">
              <a:solidFill>
                <a:schemeClr val="accent5"/>
              </a:solidFill>
            </a:endParaRPr>
          </a:p>
        </p:txBody>
      </p:sp>
      <p:graphicFrame>
        <p:nvGraphicFramePr>
          <p:cNvPr id="13" name="Chart 12">
            <a:extLst>
              <a:ext uri="{FF2B5EF4-FFF2-40B4-BE49-F238E27FC236}">
                <a16:creationId xmlns:a16="http://schemas.microsoft.com/office/drawing/2014/main" id="{1A07A4F3-FE23-41A9-807A-C6A8051234AA}"/>
              </a:ext>
            </a:extLst>
          </p:cNvPr>
          <p:cNvGraphicFramePr/>
          <p:nvPr>
            <p:extLst>
              <p:ext uri="{D42A27DB-BD31-4B8C-83A1-F6EECF244321}">
                <p14:modId xmlns:p14="http://schemas.microsoft.com/office/powerpoint/2010/main" val="2140189720"/>
              </p:ext>
            </p:extLst>
          </p:nvPr>
        </p:nvGraphicFramePr>
        <p:xfrm>
          <a:off x="7509375" y="1958673"/>
          <a:ext cx="3104255" cy="292873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BD088D2-F03F-4996-8DD8-7006439E055D}"/>
              </a:ext>
            </a:extLst>
          </p:cNvPr>
          <p:cNvSpPr txBox="1"/>
          <p:nvPr/>
        </p:nvSpPr>
        <p:spPr>
          <a:xfrm>
            <a:off x="5329789" y="2366866"/>
            <a:ext cx="2556000" cy="800219"/>
          </a:xfrm>
          <a:prstGeom prst="rect">
            <a:avLst/>
          </a:prstGeom>
          <a:noFill/>
        </p:spPr>
        <p:txBody>
          <a:bodyPr wrap="square" lIns="0" tIns="0" rIns="0" bIns="0" rtlCol="0">
            <a:spAutoFit/>
          </a:bodyPr>
          <a:lstStyle/>
          <a:p>
            <a:pPr algn="r">
              <a:spcBef>
                <a:spcPts val="400"/>
              </a:spcBef>
              <a:spcAft>
                <a:spcPts val="400"/>
              </a:spcAft>
            </a:pPr>
            <a:r>
              <a:rPr lang="en-GB" sz="2800" b="1">
                <a:solidFill>
                  <a:schemeClr val="accent5"/>
                </a:solidFill>
              </a:rPr>
              <a:t>22% </a:t>
            </a:r>
            <a:br>
              <a:rPr lang="en-GB" sz="2400" b="1">
                <a:solidFill>
                  <a:schemeClr val="accent5"/>
                </a:solidFill>
              </a:rPr>
            </a:br>
            <a:r>
              <a:rPr lang="en-GB" sz="2400">
                <a:solidFill>
                  <a:schemeClr val="accent5"/>
                </a:solidFill>
              </a:rPr>
              <a:t>disagree</a:t>
            </a:r>
            <a:endParaRPr lang="en-GB" sz="2800">
              <a:solidFill>
                <a:schemeClr val="accent5"/>
              </a:solidFill>
            </a:endParaRPr>
          </a:p>
        </p:txBody>
      </p:sp>
      <p:sp>
        <p:nvSpPr>
          <p:cNvPr id="15" name="Text Placeholder 7">
            <a:extLst>
              <a:ext uri="{FF2B5EF4-FFF2-40B4-BE49-F238E27FC236}">
                <a16:creationId xmlns:a16="http://schemas.microsoft.com/office/drawing/2014/main" id="{97A276E9-AD66-4B5F-BEE3-73505E57FC79}"/>
              </a:ext>
            </a:extLst>
          </p:cNvPr>
          <p:cNvSpPr txBox="1">
            <a:spLocks/>
          </p:cNvSpPr>
          <p:nvPr/>
        </p:nvSpPr>
        <p:spPr>
          <a:xfrm>
            <a:off x="424461" y="5165559"/>
            <a:ext cx="11299089" cy="669184"/>
          </a:xfrm>
          <a:prstGeom prst="rect">
            <a:avLst/>
          </a:prstGeom>
          <a:solidFill>
            <a:schemeClr val="bg1">
              <a:lumMod val="75000"/>
            </a:schemeClr>
          </a:solidFill>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For both groups, those who expect their profits to decline 6 months from now were more likely to say they don’t know where to go for advice and guidance.</a:t>
            </a:r>
          </a:p>
        </p:txBody>
      </p:sp>
      <p:sp>
        <p:nvSpPr>
          <p:cNvPr id="17" name="TextBox 16">
            <a:extLst>
              <a:ext uri="{FF2B5EF4-FFF2-40B4-BE49-F238E27FC236}">
                <a16:creationId xmlns:a16="http://schemas.microsoft.com/office/drawing/2014/main" id="{259F9077-DC3B-458E-8EF5-28A624E68ED3}"/>
              </a:ext>
            </a:extLst>
          </p:cNvPr>
          <p:cNvSpPr txBox="1"/>
          <p:nvPr/>
        </p:nvSpPr>
        <p:spPr>
          <a:xfrm>
            <a:off x="10224450" y="4456524"/>
            <a:ext cx="2556000"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51% </a:t>
            </a:r>
            <a:r>
              <a:rPr lang="en-GB" sz="2400">
                <a:solidFill>
                  <a:schemeClr val="accent6">
                    <a:lumMod val="75000"/>
                  </a:schemeClr>
                </a:solidFill>
              </a:rPr>
              <a:t>agree</a:t>
            </a:r>
            <a:endParaRPr lang="en-GB" sz="2800">
              <a:solidFill>
                <a:schemeClr val="accent6">
                  <a:lumMod val="75000"/>
                </a:schemeClr>
              </a:solidFill>
            </a:endParaRPr>
          </a:p>
        </p:txBody>
      </p:sp>
      <p:sp>
        <p:nvSpPr>
          <p:cNvPr id="18" name="TextBox 17">
            <a:extLst>
              <a:ext uri="{FF2B5EF4-FFF2-40B4-BE49-F238E27FC236}">
                <a16:creationId xmlns:a16="http://schemas.microsoft.com/office/drawing/2014/main" id="{03F56AEE-190D-40AD-A74B-AEFA277E1203}"/>
              </a:ext>
            </a:extLst>
          </p:cNvPr>
          <p:cNvSpPr txBox="1"/>
          <p:nvPr/>
        </p:nvSpPr>
        <p:spPr>
          <a:xfrm>
            <a:off x="4077391" y="4614459"/>
            <a:ext cx="2556000"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54% </a:t>
            </a:r>
            <a:r>
              <a:rPr lang="en-GB" sz="2400">
                <a:solidFill>
                  <a:schemeClr val="accent6">
                    <a:lumMod val="75000"/>
                  </a:schemeClr>
                </a:solidFill>
              </a:rPr>
              <a:t>agree</a:t>
            </a:r>
            <a:endParaRPr lang="en-GB" sz="2800">
              <a:solidFill>
                <a:schemeClr val="accent6">
                  <a:lumMod val="75000"/>
                </a:schemeClr>
              </a:solidFill>
            </a:endParaRPr>
          </a:p>
        </p:txBody>
      </p:sp>
      <p:sp>
        <p:nvSpPr>
          <p:cNvPr id="19" name="TextBox 18">
            <a:extLst>
              <a:ext uri="{FF2B5EF4-FFF2-40B4-BE49-F238E27FC236}">
                <a16:creationId xmlns:a16="http://schemas.microsoft.com/office/drawing/2014/main" id="{588E06F6-9139-4B48-A74F-BB8334E6496E}"/>
              </a:ext>
            </a:extLst>
          </p:cNvPr>
          <p:cNvSpPr txBox="1"/>
          <p:nvPr/>
        </p:nvSpPr>
        <p:spPr>
          <a:xfrm>
            <a:off x="1599082" y="1820174"/>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sp>
        <p:nvSpPr>
          <p:cNvPr id="20" name="TextBox 19">
            <a:extLst>
              <a:ext uri="{FF2B5EF4-FFF2-40B4-BE49-F238E27FC236}">
                <a16:creationId xmlns:a16="http://schemas.microsoft.com/office/drawing/2014/main" id="{8158BED3-FCA2-4F43-9908-A96119D370BA}"/>
              </a:ext>
            </a:extLst>
          </p:cNvPr>
          <p:cNvSpPr txBox="1"/>
          <p:nvPr/>
        </p:nvSpPr>
        <p:spPr>
          <a:xfrm>
            <a:off x="7800505" y="1782030"/>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
        <p:nvSpPr>
          <p:cNvPr id="7" name="Text Placeholder 6">
            <a:extLst>
              <a:ext uri="{FF2B5EF4-FFF2-40B4-BE49-F238E27FC236}">
                <a16:creationId xmlns:a16="http://schemas.microsoft.com/office/drawing/2014/main" id="{30E3FC66-167A-4A1D-8A37-86BBAA5B87F0}"/>
              </a:ext>
            </a:extLst>
          </p:cNvPr>
          <p:cNvSpPr>
            <a:spLocks noGrp="1"/>
          </p:cNvSpPr>
          <p:nvPr>
            <p:ph type="body" sz="quarter" idx="10"/>
          </p:nvPr>
        </p:nvSpPr>
        <p:spPr>
          <a:xfrm>
            <a:off x="437230" y="6007155"/>
            <a:ext cx="9861013" cy="205344"/>
          </a:xfrm>
        </p:spPr>
        <p:txBody>
          <a:bodyPr/>
          <a:lstStyle/>
          <a:p>
            <a:r>
              <a:rPr lang="en-GB"/>
              <a:t>Base: Existing claimants who are currently doing self-employed work, excluding those who haven’t started SE work (4,670); New claimants who are currently doing self-employed work, excluding those who haven’t started SE work (4,235).</a:t>
            </a:r>
          </a:p>
        </p:txBody>
      </p:sp>
      <p:sp>
        <p:nvSpPr>
          <p:cNvPr id="3" name="Rectangle 2">
            <a:extLst>
              <a:ext uri="{FF2B5EF4-FFF2-40B4-BE49-F238E27FC236}">
                <a16:creationId xmlns:a16="http://schemas.microsoft.com/office/drawing/2014/main" id="{418C22C7-F2E5-C248-B58E-0B4C5927BC8F}"/>
              </a:ext>
            </a:extLst>
          </p:cNvPr>
          <p:cNvSpPr/>
          <p:nvPr/>
        </p:nvSpPr>
        <p:spPr>
          <a:xfrm>
            <a:off x="5248426" y="3270446"/>
            <a:ext cx="159115" cy="139763"/>
          </a:xfrm>
          <a:prstGeom prst="rect">
            <a:avLst/>
          </a:prstGeom>
          <a:solidFill>
            <a:srgbClr val="296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 name="TextBox 3">
            <a:extLst>
              <a:ext uri="{FF2B5EF4-FFF2-40B4-BE49-F238E27FC236}">
                <a16:creationId xmlns:a16="http://schemas.microsoft.com/office/drawing/2014/main" id="{DF339381-F282-2162-E87C-22FB6F9BD089}"/>
              </a:ext>
            </a:extLst>
          </p:cNvPr>
          <p:cNvSpPr txBox="1"/>
          <p:nvPr/>
        </p:nvSpPr>
        <p:spPr>
          <a:xfrm>
            <a:off x="5498592" y="3250767"/>
            <a:ext cx="1558738" cy="184666"/>
          </a:xfrm>
          <a:prstGeom prst="rect">
            <a:avLst/>
          </a:prstGeom>
          <a:noFill/>
        </p:spPr>
        <p:txBody>
          <a:bodyPr wrap="square" lIns="0" tIns="0" rIns="0" bIns="0" rtlCol="0">
            <a:spAutoFit/>
          </a:bodyPr>
          <a:lstStyle/>
          <a:p>
            <a:pPr algn="l">
              <a:spcBef>
                <a:spcPts val="400"/>
              </a:spcBef>
              <a:spcAft>
                <a:spcPts val="400"/>
              </a:spcAft>
            </a:pPr>
            <a:r>
              <a:rPr lang="en-GB" sz="1200"/>
              <a:t>Strongly agree</a:t>
            </a:r>
          </a:p>
        </p:txBody>
      </p:sp>
      <p:sp>
        <p:nvSpPr>
          <p:cNvPr id="6" name="Rectangle 5">
            <a:extLst>
              <a:ext uri="{FF2B5EF4-FFF2-40B4-BE49-F238E27FC236}">
                <a16:creationId xmlns:a16="http://schemas.microsoft.com/office/drawing/2014/main" id="{1994FA4C-B660-2AD2-7992-5A2F162D3CB0}"/>
              </a:ext>
            </a:extLst>
          </p:cNvPr>
          <p:cNvSpPr/>
          <p:nvPr/>
        </p:nvSpPr>
        <p:spPr>
          <a:xfrm>
            <a:off x="5248426" y="3470911"/>
            <a:ext cx="159115" cy="139763"/>
          </a:xfrm>
          <a:prstGeom prst="rect">
            <a:avLst/>
          </a:prstGeom>
          <a:solidFill>
            <a:srgbClr val="5FBD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TextBox 7">
            <a:extLst>
              <a:ext uri="{FF2B5EF4-FFF2-40B4-BE49-F238E27FC236}">
                <a16:creationId xmlns:a16="http://schemas.microsoft.com/office/drawing/2014/main" id="{A70A9F0C-74FC-8464-C8AE-ABFD99DDEEB5}"/>
              </a:ext>
            </a:extLst>
          </p:cNvPr>
          <p:cNvSpPr txBox="1"/>
          <p:nvPr/>
        </p:nvSpPr>
        <p:spPr>
          <a:xfrm>
            <a:off x="5498592" y="3451232"/>
            <a:ext cx="1558738" cy="184666"/>
          </a:xfrm>
          <a:prstGeom prst="rect">
            <a:avLst/>
          </a:prstGeom>
          <a:noFill/>
        </p:spPr>
        <p:txBody>
          <a:bodyPr wrap="square" lIns="0" tIns="0" rIns="0" bIns="0" rtlCol="0">
            <a:spAutoFit/>
          </a:bodyPr>
          <a:lstStyle/>
          <a:p>
            <a:pPr algn="l">
              <a:spcBef>
                <a:spcPts val="400"/>
              </a:spcBef>
              <a:spcAft>
                <a:spcPts val="400"/>
              </a:spcAft>
            </a:pPr>
            <a:r>
              <a:rPr lang="en-GB" sz="1200"/>
              <a:t>Tend to agree</a:t>
            </a:r>
          </a:p>
        </p:txBody>
      </p:sp>
      <p:sp>
        <p:nvSpPr>
          <p:cNvPr id="10" name="Rectangle 9">
            <a:extLst>
              <a:ext uri="{FF2B5EF4-FFF2-40B4-BE49-F238E27FC236}">
                <a16:creationId xmlns:a16="http://schemas.microsoft.com/office/drawing/2014/main" id="{94289499-3FB3-BEDC-B734-64973BEF06A6}"/>
              </a:ext>
            </a:extLst>
          </p:cNvPr>
          <p:cNvSpPr/>
          <p:nvPr/>
        </p:nvSpPr>
        <p:spPr>
          <a:xfrm>
            <a:off x="5248426" y="3702921"/>
            <a:ext cx="159115" cy="139763"/>
          </a:xfrm>
          <a:prstGeom prst="rect">
            <a:avLst/>
          </a:prstGeom>
          <a:solidFill>
            <a:srgbClr val="84CB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1" name="TextBox 10">
            <a:extLst>
              <a:ext uri="{FF2B5EF4-FFF2-40B4-BE49-F238E27FC236}">
                <a16:creationId xmlns:a16="http://schemas.microsoft.com/office/drawing/2014/main" id="{05DA5A60-5B7C-2A99-7404-4856B6EC3133}"/>
              </a:ext>
            </a:extLst>
          </p:cNvPr>
          <p:cNvSpPr txBox="1"/>
          <p:nvPr/>
        </p:nvSpPr>
        <p:spPr>
          <a:xfrm>
            <a:off x="5498592" y="3683242"/>
            <a:ext cx="1950146" cy="184666"/>
          </a:xfrm>
          <a:prstGeom prst="rect">
            <a:avLst/>
          </a:prstGeom>
          <a:noFill/>
        </p:spPr>
        <p:txBody>
          <a:bodyPr wrap="square" lIns="0" tIns="0" rIns="0" bIns="0" rtlCol="0">
            <a:spAutoFit/>
          </a:bodyPr>
          <a:lstStyle/>
          <a:p>
            <a:pPr algn="l">
              <a:spcBef>
                <a:spcPts val="400"/>
              </a:spcBef>
              <a:spcAft>
                <a:spcPts val="400"/>
              </a:spcAft>
            </a:pPr>
            <a:r>
              <a:rPr lang="en-GB" sz="1200"/>
              <a:t>Neither agree nor disagree</a:t>
            </a:r>
          </a:p>
        </p:txBody>
      </p:sp>
      <p:sp>
        <p:nvSpPr>
          <p:cNvPr id="16" name="Rectangle 15">
            <a:extLst>
              <a:ext uri="{FF2B5EF4-FFF2-40B4-BE49-F238E27FC236}">
                <a16:creationId xmlns:a16="http://schemas.microsoft.com/office/drawing/2014/main" id="{1A7ED0DD-F952-23CA-3DF4-7C5E34FF57DE}"/>
              </a:ext>
            </a:extLst>
          </p:cNvPr>
          <p:cNvSpPr/>
          <p:nvPr/>
        </p:nvSpPr>
        <p:spPr>
          <a:xfrm>
            <a:off x="5248426" y="3934931"/>
            <a:ext cx="159115" cy="139763"/>
          </a:xfrm>
          <a:prstGeom prst="rect">
            <a:avLst/>
          </a:prstGeom>
          <a:solidFill>
            <a:srgbClr val="F78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TextBox 20">
            <a:extLst>
              <a:ext uri="{FF2B5EF4-FFF2-40B4-BE49-F238E27FC236}">
                <a16:creationId xmlns:a16="http://schemas.microsoft.com/office/drawing/2014/main" id="{5929614C-5383-49DB-7723-7617053BD8D9}"/>
              </a:ext>
            </a:extLst>
          </p:cNvPr>
          <p:cNvSpPr txBox="1"/>
          <p:nvPr/>
        </p:nvSpPr>
        <p:spPr>
          <a:xfrm>
            <a:off x="5498592" y="3915252"/>
            <a:ext cx="1558738" cy="184666"/>
          </a:xfrm>
          <a:prstGeom prst="rect">
            <a:avLst/>
          </a:prstGeom>
          <a:noFill/>
        </p:spPr>
        <p:txBody>
          <a:bodyPr wrap="square" lIns="0" tIns="0" rIns="0" bIns="0" rtlCol="0">
            <a:spAutoFit/>
          </a:bodyPr>
          <a:lstStyle/>
          <a:p>
            <a:pPr algn="l">
              <a:spcBef>
                <a:spcPts val="400"/>
              </a:spcBef>
              <a:spcAft>
                <a:spcPts val="400"/>
              </a:spcAft>
            </a:pPr>
            <a:r>
              <a:rPr lang="en-GB" sz="1200"/>
              <a:t>Tend to disagree</a:t>
            </a:r>
          </a:p>
        </p:txBody>
      </p:sp>
      <p:sp>
        <p:nvSpPr>
          <p:cNvPr id="22" name="Rectangle 21">
            <a:extLst>
              <a:ext uri="{FF2B5EF4-FFF2-40B4-BE49-F238E27FC236}">
                <a16:creationId xmlns:a16="http://schemas.microsoft.com/office/drawing/2014/main" id="{B84CB1AF-47FB-6921-7703-3B9889880529}"/>
              </a:ext>
            </a:extLst>
          </p:cNvPr>
          <p:cNvSpPr/>
          <p:nvPr/>
        </p:nvSpPr>
        <p:spPr>
          <a:xfrm>
            <a:off x="5248426" y="4166900"/>
            <a:ext cx="159115" cy="139763"/>
          </a:xfrm>
          <a:prstGeom prst="rect">
            <a:avLst/>
          </a:prstGeom>
          <a:solidFill>
            <a:srgbClr val="D710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3" name="TextBox 22">
            <a:extLst>
              <a:ext uri="{FF2B5EF4-FFF2-40B4-BE49-F238E27FC236}">
                <a16:creationId xmlns:a16="http://schemas.microsoft.com/office/drawing/2014/main" id="{10318F52-CDA4-5CF1-3A54-642494DD7D5C}"/>
              </a:ext>
            </a:extLst>
          </p:cNvPr>
          <p:cNvSpPr txBox="1"/>
          <p:nvPr/>
        </p:nvSpPr>
        <p:spPr>
          <a:xfrm>
            <a:off x="5498592" y="4147221"/>
            <a:ext cx="1558738" cy="184666"/>
          </a:xfrm>
          <a:prstGeom prst="rect">
            <a:avLst/>
          </a:prstGeom>
          <a:noFill/>
        </p:spPr>
        <p:txBody>
          <a:bodyPr wrap="square" lIns="0" tIns="0" rIns="0" bIns="0" rtlCol="0">
            <a:spAutoFit/>
          </a:bodyPr>
          <a:lstStyle/>
          <a:p>
            <a:pPr algn="l">
              <a:spcBef>
                <a:spcPts val="400"/>
              </a:spcBef>
              <a:spcAft>
                <a:spcPts val="400"/>
              </a:spcAft>
            </a:pPr>
            <a:r>
              <a:rPr lang="en-GB" sz="1200"/>
              <a:t>Strongly disagree </a:t>
            </a:r>
          </a:p>
        </p:txBody>
      </p:sp>
      <p:sp>
        <p:nvSpPr>
          <p:cNvPr id="24" name="Rectangle 23">
            <a:extLst>
              <a:ext uri="{FF2B5EF4-FFF2-40B4-BE49-F238E27FC236}">
                <a16:creationId xmlns:a16="http://schemas.microsoft.com/office/drawing/2014/main" id="{586C9F38-1A5E-7259-9B38-627C8ABABCC1}"/>
              </a:ext>
            </a:extLst>
          </p:cNvPr>
          <p:cNvSpPr/>
          <p:nvPr/>
        </p:nvSpPr>
        <p:spPr>
          <a:xfrm>
            <a:off x="5248426" y="4370233"/>
            <a:ext cx="159115" cy="13976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5" name="TextBox 24">
            <a:extLst>
              <a:ext uri="{FF2B5EF4-FFF2-40B4-BE49-F238E27FC236}">
                <a16:creationId xmlns:a16="http://schemas.microsoft.com/office/drawing/2014/main" id="{B09783DC-B8C3-57CB-F313-D1C16E416945}"/>
              </a:ext>
            </a:extLst>
          </p:cNvPr>
          <p:cNvSpPr txBox="1"/>
          <p:nvPr/>
        </p:nvSpPr>
        <p:spPr>
          <a:xfrm>
            <a:off x="5498592" y="4358917"/>
            <a:ext cx="1558738" cy="184666"/>
          </a:xfrm>
          <a:prstGeom prst="rect">
            <a:avLst/>
          </a:prstGeom>
          <a:noFill/>
        </p:spPr>
        <p:txBody>
          <a:bodyPr wrap="square" lIns="0" tIns="0" rIns="0" bIns="0" rtlCol="0">
            <a:spAutoFit/>
          </a:bodyPr>
          <a:lstStyle/>
          <a:p>
            <a:pPr algn="l">
              <a:spcBef>
                <a:spcPts val="400"/>
              </a:spcBef>
              <a:spcAft>
                <a:spcPts val="400"/>
              </a:spcAft>
            </a:pPr>
            <a:r>
              <a:rPr lang="en-GB" sz="1200"/>
              <a:t>Don’t know</a:t>
            </a:r>
          </a:p>
        </p:txBody>
      </p:sp>
    </p:spTree>
    <p:extLst>
      <p:ext uri="{BB962C8B-B14F-4D97-AF65-F5344CB8AC3E}">
        <p14:creationId xmlns:p14="http://schemas.microsoft.com/office/powerpoint/2010/main" val="997464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1851-FBBC-46BA-A1BA-A23F93FB0918}"/>
              </a:ext>
            </a:extLst>
          </p:cNvPr>
          <p:cNvSpPr>
            <a:spLocks noGrp="1"/>
          </p:cNvSpPr>
          <p:nvPr>
            <p:ph type="title"/>
          </p:nvPr>
        </p:nvSpPr>
        <p:spPr>
          <a:xfrm>
            <a:off x="449999" y="397170"/>
            <a:ext cx="11292001" cy="775597"/>
          </a:xfrm>
        </p:spPr>
        <p:txBody>
          <a:bodyPr/>
          <a:lstStyle/>
          <a:p>
            <a:r>
              <a:rPr lang="en-GB" sz="2800">
                <a:solidFill>
                  <a:schemeClr val="accent1"/>
                </a:solidFill>
              </a:rPr>
              <a:t>Both </a:t>
            </a:r>
            <a:r>
              <a:rPr lang="en-GB" sz="2800">
                <a:solidFill>
                  <a:schemeClr val="accent6">
                    <a:lumMod val="75000"/>
                  </a:schemeClr>
                </a:solidFill>
              </a:rPr>
              <a:t>existing</a:t>
            </a:r>
            <a:r>
              <a:rPr lang="en-GB" sz="2800">
                <a:solidFill>
                  <a:schemeClr val="accent1"/>
                </a:solidFill>
              </a:rPr>
              <a:t> and </a:t>
            </a:r>
            <a:r>
              <a:rPr lang="en-GB" sz="2800">
                <a:solidFill>
                  <a:schemeClr val="bg2"/>
                </a:solidFill>
              </a:rPr>
              <a:t>new</a:t>
            </a:r>
            <a:r>
              <a:rPr lang="en-GB" sz="2800">
                <a:solidFill>
                  <a:schemeClr val="accent1"/>
                </a:solidFill>
              </a:rPr>
              <a:t> claimants who do not know where to go for advice and guidance would most welcome support in doing tax returns and moving business online.</a:t>
            </a:r>
            <a:endParaRPr lang="en-GB" sz="2800"/>
          </a:p>
        </p:txBody>
      </p:sp>
      <p:graphicFrame>
        <p:nvGraphicFramePr>
          <p:cNvPr id="6" name="Chart 5">
            <a:extLst>
              <a:ext uri="{FF2B5EF4-FFF2-40B4-BE49-F238E27FC236}">
                <a16:creationId xmlns:a16="http://schemas.microsoft.com/office/drawing/2014/main" id="{F9EBA4CC-BD6E-49DD-BBF3-458BA9C6E034}"/>
              </a:ext>
            </a:extLst>
          </p:cNvPr>
          <p:cNvGraphicFramePr/>
          <p:nvPr>
            <p:extLst>
              <p:ext uri="{D42A27DB-BD31-4B8C-83A1-F6EECF244321}">
                <p14:modId xmlns:p14="http://schemas.microsoft.com/office/powerpoint/2010/main" val="1177269137"/>
              </p:ext>
            </p:extLst>
          </p:nvPr>
        </p:nvGraphicFramePr>
        <p:xfrm>
          <a:off x="449999" y="1774442"/>
          <a:ext cx="5522912" cy="36973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A5D5C64-02E2-4E37-83CD-FB4BD638688F}"/>
              </a:ext>
            </a:extLst>
          </p:cNvPr>
          <p:cNvSpPr txBox="1"/>
          <p:nvPr/>
        </p:nvSpPr>
        <p:spPr>
          <a:xfrm>
            <a:off x="2291229" y="1774442"/>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graphicFrame>
        <p:nvGraphicFramePr>
          <p:cNvPr id="8" name="Chart 7">
            <a:extLst>
              <a:ext uri="{FF2B5EF4-FFF2-40B4-BE49-F238E27FC236}">
                <a16:creationId xmlns:a16="http://schemas.microsoft.com/office/drawing/2014/main" id="{75AB7383-21C2-4A02-A2BD-B2C309806CCF}"/>
              </a:ext>
            </a:extLst>
          </p:cNvPr>
          <p:cNvGraphicFramePr/>
          <p:nvPr>
            <p:extLst>
              <p:ext uri="{D42A27DB-BD31-4B8C-83A1-F6EECF244321}">
                <p14:modId xmlns:p14="http://schemas.microsoft.com/office/powerpoint/2010/main" val="3545028604"/>
              </p:ext>
            </p:extLst>
          </p:nvPr>
        </p:nvGraphicFramePr>
        <p:xfrm>
          <a:off x="6231858" y="1827171"/>
          <a:ext cx="5522911" cy="369737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FA5BA92-277A-4ACE-BFB0-524BDD4181C0}"/>
              </a:ext>
            </a:extLst>
          </p:cNvPr>
          <p:cNvSpPr txBox="1"/>
          <p:nvPr/>
        </p:nvSpPr>
        <p:spPr>
          <a:xfrm>
            <a:off x="7652455" y="1756421"/>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
        <p:nvSpPr>
          <p:cNvPr id="10" name="Text Placeholder 6">
            <a:extLst>
              <a:ext uri="{FF2B5EF4-FFF2-40B4-BE49-F238E27FC236}">
                <a16:creationId xmlns:a16="http://schemas.microsoft.com/office/drawing/2014/main" id="{E4D1AEC0-EB9D-495C-A87A-CC6535AC6DB0}"/>
              </a:ext>
            </a:extLst>
          </p:cNvPr>
          <p:cNvSpPr txBox="1">
            <a:spLocks/>
          </p:cNvSpPr>
          <p:nvPr/>
        </p:nvSpPr>
        <p:spPr>
          <a:xfrm>
            <a:off x="450000" y="5911063"/>
            <a:ext cx="8962942" cy="365124"/>
          </a:xfrm>
          <a:prstGeom prst="rect">
            <a:avLst/>
          </a:prstGeom>
        </p:spPr>
        <p:txBody>
          <a:bodyPr vert="horz" lIns="0" tIns="0" rIns="0" bIns="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1400" b="0" i="1"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Base: Existing claimants who are currently doing self-employed work and don’t know where to get advice (963); New claimants who are currently doing self-employed work and don’t know where to get advice (891).</a:t>
            </a:r>
          </a:p>
        </p:txBody>
      </p:sp>
    </p:spTree>
    <p:extLst>
      <p:ext uri="{BB962C8B-B14F-4D97-AF65-F5344CB8AC3E}">
        <p14:creationId xmlns:p14="http://schemas.microsoft.com/office/powerpoint/2010/main" val="1104919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7. Segmentation profiling – attitudes to self-employed work</a:t>
            </a:r>
          </a:p>
        </p:txBody>
      </p:sp>
    </p:spTree>
    <p:extLst>
      <p:ext uri="{BB962C8B-B14F-4D97-AF65-F5344CB8AC3E}">
        <p14:creationId xmlns:p14="http://schemas.microsoft.com/office/powerpoint/2010/main" val="479066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003C-0CF5-4142-9909-4F7B48D0B67F}"/>
              </a:ext>
            </a:extLst>
          </p:cNvPr>
          <p:cNvSpPr>
            <a:spLocks noGrp="1"/>
          </p:cNvSpPr>
          <p:nvPr>
            <p:ph type="title"/>
          </p:nvPr>
        </p:nvSpPr>
        <p:spPr>
          <a:xfrm>
            <a:off x="469250" y="412820"/>
            <a:ext cx="9341701" cy="775597"/>
          </a:xfrm>
        </p:spPr>
        <p:txBody>
          <a:bodyPr/>
          <a:lstStyle/>
          <a:p>
            <a:r>
              <a:rPr lang="en-GB" sz="2800">
                <a:solidFill>
                  <a:schemeClr val="bg2">
                    <a:lumMod val="50000"/>
                  </a:schemeClr>
                </a:solidFill>
              </a:rPr>
              <a:t>Segment overview – Existing claimants</a:t>
            </a:r>
          </a:p>
        </p:txBody>
      </p:sp>
      <p:graphicFrame>
        <p:nvGraphicFramePr>
          <p:cNvPr id="6" name="Diagram 5">
            <a:extLst>
              <a:ext uri="{FF2B5EF4-FFF2-40B4-BE49-F238E27FC236}">
                <a16:creationId xmlns:a16="http://schemas.microsoft.com/office/drawing/2014/main" id="{A6918821-8C7E-4699-B50C-6B1AE0513310}"/>
              </a:ext>
            </a:extLst>
          </p:cNvPr>
          <p:cNvGraphicFramePr/>
          <p:nvPr>
            <p:extLst>
              <p:ext uri="{D42A27DB-BD31-4B8C-83A1-F6EECF244321}">
                <p14:modId xmlns:p14="http://schemas.microsoft.com/office/powerpoint/2010/main" val="762462336"/>
              </p:ext>
            </p:extLst>
          </p:nvPr>
        </p:nvGraphicFramePr>
        <p:xfrm>
          <a:off x="3621087" y="9955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2EEAC30-5D46-400F-A184-B986DB41429D}"/>
              </a:ext>
            </a:extLst>
          </p:cNvPr>
          <p:cNvSpPr txBox="1"/>
          <p:nvPr/>
        </p:nvSpPr>
        <p:spPr>
          <a:xfrm>
            <a:off x="3724095" y="1448613"/>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75000"/>
                  </a:schemeClr>
                </a:solidFill>
              </a:rPr>
              <a:t>22%</a:t>
            </a:r>
          </a:p>
        </p:txBody>
      </p:sp>
      <p:sp>
        <p:nvSpPr>
          <p:cNvPr id="8" name="TextBox 7">
            <a:extLst>
              <a:ext uri="{FF2B5EF4-FFF2-40B4-BE49-F238E27FC236}">
                <a16:creationId xmlns:a16="http://schemas.microsoft.com/office/drawing/2014/main" id="{F2816203-D642-4EE4-B083-36CB2EBA197E}"/>
              </a:ext>
            </a:extLst>
          </p:cNvPr>
          <p:cNvSpPr txBox="1"/>
          <p:nvPr/>
        </p:nvSpPr>
        <p:spPr>
          <a:xfrm>
            <a:off x="4212830" y="2475631"/>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solidFill>
              </a:rPr>
              <a:t>20%</a:t>
            </a:r>
          </a:p>
        </p:txBody>
      </p:sp>
      <p:sp>
        <p:nvSpPr>
          <p:cNvPr id="9" name="TextBox 8">
            <a:extLst>
              <a:ext uri="{FF2B5EF4-FFF2-40B4-BE49-F238E27FC236}">
                <a16:creationId xmlns:a16="http://schemas.microsoft.com/office/drawing/2014/main" id="{643A896A-1E99-4C08-9290-94F7E829B980}"/>
              </a:ext>
            </a:extLst>
          </p:cNvPr>
          <p:cNvSpPr txBox="1"/>
          <p:nvPr/>
        </p:nvSpPr>
        <p:spPr>
          <a:xfrm>
            <a:off x="4354777" y="3495549"/>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60000"/>
                    <a:lumOff val="40000"/>
                  </a:schemeClr>
                </a:solidFill>
              </a:rPr>
              <a:t>19%</a:t>
            </a:r>
          </a:p>
        </p:txBody>
      </p:sp>
      <p:sp>
        <p:nvSpPr>
          <p:cNvPr id="10" name="TextBox 9">
            <a:extLst>
              <a:ext uri="{FF2B5EF4-FFF2-40B4-BE49-F238E27FC236}">
                <a16:creationId xmlns:a16="http://schemas.microsoft.com/office/drawing/2014/main" id="{DEFABE73-AE7C-4FD9-B72C-543C359F1492}"/>
              </a:ext>
            </a:extLst>
          </p:cNvPr>
          <p:cNvSpPr txBox="1"/>
          <p:nvPr/>
        </p:nvSpPr>
        <p:spPr>
          <a:xfrm>
            <a:off x="4204900" y="4492960"/>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2"/>
                </a:solidFill>
              </a:rPr>
              <a:t>16%</a:t>
            </a:r>
          </a:p>
        </p:txBody>
      </p:sp>
      <p:grpSp>
        <p:nvGrpSpPr>
          <p:cNvPr id="311" name="Group 36">
            <a:extLst>
              <a:ext uri="{FF2B5EF4-FFF2-40B4-BE49-F238E27FC236}">
                <a16:creationId xmlns:a16="http://schemas.microsoft.com/office/drawing/2014/main" id="{7B2EAB7D-04C9-43E3-867B-3C67A1BE7608}"/>
              </a:ext>
            </a:extLst>
          </p:cNvPr>
          <p:cNvGrpSpPr>
            <a:grpSpLocks noChangeAspect="1"/>
          </p:cNvGrpSpPr>
          <p:nvPr/>
        </p:nvGrpSpPr>
        <p:grpSpPr>
          <a:xfrm>
            <a:off x="597774" y="1280759"/>
            <a:ext cx="155880" cy="427293"/>
            <a:chOff x="3175" y="2628901"/>
            <a:chExt cx="1020763" cy="2871787"/>
          </a:xfrm>
          <a:solidFill>
            <a:schemeClr val="accent6">
              <a:lumMod val="75000"/>
            </a:schemeClr>
          </a:solidFill>
        </p:grpSpPr>
        <p:sp>
          <p:nvSpPr>
            <p:cNvPr id="312" name="Freeform 14">
              <a:extLst>
                <a:ext uri="{FF2B5EF4-FFF2-40B4-BE49-F238E27FC236}">
                  <a16:creationId xmlns:a16="http://schemas.microsoft.com/office/drawing/2014/main" id="{CF19FFD6-8BA1-41E4-921E-BEA86643B33D}"/>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 name="Freeform 15">
              <a:extLst>
                <a:ext uri="{FF2B5EF4-FFF2-40B4-BE49-F238E27FC236}">
                  <a16:creationId xmlns:a16="http://schemas.microsoft.com/office/drawing/2014/main" id="{329ED537-77AD-4598-9A12-4681E59DC2B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14" name="Group 39">
            <a:extLst>
              <a:ext uri="{FF2B5EF4-FFF2-40B4-BE49-F238E27FC236}">
                <a16:creationId xmlns:a16="http://schemas.microsoft.com/office/drawing/2014/main" id="{0E0B52B6-5EC6-450D-ACCA-A45F698FDADB}"/>
              </a:ext>
            </a:extLst>
          </p:cNvPr>
          <p:cNvGrpSpPr>
            <a:grpSpLocks noChangeAspect="1"/>
          </p:cNvGrpSpPr>
          <p:nvPr/>
        </p:nvGrpSpPr>
        <p:grpSpPr>
          <a:xfrm>
            <a:off x="842520" y="1280759"/>
            <a:ext cx="155880" cy="427293"/>
            <a:chOff x="3175" y="2628901"/>
            <a:chExt cx="1020763" cy="2871787"/>
          </a:xfrm>
          <a:solidFill>
            <a:schemeClr val="accent6">
              <a:lumMod val="75000"/>
            </a:schemeClr>
          </a:solidFill>
        </p:grpSpPr>
        <p:sp>
          <p:nvSpPr>
            <p:cNvPr id="315" name="Freeform 14">
              <a:extLst>
                <a:ext uri="{FF2B5EF4-FFF2-40B4-BE49-F238E27FC236}">
                  <a16:creationId xmlns:a16="http://schemas.microsoft.com/office/drawing/2014/main" id="{8C97C2B8-EFDB-4AA4-82BA-FDFDEDEF2A0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6" name="Freeform 15">
              <a:extLst>
                <a:ext uri="{FF2B5EF4-FFF2-40B4-BE49-F238E27FC236}">
                  <a16:creationId xmlns:a16="http://schemas.microsoft.com/office/drawing/2014/main" id="{2E74C331-0F03-4A4D-8F5B-769A0668F29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17" name="Group 42">
            <a:extLst>
              <a:ext uri="{FF2B5EF4-FFF2-40B4-BE49-F238E27FC236}">
                <a16:creationId xmlns:a16="http://schemas.microsoft.com/office/drawing/2014/main" id="{9C2DDFE6-A53D-4571-811D-E21E0B83C9C9}"/>
              </a:ext>
            </a:extLst>
          </p:cNvPr>
          <p:cNvGrpSpPr>
            <a:grpSpLocks noChangeAspect="1"/>
          </p:cNvGrpSpPr>
          <p:nvPr/>
        </p:nvGrpSpPr>
        <p:grpSpPr>
          <a:xfrm>
            <a:off x="1065756" y="1289585"/>
            <a:ext cx="155880" cy="427293"/>
            <a:chOff x="3175" y="2628901"/>
            <a:chExt cx="1020763" cy="2871787"/>
          </a:xfrm>
          <a:solidFill>
            <a:schemeClr val="accent6">
              <a:lumMod val="75000"/>
            </a:schemeClr>
          </a:solidFill>
        </p:grpSpPr>
        <p:sp>
          <p:nvSpPr>
            <p:cNvPr id="318" name="Freeform 14">
              <a:extLst>
                <a:ext uri="{FF2B5EF4-FFF2-40B4-BE49-F238E27FC236}">
                  <a16:creationId xmlns:a16="http://schemas.microsoft.com/office/drawing/2014/main" id="{CB1724CE-C246-4DB8-A1AD-11A96EAFE36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9" name="Freeform 15">
              <a:extLst>
                <a:ext uri="{FF2B5EF4-FFF2-40B4-BE49-F238E27FC236}">
                  <a16:creationId xmlns:a16="http://schemas.microsoft.com/office/drawing/2014/main" id="{F876F0CB-B2BE-44AD-A3ED-7BD2E51393B1}"/>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0" name="Group 45">
            <a:extLst>
              <a:ext uri="{FF2B5EF4-FFF2-40B4-BE49-F238E27FC236}">
                <a16:creationId xmlns:a16="http://schemas.microsoft.com/office/drawing/2014/main" id="{79843293-653F-4679-A6E3-6C51EAA9BC83}"/>
              </a:ext>
            </a:extLst>
          </p:cNvPr>
          <p:cNvGrpSpPr>
            <a:grpSpLocks noChangeAspect="1"/>
          </p:cNvGrpSpPr>
          <p:nvPr/>
        </p:nvGrpSpPr>
        <p:grpSpPr>
          <a:xfrm>
            <a:off x="1302020" y="1280759"/>
            <a:ext cx="155880" cy="427293"/>
            <a:chOff x="3175" y="2628901"/>
            <a:chExt cx="1020763" cy="2871787"/>
          </a:xfrm>
          <a:solidFill>
            <a:schemeClr val="accent6">
              <a:lumMod val="75000"/>
            </a:schemeClr>
          </a:solidFill>
        </p:grpSpPr>
        <p:sp>
          <p:nvSpPr>
            <p:cNvPr id="321" name="Freeform 14">
              <a:extLst>
                <a:ext uri="{FF2B5EF4-FFF2-40B4-BE49-F238E27FC236}">
                  <a16:creationId xmlns:a16="http://schemas.microsoft.com/office/drawing/2014/main" id="{4D70DD2A-2C0D-4F73-A647-6D3DFFB2289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2" name="Freeform 15">
              <a:extLst>
                <a:ext uri="{FF2B5EF4-FFF2-40B4-BE49-F238E27FC236}">
                  <a16:creationId xmlns:a16="http://schemas.microsoft.com/office/drawing/2014/main" id="{BBB8DA58-5FD5-4292-A867-16BD1DC0CCA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3" name="Group 48">
            <a:extLst>
              <a:ext uri="{FF2B5EF4-FFF2-40B4-BE49-F238E27FC236}">
                <a16:creationId xmlns:a16="http://schemas.microsoft.com/office/drawing/2014/main" id="{D917B371-B61D-4AA0-A27D-F063EDF0A8F1}"/>
              </a:ext>
            </a:extLst>
          </p:cNvPr>
          <p:cNvGrpSpPr>
            <a:grpSpLocks noChangeAspect="1"/>
          </p:cNvGrpSpPr>
          <p:nvPr/>
        </p:nvGrpSpPr>
        <p:grpSpPr>
          <a:xfrm>
            <a:off x="1535511" y="1280759"/>
            <a:ext cx="155880" cy="427293"/>
            <a:chOff x="3175" y="2628901"/>
            <a:chExt cx="1020763" cy="2871787"/>
          </a:xfrm>
          <a:solidFill>
            <a:schemeClr val="accent6">
              <a:lumMod val="75000"/>
            </a:schemeClr>
          </a:solidFill>
        </p:grpSpPr>
        <p:sp>
          <p:nvSpPr>
            <p:cNvPr id="324" name="Freeform 14">
              <a:extLst>
                <a:ext uri="{FF2B5EF4-FFF2-40B4-BE49-F238E27FC236}">
                  <a16:creationId xmlns:a16="http://schemas.microsoft.com/office/drawing/2014/main" id="{053F23A9-F297-4904-80E5-1EDA730FCB6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5" name="Freeform 15">
              <a:extLst>
                <a:ext uri="{FF2B5EF4-FFF2-40B4-BE49-F238E27FC236}">
                  <a16:creationId xmlns:a16="http://schemas.microsoft.com/office/drawing/2014/main" id="{4691F2E9-68A4-4EA3-A9FC-57FEDC42B03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6" name="Group 51">
            <a:extLst>
              <a:ext uri="{FF2B5EF4-FFF2-40B4-BE49-F238E27FC236}">
                <a16:creationId xmlns:a16="http://schemas.microsoft.com/office/drawing/2014/main" id="{50D26FC0-00BC-4D58-966A-66C9F7B1D3D8}"/>
              </a:ext>
            </a:extLst>
          </p:cNvPr>
          <p:cNvGrpSpPr>
            <a:grpSpLocks noChangeAspect="1"/>
          </p:cNvGrpSpPr>
          <p:nvPr/>
        </p:nvGrpSpPr>
        <p:grpSpPr>
          <a:xfrm>
            <a:off x="1781499" y="1280759"/>
            <a:ext cx="155880" cy="427293"/>
            <a:chOff x="3175" y="2628901"/>
            <a:chExt cx="1020763" cy="2871787"/>
          </a:xfrm>
          <a:solidFill>
            <a:schemeClr val="accent6">
              <a:lumMod val="75000"/>
            </a:schemeClr>
          </a:solidFill>
        </p:grpSpPr>
        <p:sp>
          <p:nvSpPr>
            <p:cNvPr id="327" name="Freeform 14">
              <a:extLst>
                <a:ext uri="{FF2B5EF4-FFF2-40B4-BE49-F238E27FC236}">
                  <a16:creationId xmlns:a16="http://schemas.microsoft.com/office/drawing/2014/main" id="{A6939146-53E1-440D-946B-489AB70353B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8" name="Freeform 15">
              <a:extLst>
                <a:ext uri="{FF2B5EF4-FFF2-40B4-BE49-F238E27FC236}">
                  <a16:creationId xmlns:a16="http://schemas.microsoft.com/office/drawing/2014/main" id="{B3F1FB62-61FE-436B-904B-3A9874C5FAE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9" name="Group 54">
            <a:extLst>
              <a:ext uri="{FF2B5EF4-FFF2-40B4-BE49-F238E27FC236}">
                <a16:creationId xmlns:a16="http://schemas.microsoft.com/office/drawing/2014/main" id="{6CB7A0BA-9947-4BA3-B1B7-C437D22E8DFA}"/>
              </a:ext>
            </a:extLst>
          </p:cNvPr>
          <p:cNvGrpSpPr>
            <a:grpSpLocks noChangeAspect="1"/>
          </p:cNvGrpSpPr>
          <p:nvPr/>
        </p:nvGrpSpPr>
        <p:grpSpPr>
          <a:xfrm>
            <a:off x="2013690" y="1280759"/>
            <a:ext cx="155880" cy="427293"/>
            <a:chOff x="3175" y="2628901"/>
            <a:chExt cx="1020763" cy="2871787"/>
          </a:xfrm>
          <a:solidFill>
            <a:schemeClr val="accent6">
              <a:lumMod val="75000"/>
            </a:schemeClr>
          </a:solidFill>
        </p:grpSpPr>
        <p:sp>
          <p:nvSpPr>
            <p:cNvPr id="330" name="Freeform 14">
              <a:extLst>
                <a:ext uri="{FF2B5EF4-FFF2-40B4-BE49-F238E27FC236}">
                  <a16:creationId xmlns:a16="http://schemas.microsoft.com/office/drawing/2014/main" id="{41127AB2-EBA4-481F-BA61-AA002F02337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1" name="Freeform 15">
              <a:extLst>
                <a:ext uri="{FF2B5EF4-FFF2-40B4-BE49-F238E27FC236}">
                  <a16:creationId xmlns:a16="http://schemas.microsoft.com/office/drawing/2014/main" id="{2038661E-E791-4319-B7B9-1C5EEB29EA6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32" name="Group 57">
            <a:extLst>
              <a:ext uri="{FF2B5EF4-FFF2-40B4-BE49-F238E27FC236}">
                <a16:creationId xmlns:a16="http://schemas.microsoft.com/office/drawing/2014/main" id="{279DCBEC-C4DC-4696-A4E0-BC7EDB86799F}"/>
              </a:ext>
            </a:extLst>
          </p:cNvPr>
          <p:cNvGrpSpPr>
            <a:grpSpLocks noChangeAspect="1"/>
          </p:cNvGrpSpPr>
          <p:nvPr/>
        </p:nvGrpSpPr>
        <p:grpSpPr>
          <a:xfrm>
            <a:off x="2261807" y="1280759"/>
            <a:ext cx="155880" cy="427293"/>
            <a:chOff x="3175" y="2628901"/>
            <a:chExt cx="1020763" cy="2871787"/>
          </a:xfrm>
          <a:solidFill>
            <a:schemeClr val="accent6">
              <a:lumMod val="75000"/>
            </a:schemeClr>
          </a:solidFill>
        </p:grpSpPr>
        <p:sp>
          <p:nvSpPr>
            <p:cNvPr id="333" name="Freeform 14">
              <a:extLst>
                <a:ext uri="{FF2B5EF4-FFF2-40B4-BE49-F238E27FC236}">
                  <a16:creationId xmlns:a16="http://schemas.microsoft.com/office/drawing/2014/main" id="{692BCCD1-F340-4224-A74A-B41D556337A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4" name="Freeform 15">
              <a:extLst>
                <a:ext uri="{FF2B5EF4-FFF2-40B4-BE49-F238E27FC236}">
                  <a16:creationId xmlns:a16="http://schemas.microsoft.com/office/drawing/2014/main" id="{AEE76852-6E3F-4AA3-B5FD-E47C0BAB772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35" name="Group 60">
            <a:extLst>
              <a:ext uri="{FF2B5EF4-FFF2-40B4-BE49-F238E27FC236}">
                <a16:creationId xmlns:a16="http://schemas.microsoft.com/office/drawing/2014/main" id="{37FD22FD-5342-4486-9706-4258D9D8A4F8}"/>
              </a:ext>
            </a:extLst>
          </p:cNvPr>
          <p:cNvGrpSpPr>
            <a:grpSpLocks noChangeAspect="1"/>
          </p:cNvGrpSpPr>
          <p:nvPr/>
        </p:nvGrpSpPr>
        <p:grpSpPr>
          <a:xfrm>
            <a:off x="2508831" y="1280759"/>
            <a:ext cx="155880" cy="427293"/>
            <a:chOff x="3175" y="2628901"/>
            <a:chExt cx="1020763" cy="2871787"/>
          </a:xfrm>
          <a:solidFill>
            <a:schemeClr val="accent6">
              <a:lumMod val="75000"/>
            </a:schemeClr>
          </a:solidFill>
        </p:grpSpPr>
        <p:sp>
          <p:nvSpPr>
            <p:cNvPr id="336" name="Freeform 14">
              <a:extLst>
                <a:ext uri="{FF2B5EF4-FFF2-40B4-BE49-F238E27FC236}">
                  <a16:creationId xmlns:a16="http://schemas.microsoft.com/office/drawing/2014/main" id="{07110F97-5436-4FDF-B4ED-C940F475D77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7" name="Freeform 15">
              <a:extLst>
                <a:ext uri="{FF2B5EF4-FFF2-40B4-BE49-F238E27FC236}">
                  <a16:creationId xmlns:a16="http://schemas.microsoft.com/office/drawing/2014/main" id="{8397C625-CC8A-41FD-92D3-F112DC51C1D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38" name="Group 63">
            <a:extLst>
              <a:ext uri="{FF2B5EF4-FFF2-40B4-BE49-F238E27FC236}">
                <a16:creationId xmlns:a16="http://schemas.microsoft.com/office/drawing/2014/main" id="{1B7D8324-33BE-467C-9E37-1E0612EF0223}"/>
              </a:ext>
            </a:extLst>
          </p:cNvPr>
          <p:cNvGrpSpPr>
            <a:grpSpLocks noChangeAspect="1"/>
          </p:cNvGrpSpPr>
          <p:nvPr/>
        </p:nvGrpSpPr>
        <p:grpSpPr>
          <a:xfrm>
            <a:off x="2742548" y="1280760"/>
            <a:ext cx="155880" cy="427293"/>
            <a:chOff x="3175" y="2628901"/>
            <a:chExt cx="1020763" cy="2871787"/>
          </a:xfrm>
          <a:solidFill>
            <a:schemeClr val="accent6">
              <a:lumMod val="75000"/>
            </a:schemeClr>
          </a:solidFill>
        </p:grpSpPr>
        <p:sp>
          <p:nvSpPr>
            <p:cNvPr id="339" name="Freeform 14">
              <a:extLst>
                <a:ext uri="{FF2B5EF4-FFF2-40B4-BE49-F238E27FC236}">
                  <a16:creationId xmlns:a16="http://schemas.microsoft.com/office/drawing/2014/main" id="{94F17D41-BDEB-47C6-961C-2030F9EE3E0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0" name="Freeform 15">
              <a:extLst>
                <a:ext uri="{FF2B5EF4-FFF2-40B4-BE49-F238E27FC236}">
                  <a16:creationId xmlns:a16="http://schemas.microsoft.com/office/drawing/2014/main" id="{58195AD9-03B0-48EB-B753-C977A2AAB8B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1" name="Group 66">
            <a:extLst>
              <a:ext uri="{FF2B5EF4-FFF2-40B4-BE49-F238E27FC236}">
                <a16:creationId xmlns:a16="http://schemas.microsoft.com/office/drawing/2014/main" id="{63BDFE09-A4DE-4344-B7B8-DEE932DC049C}"/>
              </a:ext>
            </a:extLst>
          </p:cNvPr>
          <p:cNvGrpSpPr>
            <a:grpSpLocks noChangeAspect="1"/>
          </p:cNvGrpSpPr>
          <p:nvPr/>
        </p:nvGrpSpPr>
        <p:grpSpPr>
          <a:xfrm>
            <a:off x="594172" y="1738210"/>
            <a:ext cx="155880" cy="427293"/>
            <a:chOff x="3175" y="2628901"/>
            <a:chExt cx="1020763" cy="2871787"/>
          </a:xfrm>
          <a:solidFill>
            <a:schemeClr val="accent6">
              <a:lumMod val="75000"/>
            </a:schemeClr>
          </a:solidFill>
        </p:grpSpPr>
        <p:sp>
          <p:nvSpPr>
            <p:cNvPr id="342" name="Freeform 14">
              <a:extLst>
                <a:ext uri="{FF2B5EF4-FFF2-40B4-BE49-F238E27FC236}">
                  <a16:creationId xmlns:a16="http://schemas.microsoft.com/office/drawing/2014/main" id="{D5BAE74E-2C46-46BF-8659-5A4BA15EAA6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3" name="Freeform 15">
              <a:extLst>
                <a:ext uri="{FF2B5EF4-FFF2-40B4-BE49-F238E27FC236}">
                  <a16:creationId xmlns:a16="http://schemas.microsoft.com/office/drawing/2014/main" id="{577CDBD0-D278-4FF4-A7E5-0806894E94A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4" name="Group 69">
            <a:extLst>
              <a:ext uri="{FF2B5EF4-FFF2-40B4-BE49-F238E27FC236}">
                <a16:creationId xmlns:a16="http://schemas.microsoft.com/office/drawing/2014/main" id="{F3A324D8-97E5-4D67-8967-F22B37AD1DC3}"/>
              </a:ext>
            </a:extLst>
          </p:cNvPr>
          <p:cNvGrpSpPr>
            <a:grpSpLocks noChangeAspect="1"/>
          </p:cNvGrpSpPr>
          <p:nvPr/>
        </p:nvGrpSpPr>
        <p:grpSpPr>
          <a:xfrm>
            <a:off x="832880" y="1738210"/>
            <a:ext cx="155880" cy="427293"/>
            <a:chOff x="3175" y="2628901"/>
            <a:chExt cx="1020763" cy="2871787"/>
          </a:xfrm>
          <a:solidFill>
            <a:schemeClr val="accent6">
              <a:lumMod val="75000"/>
            </a:schemeClr>
          </a:solidFill>
        </p:grpSpPr>
        <p:sp>
          <p:nvSpPr>
            <p:cNvPr id="345" name="Freeform 14">
              <a:extLst>
                <a:ext uri="{FF2B5EF4-FFF2-40B4-BE49-F238E27FC236}">
                  <a16:creationId xmlns:a16="http://schemas.microsoft.com/office/drawing/2014/main" id="{F3D00A34-EDC7-4430-8176-E5866F2C028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6" name="Freeform 15">
              <a:extLst>
                <a:ext uri="{FF2B5EF4-FFF2-40B4-BE49-F238E27FC236}">
                  <a16:creationId xmlns:a16="http://schemas.microsoft.com/office/drawing/2014/main" id="{67E57E2D-C2CE-4C67-96F6-6E73B26568C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7" name="Group 72">
            <a:extLst>
              <a:ext uri="{FF2B5EF4-FFF2-40B4-BE49-F238E27FC236}">
                <a16:creationId xmlns:a16="http://schemas.microsoft.com/office/drawing/2014/main" id="{CDB684E4-9B92-47BC-8BF9-A48F58761AF6}"/>
              </a:ext>
            </a:extLst>
          </p:cNvPr>
          <p:cNvGrpSpPr>
            <a:grpSpLocks noChangeAspect="1"/>
          </p:cNvGrpSpPr>
          <p:nvPr/>
        </p:nvGrpSpPr>
        <p:grpSpPr>
          <a:xfrm>
            <a:off x="1071588" y="1738210"/>
            <a:ext cx="155880" cy="427293"/>
            <a:chOff x="3175" y="2628901"/>
            <a:chExt cx="1020763" cy="2871787"/>
          </a:xfrm>
          <a:solidFill>
            <a:schemeClr val="accent6">
              <a:lumMod val="75000"/>
            </a:schemeClr>
          </a:solidFill>
        </p:grpSpPr>
        <p:sp>
          <p:nvSpPr>
            <p:cNvPr id="348" name="Freeform 14">
              <a:extLst>
                <a:ext uri="{FF2B5EF4-FFF2-40B4-BE49-F238E27FC236}">
                  <a16:creationId xmlns:a16="http://schemas.microsoft.com/office/drawing/2014/main" id="{12595660-EFFF-4798-9890-AFB7F3D0FA5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9" name="Freeform 15">
              <a:extLst>
                <a:ext uri="{FF2B5EF4-FFF2-40B4-BE49-F238E27FC236}">
                  <a16:creationId xmlns:a16="http://schemas.microsoft.com/office/drawing/2014/main" id="{4B188107-44B8-4DC5-8C82-8814D1FB60C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0" name="Group 75">
            <a:extLst>
              <a:ext uri="{FF2B5EF4-FFF2-40B4-BE49-F238E27FC236}">
                <a16:creationId xmlns:a16="http://schemas.microsoft.com/office/drawing/2014/main" id="{3F1C63EE-AAA5-4DEC-BB60-D37795AE25ED}"/>
              </a:ext>
            </a:extLst>
          </p:cNvPr>
          <p:cNvGrpSpPr>
            <a:grpSpLocks noChangeAspect="1"/>
          </p:cNvGrpSpPr>
          <p:nvPr/>
        </p:nvGrpSpPr>
        <p:grpSpPr>
          <a:xfrm>
            <a:off x="1310296" y="1738210"/>
            <a:ext cx="155880" cy="427293"/>
            <a:chOff x="3175" y="2628901"/>
            <a:chExt cx="1020763" cy="2871787"/>
          </a:xfrm>
          <a:solidFill>
            <a:schemeClr val="accent6">
              <a:lumMod val="75000"/>
            </a:schemeClr>
          </a:solidFill>
        </p:grpSpPr>
        <p:sp>
          <p:nvSpPr>
            <p:cNvPr id="351" name="Freeform 14">
              <a:extLst>
                <a:ext uri="{FF2B5EF4-FFF2-40B4-BE49-F238E27FC236}">
                  <a16:creationId xmlns:a16="http://schemas.microsoft.com/office/drawing/2014/main" id="{F3C0DE56-09C7-4B5F-8872-FA7353C40241}"/>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 name="Freeform 15">
              <a:extLst>
                <a:ext uri="{FF2B5EF4-FFF2-40B4-BE49-F238E27FC236}">
                  <a16:creationId xmlns:a16="http://schemas.microsoft.com/office/drawing/2014/main" id="{7D674D69-1100-4999-919B-82A4616CDE0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3" name="Group 78">
            <a:extLst>
              <a:ext uri="{FF2B5EF4-FFF2-40B4-BE49-F238E27FC236}">
                <a16:creationId xmlns:a16="http://schemas.microsoft.com/office/drawing/2014/main" id="{AC936A7E-104F-4384-B8D0-DC98CE564933}"/>
              </a:ext>
            </a:extLst>
          </p:cNvPr>
          <p:cNvGrpSpPr>
            <a:grpSpLocks noChangeAspect="1"/>
          </p:cNvGrpSpPr>
          <p:nvPr/>
        </p:nvGrpSpPr>
        <p:grpSpPr>
          <a:xfrm>
            <a:off x="1549004" y="1738210"/>
            <a:ext cx="155880" cy="427293"/>
            <a:chOff x="3175" y="2628901"/>
            <a:chExt cx="1020763" cy="2871787"/>
          </a:xfrm>
          <a:solidFill>
            <a:schemeClr val="accent6">
              <a:lumMod val="75000"/>
            </a:schemeClr>
          </a:solidFill>
        </p:grpSpPr>
        <p:sp>
          <p:nvSpPr>
            <p:cNvPr id="354" name="Freeform 14">
              <a:extLst>
                <a:ext uri="{FF2B5EF4-FFF2-40B4-BE49-F238E27FC236}">
                  <a16:creationId xmlns:a16="http://schemas.microsoft.com/office/drawing/2014/main" id="{0298E09F-7C9D-49E1-8BB1-741903E566D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 name="Freeform 15">
              <a:extLst>
                <a:ext uri="{FF2B5EF4-FFF2-40B4-BE49-F238E27FC236}">
                  <a16:creationId xmlns:a16="http://schemas.microsoft.com/office/drawing/2014/main" id="{5BFB9F08-E37D-45DB-A065-85FBBEF9466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6" name="Group 81">
            <a:extLst>
              <a:ext uri="{FF2B5EF4-FFF2-40B4-BE49-F238E27FC236}">
                <a16:creationId xmlns:a16="http://schemas.microsoft.com/office/drawing/2014/main" id="{84F3E023-C500-43BD-A3D6-49F916A90490}"/>
              </a:ext>
            </a:extLst>
          </p:cNvPr>
          <p:cNvGrpSpPr>
            <a:grpSpLocks noChangeAspect="1"/>
          </p:cNvGrpSpPr>
          <p:nvPr/>
        </p:nvGrpSpPr>
        <p:grpSpPr>
          <a:xfrm>
            <a:off x="1787712" y="1738210"/>
            <a:ext cx="155880" cy="427293"/>
            <a:chOff x="3175" y="2628901"/>
            <a:chExt cx="1020763" cy="2871787"/>
          </a:xfrm>
          <a:solidFill>
            <a:schemeClr val="accent6">
              <a:lumMod val="75000"/>
            </a:schemeClr>
          </a:solidFill>
        </p:grpSpPr>
        <p:sp>
          <p:nvSpPr>
            <p:cNvPr id="357" name="Freeform 14">
              <a:extLst>
                <a:ext uri="{FF2B5EF4-FFF2-40B4-BE49-F238E27FC236}">
                  <a16:creationId xmlns:a16="http://schemas.microsoft.com/office/drawing/2014/main" id="{658C3F4D-127C-46D3-8D98-18F3A202B7C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8" name="Freeform 15">
              <a:extLst>
                <a:ext uri="{FF2B5EF4-FFF2-40B4-BE49-F238E27FC236}">
                  <a16:creationId xmlns:a16="http://schemas.microsoft.com/office/drawing/2014/main" id="{575767D8-E85A-4048-B18C-6772F2A9FBD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9" name="Group 84">
            <a:extLst>
              <a:ext uri="{FF2B5EF4-FFF2-40B4-BE49-F238E27FC236}">
                <a16:creationId xmlns:a16="http://schemas.microsoft.com/office/drawing/2014/main" id="{2226DE43-8AF7-4866-A530-E3009628089C}"/>
              </a:ext>
            </a:extLst>
          </p:cNvPr>
          <p:cNvGrpSpPr>
            <a:grpSpLocks noChangeAspect="1"/>
          </p:cNvGrpSpPr>
          <p:nvPr/>
        </p:nvGrpSpPr>
        <p:grpSpPr>
          <a:xfrm>
            <a:off x="2026420" y="1738210"/>
            <a:ext cx="155880" cy="427293"/>
            <a:chOff x="3175" y="2628901"/>
            <a:chExt cx="1020763" cy="2871787"/>
          </a:xfrm>
          <a:solidFill>
            <a:schemeClr val="accent6">
              <a:lumMod val="75000"/>
            </a:schemeClr>
          </a:solidFill>
        </p:grpSpPr>
        <p:sp>
          <p:nvSpPr>
            <p:cNvPr id="360" name="Freeform 14">
              <a:extLst>
                <a:ext uri="{FF2B5EF4-FFF2-40B4-BE49-F238E27FC236}">
                  <a16:creationId xmlns:a16="http://schemas.microsoft.com/office/drawing/2014/main" id="{863CF456-F243-450C-85EE-C2CD2612E72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1" name="Freeform 15">
              <a:extLst>
                <a:ext uri="{FF2B5EF4-FFF2-40B4-BE49-F238E27FC236}">
                  <a16:creationId xmlns:a16="http://schemas.microsoft.com/office/drawing/2014/main" id="{56FB7767-CAF5-4D01-8CC3-942EF24EF95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2" name="Group 87">
            <a:extLst>
              <a:ext uri="{FF2B5EF4-FFF2-40B4-BE49-F238E27FC236}">
                <a16:creationId xmlns:a16="http://schemas.microsoft.com/office/drawing/2014/main" id="{E3869A13-6EE7-4F25-BE28-0AC4FC932AD2}"/>
              </a:ext>
            </a:extLst>
          </p:cNvPr>
          <p:cNvGrpSpPr>
            <a:grpSpLocks noChangeAspect="1"/>
          </p:cNvGrpSpPr>
          <p:nvPr/>
        </p:nvGrpSpPr>
        <p:grpSpPr>
          <a:xfrm>
            <a:off x="2265128" y="1738210"/>
            <a:ext cx="155880" cy="427293"/>
            <a:chOff x="3175" y="2628901"/>
            <a:chExt cx="1020763" cy="2871787"/>
          </a:xfrm>
          <a:solidFill>
            <a:schemeClr val="accent6">
              <a:lumMod val="75000"/>
            </a:schemeClr>
          </a:solidFill>
        </p:grpSpPr>
        <p:sp>
          <p:nvSpPr>
            <p:cNvPr id="363" name="Freeform 14">
              <a:extLst>
                <a:ext uri="{FF2B5EF4-FFF2-40B4-BE49-F238E27FC236}">
                  <a16:creationId xmlns:a16="http://schemas.microsoft.com/office/drawing/2014/main" id="{078078EB-3695-4BF2-9E4B-EFB5FA875C2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4" name="Freeform 15">
              <a:extLst>
                <a:ext uri="{FF2B5EF4-FFF2-40B4-BE49-F238E27FC236}">
                  <a16:creationId xmlns:a16="http://schemas.microsoft.com/office/drawing/2014/main" id="{A6494166-412F-4ED1-A3B3-0138608A2E4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5" name="Group 90">
            <a:extLst>
              <a:ext uri="{FF2B5EF4-FFF2-40B4-BE49-F238E27FC236}">
                <a16:creationId xmlns:a16="http://schemas.microsoft.com/office/drawing/2014/main" id="{6AC8840E-F128-4234-9B8C-65B20FCD404F}"/>
              </a:ext>
            </a:extLst>
          </p:cNvPr>
          <p:cNvGrpSpPr>
            <a:grpSpLocks noChangeAspect="1"/>
          </p:cNvGrpSpPr>
          <p:nvPr/>
        </p:nvGrpSpPr>
        <p:grpSpPr>
          <a:xfrm>
            <a:off x="2503836" y="1738210"/>
            <a:ext cx="155880" cy="427293"/>
            <a:chOff x="3175" y="2628901"/>
            <a:chExt cx="1020763" cy="2871787"/>
          </a:xfrm>
          <a:solidFill>
            <a:schemeClr val="accent6">
              <a:lumMod val="75000"/>
            </a:schemeClr>
          </a:solidFill>
        </p:grpSpPr>
        <p:sp>
          <p:nvSpPr>
            <p:cNvPr id="366" name="Freeform 14">
              <a:extLst>
                <a:ext uri="{FF2B5EF4-FFF2-40B4-BE49-F238E27FC236}">
                  <a16:creationId xmlns:a16="http://schemas.microsoft.com/office/drawing/2014/main" id="{AFF68AD3-AAC8-454E-9C8F-DBAC932E7EB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7" name="Freeform 15">
              <a:extLst>
                <a:ext uri="{FF2B5EF4-FFF2-40B4-BE49-F238E27FC236}">
                  <a16:creationId xmlns:a16="http://schemas.microsoft.com/office/drawing/2014/main" id="{535F73C8-2C18-40E2-9537-8A93FF6EBD8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8" name="Group 93">
            <a:extLst>
              <a:ext uri="{FF2B5EF4-FFF2-40B4-BE49-F238E27FC236}">
                <a16:creationId xmlns:a16="http://schemas.microsoft.com/office/drawing/2014/main" id="{2F1E3826-7EA7-4290-894B-45EC3260B9D3}"/>
              </a:ext>
            </a:extLst>
          </p:cNvPr>
          <p:cNvGrpSpPr>
            <a:grpSpLocks noChangeAspect="1"/>
          </p:cNvGrpSpPr>
          <p:nvPr/>
        </p:nvGrpSpPr>
        <p:grpSpPr>
          <a:xfrm>
            <a:off x="2742548" y="1738210"/>
            <a:ext cx="155880" cy="427293"/>
            <a:chOff x="3175" y="2628901"/>
            <a:chExt cx="1020763" cy="2871787"/>
          </a:xfrm>
          <a:solidFill>
            <a:schemeClr val="accent6">
              <a:lumMod val="75000"/>
            </a:schemeClr>
          </a:solidFill>
        </p:grpSpPr>
        <p:sp>
          <p:nvSpPr>
            <p:cNvPr id="369" name="Freeform 14">
              <a:extLst>
                <a:ext uri="{FF2B5EF4-FFF2-40B4-BE49-F238E27FC236}">
                  <a16:creationId xmlns:a16="http://schemas.microsoft.com/office/drawing/2014/main" id="{85813FA3-2131-4139-948D-E7F227F06D0A}"/>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0" name="Freeform 15">
              <a:extLst>
                <a:ext uri="{FF2B5EF4-FFF2-40B4-BE49-F238E27FC236}">
                  <a16:creationId xmlns:a16="http://schemas.microsoft.com/office/drawing/2014/main" id="{763C4B14-BA75-4CF1-AE32-0503957101B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71" name="Group 96">
            <a:extLst>
              <a:ext uri="{FF2B5EF4-FFF2-40B4-BE49-F238E27FC236}">
                <a16:creationId xmlns:a16="http://schemas.microsoft.com/office/drawing/2014/main" id="{24754308-CF46-45B8-BDFA-DB4A41D4C3D6}"/>
              </a:ext>
            </a:extLst>
          </p:cNvPr>
          <p:cNvGrpSpPr>
            <a:grpSpLocks noChangeAspect="1"/>
          </p:cNvGrpSpPr>
          <p:nvPr/>
        </p:nvGrpSpPr>
        <p:grpSpPr>
          <a:xfrm>
            <a:off x="594172" y="2271902"/>
            <a:ext cx="155880" cy="427293"/>
            <a:chOff x="3175" y="2628901"/>
            <a:chExt cx="1020763" cy="2871787"/>
          </a:xfrm>
          <a:solidFill>
            <a:schemeClr val="accent6">
              <a:lumMod val="75000"/>
            </a:schemeClr>
          </a:solidFill>
        </p:grpSpPr>
        <p:sp>
          <p:nvSpPr>
            <p:cNvPr id="372" name="Freeform 14">
              <a:extLst>
                <a:ext uri="{FF2B5EF4-FFF2-40B4-BE49-F238E27FC236}">
                  <a16:creationId xmlns:a16="http://schemas.microsoft.com/office/drawing/2014/main" id="{0BABFD22-13B7-4297-A135-252C0BC874E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3" name="Freeform 15">
              <a:extLst>
                <a:ext uri="{FF2B5EF4-FFF2-40B4-BE49-F238E27FC236}">
                  <a16:creationId xmlns:a16="http://schemas.microsoft.com/office/drawing/2014/main" id="{506930D3-A97B-44CC-B7D5-8E4C83B94BA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74" name="Group 99">
            <a:extLst>
              <a:ext uri="{FF2B5EF4-FFF2-40B4-BE49-F238E27FC236}">
                <a16:creationId xmlns:a16="http://schemas.microsoft.com/office/drawing/2014/main" id="{64D35C5F-0FD6-4C5B-8B43-13EDCA4F10EB}"/>
              </a:ext>
            </a:extLst>
          </p:cNvPr>
          <p:cNvGrpSpPr>
            <a:grpSpLocks noChangeAspect="1"/>
          </p:cNvGrpSpPr>
          <p:nvPr/>
        </p:nvGrpSpPr>
        <p:grpSpPr>
          <a:xfrm>
            <a:off x="828921" y="2271902"/>
            <a:ext cx="155880" cy="427293"/>
            <a:chOff x="3175" y="2628901"/>
            <a:chExt cx="1020763" cy="2871787"/>
          </a:xfrm>
          <a:solidFill>
            <a:schemeClr val="accent6">
              <a:lumMod val="75000"/>
            </a:schemeClr>
          </a:solidFill>
        </p:grpSpPr>
        <p:sp>
          <p:nvSpPr>
            <p:cNvPr id="375" name="Freeform 14">
              <a:extLst>
                <a:ext uri="{FF2B5EF4-FFF2-40B4-BE49-F238E27FC236}">
                  <a16:creationId xmlns:a16="http://schemas.microsoft.com/office/drawing/2014/main" id="{74B83040-F786-435F-B6D7-EC716392DBB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6" name="Freeform 15">
              <a:extLst>
                <a:ext uri="{FF2B5EF4-FFF2-40B4-BE49-F238E27FC236}">
                  <a16:creationId xmlns:a16="http://schemas.microsoft.com/office/drawing/2014/main" id="{46B865FA-4026-4BDE-98E8-CE559DE3D98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77" name="Group 102">
            <a:extLst>
              <a:ext uri="{FF2B5EF4-FFF2-40B4-BE49-F238E27FC236}">
                <a16:creationId xmlns:a16="http://schemas.microsoft.com/office/drawing/2014/main" id="{3F5BD546-DE4E-424C-BE39-8492DFE4D368}"/>
              </a:ext>
            </a:extLst>
          </p:cNvPr>
          <p:cNvGrpSpPr>
            <a:grpSpLocks noChangeAspect="1"/>
          </p:cNvGrpSpPr>
          <p:nvPr/>
        </p:nvGrpSpPr>
        <p:grpSpPr>
          <a:xfrm>
            <a:off x="1063669" y="2271902"/>
            <a:ext cx="155880" cy="427293"/>
            <a:chOff x="3175" y="2628901"/>
            <a:chExt cx="1020763" cy="2871787"/>
          </a:xfrm>
          <a:solidFill>
            <a:schemeClr val="accent6"/>
          </a:solidFill>
        </p:grpSpPr>
        <p:sp>
          <p:nvSpPr>
            <p:cNvPr id="378" name="Freeform 14">
              <a:extLst>
                <a:ext uri="{FF2B5EF4-FFF2-40B4-BE49-F238E27FC236}">
                  <a16:creationId xmlns:a16="http://schemas.microsoft.com/office/drawing/2014/main" id="{E3CA5CC4-07B7-4219-BC6E-FF38CAC316B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9" name="Freeform 15">
              <a:extLst>
                <a:ext uri="{FF2B5EF4-FFF2-40B4-BE49-F238E27FC236}">
                  <a16:creationId xmlns:a16="http://schemas.microsoft.com/office/drawing/2014/main" id="{42C0828D-E8D8-4007-B568-C7DCC08EAD6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0" name="Group 105">
            <a:extLst>
              <a:ext uri="{FF2B5EF4-FFF2-40B4-BE49-F238E27FC236}">
                <a16:creationId xmlns:a16="http://schemas.microsoft.com/office/drawing/2014/main" id="{58D5C672-2DA1-4694-A938-7EE58AC25041}"/>
              </a:ext>
            </a:extLst>
          </p:cNvPr>
          <p:cNvGrpSpPr>
            <a:grpSpLocks noChangeAspect="1"/>
          </p:cNvGrpSpPr>
          <p:nvPr/>
        </p:nvGrpSpPr>
        <p:grpSpPr>
          <a:xfrm>
            <a:off x="1298419" y="2271902"/>
            <a:ext cx="155880" cy="427293"/>
            <a:chOff x="3175" y="2628901"/>
            <a:chExt cx="1020763" cy="2871787"/>
          </a:xfrm>
          <a:solidFill>
            <a:schemeClr val="accent6"/>
          </a:solidFill>
        </p:grpSpPr>
        <p:sp>
          <p:nvSpPr>
            <p:cNvPr id="381" name="Freeform 14">
              <a:extLst>
                <a:ext uri="{FF2B5EF4-FFF2-40B4-BE49-F238E27FC236}">
                  <a16:creationId xmlns:a16="http://schemas.microsoft.com/office/drawing/2014/main" id="{DE339D09-4CD6-4498-BD40-ADA5473CEB1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2" name="Freeform 15">
              <a:extLst>
                <a:ext uri="{FF2B5EF4-FFF2-40B4-BE49-F238E27FC236}">
                  <a16:creationId xmlns:a16="http://schemas.microsoft.com/office/drawing/2014/main" id="{6AB7CE0B-2C88-4C67-9E22-952A99DC5BD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3" name="Group 108">
            <a:extLst>
              <a:ext uri="{FF2B5EF4-FFF2-40B4-BE49-F238E27FC236}">
                <a16:creationId xmlns:a16="http://schemas.microsoft.com/office/drawing/2014/main" id="{2A62D30B-5862-489F-93A9-CEB95F14DE0C}"/>
              </a:ext>
            </a:extLst>
          </p:cNvPr>
          <p:cNvGrpSpPr>
            <a:grpSpLocks noChangeAspect="1"/>
          </p:cNvGrpSpPr>
          <p:nvPr/>
        </p:nvGrpSpPr>
        <p:grpSpPr>
          <a:xfrm>
            <a:off x="1533167" y="2271902"/>
            <a:ext cx="155880" cy="427293"/>
            <a:chOff x="3175" y="2628901"/>
            <a:chExt cx="1020763" cy="2871787"/>
          </a:xfrm>
          <a:solidFill>
            <a:schemeClr val="accent6"/>
          </a:solidFill>
        </p:grpSpPr>
        <p:sp>
          <p:nvSpPr>
            <p:cNvPr id="384" name="Freeform 14">
              <a:extLst>
                <a:ext uri="{FF2B5EF4-FFF2-40B4-BE49-F238E27FC236}">
                  <a16:creationId xmlns:a16="http://schemas.microsoft.com/office/drawing/2014/main" id="{C7052113-B30E-4239-B24E-20C57D79070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 name="Freeform 15">
              <a:extLst>
                <a:ext uri="{FF2B5EF4-FFF2-40B4-BE49-F238E27FC236}">
                  <a16:creationId xmlns:a16="http://schemas.microsoft.com/office/drawing/2014/main" id="{A7BF6F44-AE7C-4F56-9677-25D3CA112AE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6" name="Group 111">
            <a:extLst>
              <a:ext uri="{FF2B5EF4-FFF2-40B4-BE49-F238E27FC236}">
                <a16:creationId xmlns:a16="http://schemas.microsoft.com/office/drawing/2014/main" id="{465F1063-1812-4DD9-BC43-8ECDC0C99659}"/>
              </a:ext>
            </a:extLst>
          </p:cNvPr>
          <p:cNvGrpSpPr>
            <a:grpSpLocks noChangeAspect="1"/>
          </p:cNvGrpSpPr>
          <p:nvPr/>
        </p:nvGrpSpPr>
        <p:grpSpPr>
          <a:xfrm>
            <a:off x="1767916" y="2271902"/>
            <a:ext cx="155880" cy="427293"/>
            <a:chOff x="3175" y="2628901"/>
            <a:chExt cx="1020763" cy="2871787"/>
          </a:xfrm>
          <a:solidFill>
            <a:schemeClr val="accent6"/>
          </a:solidFill>
        </p:grpSpPr>
        <p:sp>
          <p:nvSpPr>
            <p:cNvPr id="387" name="Freeform 14">
              <a:extLst>
                <a:ext uri="{FF2B5EF4-FFF2-40B4-BE49-F238E27FC236}">
                  <a16:creationId xmlns:a16="http://schemas.microsoft.com/office/drawing/2014/main" id="{DDFC59B2-226A-453A-B22E-F36A4009CAB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8" name="Freeform 15">
              <a:extLst>
                <a:ext uri="{FF2B5EF4-FFF2-40B4-BE49-F238E27FC236}">
                  <a16:creationId xmlns:a16="http://schemas.microsoft.com/office/drawing/2014/main" id="{6A4CD480-D661-4837-99FA-BFC54F6A63A7}"/>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9" name="Group 114">
            <a:extLst>
              <a:ext uri="{FF2B5EF4-FFF2-40B4-BE49-F238E27FC236}">
                <a16:creationId xmlns:a16="http://schemas.microsoft.com/office/drawing/2014/main" id="{4DBF0CBE-5A88-49A9-8582-E3C6FC80EA64}"/>
              </a:ext>
            </a:extLst>
          </p:cNvPr>
          <p:cNvGrpSpPr>
            <a:grpSpLocks noChangeAspect="1"/>
          </p:cNvGrpSpPr>
          <p:nvPr/>
        </p:nvGrpSpPr>
        <p:grpSpPr>
          <a:xfrm>
            <a:off x="2002665" y="2271902"/>
            <a:ext cx="155880" cy="427293"/>
            <a:chOff x="3175" y="2628901"/>
            <a:chExt cx="1020763" cy="2871787"/>
          </a:xfrm>
          <a:solidFill>
            <a:schemeClr val="accent6"/>
          </a:solidFill>
        </p:grpSpPr>
        <p:sp>
          <p:nvSpPr>
            <p:cNvPr id="390" name="Freeform 14">
              <a:extLst>
                <a:ext uri="{FF2B5EF4-FFF2-40B4-BE49-F238E27FC236}">
                  <a16:creationId xmlns:a16="http://schemas.microsoft.com/office/drawing/2014/main" id="{82778CE4-2C46-448B-A2CA-EA8E6CE0C04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1" name="Freeform 15">
              <a:extLst>
                <a:ext uri="{FF2B5EF4-FFF2-40B4-BE49-F238E27FC236}">
                  <a16:creationId xmlns:a16="http://schemas.microsoft.com/office/drawing/2014/main" id="{7B9E0E0B-C45A-45B8-A19E-AB4530C332C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92" name="Group 120">
            <a:extLst>
              <a:ext uri="{FF2B5EF4-FFF2-40B4-BE49-F238E27FC236}">
                <a16:creationId xmlns:a16="http://schemas.microsoft.com/office/drawing/2014/main" id="{D1DFC3F0-8A25-44C0-8FDA-FF6D53CBFA7E}"/>
              </a:ext>
            </a:extLst>
          </p:cNvPr>
          <p:cNvGrpSpPr>
            <a:grpSpLocks noChangeAspect="1"/>
          </p:cNvGrpSpPr>
          <p:nvPr/>
        </p:nvGrpSpPr>
        <p:grpSpPr>
          <a:xfrm>
            <a:off x="2472163" y="2271902"/>
            <a:ext cx="155880" cy="427293"/>
            <a:chOff x="3175" y="2628901"/>
            <a:chExt cx="1020763" cy="2871787"/>
          </a:xfrm>
          <a:solidFill>
            <a:schemeClr val="accent6"/>
          </a:solidFill>
        </p:grpSpPr>
        <p:sp>
          <p:nvSpPr>
            <p:cNvPr id="393" name="Freeform 14">
              <a:extLst>
                <a:ext uri="{FF2B5EF4-FFF2-40B4-BE49-F238E27FC236}">
                  <a16:creationId xmlns:a16="http://schemas.microsoft.com/office/drawing/2014/main" id="{679B7578-AE66-45FA-A999-FEC8A3052EE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4" name="Freeform 15">
              <a:extLst>
                <a:ext uri="{FF2B5EF4-FFF2-40B4-BE49-F238E27FC236}">
                  <a16:creationId xmlns:a16="http://schemas.microsoft.com/office/drawing/2014/main" id="{8BF95E98-527A-4089-BE0F-544018A98B0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95" name="Group 123">
            <a:extLst>
              <a:ext uri="{FF2B5EF4-FFF2-40B4-BE49-F238E27FC236}">
                <a16:creationId xmlns:a16="http://schemas.microsoft.com/office/drawing/2014/main" id="{9F16BF18-6E47-46F7-B7DB-A919D0BC33E9}"/>
              </a:ext>
            </a:extLst>
          </p:cNvPr>
          <p:cNvGrpSpPr>
            <a:grpSpLocks noChangeAspect="1"/>
          </p:cNvGrpSpPr>
          <p:nvPr/>
        </p:nvGrpSpPr>
        <p:grpSpPr>
          <a:xfrm>
            <a:off x="2706911" y="2271902"/>
            <a:ext cx="155880" cy="427293"/>
            <a:chOff x="3175" y="2628901"/>
            <a:chExt cx="1020763" cy="2871787"/>
          </a:xfrm>
          <a:solidFill>
            <a:schemeClr val="accent6"/>
          </a:solidFill>
        </p:grpSpPr>
        <p:sp>
          <p:nvSpPr>
            <p:cNvPr id="396" name="Freeform 14">
              <a:extLst>
                <a:ext uri="{FF2B5EF4-FFF2-40B4-BE49-F238E27FC236}">
                  <a16:creationId xmlns:a16="http://schemas.microsoft.com/office/drawing/2014/main" id="{8F64E582-AA2B-4805-8024-298E553314A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7" name="Freeform 15">
              <a:extLst>
                <a:ext uri="{FF2B5EF4-FFF2-40B4-BE49-F238E27FC236}">
                  <a16:creationId xmlns:a16="http://schemas.microsoft.com/office/drawing/2014/main" id="{6CD3AE6B-769A-4603-AF72-279AC0B6852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98" name="Group 126">
            <a:extLst>
              <a:ext uri="{FF2B5EF4-FFF2-40B4-BE49-F238E27FC236}">
                <a16:creationId xmlns:a16="http://schemas.microsoft.com/office/drawing/2014/main" id="{2A3B31C9-F5FC-476E-9ED2-F1F361F9903C}"/>
              </a:ext>
            </a:extLst>
          </p:cNvPr>
          <p:cNvGrpSpPr>
            <a:grpSpLocks noChangeAspect="1"/>
          </p:cNvGrpSpPr>
          <p:nvPr/>
        </p:nvGrpSpPr>
        <p:grpSpPr>
          <a:xfrm>
            <a:off x="594172" y="2729352"/>
            <a:ext cx="155880" cy="427293"/>
            <a:chOff x="3175" y="2628901"/>
            <a:chExt cx="1020763" cy="2871787"/>
          </a:xfrm>
          <a:solidFill>
            <a:schemeClr val="accent6"/>
          </a:solidFill>
        </p:grpSpPr>
        <p:sp>
          <p:nvSpPr>
            <p:cNvPr id="399" name="Freeform 14">
              <a:extLst>
                <a:ext uri="{FF2B5EF4-FFF2-40B4-BE49-F238E27FC236}">
                  <a16:creationId xmlns:a16="http://schemas.microsoft.com/office/drawing/2014/main" id="{490C3716-1D90-46BC-B0EA-281AEFC0EEDD}"/>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0" name="Freeform 15">
              <a:extLst>
                <a:ext uri="{FF2B5EF4-FFF2-40B4-BE49-F238E27FC236}">
                  <a16:creationId xmlns:a16="http://schemas.microsoft.com/office/drawing/2014/main" id="{58C9FD79-1FE7-42F5-BB68-E9595BE9288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1" name="Group 129">
            <a:extLst>
              <a:ext uri="{FF2B5EF4-FFF2-40B4-BE49-F238E27FC236}">
                <a16:creationId xmlns:a16="http://schemas.microsoft.com/office/drawing/2014/main" id="{5455CC25-7EA2-4BAD-B9D4-B9717A15F862}"/>
              </a:ext>
            </a:extLst>
          </p:cNvPr>
          <p:cNvGrpSpPr>
            <a:grpSpLocks noChangeAspect="1"/>
          </p:cNvGrpSpPr>
          <p:nvPr/>
        </p:nvGrpSpPr>
        <p:grpSpPr>
          <a:xfrm>
            <a:off x="828921" y="2729352"/>
            <a:ext cx="155880" cy="427293"/>
            <a:chOff x="3175" y="2628901"/>
            <a:chExt cx="1020763" cy="2871787"/>
          </a:xfrm>
          <a:solidFill>
            <a:schemeClr val="accent6"/>
          </a:solidFill>
        </p:grpSpPr>
        <p:sp>
          <p:nvSpPr>
            <p:cNvPr id="402" name="Freeform 14">
              <a:extLst>
                <a:ext uri="{FF2B5EF4-FFF2-40B4-BE49-F238E27FC236}">
                  <a16:creationId xmlns:a16="http://schemas.microsoft.com/office/drawing/2014/main" id="{FD5B89A7-864B-4DE2-ABEE-FA175A00B9A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3" name="Freeform 15">
              <a:extLst>
                <a:ext uri="{FF2B5EF4-FFF2-40B4-BE49-F238E27FC236}">
                  <a16:creationId xmlns:a16="http://schemas.microsoft.com/office/drawing/2014/main" id="{21B9F78C-B52A-4CFA-987F-D30B0E1A51E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4" name="Group 132">
            <a:extLst>
              <a:ext uri="{FF2B5EF4-FFF2-40B4-BE49-F238E27FC236}">
                <a16:creationId xmlns:a16="http://schemas.microsoft.com/office/drawing/2014/main" id="{06E8264F-68B1-480F-8647-893BF12A288E}"/>
              </a:ext>
            </a:extLst>
          </p:cNvPr>
          <p:cNvGrpSpPr>
            <a:grpSpLocks noChangeAspect="1"/>
          </p:cNvGrpSpPr>
          <p:nvPr/>
        </p:nvGrpSpPr>
        <p:grpSpPr>
          <a:xfrm>
            <a:off x="1063669" y="2729352"/>
            <a:ext cx="155880" cy="427293"/>
            <a:chOff x="3175" y="2628901"/>
            <a:chExt cx="1020763" cy="2871787"/>
          </a:xfrm>
          <a:solidFill>
            <a:schemeClr val="accent6"/>
          </a:solidFill>
        </p:grpSpPr>
        <p:sp>
          <p:nvSpPr>
            <p:cNvPr id="405" name="Freeform 14">
              <a:extLst>
                <a:ext uri="{FF2B5EF4-FFF2-40B4-BE49-F238E27FC236}">
                  <a16:creationId xmlns:a16="http://schemas.microsoft.com/office/drawing/2014/main" id="{BFD3D5EC-5471-472A-9AF9-04263C9FEA8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6" name="Freeform 15">
              <a:extLst>
                <a:ext uri="{FF2B5EF4-FFF2-40B4-BE49-F238E27FC236}">
                  <a16:creationId xmlns:a16="http://schemas.microsoft.com/office/drawing/2014/main" id="{3FF892F9-240E-44A9-95AA-68D3315DEDE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7" name="Group 135">
            <a:extLst>
              <a:ext uri="{FF2B5EF4-FFF2-40B4-BE49-F238E27FC236}">
                <a16:creationId xmlns:a16="http://schemas.microsoft.com/office/drawing/2014/main" id="{AB6836E5-3AB8-4477-9C35-8A15D7997BEA}"/>
              </a:ext>
            </a:extLst>
          </p:cNvPr>
          <p:cNvGrpSpPr>
            <a:grpSpLocks noChangeAspect="1"/>
          </p:cNvGrpSpPr>
          <p:nvPr/>
        </p:nvGrpSpPr>
        <p:grpSpPr>
          <a:xfrm>
            <a:off x="1298419" y="2729352"/>
            <a:ext cx="155880" cy="427293"/>
            <a:chOff x="3175" y="2628901"/>
            <a:chExt cx="1020763" cy="2871787"/>
          </a:xfrm>
          <a:solidFill>
            <a:schemeClr val="accent6"/>
          </a:solidFill>
        </p:grpSpPr>
        <p:sp>
          <p:nvSpPr>
            <p:cNvPr id="408" name="Freeform 14">
              <a:extLst>
                <a:ext uri="{FF2B5EF4-FFF2-40B4-BE49-F238E27FC236}">
                  <a16:creationId xmlns:a16="http://schemas.microsoft.com/office/drawing/2014/main" id="{1699D672-E674-4FDA-BA8F-97D054A1B29D}"/>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9" name="Freeform 15">
              <a:extLst>
                <a:ext uri="{FF2B5EF4-FFF2-40B4-BE49-F238E27FC236}">
                  <a16:creationId xmlns:a16="http://schemas.microsoft.com/office/drawing/2014/main" id="{A40505E2-91C7-4DDC-9B11-5473D882C93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0" name="Group 138">
            <a:extLst>
              <a:ext uri="{FF2B5EF4-FFF2-40B4-BE49-F238E27FC236}">
                <a16:creationId xmlns:a16="http://schemas.microsoft.com/office/drawing/2014/main" id="{C5E39AFA-720D-410C-8502-6E5175890D57}"/>
              </a:ext>
            </a:extLst>
          </p:cNvPr>
          <p:cNvGrpSpPr>
            <a:grpSpLocks noChangeAspect="1"/>
          </p:cNvGrpSpPr>
          <p:nvPr/>
        </p:nvGrpSpPr>
        <p:grpSpPr>
          <a:xfrm>
            <a:off x="1533167" y="2729352"/>
            <a:ext cx="155880" cy="427293"/>
            <a:chOff x="3175" y="2628901"/>
            <a:chExt cx="1020763" cy="2871787"/>
          </a:xfrm>
          <a:solidFill>
            <a:schemeClr val="accent6"/>
          </a:solidFill>
        </p:grpSpPr>
        <p:sp>
          <p:nvSpPr>
            <p:cNvPr id="411" name="Freeform 14">
              <a:extLst>
                <a:ext uri="{FF2B5EF4-FFF2-40B4-BE49-F238E27FC236}">
                  <a16:creationId xmlns:a16="http://schemas.microsoft.com/office/drawing/2014/main" id="{E5E8C233-9841-441D-8A86-EBCE24E7680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 name="Freeform 15">
              <a:extLst>
                <a:ext uri="{FF2B5EF4-FFF2-40B4-BE49-F238E27FC236}">
                  <a16:creationId xmlns:a16="http://schemas.microsoft.com/office/drawing/2014/main" id="{5B2C464F-1D93-4C4E-9365-54770C1D38A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 name="Group 141">
            <a:extLst>
              <a:ext uri="{FF2B5EF4-FFF2-40B4-BE49-F238E27FC236}">
                <a16:creationId xmlns:a16="http://schemas.microsoft.com/office/drawing/2014/main" id="{1DFC9E2C-7F39-4E3B-BE6A-A9E3CEAA3FEB}"/>
              </a:ext>
            </a:extLst>
          </p:cNvPr>
          <p:cNvGrpSpPr>
            <a:grpSpLocks noChangeAspect="1"/>
          </p:cNvGrpSpPr>
          <p:nvPr/>
        </p:nvGrpSpPr>
        <p:grpSpPr>
          <a:xfrm>
            <a:off x="1767916" y="2729352"/>
            <a:ext cx="155880" cy="427293"/>
            <a:chOff x="3175" y="2628901"/>
            <a:chExt cx="1020763" cy="2871787"/>
          </a:xfrm>
          <a:solidFill>
            <a:schemeClr val="accent6"/>
          </a:solidFill>
        </p:grpSpPr>
        <p:sp>
          <p:nvSpPr>
            <p:cNvPr id="414" name="Freeform 14">
              <a:extLst>
                <a:ext uri="{FF2B5EF4-FFF2-40B4-BE49-F238E27FC236}">
                  <a16:creationId xmlns:a16="http://schemas.microsoft.com/office/drawing/2014/main" id="{F16EA594-6550-4D17-8F94-83D6DD29FC4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5" name="Freeform 15">
              <a:extLst>
                <a:ext uri="{FF2B5EF4-FFF2-40B4-BE49-F238E27FC236}">
                  <a16:creationId xmlns:a16="http://schemas.microsoft.com/office/drawing/2014/main" id="{EEA5AA3D-A44A-400B-9F6F-F342B1B81C7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6" name="Group 144">
            <a:extLst>
              <a:ext uri="{FF2B5EF4-FFF2-40B4-BE49-F238E27FC236}">
                <a16:creationId xmlns:a16="http://schemas.microsoft.com/office/drawing/2014/main" id="{7195A246-2099-4388-B466-39E8D0204240}"/>
              </a:ext>
            </a:extLst>
          </p:cNvPr>
          <p:cNvGrpSpPr>
            <a:grpSpLocks noChangeAspect="1"/>
          </p:cNvGrpSpPr>
          <p:nvPr/>
        </p:nvGrpSpPr>
        <p:grpSpPr>
          <a:xfrm>
            <a:off x="2002665" y="2729352"/>
            <a:ext cx="155880" cy="427293"/>
            <a:chOff x="3175" y="2628901"/>
            <a:chExt cx="1020763" cy="2871787"/>
          </a:xfrm>
          <a:solidFill>
            <a:schemeClr val="accent6"/>
          </a:solidFill>
        </p:grpSpPr>
        <p:sp>
          <p:nvSpPr>
            <p:cNvPr id="417" name="Freeform 14">
              <a:extLst>
                <a:ext uri="{FF2B5EF4-FFF2-40B4-BE49-F238E27FC236}">
                  <a16:creationId xmlns:a16="http://schemas.microsoft.com/office/drawing/2014/main" id="{9D33E6FE-3A07-454E-AA58-3F0DA94CF621}"/>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8" name="Freeform 15">
              <a:extLst>
                <a:ext uri="{FF2B5EF4-FFF2-40B4-BE49-F238E27FC236}">
                  <a16:creationId xmlns:a16="http://schemas.microsoft.com/office/drawing/2014/main" id="{2D58D536-1306-454F-BFA8-9352800E4E0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9" name="Group 147">
            <a:extLst>
              <a:ext uri="{FF2B5EF4-FFF2-40B4-BE49-F238E27FC236}">
                <a16:creationId xmlns:a16="http://schemas.microsoft.com/office/drawing/2014/main" id="{64200CAD-ED33-4047-ADEF-A03403D9C70B}"/>
              </a:ext>
            </a:extLst>
          </p:cNvPr>
          <p:cNvGrpSpPr>
            <a:grpSpLocks noChangeAspect="1"/>
          </p:cNvGrpSpPr>
          <p:nvPr/>
        </p:nvGrpSpPr>
        <p:grpSpPr>
          <a:xfrm>
            <a:off x="2237413" y="2729352"/>
            <a:ext cx="155880" cy="427293"/>
            <a:chOff x="3175" y="2628901"/>
            <a:chExt cx="1020763" cy="2871787"/>
          </a:xfrm>
          <a:solidFill>
            <a:schemeClr val="accent6"/>
          </a:solidFill>
        </p:grpSpPr>
        <p:sp>
          <p:nvSpPr>
            <p:cNvPr id="420" name="Freeform 14">
              <a:extLst>
                <a:ext uri="{FF2B5EF4-FFF2-40B4-BE49-F238E27FC236}">
                  <a16:creationId xmlns:a16="http://schemas.microsoft.com/office/drawing/2014/main" id="{4117E534-4159-49F7-A993-A77E88CFC91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1" name="Freeform 15">
              <a:extLst>
                <a:ext uri="{FF2B5EF4-FFF2-40B4-BE49-F238E27FC236}">
                  <a16:creationId xmlns:a16="http://schemas.microsoft.com/office/drawing/2014/main" id="{73C8E842-2850-4F0C-BCC2-129E37D3E64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2" name="Group 150">
            <a:extLst>
              <a:ext uri="{FF2B5EF4-FFF2-40B4-BE49-F238E27FC236}">
                <a16:creationId xmlns:a16="http://schemas.microsoft.com/office/drawing/2014/main" id="{F23409B4-9822-45EB-B9AE-50F0E0E440F0}"/>
              </a:ext>
            </a:extLst>
          </p:cNvPr>
          <p:cNvGrpSpPr>
            <a:grpSpLocks noChangeAspect="1"/>
          </p:cNvGrpSpPr>
          <p:nvPr/>
        </p:nvGrpSpPr>
        <p:grpSpPr>
          <a:xfrm>
            <a:off x="2472163" y="2729352"/>
            <a:ext cx="155880" cy="427293"/>
            <a:chOff x="3175" y="2628901"/>
            <a:chExt cx="1020763" cy="2871787"/>
          </a:xfrm>
          <a:solidFill>
            <a:schemeClr val="accent6"/>
          </a:solidFill>
        </p:grpSpPr>
        <p:sp>
          <p:nvSpPr>
            <p:cNvPr id="423" name="Freeform 14">
              <a:extLst>
                <a:ext uri="{FF2B5EF4-FFF2-40B4-BE49-F238E27FC236}">
                  <a16:creationId xmlns:a16="http://schemas.microsoft.com/office/drawing/2014/main" id="{1CC94DE9-B70F-4E06-88D8-6C0B4B5BEDD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4" name="Freeform 15">
              <a:extLst>
                <a:ext uri="{FF2B5EF4-FFF2-40B4-BE49-F238E27FC236}">
                  <a16:creationId xmlns:a16="http://schemas.microsoft.com/office/drawing/2014/main" id="{B242D03A-F835-40AC-9860-88CB5AD8C73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5" name="Group 153">
            <a:extLst>
              <a:ext uri="{FF2B5EF4-FFF2-40B4-BE49-F238E27FC236}">
                <a16:creationId xmlns:a16="http://schemas.microsoft.com/office/drawing/2014/main" id="{0C93AA7A-C160-4707-A4C9-216DD8A9E477}"/>
              </a:ext>
            </a:extLst>
          </p:cNvPr>
          <p:cNvGrpSpPr>
            <a:grpSpLocks noChangeAspect="1"/>
          </p:cNvGrpSpPr>
          <p:nvPr/>
        </p:nvGrpSpPr>
        <p:grpSpPr>
          <a:xfrm>
            <a:off x="2706911" y="2729352"/>
            <a:ext cx="155880" cy="427293"/>
            <a:chOff x="3175" y="2628901"/>
            <a:chExt cx="1020763" cy="2871787"/>
          </a:xfrm>
          <a:solidFill>
            <a:schemeClr val="accent6"/>
          </a:solidFill>
        </p:grpSpPr>
        <p:sp>
          <p:nvSpPr>
            <p:cNvPr id="426" name="Freeform 14">
              <a:extLst>
                <a:ext uri="{FF2B5EF4-FFF2-40B4-BE49-F238E27FC236}">
                  <a16:creationId xmlns:a16="http://schemas.microsoft.com/office/drawing/2014/main" id="{61F08216-F24D-4BC2-BAD0-284FE918426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7" name="Freeform 15">
              <a:extLst>
                <a:ext uri="{FF2B5EF4-FFF2-40B4-BE49-F238E27FC236}">
                  <a16:creationId xmlns:a16="http://schemas.microsoft.com/office/drawing/2014/main" id="{0743BD4B-7770-47A6-B238-86987BF86AD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8" name="Group 156">
            <a:extLst>
              <a:ext uri="{FF2B5EF4-FFF2-40B4-BE49-F238E27FC236}">
                <a16:creationId xmlns:a16="http://schemas.microsoft.com/office/drawing/2014/main" id="{5CF53828-F2CE-4210-AC1B-92A53C2FB645}"/>
              </a:ext>
            </a:extLst>
          </p:cNvPr>
          <p:cNvGrpSpPr>
            <a:grpSpLocks noChangeAspect="1"/>
          </p:cNvGrpSpPr>
          <p:nvPr/>
        </p:nvGrpSpPr>
        <p:grpSpPr>
          <a:xfrm>
            <a:off x="594172" y="3263043"/>
            <a:ext cx="155880" cy="427293"/>
            <a:chOff x="3175" y="2628901"/>
            <a:chExt cx="1020763" cy="2871787"/>
          </a:xfrm>
          <a:solidFill>
            <a:schemeClr val="accent6"/>
          </a:solidFill>
        </p:grpSpPr>
        <p:sp>
          <p:nvSpPr>
            <p:cNvPr id="429" name="Freeform 14">
              <a:extLst>
                <a:ext uri="{FF2B5EF4-FFF2-40B4-BE49-F238E27FC236}">
                  <a16:creationId xmlns:a16="http://schemas.microsoft.com/office/drawing/2014/main" id="{4A646D6F-1F5E-4FC5-B40B-B5EA85E2393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 name="Freeform 15">
              <a:extLst>
                <a:ext uri="{FF2B5EF4-FFF2-40B4-BE49-F238E27FC236}">
                  <a16:creationId xmlns:a16="http://schemas.microsoft.com/office/drawing/2014/main" id="{E600926F-41E8-4E2F-B5FE-588ECE71B6B7}"/>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31" name="Group 159">
            <a:extLst>
              <a:ext uri="{FF2B5EF4-FFF2-40B4-BE49-F238E27FC236}">
                <a16:creationId xmlns:a16="http://schemas.microsoft.com/office/drawing/2014/main" id="{ECC6EE68-F5DE-4EC7-B430-88B8D3233234}"/>
              </a:ext>
            </a:extLst>
          </p:cNvPr>
          <p:cNvGrpSpPr>
            <a:grpSpLocks noChangeAspect="1"/>
          </p:cNvGrpSpPr>
          <p:nvPr/>
        </p:nvGrpSpPr>
        <p:grpSpPr>
          <a:xfrm>
            <a:off x="828921" y="3263043"/>
            <a:ext cx="155880" cy="427293"/>
            <a:chOff x="3175" y="2628901"/>
            <a:chExt cx="1020763" cy="2871787"/>
          </a:xfrm>
          <a:solidFill>
            <a:schemeClr val="accent6"/>
          </a:solidFill>
        </p:grpSpPr>
        <p:sp>
          <p:nvSpPr>
            <p:cNvPr id="432" name="Freeform 14">
              <a:extLst>
                <a:ext uri="{FF2B5EF4-FFF2-40B4-BE49-F238E27FC236}">
                  <a16:creationId xmlns:a16="http://schemas.microsoft.com/office/drawing/2014/main" id="{CF55C075-52EC-41FF-A107-612EB7C9EEE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3" name="Freeform 15">
              <a:extLst>
                <a:ext uri="{FF2B5EF4-FFF2-40B4-BE49-F238E27FC236}">
                  <a16:creationId xmlns:a16="http://schemas.microsoft.com/office/drawing/2014/main" id="{C01A0150-3014-42B2-8540-1537CC28EA7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34" name="Group 162">
            <a:extLst>
              <a:ext uri="{FF2B5EF4-FFF2-40B4-BE49-F238E27FC236}">
                <a16:creationId xmlns:a16="http://schemas.microsoft.com/office/drawing/2014/main" id="{2A97E8E3-7659-41D6-8D27-A7AC9760D841}"/>
              </a:ext>
            </a:extLst>
          </p:cNvPr>
          <p:cNvGrpSpPr>
            <a:grpSpLocks noChangeAspect="1"/>
          </p:cNvGrpSpPr>
          <p:nvPr/>
        </p:nvGrpSpPr>
        <p:grpSpPr>
          <a:xfrm>
            <a:off x="1063669" y="3263043"/>
            <a:ext cx="155880" cy="427293"/>
            <a:chOff x="3175" y="2628901"/>
            <a:chExt cx="1020763" cy="2871787"/>
          </a:xfrm>
          <a:solidFill>
            <a:schemeClr val="accent6">
              <a:lumMod val="60000"/>
              <a:lumOff val="40000"/>
            </a:schemeClr>
          </a:solidFill>
        </p:grpSpPr>
        <p:sp>
          <p:nvSpPr>
            <p:cNvPr id="435" name="Freeform 14">
              <a:extLst>
                <a:ext uri="{FF2B5EF4-FFF2-40B4-BE49-F238E27FC236}">
                  <a16:creationId xmlns:a16="http://schemas.microsoft.com/office/drawing/2014/main" id="{282D3FC4-5955-4C0F-921D-1E630C45423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6" name="Freeform 15">
              <a:extLst>
                <a:ext uri="{FF2B5EF4-FFF2-40B4-BE49-F238E27FC236}">
                  <a16:creationId xmlns:a16="http://schemas.microsoft.com/office/drawing/2014/main" id="{EA8CE655-76D3-41FA-B008-11577A3DAE7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37" name="Group 165">
            <a:extLst>
              <a:ext uri="{FF2B5EF4-FFF2-40B4-BE49-F238E27FC236}">
                <a16:creationId xmlns:a16="http://schemas.microsoft.com/office/drawing/2014/main" id="{4738E7F3-6D7A-4C2E-9574-F4AF58FE4D41}"/>
              </a:ext>
            </a:extLst>
          </p:cNvPr>
          <p:cNvGrpSpPr>
            <a:grpSpLocks noChangeAspect="1"/>
          </p:cNvGrpSpPr>
          <p:nvPr/>
        </p:nvGrpSpPr>
        <p:grpSpPr>
          <a:xfrm>
            <a:off x="1298419" y="3263043"/>
            <a:ext cx="155880" cy="427293"/>
            <a:chOff x="3175" y="2628901"/>
            <a:chExt cx="1020763" cy="2871787"/>
          </a:xfrm>
          <a:solidFill>
            <a:schemeClr val="accent6">
              <a:lumMod val="60000"/>
              <a:lumOff val="40000"/>
            </a:schemeClr>
          </a:solidFill>
        </p:grpSpPr>
        <p:sp>
          <p:nvSpPr>
            <p:cNvPr id="438" name="Freeform 14">
              <a:extLst>
                <a:ext uri="{FF2B5EF4-FFF2-40B4-BE49-F238E27FC236}">
                  <a16:creationId xmlns:a16="http://schemas.microsoft.com/office/drawing/2014/main" id="{86F2BB49-C6A7-40FF-8D26-441C0D38395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9" name="Freeform 15">
              <a:extLst>
                <a:ext uri="{FF2B5EF4-FFF2-40B4-BE49-F238E27FC236}">
                  <a16:creationId xmlns:a16="http://schemas.microsoft.com/office/drawing/2014/main" id="{787D0281-75A4-4840-B9ED-0BC20D7F6BF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0" name="Group 168">
            <a:extLst>
              <a:ext uri="{FF2B5EF4-FFF2-40B4-BE49-F238E27FC236}">
                <a16:creationId xmlns:a16="http://schemas.microsoft.com/office/drawing/2014/main" id="{34BD3910-532F-45E2-8BE8-2F6C380B7DEF}"/>
              </a:ext>
            </a:extLst>
          </p:cNvPr>
          <p:cNvGrpSpPr>
            <a:grpSpLocks noChangeAspect="1"/>
          </p:cNvGrpSpPr>
          <p:nvPr/>
        </p:nvGrpSpPr>
        <p:grpSpPr>
          <a:xfrm>
            <a:off x="1533167" y="3263043"/>
            <a:ext cx="155880" cy="427293"/>
            <a:chOff x="3175" y="2628901"/>
            <a:chExt cx="1020763" cy="2871787"/>
          </a:xfrm>
          <a:solidFill>
            <a:schemeClr val="accent6">
              <a:lumMod val="60000"/>
              <a:lumOff val="40000"/>
            </a:schemeClr>
          </a:solidFill>
        </p:grpSpPr>
        <p:sp>
          <p:nvSpPr>
            <p:cNvPr id="441" name="Freeform 14">
              <a:extLst>
                <a:ext uri="{FF2B5EF4-FFF2-40B4-BE49-F238E27FC236}">
                  <a16:creationId xmlns:a16="http://schemas.microsoft.com/office/drawing/2014/main" id="{B24C0FD5-4AE1-47FD-AE15-75EE0E3E543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2" name="Freeform 15">
              <a:extLst>
                <a:ext uri="{FF2B5EF4-FFF2-40B4-BE49-F238E27FC236}">
                  <a16:creationId xmlns:a16="http://schemas.microsoft.com/office/drawing/2014/main" id="{FC748D5A-7F1C-407F-8087-D5672436C9C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3" name="Group 171">
            <a:extLst>
              <a:ext uri="{FF2B5EF4-FFF2-40B4-BE49-F238E27FC236}">
                <a16:creationId xmlns:a16="http://schemas.microsoft.com/office/drawing/2014/main" id="{9BF01ED1-6FD1-451B-9A60-FD5724131289}"/>
              </a:ext>
            </a:extLst>
          </p:cNvPr>
          <p:cNvGrpSpPr>
            <a:grpSpLocks noChangeAspect="1"/>
          </p:cNvGrpSpPr>
          <p:nvPr/>
        </p:nvGrpSpPr>
        <p:grpSpPr>
          <a:xfrm>
            <a:off x="1767916" y="3263043"/>
            <a:ext cx="155880" cy="427293"/>
            <a:chOff x="3175" y="2628901"/>
            <a:chExt cx="1020763" cy="2871787"/>
          </a:xfrm>
          <a:solidFill>
            <a:schemeClr val="accent6">
              <a:lumMod val="60000"/>
              <a:lumOff val="40000"/>
            </a:schemeClr>
          </a:solidFill>
        </p:grpSpPr>
        <p:sp>
          <p:nvSpPr>
            <p:cNvPr id="444" name="Freeform 14">
              <a:extLst>
                <a:ext uri="{FF2B5EF4-FFF2-40B4-BE49-F238E27FC236}">
                  <a16:creationId xmlns:a16="http://schemas.microsoft.com/office/drawing/2014/main" id="{7F4694B8-5C6D-4BF6-8B4B-95198093B45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5" name="Freeform 15">
              <a:extLst>
                <a:ext uri="{FF2B5EF4-FFF2-40B4-BE49-F238E27FC236}">
                  <a16:creationId xmlns:a16="http://schemas.microsoft.com/office/drawing/2014/main" id="{3C1C226E-B735-4403-9E44-88B53C60B3F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6" name="Group 174">
            <a:extLst>
              <a:ext uri="{FF2B5EF4-FFF2-40B4-BE49-F238E27FC236}">
                <a16:creationId xmlns:a16="http://schemas.microsoft.com/office/drawing/2014/main" id="{3EA003A3-D6E4-40EC-8746-EB0DC9C0B1DD}"/>
              </a:ext>
            </a:extLst>
          </p:cNvPr>
          <p:cNvGrpSpPr>
            <a:grpSpLocks noChangeAspect="1"/>
          </p:cNvGrpSpPr>
          <p:nvPr/>
        </p:nvGrpSpPr>
        <p:grpSpPr>
          <a:xfrm>
            <a:off x="2002665" y="3263043"/>
            <a:ext cx="155880" cy="427293"/>
            <a:chOff x="3175" y="2628901"/>
            <a:chExt cx="1020763" cy="2871787"/>
          </a:xfrm>
          <a:solidFill>
            <a:schemeClr val="accent6">
              <a:lumMod val="60000"/>
              <a:lumOff val="40000"/>
            </a:schemeClr>
          </a:solidFill>
        </p:grpSpPr>
        <p:sp>
          <p:nvSpPr>
            <p:cNvPr id="447" name="Freeform 14">
              <a:extLst>
                <a:ext uri="{FF2B5EF4-FFF2-40B4-BE49-F238E27FC236}">
                  <a16:creationId xmlns:a16="http://schemas.microsoft.com/office/drawing/2014/main" id="{7E90DDDA-9D26-4241-8760-7A81C80F4FB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8" name="Freeform 15">
              <a:extLst>
                <a:ext uri="{FF2B5EF4-FFF2-40B4-BE49-F238E27FC236}">
                  <a16:creationId xmlns:a16="http://schemas.microsoft.com/office/drawing/2014/main" id="{95319DEA-B238-48F9-AD8B-0D6DDAA4576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9" name="Group 177">
            <a:extLst>
              <a:ext uri="{FF2B5EF4-FFF2-40B4-BE49-F238E27FC236}">
                <a16:creationId xmlns:a16="http://schemas.microsoft.com/office/drawing/2014/main" id="{675A1985-8344-4704-B102-4DEC66D881FC}"/>
              </a:ext>
            </a:extLst>
          </p:cNvPr>
          <p:cNvGrpSpPr>
            <a:grpSpLocks noChangeAspect="1"/>
          </p:cNvGrpSpPr>
          <p:nvPr/>
        </p:nvGrpSpPr>
        <p:grpSpPr>
          <a:xfrm>
            <a:off x="2237413" y="3263043"/>
            <a:ext cx="155880" cy="427293"/>
            <a:chOff x="3175" y="2628901"/>
            <a:chExt cx="1020763" cy="2871787"/>
          </a:xfrm>
          <a:solidFill>
            <a:schemeClr val="accent6">
              <a:lumMod val="60000"/>
              <a:lumOff val="40000"/>
            </a:schemeClr>
          </a:solidFill>
        </p:grpSpPr>
        <p:sp>
          <p:nvSpPr>
            <p:cNvPr id="450" name="Freeform 14">
              <a:extLst>
                <a:ext uri="{FF2B5EF4-FFF2-40B4-BE49-F238E27FC236}">
                  <a16:creationId xmlns:a16="http://schemas.microsoft.com/office/drawing/2014/main" id="{C94F5B40-59D1-49B8-B7AD-6498F326FBB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1" name="Freeform 15">
              <a:extLst>
                <a:ext uri="{FF2B5EF4-FFF2-40B4-BE49-F238E27FC236}">
                  <a16:creationId xmlns:a16="http://schemas.microsoft.com/office/drawing/2014/main" id="{4F68702E-677A-4B22-92BB-A305F421EBF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52" name="Group 180">
            <a:extLst>
              <a:ext uri="{FF2B5EF4-FFF2-40B4-BE49-F238E27FC236}">
                <a16:creationId xmlns:a16="http://schemas.microsoft.com/office/drawing/2014/main" id="{AC70EA1A-A752-4CFD-951E-F23D5AD308E3}"/>
              </a:ext>
            </a:extLst>
          </p:cNvPr>
          <p:cNvGrpSpPr>
            <a:grpSpLocks noChangeAspect="1"/>
          </p:cNvGrpSpPr>
          <p:nvPr/>
        </p:nvGrpSpPr>
        <p:grpSpPr>
          <a:xfrm>
            <a:off x="2472163" y="3263043"/>
            <a:ext cx="155880" cy="427293"/>
            <a:chOff x="3175" y="2628901"/>
            <a:chExt cx="1020763" cy="2871787"/>
          </a:xfrm>
          <a:solidFill>
            <a:schemeClr val="accent6">
              <a:lumMod val="60000"/>
              <a:lumOff val="40000"/>
            </a:schemeClr>
          </a:solidFill>
        </p:grpSpPr>
        <p:sp>
          <p:nvSpPr>
            <p:cNvPr id="453" name="Freeform 14">
              <a:extLst>
                <a:ext uri="{FF2B5EF4-FFF2-40B4-BE49-F238E27FC236}">
                  <a16:creationId xmlns:a16="http://schemas.microsoft.com/office/drawing/2014/main" id="{E9C8EF41-C702-44D6-A0FA-008D166923C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4" name="Freeform 15">
              <a:extLst>
                <a:ext uri="{FF2B5EF4-FFF2-40B4-BE49-F238E27FC236}">
                  <a16:creationId xmlns:a16="http://schemas.microsoft.com/office/drawing/2014/main" id="{A46519E8-3E46-4DC2-9544-1582165FD72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55" name="Group 183">
            <a:extLst>
              <a:ext uri="{FF2B5EF4-FFF2-40B4-BE49-F238E27FC236}">
                <a16:creationId xmlns:a16="http://schemas.microsoft.com/office/drawing/2014/main" id="{29CA754D-B506-45E1-9878-0926536CC474}"/>
              </a:ext>
            </a:extLst>
          </p:cNvPr>
          <p:cNvGrpSpPr>
            <a:grpSpLocks noChangeAspect="1"/>
          </p:cNvGrpSpPr>
          <p:nvPr/>
        </p:nvGrpSpPr>
        <p:grpSpPr>
          <a:xfrm>
            <a:off x="2706911" y="3263043"/>
            <a:ext cx="155880" cy="427293"/>
            <a:chOff x="3175" y="2628901"/>
            <a:chExt cx="1020763" cy="2871787"/>
          </a:xfrm>
          <a:solidFill>
            <a:schemeClr val="accent6">
              <a:lumMod val="60000"/>
              <a:lumOff val="40000"/>
            </a:schemeClr>
          </a:solidFill>
        </p:grpSpPr>
        <p:sp>
          <p:nvSpPr>
            <p:cNvPr id="456" name="Freeform 14">
              <a:extLst>
                <a:ext uri="{FF2B5EF4-FFF2-40B4-BE49-F238E27FC236}">
                  <a16:creationId xmlns:a16="http://schemas.microsoft.com/office/drawing/2014/main" id="{D82BC50B-743A-415B-A445-97B911CA629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7" name="Freeform 15">
              <a:extLst>
                <a:ext uri="{FF2B5EF4-FFF2-40B4-BE49-F238E27FC236}">
                  <a16:creationId xmlns:a16="http://schemas.microsoft.com/office/drawing/2014/main" id="{7105DD15-1C3A-4E16-BC8C-9604D64DE38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58" name="Group 186">
            <a:extLst>
              <a:ext uri="{FF2B5EF4-FFF2-40B4-BE49-F238E27FC236}">
                <a16:creationId xmlns:a16="http://schemas.microsoft.com/office/drawing/2014/main" id="{2D02CB8C-3BD8-415F-9B72-8F0AE2D21BC9}"/>
              </a:ext>
            </a:extLst>
          </p:cNvPr>
          <p:cNvGrpSpPr>
            <a:grpSpLocks noChangeAspect="1"/>
          </p:cNvGrpSpPr>
          <p:nvPr/>
        </p:nvGrpSpPr>
        <p:grpSpPr>
          <a:xfrm>
            <a:off x="594172" y="3720494"/>
            <a:ext cx="155880" cy="427293"/>
            <a:chOff x="3175" y="2628901"/>
            <a:chExt cx="1020763" cy="2871787"/>
          </a:xfrm>
          <a:solidFill>
            <a:schemeClr val="accent6">
              <a:lumMod val="60000"/>
              <a:lumOff val="40000"/>
            </a:schemeClr>
          </a:solidFill>
        </p:grpSpPr>
        <p:sp>
          <p:nvSpPr>
            <p:cNvPr id="459" name="Freeform 14">
              <a:extLst>
                <a:ext uri="{FF2B5EF4-FFF2-40B4-BE49-F238E27FC236}">
                  <a16:creationId xmlns:a16="http://schemas.microsoft.com/office/drawing/2014/main" id="{0B2F71D1-15E9-40C7-B227-41A7095B22F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0" name="Freeform 15">
              <a:extLst>
                <a:ext uri="{FF2B5EF4-FFF2-40B4-BE49-F238E27FC236}">
                  <a16:creationId xmlns:a16="http://schemas.microsoft.com/office/drawing/2014/main" id="{01F77C23-7840-4159-ADDC-6EED462DBC2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61" name="Group 189">
            <a:extLst>
              <a:ext uri="{FF2B5EF4-FFF2-40B4-BE49-F238E27FC236}">
                <a16:creationId xmlns:a16="http://schemas.microsoft.com/office/drawing/2014/main" id="{F9671301-31C9-459A-BB87-002B81ED1041}"/>
              </a:ext>
            </a:extLst>
          </p:cNvPr>
          <p:cNvGrpSpPr>
            <a:grpSpLocks noChangeAspect="1"/>
          </p:cNvGrpSpPr>
          <p:nvPr/>
        </p:nvGrpSpPr>
        <p:grpSpPr>
          <a:xfrm>
            <a:off x="828921" y="3720494"/>
            <a:ext cx="155880" cy="427293"/>
            <a:chOff x="3175" y="2628901"/>
            <a:chExt cx="1020763" cy="2871787"/>
          </a:xfrm>
          <a:solidFill>
            <a:schemeClr val="accent6">
              <a:lumMod val="60000"/>
              <a:lumOff val="40000"/>
            </a:schemeClr>
          </a:solidFill>
        </p:grpSpPr>
        <p:sp>
          <p:nvSpPr>
            <p:cNvPr id="462" name="Freeform 14">
              <a:extLst>
                <a:ext uri="{FF2B5EF4-FFF2-40B4-BE49-F238E27FC236}">
                  <a16:creationId xmlns:a16="http://schemas.microsoft.com/office/drawing/2014/main" id="{C1BC5F73-9F80-4C93-AE64-B7533DC89F3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3" name="Freeform 15">
              <a:extLst>
                <a:ext uri="{FF2B5EF4-FFF2-40B4-BE49-F238E27FC236}">
                  <a16:creationId xmlns:a16="http://schemas.microsoft.com/office/drawing/2014/main" id="{1884C288-2D44-440C-A508-7DCC61E95B9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64" name="Group 192">
            <a:extLst>
              <a:ext uri="{FF2B5EF4-FFF2-40B4-BE49-F238E27FC236}">
                <a16:creationId xmlns:a16="http://schemas.microsoft.com/office/drawing/2014/main" id="{42965855-26D2-43B4-B650-A459039CCABC}"/>
              </a:ext>
            </a:extLst>
          </p:cNvPr>
          <p:cNvGrpSpPr>
            <a:grpSpLocks noChangeAspect="1"/>
          </p:cNvGrpSpPr>
          <p:nvPr/>
        </p:nvGrpSpPr>
        <p:grpSpPr>
          <a:xfrm>
            <a:off x="1063669" y="3720494"/>
            <a:ext cx="155880" cy="427293"/>
            <a:chOff x="3175" y="2628901"/>
            <a:chExt cx="1020763" cy="2871787"/>
          </a:xfrm>
          <a:solidFill>
            <a:schemeClr val="accent6">
              <a:lumMod val="60000"/>
              <a:lumOff val="40000"/>
            </a:schemeClr>
          </a:solidFill>
        </p:grpSpPr>
        <p:sp>
          <p:nvSpPr>
            <p:cNvPr id="465" name="Freeform 14">
              <a:extLst>
                <a:ext uri="{FF2B5EF4-FFF2-40B4-BE49-F238E27FC236}">
                  <a16:creationId xmlns:a16="http://schemas.microsoft.com/office/drawing/2014/main" id="{BD91E6F9-70F2-46FE-A530-E06A16EC028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6" name="Freeform 15">
              <a:extLst>
                <a:ext uri="{FF2B5EF4-FFF2-40B4-BE49-F238E27FC236}">
                  <a16:creationId xmlns:a16="http://schemas.microsoft.com/office/drawing/2014/main" id="{97633304-E856-4AD1-B82A-0F1E373293E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67" name="Group 195">
            <a:extLst>
              <a:ext uri="{FF2B5EF4-FFF2-40B4-BE49-F238E27FC236}">
                <a16:creationId xmlns:a16="http://schemas.microsoft.com/office/drawing/2014/main" id="{23A71157-7D95-4A7D-AF22-22513FCD0834}"/>
              </a:ext>
            </a:extLst>
          </p:cNvPr>
          <p:cNvGrpSpPr>
            <a:grpSpLocks noChangeAspect="1"/>
          </p:cNvGrpSpPr>
          <p:nvPr/>
        </p:nvGrpSpPr>
        <p:grpSpPr>
          <a:xfrm>
            <a:off x="1298419" y="3720494"/>
            <a:ext cx="155880" cy="427293"/>
            <a:chOff x="3175" y="2628901"/>
            <a:chExt cx="1020763" cy="2871787"/>
          </a:xfrm>
          <a:solidFill>
            <a:schemeClr val="accent6">
              <a:lumMod val="60000"/>
              <a:lumOff val="40000"/>
            </a:schemeClr>
          </a:solidFill>
        </p:grpSpPr>
        <p:sp>
          <p:nvSpPr>
            <p:cNvPr id="468" name="Freeform 14">
              <a:extLst>
                <a:ext uri="{FF2B5EF4-FFF2-40B4-BE49-F238E27FC236}">
                  <a16:creationId xmlns:a16="http://schemas.microsoft.com/office/drawing/2014/main" id="{F7C498E9-76D5-4DA3-9452-9A590F14367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9" name="Freeform 15">
              <a:extLst>
                <a:ext uri="{FF2B5EF4-FFF2-40B4-BE49-F238E27FC236}">
                  <a16:creationId xmlns:a16="http://schemas.microsoft.com/office/drawing/2014/main" id="{8EBF82F2-9FEF-4F0A-A7E4-42FFB68E317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0" name="Group 198">
            <a:extLst>
              <a:ext uri="{FF2B5EF4-FFF2-40B4-BE49-F238E27FC236}">
                <a16:creationId xmlns:a16="http://schemas.microsoft.com/office/drawing/2014/main" id="{78A0B065-CEB2-4160-BDB5-001CF3AB7DA9}"/>
              </a:ext>
            </a:extLst>
          </p:cNvPr>
          <p:cNvGrpSpPr>
            <a:grpSpLocks noChangeAspect="1"/>
          </p:cNvGrpSpPr>
          <p:nvPr/>
        </p:nvGrpSpPr>
        <p:grpSpPr>
          <a:xfrm>
            <a:off x="1533167" y="3720494"/>
            <a:ext cx="155880" cy="427293"/>
            <a:chOff x="3175" y="2628901"/>
            <a:chExt cx="1020763" cy="2871787"/>
          </a:xfrm>
          <a:solidFill>
            <a:schemeClr val="accent6">
              <a:lumMod val="60000"/>
              <a:lumOff val="40000"/>
            </a:schemeClr>
          </a:solidFill>
        </p:grpSpPr>
        <p:sp>
          <p:nvSpPr>
            <p:cNvPr id="471" name="Freeform 14">
              <a:extLst>
                <a:ext uri="{FF2B5EF4-FFF2-40B4-BE49-F238E27FC236}">
                  <a16:creationId xmlns:a16="http://schemas.microsoft.com/office/drawing/2014/main" id="{DF29B8D2-A190-4197-BE93-719DF6F8CC9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2" name="Freeform 15">
              <a:extLst>
                <a:ext uri="{FF2B5EF4-FFF2-40B4-BE49-F238E27FC236}">
                  <a16:creationId xmlns:a16="http://schemas.microsoft.com/office/drawing/2014/main" id="{F170DCD0-D543-4EFC-94F4-8B4CC942AAA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3" name="Group 201">
            <a:extLst>
              <a:ext uri="{FF2B5EF4-FFF2-40B4-BE49-F238E27FC236}">
                <a16:creationId xmlns:a16="http://schemas.microsoft.com/office/drawing/2014/main" id="{08CB5548-90DB-44B2-A815-0A0949CFA534}"/>
              </a:ext>
            </a:extLst>
          </p:cNvPr>
          <p:cNvGrpSpPr>
            <a:grpSpLocks noChangeAspect="1"/>
          </p:cNvGrpSpPr>
          <p:nvPr/>
        </p:nvGrpSpPr>
        <p:grpSpPr>
          <a:xfrm>
            <a:off x="1767916" y="3720494"/>
            <a:ext cx="155880" cy="427293"/>
            <a:chOff x="3175" y="2628901"/>
            <a:chExt cx="1020763" cy="2871787"/>
          </a:xfrm>
          <a:solidFill>
            <a:schemeClr val="accent6">
              <a:lumMod val="60000"/>
              <a:lumOff val="40000"/>
            </a:schemeClr>
          </a:solidFill>
        </p:grpSpPr>
        <p:sp>
          <p:nvSpPr>
            <p:cNvPr id="474" name="Freeform 14">
              <a:extLst>
                <a:ext uri="{FF2B5EF4-FFF2-40B4-BE49-F238E27FC236}">
                  <a16:creationId xmlns:a16="http://schemas.microsoft.com/office/drawing/2014/main" id="{25E19047-55D3-4277-80FC-0711D520DA1A}"/>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5" name="Freeform 15">
              <a:extLst>
                <a:ext uri="{FF2B5EF4-FFF2-40B4-BE49-F238E27FC236}">
                  <a16:creationId xmlns:a16="http://schemas.microsoft.com/office/drawing/2014/main" id="{64ED9809-3ACE-46F8-8780-ACC086C20F6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6" name="Group 204">
            <a:extLst>
              <a:ext uri="{FF2B5EF4-FFF2-40B4-BE49-F238E27FC236}">
                <a16:creationId xmlns:a16="http://schemas.microsoft.com/office/drawing/2014/main" id="{B3D776D5-F320-4210-81FC-08CB9F35346E}"/>
              </a:ext>
            </a:extLst>
          </p:cNvPr>
          <p:cNvGrpSpPr>
            <a:grpSpLocks noChangeAspect="1"/>
          </p:cNvGrpSpPr>
          <p:nvPr/>
        </p:nvGrpSpPr>
        <p:grpSpPr>
          <a:xfrm>
            <a:off x="2002665" y="3720494"/>
            <a:ext cx="155880" cy="427293"/>
            <a:chOff x="3175" y="2628901"/>
            <a:chExt cx="1020763" cy="2871787"/>
          </a:xfrm>
          <a:solidFill>
            <a:schemeClr val="accent6">
              <a:lumMod val="60000"/>
              <a:lumOff val="40000"/>
            </a:schemeClr>
          </a:solidFill>
        </p:grpSpPr>
        <p:sp>
          <p:nvSpPr>
            <p:cNvPr id="477" name="Freeform 14">
              <a:extLst>
                <a:ext uri="{FF2B5EF4-FFF2-40B4-BE49-F238E27FC236}">
                  <a16:creationId xmlns:a16="http://schemas.microsoft.com/office/drawing/2014/main" id="{E1AC6CE4-4465-4289-86CB-6F5969CADCD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8" name="Freeform 15">
              <a:extLst>
                <a:ext uri="{FF2B5EF4-FFF2-40B4-BE49-F238E27FC236}">
                  <a16:creationId xmlns:a16="http://schemas.microsoft.com/office/drawing/2014/main" id="{31B334AF-FB61-4D34-A464-E932818123E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9" name="Group 207">
            <a:extLst>
              <a:ext uri="{FF2B5EF4-FFF2-40B4-BE49-F238E27FC236}">
                <a16:creationId xmlns:a16="http://schemas.microsoft.com/office/drawing/2014/main" id="{66057901-8BBB-460A-9A79-E8B9A02A0589}"/>
              </a:ext>
            </a:extLst>
          </p:cNvPr>
          <p:cNvGrpSpPr>
            <a:grpSpLocks noChangeAspect="1"/>
          </p:cNvGrpSpPr>
          <p:nvPr/>
        </p:nvGrpSpPr>
        <p:grpSpPr>
          <a:xfrm>
            <a:off x="2237413" y="3720494"/>
            <a:ext cx="155880" cy="427293"/>
            <a:chOff x="3175" y="2628901"/>
            <a:chExt cx="1020763" cy="2871787"/>
          </a:xfrm>
          <a:solidFill>
            <a:schemeClr val="accent6">
              <a:lumMod val="60000"/>
              <a:lumOff val="40000"/>
            </a:schemeClr>
          </a:solidFill>
        </p:grpSpPr>
        <p:sp>
          <p:nvSpPr>
            <p:cNvPr id="480" name="Freeform 14">
              <a:extLst>
                <a:ext uri="{FF2B5EF4-FFF2-40B4-BE49-F238E27FC236}">
                  <a16:creationId xmlns:a16="http://schemas.microsoft.com/office/drawing/2014/main" id="{F1053641-865F-43CA-AE1A-A1A40291C0F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1" name="Freeform 15">
              <a:extLst>
                <a:ext uri="{FF2B5EF4-FFF2-40B4-BE49-F238E27FC236}">
                  <a16:creationId xmlns:a16="http://schemas.microsoft.com/office/drawing/2014/main" id="{E6C1899B-3C61-4DC7-93DB-C57ECFC5829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82" name="Group 210">
            <a:extLst>
              <a:ext uri="{FF2B5EF4-FFF2-40B4-BE49-F238E27FC236}">
                <a16:creationId xmlns:a16="http://schemas.microsoft.com/office/drawing/2014/main" id="{D627AF3C-3BBF-4E61-8795-BE7E7A970F97}"/>
              </a:ext>
            </a:extLst>
          </p:cNvPr>
          <p:cNvGrpSpPr>
            <a:grpSpLocks noChangeAspect="1"/>
          </p:cNvGrpSpPr>
          <p:nvPr/>
        </p:nvGrpSpPr>
        <p:grpSpPr>
          <a:xfrm>
            <a:off x="2472163" y="3720494"/>
            <a:ext cx="155880" cy="427293"/>
            <a:chOff x="3175" y="2628901"/>
            <a:chExt cx="1020763" cy="2871787"/>
          </a:xfrm>
          <a:solidFill>
            <a:schemeClr val="accent6">
              <a:lumMod val="60000"/>
              <a:lumOff val="40000"/>
            </a:schemeClr>
          </a:solidFill>
        </p:grpSpPr>
        <p:sp>
          <p:nvSpPr>
            <p:cNvPr id="483" name="Freeform 14">
              <a:extLst>
                <a:ext uri="{FF2B5EF4-FFF2-40B4-BE49-F238E27FC236}">
                  <a16:creationId xmlns:a16="http://schemas.microsoft.com/office/drawing/2014/main" id="{37603BA3-F14F-4E94-8492-D75ACE6CBD3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4" name="Freeform 15">
              <a:extLst>
                <a:ext uri="{FF2B5EF4-FFF2-40B4-BE49-F238E27FC236}">
                  <a16:creationId xmlns:a16="http://schemas.microsoft.com/office/drawing/2014/main" id="{20DA3DCC-DBB4-4065-89CE-D54B02EA005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85" name="Group 213">
            <a:extLst>
              <a:ext uri="{FF2B5EF4-FFF2-40B4-BE49-F238E27FC236}">
                <a16:creationId xmlns:a16="http://schemas.microsoft.com/office/drawing/2014/main" id="{E0E557AE-F7DE-4110-B9B9-7FEFC796691D}"/>
              </a:ext>
            </a:extLst>
          </p:cNvPr>
          <p:cNvGrpSpPr>
            <a:grpSpLocks noChangeAspect="1"/>
          </p:cNvGrpSpPr>
          <p:nvPr/>
        </p:nvGrpSpPr>
        <p:grpSpPr>
          <a:xfrm>
            <a:off x="2706911" y="3720494"/>
            <a:ext cx="155880" cy="427293"/>
            <a:chOff x="3175" y="2628901"/>
            <a:chExt cx="1020763" cy="2871787"/>
          </a:xfrm>
          <a:solidFill>
            <a:schemeClr val="accent6">
              <a:lumMod val="60000"/>
              <a:lumOff val="40000"/>
            </a:schemeClr>
          </a:solidFill>
        </p:grpSpPr>
        <p:sp>
          <p:nvSpPr>
            <p:cNvPr id="486" name="Freeform 14">
              <a:extLst>
                <a:ext uri="{FF2B5EF4-FFF2-40B4-BE49-F238E27FC236}">
                  <a16:creationId xmlns:a16="http://schemas.microsoft.com/office/drawing/2014/main" id="{EF01C91F-66C1-49D8-9FD2-9C922E769AE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7" name="Freeform 15">
              <a:extLst>
                <a:ext uri="{FF2B5EF4-FFF2-40B4-BE49-F238E27FC236}">
                  <a16:creationId xmlns:a16="http://schemas.microsoft.com/office/drawing/2014/main" id="{8CAFA19F-28D4-4F3A-89F6-0365AEBDC11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88" name="Group 216">
            <a:extLst>
              <a:ext uri="{FF2B5EF4-FFF2-40B4-BE49-F238E27FC236}">
                <a16:creationId xmlns:a16="http://schemas.microsoft.com/office/drawing/2014/main" id="{1AF0898B-4B4C-4840-86C8-B2EA9339BEA9}"/>
              </a:ext>
            </a:extLst>
          </p:cNvPr>
          <p:cNvGrpSpPr>
            <a:grpSpLocks noChangeAspect="1"/>
          </p:cNvGrpSpPr>
          <p:nvPr/>
        </p:nvGrpSpPr>
        <p:grpSpPr>
          <a:xfrm>
            <a:off x="594172" y="4254185"/>
            <a:ext cx="155880" cy="427293"/>
            <a:chOff x="3175" y="2628901"/>
            <a:chExt cx="1020763" cy="2871787"/>
          </a:xfrm>
          <a:solidFill>
            <a:schemeClr val="accent6">
              <a:lumMod val="60000"/>
              <a:lumOff val="40000"/>
            </a:schemeClr>
          </a:solidFill>
        </p:grpSpPr>
        <p:sp>
          <p:nvSpPr>
            <p:cNvPr id="489" name="Freeform 14">
              <a:extLst>
                <a:ext uri="{FF2B5EF4-FFF2-40B4-BE49-F238E27FC236}">
                  <a16:creationId xmlns:a16="http://schemas.microsoft.com/office/drawing/2014/main" id="{14A18B8D-113E-4534-BB3C-459F106B2BF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0" name="Freeform 15">
              <a:extLst>
                <a:ext uri="{FF2B5EF4-FFF2-40B4-BE49-F238E27FC236}">
                  <a16:creationId xmlns:a16="http://schemas.microsoft.com/office/drawing/2014/main" id="{8949F9FF-AB51-4A9B-867A-B7490DD95B1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91" name="Group 219">
            <a:extLst>
              <a:ext uri="{FF2B5EF4-FFF2-40B4-BE49-F238E27FC236}">
                <a16:creationId xmlns:a16="http://schemas.microsoft.com/office/drawing/2014/main" id="{7FF30E8E-F86E-4317-994B-C6E3714CE8E9}"/>
              </a:ext>
            </a:extLst>
          </p:cNvPr>
          <p:cNvGrpSpPr>
            <a:grpSpLocks noChangeAspect="1"/>
          </p:cNvGrpSpPr>
          <p:nvPr/>
        </p:nvGrpSpPr>
        <p:grpSpPr>
          <a:xfrm>
            <a:off x="828921" y="4254185"/>
            <a:ext cx="155880" cy="427293"/>
            <a:chOff x="3175" y="2628901"/>
            <a:chExt cx="1020763" cy="2871787"/>
          </a:xfrm>
          <a:solidFill>
            <a:schemeClr val="accent2"/>
          </a:solidFill>
        </p:grpSpPr>
        <p:sp>
          <p:nvSpPr>
            <p:cNvPr id="492" name="Freeform 14">
              <a:extLst>
                <a:ext uri="{FF2B5EF4-FFF2-40B4-BE49-F238E27FC236}">
                  <a16:creationId xmlns:a16="http://schemas.microsoft.com/office/drawing/2014/main" id="{4BD60278-4733-4E16-B894-6DE56E7A0FB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3" name="Freeform 15">
              <a:extLst>
                <a:ext uri="{FF2B5EF4-FFF2-40B4-BE49-F238E27FC236}">
                  <a16:creationId xmlns:a16="http://schemas.microsoft.com/office/drawing/2014/main" id="{1CB2D9EF-937F-4A25-8FC6-BE156FDEE5E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94" name="Group 222">
            <a:extLst>
              <a:ext uri="{FF2B5EF4-FFF2-40B4-BE49-F238E27FC236}">
                <a16:creationId xmlns:a16="http://schemas.microsoft.com/office/drawing/2014/main" id="{0E4BD919-031E-4634-9711-BCC134E04451}"/>
              </a:ext>
            </a:extLst>
          </p:cNvPr>
          <p:cNvGrpSpPr>
            <a:grpSpLocks noChangeAspect="1"/>
          </p:cNvGrpSpPr>
          <p:nvPr/>
        </p:nvGrpSpPr>
        <p:grpSpPr>
          <a:xfrm>
            <a:off x="1063669" y="4254185"/>
            <a:ext cx="155880" cy="427293"/>
            <a:chOff x="3175" y="2628901"/>
            <a:chExt cx="1020763" cy="2871787"/>
          </a:xfrm>
          <a:solidFill>
            <a:schemeClr val="accent2"/>
          </a:solidFill>
        </p:grpSpPr>
        <p:sp>
          <p:nvSpPr>
            <p:cNvPr id="495" name="Freeform 14">
              <a:extLst>
                <a:ext uri="{FF2B5EF4-FFF2-40B4-BE49-F238E27FC236}">
                  <a16:creationId xmlns:a16="http://schemas.microsoft.com/office/drawing/2014/main" id="{A5C38274-8B76-4746-ACC2-DD290ABEB1A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 name="Freeform 15">
              <a:extLst>
                <a:ext uri="{FF2B5EF4-FFF2-40B4-BE49-F238E27FC236}">
                  <a16:creationId xmlns:a16="http://schemas.microsoft.com/office/drawing/2014/main" id="{F0FBA6C5-737A-4AB3-9F92-AEBD3E69406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97" name="Group 225">
            <a:extLst>
              <a:ext uri="{FF2B5EF4-FFF2-40B4-BE49-F238E27FC236}">
                <a16:creationId xmlns:a16="http://schemas.microsoft.com/office/drawing/2014/main" id="{CBAB83A0-4107-4844-98FC-C350155A5705}"/>
              </a:ext>
            </a:extLst>
          </p:cNvPr>
          <p:cNvGrpSpPr>
            <a:grpSpLocks noChangeAspect="1"/>
          </p:cNvGrpSpPr>
          <p:nvPr/>
        </p:nvGrpSpPr>
        <p:grpSpPr>
          <a:xfrm>
            <a:off x="1298419" y="4254185"/>
            <a:ext cx="155880" cy="427293"/>
            <a:chOff x="3175" y="2628901"/>
            <a:chExt cx="1020763" cy="2871787"/>
          </a:xfrm>
          <a:solidFill>
            <a:schemeClr val="accent2"/>
          </a:solidFill>
        </p:grpSpPr>
        <p:sp>
          <p:nvSpPr>
            <p:cNvPr id="498" name="Freeform 14">
              <a:extLst>
                <a:ext uri="{FF2B5EF4-FFF2-40B4-BE49-F238E27FC236}">
                  <a16:creationId xmlns:a16="http://schemas.microsoft.com/office/drawing/2014/main" id="{CB602C6F-1F1B-480B-AFB0-F39E1362B17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 name="Freeform 15">
              <a:extLst>
                <a:ext uri="{FF2B5EF4-FFF2-40B4-BE49-F238E27FC236}">
                  <a16:creationId xmlns:a16="http://schemas.microsoft.com/office/drawing/2014/main" id="{1847F0C9-83DE-4AA2-B66C-D441FCF8CEF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0" name="Group 228">
            <a:extLst>
              <a:ext uri="{FF2B5EF4-FFF2-40B4-BE49-F238E27FC236}">
                <a16:creationId xmlns:a16="http://schemas.microsoft.com/office/drawing/2014/main" id="{299293B7-E6E0-4EA0-90F3-FC05EF800FDA}"/>
              </a:ext>
            </a:extLst>
          </p:cNvPr>
          <p:cNvGrpSpPr>
            <a:grpSpLocks noChangeAspect="1"/>
          </p:cNvGrpSpPr>
          <p:nvPr/>
        </p:nvGrpSpPr>
        <p:grpSpPr>
          <a:xfrm>
            <a:off x="1533167" y="4254185"/>
            <a:ext cx="155880" cy="427293"/>
            <a:chOff x="3175" y="2628901"/>
            <a:chExt cx="1020763" cy="2871787"/>
          </a:xfrm>
          <a:solidFill>
            <a:schemeClr val="accent2"/>
          </a:solidFill>
        </p:grpSpPr>
        <p:sp>
          <p:nvSpPr>
            <p:cNvPr id="501" name="Freeform 14">
              <a:extLst>
                <a:ext uri="{FF2B5EF4-FFF2-40B4-BE49-F238E27FC236}">
                  <a16:creationId xmlns:a16="http://schemas.microsoft.com/office/drawing/2014/main" id="{E0F4EB48-8038-4242-AAF5-0A1954B8E4A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2" name="Freeform 15">
              <a:extLst>
                <a:ext uri="{FF2B5EF4-FFF2-40B4-BE49-F238E27FC236}">
                  <a16:creationId xmlns:a16="http://schemas.microsoft.com/office/drawing/2014/main" id="{2866232C-D98A-4BEC-B910-6D533714A0B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3" name="Group 231">
            <a:extLst>
              <a:ext uri="{FF2B5EF4-FFF2-40B4-BE49-F238E27FC236}">
                <a16:creationId xmlns:a16="http://schemas.microsoft.com/office/drawing/2014/main" id="{294025C0-CF53-496D-AD43-D290F0F6A338}"/>
              </a:ext>
            </a:extLst>
          </p:cNvPr>
          <p:cNvGrpSpPr>
            <a:grpSpLocks noChangeAspect="1"/>
          </p:cNvGrpSpPr>
          <p:nvPr/>
        </p:nvGrpSpPr>
        <p:grpSpPr>
          <a:xfrm>
            <a:off x="1767916" y="4254185"/>
            <a:ext cx="155880" cy="427293"/>
            <a:chOff x="3175" y="2628901"/>
            <a:chExt cx="1020763" cy="2871787"/>
          </a:xfrm>
          <a:solidFill>
            <a:schemeClr val="accent2"/>
          </a:solidFill>
        </p:grpSpPr>
        <p:sp>
          <p:nvSpPr>
            <p:cNvPr id="504" name="Freeform 14">
              <a:extLst>
                <a:ext uri="{FF2B5EF4-FFF2-40B4-BE49-F238E27FC236}">
                  <a16:creationId xmlns:a16="http://schemas.microsoft.com/office/drawing/2014/main" id="{C465B4C8-9A18-400A-9F2D-AC0F7A06527A}"/>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5" name="Freeform 15">
              <a:extLst>
                <a:ext uri="{FF2B5EF4-FFF2-40B4-BE49-F238E27FC236}">
                  <a16:creationId xmlns:a16="http://schemas.microsoft.com/office/drawing/2014/main" id="{9E3A44EC-5793-473D-8D10-F4F766790F6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6" name="Group 234">
            <a:extLst>
              <a:ext uri="{FF2B5EF4-FFF2-40B4-BE49-F238E27FC236}">
                <a16:creationId xmlns:a16="http://schemas.microsoft.com/office/drawing/2014/main" id="{D51991BB-B171-4B09-8F9F-B88D904B3F66}"/>
              </a:ext>
            </a:extLst>
          </p:cNvPr>
          <p:cNvGrpSpPr>
            <a:grpSpLocks noChangeAspect="1"/>
          </p:cNvGrpSpPr>
          <p:nvPr/>
        </p:nvGrpSpPr>
        <p:grpSpPr>
          <a:xfrm>
            <a:off x="2002665" y="4254185"/>
            <a:ext cx="155880" cy="427293"/>
            <a:chOff x="3175" y="2628901"/>
            <a:chExt cx="1020763" cy="2871787"/>
          </a:xfrm>
          <a:solidFill>
            <a:schemeClr val="accent2"/>
          </a:solidFill>
        </p:grpSpPr>
        <p:sp>
          <p:nvSpPr>
            <p:cNvPr id="507" name="Freeform 14">
              <a:extLst>
                <a:ext uri="{FF2B5EF4-FFF2-40B4-BE49-F238E27FC236}">
                  <a16:creationId xmlns:a16="http://schemas.microsoft.com/office/drawing/2014/main" id="{39C45891-3EE0-4538-9EBE-D0051D70BF9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8" name="Freeform 15">
              <a:extLst>
                <a:ext uri="{FF2B5EF4-FFF2-40B4-BE49-F238E27FC236}">
                  <a16:creationId xmlns:a16="http://schemas.microsoft.com/office/drawing/2014/main" id="{99D77DEB-0175-4045-B29E-E33AE72F9BD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9" name="Group 237">
            <a:extLst>
              <a:ext uri="{FF2B5EF4-FFF2-40B4-BE49-F238E27FC236}">
                <a16:creationId xmlns:a16="http://schemas.microsoft.com/office/drawing/2014/main" id="{05D66277-7F2F-4308-9C97-9CAD8340C11F}"/>
              </a:ext>
            </a:extLst>
          </p:cNvPr>
          <p:cNvGrpSpPr>
            <a:grpSpLocks noChangeAspect="1"/>
          </p:cNvGrpSpPr>
          <p:nvPr/>
        </p:nvGrpSpPr>
        <p:grpSpPr>
          <a:xfrm>
            <a:off x="2237413" y="4254185"/>
            <a:ext cx="155880" cy="427293"/>
            <a:chOff x="3175" y="2628901"/>
            <a:chExt cx="1020763" cy="2871787"/>
          </a:xfrm>
          <a:solidFill>
            <a:schemeClr val="accent2"/>
          </a:solidFill>
        </p:grpSpPr>
        <p:sp>
          <p:nvSpPr>
            <p:cNvPr id="510" name="Freeform 14">
              <a:extLst>
                <a:ext uri="{FF2B5EF4-FFF2-40B4-BE49-F238E27FC236}">
                  <a16:creationId xmlns:a16="http://schemas.microsoft.com/office/drawing/2014/main" id="{AEB2CD4E-48E6-4C7C-8978-EACA49AB571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1" name="Freeform 15">
              <a:extLst>
                <a:ext uri="{FF2B5EF4-FFF2-40B4-BE49-F238E27FC236}">
                  <a16:creationId xmlns:a16="http://schemas.microsoft.com/office/drawing/2014/main" id="{854BD681-E361-496D-8094-772CB70CA48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12" name="Group 240">
            <a:extLst>
              <a:ext uri="{FF2B5EF4-FFF2-40B4-BE49-F238E27FC236}">
                <a16:creationId xmlns:a16="http://schemas.microsoft.com/office/drawing/2014/main" id="{91AA163A-868D-4050-BF68-8019460B1501}"/>
              </a:ext>
            </a:extLst>
          </p:cNvPr>
          <p:cNvGrpSpPr>
            <a:grpSpLocks noChangeAspect="1"/>
          </p:cNvGrpSpPr>
          <p:nvPr/>
        </p:nvGrpSpPr>
        <p:grpSpPr>
          <a:xfrm>
            <a:off x="2472163" y="4254185"/>
            <a:ext cx="155880" cy="427293"/>
            <a:chOff x="3175" y="2628901"/>
            <a:chExt cx="1020763" cy="2871787"/>
          </a:xfrm>
          <a:solidFill>
            <a:schemeClr val="accent2"/>
          </a:solidFill>
        </p:grpSpPr>
        <p:sp>
          <p:nvSpPr>
            <p:cNvPr id="513" name="Freeform 14">
              <a:extLst>
                <a:ext uri="{FF2B5EF4-FFF2-40B4-BE49-F238E27FC236}">
                  <a16:creationId xmlns:a16="http://schemas.microsoft.com/office/drawing/2014/main" id="{2E3F7B9D-2114-431C-BB69-7D3CB754093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 name="Freeform 15">
              <a:extLst>
                <a:ext uri="{FF2B5EF4-FFF2-40B4-BE49-F238E27FC236}">
                  <a16:creationId xmlns:a16="http://schemas.microsoft.com/office/drawing/2014/main" id="{7FC94F32-19FE-4F9E-A91D-BF9CC595C7F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15" name="Group 243">
            <a:extLst>
              <a:ext uri="{FF2B5EF4-FFF2-40B4-BE49-F238E27FC236}">
                <a16:creationId xmlns:a16="http://schemas.microsoft.com/office/drawing/2014/main" id="{CDEC93A6-6209-4DDA-9E18-3E64D993C7F2}"/>
              </a:ext>
            </a:extLst>
          </p:cNvPr>
          <p:cNvGrpSpPr>
            <a:grpSpLocks noChangeAspect="1"/>
          </p:cNvGrpSpPr>
          <p:nvPr/>
        </p:nvGrpSpPr>
        <p:grpSpPr>
          <a:xfrm>
            <a:off x="2706911" y="4254185"/>
            <a:ext cx="155880" cy="427293"/>
            <a:chOff x="3175" y="2628901"/>
            <a:chExt cx="1020763" cy="2871787"/>
          </a:xfrm>
          <a:solidFill>
            <a:schemeClr val="accent2"/>
          </a:solidFill>
        </p:grpSpPr>
        <p:sp>
          <p:nvSpPr>
            <p:cNvPr id="516" name="Freeform 14">
              <a:extLst>
                <a:ext uri="{FF2B5EF4-FFF2-40B4-BE49-F238E27FC236}">
                  <a16:creationId xmlns:a16="http://schemas.microsoft.com/office/drawing/2014/main" id="{A8C84F95-2AB0-419D-9B30-6F05A57078E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 name="Freeform 15">
              <a:extLst>
                <a:ext uri="{FF2B5EF4-FFF2-40B4-BE49-F238E27FC236}">
                  <a16:creationId xmlns:a16="http://schemas.microsoft.com/office/drawing/2014/main" id="{5879F941-7D4B-4CE7-87B0-45D807BC541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18" name="Group 246">
            <a:extLst>
              <a:ext uri="{FF2B5EF4-FFF2-40B4-BE49-F238E27FC236}">
                <a16:creationId xmlns:a16="http://schemas.microsoft.com/office/drawing/2014/main" id="{2E82F308-42BA-47DE-B0B9-F31135C9412A}"/>
              </a:ext>
            </a:extLst>
          </p:cNvPr>
          <p:cNvGrpSpPr>
            <a:grpSpLocks noChangeAspect="1"/>
          </p:cNvGrpSpPr>
          <p:nvPr/>
        </p:nvGrpSpPr>
        <p:grpSpPr>
          <a:xfrm>
            <a:off x="594172" y="4711635"/>
            <a:ext cx="155880" cy="427293"/>
            <a:chOff x="3175" y="2628901"/>
            <a:chExt cx="1020763" cy="2871787"/>
          </a:xfrm>
          <a:solidFill>
            <a:schemeClr val="accent2"/>
          </a:solidFill>
        </p:grpSpPr>
        <p:sp>
          <p:nvSpPr>
            <p:cNvPr id="519" name="Freeform 14">
              <a:extLst>
                <a:ext uri="{FF2B5EF4-FFF2-40B4-BE49-F238E27FC236}">
                  <a16:creationId xmlns:a16="http://schemas.microsoft.com/office/drawing/2014/main" id="{2388C44F-6DC5-457F-AD65-E49443DFC7B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 name="Freeform 15">
              <a:extLst>
                <a:ext uri="{FF2B5EF4-FFF2-40B4-BE49-F238E27FC236}">
                  <a16:creationId xmlns:a16="http://schemas.microsoft.com/office/drawing/2014/main" id="{DB46CDA2-9059-4CE2-977B-D9023103FC5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21" name="Group 249">
            <a:extLst>
              <a:ext uri="{FF2B5EF4-FFF2-40B4-BE49-F238E27FC236}">
                <a16:creationId xmlns:a16="http://schemas.microsoft.com/office/drawing/2014/main" id="{12125AB2-1449-4894-9019-139CB2B26D00}"/>
              </a:ext>
            </a:extLst>
          </p:cNvPr>
          <p:cNvGrpSpPr>
            <a:grpSpLocks noChangeAspect="1"/>
          </p:cNvGrpSpPr>
          <p:nvPr/>
        </p:nvGrpSpPr>
        <p:grpSpPr>
          <a:xfrm>
            <a:off x="828921" y="4711635"/>
            <a:ext cx="155880" cy="427293"/>
            <a:chOff x="3175" y="2628901"/>
            <a:chExt cx="1020763" cy="2871787"/>
          </a:xfrm>
          <a:solidFill>
            <a:schemeClr val="accent2"/>
          </a:solidFill>
        </p:grpSpPr>
        <p:sp>
          <p:nvSpPr>
            <p:cNvPr id="522" name="Freeform 14">
              <a:extLst>
                <a:ext uri="{FF2B5EF4-FFF2-40B4-BE49-F238E27FC236}">
                  <a16:creationId xmlns:a16="http://schemas.microsoft.com/office/drawing/2014/main" id="{86CDDFEA-0F8F-48DC-908B-6921FDC8693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3" name="Freeform 15">
              <a:extLst>
                <a:ext uri="{FF2B5EF4-FFF2-40B4-BE49-F238E27FC236}">
                  <a16:creationId xmlns:a16="http://schemas.microsoft.com/office/drawing/2014/main" id="{B863EDF4-2AF1-42A8-853E-C52F2E77671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24" name="Group 252">
            <a:extLst>
              <a:ext uri="{FF2B5EF4-FFF2-40B4-BE49-F238E27FC236}">
                <a16:creationId xmlns:a16="http://schemas.microsoft.com/office/drawing/2014/main" id="{90326CB7-B71A-4F4C-9F1C-DA9DE0FA77F6}"/>
              </a:ext>
            </a:extLst>
          </p:cNvPr>
          <p:cNvGrpSpPr>
            <a:grpSpLocks noChangeAspect="1"/>
          </p:cNvGrpSpPr>
          <p:nvPr/>
        </p:nvGrpSpPr>
        <p:grpSpPr>
          <a:xfrm>
            <a:off x="1063669" y="4711635"/>
            <a:ext cx="155880" cy="427293"/>
            <a:chOff x="3175" y="2628901"/>
            <a:chExt cx="1020763" cy="2871787"/>
          </a:xfrm>
          <a:solidFill>
            <a:schemeClr val="accent2"/>
          </a:solidFill>
        </p:grpSpPr>
        <p:sp>
          <p:nvSpPr>
            <p:cNvPr id="525" name="Freeform 14">
              <a:extLst>
                <a:ext uri="{FF2B5EF4-FFF2-40B4-BE49-F238E27FC236}">
                  <a16:creationId xmlns:a16="http://schemas.microsoft.com/office/drawing/2014/main" id="{7DFC20E2-587F-448D-AB1D-C633D1F9DE8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26" name="Freeform 15">
              <a:extLst>
                <a:ext uri="{FF2B5EF4-FFF2-40B4-BE49-F238E27FC236}">
                  <a16:creationId xmlns:a16="http://schemas.microsoft.com/office/drawing/2014/main" id="{E1128437-D9CE-4BBF-B5DC-444279DE59B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27" name="Group 255">
            <a:extLst>
              <a:ext uri="{FF2B5EF4-FFF2-40B4-BE49-F238E27FC236}">
                <a16:creationId xmlns:a16="http://schemas.microsoft.com/office/drawing/2014/main" id="{C5CEDABA-8928-47D0-AA51-4E5AFDB490E0}"/>
              </a:ext>
            </a:extLst>
          </p:cNvPr>
          <p:cNvGrpSpPr>
            <a:grpSpLocks noChangeAspect="1"/>
          </p:cNvGrpSpPr>
          <p:nvPr/>
        </p:nvGrpSpPr>
        <p:grpSpPr>
          <a:xfrm>
            <a:off x="1298419" y="4711635"/>
            <a:ext cx="155880" cy="427293"/>
            <a:chOff x="3175" y="2628901"/>
            <a:chExt cx="1020763" cy="2871787"/>
          </a:xfrm>
          <a:solidFill>
            <a:schemeClr val="accent2"/>
          </a:solidFill>
        </p:grpSpPr>
        <p:sp>
          <p:nvSpPr>
            <p:cNvPr id="528" name="Freeform 14">
              <a:extLst>
                <a:ext uri="{FF2B5EF4-FFF2-40B4-BE49-F238E27FC236}">
                  <a16:creationId xmlns:a16="http://schemas.microsoft.com/office/drawing/2014/main" id="{0807E0A7-77AC-4B11-B5B1-07E4056421A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29" name="Freeform 15">
              <a:extLst>
                <a:ext uri="{FF2B5EF4-FFF2-40B4-BE49-F238E27FC236}">
                  <a16:creationId xmlns:a16="http://schemas.microsoft.com/office/drawing/2014/main" id="{64E66400-DE3B-42CD-81A6-7EB24C5CD8C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0" name="Group 258">
            <a:extLst>
              <a:ext uri="{FF2B5EF4-FFF2-40B4-BE49-F238E27FC236}">
                <a16:creationId xmlns:a16="http://schemas.microsoft.com/office/drawing/2014/main" id="{0E280647-379D-4D2E-8FC9-1941DFA22C95}"/>
              </a:ext>
            </a:extLst>
          </p:cNvPr>
          <p:cNvGrpSpPr>
            <a:grpSpLocks noChangeAspect="1"/>
          </p:cNvGrpSpPr>
          <p:nvPr/>
        </p:nvGrpSpPr>
        <p:grpSpPr>
          <a:xfrm>
            <a:off x="1533167" y="4711635"/>
            <a:ext cx="155880" cy="427293"/>
            <a:chOff x="3175" y="2628901"/>
            <a:chExt cx="1020763" cy="2871787"/>
          </a:xfrm>
          <a:solidFill>
            <a:schemeClr val="accent2"/>
          </a:solidFill>
        </p:grpSpPr>
        <p:sp>
          <p:nvSpPr>
            <p:cNvPr id="531" name="Freeform 14">
              <a:extLst>
                <a:ext uri="{FF2B5EF4-FFF2-40B4-BE49-F238E27FC236}">
                  <a16:creationId xmlns:a16="http://schemas.microsoft.com/office/drawing/2014/main" id="{5502D3BB-5C64-44AA-8E16-EE6B443A3AA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32" name="Freeform 15">
              <a:extLst>
                <a:ext uri="{FF2B5EF4-FFF2-40B4-BE49-F238E27FC236}">
                  <a16:creationId xmlns:a16="http://schemas.microsoft.com/office/drawing/2014/main" id="{22228671-EA38-4D49-BF59-1640495CFD6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3" name="Group 261">
            <a:extLst>
              <a:ext uri="{FF2B5EF4-FFF2-40B4-BE49-F238E27FC236}">
                <a16:creationId xmlns:a16="http://schemas.microsoft.com/office/drawing/2014/main" id="{5D897404-7428-48C0-A0AB-0B470E2A7FD5}"/>
              </a:ext>
            </a:extLst>
          </p:cNvPr>
          <p:cNvGrpSpPr>
            <a:grpSpLocks noChangeAspect="1"/>
          </p:cNvGrpSpPr>
          <p:nvPr/>
        </p:nvGrpSpPr>
        <p:grpSpPr>
          <a:xfrm>
            <a:off x="1767916" y="4711635"/>
            <a:ext cx="155880" cy="427293"/>
            <a:chOff x="3175" y="2628901"/>
            <a:chExt cx="1020763" cy="2871787"/>
          </a:xfrm>
          <a:solidFill>
            <a:schemeClr val="accent2"/>
          </a:solidFill>
        </p:grpSpPr>
        <p:sp>
          <p:nvSpPr>
            <p:cNvPr id="534" name="Freeform 14">
              <a:extLst>
                <a:ext uri="{FF2B5EF4-FFF2-40B4-BE49-F238E27FC236}">
                  <a16:creationId xmlns:a16="http://schemas.microsoft.com/office/drawing/2014/main" id="{B9DC595C-4EDA-4226-8DC7-40F44FD2190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35" name="Freeform 15">
              <a:extLst>
                <a:ext uri="{FF2B5EF4-FFF2-40B4-BE49-F238E27FC236}">
                  <a16:creationId xmlns:a16="http://schemas.microsoft.com/office/drawing/2014/main" id="{AB5C73FC-1D49-4AF8-A992-6173658D504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6" name="Group 264">
            <a:extLst>
              <a:ext uri="{FF2B5EF4-FFF2-40B4-BE49-F238E27FC236}">
                <a16:creationId xmlns:a16="http://schemas.microsoft.com/office/drawing/2014/main" id="{9D0AF8D0-9FA2-41BF-9895-C1477A747BE7}"/>
              </a:ext>
            </a:extLst>
          </p:cNvPr>
          <p:cNvGrpSpPr>
            <a:grpSpLocks noChangeAspect="1"/>
          </p:cNvGrpSpPr>
          <p:nvPr/>
        </p:nvGrpSpPr>
        <p:grpSpPr>
          <a:xfrm>
            <a:off x="2002665" y="4711635"/>
            <a:ext cx="155880" cy="427293"/>
            <a:chOff x="3175" y="2628901"/>
            <a:chExt cx="1020763" cy="2871787"/>
          </a:xfrm>
          <a:solidFill>
            <a:schemeClr val="accent2"/>
          </a:solidFill>
        </p:grpSpPr>
        <p:sp>
          <p:nvSpPr>
            <p:cNvPr id="537" name="Freeform 14">
              <a:extLst>
                <a:ext uri="{FF2B5EF4-FFF2-40B4-BE49-F238E27FC236}">
                  <a16:creationId xmlns:a16="http://schemas.microsoft.com/office/drawing/2014/main" id="{5FF18B6D-4B3B-4BC5-AD0A-1AEB2582609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38" name="Freeform 15">
              <a:extLst>
                <a:ext uri="{FF2B5EF4-FFF2-40B4-BE49-F238E27FC236}">
                  <a16:creationId xmlns:a16="http://schemas.microsoft.com/office/drawing/2014/main" id="{001DA8CC-7C5E-43CC-92A2-3984DBA3483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9" name="Group 267">
            <a:extLst>
              <a:ext uri="{FF2B5EF4-FFF2-40B4-BE49-F238E27FC236}">
                <a16:creationId xmlns:a16="http://schemas.microsoft.com/office/drawing/2014/main" id="{B05A3E42-A485-4194-98B3-0303E21274FD}"/>
              </a:ext>
            </a:extLst>
          </p:cNvPr>
          <p:cNvGrpSpPr>
            <a:grpSpLocks noChangeAspect="1"/>
          </p:cNvGrpSpPr>
          <p:nvPr/>
        </p:nvGrpSpPr>
        <p:grpSpPr>
          <a:xfrm>
            <a:off x="2237413" y="4711635"/>
            <a:ext cx="155880" cy="427293"/>
            <a:chOff x="3175" y="2628901"/>
            <a:chExt cx="1020763" cy="2871787"/>
          </a:xfrm>
          <a:solidFill>
            <a:schemeClr val="accent5"/>
          </a:solidFill>
        </p:grpSpPr>
        <p:sp>
          <p:nvSpPr>
            <p:cNvPr id="540" name="Freeform 14">
              <a:extLst>
                <a:ext uri="{FF2B5EF4-FFF2-40B4-BE49-F238E27FC236}">
                  <a16:creationId xmlns:a16="http://schemas.microsoft.com/office/drawing/2014/main" id="{477D7657-0403-495D-80DA-EB35AE933C2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41" name="Freeform 15">
              <a:extLst>
                <a:ext uri="{FF2B5EF4-FFF2-40B4-BE49-F238E27FC236}">
                  <a16:creationId xmlns:a16="http://schemas.microsoft.com/office/drawing/2014/main" id="{97995526-566D-41DF-A023-A391F786A80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42" name="Group 270">
            <a:extLst>
              <a:ext uri="{FF2B5EF4-FFF2-40B4-BE49-F238E27FC236}">
                <a16:creationId xmlns:a16="http://schemas.microsoft.com/office/drawing/2014/main" id="{9EBAA57C-FAF8-43C3-B42C-4C70A6AEFDFE}"/>
              </a:ext>
            </a:extLst>
          </p:cNvPr>
          <p:cNvGrpSpPr>
            <a:grpSpLocks noChangeAspect="1"/>
          </p:cNvGrpSpPr>
          <p:nvPr/>
        </p:nvGrpSpPr>
        <p:grpSpPr>
          <a:xfrm>
            <a:off x="2472163" y="4711635"/>
            <a:ext cx="155880" cy="427293"/>
            <a:chOff x="3175" y="2628901"/>
            <a:chExt cx="1020763" cy="2871787"/>
          </a:xfrm>
          <a:solidFill>
            <a:schemeClr val="accent5"/>
          </a:solidFill>
        </p:grpSpPr>
        <p:sp>
          <p:nvSpPr>
            <p:cNvPr id="543" name="Freeform 14">
              <a:extLst>
                <a:ext uri="{FF2B5EF4-FFF2-40B4-BE49-F238E27FC236}">
                  <a16:creationId xmlns:a16="http://schemas.microsoft.com/office/drawing/2014/main" id="{816327B2-237E-4B45-8209-718AE83B189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44" name="Freeform 15">
              <a:extLst>
                <a:ext uri="{FF2B5EF4-FFF2-40B4-BE49-F238E27FC236}">
                  <a16:creationId xmlns:a16="http://schemas.microsoft.com/office/drawing/2014/main" id="{56DB7F89-CB75-434F-96E5-AD8560CB934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45" name="Group 273">
            <a:extLst>
              <a:ext uri="{FF2B5EF4-FFF2-40B4-BE49-F238E27FC236}">
                <a16:creationId xmlns:a16="http://schemas.microsoft.com/office/drawing/2014/main" id="{613D4824-8BF1-4250-982A-863F89336343}"/>
              </a:ext>
            </a:extLst>
          </p:cNvPr>
          <p:cNvGrpSpPr>
            <a:grpSpLocks noChangeAspect="1"/>
          </p:cNvGrpSpPr>
          <p:nvPr/>
        </p:nvGrpSpPr>
        <p:grpSpPr>
          <a:xfrm>
            <a:off x="2706911" y="4711635"/>
            <a:ext cx="155880" cy="427293"/>
            <a:chOff x="3175" y="2628901"/>
            <a:chExt cx="1020763" cy="2871787"/>
          </a:xfrm>
          <a:solidFill>
            <a:schemeClr val="accent5"/>
          </a:solidFill>
        </p:grpSpPr>
        <p:sp>
          <p:nvSpPr>
            <p:cNvPr id="546" name="Freeform 14">
              <a:extLst>
                <a:ext uri="{FF2B5EF4-FFF2-40B4-BE49-F238E27FC236}">
                  <a16:creationId xmlns:a16="http://schemas.microsoft.com/office/drawing/2014/main" id="{396D2996-1C2A-4D92-8FBF-FB6F5AA88E2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47" name="Freeform 15">
              <a:extLst>
                <a:ext uri="{FF2B5EF4-FFF2-40B4-BE49-F238E27FC236}">
                  <a16:creationId xmlns:a16="http://schemas.microsoft.com/office/drawing/2014/main" id="{B19DBDD8-AB2B-494C-94E6-69D81C42144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48" name="Group 276">
            <a:extLst>
              <a:ext uri="{FF2B5EF4-FFF2-40B4-BE49-F238E27FC236}">
                <a16:creationId xmlns:a16="http://schemas.microsoft.com/office/drawing/2014/main" id="{7803F577-790A-439C-8CA4-787CD5FABC57}"/>
              </a:ext>
            </a:extLst>
          </p:cNvPr>
          <p:cNvGrpSpPr>
            <a:grpSpLocks noChangeAspect="1"/>
          </p:cNvGrpSpPr>
          <p:nvPr/>
        </p:nvGrpSpPr>
        <p:grpSpPr>
          <a:xfrm>
            <a:off x="594172" y="5169084"/>
            <a:ext cx="155880" cy="427293"/>
            <a:chOff x="3175" y="2628901"/>
            <a:chExt cx="1020763" cy="2871787"/>
          </a:xfrm>
          <a:solidFill>
            <a:schemeClr val="accent5"/>
          </a:solidFill>
        </p:grpSpPr>
        <p:sp>
          <p:nvSpPr>
            <p:cNvPr id="549" name="Freeform 14">
              <a:extLst>
                <a:ext uri="{FF2B5EF4-FFF2-40B4-BE49-F238E27FC236}">
                  <a16:creationId xmlns:a16="http://schemas.microsoft.com/office/drawing/2014/main" id="{4707BB2F-29CA-4EA6-A0A1-15383FB26D7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0" name="Freeform 15">
              <a:extLst>
                <a:ext uri="{FF2B5EF4-FFF2-40B4-BE49-F238E27FC236}">
                  <a16:creationId xmlns:a16="http://schemas.microsoft.com/office/drawing/2014/main" id="{A948D5CA-E9FF-457C-AA5B-45CEC06FFE51}"/>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51" name="Group 279">
            <a:extLst>
              <a:ext uri="{FF2B5EF4-FFF2-40B4-BE49-F238E27FC236}">
                <a16:creationId xmlns:a16="http://schemas.microsoft.com/office/drawing/2014/main" id="{B38E5899-38A2-44FB-B99A-AD909C543A35}"/>
              </a:ext>
            </a:extLst>
          </p:cNvPr>
          <p:cNvGrpSpPr>
            <a:grpSpLocks noChangeAspect="1"/>
          </p:cNvGrpSpPr>
          <p:nvPr/>
        </p:nvGrpSpPr>
        <p:grpSpPr>
          <a:xfrm>
            <a:off x="828921" y="5169084"/>
            <a:ext cx="155880" cy="427293"/>
            <a:chOff x="3175" y="2628901"/>
            <a:chExt cx="1020763" cy="2871787"/>
          </a:xfrm>
          <a:solidFill>
            <a:schemeClr val="accent5"/>
          </a:solidFill>
        </p:grpSpPr>
        <p:sp>
          <p:nvSpPr>
            <p:cNvPr id="552" name="Freeform 14">
              <a:extLst>
                <a:ext uri="{FF2B5EF4-FFF2-40B4-BE49-F238E27FC236}">
                  <a16:creationId xmlns:a16="http://schemas.microsoft.com/office/drawing/2014/main" id="{4365F3AD-BC7C-4763-9EB6-32899BA2B83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3" name="Freeform 15">
              <a:extLst>
                <a:ext uri="{FF2B5EF4-FFF2-40B4-BE49-F238E27FC236}">
                  <a16:creationId xmlns:a16="http://schemas.microsoft.com/office/drawing/2014/main" id="{D8712311-388E-47EE-A82D-1FDAC6991C9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54" name="Group 282">
            <a:extLst>
              <a:ext uri="{FF2B5EF4-FFF2-40B4-BE49-F238E27FC236}">
                <a16:creationId xmlns:a16="http://schemas.microsoft.com/office/drawing/2014/main" id="{7C52E5A1-F9E3-40F4-A410-AE5253A07DCA}"/>
              </a:ext>
            </a:extLst>
          </p:cNvPr>
          <p:cNvGrpSpPr>
            <a:grpSpLocks noChangeAspect="1"/>
          </p:cNvGrpSpPr>
          <p:nvPr/>
        </p:nvGrpSpPr>
        <p:grpSpPr>
          <a:xfrm>
            <a:off x="1063669" y="5169084"/>
            <a:ext cx="155880" cy="427293"/>
            <a:chOff x="3175" y="2628901"/>
            <a:chExt cx="1020763" cy="2871787"/>
          </a:xfrm>
          <a:solidFill>
            <a:schemeClr val="accent5"/>
          </a:solidFill>
        </p:grpSpPr>
        <p:sp>
          <p:nvSpPr>
            <p:cNvPr id="555" name="Freeform 14">
              <a:extLst>
                <a:ext uri="{FF2B5EF4-FFF2-40B4-BE49-F238E27FC236}">
                  <a16:creationId xmlns:a16="http://schemas.microsoft.com/office/drawing/2014/main" id="{15D75CEB-2442-41AA-AAD8-1DB42181BB5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6" name="Freeform 15">
              <a:extLst>
                <a:ext uri="{FF2B5EF4-FFF2-40B4-BE49-F238E27FC236}">
                  <a16:creationId xmlns:a16="http://schemas.microsoft.com/office/drawing/2014/main" id="{1899D8B6-0CFA-4C87-9144-0363A028A1C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57" name="Group 285">
            <a:extLst>
              <a:ext uri="{FF2B5EF4-FFF2-40B4-BE49-F238E27FC236}">
                <a16:creationId xmlns:a16="http://schemas.microsoft.com/office/drawing/2014/main" id="{178E63C7-A89F-40B0-B87F-9BE7DA466955}"/>
              </a:ext>
            </a:extLst>
          </p:cNvPr>
          <p:cNvGrpSpPr>
            <a:grpSpLocks noChangeAspect="1"/>
          </p:cNvGrpSpPr>
          <p:nvPr/>
        </p:nvGrpSpPr>
        <p:grpSpPr>
          <a:xfrm>
            <a:off x="1298419" y="5169084"/>
            <a:ext cx="155880" cy="427293"/>
            <a:chOff x="3175" y="2628901"/>
            <a:chExt cx="1020763" cy="2871787"/>
          </a:xfrm>
          <a:solidFill>
            <a:schemeClr val="accent5"/>
          </a:solidFill>
        </p:grpSpPr>
        <p:sp>
          <p:nvSpPr>
            <p:cNvPr id="558" name="Freeform 14">
              <a:extLst>
                <a:ext uri="{FF2B5EF4-FFF2-40B4-BE49-F238E27FC236}">
                  <a16:creationId xmlns:a16="http://schemas.microsoft.com/office/drawing/2014/main" id="{E8C94B78-C0BD-411A-B0CC-BA1486128C1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9" name="Freeform 15">
              <a:extLst>
                <a:ext uri="{FF2B5EF4-FFF2-40B4-BE49-F238E27FC236}">
                  <a16:creationId xmlns:a16="http://schemas.microsoft.com/office/drawing/2014/main" id="{82EB2A34-8D95-4F18-BC1C-8EF2A8664E4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60" name="Group 288">
            <a:extLst>
              <a:ext uri="{FF2B5EF4-FFF2-40B4-BE49-F238E27FC236}">
                <a16:creationId xmlns:a16="http://schemas.microsoft.com/office/drawing/2014/main" id="{4C1BFE49-6903-477C-8B32-B488B6A4D451}"/>
              </a:ext>
            </a:extLst>
          </p:cNvPr>
          <p:cNvGrpSpPr>
            <a:grpSpLocks noChangeAspect="1"/>
          </p:cNvGrpSpPr>
          <p:nvPr/>
        </p:nvGrpSpPr>
        <p:grpSpPr>
          <a:xfrm>
            <a:off x="1533167" y="5169084"/>
            <a:ext cx="155880" cy="427293"/>
            <a:chOff x="3175" y="2628901"/>
            <a:chExt cx="1020763" cy="2871787"/>
          </a:xfrm>
          <a:solidFill>
            <a:schemeClr val="accent5"/>
          </a:solidFill>
        </p:grpSpPr>
        <p:sp>
          <p:nvSpPr>
            <p:cNvPr id="561" name="Freeform 14">
              <a:extLst>
                <a:ext uri="{FF2B5EF4-FFF2-40B4-BE49-F238E27FC236}">
                  <a16:creationId xmlns:a16="http://schemas.microsoft.com/office/drawing/2014/main" id="{53D0DB86-52A8-4E05-AEF3-7A024EFE606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2" name="Freeform 15">
              <a:extLst>
                <a:ext uri="{FF2B5EF4-FFF2-40B4-BE49-F238E27FC236}">
                  <a16:creationId xmlns:a16="http://schemas.microsoft.com/office/drawing/2014/main" id="{FF10E5F9-6887-48DB-8229-5D355CFD250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3" name="Group 291">
            <a:extLst>
              <a:ext uri="{FF2B5EF4-FFF2-40B4-BE49-F238E27FC236}">
                <a16:creationId xmlns:a16="http://schemas.microsoft.com/office/drawing/2014/main" id="{F3FB8A9A-A61F-4594-BF2F-84DC68ED0B67}"/>
              </a:ext>
            </a:extLst>
          </p:cNvPr>
          <p:cNvGrpSpPr>
            <a:grpSpLocks noChangeAspect="1"/>
          </p:cNvGrpSpPr>
          <p:nvPr/>
        </p:nvGrpSpPr>
        <p:grpSpPr>
          <a:xfrm>
            <a:off x="1767916" y="5169084"/>
            <a:ext cx="155880" cy="427293"/>
            <a:chOff x="3175" y="2628901"/>
            <a:chExt cx="1020763" cy="2871787"/>
          </a:xfrm>
          <a:solidFill>
            <a:schemeClr val="accent5"/>
          </a:solidFill>
        </p:grpSpPr>
        <p:sp>
          <p:nvSpPr>
            <p:cNvPr id="564" name="Freeform 14">
              <a:extLst>
                <a:ext uri="{FF2B5EF4-FFF2-40B4-BE49-F238E27FC236}">
                  <a16:creationId xmlns:a16="http://schemas.microsoft.com/office/drawing/2014/main" id="{4C21B053-3BB7-44D5-9114-E08B1FBE2A5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 name="Freeform 15">
              <a:extLst>
                <a:ext uri="{FF2B5EF4-FFF2-40B4-BE49-F238E27FC236}">
                  <a16:creationId xmlns:a16="http://schemas.microsoft.com/office/drawing/2014/main" id="{D74C264B-9796-41BD-A2D5-03B0BAF8481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6" name="Group 294">
            <a:extLst>
              <a:ext uri="{FF2B5EF4-FFF2-40B4-BE49-F238E27FC236}">
                <a16:creationId xmlns:a16="http://schemas.microsoft.com/office/drawing/2014/main" id="{69F52ECA-B5CB-4673-908B-068C2983DFB7}"/>
              </a:ext>
            </a:extLst>
          </p:cNvPr>
          <p:cNvGrpSpPr>
            <a:grpSpLocks noChangeAspect="1"/>
          </p:cNvGrpSpPr>
          <p:nvPr/>
        </p:nvGrpSpPr>
        <p:grpSpPr>
          <a:xfrm>
            <a:off x="2002665" y="5169084"/>
            <a:ext cx="155880" cy="427293"/>
            <a:chOff x="3175" y="2628901"/>
            <a:chExt cx="1020763" cy="2871787"/>
          </a:xfrm>
          <a:solidFill>
            <a:schemeClr val="accent5"/>
          </a:solidFill>
        </p:grpSpPr>
        <p:sp>
          <p:nvSpPr>
            <p:cNvPr id="567" name="Freeform 14">
              <a:extLst>
                <a:ext uri="{FF2B5EF4-FFF2-40B4-BE49-F238E27FC236}">
                  <a16:creationId xmlns:a16="http://schemas.microsoft.com/office/drawing/2014/main" id="{B463B26E-EE60-422C-9F25-E52CF481535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 name="Freeform 15">
              <a:extLst>
                <a:ext uri="{FF2B5EF4-FFF2-40B4-BE49-F238E27FC236}">
                  <a16:creationId xmlns:a16="http://schemas.microsoft.com/office/drawing/2014/main" id="{F0407177-89DE-4886-B47F-D72CD9010EA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9" name="Group 300">
            <a:extLst>
              <a:ext uri="{FF2B5EF4-FFF2-40B4-BE49-F238E27FC236}">
                <a16:creationId xmlns:a16="http://schemas.microsoft.com/office/drawing/2014/main" id="{998D113E-44DA-4587-9127-D0DF26ED623E}"/>
              </a:ext>
            </a:extLst>
          </p:cNvPr>
          <p:cNvGrpSpPr>
            <a:grpSpLocks noChangeAspect="1"/>
          </p:cNvGrpSpPr>
          <p:nvPr/>
        </p:nvGrpSpPr>
        <p:grpSpPr>
          <a:xfrm>
            <a:off x="2472163" y="5169084"/>
            <a:ext cx="155880" cy="427293"/>
            <a:chOff x="3175" y="2628901"/>
            <a:chExt cx="1020766" cy="2871786"/>
          </a:xfrm>
          <a:solidFill>
            <a:schemeClr val="accent5"/>
          </a:solidFill>
        </p:grpSpPr>
        <p:sp>
          <p:nvSpPr>
            <p:cNvPr id="570" name="Freeform 14">
              <a:extLst>
                <a:ext uri="{FF2B5EF4-FFF2-40B4-BE49-F238E27FC236}">
                  <a16:creationId xmlns:a16="http://schemas.microsoft.com/office/drawing/2014/main" id="{E07AF10D-E873-47C9-BA80-5866E62AA56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1" name="Freeform 15">
              <a:extLst>
                <a:ext uri="{FF2B5EF4-FFF2-40B4-BE49-F238E27FC236}">
                  <a16:creationId xmlns:a16="http://schemas.microsoft.com/office/drawing/2014/main" id="{DD872D66-44D3-481C-9071-695A6C052788}"/>
                </a:ext>
              </a:extLst>
            </p:cNvPr>
            <p:cNvSpPr>
              <a:spLocks/>
            </p:cNvSpPr>
            <p:nvPr/>
          </p:nvSpPr>
          <p:spPr bwMode="auto">
            <a:xfrm>
              <a:off x="3175" y="3281362"/>
              <a:ext cx="1020766"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2" name="Group 303">
            <a:extLst>
              <a:ext uri="{FF2B5EF4-FFF2-40B4-BE49-F238E27FC236}">
                <a16:creationId xmlns:a16="http://schemas.microsoft.com/office/drawing/2014/main" id="{1D7EA0B7-AB1C-4A02-9025-97C544864A40}"/>
              </a:ext>
            </a:extLst>
          </p:cNvPr>
          <p:cNvGrpSpPr>
            <a:grpSpLocks noChangeAspect="1"/>
          </p:cNvGrpSpPr>
          <p:nvPr/>
        </p:nvGrpSpPr>
        <p:grpSpPr>
          <a:xfrm>
            <a:off x="2706911" y="5169084"/>
            <a:ext cx="155880" cy="427293"/>
            <a:chOff x="3175" y="2628901"/>
            <a:chExt cx="1020763" cy="2871787"/>
          </a:xfrm>
          <a:solidFill>
            <a:schemeClr val="accent5"/>
          </a:solidFill>
        </p:grpSpPr>
        <p:sp>
          <p:nvSpPr>
            <p:cNvPr id="573" name="Freeform 14">
              <a:extLst>
                <a:ext uri="{FF2B5EF4-FFF2-40B4-BE49-F238E27FC236}">
                  <a16:creationId xmlns:a16="http://schemas.microsoft.com/office/drawing/2014/main" id="{AFF9DA53-30CE-4708-B329-76286D13C69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 name="Freeform 15">
              <a:extLst>
                <a:ext uri="{FF2B5EF4-FFF2-40B4-BE49-F238E27FC236}">
                  <a16:creationId xmlns:a16="http://schemas.microsoft.com/office/drawing/2014/main" id="{6A73864B-CF74-46D3-A204-3635CB08EA1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5" name="Group 306">
            <a:extLst>
              <a:ext uri="{FF2B5EF4-FFF2-40B4-BE49-F238E27FC236}">
                <a16:creationId xmlns:a16="http://schemas.microsoft.com/office/drawing/2014/main" id="{BE41DBC3-367A-4399-8920-42846A858C2B}"/>
              </a:ext>
            </a:extLst>
          </p:cNvPr>
          <p:cNvGrpSpPr>
            <a:grpSpLocks noChangeAspect="1"/>
          </p:cNvGrpSpPr>
          <p:nvPr/>
        </p:nvGrpSpPr>
        <p:grpSpPr>
          <a:xfrm>
            <a:off x="594172" y="5702777"/>
            <a:ext cx="155880" cy="427293"/>
            <a:chOff x="3175" y="2628901"/>
            <a:chExt cx="1020763" cy="2871787"/>
          </a:xfrm>
          <a:solidFill>
            <a:schemeClr val="accent5"/>
          </a:solidFill>
        </p:grpSpPr>
        <p:sp>
          <p:nvSpPr>
            <p:cNvPr id="576" name="Freeform 14">
              <a:extLst>
                <a:ext uri="{FF2B5EF4-FFF2-40B4-BE49-F238E27FC236}">
                  <a16:creationId xmlns:a16="http://schemas.microsoft.com/office/drawing/2014/main" id="{72E5A32F-BD1A-404A-B17F-434A341F5EA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 name="Freeform 15">
              <a:extLst>
                <a:ext uri="{FF2B5EF4-FFF2-40B4-BE49-F238E27FC236}">
                  <a16:creationId xmlns:a16="http://schemas.microsoft.com/office/drawing/2014/main" id="{95C15AFD-BCD0-423F-ABFB-5E919353D11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8" name="Group 309">
            <a:extLst>
              <a:ext uri="{FF2B5EF4-FFF2-40B4-BE49-F238E27FC236}">
                <a16:creationId xmlns:a16="http://schemas.microsoft.com/office/drawing/2014/main" id="{8E714A6D-62CE-4811-9B2B-5D2443D5ED0A}"/>
              </a:ext>
            </a:extLst>
          </p:cNvPr>
          <p:cNvGrpSpPr>
            <a:grpSpLocks noChangeAspect="1"/>
          </p:cNvGrpSpPr>
          <p:nvPr/>
        </p:nvGrpSpPr>
        <p:grpSpPr>
          <a:xfrm>
            <a:off x="828921" y="5702777"/>
            <a:ext cx="155880" cy="427293"/>
            <a:chOff x="3175" y="2628901"/>
            <a:chExt cx="1020763" cy="2871787"/>
          </a:xfrm>
          <a:solidFill>
            <a:schemeClr val="accent5"/>
          </a:solidFill>
        </p:grpSpPr>
        <p:sp>
          <p:nvSpPr>
            <p:cNvPr id="579" name="Freeform 14">
              <a:extLst>
                <a:ext uri="{FF2B5EF4-FFF2-40B4-BE49-F238E27FC236}">
                  <a16:creationId xmlns:a16="http://schemas.microsoft.com/office/drawing/2014/main" id="{BAA0FC4D-689D-49CA-A632-96CF36A1B63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0" name="Freeform 15">
              <a:extLst>
                <a:ext uri="{FF2B5EF4-FFF2-40B4-BE49-F238E27FC236}">
                  <a16:creationId xmlns:a16="http://schemas.microsoft.com/office/drawing/2014/main" id="{CF7A3A05-056E-4177-B538-FB9586FD385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81" name="Group 312">
            <a:extLst>
              <a:ext uri="{FF2B5EF4-FFF2-40B4-BE49-F238E27FC236}">
                <a16:creationId xmlns:a16="http://schemas.microsoft.com/office/drawing/2014/main" id="{5774B7A6-6859-4891-810F-CBA1FC39C5AC}"/>
              </a:ext>
            </a:extLst>
          </p:cNvPr>
          <p:cNvGrpSpPr>
            <a:grpSpLocks noChangeAspect="1"/>
          </p:cNvGrpSpPr>
          <p:nvPr/>
        </p:nvGrpSpPr>
        <p:grpSpPr>
          <a:xfrm>
            <a:off x="1063669" y="5702777"/>
            <a:ext cx="155880" cy="427293"/>
            <a:chOff x="3175" y="2628901"/>
            <a:chExt cx="1020763" cy="2871787"/>
          </a:xfrm>
          <a:solidFill>
            <a:schemeClr val="accent5"/>
          </a:solidFill>
        </p:grpSpPr>
        <p:sp>
          <p:nvSpPr>
            <p:cNvPr id="582" name="Freeform 14">
              <a:extLst>
                <a:ext uri="{FF2B5EF4-FFF2-40B4-BE49-F238E27FC236}">
                  <a16:creationId xmlns:a16="http://schemas.microsoft.com/office/drawing/2014/main" id="{3CACD47D-1A36-47B7-BB22-40EDEDC9743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3" name="Freeform 15">
              <a:extLst>
                <a:ext uri="{FF2B5EF4-FFF2-40B4-BE49-F238E27FC236}">
                  <a16:creationId xmlns:a16="http://schemas.microsoft.com/office/drawing/2014/main" id="{13FDDB34-1489-4456-B69F-B0A02169758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84" name="Group 315">
            <a:extLst>
              <a:ext uri="{FF2B5EF4-FFF2-40B4-BE49-F238E27FC236}">
                <a16:creationId xmlns:a16="http://schemas.microsoft.com/office/drawing/2014/main" id="{DA2D8DAC-52AB-42F1-AA8A-3476BD950FD0}"/>
              </a:ext>
            </a:extLst>
          </p:cNvPr>
          <p:cNvGrpSpPr>
            <a:grpSpLocks noChangeAspect="1"/>
          </p:cNvGrpSpPr>
          <p:nvPr/>
        </p:nvGrpSpPr>
        <p:grpSpPr>
          <a:xfrm>
            <a:off x="1298419" y="5702777"/>
            <a:ext cx="155880" cy="427293"/>
            <a:chOff x="3175" y="2628901"/>
            <a:chExt cx="1020763" cy="2871787"/>
          </a:xfrm>
          <a:solidFill>
            <a:schemeClr val="accent5"/>
          </a:solidFill>
        </p:grpSpPr>
        <p:sp>
          <p:nvSpPr>
            <p:cNvPr id="585" name="Freeform 14">
              <a:extLst>
                <a:ext uri="{FF2B5EF4-FFF2-40B4-BE49-F238E27FC236}">
                  <a16:creationId xmlns:a16="http://schemas.microsoft.com/office/drawing/2014/main" id="{8664EE9A-9FBA-4C5E-AC83-28340A9C301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6" name="Freeform 15">
              <a:extLst>
                <a:ext uri="{FF2B5EF4-FFF2-40B4-BE49-F238E27FC236}">
                  <a16:creationId xmlns:a16="http://schemas.microsoft.com/office/drawing/2014/main" id="{B0837FE9-66EA-4358-99BB-35C2E159F6A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87" name="Group 318">
            <a:extLst>
              <a:ext uri="{FF2B5EF4-FFF2-40B4-BE49-F238E27FC236}">
                <a16:creationId xmlns:a16="http://schemas.microsoft.com/office/drawing/2014/main" id="{80BE7A52-B370-4845-80D8-31DA817AFC26}"/>
              </a:ext>
            </a:extLst>
          </p:cNvPr>
          <p:cNvGrpSpPr>
            <a:grpSpLocks noChangeAspect="1"/>
          </p:cNvGrpSpPr>
          <p:nvPr/>
        </p:nvGrpSpPr>
        <p:grpSpPr>
          <a:xfrm>
            <a:off x="1533167" y="5702777"/>
            <a:ext cx="155880" cy="427293"/>
            <a:chOff x="3175" y="2628901"/>
            <a:chExt cx="1020763" cy="2871787"/>
          </a:xfrm>
          <a:solidFill>
            <a:schemeClr val="accent5"/>
          </a:solidFill>
        </p:grpSpPr>
        <p:sp>
          <p:nvSpPr>
            <p:cNvPr id="588" name="Freeform 14">
              <a:extLst>
                <a:ext uri="{FF2B5EF4-FFF2-40B4-BE49-F238E27FC236}">
                  <a16:creationId xmlns:a16="http://schemas.microsoft.com/office/drawing/2014/main" id="{D82917C9-8611-4B51-93A2-0E16FD59605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9" name="Freeform 15">
              <a:extLst>
                <a:ext uri="{FF2B5EF4-FFF2-40B4-BE49-F238E27FC236}">
                  <a16:creationId xmlns:a16="http://schemas.microsoft.com/office/drawing/2014/main" id="{C2FBC887-83F9-4F1F-965B-1BB8E725896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0" name="Group 321">
            <a:extLst>
              <a:ext uri="{FF2B5EF4-FFF2-40B4-BE49-F238E27FC236}">
                <a16:creationId xmlns:a16="http://schemas.microsoft.com/office/drawing/2014/main" id="{B18663BB-1CF3-4CEF-9D84-D93EAF839B95}"/>
              </a:ext>
            </a:extLst>
          </p:cNvPr>
          <p:cNvGrpSpPr>
            <a:grpSpLocks noChangeAspect="1"/>
          </p:cNvGrpSpPr>
          <p:nvPr/>
        </p:nvGrpSpPr>
        <p:grpSpPr>
          <a:xfrm>
            <a:off x="1767916" y="5702777"/>
            <a:ext cx="155880" cy="427293"/>
            <a:chOff x="3175" y="2628901"/>
            <a:chExt cx="1020763" cy="2871787"/>
          </a:xfrm>
          <a:solidFill>
            <a:schemeClr val="accent5"/>
          </a:solidFill>
        </p:grpSpPr>
        <p:sp>
          <p:nvSpPr>
            <p:cNvPr id="591" name="Freeform 14">
              <a:extLst>
                <a:ext uri="{FF2B5EF4-FFF2-40B4-BE49-F238E27FC236}">
                  <a16:creationId xmlns:a16="http://schemas.microsoft.com/office/drawing/2014/main" id="{DDABFBEF-D193-45D3-AD2E-D1D0D2F5D05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2" name="Freeform 15">
              <a:extLst>
                <a:ext uri="{FF2B5EF4-FFF2-40B4-BE49-F238E27FC236}">
                  <a16:creationId xmlns:a16="http://schemas.microsoft.com/office/drawing/2014/main" id="{AE84C811-1251-4BD9-A985-5033AB45722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3" name="Group 324">
            <a:extLst>
              <a:ext uri="{FF2B5EF4-FFF2-40B4-BE49-F238E27FC236}">
                <a16:creationId xmlns:a16="http://schemas.microsoft.com/office/drawing/2014/main" id="{59A8AEF3-3D11-45CC-8634-3D3A0D66828B}"/>
              </a:ext>
            </a:extLst>
          </p:cNvPr>
          <p:cNvGrpSpPr>
            <a:grpSpLocks noChangeAspect="1"/>
          </p:cNvGrpSpPr>
          <p:nvPr/>
        </p:nvGrpSpPr>
        <p:grpSpPr>
          <a:xfrm>
            <a:off x="2002665" y="5702777"/>
            <a:ext cx="155880" cy="427293"/>
            <a:chOff x="3175" y="2628901"/>
            <a:chExt cx="1020763" cy="2871787"/>
          </a:xfrm>
          <a:solidFill>
            <a:schemeClr val="accent5"/>
          </a:solidFill>
        </p:grpSpPr>
        <p:sp>
          <p:nvSpPr>
            <p:cNvPr id="594" name="Freeform 14">
              <a:extLst>
                <a:ext uri="{FF2B5EF4-FFF2-40B4-BE49-F238E27FC236}">
                  <a16:creationId xmlns:a16="http://schemas.microsoft.com/office/drawing/2014/main" id="{592EB560-DDEF-4244-AC1B-B4F241F5037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5" name="Freeform 15">
              <a:extLst>
                <a:ext uri="{FF2B5EF4-FFF2-40B4-BE49-F238E27FC236}">
                  <a16:creationId xmlns:a16="http://schemas.microsoft.com/office/drawing/2014/main" id="{54CCCF1A-1EFD-4D41-997B-0D1B975CA05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6" name="Group 327">
            <a:extLst>
              <a:ext uri="{FF2B5EF4-FFF2-40B4-BE49-F238E27FC236}">
                <a16:creationId xmlns:a16="http://schemas.microsoft.com/office/drawing/2014/main" id="{C7F5C3A5-D3EF-4A03-8FDC-9B6348801633}"/>
              </a:ext>
            </a:extLst>
          </p:cNvPr>
          <p:cNvGrpSpPr>
            <a:grpSpLocks noChangeAspect="1"/>
          </p:cNvGrpSpPr>
          <p:nvPr/>
        </p:nvGrpSpPr>
        <p:grpSpPr>
          <a:xfrm>
            <a:off x="2237413" y="5702777"/>
            <a:ext cx="155880" cy="427293"/>
            <a:chOff x="3175" y="2628901"/>
            <a:chExt cx="1020763" cy="2871787"/>
          </a:xfrm>
          <a:solidFill>
            <a:schemeClr val="accent5"/>
          </a:solidFill>
        </p:grpSpPr>
        <p:sp>
          <p:nvSpPr>
            <p:cNvPr id="597" name="Freeform 14">
              <a:extLst>
                <a:ext uri="{FF2B5EF4-FFF2-40B4-BE49-F238E27FC236}">
                  <a16:creationId xmlns:a16="http://schemas.microsoft.com/office/drawing/2014/main" id="{B1B932C1-0AC7-4E64-BB08-3AD607FA86A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8" name="Freeform 15">
              <a:extLst>
                <a:ext uri="{FF2B5EF4-FFF2-40B4-BE49-F238E27FC236}">
                  <a16:creationId xmlns:a16="http://schemas.microsoft.com/office/drawing/2014/main" id="{9DFA9DD9-58A9-438A-87AA-94A6FA42B5D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9" name="Group 330">
            <a:extLst>
              <a:ext uri="{FF2B5EF4-FFF2-40B4-BE49-F238E27FC236}">
                <a16:creationId xmlns:a16="http://schemas.microsoft.com/office/drawing/2014/main" id="{8AB6F869-6DF1-434D-9D1C-EEB67B5E1BC1}"/>
              </a:ext>
            </a:extLst>
          </p:cNvPr>
          <p:cNvGrpSpPr>
            <a:grpSpLocks noChangeAspect="1"/>
          </p:cNvGrpSpPr>
          <p:nvPr/>
        </p:nvGrpSpPr>
        <p:grpSpPr>
          <a:xfrm>
            <a:off x="2472163" y="5702777"/>
            <a:ext cx="155880" cy="427293"/>
            <a:chOff x="3175" y="2628901"/>
            <a:chExt cx="1020763" cy="2871787"/>
          </a:xfrm>
          <a:solidFill>
            <a:schemeClr val="accent5"/>
          </a:solidFill>
        </p:grpSpPr>
        <p:sp>
          <p:nvSpPr>
            <p:cNvPr id="600" name="Freeform 14">
              <a:extLst>
                <a:ext uri="{FF2B5EF4-FFF2-40B4-BE49-F238E27FC236}">
                  <a16:creationId xmlns:a16="http://schemas.microsoft.com/office/drawing/2014/main" id="{33112619-7AED-4CED-B238-203F71592ED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1" name="Freeform 15">
              <a:extLst>
                <a:ext uri="{FF2B5EF4-FFF2-40B4-BE49-F238E27FC236}">
                  <a16:creationId xmlns:a16="http://schemas.microsoft.com/office/drawing/2014/main" id="{959A591D-902C-408E-8A67-D73D123053F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2" name="Group 333">
            <a:extLst>
              <a:ext uri="{FF2B5EF4-FFF2-40B4-BE49-F238E27FC236}">
                <a16:creationId xmlns:a16="http://schemas.microsoft.com/office/drawing/2014/main" id="{B28E9DD8-43B1-444F-8C79-95F81FD10EE9}"/>
              </a:ext>
            </a:extLst>
          </p:cNvPr>
          <p:cNvGrpSpPr>
            <a:grpSpLocks noChangeAspect="1"/>
          </p:cNvGrpSpPr>
          <p:nvPr/>
        </p:nvGrpSpPr>
        <p:grpSpPr>
          <a:xfrm>
            <a:off x="2706911" y="5702777"/>
            <a:ext cx="155880" cy="427293"/>
            <a:chOff x="3175" y="2628901"/>
            <a:chExt cx="1020763" cy="2871787"/>
          </a:xfrm>
          <a:solidFill>
            <a:schemeClr val="accent5"/>
          </a:solidFill>
        </p:grpSpPr>
        <p:sp>
          <p:nvSpPr>
            <p:cNvPr id="603" name="Freeform 14">
              <a:extLst>
                <a:ext uri="{FF2B5EF4-FFF2-40B4-BE49-F238E27FC236}">
                  <a16:creationId xmlns:a16="http://schemas.microsoft.com/office/drawing/2014/main" id="{8A20350C-D489-48E1-A82D-F4768DA5B1A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 name="Freeform 15">
              <a:extLst>
                <a:ext uri="{FF2B5EF4-FFF2-40B4-BE49-F238E27FC236}">
                  <a16:creationId xmlns:a16="http://schemas.microsoft.com/office/drawing/2014/main" id="{BBB624FA-C879-43A5-AB23-4F53B9C107D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5" name="Group 336">
            <a:extLst>
              <a:ext uri="{FF2B5EF4-FFF2-40B4-BE49-F238E27FC236}">
                <a16:creationId xmlns:a16="http://schemas.microsoft.com/office/drawing/2014/main" id="{0A390FA1-26B1-49CD-BE10-E1ADD71EE718}"/>
              </a:ext>
            </a:extLst>
          </p:cNvPr>
          <p:cNvGrpSpPr>
            <a:grpSpLocks noChangeAspect="1"/>
          </p:cNvGrpSpPr>
          <p:nvPr/>
        </p:nvGrpSpPr>
        <p:grpSpPr>
          <a:xfrm>
            <a:off x="2238033" y="5169084"/>
            <a:ext cx="155880" cy="427293"/>
            <a:chOff x="3175" y="2628901"/>
            <a:chExt cx="1020763" cy="2871787"/>
          </a:xfrm>
          <a:solidFill>
            <a:schemeClr val="accent5"/>
          </a:solidFill>
        </p:grpSpPr>
        <p:sp>
          <p:nvSpPr>
            <p:cNvPr id="606" name="Freeform 14">
              <a:extLst>
                <a:ext uri="{FF2B5EF4-FFF2-40B4-BE49-F238E27FC236}">
                  <a16:creationId xmlns:a16="http://schemas.microsoft.com/office/drawing/2014/main" id="{9A51D6FF-399A-4A23-BF4F-985C96EB257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7" name="Freeform 15">
              <a:extLst>
                <a:ext uri="{FF2B5EF4-FFF2-40B4-BE49-F238E27FC236}">
                  <a16:creationId xmlns:a16="http://schemas.microsoft.com/office/drawing/2014/main" id="{20B7C602-038A-4F20-8197-E16D4DFB6EF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8" name="Group 114">
            <a:extLst>
              <a:ext uri="{FF2B5EF4-FFF2-40B4-BE49-F238E27FC236}">
                <a16:creationId xmlns:a16="http://schemas.microsoft.com/office/drawing/2014/main" id="{B6E5FCEE-5355-4610-8BE9-61A1A56F2163}"/>
              </a:ext>
            </a:extLst>
          </p:cNvPr>
          <p:cNvGrpSpPr>
            <a:grpSpLocks noChangeAspect="1"/>
          </p:cNvGrpSpPr>
          <p:nvPr/>
        </p:nvGrpSpPr>
        <p:grpSpPr>
          <a:xfrm>
            <a:off x="2255391" y="2274888"/>
            <a:ext cx="155880" cy="427293"/>
            <a:chOff x="3175" y="2628901"/>
            <a:chExt cx="1020763" cy="2871787"/>
          </a:xfrm>
          <a:solidFill>
            <a:schemeClr val="accent6"/>
          </a:solidFill>
        </p:grpSpPr>
        <p:sp>
          <p:nvSpPr>
            <p:cNvPr id="609" name="Freeform 14">
              <a:extLst>
                <a:ext uri="{FF2B5EF4-FFF2-40B4-BE49-F238E27FC236}">
                  <a16:creationId xmlns:a16="http://schemas.microsoft.com/office/drawing/2014/main" id="{25D28B96-426C-46B7-B5E7-72DF258B8A3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0" name="Freeform 15">
              <a:extLst>
                <a:ext uri="{FF2B5EF4-FFF2-40B4-BE49-F238E27FC236}">
                  <a16:creationId xmlns:a16="http://schemas.microsoft.com/office/drawing/2014/main" id="{837D1DD9-1543-4C4D-817B-4AAF9F9B694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11" name="TextBox 610">
            <a:extLst>
              <a:ext uri="{FF2B5EF4-FFF2-40B4-BE49-F238E27FC236}">
                <a16:creationId xmlns:a16="http://schemas.microsoft.com/office/drawing/2014/main" id="{753D4BC8-D2AE-4861-8C92-3F8A439F8075}"/>
              </a:ext>
            </a:extLst>
          </p:cNvPr>
          <p:cNvSpPr txBox="1"/>
          <p:nvPr/>
        </p:nvSpPr>
        <p:spPr>
          <a:xfrm>
            <a:off x="3724094" y="5521248"/>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5"/>
                </a:solidFill>
              </a:rPr>
              <a:t>23%</a:t>
            </a:r>
          </a:p>
        </p:txBody>
      </p:sp>
    </p:spTree>
    <p:extLst>
      <p:ext uri="{BB962C8B-B14F-4D97-AF65-F5344CB8AC3E}">
        <p14:creationId xmlns:p14="http://schemas.microsoft.com/office/powerpoint/2010/main" val="2112934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476B-608E-4A23-A86C-A555494EB9C7}"/>
              </a:ext>
            </a:extLst>
          </p:cNvPr>
          <p:cNvSpPr>
            <a:spLocks noGrp="1"/>
          </p:cNvSpPr>
          <p:nvPr>
            <p:ph type="title"/>
          </p:nvPr>
        </p:nvSpPr>
        <p:spPr>
          <a:xfrm>
            <a:off x="451129" y="441325"/>
            <a:ext cx="9341701" cy="775597"/>
          </a:xfrm>
        </p:spPr>
        <p:txBody>
          <a:bodyPr/>
          <a:lstStyle/>
          <a:p>
            <a:r>
              <a:rPr lang="en-GB" sz="2800">
                <a:solidFill>
                  <a:schemeClr val="bg2">
                    <a:lumMod val="50000"/>
                  </a:schemeClr>
                </a:solidFill>
              </a:rPr>
              <a:t>Segment overview – Existing claimants</a:t>
            </a:r>
          </a:p>
        </p:txBody>
      </p:sp>
      <p:sp>
        <p:nvSpPr>
          <p:cNvPr id="3" name="Slide Number Placeholder 2">
            <a:extLst>
              <a:ext uri="{FF2B5EF4-FFF2-40B4-BE49-F238E27FC236}">
                <a16:creationId xmlns:a16="http://schemas.microsoft.com/office/drawing/2014/main" id="{215E04CE-B2E5-42AC-AFCE-E85328CDFA9A}"/>
              </a:ext>
            </a:extLst>
          </p:cNvPr>
          <p:cNvSpPr>
            <a:spLocks noGrp="1"/>
          </p:cNvSpPr>
          <p:nvPr>
            <p:ph type="sldNum" sz="quarter" idx="4294967295"/>
          </p:nvPr>
        </p:nvSpPr>
        <p:spPr>
          <a:xfrm>
            <a:off x="437230" y="6279028"/>
            <a:ext cx="304370" cy="365125"/>
          </a:xfrm>
          <a:prstGeom prst="rect">
            <a:avLst/>
          </a:prstGeom>
        </p:spPr>
        <p:txBody>
          <a:bodyPr/>
          <a:lstStyle/>
          <a:p>
            <a:r>
              <a:rPr lang="en-GB"/>
              <a:t>  </a:t>
            </a:r>
          </a:p>
        </p:txBody>
      </p:sp>
      <p:grpSp>
        <p:nvGrpSpPr>
          <p:cNvPr id="4" name="Group 3"/>
          <p:cNvGrpSpPr/>
          <p:nvPr/>
        </p:nvGrpSpPr>
        <p:grpSpPr>
          <a:xfrm>
            <a:off x="325266" y="902335"/>
            <a:ext cx="11649712" cy="5610422"/>
            <a:chOff x="325266" y="902335"/>
            <a:chExt cx="11649712" cy="5610422"/>
          </a:xfrm>
        </p:grpSpPr>
        <p:sp>
          <p:nvSpPr>
            <p:cNvPr id="10" name="Rectangle 9">
              <a:extLst>
                <a:ext uri="{FF2B5EF4-FFF2-40B4-BE49-F238E27FC236}">
                  <a16:creationId xmlns:a16="http://schemas.microsoft.com/office/drawing/2014/main" id="{4C3C39CE-C701-423A-A842-9E0E640401AA}"/>
                </a:ext>
              </a:extLst>
            </p:cNvPr>
            <p:cNvSpPr/>
            <p:nvPr/>
          </p:nvSpPr>
          <p:spPr>
            <a:xfrm>
              <a:off x="2666360" y="902335"/>
              <a:ext cx="2257200" cy="8735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sz="1700" b="1">
                  <a:solidFill>
                    <a:schemeClr val="bg1"/>
                  </a:solidFill>
                </a:rPr>
                <a:t>Passionate, knowledgeable  and struggling (20%) </a:t>
              </a:r>
              <a:endParaRPr lang="en-GB" sz="1700">
                <a:solidFill>
                  <a:schemeClr val="bg1"/>
                </a:solidFill>
              </a:endParaRPr>
            </a:p>
          </p:txBody>
        </p:sp>
        <p:sp>
          <p:nvSpPr>
            <p:cNvPr id="12" name="Rectangle 11">
              <a:extLst>
                <a:ext uri="{FF2B5EF4-FFF2-40B4-BE49-F238E27FC236}">
                  <a16:creationId xmlns:a16="http://schemas.microsoft.com/office/drawing/2014/main" id="{B5CCA529-99F2-432B-8E8C-803D416FD384}"/>
                </a:ext>
              </a:extLst>
            </p:cNvPr>
            <p:cNvSpPr/>
            <p:nvPr/>
          </p:nvSpPr>
          <p:spPr>
            <a:xfrm>
              <a:off x="5007454" y="902335"/>
              <a:ext cx="2257200" cy="873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tx1"/>
                  </a:solidFill>
                </a:rPr>
                <a:t>Passionate and struggling (19%)</a:t>
              </a:r>
            </a:p>
          </p:txBody>
        </p:sp>
        <p:sp>
          <p:nvSpPr>
            <p:cNvPr id="13" name="Rectangle 12">
              <a:extLst>
                <a:ext uri="{FF2B5EF4-FFF2-40B4-BE49-F238E27FC236}">
                  <a16:creationId xmlns:a16="http://schemas.microsoft.com/office/drawing/2014/main" id="{76680D6C-A059-438A-BBC3-7F17D1FA2823}"/>
                </a:ext>
              </a:extLst>
            </p:cNvPr>
            <p:cNvSpPr/>
            <p:nvPr/>
          </p:nvSpPr>
          <p:spPr>
            <a:xfrm>
              <a:off x="9689642" y="902335"/>
              <a:ext cx="2257200" cy="873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rPr>
                <a:t>Discontented (23%)</a:t>
              </a:r>
            </a:p>
          </p:txBody>
        </p:sp>
        <p:sp>
          <p:nvSpPr>
            <p:cNvPr id="14" name="Rectangle 13">
              <a:extLst>
                <a:ext uri="{FF2B5EF4-FFF2-40B4-BE49-F238E27FC236}">
                  <a16:creationId xmlns:a16="http://schemas.microsoft.com/office/drawing/2014/main" id="{77C67416-AA73-49E5-959E-102E2B907245}"/>
                </a:ext>
              </a:extLst>
            </p:cNvPr>
            <p:cNvSpPr/>
            <p:nvPr/>
          </p:nvSpPr>
          <p:spPr>
            <a:xfrm>
              <a:off x="325266" y="902335"/>
              <a:ext cx="2257200" cy="8735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sz="1700" b="1"/>
                <a:t>Passionate, knowledgeable and successful (22%) </a:t>
              </a:r>
            </a:p>
          </p:txBody>
        </p:sp>
        <p:sp>
          <p:nvSpPr>
            <p:cNvPr id="15" name="Rectangle 14">
              <a:extLst>
                <a:ext uri="{FF2B5EF4-FFF2-40B4-BE49-F238E27FC236}">
                  <a16:creationId xmlns:a16="http://schemas.microsoft.com/office/drawing/2014/main" id="{D3A60265-69CF-4FB1-9F35-32ED3E69F775}"/>
                </a:ext>
              </a:extLst>
            </p:cNvPr>
            <p:cNvSpPr/>
            <p:nvPr/>
          </p:nvSpPr>
          <p:spPr>
            <a:xfrm>
              <a:off x="7348548" y="902335"/>
              <a:ext cx="2257200" cy="873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rPr>
                <a:t>Content with other priorities (16%) </a:t>
              </a:r>
            </a:p>
          </p:txBody>
        </p:sp>
        <p:sp>
          <p:nvSpPr>
            <p:cNvPr id="11" name="Rectangle 10">
              <a:extLst>
                <a:ext uri="{FF2B5EF4-FFF2-40B4-BE49-F238E27FC236}">
                  <a16:creationId xmlns:a16="http://schemas.microsoft.com/office/drawing/2014/main" id="{1D49D481-B9A6-470C-BA04-FDE97DCD1EF6}"/>
                </a:ext>
              </a:extLst>
            </p:cNvPr>
            <p:cNvSpPr/>
            <p:nvPr/>
          </p:nvSpPr>
          <p:spPr>
            <a:xfrm>
              <a:off x="325266" y="1864963"/>
              <a:ext cx="2257200" cy="464296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nSpc>
                  <a:spcPct val="110000"/>
                </a:lnSpc>
                <a:buFont typeface="Arial" panose="020B0604020202020204" pitchFamily="34" charset="0"/>
                <a:buChar char="•"/>
              </a:pPr>
              <a:r>
                <a:rPr lang="en-GB" sz="1500">
                  <a:solidFill>
                    <a:schemeClr val="tx1"/>
                  </a:solidFill>
                </a:rPr>
                <a:t>Passionate about their self-employment activity and want to be self employed</a:t>
              </a:r>
              <a:endParaRPr lang="en-US">
                <a:solidFill>
                  <a:schemeClr val="tx1"/>
                </a:solidFill>
              </a:endParaRPr>
            </a:p>
            <a:p>
              <a:pPr marL="179705" indent="-179705">
                <a:lnSpc>
                  <a:spcPct val="110000"/>
                </a:lnSpc>
                <a:buFont typeface="Arial" panose="020B0604020202020204" pitchFamily="34" charset="0"/>
                <a:buChar char="•"/>
              </a:pPr>
              <a:r>
                <a:rPr lang="en-GB" sz="1500">
                  <a:solidFill>
                    <a:schemeClr val="tx1"/>
                  </a:solidFill>
                </a:rPr>
                <a:t>Confident dealing with finances</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Knowledgeable about sources of advice &amp; guidance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Most likely to expect profits to grow</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Most likely to be business owner/director</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Have highest level of control over hours work</a:t>
              </a:r>
              <a:endParaRPr lang="en-GB" sz="1500">
                <a:solidFill>
                  <a:schemeClr val="tx1"/>
                </a:solidFill>
                <a:cs typeface="Arial"/>
              </a:endParaRPr>
            </a:p>
          </p:txBody>
        </p:sp>
        <p:sp>
          <p:nvSpPr>
            <p:cNvPr id="16" name="Rectangle 15">
              <a:extLst>
                <a:ext uri="{FF2B5EF4-FFF2-40B4-BE49-F238E27FC236}">
                  <a16:creationId xmlns:a16="http://schemas.microsoft.com/office/drawing/2014/main" id="{74530C13-582F-4D11-A21B-1BF2E3429FB8}"/>
                </a:ext>
              </a:extLst>
            </p:cNvPr>
            <p:cNvSpPr/>
            <p:nvPr/>
          </p:nvSpPr>
          <p:spPr>
            <a:xfrm>
              <a:off x="5056615" y="1853337"/>
              <a:ext cx="2257200" cy="465365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nSpc>
                  <a:spcPct val="110000"/>
                </a:lnSpc>
                <a:buFont typeface="Arial" panose="020B0604020202020204" pitchFamily="34" charset="0"/>
                <a:buChar char="•"/>
              </a:pPr>
              <a:r>
                <a:rPr lang="en-GB" sz="1500">
                  <a:solidFill>
                    <a:schemeClr val="tx1"/>
                  </a:solidFill>
                </a:rPr>
                <a:t>Passionate about their self-employment activity and want to be self employed</a:t>
              </a:r>
              <a:endParaRPr lang="en-US">
                <a:solidFill>
                  <a:schemeClr val="tx1"/>
                </a:solidFill>
              </a:endParaRPr>
            </a:p>
            <a:p>
              <a:pPr marL="179705" indent="-179705">
                <a:lnSpc>
                  <a:spcPct val="110000"/>
                </a:lnSpc>
                <a:buFont typeface="Arial" panose="020B0604020202020204" pitchFamily="34" charset="0"/>
                <a:buChar char="•"/>
              </a:pPr>
              <a:r>
                <a:rPr lang="en-GB" sz="1500">
                  <a:solidFill>
                    <a:schemeClr val="tx1"/>
                  </a:solidFill>
                </a:rPr>
                <a:t>Not comfortable with their financial situation at the moment </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Lacking financial confidence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Lacking awareness of advice &amp; guidance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Most negatively impacted by COVID-19, but expect future profits to grow</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Personal health issues stopping them making the most of SE activity</a:t>
              </a:r>
              <a:endParaRPr lang="en-GB" sz="1500">
                <a:solidFill>
                  <a:schemeClr val="tx1"/>
                </a:solidFill>
                <a:cs typeface="Arial"/>
              </a:endParaRPr>
            </a:p>
          </p:txBody>
        </p:sp>
        <p:sp>
          <p:nvSpPr>
            <p:cNvPr id="17" name="Rectangle 16">
              <a:extLst>
                <a:ext uri="{FF2B5EF4-FFF2-40B4-BE49-F238E27FC236}">
                  <a16:creationId xmlns:a16="http://schemas.microsoft.com/office/drawing/2014/main" id="{21625350-DE62-4751-BAB3-3273CDC79599}"/>
                </a:ext>
              </a:extLst>
            </p:cNvPr>
            <p:cNvSpPr/>
            <p:nvPr/>
          </p:nvSpPr>
          <p:spPr>
            <a:xfrm>
              <a:off x="7399342" y="1844642"/>
              <a:ext cx="2257200" cy="466811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000" indent="-180000">
                <a:lnSpc>
                  <a:spcPct val="110000"/>
                </a:lnSpc>
                <a:buFont typeface="Arial" panose="020B0604020202020204" pitchFamily="34" charset="0"/>
                <a:buChar char="•"/>
              </a:pPr>
              <a:r>
                <a:rPr lang="en-GB" sz="1500">
                  <a:solidFill>
                    <a:schemeClr val="tx1"/>
                  </a:solidFill>
                </a:rPr>
                <a:t>Less ambitious – more likely to expect profits to remain the same</a:t>
              </a:r>
            </a:p>
            <a:p>
              <a:pPr marL="180000" indent="-180000">
                <a:lnSpc>
                  <a:spcPct val="110000"/>
                </a:lnSpc>
                <a:buFont typeface="Arial" panose="020B0604020202020204" pitchFamily="34" charset="0"/>
                <a:buChar char="•"/>
              </a:pPr>
              <a:r>
                <a:rPr lang="en-GB" sz="1500">
                  <a:solidFill>
                    <a:schemeClr val="tx1"/>
                  </a:solidFill>
                </a:rPr>
                <a:t>Confident dealing with finances and comfortable with their financial situation at the moment</a:t>
              </a:r>
            </a:p>
            <a:p>
              <a:pPr marL="180000" indent="-180000">
                <a:lnSpc>
                  <a:spcPct val="110000"/>
                </a:lnSpc>
                <a:buFont typeface="Arial" panose="020B0604020202020204" pitchFamily="34" charset="0"/>
                <a:buChar char="•"/>
              </a:pPr>
              <a:r>
                <a:rPr lang="en-GB" sz="1500">
                  <a:solidFill>
                    <a:schemeClr val="tx1"/>
                  </a:solidFill>
                </a:rPr>
                <a:t>Least impacted financially by COVID-19</a:t>
              </a:r>
            </a:p>
            <a:p>
              <a:pPr marL="180000" indent="-180000">
                <a:lnSpc>
                  <a:spcPct val="110000"/>
                </a:lnSpc>
                <a:buFont typeface="Arial" panose="020B0604020202020204" pitchFamily="34" charset="0"/>
                <a:buChar char="•"/>
              </a:pPr>
              <a:r>
                <a:rPr lang="en-GB" sz="1500">
                  <a:solidFill>
                    <a:schemeClr val="tx1"/>
                  </a:solidFill>
                </a:rPr>
                <a:t>Prioritising life goals</a:t>
              </a:r>
            </a:p>
            <a:p>
              <a:pPr marL="180000" indent="-180000">
                <a:lnSpc>
                  <a:spcPct val="110000"/>
                </a:lnSpc>
                <a:buFont typeface="Arial" panose="020B0604020202020204" pitchFamily="34" charset="0"/>
                <a:buChar char="•"/>
              </a:pPr>
              <a:r>
                <a:rPr lang="en-GB" sz="1500">
                  <a:solidFill>
                    <a:schemeClr val="tx1"/>
                  </a:solidFill>
                </a:rPr>
                <a:t>More likely to have a family</a:t>
              </a:r>
            </a:p>
            <a:p>
              <a:pPr>
                <a:lnSpc>
                  <a:spcPct val="110000"/>
                </a:lnSpc>
              </a:pPr>
              <a:endParaRPr lang="en-GB" sz="1500">
                <a:solidFill>
                  <a:schemeClr val="tx1"/>
                </a:solidFill>
              </a:endParaRPr>
            </a:p>
          </p:txBody>
        </p:sp>
        <p:sp>
          <p:nvSpPr>
            <p:cNvPr id="18" name="Rectangle 17">
              <a:extLst>
                <a:ext uri="{FF2B5EF4-FFF2-40B4-BE49-F238E27FC236}">
                  <a16:creationId xmlns:a16="http://schemas.microsoft.com/office/drawing/2014/main" id="{B17AECB0-8A96-43C1-98DA-5C7FF6380F34}"/>
                </a:ext>
              </a:extLst>
            </p:cNvPr>
            <p:cNvSpPr/>
            <p:nvPr/>
          </p:nvSpPr>
          <p:spPr>
            <a:xfrm>
              <a:off x="2691327" y="1859150"/>
              <a:ext cx="2257200" cy="4648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nSpc>
                  <a:spcPct val="110000"/>
                </a:lnSpc>
                <a:buFont typeface="Arial" panose="020B0604020202020204" pitchFamily="34" charset="0"/>
                <a:buChar char="•"/>
              </a:pPr>
              <a:r>
                <a:rPr lang="en-GB" sz="1500">
                  <a:solidFill>
                    <a:schemeClr val="tx1"/>
                  </a:solidFill>
                </a:rPr>
                <a:t>Passionate about their self-employment activity and want to be self employed</a:t>
              </a:r>
              <a:endParaRPr lang="en-US">
                <a:solidFill>
                  <a:schemeClr val="tx1"/>
                </a:solidFill>
              </a:endParaRPr>
            </a:p>
            <a:p>
              <a:pPr marL="179705" indent="-179705">
                <a:lnSpc>
                  <a:spcPct val="110000"/>
                </a:lnSpc>
                <a:buFont typeface="Arial" panose="020B0604020202020204" pitchFamily="34" charset="0"/>
                <a:buChar char="•"/>
              </a:pPr>
              <a:r>
                <a:rPr lang="en-GB" sz="1500">
                  <a:solidFill>
                    <a:schemeClr val="tx1"/>
                  </a:solidFill>
                </a:rPr>
                <a:t>Not comfortable with their financial situation at the moment, but expect future profits to grow</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Knowledgeable about sources of advice &amp; guidance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More likely to feel unable to change their situation</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Negatively impacted by COVID-19</a:t>
              </a:r>
              <a:endParaRPr lang="en-GB" sz="1500">
                <a:solidFill>
                  <a:schemeClr val="tx1"/>
                </a:solidFill>
                <a:cs typeface="Arial"/>
              </a:endParaRPr>
            </a:p>
          </p:txBody>
        </p:sp>
        <p:sp>
          <p:nvSpPr>
            <p:cNvPr id="19" name="Rectangle 18">
              <a:extLst>
                <a:ext uri="{FF2B5EF4-FFF2-40B4-BE49-F238E27FC236}">
                  <a16:creationId xmlns:a16="http://schemas.microsoft.com/office/drawing/2014/main" id="{2D203B29-4349-474B-95F4-38C04897342E}"/>
                </a:ext>
              </a:extLst>
            </p:cNvPr>
            <p:cNvSpPr/>
            <p:nvPr/>
          </p:nvSpPr>
          <p:spPr>
            <a:xfrm>
              <a:off x="9717778" y="1864964"/>
              <a:ext cx="2257200" cy="464325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000" indent="-180000">
                <a:lnSpc>
                  <a:spcPct val="110000"/>
                </a:lnSpc>
                <a:buFont typeface="Arial" panose="020B0604020202020204" pitchFamily="34" charset="0"/>
                <a:buChar char="•"/>
              </a:pPr>
              <a:r>
                <a:rPr lang="en-GB" sz="1500">
                  <a:solidFill>
                    <a:schemeClr val="tx1"/>
                  </a:solidFill>
                </a:rPr>
                <a:t>Lack confidence and  passion in SE activity</a:t>
              </a:r>
            </a:p>
            <a:p>
              <a:pPr marL="180000" indent="-180000">
                <a:lnSpc>
                  <a:spcPct val="110000"/>
                </a:lnSpc>
                <a:buFont typeface="Arial" panose="020B0604020202020204" pitchFamily="34" charset="0"/>
                <a:buChar char="•"/>
              </a:pPr>
              <a:r>
                <a:rPr lang="en-GB" sz="1500">
                  <a:solidFill>
                    <a:schemeClr val="tx1"/>
                  </a:solidFill>
                </a:rPr>
                <a:t>More likely to prefer to be employed by employer</a:t>
              </a:r>
            </a:p>
            <a:p>
              <a:pPr marL="180000" indent="-180000">
                <a:lnSpc>
                  <a:spcPct val="110000"/>
                </a:lnSpc>
                <a:buFont typeface="Arial" panose="020B0604020202020204" pitchFamily="34" charset="0"/>
                <a:buChar char="•"/>
              </a:pPr>
              <a:r>
                <a:rPr lang="en-GB" sz="1500">
                  <a:solidFill>
                    <a:schemeClr val="tx1"/>
                  </a:solidFill>
                </a:rPr>
                <a:t>More likely to expect profits to decline or uncertainty of future  profits</a:t>
              </a:r>
            </a:p>
            <a:p>
              <a:pPr marL="180000" indent="-180000">
                <a:lnSpc>
                  <a:spcPct val="110000"/>
                </a:lnSpc>
                <a:buFont typeface="Arial" panose="020B0604020202020204" pitchFamily="34" charset="0"/>
                <a:buChar char="•"/>
              </a:pPr>
              <a:r>
                <a:rPr lang="en-GB" sz="1500">
                  <a:solidFill>
                    <a:schemeClr val="tx1"/>
                  </a:solidFill>
                </a:rPr>
                <a:t>More likely to work varying shift patterns for another business</a:t>
              </a:r>
            </a:p>
            <a:p>
              <a:pPr marL="180000" indent="-180000">
                <a:lnSpc>
                  <a:spcPct val="110000"/>
                </a:lnSpc>
                <a:buFont typeface="Arial" panose="020B0604020202020204" pitchFamily="34" charset="0"/>
                <a:buChar char="•"/>
              </a:pPr>
              <a:r>
                <a:rPr lang="en-GB" sz="1500">
                  <a:solidFill>
                    <a:schemeClr val="tx1"/>
                  </a:solidFill>
                </a:rPr>
                <a:t>Have least control over hours worked</a:t>
              </a:r>
            </a:p>
          </p:txBody>
        </p:sp>
      </p:grpSp>
    </p:spTree>
    <p:extLst>
      <p:ext uri="{BB962C8B-B14F-4D97-AF65-F5344CB8AC3E}">
        <p14:creationId xmlns:p14="http://schemas.microsoft.com/office/powerpoint/2010/main" val="1983297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8DA5F30F-012C-4F93-96CC-96D4BA32DFC2}"/>
              </a:ext>
            </a:extLst>
          </p:cNvPr>
          <p:cNvSpPr/>
          <p:nvPr/>
        </p:nvSpPr>
        <p:spPr>
          <a:xfrm>
            <a:off x="4591834" y="3984917"/>
            <a:ext cx="3367535" cy="8380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3" name="Rectangle 42">
            <a:extLst>
              <a:ext uri="{FF2B5EF4-FFF2-40B4-BE49-F238E27FC236}">
                <a16:creationId xmlns:a16="http://schemas.microsoft.com/office/drawing/2014/main" id="{3EF64A91-6668-4FD8-98C4-D431DFC5EBA5}"/>
              </a:ext>
            </a:extLst>
          </p:cNvPr>
          <p:cNvSpPr/>
          <p:nvPr/>
        </p:nvSpPr>
        <p:spPr>
          <a:xfrm>
            <a:off x="4587744" y="5132653"/>
            <a:ext cx="3367535" cy="8380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5" name="Rectangle 34">
            <a:extLst>
              <a:ext uri="{FF2B5EF4-FFF2-40B4-BE49-F238E27FC236}">
                <a16:creationId xmlns:a16="http://schemas.microsoft.com/office/drawing/2014/main" id="{729E913E-E150-4B5A-AE46-E23F2D05D985}"/>
              </a:ext>
            </a:extLst>
          </p:cNvPr>
          <p:cNvSpPr/>
          <p:nvPr/>
        </p:nvSpPr>
        <p:spPr>
          <a:xfrm>
            <a:off x="4590288" y="2907792"/>
            <a:ext cx="3364992" cy="7863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49999" y="397170"/>
            <a:ext cx="10731347" cy="775597"/>
          </a:xfrm>
        </p:spPr>
        <p:txBody>
          <a:bodyPr/>
          <a:lstStyle/>
          <a:p>
            <a:r>
              <a:rPr lang="en-GB" sz="2800">
                <a:solidFill>
                  <a:schemeClr val="accent6">
                    <a:lumMod val="50000"/>
                  </a:schemeClr>
                </a:solidFill>
              </a:rPr>
              <a:t>Passionate, knowledgeable &amp; successful - Existing claimants</a:t>
            </a: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5627" y="3014452"/>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65627" y="2038796"/>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3014452"/>
            <a:ext cx="2991821" cy="646331"/>
          </a:xfrm>
          <a:prstGeom prst="rect">
            <a:avLst/>
          </a:prstGeom>
        </p:spPr>
        <p:txBody>
          <a:bodyPr wrap="square" lIns="90000" rIns="90000">
            <a:spAutoFit/>
          </a:bodyPr>
          <a:lstStyle/>
          <a:p>
            <a:r>
              <a:rPr lang="en-GB" b="1"/>
              <a:t>64% </a:t>
            </a:r>
            <a:r>
              <a:rPr lang="en-GB"/>
              <a:t>have been in SE for </a:t>
            </a:r>
            <a:r>
              <a:rPr lang="en-GB" b="1"/>
              <a:t>less than 2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2056603"/>
            <a:ext cx="3013324" cy="553998"/>
          </a:xfrm>
          <a:prstGeom prst="rect">
            <a:avLst/>
          </a:prstGeom>
          <a:noFill/>
        </p:spPr>
        <p:txBody>
          <a:bodyPr wrap="square" lIns="90000" tIns="0" rIns="90000" bIns="0" rtlCol="0">
            <a:spAutoFit/>
          </a:bodyPr>
          <a:lstStyle/>
          <a:p>
            <a:pPr algn="l">
              <a:spcBef>
                <a:spcPts val="400"/>
              </a:spcBef>
              <a:spcAft>
                <a:spcPts val="400"/>
              </a:spcAft>
            </a:pPr>
            <a:r>
              <a:rPr lang="en-GB" b="1"/>
              <a:t>41% </a:t>
            </a:r>
            <a:r>
              <a:rPr lang="en-GB"/>
              <a:t>work 31+ hours a week. </a:t>
            </a:r>
          </a:p>
        </p:txBody>
      </p:sp>
      <p:sp>
        <p:nvSpPr>
          <p:cNvPr id="60" name="Rectangle 59">
            <a:extLst>
              <a:ext uri="{FF2B5EF4-FFF2-40B4-BE49-F238E27FC236}">
                <a16:creationId xmlns:a16="http://schemas.microsoft.com/office/drawing/2014/main" id="{29C1BA36-4BA4-450B-9BB7-B4780D8C6435}"/>
              </a:ext>
            </a:extLst>
          </p:cNvPr>
          <p:cNvSpPr/>
          <p:nvPr/>
        </p:nvSpPr>
        <p:spPr>
          <a:xfrm>
            <a:off x="5182391" y="4057714"/>
            <a:ext cx="3006336" cy="646331"/>
          </a:xfrm>
          <a:prstGeom prst="rect">
            <a:avLst/>
          </a:prstGeom>
        </p:spPr>
        <p:txBody>
          <a:bodyPr wrap="square" lIns="90000" rIns="90000">
            <a:spAutoFit/>
          </a:bodyPr>
          <a:lstStyle/>
          <a:p>
            <a:r>
              <a:rPr lang="en-GB" b="1"/>
              <a:t>14% </a:t>
            </a:r>
            <a:r>
              <a:rPr lang="en-GB"/>
              <a:t>work in professional services.</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65627" y="4037551"/>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196906" y="5206541"/>
            <a:ext cx="2978619" cy="646331"/>
          </a:xfrm>
          <a:prstGeom prst="rect">
            <a:avLst/>
          </a:prstGeom>
        </p:spPr>
        <p:txBody>
          <a:bodyPr wrap="square" lIns="90000" rIns="90000">
            <a:spAutoFit/>
          </a:bodyPr>
          <a:lstStyle/>
          <a:p>
            <a:r>
              <a:rPr lang="en-GB" b="1"/>
              <a:t>35%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65627" y="5223707"/>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37449"/>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Base: 1,046</a:t>
            </a:r>
          </a:p>
        </p:txBody>
      </p:sp>
      <p:pic>
        <p:nvPicPr>
          <p:cNvPr id="2" name="Picture 1">
            <a:extLst>
              <a:ext uri="{FF2B5EF4-FFF2-40B4-BE49-F238E27FC236}">
                <a16:creationId xmlns:a16="http://schemas.microsoft.com/office/drawing/2014/main" id="{5387E9B0-CB51-40FF-BF5F-33DD5A14E2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5923" y="1787720"/>
            <a:ext cx="1515288" cy="4335196"/>
          </a:xfrm>
          <a:prstGeom prst="rect">
            <a:avLst/>
          </a:prstGeom>
        </p:spPr>
      </p:pic>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41% </a:t>
            </a:r>
            <a:r>
              <a:rPr lang="en-GB">
                <a:solidFill>
                  <a:schemeClr val="tx1">
                    <a:lumMod val="95000"/>
                    <a:lumOff val="5000"/>
                  </a:schemeClr>
                </a:solidFill>
              </a:rPr>
              <a:t>female, </a:t>
            </a:r>
            <a:r>
              <a:rPr lang="en-GB" b="1">
                <a:solidFill>
                  <a:schemeClr val="tx1">
                    <a:lumMod val="95000"/>
                    <a:lumOff val="5000"/>
                  </a:schemeClr>
                </a:solidFill>
              </a:rPr>
              <a:t>59%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30535" y="4272381"/>
            <a:ext cx="612000" cy="612000"/>
          </a:xfrm>
          <a:prstGeom prst="rect">
            <a:avLst/>
          </a:prstGeom>
        </p:spPr>
      </p:pic>
      <p:sp>
        <p:nvSpPr>
          <p:cNvPr id="51" name="Rectangle 50">
            <a:extLst>
              <a:ext uri="{FF2B5EF4-FFF2-40B4-BE49-F238E27FC236}">
                <a16:creationId xmlns:a16="http://schemas.microsoft.com/office/drawing/2014/main" id="{5C7D11CD-73E0-4585-B2FD-68326314572D}"/>
              </a:ext>
            </a:extLst>
          </p:cNvPr>
          <p:cNvSpPr/>
          <p:nvPr/>
        </p:nvSpPr>
        <p:spPr>
          <a:xfrm>
            <a:off x="8215815" y="2777337"/>
            <a:ext cx="3520262" cy="4023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7" name="Rectangle 36">
            <a:extLst>
              <a:ext uri="{FF2B5EF4-FFF2-40B4-BE49-F238E27FC236}">
                <a16:creationId xmlns:a16="http://schemas.microsoft.com/office/drawing/2014/main" id="{CD8E5887-8802-4113-9D96-4838E5F9BA35}"/>
              </a:ext>
            </a:extLst>
          </p:cNvPr>
          <p:cNvSpPr/>
          <p:nvPr/>
        </p:nvSpPr>
        <p:spPr>
          <a:xfrm>
            <a:off x="8208661" y="3170529"/>
            <a:ext cx="3520262" cy="4023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8" name="Rectangle 47">
            <a:extLst>
              <a:ext uri="{FF2B5EF4-FFF2-40B4-BE49-F238E27FC236}">
                <a16:creationId xmlns:a16="http://schemas.microsoft.com/office/drawing/2014/main" id="{F4515FB4-E62D-4D6A-BB5E-B59B713C841F}"/>
              </a:ext>
            </a:extLst>
          </p:cNvPr>
          <p:cNvSpPr/>
          <p:nvPr/>
        </p:nvSpPr>
        <p:spPr>
          <a:xfrm>
            <a:off x="2601797" y="4299438"/>
            <a:ext cx="4004442" cy="369332"/>
          </a:xfrm>
          <a:prstGeom prst="rect">
            <a:avLst/>
          </a:prstGeom>
        </p:spPr>
        <p:txBody>
          <a:bodyPr wrap="square" lIns="90000" rIns="90000">
            <a:spAutoFit/>
          </a:bodyPr>
          <a:lstStyle/>
          <a:p>
            <a:r>
              <a:rPr lang="en-GB" b="1">
                <a:solidFill>
                  <a:schemeClr val="tx1">
                    <a:lumMod val="95000"/>
                    <a:lumOff val="5000"/>
                  </a:schemeClr>
                </a:solidFill>
              </a:rPr>
              <a:t>71% </a:t>
            </a:r>
            <a:r>
              <a:rPr lang="en-GB">
                <a:solidFill>
                  <a:schemeClr val="tx1">
                    <a:lumMod val="95000"/>
                    <a:lumOff val="5000"/>
                  </a:schemeClr>
                </a:solidFill>
              </a:rPr>
              <a:t>under 45</a:t>
            </a:r>
          </a:p>
        </p:txBody>
      </p:sp>
      <p:graphicFrame>
        <p:nvGraphicFramePr>
          <p:cNvPr id="41" name="Chart 40">
            <a:extLst>
              <a:ext uri="{FF2B5EF4-FFF2-40B4-BE49-F238E27FC236}">
                <a16:creationId xmlns:a16="http://schemas.microsoft.com/office/drawing/2014/main" id="{10F7F173-3A5E-43B0-BF59-B01D80272DB9}"/>
              </a:ext>
            </a:extLst>
          </p:cNvPr>
          <p:cNvGraphicFramePr/>
          <p:nvPr>
            <p:extLst>
              <p:ext uri="{D42A27DB-BD31-4B8C-83A1-F6EECF244321}">
                <p14:modId xmlns:p14="http://schemas.microsoft.com/office/powerpoint/2010/main" val="1450433109"/>
              </p:ext>
            </p:extLst>
          </p:nvPr>
        </p:nvGraphicFramePr>
        <p:xfrm>
          <a:off x="7874504" y="1739408"/>
          <a:ext cx="4033334" cy="4274519"/>
        </p:xfrm>
        <a:graphic>
          <a:graphicData uri="http://schemas.openxmlformats.org/drawingml/2006/chart">
            <c:chart xmlns:c="http://schemas.openxmlformats.org/drawingml/2006/chart" xmlns:r="http://schemas.openxmlformats.org/officeDocument/2006/relationships" r:id="rId16"/>
          </a:graphicData>
        </a:graphic>
      </p:graphicFrame>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29566" y="3383309"/>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615619" y="3427666"/>
            <a:ext cx="1736891"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66%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7594" y="5175002"/>
            <a:ext cx="1925924" cy="923330"/>
          </a:xfrm>
          <a:prstGeom prst="rect">
            <a:avLst/>
          </a:prstGeom>
        </p:spPr>
        <p:txBody>
          <a:bodyPr wrap="square" lIns="90000" rIns="90000">
            <a:spAutoFit/>
          </a:bodyPr>
          <a:lstStyle/>
          <a:p>
            <a:r>
              <a:rPr lang="en-GB" b="1">
                <a:solidFill>
                  <a:schemeClr val="tx1">
                    <a:lumMod val="95000"/>
                    <a:lumOff val="5000"/>
                  </a:schemeClr>
                </a:solidFill>
              </a:rPr>
              <a:t>40%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 or fall behind</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009344" y="255377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44%</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030535" y="5258685"/>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601797" y="4622589"/>
            <a:ext cx="4004442" cy="369332"/>
          </a:xfrm>
          <a:prstGeom prst="rect">
            <a:avLst/>
          </a:prstGeom>
        </p:spPr>
        <p:txBody>
          <a:bodyPr wrap="square" lIns="90000" rIns="90000">
            <a:spAutoFit/>
          </a:bodyPr>
          <a:lstStyle/>
          <a:p>
            <a:r>
              <a:rPr lang="en-GB" b="1">
                <a:solidFill>
                  <a:schemeClr val="tx1">
                    <a:lumMod val="95000"/>
                    <a:lumOff val="5000"/>
                  </a:schemeClr>
                </a:solidFill>
              </a:rPr>
              <a:t>29% </a:t>
            </a:r>
            <a:r>
              <a:rPr lang="en-GB">
                <a:solidFill>
                  <a:schemeClr val="tx1">
                    <a:lumMod val="95000"/>
                    <a:lumOff val="5000"/>
                  </a:schemeClr>
                </a:solidFill>
              </a:rPr>
              <a:t>over 45</a:t>
            </a:r>
          </a:p>
        </p:txBody>
      </p:sp>
      <p:sp>
        <p:nvSpPr>
          <p:cNvPr id="44" name="Rectangle 43">
            <a:extLst>
              <a:ext uri="{FF2B5EF4-FFF2-40B4-BE49-F238E27FC236}">
                <a16:creationId xmlns:a16="http://schemas.microsoft.com/office/drawing/2014/main" id="{6F70E65F-1B85-41FB-8BCF-160D9FB97749}"/>
              </a:ext>
            </a:extLst>
          </p:cNvPr>
          <p:cNvSpPr/>
          <p:nvPr/>
        </p:nvSpPr>
        <p:spPr>
          <a:xfrm>
            <a:off x="437229" y="761891"/>
            <a:ext cx="11754771" cy="615553"/>
          </a:xfrm>
          <a:prstGeom prst="rect">
            <a:avLst/>
          </a:prstGeom>
        </p:spPr>
        <p:txBody>
          <a:bodyPr wrap="square" lIns="0" tIns="0" rIns="0" bIns="0">
            <a:spAutoFit/>
          </a:bodyPr>
          <a:lstStyle/>
          <a:p>
            <a:pPr lvl="0">
              <a:defRPr/>
            </a:pPr>
            <a:r>
              <a:rPr lang="en-GB" sz="2000" b="1">
                <a:solidFill>
                  <a:schemeClr val="tx1">
                    <a:lumMod val="95000"/>
                    <a:lumOff val="5000"/>
                  </a:schemeClr>
                </a:solidFill>
              </a:rPr>
              <a:t>Likely to be younger, with families.  Been in self-employment less than 2 years.  Over a third have a lot of control over their work.  Aiming to invest in increasing customer base and marketing.</a:t>
            </a:r>
          </a:p>
        </p:txBody>
      </p:sp>
    </p:spTree>
    <p:extLst>
      <p:ext uri="{BB962C8B-B14F-4D97-AF65-F5344CB8AC3E}">
        <p14:creationId xmlns:p14="http://schemas.microsoft.com/office/powerpoint/2010/main" val="15018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animBg="1"/>
      <p:bldP spid="35" grpId="0" animBg="1"/>
      <p:bldP spid="31" grpId="0" animBg="1"/>
      <p:bldP spid="14" grpId="0"/>
      <p:bldP spid="40" grpId="0"/>
      <p:bldP spid="58" grpId="0"/>
      <p:bldP spid="59" grpId="0"/>
      <p:bldP spid="60" grpId="0"/>
      <p:bldP spid="62" grpId="0"/>
      <p:bldP spid="51" grpId="0" animBg="1"/>
      <p:bldP spid="37" grpId="0" animBg="1"/>
      <p:bldGraphic spid="41"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A0AA28E-31C5-4AB9-89C8-2E01368D1585}"/>
              </a:ext>
            </a:extLst>
          </p:cNvPr>
          <p:cNvSpPr/>
          <p:nvPr/>
        </p:nvSpPr>
        <p:spPr>
          <a:xfrm>
            <a:off x="4606365" y="3352902"/>
            <a:ext cx="3367535" cy="99557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Rectangle 43">
            <a:extLst>
              <a:ext uri="{FF2B5EF4-FFF2-40B4-BE49-F238E27FC236}">
                <a16:creationId xmlns:a16="http://schemas.microsoft.com/office/drawing/2014/main" id="{6BA9A220-CD8A-4C28-8F5C-E98939A95B85}"/>
              </a:ext>
            </a:extLst>
          </p:cNvPr>
          <p:cNvSpPr/>
          <p:nvPr/>
        </p:nvSpPr>
        <p:spPr>
          <a:xfrm>
            <a:off x="1971211" y="5168655"/>
            <a:ext cx="2506332" cy="96345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5" name="Rectangle 34">
            <a:extLst>
              <a:ext uri="{FF2B5EF4-FFF2-40B4-BE49-F238E27FC236}">
                <a16:creationId xmlns:a16="http://schemas.microsoft.com/office/drawing/2014/main" id="{0D9768F2-72C3-4412-9F81-F0154E69003D}"/>
              </a:ext>
            </a:extLst>
          </p:cNvPr>
          <p:cNvSpPr/>
          <p:nvPr/>
        </p:nvSpPr>
        <p:spPr>
          <a:xfrm>
            <a:off x="2009343" y="4264824"/>
            <a:ext cx="2468199" cy="6442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49999" y="397170"/>
            <a:ext cx="10683221" cy="775597"/>
          </a:xfrm>
        </p:spPr>
        <p:txBody>
          <a:bodyPr/>
          <a:lstStyle/>
          <a:p>
            <a:r>
              <a:rPr lang="en-GB" sz="2800">
                <a:solidFill>
                  <a:schemeClr val="accent6"/>
                </a:solidFill>
              </a:rPr>
              <a:t>Passionate, knowledgeable &amp; struggling - Existing claimants</a:t>
            </a: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5627" y="2683366"/>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65627" y="1802306"/>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2651834"/>
            <a:ext cx="2991821" cy="646331"/>
          </a:xfrm>
          <a:prstGeom prst="rect">
            <a:avLst/>
          </a:prstGeom>
        </p:spPr>
        <p:txBody>
          <a:bodyPr wrap="square" lIns="90000" rIns="90000">
            <a:spAutoFit/>
          </a:bodyPr>
          <a:lstStyle/>
          <a:p>
            <a:r>
              <a:rPr lang="en-GB" b="1"/>
              <a:t>53% </a:t>
            </a:r>
            <a:r>
              <a:rPr lang="en-GB"/>
              <a:t>have been in SE for </a:t>
            </a:r>
            <a:r>
              <a:rPr lang="en-GB" b="1"/>
              <a:t>less than 2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1788581"/>
            <a:ext cx="3013324" cy="830997"/>
          </a:xfrm>
          <a:prstGeom prst="rect">
            <a:avLst/>
          </a:prstGeom>
          <a:noFill/>
        </p:spPr>
        <p:txBody>
          <a:bodyPr wrap="square" lIns="90000" tIns="0" rIns="90000" bIns="0" rtlCol="0">
            <a:spAutoFit/>
          </a:bodyPr>
          <a:lstStyle/>
          <a:p>
            <a:pPr algn="l">
              <a:spcBef>
                <a:spcPts val="400"/>
              </a:spcBef>
              <a:spcAft>
                <a:spcPts val="400"/>
              </a:spcAft>
            </a:pPr>
            <a:r>
              <a:rPr lang="en-GB" b="1"/>
              <a:t>36% </a:t>
            </a:r>
            <a:r>
              <a:rPr lang="en-GB"/>
              <a:t>work 31+ hours a week. </a:t>
            </a:r>
            <a:r>
              <a:rPr lang="en-GB" b="1"/>
              <a:t>18%</a:t>
            </a:r>
            <a:r>
              <a:rPr lang="en-GB"/>
              <a:t> say it varies too much each week to say.</a:t>
            </a:r>
          </a:p>
        </p:txBody>
      </p:sp>
      <p:sp>
        <p:nvSpPr>
          <p:cNvPr id="60" name="Rectangle 59">
            <a:extLst>
              <a:ext uri="{FF2B5EF4-FFF2-40B4-BE49-F238E27FC236}">
                <a16:creationId xmlns:a16="http://schemas.microsoft.com/office/drawing/2014/main" id="{29C1BA36-4BA4-450B-9BB7-B4780D8C6435}"/>
              </a:ext>
            </a:extLst>
          </p:cNvPr>
          <p:cNvSpPr/>
          <p:nvPr/>
        </p:nvSpPr>
        <p:spPr>
          <a:xfrm>
            <a:off x="5182391" y="3457915"/>
            <a:ext cx="3006336" cy="923330"/>
          </a:xfrm>
          <a:prstGeom prst="rect">
            <a:avLst/>
          </a:prstGeom>
        </p:spPr>
        <p:txBody>
          <a:bodyPr wrap="square" lIns="90000" rIns="90000">
            <a:spAutoFit/>
          </a:bodyPr>
          <a:lstStyle/>
          <a:p>
            <a:r>
              <a:rPr lang="en-GB" b="1"/>
              <a:t>12% </a:t>
            </a:r>
            <a:r>
              <a:rPr lang="en-GB"/>
              <a:t>work in professional services / </a:t>
            </a:r>
            <a:r>
              <a:rPr lang="en-GB" b="1"/>
              <a:t>9%</a:t>
            </a:r>
            <a:r>
              <a:rPr lang="en-GB"/>
              <a:t> in arts or entertainment.</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65627" y="3501510"/>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223708" y="4432368"/>
            <a:ext cx="2978619" cy="646331"/>
          </a:xfrm>
          <a:prstGeom prst="rect">
            <a:avLst/>
          </a:prstGeom>
        </p:spPr>
        <p:txBody>
          <a:bodyPr wrap="square" lIns="90000" rIns="90000">
            <a:spAutoFit/>
          </a:bodyPr>
          <a:lstStyle/>
          <a:p>
            <a:r>
              <a:rPr lang="en-GB" b="1"/>
              <a:t>25%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92429" y="4402236"/>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46480" y="6091840"/>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Base: 935</a:t>
            </a: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41% </a:t>
            </a:r>
            <a:r>
              <a:rPr lang="en-GB">
                <a:solidFill>
                  <a:schemeClr val="tx1">
                    <a:lumMod val="95000"/>
                    <a:lumOff val="5000"/>
                  </a:schemeClr>
                </a:solidFill>
              </a:rPr>
              <a:t>female, </a:t>
            </a:r>
            <a:r>
              <a:rPr lang="en-GB" b="1">
                <a:solidFill>
                  <a:schemeClr val="tx1">
                    <a:lumMod val="95000"/>
                    <a:lumOff val="5000"/>
                  </a:schemeClr>
                </a:solidFill>
              </a:rPr>
              <a:t>59%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09344" y="4236764"/>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80606" y="4263821"/>
            <a:ext cx="4004442" cy="369332"/>
          </a:xfrm>
          <a:prstGeom prst="rect">
            <a:avLst/>
          </a:prstGeom>
        </p:spPr>
        <p:txBody>
          <a:bodyPr wrap="square" lIns="90000" rIns="90000">
            <a:spAutoFit/>
          </a:bodyPr>
          <a:lstStyle/>
          <a:p>
            <a:r>
              <a:rPr lang="en-GB" b="1">
                <a:solidFill>
                  <a:schemeClr val="tx1">
                    <a:lumMod val="95000"/>
                    <a:lumOff val="5000"/>
                  </a:schemeClr>
                </a:solidFill>
              </a:rPr>
              <a:t>65%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11364" y="3358909"/>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597417" y="3385895"/>
            <a:ext cx="1736891"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69%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7593" y="5175002"/>
            <a:ext cx="1927743" cy="923330"/>
          </a:xfrm>
          <a:prstGeom prst="rect">
            <a:avLst/>
          </a:prstGeom>
        </p:spPr>
        <p:txBody>
          <a:bodyPr wrap="square" lIns="90000" rIns="90000">
            <a:spAutoFit/>
          </a:bodyPr>
          <a:lstStyle/>
          <a:p>
            <a:r>
              <a:rPr lang="en-GB" b="1">
                <a:solidFill>
                  <a:schemeClr val="tx1">
                    <a:lumMod val="95000"/>
                    <a:lumOff val="5000"/>
                  </a:schemeClr>
                </a:solidFill>
              </a:rPr>
              <a:t>57%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 or fall behind</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09344" y="255377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45%</a:t>
            </a:r>
            <a:r>
              <a:rPr lang="en-GB">
                <a:solidFill>
                  <a:schemeClr val="tx1">
                    <a:lumMod val="95000"/>
                    <a:lumOff val="5000"/>
                  </a:schemeClr>
                </a:solidFill>
              </a:rPr>
              <a:t> couples</a:t>
            </a:r>
          </a:p>
        </p:txBody>
      </p:sp>
      <p:sp>
        <p:nvSpPr>
          <p:cNvPr id="51" name="Rectangle 50">
            <a:extLst>
              <a:ext uri="{FF2B5EF4-FFF2-40B4-BE49-F238E27FC236}">
                <a16:creationId xmlns:a16="http://schemas.microsoft.com/office/drawing/2014/main" id="{C49E1094-18F8-46FE-A4AC-9DA0228B8359}"/>
              </a:ext>
            </a:extLst>
          </p:cNvPr>
          <p:cNvSpPr/>
          <p:nvPr/>
        </p:nvSpPr>
        <p:spPr>
          <a:xfrm>
            <a:off x="8185005" y="2705157"/>
            <a:ext cx="3556247" cy="4023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graphicFrame>
        <p:nvGraphicFramePr>
          <p:cNvPr id="41" name="Chart 40">
            <a:extLst>
              <a:ext uri="{FF2B5EF4-FFF2-40B4-BE49-F238E27FC236}">
                <a16:creationId xmlns:a16="http://schemas.microsoft.com/office/drawing/2014/main" id="{7220DE10-A34A-480F-AB4B-6E7FD9AD597C}"/>
              </a:ext>
            </a:extLst>
          </p:cNvPr>
          <p:cNvGraphicFramePr/>
          <p:nvPr>
            <p:extLst>
              <p:ext uri="{D42A27DB-BD31-4B8C-83A1-F6EECF244321}">
                <p14:modId xmlns:p14="http://schemas.microsoft.com/office/powerpoint/2010/main" val="1021619276"/>
              </p:ext>
            </p:extLst>
          </p:nvPr>
        </p:nvGraphicFramePr>
        <p:xfrm>
          <a:off x="7874504" y="1739408"/>
          <a:ext cx="3982956" cy="4274519"/>
        </p:xfrm>
        <a:graphic>
          <a:graphicData uri="http://schemas.openxmlformats.org/drawingml/2006/chart">
            <c:chart xmlns:c="http://schemas.openxmlformats.org/drawingml/2006/chart" xmlns:r="http://schemas.openxmlformats.org/officeDocument/2006/relationships" r:id="rId19"/>
          </a:graphicData>
        </a:graphic>
      </p:graphicFrame>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030535" y="5258685"/>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580606" y="4586972"/>
            <a:ext cx="4004442" cy="369332"/>
          </a:xfrm>
          <a:prstGeom prst="rect">
            <a:avLst/>
          </a:prstGeom>
        </p:spPr>
        <p:txBody>
          <a:bodyPr wrap="square" lIns="90000" rIns="90000">
            <a:spAutoFit/>
          </a:bodyPr>
          <a:lstStyle/>
          <a:p>
            <a:r>
              <a:rPr lang="en-GB" b="1">
                <a:solidFill>
                  <a:schemeClr val="tx1">
                    <a:lumMod val="95000"/>
                    <a:lumOff val="5000"/>
                  </a:schemeClr>
                </a:solidFill>
              </a:rPr>
              <a:t>35% </a:t>
            </a:r>
            <a:r>
              <a:rPr lang="en-GB">
                <a:solidFill>
                  <a:schemeClr val="tx1">
                    <a:lumMod val="95000"/>
                    <a:lumOff val="5000"/>
                  </a:schemeClr>
                </a:solidFill>
              </a:rPr>
              <a:t>over 45</a:t>
            </a:r>
          </a:p>
        </p:txBody>
      </p:sp>
      <p:sp>
        <p:nvSpPr>
          <p:cNvPr id="43" name="Rectangle 42">
            <a:extLst>
              <a:ext uri="{FF2B5EF4-FFF2-40B4-BE49-F238E27FC236}">
                <a16:creationId xmlns:a16="http://schemas.microsoft.com/office/drawing/2014/main" id="{290962B7-AA75-4334-92F5-550E62438759}"/>
              </a:ext>
            </a:extLst>
          </p:cNvPr>
          <p:cNvSpPr/>
          <p:nvPr/>
        </p:nvSpPr>
        <p:spPr>
          <a:xfrm>
            <a:off x="335970" y="743041"/>
            <a:ext cx="11856030" cy="707886"/>
          </a:xfrm>
          <a:prstGeom prst="rect">
            <a:avLst/>
          </a:prstGeom>
        </p:spPr>
        <p:txBody>
          <a:bodyPr wrap="square">
            <a:spAutoFit/>
          </a:bodyPr>
          <a:lstStyle/>
          <a:p>
            <a:pPr lvl="0">
              <a:defRPr/>
            </a:pPr>
            <a:r>
              <a:rPr lang="en-GB" sz="2000" b="1">
                <a:solidFill>
                  <a:schemeClr val="tx1">
                    <a:lumMod val="95000"/>
                    <a:lumOff val="5000"/>
                  </a:schemeClr>
                </a:solidFill>
              </a:rPr>
              <a:t>Just over a third over 45, with families.  Greater variation in hours worked and less control.  Struggling financially.  Aiming to invest in increasing customer base and marketing.</a:t>
            </a:r>
          </a:p>
        </p:txBody>
      </p:sp>
      <p:pic>
        <p:nvPicPr>
          <p:cNvPr id="37" name="Picture 36">
            <a:extLst>
              <a:ext uri="{FF2B5EF4-FFF2-40B4-BE49-F238E27FC236}">
                <a16:creationId xmlns:a16="http://schemas.microsoft.com/office/drawing/2014/main" id="{A4C04AD8-AF4E-4F6A-A260-24097C7764AC}"/>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437229" y="1794248"/>
            <a:ext cx="1572115" cy="4304083"/>
          </a:xfrm>
          <a:prstGeom prst="rect">
            <a:avLst/>
          </a:prstGeom>
        </p:spPr>
      </p:pic>
      <p:sp>
        <p:nvSpPr>
          <p:cNvPr id="39" name="Rectangle 38">
            <a:extLst>
              <a:ext uri="{FF2B5EF4-FFF2-40B4-BE49-F238E27FC236}">
                <a16:creationId xmlns:a16="http://schemas.microsoft.com/office/drawing/2014/main" id="{408484A5-145B-4BE1-9BB1-9B384DA3B322}"/>
              </a:ext>
            </a:extLst>
          </p:cNvPr>
          <p:cNvSpPr/>
          <p:nvPr/>
        </p:nvSpPr>
        <p:spPr>
          <a:xfrm>
            <a:off x="5212714" y="5167191"/>
            <a:ext cx="2978619" cy="1200329"/>
          </a:xfrm>
          <a:prstGeom prst="rect">
            <a:avLst/>
          </a:prstGeom>
        </p:spPr>
        <p:txBody>
          <a:bodyPr wrap="square" lIns="90000" rIns="90000">
            <a:spAutoFit/>
          </a:bodyPr>
          <a:lstStyle/>
          <a:p>
            <a:r>
              <a:rPr lang="en-GB" b="1"/>
              <a:t>47% </a:t>
            </a:r>
            <a:r>
              <a:rPr lang="en-GB"/>
              <a:t>impacted by lack of demand, </a:t>
            </a:r>
            <a:r>
              <a:rPr lang="en-GB" b="1"/>
              <a:t>36%</a:t>
            </a:r>
            <a:r>
              <a:rPr lang="en-GB"/>
              <a:t> struggling to get loans, </a:t>
            </a:r>
            <a:r>
              <a:rPr lang="en-GB" b="1"/>
              <a:t>32%</a:t>
            </a:r>
            <a:r>
              <a:rPr lang="en-GB"/>
              <a:t> not being able to increase prices.</a:t>
            </a:r>
          </a:p>
        </p:txBody>
      </p:sp>
      <p:grpSp>
        <p:nvGrpSpPr>
          <p:cNvPr id="42" name="Group 41">
            <a:extLst>
              <a:ext uri="{FF2B5EF4-FFF2-40B4-BE49-F238E27FC236}">
                <a16:creationId xmlns:a16="http://schemas.microsoft.com/office/drawing/2014/main" id="{B6B93F6E-2BFB-4432-A99C-3FF146A6C348}"/>
              </a:ext>
            </a:extLst>
          </p:cNvPr>
          <p:cNvGrpSpPr/>
          <p:nvPr/>
        </p:nvGrpSpPr>
        <p:grpSpPr>
          <a:xfrm>
            <a:off x="4599563" y="5358280"/>
            <a:ext cx="531849" cy="541134"/>
            <a:chOff x="4395788" y="1577976"/>
            <a:chExt cx="636587" cy="647700"/>
          </a:xfrm>
          <a:solidFill>
            <a:srgbClr val="5FBD83"/>
          </a:solidFill>
        </p:grpSpPr>
        <p:sp>
          <p:nvSpPr>
            <p:cNvPr id="52" name="Freeform 5">
              <a:extLst>
                <a:ext uri="{FF2B5EF4-FFF2-40B4-BE49-F238E27FC236}">
                  <a16:creationId xmlns:a16="http://schemas.microsoft.com/office/drawing/2014/main" id="{F5981CE8-397C-45BD-A442-D73F3CEA225D}"/>
                </a:ext>
              </a:extLst>
            </p:cNvPr>
            <p:cNvSpPr>
              <a:spLocks noEditPoints="1"/>
            </p:cNvSpPr>
            <p:nvPr/>
          </p:nvSpPr>
          <p:spPr bwMode="auto">
            <a:xfrm>
              <a:off x="4395788" y="1762126"/>
              <a:ext cx="636587" cy="252413"/>
            </a:xfrm>
            <a:custGeom>
              <a:avLst/>
              <a:gdLst>
                <a:gd name="T0" fmla="*/ 5 w 166"/>
                <a:gd name="T1" fmla="*/ 66 h 66"/>
                <a:gd name="T2" fmla="*/ 161 w 166"/>
                <a:gd name="T3" fmla="*/ 66 h 66"/>
                <a:gd name="T4" fmla="*/ 166 w 166"/>
                <a:gd name="T5" fmla="*/ 61 h 66"/>
                <a:gd name="T6" fmla="*/ 166 w 166"/>
                <a:gd name="T7" fmla="*/ 5 h 66"/>
                <a:gd name="T8" fmla="*/ 161 w 166"/>
                <a:gd name="T9" fmla="*/ 0 h 66"/>
                <a:gd name="T10" fmla="*/ 5 w 166"/>
                <a:gd name="T11" fmla="*/ 0 h 66"/>
                <a:gd name="T12" fmla="*/ 0 w 166"/>
                <a:gd name="T13" fmla="*/ 5 h 66"/>
                <a:gd name="T14" fmla="*/ 0 w 166"/>
                <a:gd name="T15" fmla="*/ 61 h 66"/>
                <a:gd name="T16" fmla="*/ 5 w 166"/>
                <a:gd name="T17" fmla="*/ 66 h 66"/>
                <a:gd name="T18" fmla="*/ 10 w 166"/>
                <a:gd name="T19" fmla="*/ 51 h 66"/>
                <a:gd name="T20" fmla="*/ 40 w 166"/>
                <a:gd name="T21" fmla="*/ 10 h 66"/>
                <a:gd name="T22" fmla="*/ 60 w 166"/>
                <a:gd name="T23" fmla="*/ 10 h 66"/>
                <a:gd name="T24" fmla="*/ 28 w 166"/>
                <a:gd name="T25" fmla="*/ 56 h 66"/>
                <a:gd name="T26" fmla="*/ 10 w 166"/>
                <a:gd name="T27" fmla="*/ 56 h 66"/>
                <a:gd name="T28" fmla="*/ 10 w 166"/>
                <a:gd name="T29" fmla="*/ 51 h 66"/>
                <a:gd name="T30" fmla="*/ 61 w 166"/>
                <a:gd name="T31" fmla="*/ 56 h 66"/>
                <a:gd name="T32" fmla="*/ 41 w 166"/>
                <a:gd name="T33" fmla="*/ 56 h 66"/>
                <a:gd name="T34" fmla="*/ 73 w 166"/>
                <a:gd name="T35" fmla="*/ 10 h 66"/>
                <a:gd name="T36" fmla="*/ 93 w 166"/>
                <a:gd name="T37" fmla="*/ 10 h 66"/>
                <a:gd name="T38" fmla="*/ 61 w 166"/>
                <a:gd name="T39" fmla="*/ 56 h 66"/>
                <a:gd name="T40" fmla="*/ 106 w 166"/>
                <a:gd name="T41" fmla="*/ 10 h 66"/>
                <a:gd name="T42" fmla="*/ 126 w 166"/>
                <a:gd name="T43" fmla="*/ 10 h 66"/>
                <a:gd name="T44" fmla="*/ 94 w 166"/>
                <a:gd name="T45" fmla="*/ 56 h 66"/>
                <a:gd name="T46" fmla="*/ 74 w 166"/>
                <a:gd name="T47" fmla="*/ 56 h 66"/>
                <a:gd name="T48" fmla="*/ 106 w 166"/>
                <a:gd name="T49" fmla="*/ 10 h 66"/>
                <a:gd name="T50" fmla="*/ 139 w 166"/>
                <a:gd name="T51" fmla="*/ 56 h 66"/>
                <a:gd name="T52" fmla="*/ 156 w 166"/>
                <a:gd name="T53" fmla="*/ 32 h 66"/>
                <a:gd name="T54" fmla="*/ 156 w 166"/>
                <a:gd name="T55" fmla="*/ 56 h 66"/>
                <a:gd name="T56" fmla="*/ 139 w 166"/>
                <a:gd name="T57" fmla="*/ 56 h 66"/>
                <a:gd name="T58" fmla="*/ 156 w 166"/>
                <a:gd name="T59" fmla="*/ 15 h 66"/>
                <a:gd name="T60" fmla="*/ 126 w 166"/>
                <a:gd name="T61" fmla="*/ 56 h 66"/>
                <a:gd name="T62" fmla="*/ 107 w 166"/>
                <a:gd name="T63" fmla="*/ 56 h 66"/>
                <a:gd name="T64" fmla="*/ 139 w 166"/>
                <a:gd name="T65" fmla="*/ 10 h 66"/>
                <a:gd name="T66" fmla="*/ 156 w 166"/>
                <a:gd name="T67" fmla="*/ 10 h 66"/>
                <a:gd name="T68" fmla="*/ 156 w 166"/>
                <a:gd name="T69" fmla="*/ 15 h 66"/>
                <a:gd name="T70" fmla="*/ 27 w 166"/>
                <a:gd name="T71" fmla="*/ 10 h 66"/>
                <a:gd name="T72" fmla="*/ 10 w 166"/>
                <a:gd name="T73" fmla="*/ 34 h 66"/>
                <a:gd name="T74" fmla="*/ 10 w 166"/>
                <a:gd name="T75" fmla="*/ 10 h 66"/>
                <a:gd name="T76" fmla="*/ 27 w 166"/>
                <a:gd name="T7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66">
                  <a:moveTo>
                    <a:pt x="5" y="66"/>
                  </a:moveTo>
                  <a:cubicBezTo>
                    <a:pt x="161" y="66"/>
                    <a:pt x="161" y="66"/>
                    <a:pt x="161" y="66"/>
                  </a:cubicBezTo>
                  <a:cubicBezTo>
                    <a:pt x="164" y="66"/>
                    <a:pt x="166" y="64"/>
                    <a:pt x="166" y="61"/>
                  </a:cubicBezTo>
                  <a:cubicBezTo>
                    <a:pt x="166" y="5"/>
                    <a:pt x="166" y="5"/>
                    <a:pt x="166" y="5"/>
                  </a:cubicBezTo>
                  <a:cubicBezTo>
                    <a:pt x="166" y="2"/>
                    <a:pt x="164" y="0"/>
                    <a:pt x="161" y="0"/>
                  </a:cubicBezTo>
                  <a:cubicBezTo>
                    <a:pt x="5" y="0"/>
                    <a:pt x="5" y="0"/>
                    <a:pt x="5" y="0"/>
                  </a:cubicBezTo>
                  <a:cubicBezTo>
                    <a:pt x="2" y="0"/>
                    <a:pt x="0" y="2"/>
                    <a:pt x="0" y="5"/>
                  </a:cubicBezTo>
                  <a:cubicBezTo>
                    <a:pt x="0" y="61"/>
                    <a:pt x="0" y="61"/>
                    <a:pt x="0" y="61"/>
                  </a:cubicBezTo>
                  <a:cubicBezTo>
                    <a:pt x="0" y="64"/>
                    <a:pt x="2" y="66"/>
                    <a:pt x="5" y="66"/>
                  </a:cubicBezTo>
                  <a:close/>
                  <a:moveTo>
                    <a:pt x="10" y="51"/>
                  </a:moveTo>
                  <a:cubicBezTo>
                    <a:pt x="40" y="10"/>
                    <a:pt x="40" y="10"/>
                    <a:pt x="40" y="10"/>
                  </a:cubicBezTo>
                  <a:cubicBezTo>
                    <a:pt x="60" y="10"/>
                    <a:pt x="60" y="10"/>
                    <a:pt x="60" y="10"/>
                  </a:cubicBezTo>
                  <a:cubicBezTo>
                    <a:pt x="28" y="56"/>
                    <a:pt x="28" y="56"/>
                    <a:pt x="28" y="56"/>
                  </a:cubicBezTo>
                  <a:cubicBezTo>
                    <a:pt x="10" y="56"/>
                    <a:pt x="10" y="56"/>
                    <a:pt x="10" y="56"/>
                  </a:cubicBezTo>
                  <a:lnTo>
                    <a:pt x="10" y="51"/>
                  </a:lnTo>
                  <a:close/>
                  <a:moveTo>
                    <a:pt x="61" y="56"/>
                  </a:moveTo>
                  <a:cubicBezTo>
                    <a:pt x="41" y="56"/>
                    <a:pt x="41" y="56"/>
                    <a:pt x="41" y="56"/>
                  </a:cubicBezTo>
                  <a:cubicBezTo>
                    <a:pt x="73" y="10"/>
                    <a:pt x="73" y="10"/>
                    <a:pt x="73" y="10"/>
                  </a:cubicBezTo>
                  <a:cubicBezTo>
                    <a:pt x="93" y="10"/>
                    <a:pt x="93" y="10"/>
                    <a:pt x="93" y="10"/>
                  </a:cubicBezTo>
                  <a:lnTo>
                    <a:pt x="61" y="56"/>
                  </a:lnTo>
                  <a:close/>
                  <a:moveTo>
                    <a:pt x="106" y="10"/>
                  </a:moveTo>
                  <a:cubicBezTo>
                    <a:pt x="126" y="10"/>
                    <a:pt x="126" y="10"/>
                    <a:pt x="126" y="10"/>
                  </a:cubicBezTo>
                  <a:cubicBezTo>
                    <a:pt x="94" y="56"/>
                    <a:pt x="94" y="56"/>
                    <a:pt x="94" y="56"/>
                  </a:cubicBezTo>
                  <a:cubicBezTo>
                    <a:pt x="74" y="56"/>
                    <a:pt x="74" y="56"/>
                    <a:pt x="74" y="56"/>
                  </a:cubicBezTo>
                  <a:lnTo>
                    <a:pt x="106" y="10"/>
                  </a:lnTo>
                  <a:close/>
                  <a:moveTo>
                    <a:pt x="139" y="56"/>
                  </a:moveTo>
                  <a:cubicBezTo>
                    <a:pt x="156" y="32"/>
                    <a:pt x="156" y="32"/>
                    <a:pt x="156" y="32"/>
                  </a:cubicBezTo>
                  <a:cubicBezTo>
                    <a:pt x="156" y="56"/>
                    <a:pt x="156" y="56"/>
                    <a:pt x="156" y="56"/>
                  </a:cubicBezTo>
                  <a:lnTo>
                    <a:pt x="139" y="56"/>
                  </a:lnTo>
                  <a:close/>
                  <a:moveTo>
                    <a:pt x="156" y="15"/>
                  </a:moveTo>
                  <a:cubicBezTo>
                    <a:pt x="126" y="56"/>
                    <a:pt x="126" y="56"/>
                    <a:pt x="126" y="56"/>
                  </a:cubicBezTo>
                  <a:cubicBezTo>
                    <a:pt x="107" y="56"/>
                    <a:pt x="107" y="56"/>
                    <a:pt x="107" y="56"/>
                  </a:cubicBezTo>
                  <a:cubicBezTo>
                    <a:pt x="139" y="10"/>
                    <a:pt x="139" y="10"/>
                    <a:pt x="139" y="10"/>
                  </a:cubicBezTo>
                  <a:cubicBezTo>
                    <a:pt x="156" y="10"/>
                    <a:pt x="156" y="10"/>
                    <a:pt x="156" y="10"/>
                  </a:cubicBezTo>
                  <a:lnTo>
                    <a:pt x="156" y="15"/>
                  </a:lnTo>
                  <a:close/>
                  <a:moveTo>
                    <a:pt x="27" y="10"/>
                  </a:moveTo>
                  <a:cubicBezTo>
                    <a:pt x="10" y="34"/>
                    <a:pt x="10" y="34"/>
                    <a:pt x="10" y="34"/>
                  </a:cubicBezTo>
                  <a:cubicBezTo>
                    <a:pt x="10" y="10"/>
                    <a:pt x="10" y="10"/>
                    <a:pt x="10" y="10"/>
                  </a:cubicBezTo>
                  <a:lnTo>
                    <a:pt x="2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
              <a:extLst>
                <a:ext uri="{FF2B5EF4-FFF2-40B4-BE49-F238E27FC236}">
                  <a16:creationId xmlns:a16="http://schemas.microsoft.com/office/drawing/2014/main" id="{AADD8F98-C8A4-458C-B935-873EB806D758}"/>
                </a:ext>
              </a:extLst>
            </p:cNvPr>
            <p:cNvSpPr>
              <a:spLocks/>
            </p:cNvSpPr>
            <p:nvPr/>
          </p:nvSpPr>
          <p:spPr bwMode="auto">
            <a:xfrm>
              <a:off x="4487863" y="2041526"/>
              <a:ext cx="452437" cy="184150"/>
            </a:xfrm>
            <a:custGeom>
              <a:avLst/>
              <a:gdLst>
                <a:gd name="T0" fmla="*/ 0 w 285"/>
                <a:gd name="T1" fmla="*/ 0 h 116"/>
                <a:gd name="T2" fmla="*/ 0 w 285"/>
                <a:gd name="T3" fmla="*/ 116 h 116"/>
                <a:gd name="T4" fmla="*/ 24 w 285"/>
                <a:gd name="T5" fmla="*/ 116 h 116"/>
                <a:gd name="T6" fmla="*/ 24 w 285"/>
                <a:gd name="T7" fmla="*/ 61 h 116"/>
                <a:gd name="T8" fmla="*/ 261 w 285"/>
                <a:gd name="T9" fmla="*/ 61 h 116"/>
                <a:gd name="T10" fmla="*/ 261 w 285"/>
                <a:gd name="T11" fmla="*/ 116 h 116"/>
                <a:gd name="T12" fmla="*/ 285 w 285"/>
                <a:gd name="T13" fmla="*/ 116 h 116"/>
                <a:gd name="T14" fmla="*/ 285 w 285"/>
                <a:gd name="T15" fmla="*/ 0 h 116"/>
                <a:gd name="T16" fmla="*/ 261 w 285"/>
                <a:gd name="T17" fmla="*/ 0 h 116"/>
                <a:gd name="T18" fmla="*/ 261 w 285"/>
                <a:gd name="T19" fmla="*/ 37 h 116"/>
                <a:gd name="T20" fmla="*/ 24 w 285"/>
                <a:gd name="T21" fmla="*/ 37 h 116"/>
                <a:gd name="T22" fmla="*/ 24 w 285"/>
                <a:gd name="T23" fmla="*/ 0 h 116"/>
                <a:gd name="T24" fmla="*/ 0 w 285"/>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116">
                  <a:moveTo>
                    <a:pt x="0" y="0"/>
                  </a:moveTo>
                  <a:lnTo>
                    <a:pt x="0" y="116"/>
                  </a:lnTo>
                  <a:lnTo>
                    <a:pt x="24" y="116"/>
                  </a:lnTo>
                  <a:lnTo>
                    <a:pt x="24" y="61"/>
                  </a:lnTo>
                  <a:lnTo>
                    <a:pt x="261" y="61"/>
                  </a:lnTo>
                  <a:lnTo>
                    <a:pt x="261" y="116"/>
                  </a:lnTo>
                  <a:lnTo>
                    <a:pt x="285" y="116"/>
                  </a:lnTo>
                  <a:lnTo>
                    <a:pt x="285" y="0"/>
                  </a:lnTo>
                  <a:lnTo>
                    <a:pt x="261" y="0"/>
                  </a:lnTo>
                  <a:lnTo>
                    <a:pt x="261" y="37"/>
                  </a:lnTo>
                  <a:lnTo>
                    <a:pt x="24" y="37"/>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257AF555-85C8-4339-B329-7B021A42D0C1}"/>
                </a:ext>
              </a:extLst>
            </p:cNvPr>
            <p:cNvSpPr>
              <a:spLocks noEditPoints="1"/>
            </p:cNvSpPr>
            <p:nvPr/>
          </p:nvSpPr>
          <p:spPr bwMode="auto">
            <a:xfrm>
              <a:off x="44418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75D2DE5F-C207-45E9-BE50-9F8B61BDDB1A}"/>
                </a:ext>
              </a:extLst>
            </p:cNvPr>
            <p:cNvSpPr>
              <a:spLocks noEditPoints="1"/>
            </p:cNvSpPr>
            <p:nvPr/>
          </p:nvSpPr>
          <p:spPr bwMode="auto">
            <a:xfrm>
              <a:off x="48101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547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1" grpId="0" animBg="1"/>
      <p:bldP spid="14" grpId="0"/>
      <p:bldP spid="40" grpId="0"/>
      <p:bldP spid="58" grpId="0"/>
      <p:bldP spid="59" grpId="0"/>
      <p:bldP spid="60" grpId="0"/>
      <p:bldP spid="62" grpId="0"/>
      <p:bldP spid="51" grpId="0" animBg="1"/>
      <p:bldGraphic spid="41" grpId="0">
        <p:bldAsOne/>
      </p:bldGraphic>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3164E9-A6DA-4D8B-AF21-8FB9CFF7AA62}"/>
              </a:ext>
            </a:extLst>
          </p:cNvPr>
          <p:cNvSpPr>
            <a:spLocks noGrp="1"/>
          </p:cNvSpPr>
          <p:nvPr>
            <p:ph type="title"/>
          </p:nvPr>
        </p:nvSpPr>
        <p:spPr/>
        <p:txBody>
          <a:bodyPr/>
          <a:lstStyle/>
          <a:p>
            <a:r>
              <a:rPr lang="en-GB" dirty="0">
                <a:solidFill>
                  <a:schemeClr val="bg2">
                    <a:lumMod val="50000"/>
                  </a:schemeClr>
                </a:solidFill>
              </a:rPr>
              <a:t>Sample and method</a:t>
            </a:r>
          </a:p>
        </p:txBody>
      </p:sp>
      <p:sp>
        <p:nvSpPr>
          <p:cNvPr id="8" name="Rectangle 7">
            <a:extLst>
              <a:ext uri="{FF2B5EF4-FFF2-40B4-BE49-F238E27FC236}">
                <a16:creationId xmlns:a16="http://schemas.microsoft.com/office/drawing/2014/main" id="{F7872FD7-1E33-47E8-B0AE-AFB14A8FF70A}"/>
              </a:ext>
            </a:extLst>
          </p:cNvPr>
          <p:cNvSpPr/>
          <p:nvPr/>
        </p:nvSpPr>
        <p:spPr>
          <a:xfrm>
            <a:off x="449999" y="1245325"/>
            <a:ext cx="11254321" cy="463789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r>
              <a:rPr lang="en-GB" sz="2000" b="1" dirty="0">
                <a:solidFill>
                  <a:schemeClr val="accent6">
                    <a:lumMod val="75000"/>
                  </a:schemeClr>
                </a:solidFill>
              </a:rPr>
              <a:t>5,159 existing UC claimants </a:t>
            </a:r>
            <a:r>
              <a:rPr lang="en-GB" sz="2000" dirty="0">
                <a:solidFill>
                  <a:schemeClr val="tx1"/>
                </a:solidFill>
              </a:rPr>
              <a:t>and </a:t>
            </a:r>
            <a:r>
              <a:rPr lang="en-GB" sz="2000" b="1" dirty="0">
                <a:solidFill>
                  <a:schemeClr val="bg2"/>
                </a:solidFill>
              </a:rPr>
              <a:t>5,062 new UC claimants </a:t>
            </a:r>
            <a:r>
              <a:rPr lang="en-GB" sz="2000" dirty="0">
                <a:solidFill>
                  <a:schemeClr val="tx1"/>
                </a:solidFill>
              </a:rPr>
              <a:t>completed the online or telephone survey between 18</a:t>
            </a:r>
            <a:r>
              <a:rPr lang="en-GB" sz="2000" baseline="30000" dirty="0">
                <a:solidFill>
                  <a:schemeClr val="tx1"/>
                </a:solidFill>
              </a:rPr>
              <a:t>th</a:t>
            </a:r>
            <a:r>
              <a:rPr lang="en-GB" sz="2000" dirty="0">
                <a:solidFill>
                  <a:schemeClr val="tx1"/>
                </a:solidFill>
              </a:rPr>
              <a:t> September and 2</a:t>
            </a:r>
            <a:r>
              <a:rPr lang="en-GB" sz="2000" baseline="30000" dirty="0">
                <a:solidFill>
                  <a:schemeClr val="tx1"/>
                </a:solidFill>
              </a:rPr>
              <a:t>nd</a:t>
            </a:r>
            <a:r>
              <a:rPr lang="en-GB" sz="2000" dirty="0">
                <a:solidFill>
                  <a:schemeClr val="tx1"/>
                </a:solidFill>
              </a:rPr>
              <a:t> November 2020. </a:t>
            </a:r>
          </a:p>
          <a:p>
            <a:pPr>
              <a:lnSpc>
                <a:spcPct val="110000"/>
              </a:lnSpc>
            </a:pPr>
            <a:endParaRPr lang="en-GB" sz="2000" dirty="0">
              <a:solidFill>
                <a:schemeClr val="tx1"/>
              </a:solidFill>
            </a:endParaRPr>
          </a:p>
          <a:p>
            <a:pPr>
              <a:lnSpc>
                <a:spcPct val="110000"/>
              </a:lnSpc>
            </a:pPr>
            <a:r>
              <a:rPr lang="en-GB" sz="2000" dirty="0">
                <a:solidFill>
                  <a:schemeClr val="tx1"/>
                </a:solidFill>
              </a:rPr>
              <a:t>The sample was provided by DWP. The full population of existing claimants were invited to take part in the survey, whilst for new claimants a sample was invited.</a:t>
            </a:r>
          </a:p>
          <a:p>
            <a:pPr>
              <a:lnSpc>
                <a:spcPct val="110000"/>
              </a:lnSpc>
            </a:pPr>
            <a:endParaRPr lang="en-GB" sz="2000" dirty="0">
              <a:solidFill>
                <a:schemeClr val="tx1"/>
              </a:solidFill>
            </a:endParaRPr>
          </a:p>
          <a:p>
            <a:pPr>
              <a:lnSpc>
                <a:spcPct val="110000"/>
              </a:lnSpc>
            </a:pPr>
            <a:r>
              <a:rPr lang="en-GB" sz="2000" dirty="0">
                <a:solidFill>
                  <a:schemeClr val="tx1"/>
                </a:solidFill>
              </a:rPr>
              <a:t>Data has been weighted by age, gender, whether they have children, and single/couple claim.</a:t>
            </a:r>
          </a:p>
          <a:p>
            <a:pPr>
              <a:lnSpc>
                <a:spcPct val="110000"/>
              </a:lnSpc>
            </a:pPr>
            <a:endParaRPr lang="en-GB" sz="2000" dirty="0">
              <a:solidFill>
                <a:schemeClr val="tx1"/>
              </a:solidFill>
            </a:endParaRPr>
          </a:p>
          <a:p>
            <a:pPr>
              <a:lnSpc>
                <a:spcPct val="110000"/>
              </a:lnSpc>
            </a:pPr>
            <a:r>
              <a:rPr lang="en-GB" sz="2000" b="1" dirty="0">
                <a:solidFill>
                  <a:schemeClr val="tx1"/>
                </a:solidFill>
              </a:rPr>
              <a:t>Segmentation</a:t>
            </a:r>
          </a:p>
          <a:p>
            <a:pPr>
              <a:lnSpc>
                <a:spcPct val="110000"/>
              </a:lnSpc>
            </a:pPr>
            <a:r>
              <a:rPr lang="en-GB" sz="2000" dirty="0">
                <a:solidFill>
                  <a:schemeClr val="tx1"/>
                </a:solidFill>
              </a:rPr>
              <a:t>Both </a:t>
            </a:r>
            <a:r>
              <a:rPr lang="en-GB" sz="2000" b="1" dirty="0">
                <a:solidFill>
                  <a:srgbClr val="3E9760"/>
                </a:solidFill>
              </a:rPr>
              <a:t>existing</a:t>
            </a:r>
            <a:r>
              <a:rPr lang="en-GB" sz="2000" dirty="0">
                <a:solidFill>
                  <a:schemeClr val="tx1"/>
                </a:solidFill>
              </a:rPr>
              <a:t> and </a:t>
            </a:r>
            <a:r>
              <a:rPr lang="en-GB" sz="2000" b="1" dirty="0">
                <a:solidFill>
                  <a:schemeClr val="bg2"/>
                </a:solidFill>
              </a:rPr>
              <a:t>new</a:t>
            </a:r>
            <a:r>
              <a:rPr lang="en-GB" sz="2000" dirty="0">
                <a:solidFill>
                  <a:schemeClr val="tx1"/>
                </a:solidFill>
              </a:rPr>
              <a:t> UC claimants have been segmented into one of five groups. </a:t>
            </a:r>
            <a:r>
              <a:rPr lang="en-GB" sz="2000" dirty="0">
                <a:solidFill>
                  <a:schemeClr val="tx1"/>
                </a:solidFill>
                <a:latin typeface="Arial"/>
                <a:cs typeface="Arial"/>
              </a:rPr>
              <a:t>Cluster analysis was undertaken on eight attitudinal statements measuring respondents’ interest in self-employment, knowledge of sources of advice and guidance to support self-employment, as well as their own financial health.  </a:t>
            </a:r>
          </a:p>
          <a:p>
            <a:pPr>
              <a:lnSpc>
                <a:spcPct val="110000"/>
              </a:lnSpc>
            </a:pPr>
            <a:endParaRPr lang="en-GB" dirty="0">
              <a:solidFill>
                <a:schemeClr val="tx1"/>
              </a:solidFill>
            </a:endParaRPr>
          </a:p>
        </p:txBody>
      </p:sp>
    </p:spTree>
    <p:extLst>
      <p:ext uri="{BB962C8B-B14F-4D97-AF65-F5344CB8AC3E}">
        <p14:creationId xmlns:p14="http://schemas.microsoft.com/office/powerpoint/2010/main" val="1563859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E0BD15A-6329-4929-8C25-780F0F440D82}"/>
              </a:ext>
            </a:extLst>
          </p:cNvPr>
          <p:cNvSpPr/>
          <p:nvPr/>
        </p:nvSpPr>
        <p:spPr>
          <a:xfrm>
            <a:off x="1971211" y="4459190"/>
            <a:ext cx="2548470" cy="96345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5" name="Rectangle 34">
            <a:extLst>
              <a:ext uri="{FF2B5EF4-FFF2-40B4-BE49-F238E27FC236}">
                <a16:creationId xmlns:a16="http://schemas.microsoft.com/office/drawing/2014/main" id="{EDC9CB7D-3679-47C9-9E82-996E2E8D88DE}"/>
              </a:ext>
            </a:extLst>
          </p:cNvPr>
          <p:cNvSpPr/>
          <p:nvPr/>
        </p:nvSpPr>
        <p:spPr>
          <a:xfrm>
            <a:off x="4590287" y="2721691"/>
            <a:ext cx="3487569" cy="690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Rectangle 43">
            <a:extLst>
              <a:ext uri="{FF2B5EF4-FFF2-40B4-BE49-F238E27FC236}">
                <a16:creationId xmlns:a16="http://schemas.microsoft.com/office/drawing/2014/main" id="{91653DA0-5CA4-461B-9EFB-96B24010463A}"/>
              </a:ext>
            </a:extLst>
          </p:cNvPr>
          <p:cNvSpPr/>
          <p:nvPr/>
        </p:nvSpPr>
        <p:spPr>
          <a:xfrm>
            <a:off x="8200568" y="2707132"/>
            <a:ext cx="3556247" cy="4023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graphicFrame>
        <p:nvGraphicFramePr>
          <p:cNvPr id="65" name="Chart 64">
            <a:extLst>
              <a:ext uri="{FF2B5EF4-FFF2-40B4-BE49-F238E27FC236}">
                <a16:creationId xmlns:a16="http://schemas.microsoft.com/office/drawing/2014/main" id="{55D809B9-4FF0-4656-865E-1F687018396E}"/>
              </a:ext>
            </a:extLst>
          </p:cNvPr>
          <p:cNvGraphicFramePr/>
          <p:nvPr>
            <p:extLst>
              <p:ext uri="{D42A27DB-BD31-4B8C-83A1-F6EECF244321}">
                <p14:modId xmlns:p14="http://schemas.microsoft.com/office/powerpoint/2010/main" val="2067187576"/>
              </p:ext>
            </p:extLst>
          </p:nvPr>
        </p:nvGraphicFramePr>
        <p:xfrm>
          <a:off x="7871499" y="1673795"/>
          <a:ext cx="4157075" cy="427451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r>
              <a:rPr lang="en-GB" sz="2800">
                <a:solidFill>
                  <a:schemeClr val="accent6">
                    <a:lumMod val="60000"/>
                    <a:lumOff val="40000"/>
                  </a:schemeClr>
                </a:solidFill>
              </a:rPr>
              <a:t>Passionate and struggling - Existing claimants </a:t>
            </a: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sp>
        <p:nvSpPr>
          <p:cNvPr id="50" name="Rectangle 49">
            <a:extLst>
              <a:ext uri="{FF2B5EF4-FFF2-40B4-BE49-F238E27FC236}">
                <a16:creationId xmlns:a16="http://schemas.microsoft.com/office/drawing/2014/main" id="{93D41A53-03D1-4B3B-975C-08180749F398}"/>
              </a:ext>
            </a:extLst>
          </p:cNvPr>
          <p:cNvSpPr/>
          <p:nvPr/>
        </p:nvSpPr>
        <p:spPr>
          <a:xfrm>
            <a:off x="4593101" y="3415635"/>
            <a:ext cx="3484756" cy="109504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65627" y="2732087"/>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65627" y="1786540"/>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2732087"/>
            <a:ext cx="2991821" cy="646331"/>
          </a:xfrm>
          <a:prstGeom prst="rect">
            <a:avLst/>
          </a:prstGeom>
        </p:spPr>
        <p:txBody>
          <a:bodyPr wrap="square" lIns="90000" rIns="90000">
            <a:spAutoFit/>
          </a:bodyPr>
          <a:lstStyle/>
          <a:p>
            <a:r>
              <a:rPr lang="en-GB" b="1"/>
              <a:t>62% </a:t>
            </a:r>
            <a:r>
              <a:rPr lang="en-GB"/>
              <a:t>have been in SE for </a:t>
            </a:r>
            <a:r>
              <a:rPr lang="en-GB" b="1"/>
              <a:t>less than 2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1804347"/>
            <a:ext cx="3013324" cy="830997"/>
          </a:xfrm>
          <a:prstGeom prst="rect">
            <a:avLst/>
          </a:prstGeom>
          <a:noFill/>
        </p:spPr>
        <p:txBody>
          <a:bodyPr wrap="square" lIns="90000" tIns="0" rIns="90000" bIns="0" rtlCol="0">
            <a:spAutoFit/>
          </a:bodyPr>
          <a:lstStyle/>
          <a:p>
            <a:pPr algn="l">
              <a:spcBef>
                <a:spcPts val="400"/>
              </a:spcBef>
              <a:spcAft>
                <a:spcPts val="400"/>
              </a:spcAft>
            </a:pPr>
            <a:r>
              <a:rPr lang="en-GB" b="1"/>
              <a:t>33%</a:t>
            </a:r>
            <a:r>
              <a:rPr lang="en-GB"/>
              <a:t> work 31+ hours a week. </a:t>
            </a:r>
            <a:r>
              <a:rPr lang="en-GB" b="1"/>
              <a:t>18%</a:t>
            </a:r>
            <a:r>
              <a:rPr lang="en-GB"/>
              <a:t> say it varies too much each week to say.</a:t>
            </a:r>
          </a:p>
        </p:txBody>
      </p:sp>
      <p:sp>
        <p:nvSpPr>
          <p:cNvPr id="60" name="Rectangle 59">
            <a:extLst>
              <a:ext uri="{FF2B5EF4-FFF2-40B4-BE49-F238E27FC236}">
                <a16:creationId xmlns:a16="http://schemas.microsoft.com/office/drawing/2014/main" id="{29C1BA36-4BA4-450B-9BB7-B4780D8C6435}"/>
              </a:ext>
            </a:extLst>
          </p:cNvPr>
          <p:cNvSpPr/>
          <p:nvPr/>
        </p:nvSpPr>
        <p:spPr>
          <a:xfrm>
            <a:off x="5192665" y="3361374"/>
            <a:ext cx="3006336" cy="1200329"/>
          </a:xfrm>
          <a:prstGeom prst="rect">
            <a:avLst/>
          </a:prstGeom>
        </p:spPr>
        <p:txBody>
          <a:bodyPr wrap="square" lIns="90000" rIns="90000">
            <a:spAutoFit/>
          </a:bodyPr>
          <a:lstStyle/>
          <a:p>
            <a:r>
              <a:rPr lang="en-GB" b="1"/>
              <a:t>13% </a:t>
            </a:r>
            <a:r>
              <a:rPr lang="en-GB"/>
              <a:t>work in professional services / </a:t>
            </a:r>
            <a:r>
              <a:rPr lang="en-GB" b="1"/>
              <a:t>10%</a:t>
            </a:r>
            <a:r>
              <a:rPr lang="en-GB"/>
              <a:t> in arts or entertainment/ </a:t>
            </a:r>
            <a:r>
              <a:rPr lang="en-GB" b="1"/>
              <a:t>9% </a:t>
            </a:r>
            <a:r>
              <a:rPr lang="en-GB"/>
              <a:t>hairdressing or beauticians.</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75901" y="3452267"/>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196906" y="4501336"/>
            <a:ext cx="2978619" cy="646331"/>
          </a:xfrm>
          <a:prstGeom prst="rect">
            <a:avLst/>
          </a:prstGeom>
        </p:spPr>
        <p:txBody>
          <a:bodyPr wrap="square" lIns="90000" rIns="90000">
            <a:spAutoFit/>
          </a:bodyPr>
          <a:lstStyle/>
          <a:p>
            <a:r>
              <a:rPr lang="en-GB" b="1"/>
              <a:t>22%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65627" y="4518502"/>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87571" y="6103957"/>
            <a:ext cx="9466557" cy="521237"/>
          </a:xfrm>
          <a:prstGeom prst="rect">
            <a:avLst/>
          </a:prstGeom>
        </p:spPr>
        <p:txBody>
          <a:bodyPr lIns="91440" tIns="45720" rIns="91440" bIns="45720" anchor="t"/>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Base: 870</a:t>
            </a: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44% </a:t>
            </a:r>
            <a:r>
              <a:rPr lang="en-GB">
                <a:solidFill>
                  <a:schemeClr val="tx1">
                    <a:lumMod val="95000"/>
                    <a:lumOff val="5000"/>
                  </a:schemeClr>
                </a:solidFill>
              </a:rPr>
              <a:t>female, </a:t>
            </a:r>
            <a:r>
              <a:rPr lang="en-GB" b="1">
                <a:solidFill>
                  <a:schemeClr val="tx1">
                    <a:lumMod val="95000"/>
                    <a:lumOff val="5000"/>
                  </a:schemeClr>
                </a:solidFill>
              </a:rPr>
              <a:t>56%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09344" y="3615027"/>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80606" y="3642084"/>
            <a:ext cx="4004442" cy="369332"/>
          </a:xfrm>
          <a:prstGeom prst="rect">
            <a:avLst/>
          </a:prstGeom>
        </p:spPr>
        <p:txBody>
          <a:bodyPr wrap="square" lIns="90000" rIns="90000">
            <a:spAutoFit/>
          </a:bodyPr>
          <a:lstStyle/>
          <a:p>
            <a:r>
              <a:rPr lang="en-GB" b="1">
                <a:solidFill>
                  <a:schemeClr val="tx1">
                    <a:lumMod val="95000"/>
                    <a:lumOff val="5000"/>
                  </a:schemeClr>
                </a:solidFill>
              </a:rPr>
              <a:t>70%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009236" y="2957451"/>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595289" y="2984320"/>
            <a:ext cx="1736891"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63%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7593" y="4465537"/>
            <a:ext cx="1930945" cy="923330"/>
          </a:xfrm>
          <a:prstGeom prst="rect">
            <a:avLst/>
          </a:prstGeom>
        </p:spPr>
        <p:txBody>
          <a:bodyPr wrap="square" lIns="90000" rIns="90000">
            <a:spAutoFit/>
          </a:bodyPr>
          <a:lstStyle/>
          <a:p>
            <a:r>
              <a:rPr lang="en-GB" b="1">
                <a:solidFill>
                  <a:schemeClr val="tx1">
                    <a:lumMod val="95000"/>
                    <a:lumOff val="5000"/>
                  </a:schemeClr>
                </a:solidFill>
              </a:rPr>
              <a:t>70%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 or fall behind</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009344" y="239611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54765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41%</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030535" y="4501922"/>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580606" y="3965235"/>
            <a:ext cx="4004442" cy="369332"/>
          </a:xfrm>
          <a:prstGeom prst="rect">
            <a:avLst/>
          </a:prstGeom>
        </p:spPr>
        <p:txBody>
          <a:bodyPr wrap="square" lIns="90000" rIns="90000">
            <a:spAutoFit/>
          </a:bodyPr>
          <a:lstStyle/>
          <a:p>
            <a:r>
              <a:rPr lang="en-GB" b="1">
                <a:solidFill>
                  <a:schemeClr val="tx1">
                    <a:lumMod val="95000"/>
                    <a:lumOff val="5000"/>
                  </a:schemeClr>
                </a:solidFill>
              </a:rPr>
              <a:t>30% </a:t>
            </a:r>
            <a:r>
              <a:rPr lang="en-GB">
                <a:solidFill>
                  <a:schemeClr val="tx1">
                    <a:lumMod val="95000"/>
                    <a:lumOff val="5000"/>
                  </a:schemeClr>
                </a:solidFill>
              </a:rPr>
              <a:t>over 45</a:t>
            </a:r>
          </a:p>
        </p:txBody>
      </p:sp>
      <p:sp>
        <p:nvSpPr>
          <p:cNvPr id="41" name="Rectangle 40">
            <a:extLst>
              <a:ext uri="{FF2B5EF4-FFF2-40B4-BE49-F238E27FC236}">
                <a16:creationId xmlns:a16="http://schemas.microsoft.com/office/drawing/2014/main" id="{C5F9101C-5F51-4978-A37F-46C94FA380F9}"/>
              </a:ext>
            </a:extLst>
          </p:cNvPr>
          <p:cNvSpPr/>
          <p:nvPr/>
        </p:nvSpPr>
        <p:spPr>
          <a:xfrm>
            <a:off x="335970" y="743041"/>
            <a:ext cx="11856030" cy="707886"/>
          </a:xfrm>
          <a:prstGeom prst="rect">
            <a:avLst/>
          </a:prstGeom>
        </p:spPr>
        <p:txBody>
          <a:bodyPr wrap="square">
            <a:spAutoFit/>
          </a:bodyPr>
          <a:lstStyle/>
          <a:p>
            <a:pPr lvl="0">
              <a:defRPr/>
            </a:pPr>
            <a:r>
              <a:rPr lang="en-GB" sz="2000" b="1">
                <a:solidFill>
                  <a:schemeClr val="tx1">
                    <a:lumMod val="95000"/>
                    <a:lumOff val="5000"/>
                  </a:schemeClr>
                </a:solidFill>
              </a:rPr>
              <a:t>Likely to be younger, with families. Been in self-employment less than 2 years Greater variation in hours worked.  Struggling financially.  Aiming to invest in increasing customer base.</a:t>
            </a:r>
          </a:p>
        </p:txBody>
      </p:sp>
      <p:pic>
        <p:nvPicPr>
          <p:cNvPr id="43" name="Picture 4" descr="woman wearing grey striped dress shirt sitting down near brown wooden table in front of white laptop computer">
            <a:extLst>
              <a:ext uri="{FF2B5EF4-FFF2-40B4-BE49-F238E27FC236}">
                <a16:creationId xmlns:a16="http://schemas.microsoft.com/office/drawing/2014/main" id="{5F966571-FFF5-4625-A577-9261D8AC07C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37367" t="4703" r="12087"/>
          <a:stretch/>
        </p:blipFill>
        <p:spPr bwMode="auto">
          <a:xfrm>
            <a:off x="433955" y="1811163"/>
            <a:ext cx="1524571" cy="431175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48A34E99-CA92-4DDF-A77B-1687FF1BD42A}"/>
              </a:ext>
            </a:extLst>
          </p:cNvPr>
          <p:cNvSpPr/>
          <p:nvPr/>
        </p:nvSpPr>
        <p:spPr>
          <a:xfrm>
            <a:off x="5212714" y="5120791"/>
            <a:ext cx="2978619" cy="1477328"/>
          </a:xfrm>
          <a:prstGeom prst="rect">
            <a:avLst/>
          </a:prstGeom>
        </p:spPr>
        <p:txBody>
          <a:bodyPr wrap="square" lIns="90000" rIns="90000">
            <a:spAutoFit/>
          </a:bodyPr>
          <a:lstStyle/>
          <a:p>
            <a:r>
              <a:rPr lang="en-GB" b="1"/>
              <a:t>45%</a:t>
            </a:r>
            <a:r>
              <a:rPr lang="en-GB"/>
              <a:t> struggling to get loans, </a:t>
            </a:r>
            <a:r>
              <a:rPr lang="en-GB" b="1"/>
              <a:t>44% </a:t>
            </a:r>
            <a:r>
              <a:rPr lang="en-GB"/>
              <a:t>impacted by lack of demand, </a:t>
            </a:r>
            <a:r>
              <a:rPr lang="en-GB" b="1"/>
              <a:t>40%</a:t>
            </a:r>
            <a:r>
              <a:rPr lang="en-GB"/>
              <a:t> of competition, </a:t>
            </a:r>
            <a:r>
              <a:rPr lang="en-GB" b="1"/>
              <a:t>34%</a:t>
            </a:r>
            <a:r>
              <a:rPr lang="en-GB"/>
              <a:t> not being able to increase prices.</a:t>
            </a:r>
          </a:p>
        </p:txBody>
      </p:sp>
      <p:sp>
        <p:nvSpPr>
          <p:cNvPr id="71" name="Rectangle 70">
            <a:extLst>
              <a:ext uri="{FF2B5EF4-FFF2-40B4-BE49-F238E27FC236}">
                <a16:creationId xmlns:a16="http://schemas.microsoft.com/office/drawing/2014/main" id="{41446339-6292-4AE6-8AAE-A4420E3EB05C}"/>
              </a:ext>
            </a:extLst>
          </p:cNvPr>
          <p:cNvSpPr/>
          <p:nvPr/>
        </p:nvSpPr>
        <p:spPr>
          <a:xfrm>
            <a:off x="1959730" y="5417853"/>
            <a:ext cx="2548470" cy="96345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2" name="TextBox 41">
            <a:extLst>
              <a:ext uri="{FF2B5EF4-FFF2-40B4-BE49-F238E27FC236}">
                <a16:creationId xmlns:a16="http://schemas.microsoft.com/office/drawing/2014/main" id="{2903326A-190C-40F7-83F2-C6A9958A5D7E}"/>
              </a:ext>
            </a:extLst>
          </p:cNvPr>
          <p:cNvSpPr txBox="1"/>
          <p:nvPr/>
        </p:nvSpPr>
        <p:spPr>
          <a:xfrm>
            <a:off x="2651559" y="5519837"/>
            <a:ext cx="1736891" cy="830997"/>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25% </a:t>
            </a:r>
            <a:r>
              <a:rPr lang="en-GB">
                <a:solidFill>
                  <a:schemeClr val="tx1">
                    <a:lumMod val="95000"/>
                    <a:lumOff val="5000"/>
                  </a:schemeClr>
                </a:solidFill>
              </a:rPr>
              <a:t>personal health issues are a barrier</a:t>
            </a:r>
          </a:p>
        </p:txBody>
      </p:sp>
      <p:grpSp>
        <p:nvGrpSpPr>
          <p:cNvPr id="51" name="Group 50">
            <a:extLst>
              <a:ext uri="{FF2B5EF4-FFF2-40B4-BE49-F238E27FC236}">
                <a16:creationId xmlns:a16="http://schemas.microsoft.com/office/drawing/2014/main" id="{097006E7-83E6-41F0-AE18-C7A1A61930B3}"/>
              </a:ext>
            </a:extLst>
          </p:cNvPr>
          <p:cNvGrpSpPr/>
          <p:nvPr/>
        </p:nvGrpSpPr>
        <p:grpSpPr>
          <a:xfrm>
            <a:off x="4605702" y="5439802"/>
            <a:ext cx="531849" cy="541134"/>
            <a:chOff x="4395788" y="1577976"/>
            <a:chExt cx="636587" cy="647700"/>
          </a:xfrm>
          <a:solidFill>
            <a:srgbClr val="9FD7B5"/>
          </a:solidFill>
        </p:grpSpPr>
        <p:sp>
          <p:nvSpPr>
            <p:cNvPr id="52" name="Freeform 5">
              <a:extLst>
                <a:ext uri="{FF2B5EF4-FFF2-40B4-BE49-F238E27FC236}">
                  <a16:creationId xmlns:a16="http://schemas.microsoft.com/office/drawing/2014/main" id="{75CFDB8D-6F1E-4EB4-9673-10AB6CE57925}"/>
                </a:ext>
              </a:extLst>
            </p:cNvPr>
            <p:cNvSpPr>
              <a:spLocks noEditPoints="1"/>
            </p:cNvSpPr>
            <p:nvPr/>
          </p:nvSpPr>
          <p:spPr bwMode="auto">
            <a:xfrm>
              <a:off x="4395788" y="1762126"/>
              <a:ext cx="636587" cy="252413"/>
            </a:xfrm>
            <a:custGeom>
              <a:avLst/>
              <a:gdLst>
                <a:gd name="T0" fmla="*/ 5 w 166"/>
                <a:gd name="T1" fmla="*/ 66 h 66"/>
                <a:gd name="T2" fmla="*/ 161 w 166"/>
                <a:gd name="T3" fmla="*/ 66 h 66"/>
                <a:gd name="T4" fmla="*/ 166 w 166"/>
                <a:gd name="T5" fmla="*/ 61 h 66"/>
                <a:gd name="T6" fmla="*/ 166 w 166"/>
                <a:gd name="T7" fmla="*/ 5 h 66"/>
                <a:gd name="T8" fmla="*/ 161 w 166"/>
                <a:gd name="T9" fmla="*/ 0 h 66"/>
                <a:gd name="T10" fmla="*/ 5 w 166"/>
                <a:gd name="T11" fmla="*/ 0 h 66"/>
                <a:gd name="T12" fmla="*/ 0 w 166"/>
                <a:gd name="T13" fmla="*/ 5 h 66"/>
                <a:gd name="T14" fmla="*/ 0 w 166"/>
                <a:gd name="T15" fmla="*/ 61 h 66"/>
                <a:gd name="T16" fmla="*/ 5 w 166"/>
                <a:gd name="T17" fmla="*/ 66 h 66"/>
                <a:gd name="T18" fmla="*/ 10 w 166"/>
                <a:gd name="T19" fmla="*/ 51 h 66"/>
                <a:gd name="T20" fmla="*/ 40 w 166"/>
                <a:gd name="T21" fmla="*/ 10 h 66"/>
                <a:gd name="T22" fmla="*/ 60 w 166"/>
                <a:gd name="T23" fmla="*/ 10 h 66"/>
                <a:gd name="T24" fmla="*/ 28 w 166"/>
                <a:gd name="T25" fmla="*/ 56 h 66"/>
                <a:gd name="T26" fmla="*/ 10 w 166"/>
                <a:gd name="T27" fmla="*/ 56 h 66"/>
                <a:gd name="T28" fmla="*/ 10 w 166"/>
                <a:gd name="T29" fmla="*/ 51 h 66"/>
                <a:gd name="T30" fmla="*/ 61 w 166"/>
                <a:gd name="T31" fmla="*/ 56 h 66"/>
                <a:gd name="T32" fmla="*/ 41 w 166"/>
                <a:gd name="T33" fmla="*/ 56 h 66"/>
                <a:gd name="T34" fmla="*/ 73 w 166"/>
                <a:gd name="T35" fmla="*/ 10 h 66"/>
                <a:gd name="T36" fmla="*/ 93 w 166"/>
                <a:gd name="T37" fmla="*/ 10 h 66"/>
                <a:gd name="T38" fmla="*/ 61 w 166"/>
                <a:gd name="T39" fmla="*/ 56 h 66"/>
                <a:gd name="T40" fmla="*/ 106 w 166"/>
                <a:gd name="T41" fmla="*/ 10 h 66"/>
                <a:gd name="T42" fmla="*/ 126 w 166"/>
                <a:gd name="T43" fmla="*/ 10 h 66"/>
                <a:gd name="T44" fmla="*/ 94 w 166"/>
                <a:gd name="T45" fmla="*/ 56 h 66"/>
                <a:gd name="T46" fmla="*/ 74 w 166"/>
                <a:gd name="T47" fmla="*/ 56 h 66"/>
                <a:gd name="T48" fmla="*/ 106 w 166"/>
                <a:gd name="T49" fmla="*/ 10 h 66"/>
                <a:gd name="T50" fmla="*/ 139 w 166"/>
                <a:gd name="T51" fmla="*/ 56 h 66"/>
                <a:gd name="T52" fmla="*/ 156 w 166"/>
                <a:gd name="T53" fmla="*/ 32 h 66"/>
                <a:gd name="T54" fmla="*/ 156 w 166"/>
                <a:gd name="T55" fmla="*/ 56 h 66"/>
                <a:gd name="T56" fmla="*/ 139 w 166"/>
                <a:gd name="T57" fmla="*/ 56 h 66"/>
                <a:gd name="T58" fmla="*/ 156 w 166"/>
                <a:gd name="T59" fmla="*/ 15 h 66"/>
                <a:gd name="T60" fmla="*/ 126 w 166"/>
                <a:gd name="T61" fmla="*/ 56 h 66"/>
                <a:gd name="T62" fmla="*/ 107 w 166"/>
                <a:gd name="T63" fmla="*/ 56 h 66"/>
                <a:gd name="T64" fmla="*/ 139 w 166"/>
                <a:gd name="T65" fmla="*/ 10 h 66"/>
                <a:gd name="T66" fmla="*/ 156 w 166"/>
                <a:gd name="T67" fmla="*/ 10 h 66"/>
                <a:gd name="T68" fmla="*/ 156 w 166"/>
                <a:gd name="T69" fmla="*/ 15 h 66"/>
                <a:gd name="T70" fmla="*/ 27 w 166"/>
                <a:gd name="T71" fmla="*/ 10 h 66"/>
                <a:gd name="T72" fmla="*/ 10 w 166"/>
                <a:gd name="T73" fmla="*/ 34 h 66"/>
                <a:gd name="T74" fmla="*/ 10 w 166"/>
                <a:gd name="T75" fmla="*/ 10 h 66"/>
                <a:gd name="T76" fmla="*/ 27 w 166"/>
                <a:gd name="T7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66">
                  <a:moveTo>
                    <a:pt x="5" y="66"/>
                  </a:moveTo>
                  <a:cubicBezTo>
                    <a:pt x="161" y="66"/>
                    <a:pt x="161" y="66"/>
                    <a:pt x="161" y="66"/>
                  </a:cubicBezTo>
                  <a:cubicBezTo>
                    <a:pt x="164" y="66"/>
                    <a:pt x="166" y="64"/>
                    <a:pt x="166" y="61"/>
                  </a:cubicBezTo>
                  <a:cubicBezTo>
                    <a:pt x="166" y="5"/>
                    <a:pt x="166" y="5"/>
                    <a:pt x="166" y="5"/>
                  </a:cubicBezTo>
                  <a:cubicBezTo>
                    <a:pt x="166" y="2"/>
                    <a:pt x="164" y="0"/>
                    <a:pt x="161" y="0"/>
                  </a:cubicBezTo>
                  <a:cubicBezTo>
                    <a:pt x="5" y="0"/>
                    <a:pt x="5" y="0"/>
                    <a:pt x="5" y="0"/>
                  </a:cubicBezTo>
                  <a:cubicBezTo>
                    <a:pt x="2" y="0"/>
                    <a:pt x="0" y="2"/>
                    <a:pt x="0" y="5"/>
                  </a:cubicBezTo>
                  <a:cubicBezTo>
                    <a:pt x="0" y="61"/>
                    <a:pt x="0" y="61"/>
                    <a:pt x="0" y="61"/>
                  </a:cubicBezTo>
                  <a:cubicBezTo>
                    <a:pt x="0" y="64"/>
                    <a:pt x="2" y="66"/>
                    <a:pt x="5" y="66"/>
                  </a:cubicBezTo>
                  <a:close/>
                  <a:moveTo>
                    <a:pt x="10" y="51"/>
                  </a:moveTo>
                  <a:cubicBezTo>
                    <a:pt x="40" y="10"/>
                    <a:pt x="40" y="10"/>
                    <a:pt x="40" y="10"/>
                  </a:cubicBezTo>
                  <a:cubicBezTo>
                    <a:pt x="60" y="10"/>
                    <a:pt x="60" y="10"/>
                    <a:pt x="60" y="10"/>
                  </a:cubicBezTo>
                  <a:cubicBezTo>
                    <a:pt x="28" y="56"/>
                    <a:pt x="28" y="56"/>
                    <a:pt x="28" y="56"/>
                  </a:cubicBezTo>
                  <a:cubicBezTo>
                    <a:pt x="10" y="56"/>
                    <a:pt x="10" y="56"/>
                    <a:pt x="10" y="56"/>
                  </a:cubicBezTo>
                  <a:lnTo>
                    <a:pt x="10" y="51"/>
                  </a:lnTo>
                  <a:close/>
                  <a:moveTo>
                    <a:pt x="61" y="56"/>
                  </a:moveTo>
                  <a:cubicBezTo>
                    <a:pt x="41" y="56"/>
                    <a:pt x="41" y="56"/>
                    <a:pt x="41" y="56"/>
                  </a:cubicBezTo>
                  <a:cubicBezTo>
                    <a:pt x="73" y="10"/>
                    <a:pt x="73" y="10"/>
                    <a:pt x="73" y="10"/>
                  </a:cubicBezTo>
                  <a:cubicBezTo>
                    <a:pt x="93" y="10"/>
                    <a:pt x="93" y="10"/>
                    <a:pt x="93" y="10"/>
                  </a:cubicBezTo>
                  <a:lnTo>
                    <a:pt x="61" y="56"/>
                  </a:lnTo>
                  <a:close/>
                  <a:moveTo>
                    <a:pt x="106" y="10"/>
                  </a:moveTo>
                  <a:cubicBezTo>
                    <a:pt x="126" y="10"/>
                    <a:pt x="126" y="10"/>
                    <a:pt x="126" y="10"/>
                  </a:cubicBezTo>
                  <a:cubicBezTo>
                    <a:pt x="94" y="56"/>
                    <a:pt x="94" y="56"/>
                    <a:pt x="94" y="56"/>
                  </a:cubicBezTo>
                  <a:cubicBezTo>
                    <a:pt x="74" y="56"/>
                    <a:pt x="74" y="56"/>
                    <a:pt x="74" y="56"/>
                  </a:cubicBezTo>
                  <a:lnTo>
                    <a:pt x="106" y="10"/>
                  </a:lnTo>
                  <a:close/>
                  <a:moveTo>
                    <a:pt x="139" y="56"/>
                  </a:moveTo>
                  <a:cubicBezTo>
                    <a:pt x="156" y="32"/>
                    <a:pt x="156" y="32"/>
                    <a:pt x="156" y="32"/>
                  </a:cubicBezTo>
                  <a:cubicBezTo>
                    <a:pt x="156" y="56"/>
                    <a:pt x="156" y="56"/>
                    <a:pt x="156" y="56"/>
                  </a:cubicBezTo>
                  <a:lnTo>
                    <a:pt x="139" y="56"/>
                  </a:lnTo>
                  <a:close/>
                  <a:moveTo>
                    <a:pt x="156" y="15"/>
                  </a:moveTo>
                  <a:cubicBezTo>
                    <a:pt x="126" y="56"/>
                    <a:pt x="126" y="56"/>
                    <a:pt x="126" y="56"/>
                  </a:cubicBezTo>
                  <a:cubicBezTo>
                    <a:pt x="107" y="56"/>
                    <a:pt x="107" y="56"/>
                    <a:pt x="107" y="56"/>
                  </a:cubicBezTo>
                  <a:cubicBezTo>
                    <a:pt x="139" y="10"/>
                    <a:pt x="139" y="10"/>
                    <a:pt x="139" y="10"/>
                  </a:cubicBezTo>
                  <a:cubicBezTo>
                    <a:pt x="156" y="10"/>
                    <a:pt x="156" y="10"/>
                    <a:pt x="156" y="10"/>
                  </a:cubicBezTo>
                  <a:lnTo>
                    <a:pt x="156" y="15"/>
                  </a:lnTo>
                  <a:close/>
                  <a:moveTo>
                    <a:pt x="27" y="10"/>
                  </a:moveTo>
                  <a:cubicBezTo>
                    <a:pt x="10" y="34"/>
                    <a:pt x="10" y="34"/>
                    <a:pt x="10" y="34"/>
                  </a:cubicBezTo>
                  <a:cubicBezTo>
                    <a:pt x="10" y="10"/>
                    <a:pt x="10" y="10"/>
                    <a:pt x="10" y="10"/>
                  </a:cubicBezTo>
                  <a:lnTo>
                    <a:pt x="2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
              <a:extLst>
                <a:ext uri="{FF2B5EF4-FFF2-40B4-BE49-F238E27FC236}">
                  <a16:creationId xmlns:a16="http://schemas.microsoft.com/office/drawing/2014/main" id="{F5A03F52-501A-4759-9CBB-56AC2C01B6B3}"/>
                </a:ext>
              </a:extLst>
            </p:cNvPr>
            <p:cNvSpPr>
              <a:spLocks/>
            </p:cNvSpPr>
            <p:nvPr/>
          </p:nvSpPr>
          <p:spPr bwMode="auto">
            <a:xfrm>
              <a:off x="4487863" y="2041526"/>
              <a:ext cx="452437" cy="184150"/>
            </a:xfrm>
            <a:custGeom>
              <a:avLst/>
              <a:gdLst>
                <a:gd name="T0" fmla="*/ 0 w 285"/>
                <a:gd name="T1" fmla="*/ 0 h 116"/>
                <a:gd name="T2" fmla="*/ 0 w 285"/>
                <a:gd name="T3" fmla="*/ 116 h 116"/>
                <a:gd name="T4" fmla="*/ 24 w 285"/>
                <a:gd name="T5" fmla="*/ 116 h 116"/>
                <a:gd name="T6" fmla="*/ 24 w 285"/>
                <a:gd name="T7" fmla="*/ 61 h 116"/>
                <a:gd name="T8" fmla="*/ 261 w 285"/>
                <a:gd name="T9" fmla="*/ 61 h 116"/>
                <a:gd name="T10" fmla="*/ 261 w 285"/>
                <a:gd name="T11" fmla="*/ 116 h 116"/>
                <a:gd name="T12" fmla="*/ 285 w 285"/>
                <a:gd name="T13" fmla="*/ 116 h 116"/>
                <a:gd name="T14" fmla="*/ 285 w 285"/>
                <a:gd name="T15" fmla="*/ 0 h 116"/>
                <a:gd name="T16" fmla="*/ 261 w 285"/>
                <a:gd name="T17" fmla="*/ 0 h 116"/>
                <a:gd name="T18" fmla="*/ 261 w 285"/>
                <a:gd name="T19" fmla="*/ 37 h 116"/>
                <a:gd name="T20" fmla="*/ 24 w 285"/>
                <a:gd name="T21" fmla="*/ 37 h 116"/>
                <a:gd name="T22" fmla="*/ 24 w 285"/>
                <a:gd name="T23" fmla="*/ 0 h 116"/>
                <a:gd name="T24" fmla="*/ 0 w 285"/>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116">
                  <a:moveTo>
                    <a:pt x="0" y="0"/>
                  </a:moveTo>
                  <a:lnTo>
                    <a:pt x="0" y="116"/>
                  </a:lnTo>
                  <a:lnTo>
                    <a:pt x="24" y="116"/>
                  </a:lnTo>
                  <a:lnTo>
                    <a:pt x="24" y="61"/>
                  </a:lnTo>
                  <a:lnTo>
                    <a:pt x="261" y="61"/>
                  </a:lnTo>
                  <a:lnTo>
                    <a:pt x="261" y="116"/>
                  </a:lnTo>
                  <a:lnTo>
                    <a:pt x="285" y="116"/>
                  </a:lnTo>
                  <a:lnTo>
                    <a:pt x="285" y="0"/>
                  </a:lnTo>
                  <a:lnTo>
                    <a:pt x="261" y="0"/>
                  </a:lnTo>
                  <a:lnTo>
                    <a:pt x="261" y="37"/>
                  </a:lnTo>
                  <a:lnTo>
                    <a:pt x="24" y="37"/>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
              <a:extLst>
                <a:ext uri="{FF2B5EF4-FFF2-40B4-BE49-F238E27FC236}">
                  <a16:creationId xmlns:a16="http://schemas.microsoft.com/office/drawing/2014/main" id="{C7E8E0CB-2C74-4468-A037-6DEFD53751FE}"/>
                </a:ext>
              </a:extLst>
            </p:cNvPr>
            <p:cNvSpPr>
              <a:spLocks noEditPoints="1"/>
            </p:cNvSpPr>
            <p:nvPr/>
          </p:nvSpPr>
          <p:spPr bwMode="auto">
            <a:xfrm>
              <a:off x="44418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
              <a:extLst>
                <a:ext uri="{FF2B5EF4-FFF2-40B4-BE49-F238E27FC236}">
                  <a16:creationId xmlns:a16="http://schemas.microsoft.com/office/drawing/2014/main" id="{C01B5A93-886F-4B24-8AB0-B745126A4E5B}"/>
                </a:ext>
              </a:extLst>
            </p:cNvPr>
            <p:cNvSpPr>
              <a:spLocks noEditPoints="1"/>
            </p:cNvSpPr>
            <p:nvPr/>
          </p:nvSpPr>
          <p:spPr bwMode="auto">
            <a:xfrm>
              <a:off x="48101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Freeform 34">
            <a:extLst>
              <a:ext uri="{FF2B5EF4-FFF2-40B4-BE49-F238E27FC236}">
                <a16:creationId xmlns:a16="http://schemas.microsoft.com/office/drawing/2014/main" id="{982B694C-0A9B-4A93-AFEC-D749AF965884}"/>
              </a:ext>
            </a:extLst>
          </p:cNvPr>
          <p:cNvSpPr>
            <a:spLocks/>
          </p:cNvSpPr>
          <p:nvPr/>
        </p:nvSpPr>
        <p:spPr bwMode="auto">
          <a:xfrm>
            <a:off x="2121821" y="5586405"/>
            <a:ext cx="507826" cy="521285"/>
          </a:xfrm>
          <a:custGeom>
            <a:avLst/>
            <a:gdLst>
              <a:gd name="T0" fmla="*/ 193 w 284"/>
              <a:gd name="T1" fmla="*/ 284 h 284"/>
              <a:gd name="T2" fmla="*/ 91 w 284"/>
              <a:gd name="T3" fmla="*/ 284 h 284"/>
              <a:gd name="T4" fmla="*/ 81 w 284"/>
              <a:gd name="T5" fmla="*/ 274 h 284"/>
              <a:gd name="T6" fmla="*/ 81 w 284"/>
              <a:gd name="T7" fmla="*/ 203 h 284"/>
              <a:gd name="T8" fmla="*/ 10 w 284"/>
              <a:gd name="T9" fmla="*/ 203 h 284"/>
              <a:gd name="T10" fmla="*/ 0 w 284"/>
              <a:gd name="T11" fmla="*/ 193 h 284"/>
              <a:gd name="T12" fmla="*/ 0 w 284"/>
              <a:gd name="T13" fmla="*/ 91 h 284"/>
              <a:gd name="T14" fmla="*/ 10 w 284"/>
              <a:gd name="T15" fmla="*/ 81 h 284"/>
              <a:gd name="T16" fmla="*/ 81 w 284"/>
              <a:gd name="T17" fmla="*/ 81 h 284"/>
              <a:gd name="T18" fmla="*/ 81 w 284"/>
              <a:gd name="T19" fmla="*/ 10 h 284"/>
              <a:gd name="T20" fmla="*/ 91 w 284"/>
              <a:gd name="T21" fmla="*/ 0 h 284"/>
              <a:gd name="T22" fmla="*/ 193 w 284"/>
              <a:gd name="T23" fmla="*/ 0 h 284"/>
              <a:gd name="T24" fmla="*/ 203 w 284"/>
              <a:gd name="T25" fmla="*/ 10 h 284"/>
              <a:gd name="T26" fmla="*/ 193 w 284"/>
              <a:gd name="T27" fmla="*/ 20 h 284"/>
              <a:gd name="T28" fmla="*/ 101 w 284"/>
              <a:gd name="T29" fmla="*/ 20 h 284"/>
              <a:gd name="T30" fmla="*/ 101 w 284"/>
              <a:gd name="T31" fmla="*/ 91 h 284"/>
              <a:gd name="T32" fmla="*/ 91 w 284"/>
              <a:gd name="T33" fmla="*/ 101 h 284"/>
              <a:gd name="T34" fmla="*/ 20 w 284"/>
              <a:gd name="T35" fmla="*/ 101 h 284"/>
              <a:gd name="T36" fmla="*/ 20 w 284"/>
              <a:gd name="T37" fmla="*/ 183 h 284"/>
              <a:gd name="T38" fmla="*/ 91 w 284"/>
              <a:gd name="T39" fmla="*/ 183 h 284"/>
              <a:gd name="T40" fmla="*/ 101 w 284"/>
              <a:gd name="T41" fmla="*/ 193 h 284"/>
              <a:gd name="T42" fmla="*/ 101 w 284"/>
              <a:gd name="T43" fmla="*/ 264 h 284"/>
              <a:gd name="T44" fmla="*/ 183 w 284"/>
              <a:gd name="T45" fmla="*/ 264 h 284"/>
              <a:gd name="T46" fmla="*/ 183 w 284"/>
              <a:gd name="T47" fmla="*/ 193 h 284"/>
              <a:gd name="T48" fmla="*/ 193 w 284"/>
              <a:gd name="T49" fmla="*/ 183 h 284"/>
              <a:gd name="T50" fmla="*/ 264 w 284"/>
              <a:gd name="T51" fmla="*/ 183 h 284"/>
              <a:gd name="T52" fmla="*/ 264 w 284"/>
              <a:gd name="T53" fmla="*/ 101 h 284"/>
              <a:gd name="T54" fmla="*/ 193 w 284"/>
              <a:gd name="T55" fmla="*/ 101 h 284"/>
              <a:gd name="T56" fmla="*/ 183 w 284"/>
              <a:gd name="T57" fmla="*/ 91 h 284"/>
              <a:gd name="T58" fmla="*/ 183 w 284"/>
              <a:gd name="T59" fmla="*/ 37 h 284"/>
              <a:gd name="T60" fmla="*/ 193 w 284"/>
              <a:gd name="T61" fmla="*/ 27 h 284"/>
              <a:gd name="T62" fmla="*/ 203 w 284"/>
              <a:gd name="T63" fmla="*/ 37 h 284"/>
              <a:gd name="T64" fmla="*/ 203 w 284"/>
              <a:gd name="T65" fmla="*/ 81 h 284"/>
              <a:gd name="T66" fmla="*/ 274 w 284"/>
              <a:gd name="T67" fmla="*/ 81 h 284"/>
              <a:gd name="T68" fmla="*/ 284 w 284"/>
              <a:gd name="T69" fmla="*/ 91 h 284"/>
              <a:gd name="T70" fmla="*/ 284 w 284"/>
              <a:gd name="T71" fmla="*/ 193 h 284"/>
              <a:gd name="T72" fmla="*/ 274 w 284"/>
              <a:gd name="T73" fmla="*/ 203 h 284"/>
              <a:gd name="T74" fmla="*/ 203 w 284"/>
              <a:gd name="T75" fmla="*/ 203 h 284"/>
              <a:gd name="T76" fmla="*/ 203 w 284"/>
              <a:gd name="T77" fmla="*/ 274 h 284"/>
              <a:gd name="T78" fmla="*/ 193 w 284"/>
              <a:gd name="T79"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284">
                <a:moveTo>
                  <a:pt x="193" y="284"/>
                </a:moveTo>
                <a:cubicBezTo>
                  <a:pt x="91" y="284"/>
                  <a:pt x="91" y="284"/>
                  <a:pt x="91" y="284"/>
                </a:cubicBezTo>
                <a:cubicBezTo>
                  <a:pt x="86" y="284"/>
                  <a:pt x="81" y="279"/>
                  <a:pt x="81" y="274"/>
                </a:cubicBezTo>
                <a:cubicBezTo>
                  <a:pt x="81" y="203"/>
                  <a:pt x="81" y="203"/>
                  <a:pt x="81" y="203"/>
                </a:cubicBezTo>
                <a:cubicBezTo>
                  <a:pt x="10" y="203"/>
                  <a:pt x="10" y="203"/>
                  <a:pt x="10" y="203"/>
                </a:cubicBezTo>
                <a:cubicBezTo>
                  <a:pt x="4" y="203"/>
                  <a:pt x="0" y="198"/>
                  <a:pt x="0" y="193"/>
                </a:cubicBezTo>
                <a:cubicBezTo>
                  <a:pt x="0" y="91"/>
                  <a:pt x="0" y="91"/>
                  <a:pt x="0" y="91"/>
                </a:cubicBezTo>
                <a:cubicBezTo>
                  <a:pt x="0" y="86"/>
                  <a:pt x="4" y="81"/>
                  <a:pt x="10" y="81"/>
                </a:cubicBezTo>
                <a:cubicBezTo>
                  <a:pt x="81" y="81"/>
                  <a:pt x="81" y="81"/>
                  <a:pt x="81" y="81"/>
                </a:cubicBezTo>
                <a:cubicBezTo>
                  <a:pt x="81" y="10"/>
                  <a:pt x="81" y="10"/>
                  <a:pt x="81" y="10"/>
                </a:cubicBezTo>
                <a:cubicBezTo>
                  <a:pt x="81" y="4"/>
                  <a:pt x="86" y="0"/>
                  <a:pt x="91" y="0"/>
                </a:cubicBezTo>
                <a:cubicBezTo>
                  <a:pt x="193" y="0"/>
                  <a:pt x="193" y="0"/>
                  <a:pt x="193" y="0"/>
                </a:cubicBezTo>
                <a:cubicBezTo>
                  <a:pt x="198" y="0"/>
                  <a:pt x="203" y="4"/>
                  <a:pt x="203" y="10"/>
                </a:cubicBezTo>
                <a:cubicBezTo>
                  <a:pt x="203" y="15"/>
                  <a:pt x="198" y="20"/>
                  <a:pt x="193" y="20"/>
                </a:cubicBezTo>
                <a:cubicBezTo>
                  <a:pt x="101" y="20"/>
                  <a:pt x="101" y="20"/>
                  <a:pt x="101" y="20"/>
                </a:cubicBezTo>
                <a:cubicBezTo>
                  <a:pt x="101" y="91"/>
                  <a:pt x="101" y="91"/>
                  <a:pt x="101" y="91"/>
                </a:cubicBezTo>
                <a:cubicBezTo>
                  <a:pt x="101" y="97"/>
                  <a:pt x="97" y="101"/>
                  <a:pt x="91" y="101"/>
                </a:cubicBezTo>
                <a:cubicBezTo>
                  <a:pt x="20" y="101"/>
                  <a:pt x="20" y="101"/>
                  <a:pt x="20" y="101"/>
                </a:cubicBezTo>
                <a:cubicBezTo>
                  <a:pt x="20" y="183"/>
                  <a:pt x="20" y="183"/>
                  <a:pt x="20" y="183"/>
                </a:cubicBezTo>
                <a:cubicBezTo>
                  <a:pt x="91" y="183"/>
                  <a:pt x="91" y="183"/>
                  <a:pt x="91" y="183"/>
                </a:cubicBezTo>
                <a:cubicBezTo>
                  <a:pt x="97" y="183"/>
                  <a:pt x="101" y="187"/>
                  <a:pt x="101" y="193"/>
                </a:cubicBezTo>
                <a:cubicBezTo>
                  <a:pt x="101" y="264"/>
                  <a:pt x="101" y="264"/>
                  <a:pt x="101" y="264"/>
                </a:cubicBezTo>
                <a:cubicBezTo>
                  <a:pt x="183" y="264"/>
                  <a:pt x="183" y="264"/>
                  <a:pt x="183" y="264"/>
                </a:cubicBezTo>
                <a:cubicBezTo>
                  <a:pt x="183" y="193"/>
                  <a:pt x="183" y="193"/>
                  <a:pt x="183" y="193"/>
                </a:cubicBezTo>
                <a:cubicBezTo>
                  <a:pt x="183" y="187"/>
                  <a:pt x="187" y="183"/>
                  <a:pt x="193" y="183"/>
                </a:cubicBezTo>
                <a:cubicBezTo>
                  <a:pt x="264" y="183"/>
                  <a:pt x="264" y="183"/>
                  <a:pt x="264" y="183"/>
                </a:cubicBezTo>
                <a:cubicBezTo>
                  <a:pt x="264" y="101"/>
                  <a:pt x="264" y="101"/>
                  <a:pt x="264" y="101"/>
                </a:cubicBezTo>
                <a:cubicBezTo>
                  <a:pt x="193" y="101"/>
                  <a:pt x="193" y="101"/>
                  <a:pt x="193" y="101"/>
                </a:cubicBezTo>
                <a:cubicBezTo>
                  <a:pt x="187" y="101"/>
                  <a:pt x="183" y="97"/>
                  <a:pt x="183" y="91"/>
                </a:cubicBezTo>
                <a:cubicBezTo>
                  <a:pt x="183" y="37"/>
                  <a:pt x="183" y="37"/>
                  <a:pt x="183" y="37"/>
                </a:cubicBezTo>
                <a:cubicBezTo>
                  <a:pt x="183" y="31"/>
                  <a:pt x="187" y="27"/>
                  <a:pt x="193" y="27"/>
                </a:cubicBezTo>
                <a:cubicBezTo>
                  <a:pt x="198" y="27"/>
                  <a:pt x="203" y="31"/>
                  <a:pt x="203" y="37"/>
                </a:cubicBezTo>
                <a:cubicBezTo>
                  <a:pt x="203" y="81"/>
                  <a:pt x="203" y="81"/>
                  <a:pt x="203" y="81"/>
                </a:cubicBezTo>
                <a:cubicBezTo>
                  <a:pt x="274" y="81"/>
                  <a:pt x="274" y="81"/>
                  <a:pt x="274" y="81"/>
                </a:cubicBezTo>
                <a:cubicBezTo>
                  <a:pt x="279" y="81"/>
                  <a:pt x="284" y="86"/>
                  <a:pt x="284" y="91"/>
                </a:cubicBezTo>
                <a:cubicBezTo>
                  <a:pt x="284" y="193"/>
                  <a:pt x="284" y="193"/>
                  <a:pt x="284" y="193"/>
                </a:cubicBezTo>
                <a:cubicBezTo>
                  <a:pt x="284" y="198"/>
                  <a:pt x="279" y="203"/>
                  <a:pt x="274" y="203"/>
                </a:cubicBezTo>
                <a:cubicBezTo>
                  <a:pt x="203" y="203"/>
                  <a:pt x="203" y="203"/>
                  <a:pt x="203" y="203"/>
                </a:cubicBezTo>
                <a:cubicBezTo>
                  <a:pt x="203" y="274"/>
                  <a:pt x="203" y="274"/>
                  <a:pt x="203" y="274"/>
                </a:cubicBezTo>
                <a:cubicBezTo>
                  <a:pt x="203" y="279"/>
                  <a:pt x="198" y="284"/>
                  <a:pt x="193" y="284"/>
                </a:cubicBezTo>
                <a:close/>
              </a:path>
            </a:pathLst>
          </a:custGeom>
          <a:solidFill>
            <a:srgbClr val="9FD7B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55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1" grpId="0" animBg="1"/>
      <p:bldP spid="44" grpId="0" animBg="1"/>
      <p:bldGraphic spid="65" grpId="0">
        <p:bldAsOne/>
      </p:bldGraphic>
      <p:bldP spid="14" grpId="0"/>
      <p:bldP spid="40" grpId="0"/>
      <p:bldP spid="50" grpId="0" animBg="1"/>
      <p:bldP spid="58" grpId="0"/>
      <p:bldP spid="59" grpId="0"/>
      <p:bldP spid="60" grpId="0"/>
      <p:bldP spid="62" grpId="0"/>
      <p:bldP spid="3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4165CF8-DE36-4445-9C67-EF2244A8BE8F}"/>
              </a:ext>
            </a:extLst>
          </p:cNvPr>
          <p:cNvSpPr/>
          <p:nvPr/>
        </p:nvSpPr>
        <p:spPr>
          <a:xfrm>
            <a:off x="1966729" y="3403525"/>
            <a:ext cx="2350768" cy="6442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3" name="Rectangle 42">
            <a:extLst>
              <a:ext uri="{FF2B5EF4-FFF2-40B4-BE49-F238E27FC236}">
                <a16:creationId xmlns:a16="http://schemas.microsoft.com/office/drawing/2014/main" id="{AC4FDBAF-2A8D-4A8B-880A-F3720AEA934B}"/>
              </a:ext>
            </a:extLst>
          </p:cNvPr>
          <p:cNvSpPr/>
          <p:nvPr/>
        </p:nvSpPr>
        <p:spPr>
          <a:xfrm>
            <a:off x="4549819" y="3876667"/>
            <a:ext cx="3552158" cy="125754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r>
              <a:rPr lang="en-GB" sz="2800">
                <a:solidFill>
                  <a:schemeClr val="accent2"/>
                </a:solidFill>
              </a:rPr>
              <a:t>Content with other priorities - Existing claimants</a:t>
            </a: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graphicFrame>
        <p:nvGraphicFramePr>
          <p:cNvPr id="65" name="Chart 64">
            <a:extLst>
              <a:ext uri="{FF2B5EF4-FFF2-40B4-BE49-F238E27FC236}">
                <a16:creationId xmlns:a16="http://schemas.microsoft.com/office/drawing/2014/main" id="{55D809B9-4FF0-4656-865E-1F687018396E}"/>
              </a:ext>
            </a:extLst>
          </p:cNvPr>
          <p:cNvGraphicFramePr/>
          <p:nvPr>
            <p:extLst>
              <p:ext uri="{D42A27DB-BD31-4B8C-83A1-F6EECF244321}">
                <p14:modId xmlns:p14="http://schemas.microsoft.com/office/powerpoint/2010/main" val="2412034132"/>
              </p:ext>
            </p:extLst>
          </p:nvPr>
        </p:nvGraphicFramePr>
        <p:xfrm>
          <a:off x="7831042" y="1754354"/>
          <a:ext cx="4182817" cy="427451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65627" y="3014452"/>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65627" y="2038796"/>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3014452"/>
            <a:ext cx="2991821" cy="646331"/>
          </a:xfrm>
          <a:prstGeom prst="rect">
            <a:avLst/>
          </a:prstGeom>
        </p:spPr>
        <p:txBody>
          <a:bodyPr wrap="square" lIns="90000" rIns="90000">
            <a:spAutoFit/>
          </a:bodyPr>
          <a:lstStyle/>
          <a:p>
            <a:r>
              <a:rPr lang="en-GB" b="1"/>
              <a:t>49% </a:t>
            </a:r>
            <a:r>
              <a:rPr lang="en-GB"/>
              <a:t>have been in SE for </a:t>
            </a:r>
            <a:r>
              <a:rPr lang="en-GB" b="1"/>
              <a:t>more than 2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2056603"/>
            <a:ext cx="3013324" cy="553998"/>
          </a:xfrm>
          <a:prstGeom prst="rect">
            <a:avLst/>
          </a:prstGeom>
          <a:noFill/>
        </p:spPr>
        <p:txBody>
          <a:bodyPr wrap="square" lIns="90000" tIns="0" rIns="90000" bIns="0" rtlCol="0">
            <a:spAutoFit/>
          </a:bodyPr>
          <a:lstStyle/>
          <a:p>
            <a:pPr algn="l">
              <a:spcBef>
                <a:spcPts val="400"/>
              </a:spcBef>
              <a:spcAft>
                <a:spcPts val="400"/>
              </a:spcAft>
            </a:pPr>
            <a:r>
              <a:rPr lang="en-GB" b="1"/>
              <a:t>38% </a:t>
            </a:r>
            <a:r>
              <a:rPr lang="en-GB"/>
              <a:t>work 31+ hours a week. </a:t>
            </a:r>
          </a:p>
        </p:txBody>
      </p:sp>
      <p:sp>
        <p:nvSpPr>
          <p:cNvPr id="60" name="Rectangle 59">
            <a:extLst>
              <a:ext uri="{FF2B5EF4-FFF2-40B4-BE49-F238E27FC236}">
                <a16:creationId xmlns:a16="http://schemas.microsoft.com/office/drawing/2014/main" id="{29C1BA36-4BA4-450B-9BB7-B4780D8C6435}"/>
              </a:ext>
            </a:extLst>
          </p:cNvPr>
          <p:cNvSpPr/>
          <p:nvPr/>
        </p:nvSpPr>
        <p:spPr>
          <a:xfrm>
            <a:off x="5182391" y="3946658"/>
            <a:ext cx="3006336" cy="1200329"/>
          </a:xfrm>
          <a:prstGeom prst="rect">
            <a:avLst/>
          </a:prstGeom>
        </p:spPr>
        <p:txBody>
          <a:bodyPr wrap="square" lIns="90000" rIns="90000">
            <a:spAutoFit/>
          </a:bodyPr>
          <a:lstStyle/>
          <a:p>
            <a:r>
              <a:rPr lang="en-GB" b="1" dirty="0"/>
              <a:t>12% </a:t>
            </a:r>
            <a:r>
              <a:rPr lang="en-GB" dirty="0"/>
              <a:t>construction workers and builders, </a:t>
            </a:r>
            <a:r>
              <a:rPr lang="en-GB" b="1" dirty="0"/>
              <a:t>11%</a:t>
            </a:r>
            <a:r>
              <a:rPr lang="en-GB" dirty="0"/>
              <a:t> taxi driving or private hire, </a:t>
            </a:r>
            <a:r>
              <a:rPr lang="en-GB" b="1" dirty="0"/>
              <a:t>11% </a:t>
            </a:r>
            <a:r>
              <a:rPr lang="en-GB" dirty="0"/>
              <a:t>professional services.</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65627" y="4037551"/>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196906" y="5206541"/>
            <a:ext cx="2978619" cy="646331"/>
          </a:xfrm>
          <a:prstGeom prst="rect">
            <a:avLst/>
          </a:prstGeom>
        </p:spPr>
        <p:txBody>
          <a:bodyPr wrap="square" lIns="90000" rIns="90000">
            <a:spAutoFit/>
          </a:bodyPr>
          <a:lstStyle/>
          <a:p>
            <a:r>
              <a:rPr lang="en-GB" b="1"/>
              <a:t>21%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65627" y="5223707"/>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37449"/>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Base: 762</a:t>
            </a:r>
          </a:p>
        </p:txBody>
      </p:sp>
      <p:sp>
        <p:nvSpPr>
          <p:cNvPr id="37" name="Rectangle 36">
            <a:extLst>
              <a:ext uri="{FF2B5EF4-FFF2-40B4-BE49-F238E27FC236}">
                <a16:creationId xmlns:a16="http://schemas.microsoft.com/office/drawing/2014/main" id="{35A2963C-BA24-4CB7-904C-D68DE9884774}"/>
              </a:ext>
            </a:extLst>
          </p:cNvPr>
          <p:cNvSpPr/>
          <p:nvPr/>
        </p:nvSpPr>
        <p:spPr>
          <a:xfrm>
            <a:off x="1966729" y="1792775"/>
            <a:ext cx="2350768" cy="70788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03250" y="1809025"/>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29% </a:t>
            </a:r>
            <a:r>
              <a:rPr lang="en-GB">
                <a:solidFill>
                  <a:schemeClr val="tx1">
                    <a:lumMod val="95000"/>
                    <a:lumOff val="5000"/>
                  </a:schemeClr>
                </a:solidFill>
              </a:rPr>
              <a:t>female, </a:t>
            </a:r>
            <a:r>
              <a:rPr lang="en-GB" b="1">
                <a:solidFill>
                  <a:schemeClr val="tx1">
                    <a:lumMod val="95000"/>
                    <a:lumOff val="5000"/>
                  </a:schemeClr>
                </a:solidFill>
              </a:rPr>
              <a:t>71%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30535" y="4235613"/>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601797" y="4262670"/>
            <a:ext cx="4004442" cy="369332"/>
          </a:xfrm>
          <a:prstGeom prst="rect">
            <a:avLst/>
          </a:prstGeom>
        </p:spPr>
        <p:txBody>
          <a:bodyPr wrap="square" lIns="90000" rIns="90000">
            <a:spAutoFit/>
          </a:bodyPr>
          <a:lstStyle/>
          <a:p>
            <a:r>
              <a:rPr lang="en-GB" b="1">
                <a:solidFill>
                  <a:schemeClr val="tx1">
                    <a:lumMod val="95000"/>
                    <a:lumOff val="5000"/>
                  </a:schemeClr>
                </a:solidFill>
              </a:rPr>
              <a:t>73%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009344" y="3398435"/>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595397" y="3425421"/>
            <a:ext cx="1736891"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77%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7594" y="5175002"/>
            <a:ext cx="1756122" cy="923330"/>
          </a:xfrm>
          <a:prstGeom prst="rect">
            <a:avLst/>
          </a:prstGeom>
        </p:spPr>
        <p:txBody>
          <a:bodyPr wrap="square" lIns="90000" rIns="90000">
            <a:spAutoFit/>
          </a:bodyPr>
          <a:lstStyle/>
          <a:p>
            <a:r>
              <a:rPr lang="en-GB" b="1">
                <a:solidFill>
                  <a:schemeClr val="tx1">
                    <a:lumMod val="95000"/>
                    <a:lumOff val="5000"/>
                  </a:schemeClr>
                </a:solidFill>
              </a:rPr>
              <a:t>29%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009344" y="255377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58%</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030535" y="5258685"/>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601797" y="4585821"/>
            <a:ext cx="4004442" cy="369332"/>
          </a:xfrm>
          <a:prstGeom prst="rect">
            <a:avLst/>
          </a:prstGeom>
        </p:spPr>
        <p:txBody>
          <a:bodyPr wrap="square" lIns="90000" rIns="90000">
            <a:spAutoFit/>
          </a:bodyPr>
          <a:lstStyle/>
          <a:p>
            <a:r>
              <a:rPr lang="en-GB" b="1">
                <a:solidFill>
                  <a:schemeClr val="tx1">
                    <a:lumMod val="95000"/>
                    <a:lumOff val="5000"/>
                  </a:schemeClr>
                </a:solidFill>
              </a:rPr>
              <a:t>27% </a:t>
            </a:r>
            <a:r>
              <a:rPr lang="en-GB">
                <a:solidFill>
                  <a:schemeClr val="tx1">
                    <a:lumMod val="95000"/>
                    <a:lumOff val="5000"/>
                  </a:schemeClr>
                </a:solidFill>
              </a:rPr>
              <a:t>over 45</a:t>
            </a:r>
          </a:p>
        </p:txBody>
      </p:sp>
      <p:sp>
        <p:nvSpPr>
          <p:cNvPr id="41" name="Rectangle 40">
            <a:extLst>
              <a:ext uri="{FF2B5EF4-FFF2-40B4-BE49-F238E27FC236}">
                <a16:creationId xmlns:a16="http://schemas.microsoft.com/office/drawing/2014/main" id="{622CA90C-399D-4FF9-8BBB-0B7006578BCF}"/>
              </a:ext>
            </a:extLst>
          </p:cNvPr>
          <p:cNvSpPr/>
          <p:nvPr/>
        </p:nvSpPr>
        <p:spPr>
          <a:xfrm>
            <a:off x="381523" y="761891"/>
            <a:ext cx="11675798" cy="707886"/>
          </a:xfrm>
          <a:prstGeom prst="rect">
            <a:avLst/>
          </a:prstGeom>
        </p:spPr>
        <p:txBody>
          <a:bodyPr wrap="square">
            <a:spAutoFit/>
          </a:bodyPr>
          <a:lstStyle/>
          <a:p>
            <a:pPr lvl="0">
              <a:defRPr/>
            </a:pPr>
            <a:r>
              <a:rPr lang="en-GB" sz="2000" b="1">
                <a:solidFill>
                  <a:schemeClr val="tx1">
                    <a:lumMod val="95000"/>
                    <a:lumOff val="5000"/>
                  </a:schemeClr>
                </a:solidFill>
              </a:rPr>
              <a:t>More likely to be younger males with families.  Greater spread in length of time in SE work.  A fifth have control over their work. Key aim is to increase customer base in the future.  </a:t>
            </a:r>
          </a:p>
        </p:txBody>
      </p:sp>
      <p:pic>
        <p:nvPicPr>
          <p:cNvPr id="35" name="Picture 34">
            <a:extLst>
              <a:ext uri="{FF2B5EF4-FFF2-40B4-BE49-F238E27FC236}">
                <a16:creationId xmlns:a16="http://schemas.microsoft.com/office/drawing/2014/main" id="{1291C594-96E1-41E5-BB85-5A8901CA8863}"/>
              </a:ext>
            </a:extLst>
          </p:cNvPr>
          <p:cNvPicPr/>
          <p:nvPr/>
        </p:nvPicPr>
        <p:blipFill rotWithShape="1">
          <a:blip r:embed="rId22" cstate="print">
            <a:extLst>
              <a:ext uri="{28A0092B-C50C-407E-A947-70E740481C1C}">
                <a14:useLocalDpi xmlns:a14="http://schemas.microsoft.com/office/drawing/2010/main" val="0"/>
              </a:ext>
            </a:extLst>
          </a:blip>
          <a:srcRect l="53339" r="22895"/>
          <a:stretch/>
        </p:blipFill>
        <p:spPr bwMode="auto">
          <a:xfrm>
            <a:off x="451828" y="1794911"/>
            <a:ext cx="1514901" cy="4320947"/>
          </a:xfrm>
          <a:prstGeom prst="rect">
            <a:avLst/>
          </a:prstGeom>
          <a:noFill/>
          <a:ln>
            <a:noFill/>
          </a:ln>
        </p:spPr>
      </p:pic>
    </p:spTree>
    <p:extLst>
      <p:ext uri="{BB962C8B-B14F-4D97-AF65-F5344CB8AC3E}">
        <p14:creationId xmlns:p14="http://schemas.microsoft.com/office/powerpoint/2010/main" val="30345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1" grpId="0" animBg="1"/>
      <p:bldGraphic spid="65" grpId="0">
        <p:bldAsOne/>
      </p:bldGraphic>
      <p:bldP spid="14" grpId="0"/>
      <p:bldP spid="40" grpId="0"/>
      <p:bldP spid="58" grpId="0"/>
      <p:bldP spid="59" grpId="0"/>
      <p:bldP spid="60" grpId="0"/>
      <p:bldP spid="6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94A48034-B148-4600-B4B6-715251216B54}"/>
              </a:ext>
            </a:extLst>
          </p:cNvPr>
          <p:cNvSpPr/>
          <p:nvPr/>
        </p:nvSpPr>
        <p:spPr>
          <a:xfrm>
            <a:off x="4474121" y="3484609"/>
            <a:ext cx="3552158" cy="142392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2" name="Rectangle 51">
            <a:extLst>
              <a:ext uri="{FF2B5EF4-FFF2-40B4-BE49-F238E27FC236}">
                <a16:creationId xmlns:a16="http://schemas.microsoft.com/office/drawing/2014/main" id="{C7C016E3-00D5-4714-AA30-D91014462BD3}"/>
              </a:ext>
            </a:extLst>
          </p:cNvPr>
          <p:cNvSpPr/>
          <p:nvPr/>
        </p:nvSpPr>
        <p:spPr>
          <a:xfrm>
            <a:off x="1971211" y="5168656"/>
            <a:ext cx="2475283" cy="9256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Rectangle 50">
            <a:extLst>
              <a:ext uri="{FF2B5EF4-FFF2-40B4-BE49-F238E27FC236}">
                <a16:creationId xmlns:a16="http://schemas.microsoft.com/office/drawing/2014/main" id="{9F60BE12-C69F-48DE-9DE0-6B6B2AC15813}"/>
              </a:ext>
            </a:extLst>
          </p:cNvPr>
          <p:cNvSpPr/>
          <p:nvPr/>
        </p:nvSpPr>
        <p:spPr>
          <a:xfrm>
            <a:off x="1966686" y="3383773"/>
            <a:ext cx="2479808" cy="6442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5" name="Rectangle 34">
            <a:extLst>
              <a:ext uri="{FF2B5EF4-FFF2-40B4-BE49-F238E27FC236}">
                <a16:creationId xmlns:a16="http://schemas.microsoft.com/office/drawing/2014/main" id="{BD564689-F60C-4B0F-8788-DC6E3FDD52AA}"/>
              </a:ext>
            </a:extLst>
          </p:cNvPr>
          <p:cNvSpPr/>
          <p:nvPr/>
        </p:nvSpPr>
        <p:spPr>
          <a:xfrm>
            <a:off x="4478316" y="5093711"/>
            <a:ext cx="3552158" cy="8687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r>
              <a:rPr lang="en-GB" sz="2800">
                <a:solidFill>
                  <a:schemeClr val="accent5"/>
                </a:solidFill>
              </a:rPr>
              <a:t>Discontented - Existing claimants</a:t>
            </a: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455181" y="1584449"/>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55181" y="2759368"/>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55181" y="1894075"/>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086460" y="2759368"/>
            <a:ext cx="2991821" cy="646331"/>
          </a:xfrm>
          <a:prstGeom prst="rect">
            <a:avLst/>
          </a:prstGeom>
        </p:spPr>
        <p:txBody>
          <a:bodyPr wrap="square" lIns="90000" rIns="90000">
            <a:spAutoFit/>
          </a:bodyPr>
          <a:lstStyle/>
          <a:p>
            <a:r>
              <a:rPr lang="en-GB" b="1"/>
              <a:t>51% </a:t>
            </a:r>
            <a:r>
              <a:rPr lang="en-GB"/>
              <a:t>have been in SE for </a:t>
            </a:r>
            <a:r>
              <a:rPr lang="en-GB" b="1"/>
              <a:t>less than 2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086460" y="1911882"/>
            <a:ext cx="3013324" cy="830997"/>
          </a:xfrm>
          <a:prstGeom prst="rect">
            <a:avLst/>
          </a:prstGeom>
          <a:noFill/>
        </p:spPr>
        <p:txBody>
          <a:bodyPr wrap="square" lIns="90000" tIns="0" rIns="90000" bIns="0" rtlCol="0">
            <a:spAutoFit/>
          </a:bodyPr>
          <a:lstStyle/>
          <a:p>
            <a:pPr algn="l">
              <a:spcBef>
                <a:spcPts val="400"/>
              </a:spcBef>
              <a:spcAft>
                <a:spcPts val="400"/>
              </a:spcAft>
            </a:pPr>
            <a:r>
              <a:rPr lang="en-GB" b="1"/>
              <a:t>32% </a:t>
            </a:r>
            <a:r>
              <a:rPr lang="en-GB"/>
              <a:t>work 31+ hours a week. </a:t>
            </a:r>
            <a:r>
              <a:rPr lang="en-GB" b="1"/>
              <a:t>15%</a:t>
            </a:r>
            <a:r>
              <a:rPr lang="en-GB"/>
              <a:t> say it varies too much each week to say.</a:t>
            </a:r>
          </a:p>
        </p:txBody>
      </p:sp>
      <p:sp>
        <p:nvSpPr>
          <p:cNvPr id="60" name="Rectangle 59">
            <a:extLst>
              <a:ext uri="{FF2B5EF4-FFF2-40B4-BE49-F238E27FC236}">
                <a16:creationId xmlns:a16="http://schemas.microsoft.com/office/drawing/2014/main" id="{29C1BA36-4BA4-450B-9BB7-B4780D8C6435}"/>
              </a:ext>
            </a:extLst>
          </p:cNvPr>
          <p:cNvSpPr/>
          <p:nvPr/>
        </p:nvSpPr>
        <p:spPr>
          <a:xfrm>
            <a:off x="5089953" y="3490858"/>
            <a:ext cx="2970785" cy="1477328"/>
          </a:xfrm>
          <a:prstGeom prst="rect">
            <a:avLst/>
          </a:prstGeom>
        </p:spPr>
        <p:txBody>
          <a:bodyPr wrap="square" lIns="90000" rIns="90000">
            <a:spAutoFit/>
          </a:bodyPr>
          <a:lstStyle/>
          <a:p>
            <a:r>
              <a:rPr lang="en-GB" b="1" dirty="0"/>
              <a:t>18% </a:t>
            </a:r>
            <a:r>
              <a:rPr lang="en-GB" dirty="0"/>
              <a:t>taxi driving or private hire,</a:t>
            </a:r>
            <a:r>
              <a:rPr lang="en-GB" b="1" dirty="0"/>
              <a:t> 12% </a:t>
            </a:r>
            <a:r>
              <a:rPr lang="en-GB" dirty="0"/>
              <a:t>delivery services, </a:t>
            </a:r>
            <a:r>
              <a:rPr lang="en-GB" b="1" dirty="0"/>
              <a:t>11% </a:t>
            </a:r>
            <a:r>
              <a:rPr lang="en-GB" dirty="0"/>
              <a:t>construction workers and builders, </a:t>
            </a:r>
            <a:r>
              <a:rPr lang="en-GB" b="1" dirty="0"/>
              <a:t>10%</a:t>
            </a:r>
            <a:r>
              <a:rPr lang="en-GB" dirty="0"/>
              <a:t> cleaning and domestic services.</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55181" y="3782468"/>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089954" y="5209938"/>
            <a:ext cx="2978619" cy="646331"/>
          </a:xfrm>
          <a:prstGeom prst="rect">
            <a:avLst/>
          </a:prstGeom>
        </p:spPr>
        <p:txBody>
          <a:bodyPr wrap="square" lIns="90000" rIns="90000">
            <a:spAutoFit/>
          </a:bodyPr>
          <a:lstStyle/>
          <a:p>
            <a:r>
              <a:rPr lang="en-GB" b="1"/>
              <a:t>11%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55181" y="5094751"/>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37449"/>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Base: 1,057</a:t>
            </a:r>
          </a:p>
        </p:txBody>
      </p:sp>
      <p:sp>
        <p:nvSpPr>
          <p:cNvPr id="50" name="Rectangle 49">
            <a:extLst>
              <a:ext uri="{FF2B5EF4-FFF2-40B4-BE49-F238E27FC236}">
                <a16:creationId xmlns:a16="http://schemas.microsoft.com/office/drawing/2014/main" id="{95662887-781D-4CEC-8CBB-031826052154}"/>
              </a:ext>
            </a:extLst>
          </p:cNvPr>
          <p:cNvSpPr/>
          <p:nvPr/>
        </p:nvSpPr>
        <p:spPr>
          <a:xfrm>
            <a:off x="1966728" y="1792775"/>
            <a:ext cx="2385623" cy="6806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30% </a:t>
            </a:r>
            <a:r>
              <a:rPr lang="en-GB">
                <a:solidFill>
                  <a:schemeClr val="tx1">
                    <a:lumMod val="95000"/>
                    <a:lumOff val="5000"/>
                  </a:schemeClr>
                </a:solidFill>
              </a:rPr>
              <a:t>female, </a:t>
            </a:r>
            <a:r>
              <a:rPr lang="en-GB" b="1">
                <a:solidFill>
                  <a:schemeClr val="tx1">
                    <a:lumMod val="95000"/>
                    <a:lumOff val="5000"/>
                  </a:schemeClr>
                </a:solidFill>
              </a:rPr>
              <a:t>70%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26204" y="4232864"/>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97466" y="4259921"/>
            <a:ext cx="4004442" cy="369332"/>
          </a:xfrm>
          <a:prstGeom prst="rect">
            <a:avLst/>
          </a:prstGeom>
        </p:spPr>
        <p:txBody>
          <a:bodyPr wrap="square" lIns="90000" rIns="90000">
            <a:spAutoFit/>
          </a:bodyPr>
          <a:lstStyle/>
          <a:p>
            <a:r>
              <a:rPr lang="en-GB" b="1">
                <a:solidFill>
                  <a:schemeClr val="tx1">
                    <a:lumMod val="95000"/>
                    <a:lumOff val="5000"/>
                  </a:schemeClr>
                </a:solidFill>
              </a:rPr>
              <a:t>70%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09301" y="3378683"/>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595354" y="3423040"/>
            <a:ext cx="1744872"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72%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7594" y="5175002"/>
            <a:ext cx="2014640" cy="923330"/>
          </a:xfrm>
          <a:prstGeom prst="rect">
            <a:avLst/>
          </a:prstGeom>
        </p:spPr>
        <p:txBody>
          <a:bodyPr wrap="square" lIns="90000" rIns="90000">
            <a:spAutoFit/>
          </a:bodyPr>
          <a:lstStyle/>
          <a:p>
            <a:r>
              <a:rPr lang="en-GB" b="1">
                <a:solidFill>
                  <a:schemeClr val="tx1">
                    <a:lumMod val="95000"/>
                    <a:lumOff val="5000"/>
                  </a:schemeClr>
                </a:solidFill>
              </a:rPr>
              <a:t>57%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 or fall behind</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09344" y="2553779"/>
            <a:ext cx="612000" cy="612000"/>
          </a:xfrm>
          <a:prstGeom prst="rect">
            <a:avLst/>
          </a:prstGeom>
        </p:spPr>
      </p:pic>
      <p:sp>
        <p:nvSpPr>
          <p:cNvPr id="53" name="Rectangle 52">
            <a:extLst>
              <a:ext uri="{FF2B5EF4-FFF2-40B4-BE49-F238E27FC236}">
                <a16:creationId xmlns:a16="http://schemas.microsoft.com/office/drawing/2014/main" id="{ADFF409A-8B00-4B92-B140-C68D90B8CB64}"/>
              </a:ext>
            </a:extLst>
          </p:cNvPr>
          <p:cNvSpPr/>
          <p:nvPr/>
        </p:nvSpPr>
        <p:spPr>
          <a:xfrm>
            <a:off x="8198131" y="1923515"/>
            <a:ext cx="3543121" cy="384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graphicFrame>
        <p:nvGraphicFramePr>
          <p:cNvPr id="41" name="Chart 40">
            <a:extLst>
              <a:ext uri="{FF2B5EF4-FFF2-40B4-BE49-F238E27FC236}">
                <a16:creationId xmlns:a16="http://schemas.microsoft.com/office/drawing/2014/main" id="{AF997C79-AD2A-43F4-8CED-30C1EACD3A23}"/>
              </a:ext>
            </a:extLst>
          </p:cNvPr>
          <p:cNvGraphicFramePr/>
          <p:nvPr>
            <p:extLst>
              <p:ext uri="{D42A27DB-BD31-4B8C-83A1-F6EECF244321}">
                <p14:modId xmlns:p14="http://schemas.microsoft.com/office/powerpoint/2010/main" val="3583034406"/>
              </p:ext>
            </p:extLst>
          </p:nvPr>
        </p:nvGraphicFramePr>
        <p:xfrm>
          <a:off x="7874504" y="1739408"/>
          <a:ext cx="4033334" cy="4274519"/>
        </p:xfrm>
        <a:graphic>
          <a:graphicData uri="http://schemas.openxmlformats.org/drawingml/2006/chart">
            <c:chart xmlns:c="http://schemas.openxmlformats.org/drawingml/2006/chart" xmlns:r="http://schemas.openxmlformats.org/officeDocument/2006/relationships" r:id="rId19"/>
          </a:graphicData>
        </a:graphic>
      </p:graphicFrame>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56%</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030535" y="5258685"/>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597466" y="4583072"/>
            <a:ext cx="4004442" cy="369332"/>
          </a:xfrm>
          <a:prstGeom prst="rect">
            <a:avLst/>
          </a:prstGeom>
        </p:spPr>
        <p:txBody>
          <a:bodyPr wrap="square" lIns="90000" rIns="90000">
            <a:spAutoFit/>
          </a:bodyPr>
          <a:lstStyle/>
          <a:p>
            <a:r>
              <a:rPr lang="en-GB" b="1">
                <a:solidFill>
                  <a:schemeClr val="tx1">
                    <a:lumMod val="95000"/>
                    <a:lumOff val="5000"/>
                  </a:schemeClr>
                </a:solidFill>
              </a:rPr>
              <a:t>30% </a:t>
            </a:r>
            <a:r>
              <a:rPr lang="en-GB">
                <a:solidFill>
                  <a:schemeClr val="tx1">
                    <a:lumMod val="95000"/>
                    <a:lumOff val="5000"/>
                  </a:schemeClr>
                </a:solidFill>
              </a:rPr>
              <a:t>over 45</a:t>
            </a:r>
          </a:p>
        </p:txBody>
      </p:sp>
      <p:sp>
        <p:nvSpPr>
          <p:cNvPr id="43" name="Rectangle 42">
            <a:extLst>
              <a:ext uri="{FF2B5EF4-FFF2-40B4-BE49-F238E27FC236}">
                <a16:creationId xmlns:a16="http://schemas.microsoft.com/office/drawing/2014/main" id="{CCDA127C-B9C4-46BB-B62D-9C5243DD6F57}"/>
              </a:ext>
            </a:extLst>
          </p:cNvPr>
          <p:cNvSpPr/>
          <p:nvPr/>
        </p:nvSpPr>
        <p:spPr>
          <a:xfrm>
            <a:off x="389143" y="761891"/>
            <a:ext cx="11962878" cy="707886"/>
          </a:xfrm>
          <a:prstGeom prst="rect">
            <a:avLst/>
          </a:prstGeom>
        </p:spPr>
        <p:txBody>
          <a:bodyPr wrap="square">
            <a:spAutoFit/>
          </a:bodyPr>
          <a:lstStyle/>
          <a:p>
            <a:pPr lvl="0">
              <a:defRPr/>
            </a:pPr>
            <a:r>
              <a:rPr lang="en-GB" sz="2000" b="1">
                <a:solidFill>
                  <a:schemeClr val="tx1">
                    <a:lumMod val="95000"/>
                    <a:lumOff val="5000"/>
                  </a:schemeClr>
                </a:solidFill>
              </a:rPr>
              <a:t>Likely to be younger males with families. Greater spread in length of time in SE work, but have limited control over their work.  Struggling financially.  Looking for additional work.</a:t>
            </a:r>
          </a:p>
        </p:txBody>
      </p:sp>
      <p:pic>
        <p:nvPicPr>
          <p:cNvPr id="37" name="Picture 36">
            <a:extLst>
              <a:ext uri="{FF2B5EF4-FFF2-40B4-BE49-F238E27FC236}">
                <a16:creationId xmlns:a16="http://schemas.microsoft.com/office/drawing/2014/main" id="{004C17EA-4EAE-4CE0-A376-B50840FFEE42}"/>
              </a:ext>
            </a:extLst>
          </p:cNvPr>
          <p:cNvPicPr/>
          <p:nvPr/>
        </p:nvPicPr>
        <p:blipFill rotWithShape="1">
          <a:blip r:embed="rId22" cstate="print">
            <a:extLst>
              <a:ext uri="{28A0092B-C50C-407E-A947-70E740481C1C}">
                <a14:useLocalDpi xmlns:a14="http://schemas.microsoft.com/office/drawing/2010/main" val="0"/>
              </a:ext>
            </a:extLst>
          </a:blip>
          <a:srcRect l="35773" r="39428"/>
          <a:stretch/>
        </p:blipFill>
        <p:spPr bwMode="auto">
          <a:xfrm>
            <a:off x="463461" y="1792751"/>
            <a:ext cx="1519651" cy="4301516"/>
          </a:xfrm>
          <a:prstGeom prst="rect">
            <a:avLst/>
          </a:prstGeom>
          <a:noFill/>
          <a:ln>
            <a:noFill/>
          </a:ln>
        </p:spPr>
      </p:pic>
    </p:spTree>
    <p:extLst>
      <p:ext uri="{BB962C8B-B14F-4D97-AF65-F5344CB8AC3E}">
        <p14:creationId xmlns:p14="http://schemas.microsoft.com/office/powerpoint/2010/main" val="226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5" grpId="0" animBg="1"/>
      <p:bldP spid="31" grpId="0" animBg="1"/>
      <p:bldP spid="14" grpId="0"/>
      <p:bldP spid="40" grpId="0"/>
      <p:bldP spid="58" grpId="0"/>
      <p:bldP spid="59" grpId="0"/>
      <p:bldP spid="60" grpId="0"/>
      <p:bldP spid="62" grpId="0"/>
      <p:bldP spid="53" grpId="0" animBg="1"/>
      <p:bldGraphic spid="41"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2EC2-CD74-40D0-98BD-AAC02096139F}"/>
              </a:ext>
            </a:extLst>
          </p:cNvPr>
          <p:cNvSpPr>
            <a:spLocks noGrp="1"/>
          </p:cNvSpPr>
          <p:nvPr>
            <p:ph type="title"/>
          </p:nvPr>
        </p:nvSpPr>
        <p:spPr>
          <a:xfrm>
            <a:off x="449999" y="397170"/>
            <a:ext cx="11286319" cy="775597"/>
          </a:xfrm>
        </p:spPr>
        <p:txBody>
          <a:bodyPr/>
          <a:lstStyle/>
          <a:p>
            <a:r>
              <a:rPr lang="en-GB" sz="2800">
                <a:solidFill>
                  <a:schemeClr val="accent1"/>
                </a:solidFill>
              </a:rPr>
              <a:t>Expected profits reflect how content </a:t>
            </a:r>
            <a:r>
              <a:rPr lang="en-GB" sz="2800">
                <a:solidFill>
                  <a:schemeClr val="accent6">
                    <a:lumMod val="75000"/>
                  </a:schemeClr>
                </a:solidFill>
              </a:rPr>
              <a:t>existing claimants </a:t>
            </a:r>
            <a:r>
              <a:rPr lang="en-GB" sz="2800">
                <a:solidFill>
                  <a:schemeClr val="accent1"/>
                </a:solidFill>
              </a:rPr>
              <a:t>are in their self-employed work.</a:t>
            </a:r>
          </a:p>
        </p:txBody>
      </p:sp>
      <p:graphicFrame>
        <p:nvGraphicFramePr>
          <p:cNvPr id="7" name="Chart 6">
            <a:extLst>
              <a:ext uri="{FF2B5EF4-FFF2-40B4-BE49-F238E27FC236}">
                <a16:creationId xmlns:a16="http://schemas.microsoft.com/office/drawing/2014/main" id="{DABE0BD9-C343-4F40-B640-8B5B3F367837}"/>
              </a:ext>
            </a:extLst>
          </p:cNvPr>
          <p:cNvGraphicFramePr/>
          <p:nvPr>
            <p:extLst>
              <p:ext uri="{D42A27DB-BD31-4B8C-83A1-F6EECF244321}">
                <p14:modId xmlns:p14="http://schemas.microsoft.com/office/powerpoint/2010/main" val="3858815161"/>
              </p:ext>
            </p:extLst>
          </p:nvPr>
        </p:nvGraphicFramePr>
        <p:xfrm>
          <a:off x="455682" y="1747132"/>
          <a:ext cx="11299088" cy="46414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F082BE26-94E0-4517-ADD7-0172DC328EEE}"/>
              </a:ext>
            </a:extLst>
          </p:cNvPr>
          <p:cNvSpPr txBox="1">
            <a:spLocks/>
          </p:cNvSpPr>
          <p:nvPr/>
        </p:nvSpPr>
        <p:spPr>
          <a:xfrm>
            <a:off x="5518143" y="1972918"/>
            <a:ext cx="1150030"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 grow</a:t>
            </a:r>
          </a:p>
        </p:txBody>
      </p:sp>
      <p:sp>
        <p:nvSpPr>
          <p:cNvPr id="6" name="Text Placeholder 7">
            <a:extLst>
              <a:ext uri="{FF2B5EF4-FFF2-40B4-BE49-F238E27FC236}">
                <a16:creationId xmlns:a16="http://schemas.microsoft.com/office/drawing/2014/main" id="{6D118AA1-15AB-4296-B282-E6AAD0D304DA}"/>
              </a:ext>
            </a:extLst>
          </p:cNvPr>
          <p:cNvSpPr txBox="1">
            <a:spLocks/>
          </p:cNvSpPr>
          <p:nvPr/>
        </p:nvSpPr>
        <p:spPr>
          <a:xfrm>
            <a:off x="450000" y="1220023"/>
            <a:ext cx="11286318" cy="17853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Compared to your current situation, what do you expect to happen to your typical monthly profit from self-employment in 6 months from now - that is, around February 2021?</a:t>
            </a:r>
          </a:p>
        </p:txBody>
      </p:sp>
    </p:spTree>
    <p:extLst>
      <p:ext uri="{BB962C8B-B14F-4D97-AF65-F5344CB8AC3E}">
        <p14:creationId xmlns:p14="http://schemas.microsoft.com/office/powerpoint/2010/main" val="1549163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A0D6-3E71-45EC-BA8F-52F05FEF4E7E}"/>
              </a:ext>
            </a:extLst>
          </p:cNvPr>
          <p:cNvSpPr>
            <a:spLocks noGrp="1"/>
          </p:cNvSpPr>
          <p:nvPr>
            <p:ph type="title"/>
          </p:nvPr>
        </p:nvSpPr>
        <p:spPr>
          <a:xfrm>
            <a:off x="449999" y="397170"/>
            <a:ext cx="11216864" cy="775597"/>
          </a:xfrm>
        </p:spPr>
        <p:txBody>
          <a:bodyPr/>
          <a:lstStyle/>
          <a:p>
            <a:r>
              <a:rPr lang="en-GB" sz="2800">
                <a:solidFill>
                  <a:schemeClr val="accent1"/>
                </a:solidFill>
              </a:rPr>
              <a:t>Top three support needs by cluster for </a:t>
            </a:r>
            <a:r>
              <a:rPr lang="en-GB" sz="2800">
                <a:solidFill>
                  <a:schemeClr val="accent6">
                    <a:lumMod val="75000"/>
                  </a:schemeClr>
                </a:solidFill>
              </a:rPr>
              <a:t>existing claimants.</a:t>
            </a:r>
            <a:endParaRPr lang="en-GB" sz="2800">
              <a:solidFill>
                <a:schemeClr val="accent1"/>
              </a:solidFill>
            </a:endParaRPr>
          </a:p>
        </p:txBody>
      </p:sp>
      <p:sp>
        <p:nvSpPr>
          <p:cNvPr id="14" name="Rectangle 13">
            <a:extLst>
              <a:ext uri="{FF2B5EF4-FFF2-40B4-BE49-F238E27FC236}">
                <a16:creationId xmlns:a16="http://schemas.microsoft.com/office/drawing/2014/main" id="{8562CB4D-715C-4819-9CFE-49EB395E6F9B}"/>
              </a:ext>
            </a:extLst>
          </p:cNvPr>
          <p:cNvSpPr/>
          <p:nvPr/>
        </p:nvSpPr>
        <p:spPr>
          <a:xfrm>
            <a:off x="2666360" y="1085215"/>
            <a:ext cx="2257200" cy="8735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rPr>
              <a:t>Passionate, knowledgeable  and struggling </a:t>
            </a:r>
            <a:endParaRPr lang="en-GB" sz="2000">
              <a:solidFill>
                <a:schemeClr val="bg1"/>
              </a:solidFill>
            </a:endParaRPr>
          </a:p>
        </p:txBody>
      </p:sp>
      <p:sp>
        <p:nvSpPr>
          <p:cNvPr id="15" name="Rectangle 14">
            <a:extLst>
              <a:ext uri="{FF2B5EF4-FFF2-40B4-BE49-F238E27FC236}">
                <a16:creationId xmlns:a16="http://schemas.microsoft.com/office/drawing/2014/main" id="{7C13C58F-DAEE-4EC5-8440-5391299D1B36}"/>
              </a:ext>
            </a:extLst>
          </p:cNvPr>
          <p:cNvSpPr/>
          <p:nvPr/>
        </p:nvSpPr>
        <p:spPr>
          <a:xfrm>
            <a:off x="5007454" y="1085215"/>
            <a:ext cx="2257200" cy="873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tx1"/>
                </a:solidFill>
              </a:rPr>
              <a:t>Passionate and struggling </a:t>
            </a:r>
          </a:p>
        </p:txBody>
      </p:sp>
      <p:sp>
        <p:nvSpPr>
          <p:cNvPr id="21" name="Rectangle 20">
            <a:extLst>
              <a:ext uri="{FF2B5EF4-FFF2-40B4-BE49-F238E27FC236}">
                <a16:creationId xmlns:a16="http://schemas.microsoft.com/office/drawing/2014/main" id="{05FC3607-7383-4ACA-A446-3E2EB8978DB6}"/>
              </a:ext>
            </a:extLst>
          </p:cNvPr>
          <p:cNvSpPr/>
          <p:nvPr/>
        </p:nvSpPr>
        <p:spPr>
          <a:xfrm>
            <a:off x="9689642" y="1085215"/>
            <a:ext cx="2257200" cy="873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rPr>
              <a:t>Discontented</a:t>
            </a:r>
          </a:p>
        </p:txBody>
      </p:sp>
      <p:sp>
        <p:nvSpPr>
          <p:cNvPr id="22" name="Rectangle 21">
            <a:extLst>
              <a:ext uri="{FF2B5EF4-FFF2-40B4-BE49-F238E27FC236}">
                <a16:creationId xmlns:a16="http://schemas.microsoft.com/office/drawing/2014/main" id="{62940971-6F3F-4A42-99C6-82A82830B9E7}"/>
              </a:ext>
            </a:extLst>
          </p:cNvPr>
          <p:cNvSpPr/>
          <p:nvPr/>
        </p:nvSpPr>
        <p:spPr>
          <a:xfrm>
            <a:off x="325266" y="1085215"/>
            <a:ext cx="2257200" cy="8735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t>Passionate, knowledgeable and successful </a:t>
            </a:r>
          </a:p>
        </p:txBody>
      </p:sp>
      <p:sp>
        <p:nvSpPr>
          <p:cNvPr id="23" name="Rectangle 22">
            <a:extLst>
              <a:ext uri="{FF2B5EF4-FFF2-40B4-BE49-F238E27FC236}">
                <a16:creationId xmlns:a16="http://schemas.microsoft.com/office/drawing/2014/main" id="{35B1904D-BF92-4A5D-AA62-454251EFCB05}"/>
              </a:ext>
            </a:extLst>
          </p:cNvPr>
          <p:cNvSpPr/>
          <p:nvPr/>
        </p:nvSpPr>
        <p:spPr>
          <a:xfrm>
            <a:off x="7348548" y="1085215"/>
            <a:ext cx="2257200" cy="873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sz="2000" b="1">
                <a:solidFill>
                  <a:schemeClr val="bg1"/>
                </a:solidFill>
              </a:rPr>
              <a:t>Content with other priorities </a:t>
            </a:r>
          </a:p>
        </p:txBody>
      </p:sp>
      <p:sp>
        <p:nvSpPr>
          <p:cNvPr id="26" name="Rectangle 25">
            <a:extLst>
              <a:ext uri="{FF2B5EF4-FFF2-40B4-BE49-F238E27FC236}">
                <a16:creationId xmlns:a16="http://schemas.microsoft.com/office/drawing/2014/main" id="{926364D8-CA8E-4B47-886C-71600C39808B}"/>
              </a:ext>
            </a:extLst>
          </p:cNvPr>
          <p:cNvSpPr/>
          <p:nvPr/>
        </p:nvSpPr>
        <p:spPr>
          <a:xfrm>
            <a:off x="7358708" y="2087750"/>
            <a:ext cx="2257200" cy="43012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110000"/>
              </a:lnSpc>
            </a:pPr>
            <a:endParaRPr lang="en-GB" sz="1500">
              <a:solidFill>
                <a:schemeClr val="tx1"/>
              </a:solidFill>
            </a:endParaRPr>
          </a:p>
        </p:txBody>
      </p:sp>
      <p:sp>
        <p:nvSpPr>
          <p:cNvPr id="27" name="Rectangle 26">
            <a:extLst>
              <a:ext uri="{FF2B5EF4-FFF2-40B4-BE49-F238E27FC236}">
                <a16:creationId xmlns:a16="http://schemas.microsoft.com/office/drawing/2014/main" id="{E3ED02F9-4024-48A3-807F-78501C1B3154}"/>
              </a:ext>
            </a:extLst>
          </p:cNvPr>
          <p:cNvSpPr/>
          <p:nvPr/>
        </p:nvSpPr>
        <p:spPr>
          <a:xfrm>
            <a:off x="2677396" y="2087750"/>
            <a:ext cx="2257200" cy="4328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000" indent="-180000">
              <a:lnSpc>
                <a:spcPct val="110000"/>
              </a:lnSpc>
              <a:buFont typeface="Arial" panose="020B0604020202020204" pitchFamily="34" charset="0"/>
              <a:buChar char="•"/>
            </a:pPr>
            <a:endParaRPr lang="en-GB" sz="1500">
              <a:solidFill>
                <a:schemeClr val="tx1"/>
              </a:solidFill>
            </a:endParaRPr>
          </a:p>
        </p:txBody>
      </p:sp>
      <p:sp>
        <p:nvSpPr>
          <p:cNvPr id="29" name="TextBox 28">
            <a:extLst>
              <a:ext uri="{FF2B5EF4-FFF2-40B4-BE49-F238E27FC236}">
                <a16:creationId xmlns:a16="http://schemas.microsoft.com/office/drawing/2014/main" id="{3B74CC4A-EF46-4D10-A56C-FAEF06FA7C1B}"/>
              </a:ext>
            </a:extLst>
          </p:cNvPr>
          <p:cNvSpPr txBox="1"/>
          <p:nvPr/>
        </p:nvSpPr>
        <p:spPr>
          <a:xfrm>
            <a:off x="427948" y="2092107"/>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41% </a:t>
            </a:r>
            <a:br>
              <a:rPr lang="en-GB" sz="2800" b="1">
                <a:solidFill>
                  <a:srgbClr val="7186D4"/>
                </a:solidFill>
              </a:rPr>
            </a:br>
            <a:r>
              <a:rPr lang="en-GB"/>
              <a:t>doing tax returns and reporting expenses to DWP or HMRC</a:t>
            </a:r>
          </a:p>
        </p:txBody>
      </p:sp>
      <p:sp>
        <p:nvSpPr>
          <p:cNvPr id="30" name="TextBox 29">
            <a:extLst>
              <a:ext uri="{FF2B5EF4-FFF2-40B4-BE49-F238E27FC236}">
                <a16:creationId xmlns:a16="http://schemas.microsoft.com/office/drawing/2014/main" id="{4101229D-6BB0-435B-9BED-C5C5D819AEDF}"/>
              </a:ext>
            </a:extLst>
          </p:cNvPr>
          <p:cNvSpPr txBox="1"/>
          <p:nvPr/>
        </p:nvSpPr>
        <p:spPr>
          <a:xfrm>
            <a:off x="427947" y="3753390"/>
            <a:ext cx="2005181"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40% </a:t>
            </a:r>
            <a:br>
              <a:rPr lang="en-GB" sz="2800" b="1">
                <a:solidFill>
                  <a:srgbClr val="7186D4"/>
                </a:solidFill>
              </a:rPr>
            </a:br>
            <a:r>
              <a:rPr lang="en-GB"/>
              <a:t>getting business loans or investment</a:t>
            </a:r>
          </a:p>
        </p:txBody>
      </p:sp>
      <p:sp>
        <p:nvSpPr>
          <p:cNvPr id="31" name="TextBox 30">
            <a:extLst>
              <a:ext uri="{FF2B5EF4-FFF2-40B4-BE49-F238E27FC236}">
                <a16:creationId xmlns:a16="http://schemas.microsoft.com/office/drawing/2014/main" id="{564D6AD7-5DA3-4AC1-AF8B-25FC1FA286BD}"/>
              </a:ext>
            </a:extLst>
          </p:cNvPr>
          <p:cNvSpPr txBox="1"/>
          <p:nvPr/>
        </p:nvSpPr>
        <p:spPr>
          <a:xfrm>
            <a:off x="427946" y="4931733"/>
            <a:ext cx="2005181" cy="1261884"/>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37% </a:t>
            </a:r>
            <a:br>
              <a:rPr lang="en-GB" sz="2800" b="1">
                <a:solidFill>
                  <a:srgbClr val="7186D4"/>
                </a:solidFill>
              </a:rPr>
            </a:br>
            <a:r>
              <a:rPr lang="en-GB"/>
              <a:t>how to move or promote your business online</a:t>
            </a:r>
          </a:p>
        </p:txBody>
      </p:sp>
      <p:sp>
        <p:nvSpPr>
          <p:cNvPr id="32" name="TextBox 31">
            <a:extLst>
              <a:ext uri="{FF2B5EF4-FFF2-40B4-BE49-F238E27FC236}">
                <a16:creationId xmlns:a16="http://schemas.microsoft.com/office/drawing/2014/main" id="{3569A2D9-C8DB-4423-B5AB-5CA651E849D6}"/>
              </a:ext>
            </a:extLst>
          </p:cNvPr>
          <p:cNvSpPr txBox="1"/>
          <p:nvPr/>
        </p:nvSpPr>
        <p:spPr>
          <a:xfrm>
            <a:off x="2783087" y="2092107"/>
            <a:ext cx="2005181"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42% </a:t>
            </a:r>
            <a:br>
              <a:rPr lang="en-GB" sz="2800" b="1">
                <a:solidFill>
                  <a:srgbClr val="7186D4"/>
                </a:solidFill>
              </a:rPr>
            </a:br>
            <a:r>
              <a:rPr lang="en-GB"/>
              <a:t>getting business loans or investment</a:t>
            </a:r>
          </a:p>
        </p:txBody>
      </p:sp>
      <p:sp>
        <p:nvSpPr>
          <p:cNvPr id="33" name="TextBox 32">
            <a:extLst>
              <a:ext uri="{FF2B5EF4-FFF2-40B4-BE49-F238E27FC236}">
                <a16:creationId xmlns:a16="http://schemas.microsoft.com/office/drawing/2014/main" id="{0CB9130E-E1A5-47D1-AF2C-0D4C2913F911}"/>
              </a:ext>
            </a:extLst>
          </p:cNvPr>
          <p:cNvSpPr txBox="1"/>
          <p:nvPr/>
        </p:nvSpPr>
        <p:spPr>
          <a:xfrm>
            <a:off x="2783086" y="3205205"/>
            <a:ext cx="2005181" cy="1261884"/>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40% </a:t>
            </a:r>
            <a:br>
              <a:rPr lang="en-GB" sz="2800" b="1">
                <a:solidFill>
                  <a:srgbClr val="7186D4"/>
                </a:solidFill>
              </a:rPr>
            </a:br>
            <a:r>
              <a:rPr lang="en-GB"/>
              <a:t>how to move or promote your business online</a:t>
            </a:r>
          </a:p>
        </p:txBody>
      </p:sp>
      <p:sp>
        <p:nvSpPr>
          <p:cNvPr id="34" name="TextBox 33">
            <a:extLst>
              <a:ext uri="{FF2B5EF4-FFF2-40B4-BE49-F238E27FC236}">
                <a16:creationId xmlns:a16="http://schemas.microsoft.com/office/drawing/2014/main" id="{EFBD54F9-5200-48AA-9E5B-F3F41000701F}"/>
              </a:ext>
            </a:extLst>
          </p:cNvPr>
          <p:cNvSpPr txBox="1"/>
          <p:nvPr/>
        </p:nvSpPr>
        <p:spPr>
          <a:xfrm>
            <a:off x="2783086" y="4595302"/>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38% </a:t>
            </a:r>
            <a:br>
              <a:rPr lang="en-GB" sz="2800" b="1">
                <a:solidFill>
                  <a:srgbClr val="7186D4"/>
                </a:solidFill>
              </a:rPr>
            </a:br>
            <a:r>
              <a:rPr lang="en-GB"/>
              <a:t>doing tax returns and reporting expenses to DWP or HMRC</a:t>
            </a:r>
          </a:p>
        </p:txBody>
      </p:sp>
      <p:sp>
        <p:nvSpPr>
          <p:cNvPr id="35" name="TextBox 34">
            <a:extLst>
              <a:ext uri="{FF2B5EF4-FFF2-40B4-BE49-F238E27FC236}">
                <a16:creationId xmlns:a16="http://schemas.microsoft.com/office/drawing/2014/main" id="{B16056BE-B807-407C-899D-21BB1CB5BC2D}"/>
              </a:ext>
            </a:extLst>
          </p:cNvPr>
          <p:cNvSpPr txBox="1"/>
          <p:nvPr/>
        </p:nvSpPr>
        <p:spPr>
          <a:xfrm>
            <a:off x="5162062" y="2092107"/>
            <a:ext cx="2005181" cy="1261884"/>
          </a:xfrm>
          <a:prstGeom prst="rect">
            <a:avLst/>
          </a:prstGeom>
          <a:noFill/>
        </p:spPr>
        <p:txBody>
          <a:bodyPr wrap="square" lIns="0" tIns="0" rIns="0" bIns="0" rtlCol="0">
            <a:spAutoFit/>
          </a:bodyPr>
          <a:lstStyle/>
          <a:p>
            <a:pPr>
              <a:spcBef>
                <a:spcPts val="400"/>
              </a:spcBef>
              <a:spcAft>
                <a:spcPts val="400"/>
              </a:spcAft>
            </a:pPr>
            <a:r>
              <a:rPr lang="en-GB" sz="2800" b="1">
                <a:solidFill>
                  <a:srgbClr val="9FD7B5"/>
                </a:solidFill>
              </a:rPr>
              <a:t>62% </a:t>
            </a:r>
            <a:br>
              <a:rPr lang="en-GB" sz="2800" b="1">
                <a:solidFill>
                  <a:srgbClr val="7186D4"/>
                </a:solidFill>
              </a:rPr>
            </a:br>
            <a:r>
              <a:rPr lang="en-GB"/>
              <a:t>how to move or promote your business online</a:t>
            </a:r>
          </a:p>
        </p:txBody>
      </p:sp>
      <p:sp>
        <p:nvSpPr>
          <p:cNvPr id="36" name="TextBox 35">
            <a:extLst>
              <a:ext uri="{FF2B5EF4-FFF2-40B4-BE49-F238E27FC236}">
                <a16:creationId xmlns:a16="http://schemas.microsoft.com/office/drawing/2014/main" id="{BB7F7161-6018-4B99-A57E-58D7EBE3B52D}"/>
              </a:ext>
            </a:extLst>
          </p:cNvPr>
          <p:cNvSpPr txBox="1"/>
          <p:nvPr/>
        </p:nvSpPr>
        <p:spPr>
          <a:xfrm>
            <a:off x="5162061" y="3476390"/>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rgbClr val="9FD7B5"/>
                </a:solidFill>
              </a:rPr>
              <a:t>59% </a:t>
            </a:r>
            <a:br>
              <a:rPr lang="en-GB" sz="2800" b="1">
                <a:solidFill>
                  <a:srgbClr val="7186D4"/>
                </a:solidFill>
              </a:rPr>
            </a:br>
            <a:r>
              <a:rPr lang="en-GB"/>
              <a:t>doing tax returns and reporting expenses to DWP or HMRC</a:t>
            </a:r>
          </a:p>
        </p:txBody>
      </p:sp>
      <p:sp>
        <p:nvSpPr>
          <p:cNvPr id="37" name="TextBox 36">
            <a:extLst>
              <a:ext uri="{FF2B5EF4-FFF2-40B4-BE49-F238E27FC236}">
                <a16:creationId xmlns:a16="http://schemas.microsoft.com/office/drawing/2014/main" id="{55F578C1-B505-4D9F-9D61-5D1D60BA09E7}"/>
              </a:ext>
            </a:extLst>
          </p:cNvPr>
          <p:cNvSpPr txBox="1"/>
          <p:nvPr/>
        </p:nvSpPr>
        <p:spPr>
          <a:xfrm>
            <a:off x="5162060" y="5070232"/>
            <a:ext cx="2005181" cy="984885"/>
          </a:xfrm>
          <a:prstGeom prst="rect">
            <a:avLst/>
          </a:prstGeom>
          <a:noFill/>
        </p:spPr>
        <p:txBody>
          <a:bodyPr wrap="square" lIns="0" tIns="0" rIns="0" bIns="0" rtlCol="0">
            <a:spAutoFit/>
          </a:bodyPr>
          <a:lstStyle/>
          <a:p>
            <a:pPr>
              <a:spcBef>
                <a:spcPts val="400"/>
              </a:spcBef>
              <a:spcAft>
                <a:spcPts val="400"/>
              </a:spcAft>
            </a:pPr>
            <a:r>
              <a:rPr lang="en-GB" sz="2800" b="1">
                <a:solidFill>
                  <a:srgbClr val="9FD7B5"/>
                </a:solidFill>
              </a:rPr>
              <a:t>58% </a:t>
            </a:r>
            <a:br>
              <a:rPr lang="en-GB" sz="2800" b="1">
                <a:solidFill>
                  <a:srgbClr val="7186D4"/>
                </a:solidFill>
              </a:rPr>
            </a:br>
            <a:r>
              <a:rPr lang="en-GB"/>
              <a:t>getting business loans or investment</a:t>
            </a:r>
          </a:p>
        </p:txBody>
      </p:sp>
      <p:sp>
        <p:nvSpPr>
          <p:cNvPr id="38" name="TextBox 37">
            <a:extLst>
              <a:ext uri="{FF2B5EF4-FFF2-40B4-BE49-F238E27FC236}">
                <a16:creationId xmlns:a16="http://schemas.microsoft.com/office/drawing/2014/main" id="{E3D43C22-7914-48E4-81DA-B6B741898EC2}"/>
              </a:ext>
            </a:extLst>
          </p:cNvPr>
          <p:cNvSpPr txBox="1"/>
          <p:nvPr/>
        </p:nvSpPr>
        <p:spPr>
          <a:xfrm>
            <a:off x="7516069" y="2092107"/>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chemeClr val="accent2"/>
                </a:solidFill>
              </a:rPr>
              <a:t>42% </a:t>
            </a:r>
            <a:br>
              <a:rPr lang="en-GB" sz="2800" b="1">
                <a:solidFill>
                  <a:srgbClr val="7186D4"/>
                </a:solidFill>
              </a:rPr>
            </a:br>
            <a:r>
              <a:rPr lang="en-GB"/>
              <a:t>doing tax returns and reporting expenses to DWP or HMRC</a:t>
            </a:r>
          </a:p>
        </p:txBody>
      </p:sp>
      <p:sp>
        <p:nvSpPr>
          <p:cNvPr id="39" name="TextBox 38">
            <a:extLst>
              <a:ext uri="{FF2B5EF4-FFF2-40B4-BE49-F238E27FC236}">
                <a16:creationId xmlns:a16="http://schemas.microsoft.com/office/drawing/2014/main" id="{1675D8DF-23B3-4BE9-BCE5-87C22CBA901A}"/>
              </a:ext>
            </a:extLst>
          </p:cNvPr>
          <p:cNvSpPr txBox="1"/>
          <p:nvPr/>
        </p:nvSpPr>
        <p:spPr>
          <a:xfrm>
            <a:off x="7516069" y="3692558"/>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chemeClr val="accent2"/>
                </a:solidFill>
              </a:rPr>
              <a:t>40% </a:t>
            </a:r>
            <a:br>
              <a:rPr lang="en-GB" sz="2800" b="1">
                <a:solidFill>
                  <a:srgbClr val="7186D4"/>
                </a:solidFill>
              </a:rPr>
            </a:br>
            <a:r>
              <a:rPr lang="en-GB"/>
              <a:t>how to do your work safely during the COVID-19 pandemic</a:t>
            </a:r>
          </a:p>
        </p:txBody>
      </p:sp>
      <p:sp>
        <p:nvSpPr>
          <p:cNvPr id="40" name="TextBox 39">
            <a:extLst>
              <a:ext uri="{FF2B5EF4-FFF2-40B4-BE49-F238E27FC236}">
                <a16:creationId xmlns:a16="http://schemas.microsoft.com/office/drawing/2014/main" id="{9CF6022C-6DC6-45AA-B437-13447D541B7F}"/>
              </a:ext>
            </a:extLst>
          </p:cNvPr>
          <p:cNvSpPr txBox="1"/>
          <p:nvPr/>
        </p:nvSpPr>
        <p:spPr>
          <a:xfrm>
            <a:off x="7516069" y="5320474"/>
            <a:ext cx="2005181"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accent2"/>
                </a:solidFill>
              </a:rPr>
              <a:t>36% </a:t>
            </a:r>
            <a:br>
              <a:rPr lang="en-GB" sz="2800" b="1">
                <a:solidFill>
                  <a:srgbClr val="7186D4"/>
                </a:solidFill>
              </a:rPr>
            </a:br>
            <a:r>
              <a:rPr lang="en-GB"/>
              <a:t>how to comply with regulations</a:t>
            </a:r>
          </a:p>
        </p:txBody>
      </p:sp>
      <p:sp>
        <p:nvSpPr>
          <p:cNvPr id="41" name="TextBox 40">
            <a:extLst>
              <a:ext uri="{FF2B5EF4-FFF2-40B4-BE49-F238E27FC236}">
                <a16:creationId xmlns:a16="http://schemas.microsoft.com/office/drawing/2014/main" id="{E559F3B1-2F24-4A09-94BD-FE882FCB0C31}"/>
              </a:ext>
            </a:extLst>
          </p:cNvPr>
          <p:cNvSpPr txBox="1"/>
          <p:nvPr/>
        </p:nvSpPr>
        <p:spPr>
          <a:xfrm>
            <a:off x="9815651" y="2092107"/>
            <a:ext cx="2051083"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46% </a:t>
            </a:r>
            <a:br>
              <a:rPr lang="en-GB" sz="2800" b="1">
                <a:solidFill>
                  <a:srgbClr val="7186D4"/>
                </a:solidFill>
              </a:rPr>
            </a:br>
            <a:r>
              <a:rPr lang="en-GB" sz="1600"/>
              <a:t>doing tax returns and reporting expenses to DWP or HMRC</a:t>
            </a:r>
            <a:endParaRPr lang="en-GB"/>
          </a:p>
        </p:txBody>
      </p:sp>
      <p:sp>
        <p:nvSpPr>
          <p:cNvPr id="42" name="TextBox 41">
            <a:extLst>
              <a:ext uri="{FF2B5EF4-FFF2-40B4-BE49-F238E27FC236}">
                <a16:creationId xmlns:a16="http://schemas.microsoft.com/office/drawing/2014/main" id="{40680529-7F4D-4824-9E6A-9A4480CC0F96}"/>
              </a:ext>
            </a:extLst>
          </p:cNvPr>
          <p:cNvSpPr txBox="1"/>
          <p:nvPr/>
        </p:nvSpPr>
        <p:spPr>
          <a:xfrm>
            <a:off x="9815650" y="3200103"/>
            <a:ext cx="2005181"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40% </a:t>
            </a:r>
            <a:br>
              <a:rPr lang="en-GB" sz="2800" b="1">
                <a:solidFill>
                  <a:srgbClr val="7186D4"/>
                </a:solidFill>
              </a:rPr>
            </a:br>
            <a:r>
              <a:rPr lang="en-GB" sz="1600"/>
              <a:t>how to do your work safely during the COVID-19 pandemic</a:t>
            </a:r>
            <a:endParaRPr lang="en-GB"/>
          </a:p>
        </p:txBody>
      </p:sp>
      <p:sp>
        <p:nvSpPr>
          <p:cNvPr id="43" name="TextBox 42">
            <a:extLst>
              <a:ext uri="{FF2B5EF4-FFF2-40B4-BE49-F238E27FC236}">
                <a16:creationId xmlns:a16="http://schemas.microsoft.com/office/drawing/2014/main" id="{39733FC8-A62C-419E-B844-44FF5D26EEB1}"/>
              </a:ext>
            </a:extLst>
          </p:cNvPr>
          <p:cNvSpPr txBox="1"/>
          <p:nvPr/>
        </p:nvSpPr>
        <p:spPr>
          <a:xfrm>
            <a:off x="9815650" y="4320497"/>
            <a:ext cx="2131192"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35% </a:t>
            </a:r>
            <a:br>
              <a:rPr lang="en-GB" sz="2800" b="1">
                <a:solidFill>
                  <a:srgbClr val="7186D4"/>
                </a:solidFill>
              </a:rPr>
            </a:br>
            <a:r>
              <a:rPr lang="en-GB" sz="1600"/>
              <a:t>how to move or promote your business online</a:t>
            </a:r>
            <a:endParaRPr lang="en-GB"/>
          </a:p>
        </p:txBody>
      </p:sp>
      <p:sp>
        <p:nvSpPr>
          <p:cNvPr id="44" name="TextBox 43">
            <a:extLst>
              <a:ext uri="{FF2B5EF4-FFF2-40B4-BE49-F238E27FC236}">
                <a16:creationId xmlns:a16="http://schemas.microsoft.com/office/drawing/2014/main" id="{A1A24AF4-701D-41E0-A2C9-7D0CEFBCFE75}"/>
              </a:ext>
            </a:extLst>
          </p:cNvPr>
          <p:cNvSpPr txBox="1"/>
          <p:nvPr/>
        </p:nvSpPr>
        <p:spPr>
          <a:xfrm>
            <a:off x="9838601" y="5414638"/>
            <a:ext cx="2108241" cy="861774"/>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35% </a:t>
            </a:r>
            <a:br>
              <a:rPr lang="en-GB" sz="2800" b="1">
                <a:solidFill>
                  <a:srgbClr val="7186D4"/>
                </a:solidFill>
              </a:rPr>
            </a:br>
            <a:r>
              <a:rPr lang="en-GB" sz="1600"/>
              <a:t>budgeting and financial management</a:t>
            </a:r>
            <a:endParaRPr lang="en-GB"/>
          </a:p>
        </p:txBody>
      </p:sp>
    </p:spTree>
    <p:extLst>
      <p:ext uri="{BB962C8B-B14F-4D97-AF65-F5344CB8AC3E}">
        <p14:creationId xmlns:p14="http://schemas.microsoft.com/office/powerpoint/2010/main" val="2282383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003C-0CF5-4142-9909-4F7B48D0B67F}"/>
              </a:ext>
            </a:extLst>
          </p:cNvPr>
          <p:cNvSpPr>
            <a:spLocks noGrp="1"/>
          </p:cNvSpPr>
          <p:nvPr>
            <p:ph type="title"/>
          </p:nvPr>
        </p:nvSpPr>
        <p:spPr>
          <a:xfrm>
            <a:off x="469250" y="412820"/>
            <a:ext cx="9341701" cy="775597"/>
          </a:xfrm>
        </p:spPr>
        <p:txBody>
          <a:bodyPr/>
          <a:lstStyle/>
          <a:p>
            <a:r>
              <a:rPr lang="en-GB" sz="2800">
                <a:solidFill>
                  <a:schemeClr val="bg2">
                    <a:lumMod val="50000"/>
                  </a:schemeClr>
                </a:solidFill>
              </a:rPr>
              <a:t>Segment overview – New claimants</a:t>
            </a:r>
          </a:p>
        </p:txBody>
      </p:sp>
      <p:graphicFrame>
        <p:nvGraphicFramePr>
          <p:cNvPr id="6" name="Diagram 5">
            <a:extLst>
              <a:ext uri="{FF2B5EF4-FFF2-40B4-BE49-F238E27FC236}">
                <a16:creationId xmlns:a16="http://schemas.microsoft.com/office/drawing/2014/main" id="{A6918821-8C7E-4699-B50C-6B1AE0513310}"/>
              </a:ext>
            </a:extLst>
          </p:cNvPr>
          <p:cNvGraphicFramePr/>
          <p:nvPr>
            <p:extLst>
              <p:ext uri="{D42A27DB-BD31-4B8C-83A1-F6EECF244321}">
                <p14:modId xmlns:p14="http://schemas.microsoft.com/office/powerpoint/2010/main" val="91612353"/>
              </p:ext>
            </p:extLst>
          </p:nvPr>
        </p:nvGraphicFramePr>
        <p:xfrm>
          <a:off x="3621087" y="9955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2EEAC30-5D46-400F-A184-B986DB41429D}"/>
              </a:ext>
            </a:extLst>
          </p:cNvPr>
          <p:cNvSpPr txBox="1"/>
          <p:nvPr/>
        </p:nvSpPr>
        <p:spPr>
          <a:xfrm>
            <a:off x="3724095" y="1448613"/>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50000"/>
                  </a:schemeClr>
                </a:solidFill>
              </a:rPr>
              <a:t>23%</a:t>
            </a:r>
          </a:p>
        </p:txBody>
      </p:sp>
      <p:sp>
        <p:nvSpPr>
          <p:cNvPr id="8" name="TextBox 7">
            <a:extLst>
              <a:ext uri="{FF2B5EF4-FFF2-40B4-BE49-F238E27FC236}">
                <a16:creationId xmlns:a16="http://schemas.microsoft.com/office/drawing/2014/main" id="{F2816203-D642-4EE4-B083-36CB2EBA197E}"/>
              </a:ext>
            </a:extLst>
          </p:cNvPr>
          <p:cNvSpPr txBox="1"/>
          <p:nvPr/>
        </p:nvSpPr>
        <p:spPr>
          <a:xfrm>
            <a:off x="4212830" y="2475631"/>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solidFill>
              </a:rPr>
              <a:t>26%</a:t>
            </a:r>
          </a:p>
        </p:txBody>
      </p:sp>
      <p:sp>
        <p:nvSpPr>
          <p:cNvPr id="9" name="TextBox 8">
            <a:extLst>
              <a:ext uri="{FF2B5EF4-FFF2-40B4-BE49-F238E27FC236}">
                <a16:creationId xmlns:a16="http://schemas.microsoft.com/office/drawing/2014/main" id="{643A896A-1E99-4C08-9290-94F7E829B980}"/>
              </a:ext>
            </a:extLst>
          </p:cNvPr>
          <p:cNvSpPr txBox="1"/>
          <p:nvPr/>
        </p:nvSpPr>
        <p:spPr>
          <a:xfrm>
            <a:off x="4354777" y="3495549"/>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60000"/>
                    <a:lumOff val="40000"/>
                  </a:schemeClr>
                </a:solidFill>
              </a:rPr>
              <a:t>17%</a:t>
            </a:r>
          </a:p>
        </p:txBody>
      </p:sp>
      <p:sp>
        <p:nvSpPr>
          <p:cNvPr id="10" name="TextBox 9">
            <a:extLst>
              <a:ext uri="{FF2B5EF4-FFF2-40B4-BE49-F238E27FC236}">
                <a16:creationId xmlns:a16="http://schemas.microsoft.com/office/drawing/2014/main" id="{DEFABE73-AE7C-4FD9-B72C-543C359F1492}"/>
              </a:ext>
            </a:extLst>
          </p:cNvPr>
          <p:cNvSpPr txBox="1"/>
          <p:nvPr/>
        </p:nvSpPr>
        <p:spPr>
          <a:xfrm>
            <a:off x="4204900" y="4492960"/>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2"/>
                </a:solidFill>
              </a:rPr>
              <a:t>17%</a:t>
            </a:r>
          </a:p>
        </p:txBody>
      </p:sp>
      <p:grpSp>
        <p:nvGrpSpPr>
          <p:cNvPr id="311" name="Group 36">
            <a:extLst>
              <a:ext uri="{FF2B5EF4-FFF2-40B4-BE49-F238E27FC236}">
                <a16:creationId xmlns:a16="http://schemas.microsoft.com/office/drawing/2014/main" id="{7B2EAB7D-04C9-43E3-867B-3C67A1BE7608}"/>
              </a:ext>
            </a:extLst>
          </p:cNvPr>
          <p:cNvGrpSpPr>
            <a:grpSpLocks noChangeAspect="1"/>
          </p:cNvGrpSpPr>
          <p:nvPr/>
        </p:nvGrpSpPr>
        <p:grpSpPr>
          <a:xfrm>
            <a:off x="597774" y="1280759"/>
            <a:ext cx="155880" cy="427293"/>
            <a:chOff x="3175" y="2628901"/>
            <a:chExt cx="1020763" cy="2871787"/>
          </a:xfrm>
          <a:solidFill>
            <a:schemeClr val="accent6">
              <a:lumMod val="50000"/>
            </a:schemeClr>
          </a:solidFill>
        </p:grpSpPr>
        <p:sp>
          <p:nvSpPr>
            <p:cNvPr id="312" name="Freeform 14">
              <a:extLst>
                <a:ext uri="{FF2B5EF4-FFF2-40B4-BE49-F238E27FC236}">
                  <a16:creationId xmlns:a16="http://schemas.microsoft.com/office/drawing/2014/main" id="{CF19FFD6-8BA1-41E4-921E-BEA86643B33D}"/>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 name="Freeform 15">
              <a:extLst>
                <a:ext uri="{FF2B5EF4-FFF2-40B4-BE49-F238E27FC236}">
                  <a16:creationId xmlns:a16="http://schemas.microsoft.com/office/drawing/2014/main" id="{329ED537-77AD-4598-9A12-4681E59DC2B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14" name="Group 39">
            <a:extLst>
              <a:ext uri="{FF2B5EF4-FFF2-40B4-BE49-F238E27FC236}">
                <a16:creationId xmlns:a16="http://schemas.microsoft.com/office/drawing/2014/main" id="{0E0B52B6-5EC6-450D-ACCA-A45F698FDADB}"/>
              </a:ext>
            </a:extLst>
          </p:cNvPr>
          <p:cNvGrpSpPr>
            <a:grpSpLocks noChangeAspect="1"/>
          </p:cNvGrpSpPr>
          <p:nvPr/>
        </p:nvGrpSpPr>
        <p:grpSpPr>
          <a:xfrm>
            <a:off x="842520" y="1280759"/>
            <a:ext cx="155880" cy="427293"/>
            <a:chOff x="3175" y="2628901"/>
            <a:chExt cx="1020763" cy="2871787"/>
          </a:xfrm>
          <a:solidFill>
            <a:schemeClr val="accent6">
              <a:lumMod val="50000"/>
            </a:schemeClr>
          </a:solidFill>
        </p:grpSpPr>
        <p:sp>
          <p:nvSpPr>
            <p:cNvPr id="315" name="Freeform 14">
              <a:extLst>
                <a:ext uri="{FF2B5EF4-FFF2-40B4-BE49-F238E27FC236}">
                  <a16:creationId xmlns:a16="http://schemas.microsoft.com/office/drawing/2014/main" id="{8C97C2B8-EFDB-4AA4-82BA-FDFDEDEF2A0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6" name="Freeform 15">
              <a:extLst>
                <a:ext uri="{FF2B5EF4-FFF2-40B4-BE49-F238E27FC236}">
                  <a16:creationId xmlns:a16="http://schemas.microsoft.com/office/drawing/2014/main" id="{2E74C331-0F03-4A4D-8F5B-769A0668F29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17" name="Group 42">
            <a:extLst>
              <a:ext uri="{FF2B5EF4-FFF2-40B4-BE49-F238E27FC236}">
                <a16:creationId xmlns:a16="http://schemas.microsoft.com/office/drawing/2014/main" id="{9C2DDFE6-A53D-4571-811D-E21E0B83C9C9}"/>
              </a:ext>
            </a:extLst>
          </p:cNvPr>
          <p:cNvGrpSpPr>
            <a:grpSpLocks noChangeAspect="1"/>
          </p:cNvGrpSpPr>
          <p:nvPr/>
        </p:nvGrpSpPr>
        <p:grpSpPr>
          <a:xfrm>
            <a:off x="1065756" y="1289585"/>
            <a:ext cx="155880" cy="427293"/>
            <a:chOff x="3175" y="2628901"/>
            <a:chExt cx="1020763" cy="2871787"/>
          </a:xfrm>
          <a:solidFill>
            <a:schemeClr val="accent6">
              <a:lumMod val="50000"/>
            </a:schemeClr>
          </a:solidFill>
        </p:grpSpPr>
        <p:sp>
          <p:nvSpPr>
            <p:cNvPr id="318" name="Freeform 14">
              <a:extLst>
                <a:ext uri="{FF2B5EF4-FFF2-40B4-BE49-F238E27FC236}">
                  <a16:creationId xmlns:a16="http://schemas.microsoft.com/office/drawing/2014/main" id="{CB1724CE-C246-4DB8-A1AD-11A96EAFE36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9" name="Freeform 15">
              <a:extLst>
                <a:ext uri="{FF2B5EF4-FFF2-40B4-BE49-F238E27FC236}">
                  <a16:creationId xmlns:a16="http://schemas.microsoft.com/office/drawing/2014/main" id="{F876F0CB-B2BE-44AD-A3ED-7BD2E51393B1}"/>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0" name="Group 45">
            <a:extLst>
              <a:ext uri="{FF2B5EF4-FFF2-40B4-BE49-F238E27FC236}">
                <a16:creationId xmlns:a16="http://schemas.microsoft.com/office/drawing/2014/main" id="{79843293-653F-4679-A6E3-6C51EAA9BC83}"/>
              </a:ext>
            </a:extLst>
          </p:cNvPr>
          <p:cNvGrpSpPr>
            <a:grpSpLocks noChangeAspect="1"/>
          </p:cNvGrpSpPr>
          <p:nvPr/>
        </p:nvGrpSpPr>
        <p:grpSpPr>
          <a:xfrm>
            <a:off x="1302020" y="1280759"/>
            <a:ext cx="155880" cy="427293"/>
            <a:chOff x="3175" y="2628901"/>
            <a:chExt cx="1020763" cy="2871787"/>
          </a:xfrm>
          <a:solidFill>
            <a:schemeClr val="accent6">
              <a:lumMod val="50000"/>
            </a:schemeClr>
          </a:solidFill>
        </p:grpSpPr>
        <p:sp>
          <p:nvSpPr>
            <p:cNvPr id="321" name="Freeform 14">
              <a:extLst>
                <a:ext uri="{FF2B5EF4-FFF2-40B4-BE49-F238E27FC236}">
                  <a16:creationId xmlns:a16="http://schemas.microsoft.com/office/drawing/2014/main" id="{4D70DD2A-2C0D-4F73-A647-6D3DFFB2289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2" name="Freeform 15">
              <a:extLst>
                <a:ext uri="{FF2B5EF4-FFF2-40B4-BE49-F238E27FC236}">
                  <a16:creationId xmlns:a16="http://schemas.microsoft.com/office/drawing/2014/main" id="{BBB8DA58-5FD5-4292-A867-16BD1DC0CCA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3" name="Group 48">
            <a:extLst>
              <a:ext uri="{FF2B5EF4-FFF2-40B4-BE49-F238E27FC236}">
                <a16:creationId xmlns:a16="http://schemas.microsoft.com/office/drawing/2014/main" id="{D917B371-B61D-4AA0-A27D-F063EDF0A8F1}"/>
              </a:ext>
            </a:extLst>
          </p:cNvPr>
          <p:cNvGrpSpPr>
            <a:grpSpLocks noChangeAspect="1"/>
          </p:cNvGrpSpPr>
          <p:nvPr/>
        </p:nvGrpSpPr>
        <p:grpSpPr>
          <a:xfrm>
            <a:off x="1535511" y="1280759"/>
            <a:ext cx="155880" cy="427293"/>
            <a:chOff x="3175" y="2628901"/>
            <a:chExt cx="1020763" cy="2871787"/>
          </a:xfrm>
          <a:solidFill>
            <a:schemeClr val="accent6">
              <a:lumMod val="50000"/>
            </a:schemeClr>
          </a:solidFill>
        </p:grpSpPr>
        <p:sp>
          <p:nvSpPr>
            <p:cNvPr id="324" name="Freeform 14">
              <a:extLst>
                <a:ext uri="{FF2B5EF4-FFF2-40B4-BE49-F238E27FC236}">
                  <a16:creationId xmlns:a16="http://schemas.microsoft.com/office/drawing/2014/main" id="{053F23A9-F297-4904-80E5-1EDA730FCB6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5" name="Freeform 15">
              <a:extLst>
                <a:ext uri="{FF2B5EF4-FFF2-40B4-BE49-F238E27FC236}">
                  <a16:creationId xmlns:a16="http://schemas.microsoft.com/office/drawing/2014/main" id="{4691F2E9-68A4-4EA3-A9FC-57FEDC42B03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6" name="Group 51">
            <a:extLst>
              <a:ext uri="{FF2B5EF4-FFF2-40B4-BE49-F238E27FC236}">
                <a16:creationId xmlns:a16="http://schemas.microsoft.com/office/drawing/2014/main" id="{50D26FC0-00BC-4D58-966A-66C9F7B1D3D8}"/>
              </a:ext>
            </a:extLst>
          </p:cNvPr>
          <p:cNvGrpSpPr>
            <a:grpSpLocks noChangeAspect="1"/>
          </p:cNvGrpSpPr>
          <p:nvPr/>
        </p:nvGrpSpPr>
        <p:grpSpPr>
          <a:xfrm>
            <a:off x="1781499" y="1280759"/>
            <a:ext cx="155880" cy="427293"/>
            <a:chOff x="3175" y="2628901"/>
            <a:chExt cx="1020763" cy="2871787"/>
          </a:xfrm>
          <a:solidFill>
            <a:schemeClr val="accent6">
              <a:lumMod val="50000"/>
            </a:schemeClr>
          </a:solidFill>
        </p:grpSpPr>
        <p:sp>
          <p:nvSpPr>
            <p:cNvPr id="327" name="Freeform 14">
              <a:extLst>
                <a:ext uri="{FF2B5EF4-FFF2-40B4-BE49-F238E27FC236}">
                  <a16:creationId xmlns:a16="http://schemas.microsoft.com/office/drawing/2014/main" id="{A6939146-53E1-440D-946B-489AB70353B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8" name="Freeform 15">
              <a:extLst>
                <a:ext uri="{FF2B5EF4-FFF2-40B4-BE49-F238E27FC236}">
                  <a16:creationId xmlns:a16="http://schemas.microsoft.com/office/drawing/2014/main" id="{B3F1FB62-61FE-436B-904B-3A9874C5FAE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29" name="Group 54">
            <a:extLst>
              <a:ext uri="{FF2B5EF4-FFF2-40B4-BE49-F238E27FC236}">
                <a16:creationId xmlns:a16="http://schemas.microsoft.com/office/drawing/2014/main" id="{6CB7A0BA-9947-4BA3-B1B7-C437D22E8DFA}"/>
              </a:ext>
            </a:extLst>
          </p:cNvPr>
          <p:cNvGrpSpPr>
            <a:grpSpLocks noChangeAspect="1"/>
          </p:cNvGrpSpPr>
          <p:nvPr/>
        </p:nvGrpSpPr>
        <p:grpSpPr>
          <a:xfrm>
            <a:off x="2013690" y="1280759"/>
            <a:ext cx="155880" cy="427293"/>
            <a:chOff x="3175" y="2628901"/>
            <a:chExt cx="1020763" cy="2871787"/>
          </a:xfrm>
          <a:solidFill>
            <a:schemeClr val="accent6">
              <a:lumMod val="50000"/>
            </a:schemeClr>
          </a:solidFill>
        </p:grpSpPr>
        <p:sp>
          <p:nvSpPr>
            <p:cNvPr id="330" name="Freeform 14">
              <a:extLst>
                <a:ext uri="{FF2B5EF4-FFF2-40B4-BE49-F238E27FC236}">
                  <a16:creationId xmlns:a16="http://schemas.microsoft.com/office/drawing/2014/main" id="{41127AB2-EBA4-481F-BA61-AA002F02337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1" name="Freeform 15">
              <a:extLst>
                <a:ext uri="{FF2B5EF4-FFF2-40B4-BE49-F238E27FC236}">
                  <a16:creationId xmlns:a16="http://schemas.microsoft.com/office/drawing/2014/main" id="{2038661E-E791-4319-B7B9-1C5EEB29EA6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32" name="Group 57">
            <a:extLst>
              <a:ext uri="{FF2B5EF4-FFF2-40B4-BE49-F238E27FC236}">
                <a16:creationId xmlns:a16="http://schemas.microsoft.com/office/drawing/2014/main" id="{279DCBEC-C4DC-4696-A4E0-BC7EDB86799F}"/>
              </a:ext>
            </a:extLst>
          </p:cNvPr>
          <p:cNvGrpSpPr>
            <a:grpSpLocks noChangeAspect="1"/>
          </p:cNvGrpSpPr>
          <p:nvPr/>
        </p:nvGrpSpPr>
        <p:grpSpPr>
          <a:xfrm>
            <a:off x="2261807" y="1280759"/>
            <a:ext cx="155880" cy="427293"/>
            <a:chOff x="3175" y="2628901"/>
            <a:chExt cx="1020763" cy="2871787"/>
          </a:xfrm>
          <a:solidFill>
            <a:schemeClr val="accent6">
              <a:lumMod val="50000"/>
            </a:schemeClr>
          </a:solidFill>
        </p:grpSpPr>
        <p:sp>
          <p:nvSpPr>
            <p:cNvPr id="333" name="Freeform 14">
              <a:extLst>
                <a:ext uri="{FF2B5EF4-FFF2-40B4-BE49-F238E27FC236}">
                  <a16:creationId xmlns:a16="http://schemas.microsoft.com/office/drawing/2014/main" id="{692BCCD1-F340-4224-A74A-B41D556337A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4" name="Freeform 15">
              <a:extLst>
                <a:ext uri="{FF2B5EF4-FFF2-40B4-BE49-F238E27FC236}">
                  <a16:creationId xmlns:a16="http://schemas.microsoft.com/office/drawing/2014/main" id="{AEE76852-6E3F-4AA3-B5FD-E47C0BAB772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35" name="Group 60">
            <a:extLst>
              <a:ext uri="{FF2B5EF4-FFF2-40B4-BE49-F238E27FC236}">
                <a16:creationId xmlns:a16="http://schemas.microsoft.com/office/drawing/2014/main" id="{37FD22FD-5342-4486-9706-4258D9D8A4F8}"/>
              </a:ext>
            </a:extLst>
          </p:cNvPr>
          <p:cNvGrpSpPr>
            <a:grpSpLocks noChangeAspect="1"/>
          </p:cNvGrpSpPr>
          <p:nvPr/>
        </p:nvGrpSpPr>
        <p:grpSpPr>
          <a:xfrm>
            <a:off x="2508831" y="1280759"/>
            <a:ext cx="155880" cy="427293"/>
            <a:chOff x="3175" y="2628901"/>
            <a:chExt cx="1020763" cy="2871787"/>
          </a:xfrm>
          <a:solidFill>
            <a:schemeClr val="accent6">
              <a:lumMod val="50000"/>
            </a:schemeClr>
          </a:solidFill>
        </p:grpSpPr>
        <p:sp>
          <p:nvSpPr>
            <p:cNvPr id="336" name="Freeform 14">
              <a:extLst>
                <a:ext uri="{FF2B5EF4-FFF2-40B4-BE49-F238E27FC236}">
                  <a16:creationId xmlns:a16="http://schemas.microsoft.com/office/drawing/2014/main" id="{07110F97-5436-4FDF-B4ED-C940F475D77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7" name="Freeform 15">
              <a:extLst>
                <a:ext uri="{FF2B5EF4-FFF2-40B4-BE49-F238E27FC236}">
                  <a16:creationId xmlns:a16="http://schemas.microsoft.com/office/drawing/2014/main" id="{8397C625-CC8A-41FD-92D3-F112DC51C1D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38" name="Group 63">
            <a:extLst>
              <a:ext uri="{FF2B5EF4-FFF2-40B4-BE49-F238E27FC236}">
                <a16:creationId xmlns:a16="http://schemas.microsoft.com/office/drawing/2014/main" id="{1B7D8324-33BE-467C-9E37-1E0612EF0223}"/>
              </a:ext>
            </a:extLst>
          </p:cNvPr>
          <p:cNvGrpSpPr>
            <a:grpSpLocks noChangeAspect="1"/>
          </p:cNvGrpSpPr>
          <p:nvPr/>
        </p:nvGrpSpPr>
        <p:grpSpPr>
          <a:xfrm>
            <a:off x="2742548" y="1280760"/>
            <a:ext cx="155880" cy="427293"/>
            <a:chOff x="3175" y="2628901"/>
            <a:chExt cx="1020763" cy="2871787"/>
          </a:xfrm>
          <a:solidFill>
            <a:schemeClr val="accent6">
              <a:lumMod val="50000"/>
            </a:schemeClr>
          </a:solidFill>
        </p:grpSpPr>
        <p:sp>
          <p:nvSpPr>
            <p:cNvPr id="339" name="Freeform 14">
              <a:extLst>
                <a:ext uri="{FF2B5EF4-FFF2-40B4-BE49-F238E27FC236}">
                  <a16:creationId xmlns:a16="http://schemas.microsoft.com/office/drawing/2014/main" id="{94F17D41-BDEB-47C6-961C-2030F9EE3E0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0" name="Freeform 15">
              <a:extLst>
                <a:ext uri="{FF2B5EF4-FFF2-40B4-BE49-F238E27FC236}">
                  <a16:creationId xmlns:a16="http://schemas.microsoft.com/office/drawing/2014/main" id="{58195AD9-03B0-48EB-B753-C977A2AAB8B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1" name="Group 66">
            <a:extLst>
              <a:ext uri="{FF2B5EF4-FFF2-40B4-BE49-F238E27FC236}">
                <a16:creationId xmlns:a16="http://schemas.microsoft.com/office/drawing/2014/main" id="{63BDFE09-A4DE-4344-B7B8-DEE932DC049C}"/>
              </a:ext>
            </a:extLst>
          </p:cNvPr>
          <p:cNvGrpSpPr>
            <a:grpSpLocks noChangeAspect="1"/>
          </p:cNvGrpSpPr>
          <p:nvPr/>
        </p:nvGrpSpPr>
        <p:grpSpPr>
          <a:xfrm>
            <a:off x="594172" y="1738210"/>
            <a:ext cx="155880" cy="427293"/>
            <a:chOff x="3175" y="2628901"/>
            <a:chExt cx="1020763" cy="2871787"/>
          </a:xfrm>
          <a:solidFill>
            <a:schemeClr val="accent6">
              <a:lumMod val="50000"/>
            </a:schemeClr>
          </a:solidFill>
        </p:grpSpPr>
        <p:sp>
          <p:nvSpPr>
            <p:cNvPr id="342" name="Freeform 14">
              <a:extLst>
                <a:ext uri="{FF2B5EF4-FFF2-40B4-BE49-F238E27FC236}">
                  <a16:creationId xmlns:a16="http://schemas.microsoft.com/office/drawing/2014/main" id="{D5BAE74E-2C46-46BF-8659-5A4BA15EAA6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3" name="Freeform 15">
              <a:extLst>
                <a:ext uri="{FF2B5EF4-FFF2-40B4-BE49-F238E27FC236}">
                  <a16:creationId xmlns:a16="http://schemas.microsoft.com/office/drawing/2014/main" id="{577CDBD0-D278-4FF4-A7E5-0806894E94A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4" name="Group 69">
            <a:extLst>
              <a:ext uri="{FF2B5EF4-FFF2-40B4-BE49-F238E27FC236}">
                <a16:creationId xmlns:a16="http://schemas.microsoft.com/office/drawing/2014/main" id="{F3A324D8-97E5-4D67-8967-F22B37AD1DC3}"/>
              </a:ext>
            </a:extLst>
          </p:cNvPr>
          <p:cNvGrpSpPr>
            <a:grpSpLocks noChangeAspect="1"/>
          </p:cNvGrpSpPr>
          <p:nvPr/>
        </p:nvGrpSpPr>
        <p:grpSpPr>
          <a:xfrm>
            <a:off x="832880" y="1738210"/>
            <a:ext cx="155880" cy="427293"/>
            <a:chOff x="3175" y="2628901"/>
            <a:chExt cx="1020763" cy="2871787"/>
          </a:xfrm>
          <a:solidFill>
            <a:schemeClr val="accent6">
              <a:lumMod val="50000"/>
            </a:schemeClr>
          </a:solidFill>
        </p:grpSpPr>
        <p:sp>
          <p:nvSpPr>
            <p:cNvPr id="345" name="Freeform 14">
              <a:extLst>
                <a:ext uri="{FF2B5EF4-FFF2-40B4-BE49-F238E27FC236}">
                  <a16:creationId xmlns:a16="http://schemas.microsoft.com/office/drawing/2014/main" id="{F3D00A34-EDC7-4430-8176-E5866F2C028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6" name="Freeform 15">
              <a:extLst>
                <a:ext uri="{FF2B5EF4-FFF2-40B4-BE49-F238E27FC236}">
                  <a16:creationId xmlns:a16="http://schemas.microsoft.com/office/drawing/2014/main" id="{67E57E2D-C2CE-4C67-96F6-6E73B26568C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7" name="Group 72">
            <a:extLst>
              <a:ext uri="{FF2B5EF4-FFF2-40B4-BE49-F238E27FC236}">
                <a16:creationId xmlns:a16="http://schemas.microsoft.com/office/drawing/2014/main" id="{CDB684E4-9B92-47BC-8BF9-A48F58761AF6}"/>
              </a:ext>
            </a:extLst>
          </p:cNvPr>
          <p:cNvGrpSpPr>
            <a:grpSpLocks noChangeAspect="1"/>
          </p:cNvGrpSpPr>
          <p:nvPr/>
        </p:nvGrpSpPr>
        <p:grpSpPr>
          <a:xfrm>
            <a:off x="1071588" y="1738210"/>
            <a:ext cx="155880" cy="427293"/>
            <a:chOff x="3175" y="2628901"/>
            <a:chExt cx="1020763" cy="2871787"/>
          </a:xfrm>
          <a:solidFill>
            <a:schemeClr val="accent6">
              <a:lumMod val="50000"/>
            </a:schemeClr>
          </a:solidFill>
        </p:grpSpPr>
        <p:sp>
          <p:nvSpPr>
            <p:cNvPr id="348" name="Freeform 14">
              <a:extLst>
                <a:ext uri="{FF2B5EF4-FFF2-40B4-BE49-F238E27FC236}">
                  <a16:creationId xmlns:a16="http://schemas.microsoft.com/office/drawing/2014/main" id="{12595660-EFFF-4798-9890-AFB7F3D0FA5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9" name="Freeform 15">
              <a:extLst>
                <a:ext uri="{FF2B5EF4-FFF2-40B4-BE49-F238E27FC236}">
                  <a16:creationId xmlns:a16="http://schemas.microsoft.com/office/drawing/2014/main" id="{4B188107-44B8-4DC5-8C82-8814D1FB60C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0" name="Group 75">
            <a:extLst>
              <a:ext uri="{FF2B5EF4-FFF2-40B4-BE49-F238E27FC236}">
                <a16:creationId xmlns:a16="http://schemas.microsoft.com/office/drawing/2014/main" id="{3F1C63EE-AAA5-4DEC-BB60-D37795AE25ED}"/>
              </a:ext>
            </a:extLst>
          </p:cNvPr>
          <p:cNvGrpSpPr>
            <a:grpSpLocks noChangeAspect="1"/>
          </p:cNvGrpSpPr>
          <p:nvPr/>
        </p:nvGrpSpPr>
        <p:grpSpPr>
          <a:xfrm>
            <a:off x="1310296" y="1738210"/>
            <a:ext cx="155880" cy="427293"/>
            <a:chOff x="3175" y="2628901"/>
            <a:chExt cx="1020763" cy="2871787"/>
          </a:xfrm>
          <a:solidFill>
            <a:schemeClr val="accent6">
              <a:lumMod val="50000"/>
            </a:schemeClr>
          </a:solidFill>
        </p:grpSpPr>
        <p:sp>
          <p:nvSpPr>
            <p:cNvPr id="351" name="Freeform 14">
              <a:extLst>
                <a:ext uri="{FF2B5EF4-FFF2-40B4-BE49-F238E27FC236}">
                  <a16:creationId xmlns:a16="http://schemas.microsoft.com/office/drawing/2014/main" id="{F3C0DE56-09C7-4B5F-8872-FA7353C40241}"/>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 name="Freeform 15">
              <a:extLst>
                <a:ext uri="{FF2B5EF4-FFF2-40B4-BE49-F238E27FC236}">
                  <a16:creationId xmlns:a16="http://schemas.microsoft.com/office/drawing/2014/main" id="{7D674D69-1100-4999-919B-82A4616CDE0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3" name="Group 78">
            <a:extLst>
              <a:ext uri="{FF2B5EF4-FFF2-40B4-BE49-F238E27FC236}">
                <a16:creationId xmlns:a16="http://schemas.microsoft.com/office/drawing/2014/main" id="{AC936A7E-104F-4384-B8D0-DC98CE564933}"/>
              </a:ext>
            </a:extLst>
          </p:cNvPr>
          <p:cNvGrpSpPr>
            <a:grpSpLocks noChangeAspect="1"/>
          </p:cNvGrpSpPr>
          <p:nvPr/>
        </p:nvGrpSpPr>
        <p:grpSpPr>
          <a:xfrm>
            <a:off x="1549004" y="1738210"/>
            <a:ext cx="155880" cy="427293"/>
            <a:chOff x="3175" y="2628901"/>
            <a:chExt cx="1020763" cy="2871787"/>
          </a:xfrm>
          <a:solidFill>
            <a:schemeClr val="accent6">
              <a:lumMod val="50000"/>
            </a:schemeClr>
          </a:solidFill>
        </p:grpSpPr>
        <p:sp>
          <p:nvSpPr>
            <p:cNvPr id="354" name="Freeform 14">
              <a:extLst>
                <a:ext uri="{FF2B5EF4-FFF2-40B4-BE49-F238E27FC236}">
                  <a16:creationId xmlns:a16="http://schemas.microsoft.com/office/drawing/2014/main" id="{0298E09F-7C9D-49E1-8BB1-741903E566D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 name="Freeform 15">
              <a:extLst>
                <a:ext uri="{FF2B5EF4-FFF2-40B4-BE49-F238E27FC236}">
                  <a16:creationId xmlns:a16="http://schemas.microsoft.com/office/drawing/2014/main" id="{5BFB9F08-E37D-45DB-A065-85FBBEF9466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6" name="Group 81">
            <a:extLst>
              <a:ext uri="{FF2B5EF4-FFF2-40B4-BE49-F238E27FC236}">
                <a16:creationId xmlns:a16="http://schemas.microsoft.com/office/drawing/2014/main" id="{84F3E023-C500-43BD-A3D6-49F916A90490}"/>
              </a:ext>
            </a:extLst>
          </p:cNvPr>
          <p:cNvGrpSpPr>
            <a:grpSpLocks noChangeAspect="1"/>
          </p:cNvGrpSpPr>
          <p:nvPr/>
        </p:nvGrpSpPr>
        <p:grpSpPr>
          <a:xfrm>
            <a:off x="1787712" y="1738210"/>
            <a:ext cx="155880" cy="427293"/>
            <a:chOff x="3175" y="2628901"/>
            <a:chExt cx="1020763" cy="2871787"/>
          </a:xfrm>
          <a:solidFill>
            <a:schemeClr val="accent6">
              <a:lumMod val="50000"/>
            </a:schemeClr>
          </a:solidFill>
        </p:grpSpPr>
        <p:sp>
          <p:nvSpPr>
            <p:cNvPr id="357" name="Freeform 14">
              <a:extLst>
                <a:ext uri="{FF2B5EF4-FFF2-40B4-BE49-F238E27FC236}">
                  <a16:creationId xmlns:a16="http://schemas.microsoft.com/office/drawing/2014/main" id="{658C3F4D-127C-46D3-8D98-18F3A202B7C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8" name="Freeform 15">
              <a:extLst>
                <a:ext uri="{FF2B5EF4-FFF2-40B4-BE49-F238E27FC236}">
                  <a16:creationId xmlns:a16="http://schemas.microsoft.com/office/drawing/2014/main" id="{575767D8-E85A-4048-B18C-6772F2A9FBD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9" name="Group 84">
            <a:extLst>
              <a:ext uri="{FF2B5EF4-FFF2-40B4-BE49-F238E27FC236}">
                <a16:creationId xmlns:a16="http://schemas.microsoft.com/office/drawing/2014/main" id="{2226DE43-8AF7-4866-A530-E3009628089C}"/>
              </a:ext>
            </a:extLst>
          </p:cNvPr>
          <p:cNvGrpSpPr>
            <a:grpSpLocks noChangeAspect="1"/>
          </p:cNvGrpSpPr>
          <p:nvPr/>
        </p:nvGrpSpPr>
        <p:grpSpPr>
          <a:xfrm>
            <a:off x="2026420" y="1738210"/>
            <a:ext cx="155880" cy="427293"/>
            <a:chOff x="3175" y="2628901"/>
            <a:chExt cx="1020763" cy="2871787"/>
          </a:xfrm>
          <a:solidFill>
            <a:schemeClr val="accent6">
              <a:lumMod val="50000"/>
            </a:schemeClr>
          </a:solidFill>
        </p:grpSpPr>
        <p:sp>
          <p:nvSpPr>
            <p:cNvPr id="360" name="Freeform 14">
              <a:extLst>
                <a:ext uri="{FF2B5EF4-FFF2-40B4-BE49-F238E27FC236}">
                  <a16:creationId xmlns:a16="http://schemas.microsoft.com/office/drawing/2014/main" id="{863CF456-F243-450C-85EE-C2CD2612E72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1" name="Freeform 15">
              <a:extLst>
                <a:ext uri="{FF2B5EF4-FFF2-40B4-BE49-F238E27FC236}">
                  <a16:creationId xmlns:a16="http://schemas.microsoft.com/office/drawing/2014/main" id="{56FB7767-CAF5-4D01-8CC3-942EF24EF95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2" name="Group 87">
            <a:extLst>
              <a:ext uri="{FF2B5EF4-FFF2-40B4-BE49-F238E27FC236}">
                <a16:creationId xmlns:a16="http://schemas.microsoft.com/office/drawing/2014/main" id="{E3869A13-6EE7-4F25-BE28-0AC4FC932AD2}"/>
              </a:ext>
            </a:extLst>
          </p:cNvPr>
          <p:cNvGrpSpPr>
            <a:grpSpLocks noChangeAspect="1"/>
          </p:cNvGrpSpPr>
          <p:nvPr/>
        </p:nvGrpSpPr>
        <p:grpSpPr>
          <a:xfrm>
            <a:off x="2265128" y="1738210"/>
            <a:ext cx="155880" cy="427293"/>
            <a:chOff x="3175" y="2628901"/>
            <a:chExt cx="1020763" cy="2871787"/>
          </a:xfrm>
          <a:solidFill>
            <a:schemeClr val="accent6">
              <a:lumMod val="50000"/>
            </a:schemeClr>
          </a:solidFill>
        </p:grpSpPr>
        <p:sp>
          <p:nvSpPr>
            <p:cNvPr id="363" name="Freeform 14">
              <a:extLst>
                <a:ext uri="{FF2B5EF4-FFF2-40B4-BE49-F238E27FC236}">
                  <a16:creationId xmlns:a16="http://schemas.microsoft.com/office/drawing/2014/main" id="{078078EB-3695-4BF2-9E4B-EFB5FA875C2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4" name="Freeform 15">
              <a:extLst>
                <a:ext uri="{FF2B5EF4-FFF2-40B4-BE49-F238E27FC236}">
                  <a16:creationId xmlns:a16="http://schemas.microsoft.com/office/drawing/2014/main" id="{A6494166-412F-4ED1-A3B3-0138608A2E4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5" name="Group 90">
            <a:extLst>
              <a:ext uri="{FF2B5EF4-FFF2-40B4-BE49-F238E27FC236}">
                <a16:creationId xmlns:a16="http://schemas.microsoft.com/office/drawing/2014/main" id="{6AC8840E-F128-4234-9B8C-65B20FCD404F}"/>
              </a:ext>
            </a:extLst>
          </p:cNvPr>
          <p:cNvGrpSpPr>
            <a:grpSpLocks noChangeAspect="1"/>
          </p:cNvGrpSpPr>
          <p:nvPr/>
        </p:nvGrpSpPr>
        <p:grpSpPr>
          <a:xfrm>
            <a:off x="2503836" y="1738210"/>
            <a:ext cx="155880" cy="427293"/>
            <a:chOff x="3175" y="2628901"/>
            <a:chExt cx="1020763" cy="2871787"/>
          </a:xfrm>
          <a:solidFill>
            <a:schemeClr val="accent6">
              <a:lumMod val="50000"/>
            </a:schemeClr>
          </a:solidFill>
        </p:grpSpPr>
        <p:sp>
          <p:nvSpPr>
            <p:cNvPr id="366" name="Freeform 14">
              <a:extLst>
                <a:ext uri="{FF2B5EF4-FFF2-40B4-BE49-F238E27FC236}">
                  <a16:creationId xmlns:a16="http://schemas.microsoft.com/office/drawing/2014/main" id="{AFF68AD3-AAC8-454E-9C8F-DBAC932E7EB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7" name="Freeform 15">
              <a:extLst>
                <a:ext uri="{FF2B5EF4-FFF2-40B4-BE49-F238E27FC236}">
                  <a16:creationId xmlns:a16="http://schemas.microsoft.com/office/drawing/2014/main" id="{535F73C8-2C18-40E2-9537-8A93FF6EBD8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8" name="Group 93">
            <a:extLst>
              <a:ext uri="{FF2B5EF4-FFF2-40B4-BE49-F238E27FC236}">
                <a16:creationId xmlns:a16="http://schemas.microsoft.com/office/drawing/2014/main" id="{2F1E3826-7EA7-4290-894B-45EC3260B9D3}"/>
              </a:ext>
            </a:extLst>
          </p:cNvPr>
          <p:cNvGrpSpPr>
            <a:grpSpLocks noChangeAspect="1"/>
          </p:cNvGrpSpPr>
          <p:nvPr/>
        </p:nvGrpSpPr>
        <p:grpSpPr>
          <a:xfrm>
            <a:off x="2742548" y="1738210"/>
            <a:ext cx="155880" cy="427293"/>
            <a:chOff x="3175" y="2628901"/>
            <a:chExt cx="1020763" cy="2871787"/>
          </a:xfrm>
          <a:solidFill>
            <a:schemeClr val="accent6">
              <a:lumMod val="50000"/>
            </a:schemeClr>
          </a:solidFill>
        </p:grpSpPr>
        <p:sp>
          <p:nvSpPr>
            <p:cNvPr id="369" name="Freeform 14">
              <a:extLst>
                <a:ext uri="{FF2B5EF4-FFF2-40B4-BE49-F238E27FC236}">
                  <a16:creationId xmlns:a16="http://schemas.microsoft.com/office/drawing/2014/main" id="{85813FA3-2131-4139-948D-E7F227F06D0A}"/>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0" name="Freeform 15">
              <a:extLst>
                <a:ext uri="{FF2B5EF4-FFF2-40B4-BE49-F238E27FC236}">
                  <a16:creationId xmlns:a16="http://schemas.microsoft.com/office/drawing/2014/main" id="{763C4B14-BA75-4CF1-AE32-0503957101B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71" name="Group 96">
            <a:extLst>
              <a:ext uri="{FF2B5EF4-FFF2-40B4-BE49-F238E27FC236}">
                <a16:creationId xmlns:a16="http://schemas.microsoft.com/office/drawing/2014/main" id="{24754308-CF46-45B8-BDFA-DB4A41D4C3D6}"/>
              </a:ext>
            </a:extLst>
          </p:cNvPr>
          <p:cNvGrpSpPr>
            <a:grpSpLocks noChangeAspect="1"/>
          </p:cNvGrpSpPr>
          <p:nvPr/>
        </p:nvGrpSpPr>
        <p:grpSpPr>
          <a:xfrm>
            <a:off x="594172" y="2271902"/>
            <a:ext cx="155880" cy="427293"/>
            <a:chOff x="3175" y="2628901"/>
            <a:chExt cx="1020763" cy="2871787"/>
          </a:xfrm>
          <a:solidFill>
            <a:schemeClr val="accent6">
              <a:lumMod val="50000"/>
            </a:schemeClr>
          </a:solidFill>
        </p:grpSpPr>
        <p:sp>
          <p:nvSpPr>
            <p:cNvPr id="372" name="Freeform 14">
              <a:extLst>
                <a:ext uri="{FF2B5EF4-FFF2-40B4-BE49-F238E27FC236}">
                  <a16:creationId xmlns:a16="http://schemas.microsoft.com/office/drawing/2014/main" id="{0BABFD22-13B7-4297-A135-252C0BC874E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3" name="Freeform 15">
              <a:extLst>
                <a:ext uri="{FF2B5EF4-FFF2-40B4-BE49-F238E27FC236}">
                  <a16:creationId xmlns:a16="http://schemas.microsoft.com/office/drawing/2014/main" id="{506930D3-A97B-44CC-B7D5-8E4C83B94BA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74" name="Group 99">
            <a:extLst>
              <a:ext uri="{FF2B5EF4-FFF2-40B4-BE49-F238E27FC236}">
                <a16:creationId xmlns:a16="http://schemas.microsoft.com/office/drawing/2014/main" id="{64D35C5F-0FD6-4C5B-8B43-13EDCA4F10EB}"/>
              </a:ext>
            </a:extLst>
          </p:cNvPr>
          <p:cNvGrpSpPr>
            <a:grpSpLocks noChangeAspect="1"/>
          </p:cNvGrpSpPr>
          <p:nvPr/>
        </p:nvGrpSpPr>
        <p:grpSpPr>
          <a:xfrm>
            <a:off x="828921" y="2271902"/>
            <a:ext cx="155880" cy="427293"/>
            <a:chOff x="3175" y="2628901"/>
            <a:chExt cx="1020763" cy="2871787"/>
          </a:xfrm>
          <a:solidFill>
            <a:schemeClr val="accent6">
              <a:lumMod val="50000"/>
            </a:schemeClr>
          </a:solidFill>
        </p:grpSpPr>
        <p:sp>
          <p:nvSpPr>
            <p:cNvPr id="375" name="Freeform 14">
              <a:extLst>
                <a:ext uri="{FF2B5EF4-FFF2-40B4-BE49-F238E27FC236}">
                  <a16:creationId xmlns:a16="http://schemas.microsoft.com/office/drawing/2014/main" id="{74B83040-F786-435F-B6D7-EC716392DBB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6" name="Freeform 15">
              <a:extLst>
                <a:ext uri="{FF2B5EF4-FFF2-40B4-BE49-F238E27FC236}">
                  <a16:creationId xmlns:a16="http://schemas.microsoft.com/office/drawing/2014/main" id="{46B865FA-4026-4BDE-98E8-CE559DE3D98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77" name="Group 102">
            <a:extLst>
              <a:ext uri="{FF2B5EF4-FFF2-40B4-BE49-F238E27FC236}">
                <a16:creationId xmlns:a16="http://schemas.microsoft.com/office/drawing/2014/main" id="{3F5BD546-DE4E-424C-BE39-8492DFE4D368}"/>
              </a:ext>
            </a:extLst>
          </p:cNvPr>
          <p:cNvGrpSpPr>
            <a:grpSpLocks noChangeAspect="1"/>
          </p:cNvGrpSpPr>
          <p:nvPr/>
        </p:nvGrpSpPr>
        <p:grpSpPr>
          <a:xfrm>
            <a:off x="1063669" y="2271902"/>
            <a:ext cx="155880" cy="427293"/>
            <a:chOff x="3175" y="2628901"/>
            <a:chExt cx="1020763" cy="2871787"/>
          </a:xfrm>
          <a:solidFill>
            <a:schemeClr val="accent6">
              <a:lumMod val="50000"/>
            </a:schemeClr>
          </a:solidFill>
        </p:grpSpPr>
        <p:sp>
          <p:nvSpPr>
            <p:cNvPr id="378" name="Freeform 14">
              <a:extLst>
                <a:ext uri="{FF2B5EF4-FFF2-40B4-BE49-F238E27FC236}">
                  <a16:creationId xmlns:a16="http://schemas.microsoft.com/office/drawing/2014/main" id="{E3CA5CC4-07B7-4219-BC6E-FF38CAC316B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9" name="Freeform 15">
              <a:extLst>
                <a:ext uri="{FF2B5EF4-FFF2-40B4-BE49-F238E27FC236}">
                  <a16:creationId xmlns:a16="http://schemas.microsoft.com/office/drawing/2014/main" id="{42C0828D-E8D8-4007-B568-C7DCC08EAD6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0" name="Group 105">
            <a:extLst>
              <a:ext uri="{FF2B5EF4-FFF2-40B4-BE49-F238E27FC236}">
                <a16:creationId xmlns:a16="http://schemas.microsoft.com/office/drawing/2014/main" id="{58D5C672-2DA1-4694-A938-7EE58AC25041}"/>
              </a:ext>
            </a:extLst>
          </p:cNvPr>
          <p:cNvGrpSpPr>
            <a:grpSpLocks noChangeAspect="1"/>
          </p:cNvGrpSpPr>
          <p:nvPr/>
        </p:nvGrpSpPr>
        <p:grpSpPr>
          <a:xfrm>
            <a:off x="1298419" y="2271902"/>
            <a:ext cx="155880" cy="427293"/>
            <a:chOff x="3175" y="2628901"/>
            <a:chExt cx="1020763" cy="2871787"/>
          </a:xfrm>
          <a:solidFill>
            <a:schemeClr val="accent6"/>
          </a:solidFill>
        </p:grpSpPr>
        <p:sp>
          <p:nvSpPr>
            <p:cNvPr id="381" name="Freeform 14">
              <a:extLst>
                <a:ext uri="{FF2B5EF4-FFF2-40B4-BE49-F238E27FC236}">
                  <a16:creationId xmlns:a16="http://schemas.microsoft.com/office/drawing/2014/main" id="{DE339D09-4CD6-4498-BD40-ADA5473CEB1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2" name="Freeform 15">
              <a:extLst>
                <a:ext uri="{FF2B5EF4-FFF2-40B4-BE49-F238E27FC236}">
                  <a16:creationId xmlns:a16="http://schemas.microsoft.com/office/drawing/2014/main" id="{6AB7CE0B-2C88-4C67-9E22-952A99DC5BD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3" name="Group 108">
            <a:extLst>
              <a:ext uri="{FF2B5EF4-FFF2-40B4-BE49-F238E27FC236}">
                <a16:creationId xmlns:a16="http://schemas.microsoft.com/office/drawing/2014/main" id="{2A62D30B-5862-489F-93A9-CEB95F14DE0C}"/>
              </a:ext>
            </a:extLst>
          </p:cNvPr>
          <p:cNvGrpSpPr>
            <a:grpSpLocks noChangeAspect="1"/>
          </p:cNvGrpSpPr>
          <p:nvPr/>
        </p:nvGrpSpPr>
        <p:grpSpPr>
          <a:xfrm>
            <a:off x="1533167" y="2271902"/>
            <a:ext cx="155880" cy="427293"/>
            <a:chOff x="3175" y="2628901"/>
            <a:chExt cx="1020763" cy="2871787"/>
          </a:xfrm>
          <a:solidFill>
            <a:schemeClr val="accent6"/>
          </a:solidFill>
        </p:grpSpPr>
        <p:sp>
          <p:nvSpPr>
            <p:cNvPr id="384" name="Freeform 14">
              <a:extLst>
                <a:ext uri="{FF2B5EF4-FFF2-40B4-BE49-F238E27FC236}">
                  <a16:creationId xmlns:a16="http://schemas.microsoft.com/office/drawing/2014/main" id="{C7052113-B30E-4239-B24E-20C57D79070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 name="Freeform 15">
              <a:extLst>
                <a:ext uri="{FF2B5EF4-FFF2-40B4-BE49-F238E27FC236}">
                  <a16:creationId xmlns:a16="http://schemas.microsoft.com/office/drawing/2014/main" id="{A7BF6F44-AE7C-4F56-9677-25D3CA112AE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6" name="Group 111">
            <a:extLst>
              <a:ext uri="{FF2B5EF4-FFF2-40B4-BE49-F238E27FC236}">
                <a16:creationId xmlns:a16="http://schemas.microsoft.com/office/drawing/2014/main" id="{465F1063-1812-4DD9-BC43-8ECDC0C99659}"/>
              </a:ext>
            </a:extLst>
          </p:cNvPr>
          <p:cNvGrpSpPr>
            <a:grpSpLocks noChangeAspect="1"/>
          </p:cNvGrpSpPr>
          <p:nvPr/>
        </p:nvGrpSpPr>
        <p:grpSpPr>
          <a:xfrm>
            <a:off x="1767916" y="2271902"/>
            <a:ext cx="155880" cy="427293"/>
            <a:chOff x="3175" y="2628901"/>
            <a:chExt cx="1020763" cy="2871787"/>
          </a:xfrm>
          <a:solidFill>
            <a:schemeClr val="accent6"/>
          </a:solidFill>
        </p:grpSpPr>
        <p:sp>
          <p:nvSpPr>
            <p:cNvPr id="387" name="Freeform 14">
              <a:extLst>
                <a:ext uri="{FF2B5EF4-FFF2-40B4-BE49-F238E27FC236}">
                  <a16:creationId xmlns:a16="http://schemas.microsoft.com/office/drawing/2014/main" id="{DDFC59B2-226A-453A-B22E-F36A4009CAB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8" name="Freeform 15">
              <a:extLst>
                <a:ext uri="{FF2B5EF4-FFF2-40B4-BE49-F238E27FC236}">
                  <a16:creationId xmlns:a16="http://schemas.microsoft.com/office/drawing/2014/main" id="{6A4CD480-D661-4837-99FA-BFC54F6A63A7}"/>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9" name="Group 114">
            <a:extLst>
              <a:ext uri="{FF2B5EF4-FFF2-40B4-BE49-F238E27FC236}">
                <a16:creationId xmlns:a16="http://schemas.microsoft.com/office/drawing/2014/main" id="{4DBF0CBE-5A88-49A9-8582-E3C6FC80EA64}"/>
              </a:ext>
            </a:extLst>
          </p:cNvPr>
          <p:cNvGrpSpPr>
            <a:grpSpLocks noChangeAspect="1"/>
          </p:cNvGrpSpPr>
          <p:nvPr/>
        </p:nvGrpSpPr>
        <p:grpSpPr>
          <a:xfrm>
            <a:off x="2002665" y="2271902"/>
            <a:ext cx="155880" cy="427293"/>
            <a:chOff x="3175" y="2628901"/>
            <a:chExt cx="1020763" cy="2871787"/>
          </a:xfrm>
          <a:solidFill>
            <a:schemeClr val="accent6"/>
          </a:solidFill>
        </p:grpSpPr>
        <p:sp>
          <p:nvSpPr>
            <p:cNvPr id="390" name="Freeform 14">
              <a:extLst>
                <a:ext uri="{FF2B5EF4-FFF2-40B4-BE49-F238E27FC236}">
                  <a16:creationId xmlns:a16="http://schemas.microsoft.com/office/drawing/2014/main" id="{82778CE4-2C46-448B-A2CA-EA8E6CE0C04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1" name="Freeform 15">
              <a:extLst>
                <a:ext uri="{FF2B5EF4-FFF2-40B4-BE49-F238E27FC236}">
                  <a16:creationId xmlns:a16="http://schemas.microsoft.com/office/drawing/2014/main" id="{7B9E0E0B-C45A-45B8-A19E-AB4530C332C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92" name="Group 120">
            <a:extLst>
              <a:ext uri="{FF2B5EF4-FFF2-40B4-BE49-F238E27FC236}">
                <a16:creationId xmlns:a16="http://schemas.microsoft.com/office/drawing/2014/main" id="{D1DFC3F0-8A25-44C0-8FDA-FF6D53CBFA7E}"/>
              </a:ext>
            </a:extLst>
          </p:cNvPr>
          <p:cNvGrpSpPr>
            <a:grpSpLocks noChangeAspect="1"/>
          </p:cNvGrpSpPr>
          <p:nvPr/>
        </p:nvGrpSpPr>
        <p:grpSpPr>
          <a:xfrm>
            <a:off x="2472163" y="2271902"/>
            <a:ext cx="155880" cy="427293"/>
            <a:chOff x="3175" y="2628901"/>
            <a:chExt cx="1020763" cy="2871787"/>
          </a:xfrm>
          <a:solidFill>
            <a:schemeClr val="accent6"/>
          </a:solidFill>
        </p:grpSpPr>
        <p:sp>
          <p:nvSpPr>
            <p:cNvPr id="393" name="Freeform 14">
              <a:extLst>
                <a:ext uri="{FF2B5EF4-FFF2-40B4-BE49-F238E27FC236}">
                  <a16:creationId xmlns:a16="http://schemas.microsoft.com/office/drawing/2014/main" id="{679B7578-AE66-45FA-A999-FEC8A3052EE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4" name="Freeform 15">
              <a:extLst>
                <a:ext uri="{FF2B5EF4-FFF2-40B4-BE49-F238E27FC236}">
                  <a16:creationId xmlns:a16="http://schemas.microsoft.com/office/drawing/2014/main" id="{8BF95E98-527A-4089-BE0F-544018A98B0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95" name="Group 123">
            <a:extLst>
              <a:ext uri="{FF2B5EF4-FFF2-40B4-BE49-F238E27FC236}">
                <a16:creationId xmlns:a16="http://schemas.microsoft.com/office/drawing/2014/main" id="{9F16BF18-6E47-46F7-B7DB-A919D0BC33E9}"/>
              </a:ext>
            </a:extLst>
          </p:cNvPr>
          <p:cNvGrpSpPr>
            <a:grpSpLocks noChangeAspect="1"/>
          </p:cNvGrpSpPr>
          <p:nvPr/>
        </p:nvGrpSpPr>
        <p:grpSpPr>
          <a:xfrm>
            <a:off x="2706911" y="2271902"/>
            <a:ext cx="155880" cy="427293"/>
            <a:chOff x="3175" y="2628901"/>
            <a:chExt cx="1020763" cy="2871787"/>
          </a:xfrm>
          <a:solidFill>
            <a:schemeClr val="accent6"/>
          </a:solidFill>
        </p:grpSpPr>
        <p:sp>
          <p:nvSpPr>
            <p:cNvPr id="396" name="Freeform 14">
              <a:extLst>
                <a:ext uri="{FF2B5EF4-FFF2-40B4-BE49-F238E27FC236}">
                  <a16:creationId xmlns:a16="http://schemas.microsoft.com/office/drawing/2014/main" id="{8F64E582-AA2B-4805-8024-298E553314A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7" name="Freeform 15">
              <a:extLst>
                <a:ext uri="{FF2B5EF4-FFF2-40B4-BE49-F238E27FC236}">
                  <a16:creationId xmlns:a16="http://schemas.microsoft.com/office/drawing/2014/main" id="{6CD3AE6B-769A-4603-AF72-279AC0B6852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98" name="Group 126">
            <a:extLst>
              <a:ext uri="{FF2B5EF4-FFF2-40B4-BE49-F238E27FC236}">
                <a16:creationId xmlns:a16="http://schemas.microsoft.com/office/drawing/2014/main" id="{2A3B31C9-F5FC-476E-9ED2-F1F361F9903C}"/>
              </a:ext>
            </a:extLst>
          </p:cNvPr>
          <p:cNvGrpSpPr>
            <a:grpSpLocks noChangeAspect="1"/>
          </p:cNvGrpSpPr>
          <p:nvPr/>
        </p:nvGrpSpPr>
        <p:grpSpPr>
          <a:xfrm>
            <a:off x="594172" y="2729352"/>
            <a:ext cx="155880" cy="427293"/>
            <a:chOff x="3175" y="2628901"/>
            <a:chExt cx="1020763" cy="2871787"/>
          </a:xfrm>
          <a:solidFill>
            <a:schemeClr val="accent6"/>
          </a:solidFill>
        </p:grpSpPr>
        <p:sp>
          <p:nvSpPr>
            <p:cNvPr id="399" name="Freeform 14">
              <a:extLst>
                <a:ext uri="{FF2B5EF4-FFF2-40B4-BE49-F238E27FC236}">
                  <a16:creationId xmlns:a16="http://schemas.microsoft.com/office/drawing/2014/main" id="{490C3716-1D90-46BC-B0EA-281AEFC0EEDD}"/>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0" name="Freeform 15">
              <a:extLst>
                <a:ext uri="{FF2B5EF4-FFF2-40B4-BE49-F238E27FC236}">
                  <a16:creationId xmlns:a16="http://schemas.microsoft.com/office/drawing/2014/main" id="{58C9FD79-1FE7-42F5-BB68-E9595BE9288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1" name="Group 129">
            <a:extLst>
              <a:ext uri="{FF2B5EF4-FFF2-40B4-BE49-F238E27FC236}">
                <a16:creationId xmlns:a16="http://schemas.microsoft.com/office/drawing/2014/main" id="{5455CC25-7EA2-4BAD-B9D4-B9717A15F862}"/>
              </a:ext>
            </a:extLst>
          </p:cNvPr>
          <p:cNvGrpSpPr>
            <a:grpSpLocks noChangeAspect="1"/>
          </p:cNvGrpSpPr>
          <p:nvPr/>
        </p:nvGrpSpPr>
        <p:grpSpPr>
          <a:xfrm>
            <a:off x="828921" y="2729352"/>
            <a:ext cx="155880" cy="427293"/>
            <a:chOff x="3175" y="2628901"/>
            <a:chExt cx="1020763" cy="2871787"/>
          </a:xfrm>
          <a:solidFill>
            <a:schemeClr val="accent6"/>
          </a:solidFill>
        </p:grpSpPr>
        <p:sp>
          <p:nvSpPr>
            <p:cNvPr id="402" name="Freeform 14">
              <a:extLst>
                <a:ext uri="{FF2B5EF4-FFF2-40B4-BE49-F238E27FC236}">
                  <a16:creationId xmlns:a16="http://schemas.microsoft.com/office/drawing/2014/main" id="{FD5B89A7-864B-4DE2-ABEE-FA175A00B9A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3" name="Freeform 15">
              <a:extLst>
                <a:ext uri="{FF2B5EF4-FFF2-40B4-BE49-F238E27FC236}">
                  <a16:creationId xmlns:a16="http://schemas.microsoft.com/office/drawing/2014/main" id="{21B9F78C-B52A-4CFA-987F-D30B0E1A51E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4" name="Group 132">
            <a:extLst>
              <a:ext uri="{FF2B5EF4-FFF2-40B4-BE49-F238E27FC236}">
                <a16:creationId xmlns:a16="http://schemas.microsoft.com/office/drawing/2014/main" id="{06E8264F-68B1-480F-8647-893BF12A288E}"/>
              </a:ext>
            </a:extLst>
          </p:cNvPr>
          <p:cNvGrpSpPr>
            <a:grpSpLocks noChangeAspect="1"/>
          </p:cNvGrpSpPr>
          <p:nvPr/>
        </p:nvGrpSpPr>
        <p:grpSpPr>
          <a:xfrm>
            <a:off x="1063669" y="2729352"/>
            <a:ext cx="155880" cy="427293"/>
            <a:chOff x="3175" y="2628901"/>
            <a:chExt cx="1020763" cy="2871787"/>
          </a:xfrm>
          <a:solidFill>
            <a:schemeClr val="accent6"/>
          </a:solidFill>
        </p:grpSpPr>
        <p:sp>
          <p:nvSpPr>
            <p:cNvPr id="405" name="Freeform 14">
              <a:extLst>
                <a:ext uri="{FF2B5EF4-FFF2-40B4-BE49-F238E27FC236}">
                  <a16:creationId xmlns:a16="http://schemas.microsoft.com/office/drawing/2014/main" id="{BFD3D5EC-5471-472A-9AF9-04263C9FEA8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6" name="Freeform 15">
              <a:extLst>
                <a:ext uri="{FF2B5EF4-FFF2-40B4-BE49-F238E27FC236}">
                  <a16:creationId xmlns:a16="http://schemas.microsoft.com/office/drawing/2014/main" id="{3FF892F9-240E-44A9-95AA-68D3315DEDE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7" name="Group 135">
            <a:extLst>
              <a:ext uri="{FF2B5EF4-FFF2-40B4-BE49-F238E27FC236}">
                <a16:creationId xmlns:a16="http://schemas.microsoft.com/office/drawing/2014/main" id="{AB6836E5-3AB8-4477-9C35-8A15D7997BEA}"/>
              </a:ext>
            </a:extLst>
          </p:cNvPr>
          <p:cNvGrpSpPr>
            <a:grpSpLocks noChangeAspect="1"/>
          </p:cNvGrpSpPr>
          <p:nvPr/>
        </p:nvGrpSpPr>
        <p:grpSpPr>
          <a:xfrm>
            <a:off x="1298419" y="2729352"/>
            <a:ext cx="155880" cy="427293"/>
            <a:chOff x="3175" y="2628901"/>
            <a:chExt cx="1020763" cy="2871787"/>
          </a:xfrm>
          <a:solidFill>
            <a:schemeClr val="accent6"/>
          </a:solidFill>
        </p:grpSpPr>
        <p:sp>
          <p:nvSpPr>
            <p:cNvPr id="408" name="Freeform 14">
              <a:extLst>
                <a:ext uri="{FF2B5EF4-FFF2-40B4-BE49-F238E27FC236}">
                  <a16:creationId xmlns:a16="http://schemas.microsoft.com/office/drawing/2014/main" id="{1699D672-E674-4FDA-BA8F-97D054A1B29D}"/>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9" name="Freeform 15">
              <a:extLst>
                <a:ext uri="{FF2B5EF4-FFF2-40B4-BE49-F238E27FC236}">
                  <a16:creationId xmlns:a16="http://schemas.microsoft.com/office/drawing/2014/main" id="{A40505E2-91C7-4DDC-9B11-5473D882C93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0" name="Group 138">
            <a:extLst>
              <a:ext uri="{FF2B5EF4-FFF2-40B4-BE49-F238E27FC236}">
                <a16:creationId xmlns:a16="http://schemas.microsoft.com/office/drawing/2014/main" id="{C5E39AFA-720D-410C-8502-6E5175890D57}"/>
              </a:ext>
            </a:extLst>
          </p:cNvPr>
          <p:cNvGrpSpPr>
            <a:grpSpLocks noChangeAspect="1"/>
          </p:cNvGrpSpPr>
          <p:nvPr/>
        </p:nvGrpSpPr>
        <p:grpSpPr>
          <a:xfrm>
            <a:off x="1533167" y="2729352"/>
            <a:ext cx="155880" cy="427293"/>
            <a:chOff x="3175" y="2628901"/>
            <a:chExt cx="1020763" cy="2871787"/>
          </a:xfrm>
          <a:solidFill>
            <a:schemeClr val="accent6"/>
          </a:solidFill>
        </p:grpSpPr>
        <p:sp>
          <p:nvSpPr>
            <p:cNvPr id="411" name="Freeform 14">
              <a:extLst>
                <a:ext uri="{FF2B5EF4-FFF2-40B4-BE49-F238E27FC236}">
                  <a16:creationId xmlns:a16="http://schemas.microsoft.com/office/drawing/2014/main" id="{E5E8C233-9841-441D-8A86-EBCE24E7680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 name="Freeform 15">
              <a:extLst>
                <a:ext uri="{FF2B5EF4-FFF2-40B4-BE49-F238E27FC236}">
                  <a16:creationId xmlns:a16="http://schemas.microsoft.com/office/drawing/2014/main" id="{5B2C464F-1D93-4C4E-9365-54770C1D38A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 name="Group 141">
            <a:extLst>
              <a:ext uri="{FF2B5EF4-FFF2-40B4-BE49-F238E27FC236}">
                <a16:creationId xmlns:a16="http://schemas.microsoft.com/office/drawing/2014/main" id="{1DFC9E2C-7F39-4E3B-BE6A-A9E3CEAA3FEB}"/>
              </a:ext>
            </a:extLst>
          </p:cNvPr>
          <p:cNvGrpSpPr>
            <a:grpSpLocks noChangeAspect="1"/>
          </p:cNvGrpSpPr>
          <p:nvPr/>
        </p:nvGrpSpPr>
        <p:grpSpPr>
          <a:xfrm>
            <a:off x="1767916" y="2729352"/>
            <a:ext cx="155880" cy="427293"/>
            <a:chOff x="3175" y="2628901"/>
            <a:chExt cx="1020763" cy="2871787"/>
          </a:xfrm>
          <a:solidFill>
            <a:schemeClr val="accent6"/>
          </a:solidFill>
        </p:grpSpPr>
        <p:sp>
          <p:nvSpPr>
            <p:cNvPr id="414" name="Freeform 14">
              <a:extLst>
                <a:ext uri="{FF2B5EF4-FFF2-40B4-BE49-F238E27FC236}">
                  <a16:creationId xmlns:a16="http://schemas.microsoft.com/office/drawing/2014/main" id="{F16EA594-6550-4D17-8F94-83D6DD29FC4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5" name="Freeform 15">
              <a:extLst>
                <a:ext uri="{FF2B5EF4-FFF2-40B4-BE49-F238E27FC236}">
                  <a16:creationId xmlns:a16="http://schemas.microsoft.com/office/drawing/2014/main" id="{EEA5AA3D-A44A-400B-9F6F-F342B1B81C7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6" name="Group 144">
            <a:extLst>
              <a:ext uri="{FF2B5EF4-FFF2-40B4-BE49-F238E27FC236}">
                <a16:creationId xmlns:a16="http://schemas.microsoft.com/office/drawing/2014/main" id="{7195A246-2099-4388-B466-39E8D0204240}"/>
              </a:ext>
            </a:extLst>
          </p:cNvPr>
          <p:cNvGrpSpPr>
            <a:grpSpLocks noChangeAspect="1"/>
          </p:cNvGrpSpPr>
          <p:nvPr/>
        </p:nvGrpSpPr>
        <p:grpSpPr>
          <a:xfrm>
            <a:off x="2002665" y="2729352"/>
            <a:ext cx="155880" cy="427293"/>
            <a:chOff x="3175" y="2628901"/>
            <a:chExt cx="1020763" cy="2871787"/>
          </a:xfrm>
          <a:solidFill>
            <a:schemeClr val="accent6"/>
          </a:solidFill>
        </p:grpSpPr>
        <p:sp>
          <p:nvSpPr>
            <p:cNvPr id="417" name="Freeform 14">
              <a:extLst>
                <a:ext uri="{FF2B5EF4-FFF2-40B4-BE49-F238E27FC236}">
                  <a16:creationId xmlns:a16="http://schemas.microsoft.com/office/drawing/2014/main" id="{9D33E6FE-3A07-454E-AA58-3F0DA94CF621}"/>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8" name="Freeform 15">
              <a:extLst>
                <a:ext uri="{FF2B5EF4-FFF2-40B4-BE49-F238E27FC236}">
                  <a16:creationId xmlns:a16="http://schemas.microsoft.com/office/drawing/2014/main" id="{2D58D536-1306-454F-BFA8-9352800E4E0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9" name="Group 147">
            <a:extLst>
              <a:ext uri="{FF2B5EF4-FFF2-40B4-BE49-F238E27FC236}">
                <a16:creationId xmlns:a16="http://schemas.microsoft.com/office/drawing/2014/main" id="{64200CAD-ED33-4047-ADEF-A03403D9C70B}"/>
              </a:ext>
            </a:extLst>
          </p:cNvPr>
          <p:cNvGrpSpPr>
            <a:grpSpLocks noChangeAspect="1"/>
          </p:cNvGrpSpPr>
          <p:nvPr/>
        </p:nvGrpSpPr>
        <p:grpSpPr>
          <a:xfrm>
            <a:off x="2237413" y="2729352"/>
            <a:ext cx="155880" cy="427293"/>
            <a:chOff x="3175" y="2628901"/>
            <a:chExt cx="1020763" cy="2871787"/>
          </a:xfrm>
          <a:solidFill>
            <a:schemeClr val="accent6"/>
          </a:solidFill>
        </p:grpSpPr>
        <p:sp>
          <p:nvSpPr>
            <p:cNvPr id="420" name="Freeform 14">
              <a:extLst>
                <a:ext uri="{FF2B5EF4-FFF2-40B4-BE49-F238E27FC236}">
                  <a16:creationId xmlns:a16="http://schemas.microsoft.com/office/drawing/2014/main" id="{4117E534-4159-49F7-A993-A77E88CFC91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1" name="Freeform 15">
              <a:extLst>
                <a:ext uri="{FF2B5EF4-FFF2-40B4-BE49-F238E27FC236}">
                  <a16:creationId xmlns:a16="http://schemas.microsoft.com/office/drawing/2014/main" id="{73C8E842-2850-4F0C-BCC2-129E37D3E64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2" name="Group 150">
            <a:extLst>
              <a:ext uri="{FF2B5EF4-FFF2-40B4-BE49-F238E27FC236}">
                <a16:creationId xmlns:a16="http://schemas.microsoft.com/office/drawing/2014/main" id="{F23409B4-9822-45EB-B9AE-50F0E0E440F0}"/>
              </a:ext>
            </a:extLst>
          </p:cNvPr>
          <p:cNvGrpSpPr>
            <a:grpSpLocks noChangeAspect="1"/>
          </p:cNvGrpSpPr>
          <p:nvPr/>
        </p:nvGrpSpPr>
        <p:grpSpPr>
          <a:xfrm>
            <a:off x="2472163" y="2729352"/>
            <a:ext cx="155880" cy="427293"/>
            <a:chOff x="3175" y="2628901"/>
            <a:chExt cx="1020763" cy="2871787"/>
          </a:xfrm>
          <a:solidFill>
            <a:schemeClr val="accent6"/>
          </a:solidFill>
        </p:grpSpPr>
        <p:sp>
          <p:nvSpPr>
            <p:cNvPr id="423" name="Freeform 14">
              <a:extLst>
                <a:ext uri="{FF2B5EF4-FFF2-40B4-BE49-F238E27FC236}">
                  <a16:creationId xmlns:a16="http://schemas.microsoft.com/office/drawing/2014/main" id="{1CC94DE9-B70F-4E06-88D8-6C0B4B5BEDD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4" name="Freeform 15">
              <a:extLst>
                <a:ext uri="{FF2B5EF4-FFF2-40B4-BE49-F238E27FC236}">
                  <a16:creationId xmlns:a16="http://schemas.microsoft.com/office/drawing/2014/main" id="{B242D03A-F835-40AC-9860-88CB5AD8C73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5" name="Group 153">
            <a:extLst>
              <a:ext uri="{FF2B5EF4-FFF2-40B4-BE49-F238E27FC236}">
                <a16:creationId xmlns:a16="http://schemas.microsoft.com/office/drawing/2014/main" id="{0C93AA7A-C160-4707-A4C9-216DD8A9E477}"/>
              </a:ext>
            </a:extLst>
          </p:cNvPr>
          <p:cNvGrpSpPr>
            <a:grpSpLocks noChangeAspect="1"/>
          </p:cNvGrpSpPr>
          <p:nvPr/>
        </p:nvGrpSpPr>
        <p:grpSpPr>
          <a:xfrm>
            <a:off x="2706911" y="2729352"/>
            <a:ext cx="155880" cy="427293"/>
            <a:chOff x="3175" y="2628901"/>
            <a:chExt cx="1020763" cy="2871787"/>
          </a:xfrm>
          <a:solidFill>
            <a:schemeClr val="accent6"/>
          </a:solidFill>
        </p:grpSpPr>
        <p:sp>
          <p:nvSpPr>
            <p:cNvPr id="426" name="Freeform 14">
              <a:extLst>
                <a:ext uri="{FF2B5EF4-FFF2-40B4-BE49-F238E27FC236}">
                  <a16:creationId xmlns:a16="http://schemas.microsoft.com/office/drawing/2014/main" id="{61F08216-F24D-4BC2-BAD0-284FE918426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7" name="Freeform 15">
              <a:extLst>
                <a:ext uri="{FF2B5EF4-FFF2-40B4-BE49-F238E27FC236}">
                  <a16:creationId xmlns:a16="http://schemas.microsoft.com/office/drawing/2014/main" id="{0743BD4B-7770-47A6-B238-86987BF86AD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8" name="Group 156">
            <a:extLst>
              <a:ext uri="{FF2B5EF4-FFF2-40B4-BE49-F238E27FC236}">
                <a16:creationId xmlns:a16="http://schemas.microsoft.com/office/drawing/2014/main" id="{5CF53828-F2CE-4210-AC1B-92A53C2FB645}"/>
              </a:ext>
            </a:extLst>
          </p:cNvPr>
          <p:cNvGrpSpPr>
            <a:grpSpLocks noChangeAspect="1"/>
          </p:cNvGrpSpPr>
          <p:nvPr/>
        </p:nvGrpSpPr>
        <p:grpSpPr>
          <a:xfrm>
            <a:off x="594172" y="3263043"/>
            <a:ext cx="155880" cy="427293"/>
            <a:chOff x="3175" y="2628901"/>
            <a:chExt cx="1020763" cy="2871787"/>
          </a:xfrm>
          <a:solidFill>
            <a:schemeClr val="accent6"/>
          </a:solidFill>
        </p:grpSpPr>
        <p:sp>
          <p:nvSpPr>
            <p:cNvPr id="429" name="Freeform 14">
              <a:extLst>
                <a:ext uri="{FF2B5EF4-FFF2-40B4-BE49-F238E27FC236}">
                  <a16:creationId xmlns:a16="http://schemas.microsoft.com/office/drawing/2014/main" id="{4A646D6F-1F5E-4FC5-B40B-B5EA85E2393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 name="Freeform 15">
              <a:extLst>
                <a:ext uri="{FF2B5EF4-FFF2-40B4-BE49-F238E27FC236}">
                  <a16:creationId xmlns:a16="http://schemas.microsoft.com/office/drawing/2014/main" id="{E600926F-41E8-4E2F-B5FE-588ECE71B6B7}"/>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31" name="Group 159">
            <a:extLst>
              <a:ext uri="{FF2B5EF4-FFF2-40B4-BE49-F238E27FC236}">
                <a16:creationId xmlns:a16="http://schemas.microsoft.com/office/drawing/2014/main" id="{ECC6EE68-F5DE-4EC7-B430-88B8D3233234}"/>
              </a:ext>
            </a:extLst>
          </p:cNvPr>
          <p:cNvGrpSpPr>
            <a:grpSpLocks noChangeAspect="1"/>
          </p:cNvGrpSpPr>
          <p:nvPr/>
        </p:nvGrpSpPr>
        <p:grpSpPr>
          <a:xfrm>
            <a:off x="828921" y="3263043"/>
            <a:ext cx="155880" cy="427293"/>
            <a:chOff x="3175" y="2628901"/>
            <a:chExt cx="1020763" cy="2871787"/>
          </a:xfrm>
          <a:solidFill>
            <a:schemeClr val="accent6"/>
          </a:solidFill>
        </p:grpSpPr>
        <p:sp>
          <p:nvSpPr>
            <p:cNvPr id="432" name="Freeform 14">
              <a:extLst>
                <a:ext uri="{FF2B5EF4-FFF2-40B4-BE49-F238E27FC236}">
                  <a16:creationId xmlns:a16="http://schemas.microsoft.com/office/drawing/2014/main" id="{CF55C075-52EC-41FF-A107-612EB7C9EEE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3" name="Freeform 15">
              <a:extLst>
                <a:ext uri="{FF2B5EF4-FFF2-40B4-BE49-F238E27FC236}">
                  <a16:creationId xmlns:a16="http://schemas.microsoft.com/office/drawing/2014/main" id="{C01A0150-3014-42B2-8540-1537CC28EA7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34" name="Group 162">
            <a:extLst>
              <a:ext uri="{FF2B5EF4-FFF2-40B4-BE49-F238E27FC236}">
                <a16:creationId xmlns:a16="http://schemas.microsoft.com/office/drawing/2014/main" id="{2A97E8E3-7659-41D6-8D27-A7AC9760D841}"/>
              </a:ext>
            </a:extLst>
          </p:cNvPr>
          <p:cNvGrpSpPr>
            <a:grpSpLocks noChangeAspect="1"/>
          </p:cNvGrpSpPr>
          <p:nvPr/>
        </p:nvGrpSpPr>
        <p:grpSpPr>
          <a:xfrm>
            <a:off x="1063669" y="3263043"/>
            <a:ext cx="155880" cy="427293"/>
            <a:chOff x="3175" y="2628901"/>
            <a:chExt cx="1020763" cy="2871787"/>
          </a:xfrm>
          <a:solidFill>
            <a:schemeClr val="accent6"/>
          </a:solidFill>
        </p:grpSpPr>
        <p:sp>
          <p:nvSpPr>
            <p:cNvPr id="435" name="Freeform 14">
              <a:extLst>
                <a:ext uri="{FF2B5EF4-FFF2-40B4-BE49-F238E27FC236}">
                  <a16:creationId xmlns:a16="http://schemas.microsoft.com/office/drawing/2014/main" id="{282D3FC4-5955-4C0F-921D-1E630C45423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6" name="Freeform 15">
              <a:extLst>
                <a:ext uri="{FF2B5EF4-FFF2-40B4-BE49-F238E27FC236}">
                  <a16:creationId xmlns:a16="http://schemas.microsoft.com/office/drawing/2014/main" id="{EA8CE655-76D3-41FA-B008-11577A3DAE74}"/>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37" name="Group 165">
            <a:extLst>
              <a:ext uri="{FF2B5EF4-FFF2-40B4-BE49-F238E27FC236}">
                <a16:creationId xmlns:a16="http://schemas.microsoft.com/office/drawing/2014/main" id="{4738E7F3-6D7A-4C2E-9574-F4AF58FE4D41}"/>
              </a:ext>
            </a:extLst>
          </p:cNvPr>
          <p:cNvGrpSpPr>
            <a:grpSpLocks noChangeAspect="1"/>
          </p:cNvGrpSpPr>
          <p:nvPr/>
        </p:nvGrpSpPr>
        <p:grpSpPr>
          <a:xfrm>
            <a:off x="1298419" y="3263043"/>
            <a:ext cx="155880" cy="427293"/>
            <a:chOff x="3175" y="2628901"/>
            <a:chExt cx="1020763" cy="2871787"/>
          </a:xfrm>
          <a:solidFill>
            <a:schemeClr val="accent6"/>
          </a:solidFill>
        </p:grpSpPr>
        <p:sp>
          <p:nvSpPr>
            <p:cNvPr id="438" name="Freeform 14">
              <a:extLst>
                <a:ext uri="{FF2B5EF4-FFF2-40B4-BE49-F238E27FC236}">
                  <a16:creationId xmlns:a16="http://schemas.microsoft.com/office/drawing/2014/main" id="{86F2BB49-C6A7-40FF-8D26-441C0D38395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9" name="Freeform 15">
              <a:extLst>
                <a:ext uri="{FF2B5EF4-FFF2-40B4-BE49-F238E27FC236}">
                  <a16:creationId xmlns:a16="http://schemas.microsoft.com/office/drawing/2014/main" id="{787D0281-75A4-4840-B9ED-0BC20D7F6BF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0" name="Group 168">
            <a:extLst>
              <a:ext uri="{FF2B5EF4-FFF2-40B4-BE49-F238E27FC236}">
                <a16:creationId xmlns:a16="http://schemas.microsoft.com/office/drawing/2014/main" id="{34BD3910-532F-45E2-8BE8-2F6C380B7DEF}"/>
              </a:ext>
            </a:extLst>
          </p:cNvPr>
          <p:cNvGrpSpPr>
            <a:grpSpLocks noChangeAspect="1"/>
          </p:cNvGrpSpPr>
          <p:nvPr/>
        </p:nvGrpSpPr>
        <p:grpSpPr>
          <a:xfrm>
            <a:off x="1533167" y="3263043"/>
            <a:ext cx="155880" cy="427293"/>
            <a:chOff x="3175" y="2628901"/>
            <a:chExt cx="1020763" cy="2871787"/>
          </a:xfrm>
          <a:solidFill>
            <a:schemeClr val="accent6"/>
          </a:solidFill>
        </p:grpSpPr>
        <p:sp>
          <p:nvSpPr>
            <p:cNvPr id="441" name="Freeform 14">
              <a:extLst>
                <a:ext uri="{FF2B5EF4-FFF2-40B4-BE49-F238E27FC236}">
                  <a16:creationId xmlns:a16="http://schemas.microsoft.com/office/drawing/2014/main" id="{B24C0FD5-4AE1-47FD-AE15-75EE0E3E543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2" name="Freeform 15">
              <a:extLst>
                <a:ext uri="{FF2B5EF4-FFF2-40B4-BE49-F238E27FC236}">
                  <a16:creationId xmlns:a16="http://schemas.microsoft.com/office/drawing/2014/main" id="{FC748D5A-7F1C-407F-8087-D5672436C9C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3" name="Group 171">
            <a:extLst>
              <a:ext uri="{FF2B5EF4-FFF2-40B4-BE49-F238E27FC236}">
                <a16:creationId xmlns:a16="http://schemas.microsoft.com/office/drawing/2014/main" id="{9BF01ED1-6FD1-451B-9A60-FD5724131289}"/>
              </a:ext>
            </a:extLst>
          </p:cNvPr>
          <p:cNvGrpSpPr>
            <a:grpSpLocks noChangeAspect="1"/>
          </p:cNvGrpSpPr>
          <p:nvPr/>
        </p:nvGrpSpPr>
        <p:grpSpPr>
          <a:xfrm>
            <a:off x="1767916" y="3263043"/>
            <a:ext cx="155880" cy="427293"/>
            <a:chOff x="3175" y="2628901"/>
            <a:chExt cx="1020763" cy="2871787"/>
          </a:xfrm>
          <a:solidFill>
            <a:schemeClr val="accent6"/>
          </a:solidFill>
        </p:grpSpPr>
        <p:sp>
          <p:nvSpPr>
            <p:cNvPr id="444" name="Freeform 14">
              <a:extLst>
                <a:ext uri="{FF2B5EF4-FFF2-40B4-BE49-F238E27FC236}">
                  <a16:creationId xmlns:a16="http://schemas.microsoft.com/office/drawing/2014/main" id="{7F4694B8-5C6D-4BF6-8B4B-95198093B45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5" name="Freeform 15">
              <a:extLst>
                <a:ext uri="{FF2B5EF4-FFF2-40B4-BE49-F238E27FC236}">
                  <a16:creationId xmlns:a16="http://schemas.microsoft.com/office/drawing/2014/main" id="{3C1C226E-B735-4403-9E44-88B53C60B3F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6" name="Group 174">
            <a:extLst>
              <a:ext uri="{FF2B5EF4-FFF2-40B4-BE49-F238E27FC236}">
                <a16:creationId xmlns:a16="http://schemas.microsoft.com/office/drawing/2014/main" id="{3EA003A3-D6E4-40EC-8746-EB0DC9C0B1DD}"/>
              </a:ext>
            </a:extLst>
          </p:cNvPr>
          <p:cNvGrpSpPr>
            <a:grpSpLocks noChangeAspect="1"/>
          </p:cNvGrpSpPr>
          <p:nvPr/>
        </p:nvGrpSpPr>
        <p:grpSpPr>
          <a:xfrm>
            <a:off x="2002665" y="3263043"/>
            <a:ext cx="155880" cy="427293"/>
            <a:chOff x="3175" y="2628901"/>
            <a:chExt cx="1020763" cy="2871787"/>
          </a:xfrm>
          <a:solidFill>
            <a:schemeClr val="accent6"/>
          </a:solidFill>
        </p:grpSpPr>
        <p:sp>
          <p:nvSpPr>
            <p:cNvPr id="447" name="Freeform 14">
              <a:extLst>
                <a:ext uri="{FF2B5EF4-FFF2-40B4-BE49-F238E27FC236}">
                  <a16:creationId xmlns:a16="http://schemas.microsoft.com/office/drawing/2014/main" id="{7E90DDDA-9D26-4241-8760-7A81C80F4FB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8" name="Freeform 15">
              <a:extLst>
                <a:ext uri="{FF2B5EF4-FFF2-40B4-BE49-F238E27FC236}">
                  <a16:creationId xmlns:a16="http://schemas.microsoft.com/office/drawing/2014/main" id="{95319DEA-B238-48F9-AD8B-0D6DDAA4576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9" name="Group 177">
            <a:extLst>
              <a:ext uri="{FF2B5EF4-FFF2-40B4-BE49-F238E27FC236}">
                <a16:creationId xmlns:a16="http://schemas.microsoft.com/office/drawing/2014/main" id="{675A1985-8344-4704-B102-4DEC66D881FC}"/>
              </a:ext>
            </a:extLst>
          </p:cNvPr>
          <p:cNvGrpSpPr>
            <a:grpSpLocks noChangeAspect="1"/>
          </p:cNvGrpSpPr>
          <p:nvPr/>
        </p:nvGrpSpPr>
        <p:grpSpPr>
          <a:xfrm>
            <a:off x="2237413" y="3263043"/>
            <a:ext cx="155880" cy="427293"/>
            <a:chOff x="3175" y="2628901"/>
            <a:chExt cx="1020763" cy="2871787"/>
          </a:xfrm>
          <a:solidFill>
            <a:schemeClr val="accent6"/>
          </a:solidFill>
        </p:grpSpPr>
        <p:sp>
          <p:nvSpPr>
            <p:cNvPr id="450" name="Freeform 14">
              <a:extLst>
                <a:ext uri="{FF2B5EF4-FFF2-40B4-BE49-F238E27FC236}">
                  <a16:creationId xmlns:a16="http://schemas.microsoft.com/office/drawing/2014/main" id="{C94F5B40-59D1-49B8-B7AD-6498F326FBB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1" name="Freeform 15">
              <a:extLst>
                <a:ext uri="{FF2B5EF4-FFF2-40B4-BE49-F238E27FC236}">
                  <a16:creationId xmlns:a16="http://schemas.microsoft.com/office/drawing/2014/main" id="{4F68702E-677A-4B22-92BB-A305F421EBF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52" name="Group 180">
            <a:extLst>
              <a:ext uri="{FF2B5EF4-FFF2-40B4-BE49-F238E27FC236}">
                <a16:creationId xmlns:a16="http://schemas.microsoft.com/office/drawing/2014/main" id="{AC70EA1A-A752-4CFD-951E-F23D5AD308E3}"/>
              </a:ext>
            </a:extLst>
          </p:cNvPr>
          <p:cNvGrpSpPr>
            <a:grpSpLocks noChangeAspect="1"/>
          </p:cNvGrpSpPr>
          <p:nvPr/>
        </p:nvGrpSpPr>
        <p:grpSpPr>
          <a:xfrm>
            <a:off x="2472163" y="3263043"/>
            <a:ext cx="155880" cy="427293"/>
            <a:chOff x="3175" y="2628901"/>
            <a:chExt cx="1020763" cy="2871787"/>
          </a:xfrm>
          <a:solidFill>
            <a:schemeClr val="accent6"/>
          </a:solidFill>
        </p:grpSpPr>
        <p:sp>
          <p:nvSpPr>
            <p:cNvPr id="453" name="Freeform 14">
              <a:extLst>
                <a:ext uri="{FF2B5EF4-FFF2-40B4-BE49-F238E27FC236}">
                  <a16:creationId xmlns:a16="http://schemas.microsoft.com/office/drawing/2014/main" id="{E9C8EF41-C702-44D6-A0FA-008D166923C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4" name="Freeform 15">
              <a:extLst>
                <a:ext uri="{FF2B5EF4-FFF2-40B4-BE49-F238E27FC236}">
                  <a16:creationId xmlns:a16="http://schemas.microsoft.com/office/drawing/2014/main" id="{A46519E8-3E46-4DC2-9544-1582165FD72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55" name="Group 183">
            <a:extLst>
              <a:ext uri="{FF2B5EF4-FFF2-40B4-BE49-F238E27FC236}">
                <a16:creationId xmlns:a16="http://schemas.microsoft.com/office/drawing/2014/main" id="{29CA754D-B506-45E1-9878-0926536CC474}"/>
              </a:ext>
            </a:extLst>
          </p:cNvPr>
          <p:cNvGrpSpPr>
            <a:grpSpLocks noChangeAspect="1"/>
          </p:cNvGrpSpPr>
          <p:nvPr/>
        </p:nvGrpSpPr>
        <p:grpSpPr>
          <a:xfrm>
            <a:off x="2706911" y="3263043"/>
            <a:ext cx="155880" cy="427293"/>
            <a:chOff x="3175" y="2628901"/>
            <a:chExt cx="1020763" cy="2871787"/>
          </a:xfrm>
          <a:solidFill>
            <a:schemeClr val="accent6">
              <a:lumMod val="60000"/>
              <a:lumOff val="40000"/>
            </a:schemeClr>
          </a:solidFill>
        </p:grpSpPr>
        <p:sp>
          <p:nvSpPr>
            <p:cNvPr id="456" name="Freeform 14">
              <a:extLst>
                <a:ext uri="{FF2B5EF4-FFF2-40B4-BE49-F238E27FC236}">
                  <a16:creationId xmlns:a16="http://schemas.microsoft.com/office/drawing/2014/main" id="{D82BC50B-743A-415B-A445-97B911CA629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7" name="Freeform 15">
              <a:extLst>
                <a:ext uri="{FF2B5EF4-FFF2-40B4-BE49-F238E27FC236}">
                  <a16:creationId xmlns:a16="http://schemas.microsoft.com/office/drawing/2014/main" id="{7105DD15-1C3A-4E16-BC8C-9604D64DE38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58" name="Group 186">
            <a:extLst>
              <a:ext uri="{FF2B5EF4-FFF2-40B4-BE49-F238E27FC236}">
                <a16:creationId xmlns:a16="http://schemas.microsoft.com/office/drawing/2014/main" id="{2D02CB8C-3BD8-415F-9B72-8F0AE2D21BC9}"/>
              </a:ext>
            </a:extLst>
          </p:cNvPr>
          <p:cNvGrpSpPr>
            <a:grpSpLocks noChangeAspect="1"/>
          </p:cNvGrpSpPr>
          <p:nvPr/>
        </p:nvGrpSpPr>
        <p:grpSpPr>
          <a:xfrm>
            <a:off x="594172" y="3720494"/>
            <a:ext cx="155880" cy="427293"/>
            <a:chOff x="3175" y="2628901"/>
            <a:chExt cx="1020763" cy="2871787"/>
          </a:xfrm>
          <a:solidFill>
            <a:schemeClr val="accent6">
              <a:lumMod val="60000"/>
              <a:lumOff val="40000"/>
            </a:schemeClr>
          </a:solidFill>
        </p:grpSpPr>
        <p:sp>
          <p:nvSpPr>
            <p:cNvPr id="459" name="Freeform 14">
              <a:extLst>
                <a:ext uri="{FF2B5EF4-FFF2-40B4-BE49-F238E27FC236}">
                  <a16:creationId xmlns:a16="http://schemas.microsoft.com/office/drawing/2014/main" id="{0B2F71D1-15E9-40C7-B227-41A7095B22F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0" name="Freeform 15">
              <a:extLst>
                <a:ext uri="{FF2B5EF4-FFF2-40B4-BE49-F238E27FC236}">
                  <a16:creationId xmlns:a16="http://schemas.microsoft.com/office/drawing/2014/main" id="{01F77C23-7840-4159-ADDC-6EED462DBC2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61" name="Group 189">
            <a:extLst>
              <a:ext uri="{FF2B5EF4-FFF2-40B4-BE49-F238E27FC236}">
                <a16:creationId xmlns:a16="http://schemas.microsoft.com/office/drawing/2014/main" id="{F9671301-31C9-459A-BB87-002B81ED1041}"/>
              </a:ext>
            </a:extLst>
          </p:cNvPr>
          <p:cNvGrpSpPr>
            <a:grpSpLocks noChangeAspect="1"/>
          </p:cNvGrpSpPr>
          <p:nvPr/>
        </p:nvGrpSpPr>
        <p:grpSpPr>
          <a:xfrm>
            <a:off x="828921" y="3720494"/>
            <a:ext cx="155880" cy="427293"/>
            <a:chOff x="3175" y="2628901"/>
            <a:chExt cx="1020763" cy="2871787"/>
          </a:xfrm>
          <a:solidFill>
            <a:schemeClr val="accent6">
              <a:lumMod val="60000"/>
              <a:lumOff val="40000"/>
            </a:schemeClr>
          </a:solidFill>
        </p:grpSpPr>
        <p:sp>
          <p:nvSpPr>
            <p:cNvPr id="462" name="Freeform 14">
              <a:extLst>
                <a:ext uri="{FF2B5EF4-FFF2-40B4-BE49-F238E27FC236}">
                  <a16:creationId xmlns:a16="http://schemas.microsoft.com/office/drawing/2014/main" id="{C1BC5F73-9F80-4C93-AE64-B7533DC89F3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3" name="Freeform 15">
              <a:extLst>
                <a:ext uri="{FF2B5EF4-FFF2-40B4-BE49-F238E27FC236}">
                  <a16:creationId xmlns:a16="http://schemas.microsoft.com/office/drawing/2014/main" id="{1884C288-2D44-440C-A508-7DCC61E95B9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64" name="Group 192">
            <a:extLst>
              <a:ext uri="{FF2B5EF4-FFF2-40B4-BE49-F238E27FC236}">
                <a16:creationId xmlns:a16="http://schemas.microsoft.com/office/drawing/2014/main" id="{42965855-26D2-43B4-B650-A459039CCABC}"/>
              </a:ext>
            </a:extLst>
          </p:cNvPr>
          <p:cNvGrpSpPr>
            <a:grpSpLocks noChangeAspect="1"/>
          </p:cNvGrpSpPr>
          <p:nvPr/>
        </p:nvGrpSpPr>
        <p:grpSpPr>
          <a:xfrm>
            <a:off x="1063669" y="3720494"/>
            <a:ext cx="155880" cy="427293"/>
            <a:chOff x="3175" y="2628901"/>
            <a:chExt cx="1020763" cy="2871787"/>
          </a:xfrm>
          <a:solidFill>
            <a:schemeClr val="accent6">
              <a:lumMod val="60000"/>
              <a:lumOff val="40000"/>
            </a:schemeClr>
          </a:solidFill>
        </p:grpSpPr>
        <p:sp>
          <p:nvSpPr>
            <p:cNvPr id="465" name="Freeform 14">
              <a:extLst>
                <a:ext uri="{FF2B5EF4-FFF2-40B4-BE49-F238E27FC236}">
                  <a16:creationId xmlns:a16="http://schemas.microsoft.com/office/drawing/2014/main" id="{BD91E6F9-70F2-46FE-A530-E06A16EC028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6" name="Freeform 15">
              <a:extLst>
                <a:ext uri="{FF2B5EF4-FFF2-40B4-BE49-F238E27FC236}">
                  <a16:creationId xmlns:a16="http://schemas.microsoft.com/office/drawing/2014/main" id="{97633304-E856-4AD1-B82A-0F1E373293E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67" name="Group 195">
            <a:extLst>
              <a:ext uri="{FF2B5EF4-FFF2-40B4-BE49-F238E27FC236}">
                <a16:creationId xmlns:a16="http://schemas.microsoft.com/office/drawing/2014/main" id="{23A71157-7D95-4A7D-AF22-22513FCD0834}"/>
              </a:ext>
            </a:extLst>
          </p:cNvPr>
          <p:cNvGrpSpPr>
            <a:grpSpLocks noChangeAspect="1"/>
          </p:cNvGrpSpPr>
          <p:nvPr/>
        </p:nvGrpSpPr>
        <p:grpSpPr>
          <a:xfrm>
            <a:off x="1298419" y="3720494"/>
            <a:ext cx="155880" cy="427293"/>
            <a:chOff x="3175" y="2628901"/>
            <a:chExt cx="1020763" cy="2871787"/>
          </a:xfrm>
          <a:solidFill>
            <a:schemeClr val="accent6">
              <a:lumMod val="60000"/>
              <a:lumOff val="40000"/>
            </a:schemeClr>
          </a:solidFill>
        </p:grpSpPr>
        <p:sp>
          <p:nvSpPr>
            <p:cNvPr id="468" name="Freeform 14">
              <a:extLst>
                <a:ext uri="{FF2B5EF4-FFF2-40B4-BE49-F238E27FC236}">
                  <a16:creationId xmlns:a16="http://schemas.microsoft.com/office/drawing/2014/main" id="{F7C498E9-76D5-4DA3-9452-9A590F14367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9" name="Freeform 15">
              <a:extLst>
                <a:ext uri="{FF2B5EF4-FFF2-40B4-BE49-F238E27FC236}">
                  <a16:creationId xmlns:a16="http://schemas.microsoft.com/office/drawing/2014/main" id="{8EBF82F2-9FEF-4F0A-A7E4-42FFB68E317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0" name="Group 198">
            <a:extLst>
              <a:ext uri="{FF2B5EF4-FFF2-40B4-BE49-F238E27FC236}">
                <a16:creationId xmlns:a16="http://schemas.microsoft.com/office/drawing/2014/main" id="{78A0B065-CEB2-4160-BDB5-001CF3AB7DA9}"/>
              </a:ext>
            </a:extLst>
          </p:cNvPr>
          <p:cNvGrpSpPr>
            <a:grpSpLocks noChangeAspect="1"/>
          </p:cNvGrpSpPr>
          <p:nvPr/>
        </p:nvGrpSpPr>
        <p:grpSpPr>
          <a:xfrm>
            <a:off x="1533167" y="3720494"/>
            <a:ext cx="155880" cy="427293"/>
            <a:chOff x="3175" y="2628901"/>
            <a:chExt cx="1020763" cy="2871787"/>
          </a:xfrm>
          <a:solidFill>
            <a:schemeClr val="accent6">
              <a:lumMod val="60000"/>
              <a:lumOff val="40000"/>
            </a:schemeClr>
          </a:solidFill>
        </p:grpSpPr>
        <p:sp>
          <p:nvSpPr>
            <p:cNvPr id="471" name="Freeform 14">
              <a:extLst>
                <a:ext uri="{FF2B5EF4-FFF2-40B4-BE49-F238E27FC236}">
                  <a16:creationId xmlns:a16="http://schemas.microsoft.com/office/drawing/2014/main" id="{DF29B8D2-A190-4197-BE93-719DF6F8CC9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2" name="Freeform 15">
              <a:extLst>
                <a:ext uri="{FF2B5EF4-FFF2-40B4-BE49-F238E27FC236}">
                  <a16:creationId xmlns:a16="http://schemas.microsoft.com/office/drawing/2014/main" id="{F170DCD0-D543-4EFC-94F4-8B4CC942AAA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3" name="Group 201">
            <a:extLst>
              <a:ext uri="{FF2B5EF4-FFF2-40B4-BE49-F238E27FC236}">
                <a16:creationId xmlns:a16="http://schemas.microsoft.com/office/drawing/2014/main" id="{08CB5548-90DB-44B2-A815-0A0949CFA534}"/>
              </a:ext>
            </a:extLst>
          </p:cNvPr>
          <p:cNvGrpSpPr>
            <a:grpSpLocks noChangeAspect="1"/>
          </p:cNvGrpSpPr>
          <p:nvPr/>
        </p:nvGrpSpPr>
        <p:grpSpPr>
          <a:xfrm>
            <a:off x="1767916" y="3720494"/>
            <a:ext cx="155880" cy="427293"/>
            <a:chOff x="3175" y="2628901"/>
            <a:chExt cx="1020763" cy="2871787"/>
          </a:xfrm>
          <a:solidFill>
            <a:schemeClr val="accent6">
              <a:lumMod val="60000"/>
              <a:lumOff val="40000"/>
            </a:schemeClr>
          </a:solidFill>
        </p:grpSpPr>
        <p:sp>
          <p:nvSpPr>
            <p:cNvPr id="474" name="Freeform 14">
              <a:extLst>
                <a:ext uri="{FF2B5EF4-FFF2-40B4-BE49-F238E27FC236}">
                  <a16:creationId xmlns:a16="http://schemas.microsoft.com/office/drawing/2014/main" id="{25E19047-55D3-4277-80FC-0711D520DA1A}"/>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5" name="Freeform 15">
              <a:extLst>
                <a:ext uri="{FF2B5EF4-FFF2-40B4-BE49-F238E27FC236}">
                  <a16:creationId xmlns:a16="http://schemas.microsoft.com/office/drawing/2014/main" id="{64ED9809-3ACE-46F8-8780-ACC086C20F6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6" name="Group 204">
            <a:extLst>
              <a:ext uri="{FF2B5EF4-FFF2-40B4-BE49-F238E27FC236}">
                <a16:creationId xmlns:a16="http://schemas.microsoft.com/office/drawing/2014/main" id="{B3D776D5-F320-4210-81FC-08CB9F35346E}"/>
              </a:ext>
            </a:extLst>
          </p:cNvPr>
          <p:cNvGrpSpPr>
            <a:grpSpLocks noChangeAspect="1"/>
          </p:cNvGrpSpPr>
          <p:nvPr/>
        </p:nvGrpSpPr>
        <p:grpSpPr>
          <a:xfrm>
            <a:off x="2002665" y="3720494"/>
            <a:ext cx="155880" cy="427293"/>
            <a:chOff x="3175" y="2628901"/>
            <a:chExt cx="1020763" cy="2871787"/>
          </a:xfrm>
          <a:solidFill>
            <a:schemeClr val="accent6">
              <a:lumMod val="60000"/>
              <a:lumOff val="40000"/>
            </a:schemeClr>
          </a:solidFill>
        </p:grpSpPr>
        <p:sp>
          <p:nvSpPr>
            <p:cNvPr id="477" name="Freeform 14">
              <a:extLst>
                <a:ext uri="{FF2B5EF4-FFF2-40B4-BE49-F238E27FC236}">
                  <a16:creationId xmlns:a16="http://schemas.microsoft.com/office/drawing/2014/main" id="{E1AC6CE4-4465-4289-86CB-6F5969CADCD6}"/>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8" name="Freeform 15">
              <a:extLst>
                <a:ext uri="{FF2B5EF4-FFF2-40B4-BE49-F238E27FC236}">
                  <a16:creationId xmlns:a16="http://schemas.microsoft.com/office/drawing/2014/main" id="{31B334AF-FB61-4D34-A464-E932818123E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9" name="Group 207">
            <a:extLst>
              <a:ext uri="{FF2B5EF4-FFF2-40B4-BE49-F238E27FC236}">
                <a16:creationId xmlns:a16="http://schemas.microsoft.com/office/drawing/2014/main" id="{66057901-8BBB-460A-9A79-E8B9A02A0589}"/>
              </a:ext>
            </a:extLst>
          </p:cNvPr>
          <p:cNvGrpSpPr>
            <a:grpSpLocks noChangeAspect="1"/>
          </p:cNvGrpSpPr>
          <p:nvPr/>
        </p:nvGrpSpPr>
        <p:grpSpPr>
          <a:xfrm>
            <a:off x="2237413" y="3720494"/>
            <a:ext cx="155880" cy="427293"/>
            <a:chOff x="3175" y="2628901"/>
            <a:chExt cx="1020763" cy="2871787"/>
          </a:xfrm>
          <a:solidFill>
            <a:schemeClr val="accent6">
              <a:lumMod val="60000"/>
              <a:lumOff val="40000"/>
            </a:schemeClr>
          </a:solidFill>
        </p:grpSpPr>
        <p:sp>
          <p:nvSpPr>
            <p:cNvPr id="480" name="Freeform 14">
              <a:extLst>
                <a:ext uri="{FF2B5EF4-FFF2-40B4-BE49-F238E27FC236}">
                  <a16:creationId xmlns:a16="http://schemas.microsoft.com/office/drawing/2014/main" id="{F1053641-865F-43CA-AE1A-A1A40291C0F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1" name="Freeform 15">
              <a:extLst>
                <a:ext uri="{FF2B5EF4-FFF2-40B4-BE49-F238E27FC236}">
                  <a16:creationId xmlns:a16="http://schemas.microsoft.com/office/drawing/2014/main" id="{E6C1899B-3C61-4DC7-93DB-C57ECFC5829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82" name="Group 210">
            <a:extLst>
              <a:ext uri="{FF2B5EF4-FFF2-40B4-BE49-F238E27FC236}">
                <a16:creationId xmlns:a16="http://schemas.microsoft.com/office/drawing/2014/main" id="{D627AF3C-3BBF-4E61-8795-BE7E7A970F97}"/>
              </a:ext>
            </a:extLst>
          </p:cNvPr>
          <p:cNvGrpSpPr>
            <a:grpSpLocks noChangeAspect="1"/>
          </p:cNvGrpSpPr>
          <p:nvPr/>
        </p:nvGrpSpPr>
        <p:grpSpPr>
          <a:xfrm>
            <a:off x="2472163" y="3720494"/>
            <a:ext cx="155880" cy="427293"/>
            <a:chOff x="3175" y="2628901"/>
            <a:chExt cx="1020763" cy="2871787"/>
          </a:xfrm>
          <a:solidFill>
            <a:schemeClr val="accent6">
              <a:lumMod val="60000"/>
              <a:lumOff val="40000"/>
            </a:schemeClr>
          </a:solidFill>
        </p:grpSpPr>
        <p:sp>
          <p:nvSpPr>
            <p:cNvPr id="483" name="Freeform 14">
              <a:extLst>
                <a:ext uri="{FF2B5EF4-FFF2-40B4-BE49-F238E27FC236}">
                  <a16:creationId xmlns:a16="http://schemas.microsoft.com/office/drawing/2014/main" id="{37603BA3-F14F-4E94-8492-D75ACE6CBD3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4" name="Freeform 15">
              <a:extLst>
                <a:ext uri="{FF2B5EF4-FFF2-40B4-BE49-F238E27FC236}">
                  <a16:creationId xmlns:a16="http://schemas.microsoft.com/office/drawing/2014/main" id="{20DA3DCC-DBB4-4065-89CE-D54B02EA005C}"/>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85" name="Group 213">
            <a:extLst>
              <a:ext uri="{FF2B5EF4-FFF2-40B4-BE49-F238E27FC236}">
                <a16:creationId xmlns:a16="http://schemas.microsoft.com/office/drawing/2014/main" id="{E0E557AE-F7DE-4110-B9B9-7FEFC796691D}"/>
              </a:ext>
            </a:extLst>
          </p:cNvPr>
          <p:cNvGrpSpPr>
            <a:grpSpLocks noChangeAspect="1"/>
          </p:cNvGrpSpPr>
          <p:nvPr/>
        </p:nvGrpSpPr>
        <p:grpSpPr>
          <a:xfrm>
            <a:off x="2706911" y="3720494"/>
            <a:ext cx="155880" cy="427293"/>
            <a:chOff x="3175" y="2628901"/>
            <a:chExt cx="1020763" cy="2871787"/>
          </a:xfrm>
          <a:solidFill>
            <a:schemeClr val="accent6">
              <a:lumMod val="60000"/>
              <a:lumOff val="40000"/>
            </a:schemeClr>
          </a:solidFill>
        </p:grpSpPr>
        <p:sp>
          <p:nvSpPr>
            <p:cNvPr id="486" name="Freeform 14">
              <a:extLst>
                <a:ext uri="{FF2B5EF4-FFF2-40B4-BE49-F238E27FC236}">
                  <a16:creationId xmlns:a16="http://schemas.microsoft.com/office/drawing/2014/main" id="{EF01C91F-66C1-49D8-9FD2-9C922E769AE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7" name="Freeform 15">
              <a:extLst>
                <a:ext uri="{FF2B5EF4-FFF2-40B4-BE49-F238E27FC236}">
                  <a16:creationId xmlns:a16="http://schemas.microsoft.com/office/drawing/2014/main" id="{8CAFA19F-28D4-4F3A-89F6-0365AEBDC11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88" name="Group 216">
            <a:extLst>
              <a:ext uri="{FF2B5EF4-FFF2-40B4-BE49-F238E27FC236}">
                <a16:creationId xmlns:a16="http://schemas.microsoft.com/office/drawing/2014/main" id="{1AF0898B-4B4C-4840-86C8-B2EA9339BEA9}"/>
              </a:ext>
            </a:extLst>
          </p:cNvPr>
          <p:cNvGrpSpPr>
            <a:grpSpLocks noChangeAspect="1"/>
          </p:cNvGrpSpPr>
          <p:nvPr/>
        </p:nvGrpSpPr>
        <p:grpSpPr>
          <a:xfrm>
            <a:off x="594172" y="4254185"/>
            <a:ext cx="155880" cy="427293"/>
            <a:chOff x="3175" y="2628901"/>
            <a:chExt cx="1020763" cy="2871787"/>
          </a:xfrm>
          <a:solidFill>
            <a:schemeClr val="accent6">
              <a:lumMod val="60000"/>
              <a:lumOff val="40000"/>
            </a:schemeClr>
          </a:solidFill>
        </p:grpSpPr>
        <p:sp>
          <p:nvSpPr>
            <p:cNvPr id="489" name="Freeform 14">
              <a:extLst>
                <a:ext uri="{FF2B5EF4-FFF2-40B4-BE49-F238E27FC236}">
                  <a16:creationId xmlns:a16="http://schemas.microsoft.com/office/drawing/2014/main" id="{14A18B8D-113E-4534-BB3C-459F106B2BF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0" name="Freeform 15">
              <a:extLst>
                <a:ext uri="{FF2B5EF4-FFF2-40B4-BE49-F238E27FC236}">
                  <a16:creationId xmlns:a16="http://schemas.microsoft.com/office/drawing/2014/main" id="{8949F9FF-AB51-4A9B-867A-B7490DD95B1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91" name="Group 219">
            <a:extLst>
              <a:ext uri="{FF2B5EF4-FFF2-40B4-BE49-F238E27FC236}">
                <a16:creationId xmlns:a16="http://schemas.microsoft.com/office/drawing/2014/main" id="{7FF30E8E-F86E-4317-994B-C6E3714CE8E9}"/>
              </a:ext>
            </a:extLst>
          </p:cNvPr>
          <p:cNvGrpSpPr>
            <a:grpSpLocks noChangeAspect="1"/>
          </p:cNvGrpSpPr>
          <p:nvPr/>
        </p:nvGrpSpPr>
        <p:grpSpPr>
          <a:xfrm>
            <a:off x="828921" y="4254185"/>
            <a:ext cx="155880" cy="427293"/>
            <a:chOff x="3175" y="2628901"/>
            <a:chExt cx="1020763" cy="2871787"/>
          </a:xfrm>
          <a:solidFill>
            <a:schemeClr val="accent6">
              <a:lumMod val="60000"/>
              <a:lumOff val="40000"/>
            </a:schemeClr>
          </a:solidFill>
        </p:grpSpPr>
        <p:sp>
          <p:nvSpPr>
            <p:cNvPr id="492" name="Freeform 14">
              <a:extLst>
                <a:ext uri="{FF2B5EF4-FFF2-40B4-BE49-F238E27FC236}">
                  <a16:creationId xmlns:a16="http://schemas.microsoft.com/office/drawing/2014/main" id="{4BD60278-4733-4E16-B894-6DE56E7A0FB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3" name="Freeform 15">
              <a:extLst>
                <a:ext uri="{FF2B5EF4-FFF2-40B4-BE49-F238E27FC236}">
                  <a16:creationId xmlns:a16="http://schemas.microsoft.com/office/drawing/2014/main" id="{1CB2D9EF-937F-4A25-8FC6-BE156FDEE5E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94" name="Group 222">
            <a:extLst>
              <a:ext uri="{FF2B5EF4-FFF2-40B4-BE49-F238E27FC236}">
                <a16:creationId xmlns:a16="http://schemas.microsoft.com/office/drawing/2014/main" id="{0E4BD919-031E-4634-9711-BCC134E04451}"/>
              </a:ext>
            </a:extLst>
          </p:cNvPr>
          <p:cNvGrpSpPr>
            <a:grpSpLocks noChangeAspect="1"/>
          </p:cNvGrpSpPr>
          <p:nvPr/>
        </p:nvGrpSpPr>
        <p:grpSpPr>
          <a:xfrm>
            <a:off x="1063669" y="4254185"/>
            <a:ext cx="155880" cy="427293"/>
            <a:chOff x="3175" y="2628901"/>
            <a:chExt cx="1020763" cy="2871787"/>
          </a:xfrm>
          <a:solidFill>
            <a:schemeClr val="accent6">
              <a:lumMod val="60000"/>
              <a:lumOff val="40000"/>
            </a:schemeClr>
          </a:solidFill>
        </p:grpSpPr>
        <p:sp>
          <p:nvSpPr>
            <p:cNvPr id="495" name="Freeform 14">
              <a:extLst>
                <a:ext uri="{FF2B5EF4-FFF2-40B4-BE49-F238E27FC236}">
                  <a16:creationId xmlns:a16="http://schemas.microsoft.com/office/drawing/2014/main" id="{A5C38274-8B76-4746-ACC2-DD290ABEB1A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 name="Freeform 15">
              <a:extLst>
                <a:ext uri="{FF2B5EF4-FFF2-40B4-BE49-F238E27FC236}">
                  <a16:creationId xmlns:a16="http://schemas.microsoft.com/office/drawing/2014/main" id="{F0FBA6C5-737A-4AB3-9F92-AEBD3E69406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97" name="Group 225">
            <a:extLst>
              <a:ext uri="{FF2B5EF4-FFF2-40B4-BE49-F238E27FC236}">
                <a16:creationId xmlns:a16="http://schemas.microsoft.com/office/drawing/2014/main" id="{CBAB83A0-4107-4844-98FC-C350155A5705}"/>
              </a:ext>
            </a:extLst>
          </p:cNvPr>
          <p:cNvGrpSpPr>
            <a:grpSpLocks noChangeAspect="1"/>
          </p:cNvGrpSpPr>
          <p:nvPr/>
        </p:nvGrpSpPr>
        <p:grpSpPr>
          <a:xfrm>
            <a:off x="1298419" y="4254185"/>
            <a:ext cx="155880" cy="427293"/>
            <a:chOff x="3175" y="2628901"/>
            <a:chExt cx="1020763" cy="2871787"/>
          </a:xfrm>
          <a:solidFill>
            <a:schemeClr val="accent6">
              <a:lumMod val="60000"/>
              <a:lumOff val="40000"/>
            </a:schemeClr>
          </a:solidFill>
        </p:grpSpPr>
        <p:sp>
          <p:nvSpPr>
            <p:cNvPr id="498" name="Freeform 14">
              <a:extLst>
                <a:ext uri="{FF2B5EF4-FFF2-40B4-BE49-F238E27FC236}">
                  <a16:creationId xmlns:a16="http://schemas.microsoft.com/office/drawing/2014/main" id="{CB602C6F-1F1B-480B-AFB0-F39E1362B17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 name="Freeform 15">
              <a:extLst>
                <a:ext uri="{FF2B5EF4-FFF2-40B4-BE49-F238E27FC236}">
                  <a16:creationId xmlns:a16="http://schemas.microsoft.com/office/drawing/2014/main" id="{1847F0C9-83DE-4AA2-B66C-D441FCF8CEF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0" name="Group 228">
            <a:extLst>
              <a:ext uri="{FF2B5EF4-FFF2-40B4-BE49-F238E27FC236}">
                <a16:creationId xmlns:a16="http://schemas.microsoft.com/office/drawing/2014/main" id="{299293B7-E6E0-4EA0-90F3-FC05EF800FDA}"/>
              </a:ext>
            </a:extLst>
          </p:cNvPr>
          <p:cNvGrpSpPr>
            <a:grpSpLocks noChangeAspect="1"/>
          </p:cNvGrpSpPr>
          <p:nvPr/>
        </p:nvGrpSpPr>
        <p:grpSpPr>
          <a:xfrm>
            <a:off x="1533167" y="4254185"/>
            <a:ext cx="155880" cy="427293"/>
            <a:chOff x="3175" y="2628901"/>
            <a:chExt cx="1020763" cy="2871787"/>
          </a:xfrm>
          <a:solidFill>
            <a:schemeClr val="accent6">
              <a:lumMod val="60000"/>
              <a:lumOff val="40000"/>
            </a:schemeClr>
          </a:solidFill>
        </p:grpSpPr>
        <p:sp>
          <p:nvSpPr>
            <p:cNvPr id="501" name="Freeform 14">
              <a:extLst>
                <a:ext uri="{FF2B5EF4-FFF2-40B4-BE49-F238E27FC236}">
                  <a16:creationId xmlns:a16="http://schemas.microsoft.com/office/drawing/2014/main" id="{E0F4EB48-8038-4242-AAF5-0A1954B8E4A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2" name="Freeform 15">
              <a:extLst>
                <a:ext uri="{FF2B5EF4-FFF2-40B4-BE49-F238E27FC236}">
                  <a16:creationId xmlns:a16="http://schemas.microsoft.com/office/drawing/2014/main" id="{2866232C-D98A-4BEC-B910-6D533714A0B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3" name="Group 231">
            <a:extLst>
              <a:ext uri="{FF2B5EF4-FFF2-40B4-BE49-F238E27FC236}">
                <a16:creationId xmlns:a16="http://schemas.microsoft.com/office/drawing/2014/main" id="{294025C0-CF53-496D-AD43-D290F0F6A338}"/>
              </a:ext>
            </a:extLst>
          </p:cNvPr>
          <p:cNvGrpSpPr>
            <a:grpSpLocks noChangeAspect="1"/>
          </p:cNvGrpSpPr>
          <p:nvPr/>
        </p:nvGrpSpPr>
        <p:grpSpPr>
          <a:xfrm>
            <a:off x="1767916" y="4254185"/>
            <a:ext cx="155880" cy="427293"/>
            <a:chOff x="3175" y="2628901"/>
            <a:chExt cx="1020763" cy="2871787"/>
          </a:xfrm>
          <a:solidFill>
            <a:schemeClr val="accent6">
              <a:lumMod val="60000"/>
              <a:lumOff val="40000"/>
            </a:schemeClr>
          </a:solidFill>
        </p:grpSpPr>
        <p:sp>
          <p:nvSpPr>
            <p:cNvPr id="504" name="Freeform 14">
              <a:extLst>
                <a:ext uri="{FF2B5EF4-FFF2-40B4-BE49-F238E27FC236}">
                  <a16:creationId xmlns:a16="http://schemas.microsoft.com/office/drawing/2014/main" id="{C465B4C8-9A18-400A-9F2D-AC0F7A06527A}"/>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5" name="Freeform 15">
              <a:extLst>
                <a:ext uri="{FF2B5EF4-FFF2-40B4-BE49-F238E27FC236}">
                  <a16:creationId xmlns:a16="http://schemas.microsoft.com/office/drawing/2014/main" id="{9E3A44EC-5793-473D-8D10-F4F766790F6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6" name="Group 234">
            <a:extLst>
              <a:ext uri="{FF2B5EF4-FFF2-40B4-BE49-F238E27FC236}">
                <a16:creationId xmlns:a16="http://schemas.microsoft.com/office/drawing/2014/main" id="{D51991BB-B171-4B09-8F9F-B88D904B3F66}"/>
              </a:ext>
            </a:extLst>
          </p:cNvPr>
          <p:cNvGrpSpPr>
            <a:grpSpLocks noChangeAspect="1"/>
          </p:cNvGrpSpPr>
          <p:nvPr/>
        </p:nvGrpSpPr>
        <p:grpSpPr>
          <a:xfrm>
            <a:off x="2002665" y="4254185"/>
            <a:ext cx="155880" cy="427293"/>
            <a:chOff x="3175" y="2628901"/>
            <a:chExt cx="1020763" cy="2871787"/>
          </a:xfrm>
          <a:solidFill>
            <a:schemeClr val="accent2"/>
          </a:solidFill>
        </p:grpSpPr>
        <p:sp>
          <p:nvSpPr>
            <p:cNvPr id="507" name="Freeform 14">
              <a:extLst>
                <a:ext uri="{FF2B5EF4-FFF2-40B4-BE49-F238E27FC236}">
                  <a16:creationId xmlns:a16="http://schemas.microsoft.com/office/drawing/2014/main" id="{39C45891-3EE0-4538-9EBE-D0051D70BF9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8" name="Freeform 15">
              <a:extLst>
                <a:ext uri="{FF2B5EF4-FFF2-40B4-BE49-F238E27FC236}">
                  <a16:creationId xmlns:a16="http://schemas.microsoft.com/office/drawing/2014/main" id="{99D77DEB-0175-4045-B29E-E33AE72F9BD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9" name="Group 237">
            <a:extLst>
              <a:ext uri="{FF2B5EF4-FFF2-40B4-BE49-F238E27FC236}">
                <a16:creationId xmlns:a16="http://schemas.microsoft.com/office/drawing/2014/main" id="{05D66277-7F2F-4308-9C97-9CAD8340C11F}"/>
              </a:ext>
            </a:extLst>
          </p:cNvPr>
          <p:cNvGrpSpPr>
            <a:grpSpLocks noChangeAspect="1"/>
          </p:cNvGrpSpPr>
          <p:nvPr/>
        </p:nvGrpSpPr>
        <p:grpSpPr>
          <a:xfrm>
            <a:off x="2237413" y="4254185"/>
            <a:ext cx="155880" cy="427293"/>
            <a:chOff x="3175" y="2628901"/>
            <a:chExt cx="1020763" cy="2871787"/>
          </a:xfrm>
          <a:solidFill>
            <a:schemeClr val="accent2"/>
          </a:solidFill>
        </p:grpSpPr>
        <p:sp>
          <p:nvSpPr>
            <p:cNvPr id="510" name="Freeform 14">
              <a:extLst>
                <a:ext uri="{FF2B5EF4-FFF2-40B4-BE49-F238E27FC236}">
                  <a16:creationId xmlns:a16="http://schemas.microsoft.com/office/drawing/2014/main" id="{AEB2CD4E-48E6-4C7C-8978-EACA49AB571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1" name="Freeform 15">
              <a:extLst>
                <a:ext uri="{FF2B5EF4-FFF2-40B4-BE49-F238E27FC236}">
                  <a16:creationId xmlns:a16="http://schemas.microsoft.com/office/drawing/2014/main" id="{854BD681-E361-496D-8094-772CB70CA48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12" name="Group 240">
            <a:extLst>
              <a:ext uri="{FF2B5EF4-FFF2-40B4-BE49-F238E27FC236}">
                <a16:creationId xmlns:a16="http://schemas.microsoft.com/office/drawing/2014/main" id="{91AA163A-868D-4050-BF68-8019460B1501}"/>
              </a:ext>
            </a:extLst>
          </p:cNvPr>
          <p:cNvGrpSpPr>
            <a:grpSpLocks noChangeAspect="1"/>
          </p:cNvGrpSpPr>
          <p:nvPr/>
        </p:nvGrpSpPr>
        <p:grpSpPr>
          <a:xfrm>
            <a:off x="2472163" y="4254185"/>
            <a:ext cx="155880" cy="427293"/>
            <a:chOff x="3175" y="2628901"/>
            <a:chExt cx="1020763" cy="2871787"/>
          </a:xfrm>
          <a:solidFill>
            <a:schemeClr val="accent2"/>
          </a:solidFill>
        </p:grpSpPr>
        <p:sp>
          <p:nvSpPr>
            <p:cNvPr id="513" name="Freeform 14">
              <a:extLst>
                <a:ext uri="{FF2B5EF4-FFF2-40B4-BE49-F238E27FC236}">
                  <a16:creationId xmlns:a16="http://schemas.microsoft.com/office/drawing/2014/main" id="{2E3F7B9D-2114-431C-BB69-7D3CB754093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 name="Freeform 15">
              <a:extLst>
                <a:ext uri="{FF2B5EF4-FFF2-40B4-BE49-F238E27FC236}">
                  <a16:creationId xmlns:a16="http://schemas.microsoft.com/office/drawing/2014/main" id="{7FC94F32-19FE-4F9E-A91D-BF9CC595C7F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15" name="Group 243">
            <a:extLst>
              <a:ext uri="{FF2B5EF4-FFF2-40B4-BE49-F238E27FC236}">
                <a16:creationId xmlns:a16="http://schemas.microsoft.com/office/drawing/2014/main" id="{CDEC93A6-6209-4DDA-9E18-3E64D993C7F2}"/>
              </a:ext>
            </a:extLst>
          </p:cNvPr>
          <p:cNvGrpSpPr>
            <a:grpSpLocks noChangeAspect="1"/>
          </p:cNvGrpSpPr>
          <p:nvPr/>
        </p:nvGrpSpPr>
        <p:grpSpPr>
          <a:xfrm>
            <a:off x="2706911" y="4254185"/>
            <a:ext cx="155880" cy="427293"/>
            <a:chOff x="3175" y="2628901"/>
            <a:chExt cx="1020763" cy="2871787"/>
          </a:xfrm>
          <a:solidFill>
            <a:schemeClr val="accent2"/>
          </a:solidFill>
        </p:grpSpPr>
        <p:sp>
          <p:nvSpPr>
            <p:cNvPr id="516" name="Freeform 14">
              <a:extLst>
                <a:ext uri="{FF2B5EF4-FFF2-40B4-BE49-F238E27FC236}">
                  <a16:creationId xmlns:a16="http://schemas.microsoft.com/office/drawing/2014/main" id="{A8C84F95-2AB0-419D-9B30-6F05A57078E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 name="Freeform 15">
              <a:extLst>
                <a:ext uri="{FF2B5EF4-FFF2-40B4-BE49-F238E27FC236}">
                  <a16:creationId xmlns:a16="http://schemas.microsoft.com/office/drawing/2014/main" id="{5879F941-7D4B-4CE7-87B0-45D807BC541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18" name="Group 246">
            <a:extLst>
              <a:ext uri="{FF2B5EF4-FFF2-40B4-BE49-F238E27FC236}">
                <a16:creationId xmlns:a16="http://schemas.microsoft.com/office/drawing/2014/main" id="{2E82F308-42BA-47DE-B0B9-F31135C9412A}"/>
              </a:ext>
            </a:extLst>
          </p:cNvPr>
          <p:cNvGrpSpPr>
            <a:grpSpLocks noChangeAspect="1"/>
          </p:cNvGrpSpPr>
          <p:nvPr/>
        </p:nvGrpSpPr>
        <p:grpSpPr>
          <a:xfrm>
            <a:off x="594172" y="4711635"/>
            <a:ext cx="155880" cy="427293"/>
            <a:chOff x="3175" y="2628901"/>
            <a:chExt cx="1020763" cy="2871787"/>
          </a:xfrm>
          <a:solidFill>
            <a:schemeClr val="accent2"/>
          </a:solidFill>
        </p:grpSpPr>
        <p:sp>
          <p:nvSpPr>
            <p:cNvPr id="519" name="Freeform 14">
              <a:extLst>
                <a:ext uri="{FF2B5EF4-FFF2-40B4-BE49-F238E27FC236}">
                  <a16:creationId xmlns:a16="http://schemas.microsoft.com/office/drawing/2014/main" id="{2388C44F-6DC5-457F-AD65-E49443DFC7B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 name="Freeform 15">
              <a:extLst>
                <a:ext uri="{FF2B5EF4-FFF2-40B4-BE49-F238E27FC236}">
                  <a16:creationId xmlns:a16="http://schemas.microsoft.com/office/drawing/2014/main" id="{DB46CDA2-9059-4CE2-977B-D9023103FC5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21" name="Group 249">
            <a:extLst>
              <a:ext uri="{FF2B5EF4-FFF2-40B4-BE49-F238E27FC236}">
                <a16:creationId xmlns:a16="http://schemas.microsoft.com/office/drawing/2014/main" id="{12125AB2-1449-4894-9019-139CB2B26D00}"/>
              </a:ext>
            </a:extLst>
          </p:cNvPr>
          <p:cNvGrpSpPr>
            <a:grpSpLocks noChangeAspect="1"/>
          </p:cNvGrpSpPr>
          <p:nvPr/>
        </p:nvGrpSpPr>
        <p:grpSpPr>
          <a:xfrm>
            <a:off x="828921" y="4711635"/>
            <a:ext cx="155880" cy="427293"/>
            <a:chOff x="3175" y="2628901"/>
            <a:chExt cx="1020763" cy="2871787"/>
          </a:xfrm>
          <a:solidFill>
            <a:schemeClr val="accent2"/>
          </a:solidFill>
        </p:grpSpPr>
        <p:sp>
          <p:nvSpPr>
            <p:cNvPr id="522" name="Freeform 14">
              <a:extLst>
                <a:ext uri="{FF2B5EF4-FFF2-40B4-BE49-F238E27FC236}">
                  <a16:creationId xmlns:a16="http://schemas.microsoft.com/office/drawing/2014/main" id="{86CDDFEA-0F8F-48DC-908B-6921FDC8693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3" name="Freeform 15">
              <a:extLst>
                <a:ext uri="{FF2B5EF4-FFF2-40B4-BE49-F238E27FC236}">
                  <a16:creationId xmlns:a16="http://schemas.microsoft.com/office/drawing/2014/main" id="{B863EDF4-2AF1-42A8-853E-C52F2E77671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24" name="Group 252">
            <a:extLst>
              <a:ext uri="{FF2B5EF4-FFF2-40B4-BE49-F238E27FC236}">
                <a16:creationId xmlns:a16="http://schemas.microsoft.com/office/drawing/2014/main" id="{90326CB7-B71A-4F4C-9F1C-DA9DE0FA77F6}"/>
              </a:ext>
            </a:extLst>
          </p:cNvPr>
          <p:cNvGrpSpPr>
            <a:grpSpLocks noChangeAspect="1"/>
          </p:cNvGrpSpPr>
          <p:nvPr/>
        </p:nvGrpSpPr>
        <p:grpSpPr>
          <a:xfrm>
            <a:off x="1063669" y="4711635"/>
            <a:ext cx="155880" cy="427293"/>
            <a:chOff x="3175" y="2628901"/>
            <a:chExt cx="1020763" cy="2871787"/>
          </a:xfrm>
          <a:solidFill>
            <a:schemeClr val="accent2"/>
          </a:solidFill>
        </p:grpSpPr>
        <p:sp>
          <p:nvSpPr>
            <p:cNvPr id="525" name="Freeform 14">
              <a:extLst>
                <a:ext uri="{FF2B5EF4-FFF2-40B4-BE49-F238E27FC236}">
                  <a16:creationId xmlns:a16="http://schemas.microsoft.com/office/drawing/2014/main" id="{7DFC20E2-587F-448D-AB1D-C633D1F9DE8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26" name="Freeform 15">
              <a:extLst>
                <a:ext uri="{FF2B5EF4-FFF2-40B4-BE49-F238E27FC236}">
                  <a16:creationId xmlns:a16="http://schemas.microsoft.com/office/drawing/2014/main" id="{E1128437-D9CE-4BBF-B5DC-444279DE59B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27" name="Group 255">
            <a:extLst>
              <a:ext uri="{FF2B5EF4-FFF2-40B4-BE49-F238E27FC236}">
                <a16:creationId xmlns:a16="http://schemas.microsoft.com/office/drawing/2014/main" id="{C5CEDABA-8928-47D0-AA51-4E5AFDB490E0}"/>
              </a:ext>
            </a:extLst>
          </p:cNvPr>
          <p:cNvGrpSpPr>
            <a:grpSpLocks noChangeAspect="1"/>
          </p:cNvGrpSpPr>
          <p:nvPr/>
        </p:nvGrpSpPr>
        <p:grpSpPr>
          <a:xfrm>
            <a:off x="1298419" y="4711635"/>
            <a:ext cx="155880" cy="427293"/>
            <a:chOff x="3175" y="2628901"/>
            <a:chExt cx="1020763" cy="2871787"/>
          </a:xfrm>
          <a:solidFill>
            <a:schemeClr val="accent2"/>
          </a:solidFill>
        </p:grpSpPr>
        <p:sp>
          <p:nvSpPr>
            <p:cNvPr id="528" name="Freeform 14">
              <a:extLst>
                <a:ext uri="{FF2B5EF4-FFF2-40B4-BE49-F238E27FC236}">
                  <a16:creationId xmlns:a16="http://schemas.microsoft.com/office/drawing/2014/main" id="{0807E0A7-77AC-4B11-B5B1-07E4056421A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29" name="Freeform 15">
              <a:extLst>
                <a:ext uri="{FF2B5EF4-FFF2-40B4-BE49-F238E27FC236}">
                  <a16:creationId xmlns:a16="http://schemas.microsoft.com/office/drawing/2014/main" id="{64E66400-DE3B-42CD-81A6-7EB24C5CD8C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0" name="Group 258">
            <a:extLst>
              <a:ext uri="{FF2B5EF4-FFF2-40B4-BE49-F238E27FC236}">
                <a16:creationId xmlns:a16="http://schemas.microsoft.com/office/drawing/2014/main" id="{0E280647-379D-4D2E-8FC9-1941DFA22C95}"/>
              </a:ext>
            </a:extLst>
          </p:cNvPr>
          <p:cNvGrpSpPr>
            <a:grpSpLocks noChangeAspect="1"/>
          </p:cNvGrpSpPr>
          <p:nvPr/>
        </p:nvGrpSpPr>
        <p:grpSpPr>
          <a:xfrm>
            <a:off x="1533167" y="4711635"/>
            <a:ext cx="155880" cy="427293"/>
            <a:chOff x="3175" y="2628901"/>
            <a:chExt cx="1020763" cy="2871787"/>
          </a:xfrm>
          <a:solidFill>
            <a:schemeClr val="accent2"/>
          </a:solidFill>
        </p:grpSpPr>
        <p:sp>
          <p:nvSpPr>
            <p:cNvPr id="531" name="Freeform 14">
              <a:extLst>
                <a:ext uri="{FF2B5EF4-FFF2-40B4-BE49-F238E27FC236}">
                  <a16:creationId xmlns:a16="http://schemas.microsoft.com/office/drawing/2014/main" id="{5502D3BB-5C64-44AA-8E16-EE6B443A3AA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32" name="Freeform 15">
              <a:extLst>
                <a:ext uri="{FF2B5EF4-FFF2-40B4-BE49-F238E27FC236}">
                  <a16:creationId xmlns:a16="http://schemas.microsoft.com/office/drawing/2014/main" id="{22228671-EA38-4D49-BF59-1640495CFD6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3" name="Group 261">
            <a:extLst>
              <a:ext uri="{FF2B5EF4-FFF2-40B4-BE49-F238E27FC236}">
                <a16:creationId xmlns:a16="http://schemas.microsoft.com/office/drawing/2014/main" id="{5D897404-7428-48C0-A0AB-0B470E2A7FD5}"/>
              </a:ext>
            </a:extLst>
          </p:cNvPr>
          <p:cNvGrpSpPr>
            <a:grpSpLocks noChangeAspect="1"/>
          </p:cNvGrpSpPr>
          <p:nvPr/>
        </p:nvGrpSpPr>
        <p:grpSpPr>
          <a:xfrm>
            <a:off x="1767916" y="4711635"/>
            <a:ext cx="155880" cy="427293"/>
            <a:chOff x="3175" y="2628901"/>
            <a:chExt cx="1020763" cy="2871787"/>
          </a:xfrm>
          <a:solidFill>
            <a:schemeClr val="accent2"/>
          </a:solidFill>
        </p:grpSpPr>
        <p:sp>
          <p:nvSpPr>
            <p:cNvPr id="534" name="Freeform 14">
              <a:extLst>
                <a:ext uri="{FF2B5EF4-FFF2-40B4-BE49-F238E27FC236}">
                  <a16:creationId xmlns:a16="http://schemas.microsoft.com/office/drawing/2014/main" id="{B9DC595C-4EDA-4226-8DC7-40F44FD2190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35" name="Freeform 15">
              <a:extLst>
                <a:ext uri="{FF2B5EF4-FFF2-40B4-BE49-F238E27FC236}">
                  <a16:creationId xmlns:a16="http://schemas.microsoft.com/office/drawing/2014/main" id="{AB5C73FC-1D49-4AF8-A992-6173658D504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6" name="Group 264">
            <a:extLst>
              <a:ext uri="{FF2B5EF4-FFF2-40B4-BE49-F238E27FC236}">
                <a16:creationId xmlns:a16="http://schemas.microsoft.com/office/drawing/2014/main" id="{9D0AF8D0-9FA2-41BF-9895-C1477A747BE7}"/>
              </a:ext>
            </a:extLst>
          </p:cNvPr>
          <p:cNvGrpSpPr>
            <a:grpSpLocks noChangeAspect="1"/>
          </p:cNvGrpSpPr>
          <p:nvPr/>
        </p:nvGrpSpPr>
        <p:grpSpPr>
          <a:xfrm>
            <a:off x="2002665" y="4711635"/>
            <a:ext cx="155880" cy="427293"/>
            <a:chOff x="3175" y="2628901"/>
            <a:chExt cx="1020763" cy="2871787"/>
          </a:xfrm>
          <a:solidFill>
            <a:schemeClr val="accent2"/>
          </a:solidFill>
        </p:grpSpPr>
        <p:sp>
          <p:nvSpPr>
            <p:cNvPr id="537" name="Freeform 14">
              <a:extLst>
                <a:ext uri="{FF2B5EF4-FFF2-40B4-BE49-F238E27FC236}">
                  <a16:creationId xmlns:a16="http://schemas.microsoft.com/office/drawing/2014/main" id="{5FF18B6D-4B3B-4BC5-AD0A-1AEB2582609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38" name="Freeform 15">
              <a:extLst>
                <a:ext uri="{FF2B5EF4-FFF2-40B4-BE49-F238E27FC236}">
                  <a16:creationId xmlns:a16="http://schemas.microsoft.com/office/drawing/2014/main" id="{001DA8CC-7C5E-43CC-92A2-3984DBA34835}"/>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39" name="Group 267">
            <a:extLst>
              <a:ext uri="{FF2B5EF4-FFF2-40B4-BE49-F238E27FC236}">
                <a16:creationId xmlns:a16="http://schemas.microsoft.com/office/drawing/2014/main" id="{B05A3E42-A485-4194-98B3-0303E21274FD}"/>
              </a:ext>
            </a:extLst>
          </p:cNvPr>
          <p:cNvGrpSpPr>
            <a:grpSpLocks noChangeAspect="1"/>
          </p:cNvGrpSpPr>
          <p:nvPr/>
        </p:nvGrpSpPr>
        <p:grpSpPr>
          <a:xfrm>
            <a:off x="2237413" y="4711635"/>
            <a:ext cx="155880" cy="427293"/>
            <a:chOff x="3175" y="2628901"/>
            <a:chExt cx="1020763" cy="2871787"/>
          </a:xfrm>
          <a:solidFill>
            <a:schemeClr val="accent2"/>
          </a:solidFill>
        </p:grpSpPr>
        <p:sp>
          <p:nvSpPr>
            <p:cNvPr id="540" name="Freeform 14">
              <a:extLst>
                <a:ext uri="{FF2B5EF4-FFF2-40B4-BE49-F238E27FC236}">
                  <a16:creationId xmlns:a16="http://schemas.microsoft.com/office/drawing/2014/main" id="{477D7657-0403-495D-80DA-EB35AE933C2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41" name="Freeform 15">
              <a:extLst>
                <a:ext uri="{FF2B5EF4-FFF2-40B4-BE49-F238E27FC236}">
                  <a16:creationId xmlns:a16="http://schemas.microsoft.com/office/drawing/2014/main" id="{97995526-566D-41DF-A023-A391F786A80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42" name="Group 270">
            <a:extLst>
              <a:ext uri="{FF2B5EF4-FFF2-40B4-BE49-F238E27FC236}">
                <a16:creationId xmlns:a16="http://schemas.microsoft.com/office/drawing/2014/main" id="{9EBAA57C-FAF8-43C3-B42C-4C70A6AEFDFE}"/>
              </a:ext>
            </a:extLst>
          </p:cNvPr>
          <p:cNvGrpSpPr>
            <a:grpSpLocks noChangeAspect="1"/>
          </p:cNvGrpSpPr>
          <p:nvPr/>
        </p:nvGrpSpPr>
        <p:grpSpPr>
          <a:xfrm>
            <a:off x="2472163" y="4711635"/>
            <a:ext cx="155880" cy="427293"/>
            <a:chOff x="3175" y="2628901"/>
            <a:chExt cx="1020763" cy="2871787"/>
          </a:xfrm>
          <a:solidFill>
            <a:schemeClr val="accent2"/>
          </a:solidFill>
        </p:grpSpPr>
        <p:sp>
          <p:nvSpPr>
            <p:cNvPr id="543" name="Freeform 14">
              <a:extLst>
                <a:ext uri="{FF2B5EF4-FFF2-40B4-BE49-F238E27FC236}">
                  <a16:creationId xmlns:a16="http://schemas.microsoft.com/office/drawing/2014/main" id="{816327B2-237E-4B45-8209-718AE83B189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44" name="Freeform 15">
              <a:extLst>
                <a:ext uri="{FF2B5EF4-FFF2-40B4-BE49-F238E27FC236}">
                  <a16:creationId xmlns:a16="http://schemas.microsoft.com/office/drawing/2014/main" id="{56DB7F89-CB75-434F-96E5-AD8560CB934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45" name="Group 273">
            <a:extLst>
              <a:ext uri="{FF2B5EF4-FFF2-40B4-BE49-F238E27FC236}">
                <a16:creationId xmlns:a16="http://schemas.microsoft.com/office/drawing/2014/main" id="{613D4824-8BF1-4250-982A-863F89336343}"/>
              </a:ext>
            </a:extLst>
          </p:cNvPr>
          <p:cNvGrpSpPr>
            <a:grpSpLocks noChangeAspect="1"/>
          </p:cNvGrpSpPr>
          <p:nvPr/>
        </p:nvGrpSpPr>
        <p:grpSpPr>
          <a:xfrm>
            <a:off x="2706911" y="4711635"/>
            <a:ext cx="155880" cy="427293"/>
            <a:chOff x="3175" y="2628901"/>
            <a:chExt cx="1020763" cy="2871787"/>
          </a:xfrm>
          <a:solidFill>
            <a:schemeClr val="accent2"/>
          </a:solidFill>
        </p:grpSpPr>
        <p:sp>
          <p:nvSpPr>
            <p:cNvPr id="546" name="Freeform 14">
              <a:extLst>
                <a:ext uri="{FF2B5EF4-FFF2-40B4-BE49-F238E27FC236}">
                  <a16:creationId xmlns:a16="http://schemas.microsoft.com/office/drawing/2014/main" id="{396D2996-1C2A-4D92-8FBF-FB6F5AA88E2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47" name="Freeform 15">
              <a:extLst>
                <a:ext uri="{FF2B5EF4-FFF2-40B4-BE49-F238E27FC236}">
                  <a16:creationId xmlns:a16="http://schemas.microsoft.com/office/drawing/2014/main" id="{B19DBDD8-AB2B-494C-94E6-69D81C42144A}"/>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48" name="Group 276">
            <a:extLst>
              <a:ext uri="{FF2B5EF4-FFF2-40B4-BE49-F238E27FC236}">
                <a16:creationId xmlns:a16="http://schemas.microsoft.com/office/drawing/2014/main" id="{7803F577-790A-439C-8CA4-787CD5FABC57}"/>
              </a:ext>
            </a:extLst>
          </p:cNvPr>
          <p:cNvGrpSpPr>
            <a:grpSpLocks noChangeAspect="1"/>
          </p:cNvGrpSpPr>
          <p:nvPr/>
        </p:nvGrpSpPr>
        <p:grpSpPr>
          <a:xfrm>
            <a:off x="594172" y="5169084"/>
            <a:ext cx="155880" cy="427293"/>
            <a:chOff x="3175" y="2628901"/>
            <a:chExt cx="1020763" cy="2871787"/>
          </a:xfrm>
          <a:solidFill>
            <a:schemeClr val="accent2"/>
          </a:solidFill>
        </p:grpSpPr>
        <p:sp>
          <p:nvSpPr>
            <p:cNvPr id="549" name="Freeform 14">
              <a:extLst>
                <a:ext uri="{FF2B5EF4-FFF2-40B4-BE49-F238E27FC236}">
                  <a16:creationId xmlns:a16="http://schemas.microsoft.com/office/drawing/2014/main" id="{4707BB2F-29CA-4EA6-A0A1-15383FB26D7B}"/>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0" name="Freeform 15">
              <a:extLst>
                <a:ext uri="{FF2B5EF4-FFF2-40B4-BE49-F238E27FC236}">
                  <a16:creationId xmlns:a16="http://schemas.microsoft.com/office/drawing/2014/main" id="{A948D5CA-E9FF-457C-AA5B-45CEC06FFE51}"/>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51" name="Group 279">
            <a:extLst>
              <a:ext uri="{FF2B5EF4-FFF2-40B4-BE49-F238E27FC236}">
                <a16:creationId xmlns:a16="http://schemas.microsoft.com/office/drawing/2014/main" id="{B38E5899-38A2-44FB-B99A-AD909C543A35}"/>
              </a:ext>
            </a:extLst>
          </p:cNvPr>
          <p:cNvGrpSpPr>
            <a:grpSpLocks noChangeAspect="1"/>
          </p:cNvGrpSpPr>
          <p:nvPr/>
        </p:nvGrpSpPr>
        <p:grpSpPr>
          <a:xfrm>
            <a:off x="828921" y="5169084"/>
            <a:ext cx="155880" cy="427293"/>
            <a:chOff x="3175" y="2628901"/>
            <a:chExt cx="1020763" cy="2871787"/>
          </a:xfrm>
          <a:solidFill>
            <a:schemeClr val="accent2"/>
          </a:solidFill>
        </p:grpSpPr>
        <p:sp>
          <p:nvSpPr>
            <p:cNvPr id="552" name="Freeform 14">
              <a:extLst>
                <a:ext uri="{FF2B5EF4-FFF2-40B4-BE49-F238E27FC236}">
                  <a16:creationId xmlns:a16="http://schemas.microsoft.com/office/drawing/2014/main" id="{4365F3AD-BC7C-4763-9EB6-32899BA2B83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3" name="Freeform 15">
              <a:extLst>
                <a:ext uri="{FF2B5EF4-FFF2-40B4-BE49-F238E27FC236}">
                  <a16:creationId xmlns:a16="http://schemas.microsoft.com/office/drawing/2014/main" id="{D8712311-388E-47EE-A82D-1FDAC6991C9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54" name="Group 282">
            <a:extLst>
              <a:ext uri="{FF2B5EF4-FFF2-40B4-BE49-F238E27FC236}">
                <a16:creationId xmlns:a16="http://schemas.microsoft.com/office/drawing/2014/main" id="{7C52E5A1-F9E3-40F4-A410-AE5253A07DCA}"/>
              </a:ext>
            </a:extLst>
          </p:cNvPr>
          <p:cNvGrpSpPr>
            <a:grpSpLocks noChangeAspect="1"/>
          </p:cNvGrpSpPr>
          <p:nvPr/>
        </p:nvGrpSpPr>
        <p:grpSpPr>
          <a:xfrm>
            <a:off x="1063669" y="5169084"/>
            <a:ext cx="155880" cy="427293"/>
            <a:chOff x="3175" y="2628901"/>
            <a:chExt cx="1020763" cy="2871787"/>
          </a:xfrm>
          <a:solidFill>
            <a:schemeClr val="accent2"/>
          </a:solidFill>
        </p:grpSpPr>
        <p:sp>
          <p:nvSpPr>
            <p:cNvPr id="555" name="Freeform 14">
              <a:extLst>
                <a:ext uri="{FF2B5EF4-FFF2-40B4-BE49-F238E27FC236}">
                  <a16:creationId xmlns:a16="http://schemas.microsoft.com/office/drawing/2014/main" id="{15D75CEB-2442-41AA-AAD8-1DB42181BB5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6" name="Freeform 15">
              <a:extLst>
                <a:ext uri="{FF2B5EF4-FFF2-40B4-BE49-F238E27FC236}">
                  <a16:creationId xmlns:a16="http://schemas.microsoft.com/office/drawing/2014/main" id="{1899D8B6-0CFA-4C87-9144-0363A028A1C0}"/>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57" name="Group 285">
            <a:extLst>
              <a:ext uri="{FF2B5EF4-FFF2-40B4-BE49-F238E27FC236}">
                <a16:creationId xmlns:a16="http://schemas.microsoft.com/office/drawing/2014/main" id="{178E63C7-A89F-40B0-B87F-9BE7DA466955}"/>
              </a:ext>
            </a:extLst>
          </p:cNvPr>
          <p:cNvGrpSpPr>
            <a:grpSpLocks noChangeAspect="1"/>
          </p:cNvGrpSpPr>
          <p:nvPr/>
        </p:nvGrpSpPr>
        <p:grpSpPr>
          <a:xfrm>
            <a:off x="1298419" y="5169084"/>
            <a:ext cx="155880" cy="427293"/>
            <a:chOff x="3175" y="2628901"/>
            <a:chExt cx="1020763" cy="2871787"/>
          </a:xfrm>
          <a:solidFill>
            <a:schemeClr val="accent5"/>
          </a:solidFill>
        </p:grpSpPr>
        <p:sp>
          <p:nvSpPr>
            <p:cNvPr id="558" name="Freeform 14">
              <a:extLst>
                <a:ext uri="{FF2B5EF4-FFF2-40B4-BE49-F238E27FC236}">
                  <a16:creationId xmlns:a16="http://schemas.microsoft.com/office/drawing/2014/main" id="{E8C94B78-C0BD-411A-B0CC-BA1486128C1F}"/>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sp>
          <p:nvSpPr>
            <p:cNvPr id="559" name="Freeform 15">
              <a:extLst>
                <a:ext uri="{FF2B5EF4-FFF2-40B4-BE49-F238E27FC236}">
                  <a16:creationId xmlns:a16="http://schemas.microsoft.com/office/drawing/2014/main" id="{82EB2A34-8D95-4F18-BC1C-8EF2A8664E42}"/>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4">
                    <a:lumMod val="50000"/>
                  </a:schemeClr>
                </a:solidFill>
              </a:endParaRPr>
            </a:p>
          </p:txBody>
        </p:sp>
      </p:grpSp>
      <p:grpSp>
        <p:nvGrpSpPr>
          <p:cNvPr id="560" name="Group 288">
            <a:extLst>
              <a:ext uri="{FF2B5EF4-FFF2-40B4-BE49-F238E27FC236}">
                <a16:creationId xmlns:a16="http://schemas.microsoft.com/office/drawing/2014/main" id="{4C1BFE49-6903-477C-8B32-B488B6A4D451}"/>
              </a:ext>
            </a:extLst>
          </p:cNvPr>
          <p:cNvGrpSpPr>
            <a:grpSpLocks noChangeAspect="1"/>
          </p:cNvGrpSpPr>
          <p:nvPr/>
        </p:nvGrpSpPr>
        <p:grpSpPr>
          <a:xfrm>
            <a:off x="1533167" y="5169084"/>
            <a:ext cx="155880" cy="427293"/>
            <a:chOff x="3175" y="2628901"/>
            <a:chExt cx="1020763" cy="2871787"/>
          </a:xfrm>
          <a:solidFill>
            <a:schemeClr val="accent5"/>
          </a:solidFill>
        </p:grpSpPr>
        <p:sp>
          <p:nvSpPr>
            <p:cNvPr id="561" name="Freeform 14">
              <a:extLst>
                <a:ext uri="{FF2B5EF4-FFF2-40B4-BE49-F238E27FC236}">
                  <a16:creationId xmlns:a16="http://schemas.microsoft.com/office/drawing/2014/main" id="{53D0DB86-52A8-4E05-AEF3-7A024EFE606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2" name="Freeform 15">
              <a:extLst>
                <a:ext uri="{FF2B5EF4-FFF2-40B4-BE49-F238E27FC236}">
                  <a16:creationId xmlns:a16="http://schemas.microsoft.com/office/drawing/2014/main" id="{FF10E5F9-6887-48DB-8229-5D355CFD250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3" name="Group 291">
            <a:extLst>
              <a:ext uri="{FF2B5EF4-FFF2-40B4-BE49-F238E27FC236}">
                <a16:creationId xmlns:a16="http://schemas.microsoft.com/office/drawing/2014/main" id="{F3FB8A9A-A61F-4594-BF2F-84DC68ED0B67}"/>
              </a:ext>
            </a:extLst>
          </p:cNvPr>
          <p:cNvGrpSpPr>
            <a:grpSpLocks noChangeAspect="1"/>
          </p:cNvGrpSpPr>
          <p:nvPr/>
        </p:nvGrpSpPr>
        <p:grpSpPr>
          <a:xfrm>
            <a:off x="1767916" y="5169084"/>
            <a:ext cx="155880" cy="427293"/>
            <a:chOff x="3175" y="2628901"/>
            <a:chExt cx="1020763" cy="2871787"/>
          </a:xfrm>
          <a:solidFill>
            <a:schemeClr val="accent5"/>
          </a:solidFill>
        </p:grpSpPr>
        <p:sp>
          <p:nvSpPr>
            <p:cNvPr id="564" name="Freeform 14">
              <a:extLst>
                <a:ext uri="{FF2B5EF4-FFF2-40B4-BE49-F238E27FC236}">
                  <a16:creationId xmlns:a16="http://schemas.microsoft.com/office/drawing/2014/main" id="{4C21B053-3BB7-44D5-9114-E08B1FBE2A59}"/>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 name="Freeform 15">
              <a:extLst>
                <a:ext uri="{FF2B5EF4-FFF2-40B4-BE49-F238E27FC236}">
                  <a16:creationId xmlns:a16="http://schemas.microsoft.com/office/drawing/2014/main" id="{D74C264B-9796-41BD-A2D5-03B0BAF8481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6" name="Group 294">
            <a:extLst>
              <a:ext uri="{FF2B5EF4-FFF2-40B4-BE49-F238E27FC236}">
                <a16:creationId xmlns:a16="http://schemas.microsoft.com/office/drawing/2014/main" id="{69F52ECA-B5CB-4673-908B-068C2983DFB7}"/>
              </a:ext>
            </a:extLst>
          </p:cNvPr>
          <p:cNvGrpSpPr>
            <a:grpSpLocks noChangeAspect="1"/>
          </p:cNvGrpSpPr>
          <p:nvPr/>
        </p:nvGrpSpPr>
        <p:grpSpPr>
          <a:xfrm>
            <a:off x="2002665" y="5169084"/>
            <a:ext cx="155880" cy="427293"/>
            <a:chOff x="3175" y="2628901"/>
            <a:chExt cx="1020763" cy="2871787"/>
          </a:xfrm>
          <a:solidFill>
            <a:schemeClr val="accent5"/>
          </a:solidFill>
        </p:grpSpPr>
        <p:sp>
          <p:nvSpPr>
            <p:cNvPr id="567" name="Freeform 14">
              <a:extLst>
                <a:ext uri="{FF2B5EF4-FFF2-40B4-BE49-F238E27FC236}">
                  <a16:creationId xmlns:a16="http://schemas.microsoft.com/office/drawing/2014/main" id="{B463B26E-EE60-422C-9F25-E52CF481535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 name="Freeform 15">
              <a:extLst>
                <a:ext uri="{FF2B5EF4-FFF2-40B4-BE49-F238E27FC236}">
                  <a16:creationId xmlns:a16="http://schemas.microsoft.com/office/drawing/2014/main" id="{F0407177-89DE-4886-B47F-D72CD9010EA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9" name="Group 300">
            <a:extLst>
              <a:ext uri="{FF2B5EF4-FFF2-40B4-BE49-F238E27FC236}">
                <a16:creationId xmlns:a16="http://schemas.microsoft.com/office/drawing/2014/main" id="{998D113E-44DA-4587-9127-D0DF26ED623E}"/>
              </a:ext>
            </a:extLst>
          </p:cNvPr>
          <p:cNvGrpSpPr>
            <a:grpSpLocks noChangeAspect="1"/>
          </p:cNvGrpSpPr>
          <p:nvPr/>
        </p:nvGrpSpPr>
        <p:grpSpPr>
          <a:xfrm>
            <a:off x="2472163" y="5169084"/>
            <a:ext cx="155880" cy="427293"/>
            <a:chOff x="3175" y="2628901"/>
            <a:chExt cx="1020766" cy="2871786"/>
          </a:xfrm>
          <a:solidFill>
            <a:schemeClr val="accent5"/>
          </a:solidFill>
        </p:grpSpPr>
        <p:sp>
          <p:nvSpPr>
            <p:cNvPr id="570" name="Freeform 14">
              <a:extLst>
                <a:ext uri="{FF2B5EF4-FFF2-40B4-BE49-F238E27FC236}">
                  <a16:creationId xmlns:a16="http://schemas.microsoft.com/office/drawing/2014/main" id="{E07AF10D-E873-47C9-BA80-5866E62AA560}"/>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1" name="Freeform 15">
              <a:extLst>
                <a:ext uri="{FF2B5EF4-FFF2-40B4-BE49-F238E27FC236}">
                  <a16:creationId xmlns:a16="http://schemas.microsoft.com/office/drawing/2014/main" id="{DD872D66-44D3-481C-9071-695A6C052788}"/>
                </a:ext>
              </a:extLst>
            </p:cNvPr>
            <p:cNvSpPr>
              <a:spLocks/>
            </p:cNvSpPr>
            <p:nvPr/>
          </p:nvSpPr>
          <p:spPr bwMode="auto">
            <a:xfrm>
              <a:off x="3175" y="3281362"/>
              <a:ext cx="1020766"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2" name="Group 303">
            <a:extLst>
              <a:ext uri="{FF2B5EF4-FFF2-40B4-BE49-F238E27FC236}">
                <a16:creationId xmlns:a16="http://schemas.microsoft.com/office/drawing/2014/main" id="{1D7EA0B7-AB1C-4A02-9025-97C544864A40}"/>
              </a:ext>
            </a:extLst>
          </p:cNvPr>
          <p:cNvGrpSpPr>
            <a:grpSpLocks noChangeAspect="1"/>
          </p:cNvGrpSpPr>
          <p:nvPr/>
        </p:nvGrpSpPr>
        <p:grpSpPr>
          <a:xfrm>
            <a:off x="2706911" y="5169084"/>
            <a:ext cx="155880" cy="427293"/>
            <a:chOff x="3175" y="2628901"/>
            <a:chExt cx="1020763" cy="2871787"/>
          </a:xfrm>
          <a:solidFill>
            <a:schemeClr val="accent5"/>
          </a:solidFill>
        </p:grpSpPr>
        <p:sp>
          <p:nvSpPr>
            <p:cNvPr id="573" name="Freeform 14">
              <a:extLst>
                <a:ext uri="{FF2B5EF4-FFF2-40B4-BE49-F238E27FC236}">
                  <a16:creationId xmlns:a16="http://schemas.microsoft.com/office/drawing/2014/main" id="{AFF9DA53-30CE-4708-B329-76286D13C69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 name="Freeform 15">
              <a:extLst>
                <a:ext uri="{FF2B5EF4-FFF2-40B4-BE49-F238E27FC236}">
                  <a16:creationId xmlns:a16="http://schemas.microsoft.com/office/drawing/2014/main" id="{6A73864B-CF74-46D3-A204-3635CB08EA1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5" name="Group 306">
            <a:extLst>
              <a:ext uri="{FF2B5EF4-FFF2-40B4-BE49-F238E27FC236}">
                <a16:creationId xmlns:a16="http://schemas.microsoft.com/office/drawing/2014/main" id="{BE41DBC3-367A-4399-8920-42846A858C2B}"/>
              </a:ext>
            </a:extLst>
          </p:cNvPr>
          <p:cNvGrpSpPr>
            <a:grpSpLocks noChangeAspect="1"/>
          </p:cNvGrpSpPr>
          <p:nvPr/>
        </p:nvGrpSpPr>
        <p:grpSpPr>
          <a:xfrm>
            <a:off x="594172" y="5702777"/>
            <a:ext cx="155880" cy="427293"/>
            <a:chOff x="3175" y="2628901"/>
            <a:chExt cx="1020763" cy="2871787"/>
          </a:xfrm>
          <a:solidFill>
            <a:schemeClr val="accent5"/>
          </a:solidFill>
        </p:grpSpPr>
        <p:sp>
          <p:nvSpPr>
            <p:cNvPr id="576" name="Freeform 14">
              <a:extLst>
                <a:ext uri="{FF2B5EF4-FFF2-40B4-BE49-F238E27FC236}">
                  <a16:creationId xmlns:a16="http://schemas.microsoft.com/office/drawing/2014/main" id="{72E5A32F-BD1A-404A-B17F-434A341F5EA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 name="Freeform 15">
              <a:extLst>
                <a:ext uri="{FF2B5EF4-FFF2-40B4-BE49-F238E27FC236}">
                  <a16:creationId xmlns:a16="http://schemas.microsoft.com/office/drawing/2014/main" id="{95C15AFD-BCD0-423F-ABFB-5E919353D11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8" name="Group 309">
            <a:extLst>
              <a:ext uri="{FF2B5EF4-FFF2-40B4-BE49-F238E27FC236}">
                <a16:creationId xmlns:a16="http://schemas.microsoft.com/office/drawing/2014/main" id="{8E714A6D-62CE-4811-9B2B-5D2443D5ED0A}"/>
              </a:ext>
            </a:extLst>
          </p:cNvPr>
          <p:cNvGrpSpPr>
            <a:grpSpLocks noChangeAspect="1"/>
          </p:cNvGrpSpPr>
          <p:nvPr/>
        </p:nvGrpSpPr>
        <p:grpSpPr>
          <a:xfrm>
            <a:off x="828921" y="5702777"/>
            <a:ext cx="155880" cy="427293"/>
            <a:chOff x="3175" y="2628901"/>
            <a:chExt cx="1020763" cy="2871787"/>
          </a:xfrm>
          <a:solidFill>
            <a:schemeClr val="accent5"/>
          </a:solidFill>
        </p:grpSpPr>
        <p:sp>
          <p:nvSpPr>
            <p:cNvPr id="579" name="Freeform 14">
              <a:extLst>
                <a:ext uri="{FF2B5EF4-FFF2-40B4-BE49-F238E27FC236}">
                  <a16:creationId xmlns:a16="http://schemas.microsoft.com/office/drawing/2014/main" id="{BAA0FC4D-689D-49CA-A632-96CF36A1B638}"/>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0" name="Freeform 15">
              <a:extLst>
                <a:ext uri="{FF2B5EF4-FFF2-40B4-BE49-F238E27FC236}">
                  <a16:creationId xmlns:a16="http://schemas.microsoft.com/office/drawing/2014/main" id="{CF7A3A05-056E-4177-B538-FB9586FD3858}"/>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81" name="Group 312">
            <a:extLst>
              <a:ext uri="{FF2B5EF4-FFF2-40B4-BE49-F238E27FC236}">
                <a16:creationId xmlns:a16="http://schemas.microsoft.com/office/drawing/2014/main" id="{5774B7A6-6859-4891-810F-CBA1FC39C5AC}"/>
              </a:ext>
            </a:extLst>
          </p:cNvPr>
          <p:cNvGrpSpPr>
            <a:grpSpLocks noChangeAspect="1"/>
          </p:cNvGrpSpPr>
          <p:nvPr/>
        </p:nvGrpSpPr>
        <p:grpSpPr>
          <a:xfrm>
            <a:off x="1063669" y="5702777"/>
            <a:ext cx="155880" cy="427293"/>
            <a:chOff x="3175" y="2628901"/>
            <a:chExt cx="1020763" cy="2871787"/>
          </a:xfrm>
          <a:solidFill>
            <a:schemeClr val="accent5"/>
          </a:solidFill>
        </p:grpSpPr>
        <p:sp>
          <p:nvSpPr>
            <p:cNvPr id="582" name="Freeform 14">
              <a:extLst>
                <a:ext uri="{FF2B5EF4-FFF2-40B4-BE49-F238E27FC236}">
                  <a16:creationId xmlns:a16="http://schemas.microsoft.com/office/drawing/2014/main" id="{3CACD47D-1A36-47B7-BB22-40EDEDC97437}"/>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3" name="Freeform 15">
              <a:extLst>
                <a:ext uri="{FF2B5EF4-FFF2-40B4-BE49-F238E27FC236}">
                  <a16:creationId xmlns:a16="http://schemas.microsoft.com/office/drawing/2014/main" id="{13FDDB34-1489-4456-B69F-B0A02169758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84" name="Group 315">
            <a:extLst>
              <a:ext uri="{FF2B5EF4-FFF2-40B4-BE49-F238E27FC236}">
                <a16:creationId xmlns:a16="http://schemas.microsoft.com/office/drawing/2014/main" id="{DA2D8DAC-52AB-42F1-AA8A-3476BD950FD0}"/>
              </a:ext>
            </a:extLst>
          </p:cNvPr>
          <p:cNvGrpSpPr>
            <a:grpSpLocks noChangeAspect="1"/>
          </p:cNvGrpSpPr>
          <p:nvPr/>
        </p:nvGrpSpPr>
        <p:grpSpPr>
          <a:xfrm>
            <a:off x="1298419" y="5702777"/>
            <a:ext cx="155880" cy="427293"/>
            <a:chOff x="3175" y="2628901"/>
            <a:chExt cx="1020763" cy="2871787"/>
          </a:xfrm>
          <a:solidFill>
            <a:schemeClr val="accent5"/>
          </a:solidFill>
        </p:grpSpPr>
        <p:sp>
          <p:nvSpPr>
            <p:cNvPr id="585" name="Freeform 14">
              <a:extLst>
                <a:ext uri="{FF2B5EF4-FFF2-40B4-BE49-F238E27FC236}">
                  <a16:creationId xmlns:a16="http://schemas.microsoft.com/office/drawing/2014/main" id="{8664EE9A-9FBA-4C5E-AC83-28340A9C301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6" name="Freeform 15">
              <a:extLst>
                <a:ext uri="{FF2B5EF4-FFF2-40B4-BE49-F238E27FC236}">
                  <a16:creationId xmlns:a16="http://schemas.microsoft.com/office/drawing/2014/main" id="{B0837FE9-66EA-4358-99BB-35C2E159F6A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87" name="Group 318">
            <a:extLst>
              <a:ext uri="{FF2B5EF4-FFF2-40B4-BE49-F238E27FC236}">
                <a16:creationId xmlns:a16="http://schemas.microsoft.com/office/drawing/2014/main" id="{80BE7A52-B370-4845-80D8-31DA817AFC26}"/>
              </a:ext>
            </a:extLst>
          </p:cNvPr>
          <p:cNvGrpSpPr>
            <a:grpSpLocks noChangeAspect="1"/>
          </p:cNvGrpSpPr>
          <p:nvPr/>
        </p:nvGrpSpPr>
        <p:grpSpPr>
          <a:xfrm>
            <a:off x="1533167" y="5702777"/>
            <a:ext cx="155880" cy="427293"/>
            <a:chOff x="3175" y="2628901"/>
            <a:chExt cx="1020763" cy="2871787"/>
          </a:xfrm>
          <a:solidFill>
            <a:schemeClr val="accent5"/>
          </a:solidFill>
        </p:grpSpPr>
        <p:sp>
          <p:nvSpPr>
            <p:cNvPr id="588" name="Freeform 14">
              <a:extLst>
                <a:ext uri="{FF2B5EF4-FFF2-40B4-BE49-F238E27FC236}">
                  <a16:creationId xmlns:a16="http://schemas.microsoft.com/office/drawing/2014/main" id="{D82917C9-8611-4B51-93A2-0E16FD59605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9" name="Freeform 15">
              <a:extLst>
                <a:ext uri="{FF2B5EF4-FFF2-40B4-BE49-F238E27FC236}">
                  <a16:creationId xmlns:a16="http://schemas.microsoft.com/office/drawing/2014/main" id="{C2FBC887-83F9-4F1F-965B-1BB8E725896D}"/>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0" name="Group 321">
            <a:extLst>
              <a:ext uri="{FF2B5EF4-FFF2-40B4-BE49-F238E27FC236}">
                <a16:creationId xmlns:a16="http://schemas.microsoft.com/office/drawing/2014/main" id="{B18663BB-1CF3-4CEF-9D84-D93EAF839B95}"/>
              </a:ext>
            </a:extLst>
          </p:cNvPr>
          <p:cNvGrpSpPr>
            <a:grpSpLocks noChangeAspect="1"/>
          </p:cNvGrpSpPr>
          <p:nvPr/>
        </p:nvGrpSpPr>
        <p:grpSpPr>
          <a:xfrm>
            <a:off x="1767916" y="5702777"/>
            <a:ext cx="155880" cy="427293"/>
            <a:chOff x="3175" y="2628901"/>
            <a:chExt cx="1020763" cy="2871787"/>
          </a:xfrm>
          <a:solidFill>
            <a:schemeClr val="accent5"/>
          </a:solidFill>
        </p:grpSpPr>
        <p:sp>
          <p:nvSpPr>
            <p:cNvPr id="591" name="Freeform 14">
              <a:extLst>
                <a:ext uri="{FF2B5EF4-FFF2-40B4-BE49-F238E27FC236}">
                  <a16:creationId xmlns:a16="http://schemas.microsoft.com/office/drawing/2014/main" id="{DDABFBEF-D193-45D3-AD2E-D1D0D2F5D05E}"/>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2" name="Freeform 15">
              <a:extLst>
                <a:ext uri="{FF2B5EF4-FFF2-40B4-BE49-F238E27FC236}">
                  <a16:creationId xmlns:a16="http://schemas.microsoft.com/office/drawing/2014/main" id="{AE84C811-1251-4BD9-A985-5033AB457229}"/>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3" name="Group 324">
            <a:extLst>
              <a:ext uri="{FF2B5EF4-FFF2-40B4-BE49-F238E27FC236}">
                <a16:creationId xmlns:a16="http://schemas.microsoft.com/office/drawing/2014/main" id="{59A8AEF3-3D11-45CC-8634-3D3A0D66828B}"/>
              </a:ext>
            </a:extLst>
          </p:cNvPr>
          <p:cNvGrpSpPr>
            <a:grpSpLocks noChangeAspect="1"/>
          </p:cNvGrpSpPr>
          <p:nvPr/>
        </p:nvGrpSpPr>
        <p:grpSpPr>
          <a:xfrm>
            <a:off x="2002665" y="5702777"/>
            <a:ext cx="155880" cy="427293"/>
            <a:chOff x="3175" y="2628901"/>
            <a:chExt cx="1020763" cy="2871787"/>
          </a:xfrm>
          <a:solidFill>
            <a:schemeClr val="accent5"/>
          </a:solidFill>
        </p:grpSpPr>
        <p:sp>
          <p:nvSpPr>
            <p:cNvPr id="594" name="Freeform 14">
              <a:extLst>
                <a:ext uri="{FF2B5EF4-FFF2-40B4-BE49-F238E27FC236}">
                  <a16:creationId xmlns:a16="http://schemas.microsoft.com/office/drawing/2014/main" id="{592EB560-DDEF-4244-AC1B-B4F241F50375}"/>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5" name="Freeform 15">
              <a:extLst>
                <a:ext uri="{FF2B5EF4-FFF2-40B4-BE49-F238E27FC236}">
                  <a16:creationId xmlns:a16="http://schemas.microsoft.com/office/drawing/2014/main" id="{54CCCF1A-1EFD-4D41-997B-0D1B975CA05B}"/>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6" name="Group 327">
            <a:extLst>
              <a:ext uri="{FF2B5EF4-FFF2-40B4-BE49-F238E27FC236}">
                <a16:creationId xmlns:a16="http://schemas.microsoft.com/office/drawing/2014/main" id="{C7F5C3A5-D3EF-4A03-8FDC-9B6348801633}"/>
              </a:ext>
            </a:extLst>
          </p:cNvPr>
          <p:cNvGrpSpPr>
            <a:grpSpLocks noChangeAspect="1"/>
          </p:cNvGrpSpPr>
          <p:nvPr/>
        </p:nvGrpSpPr>
        <p:grpSpPr>
          <a:xfrm>
            <a:off x="2237413" y="5702777"/>
            <a:ext cx="155880" cy="427293"/>
            <a:chOff x="3175" y="2628901"/>
            <a:chExt cx="1020763" cy="2871787"/>
          </a:xfrm>
          <a:solidFill>
            <a:schemeClr val="accent5"/>
          </a:solidFill>
        </p:grpSpPr>
        <p:sp>
          <p:nvSpPr>
            <p:cNvPr id="597" name="Freeform 14">
              <a:extLst>
                <a:ext uri="{FF2B5EF4-FFF2-40B4-BE49-F238E27FC236}">
                  <a16:creationId xmlns:a16="http://schemas.microsoft.com/office/drawing/2014/main" id="{B1B932C1-0AC7-4E64-BB08-3AD607FA86A3}"/>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8" name="Freeform 15">
              <a:extLst>
                <a:ext uri="{FF2B5EF4-FFF2-40B4-BE49-F238E27FC236}">
                  <a16:creationId xmlns:a16="http://schemas.microsoft.com/office/drawing/2014/main" id="{9DFA9DD9-58A9-438A-87AA-94A6FA42B5D3}"/>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99" name="Group 330">
            <a:extLst>
              <a:ext uri="{FF2B5EF4-FFF2-40B4-BE49-F238E27FC236}">
                <a16:creationId xmlns:a16="http://schemas.microsoft.com/office/drawing/2014/main" id="{8AB6F869-6DF1-434D-9D1C-EEB67B5E1BC1}"/>
              </a:ext>
            </a:extLst>
          </p:cNvPr>
          <p:cNvGrpSpPr>
            <a:grpSpLocks noChangeAspect="1"/>
          </p:cNvGrpSpPr>
          <p:nvPr/>
        </p:nvGrpSpPr>
        <p:grpSpPr>
          <a:xfrm>
            <a:off x="2472163" y="5702777"/>
            <a:ext cx="155880" cy="427293"/>
            <a:chOff x="3175" y="2628901"/>
            <a:chExt cx="1020763" cy="2871787"/>
          </a:xfrm>
          <a:solidFill>
            <a:schemeClr val="accent5"/>
          </a:solidFill>
        </p:grpSpPr>
        <p:sp>
          <p:nvSpPr>
            <p:cNvPr id="600" name="Freeform 14">
              <a:extLst>
                <a:ext uri="{FF2B5EF4-FFF2-40B4-BE49-F238E27FC236}">
                  <a16:creationId xmlns:a16="http://schemas.microsoft.com/office/drawing/2014/main" id="{33112619-7AED-4CED-B238-203F71592ED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1" name="Freeform 15">
              <a:extLst>
                <a:ext uri="{FF2B5EF4-FFF2-40B4-BE49-F238E27FC236}">
                  <a16:creationId xmlns:a16="http://schemas.microsoft.com/office/drawing/2014/main" id="{959A591D-902C-408E-8A67-D73D123053F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2" name="Group 333">
            <a:extLst>
              <a:ext uri="{FF2B5EF4-FFF2-40B4-BE49-F238E27FC236}">
                <a16:creationId xmlns:a16="http://schemas.microsoft.com/office/drawing/2014/main" id="{B28E9DD8-43B1-444F-8C79-95F81FD10EE9}"/>
              </a:ext>
            </a:extLst>
          </p:cNvPr>
          <p:cNvGrpSpPr>
            <a:grpSpLocks noChangeAspect="1"/>
          </p:cNvGrpSpPr>
          <p:nvPr/>
        </p:nvGrpSpPr>
        <p:grpSpPr>
          <a:xfrm>
            <a:off x="2706911" y="5702777"/>
            <a:ext cx="155880" cy="427293"/>
            <a:chOff x="3175" y="2628901"/>
            <a:chExt cx="1020763" cy="2871787"/>
          </a:xfrm>
          <a:solidFill>
            <a:schemeClr val="accent5"/>
          </a:solidFill>
        </p:grpSpPr>
        <p:sp>
          <p:nvSpPr>
            <p:cNvPr id="603" name="Freeform 14">
              <a:extLst>
                <a:ext uri="{FF2B5EF4-FFF2-40B4-BE49-F238E27FC236}">
                  <a16:creationId xmlns:a16="http://schemas.microsoft.com/office/drawing/2014/main" id="{8A20350C-D489-48E1-A82D-F4768DA5B1A4}"/>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 name="Freeform 15">
              <a:extLst>
                <a:ext uri="{FF2B5EF4-FFF2-40B4-BE49-F238E27FC236}">
                  <a16:creationId xmlns:a16="http://schemas.microsoft.com/office/drawing/2014/main" id="{BBB624FA-C879-43A5-AB23-4F53B9C107D6}"/>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5" name="Group 336">
            <a:extLst>
              <a:ext uri="{FF2B5EF4-FFF2-40B4-BE49-F238E27FC236}">
                <a16:creationId xmlns:a16="http://schemas.microsoft.com/office/drawing/2014/main" id="{0A390FA1-26B1-49CD-BE10-E1ADD71EE718}"/>
              </a:ext>
            </a:extLst>
          </p:cNvPr>
          <p:cNvGrpSpPr>
            <a:grpSpLocks noChangeAspect="1"/>
          </p:cNvGrpSpPr>
          <p:nvPr/>
        </p:nvGrpSpPr>
        <p:grpSpPr>
          <a:xfrm>
            <a:off x="2238033" y="5169084"/>
            <a:ext cx="155880" cy="427293"/>
            <a:chOff x="3175" y="2628901"/>
            <a:chExt cx="1020763" cy="2871787"/>
          </a:xfrm>
          <a:solidFill>
            <a:schemeClr val="accent5"/>
          </a:solidFill>
        </p:grpSpPr>
        <p:sp>
          <p:nvSpPr>
            <p:cNvPr id="606" name="Freeform 14">
              <a:extLst>
                <a:ext uri="{FF2B5EF4-FFF2-40B4-BE49-F238E27FC236}">
                  <a16:creationId xmlns:a16="http://schemas.microsoft.com/office/drawing/2014/main" id="{9A51D6FF-399A-4A23-BF4F-985C96EB2572}"/>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7" name="Freeform 15">
              <a:extLst>
                <a:ext uri="{FF2B5EF4-FFF2-40B4-BE49-F238E27FC236}">
                  <a16:creationId xmlns:a16="http://schemas.microsoft.com/office/drawing/2014/main" id="{20B7C602-038A-4F20-8197-E16D4DFB6EFE}"/>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8" name="Group 114">
            <a:extLst>
              <a:ext uri="{FF2B5EF4-FFF2-40B4-BE49-F238E27FC236}">
                <a16:creationId xmlns:a16="http://schemas.microsoft.com/office/drawing/2014/main" id="{B6E5FCEE-5355-4610-8BE9-61A1A56F2163}"/>
              </a:ext>
            </a:extLst>
          </p:cNvPr>
          <p:cNvGrpSpPr>
            <a:grpSpLocks noChangeAspect="1"/>
          </p:cNvGrpSpPr>
          <p:nvPr/>
        </p:nvGrpSpPr>
        <p:grpSpPr>
          <a:xfrm>
            <a:off x="2255391" y="2274888"/>
            <a:ext cx="155880" cy="427293"/>
            <a:chOff x="3175" y="2628901"/>
            <a:chExt cx="1020763" cy="2871787"/>
          </a:xfrm>
          <a:solidFill>
            <a:schemeClr val="accent6"/>
          </a:solidFill>
        </p:grpSpPr>
        <p:sp>
          <p:nvSpPr>
            <p:cNvPr id="609" name="Freeform 14">
              <a:extLst>
                <a:ext uri="{FF2B5EF4-FFF2-40B4-BE49-F238E27FC236}">
                  <a16:creationId xmlns:a16="http://schemas.microsoft.com/office/drawing/2014/main" id="{25D28B96-426C-46B7-B5E7-72DF258B8A3C}"/>
                </a:ext>
              </a:extLst>
            </p:cNvPr>
            <p:cNvSpPr>
              <a:spLocks/>
            </p:cNvSpPr>
            <p:nvPr/>
          </p:nvSpPr>
          <p:spPr bwMode="auto">
            <a:xfrm>
              <a:off x="236538" y="2628901"/>
              <a:ext cx="577850" cy="576263"/>
            </a:xfrm>
            <a:custGeom>
              <a:avLst/>
              <a:gdLst/>
              <a:ahLst/>
              <a:cxnLst>
                <a:cxn ang="0">
                  <a:pos x="132" y="131"/>
                </a:cxn>
                <a:cxn ang="0">
                  <a:pos x="154" y="77"/>
                </a:cxn>
                <a:cxn ang="0">
                  <a:pos x="132" y="22"/>
                </a:cxn>
                <a:cxn ang="0">
                  <a:pos x="77" y="0"/>
                </a:cxn>
                <a:cxn ang="0">
                  <a:pos x="23" y="22"/>
                </a:cxn>
                <a:cxn ang="0">
                  <a:pos x="0" y="77"/>
                </a:cxn>
                <a:cxn ang="0">
                  <a:pos x="23" y="131"/>
                </a:cxn>
                <a:cxn ang="0">
                  <a:pos x="77" y="154"/>
                </a:cxn>
                <a:cxn ang="0">
                  <a:pos x="132" y="131"/>
                </a:cxn>
              </a:cxnLst>
              <a:rect l="0" t="0" r="r" b="b"/>
              <a:pathLst>
                <a:path w="154" h="154">
                  <a:moveTo>
                    <a:pt x="132" y="131"/>
                  </a:moveTo>
                  <a:cubicBezTo>
                    <a:pt x="147" y="116"/>
                    <a:pt x="154" y="98"/>
                    <a:pt x="154" y="77"/>
                  </a:cubicBezTo>
                  <a:cubicBezTo>
                    <a:pt x="154" y="55"/>
                    <a:pt x="147" y="37"/>
                    <a:pt x="132" y="22"/>
                  </a:cubicBezTo>
                  <a:cubicBezTo>
                    <a:pt x="117" y="7"/>
                    <a:pt x="98" y="0"/>
                    <a:pt x="77" y="0"/>
                  </a:cubicBezTo>
                  <a:cubicBezTo>
                    <a:pt x="56" y="0"/>
                    <a:pt x="38" y="7"/>
                    <a:pt x="23" y="22"/>
                  </a:cubicBezTo>
                  <a:cubicBezTo>
                    <a:pt x="8" y="37"/>
                    <a:pt x="0" y="55"/>
                    <a:pt x="0" y="77"/>
                  </a:cubicBezTo>
                  <a:cubicBezTo>
                    <a:pt x="0" y="98"/>
                    <a:pt x="8" y="116"/>
                    <a:pt x="23" y="131"/>
                  </a:cubicBezTo>
                  <a:cubicBezTo>
                    <a:pt x="38" y="146"/>
                    <a:pt x="56" y="154"/>
                    <a:pt x="77" y="154"/>
                  </a:cubicBezTo>
                  <a:cubicBezTo>
                    <a:pt x="98" y="154"/>
                    <a:pt x="117" y="146"/>
                    <a:pt x="13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0" name="Freeform 15">
              <a:extLst>
                <a:ext uri="{FF2B5EF4-FFF2-40B4-BE49-F238E27FC236}">
                  <a16:creationId xmlns:a16="http://schemas.microsoft.com/office/drawing/2014/main" id="{837D1DD9-1543-4C4D-817B-4AAF9F9B694F}"/>
                </a:ext>
              </a:extLst>
            </p:cNvPr>
            <p:cNvSpPr>
              <a:spLocks/>
            </p:cNvSpPr>
            <p:nvPr/>
          </p:nvSpPr>
          <p:spPr bwMode="auto">
            <a:xfrm>
              <a:off x="3175" y="3281363"/>
              <a:ext cx="1020763" cy="2219325"/>
            </a:xfrm>
            <a:custGeom>
              <a:avLst/>
              <a:gdLst/>
              <a:ahLst/>
              <a:cxnLst>
                <a:cxn ang="0">
                  <a:pos x="271" y="68"/>
                </a:cxn>
                <a:cxn ang="0">
                  <a:pos x="260" y="36"/>
                </a:cxn>
                <a:cxn ang="0">
                  <a:pos x="207" y="1"/>
                </a:cxn>
                <a:cxn ang="0">
                  <a:pos x="201" y="1"/>
                </a:cxn>
                <a:cxn ang="0">
                  <a:pos x="73" y="1"/>
                </a:cxn>
                <a:cxn ang="0">
                  <a:pos x="65" y="1"/>
                </a:cxn>
                <a:cxn ang="0">
                  <a:pos x="12" y="36"/>
                </a:cxn>
                <a:cxn ang="0">
                  <a:pos x="1" y="68"/>
                </a:cxn>
                <a:cxn ang="0">
                  <a:pos x="1" y="68"/>
                </a:cxn>
                <a:cxn ang="0">
                  <a:pos x="0" y="263"/>
                </a:cxn>
                <a:cxn ang="0">
                  <a:pos x="6" y="276"/>
                </a:cxn>
                <a:cxn ang="0">
                  <a:pos x="23" y="285"/>
                </a:cxn>
                <a:cxn ang="0">
                  <a:pos x="41" y="279"/>
                </a:cxn>
                <a:cxn ang="0">
                  <a:pos x="49" y="266"/>
                </a:cxn>
                <a:cxn ang="0">
                  <a:pos x="50" y="90"/>
                </a:cxn>
                <a:cxn ang="0">
                  <a:pos x="62" y="90"/>
                </a:cxn>
                <a:cxn ang="0">
                  <a:pos x="62" y="117"/>
                </a:cxn>
                <a:cxn ang="0">
                  <a:pos x="63" y="559"/>
                </a:cxn>
                <a:cxn ang="0">
                  <a:pos x="75" y="583"/>
                </a:cxn>
                <a:cxn ang="0">
                  <a:pos x="95" y="591"/>
                </a:cxn>
                <a:cxn ang="0">
                  <a:pos x="111" y="589"/>
                </a:cxn>
                <a:cxn ang="0">
                  <a:pos x="128" y="555"/>
                </a:cxn>
                <a:cxn ang="0">
                  <a:pos x="129" y="404"/>
                </a:cxn>
                <a:cxn ang="0">
                  <a:pos x="130" y="283"/>
                </a:cxn>
                <a:cxn ang="0">
                  <a:pos x="145" y="283"/>
                </a:cxn>
                <a:cxn ang="0">
                  <a:pos x="145" y="557"/>
                </a:cxn>
                <a:cxn ang="0">
                  <a:pos x="157" y="584"/>
                </a:cxn>
                <a:cxn ang="0">
                  <a:pos x="179" y="592"/>
                </a:cxn>
                <a:cxn ang="0">
                  <a:pos x="198" y="586"/>
                </a:cxn>
                <a:cxn ang="0">
                  <a:pos x="210" y="560"/>
                </a:cxn>
                <a:cxn ang="0">
                  <a:pos x="210" y="90"/>
                </a:cxn>
                <a:cxn ang="0">
                  <a:pos x="221" y="91"/>
                </a:cxn>
                <a:cxn ang="0">
                  <a:pos x="223" y="266"/>
                </a:cxn>
                <a:cxn ang="0">
                  <a:pos x="231" y="279"/>
                </a:cxn>
                <a:cxn ang="0">
                  <a:pos x="249" y="285"/>
                </a:cxn>
                <a:cxn ang="0">
                  <a:pos x="266" y="276"/>
                </a:cxn>
                <a:cxn ang="0">
                  <a:pos x="272" y="263"/>
                </a:cxn>
                <a:cxn ang="0">
                  <a:pos x="271" y="68"/>
                </a:cxn>
              </a:cxnLst>
              <a:rect l="0" t="0" r="r" b="b"/>
              <a:pathLst>
                <a:path w="272" h="592">
                  <a:moveTo>
                    <a:pt x="271" y="68"/>
                  </a:moveTo>
                  <a:cubicBezTo>
                    <a:pt x="270" y="58"/>
                    <a:pt x="266" y="47"/>
                    <a:pt x="260" y="36"/>
                  </a:cubicBezTo>
                  <a:cubicBezTo>
                    <a:pt x="248" y="14"/>
                    <a:pt x="231" y="2"/>
                    <a:pt x="207" y="1"/>
                  </a:cubicBezTo>
                  <a:cubicBezTo>
                    <a:pt x="205" y="0"/>
                    <a:pt x="203" y="1"/>
                    <a:pt x="201" y="1"/>
                  </a:cubicBezTo>
                  <a:cubicBezTo>
                    <a:pt x="73" y="1"/>
                    <a:pt x="73" y="1"/>
                    <a:pt x="73" y="1"/>
                  </a:cubicBezTo>
                  <a:cubicBezTo>
                    <a:pt x="71" y="1"/>
                    <a:pt x="68" y="0"/>
                    <a:pt x="65" y="1"/>
                  </a:cubicBezTo>
                  <a:cubicBezTo>
                    <a:pt x="41" y="2"/>
                    <a:pt x="23" y="14"/>
                    <a:pt x="12" y="36"/>
                  </a:cubicBezTo>
                  <a:cubicBezTo>
                    <a:pt x="6" y="47"/>
                    <a:pt x="2" y="58"/>
                    <a:pt x="1" y="68"/>
                  </a:cubicBezTo>
                  <a:cubicBezTo>
                    <a:pt x="1" y="68"/>
                    <a:pt x="1" y="68"/>
                    <a:pt x="1" y="68"/>
                  </a:cubicBezTo>
                  <a:cubicBezTo>
                    <a:pt x="0" y="263"/>
                    <a:pt x="0" y="263"/>
                    <a:pt x="0" y="263"/>
                  </a:cubicBezTo>
                  <a:cubicBezTo>
                    <a:pt x="0" y="267"/>
                    <a:pt x="2" y="272"/>
                    <a:pt x="6" y="276"/>
                  </a:cubicBezTo>
                  <a:cubicBezTo>
                    <a:pt x="10" y="281"/>
                    <a:pt x="16" y="284"/>
                    <a:pt x="23" y="285"/>
                  </a:cubicBezTo>
                  <a:cubicBezTo>
                    <a:pt x="29" y="285"/>
                    <a:pt x="36" y="283"/>
                    <a:pt x="41" y="279"/>
                  </a:cubicBezTo>
                  <a:cubicBezTo>
                    <a:pt x="47" y="275"/>
                    <a:pt x="49" y="271"/>
                    <a:pt x="49" y="266"/>
                  </a:cubicBezTo>
                  <a:cubicBezTo>
                    <a:pt x="50" y="90"/>
                    <a:pt x="50" y="90"/>
                    <a:pt x="50" y="90"/>
                  </a:cubicBezTo>
                  <a:cubicBezTo>
                    <a:pt x="62" y="90"/>
                    <a:pt x="62" y="90"/>
                    <a:pt x="62" y="90"/>
                  </a:cubicBezTo>
                  <a:cubicBezTo>
                    <a:pt x="62" y="117"/>
                    <a:pt x="62" y="117"/>
                    <a:pt x="62" y="117"/>
                  </a:cubicBezTo>
                  <a:cubicBezTo>
                    <a:pt x="63" y="559"/>
                    <a:pt x="63" y="559"/>
                    <a:pt x="63" y="559"/>
                  </a:cubicBezTo>
                  <a:cubicBezTo>
                    <a:pt x="65" y="570"/>
                    <a:pt x="69" y="578"/>
                    <a:pt x="75" y="583"/>
                  </a:cubicBezTo>
                  <a:cubicBezTo>
                    <a:pt x="80" y="589"/>
                    <a:pt x="87" y="591"/>
                    <a:pt x="95" y="591"/>
                  </a:cubicBezTo>
                  <a:cubicBezTo>
                    <a:pt x="100" y="592"/>
                    <a:pt x="106" y="591"/>
                    <a:pt x="111" y="589"/>
                  </a:cubicBezTo>
                  <a:cubicBezTo>
                    <a:pt x="122" y="583"/>
                    <a:pt x="128" y="572"/>
                    <a:pt x="128" y="555"/>
                  </a:cubicBezTo>
                  <a:cubicBezTo>
                    <a:pt x="129" y="538"/>
                    <a:pt x="129" y="488"/>
                    <a:pt x="129" y="404"/>
                  </a:cubicBezTo>
                  <a:cubicBezTo>
                    <a:pt x="130" y="283"/>
                    <a:pt x="130" y="283"/>
                    <a:pt x="130" y="283"/>
                  </a:cubicBezTo>
                  <a:cubicBezTo>
                    <a:pt x="145" y="283"/>
                    <a:pt x="145" y="283"/>
                    <a:pt x="145" y="283"/>
                  </a:cubicBezTo>
                  <a:cubicBezTo>
                    <a:pt x="145" y="557"/>
                    <a:pt x="145" y="557"/>
                    <a:pt x="145" y="557"/>
                  </a:cubicBezTo>
                  <a:cubicBezTo>
                    <a:pt x="145" y="568"/>
                    <a:pt x="149" y="577"/>
                    <a:pt x="157" y="584"/>
                  </a:cubicBezTo>
                  <a:cubicBezTo>
                    <a:pt x="163" y="590"/>
                    <a:pt x="170" y="592"/>
                    <a:pt x="179" y="592"/>
                  </a:cubicBezTo>
                  <a:cubicBezTo>
                    <a:pt x="187" y="592"/>
                    <a:pt x="193" y="590"/>
                    <a:pt x="198" y="586"/>
                  </a:cubicBezTo>
                  <a:cubicBezTo>
                    <a:pt x="204" y="581"/>
                    <a:pt x="208" y="573"/>
                    <a:pt x="210" y="560"/>
                  </a:cubicBezTo>
                  <a:cubicBezTo>
                    <a:pt x="211" y="550"/>
                    <a:pt x="211" y="393"/>
                    <a:pt x="210" y="90"/>
                  </a:cubicBezTo>
                  <a:cubicBezTo>
                    <a:pt x="221" y="91"/>
                    <a:pt x="221" y="91"/>
                    <a:pt x="221" y="91"/>
                  </a:cubicBezTo>
                  <a:cubicBezTo>
                    <a:pt x="223" y="266"/>
                    <a:pt x="223" y="266"/>
                    <a:pt x="223" y="266"/>
                  </a:cubicBezTo>
                  <a:cubicBezTo>
                    <a:pt x="223" y="271"/>
                    <a:pt x="225" y="275"/>
                    <a:pt x="231" y="279"/>
                  </a:cubicBezTo>
                  <a:cubicBezTo>
                    <a:pt x="236" y="283"/>
                    <a:pt x="242" y="285"/>
                    <a:pt x="249" y="285"/>
                  </a:cubicBezTo>
                  <a:cubicBezTo>
                    <a:pt x="256" y="284"/>
                    <a:pt x="262" y="281"/>
                    <a:pt x="266" y="276"/>
                  </a:cubicBezTo>
                  <a:cubicBezTo>
                    <a:pt x="270" y="272"/>
                    <a:pt x="272" y="267"/>
                    <a:pt x="272" y="263"/>
                  </a:cubicBezTo>
                  <a:lnTo>
                    <a:pt x="271"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11" name="TextBox 610">
            <a:extLst>
              <a:ext uri="{FF2B5EF4-FFF2-40B4-BE49-F238E27FC236}">
                <a16:creationId xmlns:a16="http://schemas.microsoft.com/office/drawing/2014/main" id="{753D4BC8-D2AE-4861-8C92-3F8A439F8075}"/>
              </a:ext>
            </a:extLst>
          </p:cNvPr>
          <p:cNvSpPr txBox="1"/>
          <p:nvPr/>
        </p:nvSpPr>
        <p:spPr>
          <a:xfrm>
            <a:off x="3724094" y="5521248"/>
            <a:ext cx="818171"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5"/>
                </a:solidFill>
              </a:rPr>
              <a:t>17%</a:t>
            </a:r>
          </a:p>
        </p:txBody>
      </p:sp>
    </p:spTree>
    <p:extLst>
      <p:ext uri="{BB962C8B-B14F-4D97-AF65-F5344CB8AC3E}">
        <p14:creationId xmlns:p14="http://schemas.microsoft.com/office/powerpoint/2010/main" val="1446127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476B-608E-4A23-A86C-A555494EB9C7}"/>
              </a:ext>
            </a:extLst>
          </p:cNvPr>
          <p:cNvSpPr>
            <a:spLocks noGrp="1"/>
          </p:cNvSpPr>
          <p:nvPr>
            <p:ph type="title"/>
          </p:nvPr>
        </p:nvSpPr>
        <p:spPr>
          <a:xfrm>
            <a:off x="451129" y="441325"/>
            <a:ext cx="9341701" cy="775597"/>
          </a:xfrm>
        </p:spPr>
        <p:txBody>
          <a:bodyPr/>
          <a:lstStyle/>
          <a:p>
            <a:r>
              <a:rPr lang="en-GB" sz="2800">
                <a:solidFill>
                  <a:schemeClr val="bg2">
                    <a:lumMod val="50000"/>
                  </a:schemeClr>
                </a:solidFill>
              </a:rPr>
              <a:t>Segment overview – New claimants</a:t>
            </a:r>
          </a:p>
        </p:txBody>
      </p:sp>
      <p:sp>
        <p:nvSpPr>
          <p:cNvPr id="3" name="Slide Number Placeholder 2">
            <a:extLst>
              <a:ext uri="{FF2B5EF4-FFF2-40B4-BE49-F238E27FC236}">
                <a16:creationId xmlns:a16="http://schemas.microsoft.com/office/drawing/2014/main" id="{215E04CE-B2E5-42AC-AFCE-E85328CDFA9A}"/>
              </a:ext>
            </a:extLst>
          </p:cNvPr>
          <p:cNvSpPr>
            <a:spLocks noGrp="1"/>
          </p:cNvSpPr>
          <p:nvPr>
            <p:ph type="sldNum" sz="quarter" idx="4294967295"/>
          </p:nvPr>
        </p:nvSpPr>
        <p:spPr>
          <a:xfrm>
            <a:off x="437230" y="6279028"/>
            <a:ext cx="304370" cy="365125"/>
          </a:xfrm>
          <a:prstGeom prst="rect">
            <a:avLst/>
          </a:prstGeom>
        </p:spPr>
        <p:txBody>
          <a:bodyPr/>
          <a:lstStyle/>
          <a:p>
            <a:r>
              <a:rPr lang="en-GB"/>
              <a:t>  </a:t>
            </a:r>
          </a:p>
        </p:txBody>
      </p:sp>
      <p:sp>
        <p:nvSpPr>
          <p:cNvPr id="10" name="Rectangle 9">
            <a:extLst>
              <a:ext uri="{FF2B5EF4-FFF2-40B4-BE49-F238E27FC236}">
                <a16:creationId xmlns:a16="http://schemas.microsoft.com/office/drawing/2014/main" id="{4C3C39CE-C701-423A-A842-9E0E640401AA}"/>
              </a:ext>
            </a:extLst>
          </p:cNvPr>
          <p:cNvSpPr/>
          <p:nvPr/>
        </p:nvSpPr>
        <p:spPr>
          <a:xfrm>
            <a:off x="2666360" y="1085215"/>
            <a:ext cx="2257200" cy="8735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Passionate and struggling (26%)</a:t>
            </a:r>
            <a:endParaRPr lang="en-GB" b="1">
              <a:solidFill>
                <a:schemeClr val="bg1"/>
              </a:solidFill>
            </a:endParaRPr>
          </a:p>
        </p:txBody>
      </p:sp>
      <p:sp>
        <p:nvSpPr>
          <p:cNvPr id="12" name="Rectangle 11">
            <a:extLst>
              <a:ext uri="{FF2B5EF4-FFF2-40B4-BE49-F238E27FC236}">
                <a16:creationId xmlns:a16="http://schemas.microsoft.com/office/drawing/2014/main" id="{B5CCA529-99F2-432B-8E8C-803D416FD384}"/>
              </a:ext>
            </a:extLst>
          </p:cNvPr>
          <p:cNvSpPr/>
          <p:nvPr/>
        </p:nvSpPr>
        <p:spPr>
          <a:xfrm>
            <a:off x="5007454" y="1085215"/>
            <a:ext cx="2257200" cy="873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Content with other priorities (17%)</a:t>
            </a:r>
            <a:endParaRPr lang="en-GB" b="1">
              <a:solidFill>
                <a:schemeClr val="bg1"/>
              </a:solidFill>
            </a:endParaRPr>
          </a:p>
        </p:txBody>
      </p:sp>
      <p:sp>
        <p:nvSpPr>
          <p:cNvPr id="13" name="Rectangle 12">
            <a:extLst>
              <a:ext uri="{FF2B5EF4-FFF2-40B4-BE49-F238E27FC236}">
                <a16:creationId xmlns:a16="http://schemas.microsoft.com/office/drawing/2014/main" id="{76680D6C-A059-438A-BBC3-7F17D1FA2823}"/>
              </a:ext>
            </a:extLst>
          </p:cNvPr>
          <p:cNvSpPr/>
          <p:nvPr/>
        </p:nvSpPr>
        <p:spPr>
          <a:xfrm>
            <a:off x="9689642" y="1085215"/>
            <a:ext cx="2257200" cy="873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Dispassionate and stuck (17%)</a:t>
            </a:r>
            <a:endParaRPr lang="en-GB" b="1">
              <a:solidFill>
                <a:schemeClr val="bg1"/>
              </a:solidFill>
            </a:endParaRPr>
          </a:p>
        </p:txBody>
      </p:sp>
      <p:sp>
        <p:nvSpPr>
          <p:cNvPr id="14" name="Rectangle 13">
            <a:extLst>
              <a:ext uri="{FF2B5EF4-FFF2-40B4-BE49-F238E27FC236}">
                <a16:creationId xmlns:a16="http://schemas.microsoft.com/office/drawing/2014/main" id="{77C67416-AA73-49E5-959E-102E2B907245}"/>
              </a:ext>
            </a:extLst>
          </p:cNvPr>
          <p:cNvSpPr/>
          <p:nvPr/>
        </p:nvSpPr>
        <p:spPr>
          <a:xfrm>
            <a:off x="363366" y="1085215"/>
            <a:ext cx="2216560" cy="8735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Passionate and successful (23%)</a:t>
            </a:r>
            <a:endParaRPr lang="en-GB" b="1">
              <a:solidFill>
                <a:schemeClr val="bg1"/>
              </a:solidFill>
            </a:endParaRPr>
          </a:p>
        </p:txBody>
      </p:sp>
      <p:sp>
        <p:nvSpPr>
          <p:cNvPr id="15" name="Rectangle 14">
            <a:extLst>
              <a:ext uri="{FF2B5EF4-FFF2-40B4-BE49-F238E27FC236}">
                <a16:creationId xmlns:a16="http://schemas.microsoft.com/office/drawing/2014/main" id="{D3A60265-69CF-4FB1-9F35-32ED3E69F775}"/>
              </a:ext>
            </a:extLst>
          </p:cNvPr>
          <p:cNvSpPr/>
          <p:nvPr/>
        </p:nvSpPr>
        <p:spPr>
          <a:xfrm>
            <a:off x="7348548" y="1085215"/>
            <a:ext cx="2257200" cy="873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Dispassionate with other priorities (17%) </a:t>
            </a:r>
            <a:endParaRPr lang="en-GB" sz="2000" b="1">
              <a:solidFill>
                <a:schemeClr val="bg1"/>
              </a:solidFill>
            </a:endParaRPr>
          </a:p>
        </p:txBody>
      </p:sp>
      <p:sp>
        <p:nvSpPr>
          <p:cNvPr id="9" name="Rectangle 8">
            <a:extLst>
              <a:ext uri="{FF2B5EF4-FFF2-40B4-BE49-F238E27FC236}">
                <a16:creationId xmlns:a16="http://schemas.microsoft.com/office/drawing/2014/main" id="{53A96419-DC04-4A07-8D0F-91AC6CD56A59}"/>
              </a:ext>
            </a:extLst>
          </p:cNvPr>
          <p:cNvSpPr/>
          <p:nvPr/>
        </p:nvSpPr>
        <p:spPr>
          <a:xfrm>
            <a:off x="363366" y="2058051"/>
            <a:ext cx="2216261" cy="43612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nSpc>
                <a:spcPct val="110000"/>
              </a:lnSpc>
              <a:buFont typeface="Arial" panose="020B0604020202020204" pitchFamily="34" charset="0"/>
              <a:buChar char="•"/>
            </a:pPr>
            <a:r>
              <a:rPr lang="en-GB" sz="1500">
                <a:solidFill>
                  <a:schemeClr val="tx1"/>
                </a:solidFill>
              </a:rPr>
              <a:t>Passionate about their self-employment activity and want to be self employed</a:t>
            </a:r>
            <a:endParaRPr lang="en-US">
              <a:solidFill>
                <a:schemeClr val="tx1"/>
              </a:solidFill>
            </a:endParaRPr>
          </a:p>
          <a:p>
            <a:pPr marL="179705" indent="-179705">
              <a:lnSpc>
                <a:spcPct val="110000"/>
              </a:lnSpc>
              <a:buFont typeface="Arial" panose="020B0604020202020204" pitchFamily="34" charset="0"/>
              <a:buChar char="•"/>
            </a:pPr>
            <a:r>
              <a:rPr lang="en-GB" sz="1500">
                <a:solidFill>
                  <a:schemeClr val="tx1"/>
                </a:solidFill>
              </a:rPr>
              <a:t>Confident dealing with finances and comfortable with their financial situation</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Knowledgeable about sources of advice &amp; guidance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Have highest level of control over work</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Most likely to expect profits to grow – although negatively impacted by COVID-19</a:t>
            </a:r>
            <a:endParaRPr lang="en-GB" sz="1500">
              <a:solidFill>
                <a:schemeClr val="tx1"/>
              </a:solidFill>
              <a:cs typeface="Arial"/>
            </a:endParaRPr>
          </a:p>
          <a:p>
            <a:pPr marL="179705" indent="-179705">
              <a:lnSpc>
                <a:spcPct val="110000"/>
              </a:lnSpc>
              <a:buFont typeface="Arial" panose="020B0604020202020204" pitchFamily="34" charset="0"/>
              <a:buChar char="•"/>
            </a:pPr>
            <a:endParaRPr lang="en-GB" sz="1500">
              <a:solidFill>
                <a:schemeClr val="tx1"/>
              </a:solidFill>
              <a:cs typeface="Arial"/>
            </a:endParaRPr>
          </a:p>
        </p:txBody>
      </p:sp>
      <p:sp>
        <p:nvSpPr>
          <p:cNvPr id="11" name="Rectangle 10">
            <a:extLst>
              <a:ext uri="{FF2B5EF4-FFF2-40B4-BE49-F238E27FC236}">
                <a16:creationId xmlns:a16="http://schemas.microsoft.com/office/drawing/2014/main" id="{BB75FE21-AAE8-49F7-BEF2-734937DDBB9B}"/>
              </a:ext>
            </a:extLst>
          </p:cNvPr>
          <p:cNvSpPr/>
          <p:nvPr/>
        </p:nvSpPr>
        <p:spPr>
          <a:xfrm>
            <a:off x="2666659" y="2058051"/>
            <a:ext cx="2246741" cy="43612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gn="l">
              <a:lnSpc>
                <a:spcPct val="110000"/>
              </a:lnSpc>
              <a:buFont typeface="Arial" panose="020B0604020202020204" pitchFamily="34" charset="0"/>
              <a:buChar char="•"/>
            </a:pPr>
            <a:r>
              <a:rPr lang="en-GB" sz="1500">
                <a:solidFill>
                  <a:schemeClr val="tx1"/>
                </a:solidFill>
              </a:rPr>
              <a:t>Passionate about their self-employment activity and want to be self employed</a:t>
            </a:r>
            <a:endParaRPr lang="en-US">
              <a:solidFill>
                <a:schemeClr val="tx1"/>
              </a:solidFill>
            </a:endParaRPr>
          </a:p>
          <a:p>
            <a:pPr marL="179705" indent="-179705" algn="l">
              <a:lnSpc>
                <a:spcPct val="110000"/>
              </a:lnSpc>
              <a:buFont typeface="Arial" panose="020B0604020202020204" pitchFamily="34" charset="0"/>
              <a:buChar char="•"/>
            </a:pPr>
            <a:r>
              <a:rPr lang="en-GB" sz="1500">
                <a:solidFill>
                  <a:schemeClr val="tx1"/>
                </a:solidFill>
              </a:rPr>
              <a:t>Not financially comfortable &amp; lacking confidence in dealing with finances</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Lacking awareness of advice &amp; guidance</a:t>
            </a:r>
            <a:endParaRPr lang="en-GB" sz="1500">
              <a:solidFill>
                <a:schemeClr val="tx1"/>
              </a:solidFill>
              <a:cs typeface="Arial"/>
            </a:endParaRPr>
          </a:p>
          <a:p>
            <a:pPr marL="179705" indent="-179705" algn="l">
              <a:lnSpc>
                <a:spcPct val="110000"/>
              </a:lnSpc>
              <a:buFont typeface="Arial" panose="020B0604020202020204" pitchFamily="34" charset="0"/>
              <a:buChar char="•"/>
            </a:pPr>
            <a:r>
              <a:rPr lang="en-GB" sz="1500">
                <a:solidFill>
                  <a:schemeClr val="tx1"/>
                </a:solidFill>
              </a:rPr>
              <a:t>Most negatively impacted by COVID-19 - but expect profits to grow</a:t>
            </a:r>
            <a:endParaRPr lang="en-GB" sz="1500">
              <a:solidFill>
                <a:schemeClr val="tx1"/>
              </a:solidFill>
              <a:cs typeface="Arial"/>
            </a:endParaRPr>
          </a:p>
          <a:p>
            <a:pPr marL="179705" indent="-179705" algn="l">
              <a:lnSpc>
                <a:spcPct val="110000"/>
              </a:lnSpc>
              <a:buFont typeface="Arial" panose="020B0604020202020204" pitchFamily="34" charset="0"/>
              <a:buChar char="•"/>
            </a:pPr>
            <a:r>
              <a:rPr lang="en-GB" sz="1500">
                <a:solidFill>
                  <a:schemeClr val="tx1"/>
                </a:solidFill>
              </a:rPr>
              <a:t>Most likely to be business owner/director</a:t>
            </a:r>
            <a:endParaRPr lang="en-GB" sz="1500">
              <a:solidFill>
                <a:schemeClr val="tx1"/>
              </a:solidFill>
              <a:cs typeface="Arial"/>
            </a:endParaRPr>
          </a:p>
        </p:txBody>
      </p:sp>
      <p:sp>
        <p:nvSpPr>
          <p:cNvPr id="16" name="Rectangle 15">
            <a:extLst>
              <a:ext uri="{FF2B5EF4-FFF2-40B4-BE49-F238E27FC236}">
                <a16:creationId xmlns:a16="http://schemas.microsoft.com/office/drawing/2014/main" id="{2B9DB4A1-87F9-45A3-B5E1-29EC44A036F1}"/>
              </a:ext>
            </a:extLst>
          </p:cNvPr>
          <p:cNvSpPr/>
          <p:nvPr/>
        </p:nvSpPr>
        <p:spPr>
          <a:xfrm>
            <a:off x="5010666" y="2058051"/>
            <a:ext cx="2257200" cy="436067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nSpc>
                <a:spcPct val="110000"/>
              </a:lnSpc>
              <a:buFont typeface="Arial" panose="020B0604020202020204" pitchFamily="34" charset="0"/>
              <a:buChar char="•"/>
            </a:pPr>
            <a:r>
              <a:rPr lang="en-GB" sz="1500">
                <a:solidFill>
                  <a:schemeClr val="tx1"/>
                </a:solidFill>
              </a:rPr>
              <a:t>Passionate about their self-employment activity</a:t>
            </a:r>
            <a:endParaRPr lang="en-US">
              <a:solidFill>
                <a:schemeClr val="tx1"/>
              </a:solidFill>
            </a:endParaRPr>
          </a:p>
          <a:p>
            <a:pPr marL="179705" indent="-179705">
              <a:lnSpc>
                <a:spcPct val="110000"/>
              </a:lnSpc>
              <a:buFont typeface="Arial" panose="020B0604020202020204" pitchFamily="34" charset="0"/>
              <a:buChar char="•"/>
            </a:pPr>
            <a:r>
              <a:rPr lang="en-GB" sz="1500">
                <a:solidFill>
                  <a:schemeClr val="tx1"/>
                </a:solidFill>
              </a:rPr>
              <a:t>Financially comfortable and confident dealing with finances</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Knowledgeable about sources of advice &amp; guidance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Prioritising life goals</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Even if wanted to, feel unable to change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More likely to have been SE 5+ years</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Most likely to be chief income earner</a:t>
            </a:r>
            <a:endParaRPr lang="en-GB" sz="1500">
              <a:solidFill>
                <a:schemeClr val="tx1"/>
              </a:solidFill>
              <a:cs typeface="Arial"/>
            </a:endParaRPr>
          </a:p>
          <a:p>
            <a:pPr>
              <a:lnSpc>
                <a:spcPct val="110000"/>
              </a:lnSpc>
            </a:pPr>
            <a:endParaRPr lang="en-GB" sz="1500">
              <a:solidFill>
                <a:schemeClr val="tx1"/>
              </a:solidFill>
            </a:endParaRPr>
          </a:p>
          <a:p>
            <a:pPr marL="179705" indent="-179705">
              <a:lnSpc>
                <a:spcPct val="110000"/>
              </a:lnSpc>
              <a:buFont typeface="Arial" panose="020B0604020202020204" pitchFamily="34" charset="0"/>
              <a:buChar char="•"/>
            </a:pPr>
            <a:endParaRPr lang="en-GB" sz="1500">
              <a:solidFill>
                <a:schemeClr val="tx1"/>
              </a:solidFill>
              <a:cs typeface="Arial"/>
            </a:endParaRPr>
          </a:p>
        </p:txBody>
      </p:sp>
      <p:sp>
        <p:nvSpPr>
          <p:cNvPr id="17" name="Rectangle 16">
            <a:extLst>
              <a:ext uri="{FF2B5EF4-FFF2-40B4-BE49-F238E27FC236}">
                <a16:creationId xmlns:a16="http://schemas.microsoft.com/office/drawing/2014/main" id="{F9C66C48-646F-4CBC-A17D-6E802D6BC94E}"/>
              </a:ext>
            </a:extLst>
          </p:cNvPr>
          <p:cNvSpPr/>
          <p:nvPr/>
        </p:nvSpPr>
        <p:spPr>
          <a:xfrm>
            <a:off x="7353329" y="2058051"/>
            <a:ext cx="2257200" cy="43612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nSpc>
                <a:spcPct val="110000"/>
              </a:lnSpc>
              <a:buFont typeface="Arial" panose="020B0604020202020204" pitchFamily="34" charset="0"/>
              <a:buChar char="•"/>
            </a:pPr>
            <a:r>
              <a:rPr lang="en-GB" sz="1500">
                <a:solidFill>
                  <a:schemeClr val="tx1"/>
                </a:solidFill>
              </a:rPr>
              <a:t>Less passionate about their self-employment activity</a:t>
            </a:r>
            <a:endParaRPr lang="en-US">
              <a:solidFill>
                <a:schemeClr val="tx1"/>
              </a:solidFill>
            </a:endParaRPr>
          </a:p>
          <a:p>
            <a:pPr marL="179705" indent="-179705">
              <a:lnSpc>
                <a:spcPct val="110000"/>
              </a:lnSpc>
              <a:buFont typeface="Arial" panose="020B0604020202020204" pitchFamily="34" charset="0"/>
              <a:buChar char="•"/>
            </a:pPr>
            <a:r>
              <a:rPr lang="en-GB" sz="1500">
                <a:solidFill>
                  <a:schemeClr val="tx1"/>
                </a:solidFill>
              </a:rPr>
              <a:t>Prioritising life goals</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More likely to prefer to be employed by employer</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High level of uncertainty of future profits </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Most likely to be have been SE 2 years or less</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More likely to be contractor/contract worker</a:t>
            </a:r>
            <a:endParaRPr lang="en-GB" sz="1500">
              <a:solidFill>
                <a:schemeClr val="tx1"/>
              </a:solidFill>
              <a:cs typeface="Arial"/>
            </a:endParaRPr>
          </a:p>
          <a:p>
            <a:pPr marL="179705" indent="-179705">
              <a:lnSpc>
                <a:spcPct val="110000"/>
              </a:lnSpc>
              <a:buFont typeface="Arial" panose="020B0604020202020204" pitchFamily="34" charset="0"/>
              <a:buChar char="•"/>
            </a:pPr>
            <a:endParaRPr lang="en-GB" sz="1600">
              <a:solidFill>
                <a:schemeClr val="tx1"/>
              </a:solidFill>
              <a:cs typeface="Arial"/>
            </a:endParaRPr>
          </a:p>
        </p:txBody>
      </p:sp>
      <p:sp>
        <p:nvSpPr>
          <p:cNvPr id="18" name="Rectangle 17">
            <a:extLst>
              <a:ext uri="{FF2B5EF4-FFF2-40B4-BE49-F238E27FC236}">
                <a16:creationId xmlns:a16="http://schemas.microsoft.com/office/drawing/2014/main" id="{375BBFA3-5280-4CEF-8689-F5AD824535B5}"/>
              </a:ext>
            </a:extLst>
          </p:cNvPr>
          <p:cNvSpPr/>
          <p:nvPr/>
        </p:nvSpPr>
        <p:spPr>
          <a:xfrm>
            <a:off x="9688372" y="2058051"/>
            <a:ext cx="2260486" cy="43612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705" indent="-179705" algn="l">
              <a:lnSpc>
                <a:spcPct val="110000"/>
              </a:lnSpc>
              <a:buFont typeface="Arial" panose="020B0604020202020204" pitchFamily="34" charset="0"/>
              <a:buChar char="•"/>
            </a:pPr>
            <a:r>
              <a:rPr lang="en-GB" sz="1500">
                <a:solidFill>
                  <a:schemeClr val="tx1"/>
                </a:solidFill>
              </a:rPr>
              <a:t>More likely to prefer to be employed by employer</a:t>
            </a:r>
            <a:endParaRPr lang="en-US"/>
          </a:p>
          <a:p>
            <a:pPr marL="179705" indent="-179705">
              <a:lnSpc>
                <a:spcPct val="110000"/>
              </a:lnSpc>
              <a:buFont typeface="Arial" panose="020B0604020202020204" pitchFamily="34" charset="0"/>
              <a:buChar char="•"/>
            </a:pPr>
            <a:r>
              <a:rPr lang="en-GB" sz="1500">
                <a:solidFill>
                  <a:schemeClr val="tx1"/>
                </a:solidFill>
              </a:rPr>
              <a:t>Lack confidence in self-employment activity</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Lacking confidence dealing with finances</a:t>
            </a:r>
            <a:endParaRPr lang="en-GB" sz="1500">
              <a:solidFill>
                <a:schemeClr val="tx1"/>
              </a:solidFill>
              <a:cs typeface="Arial"/>
            </a:endParaRPr>
          </a:p>
          <a:p>
            <a:pPr marL="179705" indent="-179705" algn="l">
              <a:lnSpc>
                <a:spcPct val="110000"/>
              </a:lnSpc>
              <a:buFont typeface="Arial" panose="020B0604020202020204" pitchFamily="34" charset="0"/>
              <a:buChar char="•"/>
            </a:pPr>
            <a:r>
              <a:rPr lang="en-GB" sz="1500">
                <a:solidFill>
                  <a:schemeClr val="tx1"/>
                </a:solidFill>
              </a:rPr>
              <a:t>More likely to expect profits to decline or uncertain of profit</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Even if wanted to, feel unable to change</a:t>
            </a:r>
            <a:endParaRPr lang="en-GB" sz="1500">
              <a:solidFill>
                <a:schemeClr val="tx1"/>
              </a:solidFill>
              <a:cs typeface="Arial"/>
            </a:endParaRPr>
          </a:p>
          <a:p>
            <a:pPr marL="179705" indent="-179705">
              <a:lnSpc>
                <a:spcPct val="110000"/>
              </a:lnSpc>
              <a:buFont typeface="Arial" panose="020B0604020202020204" pitchFamily="34" charset="0"/>
              <a:buChar char="•"/>
            </a:pPr>
            <a:r>
              <a:rPr lang="en-GB" sz="1500">
                <a:solidFill>
                  <a:schemeClr val="tx1"/>
                </a:solidFill>
              </a:rPr>
              <a:t>Personal health issues stopping them making the most of SE activity</a:t>
            </a:r>
            <a:endParaRPr lang="en-GB" sz="1500">
              <a:solidFill>
                <a:schemeClr val="tx1"/>
              </a:solidFill>
              <a:cs typeface="Arial"/>
            </a:endParaRPr>
          </a:p>
          <a:p>
            <a:pPr marL="179705" indent="-179705" algn="l">
              <a:lnSpc>
                <a:spcPct val="110000"/>
              </a:lnSpc>
              <a:buFont typeface="Arial" panose="020B0604020202020204" pitchFamily="34" charset="0"/>
              <a:buChar char="•"/>
            </a:pPr>
            <a:endParaRPr lang="en-GB" sz="1600">
              <a:solidFill>
                <a:schemeClr val="tx1"/>
              </a:solidFill>
              <a:cs typeface="Arial"/>
            </a:endParaRPr>
          </a:p>
        </p:txBody>
      </p:sp>
    </p:spTree>
    <p:extLst>
      <p:ext uri="{BB962C8B-B14F-4D97-AF65-F5344CB8AC3E}">
        <p14:creationId xmlns:p14="http://schemas.microsoft.com/office/powerpoint/2010/main" val="1163124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5AA97A3-AE03-405F-A8E5-BB685DA8DC75}"/>
              </a:ext>
            </a:extLst>
          </p:cNvPr>
          <p:cNvSpPr/>
          <p:nvPr/>
        </p:nvSpPr>
        <p:spPr>
          <a:xfrm>
            <a:off x="4471930" y="5206541"/>
            <a:ext cx="3552157"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Rectangle 43">
            <a:extLst>
              <a:ext uri="{FF2B5EF4-FFF2-40B4-BE49-F238E27FC236}">
                <a16:creationId xmlns:a16="http://schemas.microsoft.com/office/drawing/2014/main" id="{1129FD94-D13A-4397-9F2B-340908A44176}"/>
              </a:ext>
            </a:extLst>
          </p:cNvPr>
          <p:cNvSpPr/>
          <p:nvPr/>
        </p:nvSpPr>
        <p:spPr>
          <a:xfrm>
            <a:off x="4471930" y="4079523"/>
            <a:ext cx="3552157"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0" name="Rectangle 29">
            <a:extLst>
              <a:ext uri="{FF2B5EF4-FFF2-40B4-BE49-F238E27FC236}">
                <a16:creationId xmlns:a16="http://schemas.microsoft.com/office/drawing/2014/main" id="{AC556311-59D7-46DF-AF9A-D20CB5A01B91}"/>
              </a:ext>
            </a:extLst>
          </p:cNvPr>
          <p:cNvSpPr/>
          <p:nvPr/>
        </p:nvSpPr>
        <p:spPr>
          <a:xfrm>
            <a:off x="437229" y="1801968"/>
            <a:ext cx="3895059" cy="432094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7" name="Rectangle 36">
            <a:extLst>
              <a:ext uri="{FF2B5EF4-FFF2-40B4-BE49-F238E27FC236}">
                <a16:creationId xmlns:a16="http://schemas.microsoft.com/office/drawing/2014/main" id="{EBA09E43-AE2C-4CBB-B196-C77DE3BF0A79}"/>
              </a:ext>
            </a:extLst>
          </p:cNvPr>
          <p:cNvSpPr/>
          <p:nvPr/>
        </p:nvSpPr>
        <p:spPr>
          <a:xfrm>
            <a:off x="381522" y="761891"/>
            <a:ext cx="11712989" cy="707886"/>
          </a:xfrm>
          <a:prstGeom prst="rect">
            <a:avLst/>
          </a:prstGeom>
        </p:spPr>
        <p:txBody>
          <a:bodyPr wrap="square">
            <a:spAutoFit/>
          </a:bodyPr>
          <a:lstStyle/>
          <a:p>
            <a:pPr lvl="0">
              <a:defRPr/>
            </a:pPr>
            <a:r>
              <a:rPr lang="en-GB" sz="2000" b="1">
                <a:solidFill>
                  <a:schemeClr val="tx1">
                    <a:lumMod val="95000"/>
                    <a:lumOff val="5000"/>
                  </a:schemeClr>
                </a:solidFill>
              </a:rPr>
              <a:t>Likely to be younger.  Been in self-employment for 5+ years.  Just under a third have a lot of control over their work.  Aiming to increase customer base and promote their work.</a:t>
            </a: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pPr lvl="0"/>
            <a:r>
              <a:rPr lang="en-GB" sz="2800">
                <a:solidFill>
                  <a:schemeClr val="accent6">
                    <a:lumMod val="50000"/>
                  </a:schemeClr>
                </a:solidFill>
              </a:rPr>
              <a:t>Passionate and successful – New claimants </a:t>
            </a:r>
            <a:endParaRPr lang="en-GB" sz="1800">
              <a:solidFill>
                <a:schemeClr val="accent6">
                  <a:lumMod val="50000"/>
                </a:schemeClr>
              </a:solidFill>
            </a:endParaRP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5627" y="3014452"/>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65627" y="2085032"/>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3014452"/>
            <a:ext cx="2991821" cy="646331"/>
          </a:xfrm>
          <a:prstGeom prst="rect">
            <a:avLst/>
          </a:prstGeom>
        </p:spPr>
        <p:txBody>
          <a:bodyPr wrap="square" lIns="90000" rIns="90000">
            <a:spAutoFit/>
          </a:bodyPr>
          <a:lstStyle/>
          <a:p>
            <a:r>
              <a:rPr lang="en-GB" b="1"/>
              <a:t>49% </a:t>
            </a:r>
            <a:r>
              <a:rPr lang="en-GB"/>
              <a:t>have been in SE for </a:t>
            </a:r>
            <a:r>
              <a:rPr lang="en-GB" b="1"/>
              <a:t>5+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2056603"/>
            <a:ext cx="3013324" cy="553998"/>
          </a:xfrm>
          <a:prstGeom prst="rect">
            <a:avLst/>
          </a:prstGeom>
          <a:noFill/>
        </p:spPr>
        <p:txBody>
          <a:bodyPr wrap="square" lIns="90000" tIns="0" rIns="90000" bIns="0" rtlCol="0">
            <a:spAutoFit/>
          </a:bodyPr>
          <a:lstStyle/>
          <a:p>
            <a:pPr algn="l">
              <a:spcBef>
                <a:spcPts val="400"/>
              </a:spcBef>
              <a:spcAft>
                <a:spcPts val="400"/>
              </a:spcAft>
            </a:pPr>
            <a:r>
              <a:rPr lang="en-GB" b="1"/>
              <a:t>41% </a:t>
            </a:r>
            <a:r>
              <a:rPr lang="en-GB"/>
              <a:t>work 31+ hours a week. </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65627" y="4083787"/>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217051" y="5262092"/>
            <a:ext cx="2978619" cy="646331"/>
          </a:xfrm>
          <a:prstGeom prst="rect">
            <a:avLst/>
          </a:prstGeom>
        </p:spPr>
        <p:txBody>
          <a:bodyPr wrap="square" lIns="90000" rIns="90000">
            <a:spAutoFit/>
          </a:bodyPr>
          <a:lstStyle/>
          <a:p>
            <a:r>
              <a:rPr lang="en-GB" b="1"/>
              <a:t>31%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65627" y="5223707"/>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37449"/>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Base: 983</a:t>
            </a:r>
          </a:p>
        </p:txBody>
      </p:sp>
      <p:pic>
        <p:nvPicPr>
          <p:cNvPr id="2" name="Picture 1">
            <a:extLst>
              <a:ext uri="{FF2B5EF4-FFF2-40B4-BE49-F238E27FC236}">
                <a16:creationId xmlns:a16="http://schemas.microsoft.com/office/drawing/2014/main" id="{5387E9B0-CB51-40FF-BF5F-33DD5A14E2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5923" y="1787720"/>
            <a:ext cx="1515288" cy="4335196"/>
          </a:xfrm>
          <a:prstGeom prst="rect">
            <a:avLst/>
          </a:prstGeom>
        </p:spPr>
      </p:pic>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36% </a:t>
            </a:r>
            <a:r>
              <a:rPr lang="en-GB">
                <a:solidFill>
                  <a:schemeClr val="tx1">
                    <a:lumMod val="95000"/>
                    <a:lumOff val="5000"/>
                  </a:schemeClr>
                </a:solidFill>
              </a:rPr>
              <a:t>female, </a:t>
            </a:r>
            <a:r>
              <a:rPr lang="en-GB" b="1">
                <a:solidFill>
                  <a:schemeClr val="tx1">
                    <a:lumMod val="95000"/>
                    <a:lumOff val="5000"/>
                  </a:schemeClr>
                </a:solidFill>
              </a:rPr>
              <a:t>64%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26155" y="4226173"/>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97417" y="4253230"/>
            <a:ext cx="4004442" cy="369332"/>
          </a:xfrm>
          <a:prstGeom prst="rect">
            <a:avLst/>
          </a:prstGeom>
        </p:spPr>
        <p:txBody>
          <a:bodyPr wrap="square" lIns="90000" rIns="90000">
            <a:spAutoFit/>
          </a:bodyPr>
          <a:lstStyle/>
          <a:p>
            <a:r>
              <a:rPr lang="en-GB" b="1">
                <a:solidFill>
                  <a:schemeClr val="tx1">
                    <a:lumMod val="95000"/>
                    <a:lumOff val="5000"/>
                  </a:schemeClr>
                </a:solidFill>
              </a:rPr>
              <a:t>69%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026155" y="3403479"/>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596407" y="3468748"/>
            <a:ext cx="1736891"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37% </a:t>
            </a:r>
            <a:r>
              <a:rPr lang="en-GB">
                <a:solidFill>
                  <a:schemeClr val="tx1">
                    <a:lumMod val="95000"/>
                    <a:lumOff val="5000"/>
                  </a:schemeClr>
                </a:solidFill>
              </a:rPr>
              <a:t>children in household</a:t>
            </a:r>
          </a:p>
        </p:txBody>
      </p:sp>
      <p:sp>
        <p:nvSpPr>
          <p:cNvPr id="51" name="Rectangle 50">
            <a:extLst>
              <a:ext uri="{FF2B5EF4-FFF2-40B4-BE49-F238E27FC236}">
                <a16:creationId xmlns:a16="http://schemas.microsoft.com/office/drawing/2014/main" id="{11F20BF6-E765-482E-9E2C-9230849A9416}"/>
              </a:ext>
            </a:extLst>
          </p:cNvPr>
          <p:cNvSpPr/>
          <p:nvPr/>
        </p:nvSpPr>
        <p:spPr>
          <a:xfrm>
            <a:off x="8209556" y="2697032"/>
            <a:ext cx="3552158" cy="39197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graphicFrame>
        <p:nvGraphicFramePr>
          <p:cNvPr id="41" name="Chart 40">
            <a:extLst>
              <a:ext uri="{FF2B5EF4-FFF2-40B4-BE49-F238E27FC236}">
                <a16:creationId xmlns:a16="http://schemas.microsoft.com/office/drawing/2014/main" id="{AF997C79-AD2A-43F4-8CED-30C1EACD3A23}"/>
              </a:ext>
            </a:extLst>
          </p:cNvPr>
          <p:cNvGraphicFramePr/>
          <p:nvPr>
            <p:extLst>
              <p:ext uri="{D42A27DB-BD31-4B8C-83A1-F6EECF244321}">
                <p14:modId xmlns:p14="http://schemas.microsoft.com/office/powerpoint/2010/main" val="3855201643"/>
              </p:ext>
            </p:extLst>
          </p:nvPr>
        </p:nvGraphicFramePr>
        <p:xfrm>
          <a:off x="7466477" y="1778252"/>
          <a:ext cx="4628034" cy="4434173"/>
        </p:xfrm>
        <a:graphic>
          <a:graphicData uri="http://schemas.openxmlformats.org/drawingml/2006/chart">
            <c:chart xmlns:c="http://schemas.openxmlformats.org/drawingml/2006/chart" xmlns:r="http://schemas.openxmlformats.org/officeDocument/2006/relationships" r:id="rId18"/>
          </a:graphicData>
        </a:graphic>
      </p:graphicFrame>
      <p:sp>
        <p:nvSpPr>
          <p:cNvPr id="55" name="Rectangle 54">
            <a:extLst>
              <a:ext uri="{FF2B5EF4-FFF2-40B4-BE49-F238E27FC236}">
                <a16:creationId xmlns:a16="http://schemas.microsoft.com/office/drawing/2014/main" id="{5A478A7A-A953-4550-8435-426D674AA1A8}"/>
              </a:ext>
            </a:extLst>
          </p:cNvPr>
          <p:cNvSpPr/>
          <p:nvPr/>
        </p:nvSpPr>
        <p:spPr>
          <a:xfrm>
            <a:off x="2607593" y="4960246"/>
            <a:ext cx="1857394" cy="1200329"/>
          </a:xfrm>
          <a:prstGeom prst="rect">
            <a:avLst/>
          </a:prstGeom>
        </p:spPr>
        <p:txBody>
          <a:bodyPr wrap="square" lIns="90000" rIns="90000">
            <a:spAutoFit/>
          </a:bodyPr>
          <a:lstStyle/>
          <a:p>
            <a:r>
              <a:rPr lang="en-GB" b="1">
                <a:solidFill>
                  <a:schemeClr val="tx1">
                    <a:lumMod val="95000"/>
                    <a:lumOff val="5000"/>
                  </a:schemeClr>
                </a:solidFill>
              </a:rPr>
              <a:t>33%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 or fall behind</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009344" y="255377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51%</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026301" y="5112936"/>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597417" y="4576381"/>
            <a:ext cx="4004442" cy="369332"/>
          </a:xfrm>
          <a:prstGeom prst="rect">
            <a:avLst/>
          </a:prstGeom>
        </p:spPr>
        <p:txBody>
          <a:bodyPr wrap="square" lIns="90000" rIns="90000">
            <a:spAutoFit/>
          </a:bodyPr>
          <a:lstStyle/>
          <a:p>
            <a:r>
              <a:rPr lang="en-GB" b="1">
                <a:solidFill>
                  <a:schemeClr val="tx1">
                    <a:lumMod val="95000"/>
                    <a:lumOff val="5000"/>
                  </a:schemeClr>
                </a:solidFill>
              </a:rPr>
              <a:t>31% </a:t>
            </a:r>
            <a:r>
              <a:rPr lang="en-GB">
                <a:solidFill>
                  <a:schemeClr val="tx1">
                    <a:lumMod val="95000"/>
                    <a:lumOff val="5000"/>
                  </a:schemeClr>
                </a:solidFill>
              </a:rPr>
              <a:t>over 45</a:t>
            </a:r>
          </a:p>
        </p:txBody>
      </p:sp>
      <p:sp>
        <p:nvSpPr>
          <p:cNvPr id="35" name="Rectangle 34">
            <a:extLst>
              <a:ext uri="{FF2B5EF4-FFF2-40B4-BE49-F238E27FC236}">
                <a16:creationId xmlns:a16="http://schemas.microsoft.com/office/drawing/2014/main" id="{F9C58478-7458-436D-97CF-8028F78CD99D}"/>
              </a:ext>
            </a:extLst>
          </p:cNvPr>
          <p:cNvSpPr/>
          <p:nvPr/>
        </p:nvSpPr>
        <p:spPr>
          <a:xfrm>
            <a:off x="5120850" y="4226338"/>
            <a:ext cx="3006336" cy="369332"/>
          </a:xfrm>
          <a:prstGeom prst="rect">
            <a:avLst/>
          </a:prstGeom>
        </p:spPr>
        <p:txBody>
          <a:bodyPr wrap="square" lIns="90000" rIns="90000">
            <a:spAutoFit/>
          </a:bodyPr>
          <a:lstStyle/>
          <a:p>
            <a:r>
              <a:rPr lang="en-GB" b="1"/>
              <a:t>13% </a:t>
            </a:r>
            <a:r>
              <a:rPr lang="en-GB"/>
              <a:t>arts or entertainment.</a:t>
            </a:r>
          </a:p>
        </p:txBody>
      </p:sp>
    </p:spTree>
    <p:extLst>
      <p:ext uri="{BB962C8B-B14F-4D97-AF65-F5344CB8AC3E}">
        <p14:creationId xmlns:p14="http://schemas.microsoft.com/office/powerpoint/2010/main" val="26466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4" grpId="0" animBg="1"/>
      <p:bldP spid="31" grpId="0" animBg="1"/>
      <p:bldP spid="14" grpId="0"/>
      <p:bldP spid="40" grpId="0"/>
      <p:bldP spid="58" grpId="0"/>
      <p:bldP spid="59" grpId="0"/>
      <p:bldP spid="62" grpId="0"/>
      <p:bldP spid="51" grpId="0" animBg="1"/>
      <p:bldGraphic spid="41" grpId="0">
        <p:bldAsOne/>
      </p:bldGraphic>
      <p:bldP spid="3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0B5F93B-DE29-402B-BFD2-63042F905DF4}"/>
              </a:ext>
            </a:extLst>
          </p:cNvPr>
          <p:cNvSpPr/>
          <p:nvPr/>
        </p:nvSpPr>
        <p:spPr>
          <a:xfrm>
            <a:off x="4512992" y="3355737"/>
            <a:ext cx="3552157"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pPr lvl="0"/>
            <a:r>
              <a:rPr lang="en-GB" sz="2800">
                <a:solidFill>
                  <a:schemeClr val="accent6"/>
                </a:solidFill>
              </a:rPr>
              <a:t>Passionate and struggling – New claimants</a:t>
            </a:r>
            <a:endParaRPr lang="en-GB" sz="1800">
              <a:solidFill>
                <a:schemeClr val="accent6"/>
              </a:solidFill>
            </a:endParaRPr>
          </a:p>
        </p:txBody>
      </p:sp>
      <p:sp>
        <p:nvSpPr>
          <p:cNvPr id="30" name="Rectangle 29">
            <a:extLst>
              <a:ext uri="{FF2B5EF4-FFF2-40B4-BE49-F238E27FC236}">
                <a16:creationId xmlns:a16="http://schemas.microsoft.com/office/drawing/2014/main" id="{AC556311-59D7-46DF-AF9A-D20CB5A01B91}"/>
              </a:ext>
            </a:extLst>
          </p:cNvPr>
          <p:cNvSpPr/>
          <p:nvPr/>
        </p:nvSpPr>
        <p:spPr>
          <a:xfrm>
            <a:off x="437229" y="1801968"/>
            <a:ext cx="3895059" cy="432094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2" name="Rectangle 51">
            <a:extLst>
              <a:ext uri="{FF2B5EF4-FFF2-40B4-BE49-F238E27FC236}">
                <a16:creationId xmlns:a16="http://schemas.microsoft.com/office/drawing/2014/main" id="{D5776CCA-E603-48AA-9DEF-F5B977DE4B5B}"/>
              </a:ext>
            </a:extLst>
          </p:cNvPr>
          <p:cNvSpPr/>
          <p:nvPr/>
        </p:nvSpPr>
        <p:spPr>
          <a:xfrm>
            <a:off x="8216500" y="2380785"/>
            <a:ext cx="3552157" cy="3812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graphicFrame>
        <p:nvGraphicFramePr>
          <p:cNvPr id="65" name="Chart 64">
            <a:extLst>
              <a:ext uri="{FF2B5EF4-FFF2-40B4-BE49-F238E27FC236}">
                <a16:creationId xmlns:a16="http://schemas.microsoft.com/office/drawing/2014/main" id="{55D809B9-4FF0-4656-865E-1F687018396E}"/>
              </a:ext>
            </a:extLst>
          </p:cNvPr>
          <p:cNvGraphicFramePr/>
          <p:nvPr>
            <p:extLst>
              <p:ext uri="{D42A27DB-BD31-4B8C-83A1-F6EECF244321}">
                <p14:modId xmlns:p14="http://schemas.microsoft.com/office/powerpoint/2010/main" val="2710409710"/>
              </p:ext>
            </p:extLst>
          </p:nvPr>
        </p:nvGraphicFramePr>
        <p:xfrm>
          <a:off x="7942922" y="1837971"/>
          <a:ext cx="4858260" cy="4274519"/>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a:extLst>
              <a:ext uri="{FF2B5EF4-FFF2-40B4-BE49-F238E27FC236}">
                <a16:creationId xmlns:a16="http://schemas.microsoft.com/office/drawing/2014/main" id="{EBA09E43-AE2C-4CBB-B196-C77DE3BF0A79}"/>
              </a:ext>
            </a:extLst>
          </p:cNvPr>
          <p:cNvSpPr/>
          <p:nvPr/>
        </p:nvSpPr>
        <p:spPr>
          <a:xfrm>
            <a:off x="335970" y="743041"/>
            <a:ext cx="12198930" cy="707886"/>
          </a:xfrm>
          <a:prstGeom prst="rect">
            <a:avLst/>
          </a:prstGeom>
        </p:spPr>
        <p:txBody>
          <a:bodyPr wrap="square">
            <a:spAutoFit/>
          </a:bodyPr>
          <a:lstStyle/>
          <a:p>
            <a:pPr lvl="0">
              <a:defRPr/>
            </a:pPr>
            <a:r>
              <a:rPr lang="en-GB" sz="2000" b="1">
                <a:solidFill>
                  <a:schemeClr val="tx1">
                    <a:lumMod val="95000"/>
                    <a:lumOff val="5000"/>
                  </a:schemeClr>
                </a:solidFill>
              </a:rPr>
              <a:t>Likely to be younger.  Been in self-employment for 5+ years.  Struggling financially.  Aiming to increase customer base and promote self-employment work in the future.</a:t>
            </a: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65627" y="2573010"/>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65627" y="1849605"/>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2573010"/>
            <a:ext cx="2991821" cy="646331"/>
          </a:xfrm>
          <a:prstGeom prst="rect">
            <a:avLst/>
          </a:prstGeom>
        </p:spPr>
        <p:txBody>
          <a:bodyPr wrap="square" lIns="90000" rIns="90000">
            <a:spAutoFit/>
          </a:bodyPr>
          <a:lstStyle/>
          <a:p>
            <a:r>
              <a:rPr lang="en-GB" b="1"/>
              <a:t>49% </a:t>
            </a:r>
            <a:r>
              <a:rPr lang="en-GB"/>
              <a:t>have been in SE for </a:t>
            </a:r>
            <a:r>
              <a:rPr lang="en-GB" b="1"/>
              <a:t>5+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1867412"/>
            <a:ext cx="3013324" cy="553998"/>
          </a:xfrm>
          <a:prstGeom prst="rect">
            <a:avLst/>
          </a:prstGeom>
          <a:noFill/>
        </p:spPr>
        <p:txBody>
          <a:bodyPr wrap="square" lIns="90000" tIns="0" rIns="90000" bIns="0" rtlCol="0">
            <a:spAutoFit/>
          </a:bodyPr>
          <a:lstStyle/>
          <a:p>
            <a:pPr algn="l">
              <a:spcBef>
                <a:spcPts val="400"/>
              </a:spcBef>
              <a:spcAft>
                <a:spcPts val="400"/>
              </a:spcAft>
            </a:pPr>
            <a:r>
              <a:rPr lang="en-GB" b="1"/>
              <a:t>32% </a:t>
            </a:r>
            <a:r>
              <a:rPr lang="en-GB"/>
              <a:t>work 31+ hours a week. </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65627" y="3343863"/>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191513" y="4158331"/>
            <a:ext cx="2978619" cy="646331"/>
          </a:xfrm>
          <a:prstGeom prst="rect">
            <a:avLst/>
          </a:prstGeom>
        </p:spPr>
        <p:txBody>
          <a:bodyPr wrap="square" lIns="90000" rIns="90000">
            <a:spAutoFit/>
          </a:bodyPr>
          <a:lstStyle/>
          <a:p>
            <a:r>
              <a:rPr lang="en-GB" b="1"/>
              <a:t>19%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65627" y="4104357"/>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37449"/>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Base: 1,094</a:t>
            </a: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37% </a:t>
            </a:r>
            <a:r>
              <a:rPr lang="en-GB">
                <a:solidFill>
                  <a:schemeClr val="tx1">
                    <a:lumMod val="95000"/>
                    <a:lumOff val="5000"/>
                  </a:schemeClr>
                </a:solidFill>
              </a:rPr>
              <a:t>female, </a:t>
            </a:r>
            <a:r>
              <a:rPr lang="en-GB" b="1">
                <a:solidFill>
                  <a:schemeClr val="tx1">
                    <a:lumMod val="95000"/>
                    <a:lumOff val="5000"/>
                  </a:schemeClr>
                </a:solidFill>
              </a:rPr>
              <a:t>63%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970023" y="4227113"/>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41285" y="4254170"/>
            <a:ext cx="4004442" cy="369332"/>
          </a:xfrm>
          <a:prstGeom prst="rect">
            <a:avLst/>
          </a:prstGeom>
        </p:spPr>
        <p:txBody>
          <a:bodyPr wrap="square" lIns="90000" rIns="90000">
            <a:spAutoFit/>
          </a:bodyPr>
          <a:lstStyle/>
          <a:p>
            <a:r>
              <a:rPr lang="en-GB" b="1">
                <a:solidFill>
                  <a:schemeClr val="tx1">
                    <a:lumMod val="95000"/>
                    <a:lumOff val="5000"/>
                  </a:schemeClr>
                </a:solidFill>
              </a:rPr>
              <a:t>63%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92710" y="3404080"/>
            <a:ext cx="612000" cy="612000"/>
          </a:xfrm>
          <a:prstGeom prst="rect">
            <a:avLst/>
          </a:prstGeom>
        </p:spPr>
      </p:pic>
      <p:sp>
        <p:nvSpPr>
          <p:cNvPr id="44" name="Rectangle 43">
            <a:extLst>
              <a:ext uri="{FF2B5EF4-FFF2-40B4-BE49-F238E27FC236}">
                <a16:creationId xmlns:a16="http://schemas.microsoft.com/office/drawing/2014/main" id="{3008B904-AF68-4C15-9672-92FA1E0890F1}"/>
              </a:ext>
            </a:extLst>
          </p:cNvPr>
          <p:cNvSpPr/>
          <p:nvPr/>
        </p:nvSpPr>
        <p:spPr>
          <a:xfrm>
            <a:off x="1970023" y="4946653"/>
            <a:ext cx="2350768" cy="118474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0878AD9D-FE9F-4033-B4A4-9CF56B52A1E5}"/>
              </a:ext>
            </a:extLst>
          </p:cNvPr>
          <p:cNvSpPr txBox="1"/>
          <p:nvPr/>
        </p:nvSpPr>
        <p:spPr>
          <a:xfrm>
            <a:off x="2596310" y="3412000"/>
            <a:ext cx="1736891"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33%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23169" y="4958944"/>
            <a:ext cx="1756122" cy="1200329"/>
          </a:xfrm>
          <a:prstGeom prst="rect">
            <a:avLst/>
          </a:prstGeom>
        </p:spPr>
        <p:txBody>
          <a:bodyPr wrap="square" lIns="90000" rIns="90000">
            <a:spAutoFit/>
          </a:bodyPr>
          <a:lstStyle/>
          <a:p>
            <a:r>
              <a:rPr lang="en-GB" b="1">
                <a:solidFill>
                  <a:schemeClr val="tx1">
                    <a:lumMod val="95000"/>
                    <a:lumOff val="5000"/>
                  </a:schemeClr>
                </a:solidFill>
              </a:rPr>
              <a:t>67%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 or fall behind</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009344" y="255377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47%</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030535" y="5258685"/>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541285" y="4577321"/>
            <a:ext cx="4004442" cy="369332"/>
          </a:xfrm>
          <a:prstGeom prst="rect">
            <a:avLst/>
          </a:prstGeom>
        </p:spPr>
        <p:txBody>
          <a:bodyPr wrap="square" lIns="90000" rIns="90000">
            <a:spAutoFit/>
          </a:bodyPr>
          <a:lstStyle/>
          <a:p>
            <a:r>
              <a:rPr lang="en-GB" b="1">
                <a:solidFill>
                  <a:schemeClr val="tx1">
                    <a:lumMod val="95000"/>
                    <a:lumOff val="5000"/>
                  </a:schemeClr>
                </a:solidFill>
              </a:rPr>
              <a:t>37% </a:t>
            </a:r>
            <a:r>
              <a:rPr lang="en-GB">
                <a:solidFill>
                  <a:schemeClr val="tx1">
                    <a:lumMod val="95000"/>
                    <a:lumOff val="5000"/>
                  </a:schemeClr>
                </a:solidFill>
              </a:rPr>
              <a:t>over 45</a:t>
            </a:r>
          </a:p>
        </p:txBody>
      </p:sp>
      <p:sp>
        <p:nvSpPr>
          <p:cNvPr id="35" name="Rectangle 34">
            <a:extLst>
              <a:ext uri="{FF2B5EF4-FFF2-40B4-BE49-F238E27FC236}">
                <a16:creationId xmlns:a16="http://schemas.microsoft.com/office/drawing/2014/main" id="{0A2A29CA-8BD4-47AE-B363-D1C4423E1972}"/>
              </a:ext>
            </a:extLst>
          </p:cNvPr>
          <p:cNvSpPr/>
          <p:nvPr/>
        </p:nvSpPr>
        <p:spPr>
          <a:xfrm>
            <a:off x="5145940" y="3363446"/>
            <a:ext cx="3006336" cy="646331"/>
          </a:xfrm>
          <a:prstGeom prst="rect">
            <a:avLst/>
          </a:prstGeom>
        </p:spPr>
        <p:txBody>
          <a:bodyPr wrap="square" lIns="90000" rIns="90000">
            <a:spAutoFit/>
          </a:bodyPr>
          <a:lstStyle/>
          <a:p>
            <a:r>
              <a:rPr lang="en-GB" b="1"/>
              <a:t>16% </a:t>
            </a:r>
            <a:r>
              <a:rPr lang="en-GB"/>
              <a:t>arts or entertainment / </a:t>
            </a:r>
            <a:r>
              <a:rPr lang="en-GB" b="1"/>
              <a:t>11% </a:t>
            </a:r>
            <a:r>
              <a:rPr lang="en-GB"/>
              <a:t>professional services.</a:t>
            </a:r>
          </a:p>
        </p:txBody>
      </p:sp>
      <p:pic>
        <p:nvPicPr>
          <p:cNvPr id="50" name="Picture 4" descr="woman wearing grey striped dress shirt sitting down near brown wooden table in front of white laptop computer">
            <a:extLst>
              <a:ext uri="{FF2B5EF4-FFF2-40B4-BE49-F238E27FC236}">
                <a16:creationId xmlns:a16="http://schemas.microsoft.com/office/drawing/2014/main" id="{81F7BC36-B4B9-4058-8E29-C6D1FE45FB9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37367" t="4703" r="12087"/>
          <a:stretch/>
        </p:blipFill>
        <p:spPr bwMode="auto">
          <a:xfrm>
            <a:off x="433955" y="1811163"/>
            <a:ext cx="1524571" cy="431175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91616E07-9437-45CB-9EE4-C25BD31A22AC}"/>
              </a:ext>
            </a:extLst>
          </p:cNvPr>
          <p:cNvSpPr/>
          <p:nvPr/>
        </p:nvSpPr>
        <p:spPr>
          <a:xfrm>
            <a:off x="5069248" y="4991587"/>
            <a:ext cx="2978619" cy="1477328"/>
          </a:xfrm>
          <a:prstGeom prst="rect">
            <a:avLst/>
          </a:prstGeom>
        </p:spPr>
        <p:txBody>
          <a:bodyPr wrap="square" lIns="90000" rIns="90000">
            <a:spAutoFit/>
          </a:bodyPr>
          <a:lstStyle/>
          <a:p>
            <a:r>
              <a:rPr lang="en-GB" b="1"/>
              <a:t>53% </a:t>
            </a:r>
            <a:r>
              <a:rPr lang="en-GB"/>
              <a:t>impacted by lack of demand , </a:t>
            </a:r>
            <a:r>
              <a:rPr lang="en-GB" b="1"/>
              <a:t>39%</a:t>
            </a:r>
            <a:r>
              <a:rPr lang="en-GB"/>
              <a:t> by competition, </a:t>
            </a:r>
            <a:r>
              <a:rPr lang="en-GB" b="1"/>
              <a:t>35%</a:t>
            </a:r>
            <a:r>
              <a:rPr lang="en-GB"/>
              <a:t> not being able to increase prices </a:t>
            </a:r>
            <a:r>
              <a:rPr lang="en-GB" b="1"/>
              <a:t>29%</a:t>
            </a:r>
            <a:r>
              <a:rPr lang="en-GB"/>
              <a:t> struggling to get loans</a:t>
            </a:r>
          </a:p>
        </p:txBody>
      </p:sp>
      <p:grpSp>
        <p:nvGrpSpPr>
          <p:cNvPr id="53" name="Group 52">
            <a:extLst>
              <a:ext uri="{FF2B5EF4-FFF2-40B4-BE49-F238E27FC236}">
                <a16:creationId xmlns:a16="http://schemas.microsoft.com/office/drawing/2014/main" id="{08A61960-677F-4751-B82D-85445CB15D62}"/>
              </a:ext>
            </a:extLst>
          </p:cNvPr>
          <p:cNvGrpSpPr/>
          <p:nvPr/>
        </p:nvGrpSpPr>
        <p:grpSpPr>
          <a:xfrm>
            <a:off x="4568827" y="5417605"/>
            <a:ext cx="531849" cy="541134"/>
            <a:chOff x="4395788" y="1577976"/>
            <a:chExt cx="636587" cy="647700"/>
          </a:xfrm>
          <a:solidFill>
            <a:srgbClr val="5FBD83"/>
          </a:solidFill>
        </p:grpSpPr>
        <p:sp>
          <p:nvSpPr>
            <p:cNvPr id="60" name="Freeform 5">
              <a:extLst>
                <a:ext uri="{FF2B5EF4-FFF2-40B4-BE49-F238E27FC236}">
                  <a16:creationId xmlns:a16="http://schemas.microsoft.com/office/drawing/2014/main" id="{3CD34D9A-EC3B-41FD-B0A8-65593072BF7B}"/>
                </a:ext>
              </a:extLst>
            </p:cNvPr>
            <p:cNvSpPr>
              <a:spLocks noEditPoints="1"/>
            </p:cNvSpPr>
            <p:nvPr/>
          </p:nvSpPr>
          <p:spPr bwMode="auto">
            <a:xfrm>
              <a:off x="4395788" y="1762126"/>
              <a:ext cx="636587" cy="252413"/>
            </a:xfrm>
            <a:custGeom>
              <a:avLst/>
              <a:gdLst>
                <a:gd name="T0" fmla="*/ 5 w 166"/>
                <a:gd name="T1" fmla="*/ 66 h 66"/>
                <a:gd name="T2" fmla="*/ 161 w 166"/>
                <a:gd name="T3" fmla="*/ 66 h 66"/>
                <a:gd name="T4" fmla="*/ 166 w 166"/>
                <a:gd name="T5" fmla="*/ 61 h 66"/>
                <a:gd name="T6" fmla="*/ 166 w 166"/>
                <a:gd name="T7" fmla="*/ 5 h 66"/>
                <a:gd name="T8" fmla="*/ 161 w 166"/>
                <a:gd name="T9" fmla="*/ 0 h 66"/>
                <a:gd name="T10" fmla="*/ 5 w 166"/>
                <a:gd name="T11" fmla="*/ 0 h 66"/>
                <a:gd name="T12" fmla="*/ 0 w 166"/>
                <a:gd name="T13" fmla="*/ 5 h 66"/>
                <a:gd name="T14" fmla="*/ 0 w 166"/>
                <a:gd name="T15" fmla="*/ 61 h 66"/>
                <a:gd name="T16" fmla="*/ 5 w 166"/>
                <a:gd name="T17" fmla="*/ 66 h 66"/>
                <a:gd name="T18" fmla="*/ 10 w 166"/>
                <a:gd name="T19" fmla="*/ 51 h 66"/>
                <a:gd name="T20" fmla="*/ 40 w 166"/>
                <a:gd name="T21" fmla="*/ 10 h 66"/>
                <a:gd name="T22" fmla="*/ 60 w 166"/>
                <a:gd name="T23" fmla="*/ 10 h 66"/>
                <a:gd name="T24" fmla="*/ 28 w 166"/>
                <a:gd name="T25" fmla="*/ 56 h 66"/>
                <a:gd name="T26" fmla="*/ 10 w 166"/>
                <a:gd name="T27" fmla="*/ 56 h 66"/>
                <a:gd name="T28" fmla="*/ 10 w 166"/>
                <a:gd name="T29" fmla="*/ 51 h 66"/>
                <a:gd name="T30" fmla="*/ 61 w 166"/>
                <a:gd name="T31" fmla="*/ 56 h 66"/>
                <a:gd name="T32" fmla="*/ 41 w 166"/>
                <a:gd name="T33" fmla="*/ 56 h 66"/>
                <a:gd name="T34" fmla="*/ 73 w 166"/>
                <a:gd name="T35" fmla="*/ 10 h 66"/>
                <a:gd name="T36" fmla="*/ 93 w 166"/>
                <a:gd name="T37" fmla="*/ 10 h 66"/>
                <a:gd name="T38" fmla="*/ 61 w 166"/>
                <a:gd name="T39" fmla="*/ 56 h 66"/>
                <a:gd name="T40" fmla="*/ 106 w 166"/>
                <a:gd name="T41" fmla="*/ 10 h 66"/>
                <a:gd name="T42" fmla="*/ 126 w 166"/>
                <a:gd name="T43" fmla="*/ 10 h 66"/>
                <a:gd name="T44" fmla="*/ 94 w 166"/>
                <a:gd name="T45" fmla="*/ 56 h 66"/>
                <a:gd name="T46" fmla="*/ 74 w 166"/>
                <a:gd name="T47" fmla="*/ 56 h 66"/>
                <a:gd name="T48" fmla="*/ 106 w 166"/>
                <a:gd name="T49" fmla="*/ 10 h 66"/>
                <a:gd name="T50" fmla="*/ 139 w 166"/>
                <a:gd name="T51" fmla="*/ 56 h 66"/>
                <a:gd name="T52" fmla="*/ 156 w 166"/>
                <a:gd name="T53" fmla="*/ 32 h 66"/>
                <a:gd name="T54" fmla="*/ 156 w 166"/>
                <a:gd name="T55" fmla="*/ 56 h 66"/>
                <a:gd name="T56" fmla="*/ 139 w 166"/>
                <a:gd name="T57" fmla="*/ 56 h 66"/>
                <a:gd name="T58" fmla="*/ 156 w 166"/>
                <a:gd name="T59" fmla="*/ 15 h 66"/>
                <a:gd name="T60" fmla="*/ 126 w 166"/>
                <a:gd name="T61" fmla="*/ 56 h 66"/>
                <a:gd name="T62" fmla="*/ 107 w 166"/>
                <a:gd name="T63" fmla="*/ 56 h 66"/>
                <a:gd name="T64" fmla="*/ 139 w 166"/>
                <a:gd name="T65" fmla="*/ 10 h 66"/>
                <a:gd name="T66" fmla="*/ 156 w 166"/>
                <a:gd name="T67" fmla="*/ 10 h 66"/>
                <a:gd name="T68" fmla="*/ 156 w 166"/>
                <a:gd name="T69" fmla="*/ 15 h 66"/>
                <a:gd name="T70" fmla="*/ 27 w 166"/>
                <a:gd name="T71" fmla="*/ 10 h 66"/>
                <a:gd name="T72" fmla="*/ 10 w 166"/>
                <a:gd name="T73" fmla="*/ 34 h 66"/>
                <a:gd name="T74" fmla="*/ 10 w 166"/>
                <a:gd name="T75" fmla="*/ 10 h 66"/>
                <a:gd name="T76" fmla="*/ 27 w 166"/>
                <a:gd name="T7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66">
                  <a:moveTo>
                    <a:pt x="5" y="66"/>
                  </a:moveTo>
                  <a:cubicBezTo>
                    <a:pt x="161" y="66"/>
                    <a:pt x="161" y="66"/>
                    <a:pt x="161" y="66"/>
                  </a:cubicBezTo>
                  <a:cubicBezTo>
                    <a:pt x="164" y="66"/>
                    <a:pt x="166" y="64"/>
                    <a:pt x="166" y="61"/>
                  </a:cubicBezTo>
                  <a:cubicBezTo>
                    <a:pt x="166" y="5"/>
                    <a:pt x="166" y="5"/>
                    <a:pt x="166" y="5"/>
                  </a:cubicBezTo>
                  <a:cubicBezTo>
                    <a:pt x="166" y="2"/>
                    <a:pt x="164" y="0"/>
                    <a:pt x="161" y="0"/>
                  </a:cubicBezTo>
                  <a:cubicBezTo>
                    <a:pt x="5" y="0"/>
                    <a:pt x="5" y="0"/>
                    <a:pt x="5" y="0"/>
                  </a:cubicBezTo>
                  <a:cubicBezTo>
                    <a:pt x="2" y="0"/>
                    <a:pt x="0" y="2"/>
                    <a:pt x="0" y="5"/>
                  </a:cubicBezTo>
                  <a:cubicBezTo>
                    <a:pt x="0" y="61"/>
                    <a:pt x="0" y="61"/>
                    <a:pt x="0" y="61"/>
                  </a:cubicBezTo>
                  <a:cubicBezTo>
                    <a:pt x="0" y="64"/>
                    <a:pt x="2" y="66"/>
                    <a:pt x="5" y="66"/>
                  </a:cubicBezTo>
                  <a:close/>
                  <a:moveTo>
                    <a:pt x="10" y="51"/>
                  </a:moveTo>
                  <a:cubicBezTo>
                    <a:pt x="40" y="10"/>
                    <a:pt x="40" y="10"/>
                    <a:pt x="40" y="10"/>
                  </a:cubicBezTo>
                  <a:cubicBezTo>
                    <a:pt x="60" y="10"/>
                    <a:pt x="60" y="10"/>
                    <a:pt x="60" y="10"/>
                  </a:cubicBezTo>
                  <a:cubicBezTo>
                    <a:pt x="28" y="56"/>
                    <a:pt x="28" y="56"/>
                    <a:pt x="28" y="56"/>
                  </a:cubicBezTo>
                  <a:cubicBezTo>
                    <a:pt x="10" y="56"/>
                    <a:pt x="10" y="56"/>
                    <a:pt x="10" y="56"/>
                  </a:cubicBezTo>
                  <a:lnTo>
                    <a:pt x="10" y="51"/>
                  </a:lnTo>
                  <a:close/>
                  <a:moveTo>
                    <a:pt x="61" y="56"/>
                  </a:moveTo>
                  <a:cubicBezTo>
                    <a:pt x="41" y="56"/>
                    <a:pt x="41" y="56"/>
                    <a:pt x="41" y="56"/>
                  </a:cubicBezTo>
                  <a:cubicBezTo>
                    <a:pt x="73" y="10"/>
                    <a:pt x="73" y="10"/>
                    <a:pt x="73" y="10"/>
                  </a:cubicBezTo>
                  <a:cubicBezTo>
                    <a:pt x="93" y="10"/>
                    <a:pt x="93" y="10"/>
                    <a:pt x="93" y="10"/>
                  </a:cubicBezTo>
                  <a:lnTo>
                    <a:pt x="61" y="56"/>
                  </a:lnTo>
                  <a:close/>
                  <a:moveTo>
                    <a:pt x="106" y="10"/>
                  </a:moveTo>
                  <a:cubicBezTo>
                    <a:pt x="126" y="10"/>
                    <a:pt x="126" y="10"/>
                    <a:pt x="126" y="10"/>
                  </a:cubicBezTo>
                  <a:cubicBezTo>
                    <a:pt x="94" y="56"/>
                    <a:pt x="94" y="56"/>
                    <a:pt x="94" y="56"/>
                  </a:cubicBezTo>
                  <a:cubicBezTo>
                    <a:pt x="74" y="56"/>
                    <a:pt x="74" y="56"/>
                    <a:pt x="74" y="56"/>
                  </a:cubicBezTo>
                  <a:lnTo>
                    <a:pt x="106" y="10"/>
                  </a:lnTo>
                  <a:close/>
                  <a:moveTo>
                    <a:pt x="139" y="56"/>
                  </a:moveTo>
                  <a:cubicBezTo>
                    <a:pt x="156" y="32"/>
                    <a:pt x="156" y="32"/>
                    <a:pt x="156" y="32"/>
                  </a:cubicBezTo>
                  <a:cubicBezTo>
                    <a:pt x="156" y="56"/>
                    <a:pt x="156" y="56"/>
                    <a:pt x="156" y="56"/>
                  </a:cubicBezTo>
                  <a:lnTo>
                    <a:pt x="139" y="56"/>
                  </a:lnTo>
                  <a:close/>
                  <a:moveTo>
                    <a:pt x="156" y="15"/>
                  </a:moveTo>
                  <a:cubicBezTo>
                    <a:pt x="126" y="56"/>
                    <a:pt x="126" y="56"/>
                    <a:pt x="126" y="56"/>
                  </a:cubicBezTo>
                  <a:cubicBezTo>
                    <a:pt x="107" y="56"/>
                    <a:pt x="107" y="56"/>
                    <a:pt x="107" y="56"/>
                  </a:cubicBezTo>
                  <a:cubicBezTo>
                    <a:pt x="139" y="10"/>
                    <a:pt x="139" y="10"/>
                    <a:pt x="139" y="10"/>
                  </a:cubicBezTo>
                  <a:cubicBezTo>
                    <a:pt x="156" y="10"/>
                    <a:pt x="156" y="10"/>
                    <a:pt x="156" y="10"/>
                  </a:cubicBezTo>
                  <a:lnTo>
                    <a:pt x="156" y="15"/>
                  </a:lnTo>
                  <a:close/>
                  <a:moveTo>
                    <a:pt x="27" y="10"/>
                  </a:moveTo>
                  <a:cubicBezTo>
                    <a:pt x="10" y="34"/>
                    <a:pt x="10" y="34"/>
                    <a:pt x="10" y="34"/>
                  </a:cubicBezTo>
                  <a:cubicBezTo>
                    <a:pt x="10" y="10"/>
                    <a:pt x="10" y="10"/>
                    <a:pt x="10" y="10"/>
                  </a:cubicBezTo>
                  <a:lnTo>
                    <a:pt x="2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1DA48489-57FE-41F8-86F3-74B3A876A54C}"/>
                </a:ext>
              </a:extLst>
            </p:cNvPr>
            <p:cNvSpPr>
              <a:spLocks/>
            </p:cNvSpPr>
            <p:nvPr/>
          </p:nvSpPr>
          <p:spPr bwMode="auto">
            <a:xfrm>
              <a:off x="4487863" y="2041526"/>
              <a:ext cx="452437" cy="184150"/>
            </a:xfrm>
            <a:custGeom>
              <a:avLst/>
              <a:gdLst>
                <a:gd name="T0" fmla="*/ 0 w 285"/>
                <a:gd name="T1" fmla="*/ 0 h 116"/>
                <a:gd name="T2" fmla="*/ 0 w 285"/>
                <a:gd name="T3" fmla="*/ 116 h 116"/>
                <a:gd name="T4" fmla="*/ 24 w 285"/>
                <a:gd name="T5" fmla="*/ 116 h 116"/>
                <a:gd name="T6" fmla="*/ 24 w 285"/>
                <a:gd name="T7" fmla="*/ 61 h 116"/>
                <a:gd name="T8" fmla="*/ 261 w 285"/>
                <a:gd name="T9" fmla="*/ 61 h 116"/>
                <a:gd name="T10" fmla="*/ 261 w 285"/>
                <a:gd name="T11" fmla="*/ 116 h 116"/>
                <a:gd name="T12" fmla="*/ 285 w 285"/>
                <a:gd name="T13" fmla="*/ 116 h 116"/>
                <a:gd name="T14" fmla="*/ 285 w 285"/>
                <a:gd name="T15" fmla="*/ 0 h 116"/>
                <a:gd name="T16" fmla="*/ 261 w 285"/>
                <a:gd name="T17" fmla="*/ 0 h 116"/>
                <a:gd name="T18" fmla="*/ 261 w 285"/>
                <a:gd name="T19" fmla="*/ 37 h 116"/>
                <a:gd name="T20" fmla="*/ 24 w 285"/>
                <a:gd name="T21" fmla="*/ 37 h 116"/>
                <a:gd name="T22" fmla="*/ 24 w 285"/>
                <a:gd name="T23" fmla="*/ 0 h 116"/>
                <a:gd name="T24" fmla="*/ 0 w 285"/>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116">
                  <a:moveTo>
                    <a:pt x="0" y="0"/>
                  </a:moveTo>
                  <a:lnTo>
                    <a:pt x="0" y="116"/>
                  </a:lnTo>
                  <a:lnTo>
                    <a:pt x="24" y="116"/>
                  </a:lnTo>
                  <a:lnTo>
                    <a:pt x="24" y="61"/>
                  </a:lnTo>
                  <a:lnTo>
                    <a:pt x="261" y="61"/>
                  </a:lnTo>
                  <a:lnTo>
                    <a:pt x="261" y="116"/>
                  </a:lnTo>
                  <a:lnTo>
                    <a:pt x="285" y="116"/>
                  </a:lnTo>
                  <a:lnTo>
                    <a:pt x="285" y="0"/>
                  </a:lnTo>
                  <a:lnTo>
                    <a:pt x="261" y="0"/>
                  </a:lnTo>
                  <a:lnTo>
                    <a:pt x="261" y="37"/>
                  </a:lnTo>
                  <a:lnTo>
                    <a:pt x="24" y="37"/>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
              <a:extLst>
                <a:ext uri="{FF2B5EF4-FFF2-40B4-BE49-F238E27FC236}">
                  <a16:creationId xmlns:a16="http://schemas.microsoft.com/office/drawing/2014/main" id="{AD944BF0-3DA1-406E-833F-D3B5B671756E}"/>
                </a:ext>
              </a:extLst>
            </p:cNvPr>
            <p:cNvSpPr>
              <a:spLocks noEditPoints="1"/>
            </p:cNvSpPr>
            <p:nvPr/>
          </p:nvSpPr>
          <p:spPr bwMode="auto">
            <a:xfrm>
              <a:off x="44418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
              <a:extLst>
                <a:ext uri="{FF2B5EF4-FFF2-40B4-BE49-F238E27FC236}">
                  <a16:creationId xmlns:a16="http://schemas.microsoft.com/office/drawing/2014/main" id="{86897CD6-53AE-412D-8726-2777BF16A095}"/>
                </a:ext>
              </a:extLst>
            </p:cNvPr>
            <p:cNvSpPr>
              <a:spLocks noEditPoints="1"/>
            </p:cNvSpPr>
            <p:nvPr/>
          </p:nvSpPr>
          <p:spPr bwMode="auto">
            <a:xfrm>
              <a:off x="48101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907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1" grpId="0" animBg="1"/>
      <p:bldP spid="52" grpId="0" animBg="1"/>
      <p:bldGraphic spid="65" grpId="0">
        <p:bldAsOne/>
      </p:bldGraphic>
      <p:bldP spid="14" grpId="0"/>
      <p:bldP spid="40" grpId="0"/>
      <p:bldP spid="58" grpId="0"/>
      <p:bldP spid="59" grpId="0"/>
      <p:bldP spid="62" grpId="0"/>
      <p:bldP spid="35" grpId="0"/>
      <p:bldP spid="4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F69B610-E8C1-4E8D-B2B7-8DBEACCD2A3D}"/>
              </a:ext>
            </a:extLst>
          </p:cNvPr>
          <p:cNvSpPr/>
          <p:nvPr/>
        </p:nvSpPr>
        <p:spPr>
          <a:xfrm>
            <a:off x="4584418" y="3774191"/>
            <a:ext cx="3391763" cy="12596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pPr lvl="0"/>
            <a:r>
              <a:rPr lang="en-GB" sz="2800">
                <a:solidFill>
                  <a:schemeClr val="accent6">
                    <a:lumMod val="60000"/>
                    <a:lumOff val="40000"/>
                  </a:schemeClr>
                </a:solidFill>
              </a:rPr>
              <a:t>Content with other priorities – New claimants </a:t>
            </a:r>
          </a:p>
        </p:txBody>
      </p:sp>
      <p:sp>
        <p:nvSpPr>
          <p:cNvPr id="30" name="Rectangle 29">
            <a:extLst>
              <a:ext uri="{FF2B5EF4-FFF2-40B4-BE49-F238E27FC236}">
                <a16:creationId xmlns:a16="http://schemas.microsoft.com/office/drawing/2014/main" id="{AC556311-59D7-46DF-AF9A-D20CB5A01B91}"/>
              </a:ext>
            </a:extLst>
          </p:cNvPr>
          <p:cNvSpPr/>
          <p:nvPr/>
        </p:nvSpPr>
        <p:spPr>
          <a:xfrm>
            <a:off x="437229" y="1801968"/>
            <a:ext cx="3895059" cy="432094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graphicFrame>
        <p:nvGraphicFramePr>
          <p:cNvPr id="65" name="Chart 64">
            <a:extLst>
              <a:ext uri="{FF2B5EF4-FFF2-40B4-BE49-F238E27FC236}">
                <a16:creationId xmlns:a16="http://schemas.microsoft.com/office/drawing/2014/main" id="{55D809B9-4FF0-4656-865E-1F687018396E}"/>
              </a:ext>
            </a:extLst>
          </p:cNvPr>
          <p:cNvGraphicFramePr/>
          <p:nvPr>
            <p:extLst>
              <p:ext uri="{D42A27DB-BD31-4B8C-83A1-F6EECF244321}">
                <p14:modId xmlns:p14="http://schemas.microsoft.com/office/powerpoint/2010/main" val="581162831"/>
              </p:ext>
            </p:extLst>
          </p:nvPr>
        </p:nvGraphicFramePr>
        <p:xfrm>
          <a:off x="8168908" y="1758705"/>
          <a:ext cx="5369679" cy="4274519"/>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a:extLst>
              <a:ext uri="{FF2B5EF4-FFF2-40B4-BE49-F238E27FC236}">
                <a16:creationId xmlns:a16="http://schemas.microsoft.com/office/drawing/2014/main" id="{EBA09E43-AE2C-4CBB-B196-C77DE3BF0A79}"/>
              </a:ext>
            </a:extLst>
          </p:cNvPr>
          <p:cNvSpPr/>
          <p:nvPr/>
        </p:nvSpPr>
        <p:spPr>
          <a:xfrm>
            <a:off x="381522" y="761891"/>
            <a:ext cx="11810477" cy="707886"/>
          </a:xfrm>
          <a:prstGeom prst="rect">
            <a:avLst/>
          </a:prstGeom>
        </p:spPr>
        <p:txBody>
          <a:bodyPr wrap="square">
            <a:spAutoFit/>
          </a:bodyPr>
          <a:lstStyle/>
          <a:p>
            <a:pPr lvl="0">
              <a:defRPr/>
            </a:pPr>
            <a:r>
              <a:rPr lang="en-GB" sz="2000" b="1" dirty="0">
                <a:solidFill>
                  <a:schemeClr val="tx1">
                    <a:lumMod val="95000"/>
                    <a:lumOff val="5000"/>
                  </a:schemeClr>
                </a:solidFill>
              </a:rPr>
              <a:t>Likely to be older.  Been in self-employment for 5+ years.  Nearly a quarter have control over their work.  Aiming to increase customer base and promote self-employment work in the future.  </a:t>
            </a: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50" name="Rectangle 49">
            <a:extLst>
              <a:ext uri="{FF2B5EF4-FFF2-40B4-BE49-F238E27FC236}">
                <a16:creationId xmlns:a16="http://schemas.microsoft.com/office/drawing/2014/main" id="{642C99B1-FA6F-49AD-B3A5-B0963DF6B956}"/>
              </a:ext>
            </a:extLst>
          </p:cNvPr>
          <p:cNvSpPr/>
          <p:nvPr/>
        </p:nvSpPr>
        <p:spPr>
          <a:xfrm>
            <a:off x="4596536" y="2998403"/>
            <a:ext cx="3391763" cy="6324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65627" y="3014452"/>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65627" y="2038796"/>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3014452"/>
            <a:ext cx="2991821" cy="646331"/>
          </a:xfrm>
          <a:prstGeom prst="rect">
            <a:avLst/>
          </a:prstGeom>
        </p:spPr>
        <p:txBody>
          <a:bodyPr wrap="square" lIns="90000" rIns="90000">
            <a:spAutoFit/>
          </a:bodyPr>
          <a:lstStyle/>
          <a:p>
            <a:r>
              <a:rPr lang="en-GB" b="1"/>
              <a:t>53% </a:t>
            </a:r>
            <a:r>
              <a:rPr lang="en-GB"/>
              <a:t>have been in SE for </a:t>
            </a:r>
            <a:r>
              <a:rPr lang="en-GB" b="1"/>
              <a:t>5+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2056603"/>
            <a:ext cx="3013324" cy="553998"/>
          </a:xfrm>
          <a:prstGeom prst="rect">
            <a:avLst/>
          </a:prstGeom>
          <a:noFill/>
        </p:spPr>
        <p:txBody>
          <a:bodyPr wrap="square" lIns="90000" tIns="0" rIns="90000" bIns="0" rtlCol="0">
            <a:spAutoFit/>
          </a:bodyPr>
          <a:lstStyle/>
          <a:p>
            <a:pPr algn="l">
              <a:spcBef>
                <a:spcPts val="400"/>
              </a:spcBef>
              <a:spcAft>
                <a:spcPts val="400"/>
              </a:spcAft>
            </a:pPr>
            <a:r>
              <a:rPr lang="en-GB" b="1"/>
              <a:t>45% </a:t>
            </a:r>
            <a:r>
              <a:rPr lang="en-GB"/>
              <a:t>work 31+ hours a week. </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65627" y="4037551"/>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196906" y="5206541"/>
            <a:ext cx="2978619" cy="646331"/>
          </a:xfrm>
          <a:prstGeom prst="rect">
            <a:avLst/>
          </a:prstGeom>
        </p:spPr>
        <p:txBody>
          <a:bodyPr wrap="square" lIns="90000" rIns="90000">
            <a:spAutoFit/>
          </a:bodyPr>
          <a:lstStyle/>
          <a:p>
            <a:r>
              <a:rPr lang="en-GB" b="1"/>
              <a:t>23%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65627" y="5223707"/>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37449"/>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Base: 727</a:t>
            </a:r>
          </a:p>
        </p:txBody>
      </p:sp>
      <p:sp>
        <p:nvSpPr>
          <p:cNvPr id="43" name="Rectangle 42">
            <a:extLst>
              <a:ext uri="{FF2B5EF4-FFF2-40B4-BE49-F238E27FC236}">
                <a16:creationId xmlns:a16="http://schemas.microsoft.com/office/drawing/2014/main" id="{CE9E1565-6E4F-4CDB-B61D-C8BB43EF578B}"/>
              </a:ext>
            </a:extLst>
          </p:cNvPr>
          <p:cNvSpPr/>
          <p:nvPr/>
        </p:nvSpPr>
        <p:spPr>
          <a:xfrm>
            <a:off x="1982530" y="1801968"/>
            <a:ext cx="2350768" cy="6859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09344" y="1811164"/>
            <a:ext cx="612000" cy="612000"/>
          </a:xfrm>
          <a:prstGeom prst="rect">
            <a:avLst/>
          </a:prstGeom>
        </p:spPr>
      </p:pic>
      <p:sp>
        <p:nvSpPr>
          <p:cNvPr id="44" name="Rectangle 43">
            <a:extLst>
              <a:ext uri="{FF2B5EF4-FFF2-40B4-BE49-F238E27FC236}">
                <a16:creationId xmlns:a16="http://schemas.microsoft.com/office/drawing/2014/main" id="{7B20BB72-6603-43FB-886D-41A260F3F78D}"/>
              </a:ext>
            </a:extLst>
          </p:cNvPr>
          <p:cNvSpPr/>
          <p:nvPr/>
        </p:nvSpPr>
        <p:spPr>
          <a:xfrm>
            <a:off x="1980615" y="4254243"/>
            <a:ext cx="2350768" cy="6797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25% </a:t>
            </a:r>
            <a:r>
              <a:rPr lang="en-GB">
                <a:solidFill>
                  <a:schemeClr val="tx1">
                    <a:lumMod val="95000"/>
                    <a:lumOff val="5000"/>
                  </a:schemeClr>
                </a:solidFill>
              </a:rPr>
              <a:t>female, </a:t>
            </a:r>
            <a:r>
              <a:rPr lang="en-GB" b="1">
                <a:solidFill>
                  <a:schemeClr val="tx1">
                    <a:lumMod val="95000"/>
                    <a:lumOff val="5000"/>
                  </a:schemeClr>
                </a:solidFill>
              </a:rPr>
              <a:t>75%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09344" y="4227186"/>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80606" y="4254243"/>
            <a:ext cx="4004442" cy="369332"/>
          </a:xfrm>
          <a:prstGeom prst="rect">
            <a:avLst/>
          </a:prstGeom>
        </p:spPr>
        <p:txBody>
          <a:bodyPr wrap="square" lIns="90000" rIns="90000">
            <a:spAutoFit/>
          </a:bodyPr>
          <a:lstStyle/>
          <a:p>
            <a:r>
              <a:rPr lang="en-GB" b="1">
                <a:solidFill>
                  <a:schemeClr val="tx1">
                    <a:lumMod val="95000"/>
                    <a:lumOff val="5000"/>
                  </a:schemeClr>
                </a:solidFill>
              </a:rPr>
              <a:t>60%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009766" y="3372165"/>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595819" y="3399034"/>
            <a:ext cx="1736891"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39%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7594" y="5175002"/>
            <a:ext cx="1756122" cy="923330"/>
          </a:xfrm>
          <a:prstGeom prst="rect">
            <a:avLst/>
          </a:prstGeom>
        </p:spPr>
        <p:txBody>
          <a:bodyPr wrap="square" lIns="90000" rIns="90000">
            <a:spAutoFit/>
          </a:bodyPr>
          <a:lstStyle/>
          <a:p>
            <a:r>
              <a:rPr lang="en-GB" b="1">
                <a:solidFill>
                  <a:schemeClr val="tx1">
                    <a:lumMod val="95000"/>
                    <a:lumOff val="5000"/>
                  </a:schemeClr>
                </a:solidFill>
              </a:rPr>
              <a:t>28%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009344" y="255377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53%</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030535" y="5258685"/>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580606" y="4577394"/>
            <a:ext cx="4004442" cy="369332"/>
          </a:xfrm>
          <a:prstGeom prst="rect">
            <a:avLst/>
          </a:prstGeom>
        </p:spPr>
        <p:txBody>
          <a:bodyPr wrap="square" lIns="90000" rIns="90000">
            <a:spAutoFit/>
          </a:bodyPr>
          <a:lstStyle/>
          <a:p>
            <a:r>
              <a:rPr lang="en-GB" b="1">
                <a:solidFill>
                  <a:schemeClr val="tx1">
                    <a:lumMod val="95000"/>
                    <a:lumOff val="5000"/>
                  </a:schemeClr>
                </a:solidFill>
              </a:rPr>
              <a:t>40% </a:t>
            </a:r>
            <a:r>
              <a:rPr lang="en-GB">
                <a:solidFill>
                  <a:schemeClr val="tx1">
                    <a:lumMod val="95000"/>
                    <a:lumOff val="5000"/>
                  </a:schemeClr>
                </a:solidFill>
              </a:rPr>
              <a:t>over 45</a:t>
            </a:r>
          </a:p>
        </p:txBody>
      </p:sp>
      <p:sp>
        <p:nvSpPr>
          <p:cNvPr id="35" name="Rectangle 34">
            <a:extLst>
              <a:ext uri="{FF2B5EF4-FFF2-40B4-BE49-F238E27FC236}">
                <a16:creationId xmlns:a16="http://schemas.microsoft.com/office/drawing/2014/main" id="{CE8AF888-F638-44E1-966B-4F90FC1BAA94}"/>
              </a:ext>
            </a:extLst>
          </p:cNvPr>
          <p:cNvSpPr/>
          <p:nvPr/>
        </p:nvSpPr>
        <p:spPr>
          <a:xfrm>
            <a:off x="5108968" y="3833497"/>
            <a:ext cx="3006336" cy="1200329"/>
          </a:xfrm>
          <a:prstGeom prst="rect">
            <a:avLst/>
          </a:prstGeom>
        </p:spPr>
        <p:txBody>
          <a:bodyPr wrap="square" lIns="90000" rIns="90000">
            <a:spAutoFit/>
          </a:bodyPr>
          <a:lstStyle/>
          <a:p>
            <a:r>
              <a:rPr lang="en-GB" b="1"/>
              <a:t>17% </a:t>
            </a:r>
            <a:r>
              <a:rPr lang="en-GB"/>
              <a:t>construction workers and builders / </a:t>
            </a:r>
            <a:r>
              <a:rPr lang="en-GB" b="1"/>
              <a:t>14%</a:t>
            </a:r>
            <a:r>
              <a:rPr lang="en-GB"/>
              <a:t> other skilled trades (e.g. carpenters, decorators).</a:t>
            </a:r>
          </a:p>
        </p:txBody>
      </p:sp>
      <p:pic>
        <p:nvPicPr>
          <p:cNvPr id="41" name="Picture 40">
            <a:extLst>
              <a:ext uri="{FF2B5EF4-FFF2-40B4-BE49-F238E27FC236}">
                <a16:creationId xmlns:a16="http://schemas.microsoft.com/office/drawing/2014/main" id="{FF567EA3-589C-4A74-9586-3645658BFDC7}"/>
              </a:ext>
            </a:extLst>
          </p:cNvPr>
          <p:cNvPicPr/>
          <p:nvPr/>
        </p:nvPicPr>
        <p:blipFill rotWithShape="1">
          <a:blip r:embed="rId22" cstate="print">
            <a:extLst>
              <a:ext uri="{28A0092B-C50C-407E-A947-70E740481C1C}">
                <a14:useLocalDpi xmlns:a14="http://schemas.microsoft.com/office/drawing/2010/main" val="0"/>
              </a:ext>
            </a:extLst>
          </a:blip>
          <a:srcRect l="53339" r="22895"/>
          <a:stretch/>
        </p:blipFill>
        <p:spPr bwMode="auto">
          <a:xfrm>
            <a:off x="451828" y="1794911"/>
            <a:ext cx="1514901" cy="4320947"/>
          </a:xfrm>
          <a:prstGeom prst="rect">
            <a:avLst/>
          </a:prstGeom>
          <a:noFill/>
          <a:ln>
            <a:noFill/>
          </a:ln>
        </p:spPr>
      </p:pic>
    </p:spTree>
    <p:extLst>
      <p:ext uri="{BB962C8B-B14F-4D97-AF65-F5344CB8AC3E}">
        <p14:creationId xmlns:p14="http://schemas.microsoft.com/office/powerpoint/2010/main" val="24454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1" grpId="0" animBg="1"/>
      <p:bldGraphic spid="65" grpId="0">
        <p:bldAsOne/>
      </p:bldGraphic>
      <p:bldP spid="14" grpId="0"/>
      <p:bldP spid="50" grpId="0" animBg="1"/>
      <p:bldP spid="40" grpId="0"/>
      <p:bldP spid="58" grpId="0"/>
      <p:bldP spid="59" grpId="0"/>
      <p:bldP spid="6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2. Profile: Nature of self-employed groups</a:t>
            </a:r>
          </a:p>
        </p:txBody>
      </p:sp>
    </p:spTree>
    <p:extLst>
      <p:ext uri="{BB962C8B-B14F-4D97-AF65-F5344CB8AC3E}">
        <p14:creationId xmlns:p14="http://schemas.microsoft.com/office/powerpoint/2010/main" val="340463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C43E455-8FF4-4220-8837-1A14CD89AC65}"/>
              </a:ext>
            </a:extLst>
          </p:cNvPr>
          <p:cNvSpPr/>
          <p:nvPr/>
        </p:nvSpPr>
        <p:spPr>
          <a:xfrm>
            <a:off x="4471930" y="4079523"/>
            <a:ext cx="3552157"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r>
              <a:rPr lang="en-GB" sz="2800">
                <a:solidFill>
                  <a:schemeClr val="accent2"/>
                </a:solidFill>
                <a:latin typeface="Arial" panose="020B0604020202020204" pitchFamily="34" charset="0"/>
              </a:rPr>
              <a:t>Dispassionate with other priorities </a:t>
            </a:r>
            <a:r>
              <a:rPr lang="en-GB" sz="2800">
                <a:solidFill>
                  <a:schemeClr val="accent2"/>
                </a:solidFill>
              </a:rPr>
              <a:t>– New claimants</a:t>
            </a:r>
            <a:r>
              <a:rPr lang="en-GB" sz="2800">
                <a:solidFill>
                  <a:schemeClr val="accent2"/>
                </a:solidFill>
                <a:latin typeface="Arial" panose="020B0604020202020204" pitchFamily="34" charset="0"/>
              </a:rPr>
              <a:t> </a:t>
            </a:r>
            <a:endParaRPr lang="en-GB" sz="2800">
              <a:solidFill>
                <a:schemeClr val="accent2"/>
              </a:solidFill>
            </a:endParaRPr>
          </a:p>
        </p:txBody>
      </p:sp>
      <p:sp>
        <p:nvSpPr>
          <p:cNvPr id="30" name="Rectangle 29">
            <a:extLst>
              <a:ext uri="{FF2B5EF4-FFF2-40B4-BE49-F238E27FC236}">
                <a16:creationId xmlns:a16="http://schemas.microsoft.com/office/drawing/2014/main" id="{AC556311-59D7-46DF-AF9A-D20CB5A01B91}"/>
              </a:ext>
            </a:extLst>
          </p:cNvPr>
          <p:cNvSpPr/>
          <p:nvPr/>
        </p:nvSpPr>
        <p:spPr>
          <a:xfrm>
            <a:off x="437229" y="1801968"/>
            <a:ext cx="3895059" cy="432094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7" name="Rectangle 36">
            <a:extLst>
              <a:ext uri="{FF2B5EF4-FFF2-40B4-BE49-F238E27FC236}">
                <a16:creationId xmlns:a16="http://schemas.microsoft.com/office/drawing/2014/main" id="{EBA09E43-AE2C-4CBB-B196-C77DE3BF0A79}"/>
              </a:ext>
            </a:extLst>
          </p:cNvPr>
          <p:cNvSpPr/>
          <p:nvPr/>
        </p:nvSpPr>
        <p:spPr>
          <a:xfrm>
            <a:off x="381522" y="761891"/>
            <a:ext cx="12191477" cy="707886"/>
          </a:xfrm>
          <a:prstGeom prst="rect">
            <a:avLst/>
          </a:prstGeom>
        </p:spPr>
        <p:txBody>
          <a:bodyPr wrap="square">
            <a:spAutoFit/>
          </a:bodyPr>
          <a:lstStyle/>
          <a:p>
            <a:pPr lvl="0">
              <a:defRPr/>
            </a:pPr>
            <a:r>
              <a:rPr lang="en-GB" sz="2000" b="1">
                <a:solidFill>
                  <a:schemeClr val="tx1">
                    <a:lumMod val="95000"/>
                    <a:lumOff val="5000"/>
                  </a:schemeClr>
                </a:solidFill>
              </a:rPr>
              <a:t>Likely to be younger, with families.  Less control over their work and newer to self employment. Aiming to increase customer base and look for an additional job.</a:t>
            </a: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5627" y="3014452"/>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65627" y="2038796"/>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3014452"/>
            <a:ext cx="2991821" cy="646331"/>
          </a:xfrm>
          <a:prstGeom prst="rect">
            <a:avLst/>
          </a:prstGeom>
        </p:spPr>
        <p:txBody>
          <a:bodyPr wrap="square" lIns="90000" rIns="90000">
            <a:spAutoFit/>
          </a:bodyPr>
          <a:lstStyle/>
          <a:p>
            <a:r>
              <a:rPr lang="en-GB" b="1"/>
              <a:t>34% </a:t>
            </a:r>
            <a:r>
              <a:rPr lang="en-GB"/>
              <a:t>have been in SE for </a:t>
            </a:r>
            <a:r>
              <a:rPr lang="en-GB" b="1"/>
              <a:t>less than 2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2056603"/>
            <a:ext cx="3013324" cy="553998"/>
          </a:xfrm>
          <a:prstGeom prst="rect">
            <a:avLst/>
          </a:prstGeom>
          <a:noFill/>
        </p:spPr>
        <p:txBody>
          <a:bodyPr wrap="square" lIns="90000" tIns="0" rIns="90000" bIns="0" rtlCol="0">
            <a:spAutoFit/>
          </a:bodyPr>
          <a:lstStyle/>
          <a:p>
            <a:pPr algn="l">
              <a:spcBef>
                <a:spcPts val="400"/>
              </a:spcBef>
              <a:spcAft>
                <a:spcPts val="400"/>
              </a:spcAft>
            </a:pPr>
            <a:r>
              <a:rPr lang="en-GB" b="1"/>
              <a:t>47% </a:t>
            </a:r>
            <a:r>
              <a:rPr lang="en-GB"/>
              <a:t>work 31+ hours a week. </a:t>
            </a:r>
          </a:p>
        </p:txBody>
      </p:sp>
      <p:sp>
        <p:nvSpPr>
          <p:cNvPr id="60" name="Rectangle 59">
            <a:extLst>
              <a:ext uri="{FF2B5EF4-FFF2-40B4-BE49-F238E27FC236}">
                <a16:creationId xmlns:a16="http://schemas.microsoft.com/office/drawing/2014/main" id="{29C1BA36-4BA4-450B-9BB7-B4780D8C6435}"/>
              </a:ext>
            </a:extLst>
          </p:cNvPr>
          <p:cNvSpPr/>
          <p:nvPr/>
        </p:nvSpPr>
        <p:spPr>
          <a:xfrm>
            <a:off x="5182391" y="4057714"/>
            <a:ext cx="3006336" cy="646331"/>
          </a:xfrm>
          <a:prstGeom prst="rect">
            <a:avLst/>
          </a:prstGeom>
        </p:spPr>
        <p:txBody>
          <a:bodyPr wrap="square" lIns="90000" rIns="90000">
            <a:spAutoFit/>
          </a:bodyPr>
          <a:lstStyle/>
          <a:p>
            <a:r>
              <a:rPr lang="en-GB" b="1"/>
              <a:t>21% </a:t>
            </a:r>
            <a:r>
              <a:rPr lang="en-GB"/>
              <a:t>construction workers or builders.</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65627" y="4037551"/>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196906" y="5206541"/>
            <a:ext cx="2978619" cy="646331"/>
          </a:xfrm>
          <a:prstGeom prst="rect">
            <a:avLst/>
          </a:prstGeom>
        </p:spPr>
        <p:txBody>
          <a:bodyPr wrap="square" lIns="90000" rIns="90000">
            <a:spAutoFit/>
          </a:bodyPr>
          <a:lstStyle/>
          <a:p>
            <a:r>
              <a:rPr lang="en-GB" b="1"/>
              <a:t>13%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65627" y="5223707"/>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37449"/>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Base: 696</a:t>
            </a:r>
          </a:p>
        </p:txBody>
      </p:sp>
      <p:sp>
        <p:nvSpPr>
          <p:cNvPr id="35" name="Rectangle 34">
            <a:extLst>
              <a:ext uri="{FF2B5EF4-FFF2-40B4-BE49-F238E27FC236}">
                <a16:creationId xmlns:a16="http://schemas.microsoft.com/office/drawing/2014/main" id="{0BCA0CB5-25FE-4599-AD54-11541711767F}"/>
              </a:ext>
            </a:extLst>
          </p:cNvPr>
          <p:cNvSpPr/>
          <p:nvPr/>
        </p:nvSpPr>
        <p:spPr>
          <a:xfrm>
            <a:off x="1982530" y="1801968"/>
            <a:ext cx="2350768" cy="6859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26% </a:t>
            </a:r>
            <a:r>
              <a:rPr lang="en-GB">
                <a:solidFill>
                  <a:schemeClr val="tx1">
                    <a:lumMod val="95000"/>
                    <a:lumOff val="5000"/>
                  </a:schemeClr>
                </a:solidFill>
              </a:rPr>
              <a:t>female, </a:t>
            </a:r>
            <a:r>
              <a:rPr lang="en-GB" b="1">
                <a:solidFill>
                  <a:schemeClr val="tx1">
                    <a:lumMod val="95000"/>
                    <a:lumOff val="5000"/>
                  </a:schemeClr>
                </a:solidFill>
              </a:rPr>
              <a:t>74%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24135" y="4274663"/>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95397" y="4301720"/>
            <a:ext cx="4004442" cy="369332"/>
          </a:xfrm>
          <a:prstGeom prst="rect">
            <a:avLst/>
          </a:prstGeom>
        </p:spPr>
        <p:txBody>
          <a:bodyPr wrap="square" lIns="90000" rIns="90000">
            <a:spAutoFit/>
          </a:bodyPr>
          <a:lstStyle/>
          <a:p>
            <a:r>
              <a:rPr lang="en-GB" b="1">
                <a:solidFill>
                  <a:schemeClr val="tx1">
                    <a:lumMod val="95000"/>
                    <a:lumOff val="5000"/>
                  </a:schemeClr>
                </a:solidFill>
              </a:rPr>
              <a:t>69%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23230" y="3435960"/>
            <a:ext cx="612000" cy="612000"/>
          </a:xfrm>
          <a:prstGeom prst="rect">
            <a:avLst/>
          </a:prstGeom>
        </p:spPr>
      </p:pic>
      <p:sp>
        <p:nvSpPr>
          <p:cNvPr id="54" name="TextBox 53">
            <a:extLst>
              <a:ext uri="{FF2B5EF4-FFF2-40B4-BE49-F238E27FC236}">
                <a16:creationId xmlns:a16="http://schemas.microsoft.com/office/drawing/2014/main" id="{0878AD9D-FE9F-4033-B4A4-9CF56B52A1E5}"/>
              </a:ext>
            </a:extLst>
          </p:cNvPr>
          <p:cNvSpPr txBox="1"/>
          <p:nvPr/>
        </p:nvSpPr>
        <p:spPr>
          <a:xfrm>
            <a:off x="2609283" y="3480317"/>
            <a:ext cx="1736891"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39%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7594" y="5175002"/>
            <a:ext cx="1756122" cy="923330"/>
          </a:xfrm>
          <a:prstGeom prst="rect">
            <a:avLst/>
          </a:prstGeom>
        </p:spPr>
        <p:txBody>
          <a:bodyPr wrap="square" lIns="90000" rIns="90000">
            <a:spAutoFit/>
          </a:bodyPr>
          <a:lstStyle/>
          <a:p>
            <a:r>
              <a:rPr lang="en-GB" b="1">
                <a:solidFill>
                  <a:schemeClr val="tx1">
                    <a:lumMod val="95000"/>
                    <a:lumOff val="5000"/>
                  </a:schemeClr>
                </a:solidFill>
              </a:rPr>
              <a:t>34%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09344" y="2553779"/>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705312"/>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49%</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030535" y="5258685"/>
            <a:ext cx="612000" cy="612000"/>
          </a:xfrm>
          <a:prstGeom prst="rect">
            <a:avLst/>
          </a:prstGeom>
        </p:spPr>
      </p:pic>
      <p:sp>
        <p:nvSpPr>
          <p:cNvPr id="38" name="Rectangle 37">
            <a:extLst>
              <a:ext uri="{FF2B5EF4-FFF2-40B4-BE49-F238E27FC236}">
                <a16:creationId xmlns:a16="http://schemas.microsoft.com/office/drawing/2014/main" id="{CFC55638-22D3-4C53-9632-955870CE209B}"/>
              </a:ext>
            </a:extLst>
          </p:cNvPr>
          <p:cNvSpPr/>
          <p:nvPr/>
        </p:nvSpPr>
        <p:spPr>
          <a:xfrm>
            <a:off x="2595397" y="4624871"/>
            <a:ext cx="4004442" cy="369332"/>
          </a:xfrm>
          <a:prstGeom prst="rect">
            <a:avLst/>
          </a:prstGeom>
        </p:spPr>
        <p:txBody>
          <a:bodyPr wrap="square" lIns="90000" rIns="90000">
            <a:spAutoFit/>
          </a:bodyPr>
          <a:lstStyle/>
          <a:p>
            <a:r>
              <a:rPr lang="en-GB" b="1">
                <a:solidFill>
                  <a:schemeClr val="tx1">
                    <a:lumMod val="95000"/>
                    <a:lumOff val="5000"/>
                  </a:schemeClr>
                </a:solidFill>
              </a:rPr>
              <a:t>31% </a:t>
            </a:r>
            <a:r>
              <a:rPr lang="en-GB">
                <a:solidFill>
                  <a:schemeClr val="tx1">
                    <a:lumMod val="95000"/>
                    <a:lumOff val="5000"/>
                  </a:schemeClr>
                </a:solidFill>
              </a:rPr>
              <a:t>over 45</a:t>
            </a:r>
          </a:p>
        </p:txBody>
      </p:sp>
      <p:graphicFrame>
        <p:nvGraphicFramePr>
          <p:cNvPr id="41" name="Chart 40">
            <a:extLst>
              <a:ext uri="{FF2B5EF4-FFF2-40B4-BE49-F238E27FC236}">
                <a16:creationId xmlns:a16="http://schemas.microsoft.com/office/drawing/2014/main" id="{10F7F173-3A5E-43B0-BF59-B01D80272DB9}"/>
              </a:ext>
            </a:extLst>
          </p:cNvPr>
          <p:cNvGraphicFramePr/>
          <p:nvPr>
            <p:extLst>
              <p:ext uri="{D42A27DB-BD31-4B8C-83A1-F6EECF244321}">
                <p14:modId xmlns:p14="http://schemas.microsoft.com/office/powerpoint/2010/main" val="2998156889"/>
              </p:ext>
            </p:extLst>
          </p:nvPr>
        </p:nvGraphicFramePr>
        <p:xfrm>
          <a:off x="7760432" y="1843371"/>
          <a:ext cx="4431568" cy="4274519"/>
        </p:xfrm>
        <a:graphic>
          <a:graphicData uri="http://schemas.openxmlformats.org/drawingml/2006/chart">
            <c:chart xmlns:c="http://schemas.openxmlformats.org/drawingml/2006/chart" xmlns:r="http://schemas.openxmlformats.org/officeDocument/2006/relationships" r:id="rId21"/>
          </a:graphicData>
        </a:graphic>
      </p:graphicFrame>
      <p:pic>
        <p:nvPicPr>
          <p:cNvPr id="44" name="Picture 43">
            <a:extLst>
              <a:ext uri="{FF2B5EF4-FFF2-40B4-BE49-F238E27FC236}">
                <a16:creationId xmlns:a16="http://schemas.microsoft.com/office/drawing/2014/main" id="{93CE8ED7-9CC6-49E1-A659-31F42542B242}"/>
              </a:ext>
            </a:extLst>
          </p:cNvPr>
          <p:cNvPicPr/>
          <p:nvPr/>
        </p:nvPicPr>
        <p:blipFill rotWithShape="1">
          <a:blip r:embed="rId22">
            <a:extLst>
              <a:ext uri="{28A0092B-C50C-407E-A947-70E740481C1C}">
                <a14:useLocalDpi xmlns:a14="http://schemas.microsoft.com/office/drawing/2010/main" val="0"/>
              </a:ext>
            </a:extLst>
          </a:blip>
          <a:srcRect l="24887" r="51826"/>
          <a:stretch/>
        </p:blipFill>
        <p:spPr bwMode="auto">
          <a:xfrm>
            <a:off x="440975" y="1797733"/>
            <a:ext cx="1518032" cy="4315625"/>
          </a:xfrm>
          <a:prstGeom prst="rect">
            <a:avLst/>
          </a:prstGeom>
          <a:noFill/>
          <a:ln>
            <a:noFill/>
          </a:ln>
        </p:spPr>
      </p:pic>
    </p:spTree>
    <p:extLst>
      <p:ext uri="{BB962C8B-B14F-4D97-AF65-F5344CB8AC3E}">
        <p14:creationId xmlns:p14="http://schemas.microsoft.com/office/powerpoint/2010/main" val="35953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1" grpId="0" animBg="1"/>
      <p:bldP spid="14" grpId="0"/>
      <p:bldP spid="40" grpId="0"/>
      <p:bldP spid="58" grpId="0"/>
      <p:bldP spid="59" grpId="0"/>
      <p:bldP spid="60" grpId="0"/>
      <p:bldP spid="62" grpId="0"/>
      <p:bldGraphic spid="41"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421E580-9D2B-40E9-8363-106E64DDA9F3}"/>
              </a:ext>
            </a:extLst>
          </p:cNvPr>
          <p:cNvSpPr/>
          <p:nvPr/>
        </p:nvSpPr>
        <p:spPr>
          <a:xfrm>
            <a:off x="4549198" y="3392938"/>
            <a:ext cx="3458340" cy="9725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 name="Title 2">
            <a:extLst>
              <a:ext uri="{FF2B5EF4-FFF2-40B4-BE49-F238E27FC236}">
                <a16:creationId xmlns:a16="http://schemas.microsoft.com/office/drawing/2014/main" id="{7F21357B-B330-449F-86C4-F59A0218D6CD}"/>
              </a:ext>
            </a:extLst>
          </p:cNvPr>
          <p:cNvSpPr>
            <a:spLocks noGrp="1"/>
          </p:cNvSpPr>
          <p:nvPr>
            <p:ph type="title"/>
          </p:nvPr>
        </p:nvSpPr>
        <p:spPr>
          <a:xfrm>
            <a:off x="450000" y="397170"/>
            <a:ext cx="9341700" cy="775597"/>
          </a:xfrm>
        </p:spPr>
        <p:txBody>
          <a:bodyPr/>
          <a:lstStyle/>
          <a:p>
            <a:r>
              <a:rPr lang="en-GB" sz="2800">
                <a:solidFill>
                  <a:schemeClr val="accent5"/>
                </a:solidFill>
                <a:latin typeface="Arial" panose="020B0604020202020204" pitchFamily="34" charset="0"/>
              </a:rPr>
              <a:t>Dispassionate and stuck </a:t>
            </a:r>
            <a:r>
              <a:rPr lang="en-GB" sz="2800">
                <a:solidFill>
                  <a:schemeClr val="accent5"/>
                </a:solidFill>
              </a:rPr>
              <a:t>– New claimants</a:t>
            </a:r>
            <a:r>
              <a:rPr lang="en-GB" sz="2800">
                <a:solidFill>
                  <a:schemeClr val="accent5"/>
                </a:solidFill>
                <a:latin typeface="Arial" panose="020B0604020202020204" pitchFamily="34" charset="0"/>
              </a:rPr>
              <a:t> </a:t>
            </a:r>
            <a:endParaRPr lang="en-GB" sz="2800">
              <a:solidFill>
                <a:schemeClr val="accent5"/>
              </a:solidFill>
            </a:endParaRPr>
          </a:p>
        </p:txBody>
      </p:sp>
      <p:sp>
        <p:nvSpPr>
          <p:cNvPr id="30" name="Rectangle 29">
            <a:extLst>
              <a:ext uri="{FF2B5EF4-FFF2-40B4-BE49-F238E27FC236}">
                <a16:creationId xmlns:a16="http://schemas.microsoft.com/office/drawing/2014/main" id="{AC556311-59D7-46DF-AF9A-D20CB5A01B91}"/>
              </a:ext>
            </a:extLst>
          </p:cNvPr>
          <p:cNvSpPr/>
          <p:nvPr/>
        </p:nvSpPr>
        <p:spPr>
          <a:xfrm>
            <a:off x="437229" y="1801968"/>
            <a:ext cx="3895059" cy="432094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1" name="Rectangle 30">
            <a:extLst>
              <a:ext uri="{FF2B5EF4-FFF2-40B4-BE49-F238E27FC236}">
                <a16:creationId xmlns:a16="http://schemas.microsoft.com/office/drawing/2014/main" id="{DAA1B8DE-AA68-4A58-8F09-3710D6179C31}"/>
              </a:ext>
            </a:extLst>
          </p:cNvPr>
          <p:cNvSpPr/>
          <p:nvPr/>
        </p:nvSpPr>
        <p:spPr>
          <a:xfrm>
            <a:off x="8202613" y="1773238"/>
            <a:ext cx="3552158" cy="43496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7" name="Rectangle 36">
            <a:extLst>
              <a:ext uri="{FF2B5EF4-FFF2-40B4-BE49-F238E27FC236}">
                <a16:creationId xmlns:a16="http://schemas.microsoft.com/office/drawing/2014/main" id="{EBA09E43-AE2C-4CBB-B196-C77DE3BF0A79}"/>
              </a:ext>
            </a:extLst>
          </p:cNvPr>
          <p:cNvSpPr/>
          <p:nvPr/>
        </p:nvSpPr>
        <p:spPr>
          <a:xfrm>
            <a:off x="229123" y="761891"/>
            <a:ext cx="12115278" cy="707886"/>
          </a:xfrm>
          <a:prstGeom prst="rect">
            <a:avLst/>
          </a:prstGeom>
        </p:spPr>
        <p:txBody>
          <a:bodyPr wrap="square">
            <a:spAutoFit/>
          </a:bodyPr>
          <a:lstStyle/>
          <a:p>
            <a:pPr lvl="0">
              <a:defRPr/>
            </a:pPr>
            <a:r>
              <a:rPr lang="en-GB" sz="2000" b="1">
                <a:solidFill>
                  <a:schemeClr val="tx1">
                    <a:lumMod val="95000"/>
                    <a:lumOff val="5000"/>
                  </a:schemeClr>
                </a:solidFill>
              </a:rPr>
              <a:t>Likely to be younger, with families. Been in self-employment for 5+ years but have limited control over their work. Struggling financially. Looking for additional work and increasing customer base.</a:t>
            </a:r>
          </a:p>
        </p:txBody>
      </p:sp>
      <p:sp>
        <p:nvSpPr>
          <p:cNvPr id="13" name="Rectangle 12">
            <a:extLst>
              <a:ext uri="{FF2B5EF4-FFF2-40B4-BE49-F238E27FC236}">
                <a16:creationId xmlns:a16="http://schemas.microsoft.com/office/drawing/2014/main" id="{30DDD1D4-A6F4-48B9-AD40-EEF90BEE4815}"/>
              </a:ext>
            </a:extLst>
          </p:cNvPr>
          <p:cNvSpPr/>
          <p:nvPr/>
        </p:nvSpPr>
        <p:spPr>
          <a:xfrm>
            <a:off x="444034" y="1555747"/>
            <a:ext cx="1742281" cy="246221"/>
          </a:xfrm>
          <a:prstGeom prst="rect">
            <a:avLst/>
          </a:prstGeom>
        </p:spPr>
        <p:txBody>
          <a:bodyPr wrap="square" lIns="0" tIns="0" rIns="0" bIns="0">
            <a:spAutoFit/>
          </a:bodyPr>
          <a:lstStyle/>
          <a:p>
            <a:r>
              <a:rPr lang="en-GB" sz="1600" b="1"/>
              <a:t>Family and home</a:t>
            </a:r>
          </a:p>
        </p:txBody>
      </p:sp>
      <p:sp>
        <p:nvSpPr>
          <p:cNvPr id="14" name="Rectangle 13">
            <a:extLst>
              <a:ext uri="{FF2B5EF4-FFF2-40B4-BE49-F238E27FC236}">
                <a16:creationId xmlns:a16="http://schemas.microsoft.com/office/drawing/2014/main" id="{5D0118BB-A349-437C-A8E1-C1CADE77D98D}"/>
              </a:ext>
            </a:extLst>
          </p:cNvPr>
          <p:cNvSpPr/>
          <p:nvPr/>
        </p:nvSpPr>
        <p:spPr>
          <a:xfrm>
            <a:off x="4565627" y="1555747"/>
            <a:ext cx="2257072" cy="246221"/>
          </a:xfrm>
          <a:prstGeom prst="rect">
            <a:avLst/>
          </a:prstGeom>
        </p:spPr>
        <p:txBody>
          <a:bodyPr wrap="square" lIns="0" tIns="0" rIns="0" bIns="0">
            <a:spAutoFit/>
          </a:bodyPr>
          <a:lstStyle/>
          <a:p>
            <a:r>
              <a:rPr lang="en-GB" sz="1600" b="1"/>
              <a:t>Work</a:t>
            </a:r>
          </a:p>
        </p:txBody>
      </p:sp>
      <p:sp>
        <p:nvSpPr>
          <p:cNvPr id="40" name="Rectangle 39">
            <a:extLst>
              <a:ext uri="{FF2B5EF4-FFF2-40B4-BE49-F238E27FC236}">
                <a16:creationId xmlns:a16="http://schemas.microsoft.com/office/drawing/2014/main" id="{C52ED966-A8E4-4E54-934C-E1C3087068C1}"/>
              </a:ext>
            </a:extLst>
          </p:cNvPr>
          <p:cNvSpPr/>
          <p:nvPr/>
        </p:nvSpPr>
        <p:spPr>
          <a:xfrm>
            <a:off x="8210230" y="1555747"/>
            <a:ext cx="2257072" cy="246221"/>
          </a:xfrm>
          <a:prstGeom prst="rect">
            <a:avLst/>
          </a:prstGeom>
        </p:spPr>
        <p:txBody>
          <a:bodyPr wrap="square" lIns="0" tIns="0" rIns="0" bIns="0">
            <a:spAutoFit/>
          </a:bodyPr>
          <a:lstStyle/>
          <a:p>
            <a:r>
              <a:rPr lang="en-GB" sz="1600" b="1"/>
              <a:t>Future Goals</a:t>
            </a:r>
          </a:p>
        </p:txBody>
      </p:sp>
      <p:pic>
        <p:nvPicPr>
          <p:cNvPr id="56" name="Graphic 55" descr="Hourglass">
            <a:extLst>
              <a:ext uri="{FF2B5EF4-FFF2-40B4-BE49-F238E27FC236}">
                <a16:creationId xmlns:a16="http://schemas.microsoft.com/office/drawing/2014/main" id="{EEF95141-2429-468E-8687-C04E10B99DF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5627" y="2525714"/>
            <a:ext cx="612000" cy="612000"/>
          </a:xfrm>
          <a:prstGeom prst="rect">
            <a:avLst/>
          </a:prstGeom>
        </p:spPr>
      </p:pic>
      <p:pic>
        <p:nvPicPr>
          <p:cNvPr id="57" name="Graphic 56" descr="Clock">
            <a:extLst>
              <a:ext uri="{FF2B5EF4-FFF2-40B4-BE49-F238E27FC236}">
                <a16:creationId xmlns:a16="http://schemas.microsoft.com/office/drawing/2014/main" id="{8D725A9E-3CAC-4D44-BA44-C121243494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65627" y="1865370"/>
            <a:ext cx="612000" cy="612000"/>
          </a:xfrm>
          <a:prstGeom prst="rect">
            <a:avLst/>
          </a:prstGeom>
        </p:spPr>
      </p:pic>
      <p:sp>
        <p:nvSpPr>
          <p:cNvPr id="58" name="Rectangle 57">
            <a:extLst>
              <a:ext uri="{FF2B5EF4-FFF2-40B4-BE49-F238E27FC236}">
                <a16:creationId xmlns:a16="http://schemas.microsoft.com/office/drawing/2014/main" id="{BB39F19C-F000-4D67-8ACD-79213BEF00CD}"/>
              </a:ext>
            </a:extLst>
          </p:cNvPr>
          <p:cNvSpPr/>
          <p:nvPr/>
        </p:nvSpPr>
        <p:spPr>
          <a:xfrm>
            <a:off x="5196906" y="2525714"/>
            <a:ext cx="2991821" cy="646331"/>
          </a:xfrm>
          <a:prstGeom prst="rect">
            <a:avLst/>
          </a:prstGeom>
        </p:spPr>
        <p:txBody>
          <a:bodyPr wrap="square" lIns="90000" rIns="90000">
            <a:spAutoFit/>
          </a:bodyPr>
          <a:lstStyle/>
          <a:p>
            <a:r>
              <a:rPr lang="en-GB" b="1"/>
              <a:t>42% </a:t>
            </a:r>
            <a:r>
              <a:rPr lang="en-GB"/>
              <a:t>have been in SE for </a:t>
            </a:r>
            <a:r>
              <a:rPr lang="en-GB" b="1"/>
              <a:t>5+ years.</a:t>
            </a:r>
          </a:p>
        </p:txBody>
      </p:sp>
      <p:sp>
        <p:nvSpPr>
          <p:cNvPr id="59" name="TextBox 58">
            <a:extLst>
              <a:ext uri="{FF2B5EF4-FFF2-40B4-BE49-F238E27FC236}">
                <a16:creationId xmlns:a16="http://schemas.microsoft.com/office/drawing/2014/main" id="{64C2093E-E1C8-4EBA-951B-5A62855BD6B5}"/>
              </a:ext>
            </a:extLst>
          </p:cNvPr>
          <p:cNvSpPr txBox="1"/>
          <p:nvPr/>
        </p:nvSpPr>
        <p:spPr>
          <a:xfrm>
            <a:off x="5196906" y="1883177"/>
            <a:ext cx="3013324" cy="553998"/>
          </a:xfrm>
          <a:prstGeom prst="rect">
            <a:avLst/>
          </a:prstGeom>
          <a:noFill/>
        </p:spPr>
        <p:txBody>
          <a:bodyPr wrap="square" lIns="90000" tIns="0" rIns="90000" bIns="0" rtlCol="0">
            <a:spAutoFit/>
          </a:bodyPr>
          <a:lstStyle/>
          <a:p>
            <a:pPr algn="l">
              <a:spcBef>
                <a:spcPts val="400"/>
              </a:spcBef>
              <a:spcAft>
                <a:spcPts val="400"/>
              </a:spcAft>
            </a:pPr>
            <a:r>
              <a:rPr lang="en-GB" b="1"/>
              <a:t>39% </a:t>
            </a:r>
            <a:r>
              <a:rPr lang="en-GB"/>
              <a:t>work 31+ hours a week. </a:t>
            </a:r>
          </a:p>
        </p:txBody>
      </p:sp>
      <p:sp>
        <p:nvSpPr>
          <p:cNvPr id="60" name="Rectangle 59">
            <a:extLst>
              <a:ext uri="{FF2B5EF4-FFF2-40B4-BE49-F238E27FC236}">
                <a16:creationId xmlns:a16="http://schemas.microsoft.com/office/drawing/2014/main" id="{29C1BA36-4BA4-450B-9BB7-B4780D8C6435}"/>
              </a:ext>
            </a:extLst>
          </p:cNvPr>
          <p:cNvSpPr/>
          <p:nvPr/>
        </p:nvSpPr>
        <p:spPr>
          <a:xfrm>
            <a:off x="5182391" y="3442154"/>
            <a:ext cx="3006336" cy="923330"/>
          </a:xfrm>
          <a:prstGeom prst="rect">
            <a:avLst/>
          </a:prstGeom>
        </p:spPr>
        <p:txBody>
          <a:bodyPr wrap="square" lIns="90000" rIns="90000">
            <a:spAutoFit/>
          </a:bodyPr>
          <a:lstStyle/>
          <a:p>
            <a:r>
              <a:rPr lang="en-GB" b="1"/>
              <a:t>16% </a:t>
            </a:r>
            <a:r>
              <a:rPr lang="en-GB"/>
              <a:t>construction workers and builders / </a:t>
            </a:r>
            <a:r>
              <a:rPr lang="en-GB" b="1"/>
              <a:t>15% </a:t>
            </a:r>
            <a:r>
              <a:rPr lang="en-GB"/>
              <a:t>taxi driving or private hire.</a:t>
            </a:r>
          </a:p>
        </p:txBody>
      </p:sp>
      <p:pic>
        <p:nvPicPr>
          <p:cNvPr id="61" name="Graphic 60" descr="Employee badge">
            <a:extLst>
              <a:ext uri="{FF2B5EF4-FFF2-40B4-BE49-F238E27FC236}">
                <a16:creationId xmlns:a16="http://schemas.microsoft.com/office/drawing/2014/main" id="{957A5903-0FB6-447D-8D95-CAC5F4F37CB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65627" y="3533047"/>
            <a:ext cx="612000" cy="612000"/>
          </a:xfrm>
          <a:prstGeom prst="rect">
            <a:avLst/>
          </a:prstGeom>
        </p:spPr>
      </p:pic>
      <p:sp>
        <p:nvSpPr>
          <p:cNvPr id="62" name="Rectangle 61">
            <a:extLst>
              <a:ext uri="{FF2B5EF4-FFF2-40B4-BE49-F238E27FC236}">
                <a16:creationId xmlns:a16="http://schemas.microsoft.com/office/drawing/2014/main" id="{4D665705-02FA-46F7-950B-59F6B5259CAC}"/>
              </a:ext>
            </a:extLst>
          </p:cNvPr>
          <p:cNvSpPr/>
          <p:nvPr/>
        </p:nvSpPr>
        <p:spPr>
          <a:xfrm>
            <a:off x="5196906" y="4481323"/>
            <a:ext cx="2978619" cy="646331"/>
          </a:xfrm>
          <a:prstGeom prst="rect">
            <a:avLst/>
          </a:prstGeom>
        </p:spPr>
        <p:txBody>
          <a:bodyPr wrap="square" lIns="90000" rIns="90000">
            <a:spAutoFit/>
          </a:bodyPr>
          <a:lstStyle/>
          <a:p>
            <a:r>
              <a:rPr lang="en-GB" b="1"/>
              <a:t>11% </a:t>
            </a:r>
            <a:r>
              <a:rPr lang="en-GB"/>
              <a:t>have a lot of control over their work.</a:t>
            </a:r>
          </a:p>
        </p:txBody>
      </p:sp>
      <p:pic>
        <p:nvPicPr>
          <p:cNvPr id="63" name="Graphic 62" descr="Contract">
            <a:extLst>
              <a:ext uri="{FF2B5EF4-FFF2-40B4-BE49-F238E27FC236}">
                <a16:creationId xmlns:a16="http://schemas.microsoft.com/office/drawing/2014/main" id="{8FCBA57D-383A-4795-9C33-90855DBA84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65627" y="4498489"/>
            <a:ext cx="612000" cy="612000"/>
          </a:xfrm>
          <a:prstGeom prst="rect">
            <a:avLst/>
          </a:prstGeom>
        </p:spPr>
      </p:pic>
      <p:cxnSp>
        <p:nvCxnSpPr>
          <p:cNvPr id="36" name="Straight Connector 35">
            <a:extLst>
              <a:ext uri="{FF2B5EF4-FFF2-40B4-BE49-F238E27FC236}">
                <a16:creationId xmlns:a16="http://schemas.microsoft.com/office/drawing/2014/main" id="{113EB2C6-D6BB-4212-84DA-018719F76651}"/>
              </a:ext>
            </a:extLst>
          </p:cNvPr>
          <p:cNvCxnSpPr>
            <a:cxnSpLocks/>
          </p:cNvCxnSpPr>
          <p:nvPr/>
        </p:nvCxnSpPr>
        <p:spPr>
          <a:xfrm>
            <a:off x="627062" y="1460583"/>
            <a:ext cx="11280776"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CD9D073-57E2-4D2D-919C-6AA75F2D2207}"/>
              </a:ext>
            </a:extLst>
          </p:cNvPr>
          <p:cNvSpPr/>
          <p:nvPr/>
        </p:nvSpPr>
        <p:spPr>
          <a:xfrm>
            <a:off x="1982530" y="1801968"/>
            <a:ext cx="2350768" cy="6859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26" name="Text Placeholder 7">
            <a:extLst>
              <a:ext uri="{FF2B5EF4-FFF2-40B4-BE49-F238E27FC236}">
                <a16:creationId xmlns:a16="http://schemas.microsoft.com/office/drawing/2014/main" id="{B5F1FC50-EF9C-4253-A56D-C5AF0208D94B}"/>
              </a:ext>
            </a:extLst>
          </p:cNvPr>
          <p:cNvSpPr txBox="1">
            <a:spLocks/>
          </p:cNvSpPr>
          <p:nvPr/>
        </p:nvSpPr>
        <p:spPr>
          <a:xfrm>
            <a:off x="335970" y="6122916"/>
            <a:ext cx="9466557" cy="52123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Base: 735</a:t>
            </a:r>
          </a:p>
        </p:txBody>
      </p:sp>
      <p:pic>
        <p:nvPicPr>
          <p:cNvPr id="45" name="Graphic 44" descr="Woman">
            <a:extLst>
              <a:ext uri="{FF2B5EF4-FFF2-40B4-BE49-F238E27FC236}">
                <a16:creationId xmlns:a16="http://schemas.microsoft.com/office/drawing/2014/main" id="{9D3076DF-7D4F-425E-BCA1-CECC9B6A681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09344" y="1811164"/>
            <a:ext cx="612000" cy="612000"/>
          </a:xfrm>
          <a:prstGeom prst="rect">
            <a:avLst/>
          </a:prstGeom>
        </p:spPr>
      </p:pic>
      <p:sp>
        <p:nvSpPr>
          <p:cNvPr id="46" name="TextBox 45">
            <a:extLst>
              <a:ext uri="{FF2B5EF4-FFF2-40B4-BE49-F238E27FC236}">
                <a16:creationId xmlns:a16="http://schemas.microsoft.com/office/drawing/2014/main" id="{0A946B6E-F67D-439F-B726-B33AC0DB36D5}"/>
              </a:ext>
            </a:extLst>
          </p:cNvPr>
          <p:cNvSpPr txBox="1"/>
          <p:nvPr/>
        </p:nvSpPr>
        <p:spPr>
          <a:xfrm>
            <a:off x="2534952" y="1836383"/>
            <a:ext cx="1547634" cy="553998"/>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27% </a:t>
            </a:r>
            <a:r>
              <a:rPr lang="en-GB">
                <a:solidFill>
                  <a:schemeClr val="tx1">
                    <a:lumMod val="95000"/>
                    <a:lumOff val="5000"/>
                  </a:schemeClr>
                </a:solidFill>
              </a:rPr>
              <a:t>female, </a:t>
            </a:r>
            <a:r>
              <a:rPr lang="en-GB" b="1">
                <a:solidFill>
                  <a:schemeClr val="tx1">
                    <a:lumMod val="95000"/>
                    <a:lumOff val="5000"/>
                  </a:schemeClr>
                </a:solidFill>
              </a:rPr>
              <a:t>73% </a:t>
            </a:r>
            <a:r>
              <a:rPr lang="en-GB">
                <a:solidFill>
                  <a:schemeClr val="tx1">
                    <a:lumMod val="95000"/>
                    <a:lumOff val="5000"/>
                  </a:schemeClr>
                </a:solidFill>
              </a:rPr>
              <a:t>male</a:t>
            </a:r>
          </a:p>
        </p:txBody>
      </p:sp>
      <p:pic>
        <p:nvPicPr>
          <p:cNvPr id="47" name="Graphic 46" descr="Cake">
            <a:extLst>
              <a:ext uri="{FF2B5EF4-FFF2-40B4-BE49-F238E27FC236}">
                <a16:creationId xmlns:a16="http://schemas.microsoft.com/office/drawing/2014/main" id="{1942E8E8-5212-4DA1-81BE-1A142B88143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09344" y="3714723"/>
            <a:ext cx="612000" cy="612000"/>
          </a:xfrm>
          <a:prstGeom prst="rect">
            <a:avLst/>
          </a:prstGeom>
        </p:spPr>
      </p:pic>
      <p:sp>
        <p:nvSpPr>
          <p:cNvPr id="48" name="Rectangle 47">
            <a:extLst>
              <a:ext uri="{FF2B5EF4-FFF2-40B4-BE49-F238E27FC236}">
                <a16:creationId xmlns:a16="http://schemas.microsoft.com/office/drawing/2014/main" id="{F4515FB4-E62D-4D6A-BB5E-B59B713C841F}"/>
              </a:ext>
            </a:extLst>
          </p:cNvPr>
          <p:cNvSpPr/>
          <p:nvPr/>
        </p:nvSpPr>
        <p:spPr>
          <a:xfrm>
            <a:off x="2580606" y="3741780"/>
            <a:ext cx="4004442" cy="369332"/>
          </a:xfrm>
          <a:prstGeom prst="rect">
            <a:avLst/>
          </a:prstGeom>
        </p:spPr>
        <p:txBody>
          <a:bodyPr wrap="square" lIns="90000" rIns="90000">
            <a:spAutoFit/>
          </a:bodyPr>
          <a:lstStyle/>
          <a:p>
            <a:r>
              <a:rPr lang="en-GB" b="1">
                <a:solidFill>
                  <a:schemeClr val="tx1">
                    <a:lumMod val="95000"/>
                    <a:lumOff val="5000"/>
                  </a:schemeClr>
                </a:solidFill>
              </a:rPr>
              <a:t>64% </a:t>
            </a:r>
            <a:r>
              <a:rPr lang="en-GB">
                <a:solidFill>
                  <a:schemeClr val="tx1">
                    <a:lumMod val="95000"/>
                    <a:lumOff val="5000"/>
                  </a:schemeClr>
                </a:solidFill>
              </a:rPr>
              <a:t>under 45</a:t>
            </a:r>
          </a:p>
        </p:txBody>
      </p:sp>
      <p:pic>
        <p:nvPicPr>
          <p:cNvPr id="49" name="Graphic 48" descr="Man with kid">
            <a:extLst>
              <a:ext uri="{FF2B5EF4-FFF2-40B4-BE49-F238E27FC236}">
                <a16:creationId xmlns:a16="http://schemas.microsoft.com/office/drawing/2014/main" id="{45415686-A867-4929-BB40-8082E6DAE1C6}"/>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09344" y="3084835"/>
            <a:ext cx="612000" cy="612000"/>
          </a:xfrm>
          <a:prstGeom prst="rect">
            <a:avLst/>
          </a:prstGeom>
        </p:spPr>
      </p:pic>
      <p:sp>
        <p:nvSpPr>
          <p:cNvPr id="42" name="Rectangle 41">
            <a:extLst>
              <a:ext uri="{FF2B5EF4-FFF2-40B4-BE49-F238E27FC236}">
                <a16:creationId xmlns:a16="http://schemas.microsoft.com/office/drawing/2014/main" id="{F4E18B77-84C2-4B36-A7E2-D38C0CCB9009}"/>
              </a:ext>
            </a:extLst>
          </p:cNvPr>
          <p:cNvSpPr/>
          <p:nvPr/>
        </p:nvSpPr>
        <p:spPr>
          <a:xfrm>
            <a:off x="1966246" y="4450070"/>
            <a:ext cx="2350768" cy="90440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0878AD9D-FE9F-4033-B4A4-9CF56B52A1E5}"/>
              </a:ext>
            </a:extLst>
          </p:cNvPr>
          <p:cNvSpPr txBox="1"/>
          <p:nvPr/>
        </p:nvSpPr>
        <p:spPr>
          <a:xfrm>
            <a:off x="2595397" y="3111821"/>
            <a:ext cx="1736891" cy="553998"/>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41% </a:t>
            </a:r>
            <a:r>
              <a:rPr lang="en-GB">
                <a:solidFill>
                  <a:schemeClr val="tx1">
                    <a:lumMod val="95000"/>
                    <a:lumOff val="5000"/>
                  </a:schemeClr>
                </a:solidFill>
              </a:rPr>
              <a:t>children in household</a:t>
            </a:r>
          </a:p>
        </p:txBody>
      </p:sp>
      <p:sp>
        <p:nvSpPr>
          <p:cNvPr id="55" name="Rectangle 54">
            <a:extLst>
              <a:ext uri="{FF2B5EF4-FFF2-40B4-BE49-F238E27FC236}">
                <a16:creationId xmlns:a16="http://schemas.microsoft.com/office/drawing/2014/main" id="{5A478A7A-A953-4550-8435-426D674AA1A8}"/>
              </a:ext>
            </a:extLst>
          </p:cNvPr>
          <p:cNvSpPr/>
          <p:nvPr/>
        </p:nvSpPr>
        <p:spPr>
          <a:xfrm>
            <a:off x="2608418" y="4473927"/>
            <a:ext cx="1756122" cy="923330"/>
          </a:xfrm>
          <a:prstGeom prst="rect">
            <a:avLst/>
          </a:prstGeom>
        </p:spPr>
        <p:txBody>
          <a:bodyPr wrap="square" lIns="90000" rIns="90000">
            <a:spAutoFit/>
          </a:bodyPr>
          <a:lstStyle/>
          <a:p>
            <a:r>
              <a:rPr lang="en-GB" b="1">
                <a:solidFill>
                  <a:schemeClr val="tx1">
                    <a:lumMod val="95000"/>
                    <a:lumOff val="5000"/>
                  </a:schemeClr>
                </a:solidFill>
              </a:rPr>
              <a:t>62% </a:t>
            </a:r>
            <a:r>
              <a:rPr lang="en-GB">
                <a:solidFill>
                  <a:schemeClr val="tx1">
                    <a:lumMod val="95000"/>
                    <a:lumOff val="5000"/>
                  </a:schemeClr>
                </a:solidFill>
              </a:rPr>
              <a:t>constantly struggle</a:t>
            </a:r>
            <a:r>
              <a:rPr lang="en-GB" b="1">
                <a:solidFill>
                  <a:schemeClr val="tx1">
                    <a:lumMod val="95000"/>
                    <a:lumOff val="5000"/>
                  </a:schemeClr>
                </a:solidFill>
              </a:rPr>
              <a:t> </a:t>
            </a:r>
            <a:r>
              <a:rPr lang="en-GB">
                <a:solidFill>
                  <a:schemeClr val="tx1">
                    <a:lumMod val="95000"/>
                    <a:lumOff val="5000"/>
                  </a:schemeClr>
                </a:solidFill>
              </a:rPr>
              <a:t>with bills</a:t>
            </a:r>
          </a:p>
        </p:txBody>
      </p:sp>
      <p:pic>
        <p:nvPicPr>
          <p:cNvPr id="64" name="Graphic 63" descr="Man and woman">
            <a:extLst>
              <a:ext uri="{FF2B5EF4-FFF2-40B4-BE49-F238E27FC236}">
                <a16:creationId xmlns:a16="http://schemas.microsoft.com/office/drawing/2014/main" id="{B80F284A-49FA-44F9-AA74-1F5E1806C38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09344" y="2443418"/>
            <a:ext cx="612000" cy="612000"/>
          </a:xfrm>
          <a:prstGeom prst="rect">
            <a:avLst/>
          </a:prstGeom>
        </p:spPr>
      </p:pic>
      <p:sp>
        <p:nvSpPr>
          <p:cNvPr id="66" name="TextBox 65">
            <a:extLst>
              <a:ext uri="{FF2B5EF4-FFF2-40B4-BE49-F238E27FC236}">
                <a16:creationId xmlns:a16="http://schemas.microsoft.com/office/drawing/2014/main" id="{D3551A01-03EA-4BD8-AAEC-2F99F72DDCC8}"/>
              </a:ext>
            </a:extLst>
          </p:cNvPr>
          <p:cNvSpPr txBox="1"/>
          <p:nvPr/>
        </p:nvSpPr>
        <p:spPr>
          <a:xfrm>
            <a:off x="2597417" y="2594951"/>
            <a:ext cx="1736891" cy="276999"/>
          </a:xfrm>
          <a:prstGeom prst="rect">
            <a:avLst/>
          </a:prstGeom>
          <a:noFill/>
        </p:spPr>
        <p:txBody>
          <a:bodyPr wrap="square" lIns="90000" tIns="0" rIns="90000" bIns="0" rtlCol="0">
            <a:spAutoFit/>
          </a:bodyPr>
          <a:lstStyle/>
          <a:p>
            <a:pPr>
              <a:spcBef>
                <a:spcPts val="400"/>
              </a:spcBef>
              <a:spcAft>
                <a:spcPts val="400"/>
              </a:spcAft>
            </a:pPr>
            <a:r>
              <a:rPr lang="en-GB" b="1">
                <a:solidFill>
                  <a:schemeClr val="tx1">
                    <a:lumMod val="95000"/>
                    <a:lumOff val="5000"/>
                  </a:schemeClr>
                </a:solidFill>
              </a:rPr>
              <a:t>54%</a:t>
            </a:r>
            <a:r>
              <a:rPr lang="en-GB">
                <a:solidFill>
                  <a:schemeClr val="tx1">
                    <a:lumMod val="95000"/>
                    <a:lumOff val="5000"/>
                  </a:schemeClr>
                </a:solidFill>
              </a:rPr>
              <a:t> couples</a:t>
            </a:r>
          </a:p>
        </p:txBody>
      </p:sp>
      <p:pic>
        <p:nvPicPr>
          <p:cNvPr id="67" name="Graphic 66" descr="Money">
            <a:extLst>
              <a:ext uri="{FF2B5EF4-FFF2-40B4-BE49-F238E27FC236}">
                <a16:creationId xmlns:a16="http://schemas.microsoft.com/office/drawing/2014/main" id="{3AD43B9D-80F6-48CB-B25F-3250F19B19A8}"/>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031359" y="4557610"/>
            <a:ext cx="612000" cy="612000"/>
          </a:xfrm>
          <a:prstGeom prst="rect">
            <a:avLst/>
          </a:prstGeom>
        </p:spPr>
      </p:pic>
      <p:sp>
        <p:nvSpPr>
          <p:cNvPr id="51" name="Rectangle 50">
            <a:extLst>
              <a:ext uri="{FF2B5EF4-FFF2-40B4-BE49-F238E27FC236}">
                <a16:creationId xmlns:a16="http://schemas.microsoft.com/office/drawing/2014/main" id="{3F7AB35D-00FF-4950-BAA8-0F6B6ECCBFD7}"/>
              </a:ext>
            </a:extLst>
          </p:cNvPr>
          <p:cNvSpPr/>
          <p:nvPr/>
        </p:nvSpPr>
        <p:spPr>
          <a:xfrm>
            <a:off x="8224115" y="1854775"/>
            <a:ext cx="3530656" cy="4693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8" name="Rectangle 37">
            <a:extLst>
              <a:ext uri="{FF2B5EF4-FFF2-40B4-BE49-F238E27FC236}">
                <a16:creationId xmlns:a16="http://schemas.microsoft.com/office/drawing/2014/main" id="{CFC55638-22D3-4C53-9632-955870CE209B}"/>
              </a:ext>
            </a:extLst>
          </p:cNvPr>
          <p:cNvSpPr/>
          <p:nvPr/>
        </p:nvSpPr>
        <p:spPr>
          <a:xfrm>
            <a:off x="2580606" y="4064931"/>
            <a:ext cx="4004442" cy="369332"/>
          </a:xfrm>
          <a:prstGeom prst="rect">
            <a:avLst/>
          </a:prstGeom>
        </p:spPr>
        <p:txBody>
          <a:bodyPr wrap="square" lIns="90000" rIns="90000">
            <a:spAutoFit/>
          </a:bodyPr>
          <a:lstStyle/>
          <a:p>
            <a:r>
              <a:rPr lang="en-GB" b="1">
                <a:solidFill>
                  <a:schemeClr val="tx1">
                    <a:lumMod val="95000"/>
                    <a:lumOff val="5000"/>
                  </a:schemeClr>
                </a:solidFill>
              </a:rPr>
              <a:t>36% </a:t>
            </a:r>
            <a:r>
              <a:rPr lang="en-GB">
                <a:solidFill>
                  <a:schemeClr val="tx1">
                    <a:lumMod val="95000"/>
                    <a:lumOff val="5000"/>
                  </a:schemeClr>
                </a:solidFill>
              </a:rPr>
              <a:t>over 45</a:t>
            </a:r>
          </a:p>
        </p:txBody>
      </p:sp>
      <p:graphicFrame>
        <p:nvGraphicFramePr>
          <p:cNvPr id="41" name="Chart 40">
            <a:extLst>
              <a:ext uri="{FF2B5EF4-FFF2-40B4-BE49-F238E27FC236}">
                <a16:creationId xmlns:a16="http://schemas.microsoft.com/office/drawing/2014/main" id="{7220DE10-A34A-480F-AB4B-6E7FD9AD597C}"/>
              </a:ext>
            </a:extLst>
          </p:cNvPr>
          <p:cNvGraphicFramePr/>
          <p:nvPr>
            <p:extLst>
              <p:ext uri="{D42A27DB-BD31-4B8C-83A1-F6EECF244321}">
                <p14:modId xmlns:p14="http://schemas.microsoft.com/office/powerpoint/2010/main" val="636076835"/>
              </p:ext>
            </p:extLst>
          </p:nvPr>
        </p:nvGraphicFramePr>
        <p:xfrm>
          <a:off x="8007539" y="1879646"/>
          <a:ext cx="3848492" cy="4274519"/>
        </p:xfrm>
        <a:graphic>
          <a:graphicData uri="http://schemas.openxmlformats.org/drawingml/2006/chart">
            <c:chart xmlns:c="http://schemas.openxmlformats.org/drawingml/2006/chart" xmlns:r="http://schemas.openxmlformats.org/officeDocument/2006/relationships" r:id="rId21"/>
          </a:graphicData>
        </a:graphic>
      </p:graphicFrame>
      <p:pic>
        <p:nvPicPr>
          <p:cNvPr id="43" name="Picture 42">
            <a:extLst>
              <a:ext uri="{FF2B5EF4-FFF2-40B4-BE49-F238E27FC236}">
                <a16:creationId xmlns:a16="http://schemas.microsoft.com/office/drawing/2014/main" id="{9C8A1E9D-91FB-4E91-80B0-8C25479753D3}"/>
              </a:ext>
            </a:extLst>
          </p:cNvPr>
          <p:cNvPicPr/>
          <p:nvPr/>
        </p:nvPicPr>
        <p:blipFill rotWithShape="1">
          <a:blip r:embed="rId22" cstate="print">
            <a:extLst>
              <a:ext uri="{28A0092B-C50C-407E-A947-70E740481C1C}">
                <a14:useLocalDpi xmlns:a14="http://schemas.microsoft.com/office/drawing/2010/main" val="0"/>
              </a:ext>
            </a:extLst>
          </a:blip>
          <a:srcRect l="48216" t="-104" r="28856"/>
          <a:stretch/>
        </p:blipFill>
        <p:spPr bwMode="auto">
          <a:xfrm>
            <a:off x="447456" y="1803760"/>
            <a:ext cx="1510081" cy="4320948"/>
          </a:xfrm>
          <a:prstGeom prst="rect">
            <a:avLst/>
          </a:prstGeom>
          <a:noFill/>
          <a:ln>
            <a:noFill/>
          </a:ln>
        </p:spPr>
      </p:pic>
      <p:sp>
        <p:nvSpPr>
          <p:cNvPr id="35" name="Rectangle 34">
            <a:extLst>
              <a:ext uri="{FF2B5EF4-FFF2-40B4-BE49-F238E27FC236}">
                <a16:creationId xmlns:a16="http://schemas.microsoft.com/office/drawing/2014/main" id="{F35E0298-D7FE-43A9-BBB9-94D9507B3A4E}"/>
              </a:ext>
            </a:extLst>
          </p:cNvPr>
          <p:cNvSpPr/>
          <p:nvPr/>
        </p:nvSpPr>
        <p:spPr>
          <a:xfrm>
            <a:off x="5177627" y="5183051"/>
            <a:ext cx="2978619" cy="1477328"/>
          </a:xfrm>
          <a:prstGeom prst="rect">
            <a:avLst/>
          </a:prstGeom>
        </p:spPr>
        <p:txBody>
          <a:bodyPr wrap="square" lIns="90000" rIns="90000">
            <a:spAutoFit/>
          </a:bodyPr>
          <a:lstStyle/>
          <a:p>
            <a:r>
              <a:rPr lang="en-GB" b="1"/>
              <a:t>52% </a:t>
            </a:r>
            <a:r>
              <a:rPr lang="en-GB"/>
              <a:t>impacted by lack of demand , </a:t>
            </a:r>
            <a:r>
              <a:rPr lang="en-GB" b="1"/>
              <a:t>38%</a:t>
            </a:r>
            <a:r>
              <a:rPr lang="en-GB"/>
              <a:t> by competition, </a:t>
            </a:r>
            <a:r>
              <a:rPr lang="en-GB" b="1"/>
              <a:t>35%</a:t>
            </a:r>
            <a:r>
              <a:rPr lang="en-GB"/>
              <a:t> not being able to increase prices </a:t>
            </a:r>
            <a:r>
              <a:rPr lang="en-GB" b="1"/>
              <a:t>26%</a:t>
            </a:r>
            <a:r>
              <a:rPr lang="en-GB"/>
              <a:t> struggling to get loans</a:t>
            </a:r>
          </a:p>
        </p:txBody>
      </p:sp>
      <p:sp>
        <p:nvSpPr>
          <p:cNvPr id="44" name="TextBox 43">
            <a:extLst>
              <a:ext uri="{FF2B5EF4-FFF2-40B4-BE49-F238E27FC236}">
                <a16:creationId xmlns:a16="http://schemas.microsoft.com/office/drawing/2014/main" id="{05AB4FCD-C85D-49D8-AF10-A2A298AEEF50}"/>
              </a:ext>
            </a:extLst>
          </p:cNvPr>
          <p:cNvSpPr txBox="1"/>
          <p:nvPr/>
        </p:nvSpPr>
        <p:spPr>
          <a:xfrm>
            <a:off x="2580123" y="5367879"/>
            <a:ext cx="1736891" cy="830997"/>
          </a:xfrm>
          <a:prstGeom prst="rect">
            <a:avLst/>
          </a:prstGeom>
          <a:noFill/>
        </p:spPr>
        <p:txBody>
          <a:bodyPr wrap="square" lIns="90000" tIns="0" rIns="90000" bIns="0" rtlCol="0">
            <a:spAutoFit/>
          </a:bodyPr>
          <a:lstStyle/>
          <a:p>
            <a:pPr algn="l">
              <a:spcBef>
                <a:spcPts val="400"/>
              </a:spcBef>
              <a:spcAft>
                <a:spcPts val="400"/>
              </a:spcAft>
            </a:pPr>
            <a:r>
              <a:rPr lang="en-GB" b="1">
                <a:solidFill>
                  <a:schemeClr val="tx1">
                    <a:lumMod val="95000"/>
                    <a:lumOff val="5000"/>
                  </a:schemeClr>
                </a:solidFill>
              </a:rPr>
              <a:t>20% </a:t>
            </a:r>
            <a:r>
              <a:rPr lang="en-GB">
                <a:solidFill>
                  <a:schemeClr val="tx1">
                    <a:lumMod val="95000"/>
                    <a:lumOff val="5000"/>
                  </a:schemeClr>
                </a:solidFill>
              </a:rPr>
              <a:t>personal health issues are a barrier</a:t>
            </a:r>
          </a:p>
        </p:txBody>
      </p:sp>
      <p:grpSp>
        <p:nvGrpSpPr>
          <p:cNvPr id="52" name="Group 51">
            <a:extLst>
              <a:ext uri="{FF2B5EF4-FFF2-40B4-BE49-F238E27FC236}">
                <a16:creationId xmlns:a16="http://schemas.microsoft.com/office/drawing/2014/main" id="{110DEDBE-B2DB-4241-8488-1F8F12384D5B}"/>
              </a:ext>
            </a:extLst>
          </p:cNvPr>
          <p:cNvGrpSpPr/>
          <p:nvPr/>
        </p:nvGrpSpPr>
        <p:grpSpPr>
          <a:xfrm>
            <a:off x="4605702" y="5529198"/>
            <a:ext cx="531849" cy="541134"/>
            <a:chOff x="4395788" y="1577976"/>
            <a:chExt cx="636587" cy="647700"/>
          </a:xfrm>
          <a:solidFill>
            <a:srgbClr val="F14354"/>
          </a:solidFill>
        </p:grpSpPr>
        <p:sp>
          <p:nvSpPr>
            <p:cNvPr id="53" name="Freeform 5">
              <a:extLst>
                <a:ext uri="{FF2B5EF4-FFF2-40B4-BE49-F238E27FC236}">
                  <a16:creationId xmlns:a16="http://schemas.microsoft.com/office/drawing/2014/main" id="{7F7DAA78-FA37-435C-AD53-7B5AA540C223}"/>
                </a:ext>
              </a:extLst>
            </p:cNvPr>
            <p:cNvSpPr>
              <a:spLocks noEditPoints="1"/>
            </p:cNvSpPr>
            <p:nvPr/>
          </p:nvSpPr>
          <p:spPr bwMode="auto">
            <a:xfrm>
              <a:off x="4395788" y="1762126"/>
              <a:ext cx="636587" cy="252413"/>
            </a:xfrm>
            <a:custGeom>
              <a:avLst/>
              <a:gdLst>
                <a:gd name="T0" fmla="*/ 5 w 166"/>
                <a:gd name="T1" fmla="*/ 66 h 66"/>
                <a:gd name="T2" fmla="*/ 161 w 166"/>
                <a:gd name="T3" fmla="*/ 66 h 66"/>
                <a:gd name="T4" fmla="*/ 166 w 166"/>
                <a:gd name="T5" fmla="*/ 61 h 66"/>
                <a:gd name="T6" fmla="*/ 166 w 166"/>
                <a:gd name="T7" fmla="*/ 5 h 66"/>
                <a:gd name="T8" fmla="*/ 161 w 166"/>
                <a:gd name="T9" fmla="*/ 0 h 66"/>
                <a:gd name="T10" fmla="*/ 5 w 166"/>
                <a:gd name="T11" fmla="*/ 0 h 66"/>
                <a:gd name="T12" fmla="*/ 0 w 166"/>
                <a:gd name="T13" fmla="*/ 5 h 66"/>
                <a:gd name="T14" fmla="*/ 0 w 166"/>
                <a:gd name="T15" fmla="*/ 61 h 66"/>
                <a:gd name="T16" fmla="*/ 5 w 166"/>
                <a:gd name="T17" fmla="*/ 66 h 66"/>
                <a:gd name="T18" fmla="*/ 10 w 166"/>
                <a:gd name="T19" fmla="*/ 51 h 66"/>
                <a:gd name="T20" fmla="*/ 40 w 166"/>
                <a:gd name="T21" fmla="*/ 10 h 66"/>
                <a:gd name="T22" fmla="*/ 60 w 166"/>
                <a:gd name="T23" fmla="*/ 10 h 66"/>
                <a:gd name="T24" fmla="*/ 28 w 166"/>
                <a:gd name="T25" fmla="*/ 56 h 66"/>
                <a:gd name="T26" fmla="*/ 10 w 166"/>
                <a:gd name="T27" fmla="*/ 56 h 66"/>
                <a:gd name="T28" fmla="*/ 10 w 166"/>
                <a:gd name="T29" fmla="*/ 51 h 66"/>
                <a:gd name="T30" fmla="*/ 61 w 166"/>
                <a:gd name="T31" fmla="*/ 56 h 66"/>
                <a:gd name="T32" fmla="*/ 41 w 166"/>
                <a:gd name="T33" fmla="*/ 56 h 66"/>
                <a:gd name="T34" fmla="*/ 73 w 166"/>
                <a:gd name="T35" fmla="*/ 10 h 66"/>
                <a:gd name="T36" fmla="*/ 93 w 166"/>
                <a:gd name="T37" fmla="*/ 10 h 66"/>
                <a:gd name="T38" fmla="*/ 61 w 166"/>
                <a:gd name="T39" fmla="*/ 56 h 66"/>
                <a:gd name="T40" fmla="*/ 106 w 166"/>
                <a:gd name="T41" fmla="*/ 10 h 66"/>
                <a:gd name="T42" fmla="*/ 126 w 166"/>
                <a:gd name="T43" fmla="*/ 10 h 66"/>
                <a:gd name="T44" fmla="*/ 94 w 166"/>
                <a:gd name="T45" fmla="*/ 56 h 66"/>
                <a:gd name="T46" fmla="*/ 74 w 166"/>
                <a:gd name="T47" fmla="*/ 56 h 66"/>
                <a:gd name="T48" fmla="*/ 106 w 166"/>
                <a:gd name="T49" fmla="*/ 10 h 66"/>
                <a:gd name="T50" fmla="*/ 139 w 166"/>
                <a:gd name="T51" fmla="*/ 56 h 66"/>
                <a:gd name="T52" fmla="*/ 156 w 166"/>
                <a:gd name="T53" fmla="*/ 32 h 66"/>
                <a:gd name="T54" fmla="*/ 156 w 166"/>
                <a:gd name="T55" fmla="*/ 56 h 66"/>
                <a:gd name="T56" fmla="*/ 139 w 166"/>
                <a:gd name="T57" fmla="*/ 56 h 66"/>
                <a:gd name="T58" fmla="*/ 156 w 166"/>
                <a:gd name="T59" fmla="*/ 15 h 66"/>
                <a:gd name="T60" fmla="*/ 126 w 166"/>
                <a:gd name="T61" fmla="*/ 56 h 66"/>
                <a:gd name="T62" fmla="*/ 107 w 166"/>
                <a:gd name="T63" fmla="*/ 56 h 66"/>
                <a:gd name="T64" fmla="*/ 139 w 166"/>
                <a:gd name="T65" fmla="*/ 10 h 66"/>
                <a:gd name="T66" fmla="*/ 156 w 166"/>
                <a:gd name="T67" fmla="*/ 10 h 66"/>
                <a:gd name="T68" fmla="*/ 156 w 166"/>
                <a:gd name="T69" fmla="*/ 15 h 66"/>
                <a:gd name="T70" fmla="*/ 27 w 166"/>
                <a:gd name="T71" fmla="*/ 10 h 66"/>
                <a:gd name="T72" fmla="*/ 10 w 166"/>
                <a:gd name="T73" fmla="*/ 34 h 66"/>
                <a:gd name="T74" fmla="*/ 10 w 166"/>
                <a:gd name="T75" fmla="*/ 10 h 66"/>
                <a:gd name="T76" fmla="*/ 27 w 166"/>
                <a:gd name="T7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66">
                  <a:moveTo>
                    <a:pt x="5" y="66"/>
                  </a:moveTo>
                  <a:cubicBezTo>
                    <a:pt x="161" y="66"/>
                    <a:pt x="161" y="66"/>
                    <a:pt x="161" y="66"/>
                  </a:cubicBezTo>
                  <a:cubicBezTo>
                    <a:pt x="164" y="66"/>
                    <a:pt x="166" y="64"/>
                    <a:pt x="166" y="61"/>
                  </a:cubicBezTo>
                  <a:cubicBezTo>
                    <a:pt x="166" y="5"/>
                    <a:pt x="166" y="5"/>
                    <a:pt x="166" y="5"/>
                  </a:cubicBezTo>
                  <a:cubicBezTo>
                    <a:pt x="166" y="2"/>
                    <a:pt x="164" y="0"/>
                    <a:pt x="161" y="0"/>
                  </a:cubicBezTo>
                  <a:cubicBezTo>
                    <a:pt x="5" y="0"/>
                    <a:pt x="5" y="0"/>
                    <a:pt x="5" y="0"/>
                  </a:cubicBezTo>
                  <a:cubicBezTo>
                    <a:pt x="2" y="0"/>
                    <a:pt x="0" y="2"/>
                    <a:pt x="0" y="5"/>
                  </a:cubicBezTo>
                  <a:cubicBezTo>
                    <a:pt x="0" y="61"/>
                    <a:pt x="0" y="61"/>
                    <a:pt x="0" y="61"/>
                  </a:cubicBezTo>
                  <a:cubicBezTo>
                    <a:pt x="0" y="64"/>
                    <a:pt x="2" y="66"/>
                    <a:pt x="5" y="66"/>
                  </a:cubicBezTo>
                  <a:close/>
                  <a:moveTo>
                    <a:pt x="10" y="51"/>
                  </a:moveTo>
                  <a:cubicBezTo>
                    <a:pt x="40" y="10"/>
                    <a:pt x="40" y="10"/>
                    <a:pt x="40" y="10"/>
                  </a:cubicBezTo>
                  <a:cubicBezTo>
                    <a:pt x="60" y="10"/>
                    <a:pt x="60" y="10"/>
                    <a:pt x="60" y="10"/>
                  </a:cubicBezTo>
                  <a:cubicBezTo>
                    <a:pt x="28" y="56"/>
                    <a:pt x="28" y="56"/>
                    <a:pt x="28" y="56"/>
                  </a:cubicBezTo>
                  <a:cubicBezTo>
                    <a:pt x="10" y="56"/>
                    <a:pt x="10" y="56"/>
                    <a:pt x="10" y="56"/>
                  </a:cubicBezTo>
                  <a:lnTo>
                    <a:pt x="10" y="51"/>
                  </a:lnTo>
                  <a:close/>
                  <a:moveTo>
                    <a:pt x="61" y="56"/>
                  </a:moveTo>
                  <a:cubicBezTo>
                    <a:pt x="41" y="56"/>
                    <a:pt x="41" y="56"/>
                    <a:pt x="41" y="56"/>
                  </a:cubicBezTo>
                  <a:cubicBezTo>
                    <a:pt x="73" y="10"/>
                    <a:pt x="73" y="10"/>
                    <a:pt x="73" y="10"/>
                  </a:cubicBezTo>
                  <a:cubicBezTo>
                    <a:pt x="93" y="10"/>
                    <a:pt x="93" y="10"/>
                    <a:pt x="93" y="10"/>
                  </a:cubicBezTo>
                  <a:lnTo>
                    <a:pt x="61" y="56"/>
                  </a:lnTo>
                  <a:close/>
                  <a:moveTo>
                    <a:pt x="106" y="10"/>
                  </a:moveTo>
                  <a:cubicBezTo>
                    <a:pt x="126" y="10"/>
                    <a:pt x="126" y="10"/>
                    <a:pt x="126" y="10"/>
                  </a:cubicBezTo>
                  <a:cubicBezTo>
                    <a:pt x="94" y="56"/>
                    <a:pt x="94" y="56"/>
                    <a:pt x="94" y="56"/>
                  </a:cubicBezTo>
                  <a:cubicBezTo>
                    <a:pt x="74" y="56"/>
                    <a:pt x="74" y="56"/>
                    <a:pt x="74" y="56"/>
                  </a:cubicBezTo>
                  <a:lnTo>
                    <a:pt x="106" y="10"/>
                  </a:lnTo>
                  <a:close/>
                  <a:moveTo>
                    <a:pt x="139" y="56"/>
                  </a:moveTo>
                  <a:cubicBezTo>
                    <a:pt x="156" y="32"/>
                    <a:pt x="156" y="32"/>
                    <a:pt x="156" y="32"/>
                  </a:cubicBezTo>
                  <a:cubicBezTo>
                    <a:pt x="156" y="56"/>
                    <a:pt x="156" y="56"/>
                    <a:pt x="156" y="56"/>
                  </a:cubicBezTo>
                  <a:lnTo>
                    <a:pt x="139" y="56"/>
                  </a:lnTo>
                  <a:close/>
                  <a:moveTo>
                    <a:pt x="156" y="15"/>
                  </a:moveTo>
                  <a:cubicBezTo>
                    <a:pt x="126" y="56"/>
                    <a:pt x="126" y="56"/>
                    <a:pt x="126" y="56"/>
                  </a:cubicBezTo>
                  <a:cubicBezTo>
                    <a:pt x="107" y="56"/>
                    <a:pt x="107" y="56"/>
                    <a:pt x="107" y="56"/>
                  </a:cubicBezTo>
                  <a:cubicBezTo>
                    <a:pt x="139" y="10"/>
                    <a:pt x="139" y="10"/>
                    <a:pt x="139" y="10"/>
                  </a:cubicBezTo>
                  <a:cubicBezTo>
                    <a:pt x="156" y="10"/>
                    <a:pt x="156" y="10"/>
                    <a:pt x="156" y="10"/>
                  </a:cubicBezTo>
                  <a:lnTo>
                    <a:pt x="156" y="15"/>
                  </a:lnTo>
                  <a:close/>
                  <a:moveTo>
                    <a:pt x="27" y="10"/>
                  </a:moveTo>
                  <a:cubicBezTo>
                    <a:pt x="10" y="34"/>
                    <a:pt x="10" y="34"/>
                    <a:pt x="10" y="34"/>
                  </a:cubicBezTo>
                  <a:cubicBezTo>
                    <a:pt x="10" y="10"/>
                    <a:pt x="10" y="10"/>
                    <a:pt x="10" y="10"/>
                  </a:cubicBezTo>
                  <a:lnTo>
                    <a:pt x="2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
              <a:extLst>
                <a:ext uri="{FF2B5EF4-FFF2-40B4-BE49-F238E27FC236}">
                  <a16:creationId xmlns:a16="http://schemas.microsoft.com/office/drawing/2014/main" id="{9E8265B0-CB51-4578-9ECC-9A777C3391AB}"/>
                </a:ext>
              </a:extLst>
            </p:cNvPr>
            <p:cNvSpPr>
              <a:spLocks/>
            </p:cNvSpPr>
            <p:nvPr/>
          </p:nvSpPr>
          <p:spPr bwMode="auto">
            <a:xfrm>
              <a:off x="4487863" y="2041526"/>
              <a:ext cx="452437" cy="184150"/>
            </a:xfrm>
            <a:custGeom>
              <a:avLst/>
              <a:gdLst>
                <a:gd name="T0" fmla="*/ 0 w 285"/>
                <a:gd name="T1" fmla="*/ 0 h 116"/>
                <a:gd name="T2" fmla="*/ 0 w 285"/>
                <a:gd name="T3" fmla="*/ 116 h 116"/>
                <a:gd name="T4" fmla="*/ 24 w 285"/>
                <a:gd name="T5" fmla="*/ 116 h 116"/>
                <a:gd name="T6" fmla="*/ 24 w 285"/>
                <a:gd name="T7" fmla="*/ 61 h 116"/>
                <a:gd name="T8" fmla="*/ 261 w 285"/>
                <a:gd name="T9" fmla="*/ 61 h 116"/>
                <a:gd name="T10" fmla="*/ 261 w 285"/>
                <a:gd name="T11" fmla="*/ 116 h 116"/>
                <a:gd name="T12" fmla="*/ 285 w 285"/>
                <a:gd name="T13" fmla="*/ 116 h 116"/>
                <a:gd name="T14" fmla="*/ 285 w 285"/>
                <a:gd name="T15" fmla="*/ 0 h 116"/>
                <a:gd name="T16" fmla="*/ 261 w 285"/>
                <a:gd name="T17" fmla="*/ 0 h 116"/>
                <a:gd name="T18" fmla="*/ 261 w 285"/>
                <a:gd name="T19" fmla="*/ 37 h 116"/>
                <a:gd name="T20" fmla="*/ 24 w 285"/>
                <a:gd name="T21" fmla="*/ 37 h 116"/>
                <a:gd name="T22" fmla="*/ 24 w 285"/>
                <a:gd name="T23" fmla="*/ 0 h 116"/>
                <a:gd name="T24" fmla="*/ 0 w 285"/>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116">
                  <a:moveTo>
                    <a:pt x="0" y="0"/>
                  </a:moveTo>
                  <a:lnTo>
                    <a:pt x="0" y="116"/>
                  </a:lnTo>
                  <a:lnTo>
                    <a:pt x="24" y="116"/>
                  </a:lnTo>
                  <a:lnTo>
                    <a:pt x="24" y="61"/>
                  </a:lnTo>
                  <a:lnTo>
                    <a:pt x="261" y="61"/>
                  </a:lnTo>
                  <a:lnTo>
                    <a:pt x="261" y="116"/>
                  </a:lnTo>
                  <a:lnTo>
                    <a:pt x="285" y="116"/>
                  </a:lnTo>
                  <a:lnTo>
                    <a:pt x="285" y="0"/>
                  </a:lnTo>
                  <a:lnTo>
                    <a:pt x="261" y="0"/>
                  </a:lnTo>
                  <a:lnTo>
                    <a:pt x="261" y="37"/>
                  </a:lnTo>
                  <a:lnTo>
                    <a:pt x="24" y="37"/>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
              <a:extLst>
                <a:ext uri="{FF2B5EF4-FFF2-40B4-BE49-F238E27FC236}">
                  <a16:creationId xmlns:a16="http://schemas.microsoft.com/office/drawing/2014/main" id="{9FEC349E-1FC7-43D9-83BA-87253442E9CB}"/>
                </a:ext>
              </a:extLst>
            </p:cNvPr>
            <p:cNvSpPr>
              <a:spLocks noEditPoints="1"/>
            </p:cNvSpPr>
            <p:nvPr/>
          </p:nvSpPr>
          <p:spPr bwMode="auto">
            <a:xfrm>
              <a:off x="44418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
              <a:extLst>
                <a:ext uri="{FF2B5EF4-FFF2-40B4-BE49-F238E27FC236}">
                  <a16:creationId xmlns:a16="http://schemas.microsoft.com/office/drawing/2014/main" id="{05618C15-42B1-4BB1-A02A-F5619E5B4858}"/>
                </a:ext>
              </a:extLst>
            </p:cNvPr>
            <p:cNvSpPr>
              <a:spLocks noEditPoints="1"/>
            </p:cNvSpPr>
            <p:nvPr/>
          </p:nvSpPr>
          <p:spPr bwMode="auto">
            <a:xfrm>
              <a:off x="4810125" y="1577976"/>
              <a:ext cx="176212" cy="1762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10 h 46"/>
                <a:gd name="T12" fmla="*/ 36 w 46"/>
                <a:gd name="T13" fmla="*/ 23 h 46"/>
                <a:gd name="T14" fmla="*/ 23 w 46"/>
                <a:gd name="T15" fmla="*/ 36 h 46"/>
                <a:gd name="T16" fmla="*/ 10 w 46"/>
                <a:gd name="T17" fmla="*/ 23 h 46"/>
                <a:gd name="T18" fmla="*/ 23 w 46"/>
                <a:gd name="T1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6" y="46"/>
                    <a:pt x="46" y="36"/>
                    <a:pt x="46" y="23"/>
                  </a:cubicBezTo>
                  <a:cubicBezTo>
                    <a:pt x="46" y="10"/>
                    <a:pt x="36" y="0"/>
                    <a:pt x="23" y="0"/>
                  </a:cubicBezTo>
                  <a:cubicBezTo>
                    <a:pt x="10" y="0"/>
                    <a:pt x="0" y="10"/>
                    <a:pt x="0" y="23"/>
                  </a:cubicBezTo>
                  <a:cubicBezTo>
                    <a:pt x="0" y="36"/>
                    <a:pt x="10" y="46"/>
                    <a:pt x="23" y="46"/>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Freeform 34">
            <a:extLst>
              <a:ext uri="{FF2B5EF4-FFF2-40B4-BE49-F238E27FC236}">
                <a16:creationId xmlns:a16="http://schemas.microsoft.com/office/drawing/2014/main" id="{AB060BEA-FAC7-4CB7-8D80-1C9D9219446B}"/>
              </a:ext>
            </a:extLst>
          </p:cNvPr>
          <p:cNvSpPr>
            <a:spLocks/>
          </p:cNvSpPr>
          <p:nvPr/>
        </p:nvSpPr>
        <p:spPr bwMode="auto">
          <a:xfrm>
            <a:off x="2058753" y="5485853"/>
            <a:ext cx="507826" cy="521285"/>
          </a:xfrm>
          <a:custGeom>
            <a:avLst/>
            <a:gdLst>
              <a:gd name="T0" fmla="*/ 193 w 284"/>
              <a:gd name="T1" fmla="*/ 284 h 284"/>
              <a:gd name="T2" fmla="*/ 91 w 284"/>
              <a:gd name="T3" fmla="*/ 284 h 284"/>
              <a:gd name="T4" fmla="*/ 81 w 284"/>
              <a:gd name="T5" fmla="*/ 274 h 284"/>
              <a:gd name="T6" fmla="*/ 81 w 284"/>
              <a:gd name="T7" fmla="*/ 203 h 284"/>
              <a:gd name="T8" fmla="*/ 10 w 284"/>
              <a:gd name="T9" fmla="*/ 203 h 284"/>
              <a:gd name="T10" fmla="*/ 0 w 284"/>
              <a:gd name="T11" fmla="*/ 193 h 284"/>
              <a:gd name="T12" fmla="*/ 0 w 284"/>
              <a:gd name="T13" fmla="*/ 91 h 284"/>
              <a:gd name="T14" fmla="*/ 10 w 284"/>
              <a:gd name="T15" fmla="*/ 81 h 284"/>
              <a:gd name="T16" fmla="*/ 81 w 284"/>
              <a:gd name="T17" fmla="*/ 81 h 284"/>
              <a:gd name="T18" fmla="*/ 81 w 284"/>
              <a:gd name="T19" fmla="*/ 10 h 284"/>
              <a:gd name="T20" fmla="*/ 91 w 284"/>
              <a:gd name="T21" fmla="*/ 0 h 284"/>
              <a:gd name="T22" fmla="*/ 193 w 284"/>
              <a:gd name="T23" fmla="*/ 0 h 284"/>
              <a:gd name="T24" fmla="*/ 203 w 284"/>
              <a:gd name="T25" fmla="*/ 10 h 284"/>
              <a:gd name="T26" fmla="*/ 193 w 284"/>
              <a:gd name="T27" fmla="*/ 20 h 284"/>
              <a:gd name="T28" fmla="*/ 101 w 284"/>
              <a:gd name="T29" fmla="*/ 20 h 284"/>
              <a:gd name="T30" fmla="*/ 101 w 284"/>
              <a:gd name="T31" fmla="*/ 91 h 284"/>
              <a:gd name="T32" fmla="*/ 91 w 284"/>
              <a:gd name="T33" fmla="*/ 101 h 284"/>
              <a:gd name="T34" fmla="*/ 20 w 284"/>
              <a:gd name="T35" fmla="*/ 101 h 284"/>
              <a:gd name="T36" fmla="*/ 20 w 284"/>
              <a:gd name="T37" fmla="*/ 183 h 284"/>
              <a:gd name="T38" fmla="*/ 91 w 284"/>
              <a:gd name="T39" fmla="*/ 183 h 284"/>
              <a:gd name="T40" fmla="*/ 101 w 284"/>
              <a:gd name="T41" fmla="*/ 193 h 284"/>
              <a:gd name="T42" fmla="*/ 101 w 284"/>
              <a:gd name="T43" fmla="*/ 264 h 284"/>
              <a:gd name="T44" fmla="*/ 183 w 284"/>
              <a:gd name="T45" fmla="*/ 264 h 284"/>
              <a:gd name="T46" fmla="*/ 183 w 284"/>
              <a:gd name="T47" fmla="*/ 193 h 284"/>
              <a:gd name="T48" fmla="*/ 193 w 284"/>
              <a:gd name="T49" fmla="*/ 183 h 284"/>
              <a:gd name="T50" fmla="*/ 264 w 284"/>
              <a:gd name="T51" fmla="*/ 183 h 284"/>
              <a:gd name="T52" fmla="*/ 264 w 284"/>
              <a:gd name="T53" fmla="*/ 101 h 284"/>
              <a:gd name="T54" fmla="*/ 193 w 284"/>
              <a:gd name="T55" fmla="*/ 101 h 284"/>
              <a:gd name="T56" fmla="*/ 183 w 284"/>
              <a:gd name="T57" fmla="*/ 91 h 284"/>
              <a:gd name="T58" fmla="*/ 183 w 284"/>
              <a:gd name="T59" fmla="*/ 37 h 284"/>
              <a:gd name="T60" fmla="*/ 193 w 284"/>
              <a:gd name="T61" fmla="*/ 27 h 284"/>
              <a:gd name="T62" fmla="*/ 203 w 284"/>
              <a:gd name="T63" fmla="*/ 37 h 284"/>
              <a:gd name="T64" fmla="*/ 203 w 284"/>
              <a:gd name="T65" fmla="*/ 81 h 284"/>
              <a:gd name="T66" fmla="*/ 274 w 284"/>
              <a:gd name="T67" fmla="*/ 81 h 284"/>
              <a:gd name="T68" fmla="*/ 284 w 284"/>
              <a:gd name="T69" fmla="*/ 91 h 284"/>
              <a:gd name="T70" fmla="*/ 284 w 284"/>
              <a:gd name="T71" fmla="*/ 193 h 284"/>
              <a:gd name="T72" fmla="*/ 274 w 284"/>
              <a:gd name="T73" fmla="*/ 203 h 284"/>
              <a:gd name="T74" fmla="*/ 203 w 284"/>
              <a:gd name="T75" fmla="*/ 203 h 284"/>
              <a:gd name="T76" fmla="*/ 203 w 284"/>
              <a:gd name="T77" fmla="*/ 274 h 284"/>
              <a:gd name="T78" fmla="*/ 193 w 284"/>
              <a:gd name="T79"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284">
                <a:moveTo>
                  <a:pt x="193" y="284"/>
                </a:moveTo>
                <a:cubicBezTo>
                  <a:pt x="91" y="284"/>
                  <a:pt x="91" y="284"/>
                  <a:pt x="91" y="284"/>
                </a:cubicBezTo>
                <a:cubicBezTo>
                  <a:pt x="86" y="284"/>
                  <a:pt x="81" y="279"/>
                  <a:pt x="81" y="274"/>
                </a:cubicBezTo>
                <a:cubicBezTo>
                  <a:pt x="81" y="203"/>
                  <a:pt x="81" y="203"/>
                  <a:pt x="81" y="203"/>
                </a:cubicBezTo>
                <a:cubicBezTo>
                  <a:pt x="10" y="203"/>
                  <a:pt x="10" y="203"/>
                  <a:pt x="10" y="203"/>
                </a:cubicBezTo>
                <a:cubicBezTo>
                  <a:pt x="4" y="203"/>
                  <a:pt x="0" y="198"/>
                  <a:pt x="0" y="193"/>
                </a:cubicBezTo>
                <a:cubicBezTo>
                  <a:pt x="0" y="91"/>
                  <a:pt x="0" y="91"/>
                  <a:pt x="0" y="91"/>
                </a:cubicBezTo>
                <a:cubicBezTo>
                  <a:pt x="0" y="86"/>
                  <a:pt x="4" y="81"/>
                  <a:pt x="10" y="81"/>
                </a:cubicBezTo>
                <a:cubicBezTo>
                  <a:pt x="81" y="81"/>
                  <a:pt x="81" y="81"/>
                  <a:pt x="81" y="81"/>
                </a:cubicBezTo>
                <a:cubicBezTo>
                  <a:pt x="81" y="10"/>
                  <a:pt x="81" y="10"/>
                  <a:pt x="81" y="10"/>
                </a:cubicBezTo>
                <a:cubicBezTo>
                  <a:pt x="81" y="4"/>
                  <a:pt x="86" y="0"/>
                  <a:pt x="91" y="0"/>
                </a:cubicBezTo>
                <a:cubicBezTo>
                  <a:pt x="193" y="0"/>
                  <a:pt x="193" y="0"/>
                  <a:pt x="193" y="0"/>
                </a:cubicBezTo>
                <a:cubicBezTo>
                  <a:pt x="198" y="0"/>
                  <a:pt x="203" y="4"/>
                  <a:pt x="203" y="10"/>
                </a:cubicBezTo>
                <a:cubicBezTo>
                  <a:pt x="203" y="15"/>
                  <a:pt x="198" y="20"/>
                  <a:pt x="193" y="20"/>
                </a:cubicBezTo>
                <a:cubicBezTo>
                  <a:pt x="101" y="20"/>
                  <a:pt x="101" y="20"/>
                  <a:pt x="101" y="20"/>
                </a:cubicBezTo>
                <a:cubicBezTo>
                  <a:pt x="101" y="91"/>
                  <a:pt x="101" y="91"/>
                  <a:pt x="101" y="91"/>
                </a:cubicBezTo>
                <a:cubicBezTo>
                  <a:pt x="101" y="97"/>
                  <a:pt x="97" y="101"/>
                  <a:pt x="91" y="101"/>
                </a:cubicBezTo>
                <a:cubicBezTo>
                  <a:pt x="20" y="101"/>
                  <a:pt x="20" y="101"/>
                  <a:pt x="20" y="101"/>
                </a:cubicBezTo>
                <a:cubicBezTo>
                  <a:pt x="20" y="183"/>
                  <a:pt x="20" y="183"/>
                  <a:pt x="20" y="183"/>
                </a:cubicBezTo>
                <a:cubicBezTo>
                  <a:pt x="91" y="183"/>
                  <a:pt x="91" y="183"/>
                  <a:pt x="91" y="183"/>
                </a:cubicBezTo>
                <a:cubicBezTo>
                  <a:pt x="97" y="183"/>
                  <a:pt x="101" y="187"/>
                  <a:pt x="101" y="193"/>
                </a:cubicBezTo>
                <a:cubicBezTo>
                  <a:pt x="101" y="264"/>
                  <a:pt x="101" y="264"/>
                  <a:pt x="101" y="264"/>
                </a:cubicBezTo>
                <a:cubicBezTo>
                  <a:pt x="183" y="264"/>
                  <a:pt x="183" y="264"/>
                  <a:pt x="183" y="264"/>
                </a:cubicBezTo>
                <a:cubicBezTo>
                  <a:pt x="183" y="193"/>
                  <a:pt x="183" y="193"/>
                  <a:pt x="183" y="193"/>
                </a:cubicBezTo>
                <a:cubicBezTo>
                  <a:pt x="183" y="187"/>
                  <a:pt x="187" y="183"/>
                  <a:pt x="193" y="183"/>
                </a:cubicBezTo>
                <a:cubicBezTo>
                  <a:pt x="264" y="183"/>
                  <a:pt x="264" y="183"/>
                  <a:pt x="264" y="183"/>
                </a:cubicBezTo>
                <a:cubicBezTo>
                  <a:pt x="264" y="101"/>
                  <a:pt x="264" y="101"/>
                  <a:pt x="264" y="101"/>
                </a:cubicBezTo>
                <a:cubicBezTo>
                  <a:pt x="193" y="101"/>
                  <a:pt x="193" y="101"/>
                  <a:pt x="193" y="101"/>
                </a:cubicBezTo>
                <a:cubicBezTo>
                  <a:pt x="187" y="101"/>
                  <a:pt x="183" y="97"/>
                  <a:pt x="183" y="91"/>
                </a:cubicBezTo>
                <a:cubicBezTo>
                  <a:pt x="183" y="37"/>
                  <a:pt x="183" y="37"/>
                  <a:pt x="183" y="37"/>
                </a:cubicBezTo>
                <a:cubicBezTo>
                  <a:pt x="183" y="31"/>
                  <a:pt x="187" y="27"/>
                  <a:pt x="193" y="27"/>
                </a:cubicBezTo>
                <a:cubicBezTo>
                  <a:pt x="198" y="27"/>
                  <a:pt x="203" y="31"/>
                  <a:pt x="203" y="37"/>
                </a:cubicBezTo>
                <a:cubicBezTo>
                  <a:pt x="203" y="81"/>
                  <a:pt x="203" y="81"/>
                  <a:pt x="203" y="81"/>
                </a:cubicBezTo>
                <a:cubicBezTo>
                  <a:pt x="274" y="81"/>
                  <a:pt x="274" y="81"/>
                  <a:pt x="274" y="81"/>
                </a:cubicBezTo>
                <a:cubicBezTo>
                  <a:pt x="279" y="81"/>
                  <a:pt x="284" y="86"/>
                  <a:pt x="284" y="91"/>
                </a:cubicBezTo>
                <a:cubicBezTo>
                  <a:pt x="284" y="193"/>
                  <a:pt x="284" y="193"/>
                  <a:pt x="284" y="193"/>
                </a:cubicBezTo>
                <a:cubicBezTo>
                  <a:pt x="284" y="198"/>
                  <a:pt x="279" y="203"/>
                  <a:pt x="274" y="203"/>
                </a:cubicBezTo>
                <a:cubicBezTo>
                  <a:pt x="203" y="203"/>
                  <a:pt x="203" y="203"/>
                  <a:pt x="203" y="203"/>
                </a:cubicBezTo>
                <a:cubicBezTo>
                  <a:pt x="203" y="274"/>
                  <a:pt x="203" y="274"/>
                  <a:pt x="203" y="274"/>
                </a:cubicBezTo>
                <a:cubicBezTo>
                  <a:pt x="203" y="279"/>
                  <a:pt x="198" y="284"/>
                  <a:pt x="193" y="284"/>
                </a:cubicBezTo>
                <a:close/>
              </a:path>
            </a:pathLst>
          </a:custGeom>
          <a:solidFill>
            <a:srgbClr val="F1435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656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1" grpId="0" animBg="1"/>
      <p:bldP spid="14" grpId="0"/>
      <p:bldP spid="40" grpId="0"/>
      <p:bldP spid="58" grpId="0"/>
      <p:bldP spid="59" grpId="0"/>
      <p:bldP spid="60" grpId="0"/>
      <p:bldP spid="62" grpId="0"/>
      <p:bldP spid="51" grpId="0" animBg="1"/>
      <p:bldGraphic spid="41" grpId="0">
        <p:bldAsOne/>
      </p:bldGraphic>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2EC2-CD74-40D0-98BD-AAC02096139F}"/>
              </a:ext>
            </a:extLst>
          </p:cNvPr>
          <p:cNvSpPr>
            <a:spLocks noGrp="1"/>
          </p:cNvSpPr>
          <p:nvPr>
            <p:ph type="title"/>
          </p:nvPr>
        </p:nvSpPr>
        <p:spPr>
          <a:xfrm>
            <a:off x="449999" y="397170"/>
            <a:ext cx="11299088" cy="775597"/>
          </a:xfrm>
        </p:spPr>
        <p:txBody>
          <a:bodyPr/>
          <a:lstStyle/>
          <a:p>
            <a:r>
              <a:rPr lang="en-GB" sz="2800">
                <a:solidFill>
                  <a:schemeClr val="accent1"/>
                </a:solidFill>
              </a:rPr>
              <a:t>Less variation in expected future profits seen amongst </a:t>
            </a:r>
            <a:r>
              <a:rPr lang="en-GB" sz="2800">
                <a:solidFill>
                  <a:schemeClr val="bg2"/>
                </a:solidFill>
              </a:rPr>
              <a:t>new claimants.</a:t>
            </a:r>
          </a:p>
        </p:txBody>
      </p:sp>
      <p:graphicFrame>
        <p:nvGraphicFramePr>
          <p:cNvPr id="7" name="Chart 6">
            <a:extLst>
              <a:ext uri="{FF2B5EF4-FFF2-40B4-BE49-F238E27FC236}">
                <a16:creationId xmlns:a16="http://schemas.microsoft.com/office/drawing/2014/main" id="{DABE0BD9-C343-4F40-B640-8B5B3F367837}"/>
              </a:ext>
            </a:extLst>
          </p:cNvPr>
          <p:cNvGraphicFramePr/>
          <p:nvPr/>
        </p:nvGraphicFramePr>
        <p:xfrm>
          <a:off x="437230" y="1172767"/>
          <a:ext cx="11299088" cy="4641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7">
            <a:extLst>
              <a:ext uri="{FF2B5EF4-FFF2-40B4-BE49-F238E27FC236}">
                <a16:creationId xmlns:a16="http://schemas.microsoft.com/office/drawing/2014/main" id="{7CCA3413-1D99-463F-B18D-71156B4AAA50}"/>
              </a:ext>
            </a:extLst>
          </p:cNvPr>
          <p:cNvSpPr txBox="1">
            <a:spLocks/>
          </p:cNvSpPr>
          <p:nvPr/>
        </p:nvSpPr>
        <p:spPr>
          <a:xfrm>
            <a:off x="5518143" y="1972918"/>
            <a:ext cx="1150030"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 grow</a:t>
            </a:r>
          </a:p>
        </p:txBody>
      </p:sp>
      <p:sp>
        <p:nvSpPr>
          <p:cNvPr id="9" name="Text Placeholder 7">
            <a:extLst>
              <a:ext uri="{FF2B5EF4-FFF2-40B4-BE49-F238E27FC236}">
                <a16:creationId xmlns:a16="http://schemas.microsoft.com/office/drawing/2014/main" id="{CABCB8AC-AADE-4255-BEF5-00F651972907}"/>
              </a:ext>
            </a:extLst>
          </p:cNvPr>
          <p:cNvSpPr txBox="1">
            <a:spLocks/>
          </p:cNvSpPr>
          <p:nvPr/>
        </p:nvSpPr>
        <p:spPr>
          <a:xfrm>
            <a:off x="450000" y="1220023"/>
            <a:ext cx="11286318" cy="17853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Compared to your current situation, what do you expect to happen to your typical monthly profit from self-employment in 6 months from now - that is, around February 2021?</a:t>
            </a:r>
          </a:p>
        </p:txBody>
      </p:sp>
    </p:spTree>
    <p:extLst>
      <p:ext uri="{BB962C8B-B14F-4D97-AF65-F5344CB8AC3E}">
        <p14:creationId xmlns:p14="http://schemas.microsoft.com/office/powerpoint/2010/main" val="1731615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A0D6-3E71-45EC-BA8F-52F05FEF4E7E}"/>
              </a:ext>
            </a:extLst>
          </p:cNvPr>
          <p:cNvSpPr>
            <a:spLocks noGrp="1"/>
          </p:cNvSpPr>
          <p:nvPr>
            <p:ph type="title"/>
          </p:nvPr>
        </p:nvSpPr>
        <p:spPr>
          <a:xfrm>
            <a:off x="449999" y="397170"/>
            <a:ext cx="11216864" cy="775597"/>
          </a:xfrm>
        </p:spPr>
        <p:txBody>
          <a:bodyPr/>
          <a:lstStyle/>
          <a:p>
            <a:r>
              <a:rPr lang="en-GB" sz="2800">
                <a:solidFill>
                  <a:schemeClr val="accent1"/>
                </a:solidFill>
              </a:rPr>
              <a:t>Top three support needs by cluster for </a:t>
            </a:r>
            <a:r>
              <a:rPr lang="en-GB" sz="2800">
                <a:solidFill>
                  <a:schemeClr val="bg2"/>
                </a:solidFill>
              </a:rPr>
              <a:t>new claimants</a:t>
            </a:r>
            <a:r>
              <a:rPr lang="en-GB" sz="2800">
                <a:solidFill>
                  <a:schemeClr val="accent6">
                    <a:lumMod val="75000"/>
                  </a:schemeClr>
                </a:solidFill>
              </a:rPr>
              <a:t>.</a:t>
            </a:r>
            <a:endParaRPr lang="en-GB" sz="2800">
              <a:solidFill>
                <a:schemeClr val="accent1"/>
              </a:solidFill>
            </a:endParaRPr>
          </a:p>
        </p:txBody>
      </p:sp>
      <p:sp>
        <p:nvSpPr>
          <p:cNvPr id="26" name="Rectangle 25">
            <a:extLst>
              <a:ext uri="{FF2B5EF4-FFF2-40B4-BE49-F238E27FC236}">
                <a16:creationId xmlns:a16="http://schemas.microsoft.com/office/drawing/2014/main" id="{926364D8-CA8E-4B47-886C-71600C39808B}"/>
              </a:ext>
            </a:extLst>
          </p:cNvPr>
          <p:cNvSpPr/>
          <p:nvPr/>
        </p:nvSpPr>
        <p:spPr>
          <a:xfrm>
            <a:off x="7348548" y="2087750"/>
            <a:ext cx="2257200" cy="43012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110000"/>
              </a:lnSpc>
            </a:pPr>
            <a:endParaRPr lang="en-GB" sz="1500">
              <a:solidFill>
                <a:schemeClr val="tx1"/>
              </a:solidFill>
            </a:endParaRPr>
          </a:p>
        </p:txBody>
      </p:sp>
      <p:sp>
        <p:nvSpPr>
          <p:cNvPr id="27" name="Rectangle 26">
            <a:extLst>
              <a:ext uri="{FF2B5EF4-FFF2-40B4-BE49-F238E27FC236}">
                <a16:creationId xmlns:a16="http://schemas.microsoft.com/office/drawing/2014/main" id="{E3ED02F9-4024-48A3-807F-78501C1B3154}"/>
              </a:ext>
            </a:extLst>
          </p:cNvPr>
          <p:cNvSpPr/>
          <p:nvPr/>
        </p:nvSpPr>
        <p:spPr>
          <a:xfrm>
            <a:off x="2657076" y="2087750"/>
            <a:ext cx="2257200" cy="4328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000" indent="-180000">
              <a:lnSpc>
                <a:spcPct val="110000"/>
              </a:lnSpc>
              <a:buFont typeface="Arial" panose="020B0604020202020204" pitchFamily="34" charset="0"/>
              <a:buChar char="•"/>
            </a:pPr>
            <a:endParaRPr lang="en-GB" sz="1500">
              <a:solidFill>
                <a:schemeClr val="tx1"/>
              </a:solidFill>
            </a:endParaRPr>
          </a:p>
        </p:txBody>
      </p:sp>
      <p:sp>
        <p:nvSpPr>
          <p:cNvPr id="29" name="TextBox 28">
            <a:extLst>
              <a:ext uri="{FF2B5EF4-FFF2-40B4-BE49-F238E27FC236}">
                <a16:creationId xmlns:a16="http://schemas.microsoft.com/office/drawing/2014/main" id="{3B74CC4A-EF46-4D10-A56C-FAEF06FA7C1B}"/>
              </a:ext>
            </a:extLst>
          </p:cNvPr>
          <p:cNvSpPr txBox="1"/>
          <p:nvPr/>
        </p:nvSpPr>
        <p:spPr>
          <a:xfrm>
            <a:off x="427948" y="2092107"/>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30% </a:t>
            </a:r>
            <a:br>
              <a:rPr lang="en-GB" sz="2800" b="1">
                <a:solidFill>
                  <a:srgbClr val="7186D4"/>
                </a:solidFill>
              </a:rPr>
            </a:br>
            <a:r>
              <a:rPr lang="en-GB"/>
              <a:t>doing tax returns and reporting expenses to DWP or HMRC</a:t>
            </a:r>
          </a:p>
        </p:txBody>
      </p:sp>
      <p:sp>
        <p:nvSpPr>
          <p:cNvPr id="30" name="TextBox 29">
            <a:extLst>
              <a:ext uri="{FF2B5EF4-FFF2-40B4-BE49-F238E27FC236}">
                <a16:creationId xmlns:a16="http://schemas.microsoft.com/office/drawing/2014/main" id="{4101229D-6BB0-435B-9BED-C5C5D819AEDF}"/>
              </a:ext>
            </a:extLst>
          </p:cNvPr>
          <p:cNvSpPr txBox="1"/>
          <p:nvPr/>
        </p:nvSpPr>
        <p:spPr>
          <a:xfrm>
            <a:off x="427946" y="3652885"/>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30% </a:t>
            </a:r>
            <a:br>
              <a:rPr lang="en-GB" sz="2800" b="1">
                <a:solidFill>
                  <a:srgbClr val="7186D4"/>
                </a:solidFill>
              </a:rPr>
            </a:br>
            <a:r>
              <a:rPr lang="en-GB"/>
              <a:t>how to do your work safely during the COVID-19 pandemic</a:t>
            </a:r>
          </a:p>
        </p:txBody>
      </p:sp>
      <p:sp>
        <p:nvSpPr>
          <p:cNvPr id="31" name="TextBox 30">
            <a:extLst>
              <a:ext uri="{FF2B5EF4-FFF2-40B4-BE49-F238E27FC236}">
                <a16:creationId xmlns:a16="http://schemas.microsoft.com/office/drawing/2014/main" id="{564D6AD7-5DA3-4AC1-AF8B-25FC1FA286BD}"/>
              </a:ext>
            </a:extLst>
          </p:cNvPr>
          <p:cNvSpPr txBox="1"/>
          <p:nvPr/>
        </p:nvSpPr>
        <p:spPr>
          <a:xfrm>
            <a:off x="427946" y="5175841"/>
            <a:ext cx="2005181" cy="1261884"/>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50000"/>
                  </a:schemeClr>
                </a:solidFill>
              </a:rPr>
              <a:t>30% </a:t>
            </a:r>
            <a:br>
              <a:rPr lang="en-GB" sz="2800" b="1">
                <a:solidFill>
                  <a:srgbClr val="7186D4"/>
                </a:solidFill>
              </a:rPr>
            </a:br>
            <a:r>
              <a:rPr lang="en-GB"/>
              <a:t>how to move or promote your business online</a:t>
            </a:r>
          </a:p>
        </p:txBody>
      </p:sp>
      <p:sp>
        <p:nvSpPr>
          <p:cNvPr id="32" name="TextBox 31">
            <a:extLst>
              <a:ext uri="{FF2B5EF4-FFF2-40B4-BE49-F238E27FC236}">
                <a16:creationId xmlns:a16="http://schemas.microsoft.com/office/drawing/2014/main" id="{3569A2D9-C8DB-4423-B5AB-5CA651E849D6}"/>
              </a:ext>
            </a:extLst>
          </p:cNvPr>
          <p:cNvSpPr txBox="1"/>
          <p:nvPr/>
        </p:nvSpPr>
        <p:spPr>
          <a:xfrm>
            <a:off x="2783085" y="3643464"/>
            <a:ext cx="2005180" cy="1261884"/>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43% </a:t>
            </a:r>
            <a:br>
              <a:rPr lang="en-GB" sz="2800" b="1">
                <a:solidFill>
                  <a:srgbClr val="7186D4"/>
                </a:solidFill>
              </a:rPr>
            </a:br>
            <a:r>
              <a:rPr lang="en-GB"/>
              <a:t>budgeting and financial management</a:t>
            </a:r>
          </a:p>
        </p:txBody>
      </p:sp>
      <p:sp>
        <p:nvSpPr>
          <p:cNvPr id="33" name="TextBox 32">
            <a:extLst>
              <a:ext uri="{FF2B5EF4-FFF2-40B4-BE49-F238E27FC236}">
                <a16:creationId xmlns:a16="http://schemas.microsoft.com/office/drawing/2014/main" id="{0CB9130E-E1A5-47D1-AF2C-0D4C2913F911}"/>
              </a:ext>
            </a:extLst>
          </p:cNvPr>
          <p:cNvSpPr txBox="1"/>
          <p:nvPr/>
        </p:nvSpPr>
        <p:spPr>
          <a:xfrm>
            <a:off x="2783084" y="2087750"/>
            <a:ext cx="2005181" cy="1261884"/>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44% </a:t>
            </a:r>
            <a:br>
              <a:rPr lang="en-GB" sz="2800" b="1">
                <a:solidFill>
                  <a:srgbClr val="7186D4"/>
                </a:solidFill>
              </a:rPr>
            </a:br>
            <a:r>
              <a:rPr lang="en-GB"/>
              <a:t>how to move or promote your business online</a:t>
            </a:r>
          </a:p>
        </p:txBody>
      </p:sp>
      <p:sp>
        <p:nvSpPr>
          <p:cNvPr id="34" name="TextBox 33">
            <a:extLst>
              <a:ext uri="{FF2B5EF4-FFF2-40B4-BE49-F238E27FC236}">
                <a16:creationId xmlns:a16="http://schemas.microsoft.com/office/drawing/2014/main" id="{EFBD54F9-5200-48AA-9E5B-F3F41000701F}"/>
              </a:ext>
            </a:extLst>
          </p:cNvPr>
          <p:cNvSpPr txBox="1"/>
          <p:nvPr/>
        </p:nvSpPr>
        <p:spPr>
          <a:xfrm>
            <a:off x="2783085" y="5231441"/>
            <a:ext cx="2005181"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42% </a:t>
            </a:r>
            <a:br>
              <a:rPr lang="en-GB" sz="2800" b="1">
                <a:solidFill>
                  <a:srgbClr val="7186D4"/>
                </a:solidFill>
              </a:rPr>
            </a:br>
            <a:r>
              <a:rPr lang="en-GB"/>
              <a:t>getting business loans or investment</a:t>
            </a:r>
          </a:p>
        </p:txBody>
      </p:sp>
      <p:sp>
        <p:nvSpPr>
          <p:cNvPr id="35" name="TextBox 34">
            <a:extLst>
              <a:ext uri="{FF2B5EF4-FFF2-40B4-BE49-F238E27FC236}">
                <a16:creationId xmlns:a16="http://schemas.microsoft.com/office/drawing/2014/main" id="{B16056BE-B807-407C-899D-21BB1CB5BC2D}"/>
              </a:ext>
            </a:extLst>
          </p:cNvPr>
          <p:cNvSpPr txBox="1"/>
          <p:nvPr/>
        </p:nvSpPr>
        <p:spPr>
          <a:xfrm>
            <a:off x="5162062" y="2092107"/>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rgbClr val="9FD7B5"/>
                </a:solidFill>
              </a:rPr>
              <a:t>40% </a:t>
            </a:r>
            <a:br>
              <a:rPr lang="en-GB" sz="2800" b="1">
                <a:solidFill>
                  <a:srgbClr val="7186D4"/>
                </a:solidFill>
              </a:rPr>
            </a:br>
            <a:r>
              <a:rPr lang="en-GB"/>
              <a:t>how to do your work safely during the COVID-19 pandemic</a:t>
            </a:r>
          </a:p>
        </p:txBody>
      </p:sp>
      <p:sp>
        <p:nvSpPr>
          <p:cNvPr id="36" name="TextBox 35">
            <a:extLst>
              <a:ext uri="{FF2B5EF4-FFF2-40B4-BE49-F238E27FC236}">
                <a16:creationId xmlns:a16="http://schemas.microsoft.com/office/drawing/2014/main" id="{BB7F7161-6018-4B99-A57E-58D7EBE3B52D}"/>
              </a:ext>
            </a:extLst>
          </p:cNvPr>
          <p:cNvSpPr txBox="1"/>
          <p:nvPr/>
        </p:nvSpPr>
        <p:spPr>
          <a:xfrm>
            <a:off x="5162060" y="3764292"/>
            <a:ext cx="2005181" cy="1538883"/>
          </a:xfrm>
          <a:prstGeom prst="rect">
            <a:avLst/>
          </a:prstGeom>
          <a:noFill/>
        </p:spPr>
        <p:txBody>
          <a:bodyPr wrap="square" lIns="0" tIns="0" rIns="0" bIns="0" rtlCol="0">
            <a:spAutoFit/>
          </a:bodyPr>
          <a:lstStyle/>
          <a:p>
            <a:pPr>
              <a:spcBef>
                <a:spcPts val="400"/>
              </a:spcBef>
              <a:spcAft>
                <a:spcPts val="400"/>
              </a:spcAft>
            </a:pPr>
            <a:r>
              <a:rPr lang="en-GB" sz="2800" b="1">
                <a:solidFill>
                  <a:srgbClr val="9FD7B5"/>
                </a:solidFill>
              </a:rPr>
              <a:t>35% </a:t>
            </a:r>
            <a:br>
              <a:rPr lang="en-GB" sz="2800" b="1">
                <a:solidFill>
                  <a:srgbClr val="7186D4"/>
                </a:solidFill>
              </a:rPr>
            </a:br>
            <a:r>
              <a:rPr lang="en-GB"/>
              <a:t>doing tax returns and reporting expenses to DWP or HMRC</a:t>
            </a:r>
          </a:p>
        </p:txBody>
      </p:sp>
      <p:sp>
        <p:nvSpPr>
          <p:cNvPr id="37" name="TextBox 36">
            <a:extLst>
              <a:ext uri="{FF2B5EF4-FFF2-40B4-BE49-F238E27FC236}">
                <a16:creationId xmlns:a16="http://schemas.microsoft.com/office/drawing/2014/main" id="{55F578C1-B505-4D9F-9D61-5D1D60BA09E7}"/>
              </a:ext>
            </a:extLst>
          </p:cNvPr>
          <p:cNvSpPr txBox="1"/>
          <p:nvPr/>
        </p:nvSpPr>
        <p:spPr>
          <a:xfrm>
            <a:off x="5162060" y="5404092"/>
            <a:ext cx="2005181" cy="984885"/>
          </a:xfrm>
          <a:prstGeom prst="rect">
            <a:avLst/>
          </a:prstGeom>
          <a:noFill/>
        </p:spPr>
        <p:txBody>
          <a:bodyPr wrap="square" lIns="0" tIns="0" rIns="0" bIns="0" rtlCol="0">
            <a:spAutoFit/>
          </a:bodyPr>
          <a:lstStyle/>
          <a:p>
            <a:pPr>
              <a:spcBef>
                <a:spcPts val="400"/>
              </a:spcBef>
              <a:spcAft>
                <a:spcPts val="400"/>
              </a:spcAft>
            </a:pPr>
            <a:r>
              <a:rPr lang="en-GB" sz="2800" b="1">
                <a:solidFill>
                  <a:srgbClr val="9FD7B5"/>
                </a:solidFill>
              </a:rPr>
              <a:t>33% </a:t>
            </a:r>
            <a:br>
              <a:rPr lang="en-GB" sz="2800" b="1">
                <a:solidFill>
                  <a:srgbClr val="7186D4"/>
                </a:solidFill>
              </a:rPr>
            </a:br>
            <a:r>
              <a:rPr lang="en-GB"/>
              <a:t>how to comply with regulations</a:t>
            </a:r>
          </a:p>
        </p:txBody>
      </p:sp>
      <p:sp>
        <p:nvSpPr>
          <p:cNvPr id="38" name="TextBox 37">
            <a:extLst>
              <a:ext uri="{FF2B5EF4-FFF2-40B4-BE49-F238E27FC236}">
                <a16:creationId xmlns:a16="http://schemas.microsoft.com/office/drawing/2014/main" id="{E3D43C22-7914-48E4-81DA-B6B741898EC2}"/>
              </a:ext>
            </a:extLst>
          </p:cNvPr>
          <p:cNvSpPr txBox="1"/>
          <p:nvPr/>
        </p:nvSpPr>
        <p:spPr>
          <a:xfrm>
            <a:off x="7516069" y="2092107"/>
            <a:ext cx="2005181"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36% </a:t>
            </a:r>
            <a:br>
              <a:rPr lang="en-GB" sz="2400" b="1">
                <a:solidFill>
                  <a:srgbClr val="7186D4"/>
                </a:solidFill>
              </a:rPr>
            </a:br>
            <a:r>
              <a:rPr lang="en-GB" sz="1600"/>
              <a:t>doing tax returns and reporting expenses to DWP or HMRC</a:t>
            </a:r>
          </a:p>
        </p:txBody>
      </p:sp>
      <p:sp>
        <p:nvSpPr>
          <p:cNvPr id="39" name="TextBox 38">
            <a:extLst>
              <a:ext uri="{FF2B5EF4-FFF2-40B4-BE49-F238E27FC236}">
                <a16:creationId xmlns:a16="http://schemas.microsoft.com/office/drawing/2014/main" id="{1675D8DF-23B3-4BE9-BCE5-87C22CBA901A}"/>
              </a:ext>
            </a:extLst>
          </p:cNvPr>
          <p:cNvSpPr txBox="1"/>
          <p:nvPr/>
        </p:nvSpPr>
        <p:spPr>
          <a:xfrm>
            <a:off x="7516068" y="3293138"/>
            <a:ext cx="2005181"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33% </a:t>
            </a:r>
            <a:br>
              <a:rPr lang="en-GB" sz="2400" b="1">
                <a:solidFill>
                  <a:srgbClr val="7186D4"/>
                </a:solidFill>
              </a:rPr>
            </a:br>
            <a:r>
              <a:rPr lang="en-GB" sz="1600"/>
              <a:t>how to do your work safely during the COVID-19 pandemic</a:t>
            </a:r>
          </a:p>
        </p:txBody>
      </p:sp>
      <p:sp>
        <p:nvSpPr>
          <p:cNvPr id="40" name="TextBox 39">
            <a:extLst>
              <a:ext uri="{FF2B5EF4-FFF2-40B4-BE49-F238E27FC236}">
                <a16:creationId xmlns:a16="http://schemas.microsoft.com/office/drawing/2014/main" id="{9CF6022C-6DC6-45AA-B437-13447D541B7F}"/>
              </a:ext>
            </a:extLst>
          </p:cNvPr>
          <p:cNvSpPr txBox="1"/>
          <p:nvPr/>
        </p:nvSpPr>
        <p:spPr>
          <a:xfrm>
            <a:off x="7516068" y="4452479"/>
            <a:ext cx="2005181"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28% </a:t>
            </a:r>
            <a:br>
              <a:rPr lang="en-GB" sz="2400" b="1">
                <a:solidFill>
                  <a:srgbClr val="7186D4"/>
                </a:solidFill>
              </a:rPr>
            </a:br>
            <a:r>
              <a:rPr lang="en-GB" sz="1600"/>
              <a:t>how to comply with regulations</a:t>
            </a:r>
          </a:p>
        </p:txBody>
      </p:sp>
      <p:sp>
        <p:nvSpPr>
          <p:cNvPr id="41" name="TextBox 40">
            <a:extLst>
              <a:ext uri="{FF2B5EF4-FFF2-40B4-BE49-F238E27FC236}">
                <a16:creationId xmlns:a16="http://schemas.microsoft.com/office/drawing/2014/main" id="{E559F3B1-2F24-4A09-94BD-FE882FCB0C31}"/>
              </a:ext>
            </a:extLst>
          </p:cNvPr>
          <p:cNvSpPr txBox="1"/>
          <p:nvPr/>
        </p:nvSpPr>
        <p:spPr>
          <a:xfrm>
            <a:off x="9815651" y="2092107"/>
            <a:ext cx="2154142" cy="1261884"/>
          </a:xfrm>
          <a:prstGeom prst="rect">
            <a:avLst/>
          </a:prstGeom>
          <a:noFill/>
        </p:spPr>
        <p:txBody>
          <a:bodyPr wrap="square" lIns="0" tIns="0" rIns="0" bIns="0" rtlCol="0">
            <a:spAutoFit/>
          </a:bodyPr>
          <a:lstStyle/>
          <a:p>
            <a:pPr>
              <a:spcBef>
                <a:spcPts val="400"/>
              </a:spcBef>
              <a:spcAft>
                <a:spcPts val="400"/>
              </a:spcAft>
            </a:pPr>
            <a:r>
              <a:rPr lang="en-GB" sz="2800" b="1">
                <a:solidFill>
                  <a:srgbClr val="F14354"/>
                </a:solidFill>
              </a:rPr>
              <a:t>48% </a:t>
            </a:r>
            <a:br>
              <a:rPr lang="en-GB" sz="3200" b="1">
                <a:solidFill>
                  <a:srgbClr val="7186D4"/>
                </a:solidFill>
              </a:rPr>
            </a:br>
            <a:r>
              <a:rPr lang="en-GB"/>
              <a:t>doing tax returns and reporting expenses to DWP or HMRC</a:t>
            </a:r>
            <a:endParaRPr lang="en-GB" sz="2000"/>
          </a:p>
        </p:txBody>
      </p:sp>
      <p:sp>
        <p:nvSpPr>
          <p:cNvPr id="42" name="TextBox 41">
            <a:extLst>
              <a:ext uri="{FF2B5EF4-FFF2-40B4-BE49-F238E27FC236}">
                <a16:creationId xmlns:a16="http://schemas.microsoft.com/office/drawing/2014/main" id="{40680529-7F4D-4824-9E6A-9A4480CC0F96}"/>
              </a:ext>
            </a:extLst>
          </p:cNvPr>
          <p:cNvSpPr txBox="1"/>
          <p:nvPr/>
        </p:nvSpPr>
        <p:spPr>
          <a:xfrm>
            <a:off x="9815650" y="3504010"/>
            <a:ext cx="2131192" cy="1261884"/>
          </a:xfrm>
          <a:prstGeom prst="rect">
            <a:avLst/>
          </a:prstGeom>
          <a:noFill/>
        </p:spPr>
        <p:txBody>
          <a:bodyPr wrap="square" lIns="0" tIns="0" rIns="0" bIns="0" rtlCol="0">
            <a:spAutoFit/>
          </a:bodyPr>
          <a:lstStyle/>
          <a:p>
            <a:pPr>
              <a:spcBef>
                <a:spcPts val="400"/>
              </a:spcBef>
              <a:spcAft>
                <a:spcPts val="400"/>
              </a:spcAft>
            </a:pPr>
            <a:r>
              <a:rPr lang="en-GB" sz="2800" b="1">
                <a:solidFill>
                  <a:srgbClr val="F14354"/>
                </a:solidFill>
              </a:rPr>
              <a:t>41% </a:t>
            </a:r>
            <a:br>
              <a:rPr lang="en-GB" sz="3200" b="1">
                <a:solidFill>
                  <a:srgbClr val="7186D4"/>
                </a:solidFill>
              </a:rPr>
            </a:br>
            <a:r>
              <a:rPr lang="en-GB"/>
              <a:t>how to do your work safely during the COVID-19 pandemic</a:t>
            </a:r>
            <a:endParaRPr lang="en-GB" sz="2000"/>
          </a:p>
        </p:txBody>
      </p:sp>
      <p:sp>
        <p:nvSpPr>
          <p:cNvPr id="43" name="TextBox 42">
            <a:extLst>
              <a:ext uri="{FF2B5EF4-FFF2-40B4-BE49-F238E27FC236}">
                <a16:creationId xmlns:a16="http://schemas.microsoft.com/office/drawing/2014/main" id="{39733FC8-A62C-419E-B844-44FF5D26EEB1}"/>
              </a:ext>
            </a:extLst>
          </p:cNvPr>
          <p:cNvSpPr txBox="1"/>
          <p:nvPr/>
        </p:nvSpPr>
        <p:spPr>
          <a:xfrm>
            <a:off x="9815650" y="4868691"/>
            <a:ext cx="2224370" cy="1261884"/>
          </a:xfrm>
          <a:prstGeom prst="rect">
            <a:avLst/>
          </a:prstGeom>
          <a:noFill/>
        </p:spPr>
        <p:txBody>
          <a:bodyPr wrap="square" lIns="0" tIns="0" rIns="0" bIns="0" rtlCol="0">
            <a:spAutoFit/>
          </a:bodyPr>
          <a:lstStyle/>
          <a:p>
            <a:pPr>
              <a:spcBef>
                <a:spcPts val="400"/>
              </a:spcBef>
              <a:spcAft>
                <a:spcPts val="400"/>
              </a:spcAft>
            </a:pPr>
            <a:r>
              <a:rPr lang="en-GB" sz="2800" b="1">
                <a:solidFill>
                  <a:srgbClr val="F14354"/>
                </a:solidFill>
              </a:rPr>
              <a:t>39% </a:t>
            </a:r>
            <a:br>
              <a:rPr lang="en-GB" sz="3200" b="1">
                <a:solidFill>
                  <a:srgbClr val="7186D4"/>
                </a:solidFill>
              </a:rPr>
            </a:br>
            <a:r>
              <a:rPr lang="en-GB"/>
              <a:t>how to move or promote your business online</a:t>
            </a:r>
            <a:endParaRPr lang="en-GB" sz="2000"/>
          </a:p>
        </p:txBody>
      </p:sp>
      <p:sp>
        <p:nvSpPr>
          <p:cNvPr id="28" name="Rectangle 27">
            <a:extLst>
              <a:ext uri="{FF2B5EF4-FFF2-40B4-BE49-F238E27FC236}">
                <a16:creationId xmlns:a16="http://schemas.microsoft.com/office/drawing/2014/main" id="{9F964157-4B4D-487A-A55C-49B0BEE422C8}"/>
              </a:ext>
            </a:extLst>
          </p:cNvPr>
          <p:cNvSpPr/>
          <p:nvPr/>
        </p:nvSpPr>
        <p:spPr>
          <a:xfrm>
            <a:off x="2666360" y="1085215"/>
            <a:ext cx="2257200" cy="8735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Passionate and struggling </a:t>
            </a:r>
            <a:endParaRPr lang="en-GB" b="1">
              <a:solidFill>
                <a:schemeClr val="bg1"/>
              </a:solidFill>
            </a:endParaRPr>
          </a:p>
        </p:txBody>
      </p:sp>
      <p:sp>
        <p:nvSpPr>
          <p:cNvPr id="45" name="Rectangle 44">
            <a:extLst>
              <a:ext uri="{FF2B5EF4-FFF2-40B4-BE49-F238E27FC236}">
                <a16:creationId xmlns:a16="http://schemas.microsoft.com/office/drawing/2014/main" id="{A9C2C055-04A3-4F75-9A19-DA79000CEC00}"/>
              </a:ext>
            </a:extLst>
          </p:cNvPr>
          <p:cNvSpPr/>
          <p:nvPr/>
        </p:nvSpPr>
        <p:spPr>
          <a:xfrm>
            <a:off x="5007454" y="1085215"/>
            <a:ext cx="2257200" cy="873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Content with other priorities </a:t>
            </a:r>
            <a:endParaRPr lang="en-GB" b="1">
              <a:solidFill>
                <a:schemeClr val="bg1"/>
              </a:solidFill>
            </a:endParaRPr>
          </a:p>
        </p:txBody>
      </p:sp>
      <p:sp>
        <p:nvSpPr>
          <p:cNvPr id="46" name="Rectangle 45">
            <a:extLst>
              <a:ext uri="{FF2B5EF4-FFF2-40B4-BE49-F238E27FC236}">
                <a16:creationId xmlns:a16="http://schemas.microsoft.com/office/drawing/2014/main" id="{6A24E12F-9788-41A9-991B-E5571D135AC1}"/>
              </a:ext>
            </a:extLst>
          </p:cNvPr>
          <p:cNvSpPr/>
          <p:nvPr/>
        </p:nvSpPr>
        <p:spPr>
          <a:xfrm>
            <a:off x="9689642" y="1085215"/>
            <a:ext cx="2257200" cy="873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Dispassionate and stuck </a:t>
            </a:r>
            <a:endParaRPr lang="en-GB" b="1">
              <a:solidFill>
                <a:schemeClr val="bg1"/>
              </a:solidFill>
            </a:endParaRPr>
          </a:p>
        </p:txBody>
      </p:sp>
      <p:sp>
        <p:nvSpPr>
          <p:cNvPr id="47" name="Rectangle 46">
            <a:extLst>
              <a:ext uri="{FF2B5EF4-FFF2-40B4-BE49-F238E27FC236}">
                <a16:creationId xmlns:a16="http://schemas.microsoft.com/office/drawing/2014/main" id="{6446D9E7-309F-429E-B54F-B3F9FDDF12F6}"/>
              </a:ext>
            </a:extLst>
          </p:cNvPr>
          <p:cNvSpPr/>
          <p:nvPr/>
        </p:nvSpPr>
        <p:spPr>
          <a:xfrm>
            <a:off x="363366" y="1085215"/>
            <a:ext cx="2257200" cy="8735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Passionate and successful </a:t>
            </a:r>
            <a:endParaRPr lang="en-GB" b="1">
              <a:solidFill>
                <a:schemeClr val="bg1"/>
              </a:solidFill>
            </a:endParaRPr>
          </a:p>
        </p:txBody>
      </p:sp>
      <p:sp>
        <p:nvSpPr>
          <p:cNvPr id="48" name="Rectangle 47">
            <a:extLst>
              <a:ext uri="{FF2B5EF4-FFF2-40B4-BE49-F238E27FC236}">
                <a16:creationId xmlns:a16="http://schemas.microsoft.com/office/drawing/2014/main" id="{D1EB61E4-ECD3-41F4-AB8F-C73703A976F5}"/>
              </a:ext>
            </a:extLst>
          </p:cNvPr>
          <p:cNvSpPr/>
          <p:nvPr/>
        </p:nvSpPr>
        <p:spPr>
          <a:xfrm>
            <a:off x="7348548" y="1085215"/>
            <a:ext cx="2257200" cy="873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latin typeface="Arial" panose="020B0604020202020204" pitchFamily="34" charset="0"/>
              </a:rPr>
              <a:t>Dispassionate with other priorities </a:t>
            </a:r>
            <a:endParaRPr lang="en-GB" sz="2000" b="1">
              <a:solidFill>
                <a:schemeClr val="bg1"/>
              </a:solidFill>
            </a:endParaRPr>
          </a:p>
        </p:txBody>
      </p:sp>
      <p:sp>
        <p:nvSpPr>
          <p:cNvPr id="49" name="TextBox 48">
            <a:extLst>
              <a:ext uri="{FF2B5EF4-FFF2-40B4-BE49-F238E27FC236}">
                <a16:creationId xmlns:a16="http://schemas.microsoft.com/office/drawing/2014/main" id="{EC221723-D6E7-4E3D-A7A7-E83CA45EA524}"/>
              </a:ext>
            </a:extLst>
          </p:cNvPr>
          <p:cNvSpPr txBox="1"/>
          <p:nvPr/>
        </p:nvSpPr>
        <p:spPr>
          <a:xfrm>
            <a:off x="7516068" y="5404092"/>
            <a:ext cx="2005181"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28% </a:t>
            </a:r>
            <a:br>
              <a:rPr lang="en-GB" sz="2400" b="1">
                <a:solidFill>
                  <a:srgbClr val="7186D4"/>
                </a:solidFill>
              </a:rPr>
            </a:br>
            <a:r>
              <a:rPr lang="en-GB" sz="1600"/>
              <a:t>finding relevant training courses</a:t>
            </a:r>
          </a:p>
        </p:txBody>
      </p:sp>
    </p:spTree>
    <p:extLst>
      <p:ext uri="{BB962C8B-B14F-4D97-AF65-F5344CB8AC3E}">
        <p14:creationId xmlns:p14="http://schemas.microsoft.com/office/powerpoint/2010/main" val="3974703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8. Conclusions</a:t>
            </a:r>
          </a:p>
        </p:txBody>
      </p:sp>
    </p:spTree>
    <p:extLst>
      <p:ext uri="{BB962C8B-B14F-4D97-AF65-F5344CB8AC3E}">
        <p14:creationId xmlns:p14="http://schemas.microsoft.com/office/powerpoint/2010/main" val="1643763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D898ED0-1635-4D33-A5B0-CDB049D9F5C3}"/>
              </a:ext>
            </a:extLst>
          </p:cNvPr>
          <p:cNvSpPr>
            <a:spLocks noGrp="1"/>
          </p:cNvSpPr>
          <p:nvPr>
            <p:ph type="body" sz="quarter" idx="21"/>
          </p:nvPr>
        </p:nvSpPr>
        <p:spPr>
          <a:xfrm>
            <a:off x="7608874" y="1814514"/>
            <a:ext cx="2698524" cy="3379278"/>
          </a:xfrm>
        </p:spPr>
        <p:txBody>
          <a:bodyPr/>
          <a:lstStyle/>
          <a:p>
            <a:r>
              <a:rPr lang="en-GB" sz="2000"/>
              <a:t>Claimants who are passionate about SE but currently struggling reported that they would like more financial and budgeting advice, along with support to move/promote  businesses online.</a:t>
            </a:r>
          </a:p>
        </p:txBody>
      </p:sp>
      <p:sp>
        <p:nvSpPr>
          <p:cNvPr id="10" name="Title 9">
            <a:extLst>
              <a:ext uri="{FF2B5EF4-FFF2-40B4-BE49-F238E27FC236}">
                <a16:creationId xmlns:a16="http://schemas.microsoft.com/office/drawing/2014/main" id="{EB4CB740-D16D-4D97-BA9B-BB243A508144}"/>
              </a:ext>
            </a:extLst>
          </p:cNvPr>
          <p:cNvSpPr>
            <a:spLocks noGrp="1"/>
          </p:cNvSpPr>
          <p:nvPr>
            <p:ph type="title"/>
          </p:nvPr>
        </p:nvSpPr>
        <p:spPr/>
        <p:txBody>
          <a:bodyPr/>
          <a:lstStyle/>
          <a:p>
            <a:r>
              <a:rPr lang="en-GB"/>
              <a:t>Conclusions</a:t>
            </a:r>
          </a:p>
        </p:txBody>
      </p:sp>
      <p:sp>
        <p:nvSpPr>
          <p:cNvPr id="9" name="Text Placeholder 11">
            <a:extLst>
              <a:ext uri="{FF2B5EF4-FFF2-40B4-BE49-F238E27FC236}">
                <a16:creationId xmlns:a16="http://schemas.microsoft.com/office/drawing/2014/main" id="{2343F089-AD18-4F87-B8C6-3921F1CEB6EA}"/>
              </a:ext>
            </a:extLst>
          </p:cNvPr>
          <p:cNvSpPr txBox="1">
            <a:spLocks/>
          </p:cNvSpPr>
          <p:nvPr/>
        </p:nvSpPr>
        <p:spPr>
          <a:xfrm>
            <a:off x="1887374" y="1814514"/>
            <a:ext cx="2570162" cy="3379278"/>
          </a:xfrm>
          <a:prstGeom prst="rect">
            <a:avLst/>
          </a:prstGeom>
          <a:solidFill>
            <a:schemeClr val="tx2"/>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New UC claimants had typically been in self-employment for 5+ years and personal circumstances were less of a motivator amongst this group.</a:t>
            </a:r>
          </a:p>
        </p:txBody>
      </p:sp>
      <p:sp>
        <p:nvSpPr>
          <p:cNvPr id="11" name="Text Placeholder 12">
            <a:extLst>
              <a:ext uri="{FF2B5EF4-FFF2-40B4-BE49-F238E27FC236}">
                <a16:creationId xmlns:a16="http://schemas.microsoft.com/office/drawing/2014/main" id="{ABD7DA49-7C86-485F-9935-72AFB156068F}"/>
              </a:ext>
            </a:extLst>
          </p:cNvPr>
          <p:cNvSpPr txBox="1">
            <a:spLocks/>
          </p:cNvSpPr>
          <p:nvPr/>
        </p:nvSpPr>
        <p:spPr>
          <a:xfrm>
            <a:off x="4748124" y="1814514"/>
            <a:ext cx="2570162" cy="3379278"/>
          </a:xfrm>
          <a:prstGeom prst="rect">
            <a:avLst/>
          </a:prstGeom>
          <a:solidFill>
            <a:schemeClr val="accent5"/>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A third of both existing and new claimants reported earning less or no profit as a result of COVID-19.</a:t>
            </a:r>
          </a:p>
        </p:txBody>
      </p:sp>
    </p:spTree>
    <p:extLst>
      <p:ext uri="{BB962C8B-B14F-4D97-AF65-F5344CB8AC3E}">
        <p14:creationId xmlns:p14="http://schemas.microsoft.com/office/powerpoint/2010/main" val="418666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292004" cy="474996"/>
          </a:xfrm>
        </p:spPr>
        <p:txBody>
          <a:bodyPr/>
          <a:lstStyle/>
          <a:p>
            <a:r>
              <a:rPr lang="en-GB" sz="2800">
                <a:solidFill>
                  <a:schemeClr val="bg2">
                    <a:lumMod val="50000"/>
                  </a:schemeClr>
                </a:solidFill>
              </a:rPr>
              <a:t>The main source of earning money for both </a:t>
            </a:r>
            <a:r>
              <a:rPr lang="en-GB" sz="2800">
                <a:solidFill>
                  <a:schemeClr val="accent6">
                    <a:lumMod val="50000"/>
                  </a:schemeClr>
                </a:solidFill>
              </a:rPr>
              <a:t>existing</a:t>
            </a:r>
            <a:r>
              <a:rPr lang="en-GB" sz="2800">
                <a:solidFill>
                  <a:schemeClr val="bg2">
                    <a:lumMod val="50000"/>
                  </a:schemeClr>
                </a:solidFill>
              </a:rPr>
              <a:t> and </a:t>
            </a:r>
            <a:r>
              <a:rPr lang="en-GB" sz="2800">
                <a:solidFill>
                  <a:schemeClr val="bg2"/>
                </a:solidFill>
              </a:rPr>
              <a:t>new </a:t>
            </a:r>
            <a:r>
              <a:rPr lang="en-GB" sz="2800">
                <a:solidFill>
                  <a:schemeClr val="bg2">
                    <a:lumMod val="50000"/>
                  </a:schemeClr>
                </a:solidFill>
              </a:rPr>
              <a:t>claimants is through their self-employed work.</a:t>
            </a:r>
          </a:p>
        </p:txBody>
      </p:sp>
      <p:graphicFrame>
        <p:nvGraphicFramePr>
          <p:cNvPr id="23" name="Chart 22">
            <a:extLst>
              <a:ext uri="{FF2B5EF4-FFF2-40B4-BE49-F238E27FC236}">
                <a16:creationId xmlns:a16="http://schemas.microsoft.com/office/drawing/2014/main" id="{FDDB24A1-0876-49BE-9EE9-D9846DD5EF6F}"/>
              </a:ext>
            </a:extLst>
          </p:cNvPr>
          <p:cNvGraphicFramePr/>
          <p:nvPr>
            <p:extLst>
              <p:ext uri="{D42A27DB-BD31-4B8C-83A1-F6EECF244321}">
                <p14:modId xmlns:p14="http://schemas.microsoft.com/office/powerpoint/2010/main" val="1774940249"/>
              </p:ext>
            </p:extLst>
          </p:nvPr>
        </p:nvGraphicFramePr>
        <p:xfrm>
          <a:off x="6406686" y="2425062"/>
          <a:ext cx="5022498" cy="3661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03AB8494-87EA-40BE-9B2E-2E74EC5FA7BF}"/>
              </a:ext>
            </a:extLst>
          </p:cNvPr>
          <p:cNvGraphicFramePr/>
          <p:nvPr>
            <p:extLst>
              <p:ext uri="{D42A27DB-BD31-4B8C-83A1-F6EECF244321}">
                <p14:modId xmlns:p14="http://schemas.microsoft.com/office/powerpoint/2010/main" val="4103245922"/>
              </p:ext>
            </p:extLst>
          </p:nvPr>
        </p:nvGraphicFramePr>
        <p:xfrm>
          <a:off x="631725" y="2425062"/>
          <a:ext cx="5151457" cy="366112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0F1F2B4-BE31-42D0-A5AF-08F54C87A03A}"/>
              </a:ext>
            </a:extLst>
          </p:cNvPr>
          <p:cNvSpPr txBox="1"/>
          <p:nvPr/>
        </p:nvSpPr>
        <p:spPr>
          <a:xfrm>
            <a:off x="1475805" y="1992955"/>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sp>
        <p:nvSpPr>
          <p:cNvPr id="12" name="TextBox 11">
            <a:extLst>
              <a:ext uri="{FF2B5EF4-FFF2-40B4-BE49-F238E27FC236}">
                <a16:creationId xmlns:a16="http://schemas.microsoft.com/office/drawing/2014/main" id="{5F37B53C-AD21-46F6-B12B-1B87970C25DB}"/>
              </a:ext>
            </a:extLst>
          </p:cNvPr>
          <p:cNvSpPr txBox="1"/>
          <p:nvPr/>
        </p:nvSpPr>
        <p:spPr>
          <a:xfrm>
            <a:off x="7263810" y="1986343"/>
            <a:ext cx="298662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
        <p:nvSpPr>
          <p:cNvPr id="13" name="Text Placeholder 3">
            <a:extLst>
              <a:ext uri="{FF2B5EF4-FFF2-40B4-BE49-F238E27FC236}">
                <a16:creationId xmlns:a16="http://schemas.microsoft.com/office/drawing/2014/main" id="{5724C771-AB41-4288-AD41-F8914FA4B776}"/>
              </a:ext>
            </a:extLst>
          </p:cNvPr>
          <p:cNvSpPr txBox="1">
            <a:spLocks/>
          </p:cNvSpPr>
          <p:nvPr/>
        </p:nvSpPr>
        <p:spPr>
          <a:xfrm>
            <a:off x="449999" y="6123920"/>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i="1">
                <a:latin typeface="Arial" panose="020B0604020202020204" pitchFamily="34" charset="0"/>
                <a:cs typeface="Arial" panose="020B0604020202020204" pitchFamily="34" charset="0"/>
              </a:rPr>
              <a:t>Base: All existing claimants (5,159); all new claimants (5,062).</a:t>
            </a:r>
          </a:p>
        </p:txBody>
      </p:sp>
      <p:sp>
        <p:nvSpPr>
          <p:cNvPr id="9" name="Text Placeholder 7">
            <a:extLst>
              <a:ext uri="{FF2B5EF4-FFF2-40B4-BE49-F238E27FC236}">
                <a16:creationId xmlns:a16="http://schemas.microsoft.com/office/drawing/2014/main" id="{41C4ED24-685D-41CC-B04B-1AB6220DF527}"/>
              </a:ext>
            </a:extLst>
          </p:cNvPr>
          <p:cNvSpPr txBox="1">
            <a:spLocks/>
          </p:cNvSpPr>
          <p:nvPr/>
        </p:nvSpPr>
        <p:spPr>
          <a:xfrm>
            <a:off x="475535" y="1401253"/>
            <a:ext cx="11317540"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Which, if any, of the following are you </a:t>
            </a:r>
            <a:r>
              <a:rPr lang="en-GB" sz="1700" b="1">
                <a:solidFill>
                  <a:schemeClr val="accent2">
                    <a:lumMod val="75000"/>
                  </a:schemeClr>
                </a:solidFill>
              </a:rPr>
              <a:t>currently</a:t>
            </a:r>
            <a:r>
              <a:rPr lang="en-GB" sz="1700" b="1"/>
              <a:t> doing to earn money?</a:t>
            </a:r>
          </a:p>
        </p:txBody>
      </p:sp>
    </p:spTree>
    <p:extLst>
      <p:ext uri="{BB962C8B-B14F-4D97-AF65-F5344CB8AC3E}">
        <p14:creationId xmlns:p14="http://schemas.microsoft.com/office/powerpoint/2010/main" val="40512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256897" cy="474996"/>
          </a:xfrm>
        </p:spPr>
        <p:txBody>
          <a:bodyPr/>
          <a:lstStyle/>
          <a:p>
            <a:r>
              <a:rPr lang="en-GB" sz="2800">
                <a:solidFill>
                  <a:schemeClr val="bg2">
                    <a:lumMod val="50000"/>
                  </a:schemeClr>
                </a:solidFill>
              </a:rPr>
              <a:t>Half of </a:t>
            </a:r>
            <a:r>
              <a:rPr lang="en-GB" sz="2800">
                <a:solidFill>
                  <a:schemeClr val="accent6">
                    <a:lumMod val="75000"/>
                  </a:schemeClr>
                </a:solidFill>
              </a:rPr>
              <a:t>existing claimants </a:t>
            </a:r>
            <a:r>
              <a:rPr lang="en-GB" sz="2800">
                <a:solidFill>
                  <a:schemeClr val="bg2">
                    <a:lumMod val="50000"/>
                  </a:schemeClr>
                </a:solidFill>
              </a:rPr>
              <a:t>are business owners or directors, and the majority are relatively new to self-employment (less than 2 years).</a:t>
            </a:r>
          </a:p>
        </p:txBody>
      </p:sp>
      <p:graphicFrame>
        <p:nvGraphicFramePr>
          <p:cNvPr id="24" name="Chart 23">
            <a:extLst>
              <a:ext uri="{FF2B5EF4-FFF2-40B4-BE49-F238E27FC236}">
                <a16:creationId xmlns:a16="http://schemas.microsoft.com/office/drawing/2014/main" id="{03AB8494-87EA-40BE-9B2E-2E74EC5FA7BF}"/>
              </a:ext>
            </a:extLst>
          </p:cNvPr>
          <p:cNvGraphicFramePr/>
          <p:nvPr>
            <p:extLst>
              <p:ext uri="{D42A27DB-BD31-4B8C-83A1-F6EECF244321}">
                <p14:modId xmlns:p14="http://schemas.microsoft.com/office/powerpoint/2010/main" val="2968866744"/>
              </p:ext>
            </p:extLst>
          </p:nvPr>
        </p:nvGraphicFramePr>
        <p:xfrm>
          <a:off x="437230" y="2485622"/>
          <a:ext cx="4984570" cy="34415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E2E34BB-131F-4DFC-A66A-F77C6E109A8B}"/>
              </a:ext>
            </a:extLst>
          </p:cNvPr>
          <p:cNvSpPr txBox="1"/>
          <p:nvPr/>
        </p:nvSpPr>
        <p:spPr>
          <a:xfrm>
            <a:off x="437230" y="6069434"/>
            <a:ext cx="5843081" cy="215444"/>
          </a:xfrm>
          <a:prstGeom prst="rect">
            <a:avLst/>
          </a:prstGeom>
          <a:noFill/>
        </p:spPr>
        <p:txBody>
          <a:bodyPr wrap="square" lIns="0" tIns="0" rIns="0" bIns="0" rtlCol="0">
            <a:spAutoFit/>
          </a:bodyPr>
          <a:lstStyle/>
          <a:p>
            <a:r>
              <a:rPr lang="en-GB" sz="1400" i="1">
                <a:latin typeface="Arial" panose="020B0604020202020204" pitchFamily="34" charset="0"/>
                <a:cs typeface="Arial" panose="020B0604020202020204" pitchFamily="34" charset="0"/>
              </a:rPr>
              <a:t>Base: All existing claimants, excluding not started SE work (5,138).</a:t>
            </a:r>
          </a:p>
        </p:txBody>
      </p:sp>
      <p:graphicFrame>
        <p:nvGraphicFramePr>
          <p:cNvPr id="19" name="Chart 18">
            <a:extLst>
              <a:ext uri="{FF2B5EF4-FFF2-40B4-BE49-F238E27FC236}">
                <a16:creationId xmlns:a16="http://schemas.microsoft.com/office/drawing/2014/main" id="{E899F4F0-3C55-405A-AD25-642CEAC6D757}"/>
              </a:ext>
            </a:extLst>
          </p:cNvPr>
          <p:cNvGraphicFramePr/>
          <p:nvPr>
            <p:extLst>
              <p:ext uri="{D42A27DB-BD31-4B8C-83A1-F6EECF244321}">
                <p14:modId xmlns:p14="http://schemas.microsoft.com/office/powerpoint/2010/main" val="4083221150"/>
              </p:ext>
            </p:extLst>
          </p:nvPr>
        </p:nvGraphicFramePr>
        <p:xfrm>
          <a:off x="6186152" y="2485621"/>
          <a:ext cx="4478941" cy="3441518"/>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a:extLst>
              <a:ext uri="{FF2B5EF4-FFF2-40B4-BE49-F238E27FC236}">
                <a16:creationId xmlns:a16="http://schemas.microsoft.com/office/drawing/2014/main" id="{2DE0CBF4-BA2D-48DA-AE89-539C306372B3}"/>
              </a:ext>
            </a:extLst>
          </p:cNvPr>
          <p:cNvGrpSpPr/>
          <p:nvPr/>
        </p:nvGrpSpPr>
        <p:grpSpPr>
          <a:xfrm>
            <a:off x="10539887" y="2665926"/>
            <a:ext cx="1444487" cy="1043648"/>
            <a:chOff x="5353173" y="2613952"/>
            <a:chExt cx="1444487" cy="1043648"/>
          </a:xfrm>
        </p:grpSpPr>
        <p:sp>
          <p:nvSpPr>
            <p:cNvPr id="22" name="Right Brace 21">
              <a:extLst>
                <a:ext uri="{FF2B5EF4-FFF2-40B4-BE49-F238E27FC236}">
                  <a16:creationId xmlns:a16="http://schemas.microsoft.com/office/drawing/2014/main" id="{2AF21B09-ADCD-484D-9F8C-4DA72E6148FB}"/>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71520E83-948C-4DB3-A629-1446CC3977DA}"/>
                </a:ext>
              </a:extLst>
            </p:cNvPr>
            <p:cNvSpPr txBox="1"/>
            <p:nvPr/>
          </p:nvSpPr>
          <p:spPr>
            <a:xfrm>
              <a:off x="5353173" y="2916883"/>
              <a:ext cx="1444487" cy="430887"/>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75000"/>
                    </a:schemeClr>
                  </a:solidFill>
                </a:rPr>
                <a:t>55%</a:t>
              </a:r>
            </a:p>
          </p:txBody>
        </p:sp>
      </p:grpSp>
      <p:sp>
        <p:nvSpPr>
          <p:cNvPr id="26" name="Text Placeholder 7">
            <a:extLst>
              <a:ext uri="{FF2B5EF4-FFF2-40B4-BE49-F238E27FC236}">
                <a16:creationId xmlns:a16="http://schemas.microsoft.com/office/drawing/2014/main" id="{290BB84D-176D-4E03-928F-73D2E4CE1533}"/>
              </a:ext>
            </a:extLst>
          </p:cNvPr>
          <p:cNvSpPr txBox="1">
            <a:spLocks/>
          </p:cNvSpPr>
          <p:nvPr/>
        </p:nvSpPr>
        <p:spPr>
          <a:xfrm>
            <a:off x="449999" y="1771042"/>
            <a:ext cx="5269364"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Which of the following describe any self-employed work you do?</a:t>
            </a:r>
          </a:p>
        </p:txBody>
      </p:sp>
      <p:sp>
        <p:nvSpPr>
          <p:cNvPr id="27" name="Text Placeholder 7">
            <a:extLst>
              <a:ext uri="{FF2B5EF4-FFF2-40B4-BE49-F238E27FC236}">
                <a16:creationId xmlns:a16="http://schemas.microsoft.com/office/drawing/2014/main" id="{971E3D81-1E4A-4F6C-BF8F-93764747E6B0}"/>
              </a:ext>
            </a:extLst>
          </p:cNvPr>
          <p:cNvSpPr txBox="1">
            <a:spLocks/>
          </p:cNvSpPr>
          <p:nvPr/>
        </p:nvSpPr>
        <p:spPr>
          <a:xfrm>
            <a:off x="6096000" y="1771042"/>
            <a:ext cx="5269364" cy="440060"/>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a:t>How long have you been self-employed in your current line of work?</a:t>
            </a:r>
          </a:p>
        </p:txBody>
      </p:sp>
    </p:spTree>
    <p:extLst>
      <p:ext uri="{BB962C8B-B14F-4D97-AF65-F5344CB8AC3E}">
        <p14:creationId xmlns:p14="http://schemas.microsoft.com/office/powerpoint/2010/main" val="3343063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AC_Theme">
  <a:themeElements>
    <a:clrScheme name="Custom 1">
      <a:dk1>
        <a:sysClr val="windowText" lastClr="000000"/>
      </a:dk1>
      <a:lt1>
        <a:sysClr val="window" lastClr="FFFFFF"/>
      </a:lt1>
      <a:dk2>
        <a:srgbClr val="44546A"/>
      </a:dk2>
      <a:lt2>
        <a:srgbClr val="E7E6E6"/>
      </a:lt2>
      <a:accent1>
        <a:srgbClr val="00437B"/>
      </a:accent1>
      <a:accent2>
        <a:srgbClr val="E05206"/>
      </a:accent2>
      <a:accent3>
        <a:srgbClr val="231F20"/>
      </a:accent3>
      <a:accent4>
        <a:srgbClr val="5F75AF"/>
      </a:accent4>
      <a:accent5>
        <a:srgbClr val="EC976A"/>
      </a:accent5>
      <a:accent6>
        <a:srgbClr val="808285"/>
      </a:accent6>
      <a:hlink>
        <a:srgbClr val="5B9BD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rgbClr val="002060"/>
        </a:solidFill>
        <a:ln>
          <a:noFill/>
        </a:ln>
      </a:spPr>
      <a:bodyPr/>
      <a:lstStyle>
        <a:defPPr algn="just">
          <a:defRPr sz="2800" dirty="0" smtClean="0">
            <a:solidFill>
              <a:schemeClr val="bg1"/>
            </a:solidFill>
          </a:defRPr>
        </a:defPPr>
      </a:lstStyle>
    </a:txDef>
  </a:objectDefaults>
  <a:extraClrSchemeLst/>
  <a:extLst>
    <a:ext uri="{05A4C25C-085E-4340-85A3-A5531E510DB2}">
      <thm15:themeFamily xmlns:thm15="http://schemas.microsoft.com/office/thememl/2012/main" name="AC_Theme" id="{B57AD31F-8E87-4198-96E8-5750C4125E46}" vid="{C8E4F4BB-2F50-4536-882C-BC74EBE625C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94F2837740DD4E923C4915830164D6" ma:contentTypeVersion="32" ma:contentTypeDescription="Create a new document." ma:contentTypeScope="" ma:versionID="47997eef6789f5aebf019eb4cd1acf25">
  <xsd:schema xmlns:xsd="http://www.w3.org/2001/XMLSchema" xmlns:xs="http://www.w3.org/2001/XMLSchema" xmlns:p="http://schemas.microsoft.com/office/2006/metadata/properties" xmlns:ns1="http://schemas.microsoft.com/sharepoint/v3" xmlns:ns2="9d0a7d54-53f0-4adf-b937-ae76048dd9a3" xmlns:ns3="143496c5-3d16-4776-a6d2-dec7b9e6d2c0" targetNamespace="http://schemas.microsoft.com/office/2006/metadata/properties" ma:root="true" ma:fieldsID="5a325077e6708e15f8331eee3869e14d" ns1:_="" ns2:_="" ns3:_="">
    <xsd:import namespace="http://schemas.microsoft.com/sharepoint/v3"/>
    <xsd:import namespace="9d0a7d54-53f0-4adf-b937-ae76048dd9a3"/>
    <xsd:import namespace="143496c5-3d16-4776-a6d2-dec7b9e6d2c0"/>
    <xsd:element name="properties">
      <xsd:complexType>
        <xsd:sequence>
          <xsd:element name="documentManagement">
            <xsd:complexType>
              <xsd:all>
                <xsd:element ref="ns2:MediaServiceMetadata" minOccurs="0"/>
                <xsd:element ref="ns2:MediaServiceFastMetadata" minOccurs="0"/>
                <xsd:element ref="ns2:Submission" minOccurs="0"/>
                <xsd:element ref="ns2:Submission_x003a__x0020_Modified" minOccurs="0"/>
                <xsd:element ref="ns2:Submission_x003a__x0020_What_x0020_do_x0020_you_x0020_want_x0020_to_x0020_do_x003f_" minOccurs="0"/>
                <xsd:element ref="ns2:test"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1:_dlc_Exempt" minOccurs="0"/>
                <xsd:element ref="ns1:_dlc_ExpireDateSaved" minOccurs="0"/>
                <xsd:element ref="ns1:_dlc_ExpireDate"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description="" ma:hidden="true" ma:indexed="true" ma:internalName="_dlc_ExpireDate" ma:readOnly="true">
      <xsd:simpleType>
        <xsd:restriction base="dms:DateTime"/>
      </xsd:simpleType>
    </xsd:element>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0a7d54-53f0-4adf-b937-ae76048dd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ubmission" ma:index="10" nillable="true" ma:displayName="Submission" ma:format="Dropdown" ma:hidden="true" ma:list="472a45d1-3c8d-4afa-8000-04ef5c7f41dd" ma:internalName="Submission" ma:readOnly="false" ma:showField="Modified">
      <xsd:simpleType>
        <xsd:restriction base="dms:Lookup"/>
      </xsd:simpleType>
    </xsd:element>
    <xsd:element name="Submission_x003a__x0020_Modified" ma:index="11" nillable="true" ma:displayName="Submission: Modified" ma:format="Dropdown" ma:hidden="true" ma:list="472a45d1-3c8d-4afa-8000-04ef5c7f41dd" ma:internalName="Submission_x003a__x0020_Modified" ma:readOnly="true" ma:showField="Modified">
      <xsd:simpleType>
        <xsd:restriction base="dms:Lookup"/>
      </xsd:simpleType>
    </xsd:element>
    <xsd:element name="Submission_x003a__x0020_What_x0020_do_x0020_you_x0020_want_x0020_to_x0020_do_x003f_" ma:index="12" nillable="true" ma:displayName="Submission: What do you want to do?" ma:format="Dropdown" ma:hidden="true" ma:list="472a45d1-3c8d-4afa-8000-04ef5c7f41dd" ma:internalName="Submission_x003a__x0020_What_x0020_do_x0020_you_x0020_want_x0020_to_x0020_do_x003f_" ma:readOnly="true" ma:showField="field_5">
      <xsd:simpleType>
        <xsd:restriction base="dms:Lookup"/>
      </xsd:simpleType>
    </xsd:element>
    <xsd:element name="test" ma:index="13" nillable="true" ma:displayName="test" ma:format="Dropdown" ma:hidden="true" ma:list="472a45d1-3c8d-4afa-8000-04ef5c7f41dd" ma:internalName="test" ma:readOnly="false" ma:showField="Modified">
      <xsd:simpleType>
        <xsd:restriction base="dms:Lookup"/>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3496c5-3d16-4776-a6d2-dec7b9e6d2c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d918ce3-913e-4697-9183-bbb667f5cc4c}" ma:internalName="TaxCatchAll" ma:showField="CatchAllData" ma:web="143496c5-3d16-4776-a6d2-dec7b9e6d2c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43496c5-3d16-4776-a6d2-dec7b9e6d2c0" xsi:nil="true"/>
    <lcf76f155ced4ddcb4097134ff3c332f xmlns="9d0a7d54-53f0-4adf-b937-ae76048dd9a3">
      <Terms xmlns="http://schemas.microsoft.com/office/infopath/2007/PartnerControls"/>
    </lcf76f155ced4ddcb4097134ff3c332f>
    <SharedWithUsers xmlns="143496c5-3d16-4776-a6d2-dec7b9e6d2c0">
      <UserInfo>
        <DisplayName>Broadbent Lucy Policy Group UC Policy</DisplayName>
        <AccountId>1639</AccountId>
        <AccountType/>
      </UserInfo>
      <UserInfo>
        <DisplayName>Morgan Amy Policy Group UC ANALYSIS</DisplayName>
        <AccountId>1010</AccountId>
        <AccountType/>
      </UserInfo>
      <UserInfo>
        <DisplayName>Huma Adina STRATEGY DIRECTORATE UCAD</DisplayName>
        <AccountId>37</AccountId>
        <AccountType/>
      </UserInfo>
      <UserInfo>
        <DisplayName>Davison Jack Policy Group UCAD</DisplayName>
        <AccountId>735</AccountId>
        <AccountType/>
      </UserInfo>
      <UserInfo>
        <DisplayName>Goodall Molly DWP POLICY GROUP UCAD</DisplayName>
        <AccountId>1066</AccountId>
        <AccountType/>
      </UserInfo>
    </SharedWithUsers>
    <test xmlns="9d0a7d54-53f0-4adf-b937-ae76048dd9a3" xsi:nil="true"/>
    <Submission xmlns="9d0a7d54-53f0-4adf-b937-ae76048dd9a3" xsi:nil="true"/>
  </documentManagement>
</p:properties>
</file>

<file path=customXml/item4.xml><?xml version="1.0" encoding="utf-8"?>
<?mso-contentType ?>
<p:Policy xmlns:p="office.server.policy" id="" local="true">
  <p:Name>Document</p:Name>
  <p:Description/>
  <p:Statement/>
  <p:PolicyItems>
    <p:PolicyItem featureId="Microsoft.Office.RecordsManagement.PolicyFeatures.Expiration" staticId="0x010100FB94F2837740DD4E923C4915830164D6|-1429883782" UniqueId="eb7ed56c-f02f-475a-abe4-f3f8f91aa52e">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Created</property>
                  <propertyId>8c06beca-0777-48f7-91c7-6da68bc07b69</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91640CA9-1C51-4B2D-8442-D0007E881075}"/>
</file>

<file path=customXml/itemProps3.xml><?xml version="1.0" encoding="utf-8"?>
<ds:datastoreItem xmlns:ds="http://schemas.openxmlformats.org/officeDocument/2006/customXml" ds:itemID="{C7752AC9-3141-4DBE-9E93-91151A710F39}">
  <ds:schemaRefs>
    <ds:schemaRef ds:uri="1355de44-82c0-486d-9901-9ff6005b3653"/>
    <ds:schemaRef ds:uri="http://www.w3.org/XML/1998/namespace"/>
    <ds:schemaRef ds:uri="http://purl.org/dc/dcmitype/"/>
    <ds:schemaRef ds:uri="8f6e45f2-029b-4dc3-81e7-e0ce288b2555"/>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a04dbe3e-63b4-48d2-9d03-f0eb0c7bc09d"/>
    <ds:schemaRef ds:uri="http://schemas.microsoft.com/sharepoint/v3"/>
  </ds:schemaRefs>
</ds:datastoreItem>
</file>

<file path=customXml/itemProps4.xml><?xml version="1.0" encoding="utf-8"?>
<ds:datastoreItem xmlns:ds="http://schemas.openxmlformats.org/officeDocument/2006/customXml" ds:itemID="{25DA4C4F-893D-4854-B160-B53B2761E9E1}"/>
</file>

<file path=docProps/app.xml><?xml version="1.0" encoding="utf-8"?>
<Properties xmlns="http://schemas.openxmlformats.org/officeDocument/2006/extended-properties" xmlns:vt="http://schemas.openxmlformats.org/officeDocument/2006/docPropsVTypes">
  <Template>narrative_template_16x9_uk_ipsos_mori_v1.2</Template>
  <TotalTime>367</TotalTime>
  <Words>8033</Words>
  <Application>Microsoft Office PowerPoint</Application>
  <PresentationFormat>Widescreen</PresentationFormat>
  <Paragraphs>808</Paragraphs>
  <Slides>75</Slides>
  <Notes>63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4" baseType="lpstr">
      <vt:lpstr>Arial</vt:lpstr>
      <vt:lpstr>Arial Black</vt:lpstr>
      <vt:lpstr>Calibri</vt:lpstr>
      <vt:lpstr>HelveticaNeueLT Std Lt Cn</vt:lpstr>
      <vt:lpstr>Segoe UI</vt:lpstr>
      <vt:lpstr>Wingdings</vt:lpstr>
      <vt:lpstr>IPSOS - Classical Template - 16x9</vt:lpstr>
      <vt:lpstr>AC_Theme</vt:lpstr>
      <vt:lpstr>Diapositive think-cell</vt:lpstr>
      <vt:lpstr>Research with self-employed Universal Credit claimants Wave 1</vt:lpstr>
      <vt:lpstr>Contents</vt:lpstr>
      <vt:lpstr>1. Introduction and Methodology</vt:lpstr>
      <vt:lpstr>Policy context</vt:lpstr>
      <vt:lpstr>Background and objectives</vt:lpstr>
      <vt:lpstr>Sample and method</vt:lpstr>
      <vt:lpstr>2. Profile: Nature of self-employed groups</vt:lpstr>
      <vt:lpstr>The main source of earning money for both existing and new claimants is through their self-employed work.</vt:lpstr>
      <vt:lpstr>Half of existing claimants are business owners or directors, and the majority are relatively new to self-employment (less than 2 years).</vt:lpstr>
      <vt:lpstr>New claimants are mainly business owners / directors or freelancers, and nearly half have been self-employed for 5+ years.</vt:lpstr>
      <vt:lpstr>A fifth of existing and new claimants are self-employed in domestic, utilities, and vehicle services.</vt:lpstr>
      <vt:lpstr>Over the last two months, around half of existing and new claimants have been experiencing a form of financial difficulty. </vt:lpstr>
      <vt:lpstr>3. Motivations &amp; attitudes to self-employed work</vt:lpstr>
      <vt:lpstr>For existing claimants, the most common motivation for self-employed work is flexibility.</vt:lpstr>
      <vt:lpstr>Breakdown of reasons for existing claimants.</vt:lpstr>
      <vt:lpstr>Subgroups of existing claimants most likely to be motivated by flexibility.</vt:lpstr>
      <vt:lpstr>Subgroups of existing claimants most likely to be motivated by personal circumstances.</vt:lpstr>
      <vt:lpstr>For new claimants, the most common motivation for self-employed work is flexibility.</vt:lpstr>
      <vt:lpstr>Breakdown of reasons for new claimants.</vt:lpstr>
      <vt:lpstr>Subgroups of new claimants most likely to be motivated by flexibility.</vt:lpstr>
      <vt:lpstr>Subgroups of new claimants most likely to be motivated due to their line of work.</vt:lpstr>
      <vt:lpstr>Lockdown has impacted the number of hours spent on self-employed work per week for both existing and new claimants.  </vt:lpstr>
      <vt:lpstr>The majority of existing claimants have at least a fair amount of control over their self-employed work.</vt:lpstr>
      <vt:lpstr>Subgroups of existing claimants most likely to have different levels of control over their work.</vt:lpstr>
      <vt:lpstr>The majority of new claimants have at least a fair amount of control over their self-employed work.</vt:lpstr>
      <vt:lpstr>Subgroups of new claimants most likely to have different levels of control over their work.</vt:lpstr>
      <vt:lpstr>Existing claimants are mainly passionate and confident about their self-employed work.</vt:lpstr>
      <vt:lpstr>More than half of existing claimants are not comfortable with their financial situation at the moment.</vt:lpstr>
      <vt:lpstr>New claimants are also passionate and confident about their self-employed work.</vt:lpstr>
      <vt:lpstr>More than half of new claimants are not comfortable with their financial situation at the moment.</vt:lpstr>
      <vt:lpstr>4. Profits from self-employed work</vt:lpstr>
      <vt:lpstr>In August, nearly a third of existing claimants made a loss or no profit pre-tax for their self-employed work.</vt:lpstr>
      <vt:lpstr>Sectors for existing claimants most likely to have made a loss or no profit pre-tax for their self-employed work in August 2020.</vt:lpstr>
      <vt:lpstr>Half of existing claimants who typically made a profit before lockdown say their profits varied by more than £100 from month to month.</vt:lpstr>
      <vt:lpstr>Pre-tax profit among new claimants dropped significantly between before lockdown and August.</vt:lpstr>
      <vt:lpstr>Sectors for new claimants most likely to have made a loss or no profit pre-tax for their self-employed work in August.</vt:lpstr>
      <vt:lpstr>Nearly three in five new claimants who typically made a profit before lockdown say their profits varied by more than £100 from month to month.</vt:lpstr>
      <vt:lpstr>5. Plans for the future</vt:lpstr>
      <vt:lpstr>Most existing claimants plan to stay self-employed in 6 months’ time, and aim to increase their customer base, marketing, and hours.</vt:lpstr>
      <vt:lpstr>New claimants have similar plans for the next 6 months.</vt:lpstr>
      <vt:lpstr>Just over two fifths of existing claimants expect growth in profits, but more than a quarter are uncertain.</vt:lpstr>
      <vt:lpstr>Nearly a quarter of new claimants expect profits to decline in 6 months’ time, and nearly a third don’t know.</vt:lpstr>
      <vt:lpstr>For the small number of claimants planning to leave self-employment, COVID-19 and affordability are the most common reasons behind this decision.</vt:lpstr>
      <vt:lpstr>6. Support needs</vt:lpstr>
      <vt:lpstr>Existing claimants see external factors as key barriers to making the most of their work.</vt:lpstr>
      <vt:lpstr>Existing claimant subgroups most likely to report key barriers.</vt:lpstr>
      <vt:lpstr>New claimants face similar barriers to making the most of their work.</vt:lpstr>
      <vt:lpstr>Both existing and new claimants would find it helpful to receive guidance on doing tax returns and reporting expenses.</vt:lpstr>
      <vt:lpstr>Existing claimant subgroups most likely to want support.</vt:lpstr>
      <vt:lpstr>New claimant subgroups most likely to want support.</vt:lpstr>
      <vt:lpstr>Existing claimants are more likely to go to friends, family, or self-employed peers for advice than to professional sources.</vt:lpstr>
      <vt:lpstr>New claimants are more likely to go to friends, family or self-employed peers for advice than to professional sources.</vt:lpstr>
      <vt:lpstr>Most existing and new claimants agree that they know where to go for advice and guidance, but a notable minority disagree.</vt:lpstr>
      <vt:lpstr>Both existing and new claimants who do not know where to go for advice and guidance would most welcome support in doing tax returns and moving business online.</vt:lpstr>
      <vt:lpstr>7. Segmentation profiling – attitudes to self-employed work</vt:lpstr>
      <vt:lpstr>Segment overview – Existing claimants</vt:lpstr>
      <vt:lpstr>Segment overview – Existing claimants</vt:lpstr>
      <vt:lpstr>Passionate, knowledgeable &amp; successful - Existing claimants</vt:lpstr>
      <vt:lpstr>Passionate, knowledgeable &amp; struggling - Existing claimants</vt:lpstr>
      <vt:lpstr>Passionate and struggling - Existing claimants </vt:lpstr>
      <vt:lpstr>Content with other priorities - Existing claimants</vt:lpstr>
      <vt:lpstr>Discontented - Existing claimants</vt:lpstr>
      <vt:lpstr>Expected profits reflect how content existing claimants are in their self-employed work.</vt:lpstr>
      <vt:lpstr>Top three support needs by cluster for existing claimants.</vt:lpstr>
      <vt:lpstr>Segment overview – New claimants</vt:lpstr>
      <vt:lpstr>Segment overview – New claimants</vt:lpstr>
      <vt:lpstr>Passionate and successful – New claimants </vt:lpstr>
      <vt:lpstr>Passionate and struggling – New claimants</vt:lpstr>
      <vt:lpstr>Content with other priorities – New claimants </vt:lpstr>
      <vt:lpstr>Dispassionate with other priorities – New claimants </vt:lpstr>
      <vt:lpstr>Dispassionate and stuck – New claimants </vt:lpstr>
      <vt:lpstr>Less variation in expected future profits seen amongst new claimants.</vt:lpstr>
      <vt:lpstr>Top three support needs by cluster for new claimants.</vt:lpstr>
      <vt:lpstr>8. 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TEMPLATE</dc:title>
  <dc:creator>Emily Mason</dc:creator>
  <cp:lastModifiedBy>Goodall Molly DWP POLICY GROUP UCAD</cp:lastModifiedBy>
  <cp:revision>2</cp:revision>
  <dcterms:created xsi:type="dcterms:W3CDTF">2020-11-10T08:49:32Z</dcterms:created>
  <dcterms:modified xsi:type="dcterms:W3CDTF">2024-02-16T13:36:07Z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0x010100CF433E75ECA35649BBC26CA49B741274</vt:lpwstr>
  </property>
  <property fmtid="{D5CDD505-2E9C-101B-9397-08002B2CF9AE}" pid="3" name="MediaServiceImageTags">
    <vt:lpwstr/>
  </property>
</Properties>
</file>