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3"/>
  </p:notesMasterIdLst>
  <p:sldIdLst>
    <p:sldId id="256" r:id="rId5"/>
    <p:sldId id="258" r:id="rId6"/>
    <p:sldId id="259" r:id="rId7"/>
    <p:sldId id="261" r:id="rId8"/>
    <p:sldId id="262" r:id="rId9"/>
    <p:sldId id="263" r:id="rId10"/>
    <p:sldId id="264" r:id="rId11"/>
    <p:sldId id="266" r:id="rId12"/>
    <p:sldId id="267" r:id="rId13"/>
    <p:sldId id="278" r:id="rId14"/>
    <p:sldId id="271" r:id="rId15"/>
    <p:sldId id="269" r:id="rId16"/>
    <p:sldId id="270" r:id="rId17"/>
    <p:sldId id="275" r:id="rId18"/>
    <p:sldId id="273" r:id="rId19"/>
    <p:sldId id="268" r:id="rId20"/>
    <p:sldId id="277"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69D4467-38D3-470F-95B8-DE299EEEAAD6}">
          <p14:sldIdLst>
            <p14:sldId id="256"/>
            <p14:sldId id="258"/>
            <p14:sldId id="259"/>
            <p14:sldId id="261"/>
            <p14:sldId id="262"/>
            <p14:sldId id="263"/>
            <p14:sldId id="264"/>
            <p14:sldId id="266"/>
            <p14:sldId id="267"/>
          </p14:sldIdLst>
        </p14:section>
        <p14:section name="Untitled Section" id="{F41BBBA9-922E-424C-95F1-FD58B224AF20}">
          <p14:sldIdLst>
            <p14:sldId id="278"/>
            <p14:sldId id="271"/>
            <p14:sldId id="269"/>
            <p14:sldId id="270"/>
            <p14:sldId id="275"/>
            <p14:sldId id="273"/>
            <p14:sldId id="268"/>
            <p14:sldId id="277"/>
            <p14:sldId id="276"/>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176A80E-5B04-6C2C-0AD4-77521C3F6CD4}" name="Angioni, Giovanni - HMT" initials="AGH" userId="S::Giovanni.Angioni@hmtreasury.gov.uk::94d82887-d655-4f45-befe-8f07f04f4847"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rnworth, Terryann - HMT" userId="4bd6280d-85e1-42bc-947c-ddc511cb3f8e" providerId="ADAL" clId="{4ECDFD74-523F-4A5D-A073-817EB587C80E}"/>
    <pc:docChg chg="modSld">
      <pc:chgData name="Farnworth, Terryann - HMT" userId="4bd6280d-85e1-42bc-947c-ddc511cb3f8e" providerId="ADAL" clId="{4ECDFD74-523F-4A5D-A073-817EB587C80E}" dt="2024-02-19T14:34:36.340" v="6" actId="6549"/>
      <pc:docMkLst>
        <pc:docMk/>
      </pc:docMkLst>
      <pc:sldChg chg="modSp mod">
        <pc:chgData name="Farnworth, Terryann - HMT" userId="4bd6280d-85e1-42bc-947c-ddc511cb3f8e" providerId="ADAL" clId="{4ECDFD74-523F-4A5D-A073-817EB587C80E}" dt="2024-02-19T14:34:24.164" v="2" actId="6549"/>
        <pc:sldMkLst>
          <pc:docMk/>
          <pc:sldMk cId="492688347" sldId="256"/>
        </pc:sldMkLst>
        <pc:spChg chg="mod">
          <ac:chgData name="Farnworth, Terryann - HMT" userId="4bd6280d-85e1-42bc-947c-ddc511cb3f8e" providerId="ADAL" clId="{4ECDFD74-523F-4A5D-A073-817EB587C80E}" dt="2024-02-19T14:34:19.878" v="0" actId="6549"/>
          <ac:spMkLst>
            <pc:docMk/>
            <pc:sldMk cId="492688347" sldId="256"/>
            <ac:spMk id="2" creationId="{B6484BEF-5DAD-47DC-B021-9CE2D131E105}"/>
          </ac:spMkLst>
        </pc:spChg>
        <pc:spChg chg="mod">
          <ac:chgData name="Farnworth, Terryann - HMT" userId="4bd6280d-85e1-42bc-947c-ddc511cb3f8e" providerId="ADAL" clId="{4ECDFD74-523F-4A5D-A073-817EB587C80E}" dt="2024-02-19T14:34:24.164" v="2" actId="6549"/>
          <ac:spMkLst>
            <pc:docMk/>
            <pc:sldMk cId="492688347" sldId="256"/>
            <ac:spMk id="3" creationId="{800F5E70-B2B9-4108-B7F0-E2B7189F79F6}"/>
          </ac:spMkLst>
        </pc:spChg>
      </pc:sldChg>
      <pc:sldChg chg="modSp mod">
        <pc:chgData name="Farnworth, Terryann - HMT" userId="4bd6280d-85e1-42bc-947c-ddc511cb3f8e" providerId="ADAL" clId="{4ECDFD74-523F-4A5D-A073-817EB587C80E}" dt="2024-02-19T14:34:36.340" v="6" actId="6549"/>
        <pc:sldMkLst>
          <pc:docMk/>
          <pc:sldMk cId="519226630" sldId="259"/>
        </pc:sldMkLst>
        <pc:spChg chg="mod">
          <ac:chgData name="Farnworth, Terryann - HMT" userId="4bd6280d-85e1-42bc-947c-ddc511cb3f8e" providerId="ADAL" clId="{4ECDFD74-523F-4A5D-A073-817EB587C80E}" dt="2024-02-19T14:34:36.340" v="6" actId="6549"/>
          <ac:spMkLst>
            <pc:docMk/>
            <pc:sldMk cId="519226630" sldId="259"/>
            <ac:spMk id="3" creationId="{FE392A86-33DC-4F12-8163-ED61D6D2B80C}"/>
          </ac:spMkLst>
        </pc:spChg>
      </pc:sldChg>
    </pc:docChg>
  </pc:docChgLst>
</pc:chgInfo>
</file>

<file path=ppt/diagrams/_rels/data3.xml.rels><?xml version="1.0" encoding="UTF-8" standalone="yes"?>
<Relationships xmlns="http://schemas.openxmlformats.org/package/2006/relationships"><Relationship Id="rId2" Type="http://schemas.openxmlformats.org/officeDocument/2006/relationships/hyperlink" Target="https://www.civil-service-careers.gov.uk/behaviours/" TargetMode="External"/><Relationship Id="rId1" Type="http://schemas.openxmlformats.org/officeDocument/2006/relationships/hyperlink" Target="https://www.gov.uk/guidance/the-government-social-research-competency-framework" TargetMode="External"/></Relationships>
</file>

<file path=ppt/diagrams/_rels/data5.xml.rels><?xml version="1.0" encoding="UTF-8" standalone="yes"?>
<Relationships xmlns="http://schemas.openxmlformats.org/package/2006/relationships"><Relationship Id="rId8" Type="http://schemas.openxmlformats.org/officeDocument/2006/relationships/image" Target="../media/image10.sv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 Id="rId14" Type="http://schemas.openxmlformats.org/officeDocument/2006/relationships/image" Target="../media/image16.svg"/></Relationships>
</file>

<file path=ppt/diagrams/_rels/drawing3.xml.rels><?xml version="1.0" encoding="UTF-8" standalone="yes"?>
<Relationships xmlns="http://schemas.openxmlformats.org/package/2006/relationships"><Relationship Id="rId2" Type="http://schemas.openxmlformats.org/officeDocument/2006/relationships/hyperlink" Target="https://www.civil-service-careers.gov.uk/behaviours/" TargetMode="External"/><Relationship Id="rId1" Type="http://schemas.openxmlformats.org/officeDocument/2006/relationships/hyperlink" Target="https://www.gov.uk/guidance/the-government-social-research-competency-framework" TargetMode="External"/></Relationships>
</file>

<file path=ppt/diagrams/_rels/drawing5.xml.rels><?xml version="1.0" encoding="UTF-8" standalone="yes"?>
<Relationships xmlns="http://schemas.openxmlformats.org/package/2006/relationships"><Relationship Id="rId8" Type="http://schemas.openxmlformats.org/officeDocument/2006/relationships/image" Target="../media/image10.sv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 Id="rId14" Type="http://schemas.openxmlformats.org/officeDocument/2006/relationships/image" Target="../media/image16.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5CA065-82B2-4847-838C-C8117D8D2D54}"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0FCFCB2D-61D6-4606-95FE-530E982C28E5}">
      <dgm:prSet custT="1"/>
      <dgm:spPr/>
      <dgm:t>
        <a:bodyPr/>
        <a:lstStyle/>
        <a:p>
          <a:r>
            <a:rPr lang="en-GB" sz="1800" dirty="0"/>
            <a:t>Government Social Research (GSR) is the analytical profession within Government for Civil Servants that produce social and behavioural research and advice. </a:t>
          </a:r>
          <a:endParaRPr lang="en-US" sz="1800" dirty="0"/>
        </a:p>
      </dgm:t>
    </dgm:pt>
    <dgm:pt modelId="{B9B87956-D8FE-4F65-A4D3-40CD4844CACD}" type="parTrans" cxnId="{2EE7F32E-2003-4269-B35C-A367334BFFB1}">
      <dgm:prSet/>
      <dgm:spPr/>
      <dgm:t>
        <a:bodyPr/>
        <a:lstStyle/>
        <a:p>
          <a:endParaRPr lang="en-US" sz="1800"/>
        </a:p>
      </dgm:t>
    </dgm:pt>
    <dgm:pt modelId="{259A4CED-09B3-46F0-800E-91215FE6BD78}" type="sibTrans" cxnId="{2EE7F32E-2003-4269-B35C-A367334BFFB1}">
      <dgm:prSet/>
      <dgm:spPr/>
      <dgm:t>
        <a:bodyPr/>
        <a:lstStyle/>
        <a:p>
          <a:endParaRPr lang="en-US" sz="1800"/>
        </a:p>
      </dgm:t>
    </dgm:pt>
    <dgm:pt modelId="{DC3493D5-CCB0-4FA1-B205-CA5A37B32C08}">
      <dgm:prSet custT="1"/>
      <dgm:spPr/>
      <dgm:t>
        <a:bodyPr/>
        <a:lstStyle/>
        <a:p>
          <a:r>
            <a:rPr lang="en-GB" sz="1800" dirty="0"/>
            <a:t>GSR members enable government to understand issues relating to society, groups and individuals, supporting policy debate and decision-making through a variety of approaches, advice and evidence. </a:t>
          </a:r>
          <a:endParaRPr lang="en-US" sz="1800" dirty="0"/>
        </a:p>
      </dgm:t>
    </dgm:pt>
    <dgm:pt modelId="{980F5EDF-B1D7-42BB-97AB-959A23911719}" type="parTrans" cxnId="{BBCAECFE-B239-411D-AE6E-9563355BD033}">
      <dgm:prSet/>
      <dgm:spPr/>
      <dgm:t>
        <a:bodyPr/>
        <a:lstStyle/>
        <a:p>
          <a:endParaRPr lang="en-US" sz="1800"/>
        </a:p>
      </dgm:t>
    </dgm:pt>
    <dgm:pt modelId="{1DCEB351-7889-4DE3-870E-CF5B7F217403}" type="sibTrans" cxnId="{BBCAECFE-B239-411D-AE6E-9563355BD033}">
      <dgm:prSet/>
      <dgm:spPr/>
      <dgm:t>
        <a:bodyPr/>
        <a:lstStyle/>
        <a:p>
          <a:endParaRPr lang="en-US" sz="1800"/>
        </a:p>
      </dgm:t>
    </dgm:pt>
    <dgm:pt modelId="{DFFE310D-1AD1-4407-A26A-E2CCF2E6BC99}">
      <dgm:prSet custT="1"/>
      <dgm:spPr/>
      <dgm:t>
        <a:bodyPr/>
        <a:lstStyle/>
        <a:p>
          <a:r>
            <a:rPr lang="en-GB" sz="1800" dirty="0"/>
            <a:t>GSR has over 2,500 professionally-accredited members across 35+ government departments and organisations.</a:t>
          </a:r>
          <a:endParaRPr lang="en-US" sz="1800" dirty="0"/>
        </a:p>
      </dgm:t>
    </dgm:pt>
    <dgm:pt modelId="{2871DDA5-ABD2-45B6-9057-E0312EB7D494}" type="parTrans" cxnId="{33E32171-7FFF-4602-85FC-59C4AEDDF2FC}">
      <dgm:prSet/>
      <dgm:spPr/>
      <dgm:t>
        <a:bodyPr/>
        <a:lstStyle/>
        <a:p>
          <a:endParaRPr lang="en-US" sz="1800"/>
        </a:p>
      </dgm:t>
    </dgm:pt>
    <dgm:pt modelId="{D1276332-0669-4D94-8557-E326FB42D9AA}" type="sibTrans" cxnId="{33E32171-7FFF-4602-85FC-59C4AEDDF2FC}">
      <dgm:prSet/>
      <dgm:spPr/>
      <dgm:t>
        <a:bodyPr/>
        <a:lstStyle/>
        <a:p>
          <a:endParaRPr lang="en-US" sz="1800"/>
        </a:p>
      </dgm:t>
    </dgm:pt>
    <dgm:pt modelId="{4239BA11-41A4-4A0C-86D2-DBC363680E13}" type="pres">
      <dgm:prSet presAssocID="{915CA065-82B2-4847-838C-C8117D8D2D54}" presName="vert0" presStyleCnt="0">
        <dgm:presLayoutVars>
          <dgm:dir/>
          <dgm:animOne val="branch"/>
          <dgm:animLvl val="lvl"/>
        </dgm:presLayoutVars>
      </dgm:prSet>
      <dgm:spPr/>
    </dgm:pt>
    <dgm:pt modelId="{109E13C3-393B-47E9-9D70-F090F6BA1BCB}" type="pres">
      <dgm:prSet presAssocID="{0FCFCB2D-61D6-4606-95FE-530E982C28E5}" presName="thickLine" presStyleLbl="alignNode1" presStyleIdx="0" presStyleCnt="3"/>
      <dgm:spPr/>
    </dgm:pt>
    <dgm:pt modelId="{CAFBB0DD-D2D1-4003-BB86-23F71EE8E529}" type="pres">
      <dgm:prSet presAssocID="{0FCFCB2D-61D6-4606-95FE-530E982C28E5}" presName="horz1" presStyleCnt="0"/>
      <dgm:spPr/>
    </dgm:pt>
    <dgm:pt modelId="{DBC02CFE-5999-483D-9B3C-F5C97D3C9F91}" type="pres">
      <dgm:prSet presAssocID="{0FCFCB2D-61D6-4606-95FE-530E982C28E5}" presName="tx1" presStyleLbl="revTx" presStyleIdx="0" presStyleCnt="3"/>
      <dgm:spPr/>
    </dgm:pt>
    <dgm:pt modelId="{932F1B99-D493-4CC3-B7C2-6F0412384F06}" type="pres">
      <dgm:prSet presAssocID="{0FCFCB2D-61D6-4606-95FE-530E982C28E5}" presName="vert1" presStyleCnt="0"/>
      <dgm:spPr/>
    </dgm:pt>
    <dgm:pt modelId="{DFC2FD02-ED0C-479B-B9F3-EAE0EB53DEB1}" type="pres">
      <dgm:prSet presAssocID="{DC3493D5-CCB0-4FA1-B205-CA5A37B32C08}" presName="thickLine" presStyleLbl="alignNode1" presStyleIdx="1" presStyleCnt="3"/>
      <dgm:spPr/>
    </dgm:pt>
    <dgm:pt modelId="{8138AE13-4161-415E-86BA-59B7F185A238}" type="pres">
      <dgm:prSet presAssocID="{DC3493D5-CCB0-4FA1-B205-CA5A37B32C08}" presName="horz1" presStyleCnt="0"/>
      <dgm:spPr/>
    </dgm:pt>
    <dgm:pt modelId="{A1E53EE0-B020-4902-A856-2AD76207EF7A}" type="pres">
      <dgm:prSet presAssocID="{DC3493D5-CCB0-4FA1-B205-CA5A37B32C08}" presName="tx1" presStyleLbl="revTx" presStyleIdx="1" presStyleCnt="3"/>
      <dgm:spPr/>
    </dgm:pt>
    <dgm:pt modelId="{D091D1BD-10C3-4850-9306-7F3F1C3D274B}" type="pres">
      <dgm:prSet presAssocID="{DC3493D5-CCB0-4FA1-B205-CA5A37B32C08}" presName="vert1" presStyleCnt="0"/>
      <dgm:spPr/>
    </dgm:pt>
    <dgm:pt modelId="{5F9EAA61-A950-4760-A6D7-F95542DBDCAB}" type="pres">
      <dgm:prSet presAssocID="{DFFE310D-1AD1-4407-A26A-E2CCF2E6BC99}" presName="thickLine" presStyleLbl="alignNode1" presStyleIdx="2" presStyleCnt="3"/>
      <dgm:spPr/>
    </dgm:pt>
    <dgm:pt modelId="{0397C216-15E7-4149-8C34-29D90ECD25D4}" type="pres">
      <dgm:prSet presAssocID="{DFFE310D-1AD1-4407-A26A-E2CCF2E6BC99}" presName="horz1" presStyleCnt="0"/>
      <dgm:spPr/>
    </dgm:pt>
    <dgm:pt modelId="{B2FB94EE-7C00-4098-8C5D-2718DB9C5E62}" type="pres">
      <dgm:prSet presAssocID="{DFFE310D-1AD1-4407-A26A-E2CCF2E6BC99}" presName="tx1" presStyleLbl="revTx" presStyleIdx="2" presStyleCnt="3"/>
      <dgm:spPr/>
    </dgm:pt>
    <dgm:pt modelId="{8162CDD3-5F49-4937-8905-79B818DFAF1E}" type="pres">
      <dgm:prSet presAssocID="{DFFE310D-1AD1-4407-A26A-E2CCF2E6BC99}" presName="vert1" presStyleCnt="0"/>
      <dgm:spPr/>
    </dgm:pt>
  </dgm:ptLst>
  <dgm:cxnLst>
    <dgm:cxn modelId="{4C1A5A05-0EA1-45CC-B0FA-DC7E022A20BF}" type="presOf" srcId="{DC3493D5-CCB0-4FA1-B205-CA5A37B32C08}" destId="{A1E53EE0-B020-4902-A856-2AD76207EF7A}" srcOrd="0" destOrd="0" presId="urn:microsoft.com/office/officeart/2008/layout/LinedList"/>
    <dgm:cxn modelId="{2BE1AB0C-4C55-4C25-B057-A175593B7FBA}" type="presOf" srcId="{DFFE310D-1AD1-4407-A26A-E2CCF2E6BC99}" destId="{B2FB94EE-7C00-4098-8C5D-2718DB9C5E62}" srcOrd="0" destOrd="0" presId="urn:microsoft.com/office/officeart/2008/layout/LinedList"/>
    <dgm:cxn modelId="{C5B71D12-1832-49E4-A2DB-946F2B0FC56F}" type="presOf" srcId="{0FCFCB2D-61D6-4606-95FE-530E982C28E5}" destId="{DBC02CFE-5999-483D-9B3C-F5C97D3C9F91}" srcOrd="0" destOrd="0" presId="urn:microsoft.com/office/officeart/2008/layout/LinedList"/>
    <dgm:cxn modelId="{2EE7F32E-2003-4269-B35C-A367334BFFB1}" srcId="{915CA065-82B2-4847-838C-C8117D8D2D54}" destId="{0FCFCB2D-61D6-4606-95FE-530E982C28E5}" srcOrd="0" destOrd="0" parTransId="{B9B87956-D8FE-4F65-A4D3-40CD4844CACD}" sibTransId="{259A4CED-09B3-46F0-800E-91215FE6BD78}"/>
    <dgm:cxn modelId="{33E32171-7FFF-4602-85FC-59C4AEDDF2FC}" srcId="{915CA065-82B2-4847-838C-C8117D8D2D54}" destId="{DFFE310D-1AD1-4407-A26A-E2CCF2E6BC99}" srcOrd="2" destOrd="0" parTransId="{2871DDA5-ABD2-45B6-9057-E0312EB7D494}" sibTransId="{D1276332-0669-4D94-8557-E326FB42D9AA}"/>
    <dgm:cxn modelId="{09D094D6-E36B-4D2E-B298-8B545097743E}" type="presOf" srcId="{915CA065-82B2-4847-838C-C8117D8D2D54}" destId="{4239BA11-41A4-4A0C-86D2-DBC363680E13}" srcOrd="0" destOrd="0" presId="urn:microsoft.com/office/officeart/2008/layout/LinedList"/>
    <dgm:cxn modelId="{BBCAECFE-B239-411D-AE6E-9563355BD033}" srcId="{915CA065-82B2-4847-838C-C8117D8D2D54}" destId="{DC3493D5-CCB0-4FA1-B205-CA5A37B32C08}" srcOrd="1" destOrd="0" parTransId="{980F5EDF-B1D7-42BB-97AB-959A23911719}" sibTransId="{1DCEB351-7889-4DE3-870E-CF5B7F217403}"/>
    <dgm:cxn modelId="{DC71105A-695B-407A-8709-0D4861C9D671}" type="presParOf" srcId="{4239BA11-41A4-4A0C-86D2-DBC363680E13}" destId="{109E13C3-393B-47E9-9D70-F090F6BA1BCB}" srcOrd="0" destOrd="0" presId="urn:microsoft.com/office/officeart/2008/layout/LinedList"/>
    <dgm:cxn modelId="{09E273B8-D507-4053-9662-1766CCA6DDEB}" type="presParOf" srcId="{4239BA11-41A4-4A0C-86D2-DBC363680E13}" destId="{CAFBB0DD-D2D1-4003-BB86-23F71EE8E529}" srcOrd="1" destOrd="0" presId="urn:microsoft.com/office/officeart/2008/layout/LinedList"/>
    <dgm:cxn modelId="{C5FB2D82-7B4E-4140-B7B9-0582B1E7AEF8}" type="presParOf" srcId="{CAFBB0DD-D2D1-4003-BB86-23F71EE8E529}" destId="{DBC02CFE-5999-483D-9B3C-F5C97D3C9F91}" srcOrd="0" destOrd="0" presId="urn:microsoft.com/office/officeart/2008/layout/LinedList"/>
    <dgm:cxn modelId="{2F984714-5DC8-4116-BAD0-1F8CD095A36D}" type="presParOf" srcId="{CAFBB0DD-D2D1-4003-BB86-23F71EE8E529}" destId="{932F1B99-D493-4CC3-B7C2-6F0412384F06}" srcOrd="1" destOrd="0" presId="urn:microsoft.com/office/officeart/2008/layout/LinedList"/>
    <dgm:cxn modelId="{EC6D3406-E416-46C6-A2E4-CBDB22FB7887}" type="presParOf" srcId="{4239BA11-41A4-4A0C-86D2-DBC363680E13}" destId="{DFC2FD02-ED0C-479B-B9F3-EAE0EB53DEB1}" srcOrd="2" destOrd="0" presId="urn:microsoft.com/office/officeart/2008/layout/LinedList"/>
    <dgm:cxn modelId="{F6020B63-D341-4BBD-92F5-EF8194BB2F5C}" type="presParOf" srcId="{4239BA11-41A4-4A0C-86D2-DBC363680E13}" destId="{8138AE13-4161-415E-86BA-59B7F185A238}" srcOrd="3" destOrd="0" presId="urn:microsoft.com/office/officeart/2008/layout/LinedList"/>
    <dgm:cxn modelId="{4ACE7B81-B9D5-4EFD-B4AB-E8741FF07744}" type="presParOf" srcId="{8138AE13-4161-415E-86BA-59B7F185A238}" destId="{A1E53EE0-B020-4902-A856-2AD76207EF7A}" srcOrd="0" destOrd="0" presId="urn:microsoft.com/office/officeart/2008/layout/LinedList"/>
    <dgm:cxn modelId="{2928F0EF-23D5-4A4E-8D8A-A8B274C9F1C7}" type="presParOf" srcId="{8138AE13-4161-415E-86BA-59B7F185A238}" destId="{D091D1BD-10C3-4850-9306-7F3F1C3D274B}" srcOrd="1" destOrd="0" presId="urn:microsoft.com/office/officeart/2008/layout/LinedList"/>
    <dgm:cxn modelId="{FE311585-C50A-4077-8657-7E18710C1FEE}" type="presParOf" srcId="{4239BA11-41A4-4A0C-86D2-DBC363680E13}" destId="{5F9EAA61-A950-4760-A6D7-F95542DBDCAB}" srcOrd="4" destOrd="0" presId="urn:microsoft.com/office/officeart/2008/layout/LinedList"/>
    <dgm:cxn modelId="{B2E1FCE4-28C5-4971-A720-356F5DDE0055}" type="presParOf" srcId="{4239BA11-41A4-4A0C-86D2-DBC363680E13}" destId="{0397C216-15E7-4149-8C34-29D90ECD25D4}" srcOrd="5" destOrd="0" presId="urn:microsoft.com/office/officeart/2008/layout/LinedList"/>
    <dgm:cxn modelId="{33BF3883-B2E0-402F-87A5-FB6CE7A68C32}" type="presParOf" srcId="{0397C216-15E7-4149-8C34-29D90ECD25D4}" destId="{B2FB94EE-7C00-4098-8C5D-2718DB9C5E62}" srcOrd="0" destOrd="0" presId="urn:microsoft.com/office/officeart/2008/layout/LinedList"/>
    <dgm:cxn modelId="{B566F636-D415-4496-89F0-D588B015AE66}" type="presParOf" srcId="{0397C216-15E7-4149-8C34-29D90ECD25D4}" destId="{8162CDD3-5F49-4937-8905-79B818DFAF1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48B4393-4135-45D2-B55F-05D345E422D3}" type="doc">
      <dgm:prSet loTypeId="urn:microsoft.com/office/officeart/2005/8/layout/chevron2" loCatId="list" qsTypeId="urn:microsoft.com/office/officeart/2005/8/quickstyle/simple1" qsCatId="simple" csTypeId="urn:microsoft.com/office/officeart/2005/8/colors/colorful1" csCatId="colorful" phldr="1"/>
      <dgm:spPr/>
      <dgm:t>
        <a:bodyPr/>
        <a:lstStyle/>
        <a:p>
          <a:endParaRPr lang="en-GB"/>
        </a:p>
      </dgm:t>
    </dgm:pt>
    <dgm:pt modelId="{1EE4B042-2538-468A-9AA3-F7D53AD2A21F}">
      <dgm:prSet phldrT="[Text]" custT="1"/>
      <dgm:spPr>
        <a:solidFill>
          <a:schemeClr val="accent4"/>
        </a:solidFill>
        <a:ln>
          <a:solidFill>
            <a:schemeClr val="accent4"/>
          </a:solidFill>
        </a:ln>
      </dgm:spPr>
      <dgm:t>
        <a:bodyPr/>
        <a:lstStyle/>
        <a:p>
          <a:r>
            <a:rPr lang="en-GB" sz="1600" dirty="0"/>
            <a:t>Application </a:t>
          </a:r>
          <a:r>
            <a:rPr lang="en-GB" sz="1600" dirty="0">
              <a:latin typeface="Calibri Light" panose="020F0302020204030204"/>
            </a:rPr>
            <a:t>Stage</a:t>
          </a:r>
          <a:endParaRPr lang="en-GB" sz="1600" dirty="0"/>
        </a:p>
      </dgm:t>
    </dgm:pt>
    <dgm:pt modelId="{31D6E35D-EF0C-4CB7-BC32-33E50C05206A}" type="parTrans" cxnId="{9F549931-1990-4790-9F3E-81DCE8E2CBF3}">
      <dgm:prSet/>
      <dgm:spPr/>
      <dgm:t>
        <a:bodyPr/>
        <a:lstStyle/>
        <a:p>
          <a:endParaRPr lang="en-GB" sz="1600"/>
        </a:p>
      </dgm:t>
    </dgm:pt>
    <dgm:pt modelId="{A57CD022-D891-4FCB-9611-8928FBB876D7}" type="sibTrans" cxnId="{9F549931-1990-4790-9F3E-81DCE8E2CBF3}">
      <dgm:prSet/>
      <dgm:spPr/>
      <dgm:t>
        <a:bodyPr/>
        <a:lstStyle/>
        <a:p>
          <a:endParaRPr lang="en-GB" sz="1600"/>
        </a:p>
      </dgm:t>
    </dgm:pt>
    <dgm:pt modelId="{04BA1C95-2D49-44FE-BE7D-1112D3D922D7}">
      <dgm:prSet phldrT="[Text]" custT="1"/>
      <dgm:spPr>
        <a:ln>
          <a:solidFill>
            <a:schemeClr val="accent4"/>
          </a:solidFill>
        </a:ln>
      </dgm:spPr>
      <dgm:t>
        <a:bodyPr/>
        <a:lstStyle/>
        <a:p>
          <a:pPr rtl="0"/>
          <a:r>
            <a:rPr lang="en-GB" sz="1600" kern="1200" dirty="0"/>
            <a:t>All applicants must fill out the application form on Civil Service</a:t>
          </a:r>
          <a:r>
            <a:rPr lang="en-GB" sz="1600" kern="1200" dirty="0">
              <a:latin typeface="Calibri Light" panose="020F0302020204030204"/>
            </a:rPr>
            <a:t> </a:t>
          </a:r>
          <a:r>
            <a:rPr lang="en-GB" sz="1600" kern="1200" dirty="0">
              <a:solidFill>
                <a:prstClr val="black">
                  <a:hueOff val="0"/>
                  <a:satOff val="0"/>
                  <a:lumOff val="0"/>
                  <a:alphaOff val="0"/>
                </a:prstClr>
              </a:solidFill>
              <a:latin typeface="Calibri" panose="020F0502020204030204"/>
              <a:ea typeface="+mn-ea"/>
              <a:cs typeface="+mn-cs"/>
            </a:rPr>
            <a:t>Jobs</a:t>
          </a:r>
          <a:r>
            <a:rPr lang="en-GB" sz="1600" kern="1200" dirty="0">
              <a:latin typeface="Calibri Light" panose="020F0302020204030204"/>
            </a:rPr>
            <a:t>.</a:t>
          </a:r>
          <a:endParaRPr lang="en-GB" sz="1600" kern="1200" dirty="0"/>
        </a:p>
      </dgm:t>
    </dgm:pt>
    <dgm:pt modelId="{1D1DB035-C2F9-4F4A-BBD0-32DC74A411F4}" type="parTrans" cxnId="{493BF837-0A37-4602-9878-19897EE66EDC}">
      <dgm:prSet/>
      <dgm:spPr/>
      <dgm:t>
        <a:bodyPr/>
        <a:lstStyle/>
        <a:p>
          <a:endParaRPr lang="en-GB" sz="1600"/>
        </a:p>
      </dgm:t>
    </dgm:pt>
    <dgm:pt modelId="{BA1A2861-72E0-45C2-9B55-6661A7DCD564}" type="sibTrans" cxnId="{493BF837-0A37-4602-9878-19897EE66EDC}">
      <dgm:prSet/>
      <dgm:spPr/>
      <dgm:t>
        <a:bodyPr/>
        <a:lstStyle/>
        <a:p>
          <a:endParaRPr lang="en-GB" sz="1600"/>
        </a:p>
      </dgm:t>
    </dgm:pt>
    <dgm:pt modelId="{07241DAB-9CFA-4273-9C5B-7E7579E0BB57}">
      <dgm:prSet phldrT="[Text]" phldr="0" custT="1"/>
      <dgm:spPr>
        <a:solidFill>
          <a:schemeClr val="accent4"/>
        </a:solidFill>
        <a:ln>
          <a:solidFill>
            <a:schemeClr val="accent4"/>
          </a:solidFill>
        </a:ln>
      </dgm:spPr>
      <dgm:t>
        <a:bodyPr/>
        <a:lstStyle/>
        <a:p>
          <a:pPr rtl="0"/>
          <a:r>
            <a:rPr lang="en-GB" sz="1600" dirty="0">
              <a:latin typeface="Calibri Light" panose="020F0302020204030204"/>
            </a:rPr>
            <a:t>GSR Knowledge Test</a:t>
          </a:r>
          <a:endParaRPr lang="en-GB" sz="1600" dirty="0"/>
        </a:p>
      </dgm:t>
    </dgm:pt>
    <dgm:pt modelId="{05E3DAF2-39BF-45EA-97B5-D87A13159957}" type="parTrans" cxnId="{C5FA3DAA-DD2B-44CB-A5AD-5137ECC2CCB6}">
      <dgm:prSet/>
      <dgm:spPr/>
      <dgm:t>
        <a:bodyPr/>
        <a:lstStyle/>
        <a:p>
          <a:endParaRPr lang="en-GB" sz="1600"/>
        </a:p>
      </dgm:t>
    </dgm:pt>
    <dgm:pt modelId="{B842AE57-14DC-4DE7-AE70-5B1AE82E97C4}" type="sibTrans" cxnId="{C5FA3DAA-DD2B-44CB-A5AD-5137ECC2CCB6}">
      <dgm:prSet/>
      <dgm:spPr/>
      <dgm:t>
        <a:bodyPr/>
        <a:lstStyle/>
        <a:p>
          <a:endParaRPr lang="en-GB" sz="1600"/>
        </a:p>
      </dgm:t>
    </dgm:pt>
    <dgm:pt modelId="{CA272638-E554-49A7-84A0-92BD74F8F1E0}">
      <dgm:prSet phldrT="[Text]" custT="1"/>
      <dgm:spPr>
        <a:ln>
          <a:solidFill>
            <a:schemeClr val="accent4"/>
          </a:solidFill>
        </a:ln>
      </dgm:spPr>
      <dgm:t>
        <a:bodyPr/>
        <a:lstStyle/>
        <a:p>
          <a:r>
            <a:rPr lang="en-GB" sz="1600" dirty="0"/>
            <a:t>After applications close, you will be invited to take the GSR Knowledge Test.</a:t>
          </a:r>
        </a:p>
      </dgm:t>
    </dgm:pt>
    <dgm:pt modelId="{C52DFA4E-3E0E-4526-BF51-964E718EF3F7}" type="parTrans" cxnId="{189C819D-74B1-4D0B-B57A-197C8B89D96C}">
      <dgm:prSet/>
      <dgm:spPr/>
      <dgm:t>
        <a:bodyPr/>
        <a:lstStyle/>
        <a:p>
          <a:endParaRPr lang="en-GB" sz="1600"/>
        </a:p>
      </dgm:t>
    </dgm:pt>
    <dgm:pt modelId="{161A431A-94EA-4752-B64B-B8B9AB3B0214}" type="sibTrans" cxnId="{189C819D-74B1-4D0B-B57A-197C8B89D96C}">
      <dgm:prSet/>
      <dgm:spPr/>
      <dgm:t>
        <a:bodyPr/>
        <a:lstStyle/>
        <a:p>
          <a:endParaRPr lang="en-GB" sz="1600"/>
        </a:p>
      </dgm:t>
    </dgm:pt>
    <dgm:pt modelId="{115BDCE1-A52D-47CE-B9F2-18D5A1603076}">
      <dgm:prSet phldrT="[Text]" custT="1"/>
      <dgm:spPr>
        <a:ln>
          <a:solidFill>
            <a:schemeClr val="accent4"/>
          </a:solidFill>
        </a:ln>
      </dgm:spPr>
      <dgm:t>
        <a:bodyPr/>
        <a:lstStyle/>
        <a:p>
          <a:r>
            <a:rPr lang="en-GB" sz="1600" dirty="0"/>
            <a:t>The test is online, multiple choice and timed. We can make reasonable adjustments.</a:t>
          </a:r>
        </a:p>
      </dgm:t>
    </dgm:pt>
    <dgm:pt modelId="{919C65E5-A00F-4CE1-8810-1FBD529225E9}" type="parTrans" cxnId="{006A8C0D-1228-49E1-9E26-560747908C1D}">
      <dgm:prSet/>
      <dgm:spPr/>
      <dgm:t>
        <a:bodyPr/>
        <a:lstStyle/>
        <a:p>
          <a:endParaRPr lang="en-GB" sz="1600"/>
        </a:p>
      </dgm:t>
    </dgm:pt>
    <dgm:pt modelId="{15519A5F-8799-42FE-9755-0AE0F7C19558}" type="sibTrans" cxnId="{006A8C0D-1228-49E1-9E26-560747908C1D}">
      <dgm:prSet/>
      <dgm:spPr/>
      <dgm:t>
        <a:bodyPr/>
        <a:lstStyle/>
        <a:p>
          <a:endParaRPr lang="en-GB" sz="1600"/>
        </a:p>
      </dgm:t>
    </dgm:pt>
    <dgm:pt modelId="{EFC6B95E-09A0-4C7B-A700-EE4D88A4A757}">
      <dgm:prSet phldrT="[Text]" custT="1"/>
      <dgm:spPr/>
      <dgm:t>
        <a:bodyPr/>
        <a:lstStyle/>
        <a:p>
          <a:r>
            <a:rPr lang="en-GB" sz="1600" dirty="0"/>
            <a:t>Sift</a:t>
          </a:r>
        </a:p>
      </dgm:t>
    </dgm:pt>
    <dgm:pt modelId="{AD0D6D87-3453-462C-B8A1-5505C08261DF}" type="parTrans" cxnId="{FD019ED6-A049-4340-8BA5-249F74694712}">
      <dgm:prSet/>
      <dgm:spPr/>
      <dgm:t>
        <a:bodyPr/>
        <a:lstStyle/>
        <a:p>
          <a:endParaRPr lang="en-GB" sz="1600"/>
        </a:p>
      </dgm:t>
    </dgm:pt>
    <dgm:pt modelId="{86642683-110E-417D-9204-EB3D7DE14FAD}" type="sibTrans" cxnId="{FD019ED6-A049-4340-8BA5-249F74694712}">
      <dgm:prSet/>
      <dgm:spPr/>
      <dgm:t>
        <a:bodyPr/>
        <a:lstStyle/>
        <a:p>
          <a:endParaRPr lang="en-GB" sz="1600"/>
        </a:p>
      </dgm:t>
    </dgm:pt>
    <dgm:pt modelId="{52B46619-75F9-4E9D-98F9-9BB9321ED298}">
      <dgm:prSet phldrT="[Text]" custT="1"/>
      <dgm:spPr/>
      <dgm:t>
        <a:bodyPr/>
        <a:lstStyle/>
        <a:p>
          <a:pPr rtl="0"/>
          <a:r>
            <a:rPr lang="en-GB" sz="1600" kern="1200" dirty="0"/>
            <a:t>Candidates who pass the GSR </a:t>
          </a:r>
          <a:r>
            <a:rPr lang="en-GB" sz="1600" kern="1200" dirty="0">
              <a:solidFill>
                <a:prstClr val="black">
                  <a:hueOff val="0"/>
                  <a:satOff val="0"/>
                  <a:lumOff val="0"/>
                  <a:alphaOff val="0"/>
                </a:prstClr>
              </a:solidFill>
              <a:latin typeface="Calibri" panose="020F0502020204030204"/>
              <a:ea typeface="+mn-ea"/>
              <a:cs typeface="+mn-cs"/>
            </a:rPr>
            <a:t>Knowledge Test will then have their application reviewed to see if their qualifications meet the criteria.</a:t>
          </a:r>
        </a:p>
      </dgm:t>
    </dgm:pt>
    <dgm:pt modelId="{9AACB19A-E06E-446C-B926-7DB839DC9FEA}" type="parTrans" cxnId="{CB3B64E6-733F-4BD6-B2F2-C386CBF2463B}">
      <dgm:prSet/>
      <dgm:spPr/>
      <dgm:t>
        <a:bodyPr/>
        <a:lstStyle/>
        <a:p>
          <a:endParaRPr lang="en-GB" sz="1600"/>
        </a:p>
      </dgm:t>
    </dgm:pt>
    <dgm:pt modelId="{9A4EEA2A-F460-4F5E-AD3E-C4ABA62CC4A5}" type="sibTrans" cxnId="{CB3B64E6-733F-4BD6-B2F2-C386CBF2463B}">
      <dgm:prSet/>
      <dgm:spPr/>
      <dgm:t>
        <a:bodyPr/>
        <a:lstStyle/>
        <a:p>
          <a:endParaRPr lang="en-GB" sz="1600"/>
        </a:p>
      </dgm:t>
    </dgm:pt>
    <dgm:pt modelId="{875C0519-581D-4D9D-8887-DDF59C42B05D}">
      <dgm:prSet phldrT="[Text]" phldr="0" custT="1"/>
      <dgm:spPr>
        <a:ln>
          <a:solidFill>
            <a:schemeClr val="accent4"/>
          </a:solidFill>
        </a:ln>
      </dgm:spPr>
      <dgm:t>
        <a:bodyPr/>
        <a:lstStyle/>
        <a:p>
          <a:pPr rtl="0"/>
          <a:r>
            <a:rPr lang="en-GB" sz="1600" kern="1200" dirty="0">
              <a:latin typeface="Calibri"/>
              <a:cs typeface="Calibri"/>
            </a:rPr>
            <a:t>Complete the Civil Service online numerical and verbal reasoning test</a:t>
          </a:r>
        </a:p>
      </dgm:t>
    </dgm:pt>
    <dgm:pt modelId="{D3CEE285-1355-4ED2-8E9B-4AFB9DC316C9}" type="parTrans" cxnId="{784AA8D4-DEC6-4BB9-8D65-2703CC067266}">
      <dgm:prSet/>
      <dgm:spPr/>
      <dgm:t>
        <a:bodyPr/>
        <a:lstStyle/>
        <a:p>
          <a:endParaRPr lang="en-GB" sz="1600"/>
        </a:p>
      </dgm:t>
    </dgm:pt>
    <dgm:pt modelId="{7BDB44B8-D7D6-4FBC-B451-D0B74D401129}" type="sibTrans" cxnId="{784AA8D4-DEC6-4BB9-8D65-2703CC067266}">
      <dgm:prSet/>
      <dgm:spPr/>
      <dgm:t>
        <a:bodyPr/>
        <a:lstStyle/>
        <a:p>
          <a:endParaRPr lang="en-GB" sz="1600"/>
        </a:p>
      </dgm:t>
    </dgm:pt>
    <dgm:pt modelId="{B09FA678-AD21-427D-A2EE-25CF14940423}" type="pres">
      <dgm:prSet presAssocID="{448B4393-4135-45D2-B55F-05D345E422D3}" presName="linearFlow" presStyleCnt="0">
        <dgm:presLayoutVars>
          <dgm:dir/>
          <dgm:animLvl val="lvl"/>
          <dgm:resizeHandles val="exact"/>
        </dgm:presLayoutVars>
      </dgm:prSet>
      <dgm:spPr/>
    </dgm:pt>
    <dgm:pt modelId="{92B75F86-4078-4CA6-8A28-9F44736B5689}" type="pres">
      <dgm:prSet presAssocID="{1EE4B042-2538-468A-9AA3-F7D53AD2A21F}" presName="composite" presStyleCnt="0"/>
      <dgm:spPr/>
    </dgm:pt>
    <dgm:pt modelId="{534AA8BB-6AAD-4DCB-91B8-BB65EFB6E2D6}" type="pres">
      <dgm:prSet presAssocID="{1EE4B042-2538-468A-9AA3-F7D53AD2A21F}" presName="parentText" presStyleLbl="alignNode1" presStyleIdx="0" presStyleCnt="3">
        <dgm:presLayoutVars>
          <dgm:chMax val="1"/>
          <dgm:bulletEnabled val="1"/>
        </dgm:presLayoutVars>
      </dgm:prSet>
      <dgm:spPr/>
    </dgm:pt>
    <dgm:pt modelId="{D0C53313-ABF1-49A6-B441-744E7A46A325}" type="pres">
      <dgm:prSet presAssocID="{1EE4B042-2538-468A-9AA3-F7D53AD2A21F}" presName="descendantText" presStyleLbl="alignAcc1" presStyleIdx="0" presStyleCnt="3">
        <dgm:presLayoutVars>
          <dgm:bulletEnabled val="1"/>
        </dgm:presLayoutVars>
      </dgm:prSet>
      <dgm:spPr/>
    </dgm:pt>
    <dgm:pt modelId="{053D50EA-9CA9-491A-A392-5596550906A4}" type="pres">
      <dgm:prSet presAssocID="{A57CD022-D891-4FCB-9611-8928FBB876D7}" presName="sp" presStyleCnt="0"/>
      <dgm:spPr/>
    </dgm:pt>
    <dgm:pt modelId="{4F9B7131-31FE-4F10-BD37-C0942733AD1A}" type="pres">
      <dgm:prSet presAssocID="{07241DAB-9CFA-4273-9C5B-7E7579E0BB57}" presName="composite" presStyleCnt="0"/>
      <dgm:spPr/>
    </dgm:pt>
    <dgm:pt modelId="{F82F39D4-25C6-4840-8A0B-3F7AC666B56E}" type="pres">
      <dgm:prSet presAssocID="{07241DAB-9CFA-4273-9C5B-7E7579E0BB57}" presName="parentText" presStyleLbl="alignNode1" presStyleIdx="1" presStyleCnt="3">
        <dgm:presLayoutVars>
          <dgm:chMax val="1"/>
          <dgm:bulletEnabled val="1"/>
        </dgm:presLayoutVars>
      </dgm:prSet>
      <dgm:spPr/>
    </dgm:pt>
    <dgm:pt modelId="{1238FC4A-5606-4A1B-A6F5-D724237FA319}" type="pres">
      <dgm:prSet presAssocID="{07241DAB-9CFA-4273-9C5B-7E7579E0BB57}" presName="descendantText" presStyleLbl="alignAcc1" presStyleIdx="1" presStyleCnt="3" custLinFactNeighborX="0">
        <dgm:presLayoutVars>
          <dgm:bulletEnabled val="1"/>
        </dgm:presLayoutVars>
      </dgm:prSet>
      <dgm:spPr/>
    </dgm:pt>
    <dgm:pt modelId="{CE0580D6-FFD1-4242-A87D-41170C8EF82E}" type="pres">
      <dgm:prSet presAssocID="{B842AE57-14DC-4DE7-AE70-5B1AE82E97C4}" presName="sp" presStyleCnt="0"/>
      <dgm:spPr/>
    </dgm:pt>
    <dgm:pt modelId="{BC16CF97-9256-4049-8E22-E75E0C3A0343}" type="pres">
      <dgm:prSet presAssocID="{EFC6B95E-09A0-4C7B-A700-EE4D88A4A757}" presName="composite" presStyleCnt="0"/>
      <dgm:spPr/>
    </dgm:pt>
    <dgm:pt modelId="{ABD28A5C-AE2D-48DA-B6C0-E4511CE9678D}" type="pres">
      <dgm:prSet presAssocID="{EFC6B95E-09A0-4C7B-A700-EE4D88A4A757}" presName="parentText" presStyleLbl="alignNode1" presStyleIdx="2" presStyleCnt="3">
        <dgm:presLayoutVars>
          <dgm:chMax val="1"/>
          <dgm:bulletEnabled val="1"/>
        </dgm:presLayoutVars>
      </dgm:prSet>
      <dgm:spPr/>
    </dgm:pt>
    <dgm:pt modelId="{AE1DF5F4-70E6-4F19-AEA1-4E1E0A4F5931}" type="pres">
      <dgm:prSet presAssocID="{EFC6B95E-09A0-4C7B-A700-EE4D88A4A757}" presName="descendantText" presStyleLbl="alignAcc1" presStyleIdx="2" presStyleCnt="3">
        <dgm:presLayoutVars>
          <dgm:bulletEnabled val="1"/>
        </dgm:presLayoutVars>
      </dgm:prSet>
      <dgm:spPr/>
    </dgm:pt>
  </dgm:ptLst>
  <dgm:cxnLst>
    <dgm:cxn modelId="{006A8C0D-1228-49E1-9E26-560747908C1D}" srcId="{07241DAB-9CFA-4273-9C5B-7E7579E0BB57}" destId="{115BDCE1-A52D-47CE-B9F2-18D5A1603076}" srcOrd="1" destOrd="0" parTransId="{919C65E5-A00F-4CE1-8810-1FBD529225E9}" sibTransId="{15519A5F-8799-42FE-9755-0AE0F7C19558}"/>
    <dgm:cxn modelId="{069CB81F-533E-41D6-8C62-2B2E99B1892D}" type="presOf" srcId="{07241DAB-9CFA-4273-9C5B-7E7579E0BB57}" destId="{F82F39D4-25C6-4840-8A0B-3F7AC666B56E}" srcOrd="0" destOrd="0" presId="urn:microsoft.com/office/officeart/2005/8/layout/chevron2"/>
    <dgm:cxn modelId="{9F549931-1990-4790-9F3E-81DCE8E2CBF3}" srcId="{448B4393-4135-45D2-B55F-05D345E422D3}" destId="{1EE4B042-2538-468A-9AA3-F7D53AD2A21F}" srcOrd="0" destOrd="0" parTransId="{31D6E35D-EF0C-4CB7-BC32-33E50C05206A}" sibTransId="{A57CD022-D891-4FCB-9611-8928FBB876D7}"/>
    <dgm:cxn modelId="{493BF837-0A37-4602-9878-19897EE66EDC}" srcId="{1EE4B042-2538-468A-9AA3-F7D53AD2A21F}" destId="{04BA1C95-2D49-44FE-BE7D-1112D3D922D7}" srcOrd="0" destOrd="0" parTransId="{1D1DB035-C2F9-4F4A-BBD0-32DC74A411F4}" sibTransId="{BA1A2861-72E0-45C2-9B55-6661A7DCD564}"/>
    <dgm:cxn modelId="{C5E75439-AA0E-41A4-B3F8-95EE2B249596}" type="presOf" srcId="{04BA1C95-2D49-44FE-BE7D-1112D3D922D7}" destId="{D0C53313-ABF1-49A6-B441-744E7A46A325}" srcOrd="0" destOrd="0" presId="urn:microsoft.com/office/officeart/2005/8/layout/chevron2"/>
    <dgm:cxn modelId="{A94A0F71-D58B-4619-82E8-0B6DCFD506A5}" type="presOf" srcId="{115BDCE1-A52D-47CE-B9F2-18D5A1603076}" destId="{1238FC4A-5606-4A1B-A6F5-D724237FA319}" srcOrd="0" destOrd="1" presId="urn:microsoft.com/office/officeart/2005/8/layout/chevron2"/>
    <dgm:cxn modelId="{52D25659-FBE8-4EC6-A61B-EB0E6101F846}" type="presOf" srcId="{448B4393-4135-45D2-B55F-05D345E422D3}" destId="{B09FA678-AD21-427D-A2EE-25CF14940423}" srcOrd="0" destOrd="0" presId="urn:microsoft.com/office/officeart/2005/8/layout/chevron2"/>
    <dgm:cxn modelId="{FBAF697A-6994-4F25-95FC-53931F3901F2}" type="presOf" srcId="{CA272638-E554-49A7-84A0-92BD74F8F1E0}" destId="{1238FC4A-5606-4A1B-A6F5-D724237FA319}" srcOrd="0" destOrd="0" presId="urn:microsoft.com/office/officeart/2005/8/layout/chevron2"/>
    <dgm:cxn modelId="{4058CB86-B0F9-41FF-87E9-6416579CC4B6}" type="presOf" srcId="{1EE4B042-2538-468A-9AA3-F7D53AD2A21F}" destId="{534AA8BB-6AAD-4DCB-91B8-BB65EFB6E2D6}" srcOrd="0" destOrd="0" presId="urn:microsoft.com/office/officeart/2005/8/layout/chevron2"/>
    <dgm:cxn modelId="{189C819D-74B1-4D0B-B57A-197C8B89D96C}" srcId="{07241DAB-9CFA-4273-9C5B-7E7579E0BB57}" destId="{CA272638-E554-49A7-84A0-92BD74F8F1E0}" srcOrd="0" destOrd="0" parTransId="{C52DFA4E-3E0E-4526-BF51-964E718EF3F7}" sibTransId="{161A431A-94EA-4752-B64B-B8B9AB3B0214}"/>
    <dgm:cxn modelId="{C5FA3DAA-DD2B-44CB-A5AD-5137ECC2CCB6}" srcId="{448B4393-4135-45D2-B55F-05D345E422D3}" destId="{07241DAB-9CFA-4273-9C5B-7E7579E0BB57}" srcOrd="1" destOrd="0" parTransId="{05E3DAF2-39BF-45EA-97B5-D87A13159957}" sibTransId="{B842AE57-14DC-4DE7-AE70-5B1AE82E97C4}"/>
    <dgm:cxn modelId="{91B3CEC4-8C56-4770-B8D5-7E13020E3D35}" type="presOf" srcId="{EFC6B95E-09A0-4C7B-A700-EE4D88A4A757}" destId="{ABD28A5C-AE2D-48DA-B6C0-E4511CE9678D}" srcOrd="0" destOrd="0" presId="urn:microsoft.com/office/officeart/2005/8/layout/chevron2"/>
    <dgm:cxn modelId="{784AA8D4-DEC6-4BB9-8D65-2703CC067266}" srcId="{1EE4B042-2538-468A-9AA3-F7D53AD2A21F}" destId="{875C0519-581D-4D9D-8887-DDF59C42B05D}" srcOrd="1" destOrd="0" parTransId="{D3CEE285-1355-4ED2-8E9B-4AFB9DC316C9}" sibTransId="{7BDB44B8-D7D6-4FBC-B451-D0B74D401129}"/>
    <dgm:cxn modelId="{FD019ED6-A049-4340-8BA5-249F74694712}" srcId="{448B4393-4135-45D2-B55F-05D345E422D3}" destId="{EFC6B95E-09A0-4C7B-A700-EE4D88A4A757}" srcOrd="2" destOrd="0" parTransId="{AD0D6D87-3453-462C-B8A1-5505C08261DF}" sibTransId="{86642683-110E-417D-9204-EB3D7DE14FAD}"/>
    <dgm:cxn modelId="{3EA3E7D6-7CD8-41D5-9F4B-D48B04798949}" type="presOf" srcId="{875C0519-581D-4D9D-8887-DDF59C42B05D}" destId="{D0C53313-ABF1-49A6-B441-744E7A46A325}" srcOrd="0" destOrd="1" presId="urn:microsoft.com/office/officeart/2005/8/layout/chevron2"/>
    <dgm:cxn modelId="{CB3B64E6-733F-4BD6-B2F2-C386CBF2463B}" srcId="{EFC6B95E-09A0-4C7B-A700-EE4D88A4A757}" destId="{52B46619-75F9-4E9D-98F9-9BB9321ED298}" srcOrd="0" destOrd="0" parTransId="{9AACB19A-E06E-446C-B926-7DB839DC9FEA}" sibTransId="{9A4EEA2A-F460-4F5E-AD3E-C4ABA62CC4A5}"/>
    <dgm:cxn modelId="{A66692F4-BBBF-4F3F-93D9-58584CE4F6C0}" type="presOf" srcId="{52B46619-75F9-4E9D-98F9-9BB9321ED298}" destId="{AE1DF5F4-70E6-4F19-AEA1-4E1E0A4F5931}" srcOrd="0" destOrd="0" presId="urn:microsoft.com/office/officeart/2005/8/layout/chevron2"/>
    <dgm:cxn modelId="{2225F350-9883-451F-8C6F-488D1801EF08}" type="presParOf" srcId="{B09FA678-AD21-427D-A2EE-25CF14940423}" destId="{92B75F86-4078-4CA6-8A28-9F44736B5689}" srcOrd="0" destOrd="0" presId="urn:microsoft.com/office/officeart/2005/8/layout/chevron2"/>
    <dgm:cxn modelId="{6847AB89-DBA1-4EE3-88E5-CC3EFDA948C9}" type="presParOf" srcId="{92B75F86-4078-4CA6-8A28-9F44736B5689}" destId="{534AA8BB-6AAD-4DCB-91B8-BB65EFB6E2D6}" srcOrd="0" destOrd="0" presId="urn:microsoft.com/office/officeart/2005/8/layout/chevron2"/>
    <dgm:cxn modelId="{1310C2F1-3D9C-4D0C-8788-F98B1EECB5B0}" type="presParOf" srcId="{92B75F86-4078-4CA6-8A28-9F44736B5689}" destId="{D0C53313-ABF1-49A6-B441-744E7A46A325}" srcOrd="1" destOrd="0" presId="urn:microsoft.com/office/officeart/2005/8/layout/chevron2"/>
    <dgm:cxn modelId="{1C7B1067-8AE1-4105-A74E-A2D589AB1FB3}" type="presParOf" srcId="{B09FA678-AD21-427D-A2EE-25CF14940423}" destId="{053D50EA-9CA9-491A-A392-5596550906A4}" srcOrd="1" destOrd="0" presId="urn:microsoft.com/office/officeart/2005/8/layout/chevron2"/>
    <dgm:cxn modelId="{1170406D-C673-40A0-97A4-4C943469A241}" type="presParOf" srcId="{B09FA678-AD21-427D-A2EE-25CF14940423}" destId="{4F9B7131-31FE-4F10-BD37-C0942733AD1A}" srcOrd="2" destOrd="0" presId="urn:microsoft.com/office/officeart/2005/8/layout/chevron2"/>
    <dgm:cxn modelId="{55D7F32D-55D6-41DF-BB59-E2A324978117}" type="presParOf" srcId="{4F9B7131-31FE-4F10-BD37-C0942733AD1A}" destId="{F82F39D4-25C6-4840-8A0B-3F7AC666B56E}" srcOrd="0" destOrd="0" presId="urn:microsoft.com/office/officeart/2005/8/layout/chevron2"/>
    <dgm:cxn modelId="{7D58EAD9-29A9-4DCE-8ED3-A7F248584B23}" type="presParOf" srcId="{4F9B7131-31FE-4F10-BD37-C0942733AD1A}" destId="{1238FC4A-5606-4A1B-A6F5-D724237FA319}" srcOrd="1" destOrd="0" presId="urn:microsoft.com/office/officeart/2005/8/layout/chevron2"/>
    <dgm:cxn modelId="{E299723B-07DB-46DA-A02F-0BDA25295527}" type="presParOf" srcId="{B09FA678-AD21-427D-A2EE-25CF14940423}" destId="{CE0580D6-FFD1-4242-A87D-41170C8EF82E}" srcOrd="3" destOrd="0" presId="urn:microsoft.com/office/officeart/2005/8/layout/chevron2"/>
    <dgm:cxn modelId="{125CFA1E-2BBA-428F-8F63-BA79F4A83006}" type="presParOf" srcId="{B09FA678-AD21-427D-A2EE-25CF14940423}" destId="{BC16CF97-9256-4049-8E22-E75E0C3A0343}" srcOrd="4" destOrd="0" presId="urn:microsoft.com/office/officeart/2005/8/layout/chevron2"/>
    <dgm:cxn modelId="{7357EA6D-F0FF-4877-9C0C-1EE12EFF5482}" type="presParOf" srcId="{BC16CF97-9256-4049-8E22-E75E0C3A0343}" destId="{ABD28A5C-AE2D-48DA-B6C0-E4511CE9678D}" srcOrd="0" destOrd="0" presId="urn:microsoft.com/office/officeart/2005/8/layout/chevron2"/>
    <dgm:cxn modelId="{246AAAE1-7B0B-4798-B03E-6A58C986D9E5}" type="presParOf" srcId="{BC16CF97-9256-4049-8E22-E75E0C3A0343}" destId="{AE1DF5F4-70E6-4F19-AEA1-4E1E0A4F593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48B4393-4135-45D2-B55F-05D345E422D3}"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GB"/>
        </a:p>
      </dgm:t>
    </dgm:pt>
    <dgm:pt modelId="{1EE4B042-2538-468A-9AA3-F7D53AD2A21F}">
      <dgm:prSet phldrT="[Text]" custT="1"/>
      <dgm:spPr>
        <a:solidFill>
          <a:srgbClr val="C00000"/>
        </a:solidFill>
        <a:ln>
          <a:solidFill>
            <a:schemeClr val="accent4"/>
          </a:solidFill>
        </a:ln>
      </dgm:spPr>
      <dgm:t>
        <a:bodyPr/>
        <a:lstStyle/>
        <a:p>
          <a:r>
            <a:rPr lang="en-GB" sz="1600" dirty="0">
              <a:latin typeface="+mn-lt"/>
            </a:rPr>
            <a:t>Booking Interview</a:t>
          </a:r>
        </a:p>
      </dgm:t>
    </dgm:pt>
    <dgm:pt modelId="{31D6E35D-EF0C-4CB7-BC32-33E50C05206A}" type="parTrans" cxnId="{9F549931-1990-4790-9F3E-81DCE8E2CBF3}">
      <dgm:prSet/>
      <dgm:spPr/>
      <dgm:t>
        <a:bodyPr/>
        <a:lstStyle/>
        <a:p>
          <a:endParaRPr lang="en-GB" sz="1600">
            <a:latin typeface="+mn-lt"/>
          </a:endParaRPr>
        </a:p>
      </dgm:t>
    </dgm:pt>
    <dgm:pt modelId="{A57CD022-D891-4FCB-9611-8928FBB876D7}" type="sibTrans" cxnId="{9F549931-1990-4790-9F3E-81DCE8E2CBF3}">
      <dgm:prSet/>
      <dgm:spPr/>
      <dgm:t>
        <a:bodyPr/>
        <a:lstStyle/>
        <a:p>
          <a:endParaRPr lang="en-GB" sz="1600">
            <a:latin typeface="+mn-lt"/>
          </a:endParaRPr>
        </a:p>
      </dgm:t>
    </dgm:pt>
    <dgm:pt modelId="{1D58D50E-B002-4FD3-A007-E072C42921AB}">
      <dgm:prSet phldrT="[Text]" custT="1"/>
      <dgm:spPr>
        <a:ln>
          <a:solidFill>
            <a:srgbClr val="C00000"/>
          </a:solidFill>
        </a:ln>
      </dgm:spPr>
      <dgm:t>
        <a:bodyPr/>
        <a:lstStyle/>
        <a:p>
          <a:endParaRPr lang="en-GB" sz="1600" dirty="0">
            <a:latin typeface="+mn-lt"/>
          </a:endParaRPr>
        </a:p>
      </dgm:t>
    </dgm:pt>
    <dgm:pt modelId="{946F0553-9F79-4028-9F90-FA6C3638F58F}" type="parTrans" cxnId="{6AE1678B-1598-43B9-A827-0783C0057D77}">
      <dgm:prSet/>
      <dgm:spPr/>
      <dgm:t>
        <a:bodyPr/>
        <a:lstStyle/>
        <a:p>
          <a:endParaRPr lang="en-GB" sz="1600">
            <a:latin typeface="+mn-lt"/>
          </a:endParaRPr>
        </a:p>
      </dgm:t>
    </dgm:pt>
    <dgm:pt modelId="{256BB191-A050-4A38-B148-A182579FB500}" type="sibTrans" cxnId="{6AE1678B-1598-43B9-A827-0783C0057D77}">
      <dgm:prSet/>
      <dgm:spPr/>
      <dgm:t>
        <a:bodyPr/>
        <a:lstStyle/>
        <a:p>
          <a:endParaRPr lang="en-GB" sz="1600">
            <a:latin typeface="+mn-lt"/>
          </a:endParaRPr>
        </a:p>
      </dgm:t>
    </dgm:pt>
    <dgm:pt modelId="{04BA1C95-2D49-44FE-BE7D-1112D3D922D7}">
      <dgm:prSet phldrT="[Text]" custT="1"/>
      <dgm:spPr>
        <a:ln>
          <a:solidFill>
            <a:srgbClr val="C00000"/>
          </a:solidFill>
        </a:ln>
      </dgm:spPr>
      <dgm:t>
        <a:bodyPr/>
        <a:lstStyle/>
        <a:p>
          <a:pPr rtl="0"/>
          <a:r>
            <a:rPr lang="en-GB" sz="1600" dirty="0">
              <a:latin typeface="+mn-lt"/>
            </a:rPr>
            <a:t>You will be invited to book an interview slot via Civil Service Jobs </a:t>
          </a:r>
        </a:p>
      </dgm:t>
    </dgm:pt>
    <dgm:pt modelId="{1D1DB035-C2F9-4F4A-BBD0-32DC74A411F4}" type="parTrans" cxnId="{493BF837-0A37-4602-9878-19897EE66EDC}">
      <dgm:prSet/>
      <dgm:spPr/>
      <dgm:t>
        <a:bodyPr/>
        <a:lstStyle/>
        <a:p>
          <a:endParaRPr lang="en-GB" sz="1600">
            <a:latin typeface="+mn-lt"/>
          </a:endParaRPr>
        </a:p>
      </dgm:t>
    </dgm:pt>
    <dgm:pt modelId="{BA1A2861-72E0-45C2-9B55-6661A7DCD564}" type="sibTrans" cxnId="{493BF837-0A37-4602-9878-19897EE66EDC}">
      <dgm:prSet/>
      <dgm:spPr/>
      <dgm:t>
        <a:bodyPr/>
        <a:lstStyle/>
        <a:p>
          <a:endParaRPr lang="en-GB" sz="1600">
            <a:latin typeface="+mn-lt"/>
          </a:endParaRPr>
        </a:p>
      </dgm:t>
    </dgm:pt>
    <dgm:pt modelId="{07241DAB-9CFA-4273-9C5B-7E7579E0BB57}">
      <dgm:prSet phldrT="[Text]" custT="1"/>
      <dgm:spPr>
        <a:solidFill>
          <a:srgbClr val="C00000"/>
        </a:solidFill>
        <a:ln>
          <a:solidFill>
            <a:schemeClr val="accent4"/>
          </a:solidFill>
        </a:ln>
      </dgm:spPr>
      <dgm:t>
        <a:bodyPr/>
        <a:lstStyle/>
        <a:p>
          <a:r>
            <a:rPr lang="en-GB" sz="1600" dirty="0">
              <a:latin typeface="+mn-lt"/>
            </a:rPr>
            <a:t>Presentation</a:t>
          </a:r>
        </a:p>
      </dgm:t>
    </dgm:pt>
    <dgm:pt modelId="{05E3DAF2-39BF-45EA-97B5-D87A13159957}" type="parTrans" cxnId="{C5FA3DAA-DD2B-44CB-A5AD-5137ECC2CCB6}">
      <dgm:prSet/>
      <dgm:spPr/>
      <dgm:t>
        <a:bodyPr/>
        <a:lstStyle/>
        <a:p>
          <a:endParaRPr lang="en-GB" sz="1600">
            <a:latin typeface="+mn-lt"/>
          </a:endParaRPr>
        </a:p>
      </dgm:t>
    </dgm:pt>
    <dgm:pt modelId="{B842AE57-14DC-4DE7-AE70-5B1AE82E97C4}" type="sibTrans" cxnId="{C5FA3DAA-DD2B-44CB-A5AD-5137ECC2CCB6}">
      <dgm:prSet/>
      <dgm:spPr/>
      <dgm:t>
        <a:bodyPr/>
        <a:lstStyle/>
        <a:p>
          <a:endParaRPr lang="en-GB" sz="1600">
            <a:latin typeface="+mn-lt"/>
          </a:endParaRPr>
        </a:p>
      </dgm:t>
    </dgm:pt>
    <dgm:pt modelId="{CA272638-E554-49A7-84A0-92BD74F8F1E0}">
      <dgm:prSet phldrT="[Text]" custT="1"/>
      <dgm:spPr>
        <a:ln>
          <a:solidFill>
            <a:schemeClr val="accent4"/>
          </a:solidFill>
        </a:ln>
      </dgm:spPr>
      <dgm:t>
        <a:bodyPr/>
        <a:lstStyle/>
        <a:p>
          <a:pPr rtl="0"/>
          <a:r>
            <a:rPr lang="en-GB" sz="1600" dirty="0">
              <a:latin typeface="+mn-lt"/>
            </a:rPr>
            <a:t>The first part of the interview will be a 5 minute presentation</a:t>
          </a:r>
        </a:p>
      </dgm:t>
    </dgm:pt>
    <dgm:pt modelId="{C52DFA4E-3E0E-4526-BF51-964E718EF3F7}" type="parTrans" cxnId="{189C819D-74B1-4D0B-B57A-197C8B89D96C}">
      <dgm:prSet/>
      <dgm:spPr/>
      <dgm:t>
        <a:bodyPr/>
        <a:lstStyle/>
        <a:p>
          <a:endParaRPr lang="en-GB" sz="1600">
            <a:latin typeface="+mn-lt"/>
          </a:endParaRPr>
        </a:p>
      </dgm:t>
    </dgm:pt>
    <dgm:pt modelId="{161A431A-94EA-4752-B64B-B8B9AB3B0214}" type="sibTrans" cxnId="{189C819D-74B1-4D0B-B57A-197C8B89D96C}">
      <dgm:prSet/>
      <dgm:spPr/>
      <dgm:t>
        <a:bodyPr/>
        <a:lstStyle/>
        <a:p>
          <a:endParaRPr lang="en-GB" sz="1600">
            <a:latin typeface="+mn-lt"/>
          </a:endParaRPr>
        </a:p>
      </dgm:t>
    </dgm:pt>
    <dgm:pt modelId="{EFC6B95E-09A0-4C7B-A700-EE4D88A4A757}">
      <dgm:prSet phldrT="[Text]" custT="1"/>
      <dgm:spPr>
        <a:solidFill>
          <a:srgbClr val="C00000"/>
        </a:solidFill>
        <a:ln>
          <a:solidFill>
            <a:srgbClr val="C00000"/>
          </a:solidFill>
        </a:ln>
      </dgm:spPr>
      <dgm:t>
        <a:bodyPr/>
        <a:lstStyle/>
        <a:p>
          <a:pPr rtl="0"/>
          <a:r>
            <a:rPr lang="en-GB" sz="1600" dirty="0">
              <a:latin typeface="+mn-lt"/>
            </a:rPr>
            <a:t>Questions </a:t>
          </a:r>
        </a:p>
      </dgm:t>
    </dgm:pt>
    <dgm:pt modelId="{AD0D6D87-3453-462C-B8A1-5505C08261DF}" type="parTrans" cxnId="{FD019ED6-A049-4340-8BA5-249F74694712}">
      <dgm:prSet/>
      <dgm:spPr/>
      <dgm:t>
        <a:bodyPr/>
        <a:lstStyle/>
        <a:p>
          <a:endParaRPr lang="en-GB" sz="1600">
            <a:latin typeface="+mn-lt"/>
          </a:endParaRPr>
        </a:p>
      </dgm:t>
    </dgm:pt>
    <dgm:pt modelId="{86642683-110E-417D-9204-EB3D7DE14FAD}" type="sibTrans" cxnId="{FD019ED6-A049-4340-8BA5-249F74694712}">
      <dgm:prSet/>
      <dgm:spPr/>
      <dgm:t>
        <a:bodyPr/>
        <a:lstStyle/>
        <a:p>
          <a:endParaRPr lang="en-GB" sz="1600">
            <a:latin typeface="+mn-lt"/>
          </a:endParaRPr>
        </a:p>
      </dgm:t>
    </dgm:pt>
    <dgm:pt modelId="{52B46619-75F9-4E9D-98F9-9BB9321ED298}">
      <dgm:prSet phldrT="[Text]" custT="1"/>
      <dgm:spPr>
        <a:ln>
          <a:solidFill>
            <a:srgbClr val="C00000"/>
          </a:solidFill>
        </a:ln>
      </dgm:spPr>
      <dgm:t>
        <a:bodyPr/>
        <a:lstStyle/>
        <a:p>
          <a:pPr rtl="0"/>
          <a:r>
            <a:rPr lang="en-GB" sz="1600" dirty="0">
              <a:latin typeface="+mn-lt"/>
            </a:rPr>
            <a:t>The second part of the interview will be questions asked based on the Civil Service Behaviours</a:t>
          </a:r>
        </a:p>
      </dgm:t>
    </dgm:pt>
    <dgm:pt modelId="{9AACB19A-E06E-446C-B926-7DB839DC9FEA}" type="parTrans" cxnId="{CB3B64E6-733F-4BD6-B2F2-C386CBF2463B}">
      <dgm:prSet/>
      <dgm:spPr/>
      <dgm:t>
        <a:bodyPr/>
        <a:lstStyle/>
        <a:p>
          <a:endParaRPr lang="en-GB" sz="1600">
            <a:latin typeface="+mn-lt"/>
          </a:endParaRPr>
        </a:p>
      </dgm:t>
    </dgm:pt>
    <dgm:pt modelId="{9A4EEA2A-F460-4F5E-AD3E-C4ABA62CC4A5}" type="sibTrans" cxnId="{CB3B64E6-733F-4BD6-B2F2-C386CBF2463B}">
      <dgm:prSet/>
      <dgm:spPr/>
      <dgm:t>
        <a:bodyPr/>
        <a:lstStyle/>
        <a:p>
          <a:endParaRPr lang="en-GB" sz="1600">
            <a:latin typeface="+mn-lt"/>
          </a:endParaRPr>
        </a:p>
      </dgm:t>
    </dgm:pt>
    <dgm:pt modelId="{1BFEFC47-3767-4E3A-B36B-DCBC083446A7}">
      <dgm:prSet phldrT="[Text]" custT="1"/>
      <dgm:spPr>
        <a:ln>
          <a:solidFill>
            <a:srgbClr val="C00000"/>
          </a:solidFill>
        </a:ln>
      </dgm:spPr>
      <dgm:t>
        <a:bodyPr/>
        <a:lstStyle/>
        <a:p>
          <a:pPr rtl="0"/>
          <a:r>
            <a:rPr lang="en-GB" sz="1600" dirty="0">
              <a:latin typeface="+mn-lt"/>
            </a:rPr>
            <a:t>Interviews are expected to take place between 29/04/2024 and 24/05/2024</a:t>
          </a:r>
          <a:endParaRPr lang="en-GB" sz="1600" dirty="0">
            <a:highlight>
              <a:srgbClr val="FFFF00"/>
            </a:highlight>
            <a:latin typeface="+mn-lt"/>
          </a:endParaRPr>
        </a:p>
      </dgm:t>
    </dgm:pt>
    <dgm:pt modelId="{EE574A9F-6093-4250-B911-2716D1FD2D62}" type="parTrans" cxnId="{EAD663AA-2872-4B5A-BEB7-3D2D31A04DED}">
      <dgm:prSet/>
      <dgm:spPr/>
      <dgm:t>
        <a:bodyPr/>
        <a:lstStyle/>
        <a:p>
          <a:endParaRPr lang="en-GB" sz="1600">
            <a:latin typeface="+mn-lt"/>
          </a:endParaRPr>
        </a:p>
      </dgm:t>
    </dgm:pt>
    <dgm:pt modelId="{FFF19F8D-BB4C-44E8-A3FA-858798BDD038}" type="sibTrans" cxnId="{EAD663AA-2872-4B5A-BEB7-3D2D31A04DED}">
      <dgm:prSet/>
      <dgm:spPr/>
      <dgm:t>
        <a:bodyPr/>
        <a:lstStyle/>
        <a:p>
          <a:endParaRPr lang="en-GB" sz="1600">
            <a:latin typeface="+mn-lt"/>
          </a:endParaRPr>
        </a:p>
      </dgm:t>
    </dgm:pt>
    <dgm:pt modelId="{72A0E29F-B869-40EE-A2AA-E0DE3B54F933}">
      <dgm:prSet phldrT="[Text]" custT="1"/>
      <dgm:spPr>
        <a:ln>
          <a:solidFill>
            <a:schemeClr val="accent4"/>
          </a:solidFill>
        </a:ln>
      </dgm:spPr>
      <dgm:t>
        <a:bodyPr/>
        <a:lstStyle/>
        <a:p>
          <a:pPr rtl="0"/>
          <a:r>
            <a:rPr lang="en-GB" sz="1600" dirty="0">
              <a:latin typeface="+mn-lt"/>
            </a:rPr>
            <a:t>Follow up questions will be asked to assess technical professional skills as a Social Researcher </a:t>
          </a:r>
        </a:p>
      </dgm:t>
    </dgm:pt>
    <dgm:pt modelId="{6A90A7C3-D919-4C5B-A653-AED358F29096}" type="parTrans" cxnId="{A8037662-0246-483A-BF4F-2116F2A0D00D}">
      <dgm:prSet/>
      <dgm:spPr/>
      <dgm:t>
        <a:bodyPr/>
        <a:lstStyle/>
        <a:p>
          <a:endParaRPr lang="en-GB" sz="1600">
            <a:latin typeface="+mn-lt"/>
          </a:endParaRPr>
        </a:p>
      </dgm:t>
    </dgm:pt>
    <dgm:pt modelId="{508C78F5-60F9-4DAE-A43F-96085DEF4D22}" type="sibTrans" cxnId="{A8037662-0246-483A-BF4F-2116F2A0D00D}">
      <dgm:prSet/>
      <dgm:spPr/>
      <dgm:t>
        <a:bodyPr/>
        <a:lstStyle/>
        <a:p>
          <a:endParaRPr lang="en-GB" sz="1600">
            <a:latin typeface="+mn-lt"/>
          </a:endParaRPr>
        </a:p>
      </dgm:t>
    </dgm:pt>
    <dgm:pt modelId="{5ACAB502-3E0E-4E4B-8249-2F22A0CD43C3}">
      <dgm:prSet phldrT="[Text]" custT="1"/>
      <dgm:spPr>
        <a:ln>
          <a:solidFill>
            <a:schemeClr val="accent4"/>
          </a:solidFill>
        </a:ln>
      </dgm:spPr>
      <dgm:t>
        <a:bodyPr/>
        <a:lstStyle/>
        <a:p>
          <a:r>
            <a:rPr lang="en-GB" sz="1600" dirty="0">
              <a:latin typeface="+mn-lt"/>
            </a:rPr>
            <a:t>These questions will be in line with the whole GSR Technical Framework at RO Level (</a:t>
          </a:r>
          <a:r>
            <a:rPr lang="en-GB" sz="1600" dirty="0">
              <a:latin typeface="+mn-lt"/>
              <a:hlinkClick xmlns:r="http://schemas.openxmlformats.org/officeDocument/2006/relationships" r:id="rId1"/>
            </a:rPr>
            <a:t>The Government Social Research Technical Framework - GOV.UK (www.gov.uk)</a:t>
          </a:r>
          <a:r>
            <a:rPr lang="en-GB" sz="1600" dirty="0">
              <a:latin typeface="+mn-lt"/>
            </a:rPr>
            <a:t>)</a:t>
          </a:r>
        </a:p>
      </dgm:t>
    </dgm:pt>
    <dgm:pt modelId="{A7899BC6-F3FA-4B2B-B652-B754C10BF7C9}" type="parTrans" cxnId="{C61C33B8-9C0B-4CD5-84B9-7AA5A91C24B6}">
      <dgm:prSet/>
      <dgm:spPr/>
      <dgm:t>
        <a:bodyPr/>
        <a:lstStyle/>
        <a:p>
          <a:endParaRPr lang="en-GB" sz="1600">
            <a:latin typeface="+mn-lt"/>
          </a:endParaRPr>
        </a:p>
      </dgm:t>
    </dgm:pt>
    <dgm:pt modelId="{D177D4B0-63F2-4B90-B973-45080D605FA6}" type="sibTrans" cxnId="{C61C33B8-9C0B-4CD5-84B9-7AA5A91C24B6}">
      <dgm:prSet/>
      <dgm:spPr/>
      <dgm:t>
        <a:bodyPr/>
        <a:lstStyle/>
        <a:p>
          <a:endParaRPr lang="en-GB" sz="1600">
            <a:latin typeface="+mn-lt"/>
          </a:endParaRPr>
        </a:p>
      </dgm:t>
    </dgm:pt>
    <dgm:pt modelId="{8BEB77B1-CC64-494A-BC3B-5F43516839ED}">
      <dgm:prSet phldrT="[Text]" custT="1"/>
      <dgm:spPr>
        <a:ln>
          <a:solidFill>
            <a:srgbClr val="C00000"/>
          </a:solidFill>
        </a:ln>
      </dgm:spPr>
      <dgm:t>
        <a:bodyPr/>
        <a:lstStyle/>
        <a:p>
          <a:r>
            <a:rPr lang="en-GB" sz="1600" dirty="0">
              <a:latin typeface="+mn-lt"/>
              <a:hlinkClick xmlns:r="http://schemas.openxmlformats.org/officeDocument/2006/relationships" r:id="rId2"/>
            </a:rPr>
            <a:t>Behaviours | Civil Service Careers (civil-service-careers.gov.uk)</a:t>
          </a:r>
          <a:endParaRPr lang="en-GB" sz="1600" dirty="0">
            <a:latin typeface="+mn-lt"/>
          </a:endParaRPr>
        </a:p>
      </dgm:t>
    </dgm:pt>
    <dgm:pt modelId="{B8A5F16D-01E9-4533-97C0-B4F33F3DCDED}" type="parTrans" cxnId="{8108554D-9772-4102-AB90-7C9AF77B1C98}">
      <dgm:prSet/>
      <dgm:spPr/>
      <dgm:t>
        <a:bodyPr/>
        <a:lstStyle/>
        <a:p>
          <a:endParaRPr lang="en-GB" sz="1600">
            <a:latin typeface="+mn-lt"/>
          </a:endParaRPr>
        </a:p>
      </dgm:t>
    </dgm:pt>
    <dgm:pt modelId="{7F618D93-89BD-43C7-8FF3-10B282C7D8A9}" type="sibTrans" cxnId="{8108554D-9772-4102-AB90-7C9AF77B1C98}">
      <dgm:prSet/>
      <dgm:spPr/>
      <dgm:t>
        <a:bodyPr/>
        <a:lstStyle/>
        <a:p>
          <a:endParaRPr lang="en-GB" sz="1600">
            <a:latin typeface="+mn-lt"/>
          </a:endParaRPr>
        </a:p>
      </dgm:t>
    </dgm:pt>
    <dgm:pt modelId="{AEA62A8C-77E3-458F-9588-EADDD7941EA5}">
      <dgm:prSet phldr="0"/>
      <dgm:spPr/>
      <dgm:t>
        <a:bodyPr/>
        <a:lstStyle/>
        <a:p>
          <a:pPr rtl="0"/>
          <a:r>
            <a:rPr lang="en-GB" sz="1600" dirty="0">
              <a:latin typeface="+mn-lt"/>
            </a:rPr>
            <a:t> The interviews will be held virtually on Microsoft Teams</a:t>
          </a:r>
          <a:endParaRPr lang="en-US" dirty="0"/>
        </a:p>
      </dgm:t>
    </dgm:pt>
    <dgm:pt modelId="{FFACDCEE-904F-4D00-A4BF-3D862DD44E43}" type="parTrans" cxnId="{17EDD298-8170-4F3B-A718-EC42537964BD}">
      <dgm:prSet/>
      <dgm:spPr/>
    </dgm:pt>
    <dgm:pt modelId="{C25B9E3A-7370-4276-91EC-1790F176D686}" type="sibTrans" cxnId="{17EDD298-8170-4F3B-A718-EC42537964BD}">
      <dgm:prSet/>
      <dgm:spPr/>
    </dgm:pt>
    <dgm:pt modelId="{A52E0CFD-C399-437B-9A86-07E36A21FCCA}" type="pres">
      <dgm:prSet presAssocID="{448B4393-4135-45D2-B55F-05D345E422D3}" presName="linearFlow" presStyleCnt="0">
        <dgm:presLayoutVars>
          <dgm:dir/>
          <dgm:animLvl val="lvl"/>
          <dgm:resizeHandles val="exact"/>
        </dgm:presLayoutVars>
      </dgm:prSet>
      <dgm:spPr/>
    </dgm:pt>
    <dgm:pt modelId="{FEF48D35-EE22-419C-AB48-819B555AC136}" type="pres">
      <dgm:prSet presAssocID="{1EE4B042-2538-468A-9AA3-F7D53AD2A21F}" presName="composite" presStyleCnt="0"/>
      <dgm:spPr/>
    </dgm:pt>
    <dgm:pt modelId="{708F4DB3-D265-4712-96E7-FAFB96852045}" type="pres">
      <dgm:prSet presAssocID="{1EE4B042-2538-468A-9AA3-F7D53AD2A21F}" presName="parentText" presStyleLbl="alignNode1" presStyleIdx="0" presStyleCnt="3" custLinFactNeighborY="0">
        <dgm:presLayoutVars>
          <dgm:chMax val="1"/>
          <dgm:bulletEnabled val="1"/>
        </dgm:presLayoutVars>
      </dgm:prSet>
      <dgm:spPr/>
    </dgm:pt>
    <dgm:pt modelId="{D857528A-E5D3-4C7C-8B1C-BB88DF1F0608}" type="pres">
      <dgm:prSet presAssocID="{1EE4B042-2538-468A-9AA3-F7D53AD2A21F}" presName="descendantText" presStyleLbl="alignAcc1" presStyleIdx="0" presStyleCnt="3" custScaleY="101628" custLinFactNeighborX="0" custLinFactNeighborY="427">
        <dgm:presLayoutVars>
          <dgm:bulletEnabled val="1"/>
        </dgm:presLayoutVars>
      </dgm:prSet>
      <dgm:spPr/>
    </dgm:pt>
    <dgm:pt modelId="{74F8CE4F-7AB4-4B1E-B500-0DEE157501A7}" type="pres">
      <dgm:prSet presAssocID="{A57CD022-D891-4FCB-9611-8928FBB876D7}" presName="sp" presStyleCnt="0"/>
      <dgm:spPr/>
    </dgm:pt>
    <dgm:pt modelId="{FA19C1D0-4E8C-422E-A7D0-EB94F4E8154D}" type="pres">
      <dgm:prSet presAssocID="{07241DAB-9CFA-4273-9C5B-7E7579E0BB57}" presName="composite" presStyleCnt="0"/>
      <dgm:spPr/>
    </dgm:pt>
    <dgm:pt modelId="{4B793E64-3904-47D3-9D0F-524254AD8D0B}" type="pres">
      <dgm:prSet presAssocID="{07241DAB-9CFA-4273-9C5B-7E7579E0BB57}" presName="parentText" presStyleLbl="alignNode1" presStyleIdx="1" presStyleCnt="3" custLinFactNeighborY="0">
        <dgm:presLayoutVars>
          <dgm:chMax val="1"/>
          <dgm:bulletEnabled val="1"/>
        </dgm:presLayoutVars>
      </dgm:prSet>
      <dgm:spPr/>
    </dgm:pt>
    <dgm:pt modelId="{CFC2C613-EB8A-4347-AF5A-C2A71338454F}" type="pres">
      <dgm:prSet presAssocID="{07241DAB-9CFA-4273-9C5B-7E7579E0BB57}" presName="descendantText" presStyleLbl="alignAcc1" presStyleIdx="1" presStyleCnt="3" custLinFactNeighborX="148" custLinFactNeighborY="-4008">
        <dgm:presLayoutVars>
          <dgm:bulletEnabled val="1"/>
        </dgm:presLayoutVars>
      </dgm:prSet>
      <dgm:spPr/>
    </dgm:pt>
    <dgm:pt modelId="{2C7BB7A4-7CB8-42EC-9441-2AA3A52B41A1}" type="pres">
      <dgm:prSet presAssocID="{B842AE57-14DC-4DE7-AE70-5B1AE82E97C4}" presName="sp" presStyleCnt="0"/>
      <dgm:spPr/>
    </dgm:pt>
    <dgm:pt modelId="{536D31CA-862E-4BBB-93AF-6DB91A32302F}" type="pres">
      <dgm:prSet presAssocID="{EFC6B95E-09A0-4C7B-A700-EE4D88A4A757}" presName="composite" presStyleCnt="0"/>
      <dgm:spPr/>
    </dgm:pt>
    <dgm:pt modelId="{772086E5-563B-46AE-82E5-C53A2F8B7698}" type="pres">
      <dgm:prSet presAssocID="{EFC6B95E-09A0-4C7B-A700-EE4D88A4A757}" presName="parentText" presStyleLbl="alignNode1" presStyleIdx="2" presStyleCnt="3" custLinFactNeighborY="0">
        <dgm:presLayoutVars>
          <dgm:chMax val="1"/>
          <dgm:bulletEnabled val="1"/>
        </dgm:presLayoutVars>
      </dgm:prSet>
      <dgm:spPr/>
    </dgm:pt>
    <dgm:pt modelId="{1FFBCC13-CABE-4D63-ADAF-76CDB0AAEBD0}" type="pres">
      <dgm:prSet presAssocID="{EFC6B95E-09A0-4C7B-A700-EE4D88A4A757}" presName="descendantText" presStyleLbl="alignAcc1" presStyleIdx="2" presStyleCnt="3" custLinFactNeighborY="-1855">
        <dgm:presLayoutVars>
          <dgm:bulletEnabled val="1"/>
        </dgm:presLayoutVars>
      </dgm:prSet>
      <dgm:spPr/>
    </dgm:pt>
  </dgm:ptLst>
  <dgm:cxnLst>
    <dgm:cxn modelId="{1BFEA502-99A6-4689-8780-4FC704F8E372}" type="presOf" srcId="{448B4393-4135-45D2-B55F-05D345E422D3}" destId="{A52E0CFD-C399-437B-9A86-07E36A21FCCA}" srcOrd="0" destOrd="0" presId="urn:microsoft.com/office/officeart/2005/8/layout/chevron2"/>
    <dgm:cxn modelId="{3A767E09-4ECA-4776-AA47-70FB00A1621E}" type="presOf" srcId="{04BA1C95-2D49-44FE-BE7D-1112D3D922D7}" destId="{D857528A-E5D3-4C7C-8B1C-BB88DF1F0608}" srcOrd="0" destOrd="1" presId="urn:microsoft.com/office/officeart/2005/8/layout/chevron2"/>
    <dgm:cxn modelId="{A3D96F26-4B5C-4E2E-BEC2-6B2209B8AF5B}" type="presOf" srcId="{72A0E29F-B869-40EE-A2AA-E0DE3B54F933}" destId="{CFC2C613-EB8A-4347-AF5A-C2A71338454F}" srcOrd="0" destOrd="1" presId="urn:microsoft.com/office/officeart/2005/8/layout/chevron2"/>
    <dgm:cxn modelId="{9F549931-1990-4790-9F3E-81DCE8E2CBF3}" srcId="{448B4393-4135-45D2-B55F-05D345E422D3}" destId="{1EE4B042-2538-468A-9AA3-F7D53AD2A21F}" srcOrd="0" destOrd="0" parTransId="{31D6E35D-EF0C-4CB7-BC32-33E50C05206A}" sibTransId="{A57CD022-D891-4FCB-9611-8928FBB876D7}"/>
    <dgm:cxn modelId="{493BF837-0A37-4602-9878-19897EE66EDC}" srcId="{1EE4B042-2538-468A-9AA3-F7D53AD2A21F}" destId="{04BA1C95-2D49-44FE-BE7D-1112D3D922D7}" srcOrd="1" destOrd="0" parTransId="{1D1DB035-C2F9-4F4A-BBD0-32DC74A411F4}" sibTransId="{BA1A2861-72E0-45C2-9B55-6661A7DCD564}"/>
    <dgm:cxn modelId="{A8037662-0246-483A-BF4F-2116F2A0D00D}" srcId="{07241DAB-9CFA-4273-9C5B-7E7579E0BB57}" destId="{72A0E29F-B869-40EE-A2AA-E0DE3B54F933}" srcOrd="1" destOrd="0" parTransId="{6A90A7C3-D919-4C5B-A653-AED358F29096}" sibTransId="{508C78F5-60F9-4DAE-A43F-96085DEF4D22}"/>
    <dgm:cxn modelId="{07D65264-9C92-4C7E-BA7D-A6F00DD7B342}" type="presOf" srcId="{CA272638-E554-49A7-84A0-92BD74F8F1E0}" destId="{CFC2C613-EB8A-4347-AF5A-C2A71338454F}" srcOrd="0" destOrd="0" presId="urn:microsoft.com/office/officeart/2005/8/layout/chevron2"/>
    <dgm:cxn modelId="{8108554D-9772-4102-AB90-7C9AF77B1C98}" srcId="{EFC6B95E-09A0-4C7B-A700-EE4D88A4A757}" destId="{8BEB77B1-CC64-494A-BC3B-5F43516839ED}" srcOrd="1" destOrd="0" parTransId="{B8A5F16D-01E9-4533-97C0-B4F33F3DCDED}" sibTransId="{7F618D93-89BD-43C7-8FF3-10B282C7D8A9}"/>
    <dgm:cxn modelId="{EE101776-6AD2-4014-99C7-7286407F375D}" type="presOf" srcId="{07241DAB-9CFA-4273-9C5B-7E7579E0BB57}" destId="{4B793E64-3904-47D3-9D0F-524254AD8D0B}" srcOrd="0" destOrd="0" presId="urn:microsoft.com/office/officeart/2005/8/layout/chevron2"/>
    <dgm:cxn modelId="{99B2ED7A-572D-4916-AECF-6B970B815EA5}" type="presOf" srcId="{1EE4B042-2538-468A-9AA3-F7D53AD2A21F}" destId="{708F4DB3-D265-4712-96E7-FAFB96852045}" srcOrd="0" destOrd="0" presId="urn:microsoft.com/office/officeart/2005/8/layout/chevron2"/>
    <dgm:cxn modelId="{3A7E147B-280B-421C-9976-DA42057C3208}" type="presOf" srcId="{52B46619-75F9-4E9D-98F9-9BB9321ED298}" destId="{1FFBCC13-CABE-4D63-ADAF-76CDB0AAEBD0}" srcOrd="0" destOrd="0" presId="urn:microsoft.com/office/officeart/2005/8/layout/chevron2"/>
    <dgm:cxn modelId="{6AE1678B-1598-43B9-A827-0783C0057D77}" srcId="{1EE4B042-2538-468A-9AA3-F7D53AD2A21F}" destId="{1D58D50E-B002-4FD3-A007-E072C42921AB}" srcOrd="0" destOrd="0" parTransId="{946F0553-9F79-4028-9F90-FA6C3638F58F}" sibTransId="{256BB191-A050-4A38-B148-A182579FB500}"/>
    <dgm:cxn modelId="{17EDD298-8170-4F3B-A718-EC42537964BD}" srcId="{1EE4B042-2538-468A-9AA3-F7D53AD2A21F}" destId="{AEA62A8C-77E3-458F-9588-EADDD7941EA5}" srcOrd="2" destOrd="0" parTransId="{FFACDCEE-904F-4D00-A4BF-3D862DD44E43}" sibTransId="{C25B9E3A-7370-4276-91EC-1790F176D686}"/>
    <dgm:cxn modelId="{189C819D-74B1-4D0B-B57A-197C8B89D96C}" srcId="{07241DAB-9CFA-4273-9C5B-7E7579E0BB57}" destId="{CA272638-E554-49A7-84A0-92BD74F8F1E0}" srcOrd="0" destOrd="0" parTransId="{C52DFA4E-3E0E-4526-BF51-964E718EF3F7}" sibTransId="{161A431A-94EA-4752-B64B-B8B9AB3B0214}"/>
    <dgm:cxn modelId="{C5FA3DAA-DD2B-44CB-A5AD-5137ECC2CCB6}" srcId="{448B4393-4135-45D2-B55F-05D345E422D3}" destId="{07241DAB-9CFA-4273-9C5B-7E7579E0BB57}" srcOrd="1" destOrd="0" parTransId="{05E3DAF2-39BF-45EA-97B5-D87A13159957}" sibTransId="{B842AE57-14DC-4DE7-AE70-5B1AE82E97C4}"/>
    <dgm:cxn modelId="{EAD663AA-2872-4B5A-BEB7-3D2D31A04DED}" srcId="{1EE4B042-2538-468A-9AA3-F7D53AD2A21F}" destId="{1BFEFC47-3767-4E3A-B36B-DCBC083446A7}" srcOrd="3" destOrd="0" parTransId="{EE574A9F-6093-4250-B911-2716D1FD2D62}" sibTransId="{FFF19F8D-BB4C-44E8-A3FA-858798BDD038}"/>
    <dgm:cxn modelId="{67FE0EAD-0492-45C0-BF68-E5063B49B67F}" type="presOf" srcId="{EFC6B95E-09A0-4C7B-A700-EE4D88A4A757}" destId="{772086E5-563B-46AE-82E5-C53A2F8B7698}" srcOrd="0" destOrd="0" presId="urn:microsoft.com/office/officeart/2005/8/layout/chevron2"/>
    <dgm:cxn modelId="{2F847EAF-14B2-434C-8760-19B0A5E6213D}" type="presOf" srcId="{8BEB77B1-CC64-494A-BC3B-5F43516839ED}" destId="{1FFBCC13-CABE-4D63-ADAF-76CDB0AAEBD0}" srcOrd="0" destOrd="1" presId="urn:microsoft.com/office/officeart/2005/8/layout/chevron2"/>
    <dgm:cxn modelId="{C61C33B8-9C0B-4CD5-84B9-7AA5A91C24B6}" srcId="{07241DAB-9CFA-4273-9C5B-7E7579E0BB57}" destId="{5ACAB502-3E0E-4E4B-8249-2F22A0CD43C3}" srcOrd="2" destOrd="0" parTransId="{A7899BC6-F3FA-4B2B-B652-B754C10BF7C9}" sibTransId="{D177D4B0-63F2-4B90-B973-45080D605FA6}"/>
    <dgm:cxn modelId="{C4D9F8C8-CA11-472F-AB1E-26EA1351AAAA}" type="presOf" srcId="{5ACAB502-3E0E-4E4B-8249-2F22A0CD43C3}" destId="{CFC2C613-EB8A-4347-AF5A-C2A71338454F}" srcOrd="0" destOrd="2" presId="urn:microsoft.com/office/officeart/2005/8/layout/chevron2"/>
    <dgm:cxn modelId="{FD019ED6-A049-4340-8BA5-249F74694712}" srcId="{448B4393-4135-45D2-B55F-05D345E422D3}" destId="{EFC6B95E-09A0-4C7B-A700-EE4D88A4A757}" srcOrd="2" destOrd="0" parTransId="{AD0D6D87-3453-462C-B8A1-5505C08261DF}" sibTransId="{86642683-110E-417D-9204-EB3D7DE14FAD}"/>
    <dgm:cxn modelId="{CB3B64E6-733F-4BD6-B2F2-C386CBF2463B}" srcId="{EFC6B95E-09A0-4C7B-A700-EE4D88A4A757}" destId="{52B46619-75F9-4E9D-98F9-9BB9321ED298}" srcOrd="0" destOrd="0" parTransId="{9AACB19A-E06E-446C-B926-7DB839DC9FEA}" sibTransId="{9A4EEA2A-F460-4F5E-AD3E-C4ABA62CC4A5}"/>
    <dgm:cxn modelId="{715F5BE9-F61D-4674-87D2-8DA30B44554F}" type="presOf" srcId="{1D58D50E-B002-4FD3-A007-E072C42921AB}" destId="{D857528A-E5D3-4C7C-8B1C-BB88DF1F0608}" srcOrd="0" destOrd="0" presId="urn:microsoft.com/office/officeart/2005/8/layout/chevron2"/>
    <dgm:cxn modelId="{D18CFEED-50E3-4CAF-9763-1C493D254B7D}" type="presOf" srcId="{1BFEFC47-3767-4E3A-B36B-DCBC083446A7}" destId="{D857528A-E5D3-4C7C-8B1C-BB88DF1F0608}" srcOrd="0" destOrd="3" presId="urn:microsoft.com/office/officeart/2005/8/layout/chevron2"/>
    <dgm:cxn modelId="{A2EBBCF7-3261-41B3-9449-74542EBB82C0}" type="presOf" srcId="{AEA62A8C-77E3-458F-9588-EADDD7941EA5}" destId="{D857528A-E5D3-4C7C-8B1C-BB88DF1F0608}" srcOrd="0" destOrd="2" presId="urn:microsoft.com/office/officeart/2005/8/layout/chevron2"/>
    <dgm:cxn modelId="{DC673D96-6DF7-40B7-99B5-9C94B76FB4AD}" type="presParOf" srcId="{A52E0CFD-C399-437B-9A86-07E36A21FCCA}" destId="{FEF48D35-EE22-419C-AB48-819B555AC136}" srcOrd="0" destOrd="0" presId="urn:microsoft.com/office/officeart/2005/8/layout/chevron2"/>
    <dgm:cxn modelId="{6760AF81-819F-4873-A843-7672982C5CEF}" type="presParOf" srcId="{FEF48D35-EE22-419C-AB48-819B555AC136}" destId="{708F4DB3-D265-4712-96E7-FAFB96852045}" srcOrd="0" destOrd="0" presId="urn:microsoft.com/office/officeart/2005/8/layout/chevron2"/>
    <dgm:cxn modelId="{F508D180-6457-4685-B961-00B6E4515772}" type="presParOf" srcId="{FEF48D35-EE22-419C-AB48-819B555AC136}" destId="{D857528A-E5D3-4C7C-8B1C-BB88DF1F0608}" srcOrd="1" destOrd="0" presId="urn:microsoft.com/office/officeart/2005/8/layout/chevron2"/>
    <dgm:cxn modelId="{BE623B9E-274C-4D08-9B4F-ACC7BF041F0A}" type="presParOf" srcId="{A52E0CFD-C399-437B-9A86-07E36A21FCCA}" destId="{74F8CE4F-7AB4-4B1E-B500-0DEE157501A7}" srcOrd="1" destOrd="0" presId="urn:microsoft.com/office/officeart/2005/8/layout/chevron2"/>
    <dgm:cxn modelId="{37EB43D7-D7D4-4687-A62B-2EBDC9A29A81}" type="presParOf" srcId="{A52E0CFD-C399-437B-9A86-07E36A21FCCA}" destId="{FA19C1D0-4E8C-422E-A7D0-EB94F4E8154D}" srcOrd="2" destOrd="0" presId="urn:microsoft.com/office/officeart/2005/8/layout/chevron2"/>
    <dgm:cxn modelId="{8DB46898-459F-4241-B3DF-F4D8BA3DD66E}" type="presParOf" srcId="{FA19C1D0-4E8C-422E-A7D0-EB94F4E8154D}" destId="{4B793E64-3904-47D3-9D0F-524254AD8D0B}" srcOrd="0" destOrd="0" presId="urn:microsoft.com/office/officeart/2005/8/layout/chevron2"/>
    <dgm:cxn modelId="{37657E17-43F5-4842-870B-5A30155C3BDF}" type="presParOf" srcId="{FA19C1D0-4E8C-422E-A7D0-EB94F4E8154D}" destId="{CFC2C613-EB8A-4347-AF5A-C2A71338454F}" srcOrd="1" destOrd="0" presId="urn:microsoft.com/office/officeart/2005/8/layout/chevron2"/>
    <dgm:cxn modelId="{ACEBD639-401E-4B71-A84F-5679516EEC51}" type="presParOf" srcId="{A52E0CFD-C399-437B-9A86-07E36A21FCCA}" destId="{2C7BB7A4-7CB8-42EC-9441-2AA3A52B41A1}" srcOrd="3" destOrd="0" presId="urn:microsoft.com/office/officeart/2005/8/layout/chevron2"/>
    <dgm:cxn modelId="{745A6DEA-354E-4DD4-9E82-D177C119EFEA}" type="presParOf" srcId="{A52E0CFD-C399-437B-9A86-07E36A21FCCA}" destId="{536D31CA-862E-4BBB-93AF-6DB91A32302F}" srcOrd="4" destOrd="0" presId="urn:microsoft.com/office/officeart/2005/8/layout/chevron2"/>
    <dgm:cxn modelId="{26CCF6CB-F8F9-48E3-93DA-E6587C3CDE10}" type="presParOf" srcId="{536D31CA-862E-4BBB-93AF-6DB91A32302F}" destId="{772086E5-563B-46AE-82E5-C53A2F8B7698}" srcOrd="0" destOrd="0" presId="urn:microsoft.com/office/officeart/2005/8/layout/chevron2"/>
    <dgm:cxn modelId="{D576DDB1-4C1F-4D8D-A589-CD0B0AFB9B98}" type="presParOf" srcId="{536D31CA-862E-4BBB-93AF-6DB91A32302F}" destId="{1FFBCC13-CABE-4D63-ADAF-76CDB0AAEBD0}"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48B4393-4135-45D2-B55F-05D345E422D3}"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GB"/>
        </a:p>
      </dgm:t>
    </dgm:pt>
    <dgm:pt modelId="{CA272638-E554-49A7-84A0-92BD74F8F1E0}">
      <dgm:prSet phldrT="[Text]" custT="1"/>
      <dgm:spPr>
        <a:ln>
          <a:solidFill>
            <a:schemeClr val="accent4"/>
          </a:solidFill>
        </a:ln>
      </dgm:spPr>
      <dgm:t>
        <a:bodyPr/>
        <a:lstStyle/>
        <a:p>
          <a:pPr rtl="0"/>
          <a:r>
            <a:rPr lang="en-GB" sz="1600" dirty="0"/>
            <a:t>If successful at the interview stage, </a:t>
          </a:r>
          <a:r>
            <a:rPr lang="en-GB" sz="1600" dirty="0">
              <a:latin typeface="+mn-lt"/>
            </a:rPr>
            <a:t>you will be offered </a:t>
          </a:r>
          <a:r>
            <a:rPr lang="en-GB" sz="1600" dirty="0"/>
            <a:t>a role and allocated to a government department</a:t>
          </a:r>
        </a:p>
      </dgm:t>
    </dgm:pt>
    <dgm:pt modelId="{C52DFA4E-3E0E-4526-BF51-964E718EF3F7}" type="parTrans" cxnId="{189C819D-74B1-4D0B-B57A-197C8B89D96C}">
      <dgm:prSet/>
      <dgm:spPr/>
      <dgm:t>
        <a:bodyPr/>
        <a:lstStyle/>
        <a:p>
          <a:endParaRPr lang="en-GB" sz="1600"/>
        </a:p>
      </dgm:t>
    </dgm:pt>
    <dgm:pt modelId="{161A431A-94EA-4752-B64B-B8B9AB3B0214}" type="sibTrans" cxnId="{189C819D-74B1-4D0B-B57A-197C8B89D96C}">
      <dgm:prSet/>
      <dgm:spPr/>
      <dgm:t>
        <a:bodyPr/>
        <a:lstStyle/>
        <a:p>
          <a:endParaRPr lang="en-GB" sz="1600"/>
        </a:p>
      </dgm:t>
    </dgm:pt>
    <dgm:pt modelId="{115BDCE1-A52D-47CE-B9F2-18D5A1603076}">
      <dgm:prSet phldrT="[Text]" custT="1"/>
      <dgm:spPr>
        <a:ln>
          <a:solidFill>
            <a:schemeClr val="accent4"/>
          </a:solidFill>
        </a:ln>
      </dgm:spPr>
      <dgm:t>
        <a:bodyPr/>
        <a:lstStyle/>
        <a:p>
          <a:r>
            <a:rPr lang="en-GB" sz="1600" dirty="0"/>
            <a:t>Roles are allocated based on your location preferences where possible. It is not possible to express a preference for a Government department, as GSR will meet the needs of all departments equally</a:t>
          </a:r>
        </a:p>
      </dgm:t>
    </dgm:pt>
    <dgm:pt modelId="{919C65E5-A00F-4CE1-8810-1FBD529225E9}" type="parTrans" cxnId="{006A8C0D-1228-49E1-9E26-560747908C1D}">
      <dgm:prSet/>
      <dgm:spPr/>
      <dgm:t>
        <a:bodyPr/>
        <a:lstStyle/>
        <a:p>
          <a:endParaRPr lang="en-GB" sz="1600"/>
        </a:p>
      </dgm:t>
    </dgm:pt>
    <dgm:pt modelId="{15519A5F-8799-42FE-9755-0AE0F7C19558}" type="sibTrans" cxnId="{006A8C0D-1228-49E1-9E26-560747908C1D}">
      <dgm:prSet/>
      <dgm:spPr/>
      <dgm:t>
        <a:bodyPr/>
        <a:lstStyle/>
        <a:p>
          <a:endParaRPr lang="en-GB" sz="1600"/>
        </a:p>
      </dgm:t>
    </dgm:pt>
    <dgm:pt modelId="{EFC6B95E-09A0-4C7B-A700-EE4D88A4A757}">
      <dgm:prSet phldrT="[Text]" custT="1"/>
      <dgm:spPr>
        <a:solidFill>
          <a:srgbClr val="C00000"/>
        </a:solidFill>
        <a:ln>
          <a:solidFill>
            <a:srgbClr val="C00000"/>
          </a:solidFill>
        </a:ln>
      </dgm:spPr>
      <dgm:t>
        <a:bodyPr/>
        <a:lstStyle/>
        <a:p>
          <a:r>
            <a:rPr lang="en-GB" sz="1600" dirty="0"/>
            <a:t>Onboarding</a:t>
          </a:r>
        </a:p>
      </dgm:t>
    </dgm:pt>
    <dgm:pt modelId="{AD0D6D87-3453-462C-B8A1-5505C08261DF}" type="parTrans" cxnId="{FD019ED6-A049-4340-8BA5-249F74694712}">
      <dgm:prSet/>
      <dgm:spPr/>
      <dgm:t>
        <a:bodyPr/>
        <a:lstStyle/>
        <a:p>
          <a:endParaRPr lang="en-GB" sz="1600"/>
        </a:p>
      </dgm:t>
    </dgm:pt>
    <dgm:pt modelId="{86642683-110E-417D-9204-EB3D7DE14FAD}" type="sibTrans" cxnId="{FD019ED6-A049-4340-8BA5-249F74694712}">
      <dgm:prSet/>
      <dgm:spPr/>
      <dgm:t>
        <a:bodyPr/>
        <a:lstStyle/>
        <a:p>
          <a:endParaRPr lang="en-GB" sz="1600"/>
        </a:p>
      </dgm:t>
    </dgm:pt>
    <dgm:pt modelId="{52B46619-75F9-4E9D-98F9-9BB9321ED298}">
      <dgm:prSet phldrT="[Text]" custT="1"/>
      <dgm:spPr>
        <a:ln>
          <a:solidFill>
            <a:srgbClr val="C00000"/>
          </a:solidFill>
        </a:ln>
      </dgm:spPr>
      <dgm:t>
        <a:bodyPr/>
        <a:lstStyle/>
        <a:p>
          <a:r>
            <a:rPr lang="en-GB" sz="1600" dirty="0"/>
            <a:t>Your employing department will commission security checks, and allocate you your new role. They will be able to advise you regarding office location, start date and salary</a:t>
          </a:r>
        </a:p>
      </dgm:t>
    </dgm:pt>
    <dgm:pt modelId="{9AACB19A-E06E-446C-B926-7DB839DC9FEA}" type="parTrans" cxnId="{CB3B64E6-733F-4BD6-B2F2-C386CBF2463B}">
      <dgm:prSet/>
      <dgm:spPr/>
      <dgm:t>
        <a:bodyPr/>
        <a:lstStyle/>
        <a:p>
          <a:endParaRPr lang="en-GB" sz="1600"/>
        </a:p>
      </dgm:t>
    </dgm:pt>
    <dgm:pt modelId="{9A4EEA2A-F460-4F5E-AD3E-C4ABA62CC4A5}" type="sibTrans" cxnId="{CB3B64E6-733F-4BD6-B2F2-C386CBF2463B}">
      <dgm:prSet/>
      <dgm:spPr/>
      <dgm:t>
        <a:bodyPr/>
        <a:lstStyle/>
        <a:p>
          <a:endParaRPr lang="en-GB" sz="1600"/>
        </a:p>
      </dgm:t>
    </dgm:pt>
    <dgm:pt modelId="{C2FB5682-9200-4C77-B481-D4C1D0EBCA0A}">
      <dgm:prSet phldrT="[Text]" custT="1"/>
      <dgm:spPr>
        <a:ln>
          <a:solidFill>
            <a:srgbClr val="C00000"/>
          </a:solidFill>
        </a:ln>
      </dgm:spPr>
      <dgm:t>
        <a:bodyPr/>
        <a:lstStyle/>
        <a:p>
          <a:r>
            <a:rPr lang="en-GB" sz="1600" dirty="0"/>
            <a:t>Generally, you will be able to start your new role in September/October, once your security checks are clear</a:t>
          </a:r>
        </a:p>
      </dgm:t>
    </dgm:pt>
    <dgm:pt modelId="{E311D2DF-5488-4AFF-BB9F-884A935939B7}" type="parTrans" cxnId="{7B1F44A3-B08D-4A5C-9803-E5F2DE090731}">
      <dgm:prSet/>
      <dgm:spPr/>
      <dgm:t>
        <a:bodyPr/>
        <a:lstStyle/>
        <a:p>
          <a:endParaRPr lang="en-GB" sz="1600"/>
        </a:p>
      </dgm:t>
    </dgm:pt>
    <dgm:pt modelId="{BE6CFEF7-A548-4730-A98F-C60E6732610F}" type="sibTrans" cxnId="{7B1F44A3-B08D-4A5C-9803-E5F2DE090731}">
      <dgm:prSet/>
      <dgm:spPr/>
      <dgm:t>
        <a:bodyPr/>
        <a:lstStyle/>
        <a:p>
          <a:endParaRPr lang="en-GB" sz="1600"/>
        </a:p>
      </dgm:t>
    </dgm:pt>
    <dgm:pt modelId="{07241DAB-9CFA-4273-9C5B-7E7579E0BB57}">
      <dgm:prSet phldrT="[Text]" custT="1"/>
      <dgm:spPr>
        <a:solidFill>
          <a:srgbClr val="C00000"/>
        </a:solidFill>
        <a:ln>
          <a:solidFill>
            <a:schemeClr val="accent4"/>
          </a:solidFill>
        </a:ln>
      </dgm:spPr>
      <dgm:t>
        <a:bodyPr/>
        <a:lstStyle/>
        <a:p>
          <a:r>
            <a:rPr lang="en-GB" sz="1600" dirty="0"/>
            <a:t>Allocation to department</a:t>
          </a:r>
        </a:p>
      </dgm:t>
    </dgm:pt>
    <dgm:pt modelId="{B842AE57-14DC-4DE7-AE70-5B1AE82E97C4}" type="sibTrans" cxnId="{C5FA3DAA-DD2B-44CB-A5AD-5137ECC2CCB6}">
      <dgm:prSet/>
      <dgm:spPr/>
      <dgm:t>
        <a:bodyPr/>
        <a:lstStyle/>
        <a:p>
          <a:endParaRPr lang="en-GB" sz="1600"/>
        </a:p>
      </dgm:t>
    </dgm:pt>
    <dgm:pt modelId="{05E3DAF2-39BF-45EA-97B5-D87A13159957}" type="parTrans" cxnId="{C5FA3DAA-DD2B-44CB-A5AD-5137ECC2CCB6}">
      <dgm:prSet/>
      <dgm:spPr/>
      <dgm:t>
        <a:bodyPr/>
        <a:lstStyle/>
        <a:p>
          <a:endParaRPr lang="en-GB" sz="1600"/>
        </a:p>
      </dgm:t>
    </dgm:pt>
    <dgm:pt modelId="{A52E0CFD-C399-437B-9A86-07E36A21FCCA}" type="pres">
      <dgm:prSet presAssocID="{448B4393-4135-45D2-B55F-05D345E422D3}" presName="linearFlow" presStyleCnt="0">
        <dgm:presLayoutVars>
          <dgm:dir/>
          <dgm:animLvl val="lvl"/>
          <dgm:resizeHandles val="exact"/>
        </dgm:presLayoutVars>
      </dgm:prSet>
      <dgm:spPr/>
    </dgm:pt>
    <dgm:pt modelId="{FA19C1D0-4E8C-422E-A7D0-EB94F4E8154D}" type="pres">
      <dgm:prSet presAssocID="{07241DAB-9CFA-4273-9C5B-7E7579E0BB57}" presName="composite" presStyleCnt="0"/>
      <dgm:spPr/>
    </dgm:pt>
    <dgm:pt modelId="{4B793E64-3904-47D3-9D0F-524254AD8D0B}" type="pres">
      <dgm:prSet presAssocID="{07241DAB-9CFA-4273-9C5B-7E7579E0BB57}" presName="parentText" presStyleLbl="alignNode1" presStyleIdx="0" presStyleCnt="2" custLinFactNeighborY="0">
        <dgm:presLayoutVars>
          <dgm:chMax val="1"/>
          <dgm:bulletEnabled val="1"/>
        </dgm:presLayoutVars>
      </dgm:prSet>
      <dgm:spPr/>
    </dgm:pt>
    <dgm:pt modelId="{CFC2C613-EB8A-4347-AF5A-C2A71338454F}" type="pres">
      <dgm:prSet presAssocID="{07241DAB-9CFA-4273-9C5B-7E7579E0BB57}" presName="descendantText" presStyleLbl="alignAcc1" presStyleIdx="0" presStyleCnt="2" custLinFactNeighborX="0">
        <dgm:presLayoutVars>
          <dgm:bulletEnabled val="1"/>
        </dgm:presLayoutVars>
      </dgm:prSet>
      <dgm:spPr/>
    </dgm:pt>
    <dgm:pt modelId="{2C7BB7A4-7CB8-42EC-9441-2AA3A52B41A1}" type="pres">
      <dgm:prSet presAssocID="{B842AE57-14DC-4DE7-AE70-5B1AE82E97C4}" presName="sp" presStyleCnt="0"/>
      <dgm:spPr/>
    </dgm:pt>
    <dgm:pt modelId="{536D31CA-862E-4BBB-93AF-6DB91A32302F}" type="pres">
      <dgm:prSet presAssocID="{EFC6B95E-09A0-4C7B-A700-EE4D88A4A757}" presName="composite" presStyleCnt="0"/>
      <dgm:spPr/>
    </dgm:pt>
    <dgm:pt modelId="{772086E5-563B-46AE-82E5-C53A2F8B7698}" type="pres">
      <dgm:prSet presAssocID="{EFC6B95E-09A0-4C7B-A700-EE4D88A4A757}" presName="parentText" presStyleLbl="alignNode1" presStyleIdx="1" presStyleCnt="2" custLinFactNeighborY="0">
        <dgm:presLayoutVars>
          <dgm:chMax val="1"/>
          <dgm:bulletEnabled val="1"/>
        </dgm:presLayoutVars>
      </dgm:prSet>
      <dgm:spPr/>
    </dgm:pt>
    <dgm:pt modelId="{1FFBCC13-CABE-4D63-ADAF-76CDB0AAEBD0}" type="pres">
      <dgm:prSet presAssocID="{EFC6B95E-09A0-4C7B-A700-EE4D88A4A757}" presName="descendantText" presStyleLbl="alignAcc1" presStyleIdx="1" presStyleCnt="2" custLinFactNeighborY="-1855">
        <dgm:presLayoutVars>
          <dgm:bulletEnabled val="1"/>
        </dgm:presLayoutVars>
      </dgm:prSet>
      <dgm:spPr/>
    </dgm:pt>
  </dgm:ptLst>
  <dgm:cxnLst>
    <dgm:cxn modelId="{1BFEA502-99A6-4689-8780-4FC704F8E372}" type="presOf" srcId="{448B4393-4135-45D2-B55F-05D345E422D3}" destId="{A52E0CFD-C399-437B-9A86-07E36A21FCCA}" srcOrd="0" destOrd="0" presId="urn:microsoft.com/office/officeart/2005/8/layout/chevron2"/>
    <dgm:cxn modelId="{006A8C0D-1228-49E1-9E26-560747908C1D}" srcId="{07241DAB-9CFA-4273-9C5B-7E7579E0BB57}" destId="{115BDCE1-A52D-47CE-B9F2-18D5A1603076}" srcOrd="1" destOrd="0" parTransId="{919C65E5-A00F-4CE1-8810-1FBD529225E9}" sibTransId="{15519A5F-8799-42FE-9755-0AE0F7C19558}"/>
    <dgm:cxn modelId="{6197BF1A-27F9-414A-9675-FD139CF9FD20}" type="presOf" srcId="{52B46619-75F9-4E9D-98F9-9BB9321ED298}" destId="{1FFBCC13-CABE-4D63-ADAF-76CDB0AAEBD0}" srcOrd="0" destOrd="0" presId="urn:microsoft.com/office/officeart/2005/8/layout/chevron2"/>
    <dgm:cxn modelId="{653B166F-4010-401B-A45C-380C212EB0E7}" type="presOf" srcId="{CA272638-E554-49A7-84A0-92BD74F8F1E0}" destId="{CFC2C613-EB8A-4347-AF5A-C2A71338454F}" srcOrd="0" destOrd="0" presId="urn:microsoft.com/office/officeart/2005/8/layout/chevron2"/>
    <dgm:cxn modelId="{FDA4F18E-6D98-47AD-8D6C-4F2ADE08F80F}" type="presOf" srcId="{C2FB5682-9200-4C77-B481-D4C1D0EBCA0A}" destId="{1FFBCC13-CABE-4D63-ADAF-76CDB0AAEBD0}" srcOrd="0" destOrd="1" presId="urn:microsoft.com/office/officeart/2005/8/layout/chevron2"/>
    <dgm:cxn modelId="{E26DCF96-CFEA-420B-8502-3761D4541AC9}" type="presOf" srcId="{115BDCE1-A52D-47CE-B9F2-18D5A1603076}" destId="{CFC2C613-EB8A-4347-AF5A-C2A71338454F}" srcOrd="0" destOrd="1" presId="urn:microsoft.com/office/officeart/2005/8/layout/chevron2"/>
    <dgm:cxn modelId="{189C819D-74B1-4D0B-B57A-197C8B89D96C}" srcId="{07241DAB-9CFA-4273-9C5B-7E7579E0BB57}" destId="{CA272638-E554-49A7-84A0-92BD74F8F1E0}" srcOrd="0" destOrd="0" parTransId="{C52DFA4E-3E0E-4526-BF51-964E718EF3F7}" sibTransId="{161A431A-94EA-4752-B64B-B8B9AB3B0214}"/>
    <dgm:cxn modelId="{7B1F44A3-B08D-4A5C-9803-E5F2DE090731}" srcId="{EFC6B95E-09A0-4C7B-A700-EE4D88A4A757}" destId="{C2FB5682-9200-4C77-B481-D4C1D0EBCA0A}" srcOrd="1" destOrd="0" parTransId="{E311D2DF-5488-4AFF-BB9F-884A935939B7}" sibTransId="{BE6CFEF7-A548-4730-A98F-C60E6732610F}"/>
    <dgm:cxn modelId="{07C32CA7-F07F-413C-98B7-73A0A855AFA9}" type="presOf" srcId="{EFC6B95E-09A0-4C7B-A700-EE4D88A4A757}" destId="{772086E5-563B-46AE-82E5-C53A2F8B7698}" srcOrd="0" destOrd="0" presId="urn:microsoft.com/office/officeart/2005/8/layout/chevron2"/>
    <dgm:cxn modelId="{C5FA3DAA-DD2B-44CB-A5AD-5137ECC2CCB6}" srcId="{448B4393-4135-45D2-B55F-05D345E422D3}" destId="{07241DAB-9CFA-4273-9C5B-7E7579E0BB57}" srcOrd="0" destOrd="0" parTransId="{05E3DAF2-39BF-45EA-97B5-D87A13159957}" sibTransId="{B842AE57-14DC-4DE7-AE70-5B1AE82E97C4}"/>
    <dgm:cxn modelId="{FD019ED6-A049-4340-8BA5-249F74694712}" srcId="{448B4393-4135-45D2-B55F-05D345E422D3}" destId="{EFC6B95E-09A0-4C7B-A700-EE4D88A4A757}" srcOrd="1" destOrd="0" parTransId="{AD0D6D87-3453-462C-B8A1-5505C08261DF}" sibTransId="{86642683-110E-417D-9204-EB3D7DE14FAD}"/>
    <dgm:cxn modelId="{0D729FE2-E703-4A02-81C4-A6DC07D699B9}" type="presOf" srcId="{07241DAB-9CFA-4273-9C5B-7E7579E0BB57}" destId="{4B793E64-3904-47D3-9D0F-524254AD8D0B}" srcOrd="0" destOrd="0" presId="urn:microsoft.com/office/officeart/2005/8/layout/chevron2"/>
    <dgm:cxn modelId="{CB3B64E6-733F-4BD6-B2F2-C386CBF2463B}" srcId="{EFC6B95E-09A0-4C7B-A700-EE4D88A4A757}" destId="{52B46619-75F9-4E9D-98F9-9BB9321ED298}" srcOrd="0" destOrd="0" parTransId="{9AACB19A-E06E-446C-B926-7DB839DC9FEA}" sibTransId="{9A4EEA2A-F460-4F5E-AD3E-C4ABA62CC4A5}"/>
    <dgm:cxn modelId="{78FD9BF0-D826-4CB2-B390-D06CBD64DD65}" type="presParOf" srcId="{A52E0CFD-C399-437B-9A86-07E36A21FCCA}" destId="{FA19C1D0-4E8C-422E-A7D0-EB94F4E8154D}" srcOrd="0" destOrd="0" presId="urn:microsoft.com/office/officeart/2005/8/layout/chevron2"/>
    <dgm:cxn modelId="{8ADC6CD2-D017-4A71-8A90-14B7C827402A}" type="presParOf" srcId="{FA19C1D0-4E8C-422E-A7D0-EB94F4E8154D}" destId="{4B793E64-3904-47D3-9D0F-524254AD8D0B}" srcOrd="0" destOrd="0" presId="urn:microsoft.com/office/officeart/2005/8/layout/chevron2"/>
    <dgm:cxn modelId="{37AB0BED-4D58-4257-8D73-87D36A68D03D}" type="presParOf" srcId="{FA19C1D0-4E8C-422E-A7D0-EB94F4E8154D}" destId="{CFC2C613-EB8A-4347-AF5A-C2A71338454F}" srcOrd="1" destOrd="0" presId="urn:microsoft.com/office/officeart/2005/8/layout/chevron2"/>
    <dgm:cxn modelId="{253953A9-52CD-43D6-9725-2585EDEC4DC9}" type="presParOf" srcId="{A52E0CFD-C399-437B-9A86-07E36A21FCCA}" destId="{2C7BB7A4-7CB8-42EC-9441-2AA3A52B41A1}" srcOrd="1" destOrd="0" presId="urn:microsoft.com/office/officeart/2005/8/layout/chevron2"/>
    <dgm:cxn modelId="{8974BE7D-6EF8-4919-BEB0-DD9F784F5541}" type="presParOf" srcId="{A52E0CFD-C399-437B-9A86-07E36A21FCCA}" destId="{536D31CA-862E-4BBB-93AF-6DB91A32302F}" srcOrd="2" destOrd="0" presId="urn:microsoft.com/office/officeart/2005/8/layout/chevron2"/>
    <dgm:cxn modelId="{599C9E0D-E893-4BA3-A5F2-6D61F1747599}" type="presParOf" srcId="{536D31CA-862E-4BBB-93AF-6DB91A32302F}" destId="{772086E5-563B-46AE-82E5-C53A2F8B7698}" srcOrd="0" destOrd="0" presId="urn:microsoft.com/office/officeart/2005/8/layout/chevron2"/>
    <dgm:cxn modelId="{C2438E44-E4BC-4B56-8FE6-27A019349F3F}" type="presParOf" srcId="{536D31CA-862E-4BBB-93AF-6DB91A32302F}" destId="{1FFBCC13-CABE-4D63-ADAF-76CDB0AAEBD0}"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752A935-2247-435D-B517-6A57B6BF0531}" type="doc">
      <dgm:prSet loTypeId="urn:microsoft.com/office/officeart/2008/layout/PictureLineup" loCatId="picture" qsTypeId="urn:microsoft.com/office/officeart/2005/8/quickstyle/simple1" qsCatId="simple" csTypeId="urn:microsoft.com/office/officeart/2005/8/colors/colorful4" csCatId="colorful" phldr="1"/>
      <dgm:spPr/>
      <dgm:t>
        <a:bodyPr/>
        <a:lstStyle/>
        <a:p>
          <a:endParaRPr lang="en-GB"/>
        </a:p>
      </dgm:t>
    </dgm:pt>
    <dgm:pt modelId="{3B912490-9B79-493A-B827-F79AEC69AD75}">
      <dgm:prSet phldrT="[Text]" custT="1"/>
      <dgm:spPr/>
      <dgm:t>
        <a:bodyPr/>
        <a:lstStyle/>
        <a:p>
          <a:r>
            <a:rPr lang="en-GB" sz="1400" b="0" dirty="0"/>
            <a:t>Flexible working patterns available, allowing you to wary the length of your working day while working your hours</a:t>
          </a:r>
        </a:p>
      </dgm:t>
    </dgm:pt>
    <dgm:pt modelId="{6BF12D8F-0128-497B-83F0-7CD0AE8B3EAC}" type="parTrans" cxnId="{59B59339-7DCB-4BDF-BE7E-0D427F5F1DAB}">
      <dgm:prSet/>
      <dgm:spPr/>
      <dgm:t>
        <a:bodyPr/>
        <a:lstStyle/>
        <a:p>
          <a:endParaRPr lang="en-GB" sz="1400" b="0"/>
        </a:p>
      </dgm:t>
    </dgm:pt>
    <dgm:pt modelId="{6F03C180-9082-4D86-89BF-6552683F922E}" type="sibTrans" cxnId="{59B59339-7DCB-4BDF-BE7E-0D427F5F1DAB}">
      <dgm:prSet/>
      <dgm:spPr/>
      <dgm:t>
        <a:bodyPr/>
        <a:lstStyle/>
        <a:p>
          <a:endParaRPr lang="en-GB" sz="1400" b="0"/>
        </a:p>
      </dgm:t>
    </dgm:pt>
    <dgm:pt modelId="{8EDE9FAE-C3FF-4C87-9664-7F20001968F1}">
      <dgm:prSet phldrT="[Text]" custT="1"/>
      <dgm:spPr/>
      <dgm:t>
        <a:bodyPr/>
        <a:lstStyle/>
        <a:p>
          <a:r>
            <a:rPr lang="en-GB" sz="1400" b="0" dirty="0"/>
            <a:t>25 days annual leave, in addition to 8 public holidays and an extra paid day off work for the King’s birthday</a:t>
          </a:r>
        </a:p>
      </dgm:t>
    </dgm:pt>
    <dgm:pt modelId="{9A58CD93-4B60-4F1C-9C88-ED137B43EA03}" type="parTrans" cxnId="{592F614A-969C-496E-99ED-CC312137FBBA}">
      <dgm:prSet/>
      <dgm:spPr/>
      <dgm:t>
        <a:bodyPr/>
        <a:lstStyle/>
        <a:p>
          <a:endParaRPr lang="en-GB" sz="1400" b="0"/>
        </a:p>
      </dgm:t>
    </dgm:pt>
    <dgm:pt modelId="{A516958D-BD6F-4537-BEA2-C83F56BE3483}" type="sibTrans" cxnId="{592F614A-969C-496E-99ED-CC312137FBBA}">
      <dgm:prSet/>
      <dgm:spPr/>
      <dgm:t>
        <a:bodyPr/>
        <a:lstStyle/>
        <a:p>
          <a:endParaRPr lang="en-GB" sz="1400" b="0"/>
        </a:p>
      </dgm:t>
    </dgm:pt>
    <dgm:pt modelId="{ABDB45CE-4A0F-47EC-93AE-83A710F8328E}">
      <dgm:prSet custT="1"/>
      <dgm:spPr/>
      <dgm:t>
        <a:bodyPr/>
        <a:lstStyle/>
        <a:p>
          <a:r>
            <a:rPr lang="en-GB" sz="1400" b="0" dirty="0"/>
            <a:t>Interest-free loans to spread the cost of an annual season  travel ticket or a new bicycle</a:t>
          </a:r>
        </a:p>
      </dgm:t>
    </dgm:pt>
    <dgm:pt modelId="{11675CA6-C834-4A9A-AC35-D70957DAEF4E}" type="parTrans" cxnId="{BCBFC47E-3559-4497-805D-65ABC9856481}">
      <dgm:prSet/>
      <dgm:spPr/>
      <dgm:t>
        <a:bodyPr/>
        <a:lstStyle/>
        <a:p>
          <a:endParaRPr lang="en-GB" sz="1400" b="0"/>
        </a:p>
      </dgm:t>
    </dgm:pt>
    <dgm:pt modelId="{D779EC88-F1A8-4C16-A771-20F10503EC00}" type="sibTrans" cxnId="{BCBFC47E-3559-4497-805D-65ABC9856481}">
      <dgm:prSet/>
      <dgm:spPr/>
      <dgm:t>
        <a:bodyPr/>
        <a:lstStyle/>
        <a:p>
          <a:endParaRPr lang="en-GB" sz="1400" b="0"/>
        </a:p>
      </dgm:t>
    </dgm:pt>
    <dgm:pt modelId="{E4F90DE2-9CDD-4DA2-AE84-F7A0B8444E73}">
      <dgm:prSet custT="1"/>
      <dgm:spPr/>
      <dgm:t>
        <a:bodyPr/>
        <a:lstStyle/>
        <a:p>
          <a:r>
            <a:rPr lang="en-GB" sz="1400" b="0" dirty="0"/>
            <a:t>Opportunities to use on-site facilities, including fitness centres and staff canteens (where applicable)</a:t>
          </a:r>
        </a:p>
      </dgm:t>
    </dgm:pt>
    <dgm:pt modelId="{FAB1AFE0-59CF-4A22-AD85-33D646848427}" type="parTrans" cxnId="{F20E6CD6-7563-465E-B224-9FF9C7E935DE}">
      <dgm:prSet/>
      <dgm:spPr/>
      <dgm:t>
        <a:bodyPr/>
        <a:lstStyle/>
        <a:p>
          <a:endParaRPr lang="en-GB" sz="1400" b="0"/>
        </a:p>
      </dgm:t>
    </dgm:pt>
    <dgm:pt modelId="{4B9CC2D8-F522-4AFB-8DCD-3B9A5CDAFABD}" type="sibTrans" cxnId="{F20E6CD6-7563-465E-B224-9FF9C7E935DE}">
      <dgm:prSet/>
      <dgm:spPr/>
      <dgm:t>
        <a:bodyPr/>
        <a:lstStyle/>
        <a:p>
          <a:endParaRPr lang="en-GB" sz="1400" b="0"/>
        </a:p>
      </dgm:t>
    </dgm:pt>
    <dgm:pt modelId="{929ED9D8-1647-474E-8004-C0A36B46AEE2}">
      <dgm:prSet custT="1"/>
      <dgm:spPr/>
      <dgm:t>
        <a:bodyPr/>
        <a:lstStyle/>
        <a:p>
          <a:r>
            <a:rPr lang="en-GB" sz="1400" b="0" dirty="0"/>
            <a:t>Generous paid maternity and paternity leave</a:t>
          </a:r>
        </a:p>
      </dgm:t>
    </dgm:pt>
    <dgm:pt modelId="{CF6E341F-85C0-4648-9712-8D5C7C6EEDEB}" type="parTrans" cxnId="{AF0EF99C-647F-4EE5-9007-4E6313312F58}">
      <dgm:prSet/>
      <dgm:spPr/>
      <dgm:t>
        <a:bodyPr/>
        <a:lstStyle/>
        <a:p>
          <a:endParaRPr lang="en-GB" sz="1400" b="0"/>
        </a:p>
      </dgm:t>
    </dgm:pt>
    <dgm:pt modelId="{9C2291C3-329A-4E97-A3A6-015F1493637C}" type="sibTrans" cxnId="{AF0EF99C-647F-4EE5-9007-4E6313312F58}">
      <dgm:prSet/>
      <dgm:spPr/>
      <dgm:t>
        <a:bodyPr/>
        <a:lstStyle/>
        <a:p>
          <a:endParaRPr lang="en-GB" sz="1400" b="0"/>
        </a:p>
      </dgm:t>
    </dgm:pt>
    <dgm:pt modelId="{808E43E0-3FEA-48D7-BE09-E2F173AEE8C0}">
      <dgm:prSet custT="1"/>
      <dgm:spPr/>
      <dgm:t>
        <a:bodyPr/>
        <a:lstStyle/>
        <a:p>
          <a:r>
            <a:rPr lang="en-GB" sz="1400" b="0" dirty="0"/>
            <a:t>Occupational sick pay</a:t>
          </a:r>
        </a:p>
      </dgm:t>
    </dgm:pt>
    <dgm:pt modelId="{7FE68295-1D31-45F8-9D59-81345C1EAA6B}" type="parTrans" cxnId="{657DBE72-EC09-41F7-AFC9-9EFE787D5C5C}">
      <dgm:prSet/>
      <dgm:spPr/>
      <dgm:t>
        <a:bodyPr/>
        <a:lstStyle/>
        <a:p>
          <a:endParaRPr lang="en-GB" sz="1400" b="0"/>
        </a:p>
      </dgm:t>
    </dgm:pt>
    <dgm:pt modelId="{419E8E98-7E3B-4718-A832-1BA89AA17ED1}" type="sibTrans" cxnId="{657DBE72-EC09-41F7-AFC9-9EFE787D5C5C}">
      <dgm:prSet/>
      <dgm:spPr/>
      <dgm:t>
        <a:bodyPr/>
        <a:lstStyle/>
        <a:p>
          <a:endParaRPr lang="en-GB" sz="1400" b="0"/>
        </a:p>
      </dgm:t>
    </dgm:pt>
    <dgm:pt modelId="{F416851C-C8D2-4A6D-B320-573F2B817EB8}">
      <dgm:prSet custT="1"/>
      <dgm:spPr/>
      <dgm:t>
        <a:bodyPr/>
        <a:lstStyle/>
        <a:p>
          <a:r>
            <a:rPr lang="en-GB" sz="1400" b="0" dirty="0"/>
            <a:t>Competitive contributary pension scheme</a:t>
          </a:r>
        </a:p>
      </dgm:t>
    </dgm:pt>
    <dgm:pt modelId="{CB318FE6-3942-45FD-93B5-ED3BC69EF477}" type="parTrans" cxnId="{5782FA19-6C35-40A8-A65E-E89D6732322E}">
      <dgm:prSet/>
      <dgm:spPr/>
      <dgm:t>
        <a:bodyPr/>
        <a:lstStyle/>
        <a:p>
          <a:endParaRPr lang="en-GB" sz="1400" b="0"/>
        </a:p>
      </dgm:t>
    </dgm:pt>
    <dgm:pt modelId="{66435E53-B3D4-4854-9C50-DDFFC96FD1B7}" type="sibTrans" cxnId="{5782FA19-6C35-40A8-A65E-E89D6732322E}">
      <dgm:prSet/>
      <dgm:spPr/>
      <dgm:t>
        <a:bodyPr/>
        <a:lstStyle/>
        <a:p>
          <a:endParaRPr lang="en-GB" sz="1400" b="0"/>
        </a:p>
      </dgm:t>
    </dgm:pt>
    <dgm:pt modelId="{BEC6B112-F9C7-4ED7-91F0-54DDC162B6D4}" type="pres">
      <dgm:prSet presAssocID="{4752A935-2247-435D-B517-6A57B6BF0531}" presName="Name0" presStyleCnt="0">
        <dgm:presLayoutVars>
          <dgm:chMax/>
          <dgm:chPref/>
          <dgm:dir/>
          <dgm:animLvl val="lvl"/>
          <dgm:resizeHandles val="exact"/>
        </dgm:presLayoutVars>
      </dgm:prSet>
      <dgm:spPr/>
    </dgm:pt>
    <dgm:pt modelId="{2439C002-D25A-4B63-A0DF-93C7FCD92C5C}" type="pres">
      <dgm:prSet presAssocID="{3B912490-9B79-493A-B827-F79AEC69AD75}" presName="composite" presStyleCnt="0"/>
      <dgm:spPr/>
    </dgm:pt>
    <dgm:pt modelId="{9CBD5CE4-DC29-46BF-A115-4BDDBBDED689}" type="pres">
      <dgm:prSet presAssocID="{3B912490-9B79-493A-B827-F79AEC69AD75}" presName="Image" presStyleLbl="alignNode1" presStyleIdx="0" presStyleCnt="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Gymnast: Floor routine with solid fill"/>
        </a:ext>
      </dgm:extLst>
    </dgm:pt>
    <dgm:pt modelId="{A3A4115F-1899-4E8E-A015-0810B1AB4F44}" type="pres">
      <dgm:prSet presAssocID="{3B912490-9B79-493A-B827-F79AEC69AD75}" presName="Accent" presStyleLbl="parChTrans1D1" presStyleIdx="0" presStyleCnt="7"/>
      <dgm:spPr/>
    </dgm:pt>
    <dgm:pt modelId="{B642B412-1EDA-4E64-BFF1-CA4BAAA77B7C}" type="pres">
      <dgm:prSet presAssocID="{3B912490-9B79-493A-B827-F79AEC69AD75}" presName="Parent" presStyleLbl="revTx" presStyleIdx="0" presStyleCnt="7">
        <dgm:presLayoutVars>
          <dgm:chMax val="0"/>
          <dgm:chPref val="0"/>
          <dgm:bulletEnabled val="1"/>
        </dgm:presLayoutVars>
      </dgm:prSet>
      <dgm:spPr/>
    </dgm:pt>
    <dgm:pt modelId="{D320296F-E209-422C-824A-C30D9BE63420}" type="pres">
      <dgm:prSet presAssocID="{6F03C180-9082-4D86-89BF-6552683F922E}" presName="sibTrans" presStyleCnt="0"/>
      <dgm:spPr/>
    </dgm:pt>
    <dgm:pt modelId="{05302679-E7C6-45C0-A6C8-025FECCEE81B}" type="pres">
      <dgm:prSet presAssocID="{8EDE9FAE-C3FF-4C87-9664-7F20001968F1}" presName="composite" presStyleCnt="0"/>
      <dgm:spPr/>
    </dgm:pt>
    <dgm:pt modelId="{B261C51F-99C6-4D46-B921-8885B7D3D13C}" type="pres">
      <dgm:prSet presAssocID="{8EDE9FAE-C3FF-4C87-9664-7F20001968F1}" presName="Image" presStyleLbl="alignNode1" presStyleIdx="1" presStyleCnt="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Vacation with solid fill"/>
        </a:ext>
      </dgm:extLst>
    </dgm:pt>
    <dgm:pt modelId="{AA10825B-7C79-45C2-9CD8-6EF187EC5821}" type="pres">
      <dgm:prSet presAssocID="{8EDE9FAE-C3FF-4C87-9664-7F20001968F1}" presName="Accent" presStyleLbl="parChTrans1D1" presStyleIdx="1" presStyleCnt="7"/>
      <dgm:spPr/>
    </dgm:pt>
    <dgm:pt modelId="{54EBB8B9-3E6D-4F5E-B765-6CAE5D9F0825}" type="pres">
      <dgm:prSet presAssocID="{8EDE9FAE-C3FF-4C87-9664-7F20001968F1}" presName="Parent" presStyleLbl="revTx" presStyleIdx="1" presStyleCnt="7">
        <dgm:presLayoutVars>
          <dgm:chMax val="0"/>
          <dgm:chPref val="0"/>
          <dgm:bulletEnabled val="1"/>
        </dgm:presLayoutVars>
      </dgm:prSet>
      <dgm:spPr/>
    </dgm:pt>
    <dgm:pt modelId="{9C791D24-106B-4A60-83AC-973705A95C36}" type="pres">
      <dgm:prSet presAssocID="{A516958D-BD6F-4537-BEA2-C83F56BE3483}" presName="sibTrans" presStyleCnt="0"/>
      <dgm:spPr/>
    </dgm:pt>
    <dgm:pt modelId="{5FC9A924-65AE-4E1C-9F84-3D8889056567}" type="pres">
      <dgm:prSet presAssocID="{ABDB45CE-4A0F-47EC-93AE-83A710F8328E}" presName="composite" presStyleCnt="0"/>
      <dgm:spPr/>
    </dgm:pt>
    <dgm:pt modelId="{4985601B-E120-4023-A65A-AD8FC3BFAD3C}" type="pres">
      <dgm:prSet presAssocID="{ABDB45CE-4A0F-47EC-93AE-83A710F8328E}" presName="Image" presStyleLbl="alignNode1" presStyleIdx="2" presStyleCnt="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Ticket with solid fill"/>
        </a:ext>
      </dgm:extLst>
    </dgm:pt>
    <dgm:pt modelId="{8572EFE8-122E-46E6-B28B-6BDE933CCE96}" type="pres">
      <dgm:prSet presAssocID="{ABDB45CE-4A0F-47EC-93AE-83A710F8328E}" presName="Accent" presStyleLbl="parChTrans1D1" presStyleIdx="2" presStyleCnt="7"/>
      <dgm:spPr/>
    </dgm:pt>
    <dgm:pt modelId="{AF2D9743-CE5A-4F37-86CA-1E659B8D9D84}" type="pres">
      <dgm:prSet presAssocID="{ABDB45CE-4A0F-47EC-93AE-83A710F8328E}" presName="Parent" presStyleLbl="revTx" presStyleIdx="2" presStyleCnt="7">
        <dgm:presLayoutVars>
          <dgm:chMax val="0"/>
          <dgm:chPref val="0"/>
          <dgm:bulletEnabled val="1"/>
        </dgm:presLayoutVars>
      </dgm:prSet>
      <dgm:spPr/>
    </dgm:pt>
    <dgm:pt modelId="{BEE073AB-712F-453A-8AB3-CF28F516982D}" type="pres">
      <dgm:prSet presAssocID="{D779EC88-F1A8-4C16-A771-20F10503EC00}" presName="sibTrans" presStyleCnt="0"/>
      <dgm:spPr/>
    </dgm:pt>
    <dgm:pt modelId="{E9CA4A36-415E-4065-ABED-E10106D48CAA}" type="pres">
      <dgm:prSet presAssocID="{E4F90DE2-9CDD-4DA2-AE84-F7A0B8444E73}" presName="composite" presStyleCnt="0"/>
      <dgm:spPr/>
    </dgm:pt>
    <dgm:pt modelId="{154C7DFC-2A3D-4603-9AC2-76FD88E695C1}" type="pres">
      <dgm:prSet presAssocID="{E4F90DE2-9CDD-4DA2-AE84-F7A0B8444E73}" presName="Image" presStyleLbl="alignNode1" presStyleIdx="3" presStyleCnt="7"/>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Food Safety with solid fill"/>
        </a:ext>
      </dgm:extLst>
    </dgm:pt>
    <dgm:pt modelId="{8F0BB91D-12D4-4809-8A0D-CE6F7617EA8F}" type="pres">
      <dgm:prSet presAssocID="{E4F90DE2-9CDD-4DA2-AE84-F7A0B8444E73}" presName="Accent" presStyleLbl="parChTrans1D1" presStyleIdx="3" presStyleCnt="7"/>
      <dgm:spPr/>
    </dgm:pt>
    <dgm:pt modelId="{B08A7DF3-DD32-4EB8-B297-F842951A32AC}" type="pres">
      <dgm:prSet presAssocID="{E4F90DE2-9CDD-4DA2-AE84-F7A0B8444E73}" presName="Parent" presStyleLbl="revTx" presStyleIdx="3" presStyleCnt="7">
        <dgm:presLayoutVars>
          <dgm:chMax val="0"/>
          <dgm:chPref val="0"/>
          <dgm:bulletEnabled val="1"/>
        </dgm:presLayoutVars>
      </dgm:prSet>
      <dgm:spPr/>
    </dgm:pt>
    <dgm:pt modelId="{B8758946-1ED1-4A0D-9381-9ED5312F1194}" type="pres">
      <dgm:prSet presAssocID="{4B9CC2D8-F522-4AFB-8DCD-3B9A5CDAFABD}" presName="sibTrans" presStyleCnt="0"/>
      <dgm:spPr/>
    </dgm:pt>
    <dgm:pt modelId="{E10DC858-E733-485F-B79F-827FD705C4C4}" type="pres">
      <dgm:prSet presAssocID="{929ED9D8-1647-474E-8004-C0A36B46AEE2}" presName="composite" presStyleCnt="0"/>
      <dgm:spPr/>
    </dgm:pt>
    <dgm:pt modelId="{2E655670-FF1D-404B-B7A5-98A20C89848D}" type="pres">
      <dgm:prSet presAssocID="{929ED9D8-1647-474E-8004-C0A36B46AEE2}" presName="Image" presStyleLbl="alignNode1" presStyleIdx="4" presStyleCnt="7"/>
      <dgm:spPr>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dgm:spPr>
      <dgm:extLst>
        <a:ext uri="{E40237B7-FDA0-4F09-8148-C483321AD2D9}">
          <dgm14:cNvPr xmlns:dgm14="http://schemas.microsoft.com/office/drawing/2010/diagram" id="0" name="" descr="Stroller with solid fill"/>
        </a:ext>
      </dgm:extLst>
    </dgm:pt>
    <dgm:pt modelId="{5D64F370-7DF3-467C-AE76-F3CBCB16CF64}" type="pres">
      <dgm:prSet presAssocID="{929ED9D8-1647-474E-8004-C0A36B46AEE2}" presName="Accent" presStyleLbl="parChTrans1D1" presStyleIdx="4" presStyleCnt="7"/>
      <dgm:spPr/>
    </dgm:pt>
    <dgm:pt modelId="{13FA7D87-3BF9-4887-81B4-BCE9A200B225}" type="pres">
      <dgm:prSet presAssocID="{929ED9D8-1647-474E-8004-C0A36B46AEE2}" presName="Parent" presStyleLbl="revTx" presStyleIdx="4" presStyleCnt="7">
        <dgm:presLayoutVars>
          <dgm:chMax val="0"/>
          <dgm:chPref val="0"/>
          <dgm:bulletEnabled val="1"/>
        </dgm:presLayoutVars>
      </dgm:prSet>
      <dgm:spPr/>
    </dgm:pt>
    <dgm:pt modelId="{B99C3DC0-EDE7-4394-BB5A-429A23F1BD96}" type="pres">
      <dgm:prSet presAssocID="{9C2291C3-329A-4E97-A3A6-015F1493637C}" presName="sibTrans" presStyleCnt="0"/>
      <dgm:spPr/>
    </dgm:pt>
    <dgm:pt modelId="{243ABA03-4560-438A-B671-FF7E6FA2160E}" type="pres">
      <dgm:prSet presAssocID="{808E43E0-3FEA-48D7-BE09-E2F173AEE8C0}" presName="composite" presStyleCnt="0"/>
      <dgm:spPr/>
    </dgm:pt>
    <dgm:pt modelId="{F531276F-BB05-49FC-926F-FE9376976F40}" type="pres">
      <dgm:prSet presAssocID="{808E43E0-3FEA-48D7-BE09-E2F173AEE8C0}" presName="Image" presStyleLbl="alignNode1" presStyleIdx="5" presStyleCnt="7"/>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a:fillRect/>
          </a:stretch>
        </a:blipFill>
      </dgm:spPr>
      <dgm:extLst>
        <a:ext uri="{E40237B7-FDA0-4F09-8148-C483321AD2D9}">
          <dgm14:cNvPr xmlns:dgm14="http://schemas.microsoft.com/office/drawing/2010/diagram" id="0" name="" descr="Surgical mask with solid fill"/>
        </a:ext>
      </dgm:extLst>
    </dgm:pt>
    <dgm:pt modelId="{BC515A7C-EE5D-4942-9579-353FD3BD0458}" type="pres">
      <dgm:prSet presAssocID="{808E43E0-3FEA-48D7-BE09-E2F173AEE8C0}" presName="Accent" presStyleLbl="parChTrans1D1" presStyleIdx="5" presStyleCnt="7"/>
      <dgm:spPr/>
    </dgm:pt>
    <dgm:pt modelId="{20153A46-9009-489D-A23B-78616AFC69C5}" type="pres">
      <dgm:prSet presAssocID="{808E43E0-3FEA-48D7-BE09-E2F173AEE8C0}" presName="Parent" presStyleLbl="revTx" presStyleIdx="5" presStyleCnt="7">
        <dgm:presLayoutVars>
          <dgm:chMax val="0"/>
          <dgm:chPref val="0"/>
          <dgm:bulletEnabled val="1"/>
        </dgm:presLayoutVars>
      </dgm:prSet>
      <dgm:spPr/>
    </dgm:pt>
    <dgm:pt modelId="{82C25574-1490-48FB-A39E-E86FAF75FF46}" type="pres">
      <dgm:prSet presAssocID="{419E8E98-7E3B-4718-A832-1BA89AA17ED1}" presName="sibTrans" presStyleCnt="0"/>
      <dgm:spPr/>
    </dgm:pt>
    <dgm:pt modelId="{B6C03AFD-595E-4D78-9D9F-46BE6A274CFC}" type="pres">
      <dgm:prSet presAssocID="{F416851C-C8D2-4A6D-B320-573F2B817EB8}" presName="composite" presStyleCnt="0"/>
      <dgm:spPr/>
    </dgm:pt>
    <dgm:pt modelId="{73CF741A-8F50-4E66-9038-2BD9A4FB3DD4}" type="pres">
      <dgm:prSet presAssocID="{F416851C-C8D2-4A6D-B320-573F2B817EB8}" presName="Image" presStyleLbl="alignNode1" presStyleIdx="6" presStyleCnt="7"/>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a:fillRect/>
          </a:stretch>
        </a:blipFill>
      </dgm:spPr>
      <dgm:extLst>
        <a:ext uri="{E40237B7-FDA0-4F09-8148-C483321AD2D9}">
          <dgm14:cNvPr xmlns:dgm14="http://schemas.microsoft.com/office/drawing/2010/diagram" id="0" name="" descr="Man with cane with solid fill"/>
        </a:ext>
      </dgm:extLst>
    </dgm:pt>
    <dgm:pt modelId="{D1DC40BE-157F-4FC5-9E69-455A6ACAE34B}" type="pres">
      <dgm:prSet presAssocID="{F416851C-C8D2-4A6D-B320-573F2B817EB8}" presName="Accent" presStyleLbl="parChTrans1D1" presStyleIdx="6" presStyleCnt="7"/>
      <dgm:spPr/>
    </dgm:pt>
    <dgm:pt modelId="{B2768421-E72F-43FD-820E-09E9B0AD23C1}" type="pres">
      <dgm:prSet presAssocID="{F416851C-C8D2-4A6D-B320-573F2B817EB8}" presName="Parent" presStyleLbl="revTx" presStyleIdx="6" presStyleCnt="7">
        <dgm:presLayoutVars>
          <dgm:chMax val="0"/>
          <dgm:chPref val="0"/>
          <dgm:bulletEnabled val="1"/>
        </dgm:presLayoutVars>
      </dgm:prSet>
      <dgm:spPr/>
    </dgm:pt>
  </dgm:ptLst>
  <dgm:cxnLst>
    <dgm:cxn modelId="{5627A50B-3248-47E0-AE05-ECE365FF79A6}" type="presOf" srcId="{808E43E0-3FEA-48D7-BE09-E2F173AEE8C0}" destId="{20153A46-9009-489D-A23B-78616AFC69C5}" srcOrd="0" destOrd="0" presId="urn:microsoft.com/office/officeart/2008/layout/PictureLineup"/>
    <dgm:cxn modelId="{5782FA19-6C35-40A8-A65E-E89D6732322E}" srcId="{4752A935-2247-435D-B517-6A57B6BF0531}" destId="{F416851C-C8D2-4A6D-B320-573F2B817EB8}" srcOrd="6" destOrd="0" parTransId="{CB318FE6-3942-45FD-93B5-ED3BC69EF477}" sibTransId="{66435E53-B3D4-4854-9C50-DDFFC96FD1B7}"/>
    <dgm:cxn modelId="{59B59339-7DCB-4BDF-BE7E-0D427F5F1DAB}" srcId="{4752A935-2247-435D-B517-6A57B6BF0531}" destId="{3B912490-9B79-493A-B827-F79AEC69AD75}" srcOrd="0" destOrd="0" parTransId="{6BF12D8F-0128-497B-83F0-7CD0AE8B3EAC}" sibTransId="{6F03C180-9082-4D86-89BF-6552683F922E}"/>
    <dgm:cxn modelId="{D4A38747-2678-4350-AE21-7B3EAD9DCBF7}" type="presOf" srcId="{ABDB45CE-4A0F-47EC-93AE-83A710F8328E}" destId="{AF2D9743-CE5A-4F37-86CA-1E659B8D9D84}" srcOrd="0" destOrd="0" presId="urn:microsoft.com/office/officeart/2008/layout/PictureLineup"/>
    <dgm:cxn modelId="{592F614A-969C-496E-99ED-CC312137FBBA}" srcId="{4752A935-2247-435D-B517-6A57B6BF0531}" destId="{8EDE9FAE-C3FF-4C87-9664-7F20001968F1}" srcOrd="1" destOrd="0" parTransId="{9A58CD93-4B60-4F1C-9C88-ED137B43EA03}" sibTransId="{A516958D-BD6F-4537-BEA2-C83F56BE3483}"/>
    <dgm:cxn modelId="{657DBE72-EC09-41F7-AFC9-9EFE787D5C5C}" srcId="{4752A935-2247-435D-B517-6A57B6BF0531}" destId="{808E43E0-3FEA-48D7-BE09-E2F173AEE8C0}" srcOrd="5" destOrd="0" parTransId="{7FE68295-1D31-45F8-9D59-81345C1EAA6B}" sibTransId="{419E8E98-7E3B-4718-A832-1BA89AA17ED1}"/>
    <dgm:cxn modelId="{2EEFEA52-CC84-4BE2-B83C-03357254CFBF}" type="presOf" srcId="{3B912490-9B79-493A-B827-F79AEC69AD75}" destId="{B642B412-1EDA-4E64-BFF1-CA4BAAA77B7C}" srcOrd="0" destOrd="0" presId="urn:microsoft.com/office/officeart/2008/layout/PictureLineup"/>
    <dgm:cxn modelId="{25AD7155-F2D9-4188-84F5-1F95D99F06CB}" type="presOf" srcId="{8EDE9FAE-C3FF-4C87-9664-7F20001968F1}" destId="{54EBB8B9-3E6D-4F5E-B765-6CAE5D9F0825}" srcOrd="0" destOrd="0" presId="urn:microsoft.com/office/officeart/2008/layout/PictureLineup"/>
    <dgm:cxn modelId="{BCBFC47E-3559-4497-805D-65ABC9856481}" srcId="{4752A935-2247-435D-B517-6A57B6BF0531}" destId="{ABDB45CE-4A0F-47EC-93AE-83A710F8328E}" srcOrd="2" destOrd="0" parTransId="{11675CA6-C834-4A9A-AC35-D70957DAEF4E}" sibTransId="{D779EC88-F1A8-4C16-A771-20F10503EC00}"/>
    <dgm:cxn modelId="{26AF9988-DED6-4782-A1FF-924305853C9B}" type="presOf" srcId="{E4F90DE2-9CDD-4DA2-AE84-F7A0B8444E73}" destId="{B08A7DF3-DD32-4EB8-B297-F842951A32AC}" srcOrd="0" destOrd="0" presId="urn:microsoft.com/office/officeart/2008/layout/PictureLineup"/>
    <dgm:cxn modelId="{AF0EF99C-647F-4EE5-9007-4E6313312F58}" srcId="{4752A935-2247-435D-B517-6A57B6BF0531}" destId="{929ED9D8-1647-474E-8004-C0A36B46AEE2}" srcOrd="4" destOrd="0" parTransId="{CF6E341F-85C0-4648-9712-8D5C7C6EEDEB}" sibTransId="{9C2291C3-329A-4E97-A3A6-015F1493637C}"/>
    <dgm:cxn modelId="{A4DCA1A6-C86D-41B4-B306-4669DE6122E2}" type="presOf" srcId="{929ED9D8-1647-474E-8004-C0A36B46AEE2}" destId="{13FA7D87-3BF9-4887-81B4-BCE9A200B225}" srcOrd="0" destOrd="0" presId="urn:microsoft.com/office/officeart/2008/layout/PictureLineup"/>
    <dgm:cxn modelId="{A562E5B0-E3AD-49CD-AB40-FFC6DA6DDFB7}" type="presOf" srcId="{4752A935-2247-435D-B517-6A57B6BF0531}" destId="{BEC6B112-F9C7-4ED7-91F0-54DDC162B6D4}" srcOrd="0" destOrd="0" presId="urn:microsoft.com/office/officeart/2008/layout/PictureLineup"/>
    <dgm:cxn modelId="{B24C8DD5-4591-4298-B99B-213640117FCA}" type="presOf" srcId="{F416851C-C8D2-4A6D-B320-573F2B817EB8}" destId="{B2768421-E72F-43FD-820E-09E9B0AD23C1}" srcOrd="0" destOrd="0" presId="urn:microsoft.com/office/officeart/2008/layout/PictureLineup"/>
    <dgm:cxn modelId="{F20E6CD6-7563-465E-B224-9FF9C7E935DE}" srcId="{4752A935-2247-435D-B517-6A57B6BF0531}" destId="{E4F90DE2-9CDD-4DA2-AE84-F7A0B8444E73}" srcOrd="3" destOrd="0" parTransId="{FAB1AFE0-59CF-4A22-AD85-33D646848427}" sibTransId="{4B9CC2D8-F522-4AFB-8DCD-3B9A5CDAFABD}"/>
    <dgm:cxn modelId="{77675E67-BF59-44DB-92BA-908E22330E19}" type="presParOf" srcId="{BEC6B112-F9C7-4ED7-91F0-54DDC162B6D4}" destId="{2439C002-D25A-4B63-A0DF-93C7FCD92C5C}" srcOrd="0" destOrd="0" presId="urn:microsoft.com/office/officeart/2008/layout/PictureLineup"/>
    <dgm:cxn modelId="{E322F227-4384-4717-891A-2C426CB37223}" type="presParOf" srcId="{2439C002-D25A-4B63-A0DF-93C7FCD92C5C}" destId="{9CBD5CE4-DC29-46BF-A115-4BDDBBDED689}" srcOrd="0" destOrd="0" presId="urn:microsoft.com/office/officeart/2008/layout/PictureLineup"/>
    <dgm:cxn modelId="{CDA2DFB0-2808-4F31-930A-04574EB0A306}" type="presParOf" srcId="{2439C002-D25A-4B63-A0DF-93C7FCD92C5C}" destId="{A3A4115F-1899-4E8E-A015-0810B1AB4F44}" srcOrd="1" destOrd="0" presId="urn:microsoft.com/office/officeart/2008/layout/PictureLineup"/>
    <dgm:cxn modelId="{A3F49D99-B36A-4852-AC7A-89AAB0DB651D}" type="presParOf" srcId="{2439C002-D25A-4B63-A0DF-93C7FCD92C5C}" destId="{B642B412-1EDA-4E64-BFF1-CA4BAAA77B7C}" srcOrd="2" destOrd="0" presId="urn:microsoft.com/office/officeart/2008/layout/PictureLineup"/>
    <dgm:cxn modelId="{AEFEDBC9-D4BB-4E1F-8855-3D15C2D01554}" type="presParOf" srcId="{BEC6B112-F9C7-4ED7-91F0-54DDC162B6D4}" destId="{D320296F-E209-422C-824A-C30D9BE63420}" srcOrd="1" destOrd="0" presId="urn:microsoft.com/office/officeart/2008/layout/PictureLineup"/>
    <dgm:cxn modelId="{CC0F1E85-DFC8-4396-90BE-37722B30A77E}" type="presParOf" srcId="{BEC6B112-F9C7-4ED7-91F0-54DDC162B6D4}" destId="{05302679-E7C6-45C0-A6C8-025FECCEE81B}" srcOrd="2" destOrd="0" presId="urn:microsoft.com/office/officeart/2008/layout/PictureLineup"/>
    <dgm:cxn modelId="{3C34B433-995E-4E78-A705-C6F9DB65C30D}" type="presParOf" srcId="{05302679-E7C6-45C0-A6C8-025FECCEE81B}" destId="{B261C51F-99C6-4D46-B921-8885B7D3D13C}" srcOrd="0" destOrd="0" presId="urn:microsoft.com/office/officeart/2008/layout/PictureLineup"/>
    <dgm:cxn modelId="{CA001026-1F24-4F32-8952-F7C4A96045AA}" type="presParOf" srcId="{05302679-E7C6-45C0-A6C8-025FECCEE81B}" destId="{AA10825B-7C79-45C2-9CD8-6EF187EC5821}" srcOrd="1" destOrd="0" presId="urn:microsoft.com/office/officeart/2008/layout/PictureLineup"/>
    <dgm:cxn modelId="{DEACE3E9-BA14-497D-8093-227F1F1FD9D1}" type="presParOf" srcId="{05302679-E7C6-45C0-A6C8-025FECCEE81B}" destId="{54EBB8B9-3E6D-4F5E-B765-6CAE5D9F0825}" srcOrd="2" destOrd="0" presId="urn:microsoft.com/office/officeart/2008/layout/PictureLineup"/>
    <dgm:cxn modelId="{0FF7F589-AB8F-438A-BB6C-13D902FDA784}" type="presParOf" srcId="{BEC6B112-F9C7-4ED7-91F0-54DDC162B6D4}" destId="{9C791D24-106B-4A60-83AC-973705A95C36}" srcOrd="3" destOrd="0" presId="urn:microsoft.com/office/officeart/2008/layout/PictureLineup"/>
    <dgm:cxn modelId="{B59E9EE0-CB4B-45C1-837C-95F53CC15D97}" type="presParOf" srcId="{BEC6B112-F9C7-4ED7-91F0-54DDC162B6D4}" destId="{5FC9A924-65AE-4E1C-9F84-3D8889056567}" srcOrd="4" destOrd="0" presId="urn:microsoft.com/office/officeart/2008/layout/PictureLineup"/>
    <dgm:cxn modelId="{FF2CFA68-C109-4478-A299-0C132FF48E7B}" type="presParOf" srcId="{5FC9A924-65AE-4E1C-9F84-3D8889056567}" destId="{4985601B-E120-4023-A65A-AD8FC3BFAD3C}" srcOrd="0" destOrd="0" presId="urn:microsoft.com/office/officeart/2008/layout/PictureLineup"/>
    <dgm:cxn modelId="{1E1A51E0-7729-49AB-B09E-24F9820BD7B5}" type="presParOf" srcId="{5FC9A924-65AE-4E1C-9F84-3D8889056567}" destId="{8572EFE8-122E-46E6-B28B-6BDE933CCE96}" srcOrd="1" destOrd="0" presId="urn:microsoft.com/office/officeart/2008/layout/PictureLineup"/>
    <dgm:cxn modelId="{85B860FC-183A-491F-91F1-9EE59D80C185}" type="presParOf" srcId="{5FC9A924-65AE-4E1C-9F84-3D8889056567}" destId="{AF2D9743-CE5A-4F37-86CA-1E659B8D9D84}" srcOrd="2" destOrd="0" presId="urn:microsoft.com/office/officeart/2008/layout/PictureLineup"/>
    <dgm:cxn modelId="{21AF7289-DEAB-4710-9EC3-D9E4AD36C60B}" type="presParOf" srcId="{BEC6B112-F9C7-4ED7-91F0-54DDC162B6D4}" destId="{BEE073AB-712F-453A-8AB3-CF28F516982D}" srcOrd="5" destOrd="0" presId="urn:microsoft.com/office/officeart/2008/layout/PictureLineup"/>
    <dgm:cxn modelId="{EF3B6009-D5E1-475B-8E75-6A7C815CC784}" type="presParOf" srcId="{BEC6B112-F9C7-4ED7-91F0-54DDC162B6D4}" destId="{E9CA4A36-415E-4065-ABED-E10106D48CAA}" srcOrd="6" destOrd="0" presId="urn:microsoft.com/office/officeart/2008/layout/PictureLineup"/>
    <dgm:cxn modelId="{CB6E5C6A-A1C4-43DC-9A9C-B3C4A063D255}" type="presParOf" srcId="{E9CA4A36-415E-4065-ABED-E10106D48CAA}" destId="{154C7DFC-2A3D-4603-9AC2-76FD88E695C1}" srcOrd="0" destOrd="0" presId="urn:microsoft.com/office/officeart/2008/layout/PictureLineup"/>
    <dgm:cxn modelId="{E6621179-4E99-4352-97D0-3DA717D1A35F}" type="presParOf" srcId="{E9CA4A36-415E-4065-ABED-E10106D48CAA}" destId="{8F0BB91D-12D4-4809-8A0D-CE6F7617EA8F}" srcOrd="1" destOrd="0" presId="urn:microsoft.com/office/officeart/2008/layout/PictureLineup"/>
    <dgm:cxn modelId="{4870CAEA-E9D4-4074-BAFA-28F98F8CEE3F}" type="presParOf" srcId="{E9CA4A36-415E-4065-ABED-E10106D48CAA}" destId="{B08A7DF3-DD32-4EB8-B297-F842951A32AC}" srcOrd="2" destOrd="0" presId="urn:microsoft.com/office/officeart/2008/layout/PictureLineup"/>
    <dgm:cxn modelId="{6C89708A-4B4F-490D-9004-6DB0A5664C0D}" type="presParOf" srcId="{BEC6B112-F9C7-4ED7-91F0-54DDC162B6D4}" destId="{B8758946-1ED1-4A0D-9381-9ED5312F1194}" srcOrd="7" destOrd="0" presId="urn:microsoft.com/office/officeart/2008/layout/PictureLineup"/>
    <dgm:cxn modelId="{61CE14CB-8FBC-4FC6-B336-551B80AE82F2}" type="presParOf" srcId="{BEC6B112-F9C7-4ED7-91F0-54DDC162B6D4}" destId="{E10DC858-E733-485F-B79F-827FD705C4C4}" srcOrd="8" destOrd="0" presId="urn:microsoft.com/office/officeart/2008/layout/PictureLineup"/>
    <dgm:cxn modelId="{00259EF7-6059-4288-905B-6F6637688F65}" type="presParOf" srcId="{E10DC858-E733-485F-B79F-827FD705C4C4}" destId="{2E655670-FF1D-404B-B7A5-98A20C89848D}" srcOrd="0" destOrd="0" presId="urn:microsoft.com/office/officeart/2008/layout/PictureLineup"/>
    <dgm:cxn modelId="{32833060-AB37-44D2-934B-30C5B40570B1}" type="presParOf" srcId="{E10DC858-E733-485F-B79F-827FD705C4C4}" destId="{5D64F370-7DF3-467C-AE76-F3CBCB16CF64}" srcOrd="1" destOrd="0" presId="urn:microsoft.com/office/officeart/2008/layout/PictureLineup"/>
    <dgm:cxn modelId="{8A0FBEC9-773C-4815-81B3-3AB5BED47AA1}" type="presParOf" srcId="{E10DC858-E733-485F-B79F-827FD705C4C4}" destId="{13FA7D87-3BF9-4887-81B4-BCE9A200B225}" srcOrd="2" destOrd="0" presId="urn:microsoft.com/office/officeart/2008/layout/PictureLineup"/>
    <dgm:cxn modelId="{B7673547-C0DD-4AB8-B7EF-2F7E6977FB15}" type="presParOf" srcId="{BEC6B112-F9C7-4ED7-91F0-54DDC162B6D4}" destId="{B99C3DC0-EDE7-4394-BB5A-429A23F1BD96}" srcOrd="9" destOrd="0" presId="urn:microsoft.com/office/officeart/2008/layout/PictureLineup"/>
    <dgm:cxn modelId="{9E4ACB8D-5F5D-4482-A928-2FC435C1F70C}" type="presParOf" srcId="{BEC6B112-F9C7-4ED7-91F0-54DDC162B6D4}" destId="{243ABA03-4560-438A-B671-FF7E6FA2160E}" srcOrd="10" destOrd="0" presId="urn:microsoft.com/office/officeart/2008/layout/PictureLineup"/>
    <dgm:cxn modelId="{CA0DF2D6-5E0A-46AF-8C27-DB28EBFBA31D}" type="presParOf" srcId="{243ABA03-4560-438A-B671-FF7E6FA2160E}" destId="{F531276F-BB05-49FC-926F-FE9376976F40}" srcOrd="0" destOrd="0" presId="urn:microsoft.com/office/officeart/2008/layout/PictureLineup"/>
    <dgm:cxn modelId="{E3BF54E2-4698-466F-832C-F4B8AD2C0566}" type="presParOf" srcId="{243ABA03-4560-438A-B671-FF7E6FA2160E}" destId="{BC515A7C-EE5D-4942-9579-353FD3BD0458}" srcOrd="1" destOrd="0" presId="urn:microsoft.com/office/officeart/2008/layout/PictureLineup"/>
    <dgm:cxn modelId="{BAE20647-F309-4B89-AB19-7EE2D42528AF}" type="presParOf" srcId="{243ABA03-4560-438A-B671-FF7E6FA2160E}" destId="{20153A46-9009-489D-A23B-78616AFC69C5}" srcOrd="2" destOrd="0" presId="urn:microsoft.com/office/officeart/2008/layout/PictureLineup"/>
    <dgm:cxn modelId="{A0108ABF-AE33-4123-97CC-93168A1A65BA}" type="presParOf" srcId="{BEC6B112-F9C7-4ED7-91F0-54DDC162B6D4}" destId="{82C25574-1490-48FB-A39E-E86FAF75FF46}" srcOrd="11" destOrd="0" presId="urn:microsoft.com/office/officeart/2008/layout/PictureLineup"/>
    <dgm:cxn modelId="{A3E4D6C8-C0E1-480B-B8F5-D7110A4E50EF}" type="presParOf" srcId="{BEC6B112-F9C7-4ED7-91F0-54DDC162B6D4}" destId="{B6C03AFD-595E-4D78-9D9F-46BE6A274CFC}" srcOrd="12" destOrd="0" presId="urn:microsoft.com/office/officeart/2008/layout/PictureLineup"/>
    <dgm:cxn modelId="{7F992BAC-7475-448F-947C-83E93994662E}" type="presParOf" srcId="{B6C03AFD-595E-4D78-9D9F-46BE6A274CFC}" destId="{73CF741A-8F50-4E66-9038-2BD9A4FB3DD4}" srcOrd="0" destOrd="0" presId="urn:microsoft.com/office/officeart/2008/layout/PictureLineup"/>
    <dgm:cxn modelId="{23705A01-9BF9-4CA8-8250-90786B317A63}" type="presParOf" srcId="{B6C03AFD-595E-4D78-9D9F-46BE6A274CFC}" destId="{D1DC40BE-157F-4FC5-9E69-455A6ACAE34B}" srcOrd="1" destOrd="0" presId="urn:microsoft.com/office/officeart/2008/layout/PictureLineup"/>
    <dgm:cxn modelId="{FAD6F12B-6CF4-4C5E-A60C-D847391FD9EA}" type="presParOf" srcId="{B6C03AFD-595E-4D78-9D9F-46BE6A274CFC}" destId="{B2768421-E72F-43FD-820E-09E9B0AD23C1}" srcOrd="2" destOrd="0" presId="urn:microsoft.com/office/officeart/2008/layout/PictureLineup"/>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9E13C3-393B-47E9-9D70-F090F6BA1BCB}">
      <dsp:nvSpPr>
        <dsp:cNvPr id="0" name=""/>
        <dsp:cNvSpPr/>
      </dsp:nvSpPr>
      <dsp:spPr>
        <a:xfrm>
          <a:off x="0" y="2808"/>
          <a:ext cx="619679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BC02CFE-5999-483D-9B3C-F5C97D3C9F91}">
      <dsp:nvSpPr>
        <dsp:cNvPr id="0" name=""/>
        <dsp:cNvSpPr/>
      </dsp:nvSpPr>
      <dsp:spPr>
        <a:xfrm>
          <a:off x="0" y="2808"/>
          <a:ext cx="6196797" cy="19155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dirty="0"/>
            <a:t>Government Social Research (GSR) is the analytical profession within Government for Civil Servants that produce social and behavioural research and advice. </a:t>
          </a:r>
          <a:endParaRPr lang="en-US" sz="1800" kern="1200" dirty="0"/>
        </a:p>
      </dsp:txBody>
      <dsp:txXfrm>
        <a:off x="0" y="2808"/>
        <a:ext cx="6196797" cy="1915595"/>
      </dsp:txXfrm>
    </dsp:sp>
    <dsp:sp modelId="{DFC2FD02-ED0C-479B-B9F3-EAE0EB53DEB1}">
      <dsp:nvSpPr>
        <dsp:cNvPr id="0" name=""/>
        <dsp:cNvSpPr/>
      </dsp:nvSpPr>
      <dsp:spPr>
        <a:xfrm>
          <a:off x="0" y="1918403"/>
          <a:ext cx="619679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1E53EE0-B020-4902-A856-2AD76207EF7A}">
      <dsp:nvSpPr>
        <dsp:cNvPr id="0" name=""/>
        <dsp:cNvSpPr/>
      </dsp:nvSpPr>
      <dsp:spPr>
        <a:xfrm>
          <a:off x="0" y="1918403"/>
          <a:ext cx="6196797" cy="19155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dirty="0"/>
            <a:t>GSR members enable government to understand issues relating to society, groups and individuals, supporting policy debate and decision-making through a variety of approaches, advice and evidence. </a:t>
          </a:r>
          <a:endParaRPr lang="en-US" sz="1800" kern="1200" dirty="0"/>
        </a:p>
      </dsp:txBody>
      <dsp:txXfrm>
        <a:off x="0" y="1918403"/>
        <a:ext cx="6196797" cy="1915595"/>
      </dsp:txXfrm>
    </dsp:sp>
    <dsp:sp modelId="{5F9EAA61-A950-4760-A6D7-F95542DBDCAB}">
      <dsp:nvSpPr>
        <dsp:cNvPr id="0" name=""/>
        <dsp:cNvSpPr/>
      </dsp:nvSpPr>
      <dsp:spPr>
        <a:xfrm>
          <a:off x="0" y="3833999"/>
          <a:ext cx="619679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FB94EE-7C00-4098-8C5D-2718DB9C5E62}">
      <dsp:nvSpPr>
        <dsp:cNvPr id="0" name=""/>
        <dsp:cNvSpPr/>
      </dsp:nvSpPr>
      <dsp:spPr>
        <a:xfrm>
          <a:off x="0" y="3833999"/>
          <a:ext cx="6196797" cy="19155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dirty="0"/>
            <a:t>GSR has over 2,500 professionally-accredited members across 35+ government departments and organisations.</a:t>
          </a:r>
          <a:endParaRPr lang="en-US" sz="1800" kern="1200" dirty="0"/>
        </a:p>
      </dsp:txBody>
      <dsp:txXfrm>
        <a:off x="0" y="3833999"/>
        <a:ext cx="6196797" cy="19155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4AA8BB-6AAD-4DCB-91B8-BB65EFB6E2D6}">
      <dsp:nvSpPr>
        <dsp:cNvPr id="0" name=""/>
        <dsp:cNvSpPr/>
      </dsp:nvSpPr>
      <dsp:spPr>
        <a:xfrm rot="5400000">
          <a:off x="-233584" y="237531"/>
          <a:ext cx="1557230" cy="1090061"/>
        </a:xfrm>
        <a:prstGeom prst="chevron">
          <a:avLst/>
        </a:prstGeom>
        <a:solidFill>
          <a:schemeClr val="accent4"/>
        </a:solidFill>
        <a:ln w="1270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t>Application </a:t>
          </a:r>
          <a:r>
            <a:rPr lang="en-GB" sz="1600" kern="1200" dirty="0">
              <a:latin typeface="Calibri Light" panose="020F0302020204030204"/>
            </a:rPr>
            <a:t>Stage</a:t>
          </a:r>
          <a:endParaRPr lang="en-GB" sz="1600" kern="1200" dirty="0"/>
        </a:p>
      </dsp:txBody>
      <dsp:txXfrm rot="-5400000">
        <a:off x="1" y="548978"/>
        <a:ext cx="1090061" cy="467169"/>
      </dsp:txXfrm>
    </dsp:sp>
    <dsp:sp modelId="{D0C53313-ABF1-49A6-B441-744E7A46A325}">
      <dsp:nvSpPr>
        <dsp:cNvPr id="0" name=""/>
        <dsp:cNvSpPr/>
      </dsp:nvSpPr>
      <dsp:spPr>
        <a:xfrm rot="5400000">
          <a:off x="5301109" y="-4207101"/>
          <a:ext cx="1012200" cy="9434296"/>
        </a:xfrm>
        <a:prstGeom prst="round2SameRect">
          <a:avLst/>
        </a:prstGeom>
        <a:solidFill>
          <a:schemeClr val="lt1">
            <a:alpha val="90000"/>
            <a:hueOff val="0"/>
            <a:satOff val="0"/>
            <a:lumOff val="0"/>
            <a:alphaOff val="0"/>
          </a:schemeClr>
        </a:solidFill>
        <a:ln w="1270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rtl="0">
            <a:lnSpc>
              <a:spcPct val="90000"/>
            </a:lnSpc>
            <a:spcBef>
              <a:spcPct val="0"/>
            </a:spcBef>
            <a:spcAft>
              <a:spcPct val="15000"/>
            </a:spcAft>
            <a:buChar char="•"/>
          </a:pPr>
          <a:r>
            <a:rPr lang="en-GB" sz="1600" kern="1200" dirty="0"/>
            <a:t>All applicants must fill out the application form on Civil Service</a:t>
          </a:r>
          <a:r>
            <a:rPr lang="en-GB" sz="1600" kern="1200" dirty="0">
              <a:latin typeface="Calibri Light" panose="020F0302020204030204"/>
            </a:rPr>
            <a:t> </a:t>
          </a:r>
          <a:r>
            <a:rPr lang="en-GB" sz="1600" kern="1200" dirty="0">
              <a:solidFill>
                <a:prstClr val="black">
                  <a:hueOff val="0"/>
                  <a:satOff val="0"/>
                  <a:lumOff val="0"/>
                  <a:alphaOff val="0"/>
                </a:prstClr>
              </a:solidFill>
              <a:latin typeface="Calibri" panose="020F0502020204030204"/>
              <a:ea typeface="+mn-ea"/>
              <a:cs typeface="+mn-cs"/>
            </a:rPr>
            <a:t>Jobs</a:t>
          </a:r>
          <a:r>
            <a:rPr lang="en-GB" sz="1600" kern="1200" dirty="0">
              <a:latin typeface="Calibri Light" panose="020F0302020204030204"/>
            </a:rPr>
            <a:t>.</a:t>
          </a:r>
          <a:endParaRPr lang="en-GB" sz="1600" kern="1200" dirty="0"/>
        </a:p>
        <a:p>
          <a:pPr marL="171450" lvl="1" indent="-171450" algn="l" defTabSz="711200" rtl="0">
            <a:lnSpc>
              <a:spcPct val="90000"/>
            </a:lnSpc>
            <a:spcBef>
              <a:spcPct val="0"/>
            </a:spcBef>
            <a:spcAft>
              <a:spcPct val="15000"/>
            </a:spcAft>
            <a:buChar char="•"/>
          </a:pPr>
          <a:r>
            <a:rPr lang="en-GB" sz="1600" kern="1200" dirty="0">
              <a:latin typeface="Calibri"/>
              <a:cs typeface="Calibri"/>
            </a:rPr>
            <a:t>Complete the Civil Service online numerical and verbal reasoning test</a:t>
          </a:r>
        </a:p>
      </dsp:txBody>
      <dsp:txXfrm rot="-5400000">
        <a:off x="1090061" y="53359"/>
        <a:ext cx="9384884" cy="913376"/>
      </dsp:txXfrm>
    </dsp:sp>
    <dsp:sp modelId="{F82F39D4-25C6-4840-8A0B-3F7AC666B56E}">
      <dsp:nvSpPr>
        <dsp:cNvPr id="0" name=""/>
        <dsp:cNvSpPr/>
      </dsp:nvSpPr>
      <dsp:spPr>
        <a:xfrm rot="5400000">
          <a:off x="-233584" y="1600349"/>
          <a:ext cx="1557230" cy="1090061"/>
        </a:xfrm>
        <a:prstGeom prst="chevron">
          <a:avLst/>
        </a:prstGeom>
        <a:solidFill>
          <a:schemeClr val="accent4"/>
        </a:solidFill>
        <a:ln w="1270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rtl="0">
            <a:lnSpc>
              <a:spcPct val="90000"/>
            </a:lnSpc>
            <a:spcBef>
              <a:spcPct val="0"/>
            </a:spcBef>
            <a:spcAft>
              <a:spcPct val="35000"/>
            </a:spcAft>
            <a:buNone/>
          </a:pPr>
          <a:r>
            <a:rPr lang="en-GB" sz="1600" kern="1200" dirty="0">
              <a:latin typeface="Calibri Light" panose="020F0302020204030204"/>
            </a:rPr>
            <a:t>GSR Knowledge Test</a:t>
          </a:r>
          <a:endParaRPr lang="en-GB" sz="1600" kern="1200" dirty="0"/>
        </a:p>
      </dsp:txBody>
      <dsp:txXfrm rot="-5400000">
        <a:off x="1" y="1911796"/>
        <a:ext cx="1090061" cy="467169"/>
      </dsp:txXfrm>
    </dsp:sp>
    <dsp:sp modelId="{1238FC4A-5606-4A1B-A6F5-D724237FA319}">
      <dsp:nvSpPr>
        <dsp:cNvPr id="0" name=""/>
        <dsp:cNvSpPr/>
      </dsp:nvSpPr>
      <dsp:spPr>
        <a:xfrm rot="5400000">
          <a:off x="5300843" y="-2844016"/>
          <a:ext cx="1012732" cy="9434296"/>
        </a:xfrm>
        <a:prstGeom prst="round2SameRect">
          <a:avLst/>
        </a:prstGeom>
        <a:solidFill>
          <a:schemeClr val="lt1">
            <a:alpha val="90000"/>
            <a:hueOff val="0"/>
            <a:satOff val="0"/>
            <a:lumOff val="0"/>
            <a:alphaOff val="0"/>
          </a:schemeClr>
        </a:solidFill>
        <a:ln w="1270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GB" sz="1600" kern="1200" dirty="0"/>
            <a:t>After applications close, you will be invited to take the GSR Knowledge Test.</a:t>
          </a:r>
        </a:p>
        <a:p>
          <a:pPr marL="171450" lvl="1" indent="-171450" algn="l" defTabSz="711200">
            <a:lnSpc>
              <a:spcPct val="90000"/>
            </a:lnSpc>
            <a:spcBef>
              <a:spcPct val="0"/>
            </a:spcBef>
            <a:spcAft>
              <a:spcPct val="15000"/>
            </a:spcAft>
            <a:buChar char="•"/>
          </a:pPr>
          <a:r>
            <a:rPr lang="en-GB" sz="1600" kern="1200" dirty="0"/>
            <a:t>The test is online, multiple choice and timed. We can make reasonable adjustments.</a:t>
          </a:r>
        </a:p>
      </dsp:txBody>
      <dsp:txXfrm rot="-5400000">
        <a:off x="1090061" y="1416204"/>
        <a:ext cx="9384858" cy="913856"/>
      </dsp:txXfrm>
    </dsp:sp>
    <dsp:sp modelId="{ABD28A5C-AE2D-48DA-B6C0-E4511CE9678D}">
      <dsp:nvSpPr>
        <dsp:cNvPr id="0" name=""/>
        <dsp:cNvSpPr/>
      </dsp:nvSpPr>
      <dsp:spPr>
        <a:xfrm rot="5400000">
          <a:off x="-233584" y="2963168"/>
          <a:ext cx="1557230" cy="1090061"/>
        </a:xfrm>
        <a:prstGeom prst="chevron">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t>Sift</a:t>
          </a:r>
        </a:p>
      </dsp:txBody>
      <dsp:txXfrm rot="-5400000">
        <a:off x="1" y="3274615"/>
        <a:ext cx="1090061" cy="467169"/>
      </dsp:txXfrm>
    </dsp:sp>
    <dsp:sp modelId="{AE1DF5F4-70E6-4F19-AEA1-4E1E0A4F5931}">
      <dsp:nvSpPr>
        <dsp:cNvPr id="0" name=""/>
        <dsp:cNvSpPr/>
      </dsp:nvSpPr>
      <dsp:spPr>
        <a:xfrm rot="5400000">
          <a:off x="5301109" y="-1481464"/>
          <a:ext cx="1012200" cy="9434296"/>
        </a:xfrm>
        <a:prstGeom prst="round2Same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rtl="0">
            <a:lnSpc>
              <a:spcPct val="90000"/>
            </a:lnSpc>
            <a:spcBef>
              <a:spcPct val="0"/>
            </a:spcBef>
            <a:spcAft>
              <a:spcPct val="15000"/>
            </a:spcAft>
            <a:buChar char="•"/>
          </a:pPr>
          <a:r>
            <a:rPr lang="en-GB" sz="1600" kern="1200" dirty="0"/>
            <a:t>Candidates who pass the GSR </a:t>
          </a:r>
          <a:r>
            <a:rPr lang="en-GB" sz="1600" kern="1200" dirty="0">
              <a:solidFill>
                <a:prstClr val="black">
                  <a:hueOff val="0"/>
                  <a:satOff val="0"/>
                  <a:lumOff val="0"/>
                  <a:alphaOff val="0"/>
                </a:prstClr>
              </a:solidFill>
              <a:latin typeface="Calibri" panose="020F0502020204030204"/>
              <a:ea typeface="+mn-ea"/>
              <a:cs typeface="+mn-cs"/>
            </a:rPr>
            <a:t>Knowledge Test will then have their application reviewed to see if their qualifications meet the criteria.</a:t>
          </a:r>
        </a:p>
      </dsp:txBody>
      <dsp:txXfrm rot="-5400000">
        <a:off x="1090061" y="2778996"/>
        <a:ext cx="9384884" cy="91337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8F4DB3-D265-4712-96E7-FAFB96852045}">
      <dsp:nvSpPr>
        <dsp:cNvPr id="0" name=""/>
        <dsp:cNvSpPr/>
      </dsp:nvSpPr>
      <dsp:spPr>
        <a:xfrm rot="5400000">
          <a:off x="-240739" y="254004"/>
          <a:ext cx="1604932" cy="1123452"/>
        </a:xfrm>
        <a:prstGeom prst="chevron">
          <a:avLst/>
        </a:prstGeom>
        <a:solidFill>
          <a:srgbClr val="C00000"/>
        </a:solidFill>
        <a:ln w="1270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latin typeface="+mn-lt"/>
            </a:rPr>
            <a:t>Booking Interview</a:t>
          </a:r>
        </a:p>
      </dsp:txBody>
      <dsp:txXfrm rot="-5400000">
        <a:off x="1" y="574990"/>
        <a:ext cx="1123452" cy="481480"/>
      </dsp:txXfrm>
    </dsp:sp>
    <dsp:sp modelId="{D857528A-E5D3-4C7C-8B1C-BB88DF1F0608}">
      <dsp:nvSpPr>
        <dsp:cNvPr id="0" name=""/>
        <dsp:cNvSpPr/>
      </dsp:nvSpPr>
      <dsp:spPr>
        <a:xfrm rot="5400000">
          <a:off x="5289431" y="-4156751"/>
          <a:ext cx="1060189" cy="9392147"/>
        </a:xfrm>
        <a:prstGeom prst="round2SameRect">
          <a:avLst/>
        </a:prstGeom>
        <a:solidFill>
          <a:schemeClr val="lt1">
            <a:alpha val="90000"/>
            <a:hueOff val="0"/>
            <a:satOff val="0"/>
            <a:lumOff val="0"/>
            <a:alphaOff val="0"/>
          </a:schemeClr>
        </a:solidFill>
        <a:ln w="127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endParaRPr lang="en-GB" sz="1600" kern="1200" dirty="0">
            <a:latin typeface="+mn-lt"/>
          </a:endParaRPr>
        </a:p>
        <a:p>
          <a:pPr marL="171450" lvl="1" indent="-171450" algn="l" defTabSz="711200" rtl="0">
            <a:lnSpc>
              <a:spcPct val="90000"/>
            </a:lnSpc>
            <a:spcBef>
              <a:spcPct val="0"/>
            </a:spcBef>
            <a:spcAft>
              <a:spcPct val="15000"/>
            </a:spcAft>
            <a:buChar char="•"/>
          </a:pPr>
          <a:r>
            <a:rPr lang="en-GB" sz="1600" kern="1200" dirty="0">
              <a:latin typeface="+mn-lt"/>
            </a:rPr>
            <a:t>You will be invited to book an interview slot via Civil Service Jobs </a:t>
          </a:r>
        </a:p>
        <a:p>
          <a:pPr marL="171450" lvl="1" indent="-171450" algn="l" defTabSz="711200" rtl="0">
            <a:lnSpc>
              <a:spcPct val="90000"/>
            </a:lnSpc>
            <a:spcBef>
              <a:spcPct val="0"/>
            </a:spcBef>
            <a:spcAft>
              <a:spcPct val="15000"/>
            </a:spcAft>
            <a:buChar char="•"/>
          </a:pPr>
          <a:r>
            <a:rPr lang="en-GB" sz="1600" kern="1200" dirty="0">
              <a:latin typeface="+mn-lt"/>
            </a:rPr>
            <a:t> The interviews will be held virtually on Microsoft Teams</a:t>
          </a:r>
          <a:endParaRPr lang="en-US" kern="1200" dirty="0"/>
        </a:p>
        <a:p>
          <a:pPr marL="171450" lvl="1" indent="-171450" algn="l" defTabSz="711200" rtl="0">
            <a:lnSpc>
              <a:spcPct val="90000"/>
            </a:lnSpc>
            <a:spcBef>
              <a:spcPct val="0"/>
            </a:spcBef>
            <a:spcAft>
              <a:spcPct val="15000"/>
            </a:spcAft>
            <a:buChar char="•"/>
          </a:pPr>
          <a:r>
            <a:rPr lang="en-GB" sz="1600" kern="1200" dirty="0">
              <a:latin typeface="+mn-lt"/>
            </a:rPr>
            <a:t>Interviews are expected to take place between 29/04/2024 and 24/05/2024</a:t>
          </a:r>
          <a:endParaRPr lang="en-GB" sz="1600" kern="1200" dirty="0">
            <a:highlight>
              <a:srgbClr val="FFFF00"/>
            </a:highlight>
            <a:latin typeface="+mn-lt"/>
          </a:endParaRPr>
        </a:p>
      </dsp:txBody>
      <dsp:txXfrm rot="-5400000">
        <a:off x="1123452" y="60982"/>
        <a:ext cx="9340393" cy="956681"/>
      </dsp:txXfrm>
    </dsp:sp>
    <dsp:sp modelId="{4B793E64-3904-47D3-9D0F-524254AD8D0B}">
      <dsp:nvSpPr>
        <dsp:cNvPr id="0" name=""/>
        <dsp:cNvSpPr/>
      </dsp:nvSpPr>
      <dsp:spPr>
        <a:xfrm rot="5400000">
          <a:off x="-240739" y="1665569"/>
          <a:ext cx="1604932" cy="1123452"/>
        </a:xfrm>
        <a:prstGeom prst="chevron">
          <a:avLst/>
        </a:prstGeom>
        <a:solidFill>
          <a:srgbClr val="C00000"/>
        </a:solidFill>
        <a:ln w="1270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latin typeface="+mn-lt"/>
            </a:rPr>
            <a:t>Presentation</a:t>
          </a:r>
        </a:p>
      </dsp:txBody>
      <dsp:txXfrm rot="-5400000">
        <a:off x="1" y="1986555"/>
        <a:ext cx="1123452" cy="481480"/>
      </dsp:txXfrm>
    </dsp:sp>
    <dsp:sp modelId="{CFC2C613-EB8A-4347-AF5A-C2A71338454F}">
      <dsp:nvSpPr>
        <dsp:cNvPr id="0" name=""/>
        <dsp:cNvSpPr/>
      </dsp:nvSpPr>
      <dsp:spPr>
        <a:xfrm rot="5400000">
          <a:off x="5297923" y="-2791452"/>
          <a:ext cx="1043206" cy="9392147"/>
        </a:xfrm>
        <a:prstGeom prst="round2SameRect">
          <a:avLst/>
        </a:prstGeom>
        <a:solidFill>
          <a:schemeClr val="lt1">
            <a:alpha val="90000"/>
            <a:hueOff val="0"/>
            <a:satOff val="0"/>
            <a:lumOff val="0"/>
            <a:alphaOff val="0"/>
          </a:schemeClr>
        </a:solidFill>
        <a:ln w="1270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rtl="0">
            <a:lnSpc>
              <a:spcPct val="90000"/>
            </a:lnSpc>
            <a:spcBef>
              <a:spcPct val="0"/>
            </a:spcBef>
            <a:spcAft>
              <a:spcPct val="15000"/>
            </a:spcAft>
            <a:buChar char="•"/>
          </a:pPr>
          <a:r>
            <a:rPr lang="en-GB" sz="1600" kern="1200" dirty="0">
              <a:latin typeface="+mn-lt"/>
            </a:rPr>
            <a:t>The first part of the interview will be a 5 minute presentation</a:t>
          </a:r>
        </a:p>
        <a:p>
          <a:pPr marL="171450" lvl="1" indent="-171450" algn="l" defTabSz="711200" rtl="0">
            <a:lnSpc>
              <a:spcPct val="90000"/>
            </a:lnSpc>
            <a:spcBef>
              <a:spcPct val="0"/>
            </a:spcBef>
            <a:spcAft>
              <a:spcPct val="15000"/>
            </a:spcAft>
            <a:buChar char="•"/>
          </a:pPr>
          <a:r>
            <a:rPr lang="en-GB" sz="1600" kern="1200" dirty="0">
              <a:latin typeface="+mn-lt"/>
            </a:rPr>
            <a:t>Follow up questions will be asked to assess technical professional skills as a Social Researcher </a:t>
          </a:r>
        </a:p>
        <a:p>
          <a:pPr marL="171450" lvl="1" indent="-171450" algn="l" defTabSz="711200">
            <a:lnSpc>
              <a:spcPct val="90000"/>
            </a:lnSpc>
            <a:spcBef>
              <a:spcPct val="0"/>
            </a:spcBef>
            <a:spcAft>
              <a:spcPct val="15000"/>
            </a:spcAft>
            <a:buChar char="•"/>
          </a:pPr>
          <a:r>
            <a:rPr lang="en-GB" sz="1600" kern="1200" dirty="0">
              <a:latin typeface="+mn-lt"/>
            </a:rPr>
            <a:t>These questions will be in line with the whole GSR Technical Framework at RO Level (</a:t>
          </a:r>
          <a:r>
            <a:rPr lang="en-GB" sz="1600" kern="1200" dirty="0">
              <a:latin typeface="+mn-lt"/>
              <a:hlinkClick xmlns:r="http://schemas.openxmlformats.org/officeDocument/2006/relationships" r:id="rId1"/>
            </a:rPr>
            <a:t>The Government Social Research Technical Framework - GOV.UK (www.gov.uk)</a:t>
          </a:r>
          <a:r>
            <a:rPr lang="en-GB" sz="1600" kern="1200" dirty="0">
              <a:latin typeface="+mn-lt"/>
            </a:rPr>
            <a:t>)</a:t>
          </a:r>
        </a:p>
      </dsp:txBody>
      <dsp:txXfrm rot="-5400000">
        <a:off x="1123453" y="1433943"/>
        <a:ext cx="9341222" cy="941356"/>
      </dsp:txXfrm>
    </dsp:sp>
    <dsp:sp modelId="{772086E5-563B-46AE-82E5-C53A2F8B7698}">
      <dsp:nvSpPr>
        <dsp:cNvPr id="0" name=""/>
        <dsp:cNvSpPr/>
      </dsp:nvSpPr>
      <dsp:spPr>
        <a:xfrm rot="5400000">
          <a:off x="-240739" y="3077135"/>
          <a:ext cx="1604932" cy="1123452"/>
        </a:xfrm>
        <a:prstGeom prst="chevron">
          <a:avLst/>
        </a:prstGeom>
        <a:solidFill>
          <a:srgbClr val="C00000"/>
        </a:solidFill>
        <a:ln w="127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rtl="0">
            <a:lnSpc>
              <a:spcPct val="90000"/>
            </a:lnSpc>
            <a:spcBef>
              <a:spcPct val="0"/>
            </a:spcBef>
            <a:spcAft>
              <a:spcPct val="35000"/>
            </a:spcAft>
            <a:buNone/>
          </a:pPr>
          <a:r>
            <a:rPr lang="en-GB" sz="1600" kern="1200" dirty="0">
              <a:latin typeface="+mn-lt"/>
            </a:rPr>
            <a:t>Questions </a:t>
          </a:r>
        </a:p>
      </dsp:txBody>
      <dsp:txXfrm rot="-5400000">
        <a:off x="1" y="3398121"/>
        <a:ext cx="1123452" cy="481480"/>
      </dsp:txXfrm>
    </dsp:sp>
    <dsp:sp modelId="{1FFBCC13-CABE-4D63-ADAF-76CDB0AAEBD0}">
      <dsp:nvSpPr>
        <dsp:cNvPr id="0" name=""/>
        <dsp:cNvSpPr/>
      </dsp:nvSpPr>
      <dsp:spPr>
        <a:xfrm rot="5400000">
          <a:off x="5297923" y="-1357426"/>
          <a:ext cx="1043206" cy="9392147"/>
        </a:xfrm>
        <a:prstGeom prst="round2SameRect">
          <a:avLst/>
        </a:prstGeom>
        <a:solidFill>
          <a:schemeClr val="lt1">
            <a:alpha val="90000"/>
            <a:hueOff val="0"/>
            <a:satOff val="0"/>
            <a:lumOff val="0"/>
            <a:alphaOff val="0"/>
          </a:schemeClr>
        </a:solidFill>
        <a:ln w="127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rtl="0">
            <a:lnSpc>
              <a:spcPct val="90000"/>
            </a:lnSpc>
            <a:spcBef>
              <a:spcPct val="0"/>
            </a:spcBef>
            <a:spcAft>
              <a:spcPct val="15000"/>
            </a:spcAft>
            <a:buChar char="•"/>
          </a:pPr>
          <a:r>
            <a:rPr lang="en-GB" sz="1600" kern="1200" dirty="0">
              <a:latin typeface="+mn-lt"/>
            </a:rPr>
            <a:t>The second part of the interview will be questions asked based on the Civil Service Behaviours</a:t>
          </a:r>
        </a:p>
        <a:p>
          <a:pPr marL="171450" lvl="1" indent="-171450" algn="l" defTabSz="711200">
            <a:lnSpc>
              <a:spcPct val="90000"/>
            </a:lnSpc>
            <a:spcBef>
              <a:spcPct val="0"/>
            </a:spcBef>
            <a:spcAft>
              <a:spcPct val="15000"/>
            </a:spcAft>
            <a:buChar char="•"/>
          </a:pPr>
          <a:r>
            <a:rPr lang="en-GB" sz="1600" kern="1200" dirty="0">
              <a:latin typeface="+mn-lt"/>
              <a:hlinkClick xmlns:r="http://schemas.openxmlformats.org/officeDocument/2006/relationships" r:id="rId2"/>
            </a:rPr>
            <a:t>Behaviours | Civil Service Careers (civil-service-careers.gov.uk)</a:t>
          </a:r>
          <a:endParaRPr lang="en-GB" sz="1600" kern="1200" dirty="0">
            <a:latin typeface="+mn-lt"/>
          </a:endParaRPr>
        </a:p>
      </dsp:txBody>
      <dsp:txXfrm rot="-5400000">
        <a:off x="1123453" y="2867969"/>
        <a:ext cx="9341222" cy="94135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793E64-3904-47D3-9D0F-524254AD8D0B}">
      <dsp:nvSpPr>
        <dsp:cNvPr id="0" name=""/>
        <dsp:cNvSpPr/>
      </dsp:nvSpPr>
      <dsp:spPr>
        <a:xfrm rot="5400000">
          <a:off x="-271335" y="275099"/>
          <a:ext cx="1808903" cy="1266232"/>
        </a:xfrm>
        <a:prstGeom prst="chevron">
          <a:avLst/>
        </a:prstGeom>
        <a:solidFill>
          <a:srgbClr val="C00000"/>
        </a:solidFill>
        <a:ln w="1270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a:t>Allocation to department</a:t>
          </a:r>
        </a:p>
      </dsp:txBody>
      <dsp:txXfrm rot="-5400000">
        <a:off x="1" y="636879"/>
        <a:ext cx="1266232" cy="542671"/>
      </dsp:txXfrm>
    </dsp:sp>
    <dsp:sp modelId="{CFC2C613-EB8A-4347-AF5A-C2A71338454F}">
      <dsp:nvSpPr>
        <dsp:cNvPr id="0" name=""/>
        <dsp:cNvSpPr/>
      </dsp:nvSpPr>
      <dsp:spPr>
        <a:xfrm rot="5400000">
          <a:off x="4806029" y="-3536032"/>
          <a:ext cx="1175787" cy="8255380"/>
        </a:xfrm>
        <a:prstGeom prst="round2SameRect">
          <a:avLst/>
        </a:prstGeom>
        <a:solidFill>
          <a:schemeClr val="lt1">
            <a:alpha val="90000"/>
            <a:hueOff val="0"/>
            <a:satOff val="0"/>
            <a:lumOff val="0"/>
            <a:alphaOff val="0"/>
          </a:schemeClr>
        </a:solidFill>
        <a:ln w="1270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rtl="0">
            <a:lnSpc>
              <a:spcPct val="90000"/>
            </a:lnSpc>
            <a:spcBef>
              <a:spcPct val="0"/>
            </a:spcBef>
            <a:spcAft>
              <a:spcPct val="15000"/>
            </a:spcAft>
            <a:buChar char="•"/>
          </a:pPr>
          <a:r>
            <a:rPr lang="en-GB" sz="1600" kern="1200" dirty="0"/>
            <a:t>If successful at the interview stage, </a:t>
          </a:r>
          <a:r>
            <a:rPr lang="en-GB" sz="1600" kern="1200" dirty="0">
              <a:latin typeface="+mn-lt"/>
            </a:rPr>
            <a:t>you will be offered </a:t>
          </a:r>
          <a:r>
            <a:rPr lang="en-GB" sz="1600" kern="1200" dirty="0"/>
            <a:t>a role and allocated to a government department</a:t>
          </a:r>
        </a:p>
        <a:p>
          <a:pPr marL="171450" lvl="1" indent="-171450" algn="l" defTabSz="711200">
            <a:lnSpc>
              <a:spcPct val="90000"/>
            </a:lnSpc>
            <a:spcBef>
              <a:spcPct val="0"/>
            </a:spcBef>
            <a:spcAft>
              <a:spcPct val="15000"/>
            </a:spcAft>
            <a:buChar char="•"/>
          </a:pPr>
          <a:r>
            <a:rPr lang="en-GB" sz="1600" kern="1200" dirty="0"/>
            <a:t>Roles are allocated based on your location preferences where possible. It is not possible to express a preference for a Government department, as GSR will meet the needs of all departments equally</a:t>
          </a:r>
        </a:p>
      </dsp:txBody>
      <dsp:txXfrm rot="-5400000">
        <a:off x="1266233" y="61161"/>
        <a:ext cx="8197983" cy="1060993"/>
      </dsp:txXfrm>
    </dsp:sp>
    <dsp:sp modelId="{772086E5-563B-46AE-82E5-C53A2F8B7698}">
      <dsp:nvSpPr>
        <dsp:cNvPr id="0" name=""/>
        <dsp:cNvSpPr/>
      </dsp:nvSpPr>
      <dsp:spPr>
        <a:xfrm rot="5400000">
          <a:off x="-271335" y="1793429"/>
          <a:ext cx="1808903" cy="1266232"/>
        </a:xfrm>
        <a:prstGeom prst="chevron">
          <a:avLst/>
        </a:prstGeom>
        <a:solidFill>
          <a:srgbClr val="C00000"/>
        </a:solidFill>
        <a:ln w="127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a:t>Onboarding</a:t>
          </a:r>
        </a:p>
      </dsp:txBody>
      <dsp:txXfrm rot="-5400000">
        <a:off x="1" y="2155209"/>
        <a:ext cx="1266232" cy="542671"/>
      </dsp:txXfrm>
    </dsp:sp>
    <dsp:sp modelId="{1FFBCC13-CABE-4D63-ADAF-76CDB0AAEBD0}">
      <dsp:nvSpPr>
        <dsp:cNvPr id="0" name=""/>
        <dsp:cNvSpPr/>
      </dsp:nvSpPr>
      <dsp:spPr>
        <a:xfrm rot="5400000">
          <a:off x="4806029" y="-2039513"/>
          <a:ext cx="1175787" cy="8255380"/>
        </a:xfrm>
        <a:prstGeom prst="round2SameRect">
          <a:avLst/>
        </a:prstGeom>
        <a:solidFill>
          <a:schemeClr val="lt1">
            <a:alpha val="90000"/>
            <a:hueOff val="0"/>
            <a:satOff val="0"/>
            <a:lumOff val="0"/>
            <a:alphaOff val="0"/>
          </a:schemeClr>
        </a:solidFill>
        <a:ln w="127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GB" sz="1600" kern="1200" dirty="0"/>
            <a:t>Your employing department will commission security checks, and allocate you your new role. They will be able to advise you regarding office location, start date and salary</a:t>
          </a:r>
        </a:p>
        <a:p>
          <a:pPr marL="171450" lvl="1" indent="-171450" algn="l" defTabSz="711200">
            <a:lnSpc>
              <a:spcPct val="90000"/>
            </a:lnSpc>
            <a:spcBef>
              <a:spcPct val="0"/>
            </a:spcBef>
            <a:spcAft>
              <a:spcPct val="15000"/>
            </a:spcAft>
            <a:buChar char="•"/>
          </a:pPr>
          <a:r>
            <a:rPr lang="en-GB" sz="1600" kern="1200" dirty="0"/>
            <a:t>Generally, you will be able to start your new role in September/October, once your security checks are clear</a:t>
          </a:r>
        </a:p>
      </dsp:txBody>
      <dsp:txXfrm rot="-5400000">
        <a:off x="1266233" y="1557680"/>
        <a:ext cx="8197983" cy="106099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BD5CE4-DC29-46BF-A115-4BDDBBDED689}">
      <dsp:nvSpPr>
        <dsp:cNvPr id="0" name=""/>
        <dsp:cNvSpPr/>
      </dsp:nvSpPr>
      <dsp:spPr>
        <a:xfrm>
          <a:off x="2568" y="366530"/>
          <a:ext cx="1500770" cy="150077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A4115F-1899-4E8E-A015-0810B1AB4F44}">
      <dsp:nvSpPr>
        <dsp:cNvPr id="0" name=""/>
        <dsp:cNvSpPr/>
      </dsp:nvSpPr>
      <dsp:spPr>
        <a:xfrm>
          <a:off x="2568" y="366530"/>
          <a:ext cx="150" cy="3001540"/>
        </a:xfrm>
        <a:prstGeom prst="line">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642B412-1EDA-4E64-BFF1-CA4BAAA77B7C}">
      <dsp:nvSpPr>
        <dsp:cNvPr id="0" name=""/>
        <dsp:cNvSpPr/>
      </dsp:nvSpPr>
      <dsp:spPr>
        <a:xfrm>
          <a:off x="2568" y="1867301"/>
          <a:ext cx="1500770" cy="15007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GB" sz="1400" b="0" kern="1200"/>
            <a:t>Flexible working patterns available, allowing you to wary the length of your working day while working your hours</a:t>
          </a:r>
        </a:p>
      </dsp:txBody>
      <dsp:txXfrm>
        <a:off x="2568" y="1867301"/>
        <a:ext cx="1500770" cy="1500770"/>
      </dsp:txXfrm>
    </dsp:sp>
    <dsp:sp modelId="{B261C51F-99C6-4D46-B921-8885B7D3D13C}">
      <dsp:nvSpPr>
        <dsp:cNvPr id="0" name=""/>
        <dsp:cNvSpPr/>
      </dsp:nvSpPr>
      <dsp:spPr>
        <a:xfrm>
          <a:off x="1504184" y="366530"/>
          <a:ext cx="1500770" cy="150077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A10825B-7C79-45C2-9CD8-6EF187EC5821}">
      <dsp:nvSpPr>
        <dsp:cNvPr id="0" name=""/>
        <dsp:cNvSpPr/>
      </dsp:nvSpPr>
      <dsp:spPr>
        <a:xfrm>
          <a:off x="1504184" y="366530"/>
          <a:ext cx="150" cy="3001540"/>
        </a:xfrm>
        <a:prstGeom prst="line">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4EBB8B9-3E6D-4F5E-B765-6CAE5D9F0825}">
      <dsp:nvSpPr>
        <dsp:cNvPr id="0" name=""/>
        <dsp:cNvSpPr/>
      </dsp:nvSpPr>
      <dsp:spPr>
        <a:xfrm>
          <a:off x="1504184" y="1867301"/>
          <a:ext cx="1500770" cy="15007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GB" sz="1400" b="0" kern="1200" dirty="0"/>
            <a:t>25 days annual leave, in addition to 8 public holidays and an extra paid day off work for the King’s birthday</a:t>
          </a:r>
        </a:p>
      </dsp:txBody>
      <dsp:txXfrm>
        <a:off x="1504184" y="1867301"/>
        <a:ext cx="1500770" cy="1500770"/>
      </dsp:txXfrm>
    </dsp:sp>
    <dsp:sp modelId="{4985601B-E120-4023-A65A-AD8FC3BFAD3C}">
      <dsp:nvSpPr>
        <dsp:cNvPr id="0" name=""/>
        <dsp:cNvSpPr/>
      </dsp:nvSpPr>
      <dsp:spPr>
        <a:xfrm>
          <a:off x="3005799" y="366530"/>
          <a:ext cx="1500770" cy="150077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572EFE8-122E-46E6-B28B-6BDE933CCE96}">
      <dsp:nvSpPr>
        <dsp:cNvPr id="0" name=""/>
        <dsp:cNvSpPr/>
      </dsp:nvSpPr>
      <dsp:spPr>
        <a:xfrm>
          <a:off x="3005799" y="366530"/>
          <a:ext cx="150" cy="3001540"/>
        </a:xfrm>
        <a:prstGeom prst="line">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F2D9743-CE5A-4F37-86CA-1E659B8D9D84}">
      <dsp:nvSpPr>
        <dsp:cNvPr id="0" name=""/>
        <dsp:cNvSpPr/>
      </dsp:nvSpPr>
      <dsp:spPr>
        <a:xfrm>
          <a:off x="3005799" y="1867301"/>
          <a:ext cx="1500770" cy="15007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GB" sz="1400" b="0" kern="1200"/>
            <a:t>Interest-free loans to spread the cost of an annual season  travel ticket or a new bicycle</a:t>
          </a:r>
        </a:p>
      </dsp:txBody>
      <dsp:txXfrm>
        <a:off x="3005799" y="1867301"/>
        <a:ext cx="1500770" cy="1500770"/>
      </dsp:txXfrm>
    </dsp:sp>
    <dsp:sp modelId="{154C7DFC-2A3D-4603-9AC2-76FD88E695C1}">
      <dsp:nvSpPr>
        <dsp:cNvPr id="0" name=""/>
        <dsp:cNvSpPr/>
      </dsp:nvSpPr>
      <dsp:spPr>
        <a:xfrm>
          <a:off x="4507414" y="366530"/>
          <a:ext cx="1500770" cy="150077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0BB91D-12D4-4809-8A0D-CE6F7617EA8F}">
      <dsp:nvSpPr>
        <dsp:cNvPr id="0" name=""/>
        <dsp:cNvSpPr/>
      </dsp:nvSpPr>
      <dsp:spPr>
        <a:xfrm>
          <a:off x="4507414" y="366530"/>
          <a:ext cx="150" cy="3001540"/>
        </a:xfrm>
        <a:prstGeom prst="line">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08A7DF3-DD32-4EB8-B297-F842951A32AC}">
      <dsp:nvSpPr>
        <dsp:cNvPr id="0" name=""/>
        <dsp:cNvSpPr/>
      </dsp:nvSpPr>
      <dsp:spPr>
        <a:xfrm>
          <a:off x="4507414" y="1867301"/>
          <a:ext cx="1500770" cy="15007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GB" sz="1400" b="0" kern="1200"/>
            <a:t>Opportunities to use on-site facilities, including fitness centres and staff canteens (where applicable)</a:t>
          </a:r>
        </a:p>
      </dsp:txBody>
      <dsp:txXfrm>
        <a:off x="4507414" y="1867301"/>
        <a:ext cx="1500770" cy="1500770"/>
      </dsp:txXfrm>
    </dsp:sp>
    <dsp:sp modelId="{2E655670-FF1D-404B-B7A5-98A20C89848D}">
      <dsp:nvSpPr>
        <dsp:cNvPr id="0" name=""/>
        <dsp:cNvSpPr/>
      </dsp:nvSpPr>
      <dsp:spPr>
        <a:xfrm>
          <a:off x="6009030" y="366530"/>
          <a:ext cx="1500770" cy="1500770"/>
        </a:xfrm>
        <a:prstGeom prst="rect">
          <a:avLst/>
        </a:prstGeom>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64F370-7DF3-467C-AE76-F3CBCB16CF64}">
      <dsp:nvSpPr>
        <dsp:cNvPr id="0" name=""/>
        <dsp:cNvSpPr/>
      </dsp:nvSpPr>
      <dsp:spPr>
        <a:xfrm>
          <a:off x="6009030" y="366530"/>
          <a:ext cx="150" cy="3001540"/>
        </a:xfrm>
        <a:prstGeom prst="line">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3FA7D87-3BF9-4887-81B4-BCE9A200B225}">
      <dsp:nvSpPr>
        <dsp:cNvPr id="0" name=""/>
        <dsp:cNvSpPr/>
      </dsp:nvSpPr>
      <dsp:spPr>
        <a:xfrm>
          <a:off x="6009030" y="1867301"/>
          <a:ext cx="1500770" cy="15007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GB" sz="1400" b="0" kern="1200" dirty="0"/>
            <a:t>Generous paid maternity and paternity leave</a:t>
          </a:r>
        </a:p>
      </dsp:txBody>
      <dsp:txXfrm>
        <a:off x="6009030" y="1867301"/>
        <a:ext cx="1500770" cy="1500770"/>
      </dsp:txXfrm>
    </dsp:sp>
    <dsp:sp modelId="{F531276F-BB05-49FC-926F-FE9376976F40}">
      <dsp:nvSpPr>
        <dsp:cNvPr id="0" name=""/>
        <dsp:cNvSpPr/>
      </dsp:nvSpPr>
      <dsp:spPr>
        <a:xfrm>
          <a:off x="7510645" y="366530"/>
          <a:ext cx="1500770" cy="1500770"/>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a:fillRect/>
          </a:stretch>
        </a:blip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515A7C-EE5D-4942-9579-353FD3BD0458}">
      <dsp:nvSpPr>
        <dsp:cNvPr id="0" name=""/>
        <dsp:cNvSpPr/>
      </dsp:nvSpPr>
      <dsp:spPr>
        <a:xfrm>
          <a:off x="7510645" y="366530"/>
          <a:ext cx="150" cy="3001540"/>
        </a:xfrm>
        <a:prstGeom prst="line">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0153A46-9009-489D-A23B-78616AFC69C5}">
      <dsp:nvSpPr>
        <dsp:cNvPr id="0" name=""/>
        <dsp:cNvSpPr/>
      </dsp:nvSpPr>
      <dsp:spPr>
        <a:xfrm>
          <a:off x="7510645" y="1867301"/>
          <a:ext cx="1500770" cy="15007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GB" sz="1400" b="0" kern="1200"/>
            <a:t>Occupational sick pay</a:t>
          </a:r>
        </a:p>
      </dsp:txBody>
      <dsp:txXfrm>
        <a:off x="7510645" y="1867301"/>
        <a:ext cx="1500770" cy="1500770"/>
      </dsp:txXfrm>
    </dsp:sp>
    <dsp:sp modelId="{73CF741A-8F50-4E66-9038-2BD9A4FB3DD4}">
      <dsp:nvSpPr>
        <dsp:cNvPr id="0" name=""/>
        <dsp:cNvSpPr/>
      </dsp:nvSpPr>
      <dsp:spPr>
        <a:xfrm>
          <a:off x="9012261" y="366530"/>
          <a:ext cx="1500770" cy="1500770"/>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a:fillRect/>
          </a:stretch>
        </a:blip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1DC40BE-157F-4FC5-9E69-455A6ACAE34B}">
      <dsp:nvSpPr>
        <dsp:cNvPr id="0" name=""/>
        <dsp:cNvSpPr/>
      </dsp:nvSpPr>
      <dsp:spPr>
        <a:xfrm>
          <a:off x="9012261" y="366530"/>
          <a:ext cx="150" cy="3001540"/>
        </a:xfrm>
        <a:prstGeom prst="line">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2768421-E72F-43FD-820E-09E9B0AD23C1}">
      <dsp:nvSpPr>
        <dsp:cNvPr id="0" name=""/>
        <dsp:cNvSpPr/>
      </dsp:nvSpPr>
      <dsp:spPr>
        <a:xfrm>
          <a:off x="9012261" y="1867301"/>
          <a:ext cx="1500770" cy="15007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GB" sz="1400" b="0" kern="1200"/>
            <a:t>Competitive contributary pension scheme</a:t>
          </a:r>
        </a:p>
      </dsp:txBody>
      <dsp:txXfrm>
        <a:off x="9012261" y="1867301"/>
        <a:ext cx="1500770" cy="150077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PictureLineup">
  <dgm:title val=""/>
  <dgm:desc val=""/>
  <dgm:catLst>
    <dgm:cat type="picture" pri="19000"/>
    <dgm:cat type="pictureconvert" pri="19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 modelId="70" srcId="0" destId="40" srcOrd="3" destOrd="0"/>
        <dgm:cxn modelId="42" srcId="30" destId="41" srcOrd="0" destOrd="0"/>
      </dgm:cxnLst>
      <dgm:bg/>
      <dgm:whole/>
    </dgm:dataModel>
  </dgm:clrData>
  <dgm:layoutNode name="Name0">
    <dgm:varLst>
      <dgm:chMax/>
      <dgm:chPref/>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 op="equ" val="65"/>
      <dgm:constr type="primFontSz" for="des" forName="Parent" refType="primFontSz" refFor="des" refForName="Parent" op="lte"/>
      <dgm:constr type="w" for="ch" forName="composite" refType="w"/>
      <dgm:constr type="h" for="ch" forName="composite" refType="h"/>
      <dgm:constr type="sp" refType="w" refFor="ch" refForName="composite" op="equ" fact="0"/>
      <dgm:constr type="w" for="ch" forName="sibTrans" refType="w" refFor="ch" refForName="composite" op="equ" fact="0.0001"/>
      <dgm:constr type="h" for="ch" forName="sibTrans" refType="w" refFor="ch" refForName="sibTrans" op="equ"/>
    </dgm:constrLst>
    <dgm:forEach name="nodesForEach" axis="ch" ptType="node">
      <dgm:layoutNode name="composite">
        <dgm:alg type="composite">
          <dgm:param type="ar" val="0.5"/>
        </dgm:alg>
        <dgm:shape xmlns:r="http://schemas.openxmlformats.org/officeDocument/2006/relationships" r:blip="">
          <dgm:adjLst/>
        </dgm:shape>
        <dgm:choose name="Name4">
          <dgm:if name="Name5" func="var" arg="dir" op="equ" val="norm">
            <dgm:constrLst>
              <dgm:constr type="l" for="ch" forName="Image" refType="w" fact="0"/>
              <dgm:constr type="t" for="ch" forName="Image" refType="h" fact="0"/>
              <dgm:constr type="w" for="ch" forName="Image" refType="h" fact="0.5"/>
              <dgm:constr type="h" for="ch" forName="Image" refType="w"/>
              <dgm:constr type="l" for="ch" forName="Accent" refType="w" fact="0"/>
              <dgm:constr type="t" for="ch" forName="Accent" refType="h" fact="0"/>
              <dgm:constr type="w" for="ch" forName="Accent" refType="w" fact="0.0001"/>
              <dgm:constr type="h" for="ch" forName="Accent" refType="h"/>
              <dgm:constr type="l" for="ch" forName="Parent" refType="w" fact="0"/>
              <dgm:constr type="t" for="ch" forName="Parent" refType="h" fact="0.5"/>
              <dgm:constr type="w" for="ch" forName="Parent" refType="w"/>
            </dgm:constrLst>
          </dgm:if>
          <dgm:else name="Name6">
            <dgm:constrLst>
              <dgm:constr type="l" for="ch" forName="Image" refType="w" fact="0"/>
              <dgm:constr type="t" for="ch" forName="Image" refType="h" fact="0"/>
              <dgm:constr type="w" for="ch" forName="Image" refType="h" fact="0.5"/>
              <dgm:constr type="h" for="ch" forName="Image" refType="w"/>
              <dgm:constr type="r" for="ch" forName="Accent" refType="w"/>
              <dgm:constr type="t" for="ch" forName="Accent" refType="h" fact="0"/>
              <dgm:constr type="w" for="ch" forName="Accent" refType="w" fact="0.0001"/>
              <dgm:constr type="h" for="ch" forName="Accent" refType="h"/>
              <dgm:constr type="l" for="ch" forName="Parent" refType="w" fact="0"/>
              <dgm:constr type="t" for="ch" forName="Parent" refType="h" fact="0.5"/>
              <dgm:constr type="w" for="ch" forName="Parent" refType="w"/>
            </dgm:constrLst>
          </dgm:else>
        </dgm:choose>
        <dgm:layoutNode name="Image" styleLbl="alignNode1">
          <dgm:alg type="sp"/>
          <dgm:shape xmlns:r="http://schemas.openxmlformats.org/officeDocument/2006/relationships" type="rect" r:blip="" blipPhldr="1">
            <dgm:adjLst/>
          </dgm:shape>
          <dgm:presOf/>
        </dgm:layoutNode>
        <dgm:layoutNode name="Accent" styleLbl="parChTrans1D1">
          <dgm:alg type="sp"/>
          <dgm:shape xmlns:r="http://schemas.openxmlformats.org/officeDocument/2006/relationships" type="line" r:blip="">
            <dgm:adjLst/>
          </dgm:shape>
          <dgm:presOf/>
        </dgm:layoutNode>
        <dgm:layoutNode name="Paren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1F0C27-E4C7-45BA-9533-080CE74A97ED}" type="datetimeFigureOut">
              <a:rPr lang="en-GB" smtClean="0"/>
              <a:t>19/02/2024</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820944-651F-4522-B81F-232FDE0BF82C}" type="slidenum">
              <a:rPr lang="en-GB" smtClean="0"/>
              <a:t>‹#›</a:t>
            </a:fld>
            <a:endParaRPr lang="en-GB" dirty="0"/>
          </a:p>
        </p:txBody>
      </p:sp>
    </p:spTree>
    <p:extLst>
      <p:ext uri="{BB962C8B-B14F-4D97-AF65-F5344CB8AC3E}">
        <p14:creationId xmlns:p14="http://schemas.microsoft.com/office/powerpoint/2010/main" val="3934212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32228E8-D647-4964-ACEE-F01A76D07D3A}" type="datetimeFigureOut">
              <a:rPr lang="en-GB" smtClean="0"/>
              <a:t>19/02/2024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28415D6-F549-40DA-9027-DD9F8395EF32}" type="slidenum">
              <a:rPr lang="en-GB" smtClean="0"/>
              <a:t>‹#›</a:t>
            </a:fld>
            <a:endParaRPr lang="en-GB" dirty="0"/>
          </a:p>
        </p:txBody>
      </p:sp>
    </p:spTree>
    <p:extLst>
      <p:ext uri="{BB962C8B-B14F-4D97-AF65-F5344CB8AC3E}">
        <p14:creationId xmlns:p14="http://schemas.microsoft.com/office/powerpoint/2010/main" val="1654350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2228E8-D647-4964-ACEE-F01A76D07D3A}" type="datetimeFigureOut">
              <a:rPr lang="en-GB" smtClean="0"/>
              <a:t>19/02/2024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28415D6-F549-40DA-9027-DD9F8395EF32}" type="slidenum">
              <a:rPr lang="en-GB" smtClean="0"/>
              <a:t>‹#›</a:t>
            </a:fld>
            <a:endParaRPr lang="en-GB" dirty="0"/>
          </a:p>
        </p:txBody>
      </p:sp>
    </p:spTree>
    <p:extLst>
      <p:ext uri="{BB962C8B-B14F-4D97-AF65-F5344CB8AC3E}">
        <p14:creationId xmlns:p14="http://schemas.microsoft.com/office/powerpoint/2010/main" val="2229857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2228E8-D647-4964-ACEE-F01A76D07D3A}" type="datetimeFigureOut">
              <a:rPr lang="en-GB" smtClean="0"/>
              <a:t>19/02/2024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28415D6-F549-40DA-9027-DD9F8395EF32}" type="slidenum">
              <a:rPr lang="en-GB" smtClean="0"/>
              <a:t>‹#›</a:t>
            </a:fld>
            <a:endParaRPr lang="en-GB" dirty="0"/>
          </a:p>
        </p:txBody>
      </p:sp>
    </p:spTree>
    <p:extLst>
      <p:ext uri="{BB962C8B-B14F-4D97-AF65-F5344CB8AC3E}">
        <p14:creationId xmlns:p14="http://schemas.microsoft.com/office/powerpoint/2010/main" val="2494485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2228E8-D647-4964-ACEE-F01A76D07D3A}" type="datetimeFigureOut">
              <a:rPr lang="en-GB" smtClean="0"/>
              <a:t>19/02/2024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28415D6-F549-40DA-9027-DD9F8395EF32}" type="slidenum">
              <a:rPr lang="en-GB" smtClean="0"/>
              <a:t>‹#›</a:t>
            </a:fld>
            <a:endParaRPr lang="en-GB" dirty="0"/>
          </a:p>
        </p:txBody>
      </p:sp>
    </p:spTree>
    <p:extLst>
      <p:ext uri="{BB962C8B-B14F-4D97-AF65-F5344CB8AC3E}">
        <p14:creationId xmlns:p14="http://schemas.microsoft.com/office/powerpoint/2010/main" val="228807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2228E8-D647-4964-ACEE-F01A76D07D3A}" type="datetimeFigureOut">
              <a:rPr lang="en-GB" smtClean="0"/>
              <a:t>19/02/2024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28415D6-F549-40DA-9027-DD9F8395EF32}" type="slidenum">
              <a:rPr lang="en-GB" smtClean="0"/>
              <a:t>‹#›</a:t>
            </a:fld>
            <a:endParaRPr lang="en-GB" dirty="0"/>
          </a:p>
        </p:txBody>
      </p:sp>
    </p:spTree>
    <p:extLst>
      <p:ext uri="{BB962C8B-B14F-4D97-AF65-F5344CB8AC3E}">
        <p14:creationId xmlns:p14="http://schemas.microsoft.com/office/powerpoint/2010/main" val="804442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32228E8-D647-4964-ACEE-F01A76D07D3A}" type="datetimeFigureOut">
              <a:rPr lang="en-GB" smtClean="0"/>
              <a:t>19/02/2024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28415D6-F549-40DA-9027-DD9F8395EF32}" type="slidenum">
              <a:rPr lang="en-GB" smtClean="0"/>
              <a:t>‹#›</a:t>
            </a:fld>
            <a:endParaRPr lang="en-GB" dirty="0"/>
          </a:p>
        </p:txBody>
      </p:sp>
    </p:spTree>
    <p:extLst>
      <p:ext uri="{BB962C8B-B14F-4D97-AF65-F5344CB8AC3E}">
        <p14:creationId xmlns:p14="http://schemas.microsoft.com/office/powerpoint/2010/main" val="3388004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32228E8-D647-4964-ACEE-F01A76D07D3A}" type="datetimeFigureOut">
              <a:rPr lang="en-GB" smtClean="0"/>
              <a:t>19/02/2024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628415D6-F549-40DA-9027-DD9F8395EF32}" type="slidenum">
              <a:rPr lang="en-GB" smtClean="0"/>
              <a:t>‹#›</a:t>
            </a:fld>
            <a:endParaRPr lang="en-GB" dirty="0"/>
          </a:p>
        </p:txBody>
      </p:sp>
    </p:spTree>
    <p:extLst>
      <p:ext uri="{BB962C8B-B14F-4D97-AF65-F5344CB8AC3E}">
        <p14:creationId xmlns:p14="http://schemas.microsoft.com/office/powerpoint/2010/main" val="3368674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32228E8-D647-4964-ACEE-F01A76D07D3A}" type="datetimeFigureOut">
              <a:rPr lang="en-GB" smtClean="0"/>
              <a:t>19/02/2024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28415D6-F549-40DA-9027-DD9F8395EF32}" type="slidenum">
              <a:rPr lang="en-GB" smtClean="0"/>
              <a:t>‹#›</a:t>
            </a:fld>
            <a:endParaRPr lang="en-GB" dirty="0"/>
          </a:p>
        </p:txBody>
      </p:sp>
    </p:spTree>
    <p:extLst>
      <p:ext uri="{BB962C8B-B14F-4D97-AF65-F5344CB8AC3E}">
        <p14:creationId xmlns:p14="http://schemas.microsoft.com/office/powerpoint/2010/main" val="2008485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2228E8-D647-4964-ACEE-F01A76D07D3A}" type="datetimeFigureOut">
              <a:rPr lang="en-GB" smtClean="0"/>
              <a:t>19/02/2024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628415D6-F549-40DA-9027-DD9F8395EF32}" type="slidenum">
              <a:rPr lang="en-GB" smtClean="0"/>
              <a:t>‹#›</a:t>
            </a:fld>
            <a:endParaRPr lang="en-GB" dirty="0"/>
          </a:p>
        </p:txBody>
      </p:sp>
    </p:spTree>
    <p:extLst>
      <p:ext uri="{BB962C8B-B14F-4D97-AF65-F5344CB8AC3E}">
        <p14:creationId xmlns:p14="http://schemas.microsoft.com/office/powerpoint/2010/main" val="2812287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2228E8-D647-4964-ACEE-F01A76D07D3A}" type="datetimeFigureOut">
              <a:rPr lang="en-GB" smtClean="0"/>
              <a:t>19/02/2024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28415D6-F549-40DA-9027-DD9F8395EF32}" type="slidenum">
              <a:rPr lang="en-GB" smtClean="0"/>
              <a:t>‹#›</a:t>
            </a:fld>
            <a:endParaRPr lang="en-GB" dirty="0"/>
          </a:p>
        </p:txBody>
      </p:sp>
    </p:spTree>
    <p:extLst>
      <p:ext uri="{BB962C8B-B14F-4D97-AF65-F5344CB8AC3E}">
        <p14:creationId xmlns:p14="http://schemas.microsoft.com/office/powerpoint/2010/main" val="1481746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2228E8-D647-4964-ACEE-F01A76D07D3A}" type="datetimeFigureOut">
              <a:rPr lang="en-GB" smtClean="0"/>
              <a:t>19/02/2024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28415D6-F549-40DA-9027-DD9F8395EF32}" type="slidenum">
              <a:rPr lang="en-GB" smtClean="0"/>
              <a:t>‹#›</a:t>
            </a:fld>
            <a:endParaRPr lang="en-GB" dirty="0"/>
          </a:p>
        </p:txBody>
      </p:sp>
    </p:spTree>
    <p:extLst>
      <p:ext uri="{BB962C8B-B14F-4D97-AF65-F5344CB8AC3E}">
        <p14:creationId xmlns:p14="http://schemas.microsoft.com/office/powerpoint/2010/main" val="1468650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2228E8-D647-4964-ACEE-F01A76D07D3A}" type="datetimeFigureOut">
              <a:rPr lang="en-GB" smtClean="0"/>
              <a:t>19/02/2024</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8415D6-F549-40DA-9027-DD9F8395EF32}" type="slidenum">
              <a:rPr lang="en-GB" smtClean="0"/>
              <a:t>‹#›</a:t>
            </a:fld>
            <a:endParaRPr lang="en-GB" dirty="0"/>
          </a:p>
        </p:txBody>
      </p:sp>
    </p:spTree>
    <p:extLst>
      <p:ext uri="{BB962C8B-B14F-4D97-AF65-F5344CB8AC3E}">
        <p14:creationId xmlns:p14="http://schemas.microsoft.com/office/powerpoint/2010/main" val="324513608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GESRrecruitment@hmtreasury.gov.uk"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gov.uk/government/publications/nationality-rule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gov.uk/government/uploads/system/uploads/attachment_data/file/438973/Vetting_Clearance_Guidance.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GESRrecruitment@hmtreasury.gov.uk"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1.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717275/CS_Behaviours_2018.pdf" TargetMode="External"/><Relationship Id="rId2" Type="http://schemas.openxmlformats.org/officeDocument/2006/relationships/hyperlink" Target="https://www.civil-service-careers.gov.uk/behaviours/" TargetMode="Externa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nationalcareers.service.gov.uk/careers-advice/interview-advice/the-star-method" TargetMode="External"/><Relationship Id="rId4" Type="http://schemas.openxmlformats.org/officeDocument/2006/relationships/hyperlink" Target="https://www.gov.uk/guidance/the-government-social-research-competency-framework"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mailto:GESRrecruitment@hmtreasury.gov.uk" TargetMode="External"/><Relationship Id="rId2" Type="http://schemas.openxmlformats.org/officeDocument/2006/relationships/hyperlink" Target="https://www.gov.uk/government/organisations/civil-service-government-social-research-profession"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9C7E0A2C-7C0A-4AAC-B3B0-6C12B2EBAE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518714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1"/>
            <a:ext cx="10999072" cy="5399950"/>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6484BEF-5DAD-47DC-B021-9CE2D131E105}"/>
              </a:ext>
            </a:extLst>
          </p:cNvPr>
          <p:cNvSpPr>
            <a:spLocks noGrp="1"/>
          </p:cNvSpPr>
          <p:nvPr>
            <p:ph type="ctrTitle"/>
          </p:nvPr>
        </p:nvSpPr>
        <p:spPr>
          <a:xfrm>
            <a:off x="1524000" y="1248587"/>
            <a:ext cx="9144000" cy="2387600"/>
          </a:xfrm>
        </p:spPr>
        <p:txBody>
          <a:bodyPr>
            <a:normAutofit/>
          </a:bodyPr>
          <a:lstStyle/>
          <a:p>
            <a:r>
              <a:rPr lang="en-GB" sz="5400" dirty="0"/>
              <a:t>GSR Research Officer</a:t>
            </a:r>
            <a:br>
              <a:rPr lang="en-GB" sz="5400" dirty="0"/>
            </a:br>
            <a:r>
              <a:rPr lang="en-GB" sz="5400" dirty="0"/>
              <a:t>Scheme 2024</a:t>
            </a:r>
          </a:p>
        </p:txBody>
      </p:sp>
      <p:sp>
        <p:nvSpPr>
          <p:cNvPr id="3" name="Subtitle 2">
            <a:extLst>
              <a:ext uri="{FF2B5EF4-FFF2-40B4-BE49-F238E27FC236}">
                <a16:creationId xmlns:a16="http://schemas.microsoft.com/office/drawing/2014/main" id="{800F5E70-B2B9-4108-B7F0-E2B7189F79F6}"/>
              </a:ext>
            </a:extLst>
          </p:cNvPr>
          <p:cNvSpPr>
            <a:spLocks noGrp="1"/>
          </p:cNvSpPr>
          <p:nvPr>
            <p:ph type="subTitle" idx="1"/>
          </p:nvPr>
        </p:nvSpPr>
        <p:spPr>
          <a:xfrm>
            <a:off x="1515035" y="3820338"/>
            <a:ext cx="9144000" cy="1563686"/>
          </a:xfrm>
        </p:spPr>
        <p:txBody>
          <a:bodyPr vert="horz" lIns="91440" tIns="45720" rIns="91440" bIns="45720" rtlCol="0" anchor="t">
            <a:normAutofit/>
          </a:bodyPr>
          <a:lstStyle/>
          <a:p>
            <a:r>
              <a:rPr lang="en-GB" sz="1900" dirty="0"/>
              <a:t>Application Guide for Candidates</a:t>
            </a:r>
          </a:p>
          <a:p>
            <a:r>
              <a:rPr lang="en-GB" sz="1900" dirty="0"/>
              <a:t>Applications open: 19/02/2024 </a:t>
            </a:r>
            <a:endParaRPr lang="en-GB" sz="1900" dirty="0">
              <a:highlight>
                <a:srgbClr val="FFFF00"/>
              </a:highlight>
            </a:endParaRPr>
          </a:p>
          <a:p>
            <a:r>
              <a:rPr lang="en-GB" sz="1900" dirty="0"/>
              <a:t>Applications close: 18/03/2024 (23:55 PM)</a:t>
            </a:r>
            <a:endParaRPr lang="en-GB" sz="1900" dirty="0">
              <a:highlight>
                <a:srgbClr val="FFFF00"/>
              </a:highlight>
            </a:endParaRPr>
          </a:p>
          <a:p>
            <a:r>
              <a:rPr lang="en-GB" sz="1900" dirty="0">
                <a:hlinkClick r:id="rId2"/>
              </a:rPr>
              <a:t>GESRrecruitment@hmtreasury.gov.uk</a:t>
            </a:r>
            <a:r>
              <a:rPr lang="en-GB" sz="1900" dirty="0"/>
              <a:t> </a:t>
            </a:r>
            <a:endParaRPr lang="en-GB" sz="1900" dirty="0">
              <a:cs typeface="Calibri"/>
            </a:endParaRPr>
          </a:p>
        </p:txBody>
      </p:sp>
      <p:cxnSp>
        <p:nvCxnSpPr>
          <p:cNvPr id="33" name="Straight Connector 32">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29769"/>
            <a:ext cx="11000232"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00787177-7A16-4107-A415-1DA6B4EA66CD}"/>
              </a:ext>
            </a:extLst>
          </p:cNvPr>
          <p:cNvPicPr>
            <a:picLocks noChangeAspect="1"/>
          </p:cNvPicPr>
          <p:nvPr/>
        </p:nvPicPr>
        <p:blipFill>
          <a:blip r:embed="rId3"/>
          <a:stretch>
            <a:fillRect/>
          </a:stretch>
        </p:blipFill>
        <p:spPr>
          <a:xfrm>
            <a:off x="927537" y="906089"/>
            <a:ext cx="2036240" cy="987638"/>
          </a:xfrm>
          <a:prstGeom prst="rect">
            <a:avLst/>
          </a:prstGeom>
        </p:spPr>
      </p:pic>
      <p:pic>
        <p:nvPicPr>
          <p:cNvPr id="5" name="Picture 4">
            <a:extLst>
              <a:ext uri="{FF2B5EF4-FFF2-40B4-BE49-F238E27FC236}">
                <a16:creationId xmlns:a16="http://schemas.microsoft.com/office/drawing/2014/main" id="{A7573AC1-2D10-4D2A-8746-36CE265F121C}"/>
              </a:ext>
            </a:extLst>
          </p:cNvPr>
          <p:cNvPicPr>
            <a:picLocks noChangeAspect="1"/>
          </p:cNvPicPr>
          <p:nvPr/>
        </p:nvPicPr>
        <p:blipFill>
          <a:blip r:embed="rId4"/>
          <a:stretch>
            <a:fillRect/>
          </a:stretch>
        </p:blipFill>
        <p:spPr>
          <a:xfrm>
            <a:off x="8358513" y="4627054"/>
            <a:ext cx="3237023" cy="1334562"/>
          </a:xfrm>
          <a:prstGeom prst="rect">
            <a:avLst/>
          </a:prstGeom>
        </p:spPr>
      </p:pic>
    </p:spTree>
    <p:extLst>
      <p:ext uri="{BB962C8B-B14F-4D97-AF65-F5344CB8AC3E}">
        <p14:creationId xmlns:p14="http://schemas.microsoft.com/office/powerpoint/2010/main" val="4926883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ext&#10;&#10;Description automatically generated">
            <a:extLst>
              <a:ext uri="{FF2B5EF4-FFF2-40B4-BE49-F238E27FC236}">
                <a16:creationId xmlns:a16="http://schemas.microsoft.com/office/drawing/2014/main" id="{3AD9EA5C-DCAC-40BB-B6F4-2C5EE4F04519}"/>
              </a:ext>
            </a:extLst>
          </p:cNvPr>
          <p:cNvPicPr>
            <a:picLocks noChangeAspect="1"/>
          </p:cNvPicPr>
          <p:nvPr/>
        </p:nvPicPr>
        <p:blipFill>
          <a:blip r:embed="rId2"/>
          <a:stretch>
            <a:fillRect/>
          </a:stretch>
        </p:blipFill>
        <p:spPr>
          <a:xfrm>
            <a:off x="10560367" y="5909410"/>
            <a:ext cx="1317373" cy="642582"/>
          </a:xfrm>
          <a:prstGeom prst="rect">
            <a:avLst/>
          </a:prstGeom>
        </p:spPr>
      </p:pic>
      <p:graphicFrame>
        <p:nvGraphicFramePr>
          <p:cNvPr id="10" name="Content Placeholder 22">
            <a:extLst>
              <a:ext uri="{FF2B5EF4-FFF2-40B4-BE49-F238E27FC236}">
                <a16:creationId xmlns:a16="http://schemas.microsoft.com/office/drawing/2014/main" id="{79F1BD77-3C64-4933-8258-55EC935B8CF5}"/>
              </a:ext>
            </a:extLst>
          </p:cNvPr>
          <p:cNvGraphicFramePr>
            <a:graphicFrameLocks/>
          </p:cNvGraphicFramePr>
          <p:nvPr>
            <p:extLst>
              <p:ext uri="{D42A27DB-BD31-4B8C-83A1-F6EECF244321}">
                <p14:modId xmlns:p14="http://schemas.microsoft.com/office/powerpoint/2010/main" val="508243100"/>
              </p:ext>
            </p:extLst>
          </p:nvPr>
        </p:nvGraphicFramePr>
        <p:xfrm>
          <a:off x="990599" y="2228427"/>
          <a:ext cx="9521613" cy="33347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Title 1">
            <a:extLst>
              <a:ext uri="{FF2B5EF4-FFF2-40B4-BE49-F238E27FC236}">
                <a16:creationId xmlns:a16="http://schemas.microsoft.com/office/drawing/2014/main" id="{1B6962A8-6D8D-4350-BBC4-83BCC03CBC9B}"/>
              </a:ext>
            </a:extLst>
          </p:cNvPr>
          <p:cNvSpPr txBox="1">
            <a:spLocks/>
          </p:cNvSpPr>
          <p:nvPr/>
        </p:nvSpPr>
        <p:spPr>
          <a:xfrm>
            <a:off x="990600" y="709588"/>
            <a:ext cx="10515600" cy="113349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5000" dirty="0"/>
              <a:t>The </a:t>
            </a:r>
            <a:r>
              <a:rPr lang="en-GB" sz="4500" dirty="0"/>
              <a:t>Application Process - Onboarding</a:t>
            </a:r>
          </a:p>
        </p:txBody>
      </p:sp>
    </p:spTree>
    <p:extLst>
      <p:ext uri="{BB962C8B-B14F-4D97-AF65-F5344CB8AC3E}">
        <p14:creationId xmlns:p14="http://schemas.microsoft.com/office/powerpoint/2010/main" val="701510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EC12B-5244-4D5F-91B1-1C874E36726E}"/>
              </a:ext>
            </a:extLst>
          </p:cNvPr>
          <p:cNvSpPr>
            <a:spLocks noGrp="1"/>
          </p:cNvSpPr>
          <p:nvPr>
            <p:ph type="title"/>
          </p:nvPr>
        </p:nvSpPr>
        <p:spPr/>
        <p:txBody>
          <a:bodyPr>
            <a:normAutofit/>
          </a:bodyPr>
          <a:lstStyle/>
          <a:p>
            <a:r>
              <a:rPr lang="en-GB" sz="4500" dirty="0"/>
              <a:t>2024 Timeline – subject to change</a:t>
            </a:r>
          </a:p>
        </p:txBody>
      </p:sp>
      <p:graphicFrame>
        <p:nvGraphicFramePr>
          <p:cNvPr id="4" name="Table 4">
            <a:extLst>
              <a:ext uri="{FF2B5EF4-FFF2-40B4-BE49-F238E27FC236}">
                <a16:creationId xmlns:a16="http://schemas.microsoft.com/office/drawing/2014/main" id="{D09C68A1-7D61-43BD-8FBD-A6A6D65EFD2C}"/>
              </a:ext>
            </a:extLst>
          </p:cNvPr>
          <p:cNvGraphicFramePr>
            <a:graphicFrameLocks noGrp="1"/>
          </p:cNvGraphicFramePr>
          <p:nvPr>
            <p:ph idx="1"/>
            <p:extLst>
              <p:ext uri="{D42A27DB-BD31-4B8C-83A1-F6EECF244321}">
                <p14:modId xmlns:p14="http://schemas.microsoft.com/office/powerpoint/2010/main" val="2554598039"/>
              </p:ext>
            </p:extLst>
          </p:nvPr>
        </p:nvGraphicFramePr>
        <p:xfrm>
          <a:off x="780691" y="1825625"/>
          <a:ext cx="10507027" cy="2966720"/>
        </p:xfrm>
        <a:graphic>
          <a:graphicData uri="http://schemas.openxmlformats.org/drawingml/2006/table">
            <a:tbl>
              <a:tblPr firstRow="1" bandRow="1">
                <a:tableStyleId>{00A15C55-8517-42AA-B614-E9B94910E393}</a:tableStyleId>
              </a:tblPr>
              <a:tblGrid>
                <a:gridCol w="5249227">
                  <a:extLst>
                    <a:ext uri="{9D8B030D-6E8A-4147-A177-3AD203B41FA5}">
                      <a16:colId xmlns:a16="http://schemas.microsoft.com/office/drawing/2014/main" val="3050660409"/>
                    </a:ext>
                  </a:extLst>
                </a:gridCol>
                <a:gridCol w="5257800">
                  <a:extLst>
                    <a:ext uri="{9D8B030D-6E8A-4147-A177-3AD203B41FA5}">
                      <a16:colId xmlns:a16="http://schemas.microsoft.com/office/drawing/2014/main" val="4174310881"/>
                    </a:ext>
                  </a:extLst>
                </a:gridCol>
              </a:tblGrid>
              <a:tr h="370840">
                <a:tc>
                  <a:txBody>
                    <a:bodyPr/>
                    <a:lstStyle/>
                    <a:p>
                      <a:r>
                        <a:rPr lang="en-GB" sz="1600" dirty="0"/>
                        <a:t>Recruitment Stage</a:t>
                      </a:r>
                    </a:p>
                  </a:txBody>
                  <a:tcPr/>
                </a:tc>
                <a:tc>
                  <a:txBody>
                    <a:bodyPr/>
                    <a:lstStyle/>
                    <a:p>
                      <a:r>
                        <a:rPr lang="en-GB" sz="1600" dirty="0"/>
                        <a:t>Timeline</a:t>
                      </a:r>
                    </a:p>
                  </a:txBody>
                  <a:tcPr/>
                </a:tc>
                <a:extLst>
                  <a:ext uri="{0D108BD9-81ED-4DB2-BD59-A6C34878D82A}">
                    <a16:rowId xmlns:a16="http://schemas.microsoft.com/office/drawing/2014/main" val="2877396866"/>
                  </a:ext>
                </a:extLst>
              </a:tr>
              <a:tr h="370840">
                <a:tc>
                  <a:txBody>
                    <a:bodyPr/>
                    <a:lstStyle/>
                    <a:p>
                      <a:r>
                        <a:rPr lang="en-GB" sz="1600" dirty="0"/>
                        <a:t>Applications Open</a:t>
                      </a:r>
                    </a:p>
                  </a:txBody>
                  <a:tcPr/>
                </a:tc>
                <a:tc>
                  <a:txBody>
                    <a:bodyPr/>
                    <a:lstStyle/>
                    <a:p>
                      <a:r>
                        <a:rPr lang="en-GB" sz="1600" dirty="0"/>
                        <a:t>19th February – 18th March 2024</a:t>
                      </a:r>
                    </a:p>
                  </a:txBody>
                  <a:tcPr/>
                </a:tc>
                <a:extLst>
                  <a:ext uri="{0D108BD9-81ED-4DB2-BD59-A6C34878D82A}">
                    <a16:rowId xmlns:a16="http://schemas.microsoft.com/office/drawing/2014/main" val="3173774771"/>
                  </a:ext>
                </a:extLst>
              </a:tr>
              <a:tr h="370840">
                <a:tc>
                  <a:txBody>
                    <a:bodyPr/>
                    <a:lstStyle/>
                    <a:p>
                      <a:r>
                        <a:rPr lang="en-GB" sz="1600" dirty="0"/>
                        <a:t>GSR Knowledge Test</a:t>
                      </a:r>
                    </a:p>
                  </a:txBody>
                  <a:tcPr/>
                </a:tc>
                <a:tc>
                  <a:txBody>
                    <a:bodyPr/>
                    <a:lstStyle/>
                    <a:p>
                      <a:r>
                        <a:rPr lang="en-GB" sz="1600" dirty="0"/>
                        <a:t>w/c 1</a:t>
                      </a:r>
                      <a:r>
                        <a:rPr lang="en-GB" sz="1600" baseline="30000" dirty="0"/>
                        <a:t>st</a:t>
                      </a:r>
                      <a:r>
                        <a:rPr lang="en-GB" sz="1600" dirty="0"/>
                        <a:t> April 2024</a:t>
                      </a:r>
                    </a:p>
                  </a:txBody>
                  <a:tcPr/>
                </a:tc>
                <a:extLst>
                  <a:ext uri="{0D108BD9-81ED-4DB2-BD59-A6C34878D82A}">
                    <a16:rowId xmlns:a16="http://schemas.microsoft.com/office/drawing/2014/main" val="3676527648"/>
                  </a:ext>
                </a:extLst>
              </a:tr>
              <a:tr h="370840">
                <a:tc>
                  <a:txBody>
                    <a:bodyPr/>
                    <a:lstStyle/>
                    <a:p>
                      <a:r>
                        <a:rPr lang="en-GB" sz="1600" dirty="0"/>
                        <a:t>Sift</a:t>
                      </a:r>
                    </a:p>
                  </a:txBody>
                  <a:tcPr/>
                </a:tc>
                <a:tc>
                  <a:txBody>
                    <a:bodyPr/>
                    <a:lstStyle/>
                    <a:p>
                      <a:r>
                        <a:rPr lang="en-GB" sz="1600" dirty="0"/>
                        <a:t>8th April – 19th April 2024</a:t>
                      </a:r>
                    </a:p>
                  </a:txBody>
                  <a:tcPr/>
                </a:tc>
                <a:extLst>
                  <a:ext uri="{0D108BD9-81ED-4DB2-BD59-A6C34878D82A}">
                    <a16:rowId xmlns:a16="http://schemas.microsoft.com/office/drawing/2014/main" val="1863142120"/>
                  </a:ext>
                </a:extLst>
              </a:tr>
              <a:tr h="370840">
                <a:tc>
                  <a:txBody>
                    <a:bodyPr/>
                    <a:lstStyle/>
                    <a:p>
                      <a:r>
                        <a:rPr lang="en-GB" sz="1600" dirty="0"/>
                        <a:t>Interviews</a:t>
                      </a:r>
                    </a:p>
                  </a:txBody>
                  <a:tcPr/>
                </a:tc>
                <a:tc>
                  <a:txBody>
                    <a:bodyPr/>
                    <a:lstStyle/>
                    <a:p>
                      <a:r>
                        <a:rPr lang="en-GB" sz="1600" dirty="0"/>
                        <a:t>29</a:t>
                      </a:r>
                      <a:r>
                        <a:rPr lang="en-GB" sz="1600" baseline="30000" dirty="0"/>
                        <a:t>th</a:t>
                      </a:r>
                      <a:r>
                        <a:rPr lang="en-GB" sz="1600" dirty="0"/>
                        <a:t> April - 24</a:t>
                      </a:r>
                      <a:r>
                        <a:rPr lang="en-GB" sz="1600" baseline="30000" dirty="0"/>
                        <a:t>th</a:t>
                      </a:r>
                      <a:r>
                        <a:rPr lang="en-GB" sz="1600" dirty="0"/>
                        <a:t> May </a:t>
                      </a:r>
                    </a:p>
                  </a:txBody>
                  <a:tcPr/>
                </a:tc>
                <a:extLst>
                  <a:ext uri="{0D108BD9-81ED-4DB2-BD59-A6C34878D82A}">
                    <a16:rowId xmlns:a16="http://schemas.microsoft.com/office/drawing/2014/main" val="1924026201"/>
                  </a:ext>
                </a:extLst>
              </a:tr>
              <a:tr h="370840">
                <a:tc>
                  <a:txBody>
                    <a:bodyPr/>
                    <a:lstStyle/>
                    <a:p>
                      <a:r>
                        <a:rPr lang="en-GB" sz="1600" dirty="0"/>
                        <a:t>Allocation to department</a:t>
                      </a:r>
                    </a:p>
                  </a:txBody>
                  <a:tcPr/>
                </a:tc>
                <a:tc>
                  <a:txBody>
                    <a:bodyPr/>
                    <a:lstStyle/>
                    <a:p>
                      <a:r>
                        <a:rPr lang="en-GB" sz="1600" dirty="0"/>
                        <a:t>June 2024</a:t>
                      </a:r>
                    </a:p>
                  </a:txBody>
                  <a:tcPr/>
                </a:tc>
                <a:extLst>
                  <a:ext uri="{0D108BD9-81ED-4DB2-BD59-A6C34878D82A}">
                    <a16:rowId xmlns:a16="http://schemas.microsoft.com/office/drawing/2014/main" val="351525168"/>
                  </a:ext>
                </a:extLst>
              </a:tr>
              <a:tr h="370840">
                <a:tc>
                  <a:txBody>
                    <a:bodyPr/>
                    <a:lstStyle/>
                    <a:p>
                      <a:r>
                        <a:rPr lang="en-GB" sz="1600" dirty="0"/>
                        <a:t>Onboarding and security checks</a:t>
                      </a:r>
                    </a:p>
                  </a:txBody>
                  <a:tcPr/>
                </a:tc>
                <a:tc>
                  <a:txBody>
                    <a:bodyPr/>
                    <a:lstStyle/>
                    <a:p>
                      <a:r>
                        <a:rPr lang="en-GB" sz="1600" dirty="0"/>
                        <a:t>[Can take up to three months]</a:t>
                      </a:r>
                    </a:p>
                  </a:txBody>
                  <a:tcPr/>
                </a:tc>
                <a:extLst>
                  <a:ext uri="{0D108BD9-81ED-4DB2-BD59-A6C34878D82A}">
                    <a16:rowId xmlns:a16="http://schemas.microsoft.com/office/drawing/2014/main" val="3612514222"/>
                  </a:ext>
                </a:extLst>
              </a:tr>
              <a:tr h="370840">
                <a:tc>
                  <a:txBody>
                    <a:bodyPr/>
                    <a:lstStyle/>
                    <a:p>
                      <a:r>
                        <a:rPr lang="en-GB" sz="1600" dirty="0"/>
                        <a:t>Start Role</a:t>
                      </a:r>
                    </a:p>
                  </a:txBody>
                  <a:tcPr/>
                </a:tc>
                <a:tc>
                  <a:txBody>
                    <a:bodyPr/>
                    <a:lstStyle/>
                    <a:p>
                      <a:r>
                        <a:rPr lang="en-GB" sz="1600" dirty="0"/>
                        <a:t>Expected September/October 2024</a:t>
                      </a:r>
                    </a:p>
                  </a:txBody>
                  <a:tcPr/>
                </a:tc>
                <a:extLst>
                  <a:ext uri="{0D108BD9-81ED-4DB2-BD59-A6C34878D82A}">
                    <a16:rowId xmlns:a16="http://schemas.microsoft.com/office/drawing/2014/main" val="3623751448"/>
                  </a:ext>
                </a:extLst>
              </a:tr>
            </a:tbl>
          </a:graphicData>
        </a:graphic>
      </p:graphicFrame>
      <p:pic>
        <p:nvPicPr>
          <p:cNvPr id="7" name="Picture 6" descr="Text&#10;&#10;Description automatically generated">
            <a:extLst>
              <a:ext uri="{FF2B5EF4-FFF2-40B4-BE49-F238E27FC236}">
                <a16:creationId xmlns:a16="http://schemas.microsoft.com/office/drawing/2014/main" id="{44603D6A-1AFC-A0D1-0D23-459766CA3AA2}"/>
              </a:ext>
            </a:extLst>
          </p:cNvPr>
          <p:cNvPicPr>
            <a:picLocks noChangeAspect="1"/>
          </p:cNvPicPr>
          <p:nvPr/>
        </p:nvPicPr>
        <p:blipFill>
          <a:blip r:embed="rId2"/>
          <a:stretch>
            <a:fillRect/>
          </a:stretch>
        </p:blipFill>
        <p:spPr>
          <a:xfrm>
            <a:off x="10560367" y="5909410"/>
            <a:ext cx="1317373" cy="642582"/>
          </a:xfrm>
          <a:prstGeom prst="rect">
            <a:avLst/>
          </a:prstGeom>
        </p:spPr>
      </p:pic>
    </p:spTree>
    <p:extLst>
      <p:ext uri="{BB962C8B-B14F-4D97-AF65-F5344CB8AC3E}">
        <p14:creationId xmlns:p14="http://schemas.microsoft.com/office/powerpoint/2010/main" val="545185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16">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4590493-57CB-4170-A37B-B63FA4EAE42C}"/>
              </a:ext>
            </a:extLst>
          </p:cNvPr>
          <p:cNvSpPr>
            <a:spLocks noGrp="1"/>
          </p:cNvSpPr>
          <p:nvPr>
            <p:ph type="title"/>
          </p:nvPr>
        </p:nvSpPr>
        <p:spPr>
          <a:xfrm>
            <a:off x="838200" y="365125"/>
            <a:ext cx="10515600" cy="1325563"/>
          </a:xfrm>
        </p:spPr>
        <p:txBody>
          <a:bodyPr>
            <a:normAutofit/>
          </a:bodyPr>
          <a:lstStyle/>
          <a:p>
            <a:r>
              <a:rPr lang="en-GB" sz="4500" dirty="0">
                <a:solidFill>
                  <a:srgbClr val="FFFFFF"/>
                </a:solidFill>
              </a:rPr>
              <a:t>Nationality Requirements</a:t>
            </a:r>
          </a:p>
        </p:txBody>
      </p:sp>
      <p:sp>
        <p:nvSpPr>
          <p:cNvPr id="3" name="Content Placeholder 2">
            <a:extLst>
              <a:ext uri="{FF2B5EF4-FFF2-40B4-BE49-F238E27FC236}">
                <a16:creationId xmlns:a16="http://schemas.microsoft.com/office/drawing/2014/main" id="{E3CCBAA9-F514-408F-B5E6-1F335F82CC2E}"/>
              </a:ext>
            </a:extLst>
          </p:cNvPr>
          <p:cNvSpPr>
            <a:spLocks noGrp="1"/>
          </p:cNvSpPr>
          <p:nvPr>
            <p:ph idx="1"/>
          </p:nvPr>
        </p:nvSpPr>
        <p:spPr>
          <a:xfrm>
            <a:off x="838200" y="2176531"/>
            <a:ext cx="10515600" cy="4316344"/>
          </a:xfrm>
        </p:spPr>
        <p:txBody>
          <a:bodyPr vert="horz" lIns="91440" tIns="45720" rIns="91440" bIns="45720" rtlCol="0" anchor="t">
            <a:normAutofit lnSpcReduction="10000"/>
          </a:bodyPr>
          <a:lstStyle/>
          <a:p>
            <a:pPr marL="0" lvl="0" indent="0">
              <a:lnSpc>
                <a:spcPct val="150000"/>
              </a:lnSpc>
              <a:buNone/>
            </a:pPr>
            <a:r>
              <a:rPr lang="en-GB" sz="1600" b="0" dirty="0">
                <a:solidFill>
                  <a:srgbClr val="000000"/>
                </a:solidFill>
              </a:rPr>
              <a:t>You are eligible to apply if you are a:</a:t>
            </a:r>
          </a:p>
          <a:p>
            <a:pPr>
              <a:lnSpc>
                <a:spcPct val="150000"/>
              </a:lnSpc>
            </a:pPr>
            <a:r>
              <a:rPr lang="en-GB" sz="1600" b="0" dirty="0">
                <a:solidFill>
                  <a:srgbClr val="000000"/>
                </a:solidFill>
              </a:rPr>
              <a:t>British citizen </a:t>
            </a:r>
          </a:p>
          <a:p>
            <a:pPr>
              <a:lnSpc>
                <a:spcPct val="150000"/>
              </a:lnSpc>
            </a:pPr>
            <a:r>
              <a:rPr lang="en-GB" sz="1600" b="0" dirty="0">
                <a:solidFill>
                  <a:srgbClr val="000000"/>
                </a:solidFill>
              </a:rPr>
              <a:t>European Economic Area (EEA) national</a:t>
            </a:r>
            <a:endParaRPr lang="en-GB" sz="1600" b="0" dirty="0">
              <a:solidFill>
                <a:srgbClr val="000000"/>
              </a:solidFill>
              <a:cs typeface="Calibri"/>
            </a:endParaRPr>
          </a:p>
          <a:p>
            <a:pPr>
              <a:lnSpc>
                <a:spcPct val="150000"/>
              </a:lnSpc>
              <a:buSzPct val="100000"/>
            </a:pPr>
            <a:r>
              <a:rPr lang="en-GB" sz="1600" b="0" dirty="0">
                <a:solidFill>
                  <a:srgbClr val="000000"/>
                </a:solidFill>
              </a:rPr>
              <a:t>Commonwealth citizen </a:t>
            </a:r>
          </a:p>
          <a:p>
            <a:pPr>
              <a:lnSpc>
                <a:spcPct val="150000"/>
              </a:lnSpc>
              <a:buSzPct val="100000"/>
            </a:pPr>
            <a:r>
              <a:rPr lang="en-GB" sz="1600" b="0" dirty="0">
                <a:solidFill>
                  <a:srgbClr val="000000"/>
                </a:solidFill>
              </a:rPr>
              <a:t>Swiss national</a:t>
            </a:r>
            <a:endParaRPr lang="en-GB" sz="1600" b="0" dirty="0">
              <a:solidFill>
                <a:srgbClr val="000000"/>
              </a:solidFill>
              <a:cs typeface="Calibri"/>
            </a:endParaRPr>
          </a:p>
          <a:p>
            <a:pPr>
              <a:lnSpc>
                <a:spcPct val="150000"/>
              </a:lnSpc>
              <a:buSzPct val="100000"/>
            </a:pPr>
            <a:r>
              <a:rPr lang="en-GB" sz="1600" b="0" dirty="0">
                <a:solidFill>
                  <a:srgbClr val="000000"/>
                </a:solidFill>
              </a:rPr>
              <a:t>Turkish national, in some circumstances</a:t>
            </a:r>
            <a:endParaRPr lang="en-GB" sz="1600" b="0" dirty="0">
              <a:solidFill>
                <a:srgbClr val="000000"/>
              </a:solidFill>
              <a:cs typeface="Calibri"/>
            </a:endParaRPr>
          </a:p>
          <a:p>
            <a:pPr marL="0" lvl="0" indent="0">
              <a:lnSpc>
                <a:spcPct val="150000"/>
              </a:lnSpc>
              <a:buSzPct val="100000"/>
              <a:buNone/>
            </a:pPr>
            <a:r>
              <a:rPr lang="en-GB" sz="1600" b="0" dirty="0">
                <a:solidFill>
                  <a:srgbClr val="000000"/>
                </a:solidFill>
              </a:rPr>
              <a:t>Individuals will need to demonstrate that they meet the relevant immigration requirements and demonstrate their eligibility under the Civil Service Nationality Rules (CSNRs), guidance on which can be found on </a:t>
            </a:r>
            <a:r>
              <a:rPr lang="en-GB" sz="1600" b="0" dirty="0">
                <a:solidFill>
                  <a:srgbClr val="000000"/>
                </a:solidFill>
                <a:hlinkClick r:id="rId2"/>
              </a:rPr>
              <a:t>gov.uk.</a:t>
            </a:r>
            <a:endParaRPr lang="en-GB" sz="1600" b="0" dirty="0">
              <a:solidFill>
                <a:srgbClr val="000000"/>
              </a:solidFill>
            </a:endParaRPr>
          </a:p>
          <a:p>
            <a:pPr marL="457200" lvl="0" indent="-457200">
              <a:buSzPct val="100000"/>
              <a:buFont typeface="Arial" pitchFamily="34"/>
              <a:buChar char="•"/>
            </a:pPr>
            <a:endParaRPr lang="en-GB" sz="1600" b="0" dirty="0">
              <a:solidFill>
                <a:srgbClr val="000000"/>
              </a:solidFill>
            </a:endParaRPr>
          </a:p>
          <a:p>
            <a:pPr marL="0" lvl="0" indent="0">
              <a:buSzPct val="100000"/>
              <a:buNone/>
            </a:pPr>
            <a:r>
              <a:rPr lang="en-GB" sz="1600" b="1" dirty="0">
                <a:solidFill>
                  <a:srgbClr val="000000"/>
                </a:solidFill>
              </a:rPr>
              <a:t>Individuals must have the right to work in the UK, we do not offer visa sponsorship for these vacancies.</a:t>
            </a:r>
            <a:endParaRPr lang="en-GB" sz="1600" b="1" dirty="0">
              <a:solidFill>
                <a:srgbClr val="000000"/>
              </a:solidFill>
              <a:cs typeface="Calibri"/>
            </a:endParaRPr>
          </a:p>
          <a:p>
            <a:pPr marL="0" marR="0" lvl="0" indent="0" defTabSz="914400" rtl="0" fontAlgn="auto" hangingPunct="1">
              <a:spcBef>
                <a:spcPts val="0"/>
              </a:spcBef>
              <a:spcAft>
                <a:spcPts val="600"/>
              </a:spcAft>
              <a:buNone/>
              <a:tabLst/>
              <a:defRPr sz="1800" b="0" i="0" u="none" strike="noStrike" kern="0" cap="none" spc="0" baseline="0">
                <a:solidFill>
                  <a:srgbClr val="000000"/>
                </a:solidFill>
                <a:uFillTx/>
              </a:defRPr>
            </a:pPr>
            <a:endParaRPr lang="en-GB" sz="1600" b="0" i="0" u="none" strike="noStrike" kern="1200" cap="none" spc="0" baseline="0" dirty="0">
              <a:uFillTx/>
              <a:latin typeface="Arial" pitchFamily="34"/>
              <a:cs typeface="Arial" pitchFamily="34"/>
            </a:endParaRPr>
          </a:p>
        </p:txBody>
      </p:sp>
      <p:pic>
        <p:nvPicPr>
          <p:cNvPr id="5" name="Picture 4" descr="Text&#10;&#10;Description automatically generated">
            <a:extLst>
              <a:ext uri="{FF2B5EF4-FFF2-40B4-BE49-F238E27FC236}">
                <a16:creationId xmlns:a16="http://schemas.microsoft.com/office/drawing/2014/main" id="{A0437B52-B647-973A-0BE5-4F06C46C6E99}"/>
              </a:ext>
            </a:extLst>
          </p:cNvPr>
          <p:cNvPicPr>
            <a:picLocks noChangeAspect="1"/>
          </p:cNvPicPr>
          <p:nvPr/>
        </p:nvPicPr>
        <p:blipFill>
          <a:blip r:embed="rId3"/>
          <a:stretch>
            <a:fillRect/>
          </a:stretch>
        </p:blipFill>
        <p:spPr>
          <a:xfrm>
            <a:off x="10560367" y="5909410"/>
            <a:ext cx="1317373" cy="642582"/>
          </a:xfrm>
          <a:prstGeom prst="rect">
            <a:avLst/>
          </a:prstGeom>
        </p:spPr>
      </p:pic>
    </p:spTree>
    <p:extLst>
      <p:ext uri="{BB962C8B-B14F-4D97-AF65-F5344CB8AC3E}">
        <p14:creationId xmlns:p14="http://schemas.microsoft.com/office/powerpoint/2010/main" val="3792886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CC02A74-B220-4573-9779-EE8AAC139574}"/>
              </a:ext>
            </a:extLst>
          </p:cNvPr>
          <p:cNvSpPr>
            <a:spLocks noGrp="1"/>
          </p:cNvSpPr>
          <p:nvPr>
            <p:ph type="title"/>
          </p:nvPr>
        </p:nvSpPr>
        <p:spPr>
          <a:xfrm>
            <a:off x="838200" y="365125"/>
            <a:ext cx="10515600" cy="1325563"/>
          </a:xfrm>
        </p:spPr>
        <p:txBody>
          <a:bodyPr>
            <a:normAutofit/>
          </a:bodyPr>
          <a:lstStyle/>
          <a:p>
            <a:r>
              <a:rPr lang="en-GB" sz="4500" dirty="0">
                <a:solidFill>
                  <a:srgbClr val="FFFFFF"/>
                </a:solidFill>
              </a:rPr>
              <a:t>Security Clearance</a:t>
            </a:r>
          </a:p>
        </p:txBody>
      </p:sp>
      <p:sp>
        <p:nvSpPr>
          <p:cNvPr id="3" name="Content Placeholder 2">
            <a:extLst>
              <a:ext uri="{FF2B5EF4-FFF2-40B4-BE49-F238E27FC236}">
                <a16:creationId xmlns:a16="http://schemas.microsoft.com/office/drawing/2014/main" id="{65EDD1B4-055B-4E2B-BD65-7085BC253905}"/>
              </a:ext>
            </a:extLst>
          </p:cNvPr>
          <p:cNvSpPr>
            <a:spLocks noGrp="1"/>
          </p:cNvSpPr>
          <p:nvPr>
            <p:ph idx="1"/>
          </p:nvPr>
        </p:nvSpPr>
        <p:spPr>
          <a:xfrm>
            <a:off x="458893" y="2113280"/>
            <a:ext cx="10515600" cy="3738562"/>
          </a:xfrm>
        </p:spPr>
        <p:txBody>
          <a:bodyPr>
            <a:noAutofit/>
          </a:bodyPr>
          <a:lstStyle/>
          <a:p>
            <a:pPr marL="0" marR="0" lvl="0" indent="0" defTabSz="914400" rtl="0" eaLnBrk="1" fontAlgn="auto" latinLnBrk="0" hangingPunct="1">
              <a:spcBef>
                <a:spcPts val="0"/>
              </a:spcBef>
              <a:spcAft>
                <a:spcPts val="600"/>
              </a:spcAft>
              <a:buClrTx/>
              <a:buSzTx/>
              <a:buFont typeface="Arial" panose="020B0604020202020204" pitchFamily="34" charset="0"/>
              <a:buNone/>
              <a:tabLst/>
              <a:defRPr sz="1800" b="0" i="0" u="none" strike="noStrike" kern="0" cap="none" spc="0" baseline="0">
                <a:solidFill>
                  <a:srgbClr val="000000"/>
                </a:solidFill>
                <a:uFillTx/>
              </a:defRPr>
            </a:pPr>
            <a:r>
              <a:rPr kumimoji="0" lang="en-GB" sz="1600" b="0" i="0" u="none" strike="noStrike" kern="1200" cap="none" spc="0" normalizeH="0" baseline="0" noProof="0" dirty="0">
                <a:ln>
                  <a:noFill/>
                </a:ln>
                <a:effectLst/>
                <a:uLnTx/>
                <a:uFillTx/>
                <a:ea typeface="+mn-ea"/>
                <a:cs typeface="Arial" pitchFamily="34"/>
              </a:rPr>
              <a:t>All employees must meet the Baseline Personnel Security Standard (BPSS). This is a series of basic security checks to confirm identity, right to work in the UK, employment history &amp; where relevant, details of any  criminal record. Successful candidates must meet the security requirements before they can be appointed. Additionally, some roles within the Department will require you to successfully complete National Security Vetting at Counter Terrorism (CTC), Security Clearance (SC), or Developed Vetting (DV) level as a condition of appointment. </a:t>
            </a:r>
          </a:p>
          <a:p>
            <a:pPr marL="0" marR="0" lvl="0" indent="0" defTabSz="914400" rtl="0" eaLnBrk="1" fontAlgn="auto" latinLnBrk="0" hangingPunct="1">
              <a:spcBef>
                <a:spcPts val="0"/>
              </a:spcBef>
              <a:spcAft>
                <a:spcPts val="600"/>
              </a:spcAft>
              <a:buClrTx/>
              <a:buSzTx/>
              <a:buFont typeface="Arial" panose="020B0604020202020204" pitchFamily="34" charset="0"/>
              <a:buNone/>
              <a:tabLst/>
              <a:defRPr sz="1800" b="0" i="0" u="none" strike="noStrike" kern="0" cap="none" spc="0" baseline="0">
                <a:solidFill>
                  <a:srgbClr val="000000"/>
                </a:solidFill>
                <a:uFillTx/>
              </a:defRPr>
            </a:pPr>
            <a:endParaRPr kumimoji="0" lang="en-GB" sz="1600" b="0" i="0" u="none" strike="noStrike" kern="1200" cap="none" spc="0" normalizeH="0" baseline="0" noProof="0" dirty="0">
              <a:ln>
                <a:noFill/>
              </a:ln>
              <a:effectLst/>
              <a:uLnTx/>
              <a:uFillTx/>
              <a:ea typeface="+mn-ea"/>
              <a:cs typeface="Arial" pitchFamily="34"/>
            </a:endParaRPr>
          </a:p>
          <a:p>
            <a:pPr marL="0" marR="0" lvl="0" indent="0" defTabSz="914400" rtl="0" eaLnBrk="1" fontAlgn="auto" latinLnBrk="0" hangingPunct="1">
              <a:spcBef>
                <a:spcPts val="0"/>
              </a:spcBef>
              <a:spcAft>
                <a:spcPts val="600"/>
              </a:spcAft>
              <a:buClrTx/>
              <a:buSzTx/>
              <a:buFont typeface="Arial" panose="020B0604020202020204" pitchFamily="34" charset="0"/>
              <a:buNone/>
              <a:tabLst/>
              <a:defRPr sz="1800" b="0" i="0" u="none" strike="noStrike" kern="0" cap="none" spc="0" baseline="0">
                <a:solidFill>
                  <a:srgbClr val="000000"/>
                </a:solidFill>
                <a:uFillTx/>
              </a:defRPr>
            </a:pPr>
            <a:r>
              <a:rPr kumimoji="0" lang="en-GB" sz="1600" b="0" i="0" u="none" strike="noStrike" kern="1200" cap="none" spc="0" normalizeH="0" baseline="0" noProof="0" dirty="0">
                <a:ln>
                  <a:noFill/>
                </a:ln>
                <a:effectLst/>
                <a:uLnTx/>
                <a:uFillTx/>
                <a:ea typeface="+mn-ea"/>
                <a:cs typeface="Arial" pitchFamily="34"/>
              </a:rPr>
              <a:t>To meet CTC, SC or DV requirements you will normally need to have been resident in the UK for at least 3, 5 or 10 years prior to the date of application (the level of checks that are required are stated in the advert; </a:t>
            </a:r>
            <a:r>
              <a:rPr kumimoji="0" lang="en-GB" sz="1600" b="0" i="0" u="none" strike="noStrike" kern="1200" cap="none" spc="0" normalizeH="0" baseline="0" noProof="0" dirty="0">
                <a:ln>
                  <a:noFill/>
                </a:ln>
                <a:effectLst/>
                <a:uLnTx/>
                <a:uFillTx/>
                <a:ea typeface="+mn-ea"/>
                <a:cs typeface="Arial" pitchFamily="34"/>
                <a:hlinkClick r:id="rId2"/>
              </a:rPr>
              <a:t>more information can be found </a:t>
            </a:r>
            <a:r>
              <a:rPr kumimoji="0" lang="en-GB" sz="1600" b="0" i="0" u="sng" strike="noStrike" kern="1200" cap="none" spc="0" normalizeH="0" baseline="0" noProof="0" dirty="0">
                <a:ln>
                  <a:noFill/>
                </a:ln>
                <a:effectLst/>
                <a:uLnTx/>
                <a:uFillTx/>
                <a:ea typeface="+mn-ea"/>
                <a:cs typeface="Arial" pitchFamily="34"/>
                <a:hlinkClick r:id="rId2"/>
              </a:rPr>
              <a:t>here</a:t>
            </a:r>
            <a:r>
              <a:rPr kumimoji="0" lang="en-GB" sz="1600" b="0" i="0" u="none" strike="noStrike" kern="1200" cap="none" spc="0" normalizeH="0" baseline="0" noProof="0" dirty="0">
                <a:ln>
                  <a:noFill/>
                </a:ln>
                <a:effectLst/>
                <a:uLnTx/>
                <a:uFillTx/>
                <a:ea typeface="+mn-ea"/>
                <a:cs typeface="Arial" pitchFamily="34"/>
              </a:rPr>
              <a:t>). If you do not satisfy the residency criteria, an application may be submitted and a decision will be made on a case by case basis; consideration will be given to where you lived, how long you were out of the UK and why you were abroad.</a:t>
            </a:r>
          </a:p>
          <a:p>
            <a:pPr marL="0" marR="0" lvl="0" indent="0" defTabSz="914400" rtl="0" eaLnBrk="1" fontAlgn="auto" latinLnBrk="0" hangingPunct="1">
              <a:spcBef>
                <a:spcPts val="0"/>
              </a:spcBef>
              <a:spcAft>
                <a:spcPts val="600"/>
              </a:spcAft>
              <a:buClrTx/>
              <a:buSzTx/>
              <a:buFont typeface="Arial" panose="020B0604020202020204" pitchFamily="34" charset="0"/>
              <a:buNone/>
              <a:tabLst/>
              <a:defRPr sz="1800" b="0" i="0" u="none" strike="noStrike" kern="0" cap="none" spc="0" baseline="0">
                <a:solidFill>
                  <a:srgbClr val="000000"/>
                </a:solidFill>
                <a:uFillTx/>
              </a:defRPr>
            </a:pPr>
            <a:endParaRPr kumimoji="0" lang="en-GB" sz="1600" b="0" i="0" u="none" strike="noStrike" kern="1200" cap="none" spc="0" normalizeH="0" baseline="0" noProof="0" dirty="0">
              <a:ln>
                <a:noFill/>
              </a:ln>
              <a:effectLst/>
              <a:uLnTx/>
              <a:uFillTx/>
              <a:ea typeface="+mn-ea"/>
              <a:cs typeface="Arial" pitchFamily="34"/>
            </a:endParaRPr>
          </a:p>
          <a:p>
            <a:pPr marL="0" marR="0" lvl="0" indent="0" defTabSz="914400" rtl="0" eaLnBrk="1" fontAlgn="auto" latinLnBrk="0" hangingPunct="1">
              <a:spcBef>
                <a:spcPts val="0"/>
              </a:spcBef>
              <a:spcAft>
                <a:spcPts val="600"/>
              </a:spcAft>
              <a:buClrTx/>
              <a:buSzTx/>
              <a:buFont typeface="Arial" panose="020B0604020202020204" pitchFamily="34" charset="0"/>
              <a:buNone/>
              <a:tabLst/>
              <a:defRPr sz="1800" b="0" i="0" u="none" strike="noStrike" kern="0" cap="none" spc="0" baseline="0">
                <a:solidFill>
                  <a:srgbClr val="000000"/>
                </a:solidFill>
                <a:uFillTx/>
              </a:defRPr>
            </a:pPr>
            <a:r>
              <a:rPr kumimoji="0" lang="en-GB" sz="1600" b="0" i="0" u="none" strike="noStrike" kern="1200" cap="none" spc="0" normalizeH="0" baseline="0" noProof="0" dirty="0">
                <a:ln>
                  <a:noFill/>
                </a:ln>
                <a:effectLst/>
                <a:uLnTx/>
                <a:uFillTx/>
                <a:ea typeface="+mn-ea"/>
                <a:cs typeface="Arial" pitchFamily="34"/>
              </a:rPr>
              <a:t>If you are applying for a role requiring security clearance, please be aware that foreign or dual nationality is not an automatic bar. However, certain posts may have restrictions which could affect those who do not have sole British nationality or who have personal connections with certain countries outside the UK.</a:t>
            </a:r>
          </a:p>
          <a:p>
            <a:pPr marL="0" marR="0" lvl="0" indent="0" defTabSz="914400" rtl="0" eaLnBrk="1" fontAlgn="auto" latinLnBrk="0" hangingPunct="1">
              <a:spcBef>
                <a:spcPts val="0"/>
              </a:spcBef>
              <a:spcAft>
                <a:spcPts val="600"/>
              </a:spcAft>
              <a:buClrTx/>
              <a:buSzTx/>
              <a:buFont typeface="Arial" panose="020B0604020202020204" pitchFamily="34" charset="0"/>
              <a:buNone/>
              <a:tabLst/>
              <a:defRPr sz="1800" b="0" i="0" u="none" strike="noStrike" kern="0" cap="none" spc="0" baseline="0">
                <a:solidFill>
                  <a:srgbClr val="000000"/>
                </a:solidFill>
                <a:uFillTx/>
              </a:defRPr>
            </a:pPr>
            <a:endParaRPr kumimoji="0" lang="en-GB" sz="1600" b="0" i="0" u="none" strike="noStrike" kern="1200" cap="none" spc="0" normalizeH="0" baseline="0" noProof="0" dirty="0">
              <a:ln>
                <a:noFill/>
              </a:ln>
              <a:effectLst/>
              <a:uLnTx/>
              <a:uFillTx/>
              <a:ea typeface="+mn-ea"/>
              <a:cs typeface="Arial" pitchFamily="34"/>
            </a:endParaRPr>
          </a:p>
          <a:p>
            <a:pPr marL="0" marR="0" lvl="0" indent="0" defTabSz="914400" rtl="0" eaLnBrk="1" fontAlgn="auto" latinLnBrk="0" hangingPunct="1">
              <a:spcBef>
                <a:spcPts val="0"/>
              </a:spcBef>
              <a:spcAft>
                <a:spcPts val="600"/>
              </a:spcAft>
              <a:buClrTx/>
              <a:buSzTx/>
              <a:buFont typeface="Arial" panose="020B0604020202020204" pitchFamily="34" charset="0"/>
              <a:buNone/>
              <a:tabLst/>
              <a:defRPr sz="1800" b="0" i="0" u="none" strike="noStrike" kern="0" cap="none" spc="0" baseline="0">
                <a:solidFill>
                  <a:srgbClr val="000000"/>
                </a:solidFill>
                <a:uFillTx/>
              </a:defRPr>
            </a:pPr>
            <a:r>
              <a:rPr kumimoji="0" lang="en-GB" sz="1600" b="1" i="0" u="none" strike="noStrike" kern="1200" cap="none" spc="0" normalizeH="0" baseline="0" noProof="0" dirty="0">
                <a:ln>
                  <a:noFill/>
                </a:ln>
                <a:effectLst/>
                <a:uLnTx/>
                <a:uFillTx/>
                <a:ea typeface="+mn-ea"/>
                <a:cs typeface="Arial" pitchFamily="34"/>
              </a:rPr>
              <a:t>All offers of employment are conditional on successful completion of BPSS and National Security Vetting. Candidates should not resign from their current job until these checks have been successfully completed.</a:t>
            </a:r>
            <a:endParaRPr kumimoji="0" lang="en-GB" sz="1600" b="0" i="0" u="none" strike="noStrike" kern="1200" cap="none" spc="0" normalizeH="0" baseline="0" noProof="0" dirty="0">
              <a:ln>
                <a:noFill/>
              </a:ln>
              <a:effectLst/>
              <a:uLnTx/>
              <a:uFillTx/>
              <a:ea typeface="+mn-ea"/>
              <a:cs typeface="Arial" pitchFamily="34"/>
            </a:endParaRPr>
          </a:p>
        </p:txBody>
      </p:sp>
      <p:pic>
        <p:nvPicPr>
          <p:cNvPr id="5" name="Picture 4" descr="Text&#10;&#10;Description automatically generated">
            <a:extLst>
              <a:ext uri="{FF2B5EF4-FFF2-40B4-BE49-F238E27FC236}">
                <a16:creationId xmlns:a16="http://schemas.microsoft.com/office/drawing/2014/main" id="{2C5F0ACB-BCBC-1A3F-D985-10AB2D67BF1A}"/>
              </a:ext>
            </a:extLst>
          </p:cNvPr>
          <p:cNvPicPr>
            <a:picLocks noChangeAspect="1"/>
          </p:cNvPicPr>
          <p:nvPr/>
        </p:nvPicPr>
        <p:blipFill>
          <a:blip r:embed="rId3"/>
          <a:stretch>
            <a:fillRect/>
          </a:stretch>
        </p:blipFill>
        <p:spPr>
          <a:xfrm>
            <a:off x="10560367" y="5909410"/>
            <a:ext cx="1317373" cy="642582"/>
          </a:xfrm>
          <a:prstGeom prst="rect">
            <a:avLst/>
          </a:prstGeom>
        </p:spPr>
      </p:pic>
    </p:spTree>
    <p:extLst>
      <p:ext uri="{BB962C8B-B14F-4D97-AF65-F5344CB8AC3E}">
        <p14:creationId xmlns:p14="http://schemas.microsoft.com/office/powerpoint/2010/main" val="1018559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D2AC403-E08D-484D-9DC3-5DE2A12C348E}"/>
              </a:ext>
            </a:extLst>
          </p:cNvPr>
          <p:cNvSpPr>
            <a:spLocks noGrp="1"/>
          </p:cNvSpPr>
          <p:nvPr>
            <p:ph type="title"/>
          </p:nvPr>
        </p:nvSpPr>
        <p:spPr>
          <a:xfrm>
            <a:off x="808638" y="386930"/>
            <a:ext cx="9236700" cy="1188950"/>
          </a:xfrm>
        </p:spPr>
        <p:txBody>
          <a:bodyPr anchor="b">
            <a:normAutofit/>
          </a:bodyPr>
          <a:lstStyle/>
          <a:p>
            <a:r>
              <a:rPr lang="en-GB" sz="4500" dirty="0"/>
              <a:t>Diversity and Inclusion</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FB206B7-E869-4806-822F-8DE57EE0CDC6}"/>
              </a:ext>
            </a:extLst>
          </p:cNvPr>
          <p:cNvSpPr>
            <a:spLocks noGrp="1"/>
          </p:cNvSpPr>
          <p:nvPr>
            <p:ph idx="1"/>
          </p:nvPr>
        </p:nvSpPr>
        <p:spPr>
          <a:xfrm>
            <a:off x="793660" y="2599509"/>
            <a:ext cx="10143668" cy="3435531"/>
          </a:xfrm>
        </p:spPr>
        <p:txBody>
          <a:bodyPr anchor="ctr">
            <a:normAutofit/>
          </a:bodyPr>
          <a:lstStyle/>
          <a:p>
            <a:pPr marL="8065" marR="248753" lvl="0" indent="0" defTabSz="914400" rtl="0" fontAlgn="auto" hangingPunct="1">
              <a:spcBef>
                <a:spcPts val="0"/>
              </a:spcBef>
              <a:spcAft>
                <a:spcPts val="0"/>
              </a:spcAft>
              <a:buNone/>
              <a:tabLst/>
              <a:defRPr sz="1800" b="0" i="0" u="none" strike="noStrike" kern="0" cap="none" spc="0" baseline="0">
                <a:solidFill>
                  <a:srgbClr val="000000"/>
                </a:solidFill>
                <a:uFillTx/>
              </a:defRPr>
            </a:pPr>
            <a:r>
              <a:rPr lang="en-GB" sz="1600" b="1" i="0" u="none" strike="noStrike" kern="1200" cap="none" spc="15" baseline="0" dirty="0">
                <a:uFillTx/>
                <a:cs typeface="Arial" pitchFamily="34"/>
              </a:rPr>
              <a:t>The Civil Service is committed to becoming the most inclusive employer in the UK.</a:t>
            </a:r>
          </a:p>
          <a:p>
            <a:pPr marL="8065" marR="248753" lvl="0" indent="0" defTabSz="914400" rtl="0" fontAlgn="auto" hangingPunct="1">
              <a:spcBef>
                <a:spcPts val="0"/>
              </a:spcBef>
              <a:spcAft>
                <a:spcPts val="0"/>
              </a:spcAft>
              <a:buNone/>
              <a:tabLst/>
              <a:defRPr sz="1800" b="0" i="0" u="none" strike="noStrike" kern="0" cap="none" spc="0" baseline="0">
                <a:solidFill>
                  <a:srgbClr val="000000"/>
                </a:solidFill>
                <a:uFillTx/>
              </a:defRPr>
            </a:pPr>
            <a:r>
              <a:rPr lang="en-GB" sz="1600" b="0" i="0" u="none" strike="noStrike" kern="1200" cap="none" spc="-9" baseline="0" dirty="0">
                <a:uFillTx/>
                <a:ea typeface="Calibri" pitchFamily="34"/>
                <a:cs typeface="Arial" pitchFamily="34"/>
              </a:rPr>
              <a:t>We are committed to understanding, respecting and representing as broad a range of views and backgrounds as we have in UK society. We know that diverse perspectives and experiences are critical to an effective, modern Civil Service. Our vision is to ensure the Civil Service represents modern Britain and is a truly inclusive employer - an example to other employers. We will create an organisation where diversity is not only respected and valued - but celebrated.</a:t>
            </a:r>
          </a:p>
          <a:p>
            <a:pPr marL="8065" marR="248753" lvl="0" indent="0" defTabSz="914400" rtl="0" fontAlgn="auto" hangingPunct="1">
              <a:spcBef>
                <a:spcPts val="0"/>
              </a:spcBef>
              <a:spcAft>
                <a:spcPts val="0"/>
              </a:spcAft>
              <a:buNone/>
              <a:tabLst/>
              <a:defRPr sz="1800" b="0" i="0" u="none" strike="noStrike" kern="0" cap="none" spc="0" baseline="0">
                <a:solidFill>
                  <a:srgbClr val="000000"/>
                </a:solidFill>
                <a:uFillTx/>
              </a:defRPr>
            </a:pPr>
            <a:endParaRPr lang="en-GB" sz="1600" spc="-9" dirty="0">
              <a:ea typeface="Calibri" pitchFamily="34"/>
              <a:cs typeface="Arial" pitchFamily="34"/>
            </a:endParaRPr>
          </a:p>
          <a:p>
            <a:pPr marL="8065" marR="248753" lvl="0" indent="0" defTabSz="914400" rtl="0" fontAlgn="auto" hangingPunct="1">
              <a:spcBef>
                <a:spcPts val="0"/>
              </a:spcBef>
              <a:spcAft>
                <a:spcPts val="0"/>
              </a:spcAft>
              <a:buNone/>
              <a:tabLst/>
              <a:defRPr sz="1800" b="0" i="0" u="none" strike="noStrike" kern="0" cap="none" spc="0" baseline="0">
                <a:solidFill>
                  <a:srgbClr val="000000"/>
                </a:solidFill>
                <a:uFillTx/>
              </a:defRPr>
            </a:pPr>
            <a:endParaRPr lang="en-GB" sz="1600" b="0" i="0" u="none" strike="noStrike" kern="1200" cap="none" spc="-9" baseline="0" dirty="0">
              <a:uFillTx/>
              <a:ea typeface="Calibri" pitchFamily="34"/>
              <a:cs typeface="Arial" pitchFamily="34"/>
            </a:endParaRPr>
          </a:p>
          <a:p>
            <a:pPr marL="8065" marR="248753" lvl="0" indent="0" defTabSz="914400" rtl="0" fontAlgn="auto" hangingPunct="1">
              <a:spcBef>
                <a:spcPts val="0"/>
              </a:spcBef>
              <a:spcAft>
                <a:spcPts val="0"/>
              </a:spcAft>
              <a:buNone/>
              <a:tabLst/>
              <a:defRPr sz="1800" b="0" i="0" u="none" strike="noStrike" kern="0" cap="none" spc="0" baseline="0">
                <a:solidFill>
                  <a:srgbClr val="000000"/>
                </a:solidFill>
                <a:uFillTx/>
              </a:defRPr>
            </a:pPr>
            <a:r>
              <a:rPr lang="en-GB" sz="1600" b="1" i="0" u="none" strike="noStrike" kern="1200" cap="none" spc="-9" baseline="0" dirty="0">
                <a:uFillTx/>
                <a:ea typeface="Calibri" pitchFamily="34"/>
                <a:cs typeface="Arial" pitchFamily="34"/>
              </a:rPr>
              <a:t>What’s in it for me?</a:t>
            </a:r>
          </a:p>
          <a:p>
            <a:pPr marL="8065" marR="248753" lvl="0" indent="0" defTabSz="914400" rtl="0" fontAlgn="auto" hangingPunct="1">
              <a:spcBef>
                <a:spcPts val="0"/>
              </a:spcBef>
              <a:spcAft>
                <a:spcPts val="0"/>
              </a:spcAft>
              <a:buNone/>
              <a:tabLst/>
              <a:defRPr sz="1800" b="0" i="0" u="none" strike="noStrike" kern="0" cap="none" spc="0" baseline="0">
                <a:solidFill>
                  <a:srgbClr val="000000"/>
                </a:solidFill>
                <a:uFillTx/>
              </a:defRPr>
            </a:pPr>
            <a:r>
              <a:rPr lang="en-GB" sz="1600" b="0" i="0" u="none" strike="noStrike" kern="1200" cap="none" spc="-9" baseline="0" dirty="0">
                <a:uFillTx/>
                <a:ea typeface="Calibri" pitchFamily="34"/>
                <a:cs typeface="Arial" pitchFamily="34"/>
              </a:rPr>
              <a:t>We want to maximise the potential of everyone who chooses to work for us - regardless of background.  If you’re interested in developing your career with us – starting with this interesting and challenging role – or doing things differently and inspiring colleagues, then the Civil Service is the place for you. Our passion for diversity and equality means creating a work environment for all employees that is welcoming, respectful, engaging, and enriched with opportunities for personal and professional development.</a:t>
            </a:r>
          </a:p>
          <a:p>
            <a:pPr marL="8065" marR="248753" lvl="0" indent="0" defTabSz="914400" rtl="0" fontAlgn="auto" hangingPunct="1">
              <a:spcBef>
                <a:spcPts val="0"/>
              </a:spcBef>
              <a:spcAft>
                <a:spcPts val="0"/>
              </a:spcAft>
              <a:buNone/>
              <a:tabLst/>
              <a:defRPr sz="1800" b="0" i="0" u="none" strike="noStrike" kern="0" cap="none" spc="0" baseline="0">
                <a:solidFill>
                  <a:srgbClr val="000000"/>
                </a:solidFill>
                <a:uFillTx/>
              </a:defRPr>
            </a:pPr>
            <a:endParaRPr lang="en-GB" sz="1600" b="0" i="0" u="none" strike="noStrike" kern="1200" cap="none" spc="-9" baseline="0" dirty="0">
              <a:uFillTx/>
              <a:ea typeface="Calibri" pitchFamily="34"/>
              <a:cs typeface="Arial" pitchFamily="34"/>
            </a:endParaRPr>
          </a:p>
          <a:p>
            <a:endParaRPr lang="en-GB" sz="1600" dirty="0"/>
          </a:p>
        </p:txBody>
      </p:sp>
      <p:pic>
        <p:nvPicPr>
          <p:cNvPr id="5" name="Picture 4" descr="Text&#10;&#10;Description automatically generated">
            <a:extLst>
              <a:ext uri="{FF2B5EF4-FFF2-40B4-BE49-F238E27FC236}">
                <a16:creationId xmlns:a16="http://schemas.microsoft.com/office/drawing/2014/main" id="{36639186-360F-2A90-0D8F-BBE296B5BF96}"/>
              </a:ext>
            </a:extLst>
          </p:cNvPr>
          <p:cNvPicPr>
            <a:picLocks noChangeAspect="1"/>
          </p:cNvPicPr>
          <p:nvPr/>
        </p:nvPicPr>
        <p:blipFill>
          <a:blip r:embed="rId2"/>
          <a:stretch>
            <a:fillRect/>
          </a:stretch>
        </p:blipFill>
        <p:spPr>
          <a:xfrm>
            <a:off x="10560367" y="5909410"/>
            <a:ext cx="1317373" cy="642582"/>
          </a:xfrm>
          <a:prstGeom prst="rect">
            <a:avLst/>
          </a:prstGeom>
        </p:spPr>
      </p:pic>
    </p:spTree>
    <p:extLst>
      <p:ext uri="{BB962C8B-B14F-4D97-AF65-F5344CB8AC3E}">
        <p14:creationId xmlns:p14="http://schemas.microsoft.com/office/powerpoint/2010/main" val="1456140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D737F8E-3033-41F2-AFDA-B6D2644F060D}"/>
              </a:ext>
            </a:extLst>
          </p:cNvPr>
          <p:cNvSpPr>
            <a:spLocks noGrp="1"/>
          </p:cNvSpPr>
          <p:nvPr>
            <p:ph type="title"/>
          </p:nvPr>
        </p:nvSpPr>
        <p:spPr>
          <a:xfrm>
            <a:off x="808638" y="386930"/>
            <a:ext cx="9236700" cy="1188950"/>
          </a:xfrm>
        </p:spPr>
        <p:txBody>
          <a:bodyPr anchor="b">
            <a:normAutofit/>
          </a:bodyPr>
          <a:lstStyle/>
          <a:p>
            <a:r>
              <a:rPr lang="en-GB" sz="4500" dirty="0"/>
              <a:t>Reasonable Adjustments</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290115E-02D7-479E-B3D6-20DC124E44C1}"/>
              </a:ext>
            </a:extLst>
          </p:cNvPr>
          <p:cNvSpPr>
            <a:spLocks noGrp="1"/>
          </p:cNvSpPr>
          <p:nvPr>
            <p:ph idx="1"/>
          </p:nvPr>
        </p:nvSpPr>
        <p:spPr>
          <a:xfrm>
            <a:off x="808638" y="2168506"/>
            <a:ext cx="10143668" cy="3435531"/>
          </a:xfrm>
        </p:spPr>
        <p:txBody>
          <a:bodyPr anchor="ctr">
            <a:normAutofit/>
          </a:bodyPr>
          <a:lstStyle/>
          <a:p>
            <a:r>
              <a:rPr lang="en-GB" sz="1600" b="0" i="0" u="none" strike="noStrike" kern="0" cap="none" spc="-9" baseline="0" dirty="0">
                <a:uFillTx/>
                <a:ea typeface="Calibri" pitchFamily="34"/>
                <a:cs typeface="Arial"/>
              </a:rPr>
              <a:t>Under the terms of the Equality Act 2010, we will always consider making reasonable adjustments to ensure that disabled people are not disadvantaged in the recruitment and selection process. We are therefore committed to meeting, wherever possible, any needs you specify in your application. We will also consider any reasonable adjustments under the terms of the Act to enable any applicant with a disability (as defined under the Act) to meet the requirements of the post.</a:t>
            </a:r>
          </a:p>
          <a:p>
            <a:r>
              <a:rPr lang="en-GB" sz="1600" kern="0" spc="-9" dirty="0">
                <a:cs typeface="Arial"/>
              </a:rPr>
              <a:t>You will be asked in your application form whether you will be applying under the Disability Confidence Scheme. </a:t>
            </a:r>
          </a:p>
          <a:p>
            <a:r>
              <a:rPr lang="en-GB" sz="1600" kern="0" spc="-9" dirty="0">
                <a:cs typeface="Arial"/>
              </a:rPr>
              <a:t>At all application stages, you are welcome to let us know if you need reasonable adjustments by emailing </a:t>
            </a:r>
            <a:r>
              <a:rPr lang="en-GB" sz="1600" kern="0" spc="-9" dirty="0">
                <a:cs typeface="Arial"/>
                <a:hlinkClick r:id="rId2"/>
              </a:rPr>
              <a:t>GESRrecruitment@hmtreasury.gov.uk</a:t>
            </a:r>
            <a:r>
              <a:rPr lang="en-GB" sz="1600" kern="0" spc="-9" dirty="0">
                <a:cs typeface="Arial"/>
              </a:rPr>
              <a:t> </a:t>
            </a:r>
          </a:p>
          <a:p>
            <a:endParaRPr lang="en-GB" sz="1600" dirty="0">
              <a:cs typeface="Calibri" panose="020F0502020204030204"/>
            </a:endParaRPr>
          </a:p>
        </p:txBody>
      </p:sp>
      <p:pic>
        <p:nvPicPr>
          <p:cNvPr id="5" name="Picture 4" descr="Text&#10;&#10;Description automatically generated">
            <a:extLst>
              <a:ext uri="{FF2B5EF4-FFF2-40B4-BE49-F238E27FC236}">
                <a16:creationId xmlns:a16="http://schemas.microsoft.com/office/drawing/2014/main" id="{7EC23EE1-6006-1C88-A713-F3E7AF0D3D8D}"/>
              </a:ext>
            </a:extLst>
          </p:cNvPr>
          <p:cNvPicPr>
            <a:picLocks noChangeAspect="1"/>
          </p:cNvPicPr>
          <p:nvPr/>
        </p:nvPicPr>
        <p:blipFill>
          <a:blip r:embed="rId3"/>
          <a:stretch>
            <a:fillRect/>
          </a:stretch>
        </p:blipFill>
        <p:spPr>
          <a:xfrm>
            <a:off x="10560367" y="5909410"/>
            <a:ext cx="1317373" cy="642582"/>
          </a:xfrm>
          <a:prstGeom prst="rect">
            <a:avLst/>
          </a:prstGeom>
        </p:spPr>
      </p:pic>
    </p:spTree>
    <p:extLst>
      <p:ext uri="{BB962C8B-B14F-4D97-AF65-F5344CB8AC3E}">
        <p14:creationId xmlns:p14="http://schemas.microsoft.com/office/powerpoint/2010/main" val="15597152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83B1ED09-8B80-4E81-A5BD-F24CD7118D16}"/>
              </a:ext>
            </a:extLst>
          </p:cNvPr>
          <p:cNvSpPr>
            <a:spLocks noGrp="1"/>
          </p:cNvSpPr>
          <p:nvPr>
            <p:ph type="title"/>
          </p:nvPr>
        </p:nvSpPr>
        <p:spPr/>
        <p:txBody>
          <a:bodyPr>
            <a:normAutofit/>
          </a:bodyPr>
          <a:lstStyle/>
          <a:p>
            <a:r>
              <a:rPr lang="en-GB" sz="4500" dirty="0"/>
              <a:t>Civil Service Benefits</a:t>
            </a:r>
          </a:p>
        </p:txBody>
      </p:sp>
      <p:graphicFrame>
        <p:nvGraphicFramePr>
          <p:cNvPr id="7" name="Content Placeholder 6">
            <a:extLst>
              <a:ext uri="{FF2B5EF4-FFF2-40B4-BE49-F238E27FC236}">
                <a16:creationId xmlns:a16="http://schemas.microsoft.com/office/drawing/2014/main" id="{85F0D2A8-0C70-4D84-9F7E-FF75CB6D8449}"/>
              </a:ext>
            </a:extLst>
          </p:cNvPr>
          <p:cNvGraphicFramePr>
            <a:graphicFrameLocks noGrp="1"/>
          </p:cNvGraphicFramePr>
          <p:nvPr>
            <p:ph idx="1"/>
            <p:extLst>
              <p:ext uri="{D42A27DB-BD31-4B8C-83A1-F6EECF244321}">
                <p14:modId xmlns:p14="http://schemas.microsoft.com/office/powerpoint/2010/main" val="3040194367"/>
              </p:ext>
            </p:extLst>
          </p:nvPr>
        </p:nvGraphicFramePr>
        <p:xfrm>
          <a:off x="838200" y="1568918"/>
          <a:ext cx="10515600" cy="37346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9" name="Picture 48" descr="Text&#10;&#10;Description automatically generated">
            <a:extLst>
              <a:ext uri="{FF2B5EF4-FFF2-40B4-BE49-F238E27FC236}">
                <a16:creationId xmlns:a16="http://schemas.microsoft.com/office/drawing/2014/main" id="{95C60ED5-4E37-4709-9BFB-3FDD282280AD}"/>
              </a:ext>
            </a:extLst>
          </p:cNvPr>
          <p:cNvPicPr>
            <a:picLocks noChangeAspect="1"/>
          </p:cNvPicPr>
          <p:nvPr/>
        </p:nvPicPr>
        <p:blipFill>
          <a:blip r:embed="rId7"/>
          <a:stretch>
            <a:fillRect/>
          </a:stretch>
        </p:blipFill>
        <p:spPr>
          <a:xfrm>
            <a:off x="10560367" y="5909410"/>
            <a:ext cx="1317373" cy="642582"/>
          </a:xfrm>
          <a:prstGeom prst="rect">
            <a:avLst/>
          </a:prstGeom>
        </p:spPr>
      </p:pic>
    </p:spTree>
    <p:extLst>
      <p:ext uri="{BB962C8B-B14F-4D97-AF65-F5344CB8AC3E}">
        <p14:creationId xmlns:p14="http://schemas.microsoft.com/office/powerpoint/2010/main" val="21857595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100" y="349250"/>
            <a:ext cx="11099800" cy="18034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0008D6C-31EE-4FCB-B734-4FF2AB5A9996}"/>
              </a:ext>
            </a:extLst>
          </p:cNvPr>
          <p:cNvSpPr>
            <a:spLocks noGrp="1"/>
          </p:cNvSpPr>
          <p:nvPr>
            <p:ph type="title"/>
          </p:nvPr>
        </p:nvSpPr>
        <p:spPr>
          <a:xfrm>
            <a:off x="838200" y="588168"/>
            <a:ext cx="10515600" cy="1325563"/>
          </a:xfrm>
        </p:spPr>
        <p:txBody>
          <a:bodyPr>
            <a:normAutofit/>
          </a:bodyPr>
          <a:lstStyle/>
          <a:p>
            <a:r>
              <a:rPr lang="en-GB" sz="4500" dirty="0">
                <a:solidFill>
                  <a:srgbClr val="FFFFFF"/>
                </a:solidFill>
              </a:rPr>
              <a:t>Some Useful Resources</a:t>
            </a:r>
          </a:p>
        </p:txBody>
      </p:sp>
      <p:sp>
        <p:nvSpPr>
          <p:cNvPr id="3" name="Content Placeholder 2">
            <a:extLst>
              <a:ext uri="{FF2B5EF4-FFF2-40B4-BE49-F238E27FC236}">
                <a16:creationId xmlns:a16="http://schemas.microsoft.com/office/drawing/2014/main" id="{F1F2EBB6-775D-40E4-8402-E17D3F5CAD9C}"/>
              </a:ext>
            </a:extLst>
          </p:cNvPr>
          <p:cNvSpPr>
            <a:spLocks noGrp="1"/>
          </p:cNvSpPr>
          <p:nvPr>
            <p:ph idx="1"/>
          </p:nvPr>
        </p:nvSpPr>
        <p:spPr>
          <a:xfrm>
            <a:off x="838200" y="2391568"/>
            <a:ext cx="10515600" cy="3785394"/>
          </a:xfrm>
        </p:spPr>
        <p:txBody>
          <a:bodyPr anchor="ctr">
            <a:normAutofit/>
          </a:bodyPr>
          <a:lstStyle/>
          <a:p>
            <a:pPr marL="0" indent="0">
              <a:buNone/>
            </a:pPr>
            <a:r>
              <a:rPr lang="en-GB" sz="1600" dirty="0"/>
              <a:t>Click on the links below to learn more about the HEO (RO) criteria used to assess candidates at interview:</a:t>
            </a:r>
          </a:p>
          <a:p>
            <a:pPr lvl="1"/>
            <a:r>
              <a:rPr lang="en-GB" sz="1600" dirty="0"/>
              <a:t>Information on the </a:t>
            </a:r>
            <a:r>
              <a:rPr lang="en-GB" sz="1600" dirty="0">
                <a:hlinkClick r:id="rId2"/>
              </a:rPr>
              <a:t>Civil Service Behaviours | Civil Service Careers (civil-service-careers.gov.uk)</a:t>
            </a:r>
            <a:endParaRPr lang="en-GB" sz="1600" dirty="0"/>
          </a:p>
          <a:p>
            <a:pPr lvl="1"/>
            <a:r>
              <a:rPr lang="en-GB" sz="1600" dirty="0">
                <a:hlinkClick r:id="rId3"/>
              </a:rPr>
              <a:t>Success Profiles - Civil Service Behaviours (publishing.service.gov.uk)</a:t>
            </a:r>
            <a:r>
              <a:rPr lang="en-GB" sz="1600" dirty="0"/>
              <a:t> (Please see the HEO level criteria, which is used at interview.)</a:t>
            </a:r>
          </a:p>
          <a:p>
            <a:pPr lvl="1"/>
            <a:r>
              <a:rPr lang="en-GB" sz="1600" dirty="0"/>
              <a:t>For more information on the technical skills being assessed at interview, see here: </a:t>
            </a:r>
            <a:r>
              <a:rPr lang="en-GB" sz="1600" dirty="0">
                <a:hlinkClick r:id="rId4"/>
              </a:rPr>
              <a:t>The Government Social Research Technical Framework - GOV.UK (www.gov.uk)</a:t>
            </a:r>
            <a:r>
              <a:rPr lang="en-GB" sz="1600" dirty="0"/>
              <a:t> (Please see ‘Research Officer’ criteria.)</a:t>
            </a:r>
          </a:p>
          <a:p>
            <a:pPr lvl="1"/>
            <a:r>
              <a:rPr lang="en-GB" sz="1600" dirty="0"/>
              <a:t>For structuring your answers at an interview, consider using: </a:t>
            </a:r>
            <a:r>
              <a:rPr lang="en-GB" sz="1600" dirty="0">
                <a:hlinkClick r:id="rId5"/>
              </a:rPr>
              <a:t>The STAR method | National Careers Service</a:t>
            </a:r>
            <a:endParaRPr lang="en-GB" sz="1600" dirty="0"/>
          </a:p>
          <a:p>
            <a:pPr marL="0" indent="0">
              <a:buNone/>
            </a:pPr>
            <a:endParaRPr lang="en-GB" sz="1600" dirty="0"/>
          </a:p>
        </p:txBody>
      </p:sp>
      <p:pic>
        <p:nvPicPr>
          <p:cNvPr id="5" name="Picture 4" descr="Text&#10;&#10;Description automatically generated">
            <a:extLst>
              <a:ext uri="{FF2B5EF4-FFF2-40B4-BE49-F238E27FC236}">
                <a16:creationId xmlns:a16="http://schemas.microsoft.com/office/drawing/2014/main" id="{501E63A6-CB90-2E5E-4714-8B84B3A331A9}"/>
              </a:ext>
            </a:extLst>
          </p:cNvPr>
          <p:cNvPicPr>
            <a:picLocks noChangeAspect="1"/>
          </p:cNvPicPr>
          <p:nvPr/>
        </p:nvPicPr>
        <p:blipFill>
          <a:blip r:embed="rId6"/>
          <a:stretch>
            <a:fillRect/>
          </a:stretch>
        </p:blipFill>
        <p:spPr>
          <a:xfrm>
            <a:off x="10560367" y="5909410"/>
            <a:ext cx="1317373" cy="642582"/>
          </a:xfrm>
          <a:prstGeom prst="rect">
            <a:avLst/>
          </a:prstGeom>
        </p:spPr>
      </p:pic>
    </p:spTree>
    <p:extLst>
      <p:ext uri="{BB962C8B-B14F-4D97-AF65-F5344CB8AC3E}">
        <p14:creationId xmlns:p14="http://schemas.microsoft.com/office/powerpoint/2010/main" val="22309976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18">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20">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16892B4F-D8DF-4F52-A62E-880E8F5BFB2F}"/>
              </a:ext>
            </a:extLst>
          </p:cNvPr>
          <p:cNvSpPr>
            <a:spLocks noGrp="1"/>
          </p:cNvSpPr>
          <p:nvPr>
            <p:ph type="title"/>
          </p:nvPr>
        </p:nvSpPr>
        <p:spPr>
          <a:xfrm>
            <a:off x="838200" y="365125"/>
            <a:ext cx="10515600" cy="1325563"/>
          </a:xfrm>
        </p:spPr>
        <p:txBody>
          <a:bodyPr>
            <a:normAutofit/>
          </a:bodyPr>
          <a:lstStyle/>
          <a:p>
            <a:r>
              <a:rPr lang="en-GB" sz="4500" dirty="0"/>
              <a:t>What’s Next?</a:t>
            </a:r>
          </a:p>
        </p:txBody>
      </p:sp>
      <p:sp>
        <p:nvSpPr>
          <p:cNvPr id="27" name="Arc 2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395DCBFF-0AC4-4BD8-9B04-7365C172A30A}"/>
              </a:ext>
            </a:extLst>
          </p:cNvPr>
          <p:cNvSpPr>
            <a:spLocks noGrp="1"/>
          </p:cNvSpPr>
          <p:nvPr>
            <p:ph idx="1"/>
          </p:nvPr>
        </p:nvSpPr>
        <p:spPr>
          <a:xfrm>
            <a:off x="838200" y="1825625"/>
            <a:ext cx="10515600" cy="4351338"/>
          </a:xfrm>
        </p:spPr>
        <p:txBody>
          <a:bodyPr vert="horz" lIns="91440" tIns="45720" rIns="91440" bIns="45720" rtlCol="0" anchor="t">
            <a:normAutofit/>
          </a:bodyPr>
          <a:lstStyle/>
          <a:p>
            <a:r>
              <a:rPr lang="en-GB" sz="1600" kern="0" spc="-9" dirty="0">
                <a:cs typeface="Arial"/>
              </a:rPr>
              <a:t>Follow our social media channels for updates on the campaign:</a:t>
            </a:r>
          </a:p>
          <a:p>
            <a:pPr lvl="1"/>
            <a:r>
              <a:rPr lang="en-GB" sz="1600" kern="0" spc="-9" dirty="0">
                <a:cs typeface="Arial"/>
              </a:rPr>
              <a:t>Website: </a:t>
            </a:r>
            <a:r>
              <a:rPr lang="en-GB" sz="1600" kern="0" spc="-9" dirty="0">
                <a:cs typeface="Arial"/>
                <a:hlinkClick r:id="rId2"/>
              </a:rPr>
              <a:t>https://www.gov.uk/government/organisations/civil-service-government-social-research-profession</a:t>
            </a:r>
            <a:endParaRPr lang="en-GB" sz="1600" kern="0" spc="-9" dirty="0">
              <a:cs typeface="Arial"/>
            </a:endParaRPr>
          </a:p>
          <a:p>
            <a:pPr lvl="1"/>
            <a:r>
              <a:rPr lang="en-GB" sz="1600" kern="0" spc="-9" dirty="0">
                <a:cs typeface="Arial"/>
              </a:rPr>
              <a:t>Facebook: @GovernmentSocialResearch</a:t>
            </a:r>
          </a:p>
          <a:p>
            <a:pPr lvl="1"/>
            <a:r>
              <a:rPr lang="en-GB" sz="1600" kern="0" spc="-9" dirty="0">
                <a:cs typeface="Arial"/>
              </a:rPr>
              <a:t>Twitter: @GSR_UK</a:t>
            </a:r>
          </a:p>
          <a:p>
            <a:pPr lvl="1"/>
            <a:r>
              <a:rPr lang="en-GB" sz="1600" kern="0" spc="-9" dirty="0">
                <a:cs typeface="Arial"/>
              </a:rPr>
              <a:t>LinkedIn: @governmentsocialresearch</a:t>
            </a:r>
          </a:p>
          <a:p>
            <a:pPr marL="0" indent="0">
              <a:buNone/>
            </a:pPr>
            <a:endParaRPr lang="en-GB" sz="1600" kern="0" spc="-9" dirty="0">
              <a:cs typeface="Arial" pitchFamily="34"/>
            </a:endParaRPr>
          </a:p>
          <a:p>
            <a:pPr marL="0" indent="0">
              <a:buNone/>
            </a:pPr>
            <a:r>
              <a:rPr lang="en-GB" sz="1600" b="1" kern="0" spc="-9" dirty="0">
                <a:cs typeface="Arial"/>
              </a:rPr>
              <a:t>	Got a question? Email us at </a:t>
            </a:r>
            <a:r>
              <a:rPr lang="en-GB" sz="1600" b="1" dirty="0">
                <a:hlinkClick r:id="rId3"/>
              </a:rPr>
              <a:t>GESRrecruitment@hmtreasury.gov.uk</a:t>
            </a:r>
            <a:r>
              <a:rPr lang="en-GB" sz="1600" b="1" dirty="0"/>
              <a:t> </a:t>
            </a:r>
            <a:endParaRPr lang="en-GB" sz="1600" b="1" dirty="0">
              <a:cs typeface="Calibri"/>
            </a:endParaRPr>
          </a:p>
          <a:p>
            <a:pPr marL="457200" lvl="1" indent="0">
              <a:buNone/>
            </a:pPr>
            <a:endParaRPr lang="en-GB" sz="1600" b="0" i="0" u="none" strike="noStrike" kern="0" cap="none" spc="-9" baseline="0" dirty="0">
              <a:uFillTx/>
              <a:ea typeface="Calibri" pitchFamily="34"/>
              <a:cs typeface="Arial" pitchFamily="34"/>
            </a:endParaRPr>
          </a:p>
          <a:p>
            <a:pPr marL="914400" lvl="2" indent="0">
              <a:buNone/>
            </a:pPr>
            <a:r>
              <a:rPr lang="en-GB" sz="1600" b="0" i="0" u="none" strike="noStrike" kern="0" cap="none" spc="-9" baseline="0" dirty="0">
                <a:uFillTx/>
                <a:ea typeface="Calibri" pitchFamily="34"/>
                <a:cs typeface="Arial"/>
              </a:rPr>
              <a:t>You’ve taken the first step and looked through this job pack to understand the skills and experience needed to perform this role. Now join us in achieving our ambitions and let us help you achieve yours.</a:t>
            </a:r>
            <a:endParaRPr lang="en-GB" sz="1600" dirty="0">
              <a:cs typeface="Arial"/>
            </a:endParaRPr>
          </a:p>
          <a:p>
            <a:endParaRPr lang="en-GB" sz="1600" dirty="0"/>
          </a:p>
        </p:txBody>
      </p:sp>
      <p:pic>
        <p:nvPicPr>
          <p:cNvPr id="5" name="Picture 4" descr="Text&#10;&#10;Description automatically generated">
            <a:extLst>
              <a:ext uri="{FF2B5EF4-FFF2-40B4-BE49-F238E27FC236}">
                <a16:creationId xmlns:a16="http://schemas.microsoft.com/office/drawing/2014/main" id="{6369F6BB-AC28-0FBD-9174-6B6622CD288C}"/>
              </a:ext>
            </a:extLst>
          </p:cNvPr>
          <p:cNvPicPr>
            <a:picLocks noChangeAspect="1"/>
          </p:cNvPicPr>
          <p:nvPr/>
        </p:nvPicPr>
        <p:blipFill>
          <a:blip r:embed="rId4"/>
          <a:stretch>
            <a:fillRect/>
          </a:stretch>
        </p:blipFill>
        <p:spPr>
          <a:xfrm>
            <a:off x="10560367" y="5909410"/>
            <a:ext cx="1317373" cy="642582"/>
          </a:xfrm>
          <a:prstGeom prst="rect">
            <a:avLst/>
          </a:prstGeom>
        </p:spPr>
      </p:pic>
    </p:spTree>
    <p:extLst>
      <p:ext uri="{BB962C8B-B14F-4D97-AF65-F5344CB8AC3E}">
        <p14:creationId xmlns:p14="http://schemas.microsoft.com/office/powerpoint/2010/main" val="844887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16">
            <a:extLst>
              <a:ext uri="{FF2B5EF4-FFF2-40B4-BE49-F238E27FC236}">
                <a16:creationId xmlns:a16="http://schemas.microsoft.com/office/drawing/2014/main" id="{8B9AA7C6-5E5A-498E-A6DF-A943376E09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7" name="Group 18">
            <a:extLst>
              <a:ext uri="{FF2B5EF4-FFF2-40B4-BE49-F238E27FC236}">
                <a16:creationId xmlns:a16="http://schemas.microsoft.com/office/drawing/2014/main" id="{83EAB11A-76F7-48F4-9B4F-5BFDF4BF967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300" y="2385102"/>
            <a:ext cx="574091" cy="2087796"/>
            <a:chOff x="209668" y="2857422"/>
            <a:chExt cx="463662" cy="2087796"/>
          </a:xfrm>
        </p:grpSpPr>
        <p:sp>
          <p:nvSpPr>
            <p:cNvPr id="48" name="Rectangle 19">
              <a:extLst>
                <a:ext uri="{FF2B5EF4-FFF2-40B4-BE49-F238E27FC236}">
                  <a16:creationId xmlns:a16="http://schemas.microsoft.com/office/drawing/2014/main" id="{74D4C416-D5F4-4F6F-A6F1-87A21CD4FC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423947" y="2857422"/>
              <a:ext cx="249383" cy="20877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1" name="Straight Connector 20">
              <a:extLst>
                <a:ext uri="{FF2B5EF4-FFF2-40B4-BE49-F238E27FC236}">
                  <a16:creationId xmlns:a16="http://schemas.microsoft.com/office/drawing/2014/main" id="{C6AC1C30-21C6-4BF6-93EE-B211D7A850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09668" y="2857423"/>
              <a:ext cx="1" cy="208779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49" name="Rectangle 22">
            <a:extLst>
              <a:ext uri="{FF2B5EF4-FFF2-40B4-BE49-F238E27FC236}">
                <a16:creationId xmlns:a16="http://schemas.microsoft.com/office/drawing/2014/main" id="{81E140AE-0ABF-47C8-BF32-7D2F0CF2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24">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631767"/>
            <a:ext cx="11111729" cy="575240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3A9AC1F-8EF1-4062-879A-C55B3A8F8F90}"/>
              </a:ext>
            </a:extLst>
          </p:cNvPr>
          <p:cNvSpPr>
            <a:spLocks noGrp="1"/>
          </p:cNvSpPr>
          <p:nvPr>
            <p:ph type="title"/>
          </p:nvPr>
        </p:nvSpPr>
        <p:spPr>
          <a:xfrm>
            <a:off x="1153618" y="1088390"/>
            <a:ext cx="4008586" cy="4680583"/>
          </a:xfrm>
        </p:spPr>
        <p:txBody>
          <a:bodyPr anchor="ctr">
            <a:normAutofit/>
          </a:bodyPr>
          <a:lstStyle/>
          <a:p>
            <a:r>
              <a:rPr lang="en-GB" sz="4500" dirty="0"/>
              <a:t>What is Government Social Research?</a:t>
            </a:r>
          </a:p>
        </p:txBody>
      </p:sp>
      <p:graphicFrame>
        <p:nvGraphicFramePr>
          <p:cNvPr id="27" name="Content Placeholder 2">
            <a:extLst>
              <a:ext uri="{FF2B5EF4-FFF2-40B4-BE49-F238E27FC236}">
                <a16:creationId xmlns:a16="http://schemas.microsoft.com/office/drawing/2014/main" id="{0790CF32-EC22-2A79-68B2-E260EC64BC6C}"/>
              </a:ext>
            </a:extLst>
          </p:cNvPr>
          <p:cNvGraphicFramePr>
            <a:graphicFrameLocks noGrp="1"/>
          </p:cNvGraphicFramePr>
          <p:nvPr>
            <p:ph idx="1"/>
            <p:extLst>
              <p:ext uri="{D42A27DB-BD31-4B8C-83A1-F6EECF244321}">
                <p14:modId xmlns:p14="http://schemas.microsoft.com/office/powerpoint/2010/main" val="305848041"/>
              </p:ext>
            </p:extLst>
          </p:nvPr>
        </p:nvGraphicFramePr>
        <p:xfrm>
          <a:off x="5066950" y="631132"/>
          <a:ext cx="6196797" cy="57524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9" name="Picture 28" descr="Text&#10;&#10;Description automatically generated">
            <a:extLst>
              <a:ext uri="{FF2B5EF4-FFF2-40B4-BE49-F238E27FC236}">
                <a16:creationId xmlns:a16="http://schemas.microsoft.com/office/drawing/2014/main" id="{076E0190-7582-5364-BBFA-24A6EC31A332}"/>
              </a:ext>
            </a:extLst>
          </p:cNvPr>
          <p:cNvPicPr>
            <a:picLocks noChangeAspect="1"/>
          </p:cNvPicPr>
          <p:nvPr/>
        </p:nvPicPr>
        <p:blipFill>
          <a:blip r:embed="rId7"/>
          <a:stretch>
            <a:fillRect/>
          </a:stretch>
        </p:blipFill>
        <p:spPr>
          <a:xfrm>
            <a:off x="10560367" y="5909410"/>
            <a:ext cx="1317373" cy="642582"/>
          </a:xfrm>
          <a:prstGeom prst="rect">
            <a:avLst/>
          </a:prstGeom>
        </p:spPr>
      </p:pic>
    </p:spTree>
    <p:extLst>
      <p:ext uri="{BB962C8B-B14F-4D97-AF65-F5344CB8AC3E}">
        <p14:creationId xmlns:p14="http://schemas.microsoft.com/office/powerpoint/2010/main" val="1397120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22">
            <a:extLst>
              <a:ext uri="{FF2B5EF4-FFF2-40B4-BE49-F238E27FC236}">
                <a16:creationId xmlns:a16="http://schemas.microsoft.com/office/drawing/2014/main" id="{6AB33354-5302-409E-90BF-4E7A98AFB5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C979845-2CC9-41A4-9812-3E9E82436A01}"/>
              </a:ext>
            </a:extLst>
          </p:cNvPr>
          <p:cNvSpPr>
            <a:spLocks noGrp="1"/>
          </p:cNvSpPr>
          <p:nvPr>
            <p:ph type="title"/>
          </p:nvPr>
        </p:nvSpPr>
        <p:spPr>
          <a:xfrm>
            <a:off x="668700" y="1095579"/>
            <a:ext cx="3796306" cy="4666206"/>
          </a:xfrm>
        </p:spPr>
        <p:txBody>
          <a:bodyPr anchor="ctr">
            <a:normAutofit/>
          </a:bodyPr>
          <a:lstStyle/>
          <a:p>
            <a:r>
              <a:rPr lang="en-GB" sz="4500" dirty="0"/>
              <a:t>What is the GSR Research Officer Scheme?</a:t>
            </a:r>
          </a:p>
        </p:txBody>
      </p:sp>
      <p:grpSp>
        <p:nvGrpSpPr>
          <p:cNvPr id="25" name="Group 24">
            <a:extLst>
              <a:ext uri="{FF2B5EF4-FFF2-40B4-BE49-F238E27FC236}">
                <a16:creationId xmlns:a16="http://schemas.microsoft.com/office/drawing/2014/main" id="{0C66A8B6-1F6E-4FCC-93B9-B9986B6FD1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2576" y="5945955"/>
            <a:ext cx="12109423" cy="525780"/>
            <a:chOff x="82576" y="5945955"/>
            <a:chExt cx="12109423" cy="525780"/>
          </a:xfrm>
        </p:grpSpPr>
        <p:sp>
          <p:nvSpPr>
            <p:cNvPr id="26" name="Rectangle 25">
              <a:extLst>
                <a:ext uri="{FF2B5EF4-FFF2-40B4-BE49-F238E27FC236}">
                  <a16:creationId xmlns:a16="http://schemas.microsoft.com/office/drawing/2014/main" id="{CAF7C4FD-65AD-4BBE-886A-D2E923F94C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03361" y="6131892"/>
              <a:ext cx="524256"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26">
              <a:extLst>
                <a:ext uri="{FF2B5EF4-FFF2-40B4-BE49-F238E27FC236}">
                  <a16:creationId xmlns:a16="http://schemas.microsoft.com/office/drawing/2014/main" id="{1BA8278B-6DF7-481F-B1FA-FFE7D6C3C7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5998176" y="277912"/>
              <a:ext cx="524256" cy="1186339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9" name="Rectangle 28">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3706" y="587829"/>
            <a:ext cx="6505300" cy="568234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FE392A86-33DC-4F12-8163-ED61D6D2B80C}"/>
              </a:ext>
            </a:extLst>
          </p:cNvPr>
          <p:cNvSpPr>
            <a:spLocks noGrp="1"/>
          </p:cNvSpPr>
          <p:nvPr>
            <p:ph idx="1"/>
          </p:nvPr>
        </p:nvSpPr>
        <p:spPr>
          <a:xfrm>
            <a:off x="5577840" y="1165014"/>
            <a:ext cx="5625253" cy="4666206"/>
          </a:xfrm>
        </p:spPr>
        <p:txBody>
          <a:bodyPr anchor="ctr">
            <a:normAutofit/>
          </a:bodyPr>
          <a:lstStyle/>
          <a:p>
            <a:r>
              <a:rPr lang="en-GB" sz="1800" dirty="0"/>
              <a:t>The GSR Research Officer Scheme is a recruitment scheme for people interested in starting a career in social research.</a:t>
            </a:r>
          </a:p>
          <a:p>
            <a:r>
              <a:rPr lang="en-GB" sz="1800" dirty="0"/>
              <a:t>We are recruiting </a:t>
            </a:r>
            <a:r>
              <a:rPr lang="en-GB" sz="1800"/>
              <a:t>over 75 </a:t>
            </a:r>
            <a:r>
              <a:rPr lang="en-GB" sz="1800" dirty="0"/>
              <a:t>HEO Research Officers to play a critical role in gathering, analysing and interpreting the information forming the foundation of government decision-making. </a:t>
            </a:r>
          </a:p>
          <a:p>
            <a:r>
              <a:rPr lang="en-GB" sz="1800" dirty="0"/>
              <a:t>As a Research Officer, you will be assigned to a government department for your first position within the GSR. </a:t>
            </a:r>
          </a:p>
          <a:p>
            <a:r>
              <a:rPr lang="en-GB" sz="1800" dirty="0"/>
              <a:t>Your work might involve developing surveys, analysing data, producing statistics, reviewing existing research evidence and working with other analysts in Government to provide timely, relevant and robust briefings to policy colleagues and ministers.</a:t>
            </a:r>
          </a:p>
        </p:txBody>
      </p:sp>
      <p:pic>
        <p:nvPicPr>
          <p:cNvPr id="9" name="Picture 8" descr="Text&#10;&#10;Description automatically generated">
            <a:extLst>
              <a:ext uri="{FF2B5EF4-FFF2-40B4-BE49-F238E27FC236}">
                <a16:creationId xmlns:a16="http://schemas.microsoft.com/office/drawing/2014/main" id="{216D8067-74CB-A220-648B-6354369FE342}"/>
              </a:ext>
            </a:extLst>
          </p:cNvPr>
          <p:cNvPicPr>
            <a:picLocks noChangeAspect="1"/>
          </p:cNvPicPr>
          <p:nvPr/>
        </p:nvPicPr>
        <p:blipFill>
          <a:blip r:embed="rId2"/>
          <a:stretch>
            <a:fillRect/>
          </a:stretch>
        </p:blipFill>
        <p:spPr>
          <a:xfrm>
            <a:off x="10560367" y="5909410"/>
            <a:ext cx="1317373" cy="642582"/>
          </a:xfrm>
          <a:prstGeom prst="rect">
            <a:avLst/>
          </a:prstGeom>
        </p:spPr>
      </p:pic>
    </p:spTree>
    <p:extLst>
      <p:ext uri="{BB962C8B-B14F-4D97-AF65-F5344CB8AC3E}">
        <p14:creationId xmlns:p14="http://schemas.microsoft.com/office/powerpoint/2010/main" val="519226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28DC832-D631-4A68-AEEA-E16945D0B648}"/>
              </a:ext>
            </a:extLst>
          </p:cNvPr>
          <p:cNvSpPr>
            <a:spLocks noGrp="1"/>
          </p:cNvSpPr>
          <p:nvPr>
            <p:ph type="title"/>
          </p:nvPr>
        </p:nvSpPr>
        <p:spPr>
          <a:xfrm>
            <a:off x="1319107" y="623275"/>
            <a:ext cx="8074815" cy="1618489"/>
          </a:xfrm>
        </p:spPr>
        <p:txBody>
          <a:bodyPr anchor="ctr">
            <a:noAutofit/>
          </a:bodyPr>
          <a:lstStyle/>
          <a:p>
            <a:r>
              <a:rPr lang="en-US" sz="4500" kern="1200" dirty="0">
                <a:solidFill>
                  <a:schemeClr val="tx1"/>
                </a:solidFill>
                <a:latin typeface="+mj-lt"/>
                <a:ea typeface="+mj-ea"/>
                <a:cs typeface="+mj-cs"/>
              </a:rPr>
              <a:t>Qualification Requirements</a:t>
            </a:r>
            <a:endParaRPr lang="en-GB" sz="4500" dirty="0"/>
          </a:p>
        </p:txBody>
      </p:sp>
      <p:sp>
        <p:nvSpPr>
          <p:cNvPr id="3" name="Content Placeholder 2">
            <a:extLst>
              <a:ext uri="{FF2B5EF4-FFF2-40B4-BE49-F238E27FC236}">
                <a16:creationId xmlns:a16="http://schemas.microsoft.com/office/drawing/2014/main" id="{B813AD18-A385-4643-B1E3-7C1CF4533327}"/>
              </a:ext>
            </a:extLst>
          </p:cNvPr>
          <p:cNvSpPr>
            <a:spLocks noGrp="1"/>
          </p:cNvSpPr>
          <p:nvPr>
            <p:ph idx="1"/>
          </p:nvPr>
        </p:nvSpPr>
        <p:spPr>
          <a:xfrm>
            <a:off x="1285238" y="2473385"/>
            <a:ext cx="8074815" cy="2800395"/>
          </a:xfrm>
        </p:spPr>
        <p:txBody>
          <a:bodyPr anchor="t">
            <a:normAutofit/>
          </a:bodyPr>
          <a:lstStyle/>
          <a:p>
            <a:r>
              <a:rPr lang="en-GB" sz="1800" dirty="0"/>
              <a:t>To be eligible to apply for a Research Officer role you must be eligible for GSR membership. </a:t>
            </a:r>
          </a:p>
          <a:p>
            <a:r>
              <a:rPr lang="en-GB" sz="1800" dirty="0"/>
              <a:t>This can be through one of two routes:</a:t>
            </a:r>
            <a:endParaRPr lang="en-GB" sz="1800" dirty="0">
              <a:cs typeface="Calibri"/>
            </a:endParaRPr>
          </a:p>
          <a:p>
            <a:pPr marL="1371600" lvl="2" indent="-457200">
              <a:buFont typeface="+mj-lt"/>
              <a:buAutoNum type="arabicPeriod"/>
            </a:pPr>
            <a:r>
              <a:rPr lang="en-GB" sz="1800" dirty="0"/>
              <a:t>The Qualification Route</a:t>
            </a:r>
            <a:endParaRPr lang="en-GB" sz="1800" dirty="0">
              <a:cs typeface="Calibri"/>
            </a:endParaRPr>
          </a:p>
          <a:p>
            <a:pPr marL="1371600" lvl="2" indent="-457200">
              <a:buFont typeface="+mj-lt"/>
              <a:buAutoNum type="arabicPeriod"/>
            </a:pPr>
            <a:r>
              <a:rPr lang="en-GB" sz="1800" dirty="0"/>
              <a:t>The Experience Route</a:t>
            </a:r>
            <a:endParaRPr lang="en-GB" sz="1800" dirty="0">
              <a:cs typeface="Calibri"/>
            </a:endParaRPr>
          </a:p>
        </p:txBody>
      </p:sp>
      <p:pic>
        <p:nvPicPr>
          <p:cNvPr id="11" name="Picture 10" descr="Text&#10;&#10;Description automatically generated">
            <a:extLst>
              <a:ext uri="{FF2B5EF4-FFF2-40B4-BE49-F238E27FC236}">
                <a16:creationId xmlns:a16="http://schemas.microsoft.com/office/drawing/2014/main" id="{65F28645-FB9D-EECD-F81A-1FFDD2D91BDE}"/>
              </a:ext>
            </a:extLst>
          </p:cNvPr>
          <p:cNvPicPr>
            <a:picLocks noChangeAspect="1"/>
          </p:cNvPicPr>
          <p:nvPr/>
        </p:nvPicPr>
        <p:blipFill>
          <a:blip r:embed="rId2"/>
          <a:stretch>
            <a:fillRect/>
          </a:stretch>
        </p:blipFill>
        <p:spPr>
          <a:xfrm>
            <a:off x="10560367" y="5909410"/>
            <a:ext cx="1317373" cy="642582"/>
          </a:xfrm>
          <a:prstGeom prst="rect">
            <a:avLst/>
          </a:prstGeom>
        </p:spPr>
      </p:pic>
    </p:spTree>
    <p:extLst>
      <p:ext uri="{BB962C8B-B14F-4D97-AF65-F5344CB8AC3E}">
        <p14:creationId xmlns:p14="http://schemas.microsoft.com/office/powerpoint/2010/main" val="139282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7D2223E-4A0A-4FB3-B3C2-4F40F1681D04}"/>
              </a:ext>
            </a:extLst>
          </p:cNvPr>
          <p:cNvSpPr>
            <a:spLocks noGrp="1"/>
          </p:cNvSpPr>
          <p:nvPr>
            <p:ph type="title"/>
          </p:nvPr>
        </p:nvSpPr>
        <p:spPr>
          <a:xfrm>
            <a:off x="1285240" y="890193"/>
            <a:ext cx="8074815" cy="932883"/>
          </a:xfrm>
        </p:spPr>
        <p:txBody>
          <a:bodyPr anchor="ctr">
            <a:normAutofit/>
          </a:bodyPr>
          <a:lstStyle/>
          <a:p>
            <a:r>
              <a:rPr lang="en-GB" sz="4500" dirty="0"/>
              <a:t>Eligibility – Qualification Route</a:t>
            </a:r>
            <a:endParaRPr lang="en-GB" sz="4500" dirty="0">
              <a:cs typeface="Calibri Light"/>
            </a:endParaRPr>
          </a:p>
        </p:txBody>
      </p:sp>
      <p:sp>
        <p:nvSpPr>
          <p:cNvPr id="3" name="Content Placeholder 2">
            <a:extLst>
              <a:ext uri="{FF2B5EF4-FFF2-40B4-BE49-F238E27FC236}">
                <a16:creationId xmlns:a16="http://schemas.microsoft.com/office/drawing/2014/main" id="{8A46B358-6520-4EC5-87E8-A0BCBFEB214F}"/>
              </a:ext>
            </a:extLst>
          </p:cNvPr>
          <p:cNvSpPr>
            <a:spLocks noGrp="1"/>
          </p:cNvSpPr>
          <p:nvPr>
            <p:ph idx="1"/>
          </p:nvPr>
        </p:nvSpPr>
        <p:spPr>
          <a:xfrm>
            <a:off x="1285240" y="2069230"/>
            <a:ext cx="8074815" cy="3861526"/>
          </a:xfrm>
        </p:spPr>
        <p:txBody>
          <a:bodyPr anchor="t">
            <a:normAutofit/>
          </a:bodyPr>
          <a:lstStyle/>
          <a:p>
            <a:r>
              <a:rPr lang="en-GB" sz="1600" dirty="0"/>
              <a:t>To be eligible for GSR Membership through the qualification route, applicants MUST:</a:t>
            </a:r>
          </a:p>
          <a:p>
            <a:r>
              <a:rPr lang="en-GB" sz="1600" dirty="0"/>
              <a:t>Hold an undergraduate degree at a minimum of a 2:2</a:t>
            </a:r>
            <a:endParaRPr lang="en-GB" sz="1600" dirty="0">
              <a:cs typeface="Calibri"/>
            </a:endParaRPr>
          </a:p>
          <a:p>
            <a:r>
              <a:rPr lang="en-GB" sz="1600" dirty="0"/>
              <a:t>The degree must contain substantial social research methods training (comprising around one third of modules taken on the course), including quantitative research methods and at least three of the following:  </a:t>
            </a:r>
            <a:endParaRPr lang="en-GB" sz="1600" dirty="0">
              <a:cs typeface="Calibri"/>
            </a:endParaRPr>
          </a:p>
          <a:p>
            <a:pPr lvl="1"/>
            <a:r>
              <a:rPr lang="en-GB" sz="1600" dirty="0"/>
              <a:t>Systematic/literature reviews</a:t>
            </a:r>
            <a:endParaRPr lang="en-GB" sz="1600" dirty="0">
              <a:cs typeface="Calibri"/>
            </a:endParaRPr>
          </a:p>
          <a:p>
            <a:pPr lvl="1"/>
            <a:r>
              <a:rPr lang="en-GB" sz="1600" dirty="0"/>
              <a:t>Qualitative methods</a:t>
            </a:r>
            <a:endParaRPr lang="en-GB" sz="1600" dirty="0">
              <a:cs typeface="Calibri"/>
            </a:endParaRPr>
          </a:p>
          <a:p>
            <a:pPr lvl="1"/>
            <a:r>
              <a:rPr lang="en-GB" sz="1600" dirty="0"/>
              <a:t>Interpretation of data and presentation of results</a:t>
            </a:r>
            <a:endParaRPr lang="en-GB" sz="1600" dirty="0">
              <a:cs typeface="Calibri"/>
            </a:endParaRPr>
          </a:p>
          <a:p>
            <a:pPr lvl="1"/>
            <a:r>
              <a:rPr lang="en-GB" sz="1600" dirty="0"/>
              <a:t>Study design </a:t>
            </a:r>
            <a:endParaRPr lang="en-GB" sz="1600" dirty="0">
              <a:cs typeface="Calibri"/>
            </a:endParaRPr>
          </a:p>
          <a:p>
            <a:pPr lvl="1"/>
            <a:r>
              <a:rPr lang="en-GB" sz="1600" dirty="0"/>
              <a:t>Hypothesis testing</a:t>
            </a:r>
            <a:endParaRPr lang="en-GB" sz="1600" dirty="0">
              <a:cs typeface="Calibri"/>
            </a:endParaRPr>
          </a:p>
          <a:p>
            <a:pPr lvl="1"/>
            <a:r>
              <a:rPr lang="en-GB" sz="1600" dirty="0"/>
              <a:t>The application of ethics to research</a:t>
            </a:r>
            <a:endParaRPr lang="en-GB" sz="1600" dirty="0">
              <a:cs typeface="Calibri"/>
            </a:endParaRPr>
          </a:p>
          <a:p>
            <a:r>
              <a:rPr lang="en-GB" sz="1600" b="1" dirty="0"/>
              <a:t>You must provide full details of your degree in the additional question 1 on the application form</a:t>
            </a:r>
            <a:endParaRPr lang="en-GB" sz="1600" b="1" dirty="0">
              <a:cs typeface="Calibri"/>
            </a:endParaRPr>
          </a:p>
        </p:txBody>
      </p:sp>
      <p:pic>
        <p:nvPicPr>
          <p:cNvPr id="12" name="Picture 11" descr="Text&#10;&#10;Description automatically generated">
            <a:extLst>
              <a:ext uri="{FF2B5EF4-FFF2-40B4-BE49-F238E27FC236}">
                <a16:creationId xmlns:a16="http://schemas.microsoft.com/office/drawing/2014/main" id="{7C7D6FE5-DCB4-DB0C-A261-9EA052A09864}"/>
              </a:ext>
            </a:extLst>
          </p:cNvPr>
          <p:cNvPicPr>
            <a:picLocks noChangeAspect="1"/>
          </p:cNvPicPr>
          <p:nvPr/>
        </p:nvPicPr>
        <p:blipFill>
          <a:blip r:embed="rId2"/>
          <a:stretch>
            <a:fillRect/>
          </a:stretch>
        </p:blipFill>
        <p:spPr>
          <a:xfrm>
            <a:off x="10560367" y="5909410"/>
            <a:ext cx="1317373" cy="642582"/>
          </a:xfrm>
          <a:prstGeom prst="rect">
            <a:avLst/>
          </a:prstGeom>
        </p:spPr>
      </p:pic>
    </p:spTree>
    <p:extLst>
      <p:ext uri="{BB962C8B-B14F-4D97-AF65-F5344CB8AC3E}">
        <p14:creationId xmlns:p14="http://schemas.microsoft.com/office/powerpoint/2010/main" val="2315551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7D2223E-4A0A-4FB3-B3C2-4F40F1681D04}"/>
              </a:ext>
            </a:extLst>
          </p:cNvPr>
          <p:cNvSpPr>
            <a:spLocks noGrp="1"/>
          </p:cNvSpPr>
          <p:nvPr>
            <p:ph type="title"/>
          </p:nvPr>
        </p:nvSpPr>
        <p:spPr>
          <a:xfrm>
            <a:off x="1022771" y="887649"/>
            <a:ext cx="10553701" cy="932883"/>
          </a:xfrm>
        </p:spPr>
        <p:txBody>
          <a:bodyPr anchor="ctr">
            <a:noAutofit/>
          </a:bodyPr>
          <a:lstStyle/>
          <a:p>
            <a:r>
              <a:rPr lang="en-GB" sz="4500" dirty="0"/>
              <a:t>Eligibility – Experience Route</a:t>
            </a:r>
          </a:p>
        </p:txBody>
      </p:sp>
      <p:sp>
        <p:nvSpPr>
          <p:cNvPr id="3" name="Content Placeholder 2">
            <a:extLst>
              <a:ext uri="{FF2B5EF4-FFF2-40B4-BE49-F238E27FC236}">
                <a16:creationId xmlns:a16="http://schemas.microsoft.com/office/drawing/2014/main" id="{8A46B358-6520-4EC5-87E8-A0BCBFEB214F}"/>
              </a:ext>
            </a:extLst>
          </p:cNvPr>
          <p:cNvSpPr>
            <a:spLocks noGrp="1"/>
          </p:cNvSpPr>
          <p:nvPr>
            <p:ph idx="1"/>
          </p:nvPr>
        </p:nvSpPr>
        <p:spPr>
          <a:xfrm>
            <a:off x="1022771" y="1849383"/>
            <a:ext cx="10010987" cy="3944870"/>
          </a:xfrm>
        </p:spPr>
        <p:txBody>
          <a:bodyPr anchor="t">
            <a:noAutofit/>
          </a:bodyPr>
          <a:lstStyle/>
          <a:p>
            <a:r>
              <a:rPr lang="en-GB" sz="1600" dirty="0"/>
              <a:t>To be eligible for GSR Membership through the experience route, applicants MUST:</a:t>
            </a:r>
          </a:p>
          <a:p>
            <a:r>
              <a:rPr lang="en-GB" sz="1600" dirty="0"/>
              <a:t>Hold an undergraduate degree at a minimum of 2:2, in any subject, or a degree equivalent (e.g. an Advanced Certificate or Diploma from MRS), plus have at least 4 years’ of social research practice experience. </a:t>
            </a:r>
            <a:endParaRPr lang="en-GB" sz="1600" dirty="0">
              <a:cs typeface="Calibri"/>
            </a:endParaRPr>
          </a:p>
          <a:p>
            <a:r>
              <a:rPr lang="en-GB" sz="1600" dirty="0"/>
              <a:t>Social research practice consists of experience working in a research agency, market research agency or specialist research team. In your application you must make explicit the breadth and depth of your research experience and skills, which must include quantitative research methods and at least three of the following:</a:t>
            </a:r>
            <a:endParaRPr lang="en-GB" sz="1600" dirty="0">
              <a:cs typeface="Calibri"/>
            </a:endParaRPr>
          </a:p>
          <a:p>
            <a:pPr lvl="1"/>
            <a:r>
              <a:rPr lang="en-GB" sz="1600" dirty="0"/>
              <a:t>Systematic/literature reviews</a:t>
            </a:r>
            <a:endParaRPr lang="en-GB" sz="1600" dirty="0">
              <a:cs typeface="Calibri"/>
            </a:endParaRPr>
          </a:p>
          <a:p>
            <a:pPr lvl="1"/>
            <a:r>
              <a:rPr lang="en-GB" sz="1600" dirty="0"/>
              <a:t>Qualitative methods</a:t>
            </a:r>
            <a:endParaRPr lang="en-GB" sz="1600" dirty="0">
              <a:cs typeface="Calibri"/>
            </a:endParaRPr>
          </a:p>
          <a:p>
            <a:pPr lvl="1"/>
            <a:r>
              <a:rPr lang="en-GB" sz="1600" dirty="0"/>
              <a:t>Interpretation of data and presentation of results</a:t>
            </a:r>
            <a:endParaRPr lang="en-GB" sz="1600" dirty="0">
              <a:cs typeface="Calibri"/>
            </a:endParaRPr>
          </a:p>
          <a:p>
            <a:pPr lvl="1"/>
            <a:r>
              <a:rPr lang="en-GB" sz="1600" dirty="0"/>
              <a:t>Study design </a:t>
            </a:r>
            <a:endParaRPr lang="en-GB" sz="1600" dirty="0">
              <a:cs typeface="Calibri"/>
            </a:endParaRPr>
          </a:p>
          <a:p>
            <a:pPr lvl="1"/>
            <a:r>
              <a:rPr lang="en-GB" sz="1600" dirty="0"/>
              <a:t>Hypothesis testing</a:t>
            </a:r>
            <a:endParaRPr lang="en-GB" sz="1600" dirty="0">
              <a:cs typeface="Calibri"/>
            </a:endParaRPr>
          </a:p>
          <a:p>
            <a:pPr lvl="1"/>
            <a:r>
              <a:rPr lang="en-GB" sz="1600" b="1" dirty="0"/>
              <a:t>The application of ethics to research</a:t>
            </a:r>
            <a:endParaRPr lang="en-GB" sz="1600" b="1" dirty="0">
              <a:cs typeface="Calibri"/>
            </a:endParaRPr>
          </a:p>
          <a:p>
            <a:r>
              <a:rPr lang="en-GB" sz="1600" b="1" dirty="0"/>
              <a:t>You must provide full details </a:t>
            </a:r>
            <a:r>
              <a:rPr lang="en-GB" sz="1600" b="1" dirty="0">
                <a:ea typeface="+mn-lt"/>
                <a:cs typeface="+mn-lt"/>
              </a:rPr>
              <a:t>of your experience in the additional question 1 in the application form.</a:t>
            </a:r>
          </a:p>
          <a:p>
            <a:endParaRPr lang="en-GB" sz="1600" dirty="0"/>
          </a:p>
        </p:txBody>
      </p:sp>
      <p:pic>
        <p:nvPicPr>
          <p:cNvPr id="10" name="Picture 9" descr="Text&#10;&#10;Description automatically generated">
            <a:extLst>
              <a:ext uri="{FF2B5EF4-FFF2-40B4-BE49-F238E27FC236}">
                <a16:creationId xmlns:a16="http://schemas.microsoft.com/office/drawing/2014/main" id="{2A050F69-8A23-075A-4954-2255C7B3D413}"/>
              </a:ext>
            </a:extLst>
          </p:cNvPr>
          <p:cNvPicPr>
            <a:picLocks noChangeAspect="1"/>
          </p:cNvPicPr>
          <p:nvPr/>
        </p:nvPicPr>
        <p:blipFill>
          <a:blip r:embed="rId2"/>
          <a:stretch>
            <a:fillRect/>
          </a:stretch>
        </p:blipFill>
        <p:spPr>
          <a:xfrm>
            <a:off x="10560367" y="5909410"/>
            <a:ext cx="1317373" cy="642582"/>
          </a:xfrm>
          <a:prstGeom prst="rect">
            <a:avLst/>
          </a:prstGeom>
        </p:spPr>
      </p:pic>
    </p:spTree>
    <p:extLst>
      <p:ext uri="{BB962C8B-B14F-4D97-AF65-F5344CB8AC3E}">
        <p14:creationId xmlns:p14="http://schemas.microsoft.com/office/powerpoint/2010/main" val="2947517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A68DC88-8742-4C4B-8FE0-0DB7FEB4538B}"/>
              </a:ext>
            </a:extLst>
          </p:cNvPr>
          <p:cNvSpPr>
            <a:spLocks noGrp="1"/>
          </p:cNvSpPr>
          <p:nvPr>
            <p:ph type="title"/>
          </p:nvPr>
        </p:nvSpPr>
        <p:spPr>
          <a:xfrm>
            <a:off x="1183640" y="1044972"/>
            <a:ext cx="10202333" cy="1618489"/>
          </a:xfrm>
        </p:spPr>
        <p:txBody>
          <a:bodyPr anchor="ctr">
            <a:noAutofit/>
          </a:bodyPr>
          <a:lstStyle/>
          <a:p>
            <a:r>
              <a:rPr lang="en-GB" sz="4500" dirty="0"/>
              <a:t>Filling out the Additional Question 1</a:t>
            </a:r>
            <a:endParaRPr lang="en-GB" sz="4500" dirty="0">
              <a:cs typeface="Calibri Light"/>
            </a:endParaRPr>
          </a:p>
        </p:txBody>
      </p:sp>
      <p:pic>
        <p:nvPicPr>
          <p:cNvPr id="7" name="Picture 6" descr="Text&#10;&#10;Description automatically generated">
            <a:extLst>
              <a:ext uri="{FF2B5EF4-FFF2-40B4-BE49-F238E27FC236}">
                <a16:creationId xmlns:a16="http://schemas.microsoft.com/office/drawing/2014/main" id="{E0674D9D-0038-3EB9-DCBD-FA955C5D0379}"/>
              </a:ext>
            </a:extLst>
          </p:cNvPr>
          <p:cNvPicPr>
            <a:picLocks noChangeAspect="1"/>
          </p:cNvPicPr>
          <p:nvPr/>
        </p:nvPicPr>
        <p:blipFill>
          <a:blip r:embed="rId2"/>
          <a:stretch>
            <a:fillRect/>
          </a:stretch>
        </p:blipFill>
        <p:spPr>
          <a:xfrm>
            <a:off x="10560367" y="5909410"/>
            <a:ext cx="1317373" cy="642582"/>
          </a:xfrm>
          <a:prstGeom prst="rect">
            <a:avLst/>
          </a:prstGeom>
        </p:spPr>
      </p:pic>
      <p:sp>
        <p:nvSpPr>
          <p:cNvPr id="13" name="Content Placeholder 2">
            <a:extLst>
              <a:ext uri="{FF2B5EF4-FFF2-40B4-BE49-F238E27FC236}">
                <a16:creationId xmlns:a16="http://schemas.microsoft.com/office/drawing/2014/main" id="{E33722DA-7EEE-4781-9027-BAC3B13957F2}"/>
              </a:ext>
            </a:extLst>
          </p:cNvPr>
          <p:cNvSpPr>
            <a:spLocks noGrp="1"/>
          </p:cNvSpPr>
          <p:nvPr/>
        </p:nvSpPr>
        <p:spPr>
          <a:xfrm>
            <a:off x="1183640" y="2443328"/>
            <a:ext cx="9054869" cy="2733868"/>
          </a:xfrm>
          <a:prstGeom prst="rect">
            <a:avLst/>
          </a:prstGeom>
        </p:spPr>
        <p:txBody>
          <a:bodyPr vert="horz" lIns="91440" tIns="45720" rIns="91440" bIns="45720" rtlCol="0" anchor="t">
            <a:noAutofit/>
          </a:bodyPr>
          <a:lstStyle/>
          <a:p>
            <a:pPr>
              <a:lnSpc>
                <a:spcPct val="90000"/>
              </a:lnSpc>
              <a:spcBef>
                <a:spcPts val="1000"/>
              </a:spcBef>
              <a:spcAft>
                <a:spcPts val="800"/>
              </a:spcAft>
            </a:pPr>
            <a:r>
              <a:rPr lang="en-GB" sz="1600" dirty="0">
                <a:solidFill>
                  <a:srgbClr val="000000"/>
                </a:solidFill>
                <a:ea typeface="Calibri" panose="020F0502020204030204" pitchFamily="34" charset="0"/>
                <a:cs typeface="Times New Roman"/>
              </a:rPr>
              <a:t>As part of your </a:t>
            </a:r>
            <a:r>
              <a:rPr lang="en-GB" sz="1600" kern="1200" dirty="0">
                <a:solidFill>
                  <a:srgbClr val="000000"/>
                </a:solidFill>
                <a:effectLst/>
                <a:ea typeface="Calibri" panose="020F0502020204030204" pitchFamily="34" charset="0"/>
                <a:cs typeface="Times New Roman"/>
              </a:rPr>
              <a:t>application, </a:t>
            </a:r>
            <a:r>
              <a:rPr lang="en-GB" sz="1600" dirty="0">
                <a:solidFill>
                  <a:srgbClr val="000000"/>
                </a:solidFill>
                <a:ea typeface="Calibri" panose="020F0502020204030204" pitchFamily="34" charset="0"/>
                <a:cs typeface="Times New Roman"/>
              </a:rPr>
              <a:t>you </a:t>
            </a:r>
            <a:r>
              <a:rPr lang="en-GB" sz="1600" kern="1200" dirty="0">
                <a:solidFill>
                  <a:srgbClr val="000000"/>
                </a:solidFill>
                <a:effectLst/>
                <a:ea typeface="Calibri" panose="020F0502020204030204" pitchFamily="34" charset="0"/>
                <a:cs typeface="Times New Roman"/>
              </a:rPr>
              <a:t>will </a:t>
            </a:r>
            <a:r>
              <a:rPr lang="en-GB" sz="1600" dirty="0">
                <a:solidFill>
                  <a:srgbClr val="000000"/>
                </a:solidFill>
                <a:ea typeface="Calibri" panose="020F0502020204030204" pitchFamily="34" charset="0"/>
                <a:cs typeface="Times New Roman"/>
              </a:rPr>
              <a:t>need to answer additional questions. </a:t>
            </a:r>
            <a:endParaRPr lang="en-GB" sz="1600" dirty="0">
              <a:effectLst/>
              <a:ea typeface="Calibri" panose="020F0502020204030204" pitchFamily="34" charset="0"/>
              <a:cs typeface="Times New Roman"/>
            </a:endParaRPr>
          </a:p>
          <a:p>
            <a:pPr>
              <a:lnSpc>
                <a:spcPct val="90000"/>
              </a:lnSpc>
              <a:spcBef>
                <a:spcPts val="1000"/>
              </a:spcBef>
              <a:spcAft>
                <a:spcPts val="800"/>
              </a:spcAft>
            </a:pPr>
            <a:r>
              <a:rPr lang="en-GB" sz="1600" b="1" i="1" dirty="0">
                <a:solidFill>
                  <a:srgbClr val="000000"/>
                </a:solidFill>
                <a:ea typeface="Calibri" panose="020F0502020204030204" pitchFamily="34" charset="0"/>
                <a:cs typeface="Times New Roman"/>
              </a:rPr>
              <a:t>The question will ask you to list your degree modules and/or experience in social research.  </a:t>
            </a:r>
            <a:endParaRPr lang="en-GB" sz="1600" dirty="0">
              <a:effectLst/>
              <a:ea typeface="Calibri" panose="020F0502020204030204" pitchFamily="34" charset="0"/>
              <a:cs typeface="Times New Roman"/>
            </a:endParaRPr>
          </a:p>
          <a:p>
            <a:pPr marL="342900" indent="-342900">
              <a:lnSpc>
                <a:spcPct val="90000"/>
              </a:lnSpc>
              <a:buFont typeface="Arial" panose="020B0604020202020204" pitchFamily="34" charset="0"/>
              <a:buChar char="•"/>
              <a:tabLst>
                <a:tab pos="457200" algn="l"/>
              </a:tabLst>
            </a:pPr>
            <a:r>
              <a:rPr lang="en-GB" sz="1600" dirty="0">
                <a:solidFill>
                  <a:srgbClr val="000000"/>
                </a:solidFill>
                <a:ea typeface="Times New Roman" panose="02020603050405020304" pitchFamily="18" charset="0"/>
                <a:cs typeface="Times New Roman"/>
              </a:rPr>
              <a:t>Name each module, indicating where the module includes social research elements and what these elements are. </a:t>
            </a:r>
            <a:endParaRPr lang="en-GB" sz="1600" kern="1200" dirty="0">
              <a:solidFill>
                <a:srgbClr val="000000"/>
              </a:solidFill>
              <a:effectLst/>
              <a:ea typeface="Times New Roman" panose="02020603050405020304" pitchFamily="18" charset="0"/>
              <a:cs typeface="Times New Roman" panose="02020603050405020304" pitchFamily="18" charset="0"/>
            </a:endParaRPr>
          </a:p>
          <a:p>
            <a:pPr marL="342900" indent="-342900">
              <a:lnSpc>
                <a:spcPct val="90000"/>
              </a:lnSpc>
              <a:buFont typeface="Arial" panose="020B0604020202020204" pitchFamily="34" charset="0"/>
              <a:buChar char="•"/>
              <a:tabLst>
                <a:tab pos="457200" algn="l"/>
              </a:tabLst>
            </a:pPr>
            <a:r>
              <a:rPr lang="en-GB" sz="1600" dirty="0">
                <a:solidFill>
                  <a:srgbClr val="000000"/>
                </a:solidFill>
                <a:ea typeface="Times New Roman" panose="02020603050405020304" pitchFamily="18" charset="0"/>
                <a:cs typeface="Times New Roman"/>
              </a:rPr>
              <a:t>Remember to include the </a:t>
            </a:r>
            <a:r>
              <a:rPr lang="en-GB" sz="1600" kern="1200" dirty="0">
                <a:solidFill>
                  <a:srgbClr val="000000"/>
                </a:solidFill>
                <a:effectLst/>
                <a:ea typeface="Times New Roman" panose="02020603050405020304" pitchFamily="18" charset="0"/>
                <a:cs typeface="Times New Roman"/>
              </a:rPr>
              <a:t>number of points each module is worth</a:t>
            </a:r>
            <a:r>
              <a:rPr lang="en-GB" sz="1600" dirty="0">
                <a:solidFill>
                  <a:srgbClr val="000000"/>
                </a:solidFill>
                <a:ea typeface="Times New Roman" panose="02020603050405020304" pitchFamily="18" charset="0"/>
                <a:cs typeface="Times New Roman"/>
              </a:rPr>
              <a:t>, and include the total number in your degree.</a:t>
            </a:r>
            <a:endParaRPr lang="en-GB" sz="1600" dirty="0">
              <a:effectLst/>
              <a:ea typeface="Times New Roman" panose="02020603050405020304" pitchFamily="18" charset="0"/>
            </a:endParaRPr>
          </a:p>
          <a:p>
            <a:pPr>
              <a:lnSpc>
                <a:spcPct val="90000"/>
              </a:lnSpc>
              <a:spcBef>
                <a:spcPts val="1000"/>
              </a:spcBef>
              <a:spcAft>
                <a:spcPts val="800"/>
              </a:spcAft>
            </a:pPr>
            <a:r>
              <a:rPr lang="en-GB" sz="1600" kern="1200" dirty="0">
                <a:solidFill>
                  <a:srgbClr val="000000"/>
                </a:solidFill>
                <a:effectLst/>
                <a:ea typeface="Calibri" panose="020F0502020204030204" pitchFamily="34" charset="0"/>
                <a:cs typeface="Times New Roman"/>
              </a:rPr>
              <a:t>For those applying via the experience route, please outline your experience and the length of time you have been employed in this area.</a:t>
            </a:r>
          </a:p>
          <a:p>
            <a:pPr>
              <a:lnSpc>
                <a:spcPct val="90000"/>
              </a:lnSpc>
              <a:spcBef>
                <a:spcPts val="1000"/>
              </a:spcBef>
              <a:spcAft>
                <a:spcPts val="800"/>
              </a:spcAft>
            </a:pPr>
            <a:r>
              <a:rPr lang="en-GB" sz="1600" dirty="0">
                <a:solidFill>
                  <a:srgbClr val="000000"/>
                </a:solidFill>
                <a:ea typeface="Calibri" panose="020F0502020204030204" pitchFamily="34" charset="0"/>
                <a:cs typeface="Times New Roman"/>
              </a:rPr>
              <a:t>This information allows sifters to clearly see if a degree </a:t>
            </a:r>
            <a:r>
              <a:rPr lang="en-GB" sz="1600" kern="1200" dirty="0">
                <a:solidFill>
                  <a:srgbClr val="000000"/>
                </a:solidFill>
                <a:effectLst/>
                <a:ea typeface="Times New Roman" panose="02020603050405020304" pitchFamily="18" charset="0"/>
                <a:cs typeface="Times New Roman"/>
              </a:rPr>
              <a:t>contains a third of social research methods </a:t>
            </a:r>
            <a:r>
              <a:rPr lang="en-GB" sz="1600" dirty="0">
                <a:solidFill>
                  <a:srgbClr val="000000"/>
                </a:solidFill>
                <a:ea typeface="Times New Roman" panose="02020603050405020304" pitchFamily="18" charset="0"/>
                <a:cs typeface="Times New Roman"/>
              </a:rPr>
              <a:t>or if your work experience meets the necessary criteria</a:t>
            </a:r>
            <a:r>
              <a:rPr lang="en-GB" sz="1600" kern="1200" dirty="0">
                <a:solidFill>
                  <a:srgbClr val="000000"/>
                </a:solidFill>
                <a:effectLst/>
                <a:ea typeface="Times New Roman" panose="02020603050405020304" pitchFamily="18" charset="0"/>
                <a:cs typeface="Times New Roman"/>
              </a:rPr>
              <a:t>.</a:t>
            </a:r>
            <a:r>
              <a:rPr lang="en-GB" sz="1600" dirty="0">
                <a:solidFill>
                  <a:srgbClr val="000000"/>
                </a:solidFill>
                <a:ea typeface="Times New Roman" panose="02020603050405020304" pitchFamily="18" charset="0"/>
                <a:cs typeface="Times New Roman"/>
              </a:rPr>
              <a:t> Remember that while they are social researchers, they won't know what your degree modules were unless you provide as much information as possible. </a:t>
            </a:r>
            <a:endParaRPr lang="en-GB" sz="1600" dirty="0">
              <a:ea typeface="Times New Roman" panose="02020603050405020304" pitchFamily="18" charset="0"/>
              <a:cs typeface="Times New Roman"/>
            </a:endParaRPr>
          </a:p>
          <a:p>
            <a:pPr>
              <a:lnSpc>
                <a:spcPct val="90000"/>
              </a:lnSpc>
              <a:spcBef>
                <a:spcPts val="1000"/>
              </a:spcBef>
              <a:spcAft>
                <a:spcPts val="800"/>
              </a:spcAft>
            </a:pPr>
            <a:endParaRPr lang="en-GB" sz="1600" dirty="0">
              <a:solidFill>
                <a:srgbClr val="00000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0674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27">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CDCB2D8-F180-41B5-9EDD-A38BADF4062B}"/>
              </a:ext>
            </a:extLst>
          </p:cNvPr>
          <p:cNvSpPr>
            <a:spLocks noGrp="1"/>
          </p:cNvSpPr>
          <p:nvPr>
            <p:ph type="title"/>
          </p:nvPr>
        </p:nvSpPr>
        <p:spPr>
          <a:xfrm>
            <a:off x="838200" y="557188"/>
            <a:ext cx="10515600" cy="1133499"/>
          </a:xfrm>
        </p:spPr>
        <p:txBody>
          <a:bodyPr>
            <a:normAutofit/>
          </a:bodyPr>
          <a:lstStyle/>
          <a:p>
            <a:r>
              <a:rPr lang="en-GB" sz="4500" dirty="0"/>
              <a:t>The Application Process - Application</a:t>
            </a:r>
          </a:p>
        </p:txBody>
      </p:sp>
      <p:graphicFrame>
        <p:nvGraphicFramePr>
          <p:cNvPr id="23" name="Content Placeholder 22">
            <a:extLst>
              <a:ext uri="{FF2B5EF4-FFF2-40B4-BE49-F238E27FC236}">
                <a16:creationId xmlns:a16="http://schemas.microsoft.com/office/drawing/2014/main" id="{80FFA025-CE34-4D07-BBDB-4465E3DD6590}"/>
              </a:ext>
            </a:extLst>
          </p:cNvPr>
          <p:cNvGraphicFramePr>
            <a:graphicFrameLocks noGrp="1"/>
          </p:cNvGraphicFramePr>
          <p:nvPr>
            <p:ph idx="1"/>
            <p:extLst>
              <p:ext uri="{D42A27DB-BD31-4B8C-83A1-F6EECF244321}">
                <p14:modId xmlns:p14="http://schemas.microsoft.com/office/powerpoint/2010/main" val="4091076566"/>
              </p:ext>
            </p:extLst>
          </p:nvPr>
        </p:nvGraphicFramePr>
        <p:xfrm>
          <a:off x="524975" y="1691352"/>
          <a:ext cx="10524358" cy="42907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0" name="Picture 19" descr="Text&#10;&#10;Description automatically generated">
            <a:extLst>
              <a:ext uri="{FF2B5EF4-FFF2-40B4-BE49-F238E27FC236}">
                <a16:creationId xmlns:a16="http://schemas.microsoft.com/office/drawing/2014/main" id="{C3289209-BB01-8CC4-A711-FAAF20A2F906}"/>
              </a:ext>
            </a:extLst>
          </p:cNvPr>
          <p:cNvPicPr>
            <a:picLocks noChangeAspect="1"/>
          </p:cNvPicPr>
          <p:nvPr/>
        </p:nvPicPr>
        <p:blipFill>
          <a:blip r:embed="rId7"/>
          <a:stretch>
            <a:fillRect/>
          </a:stretch>
        </p:blipFill>
        <p:spPr>
          <a:xfrm>
            <a:off x="10560367" y="5909410"/>
            <a:ext cx="1317373" cy="642582"/>
          </a:xfrm>
          <a:prstGeom prst="rect">
            <a:avLst/>
          </a:prstGeom>
        </p:spPr>
      </p:pic>
    </p:spTree>
    <p:extLst>
      <p:ext uri="{BB962C8B-B14F-4D97-AF65-F5344CB8AC3E}">
        <p14:creationId xmlns:p14="http://schemas.microsoft.com/office/powerpoint/2010/main" val="1854020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Content Placeholder 22">
            <a:extLst>
              <a:ext uri="{FF2B5EF4-FFF2-40B4-BE49-F238E27FC236}">
                <a16:creationId xmlns:a16="http://schemas.microsoft.com/office/drawing/2014/main" id="{80FFA025-CE34-4D07-BBDB-4465E3DD6590}"/>
              </a:ext>
            </a:extLst>
          </p:cNvPr>
          <p:cNvGraphicFramePr>
            <a:graphicFrameLocks noGrp="1"/>
          </p:cNvGraphicFramePr>
          <p:nvPr>
            <p:ph idx="1"/>
            <p:extLst>
              <p:ext uri="{D42A27DB-BD31-4B8C-83A1-F6EECF244321}">
                <p14:modId xmlns:p14="http://schemas.microsoft.com/office/powerpoint/2010/main" val="1962802352"/>
              </p:ext>
            </p:extLst>
          </p:nvPr>
        </p:nvGraphicFramePr>
        <p:xfrm>
          <a:off x="733425" y="1784600"/>
          <a:ext cx="10515600" cy="44461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0" name="Picture 19" descr="Text&#10;&#10;Description automatically generated">
            <a:extLst>
              <a:ext uri="{FF2B5EF4-FFF2-40B4-BE49-F238E27FC236}">
                <a16:creationId xmlns:a16="http://schemas.microsoft.com/office/drawing/2014/main" id="{720BBF68-AF0A-93EC-8ACF-04CA4798784A}"/>
              </a:ext>
            </a:extLst>
          </p:cNvPr>
          <p:cNvPicPr>
            <a:picLocks noChangeAspect="1"/>
          </p:cNvPicPr>
          <p:nvPr/>
        </p:nvPicPr>
        <p:blipFill>
          <a:blip r:embed="rId7"/>
          <a:stretch>
            <a:fillRect/>
          </a:stretch>
        </p:blipFill>
        <p:spPr>
          <a:xfrm>
            <a:off x="10560367" y="5909410"/>
            <a:ext cx="1317373" cy="642582"/>
          </a:xfrm>
          <a:prstGeom prst="rect">
            <a:avLst/>
          </a:prstGeom>
        </p:spPr>
      </p:pic>
      <p:sp>
        <p:nvSpPr>
          <p:cNvPr id="22" name="Title 1">
            <a:extLst>
              <a:ext uri="{FF2B5EF4-FFF2-40B4-BE49-F238E27FC236}">
                <a16:creationId xmlns:a16="http://schemas.microsoft.com/office/drawing/2014/main" id="{A94E2AF6-ADF4-AFCF-0AE6-0B31190B24BE}"/>
              </a:ext>
            </a:extLst>
          </p:cNvPr>
          <p:cNvSpPr txBox="1">
            <a:spLocks/>
          </p:cNvSpPr>
          <p:nvPr/>
        </p:nvSpPr>
        <p:spPr>
          <a:xfrm>
            <a:off x="838200" y="557188"/>
            <a:ext cx="10515600" cy="113349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5000" dirty="0"/>
              <a:t>The </a:t>
            </a:r>
            <a:r>
              <a:rPr lang="en-GB" sz="4500" dirty="0"/>
              <a:t>Application</a:t>
            </a:r>
            <a:r>
              <a:rPr lang="en-GB" sz="5000" dirty="0"/>
              <a:t> Process - Interview</a:t>
            </a:r>
          </a:p>
        </p:txBody>
      </p:sp>
    </p:spTree>
    <p:extLst>
      <p:ext uri="{BB962C8B-B14F-4D97-AF65-F5344CB8AC3E}">
        <p14:creationId xmlns:p14="http://schemas.microsoft.com/office/powerpoint/2010/main" val="2237699680"/>
      </p:ext>
    </p:extLst>
  </p:cSld>
  <p:clrMapOvr>
    <a:masterClrMapping/>
  </p:clrMapOvr>
</p:sld>
</file>

<file path=ppt/theme/theme1.xml><?xml version="1.0" encoding="utf-8"?>
<a:theme xmlns:a="http://schemas.openxmlformats.org/drawingml/2006/main" name="Office Theme">
  <a:themeElements>
    <a:clrScheme name="Custom 3">
      <a:dk1>
        <a:sysClr val="windowText" lastClr="000000"/>
      </a:dk1>
      <a:lt1>
        <a:sysClr val="window" lastClr="FFFFFF"/>
      </a:lt1>
      <a:dk2>
        <a:srgbClr val="39302A"/>
      </a:dk2>
      <a:lt2>
        <a:srgbClr val="E5DEDB"/>
      </a:lt2>
      <a:accent1>
        <a:srgbClr val="FFCA08"/>
      </a:accent1>
      <a:accent2>
        <a:srgbClr val="F8931D"/>
      </a:accent2>
      <a:accent3>
        <a:srgbClr val="CE8D3E"/>
      </a:accent3>
      <a:accent4>
        <a:srgbClr val="BF0000"/>
      </a:accent4>
      <a:accent5>
        <a:srgbClr val="BF0000"/>
      </a:accent5>
      <a:accent6>
        <a:srgbClr val="9C6A6A"/>
      </a:accent6>
      <a:hlink>
        <a:srgbClr val="2998E3"/>
      </a:hlink>
      <a:folHlink>
        <a:srgbClr val="7F723D"/>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lc_EmailBCC xmlns="http://schemas.microsoft.com/sharepoint/v3" xsi:nil="true"/>
    <TaxCatchAll xmlns="8485635d-cf54-460b-8438-0e2015e08040">
      <Value>12</Value>
      <Value>26</Value>
      <Value>10</Value>
      <Value>2</Value>
      <Value>9</Value>
    </TaxCatchAll>
    <dlc_EmailReceivedUTC xmlns="http://schemas.microsoft.com/sharepoint/v3" xsi:nil="true"/>
    <lcf76f155ced4ddcb4097134ff3c332f xmlns="4efe94f4-93e1-4cb1-8004-e7f2b5dd1870">
      <Terms xmlns="http://schemas.microsoft.com/office/infopath/2007/PartnerControls"/>
    </lcf76f155ced4ddcb4097134ff3c332f>
    <HMT_ClosedbyOrig xmlns="8485635d-cf54-460b-8438-0e2015e08040">
      <UserInfo>
        <DisplayName/>
        <AccountId xsi:nil="true"/>
        <AccountType/>
      </UserInfo>
    </HMT_ClosedbyOrig>
    <dlc_EmailSentUTC xmlns="http://schemas.microsoft.com/sharepoint/v3" xsi:nil="true"/>
    <dlc_EmailSubject xmlns="http://schemas.microsoft.com/sharepoint/v3" xsi:nil="true"/>
    <HMT_DocumentTypeHTField0 xmlns="8485635d-cf54-460b-8438-0e2015e08040">
      <Terms xmlns="http://schemas.microsoft.com/office/infopath/2007/PartnerControls">
        <TermInfo xmlns="http://schemas.microsoft.com/office/infopath/2007/PartnerControls">
          <TermName xmlns="http://schemas.microsoft.com/office/infopath/2007/PartnerControls">Other</TermName>
          <TermId xmlns="http://schemas.microsoft.com/office/infopath/2007/PartnerControls">c871d64c-a333-451d-b49a-28a9a74c0368</TermId>
        </TermInfo>
      </Terms>
    </HMT_DocumentTypeHTField0>
    <dlc_EmailTo xmlns="http://schemas.microsoft.com/sharepoint/v3" xsi:nil="true"/>
    <dlc_EmailFrom xmlns="http://schemas.microsoft.com/sharepoint/v3" xsi:nil="true"/>
    <dlc_EmailCC xmlns="http://schemas.microsoft.com/sharepoint/v3" xsi:nil="true"/>
    <dlc_EmailMailbox xmlns="http://schemas.microsoft.com/sharepoint/v3">
      <UserInfo>
        <DisplayName/>
        <AccountId xsi:nil="true"/>
        <AccountType/>
      </UserInfo>
    </dlc_EmailMailbox>
    <HMT_Topic xmlns="8485635d-cf54-460b-8438-0e2015e08040">GSR Mainstream</HMT_Topic>
    <HMT_SubTeamHTField0 xmlns="8485635d-cf54-460b-8438-0e2015e08040">
      <Terms xmlns="http://schemas.microsoft.com/office/infopath/2007/PartnerControls"/>
    </HMT_SubTeamHTField0>
    <HMT_Record xmlns="8485635d-cf54-460b-8438-0e2015e08040" xsi:nil="true"/>
    <HMT_TeamHTField0 xmlns="8485635d-cf54-460b-8438-0e2015e08040">
      <Terms xmlns="http://schemas.microsoft.com/office/infopath/2007/PartnerControls">
        <TermInfo xmlns="http://schemas.microsoft.com/office/infopath/2007/PartnerControls">
          <TermName xmlns="http://schemas.microsoft.com/office/infopath/2007/PartnerControls">Government Economic ＆ Social Research Unit</TermName>
          <TermId xmlns="http://schemas.microsoft.com/office/infopath/2007/PartnerControls">e9698f9f-5a72-4686-bf1a-41d766a13c02</TermId>
        </TermInfo>
      </Terms>
    </HMT_TeamHTField0>
    <HMT_LegacySensitive xmlns="8485635d-cf54-460b-8438-0e2015e08040" xsi:nil="true"/>
    <HMT_CategoryHTField0 xmlns="8485635d-cf54-460b-8438-0e2015e08040">
      <Terms xmlns="http://schemas.microsoft.com/office/infopath/2007/PartnerControls">
        <TermInfo xmlns="http://schemas.microsoft.com/office/infopath/2007/PartnerControls">
          <TermName xmlns="http://schemas.microsoft.com/office/infopath/2007/PartnerControls">Corporate Document Types</TermName>
          <TermId xmlns="http://schemas.microsoft.com/office/infopath/2007/PartnerControls">9cae1664-647a-4060-a444-c5420aa89dfd</TermId>
        </TermInfo>
      </Terms>
    </HMT_CategoryHTField0>
    <HMT_SubTopic xmlns="8485635d-cf54-460b-8438-0e2015e08040">Social Research Mainstream 2023</HMT_SubTopic>
    <HMT_Theme xmlns="8485635d-cf54-460b-8438-0e2015e08040">GESR Recruitment</HMT_Theme>
    <HMT_ClosedArchive xmlns="8485635d-cf54-460b-8438-0e2015e08040" xsi:nil="true"/>
    <b9c42a306c8b47fcbaf8a41a71352f3a xmlns="8485635d-cf54-460b-8438-0e2015e08040">
      <Terms xmlns="http://schemas.microsoft.com/office/infopath/2007/PartnerControls">
        <TermInfo xmlns="http://schemas.microsoft.com/office/infopath/2007/PartnerControls">
          <TermName xmlns="http://schemas.microsoft.com/office/infopath/2007/PartnerControls">Sensitive</TermName>
          <TermId xmlns="http://schemas.microsoft.com/office/infopath/2007/PartnerControls">e4b4762f-94f6-4901-a732-9ab10906c6ba</TermId>
        </TermInfo>
      </Terms>
    </b9c42a306c8b47fcbaf8a41a71352f3a>
    <HMT_GroupHTField0 xmlns="8485635d-cf54-460b-8438-0e2015e08040">
      <Terms xmlns="http://schemas.microsoft.com/office/infopath/2007/PartnerControls">
        <TermInfo xmlns="http://schemas.microsoft.com/office/infopath/2007/PartnerControls">
          <TermName xmlns="http://schemas.microsoft.com/office/infopath/2007/PartnerControls">Economics</TermName>
          <TermId xmlns="http://schemas.microsoft.com/office/infopath/2007/PartnerControls">947aaa66-dd74-46b1-9cee-e42e6e0aa9c1</TermId>
        </TermInfo>
      </Terms>
    </HMT_GroupHTField0>
    <HMT_LegacyRecord xmlns="8485635d-cf54-460b-8438-0e2015e08040" xsi:nil="true"/>
  </documentManagement>
</p:properties>
</file>

<file path=customXml/item2.xml><?xml version="1.0" encoding="utf-8"?>
<ct:contentTypeSchema xmlns:ct="http://schemas.microsoft.com/office/2006/metadata/contentType" xmlns:ma="http://schemas.microsoft.com/office/2006/metadata/properties/metaAttributes" ct:_="" ma:_="" ma:contentTypeName="HMT Document" ma:contentTypeID="0x010100672A3FCA98991645BE083C320B7539B70073E2331C55A74AA0969608FB8C0629F60008BF9F7BC81EFC4E8C7EC6F23DF614A2" ma:contentTypeVersion="2175" ma:contentTypeDescription="Create an InfoStore Document" ma:contentTypeScope="" ma:versionID="dc015e3838d86d57164b5f01a5068ce4">
  <xsd:schema xmlns:xsd="http://www.w3.org/2001/XMLSchema" xmlns:xs="http://www.w3.org/2001/XMLSchema" xmlns:p="http://schemas.microsoft.com/office/2006/metadata/properties" xmlns:ns1="8485635d-cf54-460b-8438-0e2015e08040" xmlns:ns2="http://schemas.microsoft.com/sharepoint/v3" xmlns:ns3="4efe94f4-93e1-4cb1-8004-e7f2b5dd1870" targetNamespace="http://schemas.microsoft.com/office/2006/metadata/properties" ma:root="true" ma:fieldsID="5a136d5660bd7a812bc94a311c355011" ns1:_="" ns2:_="" ns3:_="">
    <xsd:import namespace="8485635d-cf54-460b-8438-0e2015e08040"/>
    <xsd:import namespace="http://schemas.microsoft.com/sharepoint/v3"/>
    <xsd:import namespace="4efe94f4-93e1-4cb1-8004-e7f2b5dd1870"/>
    <xsd:element name="properties">
      <xsd:complexType>
        <xsd:sequence>
          <xsd:element name="documentManagement">
            <xsd:complexType>
              <xsd:all>
                <xsd:element ref="ns1:HMT_DocumentTypeHTField0" minOccurs="0"/>
                <xsd:element ref="ns1:HMT_Record" minOccurs="0"/>
                <xsd:element ref="ns1:HMT_GroupHTField0" minOccurs="0"/>
                <xsd:element ref="ns1:HMT_TeamHTField0" minOccurs="0"/>
                <xsd:element ref="ns1:HMT_SubTeamHTField0" minOccurs="0"/>
                <xsd:element ref="ns1:HMT_Theme" minOccurs="0"/>
                <xsd:element ref="ns1:HMT_Topic" minOccurs="0"/>
                <xsd:element ref="ns1:HMT_SubTopic" minOccurs="0"/>
                <xsd:element ref="ns1:HMT_CategoryHTField0" minOccurs="0"/>
                <xsd:element ref="ns1:HMT_ClosedOn" minOccurs="0"/>
                <xsd:element ref="ns1:HMT_DeletedOn" minOccurs="0"/>
                <xsd:element ref="ns1:HMT_ArchivedOn" minOccurs="0"/>
                <xsd:element ref="ns1:HMT_LegacyItemID" minOccurs="0"/>
                <xsd:element ref="ns1:HMT_LegacyCreatedBy" minOccurs="0"/>
                <xsd:element ref="ns1:HMT_LegacyModifiedBy" minOccurs="0"/>
                <xsd:element ref="ns1:HMT_LegacyOrigSource" minOccurs="0"/>
                <xsd:element ref="ns1:HMT_LegacyExtRef" minOccurs="0"/>
                <xsd:element ref="ns1:HMT_LegacySensitive" minOccurs="0"/>
                <xsd:element ref="ns1:HMT_LegacyRecord" minOccurs="0"/>
                <xsd:element ref="ns1:HMT_Audit" minOccurs="0"/>
                <xsd:element ref="ns1:HMT_ClosedBy" minOccurs="0"/>
                <xsd:element ref="ns1:HMT_ArchivedBy" minOccurs="0"/>
                <xsd:element ref="ns1:HMT_ClosedArchive" minOccurs="0"/>
                <xsd:element ref="ns1:HMT_ClosedOnOrig" minOccurs="0"/>
                <xsd:element ref="ns1:HMT_ClosedbyOrig" minOccurs="0"/>
                <xsd:element ref="ns1:_dlc_DocId" minOccurs="0"/>
                <xsd:element ref="ns1:_dlc_DocIdUrl" minOccurs="0"/>
                <xsd:element ref="ns1:_dlc_DocIdPersistId" minOccurs="0"/>
                <xsd:element ref="ns1:TaxCatchAll" minOccurs="0"/>
                <xsd:element ref="ns1:TaxCatchAllLabel" minOccurs="0"/>
                <xsd:element ref="ns2:dlc_EmailSubject" minOccurs="0"/>
                <xsd:element ref="ns2:dlc_EmailMailbox" minOccurs="0"/>
                <xsd:element ref="ns2:dlc_EmailTo" minOccurs="0"/>
                <xsd:element ref="ns2:dlc_EmailFrom" minOccurs="0"/>
                <xsd:element ref="ns2:dlc_EmailBCC" minOccurs="0"/>
                <xsd:element ref="ns2:dlc_EmailCC" minOccurs="0"/>
                <xsd:element ref="ns1:b9c42a306c8b47fcbaf8a41a71352f3a" minOccurs="0"/>
                <xsd:element ref="ns2:dlc_EmailSentUTC" minOccurs="0"/>
                <xsd:element ref="ns2:dlc_EmailReceivedUTC"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1:SharedWithUsers" minOccurs="0"/>
                <xsd:element ref="ns1:SharedWithDetails" minOccurs="0"/>
                <xsd:element ref="ns3:MediaServiceDateTaken" minOccurs="0"/>
                <xsd:element ref="ns3:MediaServiceLocation" minOccurs="0"/>
                <xsd:element ref="ns3:MediaLengthInSeconds" minOccurs="0"/>
                <xsd:element ref="ns3:lcf76f155ced4ddcb4097134ff3c332f"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85635d-cf54-460b-8438-0e2015e08040" elementFormDefault="qualified">
    <xsd:import namespace="http://schemas.microsoft.com/office/2006/documentManagement/types"/>
    <xsd:import namespace="http://schemas.microsoft.com/office/infopath/2007/PartnerControls"/>
    <xsd:element name="HMT_DocumentTypeHTField0" ma:index="1" nillable="true" ma:taxonomy="true" ma:internalName="HMT_DocumentTypeHTField0" ma:taxonomyFieldName="HMT_DocumentType" ma:displayName="Document Type" ma:indexed="true" ma:default="-1;#Other|c871d64c-a333-451d-b49a-28a9a74c0368" ma:fieldId="{64e205a0-0872-4e26-9aef-64ca7bdb5848}" ma:sspId="9002b6cd-6bc3-456d-8dd0-19fe32dddaf9" ma:termSetId="b6f1e53f-947f-4b4b-98bb-41ceeb10f910" ma:anchorId="9cae1664-647a-4060-a444-c5420aa89dfd" ma:open="false" ma:isKeyword="false">
      <xsd:complexType>
        <xsd:sequence>
          <xsd:element ref="pc:Terms" minOccurs="0" maxOccurs="1"/>
        </xsd:sequence>
      </xsd:complexType>
    </xsd:element>
    <xsd:element name="HMT_Record" ma:index="2" nillable="true" ma:displayName="Record" ma:description="Is this document a record?" ma:hidden="true" ma:internalName="HMT_Record" ma:readOnly="true">
      <xsd:simpleType>
        <xsd:restriction base="dms:Boolean"/>
      </xsd:simpleType>
    </xsd:element>
    <xsd:element name="HMT_GroupHTField0" ma:index="4" nillable="true" ma:taxonomy="true" ma:internalName="HMT_GroupHTField0" ma:taxonomyFieldName="HMT_Group" ma:displayName="Organisation unit" ma:indexed="true" ma:readOnly="true" ma:default="" ma:fieldId="{0727aac2-e220-4289-aa2b-5b6dcdadae03}" ma:sspId="9002b6cd-6bc3-456d-8dd0-19fe32dddaf9" ma:termSetId="bfb00256-4f71-4b34-808b-e2a5e274e13b" ma:anchorId="00000000-0000-0000-0000-000000000000" ma:open="false" ma:isKeyword="false">
      <xsd:complexType>
        <xsd:sequence>
          <xsd:element ref="pc:Terms" minOccurs="0" maxOccurs="1"/>
        </xsd:sequence>
      </xsd:complexType>
    </xsd:element>
    <xsd:element name="HMT_TeamHTField0" ma:index="6" nillable="true" ma:taxonomy="true" ma:internalName="HMT_TeamHTField0" ma:taxonomyFieldName="HMT_Team" ma:displayName="Team" ma:indexed="true" ma:readOnly="true" ma:default="" ma:fieldId="{2eefa5c6-211a-4a5e-9a50-7e1c1c1599ef}" ma:sspId="9002b6cd-6bc3-456d-8dd0-19fe32dddaf9" ma:termSetId="bfb00256-4f71-4b34-808b-e2a5e274e13b" ma:anchorId="00000000-0000-0000-0000-000000000000" ma:open="false" ma:isKeyword="false">
      <xsd:complexType>
        <xsd:sequence>
          <xsd:element ref="pc:Terms" minOccurs="0" maxOccurs="1"/>
        </xsd:sequence>
      </xsd:complexType>
    </xsd:element>
    <xsd:element name="HMT_SubTeamHTField0" ma:index="8" nillable="true" ma:taxonomy="true" ma:internalName="HMT_SubTeamHTField0" ma:taxonomyFieldName="HMT_SubTeam" ma:displayName="Sub Team" ma:indexed="true" ma:readOnly="true" ma:default="" ma:fieldId="{1b8bc039-1a2e-4089-a24d-47de9e4a6672}" ma:sspId="9002b6cd-6bc3-456d-8dd0-19fe32dddaf9" ma:termSetId="bfb00256-4f71-4b34-808b-e2a5e274e13b" ma:anchorId="00000000-0000-0000-0000-000000000000" ma:open="false" ma:isKeyword="false">
      <xsd:complexType>
        <xsd:sequence>
          <xsd:element ref="pc:Terms" minOccurs="0" maxOccurs="1"/>
        </xsd:sequence>
      </xsd:complexType>
    </xsd:element>
    <xsd:element name="HMT_Theme" ma:index="9" nillable="true" ma:displayName="Library" ma:description="Document library theme" ma:hidden="true" ma:internalName="HMT_Theme" ma:readOnly="true">
      <xsd:simpleType>
        <xsd:restriction base="dms:Text"/>
      </xsd:simpleType>
    </xsd:element>
    <xsd:element name="HMT_Topic" ma:index="10" nillable="true" ma:displayName="Topic" ma:description="Topic" ma:hidden="true" ma:internalName="HMT_Topic" ma:readOnly="true">
      <xsd:simpleType>
        <xsd:restriction base="dms:Text"/>
      </xsd:simpleType>
    </xsd:element>
    <xsd:element name="HMT_SubTopic" ma:index="11" nillable="true" ma:displayName="Sub Topic" ma:description="Sub topic" ma:hidden="true" ma:internalName="HMT_SubTopic" ma:readOnly="true">
      <xsd:simpleType>
        <xsd:restriction base="dms:Text"/>
      </xsd:simpleType>
    </xsd:element>
    <xsd:element name="HMT_CategoryHTField0" ma:index="13" nillable="true" ma:taxonomy="true" ma:internalName="HMT_CategoryHTField0" ma:taxonomyFieldName="HMT_Category" ma:displayName="Category" ma:indexed="true" ma:readOnly="true" ma:default="" ma:fieldId="{03bf77b0-a02d-47ea-8bec-4fb357d1f3ee}" ma:sspId="9002b6cd-6bc3-456d-8dd0-19fe32dddaf9" ma:termSetId="b6f1e53f-947f-4b4b-98bb-41ceeb10f910" ma:anchorId="00000000-0000-0000-0000-000000000000" ma:open="false" ma:isKeyword="false">
      <xsd:complexType>
        <xsd:sequence>
          <xsd:element ref="pc:Terms" minOccurs="0" maxOccurs="1"/>
        </xsd:sequence>
      </xsd:complexType>
    </xsd:element>
    <xsd:element name="HMT_ClosedOn" ma:index="15" nillable="true" ma:displayName="Closed On" ma:description="The date this item was closed on" ma:format="DateTime" ma:hidden="true" ma:internalName="HMT_ClosedOn" ma:readOnly="true">
      <xsd:simpleType>
        <xsd:restriction base="dms:DateTime"/>
      </xsd:simpleType>
    </xsd:element>
    <xsd:element name="HMT_DeletedOn" ma:index="16" nillable="true" ma:displayName="Deleted On" ma:description="The date this item was deleted on" ma:format="DateTime" ma:hidden="true" ma:internalName="HMT_DeletedOn" ma:readOnly="true">
      <xsd:simpleType>
        <xsd:restriction base="dms:DateTime"/>
      </xsd:simpleType>
    </xsd:element>
    <xsd:element name="HMT_ArchivedOn" ma:index="17" nillable="true" ma:displayName="Archived On" ma:description="The date this item was archived on" ma:format="DateTime" ma:hidden="true" ma:internalName="HMT_ArchivedOn" ma:readOnly="true">
      <xsd:simpleType>
        <xsd:restriction base="dms:DateTime"/>
      </xsd:simpleType>
    </xsd:element>
    <xsd:element name="HMT_LegacyItemID" ma:index="18" nillable="true" ma:displayName="Legacy Item ID" ma:hidden="true" ma:internalName="HMT_LegacyItemID" ma:readOnly="true">
      <xsd:simpleType>
        <xsd:restriction base="dms:Text"/>
      </xsd:simpleType>
    </xsd:element>
    <xsd:element name="HMT_LegacyCreatedBy" ma:index="19" nillable="true" ma:displayName="Legacy Created By" ma:hidden="true" ma:internalName="HMT_LegacyCreatedBy" ma:readOnly="true">
      <xsd:simpleType>
        <xsd:restriction base="dms:Text"/>
      </xsd:simpleType>
    </xsd:element>
    <xsd:element name="HMT_LegacyModifiedBy" ma:index="20" nillable="true" ma:displayName="Legacy Modified By" ma:hidden="true" ma:internalName="HMT_LegacyModifiedBy" ma:readOnly="true">
      <xsd:simpleType>
        <xsd:restriction base="dms:Text"/>
      </xsd:simpleType>
    </xsd:element>
    <xsd:element name="HMT_LegacyOrigSource" ma:index="21" nillable="true" ma:displayName="Original Source" ma:hidden="true" ma:internalName="HMT_LegacyOrigSource" ma:readOnly="true">
      <xsd:simpleType>
        <xsd:restriction base="dms:Text"/>
      </xsd:simpleType>
    </xsd:element>
    <xsd:element name="HMT_LegacyExtRef" ma:index="22" nillable="true" ma:displayName="External Reference" ma:hidden="true" ma:internalName="HMT_LegacyExtRef" ma:readOnly="true">
      <xsd:simpleType>
        <xsd:restriction base="dms:Text"/>
      </xsd:simpleType>
    </xsd:element>
    <xsd:element name="HMT_LegacySensitive" ma:index="23" nillable="true" ma:displayName="Sensitive Item" ma:default="0" ma:hidden="true" ma:internalName="HMT_LegacySensitive" ma:readOnly="true">
      <xsd:simpleType>
        <xsd:restriction base="dms:Boolean"/>
      </xsd:simpleType>
    </xsd:element>
    <xsd:element name="HMT_LegacyRecord" ma:index="24" nillable="true" ma:displayName="Legacy Record" ma:default="0" ma:hidden="true" ma:internalName="HMT_LegacyRecord" ma:readOnly="true">
      <xsd:simpleType>
        <xsd:restriction base="dms:Boolean"/>
      </xsd:simpleType>
    </xsd:element>
    <xsd:element name="HMT_Audit" ma:index="25" nillable="true" ma:displayName="Audit Log" ma:description="Audit Log" ma:internalName="HMT_Audit" ma:readOnly="true">
      <xsd:simpleType>
        <xsd:restriction base="dms:Note">
          <xsd:maxLength value="255"/>
        </xsd:restriction>
      </xsd:simpleType>
    </xsd:element>
    <xsd:element name="HMT_ClosedBy" ma:index="26" nillable="true" ma:displayName="Closed By" ma:description="Who closed this item" ma:hidden="true" ma:list="UserInfo" ma:internalName="HMT_ClosedBy"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HMT_ArchivedBy" ma:index="27" nillable="true" ma:displayName="Archived By" ma:description="Who archived this item" ma:hidden="true" ma:list="UserInfo" ma:internalName="HMT_ArchivedBy"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HMT_ClosedArchive" ma:index="28" nillable="true" ma:displayName="Closed Archive" ma:default="0" ma:description="Item sent to closed archive" ma:hidden="true" ma:internalName="HMT_ClosedArchive" ma:readOnly="true">
      <xsd:simpleType>
        <xsd:restriction base="dms:Boolean"/>
      </xsd:simpleType>
    </xsd:element>
    <xsd:element name="HMT_ClosedOnOrig" ma:index="29" nillable="true" ma:displayName="Original Closed On" ma:description="The date this item was originally closed on" ma:format="DateTime" ma:hidden="true" ma:internalName="HMT_ClosedOnOrig" ma:readOnly="true">
      <xsd:simpleType>
        <xsd:restriction base="dms:DateTime"/>
      </xsd:simpleType>
    </xsd:element>
    <xsd:element name="HMT_ClosedbyOrig" ma:index="30" nillable="true" ma:displayName="Original Closed By" ma:description="Who originally closed this item" ma:hidden="true" ma:list="UserInfo" ma:internalName="HMT_ClosedbyOrig">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dlc_DocId" ma:index="32" nillable="true" ma:displayName="Document ID Value" ma:description="The value of the document ID assigned to this item." ma:internalName="_dlc_DocId" ma:readOnly="true">
      <xsd:simpleType>
        <xsd:restriction base="dms:Text"/>
      </xsd:simpleType>
    </xsd:element>
    <xsd:element name="_dlc_DocIdUrl" ma:index="33"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34" nillable="true" ma:displayName="Persist ID" ma:description="Keep ID on add." ma:hidden="true" ma:internalName="_dlc_DocIdPersistId" ma:readOnly="true">
      <xsd:simpleType>
        <xsd:restriction base="dms:Boolean"/>
      </xsd:simpleType>
    </xsd:element>
    <xsd:element name="TaxCatchAll" ma:index="36" nillable="true" ma:displayName="Taxonomy Catch All Column" ma:hidden="true" ma:list="{872195d9-1d2a-4325-8e18-c421637d4c31}" ma:internalName="TaxCatchAll" ma:showField="CatchAllData" ma:web="8485635d-cf54-460b-8438-0e2015e08040">
      <xsd:complexType>
        <xsd:complexContent>
          <xsd:extension base="dms:MultiChoiceLookup">
            <xsd:sequence>
              <xsd:element name="Value" type="dms:Lookup" maxOccurs="unbounded" minOccurs="0" nillable="true"/>
            </xsd:sequence>
          </xsd:extension>
        </xsd:complexContent>
      </xsd:complexType>
    </xsd:element>
    <xsd:element name="TaxCatchAllLabel" ma:index="37" nillable="true" ma:displayName="Taxonomy Catch All Column1" ma:hidden="true" ma:list="{872195d9-1d2a-4325-8e18-c421637d4c31}" ma:internalName="TaxCatchAllLabel" ma:readOnly="true" ma:showField="CatchAllDataLabel" ma:web="8485635d-cf54-460b-8438-0e2015e08040">
      <xsd:complexType>
        <xsd:complexContent>
          <xsd:extension base="dms:MultiChoiceLookup">
            <xsd:sequence>
              <xsd:element name="Value" type="dms:Lookup" maxOccurs="unbounded" minOccurs="0" nillable="true"/>
            </xsd:sequence>
          </xsd:extension>
        </xsd:complexContent>
      </xsd:complexType>
    </xsd:element>
    <xsd:element name="b9c42a306c8b47fcbaf8a41a71352f3a" ma:index="51" nillable="true" ma:taxonomy="true" ma:internalName="b9c42a306c8b47fcbaf8a41a71352f3a" ma:taxonomyFieldName="HMT_Classification" ma:displayName="Classification" ma:indexed="true" ma:readOnly="true" ma:default="" ma:fieldId="{b9c42a30-6c8b-47fc-baf8-a41a71352f3a}" ma:sspId="9002b6cd-6bc3-456d-8dd0-19fe32dddaf9" ma:termSetId="7a69d7dc-39ad-4ce6-95e5-a2714f1574de" ma:anchorId="00000000-0000-0000-0000-000000000000" ma:open="false" ma:isKeyword="false">
      <xsd:complexType>
        <xsd:sequence>
          <xsd:element ref="pc:Terms" minOccurs="0" maxOccurs="1"/>
        </xsd:sequence>
      </xsd:complexType>
    </xsd:element>
    <xsd:element name="SharedWithUsers" ma:index="6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6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lc_EmailSubject" ma:index="44" nillable="true" ma:displayName="Subject" ma:internalName="dlc_EmailSubject">
      <xsd:simpleType>
        <xsd:restriction base="dms:Text">
          <xsd:maxLength value="255"/>
        </xsd:restriction>
      </xsd:simpleType>
    </xsd:element>
    <xsd:element name="dlc_EmailMailbox" ma:index="46" nillable="true" ma:displayName="Submitter" ma:description="" ma:internalName="dlc_EmailMailbox">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lc_EmailTo" ma:index="47" nillable="true" ma:displayName="To" ma:internalName="dlc_EmailTo">
      <xsd:simpleType>
        <xsd:restriction base="dms:Text">
          <xsd:maxLength value="255"/>
        </xsd:restriction>
      </xsd:simpleType>
    </xsd:element>
    <xsd:element name="dlc_EmailFrom" ma:index="48" nillable="true" ma:displayName="From" ma:internalName="dlc_EmailFrom">
      <xsd:simpleType>
        <xsd:restriction base="dms:Text">
          <xsd:maxLength value="255"/>
        </xsd:restriction>
      </xsd:simpleType>
    </xsd:element>
    <xsd:element name="dlc_EmailBCC" ma:index="49" nillable="true" ma:displayName="BCC" ma:internalName="dlc_EmailBCC">
      <xsd:simpleType>
        <xsd:restriction base="dms:Note">
          <xsd:maxLength value="1024"/>
        </xsd:restriction>
      </xsd:simpleType>
    </xsd:element>
    <xsd:element name="dlc_EmailCC" ma:index="50" nillable="true" ma:displayName="CC" ma:internalName="dlc_EmailCC">
      <xsd:simpleType>
        <xsd:restriction base="dms:Note">
          <xsd:maxLength value="1024"/>
        </xsd:restriction>
      </xsd:simpleType>
    </xsd:element>
    <xsd:element name="dlc_EmailSentUTC" ma:index="52" nillable="true" ma:displayName="Date Sent" ma:internalName="dlc_EmailSentUTC">
      <xsd:simpleType>
        <xsd:restriction base="dms:DateTime"/>
      </xsd:simpleType>
    </xsd:element>
    <xsd:element name="dlc_EmailReceivedUTC" ma:index="53" nillable="true" ma:displayName="Date Received" ma:internalName="dlc_EmailReceivedUTC">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4efe94f4-93e1-4cb1-8004-e7f2b5dd1870" elementFormDefault="qualified">
    <xsd:import namespace="http://schemas.microsoft.com/office/2006/documentManagement/types"/>
    <xsd:import namespace="http://schemas.microsoft.com/office/infopath/2007/PartnerControls"/>
    <xsd:element name="MediaServiceMetadata" ma:index="54" nillable="true" ma:displayName="MediaServiceMetadata" ma:hidden="true" ma:internalName="MediaServiceMetadata" ma:readOnly="true">
      <xsd:simpleType>
        <xsd:restriction base="dms:Note"/>
      </xsd:simpleType>
    </xsd:element>
    <xsd:element name="MediaServiceFastMetadata" ma:index="55" nillable="true" ma:displayName="MediaServiceFastMetadata" ma:hidden="true" ma:internalName="MediaServiceFastMetadata" ma:readOnly="true">
      <xsd:simpleType>
        <xsd:restriction base="dms:Note"/>
      </xsd:simpleType>
    </xsd:element>
    <xsd:element name="MediaServiceAutoKeyPoints" ma:index="56" nillable="true" ma:displayName="MediaServiceAutoKeyPoints" ma:hidden="true" ma:internalName="MediaServiceAutoKeyPoints" ma:readOnly="true">
      <xsd:simpleType>
        <xsd:restriction base="dms:Note"/>
      </xsd:simpleType>
    </xsd:element>
    <xsd:element name="MediaServiceKeyPoints" ma:index="57" nillable="true" ma:displayName="KeyPoints" ma:internalName="MediaServiceKeyPoints" ma:readOnly="true">
      <xsd:simpleType>
        <xsd:restriction base="dms:Note">
          <xsd:maxLength value="255"/>
        </xsd:restriction>
      </xsd:simpleType>
    </xsd:element>
    <xsd:element name="MediaServiceAutoTags" ma:index="58" nillable="true" ma:displayName="Tags" ma:internalName="MediaServiceAutoTags" ma:readOnly="true">
      <xsd:simpleType>
        <xsd:restriction base="dms:Text"/>
      </xsd:simpleType>
    </xsd:element>
    <xsd:element name="MediaServiceOCR" ma:index="59" nillable="true" ma:displayName="Extracted Text" ma:internalName="MediaServiceOCR" ma:readOnly="true">
      <xsd:simpleType>
        <xsd:restriction base="dms:Note">
          <xsd:maxLength value="255"/>
        </xsd:restriction>
      </xsd:simpleType>
    </xsd:element>
    <xsd:element name="MediaServiceGenerationTime" ma:index="60" nillable="true" ma:displayName="MediaServiceGenerationTime" ma:hidden="true" ma:internalName="MediaServiceGenerationTime" ma:readOnly="true">
      <xsd:simpleType>
        <xsd:restriction base="dms:Text"/>
      </xsd:simpleType>
    </xsd:element>
    <xsd:element name="MediaServiceEventHashCode" ma:index="61" nillable="true" ma:displayName="MediaServiceEventHashCode" ma:hidden="true" ma:internalName="MediaServiceEventHashCode" ma:readOnly="true">
      <xsd:simpleType>
        <xsd:restriction base="dms:Text"/>
      </xsd:simpleType>
    </xsd:element>
    <xsd:element name="MediaServiceDateTaken" ma:index="64" nillable="true" ma:displayName="MediaServiceDateTaken" ma:hidden="true" ma:internalName="MediaServiceDateTaken" ma:readOnly="true">
      <xsd:simpleType>
        <xsd:restriction base="dms:Text"/>
      </xsd:simpleType>
    </xsd:element>
    <xsd:element name="MediaServiceLocation" ma:index="65" nillable="true" ma:displayName="Location" ma:internalName="MediaServiceLocation" ma:readOnly="true">
      <xsd:simpleType>
        <xsd:restriction base="dms:Text"/>
      </xsd:simpleType>
    </xsd:element>
    <xsd:element name="MediaLengthInSeconds" ma:index="66" nillable="true" ma:displayName="MediaLengthInSeconds" ma:hidden="true" ma:internalName="MediaLengthInSeconds" ma:readOnly="true">
      <xsd:simpleType>
        <xsd:restriction base="dms:Unknown"/>
      </xsd:simpleType>
    </xsd:element>
    <xsd:element name="lcf76f155ced4ddcb4097134ff3c332f" ma:index="68" nillable="true" ma:taxonomy="true" ma:internalName="lcf76f155ced4ddcb4097134ff3c332f" ma:taxonomyFieldName="MediaServiceImageTags" ma:displayName="Image Tags" ma:readOnly="false" ma:fieldId="{5cf76f15-5ced-4ddc-b409-7134ff3c332f}" ma:taxonomyMulti="true" ma:sspId="9002b6cd-6bc3-456d-8dd0-19fe32dddaf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69"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70"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38"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70D1B1A-F902-4864-9094-8DD308E57722}">
  <ds:schemaRefs>
    <ds:schemaRef ds:uri="http://schemas.microsoft.com/sharepoint/v3"/>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http://purl.org/dc/terms/"/>
    <ds:schemaRef ds:uri="8485635d-cf54-460b-8438-0e2015e08040"/>
    <ds:schemaRef ds:uri="http://schemas.microsoft.com/office/2006/documentManagement/types"/>
    <ds:schemaRef ds:uri="4efe94f4-93e1-4cb1-8004-e7f2b5dd1870"/>
    <ds:schemaRef ds:uri="http://www.w3.org/XML/1998/namespace"/>
    <ds:schemaRef ds:uri="http://purl.org/dc/dcmitype/"/>
  </ds:schemaRefs>
</ds:datastoreItem>
</file>

<file path=customXml/itemProps2.xml><?xml version="1.0" encoding="utf-8"?>
<ds:datastoreItem xmlns:ds="http://schemas.openxmlformats.org/officeDocument/2006/customXml" ds:itemID="{90D14199-50A1-4C26-80BD-A0C147AEC8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485635d-cf54-460b-8438-0e2015e08040"/>
    <ds:schemaRef ds:uri="http://schemas.microsoft.com/sharepoint/v3"/>
    <ds:schemaRef ds:uri="4efe94f4-93e1-4cb1-8004-e7f2b5dd187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55323D0-A580-4C50-9C70-D45D9B21B2F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21</TotalTime>
  <Words>2074</Words>
  <Application>Microsoft Office PowerPoint</Application>
  <PresentationFormat>Widescreen</PresentationFormat>
  <Paragraphs>146</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GSR Research Officer Scheme 2024</vt:lpstr>
      <vt:lpstr>What is Government Social Research?</vt:lpstr>
      <vt:lpstr>What is the GSR Research Officer Scheme?</vt:lpstr>
      <vt:lpstr>Qualification Requirements</vt:lpstr>
      <vt:lpstr>Eligibility – Qualification Route</vt:lpstr>
      <vt:lpstr>Eligibility – Experience Route</vt:lpstr>
      <vt:lpstr>Filling out the Additional Question 1</vt:lpstr>
      <vt:lpstr>The Application Process - Application</vt:lpstr>
      <vt:lpstr>PowerPoint Presentation</vt:lpstr>
      <vt:lpstr>PowerPoint Presentation</vt:lpstr>
      <vt:lpstr>2024 Timeline – subject to change</vt:lpstr>
      <vt:lpstr>Nationality Requirements</vt:lpstr>
      <vt:lpstr>Security Clearance</vt:lpstr>
      <vt:lpstr>Diversity and Inclusion</vt:lpstr>
      <vt:lpstr>Reasonable Adjustments</vt:lpstr>
      <vt:lpstr>Civil Service Benefits</vt:lpstr>
      <vt:lpstr>Some Useful Resources</vt:lpstr>
      <vt:lpstr>What’s Next?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GSR Research Officer Application Guide for Candidates 2023 - GA.pptx</dc:title>
  <dc:creator>Brewster, Ellen - HMT</dc:creator>
  <cp:lastModifiedBy>Farnworth, Terryann - HMT</cp:lastModifiedBy>
  <cp:revision>313</cp:revision>
  <dcterms:created xsi:type="dcterms:W3CDTF">2022-08-15T08:19:05Z</dcterms:created>
  <dcterms:modified xsi:type="dcterms:W3CDTF">2024-02-19T14:34:38Z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0x010100672A3FCA98991645BE083C320B7539B70073E2331C55A74AA0969608FB8C0629F60008BF9F7BC81EFC4E8C7EC6F23DF614A2</vt:lpwstr>
  </property>
  <property fmtid="{D5CDD505-2E9C-101B-9397-08002B2CF9AE}" pid="3" name="HMT_Category">
    <vt:lpwstr>12;#Corporate Document Types|9cae1664-647a-4060-a444-c5420aa89dfd</vt:lpwstr>
  </property>
  <property fmtid="{D5CDD505-2E9C-101B-9397-08002B2CF9AE}" pid="4" name="HMT_SubTeam">
    <vt:lpwstr/>
  </property>
  <property fmtid="{D5CDD505-2E9C-101B-9397-08002B2CF9AE}" pid="5" name="HMT_Group">
    <vt:lpwstr>2;#Economics|947aaa66-dd74-46b1-9cee-e42e6e0aa9c1</vt:lpwstr>
  </property>
  <property fmtid="{D5CDD505-2E9C-101B-9397-08002B2CF9AE}" pid="6" name="HMT_Team">
    <vt:lpwstr>26;#Government Economic ＆ Social Research Unit|e9698f9f-5a72-4686-bf1a-41d766a13c02</vt:lpwstr>
  </property>
  <property fmtid="{D5CDD505-2E9C-101B-9397-08002B2CF9AE}" pid="7" name="MediaServiceImageTags">
    <vt:lpwstr/>
  </property>
  <property fmtid="{D5CDD505-2E9C-101B-9397-08002B2CF9AE}" pid="8" name="HMT_Classification">
    <vt:lpwstr>9;#Sensitive|e4b4762f-94f6-4901-a732-9ab10906c6ba</vt:lpwstr>
  </property>
  <property fmtid="{D5CDD505-2E9C-101B-9397-08002B2CF9AE}" pid="9" name="HMT_DocumentType">
    <vt:lpwstr>10;#Other|c871d64c-a333-451d-b49a-28a9a74c0368</vt:lpwstr>
  </property>
</Properties>
</file>