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27E"/>
    <a:srgbClr val="266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1EE75-051F-44ED-BDD1-B25870313611}" v="1" dt="2024-01-09T16:45:40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7"/>
    <p:restoredTop sz="74433"/>
  </p:normalViewPr>
  <p:slideViewPr>
    <p:cSldViewPr snapToGrid="0" snapToObjects="1">
      <p:cViewPr varScale="1">
        <p:scale>
          <a:sx n="82" d="100"/>
          <a:sy n="82" d="100"/>
        </p:scale>
        <p:origin x="15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field, Jack (UKSA)" userId="e9e1b1d9-d4a5-4cad-984c-99ec1531f722" providerId="ADAL" clId="{53D1EE75-051F-44ED-BDD1-B25870313611}"/>
    <pc:docChg chg="modSld">
      <pc:chgData name="Crisfield, Jack (UKSA)" userId="e9e1b1d9-d4a5-4cad-984c-99ec1531f722" providerId="ADAL" clId="{53D1EE75-051F-44ED-BDD1-B25870313611}" dt="2024-01-09T16:45:50.687" v="2" actId="20577"/>
      <pc:docMkLst>
        <pc:docMk/>
      </pc:docMkLst>
      <pc:sldChg chg="modSp mod">
        <pc:chgData name="Crisfield, Jack (UKSA)" userId="e9e1b1d9-d4a5-4cad-984c-99ec1531f722" providerId="ADAL" clId="{53D1EE75-051F-44ED-BDD1-B25870313611}" dt="2024-01-09T16:45:50.687" v="2" actId="20577"/>
        <pc:sldMkLst>
          <pc:docMk/>
          <pc:sldMk cId="2430362443" sldId="259"/>
        </pc:sldMkLst>
        <pc:spChg chg="mod">
          <ac:chgData name="Crisfield, Jack (UKSA)" userId="e9e1b1d9-d4a5-4cad-984c-99ec1531f722" providerId="ADAL" clId="{53D1EE75-051F-44ED-BDD1-B25870313611}" dt="2024-01-09T16:45:50.687" v="2" actId="20577"/>
          <ac:spMkLst>
            <pc:docMk/>
            <pc:sldMk cId="2430362443" sldId="259"/>
            <ac:spMk id="4" creationId="{D82D9DB8-13A5-C741-879A-0D2C46901E5A}"/>
          </ac:spMkLst>
        </pc:spChg>
      </pc:sldChg>
    </pc:docChg>
  </pc:docChgLst>
  <pc:docChgLst>
    <pc:chgData name="Crisfield, Jack (UKSA)" userId="e9e1b1d9-d4a5-4cad-984c-99ec1531f722" providerId="ADAL" clId="{69ADA69C-3EC0-4077-A816-93528573D34B}"/>
    <pc:docChg chg="modSld sldOrd">
      <pc:chgData name="Crisfield, Jack (UKSA)" userId="e9e1b1d9-d4a5-4cad-984c-99ec1531f722" providerId="ADAL" clId="{69ADA69C-3EC0-4077-A816-93528573D34B}" dt="2024-01-05T15:46:59.629" v="2" actId="1076"/>
      <pc:docMkLst>
        <pc:docMk/>
      </pc:docMkLst>
      <pc:sldChg chg="modSp mod ord">
        <pc:chgData name="Crisfield, Jack (UKSA)" userId="e9e1b1d9-d4a5-4cad-984c-99ec1531f722" providerId="ADAL" clId="{69ADA69C-3EC0-4077-A816-93528573D34B}" dt="2024-01-05T15:46:59.629" v="2" actId="1076"/>
        <pc:sldMkLst>
          <pc:docMk/>
          <pc:sldMk cId="3369865062" sldId="256"/>
        </pc:sldMkLst>
        <pc:picChg chg="mod">
          <ac:chgData name="Crisfield, Jack (UKSA)" userId="e9e1b1d9-d4a5-4cad-984c-99ec1531f722" providerId="ADAL" clId="{69ADA69C-3EC0-4077-A816-93528573D34B}" dt="2024-01-05T15:46:59.629" v="2" actId="1076"/>
          <ac:picMkLst>
            <pc:docMk/>
            <pc:sldMk cId="3369865062" sldId="256"/>
            <ac:picMk id="5" creationId="{02B94C1A-605C-8748-AC52-5CBEA84E6DD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AFBB0-3F77-D245-98CF-AF3338D4A5C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1433A-51D2-D741-9263-0743F900C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1433A-51D2-D741-9263-0743F900CD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24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Stretch: why are sea hotter across the middle? (Answer: the equator = hottest area of the earth)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1433A-51D2-D741-9263-0743F900CD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08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1433A-51D2-D741-9263-0743F900CD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57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1433A-51D2-D741-9263-0743F900CD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0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1433A-51D2-D741-9263-0743F900CD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4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04A2F93-88C4-5244-B5BC-5EBA994841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BB852-A762-1F41-9164-13EF883B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B281D-3E6F-8341-ABEB-0FCE5CA62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48868-DD77-594A-8142-6EC052F38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9EA5-49BD-A745-AF0D-48B15613FC8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B3F3A-18E1-9348-8AB9-90BF9912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D5210-7349-A146-A851-EBC1FA27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BEE9-CB45-7941-BECA-64F950E4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1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B3AB8C-9E4E-BB41-93DF-40A3B6004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75D9C-1B6B-E549-9AFF-05089D309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47FE5-6FD2-EC42-904B-54BD75A31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9EA5-49BD-A745-AF0D-48B15613FC8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8CF04-A91B-2245-B25B-AD037CC44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656B4-3388-3640-BADC-4DFBC133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BEE9-CB45-7941-BECA-64F950E4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FA49-FAC0-8540-B7BE-BD3C3BD06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893E3-A42D-FD4C-98A3-4B5588F5C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C1E32-0A99-DF42-B301-69081B4D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9EA5-49BD-A745-AF0D-48B15613FC8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03CA0-CEC9-4F4A-93C1-2E4A65958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5E12B-1BFF-EE43-BC35-CED3E296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BEE9-CB45-7941-BECA-64F950E4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5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7268-DC0F-0D4A-B2AC-4EB5BAA8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CECAB-79EE-1D45-8EA1-4E77189C2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5CC40-E4BF-664C-8154-83EB8B5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9EA5-49BD-A745-AF0D-48B15613FC8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7DA4-6B80-9944-AD15-BD63AF60C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738A8-1712-E940-906D-8213E445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BEE9-CB45-7941-BECA-64F950E4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2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D8A6-CEFE-1E4A-8786-32BEE1DF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5E9EB-411E-7240-8B94-B2AC0DBFF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4AFBB-E336-674E-ACDD-039770607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1B24E-D63F-424E-B594-2484469A8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9EA5-49BD-A745-AF0D-48B15613FC8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2509C-61F3-B24E-917D-202C319F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892AB-5DBD-1B49-9D68-79DE3A8D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BEE9-CB45-7941-BECA-64F950E4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9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BE2A8-9D13-2F40-837C-0ECF3C60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39EC8-590D-1542-96BC-C0F988F7F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0E20D-D2F3-F34D-B7E4-2293C4474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DF0778-2B24-4C4C-A45B-343AD4731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6FE0F7-0D6A-934C-A497-FF6A85B35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F9ECBE-EFFE-4743-B2CF-C95E65EC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9EA5-49BD-A745-AF0D-48B15613FC8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8DD0C4-09E4-7546-A4EA-FF43C575F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50D5E-6BE8-A74E-972B-A468B151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BEE9-CB45-7941-BECA-64F950E4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9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BF2E-443F-1A49-960E-E497944A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F7C6F-DFE5-D341-8D2E-FE9AE06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9EA5-49BD-A745-AF0D-48B15613FC8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B0A26-E50C-5A40-B878-407BD49F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0AAD8-811E-364A-B59C-A8BF7338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BEE9-CB45-7941-BECA-64F950E4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B3F9C-E8BD-A64C-80F4-F3EA6F7A0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9EA5-49BD-A745-AF0D-48B15613FC8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3E9FD-3016-CE48-8615-142ACB30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D0C2F-8844-8E45-8C60-174FCF00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BEE9-CB45-7941-BECA-64F950E4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4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475A-5AAA-2549-A555-E82211EB6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22921-8FC0-9248-AD1F-852A046C5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C0E20-1DDB-B449-94E0-BA77EFC5A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F7ED3-2E66-B64A-8C62-691801CD6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9EA5-49BD-A745-AF0D-48B15613FC8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82A2A-27DE-A84B-AE59-CEFEE63B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7BCE6-C525-F84F-BFD8-E0AB68BA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BEE9-CB45-7941-BECA-64F950E4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6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8BA9D-C13F-E444-9DD2-E965CCBF4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E21246-FFB0-C94E-9310-26DF0F69F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A5AD9-5CC4-FA49-839B-071B9E864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1236C-0116-F14E-95A1-6DFC7799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9EA5-49BD-A745-AF0D-48B15613FC8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FA2CB-318F-F94F-B776-730A8F333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74CBD-A3E8-C04A-B531-D32A80B5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BEE9-CB45-7941-BECA-64F950E4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9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E39672-549D-A747-9476-F256E60E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35F57-BBB8-0C4A-B10C-ED3C52DAC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17AD3-863A-E143-93C3-EA6BC34B8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09EA5-49BD-A745-AF0D-48B15613FC8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D83D7-9495-934E-BBDA-A34D84A02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FC8BD-8D9A-EF4D-ACCD-605DD43C3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5BEE9-CB45-7941-BECA-64F950E4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3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96D7533A-BEF7-6C42-B154-3F0960506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94C1A-605C-8748-AC52-5CBEA84E6D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6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79FA973-EEC7-3343-A7AA-A15D60F43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E19430C-6E83-8445-A64E-2ACD1675AD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38" t="29682" r="38770" b="32099"/>
          <a:stretch/>
        </p:blipFill>
        <p:spPr>
          <a:xfrm>
            <a:off x="440872" y="2750750"/>
            <a:ext cx="5214257" cy="2621040"/>
          </a:xfrm>
          <a:prstGeom prst="rect">
            <a:avLst/>
          </a:prstGeom>
        </p:spPr>
      </p:pic>
      <p:pic>
        <p:nvPicPr>
          <p:cNvPr id="8" name="Picture 7" descr="A satellite in space&#10;&#10;Description automatically generated with medium confidence">
            <a:extLst>
              <a:ext uri="{FF2B5EF4-FFF2-40B4-BE49-F238E27FC236}">
                <a16:creationId xmlns:a16="http://schemas.microsoft.com/office/drawing/2014/main" id="{230FFD34-D6E2-0F4A-B142-63B0D61E21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45" t="27741" r="26163" b="27079"/>
          <a:stretch/>
        </p:blipFill>
        <p:spPr>
          <a:xfrm>
            <a:off x="6226004" y="2138516"/>
            <a:ext cx="4555067" cy="309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7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3619C7D-6612-A84B-8CF1-C747F2930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2D9DB8-13A5-C741-879A-0D2C46901E5A}"/>
              </a:ext>
            </a:extLst>
          </p:cNvPr>
          <p:cNvSpPr txBox="1"/>
          <p:nvPr/>
        </p:nvSpPr>
        <p:spPr>
          <a:xfrm>
            <a:off x="737259" y="2255213"/>
            <a:ext cx="535874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How many milk containers would you need to capture ALL the water in our oceans?</a:t>
            </a:r>
            <a:b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</a:br>
            <a:b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</a:b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A) 352 million</a:t>
            </a:r>
            <a:b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</a:b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B) 352 billion</a:t>
            </a:r>
            <a:b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</a:b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C) 352 quintillion </a:t>
            </a:r>
            <a:br>
              <a:rPr lang="en-US" sz="1600" dirty="0">
                <a:solidFill>
                  <a:schemeClr val="bg1"/>
                </a:solidFill>
                <a:latin typeface="Sofia Pro Soft Light" panose="020B0000000000000000" pitchFamily="34" charset="0"/>
              </a:rPr>
            </a:br>
            <a:endParaRPr lang="en-US" dirty="0">
              <a:latin typeface="Sofia Pro Soft Light" panose="020B00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31F5CB-1085-074E-8569-CF6E6034BF29}"/>
              </a:ext>
            </a:extLst>
          </p:cNvPr>
          <p:cNvSpPr/>
          <p:nvPr/>
        </p:nvSpPr>
        <p:spPr>
          <a:xfrm>
            <a:off x="526269" y="4770619"/>
            <a:ext cx="2996420" cy="642257"/>
          </a:xfrm>
          <a:prstGeom prst="ellipse">
            <a:avLst/>
          </a:prstGeom>
          <a:noFill/>
          <a:ln w="44450">
            <a:solidFill>
              <a:srgbClr val="EC6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B0AE13-E1AC-7941-973E-79A0D406A1BD}"/>
              </a:ext>
            </a:extLst>
          </p:cNvPr>
          <p:cNvSpPr txBox="1"/>
          <p:nvPr/>
        </p:nvSpPr>
        <p:spPr>
          <a:xfrm>
            <a:off x="737259" y="5675850"/>
            <a:ext cx="8781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EC627E"/>
                </a:solidFill>
                <a:latin typeface="Sofia Pro Soft Light" panose="020B0000000000000000" pitchFamily="34" charset="0"/>
              </a:rPr>
              <a:t>352 quintillion looks like this! 352, 000, 000, 000, 000, 000</a:t>
            </a:r>
          </a:p>
        </p:txBody>
      </p:sp>
      <p:pic>
        <p:nvPicPr>
          <p:cNvPr id="3" name="Picture 2" descr="A picture containing text, television, screen, monitor&#10;&#10;Description automatically generated">
            <a:extLst>
              <a:ext uri="{FF2B5EF4-FFF2-40B4-BE49-F238E27FC236}">
                <a16:creationId xmlns:a16="http://schemas.microsoft.com/office/drawing/2014/main" id="{88485AE9-7A75-C34A-9F3B-C00DEEBD78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54" t="28571" r="27342" b="27743"/>
          <a:stretch/>
        </p:blipFill>
        <p:spPr>
          <a:xfrm>
            <a:off x="6306990" y="2255213"/>
            <a:ext cx="4270521" cy="29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3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3619C7D-6612-A84B-8CF1-C747F2930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2D9DB8-13A5-C741-879A-0D2C46901E5A}"/>
              </a:ext>
            </a:extLst>
          </p:cNvPr>
          <p:cNvSpPr txBox="1"/>
          <p:nvPr/>
        </p:nvSpPr>
        <p:spPr>
          <a:xfrm>
            <a:off x="737259" y="2255213"/>
            <a:ext cx="535874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Having so much water in our oceans is very important.</a:t>
            </a:r>
            <a:b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</a:br>
            <a:b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</a:b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Water is very good at heat.</a:t>
            </a:r>
            <a:r>
              <a:rPr lang="en-US" sz="2800" b="1" dirty="0">
                <a:solidFill>
                  <a:srgbClr val="266093"/>
                </a:solidFill>
                <a:latin typeface="Sofia Pro Soft Bold" panose="020B0000000000000000" pitchFamily="34" charset="0"/>
              </a:rPr>
              <a:t> absorbing</a:t>
            </a:r>
            <a:endParaRPr lang="en-US" sz="2800" dirty="0">
              <a:solidFill>
                <a:srgbClr val="266093"/>
              </a:solidFill>
              <a:latin typeface="Sofia Pro Soft Light" panose="020B0000000000000000" pitchFamily="34" charset="0"/>
            </a:endParaRPr>
          </a:p>
          <a:p>
            <a:pPr>
              <a:spcAft>
                <a:spcPts val="600"/>
              </a:spcAft>
            </a:pPr>
            <a:endParaRPr lang="en-US" sz="2800" dirty="0">
              <a:solidFill>
                <a:srgbClr val="266093"/>
              </a:solidFill>
              <a:latin typeface="Sofia Pro Soft Light" panose="020B0000000000000000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EC627E"/>
                </a:solidFill>
                <a:latin typeface="Sofia Pro Soft Light" panose="020B0000000000000000" pitchFamily="34" charset="0"/>
              </a:rPr>
              <a:t>Optional: If internet is available, watch this video to see just how good water is at absorbing heat!</a:t>
            </a:r>
            <a:br>
              <a:rPr lang="en-US" sz="1600" dirty="0">
                <a:solidFill>
                  <a:schemeClr val="bg1"/>
                </a:solidFill>
                <a:latin typeface="Sofia Pro Soft Light" panose="020B0000000000000000" pitchFamily="34" charset="0"/>
              </a:rPr>
            </a:br>
            <a:endParaRPr lang="en-US" dirty="0">
              <a:latin typeface="Sofia Pro Soft Light" panose="020B0000000000000000" pitchFamily="34" charset="0"/>
            </a:endParaRPr>
          </a:p>
        </p:txBody>
      </p:sp>
      <p:pic>
        <p:nvPicPr>
          <p:cNvPr id="3" name="Picture 2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06B70C1C-68D8-814B-8058-46B0974E3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35" t="26882" r="28623" b="28172"/>
          <a:stretch/>
        </p:blipFill>
        <p:spPr>
          <a:xfrm>
            <a:off x="6504039" y="2123767"/>
            <a:ext cx="4439264" cy="308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6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3619C7D-6612-A84B-8CF1-C747F2930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2D9DB8-13A5-C741-879A-0D2C46901E5A}"/>
              </a:ext>
            </a:extLst>
          </p:cNvPr>
          <p:cNvSpPr txBox="1"/>
          <p:nvPr/>
        </p:nvSpPr>
        <p:spPr>
          <a:xfrm>
            <a:off x="737259" y="2255213"/>
            <a:ext cx="591119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There is </a:t>
            </a:r>
            <a:r>
              <a:rPr lang="en-US" sz="2800" b="1" dirty="0">
                <a:solidFill>
                  <a:srgbClr val="266093"/>
                </a:solidFill>
                <a:latin typeface="Sofia Pro Soft Bold" panose="020B0000000000000000" pitchFamily="34" charset="0"/>
              </a:rPr>
              <a:t>extra heat </a:t>
            </a: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surrounding planet Earth today due to too many greenhouse gasses.</a:t>
            </a:r>
            <a:b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</a:br>
            <a:b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</a:b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Our oceans </a:t>
            </a:r>
            <a:r>
              <a:rPr lang="en-US" sz="2800" b="1" dirty="0">
                <a:solidFill>
                  <a:srgbClr val="266093"/>
                </a:solidFill>
                <a:latin typeface="Sofia Pro Soft Bold" panose="020B0000000000000000" pitchFamily="34" charset="0"/>
              </a:rPr>
              <a:t>absorb</a:t>
            </a: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 this extra heat.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rgbClr val="266093"/>
              </a:solidFill>
              <a:latin typeface="Sofia Pro Soft Light" panose="020B0000000000000000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Our oceans are now getting hotter.</a:t>
            </a:r>
          </a:p>
        </p:txBody>
      </p:sp>
      <p:pic>
        <p:nvPicPr>
          <p:cNvPr id="6" name="Picture 5" descr="A picture containing television, screen, dark&#10;&#10;Description automatically generated">
            <a:extLst>
              <a:ext uri="{FF2B5EF4-FFF2-40B4-BE49-F238E27FC236}">
                <a16:creationId xmlns:a16="http://schemas.microsoft.com/office/drawing/2014/main" id="{AA42721E-6FCF-FA4C-8768-13B7A79BEA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70" t="28172" r="29382" b="28387"/>
          <a:stretch/>
        </p:blipFill>
        <p:spPr>
          <a:xfrm>
            <a:off x="7054351" y="2255213"/>
            <a:ext cx="4080681" cy="297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3619C7D-6612-A84B-8CF1-C747F2930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2D9DB8-13A5-C741-879A-0D2C46901E5A}"/>
              </a:ext>
            </a:extLst>
          </p:cNvPr>
          <p:cNvSpPr txBox="1"/>
          <p:nvPr/>
        </p:nvSpPr>
        <p:spPr>
          <a:xfrm>
            <a:off x="737259" y="2255213"/>
            <a:ext cx="51312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This satellite image shows sea temperatures. Where do you think the hottest areas are?</a:t>
            </a:r>
            <a:b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</a:br>
            <a:b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</a:b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Satellites take lots of pictures of our oceans to check if temperatures are changing.</a:t>
            </a:r>
          </a:p>
        </p:txBody>
      </p:sp>
      <p:pic>
        <p:nvPicPr>
          <p:cNvPr id="6" name="Picture 5" descr="A screen shot of a map&#10;&#10;Description automatically generated with low confidence">
            <a:extLst>
              <a:ext uri="{FF2B5EF4-FFF2-40B4-BE49-F238E27FC236}">
                <a16:creationId xmlns:a16="http://schemas.microsoft.com/office/drawing/2014/main" id="{9F90D4CA-F3AD-BB44-8865-22796B2A16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64" t="27463" r="24328" b="35324"/>
          <a:stretch/>
        </p:blipFill>
        <p:spPr>
          <a:xfrm>
            <a:off x="5868536" y="2050066"/>
            <a:ext cx="5861907" cy="326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6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3619C7D-6612-A84B-8CF1-C747F2930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2D9DB8-13A5-C741-879A-0D2C46901E5A}"/>
              </a:ext>
            </a:extLst>
          </p:cNvPr>
          <p:cNvSpPr txBox="1"/>
          <p:nvPr/>
        </p:nvSpPr>
        <p:spPr>
          <a:xfrm>
            <a:off x="737259" y="2255213"/>
            <a:ext cx="566353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b="1" dirty="0">
                <a:solidFill>
                  <a:srgbClr val="266093"/>
                </a:solidFill>
                <a:latin typeface="Sofia Pro Soft Bold" panose="020B0000000000000000" pitchFamily="34" charset="0"/>
              </a:rPr>
              <a:t>Experiment 1</a:t>
            </a:r>
            <a:endParaRPr lang="en-US" sz="2800" b="1" dirty="0">
              <a:solidFill>
                <a:srgbClr val="266093"/>
              </a:solidFill>
              <a:latin typeface="Sofia Pro Soft Light" panose="020B0000000000000000" pitchFamily="34" charset="0"/>
            </a:endParaRPr>
          </a:p>
          <a:p>
            <a:pPr>
              <a:spcAft>
                <a:spcPts val="2400"/>
              </a:spcAft>
            </a:pP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How quickly will the ice melt?</a:t>
            </a:r>
          </a:p>
          <a:p>
            <a:pPr>
              <a:spcAft>
                <a:spcPts val="2400"/>
              </a:spcAft>
            </a:pP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What impact will warmer oceans have on melting ice?</a:t>
            </a:r>
          </a:p>
          <a:p>
            <a:pPr>
              <a:spcAft>
                <a:spcPts val="2400"/>
              </a:spcAft>
            </a:pP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Investigate the effect temperature has on rate of melting.</a:t>
            </a:r>
            <a:br>
              <a:rPr lang="en-US" sz="1600" dirty="0">
                <a:solidFill>
                  <a:schemeClr val="bg1"/>
                </a:solidFill>
                <a:latin typeface="Sofia Pro Soft Light" panose="020B0000000000000000" pitchFamily="34" charset="0"/>
              </a:rPr>
            </a:br>
            <a:endParaRPr lang="en-US" dirty="0">
              <a:latin typeface="Sofia Pro Soft Light" panose="020B0000000000000000" pitchFamily="34" charset="0"/>
            </a:endParaRPr>
          </a:p>
        </p:txBody>
      </p:sp>
      <p:pic>
        <p:nvPicPr>
          <p:cNvPr id="3" name="Picture 2" descr="A picture containing text, television, screen, dark&#10;&#10;Description automatically generated">
            <a:extLst>
              <a:ext uri="{FF2B5EF4-FFF2-40B4-BE49-F238E27FC236}">
                <a16:creationId xmlns:a16="http://schemas.microsoft.com/office/drawing/2014/main" id="{09696CE4-1C40-A14D-B642-D374B1FB91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79" t="28273" r="27289" b="28273"/>
          <a:stretch/>
        </p:blipFill>
        <p:spPr>
          <a:xfrm>
            <a:off x="6563032" y="2308316"/>
            <a:ext cx="4613016" cy="29800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BA712B-CB98-0244-9444-DFC06D1D1AC8}"/>
              </a:ext>
            </a:extLst>
          </p:cNvPr>
          <p:cNvSpPr txBox="1"/>
          <p:nvPr/>
        </p:nvSpPr>
        <p:spPr>
          <a:xfrm>
            <a:off x="7779224" y="4919015"/>
            <a:ext cx="887104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EC627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C627E"/>
                </a:solidFill>
                <a:latin typeface="Sofia Pro Soft Bold" panose="020B0000000000000000" pitchFamily="34" charset="0"/>
              </a:rPr>
              <a:t>WARM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47193C-21DB-4A45-97CE-FAECF6F0980A}"/>
              </a:ext>
            </a:extLst>
          </p:cNvPr>
          <p:cNvSpPr txBox="1"/>
          <p:nvPr/>
        </p:nvSpPr>
        <p:spPr>
          <a:xfrm>
            <a:off x="9369189" y="4919015"/>
            <a:ext cx="887104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EC627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C627E"/>
                </a:solidFill>
                <a:latin typeface="Sofia Pro Soft Bold" panose="020B0000000000000000" pitchFamily="34" charset="0"/>
              </a:rPr>
              <a:t>COLD</a:t>
            </a:r>
          </a:p>
        </p:txBody>
      </p:sp>
    </p:spTree>
    <p:extLst>
      <p:ext uri="{BB962C8B-B14F-4D97-AF65-F5344CB8AC3E}">
        <p14:creationId xmlns:p14="http://schemas.microsoft.com/office/powerpoint/2010/main" val="315672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3619C7D-6612-A84B-8CF1-C747F2930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2D9DB8-13A5-C741-879A-0D2C46901E5A}"/>
              </a:ext>
            </a:extLst>
          </p:cNvPr>
          <p:cNvSpPr txBox="1"/>
          <p:nvPr/>
        </p:nvSpPr>
        <p:spPr>
          <a:xfrm>
            <a:off x="5029454" y="2255213"/>
            <a:ext cx="597288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The oceans don’t just absorb heat. They are also great at absorbing </a:t>
            </a:r>
            <a:r>
              <a:rPr lang="en-US" sz="2800" b="1" dirty="0">
                <a:solidFill>
                  <a:srgbClr val="266093"/>
                </a:solidFill>
                <a:latin typeface="Sofia Pro Soft Bold" panose="020B0000000000000000" pitchFamily="34" charset="0"/>
              </a:rPr>
              <a:t>carbon dioxide</a:t>
            </a: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.</a:t>
            </a:r>
          </a:p>
          <a:p>
            <a:pPr>
              <a:spcAft>
                <a:spcPts val="2400"/>
              </a:spcAft>
            </a:pP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Absorbing too much carbon dioxide will make our oceans </a:t>
            </a:r>
            <a:r>
              <a:rPr lang="en-US" sz="2800" b="1" dirty="0">
                <a:solidFill>
                  <a:srgbClr val="266093"/>
                </a:solidFill>
                <a:latin typeface="Sofia Pro Soft Bold" panose="020B0000000000000000" pitchFamily="34" charset="0"/>
              </a:rPr>
              <a:t>acidic</a:t>
            </a: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.</a:t>
            </a:r>
          </a:p>
          <a:p>
            <a:pPr>
              <a:spcAft>
                <a:spcPts val="2400"/>
              </a:spcAft>
            </a:pP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Satellites can be used to show areas of acidity in our oceans.</a:t>
            </a:r>
            <a:br>
              <a:rPr lang="en-US" sz="1600" dirty="0">
                <a:solidFill>
                  <a:schemeClr val="bg1"/>
                </a:solidFill>
                <a:latin typeface="Sofia Pro Soft Light" panose="020B0000000000000000" pitchFamily="34" charset="0"/>
              </a:rPr>
            </a:br>
            <a:endParaRPr lang="en-US" dirty="0">
              <a:latin typeface="Sofia Pro Soft Light" panose="020B0000000000000000" pitchFamily="34" charset="0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5203AA9-18E6-6E41-8165-E25115E138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52" t="28657" r="39394" b="27961"/>
          <a:stretch/>
        </p:blipFill>
        <p:spPr>
          <a:xfrm>
            <a:off x="180824" y="1924334"/>
            <a:ext cx="4848630" cy="43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8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3619C7D-6612-A84B-8CF1-C747F2930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2D9DB8-13A5-C741-879A-0D2C46901E5A}"/>
              </a:ext>
            </a:extLst>
          </p:cNvPr>
          <p:cNvSpPr txBox="1"/>
          <p:nvPr/>
        </p:nvSpPr>
        <p:spPr>
          <a:xfrm>
            <a:off x="737259" y="2255213"/>
            <a:ext cx="696007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b="1" dirty="0">
                <a:solidFill>
                  <a:srgbClr val="266093"/>
                </a:solidFill>
                <a:latin typeface="Sofia Pro Soft Bold" panose="020B0000000000000000" pitchFamily="34" charset="0"/>
              </a:rPr>
              <a:t>Experiment 2</a:t>
            </a:r>
            <a:endParaRPr lang="en-US" sz="2800" b="1" dirty="0">
              <a:solidFill>
                <a:srgbClr val="266093"/>
              </a:solidFill>
              <a:latin typeface="Sofia Pro Soft Light" panose="020B0000000000000000" pitchFamily="34" charset="0"/>
            </a:endParaRPr>
          </a:p>
          <a:p>
            <a:pPr>
              <a:spcAft>
                <a:spcPts val="2400"/>
              </a:spcAft>
            </a:pP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What effect does sea acidity have </a:t>
            </a:r>
            <a:b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</a:b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on shells?</a:t>
            </a:r>
          </a:p>
          <a:p>
            <a:pPr>
              <a:spcAft>
                <a:spcPts val="2400"/>
              </a:spcAft>
            </a:pP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Investigate how changing the </a:t>
            </a:r>
            <a:b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</a:b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acidity of sea water can impact </a:t>
            </a:r>
            <a:b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</a:b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the strength of a shell.</a:t>
            </a:r>
          </a:p>
          <a:p>
            <a:pPr>
              <a:spcAft>
                <a:spcPts val="2400"/>
              </a:spcAft>
            </a:pPr>
            <a:r>
              <a:rPr lang="en-US" sz="2800" dirty="0">
                <a:solidFill>
                  <a:srgbClr val="266093"/>
                </a:solidFill>
                <a:latin typeface="Sofia Pro Soft Light" panose="020B0000000000000000" pitchFamily="34" charset="0"/>
              </a:rPr>
              <a:t>Follow the instructions on your worksheet.</a:t>
            </a:r>
            <a:br>
              <a:rPr lang="en-US" sz="1600" dirty="0">
                <a:solidFill>
                  <a:schemeClr val="bg1"/>
                </a:solidFill>
                <a:latin typeface="Sofia Pro Soft Light" panose="020B0000000000000000" pitchFamily="34" charset="0"/>
              </a:rPr>
            </a:br>
            <a:endParaRPr lang="en-US" dirty="0">
              <a:latin typeface="Sofia Pro Soft Light" panose="020B0000000000000000" pitchFamily="34" charset="0"/>
            </a:endParaRP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B5675644-E7E1-A848-90E9-5A543AC0AB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34" t="29055" r="39250" b="37114"/>
          <a:stretch/>
        </p:blipFill>
        <p:spPr>
          <a:xfrm>
            <a:off x="6400798" y="2057506"/>
            <a:ext cx="4640238" cy="32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5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3F459C822032478EAC2A9FD4088C6C" ma:contentTypeVersion="18" ma:contentTypeDescription="Create a new document." ma:contentTypeScope="" ma:versionID="822d655d03dbb1c50a19dbb14572d5e5">
  <xsd:schema xmlns:xsd="http://www.w3.org/2001/XMLSchema" xmlns:xs="http://www.w3.org/2001/XMLSchema" xmlns:p="http://schemas.microsoft.com/office/2006/metadata/properties" xmlns:ns2="bcce2bd0-7441-4fb2-8d1a-836f3745b5e6" xmlns:ns3="f28dcc62-f262-4746-b568-54c6e8b51fd6" targetNamespace="http://schemas.microsoft.com/office/2006/metadata/properties" ma:root="true" ma:fieldsID="a56fff7c0bc657d9dda857a3f7eb2090" ns2:_="" ns3:_="">
    <xsd:import namespace="bcce2bd0-7441-4fb2-8d1a-836f3745b5e6"/>
    <xsd:import namespace="f28dcc62-f262-4746-b568-54c6e8b51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e2bd0-7441-4fb2-8d1a-836f3745b5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3fb1273-df49-4b00-9f0c-7edff2967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description="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8dcc62-f262-4746-b568-54c6e8b51fd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1d3c77f-1bb5-4291-8e44-9383dd1f679d}" ma:internalName="TaxCatchAll" ma:showField="CatchAllData" ma:web="f28dcc62-f262-4746-b568-54c6e8b51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7C85A7-F083-432C-817B-BE763999D0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ce2bd0-7441-4fb2-8d1a-836f3745b5e6"/>
    <ds:schemaRef ds:uri="f28dcc62-f262-4746-b568-54c6e8b51f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4A5AA2-192B-4A9F-B964-AE6E363711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295</Words>
  <Application>Microsoft Office PowerPoint</Application>
  <PresentationFormat>Widescreen</PresentationFormat>
  <Paragraphs>28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Sofia Pro Soft Bold</vt:lpstr>
      <vt:lpstr>Sofia Pro Soft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Cockerell</dc:creator>
  <cp:lastModifiedBy>Crisfield, Jack (UKSA)</cp:lastModifiedBy>
  <cp:revision>16</cp:revision>
  <dcterms:created xsi:type="dcterms:W3CDTF">2021-11-25T14:16:21Z</dcterms:created>
  <dcterms:modified xsi:type="dcterms:W3CDTF">2024-01-09T16:45:58Z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62f585-b40f-4ab9-bafe-39150f03d124_Enabled">
    <vt:lpwstr>true</vt:lpwstr>
  </property>
  <property fmtid="{D5CDD505-2E9C-101B-9397-08002B2CF9AE}" pid="3" name="MSIP_Label_ba62f585-b40f-4ab9-bafe-39150f03d124_SetDate">
    <vt:lpwstr>2024-01-05T15:34:31Z</vt:lpwstr>
  </property>
  <property fmtid="{D5CDD505-2E9C-101B-9397-08002B2CF9AE}" pid="4" name="MSIP_Label_ba62f585-b40f-4ab9-bafe-39150f03d124_Method">
    <vt:lpwstr>Standard</vt:lpwstr>
  </property>
  <property fmtid="{D5CDD505-2E9C-101B-9397-08002B2CF9AE}" pid="5" name="MSIP_Label_ba62f585-b40f-4ab9-bafe-39150f03d124_Name">
    <vt:lpwstr>OFFICIAL</vt:lpwstr>
  </property>
  <property fmtid="{D5CDD505-2E9C-101B-9397-08002B2CF9AE}" pid="6" name="MSIP_Label_ba62f585-b40f-4ab9-bafe-39150f03d124_SiteId">
    <vt:lpwstr>cbac7005-02c1-43eb-b497-e6492d1b2dd8</vt:lpwstr>
  </property>
  <property fmtid="{D5CDD505-2E9C-101B-9397-08002B2CF9AE}" pid="7" name="MSIP_Label_ba62f585-b40f-4ab9-bafe-39150f03d124_ActionId">
    <vt:lpwstr>f8c3615e-8007-43a7-bc3f-3efe292889d8</vt:lpwstr>
  </property>
  <property fmtid="{D5CDD505-2E9C-101B-9397-08002B2CF9AE}" pid="8" name="MSIP_Label_ba62f585-b40f-4ab9-bafe-39150f03d124_ContentBits">
    <vt:lpwstr>0</vt:lpwstr>
  </property>
</Properties>
</file>