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06" r:id="rId2"/>
    <p:sldMasterId id="2147483719" r:id="rId3"/>
    <p:sldMasterId id="2147483732" r:id="rId4"/>
  </p:sldMasterIdLst>
  <p:notesMasterIdLst>
    <p:notesMasterId r:id="rId37"/>
  </p:notesMasterIdLst>
  <p:sldIdLst>
    <p:sldId id="258" r:id="rId5"/>
    <p:sldId id="277" r:id="rId6"/>
    <p:sldId id="262" r:id="rId7"/>
    <p:sldId id="278" r:id="rId8"/>
    <p:sldId id="266" r:id="rId9"/>
    <p:sldId id="300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79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260" r:id="rId34"/>
    <p:sldId id="290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83" d="100"/>
          <a:sy n="83" d="100"/>
        </p:scale>
        <p:origin x="6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83F95-B656-4E6B-A047-762939A97764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AD15-3AF8-407A-BE99-856067C3C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Emphasise that this is similar but not identical to the 2022 competition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AD15-3AF8-407A-BE99-856067C3C5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6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9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5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2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Uncontrolled copy when printed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505F7-65F2-4DFB-A2FA-547E6160E02F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53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Crown copyright 2020 Dstl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3C9E-463D-47B2-8BF7-CCC2C082E4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53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Uncontrolled copy when printed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CC634-661D-48D9-B6C7-CE0787AC0D64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53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Crown copyright 2020 Dstl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853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03C9E-463D-47B2-8BF7-CCC2C082E4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53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Emphasise that this is similar but not identical to the 2022 competition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AD15-3AF8-407A-BE99-856067C3C5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7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3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9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32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20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AAFFE-E13F-4325-AC30-0D90428394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0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hyperlink" Target="https://www.facebook.com/dstlmod/" TargetMode="External"/><Relationship Id="rId3" Type="http://schemas.openxmlformats.org/officeDocument/2006/relationships/hyperlink" Target="https://github.com/dstl" TargetMode="External"/><Relationship Id="rId7" Type="http://schemas.openxmlformats.org/officeDocument/2006/relationships/hyperlink" Target="https://www.linkedin.com/company/dstl/" TargetMode="External"/><Relationship Id="rId12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11" Type="http://schemas.openxmlformats.org/officeDocument/2006/relationships/hyperlink" Target="https://www.instagram.com/dstlmod" TargetMode="External"/><Relationship Id="rId5" Type="http://schemas.openxmlformats.org/officeDocument/2006/relationships/hyperlink" Target="https://twitter.com/dstlmod" TargetMode="External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hyperlink" Target="https://www.gov.uk/government/organisations/defence-science-and-technology-laboratory" TargetMode="External"/><Relationship Id="rId14" Type="http://schemas.openxmlformats.org/officeDocument/2006/relationships/image" Target="../media/image1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hyperlink" Target="https://www.facebook.com/dstlmod/" TargetMode="External"/><Relationship Id="rId3" Type="http://schemas.openxmlformats.org/officeDocument/2006/relationships/hyperlink" Target="https://github.com/dstl" TargetMode="External"/><Relationship Id="rId7" Type="http://schemas.openxmlformats.org/officeDocument/2006/relationships/hyperlink" Target="https://www.linkedin.com/company/dstl/" TargetMode="External"/><Relationship Id="rId12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emf"/><Relationship Id="rId11" Type="http://schemas.openxmlformats.org/officeDocument/2006/relationships/hyperlink" Target="https://www.instagram.com/dstlmod" TargetMode="External"/><Relationship Id="rId5" Type="http://schemas.openxmlformats.org/officeDocument/2006/relationships/hyperlink" Target="https://twitter.com/dstlmod" TargetMode="External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hyperlink" Target="https://www.gov.uk/government/organisations/defence-science-and-technology-laboratory" TargetMode="External"/><Relationship Id="rId14" Type="http://schemas.openxmlformats.org/officeDocument/2006/relationships/image" Target="../media/image15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hyperlink" Target="https://www.facebook.com/dstlmod/" TargetMode="External"/><Relationship Id="rId3" Type="http://schemas.openxmlformats.org/officeDocument/2006/relationships/hyperlink" Target="https://github.com/dstl" TargetMode="External"/><Relationship Id="rId7" Type="http://schemas.openxmlformats.org/officeDocument/2006/relationships/hyperlink" Target="https://www.linkedin.com/company/dstl/" TargetMode="External"/><Relationship Id="rId12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emf"/><Relationship Id="rId11" Type="http://schemas.openxmlformats.org/officeDocument/2006/relationships/hyperlink" Target="https://www.instagram.com/dstlmod" TargetMode="External"/><Relationship Id="rId5" Type="http://schemas.openxmlformats.org/officeDocument/2006/relationships/hyperlink" Target="https://twitter.com/dstlmod" TargetMode="External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hyperlink" Target="https://www.gov.uk/government/organisations/defence-science-and-technology-laboratory" TargetMode="External"/><Relationship Id="rId14" Type="http://schemas.openxmlformats.org/officeDocument/2006/relationships/image" Target="../media/image15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03D5B5-F79F-81C6-E3BA-35C9AE3D4F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53" y="1679713"/>
            <a:ext cx="4431804" cy="183025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53" y="3602038"/>
            <a:ext cx="443180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0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066" y="457200"/>
            <a:ext cx="4320789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5051" y="2225040"/>
            <a:ext cx="4320789" cy="367624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B618736-0594-E077-B8FB-16A32EC86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99760" y="470004"/>
            <a:ext cx="6004174" cy="54312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10548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51"/>
              <a:gd name="connsiteY0" fmla="*/ 10000 h 10019"/>
              <a:gd name="connsiteX1" fmla="*/ 4 w 10551"/>
              <a:gd name="connsiteY1" fmla="*/ 15 h 10019"/>
              <a:gd name="connsiteX2" fmla="*/ 10548 w 10551"/>
              <a:gd name="connsiteY2" fmla="*/ 0 h 10019"/>
              <a:gd name="connsiteX3" fmla="*/ 10551 w 10551"/>
              <a:gd name="connsiteY3" fmla="*/ 10019 h 10019"/>
              <a:gd name="connsiteX4" fmla="*/ 3 w 10551"/>
              <a:gd name="connsiteY4" fmla="*/ 10000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10026 h 10026"/>
              <a:gd name="connsiteX1" fmla="*/ 1 w 10548"/>
              <a:gd name="connsiteY1" fmla="*/ 15 h 10026"/>
              <a:gd name="connsiteX2" fmla="*/ 10545 w 10548"/>
              <a:gd name="connsiteY2" fmla="*/ 0 h 10026"/>
              <a:gd name="connsiteX3" fmla="*/ 10548 w 10548"/>
              <a:gd name="connsiteY3" fmla="*/ 10019 h 10026"/>
              <a:gd name="connsiteX4" fmla="*/ 1502 w 10548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1055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631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6312"/>
              <a:gd name="connsiteY0" fmla="*/ 10026 h 10034"/>
              <a:gd name="connsiteX1" fmla="*/ 0 w 6312"/>
              <a:gd name="connsiteY1" fmla="*/ 0 h 10034"/>
              <a:gd name="connsiteX2" fmla="*/ 6312 w 6312"/>
              <a:gd name="connsiteY2" fmla="*/ 0 h 10034"/>
              <a:gd name="connsiteX3" fmla="*/ 6290 w 6312"/>
              <a:gd name="connsiteY3" fmla="*/ 10034 h 10034"/>
              <a:gd name="connsiteX4" fmla="*/ 1509 w 6312"/>
              <a:gd name="connsiteY4" fmla="*/ 10026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2" h="10034">
                <a:moveTo>
                  <a:pt x="1509" y="10026"/>
                </a:moveTo>
                <a:cubicBezTo>
                  <a:pt x="1497" y="10019"/>
                  <a:pt x="-10" y="-11"/>
                  <a:pt x="0" y="0"/>
                </a:cubicBezTo>
                <a:lnTo>
                  <a:pt x="6312" y="0"/>
                </a:lnTo>
                <a:cubicBezTo>
                  <a:pt x="6295" y="62"/>
                  <a:pt x="6277" y="10025"/>
                  <a:pt x="6290" y="10034"/>
                </a:cubicBezTo>
                <a:lnTo>
                  <a:pt x="1509" y="10026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DD6145-64FC-4FBB-5189-9CE7D4F0A125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24E794D-5111-A6D3-AF6F-1ACDF7C5FB0B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643EEF5-D15A-76FA-DDD4-6AC381178DFA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E22C47F-2A8F-18B3-79D5-1C879A53C110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5726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51446D-8772-8BEA-C186-866B6E896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066" y="457200"/>
            <a:ext cx="4320789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5051" y="2225040"/>
            <a:ext cx="4320789" cy="36762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CB618736-0594-E077-B8FB-16A32EC86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99760" y="470004"/>
            <a:ext cx="6004174" cy="54312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10548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51"/>
              <a:gd name="connsiteY0" fmla="*/ 10000 h 10019"/>
              <a:gd name="connsiteX1" fmla="*/ 4 w 10551"/>
              <a:gd name="connsiteY1" fmla="*/ 15 h 10019"/>
              <a:gd name="connsiteX2" fmla="*/ 10548 w 10551"/>
              <a:gd name="connsiteY2" fmla="*/ 0 h 10019"/>
              <a:gd name="connsiteX3" fmla="*/ 10551 w 10551"/>
              <a:gd name="connsiteY3" fmla="*/ 10019 h 10019"/>
              <a:gd name="connsiteX4" fmla="*/ 3 w 10551"/>
              <a:gd name="connsiteY4" fmla="*/ 10000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10026 h 10026"/>
              <a:gd name="connsiteX1" fmla="*/ 1 w 10548"/>
              <a:gd name="connsiteY1" fmla="*/ 15 h 10026"/>
              <a:gd name="connsiteX2" fmla="*/ 10545 w 10548"/>
              <a:gd name="connsiteY2" fmla="*/ 0 h 10026"/>
              <a:gd name="connsiteX3" fmla="*/ 10548 w 10548"/>
              <a:gd name="connsiteY3" fmla="*/ 10019 h 10026"/>
              <a:gd name="connsiteX4" fmla="*/ 1502 w 10548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1055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631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6312"/>
              <a:gd name="connsiteY0" fmla="*/ 10026 h 10034"/>
              <a:gd name="connsiteX1" fmla="*/ 0 w 6312"/>
              <a:gd name="connsiteY1" fmla="*/ 0 h 10034"/>
              <a:gd name="connsiteX2" fmla="*/ 6312 w 6312"/>
              <a:gd name="connsiteY2" fmla="*/ 0 h 10034"/>
              <a:gd name="connsiteX3" fmla="*/ 6290 w 6312"/>
              <a:gd name="connsiteY3" fmla="*/ 10034 h 10034"/>
              <a:gd name="connsiteX4" fmla="*/ 1509 w 6312"/>
              <a:gd name="connsiteY4" fmla="*/ 10026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2" h="10034">
                <a:moveTo>
                  <a:pt x="1509" y="10026"/>
                </a:moveTo>
                <a:cubicBezTo>
                  <a:pt x="1497" y="10019"/>
                  <a:pt x="-10" y="-11"/>
                  <a:pt x="0" y="0"/>
                </a:cubicBezTo>
                <a:lnTo>
                  <a:pt x="6312" y="0"/>
                </a:lnTo>
                <a:cubicBezTo>
                  <a:pt x="6295" y="62"/>
                  <a:pt x="6277" y="10025"/>
                  <a:pt x="6290" y="10034"/>
                </a:cubicBezTo>
                <a:lnTo>
                  <a:pt x="1509" y="10026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C15FE1-2F3E-05DB-AECD-3D6877BCB7F0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B7C4F7-9010-0D6B-AFBB-3132659463BC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29210C2-7DBA-9BBD-411A-16BC54485C20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EB915A-8154-BE4C-E377-CB4390D2341F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5599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7948" y="1940406"/>
            <a:ext cx="3932237" cy="38269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D7F1E77-EA7C-5F5A-B14C-0CC1BA0D86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65960"/>
            <a:ext cx="7110702" cy="38269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3" h="10000">
                <a:moveTo>
                  <a:pt x="3" y="10000"/>
                </a:moveTo>
                <a:cubicBezTo>
                  <a:pt x="13" y="6679"/>
                  <a:pt x="-6" y="3337"/>
                  <a:pt x="4" y="15"/>
                </a:cubicBezTo>
                <a:lnTo>
                  <a:pt x="9079" y="0"/>
                </a:lnTo>
                <a:cubicBezTo>
                  <a:pt x="9062" y="62"/>
                  <a:pt x="10560" y="9991"/>
                  <a:pt x="10573" y="10000"/>
                </a:cubicBezTo>
                <a:lnTo>
                  <a:pt x="3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49C85-3CBD-12E5-367B-E838DAABFB01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EA6497D-8D97-72FF-327E-7094580B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065" y="283472"/>
            <a:ext cx="11152119" cy="10096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84DCCB0-636D-7554-F337-E14A5F556E78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B130CF8-4427-D0C0-D5CB-615359ADBA48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88746DB-6C6C-B558-A696-0EC71397F831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7799CA4-48FC-6659-0A18-4AED47EFD306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579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365CD8-6A74-5CE6-309F-BD73D6BD3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7948" y="1940406"/>
            <a:ext cx="3932237" cy="382698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D7F1E77-EA7C-5F5A-B14C-0CC1BA0D86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65960"/>
            <a:ext cx="7110702" cy="382698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3" h="10000">
                <a:moveTo>
                  <a:pt x="3" y="10000"/>
                </a:moveTo>
                <a:cubicBezTo>
                  <a:pt x="13" y="6679"/>
                  <a:pt x="-6" y="3337"/>
                  <a:pt x="4" y="15"/>
                </a:cubicBezTo>
                <a:lnTo>
                  <a:pt x="9079" y="0"/>
                </a:lnTo>
                <a:cubicBezTo>
                  <a:pt x="9062" y="62"/>
                  <a:pt x="10560" y="9991"/>
                  <a:pt x="10573" y="10000"/>
                </a:cubicBezTo>
                <a:lnTo>
                  <a:pt x="3" y="10000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49C85-3CBD-12E5-367B-E838DAABFB01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EA6497D-8D97-72FF-327E-7094580B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065" y="283472"/>
            <a:ext cx="11152119" cy="10096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5F1242-A8F9-645E-6C99-E804BDA2BF46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19179DB-F756-0DB9-D1C1-82E338E378AD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DC2C115-7A4C-849D-E7A4-0EB0F54DF39C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3411B24-5BC4-C989-DA67-0145BB52896C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466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B49C85-3CBD-12E5-367B-E838DAABFB01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EA6497D-8D97-72FF-327E-7094580B8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065" y="283472"/>
            <a:ext cx="5401747" cy="10096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89125-8F2B-2508-6707-7DCA9EE1D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963265"/>
            <a:ext cx="7100865" cy="38296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065" y="2533592"/>
            <a:ext cx="5401747" cy="26973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5F505F84-ED17-A3EB-310F-F65545526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167" y="470004"/>
            <a:ext cx="6004174" cy="54312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10548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51"/>
              <a:gd name="connsiteY0" fmla="*/ 10000 h 10019"/>
              <a:gd name="connsiteX1" fmla="*/ 4 w 10551"/>
              <a:gd name="connsiteY1" fmla="*/ 15 h 10019"/>
              <a:gd name="connsiteX2" fmla="*/ 10548 w 10551"/>
              <a:gd name="connsiteY2" fmla="*/ 0 h 10019"/>
              <a:gd name="connsiteX3" fmla="*/ 10551 w 10551"/>
              <a:gd name="connsiteY3" fmla="*/ 10019 h 10019"/>
              <a:gd name="connsiteX4" fmla="*/ 3 w 10551"/>
              <a:gd name="connsiteY4" fmla="*/ 10000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10026 h 10026"/>
              <a:gd name="connsiteX1" fmla="*/ 1 w 10548"/>
              <a:gd name="connsiteY1" fmla="*/ 15 h 10026"/>
              <a:gd name="connsiteX2" fmla="*/ 10545 w 10548"/>
              <a:gd name="connsiteY2" fmla="*/ 0 h 10026"/>
              <a:gd name="connsiteX3" fmla="*/ 10548 w 10548"/>
              <a:gd name="connsiteY3" fmla="*/ 10019 h 10026"/>
              <a:gd name="connsiteX4" fmla="*/ 1502 w 10548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1055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631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6312"/>
              <a:gd name="connsiteY0" fmla="*/ 10026 h 10034"/>
              <a:gd name="connsiteX1" fmla="*/ 0 w 6312"/>
              <a:gd name="connsiteY1" fmla="*/ 0 h 10034"/>
              <a:gd name="connsiteX2" fmla="*/ 6312 w 6312"/>
              <a:gd name="connsiteY2" fmla="*/ 0 h 10034"/>
              <a:gd name="connsiteX3" fmla="*/ 6290 w 6312"/>
              <a:gd name="connsiteY3" fmla="*/ 10034 h 10034"/>
              <a:gd name="connsiteX4" fmla="*/ 1509 w 6312"/>
              <a:gd name="connsiteY4" fmla="*/ 10026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2" h="10034">
                <a:moveTo>
                  <a:pt x="1509" y="10026"/>
                </a:moveTo>
                <a:cubicBezTo>
                  <a:pt x="1497" y="10019"/>
                  <a:pt x="-10" y="-11"/>
                  <a:pt x="0" y="0"/>
                </a:cubicBezTo>
                <a:lnTo>
                  <a:pt x="6312" y="0"/>
                </a:lnTo>
                <a:cubicBezTo>
                  <a:pt x="6295" y="62"/>
                  <a:pt x="6277" y="10025"/>
                  <a:pt x="6290" y="10034"/>
                </a:cubicBezTo>
                <a:lnTo>
                  <a:pt x="1509" y="10026"/>
                </a:lnTo>
                <a:close/>
              </a:path>
            </a:pathLst>
          </a:custGeom>
        </p:spPr>
        <p:txBody>
          <a:bodyPr/>
          <a:lstStyle>
            <a:lvl1pPr>
              <a:defRPr sz="1333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4BDDD49-260C-0CBE-CC54-87017DDDF5DC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F5BF1F1-3F9D-CB2C-6EAC-CCF0D096B7D7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FAF6EA0-DD80-9C85-35B9-F2DD5B3A149B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D10F71E-A2DD-080C-4391-8666467C7D91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127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54589-7A2E-AE92-34EC-4BAF3F23E12F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62146F-C771-F152-3C8B-D06C53F44679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01EDA23-4C5E-C2A2-1AF2-00AABA6A9BFE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1C9A364-5258-FFDA-13EB-FF9862CB87D7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4B1F9C1-7888-0E94-58DC-6CE6C242E63E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358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66220-4BEE-A820-B642-2068B4DC2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2A449F-D129-D223-AC53-FE5D9A5B9A3C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120082A-FE09-F8B8-A55B-C897778BBC68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D1DF75B-DA2D-92BF-E439-0FF6ACCF47EC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120588F-EAD6-4839-98E5-293D509754AC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54589-7A2E-AE92-34EC-4BAF3F23E12F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6533C3-CB2E-AC3A-E3F8-17CBFD526C2D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D838F6F-D559-D8B2-313F-3D25000896A9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AED7315-E3F5-22B4-EA7B-7A50A6BF5907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F08D221-A574-9508-BAB9-44144ABD2F5C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5783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35C16F-C9CA-D798-02B1-88E47094C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580" r="5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3F842-0AD1-F1DC-F1EA-154C4AE93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120" y="1695712"/>
            <a:ext cx="8239760" cy="3272528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quote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44B59-3F28-818B-BD50-490CBD810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6438" y="5162550"/>
            <a:ext cx="3163887" cy="598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23C9F6-D688-479A-F1B2-6B6EFB2CDE1A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82D7B1-21CE-B90B-E625-7E88B3F94327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© Crown Copyright 2023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29FF28-BDB0-725B-7195-3355292E8614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OFFICIAL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6F7C5CC-F205-D956-B443-14262C3F10C7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</a:rPr>
              <a:t>Innovation for a safer future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A5A002-ABD8-894A-A0F8-10F7B4E93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21" y="3780"/>
            <a:ext cx="12178558" cy="6850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3F842-0AD1-F1DC-F1EA-154C4AE93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120" y="1695712"/>
            <a:ext cx="8239760" cy="3272528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quote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44B59-3F28-818B-BD50-490CBD810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6438" y="5162550"/>
            <a:ext cx="3163887" cy="598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23C9F6-D688-479A-F1B2-6B6EFB2CDE1A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182D7B1-21CE-B90B-E625-7E88B3F94327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© Crown Copyright 2023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29FF28-BDB0-725B-7195-3355292E8614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OFFICIAL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6F7C5CC-F205-D956-B443-14262C3F10C7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125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6F6496C7-8158-963F-0FB2-587416A498E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53" y="1679713"/>
            <a:ext cx="4431804" cy="183025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53" y="3602038"/>
            <a:ext cx="443180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subheading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FFE5C-C153-6A44-8ECD-18986DC1E0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76" y="5630195"/>
            <a:ext cx="1619717" cy="544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B06D8-5CA7-E6CB-FD3F-BE3FA1A2F3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83" y="709733"/>
            <a:ext cx="1374245" cy="5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3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46651" y="3862188"/>
            <a:ext cx="10986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95669" y="4199744"/>
            <a:ext cx="12192000" cy="9098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867" spc="51" baseline="0" dirty="0">
                <a:solidFill>
                  <a:schemeClr val="tx1"/>
                </a:solidFill>
              </a:defRPr>
            </a:lvl1pPr>
          </a:lstStyle>
          <a:p>
            <a:pPr marL="228594" lvl="0" indent="-228594" algn="ctr" defTabSz="851921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5360" y="5729978"/>
            <a:ext cx="96010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1280578" y="5733256"/>
            <a:ext cx="497175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463821" y="1316765"/>
            <a:ext cx="3264360" cy="57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-1" y="2287314"/>
            <a:ext cx="12192000" cy="1222016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80205" y="6527645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8400256" y="5751117"/>
            <a:ext cx="35621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B9E6D04-37F6-4D9D-99BF-58FDA71A092A}" type="datetime1">
              <a:rPr lang="en-GB" smtClean="0"/>
              <a:t>20/11/2023</a:t>
            </a:fld>
            <a:r>
              <a:rPr lang="en-GB" smtClean="0"/>
              <a:t>  </a:t>
            </a:r>
            <a:r>
              <a:rPr lang="en-GB" dirty="0" smtClean="0">
                <a:solidFill>
                  <a:srgbClr val="CE2256"/>
                </a:solidFill>
              </a:rPr>
              <a:t>/  </a:t>
            </a:r>
            <a:r>
              <a:rPr lang="en-GB" dirty="0" smtClean="0"/>
              <a:t>© Crown copyright  2020  Dstl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7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2" y="1508789"/>
            <a:ext cx="5156201" cy="43191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23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508788"/>
            <a:ext cx="11507621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52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2981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78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22981" y="1508785"/>
            <a:ext cx="5520000" cy="4320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335360" y="1508785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5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07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1541"/>
            <a:ext cx="12192000" cy="5846457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26375" indent="0">
              <a:buNone/>
              <a:defRPr sz="2600"/>
            </a:lvl2pPr>
            <a:lvl3pPr marL="852751" indent="0">
              <a:buNone/>
              <a:defRPr sz="2200"/>
            </a:lvl3pPr>
            <a:lvl4pPr marL="1279125" indent="0">
              <a:buNone/>
              <a:defRPr sz="1900"/>
            </a:lvl4pPr>
            <a:lvl5pPr marL="1705500" indent="0">
              <a:buNone/>
              <a:defRPr sz="1900"/>
            </a:lvl5pPr>
            <a:lvl6pPr marL="2131875" indent="0">
              <a:buNone/>
              <a:defRPr sz="1900"/>
            </a:lvl6pPr>
            <a:lvl7pPr marL="2558248" indent="0">
              <a:buNone/>
              <a:defRPr sz="1900"/>
            </a:lvl7pPr>
            <a:lvl8pPr marL="2984624" indent="0">
              <a:buNone/>
              <a:defRPr sz="1900"/>
            </a:lvl8pPr>
            <a:lvl9pPr marL="3411000" indent="0">
              <a:buNone/>
              <a:defRPr sz="1900"/>
            </a:lvl9pPr>
          </a:lstStyle>
          <a:p>
            <a:pPr lvl="0"/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03" y="5862118"/>
            <a:ext cx="4512735" cy="258532"/>
          </a:xfrm>
        </p:spPr>
        <p:txBody>
          <a:bodyPr lIns="0" tIns="0" rIns="0" bIns="0" anchor="b" anchorCtr="0">
            <a:spAutoFit/>
          </a:bodyPr>
          <a:lstStyle>
            <a:lvl1pPr marL="215995" indent="-215995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8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335360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8031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098031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335360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979200" y="1508787"/>
            <a:ext cx="10233600" cy="43245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3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object 16">
            <a:extLst>
              <a:ext uri="{FF2B5EF4-FFF2-40B4-BE49-F238E27FC236}">
                <a16:creationId xmlns:a16="http://schemas.microsoft.com/office/drawing/2014/main" id="{01577B03-F49E-2CB0-5359-90AC8111EAA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512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FB5509D-5449-BB98-68A2-3D329179BC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0004" y="1"/>
            <a:ext cx="7592730" cy="686826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8000 w 10000"/>
              <a:gd name="connsiteY3" fmla="*/ 10021 h 10021"/>
              <a:gd name="connsiteX4" fmla="*/ 0 w 10000"/>
              <a:gd name="connsiteY4" fmla="*/ 10021 h 10021"/>
              <a:gd name="connsiteX0" fmla="*/ 0 w 10000"/>
              <a:gd name="connsiteY0" fmla="*/ 10021 h 10021"/>
              <a:gd name="connsiteX1" fmla="*/ 2522 w 10000"/>
              <a:gd name="connsiteY1" fmla="*/ 0 h 10021"/>
              <a:gd name="connsiteX2" fmla="*/ 10000 w 10000"/>
              <a:gd name="connsiteY2" fmla="*/ 21 h 10021"/>
              <a:gd name="connsiteX3" fmla="*/ 7492 w 10000"/>
              <a:gd name="connsiteY3" fmla="*/ 9989 h 10021"/>
              <a:gd name="connsiteX4" fmla="*/ 0 w 10000"/>
              <a:gd name="connsiteY4" fmla="*/ 10021 h 10021"/>
              <a:gd name="connsiteX0" fmla="*/ 0 w 10000"/>
              <a:gd name="connsiteY0" fmla="*/ 10000 h 10000"/>
              <a:gd name="connsiteX1" fmla="*/ 2522 w 10000"/>
              <a:gd name="connsiteY1" fmla="*/ 0 h 10000"/>
              <a:gd name="connsiteX2" fmla="*/ 10000 w 10000"/>
              <a:gd name="connsiteY2" fmla="*/ 0 h 10000"/>
              <a:gd name="connsiteX3" fmla="*/ 7492 w 10000"/>
              <a:gd name="connsiteY3" fmla="*/ 9968 h 10000"/>
              <a:gd name="connsiteX4" fmla="*/ 0 w 10000"/>
              <a:gd name="connsiteY4" fmla="*/ 10000 h 10000"/>
              <a:gd name="connsiteX0" fmla="*/ 8328 w 18328"/>
              <a:gd name="connsiteY0" fmla="*/ 10000 h 10000"/>
              <a:gd name="connsiteX1" fmla="*/ 0 w 18328"/>
              <a:gd name="connsiteY1" fmla="*/ 49 h 10000"/>
              <a:gd name="connsiteX2" fmla="*/ 18328 w 18328"/>
              <a:gd name="connsiteY2" fmla="*/ 0 h 10000"/>
              <a:gd name="connsiteX3" fmla="*/ 15820 w 18328"/>
              <a:gd name="connsiteY3" fmla="*/ 9968 h 10000"/>
              <a:gd name="connsiteX4" fmla="*/ 8328 w 18328"/>
              <a:gd name="connsiteY4" fmla="*/ 10000 h 10000"/>
              <a:gd name="connsiteX0" fmla="*/ 0 w 18362"/>
              <a:gd name="connsiteY0" fmla="*/ 9110 h 9968"/>
              <a:gd name="connsiteX1" fmla="*/ 34 w 18362"/>
              <a:gd name="connsiteY1" fmla="*/ 49 h 9968"/>
              <a:gd name="connsiteX2" fmla="*/ 18362 w 18362"/>
              <a:gd name="connsiteY2" fmla="*/ 0 h 9968"/>
              <a:gd name="connsiteX3" fmla="*/ 15854 w 18362"/>
              <a:gd name="connsiteY3" fmla="*/ 9968 h 9968"/>
              <a:gd name="connsiteX4" fmla="*/ 0 w 18362"/>
              <a:gd name="connsiteY4" fmla="*/ 9110 h 9968"/>
              <a:gd name="connsiteX0" fmla="*/ 0 w 10000"/>
              <a:gd name="connsiteY0" fmla="*/ 9139 h 9139"/>
              <a:gd name="connsiteX1" fmla="*/ 19 w 10000"/>
              <a:gd name="connsiteY1" fmla="*/ 49 h 9139"/>
              <a:gd name="connsiteX2" fmla="*/ 10000 w 10000"/>
              <a:gd name="connsiteY2" fmla="*/ 0 h 9139"/>
              <a:gd name="connsiteX3" fmla="*/ 6413 w 10000"/>
              <a:gd name="connsiteY3" fmla="*/ 9107 h 9139"/>
              <a:gd name="connsiteX4" fmla="*/ 0 w 10000"/>
              <a:gd name="connsiteY4" fmla="*/ 9139 h 9139"/>
              <a:gd name="connsiteX0" fmla="*/ 0 w 6413"/>
              <a:gd name="connsiteY0" fmla="*/ 9946 h 9946"/>
              <a:gd name="connsiteX1" fmla="*/ 19 w 6413"/>
              <a:gd name="connsiteY1" fmla="*/ 0 h 9946"/>
              <a:gd name="connsiteX2" fmla="*/ 5992 w 6413"/>
              <a:gd name="connsiteY2" fmla="*/ 55 h 9946"/>
              <a:gd name="connsiteX3" fmla="*/ 6413 w 6413"/>
              <a:gd name="connsiteY3" fmla="*/ 9911 h 9946"/>
              <a:gd name="connsiteX4" fmla="*/ 0 w 6413"/>
              <a:gd name="connsiteY4" fmla="*/ 9946 h 9946"/>
              <a:gd name="connsiteX0" fmla="*/ 0 w 10000"/>
              <a:gd name="connsiteY0" fmla="*/ 10050 h 10050"/>
              <a:gd name="connsiteX1" fmla="*/ 30 w 10000"/>
              <a:gd name="connsiteY1" fmla="*/ 50 h 10050"/>
              <a:gd name="connsiteX2" fmla="*/ 8660 w 10000"/>
              <a:gd name="connsiteY2" fmla="*/ 0 h 10050"/>
              <a:gd name="connsiteX3" fmla="*/ 10000 w 10000"/>
              <a:gd name="connsiteY3" fmla="*/ 10015 h 10050"/>
              <a:gd name="connsiteX4" fmla="*/ 0 w 10000"/>
              <a:gd name="connsiteY4" fmla="*/ 10050 h 10050"/>
              <a:gd name="connsiteX0" fmla="*/ 0 w 10375"/>
              <a:gd name="connsiteY0" fmla="*/ 10050 h 10050"/>
              <a:gd name="connsiteX1" fmla="*/ 30 w 10375"/>
              <a:gd name="connsiteY1" fmla="*/ 50 h 10050"/>
              <a:gd name="connsiteX2" fmla="*/ 8660 w 10375"/>
              <a:gd name="connsiteY2" fmla="*/ 0 h 10050"/>
              <a:gd name="connsiteX3" fmla="*/ 10375 w 10375"/>
              <a:gd name="connsiteY3" fmla="*/ 10032 h 10050"/>
              <a:gd name="connsiteX4" fmla="*/ 0 w 10375"/>
              <a:gd name="connsiteY4" fmla="*/ 10050 h 10050"/>
              <a:gd name="connsiteX0" fmla="*/ 0 w 10487"/>
              <a:gd name="connsiteY0" fmla="*/ 10433 h 10433"/>
              <a:gd name="connsiteX1" fmla="*/ 142 w 10487"/>
              <a:gd name="connsiteY1" fmla="*/ 50 h 10433"/>
              <a:gd name="connsiteX2" fmla="*/ 8772 w 10487"/>
              <a:gd name="connsiteY2" fmla="*/ 0 h 10433"/>
              <a:gd name="connsiteX3" fmla="*/ 10487 w 10487"/>
              <a:gd name="connsiteY3" fmla="*/ 10032 h 10433"/>
              <a:gd name="connsiteX4" fmla="*/ 0 w 10487"/>
              <a:gd name="connsiteY4" fmla="*/ 10433 h 10433"/>
              <a:gd name="connsiteX0" fmla="*/ 11 w 10348"/>
              <a:gd name="connsiteY0" fmla="*/ 10032 h 10032"/>
              <a:gd name="connsiteX1" fmla="*/ 3 w 10348"/>
              <a:gd name="connsiteY1" fmla="*/ 50 h 10032"/>
              <a:gd name="connsiteX2" fmla="*/ 8633 w 10348"/>
              <a:gd name="connsiteY2" fmla="*/ 0 h 10032"/>
              <a:gd name="connsiteX3" fmla="*/ 10348 w 10348"/>
              <a:gd name="connsiteY3" fmla="*/ 10032 h 10032"/>
              <a:gd name="connsiteX4" fmla="*/ 11 w 10348"/>
              <a:gd name="connsiteY4" fmla="*/ 10032 h 10032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161"/>
              <a:gd name="connsiteY0" fmla="*/ 10032 h 10067"/>
              <a:gd name="connsiteX1" fmla="*/ 3 w 10161"/>
              <a:gd name="connsiteY1" fmla="*/ 50 h 10067"/>
              <a:gd name="connsiteX2" fmla="*/ 8633 w 10161"/>
              <a:gd name="connsiteY2" fmla="*/ 0 h 10067"/>
              <a:gd name="connsiteX3" fmla="*/ 10161 w 10161"/>
              <a:gd name="connsiteY3" fmla="*/ 10067 h 10067"/>
              <a:gd name="connsiteX4" fmla="*/ 11 w 10161"/>
              <a:gd name="connsiteY4" fmla="*/ 10032 h 10067"/>
              <a:gd name="connsiteX0" fmla="*/ 11 w 10039"/>
              <a:gd name="connsiteY0" fmla="*/ 10032 h 10032"/>
              <a:gd name="connsiteX1" fmla="*/ 3 w 10039"/>
              <a:gd name="connsiteY1" fmla="*/ 50 h 10032"/>
              <a:gd name="connsiteX2" fmla="*/ 8633 w 10039"/>
              <a:gd name="connsiteY2" fmla="*/ 0 h 10032"/>
              <a:gd name="connsiteX3" fmla="*/ 10039 w 10039"/>
              <a:gd name="connsiteY3" fmla="*/ 10032 h 10032"/>
              <a:gd name="connsiteX4" fmla="*/ 11 w 10039"/>
              <a:gd name="connsiteY4" fmla="*/ 10032 h 10032"/>
              <a:gd name="connsiteX0" fmla="*/ 11 w 10039"/>
              <a:gd name="connsiteY0" fmla="*/ 9982 h 9982"/>
              <a:gd name="connsiteX1" fmla="*/ 3 w 10039"/>
              <a:gd name="connsiteY1" fmla="*/ 0 h 9982"/>
              <a:gd name="connsiteX2" fmla="*/ 8436 w 10039"/>
              <a:gd name="connsiteY2" fmla="*/ 229 h 9982"/>
              <a:gd name="connsiteX3" fmla="*/ 10039 w 10039"/>
              <a:gd name="connsiteY3" fmla="*/ 9982 h 9982"/>
              <a:gd name="connsiteX4" fmla="*/ 11 w 10039"/>
              <a:gd name="connsiteY4" fmla="*/ 9982 h 9982"/>
              <a:gd name="connsiteX0" fmla="*/ 11 w 10000"/>
              <a:gd name="connsiteY0" fmla="*/ 10050 h 10050"/>
              <a:gd name="connsiteX1" fmla="*/ 3 w 10000"/>
              <a:gd name="connsiteY1" fmla="*/ 50 h 10050"/>
              <a:gd name="connsiteX2" fmla="*/ 8580 w 10000"/>
              <a:gd name="connsiteY2" fmla="*/ 0 h 10050"/>
              <a:gd name="connsiteX3" fmla="*/ 10000 w 10000"/>
              <a:gd name="connsiteY3" fmla="*/ 10050 h 10050"/>
              <a:gd name="connsiteX4" fmla="*/ 11 w 10000"/>
              <a:gd name="connsiteY4" fmla="*/ 10050 h 10050"/>
              <a:gd name="connsiteX0" fmla="*/ 3 w 9992"/>
              <a:gd name="connsiteY0" fmla="*/ 10050 h 10050"/>
              <a:gd name="connsiteX1" fmla="*/ 4 w 9992"/>
              <a:gd name="connsiteY1" fmla="*/ 15 h 10050"/>
              <a:gd name="connsiteX2" fmla="*/ 8572 w 9992"/>
              <a:gd name="connsiteY2" fmla="*/ 0 h 10050"/>
              <a:gd name="connsiteX3" fmla="*/ 9992 w 9992"/>
              <a:gd name="connsiteY3" fmla="*/ 10050 h 10050"/>
              <a:gd name="connsiteX4" fmla="*/ 3 w 9992"/>
              <a:gd name="connsiteY4" fmla="*/ 10050 h 10050"/>
              <a:gd name="connsiteX0" fmla="*/ 3 w 9449"/>
              <a:gd name="connsiteY0" fmla="*/ 10000 h 10000"/>
              <a:gd name="connsiteX1" fmla="*/ 4 w 9449"/>
              <a:gd name="connsiteY1" fmla="*/ 15 h 10000"/>
              <a:gd name="connsiteX2" fmla="*/ 8579 w 9449"/>
              <a:gd name="connsiteY2" fmla="*/ 0 h 10000"/>
              <a:gd name="connsiteX3" fmla="*/ 9449 w 9449"/>
              <a:gd name="connsiteY3" fmla="*/ 9409 h 10000"/>
              <a:gd name="connsiteX4" fmla="*/ 3 w 9449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9079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73"/>
              <a:gd name="connsiteY0" fmla="*/ 10000 h 10000"/>
              <a:gd name="connsiteX1" fmla="*/ 4 w 10573"/>
              <a:gd name="connsiteY1" fmla="*/ 15 h 10000"/>
              <a:gd name="connsiteX2" fmla="*/ 10548 w 10573"/>
              <a:gd name="connsiteY2" fmla="*/ 0 h 10000"/>
              <a:gd name="connsiteX3" fmla="*/ 10573 w 10573"/>
              <a:gd name="connsiteY3" fmla="*/ 10000 h 10000"/>
              <a:gd name="connsiteX4" fmla="*/ 3 w 10573"/>
              <a:gd name="connsiteY4" fmla="*/ 10000 h 10000"/>
              <a:gd name="connsiteX0" fmla="*/ 3 w 10551"/>
              <a:gd name="connsiteY0" fmla="*/ 10000 h 10019"/>
              <a:gd name="connsiteX1" fmla="*/ 4 w 10551"/>
              <a:gd name="connsiteY1" fmla="*/ 15 h 10019"/>
              <a:gd name="connsiteX2" fmla="*/ 10548 w 10551"/>
              <a:gd name="connsiteY2" fmla="*/ 0 h 10019"/>
              <a:gd name="connsiteX3" fmla="*/ 10551 w 10551"/>
              <a:gd name="connsiteY3" fmla="*/ 10019 h 10019"/>
              <a:gd name="connsiteX4" fmla="*/ 3 w 10551"/>
              <a:gd name="connsiteY4" fmla="*/ 10000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9981 h 10019"/>
              <a:gd name="connsiteX1" fmla="*/ 1 w 10548"/>
              <a:gd name="connsiteY1" fmla="*/ 15 h 10019"/>
              <a:gd name="connsiteX2" fmla="*/ 10545 w 10548"/>
              <a:gd name="connsiteY2" fmla="*/ 0 h 10019"/>
              <a:gd name="connsiteX3" fmla="*/ 10548 w 10548"/>
              <a:gd name="connsiteY3" fmla="*/ 10019 h 10019"/>
              <a:gd name="connsiteX4" fmla="*/ 1502 w 10548"/>
              <a:gd name="connsiteY4" fmla="*/ 9981 h 10019"/>
              <a:gd name="connsiteX0" fmla="*/ 1502 w 10548"/>
              <a:gd name="connsiteY0" fmla="*/ 10026 h 10026"/>
              <a:gd name="connsiteX1" fmla="*/ 1 w 10548"/>
              <a:gd name="connsiteY1" fmla="*/ 15 h 10026"/>
              <a:gd name="connsiteX2" fmla="*/ 10545 w 10548"/>
              <a:gd name="connsiteY2" fmla="*/ 0 h 10026"/>
              <a:gd name="connsiteX3" fmla="*/ 10548 w 10548"/>
              <a:gd name="connsiteY3" fmla="*/ 10019 h 10026"/>
              <a:gd name="connsiteX4" fmla="*/ 1502 w 10548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1055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10555"/>
              <a:gd name="connsiteY0" fmla="*/ 10026 h 10026"/>
              <a:gd name="connsiteX1" fmla="*/ 0 w 10555"/>
              <a:gd name="connsiteY1" fmla="*/ 0 h 10026"/>
              <a:gd name="connsiteX2" fmla="*/ 6312 w 10555"/>
              <a:gd name="connsiteY2" fmla="*/ 0 h 10026"/>
              <a:gd name="connsiteX3" fmla="*/ 10555 w 10555"/>
              <a:gd name="connsiteY3" fmla="*/ 10019 h 10026"/>
              <a:gd name="connsiteX4" fmla="*/ 1509 w 10555"/>
              <a:gd name="connsiteY4" fmla="*/ 10026 h 10026"/>
              <a:gd name="connsiteX0" fmla="*/ 1509 w 6312"/>
              <a:gd name="connsiteY0" fmla="*/ 10026 h 10034"/>
              <a:gd name="connsiteX1" fmla="*/ 0 w 6312"/>
              <a:gd name="connsiteY1" fmla="*/ 0 h 10034"/>
              <a:gd name="connsiteX2" fmla="*/ 6312 w 6312"/>
              <a:gd name="connsiteY2" fmla="*/ 0 h 10034"/>
              <a:gd name="connsiteX3" fmla="*/ 6290 w 6312"/>
              <a:gd name="connsiteY3" fmla="*/ 10034 h 10034"/>
              <a:gd name="connsiteX4" fmla="*/ 1509 w 6312"/>
              <a:gd name="connsiteY4" fmla="*/ 10026 h 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2" h="10034">
                <a:moveTo>
                  <a:pt x="1509" y="10026"/>
                </a:moveTo>
                <a:cubicBezTo>
                  <a:pt x="1497" y="10019"/>
                  <a:pt x="-10" y="-11"/>
                  <a:pt x="0" y="0"/>
                </a:cubicBezTo>
                <a:lnTo>
                  <a:pt x="6312" y="0"/>
                </a:lnTo>
                <a:cubicBezTo>
                  <a:pt x="6295" y="62"/>
                  <a:pt x="6277" y="10025"/>
                  <a:pt x="6290" y="10034"/>
                </a:cubicBezTo>
                <a:lnTo>
                  <a:pt x="1509" y="10026"/>
                </a:lnTo>
                <a:close/>
              </a:path>
            </a:pathLst>
          </a:custGeom>
        </p:spPr>
        <p:txBody>
          <a:bodyPr anchor="t"/>
          <a:lstStyle>
            <a:lvl1pPr algn="l">
              <a:defRPr sz="1333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0D9A30-D8C9-2318-3607-1CCDC51CB849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637153" y="3428756"/>
            <a:ext cx="4431804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section heading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79287-67A2-D67E-AB61-A1D31A86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76" y="5630195"/>
            <a:ext cx="1619717" cy="54444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B19F0A1-7867-46C9-B01C-28F3A489D0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53" y="762000"/>
            <a:ext cx="3078162" cy="2667000"/>
          </a:xfrm>
        </p:spPr>
        <p:txBody>
          <a:bodyPr>
            <a:noAutofit/>
          </a:bodyPr>
          <a:lstStyle>
            <a:lvl1pPr>
              <a:defRPr sz="2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7719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pic>
        <p:nvPicPr>
          <p:cNvPr id="4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7755" y="2338776"/>
            <a:ext cx="4416491" cy="7844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42197" y="3820695"/>
            <a:ext cx="2707609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851921" rtl="0" eaLnBrk="1" fontAlgn="base" latinLnBrk="0" hangingPunct="1">
              <a:lnSpc>
                <a:spcPts val="2851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 more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 descr="GitHub logo linking to DSTL's GitHub page" title="GitHub logo"/>
          <p:cNvGrpSpPr/>
          <p:nvPr userDrawn="1"/>
        </p:nvGrpSpPr>
        <p:grpSpPr>
          <a:xfrm>
            <a:off x="7288068" y="4416563"/>
            <a:ext cx="452597" cy="452597"/>
            <a:chOff x="5466051" y="3312422"/>
            <a:chExt cx="339448" cy="339448"/>
          </a:xfrm>
        </p:grpSpPr>
        <p:sp>
          <p:nvSpPr>
            <p:cNvPr id="21" name="Oval 20">
              <a:hlinkClick r:id="rId3"/>
            </p:cNvPr>
            <p:cNvSpPr/>
            <p:nvPr userDrawn="1"/>
          </p:nvSpPr>
          <p:spPr bwMode="black">
            <a:xfrm>
              <a:off x="5466051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2" name="Picture 21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5544397" y="3400843"/>
              <a:ext cx="175331" cy="17533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120228"/>
              </a:solidFill>
            </a:endParaRPr>
          </a:p>
        </p:txBody>
      </p:sp>
      <p:grpSp>
        <p:nvGrpSpPr>
          <p:cNvPr id="2" name="Group 1" descr="Twitter logo linking to DSTL's Twitter page" title="Twitter Logo"/>
          <p:cNvGrpSpPr/>
          <p:nvPr userDrawn="1"/>
        </p:nvGrpSpPr>
        <p:grpSpPr>
          <a:xfrm>
            <a:off x="4463819" y="4412331"/>
            <a:ext cx="452597" cy="452597"/>
            <a:chOff x="3347864" y="3309248"/>
            <a:chExt cx="339448" cy="339448"/>
          </a:xfrm>
        </p:grpSpPr>
        <p:sp>
          <p:nvSpPr>
            <p:cNvPr id="13" name="Oval 12">
              <a:hlinkClick r:id="rId5"/>
            </p:cNvPr>
            <p:cNvSpPr/>
            <p:nvPr userDrawn="1"/>
          </p:nvSpPr>
          <p:spPr bwMode="black">
            <a:xfrm>
              <a:off x="3347864" y="3309248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4" name="Picture 23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3784" y="3420734"/>
              <a:ext cx="149048" cy="125201"/>
            </a:xfrm>
            <a:prstGeom prst="rect">
              <a:avLst/>
            </a:prstGeom>
          </p:spPr>
        </p:pic>
      </p:grpSp>
      <p:grpSp>
        <p:nvGrpSpPr>
          <p:cNvPr id="6" name="Group 5" descr="LinkedIn logo linking to DSTL's LinkedIn page" title="LinkedIn logo"/>
          <p:cNvGrpSpPr/>
          <p:nvPr userDrawn="1"/>
        </p:nvGrpSpPr>
        <p:grpSpPr>
          <a:xfrm>
            <a:off x="5027572" y="4416563"/>
            <a:ext cx="452597" cy="452597"/>
            <a:chOff x="3770679" y="3312422"/>
            <a:chExt cx="339448" cy="339448"/>
          </a:xfrm>
        </p:grpSpPr>
        <p:sp>
          <p:nvSpPr>
            <p:cNvPr id="19" name="Oval 18">
              <a:hlinkClick r:id="rId7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7" name="Picture 26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11" name="Group 10" descr="Gov.UK logo linking to DSTL's Gov.UK page" title="Gov.UK logo"/>
          <p:cNvGrpSpPr/>
          <p:nvPr userDrawn="1"/>
        </p:nvGrpSpPr>
        <p:grpSpPr>
          <a:xfrm>
            <a:off x="6718831" y="4416563"/>
            <a:ext cx="452597" cy="452597"/>
            <a:chOff x="5039123" y="3312422"/>
            <a:chExt cx="339448" cy="339448"/>
          </a:xfrm>
        </p:grpSpPr>
        <p:sp>
          <p:nvSpPr>
            <p:cNvPr id="16" name="Oval 15">
              <a:hlinkClick r:id="rId9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2" name="Picture 41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grpSp>
        <p:nvGrpSpPr>
          <p:cNvPr id="9" name="Group 8" descr="Instagram logo linking to DSTL's Instagram page" title="Instagram logo"/>
          <p:cNvGrpSpPr/>
          <p:nvPr userDrawn="1"/>
        </p:nvGrpSpPr>
        <p:grpSpPr>
          <a:xfrm>
            <a:off x="6155079" y="4416563"/>
            <a:ext cx="452597" cy="452597"/>
            <a:chOff x="4616309" y="3312422"/>
            <a:chExt cx="339448" cy="339448"/>
          </a:xfrm>
        </p:grpSpPr>
        <p:sp>
          <p:nvSpPr>
            <p:cNvPr id="7" name="Oval 6">
              <a:hlinkClick r:id="rId11"/>
            </p:cNvPr>
            <p:cNvSpPr/>
            <p:nvPr userDrawn="1"/>
          </p:nvSpPr>
          <p:spPr bwMode="black">
            <a:xfrm>
              <a:off x="461630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4" name="Picture 43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699348" y="3398350"/>
              <a:ext cx="175071" cy="172258"/>
            </a:xfrm>
            <a:prstGeom prst="rect">
              <a:avLst/>
            </a:prstGeom>
          </p:spPr>
        </p:pic>
      </p:grpSp>
      <p:grpSp>
        <p:nvGrpSpPr>
          <p:cNvPr id="8" name="Group 7" descr="Facebook logo linking to DSTL's Facebook page" title="Facebook logo"/>
          <p:cNvGrpSpPr/>
          <p:nvPr userDrawn="1"/>
        </p:nvGrpSpPr>
        <p:grpSpPr>
          <a:xfrm>
            <a:off x="5591327" y="4416563"/>
            <a:ext cx="452597" cy="452597"/>
            <a:chOff x="4193495" y="3312422"/>
            <a:chExt cx="339448" cy="339448"/>
          </a:xfrm>
        </p:grpSpPr>
        <p:sp>
          <p:nvSpPr>
            <p:cNvPr id="10" name="Oval 9">
              <a:hlinkClick r:id="rId13"/>
            </p:cNvPr>
            <p:cNvSpPr/>
            <p:nvPr userDrawn="1"/>
          </p:nvSpPr>
          <p:spPr bwMode="black">
            <a:xfrm>
              <a:off x="4193495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6" name="Picture 45">
              <a:hlinkClick r:id="rId13"/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318695" y="3401144"/>
              <a:ext cx="85889" cy="158276"/>
            </a:xfrm>
            <a:prstGeom prst="rect">
              <a:avLst/>
            </a:prstGeom>
          </p:spPr>
        </p:pic>
      </p:grp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8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51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8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43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46656" y="3620525"/>
            <a:ext cx="10986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5289" y="3909053"/>
            <a:ext cx="12192000" cy="9098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867" spc="51" baseline="0" dirty="0">
                <a:solidFill>
                  <a:schemeClr val="tx1"/>
                </a:solidFill>
              </a:defRPr>
            </a:lvl1pPr>
          </a:lstStyle>
          <a:p>
            <a:pPr marL="228589" lvl="0" indent="-228589" algn="ctr" defTabSz="8519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5361" y="5729979"/>
            <a:ext cx="96010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1280579" y="5733256"/>
            <a:ext cx="497175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463821" y="1316765"/>
            <a:ext cx="3264360" cy="57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0" y="2185116"/>
            <a:ext cx="12192000" cy="1222016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80205" y="6527646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8400256" y="5751118"/>
            <a:ext cx="35621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B9E6D04-37F6-4D9D-99BF-58FDA71A092A}" type="datetime1">
              <a:rPr lang="en-GB" smtClean="0"/>
              <a:t>20/11/2023</a:t>
            </a:fld>
            <a:r>
              <a:rPr lang="en-GB" dirty="0" smtClean="0"/>
              <a:t>  </a:t>
            </a:r>
            <a:r>
              <a:rPr lang="en-GB" dirty="0" smtClean="0">
                <a:solidFill>
                  <a:srgbClr val="CE2256"/>
                </a:solidFill>
              </a:rPr>
              <a:t>/  </a:t>
            </a:r>
            <a:r>
              <a:rPr lang="en-GB" dirty="0" smtClean="0"/>
              <a:t>© Crown copyright  2020  Dstl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22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4" y="1508790"/>
            <a:ext cx="5156201" cy="43191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50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3" y="1508788"/>
            <a:ext cx="11507621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2981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5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22981" y="1508785"/>
            <a:ext cx="5520000" cy="4320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335360" y="1508785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0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0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1542"/>
            <a:ext cx="12192000" cy="5846457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26364" indent="0">
              <a:buNone/>
              <a:defRPr sz="2600"/>
            </a:lvl2pPr>
            <a:lvl3pPr marL="852729" indent="0">
              <a:buNone/>
              <a:defRPr sz="2200"/>
            </a:lvl3pPr>
            <a:lvl4pPr marL="1279093" indent="0">
              <a:buNone/>
              <a:defRPr sz="1900"/>
            </a:lvl4pPr>
            <a:lvl5pPr marL="1705457" indent="0">
              <a:buNone/>
              <a:defRPr sz="1900"/>
            </a:lvl5pPr>
            <a:lvl6pPr marL="2131821" indent="0">
              <a:buNone/>
              <a:defRPr sz="1900"/>
            </a:lvl6pPr>
            <a:lvl7pPr marL="2558184" indent="0">
              <a:buNone/>
              <a:defRPr sz="1900"/>
            </a:lvl7pPr>
            <a:lvl8pPr marL="2984549" indent="0">
              <a:buNone/>
              <a:defRPr sz="1900"/>
            </a:lvl8pPr>
            <a:lvl9pPr marL="3410915" indent="0">
              <a:buNone/>
              <a:defRPr sz="1900"/>
            </a:lvl9pPr>
          </a:lstStyle>
          <a:p>
            <a:pPr lvl="0"/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05" y="5862119"/>
            <a:ext cx="4512735" cy="258532"/>
          </a:xfrm>
        </p:spPr>
        <p:txBody>
          <a:bodyPr lIns="0" tIns="0" rIns="0" bIns="0" anchor="b" anchorCtr="0">
            <a:spAutoFit/>
          </a:bodyPr>
          <a:lstStyle>
            <a:lvl1pPr marL="215989" indent="-215989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3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335360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8031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098031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335360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26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61F595-F22C-79E3-4644-77EE6A7AFB17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332323-D217-4243-5DB9-84DDABEAC220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7154D0-07F2-9F5E-3792-74991661EA30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0DE093A-80DE-A423-EC09-9022E07A0C69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074A04D-61F6-2327-9D6D-23129EDC9EE6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671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7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979200" y="1508788"/>
            <a:ext cx="10233600" cy="43245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72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pic>
        <p:nvPicPr>
          <p:cNvPr id="4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7756" y="2338777"/>
            <a:ext cx="4416491" cy="7844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42198" y="3820695"/>
            <a:ext cx="2707609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851900" rtl="0" eaLnBrk="1" fontAlgn="base" latinLnBrk="0" hangingPunct="1">
              <a:lnSpc>
                <a:spcPts val="2851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 more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 descr="GitHub logo linking to DSTL's GitHub page" title="GitHub logo"/>
          <p:cNvGrpSpPr/>
          <p:nvPr userDrawn="1"/>
        </p:nvGrpSpPr>
        <p:grpSpPr>
          <a:xfrm>
            <a:off x="7288068" y="4416564"/>
            <a:ext cx="452597" cy="452597"/>
            <a:chOff x="5466051" y="3312422"/>
            <a:chExt cx="339448" cy="339448"/>
          </a:xfrm>
        </p:grpSpPr>
        <p:sp>
          <p:nvSpPr>
            <p:cNvPr id="21" name="Oval 20">
              <a:hlinkClick r:id="rId3"/>
            </p:cNvPr>
            <p:cNvSpPr/>
            <p:nvPr userDrawn="1"/>
          </p:nvSpPr>
          <p:spPr bwMode="black">
            <a:xfrm>
              <a:off x="5466051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22" name="Picture 21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5544397" y="3400843"/>
              <a:ext cx="175331" cy="17533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120228"/>
              </a:solidFill>
            </a:endParaRPr>
          </a:p>
        </p:txBody>
      </p:sp>
      <p:grpSp>
        <p:nvGrpSpPr>
          <p:cNvPr id="2" name="Group 1" descr="Twitter logo linking to DSTL's Twitter page" title="Twitter Logo"/>
          <p:cNvGrpSpPr/>
          <p:nvPr userDrawn="1"/>
        </p:nvGrpSpPr>
        <p:grpSpPr>
          <a:xfrm>
            <a:off x="4463820" y="4412332"/>
            <a:ext cx="452597" cy="452597"/>
            <a:chOff x="3347864" y="3309248"/>
            <a:chExt cx="339448" cy="339448"/>
          </a:xfrm>
        </p:grpSpPr>
        <p:sp>
          <p:nvSpPr>
            <p:cNvPr id="13" name="Oval 12">
              <a:hlinkClick r:id="rId5"/>
            </p:cNvPr>
            <p:cNvSpPr/>
            <p:nvPr userDrawn="1"/>
          </p:nvSpPr>
          <p:spPr bwMode="black">
            <a:xfrm>
              <a:off x="3347864" y="3309248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24" name="Picture 23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3784" y="3420734"/>
              <a:ext cx="149048" cy="125201"/>
            </a:xfrm>
            <a:prstGeom prst="rect">
              <a:avLst/>
            </a:prstGeom>
          </p:spPr>
        </p:pic>
      </p:grpSp>
      <p:grpSp>
        <p:nvGrpSpPr>
          <p:cNvPr id="6" name="Group 5" descr="LinkedIn logo linking to DSTL's LinkedIn page" title="LinkedIn logo"/>
          <p:cNvGrpSpPr/>
          <p:nvPr userDrawn="1"/>
        </p:nvGrpSpPr>
        <p:grpSpPr>
          <a:xfrm>
            <a:off x="5027572" y="4416564"/>
            <a:ext cx="452597" cy="452597"/>
            <a:chOff x="3770679" y="3312422"/>
            <a:chExt cx="339448" cy="339448"/>
          </a:xfrm>
        </p:grpSpPr>
        <p:sp>
          <p:nvSpPr>
            <p:cNvPr id="19" name="Oval 18">
              <a:hlinkClick r:id="rId7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27" name="Picture 26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11" name="Group 10" descr="Gov.UK logo linking to DSTL's Gov.UK page" title="Gov.UK logo"/>
          <p:cNvGrpSpPr/>
          <p:nvPr userDrawn="1"/>
        </p:nvGrpSpPr>
        <p:grpSpPr>
          <a:xfrm>
            <a:off x="6718832" y="4416564"/>
            <a:ext cx="452597" cy="452597"/>
            <a:chOff x="5039123" y="3312422"/>
            <a:chExt cx="339448" cy="339448"/>
          </a:xfrm>
        </p:grpSpPr>
        <p:sp>
          <p:nvSpPr>
            <p:cNvPr id="16" name="Oval 15">
              <a:hlinkClick r:id="rId9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42" name="Picture 41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grpSp>
        <p:nvGrpSpPr>
          <p:cNvPr id="9" name="Group 8" descr="Instagram logo linking to DSTL's Instagram page" title="Instagram logo"/>
          <p:cNvGrpSpPr/>
          <p:nvPr userDrawn="1"/>
        </p:nvGrpSpPr>
        <p:grpSpPr>
          <a:xfrm>
            <a:off x="6155080" y="4416564"/>
            <a:ext cx="452597" cy="452597"/>
            <a:chOff x="4616309" y="3312422"/>
            <a:chExt cx="339448" cy="339448"/>
          </a:xfrm>
        </p:grpSpPr>
        <p:sp>
          <p:nvSpPr>
            <p:cNvPr id="7" name="Oval 6">
              <a:hlinkClick r:id="rId11"/>
            </p:cNvPr>
            <p:cNvSpPr/>
            <p:nvPr userDrawn="1"/>
          </p:nvSpPr>
          <p:spPr bwMode="black">
            <a:xfrm>
              <a:off x="461630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44" name="Picture 43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699348" y="3398350"/>
              <a:ext cx="175071" cy="172258"/>
            </a:xfrm>
            <a:prstGeom prst="rect">
              <a:avLst/>
            </a:prstGeom>
          </p:spPr>
        </p:pic>
      </p:grpSp>
      <p:grpSp>
        <p:nvGrpSpPr>
          <p:cNvPr id="8" name="Group 7" descr="Facebook logo linking to DSTL's Facebook page" title="Facebook logo"/>
          <p:cNvGrpSpPr/>
          <p:nvPr userDrawn="1"/>
        </p:nvGrpSpPr>
        <p:grpSpPr>
          <a:xfrm>
            <a:off x="5591328" y="4416564"/>
            <a:ext cx="452597" cy="452597"/>
            <a:chOff x="4193495" y="3312422"/>
            <a:chExt cx="339448" cy="339448"/>
          </a:xfrm>
        </p:grpSpPr>
        <p:sp>
          <p:nvSpPr>
            <p:cNvPr id="10" name="Oval 9">
              <a:hlinkClick r:id="rId13"/>
            </p:cNvPr>
            <p:cNvSpPr/>
            <p:nvPr userDrawn="1"/>
          </p:nvSpPr>
          <p:spPr bwMode="black">
            <a:xfrm>
              <a:off x="4193495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 dirty="0"/>
            </a:p>
          </p:txBody>
        </p:sp>
        <p:pic>
          <p:nvPicPr>
            <p:cNvPr id="46" name="Picture 45">
              <a:hlinkClick r:id="rId13"/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318695" y="3401144"/>
              <a:ext cx="85889" cy="158276"/>
            </a:xfrm>
            <a:prstGeom prst="rect">
              <a:avLst/>
            </a:prstGeom>
          </p:spPr>
        </p:pic>
      </p:grp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9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70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9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43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46654" y="3620525"/>
            <a:ext cx="10986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5289" y="3909053"/>
            <a:ext cx="12192000" cy="90980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867" spc="51" baseline="0" dirty="0">
                <a:solidFill>
                  <a:schemeClr val="tx1"/>
                </a:solidFill>
              </a:defRPr>
            </a:lvl1pPr>
          </a:lstStyle>
          <a:p>
            <a:pPr marL="228594" lvl="0" indent="-228594" algn="ctr" defTabSz="851921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35360" y="5729978"/>
            <a:ext cx="960107" cy="77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1280578" y="5733256"/>
            <a:ext cx="497175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463821" y="1316765"/>
            <a:ext cx="3264360" cy="57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0" y="2185116"/>
            <a:ext cx="12192000" cy="1222016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80205" y="6527645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8400256" y="5751117"/>
            <a:ext cx="35621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B9E6D04-37F6-4D9D-99BF-58FDA71A092A}" type="datetime1">
              <a:rPr lang="en-GB" smtClean="0"/>
              <a:t>20/11/2023</a:t>
            </a:fld>
            <a:r>
              <a:rPr lang="en-GB" smtClean="0"/>
              <a:t>  </a:t>
            </a:r>
            <a:r>
              <a:rPr lang="en-GB" dirty="0" smtClean="0">
                <a:solidFill>
                  <a:srgbClr val="CE2256"/>
                </a:solidFill>
              </a:rPr>
              <a:t>/  </a:t>
            </a:r>
            <a:r>
              <a:rPr lang="en-GB" dirty="0" smtClean="0"/>
              <a:t>© Crown copyright  2020  Dstl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999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2" y="1508789"/>
            <a:ext cx="5156201" cy="43191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71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2" y="1508788"/>
            <a:ext cx="11507621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1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2981" y="1508787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960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22981" y="1508785"/>
            <a:ext cx="5520000" cy="43200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335360" y="1508785"/>
            <a:ext cx="5520000" cy="43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77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5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2E5F1A-FEC7-D8FE-3C3F-5A9980D75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066" y="283472"/>
            <a:ext cx="7335134" cy="1009651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457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61F595-F22C-79E3-4644-77EE6A7AFB17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DFEE73-8A2B-95BC-322E-C1C8C4020142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6D9543E-18D4-04AC-B8FA-7DA0E2D99276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ECC6BB-8566-AB65-F725-DDD8BD16F749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AB9BF9B-7B24-438F-E862-B3C1F8505057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78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11541"/>
            <a:ext cx="12192000" cy="5846457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26375" indent="0">
              <a:buNone/>
              <a:defRPr sz="2600"/>
            </a:lvl2pPr>
            <a:lvl3pPr marL="852751" indent="0">
              <a:buNone/>
              <a:defRPr sz="2200"/>
            </a:lvl3pPr>
            <a:lvl4pPr marL="1279125" indent="0">
              <a:buNone/>
              <a:defRPr sz="1900"/>
            </a:lvl4pPr>
            <a:lvl5pPr marL="1705500" indent="0">
              <a:buNone/>
              <a:defRPr sz="1900"/>
            </a:lvl5pPr>
            <a:lvl6pPr marL="2131875" indent="0">
              <a:buNone/>
              <a:defRPr sz="1900"/>
            </a:lvl6pPr>
            <a:lvl7pPr marL="2558248" indent="0">
              <a:buNone/>
              <a:defRPr sz="1900"/>
            </a:lvl7pPr>
            <a:lvl8pPr marL="2984624" indent="0">
              <a:buNone/>
              <a:defRPr sz="1900"/>
            </a:lvl8pPr>
            <a:lvl9pPr marL="3411000" indent="0">
              <a:buNone/>
              <a:defRPr sz="1900"/>
            </a:lvl9pPr>
          </a:lstStyle>
          <a:p>
            <a:pPr lvl="0"/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4903" y="5862118"/>
            <a:ext cx="4512735" cy="258532"/>
          </a:xfrm>
        </p:spPr>
        <p:txBody>
          <a:bodyPr lIns="0" tIns="0" rIns="0" bIns="0" anchor="b" anchorCtr="0">
            <a:spAutoFit/>
          </a:bodyPr>
          <a:lstStyle>
            <a:lvl1pPr marL="215995" indent="-215995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335360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098031" y="1489547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6098031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335360" y="3653611"/>
            <a:ext cx="5760640" cy="216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8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979200" y="1508787"/>
            <a:ext cx="10233600" cy="43245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6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pic>
        <p:nvPicPr>
          <p:cNvPr id="4" name="Picture 3" descr="The DSTL logo. DSTL - the science inside." title="The DSTL logo"/>
          <p:cNvPicPr>
            <a:picLocks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7755" y="2338776"/>
            <a:ext cx="4416491" cy="7844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42197" y="3820695"/>
            <a:ext cx="2707609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851921" rtl="0" eaLnBrk="1" fontAlgn="base" latinLnBrk="0" hangingPunct="1">
              <a:lnSpc>
                <a:spcPts val="2851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Discover more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 descr="GitHub logo linking to DSTL's GitHub page" title="GitHub logo"/>
          <p:cNvGrpSpPr/>
          <p:nvPr userDrawn="1"/>
        </p:nvGrpSpPr>
        <p:grpSpPr>
          <a:xfrm>
            <a:off x="7288068" y="4416563"/>
            <a:ext cx="452597" cy="452597"/>
            <a:chOff x="5466051" y="3312422"/>
            <a:chExt cx="339448" cy="339448"/>
          </a:xfrm>
        </p:grpSpPr>
        <p:sp>
          <p:nvSpPr>
            <p:cNvPr id="21" name="Oval 20">
              <a:hlinkClick r:id="rId3"/>
            </p:cNvPr>
            <p:cNvSpPr/>
            <p:nvPr userDrawn="1"/>
          </p:nvSpPr>
          <p:spPr bwMode="black">
            <a:xfrm>
              <a:off x="5466051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2" name="Picture 21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5544397" y="3400843"/>
              <a:ext cx="175331" cy="175331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 bwMode="white">
          <a:xfrm>
            <a:off x="9072331" y="68723"/>
            <a:ext cx="3024000" cy="864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rgbClr val="120228"/>
              </a:solidFill>
            </a:endParaRPr>
          </a:p>
        </p:txBody>
      </p:sp>
      <p:grpSp>
        <p:nvGrpSpPr>
          <p:cNvPr id="2" name="Group 1" descr="Twitter logo linking to DSTL's Twitter page" title="Twitter Logo"/>
          <p:cNvGrpSpPr/>
          <p:nvPr userDrawn="1"/>
        </p:nvGrpSpPr>
        <p:grpSpPr>
          <a:xfrm>
            <a:off x="4463819" y="4412331"/>
            <a:ext cx="452597" cy="452597"/>
            <a:chOff x="3347864" y="3309248"/>
            <a:chExt cx="339448" cy="339448"/>
          </a:xfrm>
        </p:grpSpPr>
        <p:sp>
          <p:nvSpPr>
            <p:cNvPr id="13" name="Oval 12">
              <a:hlinkClick r:id="rId5"/>
            </p:cNvPr>
            <p:cNvSpPr/>
            <p:nvPr userDrawn="1"/>
          </p:nvSpPr>
          <p:spPr bwMode="black">
            <a:xfrm>
              <a:off x="3347864" y="3309248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4" name="Picture 23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3784" y="3420734"/>
              <a:ext cx="149048" cy="125201"/>
            </a:xfrm>
            <a:prstGeom prst="rect">
              <a:avLst/>
            </a:prstGeom>
          </p:spPr>
        </p:pic>
      </p:grpSp>
      <p:grpSp>
        <p:nvGrpSpPr>
          <p:cNvPr id="6" name="Group 5" descr="LinkedIn logo linking to DSTL's LinkedIn page" title="LinkedIn logo"/>
          <p:cNvGrpSpPr/>
          <p:nvPr userDrawn="1"/>
        </p:nvGrpSpPr>
        <p:grpSpPr>
          <a:xfrm>
            <a:off x="5027572" y="4416563"/>
            <a:ext cx="452597" cy="452597"/>
            <a:chOff x="3770679" y="3312422"/>
            <a:chExt cx="339448" cy="339448"/>
          </a:xfrm>
        </p:grpSpPr>
        <p:sp>
          <p:nvSpPr>
            <p:cNvPr id="19" name="Oval 18">
              <a:hlinkClick r:id="rId7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27" name="Picture 26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11" name="Group 10" descr="Gov.UK logo linking to DSTL's Gov.UK page" title="Gov.UK logo"/>
          <p:cNvGrpSpPr/>
          <p:nvPr userDrawn="1"/>
        </p:nvGrpSpPr>
        <p:grpSpPr>
          <a:xfrm>
            <a:off x="6718831" y="4416563"/>
            <a:ext cx="452597" cy="452597"/>
            <a:chOff x="5039123" y="3312422"/>
            <a:chExt cx="339448" cy="339448"/>
          </a:xfrm>
        </p:grpSpPr>
        <p:sp>
          <p:nvSpPr>
            <p:cNvPr id="16" name="Oval 15">
              <a:hlinkClick r:id="rId9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2" name="Picture 41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grpSp>
        <p:nvGrpSpPr>
          <p:cNvPr id="9" name="Group 8" descr="Instagram logo linking to DSTL's Instagram page" title="Instagram logo"/>
          <p:cNvGrpSpPr/>
          <p:nvPr userDrawn="1"/>
        </p:nvGrpSpPr>
        <p:grpSpPr>
          <a:xfrm>
            <a:off x="6155079" y="4416563"/>
            <a:ext cx="452597" cy="452597"/>
            <a:chOff x="4616309" y="3312422"/>
            <a:chExt cx="339448" cy="339448"/>
          </a:xfrm>
        </p:grpSpPr>
        <p:sp>
          <p:nvSpPr>
            <p:cNvPr id="7" name="Oval 6">
              <a:hlinkClick r:id="rId11"/>
            </p:cNvPr>
            <p:cNvSpPr/>
            <p:nvPr userDrawn="1"/>
          </p:nvSpPr>
          <p:spPr bwMode="black">
            <a:xfrm>
              <a:off x="461630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4" name="Picture 43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4699348" y="3398350"/>
              <a:ext cx="175071" cy="172258"/>
            </a:xfrm>
            <a:prstGeom prst="rect">
              <a:avLst/>
            </a:prstGeom>
          </p:spPr>
        </p:pic>
      </p:grpSp>
      <p:grpSp>
        <p:nvGrpSpPr>
          <p:cNvPr id="8" name="Group 7" descr="Facebook logo linking to DSTL's Facebook page" title="Facebook logo"/>
          <p:cNvGrpSpPr/>
          <p:nvPr userDrawn="1"/>
        </p:nvGrpSpPr>
        <p:grpSpPr>
          <a:xfrm>
            <a:off x="5591327" y="4416563"/>
            <a:ext cx="452597" cy="452597"/>
            <a:chOff x="4193495" y="3312422"/>
            <a:chExt cx="339448" cy="339448"/>
          </a:xfrm>
        </p:grpSpPr>
        <p:sp>
          <p:nvSpPr>
            <p:cNvPr id="10" name="Oval 9">
              <a:hlinkClick r:id="rId13"/>
            </p:cNvPr>
            <p:cNvSpPr/>
            <p:nvPr userDrawn="1"/>
          </p:nvSpPr>
          <p:spPr bwMode="black">
            <a:xfrm>
              <a:off x="4193495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00"/>
            </a:p>
          </p:txBody>
        </p:sp>
        <p:pic>
          <p:nvPicPr>
            <p:cNvPr id="46" name="Picture 45">
              <a:hlinkClick r:id="rId13"/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318695" y="3401144"/>
              <a:ext cx="85889" cy="158276"/>
            </a:xfrm>
            <a:prstGeom prst="rect">
              <a:avLst/>
            </a:prstGeom>
          </p:spPr>
        </p:pic>
      </p:grp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8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4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95613" y="5833358"/>
            <a:ext cx="2743200" cy="282343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8066" y="1825625"/>
            <a:ext cx="5435214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8720" y="1825625"/>
            <a:ext cx="5435214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ED92C5-D57C-21ED-AA47-34649CE01737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E2385F-0FEF-746A-E0BC-0DF766619A66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7F3FFB8-6932-B6F3-BF15-70767EB80982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E322631-A187-D75F-127B-A947EBD8B7DB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6C0026B-D4DF-A434-0892-01CFADD9DD13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302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42EDFE-0699-D7A0-7AFC-2CA50ADFC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8066" y="1825625"/>
            <a:ext cx="5435214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8720" y="1825625"/>
            <a:ext cx="5435214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ED92C5-D57C-21ED-AA47-34649CE01737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E0D7C3-1125-F4FF-7BF1-87F7CD002E16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49A52B-5004-EA34-79D5-8330F3414637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4D139AD-86D9-B884-AAD9-9F9221C5F0AD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E860313-CE37-52D3-F217-4D2E00DB8384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867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066" y="276854"/>
            <a:ext cx="11215868" cy="1009651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066" y="1544319"/>
            <a:ext cx="5455534" cy="74739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66" y="2516187"/>
            <a:ext cx="5455534" cy="36102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8400" y="1544319"/>
            <a:ext cx="5455534" cy="74739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8400" y="2516187"/>
            <a:ext cx="5455534" cy="36102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7AD8FE-34F7-D55D-CBE0-BB99DD5AB00F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DB6983-5590-4B2B-0BBB-3639F085A0B1}"/>
              </a:ext>
            </a:extLst>
          </p:cNvPr>
          <p:cNvCxnSpPr>
            <a:cxnSpLocks/>
          </p:cNvCxnSpPr>
          <p:nvPr userDrawn="1"/>
        </p:nvCxnSpPr>
        <p:spPr>
          <a:xfrm>
            <a:off x="594647" y="2325684"/>
            <a:ext cx="534895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92CE90-DFA8-7E60-FEE0-02C71195D2D8}"/>
              </a:ext>
            </a:extLst>
          </p:cNvPr>
          <p:cNvCxnSpPr>
            <a:cxnSpLocks/>
          </p:cNvCxnSpPr>
          <p:nvPr userDrawn="1"/>
        </p:nvCxnSpPr>
        <p:spPr>
          <a:xfrm>
            <a:off x="6354981" y="2325684"/>
            <a:ext cx="534895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01075-277E-E9E1-6028-D68778E5A384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5B1C690-03CC-9C6D-9CB8-A634B52DB89A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AF7D523-1FE0-E90B-1317-A0FF4B304BDD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B6BF8D-2517-9849-8103-3704B0BEA0DB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236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42FF2D-6FEF-4BD0-CB6A-08B9B4992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97" r="5849"/>
          <a:stretch/>
        </p:blipFill>
        <p:spPr>
          <a:xfrm>
            <a:off x="6723" y="0"/>
            <a:ext cx="12185277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3F524C-5E23-04BB-F9AF-C8C5E0DFF300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AF2C50-484D-F00A-41BB-8A529A124EBE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AF8E3F1-B257-2093-7648-5038C2E34D2E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F4B3D4-E470-A850-5B3D-241C8E219109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Innovation for a safer future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8066" y="276854"/>
            <a:ext cx="11215868" cy="1009651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066" y="1544319"/>
            <a:ext cx="5455534" cy="74739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066" y="2516187"/>
            <a:ext cx="5455534" cy="36102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8400" y="1544319"/>
            <a:ext cx="5455534" cy="74739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8400" y="2516187"/>
            <a:ext cx="5455534" cy="361028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7AD8FE-34F7-D55D-CBE0-BB99DD5AB00F}"/>
              </a:ext>
            </a:extLst>
          </p:cNvPr>
          <p:cNvCxnSpPr/>
          <p:nvPr userDrawn="1"/>
        </p:nvCxnSpPr>
        <p:spPr>
          <a:xfrm>
            <a:off x="594647" y="141128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DB6983-5590-4B2B-0BBB-3639F085A0B1}"/>
              </a:ext>
            </a:extLst>
          </p:cNvPr>
          <p:cNvCxnSpPr>
            <a:cxnSpLocks/>
          </p:cNvCxnSpPr>
          <p:nvPr userDrawn="1"/>
        </p:nvCxnSpPr>
        <p:spPr>
          <a:xfrm>
            <a:off x="594647" y="2325684"/>
            <a:ext cx="534895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92CE90-DFA8-7E60-FEE0-02C71195D2D8}"/>
              </a:ext>
            </a:extLst>
          </p:cNvPr>
          <p:cNvCxnSpPr>
            <a:cxnSpLocks/>
          </p:cNvCxnSpPr>
          <p:nvPr userDrawn="1"/>
        </p:nvCxnSpPr>
        <p:spPr>
          <a:xfrm>
            <a:off x="6354981" y="2325684"/>
            <a:ext cx="534895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66" y="283472"/>
            <a:ext cx="11215868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66" y="1825625"/>
            <a:ext cx="11215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content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FE086F-A787-045B-6F28-B50BE5774887}"/>
              </a:ext>
            </a:extLst>
          </p:cNvPr>
          <p:cNvCxnSpPr>
            <a:cxnSpLocks/>
          </p:cNvCxnSpPr>
          <p:nvPr userDrawn="1"/>
        </p:nvCxnSpPr>
        <p:spPr>
          <a:xfrm>
            <a:off x="488066" y="6344775"/>
            <a:ext cx="112158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63124B-EFD8-518B-C184-89D30D78A671}"/>
              </a:ext>
            </a:extLst>
          </p:cNvPr>
          <p:cNvSpPr txBox="1">
            <a:spLocks/>
          </p:cNvSpPr>
          <p:nvPr userDrawn="1"/>
        </p:nvSpPr>
        <p:spPr>
          <a:xfrm>
            <a:off x="388676" y="6348758"/>
            <a:ext cx="2743200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Crown Copyright 2023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247DB2F-285D-E3A5-982A-80B44B711033}"/>
              </a:ext>
            </a:extLst>
          </p:cNvPr>
          <p:cNvSpPr txBox="1">
            <a:spLocks/>
          </p:cNvSpPr>
          <p:nvPr userDrawn="1"/>
        </p:nvSpPr>
        <p:spPr>
          <a:xfrm>
            <a:off x="4544929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OFFICIAL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2086D06-CBBA-B240-9F18-FE4048B6770A}"/>
              </a:ext>
            </a:extLst>
          </p:cNvPr>
          <p:cNvSpPr txBox="1">
            <a:spLocks/>
          </p:cNvSpPr>
          <p:nvPr userDrawn="1"/>
        </p:nvSpPr>
        <p:spPr>
          <a:xfrm>
            <a:off x="8701182" y="6348758"/>
            <a:ext cx="3102141" cy="3476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dasaengagement@dstl.gov.uk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02E69-DBF8-86CF-65BE-67631D5866FC}"/>
              </a:ext>
            </a:extLst>
          </p:cNvPr>
          <p:cNvSpPr/>
          <p:nvPr userDrawn="1"/>
        </p:nvSpPr>
        <p:spPr>
          <a:xfrm>
            <a:off x="-9984" y="0"/>
            <a:ext cx="12201983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7" r:id="rId3"/>
    <p:sldLayoutId id="2147483686" r:id="rId4"/>
    <p:sldLayoutId id="2147483698" r:id="rId5"/>
    <p:sldLayoutId id="2147483688" r:id="rId6"/>
    <p:sldLayoutId id="2147483703" r:id="rId7"/>
    <p:sldLayoutId id="2147483689" r:id="rId8"/>
    <p:sldLayoutId id="2147483704" r:id="rId9"/>
    <p:sldLayoutId id="2147483692" r:id="rId10"/>
    <p:sldLayoutId id="2147483700" r:id="rId11"/>
    <p:sldLayoutId id="2147483693" r:id="rId12"/>
    <p:sldLayoutId id="2147483701" r:id="rId13"/>
    <p:sldLayoutId id="2147483702" r:id="rId14"/>
    <p:sldLayoutId id="2147483690" r:id="rId15"/>
    <p:sldLayoutId id="2147483705" r:id="rId16"/>
    <p:sldLayoutId id="2147483691" r:id="rId17"/>
    <p:sldLayoutId id="2147483697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6688"/>
            <a:ext cx="10515600" cy="38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871532" y="6135162"/>
            <a:ext cx="9971451" cy="366183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895"/>
            <a:ext cx="12192000" cy="10069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>
            <a:normAutofit/>
          </a:bodyPr>
          <a:lstStyle/>
          <a:p>
            <a:pPr algn="ctr"/>
            <a:endParaRPr lang="en-GB" sz="1700"/>
          </a:p>
        </p:txBody>
      </p:sp>
      <p:pic>
        <p:nvPicPr>
          <p:cNvPr id="10" name="Picture 3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9744408" y="328152"/>
            <a:ext cx="2117121" cy="3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48341" y="67381"/>
            <a:ext cx="9120000" cy="865343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5613" y="5833358"/>
            <a:ext cx="2743200" cy="282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GB" sz="2667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6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497" indent="-28574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4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6689"/>
            <a:ext cx="10515600" cy="38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871533" y="6135163"/>
            <a:ext cx="9971451" cy="366183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CLASSIFICATION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894"/>
            <a:ext cx="12192000" cy="10069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>
            <a:normAutofit/>
          </a:bodyPr>
          <a:lstStyle/>
          <a:p>
            <a:pPr algn="ctr"/>
            <a:endParaRPr lang="en-GB" sz="1700" dirty="0"/>
          </a:p>
        </p:txBody>
      </p:sp>
      <p:pic>
        <p:nvPicPr>
          <p:cNvPr id="10" name="Picture 3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9744409" y="328153"/>
            <a:ext cx="2117121" cy="3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48341" y="67382"/>
            <a:ext cx="9120000" cy="865343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5613" y="5833359"/>
            <a:ext cx="2743200" cy="282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lang="en-GB" sz="2667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6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480" indent="-285737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4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6688"/>
            <a:ext cx="10515600" cy="381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871532" y="6135162"/>
            <a:ext cx="9971451" cy="366183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CLASSIFICATION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895"/>
            <a:ext cx="12192000" cy="10069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tlCol="0" anchor="ctr">
            <a:normAutofit/>
          </a:bodyPr>
          <a:lstStyle/>
          <a:p>
            <a:pPr algn="ctr"/>
            <a:endParaRPr lang="en-GB" sz="1700"/>
          </a:p>
        </p:txBody>
      </p:sp>
      <p:pic>
        <p:nvPicPr>
          <p:cNvPr id="10" name="Picture 3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9744408" y="328152"/>
            <a:ext cx="2117121" cy="3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48341" y="67381"/>
            <a:ext cx="9120000" cy="865343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95613" y="5833358"/>
            <a:ext cx="2743200" cy="282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GB" sz="2667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6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497" indent="-28574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67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4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1C68-EC5E-95A6-1393-99EB2022C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53" y="1679712"/>
            <a:ext cx="4431804" cy="282194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Engineering Biology for Defence and Security (Phase 2)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1CA98-DCD9-F130-986F-E562BDA44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53" y="4642338"/>
            <a:ext cx="4431804" cy="615462"/>
          </a:xfrm>
        </p:spPr>
        <p:txBody>
          <a:bodyPr/>
          <a:lstStyle/>
          <a:p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November 2023</a:t>
            </a:r>
            <a:endParaRPr lang="en-GB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EEE014-ED6B-CD26-AE39-F1C6BAA4FA46}"/>
              </a:ext>
            </a:extLst>
          </p:cNvPr>
          <p:cNvSpPr/>
          <p:nvPr/>
        </p:nvSpPr>
        <p:spPr>
          <a:xfrm>
            <a:off x="4816214" y="681698"/>
            <a:ext cx="6718313" cy="5481190"/>
          </a:xfrm>
          <a:custGeom>
            <a:avLst/>
            <a:gdLst/>
            <a:ahLst/>
            <a:cxnLst/>
            <a:rect l="l" t="t" r="r" b="b"/>
            <a:pathLst>
              <a:path w="9738360" h="7945120">
                <a:moveTo>
                  <a:pt x="9737923" y="0"/>
                </a:moveTo>
                <a:lnTo>
                  <a:pt x="0" y="0"/>
                </a:lnTo>
                <a:lnTo>
                  <a:pt x="2412889" y="7944972"/>
                </a:lnTo>
                <a:lnTo>
                  <a:pt x="9737923" y="7944972"/>
                </a:lnTo>
                <a:lnTo>
                  <a:pt x="97379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5" name="object 6">
            <a:extLst>
              <a:ext uri="{FF2B5EF4-FFF2-40B4-BE49-F238E27FC236}">
                <a16:creationId xmlns:a16="http://schemas.microsoft.com/office/drawing/2014/main" id="{E753F0A7-3FC5-CE37-FDDA-724FD39C102D}"/>
              </a:ext>
            </a:extLst>
          </p:cNvPr>
          <p:cNvGrpSpPr/>
          <p:nvPr/>
        </p:nvGrpSpPr>
        <p:grpSpPr>
          <a:xfrm>
            <a:off x="6469480" y="1567953"/>
            <a:ext cx="3879140" cy="3457110"/>
            <a:chOff x="12072571" y="2760624"/>
            <a:chExt cx="6396990" cy="5701030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D53843C8-C013-55CB-1557-5F59E011FAB9}"/>
                </a:ext>
              </a:extLst>
            </p:cNvPr>
            <p:cNvSpPr/>
            <p:nvPr/>
          </p:nvSpPr>
          <p:spPr>
            <a:xfrm>
              <a:off x="12932435" y="5829280"/>
              <a:ext cx="4588510" cy="2632075"/>
            </a:xfrm>
            <a:custGeom>
              <a:avLst/>
              <a:gdLst/>
              <a:ahLst/>
              <a:cxnLst/>
              <a:rect l="l" t="t" r="r" b="b"/>
              <a:pathLst>
                <a:path w="4588509" h="2632075">
                  <a:moveTo>
                    <a:pt x="755662" y="804697"/>
                  </a:moveTo>
                  <a:lnTo>
                    <a:pt x="752881" y="762800"/>
                  </a:lnTo>
                  <a:lnTo>
                    <a:pt x="744550" y="724433"/>
                  </a:lnTo>
                  <a:lnTo>
                    <a:pt x="711212" y="658329"/>
                  </a:lnTo>
                  <a:lnTo>
                    <a:pt x="661009" y="605066"/>
                  </a:lnTo>
                  <a:lnTo>
                    <a:pt x="599313" y="563295"/>
                  </a:lnTo>
                  <a:lnTo>
                    <a:pt x="563003" y="544855"/>
                  </a:lnTo>
                  <a:lnTo>
                    <a:pt x="521525" y="525564"/>
                  </a:lnTo>
                  <a:lnTo>
                    <a:pt x="474865" y="505383"/>
                  </a:lnTo>
                  <a:lnTo>
                    <a:pt x="423049" y="484352"/>
                  </a:lnTo>
                  <a:lnTo>
                    <a:pt x="373570" y="465340"/>
                  </a:lnTo>
                  <a:lnTo>
                    <a:pt x="330885" y="448144"/>
                  </a:lnTo>
                  <a:lnTo>
                    <a:pt x="295008" y="432765"/>
                  </a:lnTo>
                  <a:lnTo>
                    <a:pt x="241833" y="406133"/>
                  </a:lnTo>
                  <a:lnTo>
                    <a:pt x="203136" y="377393"/>
                  </a:lnTo>
                  <a:lnTo>
                    <a:pt x="177126" y="344487"/>
                  </a:lnTo>
                  <a:lnTo>
                    <a:pt x="164096" y="303098"/>
                  </a:lnTo>
                  <a:lnTo>
                    <a:pt x="162471" y="278955"/>
                  </a:lnTo>
                  <a:lnTo>
                    <a:pt x="165735" y="244335"/>
                  </a:lnTo>
                  <a:lnTo>
                    <a:pt x="191782" y="187998"/>
                  </a:lnTo>
                  <a:lnTo>
                    <a:pt x="243319" y="149199"/>
                  </a:lnTo>
                  <a:lnTo>
                    <a:pt x="316890" y="129654"/>
                  </a:lnTo>
                  <a:lnTo>
                    <a:pt x="361734" y="127215"/>
                  </a:lnTo>
                  <a:lnTo>
                    <a:pt x="414655" y="130517"/>
                  </a:lnTo>
                  <a:lnTo>
                    <a:pt x="461556" y="140436"/>
                  </a:lnTo>
                  <a:lnTo>
                    <a:pt x="502412" y="156959"/>
                  </a:lnTo>
                  <a:lnTo>
                    <a:pt x="537235" y="180098"/>
                  </a:lnTo>
                  <a:lnTo>
                    <a:pt x="565061" y="208216"/>
                  </a:lnTo>
                  <a:lnTo>
                    <a:pt x="596874" y="274510"/>
                  </a:lnTo>
                  <a:lnTo>
                    <a:pt x="600849" y="312686"/>
                  </a:lnTo>
                  <a:lnTo>
                    <a:pt x="600849" y="345897"/>
                  </a:lnTo>
                  <a:lnTo>
                    <a:pt x="605955" y="351002"/>
                  </a:lnTo>
                  <a:lnTo>
                    <a:pt x="741337" y="351002"/>
                  </a:lnTo>
                  <a:lnTo>
                    <a:pt x="746467" y="345897"/>
                  </a:lnTo>
                  <a:lnTo>
                    <a:pt x="746467" y="305015"/>
                  </a:lnTo>
                  <a:lnTo>
                    <a:pt x="743546" y="261150"/>
                  </a:lnTo>
                  <a:lnTo>
                    <a:pt x="734771" y="219951"/>
                  </a:lnTo>
                  <a:lnTo>
                    <a:pt x="720166" y="181444"/>
                  </a:lnTo>
                  <a:lnTo>
                    <a:pt x="699719" y="145618"/>
                  </a:lnTo>
                  <a:lnTo>
                    <a:pt x="673887" y="113042"/>
                  </a:lnTo>
                  <a:lnTo>
                    <a:pt x="643178" y="84302"/>
                  </a:lnTo>
                  <a:lnTo>
                    <a:pt x="607593" y="59397"/>
                  </a:lnTo>
                  <a:lnTo>
                    <a:pt x="567131" y="38315"/>
                  </a:lnTo>
                  <a:lnTo>
                    <a:pt x="522478" y="21551"/>
                  </a:lnTo>
                  <a:lnTo>
                    <a:pt x="474383" y="9575"/>
                  </a:lnTo>
                  <a:lnTo>
                    <a:pt x="422859" y="2387"/>
                  </a:lnTo>
                  <a:lnTo>
                    <a:pt x="367868" y="0"/>
                  </a:lnTo>
                  <a:lnTo>
                    <a:pt x="306158" y="2997"/>
                  </a:lnTo>
                  <a:lnTo>
                    <a:pt x="249783" y="12014"/>
                  </a:lnTo>
                  <a:lnTo>
                    <a:pt x="198742" y="27038"/>
                  </a:lnTo>
                  <a:lnTo>
                    <a:pt x="153022" y="48069"/>
                  </a:lnTo>
                  <a:lnTo>
                    <a:pt x="112649" y="75107"/>
                  </a:lnTo>
                  <a:lnTo>
                    <a:pt x="78727" y="107416"/>
                  </a:lnTo>
                  <a:lnTo>
                    <a:pt x="52324" y="144259"/>
                  </a:lnTo>
                  <a:lnTo>
                    <a:pt x="33477" y="185648"/>
                  </a:lnTo>
                  <a:lnTo>
                    <a:pt x="22161" y="231571"/>
                  </a:lnTo>
                  <a:lnTo>
                    <a:pt x="18389" y="282028"/>
                  </a:lnTo>
                  <a:lnTo>
                    <a:pt x="21069" y="323837"/>
                  </a:lnTo>
                  <a:lnTo>
                    <a:pt x="29121" y="361924"/>
                  </a:lnTo>
                  <a:lnTo>
                    <a:pt x="61315" y="426872"/>
                  </a:lnTo>
                  <a:lnTo>
                    <a:pt x="109778" y="478802"/>
                  </a:lnTo>
                  <a:lnTo>
                    <a:pt x="169379" y="519607"/>
                  </a:lnTo>
                  <a:lnTo>
                    <a:pt x="204863" y="537730"/>
                  </a:lnTo>
                  <a:lnTo>
                    <a:pt x="246202" y="556793"/>
                  </a:lnTo>
                  <a:lnTo>
                    <a:pt x="293382" y="576808"/>
                  </a:lnTo>
                  <a:lnTo>
                    <a:pt x="393966" y="616991"/>
                  </a:lnTo>
                  <a:lnTo>
                    <a:pt x="435495" y="634771"/>
                  </a:lnTo>
                  <a:lnTo>
                    <a:pt x="470992" y="651090"/>
                  </a:lnTo>
                  <a:lnTo>
                    <a:pt x="525310" y="680504"/>
                  </a:lnTo>
                  <a:lnTo>
                    <a:pt x="565543" y="711555"/>
                  </a:lnTo>
                  <a:lnTo>
                    <a:pt x="592988" y="745794"/>
                  </a:lnTo>
                  <a:lnTo>
                    <a:pt x="606793" y="786409"/>
                  </a:lnTo>
                  <a:lnTo>
                    <a:pt x="608507" y="809294"/>
                  </a:lnTo>
                  <a:lnTo>
                    <a:pt x="605155" y="843610"/>
                  </a:lnTo>
                  <a:lnTo>
                    <a:pt x="578332" y="901852"/>
                  </a:lnTo>
                  <a:lnTo>
                    <a:pt x="524776" y="945248"/>
                  </a:lnTo>
                  <a:lnTo>
                    <a:pt x="488188" y="959142"/>
                  </a:lnTo>
                  <a:lnTo>
                    <a:pt x="445084" y="967473"/>
                  </a:lnTo>
                  <a:lnTo>
                    <a:pt x="395465" y="970241"/>
                  </a:lnTo>
                  <a:lnTo>
                    <a:pt x="339598" y="967092"/>
                  </a:lnTo>
                  <a:lnTo>
                    <a:pt x="290068" y="957605"/>
                  </a:lnTo>
                  <a:lnTo>
                    <a:pt x="246862" y="941793"/>
                  </a:lnTo>
                  <a:lnTo>
                    <a:pt x="209994" y="919657"/>
                  </a:lnTo>
                  <a:lnTo>
                    <a:pt x="180479" y="892644"/>
                  </a:lnTo>
                  <a:lnTo>
                    <a:pt x="146761" y="828268"/>
                  </a:lnTo>
                  <a:lnTo>
                    <a:pt x="142544" y="790917"/>
                  </a:lnTo>
                  <a:lnTo>
                    <a:pt x="142544" y="743915"/>
                  </a:lnTo>
                  <a:lnTo>
                    <a:pt x="137426" y="738797"/>
                  </a:lnTo>
                  <a:lnTo>
                    <a:pt x="5092" y="738797"/>
                  </a:lnTo>
                  <a:lnTo>
                    <a:pt x="0" y="743915"/>
                  </a:lnTo>
                  <a:lnTo>
                    <a:pt x="0" y="798576"/>
                  </a:lnTo>
                  <a:lnTo>
                    <a:pt x="2921" y="842365"/>
                  </a:lnTo>
                  <a:lnTo>
                    <a:pt x="11684" y="883272"/>
                  </a:lnTo>
                  <a:lnTo>
                    <a:pt x="26289" y="921296"/>
                  </a:lnTo>
                  <a:lnTo>
                    <a:pt x="46748" y="956462"/>
                  </a:lnTo>
                  <a:lnTo>
                    <a:pt x="72605" y="988263"/>
                  </a:lnTo>
                  <a:lnTo>
                    <a:pt x="103454" y="1016241"/>
                  </a:lnTo>
                  <a:lnTo>
                    <a:pt x="139293" y="1040371"/>
                  </a:lnTo>
                  <a:lnTo>
                    <a:pt x="180111" y="1060678"/>
                  </a:lnTo>
                  <a:lnTo>
                    <a:pt x="225361" y="1076782"/>
                  </a:lnTo>
                  <a:lnTo>
                    <a:pt x="274548" y="1088275"/>
                  </a:lnTo>
                  <a:lnTo>
                    <a:pt x="327672" y="1095171"/>
                  </a:lnTo>
                  <a:lnTo>
                    <a:pt x="384733" y="1097470"/>
                  </a:lnTo>
                  <a:lnTo>
                    <a:pt x="440397" y="1095273"/>
                  </a:lnTo>
                  <a:lnTo>
                    <a:pt x="491934" y="1088707"/>
                  </a:lnTo>
                  <a:lnTo>
                    <a:pt x="539343" y="1077747"/>
                  </a:lnTo>
                  <a:lnTo>
                    <a:pt x="582625" y="1062393"/>
                  </a:lnTo>
                  <a:lnTo>
                    <a:pt x="621779" y="1042657"/>
                  </a:lnTo>
                  <a:lnTo>
                    <a:pt x="656805" y="1018527"/>
                  </a:lnTo>
                  <a:lnTo>
                    <a:pt x="692391" y="984719"/>
                  </a:lnTo>
                  <a:lnTo>
                    <a:pt x="702856" y="970241"/>
                  </a:lnTo>
                  <a:lnTo>
                    <a:pt x="720077" y="946429"/>
                  </a:lnTo>
                  <a:lnTo>
                    <a:pt x="739838" y="903668"/>
                  </a:lnTo>
                  <a:lnTo>
                    <a:pt x="751700" y="856424"/>
                  </a:lnTo>
                  <a:lnTo>
                    <a:pt x="755662" y="804697"/>
                  </a:lnTo>
                  <a:close/>
                </a:path>
                <a:path w="4588509" h="2632075">
                  <a:moveTo>
                    <a:pt x="1236052" y="1550162"/>
                  </a:moveTo>
                  <a:lnTo>
                    <a:pt x="1230922" y="1545043"/>
                  </a:lnTo>
                  <a:lnTo>
                    <a:pt x="529932" y="1545043"/>
                  </a:lnTo>
                  <a:lnTo>
                    <a:pt x="524840" y="1550162"/>
                  </a:lnTo>
                  <a:lnTo>
                    <a:pt x="524840" y="2612898"/>
                  </a:lnTo>
                  <a:lnTo>
                    <a:pt x="529932" y="2617990"/>
                  </a:lnTo>
                  <a:lnTo>
                    <a:pt x="666864" y="2617990"/>
                  </a:lnTo>
                  <a:lnTo>
                    <a:pt x="671982" y="2612898"/>
                  </a:lnTo>
                  <a:lnTo>
                    <a:pt x="671982" y="2143366"/>
                  </a:lnTo>
                  <a:lnTo>
                    <a:pt x="674027" y="2141296"/>
                  </a:lnTo>
                  <a:lnTo>
                    <a:pt x="1060792" y="2141296"/>
                  </a:lnTo>
                  <a:lnTo>
                    <a:pt x="1065911" y="2136203"/>
                  </a:lnTo>
                  <a:lnTo>
                    <a:pt x="1065911" y="2019198"/>
                  </a:lnTo>
                  <a:lnTo>
                    <a:pt x="1060792" y="2014080"/>
                  </a:lnTo>
                  <a:lnTo>
                    <a:pt x="674027" y="2014080"/>
                  </a:lnTo>
                  <a:lnTo>
                    <a:pt x="671982" y="2012035"/>
                  </a:lnTo>
                  <a:lnTo>
                    <a:pt x="671982" y="1674329"/>
                  </a:lnTo>
                  <a:lnTo>
                    <a:pt x="674027" y="1672259"/>
                  </a:lnTo>
                  <a:lnTo>
                    <a:pt x="1230922" y="1672259"/>
                  </a:lnTo>
                  <a:lnTo>
                    <a:pt x="1236052" y="1667167"/>
                  </a:lnTo>
                  <a:lnTo>
                    <a:pt x="1236052" y="1550162"/>
                  </a:lnTo>
                  <a:close/>
                </a:path>
                <a:path w="4588509" h="2632075">
                  <a:moveTo>
                    <a:pt x="1523580" y="551802"/>
                  </a:moveTo>
                  <a:lnTo>
                    <a:pt x="1521231" y="515251"/>
                  </a:lnTo>
                  <a:lnTo>
                    <a:pt x="1514195" y="480720"/>
                  </a:lnTo>
                  <a:lnTo>
                    <a:pt x="1502460" y="448195"/>
                  </a:lnTo>
                  <a:lnTo>
                    <a:pt x="1487271" y="419976"/>
                  </a:lnTo>
                  <a:lnTo>
                    <a:pt x="1486039" y="417677"/>
                  </a:lnTo>
                  <a:lnTo>
                    <a:pt x="1440421" y="365188"/>
                  </a:lnTo>
                  <a:lnTo>
                    <a:pt x="1378737" y="325716"/>
                  </a:lnTo>
                  <a:lnTo>
                    <a:pt x="1342377" y="311289"/>
                  </a:lnTo>
                  <a:lnTo>
                    <a:pt x="1303045" y="301002"/>
                  </a:lnTo>
                  <a:lnTo>
                    <a:pt x="1260754" y="294817"/>
                  </a:lnTo>
                  <a:lnTo>
                    <a:pt x="1215504" y="292760"/>
                  </a:lnTo>
                  <a:lnTo>
                    <a:pt x="1154557" y="296354"/>
                  </a:lnTo>
                  <a:lnTo>
                    <a:pt x="1098994" y="307124"/>
                  </a:lnTo>
                  <a:lnTo>
                    <a:pt x="1048791" y="325081"/>
                  </a:lnTo>
                  <a:lnTo>
                    <a:pt x="1003960" y="350240"/>
                  </a:lnTo>
                  <a:lnTo>
                    <a:pt x="966317" y="381038"/>
                  </a:lnTo>
                  <a:lnTo>
                    <a:pt x="937666" y="415950"/>
                  </a:lnTo>
                  <a:lnTo>
                    <a:pt x="918032" y="454990"/>
                  </a:lnTo>
                  <a:lnTo>
                    <a:pt x="907402" y="498144"/>
                  </a:lnTo>
                  <a:lnTo>
                    <a:pt x="906373" y="504278"/>
                  </a:lnTo>
                  <a:lnTo>
                    <a:pt x="910971" y="508381"/>
                  </a:lnTo>
                  <a:lnTo>
                    <a:pt x="921207" y="510413"/>
                  </a:lnTo>
                  <a:lnTo>
                    <a:pt x="1045362" y="527278"/>
                  </a:lnTo>
                  <a:lnTo>
                    <a:pt x="1054557" y="528307"/>
                  </a:lnTo>
                  <a:lnTo>
                    <a:pt x="1060691" y="523709"/>
                  </a:lnTo>
                  <a:lnTo>
                    <a:pt x="1063752" y="513473"/>
                  </a:lnTo>
                  <a:lnTo>
                    <a:pt x="1070317" y="493128"/>
                  </a:lnTo>
                  <a:lnTo>
                    <a:pt x="1095209" y="459016"/>
                  </a:lnTo>
                  <a:lnTo>
                    <a:pt x="1135354" y="434200"/>
                  </a:lnTo>
                  <a:lnTo>
                    <a:pt x="1187856" y="421563"/>
                  </a:lnTo>
                  <a:lnTo>
                    <a:pt x="1218552" y="419976"/>
                  </a:lnTo>
                  <a:lnTo>
                    <a:pt x="1255864" y="422325"/>
                  </a:lnTo>
                  <a:lnTo>
                    <a:pt x="1315262" y="441109"/>
                  </a:lnTo>
                  <a:lnTo>
                    <a:pt x="1354455" y="478180"/>
                  </a:lnTo>
                  <a:lnTo>
                    <a:pt x="1374000" y="530669"/>
                  </a:lnTo>
                  <a:lnTo>
                    <a:pt x="1376438" y="562521"/>
                  </a:lnTo>
                  <a:lnTo>
                    <a:pt x="1376438" y="608012"/>
                  </a:lnTo>
                  <a:lnTo>
                    <a:pt x="1376438" y="727062"/>
                  </a:lnTo>
                  <a:lnTo>
                    <a:pt x="1376438" y="821575"/>
                  </a:lnTo>
                  <a:lnTo>
                    <a:pt x="1372704" y="853097"/>
                  </a:lnTo>
                  <a:lnTo>
                    <a:pt x="1342809" y="907503"/>
                  </a:lnTo>
                  <a:lnTo>
                    <a:pt x="1285430" y="949172"/>
                  </a:lnTo>
                  <a:lnTo>
                    <a:pt x="1214920" y="970635"/>
                  </a:lnTo>
                  <a:lnTo>
                    <a:pt x="1175651" y="973315"/>
                  </a:lnTo>
                  <a:lnTo>
                    <a:pt x="1144270" y="971499"/>
                  </a:lnTo>
                  <a:lnTo>
                    <a:pt x="1090993" y="956932"/>
                  </a:lnTo>
                  <a:lnTo>
                    <a:pt x="1051344" y="927912"/>
                  </a:lnTo>
                  <a:lnTo>
                    <a:pt x="1031036" y="884986"/>
                  </a:lnTo>
                  <a:lnTo>
                    <a:pt x="1028496" y="858354"/>
                  </a:lnTo>
                  <a:lnTo>
                    <a:pt x="1031849" y="828662"/>
                  </a:lnTo>
                  <a:lnTo>
                    <a:pt x="1058672" y="779614"/>
                  </a:lnTo>
                  <a:lnTo>
                    <a:pt x="1111262" y="744829"/>
                  </a:lnTo>
                  <a:lnTo>
                    <a:pt x="1183297" y="727202"/>
                  </a:lnTo>
                  <a:lnTo>
                    <a:pt x="1226223" y="724992"/>
                  </a:lnTo>
                  <a:lnTo>
                    <a:pt x="1374368" y="724992"/>
                  </a:lnTo>
                  <a:lnTo>
                    <a:pt x="1376438" y="727062"/>
                  </a:lnTo>
                  <a:lnTo>
                    <a:pt x="1376438" y="608012"/>
                  </a:lnTo>
                  <a:lnTo>
                    <a:pt x="1374368" y="610044"/>
                  </a:lnTo>
                  <a:lnTo>
                    <a:pt x="1198626" y="610044"/>
                  </a:lnTo>
                  <a:lnTo>
                    <a:pt x="1141209" y="612762"/>
                  </a:lnTo>
                  <a:lnTo>
                    <a:pt x="1089126" y="620953"/>
                  </a:lnTo>
                  <a:lnTo>
                    <a:pt x="1042377" y="634606"/>
                  </a:lnTo>
                  <a:lnTo>
                    <a:pt x="1000963" y="653707"/>
                  </a:lnTo>
                  <a:lnTo>
                    <a:pt x="964895" y="678256"/>
                  </a:lnTo>
                  <a:lnTo>
                    <a:pt x="928331" y="715568"/>
                  </a:lnTo>
                  <a:lnTo>
                    <a:pt x="902233" y="759307"/>
                  </a:lnTo>
                  <a:lnTo>
                    <a:pt x="886574" y="809447"/>
                  </a:lnTo>
                  <a:lnTo>
                    <a:pt x="881354" y="866025"/>
                  </a:lnTo>
                  <a:lnTo>
                    <a:pt x="885990" y="920572"/>
                  </a:lnTo>
                  <a:lnTo>
                    <a:pt x="899934" y="967752"/>
                  </a:lnTo>
                  <a:lnTo>
                    <a:pt x="923163" y="1007567"/>
                  </a:lnTo>
                  <a:lnTo>
                    <a:pt x="955687" y="1039990"/>
                  </a:lnTo>
                  <a:lnTo>
                    <a:pt x="995299" y="1065136"/>
                  </a:lnTo>
                  <a:lnTo>
                    <a:pt x="1039787" y="1083094"/>
                  </a:lnTo>
                  <a:lnTo>
                    <a:pt x="1089177" y="1093876"/>
                  </a:lnTo>
                  <a:lnTo>
                    <a:pt x="1143457" y="1097470"/>
                  </a:lnTo>
                  <a:lnTo>
                    <a:pt x="1177886" y="1096073"/>
                  </a:lnTo>
                  <a:lnTo>
                    <a:pt x="1241882" y="1084961"/>
                  </a:lnTo>
                  <a:lnTo>
                    <a:pt x="1299083" y="1062939"/>
                  </a:lnTo>
                  <a:lnTo>
                    <a:pt x="1347736" y="1031125"/>
                  </a:lnTo>
                  <a:lnTo>
                    <a:pt x="1368767" y="1011631"/>
                  </a:lnTo>
                  <a:lnTo>
                    <a:pt x="1373873" y="1008570"/>
                  </a:lnTo>
                  <a:lnTo>
                    <a:pt x="1376438" y="1009599"/>
                  </a:lnTo>
                  <a:lnTo>
                    <a:pt x="1376438" y="1080109"/>
                  </a:lnTo>
                  <a:lnTo>
                    <a:pt x="1381531" y="1085202"/>
                  </a:lnTo>
                  <a:lnTo>
                    <a:pt x="1518462" y="1085202"/>
                  </a:lnTo>
                  <a:lnTo>
                    <a:pt x="1523580" y="1080109"/>
                  </a:lnTo>
                  <a:lnTo>
                    <a:pt x="1523580" y="1008570"/>
                  </a:lnTo>
                  <a:lnTo>
                    <a:pt x="1523580" y="973315"/>
                  </a:lnTo>
                  <a:lnTo>
                    <a:pt x="1523580" y="724992"/>
                  </a:lnTo>
                  <a:lnTo>
                    <a:pt x="1523580" y="551802"/>
                  </a:lnTo>
                  <a:close/>
                </a:path>
                <a:path w="4588509" h="2632075">
                  <a:moveTo>
                    <a:pt x="1887004" y="1842935"/>
                  </a:moveTo>
                  <a:lnTo>
                    <a:pt x="1881886" y="1837804"/>
                  </a:lnTo>
                  <a:lnTo>
                    <a:pt x="1746491" y="1837804"/>
                  </a:lnTo>
                  <a:lnTo>
                    <a:pt x="1741385" y="1842935"/>
                  </a:lnTo>
                  <a:lnTo>
                    <a:pt x="1741385" y="2329827"/>
                  </a:lnTo>
                  <a:lnTo>
                    <a:pt x="1738515" y="2366949"/>
                  </a:lnTo>
                  <a:lnTo>
                    <a:pt x="1715528" y="2429421"/>
                  </a:lnTo>
                  <a:lnTo>
                    <a:pt x="1670494" y="2475217"/>
                  </a:lnTo>
                  <a:lnTo>
                    <a:pt x="1609178" y="2498585"/>
                  </a:lnTo>
                  <a:lnTo>
                    <a:pt x="1572780" y="2501506"/>
                  </a:lnTo>
                  <a:lnTo>
                    <a:pt x="1536611" y="2498636"/>
                  </a:lnTo>
                  <a:lnTo>
                    <a:pt x="1477213" y="2475636"/>
                  </a:lnTo>
                  <a:lnTo>
                    <a:pt x="1435544" y="2430424"/>
                  </a:lnTo>
                  <a:lnTo>
                    <a:pt x="1414475" y="2367572"/>
                  </a:lnTo>
                  <a:lnTo>
                    <a:pt x="1411846" y="2329827"/>
                  </a:lnTo>
                  <a:lnTo>
                    <a:pt x="1411846" y="1842935"/>
                  </a:lnTo>
                  <a:lnTo>
                    <a:pt x="1406715" y="1837804"/>
                  </a:lnTo>
                  <a:lnTo>
                    <a:pt x="1271320" y="1837804"/>
                  </a:lnTo>
                  <a:lnTo>
                    <a:pt x="1266228" y="1842935"/>
                  </a:lnTo>
                  <a:lnTo>
                    <a:pt x="1266228" y="2375814"/>
                  </a:lnTo>
                  <a:lnTo>
                    <a:pt x="1268615" y="2414905"/>
                  </a:lnTo>
                  <a:lnTo>
                    <a:pt x="1287780" y="2483878"/>
                  </a:lnTo>
                  <a:lnTo>
                    <a:pt x="1325283" y="2540406"/>
                  </a:lnTo>
                  <a:lnTo>
                    <a:pt x="1376248" y="2583319"/>
                  </a:lnTo>
                  <a:lnTo>
                    <a:pt x="1438986" y="2612339"/>
                  </a:lnTo>
                  <a:lnTo>
                    <a:pt x="1508353" y="2626893"/>
                  </a:lnTo>
                  <a:lnTo>
                    <a:pt x="1545196" y="2628722"/>
                  </a:lnTo>
                  <a:lnTo>
                    <a:pt x="1604683" y="2623451"/>
                  </a:lnTo>
                  <a:lnTo>
                    <a:pt x="1655927" y="2607653"/>
                  </a:lnTo>
                  <a:lnTo>
                    <a:pt x="1698942" y="2581300"/>
                  </a:lnTo>
                  <a:lnTo>
                    <a:pt x="1733727" y="2544419"/>
                  </a:lnTo>
                  <a:lnTo>
                    <a:pt x="1735759" y="2542387"/>
                  </a:lnTo>
                  <a:lnTo>
                    <a:pt x="1737563" y="2541625"/>
                  </a:lnTo>
                  <a:lnTo>
                    <a:pt x="1740623" y="2542641"/>
                  </a:lnTo>
                  <a:lnTo>
                    <a:pt x="1741385" y="2543911"/>
                  </a:lnTo>
                  <a:lnTo>
                    <a:pt x="1741385" y="2612898"/>
                  </a:lnTo>
                  <a:lnTo>
                    <a:pt x="1746491" y="2617990"/>
                  </a:lnTo>
                  <a:lnTo>
                    <a:pt x="1881886" y="2617990"/>
                  </a:lnTo>
                  <a:lnTo>
                    <a:pt x="1887004" y="2612898"/>
                  </a:lnTo>
                  <a:lnTo>
                    <a:pt x="1887004" y="2541625"/>
                  </a:lnTo>
                  <a:lnTo>
                    <a:pt x="1887004" y="2501506"/>
                  </a:lnTo>
                  <a:lnTo>
                    <a:pt x="1887004" y="1842935"/>
                  </a:lnTo>
                  <a:close/>
                </a:path>
                <a:path w="4588509" h="2632075">
                  <a:moveTo>
                    <a:pt x="2092706" y="17373"/>
                  </a:moveTo>
                  <a:lnTo>
                    <a:pt x="2087575" y="12255"/>
                  </a:lnTo>
                  <a:lnTo>
                    <a:pt x="2025269" y="12255"/>
                  </a:lnTo>
                  <a:lnTo>
                    <a:pt x="1976780" y="13741"/>
                  </a:lnTo>
                  <a:lnTo>
                    <a:pt x="1934057" y="18199"/>
                  </a:lnTo>
                  <a:lnTo>
                    <a:pt x="1865858" y="36017"/>
                  </a:lnTo>
                  <a:lnTo>
                    <a:pt x="1817370" y="67640"/>
                  </a:lnTo>
                  <a:lnTo>
                    <a:pt x="1785391" y="114947"/>
                  </a:lnTo>
                  <a:lnTo>
                    <a:pt x="1767560" y="181622"/>
                  </a:lnTo>
                  <a:lnTo>
                    <a:pt x="1763115" y="223583"/>
                  </a:lnTo>
                  <a:lnTo>
                    <a:pt x="1761629" y="271297"/>
                  </a:lnTo>
                  <a:lnTo>
                    <a:pt x="1761629" y="302983"/>
                  </a:lnTo>
                  <a:lnTo>
                    <a:pt x="1759572" y="305015"/>
                  </a:lnTo>
                  <a:lnTo>
                    <a:pt x="1642579" y="305015"/>
                  </a:lnTo>
                  <a:lnTo>
                    <a:pt x="1637461" y="310146"/>
                  </a:lnTo>
                  <a:lnTo>
                    <a:pt x="1637461" y="434797"/>
                  </a:lnTo>
                  <a:lnTo>
                    <a:pt x="1642579" y="439902"/>
                  </a:lnTo>
                  <a:lnTo>
                    <a:pt x="1759572" y="439902"/>
                  </a:lnTo>
                  <a:lnTo>
                    <a:pt x="1761629" y="441960"/>
                  </a:lnTo>
                  <a:lnTo>
                    <a:pt x="1761629" y="1080109"/>
                  </a:lnTo>
                  <a:lnTo>
                    <a:pt x="1766722" y="1085202"/>
                  </a:lnTo>
                  <a:lnTo>
                    <a:pt x="1903641" y="1085202"/>
                  </a:lnTo>
                  <a:lnTo>
                    <a:pt x="1908771" y="1080109"/>
                  </a:lnTo>
                  <a:lnTo>
                    <a:pt x="1908771" y="441960"/>
                  </a:lnTo>
                  <a:lnTo>
                    <a:pt x="1910803" y="439902"/>
                  </a:lnTo>
                  <a:lnTo>
                    <a:pt x="2086051" y="439902"/>
                  </a:lnTo>
                  <a:lnTo>
                    <a:pt x="2091182" y="434797"/>
                  </a:lnTo>
                  <a:lnTo>
                    <a:pt x="2091182" y="310146"/>
                  </a:lnTo>
                  <a:lnTo>
                    <a:pt x="2086051" y="305015"/>
                  </a:lnTo>
                  <a:lnTo>
                    <a:pt x="1910803" y="305015"/>
                  </a:lnTo>
                  <a:lnTo>
                    <a:pt x="1908771" y="302983"/>
                  </a:lnTo>
                  <a:lnTo>
                    <a:pt x="1908771" y="280492"/>
                  </a:lnTo>
                  <a:lnTo>
                    <a:pt x="1910499" y="243128"/>
                  </a:lnTo>
                  <a:lnTo>
                    <a:pt x="1924291" y="187960"/>
                  </a:lnTo>
                  <a:lnTo>
                    <a:pt x="1953221" y="157403"/>
                  </a:lnTo>
                  <a:lnTo>
                    <a:pt x="2005330" y="142824"/>
                  </a:lnTo>
                  <a:lnTo>
                    <a:pt x="2040597" y="141008"/>
                  </a:lnTo>
                  <a:lnTo>
                    <a:pt x="2087575" y="141008"/>
                  </a:lnTo>
                  <a:lnTo>
                    <a:pt x="2092706" y="135902"/>
                  </a:lnTo>
                  <a:lnTo>
                    <a:pt x="2092706" y="17373"/>
                  </a:lnTo>
                  <a:close/>
                </a:path>
                <a:path w="4588509" h="2632075">
                  <a:moveTo>
                    <a:pt x="2461641" y="1842935"/>
                  </a:moveTo>
                  <a:lnTo>
                    <a:pt x="2456510" y="1837804"/>
                  </a:lnTo>
                  <a:lnTo>
                    <a:pt x="2276678" y="1837804"/>
                  </a:lnTo>
                  <a:lnTo>
                    <a:pt x="2274633" y="1835772"/>
                  </a:lnTo>
                  <a:lnTo>
                    <a:pt x="2274633" y="1640598"/>
                  </a:lnTo>
                  <a:lnTo>
                    <a:pt x="2269515" y="1635480"/>
                  </a:lnTo>
                  <a:lnTo>
                    <a:pt x="2138718" y="1635480"/>
                  </a:lnTo>
                  <a:lnTo>
                    <a:pt x="2133625" y="1640598"/>
                  </a:lnTo>
                  <a:lnTo>
                    <a:pt x="2133625" y="1835772"/>
                  </a:lnTo>
                  <a:lnTo>
                    <a:pt x="2131555" y="1837804"/>
                  </a:lnTo>
                  <a:lnTo>
                    <a:pt x="2023757" y="1837804"/>
                  </a:lnTo>
                  <a:lnTo>
                    <a:pt x="2018665" y="1842935"/>
                  </a:lnTo>
                  <a:lnTo>
                    <a:pt x="2018665" y="1953793"/>
                  </a:lnTo>
                  <a:lnTo>
                    <a:pt x="2023757" y="1958898"/>
                  </a:lnTo>
                  <a:lnTo>
                    <a:pt x="2131555" y="1958898"/>
                  </a:lnTo>
                  <a:lnTo>
                    <a:pt x="2133625" y="1960956"/>
                  </a:lnTo>
                  <a:lnTo>
                    <a:pt x="2133625" y="2423325"/>
                  </a:lnTo>
                  <a:lnTo>
                    <a:pt x="2137308" y="2475598"/>
                  </a:lnTo>
                  <a:lnTo>
                    <a:pt x="2148370" y="2518943"/>
                  </a:lnTo>
                  <a:lnTo>
                    <a:pt x="2166810" y="2553385"/>
                  </a:lnTo>
                  <a:lnTo>
                    <a:pt x="2225725" y="2597353"/>
                  </a:lnTo>
                  <a:lnTo>
                    <a:pt x="2266010" y="2610523"/>
                  </a:lnTo>
                  <a:lnTo>
                    <a:pt x="2313482" y="2618435"/>
                  </a:lnTo>
                  <a:lnTo>
                    <a:pt x="2368143" y="2621064"/>
                  </a:lnTo>
                  <a:lnTo>
                    <a:pt x="2380589" y="2620873"/>
                  </a:lnTo>
                  <a:lnTo>
                    <a:pt x="2396490" y="2620289"/>
                  </a:lnTo>
                  <a:lnTo>
                    <a:pt x="2438654" y="2617990"/>
                  </a:lnTo>
                  <a:lnTo>
                    <a:pt x="2448852" y="2617990"/>
                  </a:lnTo>
                  <a:lnTo>
                    <a:pt x="2453970" y="2612898"/>
                  </a:lnTo>
                  <a:lnTo>
                    <a:pt x="2453970" y="2497429"/>
                  </a:lnTo>
                  <a:lnTo>
                    <a:pt x="2448852" y="2492298"/>
                  </a:lnTo>
                  <a:lnTo>
                    <a:pt x="2394191" y="2492298"/>
                  </a:lnTo>
                  <a:lnTo>
                    <a:pt x="2365540" y="2490533"/>
                  </a:lnTo>
                  <a:lnTo>
                    <a:pt x="2320328" y="2476360"/>
                  </a:lnTo>
                  <a:lnTo>
                    <a:pt x="2291016" y="2447518"/>
                  </a:lnTo>
                  <a:lnTo>
                    <a:pt x="2276449" y="2401151"/>
                  </a:lnTo>
                  <a:lnTo>
                    <a:pt x="2274633" y="2371217"/>
                  </a:lnTo>
                  <a:lnTo>
                    <a:pt x="2274633" y="1960956"/>
                  </a:lnTo>
                  <a:lnTo>
                    <a:pt x="2276678" y="1958898"/>
                  </a:lnTo>
                  <a:lnTo>
                    <a:pt x="2456510" y="1958898"/>
                  </a:lnTo>
                  <a:lnTo>
                    <a:pt x="2461641" y="1953793"/>
                  </a:lnTo>
                  <a:lnTo>
                    <a:pt x="2461641" y="1842935"/>
                  </a:lnTo>
                  <a:close/>
                </a:path>
                <a:path w="4588509" h="2632075">
                  <a:moveTo>
                    <a:pt x="2853842" y="700671"/>
                  </a:moveTo>
                  <a:lnTo>
                    <a:pt x="2851683" y="633031"/>
                  </a:lnTo>
                  <a:lnTo>
                    <a:pt x="2839821" y="540613"/>
                  </a:lnTo>
                  <a:lnTo>
                    <a:pt x="2825902" y="489267"/>
                  </a:lnTo>
                  <a:lnTo>
                    <a:pt x="2807208" y="443738"/>
                  </a:lnTo>
                  <a:lnTo>
                    <a:pt x="2793149" y="419976"/>
                  </a:lnTo>
                  <a:lnTo>
                    <a:pt x="2783725" y="404037"/>
                  </a:lnTo>
                  <a:lnTo>
                    <a:pt x="2755468" y="370166"/>
                  </a:lnTo>
                  <a:lnTo>
                    <a:pt x="2721673" y="342303"/>
                  </a:lnTo>
                  <a:lnTo>
                    <a:pt x="2706420" y="334048"/>
                  </a:lnTo>
                  <a:lnTo>
                    <a:pt x="2706420" y="626910"/>
                  </a:lnTo>
                  <a:lnTo>
                    <a:pt x="2706420" y="630999"/>
                  </a:lnTo>
                  <a:lnTo>
                    <a:pt x="2704350" y="633031"/>
                  </a:lnTo>
                  <a:lnTo>
                    <a:pt x="2345182" y="633031"/>
                  </a:lnTo>
                  <a:lnTo>
                    <a:pt x="2343150" y="630999"/>
                  </a:lnTo>
                  <a:lnTo>
                    <a:pt x="2343150" y="626910"/>
                  </a:lnTo>
                  <a:lnTo>
                    <a:pt x="2348115" y="579399"/>
                  </a:lnTo>
                  <a:lnTo>
                    <a:pt x="2356942" y="541070"/>
                  </a:lnTo>
                  <a:lnTo>
                    <a:pt x="2379167" y="491451"/>
                  </a:lnTo>
                  <a:lnTo>
                    <a:pt x="2415184" y="452932"/>
                  </a:lnTo>
                  <a:lnTo>
                    <a:pt x="2463850" y="428218"/>
                  </a:lnTo>
                  <a:lnTo>
                    <a:pt x="2524010" y="419976"/>
                  </a:lnTo>
                  <a:lnTo>
                    <a:pt x="2556345" y="422236"/>
                  </a:lnTo>
                  <a:lnTo>
                    <a:pt x="2612682" y="440245"/>
                  </a:lnTo>
                  <a:lnTo>
                    <a:pt x="2657411" y="475500"/>
                  </a:lnTo>
                  <a:lnTo>
                    <a:pt x="2687688" y="523392"/>
                  </a:lnTo>
                  <a:lnTo>
                    <a:pt x="2700083" y="565696"/>
                  </a:lnTo>
                  <a:lnTo>
                    <a:pt x="2706420" y="626910"/>
                  </a:lnTo>
                  <a:lnTo>
                    <a:pt x="2706420" y="334048"/>
                  </a:lnTo>
                  <a:lnTo>
                    <a:pt x="2681630" y="320624"/>
                  </a:lnTo>
                  <a:lnTo>
                    <a:pt x="2635351" y="305142"/>
                  </a:lnTo>
                  <a:lnTo>
                    <a:pt x="2582811" y="295859"/>
                  </a:lnTo>
                  <a:lnTo>
                    <a:pt x="2524010" y="292760"/>
                  </a:lnTo>
                  <a:lnTo>
                    <a:pt x="2467203" y="296595"/>
                  </a:lnTo>
                  <a:lnTo>
                    <a:pt x="2414803" y="308089"/>
                  </a:lnTo>
                  <a:lnTo>
                    <a:pt x="2366810" y="327253"/>
                  </a:lnTo>
                  <a:lnTo>
                    <a:pt x="2323223" y="354063"/>
                  </a:lnTo>
                  <a:lnTo>
                    <a:pt x="2285288" y="387502"/>
                  </a:lnTo>
                  <a:lnTo>
                    <a:pt x="2254250" y="426491"/>
                  </a:lnTo>
                  <a:lnTo>
                    <a:pt x="2230107" y="471043"/>
                  </a:lnTo>
                  <a:lnTo>
                    <a:pt x="2212860" y="521144"/>
                  </a:lnTo>
                  <a:lnTo>
                    <a:pt x="2200211" y="592810"/>
                  </a:lnTo>
                  <a:lnTo>
                    <a:pt x="2197049" y="638695"/>
                  </a:lnTo>
                  <a:lnTo>
                    <a:pt x="2196007" y="691286"/>
                  </a:lnTo>
                  <a:lnTo>
                    <a:pt x="2198306" y="753262"/>
                  </a:lnTo>
                  <a:lnTo>
                    <a:pt x="2205202" y="810450"/>
                  </a:lnTo>
                  <a:lnTo>
                    <a:pt x="2216696" y="862863"/>
                  </a:lnTo>
                  <a:lnTo>
                    <a:pt x="2232787" y="910463"/>
                  </a:lnTo>
                  <a:lnTo>
                    <a:pt x="2254339" y="953109"/>
                  </a:lnTo>
                  <a:lnTo>
                    <a:pt x="2280678" y="990561"/>
                  </a:lnTo>
                  <a:lnTo>
                    <a:pt x="2311819" y="1022845"/>
                  </a:lnTo>
                  <a:lnTo>
                    <a:pt x="2347747" y="1049947"/>
                  </a:lnTo>
                  <a:lnTo>
                    <a:pt x="2388260" y="1071410"/>
                  </a:lnTo>
                  <a:lnTo>
                    <a:pt x="2433193" y="1086739"/>
                  </a:lnTo>
                  <a:lnTo>
                    <a:pt x="2482532" y="1095933"/>
                  </a:lnTo>
                  <a:lnTo>
                    <a:pt x="2536279" y="1098994"/>
                  </a:lnTo>
                  <a:lnTo>
                    <a:pt x="2584793" y="1096505"/>
                  </a:lnTo>
                  <a:lnTo>
                    <a:pt x="2630728" y="1089037"/>
                  </a:lnTo>
                  <a:lnTo>
                    <a:pt x="2674074" y="1076579"/>
                  </a:lnTo>
                  <a:lnTo>
                    <a:pt x="2714841" y="1059141"/>
                  </a:lnTo>
                  <a:lnTo>
                    <a:pt x="2752064" y="1037399"/>
                  </a:lnTo>
                  <a:lnTo>
                    <a:pt x="2784779" y="1012024"/>
                  </a:lnTo>
                  <a:lnTo>
                    <a:pt x="2812986" y="982992"/>
                  </a:lnTo>
                  <a:lnTo>
                    <a:pt x="2836710" y="950315"/>
                  </a:lnTo>
                  <a:lnTo>
                    <a:pt x="2840774" y="943178"/>
                  </a:lnTo>
                  <a:lnTo>
                    <a:pt x="2839237" y="936523"/>
                  </a:lnTo>
                  <a:lnTo>
                    <a:pt x="2744736" y="872147"/>
                  </a:lnTo>
                  <a:lnTo>
                    <a:pt x="2724810" y="876744"/>
                  </a:lnTo>
                  <a:lnTo>
                    <a:pt x="2690888" y="917651"/>
                  </a:lnTo>
                  <a:lnTo>
                    <a:pt x="2650464" y="946873"/>
                  </a:lnTo>
                  <a:lnTo>
                    <a:pt x="2603525" y="964399"/>
                  </a:lnTo>
                  <a:lnTo>
                    <a:pt x="2550071" y="970241"/>
                  </a:lnTo>
                  <a:lnTo>
                    <a:pt x="2512669" y="968095"/>
                  </a:lnTo>
                  <a:lnTo>
                    <a:pt x="2447899" y="950849"/>
                  </a:lnTo>
                  <a:lnTo>
                    <a:pt x="2397023" y="916838"/>
                  </a:lnTo>
                  <a:lnTo>
                    <a:pt x="2362924" y="868946"/>
                  </a:lnTo>
                  <a:lnTo>
                    <a:pt x="2348319" y="824636"/>
                  </a:lnTo>
                  <a:lnTo>
                    <a:pt x="2343721" y="784783"/>
                  </a:lnTo>
                  <a:lnTo>
                    <a:pt x="2343150" y="760247"/>
                  </a:lnTo>
                  <a:lnTo>
                    <a:pt x="2343150" y="756183"/>
                  </a:lnTo>
                  <a:lnTo>
                    <a:pt x="2345182" y="754126"/>
                  </a:lnTo>
                  <a:lnTo>
                    <a:pt x="2848445" y="754126"/>
                  </a:lnTo>
                  <a:lnTo>
                    <a:pt x="2853563" y="749020"/>
                  </a:lnTo>
                  <a:lnTo>
                    <a:pt x="2853563" y="738797"/>
                  </a:lnTo>
                  <a:lnTo>
                    <a:pt x="2853842" y="700671"/>
                  </a:lnTo>
                  <a:close/>
                </a:path>
                <a:path w="4588509" h="2632075">
                  <a:moveTo>
                    <a:pt x="3219437" y="1842935"/>
                  </a:moveTo>
                  <a:lnTo>
                    <a:pt x="3214306" y="1837804"/>
                  </a:lnTo>
                  <a:lnTo>
                    <a:pt x="3078911" y="1837804"/>
                  </a:lnTo>
                  <a:lnTo>
                    <a:pt x="3073819" y="1842935"/>
                  </a:lnTo>
                  <a:lnTo>
                    <a:pt x="3073819" y="2329827"/>
                  </a:lnTo>
                  <a:lnTo>
                    <a:pt x="3070936" y="2366949"/>
                  </a:lnTo>
                  <a:lnTo>
                    <a:pt x="3047949" y="2429421"/>
                  </a:lnTo>
                  <a:lnTo>
                    <a:pt x="3002927" y="2475217"/>
                  </a:lnTo>
                  <a:lnTo>
                    <a:pt x="2941612" y="2498585"/>
                  </a:lnTo>
                  <a:lnTo>
                    <a:pt x="2905214" y="2501506"/>
                  </a:lnTo>
                  <a:lnTo>
                    <a:pt x="2869044" y="2498636"/>
                  </a:lnTo>
                  <a:lnTo>
                    <a:pt x="2809646" y="2475636"/>
                  </a:lnTo>
                  <a:lnTo>
                    <a:pt x="2767965" y="2430424"/>
                  </a:lnTo>
                  <a:lnTo>
                    <a:pt x="2746895" y="2367572"/>
                  </a:lnTo>
                  <a:lnTo>
                    <a:pt x="2744266" y="2329827"/>
                  </a:lnTo>
                  <a:lnTo>
                    <a:pt x="2744266" y="1842935"/>
                  </a:lnTo>
                  <a:lnTo>
                    <a:pt x="2739148" y="1837804"/>
                  </a:lnTo>
                  <a:lnTo>
                    <a:pt x="2603754" y="1837804"/>
                  </a:lnTo>
                  <a:lnTo>
                    <a:pt x="2598648" y="1842935"/>
                  </a:lnTo>
                  <a:lnTo>
                    <a:pt x="2598648" y="2375814"/>
                  </a:lnTo>
                  <a:lnTo>
                    <a:pt x="2601036" y="2414905"/>
                  </a:lnTo>
                  <a:lnTo>
                    <a:pt x="2620200" y="2483878"/>
                  </a:lnTo>
                  <a:lnTo>
                    <a:pt x="2657703" y="2540406"/>
                  </a:lnTo>
                  <a:lnTo>
                    <a:pt x="2708668" y="2583319"/>
                  </a:lnTo>
                  <a:lnTo>
                    <a:pt x="2771419" y="2612339"/>
                  </a:lnTo>
                  <a:lnTo>
                    <a:pt x="2840774" y="2626893"/>
                  </a:lnTo>
                  <a:lnTo>
                    <a:pt x="2877616" y="2628722"/>
                  </a:lnTo>
                  <a:lnTo>
                    <a:pt x="2937103" y="2623451"/>
                  </a:lnTo>
                  <a:lnTo>
                    <a:pt x="2988360" y="2607653"/>
                  </a:lnTo>
                  <a:lnTo>
                    <a:pt x="3031375" y="2581300"/>
                  </a:lnTo>
                  <a:lnTo>
                    <a:pt x="3066148" y="2544419"/>
                  </a:lnTo>
                  <a:lnTo>
                    <a:pt x="3068180" y="2542387"/>
                  </a:lnTo>
                  <a:lnTo>
                    <a:pt x="3069983" y="2541625"/>
                  </a:lnTo>
                  <a:lnTo>
                    <a:pt x="3073057" y="2542641"/>
                  </a:lnTo>
                  <a:lnTo>
                    <a:pt x="3073819" y="2543911"/>
                  </a:lnTo>
                  <a:lnTo>
                    <a:pt x="3073819" y="2612898"/>
                  </a:lnTo>
                  <a:lnTo>
                    <a:pt x="3078911" y="2617990"/>
                  </a:lnTo>
                  <a:lnTo>
                    <a:pt x="3214306" y="2617990"/>
                  </a:lnTo>
                  <a:lnTo>
                    <a:pt x="3219437" y="2612898"/>
                  </a:lnTo>
                  <a:lnTo>
                    <a:pt x="3219437" y="2541625"/>
                  </a:lnTo>
                  <a:lnTo>
                    <a:pt x="3219437" y="2501506"/>
                  </a:lnTo>
                  <a:lnTo>
                    <a:pt x="3219437" y="1842935"/>
                  </a:lnTo>
                  <a:close/>
                </a:path>
                <a:path w="4588509" h="2632075">
                  <a:moveTo>
                    <a:pt x="3455835" y="326478"/>
                  </a:moveTo>
                  <a:lnTo>
                    <a:pt x="3403968" y="302348"/>
                  </a:lnTo>
                  <a:lnTo>
                    <a:pt x="3357232" y="297357"/>
                  </a:lnTo>
                  <a:lnTo>
                    <a:pt x="3311436" y="301650"/>
                  </a:lnTo>
                  <a:lnTo>
                    <a:pt x="3269678" y="314528"/>
                  </a:lnTo>
                  <a:lnTo>
                    <a:pt x="3231972" y="335991"/>
                  </a:lnTo>
                  <a:lnTo>
                    <a:pt x="3198317" y="366026"/>
                  </a:lnTo>
                  <a:lnTo>
                    <a:pt x="3168700" y="404647"/>
                  </a:lnTo>
                  <a:lnTo>
                    <a:pt x="3167672" y="406704"/>
                  </a:lnTo>
                  <a:lnTo>
                    <a:pt x="3166402" y="407479"/>
                  </a:lnTo>
                  <a:lnTo>
                    <a:pt x="3164865" y="406946"/>
                  </a:lnTo>
                  <a:lnTo>
                    <a:pt x="3163341" y="406438"/>
                  </a:lnTo>
                  <a:lnTo>
                    <a:pt x="3162566" y="404647"/>
                  </a:lnTo>
                  <a:lnTo>
                    <a:pt x="3162566" y="310146"/>
                  </a:lnTo>
                  <a:lnTo>
                    <a:pt x="3157436" y="305015"/>
                  </a:lnTo>
                  <a:lnTo>
                    <a:pt x="3020517" y="305015"/>
                  </a:lnTo>
                  <a:lnTo>
                    <a:pt x="3015424" y="310146"/>
                  </a:lnTo>
                  <a:lnTo>
                    <a:pt x="3015424" y="1080109"/>
                  </a:lnTo>
                  <a:lnTo>
                    <a:pt x="3020517" y="1085202"/>
                  </a:lnTo>
                  <a:lnTo>
                    <a:pt x="3157436" y="1085202"/>
                  </a:lnTo>
                  <a:lnTo>
                    <a:pt x="3162566" y="1080109"/>
                  </a:lnTo>
                  <a:lnTo>
                    <a:pt x="3162566" y="622300"/>
                  </a:lnTo>
                  <a:lnTo>
                    <a:pt x="3165487" y="586536"/>
                  </a:lnTo>
                  <a:lnTo>
                    <a:pt x="3188868" y="525602"/>
                  </a:lnTo>
                  <a:lnTo>
                    <a:pt x="3234271" y="479806"/>
                  </a:lnTo>
                  <a:lnTo>
                    <a:pt x="3293656" y="454901"/>
                  </a:lnTo>
                  <a:lnTo>
                    <a:pt x="3349574" y="449097"/>
                  </a:lnTo>
                  <a:lnTo>
                    <a:pt x="3366617" y="449770"/>
                  </a:lnTo>
                  <a:lnTo>
                    <a:pt x="3382518" y="451789"/>
                  </a:lnTo>
                  <a:lnTo>
                    <a:pt x="3397275" y="455142"/>
                  </a:lnTo>
                  <a:lnTo>
                    <a:pt x="3410877" y="459828"/>
                  </a:lnTo>
                  <a:lnTo>
                    <a:pt x="3422116" y="462889"/>
                  </a:lnTo>
                  <a:lnTo>
                    <a:pt x="3428250" y="459828"/>
                  </a:lnTo>
                  <a:lnTo>
                    <a:pt x="3429279" y="450634"/>
                  </a:lnTo>
                  <a:lnTo>
                    <a:pt x="3429597" y="449097"/>
                  </a:lnTo>
                  <a:lnTo>
                    <a:pt x="3438474" y="407479"/>
                  </a:lnTo>
                  <a:lnTo>
                    <a:pt x="3453803" y="335673"/>
                  </a:lnTo>
                  <a:lnTo>
                    <a:pt x="3455835" y="326478"/>
                  </a:lnTo>
                  <a:close/>
                </a:path>
                <a:path w="4588509" h="2632075">
                  <a:moveTo>
                    <a:pt x="3851440" y="1859267"/>
                  </a:moveTo>
                  <a:lnTo>
                    <a:pt x="3799573" y="1835124"/>
                  </a:lnTo>
                  <a:lnTo>
                    <a:pt x="3752837" y="1830146"/>
                  </a:lnTo>
                  <a:lnTo>
                    <a:pt x="3707028" y="1834438"/>
                  </a:lnTo>
                  <a:lnTo>
                    <a:pt x="3665283" y="1847316"/>
                  </a:lnTo>
                  <a:lnTo>
                    <a:pt x="3627564" y="1868779"/>
                  </a:lnTo>
                  <a:lnTo>
                    <a:pt x="3593909" y="1898815"/>
                  </a:lnTo>
                  <a:lnTo>
                    <a:pt x="3564293" y="1937435"/>
                  </a:lnTo>
                  <a:lnTo>
                    <a:pt x="3563264" y="1939493"/>
                  </a:lnTo>
                  <a:lnTo>
                    <a:pt x="3561994" y="1940255"/>
                  </a:lnTo>
                  <a:lnTo>
                    <a:pt x="3558933" y="1939226"/>
                  </a:lnTo>
                  <a:lnTo>
                    <a:pt x="3558171" y="1937435"/>
                  </a:lnTo>
                  <a:lnTo>
                    <a:pt x="3558171" y="1842935"/>
                  </a:lnTo>
                  <a:lnTo>
                    <a:pt x="3553041" y="1837804"/>
                  </a:lnTo>
                  <a:lnTo>
                    <a:pt x="3416122" y="1837804"/>
                  </a:lnTo>
                  <a:lnTo>
                    <a:pt x="3411016" y="1842935"/>
                  </a:lnTo>
                  <a:lnTo>
                    <a:pt x="3411016" y="2612898"/>
                  </a:lnTo>
                  <a:lnTo>
                    <a:pt x="3416122" y="2617990"/>
                  </a:lnTo>
                  <a:lnTo>
                    <a:pt x="3553041" y="2617990"/>
                  </a:lnTo>
                  <a:lnTo>
                    <a:pt x="3558171" y="2612898"/>
                  </a:lnTo>
                  <a:lnTo>
                    <a:pt x="3558171" y="2155088"/>
                  </a:lnTo>
                  <a:lnTo>
                    <a:pt x="3561092" y="2119312"/>
                  </a:lnTo>
                  <a:lnTo>
                    <a:pt x="3584460" y="2058390"/>
                  </a:lnTo>
                  <a:lnTo>
                    <a:pt x="3629863" y="2012594"/>
                  </a:lnTo>
                  <a:lnTo>
                    <a:pt x="3689261" y="1987689"/>
                  </a:lnTo>
                  <a:lnTo>
                    <a:pt x="3745166" y="1981885"/>
                  </a:lnTo>
                  <a:lnTo>
                    <a:pt x="3762210" y="1982558"/>
                  </a:lnTo>
                  <a:lnTo>
                    <a:pt x="3778110" y="1984578"/>
                  </a:lnTo>
                  <a:lnTo>
                    <a:pt x="3792867" y="1987931"/>
                  </a:lnTo>
                  <a:lnTo>
                    <a:pt x="3806482" y="1992604"/>
                  </a:lnTo>
                  <a:lnTo>
                    <a:pt x="3817709" y="1995678"/>
                  </a:lnTo>
                  <a:lnTo>
                    <a:pt x="3823843" y="1992604"/>
                  </a:lnTo>
                  <a:lnTo>
                    <a:pt x="3824871" y="1983422"/>
                  </a:lnTo>
                  <a:lnTo>
                    <a:pt x="3825202" y="1981885"/>
                  </a:lnTo>
                  <a:lnTo>
                    <a:pt x="3834079" y="1940255"/>
                  </a:lnTo>
                  <a:lnTo>
                    <a:pt x="3849395" y="1868462"/>
                  </a:lnTo>
                  <a:lnTo>
                    <a:pt x="3851440" y="1859267"/>
                  </a:lnTo>
                  <a:close/>
                </a:path>
                <a:path w="4588509" h="2632075">
                  <a:moveTo>
                    <a:pt x="4588002" y="2233460"/>
                  </a:moveTo>
                  <a:lnTo>
                    <a:pt x="4587329" y="2197252"/>
                  </a:lnTo>
                  <a:lnTo>
                    <a:pt x="4585830" y="2165820"/>
                  </a:lnTo>
                  <a:lnTo>
                    <a:pt x="4585703" y="2162949"/>
                  </a:lnTo>
                  <a:lnTo>
                    <a:pt x="4573981" y="2073402"/>
                  </a:lnTo>
                  <a:lnTo>
                    <a:pt x="4560062" y="2022055"/>
                  </a:lnTo>
                  <a:lnTo>
                    <a:pt x="4541355" y="1976526"/>
                  </a:lnTo>
                  <a:lnTo>
                    <a:pt x="4517885" y="1936826"/>
                  </a:lnTo>
                  <a:lnTo>
                    <a:pt x="4489628" y="1902942"/>
                  </a:lnTo>
                  <a:lnTo>
                    <a:pt x="4455833" y="1875091"/>
                  </a:lnTo>
                  <a:lnTo>
                    <a:pt x="4440567" y="1866836"/>
                  </a:lnTo>
                  <a:lnTo>
                    <a:pt x="4440567" y="2159685"/>
                  </a:lnTo>
                  <a:lnTo>
                    <a:pt x="4440567" y="2163788"/>
                  </a:lnTo>
                  <a:lnTo>
                    <a:pt x="4438523" y="2165820"/>
                  </a:lnTo>
                  <a:lnTo>
                    <a:pt x="4079329" y="2165820"/>
                  </a:lnTo>
                  <a:lnTo>
                    <a:pt x="4077309" y="2163788"/>
                  </a:lnTo>
                  <a:lnTo>
                    <a:pt x="4077309" y="2159685"/>
                  </a:lnTo>
                  <a:lnTo>
                    <a:pt x="4082275" y="2112187"/>
                  </a:lnTo>
                  <a:lnTo>
                    <a:pt x="4091089" y="2073859"/>
                  </a:lnTo>
                  <a:lnTo>
                    <a:pt x="4113314" y="2024240"/>
                  </a:lnTo>
                  <a:lnTo>
                    <a:pt x="4149344" y="1985721"/>
                  </a:lnTo>
                  <a:lnTo>
                    <a:pt x="4197997" y="1961007"/>
                  </a:lnTo>
                  <a:lnTo>
                    <a:pt x="4258170" y="1952764"/>
                  </a:lnTo>
                  <a:lnTo>
                    <a:pt x="4290504" y="1955012"/>
                  </a:lnTo>
                  <a:lnTo>
                    <a:pt x="4346829" y="1973033"/>
                  </a:lnTo>
                  <a:lnTo>
                    <a:pt x="4391558" y="2008289"/>
                  </a:lnTo>
                  <a:lnTo>
                    <a:pt x="4421835" y="2056180"/>
                  </a:lnTo>
                  <a:lnTo>
                    <a:pt x="4434243" y="2098484"/>
                  </a:lnTo>
                  <a:lnTo>
                    <a:pt x="4440567" y="2159685"/>
                  </a:lnTo>
                  <a:lnTo>
                    <a:pt x="4440567" y="1866836"/>
                  </a:lnTo>
                  <a:lnTo>
                    <a:pt x="4415790" y="1853412"/>
                  </a:lnTo>
                  <a:lnTo>
                    <a:pt x="4369498" y="1837931"/>
                  </a:lnTo>
                  <a:lnTo>
                    <a:pt x="4316958" y="1828634"/>
                  </a:lnTo>
                  <a:lnTo>
                    <a:pt x="4258170" y="1825536"/>
                  </a:lnTo>
                  <a:lnTo>
                    <a:pt x="4201350" y="1829371"/>
                  </a:lnTo>
                  <a:lnTo>
                    <a:pt x="4148950" y="1840877"/>
                  </a:lnTo>
                  <a:lnTo>
                    <a:pt x="4100957" y="1860042"/>
                  </a:lnTo>
                  <a:lnTo>
                    <a:pt x="4057383" y="1886851"/>
                  </a:lnTo>
                  <a:lnTo>
                    <a:pt x="4019435" y="1920290"/>
                  </a:lnTo>
                  <a:lnTo>
                    <a:pt x="3988397" y="1959279"/>
                  </a:lnTo>
                  <a:lnTo>
                    <a:pt x="3964254" y="2003818"/>
                  </a:lnTo>
                  <a:lnTo>
                    <a:pt x="3947020" y="2053932"/>
                  </a:lnTo>
                  <a:lnTo>
                    <a:pt x="3934358" y="2125599"/>
                  </a:lnTo>
                  <a:lnTo>
                    <a:pt x="3931208" y="2171484"/>
                  </a:lnTo>
                  <a:lnTo>
                    <a:pt x="3930154" y="2224074"/>
                  </a:lnTo>
                  <a:lnTo>
                    <a:pt x="3932453" y="2286050"/>
                  </a:lnTo>
                  <a:lnTo>
                    <a:pt x="3939349" y="2343239"/>
                  </a:lnTo>
                  <a:lnTo>
                    <a:pt x="3950843" y="2395651"/>
                  </a:lnTo>
                  <a:lnTo>
                    <a:pt x="3966934" y="2443251"/>
                  </a:lnTo>
                  <a:lnTo>
                    <a:pt x="3988485" y="2485898"/>
                  </a:lnTo>
                  <a:lnTo>
                    <a:pt x="4014825" y="2523350"/>
                  </a:lnTo>
                  <a:lnTo>
                    <a:pt x="4045966" y="2555633"/>
                  </a:lnTo>
                  <a:lnTo>
                    <a:pt x="4081894" y="2582735"/>
                  </a:lnTo>
                  <a:lnTo>
                    <a:pt x="4122420" y="2604198"/>
                  </a:lnTo>
                  <a:lnTo>
                    <a:pt x="4167352" y="2619527"/>
                  </a:lnTo>
                  <a:lnTo>
                    <a:pt x="4216679" y="2628722"/>
                  </a:lnTo>
                  <a:lnTo>
                    <a:pt x="4270426" y="2631783"/>
                  </a:lnTo>
                  <a:lnTo>
                    <a:pt x="4318952" y="2629293"/>
                  </a:lnTo>
                  <a:lnTo>
                    <a:pt x="4364875" y="2621826"/>
                  </a:lnTo>
                  <a:lnTo>
                    <a:pt x="4408233" y="2609367"/>
                  </a:lnTo>
                  <a:lnTo>
                    <a:pt x="4449000" y="2591930"/>
                  </a:lnTo>
                  <a:lnTo>
                    <a:pt x="4486211" y="2570188"/>
                  </a:lnTo>
                  <a:lnTo>
                    <a:pt x="4518926" y="2544800"/>
                  </a:lnTo>
                  <a:lnTo>
                    <a:pt x="4547146" y="2515781"/>
                  </a:lnTo>
                  <a:lnTo>
                    <a:pt x="4556391" y="2503030"/>
                  </a:lnTo>
                  <a:lnTo>
                    <a:pt x="4570857" y="2483104"/>
                  </a:lnTo>
                  <a:lnTo>
                    <a:pt x="4574933" y="2475966"/>
                  </a:lnTo>
                  <a:lnTo>
                    <a:pt x="4573409" y="2469311"/>
                  </a:lnTo>
                  <a:lnTo>
                    <a:pt x="4566259" y="2463177"/>
                  </a:lnTo>
                  <a:lnTo>
                    <a:pt x="4478896" y="2404935"/>
                  </a:lnTo>
                  <a:lnTo>
                    <a:pt x="4473041" y="2401214"/>
                  </a:lnTo>
                  <a:lnTo>
                    <a:pt x="4467771" y="2400731"/>
                  </a:lnTo>
                  <a:lnTo>
                    <a:pt x="4463085" y="2403500"/>
                  </a:lnTo>
                  <a:lnTo>
                    <a:pt x="4458970" y="2409533"/>
                  </a:lnTo>
                  <a:lnTo>
                    <a:pt x="4425048" y="2450439"/>
                  </a:lnTo>
                  <a:lnTo>
                    <a:pt x="4384624" y="2479662"/>
                  </a:lnTo>
                  <a:lnTo>
                    <a:pt x="4337685" y="2497188"/>
                  </a:lnTo>
                  <a:lnTo>
                    <a:pt x="4284230" y="2503030"/>
                  </a:lnTo>
                  <a:lnTo>
                    <a:pt x="4246816" y="2500884"/>
                  </a:lnTo>
                  <a:lnTo>
                    <a:pt x="4182059" y="2483637"/>
                  </a:lnTo>
                  <a:lnTo>
                    <a:pt x="4131183" y="2449626"/>
                  </a:lnTo>
                  <a:lnTo>
                    <a:pt x="4097083" y="2401722"/>
                  </a:lnTo>
                  <a:lnTo>
                    <a:pt x="4082478" y="2357412"/>
                  </a:lnTo>
                  <a:lnTo>
                    <a:pt x="4077881" y="2317572"/>
                  </a:lnTo>
                  <a:lnTo>
                    <a:pt x="4077309" y="2293035"/>
                  </a:lnTo>
                  <a:lnTo>
                    <a:pt x="4077309" y="2288971"/>
                  </a:lnTo>
                  <a:lnTo>
                    <a:pt x="4079329" y="2286901"/>
                  </a:lnTo>
                  <a:lnTo>
                    <a:pt x="4582592" y="2286901"/>
                  </a:lnTo>
                  <a:lnTo>
                    <a:pt x="4587722" y="2281809"/>
                  </a:lnTo>
                  <a:lnTo>
                    <a:pt x="4587722" y="2271585"/>
                  </a:lnTo>
                  <a:lnTo>
                    <a:pt x="4588002" y="223346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2DD1D1AF-78D3-983A-3DC9-746994112D19}"/>
                </a:ext>
              </a:extLst>
            </p:cNvPr>
            <p:cNvSpPr/>
            <p:nvPr/>
          </p:nvSpPr>
          <p:spPr>
            <a:xfrm>
              <a:off x="12072569" y="2760630"/>
              <a:ext cx="6396990" cy="2633345"/>
            </a:xfrm>
            <a:custGeom>
              <a:avLst/>
              <a:gdLst/>
              <a:ahLst/>
              <a:cxnLst/>
              <a:rect l="l" t="t" r="r" b="b"/>
              <a:pathLst>
                <a:path w="6396990" h="2633345">
                  <a:moveTo>
                    <a:pt x="108826" y="20459"/>
                  </a:moveTo>
                  <a:lnTo>
                    <a:pt x="103695" y="15328"/>
                  </a:lnTo>
                  <a:lnTo>
                    <a:pt x="5092" y="15328"/>
                  </a:lnTo>
                  <a:lnTo>
                    <a:pt x="0" y="20459"/>
                  </a:lnTo>
                  <a:lnTo>
                    <a:pt x="0" y="1083183"/>
                  </a:lnTo>
                  <a:lnTo>
                    <a:pt x="5092" y="1088275"/>
                  </a:lnTo>
                  <a:lnTo>
                    <a:pt x="103695" y="1088275"/>
                  </a:lnTo>
                  <a:lnTo>
                    <a:pt x="108826" y="1083183"/>
                  </a:lnTo>
                  <a:lnTo>
                    <a:pt x="108826" y="20459"/>
                  </a:lnTo>
                  <a:close/>
                </a:path>
                <a:path w="6396990" h="2633345">
                  <a:moveTo>
                    <a:pt x="806869" y="1553248"/>
                  </a:moveTo>
                  <a:lnTo>
                    <a:pt x="801738" y="1548117"/>
                  </a:lnTo>
                  <a:lnTo>
                    <a:pt x="747090" y="1548117"/>
                  </a:lnTo>
                  <a:lnTo>
                    <a:pt x="702195" y="1549692"/>
                  </a:lnTo>
                  <a:lnTo>
                    <a:pt x="662584" y="1554441"/>
                  </a:lnTo>
                  <a:lnTo>
                    <a:pt x="599173" y="1573403"/>
                  </a:lnTo>
                  <a:lnTo>
                    <a:pt x="554151" y="1605991"/>
                  </a:lnTo>
                  <a:lnTo>
                    <a:pt x="524840" y="1653108"/>
                  </a:lnTo>
                  <a:lnTo>
                    <a:pt x="508736" y="1717687"/>
                  </a:lnTo>
                  <a:lnTo>
                    <a:pt x="504710" y="1757591"/>
                  </a:lnTo>
                  <a:lnTo>
                    <a:pt x="503377" y="1802561"/>
                  </a:lnTo>
                  <a:lnTo>
                    <a:pt x="503377" y="1843443"/>
                  </a:lnTo>
                  <a:lnTo>
                    <a:pt x="501319" y="1845475"/>
                  </a:lnTo>
                  <a:lnTo>
                    <a:pt x="384314" y="1845475"/>
                  </a:lnTo>
                  <a:lnTo>
                    <a:pt x="379222" y="1850605"/>
                  </a:lnTo>
                  <a:lnTo>
                    <a:pt x="379222" y="1940013"/>
                  </a:lnTo>
                  <a:lnTo>
                    <a:pt x="384314" y="1945106"/>
                  </a:lnTo>
                  <a:lnTo>
                    <a:pt x="501319" y="1945106"/>
                  </a:lnTo>
                  <a:lnTo>
                    <a:pt x="503377" y="1947176"/>
                  </a:lnTo>
                  <a:lnTo>
                    <a:pt x="503377" y="2615971"/>
                  </a:lnTo>
                  <a:lnTo>
                    <a:pt x="508469" y="2621064"/>
                  </a:lnTo>
                  <a:lnTo>
                    <a:pt x="605548" y="2621064"/>
                  </a:lnTo>
                  <a:lnTo>
                    <a:pt x="610666" y="2615971"/>
                  </a:lnTo>
                  <a:lnTo>
                    <a:pt x="610666" y="1947176"/>
                  </a:lnTo>
                  <a:lnTo>
                    <a:pt x="612711" y="1945106"/>
                  </a:lnTo>
                  <a:lnTo>
                    <a:pt x="798677" y="1945106"/>
                  </a:lnTo>
                  <a:lnTo>
                    <a:pt x="803808" y="1940013"/>
                  </a:lnTo>
                  <a:lnTo>
                    <a:pt x="803808" y="1850605"/>
                  </a:lnTo>
                  <a:lnTo>
                    <a:pt x="798677" y="1845475"/>
                  </a:lnTo>
                  <a:lnTo>
                    <a:pt x="612711" y="1845475"/>
                  </a:lnTo>
                  <a:lnTo>
                    <a:pt x="610666" y="1843443"/>
                  </a:lnTo>
                  <a:lnTo>
                    <a:pt x="610666" y="1808695"/>
                  </a:lnTo>
                  <a:lnTo>
                    <a:pt x="612584" y="1766785"/>
                  </a:lnTo>
                  <a:lnTo>
                    <a:pt x="627913" y="1702790"/>
                  </a:lnTo>
                  <a:lnTo>
                    <a:pt x="660006" y="1664271"/>
                  </a:lnTo>
                  <a:lnTo>
                    <a:pt x="717486" y="1645500"/>
                  </a:lnTo>
                  <a:lnTo>
                    <a:pt x="756285" y="1643151"/>
                  </a:lnTo>
                  <a:lnTo>
                    <a:pt x="801738" y="1643151"/>
                  </a:lnTo>
                  <a:lnTo>
                    <a:pt x="806869" y="1638046"/>
                  </a:lnTo>
                  <a:lnTo>
                    <a:pt x="806869" y="1553248"/>
                  </a:lnTo>
                  <a:close/>
                </a:path>
                <a:path w="6396990" h="2633345">
                  <a:moveTo>
                    <a:pt x="920419" y="567131"/>
                  </a:moveTo>
                  <a:lnTo>
                    <a:pt x="915860" y="509663"/>
                  </a:lnTo>
                  <a:lnTo>
                    <a:pt x="902208" y="458317"/>
                  </a:lnTo>
                  <a:lnTo>
                    <a:pt x="879462" y="413092"/>
                  </a:lnTo>
                  <a:lnTo>
                    <a:pt x="847610" y="374002"/>
                  </a:lnTo>
                  <a:lnTo>
                    <a:pt x="808088" y="342480"/>
                  </a:lnTo>
                  <a:lnTo>
                    <a:pt x="762342" y="319976"/>
                  </a:lnTo>
                  <a:lnTo>
                    <a:pt x="710374" y="306463"/>
                  </a:lnTo>
                  <a:lnTo>
                    <a:pt x="652170" y="301955"/>
                  </a:lnTo>
                  <a:lnTo>
                    <a:pt x="599262" y="305765"/>
                  </a:lnTo>
                  <a:lnTo>
                    <a:pt x="552119" y="317169"/>
                  </a:lnTo>
                  <a:lnTo>
                    <a:pt x="510730" y="336169"/>
                  </a:lnTo>
                  <a:lnTo>
                    <a:pt x="475107" y="362788"/>
                  </a:lnTo>
                  <a:lnTo>
                    <a:pt x="445249" y="396989"/>
                  </a:lnTo>
                  <a:lnTo>
                    <a:pt x="444220" y="399059"/>
                  </a:lnTo>
                  <a:lnTo>
                    <a:pt x="442950" y="399554"/>
                  </a:lnTo>
                  <a:lnTo>
                    <a:pt x="439889" y="397522"/>
                  </a:lnTo>
                  <a:lnTo>
                    <a:pt x="439127" y="395986"/>
                  </a:lnTo>
                  <a:lnTo>
                    <a:pt x="439127" y="317817"/>
                  </a:lnTo>
                  <a:lnTo>
                    <a:pt x="433997" y="312686"/>
                  </a:lnTo>
                  <a:lnTo>
                    <a:pt x="335394" y="312686"/>
                  </a:lnTo>
                  <a:lnTo>
                    <a:pt x="330288" y="317817"/>
                  </a:lnTo>
                  <a:lnTo>
                    <a:pt x="330288" y="1083183"/>
                  </a:lnTo>
                  <a:lnTo>
                    <a:pt x="335394" y="1088275"/>
                  </a:lnTo>
                  <a:lnTo>
                    <a:pt x="433997" y="1088275"/>
                  </a:lnTo>
                  <a:lnTo>
                    <a:pt x="439127" y="1083183"/>
                  </a:lnTo>
                  <a:lnTo>
                    <a:pt x="439127" y="585533"/>
                  </a:lnTo>
                  <a:lnTo>
                    <a:pt x="442379" y="545401"/>
                  </a:lnTo>
                  <a:lnTo>
                    <a:pt x="468439" y="477189"/>
                  </a:lnTo>
                  <a:lnTo>
                    <a:pt x="519290" y="426313"/>
                  </a:lnTo>
                  <a:lnTo>
                    <a:pt x="587502" y="400253"/>
                  </a:lnTo>
                  <a:lnTo>
                    <a:pt x="627646" y="396989"/>
                  </a:lnTo>
                  <a:lnTo>
                    <a:pt x="666394" y="400342"/>
                  </a:lnTo>
                  <a:lnTo>
                    <a:pt x="732688" y="427177"/>
                  </a:lnTo>
                  <a:lnTo>
                    <a:pt x="782701" y="479386"/>
                  </a:lnTo>
                  <a:lnTo>
                    <a:pt x="808380" y="548360"/>
                  </a:lnTo>
                  <a:lnTo>
                    <a:pt x="811593" y="588594"/>
                  </a:lnTo>
                  <a:lnTo>
                    <a:pt x="811593" y="1083183"/>
                  </a:lnTo>
                  <a:lnTo>
                    <a:pt x="816698" y="1088275"/>
                  </a:lnTo>
                  <a:lnTo>
                    <a:pt x="915289" y="1088275"/>
                  </a:lnTo>
                  <a:lnTo>
                    <a:pt x="920419" y="1083183"/>
                  </a:lnTo>
                  <a:lnTo>
                    <a:pt x="920419" y="567131"/>
                  </a:lnTo>
                  <a:close/>
                </a:path>
                <a:path w="6396990" h="2633345">
                  <a:moveTo>
                    <a:pt x="1557616" y="2231745"/>
                  </a:moveTo>
                  <a:lnTo>
                    <a:pt x="1556270" y="2173986"/>
                  </a:lnTo>
                  <a:lnTo>
                    <a:pt x="1552244" y="2123300"/>
                  </a:lnTo>
                  <a:lnTo>
                    <a:pt x="1545539" y="2079713"/>
                  </a:lnTo>
                  <a:lnTo>
                    <a:pt x="1518462" y="1997417"/>
                  </a:lnTo>
                  <a:lnTo>
                    <a:pt x="1494561" y="1956612"/>
                  </a:lnTo>
                  <a:lnTo>
                    <a:pt x="1464437" y="1920786"/>
                  </a:lnTo>
                  <a:lnTo>
                    <a:pt x="1448777" y="1907501"/>
                  </a:lnTo>
                  <a:lnTo>
                    <a:pt x="1448777" y="2233269"/>
                  </a:lnTo>
                  <a:lnTo>
                    <a:pt x="1447914" y="2280310"/>
                  </a:lnTo>
                  <a:lnTo>
                    <a:pt x="1445336" y="2321788"/>
                  </a:lnTo>
                  <a:lnTo>
                    <a:pt x="1434985" y="2388082"/>
                  </a:lnTo>
                  <a:lnTo>
                    <a:pt x="1408163" y="2449969"/>
                  </a:lnTo>
                  <a:lnTo>
                    <a:pt x="1364475" y="2497683"/>
                  </a:lnTo>
                  <a:lnTo>
                    <a:pt x="1306995" y="2528151"/>
                  </a:lnTo>
                  <a:lnTo>
                    <a:pt x="1238783" y="2538298"/>
                  </a:lnTo>
                  <a:lnTo>
                    <a:pt x="1201940" y="2535758"/>
                  </a:lnTo>
                  <a:lnTo>
                    <a:pt x="1137196" y="2515451"/>
                  </a:lnTo>
                  <a:lnTo>
                    <a:pt x="1085075" y="2475598"/>
                  </a:lnTo>
                  <a:lnTo>
                    <a:pt x="1050201" y="2420797"/>
                  </a:lnTo>
                  <a:lnTo>
                    <a:pt x="1034148" y="2358288"/>
                  </a:lnTo>
                  <a:lnTo>
                    <a:pt x="1028026" y="2280882"/>
                  </a:lnTo>
                  <a:lnTo>
                    <a:pt x="1027264" y="2233269"/>
                  </a:lnTo>
                  <a:lnTo>
                    <a:pt x="1028026" y="2185657"/>
                  </a:lnTo>
                  <a:lnTo>
                    <a:pt x="1030325" y="2143988"/>
                  </a:lnTo>
                  <a:lnTo>
                    <a:pt x="1039520" y="2078469"/>
                  </a:lnTo>
                  <a:lnTo>
                    <a:pt x="1066342" y="2016582"/>
                  </a:lnTo>
                  <a:lnTo>
                    <a:pt x="1110030" y="1968868"/>
                  </a:lnTo>
                  <a:lnTo>
                    <a:pt x="1167879" y="1938413"/>
                  </a:lnTo>
                  <a:lnTo>
                    <a:pt x="1237259" y="1928253"/>
                  </a:lnTo>
                  <a:lnTo>
                    <a:pt x="1273416" y="1930793"/>
                  </a:lnTo>
                  <a:lnTo>
                    <a:pt x="1337411" y="1951101"/>
                  </a:lnTo>
                  <a:lnTo>
                    <a:pt x="1389532" y="1990953"/>
                  </a:lnTo>
                  <a:lnTo>
                    <a:pt x="1425168" y="2045754"/>
                  </a:lnTo>
                  <a:lnTo>
                    <a:pt x="1441881" y="2108263"/>
                  </a:lnTo>
                  <a:lnTo>
                    <a:pt x="1448015" y="2185657"/>
                  </a:lnTo>
                  <a:lnTo>
                    <a:pt x="1448777" y="2233269"/>
                  </a:lnTo>
                  <a:lnTo>
                    <a:pt x="1448777" y="1907501"/>
                  </a:lnTo>
                  <a:lnTo>
                    <a:pt x="1386738" y="1865122"/>
                  </a:lnTo>
                  <a:lnTo>
                    <a:pt x="1341666" y="1847405"/>
                  </a:lnTo>
                  <a:lnTo>
                    <a:pt x="1292860" y="1836762"/>
                  </a:lnTo>
                  <a:lnTo>
                    <a:pt x="1240320" y="1833219"/>
                  </a:lnTo>
                  <a:lnTo>
                    <a:pt x="1185710" y="1836762"/>
                  </a:lnTo>
                  <a:lnTo>
                    <a:pt x="1135316" y="1847405"/>
                  </a:lnTo>
                  <a:lnTo>
                    <a:pt x="1089139" y="1865122"/>
                  </a:lnTo>
                  <a:lnTo>
                    <a:pt x="1047191" y="1889925"/>
                  </a:lnTo>
                  <a:lnTo>
                    <a:pt x="1010488" y="1920875"/>
                  </a:lnTo>
                  <a:lnTo>
                    <a:pt x="980122" y="1956993"/>
                  </a:lnTo>
                  <a:lnTo>
                    <a:pt x="956081" y="1998281"/>
                  </a:lnTo>
                  <a:lnTo>
                    <a:pt x="938364" y="2044738"/>
                  </a:lnTo>
                  <a:lnTo>
                    <a:pt x="928966" y="2082292"/>
                  </a:lnTo>
                  <a:lnTo>
                    <a:pt x="922261" y="2125980"/>
                  </a:lnTo>
                  <a:lnTo>
                    <a:pt x="918235" y="2175802"/>
                  </a:lnTo>
                  <a:lnTo>
                    <a:pt x="916901" y="2231745"/>
                  </a:lnTo>
                  <a:lnTo>
                    <a:pt x="918235" y="2287790"/>
                  </a:lnTo>
                  <a:lnTo>
                    <a:pt x="922261" y="2337905"/>
                  </a:lnTo>
                  <a:lnTo>
                    <a:pt x="928966" y="2382062"/>
                  </a:lnTo>
                  <a:lnTo>
                    <a:pt x="938364" y="2420277"/>
                  </a:lnTo>
                  <a:lnTo>
                    <a:pt x="956754" y="2467419"/>
                  </a:lnTo>
                  <a:lnTo>
                    <a:pt x="981278" y="2509189"/>
                  </a:lnTo>
                  <a:lnTo>
                    <a:pt x="1011923" y="2545588"/>
                  </a:lnTo>
                  <a:lnTo>
                    <a:pt x="1048715" y="2576614"/>
                  </a:lnTo>
                  <a:lnTo>
                    <a:pt x="1090485" y="2601430"/>
                  </a:lnTo>
                  <a:lnTo>
                    <a:pt x="1136091" y="2619159"/>
                  </a:lnTo>
                  <a:lnTo>
                    <a:pt x="1185519" y="2629789"/>
                  </a:lnTo>
                  <a:lnTo>
                    <a:pt x="1238783" y="2633332"/>
                  </a:lnTo>
                  <a:lnTo>
                    <a:pt x="1291996" y="2629789"/>
                  </a:lnTo>
                  <a:lnTo>
                    <a:pt x="1341285" y="2619159"/>
                  </a:lnTo>
                  <a:lnTo>
                    <a:pt x="1386649" y="2601430"/>
                  </a:lnTo>
                  <a:lnTo>
                    <a:pt x="1428089" y="2576614"/>
                  </a:lnTo>
                  <a:lnTo>
                    <a:pt x="1464437" y="2545588"/>
                  </a:lnTo>
                  <a:lnTo>
                    <a:pt x="1470469" y="2538298"/>
                  </a:lnTo>
                  <a:lnTo>
                    <a:pt x="1494561" y="2509189"/>
                  </a:lnTo>
                  <a:lnTo>
                    <a:pt x="1518462" y="2467419"/>
                  </a:lnTo>
                  <a:lnTo>
                    <a:pt x="1536141" y="2420277"/>
                  </a:lnTo>
                  <a:lnTo>
                    <a:pt x="1552244" y="2340953"/>
                  </a:lnTo>
                  <a:lnTo>
                    <a:pt x="1556270" y="2290076"/>
                  </a:lnTo>
                  <a:lnTo>
                    <a:pt x="1557616" y="2231745"/>
                  </a:lnTo>
                  <a:close/>
                </a:path>
                <a:path w="6396990" h="2633345">
                  <a:moveTo>
                    <a:pt x="1718221" y="567131"/>
                  </a:moveTo>
                  <a:lnTo>
                    <a:pt x="1713661" y="509663"/>
                  </a:lnTo>
                  <a:lnTo>
                    <a:pt x="1700009" y="458317"/>
                  </a:lnTo>
                  <a:lnTo>
                    <a:pt x="1677250" y="413092"/>
                  </a:lnTo>
                  <a:lnTo>
                    <a:pt x="1645399" y="374002"/>
                  </a:lnTo>
                  <a:lnTo>
                    <a:pt x="1605876" y="342480"/>
                  </a:lnTo>
                  <a:lnTo>
                    <a:pt x="1560144" y="319976"/>
                  </a:lnTo>
                  <a:lnTo>
                    <a:pt x="1508163" y="306463"/>
                  </a:lnTo>
                  <a:lnTo>
                    <a:pt x="1449971" y="301955"/>
                  </a:lnTo>
                  <a:lnTo>
                    <a:pt x="1397063" y="305765"/>
                  </a:lnTo>
                  <a:lnTo>
                    <a:pt x="1349908" y="317169"/>
                  </a:lnTo>
                  <a:lnTo>
                    <a:pt x="1308519" y="336169"/>
                  </a:lnTo>
                  <a:lnTo>
                    <a:pt x="1272895" y="362788"/>
                  </a:lnTo>
                  <a:lnTo>
                    <a:pt x="1243050" y="396989"/>
                  </a:lnTo>
                  <a:lnTo>
                    <a:pt x="1242021" y="399059"/>
                  </a:lnTo>
                  <a:lnTo>
                    <a:pt x="1240739" y="399554"/>
                  </a:lnTo>
                  <a:lnTo>
                    <a:pt x="1239215" y="398526"/>
                  </a:lnTo>
                  <a:lnTo>
                    <a:pt x="1237691" y="397522"/>
                  </a:lnTo>
                  <a:lnTo>
                    <a:pt x="1236916" y="395986"/>
                  </a:lnTo>
                  <a:lnTo>
                    <a:pt x="1236916" y="317817"/>
                  </a:lnTo>
                  <a:lnTo>
                    <a:pt x="1231785" y="312686"/>
                  </a:lnTo>
                  <a:lnTo>
                    <a:pt x="1133182" y="312686"/>
                  </a:lnTo>
                  <a:lnTo>
                    <a:pt x="1128090" y="317817"/>
                  </a:lnTo>
                  <a:lnTo>
                    <a:pt x="1128090" y="1083183"/>
                  </a:lnTo>
                  <a:lnTo>
                    <a:pt x="1133182" y="1088275"/>
                  </a:lnTo>
                  <a:lnTo>
                    <a:pt x="1231785" y="1088275"/>
                  </a:lnTo>
                  <a:lnTo>
                    <a:pt x="1236916" y="1083183"/>
                  </a:lnTo>
                  <a:lnTo>
                    <a:pt x="1236916" y="585533"/>
                  </a:lnTo>
                  <a:lnTo>
                    <a:pt x="1240180" y="545401"/>
                  </a:lnTo>
                  <a:lnTo>
                    <a:pt x="1266228" y="477189"/>
                  </a:lnTo>
                  <a:lnTo>
                    <a:pt x="1317091" y="426313"/>
                  </a:lnTo>
                  <a:lnTo>
                    <a:pt x="1385303" y="400253"/>
                  </a:lnTo>
                  <a:lnTo>
                    <a:pt x="1425448" y="396989"/>
                  </a:lnTo>
                  <a:lnTo>
                    <a:pt x="1464195" y="400342"/>
                  </a:lnTo>
                  <a:lnTo>
                    <a:pt x="1530477" y="427177"/>
                  </a:lnTo>
                  <a:lnTo>
                    <a:pt x="1580502" y="479386"/>
                  </a:lnTo>
                  <a:lnTo>
                    <a:pt x="1606169" y="548360"/>
                  </a:lnTo>
                  <a:lnTo>
                    <a:pt x="1609382" y="588594"/>
                  </a:lnTo>
                  <a:lnTo>
                    <a:pt x="1609382" y="1083183"/>
                  </a:lnTo>
                  <a:lnTo>
                    <a:pt x="1614474" y="1088275"/>
                  </a:lnTo>
                  <a:lnTo>
                    <a:pt x="1713090" y="1088275"/>
                  </a:lnTo>
                  <a:lnTo>
                    <a:pt x="1718221" y="1083183"/>
                  </a:lnTo>
                  <a:lnTo>
                    <a:pt x="1718221" y="567131"/>
                  </a:lnTo>
                  <a:close/>
                </a:path>
                <a:path w="6396990" h="2633345">
                  <a:moveTo>
                    <a:pt x="2154517" y="1868474"/>
                  </a:moveTo>
                  <a:lnTo>
                    <a:pt x="2103043" y="1842808"/>
                  </a:lnTo>
                  <a:lnTo>
                    <a:pt x="2055914" y="1837817"/>
                  </a:lnTo>
                  <a:lnTo>
                    <a:pt x="2023960" y="1839785"/>
                  </a:lnTo>
                  <a:lnTo>
                    <a:pt x="1966087" y="1855495"/>
                  </a:lnTo>
                  <a:lnTo>
                    <a:pt x="1916379" y="1886534"/>
                  </a:lnTo>
                  <a:lnTo>
                    <a:pt x="1875383" y="1930603"/>
                  </a:lnTo>
                  <a:lnTo>
                    <a:pt x="1857159" y="1959432"/>
                  </a:lnTo>
                  <a:lnTo>
                    <a:pt x="1855889" y="1960194"/>
                  </a:lnTo>
                  <a:lnTo>
                    <a:pt x="1852815" y="1959178"/>
                  </a:lnTo>
                  <a:lnTo>
                    <a:pt x="1852155" y="1957616"/>
                  </a:lnTo>
                  <a:lnTo>
                    <a:pt x="1852053" y="1850605"/>
                  </a:lnTo>
                  <a:lnTo>
                    <a:pt x="1846922" y="1845475"/>
                  </a:lnTo>
                  <a:lnTo>
                    <a:pt x="1748332" y="1845475"/>
                  </a:lnTo>
                  <a:lnTo>
                    <a:pt x="1743227" y="1850605"/>
                  </a:lnTo>
                  <a:lnTo>
                    <a:pt x="1743227" y="2615971"/>
                  </a:lnTo>
                  <a:lnTo>
                    <a:pt x="1748332" y="2621064"/>
                  </a:lnTo>
                  <a:lnTo>
                    <a:pt x="1846922" y="2621064"/>
                  </a:lnTo>
                  <a:lnTo>
                    <a:pt x="1852053" y="2615971"/>
                  </a:lnTo>
                  <a:lnTo>
                    <a:pt x="1852053" y="2153564"/>
                  </a:lnTo>
                  <a:lnTo>
                    <a:pt x="1855304" y="2112518"/>
                  </a:lnTo>
                  <a:lnTo>
                    <a:pt x="1865083" y="2075218"/>
                  </a:lnTo>
                  <a:lnTo>
                    <a:pt x="1904161" y="2011794"/>
                  </a:lnTo>
                  <a:lnTo>
                    <a:pt x="1963178" y="1969071"/>
                  </a:lnTo>
                  <a:lnTo>
                    <a:pt x="1990051" y="1960194"/>
                  </a:lnTo>
                  <a:lnTo>
                    <a:pt x="1997849" y="1957616"/>
                  </a:lnTo>
                  <a:lnTo>
                    <a:pt x="2035987" y="1952777"/>
                  </a:lnTo>
                  <a:lnTo>
                    <a:pt x="2055914" y="1951240"/>
                  </a:lnTo>
                  <a:lnTo>
                    <a:pt x="2072284" y="1951913"/>
                  </a:lnTo>
                  <a:lnTo>
                    <a:pt x="2087714" y="1953933"/>
                  </a:lnTo>
                  <a:lnTo>
                    <a:pt x="2102180" y="1957285"/>
                  </a:lnTo>
                  <a:lnTo>
                    <a:pt x="2115693" y="1961972"/>
                  </a:lnTo>
                  <a:lnTo>
                    <a:pt x="2122678" y="1963699"/>
                  </a:lnTo>
                  <a:lnTo>
                    <a:pt x="2128329" y="1962746"/>
                  </a:lnTo>
                  <a:lnTo>
                    <a:pt x="2132647" y="1959102"/>
                  </a:lnTo>
                  <a:lnTo>
                    <a:pt x="2135619" y="1952777"/>
                  </a:lnTo>
                  <a:lnTo>
                    <a:pt x="2135962" y="1951240"/>
                  </a:lnTo>
                  <a:lnTo>
                    <a:pt x="2152485" y="1877669"/>
                  </a:lnTo>
                  <a:lnTo>
                    <a:pt x="2154517" y="1868474"/>
                  </a:lnTo>
                  <a:close/>
                </a:path>
                <a:path w="6396990" h="2633345">
                  <a:moveTo>
                    <a:pt x="2539619" y="698957"/>
                  </a:moveTo>
                  <a:lnTo>
                    <a:pt x="2538272" y="641197"/>
                  </a:lnTo>
                  <a:lnTo>
                    <a:pt x="2534247" y="590511"/>
                  </a:lnTo>
                  <a:lnTo>
                    <a:pt x="2527541" y="546925"/>
                  </a:lnTo>
                  <a:lnTo>
                    <a:pt x="2500465" y="464629"/>
                  </a:lnTo>
                  <a:lnTo>
                    <a:pt x="2476563" y="423824"/>
                  </a:lnTo>
                  <a:lnTo>
                    <a:pt x="2446439" y="387997"/>
                  </a:lnTo>
                  <a:lnTo>
                    <a:pt x="2430780" y="374713"/>
                  </a:lnTo>
                  <a:lnTo>
                    <a:pt x="2430780" y="700481"/>
                  </a:lnTo>
                  <a:lnTo>
                    <a:pt x="2429916" y="747522"/>
                  </a:lnTo>
                  <a:lnTo>
                    <a:pt x="2427338" y="789012"/>
                  </a:lnTo>
                  <a:lnTo>
                    <a:pt x="2416987" y="855294"/>
                  </a:lnTo>
                  <a:lnTo>
                    <a:pt x="2390165" y="917194"/>
                  </a:lnTo>
                  <a:lnTo>
                    <a:pt x="2346477" y="964895"/>
                  </a:lnTo>
                  <a:lnTo>
                    <a:pt x="2288997" y="995362"/>
                  </a:lnTo>
                  <a:lnTo>
                    <a:pt x="2220785" y="1005509"/>
                  </a:lnTo>
                  <a:lnTo>
                    <a:pt x="2183942" y="1002969"/>
                  </a:lnTo>
                  <a:lnTo>
                    <a:pt x="2119198" y="982662"/>
                  </a:lnTo>
                  <a:lnTo>
                    <a:pt x="2067077" y="942809"/>
                  </a:lnTo>
                  <a:lnTo>
                    <a:pt x="2032203" y="888009"/>
                  </a:lnTo>
                  <a:lnTo>
                    <a:pt x="2016150" y="825500"/>
                  </a:lnTo>
                  <a:lnTo>
                    <a:pt x="2010029" y="748093"/>
                  </a:lnTo>
                  <a:lnTo>
                    <a:pt x="2009267" y="700481"/>
                  </a:lnTo>
                  <a:lnTo>
                    <a:pt x="2010029" y="652868"/>
                  </a:lnTo>
                  <a:lnTo>
                    <a:pt x="2012327" y="611212"/>
                  </a:lnTo>
                  <a:lnTo>
                    <a:pt x="2021522" y="545680"/>
                  </a:lnTo>
                  <a:lnTo>
                    <a:pt x="2048344" y="483793"/>
                  </a:lnTo>
                  <a:lnTo>
                    <a:pt x="2092032" y="436079"/>
                  </a:lnTo>
                  <a:lnTo>
                    <a:pt x="2149894" y="405625"/>
                  </a:lnTo>
                  <a:lnTo>
                    <a:pt x="2219261" y="395465"/>
                  </a:lnTo>
                  <a:lnTo>
                    <a:pt x="2255418" y="398005"/>
                  </a:lnTo>
                  <a:lnTo>
                    <a:pt x="2319413" y="418312"/>
                  </a:lnTo>
                  <a:lnTo>
                    <a:pt x="2371534" y="458165"/>
                  </a:lnTo>
                  <a:lnTo>
                    <a:pt x="2407170" y="512965"/>
                  </a:lnTo>
                  <a:lnTo>
                    <a:pt x="2423884" y="575475"/>
                  </a:lnTo>
                  <a:lnTo>
                    <a:pt x="2430018" y="652868"/>
                  </a:lnTo>
                  <a:lnTo>
                    <a:pt x="2430780" y="700481"/>
                  </a:lnTo>
                  <a:lnTo>
                    <a:pt x="2430780" y="374713"/>
                  </a:lnTo>
                  <a:lnTo>
                    <a:pt x="2368753" y="332333"/>
                  </a:lnTo>
                  <a:lnTo>
                    <a:pt x="2323668" y="314617"/>
                  </a:lnTo>
                  <a:lnTo>
                    <a:pt x="2274862" y="303974"/>
                  </a:lnTo>
                  <a:lnTo>
                    <a:pt x="2222322" y="300431"/>
                  </a:lnTo>
                  <a:lnTo>
                    <a:pt x="2167712" y="303974"/>
                  </a:lnTo>
                  <a:lnTo>
                    <a:pt x="2117318" y="314617"/>
                  </a:lnTo>
                  <a:lnTo>
                    <a:pt x="2071141" y="332333"/>
                  </a:lnTo>
                  <a:lnTo>
                    <a:pt x="2029193" y="357136"/>
                  </a:lnTo>
                  <a:lnTo>
                    <a:pt x="1992503" y="388086"/>
                  </a:lnTo>
                  <a:lnTo>
                    <a:pt x="1962124" y="424218"/>
                  </a:lnTo>
                  <a:lnTo>
                    <a:pt x="1938083" y="465505"/>
                  </a:lnTo>
                  <a:lnTo>
                    <a:pt x="1920367" y="511949"/>
                  </a:lnTo>
                  <a:lnTo>
                    <a:pt x="1910969" y="549503"/>
                  </a:lnTo>
                  <a:lnTo>
                    <a:pt x="1904263" y="593191"/>
                  </a:lnTo>
                  <a:lnTo>
                    <a:pt x="1900237" y="643013"/>
                  </a:lnTo>
                  <a:lnTo>
                    <a:pt x="1898904" y="698957"/>
                  </a:lnTo>
                  <a:lnTo>
                    <a:pt x="1900237" y="755002"/>
                  </a:lnTo>
                  <a:lnTo>
                    <a:pt x="1904263" y="805116"/>
                  </a:lnTo>
                  <a:lnTo>
                    <a:pt x="1910969" y="849274"/>
                  </a:lnTo>
                  <a:lnTo>
                    <a:pt x="1920367" y="887476"/>
                  </a:lnTo>
                  <a:lnTo>
                    <a:pt x="1938756" y="934631"/>
                  </a:lnTo>
                  <a:lnTo>
                    <a:pt x="1963280" y="976401"/>
                  </a:lnTo>
                  <a:lnTo>
                    <a:pt x="1993938" y="1012799"/>
                  </a:lnTo>
                  <a:lnTo>
                    <a:pt x="2030730" y="1043838"/>
                  </a:lnTo>
                  <a:lnTo>
                    <a:pt x="2072487" y="1068641"/>
                  </a:lnTo>
                  <a:lnTo>
                    <a:pt x="2118093" y="1086370"/>
                  </a:lnTo>
                  <a:lnTo>
                    <a:pt x="2167521" y="1097000"/>
                  </a:lnTo>
                  <a:lnTo>
                    <a:pt x="2220785" y="1100543"/>
                  </a:lnTo>
                  <a:lnTo>
                    <a:pt x="2274011" y="1097000"/>
                  </a:lnTo>
                  <a:lnTo>
                    <a:pt x="2323287" y="1086370"/>
                  </a:lnTo>
                  <a:lnTo>
                    <a:pt x="2368651" y="1068641"/>
                  </a:lnTo>
                  <a:lnTo>
                    <a:pt x="2410091" y="1043838"/>
                  </a:lnTo>
                  <a:lnTo>
                    <a:pt x="2446439" y="1012799"/>
                  </a:lnTo>
                  <a:lnTo>
                    <a:pt x="2452471" y="1005509"/>
                  </a:lnTo>
                  <a:lnTo>
                    <a:pt x="2476563" y="976401"/>
                  </a:lnTo>
                  <a:lnTo>
                    <a:pt x="2500465" y="934631"/>
                  </a:lnTo>
                  <a:lnTo>
                    <a:pt x="2518156" y="887476"/>
                  </a:lnTo>
                  <a:lnTo>
                    <a:pt x="2534247" y="808164"/>
                  </a:lnTo>
                  <a:lnTo>
                    <a:pt x="2538272" y="757301"/>
                  </a:lnTo>
                  <a:lnTo>
                    <a:pt x="2539619" y="698957"/>
                  </a:lnTo>
                  <a:close/>
                </a:path>
                <a:path w="6396990" h="2633345">
                  <a:moveTo>
                    <a:pt x="3164103" y="2090724"/>
                  </a:moveTo>
                  <a:lnTo>
                    <a:pt x="3159417" y="2035365"/>
                  </a:lnTo>
                  <a:lnTo>
                    <a:pt x="3145332" y="1985733"/>
                  </a:lnTo>
                  <a:lnTo>
                    <a:pt x="3121850" y="1941855"/>
                  </a:lnTo>
                  <a:lnTo>
                    <a:pt x="3110128" y="1928253"/>
                  </a:lnTo>
                  <a:lnTo>
                    <a:pt x="3088995" y="1903730"/>
                  </a:lnTo>
                  <a:lnTo>
                    <a:pt x="3056445" y="1878355"/>
                  </a:lnTo>
                  <a:lnTo>
                    <a:pt x="3018866" y="1858606"/>
                  </a:lnTo>
                  <a:lnTo>
                    <a:pt x="2976257" y="1844509"/>
                  </a:lnTo>
                  <a:lnTo>
                    <a:pt x="2928620" y="1836039"/>
                  </a:lnTo>
                  <a:lnTo>
                    <a:pt x="2875953" y="1833219"/>
                  </a:lnTo>
                  <a:lnTo>
                    <a:pt x="2818663" y="1836572"/>
                  </a:lnTo>
                  <a:lnTo>
                    <a:pt x="2766352" y="1846630"/>
                  </a:lnTo>
                  <a:lnTo>
                    <a:pt x="2719019" y="1863394"/>
                  </a:lnTo>
                  <a:lnTo>
                    <a:pt x="2676690" y="1886864"/>
                  </a:lnTo>
                  <a:lnTo>
                    <a:pt x="2641041" y="1915706"/>
                  </a:lnTo>
                  <a:lnTo>
                    <a:pt x="2613837" y="1948573"/>
                  </a:lnTo>
                  <a:lnTo>
                    <a:pt x="2595067" y="1985441"/>
                  </a:lnTo>
                  <a:lnTo>
                    <a:pt x="2584716" y="2026348"/>
                  </a:lnTo>
                  <a:lnTo>
                    <a:pt x="2582659" y="2032482"/>
                  </a:lnTo>
                  <a:lnTo>
                    <a:pt x="2587256" y="2036572"/>
                  </a:lnTo>
                  <a:lnTo>
                    <a:pt x="2598509" y="2038616"/>
                  </a:lnTo>
                  <a:lnTo>
                    <a:pt x="2681287" y="2049335"/>
                  </a:lnTo>
                  <a:lnTo>
                    <a:pt x="2690482" y="2050376"/>
                  </a:lnTo>
                  <a:lnTo>
                    <a:pt x="2696616" y="2045766"/>
                  </a:lnTo>
                  <a:lnTo>
                    <a:pt x="2699728" y="2035365"/>
                  </a:lnTo>
                  <a:lnTo>
                    <a:pt x="2707233" y="2011641"/>
                  </a:lnTo>
                  <a:lnTo>
                    <a:pt x="2735605" y="1972183"/>
                  </a:lnTo>
                  <a:lnTo>
                    <a:pt x="2781109" y="1944204"/>
                  </a:lnTo>
                  <a:lnTo>
                    <a:pt x="2840888" y="1930019"/>
                  </a:lnTo>
                  <a:lnTo>
                    <a:pt x="2875953" y="1928253"/>
                  </a:lnTo>
                  <a:lnTo>
                    <a:pt x="2918917" y="1931085"/>
                  </a:lnTo>
                  <a:lnTo>
                    <a:pt x="2986735" y="1953691"/>
                  </a:lnTo>
                  <a:lnTo>
                    <a:pt x="3030715" y="1998141"/>
                  </a:lnTo>
                  <a:lnTo>
                    <a:pt x="3052559" y="2059825"/>
                  </a:lnTo>
                  <a:lnTo>
                    <a:pt x="3055289" y="2096858"/>
                  </a:lnTo>
                  <a:lnTo>
                    <a:pt x="3055289" y="2159203"/>
                  </a:lnTo>
                  <a:lnTo>
                    <a:pt x="3055289" y="2249132"/>
                  </a:lnTo>
                  <a:lnTo>
                    <a:pt x="3055289" y="2372766"/>
                  </a:lnTo>
                  <a:lnTo>
                    <a:pt x="3051162" y="2409126"/>
                  </a:lnTo>
                  <a:lnTo>
                    <a:pt x="3018205" y="2470048"/>
                  </a:lnTo>
                  <a:lnTo>
                    <a:pt x="2954883" y="2514396"/>
                  </a:lnTo>
                  <a:lnTo>
                    <a:pt x="2917329" y="2528532"/>
                  </a:lnTo>
                  <a:lnTo>
                    <a:pt x="2876702" y="2537015"/>
                  </a:lnTo>
                  <a:lnTo>
                    <a:pt x="2833027" y="2539835"/>
                  </a:lnTo>
                  <a:lnTo>
                    <a:pt x="2797238" y="2537676"/>
                  </a:lnTo>
                  <a:lnTo>
                    <a:pt x="2736316" y="2520429"/>
                  </a:lnTo>
                  <a:lnTo>
                    <a:pt x="2690711" y="2486037"/>
                  </a:lnTo>
                  <a:lnTo>
                    <a:pt x="2667343" y="2435085"/>
                  </a:lnTo>
                  <a:lnTo>
                    <a:pt x="2664422" y="2403411"/>
                  </a:lnTo>
                  <a:lnTo>
                    <a:pt x="2668257" y="2368639"/>
                  </a:lnTo>
                  <a:lnTo>
                    <a:pt x="2698915" y="2311158"/>
                  </a:lnTo>
                  <a:lnTo>
                    <a:pt x="2758871" y="2270341"/>
                  </a:lnTo>
                  <a:lnTo>
                    <a:pt x="2796997" y="2257412"/>
                  </a:lnTo>
                  <a:lnTo>
                    <a:pt x="2840113" y="2249652"/>
                  </a:lnTo>
                  <a:lnTo>
                    <a:pt x="2888208" y="2247074"/>
                  </a:lnTo>
                  <a:lnTo>
                    <a:pt x="3053219" y="2247074"/>
                  </a:lnTo>
                  <a:lnTo>
                    <a:pt x="3055289" y="2249132"/>
                  </a:lnTo>
                  <a:lnTo>
                    <a:pt x="3055289" y="2159203"/>
                  </a:lnTo>
                  <a:lnTo>
                    <a:pt x="3053219" y="2161235"/>
                  </a:lnTo>
                  <a:lnTo>
                    <a:pt x="2871355" y="2161235"/>
                  </a:lnTo>
                  <a:lnTo>
                    <a:pt x="2814485" y="2163902"/>
                  </a:lnTo>
                  <a:lnTo>
                    <a:pt x="2762821" y="2171903"/>
                  </a:lnTo>
                  <a:lnTo>
                    <a:pt x="2716377" y="2185238"/>
                  </a:lnTo>
                  <a:lnTo>
                    <a:pt x="2675153" y="2203907"/>
                  </a:lnTo>
                  <a:lnTo>
                    <a:pt x="2639123" y="2227910"/>
                  </a:lnTo>
                  <a:lnTo>
                    <a:pt x="2602573" y="2264257"/>
                  </a:lnTo>
                  <a:lnTo>
                    <a:pt x="2576474" y="2306650"/>
                  </a:lnTo>
                  <a:lnTo>
                    <a:pt x="2560815" y="2355088"/>
                  </a:lnTo>
                  <a:lnTo>
                    <a:pt x="2555595" y="2409545"/>
                  </a:lnTo>
                  <a:lnTo>
                    <a:pt x="2560193" y="2462619"/>
                  </a:lnTo>
                  <a:lnTo>
                    <a:pt x="2573985" y="2508415"/>
                  </a:lnTo>
                  <a:lnTo>
                    <a:pt x="2596985" y="2546921"/>
                  </a:lnTo>
                  <a:lnTo>
                    <a:pt x="2629166" y="2578150"/>
                  </a:lnTo>
                  <a:lnTo>
                    <a:pt x="2668155" y="2602293"/>
                  </a:lnTo>
                  <a:lnTo>
                    <a:pt x="2711551" y="2619540"/>
                  </a:lnTo>
                  <a:lnTo>
                    <a:pt x="2759354" y="2629878"/>
                  </a:lnTo>
                  <a:lnTo>
                    <a:pt x="2811576" y="2633332"/>
                  </a:lnTo>
                  <a:lnTo>
                    <a:pt x="2848254" y="2631846"/>
                  </a:lnTo>
                  <a:lnTo>
                    <a:pt x="2916466" y="2619959"/>
                  </a:lnTo>
                  <a:lnTo>
                    <a:pt x="2977197" y="2596311"/>
                  </a:lnTo>
                  <a:lnTo>
                    <a:pt x="3027019" y="2561437"/>
                  </a:lnTo>
                  <a:lnTo>
                    <a:pt x="3047619" y="2539835"/>
                  </a:lnTo>
                  <a:lnTo>
                    <a:pt x="3049651" y="2537790"/>
                  </a:lnTo>
                  <a:lnTo>
                    <a:pt x="3051454" y="2537295"/>
                  </a:lnTo>
                  <a:lnTo>
                    <a:pt x="3054515" y="2539327"/>
                  </a:lnTo>
                  <a:lnTo>
                    <a:pt x="3055289" y="2540863"/>
                  </a:lnTo>
                  <a:lnTo>
                    <a:pt x="3055289" y="2615971"/>
                  </a:lnTo>
                  <a:lnTo>
                    <a:pt x="3060382" y="2621064"/>
                  </a:lnTo>
                  <a:lnTo>
                    <a:pt x="3158985" y="2621064"/>
                  </a:lnTo>
                  <a:lnTo>
                    <a:pt x="3164103" y="2615971"/>
                  </a:lnTo>
                  <a:lnTo>
                    <a:pt x="3164103" y="2537295"/>
                  </a:lnTo>
                  <a:lnTo>
                    <a:pt x="3164103" y="2247074"/>
                  </a:lnTo>
                  <a:lnTo>
                    <a:pt x="3164103" y="2090724"/>
                  </a:lnTo>
                  <a:close/>
                </a:path>
                <a:path w="6396990" h="2633345">
                  <a:moveTo>
                    <a:pt x="3271672" y="319849"/>
                  </a:moveTo>
                  <a:lnTo>
                    <a:pt x="3267570" y="314223"/>
                  </a:lnTo>
                  <a:lnTo>
                    <a:pt x="3256330" y="314223"/>
                  </a:lnTo>
                  <a:lnTo>
                    <a:pt x="3168967" y="312686"/>
                  </a:lnTo>
                  <a:lnTo>
                    <a:pt x="3159772" y="312686"/>
                  </a:lnTo>
                  <a:lnTo>
                    <a:pt x="3153651" y="316788"/>
                  </a:lnTo>
                  <a:lnTo>
                    <a:pt x="3150578" y="324954"/>
                  </a:lnTo>
                  <a:lnTo>
                    <a:pt x="2958973" y="925804"/>
                  </a:lnTo>
                  <a:lnTo>
                    <a:pt x="2957944" y="927862"/>
                  </a:lnTo>
                  <a:lnTo>
                    <a:pt x="2956420" y="928878"/>
                  </a:lnTo>
                  <a:lnTo>
                    <a:pt x="2952331" y="928878"/>
                  </a:lnTo>
                  <a:lnTo>
                    <a:pt x="2950781" y="927862"/>
                  </a:lnTo>
                  <a:lnTo>
                    <a:pt x="2949778" y="925804"/>
                  </a:lnTo>
                  <a:lnTo>
                    <a:pt x="2758186" y="324954"/>
                  </a:lnTo>
                  <a:lnTo>
                    <a:pt x="2755112" y="316788"/>
                  </a:lnTo>
                  <a:lnTo>
                    <a:pt x="2748991" y="312686"/>
                  </a:lnTo>
                  <a:lnTo>
                    <a:pt x="2643225" y="312686"/>
                  </a:lnTo>
                  <a:lnTo>
                    <a:pt x="2638628" y="316280"/>
                  </a:lnTo>
                  <a:lnTo>
                    <a:pt x="2638628" y="323430"/>
                  </a:lnTo>
                  <a:lnTo>
                    <a:pt x="2640152" y="329552"/>
                  </a:lnTo>
                  <a:lnTo>
                    <a:pt x="2891536" y="1076020"/>
                  </a:lnTo>
                  <a:lnTo>
                    <a:pt x="2894596" y="1084211"/>
                  </a:lnTo>
                  <a:lnTo>
                    <a:pt x="2900730" y="1088275"/>
                  </a:lnTo>
                  <a:lnTo>
                    <a:pt x="3008033" y="1088275"/>
                  </a:lnTo>
                  <a:lnTo>
                    <a:pt x="3014154" y="1084211"/>
                  </a:lnTo>
                  <a:lnTo>
                    <a:pt x="3017228" y="1076020"/>
                  </a:lnTo>
                  <a:lnTo>
                    <a:pt x="3066872" y="928878"/>
                  </a:lnTo>
                  <a:lnTo>
                    <a:pt x="3268599" y="331089"/>
                  </a:lnTo>
                  <a:lnTo>
                    <a:pt x="3271672" y="319849"/>
                  </a:lnTo>
                  <a:close/>
                </a:path>
                <a:path w="6396990" h="2633345">
                  <a:moveTo>
                    <a:pt x="3964470" y="557936"/>
                  </a:moveTo>
                  <a:lnTo>
                    <a:pt x="3959771" y="502577"/>
                  </a:lnTo>
                  <a:lnTo>
                    <a:pt x="3945686" y="452945"/>
                  </a:lnTo>
                  <a:lnTo>
                    <a:pt x="3922217" y="409067"/>
                  </a:lnTo>
                  <a:lnTo>
                    <a:pt x="3910495" y="395465"/>
                  </a:lnTo>
                  <a:lnTo>
                    <a:pt x="3889362" y="370941"/>
                  </a:lnTo>
                  <a:lnTo>
                    <a:pt x="3856799" y="345567"/>
                  </a:lnTo>
                  <a:lnTo>
                    <a:pt x="3819220" y="325818"/>
                  </a:lnTo>
                  <a:lnTo>
                    <a:pt x="3776611" y="311721"/>
                  </a:lnTo>
                  <a:lnTo>
                    <a:pt x="3728974" y="303250"/>
                  </a:lnTo>
                  <a:lnTo>
                    <a:pt x="3676319" y="300431"/>
                  </a:lnTo>
                  <a:lnTo>
                    <a:pt x="3619017" y="303784"/>
                  </a:lnTo>
                  <a:lnTo>
                    <a:pt x="3566706" y="313842"/>
                  </a:lnTo>
                  <a:lnTo>
                    <a:pt x="3519386" y="330606"/>
                  </a:lnTo>
                  <a:lnTo>
                    <a:pt x="3477044" y="354076"/>
                  </a:lnTo>
                  <a:lnTo>
                    <a:pt x="3441408" y="382917"/>
                  </a:lnTo>
                  <a:lnTo>
                    <a:pt x="3414191" y="415772"/>
                  </a:lnTo>
                  <a:lnTo>
                    <a:pt x="3395421" y="452653"/>
                  </a:lnTo>
                  <a:lnTo>
                    <a:pt x="3385070" y="493560"/>
                  </a:lnTo>
                  <a:lnTo>
                    <a:pt x="3383026" y="499694"/>
                  </a:lnTo>
                  <a:lnTo>
                    <a:pt x="3387623" y="503783"/>
                  </a:lnTo>
                  <a:lnTo>
                    <a:pt x="3398875" y="505815"/>
                  </a:lnTo>
                  <a:lnTo>
                    <a:pt x="3481654" y="516547"/>
                  </a:lnTo>
                  <a:lnTo>
                    <a:pt x="3490849" y="517588"/>
                  </a:lnTo>
                  <a:lnTo>
                    <a:pt x="3496983" y="512978"/>
                  </a:lnTo>
                  <a:lnTo>
                    <a:pt x="3500094" y="502577"/>
                  </a:lnTo>
                  <a:lnTo>
                    <a:pt x="3507600" y="478853"/>
                  </a:lnTo>
                  <a:lnTo>
                    <a:pt x="3535959" y="439394"/>
                  </a:lnTo>
                  <a:lnTo>
                    <a:pt x="3581463" y="411416"/>
                  </a:lnTo>
                  <a:lnTo>
                    <a:pt x="3641242" y="397243"/>
                  </a:lnTo>
                  <a:lnTo>
                    <a:pt x="3676319" y="395465"/>
                  </a:lnTo>
                  <a:lnTo>
                    <a:pt x="3719271" y="398297"/>
                  </a:lnTo>
                  <a:lnTo>
                    <a:pt x="3787102" y="420903"/>
                  </a:lnTo>
                  <a:lnTo>
                    <a:pt x="3831069" y="465353"/>
                  </a:lnTo>
                  <a:lnTo>
                    <a:pt x="3852913" y="527037"/>
                  </a:lnTo>
                  <a:lnTo>
                    <a:pt x="3855643" y="564070"/>
                  </a:lnTo>
                  <a:lnTo>
                    <a:pt x="3855643" y="626414"/>
                  </a:lnTo>
                  <a:lnTo>
                    <a:pt x="3855643" y="716343"/>
                  </a:lnTo>
                  <a:lnTo>
                    <a:pt x="3855643" y="839978"/>
                  </a:lnTo>
                  <a:lnTo>
                    <a:pt x="3851529" y="876338"/>
                  </a:lnTo>
                  <a:lnTo>
                    <a:pt x="3818559" y="937260"/>
                  </a:lnTo>
                  <a:lnTo>
                    <a:pt x="3755237" y="981608"/>
                  </a:lnTo>
                  <a:lnTo>
                    <a:pt x="3717683" y="995743"/>
                  </a:lnTo>
                  <a:lnTo>
                    <a:pt x="3677069" y="1004227"/>
                  </a:lnTo>
                  <a:lnTo>
                    <a:pt x="3633393" y="1007046"/>
                  </a:lnTo>
                  <a:lnTo>
                    <a:pt x="3597605" y="1004887"/>
                  </a:lnTo>
                  <a:lnTo>
                    <a:pt x="3536683" y="987640"/>
                  </a:lnTo>
                  <a:lnTo>
                    <a:pt x="3491077" y="953249"/>
                  </a:lnTo>
                  <a:lnTo>
                    <a:pt x="3467697" y="902296"/>
                  </a:lnTo>
                  <a:lnTo>
                    <a:pt x="3464776" y="870623"/>
                  </a:lnTo>
                  <a:lnTo>
                    <a:pt x="3468611" y="835850"/>
                  </a:lnTo>
                  <a:lnTo>
                    <a:pt x="3499269" y="778370"/>
                  </a:lnTo>
                  <a:lnTo>
                    <a:pt x="3559238" y="737552"/>
                  </a:lnTo>
                  <a:lnTo>
                    <a:pt x="3597364" y="724623"/>
                  </a:lnTo>
                  <a:lnTo>
                    <a:pt x="3640480" y="716864"/>
                  </a:lnTo>
                  <a:lnTo>
                    <a:pt x="3688575" y="714286"/>
                  </a:lnTo>
                  <a:lnTo>
                    <a:pt x="3853586" y="714286"/>
                  </a:lnTo>
                  <a:lnTo>
                    <a:pt x="3855643" y="716343"/>
                  </a:lnTo>
                  <a:lnTo>
                    <a:pt x="3855643" y="626414"/>
                  </a:lnTo>
                  <a:lnTo>
                    <a:pt x="3853586" y="628446"/>
                  </a:lnTo>
                  <a:lnTo>
                    <a:pt x="3671709" y="628446"/>
                  </a:lnTo>
                  <a:lnTo>
                    <a:pt x="3614839" y="631113"/>
                  </a:lnTo>
                  <a:lnTo>
                    <a:pt x="3563175" y="639114"/>
                  </a:lnTo>
                  <a:lnTo>
                    <a:pt x="3516744" y="652449"/>
                  </a:lnTo>
                  <a:lnTo>
                    <a:pt x="3475507" y="671118"/>
                  </a:lnTo>
                  <a:lnTo>
                    <a:pt x="3439490" y="695121"/>
                  </a:lnTo>
                  <a:lnTo>
                    <a:pt x="3402939" y="731469"/>
                  </a:lnTo>
                  <a:lnTo>
                    <a:pt x="3376841" y="773861"/>
                  </a:lnTo>
                  <a:lnTo>
                    <a:pt x="3361182" y="822299"/>
                  </a:lnTo>
                  <a:lnTo>
                    <a:pt x="3355962" y="876757"/>
                  </a:lnTo>
                  <a:lnTo>
                    <a:pt x="3360559" y="929843"/>
                  </a:lnTo>
                  <a:lnTo>
                    <a:pt x="3374352" y="975626"/>
                  </a:lnTo>
                  <a:lnTo>
                    <a:pt x="3397339" y="1014133"/>
                  </a:lnTo>
                  <a:lnTo>
                    <a:pt x="3429533" y="1045362"/>
                  </a:lnTo>
                  <a:lnTo>
                    <a:pt x="3468522" y="1069505"/>
                  </a:lnTo>
                  <a:lnTo>
                    <a:pt x="3511918" y="1086751"/>
                  </a:lnTo>
                  <a:lnTo>
                    <a:pt x="3559708" y="1097089"/>
                  </a:lnTo>
                  <a:lnTo>
                    <a:pt x="3611930" y="1100543"/>
                  </a:lnTo>
                  <a:lnTo>
                    <a:pt x="3648608" y="1099058"/>
                  </a:lnTo>
                  <a:lnTo>
                    <a:pt x="3716832" y="1087170"/>
                  </a:lnTo>
                  <a:lnTo>
                    <a:pt x="3777564" y="1063523"/>
                  </a:lnTo>
                  <a:lnTo>
                    <a:pt x="3827373" y="1028649"/>
                  </a:lnTo>
                  <a:lnTo>
                    <a:pt x="3847985" y="1007046"/>
                  </a:lnTo>
                  <a:lnTo>
                    <a:pt x="3850017" y="1005001"/>
                  </a:lnTo>
                  <a:lnTo>
                    <a:pt x="3851821" y="1004506"/>
                  </a:lnTo>
                  <a:lnTo>
                    <a:pt x="3853345" y="1005509"/>
                  </a:lnTo>
                  <a:lnTo>
                    <a:pt x="3854869" y="1006551"/>
                  </a:lnTo>
                  <a:lnTo>
                    <a:pt x="3855643" y="1008075"/>
                  </a:lnTo>
                  <a:lnTo>
                    <a:pt x="3855643" y="1083183"/>
                  </a:lnTo>
                  <a:lnTo>
                    <a:pt x="3860749" y="1088275"/>
                  </a:lnTo>
                  <a:lnTo>
                    <a:pt x="3959352" y="1088275"/>
                  </a:lnTo>
                  <a:lnTo>
                    <a:pt x="3964470" y="1083183"/>
                  </a:lnTo>
                  <a:lnTo>
                    <a:pt x="3964470" y="1004506"/>
                  </a:lnTo>
                  <a:lnTo>
                    <a:pt x="3964470" y="714286"/>
                  </a:lnTo>
                  <a:lnTo>
                    <a:pt x="3964470" y="557936"/>
                  </a:lnTo>
                  <a:close/>
                </a:path>
                <a:path w="6396990" h="2633345">
                  <a:moveTo>
                    <a:pt x="4505376" y="317817"/>
                  </a:moveTo>
                  <a:lnTo>
                    <a:pt x="4500245" y="312686"/>
                  </a:lnTo>
                  <a:lnTo>
                    <a:pt x="4312742" y="312686"/>
                  </a:lnTo>
                  <a:lnTo>
                    <a:pt x="4310710" y="310654"/>
                  </a:lnTo>
                  <a:lnTo>
                    <a:pt x="4310710" y="118554"/>
                  </a:lnTo>
                  <a:lnTo>
                    <a:pt x="4305579" y="113436"/>
                  </a:lnTo>
                  <a:lnTo>
                    <a:pt x="4210050" y="113436"/>
                  </a:lnTo>
                  <a:lnTo>
                    <a:pt x="4204944" y="118554"/>
                  </a:lnTo>
                  <a:lnTo>
                    <a:pt x="4204944" y="310654"/>
                  </a:lnTo>
                  <a:lnTo>
                    <a:pt x="4202887" y="312686"/>
                  </a:lnTo>
                  <a:lnTo>
                    <a:pt x="4095089" y="312686"/>
                  </a:lnTo>
                  <a:lnTo>
                    <a:pt x="4089984" y="317817"/>
                  </a:lnTo>
                  <a:lnTo>
                    <a:pt x="4089984" y="398018"/>
                  </a:lnTo>
                  <a:lnTo>
                    <a:pt x="4095089" y="403123"/>
                  </a:lnTo>
                  <a:lnTo>
                    <a:pt x="4202887" y="403123"/>
                  </a:lnTo>
                  <a:lnTo>
                    <a:pt x="4204944" y="405180"/>
                  </a:lnTo>
                  <a:lnTo>
                    <a:pt x="4204970" y="895489"/>
                  </a:lnTo>
                  <a:lnTo>
                    <a:pt x="4208488" y="946696"/>
                  </a:lnTo>
                  <a:lnTo>
                    <a:pt x="4219118" y="989418"/>
                  </a:lnTo>
                  <a:lnTo>
                    <a:pt x="4236847" y="1023327"/>
                  </a:lnTo>
                  <a:lnTo>
                    <a:pt x="4293362" y="1066533"/>
                  </a:lnTo>
                  <a:lnTo>
                    <a:pt x="4331779" y="1079461"/>
                  </a:lnTo>
                  <a:lnTo>
                    <a:pt x="4376902" y="1087221"/>
                  </a:lnTo>
                  <a:lnTo>
                    <a:pt x="4428731" y="1089812"/>
                  </a:lnTo>
                  <a:lnTo>
                    <a:pt x="4446638" y="1089710"/>
                  </a:lnTo>
                  <a:lnTo>
                    <a:pt x="4462069" y="1089418"/>
                  </a:lnTo>
                  <a:lnTo>
                    <a:pt x="4475010" y="1088948"/>
                  </a:lnTo>
                  <a:lnTo>
                    <a:pt x="4485449" y="1088275"/>
                  </a:lnTo>
                  <a:lnTo>
                    <a:pt x="4495647" y="1088275"/>
                  </a:lnTo>
                  <a:lnTo>
                    <a:pt x="4500765" y="1083183"/>
                  </a:lnTo>
                  <a:lnTo>
                    <a:pt x="4500765" y="999909"/>
                  </a:lnTo>
                  <a:lnTo>
                    <a:pt x="4495647" y="994778"/>
                  </a:lnTo>
                  <a:lnTo>
                    <a:pt x="4447133" y="994778"/>
                  </a:lnTo>
                  <a:lnTo>
                    <a:pt x="4414215" y="992911"/>
                  </a:lnTo>
                  <a:lnTo>
                    <a:pt x="4362488" y="977963"/>
                  </a:lnTo>
                  <a:lnTo>
                    <a:pt x="4329239" y="947216"/>
                  </a:lnTo>
                  <a:lnTo>
                    <a:pt x="4312767" y="895489"/>
                  </a:lnTo>
                  <a:lnTo>
                    <a:pt x="4310710" y="861428"/>
                  </a:lnTo>
                  <a:lnTo>
                    <a:pt x="4310710" y="405180"/>
                  </a:lnTo>
                  <a:lnTo>
                    <a:pt x="4312742" y="403123"/>
                  </a:lnTo>
                  <a:lnTo>
                    <a:pt x="4500245" y="403123"/>
                  </a:lnTo>
                  <a:lnTo>
                    <a:pt x="4505376" y="398018"/>
                  </a:lnTo>
                  <a:lnTo>
                    <a:pt x="4505376" y="317817"/>
                  </a:lnTo>
                  <a:close/>
                </a:path>
                <a:path w="6396990" h="2633345">
                  <a:moveTo>
                    <a:pt x="4787100" y="316280"/>
                  </a:moveTo>
                  <a:lnTo>
                    <a:pt x="4781982" y="311150"/>
                  </a:lnTo>
                  <a:lnTo>
                    <a:pt x="4683366" y="311150"/>
                  </a:lnTo>
                  <a:lnTo>
                    <a:pt x="4678273" y="316280"/>
                  </a:lnTo>
                  <a:lnTo>
                    <a:pt x="4678273" y="1081646"/>
                  </a:lnTo>
                  <a:lnTo>
                    <a:pt x="4683366" y="1086751"/>
                  </a:lnTo>
                  <a:lnTo>
                    <a:pt x="4781982" y="1086751"/>
                  </a:lnTo>
                  <a:lnTo>
                    <a:pt x="4787100" y="1081646"/>
                  </a:lnTo>
                  <a:lnTo>
                    <a:pt x="4787100" y="316280"/>
                  </a:lnTo>
                  <a:close/>
                </a:path>
                <a:path w="6396990" h="2633345">
                  <a:moveTo>
                    <a:pt x="4822355" y="85839"/>
                  </a:moveTo>
                  <a:lnTo>
                    <a:pt x="4808550" y="36563"/>
                  </a:lnTo>
                  <a:lnTo>
                    <a:pt x="4770234" y="5943"/>
                  </a:lnTo>
                  <a:lnTo>
                    <a:pt x="4736516" y="0"/>
                  </a:lnTo>
                  <a:lnTo>
                    <a:pt x="4718888" y="1485"/>
                  </a:lnTo>
                  <a:lnTo>
                    <a:pt x="4675200" y="23761"/>
                  </a:lnTo>
                  <a:lnTo>
                    <a:pt x="4652213" y="67602"/>
                  </a:lnTo>
                  <a:lnTo>
                    <a:pt x="4650676" y="85839"/>
                  </a:lnTo>
                  <a:lnTo>
                    <a:pt x="4652213" y="103466"/>
                  </a:lnTo>
                  <a:lnTo>
                    <a:pt x="4675200" y="147142"/>
                  </a:lnTo>
                  <a:lnTo>
                    <a:pt x="4718888" y="170141"/>
                  </a:lnTo>
                  <a:lnTo>
                    <a:pt x="4736516" y="171665"/>
                  </a:lnTo>
                  <a:lnTo>
                    <a:pt x="4754143" y="170141"/>
                  </a:lnTo>
                  <a:lnTo>
                    <a:pt x="4797831" y="147142"/>
                  </a:lnTo>
                  <a:lnTo>
                    <a:pt x="4820818" y="103466"/>
                  </a:lnTo>
                  <a:lnTo>
                    <a:pt x="4822355" y="85839"/>
                  </a:lnTo>
                  <a:close/>
                </a:path>
                <a:path w="6396990" h="2633345">
                  <a:moveTo>
                    <a:pt x="5620918" y="698957"/>
                  </a:moveTo>
                  <a:lnTo>
                    <a:pt x="5619572" y="641197"/>
                  </a:lnTo>
                  <a:lnTo>
                    <a:pt x="5615546" y="590511"/>
                  </a:lnTo>
                  <a:lnTo>
                    <a:pt x="5608840" y="546925"/>
                  </a:lnTo>
                  <a:lnTo>
                    <a:pt x="5581777" y="464629"/>
                  </a:lnTo>
                  <a:lnTo>
                    <a:pt x="5557875" y="423824"/>
                  </a:lnTo>
                  <a:lnTo>
                    <a:pt x="5527751" y="387997"/>
                  </a:lnTo>
                  <a:lnTo>
                    <a:pt x="5512092" y="374713"/>
                  </a:lnTo>
                  <a:lnTo>
                    <a:pt x="5512092" y="700481"/>
                  </a:lnTo>
                  <a:lnTo>
                    <a:pt x="5511228" y="747522"/>
                  </a:lnTo>
                  <a:lnTo>
                    <a:pt x="5508637" y="789012"/>
                  </a:lnTo>
                  <a:lnTo>
                    <a:pt x="5498287" y="855294"/>
                  </a:lnTo>
                  <a:lnTo>
                    <a:pt x="5471465" y="917194"/>
                  </a:lnTo>
                  <a:lnTo>
                    <a:pt x="5427789" y="964895"/>
                  </a:lnTo>
                  <a:lnTo>
                    <a:pt x="5370296" y="995362"/>
                  </a:lnTo>
                  <a:lnTo>
                    <a:pt x="5302097" y="1005509"/>
                  </a:lnTo>
                  <a:lnTo>
                    <a:pt x="5265255" y="1002969"/>
                  </a:lnTo>
                  <a:lnTo>
                    <a:pt x="5200497" y="982662"/>
                  </a:lnTo>
                  <a:lnTo>
                    <a:pt x="5148389" y="942809"/>
                  </a:lnTo>
                  <a:lnTo>
                    <a:pt x="5113515" y="888009"/>
                  </a:lnTo>
                  <a:lnTo>
                    <a:pt x="5097462" y="825500"/>
                  </a:lnTo>
                  <a:lnTo>
                    <a:pt x="5091341" y="748093"/>
                  </a:lnTo>
                  <a:lnTo>
                    <a:pt x="5090579" y="700481"/>
                  </a:lnTo>
                  <a:lnTo>
                    <a:pt x="5091341" y="652868"/>
                  </a:lnTo>
                  <a:lnTo>
                    <a:pt x="5093640" y="611212"/>
                  </a:lnTo>
                  <a:lnTo>
                    <a:pt x="5102834" y="545680"/>
                  </a:lnTo>
                  <a:lnTo>
                    <a:pt x="5129657" y="483793"/>
                  </a:lnTo>
                  <a:lnTo>
                    <a:pt x="5173345" y="436079"/>
                  </a:lnTo>
                  <a:lnTo>
                    <a:pt x="5231193" y="405625"/>
                  </a:lnTo>
                  <a:lnTo>
                    <a:pt x="5300573" y="395465"/>
                  </a:lnTo>
                  <a:lnTo>
                    <a:pt x="5336718" y="398005"/>
                  </a:lnTo>
                  <a:lnTo>
                    <a:pt x="5400726" y="418312"/>
                  </a:lnTo>
                  <a:lnTo>
                    <a:pt x="5452834" y="458165"/>
                  </a:lnTo>
                  <a:lnTo>
                    <a:pt x="5488483" y="512965"/>
                  </a:lnTo>
                  <a:lnTo>
                    <a:pt x="5505196" y="575475"/>
                  </a:lnTo>
                  <a:lnTo>
                    <a:pt x="5511317" y="652868"/>
                  </a:lnTo>
                  <a:lnTo>
                    <a:pt x="5512092" y="700481"/>
                  </a:lnTo>
                  <a:lnTo>
                    <a:pt x="5512092" y="374713"/>
                  </a:lnTo>
                  <a:lnTo>
                    <a:pt x="5450052" y="332333"/>
                  </a:lnTo>
                  <a:lnTo>
                    <a:pt x="5404980" y="314617"/>
                  </a:lnTo>
                  <a:lnTo>
                    <a:pt x="5356174" y="303974"/>
                  </a:lnTo>
                  <a:lnTo>
                    <a:pt x="5303621" y="300431"/>
                  </a:lnTo>
                  <a:lnTo>
                    <a:pt x="5249011" y="303974"/>
                  </a:lnTo>
                  <a:lnTo>
                    <a:pt x="5198618" y="314617"/>
                  </a:lnTo>
                  <a:lnTo>
                    <a:pt x="5152453" y="332333"/>
                  </a:lnTo>
                  <a:lnTo>
                    <a:pt x="5110505" y="357136"/>
                  </a:lnTo>
                  <a:lnTo>
                    <a:pt x="5073802" y="388086"/>
                  </a:lnTo>
                  <a:lnTo>
                    <a:pt x="5043424" y="424218"/>
                  </a:lnTo>
                  <a:lnTo>
                    <a:pt x="5019383" y="465505"/>
                  </a:lnTo>
                  <a:lnTo>
                    <a:pt x="5001666" y="511949"/>
                  </a:lnTo>
                  <a:lnTo>
                    <a:pt x="4992281" y="549503"/>
                  </a:lnTo>
                  <a:lnTo>
                    <a:pt x="4985575" y="593191"/>
                  </a:lnTo>
                  <a:lnTo>
                    <a:pt x="4981549" y="643013"/>
                  </a:lnTo>
                  <a:lnTo>
                    <a:pt x="4980216" y="698957"/>
                  </a:lnTo>
                  <a:lnTo>
                    <a:pt x="4981549" y="755002"/>
                  </a:lnTo>
                  <a:lnTo>
                    <a:pt x="4985575" y="805116"/>
                  </a:lnTo>
                  <a:lnTo>
                    <a:pt x="4992281" y="849274"/>
                  </a:lnTo>
                  <a:lnTo>
                    <a:pt x="5001666" y="887476"/>
                  </a:lnTo>
                  <a:lnTo>
                    <a:pt x="5020056" y="934631"/>
                  </a:lnTo>
                  <a:lnTo>
                    <a:pt x="5044579" y="976401"/>
                  </a:lnTo>
                  <a:lnTo>
                    <a:pt x="5075237" y="1012799"/>
                  </a:lnTo>
                  <a:lnTo>
                    <a:pt x="5112029" y="1043838"/>
                  </a:lnTo>
                  <a:lnTo>
                    <a:pt x="5153787" y="1068641"/>
                  </a:lnTo>
                  <a:lnTo>
                    <a:pt x="5199392" y="1086370"/>
                  </a:lnTo>
                  <a:lnTo>
                    <a:pt x="5248834" y="1097000"/>
                  </a:lnTo>
                  <a:lnTo>
                    <a:pt x="5302097" y="1100543"/>
                  </a:lnTo>
                  <a:lnTo>
                    <a:pt x="5355310" y="1097000"/>
                  </a:lnTo>
                  <a:lnTo>
                    <a:pt x="5404599" y="1086370"/>
                  </a:lnTo>
                  <a:lnTo>
                    <a:pt x="5449963" y="1068641"/>
                  </a:lnTo>
                  <a:lnTo>
                    <a:pt x="5491404" y="1043838"/>
                  </a:lnTo>
                  <a:lnTo>
                    <a:pt x="5527751" y="1012799"/>
                  </a:lnTo>
                  <a:lnTo>
                    <a:pt x="5533783" y="1005509"/>
                  </a:lnTo>
                  <a:lnTo>
                    <a:pt x="5557875" y="976401"/>
                  </a:lnTo>
                  <a:lnTo>
                    <a:pt x="5581777" y="934631"/>
                  </a:lnTo>
                  <a:lnTo>
                    <a:pt x="5599455" y="887476"/>
                  </a:lnTo>
                  <a:lnTo>
                    <a:pt x="5615546" y="808164"/>
                  </a:lnTo>
                  <a:lnTo>
                    <a:pt x="5619572" y="757301"/>
                  </a:lnTo>
                  <a:lnTo>
                    <a:pt x="5620918" y="698957"/>
                  </a:lnTo>
                  <a:close/>
                </a:path>
                <a:path w="6396990" h="2633345">
                  <a:moveTo>
                    <a:pt x="6396660" y="567131"/>
                  </a:moveTo>
                  <a:lnTo>
                    <a:pt x="6392113" y="509663"/>
                  </a:lnTo>
                  <a:lnTo>
                    <a:pt x="6378448" y="458317"/>
                  </a:lnTo>
                  <a:lnTo>
                    <a:pt x="6355702" y="413092"/>
                  </a:lnTo>
                  <a:lnTo>
                    <a:pt x="6323851" y="374002"/>
                  </a:lnTo>
                  <a:lnTo>
                    <a:pt x="6284328" y="342480"/>
                  </a:lnTo>
                  <a:lnTo>
                    <a:pt x="6238583" y="319976"/>
                  </a:lnTo>
                  <a:lnTo>
                    <a:pt x="6186614" y="306463"/>
                  </a:lnTo>
                  <a:lnTo>
                    <a:pt x="6128423" y="301955"/>
                  </a:lnTo>
                  <a:lnTo>
                    <a:pt x="6075502" y="305765"/>
                  </a:lnTo>
                  <a:lnTo>
                    <a:pt x="6028347" y="317169"/>
                  </a:lnTo>
                  <a:lnTo>
                    <a:pt x="5986970" y="336169"/>
                  </a:lnTo>
                  <a:lnTo>
                    <a:pt x="5951347" y="362788"/>
                  </a:lnTo>
                  <a:lnTo>
                    <a:pt x="5921489" y="396989"/>
                  </a:lnTo>
                  <a:lnTo>
                    <a:pt x="5920460" y="399059"/>
                  </a:lnTo>
                  <a:lnTo>
                    <a:pt x="5919203" y="399554"/>
                  </a:lnTo>
                  <a:lnTo>
                    <a:pt x="5916130" y="397522"/>
                  </a:lnTo>
                  <a:lnTo>
                    <a:pt x="5915368" y="395986"/>
                  </a:lnTo>
                  <a:lnTo>
                    <a:pt x="5915368" y="317817"/>
                  </a:lnTo>
                  <a:lnTo>
                    <a:pt x="5910237" y="312686"/>
                  </a:lnTo>
                  <a:lnTo>
                    <a:pt x="5811647" y="312686"/>
                  </a:lnTo>
                  <a:lnTo>
                    <a:pt x="5806529" y="317817"/>
                  </a:lnTo>
                  <a:lnTo>
                    <a:pt x="5806529" y="1083183"/>
                  </a:lnTo>
                  <a:lnTo>
                    <a:pt x="5811647" y="1088275"/>
                  </a:lnTo>
                  <a:lnTo>
                    <a:pt x="5910237" y="1088275"/>
                  </a:lnTo>
                  <a:lnTo>
                    <a:pt x="5915368" y="1083183"/>
                  </a:lnTo>
                  <a:lnTo>
                    <a:pt x="5915368" y="585533"/>
                  </a:lnTo>
                  <a:lnTo>
                    <a:pt x="5918619" y="545401"/>
                  </a:lnTo>
                  <a:lnTo>
                    <a:pt x="5944679" y="477189"/>
                  </a:lnTo>
                  <a:lnTo>
                    <a:pt x="5995543" y="426313"/>
                  </a:lnTo>
                  <a:lnTo>
                    <a:pt x="6063754" y="400253"/>
                  </a:lnTo>
                  <a:lnTo>
                    <a:pt x="6103899" y="396989"/>
                  </a:lnTo>
                  <a:lnTo>
                    <a:pt x="6142647" y="400342"/>
                  </a:lnTo>
                  <a:lnTo>
                    <a:pt x="6208941" y="427177"/>
                  </a:lnTo>
                  <a:lnTo>
                    <a:pt x="6258941" y="479386"/>
                  </a:lnTo>
                  <a:lnTo>
                    <a:pt x="6284620" y="548360"/>
                  </a:lnTo>
                  <a:lnTo>
                    <a:pt x="6287821" y="588594"/>
                  </a:lnTo>
                  <a:lnTo>
                    <a:pt x="6287821" y="1083183"/>
                  </a:lnTo>
                  <a:lnTo>
                    <a:pt x="6292939" y="1088275"/>
                  </a:lnTo>
                  <a:lnTo>
                    <a:pt x="6391529" y="1088275"/>
                  </a:lnTo>
                  <a:lnTo>
                    <a:pt x="6396660" y="1083183"/>
                  </a:lnTo>
                  <a:lnTo>
                    <a:pt x="6396660" y="567131"/>
                  </a:lnTo>
                  <a:close/>
                </a:path>
              </a:pathLst>
            </a:custGeom>
            <a:solidFill>
              <a:srgbClr val="661DD2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17A0C5-7B3C-4520-8D55-D3375481059E}"/>
              </a:ext>
            </a:extLst>
          </p:cNvPr>
          <p:cNvSpPr/>
          <p:nvPr/>
        </p:nvSpPr>
        <p:spPr>
          <a:xfrm>
            <a:off x="4655841" y="3182780"/>
            <a:ext cx="1598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2400" dirty="0">
                <a:solidFill>
                  <a:srgbClr val="673D6B"/>
                </a:solidFill>
                <a:latin typeface="Arial"/>
              </a:rPr>
              <a:t> 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1807" y="690016"/>
            <a:ext cx="7643171" cy="738188"/>
          </a:xfrm>
        </p:spPr>
        <p:txBody>
          <a:bodyPr>
            <a:no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</a:rPr>
              <a:t>How do you get in touch?</a:t>
            </a:r>
            <a:endParaRPr lang="en-GB" sz="4267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736D5-01B0-4AAB-A8B3-BBE54E60051E}"/>
              </a:ext>
            </a:extLst>
          </p:cNvPr>
          <p:cNvSpPr/>
          <p:nvPr/>
        </p:nvSpPr>
        <p:spPr>
          <a:xfrm rot="12293288">
            <a:off x="5961187" y="319816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GB" sz="2400" dirty="0">
                <a:solidFill>
                  <a:srgbClr val="673D6B"/>
                </a:solidFill>
                <a:latin typeface="Arial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C824E-2D15-464E-A7F1-3B286DCACCE2}"/>
              </a:ext>
            </a:extLst>
          </p:cNvPr>
          <p:cNvSpPr txBox="1"/>
          <p:nvPr/>
        </p:nvSpPr>
        <p:spPr>
          <a:xfrm>
            <a:off x="7073580" y="2288355"/>
            <a:ext cx="432048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Outreach Team</a:t>
            </a:r>
          </a:p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Devolved Nations </a:t>
            </a:r>
          </a:p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English Economic Regions </a:t>
            </a:r>
          </a:p>
          <a:p>
            <a:pPr marL="380990" indent="-380990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International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6E452-144B-B7B2-EFD1-51E6C7265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8" t="5001" r="9716" b="5587"/>
          <a:stretch/>
        </p:blipFill>
        <p:spPr>
          <a:xfrm>
            <a:off x="591807" y="1841826"/>
            <a:ext cx="5921948" cy="4303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0BE2EF-19FF-FA59-FD02-8CC25F4292E4}"/>
              </a:ext>
            </a:extLst>
          </p:cNvPr>
          <p:cNvSpPr/>
          <p:nvPr/>
        </p:nvSpPr>
        <p:spPr>
          <a:xfrm>
            <a:off x="2511911" y="4329955"/>
            <a:ext cx="1484555" cy="3012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7" y="644691"/>
            <a:ext cx="10042131" cy="777321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</a:rPr>
              <a:t>Key facts (launched December 2016)</a:t>
            </a:r>
            <a:endParaRPr lang="en-GB" sz="4267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2ADC3-E6E8-4B56-B2BD-C6E404DC5F45}"/>
              </a:ext>
            </a:extLst>
          </p:cNvPr>
          <p:cNvSpPr txBox="1">
            <a:spLocks/>
          </p:cNvSpPr>
          <p:nvPr/>
        </p:nvSpPr>
        <p:spPr>
          <a:xfrm>
            <a:off x="623392" y="1832093"/>
            <a:ext cx="9121013" cy="41891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6969 assessed applications from 2628 innovators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59%, Academia 31%, Large 10%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1306 projects funded, 545 innovators, £231m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funded projects are from small businesses</a:t>
            </a:r>
          </a:p>
          <a:p>
            <a:pPr marL="0" indent="0" defTabSz="1219170">
              <a:spcAft>
                <a:spcPts val="800"/>
              </a:spcAft>
              <a:buNone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8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7" y="699247"/>
            <a:ext cx="5561571" cy="728144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  <a:cs typeface="Arial" panose="020B0604020202020204" pitchFamily="34" charset="0"/>
              </a:rPr>
              <a:t>DASA competitions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2A7447-B76E-EB9D-0551-3B1D98FC9639}"/>
              </a:ext>
            </a:extLst>
          </p:cNvPr>
          <p:cNvGrpSpPr/>
          <p:nvPr/>
        </p:nvGrpSpPr>
        <p:grpSpPr>
          <a:xfrm>
            <a:off x="827788" y="1944412"/>
            <a:ext cx="9327432" cy="3967142"/>
            <a:chOff x="1043608" y="1073919"/>
            <a:chExt cx="7591278" cy="329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6F8547-B3AC-0765-193C-E14F16DB401F}"/>
                </a:ext>
              </a:extLst>
            </p:cNvPr>
            <p:cNvGrpSpPr/>
            <p:nvPr/>
          </p:nvGrpSpPr>
          <p:grpSpPr>
            <a:xfrm>
              <a:off x="1043608" y="1644875"/>
              <a:ext cx="1440000" cy="1440000"/>
              <a:chOff x="3851334" y="1908342"/>
              <a:chExt cx="1441332" cy="1383488"/>
            </a:xfrm>
          </p:grpSpPr>
          <p:sp>
            <p:nvSpPr>
              <p:cNvPr id="16" name="Oval 33">
                <a:extLst>
                  <a:ext uri="{FF2B5EF4-FFF2-40B4-BE49-F238E27FC236}">
                    <a16:creationId xmlns:a16="http://schemas.microsoft.com/office/drawing/2014/main" id="{CFD23942-91C3-E111-EF2B-C79921EF74E8}"/>
                  </a:ext>
                </a:extLst>
              </p:cNvPr>
              <p:cNvSpPr/>
              <p:nvPr/>
            </p:nvSpPr>
            <p:spPr>
              <a:xfrm>
                <a:off x="3851334" y="1908342"/>
                <a:ext cx="1441332" cy="1383488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33"/>
                <a:endParaRPr lang="en-GB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10E7CC-CB34-4ACA-4A61-BA0867C6E3C7}"/>
                  </a:ext>
                </a:extLst>
              </p:cNvPr>
              <p:cNvSpPr txBox="1"/>
              <p:nvPr/>
            </p:nvSpPr>
            <p:spPr>
              <a:xfrm>
                <a:off x="4091162" y="2010534"/>
                <a:ext cx="928712" cy="6621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914333"/>
                <a:r>
                  <a:rPr lang="en-GB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Online</a:t>
                </a:r>
              </a:p>
              <a:p>
                <a:pPr algn="ctr" defTabSz="914333"/>
                <a:r>
                  <a:rPr lang="en-GB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Portal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140222-0178-88EB-7D6E-FBAA2FBB4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444" y="2440469"/>
              <a:ext cx="558570" cy="5916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F6E7F8-9C74-138D-65D2-967B356C66E5}"/>
                </a:ext>
              </a:extLst>
            </p:cNvPr>
            <p:cNvSpPr/>
            <p:nvPr/>
          </p:nvSpPr>
          <p:spPr>
            <a:xfrm>
              <a:off x="4865268" y="1220461"/>
              <a:ext cx="2815292" cy="3828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33"/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Themed Competitions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041FBA-970C-7989-6D45-528777B3C44A}"/>
                </a:ext>
              </a:extLst>
            </p:cNvPr>
            <p:cNvSpPr txBox="1"/>
            <p:nvPr/>
          </p:nvSpPr>
          <p:spPr>
            <a:xfrm>
              <a:off x="6084168" y="3981356"/>
              <a:ext cx="2550718" cy="382904"/>
            </a:xfrm>
            <a:prstGeom prst="rect">
              <a:avLst/>
            </a:prstGeom>
            <a:noFill/>
            <a:ln w="571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Explorations</a:t>
              </a:r>
            </a:p>
          </p:txBody>
        </p:sp>
        <p:pic>
          <p:nvPicPr>
            <p:cNvPr id="11" name="Graphic 10" descr="Lightbulb">
              <a:extLst>
                <a:ext uri="{FF2B5EF4-FFF2-40B4-BE49-F238E27FC236}">
                  <a16:creationId xmlns:a16="http://schemas.microsoft.com/office/drawing/2014/main" id="{E0F1BD56-6FA2-CEF1-3932-7A355D982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026" y="1073919"/>
              <a:ext cx="914400" cy="91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CD0E5-1B2A-C974-1560-FD5D783EFB69}"/>
                </a:ext>
              </a:extLst>
            </p:cNvPr>
            <p:cNvSpPr/>
            <p:nvPr/>
          </p:nvSpPr>
          <p:spPr>
            <a:xfrm>
              <a:off x="4891194" y="2892112"/>
              <a:ext cx="3060780" cy="3828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4" tIns="45717" rIns="91434" bIns="45717">
              <a:spAutoFit/>
            </a:bodyPr>
            <a:lstStyle/>
            <a:p>
              <a:pPr algn="ctr" defTabSz="914333"/>
              <a:r>
                <a:rPr lang="en-GB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Call for Innovation</a:t>
              </a:r>
            </a:p>
          </p:txBody>
        </p:sp>
        <p:pic>
          <p:nvPicPr>
            <p:cNvPr id="13" name="Graphic 12" descr="Lightbulb">
              <a:extLst>
                <a:ext uri="{FF2B5EF4-FFF2-40B4-BE49-F238E27FC236}">
                  <a16:creationId xmlns:a16="http://schemas.microsoft.com/office/drawing/2014/main" id="{1100F262-54C2-148B-1B97-ECA5548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39952" y="2745570"/>
              <a:ext cx="914400" cy="914400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FBD324-C0EA-F2C3-1133-7CEB3615B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3255" y="1468024"/>
              <a:ext cx="1630418" cy="8337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2FCFC7-95ED-2125-CFB4-4DBB4973F8B3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2624631" y="2382424"/>
              <a:ext cx="1515321" cy="820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46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7" y="740701"/>
            <a:ext cx="5663768" cy="681311"/>
          </a:xfrm>
        </p:spPr>
        <p:txBody>
          <a:bodyPr>
            <a:no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  <a:cs typeface="Arial" panose="020B0604020202020204" pitchFamily="34" charset="0"/>
              </a:rPr>
              <a:t>Why apply?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2ADC3-E6E8-4B56-B2BD-C6E404DC5F45}"/>
              </a:ext>
            </a:extLst>
          </p:cNvPr>
          <p:cNvSpPr txBox="1">
            <a:spLocks/>
          </p:cNvSpPr>
          <p:nvPr/>
        </p:nvSpPr>
        <p:spPr>
          <a:xfrm>
            <a:off x="623392" y="1832093"/>
            <a:ext cx="10989488" cy="41891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apply from anywhere in the world (businesses and academia)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partners required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FEC funding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 stays with you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stays with you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application and assessment processes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tax credits for businesses</a:t>
            </a:r>
          </a:p>
          <a:p>
            <a:pPr marL="0" indent="0" defTabSz="1219170">
              <a:spcAft>
                <a:spcPts val="800"/>
              </a:spcAft>
              <a:buNone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5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7" y="376552"/>
            <a:ext cx="10992941" cy="1029323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  <a:cs typeface="Arial" panose="020B0604020202020204" pitchFamily="34" charset="0"/>
              </a:rPr>
              <a:t>Current and pipeline Themed Competitions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2ADC3-E6E8-4B56-B2BD-C6E404DC5F45}"/>
              </a:ext>
            </a:extLst>
          </p:cNvPr>
          <p:cNvSpPr txBox="1">
            <a:spLocks/>
          </p:cNvSpPr>
          <p:nvPr/>
        </p:nvSpPr>
        <p:spPr>
          <a:xfrm>
            <a:off x="623392" y="1832093"/>
            <a:ext cx="10992941" cy="36704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Disruptive science – closes midday (GMT) 05 December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biology – closes midday (GMT) 17 January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missiles to talk – November launch</a:t>
            </a:r>
          </a:p>
          <a:p>
            <a:pPr marL="285750" indent="-285750"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monitoring of sensitive sites – December launch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b="0" i="0" dirty="0">
                <a:solidFill>
                  <a:srgbClr val="0B0C0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lood products for use in remote or austere locations – February launch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Land-based solutions to sea-based threats – TBC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Anti-body based explosive testing – TBC</a:t>
            </a:r>
          </a:p>
          <a:p>
            <a:pPr marL="0" indent="0" defTabSz="1219170">
              <a:spcAft>
                <a:spcPts val="800"/>
              </a:spcAft>
              <a:buNone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4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7" y="381931"/>
            <a:ext cx="11088952" cy="102932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0000"/>
                </a:solidFill>
              </a:rPr>
              <a:t>Open Call for Innovation</a:t>
            </a:r>
            <a:endParaRPr lang="en-GB" sz="4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2ADC3-E6E8-4B56-B2BD-C6E404DC5F45}"/>
              </a:ext>
            </a:extLst>
          </p:cNvPr>
          <p:cNvSpPr txBox="1">
            <a:spLocks/>
          </p:cNvSpPr>
          <p:nvPr/>
        </p:nvSpPr>
        <p:spPr>
          <a:xfrm>
            <a:off x="623392" y="1832093"/>
            <a:ext cx="10123497" cy="36704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focused proposals (~TRL6/7)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24-months, no funding limit (&lt;£350k)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focused proposals (~TRL6/7)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Innovation Outline, complete by March 2025, no funding limit (&lt;£350k)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Focus Areas (IFAs)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length, TRL and funding varies</a:t>
            </a:r>
          </a:p>
          <a:p>
            <a:pPr marL="0" indent="0" defTabSz="1219170">
              <a:spcAft>
                <a:spcPts val="800"/>
              </a:spcAft>
              <a:buNone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1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01701" y="2830348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4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311" y="627736"/>
            <a:ext cx="9790819" cy="7922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40"/>
            <a:r>
              <a:rPr lang="en-GB" sz="4267" b="1" dirty="0">
                <a:solidFill>
                  <a:srgbClr val="000000"/>
                </a:solidFill>
                <a:latin typeface="Arial"/>
              </a:rPr>
              <a:t>Higher TRL </a:t>
            </a:r>
            <a:r>
              <a:rPr lang="en-GB" b="1" dirty="0">
                <a:solidFill>
                  <a:srgbClr val="000000"/>
                </a:solidFill>
                <a:latin typeface="Arial"/>
              </a:rPr>
              <a:t>funding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9E8C71-9182-4D7C-9EEA-43C03B3F81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413" y="1960009"/>
          <a:ext cx="1046516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555">
                  <a:extLst>
                    <a:ext uri="{9D8B030D-6E8A-4147-A177-3AD203B41FA5}">
                      <a16:colId xmlns:a16="http://schemas.microsoft.com/office/drawing/2014/main" val="3991199151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832664802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Defence Technology Exploitation Programme (DTEP)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(TRL3-7)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funding for SMEs to collaborate with higher-tier suppliers</a:t>
                      </a:r>
                    </a:p>
                    <a:p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825961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Defence Innovation Loans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(TRL6+)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helps SMEs move towards commercialisation</a:t>
                      </a:r>
                    </a:p>
                    <a:p>
                      <a:endParaRPr lang="en-GB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072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4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D1D546-F9D6-1B10-B739-C67133A80D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4" b="3844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EBA0F-E161-624B-2F19-671B05EF7AC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37153" y="3428756"/>
            <a:ext cx="4431804" cy="206588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Competition Background and Details</a:t>
            </a:r>
          </a:p>
          <a:p>
            <a:r>
              <a:rPr lang="en-GB" sz="2800" dirty="0" smtClean="0"/>
              <a:t>Prof </a:t>
            </a:r>
            <a:r>
              <a:rPr lang="en-GB" sz="2800" dirty="0" smtClean="0"/>
              <a:t>Petra Oyston, Dstl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0DD79-2ABB-EFAB-CB7D-7F0483D81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18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Prof. Petra Oyston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Biology for Defence &amp; Security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CE225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  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Crown copyright  </a:t>
            </a:r>
            <a:r>
              <a:rPr kumimoji="0" lang="en-GB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  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Dstl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521" y="720426"/>
            <a:ext cx="1016088" cy="1064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91411" y="6174623"/>
            <a:ext cx="130676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DSTL/PUB141306</a:t>
            </a:r>
          </a:p>
        </p:txBody>
      </p:sp>
    </p:spTree>
    <p:extLst>
      <p:ext uri="{BB962C8B-B14F-4D97-AF65-F5344CB8AC3E}">
        <p14:creationId xmlns:p14="http://schemas.microsoft.com/office/powerpoint/2010/main" val="23913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3581" y="6033441"/>
            <a:ext cx="11133007" cy="1814064"/>
          </a:xfrm>
        </p:spPr>
        <p:txBody>
          <a:bodyPr>
            <a:normAutofit/>
          </a:bodyPr>
          <a:lstStyle/>
          <a:p>
            <a:r>
              <a:rPr lang="en-GB" sz="1867" dirty="0"/>
              <a:t>There are other definitions….</a:t>
            </a:r>
          </a:p>
          <a:p>
            <a:pPr lvl="1"/>
            <a:r>
              <a:rPr lang="en-GB" sz="1867" dirty="0"/>
              <a:t>BUT….If it isn’t clear to the assessors how the application exploits synthetic biology, it will be out!</a:t>
            </a:r>
          </a:p>
          <a:p>
            <a:endParaRPr lang="en-GB" sz="1867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563" y="1095342"/>
            <a:ext cx="5052595" cy="7962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D2456"/>
              </a:buClr>
              <a:buSzPct val="110000"/>
              <a:buFontTx/>
              <a:buNone/>
              <a:tabLst/>
              <a:defRPr/>
            </a:pPr>
            <a:r>
              <a:rPr kumimoji="0" lang="en-GB" sz="228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Engineering Biology and Synthetic Biology?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47451" y="2023001"/>
            <a:ext cx="5037879" cy="1675843"/>
          </a:xfrm>
          <a:prstGeom prst="rect">
            <a:avLst/>
          </a:prstGeom>
          <a:solidFill>
            <a:srgbClr val="AFE4F8"/>
          </a:solidFill>
        </p:spPr>
        <p:txBody>
          <a:bodyPr wrap="square" rtlCol="0">
            <a:spAutoFit/>
          </a:bodyPr>
          <a:lstStyle/>
          <a:p>
            <a:pPr marL="0" marR="0" lvl="0" indent="0" algn="l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D2456"/>
              </a:buClr>
              <a:buSzPct val="110000"/>
              <a:buFontTx/>
              <a:buNone/>
              <a:tabLst/>
              <a:defRPr/>
            </a:pPr>
            <a:r>
              <a:rPr kumimoji="0" lang="en-GB" sz="171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Engineering biology is the process of taking synthetic biology concepts and translating them into real-world solutions.</a:t>
            </a:r>
          </a:p>
          <a:p>
            <a:pPr marL="0" marR="0" lvl="0" indent="0" algn="l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D2456"/>
              </a:buClr>
              <a:buSzPct val="110000"/>
              <a:buFontTx/>
              <a:buNone/>
              <a:tabLst/>
              <a:defRPr/>
            </a:pPr>
            <a:r>
              <a:rPr kumimoji="0" lang="en-GB" sz="171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Encompasses the entire innovation ecosystem, from breakthrough synthetic biology research to translation and application.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1563" y="3812742"/>
            <a:ext cx="5037879" cy="10690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20304" tIns="10152" rIns="20304" bIns="10152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2456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GB" sz="171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Synthetic biology aims to design and engineer novel biologically-based parts, devices and systems, as well as redesign existing natural biological systems for useful purposes.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2456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en-GB" sz="171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14" y="5008774"/>
            <a:ext cx="5029001" cy="7962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D2456"/>
              </a:buClr>
              <a:buSzPct val="110000"/>
              <a:buFontTx/>
              <a:buNone/>
              <a:tabLst/>
              <a:defRPr/>
            </a:pPr>
            <a:r>
              <a:rPr kumimoji="0" lang="en-GB" sz="228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Bringing the Power of Biology to challenging problems in Defence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17" y="1047057"/>
            <a:ext cx="5201840" cy="52160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4298" y="67380"/>
            <a:ext cx="797137" cy="887192"/>
            <a:chOff x="5081329" y="2394190"/>
            <a:chExt cx="686817" cy="737685"/>
          </a:xfrm>
        </p:grpSpPr>
        <p:sp>
          <p:nvSpPr>
            <p:cNvPr id="13" name="Oval 12"/>
            <p:cNvSpPr/>
            <p:nvPr/>
          </p:nvSpPr>
          <p:spPr>
            <a:xfrm>
              <a:off x="5081329" y="2399692"/>
              <a:ext cx="686817" cy="7321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2048">
              <a:off x="5173487" y="2394190"/>
              <a:ext cx="325522" cy="666459"/>
            </a:xfrm>
            <a:prstGeom prst="rect">
              <a:avLst/>
            </a:prstGeom>
            <a:noFill/>
          </p:spPr>
        </p:pic>
        <p:sp>
          <p:nvSpPr>
            <p:cNvPr id="15" name="Freeform 14"/>
            <p:cNvSpPr/>
            <p:nvPr/>
          </p:nvSpPr>
          <p:spPr>
            <a:xfrm rot="14970230">
              <a:off x="5436683" y="2607523"/>
              <a:ext cx="215028" cy="262806"/>
            </a:xfrm>
            <a:custGeom>
              <a:avLst/>
              <a:gdLst>
                <a:gd name="connsiteX0" fmla="*/ 2280673 w 2525911"/>
                <a:gd name="connsiteY0" fmla="*/ 32230 h 3592761"/>
                <a:gd name="connsiteX1" fmla="*/ 1883108 w 2525911"/>
                <a:gd name="connsiteY1" fmla="*/ 12352 h 3592761"/>
                <a:gd name="connsiteX2" fmla="*/ 1704203 w 2525911"/>
                <a:gd name="connsiteY2" fmla="*/ 141561 h 3592761"/>
                <a:gd name="connsiteX3" fmla="*/ 1594873 w 2525911"/>
                <a:gd name="connsiteY3" fmla="*/ 390039 h 3592761"/>
                <a:gd name="connsiteX4" fmla="*/ 1604812 w 2525911"/>
                <a:gd name="connsiteY4" fmla="*/ 509308 h 3592761"/>
                <a:gd name="connsiteX5" fmla="*/ 1654508 w 2525911"/>
                <a:gd name="connsiteY5" fmla="*/ 648456 h 3592761"/>
                <a:gd name="connsiteX6" fmla="*/ 551264 w 2525911"/>
                <a:gd name="connsiteY6" fmla="*/ 2685978 h 3592761"/>
                <a:gd name="connsiteX7" fmla="*/ 272969 w 2525911"/>
                <a:gd name="connsiteY7" fmla="*/ 2745613 h 3592761"/>
                <a:gd name="connsiteX8" fmla="*/ 104003 w 2525911"/>
                <a:gd name="connsiteY8" fmla="*/ 2864882 h 3592761"/>
                <a:gd name="connsiteX9" fmla="*/ 14551 w 2525911"/>
                <a:gd name="connsiteY9" fmla="*/ 3113361 h 3592761"/>
                <a:gd name="connsiteX10" fmla="*/ 412116 w 2525911"/>
                <a:gd name="connsiteY10" fmla="*/ 2924517 h 3592761"/>
                <a:gd name="connsiteX11" fmla="*/ 511508 w 2525911"/>
                <a:gd name="connsiteY11" fmla="*/ 2994091 h 3592761"/>
                <a:gd name="connsiteX12" fmla="*/ 640716 w 2525911"/>
                <a:gd name="connsiteY12" fmla="*/ 3163056 h 3592761"/>
                <a:gd name="connsiteX13" fmla="*/ 630777 w 2525911"/>
                <a:gd name="connsiteY13" fmla="*/ 3322082 h 3592761"/>
                <a:gd name="connsiteX14" fmla="*/ 272969 w 2525911"/>
                <a:gd name="connsiteY14" fmla="*/ 3540743 h 3592761"/>
                <a:gd name="connsiteX15" fmla="*/ 610899 w 2525911"/>
                <a:gd name="connsiteY15" fmla="*/ 3590439 h 3592761"/>
                <a:gd name="connsiteX16" fmla="*/ 809682 w 2525911"/>
                <a:gd name="connsiteY16" fmla="*/ 3491047 h 3592761"/>
                <a:gd name="connsiteX17" fmla="*/ 919012 w 2525911"/>
                <a:gd name="connsiteY17" fmla="*/ 3312143 h 3592761"/>
                <a:gd name="connsiteX18" fmla="*/ 948829 w 2525911"/>
                <a:gd name="connsiteY18" fmla="*/ 3123300 h 3592761"/>
                <a:gd name="connsiteX19" fmla="*/ 879255 w 2525911"/>
                <a:gd name="connsiteY19" fmla="*/ 2904639 h 3592761"/>
                <a:gd name="connsiteX20" fmla="*/ 1992438 w 2525911"/>
                <a:gd name="connsiteY20" fmla="*/ 896934 h 3592761"/>
                <a:gd name="connsiteX21" fmla="*/ 2181282 w 2525911"/>
                <a:gd name="connsiteY21" fmla="*/ 896934 h 3592761"/>
                <a:gd name="connsiteX22" fmla="*/ 2330369 w 2525911"/>
                <a:gd name="connsiteY22" fmla="*/ 807482 h 3592761"/>
                <a:gd name="connsiteX23" fmla="*/ 2449638 w 2525911"/>
                <a:gd name="connsiteY23" fmla="*/ 658395 h 3592761"/>
                <a:gd name="connsiteX24" fmla="*/ 2509273 w 2525911"/>
                <a:gd name="connsiteY24" fmla="*/ 479491 h 3592761"/>
                <a:gd name="connsiteX25" fmla="*/ 2141525 w 2525911"/>
                <a:gd name="connsiteY25" fmla="*/ 658395 h 3592761"/>
                <a:gd name="connsiteX26" fmla="*/ 2002377 w 2525911"/>
                <a:gd name="connsiteY26" fmla="*/ 568943 h 3592761"/>
                <a:gd name="connsiteX27" fmla="*/ 1902986 w 2525911"/>
                <a:gd name="connsiteY27" fmla="*/ 429795 h 3592761"/>
                <a:gd name="connsiteX28" fmla="*/ 1942742 w 2525911"/>
                <a:gd name="connsiteY28" fmla="*/ 250891 h 3592761"/>
                <a:gd name="connsiteX29" fmla="*/ 2280673 w 2525911"/>
                <a:gd name="connsiteY29" fmla="*/ 32230 h 3592761"/>
                <a:gd name="connsiteX0" fmla="*/ 2280673 w 2525911"/>
                <a:gd name="connsiteY0" fmla="*/ 32230 h 3592761"/>
                <a:gd name="connsiteX1" fmla="*/ 1883108 w 2525911"/>
                <a:gd name="connsiteY1" fmla="*/ 12352 h 3592761"/>
                <a:gd name="connsiteX2" fmla="*/ 1704203 w 2525911"/>
                <a:gd name="connsiteY2" fmla="*/ 141561 h 3592761"/>
                <a:gd name="connsiteX3" fmla="*/ 1594873 w 2525911"/>
                <a:gd name="connsiteY3" fmla="*/ 390039 h 3592761"/>
                <a:gd name="connsiteX4" fmla="*/ 1673107 w 2525911"/>
                <a:gd name="connsiteY4" fmla="*/ 623171 h 3592761"/>
                <a:gd name="connsiteX5" fmla="*/ 1654508 w 2525911"/>
                <a:gd name="connsiteY5" fmla="*/ 648456 h 3592761"/>
                <a:gd name="connsiteX6" fmla="*/ 551264 w 2525911"/>
                <a:gd name="connsiteY6" fmla="*/ 2685978 h 3592761"/>
                <a:gd name="connsiteX7" fmla="*/ 272969 w 2525911"/>
                <a:gd name="connsiteY7" fmla="*/ 2745613 h 3592761"/>
                <a:gd name="connsiteX8" fmla="*/ 104003 w 2525911"/>
                <a:gd name="connsiteY8" fmla="*/ 2864882 h 3592761"/>
                <a:gd name="connsiteX9" fmla="*/ 14551 w 2525911"/>
                <a:gd name="connsiteY9" fmla="*/ 3113361 h 3592761"/>
                <a:gd name="connsiteX10" fmla="*/ 412116 w 2525911"/>
                <a:gd name="connsiteY10" fmla="*/ 2924517 h 3592761"/>
                <a:gd name="connsiteX11" fmla="*/ 511508 w 2525911"/>
                <a:gd name="connsiteY11" fmla="*/ 2994091 h 3592761"/>
                <a:gd name="connsiteX12" fmla="*/ 640716 w 2525911"/>
                <a:gd name="connsiteY12" fmla="*/ 3163056 h 3592761"/>
                <a:gd name="connsiteX13" fmla="*/ 630777 w 2525911"/>
                <a:gd name="connsiteY13" fmla="*/ 3322082 h 3592761"/>
                <a:gd name="connsiteX14" fmla="*/ 272969 w 2525911"/>
                <a:gd name="connsiteY14" fmla="*/ 3540743 h 3592761"/>
                <a:gd name="connsiteX15" fmla="*/ 610899 w 2525911"/>
                <a:gd name="connsiteY15" fmla="*/ 3590439 h 3592761"/>
                <a:gd name="connsiteX16" fmla="*/ 809682 w 2525911"/>
                <a:gd name="connsiteY16" fmla="*/ 3491047 h 3592761"/>
                <a:gd name="connsiteX17" fmla="*/ 919012 w 2525911"/>
                <a:gd name="connsiteY17" fmla="*/ 3312143 h 3592761"/>
                <a:gd name="connsiteX18" fmla="*/ 948829 w 2525911"/>
                <a:gd name="connsiteY18" fmla="*/ 3123300 h 3592761"/>
                <a:gd name="connsiteX19" fmla="*/ 879255 w 2525911"/>
                <a:gd name="connsiteY19" fmla="*/ 2904639 h 3592761"/>
                <a:gd name="connsiteX20" fmla="*/ 1992438 w 2525911"/>
                <a:gd name="connsiteY20" fmla="*/ 896934 h 3592761"/>
                <a:gd name="connsiteX21" fmla="*/ 2181282 w 2525911"/>
                <a:gd name="connsiteY21" fmla="*/ 896934 h 3592761"/>
                <a:gd name="connsiteX22" fmla="*/ 2330369 w 2525911"/>
                <a:gd name="connsiteY22" fmla="*/ 807482 h 3592761"/>
                <a:gd name="connsiteX23" fmla="*/ 2449638 w 2525911"/>
                <a:gd name="connsiteY23" fmla="*/ 658395 h 3592761"/>
                <a:gd name="connsiteX24" fmla="*/ 2509273 w 2525911"/>
                <a:gd name="connsiteY24" fmla="*/ 479491 h 3592761"/>
                <a:gd name="connsiteX25" fmla="*/ 2141525 w 2525911"/>
                <a:gd name="connsiteY25" fmla="*/ 658395 h 3592761"/>
                <a:gd name="connsiteX26" fmla="*/ 2002377 w 2525911"/>
                <a:gd name="connsiteY26" fmla="*/ 568943 h 3592761"/>
                <a:gd name="connsiteX27" fmla="*/ 1902986 w 2525911"/>
                <a:gd name="connsiteY27" fmla="*/ 429795 h 3592761"/>
                <a:gd name="connsiteX28" fmla="*/ 1942742 w 2525911"/>
                <a:gd name="connsiteY28" fmla="*/ 250891 h 3592761"/>
                <a:gd name="connsiteX29" fmla="*/ 2280673 w 2525911"/>
                <a:gd name="connsiteY29" fmla="*/ 32230 h 3592761"/>
                <a:gd name="connsiteX0" fmla="*/ 2280673 w 2525911"/>
                <a:gd name="connsiteY0" fmla="*/ 32230 h 3592761"/>
                <a:gd name="connsiteX1" fmla="*/ 1883108 w 2525911"/>
                <a:gd name="connsiteY1" fmla="*/ 12352 h 3592761"/>
                <a:gd name="connsiteX2" fmla="*/ 1704203 w 2525911"/>
                <a:gd name="connsiteY2" fmla="*/ 141561 h 3592761"/>
                <a:gd name="connsiteX3" fmla="*/ 1594873 w 2525911"/>
                <a:gd name="connsiteY3" fmla="*/ 390039 h 3592761"/>
                <a:gd name="connsiteX4" fmla="*/ 1673107 w 2525911"/>
                <a:gd name="connsiteY4" fmla="*/ 623171 h 3592761"/>
                <a:gd name="connsiteX5" fmla="*/ 1654508 w 2525911"/>
                <a:gd name="connsiteY5" fmla="*/ 648456 h 3592761"/>
                <a:gd name="connsiteX6" fmla="*/ 551264 w 2525911"/>
                <a:gd name="connsiteY6" fmla="*/ 2685978 h 3592761"/>
                <a:gd name="connsiteX7" fmla="*/ 272969 w 2525911"/>
                <a:gd name="connsiteY7" fmla="*/ 2745613 h 3592761"/>
                <a:gd name="connsiteX8" fmla="*/ 104003 w 2525911"/>
                <a:gd name="connsiteY8" fmla="*/ 2864882 h 3592761"/>
                <a:gd name="connsiteX9" fmla="*/ 14551 w 2525911"/>
                <a:gd name="connsiteY9" fmla="*/ 3113361 h 3592761"/>
                <a:gd name="connsiteX10" fmla="*/ 412116 w 2525911"/>
                <a:gd name="connsiteY10" fmla="*/ 2924517 h 3592761"/>
                <a:gd name="connsiteX11" fmla="*/ 511508 w 2525911"/>
                <a:gd name="connsiteY11" fmla="*/ 2994091 h 3592761"/>
                <a:gd name="connsiteX12" fmla="*/ 640716 w 2525911"/>
                <a:gd name="connsiteY12" fmla="*/ 3163056 h 3592761"/>
                <a:gd name="connsiteX13" fmla="*/ 630777 w 2525911"/>
                <a:gd name="connsiteY13" fmla="*/ 3322082 h 3592761"/>
                <a:gd name="connsiteX14" fmla="*/ 272969 w 2525911"/>
                <a:gd name="connsiteY14" fmla="*/ 3540743 h 3592761"/>
                <a:gd name="connsiteX15" fmla="*/ 610899 w 2525911"/>
                <a:gd name="connsiteY15" fmla="*/ 3590439 h 3592761"/>
                <a:gd name="connsiteX16" fmla="*/ 809682 w 2525911"/>
                <a:gd name="connsiteY16" fmla="*/ 3491047 h 3592761"/>
                <a:gd name="connsiteX17" fmla="*/ 919012 w 2525911"/>
                <a:gd name="connsiteY17" fmla="*/ 3312143 h 3592761"/>
                <a:gd name="connsiteX18" fmla="*/ 948829 w 2525911"/>
                <a:gd name="connsiteY18" fmla="*/ 3123300 h 3592761"/>
                <a:gd name="connsiteX19" fmla="*/ 879255 w 2525911"/>
                <a:gd name="connsiteY19" fmla="*/ 2904639 h 3592761"/>
                <a:gd name="connsiteX20" fmla="*/ 1992438 w 2525911"/>
                <a:gd name="connsiteY20" fmla="*/ 896934 h 3592761"/>
                <a:gd name="connsiteX21" fmla="*/ 2021928 w 2525911"/>
                <a:gd name="connsiteY21" fmla="*/ 896934 h 3592761"/>
                <a:gd name="connsiteX22" fmla="*/ 2330369 w 2525911"/>
                <a:gd name="connsiteY22" fmla="*/ 807482 h 3592761"/>
                <a:gd name="connsiteX23" fmla="*/ 2449638 w 2525911"/>
                <a:gd name="connsiteY23" fmla="*/ 658395 h 3592761"/>
                <a:gd name="connsiteX24" fmla="*/ 2509273 w 2525911"/>
                <a:gd name="connsiteY24" fmla="*/ 479491 h 3592761"/>
                <a:gd name="connsiteX25" fmla="*/ 2141525 w 2525911"/>
                <a:gd name="connsiteY25" fmla="*/ 658395 h 3592761"/>
                <a:gd name="connsiteX26" fmla="*/ 2002377 w 2525911"/>
                <a:gd name="connsiteY26" fmla="*/ 568943 h 3592761"/>
                <a:gd name="connsiteX27" fmla="*/ 1902986 w 2525911"/>
                <a:gd name="connsiteY27" fmla="*/ 429795 h 3592761"/>
                <a:gd name="connsiteX28" fmla="*/ 1942742 w 2525911"/>
                <a:gd name="connsiteY28" fmla="*/ 250891 h 3592761"/>
                <a:gd name="connsiteX29" fmla="*/ 2280673 w 2525911"/>
                <a:gd name="connsiteY29" fmla="*/ 32230 h 3592761"/>
                <a:gd name="connsiteX0" fmla="*/ 2287232 w 2532470"/>
                <a:gd name="connsiteY0" fmla="*/ 32230 h 3592761"/>
                <a:gd name="connsiteX1" fmla="*/ 1889667 w 2532470"/>
                <a:gd name="connsiteY1" fmla="*/ 12352 h 3592761"/>
                <a:gd name="connsiteX2" fmla="*/ 1710762 w 2532470"/>
                <a:gd name="connsiteY2" fmla="*/ 141561 h 3592761"/>
                <a:gd name="connsiteX3" fmla="*/ 1601432 w 2532470"/>
                <a:gd name="connsiteY3" fmla="*/ 390039 h 3592761"/>
                <a:gd name="connsiteX4" fmla="*/ 1679666 w 2532470"/>
                <a:gd name="connsiteY4" fmla="*/ 623171 h 3592761"/>
                <a:gd name="connsiteX5" fmla="*/ 1661067 w 2532470"/>
                <a:gd name="connsiteY5" fmla="*/ 648456 h 3592761"/>
                <a:gd name="connsiteX6" fmla="*/ 557823 w 2532470"/>
                <a:gd name="connsiteY6" fmla="*/ 2685978 h 3592761"/>
                <a:gd name="connsiteX7" fmla="*/ 583060 w 2532470"/>
                <a:gd name="connsiteY7" fmla="*/ 2675543 h 3592761"/>
                <a:gd name="connsiteX8" fmla="*/ 110562 w 2532470"/>
                <a:gd name="connsiteY8" fmla="*/ 2864882 h 3592761"/>
                <a:gd name="connsiteX9" fmla="*/ 21110 w 2532470"/>
                <a:gd name="connsiteY9" fmla="*/ 3113361 h 3592761"/>
                <a:gd name="connsiteX10" fmla="*/ 418675 w 2532470"/>
                <a:gd name="connsiteY10" fmla="*/ 2924517 h 3592761"/>
                <a:gd name="connsiteX11" fmla="*/ 518067 w 2532470"/>
                <a:gd name="connsiteY11" fmla="*/ 2994091 h 3592761"/>
                <a:gd name="connsiteX12" fmla="*/ 647275 w 2532470"/>
                <a:gd name="connsiteY12" fmla="*/ 3163056 h 3592761"/>
                <a:gd name="connsiteX13" fmla="*/ 637336 w 2532470"/>
                <a:gd name="connsiteY13" fmla="*/ 3322082 h 3592761"/>
                <a:gd name="connsiteX14" fmla="*/ 279528 w 2532470"/>
                <a:gd name="connsiteY14" fmla="*/ 3540743 h 3592761"/>
                <a:gd name="connsiteX15" fmla="*/ 617458 w 2532470"/>
                <a:gd name="connsiteY15" fmla="*/ 3590439 h 3592761"/>
                <a:gd name="connsiteX16" fmla="*/ 816241 w 2532470"/>
                <a:gd name="connsiteY16" fmla="*/ 3491047 h 3592761"/>
                <a:gd name="connsiteX17" fmla="*/ 925571 w 2532470"/>
                <a:gd name="connsiteY17" fmla="*/ 3312143 h 3592761"/>
                <a:gd name="connsiteX18" fmla="*/ 955388 w 2532470"/>
                <a:gd name="connsiteY18" fmla="*/ 3123300 h 3592761"/>
                <a:gd name="connsiteX19" fmla="*/ 885814 w 2532470"/>
                <a:gd name="connsiteY19" fmla="*/ 2904639 h 3592761"/>
                <a:gd name="connsiteX20" fmla="*/ 1998997 w 2532470"/>
                <a:gd name="connsiteY20" fmla="*/ 896934 h 3592761"/>
                <a:gd name="connsiteX21" fmla="*/ 2028487 w 2532470"/>
                <a:gd name="connsiteY21" fmla="*/ 896934 h 3592761"/>
                <a:gd name="connsiteX22" fmla="*/ 2336928 w 2532470"/>
                <a:gd name="connsiteY22" fmla="*/ 807482 h 3592761"/>
                <a:gd name="connsiteX23" fmla="*/ 2456197 w 2532470"/>
                <a:gd name="connsiteY23" fmla="*/ 658395 h 3592761"/>
                <a:gd name="connsiteX24" fmla="*/ 2515832 w 2532470"/>
                <a:gd name="connsiteY24" fmla="*/ 479491 h 3592761"/>
                <a:gd name="connsiteX25" fmla="*/ 2148084 w 2532470"/>
                <a:gd name="connsiteY25" fmla="*/ 658395 h 3592761"/>
                <a:gd name="connsiteX26" fmla="*/ 2008936 w 2532470"/>
                <a:gd name="connsiteY26" fmla="*/ 568943 h 3592761"/>
                <a:gd name="connsiteX27" fmla="*/ 1909545 w 2532470"/>
                <a:gd name="connsiteY27" fmla="*/ 429795 h 3592761"/>
                <a:gd name="connsiteX28" fmla="*/ 1949301 w 2532470"/>
                <a:gd name="connsiteY28" fmla="*/ 250891 h 3592761"/>
                <a:gd name="connsiteX29" fmla="*/ 2287232 w 2532470"/>
                <a:gd name="connsiteY29" fmla="*/ 32230 h 3592761"/>
                <a:gd name="connsiteX0" fmla="*/ 2287232 w 2532470"/>
                <a:gd name="connsiteY0" fmla="*/ 32230 h 3592761"/>
                <a:gd name="connsiteX1" fmla="*/ 1889667 w 2532470"/>
                <a:gd name="connsiteY1" fmla="*/ 12352 h 3592761"/>
                <a:gd name="connsiteX2" fmla="*/ 1710762 w 2532470"/>
                <a:gd name="connsiteY2" fmla="*/ 141561 h 3592761"/>
                <a:gd name="connsiteX3" fmla="*/ 1601432 w 2532470"/>
                <a:gd name="connsiteY3" fmla="*/ 390039 h 3592761"/>
                <a:gd name="connsiteX4" fmla="*/ 1679666 w 2532470"/>
                <a:gd name="connsiteY4" fmla="*/ 623171 h 3592761"/>
                <a:gd name="connsiteX5" fmla="*/ 1661067 w 2532470"/>
                <a:gd name="connsiteY5" fmla="*/ 648456 h 3592761"/>
                <a:gd name="connsiteX6" fmla="*/ 557823 w 2532470"/>
                <a:gd name="connsiteY6" fmla="*/ 2685978 h 3592761"/>
                <a:gd name="connsiteX7" fmla="*/ 583060 w 2532470"/>
                <a:gd name="connsiteY7" fmla="*/ 2675543 h 3592761"/>
                <a:gd name="connsiteX8" fmla="*/ 110562 w 2532470"/>
                <a:gd name="connsiteY8" fmla="*/ 2864882 h 3592761"/>
                <a:gd name="connsiteX9" fmla="*/ 21110 w 2532470"/>
                <a:gd name="connsiteY9" fmla="*/ 3113361 h 3592761"/>
                <a:gd name="connsiteX10" fmla="*/ 418675 w 2532470"/>
                <a:gd name="connsiteY10" fmla="*/ 2924517 h 3592761"/>
                <a:gd name="connsiteX11" fmla="*/ 518067 w 2532470"/>
                <a:gd name="connsiteY11" fmla="*/ 2994091 h 3592761"/>
                <a:gd name="connsiteX12" fmla="*/ 647275 w 2532470"/>
                <a:gd name="connsiteY12" fmla="*/ 3163056 h 3592761"/>
                <a:gd name="connsiteX13" fmla="*/ 637336 w 2532470"/>
                <a:gd name="connsiteY13" fmla="*/ 3322082 h 3592761"/>
                <a:gd name="connsiteX14" fmla="*/ 279528 w 2532470"/>
                <a:gd name="connsiteY14" fmla="*/ 3540743 h 3592761"/>
                <a:gd name="connsiteX15" fmla="*/ 617458 w 2532470"/>
                <a:gd name="connsiteY15" fmla="*/ 3590439 h 3592761"/>
                <a:gd name="connsiteX16" fmla="*/ 816241 w 2532470"/>
                <a:gd name="connsiteY16" fmla="*/ 3491047 h 3592761"/>
                <a:gd name="connsiteX17" fmla="*/ 925571 w 2532470"/>
                <a:gd name="connsiteY17" fmla="*/ 3312143 h 3592761"/>
                <a:gd name="connsiteX18" fmla="*/ 856740 w 2532470"/>
                <a:gd name="connsiteY18" fmla="*/ 2869298 h 3592761"/>
                <a:gd name="connsiteX19" fmla="*/ 885814 w 2532470"/>
                <a:gd name="connsiteY19" fmla="*/ 2904639 h 3592761"/>
                <a:gd name="connsiteX20" fmla="*/ 1998997 w 2532470"/>
                <a:gd name="connsiteY20" fmla="*/ 896934 h 3592761"/>
                <a:gd name="connsiteX21" fmla="*/ 2028487 w 2532470"/>
                <a:gd name="connsiteY21" fmla="*/ 896934 h 3592761"/>
                <a:gd name="connsiteX22" fmla="*/ 2336928 w 2532470"/>
                <a:gd name="connsiteY22" fmla="*/ 807482 h 3592761"/>
                <a:gd name="connsiteX23" fmla="*/ 2456197 w 2532470"/>
                <a:gd name="connsiteY23" fmla="*/ 658395 h 3592761"/>
                <a:gd name="connsiteX24" fmla="*/ 2515832 w 2532470"/>
                <a:gd name="connsiteY24" fmla="*/ 479491 h 3592761"/>
                <a:gd name="connsiteX25" fmla="*/ 2148084 w 2532470"/>
                <a:gd name="connsiteY25" fmla="*/ 658395 h 3592761"/>
                <a:gd name="connsiteX26" fmla="*/ 2008936 w 2532470"/>
                <a:gd name="connsiteY26" fmla="*/ 568943 h 3592761"/>
                <a:gd name="connsiteX27" fmla="*/ 1909545 w 2532470"/>
                <a:gd name="connsiteY27" fmla="*/ 429795 h 3592761"/>
                <a:gd name="connsiteX28" fmla="*/ 1949301 w 2532470"/>
                <a:gd name="connsiteY28" fmla="*/ 250891 h 3592761"/>
                <a:gd name="connsiteX29" fmla="*/ 2287232 w 2532470"/>
                <a:gd name="connsiteY29" fmla="*/ 32230 h 359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32470" h="3592761">
                  <a:moveTo>
                    <a:pt x="2287232" y="32230"/>
                  </a:moveTo>
                  <a:cubicBezTo>
                    <a:pt x="2277293" y="-7527"/>
                    <a:pt x="1985745" y="-5870"/>
                    <a:pt x="1889667" y="12352"/>
                  </a:cubicBezTo>
                  <a:cubicBezTo>
                    <a:pt x="1793589" y="30574"/>
                    <a:pt x="1758801" y="78613"/>
                    <a:pt x="1710762" y="141561"/>
                  </a:cubicBezTo>
                  <a:cubicBezTo>
                    <a:pt x="1662723" y="204509"/>
                    <a:pt x="1606615" y="309771"/>
                    <a:pt x="1601432" y="390039"/>
                  </a:cubicBezTo>
                  <a:cubicBezTo>
                    <a:pt x="1596249" y="470307"/>
                    <a:pt x="1669727" y="580102"/>
                    <a:pt x="1679666" y="623171"/>
                  </a:cubicBezTo>
                  <a:cubicBezTo>
                    <a:pt x="1689605" y="666240"/>
                    <a:pt x="1848041" y="304655"/>
                    <a:pt x="1661067" y="648456"/>
                  </a:cubicBezTo>
                  <a:lnTo>
                    <a:pt x="557823" y="2685978"/>
                  </a:lnTo>
                  <a:cubicBezTo>
                    <a:pt x="378155" y="3023826"/>
                    <a:pt x="657603" y="2645726"/>
                    <a:pt x="583060" y="2675543"/>
                  </a:cubicBezTo>
                  <a:cubicBezTo>
                    <a:pt x="508516" y="2705360"/>
                    <a:pt x="204220" y="2791912"/>
                    <a:pt x="110562" y="2864882"/>
                  </a:cubicBezTo>
                  <a:cubicBezTo>
                    <a:pt x="16904" y="2937852"/>
                    <a:pt x="-30242" y="3103422"/>
                    <a:pt x="21110" y="3113361"/>
                  </a:cubicBezTo>
                  <a:cubicBezTo>
                    <a:pt x="72462" y="3123300"/>
                    <a:pt x="335849" y="2944395"/>
                    <a:pt x="418675" y="2924517"/>
                  </a:cubicBezTo>
                  <a:cubicBezTo>
                    <a:pt x="501501" y="2904639"/>
                    <a:pt x="479967" y="2954335"/>
                    <a:pt x="518067" y="2994091"/>
                  </a:cubicBezTo>
                  <a:cubicBezTo>
                    <a:pt x="556167" y="3033847"/>
                    <a:pt x="627397" y="3108391"/>
                    <a:pt x="647275" y="3163056"/>
                  </a:cubicBezTo>
                  <a:cubicBezTo>
                    <a:pt x="667153" y="3217721"/>
                    <a:pt x="698627" y="3259134"/>
                    <a:pt x="637336" y="3322082"/>
                  </a:cubicBezTo>
                  <a:cubicBezTo>
                    <a:pt x="576045" y="3385030"/>
                    <a:pt x="282841" y="3496017"/>
                    <a:pt x="279528" y="3540743"/>
                  </a:cubicBezTo>
                  <a:cubicBezTo>
                    <a:pt x="276215" y="3585469"/>
                    <a:pt x="528006" y="3598722"/>
                    <a:pt x="617458" y="3590439"/>
                  </a:cubicBezTo>
                  <a:cubicBezTo>
                    <a:pt x="706910" y="3582156"/>
                    <a:pt x="764889" y="3537430"/>
                    <a:pt x="816241" y="3491047"/>
                  </a:cubicBezTo>
                  <a:cubicBezTo>
                    <a:pt x="867593" y="3444664"/>
                    <a:pt x="918821" y="3415768"/>
                    <a:pt x="925571" y="3312143"/>
                  </a:cubicBezTo>
                  <a:cubicBezTo>
                    <a:pt x="932321" y="3208518"/>
                    <a:pt x="863366" y="2937215"/>
                    <a:pt x="856740" y="2869298"/>
                  </a:cubicBezTo>
                  <a:cubicBezTo>
                    <a:pt x="850114" y="2801381"/>
                    <a:pt x="695438" y="3233366"/>
                    <a:pt x="885814" y="2904639"/>
                  </a:cubicBezTo>
                  <a:cubicBezTo>
                    <a:pt x="1076190" y="2575912"/>
                    <a:pt x="1808551" y="1231552"/>
                    <a:pt x="1998997" y="896934"/>
                  </a:cubicBezTo>
                  <a:cubicBezTo>
                    <a:pt x="2189443" y="562316"/>
                    <a:pt x="1972165" y="911843"/>
                    <a:pt x="2028487" y="896934"/>
                  </a:cubicBezTo>
                  <a:cubicBezTo>
                    <a:pt x="2084809" y="882025"/>
                    <a:pt x="2265643" y="847238"/>
                    <a:pt x="2336928" y="807482"/>
                  </a:cubicBezTo>
                  <a:cubicBezTo>
                    <a:pt x="2408213" y="767726"/>
                    <a:pt x="2426380" y="713060"/>
                    <a:pt x="2456197" y="658395"/>
                  </a:cubicBezTo>
                  <a:cubicBezTo>
                    <a:pt x="2486014" y="603730"/>
                    <a:pt x="2567184" y="479491"/>
                    <a:pt x="2515832" y="479491"/>
                  </a:cubicBezTo>
                  <a:cubicBezTo>
                    <a:pt x="2464480" y="479491"/>
                    <a:pt x="2232567" y="643486"/>
                    <a:pt x="2148084" y="658395"/>
                  </a:cubicBezTo>
                  <a:cubicBezTo>
                    <a:pt x="2063601" y="673304"/>
                    <a:pt x="2048692" y="607043"/>
                    <a:pt x="2008936" y="568943"/>
                  </a:cubicBezTo>
                  <a:cubicBezTo>
                    <a:pt x="1969180" y="530843"/>
                    <a:pt x="1919484" y="482804"/>
                    <a:pt x="1909545" y="429795"/>
                  </a:cubicBezTo>
                  <a:cubicBezTo>
                    <a:pt x="1899606" y="376786"/>
                    <a:pt x="1889666" y="315495"/>
                    <a:pt x="1949301" y="250891"/>
                  </a:cubicBezTo>
                  <a:cubicBezTo>
                    <a:pt x="2008936" y="186287"/>
                    <a:pt x="2297171" y="71987"/>
                    <a:pt x="2287232" y="32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2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6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3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D1D546-F9D6-1B10-B739-C67133A80D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4" b="3844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EBA0F-E161-624B-2F19-671B05EF7AC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37153" y="3428755"/>
            <a:ext cx="4431804" cy="201645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Welcome &amp; Housekeeping</a:t>
            </a:r>
          </a:p>
          <a:p>
            <a:r>
              <a:rPr lang="en-GB" sz="2800" dirty="0" smtClean="0"/>
              <a:t>Ann Maw, DASA Delivery Manager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0DD79-2ABB-EFAB-CB7D-7F0483D81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11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3921" y="1604798"/>
            <a:ext cx="10561172" cy="4459572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This Defence and Security Accelerator (DASA) competition seeks proposals for novel and innovative high risk-high reward projects finishing at proof-of-concept (Technology Readiness Level 3/ 4). The challenges will be based on innovative engineering biology solutions that address one or more of the three </a:t>
            </a:r>
            <a:r>
              <a:rPr lang="en-GB" sz="2000" dirty="0" smtClean="0"/>
              <a:t>topics</a:t>
            </a:r>
            <a:endParaRPr lang="en-GB" sz="2000" dirty="0"/>
          </a:p>
          <a:p>
            <a:pPr lvl="1" algn="just"/>
            <a:r>
              <a:rPr lang="en-GB" sz="1800" dirty="0" smtClean="0"/>
              <a:t>Materials</a:t>
            </a:r>
          </a:p>
          <a:p>
            <a:pPr lvl="1" algn="just"/>
            <a:r>
              <a:rPr lang="en-GB" sz="1800" dirty="0" smtClean="0"/>
              <a:t>Power </a:t>
            </a:r>
            <a:r>
              <a:rPr lang="en-GB" sz="1800" dirty="0"/>
              <a:t>and </a:t>
            </a:r>
            <a:r>
              <a:rPr lang="en-GB" sz="1800" dirty="0" smtClean="0"/>
              <a:t>Energy</a:t>
            </a:r>
          </a:p>
          <a:p>
            <a:pPr lvl="1" algn="just"/>
            <a:r>
              <a:rPr lang="en-GB" sz="1800" dirty="0" smtClean="0"/>
              <a:t>Sensing</a:t>
            </a:r>
          </a:p>
          <a:p>
            <a:pPr lvl="1" algn="just"/>
            <a:endParaRPr lang="en-GB" sz="1600" dirty="0"/>
          </a:p>
          <a:p>
            <a:pPr algn="just"/>
            <a:r>
              <a:rPr lang="en-GB" sz="2000" dirty="0"/>
              <a:t>Phase 1 Engineering Biology Competition demonstrated the potential of the technology </a:t>
            </a:r>
            <a:endParaRPr lang="en-GB" sz="2000" dirty="0" smtClean="0"/>
          </a:p>
          <a:p>
            <a:pPr algn="just"/>
            <a:r>
              <a:rPr lang="en-GB" sz="2000" dirty="0"/>
              <a:t>Phase 2 now looks </a:t>
            </a:r>
            <a:r>
              <a:rPr lang="en-GB" sz="2000" dirty="0" smtClean="0"/>
              <a:t>to </a:t>
            </a:r>
            <a:r>
              <a:rPr lang="en-GB" sz="2000" dirty="0"/>
              <a:t>further develop applications which identify and evaluate innovative engineering biology approaches to improve wider Defence and Security capability. </a:t>
            </a:r>
            <a:endParaRPr lang="en-GB" sz="2000" dirty="0" smtClean="0"/>
          </a:p>
          <a:p>
            <a:pPr algn="just"/>
            <a:r>
              <a:rPr lang="en-GB" sz="2000" dirty="0" smtClean="0"/>
              <a:t>This </a:t>
            </a:r>
            <a:r>
              <a:rPr lang="en-GB" sz="2000" dirty="0"/>
              <a:t>competition will involve cutting edge, multidisciplinary research through the application of engineering biology tools and techniques, using novel research approaches and the discovery of new knowledge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42" y="67381"/>
            <a:ext cx="7871861" cy="865343"/>
          </a:xfrm>
        </p:spPr>
        <p:txBody>
          <a:bodyPr/>
          <a:lstStyle/>
          <a:p>
            <a:r>
              <a:rPr lang="en-GB" dirty="0" smtClean="0"/>
              <a:t>The competition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Readiness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5E06E-8463-49C0-8B6A-3B9E03BCC454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OFFICIAL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41521" y="1721363"/>
          <a:ext cx="8998033" cy="359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023">
                  <a:extLst>
                    <a:ext uri="{9D8B030D-6E8A-4147-A177-3AD203B41FA5}">
                      <a16:colId xmlns:a16="http://schemas.microsoft.com/office/drawing/2014/main" val="2928144045"/>
                    </a:ext>
                  </a:extLst>
                </a:gridCol>
                <a:gridCol w="6927010">
                  <a:extLst>
                    <a:ext uri="{9D8B030D-6E8A-4147-A177-3AD203B41FA5}">
                      <a16:colId xmlns:a16="http://schemas.microsoft.com/office/drawing/2014/main" val="3055161926"/>
                    </a:ext>
                  </a:extLst>
                </a:gridCol>
              </a:tblGrid>
              <a:tr h="49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Challenge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none" dirty="0">
                          <a:solidFill>
                            <a:schemeClr val="bg1"/>
                          </a:solidFill>
                          <a:effectLst/>
                        </a:rPr>
                        <a:t>TRL</a:t>
                      </a:r>
                      <a:r>
                        <a:rPr lang="en-GB" sz="1600" dirty="0">
                          <a:effectLst/>
                        </a:rPr>
                        <a:t> level to be achieved for each area of interest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517210"/>
                  </a:ext>
                </a:extLst>
              </a:tr>
              <a:tr h="103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Power and Energy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3 - Analytical and experimental critical function and/or characteristic proof-of-concept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781229"/>
                  </a:ext>
                </a:extLst>
              </a:tr>
              <a:tr h="103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Materials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4 - Technology component and/or basic technology subsystem validation in laboratory environment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016032"/>
                  </a:ext>
                </a:extLst>
              </a:tr>
              <a:tr h="103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Sensing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3 - Analytical and experimental critical function and/or characteristic proof-of-concept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00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3553" y="1463330"/>
            <a:ext cx="9206064" cy="467867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Step </a:t>
            </a:r>
            <a:r>
              <a:rPr lang="en-GB" sz="2000" dirty="0"/>
              <a:t>change </a:t>
            </a:r>
            <a:r>
              <a:rPr lang="en-GB" sz="2000" dirty="0" smtClean="0"/>
              <a:t>in Power &amp; Energy source solutions </a:t>
            </a:r>
            <a:r>
              <a:rPr lang="en-GB" sz="2000" dirty="0"/>
              <a:t>for military </a:t>
            </a:r>
            <a:r>
              <a:rPr lang="en-GB" sz="2000" dirty="0" smtClean="0"/>
              <a:t>applications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Why? - Address some limitations of batteries </a:t>
            </a:r>
          </a:p>
          <a:p>
            <a:pPr lvl="1"/>
            <a:r>
              <a:rPr lang="en-GB" sz="2000" dirty="0" smtClean="0"/>
              <a:t>Safety/Energy density/Shelf life/Logistics/Environmental performance</a:t>
            </a:r>
          </a:p>
          <a:p>
            <a:pPr lvl="1"/>
            <a:endParaRPr lang="en-GB" sz="2000" dirty="0"/>
          </a:p>
          <a:p>
            <a:r>
              <a:rPr lang="en-GB" sz="2000" b="1" dirty="0"/>
              <a:t>Sub-challenge 1</a:t>
            </a:r>
            <a:r>
              <a:rPr lang="en-GB" sz="2000" dirty="0"/>
              <a:t>: </a:t>
            </a:r>
            <a:r>
              <a:rPr lang="en-GB" sz="2000" b="1" dirty="0">
                <a:solidFill>
                  <a:schemeClr val="accent1"/>
                </a:solidFill>
              </a:rPr>
              <a:t>Improving existing energy sources</a:t>
            </a:r>
          </a:p>
          <a:p>
            <a:pPr lvl="1"/>
            <a:r>
              <a:rPr lang="en-GB" sz="2000" dirty="0" smtClean="0"/>
              <a:t>Replace </a:t>
            </a:r>
            <a:r>
              <a:rPr lang="en-GB" sz="2000" dirty="0"/>
              <a:t>one or more components of a ‘traditional’ battery construction to improve energy, safety or other performance </a:t>
            </a:r>
            <a:r>
              <a:rPr lang="en-GB" sz="2000" dirty="0" smtClean="0"/>
              <a:t>metrics</a:t>
            </a:r>
          </a:p>
          <a:p>
            <a:pPr lvl="1"/>
            <a:r>
              <a:rPr lang="en-GB" sz="2000" dirty="0" smtClean="0"/>
              <a:t>Produce </a:t>
            </a:r>
            <a:r>
              <a:rPr lang="en-GB" sz="2000" dirty="0"/>
              <a:t>packaging or other materials that enhances a battery’s safety or performan</a:t>
            </a:r>
            <a:r>
              <a:rPr lang="en-GB" sz="1600" dirty="0"/>
              <a:t>ce</a:t>
            </a:r>
          </a:p>
          <a:p>
            <a:pPr lvl="1"/>
            <a:endParaRPr lang="en-GB" sz="1400" dirty="0"/>
          </a:p>
          <a:p>
            <a:r>
              <a:rPr lang="en-GB" sz="2000" b="1" dirty="0"/>
              <a:t>Sub-challenge 2</a:t>
            </a:r>
            <a:r>
              <a:rPr lang="en-GB" sz="2000" dirty="0"/>
              <a:t>: </a:t>
            </a:r>
            <a:r>
              <a:rPr lang="en-GB" sz="2000" b="1" dirty="0">
                <a:solidFill>
                  <a:schemeClr val="accent1"/>
                </a:solidFill>
              </a:rPr>
              <a:t>Disruptive change to power and energy provision </a:t>
            </a:r>
          </a:p>
          <a:p>
            <a:pPr lvl="1"/>
            <a:r>
              <a:rPr lang="en-GB" sz="2000" dirty="0"/>
              <a:t>To produce an entirely novel engineering biology solution to the production of useable electrical </a:t>
            </a:r>
            <a:r>
              <a:rPr lang="en-GB" sz="2000" dirty="0" smtClean="0"/>
              <a:t>energy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 1: Power &amp; </a:t>
            </a:r>
            <a:r>
              <a:rPr lang="en-GB" b="1" dirty="0" smtClean="0"/>
              <a:t>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5E06E-8463-49C0-8B6A-3B9E03BCC454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395" y="1062849"/>
            <a:ext cx="2349196" cy="5072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307" y="62179"/>
            <a:ext cx="902287" cy="951059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189" y="1028734"/>
            <a:ext cx="8448939" cy="4319185"/>
          </a:xfrm>
        </p:spPr>
        <p:txBody>
          <a:bodyPr>
            <a:noAutofit/>
          </a:bodyPr>
          <a:lstStyle/>
          <a:p>
            <a:r>
              <a:rPr lang="en-GB" sz="1867" dirty="0"/>
              <a:t>Materials for a range of uses in Defence and Security. </a:t>
            </a:r>
          </a:p>
          <a:p>
            <a:r>
              <a:rPr lang="en-GB" sz="1867" dirty="0"/>
              <a:t>Potential examples</a:t>
            </a:r>
          </a:p>
          <a:p>
            <a:pPr lvl="1"/>
            <a:r>
              <a:rPr lang="en-GB" sz="1867" dirty="0"/>
              <a:t>Functionalised material e.g. self-disclosing for fatigue and corrosion</a:t>
            </a:r>
          </a:p>
          <a:p>
            <a:pPr lvl="1"/>
            <a:r>
              <a:rPr lang="en-GB" sz="1867" dirty="0"/>
              <a:t>Lightweight but strong structural materials, including </a:t>
            </a:r>
            <a:r>
              <a:rPr lang="en-GB" sz="1867" dirty="0" smtClean="0"/>
              <a:t>composites</a:t>
            </a:r>
            <a:endParaRPr lang="en-GB" sz="1867" dirty="0"/>
          </a:p>
          <a:p>
            <a:pPr lvl="1"/>
            <a:r>
              <a:rPr lang="en-GB" sz="1867" dirty="0"/>
              <a:t>Novel camouflage solutions, including active or reactive colour change materials, variable emissivity surfaces and very high performance acoustic absorbers</a:t>
            </a:r>
          </a:p>
          <a:p>
            <a:pPr lvl="1"/>
            <a:r>
              <a:rPr lang="en-GB" sz="1867" dirty="0"/>
              <a:t>Materials for eye protection, covering physical and laser protection</a:t>
            </a:r>
          </a:p>
          <a:p>
            <a:pPr lvl="1"/>
            <a:r>
              <a:rPr lang="en-GB" sz="1867" dirty="0"/>
              <a:t>Materials for protection of physical sensors on equipment e.g. against dazzle or jamming, without blocking performance of the sensor</a:t>
            </a:r>
          </a:p>
          <a:p>
            <a:pPr lvl="1"/>
            <a:r>
              <a:rPr lang="en-GB" sz="1867" dirty="0"/>
              <a:t>Coatings suitable for defence purposes that are relatively easy to apply, repairable in the field, and easy to remove without damaging substrate. Coatings may include functional materials e.g. self-healing properties.</a:t>
            </a:r>
          </a:p>
          <a:p>
            <a:pPr lvl="1"/>
            <a:r>
              <a:rPr lang="en-GB" sz="1867" dirty="0"/>
              <a:t>Durable novel materials for equipment with an application to specific environments, e.g. high altitude, high velocity, ice and snow, including heat shielding, anti-fouling in marine </a:t>
            </a:r>
            <a:r>
              <a:rPr lang="en-GB" sz="1867" dirty="0" smtClean="0"/>
              <a:t>environments</a:t>
            </a:r>
            <a:endParaRPr lang="en-GB" sz="1867" dirty="0"/>
          </a:p>
          <a:p>
            <a:pPr lvl="1"/>
            <a:r>
              <a:rPr lang="en-GB" sz="1867" dirty="0"/>
              <a:t>Biological approaches to creation of, or recovery of, critical materials </a:t>
            </a:r>
          </a:p>
          <a:p>
            <a:pPr lvl="1"/>
            <a:r>
              <a:rPr lang="en-GB" sz="1867" dirty="0"/>
              <a:t>Materials for enhanced antenna design or enhanced </a:t>
            </a:r>
            <a:r>
              <a:rPr lang="en-GB" sz="1867" dirty="0" smtClean="0"/>
              <a:t>performance</a:t>
            </a:r>
            <a:endParaRPr lang="en-GB" sz="1867" dirty="0" smtClean="0"/>
          </a:p>
          <a:p>
            <a:pPr lvl="1"/>
            <a:r>
              <a:rPr lang="en-GB" sz="1867" dirty="0" smtClean="0"/>
              <a:t>Novel adhesives for a variety of </a:t>
            </a:r>
            <a:r>
              <a:rPr lang="en-GB" sz="1867" dirty="0"/>
              <a:t>D</a:t>
            </a:r>
            <a:r>
              <a:rPr lang="en-GB" sz="1867" dirty="0" smtClean="0"/>
              <a:t>efence and Security applications</a:t>
            </a:r>
            <a:endParaRPr lang="en-GB" sz="1867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Challenge 2: Materials for defence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839475" y="6135162"/>
            <a:ext cx="9971451" cy="366183"/>
          </a:xfrm>
        </p:spPr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172554"/>
            <a:ext cx="3316512" cy="4722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3339" y="1221126"/>
            <a:ext cx="9505056" cy="5568247"/>
          </a:xfrm>
        </p:spPr>
        <p:txBody>
          <a:bodyPr>
            <a:normAutofit/>
          </a:bodyPr>
          <a:lstStyle/>
          <a:p>
            <a:r>
              <a:rPr lang="en-GB" sz="1867" dirty="0"/>
              <a:t>Engineering biology enabling new sensing paradigms in Defence and Security Bioengineered systems that aim to push the boundaries of what can be achieved for measurement.</a:t>
            </a:r>
          </a:p>
          <a:p>
            <a:pPr lvl="1"/>
            <a:r>
              <a:rPr lang="en-GB" sz="1867" dirty="0"/>
              <a:t>Any sensing modality from molecular sensing to more ambitious goals moving beyond traditional analytical sensors</a:t>
            </a:r>
          </a:p>
          <a:p>
            <a:pPr lvl="2"/>
            <a:r>
              <a:rPr lang="en-GB" sz="1867" dirty="0"/>
              <a:t>e.g. gravity, radiation, vibration, electronic/optical or magnetic signatures</a:t>
            </a:r>
          </a:p>
          <a:p>
            <a:r>
              <a:rPr lang="en-GB" sz="2133" dirty="0"/>
              <a:t>Potential outcomes</a:t>
            </a:r>
          </a:p>
          <a:p>
            <a:pPr lvl="1"/>
            <a:r>
              <a:rPr lang="en-GB" sz="1867" dirty="0"/>
              <a:t>Sensing modalities enabled by bioengineered components</a:t>
            </a:r>
          </a:p>
          <a:p>
            <a:pPr lvl="1"/>
            <a:r>
              <a:rPr lang="en-GB" sz="1867" dirty="0"/>
              <a:t>Integrated response functions</a:t>
            </a:r>
          </a:p>
          <a:p>
            <a:pPr lvl="1"/>
            <a:r>
              <a:rPr lang="en-GB" sz="1867" dirty="0"/>
              <a:t>Biomimetic or bioinspired sensing approaches </a:t>
            </a:r>
          </a:p>
          <a:p>
            <a:pPr lvl="1"/>
            <a:r>
              <a:rPr lang="en-GB" sz="1867" dirty="0"/>
              <a:t>Rational design of biological components for e.g. increased breadth of function, persistence, robustness and sensitivity of biological components</a:t>
            </a:r>
          </a:p>
          <a:p>
            <a:r>
              <a:rPr lang="en-GB" sz="2133" dirty="0"/>
              <a:t>Exclusions</a:t>
            </a:r>
          </a:p>
          <a:p>
            <a:pPr lvl="1"/>
            <a:r>
              <a:rPr lang="en-GB" sz="1867" dirty="0"/>
              <a:t>Proposals focussing exclusively on Diagnostics, Medical (including Physiological monitoring) and CBR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3: Sensing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5E06E-8463-49C0-8B6A-3B9E03BCC454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48395" y="1105052"/>
            <a:ext cx="2358436" cy="5010649"/>
            <a:chOff x="9089339" y="814087"/>
            <a:chExt cx="1768827" cy="3757987"/>
          </a:xfrm>
        </p:grpSpPr>
        <p:sp>
          <p:nvSpPr>
            <p:cNvPr id="7" name="Rounded Rectangle 6"/>
            <p:cNvSpPr/>
            <p:nvPr/>
          </p:nvSpPr>
          <p:spPr>
            <a:xfrm>
              <a:off x="9089339" y="814087"/>
              <a:ext cx="1626669" cy="611202"/>
            </a:xfrm>
            <a:prstGeom prst="roundRect">
              <a:avLst/>
            </a:prstGeom>
            <a:solidFill>
              <a:srgbClr val="5583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Sensing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089339" y="1539402"/>
              <a:ext cx="1698389" cy="1419726"/>
            </a:xfrm>
            <a:prstGeom prst="roundRect">
              <a:avLst/>
            </a:prstGeom>
            <a:solidFill>
              <a:srgbClr val="5583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Novel Sensors</a:t>
              </a:r>
            </a:p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Low cost</a:t>
              </a:r>
            </a:p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Novel fabrication</a:t>
              </a:r>
            </a:p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Wider range of inputs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089339" y="3030072"/>
              <a:ext cx="1768827" cy="154200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Bio-inspired  </a:t>
              </a: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(e.g. quantum bio)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Biomimetic </a:t>
              </a: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(e.g. olfactory)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Bioengineered </a:t>
              </a:r>
            </a:p>
            <a:p>
              <a:pPr marL="0" marR="0" lvl="1" indent="42307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(e.g. DNA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aptamers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DNA Origami)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5362" y="1686731"/>
            <a:ext cx="9697076" cy="412716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High risk, high pay-off projects, but mitigation of potential technical risks must be considered </a:t>
            </a:r>
          </a:p>
          <a:p>
            <a:r>
              <a:rPr lang="en-GB" sz="2000" dirty="0" smtClean="0"/>
              <a:t>Consideration </a:t>
            </a:r>
            <a:r>
              <a:rPr lang="en-GB" sz="2000" dirty="0"/>
              <a:t>of eventual scalability and translation.</a:t>
            </a:r>
          </a:p>
          <a:p>
            <a:r>
              <a:rPr lang="en-GB" sz="2000" dirty="0" smtClean="0"/>
              <a:t>A </a:t>
            </a:r>
            <a:r>
              <a:rPr lang="en-GB" sz="2000" dirty="0"/>
              <a:t>clear statement of the benefit posed by the proposed approach over existing technology</a:t>
            </a:r>
          </a:p>
          <a:p>
            <a:r>
              <a:rPr lang="en-GB" sz="2000" dirty="0" smtClean="0"/>
              <a:t>Theoretical </a:t>
            </a:r>
            <a:r>
              <a:rPr lang="en-GB" sz="2000" dirty="0"/>
              <a:t>development, method of advancement or proof of concept research which can demonstrate potential for translation to practical demonstration in later </a:t>
            </a:r>
            <a:r>
              <a:rPr lang="en-GB" sz="2000" dirty="0" smtClean="0"/>
              <a:t>phases.</a:t>
            </a:r>
          </a:p>
          <a:p>
            <a:r>
              <a:rPr lang="en-GB" sz="2000" dirty="0" smtClean="0"/>
              <a:t>Innovation </a:t>
            </a:r>
            <a:r>
              <a:rPr lang="en-GB" sz="2000" dirty="0"/>
              <a:t>or a creative </a:t>
            </a:r>
            <a:r>
              <a:rPr lang="en-GB" sz="2000" dirty="0" smtClean="0"/>
              <a:t>approach.</a:t>
            </a:r>
          </a:p>
          <a:p>
            <a:r>
              <a:rPr lang="en-GB" sz="2000" dirty="0" smtClean="0"/>
              <a:t>Clear </a:t>
            </a:r>
            <a:r>
              <a:rPr lang="en-GB" sz="2000" dirty="0"/>
              <a:t>demonstration of how the proposed work applies to any defence and security context.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want: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867362" y="6115701"/>
            <a:ext cx="9971451" cy="366183"/>
          </a:xfrm>
        </p:spPr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5362" y="1508789"/>
            <a:ext cx="11425268" cy="4319185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 smtClean="0"/>
              <a:t>Do </a:t>
            </a:r>
            <a:r>
              <a:rPr lang="en-GB" sz="2200" dirty="0"/>
              <a:t>not include a significant engineering biology component. </a:t>
            </a:r>
          </a:p>
          <a:p>
            <a:r>
              <a:rPr lang="en-GB" sz="2200" dirty="0" smtClean="0"/>
              <a:t>Solutions </a:t>
            </a:r>
            <a:r>
              <a:rPr lang="en-GB" sz="2200" dirty="0"/>
              <a:t>requiring release of viable genetically modified organisms into the environment.</a:t>
            </a:r>
          </a:p>
          <a:p>
            <a:r>
              <a:rPr lang="en-GB" sz="2200" dirty="0"/>
              <a:t>Offer no real long-term prospect of integration into defence and security capabilities.</a:t>
            </a:r>
          </a:p>
          <a:p>
            <a:r>
              <a:rPr lang="en-GB" sz="2200" dirty="0"/>
              <a:t>Offer no real prospect of out-competing existing technological solutions.</a:t>
            </a:r>
          </a:p>
          <a:p>
            <a:r>
              <a:rPr lang="en-GB" sz="2200" dirty="0" smtClean="0"/>
              <a:t>Constitute </a:t>
            </a:r>
            <a:r>
              <a:rPr lang="en-GB" sz="2200" dirty="0"/>
              <a:t>consultancy, paper-based studies or literature reviews which just summarise the existing literature without any view of future innovation </a:t>
            </a:r>
            <a:endParaRPr lang="en-GB" sz="2200" dirty="0" smtClean="0"/>
          </a:p>
          <a:p>
            <a:r>
              <a:rPr lang="en-GB" sz="2200" dirty="0" smtClean="0"/>
              <a:t>Focus </a:t>
            </a:r>
            <a:r>
              <a:rPr lang="en-GB" sz="2200" dirty="0"/>
              <a:t>on </a:t>
            </a:r>
            <a:r>
              <a:rPr lang="en-GB" sz="2200" i="1" dirty="0"/>
              <a:t>in </a:t>
            </a:r>
            <a:r>
              <a:rPr lang="en-GB" sz="2200" i="1" dirty="0" err="1"/>
              <a:t>silico</a:t>
            </a:r>
            <a:r>
              <a:rPr lang="en-GB" sz="2200" i="1" dirty="0"/>
              <a:t> </a:t>
            </a:r>
            <a:r>
              <a:rPr lang="en-GB" sz="2200" dirty="0"/>
              <a:t>studies without experimental validation. </a:t>
            </a:r>
          </a:p>
          <a:p>
            <a:r>
              <a:rPr lang="en-GB" sz="2200" dirty="0" smtClean="0"/>
              <a:t>Focus </a:t>
            </a:r>
            <a:r>
              <a:rPr lang="en-GB" sz="2200" dirty="0"/>
              <a:t>on a Chemical, Biological or Radiological (CBR) or medical application </a:t>
            </a:r>
            <a:r>
              <a:rPr lang="en-GB" sz="2200" dirty="0" smtClean="0"/>
              <a:t>exclusively</a:t>
            </a:r>
          </a:p>
          <a:p>
            <a:r>
              <a:rPr lang="en-GB" sz="2200" dirty="0" smtClean="0"/>
              <a:t>Focus on Energetics</a:t>
            </a:r>
            <a:endParaRPr lang="en-GB" sz="2200" dirty="0"/>
          </a:p>
          <a:p>
            <a:r>
              <a:rPr lang="en-GB" sz="2200" dirty="0" smtClean="0"/>
              <a:t>Are </a:t>
            </a:r>
            <a:r>
              <a:rPr lang="en-GB" sz="2200" dirty="0"/>
              <a:t>an unsolicited resubmission of a previous DASA bid or a duplication of a bid submitted through other Dstl funding channels seeking engineering biology proposals, such as R Cloud.</a:t>
            </a:r>
          </a:p>
          <a:p>
            <a:r>
              <a:rPr lang="en-GB" sz="2200" dirty="0" smtClean="0"/>
              <a:t>Offer </a:t>
            </a:r>
            <a:r>
              <a:rPr lang="en-GB" sz="2200" dirty="0"/>
              <a:t>demonstrations of off-the-shelf products requiring no experimental development (unless applied in a novel way to the challenge).</a:t>
            </a:r>
          </a:p>
          <a:p>
            <a:r>
              <a:rPr lang="en-GB" sz="2200" dirty="0" smtClean="0"/>
              <a:t>Require </a:t>
            </a:r>
            <a:r>
              <a:rPr lang="en-GB" sz="2200" dirty="0"/>
              <a:t>the completion and attainment of ethical favourable opinion from the Ministry of Defence Research Ethics Committee (MODREC)</a:t>
            </a:r>
            <a:endParaRPr lang="en-GB" sz="22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 not want proposals that: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2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Anticipating FAQs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11958" y="1220755"/>
            <a:ext cx="6240693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Can my proposal address more than one challenge?</a:t>
            </a:r>
          </a:p>
          <a:p>
            <a:pPr lvl="1"/>
            <a:r>
              <a:rPr lang="en-GB" dirty="0" smtClean="0"/>
              <a:t>Yes, but please identify the primary challenge it fits against</a:t>
            </a:r>
          </a:p>
          <a:p>
            <a:r>
              <a:rPr lang="en-GB" dirty="0" smtClean="0"/>
              <a:t>Does my plan have to fit all the challenges?</a:t>
            </a:r>
          </a:p>
          <a:p>
            <a:pPr lvl="1"/>
            <a:r>
              <a:rPr lang="en-GB" dirty="0" smtClean="0"/>
              <a:t>No, at least one challenge is acceptable</a:t>
            </a:r>
          </a:p>
          <a:p>
            <a:r>
              <a:rPr lang="en-GB" dirty="0" smtClean="0"/>
              <a:t>How will the budget be divided between the challenges?</a:t>
            </a:r>
          </a:p>
          <a:p>
            <a:pPr lvl="1"/>
            <a:r>
              <a:rPr lang="en-GB" dirty="0" smtClean="0"/>
              <a:t>That remains to be determined based on the number and quality of the applications</a:t>
            </a:r>
          </a:p>
          <a:p>
            <a:pPr lvl="1"/>
            <a:r>
              <a:rPr lang="en-GB" dirty="0" smtClean="0"/>
              <a:t>The starting assumption is that it will be pretty balanced between the three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1124744"/>
            <a:ext cx="5162383" cy="5550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67" y="25887"/>
            <a:ext cx="902287" cy="951059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Bidding…making reviewers’ lives easier and improving your chances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5362" y="1508789"/>
            <a:ext cx="7584841" cy="431918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Identify the defence application clearly</a:t>
            </a:r>
          </a:p>
          <a:p>
            <a:pPr lvl="1"/>
            <a:r>
              <a:rPr lang="en-GB" dirty="0" smtClean="0"/>
              <a:t>What will be the benefit?</a:t>
            </a:r>
          </a:p>
          <a:p>
            <a:r>
              <a:rPr lang="en-GB" dirty="0" smtClean="0"/>
              <a:t>Identify the synthetic biology component clearly</a:t>
            </a:r>
          </a:p>
          <a:p>
            <a:r>
              <a:rPr lang="en-GB" dirty="0" smtClean="0"/>
              <a:t>How is this highly innovative?</a:t>
            </a:r>
          </a:p>
          <a:p>
            <a:r>
              <a:rPr lang="en-GB" dirty="0" smtClean="0"/>
              <a:t>What advantages does this provide over currently available solutions?</a:t>
            </a:r>
          </a:p>
          <a:p>
            <a:r>
              <a:rPr lang="en-GB" dirty="0" smtClean="0"/>
              <a:t>Have you assembled a team that can do this?</a:t>
            </a:r>
          </a:p>
          <a:p>
            <a:endParaRPr lang="en-GB" dirty="0"/>
          </a:p>
          <a:p>
            <a:r>
              <a:rPr lang="en-GB" dirty="0"/>
              <a:t>Read the guidance</a:t>
            </a:r>
          </a:p>
          <a:p>
            <a:r>
              <a:rPr lang="en-GB" dirty="0"/>
              <a:t>Submit early</a:t>
            </a:r>
          </a:p>
          <a:p>
            <a:r>
              <a:rPr lang="en-GB" dirty="0"/>
              <a:t>The deadline really is the deadline.</a:t>
            </a:r>
          </a:p>
          <a:p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OFFICIAL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" y="10344"/>
            <a:ext cx="3264363" cy="6847656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8623459" y="6625150"/>
            <a:ext cx="3597060" cy="3661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8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C6AFF5-C32D-454F-8F55-EC1C1BB8BFF7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1358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20/11/2023</a:t>
            </a:fld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/  © Crown copyright  2022  Dstl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1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41D90-A376-9E63-48A1-B238664D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66" y="457200"/>
            <a:ext cx="4320789" cy="743527"/>
          </a:xfrm>
        </p:spPr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4A6FD-2E84-87DF-8554-7E00938EA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066" y="1267166"/>
            <a:ext cx="5592303" cy="479757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endParaRPr lang="en-GB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Welcome to today’s Briefing and Q&amp;A for the new DASA competition:</a:t>
            </a:r>
            <a:b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Engineering Biology for Defence and Security Phase 2</a:t>
            </a:r>
          </a:p>
          <a:p>
            <a:pPr lvl="0">
              <a:spcBef>
                <a:spcPts val="0"/>
              </a:spcBef>
              <a:defRPr/>
            </a:pPr>
            <a:endParaRPr lang="en-GB" sz="1600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srgbClr val="673D6B"/>
                </a:solidFill>
                <a:cs typeface="Arial" panose="020B0604020202020204" pitchFamily="34" charset="0"/>
              </a:rPr>
              <a:t>Please note your camera and microphone will be kept off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endParaRPr lang="en-GB" sz="1600" dirty="0" smtClean="0">
              <a:solidFill>
                <a:srgbClr val="673D6B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Today’s event will be recorded (audio only) and if it becomes available after the meeting, you will be notified</a:t>
            </a:r>
          </a:p>
          <a:p>
            <a:pPr lvl="0">
              <a:spcBef>
                <a:spcPts val="0"/>
              </a:spcBef>
              <a:defRPr/>
            </a:pPr>
            <a:endParaRPr lang="en-GB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srgbClr val="673D6B"/>
                </a:solidFill>
                <a:cs typeface="Arial" panose="020B0604020202020204" pitchFamily="34" charset="0"/>
              </a:rPr>
              <a:t>Discussions will remain at </a:t>
            </a:r>
            <a:r>
              <a:rPr lang="en-GB" sz="1600" b="1" dirty="0" smtClean="0">
                <a:solidFill>
                  <a:srgbClr val="673D6B"/>
                </a:solidFill>
                <a:cs typeface="Arial" panose="020B0604020202020204" pitchFamily="34" charset="0"/>
              </a:rPr>
              <a:t>OFFICIAL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endParaRPr lang="en-GB" sz="1600" b="1" dirty="0" smtClean="0">
              <a:solidFill>
                <a:srgbClr val="673D6B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Q&amp;A session will take place after via Slido. To access, go to the website www.sli.do (on a separate tab or device) and enter the </a:t>
            </a: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code #DASACOMP</a:t>
            </a:r>
            <a:endParaRPr lang="en-GB" sz="16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en-GB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endParaRPr lang="en-GB" sz="1600" dirty="0" smtClean="0">
              <a:solidFill>
                <a:srgbClr val="673D6B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endParaRPr lang="en-GB" sz="1600" dirty="0" smtClean="0">
              <a:solidFill>
                <a:srgbClr val="673D6B"/>
              </a:solidFill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buFontTx/>
              <a:buChar char="-"/>
              <a:defRPr/>
            </a:pPr>
            <a:r>
              <a:rPr lang="en-GB" sz="1600" dirty="0" smtClean="0">
                <a:solidFill>
                  <a:srgbClr val="673D6B"/>
                </a:solidFill>
                <a:cs typeface="Arial" panose="020B0604020202020204" pitchFamily="34" charset="0"/>
              </a:rPr>
              <a:t>If you are having any technical issues, please use the chat function in Teams and direct message the team at DASA to assist </a:t>
            </a:r>
            <a:endParaRPr lang="en-GB" sz="1600" dirty="0" smtClean="0">
              <a:solidFill>
                <a:srgbClr val="673D6B"/>
              </a:solidFill>
              <a:latin typeface="Calibri" panose="020F0502020204030204"/>
            </a:endParaRPr>
          </a:p>
          <a:p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80C3A7D-5CF0-8B22-42CE-BA121A9AB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3" t="759" b="15281"/>
          <a:stretch/>
        </p:blipFill>
        <p:spPr>
          <a:xfrm>
            <a:off x="5699760" y="470004"/>
            <a:ext cx="6004174" cy="5431283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45FA1-9681-A6FB-8916-068E6F3ECEA2}"/>
              </a:ext>
            </a:extLst>
          </p:cNvPr>
          <p:cNvCxnSpPr/>
          <p:nvPr/>
        </p:nvCxnSpPr>
        <p:spPr>
          <a:xfrm>
            <a:off x="622356" y="1233946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9945-BC2B-44EB-1D04-48328B44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1099128"/>
            <a:ext cx="9301018" cy="766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1500" dirty="0" smtClean="0"/>
              <a:t>Q&amp;A</a:t>
            </a:r>
            <a:endParaRPr lang="en-GB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17" y="2302165"/>
            <a:ext cx="2438400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4182" y="4906926"/>
            <a:ext cx="59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above, or go to website sli.do and enter code #DASACOMP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7458EFB-C6B2-DA98-1B70-EFCF08675839}"/>
              </a:ext>
            </a:extLst>
          </p:cNvPr>
          <p:cNvSpPr txBox="1">
            <a:spLocks/>
          </p:cNvSpPr>
          <p:nvPr/>
        </p:nvSpPr>
        <p:spPr>
          <a:xfrm>
            <a:off x="2128520" y="1848112"/>
            <a:ext cx="8239760" cy="327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Thank you for attending!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 look forward to receiving your submissions by 12:00 hrs (GMT) Wednesday 17</a:t>
            </a:r>
            <a:r>
              <a:rPr lang="en-GB" baseline="30000" dirty="0" smtClean="0"/>
              <a:t>th</a:t>
            </a:r>
            <a:r>
              <a:rPr lang="en-GB" dirty="0" smtClean="0"/>
              <a:t> January 2024.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3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FAC1D7-CA5B-759C-9AFF-DF26A8054B4C}"/>
              </a:ext>
            </a:extLst>
          </p:cNvPr>
          <p:cNvCxnSpPr/>
          <p:nvPr/>
        </p:nvCxnSpPr>
        <p:spPr>
          <a:xfrm>
            <a:off x="1366838" y="184139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09E41D90-A376-9E63-48A1-B238664D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44" y="873936"/>
            <a:ext cx="4320789" cy="1351278"/>
          </a:xfrm>
        </p:spPr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428" y="2336581"/>
            <a:ext cx="900000" cy="9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428" y="370666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34" y="5055424"/>
            <a:ext cx="90000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34" y="3684870"/>
            <a:ext cx="900000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734" y="2336581"/>
            <a:ext cx="900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163" y="2578014"/>
            <a:ext cx="3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www.gov.uk/DASA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163" y="5274592"/>
            <a:ext cx="3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01980 950000 option 3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163" y="3926303"/>
            <a:ext cx="347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accelerator@dstl.gov.uk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9586" y="2578013"/>
            <a:ext cx="347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DASAccelerator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9586" y="3741636"/>
            <a:ext cx="3477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and Security Accelerator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41D90-A376-9E63-48A1-B238664D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66" y="457200"/>
            <a:ext cx="4320789" cy="1351278"/>
          </a:xfrm>
        </p:spPr>
        <p:txBody>
          <a:bodyPr/>
          <a:lstStyle/>
          <a:p>
            <a:r>
              <a:rPr lang="en-GB" dirty="0" smtClean="0"/>
              <a:t>Submitting Questions</a:t>
            </a:r>
            <a:endParaRPr lang="en-GB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80C3A7D-5CF0-8B22-42CE-BA121A9AB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3" t="759" b="15281"/>
          <a:stretch/>
        </p:blipFill>
        <p:spPr>
          <a:xfrm>
            <a:off x="5699760" y="470004"/>
            <a:ext cx="6004174" cy="5431283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45FA1-9681-A6FB-8916-068E6F3ECEA2}"/>
              </a:ext>
            </a:extLst>
          </p:cNvPr>
          <p:cNvCxnSpPr/>
          <p:nvPr/>
        </p:nvCxnSpPr>
        <p:spPr>
          <a:xfrm>
            <a:off x="594647" y="1898964"/>
            <a:ext cx="60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8066" y="2497287"/>
            <a:ext cx="5415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Please submit or upvote any questions via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above, or go to website sli.do and enter code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#DASACOMP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22" y="291176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0FFB-B303-AE04-861D-E0CE26FF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5CE28DD0-30BA-2A83-209B-F74C8114B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544359"/>
              </p:ext>
            </p:extLst>
          </p:nvPr>
        </p:nvGraphicFramePr>
        <p:xfrm>
          <a:off x="488066" y="2123156"/>
          <a:ext cx="9330405" cy="3648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7302">
                  <a:extLst>
                    <a:ext uri="{9D8B030D-6E8A-4147-A177-3AD203B41FA5}">
                      <a16:colId xmlns:a16="http://schemas.microsoft.com/office/drawing/2014/main" val="2693831064"/>
                    </a:ext>
                  </a:extLst>
                </a:gridCol>
                <a:gridCol w="4323348">
                  <a:extLst>
                    <a:ext uri="{9D8B030D-6E8A-4147-A177-3AD203B41FA5}">
                      <a16:colId xmlns:a16="http://schemas.microsoft.com/office/drawing/2014/main" val="1228248491"/>
                    </a:ext>
                  </a:extLst>
                </a:gridCol>
                <a:gridCol w="3449755">
                  <a:extLst>
                    <a:ext uri="{9D8B030D-6E8A-4147-A177-3AD203B41FA5}">
                      <a16:colId xmlns:a16="http://schemas.microsoft.com/office/drawing/2014/main" val="3676963106"/>
                    </a:ext>
                  </a:extLst>
                </a:gridCol>
              </a:tblGrid>
              <a:tr h="601715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106540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13:00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Welcome, Housekeeping, Introduction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Ann Maw,</a:t>
                      </a:r>
                      <a:r>
                        <a:rPr lang="en-GB" baseline="0" dirty="0" smtClean="0"/>
                        <a:t> DASA Delivery Manager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286993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13:05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Overview of DASA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Dr Deb Carr, DASA Innovation</a:t>
                      </a:r>
                      <a:r>
                        <a:rPr lang="en-GB" baseline="0" dirty="0" smtClean="0"/>
                        <a:t> Partner (Scotland)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631980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13:15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Competition Background and Details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Prof </a:t>
                      </a:r>
                      <a:r>
                        <a:rPr lang="en-GB" dirty="0" smtClean="0"/>
                        <a:t>Petra Oyston, Dstl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093542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13:45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Question &amp; Answer Session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DASA/Dstl</a:t>
                      </a:r>
                      <a:r>
                        <a:rPr lang="en-GB" baseline="0" dirty="0" smtClean="0"/>
                        <a:t> Competition Team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32735"/>
                  </a:ext>
                </a:extLst>
              </a:tr>
              <a:tr h="60171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14:30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Wrap Up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Ann Maw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88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D1D546-F9D6-1B10-B739-C67133A80D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4" b="3844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EBA0F-E161-624B-2F19-671B05EF7A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is DASA?</a:t>
            </a:r>
          </a:p>
          <a:p>
            <a:r>
              <a:rPr lang="en-GB" sz="2800" dirty="0"/>
              <a:t>Dr Deb Carr, </a:t>
            </a:r>
            <a:r>
              <a:rPr lang="en-GB" sz="2800" dirty="0" smtClean="0"/>
              <a:t>DASA Innovation </a:t>
            </a:r>
            <a:r>
              <a:rPr lang="en-GB" sz="2800" dirty="0"/>
              <a:t>Partner (Scotland)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0DD79-2ABB-EFAB-CB7D-7F0483D813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796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051">
            <a:extLst>
              <a:ext uri="{FF2B5EF4-FFF2-40B4-BE49-F238E27FC236}">
                <a16:creationId xmlns:a16="http://schemas.microsoft.com/office/drawing/2014/main" id="{B795F72C-F30B-41BD-9620-0CF369DA49C4}"/>
              </a:ext>
            </a:extLst>
          </p:cNvPr>
          <p:cNvSpPr txBox="1">
            <a:spLocks/>
          </p:cNvSpPr>
          <p:nvPr/>
        </p:nvSpPr>
        <p:spPr>
          <a:xfrm>
            <a:off x="527382" y="1421643"/>
            <a:ext cx="11017049" cy="13030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DASA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finds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funds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fast-tracks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 innovative ideas to benefit the Armed Forces and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National Security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while supporting UK prosperity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79BFA938-E5A7-4D34-8B60-5BC81D388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435" y="3536503"/>
            <a:ext cx="2174709" cy="2174709"/>
          </a:xfrm>
          <a:prstGeom prst="rect">
            <a:avLst/>
          </a:prstGeom>
        </p:spPr>
      </p:pic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51555A4B-C721-41F3-BCAA-D19A5530B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772" y="3536503"/>
            <a:ext cx="2174709" cy="2174709"/>
          </a:xfrm>
          <a:prstGeom prst="rect">
            <a:avLst/>
          </a:prstGeom>
        </p:spPr>
      </p:pic>
      <p:pic>
        <p:nvPicPr>
          <p:cNvPr id="10" name="Graphic 9" descr="End">
            <a:extLst>
              <a:ext uri="{FF2B5EF4-FFF2-40B4-BE49-F238E27FC236}">
                <a16:creationId xmlns:a16="http://schemas.microsoft.com/office/drawing/2014/main" id="{774E635C-6C5C-4F72-8050-88C3256C9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4299" y="3536503"/>
            <a:ext cx="2174709" cy="217470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34377E-306E-44BB-B230-72DFF662F579}"/>
              </a:ext>
            </a:extLst>
          </p:cNvPr>
          <p:cNvCxnSpPr>
            <a:cxnSpLocks/>
          </p:cNvCxnSpPr>
          <p:nvPr/>
        </p:nvCxnSpPr>
        <p:spPr>
          <a:xfrm>
            <a:off x="7152117" y="4623857"/>
            <a:ext cx="119879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A870ED-250A-4844-BA60-BAB1BD5FBE89}"/>
              </a:ext>
            </a:extLst>
          </p:cNvPr>
          <p:cNvCxnSpPr>
            <a:cxnSpLocks/>
          </p:cNvCxnSpPr>
          <p:nvPr/>
        </p:nvCxnSpPr>
        <p:spPr>
          <a:xfrm>
            <a:off x="3119669" y="4621912"/>
            <a:ext cx="1198792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17A0C5-7B3C-4520-8D55-D3375481059E}"/>
              </a:ext>
            </a:extLst>
          </p:cNvPr>
          <p:cNvSpPr/>
          <p:nvPr/>
        </p:nvSpPr>
        <p:spPr>
          <a:xfrm>
            <a:off x="4655841" y="3182780"/>
            <a:ext cx="1598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2400" dirty="0">
                <a:solidFill>
                  <a:srgbClr val="673D6B"/>
                </a:solidFill>
                <a:latin typeface="Arial"/>
              </a:rPr>
              <a:t> 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75666" y="674589"/>
            <a:ext cx="9821599" cy="738188"/>
          </a:xfrm>
        </p:spPr>
        <p:txBody>
          <a:bodyPr>
            <a:noAutofit/>
          </a:bodyPr>
          <a:lstStyle/>
          <a:p>
            <a:pPr algn="l" defTabSz="1219170"/>
            <a:r>
              <a:rPr lang="en-GB" sz="4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Technology </a:t>
            </a:r>
            <a:r>
              <a:rPr lang="en-GB" sz="44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readiness </a:t>
            </a:r>
            <a:r>
              <a:rPr lang="en-GB" sz="4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levels (TRL)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E736D5-01B0-4AAB-A8B3-BBE54E60051E}"/>
              </a:ext>
            </a:extLst>
          </p:cNvPr>
          <p:cNvSpPr/>
          <p:nvPr/>
        </p:nvSpPr>
        <p:spPr>
          <a:xfrm rot="12293288">
            <a:off x="5961187" y="3198169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GB" sz="2400" dirty="0">
                <a:solidFill>
                  <a:srgbClr val="673D6B"/>
                </a:solidFill>
                <a:latin typeface="Arial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ED62A6-DD32-B714-01B1-1DA7E750DB6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507" y="1672664"/>
          <a:ext cx="10463058" cy="4205120"/>
        </p:xfrm>
        <a:graphic>
          <a:graphicData uri="http://schemas.openxmlformats.org/drawingml/2006/table">
            <a:tbl>
              <a:tblPr/>
              <a:tblGrid>
                <a:gridCol w="134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TRL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 definition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principles observed and reported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concept and/or application formulated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Analytical/experimental </a:t>
                      </a:r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critical function and/or proof of concept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basic validation in a laboratory environment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basic validation in a relevant environment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model or prototype demonstration in a relevant environment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Technology prototype demonstration in an operational environment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technology completed and qualified through test and demonstration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512">
                <a:tc>
                  <a:txBody>
                    <a:bodyPr/>
                    <a:lstStyle/>
                    <a:p>
                      <a:pPr algn="ctr"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1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technology qualified through successful mission operations</a:t>
                      </a:r>
                    </a:p>
                  </a:txBody>
                  <a:tcPr marL="45788" marR="47696" marT="47696" marB="4769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4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360" y="1303304"/>
            <a:ext cx="11809312" cy="48139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Aft>
                <a:spcPts val="800"/>
              </a:spcAft>
              <a:buNone/>
            </a:pPr>
            <a:endParaRPr lang="en-GB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3392" y="644691"/>
            <a:ext cx="70361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endParaRPr lang="en-GB" sz="4267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F3524DC-D2C7-4F54-89C7-A04C342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66" y="740701"/>
            <a:ext cx="9289095" cy="686690"/>
          </a:xfrm>
        </p:spPr>
        <p:txBody>
          <a:bodyPr>
            <a:no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</a:rPr>
              <a:t>Available funding and support</a:t>
            </a:r>
            <a:endParaRPr lang="en-GB" sz="4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22ADC3-E6E8-4B56-B2BD-C6E404DC5F45}"/>
              </a:ext>
            </a:extLst>
          </p:cNvPr>
          <p:cNvSpPr txBox="1">
            <a:spLocks/>
          </p:cNvSpPr>
          <p:nvPr/>
        </p:nvSpPr>
        <p:spPr>
          <a:xfrm>
            <a:off x="623392" y="1832093"/>
            <a:ext cx="9121013" cy="41891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competitions (&lt;TRL6)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business mentoring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access to alternative and higher TRL funding</a:t>
            </a:r>
          </a:p>
          <a:p>
            <a:pPr marL="457189" indent="-457189" defTabSz="1219170"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access to customers (for funded projects)</a:t>
            </a:r>
          </a:p>
          <a:p>
            <a:pPr marL="457189" indent="-457189" defTabSz="1219170">
              <a:spcAft>
                <a:spcPts val="800"/>
              </a:spcAft>
            </a:pPr>
            <a:endParaRPr lang="en-GB" sz="24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marL="0" indent="0" defTabSz="1219170">
              <a:spcAft>
                <a:spcPts val="800"/>
              </a:spcAft>
              <a:buNone/>
            </a:pPr>
            <a:endParaRPr lang="en-GB" sz="2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2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SA">
      <a:dk1>
        <a:srgbClr val="333333"/>
      </a:dk1>
      <a:lt1>
        <a:srgbClr val="FFFFFF"/>
      </a:lt1>
      <a:dk2>
        <a:srgbClr val="661DD3"/>
      </a:dk2>
      <a:lt2>
        <a:srgbClr val="FFFFFF"/>
      </a:lt2>
      <a:accent1>
        <a:srgbClr val="673C6B"/>
      </a:accent1>
      <a:accent2>
        <a:srgbClr val="661DD3"/>
      </a:accent2>
      <a:accent3>
        <a:srgbClr val="14DBFF"/>
      </a:accent3>
      <a:accent4>
        <a:srgbClr val="FF0663"/>
      </a:accent4>
      <a:accent5>
        <a:srgbClr val="00D2A8"/>
      </a:accent5>
      <a:accent6>
        <a:srgbClr val="333333"/>
      </a:accent6>
      <a:hlink>
        <a:srgbClr val="661DD3"/>
      </a:hlink>
      <a:folHlink>
        <a:srgbClr val="663D6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0B588C-F70F-45A5-BB31-474BFF7DA875}" vid="{1D83BAAF-1948-4825-A723-77BA2FF43661}"/>
    </a:ext>
  </a:extLst>
</a:theme>
</file>

<file path=ppt/theme/theme3.xml><?xml version="1.0" encoding="utf-8"?>
<a:theme xmlns:a="http://schemas.openxmlformats.org/drawingml/2006/main" name="1_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tl PowerPoint Template_1.2" id="{38CB60D2-7BBF-4FD7-9808-BD3118E47004}" vid="{31DFFA0C-7774-48F7-8275-348CB93C8536}"/>
    </a:ext>
  </a:extLst>
</a:theme>
</file>

<file path=ppt/theme/theme4.xml><?xml version="1.0" encoding="utf-8"?>
<a:theme xmlns:a="http://schemas.openxmlformats.org/drawingml/2006/main" name="2_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0B588C-F70F-45A5-BB31-474BFF7DA875}" vid="{1D83BAAF-1948-4825-A723-77BA2FF436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1274</TotalTime>
  <Words>1940</Words>
  <Application>Microsoft Office PowerPoint</Application>
  <PresentationFormat>Widescreen</PresentationFormat>
  <Paragraphs>305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Lato</vt:lpstr>
      <vt:lpstr>Times New Roman</vt:lpstr>
      <vt:lpstr>Wingdings</vt:lpstr>
      <vt:lpstr>Office Theme</vt:lpstr>
      <vt:lpstr>Custom Design</vt:lpstr>
      <vt:lpstr>1_Custom Design</vt:lpstr>
      <vt:lpstr>2_Custom Design</vt:lpstr>
      <vt:lpstr>Engineering Biology for Defence and Security (Phase 2)</vt:lpstr>
      <vt:lpstr>PowerPoint Presentation</vt:lpstr>
      <vt:lpstr>Housekeeping</vt:lpstr>
      <vt:lpstr>Submitting Questions</vt:lpstr>
      <vt:lpstr>Agenda</vt:lpstr>
      <vt:lpstr>PowerPoint Presentation</vt:lpstr>
      <vt:lpstr>PowerPoint Presentation</vt:lpstr>
      <vt:lpstr>Technology readiness levels (TRL)</vt:lpstr>
      <vt:lpstr>Available funding and support</vt:lpstr>
      <vt:lpstr>How do you get in touch?</vt:lpstr>
      <vt:lpstr>Key facts (launched December 2016)</vt:lpstr>
      <vt:lpstr>DASA competitions</vt:lpstr>
      <vt:lpstr>Why apply?</vt:lpstr>
      <vt:lpstr>Current and pipeline Themed Competitions</vt:lpstr>
      <vt:lpstr>Open Call for Innovation</vt:lpstr>
      <vt:lpstr>PowerPoint Presentation</vt:lpstr>
      <vt:lpstr>PowerPoint Presentation</vt:lpstr>
      <vt:lpstr>Engineering Biology for Defence &amp; Security</vt:lpstr>
      <vt:lpstr>Definitions</vt:lpstr>
      <vt:lpstr>The competition</vt:lpstr>
      <vt:lpstr>Technology Readiness Levels</vt:lpstr>
      <vt:lpstr>Challenge 1: Power &amp; Energy</vt:lpstr>
      <vt:lpstr>Challenge 2: Materials for defence</vt:lpstr>
      <vt:lpstr>Challenge 3: Sensing</vt:lpstr>
      <vt:lpstr>We want:</vt:lpstr>
      <vt:lpstr>We do not want proposals that:</vt:lpstr>
      <vt:lpstr>Anticipating FAQs</vt:lpstr>
      <vt:lpstr>Bidding…making reviewers’ lives easier and improving your chances</vt:lpstr>
      <vt:lpstr>PowerPoint Presentation</vt:lpstr>
      <vt:lpstr>Q&amp;A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Luckett</dc:creator>
  <cp:lastModifiedBy>Maw Ann</cp:lastModifiedBy>
  <cp:revision>45</cp:revision>
  <dcterms:created xsi:type="dcterms:W3CDTF">2023-05-22T11:40:40Z</dcterms:created>
  <dcterms:modified xsi:type="dcterms:W3CDTF">2023-11-20T09:57:50Z</dcterms:modified>
</cp:coreProperties>
</file>