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B1_9D60266B.xml" ContentType="application/vnd.ms-powerpoint.comments+xml"/>
  <Override PartName="/ppt/notesSlides/notesSlide2.xml" ContentType="application/vnd.openxmlformats-officedocument.presentationml.notesSlide+xml"/>
  <Override PartName="/ppt/comments/modernComment_1BE_C61E6B3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4"/>
    <p:sldMasterId id="2147483669" r:id="rId5"/>
    <p:sldMasterId id="2147483695" r:id="rId6"/>
  </p:sldMasterIdLst>
  <p:notesMasterIdLst>
    <p:notesMasterId r:id="rId29"/>
  </p:notesMasterIdLst>
  <p:handoutMasterIdLst>
    <p:handoutMasterId r:id="rId30"/>
  </p:handoutMasterIdLst>
  <p:sldIdLst>
    <p:sldId id="481" r:id="rId7"/>
    <p:sldId id="459" r:id="rId8"/>
    <p:sldId id="433" r:id="rId9"/>
    <p:sldId id="446" r:id="rId10"/>
    <p:sldId id="495" r:id="rId11"/>
    <p:sldId id="496" r:id="rId12"/>
    <p:sldId id="497" r:id="rId13"/>
    <p:sldId id="443" r:id="rId14"/>
    <p:sldId id="414" r:id="rId15"/>
    <p:sldId id="470" r:id="rId16"/>
    <p:sldId id="461" r:id="rId17"/>
    <p:sldId id="444" r:id="rId18"/>
    <p:sldId id="474" r:id="rId19"/>
    <p:sldId id="478" r:id="rId20"/>
    <p:sldId id="477" r:id="rId21"/>
    <p:sldId id="479" r:id="rId22"/>
    <p:sldId id="263" r:id="rId23"/>
    <p:sldId id="448" r:id="rId24"/>
    <p:sldId id="264" r:id="rId25"/>
    <p:sldId id="476" r:id="rId26"/>
    <p:sldId id="439" r:id="rId27"/>
    <p:sldId id="480"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AMPAIGN IN A BOX" id="{CD09D1F5-370D-4013-8A2D-BEA130351904}">
          <p14:sldIdLst>
            <p14:sldId id="481"/>
          </p14:sldIdLst>
        </p14:section>
        <p14:section name="INTRO" id="{9826C16F-A59F-4412-B375-BBB242BA401D}">
          <p14:sldIdLst>
            <p14:sldId id="459"/>
            <p14:sldId id="433"/>
            <p14:sldId id="446"/>
          </p14:sldIdLst>
        </p14:section>
        <p14:section name="SOCIAL FRAMES" id="{F6999A93-88FA-44AC-A95C-F379A3782383}">
          <p14:sldIdLst>
            <p14:sldId id="495"/>
            <p14:sldId id="496"/>
            <p14:sldId id="497"/>
          </p14:sldIdLst>
        </p14:section>
        <p14:section name="LOGOS" id="{8496E327-70EF-4D35-B8EC-C8094CCED8FB}">
          <p14:sldIdLst>
            <p14:sldId id="443"/>
            <p14:sldId id="414"/>
            <p14:sldId id="470"/>
            <p14:sldId id="461"/>
            <p14:sldId id="444"/>
          </p14:sldIdLst>
        </p14:section>
        <p14:section name="TEAMS BACKGROUNDS" id="{A49AAEA2-FAFE-4F90-915E-2FB8E5024B53}">
          <p14:sldIdLst>
            <p14:sldId id="474"/>
            <p14:sldId id="478"/>
            <p14:sldId id="477"/>
            <p14:sldId id="479"/>
            <p14:sldId id="263"/>
            <p14:sldId id="448"/>
            <p14:sldId id="264"/>
            <p14:sldId id="476"/>
            <p14:sldId id="439"/>
            <p14:sldId id="4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F8F47-CCDB-EB36-6D5D-D196A0E08C61}" name="Alderson, Jacqui" initials="AJ" userId="S::jacqui.alderson@ons.gov.uk::1e3ba05c-d966-4e99-b758-9dae2c092047" providerId="AD"/>
  <p188:author id="{4AAFC1BC-2F91-B2E4-8FF6-7A5C9ABFC3E1}" name="Robinson, Philippa" initials="RP" userId="S::philippa.robinson@ons.gov.uk::db7bd287-757b-4045-ae90-7c51972038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ster-Key, Louise" initials="FL" lastIdx="2" clrIdx="0">
    <p:extLst>
      <p:ext uri="{19B8F6BF-5375-455C-9EA6-DF929625EA0E}">
        <p15:presenceInfo xmlns:p15="http://schemas.microsoft.com/office/powerpoint/2012/main" userId="S::louise.foster-key@ons.gov.uk::fd65b5ce-e0ba-44a9-9605-608a2d9e1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900"/>
    <a:srgbClr val="B4B3B3"/>
    <a:srgbClr val="1B1B1B"/>
    <a:srgbClr val="F0F1F5"/>
    <a:srgbClr val="E5E5E5"/>
    <a:srgbClr val="7E7E7E"/>
    <a:srgbClr val="A5A5A5"/>
    <a:srgbClr val="E6E6E6"/>
    <a:srgbClr val="878787"/>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2817C8-AE70-4017-9C32-59FE59072381}" v="11" dt="2023-12-12T09:50:09.691"/>
  </p1510:revLst>
</p1510:revInfo>
</file>

<file path=ppt/tableStyles.xml><?xml version="1.0" encoding="utf-8"?>
<a:tblStyleLst xmlns:a="http://schemas.openxmlformats.org/drawingml/2006/main" def="{D35D1BCE-7F57-473A-808E-62385676E788}">
  <a:tblStyle styleId="{D35D1BCE-7F57-473A-808E-62385676E78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346" y="9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omments/modernComment_1B1_9D60266B.xml><?xml version="1.0" encoding="utf-8"?>
<p188:cmLst xmlns:a="http://schemas.openxmlformats.org/drawingml/2006/main" xmlns:r="http://schemas.openxmlformats.org/officeDocument/2006/relationships" xmlns:p188="http://schemas.microsoft.com/office/powerpoint/2018/8/main">
  <p188:cm id="{C286F897-793C-4FFC-99BF-796D84B76923}" authorId="{4AAFC1BC-2F91-B2E4-8FF6-7A5C9ABFC3E1}" status="resolved" created="2023-09-13T08:13:45.900" complete="100000">
    <ac:txMkLst xmlns:ac="http://schemas.microsoft.com/office/drawing/2013/main/command">
      <pc:docMk xmlns:pc="http://schemas.microsoft.com/office/powerpoint/2013/main/command"/>
      <pc:sldMk xmlns:pc="http://schemas.microsoft.com/office/powerpoint/2013/main/command" cId="2640324203" sldId="433"/>
      <ac:spMk id="5" creationId="{27420144-CB48-4AFB-8787-FF488AF133DB}"/>
      <ac:txMk cp="0" len="745">
        <ac:context len="830" hash="2035165680"/>
      </ac:txMk>
    </ac:txMkLst>
    <p188:pos x="987878" y="2106385"/>
    <p188:replyLst>
      <p188:reply id="{ED484C23-0444-4769-93FD-AD98A05D1ED3}" authorId="{66EF8F47-CCDB-EB36-6D5D-D196A0E08C61}" created="2023-09-14T12:02:49.476">
        <p188:txBody>
          <a:bodyPr/>
          <a:lstStyle/>
          <a:p>
            <a:r>
              <a:rPr lang="en-GB"/>
              <a:t>Thanks Philippa, I've sent to his office for approval</a:t>
            </a:r>
          </a:p>
        </p188:txBody>
      </p188:reply>
    </p188:replyLst>
    <p188:txBody>
      <a:bodyPr/>
      <a:lstStyle/>
      <a:p>
        <a:r>
          <a:rPr lang="en-GB"/>
          <a:t>Have restructured this a bit, let me know what you think</a:t>
        </a:r>
      </a:p>
    </p188:txBody>
  </p188:cm>
</p188:cmLst>
</file>

<file path=ppt/comments/modernComment_1BE_C61E6B3E.xml><?xml version="1.0" encoding="utf-8"?>
<p188:cmLst xmlns:a="http://schemas.openxmlformats.org/drawingml/2006/main" xmlns:r="http://schemas.openxmlformats.org/officeDocument/2006/relationships" xmlns:p188="http://schemas.microsoft.com/office/powerpoint/2018/8/main">
  <p188:cm id="{EEA3DC23-5A49-4BA6-9246-2099276EBC7D}" authorId="{4AAFC1BC-2F91-B2E4-8FF6-7A5C9ABFC3E1}" status="resolved" created="2023-09-13T08:09:18.581" complete="100000">
    <ac:txMkLst xmlns:ac="http://schemas.microsoft.com/office/drawing/2013/main/command">
      <pc:docMk xmlns:pc="http://schemas.microsoft.com/office/powerpoint/2013/main/command"/>
      <pc:sldMk xmlns:pc="http://schemas.microsoft.com/office/powerpoint/2013/main/command" cId="3323882302" sldId="446"/>
      <ac:spMk id="3" creationId="{0226F4C2-FA78-4B7C-9D9D-2809B22D22B4}"/>
      <ac:txMk cp="110" len="106">
        <ac:context len="272" hash="866934594"/>
      </ac:txMk>
    </ac:txMkLst>
    <p188:pos x="3200400" y="2677885"/>
    <p188:txBody>
      <a:bodyPr/>
      <a:lstStyle/>
      <a:p>
        <a:r>
          <a:rPr lang="en-GB"/>
          <a:t>Can we take out the specific dates for these, as they are still quite tentative, we haven't agreed with A&amp;J</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8730C5-10FA-4779-AACD-19017B7261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618E2DB-164A-4BB1-8266-452D900A18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3DE222-A381-4312-A68B-B434CA6897C4}" type="datetimeFigureOut">
              <a:rPr lang="en-GB" smtClean="0"/>
              <a:t>12/12/2023</a:t>
            </a:fld>
            <a:endParaRPr lang="en-GB"/>
          </a:p>
        </p:txBody>
      </p:sp>
      <p:sp>
        <p:nvSpPr>
          <p:cNvPr id="4" name="Footer Placeholder 3">
            <a:extLst>
              <a:ext uri="{FF2B5EF4-FFF2-40B4-BE49-F238E27FC236}">
                <a16:creationId xmlns:a16="http://schemas.microsoft.com/office/drawing/2014/main" id="{BDD1E269-C2C7-4A8B-9A9C-B48B49DB7F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899119-E9FD-4835-AFBD-3CA1DCC50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34FE7-C8E3-442E-9379-C3C745C77B92}" type="slidenum">
              <a:rPr lang="en-GB" smtClean="0"/>
              <a:t>‹#›</a:t>
            </a:fld>
            <a:endParaRPr lang="en-GB"/>
          </a:p>
        </p:txBody>
      </p:sp>
    </p:spTree>
    <p:extLst>
      <p:ext uri="{BB962C8B-B14F-4D97-AF65-F5344CB8AC3E}">
        <p14:creationId xmlns:p14="http://schemas.microsoft.com/office/powerpoint/2010/main" val="402324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3168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6728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36290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65676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99331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4581F-EDB7-4C90-95DD-AE94439603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664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Stylish studio</a:t>
            </a:r>
          </a:p>
        </p:txBody>
      </p:sp>
    </p:spTree>
    <p:extLst>
      <p:ext uri="{BB962C8B-B14F-4D97-AF65-F5344CB8AC3E}">
        <p14:creationId xmlns:p14="http://schemas.microsoft.com/office/powerpoint/2010/main" val="1228507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30089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text dark background">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199" y="1421050"/>
            <a:ext cx="5756981"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bg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95521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08341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27776"/>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chemeClr val="bg1">
              <a:lumMod val="95000"/>
              <a:alpha val="86030"/>
            </a:scheme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Wingdings" panose="05000000000000000000" pitchFamily="2" charset="2"/>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279567880"/>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92734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29603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27776"/>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chemeClr val="bg1">
              <a:lumMod val="95000"/>
              <a:alpha val="86030"/>
            </a:schemeClr>
          </a:solidFill>
          <a:ln>
            <a:noFill/>
          </a:ln>
          <a:effectLst>
            <a:outerShdw dist="9525" algn="bl" rotWithShape="0">
              <a:schemeClr val="lt1">
                <a:alpha val="15000"/>
              </a:schemeClr>
            </a:outerShdw>
          </a:effectLst>
        </p:spPr>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
        <p:nvSpPr>
          <p:cNvPr id="6" name="Picture Placeholder 5">
            <a:extLst>
              <a:ext uri="{FF2B5EF4-FFF2-40B4-BE49-F238E27FC236}">
                <a16:creationId xmlns:a16="http://schemas.microsoft.com/office/drawing/2014/main" id="{28FF3009-CB4C-4F46-B30A-0BB7954D79A4}"/>
              </a:ext>
            </a:extLst>
          </p:cNvPr>
          <p:cNvSpPr>
            <a:spLocks noGrp="1"/>
          </p:cNvSpPr>
          <p:nvPr>
            <p:ph type="pic" sz="quarter" idx="10"/>
          </p:nvPr>
        </p:nvSpPr>
        <p:spPr>
          <a:xfrm>
            <a:off x="0" y="0"/>
            <a:ext cx="5144400" cy="2934000"/>
          </a:xfrm>
        </p:spPr>
        <p:txBody>
          <a:bodyPr/>
          <a:lstStyle>
            <a:lvl1pPr marL="76199" indent="0">
              <a:buFontTx/>
              <a:buNone/>
              <a:defRPr/>
            </a:lvl1pPr>
          </a:lstStyle>
          <a:p>
            <a:endParaRPr lang="en-GB" dirty="0"/>
          </a:p>
        </p:txBody>
      </p:sp>
    </p:spTree>
    <p:extLst>
      <p:ext uri="{BB962C8B-B14F-4D97-AF65-F5344CB8AC3E}">
        <p14:creationId xmlns:p14="http://schemas.microsoft.com/office/powerpoint/2010/main" val="3843913553"/>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12/12/2023</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643804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27776"/>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chemeClr val="bg1">
              <a:lumMod val="95000"/>
              <a:alpha val="86030"/>
            </a:schemeClr>
          </a:solidFill>
          <a:ln>
            <a:noFill/>
          </a:ln>
          <a:effectLst>
            <a:outerShdw dist="9525" algn="bl" rotWithShape="0">
              <a:schemeClr val="lt1">
                <a:alpha val="15000"/>
              </a:schemeClr>
            </a:outerShdw>
          </a:effectLst>
        </p:spPr>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
        <p:nvSpPr>
          <p:cNvPr id="6" name="Picture Placeholder 5">
            <a:extLst>
              <a:ext uri="{FF2B5EF4-FFF2-40B4-BE49-F238E27FC236}">
                <a16:creationId xmlns:a16="http://schemas.microsoft.com/office/drawing/2014/main" id="{28FF3009-CB4C-4F46-B30A-0BB7954D79A4}"/>
              </a:ext>
            </a:extLst>
          </p:cNvPr>
          <p:cNvSpPr>
            <a:spLocks noGrp="1"/>
          </p:cNvSpPr>
          <p:nvPr>
            <p:ph type="pic" sz="quarter" idx="10"/>
          </p:nvPr>
        </p:nvSpPr>
        <p:spPr>
          <a:xfrm>
            <a:off x="0" y="0"/>
            <a:ext cx="2934000" cy="5143500"/>
          </a:xfrm>
        </p:spPr>
        <p:txBody>
          <a:bodyPr/>
          <a:lstStyle>
            <a:lvl1pPr marL="76199" indent="0">
              <a:buFontTx/>
              <a:buNone/>
              <a:defRPr/>
            </a:lvl1pPr>
          </a:lstStyle>
          <a:p>
            <a:endParaRPr lang="en-GB" dirty="0"/>
          </a:p>
        </p:txBody>
      </p:sp>
    </p:spTree>
    <p:extLst>
      <p:ext uri="{BB962C8B-B14F-4D97-AF65-F5344CB8AC3E}">
        <p14:creationId xmlns:p14="http://schemas.microsoft.com/office/powerpoint/2010/main" val="886781867"/>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9D41-C392-477B-B481-A644BFA0AFC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8AA899C-54A1-4127-B991-E0E6167A0A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CBB655-632D-43AA-BBC2-3611C2EE87D1}"/>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5" name="Footer Placeholder 4">
            <a:extLst>
              <a:ext uri="{FF2B5EF4-FFF2-40B4-BE49-F238E27FC236}">
                <a16:creationId xmlns:a16="http://schemas.microsoft.com/office/drawing/2014/main" id="{E6F0B703-481E-45B6-B4CA-6E7D8FBD1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2D5AD-D32F-4239-8884-0BD46EF9C99E}"/>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817988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913F-6E5B-487B-9D65-471C265394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325F29-608D-4BAC-927D-A430B1651C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19D499-72E9-4C9D-A7C9-2F117EE97418}"/>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5" name="Footer Placeholder 4">
            <a:extLst>
              <a:ext uri="{FF2B5EF4-FFF2-40B4-BE49-F238E27FC236}">
                <a16:creationId xmlns:a16="http://schemas.microsoft.com/office/drawing/2014/main" id="{B9952530-B243-45F4-9B5D-7938D283CF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E2C4F2-1081-4C14-9605-13AA6DF70690}"/>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4287259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9407-ED51-43AB-87FC-37B0744FDE3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FBB59F-0A0F-4C3D-ADA5-8675CB45F81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0F7681-557E-4652-AFE9-C766BC4B25DB}"/>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5" name="Footer Placeholder 4">
            <a:extLst>
              <a:ext uri="{FF2B5EF4-FFF2-40B4-BE49-F238E27FC236}">
                <a16:creationId xmlns:a16="http://schemas.microsoft.com/office/drawing/2014/main" id="{8F832A73-D810-41A6-8FDF-C8D5508AE0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822EA-BADE-41E2-9ED5-8E7CAC3F48A3}"/>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160410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text light background">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199" y="1421050"/>
            <a:ext cx="5756981"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581322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D615-5319-4C7D-8505-2B063F3D45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EEE1A-CA5B-4788-9A0F-7546F4B40E1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5AC63F-A0DC-4F39-B481-9F54AB7BA9A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344B27-5A7D-4E3E-B2DE-464CE2AB77FA}"/>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6" name="Footer Placeholder 5">
            <a:extLst>
              <a:ext uri="{FF2B5EF4-FFF2-40B4-BE49-F238E27FC236}">
                <a16:creationId xmlns:a16="http://schemas.microsoft.com/office/drawing/2014/main" id="{47C3F0C2-58D4-4ECA-AB6C-98C320F3FB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5DB973-CBA4-4508-BD6E-1085E4935CCB}"/>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996058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3EEC-BB2E-48A7-B8AE-56F7FC5DA9EC}"/>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28365D-13E5-4211-AAE4-9B1D6C547E0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2A687C-31B5-4E91-9868-81312166356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5AF32A-99A0-4ED5-A6E3-1FD9F9E1367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DA1AB-4960-40BF-A2D6-5CB8B7570C1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C86C74-11BF-4027-8AEB-4EBA1C1AB957}"/>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8" name="Footer Placeholder 7">
            <a:extLst>
              <a:ext uri="{FF2B5EF4-FFF2-40B4-BE49-F238E27FC236}">
                <a16:creationId xmlns:a16="http://schemas.microsoft.com/office/drawing/2014/main" id="{ED10A5EE-7FFE-465A-8C9D-A89B2816DF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35AB9F-3BC5-4B16-9601-FF6D645C8A2C}"/>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2727738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127F-915F-4942-8A3E-51FC80194B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D39C5D-5427-4A92-A9A4-2FCECE2CBC7E}"/>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4" name="Footer Placeholder 3">
            <a:extLst>
              <a:ext uri="{FF2B5EF4-FFF2-40B4-BE49-F238E27FC236}">
                <a16:creationId xmlns:a16="http://schemas.microsoft.com/office/drawing/2014/main" id="{FCA5F995-6488-4620-AD9E-BC86776863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B8B46E-B369-43E7-960A-AD94FEA0B938}"/>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1906058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3D4A7-C1F4-41B1-A229-67B9C9385D9C}"/>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3" name="Footer Placeholder 2">
            <a:extLst>
              <a:ext uri="{FF2B5EF4-FFF2-40B4-BE49-F238E27FC236}">
                <a16:creationId xmlns:a16="http://schemas.microsoft.com/office/drawing/2014/main" id="{A6AFE829-CBB2-44C6-8013-0DEC3226E5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C654D9-68CB-49C0-803E-A92D1B36365E}"/>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3291740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EAD2F-F4EE-4EB7-ADC7-51D9265AB7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65A86A-2D34-41A9-B10D-A22EB51E624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C5AE45-02E1-41AF-BCE6-289DFB61F6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AA329B0-4187-43F2-B8E6-E3BC87B4997A}"/>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6" name="Footer Placeholder 5">
            <a:extLst>
              <a:ext uri="{FF2B5EF4-FFF2-40B4-BE49-F238E27FC236}">
                <a16:creationId xmlns:a16="http://schemas.microsoft.com/office/drawing/2014/main" id="{09D0C5FF-7C45-4EB8-96BD-4EBB81619A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D88CE9-6A25-4BC6-9964-6B468EAA1FAF}"/>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2044756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A48F-7A73-43F0-B8CF-06FE1F3FB2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470E2F-AC3D-4CE5-BC09-3EA2C464511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E0A90D4-438E-4A01-BA9C-A9B31CB3785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E40E27-1D25-44B2-9F13-4F21A68D1543}"/>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6" name="Footer Placeholder 5">
            <a:extLst>
              <a:ext uri="{FF2B5EF4-FFF2-40B4-BE49-F238E27FC236}">
                <a16:creationId xmlns:a16="http://schemas.microsoft.com/office/drawing/2014/main" id="{7B46396E-098F-4C9C-A8CC-2EF959A7D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02DF3E-ABF1-4751-A029-47C2F0D1448C}"/>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3250407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5D62-8733-466F-82B8-9FAB6201CA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A39503-9C33-4800-933A-7900ECA6A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C8BEC9-2320-4308-AC7D-A90D6A37A64D}"/>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5" name="Footer Placeholder 4">
            <a:extLst>
              <a:ext uri="{FF2B5EF4-FFF2-40B4-BE49-F238E27FC236}">
                <a16:creationId xmlns:a16="http://schemas.microsoft.com/office/drawing/2014/main" id="{AFD3EBD5-598D-4DAD-8221-353DC8FE93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B01863-D5CC-4195-858B-5A93705A9B4F}"/>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3649180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139047-4B76-4FFD-B4A7-69F71345A33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D718ED-F742-400A-B768-5C1C4799E97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42FFCE-FF76-4141-8A57-4EC1CB884A9B}"/>
              </a:ext>
            </a:extLst>
          </p:cNvPr>
          <p:cNvSpPr>
            <a:spLocks noGrp="1"/>
          </p:cNvSpPr>
          <p:nvPr>
            <p:ph type="dt" sz="half" idx="10"/>
          </p:nvPr>
        </p:nvSpPr>
        <p:spPr/>
        <p:txBody>
          <a:bodyPr/>
          <a:lstStyle/>
          <a:p>
            <a:fld id="{6B900C4B-CF77-40FB-920B-D34C17C2BDF9}" type="datetimeFigureOut">
              <a:rPr lang="en-GB" smtClean="0"/>
              <a:t>12/12/2023</a:t>
            </a:fld>
            <a:endParaRPr lang="en-GB"/>
          </a:p>
        </p:txBody>
      </p:sp>
      <p:sp>
        <p:nvSpPr>
          <p:cNvPr id="5" name="Footer Placeholder 4">
            <a:extLst>
              <a:ext uri="{FF2B5EF4-FFF2-40B4-BE49-F238E27FC236}">
                <a16:creationId xmlns:a16="http://schemas.microsoft.com/office/drawing/2014/main" id="{654136F6-C531-4FF8-A288-F67CE18AEF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2DAA6D-79A4-46EF-9180-9B950658403A}"/>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56210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5101200" y="0"/>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chemeClr val="bg1">
              <a:lumMod val="95000"/>
              <a:alpha val="86030"/>
            </a:scheme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8"/>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0" y="1459966"/>
            <a:ext cx="5228985" cy="2999834"/>
          </a:xfrm>
          <a:prstGeom prst="rect">
            <a:avLst/>
          </a:prstGeom>
        </p:spPr>
        <p:txBody>
          <a:bodyPr spcFirstLastPara="1" wrap="square" lIns="0" tIns="0" rIns="0" bIns="0" anchor="t" anchorCtr="0">
            <a:noAutofit/>
          </a:bodyPr>
          <a:lstStyle>
            <a:lvl1pPr marL="457200" lvl="0" indent="-381000" algn="l" rtl="0">
              <a:spcBef>
                <a:spcPts val="600"/>
              </a:spcBef>
              <a:spcAft>
                <a:spcPts val="0"/>
              </a:spcAft>
              <a:buSzPct val="100000"/>
              <a:buFont typeface="Wingdings" panose="05000000000000000000" pitchFamily="2" charset="2"/>
              <a:buChar char="§"/>
              <a:defRPr>
                <a:solidFill>
                  <a:schemeClr val="tx1"/>
                </a:solidFill>
                <a:latin typeface="+mn-lt"/>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2677881546"/>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light">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285750" marR="0" lvl="0" indent="-285750" algn="l" rtl="0">
              <a:spcBef>
                <a:spcPts val="0"/>
              </a:spcBef>
              <a:spcAft>
                <a:spcPts val="0"/>
              </a:spcAft>
              <a:buFont typeface="Wingdings" panose="05000000000000000000" pitchFamily="2" charset="2"/>
              <a:buChar char="§"/>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Arial" panose="020B0604020202020204" pitchFamily="34" charset="0"/>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00974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userDrawn="1">
  <p:cSld name="Title + text box light/orange stripe">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0"/>
            <a:ext cx="7653370" cy="3532869"/>
          </a:xfrm>
          <a:prstGeom prst="rect">
            <a:avLst/>
          </a:prstGeom>
        </p:spPr>
        <p:txBody>
          <a:bodyPr spcFirstLastPara="1" wrap="square" lIns="0" tIns="0" rIns="0" bIns="0" anchor="ctr" anchorCtr="0">
            <a:noAutofit/>
          </a:bodyPr>
          <a:lstStyle>
            <a:lvl1pPr marL="457200" lvl="0" indent="-228600" rtl="0">
              <a:spcBef>
                <a:spcPts val="360"/>
              </a:spcBef>
              <a:spcAft>
                <a:spcPts val="0"/>
              </a:spcAft>
              <a:buClr>
                <a:schemeClr val="dk2"/>
              </a:buClr>
              <a:buSzPts val="1800"/>
              <a:buNone/>
              <a:defRPr sz="1800">
                <a:solidFill>
                  <a:schemeClr val="dk2"/>
                </a:solidFill>
                <a:latin typeface="+mj-lt"/>
              </a:defRPr>
            </a:lvl1pPr>
          </a:lstStyle>
          <a:p>
            <a:endParaRPr/>
          </a:p>
        </p:txBody>
      </p:sp>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199"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userDrawn="1"/>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155384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userDrawn="1">
  <p:cSld name="1_Title + 3 columns">
    <p:bg>
      <p:bgPr>
        <a:blipFill dpi="0" rotWithShape="1">
          <a:blip r:embed="rId2">
            <a:alphaModFix amt="10000"/>
            <a:lum/>
          </a:blip>
          <a:srcRect/>
          <a:tile tx="0" ty="0" sx="100000" sy="100000" flip="none" algn="ctr"/>
        </a:blipFill>
        <a:effectLst/>
      </p:bgPr>
    </p:bg>
    <p:spTree>
      <p:nvGrpSpPr>
        <p:cNvPr id="1" name="Shape 44"/>
        <p:cNvGrpSpPr/>
        <p:nvPr/>
      </p:nvGrpSpPr>
      <p:grpSpPr>
        <a:xfrm>
          <a:off x="0" y="0"/>
          <a:ext cx="0" cy="0"/>
          <a:chOff x="0" y="0"/>
          <a:chExt cx="0" cy="0"/>
        </a:xfrm>
      </p:grpSpPr>
      <p:sp>
        <p:nvSpPr>
          <p:cNvPr id="47" name="Google Shape;47;p8"/>
          <p:cNvSpPr txBox="1">
            <a:spLocks noGrp="1"/>
          </p:cNvSpPr>
          <p:nvPr>
            <p:ph type="title" hasCustomPrompt="1"/>
          </p:nvPr>
        </p:nvSpPr>
        <p:spPr>
          <a:xfrm>
            <a:off x="457199" y="587675"/>
            <a:ext cx="7595668"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prstClr val="white"/>
              </a:solidFill>
              <a:effectLst/>
              <a:uLnTx/>
              <a:uFillTx/>
              <a:latin typeface="News Cycle"/>
              <a:sym typeface="News Cycle"/>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3" name="Chart Placeholder 2">
            <a:extLst>
              <a:ext uri="{FF2B5EF4-FFF2-40B4-BE49-F238E27FC236}">
                <a16:creationId xmlns:a16="http://schemas.microsoft.com/office/drawing/2014/main" id="{464B3B59-9B51-4BD1-87AF-47918AF1B573}"/>
              </a:ext>
            </a:extLst>
          </p:cNvPr>
          <p:cNvSpPr>
            <a:spLocks noGrp="1"/>
          </p:cNvSpPr>
          <p:nvPr>
            <p:ph type="chart" sz="quarter" idx="13"/>
          </p:nvPr>
        </p:nvSpPr>
        <p:spPr>
          <a:xfrm>
            <a:off x="252000" y="1428750"/>
            <a:ext cx="8640000" cy="3243263"/>
          </a:xfrm>
        </p:spPr>
        <p:txBody>
          <a:bodyPr/>
          <a:lstStyle>
            <a:lvl1pPr marL="361950" indent="-285750">
              <a:buFont typeface="Wingdings" panose="05000000000000000000" pitchFamily="2" charset="2"/>
              <a:buChar char="§"/>
              <a:defRPr/>
            </a:lvl1pPr>
          </a:lstStyle>
          <a:p>
            <a:endParaRPr lang="en-GB"/>
          </a:p>
        </p:txBody>
      </p:sp>
    </p:spTree>
    <p:extLst>
      <p:ext uri="{BB962C8B-B14F-4D97-AF65-F5344CB8AC3E}">
        <p14:creationId xmlns:p14="http://schemas.microsoft.com/office/powerpoint/2010/main" val="356120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preserve="1" userDrawn="1">
  <p:cSld name="2_Blank">
    <p:bg>
      <p:bgPr>
        <a:solidFill>
          <a:schemeClr val="lt1"/>
        </a:solidFill>
        <a:effectLst/>
      </p:bgPr>
    </p:bg>
    <p:spTree>
      <p:nvGrpSpPr>
        <p:cNvPr id="1" name="Shape 90"/>
        <p:cNvGrpSpPr/>
        <p:nvPr/>
      </p:nvGrpSpPr>
      <p:grpSpPr>
        <a:xfrm>
          <a:off x="0" y="0"/>
          <a:ext cx="0" cy="0"/>
          <a:chOff x="0" y="0"/>
          <a:chExt cx="0" cy="0"/>
        </a:xfrm>
      </p:grpSpPr>
      <p:pic>
        <p:nvPicPr>
          <p:cNvPr id="7" name="Picture 6">
            <a:extLst>
              <a:ext uri="{FF2B5EF4-FFF2-40B4-BE49-F238E27FC236}">
                <a16:creationId xmlns:a16="http://schemas.microsoft.com/office/drawing/2014/main" id="{F5C644DA-7956-4047-B736-A3B7A2D223E8}"/>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7000"/>
                    </a14:imgEffect>
                  </a14:imgLayer>
                </a14:imgProps>
              </a:ext>
            </a:extLst>
          </a:blip>
          <a:srcRect r="30530"/>
          <a:stretch/>
        </p:blipFill>
        <p:spPr>
          <a:xfrm>
            <a:off x="4379742" y="-2"/>
            <a:ext cx="4764259" cy="5143500"/>
          </a:xfrm>
          <a:prstGeom prst="rect">
            <a:avLst/>
          </a:prstGeom>
        </p:spPr>
      </p:pic>
      <p:sp>
        <p:nvSpPr>
          <p:cNvPr id="5" name="Rectangle 4">
            <a:extLst>
              <a:ext uri="{FF2B5EF4-FFF2-40B4-BE49-F238E27FC236}">
                <a16:creationId xmlns:a16="http://schemas.microsoft.com/office/drawing/2014/main" id="{9E6D1986-0605-4E58-90FF-8EB1375192B9}"/>
              </a:ext>
            </a:extLst>
          </p:cNvPr>
          <p:cNvSpPr/>
          <p:nvPr userDrawn="1"/>
        </p:nvSpPr>
        <p:spPr>
          <a:xfrm>
            <a:off x="4348261" y="3"/>
            <a:ext cx="4853939" cy="5143498"/>
          </a:xfrm>
          <a:prstGeom prst="rect">
            <a:avLst/>
          </a:prstGeom>
          <a:gradFill>
            <a:gsLst>
              <a:gs pos="0">
                <a:srgbClr val="FFFFFF"/>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9" name="Picture 8" descr="A black and white logo&#10;&#10;Description automatically generated with low confidence">
            <a:extLst>
              <a:ext uri="{FF2B5EF4-FFF2-40B4-BE49-F238E27FC236}">
                <a16:creationId xmlns:a16="http://schemas.microsoft.com/office/drawing/2014/main" id="{36C03A49-2398-47B7-B890-B0D1C30C7287}"/>
              </a:ext>
            </a:extLst>
          </p:cNvPr>
          <p:cNvPicPr>
            <a:picLocks noChangeAspect="1"/>
          </p:cNvPicPr>
          <p:nvPr userDrawn="1"/>
        </p:nvPicPr>
        <p:blipFill>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colorTemperature colorTemp="6100"/>
                    </a14:imgEffect>
                  </a14:imgLayer>
                </a14:imgProps>
              </a:ext>
              <a:ext uri="{28A0092B-C50C-407E-A947-70E740481C1C}">
                <a14:useLocalDpi xmlns:a14="http://schemas.microsoft.com/office/drawing/2010/main" val="0"/>
              </a:ext>
            </a:extLst>
          </a:blip>
          <a:stretch>
            <a:fillRect/>
          </a:stretch>
        </p:blipFill>
        <p:spPr>
          <a:xfrm>
            <a:off x="308856" y="2312752"/>
            <a:ext cx="2574676" cy="257175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C4D5D9D7-73ED-4248-AB36-CFC2E71B7243}"/>
              </a:ext>
            </a:extLst>
          </p:cNvPr>
          <p:cNvPicPr>
            <a:picLocks noChangeAspect="1"/>
          </p:cNvPicPr>
          <p:nvPr userDrawn="1"/>
        </p:nvPicPr>
        <p:blipFill>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colorTemperature colorTemp="6100"/>
                    </a14:imgEffect>
                  </a14:imgLayer>
                </a14:imgProps>
              </a:ext>
              <a:ext uri="{28A0092B-C50C-407E-A947-70E740481C1C}">
                <a14:useLocalDpi xmlns:a14="http://schemas.microsoft.com/office/drawing/2010/main" val="0"/>
              </a:ext>
            </a:extLst>
          </a:blip>
          <a:stretch>
            <a:fillRect/>
          </a:stretch>
        </p:blipFill>
        <p:spPr>
          <a:xfrm>
            <a:off x="2883532" y="463044"/>
            <a:ext cx="1070045" cy="1068829"/>
          </a:xfrm>
          <a:prstGeom prst="rect">
            <a:avLst/>
          </a:prstGeom>
        </p:spPr>
      </p:pic>
      <p:pic>
        <p:nvPicPr>
          <p:cNvPr id="14" name="Picture 13" descr="A black and white logo&#10;&#10;Description automatically generated with low confidence">
            <a:extLst>
              <a:ext uri="{FF2B5EF4-FFF2-40B4-BE49-F238E27FC236}">
                <a16:creationId xmlns:a16="http://schemas.microsoft.com/office/drawing/2014/main" id="{D09282C6-9579-4DBC-8ABC-977875CE623D}"/>
              </a:ext>
            </a:extLst>
          </p:cNvPr>
          <p:cNvPicPr>
            <a:picLocks noChangeAspect="1"/>
          </p:cNvPicPr>
          <p:nvPr userDrawn="1"/>
        </p:nvPicPr>
        <p:blipFill>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colorTemperature colorTemp="6100"/>
                    </a14:imgEffect>
                  </a14:imgLayer>
                </a14:imgProps>
              </a:ext>
              <a:ext uri="{28A0092B-C50C-407E-A947-70E740481C1C}">
                <a14:useLocalDpi xmlns:a14="http://schemas.microsoft.com/office/drawing/2010/main" val="0"/>
              </a:ext>
            </a:extLst>
          </a:blip>
          <a:stretch>
            <a:fillRect/>
          </a:stretch>
        </p:blipFill>
        <p:spPr>
          <a:xfrm>
            <a:off x="308856" y="258998"/>
            <a:ext cx="1478603" cy="1476923"/>
          </a:xfrm>
          <a:prstGeom prst="rect">
            <a:avLst/>
          </a:prstGeom>
        </p:spPr>
      </p:pic>
    </p:spTree>
    <p:extLst>
      <p:ext uri="{BB962C8B-B14F-4D97-AF65-F5344CB8AC3E}">
        <p14:creationId xmlns:p14="http://schemas.microsoft.com/office/powerpoint/2010/main" val="2390634490"/>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a:alphaModFix amt="50000"/>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366062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285750" marR="0" lvl="0" indent="-285750" algn="l" rtl="0">
              <a:spcBef>
                <a:spcPts val="0"/>
              </a:spcBef>
              <a:spcAft>
                <a:spcPts val="0"/>
              </a:spcAft>
              <a:buFont typeface="Wingdings" panose="05000000000000000000" pitchFamily="2" charset="2"/>
              <a:buChar char="§"/>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35694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9">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pPr marL="0" lvl="0" indent="0" algn="r" rtl="0">
              <a:spcBef>
                <a:spcPts val="0"/>
              </a:spcBef>
              <a:spcAft>
                <a:spcPts val="0"/>
              </a:spcAft>
              <a:buNone/>
            </a:pPr>
            <a:fld id="{00000000-1234-1234-1234-123412341234}" type="slidenum">
              <a:rPr lang="en"/>
              <a:t>‹#›</a:t>
            </a:fld>
            <a:endParaRPr/>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8"/>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2" r:id="rId3"/>
    <p:sldLayoutId id="2147483666" r:id="rId4"/>
    <p:sldLayoutId id="2147483665" r:id="rId5"/>
    <p:sldLayoutId id="2147483693" r:id="rId6"/>
    <p:sldLayoutId id="2147483692"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FF6900"/>
        </a:buClr>
        <a:buFont typeface="Wingdings" panose="05000000000000000000" pitchFamily="2" charset="2"/>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333718277"/>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707" r:id="rId7"/>
    <p:sldLayoutId id="2147483708" r:id="rId8"/>
    <p:sldLayoutId id="2147483709" r:id="rId9"/>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BE5D8E-5FD6-40DC-8FDA-2421CA1E392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144DC0-07D0-4CC5-B345-BEE6EDEA594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23B6BF-2689-482C-AF45-32B6DCA8497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B900C4B-CF77-40FB-920B-D34C17C2BDF9}" type="datetimeFigureOut">
              <a:rPr lang="en-GB" smtClean="0"/>
              <a:t>12/12/2023</a:t>
            </a:fld>
            <a:endParaRPr lang="en-GB"/>
          </a:p>
        </p:txBody>
      </p:sp>
      <p:sp>
        <p:nvSpPr>
          <p:cNvPr id="5" name="Footer Placeholder 4">
            <a:extLst>
              <a:ext uri="{FF2B5EF4-FFF2-40B4-BE49-F238E27FC236}">
                <a16:creationId xmlns:a16="http://schemas.microsoft.com/office/drawing/2014/main" id="{5B774B64-70A1-4842-B700-1886AA5CBF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EE2B37-6E16-4FF6-9BE4-F202F9AA71E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E5C050-80EB-4A59-BBD7-B68C3BDDD055}" type="slidenum">
              <a:rPr lang="en-GB" smtClean="0"/>
              <a:t>‹#›</a:t>
            </a:fld>
            <a:endParaRPr lang="en-GB"/>
          </a:p>
        </p:txBody>
      </p:sp>
    </p:spTree>
    <p:extLst>
      <p:ext uri="{BB962C8B-B14F-4D97-AF65-F5344CB8AC3E}">
        <p14:creationId xmlns:p14="http://schemas.microsoft.com/office/powerpoint/2010/main" val="13155104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sv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analysisfunction.civilservice.gov.uk/" TargetMode="External"/><Relationship Id="rId4" Type="http://schemas.openxmlformats.org/officeDocument/2006/relationships/hyperlink" Target="https://www.gov.uk/guidance/accessibility-requirements-for-public-sector-websites-and-app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20.pn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1B1_9D60266B.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28.jpe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BE_C61E6B3E.xm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analysis.function@ons.gov.uk?subject=Analysis%20in%20Government%20month" TargetMode="Externa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wood floor and a wall&#10;&#10;Description automatically generated">
            <a:extLst>
              <a:ext uri="{FF2B5EF4-FFF2-40B4-BE49-F238E27FC236}">
                <a16:creationId xmlns:a16="http://schemas.microsoft.com/office/drawing/2014/main" id="{062C60DD-7DAA-75DC-E9ED-37AEC1D24F8E}"/>
              </a:ext>
            </a:extLst>
          </p:cNvPr>
          <p:cNvPicPr>
            <a:picLocks noChangeAspect="1"/>
          </p:cNvPicPr>
          <p:nvPr/>
        </p:nvPicPr>
        <p:blipFill>
          <a:blip r:embed="rId3">
            <a:grayscl/>
          </a:blip>
          <a:stretch>
            <a:fillRect/>
          </a:stretch>
        </p:blipFill>
        <p:spPr>
          <a:xfrm>
            <a:off x="1864" y="1047"/>
            <a:ext cx="9140273" cy="5141406"/>
          </a:xfrm>
          <a:prstGeom prst="rect">
            <a:avLst/>
          </a:prstGeom>
        </p:spPr>
      </p:pic>
      <p:sp>
        <p:nvSpPr>
          <p:cNvPr id="3" name="Rectangle 2">
            <a:extLst>
              <a:ext uri="{FF2B5EF4-FFF2-40B4-BE49-F238E27FC236}">
                <a16:creationId xmlns:a16="http://schemas.microsoft.com/office/drawing/2014/main" id="{280D5EA7-1666-71A3-4E7B-1A1EC2AEAD7B}"/>
              </a:ext>
            </a:extLst>
          </p:cNvPr>
          <p:cNvSpPr/>
          <p:nvPr/>
        </p:nvSpPr>
        <p:spPr>
          <a:xfrm>
            <a:off x="0" y="4622369"/>
            <a:ext cx="9156139" cy="526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4" name="Picture 3">
            <a:extLst>
              <a:ext uri="{FF2B5EF4-FFF2-40B4-BE49-F238E27FC236}">
                <a16:creationId xmlns:a16="http://schemas.microsoft.com/office/drawing/2014/main" id="{57212956-3B2E-E9FF-2267-F1D0AC3BB675}"/>
              </a:ext>
            </a:extLst>
          </p:cNvPr>
          <p:cNvPicPr>
            <a:picLocks noChangeAspect="1"/>
          </p:cNvPicPr>
          <p:nvPr/>
        </p:nvPicPr>
        <p:blipFill>
          <a:blip r:embed="rId4">
            <a:grayscl/>
            <a:alphaModFix amt="20000"/>
          </a:blip>
          <a:stretch>
            <a:fillRect/>
          </a:stretch>
        </p:blipFill>
        <p:spPr>
          <a:xfrm>
            <a:off x="0" y="4668386"/>
            <a:ext cx="9140273" cy="434061"/>
          </a:xfrm>
          <a:prstGeom prst="rect">
            <a:avLst/>
          </a:prstGeom>
        </p:spPr>
      </p:pic>
      <p:grpSp>
        <p:nvGrpSpPr>
          <p:cNvPr id="5" name="Group 4">
            <a:extLst>
              <a:ext uri="{FF2B5EF4-FFF2-40B4-BE49-F238E27FC236}">
                <a16:creationId xmlns:a16="http://schemas.microsoft.com/office/drawing/2014/main" id="{D2AB7CB1-8493-6C52-DD52-ED29B2E52DF1}"/>
              </a:ext>
            </a:extLst>
          </p:cNvPr>
          <p:cNvGrpSpPr>
            <a:grpSpLocks noChangeAspect="1"/>
          </p:cNvGrpSpPr>
          <p:nvPr/>
        </p:nvGrpSpPr>
        <p:grpSpPr>
          <a:xfrm>
            <a:off x="6024855" y="4694913"/>
            <a:ext cx="2980268" cy="381007"/>
            <a:chOff x="3610929" y="6854347"/>
            <a:chExt cx="10562270" cy="1350313"/>
          </a:xfrm>
        </p:grpSpPr>
        <p:grpSp>
          <p:nvGrpSpPr>
            <p:cNvPr id="6" name="Group 5">
              <a:extLst>
                <a:ext uri="{FF2B5EF4-FFF2-40B4-BE49-F238E27FC236}">
                  <a16:creationId xmlns:a16="http://schemas.microsoft.com/office/drawing/2014/main" id="{AAC88DD5-0850-FF02-7075-248B5C46C9CC}"/>
                </a:ext>
              </a:extLst>
            </p:cNvPr>
            <p:cNvGrpSpPr/>
            <p:nvPr/>
          </p:nvGrpSpPr>
          <p:grpSpPr>
            <a:xfrm>
              <a:off x="11287559" y="6854347"/>
              <a:ext cx="1350313" cy="1350313"/>
              <a:chOff x="11183603" y="6965897"/>
              <a:chExt cx="1350313" cy="1350313"/>
            </a:xfrm>
          </p:grpSpPr>
          <p:sp>
            <p:nvSpPr>
              <p:cNvPr id="25" name="Rectangle: Rounded Corners 24">
                <a:extLst>
                  <a:ext uri="{FF2B5EF4-FFF2-40B4-BE49-F238E27FC236}">
                    <a16:creationId xmlns:a16="http://schemas.microsoft.com/office/drawing/2014/main" id="{7A993B8B-CE75-52A4-46B2-2023855A879A}"/>
                  </a:ext>
                </a:extLst>
              </p:cNvPr>
              <p:cNvSpPr/>
              <p:nvPr/>
            </p:nvSpPr>
            <p:spPr>
              <a:xfrm>
                <a:off x="111836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6" name="Picture 2" descr="About the GSS homelessness interactive tools">
                <a:extLst>
                  <a:ext uri="{FF2B5EF4-FFF2-40B4-BE49-F238E27FC236}">
                    <a16:creationId xmlns:a16="http://schemas.microsoft.com/office/drawing/2014/main" id="{C09EACCD-AAE5-55A0-6369-E67DB11592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9319"/>
              <a:stretch/>
            </p:blipFill>
            <p:spPr bwMode="auto">
              <a:xfrm>
                <a:off x="11408655" y="7190949"/>
                <a:ext cx="900209" cy="900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979A284-36E0-C322-C303-9A152B350D96}"/>
                </a:ext>
              </a:extLst>
            </p:cNvPr>
            <p:cNvGrpSpPr/>
            <p:nvPr/>
          </p:nvGrpSpPr>
          <p:grpSpPr>
            <a:xfrm>
              <a:off x="8216907" y="6854347"/>
              <a:ext cx="1350313" cy="1350313"/>
              <a:chOff x="8323853" y="6965897"/>
              <a:chExt cx="1350313" cy="1350313"/>
            </a:xfrm>
          </p:grpSpPr>
          <p:sp>
            <p:nvSpPr>
              <p:cNvPr id="23" name="Rectangle: Rounded Corners 22">
                <a:extLst>
                  <a:ext uri="{FF2B5EF4-FFF2-40B4-BE49-F238E27FC236}">
                    <a16:creationId xmlns:a16="http://schemas.microsoft.com/office/drawing/2014/main" id="{F226FE5F-818D-494E-FA6B-2988DEC4C0CD}"/>
                  </a:ext>
                </a:extLst>
              </p:cNvPr>
              <p:cNvSpPr/>
              <p:nvPr/>
            </p:nvSpPr>
            <p:spPr>
              <a:xfrm>
                <a:off x="832385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4" name="Picture 23">
                <a:extLst>
                  <a:ext uri="{FF2B5EF4-FFF2-40B4-BE49-F238E27FC236}">
                    <a16:creationId xmlns:a16="http://schemas.microsoft.com/office/drawing/2014/main" id="{D2256F99-F899-7824-8666-815C90B7D879}"/>
                  </a:ext>
                </a:extLst>
              </p:cNvPr>
              <p:cNvPicPr>
                <a:picLocks noChangeAspect="1"/>
              </p:cNvPicPr>
              <p:nvPr/>
            </p:nvPicPr>
            <p:blipFill>
              <a:blip r:embed="rId6"/>
              <a:stretch>
                <a:fillRect/>
              </a:stretch>
            </p:blipFill>
            <p:spPr>
              <a:xfrm>
                <a:off x="8492642" y="7134686"/>
                <a:ext cx="1012735" cy="1012735"/>
              </a:xfrm>
              <a:prstGeom prst="rect">
                <a:avLst/>
              </a:prstGeom>
            </p:spPr>
          </p:pic>
        </p:grpSp>
        <p:grpSp>
          <p:nvGrpSpPr>
            <p:cNvPr id="8" name="Group 7">
              <a:extLst>
                <a:ext uri="{FF2B5EF4-FFF2-40B4-BE49-F238E27FC236}">
                  <a16:creationId xmlns:a16="http://schemas.microsoft.com/office/drawing/2014/main" id="{050A5073-EB72-F77E-B0B4-B2197C360CF0}"/>
                </a:ext>
              </a:extLst>
            </p:cNvPr>
            <p:cNvGrpSpPr/>
            <p:nvPr/>
          </p:nvGrpSpPr>
          <p:grpSpPr>
            <a:xfrm>
              <a:off x="5146255" y="6854347"/>
              <a:ext cx="1350313" cy="1350313"/>
              <a:chOff x="5464103" y="6965897"/>
              <a:chExt cx="1350313" cy="1350313"/>
            </a:xfrm>
          </p:grpSpPr>
          <p:sp>
            <p:nvSpPr>
              <p:cNvPr id="21" name="Rectangle: Rounded Corners 20">
                <a:extLst>
                  <a:ext uri="{FF2B5EF4-FFF2-40B4-BE49-F238E27FC236}">
                    <a16:creationId xmlns:a16="http://schemas.microsoft.com/office/drawing/2014/main" id="{778834C2-F062-9E59-BE9B-81C256E53C3F}"/>
                  </a:ext>
                </a:extLst>
              </p:cNvPr>
              <p:cNvSpPr/>
              <p:nvPr/>
            </p:nvSpPr>
            <p:spPr>
              <a:xfrm>
                <a:off x="54641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2" name="Picture 2" descr="Non-executive director appointments at GAD - GOV.UK">
                <a:extLst>
                  <a:ext uri="{FF2B5EF4-FFF2-40B4-BE49-F238E27FC236}">
                    <a16:creationId xmlns:a16="http://schemas.microsoft.com/office/drawing/2014/main" id="{07B4BF0D-6418-0FF1-EC69-67CDE448E5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9623" b="12989"/>
              <a:stretch/>
            </p:blipFill>
            <p:spPr bwMode="auto">
              <a:xfrm>
                <a:off x="5545504" y="7157503"/>
                <a:ext cx="1187510" cy="9787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FEF2091-B833-9C20-9DD7-FEC6DC2A8F6B}"/>
                </a:ext>
              </a:extLst>
            </p:cNvPr>
            <p:cNvGrpSpPr/>
            <p:nvPr/>
          </p:nvGrpSpPr>
          <p:grpSpPr>
            <a:xfrm>
              <a:off x="9752233" y="6854347"/>
              <a:ext cx="1350313" cy="1350313"/>
              <a:chOff x="9753728" y="6444210"/>
              <a:chExt cx="1350313" cy="1350313"/>
            </a:xfrm>
          </p:grpSpPr>
          <p:sp>
            <p:nvSpPr>
              <p:cNvPr id="19" name="Rectangle: Rounded Corners 18">
                <a:extLst>
                  <a:ext uri="{FF2B5EF4-FFF2-40B4-BE49-F238E27FC236}">
                    <a16:creationId xmlns:a16="http://schemas.microsoft.com/office/drawing/2014/main" id="{9FACAE45-0809-A6FA-ED8A-2B06462FF573}"/>
                  </a:ext>
                </a:extLst>
              </p:cNvPr>
              <p:cNvSpPr/>
              <p:nvPr/>
            </p:nvSpPr>
            <p:spPr>
              <a:xfrm>
                <a:off x="97537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0" name="Picture 19">
                <a:extLst>
                  <a:ext uri="{FF2B5EF4-FFF2-40B4-BE49-F238E27FC236}">
                    <a16:creationId xmlns:a16="http://schemas.microsoft.com/office/drawing/2014/main" id="{D0F11EAC-C42C-3D13-AD4A-045E08EF1F00}"/>
                  </a:ext>
                </a:extLst>
              </p:cNvPr>
              <p:cNvPicPr>
                <a:picLocks noChangeAspect="1"/>
              </p:cNvPicPr>
              <p:nvPr/>
            </p:nvPicPr>
            <p:blipFill>
              <a:blip r:embed="rId8"/>
              <a:stretch>
                <a:fillRect/>
              </a:stretch>
            </p:blipFill>
            <p:spPr>
              <a:xfrm>
                <a:off x="9864397" y="6554879"/>
                <a:ext cx="1128974" cy="1128974"/>
              </a:xfrm>
              <a:prstGeom prst="rect">
                <a:avLst/>
              </a:prstGeom>
            </p:spPr>
          </p:pic>
        </p:grpSp>
        <p:grpSp>
          <p:nvGrpSpPr>
            <p:cNvPr id="10" name="Group 9">
              <a:extLst>
                <a:ext uri="{FF2B5EF4-FFF2-40B4-BE49-F238E27FC236}">
                  <a16:creationId xmlns:a16="http://schemas.microsoft.com/office/drawing/2014/main" id="{D6F2D5C3-0FAB-87A0-EEE5-A4BFD1276B19}"/>
                </a:ext>
              </a:extLst>
            </p:cNvPr>
            <p:cNvGrpSpPr/>
            <p:nvPr/>
          </p:nvGrpSpPr>
          <p:grpSpPr>
            <a:xfrm>
              <a:off x="12822886" y="6854347"/>
              <a:ext cx="1350313" cy="1350313"/>
              <a:chOff x="12613477" y="6444210"/>
              <a:chExt cx="1350313" cy="1350313"/>
            </a:xfrm>
          </p:grpSpPr>
          <p:sp>
            <p:nvSpPr>
              <p:cNvPr id="17" name="Rectangle: Rounded Corners 16">
                <a:extLst>
                  <a:ext uri="{FF2B5EF4-FFF2-40B4-BE49-F238E27FC236}">
                    <a16:creationId xmlns:a16="http://schemas.microsoft.com/office/drawing/2014/main" id="{5ABBB985-D3D3-D516-95E0-33E973BF6CB1}"/>
                  </a:ext>
                </a:extLst>
              </p:cNvPr>
              <p:cNvSpPr/>
              <p:nvPr/>
            </p:nvSpPr>
            <p:spPr>
              <a:xfrm>
                <a:off x="12613477"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8" name="Picture 17">
                <a:extLst>
                  <a:ext uri="{FF2B5EF4-FFF2-40B4-BE49-F238E27FC236}">
                    <a16:creationId xmlns:a16="http://schemas.microsoft.com/office/drawing/2014/main" id="{8A8B353A-E86D-9B7F-2187-EE9C05C9AACE}"/>
                  </a:ext>
                </a:extLst>
              </p:cNvPr>
              <p:cNvPicPr>
                <a:picLocks noChangeAspect="1"/>
              </p:cNvPicPr>
              <p:nvPr/>
            </p:nvPicPr>
            <p:blipFill>
              <a:blip r:embed="rId9"/>
              <a:stretch>
                <a:fillRect/>
              </a:stretch>
            </p:blipFill>
            <p:spPr>
              <a:xfrm>
                <a:off x="12698966" y="6824995"/>
                <a:ext cx="1179334" cy="571354"/>
              </a:xfrm>
              <a:prstGeom prst="rect">
                <a:avLst/>
              </a:prstGeom>
            </p:spPr>
          </p:pic>
        </p:grpSp>
        <p:grpSp>
          <p:nvGrpSpPr>
            <p:cNvPr id="11" name="Group 10">
              <a:extLst>
                <a:ext uri="{FF2B5EF4-FFF2-40B4-BE49-F238E27FC236}">
                  <a16:creationId xmlns:a16="http://schemas.microsoft.com/office/drawing/2014/main" id="{E9B256F5-FE95-8E45-BBF1-8E73BC90B33D}"/>
                </a:ext>
              </a:extLst>
            </p:cNvPr>
            <p:cNvGrpSpPr/>
            <p:nvPr/>
          </p:nvGrpSpPr>
          <p:grpSpPr>
            <a:xfrm>
              <a:off x="3610929" y="6854347"/>
              <a:ext cx="1350313" cy="1350313"/>
              <a:chOff x="4034228" y="6444210"/>
              <a:chExt cx="1350313" cy="1350313"/>
            </a:xfrm>
          </p:grpSpPr>
          <p:sp>
            <p:nvSpPr>
              <p:cNvPr id="15" name="Rectangle: Rounded Corners 14">
                <a:extLst>
                  <a:ext uri="{FF2B5EF4-FFF2-40B4-BE49-F238E27FC236}">
                    <a16:creationId xmlns:a16="http://schemas.microsoft.com/office/drawing/2014/main" id="{04EECEDE-A558-F6DE-D34B-85CD276C832C}"/>
                  </a:ext>
                </a:extLst>
              </p:cNvPr>
              <p:cNvSpPr/>
              <p:nvPr/>
            </p:nvSpPr>
            <p:spPr>
              <a:xfrm>
                <a:off x="40342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6" name="Picture 15">
                <a:extLst>
                  <a:ext uri="{FF2B5EF4-FFF2-40B4-BE49-F238E27FC236}">
                    <a16:creationId xmlns:a16="http://schemas.microsoft.com/office/drawing/2014/main" id="{A7A7965B-88B9-C1D3-4DF7-93CEAC03AE4A}"/>
                  </a:ext>
                </a:extLst>
              </p:cNvPr>
              <p:cNvPicPr>
                <a:picLocks noChangeAspect="1"/>
              </p:cNvPicPr>
              <p:nvPr/>
            </p:nvPicPr>
            <p:blipFill>
              <a:blip r:embed="rId10"/>
              <a:stretch>
                <a:fillRect/>
              </a:stretch>
            </p:blipFill>
            <p:spPr>
              <a:xfrm>
                <a:off x="4088734" y="6869091"/>
                <a:ext cx="1241301" cy="496520"/>
              </a:xfrm>
              <a:prstGeom prst="rect">
                <a:avLst/>
              </a:prstGeom>
            </p:spPr>
          </p:pic>
        </p:grpSp>
        <p:grpSp>
          <p:nvGrpSpPr>
            <p:cNvPr id="12" name="Group 11">
              <a:extLst>
                <a:ext uri="{FF2B5EF4-FFF2-40B4-BE49-F238E27FC236}">
                  <a16:creationId xmlns:a16="http://schemas.microsoft.com/office/drawing/2014/main" id="{59E8AEE5-7294-E0F0-C37C-DD6996B8AA3E}"/>
                </a:ext>
              </a:extLst>
            </p:cNvPr>
            <p:cNvGrpSpPr/>
            <p:nvPr/>
          </p:nvGrpSpPr>
          <p:grpSpPr>
            <a:xfrm>
              <a:off x="6681581" y="6854347"/>
              <a:ext cx="1350313" cy="1350313"/>
              <a:chOff x="6893978" y="6444210"/>
              <a:chExt cx="1350313" cy="1350313"/>
            </a:xfrm>
          </p:grpSpPr>
          <p:sp>
            <p:nvSpPr>
              <p:cNvPr id="13" name="Rectangle: Rounded Corners 12">
                <a:extLst>
                  <a:ext uri="{FF2B5EF4-FFF2-40B4-BE49-F238E27FC236}">
                    <a16:creationId xmlns:a16="http://schemas.microsoft.com/office/drawing/2014/main" id="{D8C3A147-86EE-4334-9D67-FD20DC9CE5D8}"/>
                  </a:ext>
                </a:extLst>
              </p:cNvPr>
              <p:cNvSpPr/>
              <p:nvPr/>
            </p:nvSpPr>
            <p:spPr>
              <a:xfrm>
                <a:off x="6893978" y="6444210"/>
                <a:ext cx="1350313" cy="1350313"/>
              </a:xfrm>
              <a:prstGeom prst="roundRect">
                <a:avLst/>
              </a:prstGeom>
              <a:solidFill>
                <a:srgbClr val="F5F5F5"/>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4" name="Picture 13">
                <a:extLst>
                  <a:ext uri="{FF2B5EF4-FFF2-40B4-BE49-F238E27FC236}">
                    <a16:creationId xmlns:a16="http://schemas.microsoft.com/office/drawing/2014/main" id="{7609FB23-D61A-75D8-BCF6-4DFEF85AEB24}"/>
                  </a:ext>
                </a:extLst>
              </p:cNvPr>
              <p:cNvPicPr>
                <a:picLocks noChangeAspect="1"/>
              </p:cNvPicPr>
              <p:nvPr/>
            </p:nvPicPr>
            <p:blipFill rotWithShape="1">
              <a:blip r:embed="rId11"/>
              <a:srcRect l="17488" t="11123" r="15814" b="9959"/>
              <a:stretch/>
            </p:blipFill>
            <p:spPr>
              <a:xfrm>
                <a:off x="7033922" y="6697192"/>
                <a:ext cx="1070422" cy="844348"/>
              </a:xfrm>
              <a:prstGeom prst="rect">
                <a:avLst/>
              </a:prstGeom>
            </p:spPr>
          </p:pic>
        </p:grpSp>
      </p:grpSp>
      <p:pic>
        <p:nvPicPr>
          <p:cNvPr id="32" name="Graphic 31" descr="Wreath outline">
            <a:extLst>
              <a:ext uri="{FF2B5EF4-FFF2-40B4-BE49-F238E27FC236}">
                <a16:creationId xmlns:a16="http://schemas.microsoft.com/office/drawing/2014/main" id="{85A04EB2-A88E-01E3-52ED-D62145259B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92000" y="4651416"/>
            <a:ext cx="468000" cy="468000"/>
          </a:xfrm>
          <a:prstGeom prst="rect">
            <a:avLst/>
          </a:prstGeom>
        </p:spPr>
      </p:pic>
      <p:sp>
        <p:nvSpPr>
          <p:cNvPr id="33" name="TextBox 32">
            <a:extLst>
              <a:ext uri="{FF2B5EF4-FFF2-40B4-BE49-F238E27FC236}">
                <a16:creationId xmlns:a16="http://schemas.microsoft.com/office/drawing/2014/main" id="{1CDC32FB-A06B-7678-910D-26DD998E176B}"/>
              </a:ext>
            </a:extLst>
          </p:cNvPr>
          <p:cNvSpPr txBox="1"/>
          <p:nvPr/>
        </p:nvSpPr>
        <p:spPr>
          <a:xfrm>
            <a:off x="1871719" y="490181"/>
            <a:ext cx="4343228" cy="3354765"/>
          </a:xfrm>
          <a:prstGeom prst="rect">
            <a:avLst/>
          </a:prstGeom>
          <a:solidFill>
            <a:schemeClr val="tx1">
              <a:alpha val="50000"/>
            </a:schemeClr>
          </a:solidFill>
          <a:ln>
            <a:noFill/>
          </a:ln>
          <a:effectLst/>
        </p:spPr>
        <p:txBody>
          <a:bodyPr wrap="square" lIns="252000" tIns="45720" rIns="91440" bIns="45720" rtlCol="0" anchor="t">
            <a:spAutoFit/>
          </a:bodyPr>
          <a:lstStyle/>
          <a:p>
            <a:pPr defTabSz="685800"/>
            <a:r>
              <a:rPr lang="en-GB" sz="2800" b="1" dirty="0">
                <a:ln w="6350" cap="rnd">
                  <a:noFill/>
                </a:ln>
                <a:solidFill>
                  <a:schemeClr val="bg1"/>
                </a:solidFill>
                <a:latin typeface="Arial" panose="020B0604020202020204" pitchFamily="34" charset="0"/>
                <a:cs typeface="Arial" panose="020B0604020202020204" pitchFamily="34" charset="0"/>
              </a:rPr>
              <a:t>4</a:t>
            </a:r>
            <a:r>
              <a:rPr lang="en-GB" sz="2800" b="1" baseline="30000" dirty="0">
                <a:ln w="6350" cap="rnd">
                  <a:noFill/>
                </a:ln>
                <a:solidFill>
                  <a:schemeClr val="bg1"/>
                </a:solidFill>
                <a:latin typeface="Arial" panose="020B0604020202020204" pitchFamily="34" charset="0"/>
                <a:cs typeface="Arial" panose="020B0604020202020204" pitchFamily="34" charset="0"/>
              </a:rPr>
              <a:t>th</a:t>
            </a:r>
            <a:r>
              <a:rPr lang="en-GB" sz="2800" b="1" dirty="0">
                <a:ln w="6350" cap="rnd">
                  <a:noFill/>
                </a:ln>
                <a:solidFill>
                  <a:schemeClr val="bg1"/>
                </a:solidFill>
                <a:latin typeface="Arial" panose="020B0604020202020204" pitchFamily="34" charset="0"/>
                <a:cs typeface="Arial" panose="020B0604020202020204" pitchFamily="34" charset="0"/>
              </a:rPr>
              <a:t> Annual</a:t>
            </a:r>
          </a:p>
          <a:p>
            <a:pPr defTabSz="685800"/>
            <a:r>
              <a:rPr lang="en-GB" sz="3600" dirty="0">
                <a:ln w="6350" cap="rnd">
                  <a:noFill/>
                </a:ln>
                <a:solidFill>
                  <a:schemeClr val="bg1"/>
                </a:solidFill>
                <a:latin typeface="Arial Rounded MT Bold" panose="020F0704030504030204" pitchFamily="34" charset="0"/>
              </a:rPr>
              <a:t>Analysis in </a:t>
            </a:r>
          </a:p>
          <a:p>
            <a:pPr defTabSz="685800"/>
            <a:r>
              <a:rPr lang="en-GB" sz="3600" dirty="0">
                <a:ln w="6350" cap="rnd">
                  <a:noFill/>
                </a:ln>
                <a:solidFill>
                  <a:schemeClr val="bg1"/>
                </a:solidFill>
                <a:latin typeface="Arial Rounded MT Bold" panose="020F0704030504030204" pitchFamily="34" charset="0"/>
              </a:rPr>
              <a:t>Government </a:t>
            </a:r>
          </a:p>
          <a:p>
            <a:pPr defTabSz="685800"/>
            <a:r>
              <a:rPr lang="en-GB" sz="3600" dirty="0">
                <a:ln w="6350" cap="rnd">
                  <a:noFill/>
                </a:ln>
                <a:solidFill>
                  <a:schemeClr val="bg1"/>
                </a:solidFill>
                <a:latin typeface="Arial Rounded MT Bold" panose="020F0704030504030204" pitchFamily="34" charset="0"/>
              </a:rPr>
              <a:t>Awards</a:t>
            </a:r>
          </a:p>
          <a:p>
            <a:pPr defTabSz="685800"/>
            <a:endParaRPr lang="en-GB" sz="1200" dirty="0">
              <a:ln w="6350" cap="rnd">
                <a:noFill/>
              </a:ln>
              <a:solidFill>
                <a:schemeClr val="bg1"/>
              </a:solidFill>
              <a:latin typeface="Arial Rounded MT Bold" panose="020F0704030504030204" pitchFamily="34" charset="0"/>
            </a:endParaRPr>
          </a:p>
          <a:p>
            <a:pPr defTabSz="685800"/>
            <a:r>
              <a:rPr lang="en-GB" sz="3200" dirty="0">
                <a:ln w="6350" cap="rnd">
                  <a:noFill/>
                </a:ln>
                <a:solidFill>
                  <a:srgbClr val="00B0F0"/>
                </a:solidFill>
                <a:latin typeface="Arial Rounded MT Bold" panose="020F0704030504030204" pitchFamily="34" charset="0"/>
              </a:rPr>
              <a:t>Shortlisted digital goodie bag</a:t>
            </a:r>
          </a:p>
        </p:txBody>
      </p:sp>
      <p:grpSp>
        <p:nvGrpSpPr>
          <p:cNvPr id="29" name="Group 28">
            <a:extLst>
              <a:ext uri="{FF2B5EF4-FFF2-40B4-BE49-F238E27FC236}">
                <a16:creationId xmlns:a16="http://schemas.microsoft.com/office/drawing/2014/main" id="{F5674BD3-9F6D-AA3F-3CA3-317FF4A4FE63}"/>
              </a:ext>
            </a:extLst>
          </p:cNvPr>
          <p:cNvGrpSpPr/>
          <p:nvPr/>
        </p:nvGrpSpPr>
        <p:grpSpPr>
          <a:xfrm>
            <a:off x="210289" y="1491750"/>
            <a:ext cx="1800000" cy="1800000"/>
            <a:chOff x="217714" y="771750"/>
            <a:chExt cx="3600000" cy="3600000"/>
          </a:xfrm>
        </p:grpSpPr>
        <p:sp>
          <p:nvSpPr>
            <p:cNvPr id="30" name="Oval 29">
              <a:extLst>
                <a:ext uri="{FF2B5EF4-FFF2-40B4-BE49-F238E27FC236}">
                  <a16:creationId xmlns:a16="http://schemas.microsoft.com/office/drawing/2014/main" id="{B2C592CA-F585-F1A1-1722-189A37693B54}"/>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9235BEB-A940-49C6-E23B-FFFE422816F1}"/>
                </a:ext>
              </a:extLst>
            </p:cNvPr>
            <p:cNvPicPr>
              <a:picLocks noChangeAspect="1"/>
            </p:cNvPicPr>
            <p:nvPr/>
          </p:nvPicPr>
          <p:blipFill>
            <a:blip r:embed="rId14"/>
            <a:stretch>
              <a:fillRect/>
            </a:stretch>
          </p:blipFill>
          <p:spPr>
            <a:xfrm>
              <a:off x="414327" y="1437796"/>
              <a:ext cx="3206774" cy="2267909"/>
            </a:xfrm>
            <a:prstGeom prst="rect">
              <a:avLst/>
            </a:prstGeom>
          </p:spPr>
        </p:pic>
      </p:grpSp>
      <p:pic>
        <p:nvPicPr>
          <p:cNvPr id="34" name="Graphic 33" descr="Stars outline">
            <a:extLst>
              <a:ext uri="{FF2B5EF4-FFF2-40B4-BE49-F238E27FC236}">
                <a16:creationId xmlns:a16="http://schemas.microsoft.com/office/drawing/2014/main" id="{8EAF0D64-3D7B-64AC-BED8-61DA66FC6FF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07365" y="1544516"/>
            <a:ext cx="908512" cy="908512"/>
          </a:xfrm>
          <a:prstGeom prst="rect">
            <a:avLst/>
          </a:prstGeom>
        </p:spPr>
      </p:pic>
      <p:pic>
        <p:nvPicPr>
          <p:cNvPr id="38" name="Picture 37">
            <a:extLst>
              <a:ext uri="{FF2B5EF4-FFF2-40B4-BE49-F238E27FC236}">
                <a16:creationId xmlns:a16="http://schemas.microsoft.com/office/drawing/2014/main" id="{7F23BC64-A194-B7D9-FA96-FA6AE70A3652}"/>
              </a:ext>
            </a:extLst>
          </p:cNvPr>
          <p:cNvPicPr>
            <a:picLocks noChangeAspect="1"/>
          </p:cNvPicPr>
          <p:nvPr/>
        </p:nvPicPr>
        <p:blipFill>
          <a:blip r:embed="rId17"/>
          <a:stretch>
            <a:fillRect/>
          </a:stretch>
        </p:blipFill>
        <p:spPr>
          <a:xfrm>
            <a:off x="308596" y="4674369"/>
            <a:ext cx="2633700" cy="445047"/>
          </a:xfrm>
          <a:prstGeom prst="rect">
            <a:avLst/>
          </a:prstGeom>
        </p:spPr>
      </p:pic>
    </p:spTree>
    <p:extLst>
      <p:ext uri="{BB962C8B-B14F-4D97-AF65-F5344CB8AC3E}">
        <p14:creationId xmlns:p14="http://schemas.microsoft.com/office/powerpoint/2010/main" val="401149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AA94D143-AFB1-4070-9E9C-3DD457946F5F}"/>
              </a:ext>
            </a:extLst>
          </p:cNvPr>
          <p:cNvPicPr>
            <a:picLocks noChangeAspect="1"/>
          </p:cNvPicPr>
          <p:nvPr/>
        </p:nvPicPr>
        <p:blipFill>
          <a:blip r:embed="rId2"/>
          <a:stretch>
            <a:fillRect/>
          </a:stretch>
        </p:blipFill>
        <p:spPr>
          <a:xfrm>
            <a:off x="0" y="1300781"/>
            <a:ext cx="4175009" cy="2783339"/>
          </a:xfrm>
          <a:prstGeom prst="rect">
            <a:avLst/>
          </a:prstGeom>
        </p:spPr>
      </p:pic>
      <p:sp>
        <p:nvSpPr>
          <p:cNvPr id="2" name="Title 1">
            <a:extLst>
              <a:ext uri="{FF2B5EF4-FFF2-40B4-BE49-F238E27FC236}">
                <a16:creationId xmlns:a16="http://schemas.microsoft.com/office/drawing/2014/main" id="{B19FA837-7C12-4184-9477-F76C979EB0D5}"/>
              </a:ext>
            </a:extLst>
          </p:cNvPr>
          <p:cNvSpPr>
            <a:spLocks noGrp="1"/>
          </p:cNvSpPr>
          <p:nvPr>
            <p:ph type="title"/>
          </p:nvPr>
        </p:nvSpPr>
        <p:spPr/>
        <p:txBody>
          <a:bodyPr/>
          <a:lstStyle/>
          <a:p>
            <a:pPr>
              <a:buSzPts val="3000"/>
            </a:pPr>
            <a:r>
              <a:rPr lang="en-GB">
                <a:solidFill>
                  <a:schemeClr val="tx1"/>
                </a:solidFill>
                <a:latin typeface="Arial Rounded MT Bold" panose="020F0704030504030204" pitchFamily="34" charset="0"/>
                <a:cs typeface="Arial"/>
              </a:rPr>
              <a:t>Logo (monochrome)</a:t>
            </a:r>
          </a:p>
        </p:txBody>
      </p:sp>
      <p:sp>
        <p:nvSpPr>
          <p:cNvPr id="3" name="Slide Number Placeholder 2">
            <a:extLst>
              <a:ext uri="{FF2B5EF4-FFF2-40B4-BE49-F238E27FC236}">
                <a16:creationId xmlns:a16="http://schemas.microsoft.com/office/drawing/2014/main" id="{2845A6E6-A87F-4702-9EA5-AA23A7CE773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5" name="Picture 4">
            <a:extLst>
              <a:ext uri="{FF2B5EF4-FFF2-40B4-BE49-F238E27FC236}">
                <a16:creationId xmlns:a16="http://schemas.microsoft.com/office/drawing/2014/main" id="{38F87CFF-34B4-429A-9257-60BADE548544}"/>
              </a:ext>
            </a:extLst>
          </p:cNvPr>
          <p:cNvPicPr>
            <a:picLocks noChangeAspect="1"/>
          </p:cNvPicPr>
          <p:nvPr/>
        </p:nvPicPr>
        <p:blipFill>
          <a:blip r:embed="rId3"/>
          <a:stretch>
            <a:fillRect/>
          </a:stretch>
        </p:blipFill>
        <p:spPr>
          <a:xfrm>
            <a:off x="3862334" y="3270004"/>
            <a:ext cx="2264859" cy="946021"/>
          </a:xfrm>
          <a:prstGeom prst="rect">
            <a:avLst/>
          </a:prstGeom>
        </p:spPr>
      </p:pic>
    </p:spTree>
    <p:extLst>
      <p:ext uri="{BB962C8B-B14F-4D97-AF65-F5344CB8AC3E}">
        <p14:creationId xmlns:p14="http://schemas.microsoft.com/office/powerpoint/2010/main" val="258514819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saturation sat="96000"/>
                    </a14:imgEffect>
                    <a14:imgEffect>
                      <a14:brightnessContrast bright="-20000" contrast="4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3D9B1-6A8C-4AF0-87DF-13247302A322}"/>
              </a:ext>
            </a:extLst>
          </p:cNvPr>
          <p:cNvSpPr>
            <a:spLocks noGrp="1"/>
          </p:cNvSpPr>
          <p:nvPr>
            <p:ph type="title"/>
          </p:nvPr>
        </p:nvSpPr>
        <p:spPr/>
        <p:txBody>
          <a:bodyPr/>
          <a:lstStyle/>
          <a:p>
            <a:r>
              <a:rPr lang="en-GB">
                <a:solidFill>
                  <a:schemeClr val="bg1"/>
                </a:solidFill>
                <a:latin typeface="Arial Rounded MT Bold" panose="020F0704030504030204" pitchFamily="34" charset="0"/>
                <a:cs typeface="Arial"/>
              </a:rPr>
              <a:t>Logo (for dark backgrounds)</a:t>
            </a:r>
          </a:p>
        </p:txBody>
      </p:sp>
      <p:pic>
        <p:nvPicPr>
          <p:cNvPr id="4" name="Picture 3" descr="Logo&#10;&#10;Description automatically generated">
            <a:extLst>
              <a:ext uri="{FF2B5EF4-FFF2-40B4-BE49-F238E27FC236}">
                <a16:creationId xmlns:a16="http://schemas.microsoft.com/office/drawing/2014/main" id="{20499B78-6CD7-4A6C-ACC8-0712E98532A9}"/>
              </a:ext>
            </a:extLst>
          </p:cNvPr>
          <p:cNvPicPr>
            <a:picLocks noChangeAspect="1"/>
          </p:cNvPicPr>
          <p:nvPr/>
        </p:nvPicPr>
        <p:blipFill>
          <a:blip r:embed="rId4"/>
          <a:stretch>
            <a:fillRect/>
          </a:stretch>
        </p:blipFill>
        <p:spPr>
          <a:xfrm>
            <a:off x="-11229" y="1306475"/>
            <a:ext cx="4176000" cy="2784000"/>
          </a:xfrm>
          <a:prstGeom prst="rect">
            <a:avLst/>
          </a:prstGeom>
        </p:spPr>
      </p:pic>
      <p:pic>
        <p:nvPicPr>
          <p:cNvPr id="5" name="Picture 4">
            <a:extLst>
              <a:ext uri="{FF2B5EF4-FFF2-40B4-BE49-F238E27FC236}">
                <a16:creationId xmlns:a16="http://schemas.microsoft.com/office/drawing/2014/main" id="{9CD0FAD4-DB73-46AC-A094-9CAA18648C1E}"/>
              </a:ext>
            </a:extLst>
          </p:cNvPr>
          <p:cNvPicPr>
            <a:picLocks noChangeAspect="1"/>
          </p:cNvPicPr>
          <p:nvPr/>
        </p:nvPicPr>
        <p:blipFill rotWithShape="1">
          <a:blip r:embed="rId5"/>
          <a:srcRect t="52499"/>
          <a:stretch/>
        </p:blipFill>
        <p:spPr>
          <a:xfrm>
            <a:off x="3862334" y="3766657"/>
            <a:ext cx="2264859" cy="449368"/>
          </a:xfrm>
          <a:prstGeom prst="rect">
            <a:avLst/>
          </a:prstGeom>
        </p:spPr>
      </p:pic>
    </p:spTree>
    <p:extLst>
      <p:ext uri="{BB962C8B-B14F-4D97-AF65-F5344CB8AC3E}">
        <p14:creationId xmlns:p14="http://schemas.microsoft.com/office/powerpoint/2010/main" val="35601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BF67A23-9918-4405-AF36-A46976464B72}"/>
              </a:ext>
            </a:extLst>
          </p:cNvPr>
          <p:cNvPicPr>
            <a:picLocks noChangeAspect="1"/>
          </p:cNvPicPr>
          <p:nvPr/>
        </p:nvPicPr>
        <p:blipFill>
          <a:blip r:embed="rId3"/>
          <a:stretch>
            <a:fillRect/>
          </a:stretch>
        </p:blipFill>
        <p:spPr>
          <a:xfrm>
            <a:off x="225175" y="1485583"/>
            <a:ext cx="8693649" cy="3657917"/>
          </a:xfrm>
          <a:prstGeom prst="rect">
            <a:avLst/>
          </a:prstGeom>
        </p:spPr>
      </p:pic>
      <p:sp>
        <p:nvSpPr>
          <p:cNvPr id="22" name="Title 1">
            <a:extLst>
              <a:ext uri="{FF2B5EF4-FFF2-40B4-BE49-F238E27FC236}">
                <a16:creationId xmlns:a16="http://schemas.microsoft.com/office/drawing/2014/main" id="{A48D17C8-A2A6-436E-A690-B2ADB26D7DC2}"/>
              </a:ext>
            </a:extLst>
          </p:cNvPr>
          <p:cNvSpPr>
            <a:spLocks noGrp="1"/>
          </p:cNvSpPr>
          <p:nvPr>
            <p:ph type="title"/>
          </p:nvPr>
        </p:nvSpPr>
        <p:spPr>
          <a:xfrm>
            <a:off x="457199" y="587675"/>
            <a:ext cx="7572615" cy="718800"/>
          </a:xfrm>
        </p:spPr>
        <p:txBody>
          <a:bodyPr/>
          <a:lstStyle/>
          <a:p>
            <a:r>
              <a:rPr lang="en-GB">
                <a:solidFill>
                  <a:schemeClr val="tx1"/>
                </a:solidFill>
                <a:latin typeface="Arial Rounded MT Bold" panose="020F0704030504030204" pitchFamily="34" charset="0"/>
                <a:cs typeface="Arial"/>
              </a:rPr>
              <a:t>Email</a:t>
            </a:r>
            <a:r>
              <a:rPr lang="en-GB">
                <a:solidFill>
                  <a:srgbClr val="1C1E2C"/>
                </a:solidFill>
              </a:rPr>
              <a:t> </a:t>
            </a:r>
            <a:r>
              <a:rPr lang="en-GB">
                <a:solidFill>
                  <a:schemeClr val="tx1"/>
                </a:solidFill>
                <a:latin typeface="Arial Rounded MT Bold" panose="020F0704030504030204" pitchFamily="34" charset="0"/>
                <a:cs typeface="Arial"/>
              </a:rPr>
              <a:t>signature</a:t>
            </a:r>
          </a:p>
        </p:txBody>
      </p:sp>
      <p:sp>
        <p:nvSpPr>
          <p:cNvPr id="23" name="Slide Number Placeholder 2">
            <a:extLst>
              <a:ext uri="{FF2B5EF4-FFF2-40B4-BE49-F238E27FC236}">
                <a16:creationId xmlns:a16="http://schemas.microsoft.com/office/drawing/2014/main" id="{84F280BC-5675-4C1E-B730-F669ECB7BC6A}"/>
              </a:ext>
            </a:extLst>
          </p:cNvPr>
          <p:cNvSpPr>
            <a:spLocks noGrp="1"/>
          </p:cNvSpPr>
          <p:nvPr>
            <p:ph type="sldNum" idx="12"/>
          </p:nvPr>
        </p:nvSpPr>
        <p:spPr>
          <a:xfrm>
            <a:off x="8480584" y="4749851"/>
            <a:ext cx="548700" cy="393600"/>
          </a:xfrm>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24" name="Text Placeholder 3">
            <a:extLst>
              <a:ext uri="{FF2B5EF4-FFF2-40B4-BE49-F238E27FC236}">
                <a16:creationId xmlns:a16="http://schemas.microsoft.com/office/drawing/2014/main" id="{482AED3E-7EA9-4CD9-B466-4328E6AD6798}"/>
              </a:ext>
            </a:extLst>
          </p:cNvPr>
          <p:cNvSpPr>
            <a:spLocks noGrp="1"/>
          </p:cNvSpPr>
          <p:nvPr>
            <p:ph type="body" idx="1"/>
          </p:nvPr>
        </p:nvSpPr>
        <p:spPr>
          <a:xfrm>
            <a:off x="457199" y="1306475"/>
            <a:ext cx="6842633" cy="1190835"/>
          </a:xfrm>
        </p:spPr>
        <p:txBody>
          <a:bodyPr/>
          <a:lstStyle/>
          <a:p>
            <a:r>
              <a:rPr lang="en-GB" sz="1400">
                <a:latin typeface="Arial" panose="020B0604020202020204" pitchFamily="34" charset="0"/>
              </a:rPr>
              <a:t>Add the Analysis in Government Month ‘button’ to your email signature.  The button contains a hyperlink to the AiG Awards nomination form</a:t>
            </a:r>
          </a:p>
          <a:p>
            <a:r>
              <a:rPr lang="en-GB" sz="1400">
                <a:latin typeface="Arial" panose="020B0604020202020204" pitchFamily="34" charset="0"/>
              </a:rPr>
              <a:t>Remember to refer to the latest guidance on </a:t>
            </a:r>
            <a:r>
              <a:rPr lang="en-GB" sz="1400">
                <a:hlinkClick r:id="rId4"/>
              </a:rPr>
              <a:t>Understanding accessibility requirements for public sector bodies - GOV.UK (www.gov.uk)</a:t>
            </a:r>
            <a:endParaRPr lang="en-GB" sz="1400"/>
          </a:p>
        </p:txBody>
      </p:sp>
      <p:sp>
        <p:nvSpPr>
          <p:cNvPr id="25" name="Arrow: Right 24">
            <a:extLst>
              <a:ext uri="{FF2B5EF4-FFF2-40B4-BE49-F238E27FC236}">
                <a16:creationId xmlns:a16="http://schemas.microsoft.com/office/drawing/2014/main" id="{BAD594E1-F026-4AE0-AAE2-9FE0858082B8}"/>
              </a:ext>
            </a:extLst>
          </p:cNvPr>
          <p:cNvSpPr/>
          <p:nvPr/>
        </p:nvSpPr>
        <p:spPr>
          <a:xfrm>
            <a:off x="1302803" y="2992823"/>
            <a:ext cx="2160000" cy="54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Rounded MT Bold" panose="020F0704030504030204" pitchFamily="34" charset="0"/>
              </a:rPr>
              <a:t>COPY + PASTE</a:t>
            </a:r>
          </a:p>
        </p:txBody>
      </p:sp>
      <p:pic>
        <p:nvPicPr>
          <p:cNvPr id="27" name="Picture 26">
            <a:hlinkClick r:id="rId5"/>
            <a:extLst>
              <a:ext uri="{FF2B5EF4-FFF2-40B4-BE49-F238E27FC236}">
                <a16:creationId xmlns:a16="http://schemas.microsoft.com/office/drawing/2014/main" id="{0EF4D684-2176-457E-8046-A7ACA2DACA67}"/>
              </a:ext>
            </a:extLst>
          </p:cNvPr>
          <p:cNvPicPr>
            <a:picLocks noChangeAspect="1"/>
          </p:cNvPicPr>
          <p:nvPr/>
        </p:nvPicPr>
        <p:blipFill>
          <a:blip r:embed="rId6"/>
          <a:stretch>
            <a:fillRect/>
          </a:stretch>
        </p:blipFill>
        <p:spPr>
          <a:xfrm>
            <a:off x="3882006" y="2604398"/>
            <a:ext cx="1316850" cy="1316850"/>
          </a:xfrm>
          <a:prstGeom prst="rect">
            <a:avLst/>
          </a:prstGeom>
        </p:spPr>
      </p:pic>
      <p:sp>
        <p:nvSpPr>
          <p:cNvPr id="28" name="Rectangle 27">
            <a:extLst>
              <a:ext uri="{FF2B5EF4-FFF2-40B4-BE49-F238E27FC236}">
                <a16:creationId xmlns:a16="http://schemas.microsoft.com/office/drawing/2014/main" id="{4769BB08-8350-4A9E-AFD3-B4948730865A}"/>
              </a:ext>
            </a:extLst>
          </p:cNvPr>
          <p:cNvSpPr/>
          <p:nvPr/>
        </p:nvSpPr>
        <p:spPr>
          <a:xfrm>
            <a:off x="3050696" y="4412577"/>
            <a:ext cx="2799846" cy="53407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hlinkClick r:id="rId5"/>
            <a:extLst>
              <a:ext uri="{FF2B5EF4-FFF2-40B4-BE49-F238E27FC236}">
                <a16:creationId xmlns:a16="http://schemas.microsoft.com/office/drawing/2014/main" id="{86A2D5E5-A788-4F45-9F67-869AE5560C5C}"/>
              </a:ext>
            </a:extLst>
          </p:cNvPr>
          <p:cNvPicPr>
            <a:picLocks noChangeAspect="1"/>
          </p:cNvPicPr>
          <p:nvPr/>
        </p:nvPicPr>
        <p:blipFill>
          <a:blip r:embed="rId6"/>
          <a:stretch>
            <a:fillRect/>
          </a:stretch>
        </p:blipFill>
        <p:spPr>
          <a:xfrm>
            <a:off x="3111918" y="4488486"/>
            <a:ext cx="360000" cy="360000"/>
          </a:xfrm>
          <a:prstGeom prst="rect">
            <a:avLst/>
          </a:prstGeom>
        </p:spPr>
      </p:pic>
    </p:spTree>
    <p:extLst>
      <p:ext uri="{BB962C8B-B14F-4D97-AF65-F5344CB8AC3E}">
        <p14:creationId xmlns:p14="http://schemas.microsoft.com/office/powerpoint/2010/main" val="3905294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ground&#10;&#10;Description automatically generated">
            <a:extLst>
              <a:ext uri="{FF2B5EF4-FFF2-40B4-BE49-F238E27FC236}">
                <a16:creationId xmlns:a16="http://schemas.microsoft.com/office/drawing/2014/main" id="{5F3B511B-13D1-41B5-8777-ECC4D8CFD382}"/>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E9D1F051-8EE6-440C-9F13-2FD16DAC7B7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4" name="Picture 3">
            <a:extLst>
              <a:ext uri="{FF2B5EF4-FFF2-40B4-BE49-F238E27FC236}">
                <a16:creationId xmlns:a16="http://schemas.microsoft.com/office/drawing/2014/main" id="{E9DE933C-ED48-41DF-A1B5-666E5577925D}"/>
              </a:ext>
            </a:extLst>
          </p:cNvPr>
          <p:cNvPicPr>
            <a:picLocks noChangeAspect="1"/>
          </p:cNvPicPr>
          <p:nvPr/>
        </p:nvPicPr>
        <p:blipFill rotWithShape="1">
          <a:blip r:embed="rId3"/>
          <a:srcRect l="26089" t="26682" r="21787" b="21194"/>
          <a:stretch/>
        </p:blipFill>
        <p:spPr>
          <a:xfrm>
            <a:off x="0" y="0"/>
            <a:ext cx="9144000" cy="5143451"/>
          </a:xfrm>
          <a:prstGeom prst="rect">
            <a:avLst/>
          </a:prstGeom>
        </p:spPr>
      </p:pic>
    </p:spTree>
    <p:extLst>
      <p:ext uri="{BB962C8B-B14F-4D97-AF65-F5344CB8AC3E}">
        <p14:creationId xmlns:p14="http://schemas.microsoft.com/office/powerpoint/2010/main" val="1797303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D6CE0C-CEA4-69E3-5897-F30F25E1C2C3}"/>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324461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with a wood floor and a wall&#10;&#10;Description automatically generated">
            <a:extLst>
              <a:ext uri="{FF2B5EF4-FFF2-40B4-BE49-F238E27FC236}">
                <a16:creationId xmlns:a16="http://schemas.microsoft.com/office/drawing/2014/main" id="{2DBB4861-A6B6-F231-3ED8-CDB0E8F2CF17}"/>
              </a:ext>
            </a:extLst>
          </p:cNvPr>
          <p:cNvPicPr>
            <a:picLocks noChangeAspect="1"/>
          </p:cNvPicPr>
          <p:nvPr/>
        </p:nvPicPr>
        <p:blipFill>
          <a:blip r:embed="rId2"/>
          <a:stretch>
            <a:fillRect/>
          </a:stretch>
        </p:blipFill>
        <p:spPr>
          <a:xfrm>
            <a:off x="0" y="0"/>
            <a:ext cx="9144000" cy="5143502"/>
          </a:xfrm>
          <a:prstGeom prst="rect">
            <a:avLst/>
          </a:prstGeom>
        </p:spPr>
      </p:pic>
    </p:spTree>
    <p:extLst>
      <p:ext uri="{BB962C8B-B14F-4D97-AF65-F5344CB8AC3E}">
        <p14:creationId xmlns:p14="http://schemas.microsoft.com/office/powerpoint/2010/main" val="365865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trophy&#10;&#10;Description automatically generated">
            <a:extLst>
              <a:ext uri="{FF2B5EF4-FFF2-40B4-BE49-F238E27FC236}">
                <a16:creationId xmlns:a16="http://schemas.microsoft.com/office/drawing/2014/main" id="{88E0900A-4ACE-200A-32F4-78D5E2E3A648}"/>
              </a:ext>
            </a:extLst>
          </p:cNvPr>
          <p:cNvPicPr>
            <a:picLocks noChangeAspect="1"/>
          </p:cNvPicPr>
          <p:nvPr/>
        </p:nvPicPr>
        <p:blipFill>
          <a:blip r:embed="rId2"/>
          <a:stretch>
            <a:fillRect/>
          </a:stretch>
        </p:blipFill>
        <p:spPr>
          <a:xfrm>
            <a:off x="0" y="0"/>
            <a:ext cx="9144000" cy="5143502"/>
          </a:xfrm>
          <a:prstGeom prst="rect">
            <a:avLst/>
          </a:prstGeom>
        </p:spPr>
      </p:pic>
    </p:spTree>
    <p:extLst>
      <p:ext uri="{BB962C8B-B14F-4D97-AF65-F5344CB8AC3E}">
        <p14:creationId xmlns:p14="http://schemas.microsoft.com/office/powerpoint/2010/main" val="367211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7EA79-E9BC-4F3F-87AF-54AAE1BED976}"/>
              </a:ext>
            </a:extLst>
          </p:cNvPr>
          <p:cNvPicPr>
            <a:picLocks noChangeAspect="1"/>
          </p:cNvPicPr>
          <p:nvPr/>
        </p:nvPicPr>
        <p:blipFill>
          <a:blip r:embed="rId3"/>
          <a:stretch>
            <a:fillRect/>
          </a:stretch>
        </p:blipFill>
        <p:spPr>
          <a:xfrm>
            <a:off x="0" y="3852"/>
            <a:ext cx="9144000" cy="5135796"/>
          </a:xfrm>
          <a:prstGeom prst="rect">
            <a:avLst/>
          </a:prstGeom>
        </p:spPr>
      </p:pic>
    </p:spTree>
    <p:extLst>
      <p:ext uri="{BB962C8B-B14F-4D97-AF65-F5344CB8AC3E}">
        <p14:creationId xmlns:p14="http://schemas.microsoft.com/office/powerpoint/2010/main" val="631338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657EA0-B37F-4F8B-967F-D8B3794740D1}"/>
              </a:ext>
            </a:extLst>
          </p:cNvPr>
          <p:cNvPicPr>
            <a:picLocks noChangeAspect="1"/>
          </p:cNvPicPr>
          <p:nvPr/>
        </p:nvPicPr>
        <p:blipFill>
          <a:blip r:embed="rId3"/>
          <a:stretch>
            <a:fillRect/>
          </a:stretch>
        </p:blipFill>
        <p:spPr>
          <a:xfrm>
            <a:off x="12159" y="0"/>
            <a:ext cx="9119681" cy="5143500"/>
          </a:xfrm>
          <a:prstGeom prst="rect">
            <a:avLst/>
          </a:prstGeom>
        </p:spPr>
      </p:pic>
    </p:spTree>
    <p:extLst>
      <p:ext uri="{BB962C8B-B14F-4D97-AF65-F5344CB8AC3E}">
        <p14:creationId xmlns:p14="http://schemas.microsoft.com/office/powerpoint/2010/main" val="1486528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7AD97A-ED1C-4C01-9F0E-E838D6F1D59B}"/>
              </a:ext>
            </a:extLst>
          </p:cNvPr>
          <p:cNvPicPr>
            <a:picLocks noChangeAspect="1"/>
          </p:cNvPicPr>
          <p:nvPr/>
        </p:nvPicPr>
        <p:blipFill>
          <a:blip r:embed="rId2"/>
          <a:stretch>
            <a:fillRect/>
          </a:stretch>
        </p:blipFill>
        <p:spPr>
          <a:xfrm>
            <a:off x="0" y="2286"/>
            <a:ext cx="9144000" cy="5138928"/>
          </a:xfrm>
          <a:prstGeom prst="rect">
            <a:avLst/>
          </a:prstGeom>
        </p:spPr>
      </p:pic>
    </p:spTree>
    <p:extLst>
      <p:ext uri="{BB962C8B-B14F-4D97-AF65-F5344CB8AC3E}">
        <p14:creationId xmlns:p14="http://schemas.microsoft.com/office/powerpoint/2010/main" val="2428229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8" y="1306475"/>
            <a:ext cx="6593985" cy="3555551"/>
          </a:xfrm>
        </p:spPr>
        <p:txBody>
          <a:bodyPr/>
          <a:lstStyle/>
          <a:p>
            <a:pPr marL="133347" indent="0">
              <a:buNone/>
            </a:pPr>
            <a:r>
              <a:rPr lang="en-GB" sz="1400" dirty="0">
                <a:solidFill>
                  <a:schemeClr val="tx1"/>
                </a:solidFill>
              </a:rPr>
              <a:t>If you have been shortlisted for an Analysis in Government Award, firstly </a:t>
            </a:r>
            <a:r>
              <a:rPr lang="en-GB" sz="1800" b="1" dirty="0">
                <a:solidFill>
                  <a:schemeClr val="tx1"/>
                </a:solidFill>
              </a:rPr>
              <a:t>congratulations</a:t>
            </a:r>
            <a:r>
              <a:rPr lang="en-GB" sz="1400" b="1" dirty="0">
                <a:solidFill>
                  <a:schemeClr val="tx1"/>
                </a:solidFill>
              </a:rPr>
              <a:t>!  </a:t>
            </a:r>
            <a:r>
              <a:rPr lang="en-GB" sz="1400" dirty="0">
                <a:solidFill>
                  <a:schemeClr val="tx1"/>
                </a:solidFill>
              </a:rPr>
              <a:t>Competition was extremely tough, and you should be very proud to have got this far!  </a:t>
            </a:r>
          </a:p>
          <a:p>
            <a:pPr marL="133347" indent="0">
              <a:buNone/>
            </a:pPr>
            <a:r>
              <a:rPr lang="en-GB" sz="1400" dirty="0">
                <a:solidFill>
                  <a:schemeClr val="tx1"/>
                </a:solidFill>
              </a:rPr>
              <a:t>Why not share your success at being shortlisted and build excitement and anticipation by using some of our promotional products?</a:t>
            </a:r>
          </a:p>
          <a:p>
            <a:r>
              <a:rPr lang="en-GB" sz="1400" dirty="0">
                <a:solidFill>
                  <a:schemeClr val="tx1"/>
                </a:solidFill>
              </a:rPr>
              <a:t>Frame your team photo using one of our custom </a:t>
            </a:r>
            <a:r>
              <a:rPr lang="en-GB" sz="1400" dirty="0">
                <a:solidFill>
                  <a:srgbClr val="0070C0"/>
                </a:solidFill>
                <a:hlinkClick r:id="rId2" action="ppaction://hlinksldjump">
                  <a:extLst>
                    <a:ext uri="{A12FA001-AC4F-418D-AE19-62706E023703}">
                      <ahyp:hlinkClr xmlns:ahyp="http://schemas.microsoft.com/office/drawing/2018/hyperlinkcolor" val="tx"/>
                    </a:ext>
                  </a:extLst>
                </a:hlinkClick>
              </a:rPr>
              <a:t>AiG Awards social frames</a:t>
            </a:r>
            <a:r>
              <a:rPr lang="en-GB" sz="1400" dirty="0">
                <a:solidFill>
                  <a:srgbClr val="0070C0"/>
                </a:solidFill>
              </a:rPr>
              <a:t> </a:t>
            </a:r>
            <a:r>
              <a:rPr lang="en-GB" sz="1400" dirty="0">
                <a:solidFill>
                  <a:schemeClr val="tx1"/>
                </a:solidFill>
              </a:rPr>
              <a:t>(slides 5-7)</a:t>
            </a:r>
          </a:p>
          <a:p>
            <a:r>
              <a:rPr lang="en-GB" sz="1400" dirty="0">
                <a:solidFill>
                  <a:schemeClr val="tx1"/>
                </a:solidFill>
              </a:rPr>
              <a:t>Use our </a:t>
            </a:r>
            <a:r>
              <a:rPr lang="en-GB" sz="1400" dirty="0">
                <a:solidFill>
                  <a:schemeClr val="tx1"/>
                </a:solidFill>
                <a:hlinkClick r:id="rId3" action="ppaction://hlinksldjump"/>
              </a:rPr>
              <a:t>logos</a:t>
            </a:r>
            <a:r>
              <a:rPr lang="en-GB" sz="1400" dirty="0">
                <a:solidFill>
                  <a:schemeClr val="tx1"/>
                </a:solidFill>
              </a:rPr>
              <a:t> to promote your success across your networks (slides 8-11)</a:t>
            </a:r>
          </a:p>
          <a:p>
            <a:r>
              <a:rPr lang="en-GB" sz="1400" dirty="0">
                <a:solidFill>
                  <a:schemeClr val="tx1"/>
                </a:solidFill>
              </a:rPr>
              <a:t>Add the AiG Awards button to your </a:t>
            </a:r>
            <a:r>
              <a:rPr lang="en-GB" sz="1400" dirty="0">
                <a:solidFill>
                  <a:srgbClr val="0070C0"/>
                </a:solidFill>
                <a:hlinkClick r:id="rId3" action="ppaction://hlinksldjump">
                  <a:extLst>
                    <a:ext uri="{A12FA001-AC4F-418D-AE19-62706E023703}">
                      <ahyp:hlinkClr xmlns:ahyp="http://schemas.microsoft.com/office/drawing/2018/hyperlinkcolor" val="tx"/>
                    </a:ext>
                  </a:extLst>
                </a:hlinkClick>
              </a:rPr>
              <a:t>email signature</a:t>
            </a:r>
            <a:r>
              <a:rPr lang="en-GB" sz="1400" dirty="0">
                <a:solidFill>
                  <a:srgbClr val="0070C0"/>
                </a:solidFill>
              </a:rPr>
              <a:t> </a:t>
            </a:r>
            <a:r>
              <a:rPr lang="en-GB" sz="1400" dirty="0">
                <a:solidFill>
                  <a:schemeClr val="tx1"/>
                </a:solidFill>
              </a:rPr>
              <a:t>(slide 12)</a:t>
            </a:r>
          </a:p>
          <a:p>
            <a:pPr>
              <a:buFont typeface="Wingdings" panose="05000000000000000000" pitchFamily="2" charset="2"/>
              <a:buChar char="§"/>
            </a:pPr>
            <a:r>
              <a:rPr lang="en-GB" sz="1400" dirty="0">
                <a:solidFill>
                  <a:schemeClr val="tx1"/>
                </a:solidFill>
              </a:rPr>
              <a:t>Use one of our custom AiG Awards ‘Shortlisted’ </a:t>
            </a:r>
            <a:r>
              <a:rPr lang="en-GB" sz="1400" dirty="0">
                <a:solidFill>
                  <a:srgbClr val="0070C0"/>
                </a:solidFill>
                <a:hlinkClick r:id="rId4" action="ppaction://hlinksldjump">
                  <a:extLst>
                    <a:ext uri="{A12FA001-AC4F-418D-AE19-62706E023703}">
                      <ahyp:hlinkClr xmlns:ahyp="http://schemas.microsoft.com/office/drawing/2018/hyperlinkcolor" val="tx"/>
                    </a:ext>
                  </a:extLst>
                </a:hlinkClick>
              </a:rPr>
              <a:t>Teams backgrounds</a:t>
            </a:r>
            <a:r>
              <a:rPr lang="en-GB" sz="1400" dirty="0">
                <a:solidFill>
                  <a:schemeClr val="tx1"/>
                </a:solidFill>
              </a:rPr>
              <a:t> in your meetings (slides 13-22)</a:t>
            </a:r>
          </a:p>
          <a:p>
            <a:pPr>
              <a:buFont typeface="Wingdings" panose="05000000000000000000" pitchFamily="2" charset="2"/>
              <a:buChar char="§"/>
            </a:pPr>
            <a:r>
              <a:rPr lang="en-GB" sz="1400" dirty="0">
                <a:solidFill>
                  <a:schemeClr val="tx1"/>
                </a:solidFill>
              </a:rPr>
              <a:t>Spread the word on social media using the hashtag </a:t>
            </a:r>
            <a:r>
              <a:rPr lang="en-GB" sz="1400" b="1" dirty="0">
                <a:solidFill>
                  <a:schemeClr val="tx1"/>
                </a:solidFill>
              </a:rPr>
              <a:t>#AiGAwards</a:t>
            </a:r>
          </a:p>
        </p:txBody>
      </p:sp>
      <p:pic>
        <p:nvPicPr>
          <p:cNvPr id="4" name="Graphic 3" descr="Trophy outline">
            <a:extLst>
              <a:ext uri="{FF2B5EF4-FFF2-40B4-BE49-F238E27FC236}">
                <a16:creationId xmlns:a16="http://schemas.microsoft.com/office/drawing/2014/main" id="{096001D3-F70F-43F6-9A1A-DAAE5C0FC1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7565" y="3457976"/>
            <a:ext cx="1438407" cy="1438407"/>
          </a:xfrm>
          <a:prstGeom prst="rect">
            <a:avLst/>
          </a:prstGeom>
        </p:spPr>
      </p:pic>
      <p:grpSp>
        <p:nvGrpSpPr>
          <p:cNvPr id="3" name="Group 2">
            <a:extLst>
              <a:ext uri="{FF2B5EF4-FFF2-40B4-BE49-F238E27FC236}">
                <a16:creationId xmlns:a16="http://schemas.microsoft.com/office/drawing/2014/main" id="{CCC6797D-C7CF-8DBD-0B8E-50710DAE1899}"/>
              </a:ext>
            </a:extLst>
          </p:cNvPr>
          <p:cNvGrpSpPr/>
          <p:nvPr/>
        </p:nvGrpSpPr>
        <p:grpSpPr>
          <a:xfrm>
            <a:off x="7721114" y="247116"/>
            <a:ext cx="1224000" cy="1260000"/>
            <a:chOff x="217714" y="771750"/>
            <a:chExt cx="3600000" cy="3600000"/>
          </a:xfrm>
        </p:grpSpPr>
        <p:sp>
          <p:nvSpPr>
            <p:cNvPr id="5" name="Oval 4">
              <a:extLst>
                <a:ext uri="{FF2B5EF4-FFF2-40B4-BE49-F238E27FC236}">
                  <a16:creationId xmlns:a16="http://schemas.microsoft.com/office/drawing/2014/main" id="{136A216D-3F2D-FE5C-766C-5EEA04D7D0BC}"/>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040F478-48A9-CBCC-E9B1-38BFEA69F302}"/>
                </a:ext>
              </a:extLst>
            </p:cNvPr>
            <p:cNvPicPr>
              <a:picLocks noChangeAspect="1"/>
            </p:cNvPicPr>
            <p:nvPr/>
          </p:nvPicPr>
          <p:blipFill>
            <a:blip r:embed="rId7"/>
            <a:stretch>
              <a:fillRect/>
            </a:stretch>
          </p:blipFill>
          <p:spPr>
            <a:xfrm>
              <a:off x="414327" y="1437796"/>
              <a:ext cx="3206774" cy="2267909"/>
            </a:xfrm>
            <a:prstGeom prst="rect">
              <a:avLst/>
            </a:prstGeom>
          </p:spPr>
        </p:pic>
      </p:grpSp>
      <p:sp>
        <p:nvSpPr>
          <p:cNvPr id="10" name="Title 5">
            <a:extLst>
              <a:ext uri="{FF2B5EF4-FFF2-40B4-BE49-F238E27FC236}">
                <a16:creationId xmlns:a16="http://schemas.microsoft.com/office/drawing/2014/main" id="{598947B0-7A22-7684-8C7C-0AE3073DB692}"/>
              </a:ext>
            </a:extLst>
          </p:cNvPr>
          <p:cNvSpPr>
            <a:spLocks noGrp="1"/>
          </p:cNvSpPr>
          <p:nvPr>
            <p:ph type="title"/>
          </p:nvPr>
        </p:nvSpPr>
        <p:spPr>
          <a:xfrm>
            <a:off x="457199" y="587675"/>
            <a:ext cx="7197065" cy="718800"/>
          </a:xfrm>
        </p:spPr>
        <p:txBody>
          <a:bodyPr>
            <a:noAutofit/>
          </a:bodyPr>
          <a:lstStyle/>
          <a:p>
            <a:pPr>
              <a:buSzPts val="3000"/>
            </a:pPr>
            <a:r>
              <a:rPr lang="en-GB" sz="2400" dirty="0">
                <a:solidFill>
                  <a:schemeClr val="tx1"/>
                </a:solidFill>
                <a:latin typeface="Arial Rounded MT Bold" panose="020F0704030504030204" pitchFamily="34" charset="0"/>
                <a:cs typeface="Arial"/>
              </a:rPr>
              <a:t>So, you’ve been shortlisted for an award?!</a:t>
            </a:r>
          </a:p>
        </p:txBody>
      </p:sp>
    </p:spTree>
    <p:extLst>
      <p:ext uri="{BB962C8B-B14F-4D97-AF65-F5344CB8AC3E}">
        <p14:creationId xmlns:p14="http://schemas.microsoft.com/office/powerpoint/2010/main" val="2256066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1A95B3-928D-4255-8303-37F7637FC47D}"/>
              </a:ext>
            </a:extLst>
          </p:cNvPr>
          <p:cNvPicPr>
            <a:picLocks noChangeAspect="1"/>
          </p:cNvPicPr>
          <p:nvPr/>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21498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89636-35ED-A864-3A42-E87D6B088D92}"/>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756807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large window&#10;&#10;Description automatically generated">
            <a:extLst>
              <a:ext uri="{FF2B5EF4-FFF2-40B4-BE49-F238E27FC236}">
                <a16:creationId xmlns:a16="http://schemas.microsoft.com/office/drawing/2014/main" id="{39D40B46-C050-2320-174C-393E99121AAF}"/>
              </a:ext>
            </a:extLst>
          </p:cNvPr>
          <p:cNvPicPr>
            <a:picLocks noChangeAspect="1"/>
          </p:cNvPicPr>
          <p:nvPr/>
        </p:nvPicPr>
        <p:blipFill>
          <a:blip r:embed="rId2"/>
          <a:stretch>
            <a:fillRect/>
          </a:stretch>
        </p:blipFill>
        <p:spPr>
          <a:xfrm>
            <a:off x="0" y="0"/>
            <a:ext cx="9144000" cy="5143502"/>
          </a:xfrm>
          <a:prstGeom prst="rect">
            <a:avLst/>
          </a:prstGeom>
        </p:spPr>
      </p:pic>
    </p:spTree>
    <p:extLst>
      <p:ext uri="{BB962C8B-B14F-4D97-AF65-F5344CB8AC3E}">
        <p14:creationId xmlns:p14="http://schemas.microsoft.com/office/powerpoint/2010/main" val="84995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52790B-0759-4DC5-B17F-0996F7E09E65}"/>
              </a:ext>
            </a:extLst>
          </p:cNvPr>
          <p:cNvSpPr>
            <a:spLocks noGrp="1"/>
          </p:cNvSpPr>
          <p:nvPr>
            <p:ph type="title"/>
          </p:nvPr>
        </p:nvSpPr>
        <p:spPr>
          <a:xfrm>
            <a:off x="457200" y="587675"/>
            <a:ext cx="5711780" cy="718800"/>
          </a:xfrm>
        </p:spPr>
        <p:txBody>
          <a:bodyPr>
            <a:noAutofit/>
          </a:bodyPr>
          <a:lstStyle/>
          <a:p>
            <a:pPr>
              <a:buSzPts val="3000"/>
            </a:pPr>
            <a:r>
              <a:rPr lang="en-GB" dirty="0">
                <a:solidFill>
                  <a:schemeClr val="tx1"/>
                </a:solidFill>
                <a:latin typeface="Arial Rounded MT Bold" panose="020F0704030504030204" pitchFamily="34" charset="0"/>
                <a:cs typeface="Arial"/>
              </a:rPr>
              <a:t>A message from Professor Sir Ian Diamond</a:t>
            </a:r>
          </a:p>
        </p:txBody>
      </p:sp>
      <p:sp>
        <p:nvSpPr>
          <p:cNvPr id="5" name="Rectangle 4">
            <a:extLst>
              <a:ext uri="{FF2B5EF4-FFF2-40B4-BE49-F238E27FC236}">
                <a16:creationId xmlns:a16="http://schemas.microsoft.com/office/drawing/2014/main" id="{27420144-CB48-4AFB-8787-FF488AF133DB}"/>
              </a:ext>
            </a:extLst>
          </p:cNvPr>
          <p:cNvSpPr/>
          <p:nvPr/>
        </p:nvSpPr>
        <p:spPr>
          <a:xfrm>
            <a:off x="458565" y="1547049"/>
            <a:ext cx="8271128" cy="2577629"/>
          </a:xfrm>
          <a:prstGeom prst="rect">
            <a:avLst/>
          </a:prstGeom>
        </p:spPr>
        <p:txBody>
          <a:bodyPr wrap="square" lIns="91440" tIns="45720" rIns="91440" bIns="45720" anchor="t">
            <a:spAutoFit/>
          </a:bodyPr>
          <a:lstStyle/>
          <a:p>
            <a:r>
              <a:rPr lang="en-GB" dirty="0">
                <a:solidFill>
                  <a:srgbClr val="323132"/>
                </a:solidFill>
                <a:ea typeface="Calibri" panose="020F0502020204030204" pitchFamily="34" charset="0"/>
              </a:rPr>
              <a:t>Now in their fourth year, the Analysis in Government (AiG) awards show, as we continue to address the issues of the day, that the work of government analysts is more important than ever. </a:t>
            </a:r>
            <a:r>
              <a:rPr lang="en-GB" dirty="0">
                <a:solidFill>
                  <a:srgbClr val="323132"/>
                </a:solidFill>
                <a:effectLst/>
                <a:ea typeface="Calibri" panose="020F0502020204030204" pitchFamily="34" charset="0"/>
              </a:rPr>
              <a:t>The AiG Awards </a:t>
            </a:r>
            <a:r>
              <a:rPr lang="en-GB" dirty="0">
                <a:solidFill>
                  <a:srgbClr val="323132"/>
                </a:solidFill>
                <a:ea typeface="Calibri" panose="020F0502020204030204" pitchFamily="34" charset="0"/>
              </a:rPr>
              <a:t>have</a:t>
            </a:r>
            <a:r>
              <a:rPr lang="en-GB" dirty="0">
                <a:solidFill>
                  <a:srgbClr val="323132"/>
                </a:solidFill>
                <a:effectLst/>
                <a:ea typeface="Calibri" panose="020F0502020204030204" pitchFamily="34" charset="0"/>
              </a:rPr>
              <a:t> celebrated </a:t>
            </a:r>
            <a:r>
              <a:rPr lang="en-GB" dirty="0">
                <a:solidFill>
                  <a:srgbClr val="323132"/>
                </a:solidFill>
                <a:ea typeface="Calibri" panose="020F0502020204030204" pitchFamily="34" charset="0"/>
              </a:rPr>
              <a:t>the diverse work</a:t>
            </a:r>
            <a:r>
              <a:rPr lang="en-GB" dirty="0">
                <a:solidFill>
                  <a:srgbClr val="323132"/>
                </a:solidFill>
                <a:effectLst/>
                <a:ea typeface="Calibri" panose="020F0502020204030204" pitchFamily="34" charset="0"/>
              </a:rPr>
              <a:t> </a:t>
            </a:r>
            <a:r>
              <a:rPr lang="en-GB" dirty="0">
                <a:solidFill>
                  <a:srgbClr val="323132"/>
                </a:solidFill>
                <a:ea typeface="Calibri" panose="020F0502020204030204" pitchFamily="34" charset="0"/>
              </a:rPr>
              <a:t>of analysts, </a:t>
            </a:r>
            <a:r>
              <a:rPr lang="en-GB" dirty="0">
                <a:solidFill>
                  <a:srgbClr val="323132"/>
                </a:solidFill>
                <a:effectLst/>
                <a:ea typeface="Calibri" panose="020F0502020204030204" pitchFamily="34" charset="0"/>
              </a:rPr>
              <a:t>from</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the reality of kitchen hygiene in our homes and restaurants, to communicating analysis through a BBC</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documentary series, to the establishment of </a:t>
            </a:r>
            <a:r>
              <a:rPr lang="en-GB" dirty="0">
                <a:solidFill>
                  <a:srgbClr val="323132"/>
                </a:solidFill>
                <a:ea typeface="Calibri" panose="020F0502020204030204" pitchFamily="34" charset="0"/>
              </a:rPr>
              <a:t>the</a:t>
            </a:r>
            <a:r>
              <a:rPr lang="en-GB" dirty="0">
                <a:solidFill>
                  <a:srgbClr val="323132"/>
                </a:solidFill>
                <a:effectLst/>
                <a:ea typeface="Calibri" panose="020F0502020204030204" pitchFamily="34" charset="0"/>
              </a:rPr>
              <a:t> Evaluation Task Force.</a:t>
            </a:r>
            <a:r>
              <a:rPr lang="en-GB" dirty="0">
                <a:solidFill>
                  <a:srgbClr val="323132"/>
                </a:solidFill>
                <a:ea typeface="Calibri" panose="020F0502020204030204" pitchFamily="34" charset="0"/>
              </a:rPr>
              <a:t> </a:t>
            </a:r>
            <a:endParaRPr lang="en-US" dirty="0"/>
          </a:p>
          <a:p>
            <a:endParaRPr lang="en-GB"/>
          </a:p>
          <a:p>
            <a:r>
              <a:rPr lang="en-GB" dirty="0">
                <a:solidFill>
                  <a:srgbClr val="323132"/>
                </a:solidFill>
                <a:ea typeface="Calibri" panose="020F0502020204030204" pitchFamily="34" charset="0"/>
              </a:rPr>
              <a:t>Nominations</a:t>
            </a:r>
            <a:r>
              <a:rPr lang="en-GB" dirty="0">
                <a:solidFill>
                  <a:srgbClr val="323132"/>
                </a:solidFill>
                <a:effectLst/>
                <a:ea typeface="Calibri" panose="020F0502020204030204" pitchFamily="34" charset="0"/>
              </a:rPr>
              <a:t> for the AiG Awards </a:t>
            </a:r>
            <a:r>
              <a:rPr lang="en-GB" dirty="0">
                <a:solidFill>
                  <a:srgbClr val="323132"/>
                </a:solidFill>
                <a:ea typeface="Calibri" panose="020F0502020204030204" pitchFamily="34" charset="0"/>
              </a:rPr>
              <a:t>opened </a:t>
            </a:r>
            <a:r>
              <a:rPr lang="en-GB" dirty="0">
                <a:solidFill>
                  <a:srgbClr val="323132"/>
                </a:solidFill>
                <a:effectLst/>
                <a:ea typeface="Calibri" panose="020F0502020204030204" pitchFamily="34" charset="0"/>
              </a:rPr>
              <a:t>this month. I will be one of the judges and am very much</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looking forward to hearing your stories of best practice, innovation, and success. </a:t>
            </a:r>
            <a:r>
              <a:rPr lang="en-GB" dirty="0">
                <a:solidFill>
                  <a:srgbClr val="323132"/>
                </a:solidFill>
                <a:ea typeface="Calibri" panose="020F0502020204030204" pitchFamily="34" charset="0"/>
              </a:rPr>
              <a:t>Please make</a:t>
            </a:r>
            <a:r>
              <a:rPr lang="en-GB" dirty="0">
                <a:solidFill>
                  <a:srgbClr val="323132"/>
                </a:solidFill>
                <a:effectLst/>
                <a:ea typeface="Calibri" panose="020F0502020204030204" pitchFamily="34" charset="0"/>
              </a:rPr>
              <a:t> sure you take</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five minutes to recognise and celebrate the brilliant analysts you work with by nominating them for an</a:t>
            </a:r>
            <a:r>
              <a:rPr lang="en-GB" dirty="0">
                <a:solidFill>
                  <a:srgbClr val="323132"/>
                </a:solidFill>
                <a:ea typeface="Calibri" panose="020F0502020204030204" pitchFamily="34" charset="0"/>
              </a:rPr>
              <a:t> </a:t>
            </a:r>
            <a:r>
              <a:rPr lang="en-GB" dirty="0">
                <a:solidFill>
                  <a:srgbClr val="323132"/>
                </a:solidFill>
                <a:effectLst/>
                <a:ea typeface="Calibri" panose="020F0502020204030204" pitchFamily="34" charset="0"/>
              </a:rPr>
              <a:t>AiG Award.</a:t>
            </a:r>
            <a:r>
              <a:rPr lang="en-GB" dirty="0">
                <a:solidFill>
                  <a:srgbClr val="323132"/>
                </a:solidFill>
                <a:ea typeface="Calibri" panose="020F0502020204030204" pitchFamily="34" charset="0"/>
              </a:rPr>
              <a:t> </a:t>
            </a:r>
            <a:endParaRPr lang="en-GB" dirty="0"/>
          </a:p>
          <a:p>
            <a:pPr algn="just"/>
            <a:endParaRPr lang="en-GB" sz="1050"/>
          </a:p>
          <a:p>
            <a:pPr algn="r"/>
            <a:r>
              <a:rPr lang="en-GB" sz="1100" dirty="0"/>
              <a:t>Professor Sir Ian Diamond, Head of the Analysis Function and National Statistician</a:t>
            </a:r>
            <a:endParaRPr lang="en-US" sz="1100" dirty="0"/>
          </a:p>
        </p:txBody>
      </p:sp>
      <p:pic>
        <p:nvPicPr>
          <p:cNvPr id="4" name="Picture 11" descr="Text&#10;&#10;Description automatically generated">
            <a:extLst>
              <a:ext uri="{FF2B5EF4-FFF2-40B4-BE49-F238E27FC236}">
                <a16:creationId xmlns:a16="http://schemas.microsoft.com/office/drawing/2014/main" id="{CCDE1D95-6301-49DF-A9C1-7F1CF0276E9C}"/>
              </a:ext>
            </a:extLst>
          </p:cNvPr>
          <p:cNvPicPr>
            <a:picLocks noChangeAspect="1"/>
          </p:cNvPicPr>
          <p:nvPr/>
        </p:nvPicPr>
        <p:blipFill>
          <a:blip r:embed="rId4"/>
          <a:stretch>
            <a:fillRect/>
          </a:stretch>
        </p:blipFill>
        <p:spPr>
          <a:xfrm>
            <a:off x="1229933" y="4272538"/>
            <a:ext cx="2743200" cy="725107"/>
          </a:xfrm>
          <a:prstGeom prst="rect">
            <a:avLst/>
          </a:prstGeom>
        </p:spPr>
      </p:pic>
      <p:pic>
        <p:nvPicPr>
          <p:cNvPr id="12" name="Picture 12">
            <a:extLst>
              <a:ext uri="{FF2B5EF4-FFF2-40B4-BE49-F238E27FC236}">
                <a16:creationId xmlns:a16="http://schemas.microsoft.com/office/drawing/2014/main" id="{EDA0D0F3-F721-4203-AFAB-6F76256AF2F8}"/>
              </a:ext>
            </a:extLst>
          </p:cNvPr>
          <p:cNvPicPr>
            <a:picLocks noChangeAspect="1"/>
          </p:cNvPicPr>
          <p:nvPr/>
        </p:nvPicPr>
        <p:blipFill rotWithShape="1">
          <a:blip r:embed="rId5"/>
          <a:srcRect t="13096" b="25779"/>
          <a:stretch/>
        </p:blipFill>
        <p:spPr>
          <a:xfrm>
            <a:off x="508715" y="3973131"/>
            <a:ext cx="985583" cy="900000"/>
          </a:xfrm>
          <a:prstGeom prst="rect">
            <a:avLst/>
          </a:prstGeom>
        </p:spPr>
      </p:pic>
      <p:grpSp>
        <p:nvGrpSpPr>
          <p:cNvPr id="2" name="Group 1">
            <a:extLst>
              <a:ext uri="{FF2B5EF4-FFF2-40B4-BE49-F238E27FC236}">
                <a16:creationId xmlns:a16="http://schemas.microsoft.com/office/drawing/2014/main" id="{62B595AA-F122-3ACC-17FB-9EADD531979A}"/>
              </a:ext>
            </a:extLst>
          </p:cNvPr>
          <p:cNvGrpSpPr/>
          <p:nvPr/>
        </p:nvGrpSpPr>
        <p:grpSpPr>
          <a:xfrm>
            <a:off x="8136061" y="137675"/>
            <a:ext cx="900000" cy="900000"/>
            <a:chOff x="217714" y="771750"/>
            <a:chExt cx="3600000" cy="3600000"/>
          </a:xfrm>
        </p:grpSpPr>
        <p:sp>
          <p:nvSpPr>
            <p:cNvPr id="3" name="Oval 2">
              <a:extLst>
                <a:ext uri="{FF2B5EF4-FFF2-40B4-BE49-F238E27FC236}">
                  <a16:creationId xmlns:a16="http://schemas.microsoft.com/office/drawing/2014/main" id="{4B874309-D23D-BE7C-4A36-5E70350C457E}"/>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60245DD-07A7-B76F-D742-5705C15FFBA6}"/>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640324203"/>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B8F4609-296D-87BC-135B-8AE1D8DD97DE}"/>
              </a:ext>
            </a:extLst>
          </p:cNvPr>
          <p:cNvSpPr txBox="1">
            <a:spLocks/>
          </p:cNvSpPr>
          <p:nvPr/>
        </p:nvSpPr>
        <p:spPr>
          <a:xfrm>
            <a:off x="676703" y="1466227"/>
            <a:ext cx="4140000" cy="3600000"/>
          </a:xfrm>
          <a:prstGeom prst="rect">
            <a:avLst/>
          </a:prstGeom>
          <a:solidFill>
            <a:schemeClr val="bg1">
              <a:lumMod val="75000"/>
            </a:schemeClr>
          </a:solid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189" marR="0" lvl="0" indent="-323842" algn="l" rtl="0" eaLnBrk="1" hangingPunct="1">
              <a:lnSpc>
                <a:spcPct val="100000"/>
              </a:lnSpc>
              <a:spcBef>
                <a:spcPts val="600"/>
              </a:spcBef>
              <a:spcAft>
                <a:spcPts val="0"/>
              </a:spcAft>
              <a:buClr>
                <a:srgbClr val="FF6900"/>
              </a:buClr>
              <a:buSzPts val="1500"/>
              <a:buFont typeface="Wingdings" panose="05000000000000000000" pitchFamily="2" charset="2"/>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378" marR="0" lvl="1"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566" marR="0" lvl="2"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754" marR="0" lvl="3"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5943" marR="0" lvl="4"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132" marR="0" lvl="5"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320" marR="0" lvl="6"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509" marR="0" lvl="7"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697" marR="0" lvl="8"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419100" indent="-285750">
              <a:buSzPct val="110000"/>
            </a:pPr>
            <a:endParaRPr lang="en-GB" sz="1600">
              <a:cs typeface="Arial"/>
            </a:endParaRPr>
          </a:p>
        </p:txBody>
      </p:sp>
      <p:sp>
        <p:nvSpPr>
          <p:cNvPr id="8" name="Text Placeholder 2">
            <a:extLst>
              <a:ext uri="{FF2B5EF4-FFF2-40B4-BE49-F238E27FC236}">
                <a16:creationId xmlns:a16="http://schemas.microsoft.com/office/drawing/2014/main" id="{69EFA637-6174-AF0F-BD29-2504EA6C4BB9}"/>
              </a:ext>
            </a:extLst>
          </p:cNvPr>
          <p:cNvSpPr txBox="1">
            <a:spLocks/>
          </p:cNvSpPr>
          <p:nvPr/>
        </p:nvSpPr>
        <p:spPr>
          <a:xfrm>
            <a:off x="595136" y="1387218"/>
            <a:ext cx="4140000" cy="3600000"/>
          </a:xfrm>
          <a:prstGeom prst="rect">
            <a:avLst/>
          </a:prstGeom>
          <a:solidFill>
            <a:schemeClr val="bg1">
              <a:lumMod val="85000"/>
            </a:schemeClr>
          </a:solid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189" marR="0" lvl="0" indent="-323842" algn="l" rtl="0" eaLnBrk="1" hangingPunct="1">
              <a:lnSpc>
                <a:spcPct val="100000"/>
              </a:lnSpc>
              <a:spcBef>
                <a:spcPts val="600"/>
              </a:spcBef>
              <a:spcAft>
                <a:spcPts val="0"/>
              </a:spcAft>
              <a:buClr>
                <a:srgbClr val="FF6900"/>
              </a:buClr>
              <a:buSzPts val="1500"/>
              <a:buFont typeface="Wingdings" panose="05000000000000000000" pitchFamily="2" charset="2"/>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378" marR="0" lvl="1"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566" marR="0" lvl="2"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754" marR="0" lvl="3"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5943" marR="0" lvl="4"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132" marR="0" lvl="5"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320" marR="0" lvl="6"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509" marR="0" lvl="7"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697" marR="0" lvl="8"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419100" indent="-285750">
              <a:buSzPct val="110000"/>
            </a:pPr>
            <a:endParaRPr lang="en-GB" sz="1600">
              <a:cs typeface="Arial"/>
            </a:endParaRPr>
          </a:p>
        </p:txBody>
      </p:sp>
      <p:sp>
        <p:nvSpPr>
          <p:cNvPr id="7" name="Text Placeholder 2">
            <a:extLst>
              <a:ext uri="{FF2B5EF4-FFF2-40B4-BE49-F238E27FC236}">
                <a16:creationId xmlns:a16="http://schemas.microsoft.com/office/drawing/2014/main" id="{1D4071FC-EC85-92A7-417E-9EA224ECCE57}"/>
              </a:ext>
            </a:extLst>
          </p:cNvPr>
          <p:cNvSpPr txBox="1">
            <a:spLocks/>
          </p:cNvSpPr>
          <p:nvPr/>
        </p:nvSpPr>
        <p:spPr>
          <a:xfrm>
            <a:off x="513568" y="1308210"/>
            <a:ext cx="4140000" cy="3600000"/>
          </a:xfrm>
          <a:prstGeom prst="rect">
            <a:avLst/>
          </a:prstGeom>
          <a:solidFill>
            <a:schemeClr val="bg1">
              <a:lumMod val="95000"/>
            </a:schemeClr>
          </a:solid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189" marR="0" lvl="0" indent="-323842" algn="l" rtl="0" eaLnBrk="1" hangingPunct="1">
              <a:lnSpc>
                <a:spcPct val="100000"/>
              </a:lnSpc>
              <a:spcBef>
                <a:spcPts val="600"/>
              </a:spcBef>
              <a:spcAft>
                <a:spcPts val="0"/>
              </a:spcAft>
              <a:buClr>
                <a:srgbClr val="FF6900"/>
              </a:buClr>
              <a:buSzPts val="1500"/>
              <a:buFont typeface="Wingdings" panose="05000000000000000000" pitchFamily="2" charset="2"/>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378" marR="0" lvl="1"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566" marR="0" lvl="2"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754" marR="0" lvl="3"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5943" marR="0" lvl="4"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132" marR="0" lvl="5"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320" marR="0" lvl="6"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509" marR="0" lvl="7"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697" marR="0" lvl="8"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419100" indent="-285750">
              <a:buSzPct val="110000"/>
            </a:pPr>
            <a:endParaRPr lang="en-GB" sz="1600">
              <a:cs typeface="Arial"/>
            </a:endParaRPr>
          </a:p>
        </p:txBody>
      </p:sp>
      <p:sp>
        <p:nvSpPr>
          <p:cNvPr id="2" name="Title 1">
            <a:extLst>
              <a:ext uri="{FF2B5EF4-FFF2-40B4-BE49-F238E27FC236}">
                <a16:creationId xmlns:a16="http://schemas.microsoft.com/office/drawing/2014/main" id="{E20A3C67-598C-48EA-A3D0-B69BC3F8F5A0}"/>
              </a:ext>
            </a:extLst>
          </p:cNvPr>
          <p:cNvSpPr>
            <a:spLocks noGrp="1"/>
          </p:cNvSpPr>
          <p:nvPr>
            <p:ph type="title"/>
          </p:nvPr>
        </p:nvSpPr>
        <p:spPr>
          <a:xfrm>
            <a:off x="457199" y="587675"/>
            <a:ext cx="5100035" cy="718800"/>
          </a:xfrm>
        </p:spPr>
        <p:txBody>
          <a:bodyPr/>
          <a:lstStyle/>
          <a:p>
            <a:r>
              <a:rPr lang="en-GB" sz="2800">
                <a:solidFill>
                  <a:schemeClr val="tx1"/>
                </a:solidFill>
                <a:latin typeface="Arial Rounded MT Bold" panose="020F0704030504030204" pitchFamily="34" charset="0"/>
                <a:cs typeface="Arial Bold" panose="020B0704020202020204" pitchFamily="34" charset="0"/>
              </a:rPr>
              <a:t>AiG Awards Timetable</a:t>
            </a:r>
          </a:p>
        </p:txBody>
      </p:sp>
      <p:sp>
        <p:nvSpPr>
          <p:cNvPr id="3" name="Text Placeholder 2">
            <a:extLst>
              <a:ext uri="{FF2B5EF4-FFF2-40B4-BE49-F238E27FC236}">
                <a16:creationId xmlns:a16="http://schemas.microsoft.com/office/drawing/2014/main" id="{0226F4C2-FA78-4B7C-9D9D-2809B22D22B4}"/>
              </a:ext>
            </a:extLst>
          </p:cNvPr>
          <p:cNvSpPr>
            <a:spLocks noGrp="1"/>
          </p:cNvSpPr>
          <p:nvPr>
            <p:ph type="body" idx="1"/>
          </p:nvPr>
        </p:nvSpPr>
        <p:spPr>
          <a:xfrm>
            <a:off x="432000" y="1229202"/>
            <a:ext cx="4140000" cy="3600000"/>
          </a:xfrm>
          <a:solidFill>
            <a:schemeClr val="bg1"/>
          </a:solidFill>
          <a:ln>
            <a:solidFill>
              <a:schemeClr val="bg1">
                <a:lumMod val="95000"/>
              </a:schemeClr>
            </a:solidFill>
          </a:ln>
        </p:spPr>
        <p:txBody>
          <a:bodyPr/>
          <a:lstStyle/>
          <a:p>
            <a:pPr marL="133350" indent="0">
              <a:buSzPct val="110000"/>
              <a:buNone/>
            </a:pPr>
            <a:r>
              <a:rPr lang="en-GB" sz="1600" b="1" dirty="0">
                <a:cs typeface="Arial"/>
              </a:rPr>
              <a:t>2023</a:t>
            </a:r>
          </a:p>
          <a:p>
            <a:pPr marL="419100" indent="-285750">
              <a:buSzPct val="110000"/>
            </a:pPr>
            <a:r>
              <a:rPr lang="en-GB" sz="1400" dirty="0">
                <a:cs typeface="Arial"/>
              </a:rPr>
              <a:t>18 September: Nominations open</a:t>
            </a:r>
          </a:p>
          <a:p>
            <a:pPr marL="419100" indent="-285750">
              <a:buSzPct val="110000"/>
            </a:pPr>
            <a:r>
              <a:rPr lang="en-GB" sz="1400" dirty="0">
                <a:cs typeface="Arial"/>
              </a:rPr>
              <a:t>2 November: Nominations close</a:t>
            </a:r>
          </a:p>
          <a:p>
            <a:pPr marL="419100" indent="-285750">
              <a:buSzPct val="110000"/>
            </a:pPr>
            <a:r>
              <a:rPr lang="en-GB" sz="1400" dirty="0">
                <a:cs typeface="Arial"/>
              </a:rPr>
              <a:t>Mid-December: Shortlist announced</a:t>
            </a:r>
          </a:p>
          <a:p>
            <a:pPr marL="133350" indent="0">
              <a:buSzPct val="110000"/>
              <a:buNone/>
            </a:pPr>
            <a:endParaRPr lang="en-GB" sz="1600" b="1" dirty="0">
              <a:cs typeface="Arial"/>
            </a:endParaRPr>
          </a:p>
          <a:p>
            <a:pPr marL="133350" indent="0">
              <a:buSzPct val="110000"/>
              <a:buNone/>
            </a:pPr>
            <a:r>
              <a:rPr lang="en-GB" sz="1600" b="1" dirty="0">
                <a:cs typeface="Arial"/>
              </a:rPr>
              <a:t>2024</a:t>
            </a:r>
          </a:p>
          <a:p>
            <a:pPr marL="419100" indent="-285750">
              <a:buSzPct val="110000"/>
            </a:pPr>
            <a:r>
              <a:rPr lang="en-GB" sz="1400" dirty="0">
                <a:cs typeface="Arial"/>
              </a:rPr>
              <a:t>Mid-January: Awards winners announced</a:t>
            </a:r>
          </a:p>
          <a:p>
            <a:pPr marL="419100" indent="-285750">
              <a:buSzPct val="110000"/>
            </a:pPr>
            <a:r>
              <a:rPr lang="en-GB" sz="1400" dirty="0">
                <a:cs typeface="Arial"/>
              </a:rPr>
              <a:t>Nominations open for the People’s Choice Award</a:t>
            </a:r>
          </a:p>
          <a:p>
            <a:pPr marL="419100" indent="-285750">
              <a:buSzPct val="110000"/>
            </a:pPr>
            <a:r>
              <a:rPr lang="en-GB" sz="1400" dirty="0">
                <a:cs typeface="Arial"/>
              </a:rPr>
              <a:t>February: Celebration Day event and announcement of People’s Choice Award winner</a:t>
            </a:r>
          </a:p>
        </p:txBody>
      </p:sp>
      <p:grpSp>
        <p:nvGrpSpPr>
          <p:cNvPr id="4" name="Group 3">
            <a:extLst>
              <a:ext uri="{FF2B5EF4-FFF2-40B4-BE49-F238E27FC236}">
                <a16:creationId xmlns:a16="http://schemas.microsoft.com/office/drawing/2014/main" id="{722115AA-4643-5246-E095-A55FF52EF77A}"/>
              </a:ext>
            </a:extLst>
          </p:cNvPr>
          <p:cNvGrpSpPr/>
          <p:nvPr/>
        </p:nvGrpSpPr>
        <p:grpSpPr>
          <a:xfrm>
            <a:off x="8136061" y="137675"/>
            <a:ext cx="900000" cy="900000"/>
            <a:chOff x="217714" y="771750"/>
            <a:chExt cx="3600000" cy="3600000"/>
          </a:xfrm>
        </p:grpSpPr>
        <p:sp>
          <p:nvSpPr>
            <p:cNvPr id="5" name="Oval 4">
              <a:extLst>
                <a:ext uri="{FF2B5EF4-FFF2-40B4-BE49-F238E27FC236}">
                  <a16:creationId xmlns:a16="http://schemas.microsoft.com/office/drawing/2014/main" id="{DFB2F11E-4367-DE30-14B6-C2851AC9F1B2}"/>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969D7633-CE04-B9F0-FCED-A40C4BE6E6E7}"/>
                </a:ext>
              </a:extLst>
            </p:cNvPr>
            <p:cNvPicPr>
              <a:picLocks noChangeAspect="1"/>
            </p:cNvPicPr>
            <p:nvPr/>
          </p:nvPicPr>
          <p:blipFill>
            <a:blip r:embed="rId4"/>
            <a:stretch>
              <a:fillRect/>
            </a:stretch>
          </p:blipFill>
          <p:spPr>
            <a:xfrm>
              <a:off x="414327" y="1437796"/>
              <a:ext cx="3206774" cy="2267909"/>
            </a:xfrm>
            <a:prstGeom prst="rect">
              <a:avLst/>
            </a:prstGeom>
          </p:spPr>
        </p:pic>
      </p:grpSp>
      <p:pic>
        <p:nvPicPr>
          <p:cNvPr id="34" name="Picture 33">
            <a:extLst>
              <a:ext uri="{FF2B5EF4-FFF2-40B4-BE49-F238E27FC236}">
                <a16:creationId xmlns:a16="http://schemas.microsoft.com/office/drawing/2014/main" id="{77528DD4-14FD-2047-C159-7ECD68161982}"/>
              </a:ext>
            </a:extLst>
          </p:cNvPr>
          <p:cNvPicPr>
            <a:picLocks noChangeAspect="1"/>
          </p:cNvPicPr>
          <p:nvPr/>
        </p:nvPicPr>
        <p:blipFill rotWithShape="1">
          <a:blip r:embed="rId5"/>
          <a:srcRect l="14395" t="14509" r="14246" b="14301"/>
          <a:stretch/>
        </p:blipFill>
        <p:spPr>
          <a:xfrm>
            <a:off x="5464374" y="1569647"/>
            <a:ext cx="3084490" cy="3077125"/>
          </a:xfrm>
          <a:prstGeom prst="rect">
            <a:avLst/>
          </a:prstGeom>
        </p:spPr>
      </p:pic>
    </p:spTree>
    <p:extLst>
      <p:ext uri="{BB962C8B-B14F-4D97-AF65-F5344CB8AC3E}">
        <p14:creationId xmlns:p14="http://schemas.microsoft.com/office/powerpoint/2010/main" val="332388230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594A7-4535-FB65-CF70-59AACF0DC731}"/>
              </a:ext>
            </a:extLst>
          </p:cNvPr>
          <p:cNvPicPr>
            <a:picLocks noChangeAspect="1"/>
          </p:cNvPicPr>
          <p:nvPr/>
        </p:nvPicPr>
        <p:blipFill>
          <a:blip r:embed="rId2"/>
          <a:stretch>
            <a:fillRect/>
          </a:stretch>
        </p:blipFill>
        <p:spPr>
          <a:xfrm>
            <a:off x="1354" y="0"/>
            <a:ext cx="9141292" cy="5143500"/>
          </a:xfrm>
          <a:prstGeom prst="rect">
            <a:avLst/>
          </a:prstGeom>
        </p:spPr>
      </p:pic>
      <p:sp>
        <p:nvSpPr>
          <p:cNvPr id="2" name="Picture Placeholder 1">
            <a:extLst>
              <a:ext uri="{FF2B5EF4-FFF2-40B4-BE49-F238E27FC236}">
                <a16:creationId xmlns:a16="http://schemas.microsoft.com/office/drawing/2014/main" id="{0E58B0D9-EF0A-4E31-9176-E5B3E59ECCE7}"/>
              </a:ext>
            </a:extLst>
          </p:cNvPr>
          <p:cNvSpPr>
            <a:spLocks noGrp="1"/>
          </p:cNvSpPr>
          <p:nvPr>
            <p:ph type="pic" sz="quarter" idx="10"/>
          </p:nvPr>
        </p:nvSpPr>
        <p:spPr/>
      </p:sp>
    </p:spTree>
    <p:extLst>
      <p:ext uri="{BB962C8B-B14F-4D97-AF65-F5344CB8AC3E}">
        <p14:creationId xmlns:p14="http://schemas.microsoft.com/office/powerpoint/2010/main" val="966236620"/>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E3091-01F8-D0DB-D4F7-F4EB89A1014A}"/>
              </a:ext>
            </a:extLst>
          </p:cNvPr>
          <p:cNvPicPr>
            <a:picLocks noChangeAspect="1"/>
          </p:cNvPicPr>
          <p:nvPr/>
        </p:nvPicPr>
        <p:blipFill>
          <a:blip r:embed="rId3"/>
          <a:stretch>
            <a:fillRect/>
          </a:stretch>
        </p:blipFill>
        <p:spPr>
          <a:xfrm>
            <a:off x="0" y="2515285"/>
            <a:ext cx="9144000" cy="2628215"/>
          </a:xfrm>
          <a:prstGeom prst="rect">
            <a:avLst/>
          </a:prstGeom>
        </p:spPr>
      </p:pic>
      <p:sp>
        <p:nvSpPr>
          <p:cNvPr id="5" name="Content Placeholder 4">
            <a:extLst>
              <a:ext uri="{FF2B5EF4-FFF2-40B4-BE49-F238E27FC236}">
                <a16:creationId xmlns:a16="http://schemas.microsoft.com/office/drawing/2014/main" id="{B8DE3246-4C34-0A56-EDD3-D9EBA1CF0BD4}"/>
              </a:ext>
            </a:extLst>
          </p:cNvPr>
          <p:cNvSpPr>
            <a:spLocks noGrp="1"/>
          </p:cNvSpPr>
          <p:nvPr>
            <p:ph idx="1"/>
          </p:nvPr>
        </p:nvSpPr>
        <p:spPr>
          <a:xfrm>
            <a:off x="628650" y="158613"/>
            <a:ext cx="7886701" cy="2880801"/>
          </a:xfrm>
        </p:spPr>
        <p:txBody>
          <a:bodyPr/>
          <a:lstStyle/>
          <a:p>
            <a:endParaRPr lang="en-GB" dirty="0"/>
          </a:p>
        </p:txBody>
      </p:sp>
    </p:spTree>
    <p:extLst>
      <p:ext uri="{BB962C8B-B14F-4D97-AF65-F5344CB8AC3E}">
        <p14:creationId xmlns:p14="http://schemas.microsoft.com/office/powerpoint/2010/main" val="308278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334D62-6E95-CEAC-DD70-2A5A49A0691A}"/>
              </a:ext>
            </a:extLst>
          </p:cNvPr>
          <p:cNvPicPr>
            <a:picLocks noChangeAspect="1"/>
          </p:cNvPicPr>
          <p:nvPr/>
        </p:nvPicPr>
        <p:blipFill>
          <a:blip r:embed="rId3"/>
          <a:stretch>
            <a:fillRect/>
          </a:stretch>
        </p:blipFill>
        <p:spPr>
          <a:xfrm>
            <a:off x="2940110" y="0"/>
            <a:ext cx="6203890" cy="5143500"/>
          </a:xfrm>
          <a:prstGeom prst="rect">
            <a:avLst/>
          </a:prstGeom>
        </p:spPr>
      </p:pic>
      <p:sp>
        <p:nvSpPr>
          <p:cNvPr id="2" name="Picture Placeholder 1">
            <a:extLst>
              <a:ext uri="{FF2B5EF4-FFF2-40B4-BE49-F238E27FC236}">
                <a16:creationId xmlns:a16="http://schemas.microsoft.com/office/drawing/2014/main" id="{E31DA124-1FE8-4766-A8F2-B0051B22D802}"/>
              </a:ext>
            </a:extLst>
          </p:cNvPr>
          <p:cNvSpPr>
            <a:spLocks noGrp="1"/>
          </p:cNvSpPr>
          <p:nvPr>
            <p:ph type="pic" sz="quarter" idx="10"/>
          </p:nvPr>
        </p:nvSpPr>
        <p:spPr/>
      </p:sp>
    </p:spTree>
    <p:extLst>
      <p:ext uri="{BB962C8B-B14F-4D97-AF65-F5344CB8AC3E}">
        <p14:creationId xmlns:p14="http://schemas.microsoft.com/office/powerpoint/2010/main" val="307910940"/>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28C3-0E08-472E-A445-8FCC01C77619}"/>
              </a:ext>
            </a:extLst>
          </p:cNvPr>
          <p:cNvSpPr>
            <a:spLocks noGrp="1"/>
          </p:cNvSpPr>
          <p:nvPr>
            <p:ph type="title"/>
          </p:nvPr>
        </p:nvSpPr>
        <p:spPr/>
        <p:txBody>
          <a:bodyPr/>
          <a:lstStyle/>
          <a:p>
            <a:r>
              <a:rPr lang="en-GB">
                <a:solidFill>
                  <a:schemeClr val="tx1"/>
                </a:solidFill>
                <a:latin typeface="Arial Rounded MT Bold" panose="020F0704030504030204" pitchFamily="34" charset="0"/>
                <a:cs typeface="Arial"/>
              </a:rPr>
              <a:t>The AiG Awards logo</a:t>
            </a:r>
          </a:p>
        </p:txBody>
      </p:sp>
      <p:sp>
        <p:nvSpPr>
          <p:cNvPr id="3" name="Text Placeholder 2">
            <a:extLst>
              <a:ext uri="{FF2B5EF4-FFF2-40B4-BE49-F238E27FC236}">
                <a16:creationId xmlns:a16="http://schemas.microsoft.com/office/drawing/2014/main" id="{933862DB-E1E3-443B-BEE0-843C5D3FDCAC}"/>
              </a:ext>
            </a:extLst>
          </p:cNvPr>
          <p:cNvSpPr>
            <a:spLocks noGrp="1"/>
          </p:cNvSpPr>
          <p:nvPr>
            <p:ph type="body" idx="1"/>
          </p:nvPr>
        </p:nvSpPr>
        <p:spPr>
          <a:xfrm>
            <a:off x="457199" y="1173326"/>
            <a:ext cx="8310283" cy="1398423"/>
          </a:xfrm>
        </p:spPr>
        <p:txBody>
          <a:bodyPr/>
          <a:lstStyle/>
          <a:p>
            <a:r>
              <a:rPr lang="en-GB" sz="1400">
                <a:latin typeface="Arial" panose="020B0604020202020204" pitchFamily="34" charset="0"/>
              </a:rPr>
              <a:t>Simply Copy + Paste.  </a:t>
            </a:r>
          </a:p>
          <a:p>
            <a:r>
              <a:rPr lang="en-GB" sz="1400">
                <a:latin typeface="Arial" panose="020B0604020202020204" pitchFamily="34" charset="0"/>
              </a:rPr>
              <a:t>Please note - if resizing the logos, please make sure ‘Lock aspect ratio’ is ticked in Format Shape menu to avoid squashing or stretching the logos.  </a:t>
            </a:r>
          </a:p>
          <a:p>
            <a:r>
              <a:rPr lang="en-GB" sz="1400">
                <a:latin typeface="Arial" panose="020B0604020202020204" pitchFamily="34" charset="0"/>
              </a:rPr>
              <a:t>If you require any of these designs in a different format, please contact the team at </a:t>
            </a:r>
            <a:r>
              <a:rPr lang="en-GB" sz="1400">
                <a:latin typeface="Arial" panose="020B0604020202020204" pitchFamily="34" charset="0"/>
                <a:hlinkClick r:id="rId2"/>
              </a:rPr>
              <a:t>analysis.function@ons.gov.uk </a:t>
            </a:r>
            <a:endParaRPr lang="en-GB" sz="1400"/>
          </a:p>
        </p:txBody>
      </p:sp>
      <p:sp>
        <p:nvSpPr>
          <p:cNvPr id="4" name="Slide Number Placeholder 3">
            <a:extLst>
              <a:ext uri="{FF2B5EF4-FFF2-40B4-BE49-F238E27FC236}">
                <a16:creationId xmlns:a16="http://schemas.microsoft.com/office/drawing/2014/main" id="{73CDA449-30D6-47E4-8B37-9E8D87A0179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7" name="Picture 6">
            <a:extLst>
              <a:ext uri="{FF2B5EF4-FFF2-40B4-BE49-F238E27FC236}">
                <a16:creationId xmlns:a16="http://schemas.microsoft.com/office/drawing/2014/main" id="{E6A38B45-27CB-44FD-A5A9-D981F40989E5}"/>
              </a:ext>
            </a:extLst>
          </p:cNvPr>
          <p:cNvPicPr>
            <a:picLocks noChangeAspect="1"/>
          </p:cNvPicPr>
          <p:nvPr/>
        </p:nvPicPr>
        <p:blipFill>
          <a:blip r:embed="rId3"/>
          <a:stretch>
            <a:fillRect/>
          </a:stretch>
        </p:blipFill>
        <p:spPr>
          <a:xfrm>
            <a:off x="3503080" y="3445872"/>
            <a:ext cx="1475360" cy="1048603"/>
          </a:xfrm>
          <a:prstGeom prst="rect">
            <a:avLst/>
          </a:prstGeom>
        </p:spPr>
      </p:pic>
      <p:pic>
        <p:nvPicPr>
          <p:cNvPr id="9" name="Picture 8">
            <a:extLst>
              <a:ext uri="{FF2B5EF4-FFF2-40B4-BE49-F238E27FC236}">
                <a16:creationId xmlns:a16="http://schemas.microsoft.com/office/drawing/2014/main" id="{FDDAB1B9-A934-4C4B-9FCF-F6E1B9DF28FF}"/>
              </a:ext>
            </a:extLst>
          </p:cNvPr>
          <p:cNvPicPr>
            <a:picLocks noChangeAspect="1"/>
          </p:cNvPicPr>
          <p:nvPr/>
        </p:nvPicPr>
        <p:blipFill>
          <a:blip r:embed="rId4"/>
          <a:stretch>
            <a:fillRect/>
          </a:stretch>
        </p:blipFill>
        <p:spPr>
          <a:xfrm>
            <a:off x="457199" y="2531792"/>
            <a:ext cx="2494457" cy="2520000"/>
          </a:xfrm>
          <a:prstGeom prst="rect">
            <a:avLst/>
          </a:prstGeom>
        </p:spPr>
      </p:pic>
    </p:spTree>
    <p:extLst>
      <p:ext uri="{BB962C8B-B14F-4D97-AF65-F5344CB8AC3E}">
        <p14:creationId xmlns:p14="http://schemas.microsoft.com/office/powerpoint/2010/main" val="4082530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A837-7C12-4184-9477-F76C979EB0D5}"/>
              </a:ext>
            </a:extLst>
          </p:cNvPr>
          <p:cNvSpPr>
            <a:spLocks noGrp="1"/>
          </p:cNvSpPr>
          <p:nvPr>
            <p:ph type="title"/>
          </p:nvPr>
        </p:nvSpPr>
        <p:spPr/>
        <p:txBody>
          <a:bodyPr/>
          <a:lstStyle/>
          <a:p>
            <a:pPr>
              <a:buSzPts val="3000"/>
            </a:pPr>
            <a:r>
              <a:rPr lang="en-GB">
                <a:solidFill>
                  <a:schemeClr val="tx1"/>
                </a:solidFill>
                <a:latin typeface="Arial Rounded MT Bold" panose="020F0704030504030204" pitchFamily="34" charset="0"/>
                <a:cs typeface="Arial"/>
              </a:rPr>
              <a:t>Logo (colour)</a:t>
            </a:r>
          </a:p>
        </p:txBody>
      </p:sp>
      <p:sp>
        <p:nvSpPr>
          <p:cNvPr id="3" name="Slide Number Placeholder 2">
            <a:extLst>
              <a:ext uri="{FF2B5EF4-FFF2-40B4-BE49-F238E27FC236}">
                <a16:creationId xmlns:a16="http://schemas.microsoft.com/office/drawing/2014/main" id="{2845A6E6-A87F-4702-9EA5-AA23A7CE773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4" name="Picture 3">
            <a:extLst>
              <a:ext uri="{FF2B5EF4-FFF2-40B4-BE49-F238E27FC236}">
                <a16:creationId xmlns:a16="http://schemas.microsoft.com/office/drawing/2014/main" id="{D77D3260-FEB3-4CE4-8715-93D95C971EA0}"/>
              </a:ext>
            </a:extLst>
          </p:cNvPr>
          <p:cNvPicPr>
            <a:picLocks noChangeAspect="1"/>
          </p:cNvPicPr>
          <p:nvPr/>
        </p:nvPicPr>
        <p:blipFill>
          <a:blip r:embed="rId2"/>
          <a:stretch>
            <a:fillRect/>
          </a:stretch>
        </p:blipFill>
        <p:spPr>
          <a:xfrm>
            <a:off x="3870427" y="3245729"/>
            <a:ext cx="2160000" cy="1532042"/>
          </a:xfrm>
          <a:prstGeom prst="rect">
            <a:avLst/>
          </a:prstGeom>
        </p:spPr>
      </p:pic>
      <p:pic>
        <p:nvPicPr>
          <p:cNvPr id="5" name="Picture 4">
            <a:extLst>
              <a:ext uri="{FF2B5EF4-FFF2-40B4-BE49-F238E27FC236}">
                <a16:creationId xmlns:a16="http://schemas.microsoft.com/office/drawing/2014/main" id="{A569E455-2846-4A0B-9346-F7FB8DEAFFD2}"/>
              </a:ext>
            </a:extLst>
          </p:cNvPr>
          <p:cNvPicPr>
            <a:picLocks noChangeAspect="1"/>
          </p:cNvPicPr>
          <p:nvPr/>
        </p:nvPicPr>
        <p:blipFill>
          <a:blip r:embed="rId3"/>
          <a:stretch>
            <a:fillRect/>
          </a:stretch>
        </p:blipFill>
        <p:spPr>
          <a:xfrm>
            <a:off x="457200" y="1437795"/>
            <a:ext cx="3206774" cy="2267909"/>
          </a:xfrm>
          <a:prstGeom prst="rect">
            <a:avLst/>
          </a:prstGeom>
        </p:spPr>
      </p:pic>
    </p:spTree>
    <p:extLst>
      <p:ext uri="{BB962C8B-B14F-4D97-AF65-F5344CB8AC3E}">
        <p14:creationId xmlns:p14="http://schemas.microsoft.com/office/powerpoint/2010/main" val="838725862"/>
      </p:ext>
    </p:extLst>
  </p:cSld>
  <p:clrMapOvr>
    <a:masterClrMapping/>
  </p:clrMapOvr>
  <p:transition>
    <p:fade thruBlk="1"/>
  </p:transition>
</p:sld>
</file>

<file path=ppt/theme/theme1.xml><?xml version="1.0" encoding="utf-8"?>
<a:theme xmlns:a="http://schemas.openxmlformats.org/drawingml/2006/main" name="Government Analysis Function template">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0 v2 blue2.potx" id="{5E215032-B9A1-4CE7-A0EF-02C069A95BF0}" vid="{6E52E975-3353-48D1-8EC6-FEBB0198A95B}"/>
    </a:ext>
  </a:extLst>
</a:theme>
</file>

<file path=ppt/theme/theme2.xml><?xml version="1.0" encoding="utf-8"?>
<a:theme xmlns:a="http://schemas.openxmlformats.org/drawingml/2006/main" name="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d2d7cd71-394c-46be-9410-b153e5255a45" xsi:nil="true"/>
    <lcf76f155ced4ddcb4097134ff3c332f xmlns="d2d7cd71-394c-46be-9410-b153e5255a45">
      <Terms xmlns="http://schemas.microsoft.com/office/infopath/2007/PartnerControls"/>
    </lcf76f155ced4ddcb4097134ff3c332f>
    <TaxCatchAll xmlns="f0847f24-7081-4919-873a-529e18521bf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15B003E107764EA840400EC26B892F" ma:contentTypeVersion="16" ma:contentTypeDescription="Create a new document." ma:contentTypeScope="" ma:versionID="2ef048c1e816bcbb4aca054ded6ba215">
  <xsd:schema xmlns:xsd="http://www.w3.org/2001/XMLSchema" xmlns:xs="http://www.w3.org/2001/XMLSchema" xmlns:p="http://schemas.microsoft.com/office/2006/metadata/properties" xmlns:ns2="d2d7cd71-394c-46be-9410-b153e5255a45" xmlns:ns3="f0847f24-7081-4919-873a-529e18521bf0" targetNamespace="http://schemas.microsoft.com/office/2006/metadata/properties" ma:root="true" ma:fieldsID="f6a118506449402cb3627cf730771b78" ns2:_="" ns3:_="">
    <xsd:import namespace="d2d7cd71-394c-46be-9410-b153e5255a45"/>
    <xsd:import namespace="f0847f24-7081-4919-873a-529e18521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d7cd71-394c-46be-9410-b153e5255a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1c754ed-6b8d-47f3-b51f-af8d6409c1bd"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847f24-7081-4919-873a-529e18521bf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ce85f96-f5dc-471a-9e1f-009fb8c43389}" ma:internalName="TaxCatchAll" ma:showField="CatchAllData" ma:web="f0847f24-7081-4919-873a-529e18521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F38515-5C22-4F2E-A833-C5279131F7A2}">
  <ds:schemaRefs>
    <ds:schemaRef ds:uri="http://schemas.microsoft.com/sharepoint/v3/contenttype/forms"/>
  </ds:schemaRefs>
</ds:datastoreItem>
</file>

<file path=customXml/itemProps2.xml><?xml version="1.0" encoding="utf-8"?>
<ds:datastoreItem xmlns:ds="http://schemas.openxmlformats.org/officeDocument/2006/customXml" ds:itemID="{093FCBF7-CDB9-4CF6-86AD-D9C29E454FC7}">
  <ds:schemaRefs>
    <ds:schemaRef ds:uri="http://schemas.openxmlformats.org/package/2006/metadata/core-properties"/>
    <ds:schemaRef ds:uri="http://schemas.microsoft.com/office/infopath/2007/PartnerControls"/>
    <ds:schemaRef ds:uri="http://purl.org/dc/dcmitype/"/>
    <ds:schemaRef ds:uri="http://purl.org/dc/terms/"/>
    <ds:schemaRef ds:uri="d2d7cd71-394c-46be-9410-b153e5255a45"/>
    <ds:schemaRef ds:uri="http://www.w3.org/XML/1998/namespace"/>
    <ds:schemaRef ds:uri="http://purl.org/dc/elements/1.1/"/>
    <ds:schemaRef ds:uri="http://schemas.microsoft.com/office/2006/documentManagement/types"/>
    <ds:schemaRef ds:uri="f0847f24-7081-4919-873a-529e18521bf0"/>
    <ds:schemaRef ds:uri="http://schemas.microsoft.com/office/2006/metadata/properties"/>
  </ds:schemaRefs>
</ds:datastoreItem>
</file>

<file path=customXml/itemProps3.xml><?xml version="1.0" encoding="utf-8"?>
<ds:datastoreItem xmlns:ds="http://schemas.openxmlformats.org/officeDocument/2006/customXml" ds:itemID="{A9BA3CBE-DDC8-4EF3-9D79-514C69F02903}">
  <ds:schemaRefs>
    <ds:schemaRef ds:uri="d2d7cd71-394c-46be-9410-b153e5255a45"/>
    <ds:schemaRef ds:uri="f0847f24-7081-4919-873a-529e18521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AF2020 2</Template>
  <TotalTime>34</TotalTime>
  <Words>492</Words>
  <Application>Microsoft Office PowerPoint</Application>
  <PresentationFormat>On-screen Show (16:9)</PresentationFormat>
  <Paragraphs>48</Paragraphs>
  <Slides>22</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Arial Rounded MT Bold</vt:lpstr>
      <vt:lpstr>Calibri</vt:lpstr>
      <vt:lpstr>Calibri Light</vt:lpstr>
      <vt:lpstr>News Cycle</vt:lpstr>
      <vt:lpstr>Wingdings</vt:lpstr>
      <vt:lpstr>Government Analysis Function template</vt:lpstr>
      <vt:lpstr>AF2021</vt:lpstr>
      <vt:lpstr>Office Theme</vt:lpstr>
      <vt:lpstr>PowerPoint Presentation</vt:lpstr>
      <vt:lpstr>So, you’ve been shortlisted for an award?!</vt:lpstr>
      <vt:lpstr>A message from Professor Sir Ian Diamond</vt:lpstr>
      <vt:lpstr>AiG Awards Timetable</vt:lpstr>
      <vt:lpstr>PowerPoint Presentation</vt:lpstr>
      <vt:lpstr>PowerPoint Presentation</vt:lpstr>
      <vt:lpstr>PowerPoint Presentation</vt:lpstr>
      <vt:lpstr>The AiG Awards logo</vt:lpstr>
      <vt:lpstr>Logo (colour)</vt:lpstr>
      <vt:lpstr>Logo (monochrome)</vt:lpstr>
      <vt:lpstr>Logo (for dark backgrounds)</vt:lpstr>
      <vt:lpstr>Email signature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Stream induction - October 2020</dc:title>
  <dc:creator>Topping, Karen</dc:creator>
  <cp:lastModifiedBy>Topping, Karen</cp:lastModifiedBy>
  <cp:revision>17</cp:revision>
  <dcterms:modified xsi:type="dcterms:W3CDTF">2023-12-12T09:50:09Z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0x010100F215B003E107764EA840400EC26B892F</vt:lpwstr>
  </property>
  <property fmtid="{D5CDD505-2E9C-101B-9397-08002B2CF9AE}" pid="3" name="_dlc_policyId">
    <vt:lpwstr>0x010100633886D3C3E6E14084C370D144EF4987|2057524105</vt:lpwstr>
  </property>
  <property fmtid="{D5CDD505-2E9C-101B-9397-08002B2CF9AE}" pid="4" name="ItemRetentionFormula">
    <vt:lpwstr>&lt;formula id="Microsoft.Office.RecordsManagement.PolicyFeatures.Expiration.Formula.BuiltIn"&gt;&lt;number&gt;100&lt;/number&gt;&lt;property&gt;Retention_x005f_x0020_Date&lt;/property&gt;&lt;period&gt;years&lt;/period&gt;&lt;/formula&gt;</vt:lpwstr>
  </property>
  <property fmtid="{D5CDD505-2E9C-101B-9397-08002B2CF9AE}" pid="5" name="_dlc_DocIdItemGuid">
    <vt:lpwstr>5b2d3836-b996-4f84-abc3-6425029093bb</vt:lpwstr>
  </property>
  <property fmtid="{D5CDD505-2E9C-101B-9397-08002B2CF9AE}" pid="6" name="TaxKeyword">
    <vt:lpwstr/>
  </property>
  <property fmtid="{D5CDD505-2E9C-101B-9397-08002B2CF9AE}" pid="7" name="RecordType">
    <vt:lpwstr>2;#|96356c75-f26d-45f0-a4b1-e809250f704c</vt:lpwstr>
  </property>
  <property fmtid="{D5CDD505-2E9C-101B-9397-08002B2CF9AE}" pid="8" name="TaxCatchAll">
    <vt:lpwstr>2;#|96356c75-f26d-45f0-a4b1-e809250f704c</vt:lpwstr>
  </property>
  <property fmtid="{D5CDD505-2E9C-101B-9397-08002B2CF9AE}" pid="9" name="xd_ProgID">
    <vt:lpwstr/>
  </property>
  <property fmtid="{D5CDD505-2E9C-101B-9397-08002B2CF9AE}" pid="10" name="TemplateUrl">
    <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Movetonewsharepoint">
    <vt:lpwstr>false</vt:lpwstr>
  </property>
  <property fmtid="{D5CDD505-2E9C-101B-9397-08002B2CF9AE}" pid="15" name="xd_Signature">
    <vt:lpwstr/>
  </property>
  <property fmtid="{D5CDD505-2E9C-101B-9397-08002B2CF9AE}" pid="16" name="MediaServiceImageTags">
    <vt:lpwstr/>
  </property>
</Properties>
</file>