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54"/>
  </p:notesMasterIdLst>
  <p:sldIdLst>
    <p:sldId id="261" r:id="rId5"/>
    <p:sldId id="262" r:id="rId6"/>
    <p:sldId id="275" r:id="rId7"/>
    <p:sldId id="276" r:id="rId8"/>
    <p:sldId id="277" r:id="rId9"/>
    <p:sldId id="278" r:id="rId10"/>
    <p:sldId id="279" r:id="rId11"/>
    <p:sldId id="280" r:id="rId12"/>
    <p:sldId id="281" r:id="rId13"/>
    <p:sldId id="282" r:id="rId14"/>
    <p:sldId id="283" r:id="rId15"/>
    <p:sldId id="319" r:id="rId16"/>
    <p:sldId id="284" r:id="rId17"/>
    <p:sldId id="285" r:id="rId18"/>
    <p:sldId id="286" r:id="rId19"/>
    <p:sldId id="287" r:id="rId20"/>
    <p:sldId id="320" r:id="rId21"/>
    <p:sldId id="288" r:id="rId22"/>
    <p:sldId id="289" r:id="rId23"/>
    <p:sldId id="316" r:id="rId24"/>
    <p:sldId id="317" r:id="rId25"/>
    <p:sldId id="318" r:id="rId26"/>
    <p:sldId id="290" r:id="rId27"/>
    <p:sldId id="291" r:id="rId28"/>
    <p:sldId id="322" r:id="rId29"/>
    <p:sldId id="292" r:id="rId30"/>
    <p:sldId id="323" r:id="rId31"/>
    <p:sldId id="293" r:id="rId32"/>
    <p:sldId id="294" r:id="rId33"/>
    <p:sldId id="295" r:id="rId34"/>
    <p:sldId id="296" r:id="rId35"/>
    <p:sldId id="297" r:id="rId36"/>
    <p:sldId id="298" r:id="rId37"/>
    <p:sldId id="324" r:id="rId38"/>
    <p:sldId id="300" r:id="rId39"/>
    <p:sldId id="301" r:id="rId40"/>
    <p:sldId id="325" r:id="rId41"/>
    <p:sldId id="303" r:id="rId42"/>
    <p:sldId id="304" r:id="rId43"/>
    <p:sldId id="326" r:id="rId44"/>
    <p:sldId id="306" r:id="rId45"/>
    <p:sldId id="327" r:id="rId46"/>
    <p:sldId id="308" r:id="rId47"/>
    <p:sldId id="309" r:id="rId48"/>
    <p:sldId id="328" r:id="rId49"/>
    <p:sldId id="311" r:id="rId50"/>
    <p:sldId id="312" r:id="rId51"/>
    <p:sldId id="313" r:id="rId52"/>
    <p:sldId id="274" r:id="rId5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8" clrIdx="0"/>
  <p:cmAuthor id="2" name="Bennett Kirsty" initials="B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70" d="100"/>
          <a:sy n="70" d="100"/>
        </p:scale>
        <p:origin x="103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gov.uk/government/publications/fgm-mandatory-reporting-in-healthcar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8: the practical aspects of taking cervical samples</a:t>
            </a:r>
          </a:p>
        </p:txBody>
      </p:sp>
      <p:sp>
        <p:nvSpPr>
          <p:cNvPr id="4" name="Rectangle 3">
            <a:extLst>
              <a:ext uri="{FF2B5EF4-FFF2-40B4-BE49-F238E27FC236}">
                <a16:creationId xmlns:a16="http://schemas.microsoft.com/office/drawing/2014/main" id="{0F9A5641-6D99-35AF-1BF3-98F5C66898D8}"/>
              </a:ext>
            </a:extLst>
          </p:cNvPr>
          <p:cNvSpPr/>
          <p:nvPr/>
        </p:nvSpPr>
        <p:spPr>
          <a:xfrm>
            <a:off x="323528" y="332656"/>
            <a:ext cx="3384376"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Picture 4" descr="A blue and white logo&#10;&#10;Description automatically generated">
            <a:extLst>
              <a:ext uri="{FF2B5EF4-FFF2-40B4-BE49-F238E27FC236}">
                <a16:creationId xmlns:a16="http://schemas.microsoft.com/office/drawing/2014/main" id="{25860314-C0C4-0C62-8C33-F8B989A7E4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98376"/>
            <a:ext cx="1424735" cy="5737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Providing information and </a:t>
            </a:r>
            <a:br>
              <a:rPr lang="en-GB" dirty="0"/>
            </a:br>
            <a:r>
              <a:rPr lang="en-GB" dirty="0"/>
              <a:t>answering questions (5)</a:t>
            </a:r>
            <a:br>
              <a:rPr lang="en-GB" dirty="0"/>
            </a:br>
            <a:endParaRPr lang="en-GB" dirty="0">
              <a:effectLst/>
            </a:endParaRPr>
          </a:p>
        </p:txBody>
      </p:sp>
      <p:sp>
        <p:nvSpPr>
          <p:cNvPr id="3" name="Content Placeholder 2"/>
          <p:cNvSpPr>
            <a:spLocks noGrp="1"/>
          </p:cNvSpPr>
          <p:nvPr>
            <p:ph idx="1"/>
          </p:nvPr>
        </p:nvSpPr>
        <p:spPr>
          <a:xfrm>
            <a:off x="611560" y="1772816"/>
            <a:ext cx="8028000" cy="4739679"/>
          </a:xfrm>
        </p:spPr>
        <p:txBody>
          <a:bodyPr/>
          <a:lstStyle/>
          <a:p>
            <a:r>
              <a:rPr lang="en-GB" dirty="0"/>
              <a:t> </a:t>
            </a:r>
          </a:p>
          <a:p>
            <a:r>
              <a:rPr lang="en-GB" dirty="0"/>
              <a:t>If a person chooses not to proceed with screening, or if distressed by the procedure, then the sample taker must recognise this as their valid choice not to have the test on that occasion. The sample taker may offer another date </a:t>
            </a:r>
            <a:br>
              <a:rPr lang="en-GB" dirty="0"/>
            </a:br>
            <a:r>
              <a:rPr lang="en-GB" dirty="0"/>
              <a:t>for the test.</a:t>
            </a:r>
          </a:p>
          <a:p>
            <a:r>
              <a:rPr lang="en-GB" dirty="0"/>
              <a:t> </a:t>
            </a:r>
          </a:p>
          <a:p>
            <a:r>
              <a:rPr lang="en-GB" dirty="0"/>
              <a:t>Some people may wish to have a chaperone irrespective of the sex of the sample taker. The sample taker should offer the person a chaperone in accordance with local policies. If the person accepts or declines a chaperone, note this on record.</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108996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and recording </a:t>
            </a:r>
            <a:br>
              <a:rPr lang="en-GB" dirty="0"/>
            </a:br>
            <a:r>
              <a:rPr lang="en-GB" dirty="0"/>
              <a:t>a clinical history (1)</a:t>
            </a:r>
            <a:br>
              <a:rPr lang="en-GB" dirty="0"/>
            </a:br>
            <a:endParaRPr lang="en-GB" dirty="0">
              <a:effectLst/>
            </a:endParaRPr>
          </a:p>
        </p:txBody>
      </p:sp>
      <p:sp>
        <p:nvSpPr>
          <p:cNvPr id="3" name="Content Placeholder 2"/>
          <p:cNvSpPr>
            <a:spLocks noGrp="1"/>
          </p:cNvSpPr>
          <p:nvPr>
            <p:ph idx="1"/>
          </p:nvPr>
        </p:nvSpPr>
        <p:spPr>
          <a:xfrm>
            <a:off x="648456" y="1772816"/>
            <a:ext cx="8028000" cy="4739679"/>
          </a:xfrm>
        </p:spPr>
        <p:txBody>
          <a:bodyPr/>
          <a:lstStyle/>
          <a:p>
            <a:endParaRPr lang="en-GB" dirty="0"/>
          </a:p>
          <a:p>
            <a:r>
              <a:rPr lang="en-GB" dirty="0"/>
              <a:t>Ask questions and record responses in line with the sample request form, covering:</a:t>
            </a:r>
          </a:p>
          <a:p>
            <a:endParaRPr lang="en-GB" dirty="0"/>
          </a:p>
          <a:p>
            <a:pPr marL="285750" lvl="0" indent="-285750">
              <a:buFont typeface="Arial" panose="020B0604020202020204" pitchFamily="34" charset="0"/>
              <a:buChar char="•"/>
            </a:pPr>
            <a:r>
              <a:rPr lang="en-GB" dirty="0"/>
              <a:t>the date of last menstrual period (LMP) if relevant</a:t>
            </a:r>
          </a:p>
          <a:p>
            <a:pPr marL="285750" lvl="0" indent="-285750">
              <a:buFont typeface="Arial" panose="020B0604020202020204" pitchFamily="34" charset="0"/>
              <a:buChar char="•"/>
            </a:pPr>
            <a:r>
              <a:rPr lang="en-GB" dirty="0"/>
              <a:t>any abnormal bleeding, such as intermenstrual, menorrhagia, post coital, postmenopausal</a:t>
            </a:r>
          </a:p>
          <a:p>
            <a:pPr marL="285750" lvl="0" indent="-285750">
              <a:buFont typeface="Arial" panose="020B0604020202020204" pitchFamily="34" charset="0"/>
              <a:buChar char="•"/>
            </a:pPr>
            <a:r>
              <a:rPr lang="en-GB" dirty="0"/>
              <a:t>any unusual vaginal discharge</a:t>
            </a:r>
          </a:p>
          <a:p>
            <a:pPr marL="285750" lvl="0" indent="-285750">
              <a:buFont typeface="Arial" panose="020B0604020202020204" pitchFamily="34" charset="0"/>
              <a:buChar char="•"/>
            </a:pPr>
            <a:r>
              <a:rPr lang="en-GB" dirty="0"/>
              <a:t>contraceptive use (specify which type)</a:t>
            </a:r>
          </a:p>
          <a:p>
            <a:pPr marL="285750" lvl="0" indent="-285750">
              <a:buFont typeface="Arial" panose="020B0604020202020204" pitchFamily="34" charset="0"/>
              <a:buChar char="•"/>
            </a:pPr>
            <a:r>
              <a:rPr lang="en-GB" dirty="0"/>
              <a:t>use of hormone replacement therapy (HRT)</a:t>
            </a:r>
          </a:p>
          <a:p>
            <a:pPr marL="285750" lvl="0" indent="-285750">
              <a:buFont typeface="Arial" panose="020B0604020202020204" pitchFamily="34" charset="0"/>
              <a:buChar char="•"/>
            </a:pPr>
            <a:r>
              <a:rPr lang="en-GB" dirty="0"/>
              <a:t>retroviral infection (RVI)</a:t>
            </a:r>
          </a:p>
          <a:p>
            <a:pPr lvl="0"/>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434452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Taking and recording </a:t>
            </a:r>
            <a:br>
              <a:rPr lang="en-GB" dirty="0"/>
            </a:br>
            <a:r>
              <a:rPr lang="en-GB" dirty="0"/>
              <a:t>a clinical history (2)</a:t>
            </a:r>
          </a:p>
        </p:txBody>
      </p:sp>
      <p:sp>
        <p:nvSpPr>
          <p:cNvPr id="3" name="Content Placeholder 2"/>
          <p:cNvSpPr>
            <a:spLocks noGrp="1"/>
          </p:cNvSpPr>
          <p:nvPr>
            <p:ph idx="1"/>
          </p:nvPr>
        </p:nvSpPr>
        <p:spPr>
          <a:xfrm>
            <a:off x="611560" y="1569641"/>
            <a:ext cx="8028000" cy="4739679"/>
          </a:xfrm>
        </p:spPr>
        <p:txBody>
          <a:bodyPr/>
          <a:lstStyle/>
          <a:p>
            <a:endParaRPr lang="en-GB" dirty="0"/>
          </a:p>
          <a:p>
            <a:r>
              <a:rPr lang="en-GB" dirty="0"/>
              <a:t>Do not take a sample:</a:t>
            </a:r>
          </a:p>
          <a:p>
            <a:endParaRPr lang="en-GB" dirty="0"/>
          </a:p>
          <a:p>
            <a:pPr marL="285750" lvl="0" indent="-285750">
              <a:buFont typeface="Arial" panose="020B0604020202020204" pitchFamily="34" charset="0"/>
              <a:buChar char="•"/>
            </a:pPr>
            <a:r>
              <a:rPr lang="en-GB" dirty="0"/>
              <a:t>during menstruation</a:t>
            </a:r>
          </a:p>
          <a:p>
            <a:pPr marL="285750" lvl="0" indent="-285750">
              <a:buFont typeface="Arial" panose="020B0604020202020204" pitchFamily="34" charset="0"/>
              <a:buChar char="•"/>
            </a:pPr>
            <a:r>
              <a:rPr lang="en-GB" dirty="0"/>
              <a:t>less than 12 weeks postnatally</a:t>
            </a:r>
          </a:p>
          <a:p>
            <a:pPr marL="285750" lvl="0" indent="-285750">
              <a:buFont typeface="Arial" panose="020B0604020202020204" pitchFamily="34" charset="0"/>
              <a:buChar char="•"/>
            </a:pPr>
            <a:r>
              <a:rPr lang="en-GB" dirty="0"/>
              <a:t>less than 12 weeks after termination of pregnancy (TOP) and miscarriage</a:t>
            </a:r>
          </a:p>
          <a:p>
            <a:pPr marL="285750" lvl="0" indent="-285750">
              <a:buFont typeface="Arial" panose="020B0604020202020204" pitchFamily="34" charset="0"/>
              <a:buChar char="•"/>
            </a:pPr>
            <a:r>
              <a:rPr lang="en-GB" dirty="0"/>
              <a:t>if there is an abnormal discharge or infection present (treat the infection </a:t>
            </a:r>
            <a:br>
              <a:rPr lang="en-GB" dirty="0"/>
            </a:br>
            <a:r>
              <a:rPr lang="en-GB" dirty="0"/>
              <a:t>first; if prescribing a pessary, refer to local clinical guidelines before taking </a:t>
            </a:r>
            <a:br>
              <a:rPr lang="en-GB" dirty="0"/>
            </a:br>
            <a:r>
              <a:rPr lang="en-GB" dirty="0"/>
              <a:t>a cervical sample)</a:t>
            </a:r>
          </a:p>
          <a:p>
            <a:endParaRPr lang="en-GB" dirty="0"/>
          </a:p>
          <a:p>
            <a:r>
              <a:rPr lang="en-GB" dirty="0"/>
              <a:t>Avoid cervical screening during pregnancy. We advise people to wait for </a:t>
            </a:r>
            <a:br>
              <a:rPr lang="en-GB" dirty="0"/>
            </a:br>
            <a:r>
              <a:rPr lang="en-GB" dirty="0"/>
              <a:t>3 months after giving birth before taking a sample.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93498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and recording </a:t>
            </a:r>
            <a:br>
              <a:rPr lang="en-GB" dirty="0"/>
            </a:br>
            <a:r>
              <a:rPr lang="en-GB" dirty="0"/>
              <a:t>a clinical history (3)</a:t>
            </a:r>
            <a:br>
              <a:rPr lang="en-GB" dirty="0"/>
            </a:br>
            <a:endParaRPr lang="en-GB" dirty="0">
              <a:effectLst/>
            </a:endParaRPr>
          </a:p>
        </p:txBody>
      </p:sp>
      <p:sp>
        <p:nvSpPr>
          <p:cNvPr id="3" name="Content Placeholder 2"/>
          <p:cNvSpPr>
            <a:spLocks noGrp="1"/>
          </p:cNvSpPr>
          <p:nvPr>
            <p:ph idx="1"/>
          </p:nvPr>
        </p:nvSpPr>
        <p:spPr>
          <a:xfrm>
            <a:off x="576448" y="1772816"/>
            <a:ext cx="8028000" cy="4739679"/>
          </a:xfrm>
        </p:spPr>
        <p:txBody>
          <a:bodyPr/>
          <a:lstStyle/>
          <a:p>
            <a:endParaRPr lang="en-GB" dirty="0"/>
          </a:p>
          <a:p>
            <a:r>
              <a:rPr lang="en-GB" dirty="0"/>
              <a:t> </a:t>
            </a:r>
          </a:p>
          <a:p>
            <a:r>
              <a:rPr lang="en-GB" dirty="0"/>
              <a:t>The screening test is not a diagnostic tool, and a normal test result could </a:t>
            </a:r>
            <a:br>
              <a:rPr lang="en-GB" dirty="0"/>
            </a:br>
            <a:r>
              <a:rPr lang="en-GB" dirty="0"/>
              <a:t>offer false reassurance. </a:t>
            </a:r>
          </a:p>
          <a:p>
            <a:endParaRPr lang="en-GB" dirty="0"/>
          </a:p>
          <a:p>
            <a:r>
              <a:rPr lang="en-GB" dirty="0"/>
              <a:t>Refer people with symptoms of abnormal bleeding or persistent discharge, pelvic pain, bloating or urinary symptoms for further investigation without waiting for the test result.</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1397945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 screening history (1)</a:t>
            </a:r>
            <a:endParaRPr lang="en-GB" dirty="0">
              <a:effectLst/>
            </a:endParaRP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Check the person’s screening history, in particular:</a:t>
            </a:r>
          </a:p>
          <a:p>
            <a:endParaRPr lang="en-GB" dirty="0"/>
          </a:p>
          <a:p>
            <a:pPr marL="285750" lvl="0" indent="-285750">
              <a:buFont typeface="Arial" panose="020B0604020202020204" pitchFamily="34" charset="0"/>
              <a:buChar char="•"/>
            </a:pPr>
            <a:r>
              <a:rPr lang="en-GB" dirty="0"/>
              <a:t>the date of their last test</a:t>
            </a:r>
          </a:p>
          <a:p>
            <a:pPr marL="285750" lvl="0" indent="-285750">
              <a:buFont typeface="Arial" panose="020B0604020202020204" pitchFamily="34" charset="0"/>
              <a:buChar char="•"/>
            </a:pPr>
            <a:r>
              <a:rPr lang="en-GB" dirty="0"/>
              <a:t>any abnormal test results</a:t>
            </a:r>
          </a:p>
          <a:p>
            <a:pPr marL="0" indent="0"/>
            <a:endParaRPr lang="en-GB" dirty="0"/>
          </a:p>
          <a:p>
            <a:pPr marL="0" indent="0"/>
            <a:r>
              <a:rPr lang="en-GB" dirty="0"/>
              <a:t>Establish that a person is eligible for a test (usually age 24.5 to 64 for routine tests) and that a test is now due (or overdue).</a:t>
            </a:r>
          </a:p>
          <a:p>
            <a:r>
              <a:rPr lang="en-GB" dirty="0"/>
              <a:t> </a:t>
            </a:r>
          </a:p>
          <a:p>
            <a:r>
              <a:rPr lang="en-GB" dirty="0"/>
              <a:t>Some people outside the standard screening age range may be eligible for screening if:</a:t>
            </a:r>
          </a:p>
          <a:p>
            <a:endParaRPr lang="en-GB" dirty="0"/>
          </a:p>
          <a:p>
            <a:pPr marL="285750" lvl="0" indent="-285750">
              <a:buFont typeface="Arial" panose="020B0604020202020204" pitchFamily="34" charset="0"/>
              <a:buChar char="•"/>
            </a:pPr>
            <a:r>
              <a:rPr lang="en-GB" dirty="0"/>
              <a:t>they have a routine recall date allocated as a result of a previous test</a:t>
            </a:r>
          </a:p>
          <a:p>
            <a:pPr marL="285750" lvl="0" indent="-285750">
              <a:buFont typeface="Arial" panose="020B0604020202020204" pitchFamily="34" charset="0"/>
              <a:buChar char="•"/>
            </a:pPr>
            <a:r>
              <a:rPr lang="en-GB" dirty="0"/>
              <a:t>they are under surveillance or follow-up as a result of a previous abnormality</a:t>
            </a:r>
          </a:p>
          <a:p>
            <a:pPr marL="285750" lvl="0" indent="-285750">
              <a:buFont typeface="Arial" panose="020B0604020202020204" pitchFamily="34" charset="0"/>
              <a:buChar char="•"/>
            </a:pPr>
            <a:r>
              <a:rPr lang="en-GB" dirty="0"/>
              <a:t>they did not respond to their last invitation and now wish to be tested</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302902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 screening history (2)</a:t>
            </a:r>
            <a:endParaRPr lang="en-GB" dirty="0">
              <a:effectLst/>
            </a:endParaRP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If the person has had a previous abnormal result the sample taker </a:t>
            </a:r>
            <a:br>
              <a:rPr lang="en-GB" dirty="0"/>
            </a:br>
            <a:r>
              <a:rPr lang="en-GB" dirty="0"/>
              <a:t>should check:</a:t>
            </a:r>
          </a:p>
          <a:p>
            <a:endParaRPr lang="en-GB" dirty="0"/>
          </a:p>
          <a:p>
            <a:pPr marL="285750" lvl="0" indent="-285750">
              <a:buFont typeface="Arial" panose="020B0604020202020204" pitchFamily="34" charset="0"/>
              <a:buChar char="•"/>
            </a:pPr>
            <a:r>
              <a:rPr lang="en-GB" dirty="0"/>
              <a:t>when</a:t>
            </a:r>
          </a:p>
          <a:p>
            <a:pPr marL="285750" lvl="0" indent="-285750">
              <a:buFont typeface="Arial" panose="020B0604020202020204" pitchFamily="34" charset="0"/>
              <a:buChar char="•"/>
            </a:pPr>
            <a:r>
              <a:rPr lang="en-GB" dirty="0"/>
              <a:t>where (the laboratory and the colposcopy unit)</a:t>
            </a:r>
          </a:p>
          <a:p>
            <a:pPr marL="285750" lvl="0" indent="-285750">
              <a:buFont typeface="Arial" panose="020B0604020202020204" pitchFamily="34" charset="0"/>
              <a:buChar char="•"/>
            </a:pPr>
            <a:r>
              <a:rPr lang="en-GB" dirty="0"/>
              <a:t>the type of result</a:t>
            </a:r>
          </a:p>
          <a:p>
            <a:pPr marL="285750" lvl="0" indent="-285750">
              <a:buFont typeface="Arial" panose="020B0604020202020204" pitchFamily="34" charset="0"/>
              <a:buChar char="•"/>
            </a:pPr>
            <a:r>
              <a:rPr lang="en-GB" dirty="0"/>
              <a:t>if there was any treatment</a:t>
            </a:r>
          </a:p>
          <a:p>
            <a:pPr marL="285750" lvl="0" indent="-285750">
              <a:buFont typeface="Arial" panose="020B0604020202020204" pitchFamily="34" charset="0"/>
              <a:buChar char="•"/>
            </a:pPr>
            <a:r>
              <a:rPr lang="en-GB" dirty="0"/>
              <a:t>what (if any) follow-up was undertaken</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644331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028000" cy="648072"/>
          </a:xfrm>
        </p:spPr>
        <p:txBody>
          <a:bodyPr>
            <a:noAutofit/>
          </a:bodyPr>
          <a:lstStyle/>
          <a:p>
            <a:r>
              <a:rPr lang="en-GB" dirty="0"/>
              <a:t>Preparing the request form (1)</a:t>
            </a:r>
            <a:endParaRPr lang="en-GB" dirty="0">
              <a:effectLst/>
            </a:endParaRPr>
          </a:p>
        </p:txBody>
      </p:sp>
      <p:sp>
        <p:nvSpPr>
          <p:cNvPr id="3" name="Content Placeholder 2"/>
          <p:cNvSpPr>
            <a:spLocks noGrp="1"/>
          </p:cNvSpPr>
          <p:nvPr>
            <p:ph idx="1"/>
          </p:nvPr>
        </p:nvSpPr>
        <p:spPr>
          <a:xfrm>
            <a:off x="539552" y="1124744"/>
            <a:ext cx="8028000" cy="4811687"/>
          </a:xfrm>
        </p:spPr>
        <p:txBody>
          <a:bodyPr/>
          <a:lstStyle/>
          <a:p>
            <a:pPr marL="285750" lvl="0" indent="-285750">
              <a:buFont typeface="Arial" panose="020B0604020202020204" pitchFamily="34" charset="0"/>
              <a:buChar char="•"/>
            </a:pPr>
            <a:endParaRPr lang="en-GB" sz="1600" dirty="0"/>
          </a:p>
          <a:p>
            <a:pPr marL="0" lvl="0" indent="0"/>
            <a:r>
              <a:rPr lang="en-GB" dirty="0"/>
              <a:t>The sample taker should complete the following data items:</a:t>
            </a:r>
          </a:p>
          <a:p>
            <a:pPr marL="0" lvl="0" indent="0"/>
            <a:endParaRPr lang="en-GB" dirty="0"/>
          </a:p>
          <a:p>
            <a:pPr marL="285750" lvl="0" indent="-285750">
              <a:buFont typeface="Arial" panose="020B0604020202020204" pitchFamily="34" charset="0"/>
              <a:buChar char="•"/>
            </a:pPr>
            <a:r>
              <a:rPr lang="en-GB" dirty="0"/>
              <a:t>surname, previous surnames, first names (check details, including spelling, with the person)</a:t>
            </a:r>
          </a:p>
          <a:p>
            <a:pPr marL="285750" lvl="0" indent="-285750">
              <a:buFont typeface="Arial" panose="020B0604020202020204" pitchFamily="34" charset="0"/>
              <a:buChar char="•"/>
            </a:pPr>
            <a:r>
              <a:rPr lang="en-GB" dirty="0"/>
              <a:t>a full postal address and postcode (check details, including spelling, with </a:t>
            </a:r>
            <a:br>
              <a:rPr lang="en-GB" dirty="0"/>
            </a:br>
            <a:r>
              <a:rPr lang="en-GB" dirty="0"/>
              <a:t>the person)</a:t>
            </a:r>
          </a:p>
          <a:p>
            <a:pPr marL="285750" indent="-285750">
              <a:buFont typeface="Arial" panose="020B0604020202020204" pitchFamily="34" charset="0"/>
              <a:buChar char="•"/>
            </a:pPr>
            <a:r>
              <a:rPr lang="en-GB" dirty="0"/>
              <a:t>date of birth</a:t>
            </a:r>
          </a:p>
          <a:p>
            <a:pPr marL="285750" indent="-285750">
              <a:buFont typeface="Arial" panose="020B0604020202020204" pitchFamily="34" charset="0"/>
              <a:buChar char="•"/>
            </a:pPr>
            <a:r>
              <a:rPr lang="en-GB" dirty="0"/>
              <a:t>NHS number</a:t>
            </a:r>
          </a:p>
          <a:p>
            <a:pPr marL="285750" lvl="0" indent="-285750">
              <a:buFont typeface="Arial" panose="020B0604020202020204" pitchFamily="34" charset="0"/>
              <a:buChar char="•"/>
            </a:pPr>
            <a:r>
              <a:rPr lang="en-GB" dirty="0"/>
              <a:t>name and address of sender if not GP</a:t>
            </a:r>
          </a:p>
          <a:p>
            <a:pPr marL="285750" lvl="0" indent="-285750">
              <a:buFont typeface="Arial" panose="020B0604020202020204" pitchFamily="34" charset="0"/>
              <a:buChar char="•"/>
            </a:pPr>
            <a:r>
              <a:rPr lang="en-GB" dirty="0"/>
              <a:t>name and address of GP</a:t>
            </a:r>
          </a:p>
          <a:p>
            <a:pPr marL="285750" lvl="0" indent="-285750">
              <a:buFont typeface="Arial" panose="020B0604020202020204" pitchFamily="34" charset="0"/>
              <a:buChar char="•"/>
            </a:pPr>
            <a:r>
              <a:rPr lang="en-GB" dirty="0"/>
              <a:t>GP code</a:t>
            </a:r>
          </a:p>
          <a:p>
            <a:pPr marL="285750" lvl="0" indent="-285750">
              <a:buFont typeface="Arial" panose="020B0604020202020204" pitchFamily="34" charset="0"/>
              <a:buChar char="•"/>
            </a:pPr>
            <a:endParaRPr lang="en-GB" dirty="0"/>
          </a:p>
          <a:p>
            <a:pPr marL="0" lvl="0" indent="0"/>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3245045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the request form (2)</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the person’s hospital registration number (if applicable)</a:t>
            </a:r>
          </a:p>
          <a:p>
            <a:pPr marL="285750" lvl="0" indent="-285750">
              <a:buFont typeface="Arial" panose="020B0604020202020204" pitchFamily="34" charset="0"/>
              <a:buChar char="•"/>
            </a:pPr>
            <a:r>
              <a:rPr lang="en-GB" dirty="0"/>
              <a:t>the source of the sample (type of organisation)</a:t>
            </a:r>
          </a:p>
          <a:p>
            <a:pPr marL="285750" lvl="0" indent="-285750">
              <a:buFont typeface="Arial" panose="020B0604020202020204" pitchFamily="34" charset="0"/>
              <a:buChar char="•"/>
            </a:pPr>
            <a:r>
              <a:rPr lang="en-GB" dirty="0"/>
              <a:t>the date of the test</a:t>
            </a:r>
          </a:p>
          <a:p>
            <a:pPr marL="285750" lvl="0" indent="-285750">
              <a:buFont typeface="Arial" panose="020B0604020202020204" pitchFamily="34" charset="0"/>
              <a:buChar char="•"/>
            </a:pPr>
            <a:r>
              <a:rPr lang="en-GB" dirty="0"/>
              <a:t>the first day of last menstrual period</a:t>
            </a:r>
          </a:p>
          <a:p>
            <a:pPr marL="285750" lvl="0" indent="-285750">
              <a:buFont typeface="Arial" panose="020B0604020202020204" pitchFamily="34" charset="0"/>
              <a:buChar char="•"/>
            </a:pPr>
            <a:r>
              <a:rPr lang="en-GB" dirty="0"/>
              <a:t>whether the person is pregnant, postnatal, has an intra-uterine contraceptive device (IUCD) fitted, or uses hormones</a:t>
            </a:r>
          </a:p>
          <a:p>
            <a:pPr marL="285750" lvl="0" indent="-285750">
              <a:buFont typeface="Arial" panose="020B0604020202020204" pitchFamily="34" charset="0"/>
              <a:buChar char="•"/>
            </a:pPr>
            <a:r>
              <a:rPr lang="en-GB" dirty="0"/>
              <a:t>the reason for the test</a:t>
            </a:r>
          </a:p>
          <a:p>
            <a:pPr marL="285750" lvl="0" indent="-285750">
              <a:buFont typeface="Arial" panose="020B0604020202020204" pitchFamily="34" charset="0"/>
              <a:buChar char="•"/>
            </a:pPr>
            <a:r>
              <a:rPr lang="en-GB" dirty="0"/>
              <a:t>any clinical information (completed after sample is taken)</a:t>
            </a:r>
          </a:p>
          <a:p>
            <a:pPr marL="285750" indent="-285750">
              <a:buFont typeface="Arial" panose="020B0604020202020204" pitchFamily="34" charset="0"/>
              <a:buChar char="•"/>
            </a:pPr>
            <a:r>
              <a:rPr lang="en-GB" dirty="0"/>
              <a:t>sample taker’s pin number or code</a:t>
            </a:r>
          </a:p>
          <a:p>
            <a:endParaRPr lang="en-GB" dirty="0"/>
          </a:p>
          <a:p>
            <a:r>
              <a:rPr lang="en-GB" dirty="0"/>
              <a:t>The sample taker must check the details recorded on the cytology request </a:t>
            </a:r>
            <a:br>
              <a:rPr lang="en-GB" dirty="0"/>
            </a:br>
            <a:r>
              <a:rPr lang="en-GB" dirty="0"/>
              <a:t>form and electronic record for accuracy.</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15237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Preparing the equipment for the test</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6" name="Content Placeholder 5"/>
          <p:cNvSpPr>
            <a:spLocks noGrp="1"/>
          </p:cNvSpPr>
          <p:nvPr>
            <p:ph idx="1"/>
          </p:nvPr>
        </p:nvSpPr>
        <p:spPr>
          <a:xfrm>
            <a:off x="576448" y="1412776"/>
            <a:ext cx="8028000" cy="4739679"/>
          </a:xfrm>
        </p:spPr>
        <p:txBody>
          <a:bodyPr/>
          <a:lstStyle/>
          <a:p>
            <a:endParaRPr lang="en-GB" dirty="0"/>
          </a:p>
          <a:p>
            <a:endParaRPr lang="en-GB" dirty="0"/>
          </a:p>
          <a:p>
            <a:r>
              <a:rPr lang="en-GB" dirty="0"/>
              <a:t>Prepare the equipment needed for the test. </a:t>
            </a:r>
          </a:p>
          <a:p>
            <a:endParaRPr lang="en-GB" dirty="0"/>
          </a:p>
          <a:p>
            <a:r>
              <a:rPr lang="en-GB" dirty="0"/>
              <a:t>Check the vial is in date.</a:t>
            </a:r>
          </a:p>
          <a:p>
            <a:endParaRPr lang="en-GB" dirty="0"/>
          </a:p>
          <a:p>
            <a:r>
              <a:rPr lang="en-GB" dirty="0"/>
              <a:t>Fully remove the seal and lid before taking the sample.</a:t>
            </a:r>
          </a:p>
          <a:p>
            <a:endParaRPr lang="en-GB" dirty="0"/>
          </a:p>
        </p:txBody>
      </p:sp>
    </p:spTree>
    <p:extLst>
      <p:ext uri="{BB962C8B-B14F-4D97-AF65-F5344CB8AC3E}">
        <p14:creationId xmlns:p14="http://schemas.microsoft.com/office/powerpoint/2010/main" val="3635686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Preparing and positioning </a:t>
            </a:r>
            <a:br>
              <a:rPr lang="en-GB" dirty="0"/>
            </a:br>
            <a:r>
              <a:rPr lang="en-GB" dirty="0"/>
              <a:t>the individual</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6" name="Content Placeholder 5"/>
          <p:cNvSpPr>
            <a:spLocks noGrp="1"/>
          </p:cNvSpPr>
          <p:nvPr>
            <p:ph idx="1"/>
          </p:nvPr>
        </p:nvSpPr>
        <p:spPr>
          <a:xfrm>
            <a:off x="539552" y="1772816"/>
            <a:ext cx="8028000" cy="4739679"/>
          </a:xfrm>
        </p:spPr>
        <p:txBody>
          <a:bodyPr/>
          <a:lstStyle/>
          <a:p>
            <a:pPr marL="342900" indent="-342900">
              <a:buFont typeface="+mj-lt"/>
              <a:buAutoNum type="arabicPeriod"/>
            </a:pPr>
            <a:endParaRPr lang="en-GB" dirty="0"/>
          </a:p>
          <a:p>
            <a:pPr marL="342900" indent="-342900">
              <a:buFont typeface="Arial" panose="020B0604020202020204" pitchFamily="34" charset="0"/>
              <a:buChar char="•"/>
            </a:pPr>
            <a:r>
              <a:rPr lang="en-GB" dirty="0"/>
              <a:t>invite the person to step behind the curtain</a:t>
            </a:r>
          </a:p>
          <a:p>
            <a:pPr marL="342900" indent="-342900">
              <a:buFont typeface="Arial" panose="020B0604020202020204" pitchFamily="34" charset="0"/>
              <a:buChar char="•"/>
            </a:pPr>
            <a:r>
              <a:rPr lang="en-GB" dirty="0"/>
              <a:t>ask them to remove their lower undergarments and lie down on the couch </a:t>
            </a:r>
          </a:p>
          <a:p>
            <a:pPr marL="342900" indent="-342900">
              <a:buFont typeface="Arial" panose="020B0604020202020204" pitchFamily="34" charset="0"/>
              <a:buChar char="•"/>
            </a:pPr>
            <a:r>
              <a:rPr lang="en-GB" dirty="0"/>
              <a:t>tell them where to place any clothing once they have removed it </a:t>
            </a:r>
          </a:p>
          <a:p>
            <a:pPr marL="342900" indent="-342900">
              <a:buFont typeface="Arial" panose="020B0604020202020204" pitchFamily="34" charset="0"/>
              <a:buChar char="•"/>
            </a:pPr>
            <a:r>
              <a:rPr lang="en-GB" dirty="0"/>
              <a:t>consider any cultural factors when advising the individual on what clothing to remove</a:t>
            </a:r>
          </a:p>
          <a:p>
            <a:pPr marL="342900" indent="-342900">
              <a:buFont typeface="Arial" panose="020B0604020202020204" pitchFamily="34" charset="0"/>
              <a:buChar char="•"/>
            </a:pPr>
            <a:r>
              <a:rPr lang="en-GB" dirty="0"/>
              <a:t>advise the individual to remove only enough clothing and undergarments necessary to complete the examination  </a:t>
            </a:r>
          </a:p>
          <a:p>
            <a:pPr marL="342900" indent="-342900">
              <a:buFont typeface="Arial" panose="020B0604020202020204" pitchFamily="34" charset="0"/>
              <a:buChar char="•"/>
            </a:pPr>
            <a:r>
              <a:rPr lang="en-GB" dirty="0"/>
              <a:t>provide a modesty sheet to cover the pelvic area </a:t>
            </a:r>
          </a:p>
          <a:p>
            <a:pPr marL="342900" indent="-342900">
              <a:buFont typeface="Arial" panose="020B0604020202020204" pitchFamily="34" charset="0"/>
              <a:buChar char="•"/>
            </a:pPr>
            <a:endParaRPr lang="en-GB" dirty="0"/>
          </a:p>
          <a:p>
            <a:pPr marL="0" indent="0"/>
            <a:r>
              <a:rPr lang="en-GB" dirty="0"/>
              <a:t>Refer to both the dorsal and the left lateral positions and let the person choose which they prefer. The programme does not advocate an ideal position for taking a sample. </a:t>
            </a:r>
          </a:p>
          <a:p>
            <a:endParaRPr lang="en-GB" dirty="0"/>
          </a:p>
        </p:txBody>
      </p:sp>
    </p:spTree>
    <p:extLst>
      <p:ext uri="{BB962C8B-B14F-4D97-AF65-F5344CB8AC3E}">
        <p14:creationId xmlns:p14="http://schemas.microsoft.com/office/powerpoint/2010/main" val="38174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hlinkClick r:id="rId2"/>
              </a:rPr>
              <a:t>www.gov.uk/government/publications/cervical-screening-cervical-sample-taker-training</a:t>
            </a:r>
            <a:endParaRPr lang="en-US" dirty="0"/>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0426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Female genital mutilation (FGM) (1)</a:t>
            </a:r>
          </a:p>
        </p:txBody>
      </p:sp>
      <p:sp>
        <p:nvSpPr>
          <p:cNvPr id="3" name="Content Placeholder 2"/>
          <p:cNvSpPr>
            <a:spLocks noGrp="1"/>
          </p:cNvSpPr>
          <p:nvPr>
            <p:ph idx="1"/>
          </p:nvPr>
        </p:nvSpPr>
        <p:spPr>
          <a:xfrm>
            <a:off x="539552" y="1196752"/>
            <a:ext cx="8028000" cy="4739679"/>
          </a:xfrm>
        </p:spPr>
        <p:txBody>
          <a:bodyPr/>
          <a:lstStyle/>
          <a:p>
            <a:endParaRPr lang="en-GB" dirty="0"/>
          </a:p>
          <a:p>
            <a:r>
              <a:rPr lang="en-GB" sz="1600" dirty="0"/>
              <a:t>Female genital mutilation (FGM) is mutilation of the labia majora, labia minora or clitoris. </a:t>
            </a:r>
          </a:p>
          <a:p>
            <a:endParaRPr lang="en-GB" sz="1600" dirty="0"/>
          </a:p>
          <a:p>
            <a:r>
              <a:rPr lang="en-GB" sz="1600" dirty="0"/>
              <a:t>The practice is prevalent in many African countries, parts of the Middle East and Asia, and sometimes called ‘cut’, ‘circumcision’ or ‘female circumcision’. FGM has been illegal in the UK since 1985.</a:t>
            </a:r>
          </a:p>
          <a:p>
            <a:endParaRPr lang="en-GB" sz="1600" dirty="0"/>
          </a:p>
          <a:p>
            <a:r>
              <a:rPr lang="en-GB" sz="1600" dirty="0"/>
              <a:t>There are 4 recognised types:</a:t>
            </a:r>
          </a:p>
          <a:p>
            <a:endParaRPr lang="en-GB" sz="1600" dirty="0"/>
          </a:p>
          <a:p>
            <a:pPr marL="0" indent="0"/>
            <a:r>
              <a:rPr lang="en-GB" sz="1600" dirty="0"/>
              <a:t>Type 1: Clitoridectomy − part or total removal of the clitoris.</a:t>
            </a:r>
          </a:p>
          <a:p>
            <a:pPr marL="0" indent="0"/>
            <a:r>
              <a:rPr lang="en-GB" sz="1600" dirty="0"/>
              <a:t>Type 2: Excision − part or all of the clitoris and labia minora with or without excision of the labia majora.</a:t>
            </a:r>
          </a:p>
          <a:p>
            <a:pPr marL="0" indent="0"/>
            <a:r>
              <a:rPr lang="en-GB" sz="1600" dirty="0"/>
              <a:t>Type 3: Infibulation − a narrowing of the vaginal opening with the creation of a covering seal formed by cutting and repositioning the labia minora and/or majora, with or without removal of the clitoris.</a:t>
            </a:r>
          </a:p>
          <a:p>
            <a:pPr marL="0" indent="0"/>
            <a:r>
              <a:rPr lang="en-GB" sz="1600" dirty="0"/>
              <a:t>Type 4: Other − includes pricking, incising, scraping, or cauterising the female genital area for non-medical reasons.</a:t>
            </a:r>
          </a:p>
          <a:p>
            <a:r>
              <a:rPr lang="en-GB" sz="1600" dirty="0"/>
              <a:t>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a:xfrm>
            <a:off x="900113" y="6320901"/>
            <a:ext cx="8064375" cy="537099"/>
          </a:xfrm>
        </p:spPr>
        <p:txBody>
          <a:bodyPr/>
          <a:lstStyle/>
          <a:p>
            <a:r>
              <a:rPr lang="en-GB" dirty="0"/>
              <a:t>Topic 8: the practical aspects of taking cervical samples</a:t>
            </a:r>
          </a:p>
        </p:txBody>
      </p:sp>
    </p:spTree>
    <p:extLst>
      <p:ext uri="{BB962C8B-B14F-4D97-AF65-F5344CB8AC3E}">
        <p14:creationId xmlns:p14="http://schemas.microsoft.com/office/powerpoint/2010/main" val="323592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Female genital mutilation (FGM) (2)</a:t>
            </a:r>
          </a:p>
        </p:txBody>
      </p:sp>
      <p:sp>
        <p:nvSpPr>
          <p:cNvPr id="3" name="Content Placeholder 2"/>
          <p:cNvSpPr>
            <a:spLocks noGrp="1"/>
          </p:cNvSpPr>
          <p:nvPr>
            <p:ph idx="1"/>
          </p:nvPr>
        </p:nvSpPr>
        <p:spPr>
          <a:xfrm>
            <a:off x="576448" y="1412776"/>
            <a:ext cx="8028000" cy="5040560"/>
          </a:xfrm>
        </p:spPr>
        <p:txBody>
          <a:bodyPr/>
          <a:lstStyle/>
          <a:p>
            <a:r>
              <a:rPr lang="en-GB" dirty="0"/>
              <a:t>Sample takers may have difficulty in passing the speculum in people who have undergone FGM. Complications from FGM may include:</a:t>
            </a:r>
          </a:p>
          <a:p>
            <a:endParaRPr lang="en-GB" dirty="0"/>
          </a:p>
          <a:p>
            <a:pPr marL="285750" lvl="0" indent="-285750">
              <a:buFont typeface="Arial" panose="020B0604020202020204" pitchFamily="34" charset="0"/>
              <a:buChar char="•"/>
            </a:pPr>
            <a:r>
              <a:rPr lang="en-GB" dirty="0"/>
              <a:t>difficulty passing urine and a history of recurrent or chronic urinary infections</a:t>
            </a:r>
          </a:p>
          <a:p>
            <a:pPr marL="285750" lvl="0" indent="-285750">
              <a:buFont typeface="Arial" panose="020B0604020202020204" pitchFamily="34" charset="0"/>
              <a:buChar char="•"/>
            </a:pPr>
            <a:r>
              <a:rPr lang="en-GB" dirty="0"/>
              <a:t>difficulty with menstruation</a:t>
            </a:r>
          </a:p>
          <a:p>
            <a:pPr marL="285750" lvl="0" indent="-285750">
              <a:buFont typeface="Arial" panose="020B0604020202020204" pitchFamily="34" charset="0"/>
              <a:buChar char="•"/>
            </a:pPr>
            <a:r>
              <a:rPr lang="en-GB" dirty="0"/>
              <a:t>superficial dyspareunia or </a:t>
            </a:r>
            <a:r>
              <a:rPr lang="en-GB" dirty="0" err="1"/>
              <a:t>apareunia</a:t>
            </a:r>
            <a:endParaRPr lang="en-GB" dirty="0"/>
          </a:p>
          <a:p>
            <a:pPr marL="285750" lvl="0" indent="-285750">
              <a:buFont typeface="Arial" panose="020B0604020202020204" pitchFamily="34" charset="0"/>
              <a:buChar char="•"/>
            </a:pPr>
            <a:r>
              <a:rPr lang="en-GB" dirty="0"/>
              <a:t>recurrent abscesses or cysts particularly in the clitoral area</a:t>
            </a:r>
          </a:p>
          <a:p>
            <a:pPr marL="285750" lvl="0" indent="-285750">
              <a:buFont typeface="Arial" panose="020B0604020202020204" pitchFamily="34" charset="0"/>
              <a:buChar char="•"/>
            </a:pPr>
            <a:r>
              <a:rPr lang="en-GB" dirty="0"/>
              <a:t>complications in pregnancy and childbirth</a:t>
            </a:r>
          </a:p>
          <a:p>
            <a:pPr marL="285750" lvl="0" indent="-285750">
              <a:buFont typeface="Arial" panose="020B0604020202020204" pitchFamily="34" charset="0"/>
              <a:buChar char="•"/>
            </a:pPr>
            <a:r>
              <a:rPr lang="en-GB" dirty="0"/>
              <a:t>ongoing psychological trauma from the time of the initial FGM</a:t>
            </a:r>
          </a:p>
          <a:p>
            <a:pPr marL="0" indent="0"/>
            <a:endParaRPr lang="en-GB" dirty="0"/>
          </a:p>
          <a:p>
            <a:pPr marL="0" indent="0"/>
            <a:r>
              <a:rPr lang="en-GB" dirty="0"/>
              <a:t>If sample takers encounter medical complications, they should consider </a:t>
            </a:r>
            <a:br>
              <a:rPr lang="en-GB" dirty="0"/>
            </a:br>
            <a:r>
              <a:rPr lang="en-GB" dirty="0"/>
              <a:t>referral to a local FGM service to confirm FGM status and possible need for </a:t>
            </a:r>
            <a:br>
              <a:rPr lang="en-GB" dirty="0"/>
            </a:br>
            <a:r>
              <a:rPr lang="en-GB" dirty="0"/>
              <a:t>de-infibulation. Alternatively, consider onward referral to specialist gynaecology and or counselling services.</a:t>
            </a:r>
          </a:p>
          <a:p>
            <a:pPr marL="0" indent="0"/>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54849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Female genital mutilation (FGM) (3)</a:t>
            </a:r>
          </a:p>
        </p:txBody>
      </p:sp>
      <p:sp>
        <p:nvSpPr>
          <p:cNvPr id="3" name="Content Placeholder 2"/>
          <p:cNvSpPr>
            <a:spLocks noGrp="1"/>
          </p:cNvSpPr>
          <p:nvPr>
            <p:ph idx="1"/>
          </p:nvPr>
        </p:nvSpPr>
        <p:spPr/>
        <p:txBody>
          <a:bodyPr/>
          <a:lstStyle/>
          <a:p>
            <a:r>
              <a:rPr lang="en-GB" dirty="0"/>
              <a:t>The sample taker must be aware that a person who has undergone </a:t>
            </a:r>
            <a:br>
              <a:rPr lang="en-GB" dirty="0"/>
            </a:br>
            <a:r>
              <a:rPr lang="en-GB" dirty="0"/>
              <a:t>FGM may be a vulnerable adult. If the sample taker considers this to be </a:t>
            </a:r>
            <a:br>
              <a:rPr lang="en-GB" dirty="0"/>
            </a:br>
            <a:r>
              <a:rPr lang="en-GB" dirty="0"/>
              <a:t>the case, or if there may be a risk to other family members, they should complete a safeguarding risk assessment or discuss the case with their safeguarding officer and share the information with multi-agency partners, </a:t>
            </a:r>
            <a:br>
              <a:rPr lang="en-GB" dirty="0"/>
            </a:br>
            <a:r>
              <a:rPr lang="en-GB" dirty="0"/>
              <a:t>for example, health visitors, school nurses or practice nurses, to initiate a safeguarding response.</a:t>
            </a:r>
          </a:p>
          <a:p>
            <a:r>
              <a:rPr lang="en-GB" dirty="0"/>
              <a:t>  </a:t>
            </a:r>
          </a:p>
          <a:p>
            <a:r>
              <a:rPr lang="en-GB" dirty="0"/>
              <a:t>Reporting FGM in people under 18 is mandatory (although out of scope of </a:t>
            </a:r>
            <a:br>
              <a:rPr lang="en-GB" dirty="0"/>
            </a:br>
            <a:r>
              <a:rPr lang="en-GB" dirty="0"/>
              <a:t>the screening population) and the requirement to record data on FGM is set </a:t>
            </a:r>
            <a:br>
              <a:rPr lang="en-GB" dirty="0"/>
            </a:br>
            <a:r>
              <a:rPr lang="en-GB" dirty="0"/>
              <a:t>out in Department of Health (DH) guidance.</a:t>
            </a:r>
          </a:p>
          <a:p>
            <a:endParaRPr lang="en-GB" dirty="0"/>
          </a:p>
          <a:p>
            <a:r>
              <a:rPr lang="en-GB" dirty="0">
                <a:hlinkClick r:id="rId2"/>
              </a:rPr>
              <a:t>www.gov.uk/government/publications/fgm-mandatory-reporting-in-healthcare</a:t>
            </a:r>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4196864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Choosing the appropriate </a:t>
            </a:r>
            <a:br>
              <a:rPr lang="en-GB" dirty="0"/>
            </a:br>
            <a:r>
              <a:rPr lang="en-GB" dirty="0"/>
              <a:t>speculum (1)</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6" name="Content Placeholder 5"/>
          <p:cNvSpPr>
            <a:spLocks noGrp="1"/>
          </p:cNvSpPr>
          <p:nvPr>
            <p:ph idx="1"/>
          </p:nvPr>
        </p:nvSpPr>
        <p:spPr>
          <a:xfrm>
            <a:off x="576448" y="1844824"/>
            <a:ext cx="8028000" cy="4739679"/>
          </a:xfrm>
        </p:spPr>
        <p:txBody>
          <a:bodyPr/>
          <a:lstStyle/>
          <a:p>
            <a:endParaRPr lang="en-GB" dirty="0"/>
          </a:p>
          <a:p>
            <a:r>
              <a:rPr lang="en-GB" dirty="0"/>
              <a:t>All sample takers should have a range of specula available including:</a:t>
            </a:r>
          </a:p>
          <a:p>
            <a:endParaRPr lang="en-GB" dirty="0"/>
          </a:p>
          <a:p>
            <a:pPr marL="285750" lvl="0" indent="-285750">
              <a:buFont typeface="Arial" panose="020B0604020202020204" pitchFamily="34" charset="0"/>
              <a:buChar char="•"/>
            </a:pPr>
            <a:r>
              <a:rPr lang="en-GB" dirty="0"/>
              <a:t>very small</a:t>
            </a:r>
          </a:p>
          <a:p>
            <a:pPr marL="285750" lvl="0" indent="-285750">
              <a:buFont typeface="Arial" panose="020B0604020202020204" pitchFamily="34" charset="0"/>
              <a:buChar char="•"/>
            </a:pPr>
            <a:r>
              <a:rPr lang="en-GB" dirty="0"/>
              <a:t>small</a:t>
            </a:r>
          </a:p>
          <a:p>
            <a:pPr marL="285750" lvl="0" indent="-285750">
              <a:buFont typeface="Arial" panose="020B0604020202020204" pitchFamily="34" charset="0"/>
              <a:buChar char="•"/>
            </a:pPr>
            <a:r>
              <a:rPr lang="en-GB" dirty="0"/>
              <a:t>medium</a:t>
            </a:r>
          </a:p>
          <a:p>
            <a:pPr marL="285750" lvl="0" indent="-285750">
              <a:buFont typeface="Arial" panose="020B0604020202020204" pitchFamily="34" charset="0"/>
              <a:buChar char="•"/>
            </a:pPr>
            <a:r>
              <a:rPr lang="en-GB" dirty="0"/>
              <a:t>large</a:t>
            </a:r>
          </a:p>
          <a:p>
            <a:pPr marL="285750" lvl="0" indent="-285750">
              <a:buFont typeface="Arial" panose="020B0604020202020204" pitchFamily="34" charset="0"/>
              <a:buChar char="•"/>
            </a:pPr>
            <a:r>
              <a:rPr lang="en-GB" dirty="0"/>
              <a:t>broad / long</a:t>
            </a:r>
          </a:p>
          <a:p>
            <a:pPr marL="285750" lvl="0" indent="-285750">
              <a:buFont typeface="Arial" panose="020B0604020202020204" pitchFamily="34" charset="0"/>
              <a:buChar char="•"/>
            </a:pPr>
            <a:endParaRPr lang="en-GB" dirty="0"/>
          </a:p>
          <a:p>
            <a:r>
              <a:rPr lang="en-GB" dirty="0"/>
              <a:t>The equipment should include a long bladed narrow speculum such as the </a:t>
            </a:r>
            <a:r>
              <a:rPr lang="en-GB" dirty="0" err="1"/>
              <a:t>Winterton</a:t>
            </a:r>
            <a:r>
              <a:rPr lang="en-GB" dirty="0"/>
              <a:t>™ speculum, to enable better visualisation of the cervix when the vagina is long or the cervix is lying posteriorly.</a:t>
            </a:r>
          </a:p>
          <a:p>
            <a:endParaRPr lang="en-GB" dirty="0"/>
          </a:p>
        </p:txBody>
      </p:sp>
    </p:spTree>
    <p:extLst>
      <p:ext uri="{BB962C8B-B14F-4D97-AF65-F5344CB8AC3E}">
        <p14:creationId xmlns:p14="http://schemas.microsoft.com/office/powerpoint/2010/main" val="1945643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Choosing the appropriate </a:t>
            </a:r>
            <a:br>
              <a:rPr lang="en-GB" dirty="0"/>
            </a:br>
            <a:r>
              <a:rPr lang="en-GB" dirty="0"/>
              <a:t>speculum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6" name="Content Placeholder 5"/>
          <p:cNvSpPr>
            <a:spLocks noGrp="1"/>
          </p:cNvSpPr>
          <p:nvPr>
            <p:ph idx="1"/>
          </p:nvPr>
        </p:nvSpPr>
        <p:spPr>
          <a:xfrm>
            <a:off x="611560" y="1844825"/>
            <a:ext cx="7992888" cy="4464496"/>
          </a:xfrm>
        </p:spPr>
        <p:txBody>
          <a:bodyPr/>
          <a:lstStyle/>
          <a:p>
            <a:endParaRPr lang="en-GB" dirty="0"/>
          </a:p>
          <a:p>
            <a:r>
              <a:rPr lang="en-GB" sz="1600" dirty="0"/>
              <a:t>Check the quality of the equipment selected. When using the speculum, the sample taker should:</a:t>
            </a:r>
          </a:p>
          <a:p>
            <a:endParaRPr lang="en-GB" sz="1600" dirty="0"/>
          </a:p>
          <a:p>
            <a:pPr marL="285750" indent="-285750">
              <a:buFont typeface="Arial" panose="020B0604020202020204" pitchFamily="34" charset="0"/>
              <a:buChar char="•"/>
            </a:pPr>
            <a:r>
              <a:rPr lang="en-GB" sz="1600" dirty="0"/>
              <a:t>warm or cool under running water to reach body temperature for a metal speculum (make it clear to the person what is being done)</a:t>
            </a:r>
          </a:p>
          <a:p>
            <a:pPr marL="285750" lvl="0" indent="-285750">
              <a:buFont typeface="Arial" panose="020B0604020202020204" pitchFamily="34" charset="0"/>
              <a:buChar char="•"/>
            </a:pPr>
            <a:r>
              <a:rPr lang="en-GB" sz="1600" dirty="0"/>
              <a:t>consider using a little water based and carbomer-free lubricant (avoiding the tip </a:t>
            </a:r>
            <a:br>
              <a:rPr lang="en-GB" sz="1600" dirty="0"/>
            </a:br>
            <a:r>
              <a:rPr lang="en-GB" sz="1600" dirty="0"/>
              <a:t>of the speculum so as not to contaminate the cervix)</a:t>
            </a:r>
          </a:p>
          <a:p>
            <a:pPr marL="285750" lvl="0" indent="-285750">
              <a:buFont typeface="Arial" panose="020B0604020202020204" pitchFamily="34" charset="0"/>
              <a:buChar char="•"/>
            </a:pPr>
            <a:r>
              <a:rPr lang="en-GB" sz="1600" dirty="0"/>
              <a:t>gently insert the speculum side-on, directing it downward using gentle, unhurried movements</a:t>
            </a:r>
          </a:p>
          <a:p>
            <a:pPr marL="285750" lvl="0" indent="-285750">
              <a:buFont typeface="Arial" panose="020B0604020202020204" pitchFamily="34" charset="0"/>
              <a:buChar char="•"/>
            </a:pPr>
            <a:r>
              <a:rPr lang="en-GB" sz="1600" dirty="0"/>
              <a:t>open and close the speculum slightly or change the angle of insertion to bring the cervix into view</a:t>
            </a:r>
          </a:p>
          <a:p>
            <a:pPr marL="285750" lvl="0" indent="-285750">
              <a:buFont typeface="Arial" panose="020B0604020202020204" pitchFamily="34" charset="0"/>
              <a:buChar char="•"/>
            </a:pPr>
            <a:r>
              <a:rPr lang="en-GB" sz="1600" dirty="0"/>
              <a:t>note that a common error is failure to insert the speculum far enough into the vagina</a:t>
            </a:r>
          </a:p>
          <a:p>
            <a:pPr marL="285750" lvl="0" indent="-285750">
              <a:buFont typeface="Arial" panose="020B0604020202020204" pitchFamily="34" charset="0"/>
              <a:buChar char="•"/>
            </a:pPr>
            <a:r>
              <a:rPr lang="en-GB" sz="1600" dirty="0"/>
              <a:t>allow time after inserting the speculum to allow the person to relax</a:t>
            </a:r>
          </a:p>
          <a:p>
            <a:endParaRPr lang="en-GB" dirty="0"/>
          </a:p>
          <a:p>
            <a:endParaRPr lang="en-GB" dirty="0"/>
          </a:p>
        </p:txBody>
      </p:sp>
    </p:spTree>
    <p:extLst>
      <p:ext uri="{BB962C8B-B14F-4D97-AF65-F5344CB8AC3E}">
        <p14:creationId xmlns:p14="http://schemas.microsoft.com/office/powerpoint/2010/main" val="2804240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Appearance of the cervix (1)</a:t>
            </a:r>
          </a:p>
        </p:txBody>
      </p:sp>
      <p:sp>
        <p:nvSpPr>
          <p:cNvPr id="3" name="Content Placeholder 2"/>
          <p:cNvSpPr>
            <a:spLocks noGrp="1"/>
          </p:cNvSpPr>
          <p:nvPr>
            <p:ph idx="1"/>
          </p:nvPr>
        </p:nvSpPr>
        <p:spPr/>
        <p:txBody>
          <a:bodyPr/>
          <a:lstStyle/>
          <a:p>
            <a:endParaRPr lang="en-GB" dirty="0"/>
          </a:p>
          <a:p>
            <a:r>
              <a:rPr lang="en-GB" dirty="0"/>
              <a:t>The sample taker inserts the speculum to:</a:t>
            </a:r>
          </a:p>
          <a:p>
            <a:endParaRPr lang="en-GB" dirty="0"/>
          </a:p>
          <a:p>
            <a:pPr marL="285750" indent="-285750">
              <a:buFont typeface="Arial" panose="020B0604020202020204" pitchFamily="34" charset="0"/>
              <a:buChar char="•"/>
            </a:pPr>
            <a:r>
              <a:rPr lang="en-GB" dirty="0"/>
              <a:t>visualise the cervix</a:t>
            </a:r>
          </a:p>
          <a:p>
            <a:pPr marL="285750" indent="-285750">
              <a:buFont typeface="Arial" panose="020B0604020202020204" pitchFamily="34" charset="0"/>
              <a:buChar char="•"/>
            </a:pPr>
            <a:r>
              <a:rPr lang="en-GB" dirty="0"/>
              <a:t>assess the cervix</a:t>
            </a:r>
          </a:p>
          <a:p>
            <a:pPr marL="285750" indent="-285750">
              <a:buFont typeface="Arial" panose="020B0604020202020204" pitchFamily="34" charset="0"/>
              <a:buChar char="•"/>
            </a:pPr>
            <a:r>
              <a:rPr lang="en-GB" dirty="0"/>
              <a:t>interpret what is seen</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18982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Appearance of the cervix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p:txBody>
          <a:bodyPr/>
          <a:lstStyle/>
          <a:p>
            <a:r>
              <a:rPr lang="en-GB" dirty="0"/>
              <a:t>The following appearances of the cervix should be familiar:</a:t>
            </a:r>
          </a:p>
          <a:p>
            <a:endParaRPr lang="en-GB" dirty="0"/>
          </a:p>
          <a:p>
            <a:pPr marL="0" indent="0"/>
            <a:r>
              <a:rPr lang="en-GB" b="1" dirty="0"/>
              <a:t>Cervical epithelium</a:t>
            </a:r>
          </a:p>
          <a:p>
            <a:r>
              <a:rPr lang="en-GB" dirty="0"/>
              <a:t>The cervical epithelium is of 2 kinds. The </a:t>
            </a:r>
            <a:r>
              <a:rPr lang="en-GB" dirty="0" err="1"/>
              <a:t>multilayered</a:t>
            </a:r>
            <a:r>
              <a:rPr lang="en-GB" dirty="0"/>
              <a:t> squamous epithelium on the ectocervix appears pale pink, and the thinner columnar epithelium in the endocervix appears red.</a:t>
            </a:r>
          </a:p>
          <a:p>
            <a:endParaRPr lang="en-GB" dirty="0"/>
          </a:p>
          <a:p>
            <a:pPr marL="0" indent="0"/>
            <a:r>
              <a:rPr lang="en-GB" b="1" dirty="0"/>
              <a:t>Cervical eversion</a:t>
            </a:r>
          </a:p>
          <a:p>
            <a:r>
              <a:rPr lang="en-GB" dirty="0"/>
              <a:t>This is a wide area of columnar epithelium, also known as ‘ectropion’. Opening the speculum exaggerates the appearance further. Cervical eversion does not require treatment unless the person is symptomatic. If symptomatic, refer the individual to colposcopy.</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942462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Appearance of the cervix (3)</a:t>
            </a:r>
          </a:p>
        </p:txBody>
      </p:sp>
      <p:sp>
        <p:nvSpPr>
          <p:cNvPr id="3" name="Content Placeholder 2"/>
          <p:cNvSpPr>
            <a:spLocks noGrp="1"/>
          </p:cNvSpPr>
          <p:nvPr>
            <p:ph idx="1"/>
          </p:nvPr>
        </p:nvSpPr>
        <p:spPr/>
        <p:txBody>
          <a:bodyPr/>
          <a:lstStyle/>
          <a:p>
            <a:endParaRPr lang="en-GB" dirty="0"/>
          </a:p>
          <a:p>
            <a:pPr marL="0" indent="0"/>
            <a:r>
              <a:rPr lang="en-GB" b="1" dirty="0"/>
              <a:t>Laceration of the cervix</a:t>
            </a:r>
          </a:p>
          <a:p>
            <a:r>
              <a:rPr lang="en-GB" dirty="0"/>
              <a:t>This is associated with childbirth, and exposes more of the canal lined by columnar epithelium.</a:t>
            </a:r>
          </a:p>
          <a:p>
            <a:endParaRPr lang="en-GB" dirty="0"/>
          </a:p>
          <a:p>
            <a:pPr marL="0" indent="0"/>
            <a:r>
              <a:rPr lang="en-GB" b="1" dirty="0"/>
              <a:t>Post treatment for CIN</a:t>
            </a:r>
          </a:p>
          <a:p>
            <a:r>
              <a:rPr lang="en-GB" dirty="0"/>
              <a:t>You may see a central ‘rosette’ of reddened epithelium on the cervix, which is asymptomatic and does not bleed to the touch. This represents an old area </a:t>
            </a:r>
            <a:br>
              <a:rPr lang="en-GB" dirty="0"/>
            </a:br>
            <a:r>
              <a:rPr lang="en-GB" dirty="0"/>
              <a:t>of healing.</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4241415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Sampling the transformation zone (1)</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680520"/>
          </a:xfrm>
        </p:spPr>
        <p:txBody>
          <a:bodyPr/>
          <a:lstStyle/>
          <a:p>
            <a:endParaRPr lang="en-GB" dirty="0"/>
          </a:p>
          <a:p>
            <a:r>
              <a:rPr lang="en-GB" dirty="0"/>
              <a:t>The whole cervix must be visualised to obtain a satisfactory sample.</a:t>
            </a:r>
          </a:p>
          <a:p>
            <a:endParaRPr lang="en-GB" dirty="0"/>
          </a:p>
          <a:p>
            <a:r>
              <a:rPr lang="en-GB" dirty="0"/>
              <a:t>Sample takers should note that:</a:t>
            </a:r>
          </a:p>
          <a:p>
            <a:r>
              <a:rPr lang="en-GB" dirty="0"/>
              <a:t> </a:t>
            </a:r>
          </a:p>
          <a:p>
            <a:pPr marL="285750" lvl="0" indent="-285750">
              <a:buFont typeface="Arial" panose="020B0604020202020204" pitchFamily="34" charset="0"/>
              <a:buChar char="•"/>
            </a:pPr>
            <a:r>
              <a:rPr lang="en-GB" dirty="0"/>
              <a:t>CIN can develop anywhere in the vaginally exposed columnar epithelium, </a:t>
            </a:r>
            <a:br>
              <a:rPr lang="en-GB" dirty="0"/>
            </a:br>
            <a:r>
              <a:rPr lang="en-GB" dirty="0"/>
              <a:t>so the whole transformation zone (TZ) needs to be sampled</a:t>
            </a:r>
          </a:p>
          <a:p>
            <a:pPr marL="285750" lvl="0" indent="-285750">
              <a:buFont typeface="Arial" panose="020B0604020202020204" pitchFamily="34" charset="0"/>
              <a:buChar char="•"/>
            </a:pPr>
            <a:r>
              <a:rPr lang="en-GB" dirty="0"/>
              <a:t>the position of the TZ varies; the part of the TZ adjacent to the </a:t>
            </a:r>
            <a:r>
              <a:rPr lang="en-GB" dirty="0" err="1"/>
              <a:t>squamo</a:t>
            </a:r>
            <a:r>
              <a:rPr lang="en-GB" dirty="0"/>
              <a:t> columnar junction (SCJ) is the most vulnerable to CIN</a:t>
            </a:r>
          </a:p>
          <a:p>
            <a:pPr marL="285750" lvl="0" indent="-285750">
              <a:buFont typeface="Arial" panose="020B0604020202020204" pitchFamily="34" charset="0"/>
              <a:buChar char="•"/>
            </a:pPr>
            <a:r>
              <a:rPr lang="en-GB" dirty="0"/>
              <a:t>if the SCJ is visible, the sample must include the whole circumference of </a:t>
            </a:r>
            <a:br>
              <a:rPr lang="en-GB" dirty="0"/>
            </a:br>
            <a:r>
              <a:rPr lang="en-GB" dirty="0"/>
              <a:t>the SCJ and the adjacent 1cm of squamous epithelium</a:t>
            </a:r>
          </a:p>
          <a:p>
            <a:pPr marL="285750" lvl="0" indent="-285750">
              <a:buFont typeface="Arial" panose="020B0604020202020204" pitchFamily="34" charset="0"/>
              <a:buChar char="•"/>
            </a:pPr>
            <a:r>
              <a:rPr lang="en-GB" dirty="0"/>
              <a:t>if the SCJ is in the </a:t>
            </a:r>
            <a:r>
              <a:rPr lang="en-GB" dirty="0" err="1"/>
              <a:t>endocervical</a:t>
            </a:r>
            <a:r>
              <a:rPr lang="en-GB" dirty="0"/>
              <a:t> canal and not visible, the sample must include cells from the canal in addition to the </a:t>
            </a:r>
            <a:r>
              <a:rPr lang="en-GB" dirty="0" err="1"/>
              <a:t>ectocervix</a:t>
            </a:r>
            <a:endParaRPr lang="en-GB" dirty="0"/>
          </a:p>
          <a:p>
            <a:pPr marL="0" lvl="0" indent="0"/>
            <a:endParaRPr lang="en-GB" dirty="0"/>
          </a:p>
          <a:p>
            <a:endParaRPr lang="en-GB" dirty="0"/>
          </a:p>
          <a:p>
            <a:endParaRPr lang="en-GB" dirty="0"/>
          </a:p>
          <a:p>
            <a:endParaRPr lang="en-GB" dirty="0"/>
          </a:p>
        </p:txBody>
      </p:sp>
    </p:spTree>
    <p:extLst>
      <p:ext uri="{BB962C8B-B14F-4D97-AF65-F5344CB8AC3E}">
        <p14:creationId xmlns:p14="http://schemas.microsoft.com/office/powerpoint/2010/main" val="571008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Sampling the transformation zone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29</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739679"/>
          </a:xfrm>
        </p:spPr>
        <p:txBody>
          <a:bodyPr/>
          <a:lstStyle/>
          <a:p>
            <a:endParaRPr lang="en-GB" dirty="0"/>
          </a:p>
          <a:p>
            <a:pPr marL="285750" indent="-285750">
              <a:buFont typeface="Arial" panose="020B0604020202020204" pitchFamily="34" charset="0"/>
              <a:buChar char="•"/>
            </a:pPr>
            <a:r>
              <a:rPr lang="en-GB" dirty="0"/>
              <a:t>they must visualise the cervix at the time that the sample is taken, and make sure the whole of the TZ has been sampled (the laboratory cannot be certain that the full circumference of the cervix has been sampled by the cellularity or cell content of the sample; to a cytologist, a sample taken </a:t>
            </a:r>
            <a:br>
              <a:rPr lang="en-GB" dirty="0"/>
            </a:br>
            <a:r>
              <a:rPr lang="en-GB" dirty="0"/>
              <a:t>from half of the cervix would look the same as one taken from the whole circumference)</a:t>
            </a:r>
          </a:p>
          <a:p>
            <a:pPr marL="285750" lvl="0" indent="-285750">
              <a:buFont typeface="Arial" panose="020B0604020202020204" pitchFamily="34" charset="0"/>
              <a:buChar char="•"/>
            </a:pPr>
            <a:r>
              <a:rPr lang="en-GB" dirty="0"/>
              <a:t>if an experienced sample taker is unable to visualise the cervix, the person should be referred to a colposcopy clinic for investigation</a:t>
            </a:r>
          </a:p>
          <a:p>
            <a:pPr marL="285750" lvl="0" indent="-285750">
              <a:buFont typeface="Arial" panose="020B0604020202020204" pitchFamily="34" charset="0"/>
              <a:buChar char="•"/>
            </a:pPr>
            <a:r>
              <a:rPr lang="en-GB" dirty="0"/>
              <a:t>sample takers should make sure that information about previous treatment (for glandular neoplasia, CIN 2 or CIN 3) is given on the test request form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89166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taking a sample</a:t>
            </a:r>
          </a:p>
        </p:txBody>
      </p:sp>
      <p:sp>
        <p:nvSpPr>
          <p:cNvPr id="3" name="Content Placeholder 2"/>
          <p:cNvSpPr>
            <a:spLocks noGrp="1"/>
          </p:cNvSpPr>
          <p:nvPr>
            <p:ph idx="1"/>
          </p:nvPr>
        </p:nvSpPr>
        <p:spPr/>
        <p:txBody>
          <a:bodyPr/>
          <a:lstStyle/>
          <a:p>
            <a:r>
              <a:rPr lang="en-GB" dirty="0"/>
              <a:t>The environment for sample taking should be:</a:t>
            </a:r>
          </a:p>
          <a:p>
            <a:r>
              <a:rPr lang="en-GB" dirty="0"/>
              <a:t> </a:t>
            </a:r>
          </a:p>
          <a:p>
            <a:pPr marL="285750" lvl="0" indent="-285750">
              <a:buFont typeface="Arial" panose="020B0604020202020204" pitchFamily="34" charset="0"/>
              <a:buChar char="•"/>
            </a:pPr>
            <a:r>
              <a:rPr lang="en-GB" dirty="0"/>
              <a:t>warm</a:t>
            </a:r>
          </a:p>
          <a:p>
            <a:pPr marL="285750" lvl="0" indent="-285750">
              <a:buFont typeface="Arial" panose="020B0604020202020204" pitchFamily="34" charset="0"/>
              <a:buChar char="•"/>
            </a:pPr>
            <a:r>
              <a:rPr lang="en-GB" dirty="0"/>
              <a:t>well lit</a:t>
            </a:r>
          </a:p>
          <a:p>
            <a:pPr marL="285750" lvl="0" indent="-285750">
              <a:buFont typeface="Arial" panose="020B0604020202020204" pitchFamily="34" charset="0"/>
              <a:buChar char="•"/>
            </a:pPr>
            <a:r>
              <a:rPr lang="en-GB" dirty="0"/>
              <a:t>private</a:t>
            </a:r>
          </a:p>
          <a:p>
            <a:pPr marL="285750" lvl="0" indent="-285750">
              <a:buFont typeface="Arial" panose="020B0604020202020204" pitchFamily="34" charset="0"/>
              <a:buChar char="•"/>
            </a:pPr>
            <a:r>
              <a:rPr lang="en-GB" dirty="0"/>
              <a:t>comfortable</a:t>
            </a:r>
          </a:p>
          <a:p>
            <a:pPr marL="285750" lvl="0" indent="-285750">
              <a:buFont typeface="Arial" panose="020B0604020202020204" pitchFamily="34" charset="0"/>
              <a:buChar char="•"/>
            </a:pPr>
            <a:r>
              <a:rPr lang="en-GB" dirty="0"/>
              <a:t>as relaxing as possible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697659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a:t>Nabothian</a:t>
            </a:r>
            <a:r>
              <a:rPr lang="en-GB" dirty="0"/>
              <a:t> follicles</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30</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739679"/>
          </a:xfrm>
        </p:spPr>
        <p:txBody>
          <a:bodyPr/>
          <a:lstStyle/>
          <a:p>
            <a:endParaRPr lang="en-GB" dirty="0"/>
          </a:p>
          <a:p>
            <a:r>
              <a:rPr lang="en-GB" dirty="0"/>
              <a:t>These are mucus-retaining cysts formed as islands of columnar epithelium covered by squamous epithelium. </a:t>
            </a:r>
          </a:p>
          <a:p>
            <a:endParaRPr lang="en-GB" dirty="0"/>
          </a:p>
          <a:p>
            <a:r>
              <a:rPr lang="en-GB" dirty="0"/>
              <a:t>They are usually small (about 5mm in diameter), but occasionally may enlarge to 1cm to 1.5cm. </a:t>
            </a:r>
          </a:p>
          <a:p>
            <a:endParaRPr lang="en-GB" dirty="0"/>
          </a:p>
          <a:p>
            <a:r>
              <a:rPr lang="en-GB" dirty="0"/>
              <a:t>The cervix may have a knobbly appearance if several cysts are present. </a:t>
            </a:r>
            <a:br>
              <a:rPr lang="en-GB" dirty="0"/>
            </a:br>
            <a:r>
              <a:rPr lang="en-GB" dirty="0"/>
              <a:t>No treatment is required, and a sample can be taken as normal.</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791500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Polyps</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31</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739679"/>
          </a:xfrm>
        </p:spPr>
        <p:txBody>
          <a:bodyPr/>
          <a:lstStyle/>
          <a:p>
            <a:endParaRPr lang="en-GB" dirty="0"/>
          </a:p>
          <a:p>
            <a:r>
              <a:rPr lang="en-GB" dirty="0"/>
              <a:t>The sample taker may take a sample as long as the polyp does not interfere with full 360 degree coverage. If in doubt, refer the person to gynaecology and then sample after treatment (3 months later).</a:t>
            </a:r>
          </a:p>
          <a:p>
            <a:r>
              <a:rPr lang="en-GB" dirty="0"/>
              <a:t> </a:t>
            </a:r>
          </a:p>
          <a:p>
            <a:r>
              <a:rPr lang="en-GB" dirty="0"/>
              <a:t>Small </a:t>
            </a:r>
            <a:r>
              <a:rPr lang="en-GB" dirty="0" err="1"/>
              <a:t>ectocervical</a:t>
            </a:r>
            <a:r>
              <a:rPr lang="en-GB" dirty="0"/>
              <a:t> polyps where the base is visible and which are asymptomatic do not require referral for gynaecological opinion.</a:t>
            </a:r>
          </a:p>
          <a:p>
            <a:r>
              <a:rPr lang="en-GB" dirty="0"/>
              <a:t> </a:t>
            </a:r>
          </a:p>
          <a:p>
            <a:r>
              <a:rPr lang="en-GB" dirty="0"/>
              <a:t>Large, symptomatic or endocervical polyps where the base is not visible </a:t>
            </a:r>
            <a:br>
              <a:rPr lang="en-GB" dirty="0"/>
            </a:br>
            <a:r>
              <a:rPr lang="en-GB" dirty="0"/>
              <a:t>should result in referral for a gynaecological opinion (although such polyps </a:t>
            </a:r>
            <a:br>
              <a:rPr lang="en-GB" dirty="0"/>
            </a:br>
            <a:r>
              <a:rPr lang="en-GB" dirty="0"/>
              <a:t>are usually benign).</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567109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People with 2 cervices</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739679"/>
          </a:xfrm>
        </p:spPr>
        <p:txBody>
          <a:bodyPr/>
          <a:lstStyle/>
          <a:p>
            <a:endParaRPr lang="en-GB" dirty="0"/>
          </a:p>
          <a:p>
            <a:r>
              <a:rPr lang="en-GB" dirty="0"/>
              <a:t>If a person has 2 cervices, the sample taker must:</a:t>
            </a:r>
          </a:p>
          <a:p>
            <a:r>
              <a:rPr lang="en-GB" dirty="0"/>
              <a:t> </a:t>
            </a:r>
          </a:p>
          <a:p>
            <a:pPr marL="285750" lvl="0" indent="-285750">
              <a:buFont typeface="Arial" panose="020B0604020202020204" pitchFamily="34" charset="0"/>
              <a:buChar char="•"/>
            </a:pPr>
            <a:r>
              <a:rPr lang="en-GB" dirty="0"/>
              <a:t>take a sample from each cervix</a:t>
            </a:r>
          </a:p>
          <a:p>
            <a:pPr marL="285750" lvl="0" indent="-285750">
              <a:buFont typeface="Arial" panose="020B0604020202020204" pitchFamily="34" charset="0"/>
              <a:buChar char="•"/>
            </a:pPr>
            <a:r>
              <a:rPr lang="en-GB" dirty="0"/>
              <a:t>put each sample into a separate vial</a:t>
            </a:r>
          </a:p>
          <a:p>
            <a:pPr marL="285750" indent="-285750">
              <a:buFont typeface="Arial" panose="020B0604020202020204" pitchFamily="34" charset="0"/>
              <a:buChar char="•"/>
            </a:pPr>
            <a:r>
              <a:rPr lang="en-GB" dirty="0"/>
              <a:t>label each vial and identify which cervix they have come from (use the person’s left and right)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149524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Bleeding on taking a sample</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76448" y="1268760"/>
            <a:ext cx="8028000" cy="4739679"/>
          </a:xfrm>
        </p:spPr>
        <p:txBody>
          <a:bodyPr/>
          <a:lstStyle/>
          <a:p>
            <a:endParaRPr lang="en-GB" dirty="0"/>
          </a:p>
          <a:p>
            <a:r>
              <a:rPr lang="en-GB" dirty="0"/>
              <a:t>Bleeding on taking a sample is not uncommon, especially from the columnar epithelium. If the cervix bleeds with no clinical suspicion of malignancy, sample takers should assess the amount of bleeding and consider possible causes. </a:t>
            </a:r>
          </a:p>
          <a:p>
            <a:endParaRPr lang="en-GB" dirty="0"/>
          </a:p>
          <a:p>
            <a:r>
              <a:rPr lang="en-GB" dirty="0"/>
              <a:t>The sample taker should send the sample to the laboratory, and explain to the person that the sample may be inadequate (and they may need to have the test repeated).</a:t>
            </a:r>
          </a:p>
          <a:p>
            <a:r>
              <a:rPr lang="en-GB" dirty="0"/>
              <a:t> </a:t>
            </a:r>
          </a:p>
          <a:p>
            <a:r>
              <a:rPr lang="en-GB" dirty="0"/>
              <a:t>If bleeding is a repeated problem and causes repeated inadequate samples, or if the person has post-coital bleeding, the sample taker should consider referral to a gynaecologist for further investigation.</a:t>
            </a:r>
          </a:p>
          <a:p>
            <a:endParaRPr lang="en-GB" dirty="0"/>
          </a:p>
          <a:p>
            <a:endParaRPr lang="en-GB" dirty="0"/>
          </a:p>
          <a:p>
            <a:endParaRPr lang="en-GB" dirty="0"/>
          </a:p>
        </p:txBody>
      </p:sp>
    </p:spTree>
    <p:extLst>
      <p:ext uri="{BB962C8B-B14F-4D97-AF65-F5344CB8AC3E}">
        <p14:creationId xmlns:p14="http://schemas.microsoft.com/office/powerpoint/2010/main" val="1211766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suspicion of malignancy (1)</a:t>
            </a:r>
          </a:p>
        </p:txBody>
      </p:sp>
      <p:sp>
        <p:nvSpPr>
          <p:cNvPr id="3" name="Content Placeholder 2"/>
          <p:cNvSpPr>
            <a:spLocks noGrp="1"/>
          </p:cNvSpPr>
          <p:nvPr>
            <p:ph idx="1"/>
          </p:nvPr>
        </p:nvSpPr>
        <p:spPr>
          <a:xfrm>
            <a:off x="648456" y="1412776"/>
            <a:ext cx="8028000" cy="4739679"/>
          </a:xfrm>
        </p:spPr>
        <p:txBody>
          <a:bodyPr/>
          <a:lstStyle/>
          <a:p>
            <a:r>
              <a:rPr lang="en-GB" dirty="0"/>
              <a:t>Cervical cancer is rare in the UK. Many sample takers will never see a single case. Signs of malignancy include:</a:t>
            </a:r>
          </a:p>
          <a:p>
            <a:endParaRPr lang="en-GB" dirty="0"/>
          </a:p>
          <a:p>
            <a:pPr marL="285750" lvl="0" indent="-285750">
              <a:buFont typeface="Arial" panose="020B0604020202020204" pitchFamily="34" charset="0"/>
              <a:buChar char="•"/>
            </a:pPr>
            <a:r>
              <a:rPr lang="en-GB" dirty="0"/>
              <a:t>an enlarged cervix where the surface is irregular and friable, crumbling </a:t>
            </a:r>
            <a:br>
              <a:rPr lang="en-GB" dirty="0"/>
            </a:br>
            <a:r>
              <a:rPr lang="en-GB" dirty="0"/>
              <a:t>to the touch (gross example)</a:t>
            </a:r>
          </a:p>
          <a:p>
            <a:pPr marL="285750" lvl="0" indent="-285750">
              <a:buFont typeface="Arial" panose="020B0604020202020204" pitchFamily="34" charset="0"/>
              <a:buChar char="•"/>
            </a:pPr>
            <a:r>
              <a:rPr lang="en-GB" dirty="0"/>
              <a:t>large blood vessels which bleed freely when rubbed by the end of </a:t>
            </a:r>
            <a:br>
              <a:rPr lang="en-GB" dirty="0"/>
            </a:br>
            <a:r>
              <a:rPr lang="en-GB" dirty="0"/>
              <a:t>the speculum</a:t>
            </a:r>
          </a:p>
          <a:p>
            <a:pPr marL="285750" lvl="0" indent="-285750">
              <a:buFont typeface="Arial" panose="020B0604020202020204" pitchFamily="34" charset="0"/>
              <a:buChar char="•"/>
            </a:pPr>
            <a:r>
              <a:rPr lang="en-GB" dirty="0"/>
              <a:t>an offensive, watery discharge may also be present</a:t>
            </a:r>
          </a:p>
          <a:p>
            <a:r>
              <a:rPr lang="en-GB" dirty="0"/>
              <a:t> </a:t>
            </a:r>
          </a:p>
          <a:p>
            <a:r>
              <a:rPr lang="en-GB" dirty="0"/>
              <a:t>If the cervix bleeds with clinical suspicion of malignancy, and a clinician considers the cervical appearance is suspicious of malignancy, they must refer the person to a gynaecologist urgently through the cancer wait times (CWT) </a:t>
            </a:r>
            <a:br>
              <a:rPr lang="en-GB" dirty="0"/>
            </a:br>
            <a:r>
              <a:rPr lang="en-GB" dirty="0"/>
              <a:t>‘2-week wait’ pathway. Do not take a sample.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4052875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Clinical suspicion of malignancy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Cervical screening is a screening test, not a diagnostic tool. If a person presents to their GP practice with cervical cancer symptoms, the GP should refer them to a gynaecologist.</a:t>
            </a:r>
          </a:p>
          <a:p>
            <a:endParaRPr lang="en-GB" dirty="0"/>
          </a:p>
          <a:p>
            <a:r>
              <a:rPr lang="en-GB" dirty="0"/>
              <a:t>In rare cases, </a:t>
            </a:r>
            <a:r>
              <a:rPr lang="en-GB" dirty="0" err="1"/>
              <a:t>hrHPV</a:t>
            </a:r>
            <a:r>
              <a:rPr lang="en-GB" dirty="0"/>
              <a:t> may not be present and a normal screening result may occur even though malignancy is present.</a:t>
            </a:r>
          </a:p>
          <a:p>
            <a:r>
              <a:rPr lang="en-GB" dirty="0"/>
              <a:t> </a:t>
            </a:r>
          </a:p>
          <a:p>
            <a:r>
              <a:rPr lang="en-GB" dirty="0"/>
              <a:t>If the sample taker has any concerns about the person’s health when the </a:t>
            </a:r>
            <a:br>
              <a:rPr lang="en-GB" dirty="0"/>
            </a:br>
            <a:r>
              <a:rPr lang="en-GB" dirty="0"/>
              <a:t>cervix is visualised, they should seek appropriate clinical advice.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5335836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the sample</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sz="1600" dirty="0"/>
              <a:t>Achieve a high cellular yield with correct use of the </a:t>
            </a:r>
            <a:r>
              <a:rPr lang="en-GB" sz="1600" dirty="0" err="1"/>
              <a:t>Cervex</a:t>
            </a:r>
            <a:r>
              <a:rPr lang="en-GB" sz="1600" dirty="0"/>
              <a:t>-Brush™ / broom:</a:t>
            </a:r>
          </a:p>
          <a:p>
            <a:pPr marL="342900" indent="-342900">
              <a:buFont typeface="+mj-lt"/>
              <a:buAutoNum type="arabicPeriod"/>
            </a:pPr>
            <a:endParaRPr lang="en-GB" sz="1600" dirty="0"/>
          </a:p>
          <a:p>
            <a:pPr marL="342900" lvl="0" indent="-342900">
              <a:buFont typeface="+mj-lt"/>
              <a:buAutoNum type="arabicPeriod"/>
            </a:pPr>
            <a:r>
              <a:rPr lang="en-GB" sz="1600" dirty="0"/>
              <a:t>Insert the central bristles of the </a:t>
            </a:r>
            <a:r>
              <a:rPr lang="en-GB" sz="1600" dirty="0" err="1"/>
              <a:t>Cervex</a:t>
            </a:r>
            <a:r>
              <a:rPr lang="en-GB" sz="1600" dirty="0"/>
              <a:t>-Brush™ / broom into the </a:t>
            </a:r>
            <a:r>
              <a:rPr lang="en-GB" sz="1600" dirty="0" err="1"/>
              <a:t>endocervical</a:t>
            </a:r>
            <a:r>
              <a:rPr lang="en-GB" sz="1600" dirty="0"/>
              <a:t> canal so that the shorter, outer bristles fully contact the </a:t>
            </a:r>
            <a:r>
              <a:rPr lang="en-GB" sz="1600" dirty="0" err="1"/>
              <a:t>ectocervix</a:t>
            </a:r>
            <a:r>
              <a:rPr lang="en-GB" sz="1600" dirty="0"/>
              <a:t>.</a:t>
            </a:r>
          </a:p>
          <a:p>
            <a:pPr marL="342900" lvl="0" indent="-342900">
              <a:buFont typeface="+mj-lt"/>
              <a:buAutoNum type="arabicPeriod"/>
            </a:pPr>
            <a:r>
              <a:rPr lang="en-GB" sz="1600" dirty="0"/>
              <a:t>Using pencil pressure, rotate the </a:t>
            </a:r>
            <a:r>
              <a:rPr lang="en-GB" sz="1600" dirty="0" err="1"/>
              <a:t>Cervex</a:t>
            </a:r>
            <a:r>
              <a:rPr lang="en-GB" sz="1600" dirty="0"/>
              <a:t>-Brush™ / broom 5 times in a clockwise direction. In order to ensure good contact with the </a:t>
            </a:r>
            <a:r>
              <a:rPr lang="en-GB" sz="1600" dirty="0" err="1"/>
              <a:t>ectocervix</a:t>
            </a:r>
            <a:r>
              <a:rPr lang="en-GB" sz="1600" dirty="0"/>
              <a:t>, bevel the plastic fronds of the </a:t>
            </a:r>
            <a:r>
              <a:rPr lang="en-GB" sz="1600" dirty="0" err="1"/>
              <a:t>Cervex</a:t>
            </a:r>
            <a:r>
              <a:rPr lang="en-GB" sz="1600" dirty="0"/>
              <a:t>-Brush™ / broom for clockwise rotation only.</a:t>
            </a:r>
          </a:p>
          <a:p>
            <a:pPr lvl="0"/>
            <a:endParaRPr lang="en-GB" sz="1600" dirty="0"/>
          </a:p>
          <a:p>
            <a:r>
              <a:rPr lang="en-GB" sz="1600" dirty="0"/>
              <a:t>The trainee should take care to:</a:t>
            </a:r>
          </a:p>
          <a:p>
            <a:endParaRPr lang="en-GB" sz="1600" dirty="0"/>
          </a:p>
          <a:p>
            <a:pPr marL="285750" lvl="0" indent="-285750">
              <a:buFont typeface="Arial" panose="020B0604020202020204" pitchFamily="34" charset="0"/>
              <a:buChar char="•"/>
            </a:pPr>
            <a:r>
              <a:rPr lang="en-GB" sz="1600" dirty="0"/>
              <a:t>make sure the </a:t>
            </a:r>
            <a:r>
              <a:rPr lang="en-GB" sz="1600" dirty="0" err="1"/>
              <a:t>Cervex</a:t>
            </a:r>
            <a:r>
              <a:rPr lang="en-GB" sz="1600" dirty="0"/>
              <a:t>-Brush™ / broom fronds are fully splayed </a:t>
            </a:r>
          </a:p>
          <a:p>
            <a:pPr marL="285750" lvl="0" indent="-285750">
              <a:buFont typeface="Arial" panose="020B0604020202020204" pitchFamily="34" charset="0"/>
              <a:buChar char="•"/>
            </a:pPr>
            <a:r>
              <a:rPr lang="en-GB" sz="1600" dirty="0"/>
              <a:t>apply firm pressure when taking the sample for the entire 5 clockwise rotations</a:t>
            </a:r>
          </a:p>
          <a:p>
            <a:pPr marL="285750" lvl="0" indent="-285750">
              <a:buFont typeface="Arial" panose="020B0604020202020204" pitchFamily="34" charset="0"/>
              <a:buChar char="•"/>
            </a:pPr>
            <a:r>
              <a:rPr lang="en-GB" sz="1600" dirty="0"/>
              <a:t>move the speculum around if necessary to view the cervix properly</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653947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Taking an additional </a:t>
            </a:r>
            <a:r>
              <a:rPr lang="en-GB" dirty="0" err="1"/>
              <a:t>endocervical</a:t>
            </a:r>
            <a:r>
              <a:rPr lang="en-GB" dirty="0"/>
              <a:t> sample (1)</a:t>
            </a:r>
          </a:p>
        </p:txBody>
      </p:sp>
      <p:sp>
        <p:nvSpPr>
          <p:cNvPr id="3" name="Content Placeholder 2"/>
          <p:cNvSpPr>
            <a:spLocks noGrp="1"/>
          </p:cNvSpPr>
          <p:nvPr>
            <p:ph idx="1"/>
          </p:nvPr>
        </p:nvSpPr>
        <p:spPr/>
        <p:txBody>
          <a:bodyPr/>
          <a:lstStyle/>
          <a:p>
            <a:endParaRPr lang="en-GB" dirty="0"/>
          </a:p>
          <a:p>
            <a:endParaRPr lang="en-GB" dirty="0"/>
          </a:p>
          <a:p>
            <a:r>
              <a:rPr lang="en-GB" dirty="0"/>
              <a:t>An </a:t>
            </a:r>
            <a:r>
              <a:rPr lang="en-GB" dirty="0" err="1"/>
              <a:t>endocervical</a:t>
            </a:r>
            <a:r>
              <a:rPr lang="en-GB" dirty="0"/>
              <a:t> brush should be used only in a very few circumstances, </a:t>
            </a:r>
            <a:br>
              <a:rPr lang="en-GB" dirty="0"/>
            </a:br>
            <a:r>
              <a:rPr lang="en-GB" dirty="0"/>
              <a:t>and always in conjunction with a </a:t>
            </a:r>
            <a:r>
              <a:rPr lang="en-GB" dirty="0" err="1"/>
              <a:t>Cervex</a:t>
            </a:r>
            <a:r>
              <a:rPr lang="en-GB" dirty="0"/>
              <a:t>-Brush™ / broom. Consider taking </a:t>
            </a:r>
            <a:br>
              <a:rPr lang="en-GB" dirty="0"/>
            </a:br>
            <a:r>
              <a:rPr lang="en-GB" dirty="0"/>
              <a:t>a second sample using an </a:t>
            </a:r>
            <a:r>
              <a:rPr lang="en-GB" dirty="0" err="1"/>
              <a:t>endocervical</a:t>
            </a:r>
            <a:r>
              <a:rPr lang="en-GB" dirty="0"/>
              <a:t> brush only if:</a:t>
            </a:r>
          </a:p>
          <a:p>
            <a:endParaRPr lang="en-GB" dirty="0"/>
          </a:p>
          <a:p>
            <a:pPr marL="285750" lvl="0" indent="-285750">
              <a:buFont typeface="Arial" panose="020B0604020202020204" pitchFamily="34" charset="0"/>
              <a:buChar char="•"/>
            </a:pPr>
            <a:r>
              <a:rPr lang="en-GB" dirty="0"/>
              <a:t>there is difficulty inserting the </a:t>
            </a:r>
            <a:r>
              <a:rPr lang="en-GB" dirty="0" err="1"/>
              <a:t>Cervex</a:t>
            </a:r>
            <a:r>
              <a:rPr lang="en-GB" dirty="0"/>
              <a:t>-Brush™ / broom into the </a:t>
            </a:r>
            <a:r>
              <a:rPr lang="en-GB" dirty="0" err="1"/>
              <a:t>os</a:t>
            </a:r>
            <a:r>
              <a:rPr lang="en-GB" dirty="0"/>
              <a:t>, for example if the </a:t>
            </a:r>
            <a:r>
              <a:rPr lang="en-GB" dirty="0" err="1"/>
              <a:t>os</a:t>
            </a:r>
            <a:r>
              <a:rPr lang="en-GB" dirty="0"/>
              <a:t> is narrow or </a:t>
            </a:r>
            <a:r>
              <a:rPr lang="en-GB" dirty="0" err="1"/>
              <a:t>stenosed</a:t>
            </a:r>
            <a:endParaRPr lang="en-GB" dirty="0"/>
          </a:p>
          <a:p>
            <a:pPr marL="285750" lvl="0" indent="-285750">
              <a:buFont typeface="Arial" panose="020B0604020202020204" pitchFamily="34" charset="0"/>
              <a:buChar char="•"/>
            </a:pPr>
            <a:r>
              <a:rPr lang="en-GB" dirty="0"/>
              <a:t>the person is being followed up for previous borderline changes in </a:t>
            </a:r>
            <a:r>
              <a:rPr lang="en-GB" dirty="0" err="1"/>
              <a:t>endocervical</a:t>
            </a:r>
            <a:r>
              <a:rPr lang="en-GB" dirty="0"/>
              <a:t> cells</a:t>
            </a:r>
          </a:p>
          <a:p>
            <a:pPr marL="285750" lvl="0" indent="-285750">
              <a:buFont typeface="Arial" panose="020B0604020202020204" pitchFamily="34" charset="0"/>
              <a:buChar char="•"/>
            </a:pPr>
            <a:r>
              <a:rPr lang="en-GB" dirty="0"/>
              <a:t>the person is being followed up for a previously treated </a:t>
            </a:r>
            <a:r>
              <a:rPr lang="en-GB" dirty="0" err="1"/>
              <a:t>endocervical</a:t>
            </a:r>
            <a:r>
              <a:rPr lang="en-GB" dirty="0"/>
              <a:t> glandular abnormality (usually when the person has not had a hysterectomy or radiotherapy) when a previous sample was inadequate because of the absence of </a:t>
            </a:r>
            <a:r>
              <a:rPr lang="en-GB" dirty="0" err="1"/>
              <a:t>endocervical</a:t>
            </a:r>
            <a:r>
              <a:rPr lang="en-GB" dirty="0"/>
              <a:t> cells</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96877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an additional </a:t>
            </a:r>
            <a:r>
              <a:rPr lang="en-GB" dirty="0" err="1"/>
              <a:t>endocervical</a:t>
            </a:r>
            <a:r>
              <a:rPr lang="en-GB" dirty="0"/>
              <a:t> sample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772817"/>
            <a:ext cx="8028000" cy="3456384"/>
          </a:xfrm>
        </p:spPr>
        <p:txBody>
          <a:bodyPr/>
          <a:lstStyle/>
          <a:p>
            <a:endParaRPr lang="en-GB" dirty="0"/>
          </a:p>
          <a:p>
            <a:r>
              <a:rPr lang="en-GB" dirty="0"/>
              <a:t>Sample takers should take an endocervical brush sample after the </a:t>
            </a:r>
            <a:r>
              <a:rPr lang="en-GB" dirty="0" err="1"/>
              <a:t>Cervex</a:t>
            </a:r>
            <a:r>
              <a:rPr lang="en-GB" dirty="0"/>
              <a:t>-Brush™ / broom sample.</a:t>
            </a:r>
          </a:p>
          <a:p>
            <a:endParaRPr lang="en-GB" dirty="0"/>
          </a:p>
          <a:p>
            <a:pPr marL="342900" lvl="0" indent="-342900">
              <a:buFont typeface="+mj-lt"/>
              <a:buAutoNum type="arabicPeriod"/>
            </a:pPr>
            <a:r>
              <a:rPr lang="en-GB" dirty="0"/>
              <a:t>Insert the </a:t>
            </a:r>
            <a:r>
              <a:rPr lang="en-GB" dirty="0" err="1"/>
              <a:t>endocervical</a:t>
            </a:r>
            <a:r>
              <a:rPr lang="en-GB" dirty="0"/>
              <a:t> brush gently into the </a:t>
            </a:r>
            <a:r>
              <a:rPr lang="en-GB" dirty="0" err="1"/>
              <a:t>os</a:t>
            </a:r>
            <a:r>
              <a:rPr lang="en-GB" dirty="0"/>
              <a:t>, with the lower bristles remaining visible, and rotate clockwise through one whole turn.</a:t>
            </a:r>
          </a:p>
          <a:p>
            <a:pPr marL="342900" lvl="0" indent="-342900">
              <a:buFont typeface="+mj-lt"/>
              <a:buAutoNum type="arabicPeriod"/>
            </a:pPr>
            <a:r>
              <a:rPr lang="en-GB" dirty="0"/>
              <a:t>Fix both samples in the same vial, and clearly note on the cytology request form the use of 2 sampling devices and the reason why.</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140791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Wide </a:t>
            </a:r>
            <a:r>
              <a:rPr lang="en-GB" dirty="0" err="1"/>
              <a:t>ectropion</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39</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11560" y="1340768"/>
            <a:ext cx="8028000" cy="4739679"/>
          </a:xfrm>
        </p:spPr>
        <p:txBody>
          <a:bodyPr/>
          <a:lstStyle/>
          <a:p>
            <a:endParaRPr lang="en-GB" dirty="0"/>
          </a:p>
          <a:p>
            <a:r>
              <a:rPr lang="en-GB" dirty="0"/>
              <a:t>If a wide ectropion is present, use a </a:t>
            </a:r>
            <a:r>
              <a:rPr lang="en-GB" dirty="0" err="1"/>
              <a:t>Cervex</a:t>
            </a:r>
            <a:r>
              <a:rPr lang="en-GB" dirty="0"/>
              <a:t>-Brush™ / broom to collect </a:t>
            </a:r>
            <a:br>
              <a:rPr lang="en-GB" dirty="0"/>
            </a:br>
            <a:r>
              <a:rPr lang="en-GB" dirty="0"/>
              <a:t>the sample. </a:t>
            </a:r>
          </a:p>
          <a:p>
            <a:endParaRPr lang="en-GB" dirty="0"/>
          </a:p>
          <a:p>
            <a:r>
              <a:rPr lang="en-GB" dirty="0"/>
              <a:t>If necessary, a use a second brush to sweep the TZ in accordance with the manufacturer’s instructions for users (MIU). Fix both samples in the same vial, and note this on the cytology request form.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83528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Equipment for taking cervical samples </a:t>
            </a:r>
            <a:endParaRPr lang="en-GB" dirty="0">
              <a:effectLst/>
            </a:endParaRPr>
          </a:p>
        </p:txBody>
      </p:sp>
      <p:sp>
        <p:nvSpPr>
          <p:cNvPr id="3" name="Content Placeholder 2"/>
          <p:cNvSpPr>
            <a:spLocks noGrp="1"/>
          </p:cNvSpPr>
          <p:nvPr>
            <p:ph idx="1"/>
          </p:nvPr>
        </p:nvSpPr>
        <p:spPr>
          <a:xfrm>
            <a:off x="648456" y="1412776"/>
            <a:ext cx="8028000" cy="4739679"/>
          </a:xfrm>
        </p:spPr>
        <p:txBody>
          <a:bodyPr/>
          <a:lstStyle/>
          <a:p>
            <a:r>
              <a:rPr lang="en-GB" dirty="0"/>
              <a:t>Equipment should include:</a:t>
            </a:r>
          </a:p>
          <a:p>
            <a:endParaRPr lang="en-GB" dirty="0"/>
          </a:p>
          <a:p>
            <a:pPr marL="285750" lvl="0" indent="-285750">
              <a:buFont typeface="Arial" panose="020B0604020202020204" pitchFamily="34" charset="0"/>
              <a:buChar char="•"/>
            </a:pPr>
            <a:r>
              <a:rPr lang="en-GB" dirty="0"/>
              <a:t>an adjustable height examination couch</a:t>
            </a:r>
          </a:p>
          <a:p>
            <a:pPr marL="285750" lvl="0" indent="-285750">
              <a:buFont typeface="Arial" panose="020B0604020202020204" pitchFamily="34" charset="0"/>
              <a:buChar char="•"/>
            </a:pPr>
            <a:r>
              <a:rPr lang="en-GB" dirty="0"/>
              <a:t>a good light source</a:t>
            </a:r>
          </a:p>
          <a:p>
            <a:pPr marL="285750" lvl="0" indent="-285750">
              <a:buFont typeface="Arial" panose="020B0604020202020204" pitchFamily="34" charset="0"/>
              <a:buChar char="•"/>
            </a:pPr>
            <a:r>
              <a:rPr lang="en-GB" dirty="0"/>
              <a:t>specula of different sizes, reusable or once-only use</a:t>
            </a:r>
          </a:p>
          <a:p>
            <a:pPr marL="285750" lvl="0" indent="-285750">
              <a:buFont typeface="Arial" panose="020B0604020202020204" pitchFamily="34" charset="0"/>
              <a:buChar char="•"/>
            </a:pPr>
            <a:r>
              <a:rPr lang="en-GB" dirty="0"/>
              <a:t>sterilisation facilities if reusable specula are used</a:t>
            </a:r>
          </a:p>
          <a:p>
            <a:pPr marL="285750" lvl="0" indent="-285750">
              <a:buFont typeface="Arial" panose="020B0604020202020204" pitchFamily="34" charset="0"/>
              <a:buChar char="•"/>
            </a:pPr>
            <a:r>
              <a:rPr lang="en-GB" dirty="0"/>
              <a:t>disposable non-latex gloves</a:t>
            </a:r>
          </a:p>
          <a:p>
            <a:pPr marL="285750" lvl="0" indent="-285750">
              <a:buFont typeface="Arial" panose="020B0604020202020204" pitchFamily="34" charset="0"/>
              <a:buChar char="•"/>
            </a:pPr>
            <a:r>
              <a:rPr lang="en-GB" dirty="0"/>
              <a:t>information leaflets for people</a:t>
            </a:r>
          </a:p>
          <a:p>
            <a:pPr marL="285750" lvl="0" indent="-285750">
              <a:buFont typeface="Arial" panose="020B0604020202020204" pitchFamily="34" charset="0"/>
              <a:buChar char="•"/>
            </a:pPr>
            <a:r>
              <a:rPr lang="en-GB" dirty="0"/>
              <a:t>a supply of </a:t>
            </a:r>
            <a:r>
              <a:rPr lang="en-GB" dirty="0" err="1"/>
              <a:t>Cervex</a:t>
            </a:r>
            <a:r>
              <a:rPr lang="en-GB" dirty="0"/>
              <a:t>-Brush™ / brooms</a:t>
            </a:r>
          </a:p>
          <a:p>
            <a:pPr marL="285750" lvl="0" indent="-285750">
              <a:buFont typeface="Arial" panose="020B0604020202020204" pitchFamily="34" charset="0"/>
              <a:buChar char="•"/>
            </a:pPr>
            <a:r>
              <a:rPr lang="en-GB" dirty="0"/>
              <a:t>a supply of </a:t>
            </a:r>
            <a:r>
              <a:rPr lang="en-GB" dirty="0" err="1"/>
              <a:t>endocervical</a:t>
            </a:r>
            <a:r>
              <a:rPr lang="en-GB" dirty="0"/>
              <a:t> brushes</a:t>
            </a:r>
          </a:p>
          <a:p>
            <a:pPr marL="285750" lvl="0" indent="-285750">
              <a:buFont typeface="Arial" panose="020B0604020202020204" pitchFamily="34" charset="0"/>
              <a:buChar char="•"/>
            </a:pPr>
            <a:r>
              <a:rPr lang="en-GB" dirty="0"/>
              <a:t>a supply of fixative vials </a:t>
            </a:r>
          </a:p>
          <a:p>
            <a:pPr marL="285750" lvl="0" indent="-285750">
              <a:buFont typeface="Arial" panose="020B0604020202020204" pitchFamily="34" charset="0"/>
              <a:buChar char="•"/>
            </a:pPr>
            <a:r>
              <a:rPr lang="en-GB" dirty="0"/>
              <a:t>packaging for transporting samples to the laboratory</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916915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Fixing the sample</a:t>
            </a:r>
          </a:p>
        </p:txBody>
      </p:sp>
      <p:sp>
        <p:nvSpPr>
          <p:cNvPr id="3" name="Content Placeholder 2"/>
          <p:cNvSpPr>
            <a:spLocks noGrp="1"/>
          </p:cNvSpPr>
          <p:nvPr>
            <p:ph idx="1"/>
          </p:nvPr>
        </p:nvSpPr>
        <p:spPr/>
        <p:txBody>
          <a:bodyPr/>
          <a:lstStyle/>
          <a:p>
            <a:pPr marL="0" lvl="0" indent="0"/>
            <a:endParaRPr lang="en-GB" sz="1400" dirty="0"/>
          </a:p>
          <a:p>
            <a:pPr marL="0" lvl="0" indent="0"/>
            <a:r>
              <a:rPr lang="en-GB" sz="1400" dirty="0"/>
              <a:t>Use the instructions below to the sample immediately without rushing the technique:</a:t>
            </a:r>
          </a:p>
          <a:p>
            <a:pPr marL="0" lvl="0" indent="0"/>
            <a:endParaRPr lang="en-GB" sz="1400" dirty="0"/>
          </a:p>
          <a:p>
            <a:pPr marL="342900" lvl="0" indent="-342900">
              <a:buFont typeface="+mj-lt"/>
              <a:buAutoNum type="arabicPeriod"/>
            </a:pPr>
            <a:r>
              <a:rPr lang="en-GB" sz="1400" dirty="0"/>
              <a:t>Place the </a:t>
            </a:r>
            <a:r>
              <a:rPr lang="en-GB" sz="1400" dirty="0" err="1"/>
              <a:t>Cervex</a:t>
            </a:r>
            <a:r>
              <a:rPr lang="en-GB" sz="1400" dirty="0"/>
              <a:t>-Brush™ / broom as it is into the fixative. </a:t>
            </a:r>
          </a:p>
          <a:p>
            <a:pPr marL="342900" lvl="0" indent="-342900">
              <a:buFont typeface="+mj-lt"/>
              <a:buAutoNum type="arabicPeriod"/>
            </a:pPr>
            <a:r>
              <a:rPr lang="en-GB" sz="1400" dirty="0"/>
              <a:t>Push the </a:t>
            </a:r>
            <a:r>
              <a:rPr lang="en-GB" sz="1400" dirty="0" err="1"/>
              <a:t>Cervex</a:t>
            </a:r>
            <a:r>
              <a:rPr lang="en-GB" sz="1400" dirty="0"/>
              <a:t>-Brush™ / broom into the bottom of the vial using a vigorous swirling motion. </a:t>
            </a:r>
            <a:br>
              <a:rPr lang="en-GB" sz="1400" dirty="0"/>
            </a:br>
            <a:r>
              <a:rPr lang="en-GB" sz="1400" dirty="0"/>
              <a:t>Do this at least 10 times, forcing the bristles apart. Firm pressure is necessary or the cells will cling to the </a:t>
            </a:r>
            <a:r>
              <a:rPr lang="en-GB" sz="1400" dirty="0" err="1"/>
              <a:t>Cervex</a:t>
            </a:r>
            <a:r>
              <a:rPr lang="en-GB" sz="1400" dirty="0"/>
              <a:t>-Brush™ / broom.</a:t>
            </a:r>
          </a:p>
          <a:p>
            <a:pPr marL="342900" lvl="0" indent="-342900">
              <a:buFont typeface="+mj-lt"/>
              <a:buAutoNum type="arabicPeriod"/>
            </a:pPr>
            <a:r>
              <a:rPr lang="en-GB" sz="1400" dirty="0"/>
              <a:t>Inspect the </a:t>
            </a:r>
            <a:r>
              <a:rPr lang="en-GB" sz="1400" dirty="0" err="1"/>
              <a:t>Cervex</a:t>
            </a:r>
            <a:r>
              <a:rPr lang="en-GB" sz="1400" dirty="0"/>
              <a:t>-Brush™ / broom for any residual material and remove any remaining by passing the </a:t>
            </a:r>
            <a:r>
              <a:rPr lang="en-GB" sz="1400" dirty="0" err="1"/>
              <a:t>Cervex</a:t>
            </a:r>
            <a:r>
              <a:rPr lang="en-GB" sz="1400" dirty="0"/>
              <a:t>-Brush™ / broom over the edge of the fixative vial.</a:t>
            </a:r>
          </a:p>
          <a:p>
            <a:pPr marL="342900" lvl="0" indent="-342900">
              <a:buFont typeface="+mj-lt"/>
              <a:buAutoNum type="arabicPeriod"/>
            </a:pPr>
            <a:r>
              <a:rPr lang="en-GB" sz="1400" dirty="0"/>
              <a:t>Make sure the material reaches the liquid to preserve it.</a:t>
            </a:r>
          </a:p>
          <a:p>
            <a:pPr marL="342900" lvl="0" indent="-342900">
              <a:buFont typeface="+mj-lt"/>
              <a:buAutoNum type="arabicPeriod"/>
            </a:pPr>
            <a:r>
              <a:rPr lang="en-GB" sz="1400" dirty="0"/>
              <a:t>Tighten the cap so that the torque line passes the torque line on the vial.</a:t>
            </a:r>
          </a:p>
          <a:p>
            <a:pPr marL="342900" lvl="0" indent="-342900">
              <a:buFont typeface="+mj-lt"/>
              <a:buAutoNum type="arabicPeriod"/>
            </a:pPr>
            <a:r>
              <a:rPr lang="en-GB" sz="1400" dirty="0"/>
              <a:t>Shake the vial if you wiped any material on the edge.</a:t>
            </a:r>
          </a:p>
          <a:p>
            <a:pPr marL="342900" lvl="0" indent="-342900">
              <a:buFont typeface="+mj-lt"/>
              <a:buAutoNum type="arabicPeriod"/>
            </a:pPr>
            <a:r>
              <a:rPr lang="en-GB" sz="1400" dirty="0"/>
              <a:t>Label the vial.</a:t>
            </a:r>
          </a:p>
          <a:p>
            <a:pPr marL="342900" lvl="0" indent="-342900">
              <a:buFont typeface="+mj-lt"/>
              <a:buAutoNum type="arabicPeriod"/>
            </a:pPr>
            <a:r>
              <a:rPr lang="en-GB" sz="1400" dirty="0"/>
              <a:t>If an </a:t>
            </a:r>
            <a:r>
              <a:rPr lang="en-GB" sz="1400" dirty="0" err="1"/>
              <a:t>endocervical</a:t>
            </a:r>
            <a:r>
              <a:rPr lang="en-GB" sz="1400" dirty="0"/>
              <a:t> sample has been taken in addition, add the brush to the same vial in the same way rinsing it in the vial. </a:t>
            </a:r>
          </a:p>
          <a:p>
            <a:endParaRPr lang="en-GB" sz="1400" b="1" dirty="0"/>
          </a:p>
          <a:p>
            <a:r>
              <a:rPr lang="en-GB" sz="1400" dirty="0"/>
              <a:t>You must place the sample in the vial at once to achieve immediate fixation. Do this before removing the speculum.</a:t>
            </a:r>
          </a:p>
          <a:p>
            <a:endParaRPr lang="en-GB" sz="14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40</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224567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Removing the speculum</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41</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340768"/>
            <a:ext cx="8028000" cy="4739679"/>
          </a:xfrm>
        </p:spPr>
        <p:txBody>
          <a:bodyPr/>
          <a:lstStyle/>
          <a:p>
            <a:pPr marL="342900" indent="-342900">
              <a:buFont typeface="+mj-lt"/>
              <a:buAutoNum type="arabicPeriod"/>
            </a:pPr>
            <a:endParaRPr lang="en-GB" dirty="0"/>
          </a:p>
          <a:p>
            <a:pPr marL="0" indent="0"/>
            <a:r>
              <a:rPr lang="en-GB" dirty="0"/>
              <a:t>Withdraw the speculum gently with the blades apart until the cervix is no longer within the blades. </a:t>
            </a:r>
          </a:p>
          <a:p>
            <a:pPr marL="0" indent="0"/>
            <a:endParaRPr lang="en-GB" dirty="0"/>
          </a:p>
          <a:p>
            <a:pPr marL="0" indent="0"/>
            <a:r>
              <a:rPr lang="en-GB" dirty="0"/>
              <a:t>Allow the speculum to close and continue to withdraw it until fully removed.</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017813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Ending the appointment</a:t>
            </a:r>
          </a:p>
        </p:txBody>
      </p:sp>
      <p:sp>
        <p:nvSpPr>
          <p:cNvPr id="3" name="Content Placeholder 2"/>
          <p:cNvSpPr>
            <a:spLocks noGrp="1"/>
          </p:cNvSpPr>
          <p:nvPr>
            <p:ph idx="1"/>
          </p:nvPr>
        </p:nvSpPr>
        <p:spPr>
          <a:xfrm>
            <a:off x="576448" y="1340768"/>
            <a:ext cx="8028000" cy="4739679"/>
          </a:xfrm>
        </p:spPr>
        <p:txBody>
          <a:bodyPr/>
          <a:lstStyle/>
          <a:p>
            <a:r>
              <a:rPr lang="en-GB" sz="1600" dirty="0"/>
              <a:t>Allow the person time to dress before going on to complete the screening appointment.</a:t>
            </a:r>
          </a:p>
          <a:p>
            <a:r>
              <a:rPr lang="en-GB" sz="1600" dirty="0"/>
              <a:t> </a:t>
            </a:r>
          </a:p>
          <a:p>
            <a:r>
              <a:rPr lang="en-GB" sz="1600" dirty="0"/>
              <a:t>Check that:</a:t>
            </a:r>
          </a:p>
          <a:p>
            <a:endParaRPr lang="en-GB" sz="1600" dirty="0"/>
          </a:p>
          <a:p>
            <a:pPr marL="285750" lvl="0" indent="-285750">
              <a:buFont typeface="Arial" panose="020B0604020202020204" pitchFamily="34" charset="0"/>
              <a:buChar char="•"/>
            </a:pPr>
            <a:r>
              <a:rPr lang="en-GB" sz="1600" dirty="0"/>
              <a:t>you have recorded their name and date of birth on the vial</a:t>
            </a:r>
          </a:p>
          <a:p>
            <a:pPr marL="285750" lvl="0" indent="-285750">
              <a:buFont typeface="Arial" panose="020B0604020202020204" pitchFamily="34" charset="0"/>
              <a:buChar char="•"/>
            </a:pPr>
            <a:r>
              <a:rPr lang="en-GB" sz="1600" dirty="0"/>
              <a:t>you have completed the cytology request form</a:t>
            </a:r>
          </a:p>
          <a:p>
            <a:pPr marL="285750" lvl="0" indent="-285750">
              <a:buFont typeface="Arial" panose="020B0604020202020204" pitchFamily="34" charset="0"/>
              <a:buChar char="•"/>
            </a:pPr>
            <a:r>
              <a:rPr lang="en-GB" sz="1600" dirty="0"/>
              <a:t>the detail on the form and vial both match and are correct</a:t>
            </a:r>
          </a:p>
          <a:p>
            <a:r>
              <a:rPr lang="en-GB" sz="1600" dirty="0"/>
              <a:t> </a:t>
            </a:r>
          </a:p>
          <a:p>
            <a:r>
              <a:rPr lang="en-GB" sz="1600" dirty="0"/>
              <a:t>Explain to the person:</a:t>
            </a:r>
          </a:p>
          <a:p>
            <a:endParaRPr lang="en-GB" sz="1600" dirty="0"/>
          </a:p>
          <a:p>
            <a:pPr marL="285750" lvl="0" indent="-285750">
              <a:buFont typeface="Arial" panose="020B0604020202020204" pitchFamily="34" charset="0"/>
              <a:buChar char="•"/>
            </a:pPr>
            <a:r>
              <a:rPr lang="en-GB" sz="1600" dirty="0"/>
              <a:t>how and when they will receive their test result</a:t>
            </a:r>
          </a:p>
          <a:p>
            <a:pPr marL="285750" lvl="0" indent="-285750">
              <a:buFont typeface="Arial" panose="020B0604020202020204" pitchFamily="34" charset="0"/>
              <a:buChar char="•"/>
            </a:pPr>
            <a:r>
              <a:rPr lang="en-GB" sz="1600" dirty="0"/>
              <a:t>what the results may be</a:t>
            </a:r>
          </a:p>
          <a:p>
            <a:pPr marL="285750" lvl="0" indent="-285750">
              <a:buFont typeface="Arial" panose="020B0604020202020204" pitchFamily="34" charset="0"/>
              <a:buChar char="•"/>
            </a:pPr>
            <a:r>
              <a:rPr lang="en-GB" sz="1600" dirty="0"/>
              <a:t>what follow-up may be relevant (as appropriate) </a:t>
            </a:r>
          </a:p>
          <a:p>
            <a:pPr marL="0" indent="0"/>
            <a:r>
              <a:rPr lang="en-GB" sz="1600" dirty="0"/>
              <a:t> </a:t>
            </a:r>
          </a:p>
          <a:p>
            <a:r>
              <a:rPr lang="en-GB" sz="1600" dirty="0"/>
              <a:t>Check the person understands they should see their GP if there is any abnormal bleeding or discharge, and that they can return to the practice for further advice </a:t>
            </a:r>
            <a:br>
              <a:rPr lang="en-GB" sz="1600" dirty="0"/>
            </a:br>
            <a:r>
              <a:rPr lang="en-GB" sz="1600" dirty="0"/>
              <a:t>(consider providing an information leaflet).</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3422874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Completing the request form (1)</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340768"/>
            <a:ext cx="8028000" cy="4739679"/>
          </a:xfrm>
        </p:spPr>
        <p:txBody>
          <a:bodyPr/>
          <a:lstStyle/>
          <a:p>
            <a:endParaRPr lang="en-GB" dirty="0"/>
          </a:p>
          <a:p>
            <a:r>
              <a:rPr lang="en-GB" dirty="0"/>
              <a:t>Complete the clinical data box by:</a:t>
            </a:r>
          </a:p>
          <a:p>
            <a:endParaRPr lang="en-GB" dirty="0"/>
          </a:p>
          <a:p>
            <a:pPr marL="285750" lvl="0" indent="-285750">
              <a:buFont typeface="Arial" panose="020B0604020202020204" pitchFamily="34" charset="0"/>
              <a:buChar char="•"/>
            </a:pPr>
            <a:r>
              <a:rPr lang="en-GB" dirty="0"/>
              <a:t>indicating the type of specimen</a:t>
            </a:r>
          </a:p>
          <a:p>
            <a:pPr marL="285750" lvl="0" indent="-285750">
              <a:buFont typeface="Arial" panose="020B0604020202020204" pitchFamily="34" charset="0"/>
              <a:buChar char="•"/>
            </a:pPr>
            <a:r>
              <a:rPr lang="en-GB" dirty="0"/>
              <a:t>specifying if an additional sample (</a:t>
            </a:r>
            <a:r>
              <a:rPr lang="en-GB" dirty="0" err="1"/>
              <a:t>endocervical</a:t>
            </a:r>
            <a:r>
              <a:rPr lang="en-GB" dirty="0"/>
              <a:t>) was taken and the sampling device used</a:t>
            </a:r>
          </a:p>
          <a:p>
            <a:pPr marL="285750" lvl="0" indent="-285750">
              <a:buFont typeface="Arial" panose="020B0604020202020204" pitchFamily="34" charset="0"/>
              <a:buChar char="•"/>
            </a:pPr>
            <a:r>
              <a:rPr lang="en-GB" dirty="0"/>
              <a:t>providing any information on current signs and symptoms</a:t>
            </a:r>
          </a:p>
          <a:p>
            <a:pPr marL="285750" lvl="0" indent="-285750">
              <a:buFont typeface="Arial" panose="020B0604020202020204" pitchFamily="34" charset="0"/>
              <a:buChar char="•"/>
            </a:pPr>
            <a:r>
              <a:rPr lang="en-GB" dirty="0"/>
              <a:t>detailing any problems with sampling the cervix</a:t>
            </a:r>
          </a:p>
          <a:p>
            <a:pPr marL="285750" lvl="0" indent="-285750">
              <a:buFont typeface="Arial" panose="020B0604020202020204" pitchFamily="34" charset="0"/>
              <a:buChar char="•"/>
            </a:pPr>
            <a:r>
              <a:rPr lang="en-GB" dirty="0"/>
              <a:t>providing all clinical details, such as unusual bleeding</a:t>
            </a:r>
          </a:p>
          <a:p>
            <a:pPr marL="285750" lvl="0" indent="-285750">
              <a:buFont typeface="Arial" panose="020B0604020202020204" pitchFamily="34" charset="0"/>
              <a:buChar char="•"/>
            </a:pPr>
            <a:r>
              <a:rPr lang="en-GB" dirty="0"/>
              <a:t>noting any issues regarding the appearance of the cervix</a:t>
            </a:r>
          </a:p>
          <a:p>
            <a:pPr lvl="0"/>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387545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Completing the request form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340768"/>
            <a:ext cx="8028000" cy="4739679"/>
          </a:xfrm>
        </p:spPr>
        <p:txBody>
          <a:bodyPr/>
          <a:lstStyle/>
          <a:p>
            <a:endParaRPr lang="en-GB" dirty="0"/>
          </a:p>
          <a:p>
            <a:r>
              <a:rPr lang="en-GB" dirty="0"/>
              <a:t>Also provide brief details of any significant history, including:</a:t>
            </a:r>
          </a:p>
          <a:p>
            <a:endParaRPr lang="en-GB" dirty="0"/>
          </a:p>
          <a:p>
            <a:pPr marL="285750" lvl="0" indent="-285750">
              <a:buFont typeface="Arial" panose="020B0604020202020204" pitchFamily="34" charset="0"/>
              <a:buChar char="•"/>
            </a:pPr>
            <a:r>
              <a:rPr lang="en-GB" dirty="0"/>
              <a:t>abnormal cytology (with slide number) </a:t>
            </a:r>
          </a:p>
          <a:p>
            <a:pPr marL="285750" lvl="0" indent="-285750">
              <a:buFont typeface="Arial" panose="020B0604020202020204" pitchFamily="34" charset="0"/>
              <a:buChar char="•"/>
            </a:pPr>
            <a:r>
              <a:rPr lang="en-GB" dirty="0"/>
              <a:t>any previous diagnosis and treatment</a:t>
            </a:r>
          </a:p>
          <a:p>
            <a:pPr lvl="0"/>
            <a:endParaRPr lang="en-GB" dirty="0"/>
          </a:p>
          <a:p>
            <a:r>
              <a:rPr lang="en-GB" dirty="0"/>
              <a:t>This ensures that the laboratory has sufficient information to make an appropriate recommendation on the person’s future management. </a:t>
            </a:r>
          </a:p>
          <a:p>
            <a:r>
              <a:rPr lang="en-GB" dirty="0"/>
              <a:t> </a:t>
            </a:r>
          </a:p>
          <a:p>
            <a:r>
              <a:rPr lang="en-GB" dirty="0"/>
              <a:t>Check that all the relevant boxes are complete and legible. Sign the form (electronic signature) and provide the sample taker pin code.</a:t>
            </a:r>
          </a:p>
          <a:p>
            <a:pPr lvl="0"/>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775249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Documenting the procedure</a:t>
            </a:r>
          </a:p>
        </p:txBody>
      </p:sp>
      <p:sp>
        <p:nvSpPr>
          <p:cNvPr id="3" name="Content Placeholder 2"/>
          <p:cNvSpPr>
            <a:spLocks noGrp="1"/>
          </p:cNvSpPr>
          <p:nvPr>
            <p:ph idx="1"/>
          </p:nvPr>
        </p:nvSpPr>
        <p:spPr>
          <a:xfrm>
            <a:off x="576448" y="1412776"/>
            <a:ext cx="8028000" cy="4739679"/>
          </a:xfrm>
        </p:spPr>
        <p:txBody>
          <a:bodyPr/>
          <a:lstStyle/>
          <a:p>
            <a:endParaRPr lang="en-GB" sz="1600" dirty="0"/>
          </a:p>
          <a:p>
            <a:r>
              <a:rPr lang="en-GB" sz="1600" dirty="0"/>
              <a:t>Document the details of the test in the person’s records using appropriate codes </a:t>
            </a:r>
            <a:br>
              <a:rPr lang="en-GB" sz="1600" dirty="0"/>
            </a:br>
            <a:r>
              <a:rPr lang="en-GB" sz="1600" dirty="0"/>
              <a:t>and templates. These details should include:</a:t>
            </a:r>
          </a:p>
          <a:p>
            <a:endParaRPr lang="en-GB" sz="1600" dirty="0"/>
          </a:p>
          <a:p>
            <a:pPr marL="285750" lvl="0" indent="-285750">
              <a:buFont typeface="Arial" panose="020B0604020202020204" pitchFamily="34" charset="0"/>
              <a:buChar char="•"/>
            </a:pPr>
            <a:r>
              <a:rPr lang="en-GB" sz="1600" dirty="0"/>
              <a:t>confirmation that the cervix was fully seen</a:t>
            </a:r>
          </a:p>
          <a:p>
            <a:pPr marL="285750" lvl="0" indent="-285750">
              <a:buFont typeface="Arial" panose="020B0604020202020204" pitchFamily="34" charset="0"/>
              <a:buChar char="•"/>
            </a:pPr>
            <a:r>
              <a:rPr lang="en-GB" sz="1600" dirty="0"/>
              <a:t>confirmation of sampling from the transformation zone</a:t>
            </a:r>
          </a:p>
          <a:p>
            <a:pPr marL="285750" lvl="0" indent="-285750">
              <a:buFont typeface="Arial" panose="020B0604020202020204" pitchFamily="34" charset="0"/>
              <a:buChar char="•"/>
            </a:pPr>
            <a:r>
              <a:rPr lang="en-GB" sz="1600" dirty="0"/>
              <a:t>the date the sample was taken</a:t>
            </a:r>
          </a:p>
          <a:p>
            <a:pPr marL="285750" lvl="0" indent="-285750">
              <a:buFont typeface="Arial" panose="020B0604020202020204" pitchFamily="34" charset="0"/>
              <a:buChar char="•"/>
            </a:pPr>
            <a:r>
              <a:rPr lang="en-GB" sz="1600" dirty="0"/>
              <a:t>the sample taker’s details</a:t>
            </a:r>
          </a:p>
          <a:p>
            <a:pPr marL="285750" lvl="0" indent="-285750">
              <a:buFont typeface="Arial" panose="020B0604020202020204" pitchFamily="34" charset="0"/>
              <a:buChar char="•"/>
            </a:pPr>
            <a:r>
              <a:rPr lang="en-GB" sz="1600" dirty="0"/>
              <a:t>consent obtained</a:t>
            </a:r>
          </a:p>
          <a:p>
            <a:pPr marL="285750" lvl="0" indent="-285750">
              <a:buFont typeface="Arial" panose="020B0604020202020204" pitchFamily="34" charset="0"/>
              <a:buChar char="•"/>
            </a:pPr>
            <a:r>
              <a:rPr lang="en-GB" sz="1600" dirty="0"/>
              <a:t>other clinical information if applicable</a:t>
            </a:r>
          </a:p>
          <a:p>
            <a:pPr marL="285750" lvl="0" indent="-285750">
              <a:buFont typeface="Arial" panose="020B0604020202020204" pitchFamily="34" charset="0"/>
              <a:buChar char="•"/>
            </a:pPr>
            <a:endParaRPr lang="en-GB" sz="1600" dirty="0"/>
          </a:p>
          <a:p>
            <a:r>
              <a:rPr lang="en-GB" sz="1600" dirty="0"/>
              <a:t>Sample takers should record their actions clearly and accurately and use only </a:t>
            </a:r>
            <a:br>
              <a:rPr lang="en-GB" sz="1600" dirty="0"/>
            </a:br>
            <a:r>
              <a:rPr lang="en-GB" sz="1600" dirty="0"/>
              <a:t>recognised abbreviations. </a:t>
            </a:r>
          </a:p>
          <a:p>
            <a:r>
              <a:rPr lang="en-GB" sz="1600" dirty="0"/>
              <a:t> </a:t>
            </a:r>
          </a:p>
          <a:p>
            <a:r>
              <a:rPr lang="en-GB" sz="1600" dirty="0"/>
              <a:t>As a failsafe measure, the trainee should keep a list of all samples sent and correlate </a:t>
            </a:r>
            <a:br>
              <a:rPr lang="en-GB" sz="1600" dirty="0"/>
            </a:br>
            <a:r>
              <a:rPr lang="en-GB" sz="1600" dirty="0"/>
              <a:t>this with the results returned by the laboratory.</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3164177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Sending the sample to the cervical screening laboratory</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76448" y="1772817"/>
            <a:ext cx="8028000" cy="3024336"/>
          </a:xfrm>
        </p:spPr>
        <p:txBody>
          <a:bodyPr/>
          <a:lstStyle/>
          <a:p>
            <a:endParaRPr lang="en-GB" dirty="0"/>
          </a:p>
          <a:p>
            <a:r>
              <a:rPr lang="en-GB" dirty="0"/>
              <a:t>Send samples to the laboratory on the same day in order to achieve the programme standard 14-day turnaround for results.</a:t>
            </a:r>
          </a:p>
          <a:p>
            <a:r>
              <a:rPr lang="en-GB" dirty="0"/>
              <a:t> </a:t>
            </a:r>
          </a:p>
          <a:p>
            <a:r>
              <a:rPr lang="en-GB" dirty="0"/>
              <a:t>Send the sample and the corresponding request form to the cervical screening laboratory, packed in accordance with local arrangements. </a:t>
            </a:r>
          </a:p>
          <a:p>
            <a:r>
              <a:rPr lang="en-GB" dirty="0"/>
              <a:t> </a:t>
            </a:r>
          </a:p>
          <a:p>
            <a:r>
              <a:rPr lang="en-GB" dirty="0"/>
              <a:t>Make sure the vial lids are fitting correctly to prevent any leakage. Leaking vials could result in the laboratory rejecting the sample. </a:t>
            </a:r>
          </a:p>
          <a:p>
            <a:pPr lvl="0"/>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467490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Infection control</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340768"/>
            <a:ext cx="8028000" cy="4739679"/>
          </a:xfrm>
        </p:spPr>
        <p:txBody>
          <a:bodyPr/>
          <a:lstStyle/>
          <a:p>
            <a:pPr lvl="0"/>
            <a:endParaRPr lang="en-GB" dirty="0"/>
          </a:p>
          <a:p>
            <a:r>
              <a:rPr lang="en-GB" dirty="0"/>
              <a:t>Sample takers should follow local protocols for infection control.</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425989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Disposing of equipment and waste</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340768"/>
            <a:ext cx="8028000" cy="4739679"/>
          </a:xfrm>
        </p:spPr>
        <p:txBody>
          <a:bodyPr/>
          <a:lstStyle/>
          <a:p>
            <a:pPr lvl="0"/>
            <a:endParaRPr lang="en-GB" dirty="0"/>
          </a:p>
          <a:p>
            <a:r>
              <a:rPr lang="en-GB" dirty="0"/>
              <a:t>Sample takers should dispose of equipment and waste safely in accordance with local protocols.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716762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539552" y="1628800"/>
            <a:ext cx="8028000" cy="4739679"/>
          </a:xfrm>
        </p:spPr>
        <p:txBody>
          <a:bodyPr/>
          <a:lstStyle/>
          <a:p>
            <a:endParaRPr lang="en-GB" dirty="0"/>
          </a:p>
          <a:p>
            <a:endParaRPr lang="en-GB" dirty="0"/>
          </a:p>
          <a:p>
            <a:endParaRPr lang="en-GB" dirty="0"/>
          </a:p>
          <a:p>
            <a:endParaRPr lang="en-GB" dirty="0"/>
          </a:p>
          <a:p>
            <a:r>
              <a:rPr lang="en-GB" dirty="0"/>
              <a:t>End of Topic 8. the practical aspects of taking cervical samples</a:t>
            </a:r>
          </a:p>
          <a:p>
            <a:pPr algn="ctr"/>
            <a:endParaRPr lang="en-GB" dirty="0"/>
          </a:p>
          <a:p>
            <a:pPr algn="ctr"/>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49</a:t>
            </a:fld>
            <a:endParaRPr lang="en-US" dirty="0"/>
          </a:p>
        </p:txBody>
      </p:sp>
      <p:sp>
        <p:nvSpPr>
          <p:cNvPr id="5" name="Footer Placeholder 4"/>
          <p:cNvSpPr>
            <a:spLocks noGrp="1"/>
          </p:cNvSpPr>
          <p:nvPr>
            <p:ph type="ftr" sz="quarter" idx="11"/>
          </p:nvPr>
        </p:nvSpPr>
        <p:spPr/>
        <p:txBody>
          <a:bodyPr/>
          <a:lstStyle/>
          <a:p>
            <a:endParaRPr lang="en-GB" dirty="0"/>
          </a:p>
          <a:p>
            <a:r>
              <a:rPr lang="en-GB" dirty="0"/>
              <a:t>Topic 8: the practical aspects of taking cervical samples</a:t>
            </a:r>
          </a:p>
          <a:p>
            <a:endParaRPr lang="en-GB" dirty="0"/>
          </a:p>
        </p:txBody>
      </p:sp>
    </p:spTree>
    <p:extLst>
      <p:ext uri="{BB962C8B-B14F-4D97-AF65-F5344CB8AC3E}">
        <p14:creationId xmlns:p14="http://schemas.microsoft.com/office/powerpoint/2010/main" val="403654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Checking the person’s identity</a:t>
            </a:r>
            <a:endParaRPr lang="en-GB" dirty="0">
              <a:effectLst/>
            </a:endParaRPr>
          </a:p>
        </p:txBody>
      </p:sp>
      <p:sp>
        <p:nvSpPr>
          <p:cNvPr id="3" name="Content Placeholder 2"/>
          <p:cNvSpPr>
            <a:spLocks noGrp="1"/>
          </p:cNvSpPr>
          <p:nvPr>
            <p:ph idx="1"/>
          </p:nvPr>
        </p:nvSpPr>
        <p:spPr>
          <a:xfrm>
            <a:off x="648456" y="1412776"/>
            <a:ext cx="8028000" cy="4739679"/>
          </a:xfrm>
        </p:spPr>
        <p:txBody>
          <a:bodyPr/>
          <a:lstStyle/>
          <a:p>
            <a:r>
              <a:rPr lang="en-GB" dirty="0"/>
              <a:t>At least 3 legible and correct patient demographics are required to identify a person. This enables the laboratory to match with any existing record on the pathology system. </a:t>
            </a:r>
          </a:p>
          <a:p>
            <a:r>
              <a:rPr lang="en-GB" dirty="0"/>
              <a:t> </a:t>
            </a:r>
          </a:p>
          <a:p>
            <a:r>
              <a:rPr lang="en-GB" dirty="0"/>
              <a:t>The minimum identifying requirements are:</a:t>
            </a:r>
          </a:p>
          <a:p>
            <a:endParaRPr lang="en-GB" dirty="0"/>
          </a:p>
          <a:p>
            <a:pPr marL="285750" lvl="0" indent="-285750">
              <a:buFont typeface="Arial" panose="020B0604020202020204" pitchFamily="34" charset="0"/>
              <a:buChar char="•"/>
            </a:pPr>
            <a:r>
              <a:rPr lang="en-GB" dirty="0"/>
              <a:t>the person’s full name including first name and surname</a:t>
            </a:r>
          </a:p>
          <a:p>
            <a:pPr marL="285750" lvl="0" indent="-285750">
              <a:buFont typeface="Arial" panose="020B0604020202020204" pitchFamily="34" charset="0"/>
              <a:buChar char="•"/>
            </a:pPr>
            <a:r>
              <a:rPr lang="en-GB" dirty="0"/>
              <a:t>the person’s date of birth</a:t>
            </a:r>
          </a:p>
          <a:p>
            <a:pPr marL="285750" lvl="0" indent="-285750">
              <a:buFont typeface="Arial" panose="020B0604020202020204" pitchFamily="34" charset="0"/>
              <a:buChar char="•"/>
            </a:pPr>
            <a:r>
              <a:rPr lang="en-GB" dirty="0"/>
              <a:t>ideally the person’s NHS number</a:t>
            </a:r>
          </a:p>
          <a:p>
            <a:pPr marL="285750" lvl="0" indent="-285750">
              <a:buFont typeface="Arial" panose="020B0604020202020204" pitchFamily="34" charset="0"/>
              <a:buChar char="•"/>
            </a:pPr>
            <a:r>
              <a:rPr lang="en-GB" dirty="0"/>
              <a:t>the person’s home address, as a fourth identifier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35619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Providing information and </a:t>
            </a:r>
            <a:br>
              <a:rPr lang="en-GB" dirty="0"/>
            </a:br>
            <a:r>
              <a:rPr lang="en-GB" dirty="0"/>
              <a:t>answering questions (1)</a:t>
            </a:r>
            <a:br>
              <a:rPr lang="en-GB" dirty="0"/>
            </a:br>
            <a:endParaRPr lang="en-GB" dirty="0">
              <a:effectLst/>
            </a:endParaRPr>
          </a:p>
        </p:txBody>
      </p:sp>
      <p:sp>
        <p:nvSpPr>
          <p:cNvPr id="3" name="Content Placeholder 2"/>
          <p:cNvSpPr>
            <a:spLocks noGrp="1"/>
          </p:cNvSpPr>
          <p:nvPr>
            <p:ph idx="1"/>
          </p:nvPr>
        </p:nvSpPr>
        <p:spPr>
          <a:xfrm>
            <a:off x="539552" y="1772816"/>
            <a:ext cx="8028000" cy="4739679"/>
          </a:xfrm>
        </p:spPr>
        <p:txBody>
          <a:bodyPr/>
          <a:lstStyle/>
          <a:p>
            <a:endParaRPr lang="en-GB" dirty="0"/>
          </a:p>
          <a:p>
            <a:r>
              <a:rPr lang="en-GB" dirty="0"/>
              <a:t>Communication is a vital skill for the sample taker and essential for creating </a:t>
            </a:r>
            <a:br>
              <a:rPr lang="en-GB" dirty="0"/>
            </a:br>
            <a:r>
              <a:rPr lang="en-GB" dirty="0"/>
              <a:t>a positive experience for the individual.</a:t>
            </a:r>
          </a:p>
          <a:p>
            <a:r>
              <a:rPr lang="en-GB" dirty="0"/>
              <a:t> </a:t>
            </a:r>
          </a:p>
          <a:p>
            <a:r>
              <a:rPr lang="en-GB" dirty="0"/>
              <a:t>Sample takers should have highly developed personal skills to engage with people and be able to:</a:t>
            </a:r>
          </a:p>
          <a:p>
            <a:r>
              <a:rPr lang="en-GB" dirty="0"/>
              <a:t> </a:t>
            </a:r>
          </a:p>
          <a:p>
            <a:pPr marL="285750" lvl="0" indent="-285750">
              <a:buFont typeface="Arial" panose="020B0604020202020204" pitchFamily="34" charset="0"/>
              <a:buChar char="•"/>
            </a:pPr>
            <a:r>
              <a:rPr lang="en-GB" dirty="0"/>
              <a:t>communicate clear and accurate information </a:t>
            </a:r>
          </a:p>
          <a:p>
            <a:pPr marL="285750" lvl="0" indent="-285750">
              <a:buFont typeface="Arial" panose="020B0604020202020204" pitchFamily="34" charset="0"/>
              <a:buChar char="•"/>
            </a:pPr>
            <a:r>
              <a:rPr lang="en-GB" dirty="0"/>
              <a:t>offer support and assurance where required</a:t>
            </a:r>
          </a:p>
          <a:p>
            <a:pPr marL="285750" lvl="0" indent="-285750">
              <a:buFont typeface="Arial" panose="020B0604020202020204" pitchFamily="34" charset="0"/>
              <a:buChar char="•"/>
            </a:pPr>
            <a:r>
              <a:rPr lang="en-GB" dirty="0"/>
              <a:t>undertake health promotion in relation to cervical screening through the </a:t>
            </a:r>
            <a:br>
              <a:rPr lang="en-GB" dirty="0"/>
            </a:br>
            <a:r>
              <a:rPr lang="en-GB" dirty="0"/>
              <a:t>use of available resources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69183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Providing information and </a:t>
            </a:r>
            <a:br>
              <a:rPr lang="en-GB" dirty="0"/>
            </a:br>
            <a:r>
              <a:rPr lang="en-GB" dirty="0"/>
              <a:t>answering questions (2)</a:t>
            </a:r>
            <a:br>
              <a:rPr lang="en-GB" dirty="0"/>
            </a:br>
            <a:endParaRPr lang="en-GB" dirty="0">
              <a:effectLst/>
            </a:endParaRPr>
          </a:p>
        </p:txBody>
      </p:sp>
      <p:sp>
        <p:nvSpPr>
          <p:cNvPr id="3" name="Content Placeholder 2"/>
          <p:cNvSpPr>
            <a:spLocks noGrp="1"/>
          </p:cNvSpPr>
          <p:nvPr>
            <p:ph idx="1"/>
          </p:nvPr>
        </p:nvSpPr>
        <p:spPr>
          <a:xfrm>
            <a:off x="576448" y="1772816"/>
            <a:ext cx="8028000" cy="4739679"/>
          </a:xfrm>
        </p:spPr>
        <p:txBody>
          <a:bodyPr/>
          <a:lstStyle/>
          <a:p>
            <a:endParaRPr lang="en-GB" dirty="0"/>
          </a:p>
          <a:p>
            <a:r>
              <a:rPr lang="en-GB" dirty="0"/>
              <a:t>Sample takers should:</a:t>
            </a:r>
          </a:p>
          <a:p>
            <a:r>
              <a:rPr lang="en-GB" dirty="0"/>
              <a:t> </a:t>
            </a:r>
          </a:p>
          <a:p>
            <a:pPr marL="285750" lvl="0" indent="-285750">
              <a:buFont typeface="Arial" panose="020B0604020202020204" pitchFamily="34" charset="0"/>
              <a:buChar char="•"/>
            </a:pPr>
            <a:r>
              <a:rPr lang="en-GB" dirty="0"/>
              <a:t>use basic language to explain complex medical terminology</a:t>
            </a:r>
          </a:p>
          <a:p>
            <a:pPr marL="285750" lvl="0" indent="-285750">
              <a:buFont typeface="Arial" panose="020B0604020202020204" pitchFamily="34" charset="0"/>
              <a:buChar char="•"/>
            </a:pPr>
            <a:r>
              <a:rPr lang="en-GB" dirty="0"/>
              <a:t>speak at a measured pace to make sure the person can follow </a:t>
            </a:r>
            <a:br>
              <a:rPr lang="en-GB" dirty="0"/>
            </a:br>
            <a:r>
              <a:rPr lang="en-GB" dirty="0"/>
              <a:t>the conversation</a:t>
            </a:r>
          </a:p>
          <a:p>
            <a:pPr marL="285750" lvl="0" indent="-285750">
              <a:buFont typeface="Arial" panose="020B0604020202020204" pitchFamily="34" charset="0"/>
              <a:buChar char="•"/>
            </a:pPr>
            <a:r>
              <a:rPr lang="en-GB" dirty="0"/>
              <a:t>take the time to ask the person if they have any questions</a:t>
            </a:r>
          </a:p>
          <a:p>
            <a:pPr marL="285750" indent="-285750">
              <a:buFont typeface="Arial" panose="020B0604020202020204" pitchFamily="34" charset="0"/>
              <a:buChar char="•"/>
            </a:pPr>
            <a:r>
              <a:rPr lang="en-GB" dirty="0"/>
              <a:t>respond clearly and check the person’s understanding</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6042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028000" cy="648072"/>
          </a:xfrm>
        </p:spPr>
        <p:txBody>
          <a:bodyPr>
            <a:noAutofit/>
          </a:bodyPr>
          <a:lstStyle/>
          <a:p>
            <a:r>
              <a:rPr lang="en-GB" dirty="0"/>
              <a:t>Providing information and </a:t>
            </a:r>
            <a:br>
              <a:rPr lang="en-GB" dirty="0"/>
            </a:br>
            <a:r>
              <a:rPr lang="en-GB" dirty="0"/>
              <a:t>answering questions (3)</a:t>
            </a:r>
            <a:br>
              <a:rPr lang="en-GB" dirty="0"/>
            </a:br>
            <a:endParaRPr lang="en-GB" dirty="0">
              <a:effectLst/>
            </a:endParaRPr>
          </a:p>
        </p:txBody>
      </p:sp>
      <p:sp>
        <p:nvSpPr>
          <p:cNvPr id="3" name="Content Placeholder 2"/>
          <p:cNvSpPr>
            <a:spLocks noGrp="1"/>
          </p:cNvSpPr>
          <p:nvPr>
            <p:ph idx="1"/>
          </p:nvPr>
        </p:nvSpPr>
        <p:spPr>
          <a:xfrm>
            <a:off x="576448" y="1628800"/>
            <a:ext cx="8028000" cy="4739679"/>
          </a:xfrm>
        </p:spPr>
        <p:txBody>
          <a:bodyPr/>
          <a:lstStyle/>
          <a:p>
            <a:endParaRPr lang="en-GB" dirty="0"/>
          </a:p>
          <a:p>
            <a:r>
              <a:rPr lang="en-GB" sz="1600" dirty="0"/>
              <a:t>Sample takers should explain the purpose of cervical screening and what will happen </a:t>
            </a:r>
            <a:br>
              <a:rPr lang="en-GB" sz="1600" dirty="0"/>
            </a:br>
            <a:r>
              <a:rPr lang="en-GB" sz="1600" dirty="0"/>
              <a:t>at each step of the procedure. Check that the person attending screening understands:</a:t>
            </a:r>
          </a:p>
          <a:p>
            <a:r>
              <a:rPr lang="en-GB" sz="1600" dirty="0"/>
              <a:t> </a:t>
            </a:r>
          </a:p>
          <a:p>
            <a:pPr marL="285750" lvl="0" indent="-285750">
              <a:buFont typeface="Arial" panose="020B0604020202020204" pitchFamily="34" charset="0"/>
              <a:buChar char="•"/>
            </a:pPr>
            <a:r>
              <a:rPr lang="en-GB" sz="1600" dirty="0"/>
              <a:t>the purpose of cervical screening and its limitations</a:t>
            </a:r>
          </a:p>
          <a:p>
            <a:pPr marL="285750" lvl="0" indent="-285750">
              <a:buFont typeface="Arial" panose="020B0604020202020204" pitchFamily="34" charset="0"/>
              <a:buChar char="•"/>
            </a:pPr>
            <a:r>
              <a:rPr lang="en-GB" sz="1600" dirty="0"/>
              <a:t>the purpose of testing for human papillomavirus (HPV)</a:t>
            </a:r>
          </a:p>
          <a:p>
            <a:pPr marL="285750" lvl="0" indent="-285750">
              <a:buFont typeface="Arial" panose="020B0604020202020204" pitchFamily="34" charset="0"/>
              <a:buChar char="•"/>
            </a:pPr>
            <a:r>
              <a:rPr lang="en-GB" sz="1600" dirty="0"/>
              <a:t>the meaning of a normal test result (low risk, not no risk)</a:t>
            </a:r>
          </a:p>
          <a:p>
            <a:pPr marL="285750" lvl="0" indent="-285750">
              <a:buFont typeface="Arial" panose="020B0604020202020204" pitchFamily="34" charset="0"/>
              <a:buChar char="•"/>
            </a:pPr>
            <a:r>
              <a:rPr lang="en-GB" sz="1600" dirty="0"/>
              <a:t>the meaning of a negative HPV test with abnormal cytology</a:t>
            </a:r>
          </a:p>
          <a:p>
            <a:pPr marL="285750" lvl="0" indent="-285750">
              <a:buFont typeface="Arial" panose="020B0604020202020204" pitchFamily="34" charset="0"/>
              <a:buChar char="•"/>
            </a:pPr>
            <a:r>
              <a:rPr lang="en-GB" sz="1600" dirty="0"/>
              <a:t>the likelihood of an inadequate test and why this may happen </a:t>
            </a:r>
          </a:p>
          <a:p>
            <a:pPr marL="285750" lvl="0" indent="-285750">
              <a:buFont typeface="Arial" panose="020B0604020202020204" pitchFamily="34" charset="0"/>
              <a:buChar char="•"/>
            </a:pPr>
            <a:r>
              <a:rPr lang="en-GB" sz="1600" dirty="0"/>
              <a:t>the reasons for being referred following a test (normal or abnormal), which will include the HPV result </a:t>
            </a:r>
          </a:p>
          <a:p>
            <a:pPr marL="285750" lvl="0" indent="-285750">
              <a:buFont typeface="Arial" panose="020B0604020202020204" pitchFamily="34" charset="0"/>
              <a:buChar char="•"/>
            </a:pPr>
            <a:r>
              <a:rPr lang="en-GB" sz="1600" dirty="0"/>
              <a:t>how and when test results are made available</a:t>
            </a:r>
          </a:p>
          <a:p>
            <a:pPr marL="285750" lvl="0" indent="-285750">
              <a:buFont typeface="Arial" panose="020B0604020202020204" pitchFamily="34" charset="0"/>
              <a:buChar char="•"/>
            </a:pPr>
            <a:r>
              <a:rPr lang="en-GB" sz="1600" dirty="0"/>
              <a:t>the importance of contacting the sample taker if no result has been received within </a:t>
            </a:r>
            <a:br>
              <a:rPr lang="en-GB" sz="1600" dirty="0"/>
            </a:br>
            <a:r>
              <a:rPr lang="en-GB" sz="1600" dirty="0"/>
              <a:t>2 weeks</a:t>
            </a:r>
          </a:p>
          <a:p>
            <a:pPr marL="285750" lvl="0" indent="-285750">
              <a:buFont typeface="Arial" panose="020B0604020202020204" pitchFamily="34" charset="0"/>
              <a:buChar char="•"/>
            </a:pPr>
            <a:r>
              <a:rPr lang="en-GB" sz="1600" dirty="0"/>
              <a:t>the importance of always reporting any abnormal bleeding or discharge to their doctor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173276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Providing information and </a:t>
            </a:r>
            <a:br>
              <a:rPr lang="en-GB" dirty="0"/>
            </a:br>
            <a:r>
              <a:rPr lang="en-GB" dirty="0"/>
              <a:t>answering questions (4)</a:t>
            </a:r>
            <a:br>
              <a:rPr lang="en-GB" dirty="0"/>
            </a:br>
            <a:endParaRPr lang="en-GB" dirty="0">
              <a:effectLst/>
            </a:endParaRPr>
          </a:p>
        </p:txBody>
      </p:sp>
      <p:sp>
        <p:nvSpPr>
          <p:cNvPr id="3" name="Content Placeholder 2"/>
          <p:cNvSpPr>
            <a:spLocks noGrp="1"/>
          </p:cNvSpPr>
          <p:nvPr>
            <p:ph idx="1"/>
          </p:nvPr>
        </p:nvSpPr>
        <p:spPr>
          <a:xfrm>
            <a:off x="648456" y="1772816"/>
            <a:ext cx="8028000" cy="4739679"/>
          </a:xfrm>
        </p:spPr>
        <p:txBody>
          <a:bodyPr/>
          <a:lstStyle/>
          <a:p>
            <a:endParaRPr lang="en-GB" dirty="0"/>
          </a:p>
          <a:p>
            <a:r>
              <a:rPr lang="en-GB" dirty="0"/>
              <a:t>Sample takers should explain to the person what they are going to do during the procedure, and what to expect. </a:t>
            </a:r>
          </a:p>
          <a:p>
            <a:endParaRPr lang="en-GB" dirty="0"/>
          </a:p>
          <a:p>
            <a:r>
              <a:rPr lang="en-GB" dirty="0"/>
              <a:t>A person who is having a test for the first time may need a more detailed explanation, including looking at the speculum and the sampling device. </a:t>
            </a:r>
            <a:br>
              <a:rPr lang="en-GB" dirty="0"/>
            </a:br>
            <a:r>
              <a:rPr lang="en-GB" dirty="0"/>
              <a:t>The person needs to know they will have to remove their underwear and </a:t>
            </a:r>
            <a:br>
              <a:rPr lang="en-GB" dirty="0"/>
            </a:br>
            <a:r>
              <a:rPr lang="en-GB" dirty="0"/>
              <a:t>that the speculum will be inserted into their vagina.</a:t>
            </a:r>
          </a:p>
          <a:p>
            <a:endParaRPr lang="en-GB" dirty="0"/>
          </a:p>
          <a:p>
            <a:r>
              <a:rPr lang="en-GB" dirty="0"/>
              <a:t>The person demonstrates consent if they are willing to proceed with </a:t>
            </a:r>
            <a:br>
              <a:rPr lang="en-GB" dirty="0"/>
            </a:br>
            <a:r>
              <a:rPr lang="en-GB" dirty="0"/>
              <a:t>having screening. </a:t>
            </a:r>
          </a:p>
          <a:p>
            <a:endParaRPr lang="en-GB" dirty="0"/>
          </a:p>
          <a:p>
            <a:r>
              <a:rPr lang="en-GB" dirty="0"/>
              <a:t>The sample taker must document that they gained consent for the procedure.</a:t>
            </a:r>
          </a:p>
          <a:p>
            <a:r>
              <a:rPr lang="en-GB" dirty="0"/>
              <a:t>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782655100"/>
      </p:ext>
    </p:extLst>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C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A3BD5-90C3-4BC2-94B6-F5B6FAEAFEE3}">
  <ds:schemaRefs>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3194</TotalTime>
  <Words>4717</Words>
  <Application>Microsoft Office PowerPoint</Application>
  <PresentationFormat>On-screen Show (4:3)</PresentationFormat>
  <Paragraphs>564</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Office Theme</vt:lpstr>
      <vt:lpstr>Guidance for the training of cervical sample takers</vt:lpstr>
      <vt:lpstr>Note </vt:lpstr>
      <vt:lpstr>Preparing for taking a sample</vt:lpstr>
      <vt:lpstr>Equipment for taking cervical samples </vt:lpstr>
      <vt:lpstr>Checking the person’s identity</vt:lpstr>
      <vt:lpstr>Providing information and  answering questions (1) </vt:lpstr>
      <vt:lpstr>Providing information and  answering questions (2) </vt:lpstr>
      <vt:lpstr>Providing information and  answering questions (3) </vt:lpstr>
      <vt:lpstr>Providing information and  answering questions (4) </vt:lpstr>
      <vt:lpstr>Providing information and  answering questions (5) </vt:lpstr>
      <vt:lpstr>Taking and recording  a clinical history (1) </vt:lpstr>
      <vt:lpstr>Taking and recording  a clinical history (2)</vt:lpstr>
      <vt:lpstr>Taking and recording  a clinical history (3) </vt:lpstr>
      <vt:lpstr>Taking a screening history (1)</vt:lpstr>
      <vt:lpstr>Taking a screening history (2)</vt:lpstr>
      <vt:lpstr>Preparing the request form (1)</vt:lpstr>
      <vt:lpstr>Preparing the request form (2)</vt:lpstr>
      <vt:lpstr>Preparing the equipment for the test</vt:lpstr>
      <vt:lpstr>Preparing and positioning  the individual</vt:lpstr>
      <vt:lpstr>Female genital mutilation (FGM) (1)</vt:lpstr>
      <vt:lpstr>Female genital mutilation (FGM) (2)</vt:lpstr>
      <vt:lpstr>Female genital mutilation (FGM) (3)</vt:lpstr>
      <vt:lpstr>Choosing the appropriate  speculum (1)</vt:lpstr>
      <vt:lpstr>Choosing the appropriate  speculum (2)</vt:lpstr>
      <vt:lpstr>Appearance of the cervix (1)</vt:lpstr>
      <vt:lpstr>Appearance of the cervix (2)</vt:lpstr>
      <vt:lpstr>Appearance of the cervix (3)</vt:lpstr>
      <vt:lpstr>Sampling the transformation zone (1)</vt:lpstr>
      <vt:lpstr>Sampling the transformation zone (2)</vt:lpstr>
      <vt:lpstr>Nabothian follicles</vt:lpstr>
      <vt:lpstr>Polyps</vt:lpstr>
      <vt:lpstr>People with 2 cervices</vt:lpstr>
      <vt:lpstr>Bleeding on taking a sample</vt:lpstr>
      <vt:lpstr>Clinical suspicion of malignancy (1)</vt:lpstr>
      <vt:lpstr>Clinical suspicion of malignancy (2)</vt:lpstr>
      <vt:lpstr>Taking the sample</vt:lpstr>
      <vt:lpstr>Taking an additional endocervical sample (1)</vt:lpstr>
      <vt:lpstr>Taking an additional endocervical sample (2)</vt:lpstr>
      <vt:lpstr>Wide ectropion</vt:lpstr>
      <vt:lpstr>Fixing the sample</vt:lpstr>
      <vt:lpstr>Removing the speculum</vt:lpstr>
      <vt:lpstr>Ending the appointment</vt:lpstr>
      <vt:lpstr>Completing the request form (1)</vt:lpstr>
      <vt:lpstr>Completing the request form (2)</vt:lpstr>
      <vt:lpstr>Documenting the procedure</vt:lpstr>
      <vt:lpstr>Sending the sample to the cervical screening laboratory</vt:lpstr>
      <vt:lpstr>Infection control</vt:lpstr>
      <vt:lpstr>Disposing of equipment and waste</vt:lpstr>
      <vt:lpstr>Guidance for the training of cervical sample takers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Akshay Mistry</cp:lastModifiedBy>
  <cp:revision>274</cp:revision>
  <dcterms:created xsi:type="dcterms:W3CDTF">2012-10-10T09:02:29Z</dcterms:created>
  <dcterms:modified xsi:type="dcterms:W3CDTF">2023-08-30T11:07:56Z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