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44" r:id="rId4"/>
  </p:sldMasterIdLst>
  <p:notesMasterIdLst>
    <p:notesMasterId r:id="rId18"/>
  </p:notesMasterIdLst>
  <p:sldIdLst>
    <p:sldId id="261" r:id="rId5"/>
    <p:sldId id="262" r:id="rId6"/>
    <p:sldId id="275" r:id="rId7"/>
    <p:sldId id="276" r:id="rId8"/>
    <p:sldId id="285" r:id="rId9"/>
    <p:sldId id="277" r:id="rId10"/>
    <p:sldId id="278" r:id="rId11"/>
    <p:sldId id="287" r:id="rId12"/>
    <p:sldId id="279" r:id="rId13"/>
    <p:sldId id="286" r:id="rId14"/>
    <p:sldId id="280" r:id="rId15"/>
    <p:sldId id="281" r:id="rId16"/>
    <p:sldId id="274" r:id="rId17"/>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1pPr>
    <a:lvl2pPr marL="4572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2pPr>
    <a:lvl3pPr marL="9144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3pPr>
    <a:lvl4pPr marL="13716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4pPr>
    <a:lvl5pPr marL="18288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5pPr>
    <a:lvl6pPr marL="22860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6pPr>
    <a:lvl7pPr marL="27432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7pPr>
    <a:lvl8pPr marL="32004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8pPr>
    <a:lvl9pPr marL="36576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uth Stubbs" initials="RS" lastIdx="6"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8002E"/>
    <a:srgbClr val="00AE9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882" autoAdjust="0"/>
    <p:restoredTop sz="94707" autoAdjust="0"/>
  </p:normalViewPr>
  <p:slideViewPr>
    <p:cSldViewPr>
      <p:cViewPr varScale="1">
        <p:scale>
          <a:sx n="70" d="100"/>
          <a:sy n="70" d="100"/>
        </p:scale>
        <p:origin x="1022"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ea typeface="+mn-ea"/>
                <a:cs typeface="+mn-cs"/>
              </a:defRPr>
            </a:lvl1pPr>
          </a:lstStyle>
          <a:p>
            <a:pPr>
              <a:defRPr/>
            </a:pPr>
            <a:fld id="{6949E6C6-4B8F-4672-8CF4-FB16948CBE13}" type="datetimeFigureOut">
              <a:rPr lang="en-US"/>
              <a:pPr>
                <a:defRPr/>
              </a:pPr>
              <a:t>8/30/2023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ea typeface="+mn-ea"/>
                <a:cs typeface="+mn-cs"/>
              </a:defRPr>
            </a:lvl1pPr>
          </a:lstStyle>
          <a:p>
            <a:pPr>
              <a:defRPr/>
            </a:pPr>
            <a:fld id="{9AE0CBF3-2A0A-4409-B599-FEFEAF974B88}" type="slidenum">
              <a:rPr lang="en-US"/>
              <a:pPr>
                <a:defRPr/>
              </a:pPr>
              <a:t>‹#›</a:t>
            </a:fld>
            <a:endParaRPr lang="en-US"/>
          </a:p>
        </p:txBody>
      </p:sp>
    </p:spTree>
    <p:extLst>
      <p:ext uri="{BB962C8B-B14F-4D97-AF65-F5344CB8AC3E}">
        <p14:creationId xmlns:p14="http://schemas.microsoft.com/office/powerpoint/2010/main" val="325517103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ヒラギノ角ゴ Pro W3" pitchFamily="84" charset="-128"/>
        <a:cs typeface="ヒラギノ角ゴ Pro W3" pitchFamily="84" charset="-128"/>
      </a:defRPr>
    </a:lvl1pPr>
    <a:lvl2pPr marL="457200" algn="l" rtl="0" eaLnBrk="0" fontAlgn="base" hangingPunct="0">
      <a:spcBef>
        <a:spcPct val="30000"/>
      </a:spcBef>
      <a:spcAft>
        <a:spcPct val="0"/>
      </a:spcAft>
      <a:defRPr sz="1200" kern="1200">
        <a:solidFill>
          <a:schemeClr val="tx1"/>
        </a:solidFill>
        <a:latin typeface="+mn-lt"/>
        <a:ea typeface="ヒラギノ角ゴ Pro W3" pitchFamily="84" charset="-128"/>
        <a:cs typeface="+mn-cs"/>
      </a:defRPr>
    </a:lvl2pPr>
    <a:lvl3pPr marL="914400" algn="l" rtl="0" eaLnBrk="0" fontAlgn="base" hangingPunct="0">
      <a:spcBef>
        <a:spcPct val="30000"/>
      </a:spcBef>
      <a:spcAft>
        <a:spcPct val="0"/>
      </a:spcAft>
      <a:defRPr sz="1200" kern="1200">
        <a:solidFill>
          <a:schemeClr val="tx1"/>
        </a:solidFill>
        <a:latin typeface="+mn-lt"/>
        <a:ea typeface="ヒラギノ角ゴ Pro W3" pitchFamily="84" charset="-128"/>
        <a:cs typeface="+mn-cs"/>
      </a:defRPr>
    </a:lvl3pPr>
    <a:lvl4pPr marL="1371600" algn="l" rtl="0" eaLnBrk="0" fontAlgn="base" hangingPunct="0">
      <a:spcBef>
        <a:spcPct val="30000"/>
      </a:spcBef>
      <a:spcAft>
        <a:spcPct val="0"/>
      </a:spcAft>
      <a:defRPr sz="1200" kern="1200">
        <a:solidFill>
          <a:schemeClr val="tx1"/>
        </a:solidFill>
        <a:latin typeface="+mn-lt"/>
        <a:ea typeface="ヒラギノ角ゴ Pro W3" pitchFamily="84" charset="-128"/>
        <a:cs typeface="+mn-cs"/>
      </a:defRPr>
    </a:lvl4pPr>
    <a:lvl5pPr marL="1828800" algn="l" rtl="0" eaLnBrk="0" fontAlgn="base" hangingPunct="0">
      <a:spcBef>
        <a:spcPct val="30000"/>
      </a:spcBef>
      <a:spcAft>
        <a:spcPct val="0"/>
      </a:spcAft>
      <a:defRPr sz="1200" kern="1200">
        <a:solidFill>
          <a:schemeClr val="tx1"/>
        </a:solidFill>
        <a:latin typeface="+mn-lt"/>
        <a:ea typeface="ヒラギノ角ゴ Pro W3" pitchFamily="8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hyperlink" Target="mailto:publications@phe.gov.uk"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Rectangle 3"/>
          <p:cNvSpPr/>
          <p:nvPr userDrawn="1"/>
        </p:nvSpPr>
        <p:spPr>
          <a:xfrm>
            <a:off x="0" y="2133303"/>
            <a:ext cx="9144000" cy="4724697"/>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5" name="Rectangle 4"/>
          <p:cNvSpPr>
            <a:spLocks noChangeArrowheads="1"/>
          </p:cNvSpPr>
          <p:nvPr userDrawn="1"/>
        </p:nvSpPr>
        <p:spPr bwMode="auto">
          <a:xfrm>
            <a:off x="0" y="1988840"/>
            <a:ext cx="9144000" cy="144463"/>
          </a:xfrm>
          <a:prstGeom prst="rect">
            <a:avLst/>
          </a:prstGeom>
          <a:solidFill>
            <a:srgbClr val="00AE9E"/>
          </a:solidFill>
          <a:ln w="9525">
            <a:noFill/>
            <a:miter lim="800000"/>
            <a:headEnd/>
            <a:tailEnd/>
          </a:ln>
        </p:spPr>
        <p:txBody>
          <a:bodyPr anchor="ctr">
            <a:prstTxWarp prst="textNoShape">
              <a:avLst/>
            </a:prstTxWarp>
          </a:bodyPr>
          <a:lstStyle/>
          <a:p>
            <a:pPr algn="ctr" fontAlgn="auto">
              <a:spcBef>
                <a:spcPts val="0"/>
              </a:spcBef>
              <a:spcAft>
                <a:spcPts val="0"/>
              </a:spcAft>
              <a:defRPr/>
            </a:pPr>
            <a:endParaRPr lang="en-US" sz="1800">
              <a:solidFill>
                <a:schemeClr val="lt1"/>
              </a:solidFill>
              <a:latin typeface="+mn-lt"/>
              <a:ea typeface="+mn-ea"/>
              <a:cs typeface="+mn-cs"/>
            </a:endParaRPr>
          </a:p>
        </p:txBody>
      </p:sp>
      <p:sp>
        <p:nvSpPr>
          <p:cNvPr id="2" name="Title 1"/>
          <p:cNvSpPr>
            <a:spLocks noGrp="1"/>
          </p:cNvSpPr>
          <p:nvPr>
            <p:ph type="ctrTitle"/>
          </p:nvPr>
        </p:nvSpPr>
        <p:spPr>
          <a:xfrm>
            <a:off x="558000" y="2492896"/>
            <a:ext cx="7633648" cy="1724503"/>
          </a:xfrm>
          <a:ln>
            <a:noFill/>
          </a:ln>
        </p:spPr>
        <p:txBody>
          <a:bodyPr anchor="t">
            <a:noAutofit/>
          </a:bodyPr>
          <a:lstStyle>
            <a:lvl1pPr algn="l">
              <a:defRPr sz="4500" baseline="0">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558000" y="6021288"/>
            <a:ext cx="7633648" cy="338336"/>
          </a:xfrm>
        </p:spPr>
        <p:txBody>
          <a:bodyPr anchor="b">
            <a:normAutofit/>
          </a:bodyPr>
          <a:lstStyle>
            <a:lvl1pPr marL="0" indent="0" algn="l">
              <a:spcBef>
                <a:spcPts val="0"/>
              </a:spcBef>
              <a:buNone/>
              <a:defRPr sz="2000" b="0" i="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pic>
        <p:nvPicPr>
          <p:cNvPr id="9" name="Picture 8" descr="\\colhpafil004\Colindale_Data\HQ Group and LARS\Group Data\Design\Branding and logos\PHE logos with strapline\Small without Old French text\PHE small logo for A4.jpg"/>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0"/>
            <a:ext cx="3674110" cy="1812290"/>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1 lin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62702" y="548680"/>
            <a:ext cx="8028000" cy="648072"/>
          </a:xfrm>
        </p:spPr>
        <p:txBody>
          <a:bodyPr anchor="t" anchorCtr="0"/>
          <a:lstStyle>
            <a:lvl1pPr>
              <a:defRPr sz="4000" baseline="0">
                <a:solidFill>
                  <a:srgbClr val="00AE9E"/>
                </a:solidFill>
                <a:latin typeface="Arial" pitchFamily="34" charset="0"/>
              </a:defRPr>
            </a:lvl1pPr>
          </a:lstStyle>
          <a:p>
            <a:r>
              <a:rPr lang="en-US" dirty="0"/>
              <a:t>Click to edit Master title style</a:t>
            </a:r>
          </a:p>
        </p:txBody>
      </p:sp>
      <p:sp>
        <p:nvSpPr>
          <p:cNvPr id="3" name="Content Placeholder 2"/>
          <p:cNvSpPr>
            <a:spLocks noGrp="1"/>
          </p:cNvSpPr>
          <p:nvPr>
            <p:ph idx="1" hasCustomPrompt="1"/>
          </p:nvPr>
        </p:nvSpPr>
        <p:spPr>
          <a:xfrm>
            <a:off x="558000" y="1412776"/>
            <a:ext cx="8028000" cy="4739679"/>
          </a:xfrm>
        </p:spPr>
        <p:txBody>
          <a:bodyPr/>
          <a:lstStyle>
            <a:lvl1pPr marL="4763" indent="-4763">
              <a:lnSpc>
                <a:spcPct val="114000"/>
              </a:lnSpc>
              <a:spcBef>
                <a:spcPts val="0"/>
              </a:spcBef>
              <a:defRPr sz="1800" b="0" baseline="0">
                <a:solidFill>
                  <a:schemeClr val="tx1"/>
                </a:solidFill>
              </a:defRPr>
            </a:lvl1pPr>
          </a:lstStyle>
          <a:p>
            <a:pPr lvl="0"/>
            <a:r>
              <a:rPr lang="en-US" dirty="0"/>
              <a:t>Text should be 12-18pt Arial. Do not use other fonts.</a:t>
            </a:r>
          </a:p>
          <a:p>
            <a:pPr lvl="0"/>
            <a:endParaRPr lang="en-US" b="1" dirty="0">
              <a:latin typeface="Arial" pitchFamily="84" charset="0"/>
            </a:endParaRPr>
          </a:p>
          <a:p>
            <a:pPr lvl="0"/>
            <a:r>
              <a:rPr lang="en-US" b="1" dirty="0">
                <a:latin typeface="Arial" pitchFamily="84" charset="0"/>
              </a:rPr>
              <a:t>Note</a:t>
            </a:r>
          </a:p>
          <a:p>
            <a:pPr lvl="0"/>
            <a:r>
              <a:rPr lang="en-US" dirty="0">
                <a:latin typeface="Arial" pitchFamily="84" charset="0"/>
              </a:rPr>
              <a:t>This template should NOT be used to create publications, as this may mean</a:t>
            </a:r>
          </a:p>
          <a:p>
            <a:pPr lvl="0"/>
            <a:r>
              <a:rPr lang="en-US" dirty="0">
                <a:latin typeface="Arial" pitchFamily="84" charset="0"/>
              </a:rPr>
              <a:t>publication on GOV.UK will not be possible. </a:t>
            </a:r>
          </a:p>
          <a:p>
            <a:pPr lvl="0"/>
            <a:endParaRPr lang="en-US" dirty="0">
              <a:latin typeface="Arial" pitchFamily="84" charset="0"/>
            </a:endParaRPr>
          </a:p>
          <a:p>
            <a:pPr lvl="0"/>
            <a:r>
              <a:rPr lang="en-US" dirty="0">
                <a:latin typeface="Arial" pitchFamily="84" charset="0"/>
              </a:rPr>
              <a:t>Please contact </a:t>
            </a:r>
            <a:r>
              <a:rPr lang="en-US" dirty="0">
                <a:latin typeface="Arial" pitchFamily="84" charset="0"/>
                <a:hlinkClick r:id="rId2"/>
              </a:rPr>
              <a:t>publications@phe.gov.uk</a:t>
            </a:r>
            <a:r>
              <a:rPr lang="en-US" dirty="0">
                <a:latin typeface="Arial" pitchFamily="84" charset="0"/>
              </a:rPr>
              <a:t> for more details</a:t>
            </a:r>
          </a:p>
          <a:p>
            <a:pPr lvl="0"/>
            <a:endParaRPr lang="en-US" dirty="0"/>
          </a:p>
        </p:txBody>
      </p:sp>
      <p:sp>
        <p:nvSpPr>
          <p:cNvPr id="5" name="Slide Number Placeholder 5"/>
          <p:cNvSpPr>
            <a:spLocks noGrp="1"/>
          </p:cNvSpPr>
          <p:nvPr>
            <p:ph type="sldNum" sz="quarter" idx="10"/>
          </p:nvPr>
        </p:nvSpPr>
        <p:spPr>
          <a:xfrm>
            <a:off x="0" y="6308725"/>
            <a:ext cx="9144000" cy="549275"/>
          </a:xfrm>
        </p:spPr>
        <p:txBody>
          <a:bodyPr/>
          <a:lstStyle>
            <a:lvl1pPr>
              <a:defRPr/>
            </a:lvl1pPr>
          </a:lstStyle>
          <a:p>
            <a:pPr marL="531813">
              <a:defRPr/>
            </a:pPr>
            <a:r>
              <a:rPr lang="en-US" dirty="0"/>
              <a:t>  </a:t>
            </a:r>
            <a:fld id="{2565FA6D-D4C8-4C4C-AC4B-3269734D34D8}" type="slidenum">
              <a:rPr lang="en-US" smtClean="0"/>
              <a:pPr marL="531813">
                <a:defRPr/>
              </a:pPr>
              <a:t>‹#›</a:t>
            </a:fld>
            <a:endParaRPr lang="en-US" dirty="0"/>
          </a:p>
        </p:txBody>
      </p:sp>
      <p:sp>
        <p:nvSpPr>
          <p:cNvPr id="6" name="Footer Placeholder 5"/>
          <p:cNvSpPr>
            <a:spLocks noGrp="1"/>
          </p:cNvSpPr>
          <p:nvPr>
            <p:ph type="ftr" sz="quarter" idx="11"/>
          </p:nvPr>
        </p:nvSpPr>
        <p:spPr/>
        <p:txBody>
          <a:bodyPr/>
          <a:lstStyle>
            <a:lvl1pPr marL="173038" indent="0" algn="l">
              <a:defRPr sz="1200" baseline="0">
                <a:solidFill>
                  <a:schemeClr val="bg1"/>
                </a:solidFill>
                <a:latin typeface="Arial" pitchFamily="34" charset="0"/>
              </a:defRPr>
            </a:lvl1pPr>
          </a:lstStyle>
          <a:p>
            <a:pPr>
              <a:defRPr/>
            </a:pPr>
            <a:r>
              <a:rPr lang="en-US" dirty="0"/>
              <a:t>Presentation title - edit in Header and Footer</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57213" y="274638"/>
            <a:ext cx="8029575" cy="1143000"/>
          </a:xfrm>
          <a:prstGeom prst="rect">
            <a:avLst/>
          </a:prstGeom>
        </p:spPr>
        <p:txBody>
          <a:bodyPr vert="horz" lIns="0" tIns="0" rIns="0" bIns="0" rtlCol="0" anchor="ctr">
            <a:normAutofit/>
          </a:bodyPr>
          <a:lstStyle/>
          <a:p>
            <a:r>
              <a:rPr lang="en-US" dirty="0"/>
              <a:t>Click to edit Master title style</a:t>
            </a:r>
          </a:p>
        </p:txBody>
      </p:sp>
      <p:sp>
        <p:nvSpPr>
          <p:cNvPr id="1027" name="Text Placeholder 2"/>
          <p:cNvSpPr>
            <a:spLocks noGrp="1"/>
          </p:cNvSpPr>
          <p:nvPr>
            <p:ph type="body" idx="1"/>
          </p:nvPr>
        </p:nvSpPr>
        <p:spPr bwMode="auto">
          <a:xfrm>
            <a:off x="557213" y="1600200"/>
            <a:ext cx="8029575" cy="4525963"/>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dirty="0"/>
              <a:t>Click to edit Master text styles</a:t>
            </a:r>
          </a:p>
          <a:p>
            <a:pPr lvl="1"/>
            <a:r>
              <a:rPr lang="en-US" dirty="0"/>
              <a:t>Second level</a:t>
            </a:r>
          </a:p>
          <a:p>
            <a:pPr lvl="3"/>
            <a:r>
              <a:rPr lang="en-US" dirty="0"/>
              <a:t>Third level</a:t>
            </a:r>
          </a:p>
          <a:p>
            <a:pPr lvl="4"/>
            <a:r>
              <a:rPr lang="en-US" dirty="0"/>
              <a:t>Fourth level</a:t>
            </a:r>
          </a:p>
          <a:p>
            <a:pPr lvl="5"/>
            <a:r>
              <a:rPr lang="en-US" dirty="0"/>
              <a:t>Fifth level</a:t>
            </a:r>
          </a:p>
        </p:txBody>
      </p:sp>
      <p:sp>
        <p:nvSpPr>
          <p:cNvPr id="7" name="Slide Number Placeholder 5"/>
          <p:cNvSpPr>
            <a:spLocks noGrp="1"/>
          </p:cNvSpPr>
          <p:nvPr>
            <p:ph type="sldNum" sz="quarter" idx="4"/>
          </p:nvPr>
        </p:nvSpPr>
        <p:spPr>
          <a:xfrm>
            <a:off x="0" y="6308725"/>
            <a:ext cx="9144000" cy="549275"/>
          </a:xfrm>
          <a:prstGeom prst="rect">
            <a:avLst/>
          </a:prstGeom>
          <a:solidFill>
            <a:schemeClr val="bg2"/>
          </a:solidFill>
        </p:spPr>
        <p:txBody>
          <a:bodyPr vert="horz" wrap="square" lIns="0" tIns="0" rIns="91440" bIns="0" numCol="1" anchor="ctr" anchorCtr="0" compatLnSpc="1">
            <a:prstTxWarp prst="textNoShape">
              <a:avLst/>
            </a:prstTxWarp>
          </a:bodyPr>
          <a:lstStyle>
            <a:lvl1pPr>
              <a:defRPr sz="1200">
                <a:solidFill>
                  <a:schemeClr val="bg1"/>
                </a:solidFill>
              </a:defRPr>
            </a:lvl1pPr>
          </a:lstStyle>
          <a:p>
            <a:pPr>
              <a:defRPr/>
            </a:pPr>
            <a:r>
              <a:rPr lang="en-US" dirty="0"/>
              <a:t>  </a:t>
            </a:r>
            <a:fld id="{45F8D313-CCBE-49D6-A3BC-57B1848DFB52}" type="slidenum">
              <a:rPr lang="en-US" smtClean="0"/>
              <a:pPr>
                <a:defRPr/>
              </a:pPr>
              <a:t>‹#›</a:t>
            </a:fld>
            <a:r>
              <a:rPr lang="en-US" dirty="0"/>
              <a:t> </a:t>
            </a:r>
          </a:p>
        </p:txBody>
      </p:sp>
      <p:sp>
        <p:nvSpPr>
          <p:cNvPr id="6" name="Footer Placeholder 5"/>
          <p:cNvSpPr>
            <a:spLocks noGrp="1"/>
          </p:cNvSpPr>
          <p:nvPr>
            <p:ph type="ftr" sz="quarter" idx="3"/>
          </p:nvPr>
        </p:nvSpPr>
        <p:spPr>
          <a:xfrm>
            <a:off x="900113" y="6308725"/>
            <a:ext cx="8064375" cy="549275"/>
          </a:xfrm>
          <a:prstGeom prst="rect">
            <a:avLst/>
          </a:prstGeom>
        </p:spPr>
        <p:txBody>
          <a:bodyPr vert="horz" lIns="0" tIns="0" rIns="0" bIns="0" rtlCol="0" anchor="ctr"/>
          <a:lstStyle>
            <a:lvl1pPr algn="l" fontAlgn="auto">
              <a:spcBef>
                <a:spcPts val="0"/>
              </a:spcBef>
              <a:spcAft>
                <a:spcPts val="0"/>
              </a:spcAft>
              <a:defRPr sz="1200" baseline="0">
                <a:solidFill>
                  <a:schemeClr val="bg1"/>
                </a:solidFill>
                <a:latin typeface="Arial" pitchFamily="34" charset="0"/>
                <a:ea typeface="+mn-ea"/>
                <a:cs typeface="+mn-cs"/>
              </a:defRPr>
            </a:lvl1pPr>
          </a:lstStyle>
          <a:p>
            <a:pPr>
              <a:defRPr/>
            </a:pPr>
            <a:r>
              <a:rPr lang="en-US" dirty="0"/>
              <a:t>Presentation title - edit in Header and Footer</a:t>
            </a:r>
          </a:p>
        </p:txBody>
      </p:sp>
    </p:spTree>
  </p:cSld>
  <p:clrMap bg1="lt1" tx1="dk1" bg2="lt2" tx2="dk2" accent1="accent1" accent2="accent2" accent3="accent3" accent4="accent4" accent5="accent5" accent6="accent6" hlink="hlink" folHlink="folHlink"/>
  <p:sldLayoutIdLst>
    <p:sldLayoutId id="2147483754" r:id="rId1"/>
    <p:sldLayoutId id="2147483755" r:id="rId2"/>
  </p:sldLayoutIdLst>
  <p:hf hdr="0" dt="0"/>
  <p:txStyles>
    <p:titleStyle>
      <a:lvl1pPr algn="l" rtl="0" eaLnBrk="0" fontAlgn="base" hangingPunct="0">
        <a:spcBef>
          <a:spcPct val="0"/>
        </a:spcBef>
        <a:spcAft>
          <a:spcPct val="0"/>
        </a:spcAft>
        <a:defRPr sz="4000" kern="1200" spc="-150">
          <a:solidFill>
            <a:srgbClr val="00AE9E"/>
          </a:solidFill>
          <a:latin typeface="+mj-lt"/>
          <a:ea typeface="ヒラギノ角ゴ Pro W3" pitchFamily="84" charset="-128"/>
          <a:cs typeface="ヒラギノ角ゴ Pro W3" pitchFamily="84" charset="-128"/>
        </a:defRPr>
      </a:lvl1pPr>
      <a:lvl2pPr algn="l" rtl="0" eaLnBrk="0" fontAlgn="base" hangingPunct="0">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2pPr>
      <a:lvl3pPr algn="l" rtl="0" eaLnBrk="0" fontAlgn="base" hangingPunct="0">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3pPr>
      <a:lvl4pPr algn="l" rtl="0" eaLnBrk="0" fontAlgn="base" hangingPunct="0">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4pPr>
      <a:lvl5pPr algn="l" rtl="0" eaLnBrk="0" fontAlgn="base" hangingPunct="0">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5pPr>
      <a:lvl6pPr marL="457200" algn="l" rtl="0" fontAlgn="base">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6pPr>
      <a:lvl7pPr marL="914400" algn="l" rtl="0" fontAlgn="base">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7pPr>
      <a:lvl8pPr marL="1371600" algn="l" rtl="0" fontAlgn="base">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8pPr>
      <a:lvl9pPr marL="1828800" algn="l" rtl="0" fontAlgn="base">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9pPr>
    </p:titleStyle>
    <p:bodyStyle>
      <a:lvl1pPr marL="342900" indent="-342900" algn="l" rtl="0" eaLnBrk="0" fontAlgn="base" hangingPunct="0">
        <a:spcBef>
          <a:spcPts val="1200"/>
        </a:spcBef>
        <a:spcAft>
          <a:spcPct val="0"/>
        </a:spcAft>
        <a:buFont typeface="Arial" pitchFamily="84" charset="0"/>
        <a:defRPr kern="1200" baseline="0">
          <a:solidFill>
            <a:srgbClr val="00AE9E"/>
          </a:solidFill>
          <a:latin typeface="Arial" pitchFamily="34" charset="0"/>
          <a:ea typeface="ヒラギノ角ゴ Pro W3" pitchFamily="84" charset="-128"/>
          <a:cs typeface="ヒラギノ角ゴ Pro W3" pitchFamily="84" charset="-128"/>
        </a:defRPr>
      </a:lvl1pPr>
      <a:lvl2pPr marL="354013" indent="-176213" algn="l" rtl="0" eaLnBrk="0" fontAlgn="base" hangingPunct="0">
        <a:spcBef>
          <a:spcPts val="600"/>
        </a:spcBef>
        <a:spcAft>
          <a:spcPct val="0"/>
        </a:spcAft>
        <a:defRPr kern="1200" baseline="0">
          <a:solidFill>
            <a:schemeClr val="tx1"/>
          </a:solidFill>
          <a:latin typeface="Arial" pitchFamily="34" charset="0"/>
          <a:ea typeface="ヒラギノ角ゴ Pro W3" pitchFamily="84" charset="-128"/>
          <a:cs typeface="+mn-cs"/>
        </a:defRPr>
      </a:lvl2pPr>
      <a:lvl3pPr marL="215900" indent="-215900" algn="l" rtl="0" eaLnBrk="0" fontAlgn="base" hangingPunct="0">
        <a:spcBef>
          <a:spcPts val="600"/>
        </a:spcBef>
        <a:spcAft>
          <a:spcPct val="0"/>
        </a:spcAft>
        <a:buFont typeface="Arial" pitchFamily="84" charset="0"/>
        <a:buChar char="•"/>
        <a:defRPr kern="1200">
          <a:solidFill>
            <a:schemeClr val="tx1"/>
          </a:solidFill>
          <a:latin typeface="Arial" pitchFamily="34" charset="0"/>
          <a:ea typeface="ヒラギノ角ゴ Pro W3" pitchFamily="84" charset="-128"/>
          <a:cs typeface="+mn-cs"/>
        </a:defRPr>
      </a:lvl3pPr>
      <a:lvl4pPr marL="625475" indent="-190500" algn="l" rtl="0" eaLnBrk="0" fontAlgn="base" hangingPunct="0">
        <a:spcBef>
          <a:spcPts val="600"/>
        </a:spcBef>
        <a:spcAft>
          <a:spcPct val="0"/>
        </a:spcAft>
        <a:buFont typeface="Arial" pitchFamily="34" charset="0"/>
        <a:buChar char="•"/>
        <a:defRPr sz="1600" kern="1200">
          <a:solidFill>
            <a:schemeClr val="tx1"/>
          </a:solidFill>
          <a:latin typeface="Arial" pitchFamily="34" charset="0"/>
          <a:ea typeface="ヒラギノ角ゴ Pro W3" pitchFamily="84" charset="-128"/>
          <a:cs typeface="+mn-cs"/>
        </a:defRPr>
      </a:lvl4pPr>
      <a:lvl5pPr marL="1073150" indent="-177800" algn="l" rtl="0" eaLnBrk="0" fontAlgn="base" hangingPunct="0">
        <a:spcBef>
          <a:spcPct val="20000"/>
        </a:spcBef>
        <a:spcAft>
          <a:spcPct val="0"/>
        </a:spcAft>
        <a:buFont typeface="Arial" pitchFamily="34" charset="0"/>
        <a:buChar char="•"/>
        <a:defRPr sz="1500" kern="1200">
          <a:solidFill>
            <a:schemeClr val="tx1"/>
          </a:solidFill>
          <a:latin typeface="Arial" pitchFamily="34" charset="0"/>
          <a:ea typeface="ヒラギノ角ゴ Pro W3" pitchFamily="84" charset="-128"/>
          <a:cs typeface="+mn-cs"/>
        </a:defRPr>
      </a:lvl5pPr>
      <a:lvl6pPr marL="1520825" indent="-187325" algn="l" defTabSz="914400" rtl="0" eaLnBrk="1" latinLnBrk="0" hangingPunct="1">
        <a:spcBef>
          <a:spcPct val="20000"/>
        </a:spcBef>
        <a:buFontTx/>
        <a:buNone/>
        <a:defRPr sz="1400" kern="1200" baseline="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gov.uk/government/publications/managing-safety-incidents-in-nhs-screening-programme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gov.uk/government/publications/cervical-screening-cervical-sample-taker-training"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digital.nhs.uk/services/nhais/open-exeter"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gov.uk/government/publications/cervical-screening-accepting-samples-in-laboratories"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Guidance for the training of cervical sample takers</a:t>
            </a:r>
          </a:p>
        </p:txBody>
      </p:sp>
      <p:sp>
        <p:nvSpPr>
          <p:cNvPr id="3" name="Subtitle 2"/>
          <p:cNvSpPr>
            <a:spLocks noGrp="1"/>
          </p:cNvSpPr>
          <p:nvPr>
            <p:ph type="subTitle" idx="1"/>
          </p:nvPr>
        </p:nvSpPr>
        <p:spPr>
          <a:xfrm>
            <a:off x="558000" y="5949280"/>
            <a:ext cx="7633648" cy="410344"/>
          </a:xfrm>
        </p:spPr>
        <p:txBody>
          <a:bodyPr>
            <a:normAutofit/>
          </a:bodyPr>
          <a:lstStyle/>
          <a:p>
            <a:r>
              <a:rPr lang="en-GB" dirty="0"/>
              <a:t>Topic 5: cervical screening sample requests</a:t>
            </a:r>
          </a:p>
        </p:txBody>
      </p:sp>
      <p:sp>
        <p:nvSpPr>
          <p:cNvPr id="4" name="Rectangle 3">
            <a:extLst>
              <a:ext uri="{FF2B5EF4-FFF2-40B4-BE49-F238E27FC236}">
                <a16:creationId xmlns:a16="http://schemas.microsoft.com/office/drawing/2014/main" id="{954163C3-29B7-9771-2779-C0E562587DB7}"/>
              </a:ext>
            </a:extLst>
          </p:cNvPr>
          <p:cNvSpPr/>
          <p:nvPr/>
        </p:nvSpPr>
        <p:spPr>
          <a:xfrm>
            <a:off x="323528" y="332656"/>
            <a:ext cx="3384376" cy="1512168"/>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GB"/>
          </a:p>
        </p:txBody>
      </p:sp>
      <p:pic>
        <p:nvPicPr>
          <p:cNvPr id="5" name="Picture 4" descr="A blue and white logo&#10;&#10;Description automatically generated">
            <a:extLst>
              <a:ext uri="{FF2B5EF4-FFF2-40B4-BE49-F238E27FC236}">
                <a16:creationId xmlns:a16="http://schemas.microsoft.com/office/drawing/2014/main" id="{1E3D86FC-0598-4225-DC0A-0E5DA6DF249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7544" y="498376"/>
            <a:ext cx="1424735" cy="573784"/>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Specimen rejection (4)</a:t>
            </a:r>
          </a:p>
        </p:txBody>
      </p:sp>
      <p:sp>
        <p:nvSpPr>
          <p:cNvPr id="3" name="Content Placeholder 2"/>
          <p:cNvSpPr>
            <a:spLocks noGrp="1"/>
          </p:cNvSpPr>
          <p:nvPr>
            <p:ph idx="1"/>
          </p:nvPr>
        </p:nvSpPr>
        <p:spPr>
          <a:xfrm>
            <a:off x="648456" y="1412776"/>
            <a:ext cx="8028000" cy="4739679"/>
          </a:xfrm>
        </p:spPr>
        <p:txBody>
          <a:bodyPr/>
          <a:lstStyle/>
          <a:p>
            <a:pPr marL="285750" indent="-285750">
              <a:buFont typeface="Arial" panose="020B0604020202020204" pitchFamily="34" charset="0"/>
              <a:buChar char="•"/>
            </a:pPr>
            <a:endParaRPr lang="en-GB" b="1" dirty="0"/>
          </a:p>
          <a:p>
            <a:pPr marL="0" indent="0"/>
            <a:r>
              <a:rPr lang="en-GB" b="1" dirty="0"/>
              <a:t>The sample taker does not have a valid PIN code</a:t>
            </a:r>
            <a:r>
              <a:rPr lang="en-GB" dirty="0"/>
              <a:t> </a:t>
            </a:r>
          </a:p>
          <a:p>
            <a:pPr marL="0" indent="0"/>
            <a:r>
              <a:rPr lang="en-GB" dirty="0"/>
              <a:t>Trainee sample takers should use the unique PIN assigned to them at the beginning of their training period that identifies them as a trainee.</a:t>
            </a:r>
          </a:p>
          <a:p>
            <a:endParaRPr lang="en-GB" dirty="0"/>
          </a:p>
          <a:p>
            <a:r>
              <a:rPr lang="en-GB" dirty="0"/>
              <a:t>Sample takers should take responsibility for communicating events leading </a:t>
            </a:r>
            <a:br>
              <a:rPr lang="en-GB" dirty="0"/>
            </a:br>
            <a:r>
              <a:rPr lang="en-GB" dirty="0"/>
              <a:t>to rejection of a sample to the person concerned in an honest and sensitive manner. The sample taker should advise the person when they can have another sample taken. </a:t>
            </a:r>
          </a:p>
          <a:p>
            <a:endParaRPr lang="en-GB" b="1" dirty="0"/>
          </a:p>
          <a:p>
            <a:r>
              <a:rPr lang="en-GB" dirty="0"/>
              <a:t>Do not take repeat samples within 3 months of a previous test. This </a:t>
            </a:r>
            <a:br>
              <a:rPr lang="en-GB" dirty="0"/>
            </a:br>
            <a:r>
              <a:rPr lang="en-GB" dirty="0"/>
              <a:t>allows sufficient time for the cervical epithelium to regenerate and avoids </a:t>
            </a:r>
            <a:br>
              <a:rPr lang="en-GB" dirty="0"/>
            </a:br>
            <a:r>
              <a:rPr lang="en-GB" dirty="0"/>
              <a:t>a false result.</a:t>
            </a:r>
          </a:p>
          <a:p>
            <a:endParaRPr lang="en-GB" dirty="0"/>
          </a:p>
          <a:p>
            <a:endParaRPr lang="en-GB" dirty="0"/>
          </a:p>
        </p:txBody>
      </p:sp>
      <p:sp>
        <p:nvSpPr>
          <p:cNvPr id="4" name="Slide Number Placeholder 3"/>
          <p:cNvSpPr>
            <a:spLocks noGrp="1"/>
          </p:cNvSpPr>
          <p:nvPr>
            <p:ph type="sldNum" sz="quarter" idx="10"/>
          </p:nvPr>
        </p:nvSpPr>
        <p:spPr/>
        <p:txBody>
          <a:bodyPr/>
          <a:lstStyle/>
          <a:p>
            <a:pPr marL="531813">
              <a:defRPr/>
            </a:pPr>
            <a:r>
              <a:rPr lang="en-US" dirty="0"/>
              <a:t>  </a:t>
            </a:r>
            <a:fld id="{2565FA6D-D4C8-4C4C-AC4B-3269734D34D8}" type="slidenum">
              <a:rPr lang="en-US" smtClean="0"/>
              <a:pPr marL="531813">
                <a:defRPr/>
              </a:pPr>
              <a:t>10</a:t>
            </a:fld>
            <a:endParaRPr lang="en-US" dirty="0"/>
          </a:p>
        </p:txBody>
      </p:sp>
      <p:sp>
        <p:nvSpPr>
          <p:cNvPr id="5" name="Footer Placeholder 4"/>
          <p:cNvSpPr>
            <a:spLocks noGrp="1"/>
          </p:cNvSpPr>
          <p:nvPr>
            <p:ph type="ftr" sz="quarter" idx="11"/>
          </p:nvPr>
        </p:nvSpPr>
        <p:spPr/>
        <p:txBody>
          <a:bodyPr/>
          <a:lstStyle/>
          <a:p>
            <a:r>
              <a:rPr lang="en-GB" dirty="0"/>
              <a:t>Topic 5: cervical screening sample requests</a:t>
            </a:r>
          </a:p>
        </p:txBody>
      </p:sp>
    </p:spTree>
    <p:extLst>
      <p:ext uri="{BB962C8B-B14F-4D97-AF65-F5344CB8AC3E}">
        <p14:creationId xmlns:p14="http://schemas.microsoft.com/office/powerpoint/2010/main" val="18267740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Incidents</a:t>
            </a:r>
          </a:p>
        </p:txBody>
      </p:sp>
      <p:sp>
        <p:nvSpPr>
          <p:cNvPr id="3" name="Content Placeholder 2"/>
          <p:cNvSpPr>
            <a:spLocks noGrp="1"/>
          </p:cNvSpPr>
          <p:nvPr>
            <p:ph idx="1"/>
          </p:nvPr>
        </p:nvSpPr>
        <p:spPr>
          <a:xfrm>
            <a:off x="611560" y="1124744"/>
            <a:ext cx="8028000" cy="4739679"/>
          </a:xfrm>
        </p:spPr>
        <p:txBody>
          <a:bodyPr/>
          <a:lstStyle/>
          <a:p>
            <a:endParaRPr lang="en-GB" dirty="0"/>
          </a:p>
          <a:p>
            <a:r>
              <a:rPr lang="en-GB" sz="1600" dirty="0"/>
              <a:t>Sample takers should report and discuss any rejected samples with their cervical screening mentor. This should always include any sample where the laboratory has had to reject the test due to insufficient and conflicting information or because it was taken inappropriately.</a:t>
            </a:r>
          </a:p>
          <a:p>
            <a:endParaRPr lang="en-GB" sz="1600" dirty="0"/>
          </a:p>
          <a:p>
            <a:r>
              <a:rPr lang="en-GB" sz="1600" dirty="0"/>
              <a:t>Sample takers should reflect on such events, make sure they are formally recorded internally and reported as necessary according to local clinical governance policies. For situations that fulfil the criteria of a ‘screening incident’, manage them in line with national screening incident guidance.</a:t>
            </a:r>
          </a:p>
          <a:p>
            <a:endParaRPr lang="en-GB" sz="1600" dirty="0"/>
          </a:p>
          <a:p>
            <a:r>
              <a:rPr lang="en-GB" sz="1600" dirty="0">
                <a:hlinkClick r:id="rId2"/>
              </a:rPr>
              <a:t>www.gov.uk/government/publications/managing-safety-incidents-in-nhs-screening-programmes</a:t>
            </a:r>
            <a:endParaRPr lang="en-GB" sz="1600" dirty="0"/>
          </a:p>
          <a:p>
            <a:endParaRPr lang="en-GB" sz="1600" dirty="0"/>
          </a:p>
          <a:p>
            <a:r>
              <a:rPr lang="en-GB" sz="1600" dirty="0"/>
              <a:t>Recording, auditing and reporting errors is important to identify any problems in the local sample taking process. This reduces the risk of potential incidents and gives an opportunity for learning and quality improvement.</a:t>
            </a:r>
          </a:p>
          <a:p>
            <a:endParaRPr lang="en-GB" sz="1600" dirty="0"/>
          </a:p>
        </p:txBody>
      </p:sp>
      <p:sp>
        <p:nvSpPr>
          <p:cNvPr id="4" name="Slide Number Placeholder 3"/>
          <p:cNvSpPr>
            <a:spLocks noGrp="1"/>
          </p:cNvSpPr>
          <p:nvPr>
            <p:ph type="sldNum" sz="quarter" idx="10"/>
          </p:nvPr>
        </p:nvSpPr>
        <p:spPr/>
        <p:txBody>
          <a:bodyPr/>
          <a:lstStyle/>
          <a:p>
            <a:pPr marL="531813">
              <a:defRPr/>
            </a:pPr>
            <a:r>
              <a:rPr lang="en-US" dirty="0"/>
              <a:t>  </a:t>
            </a:r>
            <a:fld id="{2565FA6D-D4C8-4C4C-AC4B-3269734D34D8}" type="slidenum">
              <a:rPr lang="en-US" smtClean="0"/>
              <a:pPr marL="531813">
                <a:defRPr/>
              </a:pPr>
              <a:t>11</a:t>
            </a:fld>
            <a:endParaRPr lang="en-US" dirty="0"/>
          </a:p>
        </p:txBody>
      </p:sp>
      <p:sp>
        <p:nvSpPr>
          <p:cNvPr id="5" name="Footer Placeholder 4"/>
          <p:cNvSpPr>
            <a:spLocks noGrp="1"/>
          </p:cNvSpPr>
          <p:nvPr>
            <p:ph type="ftr" sz="quarter" idx="11"/>
          </p:nvPr>
        </p:nvSpPr>
        <p:spPr/>
        <p:txBody>
          <a:bodyPr/>
          <a:lstStyle/>
          <a:p>
            <a:r>
              <a:rPr lang="en-GB" dirty="0"/>
              <a:t>Topic 5: cervical screening sample requests</a:t>
            </a:r>
          </a:p>
        </p:txBody>
      </p:sp>
    </p:spTree>
    <p:extLst>
      <p:ext uri="{BB962C8B-B14F-4D97-AF65-F5344CB8AC3E}">
        <p14:creationId xmlns:p14="http://schemas.microsoft.com/office/powerpoint/2010/main" val="12779366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Correct follow-up and management</a:t>
            </a:r>
          </a:p>
        </p:txBody>
      </p:sp>
      <p:sp>
        <p:nvSpPr>
          <p:cNvPr id="3" name="Content Placeholder 2"/>
          <p:cNvSpPr>
            <a:spLocks noGrp="1"/>
          </p:cNvSpPr>
          <p:nvPr>
            <p:ph idx="1"/>
          </p:nvPr>
        </p:nvSpPr>
        <p:spPr>
          <a:xfrm>
            <a:off x="648456" y="1268760"/>
            <a:ext cx="8028000" cy="4739679"/>
          </a:xfrm>
        </p:spPr>
        <p:txBody>
          <a:bodyPr/>
          <a:lstStyle/>
          <a:p>
            <a:endParaRPr lang="en-GB" dirty="0"/>
          </a:p>
          <a:p>
            <a:r>
              <a:rPr lang="en-GB" dirty="0"/>
              <a:t>It is the sample taker’s responsibility to make sure a person has the correct follow-up and management as advised in the cervical screening report. </a:t>
            </a:r>
          </a:p>
          <a:p>
            <a:endParaRPr lang="en-GB" dirty="0"/>
          </a:p>
          <a:p>
            <a:r>
              <a:rPr lang="en-GB" dirty="0"/>
              <a:t>The sample taker should respond to any failsafe enquiries from the cervical screening laboratory or colposcopy clinic and document any correspondence or communication with the individual regarding follow-up.</a:t>
            </a:r>
          </a:p>
          <a:p>
            <a:endParaRPr lang="en-GB" dirty="0"/>
          </a:p>
        </p:txBody>
      </p:sp>
      <p:sp>
        <p:nvSpPr>
          <p:cNvPr id="4" name="Slide Number Placeholder 3"/>
          <p:cNvSpPr>
            <a:spLocks noGrp="1"/>
          </p:cNvSpPr>
          <p:nvPr>
            <p:ph type="sldNum" sz="quarter" idx="10"/>
          </p:nvPr>
        </p:nvSpPr>
        <p:spPr/>
        <p:txBody>
          <a:bodyPr/>
          <a:lstStyle/>
          <a:p>
            <a:pPr marL="531813">
              <a:defRPr/>
            </a:pPr>
            <a:r>
              <a:rPr lang="en-US" dirty="0"/>
              <a:t>  </a:t>
            </a:r>
            <a:fld id="{2565FA6D-D4C8-4C4C-AC4B-3269734D34D8}" type="slidenum">
              <a:rPr lang="en-US" smtClean="0"/>
              <a:pPr marL="531813">
                <a:defRPr/>
              </a:pPr>
              <a:t>12</a:t>
            </a:fld>
            <a:endParaRPr lang="en-US" dirty="0"/>
          </a:p>
        </p:txBody>
      </p:sp>
      <p:sp>
        <p:nvSpPr>
          <p:cNvPr id="5" name="Footer Placeholder 4"/>
          <p:cNvSpPr>
            <a:spLocks noGrp="1"/>
          </p:cNvSpPr>
          <p:nvPr>
            <p:ph type="ftr" sz="quarter" idx="11"/>
          </p:nvPr>
        </p:nvSpPr>
        <p:spPr/>
        <p:txBody>
          <a:bodyPr/>
          <a:lstStyle/>
          <a:p>
            <a:r>
              <a:rPr lang="en-GB" dirty="0"/>
              <a:t>Topic 5: cervical screening sample requests</a:t>
            </a:r>
          </a:p>
        </p:txBody>
      </p:sp>
    </p:spTree>
    <p:extLst>
      <p:ext uri="{BB962C8B-B14F-4D97-AF65-F5344CB8AC3E}">
        <p14:creationId xmlns:p14="http://schemas.microsoft.com/office/powerpoint/2010/main" val="11173501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dirty="0"/>
              <a:t>Guidance for the training of cervical sample takers</a:t>
            </a:r>
          </a:p>
        </p:txBody>
      </p:sp>
      <p:sp>
        <p:nvSpPr>
          <p:cNvPr id="3" name="Content Placeholder 2"/>
          <p:cNvSpPr>
            <a:spLocks noGrp="1"/>
          </p:cNvSpPr>
          <p:nvPr>
            <p:ph idx="1"/>
          </p:nvPr>
        </p:nvSpPr>
        <p:spPr>
          <a:xfrm>
            <a:off x="611560" y="1628800"/>
            <a:ext cx="8028000" cy="4739679"/>
          </a:xfrm>
        </p:spPr>
        <p:txBody>
          <a:bodyPr/>
          <a:lstStyle/>
          <a:p>
            <a:endParaRPr lang="en-GB" dirty="0"/>
          </a:p>
          <a:p>
            <a:endParaRPr lang="en-GB" dirty="0"/>
          </a:p>
          <a:p>
            <a:endParaRPr lang="en-GB" dirty="0"/>
          </a:p>
          <a:p>
            <a:endParaRPr lang="en-GB" dirty="0"/>
          </a:p>
          <a:p>
            <a:r>
              <a:rPr lang="en-GB" dirty="0"/>
              <a:t>End of Topic 5. Sample quality and cervical screening sample requests</a:t>
            </a:r>
          </a:p>
        </p:txBody>
      </p:sp>
      <p:sp>
        <p:nvSpPr>
          <p:cNvPr id="4" name="Slide Number Placeholder 3"/>
          <p:cNvSpPr>
            <a:spLocks noGrp="1"/>
          </p:cNvSpPr>
          <p:nvPr>
            <p:ph type="sldNum" sz="quarter" idx="10"/>
          </p:nvPr>
        </p:nvSpPr>
        <p:spPr/>
        <p:txBody>
          <a:bodyPr/>
          <a:lstStyle/>
          <a:p>
            <a:pPr marL="531813">
              <a:defRPr/>
            </a:pPr>
            <a:r>
              <a:rPr lang="en-US" dirty="0"/>
              <a:t>  </a:t>
            </a:r>
            <a:fld id="{2565FA6D-D4C8-4C4C-AC4B-3269734D34D8}" type="slidenum">
              <a:rPr lang="en-US" smtClean="0"/>
              <a:pPr marL="531813">
                <a:defRPr/>
              </a:pPr>
              <a:t>13</a:t>
            </a:fld>
            <a:endParaRPr lang="en-US" dirty="0"/>
          </a:p>
        </p:txBody>
      </p:sp>
      <p:sp>
        <p:nvSpPr>
          <p:cNvPr id="5" name="Footer Placeholder 4"/>
          <p:cNvSpPr>
            <a:spLocks noGrp="1"/>
          </p:cNvSpPr>
          <p:nvPr>
            <p:ph type="ftr" sz="quarter" idx="11"/>
          </p:nvPr>
        </p:nvSpPr>
        <p:spPr/>
        <p:txBody>
          <a:bodyPr/>
          <a:lstStyle/>
          <a:p>
            <a:r>
              <a:rPr lang="en-GB" dirty="0"/>
              <a:t>Topic 5: cervical screening sample requests</a:t>
            </a:r>
          </a:p>
        </p:txBody>
      </p:sp>
    </p:spTree>
    <p:extLst>
      <p:ext uri="{BB962C8B-B14F-4D97-AF65-F5344CB8AC3E}">
        <p14:creationId xmlns:p14="http://schemas.microsoft.com/office/powerpoint/2010/main" val="40365494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Note </a:t>
            </a:r>
          </a:p>
        </p:txBody>
      </p:sp>
      <p:sp>
        <p:nvSpPr>
          <p:cNvPr id="3" name="Content Placeholder 2"/>
          <p:cNvSpPr>
            <a:spLocks noGrp="1"/>
          </p:cNvSpPr>
          <p:nvPr>
            <p:ph idx="1"/>
          </p:nvPr>
        </p:nvSpPr>
        <p:spPr>
          <a:xfrm>
            <a:off x="611560" y="1412776"/>
            <a:ext cx="8028000" cy="4739679"/>
          </a:xfrm>
        </p:spPr>
        <p:txBody>
          <a:bodyPr/>
          <a:lstStyle/>
          <a:p>
            <a:pPr lvl="0"/>
            <a:r>
              <a:rPr lang="en-US" dirty="0"/>
              <a:t>Use these slides in conjunction with the NHS Cervical Screening Programme publication ‘Guidance for the training of cervical sample takers’, available at:</a:t>
            </a:r>
          </a:p>
          <a:p>
            <a:pPr lvl="0"/>
            <a:endParaRPr lang="en-US" dirty="0"/>
          </a:p>
          <a:p>
            <a:pPr lvl="0"/>
            <a:r>
              <a:rPr lang="en-US" dirty="0">
                <a:solidFill>
                  <a:srgbClr val="C00000"/>
                </a:solidFill>
                <a:hlinkClick r:id="rId2"/>
              </a:rPr>
              <a:t>www.gov.uk/government/publications/cervical-screening-cervical-sample-taker-training</a:t>
            </a:r>
            <a:endParaRPr lang="en-US" dirty="0">
              <a:solidFill>
                <a:srgbClr val="C00000"/>
              </a:solidFill>
            </a:endParaRPr>
          </a:p>
          <a:p>
            <a:pPr lvl="0"/>
            <a:endParaRPr lang="en-US" dirty="0"/>
          </a:p>
          <a:p>
            <a:pPr lvl="0"/>
            <a:endParaRPr lang="en-US" b="1" dirty="0">
              <a:latin typeface="Arial" pitchFamily="84" charset="0"/>
            </a:endParaRPr>
          </a:p>
          <a:p>
            <a:pPr lvl="0"/>
            <a:endParaRPr lang="en-US" dirty="0"/>
          </a:p>
          <a:p>
            <a:endParaRPr lang="en-GB" dirty="0"/>
          </a:p>
        </p:txBody>
      </p:sp>
      <p:sp>
        <p:nvSpPr>
          <p:cNvPr id="4" name="Slide Number Placeholder 3"/>
          <p:cNvSpPr>
            <a:spLocks noGrp="1"/>
          </p:cNvSpPr>
          <p:nvPr>
            <p:ph type="sldNum" sz="quarter" idx="10"/>
          </p:nvPr>
        </p:nvSpPr>
        <p:spPr/>
        <p:txBody>
          <a:bodyPr/>
          <a:lstStyle/>
          <a:p>
            <a:pPr marL="531813">
              <a:defRPr/>
            </a:pPr>
            <a:r>
              <a:rPr lang="en-US" dirty="0"/>
              <a:t>  </a:t>
            </a:r>
            <a:fld id="{2565FA6D-D4C8-4C4C-AC4B-3269734D34D8}" type="slidenum">
              <a:rPr lang="en-US" smtClean="0"/>
              <a:pPr marL="531813">
                <a:defRPr/>
              </a:pPr>
              <a:t>2</a:t>
            </a:fld>
            <a:endParaRPr lang="en-US" dirty="0"/>
          </a:p>
        </p:txBody>
      </p:sp>
      <p:sp>
        <p:nvSpPr>
          <p:cNvPr id="5" name="Footer Placeholder 4"/>
          <p:cNvSpPr>
            <a:spLocks noGrp="1"/>
          </p:cNvSpPr>
          <p:nvPr>
            <p:ph type="ftr" sz="quarter" idx="11"/>
          </p:nvPr>
        </p:nvSpPr>
        <p:spPr/>
        <p:txBody>
          <a:bodyPr/>
          <a:lstStyle/>
          <a:p>
            <a:r>
              <a:rPr lang="en-GB" dirty="0"/>
              <a:t>Topic 5: cervical screening sample requests</a:t>
            </a:r>
          </a:p>
        </p:txBody>
      </p:sp>
    </p:spTree>
    <p:extLst>
      <p:ext uri="{BB962C8B-B14F-4D97-AF65-F5344CB8AC3E}">
        <p14:creationId xmlns:p14="http://schemas.microsoft.com/office/powerpoint/2010/main" val="28042638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Open Exeter </a:t>
            </a:r>
          </a:p>
        </p:txBody>
      </p:sp>
      <p:sp>
        <p:nvSpPr>
          <p:cNvPr id="3" name="Content Placeholder 2"/>
          <p:cNvSpPr>
            <a:spLocks noGrp="1"/>
          </p:cNvSpPr>
          <p:nvPr>
            <p:ph idx="1"/>
          </p:nvPr>
        </p:nvSpPr>
        <p:spPr>
          <a:xfrm>
            <a:off x="648456" y="1268760"/>
            <a:ext cx="8028000" cy="4739679"/>
          </a:xfrm>
        </p:spPr>
        <p:txBody>
          <a:bodyPr/>
          <a:lstStyle/>
          <a:p>
            <a:endParaRPr lang="en-GB" dirty="0"/>
          </a:p>
          <a:p>
            <a:r>
              <a:rPr lang="en-GB" dirty="0"/>
              <a:t>Open Exeter gives access to patient data held on the National Health Application and Infrastructure Services (NHAIS) systems, which holds information relating to cervical screening.</a:t>
            </a:r>
          </a:p>
          <a:p>
            <a:r>
              <a:rPr lang="en-GB" dirty="0">
                <a:solidFill>
                  <a:srgbClr val="98002E"/>
                </a:solidFill>
                <a:hlinkClick r:id="rId2"/>
              </a:rPr>
              <a:t>https://digital.nhs.uk/services/nhais/open-exeter</a:t>
            </a:r>
            <a:endParaRPr lang="en-GB" dirty="0">
              <a:solidFill>
                <a:srgbClr val="98002E"/>
              </a:solidFill>
            </a:endParaRPr>
          </a:p>
          <a:p>
            <a:endParaRPr lang="en-GB" dirty="0"/>
          </a:p>
          <a:p>
            <a:r>
              <a:rPr lang="en-GB" dirty="0"/>
              <a:t>The programme recommends the Open Exeter web-based application </a:t>
            </a:r>
            <a:br>
              <a:rPr lang="en-GB" dirty="0"/>
            </a:br>
            <a:r>
              <a:rPr lang="en-GB" dirty="0"/>
              <a:t>for all administration. </a:t>
            </a:r>
          </a:p>
          <a:p>
            <a:endParaRPr lang="en-GB" dirty="0"/>
          </a:p>
          <a:p>
            <a:r>
              <a:rPr lang="en-GB" dirty="0"/>
              <a:t>Open Exeter references data from the national call and recall system and </a:t>
            </a:r>
            <a:br>
              <a:rPr lang="en-GB" dirty="0"/>
            </a:br>
            <a:r>
              <a:rPr lang="en-GB" dirty="0"/>
              <a:t>holds the master screening history records. This gives the cervical screening laboratory immediate access to relevant data when reporting a test in order </a:t>
            </a:r>
            <a:br>
              <a:rPr lang="en-GB" dirty="0"/>
            </a:br>
            <a:r>
              <a:rPr lang="en-GB" dirty="0"/>
              <a:t>to specify an appropriate next action. This in turn minimises the likelihood of rejection of invalid test results by the call and recall system and reduces delays in issuing results to people. </a:t>
            </a:r>
          </a:p>
        </p:txBody>
      </p:sp>
      <p:sp>
        <p:nvSpPr>
          <p:cNvPr id="4" name="Slide Number Placeholder 3"/>
          <p:cNvSpPr>
            <a:spLocks noGrp="1"/>
          </p:cNvSpPr>
          <p:nvPr>
            <p:ph type="sldNum" sz="quarter" idx="10"/>
          </p:nvPr>
        </p:nvSpPr>
        <p:spPr/>
        <p:txBody>
          <a:bodyPr/>
          <a:lstStyle/>
          <a:p>
            <a:pPr marL="531813">
              <a:defRPr/>
            </a:pPr>
            <a:r>
              <a:rPr lang="en-US" dirty="0"/>
              <a:t>  </a:t>
            </a:r>
            <a:fld id="{2565FA6D-D4C8-4C4C-AC4B-3269734D34D8}" type="slidenum">
              <a:rPr lang="en-US" smtClean="0"/>
              <a:pPr marL="531813">
                <a:defRPr/>
              </a:pPr>
              <a:t>3</a:t>
            </a:fld>
            <a:endParaRPr lang="en-US" dirty="0"/>
          </a:p>
        </p:txBody>
      </p:sp>
      <p:sp>
        <p:nvSpPr>
          <p:cNvPr id="5" name="Footer Placeholder 4"/>
          <p:cNvSpPr>
            <a:spLocks noGrp="1"/>
          </p:cNvSpPr>
          <p:nvPr>
            <p:ph type="ftr" sz="quarter" idx="11"/>
          </p:nvPr>
        </p:nvSpPr>
        <p:spPr/>
        <p:txBody>
          <a:bodyPr/>
          <a:lstStyle/>
          <a:p>
            <a:r>
              <a:rPr lang="en-GB" dirty="0"/>
              <a:t>Topic 5: cervical screening sample requests</a:t>
            </a:r>
          </a:p>
        </p:txBody>
      </p:sp>
    </p:spTree>
    <p:extLst>
      <p:ext uri="{BB962C8B-B14F-4D97-AF65-F5344CB8AC3E}">
        <p14:creationId xmlns:p14="http://schemas.microsoft.com/office/powerpoint/2010/main" val="14605957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Sample request forms (1)</a:t>
            </a:r>
          </a:p>
        </p:txBody>
      </p:sp>
      <p:sp>
        <p:nvSpPr>
          <p:cNvPr id="3" name="Content Placeholder 2"/>
          <p:cNvSpPr>
            <a:spLocks noGrp="1"/>
          </p:cNvSpPr>
          <p:nvPr>
            <p:ph idx="1"/>
          </p:nvPr>
        </p:nvSpPr>
        <p:spPr>
          <a:xfrm>
            <a:off x="648456" y="1268760"/>
            <a:ext cx="8028000" cy="4739679"/>
          </a:xfrm>
        </p:spPr>
        <p:txBody>
          <a:bodyPr/>
          <a:lstStyle/>
          <a:p>
            <a:pPr marL="0" indent="0"/>
            <a:endParaRPr lang="en-GB" sz="1400" dirty="0"/>
          </a:p>
          <a:p>
            <a:pPr marL="0" indent="0"/>
            <a:r>
              <a:rPr lang="en-GB" dirty="0"/>
              <a:t>Sample takers should use the pre-populated HMR101 cervical cytology request forms (2009 version) available via Open Exeter. </a:t>
            </a:r>
          </a:p>
          <a:p>
            <a:pPr marL="0" indent="0"/>
            <a:endParaRPr lang="en-GB" dirty="0"/>
          </a:p>
          <a:p>
            <a:pPr marL="0" indent="0"/>
            <a:r>
              <a:rPr lang="en-GB" dirty="0"/>
              <a:t>Sample takers must:</a:t>
            </a:r>
          </a:p>
          <a:p>
            <a:pPr marL="0" indent="0"/>
            <a:endParaRPr lang="en-GB" dirty="0"/>
          </a:p>
          <a:p>
            <a:pPr marL="285750" indent="-285750">
              <a:buFont typeface="Arial" panose="020B0604020202020204" pitchFamily="34" charset="0"/>
              <a:buChar char="•"/>
            </a:pPr>
            <a:r>
              <a:rPr lang="en-GB" dirty="0"/>
              <a:t>know how to download the correct pre-populated HMR101 cervical cytology request form (2009 version) from the Open Exeter application</a:t>
            </a:r>
          </a:p>
          <a:p>
            <a:pPr marL="285750" indent="-285750">
              <a:buFont typeface="Arial" panose="020B0604020202020204" pitchFamily="34" charset="0"/>
              <a:buChar char="•"/>
            </a:pPr>
            <a:r>
              <a:rPr lang="en-GB" dirty="0"/>
              <a:t>be an authorised user and follow the guidelines for completion of the form and produce the preferred size for the cervical screening laboratory</a:t>
            </a:r>
          </a:p>
          <a:p>
            <a:pPr marL="0" indent="0"/>
            <a:r>
              <a:rPr lang="en-GB" dirty="0"/>
              <a:t> </a:t>
            </a:r>
          </a:p>
          <a:p>
            <a:pPr marL="0" indent="0"/>
            <a:r>
              <a:rPr lang="en-GB" dirty="0"/>
              <a:t>Failure to use Open Exeter forms may result in either delays due to the laboratory checking the full history on Open Exeter or the risk of issuing an inappropriate management recommendation by the laboratory.</a:t>
            </a:r>
          </a:p>
          <a:p>
            <a:pPr marL="0" indent="0"/>
            <a:endParaRPr lang="en-GB" sz="1400" dirty="0"/>
          </a:p>
        </p:txBody>
      </p:sp>
      <p:sp>
        <p:nvSpPr>
          <p:cNvPr id="4" name="Slide Number Placeholder 3"/>
          <p:cNvSpPr>
            <a:spLocks noGrp="1"/>
          </p:cNvSpPr>
          <p:nvPr>
            <p:ph type="sldNum" sz="quarter" idx="10"/>
          </p:nvPr>
        </p:nvSpPr>
        <p:spPr/>
        <p:txBody>
          <a:bodyPr/>
          <a:lstStyle/>
          <a:p>
            <a:pPr marL="531813">
              <a:defRPr/>
            </a:pPr>
            <a:r>
              <a:rPr lang="en-US" dirty="0"/>
              <a:t>  </a:t>
            </a:r>
            <a:fld id="{2565FA6D-D4C8-4C4C-AC4B-3269734D34D8}" type="slidenum">
              <a:rPr lang="en-US" smtClean="0"/>
              <a:pPr marL="531813">
                <a:defRPr/>
              </a:pPr>
              <a:t>4</a:t>
            </a:fld>
            <a:endParaRPr lang="en-US" dirty="0"/>
          </a:p>
        </p:txBody>
      </p:sp>
      <p:sp>
        <p:nvSpPr>
          <p:cNvPr id="5" name="Footer Placeholder 4"/>
          <p:cNvSpPr>
            <a:spLocks noGrp="1"/>
          </p:cNvSpPr>
          <p:nvPr>
            <p:ph type="ftr" sz="quarter" idx="11"/>
          </p:nvPr>
        </p:nvSpPr>
        <p:spPr/>
        <p:txBody>
          <a:bodyPr/>
          <a:lstStyle/>
          <a:p>
            <a:r>
              <a:rPr lang="en-GB" dirty="0"/>
              <a:t>Topic 5: cervical screening sample requests</a:t>
            </a:r>
          </a:p>
        </p:txBody>
      </p:sp>
    </p:spTree>
    <p:extLst>
      <p:ext uri="{BB962C8B-B14F-4D97-AF65-F5344CB8AC3E}">
        <p14:creationId xmlns:p14="http://schemas.microsoft.com/office/powerpoint/2010/main" val="5804428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Sample request forms (2)</a:t>
            </a:r>
          </a:p>
        </p:txBody>
      </p:sp>
      <p:sp>
        <p:nvSpPr>
          <p:cNvPr id="3" name="Content Placeholder 2"/>
          <p:cNvSpPr>
            <a:spLocks noGrp="1"/>
          </p:cNvSpPr>
          <p:nvPr>
            <p:ph idx="1"/>
          </p:nvPr>
        </p:nvSpPr>
        <p:spPr>
          <a:xfrm>
            <a:off x="648456" y="1412776"/>
            <a:ext cx="8028000" cy="4739679"/>
          </a:xfrm>
        </p:spPr>
        <p:txBody>
          <a:bodyPr/>
          <a:lstStyle/>
          <a:p>
            <a:pPr marL="0" indent="0"/>
            <a:endParaRPr lang="en-GB" dirty="0"/>
          </a:p>
          <a:p>
            <a:pPr marL="0" indent="0"/>
            <a:r>
              <a:rPr lang="en-GB" dirty="0"/>
              <a:t>If a sample taker uses a non-Open Exeter request form for a legitimate reason, for example, the patient is not yet registered or the Open Exeter system is unavailable, they must provide an explanation on the non-Open Exeter request form with the recent and relevant history. </a:t>
            </a:r>
          </a:p>
          <a:p>
            <a:pPr marL="0" indent="0"/>
            <a:endParaRPr lang="en-GB" dirty="0"/>
          </a:p>
          <a:p>
            <a:pPr marL="0" indent="0"/>
            <a:r>
              <a:rPr lang="en-GB" dirty="0"/>
              <a:t>Where laboratory electronic requesting systems are in use, there must be mechanisms in place to provide the past screening history as it is on Open Exeter. This ensures sample takers do not take unnecessary samples and that laboratories are able to give correct patient management recommendations.</a:t>
            </a:r>
          </a:p>
          <a:p>
            <a:endParaRPr lang="en-GB" dirty="0"/>
          </a:p>
        </p:txBody>
      </p:sp>
      <p:sp>
        <p:nvSpPr>
          <p:cNvPr id="4" name="Slide Number Placeholder 3"/>
          <p:cNvSpPr>
            <a:spLocks noGrp="1"/>
          </p:cNvSpPr>
          <p:nvPr>
            <p:ph type="sldNum" sz="quarter" idx="10"/>
          </p:nvPr>
        </p:nvSpPr>
        <p:spPr/>
        <p:txBody>
          <a:bodyPr/>
          <a:lstStyle/>
          <a:p>
            <a:pPr marL="531813">
              <a:defRPr/>
            </a:pPr>
            <a:r>
              <a:rPr lang="en-US" dirty="0"/>
              <a:t>  </a:t>
            </a:r>
            <a:fld id="{2565FA6D-D4C8-4C4C-AC4B-3269734D34D8}" type="slidenum">
              <a:rPr lang="en-US" smtClean="0"/>
              <a:pPr marL="531813">
                <a:defRPr/>
              </a:pPr>
              <a:t>5</a:t>
            </a:fld>
            <a:endParaRPr lang="en-US" dirty="0"/>
          </a:p>
        </p:txBody>
      </p:sp>
      <p:sp>
        <p:nvSpPr>
          <p:cNvPr id="5" name="Footer Placeholder 4"/>
          <p:cNvSpPr>
            <a:spLocks noGrp="1"/>
          </p:cNvSpPr>
          <p:nvPr>
            <p:ph type="ftr" sz="quarter" idx="11"/>
          </p:nvPr>
        </p:nvSpPr>
        <p:spPr/>
        <p:txBody>
          <a:bodyPr/>
          <a:lstStyle/>
          <a:p>
            <a:r>
              <a:rPr lang="en-GB" dirty="0"/>
              <a:t>Topic 5: cervical screening sample requests</a:t>
            </a:r>
          </a:p>
        </p:txBody>
      </p:sp>
    </p:spTree>
    <p:extLst>
      <p:ext uri="{BB962C8B-B14F-4D97-AF65-F5344CB8AC3E}">
        <p14:creationId xmlns:p14="http://schemas.microsoft.com/office/powerpoint/2010/main" val="36650970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Sample requirements</a:t>
            </a:r>
          </a:p>
        </p:txBody>
      </p:sp>
      <p:sp>
        <p:nvSpPr>
          <p:cNvPr id="3" name="Content Placeholder 2"/>
          <p:cNvSpPr>
            <a:spLocks noGrp="1"/>
          </p:cNvSpPr>
          <p:nvPr>
            <p:ph idx="1"/>
          </p:nvPr>
        </p:nvSpPr>
        <p:spPr>
          <a:xfrm>
            <a:off x="648456" y="1268760"/>
            <a:ext cx="8028000" cy="4739679"/>
          </a:xfrm>
        </p:spPr>
        <p:txBody>
          <a:bodyPr/>
          <a:lstStyle/>
          <a:p>
            <a:pPr marL="0" indent="0"/>
            <a:endParaRPr lang="en-GB" dirty="0"/>
          </a:p>
          <a:p>
            <a:pPr marL="0" indent="0"/>
            <a:r>
              <a:rPr lang="en-GB" dirty="0"/>
              <a:t>The sample taker is responsible for making sure a person is eligible for cervical screening and due a test. </a:t>
            </a:r>
          </a:p>
          <a:p>
            <a:pPr marL="0" indent="0"/>
            <a:endParaRPr lang="en-GB" dirty="0"/>
          </a:p>
          <a:p>
            <a:pPr marL="0" indent="0"/>
            <a:r>
              <a:rPr lang="en-GB" dirty="0"/>
              <a:t>The sample taker takes the sample in the required manner and transfers into the sample vial. </a:t>
            </a:r>
          </a:p>
          <a:p>
            <a:pPr marL="0" indent="0"/>
            <a:endParaRPr lang="en-GB" dirty="0"/>
          </a:p>
          <a:p>
            <a:pPr marL="0" indent="0"/>
            <a:r>
              <a:rPr lang="en-GB" dirty="0"/>
              <a:t>The sample taker sends the form and labelled vial on the same day to the assigned cervical screening laboratory.</a:t>
            </a:r>
          </a:p>
          <a:p>
            <a:pPr marL="0" indent="0"/>
            <a:endParaRPr lang="en-GB" dirty="0">
              <a:effectLst/>
            </a:endParaRPr>
          </a:p>
        </p:txBody>
      </p:sp>
      <p:sp>
        <p:nvSpPr>
          <p:cNvPr id="4" name="Slide Number Placeholder 3"/>
          <p:cNvSpPr>
            <a:spLocks noGrp="1"/>
          </p:cNvSpPr>
          <p:nvPr>
            <p:ph type="sldNum" sz="quarter" idx="10"/>
          </p:nvPr>
        </p:nvSpPr>
        <p:spPr/>
        <p:txBody>
          <a:bodyPr/>
          <a:lstStyle/>
          <a:p>
            <a:pPr marL="531813">
              <a:defRPr/>
            </a:pPr>
            <a:r>
              <a:rPr lang="en-US" dirty="0"/>
              <a:t>  </a:t>
            </a:r>
            <a:fld id="{2565FA6D-D4C8-4C4C-AC4B-3269734D34D8}" type="slidenum">
              <a:rPr lang="en-US" smtClean="0"/>
              <a:pPr marL="531813">
                <a:defRPr/>
              </a:pPr>
              <a:t>6</a:t>
            </a:fld>
            <a:endParaRPr lang="en-US" dirty="0"/>
          </a:p>
        </p:txBody>
      </p:sp>
      <p:sp>
        <p:nvSpPr>
          <p:cNvPr id="5" name="Footer Placeholder 4"/>
          <p:cNvSpPr>
            <a:spLocks noGrp="1"/>
          </p:cNvSpPr>
          <p:nvPr>
            <p:ph type="ftr" sz="quarter" idx="11"/>
          </p:nvPr>
        </p:nvSpPr>
        <p:spPr/>
        <p:txBody>
          <a:bodyPr/>
          <a:lstStyle/>
          <a:p>
            <a:r>
              <a:rPr lang="en-GB" dirty="0"/>
              <a:t>Topic 5: cervical screening sample requests</a:t>
            </a:r>
          </a:p>
        </p:txBody>
      </p:sp>
    </p:spTree>
    <p:extLst>
      <p:ext uri="{BB962C8B-B14F-4D97-AF65-F5344CB8AC3E}">
        <p14:creationId xmlns:p14="http://schemas.microsoft.com/office/powerpoint/2010/main" val="21677492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Specimen rejection (1)</a:t>
            </a:r>
          </a:p>
        </p:txBody>
      </p:sp>
      <p:sp>
        <p:nvSpPr>
          <p:cNvPr id="3" name="Content Placeholder 2"/>
          <p:cNvSpPr>
            <a:spLocks noGrp="1"/>
          </p:cNvSpPr>
          <p:nvPr>
            <p:ph idx="1"/>
          </p:nvPr>
        </p:nvSpPr>
        <p:spPr>
          <a:xfrm>
            <a:off x="648456" y="1196752"/>
            <a:ext cx="8028000" cy="4739679"/>
          </a:xfrm>
        </p:spPr>
        <p:txBody>
          <a:bodyPr/>
          <a:lstStyle/>
          <a:p>
            <a:endParaRPr lang="en-GB" sz="1600" dirty="0"/>
          </a:p>
          <a:p>
            <a:r>
              <a:rPr lang="en-GB" dirty="0"/>
              <a:t>Cervical cytology samples must satisfy the minimum requirements for processing and auditing. </a:t>
            </a:r>
          </a:p>
          <a:p>
            <a:r>
              <a:rPr lang="en-GB" dirty="0">
                <a:solidFill>
                  <a:srgbClr val="98002E"/>
                </a:solidFill>
                <a:hlinkClick r:id="rId2"/>
              </a:rPr>
              <a:t>www.gov.uk/government/publications/cervical-screening-accepting-samples-in-laboratories</a:t>
            </a:r>
            <a:endParaRPr lang="en-GB" dirty="0">
              <a:solidFill>
                <a:srgbClr val="98002E"/>
              </a:solidFill>
            </a:endParaRPr>
          </a:p>
          <a:p>
            <a:endParaRPr lang="en-GB" dirty="0"/>
          </a:p>
          <a:p>
            <a:r>
              <a:rPr lang="en-GB" dirty="0"/>
              <a:t>The laboratory rejects erroneous samples that compromise the safety of </a:t>
            </a:r>
            <a:br>
              <a:rPr lang="en-GB" dirty="0"/>
            </a:br>
            <a:r>
              <a:rPr lang="en-GB" dirty="0"/>
              <a:t>the patient. </a:t>
            </a:r>
          </a:p>
          <a:p>
            <a:r>
              <a:rPr lang="en-GB" dirty="0"/>
              <a:t> </a:t>
            </a:r>
          </a:p>
          <a:p>
            <a:r>
              <a:rPr lang="en-GB" dirty="0"/>
              <a:t>The laboratory may reject a cervical sample for the following reasons:</a:t>
            </a:r>
          </a:p>
          <a:p>
            <a:endParaRPr lang="en-GB" b="1" dirty="0"/>
          </a:p>
          <a:p>
            <a:pPr marL="285750" indent="-285750">
              <a:buFont typeface="Arial" panose="020B0604020202020204" pitchFamily="34" charset="0"/>
              <a:buChar char="•"/>
            </a:pPr>
            <a:r>
              <a:rPr lang="en-GB" dirty="0"/>
              <a:t>one or more of the key patient identifiers is absent </a:t>
            </a:r>
          </a:p>
          <a:p>
            <a:pPr marL="285750" indent="-285750">
              <a:buFont typeface="Arial" panose="020B0604020202020204" pitchFamily="34" charset="0"/>
              <a:buChar char="•"/>
            </a:pPr>
            <a:r>
              <a:rPr lang="en-GB" dirty="0"/>
              <a:t>the laboratory cannot confirm the person’s identity with full certainty </a:t>
            </a:r>
          </a:p>
          <a:p>
            <a:pPr marL="0" lvl="0" indent="0"/>
            <a:endParaRPr lang="en-GB" sz="1600" dirty="0"/>
          </a:p>
        </p:txBody>
      </p:sp>
      <p:sp>
        <p:nvSpPr>
          <p:cNvPr id="4" name="Slide Number Placeholder 3"/>
          <p:cNvSpPr>
            <a:spLocks noGrp="1"/>
          </p:cNvSpPr>
          <p:nvPr>
            <p:ph type="sldNum" sz="quarter" idx="10"/>
          </p:nvPr>
        </p:nvSpPr>
        <p:spPr/>
        <p:txBody>
          <a:bodyPr/>
          <a:lstStyle/>
          <a:p>
            <a:pPr marL="531813">
              <a:defRPr/>
            </a:pPr>
            <a:r>
              <a:rPr lang="en-US" dirty="0"/>
              <a:t>  </a:t>
            </a:r>
            <a:fld id="{2565FA6D-D4C8-4C4C-AC4B-3269734D34D8}" type="slidenum">
              <a:rPr lang="en-US" smtClean="0"/>
              <a:pPr marL="531813">
                <a:defRPr/>
              </a:pPr>
              <a:t>7</a:t>
            </a:fld>
            <a:endParaRPr lang="en-US" dirty="0"/>
          </a:p>
        </p:txBody>
      </p:sp>
      <p:sp>
        <p:nvSpPr>
          <p:cNvPr id="5" name="Footer Placeholder 4"/>
          <p:cNvSpPr>
            <a:spLocks noGrp="1"/>
          </p:cNvSpPr>
          <p:nvPr>
            <p:ph type="ftr" sz="quarter" idx="11"/>
          </p:nvPr>
        </p:nvSpPr>
        <p:spPr/>
        <p:txBody>
          <a:bodyPr/>
          <a:lstStyle/>
          <a:p>
            <a:r>
              <a:rPr lang="en-GB" dirty="0"/>
              <a:t>Topic 5: cervical screening sample requests</a:t>
            </a:r>
          </a:p>
        </p:txBody>
      </p:sp>
    </p:spTree>
    <p:extLst>
      <p:ext uri="{BB962C8B-B14F-4D97-AF65-F5344CB8AC3E}">
        <p14:creationId xmlns:p14="http://schemas.microsoft.com/office/powerpoint/2010/main" val="1129590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Specimen rejection (2)</a:t>
            </a:r>
          </a:p>
        </p:txBody>
      </p:sp>
      <p:sp>
        <p:nvSpPr>
          <p:cNvPr id="3" name="Content Placeholder 2"/>
          <p:cNvSpPr>
            <a:spLocks noGrp="1"/>
          </p:cNvSpPr>
          <p:nvPr>
            <p:ph idx="1"/>
          </p:nvPr>
        </p:nvSpPr>
        <p:spPr>
          <a:xfrm>
            <a:off x="648456" y="1412776"/>
            <a:ext cx="8028000" cy="4739679"/>
          </a:xfrm>
        </p:spPr>
        <p:txBody>
          <a:bodyPr/>
          <a:lstStyle/>
          <a:p>
            <a:endParaRPr lang="en-GB" dirty="0"/>
          </a:p>
          <a:p>
            <a:r>
              <a:rPr lang="en-GB" dirty="0"/>
              <a:t>There should be a minimum of 3 legible and correct patient demographics (ideally including the NHS number) to identify an individual and match them with any existing record on the pathology system. </a:t>
            </a:r>
          </a:p>
          <a:p>
            <a:endParaRPr lang="en-GB" dirty="0"/>
          </a:p>
          <a:p>
            <a:r>
              <a:rPr lang="en-GB" dirty="0"/>
              <a:t>The minimum identifying requirements are:</a:t>
            </a:r>
          </a:p>
          <a:p>
            <a:endParaRPr lang="en-GB" dirty="0"/>
          </a:p>
          <a:p>
            <a:pPr marL="285750" lvl="0" indent="-285750">
              <a:buFont typeface="Arial" panose="020B0604020202020204" pitchFamily="34" charset="0"/>
              <a:buChar char="•"/>
            </a:pPr>
            <a:r>
              <a:rPr lang="en-GB" dirty="0"/>
              <a:t>the person’s full name including first name and surname</a:t>
            </a:r>
          </a:p>
          <a:p>
            <a:pPr marL="285750" lvl="0" indent="-285750">
              <a:buFont typeface="Arial" panose="020B0604020202020204" pitchFamily="34" charset="0"/>
              <a:buChar char="•"/>
            </a:pPr>
            <a:r>
              <a:rPr lang="en-GB" dirty="0"/>
              <a:t>the person’s date of birth</a:t>
            </a:r>
          </a:p>
          <a:p>
            <a:pPr marL="285750" lvl="0" indent="-285750">
              <a:buFont typeface="Arial" panose="020B0604020202020204" pitchFamily="34" charset="0"/>
              <a:buChar char="•"/>
            </a:pPr>
            <a:r>
              <a:rPr lang="en-GB" dirty="0"/>
              <a:t>ideally the person’s NHS number</a:t>
            </a:r>
          </a:p>
          <a:p>
            <a:pPr marL="285750" lvl="0" indent="-285750">
              <a:buFont typeface="Arial" panose="020B0604020202020204" pitchFamily="34" charset="0"/>
              <a:buChar char="•"/>
            </a:pPr>
            <a:r>
              <a:rPr lang="en-GB" dirty="0"/>
              <a:t>the person’s home address, as a fourth identifier</a:t>
            </a:r>
          </a:p>
        </p:txBody>
      </p:sp>
      <p:sp>
        <p:nvSpPr>
          <p:cNvPr id="4" name="Slide Number Placeholder 3"/>
          <p:cNvSpPr>
            <a:spLocks noGrp="1"/>
          </p:cNvSpPr>
          <p:nvPr>
            <p:ph type="sldNum" sz="quarter" idx="10"/>
          </p:nvPr>
        </p:nvSpPr>
        <p:spPr/>
        <p:txBody>
          <a:bodyPr/>
          <a:lstStyle/>
          <a:p>
            <a:pPr marL="531813">
              <a:defRPr/>
            </a:pPr>
            <a:r>
              <a:rPr lang="en-US" dirty="0"/>
              <a:t>  </a:t>
            </a:r>
            <a:fld id="{2565FA6D-D4C8-4C4C-AC4B-3269734D34D8}" type="slidenum">
              <a:rPr lang="en-US" smtClean="0"/>
              <a:pPr marL="531813">
                <a:defRPr/>
              </a:pPr>
              <a:t>8</a:t>
            </a:fld>
            <a:endParaRPr lang="en-US" dirty="0"/>
          </a:p>
        </p:txBody>
      </p:sp>
      <p:sp>
        <p:nvSpPr>
          <p:cNvPr id="5" name="Footer Placeholder 4"/>
          <p:cNvSpPr>
            <a:spLocks noGrp="1"/>
          </p:cNvSpPr>
          <p:nvPr>
            <p:ph type="ftr" sz="quarter" idx="11"/>
          </p:nvPr>
        </p:nvSpPr>
        <p:spPr/>
        <p:txBody>
          <a:bodyPr/>
          <a:lstStyle/>
          <a:p>
            <a:r>
              <a:rPr lang="en-GB" dirty="0"/>
              <a:t>Topic 5: cervical screening sample requests</a:t>
            </a:r>
          </a:p>
        </p:txBody>
      </p:sp>
    </p:spTree>
    <p:extLst>
      <p:ext uri="{BB962C8B-B14F-4D97-AF65-F5344CB8AC3E}">
        <p14:creationId xmlns:p14="http://schemas.microsoft.com/office/powerpoint/2010/main" val="24157487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Specimen rejection (3)</a:t>
            </a:r>
          </a:p>
        </p:txBody>
      </p:sp>
      <p:sp>
        <p:nvSpPr>
          <p:cNvPr id="3" name="Content Placeholder 2"/>
          <p:cNvSpPr>
            <a:spLocks noGrp="1"/>
          </p:cNvSpPr>
          <p:nvPr>
            <p:ph idx="1"/>
          </p:nvPr>
        </p:nvSpPr>
        <p:spPr>
          <a:xfrm>
            <a:off x="648456" y="1268760"/>
            <a:ext cx="8028000" cy="4739679"/>
          </a:xfrm>
        </p:spPr>
        <p:txBody>
          <a:bodyPr/>
          <a:lstStyle/>
          <a:p>
            <a:pPr marL="0" lvl="0" indent="0"/>
            <a:endParaRPr lang="en-GB" b="1" dirty="0"/>
          </a:p>
          <a:p>
            <a:pPr marL="0" lvl="0" indent="0"/>
            <a:r>
              <a:rPr lang="en-GB" b="1" dirty="0"/>
              <a:t>There is major labelling discrepancy between the vial and the form</a:t>
            </a:r>
            <a:endParaRPr lang="en-GB" dirty="0"/>
          </a:p>
          <a:p>
            <a:pPr marL="0" lvl="0" indent="0"/>
            <a:r>
              <a:rPr lang="en-GB" dirty="0"/>
              <a:t>The request form and vial must match each other. Provide the laboratory with all the appropriate information to enable the test to be processed and then reported. There should be a minimum of 3 legible and correct patient identifiers to link a form and vial that arrive at the laboratory together.</a:t>
            </a:r>
          </a:p>
          <a:p>
            <a:pPr marL="285750" lvl="0" indent="-285750">
              <a:buFont typeface="Arial" panose="020B0604020202020204" pitchFamily="34" charset="0"/>
              <a:buChar char="•"/>
            </a:pPr>
            <a:endParaRPr lang="en-GB" b="1" dirty="0"/>
          </a:p>
          <a:p>
            <a:pPr marL="0" lvl="0" indent="0"/>
            <a:r>
              <a:rPr lang="en-GB" b="1" dirty="0"/>
              <a:t>The patient is not due a cervical sample</a:t>
            </a:r>
            <a:r>
              <a:rPr lang="en-GB" dirty="0"/>
              <a:t> </a:t>
            </a:r>
          </a:p>
          <a:p>
            <a:pPr marL="0" lvl="0" indent="0"/>
            <a:r>
              <a:rPr lang="en-GB" dirty="0"/>
              <a:t>The sample taker must establish that a person is eligible for a test and that </a:t>
            </a:r>
            <a:br>
              <a:rPr lang="en-GB" dirty="0"/>
            </a:br>
            <a:r>
              <a:rPr lang="en-GB" dirty="0"/>
              <a:t>a test is now due.</a:t>
            </a:r>
          </a:p>
          <a:p>
            <a:pPr marL="0" lvl="0" indent="0"/>
            <a:endParaRPr lang="en-GB" dirty="0"/>
          </a:p>
          <a:p>
            <a:pPr marL="0" indent="0"/>
            <a:r>
              <a:rPr lang="en-GB" b="1" dirty="0"/>
              <a:t>The sample is received in an out-of-date or inappropriate vial</a:t>
            </a:r>
            <a:endParaRPr lang="en-GB" dirty="0"/>
          </a:p>
          <a:p>
            <a:pPr marL="0" indent="0"/>
            <a:r>
              <a:rPr lang="en-GB" dirty="0"/>
              <a:t>Check the vial to make sure it has not passed its expiry date. The vial must have at least 14 days remaining. The laboratory cannot carry out high-risk human papillomavirus (</a:t>
            </a:r>
            <a:r>
              <a:rPr lang="en-GB" dirty="0" err="1"/>
              <a:t>hrHPV</a:t>
            </a:r>
            <a:r>
              <a:rPr lang="en-GB" dirty="0"/>
              <a:t>) testing on expired vials.</a:t>
            </a:r>
          </a:p>
        </p:txBody>
      </p:sp>
      <p:sp>
        <p:nvSpPr>
          <p:cNvPr id="4" name="Slide Number Placeholder 3"/>
          <p:cNvSpPr>
            <a:spLocks noGrp="1"/>
          </p:cNvSpPr>
          <p:nvPr>
            <p:ph type="sldNum" sz="quarter" idx="10"/>
          </p:nvPr>
        </p:nvSpPr>
        <p:spPr/>
        <p:txBody>
          <a:bodyPr/>
          <a:lstStyle/>
          <a:p>
            <a:pPr marL="531813">
              <a:defRPr/>
            </a:pPr>
            <a:r>
              <a:rPr lang="en-US" dirty="0"/>
              <a:t>  </a:t>
            </a:r>
            <a:fld id="{2565FA6D-D4C8-4C4C-AC4B-3269734D34D8}" type="slidenum">
              <a:rPr lang="en-US" smtClean="0"/>
              <a:pPr marL="531813">
                <a:defRPr/>
              </a:pPr>
              <a:t>9</a:t>
            </a:fld>
            <a:endParaRPr lang="en-US" dirty="0"/>
          </a:p>
        </p:txBody>
      </p:sp>
      <p:sp>
        <p:nvSpPr>
          <p:cNvPr id="5" name="Footer Placeholder 4"/>
          <p:cNvSpPr>
            <a:spLocks noGrp="1"/>
          </p:cNvSpPr>
          <p:nvPr>
            <p:ph type="ftr" sz="quarter" idx="11"/>
          </p:nvPr>
        </p:nvSpPr>
        <p:spPr/>
        <p:txBody>
          <a:bodyPr/>
          <a:lstStyle/>
          <a:p>
            <a:r>
              <a:rPr lang="en-GB" dirty="0"/>
              <a:t>Topic 5: cervical screening sample requests</a:t>
            </a:r>
          </a:p>
        </p:txBody>
      </p:sp>
    </p:spTree>
    <p:extLst>
      <p:ext uri="{BB962C8B-B14F-4D97-AF65-F5344CB8AC3E}">
        <p14:creationId xmlns:p14="http://schemas.microsoft.com/office/powerpoint/2010/main" val="3507380699"/>
      </p:ext>
    </p:extLst>
  </p:cSld>
  <p:clrMapOvr>
    <a:masterClrMapping/>
  </p:clrMapOvr>
</p:sld>
</file>

<file path=ppt/theme/theme1.xml><?xml version="1.0" encoding="utf-8"?>
<a:theme xmlns:a="http://schemas.openxmlformats.org/drawingml/2006/main" name="Office Theme">
  <a:themeElements>
    <a:clrScheme name="Custom 7">
      <a:dk1>
        <a:sysClr val="windowText" lastClr="000000"/>
      </a:dk1>
      <a:lt1>
        <a:sysClr val="window" lastClr="FFFFFF"/>
      </a:lt1>
      <a:dk2>
        <a:srgbClr val="009966"/>
      </a:dk2>
      <a:lt2>
        <a:srgbClr val="98002E"/>
      </a:lt2>
      <a:accent1>
        <a:srgbClr val="11175E"/>
      </a:accent1>
      <a:accent2>
        <a:srgbClr val="D8B5A3"/>
      </a:accent2>
      <a:accent3>
        <a:srgbClr val="F9A25E"/>
      </a:accent3>
      <a:accent4>
        <a:srgbClr val="EEB111"/>
      </a:accent4>
      <a:accent5>
        <a:srgbClr val="00B274"/>
      </a:accent5>
      <a:accent6>
        <a:srgbClr val="A7A9AC"/>
      </a:accent6>
      <a:hlink>
        <a:srgbClr val="C00000"/>
      </a:hlink>
      <a:folHlink>
        <a:srgbClr val="00000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55547DEF730D74EA5543201242B40D3" ma:contentTypeVersion="8" ma:contentTypeDescription="Create a new document." ma:contentTypeScope="" ma:versionID="52423a80864e31395eb56070ce0039dc">
  <xsd:schema xmlns:xsd="http://www.w3.org/2001/XMLSchema" xmlns:xs="http://www.w3.org/2001/XMLSchema" xmlns:p="http://schemas.microsoft.com/office/2006/metadata/properties" xmlns:ns1="http://schemas.microsoft.com/sharepoint/v3" targetNamespace="http://schemas.microsoft.com/office/2006/metadata/properties" ma:root="true" ma:fieldsID="5248a340790c531f5f28813cd99774a1" ns1:_="">
    <xsd:import namespace="http://schemas.microsoft.com/sharepoint/v3"/>
    <xsd:element name="properties">
      <xsd:complexType>
        <xsd:sequence>
          <xsd:element name="documentManagement">
            <xsd:complexType>
              <xsd:all>
                <xsd:element ref="ns1:PublishingStartDate" minOccurs="0"/>
                <xsd:element ref="ns1:PublishingExpirationDate" minOccurs="0"/>
                <xsd:element ref="ns1:PublishingContac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internalName="PublishingStartDate">
      <xsd:simpleType>
        <xsd:restriction base="dms:Unknown"/>
      </xsd:simpleType>
    </xsd:element>
    <xsd:element name="PublishingExpirationDate" ma:index="9" nillable="true" ma:displayName="Scheduling End Date" ma:internalName="PublishingExpirationDate">
      <xsd:simpleType>
        <xsd:restriction base="dms:Unknown"/>
      </xsd:simpleType>
    </xsd:element>
    <xsd:element name="PublishingContact" ma:index="12" nillable="true" ma:displayName="Contact" ma:hidden="true" ma:list="UserInfo" ma:internalName="PublishingContact"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PublishingContact xmlns="http://schemas.microsoft.com/sharepoint/v3">
      <UserInfo>
        <DisplayName/>
        <AccountId xsi:nil="true"/>
        <AccountType/>
      </UserInfo>
    </PublishingContact>
  </documentManagement>
</p:properties>
</file>

<file path=customXml/itemProps1.xml><?xml version="1.0" encoding="utf-8"?>
<ds:datastoreItem xmlns:ds="http://schemas.openxmlformats.org/officeDocument/2006/customXml" ds:itemID="{A4971BF1-60A6-4338-A226-CFD964034A3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9A860C3-64E6-4D2A-94B1-6B6AC446E383}">
  <ds:schemaRefs>
    <ds:schemaRef ds:uri="http://schemas.microsoft.com/sharepoint/v3/contenttype/forms"/>
  </ds:schemaRefs>
</ds:datastoreItem>
</file>

<file path=customXml/itemProps3.xml><?xml version="1.0" encoding="utf-8"?>
<ds:datastoreItem xmlns:ds="http://schemas.openxmlformats.org/officeDocument/2006/customXml" ds:itemID="{7AAA3BD5-90C3-4BC2-94B6-F5B6FAEAFEE3}">
  <ds:schemaRefs>
    <ds:schemaRef ds:uri="http://purl.org/dc/elements/1.1/"/>
    <ds:schemaRef ds:uri="http://schemas.microsoft.com/office/2006/metadata/properties"/>
    <ds:schemaRef ds:uri="http://schemas.microsoft.com/sharepoint/v3"/>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2722</TotalTime>
  <Words>1192</Words>
  <Application>Microsoft Office PowerPoint</Application>
  <PresentationFormat>On-screen Show (4:3)</PresentationFormat>
  <Paragraphs>121</Paragraphs>
  <Slides>13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Calibri</vt:lpstr>
      <vt:lpstr>Office Theme</vt:lpstr>
      <vt:lpstr>Guidance for the training of cervical sample takers</vt:lpstr>
      <vt:lpstr>Note </vt:lpstr>
      <vt:lpstr>Open Exeter </vt:lpstr>
      <vt:lpstr>Sample request forms (1)</vt:lpstr>
      <vt:lpstr>Sample request forms (2)</vt:lpstr>
      <vt:lpstr>Sample requirements</vt:lpstr>
      <vt:lpstr>Specimen rejection (1)</vt:lpstr>
      <vt:lpstr>Specimen rejection (2)</vt:lpstr>
      <vt:lpstr>Specimen rejection (3)</vt:lpstr>
      <vt:lpstr>Specimen rejection (4)</vt:lpstr>
      <vt:lpstr>Incidents</vt:lpstr>
      <vt:lpstr>Correct follow-up and management</vt:lpstr>
      <vt:lpstr>Guidance for the training of cervical sample takers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Guidance for the training of cervical sample takers</dc:title>
  <dc:creator>Public Health England</dc:creator>
  <cp:keywords>Cervical screening; sample taker training; population screening</cp:keywords>
  <cp:lastModifiedBy>Akshay Mistry</cp:lastModifiedBy>
  <cp:revision>230</cp:revision>
  <dcterms:created xsi:type="dcterms:W3CDTF">2012-10-10T09:02:29Z</dcterms:created>
  <dcterms:modified xsi:type="dcterms:W3CDTF">2023-08-30T11:06:03Z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0x010100855547DEF730D74EA5543201242B40D3</vt:lpwstr>
  </property>
</Properties>
</file>