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26"/>
  </p:notesMasterIdLst>
  <p:sldIdLst>
    <p:sldId id="261" r:id="rId5"/>
    <p:sldId id="262" r:id="rId6"/>
    <p:sldId id="275" r:id="rId7"/>
    <p:sldId id="276" r:id="rId8"/>
    <p:sldId id="277" r:id="rId9"/>
    <p:sldId id="278"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5" r:id="rId23"/>
    <p:sldId id="294" r:id="rId24"/>
    <p:sldId id="274"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07" autoAdjust="0"/>
  </p:normalViewPr>
  <p:slideViewPr>
    <p:cSldViewPr>
      <p:cViewPr varScale="1">
        <p:scale>
          <a:sx n="70" d="100"/>
          <a:sy n="70" d="100"/>
        </p:scale>
        <p:origin x="103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8/30/2023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gov.uk/government/publications/nhs-population-screening-information-for-transgender-peopl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v.uk/government/publications/cervical-screening-removing-women-from-routine-invitation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gov.uk/government/publications/cervical-screening-description-in-brie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overnment/publications/cervical-screening-cervical-sample-taker-traini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gov.uk/government/publications/cervical-screening-easy-read-gui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4: equality of access to cervical screening</a:t>
            </a:r>
          </a:p>
        </p:txBody>
      </p:sp>
      <p:sp>
        <p:nvSpPr>
          <p:cNvPr id="4" name="Rectangle 3">
            <a:extLst>
              <a:ext uri="{FF2B5EF4-FFF2-40B4-BE49-F238E27FC236}">
                <a16:creationId xmlns:a16="http://schemas.microsoft.com/office/drawing/2014/main" id="{10C3EA63-C5D6-3BA6-3F21-6C38A9E42C01}"/>
              </a:ext>
            </a:extLst>
          </p:cNvPr>
          <p:cNvSpPr/>
          <p:nvPr/>
        </p:nvSpPr>
        <p:spPr>
          <a:xfrm>
            <a:off x="323528" y="332656"/>
            <a:ext cx="3384376" cy="151216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5" name="Picture 4" descr="A blue and white logo&#10;&#10;Description automatically generated">
            <a:extLst>
              <a:ext uri="{FF2B5EF4-FFF2-40B4-BE49-F238E27FC236}">
                <a16:creationId xmlns:a16="http://schemas.microsoft.com/office/drawing/2014/main" id="{1C43FEC5-FA18-0E81-709C-1540FBDFD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98376"/>
            <a:ext cx="1424735" cy="5737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Preparation for people with </a:t>
            </a:r>
            <a:br>
              <a:rPr lang="en-GB" sz="4400" dirty="0"/>
            </a:br>
            <a:r>
              <a:rPr lang="en-GB" sz="4400" dirty="0"/>
              <a:t>a learning disability (2)</a:t>
            </a:r>
            <a:br>
              <a:rPr lang="en-GB" dirty="0"/>
            </a:br>
            <a:endParaRPr lang="en-GB" dirty="0"/>
          </a:p>
        </p:txBody>
      </p:sp>
      <p:sp>
        <p:nvSpPr>
          <p:cNvPr id="3" name="Content Placeholder 2"/>
          <p:cNvSpPr>
            <a:spLocks noGrp="1"/>
          </p:cNvSpPr>
          <p:nvPr>
            <p:ph idx="1"/>
          </p:nvPr>
        </p:nvSpPr>
        <p:spPr>
          <a:xfrm>
            <a:off x="576448" y="1268760"/>
            <a:ext cx="8028000" cy="4739679"/>
          </a:xfrm>
        </p:spPr>
        <p:txBody>
          <a:bodyPr/>
          <a:lstStyle/>
          <a:p>
            <a:endParaRPr lang="en-GB" dirty="0"/>
          </a:p>
          <a:p>
            <a:endParaRPr lang="en-GB" dirty="0"/>
          </a:p>
          <a:p>
            <a:r>
              <a:rPr lang="en-GB" sz="1600" dirty="0"/>
              <a:t>When the person attends for a test, the sample taker should check for behavioural </a:t>
            </a:r>
            <a:br>
              <a:rPr lang="en-GB" sz="1600" dirty="0"/>
            </a:br>
            <a:r>
              <a:rPr lang="en-GB" sz="1600" dirty="0"/>
              <a:t>signs of compliance with the procedure. This is especially important when screening people for whom it may be difficult to ascertain their level of understanding or consent. There are 6 behavioural signs to look for − the person:</a:t>
            </a:r>
          </a:p>
          <a:p>
            <a:endParaRPr lang="en-GB" sz="1600" dirty="0"/>
          </a:p>
          <a:p>
            <a:pPr marL="285750" lvl="0" indent="-285750">
              <a:buFont typeface="Arial" panose="020B0604020202020204" pitchFamily="34" charset="0"/>
              <a:buChar char="•"/>
            </a:pPr>
            <a:r>
              <a:rPr lang="en-GB" sz="1600" dirty="0"/>
              <a:t>is relaxed and co-operative</a:t>
            </a:r>
          </a:p>
          <a:p>
            <a:pPr marL="285750" lvl="0" indent="-285750">
              <a:buFont typeface="Arial" panose="020B0604020202020204" pitchFamily="34" charset="0"/>
              <a:buChar char="•"/>
            </a:pPr>
            <a:r>
              <a:rPr lang="en-GB" sz="1600" dirty="0"/>
              <a:t>is willing to get undressed</a:t>
            </a:r>
          </a:p>
          <a:p>
            <a:pPr marL="285750" lvl="0" indent="-285750">
              <a:buFont typeface="Arial" panose="020B0604020202020204" pitchFamily="34" charset="0"/>
              <a:buChar char="•"/>
            </a:pPr>
            <a:r>
              <a:rPr lang="en-GB" sz="1600" dirty="0"/>
              <a:t>is willing to be positioned</a:t>
            </a:r>
          </a:p>
          <a:p>
            <a:pPr marL="285750" lvl="0" indent="-285750">
              <a:buFont typeface="Arial" panose="020B0604020202020204" pitchFamily="34" charset="0"/>
              <a:buChar char="•"/>
            </a:pPr>
            <a:r>
              <a:rPr lang="en-GB" sz="1600" dirty="0"/>
              <a:t>is able to keep still</a:t>
            </a:r>
          </a:p>
          <a:p>
            <a:pPr marL="285750" lvl="0" indent="-285750">
              <a:buFont typeface="Arial" panose="020B0604020202020204" pitchFamily="34" charset="0"/>
              <a:buChar char="•"/>
            </a:pPr>
            <a:r>
              <a:rPr lang="en-GB" sz="1600" dirty="0"/>
              <a:t>is willing to accept having the speculum passed</a:t>
            </a:r>
          </a:p>
          <a:p>
            <a:pPr marL="285750" lvl="0" indent="-285750">
              <a:buFont typeface="Arial" panose="020B0604020202020204" pitchFamily="34" charset="0"/>
              <a:buChar char="•"/>
            </a:pPr>
            <a:r>
              <a:rPr lang="en-GB" sz="1600" dirty="0"/>
              <a:t>maintains awareness throughout</a:t>
            </a:r>
          </a:p>
          <a:p>
            <a:endParaRPr lang="en-GB" sz="1600" dirty="0"/>
          </a:p>
          <a:p>
            <a:r>
              <a:rPr lang="en-GB" sz="1600" dirty="0"/>
              <a:t>Lack of co-operation by the person, or distress in any way, must be recognised as the person’s choice not to have the test. They should be offered another appointment </a:t>
            </a:r>
            <a:br>
              <a:rPr lang="en-GB" sz="1600" dirty="0"/>
            </a:br>
            <a:r>
              <a:rPr lang="en-GB" sz="1600" dirty="0"/>
              <a:t>if they need more preparation and reassurance.</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2690689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People with a physical disability</a:t>
            </a:r>
            <a:br>
              <a:rPr lang="en-GB" dirty="0"/>
            </a:br>
            <a:endParaRPr lang="en-GB" dirty="0"/>
          </a:p>
        </p:txBody>
      </p:sp>
      <p:sp>
        <p:nvSpPr>
          <p:cNvPr id="3" name="Content Placeholder 2"/>
          <p:cNvSpPr>
            <a:spLocks noGrp="1"/>
          </p:cNvSpPr>
          <p:nvPr>
            <p:ph idx="1"/>
          </p:nvPr>
        </p:nvSpPr>
        <p:spPr>
          <a:xfrm>
            <a:off x="576448" y="1268760"/>
            <a:ext cx="8028000" cy="4739679"/>
          </a:xfrm>
        </p:spPr>
        <p:txBody>
          <a:bodyPr/>
          <a:lstStyle/>
          <a:p>
            <a:endParaRPr lang="en-GB" sz="1600" dirty="0"/>
          </a:p>
          <a:p>
            <a:r>
              <a:rPr lang="en-GB" sz="1600" dirty="0"/>
              <a:t>Sample takers who work with people with a physical disability should be confident and experienced in taking cervical samples. A person’s physical disability may prevent them from achieving a position where the cervix can be visualised and a cervical sample taken. This may include people with severe arthritis or raised body mass index (BMI). The sample taker should consider:</a:t>
            </a:r>
          </a:p>
          <a:p>
            <a:r>
              <a:rPr lang="en-GB" sz="1600" dirty="0"/>
              <a:t> </a:t>
            </a:r>
          </a:p>
          <a:p>
            <a:pPr marL="285750" lvl="0" indent="-285750">
              <a:buFont typeface="Arial" panose="020B0604020202020204" pitchFamily="34" charset="0"/>
              <a:buChar char="•"/>
            </a:pPr>
            <a:r>
              <a:rPr lang="en-GB" sz="1600" dirty="0"/>
              <a:t>access to the venue (can an alternative be offered?)</a:t>
            </a:r>
          </a:p>
          <a:p>
            <a:pPr marL="285750" lvl="0" indent="-285750">
              <a:buFont typeface="Arial" panose="020B0604020202020204" pitchFamily="34" charset="0"/>
              <a:buChar char="•"/>
            </a:pPr>
            <a:r>
              <a:rPr lang="en-GB" sz="1600" dirty="0"/>
              <a:t>the height of the couch</a:t>
            </a:r>
          </a:p>
          <a:p>
            <a:pPr marL="285750" lvl="0" indent="-285750">
              <a:buFont typeface="Arial" panose="020B0604020202020204" pitchFamily="34" charset="0"/>
              <a:buChar char="•"/>
            </a:pPr>
            <a:r>
              <a:rPr lang="en-GB" sz="1600" dirty="0"/>
              <a:t>the person’s physical limitations</a:t>
            </a:r>
          </a:p>
          <a:p>
            <a:pPr marL="285750" lvl="0" indent="-285750">
              <a:buFont typeface="Arial" panose="020B0604020202020204" pitchFamily="34" charset="0"/>
              <a:buChar char="•"/>
            </a:pPr>
            <a:r>
              <a:rPr lang="en-GB" sz="1600" dirty="0"/>
              <a:t>the possibility of a home visit</a:t>
            </a:r>
          </a:p>
          <a:p>
            <a:pPr marL="285750" lvl="0" indent="-285750">
              <a:buFont typeface="Arial" panose="020B0604020202020204" pitchFamily="34" charset="0"/>
              <a:buChar char="•"/>
            </a:pPr>
            <a:r>
              <a:rPr lang="en-GB" sz="1600" dirty="0"/>
              <a:t>the need for assistance</a:t>
            </a:r>
          </a:p>
          <a:p>
            <a:pPr marL="285750" lvl="0" indent="-285750">
              <a:buFont typeface="Arial" panose="020B0604020202020204" pitchFamily="34" charset="0"/>
              <a:buChar char="•"/>
            </a:pPr>
            <a:r>
              <a:rPr lang="en-GB" sz="1600" dirty="0"/>
              <a:t>seeking specialist advice if necessary</a:t>
            </a:r>
          </a:p>
          <a:p>
            <a:r>
              <a:rPr lang="en-GB" sz="1600" dirty="0"/>
              <a:t> </a:t>
            </a:r>
          </a:p>
          <a:p>
            <a:r>
              <a:rPr lang="en-GB" sz="1600" dirty="0"/>
              <a:t>The sample taker may need to make special arrangements, for example with the local colposcopy service, to take a sample at a clinic where a hoist is available.</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841516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People who are not registered </a:t>
            </a:r>
            <a:br>
              <a:rPr lang="en-GB" sz="4400" dirty="0"/>
            </a:br>
            <a:r>
              <a:rPr lang="en-GB" sz="4400" dirty="0"/>
              <a:t>with a GP</a:t>
            </a:r>
            <a:br>
              <a:rPr lang="en-GB" dirty="0"/>
            </a:br>
            <a:endParaRPr lang="en-GB" dirty="0"/>
          </a:p>
        </p:txBody>
      </p:sp>
      <p:sp>
        <p:nvSpPr>
          <p:cNvPr id="3" name="Content Placeholder 2"/>
          <p:cNvSpPr>
            <a:spLocks noGrp="1"/>
          </p:cNvSpPr>
          <p:nvPr>
            <p:ph idx="1"/>
          </p:nvPr>
        </p:nvSpPr>
        <p:spPr>
          <a:xfrm>
            <a:off x="611560" y="1700808"/>
            <a:ext cx="8028000" cy="4739679"/>
          </a:xfrm>
        </p:spPr>
        <p:txBody>
          <a:bodyPr/>
          <a:lstStyle/>
          <a:p>
            <a:endParaRPr lang="en-GB" dirty="0"/>
          </a:p>
          <a:p>
            <a:r>
              <a:rPr lang="en-GB" dirty="0"/>
              <a:t>The sample taker should:</a:t>
            </a:r>
          </a:p>
          <a:p>
            <a:endParaRPr lang="en-GB" dirty="0"/>
          </a:p>
          <a:p>
            <a:pPr marL="285750" lvl="0" indent="-285750">
              <a:buFont typeface="Arial" panose="020B0604020202020204" pitchFamily="34" charset="0"/>
              <a:buChar char="•"/>
            </a:pPr>
            <a:r>
              <a:rPr lang="en-GB" dirty="0"/>
              <a:t>give the individual a copy of the information leaflet in an appropriate format</a:t>
            </a:r>
          </a:p>
          <a:p>
            <a:pPr marL="285750" lvl="0" indent="-285750">
              <a:buFont typeface="Arial" panose="020B0604020202020204" pitchFamily="34" charset="0"/>
              <a:buChar char="•"/>
            </a:pPr>
            <a:r>
              <a:rPr lang="en-GB" dirty="0"/>
              <a:t>make sure the individual understands the purpose of the test</a:t>
            </a:r>
          </a:p>
          <a:p>
            <a:pPr marL="285750" lvl="0" indent="-285750">
              <a:buFont typeface="Arial" panose="020B0604020202020204" pitchFamily="34" charset="0"/>
              <a:buChar char="•"/>
            </a:pPr>
            <a:r>
              <a:rPr lang="en-GB" dirty="0"/>
              <a:t>make arrangements for the individual to receive their test result</a:t>
            </a:r>
          </a:p>
          <a:p>
            <a:pPr marL="285750" lvl="0" indent="-285750">
              <a:buFont typeface="Arial" panose="020B0604020202020204" pitchFamily="34" charset="0"/>
              <a:buChar char="•"/>
            </a:pPr>
            <a:r>
              <a:rPr lang="en-GB" dirty="0"/>
              <a:t>make arrangements for follow-up if the test result is abnormal</a:t>
            </a:r>
          </a:p>
          <a:p>
            <a:pPr marL="285750" lvl="0" indent="-285750">
              <a:buFont typeface="Arial" panose="020B0604020202020204" pitchFamily="34" charset="0"/>
              <a:buChar char="•"/>
            </a:pPr>
            <a:r>
              <a:rPr lang="en-GB" dirty="0"/>
              <a:t>explain to the individual that they may not receive invitation letters for future screening unless they register with a GP</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208900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Female to male transgender individuals (trans men) (1)</a:t>
            </a:r>
          </a:p>
        </p:txBody>
      </p:sp>
      <p:sp>
        <p:nvSpPr>
          <p:cNvPr id="3" name="Content Placeholder 2"/>
          <p:cNvSpPr>
            <a:spLocks noGrp="1"/>
          </p:cNvSpPr>
          <p:nvPr>
            <p:ph idx="1"/>
          </p:nvPr>
        </p:nvSpPr>
        <p:spPr>
          <a:xfrm>
            <a:off x="576448" y="1772817"/>
            <a:ext cx="8028000" cy="4392488"/>
          </a:xfrm>
        </p:spPr>
        <p:txBody>
          <a:bodyPr/>
          <a:lstStyle/>
          <a:p>
            <a:endParaRPr lang="en-GB" sz="1600" dirty="0"/>
          </a:p>
          <a:p>
            <a:r>
              <a:rPr lang="en-GB" sz="1600" dirty="0"/>
              <a:t>An information leaflet on screening for trans and non-binary people is available:</a:t>
            </a:r>
          </a:p>
          <a:p>
            <a:r>
              <a:rPr lang="en-GB" sz="1600" dirty="0">
                <a:hlinkClick r:id="rId2"/>
              </a:rPr>
              <a:t>www.gov.uk/government/publications/nhs-population-screening-information-for-transgender-people</a:t>
            </a:r>
            <a:endParaRPr lang="en-GB" sz="1600" dirty="0"/>
          </a:p>
          <a:p>
            <a:endParaRPr lang="en-GB" sz="1600" dirty="0"/>
          </a:p>
          <a:p>
            <a:r>
              <a:rPr lang="en-GB" sz="1600" dirty="0"/>
              <a:t>Every person with a cervix and who is within the screening age range is eligible for NHS cervical screening regardless of their gender identity and or registered gender. However, current screening systems are unable to include individuals who are registered with the NHS as male. Depending upon the registration gender, separate arrangements may be required for trans men and non-binary people who have a cervix.</a:t>
            </a:r>
          </a:p>
          <a:p>
            <a:endParaRPr lang="en-GB" sz="1600" dirty="0"/>
          </a:p>
          <a:p>
            <a:r>
              <a:rPr lang="en-GB" sz="1600" dirty="0"/>
              <a:t>A trans man who is registered as a male and has a cervix will not be invited for screening by the national programme. The GP practice or the healthcare team managing his gender reassignment can offer screening invitations, or he can request screening at the appropriate intervals.</a:t>
            </a:r>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316532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Female to male transgender individuals (trans men) (2)</a:t>
            </a:r>
          </a:p>
        </p:txBody>
      </p:sp>
      <p:sp>
        <p:nvSpPr>
          <p:cNvPr id="3" name="Content Placeholder 2"/>
          <p:cNvSpPr>
            <a:spLocks noGrp="1"/>
          </p:cNvSpPr>
          <p:nvPr>
            <p:ph idx="1"/>
          </p:nvPr>
        </p:nvSpPr>
        <p:spPr>
          <a:xfrm>
            <a:off x="576448" y="1772816"/>
            <a:ext cx="8028000" cy="4739679"/>
          </a:xfrm>
        </p:spPr>
        <p:txBody>
          <a:bodyPr/>
          <a:lstStyle/>
          <a:p>
            <a:endParaRPr lang="en-GB" dirty="0"/>
          </a:p>
          <a:p>
            <a:r>
              <a:rPr lang="en-GB" sz="1600" dirty="0"/>
              <a:t>All GP practice staff should understand the screening eligibility criteria and make sure they offer appointments to trans men and treat trans individuals with dignity and respect at all times. As the screening programme cannot invite people registered as male, the practice needs to:</a:t>
            </a:r>
          </a:p>
          <a:p>
            <a:r>
              <a:rPr lang="en-GB" sz="1600" dirty="0"/>
              <a:t> </a:t>
            </a:r>
          </a:p>
          <a:p>
            <a:pPr marL="285750" lvl="0" indent="-285750">
              <a:buFont typeface="Arial" panose="020B0604020202020204" pitchFamily="34" charset="0"/>
              <a:buChar char="•"/>
            </a:pPr>
            <a:r>
              <a:rPr lang="en-GB" sz="1600" dirty="0"/>
              <a:t>communicate with the screening laboratory to make sure that samples are </a:t>
            </a:r>
            <a:br>
              <a:rPr lang="en-GB" sz="1600" dirty="0"/>
            </a:br>
            <a:r>
              <a:rPr lang="en-GB" sz="1600" dirty="0"/>
              <a:t>processed appropriately and that results are returned to the practice rather </a:t>
            </a:r>
            <a:br>
              <a:rPr lang="en-GB" sz="1600" dirty="0"/>
            </a:br>
            <a:r>
              <a:rPr lang="en-GB" sz="1600" dirty="0"/>
              <a:t>than the call and recall service</a:t>
            </a:r>
          </a:p>
          <a:p>
            <a:pPr marL="285750" lvl="0" indent="-285750">
              <a:buFont typeface="Arial" panose="020B0604020202020204" pitchFamily="34" charset="0"/>
              <a:buChar char="•"/>
            </a:pPr>
            <a:r>
              <a:rPr lang="en-GB" sz="1600" dirty="0"/>
              <a:t>communicate test results to the person and make referrals for colposcopy </a:t>
            </a:r>
            <a:br>
              <a:rPr lang="en-GB" sz="1600" dirty="0"/>
            </a:br>
            <a:r>
              <a:rPr lang="en-GB" sz="1600" dirty="0"/>
              <a:t>where required</a:t>
            </a:r>
          </a:p>
          <a:p>
            <a:pPr marL="285750" lvl="0" indent="-285750">
              <a:buFont typeface="Arial" panose="020B0604020202020204" pitchFamily="34" charset="0"/>
              <a:buChar char="•"/>
            </a:pPr>
            <a:r>
              <a:rPr lang="en-GB" sz="1600" dirty="0"/>
              <a:t>make sure that local failsafe systems include all people who require further investigations, treatment or follow-up regardless of gender</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4050792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Automatic ceasing from cervical screening for reasons of age (1)</a:t>
            </a:r>
          </a:p>
        </p:txBody>
      </p:sp>
      <p:sp>
        <p:nvSpPr>
          <p:cNvPr id="3" name="Content Placeholder 2"/>
          <p:cNvSpPr>
            <a:spLocks noGrp="1"/>
          </p:cNvSpPr>
          <p:nvPr>
            <p:ph idx="1"/>
          </p:nvPr>
        </p:nvSpPr>
        <p:spPr>
          <a:xfrm>
            <a:off x="576448" y="1700808"/>
            <a:ext cx="8028000" cy="4463901"/>
          </a:xfrm>
        </p:spPr>
        <p:txBody>
          <a:bodyPr/>
          <a:lstStyle/>
          <a:p>
            <a:endParaRPr lang="en-GB" dirty="0"/>
          </a:p>
          <a:p>
            <a:r>
              <a:rPr lang="en-GB" sz="1600" dirty="0"/>
              <a:t>Refer to programme ceasing guidance:</a:t>
            </a:r>
          </a:p>
          <a:p>
            <a:r>
              <a:rPr lang="en-GB" sz="1400" dirty="0">
                <a:hlinkClick r:id="rId2"/>
              </a:rPr>
              <a:t>www.gov.uk/government/publications/cervical-screening-removing-women-from-routine-invitations</a:t>
            </a:r>
            <a:endParaRPr lang="en-GB" sz="1400" dirty="0"/>
          </a:p>
          <a:p>
            <a:endParaRPr lang="en-GB" sz="1600" dirty="0"/>
          </a:p>
          <a:p>
            <a:r>
              <a:rPr lang="en-GB" sz="1600" dirty="0"/>
              <a:t>We automatically cease a person who attends for routine cervical screening on or after their 60th birthday if their last test result is normal with routine recall and they have had no recent abnormal results. This is because their next routine test would be due after their 65th birthday. </a:t>
            </a:r>
          </a:p>
          <a:p>
            <a:endParaRPr lang="en-GB" sz="1600" dirty="0"/>
          </a:p>
          <a:p>
            <a:r>
              <a:rPr lang="en-GB" sz="1600" dirty="0"/>
              <a:t>For people who have had previous abnormalities, we only cease them from recall when they have completed the relevant follow-up. We invite people for non-routine cervical screening after the age of 65 if they have not completed relevant follow-up.</a:t>
            </a:r>
          </a:p>
          <a:p>
            <a:r>
              <a:rPr lang="en-GB" sz="1600" dirty="0"/>
              <a:t> </a:t>
            </a:r>
          </a:p>
          <a:p>
            <a:r>
              <a:rPr lang="en-GB" sz="1600" dirty="0"/>
              <a:t>We do not invite people for further tests once ceased automatically due to age after attendance. The result letter includes an explanation why.</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15</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680946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Automatic ceasing from cervical screening for reasons of age (2)</a:t>
            </a:r>
          </a:p>
        </p:txBody>
      </p:sp>
      <p:sp>
        <p:nvSpPr>
          <p:cNvPr id="3" name="Content Placeholder 2"/>
          <p:cNvSpPr>
            <a:spLocks noGrp="1"/>
          </p:cNvSpPr>
          <p:nvPr>
            <p:ph idx="1"/>
          </p:nvPr>
        </p:nvSpPr>
        <p:spPr>
          <a:xfrm>
            <a:off x="576448" y="1700808"/>
            <a:ext cx="8028000" cy="4739679"/>
          </a:xfrm>
        </p:spPr>
        <p:txBody>
          <a:bodyPr/>
          <a:lstStyle/>
          <a:p>
            <a:endParaRPr lang="en-GB" dirty="0"/>
          </a:p>
          <a:p>
            <a:r>
              <a:rPr lang="en-GB" dirty="0"/>
              <a:t>We automatically cease people from recall if they fail to respond to a routine invitation sent on or after their 60th birthday. This is because their next routine invitation would be due after their 65th birthday.  </a:t>
            </a:r>
          </a:p>
          <a:p>
            <a:endParaRPr lang="en-GB" dirty="0"/>
          </a:p>
          <a:p>
            <a:r>
              <a:rPr lang="en-GB" dirty="0"/>
              <a:t>People ceased automatically due to age after non-attendance can request a final routine test at any time regardless of age.  </a:t>
            </a:r>
          </a:p>
          <a:p>
            <a:endParaRPr lang="en-GB" dirty="0"/>
          </a:p>
          <a:p>
            <a:r>
              <a:rPr lang="en-GB" dirty="0"/>
              <a:t>We cease the person from recall again automatically if the result of the final routine test is normal. </a:t>
            </a:r>
          </a:p>
          <a:p>
            <a:endParaRPr lang="en-GB" dirty="0"/>
          </a:p>
          <a:p>
            <a:r>
              <a:rPr lang="en-GB" dirty="0"/>
              <a:t>The person returns to recall if the result of the final routine test is abnormal until all necessary follow-up tests are completed.</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16</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74799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Other circumstances for ceasing </a:t>
            </a:r>
            <a:br>
              <a:rPr lang="en-GB" dirty="0"/>
            </a:br>
            <a:r>
              <a:rPr lang="en-GB" dirty="0"/>
              <a:t>from cervical screening</a:t>
            </a:r>
          </a:p>
        </p:txBody>
      </p:sp>
      <p:sp>
        <p:nvSpPr>
          <p:cNvPr id="3" name="Content Placeholder 2"/>
          <p:cNvSpPr>
            <a:spLocks noGrp="1"/>
          </p:cNvSpPr>
          <p:nvPr>
            <p:ph idx="1"/>
          </p:nvPr>
        </p:nvSpPr>
        <p:spPr>
          <a:xfrm>
            <a:off x="576448" y="1772816"/>
            <a:ext cx="8028000" cy="4461183"/>
          </a:xfrm>
        </p:spPr>
        <p:txBody>
          <a:bodyPr/>
          <a:lstStyle/>
          <a:p>
            <a:endParaRPr lang="en-GB" sz="1600" dirty="0"/>
          </a:p>
          <a:p>
            <a:r>
              <a:rPr lang="en-GB" sz="1600" dirty="0"/>
              <a:t>We can cease a person permanently from the cervical screening programme only for </a:t>
            </a:r>
            <a:br>
              <a:rPr lang="en-GB" sz="1600" dirty="0"/>
            </a:br>
            <a:r>
              <a:rPr lang="en-GB" sz="1600" dirty="0"/>
              <a:t>one or more of the following reasons, if they:</a:t>
            </a:r>
          </a:p>
          <a:p>
            <a:endParaRPr lang="en-GB" sz="1600" dirty="0"/>
          </a:p>
          <a:p>
            <a:pPr marL="285750" lvl="0" indent="-285750">
              <a:buFont typeface="Arial" panose="020B0604020202020204" pitchFamily="34" charset="0"/>
              <a:buChar char="•"/>
            </a:pPr>
            <a:r>
              <a:rPr lang="en-GB" sz="1600" dirty="0"/>
              <a:t>have no cervix (for example, people with a total hysterectomy, people with congenital absence of the cervix, or trans women (male to female transgender people) </a:t>
            </a:r>
          </a:p>
          <a:p>
            <a:pPr marL="285750" lvl="0" indent="-285750">
              <a:buFont typeface="Arial" panose="020B0604020202020204" pitchFamily="34" charset="0"/>
              <a:buChar char="•"/>
            </a:pPr>
            <a:r>
              <a:rPr lang="en-GB" sz="1600" dirty="0"/>
              <a:t>have had radiotherapy to the pelvic area for cancer of the cervix, bladder or rectum</a:t>
            </a:r>
          </a:p>
          <a:p>
            <a:pPr marL="285750" lvl="0" indent="-285750">
              <a:buFont typeface="Arial" panose="020B0604020202020204" pitchFamily="34" charset="0"/>
              <a:buChar char="•"/>
            </a:pPr>
            <a:r>
              <a:rPr lang="en-GB" sz="1600" dirty="0"/>
              <a:t>have undergone a radical trachelectomy for cervical cancer</a:t>
            </a:r>
          </a:p>
          <a:p>
            <a:pPr marL="285750" lvl="0" indent="-285750">
              <a:buFont typeface="Arial" panose="020B0604020202020204" pitchFamily="34" charset="0"/>
              <a:buChar char="•"/>
            </a:pPr>
            <a:r>
              <a:rPr lang="en-GB" sz="1600" dirty="0"/>
              <a:t>are over 65 with one or more abnormal results in their last 3 adequate tests but their GP or gynaecologist advises that they no longer require screening </a:t>
            </a:r>
          </a:p>
          <a:p>
            <a:pPr marL="285750" lvl="0" indent="-285750">
              <a:buFont typeface="Arial" panose="020B0604020202020204" pitchFamily="34" charset="0"/>
              <a:buChar char="•"/>
            </a:pPr>
            <a:r>
              <a:rPr lang="en-GB" sz="1600" dirty="0"/>
              <a:t>have asked to be ceased from the screening programme (informed choice)</a:t>
            </a:r>
          </a:p>
          <a:p>
            <a:pPr marL="285750" lvl="0" indent="-285750">
              <a:buFont typeface="Arial" panose="020B0604020202020204" pitchFamily="34" charset="0"/>
              <a:buChar char="•"/>
            </a:pPr>
            <a:endParaRPr lang="en-GB" sz="1600" dirty="0"/>
          </a:p>
          <a:p>
            <a:pPr marL="0" lvl="0" indent="0"/>
            <a:r>
              <a:rPr lang="en-GB" sz="1600" dirty="0"/>
              <a:t>In all other circumstances (including if the person has withdrawn their consent before or during previous screening appointments), the person is sent another invitation letter in </a:t>
            </a:r>
            <a:br>
              <a:rPr lang="en-GB" sz="1600" dirty="0"/>
            </a:br>
            <a:r>
              <a:rPr lang="en-GB" sz="1600" dirty="0"/>
              <a:t>3 or 5 years’ time.</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17</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3713820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People who ask to withdraw from </a:t>
            </a:r>
            <a:br>
              <a:rPr lang="en-GB" dirty="0"/>
            </a:br>
            <a:r>
              <a:rPr lang="en-GB" dirty="0"/>
              <a:t>the screening programme (1)</a:t>
            </a:r>
          </a:p>
        </p:txBody>
      </p:sp>
      <p:sp>
        <p:nvSpPr>
          <p:cNvPr id="3" name="Content Placeholder 2"/>
          <p:cNvSpPr>
            <a:spLocks noGrp="1"/>
          </p:cNvSpPr>
          <p:nvPr>
            <p:ph idx="1"/>
          </p:nvPr>
        </p:nvSpPr>
        <p:spPr>
          <a:xfrm>
            <a:off x="611560" y="1772816"/>
            <a:ext cx="8028000" cy="4379639"/>
          </a:xfrm>
        </p:spPr>
        <p:txBody>
          <a:bodyPr/>
          <a:lstStyle/>
          <a:p>
            <a:endParaRPr lang="en-GB" dirty="0"/>
          </a:p>
          <a:p>
            <a:r>
              <a:rPr lang="en-GB" sz="1600" dirty="0"/>
              <a:t>An individual can request to have their name removed from the screening register. </a:t>
            </a:r>
            <a:br>
              <a:rPr lang="en-GB" sz="1600" dirty="0"/>
            </a:br>
            <a:r>
              <a:rPr lang="en-GB" sz="1600" dirty="0"/>
              <a:t>No one else (such as a carer or a relative) can make this request unless they follow </a:t>
            </a:r>
            <a:br>
              <a:rPr lang="en-GB" sz="1600" dirty="0"/>
            </a:br>
            <a:r>
              <a:rPr lang="en-GB" sz="1600" dirty="0"/>
              <a:t>the process to demonstrate that ceasing is in the individual’s best interest and they </a:t>
            </a:r>
            <a:br>
              <a:rPr lang="en-GB" sz="1600" dirty="0"/>
            </a:br>
            <a:r>
              <a:rPr lang="en-GB" sz="1600" dirty="0"/>
              <a:t>are unable to make an informed choice for themselves.</a:t>
            </a:r>
          </a:p>
          <a:p>
            <a:endParaRPr lang="en-GB" sz="1600" dirty="0"/>
          </a:p>
          <a:p>
            <a:r>
              <a:rPr lang="en-GB" sz="1600" dirty="0"/>
              <a:t>Examples of circumstances where we continue to invite a person unless they confirm that they wish to withdraw from the screening programme include people:</a:t>
            </a:r>
          </a:p>
          <a:p>
            <a:endParaRPr lang="en-GB" sz="1600" dirty="0"/>
          </a:p>
          <a:p>
            <a:pPr marL="285750" lvl="0" indent="-285750">
              <a:buFont typeface="Arial" panose="020B0604020202020204" pitchFamily="34" charset="0"/>
              <a:buChar char="•"/>
            </a:pPr>
            <a:r>
              <a:rPr lang="en-GB" sz="1600" dirty="0"/>
              <a:t>who have never had sex</a:t>
            </a:r>
          </a:p>
          <a:p>
            <a:pPr marL="285750" lvl="0" indent="-285750">
              <a:buFont typeface="Arial" panose="020B0604020202020204" pitchFamily="34" charset="0"/>
              <a:buChar char="•"/>
            </a:pPr>
            <a:r>
              <a:rPr lang="en-GB" sz="1600" dirty="0"/>
              <a:t>with a physical disability that would make taking a sample difficult</a:t>
            </a:r>
          </a:p>
          <a:p>
            <a:pPr marL="285750" lvl="0" indent="-285750">
              <a:buFont typeface="Arial" panose="020B0604020202020204" pitchFamily="34" charset="0"/>
              <a:buChar char="•"/>
            </a:pPr>
            <a:r>
              <a:rPr lang="en-GB" sz="1600" dirty="0"/>
              <a:t>who have been cut, undergone female genital mutilation (FGM)</a:t>
            </a:r>
          </a:p>
          <a:p>
            <a:pPr marL="285750" lvl="0" indent="-285750">
              <a:buFont typeface="Arial" panose="020B0604020202020204" pitchFamily="34" charset="0"/>
              <a:buChar char="•"/>
            </a:pPr>
            <a:r>
              <a:rPr lang="en-GB" sz="1600" dirty="0"/>
              <a:t>with a learning disability</a:t>
            </a:r>
          </a:p>
          <a:p>
            <a:pPr marL="285750" lvl="0" indent="-285750">
              <a:buFont typeface="Arial" panose="020B0604020202020204" pitchFamily="34" charset="0"/>
              <a:buChar char="•"/>
            </a:pPr>
            <a:r>
              <a:rPr lang="en-GB" sz="1600" dirty="0"/>
              <a:t>with a terminal illness (unless the GP judges that an invitation would be distressing)</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18</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289546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People who ask to withdraw from </a:t>
            </a:r>
            <a:br>
              <a:rPr lang="en-GB" dirty="0"/>
            </a:br>
            <a:r>
              <a:rPr lang="en-GB" dirty="0"/>
              <a:t>the screening programme (2)</a:t>
            </a:r>
          </a:p>
        </p:txBody>
      </p:sp>
      <p:sp>
        <p:nvSpPr>
          <p:cNvPr id="3" name="Content Placeholder 2"/>
          <p:cNvSpPr>
            <a:spLocks noGrp="1"/>
          </p:cNvSpPr>
          <p:nvPr>
            <p:ph idx="1"/>
          </p:nvPr>
        </p:nvSpPr>
        <p:spPr>
          <a:xfrm>
            <a:off x="611560" y="1988840"/>
            <a:ext cx="8028000" cy="4163615"/>
          </a:xfrm>
        </p:spPr>
        <p:txBody>
          <a:bodyPr/>
          <a:lstStyle/>
          <a:p>
            <a:endParaRPr lang="en-GB" dirty="0"/>
          </a:p>
          <a:p>
            <a:r>
              <a:rPr lang="en-GB" dirty="0"/>
              <a:t>Health professionals must make sure they provide people who express a wish to withdraw from screening with sufficient and accurate information to make an informed decision. </a:t>
            </a:r>
          </a:p>
          <a:p>
            <a:endParaRPr lang="en-GB" dirty="0"/>
          </a:p>
          <a:p>
            <a:r>
              <a:rPr lang="en-GB" dirty="0"/>
              <a:t>This includes having had access to the information in the screening invitation leaflet:</a:t>
            </a:r>
          </a:p>
          <a:p>
            <a:r>
              <a:rPr lang="en-GB" dirty="0">
                <a:hlinkClick r:id="rId2"/>
              </a:rPr>
              <a:t>www.gov.uk/government/publications/cervical-screening-description-in-brief</a:t>
            </a:r>
            <a:endParaRPr lang="en-GB" dirty="0"/>
          </a:p>
          <a:p>
            <a:endParaRPr lang="en-GB" dirty="0"/>
          </a:p>
          <a:p>
            <a:r>
              <a:rPr lang="en-GB" dirty="0"/>
              <a:t>Health professionals may choose to offer an appointment to the individual to discuss their decision to withdraw from the programme, however an appointment is not a requirement.</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19</a:t>
            </a:fld>
            <a:endParaRPr lang="en-US" dirty="0"/>
          </a:p>
        </p:txBody>
      </p:sp>
      <p:sp>
        <p:nvSpPr>
          <p:cNvPr id="5" name="Footer Placeholder 4"/>
          <p:cNvSpPr>
            <a:spLocks noGrp="1"/>
          </p:cNvSpPr>
          <p:nvPr>
            <p:ph type="ftr" sz="quarter" idx="11"/>
          </p:nvPr>
        </p:nvSpPr>
        <p:spPr/>
        <p:txBody>
          <a:bodyPr/>
          <a:lstStyle/>
          <a:p>
            <a:pPr>
              <a:defRPr/>
            </a:pPr>
            <a:r>
              <a:rPr lang="en-US" dirty="0"/>
              <a:t>Presentation title - edit in Header and Footer</a:t>
            </a:r>
          </a:p>
        </p:txBody>
      </p:sp>
    </p:spTree>
    <p:extLst>
      <p:ext uri="{BB962C8B-B14F-4D97-AF65-F5344CB8AC3E}">
        <p14:creationId xmlns:p14="http://schemas.microsoft.com/office/powerpoint/2010/main" val="2767192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a:t>
            </a:r>
          </a:p>
        </p:txBody>
      </p:sp>
      <p:sp>
        <p:nvSpPr>
          <p:cNvPr id="3" name="Content Placeholder 2"/>
          <p:cNvSpPr>
            <a:spLocks noGrp="1"/>
          </p:cNvSpPr>
          <p:nvPr>
            <p:ph idx="1"/>
          </p:nvPr>
        </p:nvSpPr>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dirty="0">
                <a:solidFill>
                  <a:srgbClr val="C00000"/>
                </a:solidFill>
                <a:hlinkClick r:id="rId2"/>
              </a:rPr>
              <a:t>www.gov.uk/government/publications/cervical-screening-cervical-sample-taker-training</a:t>
            </a:r>
            <a:endParaRPr lang="en-US" dirty="0">
              <a:solidFill>
                <a:srgbClr val="C00000"/>
              </a:solidFill>
            </a:endParaRPr>
          </a:p>
          <a:p>
            <a:pPr lvl="0"/>
            <a:endParaRPr lang="en-US" dirty="0"/>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2804263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Reinstatement to screening </a:t>
            </a:r>
            <a:br>
              <a:rPr lang="en-GB" sz="4400" dirty="0"/>
            </a:br>
            <a:r>
              <a:rPr lang="en-GB" sz="4400" dirty="0"/>
              <a:t>after a ceasing request</a:t>
            </a:r>
            <a:br>
              <a:rPr lang="en-GB" dirty="0"/>
            </a:br>
            <a:endParaRPr lang="en-GB" dirty="0"/>
          </a:p>
        </p:txBody>
      </p:sp>
      <p:sp>
        <p:nvSpPr>
          <p:cNvPr id="3" name="Content Placeholder 2"/>
          <p:cNvSpPr>
            <a:spLocks noGrp="1"/>
          </p:cNvSpPr>
          <p:nvPr>
            <p:ph idx="1"/>
          </p:nvPr>
        </p:nvSpPr>
        <p:spPr>
          <a:xfrm>
            <a:off x="611560" y="1844824"/>
            <a:ext cx="8028000" cy="4307631"/>
          </a:xfrm>
        </p:spPr>
        <p:txBody>
          <a:bodyPr/>
          <a:lstStyle/>
          <a:p>
            <a:endParaRPr lang="en-GB" dirty="0"/>
          </a:p>
          <a:p>
            <a:r>
              <a:rPr lang="en-GB" dirty="0"/>
              <a:t>If a person changes their mind about withdrawing from the screening programme, they can ask for a new screening appointment at any time </a:t>
            </a:r>
            <a:br>
              <a:rPr lang="en-GB" dirty="0"/>
            </a:br>
            <a:r>
              <a:rPr lang="en-GB" dirty="0"/>
              <a:t>and will return to routine call and recall.</a:t>
            </a:r>
          </a:p>
          <a:p>
            <a:r>
              <a:rPr lang="en-GB" dirty="0"/>
              <a:t> </a:t>
            </a:r>
          </a:p>
          <a:p>
            <a:r>
              <a:rPr lang="en-GB" dirty="0"/>
              <a:t>If a person is aged over 65 and not screened since the age of 50, they are entitled to a screening appointment if they request one. We do not routinely recall people over 65 (but will offer non-routine screening if they need to complete follow-up after treatment for abnormal cells).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20</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836143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Guidance for the training of cervical sample takers</a:t>
            </a:r>
          </a:p>
        </p:txBody>
      </p:sp>
      <p:sp>
        <p:nvSpPr>
          <p:cNvPr id="3" name="Content Placeholder 2"/>
          <p:cNvSpPr>
            <a:spLocks noGrp="1"/>
          </p:cNvSpPr>
          <p:nvPr>
            <p:ph idx="1"/>
          </p:nvPr>
        </p:nvSpPr>
        <p:spPr>
          <a:xfrm>
            <a:off x="611560" y="1628800"/>
            <a:ext cx="8028000" cy="4739679"/>
          </a:xfrm>
        </p:spPr>
        <p:txBody>
          <a:bodyPr/>
          <a:lstStyle/>
          <a:p>
            <a:endParaRPr lang="en-GB" dirty="0"/>
          </a:p>
          <a:p>
            <a:endParaRPr lang="en-GB" dirty="0"/>
          </a:p>
          <a:p>
            <a:endParaRPr lang="en-GB" dirty="0"/>
          </a:p>
          <a:p>
            <a:endParaRPr lang="en-GB" dirty="0"/>
          </a:p>
          <a:p>
            <a:r>
              <a:rPr lang="en-GB" dirty="0"/>
              <a:t>End of Topic 4. Equality of access to cervical screening</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21</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4036549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Making an informed choice</a:t>
            </a:r>
          </a:p>
        </p:txBody>
      </p:sp>
      <p:sp>
        <p:nvSpPr>
          <p:cNvPr id="3" name="Content Placeholder 2"/>
          <p:cNvSpPr>
            <a:spLocks noGrp="1"/>
          </p:cNvSpPr>
          <p:nvPr>
            <p:ph idx="1"/>
          </p:nvPr>
        </p:nvSpPr>
        <p:spPr/>
        <p:txBody>
          <a:bodyPr/>
          <a:lstStyle/>
          <a:p>
            <a:endParaRPr lang="en-GB" dirty="0"/>
          </a:p>
          <a:p>
            <a:r>
              <a:rPr lang="en-GB" dirty="0"/>
              <a:t>Give people the opportunity to make an informed choice about whether </a:t>
            </a:r>
            <a:br>
              <a:rPr lang="en-GB" dirty="0"/>
            </a:br>
            <a:r>
              <a:rPr lang="en-GB" dirty="0"/>
              <a:t>or not to attend for cervical screening. They need to understand:</a:t>
            </a:r>
          </a:p>
          <a:p>
            <a:endParaRPr lang="en-GB" dirty="0"/>
          </a:p>
          <a:p>
            <a:pPr marL="285750" lvl="0" indent="-285750">
              <a:buFont typeface="Arial" panose="020B0604020202020204" pitchFamily="34" charset="0"/>
              <a:buChar char="•"/>
            </a:pPr>
            <a:r>
              <a:rPr lang="en-GB" dirty="0"/>
              <a:t>why they’re being offered screening</a:t>
            </a:r>
          </a:p>
          <a:p>
            <a:pPr marL="285750" lvl="0" indent="-285750">
              <a:buFont typeface="Arial" panose="020B0604020202020204" pitchFamily="34" charset="0"/>
              <a:buChar char="•"/>
            </a:pPr>
            <a:r>
              <a:rPr lang="en-GB" dirty="0"/>
              <a:t>what happens during the test</a:t>
            </a:r>
          </a:p>
          <a:p>
            <a:pPr marL="285750" lvl="0" indent="-285750">
              <a:buFont typeface="Arial" panose="020B0604020202020204" pitchFamily="34" charset="0"/>
              <a:buChar char="•"/>
            </a:pPr>
            <a:r>
              <a:rPr lang="en-GB" dirty="0"/>
              <a:t>the benefits and risks of screening</a:t>
            </a:r>
          </a:p>
          <a:p>
            <a:pPr marL="285750" lvl="0" indent="-285750">
              <a:buFont typeface="Arial" panose="020B0604020202020204" pitchFamily="34" charset="0"/>
              <a:buChar char="•"/>
            </a:pPr>
            <a:r>
              <a:rPr lang="en-GB" dirty="0"/>
              <a:t>the potential outcomes (including types of result, further tests and treatment)</a:t>
            </a:r>
          </a:p>
          <a:p>
            <a:pPr marL="285750" lvl="0" indent="-285750">
              <a:buFont typeface="Arial" panose="020B0604020202020204" pitchFamily="34" charset="0"/>
              <a:buChar char="•"/>
            </a:pPr>
            <a:r>
              <a:rPr lang="en-GB" dirty="0"/>
              <a:t>what happens to their screening records</a:t>
            </a:r>
          </a:p>
          <a:p>
            <a:pPr marL="285750" lvl="0" indent="-285750">
              <a:buFont typeface="Arial" panose="020B0604020202020204" pitchFamily="34" charset="0"/>
              <a:buChar char="•"/>
            </a:pPr>
            <a:r>
              <a:rPr lang="en-GB" dirty="0"/>
              <a:t>the opt-out process </a:t>
            </a:r>
          </a:p>
          <a:p>
            <a:r>
              <a:rPr lang="en-GB" dirty="0"/>
              <a:t> </a:t>
            </a:r>
          </a:p>
          <a:p>
            <a:r>
              <a:rPr lang="en-GB" dirty="0"/>
              <a:t>If a person has the above information about the programme and chooses </a:t>
            </a:r>
            <a:br>
              <a:rPr lang="en-GB" dirty="0"/>
            </a:br>
            <a:r>
              <a:rPr lang="en-GB" dirty="0"/>
              <a:t>not to attend screening, this is a valid choice and it must be respected.</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460595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Information accompanying the cervical screening invitation</a:t>
            </a:r>
            <a:br>
              <a:rPr lang="en-GB" dirty="0"/>
            </a:br>
            <a:endParaRPr lang="en-GB" dirty="0"/>
          </a:p>
        </p:txBody>
      </p:sp>
      <p:sp>
        <p:nvSpPr>
          <p:cNvPr id="3" name="Content Placeholder 2"/>
          <p:cNvSpPr>
            <a:spLocks noGrp="1"/>
          </p:cNvSpPr>
          <p:nvPr>
            <p:ph idx="1"/>
          </p:nvPr>
        </p:nvSpPr>
        <p:spPr>
          <a:xfrm>
            <a:off x="611560" y="1772816"/>
            <a:ext cx="8028000" cy="4739679"/>
          </a:xfrm>
        </p:spPr>
        <p:txBody>
          <a:bodyPr/>
          <a:lstStyle/>
          <a:p>
            <a:endParaRPr lang="en-GB" dirty="0"/>
          </a:p>
          <a:p>
            <a:r>
              <a:rPr lang="en-GB" dirty="0"/>
              <a:t>We send an information leaflet with every invitation letter to people called </a:t>
            </a:r>
            <a:br>
              <a:rPr lang="en-GB" dirty="0"/>
            </a:br>
            <a:r>
              <a:rPr lang="en-GB" dirty="0"/>
              <a:t>or recalled for routine screening. The leaflet includes an explanation of the possible benefits and risks of cervical screening, what happens during the </a:t>
            </a:r>
            <a:br>
              <a:rPr lang="en-GB" dirty="0"/>
            </a:br>
            <a:r>
              <a:rPr lang="en-GB" dirty="0"/>
              <a:t>test, and an explanation of results. The leaflet also informs people about the use of screening records for audit and other purposes.</a:t>
            </a:r>
          </a:p>
          <a:p>
            <a:r>
              <a:rPr lang="en-GB" dirty="0"/>
              <a:t> </a:t>
            </a:r>
          </a:p>
          <a:p>
            <a:r>
              <a:rPr lang="en-GB" dirty="0"/>
              <a:t>A range of language translations is also available, and alternative formats </a:t>
            </a:r>
            <a:br>
              <a:rPr lang="en-GB" dirty="0"/>
            </a:br>
            <a:r>
              <a:rPr lang="en-GB" dirty="0"/>
              <a:t>are available on request (such as braille and audio disks).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2317720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Checking for understanding</a:t>
            </a:r>
          </a:p>
        </p:txBody>
      </p:sp>
      <p:sp>
        <p:nvSpPr>
          <p:cNvPr id="3" name="Content Placeholder 2"/>
          <p:cNvSpPr>
            <a:spLocks noGrp="1"/>
          </p:cNvSpPr>
          <p:nvPr>
            <p:ph idx="1"/>
          </p:nvPr>
        </p:nvSpPr>
        <p:spPr>
          <a:xfrm>
            <a:off x="611560" y="1340768"/>
            <a:ext cx="8028000" cy="4739679"/>
          </a:xfrm>
        </p:spPr>
        <p:txBody>
          <a:bodyPr/>
          <a:lstStyle/>
          <a:p>
            <a:endParaRPr lang="en-GB" dirty="0"/>
          </a:p>
          <a:p>
            <a:r>
              <a:rPr lang="en-GB" dirty="0"/>
              <a:t>Sample takers should support informed choice by checking that people who attend for cervical screening:</a:t>
            </a:r>
          </a:p>
          <a:p>
            <a:endParaRPr lang="en-GB" dirty="0"/>
          </a:p>
          <a:p>
            <a:pPr marL="285750" lvl="0" indent="-285750">
              <a:buFont typeface="Arial" panose="020B0604020202020204" pitchFamily="34" charset="0"/>
              <a:buChar char="•"/>
            </a:pPr>
            <a:r>
              <a:rPr lang="en-GB" dirty="0"/>
              <a:t>understand the purpose of the cervical screening test and its benefits </a:t>
            </a:r>
            <a:br>
              <a:rPr lang="en-GB" dirty="0"/>
            </a:br>
            <a:r>
              <a:rPr lang="en-GB" dirty="0"/>
              <a:t>and risks</a:t>
            </a:r>
          </a:p>
          <a:p>
            <a:pPr marL="285750" lvl="0" indent="-285750">
              <a:buFont typeface="Arial" panose="020B0604020202020204" pitchFamily="34" charset="0"/>
              <a:buChar char="•"/>
            </a:pPr>
            <a:r>
              <a:rPr lang="en-GB" dirty="0"/>
              <a:t>understand that the procedure involves taking a sample of cells from the cervix to test for high-risk human papillomavirus (hrHPV) infection and cervical cell abnormalities </a:t>
            </a:r>
          </a:p>
          <a:p>
            <a:pPr marL="285750" lvl="0" indent="-285750">
              <a:buFont typeface="Arial" panose="020B0604020202020204" pitchFamily="34" charset="0"/>
              <a:buChar char="•"/>
            </a:pPr>
            <a:r>
              <a:rPr lang="en-GB" dirty="0"/>
              <a:t>understand it is not a test for diagnosing cervical cancer</a:t>
            </a:r>
          </a:p>
          <a:p>
            <a:r>
              <a:rPr lang="en-GB" dirty="0"/>
              <a:t> </a:t>
            </a:r>
          </a:p>
          <a:p>
            <a:r>
              <a:rPr lang="en-GB" dirty="0"/>
              <a:t>Sample takers may need to provide additional information and support to people on an individual basis.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09901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People from minority ethnic groups</a:t>
            </a:r>
          </a:p>
        </p:txBody>
      </p:sp>
      <p:sp>
        <p:nvSpPr>
          <p:cNvPr id="3" name="Content Placeholder 2"/>
          <p:cNvSpPr>
            <a:spLocks noGrp="1"/>
          </p:cNvSpPr>
          <p:nvPr>
            <p:ph idx="1"/>
          </p:nvPr>
        </p:nvSpPr>
        <p:spPr>
          <a:xfrm>
            <a:off x="611560" y="1016732"/>
            <a:ext cx="8028000" cy="5148572"/>
          </a:xfrm>
        </p:spPr>
        <p:txBody>
          <a:bodyPr/>
          <a:lstStyle/>
          <a:p>
            <a:endParaRPr lang="en-GB" dirty="0"/>
          </a:p>
          <a:p>
            <a:r>
              <a:rPr lang="en-GB" dirty="0"/>
              <a:t>Many people with a cervix from minority ethnic groups have had negative experiences of cervical screening. Language and cultural differences can affect understanding. Sample takers need to be aware of this and take measures to try and make sure that all people understand the purpose of the screening programme and the procedure for taking the sample.</a:t>
            </a:r>
          </a:p>
          <a:p>
            <a:r>
              <a:rPr lang="en-GB" dirty="0"/>
              <a:t> </a:t>
            </a:r>
          </a:p>
          <a:p>
            <a:r>
              <a:rPr lang="en-GB" dirty="0"/>
              <a:t>Sample takers should be aware of the importance of:</a:t>
            </a:r>
          </a:p>
          <a:p>
            <a:endParaRPr lang="en-GB" dirty="0"/>
          </a:p>
          <a:p>
            <a:pPr marL="285750" lvl="0" indent="-285750">
              <a:buFont typeface="Arial" panose="020B0604020202020204" pitchFamily="34" charset="0"/>
              <a:buChar char="•"/>
            </a:pPr>
            <a:r>
              <a:rPr lang="en-GB" dirty="0"/>
              <a:t>training for primary care teams in cultural awareness in order to acknowledge and understand cultural differences</a:t>
            </a:r>
          </a:p>
          <a:p>
            <a:pPr marL="285750" lvl="0" indent="-285750">
              <a:buFont typeface="Arial" panose="020B0604020202020204" pitchFamily="34" charset="0"/>
              <a:buChar char="•"/>
            </a:pPr>
            <a:r>
              <a:rPr lang="en-GB" dirty="0"/>
              <a:t>the inclusion of cervical screening in health education for minority </a:t>
            </a:r>
            <a:br>
              <a:rPr lang="en-GB" dirty="0"/>
            </a:br>
            <a:r>
              <a:rPr lang="en-GB" dirty="0"/>
              <a:t>ethnic people</a:t>
            </a:r>
          </a:p>
          <a:p>
            <a:pPr marL="285750" lvl="0" indent="-285750">
              <a:buFont typeface="Arial" panose="020B0604020202020204" pitchFamily="34" charset="0"/>
              <a:buChar char="•"/>
            </a:pPr>
            <a:r>
              <a:rPr lang="en-GB" dirty="0"/>
              <a:t>providing written information about screening in an appropriate language </a:t>
            </a:r>
            <a:br>
              <a:rPr lang="en-GB" dirty="0"/>
            </a:br>
            <a:r>
              <a:rPr lang="en-GB" dirty="0"/>
              <a:t>(if possible)</a:t>
            </a:r>
          </a:p>
          <a:p>
            <a:pPr marL="285750" lvl="0" indent="-285750">
              <a:buFont typeface="Arial" panose="020B0604020202020204" pitchFamily="34" charset="0"/>
              <a:buChar char="•"/>
            </a:pPr>
            <a:r>
              <a:rPr lang="en-GB" dirty="0"/>
              <a:t>language support, if appropriate, for people during sample taking (consent)</a:t>
            </a:r>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1611957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People with a learning disability (1)</a:t>
            </a:r>
          </a:p>
        </p:txBody>
      </p:sp>
      <p:sp>
        <p:nvSpPr>
          <p:cNvPr id="3" name="Content Placeholder 2"/>
          <p:cNvSpPr>
            <a:spLocks noGrp="1"/>
          </p:cNvSpPr>
          <p:nvPr>
            <p:ph idx="1"/>
          </p:nvPr>
        </p:nvSpPr>
        <p:spPr>
          <a:xfrm>
            <a:off x="558000" y="1268760"/>
            <a:ext cx="8028000" cy="4739679"/>
          </a:xfrm>
        </p:spPr>
        <p:txBody>
          <a:bodyPr/>
          <a:lstStyle/>
          <a:p>
            <a:endParaRPr lang="en-GB" dirty="0"/>
          </a:p>
          <a:p>
            <a:r>
              <a:rPr lang="en-GB" dirty="0"/>
              <a:t>All people with a cervix aged 25 to 64, whether they are sexually active or not, are entitled to cervical screening. It is the individual’s decision if they take up the invitation. The individual can make this decision, or it can be a best interest decision made on their behalf by the appropriate people (such as the person’s family, carer and or GP). </a:t>
            </a:r>
          </a:p>
          <a:p>
            <a:r>
              <a:rPr lang="en-GB" dirty="0"/>
              <a:t> </a:t>
            </a:r>
          </a:p>
          <a:p>
            <a:r>
              <a:rPr lang="en-GB" dirty="0"/>
              <a:t>Sample takers should understand that people with a learning disability:</a:t>
            </a:r>
          </a:p>
          <a:p>
            <a:endParaRPr lang="en-GB" dirty="0"/>
          </a:p>
          <a:p>
            <a:pPr marL="285750" lvl="0" indent="-285750">
              <a:buFont typeface="Arial" panose="020B0604020202020204" pitchFamily="34" charset="0"/>
              <a:buChar char="•"/>
            </a:pPr>
            <a:r>
              <a:rPr lang="en-GB" dirty="0"/>
              <a:t>have the same right of access to cervical screening as other eligible people</a:t>
            </a:r>
          </a:p>
          <a:p>
            <a:pPr marL="285750" lvl="0" indent="-285750">
              <a:buFont typeface="Arial" panose="020B0604020202020204" pitchFamily="34" charset="0"/>
              <a:buChar char="•"/>
            </a:pPr>
            <a:r>
              <a:rPr lang="en-GB" dirty="0"/>
              <a:t>cannot be assumed to be sexually inactive, and even if they are sexually </a:t>
            </a:r>
            <a:br>
              <a:rPr lang="en-GB" dirty="0"/>
            </a:br>
            <a:r>
              <a:rPr lang="en-GB" dirty="0"/>
              <a:t>inactive they are still entitled to cervical screening</a:t>
            </a:r>
          </a:p>
          <a:p>
            <a:pPr marL="285750" lvl="0" indent="-285750">
              <a:buFont typeface="Arial" panose="020B0604020202020204" pitchFamily="34" charset="0"/>
              <a:buChar char="•"/>
            </a:pPr>
            <a:r>
              <a:rPr lang="en-GB" dirty="0"/>
              <a:t>are entitled to accessible information to make their own decision about </a:t>
            </a:r>
            <a:br>
              <a:rPr lang="en-GB" dirty="0"/>
            </a:br>
            <a:r>
              <a:rPr lang="en-GB" dirty="0"/>
              <a:t>cervical screening</a:t>
            </a:r>
          </a:p>
          <a:p>
            <a:pPr marL="285750" indent="-285750">
              <a:buFont typeface="Arial" panose="020B0604020202020204" pitchFamily="34" charset="0"/>
              <a:buChar char="•"/>
            </a:pPr>
            <a:r>
              <a:rPr lang="en-GB" dirty="0"/>
              <a:t>may require reasonable adjustments to support them having screening</a:t>
            </a:r>
          </a:p>
          <a:p>
            <a:pPr marL="0" indent="0"/>
            <a:endParaRPr lang="en-GB" sz="1600" dirty="0"/>
          </a:p>
          <a:p>
            <a:pPr marL="0" indent="0"/>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3108471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People with a learning disability (2)</a:t>
            </a:r>
          </a:p>
        </p:txBody>
      </p:sp>
      <p:sp>
        <p:nvSpPr>
          <p:cNvPr id="3" name="Content Placeholder 2"/>
          <p:cNvSpPr>
            <a:spLocks noGrp="1"/>
          </p:cNvSpPr>
          <p:nvPr>
            <p:ph idx="1"/>
          </p:nvPr>
        </p:nvSpPr>
        <p:spPr>
          <a:xfrm>
            <a:off x="576448" y="1412776"/>
            <a:ext cx="8028000" cy="4739679"/>
          </a:xfrm>
        </p:spPr>
        <p:txBody>
          <a:bodyPr/>
          <a:lstStyle/>
          <a:p>
            <a:r>
              <a:rPr lang="en-GB" sz="1600" dirty="0"/>
              <a:t>If person is not able to make a decision themselves, the relevant people can make </a:t>
            </a:r>
            <a:br>
              <a:rPr lang="en-GB" sz="1600" dirty="0"/>
            </a:br>
            <a:r>
              <a:rPr lang="en-GB" sz="1600" dirty="0"/>
              <a:t>and record a best interest decision on their behalf. Sample takers should seek </a:t>
            </a:r>
            <a:br>
              <a:rPr lang="en-GB" sz="1600" dirty="0"/>
            </a:br>
            <a:r>
              <a:rPr lang="en-GB" sz="1600" dirty="0"/>
              <a:t>specialist advice if necessary. The community learning disability team should be </a:t>
            </a:r>
            <a:br>
              <a:rPr lang="en-GB" sz="1600" dirty="0"/>
            </a:br>
            <a:r>
              <a:rPr lang="en-GB" sz="1600" dirty="0"/>
              <a:t>able to support this.</a:t>
            </a:r>
          </a:p>
          <a:p>
            <a:r>
              <a:rPr lang="en-GB" sz="1600" dirty="0"/>
              <a:t> </a:t>
            </a:r>
          </a:p>
          <a:p>
            <a:r>
              <a:rPr lang="en-GB" sz="1600" dirty="0"/>
              <a:t>An ‘easy-read’ leaflet is available which has been designed by and for people with </a:t>
            </a:r>
            <a:br>
              <a:rPr lang="en-GB" sz="1600" dirty="0"/>
            </a:br>
            <a:r>
              <a:rPr lang="en-GB" sz="1600" dirty="0"/>
              <a:t>a learning disability, for use with their family members or carers. The leaflet aims </a:t>
            </a:r>
            <a:br>
              <a:rPr lang="en-GB" sz="1600" dirty="0"/>
            </a:br>
            <a:r>
              <a:rPr lang="en-GB" sz="1600" dirty="0"/>
              <a:t>to help them to make their own decisions about cervical screening and to prepare </a:t>
            </a:r>
            <a:br>
              <a:rPr lang="en-GB" sz="1600" dirty="0"/>
            </a:br>
            <a:r>
              <a:rPr lang="en-GB" sz="1600" dirty="0"/>
              <a:t>them for the screening process. </a:t>
            </a:r>
          </a:p>
          <a:p>
            <a:endParaRPr lang="en-GB" sz="1600" dirty="0"/>
          </a:p>
          <a:p>
            <a:r>
              <a:rPr lang="en-GB" sz="1600" dirty="0">
                <a:hlinkClick r:id="rId2"/>
              </a:rPr>
              <a:t>www.gov.uk/government/publications/cervical-screening-easy-read-guide</a:t>
            </a:r>
            <a:endParaRPr lang="en-GB" sz="1600" dirty="0"/>
          </a:p>
          <a:p>
            <a:r>
              <a:rPr lang="en-GB" sz="1600" dirty="0"/>
              <a:t> </a:t>
            </a:r>
          </a:p>
          <a:p>
            <a:r>
              <a:rPr lang="en-GB" sz="1600" dirty="0"/>
              <a:t>An editable, easy-read version of the cervical screening invitation letter is available </a:t>
            </a:r>
            <a:br>
              <a:rPr lang="en-GB" sz="1600" dirty="0"/>
            </a:br>
            <a:r>
              <a:rPr lang="en-GB" sz="1600" dirty="0"/>
              <a:t>for use as a template to invite people who have a learning disability. If requested, </a:t>
            </a:r>
            <a:br>
              <a:rPr lang="en-GB" sz="1600" dirty="0"/>
            </a:br>
            <a:r>
              <a:rPr lang="en-GB" sz="1600" dirty="0"/>
              <a:t>the easy-read invitation letter should be sent along with the easy guide instead </a:t>
            </a:r>
            <a:br>
              <a:rPr lang="en-GB" sz="1600" dirty="0"/>
            </a:br>
            <a:r>
              <a:rPr lang="en-GB" sz="1600" dirty="0"/>
              <a:t>of the standard national invitation letter and leaflet.</a:t>
            </a:r>
          </a:p>
          <a:p>
            <a:endParaRPr lang="en-GB" sz="1600" dirty="0"/>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3073180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Preparation for people with </a:t>
            </a:r>
            <a:br>
              <a:rPr lang="en-GB" sz="4400" dirty="0"/>
            </a:br>
            <a:r>
              <a:rPr lang="en-GB" sz="4400" dirty="0"/>
              <a:t>a learning disability (1)</a:t>
            </a:r>
            <a:br>
              <a:rPr lang="en-GB" dirty="0"/>
            </a:br>
            <a:endParaRPr lang="en-GB" dirty="0"/>
          </a:p>
        </p:txBody>
      </p:sp>
      <p:sp>
        <p:nvSpPr>
          <p:cNvPr id="3" name="Content Placeholder 2"/>
          <p:cNvSpPr>
            <a:spLocks noGrp="1"/>
          </p:cNvSpPr>
          <p:nvPr>
            <p:ph idx="1"/>
          </p:nvPr>
        </p:nvSpPr>
        <p:spPr>
          <a:xfrm>
            <a:off x="576448" y="1772816"/>
            <a:ext cx="8028000" cy="4739679"/>
          </a:xfrm>
        </p:spPr>
        <p:txBody>
          <a:bodyPr/>
          <a:lstStyle/>
          <a:p>
            <a:endParaRPr lang="en-GB" dirty="0"/>
          </a:p>
          <a:p>
            <a:r>
              <a:rPr lang="en-GB" dirty="0"/>
              <a:t>Sample takers should be aware of the importance of:</a:t>
            </a:r>
          </a:p>
          <a:p>
            <a:endParaRPr lang="en-GB" dirty="0"/>
          </a:p>
          <a:p>
            <a:pPr marL="285750" lvl="0" indent="-285750">
              <a:buFont typeface="Arial" panose="020B0604020202020204" pitchFamily="34" charset="0"/>
              <a:buChar char="•"/>
            </a:pPr>
            <a:r>
              <a:rPr lang="en-GB" dirty="0"/>
              <a:t>establishing that the person has an understanding of cervical screening</a:t>
            </a:r>
          </a:p>
          <a:p>
            <a:pPr marL="285750" lvl="0" indent="-285750">
              <a:buFont typeface="Arial" panose="020B0604020202020204" pitchFamily="34" charset="0"/>
              <a:buChar char="•"/>
            </a:pPr>
            <a:r>
              <a:rPr lang="en-GB" dirty="0"/>
              <a:t>preparing the individual to have the test</a:t>
            </a:r>
          </a:p>
          <a:p>
            <a:r>
              <a:rPr lang="en-GB" dirty="0"/>
              <a:t> </a:t>
            </a:r>
          </a:p>
          <a:p>
            <a:r>
              <a:rPr lang="en-GB" dirty="0"/>
              <a:t>A preliminary visit to the practice or clinic before the individual attends to have the sample taken may be helpful. Scheduling a longer appointment time may also be beneficial, so that the individual has more time to relax and become familiar with their surroundings and with the sample taker.</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4: equality of access to cervical screening</a:t>
            </a:r>
          </a:p>
        </p:txBody>
      </p:sp>
    </p:spTree>
    <p:extLst>
      <p:ext uri="{BB962C8B-B14F-4D97-AF65-F5344CB8AC3E}">
        <p14:creationId xmlns:p14="http://schemas.microsoft.com/office/powerpoint/2010/main" val="2293789449"/>
      </p:ext>
    </p:extLst>
  </p:cSld>
  <p:clrMapOvr>
    <a:masterClrMapping/>
  </p:clrMapOvr>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98002E"/>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Props1.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3.xml><?xml version="1.0" encoding="utf-8"?>
<ds:datastoreItem xmlns:ds="http://schemas.openxmlformats.org/officeDocument/2006/customXml" ds:itemID="{7AAA3BD5-90C3-4BC2-94B6-F5B6FAEAFEE3}">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2720</TotalTime>
  <Words>2529</Words>
  <Application>Microsoft Office PowerPoint</Application>
  <PresentationFormat>On-screen Show (4:3)</PresentationFormat>
  <Paragraphs>219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Guidance for the training of cervical sample takers</vt:lpstr>
      <vt:lpstr>Note </vt:lpstr>
      <vt:lpstr>Making an informed choice</vt:lpstr>
      <vt:lpstr>Information accompanying the cervical screening invitation </vt:lpstr>
      <vt:lpstr>Checking for understanding</vt:lpstr>
      <vt:lpstr>People from minority ethnic groups</vt:lpstr>
      <vt:lpstr>People with a learning disability (1)</vt:lpstr>
      <vt:lpstr>People with a learning disability (2)</vt:lpstr>
      <vt:lpstr>Preparation for people with  a learning disability (1) </vt:lpstr>
      <vt:lpstr>Preparation for people with  a learning disability (2) </vt:lpstr>
      <vt:lpstr>People with a physical disability </vt:lpstr>
      <vt:lpstr>People who are not registered  with a GP </vt:lpstr>
      <vt:lpstr>Female to male transgender individuals (trans men) (1)</vt:lpstr>
      <vt:lpstr>Female to male transgender individuals (trans men) (2)</vt:lpstr>
      <vt:lpstr>Automatic ceasing from cervical screening for reasons of age (1)</vt:lpstr>
      <vt:lpstr>Automatic ceasing from cervical screening for reasons of age (2)</vt:lpstr>
      <vt:lpstr>Other circumstances for ceasing  from cervical screening</vt:lpstr>
      <vt:lpstr>People who ask to withdraw from  the screening programme (1)</vt:lpstr>
      <vt:lpstr>People who ask to withdraw from  the screening programme (2)</vt:lpstr>
      <vt:lpstr>Reinstatement to screening  after a ceasing request </vt:lpstr>
      <vt:lpstr>Guidance for the training of cervical sample takers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Public Health England</dc:creator>
  <cp:keywords>Cervical screening; sample taker training; population screening</cp:keywords>
  <cp:lastModifiedBy>Akshay Mistry</cp:lastModifiedBy>
  <cp:revision>223</cp:revision>
  <dcterms:created xsi:type="dcterms:W3CDTF">2012-10-10T09:02:29Z</dcterms:created>
  <dcterms:modified xsi:type="dcterms:W3CDTF">2023-08-30T11:05:37Z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