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19"/>
  </p:notesMasterIdLst>
  <p:sldIdLst>
    <p:sldId id="261" r:id="rId5"/>
    <p:sldId id="262" r:id="rId6"/>
    <p:sldId id="263" r:id="rId7"/>
    <p:sldId id="275" r:id="rId8"/>
    <p:sldId id="264" r:id="rId9"/>
    <p:sldId id="265" r:id="rId10"/>
    <p:sldId id="266" r:id="rId11"/>
    <p:sldId id="267" r:id="rId12"/>
    <p:sldId id="277" r:id="rId13"/>
    <p:sldId id="268" r:id="rId14"/>
    <p:sldId id="269" r:id="rId15"/>
    <p:sldId id="276" r:id="rId16"/>
    <p:sldId id="270" r:id="rId17"/>
    <p:sldId id="274"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Stubbs" initials="R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002E"/>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707" autoAdjust="0"/>
  </p:normalViewPr>
  <p:slideViewPr>
    <p:cSldViewPr>
      <p:cViewPr varScale="1">
        <p:scale>
          <a:sx n="70" d="100"/>
          <a:sy n="70" d="100"/>
        </p:scale>
        <p:origin x="103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8/30/2023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dirty="0"/>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dirty="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a:t>Presentation title - edit in Header and Footer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t>Presentation title - edit in Header and Footer</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pps.who.int/iris/handle/10665/20888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gov.uk/government/publications/cervical-screening-cervical-sample-taker-trai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gov.uk/government/publications/cervical-cancer-causes-and-risk-factor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Guidance for the training of cervical sample takers</a:t>
            </a:r>
          </a:p>
        </p:txBody>
      </p:sp>
      <p:sp>
        <p:nvSpPr>
          <p:cNvPr id="3" name="Subtitle 2"/>
          <p:cNvSpPr>
            <a:spLocks noGrp="1"/>
          </p:cNvSpPr>
          <p:nvPr>
            <p:ph type="subTitle" idx="1"/>
          </p:nvPr>
        </p:nvSpPr>
        <p:spPr>
          <a:xfrm>
            <a:off x="558000" y="5949280"/>
            <a:ext cx="7633648" cy="410344"/>
          </a:xfrm>
        </p:spPr>
        <p:txBody>
          <a:bodyPr>
            <a:normAutofit/>
          </a:bodyPr>
          <a:lstStyle/>
          <a:p>
            <a:r>
              <a:rPr lang="en-GB" dirty="0"/>
              <a:t>Topic 2: the background to cervical screening</a:t>
            </a:r>
          </a:p>
        </p:txBody>
      </p:sp>
      <p:sp>
        <p:nvSpPr>
          <p:cNvPr id="4" name="Rectangle 3">
            <a:extLst>
              <a:ext uri="{FF2B5EF4-FFF2-40B4-BE49-F238E27FC236}">
                <a16:creationId xmlns:a16="http://schemas.microsoft.com/office/drawing/2014/main" id="{B51FD03B-70A9-1E4F-25C0-7EEC8AF887EC}"/>
              </a:ext>
            </a:extLst>
          </p:cNvPr>
          <p:cNvSpPr/>
          <p:nvPr/>
        </p:nvSpPr>
        <p:spPr>
          <a:xfrm>
            <a:off x="323528" y="332656"/>
            <a:ext cx="3384376" cy="151216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pic>
        <p:nvPicPr>
          <p:cNvPr id="5" name="Picture 4" descr="A blue and white logo&#10;&#10;Description automatically generated">
            <a:extLst>
              <a:ext uri="{FF2B5EF4-FFF2-40B4-BE49-F238E27FC236}">
                <a16:creationId xmlns:a16="http://schemas.microsoft.com/office/drawing/2014/main" id="{AA5E9162-6F93-6152-8A30-C71F5D9597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98376"/>
            <a:ext cx="1424735" cy="57378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1080120"/>
          </a:xfrm>
        </p:spPr>
        <p:txBody>
          <a:bodyPr>
            <a:normAutofit fontScale="90000"/>
          </a:bodyPr>
          <a:lstStyle/>
          <a:p>
            <a:r>
              <a:rPr lang="en-GB" dirty="0"/>
              <a:t>Criteria for a population-based </a:t>
            </a:r>
            <a:br>
              <a:rPr lang="en-GB" dirty="0"/>
            </a:br>
            <a:r>
              <a:rPr lang="en-GB" dirty="0"/>
              <a:t>screening programme</a:t>
            </a:r>
            <a:br>
              <a:rPr lang="en-GB" dirty="0"/>
            </a:br>
            <a:endParaRPr lang="en-GB" dirty="0"/>
          </a:p>
        </p:txBody>
      </p:sp>
      <p:sp>
        <p:nvSpPr>
          <p:cNvPr id="3" name="Content Placeholder 2"/>
          <p:cNvSpPr>
            <a:spLocks noGrp="1"/>
          </p:cNvSpPr>
          <p:nvPr>
            <p:ph idx="1"/>
          </p:nvPr>
        </p:nvSpPr>
        <p:spPr>
          <a:xfrm>
            <a:off x="648456" y="1988840"/>
            <a:ext cx="8028000" cy="3731567"/>
          </a:xfrm>
        </p:spPr>
        <p:txBody>
          <a:bodyPr/>
          <a:lstStyle/>
          <a:p>
            <a:pPr marL="285750" lvl="0" indent="-285750">
              <a:buFont typeface="Arial" panose="020B0604020202020204" pitchFamily="34" charset="0"/>
              <a:buChar char="•"/>
            </a:pPr>
            <a:r>
              <a:rPr lang="en-GB" sz="1400" dirty="0"/>
              <a:t>the condition sought should be an important health problem</a:t>
            </a:r>
          </a:p>
          <a:p>
            <a:pPr marL="285750" lvl="0" indent="-285750">
              <a:buFont typeface="Arial" panose="020B0604020202020204" pitchFamily="34" charset="0"/>
              <a:buChar char="•"/>
            </a:pPr>
            <a:r>
              <a:rPr lang="en-GB" sz="1400" dirty="0"/>
              <a:t>there should be an accepted treatment for patients with recognised disease</a:t>
            </a:r>
          </a:p>
          <a:p>
            <a:pPr marL="285750" lvl="0" indent="-285750">
              <a:buFont typeface="Arial" panose="020B0604020202020204" pitchFamily="34" charset="0"/>
              <a:buChar char="•"/>
            </a:pPr>
            <a:r>
              <a:rPr lang="en-GB" sz="1400" dirty="0"/>
              <a:t>facilities for diagnosis and treatment should be available</a:t>
            </a:r>
          </a:p>
          <a:p>
            <a:pPr marL="285750" lvl="0" indent="-285750">
              <a:buFont typeface="Arial" panose="020B0604020202020204" pitchFamily="34" charset="0"/>
              <a:buChar char="•"/>
            </a:pPr>
            <a:r>
              <a:rPr lang="en-GB" sz="1400" dirty="0"/>
              <a:t>there should be a recognisable latent or early symptomatic stage</a:t>
            </a:r>
          </a:p>
          <a:p>
            <a:pPr marL="285750" lvl="0" indent="-285750">
              <a:buFont typeface="Arial" panose="020B0604020202020204" pitchFamily="34" charset="0"/>
              <a:buChar char="•"/>
            </a:pPr>
            <a:r>
              <a:rPr lang="en-GB" sz="1400" dirty="0"/>
              <a:t>there should be a suitable test or examination</a:t>
            </a:r>
          </a:p>
          <a:p>
            <a:pPr marL="285750" lvl="0" indent="-285750">
              <a:buFont typeface="Arial" panose="020B0604020202020204" pitchFamily="34" charset="0"/>
              <a:buChar char="•"/>
            </a:pPr>
            <a:r>
              <a:rPr lang="en-GB" sz="1400" dirty="0"/>
              <a:t>the test should be acceptable to the population</a:t>
            </a:r>
          </a:p>
          <a:p>
            <a:pPr marL="285750" lvl="0" indent="-285750">
              <a:buFont typeface="Arial" panose="020B0604020202020204" pitchFamily="34" charset="0"/>
              <a:buChar char="•"/>
            </a:pPr>
            <a:r>
              <a:rPr lang="en-GB" sz="1400" dirty="0"/>
              <a:t>the natural history of the condition, including development from latent to declared disease </a:t>
            </a:r>
            <a:br>
              <a:rPr lang="en-GB" sz="1400" dirty="0"/>
            </a:br>
            <a:r>
              <a:rPr lang="en-GB" sz="1400" dirty="0"/>
              <a:t>should be adequately understood</a:t>
            </a:r>
          </a:p>
          <a:p>
            <a:pPr marL="285750" lvl="0" indent="-285750">
              <a:buFont typeface="Arial" panose="020B0604020202020204" pitchFamily="34" charset="0"/>
              <a:buChar char="•"/>
            </a:pPr>
            <a:r>
              <a:rPr lang="en-GB" sz="1400" dirty="0"/>
              <a:t>there should be an agreed policy on who to treat as patients</a:t>
            </a:r>
          </a:p>
          <a:p>
            <a:pPr marL="285750" lvl="0" indent="-285750">
              <a:buFont typeface="Arial" panose="020B0604020202020204" pitchFamily="34" charset="0"/>
              <a:buChar char="•"/>
            </a:pPr>
            <a:r>
              <a:rPr lang="en-GB" sz="1400" dirty="0"/>
              <a:t>the cost of case finding (including diagnosis and treatment of patients diagnosed) should </a:t>
            </a:r>
            <a:br>
              <a:rPr lang="en-GB" sz="1400" dirty="0"/>
            </a:br>
            <a:r>
              <a:rPr lang="en-GB" sz="1400" dirty="0"/>
              <a:t>be economically balanced in relation to possible expenditure on medical care as a whole</a:t>
            </a:r>
          </a:p>
          <a:p>
            <a:pPr marL="285750" lvl="0" indent="-285750">
              <a:buFont typeface="Arial" panose="020B0604020202020204" pitchFamily="34" charset="0"/>
              <a:buChar char="•"/>
            </a:pPr>
            <a:r>
              <a:rPr lang="en-GB" sz="1400" dirty="0"/>
              <a:t>case finding should be a continuing process and not a ‘once and for all’ project</a:t>
            </a:r>
          </a:p>
          <a:p>
            <a:pPr marL="342900" lvl="0" indent="-342900">
              <a:buFont typeface="+mj-lt"/>
              <a:buAutoNum type="arabicPeriod"/>
            </a:pPr>
            <a:endParaRPr lang="en-GB" dirty="0"/>
          </a:p>
          <a:p>
            <a:pPr marL="0" lvl="0" indent="0"/>
            <a:r>
              <a:rPr lang="en-GB" sz="1400" dirty="0"/>
              <a:t>World Health Organization (WHO) Wilson and Jungner 1968</a:t>
            </a:r>
          </a:p>
          <a:p>
            <a:r>
              <a:rPr lang="en-GB" sz="1400" dirty="0">
                <a:hlinkClick r:id="rId2"/>
              </a:rPr>
              <a:t>https://apps.who.int/iris/handle/10665/208882</a:t>
            </a:r>
            <a:endParaRPr lang="en-GB" sz="1400" dirty="0"/>
          </a:p>
          <a:p>
            <a:endParaRPr lang="en-GB" sz="14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10</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294663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028000" cy="648072"/>
          </a:xfrm>
        </p:spPr>
        <p:txBody>
          <a:bodyPr>
            <a:noAutofit/>
          </a:bodyPr>
          <a:lstStyle/>
          <a:p>
            <a:r>
              <a:rPr lang="en-GB" sz="3600" dirty="0"/>
              <a:t>Effectiveness and limitations </a:t>
            </a:r>
            <a:br>
              <a:rPr lang="en-GB" sz="3600" dirty="0"/>
            </a:br>
            <a:r>
              <a:rPr lang="en-GB" sz="3600" dirty="0"/>
              <a:t>of cervical screening (1)</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11</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
        <p:nvSpPr>
          <p:cNvPr id="3" name="Content Placeholder 2"/>
          <p:cNvSpPr>
            <a:spLocks noGrp="1"/>
          </p:cNvSpPr>
          <p:nvPr>
            <p:ph idx="1"/>
          </p:nvPr>
        </p:nvSpPr>
        <p:spPr>
          <a:xfrm>
            <a:off x="539552" y="1628800"/>
            <a:ext cx="8028000" cy="4667671"/>
          </a:xfrm>
        </p:spPr>
        <p:txBody>
          <a:bodyPr/>
          <a:lstStyle/>
          <a:p>
            <a:pPr marL="0" indent="0"/>
            <a:endParaRPr lang="en-GB" dirty="0"/>
          </a:p>
          <a:p>
            <a:pPr marL="0" indent="0"/>
            <a:r>
              <a:rPr lang="en-GB" sz="1600" dirty="0"/>
              <a:t>Cervical screening is a beneficial programme which saves lives by preventing the development of cervical cancer. It does however have some limitations and drawbacks. These include:</a:t>
            </a:r>
          </a:p>
          <a:p>
            <a:pPr marL="0" indent="0"/>
            <a:endParaRPr lang="en-GB" sz="1600" dirty="0"/>
          </a:p>
          <a:p>
            <a:pPr marL="285750" lvl="0" indent="-285750">
              <a:buFont typeface="Arial" panose="020B0604020202020204" pitchFamily="34" charset="0"/>
              <a:buChar char="•"/>
            </a:pPr>
            <a:r>
              <a:rPr lang="en-GB" sz="1600" dirty="0"/>
              <a:t>detecting HPV infection and minor abnormalities in cervical cells which would </a:t>
            </a:r>
            <a:br>
              <a:rPr lang="en-GB" sz="1600" dirty="0"/>
            </a:br>
            <a:r>
              <a:rPr lang="en-GB" sz="1600" dirty="0"/>
              <a:t>have cleared up on their own without people ever knowing about them</a:t>
            </a:r>
          </a:p>
          <a:p>
            <a:pPr marL="285750" lvl="0" indent="-285750">
              <a:buFont typeface="Arial" panose="020B0604020202020204" pitchFamily="34" charset="0"/>
              <a:buChar char="•"/>
            </a:pPr>
            <a:r>
              <a:rPr lang="en-GB" sz="1600" dirty="0"/>
              <a:t>causing people worry when a minor abnormality or HPV infection is found</a:t>
            </a:r>
          </a:p>
          <a:p>
            <a:pPr marL="285750" lvl="0" indent="-285750">
              <a:buFont typeface="Arial" panose="020B0604020202020204" pitchFamily="34" charset="0"/>
              <a:buChar char="•"/>
            </a:pPr>
            <a:r>
              <a:rPr lang="en-GB" sz="1600" dirty="0"/>
              <a:t>not picking up every abnormality of the cervix (cervical screening is not </a:t>
            </a:r>
            <a:br>
              <a:rPr lang="en-GB" sz="1600" dirty="0"/>
            </a:br>
            <a:r>
              <a:rPr lang="en-GB" sz="1600" dirty="0"/>
              <a:t>a diagnostic test)</a:t>
            </a:r>
          </a:p>
          <a:p>
            <a:pPr marL="285750" indent="-285750">
              <a:buFont typeface="Arial" panose="020B0604020202020204" pitchFamily="34" charset="0"/>
              <a:buChar char="•"/>
            </a:pPr>
            <a:r>
              <a:rPr lang="en-GB" sz="1600" dirty="0"/>
              <a:t>not being able to prevent every case of cervical cancer (regular cervical screening </a:t>
            </a:r>
            <a:br>
              <a:rPr lang="en-GB" sz="1600" dirty="0"/>
            </a:br>
            <a:r>
              <a:rPr lang="en-GB" sz="1600" dirty="0"/>
              <a:t>can prevent around 70% of cervical cancers developing)</a:t>
            </a:r>
          </a:p>
          <a:p>
            <a:pPr marL="285750" lvl="0" indent="-285750">
              <a:buFont typeface="Arial" panose="020B0604020202020204" pitchFamily="34" charset="0"/>
              <a:buChar char="•"/>
            </a:pPr>
            <a:r>
              <a:rPr lang="en-GB" sz="1600" dirty="0"/>
              <a:t>some people finding the test a painful, uncomfortable or embarrassing experience</a:t>
            </a:r>
          </a:p>
          <a:p>
            <a:endParaRPr lang="en-GB" dirty="0"/>
          </a:p>
        </p:txBody>
      </p:sp>
    </p:spTree>
    <p:extLst>
      <p:ext uri="{BB962C8B-B14F-4D97-AF65-F5344CB8AC3E}">
        <p14:creationId xmlns:p14="http://schemas.microsoft.com/office/powerpoint/2010/main" val="2961695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Effectiveness and limitations </a:t>
            </a:r>
            <a:br>
              <a:rPr lang="en-GB" dirty="0"/>
            </a:br>
            <a:r>
              <a:rPr lang="en-GB" dirty="0"/>
              <a:t>of cervical screening (2)</a:t>
            </a:r>
          </a:p>
        </p:txBody>
      </p:sp>
      <p:sp>
        <p:nvSpPr>
          <p:cNvPr id="3" name="Content Placeholder 2"/>
          <p:cNvSpPr>
            <a:spLocks noGrp="1"/>
          </p:cNvSpPr>
          <p:nvPr>
            <p:ph idx="1"/>
          </p:nvPr>
        </p:nvSpPr>
        <p:spPr>
          <a:xfrm>
            <a:off x="576448" y="1772816"/>
            <a:ext cx="8028000" cy="4379639"/>
          </a:xfrm>
        </p:spPr>
        <p:txBody>
          <a:bodyPr/>
          <a:lstStyle/>
          <a:p>
            <a:endParaRPr lang="en-GB" dirty="0"/>
          </a:p>
          <a:p>
            <a:r>
              <a:rPr lang="en-GB" dirty="0"/>
              <a:t>No screening test is 100% effective. In cervical screening this is because: </a:t>
            </a:r>
          </a:p>
          <a:p>
            <a:r>
              <a:rPr lang="en-GB" dirty="0"/>
              <a:t> </a:t>
            </a:r>
          </a:p>
          <a:p>
            <a:pPr marL="285750" lvl="0" indent="-285750">
              <a:buFont typeface="Arial" panose="020B0604020202020204" pitchFamily="34" charset="0"/>
              <a:buChar char="•"/>
            </a:pPr>
            <a:r>
              <a:rPr lang="en-GB" dirty="0"/>
              <a:t>an HPV infection or abnormal cells can sometimes be missed (a ‘false negative’ result) </a:t>
            </a:r>
          </a:p>
          <a:p>
            <a:pPr marL="285750" lvl="0" indent="-285750">
              <a:buFont typeface="Arial" panose="020B0604020202020204" pitchFamily="34" charset="0"/>
              <a:buChar char="•"/>
            </a:pPr>
            <a:r>
              <a:rPr lang="en-GB" dirty="0"/>
              <a:t>abnormal cells can develop and turn into cancer in between screening tests </a:t>
            </a:r>
          </a:p>
          <a:p>
            <a:pPr marL="285750" lvl="0" indent="-285750">
              <a:buFont typeface="Arial" panose="020B0604020202020204" pitchFamily="34" charset="0"/>
              <a:buChar char="•"/>
            </a:pPr>
            <a:r>
              <a:rPr lang="en-GB" dirty="0"/>
              <a:t>there is a small chance that a result says abnormal cells are found when the cervix is normal (a ‘false positive’ result) </a:t>
            </a:r>
          </a:p>
          <a:p>
            <a:r>
              <a:rPr lang="en-GB" dirty="0"/>
              <a:t> </a:t>
            </a:r>
          </a:p>
          <a:p>
            <a:r>
              <a:rPr lang="en-GB" dirty="0"/>
              <a:t>If screening does not find abnormal cells this does not guarantee that the person does not have them, or that they will never develop in the future.</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12</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2468574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t>Future developments in cervical screening</a:t>
            </a:r>
          </a:p>
        </p:txBody>
      </p:sp>
      <p:sp>
        <p:nvSpPr>
          <p:cNvPr id="3" name="Content Placeholder 2"/>
          <p:cNvSpPr>
            <a:spLocks noGrp="1"/>
          </p:cNvSpPr>
          <p:nvPr>
            <p:ph idx="1"/>
          </p:nvPr>
        </p:nvSpPr>
        <p:spPr>
          <a:xfrm>
            <a:off x="611560" y="1268760"/>
            <a:ext cx="8028000" cy="4523655"/>
          </a:xfrm>
        </p:spPr>
        <p:txBody>
          <a:bodyPr/>
          <a:lstStyle/>
          <a:p>
            <a:endParaRPr lang="en-GB" dirty="0"/>
          </a:p>
          <a:p>
            <a:r>
              <a:rPr lang="en-GB" dirty="0"/>
              <a:t>The UK NSC advises ministers and the NHS in the 4 UK countries about all aspects of population screening and supports implementation of screening programmes. UK NSC recommends the following developments when the cervical screening programme has implemented HPV primary screening:</a:t>
            </a:r>
          </a:p>
          <a:p>
            <a:r>
              <a:rPr lang="en-GB" dirty="0"/>
              <a:t> </a:t>
            </a:r>
          </a:p>
          <a:p>
            <a:pPr marL="285750" lvl="0" indent="-285750">
              <a:buFont typeface="Arial" panose="020B0604020202020204" pitchFamily="34" charset="0"/>
              <a:buChar char="•"/>
            </a:pPr>
            <a:r>
              <a:rPr lang="en-GB" dirty="0"/>
              <a:t>the introduction of self-sampling (primary HPV testing by the use of HPV self-sampling kits is a strategy that may encourage people who have not previously attended to be screened)</a:t>
            </a:r>
          </a:p>
          <a:p>
            <a:pPr marL="285750" lvl="0" indent="-285750">
              <a:buFont typeface="Arial" panose="020B0604020202020204" pitchFamily="34" charset="0"/>
              <a:buChar char="•"/>
            </a:pPr>
            <a:r>
              <a:rPr lang="en-GB" dirty="0"/>
              <a:t>the introduction of extended screening intervals; hrHPV testing is more sensitive for high grade CIN than cytology and gives a high negative predictive value, potentially allowing people to be screened less frequently </a:t>
            </a:r>
            <a:br>
              <a:rPr lang="en-GB" dirty="0"/>
            </a:br>
            <a:r>
              <a:rPr lang="en-GB" dirty="0"/>
              <a:t>in the future</a:t>
            </a:r>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13</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2756845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t>Guidance for the training of cervical </a:t>
            </a:r>
            <a:br>
              <a:rPr lang="en-GB" sz="3600" dirty="0"/>
            </a:br>
            <a:r>
              <a:rPr lang="en-GB" sz="3600" dirty="0"/>
              <a:t>sample takers</a:t>
            </a:r>
          </a:p>
        </p:txBody>
      </p:sp>
      <p:sp>
        <p:nvSpPr>
          <p:cNvPr id="3" name="Content Placeholder 2"/>
          <p:cNvSpPr>
            <a:spLocks noGrp="1"/>
          </p:cNvSpPr>
          <p:nvPr>
            <p:ph idx="1"/>
          </p:nvPr>
        </p:nvSpPr>
        <p:spPr>
          <a:xfrm>
            <a:off x="611560" y="1641649"/>
            <a:ext cx="8028000" cy="4739679"/>
          </a:xfrm>
        </p:spPr>
        <p:txBody>
          <a:bodyPr/>
          <a:lstStyle/>
          <a:p>
            <a:endParaRPr lang="en-GB" dirty="0"/>
          </a:p>
          <a:p>
            <a:endParaRPr lang="en-GB" dirty="0"/>
          </a:p>
          <a:p>
            <a:endParaRPr lang="en-GB" dirty="0"/>
          </a:p>
          <a:p>
            <a:endParaRPr lang="en-GB" dirty="0"/>
          </a:p>
          <a:p>
            <a:r>
              <a:rPr lang="en-GB" dirty="0"/>
              <a:t>End of Topic 2. The background to cervical screening</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14</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403654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Note</a:t>
            </a:r>
            <a:r>
              <a:rPr lang="en-GB" dirty="0"/>
              <a:t> </a:t>
            </a:r>
          </a:p>
        </p:txBody>
      </p:sp>
      <p:sp>
        <p:nvSpPr>
          <p:cNvPr id="3" name="Content Placeholder 2"/>
          <p:cNvSpPr>
            <a:spLocks noGrp="1"/>
          </p:cNvSpPr>
          <p:nvPr>
            <p:ph idx="1"/>
          </p:nvPr>
        </p:nvSpPr>
        <p:spPr/>
        <p:txBody>
          <a:bodyPr/>
          <a:lstStyle/>
          <a:p>
            <a:pPr lvl="0"/>
            <a:r>
              <a:rPr lang="en-US" dirty="0"/>
              <a:t>Use these slides in conjunction with the NHS Cervical Screening Programme publication ‘Guidance for the training of cervical sample takers’, available at:</a:t>
            </a:r>
          </a:p>
          <a:p>
            <a:pPr lvl="0"/>
            <a:endParaRPr lang="en-US" dirty="0"/>
          </a:p>
          <a:p>
            <a:pPr lvl="0"/>
            <a:r>
              <a:rPr lang="en-US" dirty="0">
                <a:solidFill>
                  <a:srgbClr val="98002E"/>
                </a:solidFill>
                <a:hlinkClick r:id="rId2"/>
              </a:rPr>
              <a:t>www.gov.uk/government/publications/cervical-screening-cervical-sample-taker-training</a:t>
            </a:r>
            <a:endParaRPr lang="en-US" dirty="0">
              <a:solidFill>
                <a:srgbClr val="98002E"/>
              </a:solidFill>
            </a:endParaRPr>
          </a:p>
          <a:p>
            <a:pPr lvl="0"/>
            <a:endParaRPr lang="en-US" dirty="0"/>
          </a:p>
          <a:p>
            <a:pPr lvl="0"/>
            <a:endParaRPr lang="en-US" b="1" dirty="0">
              <a:latin typeface="Arial" pitchFamily="84" charset="0"/>
            </a:endParaRPr>
          </a:p>
          <a:p>
            <a:pPr lvl="0"/>
            <a:endParaRPr lang="en-US"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2804263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Epidemiology, natural history of cervical cancer including human papillomavirus (1)</a:t>
            </a:r>
            <a:br>
              <a:rPr lang="en-GB" dirty="0"/>
            </a:br>
            <a:endParaRPr lang="en-GB" dirty="0"/>
          </a:p>
        </p:txBody>
      </p:sp>
      <p:sp>
        <p:nvSpPr>
          <p:cNvPr id="3" name="Content Placeholder 2"/>
          <p:cNvSpPr>
            <a:spLocks noGrp="1"/>
          </p:cNvSpPr>
          <p:nvPr>
            <p:ph idx="1"/>
          </p:nvPr>
        </p:nvSpPr>
        <p:spPr>
          <a:xfrm>
            <a:off x="558000" y="1844824"/>
            <a:ext cx="8028000" cy="4307631"/>
          </a:xfrm>
        </p:spPr>
        <p:txBody>
          <a:bodyPr/>
          <a:lstStyle/>
          <a:p>
            <a:pPr marL="0" lvl="0" indent="0"/>
            <a:endParaRPr lang="en-GB" dirty="0"/>
          </a:p>
          <a:p>
            <a:pPr marL="285750" lvl="0" indent="-285750">
              <a:buFont typeface="Arial" panose="020B0604020202020204" pitchFamily="34" charset="0"/>
              <a:buChar char="•"/>
            </a:pPr>
            <a:r>
              <a:rPr lang="en-GB" sz="1600" dirty="0"/>
              <a:t>cancer of the cervix uteri is the second most common cancer among people worldwide; about 80% of cases occur in developing countries and in many regions cervical cancer is the most common cancer in women</a:t>
            </a:r>
          </a:p>
          <a:p>
            <a:pPr marL="285750" lvl="0" indent="-285750">
              <a:buFont typeface="Arial" panose="020B0604020202020204" pitchFamily="34" charset="0"/>
              <a:buChar char="•"/>
            </a:pPr>
            <a:r>
              <a:rPr lang="en-GB" sz="1600" dirty="0"/>
              <a:t>in Europe, around 24,400 women were estimated to have died from cervical cancer in 2012 (the UK mortality rate is the ninth lowest in Europe)</a:t>
            </a:r>
          </a:p>
          <a:p>
            <a:pPr marL="285750" lvl="0" indent="-285750">
              <a:buFont typeface="Arial" panose="020B0604020202020204" pitchFamily="34" charset="0"/>
              <a:buChar char="•"/>
            </a:pPr>
            <a:r>
              <a:rPr lang="en-GB" sz="1600" dirty="0"/>
              <a:t>worldwide, more than 265,000 people are estimated to have died from cervical cancer in 2012, with mortality rates varying across the world</a:t>
            </a:r>
          </a:p>
          <a:p>
            <a:pPr marL="285750" lvl="0" indent="-285750">
              <a:buFont typeface="Arial" panose="020B0604020202020204" pitchFamily="34" charset="0"/>
              <a:buChar char="•"/>
            </a:pPr>
            <a:r>
              <a:rPr lang="en-GB" sz="1600" dirty="0"/>
              <a:t>in females in the UK, cervical cancer is the 19th most common cause of cancer death, with around 850 deaths in 2016</a:t>
            </a:r>
          </a:p>
          <a:p>
            <a:pPr marL="285750" lvl="0" indent="-285750">
              <a:buFont typeface="Arial" panose="020B0604020202020204" pitchFamily="34" charset="0"/>
              <a:buChar char="•"/>
            </a:pPr>
            <a:r>
              <a:rPr lang="en-GB" sz="1600" dirty="0"/>
              <a:t>in females in the UK, cervical cancer is the 14th most common cancer, with around 3,200 new cases in 2016</a:t>
            </a:r>
          </a:p>
          <a:p>
            <a:pPr marL="285750" lvl="0" indent="-285750">
              <a:buFont typeface="Arial" panose="020B0604020202020204" pitchFamily="34" charset="0"/>
              <a:buChar char="•"/>
            </a:pPr>
            <a:r>
              <a:rPr lang="en-GB" sz="1600" dirty="0"/>
              <a:t>cervical cancer accounts for 2% of all new cancer cases in females in the UK (2016)</a:t>
            </a:r>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1154375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Epidemiology, natural history of cervical cancer including human papillomavirus (2)</a:t>
            </a:r>
          </a:p>
        </p:txBody>
      </p:sp>
      <p:sp>
        <p:nvSpPr>
          <p:cNvPr id="3" name="Content Placeholder 2"/>
          <p:cNvSpPr>
            <a:spLocks noGrp="1"/>
          </p:cNvSpPr>
          <p:nvPr>
            <p:ph idx="1"/>
          </p:nvPr>
        </p:nvSpPr>
        <p:spPr>
          <a:xfrm>
            <a:off x="558000" y="1916832"/>
            <a:ext cx="8028000" cy="4235623"/>
          </a:xfrm>
        </p:spPr>
        <p:txBody>
          <a:bodyPr/>
          <a:lstStyle/>
          <a:p>
            <a:pPr marL="0" lvl="0" indent="0"/>
            <a:endParaRPr lang="en-GB" dirty="0"/>
          </a:p>
          <a:p>
            <a:pPr marL="285750" lvl="0" indent="-285750">
              <a:buFont typeface="Arial" panose="020B0604020202020204" pitchFamily="34" charset="0"/>
              <a:buChar char="•"/>
            </a:pPr>
            <a:r>
              <a:rPr lang="en-GB" sz="1600" dirty="0"/>
              <a:t>deaths from cervical cancer have fallen in the UK; by more than 70% in England since the early 1970s, with the lowest number (721) recorded in 2013</a:t>
            </a:r>
          </a:p>
          <a:p>
            <a:pPr marL="285750" lvl="0" indent="-285750">
              <a:buFont typeface="Arial" panose="020B0604020202020204" pitchFamily="34" charset="0"/>
              <a:buChar char="•"/>
            </a:pPr>
            <a:r>
              <a:rPr lang="en-GB" sz="1600" dirty="0"/>
              <a:t>83% of people survive cervical cancer for at least 1 year</a:t>
            </a:r>
          </a:p>
          <a:p>
            <a:pPr marL="285750" lvl="0" indent="-285750">
              <a:buFont typeface="Arial" panose="020B0604020202020204" pitchFamily="34" charset="0"/>
              <a:buChar char="•"/>
            </a:pPr>
            <a:r>
              <a:rPr lang="en-GB" sz="1600" dirty="0"/>
              <a:t>67% of people survive for 5 years or more for patients diagnosed with cervical cancer during 2010 to 2011 in England and Wales</a:t>
            </a:r>
          </a:p>
          <a:p>
            <a:pPr marL="285750" lvl="0" indent="-285750">
              <a:buFont typeface="Arial" panose="020B0604020202020204" pitchFamily="34" charset="0"/>
              <a:buChar char="•"/>
            </a:pPr>
            <a:r>
              <a:rPr lang="en-GB" sz="1600" dirty="0"/>
              <a:t>it is estimated that cervical screening saves about 5,000 lives per year in England</a:t>
            </a:r>
          </a:p>
          <a:p>
            <a:pPr marL="285750" lvl="0" indent="-285750">
              <a:buFont typeface="Arial" panose="020B0604020202020204" pitchFamily="34" charset="0"/>
              <a:buChar char="•"/>
            </a:pPr>
            <a:r>
              <a:rPr lang="en-GB" sz="1600" dirty="0"/>
              <a:t>more than three-quarters (78%) of cervical cancer cases were diagnosed in 25- to </a:t>
            </a:r>
            <a:br>
              <a:rPr lang="en-GB" sz="1600" dirty="0"/>
            </a:br>
            <a:r>
              <a:rPr lang="en-GB" sz="1600" dirty="0"/>
              <a:t>64-year-olds, and an average of 11% of cases were diagnosed in people aged 75 years and over in the UK between 2010 and 2012</a:t>
            </a:r>
          </a:p>
          <a:p>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632944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Natural history of cervical cancer</a:t>
            </a:r>
          </a:p>
        </p:txBody>
      </p:sp>
      <p:sp>
        <p:nvSpPr>
          <p:cNvPr id="3" name="Content Placeholder 2"/>
          <p:cNvSpPr>
            <a:spLocks noGrp="1"/>
          </p:cNvSpPr>
          <p:nvPr>
            <p:ph idx="1"/>
          </p:nvPr>
        </p:nvSpPr>
        <p:spPr>
          <a:xfrm>
            <a:off x="576448" y="1484784"/>
            <a:ext cx="8028000" cy="4680520"/>
          </a:xfrm>
        </p:spPr>
        <p:txBody>
          <a:bodyPr/>
          <a:lstStyle/>
          <a:p>
            <a:pPr marL="285750" indent="-285750">
              <a:buFont typeface="Arial" panose="020B0604020202020204" pitchFamily="34" charset="0"/>
              <a:buChar char="•"/>
            </a:pPr>
            <a:r>
              <a:rPr lang="en-GB" sz="1600" dirty="0"/>
              <a:t>the human papillomavirus (HPV) is a necessary but insufficient cause of cervical cancer </a:t>
            </a:r>
          </a:p>
          <a:p>
            <a:pPr marL="285750" indent="-285750">
              <a:buFont typeface="Arial" panose="020B0604020202020204" pitchFamily="34" charset="0"/>
              <a:buChar char="•"/>
            </a:pPr>
            <a:r>
              <a:rPr lang="en-GB" sz="1600" dirty="0"/>
              <a:t>people acquire HPV through sexual contact and this can enter the cervical epithelium at the site of the transformation zone (TZ)</a:t>
            </a:r>
          </a:p>
          <a:p>
            <a:pPr marL="285750" indent="-285750">
              <a:buFont typeface="Arial" panose="020B0604020202020204" pitchFamily="34" charset="0"/>
              <a:buChar char="•"/>
            </a:pPr>
            <a:r>
              <a:rPr lang="en-GB" sz="1600" dirty="0"/>
              <a:t>in most people infection with HPV is transient and the immune system clears it within a year or 2</a:t>
            </a:r>
          </a:p>
          <a:p>
            <a:pPr marL="285750" indent="-285750">
              <a:buFont typeface="Arial" panose="020B0604020202020204" pitchFamily="34" charset="0"/>
              <a:buChar char="•"/>
            </a:pPr>
            <a:r>
              <a:rPr lang="en-GB" sz="1600" dirty="0"/>
              <a:t>in some individuals the immune system is unable to clear the virus and persistent infection can lead to the development of abnormal cell changes in the cervix called cervical intraepithelial neoplasia (CIN)</a:t>
            </a:r>
          </a:p>
          <a:p>
            <a:pPr marL="0" indent="0"/>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493290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Human papillomavirus and primary </a:t>
            </a:r>
            <a:br>
              <a:rPr lang="en-GB" dirty="0"/>
            </a:br>
            <a:r>
              <a:rPr lang="en-GB" dirty="0"/>
              <a:t>HPV screening</a:t>
            </a:r>
          </a:p>
        </p:txBody>
      </p:sp>
      <p:sp>
        <p:nvSpPr>
          <p:cNvPr id="3" name="Content Placeholder 2"/>
          <p:cNvSpPr>
            <a:spLocks noGrp="1"/>
          </p:cNvSpPr>
          <p:nvPr>
            <p:ph idx="1"/>
          </p:nvPr>
        </p:nvSpPr>
        <p:spPr>
          <a:xfrm>
            <a:off x="576448" y="1916832"/>
            <a:ext cx="8028000" cy="4523655"/>
          </a:xfrm>
        </p:spPr>
        <p:txBody>
          <a:bodyPr/>
          <a:lstStyle/>
          <a:p>
            <a:pPr marL="285750" indent="-285750">
              <a:buFont typeface="Arial" panose="020B0604020202020204" pitchFamily="34" charset="0"/>
              <a:buChar char="•"/>
            </a:pPr>
            <a:r>
              <a:rPr lang="en-GB" sz="1600" dirty="0"/>
              <a:t>2016: the UK National Screening Committee (UK NSC) recommended that the </a:t>
            </a:r>
            <a:br>
              <a:rPr lang="en-GB" sz="1600" dirty="0"/>
            </a:br>
            <a:r>
              <a:rPr lang="en-GB" sz="1600" dirty="0"/>
              <a:t>NHS Cervical Screening Programme (NHS CSP) should adopt the test for human papillomavirus (HPV) as the primary (first) test carried out</a:t>
            </a:r>
          </a:p>
          <a:p>
            <a:pPr marL="285750" indent="-285750">
              <a:buFont typeface="Arial" panose="020B0604020202020204" pitchFamily="34" charset="0"/>
              <a:buChar char="•"/>
            </a:pPr>
            <a:r>
              <a:rPr lang="en-GB" sz="1600" dirty="0"/>
              <a:t>2019: laboratories now screen all cervical samples for high-risk HPV (hrHPV) subtypes as the first test</a:t>
            </a:r>
          </a:p>
          <a:p>
            <a:pPr marL="285750" indent="-285750">
              <a:buFont typeface="Arial" panose="020B0604020202020204" pitchFamily="34" charset="0"/>
              <a:buChar char="•"/>
            </a:pPr>
            <a:r>
              <a:rPr lang="en-GB" sz="1600" dirty="0"/>
              <a:t>cytology is the triage test, only used when hrHPV is found</a:t>
            </a:r>
          </a:p>
          <a:p>
            <a:pPr marL="285750" indent="-285750">
              <a:buFont typeface="Arial" panose="020B0604020202020204" pitchFamily="34" charset="0"/>
              <a:buChar char="•"/>
            </a:pPr>
            <a:r>
              <a:rPr lang="en-GB" sz="1600" dirty="0"/>
              <a:t>there are more than 100 types of HPV (most do not cause significant disease </a:t>
            </a:r>
            <a:br>
              <a:rPr lang="en-GB" sz="1600" dirty="0"/>
            </a:br>
            <a:r>
              <a:rPr lang="en-GB" sz="1600" dirty="0"/>
              <a:t>in humans)</a:t>
            </a:r>
          </a:p>
          <a:p>
            <a:pPr marL="285750" indent="-285750">
              <a:buFont typeface="Arial" panose="020B0604020202020204" pitchFamily="34" charset="0"/>
              <a:buChar char="•"/>
            </a:pPr>
            <a:r>
              <a:rPr lang="en-GB" sz="1600" dirty="0"/>
              <a:t>a number of high-risk strains (notably types 16 and 18) are agents causing cervical cancer; unlike subtypes 6 and 11 (which cause genital warts) these high-risk types </a:t>
            </a:r>
            <a:br>
              <a:rPr lang="en-GB" sz="1600" dirty="0"/>
            </a:br>
            <a:r>
              <a:rPr lang="en-GB" sz="1600" dirty="0"/>
              <a:t>do not produce visible symptoms</a:t>
            </a:r>
          </a:p>
          <a:p>
            <a:pPr marL="285750" indent="-285750">
              <a:buFont typeface="Arial" panose="020B0604020202020204" pitchFamily="34" charset="0"/>
              <a:buChar char="•"/>
            </a:pPr>
            <a:r>
              <a:rPr lang="en-GB" sz="1600" dirty="0"/>
              <a:t>almost all cervical cancers (99.7%) contain hrHPV DNA</a:t>
            </a:r>
          </a:p>
          <a:p>
            <a:pPr marL="285750" indent="-285750">
              <a:buFont typeface="Arial" panose="020B0604020202020204" pitchFamily="34" charset="0"/>
              <a:buChar char="•"/>
            </a:pPr>
            <a:r>
              <a:rPr lang="en-GB" sz="1600" dirty="0"/>
              <a:t>testing for hrHPV first enables those at higher risk to have further tests more quickly, while reassuring those who have low risk of cervical cancer</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2775606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Method of hrHPV infection</a:t>
            </a:r>
          </a:p>
        </p:txBody>
      </p:sp>
      <p:sp>
        <p:nvSpPr>
          <p:cNvPr id="3" name="Content Placeholder 2"/>
          <p:cNvSpPr>
            <a:spLocks noGrp="1"/>
          </p:cNvSpPr>
          <p:nvPr>
            <p:ph idx="1"/>
          </p:nvPr>
        </p:nvSpPr>
        <p:spPr>
          <a:xfrm>
            <a:off x="576448" y="1412776"/>
            <a:ext cx="8028000" cy="4379639"/>
          </a:xfrm>
        </p:spPr>
        <p:txBody>
          <a:bodyPr/>
          <a:lstStyle/>
          <a:p>
            <a:r>
              <a:rPr lang="en-GB" dirty="0"/>
              <a:t>hrHPV is easily transmitted during sexual contact between people including same-sex partners. There are 2 important factors to bear in mind, that:</a:t>
            </a:r>
          </a:p>
          <a:p>
            <a:endParaRPr lang="en-GB" dirty="0"/>
          </a:p>
          <a:p>
            <a:pPr marL="285750" lvl="0" indent="-285750">
              <a:buFont typeface="Arial" panose="020B0604020202020204" pitchFamily="34" charset="0"/>
              <a:buChar char="•"/>
            </a:pPr>
            <a:r>
              <a:rPr lang="en-GB" dirty="0"/>
              <a:t>hrHPV is asymptomatic, so it may have been present and undetected for many years; infection may have nothing to do with a person’s current relationship</a:t>
            </a:r>
          </a:p>
          <a:p>
            <a:pPr marL="285750" lvl="0" indent="-285750">
              <a:buFont typeface="Arial" panose="020B0604020202020204" pitchFamily="34" charset="0"/>
              <a:buChar char="•"/>
            </a:pPr>
            <a:r>
              <a:rPr lang="en-GB" dirty="0"/>
              <a:t>a partner may have acquired the virus many years earlier and passed it on unknowingly</a:t>
            </a:r>
          </a:p>
          <a:p>
            <a:r>
              <a:rPr lang="en-GB" dirty="0"/>
              <a:t> </a:t>
            </a:r>
          </a:p>
          <a:p>
            <a:r>
              <a:rPr lang="en-GB" dirty="0"/>
              <a:t>A positive test result for hrHPV types does not imply infidelity or promiscuity by either partner.</a:t>
            </a:r>
          </a:p>
          <a:p>
            <a:r>
              <a:rPr lang="en-GB" dirty="0"/>
              <a:t> </a:t>
            </a:r>
          </a:p>
          <a:p>
            <a:r>
              <a:rPr lang="en-GB" sz="1600" dirty="0">
                <a:hlinkClick r:id="rId2"/>
              </a:rPr>
              <a:t>www.gov.uk/government/publications/cervical-cancer-causes-and-risk-factors</a:t>
            </a:r>
            <a:endParaRPr lang="en-GB" sz="1600" dirty="0"/>
          </a:p>
          <a:p>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7</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707484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028000" cy="648072"/>
          </a:xfrm>
        </p:spPr>
        <p:txBody>
          <a:bodyPr>
            <a:normAutofit/>
          </a:bodyPr>
          <a:lstStyle/>
          <a:p>
            <a:r>
              <a:rPr lang="en-GB" sz="3600" dirty="0"/>
              <a:t>Risk factors for cervical cancer</a:t>
            </a:r>
          </a:p>
        </p:txBody>
      </p:sp>
      <p:sp>
        <p:nvSpPr>
          <p:cNvPr id="3" name="Content Placeholder 2"/>
          <p:cNvSpPr>
            <a:spLocks noGrp="1"/>
          </p:cNvSpPr>
          <p:nvPr>
            <p:ph idx="1"/>
          </p:nvPr>
        </p:nvSpPr>
        <p:spPr>
          <a:xfrm>
            <a:off x="576448" y="980728"/>
            <a:ext cx="8028000" cy="4451647"/>
          </a:xfrm>
        </p:spPr>
        <p:txBody>
          <a:bodyPr/>
          <a:lstStyle/>
          <a:p>
            <a:endParaRPr lang="en-GB" dirty="0"/>
          </a:p>
          <a:p>
            <a:r>
              <a:rPr lang="en-GB" dirty="0"/>
              <a:t>Factors that increase risk include:</a:t>
            </a:r>
          </a:p>
          <a:p>
            <a:endParaRPr lang="en-GB" dirty="0"/>
          </a:p>
          <a:p>
            <a:pPr marL="285750" lvl="0" indent="-285750">
              <a:buFont typeface="Arial" panose="020B0604020202020204" pitchFamily="34" charset="0"/>
              <a:buChar char="•"/>
            </a:pPr>
            <a:r>
              <a:rPr lang="en-GB" dirty="0"/>
              <a:t>not attending for screening</a:t>
            </a:r>
          </a:p>
          <a:p>
            <a:pPr marL="285750" lvl="0" indent="-285750">
              <a:buFont typeface="Arial" panose="020B0604020202020204" pitchFamily="34" charset="0"/>
              <a:buChar char="•"/>
            </a:pPr>
            <a:r>
              <a:rPr lang="en-GB" dirty="0"/>
              <a:t>persistent infection with hrHPV</a:t>
            </a:r>
          </a:p>
          <a:p>
            <a:pPr marL="285750" lvl="0" indent="-285750">
              <a:buFont typeface="Arial" panose="020B0604020202020204" pitchFamily="34" charset="0"/>
              <a:buChar char="•"/>
            </a:pPr>
            <a:r>
              <a:rPr lang="en-GB" dirty="0"/>
              <a:t>having many sexual partners (or a sexual partner with many sexual partners)</a:t>
            </a:r>
          </a:p>
          <a:p>
            <a:pPr marL="285750" lvl="0" indent="-285750">
              <a:buFont typeface="Arial" panose="020B0604020202020204" pitchFamily="34" charset="0"/>
              <a:buChar char="•"/>
            </a:pPr>
            <a:r>
              <a:rPr lang="en-GB" dirty="0"/>
              <a:t>smoking</a:t>
            </a:r>
          </a:p>
          <a:p>
            <a:pPr marL="285750" lvl="0" indent="-285750">
              <a:buFont typeface="Arial" panose="020B0604020202020204" pitchFamily="34" charset="0"/>
              <a:buChar char="•"/>
            </a:pPr>
            <a:r>
              <a:rPr lang="en-GB" dirty="0"/>
              <a:t>immunosuppressive disorders, including human immunodeficiency virus (HIV) infection</a:t>
            </a:r>
          </a:p>
          <a:p>
            <a:pPr marL="285750" lvl="0" indent="-285750">
              <a:buFont typeface="Arial" panose="020B0604020202020204" pitchFamily="34" charset="0"/>
              <a:buChar char="•"/>
            </a:pPr>
            <a:r>
              <a:rPr lang="en-GB" dirty="0"/>
              <a:t>using the contraceptive pill</a:t>
            </a:r>
          </a:p>
          <a:p>
            <a:pPr marL="285750" lvl="0" indent="-285750">
              <a:buFont typeface="Arial" panose="020B0604020202020204" pitchFamily="34" charset="0"/>
              <a:buChar char="•"/>
            </a:pPr>
            <a:r>
              <a:rPr lang="en-GB" dirty="0"/>
              <a:t>having children at a young age</a:t>
            </a:r>
          </a:p>
          <a:p>
            <a:pPr marL="285750" lvl="0" indent="-285750">
              <a:buFont typeface="Arial" panose="020B0604020202020204" pitchFamily="34" charset="0"/>
              <a:buChar char="•"/>
            </a:pPr>
            <a:r>
              <a:rPr lang="en-GB" dirty="0"/>
              <a:t>first time of having sex at a young age</a:t>
            </a:r>
          </a:p>
          <a:p>
            <a:pPr marL="285750" indent="-285750">
              <a:buFont typeface="Arial" panose="020B0604020202020204" pitchFamily="34" charset="0"/>
              <a:buChar char="•"/>
            </a:pPr>
            <a:r>
              <a:rPr lang="en-GB" dirty="0"/>
              <a:t>not being vaccinated against HPV</a:t>
            </a:r>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1949206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Reducing risk of cervical cancer</a:t>
            </a:r>
          </a:p>
        </p:txBody>
      </p:sp>
      <p:sp>
        <p:nvSpPr>
          <p:cNvPr id="3" name="Content Placeholder 2"/>
          <p:cNvSpPr>
            <a:spLocks noGrp="1"/>
          </p:cNvSpPr>
          <p:nvPr>
            <p:ph idx="1"/>
          </p:nvPr>
        </p:nvSpPr>
        <p:spPr>
          <a:xfrm>
            <a:off x="611560" y="1268760"/>
            <a:ext cx="8028000" cy="4739679"/>
          </a:xfrm>
        </p:spPr>
        <p:txBody>
          <a:bodyPr/>
          <a:lstStyle/>
          <a:p>
            <a:endParaRPr lang="en-GB" dirty="0"/>
          </a:p>
          <a:p>
            <a:r>
              <a:rPr lang="en-GB" dirty="0"/>
              <a:t>Factors that reduce risk include:</a:t>
            </a:r>
          </a:p>
          <a:p>
            <a:endParaRPr lang="en-GB" dirty="0"/>
          </a:p>
          <a:p>
            <a:pPr marL="285750" lvl="0" indent="-285750">
              <a:buFont typeface="Arial" panose="020B0604020202020204" pitchFamily="34" charset="0"/>
              <a:buChar char="•"/>
            </a:pPr>
            <a:r>
              <a:rPr lang="en-GB" dirty="0"/>
              <a:t>regular attendance for screening</a:t>
            </a:r>
          </a:p>
          <a:p>
            <a:pPr marL="285750" lvl="0" indent="-285750">
              <a:buFont typeface="Arial" panose="020B0604020202020204" pitchFamily="34" charset="0"/>
              <a:buChar char="•"/>
            </a:pPr>
            <a:r>
              <a:rPr lang="en-GB" dirty="0"/>
              <a:t>regular condom use</a:t>
            </a:r>
          </a:p>
          <a:p>
            <a:pPr marL="285750" lvl="0" indent="-285750">
              <a:buFont typeface="Arial" panose="020B0604020202020204" pitchFamily="34" charset="0"/>
              <a:buChar char="•"/>
            </a:pPr>
            <a:r>
              <a:rPr lang="en-GB" dirty="0"/>
              <a:t>late first pregnancy</a:t>
            </a:r>
          </a:p>
          <a:p>
            <a:pPr marL="285750" lvl="0" indent="-285750">
              <a:buFont typeface="Arial" panose="020B0604020202020204" pitchFamily="34" charset="0"/>
              <a:buChar char="•"/>
            </a:pPr>
            <a:r>
              <a:rPr lang="en-GB" dirty="0"/>
              <a:t>total hysterectomy (for reasons other than cervical cancer)</a:t>
            </a:r>
          </a:p>
          <a:p>
            <a:pPr marL="285750" lvl="0" indent="-285750">
              <a:buFont typeface="Arial" panose="020B0604020202020204" pitchFamily="34" charset="0"/>
              <a:buChar char="•"/>
            </a:pPr>
            <a:r>
              <a:rPr lang="en-GB" dirty="0"/>
              <a:t>being vaccinated against HPV</a:t>
            </a:r>
          </a:p>
          <a:p>
            <a:pPr marL="285750" lvl="0" indent="-285750">
              <a:buFont typeface="Arial" panose="020B0604020202020204" pitchFamily="34" charset="0"/>
              <a:buChar char="•"/>
            </a:pPr>
            <a:r>
              <a:rPr lang="en-GB" dirty="0"/>
              <a:t>stopping or not smoking</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9</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2693779569"/>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98002E"/>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AAA3BD5-90C3-4BC2-94B6-F5B6FAEAFEE3}">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C9A860C3-64E6-4D2A-94B1-6B6AC446E3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1952</TotalTime>
  <Words>1508</Words>
  <Application>Microsoft Office PowerPoint</Application>
  <PresentationFormat>On-screen Show (4:3)</PresentationFormat>
  <Paragraphs>138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Guidance for the training of cervical sample takers</vt:lpstr>
      <vt:lpstr>Note </vt:lpstr>
      <vt:lpstr>Epidemiology, natural history of cervical cancer including human papillomavirus (1) </vt:lpstr>
      <vt:lpstr>Epidemiology, natural history of cervical cancer including human papillomavirus (2)</vt:lpstr>
      <vt:lpstr>Natural history of cervical cancer</vt:lpstr>
      <vt:lpstr>Human papillomavirus and primary  HPV screening</vt:lpstr>
      <vt:lpstr>Method of hrHPV infection</vt:lpstr>
      <vt:lpstr>Risk factors for cervical cancer</vt:lpstr>
      <vt:lpstr>Reducing risk of cervical cancer</vt:lpstr>
      <vt:lpstr>Criteria for a population-based  screening programme </vt:lpstr>
      <vt:lpstr>Effectiveness and limitations  of cervical screening (1)</vt:lpstr>
      <vt:lpstr>Effectiveness and limitations  of cervical screening (2)</vt:lpstr>
      <vt:lpstr>Future developments in cervical screening</vt:lpstr>
      <vt:lpstr>Guidance for the training of cervical  sample takers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for the training of cervical sample takers</dc:title>
  <dc:creator>PHE</dc:creator>
  <cp:keywords>Cervical screening; sample taker training; population screening</cp:keywords>
  <cp:lastModifiedBy>Akshay Mistry</cp:lastModifiedBy>
  <cp:revision>187</cp:revision>
  <dcterms:created xsi:type="dcterms:W3CDTF">2012-10-10T09:02:29Z</dcterms:created>
  <dcterms:modified xsi:type="dcterms:W3CDTF">2023-08-30T11:04:26Z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